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8.xml" ContentType="application/vnd.openxmlformats-officedocument.wordprocessingml.header+xml"/>
  <Override PartName="/word/footer28.xml" ContentType="application/vnd.openxmlformats-officedocument.wordprocessingml.footer+xml"/>
  <Override PartName="/word/header29.xml" ContentType="application/vnd.openxmlformats-officedocument.wordprocessingml.header+xml"/>
  <Override PartName="/word/footer29.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0.xml" ContentType="application/vnd.openxmlformats-officedocument.wordprocessingml.footer+xml"/>
  <Override PartName="/word/footer31.xml" ContentType="application/vnd.openxmlformats-officedocument.wordprocessingml.footer+xml"/>
  <Override PartName="/word/header32.xml" ContentType="application/vnd.openxmlformats-officedocument.wordprocessingml.header+xml"/>
  <Override PartName="/word/footer32.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3.xml" ContentType="application/vnd.openxmlformats-officedocument.wordprocessingml.footer+xml"/>
  <Override PartName="/word/footer34.xml" ContentType="application/vnd.openxmlformats-officedocument.wordprocessingml.footer+xml"/>
  <Override PartName="/word/header35.xml" ContentType="application/vnd.openxmlformats-officedocument.wordprocessingml.header+xml"/>
  <Override PartName="/word/footer3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6.xml" ContentType="application/vnd.openxmlformats-officedocument.wordprocessingml.footer+xml"/>
  <Override PartName="/word/footer37.xml" ContentType="application/vnd.openxmlformats-officedocument.wordprocessingml.footer+xml"/>
  <Override PartName="/word/header38.xml" ContentType="application/vnd.openxmlformats-officedocument.wordprocessingml.header+xml"/>
  <Override PartName="/word/footer38.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39.xml" ContentType="application/vnd.openxmlformats-officedocument.wordprocessingml.footer+xml"/>
  <Override PartName="/word/footer40.xml" ContentType="application/vnd.openxmlformats-officedocument.wordprocessingml.footer+xml"/>
  <Override PartName="/word/header41.xml" ContentType="application/vnd.openxmlformats-officedocument.wordprocessingml.header+xml"/>
  <Override PartName="/word/footer41.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2.xml" ContentType="application/vnd.openxmlformats-officedocument.wordprocessingml.footer+xml"/>
  <Override PartName="/word/footer43.xml" ContentType="application/vnd.openxmlformats-officedocument.wordprocessingml.footer+xml"/>
  <Override PartName="/word/header44.xml" ContentType="application/vnd.openxmlformats-officedocument.wordprocessingml.header+xml"/>
  <Override PartName="/word/footer44.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45.xml" ContentType="application/vnd.openxmlformats-officedocument.wordprocessingml.footer+xml"/>
  <Override PartName="/word/footer46.xml" ContentType="application/vnd.openxmlformats-officedocument.wordprocessingml.footer+xml"/>
  <Override PartName="/word/header47.xml" ContentType="application/vnd.openxmlformats-officedocument.wordprocessingml.header+xml"/>
  <Override PartName="/word/footer47.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48.xml" ContentType="application/vnd.openxmlformats-officedocument.wordprocessingml.footer+xml"/>
  <Override PartName="/word/footer49.xml" ContentType="application/vnd.openxmlformats-officedocument.wordprocessingml.footer+xml"/>
  <Override PartName="/word/header50.xml" ContentType="application/vnd.openxmlformats-officedocument.wordprocessingml.header+xml"/>
  <Override PartName="/word/footer50.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51.xml" ContentType="application/vnd.openxmlformats-officedocument.wordprocessingml.footer+xml"/>
  <Override PartName="/word/footer52.xml" ContentType="application/vnd.openxmlformats-officedocument.wordprocessingml.footer+xml"/>
  <Override PartName="/word/header53.xml" ContentType="application/vnd.openxmlformats-officedocument.wordprocessingml.header+xml"/>
  <Override PartName="/word/footer53.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54.xml" ContentType="application/vnd.openxmlformats-officedocument.wordprocessingml.footer+xml"/>
  <Override PartName="/word/footer55.xml" ContentType="application/vnd.openxmlformats-officedocument.wordprocessingml.footer+xml"/>
  <Override PartName="/word/header56.xml" ContentType="application/vnd.openxmlformats-officedocument.wordprocessingml.header+xml"/>
  <Override PartName="/word/footer56.xml" ContentType="application/vnd.openxmlformats-officedocument.wordprocessingml.footer+xml"/>
  <Override PartName="/word/header57.xml" ContentType="application/vnd.openxmlformats-officedocument.wordprocessingml.header+xml"/>
  <Override PartName="/word/footer57.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60.xml" ContentType="application/vnd.openxmlformats-officedocument.wordprocessingml.header+xml"/>
  <Override PartName="/word/footer60.xml" ContentType="application/vnd.openxmlformats-officedocument.wordprocessingml.footer+xml"/>
  <Override PartName="/word/header61.xml" ContentType="application/vnd.openxmlformats-officedocument.wordprocessingml.header+xml"/>
  <Override PartName="/word/header62.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63.xml" ContentType="application/vnd.openxmlformats-officedocument.wordprocessingml.header+xml"/>
  <Override PartName="/word/footer63.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66.xml" ContentType="application/vnd.openxmlformats-officedocument.wordprocessingml.header+xml"/>
  <Override PartName="/word/footer66.xml" ContentType="application/vnd.openxmlformats-officedocument.wordprocessingml.footer+xml"/>
  <Override PartName="/word/header67.xml" ContentType="application/vnd.openxmlformats-officedocument.wordprocessingml.header+xml"/>
  <Override PartName="/word/header6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69.xml" ContentType="application/vnd.openxmlformats-officedocument.wordprocessingml.header+xml"/>
  <Override PartName="/word/footer69.xml" ContentType="application/vnd.openxmlformats-officedocument.wordprocessingml.footer+xml"/>
  <Override PartName="/word/header70.xml" ContentType="application/vnd.openxmlformats-officedocument.wordprocessingml.header+xml"/>
  <Override PartName="/word/header71.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72.xml" ContentType="application/vnd.openxmlformats-officedocument.wordprocessingml.header+xml"/>
  <Override PartName="/word/footer72.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75.xml" ContentType="application/vnd.openxmlformats-officedocument.wordprocessingml.header+xml"/>
  <Override PartName="/word/footer75.xml" ContentType="application/vnd.openxmlformats-officedocument.wordprocessingml.footer+xml"/>
  <Override PartName="/word/header76.xml" ContentType="application/vnd.openxmlformats-officedocument.wordprocessingml.header+xml"/>
  <Override PartName="/word/header77.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78.xml" ContentType="application/vnd.openxmlformats-officedocument.wordprocessingml.header+xml"/>
  <Override PartName="/word/footer78.xml" ContentType="application/vnd.openxmlformats-officedocument.wordprocessingml.footer+xml"/>
  <Override PartName="/word/header79.xml" ContentType="application/vnd.openxmlformats-officedocument.wordprocessingml.header+xml"/>
  <Override PartName="/word/header80.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81.xml" ContentType="application/vnd.openxmlformats-officedocument.wordprocessingml.header+xml"/>
  <Override PartName="/word/footer81.xml" ContentType="application/vnd.openxmlformats-officedocument.wordprocessingml.footer+xml"/>
  <Override PartName="/word/header82.xml" ContentType="application/vnd.openxmlformats-officedocument.wordprocessingml.header+xml"/>
  <Override PartName="/word/header83.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header84.xml" ContentType="application/vnd.openxmlformats-officedocument.wordprocessingml.header+xml"/>
  <Override PartName="/word/footer84.xml" ContentType="application/vnd.openxmlformats-officedocument.wordprocessingml.footer+xml"/>
  <Override PartName="/word/header85.xml" ContentType="application/vnd.openxmlformats-officedocument.wordprocessingml.header+xml"/>
  <Override PartName="/word/header86.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87.xml" ContentType="application/vnd.openxmlformats-officedocument.wordprocessingml.header+xml"/>
  <Override PartName="/word/footer87.xml" ContentType="application/vnd.openxmlformats-officedocument.wordprocessingml.footer+xml"/>
  <Override PartName="/word/header88.xml" ContentType="application/vnd.openxmlformats-officedocument.wordprocessingml.header+xml"/>
  <Override PartName="/word/header89.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header90.xml" ContentType="application/vnd.openxmlformats-officedocument.wordprocessingml.header+xml"/>
  <Override PartName="/word/footer90.xml" ContentType="application/vnd.openxmlformats-officedocument.wordprocessingml.footer+xml"/>
  <Override PartName="/word/header91.xml" ContentType="application/vnd.openxmlformats-officedocument.wordprocessingml.header+xml"/>
  <Override PartName="/word/header92.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header93.xml" ContentType="application/vnd.openxmlformats-officedocument.wordprocessingml.header+xml"/>
  <Override PartName="/word/footer93.xml" ContentType="application/vnd.openxmlformats-officedocument.wordprocessingml.footer+xml"/>
  <Override PartName="/word/header94.xml" ContentType="application/vnd.openxmlformats-officedocument.wordprocessingml.header+xml"/>
  <Override PartName="/word/header95.xml" ContentType="application/vnd.openxmlformats-officedocument.wordprocessingml.header+xml"/>
  <Override PartName="/word/footer94.xml" ContentType="application/vnd.openxmlformats-officedocument.wordprocessingml.footer+xml"/>
  <Override PartName="/word/footer95.xml" ContentType="application/vnd.openxmlformats-officedocument.wordprocessingml.footer+xml"/>
  <Override PartName="/word/header96.xml" ContentType="application/vnd.openxmlformats-officedocument.wordprocessingml.header+xml"/>
  <Override PartName="/word/footer96.xml" ContentType="application/vnd.openxmlformats-officedocument.wordprocessingml.footer+xml"/>
  <Override PartName="/word/header97.xml" ContentType="application/vnd.openxmlformats-officedocument.wordprocessingml.header+xml"/>
  <Override PartName="/word/header98.xml" ContentType="application/vnd.openxmlformats-officedocument.wordprocessingml.header+xml"/>
  <Override PartName="/word/footer97.xml" ContentType="application/vnd.openxmlformats-officedocument.wordprocessingml.footer+xml"/>
  <Override PartName="/word/footer98.xml" ContentType="application/vnd.openxmlformats-officedocument.wordprocessingml.footer+xml"/>
  <Override PartName="/word/header99.xml" ContentType="application/vnd.openxmlformats-officedocument.wordprocessingml.header+xml"/>
  <Override PartName="/word/footer99.xml" ContentType="application/vnd.openxmlformats-officedocument.wordprocessingml.footer+xml"/>
  <Override PartName="/word/header100.xml" ContentType="application/vnd.openxmlformats-officedocument.wordprocessingml.header+xml"/>
  <Override PartName="/word/header101.xml" ContentType="application/vnd.openxmlformats-officedocument.wordprocessingml.header+xml"/>
  <Override PartName="/word/footer100.xml" ContentType="application/vnd.openxmlformats-officedocument.wordprocessingml.footer+xml"/>
  <Override PartName="/word/footer101.xml" ContentType="application/vnd.openxmlformats-officedocument.wordprocessingml.footer+xml"/>
  <Override PartName="/word/header102.xml" ContentType="application/vnd.openxmlformats-officedocument.wordprocessingml.header+xml"/>
  <Override PartName="/word/footer102.xml" ContentType="application/vnd.openxmlformats-officedocument.wordprocessingml.footer+xml"/>
  <Override PartName="/word/header103.xml" ContentType="application/vnd.openxmlformats-officedocument.wordprocessingml.header+xml"/>
  <Override PartName="/word/header104.xml" ContentType="application/vnd.openxmlformats-officedocument.wordprocessingml.header+xml"/>
  <Override PartName="/word/footer103.xml" ContentType="application/vnd.openxmlformats-officedocument.wordprocessingml.footer+xml"/>
  <Override PartName="/word/footer104.xml" ContentType="application/vnd.openxmlformats-officedocument.wordprocessingml.footer+xml"/>
  <Override PartName="/word/header105.xml" ContentType="application/vnd.openxmlformats-officedocument.wordprocessingml.header+xml"/>
  <Override PartName="/word/footer105.xml" ContentType="application/vnd.openxmlformats-officedocument.wordprocessingml.footer+xml"/>
  <Override PartName="/word/header106.xml" ContentType="application/vnd.openxmlformats-officedocument.wordprocessingml.header+xml"/>
  <Override PartName="/word/header107.xml" ContentType="application/vnd.openxmlformats-officedocument.wordprocessingml.header+xml"/>
  <Override PartName="/word/footer106.xml" ContentType="application/vnd.openxmlformats-officedocument.wordprocessingml.footer+xml"/>
  <Override PartName="/word/footer107.xml" ContentType="application/vnd.openxmlformats-officedocument.wordprocessingml.footer+xml"/>
  <Override PartName="/word/header108.xml" ContentType="application/vnd.openxmlformats-officedocument.wordprocessingml.header+xml"/>
  <Override PartName="/word/footer108.xml" ContentType="application/vnd.openxmlformats-officedocument.wordprocessingml.footer+xml"/>
  <Override PartName="/word/header109.xml" ContentType="application/vnd.openxmlformats-officedocument.wordprocessingml.header+xml"/>
  <Override PartName="/word/footer109.xml" ContentType="application/vnd.openxmlformats-officedocument.wordprocessingml.footer+xml"/>
  <Override PartName="/word/header110.xml" ContentType="application/vnd.openxmlformats-officedocument.wordprocessingml.header+xml"/>
  <Override PartName="/word/header111.xml" ContentType="application/vnd.openxmlformats-officedocument.wordprocessingml.header+xml"/>
  <Override PartName="/word/footer110.xml" ContentType="application/vnd.openxmlformats-officedocument.wordprocessingml.footer+xml"/>
  <Override PartName="/word/footer111.xml" ContentType="application/vnd.openxmlformats-officedocument.wordprocessingml.footer+xml"/>
  <Override PartName="/word/header112.xml" ContentType="application/vnd.openxmlformats-officedocument.wordprocessingml.header+xml"/>
  <Override PartName="/word/footer112.xml" ContentType="application/vnd.openxmlformats-officedocument.wordprocessingml.footer+xml"/>
  <Override PartName="/word/header113.xml" ContentType="application/vnd.openxmlformats-officedocument.wordprocessingml.header+xml"/>
  <Override PartName="/word/header114.xml" ContentType="application/vnd.openxmlformats-officedocument.wordprocessingml.header+xml"/>
  <Override PartName="/word/footer113.xml" ContentType="application/vnd.openxmlformats-officedocument.wordprocessingml.footer+xml"/>
  <Override PartName="/word/footer114.xml" ContentType="application/vnd.openxmlformats-officedocument.wordprocessingml.footer+xml"/>
  <Override PartName="/word/header115.xml" ContentType="application/vnd.openxmlformats-officedocument.wordprocessingml.header+xml"/>
  <Override PartName="/word/footer115.xml" ContentType="application/vnd.openxmlformats-officedocument.wordprocessingml.footer+xml"/>
  <Override PartName="/word/header116.xml" ContentType="application/vnd.openxmlformats-officedocument.wordprocessingml.header+xml"/>
  <Override PartName="/word/header117.xml" ContentType="application/vnd.openxmlformats-officedocument.wordprocessingml.header+xml"/>
  <Override PartName="/word/footer116.xml" ContentType="application/vnd.openxmlformats-officedocument.wordprocessingml.footer+xml"/>
  <Override PartName="/word/footer117.xml" ContentType="application/vnd.openxmlformats-officedocument.wordprocessingml.footer+xml"/>
  <Override PartName="/word/header118.xml" ContentType="application/vnd.openxmlformats-officedocument.wordprocessingml.header+xml"/>
  <Override PartName="/word/footer118.xml" ContentType="application/vnd.openxmlformats-officedocument.wordprocessingml.footer+xml"/>
  <Override PartName="/word/header119.xml" ContentType="application/vnd.openxmlformats-officedocument.wordprocessingml.header+xml"/>
  <Override PartName="/word/header120.xml" ContentType="application/vnd.openxmlformats-officedocument.wordprocessingml.header+xml"/>
  <Override PartName="/word/footer119.xml" ContentType="application/vnd.openxmlformats-officedocument.wordprocessingml.footer+xml"/>
  <Override PartName="/word/footer120.xml" ContentType="application/vnd.openxmlformats-officedocument.wordprocessingml.footer+xml"/>
  <Override PartName="/word/header121.xml" ContentType="application/vnd.openxmlformats-officedocument.wordprocessingml.header+xml"/>
  <Override PartName="/word/footer121.xml" ContentType="application/vnd.openxmlformats-officedocument.wordprocessingml.footer+xml"/>
  <Override PartName="/word/header122.xml" ContentType="application/vnd.openxmlformats-officedocument.wordprocessingml.header+xml"/>
  <Override PartName="/word/header123.xml" ContentType="application/vnd.openxmlformats-officedocument.wordprocessingml.header+xml"/>
  <Override PartName="/word/footer122.xml" ContentType="application/vnd.openxmlformats-officedocument.wordprocessingml.footer+xml"/>
  <Override PartName="/word/footer123.xml" ContentType="application/vnd.openxmlformats-officedocument.wordprocessingml.footer+xml"/>
  <Override PartName="/word/header124.xml" ContentType="application/vnd.openxmlformats-officedocument.wordprocessingml.header+xml"/>
  <Override PartName="/word/footer124.xml" ContentType="application/vnd.openxmlformats-officedocument.wordprocessingml.footer+xml"/>
  <Override PartName="/word/header125.xml" ContentType="application/vnd.openxmlformats-officedocument.wordprocessingml.header+xml"/>
  <Override PartName="/word/header126.xml" ContentType="application/vnd.openxmlformats-officedocument.wordprocessingml.header+xml"/>
  <Override PartName="/word/footer125.xml" ContentType="application/vnd.openxmlformats-officedocument.wordprocessingml.footer+xml"/>
  <Override PartName="/word/footer126.xml" ContentType="application/vnd.openxmlformats-officedocument.wordprocessingml.footer+xml"/>
  <Override PartName="/word/header127.xml" ContentType="application/vnd.openxmlformats-officedocument.wordprocessingml.header+xml"/>
  <Override PartName="/word/footer127.xml" ContentType="application/vnd.openxmlformats-officedocument.wordprocessingml.footer+xml"/>
  <Override PartName="/word/header128.xml" ContentType="application/vnd.openxmlformats-officedocument.wordprocessingml.header+xml"/>
  <Override PartName="/word/footer128.xml" ContentType="application/vnd.openxmlformats-officedocument.wordprocessingml.footer+xml"/>
  <Override PartName="/word/header129.xml" ContentType="application/vnd.openxmlformats-officedocument.wordprocessingml.header+xml"/>
  <Override PartName="/word/footer129.xml" ContentType="application/vnd.openxmlformats-officedocument.wordprocessingml.footer+xml"/>
  <Override PartName="/word/header130.xml" ContentType="application/vnd.openxmlformats-officedocument.wordprocessingml.header+xml"/>
  <Override PartName="/word/header131.xml" ContentType="application/vnd.openxmlformats-officedocument.wordprocessingml.header+xml"/>
  <Override PartName="/word/footer130.xml" ContentType="application/vnd.openxmlformats-officedocument.wordprocessingml.footer+xml"/>
  <Override PartName="/word/footer131.xml" ContentType="application/vnd.openxmlformats-officedocument.wordprocessingml.footer+xml"/>
  <Override PartName="/word/header132.xml" ContentType="application/vnd.openxmlformats-officedocument.wordprocessingml.header+xml"/>
  <Override PartName="/word/footer132.xml" ContentType="application/vnd.openxmlformats-officedocument.wordprocessingml.footer+xml"/>
  <Override PartName="/word/header133.xml" ContentType="application/vnd.openxmlformats-officedocument.wordprocessingml.header+xml"/>
  <Override PartName="/word/header134.xml" ContentType="application/vnd.openxmlformats-officedocument.wordprocessingml.header+xml"/>
  <Override PartName="/word/footer133.xml" ContentType="application/vnd.openxmlformats-officedocument.wordprocessingml.footer+xml"/>
  <Override PartName="/word/footer134.xml" ContentType="application/vnd.openxmlformats-officedocument.wordprocessingml.footer+xml"/>
  <Override PartName="/word/header135.xml" ContentType="application/vnd.openxmlformats-officedocument.wordprocessingml.header+xml"/>
  <Override PartName="/word/footer135.xml" ContentType="application/vnd.openxmlformats-officedocument.wordprocessingml.footer+xml"/>
  <Override PartName="/word/header136.xml" ContentType="application/vnd.openxmlformats-officedocument.wordprocessingml.header+xml"/>
  <Override PartName="/word/header137.xml" ContentType="application/vnd.openxmlformats-officedocument.wordprocessingml.header+xml"/>
  <Override PartName="/word/footer136.xml" ContentType="application/vnd.openxmlformats-officedocument.wordprocessingml.footer+xml"/>
  <Override PartName="/word/footer137.xml" ContentType="application/vnd.openxmlformats-officedocument.wordprocessingml.footer+xml"/>
  <Override PartName="/word/header138.xml" ContentType="application/vnd.openxmlformats-officedocument.wordprocessingml.header+xml"/>
  <Override PartName="/word/footer138.xml" ContentType="application/vnd.openxmlformats-officedocument.wordprocessingml.footer+xml"/>
  <Override PartName="/word/header139.xml" ContentType="application/vnd.openxmlformats-officedocument.wordprocessingml.header+xml"/>
  <Override PartName="/word/header140.xml" ContentType="application/vnd.openxmlformats-officedocument.wordprocessingml.header+xml"/>
  <Override PartName="/word/footer139.xml" ContentType="application/vnd.openxmlformats-officedocument.wordprocessingml.footer+xml"/>
  <Override PartName="/word/footer140.xml" ContentType="application/vnd.openxmlformats-officedocument.wordprocessingml.footer+xml"/>
  <Override PartName="/word/header141.xml" ContentType="application/vnd.openxmlformats-officedocument.wordprocessingml.header+xml"/>
  <Override PartName="/word/footer141.xml" ContentType="application/vnd.openxmlformats-officedocument.wordprocessingml.footer+xml"/>
  <Override PartName="/word/header142.xml" ContentType="application/vnd.openxmlformats-officedocument.wordprocessingml.header+xml"/>
  <Override PartName="/word/header143.xml" ContentType="application/vnd.openxmlformats-officedocument.wordprocessingml.header+xml"/>
  <Override PartName="/word/footer142.xml" ContentType="application/vnd.openxmlformats-officedocument.wordprocessingml.footer+xml"/>
  <Override PartName="/word/footer143.xml" ContentType="application/vnd.openxmlformats-officedocument.wordprocessingml.footer+xml"/>
  <Override PartName="/word/header144.xml" ContentType="application/vnd.openxmlformats-officedocument.wordprocessingml.header+xml"/>
  <Override PartName="/word/footer144.xml" ContentType="application/vnd.openxmlformats-officedocument.wordprocessingml.footer+xml"/>
  <Override PartName="/word/header145.xml" ContentType="application/vnd.openxmlformats-officedocument.wordprocessingml.header+xml"/>
  <Override PartName="/word/header146.xml" ContentType="application/vnd.openxmlformats-officedocument.wordprocessingml.header+xml"/>
  <Override PartName="/word/footer145.xml" ContentType="application/vnd.openxmlformats-officedocument.wordprocessingml.footer+xml"/>
  <Override PartName="/word/footer146.xml" ContentType="application/vnd.openxmlformats-officedocument.wordprocessingml.footer+xml"/>
  <Override PartName="/word/header147.xml" ContentType="application/vnd.openxmlformats-officedocument.wordprocessingml.header+xml"/>
  <Override PartName="/word/footer147.xml" ContentType="application/vnd.openxmlformats-officedocument.wordprocessingml.footer+xml"/>
  <Override PartName="/word/header148.xml" ContentType="application/vnd.openxmlformats-officedocument.wordprocessingml.header+xml"/>
  <Override PartName="/word/header149.xml" ContentType="application/vnd.openxmlformats-officedocument.wordprocessingml.header+xml"/>
  <Override PartName="/word/footer148.xml" ContentType="application/vnd.openxmlformats-officedocument.wordprocessingml.footer+xml"/>
  <Override PartName="/word/footer149.xml" ContentType="application/vnd.openxmlformats-officedocument.wordprocessingml.footer+xml"/>
  <Override PartName="/word/header150.xml" ContentType="application/vnd.openxmlformats-officedocument.wordprocessingml.header+xml"/>
  <Override PartName="/word/footer150.xml" ContentType="application/vnd.openxmlformats-officedocument.wordprocessingml.footer+xml"/>
  <Override PartName="/word/header151.xml" ContentType="application/vnd.openxmlformats-officedocument.wordprocessingml.header+xml"/>
  <Override PartName="/word/header152.xml" ContentType="application/vnd.openxmlformats-officedocument.wordprocessingml.header+xml"/>
  <Override PartName="/word/footer151.xml" ContentType="application/vnd.openxmlformats-officedocument.wordprocessingml.footer+xml"/>
  <Override PartName="/word/footer152.xml" ContentType="application/vnd.openxmlformats-officedocument.wordprocessingml.footer+xml"/>
  <Override PartName="/word/header153.xml" ContentType="application/vnd.openxmlformats-officedocument.wordprocessingml.header+xml"/>
  <Override PartName="/word/footer153.xml" ContentType="application/vnd.openxmlformats-officedocument.wordprocessingml.footer+xml"/>
  <Override PartName="/word/header154.xml" ContentType="application/vnd.openxmlformats-officedocument.wordprocessingml.header+xml"/>
  <Override PartName="/word/header155.xml" ContentType="application/vnd.openxmlformats-officedocument.wordprocessingml.header+xml"/>
  <Override PartName="/word/footer154.xml" ContentType="application/vnd.openxmlformats-officedocument.wordprocessingml.footer+xml"/>
  <Override PartName="/word/footer155.xml" ContentType="application/vnd.openxmlformats-officedocument.wordprocessingml.footer+xml"/>
  <Override PartName="/word/header156.xml" ContentType="application/vnd.openxmlformats-officedocument.wordprocessingml.header+xml"/>
  <Override PartName="/word/footer156.xml" ContentType="application/vnd.openxmlformats-officedocument.wordprocessingml.footer+xml"/>
  <Override PartName="/word/header157.xml" ContentType="application/vnd.openxmlformats-officedocument.wordprocessingml.header+xml"/>
  <Override PartName="/word/header158.xml" ContentType="application/vnd.openxmlformats-officedocument.wordprocessingml.header+xml"/>
  <Override PartName="/word/footer157.xml" ContentType="application/vnd.openxmlformats-officedocument.wordprocessingml.footer+xml"/>
  <Override PartName="/word/footer158.xml" ContentType="application/vnd.openxmlformats-officedocument.wordprocessingml.footer+xml"/>
  <Override PartName="/word/header159.xml" ContentType="application/vnd.openxmlformats-officedocument.wordprocessingml.header+xml"/>
  <Override PartName="/word/footer159.xml" ContentType="application/vnd.openxmlformats-officedocument.wordprocessingml.footer+xml"/>
  <Override PartName="/word/header160.xml" ContentType="application/vnd.openxmlformats-officedocument.wordprocessingml.header+xml"/>
  <Override PartName="/word/header161.xml" ContentType="application/vnd.openxmlformats-officedocument.wordprocessingml.header+xml"/>
  <Override PartName="/word/footer160.xml" ContentType="application/vnd.openxmlformats-officedocument.wordprocessingml.footer+xml"/>
  <Override PartName="/word/footer161.xml" ContentType="application/vnd.openxmlformats-officedocument.wordprocessingml.footer+xml"/>
  <Override PartName="/word/header162.xml" ContentType="application/vnd.openxmlformats-officedocument.wordprocessingml.header+xml"/>
  <Override PartName="/word/footer162.xml" ContentType="application/vnd.openxmlformats-officedocument.wordprocessingml.footer+xml"/>
  <Override PartName="/word/header163.xml" ContentType="application/vnd.openxmlformats-officedocument.wordprocessingml.header+xml"/>
  <Override PartName="/word/header164.xml" ContentType="application/vnd.openxmlformats-officedocument.wordprocessingml.header+xml"/>
  <Override PartName="/word/footer163.xml" ContentType="application/vnd.openxmlformats-officedocument.wordprocessingml.footer+xml"/>
  <Override PartName="/word/footer164.xml" ContentType="application/vnd.openxmlformats-officedocument.wordprocessingml.footer+xml"/>
  <Override PartName="/word/header165.xml" ContentType="application/vnd.openxmlformats-officedocument.wordprocessingml.header+xml"/>
  <Override PartName="/word/footer16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7C20FED" w14:textId="4DA25E96" w:rsidR="00A72C16" w:rsidRDefault="009E5D9C" w:rsidP="009E5D9C">
      <w:pPr>
        <w:pStyle w:val="Pagedecouverture"/>
        <w:rPr>
          <w:noProof/>
        </w:rPr>
      </w:pPr>
      <w:bookmarkStart w:id="0" w:name="LW_BM_COVERPAGE"/>
      <w:r>
        <w:rPr>
          <w:noProof/>
        </w:rPr>
        <w:pict w14:anchorId="558CB1A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4" type="#_x0000_t75" alt="31E738FF-8A40-4C22-B979-F21C75F40501" style="width:455pt;height:359.5pt">
            <v:imagedata r:id="rId14" o:title=""/>
          </v:shape>
        </w:pict>
      </w:r>
    </w:p>
    <w:bookmarkEnd w:id="0"/>
    <w:p w14:paraId="0DF97FD7" w14:textId="77777777" w:rsidR="00A72C16" w:rsidRDefault="00A72C16">
      <w:pPr>
        <w:sectPr w:rsidR="00A72C16" w:rsidSect="009E5D9C">
          <w:headerReference w:type="even" r:id="rId15"/>
          <w:headerReference w:type="default" r:id="rId16"/>
          <w:footerReference w:type="even" r:id="rId17"/>
          <w:footerReference w:type="default" r:id="rId18"/>
          <w:headerReference w:type="first" r:id="rId19"/>
          <w:footerReference w:type="first" r:id="rId20"/>
          <w:endnotePr>
            <w:pos w:val="sectEnd"/>
            <w:numFmt w:val="lowerLetter"/>
          </w:endnotePr>
          <w:pgSz w:w="11907" w:h="16839" w:code="9"/>
          <w:pgMar w:top="1134" w:right="1417" w:bottom="1134" w:left="1417" w:header="709" w:footer="709" w:gutter="0"/>
          <w:pgNumType w:start="0"/>
          <w:cols w:space="720"/>
          <w:docGrid w:linePitch="326"/>
        </w:sectPr>
      </w:pPr>
    </w:p>
    <w:p w14:paraId="70682A63" w14:textId="77777777" w:rsidR="00EE4B82" w:rsidRPr="00CC3127" w:rsidRDefault="00EE4B82" w:rsidP="00EE4B82">
      <w:pPr>
        <w:spacing w:after="240" w:line="240" w:lineRule="auto"/>
        <w:rPr>
          <w:rFonts w:ascii="Times New Roman" w:hAnsi="Times New Roman"/>
          <w:b/>
          <w:bCs/>
          <w:noProof/>
          <w:sz w:val="40"/>
          <w:szCs w:val="40"/>
          <w:lang w:eastAsia="fr-BE"/>
        </w:rPr>
      </w:pPr>
      <w:r w:rsidRPr="00CC3127">
        <w:rPr>
          <w:rFonts w:ascii="Times New Roman" w:hAnsi="Times New Roman"/>
          <w:b/>
          <w:bCs/>
          <w:noProof/>
          <w:sz w:val="40"/>
          <w:szCs w:val="40"/>
          <w:lang w:eastAsia="fr-BE"/>
        </w:rPr>
        <w:lastRenderedPageBreak/>
        <w:t>Important: this annex will be published as a website</w:t>
      </w:r>
    </w:p>
    <w:p w14:paraId="672F13AB" w14:textId="77777777" w:rsidR="00EE4B82" w:rsidRPr="00CC3127" w:rsidRDefault="00EE4B82" w:rsidP="00EE4B82">
      <w:pPr>
        <w:spacing w:before="240" w:after="0" w:line="240" w:lineRule="auto"/>
        <w:rPr>
          <w:rFonts w:ascii="EC Square Sans Pro" w:hAnsi="EC Square Sans Pro"/>
          <w:noProof/>
          <w:color w:val="000000"/>
          <w:sz w:val="22"/>
          <w:szCs w:val="22"/>
        </w:rPr>
      </w:pPr>
      <w:r w:rsidRPr="00CC3127">
        <w:rPr>
          <w:rFonts w:ascii="EC Square Sans Pro" w:hAnsi="EC Square Sans Pro"/>
          <w:noProof/>
          <w:color w:val="000000"/>
          <w:sz w:val="22"/>
          <w:szCs w:val="22"/>
        </w:rPr>
        <w:t>In line with the European Commission’s digital strategy, and with the objective of improving the accessibility of performance information and the user experience, the ‘Programme performance statements’ annex will be published on the Europa website.</w:t>
      </w:r>
    </w:p>
    <w:p w14:paraId="14128321" w14:textId="77777777" w:rsidR="00EE4B82" w:rsidRPr="00CC3127" w:rsidRDefault="00EE4B82" w:rsidP="00EE4B82">
      <w:pPr>
        <w:spacing w:before="240" w:after="0" w:line="240" w:lineRule="auto"/>
        <w:rPr>
          <w:rFonts w:ascii="EC Square Sans Pro" w:hAnsi="EC Square Sans Pro"/>
          <w:noProof/>
          <w:color w:val="000000"/>
          <w:sz w:val="22"/>
          <w:szCs w:val="22"/>
        </w:rPr>
      </w:pPr>
      <w:r w:rsidRPr="00CC3127">
        <w:rPr>
          <w:rFonts w:ascii="EC Square Sans Pro" w:hAnsi="EC Square Sans Pro"/>
          <w:noProof/>
          <w:color w:val="000000"/>
          <w:sz w:val="22"/>
          <w:szCs w:val="22"/>
        </w:rPr>
        <w:t xml:space="preserve">The present annex has been prepared in the current format with the objective of allowing its adoption by the College of Commissioners and its publication in the </w:t>
      </w:r>
      <w:r w:rsidRPr="00CC3127">
        <w:rPr>
          <w:rFonts w:ascii="EC Square Sans Pro" w:hAnsi="EC Square Sans Pro"/>
          <w:i/>
          <w:iCs/>
          <w:noProof/>
          <w:color w:val="000000"/>
          <w:sz w:val="22"/>
          <w:szCs w:val="22"/>
        </w:rPr>
        <w:t>Official Journal of the European Union</w:t>
      </w:r>
      <w:r w:rsidRPr="00CC3127">
        <w:rPr>
          <w:rFonts w:ascii="EC Square Sans Pro" w:hAnsi="EC Square Sans Pro"/>
          <w:noProof/>
          <w:color w:val="000000"/>
          <w:sz w:val="22"/>
          <w:szCs w:val="22"/>
        </w:rPr>
        <w:t>.</w:t>
      </w:r>
    </w:p>
    <w:p w14:paraId="253D5412" w14:textId="77777777" w:rsidR="00EE4B82" w:rsidRPr="00CC3127" w:rsidRDefault="00EE4B82" w:rsidP="00EE4B82">
      <w:pPr>
        <w:spacing w:before="240" w:after="0" w:line="240" w:lineRule="auto"/>
        <w:rPr>
          <w:rFonts w:ascii="EC Square Sans Pro" w:hAnsi="EC Square Sans Pro"/>
          <w:noProof/>
          <w:color w:val="000000"/>
          <w:sz w:val="22"/>
          <w:szCs w:val="22"/>
        </w:rPr>
      </w:pPr>
      <w:r w:rsidRPr="00CC3127">
        <w:rPr>
          <w:rFonts w:ascii="EC Square Sans Pro" w:hAnsi="EC Square Sans Pro"/>
          <w:noProof/>
          <w:color w:val="000000"/>
          <w:sz w:val="22"/>
          <w:szCs w:val="22"/>
        </w:rPr>
        <w:t>The PDF document to be published following the adoption of the Annual Management and Performance Report will feature the links to the web pages as illustrated below. Please note that the current links lead to the web pages from the previous year.</w:t>
      </w:r>
    </w:p>
    <w:p w14:paraId="6F014DA0" w14:textId="77777777" w:rsidR="003B431C" w:rsidRDefault="003B431C" w:rsidP="000039A9">
      <w:pPr>
        <w:tabs>
          <w:tab w:val="num" w:pos="283"/>
        </w:tabs>
        <w:spacing w:before="80" w:after="80" w:line="240" w:lineRule="auto"/>
        <w:ind w:left="714" w:hanging="357"/>
        <w:rPr>
          <w:rFonts w:ascii="Aptos" w:eastAsia="Aptos" w:hAnsi="Aptos" w:cs="Arial"/>
          <w:kern w:val="2"/>
          <w:szCs w:val="24"/>
          <w:lang w:val="en-IE" w:eastAsia="en-US"/>
          <w14:ligatures w14:val="standardContextual"/>
        </w:rPr>
      </w:pPr>
    </w:p>
    <w:p w14:paraId="118FF3BA"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val="en-US" w:eastAsia="en-US"/>
        </w:rPr>
      </w:pPr>
      <w:hyperlink r:id="rId21" w:history="1">
        <w:r w:rsidRPr="003043E3">
          <w:rPr>
            <w:rFonts w:ascii="EC Square Sans Pro" w:hAnsi="EC Square Sans Pro"/>
            <w:noProof/>
            <w:color w:val="005289"/>
            <w:sz w:val="22"/>
            <w:szCs w:val="22"/>
            <w:lang w:val="en-US" w:eastAsia="en-US"/>
          </w:rPr>
          <w:t>Programme Performance Statements home page</w:t>
        </w:r>
      </w:hyperlink>
    </w:p>
    <w:p w14:paraId="5A85E702"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p>
    <w:p w14:paraId="5DFC19A8" w14:textId="77777777" w:rsidR="000039A9" w:rsidRPr="003043E3" w:rsidRDefault="000039A9" w:rsidP="000039A9">
      <w:pPr>
        <w:tabs>
          <w:tab w:val="num" w:pos="283"/>
        </w:tabs>
        <w:spacing w:before="80" w:after="80" w:line="240" w:lineRule="auto"/>
        <w:ind w:left="714" w:hanging="357"/>
        <w:rPr>
          <w:rFonts w:ascii="EC Square Sans Pro" w:hAnsi="EC Square Sans Pro"/>
          <w:b/>
          <w:noProof/>
          <w:color w:val="000000"/>
          <w:sz w:val="22"/>
          <w:szCs w:val="22"/>
          <w:lang w:eastAsia="en-US"/>
        </w:rPr>
      </w:pPr>
      <w:r w:rsidRPr="003043E3">
        <w:rPr>
          <w:rFonts w:ascii="EC Square Sans Pro" w:hAnsi="EC Square Sans Pro"/>
          <w:b/>
          <w:noProof/>
          <w:color w:val="000000"/>
          <w:sz w:val="22"/>
          <w:szCs w:val="22"/>
          <w:lang w:eastAsia="en-US"/>
        </w:rPr>
        <w:t>Heading 1: Single Market, Innovation and Digital</w:t>
      </w:r>
    </w:p>
    <w:p w14:paraId="2B712B62"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22" w:history="1">
        <w:r w:rsidRPr="003043E3">
          <w:rPr>
            <w:rFonts w:ascii="EC Square Sans Pro" w:hAnsi="EC Square Sans Pro"/>
            <w:noProof/>
            <w:color w:val="005289"/>
            <w:sz w:val="22"/>
            <w:szCs w:val="22"/>
            <w:lang w:eastAsia="en-US"/>
          </w:rPr>
          <w:t>Horizon Europe</w:t>
        </w:r>
      </w:hyperlink>
    </w:p>
    <w:p w14:paraId="2F9A10EA"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23" w:history="1">
        <w:r w:rsidRPr="003043E3">
          <w:rPr>
            <w:rFonts w:ascii="EC Square Sans Pro" w:hAnsi="EC Square Sans Pro"/>
            <w:noProof/>
            <w:color w:val="005289"/>
            <w:sz w:val="22"/>
            <w:szCs w:val="22"/>
            <w:lang w:eastAsia="en-US"/>
          </w:rPr>
          <w:t>Euratom Research and Training Programme</w:t>
        </w:r>
      </w:hyperlink>
    </w:p>
    <w:p w14:paraId="4487B155"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24" w:history="1">
        <w:r w:rsidRPr="003043E3">
          <w:rPr>
            <w:rFonts w:ascii="EC Square Sans Pro" w:hAnsi="EC Square Sans Pro"/>
            <w:noProof/>
            <w:color w:val="005289"/>
            <w:sz w:val="22"/>
            <w:szCs w:val="22"/>
            <w:lang w:eastAsia="en-US"/>
          </w:rPr>
          <w:t>ITER</w:t>
        </w:r>
      </w:hyperlink>
    </w:p>
    <w:p w14:paraId="24AAD8EE"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25" w:history="1">
        <w:r w:rsidRPr="003043E3">
          <w:rPr>
            <w:rFonts w:ascii="EC Square Sans Pro" w:hAnsi="EC Square Sans Pro"/>
            <w:noProof/>
            <w:color w:val="005289"/>
            <w:sz w:val="22"/>
            <w:szCs w:val="22"/>
            <w:lang w:eastAsia="en-US"/>
          </w:rPr>
          <w:t>InvestEU</w:t>
        </w:r>
      </w:hyperlink>
    </w:p>
    <w:p w14:paraId="4950EE23"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5289"/>
          <w:sz w:val="22"/>
          <w:szCs w:val="22"/>
          <w:lang w:eastAsia="en-US"/>
        </w:rPr>
      </w:pPr>
      <w:hyperlink r:id="rId26" w:history="1">
        <w:r w:rsidRPr="003043E3">
          <w:rPr>
            <w:rFonts w:ascii="EC Square Sans Pro" w:hAnsi="EC Square Sans Pro"/>
            <w:noProof/>
            <w:color w:val="005289"/>
            <w:sz w:val="22"/>
            <w:szCs w:val="22"/>
            <w:lang w:eastAsia="en-US"/>
          </w:rPr>
          <w:t>Connecting Europe Facility (CEF)</w:t>
        </w:r>
      </w:hyperlink>
    </w:p>
    <w:p w14:paraId="40CCA016"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val="fr-BE" w:eastAsia="en-US"/>
        </w:rPr>
      </w:pPr>
      <w:hyperlink r:id="rId27" w:history="1">
        <w:r w:rsidRPr="003043E3">
          <w:rPr>
            <w:rFonts w:ascii="EC Square Sans Pro" w:hAnsi="EC Square Sans Pro"/>
            <w:noProof/>
            <w:color w:val="005289"/>
            <w:sz w:val="22"/>
            <w:szCs w:val="22"/>
            <w:lang w:val="fr-BE" w:eastAsia="en-US"/>
          </w:rPr>
          <w:t>Digital Europe Programme</w:t>
        </w:r>
      </w:hyperlink>
    </w:p>
    <w:p w14:paraId="05265100"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val="fr-BE" w:eastAsia="en-US"/>
        </w:rPr>
      </w:pPr>
      <w:hyperlink r:id="rId28" w:history="1">
        <w:r w:rsidRPr="003043E3">
          <w:rPr>
            <w:rFonts w:ascii="EC Square Sans Pro" w:hAnsi="EC Square Sans Pro"/>
            <w:noProof/>
            <w:color w:val="005289"/>
            <w:sz w:val="22"/>
            <w:szCs w:val="22"/>
            <w:lang w:val="fr-BE" w:eastAsia="en-US"/>
          </w:rPr>
          <w:t>Single Market Programme</w:t>
        </w:r>
      </w:hyperlink>
    </w:p>
    <w:p w14:paraId="29FE1AC8"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val="fr-BE" w:eastAsia="en-US"/>
        </w:rPr>
      </w:pPr>
      <w:hyperlink r:id="rId29" w:history="1">
        <w:r w:rsidRPr="003043E3">
          <w:rPr>
            <w:rFonts w:ascii="EC Square Sans Pro" w:hAnsi="EC Square Sans Pro"/>
            <w:noProof/>
            <w:color w:val="005289"/>
            <w:sz w:val="22"/>
            <w:szCs w:val="22"/>
            <w:lang w:val="fr-BE" w:eastAsia="en-US"/>
          </w:rPr>
          <w:t>EU Anti-Fraud Programme</w:t>
        </w:r>
      </w:hyperlink>
    </w:p>
    <w:p w14:paraId="145643D3"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0" w:history="1">
        <w:r w:rsidRPr="003043E3">
          <w:rPr>
            <w:rFonts w:ascii="EC Square Sans Pro" w:hAnsi="EC Square Sans Pro"/>
            <w:noProof/>
            <w:color w:val="005289"/>
            <w:sz w:val="22"/>
            <w:szCs w:val="22"/>
            <w:lang w:eastAsia="en-US"/>
          </w:rPr>
          <w:t>Cooperation in the field of taxation (FISCALIS)</w:t>
        </w:r>
      </w:hyperlink>
    </w:p>
    <w:p w14:paraId="4C74AEF9"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1" w:history="1">
        <w:r w:rsidRPr="003043E3">
          <w:rPr>
            <w:rFonts w:ascii="EC Square Sans Pro" w:hAnsi="EC Square Sans Pro"/>
            <w:noProof/>
            <w:color w:val="005289"/>
            <w:sz w:val="22"/>
            <w:szCs w:val="22"/>
            <w:lang w:eastAsia="en-US"/>
          </w:rPr>
          <w:t>Cooperation in the field of customs (CUSTOMS)</w:t>
        </w:r>
      </w:hyperlink>
    </w:p>
    <w:p w14:paraId="33695E93"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2" w:history="1">
        <w:r w:rsidRPr="003043E3">
          <w:rPr>
            <w:rFonts w:ascii="EC Square Sans Pro" w:hAnsi="EC Square Sans Pro"/>
            <w:noProof/>
            <w:color w:val="005289"/>
            <w:sz w:val="22"/>
            <w:szCs w:val="22"/>
            <w:lang w:eastAsia="en-US"/>
          </w:rPr>
          <w:t>European Space Programme</w:t>
        </w:r>
      </w:hyperlink>
    </w:p>
    <w:p w14:paraId="6C5DF841" w14:textId="77777777" w:rsidR="000039A9"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3" w:history="1">
        <w:r w:rsidRPr="003043E3">
          <w:rPr>
            <w:rFonts w:ascii="EC Square Sans Pro" w:hAnsi="EC Square Sans Pro"/>
            <w:noProof/>
            <w:color w:val="005289"/>
            <w:sz w:val="22"/>
            <w:szCs w:val="22"/>
            <w:lang w:eastAsia="en-US"/>
          </w:rPr>
          <w:t>Secure Connectivity Programme</w:t>
        </w:r>
      </w:hyperlink>
    </w:p>
    <w:p w14:paraId="6C09C10F"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p>
    <w:p w14:paraId="4D404892" w14:textId="77777777" w:rsidR="000039A9" w:rsidRPr="003043E3" w:rsidRDefault="000039A9" w:rsidP="000039A9">
      <w:pPr>
        <w:tabs>
          <w:tab w:val="num" w:pos="283"/>
        </w:tabs>
        <w:spacing w:before="80" w:after="80" w:line="240" w:lineRule="auto"/>
        <w:ind w:left="714" w:hanging="357"/>
        <w:rPr>
          <w:rFonts w:ascii="EC Square Sans Pro" w:hAnsi="EC Square Sans Pro"/>
          <w:b/>
          <w:noProof/>
          <w:color w:val="000000"/>
          <w:sz w:val="22"/>
          <w:szCs w:val="22"/>
          <w:lang w:eastAsia="en-US"/>
        </w:rPr>
      </w:pPr>
      <w:r w:rsidRPr="003043E3">
        <w:rPr>
          <w:rFonts w:ascii="EC Square Sans Pro" w:hAnsi="EC Square Sans Pro"/>
          <w:b/>
          <w:noProof/>
          <w:color w:val="000000"/>
          <w:sz w:val="22"/>
          <w:szCs w:val="22"/>
          <w:lang w:eastAsia="en-US"/>
        </w:rPr>
        <w:t>Heading 2: Cohesion and Values</w:t>
      </w:r>
    </w:p>
    <w:p w14:paraId="362CE713"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4" w:history="1">
        <w:r w:rsidRPr="003043E3">
          <w:rPr>
            <w:rFonts w:ascii="EC Square Sans Pro" w:hAnsi="EC Square Sans Pro"/>
            <w:noProof/>
            <w:color w:val="005289"/>
            <w:sz w:val="22"/>
            <w:szCs w:val="22"/>
            <w:lang w:eastAsia="en-US"/>
          </w:rPr>
          <w:t>Regional Policy</w:t>
        </w:r>
      </w:hyperlink>
    </w:p>
    <w:p w14:paraId="73A99C2A"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5" w:history="1">
        <w:r w:rsidRPr="003043E3">
          <w:rPr>
            <w:rFonts w:ascii="EC Square Sans Pro" w:hAnsi="EC Square Sans Pro"/>
            <w:noProof/>
            <w:color w:val="005289"/>
            <w:sz w:val="22"/>
            <w:szCs w:val="22"/>
            <w:lang w:eastAsia="en-US"/>
          </w:rPr>
          <w:t>Support to the Turkish Cypriot community</w:t>
        </w:r>
      </w:hyperlink>
    </w:p>
    <w:p w14:paraId="4CD8F669"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6" w:history="1">
        <w:r w:rsidRPr="003043E3">
          <w:rPr>
            <w:rFonts w:ascii="EC Square Sans Pro" w:hAnsi="EC Square Sans Pro"/>
            <w:noProof/>
            <w:color w:val="005289"/>
            <w:sz w:val="22"/>
            <w:szCs w:val="22"/>
            <w:lang w:eastAsia="en-US"/>
          </w:rPr>
          <w:t>Recovery and Resilience Facility</w:t>
        </w:r>
      </w:hyperlink>
    </w:p>
    <w:p w14:paraId="3A71FD6D"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7" w:history="1">
        <w:r w:rsidRPr="003043E3">
          <w:rPr>
            <w:rFonts w:ascii="EC Square Sans Pro" w:hAnsi="EC Square Sans Pro"/>
            <w:noProof/>
            <w:color w:val="005289"/>
            <w:sz w:val="22"/>
            <w:szCs w:val="22"/>
            <w:lang w:eastAsia="en-US"/>
          </w:rPr>
          <w:t>Technical Support Instrument</w:t>
        </w:r>
      </w:hyperlink>
    </w:p>
    <w:p w14:paraId="42140BED"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8" w:history="1">
        <w:r w:rsidRPr="003043E3">
          <w:rPr>
            <w:rFonts w:ascii="EC Square Sans Pro" w:hAnsi="EC Square Sans Pro"/>
            <w:noProof/>
            <w:color w:val="005289"/>
            <w:sz w:val="22"/>
            <w:szCs w:val="22"/>
            <w:lang w:eastAsia="en-US"/>
          </w:rPr>
          <w:t>Protection of the Euro Against Counterfeiting (Pericles IV)</w:t>
        </w:r>
      </w:hyperlink>
    </w:p>
    <w:p w14:paraId="161A47F6"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39" w:history="1">
        <w:r w:rsidRPr="003043E3">
          <w:rPr>
            <w:rFonts w:ascii="EC Square Sans Pro" w:hAnsi="EC Square Sans Pro"/>
            <w:noProof/>
            <w:color w:val="005289"/>
            <w:sz w:val="22"/>
            <w:szCs w:val="22"/>
            <w:lang w:eastAsia="en-US"/>
          </w:rPr>
          <w:t>Union Civil Protection Mechanism (rescEU)</w:t>
        </w:r>
      </w:hyperlink>
    </w:p>
    <w:p w14:paraId="09475913"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0" w:history="1">
        <w:r w:rsidRPr="003043E3">
          <w:rPr>
            <w:rFonts w:ascii="EC Square Sans Pro" w:hAnsi="EC Square Sans Pro"/>
            <w:noProof/>
            <w:color w:val="005289"/>
            <w:sz w:val="22"/>
            <w:szCs w:val="22"/>
            <w:lang w:eastAsia="en-US"/>
          </w:rPr>
          <w:t>EU4Health</w:t>
        </w:r>
      </w:hyperlink>
    </w:p>
    <w:p w14:paraId="1130E3EE"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1" w:history="1">
        <w:r w:rsidRPr="003043E3">
          <w:rPr>
            <w:rFonts w:ascii="EC Square Sans Pro" w:hAnsi="EC Square Sans Pro"/>
            <w:noProof/>
            <w:color w:val="005289"/>
            <w:sz w:val="22"/>
            <w:szCs w:val="22"/>
            <w:lang w:eastAsia="en-US"/>
          </w:rPr>
          <w:t>European Social Fund+</w:t>
        </w:r>
      </w:hyperlink>
    </w:p>
    <w:p w14:paraId="1BA4D384"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2" w:history="1">
        <w:r w:rsidRPr="003043E3">
          <w:rPr>
            <w:rFonts w:ascii="EC Square Sans Pro" w:hAnsi="EC Square Sans Pro"/>
            <w:noProof/>
            <w:color w:val="005289"/>
            <w:sz w:val="22"/>
            <w:szCs w:val="22"/>
            <w:lang w:eastAsia="en-US"/>
          </w:rPr>
          <w:t>Erasmus+</w:t>
        </w:r>
      </w:hyperlink>
    </w:p>
    <w:p w14:paraId="1D532F52"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3" w:history="1">
        <w:r w:rsidRPr="003043E3">
          <w:rPr>
            <w:rFonts w:ascii="EC Square Sans Pro" w:hAnsi="EC Square Sans Pro"/>
            <w:noProof/>
            <w:color w:val="005289"/>
            <w:sz w:val="22"/>
            <w:szCs w:val="22"/>
            <w:lang w:eastAsia="en-US"/>
          </w:rPr>
          <w:t>European Solidarity Corps</w:t>
        </w:r>
      </w:hyperlink>
    </w:p>
    <w:p w14:paraId="1B4B1164"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4" w:history="1">
        <w:r w:rsidRPr="003043E3">
          <w:rPr>
            <w:rFonts w:ascii="EC Square Sans Pro" w:hAnsi="EC Square Sans Pro"/>
            <w:noProof/>
            <w:color w:val="005289"/>
            <w:sz w:val="22"/>
            <w:szCs w:val="22"/>
            <w:lang w:eastAsia="en-US"/>
          </w:rPr>
          <w:t>Justice Programme</w:t>
        </w:r>
      </w:hyperlink>
    </w:p>
    <w:p w14:paraId="29E6F070"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5" w:history="1">
        <w:r w:rsidRPr="003043E3">
          <w:rPr>
            <w:rFonts w:ascii="EC Square Sans Pro" w:hAnsi="EC Square Sans Pro"/>
            <w:noProof/>
            <w:color w:val="005289"/>
            <w:sz w:val="22"/>
            <w:szCs w:val="22"/>
            <w:lang w:eastAsia="en-US"/>
          </w:rPr>
          <w:t>Citizens, Equality, Rights and Values programme</w:t>
        </w:r>
      </w:hyperlink>
    </w:p>
    <w:p w14:paraId="1BA2BAA0"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6" w:history="1">
        <w:r w:rsidRPr="003043E3">
          <w:rPr>
            <w:rFonts w:ascii="EC Square Sans Pro" w:hAnsi="EC Square Sans Pro"/>
            <w:noProof/>
            <w:color w:val="005289"/>
            <w:sz w:val="22"/>
            <w:szCs w:val="22"/>
            <w:lang w:eastAsia="en-US"/>
          </w:rPr>
          <w:t>Creative Europe</w:t>
        </w:r>
      </w:hyperlink>
    </w:p>
    <w:p w14:paraId="4CDE5FF8"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7" w:history="1">
        <w:r w:rsidRPr="003043E3">
          <w:rPr>
            <w:rFonts w:ascii="EC Square Sans Pro" w:hAnsi="EC Square Sans Pro"/>
            <w:noProof/>
            <w:color w:val="005289"/>
            <w:sz w:val="22"/>
            <w:szCs w:val="22"/>
            <w:lang w:eastAsia="en-US"/>
          </w:rPr>
          <w:t>Communication</w:t>
        </w:r>
      </w:hyperlink>
    </w:p>
    <w:p w14:paraId="0A1490C1"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p>
    <w:p w14:paraId="5201DF8E" w14:textId="77777777" w:rsidR="000039A9" w:rsidRPr="003043E3" w:rsidRDefault="000039A9" w:rsidP="000039A9">
      <w:pPr>
        <w:tabs>
          <w:tab w:val="num" w:pos="283"/>
        </w:tabs>
        <w:spacing w:before="80" w:after="80" w:line="240" w:lineRule="auto"/>
        <w:ind w:left="714" w:hanging="357"/>
        <w:rPr>
          <w:rFonts w:ascii="EC Square Sans Pro" w:hAnsi="EC Square Sans Pro"/>
          <w:b/>
          <w:noProof/>
          <w:color w:val="000000"/>
          <w:sz w:val="22"/>
          <w:szCs w:val="22"/>
          <w:lang w:eastAsia="en-US"/>
        </w:rPr>
      </w:pPr>
      <w:r w:rsidRPr="003043E3">
        <w:rPr>
          <w:rFonts w:ascii="EC Square Sans Pro" w:hAnsi="EC Square Sans Pro"/>
          <w:b/>
          <w:noProof/>
          <w:color w:val="000000"/>
          <w:sz w:val="22"/>
          <w:szCs w:val="22"/>
          <w:lang w:eastAsia="en-US"/>
        </w:rPr>
        <w:t xml:space="preserve">Heading 3: Natural Resources &amp; Environment </w:t>
      </w:r>
    </w:p>
    <w:p w14:paraId="2CEA2134"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8" w:history="1">
        <w:r w:rsidRPr="003043E3">
          <w:rPr>
            <w:rFonts w:ascii="EC Square Sans Pro" w:hAnsi="EC Square Sans Pro"/>
            <w:noProof/>
            <w:color w:val="005289"/>
            <w:sz w:val="22"/>
            <w:szCs w:val="22"/>
            <w:lang w:eastAsia="en-US"/>
          </w:rPr>
          <w:t>Common Agricultural Policy</w:t>
        </w:r>
      </w:hyperlink>
    </w:p>
    <w:p w14:paraId="2D08A0D5"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49" w:history="1">
        <w:r w:rsidRPr="003043E3">
          <w:rPr>
            <w:rFonts w:ascii="EC Square Sans Pro" w:hAnsi="EC Square Sans Pro"/>
            <w:noProof/>
            <w:color w:val="005289"/>
            <w:sz w:val="22"/>
            <w:szCs w:val="22"/>
            <w:lang w:eastAsia="en-US"/>
          </w:rPr>
          <w:t>European Maritime, Fisheries and Aquaculture Fund</w:t>
        </w:r>
      </w:hyperlink>
    </w:p>
    <w:p w14:paraId="3F0ED628"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0" w:history="1">
        <w:r w:rsidRPr="003043E3">
          <w:rPr>
            <w:rFonts w:ascii="EC Square Sans Pro" w:hAnsi="EC Square Sans Pro"/>
            <w:noProof/>
            <w:color w:val="005289"/>
            <w:sz w:val="22"/>
            <w:szCs w:val="22"/>
            <w:lang w:eastAsia="en-US"/>
          </w:rPr>
          <w:t>Fisheries organisations and agreements</w:t>
        </w:r>
      </w:hyperlink>
    </w:p>
    <w:p w14:paraId="373AA103"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1" w:history="1">
        <w:r w:rsidRPr="003043E3">
          <w:rPr>
            <w:rFonts w:ascii="EC Square Sans Pro" w:hAnsi="EC Square Sans Pro"/>
            <w:noProof/>
            <w:color w:val="005289"/>
            <w:sz w:val="22"/>
            <w:szCs w:val="22"/>
            <w:lang w:eastAsia="en-US"/>
          </w:rPr>
          <w:t>Programme for Environment and Climate Action (LIFE)</w:t>
        </w:r>
      </w:hyperlink>
    </w:p>
    <w:p w14:paraId="5F3FB9D1"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2" w:history="1">
        <w:r w:rsidRPr="003043E3">
          <w:rPr>
            <w:rFonts w:ascii="EC Square Sans Pro" w:hAnsi="EC Square Sans Pro"/>
            <w:noProof/>
            <w:color w:val="005289"/>
            <w:sz w:val="22"/>
            <w:szCs w:val="22"/>
            <w:lang w:eastAsia="en-US"/>
          </w:rPr>
          <w:t>Just Transition Mechanism</w:t>
        </w:r>
      </w:hyperlink>
    </w:p>
    <w:p w14:paraId="2AC87CF1"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p>
    <w:p w14:paraId="686DE03F" w14:textId="77777777" w:rsidR="000039A9" w:rsidRPr="003043E3" w:rsidRDefault="000039A9" w:rsidP="000039A9">
      <w:pPr>
        <w:tabs>
          <w:tab w:val="num" w:pos="283"/>
        </w:tabs>
        <w:spacing w:before="80" w:after="80" w:line="240" w:lineRule="auto"/>
        <w:ind w:left="714" w:hanging="357"/>
        <w:rPr>
          <w:rFonts w:ascii="EC Square Sans Pro" w:hAnsi="EC Square Sans Pro"/>
          <w:b/>
          <w:noProof/>
          <w:color w:val="000000"/>
          <w:sz w:val="22"/>
          <w:szCs w:val="22"/>
          <w:lang w:eastAsia="en-US"/>
        </w:rPr>
      </w:pPr>
      <w:r w:rsidRPr="003043E3">
        <w:rPr>
          <w:rFonts w:ascii="EC Square Sans Pro" w:hAnsi="EC Square Sans Pro"/>
          <w:b/>
          <w:noProof/>
          <w:color w:val="000000"/>
          <w:sz w:val="22"/>
          <w:szCs w:val="22"/>
          <w:lang w:eastAsia="en-US"/>
        </w:rPr>
        <w:t xml:space="preserve">Heading 4: Migration &amp; Border Management </w:t>
      </w:r>
    </w:p>
    <w:p w14:paraId="5A40C1A7"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3" w:history="1">
        <w:r w:rsidRPr="003043E3">
          <w:rPr>
            <w:rFonts w:ascii="EC Square Sans Pro" w:hAnsi="EC Square Sans Pro"/>
            <w:noProof/>
            <w:color w:val="005289"/>
            <w:sz w:val="22"/>
            <w:szCs w:val="22"/>
            <w:lang w:eastAsia="en-US"/>
          </w:rPr>
          <w:t>Asylum Migration and Integration Fund</w:t>
        </w:r>
      </w:hyperlink>
    </w:p>
    <w:p w14:paraId="01520BAC"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4" w:history="1">
        <w:r w:rsidRPr="003043E3">
          <w:rPr>
            <w:rFonts w:ascii="EC Square Sans Pro" w:hAnsi="EC Square Sans Pro"/>
            <w:noProof/>
            <w:color w:val="005289"/>
            <w:sz w:val="22"/>
            <w:szCs w:val="22"/>
            <w:lang w:eastAsia="en-US"/>
          </w:rPr>
          <w:t>Integrated Border Management Fund</w:t>
        </w:r>
      </w:hyperlink>
      <w:r w:rsidRPr="003043E3">
        <w:rPr>
          <w:rFonts w:ascii="EC Square Sans Pro" w:hAnsi="EC Square Sans Pro"/>
          <w:noProof/>
          <w:color w:val="000000"/>
          <w:sz w:val="22"/>
          <w:szCs w:val="22"/>
          <w:lang w:eastAsia="en-US"/>
        </w:rPr>
        <w:t xml:space="preserve"> </w:t>
      </w:r>
    </w:p>
    <w:p w14:paraId="43967D75"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p>
    <w:p w14:paraId="7F57BF47" w14:textId="77777777" w:rsidR="000039A9" w:rsidRPr="003043E3" w:rsidRDefault="000039A9" w:rsidP="000039A9">
      <w:pPr>
        <w:tabs>
          <w:tab w:val="num" w:pos="283"/>
        </w:tabs>
        <w:spacing w:before="80" w:after="80" w:line="240" w:lineRule="auto"/>
        <w:ind w:left="714" w:hanging="357"/>
        <w:rPr>
          <w:rFonts w:ascii="EC Square Sans Pro" w:hAnsi="EC Square Sans Pro"/>
          <w:b/>
          <w:noProof/>
          <w:color w:val="000000"/>
          <w:sz w:val="22"/>
          <w:szCs w:val="22"/>
          <w:lang w:eastAsia="en-US"/>
        </w:rPr>
      </w:pPr>
      <w:r w:rsidRPr="003043E3">
        <w:rPr>
          <w:rFonts w:ascii="EC Square Sans Pro" w:hAnsi="EC Square Sans Pro"/>
          <w:b/>
          <w:noProof/>
          <w:color w:val="000000"/>
          <w:sz w:val="22"/>
          <w:szCs w:val="22"/>
          <w:lang w:eastAsia="en-US"/>
        </w:rPr>
        <w:t>Heading 5: Security &amp; Defence</w:t>
      </w:r>
    </w:p>
    <w:p w14:paraId="645200ED"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5" w:history="1">
        <w:r w:rsidRPr="003043E3">
          <w:rPr>
            <w:rFonts w:ascii="EC Square Sans Pro" w:hAnsi="EC Square Sans Pro"/>
            <w:noProof/>
            <w:color w:val="005289"/>
            <w:sz w:val="22"/>
            <w:szCs w:val="22"/>
            <w:lang w:eastAsia="en-US"/>
          </w:rPr>
          <w:t>Internal Security Fund</w:t>
        </w:r>
      </w:hyperlink>
    </w:p>
    <w:p w14:paraId="38FA60EF"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6" w:history="1">
        <w:r w:rsidRPr="003043E3">
          <w:rPr>
            <w:rFonts w:ascii="EC Square Sans Pro" w:hAnsi="EC Square Sans Pro"/>
            <w:noProof/>
            <w:color w:val="005289"/>
            <w:sz w:val="22"/>
            <w:szCs w:val="22"/>
            <w:lang w:eastAsia="en-US"/>
          </w:rPr>
          <w:t>Nuclear Decommissioning (Lithuania)</w:t>
        </w:r>
      </w:hyperlink>
    </w:p>
    <w:p w14:paraId="78658CAF"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57" w:history="1">
        <w:r w:rsidRPr="003043E3">
          <w:rPr>
            <w:rFonts w:ascii="EC Square Sans Pro" w:hAnsi="EC Square Sans Pro"/>
            <w:noProof/>
            <w:color w:val="005289"/>
            <w:sz w:val="22"/>
            <w:szCs w:val="22"/>
            <w:lang w:eastAsia="en-US"/>
          </w:rPr>
          <w:t>Nuclear Safety and Decommissioning</w:t>
        </w:r>
      </w:hyperlink>
    </w:p>
    <w:p w14:paraId="6AD309F0"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5289"/>
          <w:sz w:val="22"/>
          <w:szCs w:val="22"/>
          <w:lang w:eastAsia="en-US"/>
        </w:rPr>
      </w:pPr>
      <w:hyperlink r:id="rId58" w:history="1">
        <w:r w:rsidRPr="003043E3">
          <w:rPr>
            <w:rFonts w:ascii="EC Square Sans Pro" w:hAnsi="EC Square Sans Pro"/>
            <w:noProof/>
            <w:color w:val="005289"/>
            <w:sz w:val="22"/>
            <w:szCs w:val="22"/>
            <w:lang w:eastAsia="en-US"/>
          </w:rPr>
          <w:t>European Defence Fund</w:t>
        </w:r>
      </w:hyperlink>
    </w:p>
    <w:p w14:paraId="3D311979"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5289"/>
          <w:sz w:val="22"/>
          <w:szCs w:val="22"/>
          <w:lang w:eastAsia="en-US"/>
        </w:rPr>
      </w:pPr>
      <w:hyperlink r:id="rId59" w:history="1">
        <w:r w:rsidRPr="003043E3">
          <w:rPr>
            <w:rFonts w:ascii="EC Square Sans Pro" w:eastAsia="Aptos" w:hAnsi="EC Square Sans Pro" w:cs="Arial"/>
            <w:noProof/>
            <w:color w:val="005289"/>
            <w:kern w:val="2"/>
            <w:sz w:val="22"/>
            <w:szCs w:val="22"/>
            <w:lang w:eastAsia="en-US"/>
            <w14:ligatures w14:val="standardContextual"/>
          </w:rPr>
          <w:t>Act in Support of Ammunition Production (ASAP)</w:t>
        </w:r>
      </w:hyperlink>
    </w:p>
    <w:p w14:paraId="1FAB1658"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5289"/>
          <w:sz w:val="22"/>
          <w:szCs w:val="22"/>
          <w:lang w:eastAsia="en-US"/>
        </w:rPr>
      </w:pPr>
      <w:hyperlink r:id="rId60" w:history="1">
        <w:r w:rsidRPr="003043E3">
          <w:rPr>
            <w:rFonts w:ascii="EC Square Sans Pro" w:eastAsia="Aptos" w:hAnsi="EC Square Sans Pro" w:cs="Arial"/>
            <w:noProof/>
            <w:color w:val="005289"/>
            <w:kern w:val="2"/>
            <w:sz w:val="22"/>
            <w:szCs w:val="22"/>
            <w:lang w:eastAsia="en-US"/>
            <w14:ligatures w14:val="standardContextual"/>
          </w:rPr>
          <w:t>EU Defence Industry Reinforcement through Common Procurement Act (EDIRPA)</w:t>
        </w:r>
      </w:hyperlink>
    </w:p>
    <w:p w14:paraId="0184EA37" w14:textId="77777777" w:rsidR="000039A9" w:rsidRPr="003043E3" w:rsidRDefault="000039A9" w:rsidP="000039A9">
      <w:pPr>
        <w:tabs>
          <w:tab w:val="num" w:pos="283"/>
        </w:tabs>
        <w:spacing w:before="80" w:after="80" w:line="240" w:lineRule="auto"/>
        <w:rPr>
          <w:rFonts w:ascii="EC Square Sans Pro" w:hAnsi="EC Square Sans Pro"/>
          <w:noProof/>
          <w:color w:val="000000"/>
          <w:sz w:val="22"/>
          <w:szCs w:val="22"/>
          <w:lang w:val="en-IE" w:eastAsia="en-US"/>
        </w:rPr>
      </w:pPr>
    </w:p>
    <w:p w14:paraId="6319F4F4" w14:textId="77777777" w:rsidR="000039A9" w:rsidRPr="003043E3" w:rsidRDefault="000039A9" w:rsidP="000039A9">
      <w:pPr>
        <w:tabs>
          <w:tab w:val="num" w:pos="283"/>
        </w:tabs>
        <w:spacing w:before="80" w:after="80" w:line="240" w:lineRule="auto"/>
        <w:ind w:left="714" w:hanging="357"/>
        <w:rPr>
          <w:rFonts w:ascii="EC Square Sans Pro" w:hAnsi="EC Square Sans Pro"/>
          <w:b/>
          <w:noProof/>
          <w:color w:val="000000"/>
          <w:sz w:val="22"/>
          <w:szCs w:val="22"/>
          <w:lang w:eastAsia="en-US"/>
        </w:rPr>
      </w:pPr>
      <w:r w:rsidRPr="003043E3">
        <w:rPr>
          <w:rFonts w:ascii="EC Square Sans Pro" w:hAnsi="EC Square Sans Pro"/>
          <w:b/>
          <w:noProof/>
          <w:color w:val="000000"/>
          <w:sz w:val="22"/>
          <w:szCs w:val="22"/>
          <w:lang w:eastAsia="en-US"/>
        </w:rPr>
        <w:t xml:space="preserve">Heading 6: Neighbourhood &amp; the World </w:t>
      </w:r>
    </w:p>
    <w:p w14:paraId="75D71E96"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61" w:history="1">
        <w:r w:rsidRPr="003043E3">
          <w:rPr>
            <w:rFonts w:ascii="EC Square Sans Pro" w:hAnsi="EC Square Sans Pro"/>
            <w:noProof/>
            <w:color w:val="005289"/>
            <w:sz w:val="22"/>
            <w:szCs w:val="22"/>
            <w:lang w:eastAsia="en-US"/>
          </w:rPr>
          <w:t>Global Europe: Neighbourhood, Development and International Cooperation Instrument</w:t>
        </w:r>
      </w:hyperlink>
    </w:p>
    <w:p w14:paraId="58BD6603"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62" w:history="1">
        <w:r w:rsidRPr="003043E3">
          <w:rPr>
            <w:rFonts w:ascii="EC Square Sans Pro" w:hAnsi="EC Square Sans Pro"/>
            <w:noProof/>
            <w:color w:val="005289"/>
            <w:sz w:val="22"/>
            <w:szCs w:val="22"/>
            <w:lang w:eastAsia="en-US"/>
          </w:rPr>
          <w:t>European Instrument for International Nuclear Safety Cooperation</w:t>
        </w:r>
      </w:hyperlink>
    </w:p>
    <w:p w14:paraId="74FF754D"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63" w:history="1">
        <w:r w:rsidRPr="003043E3">
          <w:rPr>
            <w:rFonts w:ascii="EC Square Sans Pro" w:hAnsi="EC Square Sans Pro"/>
            <w:noProof/>
            <w:color w:val="005289"/>
            <w:sz w:val="22"/>
            <w:szCs w:val="22"/>
            <w:lang w:eastAsia="en-US"/>
          </w:rPr>
          <w:t>Humanitarian Aid</w:t>
        </w:r>
      </w:hyperlink>
    </w:p>
    <w:p w14:paraId="0744009D"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64" w:history="1">
        <w:r w:rsidRPr="003043E3">
          <w:rPr>
            <w:rFonts w:ascii="EC Square Sans Pro" w:hAnsi="EC Square Sans Pro"/>
            <w:noProof/>
            <w:color w:val="005289"/>
            <w:sz w:val="22"/>
            <w:szCs w:val="22"/>
            <w:lang w:eastAsia="en-US"/>
          </w:rPr>
          <w:t>Common Foreign and Security Policy</w:t>
        </w:r>
      </w:hyperlink>
    </w:p>
    <w:p w14:paraId="56D84167"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65" w:history="1">
        <w:r w:rsidRPr="003043E3">
          <w:rPr>
            <w:rFonts w:ascii="EC Square Sans Pro" w:hAnsi="EC Square Sans Pro"/>
            <w:noProof/>
            <w:color w:val="005289"/>
            <w:sz w:val="22"/>
            <w:szCs w:val="22"/>
            <w:lang w:eastAsia="en-US"/>
          </w:rPr>
          <w:t>Overseas Countries and Territories</w:t>
        </w:r>
      </w:hyperlink>
    </w:p>
    <w:p w14:paraId="4151F95D"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66" w:history="1">
        <w:r w:rsidRPr="003043E3">
          <w:rPr>
            <w:rFonts w:ascii="EC Square Sans Pro" w:hAnsi="EC Square Sans Pro"/>
            <w:noProof/>
            <w:color w:val="005289"/>
            <w:sz w:val="22"/>
            <w:szCs w:val="22"/>
            <w:lang w:eastAsia="en-US"/>
          </w:rPr>
          <w:t>Macro-Financial Assistance (MFA)</w:t>
        </w:r>
      </w:hyperlink>
    </w:p>
    <w:p w14:paraId="00D842AD"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5289"/>
          <w:sz w:val="22"/>
          <w:szCs w:val="22"/>
          <w:lang w:eastAsia="en-US"/>
        </w:rPr>
      </w:pPr>
      <w:hyperlink r:id="rId67" w:history="1">
        <w:r w:rsidRPr="003043E3">
          <w:rPr>
            <w:rFonts w:ascii="EC Square Sans Pro" w:hAnsi="EC Square Sans Pro"/>
            <w:noProof/>
            <w:color w:val="005289"/>
            <w:sz w:val="22"/>
            <w:szCs w:val="22"/>
            <w:lang w:eastAsia="en-US"/>
          </w:rPr>
          <w:t>Pre-Accession Assistance</w:t>
        </w:r>
      </w:hyperlink>
    </w:p>
    <w:p w14:paraId="03828AD1"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5289"/>
          <w:sz w:val="22"/>
          <w:szCs w:val="22"/>
          <w:lang w:eastAsia="en-US"/>
        </w:rPr>
      </w:pPr>
      <w:hyperlink r:id="rId68" w:history="1">
        <w:r w:rsidRPr="003043E3">
          <w:rPr>
            <w:rFonts w:ascii="EC Square Sans Pro" w:eastAsia="Aptos" w:hAnsi="EC Square Sans Pro" w:cs="Arial"/>
            <w:noProof/>
            <w:color w:val="005289"/>
            <w:kern w:val="2"/>
            <w:sz w:val="22"/>
            <w:szCs w:val="22"/>
            <w:lang w:eastAsia="en-US"/>
            <w14:ligatures w14:val="standardContextual"/>
          </w:rPr>
          <w:t>Ukraine Facility</w:t>
        </w:r>
      </w:hyperlink>
    </w:p>
    <w:p w14:paraId="42142E99" w14:textId="77777777" w:rsidR="000039A9" w:rsidRDefault="000039A9" w:rsidP="000039A9">
      <w:pPr>
        <w:tabs>
          <w:tab w:val="num" w:pos="283"/>
        </w:tabs>
        <w:spacing w:before="80" w:after="80" w:line="240" w:lineRule="auto"/>
        <w:ind w:left="714" w:hanging="357"/>
        <w:rPr>
          <w:rFonts w:ascii="Aptos" w:eastAsia="Aptos" w:hAnsi="Aptos" w:cs="Arial"/>
          <w:kern w:val="2"/>
          <w:szCs w:val="24"/>
          <w:lang w:val="en-IE" w:eastAsia="en-US"/>
          <w14:ligatures w14:val="standardContextual"/>
        </w:rPr>
      </w:pPr>
      <w:hyperlink r:id="rId69" w:history="1">
        <w:r w:rsidRPr="003043E3">
          <w:rPr>
            <w:rFonts w:ascii="EC Square Sans Pro" w:eastAsia="Aptos" w:hAnsi="EC Square Sans Pro" w:cs="Arial"/>
            <w:noProof/>
            <w:color w:val="005289"/>
            <w:kern w:val="2"/>
            <w:sz w:val="22"/>
            <w:szCs w:val="22"/>
            <w:lang w:eastAsia="en-US"/>
            <w14:ligatures w14:val="standardContextual"/>
          </w:rPr>
          <w:t>Western Balkans Facility</w:t>
        </w:r>
      </w:hyperlink>
    </w:p>
    <w:p w14:paraId="1B4C6B2D" w14:textId="77777777" w:rsidR="000039A9" w:rsidRPr="003043E3" w:rsidRDefault="000039A9" w:rsidP="000039A9">
      <w:pPr>
        <w:tabs>
          <w:tab w:val="num" w:pos="283"/>
        </w:tabs>
        <w:spacing w:before="80" w:after="80" w:line="240" w:lineRule="auto"/>
        <w:ind w:left="714" w:hanging="357"/>
        <w:rPr>
          <w:rFonts w:ascii="EC Square Sans Pro" w:eastAsia="Aptos" w:hAnsi="EC Square Sans Pro" w:cs="Arial"/>
          <w:noProof/>
          <w:color w:val="005289"/>
          <w:kern w:val="2"/>
          <w:sz w:val="22"/>
          <w:szCs w:val="22"/>
          <w:lang w:eastAsia="en-US"/>
          <w14:ligatures w14:val="standardContextual"/>
        </w:rPr>
      </w:pPr>
      <w:hyperlink r:id="rId70" w:history="1">
        <w:r w:rsidRPr="003043E3">
          <w:rPr>
            <w:rFonts w:eastAsia="Aptos" w:cs="Arial"/>
            <w:color w:val="005289"/>
            <w:kern w:val="2"/>
            <w:lang w:eastAsia="en-US"/>
            <w14:ligatures w14:val="standardContextual"/>
          </w:rPr>
          <w:t>Growth Plan for Moldova</w:t>
        </w:r>
      </w:hyperlink>
      <w:r w:rsidRPr="003043E3">
        <w:rPr>
          <w:rFonts w:ascii="EC Square Sans Pro" w:eastAsia="Aptos" w:hAnsi="EC Square Sans Pro" w:cs="Arial"/>
          <w:noProof/>
          <w:color w:val="005289"/>
          <w:kern w:val="2"/>
          <w:sz w:val="22"/>
          <w:szCs w:val="22"/>
          <w:lang w:eastAsia="en-US"/>
          <w14:ligatures w14:val="standardContextual"/>
        </w:rPr>
        <w:t xml:space="preserve"> </w:t>
      </w:r>
    </w:p>
    <w:p w14:paraId="5DB84B6D" w14:textId="77777777" w:rsidR="000039A9" w:rsidRPr="003043E3" w:rsidRDefault="000039A9" w:rsidP="000039A9">
      <w:pPr>
        <w:tabs>
          <w:tab w:val="num" w:pos="283"/>
        </w:tabs>
        <w:spacing w:before="80" w:after="80" w:line="240" w:lineRule="auto"/>
        <w:rPr>
          <w:rFonts w:ascii="EC Square Sans Pro" w:hAnsi="EC Square Sans Pro"/>
          <w:noProof/>
          <w:color w:val="000000"/>
          <w:sz w:val="22"/>
          <w:szCs w:val="22"/>
          <w:lang w:eastAsia="en-US"/>
        </w:rPr>
      </w:pPr>
    </w:p>
    <w:p w14:paraId="023289A4" w14:textId="77777777" w:rsidR="000039A9" w:rsidRPr="003043E3" w:rsidRDefault="000039A9" w:rsidP="000039A9">
      <w:pPr>
        <w:tabs>
          <w:tab w:val="num" w:pos="283"/>
        </w:tabs>
        <w:spacing w:before="80" w:after="80" w:line="240" w:lineRule="auto"/>
        <w:ind w:left="714" w:hanging="357"/>
        <w:rPr>
          <w:rFonts w:ascii="EC Square Sans Pro" w:hAnsi="EC Square Sans Pro"/>
          <w:b/>
          <w:noProof/>
          <w:color w:val="000000"/>
          <w:sz w:val="22"/>
          <w:szCs w:val="22"/>
          <w:lang w:eastAsia="en-US"/>
        </w:rPr>
      </w:pPr>
      <w:r w:rsidRPr="003043E3">
        <w:rPr>
          <w:rFonts w:ascii="EC Square Sans Pro" w:hAnsi="EC Square Sans Pro"/>
          <w:b/>
          <w:noProof/>
          <w:color w:val="000000"/>
          <w:sz w:val="22"/>
          <w:szCs w:val="22"/>
          <w:lang w:eastAsia="en-US"/>
        </w:rPr>
        <w:t>Special instruments and outside the MFF</w:t>
      </w:r>
    </w:p>
    <w:p w14:paraId="67D70169"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71" w:history="1">
        <w:r w:rsidRPr="003043E3">
          <w:rPr>
            <w:rFonts w:ascii="EC Square Sans Pro" w:hAnsi="EC Square Sans Pro"/>
            <w:noProof/>
            <w:color w:val="005289"/>
            <w:sz w:val="22"/>
            <w:szCs w:val="22"/>
            <w:lang w:eastAsia="en-US"/>
          </w:rPr>
          <w:t>European Globalisation Adjustment Fund for Displaced Workers</w:t>
        </w:r>
      </w:hyperlink>
    </w:p>
    <w:p w14:paraId="3E5E1920"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72" w:history="1">
        <w:r w:rsidRPr="003043E3">
          <w:rPr>
            <w:rFonts w:ascii="EC Square Sans Pro" w:hAnsi="EC Square Sans Pro"/>
            <w:noProof/>
            <w:color w:val="005289"/>
            <w:sz w:val="22"/>
            <w:szCs w:val="22"/>
            <w:lang w:eastAsia="en-US"/>
          </w:rPr>
          <w:t>European Union Solidarity Fund</w:t>
        </w:r>
      </w:hyperlink>
    </w:p>
    <w:p w14:paraId="3AF6B465"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0000"/>
          <w:sz w:val="22"/>
          <w:szCs w:val="22"/>
          <w:lang w:eastAsia="en-US"/>
        </w:rPr>
      </w:pPr>
      <w:hyperlink r:id="rId73" w:history="1">
        <w:r w:rsidRPr="003043E3">
          <w:rPr>
            <w:rFonts w:ascii="EC Square Sans Pro" w:hAnsi="EC Square Sans Pro"/>
            <w:noProof/>
            <w:color w:val="005289"/>
            <w:sz w:val="22"/>
            <w:szCs w:val="22"/>
            <w:lang w:eastAsia="en-US"/>
          </w:rPr>
          <w:t>Innovation Fund</w:t>
        </w:r>
      </w:hyperlink>
    </w:p>
    <w:p w14:paraId="25736361" w14:textId="77777777" w:rsidR="000039A9" w:rsidRPr="003043E3" w:rsidRDefault="000039A9" w:rsidP="000039A9">
      <w:pPr>
        <w:tabs>
          <w:tab w:val="num" w:pos="283"/>
        </w:tabs>
        <w:spacing w:before="80" w:after="80" w:line="240" w:lineRule="auto"/>
        <w:ind w:left="714" w:hanging="357"/>
        <w:rPr>
          <w:rFonts w:ascii="EC Square Sans Pro" w:hAnsi="EC Square Sans Pro"/>
          <w:noProof/>
          <w:color w:val="005289"/>
          <w:sz w:val="22"/>
          <w:szCs w:val="22"/>
          <w:lang w:eastAsia="en-US"/>
        </w:rPr>
      </w:pPr>
      <w:hyperlink r:id="rId74" w:history="1">
        <w:r w:rsidRPr="003043E3">
          <w:rPr>
            <w:rFonts w:ascii="EC Square Sans Pro" w:hAnsi="EC Square Sans Pro"/>
            <w:noProof/>
            <w:color w:val="005289"/>
            <w:sz w:val="22"/>
            <w:szCs w:val="22"/>
            <w:lang w:eastAsia="en-US"/>
          </w:rPr>
          <w:t>Brexit Adjustment Reserve</w:t>
        </w:r>
      </w:hyperlink>
    </w:p>
    <w:p w14:paraId="6C5369E4" w14:textId="33F1A7D9" w:rsidR="00EE4B82" w:rsidRPr="003B431C" w:rsidRDefault="000039A9" w:rsidP="003B431C">
      <w:pPr>
        <w:tabs>
          <w:tab w:val="num" w:pos="283"/>
        </w:tabs>
        <w:spacing w:before="80" w:after="80" w:line="240" w:lineRule="auto"/>
        <w:ind w:left="714" w:hanging="357"/>
        <w:rPr>
          <w:rFonts w:ascii="EC Square Sans Pro" w:hAnsi="EC Square Sans Pro"/>
          <w:color w:val="005289"/>
          <w:sz w:val="22"/>
          <w:szCs w:val="22"/>
          <w:lang w:eastAsia="en-US"/>
        </w:rPr>
      </w:pPr>
      <w:hyperlink r:id="rId75" w:history="1">
        <w:r w:rsidRPr="003043E3">
          <w:rPr>
            <w:rFonts w:ascii="EC Square Sans Pro" w:eastAsia="Aptos" w:hAnsi="EC Square Sans Pro" w:cs="Arial"/>
            <w:noProof/>
            <w:color w:val="005289"/>
            <w:kern w:val="2"/>
            <w:sz w:val="22"/>
            <w:szCs w:val="22"/>
            <w:lang w:eastAsia="en-US"/>
            <w14:ligatures w14:val="standardContextual"/>
          </w:rPr>
          <w:t>Social Climate Fund</w:t>
        </w:r>
      </w:hyperlink>
    </w:p>
    <w:sdt>
      <w:sdtPr>
        <w:rPr>
          <w:rFonts w:asciiTheme="minorHAnsi" w:eastAsiaTheme="minorEastAsia" w:hAnsiTheme="minorHAnsi" w:cstheme="minorBidi"/>
          <w:b w:val="0"/>
          <w:color w:val="auto"/>
          <w:kern w:val="2"/>
          <w:sz w:val="24"/>
          <w:szCs w:val="24"/>
          <w14:ligatures w14:val="standardContextual"/>
        </w:rPr>
        <w:id w:val="427785270"/>
        <w:docPartObj>
          <w:docPartGallery w:val="Table of Contents"/>
          <w:docPartUnique/>
        </w:docPartObj>
      </w:sdtPr>
      <w:sdtEndPr>
        <w:rPr>
          <w:kern w:val="0"/>
          <w14:ligatures w14:val="none"/>
        </w:rPr>
      </w:sdtEndPr>
      <w:sdtContent>
        <w:p w14:paraId="193FD6F5" w14:textId="223BD47C" w:rsidR="00D933B7" w:rsidRPr="00742189" w:rsidRDefault="00D933B7" w:rsidP="00D933B7">
          <w:pPr>
            <w:pStyle w:val="TOCHeading"/>
            <w:rPr>
              <w:sz w:val="28"/>
              <w:szCs w:val="22"/>
            </w:rPr>
          </w:pPr>
          <w:r w:rsidRPr="00742189">
            <w:rPr>
              <w:sz w:val="28"/>
              <w:szCs w:val="22"/>
            </w:rPr>
            <w:t>TABLE OF CONTENTS</w:t>
          </w:r>
        </w:p>
        <w:p w14:paraId="24824211" w14:textId="72C867F2" w:rsidR="00E643D5" w:rsidRDefault="00D933B7">
          <w:pPr>
            <w:pStyle w:val="TOC1"/>
            <w:rPr>
              <w:rFonts w:eastAsiaTheme="minorEastAsia" w:cstheme="minorBidi"/>
              <w:noProof/>
              <w:kern w:val="2"/>
              <w:szCs w:val="24"/>
              <w:lang w:val="en-IE" w:eastAsia="en-IE"/>
              <w14:ligatures w14:val="standardContextual"/>
            </w:rPr>
          </w:pPr>
          <w:r>
            <w:rPr>
              <w:rFonts w:ascii="Times New Roman Bold" w:hAnsi="Times New Roman Bold"/>
            </w:rPr>
            <w:fldChar w:fldCharType="begin"/>
          </w:r>
          <w:r>
            <w:rPr>
              <w:rFonts w:ascii="Times New Roman Bold" w:hAnsi="Times New Roman Bold"/>
            </w:rPr>
            <w:instrText xml:space="preserve"> TOC \h \z \t "Heading 1,1" </w:instrText>
          </w:r>
          <w:r>
            <w:rPr>
              <w:rFonts w:ascii="Times New Roman Bold" w:hAnsi="Times New Roman Bold"/>
            </w:rPr>
            <w:fldChar w:fldCharType="separate"/>
          </w:r>
          <w:hyperlink w:anchor="_Toc228976520" w:history="1">
            <w:r w:rsidR="00E643D5" w:rsidRPr="00665ADB">
              <w:rPr>
                <w:rStyle w:val="Hyperlink"/>
                <w:noProof/>
              </w:rPr>
              <w:t>HORIZON EUROPE</w:t>
            </w:r>
            <w:r w:rsidR="00E643D5">
              <w:rPr>
                <w:noProof/>
                <w:webHidden/>
              </w:rPr>
              <w:tab/>
            </w:r>
            <w:r w:rsidR="00E643D5">
              <w:rPr>
                <w:noProof/>
                <w:webHidden/>
              </w:rPr>
              <w:fldChar w:fldCharType="begin"/>
            </w:r>
            <w:r w:rsidR="00E643D5">
              <w:rPr>
                <w:noProof/>
                <w:webHidden/>
              </w:rPr>
              <w:instrText xml:space="preserve"> PAGEREF _Toc228976520 \h </w:instrText>
            </w:r>
            <w:r w:rsidR="00E643D5">
              <w:rPr>
                <w:noProof/>
                <w:webHidden/>
              </w:rPr>
            </w:r>
            <w:r w:rsidR="00E643D5">
              <w:rPr>
                <w:noProof/>
                <w:webHidden/>
              </w:rPr>
              <w:fldChar w:fldCharType="separate"/>
            </w:r>
            <w:r w:rsidR="00D03173">
              <w:rPr>
                <w:noProof/>
                <w:webHidden/>
              </w:rPr>
              <w:t>6</w:t>
            </w:r>
            <w:r w:rsidR="00E643D5">
              <w:rPr>
                <w:noProof/>
                <w:webHidden/>
              </w:rPr>
              <w:fldChar w:fldCharType="end"/>
            </w:r>
          </w:hyperlink>
        </w:p>
        <w:p w14:paraId="342D402C" w14:textId="3E9BD842" w:rsidR="00E643D5" w:rsidRDefault="00E643D5">
          <w:pPr>
            <w:pStyle w:val="TOC1"/>
            <w:rPr>
              <w:rFonts w:eastAsiaTheme="minorEastAsia" w:cstheme="minorBidi"/>
              <w:noProof/>
              <w:kern w:val="2"/>
              <w:szCs w:val="24"/>
              <w:lang w:val="en-IE" w:eastAsia="en-IE"/>
              <w14:ligatures w14:val="standardContextual"/>
            </w:rPr>
          </w:pPr>
          <w:hyperlink w:anchor="_Toc228976521" w:history="1">
            <w:r w:rsidRPr="00665ADB">
              <w:rPr>
                <w:rStyle w:val="Hyperlink"/>
                <w:noProof/>
              </w:rPr>
              <w:t>EURATOM RESEARCH AND TRAINING</w:t>
            </w:r>
            <w:r>
              <w:rPr>
                <w:noProof/>
                <w:webHidden/>
              </w:rPr>
              <w:tab/>
            </w:r>
            <w:r>
              <w:rPr>
                <w:noProof/>
                <w:webHidden/>
              </w:rPr>
              <w:fldChar w:fldCharType="begin"/>
            </w:r>
            <w:r>
              <w:rPr>
                <w:noProof/>
                <w:webHidden/>
              </w:rPr>
              <w:instrText xml:space="preserve"> PAGEREF _Toc228976521 \h </w:instrText>
            </w:r>
            <w:r>
              <w:rPr>
                <w:noProof/>
                <w:webHidden/>
              </w:rPr>
            </w:r>
            <w:r>
              <w:rPr>
                <w:noProof/>
                <w:webHidden/>
              </w:rPr>
              <w:fldChar w:fldCharType="separate"/>
            </w:r>
            <w:r w:rsidR="00D03173">
              <w:rPr>
                <w:noProof/>
                <w:webHidden/>
              </w:rPr>
              <w:t>27</w:t>
            </w:r>
            <w:r>
              <w:rPr>
                <w:noProof/>
                <w:webHidden/>
              </w:rPr>
              <w:fldChar w:fldCharType="end"/>
            </w:r>
          </w:hyperlink>
        </w:p>
        <w:p w14:paraId="4703A217" w14:textId="3E4161AE" w:rsidR="00E643D5" w:rsidRDefault="00E643D5">
          <w:pPr>
            <w:pStyle w:val="TOC1"/>
            <w:rPr>
              <w:rFonts w:eastAsiaTheme="minorEastAsia" w:cstheme="minorBidi"/>
              <w:noProof/>
              <w:kern w:val="2"/>
              <w:szCs w:val="24"/>
              <w:lang w:val="en-IE" w:eastAsia="en-IE"/>
              <w14:ligatures w14:val="standardContextual"/>
            </w:rPr>
          </w:pPr>
          <w:hyperlink w:anchor="_Toc228976522" w:history="1">
            <w:r w:rsidRPr="00665ADB">
              <w:rPr>
                <w:rStyle w:val="Hyperlink"/>
                <w:noProof/>
              </w:rPr>
              <w:t>ITER</w:t>
            </w:r>
            <w:r>
              <w:rPr>
                <w:noProof/>
                <w:webHidden/>
              </w:rPr>
              <w:tab/>
            </w:r>
            <w:r>
              <w:rPr>
                <w:noProof/>
                <w:webHidden/>
              </w:rPr>
              <w:fldChar w:fldCharType="begin"/>
            </w:r>
            <w:r>
              <w:rPr>
                <w:noProof/>
                <w:webHidden/>
              </w:rPr>
              <w:instrText xml:space="preserve"> PAGEREF _Toc228976522 \h </w:instrText>
            </w:r>
            <w:r>
              <w:rPr>
                <w:noProof/>
                <w:webHidden/>
              </w:rPr>
            </w:r>
            <w:r>
              <w:rPr>
                <w:noProof/>
                <w:webHidden/>
              </w:rPr>
              <w:fldChar w:fldCharType="separate"/>
            </w:r>
            <w:r w:rsidR="00D03173">
              <w:rPr>
                <w:noProof/>
                <w:webHidden/>
              </w:rPr>
              <w:t>35</w:t>
            </w:r>
            <w:r>
              <w:rPr>
                <w:noProof/>
                <w:webHidden/>
              </w:rPr>
              <w:fldChar w:fldCharType="end"/>
            </w:r>
          </w:hyperlink>
        </w:p>
        <w:p w14:paraId="716E187B" w14:textId="3C9C1A3E" w:rsidR="00E643D5" w:rsidRDefault="00E643D5">
          <w:pPr>
            <w:pStyle w:val="TOC1"/>
            <w:rPr>
              <w:rFonts w:eastAsiaTheme="minorEastAsia" w:cstheme="minorBidi"/>
              <w:noProof/>
              <w:kern w:val="2"/>
              <w:szCs w:val="24"/>
              <w:lang w:val="en-IE" w:eastAsia="en-IE"/>
              <w14:ligatures w14:val="standardContextual"/>
            </w:rPr>
          </w:pPr>
          <w:hyperlink w:anchor="_Toc228976523" w:history="1">
            <w:r w:rsidRPr="00665ADB">
              <w:rPr>
                <w:rStyle w:val="Hyperlink"/>
                <w:noProof/>
              </w:rPr>
              <w:t>INVESTEU</w:t>
            </w:r>
            <w:r>
              <w:rPr>
                <w:noProof/>
                <w:webHidden/>
              </w:rPr>
              <w:tab/>
            </w:r>
            <w:r>
              <w:rPr>
                <w:noProof/>
                <w:webHidden/>
              </w:rPr>
              <w:fldChar w:fldCharType="begin"/>
            </w:r>
            <w:r>
              <w:rPr>
                <w:noProof/>
                <w:webHidden/>
              </w:rPr>
              <w:instrText xml:space="preserve"> PAGEREF _Toc228976523 \h </w:instrText>
            </w:r>
            <w:r>
              <w:rPr>
                <w:noProof/>
                <w:webHidden/>
              </w:rPr>
            </w:r>
            <w:r>
              <w:rPr>
                <w:noProof/>
                <w:webHidden/>
              </w:rPr>
              <w:fldChar w:fldCharType="separate"/>
            </w:r>
            <w:r w:rsidR="00D03173">
              <w:rPr>
                <w:noProof/>
                <w:webHidden/>
              </w:rPr>
              <w:t>42</w:t>
            </w:r>
            <w:r>
              <w:rPr>
                <w:noProof/>
                <w:webHidden/>
              </w:rPr>
              <w:fldChar w:fldCharType="end"/>
            </w:r>
          </w:hyperlink>
        </w:p>
        <w:p w14:paraId="27AE1581" w14:textId="08BE0C29" w:rsidR="00E643D5" w:rsidRDefault="00E643D5">
          <w:pPr>
            <w:pStyle w:val="TOC1"/>
            <w:rPr>
              <w:rFonts w:eastAsiaTheme="minorEastAsia" w:cstheme="minorBidi"/>
              <w:noProof/>
              <w:kern w:val="2"/>
              <w:szCs w:val="24"/>
              <w:lang w:val="en-IE" w:eastAsia="en-IE"/>
              <w14:ligatures w14:val="standardContextual"/>
            </w:rPr>
          </w:pPr>
          <w:hyperlink w:anchor="_Toc228976524" w:history="1">
            <w:r w:rsidRPr="00665ADB">
              <w:rPr>
                <w:rStyle w:val="Hyperlink"/>
                <w:noProof/>
              </w:rPr>
              <w:t>CONNECTING EUROPE FACILITY</w:t>
            </w:r>
            <w:r>
              <w:rPr>
                <w:noProof/>
                <w:webHidden/>
              </w:rPr>
              <w:tab/>
            </w:r>
            <w:r>
              <w:rPr>
                <w:noProof/>
                <w:webHidden/>
              </w:rPr>
              <w:fldChar w:fldCharType="begin"/>
            </w:r>
            <w:r>
              <w:rPr>
                <w:noProof/>
                <w:webHidden/>
              </w:rPr>
              <w:instrText xml:space="preserve"> PAGEREF _Toc228976524 \h </w:instrText>
            </w:r>
            <w:r>
              <w:rPr>
                <w:noProof/>
                <w:webHidden/>
              </w:rPr>
            </w:r>
            <w:r>
              <w:rPr>
                <w:noProof/>
                <w:webHidden/>
              </w:rPr>
              <w:fldChar w:fldCharType="separate"/>
            </w:r>
            <w:r w:rsidR="00D03173">
              <w:rPr>
                <w:noProof/>
                <w:webHidden/>
              </w:rPr>
              <w:t>59</w:t>
            </w:r>
            <w:r>
              <w:rPr>
                <w:noProof/>
                <w:webHidden/>
              </w:rPr>
              <w:fldChar w:fldCharType="end"/>
            </w:r>
          </w:hyperlink>
        </w:p>
        <w:p w14:paraId="5C7BC237" w14:textId="7E58E230" w:rsidR="00E643D5" w:rsidRDefault="00E643D5">
          <w:pPr>
            <w:pStyle w:val="TOC1"/>
            <w:rPr>
              <w:rFonts w:eastAsiaTheme="minorEastAsia" w:cstheme="minorBidi"/>
              <w:noProof/>
              <w:kern w:val="2"/>
              <w:szCs w:val="24"/>
              <w:lang w:val="en-IE" w:eastAsia="en-IE"/>
              <w14:ligatures w14:val="standardContextual"/>
            </w:rPr>
          </w:pPr>
          <w:hyperlink w:anchor="_Toc228976525" w:history="1">
            <w:r w:rsidRPr="00665ADB">
              <w:rPr>
                <w:rStyle w:val="Hyperlink"/>
                <w:noProof/>
              </w:rPr>
              <w:t>DIGITAL EUROPE PROGRAMME</w:t>
            </w:r>
            <w:r>
              <w:rPr>
                <w:noProof/>
                <w:webHidden/>
              </w:rPr>
              <w:tab/>
            </w:r>
            <w:r>
              <w:rPr>
                <w:noProof/>
                <w:webHidden/>
              </w:rPr>
              <w:fldChar w:fldCharType="begin"/>
            </w:r>
            <w:r>
              <w:rPr>
                <w:noProof/>
                <w:webHidden/>
              </w:rPr>
              <w:instrText xml:space="preserve"> PAGEREF _Toc228976525 \h </w:instrText>
            </w:r>
            <w:r>
              <w:rPr>
                <w:noProof/>
                <w:webHidden/>
              </w:rPr>
            </w:r>
            <w:r>
              <w:rPr>
                <w:noProof/>
                <w:webHidden/>
              </w:rPr>
              <w:fldChar w:fldCharType="separate"/>
            </w:r>
            <w:r w:rsidR="00D03173">
              <w:rPr>
                <w:noProof/>
                <w:webHidden/>
              </w:rPr>
              <w:t>76</w:t>
            </w:r>
            <w:r>
              <w:rPr>
                <w:noProof/>
                <w:webHidden/>
              </w:rPr>
              <w:fldChar w:fldCharType="end"/>
            </w:r>
          </w:hyperlink>
        </w:p>
        <w:p w14:paraId="12D69558" w14:textId="6F4218D6" w:rsidR="00E643D5" w:rsidRDefault="00E643D5">
          <w:pPr>
            <w:pStyle w:val="TOC1"/>
            <w:rPr>
              <w:rFonts w:eastAsiaTheme="minorEastAsia" w:cstheme="minorBidi"/>
              <w:noProof/>
              <w:kern w:val="2"/>
              <w:szCs w:val="24"/>
              <w:lang w:val="en-IE" w:eastAsia="en-IE"/>
              <w14:ligatures w14:val="standardContextual"/>
            </w:rPr>
          </w:pPr>
          <w:hyperlink w:anchor="_Toc228976526" w:history="1">
            <w:r w:rsidRPr="00665ADB">
              <w:rPr>
                <w:rStyle w:val="Hyperlink"/>
                <w:noProof/>
              </w:rPr>
              <w:t>SINGLE MARKET P</w:t>
            </w:r>
            <w:bookmarkStart w:id="1" w:name="_Hlt229047446"/>
            <w:bookmarkStart w:id="2" w:name="_Hlt229047447"/>
            <w:r w:rsidRPr="00665ADB">
              <w:rPr>
                <w:rStyle w:val="Hyperlink"/>
                <w:noProof/>
              </w:rPr>
              <w:t>R</w:t>
            </w:r>
            <w:bookmarkEnd w:id="1"/>
            <w:bookmarkEnd w:id="2"/>
            <w:r w:rsidRPr="00665ADB">
              <w:rPr>
                <w:rStyle w:val="Hyperlink"/>
                <w:noProof/>
              </w:rPr>
              <w:t>OGRAMME</w:t>
            </w:r>
            <w:r>
              <w:rPr>
                <w:noProof/>
                <w:webHidden/>
              </w:rPr>
              <w:tab/>
            </w:r>
            <w:r>
              <w:rPr>
                <w:noProof/>
                <w:webHidden/>
              </w:rPr>
              <w:fldChar w:fldCharType="begin"/>
            </w:r>
            <w:r>
              <w:rPr>
                <w:noProof/>
                <w:webHidden/>
              </w:rPr>
              <w:instrText xml:space="preserve"> PAGEREF _Toc228976526 \h </w:instrText>
            </w:r>
            <w:r>
              <w:rPr>
                <w:noProof/>
                <w:webHidden/>
              </w:rPr>
            </w:r>
            <w:r>
              <w:rPr>
                <w:noProof/>
                <w:webHidden/>
              </w:rPr>
              <w:fldChar w:fldCharType="separate"/>
            </w:r>
            <w:r w:rsidR="00D03173">
              <w:rPr>
                <w:noProof/>
                <w:webHidden/>
              </w:rPr>
              <w:t>89</w:t>
            </w:r>
            <w:r>
              <w:rPr>
                <w:noProof/>
                <w:webHidden/>
              </w:rPr>
              <w:fldChar w:fldCharType="end"/>
            </w:r>
          </w:hyperlink>
        </w:p>
        <w:p w14:paraId="4D2C10E2" w14:textId="412C807A" w:rsidR="00E643D5" w:rsidRDefault="00E643D5">
          <w:pPr>
            <w:pStyle w:val="TOC1"/>
            <w:rPr>
              <w:rFonts w:eastAsiaTheme="minorEastAsia" w:cstheme="minorBidi"/>
              <w:noProof/>
              <w:kern w:val="2"/>
              <w:szCs w:val="24"/>
              <w:lang w:val="en-IE" w:eastAsia="en-IE"/>
              <w14:ligatures w14:val="standardContextual"/>
            </w:rPr>
          </w:pPr>
          <w:hyperlink w:anchor="_Toc228976527" w:history="1">
            <w:r w:rsidRPr="00665ADB">
              <w:rPr>
                <w:rStyle w:val="Hyperlink"/>
                <w:noProof/>
              </w:rPr>
              <w:t>ANTI-FRAUD</w:t>
            </w:r>
            <w:r>
              <w:rPr>
                <w:noProof/>
                <w:webHidden/>
              </w:rPr>
              <w:tab/>
            </w:r>
            <w:r>
              <w:rPr>
                <w:noProof/>
                <w:webHidden/>
              </w:rPr>
              <w:fldChar w:fldCharType="begin"/>
            </w:r>
            <w:r>
              <w:rPr>
                <w:noProof/>
                <w:webHidden/>
              </w:rPr>
              <w:instrText xml:space="preserve"> PAGEREF _Toc228976527 \h </w:instrText>
            </w:r>
            <w:r>
              <w:rPr>
                <w:noProof/>
                <w:webHidden/>
              </w:rPr>
            </w:r>
            <w:r>
              <w:rPr>
                <w:noProof/>
                <w:webHidden/>
              </w:rPr>
              <w:fldChar w:fldCharType="separate"/>
            </w:r>
            <w:r w:rsidR="00D03173">
              <w:rPr>
                <w:noProof/>
                <w:webHidden/>
              </w:rPr>
              <w:t>106</w:t>
            </w:r>
            <w:r>
              <w:rPr>
                <w:noProof/>
                <w:webHidden/>
              </w:rPr>
              <w:fldChar w:fldCharType="end"/>
            </w:r>
          </w:hyperlink>
        </w:p>
        <w:p w14:paraId="2E90859F" w14:textId="2CC86A67" w:rsidR="00E643D5" w:rsidRDefault="00E643D5">
          <w:pPr>
            <w:pStyle w:val="TOC1"/>
            <w:rPr>
              <w:rFonts w:eastAsiaTheme="minorEastAsia" w:cstheme="minorBidi"/>
              <w:noProof/>
              <w:kern w:val="2"/>
              <w:szCs w:val="24"/>
              <w:lang w:val="en-IE" w:eastAsia="en-IE"/>
              <w14:ligatures w14:val="standardContextual"/>
            </w:rPr>
          </w:pPr>
          <w:hyperlink w:anchor="_Toc228976528" w:history="1">
            <w:r w:rsidRPr="00665ADB">
              <w:rPr>
                <w:rStyle w:val="Hyperlink"/>
                <w:noProof/>
              </w:rPr>
              <w:t>FISCALIS</w:t>
            </w:r>
            <w:r>
              <w:rPr>
                <w:noProof/>
                <w:webHidden/>
              </w:rPr>
              <w:tab/>
            </w:r>
            <w:r>
              <w:rPr>
                <w:noProof/>
                <w:webHidden/>
              </w:rPr>
              <w:fldChar w:fldCharType="begin"/>
            </w:r>
            <w:r>
              <w:rPr>
                <w:noProof/>
                <w:webHidden/>
              </w:rPr>
              <w:instrText xml:space="preserve"> PAGEREF _Toc228976528 \h </w:instrText>
            </w:r>
            <w:r>
              <w:rPr>
                <w:noProof/>
                <w:webHidden/>
              </w:rPr>
            </w:r>
            <w:r>
              <w:rPr>
                <w:noProof/>
                <w:webHidden/>
              </w:rPr>
              <w:fldChar w:fldCharType="separate"/>
            </w:r>
            <w:r w:rsidR="00D03173">
              <w:rPr>
                <w:noProof/>
                <w:webHidden/>
              </w:rPr>
              <w:t>116</w:t>
            </w:r>
            <w:r>
              <w:rPr>
                <w:noProof/>
                <w:webHidden/>
              </w:rPr>
              <w:fldChar w:fldCharType="end"/>
            </w:r>
          </w:hyperlink>
        </w:p>
        <w:p w14:paraId="7962DE3B" w14:textId="7DCEB614" w:rsidR="00E643D5" w:rsidRDefault="00E643D5">
          <w:pPr>
            <w:pStyle w:val="TOC1"/>
            <w:rPr>
              <w:rFonts w:eastAsiaTheme="minorEastAsia" w:cstheme="minorBidi"/>
              <w:noProof/>
              <w:kern w:val="2"/>
              <w:szCs w:val="24"/>
              <w:lang w:val="en-IE" w:eastAsia="en-IE"/>
              <w14:ligatures w14:val="standardContextual"/>
            </w:rPr>
          </w:pPr>
          <w:hyperlink w:anchor="_Toc228976529" w:history="1">
            <w:r w:rsidRPr="00665ADB">
              <w:rPr>
                <w:rStyle w:val="Hyperlink"/>
                <w:noProof/>
              </w:rPr>
              <w:t>CUSTOMS</w:t>
            </w:r>
            <w:r>
              <w:rPr>
                <w:noProof/>
                <w:webHidden/>
              </w:rPr>
              <w:tab/>
            </w:r>
            <w:r>
              <w:rPr>
                <w:noProof/>
                <w:webHidden/>
              </w:rPr>
              <w:fldChar w:fldCharType="begin"/>
            </w:r>
            <w:r>
              <w:rPr>
                <w:noProof/>
                <w:webHidden/>
              </w:rPr>
              <w:instrText xml:space="preserve"> PAGEREF _Toc228976529 \h </w:instrText>
            </w:r>
            <w:r>
              <w:rPr>
                <w:noProof/>
                <w:webHidden/>
              </w:rPr>
            </w:r>
            <w:r>
              <w:rPr>
                <w:noProof/>
                <w:webHidden/>
              </w:rPr>
              <w:fldChar w:fldCharType="separate"/>
            </w:r>
            <w:r w:rsidR="00D03173">
              <w:rPr>
                <w:noProof/>
                <w:webHidden/>
              </w:rPr>
              <w:t>125</w:t>
            </w:r>
            <w:r>
              <w:rPr>
                <w:noProof/>
                <w:webHidden/>
              </w:rPr>
              <w:fldChar w:fldCharType="end"/>
            </w:r>
          </w:hyperlink>
        </w:p>
        <w:p w14:paraId="60F4637C" w14:textId="75ED8629" w:rsidR="00E643D5" w:rsidRDefault="00E643D5">
          <w:pPr>
            <w:pStyle w:val="TOC1"/>
            <w:rPr>
              <w:rFonts w:eastAsiaTheme="minorEastAsia" w:cstheme="minorBidi"/>
              <w:noProof/>
              <w:kern w:val="2"/>
              <w:szCs w:val="24"/>
              <w:lang w:val="en-IE" w:eastAsia="en-IE"/>
              <w14:ligatures w14:val="standardContextual"/>
            </w:rPr>
          </w:pPr>
          <w:hyperlink w:anchor="_Toc228976530" w:history="1">
            <w:r w:rsidRPr="00665ADB">
              <w:rPr>
                <w:rStyle w:val="Hyperlink"/>
                <w:noProof/>
              </w:rPr>
              <w:t>EU SPACE PROGRAMME</w:t>
            </w:r>
            <w:r>
              <w:rPr>
                <w:noProof/>
                <w:webHidden/>
              </w:rPr>
              <w:tab/>
            </w:r>
            <w:r>
              <w:rPr>
                <w:noProof/>
                <w:webHidden/>
              </w:rPr>
              <w:fldChar w:fldCharType="begin"/>
            </w:r>
            <w:r>
              <w:rPr>
                <w:noProof/>
                <w:webHidden/>
              </w:rPr>
              <w:instrText xml:space="preserve"> PAGEREF _Toc228976530 \h </w:instrText>
            </w:r>
            <w:r>
              <w:rPr>
                <w:noProof/>
                <w:webHidden/>
              </w:rPr>
            </w:r>
            <w:r>
              <w:rPr>
                <w:noProof/>
                <w:webHidden/>
              </w:rPr>
              <w:fldChar w:fldCharType="separate"/>
            </w:r>
            <w:r w:rsidR="00D03173">
              <w:rPr>
                <w:noProof/>
                <w:webHidden/>
              </w:rPr>
              <w:t>134</w:t>
            </w:r>
            <w:r>
              <w:rPr>
                <w:noProof/>
                <w:webHidden/>
              </w:rPr>
              <w:fldChar w:fldCharType="end"/>
            </w:r>
          </w:hyperlink>
        </w:p>
        <w:p w14:paraId="1A99752D" w14:textId="68CD0F9A" w:rsidR="00E643D5" w:rsidRDefault="00E643D5">
          <w:pPr>
            <w:pStyle w:val="TOC1"/>
            <w:rPr>
              <w:rFonts w:eastAsiaTheme="minorEastAsia" w:cstheme="minorBidi"/>
              <w:noProof/>
              <w:kern w:val="2"/>
              <w:szCs w:val="24"/>
              <w:lang w:val="en-IE" w:eastAsia="en-IE"/>
              <w14:ligatures w14:val="standardContextual"/>
            </w:rPr>
          </w:pPr>
          <w:hyperlink w:anchor="_Toc228976531" w:history="1">
            <w:r w:rsidRPr="00665ADB">
              <w:rPr>
                <w:rStyle w:val="Hyperlink"/>
                <w:noProof/>
              </w:rPr>
              <w:t>EU SECURE CONNECTIVITY PROGRAMME</w:t>
            </w:r>
            <w:r>
              <w:rPr>
                <w:noProof/>
                <w:webHidden/>
              </w:rPr>
              <w:tab/>
            </w:r>
            <w:r>
              <w:rPr>
                <w:noProof/>
                <w:webHidden/>
              </w:rPr>
              <w:fldChar w:fldCharType="begin"/>
            </w:r>
            <w:r>
              <w:rPr>
                <w:noProof/>
                <w:webHidden/>
              </w:rPr>
              <w:instrText xml:space="preserve"> PAGEREF _Toc228976531 \h </w:instrText>
            </w:r>
            <w:r>
              <w:rPr>
                <w:noProof/>
                <w:webHidden/>
              </w:rPr>
            </w:r>
            <w:r>
              <w:rPr>
                <w:noProof/>
                <w:webHidden/>
              </w:rPr>
              <w:fldChar w:fldCharType="separate"/>
            </w:r>
            <w:r w:rsidR="00D03173">
              <w:rPr>
                <w:noProof/>
                <w:webHidden/>
              </w:rPr>
              <w:t>151</w:t>
            </w:r>
            <w:r>
              <w:rPr>
                <w:noProof/>
                <w:webHidden/>
              </w:rPr>
              <w:fldChar w:fldCharType="end"/>
            </w:r>
          </w:hyperlink>
        </w:p>
        <w:p w14:paraId="0C30ECC2" w14:textId="622EFFE9" w:rsidR="00E643D5" w:rsidRDefault="00E643D5">
          <w:pPr>
            <w:pStyle w:val="TOC1"/>
            <w:rPr>
              <w:rFonts w:eastAsiaTheme="minorEastAsia" w:cstheme="minorBidi"/>
              <w:noProof/>
              <w:kern w:val="2"/>
              <w:szCs w:val="24"/>
              <w:lang w:val="en-IE" w:eastAsia="en-IE"/>
              <w14:ligatures w14:val="standardContextual"/>
            </w:rPr>
          </w:pPr>
          <w:hyperlink w:anchor="_Toc228976532" w:history="1">
            <w:r w:rsidRPr="00665ADB">
              <w:rPr>
                <w:rStyle w:val="Hyperlink"/>
                <w:noProof/>
              </w:rPr>
              <w:t>REGIONAL POLICY</w:t>
            </w:r>
            <w:r>
              <w:rPr>
                <w:noProof/>
                <w:webHidden/>
              </w:rPr>
              <w:tab/>
            </w:r>
            <w:r>
              <w:rPr>
                <w:noProof/>
                <w:webHidden/>
              </w:rPr>
              <w:fldChar w:fldCharType="begin"/>
            </w:r>
            <w:r>
              <w:rPr>
                <w:noProof/>
                <w:webHidden/>
              </w:rPr>
              <w:instrText xml:space="preserve"> PAGEREF _Toc228976532 \h </w:instrText>
            </w:r>
            <w:r>
              <w:rPr>
                <w:noProof/>
                <w:webHidden/>
              </w:rPr>
            </w:r>
            <w:r>
              <w:rPr>
                <w:noProof/>
                <w:webHidden/>
              </w:rPr>
              <w:fldChar w:fldCharType="separate"/>
            </w:r>
            <w:r w:rsidR="00D03173">
              <w:rPr>
                <w:noProof/>
                <w:webHidden/>
              </w:rPr>
              <w:t>162</w:t>
            </w:r>
            <w:r>
              <w:rPr>
                <w:noProof/>
                <w:webHidden/>
              </w:rPr>
              <w:fldChar w:fldCharType="end"/>
            </w:r>
          </w:hyperlink>
        </w:p>
        <w:p w14:paraId="4BF784CD" w14:textId="113E4A72" w:rsidR="00E643D5" w:rsidRDefault="00E643D5">
          <w:pPr>
            <w:pStyle w:val="TOC1"/>
            <w:rPr>
              <w:rFonts w:eastAsiaTheme="minorEastAsia" w:cstheme="minorBidi"/>
              <w:noProof/>
              <w:kern w:val="2"/>
              <w:szCs w:val="24"/>
              <w:lang w:val="en-IE" w:eastAsia="en-IE"/>
              <w14:ligatures w14:val="standardContextual"/>
            </w:rPr>
          </w:pPr>
          <w:hyperlink w:anchor="_Toc228976533" w:history="1">
            <w:r w:rsidRPr="00665ADB">
              <w:rPr>
                <w:rStyle w:val="Hyperlink"/>
                <w:noProof/>
              </w:rPr>
              <w:t>TURKISH CYPRIOT COMMUNITY</w:t>
            </w:r>
            <w:r>
              <w:rPr>
                <w:noProof/>
                <w:webHidden/>
              </w:rPr>
              <w:tab/>
            </w:r>
            <w:r>
              <w:rPr>
                <w:noProof/>
                <w:webHidden/>
              </w:rPr>
              <w:fldChar w:fldCharType="begin"/>
            </w:r>
            <w:r>
              <w:rPr>
                <w:noProof/>
                <w:webHidden/>
              </w:rPr>
              <w:instrText xml:space="preserve"> PAGEREF _Toc228976533 \h </w:instrText>
            </w:r>
            <w:r>
              <w:rPr>
                <w:noProof/>
                <w:webHidden/>
              </w:rPr>
            </w:r>
            <w:r>
              <w:rPr>
                <w:noProof/>
                <w:webHidden/>
              </w:rPr>
              <w:fldChar w:fldCharType="separate"/>
            </w:r>
            <w:r w:rsidR="00D03173">
              <w:rPr>
                <w:noProof/>
                <w:webHidden/>
              </w:rPr>
              <w:t>182</w:t>
            </w:r>
            <w:r>
              <w:rPr>
                <w:noProof/>
                <w:webHidden/>
              </w:rPr>
              <w:fldChar w:fldCharType="end"/>
            </w:r>
          </w:hyperlink>
        </w:p>
        <w:p w14:paraId="71AE7A65" w14:textId="4834D1AB" w:rsidR="00E643D5" w:rsidRDefault="00E643D5">
          <w:pPr>
            <w:pStyle w:val="TOC1"/>
            <w:rPr>
              <w:rFonts w:eastAsiaTheme="minorEastAsia" w:cstheme="minorBidi"/>
              <w:noProof/>
              <w:kern w:val="2"/>
              <w:szCs w:val="24"/>
              <w:lang w:val="en-IE" w:eastAsia="en-IE"/>
              <w14:ligatures w14:val="standardContextual"/>
            </w:rPr>
          </w:pPr>
          <w:hyperlink w:anchor="_Toc228976534" w:history="1">
            <w:r w:rsidRPr="00665ADB">
              <w:rPr>
                <w:rStyle w:val="Hyperlink"/>
                <w:noProof/>
              </w:rPr>
              <w:t>RECOVERY AND RESILIENCE FACILITY</w:t>
            </w:r>
            <w:r>
              <w:rPr>
                <w:noProof/>
                <w:webHidden/>
              </w:rPr>
              <w:tab/>
            </w:r>
            <w:r>
              <w:rPr>
                <w:noProof/>
                <w:webHidden/>
              </w:rPr>
              <w:fldChar w:fldCharType="begin"/>
            </w:r>
            <w:r>
              <w:rPr>
                <w:noProof/>
                <w:webHidden/>
              </w:rPr>
              <w:instrText xml:space="preserve"> PAGEREF _Toc228976534 \h </w:instrText>
            </w:r>
            <w:r>
              <w:rPr>
                <w:noProof/>
                <w:webHidden/>
              </w:rPr>
            </w:r>
            <w:r>
              <w:rPr>
                <w:noProof/>
                <w:webHidden/>
              </w:rPr>
              <w:fldChar w:fldCharType="separate"/>
            </w:r>
            <w:r w:rsidR="00D03173">
              <w:rPr>
                <w:noProof/>
                <w:webHidden/>
              </w:rPr>
              <w:t>195</w:t>
            </w:r>
            <w:r>
              <w:rPr>
                <w:noProof/>
                <w:webHidden/>
              </w:rPr>
              <w:fldChar w:fldCharType="end"/>
            </w:r>
          </w:hyperlink>
        </w:p>
        <w:p w14:paraId="4D9A714C" w14:textId="6EB3912F" w:rsidR="00E643D5" w:rsidRDefault="00E643D5">
          <w:pPr>
            <w:pStyle w:val="TOC1"/>
            <w:rPr>
              <w:rFonts w:eastAsiaTheme="minorEastAsia" w:cstheme="minorBidi"/>
              <w:noProof/>
              <w:kern w:val="2"/>
              <w:szCs w:val="24"/>
              <w:lang w:val="en-IE" w:eastAsia="en-IE"/>
              <w14:ligatures w14:val="standardContextual"/>
            </w:rPr>
          </w:pPr>
          <w:hyperlink w:anchor="_Toc228976535" w:history="1">
            <w:r w:rsidRPr="00665ADB">
              <w:rPr>
                <w:rStyle w:val="Hyperlink"/>
                <w:rFonts w:eastAsia="Calibri"/>
                <w:noProof/>
              </w:rPr>
              <w:t>TECHNICAL SUPPORT INSTRUMENT</w:t>
            </w:r>
            <w:r>
              <w:rPr>
                <w:noProof/>
                <w:webHidden/>
              </w:rPr>
              <w:tab/>
            </w:r>
            <w:r>
              <w:rPr>
                <w:noProof/>
                <w:webHidden/>
              </w:rPr>
              <w:fldChar w:fldCharType="begin"/>
            </w:r>
            <w:r>
              <w:rPr>
                <w:noProof/>
                <w:webHidden/>
              </w:rPr>
              <w:instrText xml:space="preserve"> PAGEREF _Toc228976535 \h </w:instrText>
            </w:r>
            <w:r>
              <w:rPr>
                <w:noProof/>
                <w:webHidden/>
              </w:rPr>
            </w:r>
            <w:r>
              <w:rPr>
                <w:noProof/>
                <w:webHidden/>
              </w:rPr>
              <w:fldChar w:fldCharType="separate"/>
            </w:r>
            <w:r w:rsidR="00D03173">
              <w:rPr>
                <w:noProof/>
                <w:webHidden/>
              </w:rPr>
              <w:t>209</w:t>
            </w:r>
            <w:r>
              <w:rPr>
                <w:noProof/>
                <w:webHidden/>
              </w:rPr>
              <w:fldChar w:fldCharType="end"/>
            </w:r>
          </w:hyperlink>
        </w:p>
        <w:p w14:paraId="38F94D26" w14:textId="14A5C79B" w:rsidR="00E643D5" w:rsidRDefault="00E643D5">
          <w:pPr>
            <w:pStyle w:val="TOC1"/>
            <w:rPr>
              <w:rFonts w:eastAsiaTheme="minorEastAsia" w:cstheme="minorBidi"/>
              <w:noProof/>
              <w:kern w:val="2"/>
              <w:szCs w:val="24"/>
              <w:lang w:val="en-IE" w:eastAsia="en-IE"/>
              <w14:ligatures w14:val="standardContextual"/>
            </w:rPr>
          </w:pPr>
          <w:hyperlink w:anchor="_Toc228976536" w:history="1">
            <w:r w:rsidRPr="00665ADB">
              <w:rPr>
                <w:rStyle w:val="Hyperlink"/>
                <w:noProof/>
              </w:rPr>
              <w:t>PERICLES IV</w:t>
            </w:r>
            <w:r>
              <w:rPr>
                <w:noProof/>
                <w:webHidden/>
              </w:rPr>
              <w:tab/>
            </w:r>
            <w:r>
              <w:rPr>
                <w:noProof/>
                <w:webHidden/>
              </w:rPr>
              <w:fldChar w:fldCharType="begin"/>
            </w:r>
            <w:r>
              <w:rPr>
                <w:noProof/>
                <w:webHidden/>
              </w:rPr>
              <w:instrText xml:space="preserve"> PAGEREF _Toc228976536 \h </w:instrText>
            </w:r>
            <w:r>
              <w:rPr>
                <w:noProof/>
                <w:webHidden/>
              </w:rPr>
            </w:r>
            <w:r>
              <w:rPr>
                <w:noProof/>
                <w:webHidden/>
              </w:rPr>
              <w:fldChar w:fldCharType="separate"/>
            </w:r>
            <w:r w:rsidR="00D03173">
              <w:rPr>
                <w:noProof/>
                <w:webHidden/>
              </w:rPr>
              <w:t>223</w:t>
            </w:r>
            <w:r>
              <w:rPr>
                <w:noProof/>
                <w:webHidden/>
              </w:rPr>
              <w:fldChar w:fldCharType="end"/>
            </w:r>
          </w:hyperlink>
        </w:p>
        <w:p w14:paraId="4F116ACB" w14:textId="2813E478" w:rsidR="00E643D5" w:rsidRDefault="00E643D5">
          <w:pPr>
            <w:pStyle w:val="TOC1"/>
            <w:rPr>
              <w:rFonts w:eastAsiaTheme="minorEastAsia" w:cstheme="minorBidi"/>
              <w:noProof/>
              <w:kern w:val="2"/>
              <w:szCs w:val="24"/>
              <w:lang w:val="en-IE" w:eastAsia="en-IE"/>
              <w14:ligatures w14:val="standardContextual"/>
            </w:rPr>
          </w:pPr>
          <w:hyperlink w:anchor="_Toc228976537" w:history="1">
            <w:r w:rsidRPr="00665ADB">
              <w:rPr>
                <w:rStyle w:val="Hyperlink"/>
                <w:noProof/>
              </w:rPr>
              <w:t>CIVIL PROTECTION</w:t>
            </w:r>
            <w:r>
              <w:rPr>
                <w:noProof/>
                <w:webHidden/>
              </w:rPr>
              <w:tab/>
            </w:r>
            <w:r>
              <w:rPr>
                <w:noProof/>
                <w:webHidden/>
              </w:rPr>
              <w:fldChar w:fldCharType="begin"/>
            </w:r>
            <w:r>
              <w:rPr>
                <w:noProof/>
                <w:webHidden/>
              </w:rPr>
              <w:instrText xml:space="preserve"> PAGEREF _Toc228976537 \h </w:instrText>
            </w:r>
            <w:r>
              <w:rPr>
                <w:noProof/>
                <w:webHidden/>
              </w:rPr>
            </w:r>
            <w:r>
              <w:rPr>
                <w:noProof/>
                <w:webHidden/>
              </w:rPr>
              <w:fldChar w:fldCharType="separate"/>
            </w:r>
            <w:r w:rsidR="00D03173">
              <w:rPr>
                <w:noProof/>
                <w:webHidden/>
              </w:rPr>
              <w:t>231</w:t>
            </w:r>
            <w:r>
              <w:rPr>
                <w:noProof/>
                <w:webHidden/>
              </w:rPr>
              <w:fldChar w:fldCharType="end"/>
            </w:r>
          </w:hyperlink>
        </w:p>
        <w:p w14:paraId="6A3ACC3A" w14:textId="7BBF86BF" w:rsidR="00E643D5" w:rsidRDefault="00E643D5">
          <w:pPr>
            <w:pStyle w:val="TOC1"/>
            <w:rPr>
              <w:rFonts w:eastAsiaTheme="minorEastAsia" w:cstheme="minorBidi"/>
              <w:noProof/>
              <w:kern w:val="2"/>
              <w:szCs w:val="24"/>
              <w:lang w:val="en-IE" w:eastAsia="en-IE"/>
              <w14:ligatures w14:val="standardContextual"/>
            </w:rPr>
          </w:pPr>
          <w:hyperlink w:anchor="_Toc228976538" w:history="1">
            <w:r w:rsidRPr="00665ADB">
              <w:rPr>
                <w:rStyle w:val="Hyperlink"/>
                <w:noProof/>
              </w:rPr>
              <w:t>EU4HEALTH</w:t>
            </w:r>
            <w:r>
              <w:rPr>
                <w:noProof/>
                <w:webHidden/>
              </w:rPr>
              <w:tab/>
            </w:r>
            <w:r>
              <w:rPr>
                <w:noProof/>
                <w:webHidden/>
              </w:rPr>
              <w:fldChar w:fldCharType="begin"/>
            </w:r>
            <w:r>
              <w:rPr>
                <w:noProof/>
                <w:webHidden/>
              </w:rPr>
              <w:instrText xml:space="preserve"> PAGEREF _Toc228976538 \h </w:instrText>
            </w:r>
            <w:r>
              <w:rPr>
                <w:noProof/>
                <w:webHidden/>
              </w:rPr>
            </w:r>
            <w:r>
              <w:rPr>
                <w:noProof/>
                <w:webHidden/>
              </w:rPr>
              <w:fldChar w:fldCharType="separate"/>
            </w:r>
            <w:r w:rsidR="00D03173">
              <w:rPr>
                <w:noProof/>
                <w:webHidden/>
              </w:rPr>
              <w:t>242</w:t>
            </w:r>
            <w:r>
              <w:rPr>
                <w:noProof/>
                <w:webHidden/>
              </w:rPr>
              <w:fldChar w:fldCharType="end"/>
            </w:r>
          </w:hyperlink>
        </w:p>
        <w:p w14:paraId="6CB9CF25" w14:textId="7AE0AD08" w:rsidR="00E643D5" w:rsidRDefault="00E643D5">
          <w:pPr>
            <w:pStyle w:val="TOC1"/>
            <w:rPr>
              <w:rFonts w:eastAsiaTheme="minorEastAsia" w:cstheme="minorBidi"/>
              <w:noProof/>
              <w:kern w:val="2"/>
              <w:szCs w:val="24"/>
              <w:lang w:val="en-IE" w:eastAsia="en-IE"/>
              <w14:ligatures w14:val="standardContextual"/>
            </w:rPr>
          </w:pPr>
          <w:hyperlink w:anchor="_Toc228976539" w:history="1">
            <w:r w:rsidRPr="00665ADB">
              <w:rPr>
                <w:rStyle w:val="Hyperlink"/>
                <w:noProof/>
              </w:rPr>
              <w:t>EUROPEAN SOCIAL FUND+</w:t>
            </w:r>
            <w:r>
              <w:rPr>
                <w:noProof/>
                <w:webHidden/>
              </w:rPr>
              <w:tab/>
            </w:r>
            <w:r>
              <w:rPr>
                <w:noProof/>
                <w:webHidden/>
              </w:rPr>
              <w:fldChar w:fldCharType="begin"/>
            </w:r>
            <w:r>
              <w:rPr>
                <w:noProof/>
                <w:webHidden/>
              </w:rPr>
              <w:instrText xml:space="preserve"> PAGEREF _Toc228976539 \h </w:instrText>
            </w:r>
            <w:r>
              <w:rPr>
                <w:noProof/>
                <w:webHidden/>
              </w:rPr>
            </w:r>
            <w:r>
              <w:rPr>
                <w:noProof/>
                <w:webHidden/>
              </w:rPr>
              <w:fldChar w:fldCharType="separate"/>
            </w:r>
            <w:r w:rsidR="00D03173">
              <w:rPr>
                <w:noProof/>
                <w:webHidden/>
              </w:rPr>
              <w:t>252</w:t>
            </w:r>
            <w:r>
              <w:rPr>
                <w:noProof/>
                <w:webHidden/>
              </w:rPr>
              <w:fldChar w:fldCharType="end"/>
            </w:r>
          </w:hyperlink>
        </w:p>
        <w:p w14:paraId="2F4CA4DF" w14:textId="493F046F" w:rsidR="00E643D5" w:rsidRDefault="00E643D5">
          <w:pPr>
            <w:pStyle w:val="TOC1"/>
            <w:rPr>
              <w:rFonts w:eastAsiaTheme="minorEastAsia" w:cstheme="minorBidi"/>
              <w:noProof/>
              <w:kern w:val="2"/>
              <w:szCs w:val="24"/>
              <w:lang w:val="en-IE" w:eastAsia="en-IE"/>
              <w14:ligatures w14:val="standardContextual"/>
            </w:rPr>
          </w:pPr>
          <w:hyperlink w:anchor="_Toc228976540" w:history="1">
            <w:r w:rsidRPr="00665ADB">
              <w:rPr>
                <w:rStyle w:val="Hyperlink"/>
                <w:noProof/>
              </w:rPr>
              <w:t>ERASMUS+</w:t>
            </w:r>
            <w:r>
              <w:rPr>
                <w:noProof/>
                <w:webHidden/>
              </w:rPr>
              <w:tab/>
            </w:r>
            <w:r>
              <w:rPr>
                <w:noProof/>
                <w:webHidden/>
              </w:rPr>
              <w:fldChar w:fldCharType="begin"/>
            </w:r>
            <w:r>
              <w:rPr>
                <w:noProof/>
                <w:webHidden/>
              </w:rPr>
              <w:instrText xml:space="preserve"> PAGEREF _Toc228976540 \h </w:instrText>
            </w:r>
            <w:r>
              <w:rPr>
                <w:noProof/>
                <w:webHidden/>
              </w:rPr>
            </w:r>
            <w:r>
              <w:rPr>
                <w:noProof/>
                <w:webHidden/>
              </w:rPr>
              <w:fldChar w:fldCharType="separate"/>
            </w:r>
            <w:r w:rsidR="00D03173">
              <w:rPr>
                <w:noProof/>
                <w:webHidden/>
              </w:rPr>
              <w:t>273</w:t>
            </w:r>
            <w:r>
              <w:rPr>
                <w:noProof/>
                <w:webHidden/>
              </w:rPr>
              <w:fldChar w:fldCharType="end"/>
            </w:r>
          </w:hyperlink>
        </w:p>
        <w:p w14:paraId="2A5DBE2E" w14:textId="2848F116" w:rsidR="00E643D5" w:rsidRDefault="00E643D5">
          <w:pPr>
            <w:pStyle w:val="TOC1"/>
            <w:rPr>
              <w:rFonts w:eastAsiaTheme="minorEastAsia" w:cstheme="minorBidi"/>
              <w:noProof/>
              <w:kern w:val="2"/>
              <w:szCs w:val="24"/>
              <w:lang w:val="en-IE" w:eastAsia="en-IE"/>
              <w14:ligatures w14:val="standardContextual"/>
            </w:rPr>
          </w:pPr>
          <w:hyperlink w:anchor="_Toc228976541" w:history="1">
            <w:r w:rsidRPr="00665ADB">
              <w:rPr>
                <w:rStyle w:val="Hyperlink"/>
                <w:noProof/>
              </w:rPr>
              <w:t>EUROPEAN SOLIDARITY CORPS</w:t>
            </w:r>
            <w:r>
              <w:rPr>
                <w:noProof/>
                <w:webHidden/>
              </w:rPr>
              <w:tab/>
            </w:r>
            <w:r>
              <w:rPr>
                <w:noProof/>
                <w:webHidden/>
              </w:rPr>
              <w:fldChar w:fldCharType="begin"/>
            </w:r>
            <w:r>
              <w:rPr>
                <w:noProof/>
                <w:webHidden/>
              </w:rPr>
              <w:instrText xml:space="preserve"> PAGEREF _Toc228976541 \h </w:instrText>
            </w:r>
            <w:r>
              <w:rPr>
                <w:noProof/>
                <w:webHidden/>
              </w:rPr>
            </w:r>
            <w:r>
              <w:rPr>
                <w:noProof/>
                <w:webHidden/>
              </w:rPr>
              <w:fldChar w:fldCharType="separate"/>
            </w:r>
            <w:r w:rsidR="00D03173">
              <w:rPr>
                <w:noProof/>
                <w:webHidden/>
              </w:rPr>
              <w:t>287</w:t>
            </w:r>
            <w:r>
              <w:rPr>
                <w:noProof/>
                <w:webHidden/>
              </w:rPr>
              <w:fldChar w:fldCharType="end"/>
            </w:r>
          </w:hyperlink>
        </w:p>
        <w:p w14:paraId="6955A2E8" w14:textId="5A166015" w:rsidR="00E643D5" w:rsidRDefault="00E643D5">
          <w:pPr>
            <w:pStyle w:val="TOC1"/>
            <w:rPr>
              <w:rFonts w:eastAsiaTheme="minorEastAsia" w:cstheme="minorBidi"/>
              <w:noProof/>
              <w:kern w:val="2"/>
              <w:szCs w:val="24"/>
              <w:lang w:val="en-IE" w:eastAsia="en-IE"/>
              <w14:ligatures w14:val="standardContextual"/>
            </w:rPr>
          </w:pPr>
          <w:hyperlink w:anchor="_Toc228976542" w:history="1">
            <w:r w:rsidRPr="00665ADB">
              <w:rPr>
                <w:rStyle w:val="Hyperlink"/>
                <w:noProof/>
              </w:rPr>
              <w:t>JUSTICE PROGRAMME</w:t>
            </w:r>
            <w:r>
              <w:rPr>
                <w:noProof/>
                <w:webHidden/>
              </w:rPr>
              <w:tab/>
            </w:r>
            <w:r>
              <w:rPr>
                <w:noProof/>
                <w:webHidden/>
              </w:rPr>
              <w:fldChar w:fldCharType="begin"/>
            </w:r>
            <w:r>
              <w:rPr>
                <w:noProof/>
                <w:webHidden/>
              </w:rPr>
              <w:instrText xml:space="preserve"> PAGEREF _Toc228976542 \h </w:instrText>
            </w:r>
            <w:r>
              <w:rPr>
                <w:noProof/>
                <w:webHidden/>
              </w:rPr>
            </w:r>
            <w:r>
              <w:rPr>
                <w:noProof/>
                <w:webHidden/>
              </w:rPr>
              <w:fldChar w:fldCharType="separate"/>
            </w:r>
            <w:r w:rsidR="00D03173">
              <w:rPr>
                <w:noProof/>
                <w:webHidden/>
              </w:rPr>
              <w:t>301</w:t>
            </w:r>
            <w:r>
              <w:rPr>
                <w:noProof/>
                <w:webHidden/>
              </w:rPr>
              <w:fldChar w:fldCharType="end"/>
            </w:r>
          </w:hyperlink>
        </w:p>
        <w:p w14:paraId="155780F7" w14:textId="69A715B7" w:rsidR="00E643D5" w:rsidRDefault="00E643D5">
          <w:pPr>
            <w:pStyle w:val="TOC1"/>
            <w:rPr>
              <w:rFonts w:eastAsiaTheme="minorEastAsia" w:cstheme="minorBidi"/>
              <w:noProof/>
              <w:kern w:val="2"/>
              <w:szCs w:val="24"/>
              <w:lang w:val="en-IE" w:eastAsia="en-IE"/>
              <w14:ligatures w14:val="standardContextual"/>
            </w:rPr>
          </w:pPr>
          <w:hyperlink w:anchor="_Toc228976543" w:history="1">
            <w:r w:rsidRPr="00665ADB">
              <w:rPr>
                <w:rStyle w:val="Hyperlink"/>
                <w:noProof/>
              </w:rPr>
              <w:t>CITIZENS, EQUALITY, RIGHTS AND VALUES PROGRAMME</w:t>
            </w:r>
            <w:r>
              <w:rPr>
                <w:noProof/>
                <w:webHidden/>
              </w:rPr>
              <w:tab/>
            </w:r>
            <w:r>
              <w:rPr>
                <w:noProof/>
                <w:webHidden/>
              </w:rPr>
              <w:fldChar w:fldCharType="begin"/>
            </w:r>
            <w:r>
              <w:rPr>
                <w:noProof/>
                <w:webHidden/>
              </w:rPr>
              <w:instrText xml:space="preserve"> PAGEREF _Toc228976543 \h </w:instrText>
            </w:r>
            <w:r>
              <w:rPr>
                <w:noProof/>
                <w:webHidden/>
              </w:rPr>
            </w:r>
            <w:r>
              <w:rPr>
                <w:noProof/>
                <w:webHidden/>
              </w:rPr>
              <w:fldChar w:fldCharType="separate"/>
            </w:r>
            <w:r w:rsidR="00D03173">
              <w:rPr>
                <w:noProof/>
                <w:webHidden/>
              </w:rPr>
              <w:t>313</w:t>
            </w:r>
            <w:r>
              <w:rPr>
                <w:noProof/>
                <w:webHidden/>
              </w:rPr>
              <w:fldChar w:fldCharType="end"/>
            </w:r>
          </w:hyperlink>
        </w:p>
        <w:p w14:paraId="58FB3FAC" w14:textId="58041867" w:rsidR="00E643D5" w:rsidRDefault="00E643D5">
          <w:pPr>
            <w:pStyle w:val="TOC1"/>
            <w:rPr>
              <w:rFonts w:eastAsiaTheme="minorEastAsia" w:cstheme="minorBidi"/>
              <w:noProof/>
              <w:kern w:val="2"/>
              <w:szCs w:val="24"/>
              <w:lang w:val="en-IE" w:eastAsia="en-IE"/>
              <w14:ligatures w14:val="standardContextual"/>
            </w:rPr>
          </w:pPr>
          <w:hyperlink w:anchor="_Toc228976544" w:history="1">
            <w:r w:rsidRPr="00665ADB">
              <w:rPr>
                <w:rStyle w:val="Hyperlink"/>
                <w:noProof/>
              </w:rPr>
              <w:t>CREATIVE EUROPE PROGRAMME</w:t>
            </w:r>
            <w:r>
              <w:rPr>
                <w:noProof/>
                <w:webHidden/>
              </w:rPr>
              <w:tab/>
            </w:r>
            <w:r>
              <w:rPr>
                <w:noProof/>
                <w:webHidden/>
              </w:rPr>
              <w:fldChar w:fldCharType="begin"/>
            </w:r>
            <w:r>
              <w:rPr>
                <w:noProof/>
                <w:webHidden/>
              </w:rPr>
              <w:instrText xml:space="preserve"> PAGEREF _Toc228976544 \h </w:instrText>
            </w:r>
            <w:r>
              <w:rPr>
                <w:noProof/>
                <w:webHidden/>
              </w:rPr>
            </w:r>
            <w:r>
              <w:rPr>
                <w:noProof/>
                <w:webHidden/>
              </w:rPr>
              <w:fldChar w:fldCharType="separate"/>
            </w:r>
            <w:r w:rsidR="00D03173">
              <w:rPr>
                <w:noProof/>
                <w:webHidden/>
              </w:rPr>
              <w:t>326</w:t>
            </w:r>
            <w:r>
              <w:rPr>
                <w:noProof/>
                <w:webHidden/>
              </w:rPr>
              <w:fldChar w:fldCharType="end"/>
            </w:r>
          </w:hyperlink>
        </w:p>
        <w:p w14:paraId="39C68F50" w14:textId="11604AAF" w:rsidR="00E643D5" w:rsidRDefault="00E643D5">
          <w:pPr>
            <w:pStyle w:val="TOC1"/>
            <w:rPr>
              <w:rFonts w:eastAsiaTheme="minorEastAsia" w:cstheme="minorBidi"/>
              <w:noProof/>
              <w:kern w:val="2"/>
              <w:szCs w:val="24"/>
              <w:lang w:val="en-IE" w:eastAsia="en-IE"/>
              <w14:ligatures w14:val="standardContextual"/>
            </w:rPr>
          </w:pPr>
          <w:hyperlink w:anchor="_Toc228976545" w:history="1">
            <w:r w:rsidRPr="00665ADB">
              <w:rPr>
                <w:rStyle w:val="Hyperlink"/>
                <w:noProof/>
              </w:rPr>
              <w:t>COMMUNICATION</w:t>
            </w:r>
            <w:r>
              <w:rPr>
                <w:noProof/>
                <w:webHidden/>
              </w:rPr>
              <w:tab/>
            </w:r>
            <w:r>
              <w:rPr>
                <w:noProof/>
                <w:webHidden/>
              </w:rPr>
              <w:fldChar w:fldCharType="begin"/>
            </w:r>
            <w:r>
              <w:rPr>
                <w:noProof/>
                <w:webHidden/>
              </w:rPr>
              <w:instrText xml:space="preserve"> PAGEREF _Toc228976545 \h </w:instrText>
            </w:r>
            <w:r>
              <w:rPr>
                <w:noProof/>
                <w:webHidden/>
              </w:rPr>
            </w:r>
            <w:r>
              <w:rPr>
                <w:noProof/>
                <w:webHidden/>
              </w:rPr>
              <w:fldChar w:fldCharType="separate"/>
            </w:r>
            <w:r w:rsidR="00D03173">
              <w:rPr>
                <w:noProof/>
                <w:webHidden/>
              </w:rPr>
              <w:t>342</w:t>
            </w:r>
            <w:r>
              <w:rPr>
                <w:noProof/>
                <w:webHidden/>
              </w:rPr>
              <w:fldChar w:fldCharType="end"/>
            </w:r>
          </w:hyperlink>
        </w:p>
        <w:p w14:paraId="1174C423" w14:textId="6AAC2536" w:rsidR="00E643D5" w:rsidRDefault="00E643D5">
          <w:pPr>
            <w:pStyle w:val="TOC1"/>
            <w:rPr>
              <w:rFonts w:eastAsiaTheme="minorEastAsia" w:cstheme="minorBidi"/>
              <w:noProof/>
              <w:kern w:val="2"/>
              <w:szCs w:val="24"/>
              <w:lang w:val="en-IE" w:eastAsia="en-IE"/>
              <w14:ligatures w14:val="standardContextual"/>
            </w:rPr>
          </w:pPr>
          <w:hyperlink w:anchor="_Toc228976546" w:history="1">
            <w:r w:rsidRPr="00665ADB">
              <w:rPr>
                <w:rStyle w:val="Hyperlink"/>
                <w:noProof/>
              </w:rPr>
              <w:t>COMMON AGRICULTURAL POLICY</w:t>
            </w:r>
            <w:r>
              <w:rPr>
                <w:noProof/>
                <w:webHidden/>
              </w:rPr>
              <w:tab/>
            </w:r>
            <w:r>
              <w:rPr>
                <w:noProof/>
                <w:webHidden/>
              </w:rPr>
              <w:fldChar w:fldCharType="begin"/>
            </w:r>
            <w:r>
              <w:rPr>
                <w:noProof/>
                <w:webHidden/>
              </w:rPr>
              <w:instrText xml:space="preserve"> PAGEREF _Toc228976546 \h </w:instrText>
            </w:r>
            <w:r>
              <w:rPr>
                <w:noProof/>
                <w:webHidden/>
              </w:rPr>
            </w:r>
            <w:r>
              <w:rPr>
                <w:noProof/>
                <w:webHidden/>
              </w:rPr>
              <w:fldChar w:fldCharType="separate"/>
            </w:r>
            <w:r w:rsidR="00D03173">
              <w:rPr>
                <w:noProof/>
                <w:webHidden/>
              </w:rPr>
              <w:t>352</w:t>
            </w:r>
            <w:r>
              <w:rPr>
                <w:noProof/>
                <w:webHidden/>
              </w:rPr>
              <w:fldChar w:fldCharType="end"/>
            </w:r>
          </w:hyperlink>
        </w:p>
        <w:p w14:paraId="47951E8C" w14:textId="570690CA" w:rsidR="00E643D5" w:rsidRDefault="00E643D5">
          <w:pPr>
            <w:pStyle w:val="TOC1"/>
            <w:rPr>
              <w:rFonts w:eastAsiaTheme="minorEastAsia" w:cstheme="minorBidi"/>
              <w:noProof/>
              <w:kern w:val="2"/>
              <w:szCs w:val="24"/>
              <w:lang w:val="en-IE" w:eastAsia="en-IE"/>
              <w14:ligatures w14:val="standardContextual"/>
            </w:rPr>
          </w:pPr>
          <w:hyperlink w:anchor="_Toc228976547" w:history="1">
            <w:r w:rsidRPr="00665ADB">
              <w:rPr>
                <w:rStyle w:val="Hyperlink"/>
                <w:noProof/>
              </w:rPr>
              <w:t>EUROPEAN MARITIME, FISHERIES AND AQUACULTURE FUND</w:t>
            </w:r>
            <w:r>
              <w:rPr>
                <w:noProof/>
                <w:webHidden/>
              </w:rPr>
              <w:tab/>
            </w:r>
            <w:r>
              <w:rPr>
                <w:noProof/>
                <w:webHidden/>
              </w:rPr>
              <w:fldChar w:fldCharType="begin"/>
            </w:r>
            <w:r>
              <w:rPr>
                <w:noProof/>
                <w:webHidden/>
              </w:rPr>
              <w:instrText xml:space="preserve"> PAGEREF _Toc228976547 \h </w:instrText>
            </w:r>
            <w:r>
              <w:rPr>
                <w:noProof/>
                <w:webHidden/>
              </w:rPr>
            </w:r>
            <w:r>
              <w:rPr>
                <w:noProof/>
                <w:webHidden/>
              </w:rPr>
              <w:fldChar w:fldCharType="separate"/>
            </w:r>
            <w:r w:rsidR="00D03173">
              <w:rPr>
                <w:noProof/>
                <w:webHidden/>
              </w:rPr>
              <w:t>368</w:t>
            </w:r>
            <w:r>
              <w:rPr>
                <w:noProof/>
                <w:webHidden/>
              </w:rPr>
              <w:fldChar w:fldCharType="end"/>
            </w:r>
          </w:hyperlink>
        </w:p>
        <w:p w14:paraId="3EC1C4AA" w14:textId="33E1309A" w:rsidR="00E643D5" w:rsidRDefault="00E643D5">
          <w:pPr>
            <w:pStyle w:val="TOC1"/>
            <w:rPr>
              <w:rFonts w:eastAsiaTheme="minorEastAsia" w:cstheme="minorBidi"/>
              <w:noProof/>
              <w:kern w:val="2"/>
              <w:szCs w:val="24"/>
              <w:lang w:val="en-IE" w:eastAsia="en-IE"/>
              <w14:ligatures w14:val="standardContextual"/>
            </w:rPr>
          </w:pPr>
          <w:hyperlink w:anchor="_Toc228976548" w:history="1">
            <w:r w:rsidRPr="00665ADB">
              <w:rPr>
                <w:rStyle w:val="Hyperlink"/>
                <w:noProof/>
              </w:rPr>
              <w:t>RFMOs and SFPAs</w:t>
            </w:r>
            <w:r>
              <w:rPr>
                <w:noProof/>
                <w:webHidden/>
              </w:rPr>
              <w:tab/>
            </w:r>
            <w:r>
              <w:rPr>
                <w:noProof/>
                <w:webHidden/>
              </w:rPr>
              <w:fldChar w:fldCharType="begin"/>
            </w:r>
            <w:r>
              <w:rPr>
                <w:noProof/>
                <w:webHidden/>
              </w:rPr>
              <w:instrText xml:space="preserve"> PAGEREF _Toc228976548 \h </w:instrText>
            </w:r>
            <w:r>
              <w:rPr>
                <w:noProof/>
                <w:webHidden/>
              </w:rPr>
            </w:r>
            <w:r>
              <w:rPr>
                <w:noProof/>
                <w:webHidden/>
              </w:rPr>
              <w:fldChar w:fldCharType="separate"/>
            </w:r>
            <w:r w:rsidR="00D03173">
              <w:rPr>
                <w:noProof/>
                <w:webHidden/>
              </w:rPr>
              <w:t>382</w:t>
            </w:r>
            <w:r>
              <w:rPr>
                <w:noProof/>
                <w:webHidden/>
              </w:rPr>
              <w:fldChar w:fldCharType="end"/>
            </w:r>
          </w:hyperlink>
        </w:p>
        <w:p w14:paraId="2AA28580" w14:textId="281C6F25" w:rsidR="00E643D5" w:rsidRDefault="00E643D5">
          <w:pPr>
            <w:pStyle w:val="TOC1"/>
            <w:rPr>
              <w:rFonts w:eastAsiaTheme="minorEastAsia" w:cstheme="minorBidi"/>
              <w:noProof/>
              <w:kern w:val="2"/>
              <w:szCs w:val="24"/>
              <w:lang w:val="en-IE" w:eastAsia="en-IE"/>
              <w14:ligatures w14:val="standardContextual"/>
            </w:rPr>
          </w:pPr>
          <w:hyperlink w:anchor="_Toc228976549" w:history="1">
            <w:r w:rsidRPr="00665ADB">
              <w:rPr>
                <w:rStyle w:val="Hyperlink"/>
                <w:noProof/>
              </w:rPr>
              <w:t>LIFE</w:t>
            </w:r>
            <w:r>
              <w:rPr>
                <w:noProof/>
                <w:webHidden/>
              </w:rPr>
              <w:tab/>
            </w:r>
            <w:r>
              <w:rPr>
                <w:noProof/>
                <w:webHidden/>
              </w:rPr>
              <w:fldChar w:fldCharType="begin"/>
            </w:r>
            <w:r>
              <w:rPr>
                <w:noProof/>
                <w:webHidden/>
              </w:rPr>
              <w:instrText xml:space="preserve"> PAGEREF _Toc228976549 \h </w:instrText>
            </w:r>
            <w:r>
              <w:rPr>
                <w:noProof/>
                <w:webHidden/>
              </w:rPr>
            </w:r>
            <w:r>
              <w:rPr>
                <w:noProof/>
                <w:webHidden/>
              </w:rPr>
              <w:fldChar w:fldCharType="separate"/>
            </w:r>
            <w:r w:rsidR="00D03173">
              <w:rPr>
                <w:noProof/>
                <w:webHidden/>
              </w:rPr>
              <w:t>390</w:t>
            </w:r>
            <w:r>
              <w:rPr>
                <w:noProof/>
                <w:webHidden/>
              </w:rPr>
              <w:fldChar w:fldCharType="end"/>
            </w:r>
          </w:hyperlink>
        </w:p>
        <w:p w14:paraId="37E84DE0" w14:textId="168EBCCF" w:rsidR="00E643D5" w:rsidRDefault="00E643D5">
          <w:pPr>
            <w:pStyle w:val="TOC1"/>
            <w:rPr>
              <w:rFonts w:eastAsiaTheme="minorEastAsia" w:cstheme="minorBidi"/>
              <w:noProof/>
              <w:kern w:val="2"/>
              <w:szCs w:val="24"/>
              <w:lang w:val="en-IE" w:eastAsia="en-IE"/>
              <w14:ligatures w14:val="standardContextual"/>
            </w:rPr>
          </w:pPr>
          <w:hyperlink w:anchor="_Toc228976550" w:history="1">
            <w:r w:rsidRPr="00665ADB">
              <w:rPr>
                <w:rStyle w:val="Hyperlink"/>
                <w:noProof/>
              </w:rPr>
              <w:t>JUST TRANSITION MECHANISM</w:t>
            </w:r>
            <w:r>
              <w:rPr>
                <w:noProof/>
                <w:webHidden/>
              </w:rPr>
              <w:tab/>
            </w:r>
            <w:r>
              <w:rPr>
                <w:noProof/>
                <w:webHidden/>
              </w:rPr>
              <w:fldChar w:fldCharType="begin"/>
            </w:r>
            <w:r>
              <w:rPr>
                <w:noProof/>
                <w:webHidden/>
              </w:rPr>
              <w:instrText xml:space="preserve"> PAGEREF _Toc228976550 \h </w:instrText>
            </w:r>
            <w:r>
              <w:rPr>
                <w:noProof/>
                <w:webHidden/>
              </w:rPr>
            </w:r>
            <w:r>
              <w:rPr>
                <w:noProof/>
                <w:webHidden/>
              </w:rPr>
              <w:fldChar w:fldCharType="separate"/>
            </w:r>
            <w:r w:rsidR="00D03173">
              <w:rPr>
                <w:noProof/>
                <w:webHidden/>
              </w:rPr>
              <w:t>408</w:t>
            </w:r>
            <w:r>
              <w:rPr>
                <w:noProof/>
                <w:webHidden/>
              </w:rPr>
              <w:fldChar w:fldCharType="end"/>
            </w:r>
          </w:hyperlink>
        </w:p>
        <w:p w14:paraId="66006410" w14:textId="6E52A638" w:rsidR="00E643D5" w:rsidRDefault="00E643D5">
          <w:pPr>
            <w:pStyle w:val="TOC1"/>
            <w:rPr>
              <w:rFonts w:eastAsiaTheme="minorEastAsia" w:cstheme="minorBidi"/>
              <w:noProof/>
              <w:kern w:val="2"/>
              <w:szCs w:val="24"/>
              <w:lang w:val="en-IE" w:eastAsia="en-IE"/>
              <w14:ligatures w14:val="standardContextual"/>
            </w:rPr>
          </w:pPr>
          <w:hyperlink w:anchor="_Toc228976551" w:history="1">
            <w:r w:rsidRPr="00665ADB">
              <w:rPr>
                <w:rStyle w:val="Hyperlink"/>
                <w:noProof/>
              </w:rPr>
              <w:t>ASYLUM, MIGRATION AND INTEGRATION FUND</w:t>
            </w:r>
            <w:r>
              <w:rPr>
                <w:noProof/>
                <w:webHidden/>
              </w:rPr>
              <w:tab/>
            </w:r>
            <w:r>
              <w:rPr>
                <w:noProof/>
                <w:webHidden/>
              </w:rPr>
              <w:fldChar w:fldCharType="begin"/>
            </w:r>
            <w:r>
              <w:rPr>
                <w:noProof/>
                <w:webHidden/>
              </w:rPr>
              <w:instrText xml:space="preserve"> PAGEREF _Toc228976551 \h </w:instrText>
            </w:r>
            <w:r>
              <w:rPr>
                <w:noProof/>
                <w:webHidden/>
              </w:rPr>
            </w:r>
            <w:r>
              <w:rPr>
                <w:noProof/>
                <w:webHidden/>
              </w:rPr>
              <w:fldChar w:fldCharType="separate"/>
            </w:r>
            <w:r w:rsidR="00D03173">
              <w:rPr>
                <w:noProof/>
                <w:webHidden/>
              </w:rPr>
              <w:t>425</w:t>
            </w:r>
            <w:r>
              <w:rPr>
                <w:noProof/>
                <w:webHidden/>
              </w:rPr>
              <w:fldChar w:fldCharType="end"/>
            </w:r>
          </w:hyperlink>
        </w:p>
        <w:p w14:paraId="380BA3E9" w14:textId="645BAFE2" w:rsidR="00E643D5" w:rsidRDefault="00E643D5">
          <w:pPr>
            <w:pStyle w:val="TOC1"/>
            <w:rPr>
              <w:rFonts w:eastAsiaTheme="minorEastAsia" w:cstheme="minorBidi"/>
              <w:noProof/>
              <w:kern w:val="2"/>
              <w:szCs w:val="24"/>
              <w:lang w:val="en-IE" w:eastAsia="en-IE"/>
              <w14:ligatures w14:val="standardContextual"/>
            </w:rPr>
          </w:pPr>
          <w:hyperlink w:anchor="_Toc228976552" w:history="1">
            <w:r w:rsidRPr="00665ADB">
              <w:rPr>
                <w:rStyle w:val="Hyperlink"/>
                <w:noProof/>
              </w:rPr>
              <w:t>INTEGRATED BORDER MANAGEMENT FUND</w:t>
            </w:r>
            <w:r>
              <w:rPr>
                <w:noProof/>
                <w:webHidden/>
              </w:rPr>
              <w:tab/>
            </w:r>
            <w:r>
              <w:rPr>
                <w:noProof/>
                <w:webHidden/>
              </w:rPr>
              <w:fldChar w:fldCharType="begin"/>
            </w:r>
            <w:r>
              <w:rPr>
                <w:noProof/>
                <w:webHidden/>
              </w:rPr>
              <w:instrText xml:space="preserve"> PAGEREF _Toc228976552 \h </w:instrText>
            </w:r>
            <w:r>
              <w:rPr>
                <w:noProof/>
                <w:webHidden/>
              </w:rPr>
            </w:r>
            <w:r>
              <w:rPr>
                <w:noProof/>
                <w:webHidden/>
              </w:rPr>
              <w:fldChar w:fldCharType="separate"/>
            </w:r>
            <w:r w:rsidR="00D03173">
              <w:rPr>
                <w:noProof/>
                <w:webHidden/>
              </w:rPr>
              <w:t>433</w:t>
            </w:r>
            <w:r>
              <w:rPr>
                <w:noProof/>
                <w:webHidden/>
              </w:rPr>
              <w:fldChar w:fldCharType="end"/>
            </w:r>
          </w:hyperlink>
        </w:p>
        <w:p w14:paraId="319C0347" w14:textId="6D009933" w:rsidR="00E643D5" w:rsidRDefault="00E643D5">
          <w:pPr>
            <w:pStyle w:val="TOC1"/>
            <w:rPr>
              <w:rFonts w:eastAsiaTheme="minorEastAsia" w:cstheme="minorBidi"/>
              <w:noProof/>
              <w:kern w:val="2"/>
              <w:szCs w:val="24"/>
              <w:lang w:val="en-IE" w:eastAsia="en-IE"/>
              <w14:ligatures w14:val="standardContextual"/>
            </w:rPr>
          </w:pPr>
          <w:hyperlink w:anchor="_Toc228976553" w:history="1">
            <w:r w:rsidRPr="00665ADB">
              <w:rPr>
                <w:rStyle w:val="Hyperlink"/>
                <w:noProof/>
              </w:rPr>
              <w:t>INTERNAL SECURITY FUND</w:t>
            </w:r>
            <w:r>
              <w:rPr>
                <w:noProof/>
                <w:webHidden/>
              </w:rPr>
              <w:tab/>
            </w:r>
            <w:r>
              <w:rPr>
                <w:noProof/>
                <w:webHidden/>
              </w:rPr>
              <w:fldChar w:fldCharType="begin"/>
            </w:r>
            <w:r>
              <w:rPr>
                <w:noProof/>
                <w:webHidden/>
              </w:rPr>
              <w:instrText xml:space="preserve"> PAGEREF _Toc228976553 \h </w:instrText>
            </w:r>
            <w:r>
              <w:rPr>
                <w:noProof/>
                <w:webHidden/>
              </w:rPr>
            </w:r>
            <w:r>
              <w:rPr>
                <w:noProof/>
                <w:webHidden/>
              </w:rPr>
              <w:fldChar w:fldCharType="separate"/>
            </w:r>
            <w:r w:rsidR="00D03173">
              <w:rPr>
                <w:noProof/>
                <w:webHidden/>
              </w:rPr>
              <w:t>444</w:t>
            </w:r>
            <w:r>
              <w:rPr>
                <w:noProof/>
                <w:webHidden/>
              </w:rPr>
              <w:fldChar w:fldCharType="end"/>
            </w:r>
          </w:hyperlink>
        </w:p>
        <w:p w14:paraId="49368845" w14:textId="794935DA" w:rsidR="00E643D5" w:rsidRDefault="00E643D5">
          <w:pPr>
            <w:pStyle w:val="TOC1"/>
            <w:rPr>
              <w:rFonts w:eastAsiaTheme="minorEastAsia" w:cstheme="minorBidi"/>
              <w:noProof/>
              <w:kern w:val="2"/>
              <w:szCs w:val="24"/>
              <w:lang w:val="en-IE" w:eastAsia="en-IE"/>
              <w14:ligatures w14:val="standardContextual"/>
            </w:rPr>
          </w:pPr>
          <w:hyperlink w:anchor="_Toc228976554" w:history="1">
            <w:r w:rsidRPr="00665ADB">
              <w:rPr>
                <w:rStyle w:val="Hyperlink"/>
                <w:rFonts w:eastAsia="EC Square Sans Pro"/>
                <w:bCs/>
                <w:noProof/>
              </w:rPr>
              <w:t>NUCLEAR DECOMMISSIONING (LITHUANIA)</w:t>
            </w:r>
            <w:r>
              <w:rPr>
                <w:noProof/>
                <w:webHidden/>
              </w:rPr>
              <w:tab/>
            </w:r>
            <w:r>
              <w:rPr>
                <w:noProof/>
                <w:webHidden/>
              </w:rPr>
              <w:fldChar w:fldCharType="begin"/>
            </w:r>
            <w:r>
              <w:rPr>
                <w:noProof/>
                <w:webHidden/>
              </w:rPr>
              <w:instrText xml:space="preserve"> PAGEREF _Toc228976554 \h </w:instrText>
            </w:r>
            <w:r>
              <w:rPr>
                <w:noProof/>
                <w:webHidden/>
              </w:rPr>
            </w:r>
            <w:r>
              <w:rPr>
                <w:noProof/>
                <w:webHidden/>
              </w:rPr>
              <w:fldChar w:fldCharType="separate"/>
            </w:r>
            <w:r w:rsidR="00D03173">
              <w:rPr>
                <w:noProof/>
                <w:webHidden/>
              </w:rPr>
              <w:t>454</w:t>
            </w:r>
            <w:r>
              <w:rPr>
                <w:noProof/>
                <w:webHidden/>
              </w:rPr>
              <w:fldChar w:fldCharType="end"/>
            </w:r>
          </w:hyperlink>
        </w:p>
        <w:p w14:paraId="4C1691DD" w14:textId="5CCE0F87" w:rsidR="00E643D5" w:rsidRDefault="00E643D5">
          <w:pPr>
            <w:pStyle w:val="TOC1"/>
            <w:rPr>
              <w:rFonts w:eastAsiaTheme="minorEastAsia" w:cstheme="minorBidi"/>
              <w:noProof/>
              <w:kern w:val="2"/>
              <w:szCs w:val="24"/>
              <w:lang w:val="en-IE" w:eastAsia="en-IE"/>
              <w14:ligatures w14:val="standardContextual"/>
            </w:rPr>
          </w:pPr>
          <w:hyperlink w:anchor="_Toc228976555" w:history="1">
            <w:r w:rsidRPr="00665ADB">
              <w:rPr>
                <w:rStyle w:val="Hyperlink"/>
                <w:rFonts w:eastAsia="EC Square Sans Pro"/>
                <w:bCs/>
                <w:noProof/>
              </w:rPr>
              <w:t>NUCLEAR DECOMMISSIONING</w:t>
            </w:r>
            <w:r>
              <w:rPr>
                <w:noProof/>
                <w:webHidden/>
              </w:rPr>
              <w:tab/>
            </w:r>
            <w:r>
              <w:rPr>
                <w:noProof/>
                <w:webHidden/>
              </w:rPr>
              <w:fldChar w:fldCharType="begin"/>
            </w:r>
            <w:r>
              <w:rPr>
                <w:noProof/>
                <w:webHidden/>
              </w:rPr>
              <w:instrText xml:space="preserve"> PAGEREF _Toc228976555 \h </w:instrText>
            </w:r>
            <w:r>
              <w:rPr>
                <w:noProof/>
                <w:webHidden/>
              </w:rPr>
            </w:r>
            <w:r>
              <w:rPr>
                <w:noProof/>
                <w:webHidden/>
              </w:rPr>
              <w:fldChar w:fldCharType="separate"/>
            </w:r>
            <w:r w:rsidR="00D03173">
              <w:rPr>
                <w:noProof/>
                <w:webHidden/>
              </w:rPr>
              <w:t>459</w:t>
            </w:r>
            <w:r>
              <w:rPr>
                <w:noProof/>
                <w:webHidden/>
              </w:rPr>
              <w:fldChar w:fldCharType="end"/>
            </w:r>
          </w:hyperlink>
        </w:p>
        <w:p w14:paraId="18E69A1D" w14:textId="57043E6C" w:rsidR="00E643D5" w:rsidRDefault="00E643D5">
          <w:pPr>
            <w:pStyle w:val="TOC1"/>
            <w:rPr>
              <w:rFonts w:eastAsiaTheme="minorEastAsia" w:cstheme="minorBidi"/>
              <w:noProof/>
              <w:kern w:val="2"/>
              <w:szCs w:val="24"/>
              <w:lang w:val="en-IE" w:eastAsia="en-IE"/>
              <w14:ligatures w14:val="standardContextual"/>
            </w:rPr>
          </w:pPr>
          <w:hyperlink w:anchor="_Toc228976556" w:history="1">
            <w:r w:rsidRPr="00665ADB">
              <w:rPr>
                <w:rStyle w:val="Hyperlink"/>
                <w:noProof/>
              </w:rPr>
              <w:t>EUROPEAN DEFENCE FUND</w:t>
            </w:r>
            <w:r>
              <w:rPr>
                <w:noProof/>
                <w:webHidden/>
              </w:rPr>
              <w:tab/>
            </w:r>
            <w:r>
              <w:rPr>
                <w:noProof/>
                <w:webHidden/>
              </w:rPr>
              <w:fldChar w:fldCharType="begin"/>
            </w:r>
            <w:r>
              <w:rPr>
                <w:noProof/>
                <w:webHidden/>
              </w:rPr>
              <w:instrText xml:space="preserve"> PAGEREF _Toc228976556 \h </w:instrText>
            </w:r>
            <w:r>
              <w:rPr>
                <w:noProof/>
                <w:webHidden/>
              </w:rPr>
            </w:r>
            <w:r>
              <w:rPr>
                <w:noProof/>
                <w:webHidden/>
              </w:rPr>
              <w:fldChar w:fldCharType="separate"/>
            </w:r>
            <w:r w:rsidR="00D03173">
              <w:rPr>
                <w:noProof/>
                <w:webHidden/>
              </w:rPr>
              <w:t>467</w:t>
            </w:r>
            <w:r>
              <w:rPr>
                <w:noProof/>
                <w:webHidden/>
              </w:rPr>
              <w:fldChar w:fldCharType="end"/>
            </w:r>
          </w:hyperlink>
        </w:p>
        <w:p w14:paraId="61B3014E" w14:textId="49954BB1" w:rsidR="00E643D5" w:rsidRDefault="00E643D5">
          <w:pPr>
            <w:pStyle w:val="TOC1"/>
            <w:rPr>
              <w:rFonts w:eastAsiaTheme="minorEastAsia" w:cstheme="minorBidi"/>
              <w:noProof/>
              <w:kern w:val="2"/>
              <w:szCs w:val="24"/>
              <w:lang w:val="en-IE" w:eastAsia="en-IE"/>
              <w14:ligatures w14:val="standardContextual"/>
            </w:rPr>
          </w:pPr>
          <w:hyperlink w:anchor="_Toc228976557" w:history="1">
            <w:r w:rsidRPr="00665ADB">
              <w:rPr>
                <w:rStyle w:val="Hyperlink"/>
                <w:rFonts w:eastAsia="EC Square Sans Pro"/>
                <w:noProof/>
              </w:rPr>
              <w:t>ACT IN SUPPORT OF AMMUNITION PRODUCTION (ASAP)</w:t>
            </w:r>
            <w:r>
              <w:rPr>
                <w:noProof/>
                <w:webHidden/>
              </w:rPr>
              <w:tab/>
            </w:r>
            <w:r>
              <w:rPr>
                <w:noProof/>
                <w:webHidden/>
              </w:rPr>
              <w:fldChar w:fldCharType="begin"/>
            </w:r>
            <w:r>
              <w:rPr>
                <w:noProof/>
                <w:webHidden/>
              </w:rPr>
              <w:instrText xml:space="preserve"> PAGEREF _Toc228976557 \h </w:instrText>
            </w:r>
            <w:r>
              <w:rPr>
                <w:noProof/>
                <w:webHidden/>
              </w:rPr>
            </w:r>
            <w:r>
              <w:rPr>
                <w:noProof/>
                <w:webHidden/>
              </w:rPr>
              <w:fldChar w:fldCharType="separate"/>
            </w:r>
            <w:r w:rsidR="00D03173">
              <w:rPr>
                <w:noProof/>
                <w:webHidden/>
              </w:rPr>
              <w:t>477</w:t>
            </w:r>
            <w:r>
              <w:rPr>
                <w:noProof/>
                <w:webHidden/>
              </w:rPr>
              <w:fldChar w:fldCharType="end"/>
            </w:r>
          </w:hyperlink>
        </w:p>
        <w:p w14:paraId="2B460513" w14:textId="5562D323" w:rsidR="00E643D5" w:rsidRDefault="00E643D5">
          <w:pPr>
            <w:pStyle w:val="TOC1"/>
            <w:rPr>
              <w:rFonts w:eastAsiaTheme="minorEastAsia" w:cstheme="minorBidi"/>
              <w:noProof/>
              <w:kern w:val="2"/>
              <w:szCs w:val="24"/>
              <w:lang w:val="en-IE" w:eastAsia="en-IE"/>
              <w14:ligatures w14:val="standardContextual"/>
            </w:rPr>
          </w:pPr>
          <w:hyperlink w:anchor="_Toc228976558" w:history="1">
            <w:r w:rsidRPr="00665ADB">
              <w:rPr>
                <w:rStyle w:val="Hyperlink"/>
                <w:rFonts w:eastAsia="EC Square Sans Pro"/>
                <w:noProof/>
              </w:rPr>
              <w:t>EU DEFENCE INDUSTRY REINFORCEMENT THROUGH COMMON PROCUREMENT ACT (EDIRPA)</w:t>
            </w:r>
            <w:r>
              <w:rPr>
                <w:noProof/>
                <w:webHidden/>
              </w:rPr>
              <w:tab/>
            </w:r>
            <w:r>
              <w:rPr>
                <w:noProof/>
                <w:webHidden/>
              </w:rPr>
              <w:fldChar w:fldCharType="begin"/>
            </w:r>
            <w:r>
              <w:rPr>
                <w:noProof/>
                <w:webHidden/>
              </w:rPr>
              <w:instrText xml:space="preserve"> PAGEREF _Toc228976558 \h </w:instrText>
            </w:r>
            <w:r>
              <w:rPr>
                <w:noProof/>
                <w:webHidden/>
              </w:rPr>
            </w:r>
            <w:r>
              <w:rPr>
                <w:noProof/>
                <w:webHidden/>
              </w:rPr>
              <w:fldChar w:fldCharType="separate"/>
            </w:r>
            <w:r w:rsidR="00D03173">
              <w:rPr>
                <w:noProof/>
                <w:webHidden/>
              </w:rPr>
              <w:t>484</w:t>
            </w:r>
            <w:r>
              <w:rPr>
                <w:noProof/>
                <w:webHidden/>
              </w:rPr>
              <w:fldChar w:fldCharType="end"/>
            </w:r>
          </w:hyperlink>
        </w:p>
        <w:p w14:paraId="383D676B" w14:textId="770574BA" w:rsidR="00E643D5" w:rsidRDefault="00E643D5">
          <w:pPr>
            <w:pStyle w:val="TOC1"/>
            <w:rPr>
              <w:rFonts w:eastAsiaTheme="minorEastAsia" w:cstheme="minorBidi"/>
              <w:noProof/>
              <w:kern w:val="2"/>
              <w:szCs w:val="24"/>
              <w:lang w:val="en-IE" w:eastAsia="en-IE"/>
              <w14:ligatures w14:val="standardContextual"/>
            </w:rPr>
          </w:pPr>
          <w:hyperlink w:anchor="_Toc228976559" w:history="1">
            <w:r w:rsidRPr="00665ADB">
              <w:rPr>
                <w:rStyle w:val="Hyperlink"/>
                <w:noProof/>
              </w:rPr>
              <w:t>NEIGHBOURHOOD, DEVELOPMENT AND INTERNATIONAL COOPERATION INSTRUMENT – GLOBAL EUROPE</w:t>
            </w:r>
            <w:r>
              <w:rPr>
                <w:noProof/>
                <w:webHidden/>
              </w:rPr>
              <w:tab/>
            </w:r>
            <w:r>
              <w:rPr>
                <w:noProof/>
                <w:webHidden/>
              </w:rPr>
              <w:fldChar w:fldCharType="begin"/>
            </w:r>
            <w:r>
              <w:rPr>
                <w:noProof/>
                <w:webHidden/>
              </w:rPr>
              <w:instrText xml:space="preserve"> PAGEREF _Toc228976559 \h </w:instrText>
            </w:r>
            <w:r>
              <w:rPr>
                <w:noProof/>
                <w:webHidden/>
              </w:rPr>
            </w:r>
            <w:r>
              <w:rPr>
                <w:noProof/>
                <w:webHidden/>
              </w:rPr>
              <w:fldChar w:fldCharType="separate"/>
            </w:r>
            <w:r w:rsidR="00D03173">
              <w:rPr>
                <w:noProof/>
                <w:webHidden/>
              </w:rPr>
              <w:t>491</w:t>
            </w:r>
            <w:r>
              <w:rPr>
                <w:noProof/>
                <w:webHidden/>
              </w:rPr>
              <w:fldChar w:fldCharType="end"/>
            </w:r>
          </w:hyperlink>
        </w:p>
        <w:p w14:paraId="26B55295" w14:textId="76E2F3A3" w:rsidR="00E643D5" w:rsidRDefault="00E643D5">
          <w:pPr>
            <w:pStyle w:val="TOC1"/>
            <w:rPr>
              <w:rFonts w:eastAsiaTheme="minorEastAsia" w:cstheme="minorBidi"/>
              <w:noProof/>
              <w:kern w:val="2"/>
              <w:szCs w:val="24"/>
              <w:lang w:val="en-IE" w:eastAsia="en-IE"/>
              <w14:ligatures w14:val="standardContextual"/>
            </w:rPr>
          </w:pPr>
          <w:hyperlink w:anchor="_Toc228976560" w:history="1">
            <w:r w:rsidRPr="00665ADB">
              <w:rPr>
                <w:rStyle w:val="Hyperlink"/>
                <w:noProof/>
              </w:rPr>
              <w:t>EUROPEAN INSTRUMENT FOR INTERNATIONAL NUCLEAR SAFETY COOPERATION</w:t>
            </w:r>
            <w:r>
              <w:rPr>
                <w:noProof/>
                <w:webHidden/>
              </w:rPr>
              <w:tab/>
            </w:r>
            <w:r>
              <w:rPr>
                <w:noProof/>
                <w:webHidden/>
              </w:rPr>
              <w:fldChar w:fldCharType="begin"/>
            </w:r>
            <w:r>
              <w:rPr>
                <w:noProof/>
                <w:webHidden/>
              </w:rPr>
              <w:instrText xml:space="preserve"> PAGEREF _Toc228976560 \h </w:instrText>
            </w:r>
            <w:r>
              <w:rPr>
                <w:noProof/>
                <w:webHidden/>
              </w:rPr>
            </w:r>
            <w:r>
              <w:rPr>
                <w:noProof/>
                <w:webHidden/>
              </w:rPr>
              <w:fldChar w:fldCharType="separate"/>
            </w:r>
            <w:r w:rsidR="00D03173">
              <w:rPr>
                <w:noProof/>
                <w:webHidden/>
              </w:rPr>
              <w:t>522</w:t>
            </w:r>
            <w:r>
              <w:rPr>
                <w:noProof/>
                <w:webHidden/>
              </w:rPr>
              <w:fldChar w:fldCharType="end"/>
            </w:r>
          </w:hyperlink>
        </w:p>
        <w:p w14:paraId="152DE863" w14:textId="51D296AA" w:rsidR="00E643D5" w:rsidRDefault="00E643D5">
          <w:pPr>
            <w:pStyle w:val="TOC1"/>
            <w:rPr>
              <w:rFonts w:eastAsiaTheme="minorEastAsia" w:cstheme="minorBidi"/>
              <w:noProof/>
              <w:kern w:val="2"/>
              <w:szCs w:val="24"/>
              <w:lang w:val="en-IE" w:eastAsia="en-IE"/>
              <w14:ligatures w14:val="standardContextual"/>
            </w:rPr>
          </w:pPr>
          <w:hyperlink w:anchor="_Toc228976561" w:history="1">
            <w:r w:rsidRPr="00665ADB">
              <w:rPr>
                <w:rStyle w:val="Hyperlink"/>
                <w:noProof/>
              </w:rPr>
              <w:t>HUMANITARIAN AID PROGRAMME</w:t>
            </w:r>
            <w:r>
              <w:rPr>
                <w:noProof/>
                <w:webHidden/>
              </w:rPr>
              <w:tab/>
            </w:r>
            <w:r>
              <w:rPr>
                <w:noProof/>
                <w:webHidden/>
              </w:rPr>
              <w:fldChar w:fldCharType="begin"/>
            </w:r>
            <w:r>
              <w:rPr>
                <w:noProof/>
                <w:webHidden/>
              </w:rPr>
              <w:instrText xml:space="preserve"> PAGEREF _Toc228976561 \h </w:instrText>
            </w:r>
            <w:r>
              <w:rPr>
                <w:noProof/>
                <w:webHidden/>
              </w:rPr>
            </w:r>
            <w:r>
              <w:rPr>
                <w:noProof/>
                <w:webHidden/>
              </w:rPr>
              <w:fldChar w:fldCharType="separate"/>
            </w:r>
            <w:r w:rsidR="00D03173">
              <w:rPr>
                <w:noProof/>
                <w:webHidden/>
              </w:rPr>
              <w:t>533</w:t>
            </w:r>
            <w:r>
              <w:rPr>
                <w:noProof/>
                <w:webHidden/>
              </w:rPr>
              <w:fldChar w:fldCharType="end"/>
            </w:r>
          </w:hyperlink>
        </w:p>
        <w:p w14:paraId="1D38D1AB" w14:textId="6610B664" w:rsidR="00E643D5" w:rsidRDefault="00E643D5">
          <w:pPr>
            <w:pStyle w:val="TOC1"/>
            <w:rPr>
              <w:rFonts w:eastAsiaTheme="minorEastAsia" w:cstheme="minorBidi"/>
              <w:noProof/>
              <w:kern w:val="2"/>
              <w:szCs w:val="24"/>
              <w:lang w:val="en-IE" w:eastAsia="en-IE"/>
              <w14:ligatures w14:val="standardContextual"/>
            </w:rPr>
          </w:pPr>
          <w:hyperlink w:anchor="_Toc228976562" w:history="1">
            <w:r w:rsidRPr="00665ADB">
              <w:rPr>
                <w:rStyle w:val="Hyperlink"/>
                <w:noProof/>
              </w:rPr>
              <w:t>COMMON FOREIGN AND SECURITY POLICY</w:t>
            </w:r>
            <w:r>
              <w:rPr>
                <w:noProof/>
                <w:webHidden/>
              </w:rPr>
              <w:tab/>
            </w:r>
            <w:r>
              <w:rPr>
                <w:noProof/>
                <w:webHidden/>
              </w:rPr>
              <w:fldChar w:fldCharType="begin"/>
            </w:r>
            <w:r>
              <w:rPr>
                <w:noProof/>
                <w:webHidden/>
              </w:rPr>
              <w:instrText xml:space="preserve"> PAGEREF _Toc228976562 \h </w:instrText>
            </w:r>
            <w:r>
              <w:rPr>
                <w:noProof/>
                <w:webHidden/>
              </w:rPr>
            </w:r>
            <w:r>
              <w:rPr>
                <w:noProof/>
                <w:webHidden/>
              </w:rPr>
              <w:fldChar w:fldCharType="separate"/>
            </w:r>
            <w:r w:rsidR="00D03173">
              <w:rPr>
                <w:noProof/>
                <w:webHidden/>
              </w:rPr>
              <w:t>545</w:t>
            </w:r>
            <w:r>
              <w:rPr>
                <w:noProof/>
                <w:webHidden/>
              </w:rPr>
              <w:fldChar w:fldCharType="end"/>
            </w:r>
          </w:hyperlink>
        </w:p>
        <w:p w14:paraId="27D04D56" w14:textId="0DBC1A11" w:rsidR="00E643D5" w:rsidRDefault="00E643D5">
          <w:pPr>
            <w:pStyle w:val="TOC1"/>
            <w:rPr>
              <w:rFonts w:eastAsiaTheme="minorEastAsia" w:cstheme="minorBidi"/>
              <w:noProof/>
              <w:kern w:val="2"/>
              <w:szCs w:val="24"/>
              <w:lang w:val="en-IE" w:eastAsia="en-IE"/>
              <w14:ligatures w14:val="standardContextual"/>
            </w:rPr>
          </w:pPr>
          <w:hyperlink w:anchor="_Toc228976563" w:history="1">
            <w:r w:rsidRPr="00665ADB">
              <w:rPr>
                <w:rStyle w:val="Hyperlink"/>
                <w:noProof/>
              </w:rPr>
              <w:t>DECISION ON THE OVERSEAS ASSOCIATION, INCLUDING GREENLAND</w:t>
            </w:r>
            <w:r>
              <w:rPr>
                <w:noProof/>
                <w:webHidden/>
              </w:rPr>
              <w:tab/>
            </w:r>
            <w:r>
              <w:rPr>
                <w:noProof/>
                <w:webHidden/>
              </w:rPr>
              <w:fldChar w:fldCharType="begin"/>
            </w:r>
            <w:r>
              <w:rPr>
                <w:noProof/>
                <w:webHidden/>
              </w:rPr>
              <w:instrText xml:space="preserve"> PAGEREF _Toc228976563 \h </w:instrText>
            </w:r>
            <w:r>
              <w:rPr>
                <w:noProof/>
                <w:webHidden/>
              </w:rPr>
            </w:r>
            <w:r>
              <w:rPr>
                <w:noProof/>
                <w:webHidden/>
              </w:rPr>
              <w:fldChar w:fldCharType="separate"/>
            </w:r>
            <w:r w:rsidR="00D03173">
              <w:rPr>
                <w:noProof/>
                <w:webHidden/>
              </w:rPr>
              <w:t>553</w:t>
            </w:r>
            <w:r>
              <w:rPr>
                <w:noProof/>
                <w:webHidden/>
              </w:rPr>
              <w:fldChar w:fldCharType="end"/>
            </w:r>
          </w:hyperlink>
        </w:p>
        <w:p w14:paraId="7D33A944" w14:textId="0B5FE152" w:rsidR="00E643D5" w:rsidRDefault="00E643D5">
          <w:pPr>
            <w:pStyle w:val="TOC1"/>
            <w:rPr>
              <w:rFonts w:eastAsiaTheme="minorEastAsia" w:cstheme="minorBidi"/>
              <w:noProof/>
              <w:kern w:val="2"/>
              <w:szCs w:val="24"/>
              <w:lang w:val="en-IE" w:eastAsia="en-IE"/>
              <w14:ligatures w14:val="standardContextual"/>
            </w:rPr>
          </w:pPr>
          <w:hyperlink w:anchor="_Toc228976564" w:history="1">
            <w:r w:rsidRPr="00665ADB">
              <w:rPr>
                <w:rStyle w:val="Hyperlink"/>
                <w:noProof/>
              </w:rPr>
              <w:t>FINANCIAL STATEMENT FOR MACRO-FINANCIAL ASSISTANCE</w:t>
            </w:r>
            <w:r>
              <w:rPr>
                <w:noProof/>
                <w:webHidden/>
              </w:rPr>
              <w:tab/>
            </w:r>
            <w:r>
              <w:rPr>
                <w:noProof/>
                <w:webHidden/>
              </w:rPr>
              <w:fldChar w:fldCharType="begin"/>
            </w:r>
            <w:r>
              <w:rPr>
                <w:noProof/>
                <w:webHidden/>
              </w:rPr>
              <w:instrText xml:space="preserve"> PAGEREF _Toc228976564 \h </w:instrText>
            </w:r>
            <w:r>
              <w:rPr>
                <w:noProof/>
                <w:webHidden/>
              </w:rPr>
            </w:r>
            <w:r>
              <w:rPr>
                <w:noProof/>
                <w:webHidden/>
              </w:rPr>
              <w:fldChar w:fldCharType="separate"/>
            </w:r>
            <w:r w:rsidR="00D03173">
              <w:rPr>
                <w:noProof/>
                <w:webHidden/>
              </w:rPr>
              <w:t>566</w:t>
            </w:r>
            <w:r>
              <w:rPr>
                <w:noProof/>
                <w:webHidden/>
              </w:rPr>
              <w:fldChar w:fldCharType="end"/>
            </w:r>
          </w:hyperlink>
        </w:p>
        <w:p w14:paraId="41F18B6A" w14:textId="7D67E8D7" w:rsidR="00E643D5" w:rsidRDefault="00E643D5">
          <w:pPr>
            <w:pStyle w:val="TOC1"/>
            <w:rPr>
              <w:rFonts w:eastAsiaTheme="minorEastAsia" w:cstheme="minorBidi"/>
              <w:noProof/>
              <w:kern w:val="2"/>
              <w:szCs w:val="24"/>
              <w:lang w:val="en-IE" w:eastAsia="en-IE"/>
              <w14:ligatures w14:val="standardContextual"/>
            </w:rPr>
          </w:pPr>
          <w:hyperlink w:anchor="_Toc228976565" w:history="1">
            <w:r w:rsidRPr="00665ADB">
              <w:rPr>
                <w:rStyle w:val="Hyperlink"/>
                <w:noProof/>
              </w:rPr>
              <w:t>INSTRUMENT FOR PRE-ACCESSION ASSISTANCE (IPA) III</w:t>
            </w:r>
            <w:r>
              <w:rPr>
                <w:noProof/>
                <w:webHidden/>
              </w:rPr>
              <w:tab/>
            </w:r>
            <w:r>
              <w:rPr>
                <w:noProof/>
                <w:webHidden/>
              </w:rPr>
              <w:fldChar w:fldCharType="begin"/>
            </w:r>
            <w:r>
              <w:rPr>
                <w:noProof/>
                <w:webHidden/>
              </w:rPr>
              <w:instrText xml:space="preserve"> PAGEREF _Toc228976565 \h </w:instrText>
            </w:r>
            <w:r>
              <w:rPr>
                <w:noProof/>
                <w:webHidden/>
              </w:rPr>
            </w:r>
            <w:r>
              <w:rPr>
                <w:noProof/>
                <w:webHidden/>
              </w:rPr>
              <w:fldChar w:fldCharType="separate"/>
            </w:r>
            <w:r w:rsidR="00D03173">
              <w:rPr>
                <w:noProof/>
                <w:webHidden/>
              </w:rPr>
              <w:t>573</w:t>
            </w:r>
            <w:r>
              <w:rPr>
                <w:noProof/>
                <w:webHidden/>
              </w:rPr>
              <w:fldChar w:fldCharType="end"/>
            </w:r>
          </w:hyperlink>
        </w:p>
        <w:p w14:paraId="6A7E4922" w14:textId="1118E0B2" w:rsidR="00E643D5" w:rsidRDefault="00E643D5">
          <w:pPr>
            <w:pStyle w:val="TOC1"/>
            <w:rPr>
              <w:rFonts w:eastAsiaTheme="minorEastAsia" w:cstheme="minorBidi"/>
              <w:noProof/>
              <w:kern w:val="2"/>
              <w:szCs w:val="24"/>
              <w:lang w:val="en-IE" w:eastAsia="en-IE"/>
              <w14:ligatures w14:val="standardContextual"/>
            </w:rPr>
          </w:pPr>
          <w:hyperlink w:anchor="_Toc228976566" w:history="1">
            <w:r w:rsidRPr="00665ADB">
              <w:rPr>
                <w:rStyle w:val="Hyperlink"/>
                <w:rFonts w:eastAsia="EC Square Sans Pro"/>
                <w:noProof/>
              </w:rPr>
              <w:t>EUROPEAN GLOBALISATION ADJUSTMENT FUND FOR DISPLACED WORKERS</w:t>
            </w:r>
            <w:r>
              <w:rPr>
                <w:noProof/>
                <w:webHidden/>
              </w:rPr>
              <w:tab/>
            </w:r>
            <w:r>
              <w:rPr>
                <w:noProof/>
                <w:webHidden/>
              </w:rPr>
              <w:fldChar w:fldCharType="begin"/>
            </w:r>
            <w:r>
              <w:rPr>
                <w:noProof/>
                <w:webHidden/>
              </w:rPr>
              <w:instrText xml:space="preserve"> PAGEREF _Toc228976566 \h </w:instrText>
            </w:r>
            <w:r>
              <w:rPr>
                <w:noProof/>
                <w:webHidden/>
              </w:rPr>
            </w:r>
            <w:r>
              <w:rPr>
                <w:noProof/>
                <w:webHidden/>
              </w:rPr>
              <w:fldChar w:fldCharType="separate"/>
            </w:r>
            <w:r w:rsidR="00D03173">
              <w:rPr>
                <w:noProof/>
                <w:webHidden/>
              </w:rPr>
              <w:t>591</w:t>
            </w:r>
            <w:r>
              <w:rPr>
                <w:noProof/>
                <w:webHidden/>
              </w:rPr>
              <w:fldChar w:fldCharType="end"/>
            </w:r>
          </w:hyperlink>
        </w:p>
        <w:p w14:paraId="09C87F36" w14:textId="342A5D7C" w:rsidR="00E643D5" w:rsidRDefault="00E643D5">
          <w:pPr>
            <w:pStyle w:val="TOC1"/>
            <w:rPr>
              <w:rFonts w:eastAsiaTheme="minorEastAsia" w:cstheme="minorBidi"/>
              <w:noProof/>
              <w:kern w:val="2"/>
              <w:szCs w:val="24"/>
              <w:lang w:val="en-IE" w:eastAsia="en-IE"/>
              <w14:ligatures w14:val="standardContextual"/>
            </w:rPr>
          </w:pPr>
          <w:hyperlink w:anchor="_Toc228976567" w:history="1">
            <w:r w:rsidRPr="00665ADB">
              <w:rPr>
                <w:rStyle w:val="Hyperlink"/>
                <w:noProof/>
              </w:rPr>
              <w:t>EUROPEAN UNION SOLIDARITY FUND</w:t>
            </w:r>
            <w:r>
              <w:rPr>
                <w:noProof/>
                <w:webHidden/>
              </w:rPr>
              <w:tab/>
            </w:r>
            <w:r>
              <w:rPr>
                <w:noProof/>
                <w:webHidden/>
              </w:rPr>
              <w:fldChar w:fldCharType="begin"/>
            </w:r>
            <w:r>
              <w:rPr>
                <w:noProof/>
                <w:webHidden/>
              </w:rPr>
              <w:instrText xml:space="preserve"> PAGEREF _Toc228976567 \h </w:instrText>
            </w:r>
            <w:r>
              <w:rPr>
                <w:noProof/>
                <w:webHidden/>
              </w:rPr>
            </w:r>
            <w:r>
              <w:rPr>
                <w:noProof/>
                <w:webHidden/>
              </w:rPr>
              <w:fldChar w:fldCharType="separate"/>
            </w:r>
            <w:r w:rsidR="00D03173">
              <w:rPr>
                <w:noProof/>
                <w:webHidden/>
              </w:rPr>
              <w:t>600</w:t>
            </w:r>
            <w:r>
              <w:rPr>
                <w:noProof/>
                <w:webHidden/>
              </w:rPr>
              <w:fldChar w:fldCharType="end"/>
            </w:r>
          </w:hyperlink>
        </w:p>
        <w:p w14:paraId="6BC4F6A2" w14:textId="1E19D2A6" w:rsidR="00E643D5" w:rsidRDefault="00E643D5">
          <w:pPr>
            <w:pStyle w:val="TOC1"/>
            <w:rPr>
              <w:rFonts w:eastAsiaTheme="minorEastAsia" w:cstheme="minorBidi"/>
              <w:noProof/>
              <w:kern w:val="2"/>
              <w:szCs w:val="24"/>
              <w:lang w:val="en-IE" w:eastAsia="en-IE"/>
              <w14:ligatures w14:val="standardContextual"/>
            </w:rPr>
          </w:pPr>
          <w:hyperlink w:anchor="_Toc228976568" w:history="1">
            <w:r w:rsidRPr="00665ADB">
              <w:rPr>
                <w:rStyle w:val="Hyperlink"/>
                <w:rFonts w:eastAsia="EC Square Sans Pro"/>
                <w:noProof/>
              </w:rPr>
              <w:t>INNOVATION FUND</w:t>
            </w:r>
            <w:r>
              <w:rPr>
                <w:noProof/>
                <w:webHidden/>
              </w:rPr>
              <w:tab/>
            </w:r>
            <w:r>
              <w:rPr>
                <w:noProof/>
                <w:webHidden/>
              </w:rPr>
              <w:fldChar w:fldCharType="begin"/>
            </w:r>
            <w:r>
              <w:rPr>
                <w:noProof/>
                <w:webHidden/>
              </w:rPr>
              <w:instrText xml:space="preserve"> PAGEREF _Toc228976568 \h </w:instrText>
            </w:r>
            <w:r>
              <w:rPr>
                <w:noProof/>
                <w:webHidden/>
              </w:rPr>
            </w:r>
            <w:r>
              <w:rPr>
                <w:noProof/>
                <w:webHidden/>
              </w:rPr>
              <w:fldChar w:fldCharType="separate"/>
            </w:r>
            <w:r w:rsidR="00D03173">
              <w:rPr>
                <w:noProof/>
                <w:webHidden/>
              </w:rPr>
              <w:t>607</w:t>
            </w:r>
            <w:r>
              <w:rPr>
                <w:noProof/>
                <w:webHidden/>
              </w:rPr>
              <w:fldChar w:fldCharType="end"/>
            </w:r>
          </w:hyperlink>
        </w:p>
        <w:p w14:paraId="7E3691A5" w14:textId="4BC8FAC2" w:rsidR="00E643D5" w:rsidRDefault="00E643D5">
          <w:pPr>
            <w:pStyle w:val="TOC1"/>
            <w:rPr>
              <w:rFonts w:eastAsiaTheme="minorEastAsia" w:cstheme="minorBidi"/>
              <w:noProof/>
              <w:kern w:val="2"/>
              <w:szCs w:val="24"/>
              <w:lang w:val="en-IE" w:eastAsia="en-IE"/>
              <w14:ligatures w14:val="standardContextual"/>
            </w:rPr>
          </w:pPr>
          <w:hyperlink w:anchor="_Toc228976569" w:history="1">
            <w:r w:rsidRPr="00665ADB">
              <w:rPr>
                <w:rStyle w:val="Hyperlink"/>
                <w:rFonts w:eastAsia="EC Square Sans Pro"/>
                <w:noProof/>
              </w:rPr>
              <w:t>BREXIT ADJUSTMENT RESERVE</w:t>
            </w:r>
            <w:r>
              <w:rPr>
                <w:noProof/>
                <w:webHidden/>
              </w:rPr>
              <w:tab/>
            </w:r>
            <w:r>
              <w:rPr>
                <w:noProof/>
                <w:webHidden/>
              </w:rPr>
              <w:fldChar w:fldCharType="begin"/>
            </w:r>
            <w:r>
              <w:rPr>
                <w:noProof/>
                <w:webHidden/>
              </w:rPr>
              <w:instrText xml:space="preserve"> PAGEREF _Toc228976569 \h </w:instrText>
            </w:r>
            <w:r>
              <w:rPr>
                <w:noProof/>
                <w:webHidden/>
              </w:rPr>
            </w:r>
            <w:r>
              <w:rPr>
                <w:noProof/>
                <w:webHidden/>
              </w:rPr>
              <w:fldChar w:fldCharType="separate"/>
            </w:r>
            <w:r w:rsidR="00D03173">
              <w:rPr>
                <w:noProof/>
                <w:webHidden/>
              </w:rPr>
              <w:t>617</w:t>
            </w:r>
            <w:r>
              <w:rPr>
                <w:noProof/>
                <w:webHidden/>
              </w:rPr>
              <w:fldChar w:fldCharType="end"/>
            </w:r>
          </w:hyperlink>
        </w:p>
        <w:p w14:paraId="0E7E5D42" w14:textId="3D7FB775" w:rsidR="00E643D5" w:rsidRDefault="00E643D5">
          <w:pPr>
            <w:pStyle w:val="TOC1"/>
            <w:rPr>
              <w:rFonts w:eastAsiaTheme="minorEastAsia" w:cstheme="minorBidi"/>
              <w:noProof/>
              <w:kern w:val="2"/>
              <w:szCs w:val="24"/>
              <w:lang w:val="en-IE" w:eastAsia="en-IE"/>
              <w14:ligatures w14:val="standardContextual"/>
            </w:rPr>
          </w:pPr>
          <w:hyperlink w:anchor="_Toc228976570" w:history="1">
            <w:r w:rsidRPr="00665ADB">
              <w:rPr>
                <w:rStyle w:val="Hyperlink"/>
                <w:rFonts w:eastAsia="EC Square Sans Pro"/>
                <w:noProof/>
              </w:rPr>
              <w:t>SOCIAL CLIMATE FUND</w:t>
            </w:r>
            <w:r>
              <w:rPr>
                <w:noProof/>
                <w:webHidden/>
              </w:rPr>
              <w:tab/>
            </w:r>
            <w:r>
              <w:rPr>
                <w:noProof/>
                <w:webHidden/>
              </w:rPr>
              <w:fldChar w:fldCharType="begin"/>
            </w:r>
            <w:r>
              <w:rPr>
                <w:noProof/>
                <w:webHidden/>
              </w:rPr>
              <w:instrText xml:space="preserve"> PAGEREF _Toc228976570 \h </w:instrText>
            </w:r>
            <w:r>
              <w:rPr>
                <w:noProof/>
                <w:webHidden/>
              </w:rPr>
            </w:r>
            <w:r>
              <w:rPr>
                <w:noProof/>
                <w:webHidden/>
              </w:rPr>
              <w:fldChar w:fldCharType="separate"/>
            </w:r>
            <w:r w:rsidR="00D03173">
              <w:rPr>
                <w:noProof/>
                <w:webHidden/>
              </w:rPr>
              <w:t>621</w:t>
            </w:r>
            <w:r>
              <w:rPr>
                <w:noProof/>
                <w:webHidden/>
              </w:rPr>
              <w:fldChar w:fldCharType="end"/>
            </w:r>
          </w:hyperlink>
        </w:p>
        <w:p w14:paraId="20CC5943" w14:textId="7460A915" w:rsidR="00E643D5" w:rsidRDefault="00E643D5">
          <w:pPr>
            <w:pStyle w:val="TOC1"/>
            <w:rPr>
              <w:rFonts w:eastAsiaTheme="minorEastAsia" w:cstheme="minorBidi"/>
              <w:noProof/>
              <w:kern w:val="2"/>
              <w:szCs w:val="24"/>
              <w:lang w:val="en-IE" w:eastAsia="en-IE"/>
              <w14:ligatures w14:val="standardContextual"/>
            </w:rPr>
          </w:pPr>
          <w:hyperlink w:anchor="_Toc228976571" w:history="1">
            <w:r w:rsidRPr="00665ADB">
              <w:rPr>
                <w:rStyle w:val="Hyperlink"/>
                <w:rFonts w:eastAsia="EC Square Sans Pro"/>
                <w:noProof/>
                <w:lang w:val="en-IE"/>
              </w:rPr>
              <w:t>UKRAINE FACILITY</w:t>
            </w:r>
            <w:r>
              <w:rPr>
                <w:noProof/>
                <w:webHidden/>
              </w:rPr>
              <w:tab/>
            </w:r>
            <w:r>
              <w:rPr>
                <w:noProof/>
                <w:webHidden/>
              </w:rPr>
              <w:fldChar w:fldCharType="begin"/>
            </w:r>
            <w:r>
              <w:rPr>
                <w:noProof/>
                <w:webHidden/>
              </w:rPr>
              <w:instrText xml:space="preserve"> PAGEREF _Toc228976571 \h </w:instrText>
            </w:r>
            <w:r>
              <w:rPr>
                <w:noProof/>
                <w:webHidden/>
              </w:rPr>
            </w:r>
            <w:r>
              <w:rPr>
                <w:noProof/>
                <w:webHidden/>
              </w:rPr>
              <w:fldChar w:fldCharType="separate"/>
            </w:r>
            <w:r w:rsidR="00D03173">
              <w:rPr>
                <w:noProof/>
                <w:webHidden/>
              </w:rPr>
              <w:t>624</w:t>
            </w:r>
            <w:r>
              <w:rPr>
                <w:noProof/>
                <w:webHidden/>
              </w:rPr>
              <w:fldChar w:fldCharType="end"/>
            </w:r>
          </w:hyperlink>
        </w:p>
        <w:p w14:paraId="5A89203A" w14:textId="68DD115D" w:rsidR="00E643D5" w:rsidRDefault="00E643D5">
          <w:pPr>
            <w:pStyle w:val="TOC1"/>
            <w:rPr>
              <w:rFonts w:eastAsiaTheme="minorEastAsia" w:cstheme="minorBidi"/>
              <w:noProof/>
              <w:kern w:val="2"/>
              <w:szCs w:val="24"/>
              <w:lang w:val="en-IE" w:eastAsia="en-IE"/>
              <w14:ligatures w14:val="standardContextual"/>
            </w:rPr>
          </w:pPr>
          <w:hyperlink w:anchor="_Toc228976572" w:history="1">
            <w:r w:rsidRPr="00665ADB">
              <w:rPr>
                <w:rStyle w:val="Hyperlink"/>
                <w:rFonts w:eastAsia="EC Square Sans Pro Medium"/>
                <w:noProof/>
              </w:rPr>
              <w:t>REFORM AND GROWTH FACILITY FOR THE WESTERN BALKANS</w:t>
            </w:r>
            <w:r>
              <w:rPr>
                <w:noProof/>
                <w:webHidden/>
              </w:rPr>
              <w:tab/>
            </w:r>
            <w:r>
              <w:rPr>
                <w:noProof/>
                <w:webHidden/>
              </w:rPr>
              <w:fldChar w:fldCharType="begin"/>
            </w:r>
            <w:r>
              <w:rPr>
                <w:noProof/>
                <w:webHidden/>
              </w:rPr>
              <w:instrText xml:space="preserve"> PAGEREF _Toc228976572 \h </w:instrText>
            </w:r>
            <w:r>
              <w:rPr>
                <w:noProof/>
                <w:webHidden/>
              </w:rPr>
            </w:r>
            <w:r>
              <w:rPr>
                <w:noProof/>
                <w:webHidden/>
              </w:rPr>
              <w:fldChar w:fldCharType="separate"/>
            </w:r>
            <w:r w:rsidR="00D03173">
              <w:rPr>
                <w:noProof/>
                <w:webHidden/>
              </w:rPr>
              <w:t>640</w:t>
            </w:r>
            <w:r>
              <w:rPr>
                <w:noProof/>
                <w:webHidden/>
              </w:rPr>
              <w:fldChar w:fldCharType="end"/>
            </w:r>
          </w:hyperlink>
        </w:p>
        <w:p w14:paraId="59A63672" w14:textId="59B7871A" w:rsidR="00E643D5" w:rsidRDefault="00E643D5">
          <w:pPr>
            <w:pStyle w:val="TOC1"/>
            <w:rPr>
              <w:rFonts w:eastAsiaTheme="minorEastAsia" w:cstheme="minorBidi"/>
              <w:noProof/>
              <w:kern w:val="2"/>
              <w:szCs w:val="24"/>
              <w:lang w:val="en-IE" w:eastAsia="en-IE"/>
              <w14:ligatures w14:val="standardContextual"/>
            </w:rPr>
          </w:pPr>
          <w:hyperlink w:anchor="_Toc228976573" w:history="1">
            <w:r w:rsidRPr="00665ADB">
              <w:rPr>
                <w:rStyle w:val="Hyperlink"/>
                <w:noProof/>
              </w:rPr>
              <w:t>GROWTH PLAN FOR MOLDOVA</w:t>
            </w:r>
            <w:r>
              <w:rPr>
                <w:noProof/>
                <w:webHidden/>
              </w:rPr>
              <w:tab/>
            </w:r>
            <w:r>
              <w:rPr>
                <w:noProof/>
                <w:webHidden/>
              </w:rPr>
              <w:fldChar w:fldCharType="begin"/>
            </w:r>
            <w:r>
              <w:rPr>
                <w:noProof/>
                <w:webHidden/>
              </w:rPr>
              <w:instrText xml:space="preserve"> PAGEREF _Toc228976573 \h </w:instrText>
            </w:r>
            <w:r>
              <w:rPr>
                <w:noProof/>
                <w:webHidden/>
              </w:rPr>
            </w:r>
            <w:r>
              <w:rPr>
                <w:noProof/>
                <w:webHidden/>
              </w:rPr>
              <w:fldChar w:fldCharType="separate"/>
            </w:r>
            <w:r w:rsidR="00D03173">
              <w:rPr>
                <w:noProof/>
                <w:webHidden/>
              </w:rPr>
              <w:t>654</w:t>
            </w:r>
            <w:r>
              <w:rPr>
                <w:noProof/>
                <w:webHidden/>
              </w:rPr>
              <w:fldChar w:fldCharType="end"/>
            </w:r>
          </w:hyperlink>
        </w:p>
        <w:p w14:paraId="7CEF1638" w14:textId="45C405FC" w:rsidR="00D933B7" w:rsidRDefault="00D933B7" w:rsidP="00D933B7">
          <w:r>
            <w:rPr>
              <w:rFonts w:ascii="Times New Roman Bold" w:hAnsi="Times New Roman Bold"/>
              <w:b/>
              <w:bCs/>
              <w:caps/>
              <w:noProof/>
              <w:sz w:val="20"/>
              <w:lang w:eastAsia="en-GB"/>
            </w:rPr>
            <w:fldChar w:fldCharType="end"/>
          </w:r>
        </w:p>
      </w:sdtContent>
    </w:sdt>
    <w:p w14:paraId="7B3452BC" w14:textId="77777777" w:rsidR="00D933B7" w:rsidRDefault="00D933B7" w:rsidP="00D933B7"/>
    <w:p w14:paraId="2156E1D2" w14:textId="77777777" w:rsidR="00D933B7" w:rsidRDefault="00D933B7" w:rsidP="00D933B7">
      <w:pPr>
        <w:sectPr w:rsidR="00D933B7" w:rsidSect="00D933B7">
          <w:headerReference w:type="even" r:id="rId76"/>
          <w:headerReference w:type="default" r:id="rId77"/>
          <w:footerReference w:type="even" r:id="rId78"/>
          <w:footerReference w:type="default" r:id="rId79"/>
          <w:headerReference w:type="first" r:id="rId80"/>
          <w:footerReference w:type="first" r:id="rId81"/>
          <w:pgSz w:w="11906" w:h="16838"/>
          <w:pgMar w:top="1440" w:right="1133" w:bottom="1440" w:left="1134" w:header="708" w:footer="708" w:gutter="0"/>
          <w:cols w:space="708"/>
          <w:titlePg/>
          <w:docGrid w:linePitch="360"/>
        </w:sectPr>
      </w:pPr>
    </w:p>
    <w:p w14:paraId="1D2201F1" w14:textId="20B52FE2" w:rsidR="00D933B7" w:rsidRPr="00742189" w:rsidRDefault="00D933B7" w:rsidP="00FA1E06">
      <w:pPr>
        <w:pStyle w:val="Heading1"/>
      </w:pPr>
      <w:bookmarkStart w:id="3" w:name="_Toc228976520"/>
      <w:r w:rsidRPr="00742189">
        <w:lastRenderedPageBreak/>
        <w:t>HORIZON EUROPE</w:t>
      </w:r>
      <w:bookmarkEnd w:id="3"/>
    </w:p>
    <w:p w14:paraId="3CB14D6C" w14:textId="77777777" w:rsidR="00D933B7" w:rsidRPr="00742189" w:rsidRDefault="00D933B7" w:rsidP="00D933B7">
      <w:pPr>
        <w:pStyle w:val="Heading2"/>
        <w:rPr>
          <w:b w:val="0"/>
          <w:bCs/>
        </w:rPr>
      </w:pPr>
      <w:r w:rsidRPr="00742189">
        <w:t>PROGRAMME FOR RESEARCH AND INNOVATION</w:t>
      </w:r>
    </w:p>
    <w:p w14:paraId="78F3FE06" w14:textId="33D2F474" w:rsidR="00D933B7" w:rsidRPr="007A60DE" w:rsidRDefault="00976D58" w:rsidP="008F7872">
      <w:pPr>
        <w:pStyle w:val="Heading2"/>
        <w:rPr>
          <w:lang w:eastAsia="en-GB"/>
        </w:rPr>
      </w:pPr>
      <w:bookmarkStart w:id="4" w:name="toc_sec_1"/>
      <w:bookmarkEnd w:id="4"/>
      <w:r>
        <w:rPr>
          <w:rFonts w:ascii="EC Square Sans Pro Medium" w:eastAsiaTheme="majorEastAsia" w:hAnsi="EC Square Sans Pro Medium" w:cstheme="majorBidi"/>
          <w:szCs w:val="32"/>
          <w:lang w:eastAsia="en-GB"/>
        </w:rPr>
        <w:t>Concrete</w:t>
      </w:r>
      <w:r w:rsidR="008F7872">
        <w:rPr>
          <w:rFonts w:ascii="EC Square Sans Pro Medium" w:eastAsiaTheme="majorEastAsia" w:hAnsi="EC Square Sans Pro Medium" w:cstheme="majorBidi"/>
          <w:szCs w:val="32"/>
          <w:lang w:eastAsia="en-GB"/>
        </w:rPr>
        <w:t xml:space="preserv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5C7BC80A" w14:textId="77777777">
        <w:trPr>
          <w:trHeight w:val="1584"/>
          <w:jc w:val="left"/>
        </w:trPr>
        <w:tc>
          <w:tcPr>
            <w:tcW w:w="2410" w:type="dxa"/>
          </w:tcPr>
          <w:p w14:paraId="43652B8F" w14:textId="77777777" w:rsidR="00D933B7" w:rsidRPr="00C114CD" w:rsidRDefault="00D933B7">
            <w:pPr>
              <w:spacing w:before="120" w:after="120"/>
              <w:rPr>
                <w:sz w:val="28"/>
                <w:szCs w:val="28"/>
                <w:lang w:val="en-IE"/>
              </w:rPr>
            </w:pPr>
            <w:r>
              <w:rPr>
                <w:sz w:val="28"/>
                <w:szCs w:val="28"/>
                <w:lang w:val="en-IE"/>
              </w:rPr>
              <w:t>&gt;</w:t>
            </w:r>
            <w:r>
              <w:rPr>
                <w:rFonts w:ascii="Calibri" w:hAnsi="Calibri" w:cs="Calibri"/>
                <w:sz w:val="28"/>
                <w:szCs w:val="28"/>
                <w:lang w:val="en-IE"/>
              </w:rPr>
              <w:t> </w:t>
            </w:r>
            <w:r>
              <w:rPr>
                <w:sz w:val="28"/>
                <w:szCs w:val="28"/>
                <w:lang w:val="en-IE"/>
              </w:rPr>
              <w:t>10</w:t>
            </w:r>
            <w:r>
              <w:rPr>
                <w:rFonts w:ascii="Calibri" w:hAnsi="Calibri" w:cs="Calibri"/>
                <w:sz w:val="28"/>
                <w:szCs w:val="28"/>
                <w:lang w:val="en-IE"/>
              </w:rPr>
              <w:t> </w:t>
            </w:r>
            <w:r>
              <w:rPr>
                <w:sz w:val="28"/>
                <w:szCs w:val="28"/>
                <w:lang w:val="en-IE"/>
              </w:rPr>
              <w:t>000</w:t>
            </w:r>
          </w:p>
          <w:p w14:paraId="1B44DEB3" w14:textId="5D8044C3" w:rsidR="00D933B7" w:rsidRPr="0047239D" w:rsidRDefault="00D933B7">
            <w:pPr>
              <w:spacing w:before="120" w:after="120"/>
            </w:pPr>
            <w:r>
              <w:t>innovative outputs (products, services, processes, methods, intellectual property right applications, etc.) were reported</w:t>
            </w:r>
            <w:r w:rsidR="004E19FF">
              <w:t xml:space="preserve"> by the end of 2025</w:t>
            </w:r>
            <w:r>
              <w:t>.</w:t>
            </w:r>
          </w:p>
        </w:tc>
        <w:tc>
          <w:tcPr>
            <w:cnfStyle w:val="000001000000" w:firstRow="0" w:lastRow="0" w:firstColumn="0" w:lastColumn="0" w:oddVBand="0" w:evenVBand="1" w:oddHBand="0" w:evenHBand="0" w:firstRowFirstColumn="0" w:firstRowLastColumn="0" w:lastRowFirstColumn="0" w:lastRowLastColumn="0"/>
            <w:tcW w:w="2409" w:type="dxa"/>
          </w:tcPr>
          <w:p w14:paraId="3C203306" w14:textId="77777777" w:rsidR="00D933B7" w:rsidRPr="000B66FE" w:rsidRDefault="00D933B7">
            <w:pPr>
              <w:spacing w:before="120" w:after="120"/>
            </w:pPr>
            <w:r>
              <w:rPr>
                <w:sz w:val="28"/>
                <w:szCs w:val="28"/>
              </w:rPr>
              <w:t>&gt;</w:t>
            </w:r>
            <w:r>
              <w:rPr>
                <w:rFonts w:ascii="Calibri" w:hAnsi="Calibri" w:cs="Calibri"/>
                <w:sz w:val="28"/>
                <w:szCs w:val="28"/>
              </w:rPr>
              <w:t> </w:t>
            </w:r>
            <w:r>
              <w:rPr>
                <w:sz w:val="28"/>
                <w:szCs w:val="28"/>
              </w:rPr>
              <w:t>EUR</w:t>
            </w:r>
            <w:r>
              <w:rPr>
                <w:rFonts w:ascii="Calibri" w:hAnsi="Calibri" w:cs="Calibri"/>
                <w:sz w:val="28"/>
                <w:szCs w:val="28"/>
              </w:rPr>
              <w:t> </w:t>
            </w:r>
            <w:r>
              <w:rPr>
                <w:sz w:val="28"/>
                <w:szCs w:val="28"/>
              </w:rPr>
              <w:t>20</w:t>
            </w:r>
            <w:r>
              <w:rPr>
                <w:rFonts w:ascii="Calibri" w:hAnsi="Calibri" w:cs="Calibri"/>
                <w:sz w:val="28"/>
                <w:szCs w:val="28"/>
              </w:rPr>
              <w:t> </w:t>
            </w:r>
            <w:r>
              <w:rPr>
                <w:sz w:val="28"/>
                <w:szCs w:val="28"/>
              </w:rPr>
              <w:t>billion</w:t>
            </w:r>
          </w:p>
          <w:p w14:paraId="3A523749" w14:textId="67FFD936" w:rsidR="00D933B7" w:rsidRPr="0047239D" w:rsidRDefault="00D933B7">
            <w:r>
              <w:t>is the estimated contribution to sustainable development goal (SDG)</w:t>
            </w:r>
            <w:r>
              <w:rPr>
                <w:rFonts w:ascii="Calibri" w:hAnsi="Calibri" w:cs="Calibri"/>
              </w:rPr>
              <w:t> </w:t>
            </w:r>
            <w:r>
              <w:t>9 ‘</w:t>
            </w:r>
            <w:r>
              <w:rPr>
                <w:lang w:eastAsia="en-GB"/>
              </w:rPr>
              <w:t>Industry, innovation and infrastructure’</w:t>
            </w:r>
            <w:r w:rsidR="00C22DE0">
              <w:rPr>
                <w:lang w:eastAsia="en-GB"/>
              </w:rPr>
              <w:t xml:space="preserve"> by the end of 2025</w:t>
            </w:r>
            <w:r>
              <w:rPr>
                <w:lang w:eastAsia="en-GB"/>
              </w:rPr>
              <w:t>.</w:t>
            </w:r>
          </w:p>
        </w:tc>
        <w:tc>
          <w:tcPr>
            <w:tcW w:w="2410" w:type="dxa"/>
            <w:tcBorders>
              <w:bottom w:val="single" w:sz="4" w:space="0" w:color="8C8C8C"/>
            </w:tcBorders>
          </w:tcPr>
          <w:p w14:paraId="7F1FB7A5" w14:textId="66498323" w:rsidR="00D933B7" w:rsidRDefault="00A773BA">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w:t>
            </w:r>
            <w:r>
              <w:rPr>
                <w:rFonts w:ascii="Calibri" w:hAnsi="Calibri" w:cs="Calibri"/>
                <w:sz w:val="28"/>
                <w:szCs w:val="28"/>
              </w:rPr>
              <w:t> </w:t>
            </w:r>
            <w:r w:rsidR="00D933B7">
              <w:rPr>
                <w:sz w:val="28"/>
                <w:szCs w:val="28"/>
              </w:rPr>
              <w:t>EUR</w:t>
            </w:r>
            <w:r w:rsidR="00D933B7">
              <w:rPr>
                <w:rFonts w:ascii="Calibri" w:hAnsi="Calibri" w:cs="Calibri"/>
                <w:sz w:val="28"/>
                <w:szCs w:val="28"/>
              </w:rPr>
              <w:t> </w:t>
            </w:r>
            <w:r w:rsidR="00D933B7">
              <w:rPr>
                <w:sz w:val="28"/>
                <w:szCs w:val="28"/>
              </w:rPr>
              <w:t>13</w:t>
            </w:r>
            <w:r w:rsidR="00D933B7">
              <w:rPr>
                <w:rFonts w:ascii="Calibri" w:hAnsi="Calibri" w:cs="Calibri"/>
                <w:sz w:val="28"/>
                <w:szCs w:val="28"/>
              </w:rPr>
              <w:t> </w:t>
            </w:r>
            <w:r w:rsidR="00D933B7">
              <w:rPr>
                <w:sz w:val="28"/>
                <w:szCs w:val="28"/>
              </w:rPr>
              <w:t>billion</w:t>
            </w:r>
          </w:p>
          <w:p w14:paraId="7ED523C2" w14:textId="63B62063" w:rsidR="00D933B7" w:rsidRPr="0047239D" w:rsidRDefault="00D933B7">
            <w:pPr>
              <w:cnfStyle w:val="000000000000" w:firstRow="0" w:lastRow="0" w:firstColumn="0" w:lastColumn="0" w:oddVBand="0" w:evenVBand="0" w:oddHBand="0" w:evenHBand="0" w:firstRowFirstColumn="0" w:firstRowLastColumn="0" w:lastRowFirstColumn="0" w:lastRowLastColumn="0"/>
            </w:pPr>
            <w:r>
              <w:t>was spent on digital technologies</w:t>
            </w:r>
            <w:r w:rsidR="00C22DE0">
              <w:t xml:space="preserve"> by the end of 2025</w:t>
            </w:r>
            <w:r>
              <w:t xml:space="preserve">, which is </w:t>
            </w:r>
            <w:r w:rsidR="00834101">
              <w:t>the amount reached</w:t>
            </w:r>
            <w:r>
              <w:t xml:space="preserve"> at the end of Horizon 2020.</w:t>
            </w:r>
          </w:p>
        </w:tc>
        <w:tc>
          <w:tcPr>
            <w:cnfStyle w:val="000001000000" w:firstRow="0" w:lastRow="0" w:firstColumn="0" w:lastColumn="0" w:oddVBand="0" w:evenVBand="1" w:oddHBand="0" w:evenHBand="0" w:firstRowFirstColumn="0" w:firstRowLastColumn="0" w:lastRowFirstColumn="0" w:lastRowLastColumn="0"/>
            <w:tcW w:w="2410" w:type="dxa"/>
          </w:tcPr>
          <w:p w14:paraId="51C9BC31" w14:textId="77777777" w:rsidR="00D933B7" w:rsidRPr="00FD02C6" w:rsidRDefault="00D933B7">
            <w:pPr>
              <w:spacing w:before="120" w:after="120"/>
              <w:rPr>
                <w:sz w:val="28"/>
                <w:szCs w:val="28"/>
              </w:rPr>
            </w:pPr>
            <w:r>
              <w:rPr>
                <w:sz w:val="28"/>
                <w:szCs w:val="28"/>
              </w:rPr>
              <w:t>EUR</w:t>
            </w:r>
            <w:r>
              <w:rPr>
                <w:rFonts w:ascii="Calibri" w:hAnsi="Calibri" w:cs="Calibri"/>
                <w:sz w:val="28"/>
                <w:szCs w:val="28"/>
              </w:rPr>
              <w:t> </w:t>
            </w:r>
            <w:r>
              <w:rPr>
                <w:sz w:val="28"/>
                <w:szCs w:val="28"/>
              </w:rPr>
              <w:t>12.9</w:t>
            </w:r>
            <w:r>
              <w:rPr>
                <w:rFonts w:ascii="Calibri" w:hAnsi="Calibri" w:cs="Calibri"/>
                <w:sz w:val="28"/>
                <w:szCs w:val="28"/>
              </w:rPr>
              <w:t> </w:t>
            </w:r>
            <w:r>
              <w:rPr>
                <w:sz w:val="28"/>
                <w:szCs w:val="28"/>
              </w:rPr>
              <w:t>billion</w:t>
            </w:r>
          </w:p>
          <w:p w14:paraId="4345813D" w14:textId="772B01D4" w:rsidR="00D933B7" w:rsidRPr="004F614A" w:rsidRDefault="00D933B7">
            <w:r>
              <w:t>in total co-investment (private and public) was collected from participants in Horizon Europe grants</w:t>
            </w:r>
            <w:r w:rsidR="00C22DE0">
              <w:t xml:space="preserve"> by the end of 2025</w:t>
            </w:r>
            <w:r>
              <w:t>.</w:t>
            </w:r>
          </w:p>
        </w:tc>
      </w:tr>
      <w:tr w:rsidR="00D933B7" w:rsidRPr="0047239D" w14:paraId="196A0F58" w14:textId="77777777">
        <w:trPr>
          <w:trHeight w:val="1034"/>
          <w:jc w:val="left"/>
        </w:trPr>
        <w:tc>
          <w:tcPr>
            <w:tcW w:w="2410" w:type="dxa"/>
          </w:tcPr>
          <w:p w14:paraId="13B62165" w14:textId="77777777" w:rsidR="00D933B7" w:rsidRPr="0047239D" w:rsidRDefault="00D933B7">
            <w:pPr>
              <w:spacing w:before="120" w:after="120"/>
            </w:pPr>
            <w:r>
              <w:rPr>
                <w:sz w:val="28"/>
                <w:szCs w:val="28"/>
              </w:rPr>
              <w:t>&gt;</w:t>
            </w:r>
            <w:r>
              <w:rPr>
                <w:rFonts w:ascii="Calibri" w:hAnsi="Calibri" w:cs="Calibri"/>
                <w:sz w:val="28"/>
                <w:szCs w:val="28"/>
              </w:rPr>
              <w:t> </w:t>
            </w:r>
            <w:r>
              <w:rPr>
                <w:sz w:val="28"/>
                <w:szCs w:val="28"/>
              </w:rPr>
              <w:t>EUR</w:t>
            </w:r>
            <w:r>
              <w:rPr>
                <w:rFonts w:ascii="Calibri" w:hAnsi="Calibri" w:cs="Calibri"/>
                <w:sz w:val="28"/>
                <w:szCs w:val="28"/>
              </w:rPr>
              <w:t> </w:t>
            </w:r>
            <w:r>
              <w:rPr>
                <w:sz w:val="28"/>
                <w:szCs w:val="28"/>
              </w:rPr>
              <w:t>3</w:t>
            </w:r>
            <w:r>
              <w:rPr>
                <w:rFonts w:ascii="Calibri" w:hAnsi="Calibri" w:cs="Calibri"/>
                <w:sz w:val="28"/>
                <w:szCs w:val="28"/>
              </w:rPr>
              <w:t> </w:t>
            </w:r>
            <w:r>
              <w:rPr>
                <w:sz w:val="28"/>
                <w:szCs w:val="28"/>
              </w:rPr>
              <w:t>billion</w:t>
            </w:r>
          </w:p>
          <w:p w14:paraId="4D2BD989" w14:textId="1FA29D1D" w:rsidR="00D933B7" w:rsidRPr="003061EA" w:rsidRDefault="00D933B7">
            <w:pPr>
              <w:rPr>
                <w:strike/>
              </w:rPr>
            </w:pPr>
            <w:r>
              <w:t>of leverage in additional equity investments for every euro was invested in start-ups by the European Innovation Council (EIC) Fund</w:t>
            </w:r>
            <w:r w:rsidR="0065457F">
              <w:t xml:space="preserve"> until 2025</w:t>
            </w:r>
            <w:r>
              <w:t>.</w:t>
            </w:r>
          </w:p>
        </w:tc>
        <w:tc>
          <w:tcPr>
            <w:cnfStyle w:val="000001000000" w:firstRow="0" w:lastRow="0" w:firstColumn="0" w:lastColumn="0" w:oddVBand="0" w:evenVBand="1" w:oddHBand="0" w:evenHBand="0" w:firstRowFirstColumn="0" w:firstRowLastColumn="0" w:lastRowFirstColumn="0" w:lastRowLastColumn="0"/>
            <w:tcW w:w="2409" w:type="dxa"/>
          </w:tcPr>
          <w:p w14:paraId="26453F4D" w14:textId="77777777" w:rsidR="00D933B7" w:rsidRDefault="00D933B7">
            <w:pPr>
              <w:rPr>
                <w:strike/>
              </w:rPr>
            </w:pPr>
            <w:r>
              <w:rPr>
                <w:sz w:val="28"/>
                <w:szCs w:val="28"/>
              </w:rPr>
              <w:t>&gt;</w:t>
            </w:r>
            <w:r>
              <w:rPr>
                <w:rFonts w:ascii="Calibri" w:hAnsi="Calibri" w:cs="Calibri"/>
                <w:sz w:val="28"/>
                <w:szCs w:val="28"/>
              </w:rPr>
              <w:t> </w:t>
            </w:r>
            <w:r>
              <w:rPr>
                <w:sz w:val="28"/>
                <w:szCs w:val="28"/>
              </w:rPr>
              <w:t>134</w:t>
            </w:r>
            <w:r>
              <w:rPr>
                <w:rFonts w:ascii="Calibri" w:hAnsi="Calibri" w:cs="Calibri"/>
                <w:sz w:val="28"/>
                <w:szCs w:val="28"/>
              </w:rPr>
              <w:t> </w:t>
            </w:r>
            <w:r>
              <w:rPr>
                <w:sz w:val="28"/>
                <w:szCs w:val="28"/>
              </w:rPr>
              <w:t>000</w:t>
            </w:r>
          </w:p>
          <w:p w14:paraId="499A4157" w14:textId="33FFBC1F" w:rsidR="00D933B7" w:rsidRPr="000B66FE" w:rsidRDefault="00D933B7">
            <w:r>
              <w:t>Horizon Europe researchers were involved in training, mobility and access to research and innovation infrastructures</w:t>
            </w:r>
            <w:r w:rsidR="0065457F">
              <w:t xml:space="preserve"> by the end of 2025</w:t>
            </w:r>
            <w:r>
              <w:t>.</w:t>
            </w:r>
          </w:p>
        </w:tc>
        <w:tc>
          <w:tcPr>
            <w:tcW w:w="2410" w:type="dxa"/>
            <w:tcBorders>
              <w:bottom w:val="single" w:sz="4" w:space="0" w:color="8C8C8C"/>
            </w:tcBorders>
          </w:tcPr>
          <w:p w14:paraId="3DC994AD"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22</w:t>
            </w:r>
            <w:r>
              <w:rPr>
                <w:rFonts w:ascii="Calibri" w:hAnsi="Calibri" w:cs="Calibri"/>
                <w:sz w:val="28"/>
                <w:szCs w:val="28"/>
              </w:rPr>
              <w:t> </w:t>
            </w:r>
            <w:r>
              <w:rPr>
                <w:sz w:val="28"/>
                <w:szCs w:val="28"/>
              </w:rPr>
              <w:t>500</w:t>
            </w:r>
          </w:p>
          <w:p w14:paraId="7959842A" w14:textId="361B4C14" w:rsidR="00D933B7" w:rsidRPr="0047239D" w:rsidRDefault="00D933B7">
            <w:pPr>
              <w:cnfStyle w:val="000000000000" w:firstRow="0" w:lastRow="0" w:firstColumn="0" w:lastColumn="0" w:oddVBand="0" w:evenVBand="0" w:oddHBand="0" w:evenHBand="0" w:firstRowFirstColumn="0" w:firstRowLastColumn="0" w:lastRowFirstColumn="0" w:lastRowLastColumn="0"/>
            </w:pPr>
            <w:r>
              <w:t>peer-reviewed scientific publications were reported</w:t>
            </w:r>
            <w:r>
              <w:rPr>
                <w:rFonts w:ascii="Calibri" w:hAnsi="Calibri" w:cs="Calibri"/>
              </w:rPr>
              <w:t> </w:t>
            </w:r>
            <w:r w:rsidR="00DA7787">
              <w:rPr>
                <w:rFonts w:ascii="Calibri" w:hAnsi="Calibri" w:cs="Calibri"/>
              </w:rPr>
              <w:t xml:space="preserve">by the end of 2025 </w:t>
            </w:r>
            <w:r>
              <w:t>– a threefold increase since last year.</w:t>
            </w:r>
          </w:p>
        </w:tc>
        <w:tc>
          <w:tcPr>
            <w:cnfStyle w:val="000001000000" w:firstRow="0" w:lastRow="0" w:firstColumn="0" w:lastColumn="0" w:oddVBand="0" w:evenVBand="1" w:oddHBand="0" w:evenHBand="0" w:firstRowFirstColumn="0" w:firstRowLastColumn="0" w:lastRowFirstColumn="0" w:lastRowLastColumn="0"/>
            <w:tcW w:w="2410" w:type="dxa"/>
          </w:tcPr>
          <w:p w14:paraId="7A303EDC" w14:textId="77777777" w:rsidR="00D933B7" w:rsidRDefault="00D933B7">
            <w:pPr>
              <w:spacing w:before="120" w:after="120"/>
              <w:rPr>
                <w:sz w:val="28"/>
                <w:szCs w:val="28"/>
              </w:rPr>
            </w:pPr>
            <w:r>
              <w:rPr>
                <w:sz w:val="28"/>
                <w:szCs w:val="28"/>
              </w:rPr>
              <w:t>EUR</w:t>
            </w:r>
            <w:r>
              <w:rPr>
                <w:rFonts w:ascii="Calibri" w:hAnsi="Calibri" w:cs="Calibri"/>
                <w:sz w:val="28"/>
                <w:szCs w:val="28"/>
              </w:rPr>
              <w:t> </w:t>
            </w:r>
            <w:r>
              <w:rPr>
                <w:sz w:val="28"/>
                <w:szCs w:val="28"/>
              </w:rPr>
              <w:t>9</w:t>
            </w:r>
            <w:r>
              <w:rPr>
                <w:rFonts w:ascii="Calibri" w:hAnsi="Calibri" w:cs="Calibri"/>
                <w:sz w:val="28"/>
                <w:szCs w:val="28"/>
              </w:rPr>
              <w:t> </w:t>
            </w:r>
            <w:r>
              <w:rPr>
                <w:sz w:val="28"/>
                <w:szCs w:val="28"/>
              </w:rPr>
              <w:t>billion</w:t>
            </w:r>
          </w:p>
          <w:p w14:paraId="27E864A6" w14:textId="3A41062D" w:rsidR="00D933B7" w:rsidRPr="00984C11" w:rsidRDefault="00D933B7">
            <w:pPr>
              <w:spacing w:before="120" w:after="120"/>
            </w:pPr>
            <w:r>
              <w:t>was spent on actions that have gender equality as a main or important objective</w:t>
            </w:r>
            <w:r w:rsidR="00DA7787">
              <w:t xml:space="preserve"> by the end of 2025</w:t>
            </w:r>
            <w:r>
              <w:t>.</w:t>
            </w:r>
          </w:p>
        </w:tc>
      </w:tr>
    </w:tbl>
    <w:p w14:paraId="14DB710C"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418C972D"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49906D91"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44C833CF"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4F7867C3" w14:textId="77777777" w:rsidR="00D933B7" w:rsidRPr="00DF20CC" w:rsidRDefault="00D933B7" w:rsidP="00F72C99">
      <w:pPr>
        <w:pStyle w:val="Heading2"/>
        <w:rPr>
          <w:rFonts w:ascii="EC Square Sans Pro Medium" w:eastAsiaTheme="majorEastAsia" w:hAnsi="EC Square Sans Pro Medium" w:cstheme="majorBidi"/>
          <w:szCs w:val="32"/>
          <w:lang w:val="it-IT" w:eastAsia="en-GB"/>
        </w:rPr>
      </w:pPr>
      <w:r>
        <w:rPr>
          <w:rFonts w:eastAsiaTheme="majorEastAsia"/>
          <w:lang w:eastAsia="en-GB"/>
        </w:rPr>
        <w:t>Budget implementation</w:t>
      </w:r>
    </w:p>
    <w:p w14:paraId="59317C54" w14:textId="77777777" w:rsidR="00D933B7" w:rsidRPr="00426441" w:rsidRDefault="00D933B7" w:rsidP="00F72C99">
      <w:pPr>
        <w:pStyle w:val="Heading3"/>
        <w:rPr>
          <w:rFonts w:ascii="Segoe UI" w:hAnsi="Segoe UI" w:cs="Segoe UI"/>
          <w:sz w:val="18"/>
          <w:szCs w:val="18"/>
          <w:lang w:val="en-IE" w:eastAsia="en-IE"/>
        </w:rPr>
      </w:pPr>
      <w:r w:rsidRPr="00F72C99">
        <w:rPr>
          <w:rStyle w:val="Heading3Char"/>
        </w:rPr>
        <w:t>Budget programming</w:t>
      </w:r>
      <w:r>
        <w:rPr>
          <w:b/>
          <w:bCs/>
        </w:rPr>
        <w:t xml:space="preserve"> </w:t>
      </w:r>
      <w:r>
        <w:rPr>
          <w:rFonts w:cs="Segoe UI"/>
          <w:lang w:eastAsia="en-IE"/>
        </w:rPr>
        <w:t>(million EUR):</w:t>
      </w:r>
      <w:r>
        <w:rPr>
          <w:rFonts w:ascii="Calibri" w:hAnsi="Calibri" w:cs="Calibri"/>
          <w:lang w:val="en-IE" w:eastAsia="en-IE"/>
        </w:rPr>
        <w:t> </w:t>
      </w:r>
    </w:p>
    <w:tbl>
      <w:tblPr>
        <w:tblW w:w="9781"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1186"/>
      </w:tblGrid>
      <w:tr w:rsidR="00D933B7" w:rsidRPr="00426441" w14:paraId="2BEFBF18"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5A7B9036"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51583E7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160FC5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0BDC71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B8C62C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3B62B7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EAE061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52B767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1186" w:type="dxa"/>
            <w:tcBorders>
              <w:top w:val="single" w:sz="6" w:space="0" w:color="8C8C8C"/>
              <w:left w:val="nil"/>
              <w:bottom w:val="single" w:sz="6" w:space="0" w:color="8C8C8C"/>
              <w:right w:val="nil"/>
            </w:tcBorders>
            <w:shd w:val="clear" w:color="auto" w:fill="F2F2F2"/>
            <w:hideMark/>
          </w:tcPr>
          <w:p w14:paraId="7F6DA21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26D0D9AB" w14:textId="77777777">
        <w:trPr>
          <w:trHeight w:val="300"/>
        </w:trPr>
        <w:tc>
          <w:tcPr>
            <w:tcW w:w="2085" w:type="dxa"/>
            <w:tcBorders>
              <w:top w:val="single" w:sz="6" w:space="0" w:color="8C8C8C"/>
              <w:left w:val="nil"/>
              <w:bottom w:val="single" w:sz="6" w:space="0" w:color="8C8C8C"/>
              <w:right w:val="nil"/>
            </w:tcBorders>
            <w:vAlign w:val="center"/>
            <w:hideMark/>
          </w:tcPr>
          <w:p w14:paraId="2782CFDD"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06D2A73"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11 507.6</w:t>
            </w:r>
          </w:p>
        </w:tc>
        <w:tc>
          <w:tcPr>
            <w:tcW w:w="930" w:type="dxa"/>
            <w:tcBorders>
              <w:top w:val="single" w:sz="6" w:space="0" w:color="8C8C8C"/>
              <w:left w:val="nil"/>
              <w:bottom w:val="single" w:sz="6" w:space="0" w:color="8C8C8C"/>
              <w:right w:val="nil"/>
            </w:tcBorders>
            <w:hideMark/>
          </w:tcPr>
          <w:p w14:paraId="57025D76"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12 240.2</w:t>
            </w:r>
          </w:p>
        </w:tc>
        <w:tc>
          <w:tcPr>
            <w:tcW w:w="930" w:type="dxa"/>
            <w:tcBorders>
              <w:top w:val="single" w:sz="6" w:space="0" w:color="8C8C8C"/>
              <w:left w:val="nil"/>
              <w:bottom w:val="single" w:sz="6" w:space="0" w:color="8C8C8C"/>
              <w:right w:val="nil"/>
            </w:tcBorders>
            <w:hideMark/>
          </w:tcPr>
          <w:p w14:paraId="10C84FFC"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12 435.1</w:t>
            </w:r>
          </w:p>
        </w:tc>
        <w:tc>
          <w:tcPr>
            <w:tcW w:w="930" w:type="dxa"/>
            <w:tcBorders>
              <w:top w:val="single" w:sz="6" w:space="0" w:color="8C8C8C"/>
              <w:left w:val="nil"/>
              <w:bottom w:val="single" w:sz="6" w:space="0" w:color="8C8C8C"/>
              <w:right w:val="nil"/>
            </w:tcBorders>
            <w:hideMark/>
          </w:tcPr>
          <w:p w14:paraId="6FB14166"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12 909.9</w:t>
            </w:r>
          </w:p>
        </w:tc>
        <w:tc>
          <w:tcPr>
            <w:tcW w:w="930" w:type="dxa"/>
            <w:tcBorders>
              <w:top w:val="single" w:sz="6" w:space="0" w:color="8C8C8C"/>
              <w:left w:val="nil"/>
              <w:bottom w:val="single" w:sz="6" w:space="0" w:color="8C8C8C"/>
              <w:right w:val="nil"/>
            </w:tcBorders>
            <w:hideMark/>
          </w:tcPr>
          <w:p w14:paraId="7E26D180"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12 771.3</w:t>
            </w:r>
          </w:p>
        </w:tc>
        <w:tc>
          <w:tcPr>
            <w:tcW w:w="930" w:type="dxa"/>
            <w:tcBorders>
              <w:top w:val="single" w:sz="6" w:space="0" w:color="8C8C8C"/>
              <w:left w:val="nil"/>
              <w:bottom w:val="single" w:sz="6" w:space="0" w:color="8C8C8C"/>
              <w:right w:val="nil"/>
            </w:tcBorders>
            <w:hideMark/>
          </w:tcPr>
          <w:p w14:paraId="3240079F"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12 994.5</w:t>
            </w:r>
          </w:p>
        </w:tc>
        <w:tc>
          <w:tcPr>
            <w:tcW w:w="930" w:type="dxa"/>
            <w:tcBorders>
              <w:top w:val="single" w:sz="6" w:space="0" w:color="8C8C8C"/>
              <w:left w:val="nil"/>
              <w:bottom w:val="single" w:sz="6" w:space="0" w:color="8C8C8C"/>
              <w:right w:val="nil"/>
            </w:tcBorders>
            <w:hideMark/>
          </w:tcPr>
          <w:p w14:paraId="5D713CCC"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12 841.0</w:t>
            </w:r>
          </w:p>
        </w:tc>
        <w:tc>
          <w:tcPr>
            <w:tcW w:w="1186" w:type="dxa"/>
            <w:tcBorders>
              <w:top w:val="single" w:sz="6" w:space="0" w:color="8C8C8C"/>
              <w:left w:val="nil"/>
              <w:bottom w:val="single" w:sz="6" w:space="0" w:color="8C8C8C"/>
              <w:right w:val="nil"/>
            </w:tcBorders>
            <w:hideMark/>
          </w:tcPr>
          <w:p w14:paraId="5C363660"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87 699.5</w:t>
            </w:r>
          </w:p>
        </w:tc>
      </w:tr>
      <w:tr w:rsidR="00D933B7" w:rsidRPr="00426441" w14:paraId="592DD98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53B31F7"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AF89717"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1 772.0</w:t>
            </w:r>
          </w:p>
        </w:tc>
        <w:tc>
          <w:tcPr>
            <w:tcW w:w="930" w:type="dxa"/>
            <w:tcBorders>
              <w:top w:val="single" w:sz="6" w:space="0" w:color="8C8C8C"/>
              <w:left w:val="nil"/>
              <w:bottom w:val="single" w:sz="6" w:space="0" w:color="8C8C8C"/>
              <w:right w:val="nil"/>
            </w:tcBorders>
            <w:shd w:val="clear" w:color="auto" w:fill="F2F2F2"/>
            <w:hideMark/>
          </w:tcPr>
          <w:p w14:paraId="6DC91655"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1 776.8</w:t>
            </w:r>
          </w:p>
        </w:tc>
        <w:tc>
          <w:tcPr>
            <w:tcW w:w="930" w:type="dxa"/>
            <w:tcBorders>
              <w:top w:val="single" w:sz="6" w:space="0" w:color="8C8C8C"/>
              <w:left w:val="nil"/>
              <w:bottom w:val="single" w:sz="6" w:space="0" w:color="8C8C8C"/>
              <w:right w:val="nil"/>
            </w:tcBorders>
            <w:shd w:val="clear" w:color="auto" w:fill="F2F2F2"/>
            <w:hideMark/>
          </w:tcPr>
          <w:p w14:paraId="566AB7EF"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1 828.3</w:t>
            </w:r>
          </w:p>
        </w:tc>
        <w:tc>
          <w:tcPr>
            <w:tcW w:w="930" w:type="dxa"/>
            <w:tcBorders>
              <w:top w:val="single" w:sz="6" w:space="0" w:color="8C8C8C"/>
              <w:left w:val="nil"/>
              <w:bottom w:val="single" w:sz="6" w:space="0" w:color="8C8C8C"/>
              <w:right w:val="nil"/>
            </w:tcBorders>
            <w:shd w:val="clear" w:color="auto" w:fill="F2F2F2"/>
            <w:hideMark/>
          </w:tcPr>
          <w:p w14:paraId="571F2BCE"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13.1</w:t>
            </w:r>
          </w:p>
        </w:tc>
        <w:tc>
          <w:tcPr>
            <w:tcW w:w="930" w:type="dxa"/>
            <w:tcBorders>
              <w:top w:val="single" w:sz="6" w:space="0" w:color="8C8C8C"/>
              <w:left w:val="nil"/>
              <w:bottom w:val="single" w:sz="6" w:space="0" w:color="8C8C8C"/>
              <w:right w:val="nil"/>
            </w:tcBorders>
            <w:shd w:val="clear" w:color="auto" w:fill="F2F2F2"/>
            <w:hideMark/>
          </w:tcPr>
          <w:p w14:paraId="61E071D3"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9.7</w:t>
            </w:r>
          </w:p>
        </w:tc>
        <w:tc>
          <w:tcPr>
            <w:tcW w:w="930" w:type="dxa"/>
            <w:tcBorders>
              <w:top w:val="single" w:sz="6" w:space="0" w:color="8C8C8C"/>
              <w:left w:val="nil"/>
              <w:bottom w:val="single" w:sz="6" w:space="0" w:color="8C8C8C"/>
              <w:right w:val="nil"/>
            </w:tcBorders>
            <w:shd w:val="clear" w:color="auto" w:fill="F2F2F2"/>
            <w:hideMark/>
          </w:tcPr>
          <w:p w14:paraId="7A7B8C62"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7.3</w:t>
            </w:r>
          </w:p>
        </w:tc>
        <w:tc>
          <w:tcPr>
            <w:tcW w:w="930" w:type="dxa"/>
            <w:tcBorders>
              <w:top w:val="single" w:sz="6" w:space="0" w:color="8C8C8C"/>
              <w:left w:val="nil"/>
              <w:bottom w:val="single" w:sz="6" w:space="0" w:color="8C8C8C"/>
              <w:right w:val="nil"/>
            </w:tcBorders>
            <w:shd w:val="clear" w:color="auto" w:fill="F2F2F2"/>
            <w:hideMark/>
          </w:tcPr>
          <w:p w14:paraId="70C5788B"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4.9</w:t>
            </w:r>
          </w:p>
        </w:tc>
        <w:tc>
          <w:tcPr>
            <w:tcW w:w="1186" w:type="dxa"/>
            <w:tcBorders>
              <w:top w:val="single" w:sz="6" w:space="0" w:color="8C8C8C"/>
              <w:left w:val="nil"/>
              <w:bottom w:val="single" w:sz="6" w:space="0" w:color="8C8C8C"/>
              <w:right w:val="nil"/>
            </w:tcBorders>
            <w:shd w:val="clear" w:color="auto" w:fill="F2F2F2"/>
            <w:hideMark/>
          </w:tcPr>
          <w:p w14:paraId="62AE70E5"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5 412.1</w:t>
            </w:r>
          </w:p>
        </w:tc>
      </w:tr>
      <w:tr w:rsidR="00D933B7" w:rsidRPr="00426441" w14:paraId="209BF352" w14:textId="77777777">
        <w:trPr>
          <w:trHeight w:val="300"/>
        </w:trPr>
        <w:tc>
          <w:tcPr>
            <w:tcW w:w="2085" w:type="dxa"/>
            <w:tcBorders>
              <w:top w:val="single" w:sz="6" w:space="0" w:color="8C8C8C"/>
              <w:left w:val="nil"/>
              <w:bottom w:val="single" w:sz="6" w:space="0" w:color="8C8C8C"/>
              <w:right w:val="nil"/>
            </w:tcBorders>
            <w:vAlign w:val="center"/>
            <w:hideMark/>
          </w:tcPr>
          <w:p w14:paraId="4EFF162A"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B022858"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20.0</w:t>
            </w:r>
          </w:p>
        </w:tc>
        <w:tc>
          <w:tcPr>
            <w:tcW w:w="930" w:type="dxa"/>
            <w:tcBorders>
              <w:top w:val="single" w:sz="6" w:space="0" w:color="8C8C8C"/>
              <w:left w:val="nil"/>
              <w:bottom w:val="single" w:sz="6" w:space="0" w:color="8C8C8C"/>
              <w:right w:val="nil"/>
            </w:tcBorders>
            <w:hideMark/>
          </w:tcPr>
          <w:p w14:paraId="0CD27EB4"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117.3</w:t>
            </w:r>
          </w:p>
        </w:tc>
        <w:tc>
          <w:tcPr>
            <w:tcW w:w="930" w:type="dxa"/>
            <w:tcBorders>
              <w:top w:val="single" w:sz="6" w:space="0" w:color="8C8C8C"/>
              <w:left w:val="nil"/>
              <w:bottom w:val="single" w:sz="6" w:space="0" w:color="8C8C8C"/>
              <w:right w:val="nil"/>
            </w:tcBorders>
            <w:hideMark/>
          </w:tcPr>
          <w:p w14:paraId="025384DA"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148.8</w:t>
            </w:r>
          </w:p>
        </w:tc>
        <w:tc>
          <w:tcPr>
            <w:tcW w:w="930" w:type="dxa"/>
            <w:tcBorders>
              <w:top w:val="single" w:sz="6" w:space="0" w:color="8C8C8C"/>
              <w:left w:val="nil"/>
              <w:bottom w:val="single" w:sz="6" w:space="0" w:color="8C8C8C"/>
              <w:right w:val="nil"/>
            </w:tcBorders>
            <w:hideMark/>
          </w:tcPr>
          <w:p w14:paraId="591C6148"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95.3</w:t>
            </w:r>
          </w:p>
        </w:tc>
        <w:tc>
          <w:tcPr>
            <w:tcW w:w="930" w:type="dxa"/>
            <w:tcBorders>
              <w:top w:val="single" w:sz="6" w:space="0" w:color="8C8C8C"/>
              <w:left w:val="nil"/>
              <w:bottom w:val="single" w:sz="6" w:space="0" w:color="8C8C8C"/>
              <w:right w:val="nil"/>
            </w:tcBorders>
            <w:hideMark/>
          </w:tcPr>
          <w:p w14:paraId="30CCE8F1"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115.9</w:t>
            </w:r>
          </w:p>
        </w:tc>
        <w:tc>
          <w:tcPr>
            <w:tcW w:w="930" w:type="dxa"/>
            <w:tcBorders>
              <w:top w:val="single" w:sz="6" w:space="0" w:color="8C8C8C"/>
              <w:left w:val="nil"/>
              <w:bottom w:val="single" w:sz="6" w:space="0" w:color="8C8C8C"/>
              <w:right w:val="nil"/>
            </w:tcBorders>
            <w:hideMark/>
          </w:tcPr>
          <w:p w14:paraId="4011319A"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0.0</w:t>
            </w:r>
          </w:p>
        </w:tc>
        <w:tc>
          <w:tcPr>
            <w:tcW w:w="930" w:type="dxa"/>
            <w:tcBorders>
              <w:top w:val="single" w:sz="6" w:space="0" w:color="8C8C8C"/>
              <w:left w:val="nil"/>
              <w:bottom w:val="single" w:sz="6" w:space="0" w:color="8C8C8C"/>
              <w:right w:val="nil"/>
            </w:tcBorders>
            <w:hideMark/>
          </w:tcPr>
          <w:p w14:paraId="6EA8C8CB"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0.0</w:t>
            </w:r>
          </w:p>
        </w:tc>
        <w:tc>
          <w:tcPr>
            <w:tcW w:w="1186" w:type="dxa"/>
            <w:tcBorders>
              <w:top w:val="single" w:sz="6" w:space="0" w:color="8C8C8C"/>
              <w:left w:val="nil"/>
              <w:bottom w:val="single" w:sz="6" w:space="0" w:color="8C8C8C"/>
              <w:right w:val="nil"/>
            </w:tcBorders>
            <w:hideMark/>
          </w:tcPr>
          <w:p w14:paraId="5C2C0A82"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497.2</w:t>
            </w:r>
          </w:p>
        </w:tc>
      </w:tr>
      <w:tr w:rsidR="00D933B7" w:rsidRPr="00426441" w14:paraId="55BE354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19D25F51"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69F67B0"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843.2</w:t>
            </w:r>
          </w:p>
        </w:tc>
        <w:tc>
          <w:tcPr>
            <w:tcW w:w="930" w:type="dxa"/>
            <w:tcBorders>
              <w:top w:val="single" w:sz="6" w:space="0" w:color="8C8C8C"/>
              <w:left w:val="nil"/>
              <w:bottom w:val="single" w:sz="6" w:space="0" w:color="8C8C8C"/>
              <w:right w:val="nil"/>
            </w:tcBorders>
            <w:shd w:val="clear" w:color="auto" w:fill="F2F2F2"/>
            <w:hideMark/>
          </w:tcPr>
          <w:p w14:paraId="1C59ACCC"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796.7</w:t>
            </w:r>
          </w:p>
        </w:tc>
        <w:tc>
          <w:tcPr>
            <w:tcW w:w="930" w:type="dxa"/>
            <w:tcBorders>
              <w:top w:val="single" w:sz="6" w:space="0" w:color="8C8C8C"/>
              <w:left w:val="nil"/>
              <w:bottom w:val="single" w:sz="6" w:space="0" w:color="8C8C8C"/>
              <w:right w:val="nil"/>
            </w:tcBorders>
            <w:shd w:val="clear" w:color="auto" w:fill="F2F2F2"/>
            <w:hideMark/>
          </w:tcPr>
          <w:p w14:paraId="3746CA21"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934.0</w:t>
            </w:r>
          </w:p>
        </w:tc>
        <w:tc>
          <w:tcPr>
            <w:tcW w:w="930" w:type="dxa"/>
            <w:tcBorders>
              <w:top w:val="single" w:sz="6" w:space="0" w:color="8C8C8C"/>
              <w:left w:val="nil"/>
              <w:bottom w:val="single" w:sz="6" w:space="0" w:color="8C8C8C"/>
              <w:right w:val="nil"/>
            </w:tcBorders>
            <w:shd w:val="clear" w:color="auto" w:fill="F2F2F2"/>
            <w:hideMark/>
          </w:tcPr>
          <w:p w14:paraId="31C51A6C"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3 375.6</w:t>
            </w:r>
          </w:p>
        </w:tc>
        <w:tc>
          <w:tcPr>
            <w:tcW w:w="930" w:type="dxa"/>
            <w:tcBorders>
              <w:top w:val="single" w:sz="6" w:space="0" w:color="8C8C8C"/>
              <w:left w:val="nil"/>
              <w:bottom w:val="single" w:sz="6" w:space="0" w:color="8C8C8C"/>
              <w:right w:val="nil"/>
            </w:tcBorders>
            <w:shd w:val="clear" w:color="auto" w:fill="F2F2F2"/>
            <w:hideMark/>
          </w:tcPr>
          <w:p w14:paraId="7193712E"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3 671.3</w:t>
            </w:r>
          </w:p>
        </w:tc>
        <w:tc>
          <w:tcPr>
            <w:tcW w:w="930" w:type="dxa"/>
            <w:tcBorders>
              <w:top w:val="single" w:sz="6" w:space="0" w:color="8C8C8C"/>
              <w:left w:val="nil"/>
              <w:bottom w:val="single" w:sz="6" w:space="0" w:color="8C8C8C"/>
              <w:right w:val="nil"/>
            </w:tcBorders>
            <w:shd w:val="clear" w:color="auto" w:fill="F2F2F2"/>
            <w:hideMark/>
          </w:tcPr>
          <w:p w14:paraId="4069EAA5"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3A5B9C60"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 xml:space="preserve"> 0.0</w:t>
            </w:r>
          </w:p>
        </w:tc>
        <w:tc>
          <w:tcPr>
            <w:tcW w:w="1186" w:type="dxa"/>
            <w:tcBorders>
              <w:top w:val="single" w:sz="6" w:space="0" w:color="8C8C8C"/>
              <w:left w:val="nil"/>
              <w:bottom w:val="single" w:sz="6" w:space="0" w:color="8C8C8C"/>
              <w:right w:val="nil"/>
            </w:tcBorders>
            <w:shd w:val="clear" w:color="auto" w:fill="F2F2F2"/>
            <w:hideMark/>
          </w:tcPr>
          <w:p w14:paraId="678ADFF2" w14:textId="77777777" w:rsidR="00D933B7" w:rsidRPr="006C462E" w:rsidRDefault="00D933B7">
            <w:pPr>
              <w:spacing w:after="0" w:line="240" w:lineRule="auto"/>
              <w:jc w:val="right"/>
              <w:textAlignment w:val="baseline"/>
              <w:rPr>
                <w:rFonts w:ascii="Times New Roman" w:hAnsi="Times New Roman"/>
                <w:sz w:val="20"/>
                <w:lang w:val="en-IE" w:eastAsia="en-IE"/>
              </w:rPr>
            </w:pPr>
            <w:r w:rsidRPr="006C462E">
              <w:rPr>
                <w:sz w:val="20"/>
              </w:rPr>
              <w:t>9 620.9</w:t>
            </w:r>
          </w:p>
        </w:tc>
      </w:tr>
      <w:tr w:rsidR="00D933B7" w:rsidRPr="00426441" w14:paraId="2A52DD9B" w14:textId="77777777">
        <w:trPr>
          <w:trHeight w:val="300"/>
        </w:trPr>
        <w:tc>
          <w:tcPr>
            <w:tcW w:w="2085" w:type="dxa"/>
            <w:tcBorders>
              <w:top w:val="single" w:sz="6" w:space="0" w:color="8C8C8C"/>
              <w:left w:val="nil"/>
              <w:bottom w:val="single" w:sz="6" w:space="0" w:color="8C8C8C"/>
              <w:right w:val="nil"/>
            </w:tcBorders>
            <w:vAlign w:val="center"/>
            <w:hideMark/>
          </w:tcPr>
          <w:p w14:paraId="7D0EFA59"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42A71773"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14 142.8</w:t>
            </w:r>
          </w:p>
        </w:tc>
        <w:tc>
          <w:tcPr>
            <w:tcW w:w="930" w:type="dxa"/>
            <w:tcBorders>
              <w:top w:val="single" w:sz="6" w:space="0" w:color="8C8C8C"/>
              <w:left w:val="nil"/>
              <w:bottom w:val="single" w:sz="6" w:space="0" w:color="8C8C8C"/>
              <w:right w:val="nil"/>
            </w:tcBorders>
            <w:hideMark/>
          </w:tcPr>
          <w:p w14:paraId="1F3B7F01"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14 931.0</w:t>
            </w:r>
          </w:p>
        </w:tc>
        <w:tc>
          <w:tcPr>
            <w:tcW w:w="930" w:type="dxa"/>
            <w:tcBorders>
              <w:top w:val="single" w:sz="6" w:space="0" w:color="8C8C8C"/>
              <w:left w:val="nil"/>
              <w:bottom w:val="single" w:sz="6" w:space="0" w:color="8C8C8C"/>
              <w:right w:val="nil"/>
            </w:tcBorders>
            <w:hideMark/>
          </w:tcPr>
          <w:p w14:paraId="4884163D"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15 346.2</w:t>
            </w:r>
          </w:p>
        </w:tc>
        <w:tc>
          <w:tcPr>
            <w:tcW w:w="930" w:type="dxa"/>
            <w:tcBorders>
              <w:top w:val="single" w:sz="6" w:space="0" w:color="8C8C8C"/>
              <w:left w:val="nil"/>
              <w:bottom w:val="single" w:sz="6" w:space="0" w:color="8C8C8C"/>
              <w:right w:val="nil"/>
            </w:tcBorders>
            <w:hideMark/>
          </w:tcPr>
          <w:p w14:paraId="0E5609F0"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16 393.9</w:t>
            </w:r>
          </w:p>
        </w:tc>
        <w:tc>
          <w:tcPr>
            <w:tcW w:w="930" w:type="dxa"/>
            <w:tcBorders>
              <w:top w:val="single" w:sz="6" w:space="0" w:color="8C8C8C"/>
              <w:left w:val="nil"/>
              <w:bottom w:val="single" w:sz="6" w:space="0" w:color="8C8C8C"/>
              <w:right w:val="nil"/>
            </w:tcBorders>
            <w:hideMark/>
          </w:tcPr>
          <w:p w14:paraId="15C8059F"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16 568.1</w:t>
            </w:r>
          </w:p>
        </w:tc>
        <w:tc>
          <w:tcPr>
            <w:tcW w:w="930" w:type="dxa"/>
            <w:tcBorders>
              <w:top w:val="single" w:sz="6" w:space="0" w:color="8C8C8C"/>
              <w:left w:val="nil"/>
              <w:bottom w:val="single" w:sz="6" w:space="0" w:color="8C8C8C"/>
              <w:right w:val="nil"/>
            </w:tcBorders>
            <w:hideMark/>
          </w:tcPr>
          <w:p w14:paraId="358C588A"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13 001.8</w:t>
            </w:r>
          </w:p>
        </w:tc>
        <w:tc>
          <w:tcPr>
            <w:tcW w:w="930" w:type="dxa"/>
            <w:tcBorders>
              <w:top w:val="single" w:sz="6" w:space="0" w:color="8C8C8C"/>
              <w:left w:val="nil"/>
              <w:bottom w:val="single" w:sz="6" w:space="0" w:color="8C8C8C"/>
              <w:right w:val="nil"/>
            </w:tcBorders>
            <w:hideMark/>
          </w:tcPr>
          <w:p w14:paraId="642D6D50"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12 845.9</w:t>
            </w:r>
          </w:p>
        </w:tc>
        <w:tc>
          <w:tcPr>
            <w:tcW w:w="1186" w:type="dxa"/>
            <w:tcBorders>
              <w:top w:val="single" w:sz="6" w:space="0" w:color="8C8C8C"/>
              <w:left w:val="nil"/>
              <w:bottom w:val="single" w:sz="6" w:space="0" w:color="8C8C8C"/>
              <w:right w:val="nil"/>
            </w:tcBorders>
            <w:hideMark/>
          </w:tcPr>
          <w:p w14:paraId="3DC78555" w14:textId="77777777" w:rsidR="00D933B7" w:rsidRPr="006C462E" w:rsidRDefault="00D933B7">
            <w:pPr>
              <w:spacing w:after="0" w:line="240" w:lineRule="auto"/>
              <w:jc w:val="right"/>
              <w:textAlignment w:val="baseline"/>
              <w:rPr>
                <w:rFonts w:ascii="Times New Roman" w:hAnsi="Times New Roman"/>
                <w:b/>
                <w:bCs/>
                <w:sz w:val="20"/>
                <w:lang w:val="en-IE" w:eastAsia="en-IE"/>
              </w:rPr>
            </w:pPr>
            <w:r w:rsidRPr="006C462E">
              <w:rPr>
                <w:b/>
                <w:bCs/>
                <w:sz w:val="20"/>
              </w:rPr>
              <w:t>103 229.7</w:t>
            </w:r>
          </w:p>
        </w:tc>
      </w:tr>
    </w:tbl>
    <w:p w14:paraId="480C40F9"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19257D1B" w14:textId="77777777" w:rsidR="00D933B7" w:rsidRDefault="00D933B7" w:rsidP="00D933B7">
      <w:pPr>
        <w:spacing w:after="0" w:line="240" w:lineRule="auto"/>
        <w:textAlignment w:val="baseline"/>
        <w:rPr>
          <w:rFonts w:cs="Segoe UI"/>
          <w:sz w:val="18"/>
          <w:szCs w:val="18"/>
          <w:lang w:eastAsia="en-IE"/>
        </w:rPr>
      </w:pPr>
    </w:p>
    <w:p w14:paraId="4E3D36D2" w14:textId="77777777" w:rsidR="00D933B7" w:rsidRDefault="00D933B7" w:rsidP="00D933B7">
      <w:pPr>
        <w:spacing w:after="0" w:line="240" w:lineRule="auto"/>
        <w:textAlignment w:val="baseline"/>
        <w:rPr>
          <w:rFonts w:cs="Segoe UI"/>
          <w:sz w:val="18"/>
          <w:szCs w:val="18"/>
          <w:lang w:eastAsia="en-IE"/>
        </w:rPr>
      </w:pPr>
    </w:p>
    <w:p w14:paraId="1D6CF11B" w14:textId="77777777" w:rsidR="00D933B7" w:rsidRDefault="00D933B7" w:rsidP="00D933B7">
      <w:pPr>
        <w:spacing w:after="0" w:line="240" w:lineRule="auto"/>
        <w:textAlignment w:val="baseline"/>
        <w:rPr>
          <w:rFonts w:cs="Segoe UI"/>
          <w:sz w:val="18"/>
          <w:szCs w:val="18"/>
          <w:lang w:eastAsia="en-IE"/>
        </w:rPr>
      </w:pPr>
    </w:p>
    <w:p w14:paraId="776A51FA"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625CADF4"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44D7D45D"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6FAC70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7DB2502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CBAB91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545C5ABF"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88A65B9"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106D3C42" w14:textId="085E9E85" w:rsidR="00D933B7" w:rsidRPr="001F2F66" w:rsidRDefault="00D072FF">
            <w:pPr>
              <w:spacing w:after="0" w:line="240" w:lineRule="auto"/>
              <w:jc w:val="right"/>
              <w:textAlignment w:val="baseline"/>
              <w:rPr>
                <w:rFonts w:ascii="Times New Roman" w:hAnsi="Times New Roman"/>
                <w:sz w:val="22"/>
                <w:szCs w:val="22"/>
                <w:lang w:val="en-IE" w:eastAsia="en-IE"/>
              </w:rPr>
            </w:pPr>
            <w:r>
              <w:rPr>
                <w:sz w:val="22"/>
                <w:szCs w:val="22"/>
              </w:rPr>
              <w:t>75 667.4</w:t>
            </w:r>
          </w:p>
        </w:tc>
        <w:tc>
          <w:tcPr>
            <w:tcW w:w="2400" w:type="dxa"/>
            <w:tcBorders>
              <w:top w:val="single" w:sz="6" w:space="0" w:color="8C8C8C"/>
              <w:left w:val="nil"/>
              <w:bottom w:val="single" w:sz="6" w:space="0" w:color="8C8C8C"/>
              <w:right w:val="nil"/>
            </w:tcBorders>
            <w:shd w:val="clear" w:color="auto" w:fill="FFFFFF"/>
            <w:hideMark/>
          </w:tcPr>
          <w:p w14:paraId="49AD5F7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103 229.7</w:t>
            </w:r>
          </w:p>
        </w:tc>
        <w:tc>
          <w:tcPr>
            <w:tcW w:w="2400" w:type="dxa"/>
            <w:tcBorders>
              <w:top w:val="single" w:sz="6" w:space="0" w:color="8C8C8C"/>
              <w:left w:val="nil"/>
              <w:bottom w:val="single" w:sz="6" w:space="0" w:color="8C8C8C"/>
              <w:right w:val="nil"/>
            </w:tcBorders>
            <w:shd w:val="clear" w:color="auto" w:fill="FFFFFF"/>
            <w:hideMark/>
          </w:tcPr>
          <w:p w14:paraId="1B34D1AB" w14:textId="30F40FBC"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73.</w:t>
            </w:r>
            <w:r w:rsidR="004A4AD4">
              <w:rPr>
                <w:sz w:val="22"/>
                <w:szCs w:val="22"/>
              </w:rPr>
              <w:t>3</w:t>
            </w:r>
            <w:r w:rsidRPr="001F2F66">
              <w:rPr>
                <w:sz w:val="22"/>
                <w:szCs w:val="22"/>
              </w:rPr>
              <w:t>%</w:t>
            </w:r>
          </w:p>
        </w:tc>
      </w:tr>
      <w:tr w:rsidR="00D933B7" w:rsidRPr="00426441" w14:paraId="072828EF"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612321E"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331995D8" w14:textId="1E0C7AB6"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45 </w:t>
            </w:r>
            <w:r w:rsidR="00D072FF">
              <w:rPr>
                <w:sz w:val="22"/>
                <w:szCs w:val="22"/>
              </w:rPr>
              <w:t>512.6</w:t>
            </w:r>
          </w:p>
        </w:tc>
        <w:tc>
          <w:tcPr>
            <w:tcW w:w="2400" w:type="dxa"/>
            <w:tcBorders>
              <w:top w:val="single" w:sz="6" w:space="0" w:color="8C8C8C"/>
              <w:left w:val="nil"/>
              <w:bottom w:val="single" w:sz="6" w:space="0" w:color="8C8C8C"/>
              <w:right w:val="nil"/>
            </w:tcBorders>
            <w:shd w:val="clear" w:color="auto" w:fill="FFFFFF"/>
            <w:hideMark/>
          </w:tcPr>
          <w:p w14:paraId="77965D8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5E8DF621" w14:textId="5FCC62AB"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44.</w:t>
            </w:r>
            <w:r w:rsidR="004A4AD4">
              <w:rPr>
                <w:sz w:val="22"/>
                <w:szCs w:val="22"/>
              </w:rPr>
              <w:t>1</w:t>
            </w:r>
            <w:r w:rsidRPr="001F2F66">
              <w:rPr>
                <w:sz w:val="22"/>
                <w:szCs w:val="22"/>
              </w:rPr>
              <w:t>%</w:t>
            </w:r>
          </w:p>
        </w:tc>
      </w:tr>
    </w:tbl>
    <w:p w14:paraId="2AB6FD3E" w14:textId="77777777" w:rsidR="00D933B7" w:rsidRDefault="00D933B7" w:rsidP="00D933B7">
      <w:pPr>
        <w:spacing w:after="0" w:line="240" w:lineRule="auto"/>
        <w:textAlignment w:val="baseline"/>
        <w:rPr>
          <w:rFonts w:ascii="Segoe UI" w:hAnsi="Segoe UI" w:cs="Segoe UI"/>
          <w:sz w:val="18"/>
          <w:szCs w:val="18"/>
          <w:lang w:val="en-IE" w:eastAsia="en-IE"/>
        </w:rPr>
      </w:pPr>
    </w:p>
    <w:p w14:paraId="491DF1A4" w14:textId="77777777" w:rsidR="00D933B7" w:rsidRDefault="00D933B7" w:rsidP="00D933B7">
      <w:pPr>
        <w:spacing w:after="0" w:line="240" w:lineRule="auto"/>
        <w:textAlignment w:val="baseline"/>
        <w:rPr>
          <w:rFonts w:ascii="Segoe UI" w:hAnsi="Segoe UI" w:cs="Segoe UI"/>
          <w:sz w:val="18"/>
          <w:szCs w:val="18"/>
          <w:lang w:val="en-IE" w:eastAsia="en-IE"/>
        </w:rPr>
      </w:pPr>
    </w:p>
    <w:p w14:paraId="1CCBEA4F"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55E8A859"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598F3B64"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66E65C18" w14:textId="77777777" w:rsidR="00D933B7" w:rsidRPr="002D3697" w:rsidRDefault="00D933B7" w:rsidP="00F72C99">
      <w:pPr>
        <w:pStyle w:val="Heading3"/>
      </w:pPr>
      <w:bookmarkStart w:id="5" w:name="_Toc94522858"/>
      <w:r>
        <w:t>Key performance indicators</w:t>
      </w:r>
      <w:bookmarkEnd w:id="5"/>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64"/>
        <w:gridCol w:w="932"/>
        <w:gridCol w:w="2358"/>
        <w:gridCol w:w="1988"/>
        <w:gridCol w:w="1423"/>
        <w:gridCol w:w="1674"/>
      </w:tblGrid>
      <w:tr w:rsidR="00D933B7" w:rsidRPr="007B0108" w14:paraId="0B68D168" w14:textId="77777777">
        <w:trPr>
          <w:trHeight w:val="300"/>
        </w:trPr>
        <w:tc>
          <w:tcPr>
            <w:tcW w:w="1276" w:type="dxa"/>
            <w:tcBorders>
              <w:top w:val="single" w:sz="6" w:space="0" w:color="8C8C8C"/>
              <w:left w:val="nil"/>
              <w:bottom w:val="single" w:sz="6" w:space="0" w:color="8C8C8C"/>
              <w:right w:val="nil"/>
            </w:tcBorders>
            <w:shd w:val="clear" w:color="auto" w:fill="FAF9F9"/>
            <w:hideMark/>
          </w:tcPr>
          <w:p w14:paraId="2E67ECB8"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675" w:type="dxa"/>
            <w:tcBorders>
              <w:top w:val="single" w:sz="6" w:space="0" w:color="8C8C8C"/>
              <w:left w:val="nil"/>
              <w:bottom w:val="single" w:sz="6" w:space="0" w:color="8C8C8C"/>
              <w:right w:val="nil"/>
            </w:tcBorders>
            <w:shd w:val="clear" w:color="auto" w:fill="FAF9F9"/>
            <w:hideMark/>
          </w:tcPr>
          <w:p w14:paraId="63F12D2D"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2466" w:type="dxa"/>
            <w:tcBorders>
              <w:top w:val="single" w:sz="6" w:space="0" w:color="8C8C8C"/>
              <w:left w:val="nil"/>
              <w:bottom w:val="single" w:sz="6" w:space="0" w:color="8C8C8C"/>
              <w:right w:val="nil"/>
            </w:tcBorders>
            <w:shd w:val="clear" w:color="auto" w:fill="FAF9F9"/>
            <w:hideMark/>
          </w:tcPr>
          <w:p w14:paraId="365F0B7D"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2086" w:type="dxa"/>
            <w:tcBorders>
              <w:top w:val="single" w:sz="6" w:space="0" w:color="8C8C8C"/>
              <w:left w:val="nil"/>
              <w:bottom w:val="single" w:sz="6" w:space="0" w:color="8C8C8C"/>
              <w:right w:val="nil"/>
            </w:tcBorders>
            <w:shd w:val="clear" w:color="auto" w:fill="FAF9F9"/>
            <w:hideMark/>
          </w:tcPr>
          <w:p w14:paraId="774882B7"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434" w:type="dxa"/>
            <w:tcBorders>
              <w:top w:val="single" w:sz="6" w:space="0" w:color="8C8C8C"/>
              <w:left w:val="nil"/>
              <w:bottom w:val="single" w:sz="6" w:space="0" w:color="8C8C8C"/>
              <w:right w:val="nil"/>
            </w:tcBorders>
            <w:shd w:val="clear" w:color="auto" w:fill="FAF9F9"/>
            <w:hideMark/>
          </w:tcPr>
          <w:p w14:paraId="33CB8B2F"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702" w:type="dxa"/>
            <w:tcBorders>
              <w:top w:val="single" w:sz="6" w:space="0" w:color="8C8C8C"/>
              <w:left w:val="nil"/>
              <w:bottom w:val="single" w:sz="6" w:space="0" w:color="8C8C8C"/>
              <w:right w:val="nil"/>
            </w:tcBorders>
            <w:shd w:val="clear" w:color="auto" w:fill="FAF9F9"/>
            <w:hideMark/>
          </w:tcPr>
          <w:p w14:paraId="22A768B6"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227DCDDB" w14:textId="77777777">
        <w:trPr>
          <w:trHeight w:val="300"/>
        </w:trPr>
        <w:tc>
          <w:tcPr>
            <w:tcW w:w="1276" w:type="dxa"/>
            <w:tcBorders>
              <w:top w:val="single" w:sz="6" w:space="0" w:color="8C8C8C"/>
              <w:left w:val="nil"/>
              <w:bottom w:val="single" w:sz="6" w:space="0" w:color="8C8C8C"/>
              <w:right w:val="nil"/>
            </w:tcBorders>
            <w:hideMark/>
          </w:tcPr>
          <w:p w14:paraId="4F363A9A"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val="en-IE" w:eastAsia="en-IE"/>
              </w:rPr>
              <w:t xml:space="preserve">Horizon Europe peer-reviewed scientific publications </w:t>
            </w:r>
          </w:p>
        </w:tc>
        <w:tc>
          <w:tcPr>
            <w:tcW w:w="675" w:type="dxa"/>
            <w:tcBorders>
              <w:top w:val="single" w:sz="6" w:space="0" w:color="8C8C8C"/>
              <w:left w:val="nil"/>
              <w:bottom w:val="single" w:sz="6" w:space="0" w:color="8C8C8C"/>
              <w:right w:val="nil"/>
            </w:tcBorders>
            <w:hideMark/>
          </w:tcPr>
          <w:p w14:paraId="6E730C25"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hideMark/>
          </w:tcPr>
          <w:p w14:paraId="4EA5DE5A"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13%</w:t>
            </w:r>
          </w:p>
        </w:tc>
        <w:tc>
          <w:tcPr>
            <w:tcW w:w="2086" w:type="dxa"/>
            <w:tcBorders>
              <w:top w:val="single" w:sz="6" w:space="0" w:color="8C8C8C"/>
              <w:left w:val="nil"/>
              <w:bottom w:val="single" w:sz="6" w:space="0" w:color="8C8C8C"/>
              <w:right w:val="nil"/>
            </w:tcBorders>
            <w:hideMark/>
          </w:tcPr>
          <w:p w14:paraId="4C5006B9"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val="en-IE" w:eastAsia="en-IE"/>
              </w:rPr>
              <w:t>179</w:t>
            </w:r>
            <w:r>
              <w:rPr>
                <w:rFonts w:ascii="Calibri" w:hAnsi="Calibri" w:cs="Calibri"/>
                <w:color w:val="000000"/>
                <w:sz w:val="20"/>
                <w:lang w:val="en-IE" w:eastAsia="en-IE"/>
              </w:rPr>
              <w:t> </w:t>
            </w:r>
            <w:r>
              <w:rPr>
                <w:color w:val="000000"/>
                <w:sz w:val="20"/>
                <w:lang w:val="en-IE" w:eastAsia="en-IE"/>
              </w:rPr>
              <w:t>000 in 2030</w:t>
            </w:r>
          </w:p>
        </w:tc>
        <w:tc>
          <w:tcPr>
            <w:tcW w:w="1434" w:type="dxa"/>
            <w:tcBorders>
              <w:top w:val="single" w:sz="6" w:space="0" w:color="8C8C8C"/>
              <w:left w:val="nil"/>
              <w:bottom w:val="single" w:sz="6" w:space="0" w:color="8C8C8C"/>
              <w:right w:val="nil"/>
            </w:tcBorders>
            <w:hideMark/>
          </w:tcPr>
          <w:p w14:paraId="351ED3DB" w14:textId="77777777" w:rsidR="00D933B7" w:rsidRPr="007A1383" w:rsidRDefault="00D933B7">
            <w:pPr>
              <w:spacing w:after="0" w:line="240" w:lineRule="auto"/>
              <w:jc w:val="center"/>
              <w:textAlignment w:val="baseline"/>
              <w:rPr>
                <w:rFonts w:ascii="Calibri" w:hAnsi="Calibri" w:cs="Calibri"/>
                <w:sz w:val="20"/>
                <w:lang w:val="en-IE" w:eastAsia="en-IE"/>
              </w:rPr>
            </w:pPr>
            <w:r>
              <w:rPr>
                <w:rFonts w:cs="Segoe UI"/>
                <w:sz w:val="20"/>
                <w:lang w:eastAsia="en-IE"/>
              </w:rPr>
              <w:t>22</w:t>
            </w:r>
            <w:r>
              <w:rPr>
                <w:rFonts w:ascii="Calibri" w:hAnsi="Calibri" w:cs="Calibri"/>
                <w:sz w:val="20"/>
                <w:lang w:eastAsia="en-IE"/>
              </w:rPr>
              <w:t> </w:t>
            </w:r>
            <w:r>
              <w:rPr>
                <w:rFonts w:cs="Segoe UI"/>
                <w:sz w:val="20"/>
                <w:lang w:eastAsia="en-IE"/>
              </w:rPr>
              <w:t>746 by 2025 compared to a target of 179</w:t>
            </w:r>
            <w:r>
              <w:rPr>
                <w:rFonts w:ascii="Calibri" w:hAnsi="Calibri" w:cs="Calibri"/>
                <w:color w:val="000000"/>
                <w:sz w:val="20"/>
                <w:lang w:val="en-IE" w:eastAsia="en-IE"/>
              </w:rPr>
              <w:t> </w:t>
            </w:r>
            <w:r>
              <w:rPr>
                <w:rFonts w:cs="Segoe UI"/>
                <w:sz w:val="20"/>
                <w:lang w:eastAsia="en-IE"/>
              </w:rPr>
              <w:t>000</w:t>
            </w:r>
          </w:p>
        </w:tc>
        <w:tc>
          <w:tcPr>
            <w:tcW w:w="1702" w:type="dxa"/>
            <w:tcBorders>
              <w:top w:val="single" w:sz="6" w:space="0" w:color="8C8C8C"/>
              <w:left w:val="nil"/>
              <w:bottom w:val="single" w:sz="6" w:space="0" w:color="8C8C8C"/>
              <w:right w:val="nil"/>
            </w:tcBorders>
            <w:hideMark/>
          </w:tcPr>
          <w:p w14:paraId="7AB23A9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49C732DD" w14:textId="77777777">
        <w:trPr>
          <w:trHeight w:val="300"/>
        </w:trPr>
        <w:tc>
          <w:tcPr>
            <w:tcW w:w="1276" w:type="dxa"/>
            <w:tcBorders>
              <w:top w:val="single" w:sz="6" w:space="0" w:color="8C8C8C"/>
              <w:left w:val="nil"/>
              <w:bottom w:val="single" w:sz="6" w:space="0" w:color="8C8C8C"/>
              <w:right w:val="nil"/>
            </w:tcBorders>
            <w:shd w:val="clear" w:color="auto" w:fill="FAF9F9"/>
            <w:hideMark/>
          </w:tcPr>
          <w:p w14:paraId="4F4F03BA"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val="en-IE" w:eastAsia="en-IE"/>
              </w:rPr>
              <w:t>Researchers involved in upskilling (activities in framework programme projects)</w:t>
            </w:r>
          </w:p>
        </w:tc>
        <w:tc>
          <w:tcPr>
            <w:tcW w:w="675" w:type="dxa"/>
            <w:tcBorders>
              <w:top w:val="single" w:sz="6" w:space="0" w:color="8C8C8C"/>
              <w:left w:val="nil"/>
              <w:bottom w:val="single" w:sz="6" w:space="0" w:color="8C8C8C"/>
              <w:right w:val="nil"/>
            </w:tcBorders>
            <w:shd w:val="clear" w:color="auto" w:fill="FAF9F9"/>
            <w:hideMark/>
          </w:tcPr>
          <w:p w14:paraId="254EE71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shd w:val="clear" w:color="auto" w:fill="FAF9F9"/>
            <w:hideMark/>
          </w:tcPr>
          <w:p w14:paraId="5F0516A1"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54%</w:t>
            </w:r>
          </w:p>
        </w:tc>
        <w:tc>
          <w:tcPr>
            <w:tcW w:w="2086" w:type="dxa"/>
            <w:tcBorders>
              <w:top w:val="single" w:sz="6" w:space="0" w:color="8C8C8C"/>
              <w:left w:val="nil"/>
              <w:bottom w:val="single" w:sz="6" w:space="0" w:color="8C8C8C"/>
              <w:right w:val="nil"/>
            </w:tcBorders>
            <w:shd w:val="clear" w:color="auto" w:fill="FAF9F9"/>
            <w:hideMark/>
          </w:tcPr>
          <w:p w14:paraId="6142092F" w14:textId="77777777" w:rsidR="00D933B7" w:rsidRPr="006551BD" w:rsidRDefault="00D933B7">
            <w:pPr>
              <w:spacing w:after="0" w:line="240" w:lineRule="auto"/>
              <w:jc w:val="center"/>
              <w:textAlignment w:val="baseline"/>
              <w:rPr>
                <w:rFonts w:ascii="Segoe UI" w:hAnsi="Segoe UI" w:cs="Segoe UI"/>
                <w:sz w:val="20"/>
                <w:highlight w:val="yellow"/>
                <w:lang w:val="en-IE" w:eastAsia="en-IE"/>
              </w:rPr>
            </w:pPr>
            <w:r>
              <w:rPr>
                <w:rFonts w:eastAsiaTheme="minorEastAsia"/>
                <w:color w:val="000000" w:themeColor="text1"/>
                <w:sz w:val="20"/>
                <w:lang w:val="en-IE" w:eastAsia="en-IE"/>
              </w:rPr>
              <w:t>250</w:t>
            </w:r>
            <w:r>
              <w:rPr>
                <w:rFonts w:ascii="Calibri" w:hAnsi="Calibri" w:cs="Calibri"/>
                <w:color w:val="000000"/>
                <w:sz w:val="20"/>
                <w:lang w:val="en-IE" w:eastAsia="en-IE"/>
              </w:rPr>
              <w:t> </w:t>
            </w:r>
            <w:r>
              <w:rPr>
                <w:rFonts w:eastAsiaTheme="minorEastAsia"/>
                <w:color w:val="000000" w:themeColor="text1"/>
                <w:sz w:val="20"/>
                <w:lang w:val="en-IE" w:eastAsia="en-IE"/>
              </w:rPr>
              <w:t>000 in 2030</w:t>
            </w:r>
          </w:p>
        </w:tc>
        <w:tc>
          <w:tcPr>
            <w:tcW w:w="1434" w:type="dxa"/>
            <w:tcBorders>
              <w:top w:val="single" w:sz="6" w:space="0" w:color="8C8C8C"/>
              <w:left w:val="nil"/>
              <w:bottom w:val="single" w:sz="6" w:space="0" w:color="8C8C8C"/>
              <w:right w:val="nil"/>
            </w:tcBorders>
            <w:shd w:val="clear" w:color="auto" w:fill="FAF9F9"/>
            <w:hideMark/>
          </w:tcPr>
          <w:p w14:paraId="3D674317" w14:textId="77777777" w:rsidR="00D933B7" w:rsidRPr="00EC216F" w:rsidRDefault="00D933B7">
            <w:pPr>
              <w:spacing w:after="0" w:line="240" w:lineRule="auto"/>
              <w:jc w:val="center"/>
              <w:textAlignment w:val="baseline"/>
              <w:rPr>
                <w:rFonts w:ascii="Calibri" w:hAnsi="Calibri" w:cs="Calibri"/>
                <w:sz w:val="20"/>
                <w:lang w:val="en-IE" w:eastAsia="en-IE"/>
              </w:rPr>
            </w:pPr>
            <w:r>
              <w:rPr>
                <w:rFonts w:eastAsia="EC Square Sans Pro" w:cs="EC Square Sans Pro"/>
                <w:sz w:val="20"/>
              </w:rPr>
              <w:t>135</w:t>
            </w:r>
            <w:r>
              <w:rPr>
                <w:rFonts w:ascii="Calibri" w:eastAsia="EC Square Sans Pro" w:hAnsi="Calibri" w:cs="Calibri"/>
                <w:sz w:val="20"/>
              </w:rPr>
              <w:t> </w:t>
            </w:r>
            <w:r>
              <w:rPr>
                <w:rFonts w:eastAsia="EC Square Sans Pro" w:cs="EC Square Sans Pro"/>
                <w:sz w:val="20"/>
              </w:rPr>
              <w:t>765 by 2025</w:t>
            </w:r>
            <w:r>
              <w:rPr>
                <w:rFonts w:cs="Segoe UI"/>
                <w:sz w:val="20"/>
                <w:lang w:eastAsia="en-IE"/>
              </w:rPr>
              <w:t xml:space="preserve"> compared to a target of 250</w:t>
            </w:r>
            <w:r>
              <w:rPr>
                <w:rFonts w:ascii="Calibri" w:hAnsi="Calibri" w:cs="Calibri"/>
                <w:color w:val="000000"/>
                <w:sz w:val="20"/>
                <w:lang w:val="en-IE" w:eastAsia="en-IE"/>
              </w:rPr>
              <w:t> </w:t>
            </w:r>
            <w:r>
              <w:rPr>
                <w:rFonts w:cs="Segoe UI"/>
                <w:sz w:val="20"/>
                <w:lang w:eastAsia="en-IE"/>
              </w:rPr>
              <w:t>000</w:t>
            </w:r>
          </w:p>
        </w:tc>
        <w:tc>
          <w:tcPr>
            <w:tcW w:w="1702" w:type="dxa"/>
            <w:tcBorders>
              <w:top w:val="single" w:sz="6" w:space="0" w:color="8C8C8C"/>
              <w:left w:val="nil"/>
              <w:bottom w:val="single" w:sz="6" w:space="0" w:color="8C8C8C"/>
              <w:right w:val="nil"/>
            </w:tcBorders>
            <w:shd w:val="clear" w:color="auto" w:fill="FAF9F9"/>
            <w:hideMark/>
          </w:tcPr>
          <w:p w14:paraId="3D859C3A"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580BF30A" w14:textId="77777777">
        <w:trPr>
          <w:trHeight w:val="300"/>
        </w:trPr>
        <w:tc>
          <w:tcPr>
            <w:tcW w:w="1276" w:type="dxa"/>
            <w:tcBorders>
              <w:top w:val="single" w:sz="6" w:space="0" w:color="8C8C8C"/>
              <w:left w:val="nil"/>
              <w:bottom w:val="single" w:sz="6" w:space="0" w:color="8C8C8C"/>
              <w:right w:val="nil"/>
            </w:tcBorders>
            <w:hideMark/>
          </w:tcPr>
          <w:p w14:paraId="79F7214C"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val="en-IE" w:eastAsia="en-IE"/>
              </w:rPr>
              <w:t>Research outputs shared through open knowledge infrastructure</w:t>
            </w:r>
          </w:p>
        </w:tc>
        <w:tc>
          <w:tcPr>
            <w:tcW w:w="675" w:type="dxa"/>
            <w:tcBorders>
              <w:top w:val="single" w:sz="6" w:space="0" w:color="8C8C8C"/>
              <w:left w:val="nil"/>
              <w:bottom w:val="single" w:sz="6" w:space="0" w:color="8C8C8C"/>
              <w:right w:val="nil"/>
            </w:tcBorders>
            <w:hideMark/>
          </w:tcPr>
          <w:p w14:paraId="18C558B9"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hideMark/>
          </w:tcPr>
          <w:p w14:paraId="65E96B46"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85%</w:t>
            </w:r>
          </w:p>
        </w:tc>
        <w:tc>
          <w:tcPr>
            <w:tcW w:w="2086" w:type="dxa"/>
            <w:tcBorders>
              <w:top w:val="single" w:sz="6" w:space="0" w:color="8C8C8C"/>
              <w:left w:val="nil"/>
              <w:bottom w:val="single" w:sz="6" w:space="0" w:color="8C8C8C"/>
              <w:right w:val="nil"/>
            </w:tcBorders>
            <w:hideMark/>
          </w:tcPr>
          <w:p w14:paraId="46C553DE"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themeColor="text1"/>
                <w:sz w:val="20"/>
                <w:lang w:val="en-IE" w:eastAsia="en-IE"/>
              </w:rPr>
              <w:t>95% in</w:t>
            </w:r>
            <w:r>
              <w:rPr>
                <w:rFonts w:eastAsiaTheme="minorEastAsia"/>
                <w:color w:val="000000" w:themeColor="text1"/>
                <w:sz w:val="20"/>
                <w:lang w:val="en-IE" w:eastAsia="en-IE"/>
              </w:rPr>
              <w:t xml:space="preserve"> 2030</w:t>
            </w:r>
          </w:p>
        </w:tc>
        <w:tc>
          <w:tcPr>
            <w:tcW w:w="1434" w:type="dxa"/>
            <w:tcBorders>
              <w:top w:val="single" w:sz="6" w:space="0" w:color="8C8C8C"/>
              <w:left w:val="nil"/>
              <w:bottom w:val="single" w:sz="6" w:space="0" w:color="8C8C8C"/>
              <w:right w:val="nil"/>
            </w:tcBorders>
          </w:tcPr>
          <w:p w14:paraId="1B2F33A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80.6% in 2025 compared to a target of 95%</w:t>
            </w:r>
          </w:p>
        </w:tc>
        <w:tc>
          <w:tcPr>
            <w:tcW w:w="1702" w:type="dxa"/>
            <w:tcBorders>
              <w:top w:val="single" w:sz="6" w:space="0" w:color="8C8C8C"/>
              <w:left w:val="nil"/>
              <w:bottom w:val="single" w:sz="6" w:space="0" w:color="8C8C8C"/>
              <w:right w:val="nil"/>
            </w:tcBorders>
            <w:hideMark/>
          </w:tcPr>
          <w:p w14:paraId="7CDD7CDC"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Moderate progress</w:t>
            </w:r>
          </w:p>
        </w:tc>
      </w:tr>
      <w:tr w:rsidR="00D933B7" w:rsidRPr="007B0108" w14:paraId="195121B8" w14:textId="77777777">
        <w:trPr>
          <w:trHeight w:val="300"/>
        </w:trPr>
        <w:tc>
          <w:tcPr>
            <w:tcW w:w="1276" w:type="dxa"/>
            <w:tcBorders>
              <w:top w:val="single" w:sz="6" w:space="0" w:color="8C8C8C"/>
              <w:left w:val="nil"/>
              <w:bottom w:val="single" w:sz="6" w:space="0" w:color="8C8C8C"/>
              <w:right w:val="nil"/>
            </w:tcBorders>
            <w:shd w:val="clear" w:color="auto" w:fill="FAF9F9"/>
            <w:hideMark/>
          </w:tcPr>
          <w:p w14:paraId="5D77AEDB" w14:textId="77777777" w:rsidR="00D933B7" w:rsidRPr="00083A83" w:rsidRDefault="00D933B7">
            <w:pPr>
              <w:spacing w:after="0" w:line="240" w:lineRule="auto"/>
              <w:textAlignment w:val="baseline"/>
              <w:rPr>
                <w:rFonts w:ascii="Segoe UI" w:hAnsi="Segoe UI" w:cs="Segoe UI"/>
                <w:sz w:val="20"/>
                <w:lang w:val="en-IE" w:eastAsia="en-IE"/>
              </w:rPr>
            </w:pPr>
            <w:r>
              <w:rPr>
                <w:color w:val="000000" w:themeColor="text1"/>
                <w:sz w:val="20"/>
                <w:lang w:val="en-IE" w:eastAsia="en-IE"/>
              </w:rPr>
              <w:t>Innovative products, processes or methods from framework programme and intellectual property right applications</w:t>
            </w:r>
          </w:p>
        </w:tc>
        <w:tc>
          <w:tcPr>
            <w:tcW w:w="675" w:type="dxa"/>
            <w:tcBorders>
              <w:top w:val="single" w:sz="6" w:space="0" w:color="8C8C8C"/>
              <w:left w:val="nil"/>
              <w:bottom w:val="single" w:sz="6" w:space="0" w:color="8C8C8C"/>
              <w:right w:val="nil"/>
            </w:tcBorders>
            <w:shd w:val="clear" w:color="auto" w:fill="FAF9F9"/>
            <w:hideMark/>
          </w:tcPr>
          <w:p w14:paraId="537BFACC"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shd w:val="clear" w:color="auto" w:fill="FAF9F9"/>
            <w:hideMark/>
          </w:tcPr>
          <w:p w14:paraId="56514BE2"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hAnsi="Calibri" w:cs="Calibri"/>
                <w:b/>
                <w:bCs/>
                <w:sz w:val="20"/>
                <w:lang w:eastAsia="en-IE"/>
              </w:rPr>
              <w:t> </w:t>
            </w:r>
            <w:r>
              <w:rPr>
                <w:b/>
                <w:bCs/>
                <w:sz w:val="20"/>
                <w:lang w:eastAsia="en-IE"/>
              </w:rPr>
              <w:t>100%</w:t>
            </w:r>
          </w:p>
        </w:tc>
        <w:tc>
          <w:tcPr>
            <w:tcW w:w="2086" w:type="dxa"/>
            <w:tcBorders>
              <w:top w:val="single" w:sz="6" w:space="0" w:color="8C8C8C"/>
              <w:left w:val="nil"/>
              <w:bottom w:val="single" w:sz="6" w:space="0" w:color="8C8C8C"/>
              <w:right w:val="nil"/>
            </w:tcBorders>
            <w:shd w:val="clear" w:color="auto" w:fill="FAF9F9"/>
            <w:hideMark/>
          </w:tcPr>
          <w:p w14:paraId="07D90CE6"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val="en-IE" w:eastAsia="en-IE"/>
              </w:rPr>
              <w:t>8</w:t>
            </w:r>
            <w:r>
              <w:rPr>
                <w:rFonts w:ascii="Calibri" w:hAnsi="Calibri" w:cs="Calibri"/>
                <w:color w:val="000000"/>
                <w:sz w:val="20"/>
                <w:lang w:val="en-IE" w:eastAsia="en-IE"/>
              </w:rPr>
              <w:t> </w:t>
            </w:r>
            <w:r>
              <w:rPr>
                <w:color w:val="000000"/>
                <w:sz w:val="20"/>
                <w:lang w:val="en-IE" w:eastAsia="en-IE"/>
              </w:rPr>
              <w:t>900 in 2030</w:t>
            </w:r>
          </w:p>
        </w:tc>
        <w:tc>
          <w:tcPr>
            <w:tcW w:w="1434" w:type="dxa"/>
            <w:tcBorders>
              <w:top w:val="single" w:sz="6" w:space="0" w:color="8C8C8C"/>
              <w:left w:val="nil"/>
              <w:bottom w:val="single" w:sz="6" w:space="0" w:color="8C8C8C"/>
              <w:right w:val="nil"/>
            </w:tcBorders>
            <w:shd w:val="clear" w:color="auto" w:fill="FAF9F9"/>
            <w:hideMark/>
          </w:tcPr>
          <w:p w14:paraId="2CD08755" w14:textId="77777777" w:rsidR="00D933B7" w:rsidRPr="003061EA" w:rsidRDefault="00D933B7">
            <w:pPr>
              <w:spacing w:after="0" w:line="240" w:lineRule="auto"/>
              <w:jc w:val="center"/>
              <w:textAlignment w:val="baseline"/>
              <w:rPr>
                <w:rFonts w:ascii="Calibri" w:hAnsi="Calibri" w:cs="Calibri"/>
                <w:sz w:val="20"/>
                <w:lang w:val="en-IE" w:eastAsia="en-IE"/>
              </w:rPr>
            </w:pPr>
            <w:r>
              <w:rPr>
                <w:rFonts w:cs="Segoe UI"/>
                <w:sz w:val="20"/>
                <w:lang w:eastAsia="en-IE"/>
              </w:rPr>
              <w:t>10</w:t>
            </w:r>
            <w:r>
              <w:rPr>
                <w:rFonts w:ascii="Calibri" w:hAnsi="Calibri" w:cs="Calibri"/>
                <w:sz w:val="20"/>
                <w:lang w:eastAsia="en-IE"/>
              </w:rPr>
              <w:t> </w:t>
            </w:r>
            <w:r>
              <w:rPr>
                <w:rFonts w:cs="Segoe UI"/>
                <w:sz w:val="20"/>
                <w:lang w:eastAsia="en-IE"/>
              </w:rPr>
              <w:t>156 by 2025 compared to a target of 8</w:t>
            </w:r>
            <w:r>
              <w:rPr>
                <w:rFonts w:ascii="Calibri" w:hAnsi="Calibri" w:cs="Calibri"/>
                <w:color w:val="000000"/>
                <w:sz w:val="20"/>
                <w:lang w:val="en-IE" w:eastAsia="en-IE"/>
              </w:rPr>
              <w:t> </w:t>
            </w:r>
            <w:r>
              <w:rPr>
                <w:rFonts w:cs="Segoe UI"/>
                <w:sz w:val="20"/>
                <w:lang w:eastAsia="en-IE"/>
              </w:rPr>
              <w:t>900</w:t>
            </w:r>
          </w:p>
        </w:tc>
        <w:tc>
          <w:tcPr>
            <w:tcW w:w="1702" w:type="dxa"/>
            <w:tcBorders>
              <w:top w:val="single" w:sz="6" w:space="0" w:color="8C8C8C"/>
              <w:left w:val="nil"/>
              <w:bottom w:val="single" w:sz="6" w:space="0" w:color="8C8C8C"/>
              <w:right w:val="nil"/>
            </w:tcBorders>
            <w:shd w:val="clear" w:color="auto" w:fill="FAF9F9"/>
            <w:hideMark/>
          </w:tcPr>
          <w:p w14:paraId="56E48F0F"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392D7F3F" w14:textId="77777777">
        <w:trPr>
          <w:trHeight w:val="300"/>
        </w:trPr>
        <w:tc>
          <w:tcPr>
            <w:tcW w:w="1276" w:type="dxa"/>
            <w:tcBorders>
              <w:top w:val="single" w:sz="6" w:space="0" w:color="8C8C8C"/>
              <w:left w:val="nil"/>
              <w:bottom w:val="single" w:sz="6" w:space="0" w:color="8C8C8C"/>
              <w:right w:val="nil"/>
            </w:tcBorders>
            <w:shd w:val="clear" w:color="auto" w:fill="FAF9F9"/>
          </w:tcPr>
          <w:p w14:paraId="58875F91" w14:textId="77777777" w:rsidR="00D933B7" w:rsidRPr="00083A83" w:rsidRDefault="00D933B7">
            <w:pPr>
              <w:spacing w:after="0" w:line="240" w:lineRule="auto"/>
              <w:textAlignment w:val="baseline"/>
              <w:rPr>
                <w:rFonts w:cs="Segoe UI"/>
                <w:sz w:val="20"/>
                <w:lang w:eastAsia="en-IE"/>
              </w:rPr>
            </w:pPr>
            <w:r>
              <w:rPr>
                <w:color w:val="000000"/>
                <w:sz w:val="20"/>
                <w:lang w:val="en-IE" w:eastAsia="en-IE"/>
              </w:rPr>
              <w:t xml:space="preserve">Full-time equivalent jobs created, and jobs maintained in beneficiary entities for the framework programme project </w:t>
            </w:r>
          </w:p>
        </w:tc>
        <w:tc>
          <w:tcPr>
            <w:tcW w:w="675" w:type="dxa"/>
            <w:tcBorders>
              <w:top w:val="single" w:sz="6" w:space="0" w:color="8C8C8C"/>
              <w:left w:val="nil"/>
              <w:bottom w:val="single" w:sz="6" w:space="0" w:color="8C8C8C"/>
              <w:right w:val="nil"/>
            </w:tcBorders>
            <w:shd w:val="clear" w:color="auto" w:fill="FAF9F9"/>
          </w:tcPr>
          <w:p w14:paraId="5C6A21B4"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shd w:val="clear" w:color="auto" w:fill="FAF9F9"/>
          </w:tcPr>
          <w:p w14:paraId="6E9BE309" w14:textId="77777777" w:rsidR="00D933B7" w:rsidRPr="00A55254" w:rsidRDefault="00D933B7">
            <w:pPr>
              <w:spacing w:after="0" w:line="240" w:lineRule="auto"/>
              <w:jc w:val="center"/>
              <w:textAlignment w:val="baseline"/>
              <w:rPr>
                <w:rFonts w:cs="Segoe UI"/>
                <w:b/>
                <w:sz w:val="20"/>
                <w:lang w:eastAsia="en-IE"/>
              </w:rPr>
            </w:pPr>
            <w:r>
              <w:rPr>
                <w:b/>
                <w:bCs/>
                <w:sz w:val="20"/>
                <w:lang w:eastAsia="en-IE"/>
              </w:rPr>
              <w:t>33%</w:t>
            </w:r>
          </w:p>
        </w:tc>
        <w:tc>
          <w:tcPr>
            <w:tcW w:w="2086" w:type="dxa"/>
            <w:tcBorders>
              <w:top w:val="single" w:sz="6" w:space="0" w:color="8C8C8C"/>
              <w:left w:val="nil"/>
              <w:bottom w:val="single" w:sz="6" w:space="0" w:color="8C8C8C"/>
              <w:right w:val="nil"/>
            </w:tcBorders>
            <w:shd w:val="clear" w:color="auto" w:fill="FAF9F9"/>
          </w:tcPr>
          <w:p w14:paraId="6D61B8A4" w14:textId="77777777" w:rsidR="00D933B7" w:rsidRPr="00083A83" w:rsidRDefault="00D933B7">
            <w:pPr>
              <w:spacing w:after="0" w:line="240" w:lineRule="auto"/>
              <w:jc w:val="center"/>
              <w:textAlignment w:val="baseline"/>
              <w:rPr>
                <w:rFonts w:cs="Segoe UI"/>
                <w:sz w:val="20"/>
                <w:lang w:eastAsia="en-IE"/>
              </w:rPr>
            </w:pPr>
            <w:r>
              <w:rPr>
                <w:color w:val="000000"/>
                <w:sz w:val="20"/>
                <w:lang w:val="en-IE" w:eastAsia="en-IE"/>
              </w:rPr>
              <w:t>288</w:t>
            </w:r>
            <w:r>
              <w:rPr>
                <w:rFonts w:ascii="Calibri" w:hAnsi="Calibri" w:cs="Calibri"/>
                <w:color w:val="000000"/>
                <w:sz w:val="20"/>
                <w:lang w:val="en-IE" w:eastAsia="en-IE"/>
              </w:rPr>
              <w:t> </w:t>
            </w:r>
            <w:r>
              <w:rPr>
                <w:color w:val="000000"/>
                <w:sz w:val="20"/>
                <w:lang w:val="en-IE" w:eastAsia="en-IE"/>
              </w:rPr>
              <w:t>185 in 2027</w:t>
            </w:r>
          </w:p>
        </w:tc>
        <w:tc>
          <w:tcPr>
            <w:tcW w:w="1434" w:type="dxa"/>
            <w:tcBorders>
              <w:top w:val="single" w:sz="6" w:space="0" w:color="8C8C8C"/>
              <w:left w:val="nil"/>
              <w:bottom w:val="single" w:sz="6" w:space="0" w:color="8C8C8C"/>
              <w:right w:val="nil"/>
            </w:tcBorders>
            <w:shd w:val="clear" w:color="auto" w:fill="FAF9F9"/>
          </w:tcPr>
          <w:p w14:paraId="58F56CD4"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95</w:t>
            </w:r>
            <w:r>
              <w:rPr>
                <w:rFonts w:ascii="Calibri" w:hAnsi="Calibri" w:cs="Calibri"/>
                <w:color w:val="000000"/>
                <w:sz w:val="20"/>
                <w:lang w:val="en-IE" w:eastAsia="en-IE"/>
              </w:rPr>
              <w:t> </w:t>
            </w:r>
            <w:r>
              <w:rPr>
                <w:rFonts w:cs="Segoe UI"/>
                <w:sz w:val="20"/>
                <w:lang w:eastAsia="en-IE"/>
              </w:rPr>
              <w:t>798.7 by 2025 compared to a target of 288</w:t>
            </w:r>
            <w:r>
              <w:rPr>
                <w:rFonts w:ascii="Calibri" w:hAnsi="Calibri" w:cs="Calibri"/>
                <w:color w:val="000000"/>
                <w:sz w:val="20"/>
                <w:lang w:val="en-IE" w:eastAsia="en-IE"/>
              </w:rPr>
              <w:t> </w:t>
            </w:r>
            <w:r>
              <w:rPr>
                <w:rFonts w:cs="Segoe UI"/>
                <w:sz w:val="20"/>
                <w:lang w:eastAsia="en-IE"/>
              </w:rPr>
              <w:t>185</w:t>
            </w:r>
          </w:p>
        </w:tc>
        <w:tc>
          <w:tcPr>
            <w:tcW w:w="1702" w:type="dxa"/>
            <w:tcBorders>
              <w:top w:val="single" w:sz="6" w:space="0" w:color="8C8C8C"/>
              <w:left w:val="nil"/>
              <w:bottom w:val="single" w:sz="6" w:space="0" w:color="8C8C8C"/>
              <w:right w:val="nil"/>
            </w:tcBorders>
            <w:shd w:val="clear" w:color="auto" w:fill="FAF9F9"/>
          </w:tcPr>
          <w:p w14:paraId="5A5CE797"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Moderate progress</w:t>
            </w:r>
          </w:p>
        </w:tc>
      </w:tr>
      <w:tr w:rsidR="00D933B7" w:rsidRPr="007B0108" w14:paraId="557F83E1" w14:textId="77777777">
        <w:trPr>
          <w:trHeight w:val="300"/>
        </w:trPr>
        <w:tc>
          <w:tcPr>
            <w:tcW w:w="1276" w:type="dxa"/>
            <w:tcBorders>
              <w:top w:val="single" w:sz="6" w:space="0" w:color="8C8C8C"/>
              <w:left w:val="nil"/>
              <w:bottom w:val="single" w:sz="6" w:space="0" w:color="8C8C8C"/>
              <w:right w:val="nil"/>
            </w:tcBorders>
            <w:shd w:val="clear" w:color="auto" w:fill="FAF9F9"/>
          </w:tcPr>
          <w:p w14:paraId="2177633D" w14:textId="77777777" w:rsidR="00D933B7" w:rsidRPr="00083A83" w:rsidRDefault="00D933B7">
            <w:pPr>
              <w:spacing w:after="0" w:line="240" w:lineRule="auto"/>
              <w:textAlignment w:val="baseline"/>
              <w:rPr>
                <w:rFonts w:cs="Segoe UI"/>
                <w:sz w:val="20"/>
                <w:lang w:eastAsia="en-IE"/>
              </w:rPr>
            </w:pPr>
            <w:r>
              <w:rPr>
                <w:color w:val="000000" w:themeColor="text1"/>
                <w:sz w:val="20"/>
                <w:lang w:val="en-IE" w:eastAsia="en-IE"/>
              </w:rPr>
              <w:t xml:space="preserve">Public and private investment mobilised with the initial framework programme investment </w:t>
            </w:r>
          </w:p>
        </w:tc>
        <w:tc>
          <w:tcPr>
            <w:tcW w:w="675" w:type="dxa"/>
            <w:tcBorders>
              <w:top w:val="single" w:sz="6" w:space="0" w:color="8C8C8C"/>
              <w:left w:val="nil"/>
              <w:bottom w:val="single" w:sz="6" w:space="0" w:color="8C8C8C"/>
              <w:right w:val="nil"/>
            </w:tcBorders>
            <w:shd w:val="clear" w:color="auto" w:fill="FAF9F9"/>
          </w:tcPr>
          <w:p w14:paraId="7C26DC58"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shd w:val="clear" w:color="auto" w:fill="FAF9F9"/>
          </w:tcPr>
          <w:p w14:paraId="79E01D38"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65%</w:t>
            </w:r>
          </w:p>
        </w:tc>
        <w:tc>
          <w:tcPr>
            <w:tcW w:w="2086" w:type="dxa"/>
            <w:tcBorders>
              <w:top w:val="single" w:sz="6" w:space="0" w:color="8C8C8C"/>
              <w:left w:val="nil"/>
              <w:bottom w:val="single" w:sz="6" w:space="0" w:color="8C8C8C"/>
              <w:right w:val="nil"/>
            </w:tcBorders>
            <w:shd w:val="clear" w:color="auto" w:fill="FAF9F9"/>
          </w:tcPr>
          <w:p w14:paraId="25CDD3EC" w14:textId="77777777" w:rsidR="00D933B7" w:rsidRPr="00083A83" w:rsidRDefault="00D933B7">
            <w:pPr>
              <w:spacing w:after="0" w:line="240" w:lineRule="auto"/>
              <w:jc w:val="center"/>
              <w:textAlignment w:val="baseline"/>
              <w:rPr>
                <w:rFonts w:cs="Segoe UI"/>
                <w:sz w:val="20"/>
                <w:lang w:eastAsia="en-IE"/>
              </w:rPr>
            </w:pPr>
            <w:r>
              <w:rPr>
                <w:color w:val="000000" w:themeColor="text1"/>
                <w:sz w:val="20"/>
                <w:lang w:val="en-IE" w:eastAsia="en-IE"/>
              </w:rPr>
              <w:t xml:space="preserve">20.0 in </w:t>
            </w:r>
            <w:r>
              <w:rPr>
                <w:rFonts w:eastAsiaTheme="minorEastAsia"/>
                <w:color w:val="000000" w:themeColor="text1"/>
                <w:sz w:val="20"/>
                <w:lang w:val="en-IE" w:eastAsia="en-IE"/>
              </w:rPr>
              <w:t>2030</w:t>
            </w:r>
          </w:p>
        </w:tc>
        <w:tc>
          <w:tcPr>
            <w:tcW w:w="1434" w:type="dxa"/>
            <w:tcBorders>
              <w:top w:val="single" w:sz="6" w:space="0" w:color="8C8C8C"/>
              <w:left w:val="nil"/>
              <w:bottom w:val="single" w:sz="6" w:space="0" w:color="8C8C8C"/>
              <w:right w:val="nil"/>
            </w:tcBorders>
            <w:shd w:val="clear" w:color="auto" w:fill="FAF9F9"/>
          </w:tcPr>
          <w:p w14:paraId="6447D1D5"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EUR</w:t>
            </w:r>
            <w:r>
              <w:rPr>
                <w:rFonts w:ascii="Calibri" w:hAnsi="Calibri" w:cs="Calibri"/>
                <w:color w:val="000000"/>
                <w:sz w:val="20"/>
                <w:lang w:val="en-IE" w:eastAsia="en-IE"/>
              </w:rPr>
              <w:t> </w:t>
            </w:r>
            <w:r>
              <w:rPr>
                <w:rFonts w:cs="Segoe UI"/>
                <w:sz w:val="20"/>
                <w:lang w:eastAsia="en-IE"/>
              </w:rPr>
              <w:t>12.9</w:t>
            </w:r>
            <w:r>
              <w:rPr>
                <w:rFonts w:ascii="Calibri" w:hAnsi="Calibri" w:cs="Calibri"/>
                <w:color w:val="000000"/>
                <w:sz w:val="20"/>
                <w:lang w:val="en-IE" w:eastAsia="en-IE"/>
              </w:rPr>
              <w:t> </w:t>
            </w:r>
            <w:r>
              <w:rPr>
                <w:rFonts w:cs="Segoe UI"/>
                <w:sz w:val="20"/>
                <w:lang w:eastAsia="en-IE"/>
              </w:rPr>
              <w:t>billion by 2025 compared to a target of EUR</w:t>
            </w:r>
            <w:r>
              <w:rPr>
                <w:rFonts w:ascii="Calibri" w:hAnsi="Calibri" w:cs="Calibri"/>
                <w:color w:val="000000"/>
                <w:sz w:val="20"/>
                <w:lang w:val="en-IE" w:eastAsia="en-IE"/>
              </w:rPr>
              <w:t> </w:t>
            </w:r>
            <w:r>
              <w:rPr>
                <w:rFonts w:cs="Segoe UI"/>
                <w:sz w:val="20"/>
                <w:lang w:eastAsia="en-IE"/>
              </w:rPr>
              <w:t>20</w:t>
            </w:r>
            <w:r>
              <w:rPr>
                <w:rFonts w:ascii="Calibri" w:hAnsi="Calibri" w:cs="Calibri"/>
                <w:color w:val="000000"/>
                <w:sz w:val="20"/>
                <w:lang w:val="en-IE" w:eastAsia="en-IE"/>
              </w:rPr>
              <w:t> </w:t>
            </w:r>
            <w:r>
              <w:rPr>
                <w:rFonts w:cs="Segoe UI"/>
                <w:sz w:val="20"/>
                <w:lang w:eastAsia="en-IE"/>
              </w:rPr>
              <w:t>billion</w:t>
            </w:r>
          </w:p>
        </w:tc>
        <w:tc>
          <w:tcPr>
            <w:tcW w:w="1702" w:type="dxa"/>
            <w:tcBorders>
              <w:top w:val="single" w:sz="6" w:space="0" w:color="8C8C8C"/>
              <w:left w:val="nil"/>
              <w:bottom w:val="single" w:sz="6" w:space="0" w:color="8C8C8C"/>
              <w:right w:val="nil"/>
            </w:tcBorders>
            <w:shd w:val="clear" w:color="auto" w:fill="FAF9F9"/>
          </w:tcPr>
          <w:p w14:paraId="3249D510"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3E6AF9EE" w14:textId="77777777">
        <w:trPr>
          <w:trHeight w:val="300"/>
        </w:trPr>
        <w:tc>
          <w:tcPr>
            <w:tcW w:w="1276" w:type="dxa"/>
            <w:tcBorders>
              <w:top w:val="single" w:sz="6" w:space="0" w:color="8C8C8C"/>
              <w:left w:val="nil"/>
              <w:bottom w:val="single" w:sz="6" w:space="0" w:color="8C8C8C"/>
              <w:right w:val="nil"/>
            </w:tcBorders>
            <w:shd w:val="clear" w:color="auto" w:fill="FAF9F9"/>
          </w:tcPr>
          <w:p w14:paraId="17F32A01" w14:textId="77777777" w:rsidR="00D933B7" w:rsidRPr="00083A83" w:rsidRDefault="00D933B7">
            <w:pPr>
              <w:spacing w:after="0" w:line="240" w:lineRule="auto"/>
              <w:textAlignment w:val="baseline"/>
              <w:rPr>
                <w:rFonts w:cs="Segoe UI"/>
                <w:sz w:val="20"/>
                <w:lang w:eastAsia="en-IE"/>
              </w:rPr>
            </w:pPr>
            <w:r>
              <w:rPr>
                <w:color w:val="000000" w:themeColor="text1"/>
                <w:sz w:val="20"/>
                <w:lang w:val="en-IE" w:eastAsia="en-IE"/>
              </w:rPr>
              <w:lastRenderedPageBreak/>
              <w:t xml:space="preserve">Outputs aimed at addressing identified EU policy priorities and global challenges  </w:t>
            </w:r>
          </w:p>
        </w:tc>
        <w:tc>
          <w:tcPr>
            <w:tcW w:w="675" w:type="dxa"/>
            <w:tcBorders>
              <w:top w:val="single" w:sz="6" w:space="0" w:color="8C8C8C"/>
              <w:left w:val="nil"/>
              <w:bottom w:val="single" w:sz="6" w:space="0" w:color="8C8C8C"/>
              <w:right w:val="nil"/>
            </w:tcBorders>
            <w:shd w:val="clear" w:color="auto" w:fill="FAF9F9"/>
          </w:tcPr>
          <w:p w14:paraId="669F24FA"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shd w:val="clear" w:color="auto" w:fill="FAF9F9"/>
          </w:tcPr>
          <w:p w14:paraId="025A8901" w14:textId="7E57362A" w:rsidR="00D933B7" w:rsidRPr="00A55254" w:rsidRDefault="001D587F">
            <w:pPr>
              <w:spacing w:after="0" w:line="240" w:lineRule="auto"/>
              <w:jc w:val="center"/>
              <w:textAlignment w:val="baseline"/>
              <w:rPr>
                <w:rFonts w:cs="Segoe UI"/>
                <w:b/>
                <w:bCs/>
                <w:sz w:val="20"/>
                <w:lang w:eastAsia="en-IE"/>
              </w:rPr>
            </w:pPr>
            <w:r>
              <w:rPr>
                <w:b/>
                <w:bCs/>
                <w:sz w:val="20"/>
                <w:lang w:eastAsia="en-IE"/>
              </w:rPr>
              <w:t>99.6</w:t>
            </w:r>
            <w:r w:rsidR="00D933B7">
              <w:rPr>
                <w:b/>
                <w:bCs/>
                <w:sz w:val="20"/>
                <w:lang w:eastAsia="en-IE"/>
              </w:rPr>
              <w:t>%</w:t>
            </w:r>
          </w:p>
        </w:tc>
        <w:tc>
          <w:tcPr>
            <w:tcW w:w="2086" w:type="dxa"/>
            <w:tcBorders>
              <w:top w:val="single" w:sz="6" w:space="0" w:color="8C8C8C"/>
              <w:left w:val="nil"/>
              <w:bottom w:val="single" w:sz="6" w:space="0" w:color="8C8C8C"/>
              <w:right w:val="nil"/>
            </w:tcBorders>
            <w:shd w:val="clear" w:color="auto" w:fill="FAF9F9"/>
          </w:tcPr>
          <w:p w14:paraId="66469A57" w14:textId="77777777" w:rsidR="00D933B7" w:rsidRPr="00083A83" w:rsidRDefault="00D933B7">
            <w:pPr>
              <w:spacing w:after="0" w:line="240" w:lineRule="auto"/>
              <w:jc w:val="center"/>
              <w:textAlignment w:val="baseline"/>
              <w:rPr>
                <w:rFonts w:cs="Segoe UI"/>
                <w:sz w:val="20"/>
                <w:lang w:eastAsia="en-IE"/>
              </w:rPr>
            </w:pPr>
            <w:r>
              <w:rPr>
                <w:color w:val="000000" w:themeColor="text1"/>
                <w:sz w:val="20"/>
                <w:lang w:val="en-IE" w:eastAsia="en-IE"/>
              </w:rPr>
              <w:t xml:space="preserve">100% until </w:t>
            </w:r>
            <w:r>
              <w:rPr>
                <w:rFonts w:eastAsiaTheme="minorEastAsia"/>
                <w:color w:val="000000" w:themeColor="text1"/>
                <w:sz w:val="20"/>
                <w:lang w:val="en-IE" w:eastAsia="en-IE"/>
              </w:rPr>
              <w:t>2030</w:t>
            </w:r>
          </w:p>
        </w:tc>
        <w:tc>
          <w:tcPr>
            <w:tcW w:w="1434" w:type="dxa"/>
            <w:tcBorders>
              <w:top w:val="single" w:sz="6" w:space="0" w:color="8C8C8C"/>
              <w:left w:val="nil"/>
              <w:bottom w:val="single" w:sz="6" w:space="0" w:color="8C8C8C"/>
              <w:right w:val="nil"/>
            </w:tcBorders>
            <w:shd w:val="clear" w:color="auto" w:fill="FAF9F9"/>
          </w:tcPr>
          <w:p w14:paraId="3D9BF78A" w14:textId="716C23E8" w:rsidR="00D933B7" w:rsidRPr="00A55254" w:rsidRDefault="00D933B7">
            <w:pPr>
              <w:spacing w:after="0" w:line="240" w:lineRule="auto"/>
              <w:jc w:val="center"/>
              <w:textAlignment w:val="baseline"/>
              <w:rPr>
                <w:rFonts w:cs="Segoe UI"/>
                <w:sz w:val="20"/>
                <w:lang w:eastAsia="en-IE"/>
              </w:rPr>
            </w:pPr>
            <w:r>
              <w:rPr>
                <w:rFonts w:cs="Segoe UI"/>
                <w:sz w:val="20"/>
                <w:lang w:eastAsia="en-IE"/>
              </w:rPr>
              <w:t>Milestones not achieved for 2021-2025 (2025: 99.</w:t>
            </w:r>
            <w:r w:rsidR="001D587F">
              <w:rPr>
                <w:rFonts w:cs="Segoe UI"/>
                <w:sz w:val="20"/>
                <w:lang w:eastAsia="en-IE"/>
              </w:rPr>
              <w:t>6</w:t>
            </w:r>
            <w:r>
              <w:rPr>
                <w:rFonts w:cs="Segoe UI"/>
                <w:sz w:val="20"/>
                <w:lang w:eastAsia="en-IE"/>
              </w:rPr>
              <w:t>% compared to a milestone of 100%)</w:t>
            </w:r>
          </w:p>
        </w:tc>
        <w:tc>
          <w:tcPr>
            <w:tcW w:w="1702" w:type="dxa"/>
            <w:tcBorders>
              <w:top w:val="single" w:sz="6" w:space="0" w:color="8C8C8C"/>
              <w:left w:val="nil"/>
              <w:bottom w:val="single" w:sz="6" w:space="0" w:color="8C8C8C"/>
              <w:right w:val="nil"/>
            </w:tcBorders>
            <w:shd w:val="clear" w:color="auto" w:fill="FAF9F9"/>
          </w:tcPr>
          <w:p w14:paraId="2374443F"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4EADA7A0" w14:textId="77777777">
        <w:trPr>
          <w:trHeight w:val="300"/>
        </w:trPr>
        <w:tc>
          <w:tcPr>
            <w:tcW w:w="1276" w:type="dxa"/>
            <w:tcBorders>
              <w:top w:val="single" w:sz="6" w:space="0" w:color="8C8C8C"/>
              <w:left w:val="nil"/>
              <w:bottom w:val="single" w:sz="6" w:space="0" w:color="8C8C8C"/>
              <w:right w:val="nil"/>
            </w:tcBorders>
            <w:shd w:val="clear" w:color="auto" w:fill="FAF9F9"/>
          </w:tcPr>
          <w:p w14:paraId="2902FF85" w14:textId="77777777" w:rsidR="00D933B7" w:rsidRPr="00083A83" w:rsidRDefault="00D933B7">
            <w:pPr>
              <w:spacing w:after="0" w:line="240" w:lineRule="auto"/>
              <w:textAlignment w:val="baseline"/>
              <w:rPr>
                <w:rFonts w:cs="Segoe UI"/>
                <w:sz w:val="20"/>
                <w:lang w:eastAsia="en-IE"/>
              </w:rPr>
            </w:pPr>
            <w:r>
              <w:rPr>
                <w:color w:val="000000" w:themeColor="text1"/>
                <w:sz w:val="20"/>
                <w:lang w:val="en-IE" w:eastAsia="en-IE"/>
              </w:rPr>
              <w:t xml:space="preserve">Outputs in specific research and innovation missions </w:t>
            </w:r>
          </w:p>
        </w:tc>
        <w:tc>
          <w:tcPr>
            <w:tcW w:w="675" w:type="dxa"/>
            <w:tcBorders>
              <w:top w:val="single" w:sz="6" w:space="0" w:color="8C8C8C"/>
              <w:left w:val="nil"/>
              <w:bottom w:val="single" w:sz="6" w:space="0" w:color="8C8C8C"/>
              <w:right w:val="nil"/>
            </w:tcBorders>
            <w:shd w:val="clear" w:color="auto" w:fill="FAF9F9"/>
          </w:tcPr>
          <w:p w14:paraId="731165E8"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shd w:val="clear" w:color="auto" w:fill="FAF9F9"/>
          </w:tcPr>
          <w:p w14:paraId="7D7F7841"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71%</w:t>
            </w:r>
          </w:p>
        </w:tc>
        <w:tc>
          <w:tcPr>
            <w:tcW w:w="2086" w:type="dxa"/>
            <w:tcBorders>
              <w:top w:val="single" w:sz="6" w:space="0" w:color="8C8C8C"/>
              <w:left w:val="nil"/>
              <w:bottom w:val="single" w:sz="6" w:space="0" w:color="8C8C8C"/>
              <w:right w:val="nil"/>
            </w:tcBorders>
            <w:shd w:val="clear" w:color="auto" w:fill="FAF9F9"/>
          </w:tcPr>
          <w:p w14:paraId="1E3542F0" w14:textId="77777777" w:rsidR="00D933B7" w:rsidRPr="00083A83" w:rsidRDefault="00D933B7">
            <w:pPr>
              <w:spacing w:after="0" w:line="240" w:lineRule="auto"/>
              <w:jc w:val="center"/>
              <w:textAlignment w:val="baseline"/>
              <w:rPr>
                <w:rFonts w:cs="Segoe UI"/>
                <w:sz w:val="20"/>
                <w:lang w:eastAsia="en-IE"/>
              </w:rPr>
            </w:pPr>
            <w:r>
              <w:rPr>
                <w:color w:val="000000"/>
                <w:sz w:val="20"/>
                <w:lang w:val="en-IE" w:eastAsia="en-IE"/>
              </w:rPr>
              <w:t>6 outputs annually until 2027</w:t>
            </w:r>
          </w:p>
        </w:tc>
        <w:tc>
          <w:tcPr>
            <w:tcW w:w="1434" w:type="dxa"/>
            <w:tcBorders>
              <w:top w:val="single" w:sz="6" w:space="0" w:color="8C8C8C"/>
              <w:left w:val="nil"/>
              <w:bottom w:val="single" w:sz="6" w:space="0" w:color="8C8C8C"/>
              <w:right w:val="nil"/>
            </w:tcBorders>
            <w:shd w:val="clear" w:color="auto" w:fill="FAF9F9"/>
          </w:tcPr>
          <w:p w14:paraId="7C55A542"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Milestones achieved for 2021-2025 (2025: 9 calls launched compared to a milestone of 6)</w:t>
            </w:r>
          </w:p>
        </w:tc>
        <w:tc>
          <w:tcPr>
            <w:tcW w:w="1702" w:type="dxa"/>
            <w:tcBorders>
              <w:top w:val="single" w:sz="6" w:space="0" w:color="8C8C8C"/>
              <w:left w:val="nil"/>
              <w:bottom w:val="single" w:sz="6" w:space="0" w:color="8C8C8C"/>
              <w:right w:val="nil"/>
            </w:tcBorders>
            <w:shd w:val="clear" w:color="auto" w:fill="FAF9F9"/>
          </w:tcPr>
          <w:p w14:paraId="7CB1DE64"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67D6D839" w14:textId="77777777">
        <w:trPr>
          <w:trHeight w:val="300"/>
        </w:trPr>
        <w:tc>
          <w:tcPr>
            <w:tcW w:w="1276" w:type="dxa"/>
            <w:tcBorders>
              <w:top w:val="single" w:sz="6" w:space="0" w:color="8C8C8C"/>
              <w:left w:val="nil"/>
              <w:bottom w:val="single" w:sz="6" w:space="0" w:color="8C8C8C"/>
              <w:right w:val="nil"/>
            </w:tcBorders>
            <w:shd w:val="clear" w:color="auto" w:fill="FAF9F9"/>
          </w:tcPr>
          <w:p w14:paraId="7704845B" w14:textId="77777777" w:rsidR="00D933B7" w:rsidRPr="00083A83" w:rsidRDefault="00D933B7">
            <w:pPr>
              <w:spacing w:after="0" w:line="240" w:lineRule="auto"/>
              <w:textAlignment w:val="baseline"/>
              <w:rPr>
                <w:rFonts w:cs="Segoe UI"/>
                <w:sz w:val="20"/>
                <w:lang w:eastAsia="en-IE"/>
              </w:rPr>
            </w:pPr>
            <w:r>
              <w:rPr>
                <w:color w:val="000000"/>
                <w:sz w:val="20"/>
                <w:lang w:val="en-IE" w:eastAsia="en-IE"/>
              </w:rPr>
              <w:t>Framework programme projects where EU citizens and end users contribute to the co-creation of research and innovation content</w:t>
            </w:r>
          </w:p>
        </w:tc>
        <w:tc>
          <w:tcPr>
            <w:tcW w:w="675" w:type="dxa"/>
            <w:tcBorders>
              <w:top w:val="single" w:sz="6" w:space="0" w:color="8C8C8C"/>
              <w:left w:val="nil"/>
              <w:bottom w:val="single" w:sz="6" w:space="0" w:color="8C8C8C"/>
              <w:right w:val="nil"/>
            </w:tcBorders>
            <w:shd w:val="clear" w:color="auto" w:fill="FAF9F9"/>
          </w:tcPr>
          <w:p w14:paraId="03569218"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2466" w:type="dxa"/>
            <w:tcBorders>
              <w:top w:val="single" w:sz="6" w:space="0" w:color="8C8C8C"/>
              <w:left w:val="nil"/>
              <w:bottom w:val="single" w:sz="6" w:space="0" w:color="8C8C8C"/>
              <w:right w:val="nil"/>
            </w:tcBorders>
            <w:shd w:val="clear" w:color="auto" w:fill="FAF9F9"/>
          </w:tcPr>
          <w:p w14:paraId="2B2F6016"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81%</w:t>
            </w:r>
          </w:p>
        </w:tc>
        <w:tc>
          <w:tcPr>
            <w:tcW w:w="2086" w:type="dxa"/>
            <w:tcBorders>
              <w:top w:val="single" w:sz="6" w:space="0" w:color="8C8C8C"/>
              <w:left w:val="nil"/>
              <w:bottom w:val="single" w:sz="6" w:space="0" w:color="8C8C8C"/>
              <w:right w:val="nil"/>
            </w:tcBorders>
            <w:shd w:val="clear" w:color="auto" w:fill="FAF9F9"/>
          </w:tcPr>
          <w:p w14:paraId="5385FCC4" w14:textId="77777777" w:rsidR="00D933B7" w:rsidRPr="00083A83" w:rsidRDefault="00D933B7">
            <w:pPr>
              <w:spacing w:after="0" w:line="240" w:lineRule="auto"/>
              <w:jc w:val="center"/>
              <w:textAlignment w:val="baseline"/>
              <w:rPr>
                <w:rFonts w:cs="Segoe UI"/>
                <w:sz w:val="20"/>
                <w:lang w:eastAsia="en-IE"/>
              </w:rPr>
            </w:pPr>
            <w:r>
              <w:rPr>
                <w:color w:val="000000"/>
                <w:sz w:val="20"/>
                <w:lang w:val="en-IE" w:eastAsia="en-IE"/>
              </w:rPr>
              <w:t>50% in 2030</w:t>
            </w:r>
          </w:p>
        </w:tc>
        <w:tc>
          <w:tcPr>
            <w:tcW w:w="1434" w:type="dxa"/>
            <w:tcBorders>
              <w:top w:val="single" w:sz="6" w:space="0" w:color="8C8C8C"/>
              <w:left w:val="nil"/>
              <w:bottom w:val="single" w:sz="6" w:space="0" w:color="8C8C8C"/>
              <w:right w:val="nil"/>
            </w:tcBorders>
            <w:shd w:val="clear" w:color="auto" w:fill="FAF9F9"/>
          </w:tcPr>
          <w:p w14:paraId="563EBDB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40.7% in 2025 compared to a target of 50%</w:t>
            </w:r>
          </w:p>
        </w:tc>
        <w:tc>
          <w:tcPr>
            <w:tcW w:w="1702" w:type="dxa"/>
            <w:tcBorders>
              <w:top w:val="single" w:sz="6" w:space="0" w:color="8C8C8C"/>
              <w:left w:val="nil"/>
              <w:bottom w:val="single" w:sz="6" w:space="0" w:color="8C8C8C"/>
              <w:right w:val="nil"/>
            </w:tcBorders>
            <w:shd w:val="clear" w:color="auto" w:fill="FAF9F9"/>
          </w:tcPr>
          <w:p w14:paraId="40005558"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70282784" w14:textId="2075D217" w:rsidR="00D933B7" w:rsidRDefault="00D933B7" w:rsidP="006C462E">
      <w:pPr>
        <w:tabs>
          <w:tab w:val="left" w:pos="1410"/>
        </w:tabs>
        <w:rPr>
          <w:lang w:eastAsia="en-GB"/>
        </w:rPr>
      </w:pPr>
      <w:r>
        <w:rPr>
          <w:lang w:eastAsia="en-GB"/>
        </w:rPr>
        <w:tab/>
      </w:r>
    </w:p>
    <w:p w14:paraId="4F80D75B" w14:textId="77777777" w:rsidR="00D933B7" w:rsidRDefault="00D933B7" w:rsidP="00D933B7">
      <w:pPr>
        <w:rPr>
          <w:lang w:eastAsia="en-GB"/>
        </w:rPr>
      </w:pPr>
      <w:r>
        <w:rPr>
          <w:lang w:eastAsia="en-GB"/>
        </w:rPr>
        <w:t>Research and innovation results often take time to show measurable impact. Horizon Europe’s ‘</w:t>
      </w:r>
      <w:r>
        <w:rPr>
          <w:b/>
          <w:bCs/>
          <w:lang w:eastAsia="en-GB"/>
        </w:rPr>
        <w:t>Key impact pathways</w:t>
      </w:r>
      <w:r>
        <w:rPr>
          <w:lang w:eastAsia="en-GB"/>
        </w:rPr>
        <w:t xml:space="preserve">’ track progress towards objectives over time using a set of 27 indicators. This programme performance statement reports on nine output indicators, as these are currently the only ones advanced enough to meaningfully assess progress. </w:t>
      </w:r>
    </w:p>
    <w:p w14:paraId="1CD2A72F" w14:textId="77777777" w:rsidR="00D933B7" w:rsidRPr="001F2F66" w:rsidRDefault="00D933B7" w:rsidP="00D933B7">
      <w:pPr>
        <w:spacing w:after="240"/>
        <w:rPr>
          <w:b/>
          <w:bCs/>
          <w:lang w:eastAsia="en-GB"/>
        </w:rPr>
      </w:pPr>
      <w:r w:rsidRPr="001F2F66">
        <w:rPr>
          <w:b/>
          <w:bCs/>
          <w:lang w:eastAsia="en-GB"/>
        </w:rPr>
        <w:t>Scientific objectives</w:t>
      </w:r>
    </w:p>
    <w:p w14:paraId="586489D8" w14:textId="77777777" w:rsidR="00D933B7" w:rsidRDefault="00D933B7" w:rsidP="00D933B7">
      <w:pPr>
        <w:rPr>
          <w:lang w:eastAsia="en-GB"/>
        </w:rPr>
      </w:pPr>
      <w:r>
        <w:rPr>
          <w:lang w:eastAsia="en-GB"/>
        </w:rPr>
        <w:t>The number of reported</w:t>
      </w:r>
      <w:r>
        <w:rPr>
          <w:b/>
          <w:bCs/>
          <w:lang w:eastAsia="en-GB"/>
        </w:rPr>
        <w:t xml:space="preserve"> peer-reviewed publications</w:t>
      </w:r>
      <w:r>
        <w:rPr>
          <w:lang w:eastAsia="en-GB"/>
        </w:rPr>
        <w:t xml:space="preserve"> has tripled compared to last year and now stands at over </w:t>
      </w:r>
      <w:r>
        <w:rPr>
          <w:b/>
          <w:bCs/>
          <w:lang w:eastAsia="en-GB"/>
        </w:rPr>
        <w:t>22</w:t>
      </w:r>
      <w:r>
        <w:rPr>
          <w:rFonts w:ascii="Calibri" w:hAnsi="Calibri" w:cs="Calibri"/>
          <w:b/>
          <w:bCs/>
          <w:lang w:eastAsia="en-GB"/>
        </w:rPr>
        <w:t> </w:t>
      </w:r>
      <w:r>
        <w:rPr>
          <w:b/>
          <w:bCs/>
          <w:lang w:eastAsia="en-GB"/>
        </w:rPr>
        <w:t>500</w:t>
      </w:r>
      <w:r>
        <w:rPr>
          <w:lang w:eastAsia="en-GB"/>
        </w:rPr>
        <w:t xml:space="preserve">. Based on trends observed in previous </w:t>
      </w:r>
      <w:r>
        <w:t xml:space="preserve">research and innovation </w:t>
      </w:r>
      <w:r>
        <w:rPr>
          <w:lang w:eastAsia="en-GB"/>
        </w:rPr>
        <w:t>framework programmes, the tally is expected to increase exponentially towards the end of funded activities, including beyond the end of the implementation period. Between 2021 and 2025, eight European Research Council (ERC) grantees have received a Nobel Prize</w:t>
      </w:r>
      <w:r>
        <w:rPr>
          <w:rFonts w:ascii="Calibri" w:hAnsi="Calibri" w:cs="Calibri"/>
          <w:lang w:eastAsia="en-GB"/>
        </w:rPr>
        <w:t> </w:t>
      </w:r>
      <w:r>
        <w:rPr>
          <w:lang w:eastAsia="en-GB"/>
        </w:rPr>
        <w:t xml:space="preserve">– the latest being </w:t>
      </w:r>
      <w:hyperlink r:id="rId82">
        <w:r>
          <w:rPr>
            <w:rStyle w:val="Hyperlink"/>
            <w:lang w:eastAsia="en-GB"/>
          </w:rPr>
          <w:t>Philippe Aghion</w:t>
        </w:r>
      </w:hyperlink>
      <w:r>
        <w:rPr>
          <w:lang w:eastAsia="en-GB"/>
        </w:rPr>
        <w:t xml:space="preserve"> in 2025. Impactful publications have also been funded by collaborative research projects, such as the </w:t>
      </w:r>
      <w:hyperlink r:id="rId83">
        <w:r>
          <w:rPr>
            <w:rStyle w:val="Hyperlink"/>
            <w:lang w:eastAsia="en-GB"/>
          </w:rPr>
          <w:t>top climate research paper</w:t>
        </w:r>
      </w:hyperlink>
      <w:r>
        <w:rPr>
          <w:lang w:eastAsia="en-GB"/>
        </w:rPr>
        <w:t xml:space="preserve"> by media exposure in 2025. </w:t>
      </w:r>
    </w:p>
    <w:p w14:paraId="24090028" w14:textId="77777777" w:rsidR="00D933B7" w:rsidRDefault="00D933B7" w:rsidP="00D933B7">
      <w:pPr>
        <w:rPr>
          <w:lang w:eastAsia="en-GB"/>
        </w:rPr>
      </w:pPr>
      <w:r>
        <w:rPr>
          <w:lang w:eastAsia="en-GB"/>
        </w:rPr>
        <w:t xml:space="preserve">Horizon Europe projects comprise at least </w:t>
      </w:r>
      <w:r>
        <w:rPr>
          <w:b/>
          <w:bCs/>
          <w:lang w:eastAsia="en-GB"/>
        </w:rPr>
        <w:t>134</w:t>
      </w:r>
      <w:r>
        <w:rPr>
          <w:rFonts w:ascii="Calibri" w:hAnsi="Calibri" w:cs="Calibri"/>
          <w:b/>
          <w:bCs/>
          <w:lang w:eastAsia="en-GB"/>
        </w:rPr>
        <w:t> </w:t>
      </w:r>
      <w:r>
        <w:rPr>
          <w:b/>
          <w:bCs/>
          <w:lang w:eastAsia="en-GB"/>
        </w:rPr>
        <w:t>000 researchers involved in upskilling activities</w:t>
      </w:r>
      <w:r>
        <w:rPr>
          <w:lang w:eastAsia="en-GB"/>
        </w:rPr>
        <w:t xml:space="preserve">. The figure is expected to increase further in the next years, especially after the total number of research fellows in training and mobility under Marie Skłodowska-Curie actions is added to the tally. </w:t>
      </w:r>
    </w:p>
    <w:p w14:paraId="0857CC76" w14:textId="77777777" w:rsidR="00D933B7" w:rsidRDefault="00D933B7" w:rsidP="00D933B7">
      <w:pPr>
        <w:rPr>
          <w:lang w:eastAsia="en-GB"/>
        </w:rPr>
      </w:pPr>
      <w:r>
        <w:rPr>
          <w:lang w:eastAsia="en-GB"/>
        </w:rPr>
        <w:t xml:space="preserve">As a general requirement, programme beneficiaries should ensure </w:t>
      </w:r>
      <w:r>
        <w:rPr>
          <w:b/>
          <w:bCs/>
          <w:lang w:eastAsia="en-GB"/>
        </w:rPr>
        <w:t xml:space="preserve">open access </w:t>
      </w:r>
      <w:r>
        <w:rPr>
          <w:lang w:eastAsia="en-GB"/>
        </w:rPr>
        <w:t xml:space="preserve">to scientific publications and underlying research data. As of the end of 2025, over </w:t>
      </w:r>
      <w:r>
        <w:rPr>
          <w:b/>
          <w:bCs/>
          <w:lang w:eastAsia="en-GB"/>
        </w:rPr>
        <w:t>80%</w:t>
      </w:r>
      <w:r>
        <w:rPr>
          <w:lang w:eastAsia="en-GB"/>
        </w:rPr>
        <w:t xml:space="preserve"> of all publications, datasets and software produced by Horizon</w:t>
      </w:r>
      <w:r>
        <w:rPr>
          <w:rFonts w:ascii="Calibri" w:hAnsi="Calibri" w:cs="Calibri"/>
          <w:lang w:eastAsia="en-GB"/>
        </w:rPr>
        <w:t xml:space="preserve"> </w:t>
      </w:r>
      <w:r>
        <w:rPr>
          <w:lang w:eastAsia="en-GB"/>
        </w:rPr>
        <w:t xml:space="preserve">Europe projects are available in open access. While </w:t>
      </w:r>
      <w:r>
        <w:rPr>
          <w:lang w:eastAsia="en-GB"/>
        </w:rPr>
        <w:lastRenderedPageBreak/>
        <w:t>annual trends are positive, this value is still not sufficiently close to the ambitious target currently set for the programme (95%).</w:t>
      </w:r>
    </w:p>
    <w:p w14:paraId="2B4B7ABF" w14:textId="77777777" w:rsidR="00D933B7" w:rsidRPr="000C67ED" w:rsidRDefault="00D933B7" w:rsidP="00D933B7">
      <w:pPr>
        <w:rPr>
          <w:b/>
          <w:bCs/>
          <w:lang w:eastAsia="en-GB"/>
        </w:rPr>
      </w:pPr>
      <w:r>
        <w:rPr>
          <w:lang w:eastAsia="en-GB"/>
        </w:rPr>
        <w:t>Horizon Europe also supports the activities of the</w:t>
      </w:r>
      <w:r>
        <w:rPr>
          <w:lang w:val="en-IE" w:eastAsia="en-GB"/>
        </w:rPr>
        <w:t xml:space="preserve"> </w:t>
      </w:r>
      <w:r>
        <w:rPr>
          <w:b/>
          <w:bCs/>
          <w:lang w:val="en-IE" w:eastAsia="en-GB"/>
        </w:rPr>
        <w:t>Joint Research Centre (JRC)</w:t>
      </w:r>
      <w:r>
        <w:rPr>
          <w:lang w:val="en-IE" w:eastAsia="en-GB"/>
        </w:rPr>
        <w:t>, whose direct research in non-nuclear fields was financed with EUR</w:t>
      </w:r>
      <w:r>
        <w:rPr>
          <w:rFonts w:ascii="Calibri" w:hAnsi="Calibri" w:cs="Calibri"/>
          <w:color w:val="000000"/>
          <w:sz w:val="20"/>
          <w:lang w:val="en-IE" w:eastAsia="en-IE"/>
        </w:rPr>
        <w:t> </w:t>
      </w:r>
      <w:r>
        <w:rPr>
          <w:lang w:val="en-IE" w:eastAsia="en-GB"/>
        </w:rPr>
        <w:t>285</w:t>
      </w:r>
      <w:r>
        <w:rPr>
          <w:rFonts w:ascii="Calibri" w:hAnsi="Calibri" w:cs="Calibri"/>
          <w:color w:val="000000"/>
          <w:sz w:val="20"/>
          <w:lang w:val="en-IE" w:eastAsia="en-IE"/>
        </w:rPr>
        <w:t> </w:t>
      </w:r>
      <w:r>
        <w:rPr>
          <w:lang w:val="en-IE" w:eastAsia="en-GB"/>
        </w:rPr>
        <w:t>million in 2025. Performance indicators on publications and innovative outputs also include the contribution of JRC researchers.</w:t>
      </w:r>
    </w:p>
    <w:p w14:paraId="09B0CDDA" w14:textId="77777777" w:rsidR="00D933B7" w:rsidRPr="001F2F66" w:rsidRDefault="00D933B7" w:rsidP="00D933B7">
      <w:pPr>
        <w:spacing w:after="240"/>
        <w:rPr>
          <w:b/>
          <w:bCs/>
          <w:lang w:eastAsia="en-GB"/>
        </w:rPr>
      </w:pPr>
      <w:r w:rsidRPr="001F2F66">
        <w:rPr>
          <w:b/>
          <w:bCs/>
        </w:rPr>
        <w:t xml:space="preserve">Societal objectives </w:t>
      </w:r>
    </w:p>
    <w:p w14:paraId="5ED5DD37" w14:textId="77777777" w:rsidR="00D933B7" w:rsidRDefault="00D933B7" w:rsidP="00D933B7">
      <w:pPr>
        <w:rPr>
          <w:lang w:eastAsia="en-GB"/>
        </w:rPr>
      </w:pPr>
      <w:r>
        <w:rPr>
          <w:lang w:eastAsia="en-GB"/>
        </w:rPr>
        <w:t xml:space="preserve">Horizon Europe contributes to all </w:t>
      </w:r>
      <w:r>
        <w:rPr>
          <w:b/>
          <w:bCs/>
          <w:lang w:eastAsia="en-GB"/>
        </w:rPr>
        <w:t>policy priorities</w:t>
      </w:r>
      <w:r>
        <w:rPr>
          <w:lang w:eastAsia="en-GB"/>
        </w:rPr>
        <w:t xml:space="preserve"> of the EU. Almost all project outputs are relevant for one or more policy priorities, including </w:t>
      </w:r>
      <w:r>
        <w:rPr>
          <w:b/>
          <w:bCs/>
          <w:lang w:eastAsia="en-GB"/>
        </w:rPr>
        <w:t>SDGs. EU missions</w:t>
      </w:r>
      <w:r>
        <w:rPr>
          <w:lang w:eastAsia="en-GB"/>
        </w:rPr>
        <w:t xml:space="preserve"> are a major instrument oriented towards societal impact. Achievements include the following.</w:t>
      </w:r>
    </w:p>
    <w:p w14:paraId="4D946996" w14:textId="77777777" w:rsidR="00D933B7" w:rsidRDefault="00D933B7" w:rsidP="00373960">
      <w:pPr>
        <w:pStyle w:val="ListParagraph"/>
        <w:numPr>
          <w:ilvl w:val="0"/>
          <w:numId w:val="100"/>
        </w:numPr>
        <w:spacing w:after="240" w:line="264" w:lineRule="auto"/>
        <w:jc w:val="both"/>
        <w:rPr>
          <w:lang w:eastAsia="en-GB"/>
        </w:rPr>
      </w:pPr>
      <w:r>
        <w:rPr>
          <w:lang w:eastAsia="en-GB"/>
        </w:rPr>
        <w:t>The ‘</w:t>
      </w:r>
      <w:r>
        <w:rPr>
          <w:b/>
          <w:bCs/>
          <w:lang w:eastAsia="en-GB"/>
        </w:rPr>
        <w:t>Cancer</w:t>
      </w:r>
      <w:r>
        <w:rPr>
          <w:lang w:eastAsia="en-GB"/>
        </w:rPr>
        <w:t>’</w:t>
      </w:r>
      <w:r>
        <w:rPr>
          <w:b/>
          <w:bCs/>
          <w:lang w:eastAsia="en-GB"/>
        </w:rPr>
        <w:t xml:space="preserve"> mission</w:t>
      </w:r>
      <w:r>
        <w:rPr>
          <w:lang w:eastAsia="en-GB"/>
        </w:rPr>
        <w:t xml:space="preserve"> has developed </w:t>
      </w:r>
      <w:r>
        <w:rPr>
          <w:b/>
          <w:lang w:eastAsia="en-GB"/>
        </w:rPr>
        <w:t>25 multi-country clinical trials</w:t>
      </w:r>
      <w:r>
        <w:rPr>
          <w:lang w:eastAsia="en-GB"/>
        </w:rPr>
        <w:t>, 42 new tools for prevention, detection and treatment, and over 850 collaborations across research, healthcare and policy.</w:t>
      </w:r>
    </w:p>
    <w:p w14:paraId="51A37AD4" w14:textId="77777777" w:rsidR="00D933B7" w:rsidRDefault="00D933B7" w:rsidP="00373960">
      <w:pPr>
        <w:pStyle w:val="ListParagraph"/>
        <w:numPr>
          <w:ilvl w:val="0"/>
          <w:numId w:val="100"/>
        </w:numPr>
        <w:spacing w:after="240" w:line="264" w:lineRule="auto"/>
        <w:jc w:val="both"/>
        <w:rPr>
          <w:lang w:eastAsia="en-GB"/>
        </w:rPr>
      </w:pPr>
      <w:r>
        <w:rPr>
          <w:lang w:eastAsia="en-GB"/>
        </w:rPr>
        <w:t>In the ‘</w:t>
      </w:r>
      <w:r>
        <w:rPr>
          <w:b/>
          <w:bCs/>
          <w:lang w:eastAsia="en-GB"/>
        </w:rPr>
        <w:t>Cities</w:t>
      </w:r>
      <w:r>
        <w:rPr>
          <w:lang w:eastAsia="en-GB"/>
        </w:rPr>
        <w:t>’</w:t>
      </w:r>
      <w:r>
        <w:rPr>
          <w:b/>
          <w:bCs/>
          <w:lang w:eastAsia="en-GB"/>
        </w:rPr>
        <w:t xml:space="preserve"> mission</w:t>
      </w:r>
      <w:r>
        <w:rPr>
          <w:lang w:eastAsia="en-GB"/>
        </w:rPr>
        <w:t xml:space="preserve">, 103 cities have formally committed to climate neutrality, with an expected </w:t>
      </w:r>
      <w:r>
        <w:rPr>
          <w:b/>
          <w:bCs/>
          <w:lang w:eastAsia="en-GB"/>
        </w:rPr>
        <w:t>reduction of carbon dioxide emissions</w:t>
      </w:r>
      <w:r>
        <w:rPr>
          <w:lang w:eastAsia="en-GB"/>
        </w:rPr>
        <w:t xml:space="preserve"> equal to approximately</w:t>
      </w:r>
      <w:r>
        <w:rPr>
          <w:b/>
          <w:bCs/>
          <w:lang w:eastAsia="en-GB"/>
        </w:rPr>
        <w:t xml:space="preserve"> 6.2% of the EU total </w:t>
      </w:r>
      <w:r>
        <w:rPr>
          <w:lang w:eastAsia="en-GB"/>
        </w:rPr>
        <w:t>in 2023.</w:t>
      </w:r>
    </w:p>
    <w:p w14:paraId="07AC00F8" w14:textId="77777777" w:rsidR="00D933B7" w:rsidRDefault="00D933B7" w:rsidP="00373960">
      <w:pPr>
        <w:pStyle w:val="ListParagraph"/>
        <w:numPr>
          <w:ilvl w:val="0"/>
          <w:numId w:val="100"/>
        </w:numPr>
        <w:spacing w:after="240" w:line="264" w:lineRule="auto"/>
        <w:jc w:val="both"/>
        <w:rPr>
          <w:lang w:eastAsia="en-GB"/>
        </w:rPr>
      </w:pPr>
      <w:r>
        <w:rPr>
          <w:lang w:eastAsia="en-GB"/>
        </w:rPr>
        <w:t>The community of practice of the ‘</w:t>
      </w:r>
      <w:r>
        <w:rPr>
          <w:b/>
          <w:bCs/>
          <w:lang w:eastAsia="en-GB"/>
        </w:rPr>
        <w:t>Adaptation to climate change</w:t>
      </w:r>
      <w:r>
        <w:rPr>
          <w:lang w:eastAsia="en-GB"/>
        </w:rPr>
        <w:t>’</w:t>
      </w:r>
      <w:r>
        <w:rPr>
          <w:b/>
          <w:bCs/>
          <w:lang w:eastAsia="en-GB"/>
        </w:rPr>
        <w:t xml:space="preserve"> mission</w:t>
      </w:r>
      <w:r>
        <w:rPr>
          <w:lang w:eastAsia="en-GB"/>
        </w:rPr>
        <w:t>, bringing together over 600 active members, offered technical assistance to 236 regions and local authorities in 2025.</w:t>
      </w:r>
    </w:p>
    <w:p w14:paraId="6CADD76C" w14:textId="77777777" w:rsidR="00D933B7" w:rsidRDefault="00D933B7" w:rsidP="00373960">
      <w:pPr>
        <w:pStyle w:val="ListParagraph"/>
        <w:numPr>
          <w:ilvl w:val="0"/>
          <w:numId w:val="100"/>
        </w:numPr>
        <w:spacing w:after="240" w:line="264" w:lineRule="auto"/>
        <w:jc w:val="both"/>
        <w:rPr>
          <w:lang w:eastAsia="en-GB"/>
        </w:rPr>
      </w:pPr>
      <w:r>
        <w:rPr>
          <w:lang w:eastAsia="en-GB"/>
        </w:rPr>
        <w:t>The ‘</w:t>
      </w:r>
      <w:r>
        <w:rPr>
          <w:b/>
          <w:bCs/>
          <w:lang w:eastAsia="en-GB"/>
        </w:rPr>
        <w:t>Ocean and waters</w:t>
      </w:r>
      <w:r>
        <w:rPr>
          <w:lang w:eastAsia="en-GB"/>
        </w:rPr>
        <w:t>’</w:t>
      </w:r>
      <w:r>
        <w:rPr>
          <w:b/>
          <w:bCs/>
          <w:lang w:eastAsia="en-GB"/>
        </w:rPr>
        <w:t xml:space="preserve"> mission </w:t>
      </w:r>
      <w:r>
        <w:rPr>
          <w:lang w:eastAsia="en-GB"/>
        </w:rPr>
        <w:t>supports the development by 2030 of the ‘European Digital Twin Ocean’, a powerful infrastructure for data analysis, modelling development and scenario analysis.</w:t>
      </w:r>
    </w:p>
    <w:p w14:paraId="642E4650" w14:textId="77777777" w:rsidR="00D933B7" w:rsidRDefault="00D933B7" w:rsidP="00373960">
      <w:pPr>
        <w:pStyle w:val="ListParagraph"/>
        <w:numPr>
          <w:ilvl w:val="0"/>
          <w:numId w:val="100"/>
        </w:numPr>
        <w:spacing w:after="240" w:line="264" w:lineRule="auto"/>
        <w:jc w:val="both"/>
        <w:rPr>
          <w:lang w:eastAsia="en-GB"/>
        </w:rPr>
      </w:pPr>
      <w:r>
        <w:rPr>
          <w:lang w:eastAsia="en-GB"/>
        </w:rPr>
        <w:t>The ‘</w:t>
      </w:r>
      <w:r>
        <w:rPr>
          <w:b/>
          <w:bCs/>
          <w:lang w:eastAsia="en-GB"/>
        </w:rPr>
        <w:t>Soil</w:t>
      </w:r>
      <w:r>
        <w:rPr>
          <w:lang w:eastAsia="en-GB"/>
        </w:rPr>
        <w:t>’</w:t>
      </w:r>
      <w:r>
        <w:rPr>
          <w:b/>
          <w:bCs/>
          <w:lang w:eastAsia="en-GB"/>
        </w:rPr>
        <w:t xml:space="preserve"> mission</w:t>
      </w:r>
      <w:r>
        <w:rPr>
          <w:lang w:eastAsia="en-GB"/>
        </w:rPr>
        <w:t xml:space="preserve">, through projects and support for the JRC’s </w:t>
      </w:r>
      <w:hyperlink r:id="rId84">
        <w:r>
          <w:rPr>
            <w:rStyle w:val="Hyperlink"/>
            <w:lang w:eastAsia="en-GB"/>
          </w:rPr>
          <w:t>EU Soil Observatory</w:t>
        </w:r>
      </w:hyperlink>
      <w:r>
        <w:rPr>
          <w:lang w:eastAsia="en-GB"/>
        </w:rPr>
        <w:t>, is making progress towards more harmonised and complete monitoring of key soil-health parameters.</w:t>
      </w:r>
    </w:p>
    <w:p w14:paraId="5E4C6379" w14:textId="77777777" w:rsidR="00D933B7" w:rsidRPr="005562AF" w:rsidRDefault="00D933B7" w:rsidP="00D933B7">
      <w:pPr>
        <w:rPr>
          <w:lang w:eastAsia="en-GB"/>
        </w:rPr>
      </w:pPr>
      <w:r>
        <w:rPr>
          <w:lang w:eastAsia="en-GB"/>
        </w:rPr>
        <w:t>More than 3</w:t>
      </w:r>
      <w:r>
        <w:rPr>
          <w:rFonts w:ascii="Calibri" w:hAnsi="Calibri" w:cs="Calibri"/>
          <w:lang w:eastAsia="en-GB"/>
        </w:rPr>
        <w:t> </w:t>
      </w:r>
      <w:r>
        <w:rPr>
          <w:lang w:eastAsia="en-GB"/>
        </w:rPr>
        <w:t xml:space="preserve">150 projects include </w:t>
      </w:r>
      <w:r>
        <w:rPr>
          <w:b/>
          <w:bCs/>
          <w:lang w:eastAsia="en-GB"/>
        </w:rPr>
        <w:t>engagement activities with citizens or end users</w:t>
      </w:r>
      <w:r>
        <w:rPr>
          <w:lang w:eastAsia="en-GB"/>
        </w:rPr>
        <w:t>. Despite a relative slowdown in comparison to 2024, the programme is still assessed to be on track towards reaching its 2030 target of 50% of all projects.</w:t>
      </w:r>
    </w:p>
    <w:p w14:paraId="3390EED3" w14:textId="77777777" w:rsidR="00D933B7" w:rsidRPr="001F2F66" w:rsidRDefault="00D933B7" w:rsidP="00D933B7">
      <w:pPr>
        <w:spacing w:after="240"/>
        <w:rPr>
          <w:b/>
          <w:bCs/>
          <w:lang w:eastAsia="en-GB"/>
        </w:rPr>
      </w:pPr>
      <w:r w:rsidRPr="001F2F66">
        <w:rPr>
          <w:b/>
          <w:bCs/>
          <w:lang w:eastAsia="en-GB"/>
        </w:rPr>
        <w:t>Economic and technological objectives</w:t>
      </w:r>
    </w:p>
    <w:p w14:paraId="5A26F4A2" w14:textId="77777777" w:rsidR="00D933B7" w:rsidRDefault="00D933B7" w:rsidP="00D933B7">
      <w:pPr>
        <w:rPr>
          <w:b/>
          <w:bCs/>
          <w:lang w:eastAsia="en-GB"/>
        </w:rPr>
      </w:pPr>
      <w:r>
        <w:rPr>
          <w:lang w:eastAsia="en-GB"/>
        </w:rPr>
        <w:t xml:space="preserve">Horizon Europe projects are reporting a substantial number of </w:t>
      </w:r>
      <w:r>
        <w:rPr>
          <w:b/>
          <w:bCs/>
          <w:lang w:eastAsia="en-GB"/>
        </w:rPr>
        <w:t>innovative outputs</w:t>
      </w:r>
      <w:r>
        <w:rPr>
          <w:lang w:eastAsia="en-GB"/>
        </w:rPr>
        <w:t xml:space="preserve">, including </w:t>
      </w:r>
      <w:r>
        <w:t>intellectual property right</w:t>
      </w:r>
      <w:r>
        <w:rPr>
          <w:lang w:eastAsia="en-GB"/>
        </w:rPr>
        <w:t xml:space="preserve"> applications. Over </w:t>
      </w:r>
      <w:r>
        <w:rPr>
          <w:b/>
          <w:bCs/>
        </w:rPr>
        <w:t>10</w:t>
      </w:r>
      <w:r>
        <w:rPr>
          <w:rFonts w:ascii="Calibri" w:hAnsi="Calibri" w:cs="Calibri"/>
          <w:b/>
          <w:bCs/>
        </w:rPr>
        <w:t> </w:t>
      </w:r>
      <w:r>
        <w:rPr>
          <w:b/>
          <w:bCs/>
        </w:rPr>
        <w:t xml:space="preserve">000 </w:t>
      </w:r>
      <w:r>
        <w:t>were reported</w:t>
      </w:r>
      <w:r>
        <w:rPr>
          <w:rFonts w:ascii="Calibri" w:hAnsi="Calibri" w:cs="Calibri"/>
        </w:rPr>
        <w:t> </w:t>
      </w:r>
      <w:r>
        <w:t xml:space="preserve">– already above the final target set for the programme. </w:t>
      </w:r>
      <w:r>
        <w:rPr>
          <w:lang w:eastAsia="en-GB"/>
        </w:rPr>
        <w:t>Projects have supported almost</w:t>
      </w:r>
      <w:r>
        <w:rPr>
          <w:b/>
          <w:bCs/>
          <w:lang w:eastAsia="en-GB"/>
        </w:rPr>
        <w:t xml:space="preserve"> 100</w:t>
      </w:r>
      <w:r>
        <w:rPr>
          <w:rFonts w:ascii="Calibri" w:hAnsi="Calibri" w:cs="Calibri"/>
          <w:b/>
          <w:bCs/>
          <w:lang w:eastAsia="en-GB"/>
        </w:rPr>
        <w:t> </w:t>
      </w:r>
      <w:r>
        <w:rPr>
          <w:b/>
          <w:bCs/>
          <w:lang w:eastAsia="en-GB"/>
        </w:rPr>
        <w:t>000 full-time equivalent jobs</w:t>
      </w:r>
      <w:r>
        <w:rPr>
          <w:lang w:eastAsia="en-GB"/>
        </w:rPr>
        <w:t xml:space="preserve">. The number is likely higher, but monitoring of this metric is limited by the increasing adoption of </w:t>
      </w:r>
      <w:hyperlink r:id="rId85" w:history="1">
        <w:r>
          <w:rPr>
            <w:rStyle w:val="Hyperlink"/>
            <w:lang w:eastAsia="en-GB"/>
          </w:rPr>
          <w:t>lump sum grants</w:t>
        </w:r>
      </w:hyperlink>
      <w:r>
        <w:rPr>
          <w:lang w:eastAsia="en-GB"/>
        </w:rPr>
        <w:t xml:space="preserve">, which do not require beneficiaries to report personnel costs. While information about the total impact of the programme on growth and employment in funded companies is not yet available, preliminary estimates for the </w:t>
      </w:r>
      <w:r>
        <w:rPr>
          <w:b/>
          <w:bCs/>
          <w:lang w:eastAsia="en-GB"/>
        </w:rPr>
        <w:t>EIC Accelerator</w:t>
      </w:r>
      <w:r>
        <w:rPr>
          <w:lang w:eastAsia="en-GB"/>
        </w:rPr>
        <w:t xml:space="preserve"> indicate a positive impact on sales (+</w:t>
      </w:r>
      <w:r>
        <w:rPr>
          <w:rFonts w:ascii="Calibri" w:hAnsi="Calibri" w:cs="Calibri"/>
          <w:lang w:eastAsia="en-GB"/>
        </w:rPr>
        <w:t> </w:t>
      </w:r>
      <w:r>
        <w:rPr>
          <w:lang w:eastAsia="en-GB"/>
        </w:rPr>
        <w:t>37%), number of employees (+</w:t>
      </w:r>
      <w:r>
        <w:rPr>
          <w:rFonts w:ascii="Arial" w:hAnsi="Arial" w:cs="Arial"/>
          <w:lang w:eastAsia="en-GB"/>
        </w:rPr>
        <w:t> </w:t>
      </w:r>
      <w:r>
        <w:rPr>
          <w:lang w:eastAsia="en-GB"/>
        </w:rPr>
        <w:t>27%) and investments received.</w:t>
      </w:r>
    </w:p>
    <w:p w14:paraId="2383DED8" w14:textId="77777777" w:rsidR="00D933B7" w:rsidRDefault="00D933B7" w:rsidP="00D933B7">
      <w:pPr>
        <w:rPr>
          <w:lang w:eastAsia="en-GB"/>
        </w:rPr>
      </w:pPr>
      <w:r>
        <w:rPr>
          <w:lang w:eastAsia="en-GB"/>
        </w:rPr>
        <w:t xml:space="preserve">Moreover, Horizon Europe projects have brought in </w:t>
      </w:r>
      <w:r>
        <w:rPr>
          <w:b/>
          <w:bCs/>
          <w:lang w:eastAsia="en-GB"/>
        </w:rPr>
        <w:t>EUR</w:t>
      </w:r>
      <w:r>
        <w:rPr>
          <w:rFonts w:ascii="Calibri" w:hAnsi="Calibri" w:cs="Calibri"/>
          <w:b/>
          <w:bCs/>
          <w:lang w:eastAsia="en-GB"/>
        </w:rPr>
        <w:t> </w:t>
      </w:r>
      <w:r>
        <w:rPr>
          <w:b/>
          <w:bCs/>
          <w:lang w:eastAsia="en-GB"/>
        </w:rPr>
        <w:t>12.9</w:t>
      </w:r>
      <w:r>
        <w:rPr>
          <w:rFonts w:ascii="Calibri" w:hAnsi="Calibri" w:cs="Calibri"/>
          <w:b/>
          <w:bCs/>
          <w:lang w:eastAsia="en-GB"/>
        </w:rPr>
        <w:t> </w:t>
      </w:r>
      <w:r>
        <w:rPr>
          <w:b/>
          <w:bCs/>
          <w:lang w:eastAsia="en-GB"/>
        </w:rPr>
        <w:t>billion</w:t>
      </w:r>
      <w:r>
        <w:rPr>
          <w:lang w:eastAsia="en-GB"/>
        </w:rPr>
        <w:t xml:space="preserve"> in private and public </w:t>
      </w:r>
      <w:r>
        <w:rPr>
          <w:b/>
          <w:bCs/>
          <w:lang w:eastAsia="en-GB"/>
        </w:rPr>
        <w:t>co-investment</w:t>
      </w:r>
      <w:r>
        <w:rPr>
          <w:lang w:eastAsia="en-GB"/>
        </w:rPr>
        <w:t xml:space="preserve">, representing approximately 20% of total project costs, on track with objectives. </w:t>
      </w:r>
      <w:r>
        <w:rPr>
          <w:lang w:eastAsia="en-GB"/>
        </w:rPr>
        <w:lastRenderedPageBreak/>
        <w:t>Around EUR</w:t>
      </w:r>
      <w:r>
        <w:rPr>
          <w:rFonts w:ascii="Calibri" w:hAnsi="Calibri" w:cs="Calibri"/>
          <w:lang w:eastAsia="en-GB"/>
        </w:rPr>
        <w:t> </w:t>
      </w:r>
      <w:r>
        <w:rPr>
          <w:lang w:eastAsia="en-GB"/>
        </w:rPr>
        <w:t>7</w:t>
      </w:r>
      <w:r>
        <w:rPr>
          <w:rFonts w:ascii="Calibri" w:hAnsi="Calibri" w:cs="Calibri"/>
          <w:lang w:eastAsia="en-GB"/>
        </w:rPr>
        <w:t> </w:t>
      </w:r>
      <w:r>
        <w:rPr>
          <w:lang w:eastAsia="en-GB"/>
        </w:rPr>
        <w:t xml:space="preserve">billion of this co-investment comes from private for-profit companies. Alongside this sum, the </w:t>
      </w:r>
      <w:r>
        <w:rPr>
          <w:b/>
          <w:bCs/>
          <w:lang w:eastAsia="en-GB"/>
        </w:rPr>
        <w:t>EIC</w:t>
      </w:r>
      <w:r>
        <w:rPr>
          <w:rFonts w:ascii="Calibri" w:hAnsi="Calibri" w:cs="Calibri"/>
          <w:b/>
          <w:bCs/>
          <w:lang w:eastAsia="en-GB"/>
        </w:rPr>
        <w:t> </w:t>
      </w:r>
      <w:r>
        <w:rPr>
          <w:b/>
          <w:bCs/>
          <w:lang w:eastAsia="en-GB"/>
        </w:rPr>
        <w:t>Fund</w:t>
      </w:r>
      <w:r>
        <w:rPr>
          <w:lang w:eastAsia="en-GB"/>
        </w:rPr>
        <w:t xml:space="preserve"> crowded in over EUR</w:t>
      </w:r>
      <w:r>
        <w:rPr>
          <w:rFonts w:ascii="Calibri" w:hAnsi="Calibri" w:cs="Calibri"/>
          <w:lang w:eastAsia="en-GB"/>
        </w:rPr>
        <w:t> </w:t>
      </w:r>
      <w:r>
        <w:rPr>
          <w:lang w:eastAsia="en-GB"/>
        </w:rPr>
        <w:t>3</w:t>
      </w:r>
      <w:r>
        <w:rPr>
          <w:rFonts w:ascii="Calibri" w:hAnsi="Calibri" w:cs="Calibri"/>
          <w:lang w:eastAsia="en-GB"/>
        </w:rPr>
        <w:t> </w:t>
      </w:r>
      <w:r>
        <w:rPr>
          <w:lang w:eastAsia="en-GB"/>
        </w:rPr>
        <w:t>billion of additional investment into EIC-supported companies, with a leverage effect of over EUR</w:t>
      </w:r>
      <w:r>
        <w:rPr>
          <w:rFonts w:ascii="Calibri" w:hAnsi="Calibri" w:cs="Calibri"/>
          <w:lang w:eastAsia="en-GB"/>
        </w:rPr>
        <w:t> </w:t>
      </w:r>
      <w:r>
        <w:rPr>
          <w:lang w:eastAsia="en-GB"/>
        </w:rPr>
        <w:t xml:space="preserve">3.5 of co-investment for every euro of equity invested by the EU. </w:t>
      </w:r>
    </w:p>
    <w:p w14:paraId="1508BED7" w14:textId="77777777" w:rsidR="00D933B7" w:rsidRDefault="00D933B7" w:rsidP="00D933B7">
      <w:pPr>
        <w:rPr>
          <w:lang w:eastAsia="en-GB"/>
        </w:rPr>
      </w:pPr>
      <w:r>
        <w:rPr>
          <w:lang w:eastAsia="en-GB"/>
        </w:rPr>
        <w:t xml:space="preserve">Much of the direct financial leverage brought in by Horizon Europe comes from </w:t>
      </w:r>
      <w:r>
        <w:rPr>
          <w:b/>
          <w:bCs/>
          <w:lang w:eastAsia="en-GB"/>
        </w:rPr>
        <w:t>European partnerships</w:t>
      </w:r>
      <w:r>
        <w:rPr>
          <w:lang w:eastAsia="en-GB"/>
        </w:rPr>
        <w:t xml:space="preserve">. As a major feature of the collaborative parts of Horizon Europe, they represent 42% of the budget allocated to Pillar II, below the 50% limit set in the regulation. There are currently 54 European partnerships, with six more expected to be launched during the remainder of Horizon Europe implementation. </w:t>
      </w:r>
    </w:p>
    <w:p w14:paraId="0B8E04B1" w14:textId="77777777" w:rsidR="00D933B7" w:rsidRDefault="00D933B7" w:rsidP="00D933B7">
      <w:pPr>
        <w:rPr>
          <w:lang w:eastAsia="en-GB"/>
        </w:rPr>
      </w:pPr>
      <w:r>
        <w:rPr>
          <w:lang w:eastAsia="en-GB"/>
        </w:rPr>
        <w:t xml:space="preserve">European partnerships also encompass the </w:t>
      </w:r>
      <w:r>
        <w:rPr>
          <w:b/>
          <w:bCs/>
          <w:lang w:eastAsia="en-GB"/>
        </w:rPr>
        <w:t xml:space="preserve">Knowledge and Innovation Communities </w:t>
      </w:r>
      <w:r>
        <w:rPr>
          <w:lang w:eastAsia="en-GB"/>
        </w:rPr>
        <w:t xml:space="preserve">of the </w:t>
      </w:r>
      <w:r>
        <w:rPr>
          <w:b/>
          <w:bCs/>
          <w:lang w:eastAsia="en-GB"/>
        </w:rPr>
        <w:t xml:space="preserve">European Institute of Innovation and Technology </w:t>
      </w:r>
      <w:r>
        <w:rPr>
          <w:lang w:eastAsia="en-GB"/>
        </w:rPr>
        <w:t>(</w:t>
      </w:r>
      <w:r>
        <w:rPr>
          <w:b/>
          <w:bCs/>
          <w:lang w:eastAsia="en-GB"/>
        </w:rPr>
        <w:t>EIT</w:t>
      </w:r>
      <w:r>
        <w:rPr>
          <w:rFonts w:ascii="Calibri" w:hAnsi="Calibri" w:cs="Calibri"/>
          <w:b/>
          <w:bCs/>
          <w:lang w:eastAsia="en-GB"/>
        </w:rPr>
        <w:t> </w:t>
      </w:r>
      <w:r>
        <w:rPr>
          <w:b/>
          <w:bCs/>
          <w:lang w:eastAsia="en-GB"/>
        </w:rPr>
        <w:t>KICs</w:t>
      </w:r>
      <w:r>
        <w:rPr>
          <w:lang w:eastAsia="en-GB"/>
        </w:rPr>
        <w:t>). The KICs brought together more than 4</w:t>
      </w:r>
      <w:r>
        <w:rPr>
          <w:rFonts w:ascii="Calibri" w:hAnsi="Calibri" w:cs="Calibri"/>
          <w:lang w:eastAsia="en-GB"/>
        </w:rPr>
        <w:t> </w:t>
      </w:r>
      <w:r>
        <w:rPr>
          <w:lang w:eastAsia="en-GB"/>
        </w:rPr>
        <w:t>000 organisations from business, research and education, and launched over 3</w:t>
      </w:r>
      <w:r>
        <w:rPr>
          <w:rFonts w:ascii="Calibri" w:hAnsi="Calibri" w:cs="Calibri"/>
          <w:lang w:eastAsia="en-GB"/>
        </w:rPr>
        <w:t> </w:t>
      </w:r>
      <w:r>
        <w:rPr>
          <w:lang w:eastAsia="en-GB"/>
        </w:rPr>
        <w:t>000 new products and services on the market. EIT-backed start-ups have raised around EUR</w:t>
      </w:r>
      <w:r>
        <w:rPr>
          <w:rFonts w:ascii="Calibri" w:hAnsi="Calibri" w:cs="Calibri"/>
          <w:lang w:eastAsia="en-GB"/>
        </w:rPr>
        <w:t> </w:t>
      </w:r>
      <w:r>
        <w:rPr>
          <w:lang w:eastAsia="en-GB"/>
        </w:rPr>
        <w:t>15</w:t>
      </w:r>
      <w:r>
        <w:rPr>
          <w:rFonts w:ascii="Calibri" w:hAnsi="Calibri" w:cs="Calibri"/>
          <w:lang w:eastAsia="en-GB"/>
        </w:rPr>
        <w:t> </w:t>
      </w:r>
      <w:r>
        <w:rPr>
          <w:lang w:eastAsia="en-GB"/>
        </w:rPr>
        <w:t>billion in external investments and have an overall combined valuation exceeding EUR</w:t>
      </w:r>
      <w:r>
        <w:rPr>
          <w:rFonts w:ascii="Calibri" w:hAnsi="Calibri" w:cs="Calibri"/>
          <w:lang w:eastAsia="en-GB"/>
        </w:rPr>
        <w:t> </w:t>
      </w:r>
      <w:r>
        <w:rPr>
          <w:lang w:eastAsia="en-GB"/>
        </w:rPr>
        <w:t>100</w:t>
      </w:r>
      <w:r>
        <w:rPr>
          <w:rFonts w:ascii="Calibri" w:hAnsi="Calibri" w:cs="Calibri"/>
          <w:lang w:eastAsia="en-GB"/>
        </w:rPr>
        <w:t> </w:t>
      </w:r>
      <w:r>
        <w:rPr>
          <w:lang w:eastAsia="en-GB"/>
        </w:rPr>
        <w:t xml:space="preserve">billion. </w:t>
      </w:r>
      <w:r>
        <w:rPr>
          <w:lang w:eastAsia="en-GB"/>
        </w:rPr>
        <w:br w:type="page"/>
      </w:r>
    </w:p>
    <w:p w14:paraId="6256B1D2" w14:textId="77777777" w:rsidR="00D933B7" w:rsidRDefault="00D933B7" w:rsidP="00D933B7">
      <w:pPr>
        <w:rPr>
          <w:lang w:eastAsia="en-GB"/>
        </w:rPr>
      </w:pPr>
    </w:p>
    <w:p w14:paraId="32F0B5FB"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57823F37"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427B51A7"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3AC0037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7350AD1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790D172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063F390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41746423"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0FF84F8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440FE26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306D8CF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5C6C49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65719AC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524C3CF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51CC3DD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236DB7C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4330102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25E79CB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total envelope</w:t>
            </w:r>
            <w:r>
              <w:rPr>
                <w:rFonts w:ascii="Calibri" w:hAnsi="Calibri" w:cs="Calibri"/>
                <w:sz w:val="20"/>
                <w:lang w:val="en-IE" w:eastAsia="en-IE"/>
              </w:rPr>
              <w:t> </w:t>
            </w:r>
          </w:p>
        </w:tc>
      </w:tr>
      <w:tr w:rsidR="00D933B7" w:rsidRPr="00426441" w14:paraId="00C91023" w14:textId="77777777">
        <w:trPr>
          <w:trHeight w:val="300"/>
        </w:trPr>
        <w:tc>
          <w:tcPr>
            <w:tcW w:w="1562" w:type="dxa"/>
            <w:tcBorders>
              <w:top w:val="nil"/>
              <w:left w:val="nil"/>
              <w:bottom w:val="single" w:sz="6" w:space="0" w:color="8C8C8C"/>
              <w:right w:val="nil"/>
            </w:tcBorders>
            <w:vAlign w:val="center"/>
            <w:hideMark/>
          </w:tcPr>
          <w:p w14:paraId="29326104"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0CC0A92D"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4 515.7</w:t>
            </w:r>
          </w:p>
        </w:tc>
        <w:tc>
          <w:tcPr>
            <w:tcW w:w="919" w:type="dxa"/>
            <w:tcBorders>
              <w:top w:val="nil"/>
              <w:left w:val="nil"/>
              <w:bottom w:val="single" w:sz="6" w:space="0" w:color="8C8C8C"/>
              <w:right w:val="nil"/>
            </w:tcBorders>
            <w:vAlign w:val="center"/>
          </w:tcPr>
          <w:p w14:paraId="5626EB34"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4 739.8</w:t>
            </w:r>
          </w:p>
        </w:tc>
        <w:tc>
          <w:tcPr>
            <w:tcW w:w="806" w:type="dxa"/>
            <w:tcBorders>
              <w:top w:val="nil"/>
              <w:left w:val="nil"/>
              <w:bottom w:val="single" w:sz="6" w:space="0" w:color="8C8C8C"/>
              <w:right w:val="nil"/>
            </w:tcBorders>
            <w:vAlign w:val="center"/>
          </w:tcPr>
          <w:p w14:paraId="2E1A0B26"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4 945.0</w:t>
            </w:r>
          </w:p>
        </w:tc>
        <w:tc>
          <w:tcPr>
            <w:tcW w:w="797" w:type="dxa"/>
            <w:tcBorders>
              <w:top w:val="nil"/>
              <w:left w:val="nil"/>
              <w:bottom w:val="single" w:sz="6" w:space="0" w:color="8C8C8C"/>
              <w:right w:val="nil"/>
            </w:tcBorders>
            <w:vAlign w:val="center"/>
          </w:tcPr>
          <w:p w14:paraId="382A81CE"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4 988.9</w:t>
            </w:r>
          </w:p>
        </w:tc>
        <w:tc>
          <w:tcPr>
            <w:tcW w:w="810" w:type="dxa"/>
            <w:tcBorders>
              <w:top w:val="nil"/>
              <w:left w:val="nil"/>
              <w:bottom w:val="single" w:sz="6" w:space="0" w:color="8C8C8C"/>
              <w:right w:val="nil"/>
            </w:tcBorders>
            <w:vAlign w:val="center"/>
            <w:hideMark/>
          </w:tcPr>
          <w:p w14:paraId="51C27CDF"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4 590.4</w:t>
            </w:r>
          </w:p>
        </w:tc>
        <w:tc>
          <w:tcPr>
            <w:tcW w:w="1215" w:type="dxa"/>
            <w:tcBorders>
              <w:top w:val="nil"/>
              <w:left w:val="nil"/>
              <w:bottom w:val="single" w:sz="6" w:space="0" w:color="8C8C8C"/>
              <w:right w:val="nil"/>
            </w:tcBorders>
            <w:vAlign w:val="center"/>
            <w:hideMark/>
          </w:tcPr>
          <w:p w14:paraId="2D3D6A54"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4 792.0</w:t>
            </w:r>
          </w:p>
        </w:tc>
        <w:tc>
          <w:tcPr>
            <w:tcW w:w="796" w:type="dxa"/>
            <w:tcBorders>
              <w:top w:val="nil"/>
              <w:left w:val="nil"/>
              <w:bottom w:val="single" w:sz="6" w:space="0" w:color="8C8C8C"/>
              <w:right w:val="nil"/>
            </w:tcBorders>
            <w:vAlign w:val="center"/>
            <w:hideMark/>
          </w:tcPr>
          <w:p w14:paraId="2824E0E6"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4 168.8</w:t>
            </w:r>
          </w:p>
        </w:tc>
        <w:tc>
          <w:tcPr>
            <w:tcW w:w="909" w:type="dxa"/>
            <w:tcBorders>
              <w:top w:val="nil"/>
              <w:left w:val="nil"/>
              <w:bottom w:val="single" w:sz="6" w:space="0" w:color="8C8C8C"/>
              <w:right w:val="nil"/>
            </w:tcBorders>
            <w:vAlign w:val="center"/>
            <w:hideMark/>
          </w:tcPr>
          <w:p w14:paraId="29D49CDD"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32 740.5</w:t>
            </w:r>
          </w:p>
        </w:tc>
        <w:tc>
          <w:tcPr>
            <w:tcW w:w="907" w:type="dxa"/>
            <w:tcBorders>
              <w:top w:val="nil"/>
              <w:left w:val="nil"/>
              <w:bottom w:val="single" w:sz="6" w:space="0" w:color="8C8C8C"/>
              <w:right w:val="nil"/>
            </w:tcBorders>
            <w:vAlign w:val="center"/>
            <w:hideMark/>
          </w:tcPr>
          <w:p w14:paraId="5C92A4CC" w14:textId="532A90FE" w:rsidR="00D933B7" w:rsidRPr="001F2F66" w:rsidRDefault="008C262A">
            <w:pPr>
              <w:spacing w:after="0" w:line="240" w:lineRule="auto"/>
              <w:jc w:val="center"/>
              <w:textAlignment w:val="baseline"/>
              <w:rPr>
                <w:rFonts w:ascii="EC Square Sans Cond Pro" w:hAnsi="EC Square Sans Cond Pro" w:cs="Segoe UI"/>
                <w:sz w:val="22"/>
                <w:szCs w:val="22"/>
                <w:highlight w:val="yellow"/>
                <w:lang w:val="en-IE" w:eastAsia="en-IE"/>
              </w:rPr>
            </w:pPr>
            <w:r>
              <w:rPr>
                <w:sz w:val="22"/>
                <w:szCs w:val="22"/>
              </w:rPr>
              <w:t>35.0</w:t>
            </w:r>
            <w:r w:rsidR="00D933B7" w:rsidRPr="001F2F66">
              <w:rPr>
                <w:sz w:val="22"/>
                <w:szCs w:val="22"/>
              </w:rPr>
              <w:t>%</w:t>
            </w:r>
          </w:p>
        </w:tc>
      </w:tr>
      <w:tr w:rsidR="00D933B7" w:rsidRPr="00426441" w14:paraId="79F48161"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3C7CC304"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sz w:val="20"/>
                <w:lang w:eastAsia="en-IE"/>
              </w:rPr>
              <w:t>Biodiversity mainstreaming</w:t>
            </w:r>
            <w:r>
              <w:rPr>
                <w:rFonts w:ascii="Calibri" w:hAnsi="Calibri" w:cs="Calibri"/>
                <w:b/>
                <w:bCs/>
                <w:sz w:val="20"/>
                <w:lang w:eastAsia="en-IE"/>
              </w:rPr>
              <w:t> </w:t>
            </w:r>
            <w:r>
              <w:rPr>
                <w:rFonts w:ascii="Calibri" w:hAnsi="Calibri" w:cs="Calibri"/>
                <w:sz w:val="2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1952420E"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792.9</w:t>
            </w:r>
          </w:p>
        </w:tc>
        <w:tc>
          <w:tcPr>
            <w:tcW w:w="919" w:type="dxa"/>
            <w:tcBorders>
              <w:top w:val="nil"/>
              <w:left w:val="nil"/>
              <w:bottom w:val="single" w:sz="6" w:space="0" w:color="8C8C8C"/>
              <w:right w:val="nil"/>
            </w:tcBorders>
            <w:shd w:val="clear" w:color="auto" w:fill="F2F2F2" w:themeFill="background1" w:themeFillShade="F2"/>
            <w:vAlign w:val="center"/>
            <w:hideMark/>
          </w:tcPr>
          <w:p w14:paraId="03BCCA9D"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1 178.3</w:t>
            </w:r>
          </w:p>
        </w:tc>
        <w:tc>
          <w:tcPr>
            <w:tcW w:w="806" w:type="dxa"/>
            <w:tcBorders>
              <w:top w:val="nil"/>
              <w:left w:val="nil"/>
              <w:bottom w:val="single" w:sz="6" w:space="0" w:color="8C8C8C"/>
              <w:right w:val="nil"/>
            </w:tcBorders>
            <w:shd w:val="clear" w:color="auto" w:fill="F2F2F2" w:themeFill="background1" w:themeFillShade="F2"/>
            <w:vAlign w:val="center"/>
            <w:hideMark/>
          </w:tcPr>
          <w:p w14:paraId="7CB58CFF"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1 350.2</w:t>
            </w:r>
          </w:p>
        </w:tc>
        <w:tc>
          <w:tcPr>
            <w:tcW w:w="797" w:type="dxa"/>
            <w:tcBorders>
              <w:top w:val="nil"/>
              <w:left w:val="nil"/>
              <w:bottom w:val="single" w:sz="6" w:space="0" w:color="8C8C8C"/>
              <w:right w:val="nil"/>
            </w:tcBorders>
            <w:shd w:val="clear" w:color="auto" w:fill="F2F2F2" w:themeFill="background1" w:themeFillShade="F2"/>
            <w:vAlign w:val="center"/>
            <w:hideMark/>
          </w:tcPr>
          <w:p w14:paraId="5BEF1A08"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1 118.1</w:t>
            </w:r>
          </w:p>
        </w:tc>
        <w:tc>
          <w:tcPr>
            <w:tcW w:w="810" w:type="dxa"/>
            <w:tcBorders>
              <w:top w:val="nil"/>
              <w:left w:val="nil"/>
              <w:bottom w:val="single" w:sz="6" w:space="0" w:color="8C8C8C"/>
              <w:right w:val="nil"/>
            </w:tcBorders>
            <w:shd w:val="clear" w:color="auto" w:fill="F2F2F2" w:themeFill="background1" w:themeFillShade="F2"/>
            <w:vAlign w:val="center"/>
            <w:hideMark/>
          </w:tcPr>
          <w:p w14:paraId="7EC6876F"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1 133.1</w:t>
            </w:r>
          </w:p>
        </w:tc>
        <w:tc>
          <w:tcPr>
            <w:tcW w:w="1215" w:type="dxa"/>
            <w:tcBorders>
              <w:top w:val="nil"/>
              <w:left w:val="nil"/>
              <w:bottom w:val="single" w:sz="6" w:space="0" w:color="8C8C8C"/>
              <w:right w:val="nil"/>
            </w:tcBorders>
            <w:shd w:val="clear" w:color="auto" w:fill="F2F2F2" w:themeFill="background1" w:themeFillShade="F2"/>
            <w:vAlign w:val="center"/>
            <w:hideMark/>
          </w:tcPr>
          <w:p w14:paraId="2146A80F"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1 269.7</w:t>
            </w:r>
          </w:p>
        </w:tc>
        <w:tc>
          <w:tcPr>
            <w:tcW w:w="796" w:type="dxa"/>
            <w:tcBorders>
              <w:top w:val="nil"/>
              <w:left w:val="nil"/>
              <w:bottom w:val="single" w:sz="6" w:space="0" w:color="8C8C8C"/>
              <w:right w:val="nil"/>
            </w:tcBorders>
            <w:shd w:val="clear" w:color="auto" w:fill="F2F2F2" w:themeFill="background1" w:themeFillShade="F2"/>
            <w:vAlign w:val="center"/>
            <w:hideMark/>
          </w:tcPr>
          <w:p w14:paraId="2EAA0F4F"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1 178.7</w:t>
            </w:r>
          </w:p>
        </w:tc>
        <w:tc>
          <w:tcPr>
            <w:tcW w:w="909" w:type="dxa"/>
            <w:tcBorders>
              <w:top w:val="nil"/>
              <w:left w:val="nil"/>
              <w:bottom w:val="single" w:sz="6" w:space="0" w:color="8C8C8C"/>
              <w:right w:val="nil"/>
            </w:tcBorders>
            <w:shd w:val="clear" w:color="auto" w:fill="F2F2F2" w:themeFill="background1" w:themeFillShade="F2"/>
            <w:vAlign w:val="center"/>
            <w:hideMark/>
          </w:tcPr>
          <w:p w14:paraId="4D1A0498" w14:textId="77777777" w:rsidR="00D933B7" w:rsidRPr="001F2F66" w:rsidRDefault="00D933B7">
            <w:pPr>
              <w:spacing w:after="0" w:line="240" w:lineRule="auto"/>
              <w:jc w:val="center"/>
              <w:textAlignment w:val="baseline"/>
              <w:rPr>
                <w:rFonts w:ascii="EC Square Sans Cond Pro" w:hAnsi="EC Square Sans Cond Pro" w:cs="Segoe UI"/>
                <w:sz w:val="22"/>
                <w:szCs w:val="22"/>
                <w:lang w:val="en-IE" w:eastAsia="en-IE"/>
              </w:rPr>
            </w:pPr>
            <w:r w:rsidRPr="001F2F66">
              <w:rPr>
                <w:sz w:val="22"/>
                <w:szCs w:val="22"/>
              </w:rPr>
              <w:t>8 020.9</w:t>
            </w:r>
          </w:p>
        </w:tc>
        <w:tc>
          <w:tcPr>
            <w:tcW w:w="907" w:type="dxa"/>
            <w:tcBorders>
              <w:top w:val="nil"/>
              <w:left w:val="nil"/>
              <w:bottom w:val="single" w:sz="6" w:space="0" w:color="8C8C8C"/>
              <w:right w:val="nil"/>
            </w:tcBorders>
            <w:shd w:val="clear" w:color="auto" w:fill="F2F2F2" w:themeFill="background1" w:themeFillShade="F2"/>
            <w:vAlign w:val="center"/>
            <w:hideMark/>
          </w:tcPr>
          <w:p w14:paraId="7A2F0C37" w14:textId="23093A0A" w:rsidR="00D933B7" w:rsidRPr="001F2F66" w:rsidRDefault="00D933B7">
            <w:pPr>
              <w:spacing w:after="0" w:line="240" w:lineRule="auto"/>
              <w:jc w:val="center"/>
              <w:textAlignment w:val="baseline"/>
              <w:rPr>
                <w:rFonts w:ascii="EC Square Sans Cond Pro" w:hAnsi="EC Square Sans Cond Pro" w:cs="Segoe UI"/>
                <w:sz w:val="22"/>
                <w:szCs w:val="22"/>
                <w:highlight w:val="yellow"/>
                <w:lang w:val="en-IE" w:eastAsia="en-IE"/>
              </w:rPr>
            </w:pPr>
            <w:r w:rsidRPr="001F2F66">
              <w:rPr>
                <w:sz w:val="22"/>
                <w:szCs w:val="22"/>
              </w:rPr>
              <w:t>8.</w:t>
            </w:r>
            <w:r w:rsidR="008C262A">
              <w:rPr>
                <w:sz w:val="22"/>
                <w:szCs w:val="22"/>
              </w:rPr>
              <w:t>6</w:t>
            </w:r>
            <w:r w:rsidRPr="001F2F66">
              <w:rPr>
                <w:sz w:val="22"/>
                <w:szCs w:val="22"/>
              </w:rPr>
              <w:t>%</w:t>
            </w:r>
          </w:p>
        </w:tc>
      </w:tr>
    </w:tbl>
    <w:p w14:paraId="3414598E" w14:textId="77777777" w:rsidR="00D933B7" w:rsidRPr="0047239D" w:rsidRDefault="00D933B7" w:rsidP="00D933B7">
      <w:pPr>
        <w:rPr>
          <w:b/>
          <w:bCs/>
        </w:rPr>
      </w:pPr>
    </w:p>
    <w:p w14:paraId="0BBC650C" w14:textId="77777777" w:rsidR="00D933B7" w:rsidRDefault="00D933B7" w:rsidP="00D933B7">
      <w:pPr>
        <w:spacing w:line="259" w:lineRule="auto"/>
        <w:rPr>
          <w:lang w:eastAsia="en-GB"/>
        </w:rPr>
      </w:pPr>
      <w:r>
        <w:rPr>
          <w:lang w:eastAsia="en-GB"/>
        </w:rPr>
        <w:t xml:space="preserve">To achieve the aim of making the EU the world’s first climate-neutral continent by 2050, the Horizon Europe Regulation states that actions under this Programme shall contribute at least 35% of the expenditure to </w:t>
      </w:r>
      <w:r>
        <w:rPr>
          <w:b/>
          <w:bCs/>
          <w:lang w:eastAsia="en-GB"/>
        </w:rPr>
        <w:t>climate</w:t>
      </w:r>
      <w:r>
        <w:rPr>
          <w:lang w:eastAsia="en-GB"/>
        </w:rPr>
        <w:t xml:space="preserve"> objectives. </w:t>
      </w:r>
    </w:p>
    <w:p w14:paraId="557D2346" w14:textId="37A465CE" w:rsidR="00D933B7" w:rsidRDefault="00D933B7" w:rsidP="00D933B7">
      <w:pPr>
        <w:spacing w:line="259" w:lineRule="auto"/>
        <w:rPr>
          <w:lang w:eastAsia="en-GB"/>
        </w:rPr>
      </w:pPr>
      <w:r>
        <w:rPr>
          <w:lang w:eastAsia="en-GB"/>
        </w:rPr>
        <w:t xml:space="preserve">The 2026–2027 Horizon Europe Work Programme will continue to allocate at least 35% of its funding to climate objectives. Figures available today however suggest that as a whole – also including bottom-up actions and “open portfolios” – Horizon Europe would get </w:t>
      </w:r>
      <w:r w:rsidR="001D587F">
        <w:rPr>
          <w:lang w:eastAsia="en-GB"/>
        </w:rPr>
        <w:t xml:space="preserve">very </w:t>
      </w:r>
      <w:r>
        <w:rPr>
          <w:lang w:eastAsia="en-GB"/>
        </w:rPr>
        <w:t xml:space="preserve">close to meeting the objective but is not yet </w:t>
      </w:r>
      <w:r w:rsidR="001D587F">
        <w:rPr>
          <w:lang w:eastAsia="en-GB"/>
        </w:rPr>
        <w:t>assured</w:t>
      </w:r>
      <w:r>
        <w:rPr>
          <w:lang w:eastAsia="en-GB"/>
        </w:rPr>
        <w:t xml:space="preserve"> to reach it. </w:t>
      </w:r>
      <w:r>
        <w:rPr>
          <w:b/>
          <w:lang w:eastAsia="en-GB"/>
        </w:rPr>
        <w:t>The Commission will propose an amendment to the last Work Programme to ensure that the target is reached</w:t>
      </w:r>
      <w:r>
        <w:rPr>
          <w:lang w:eastAsia="en-GB"/>
        </w:rPr>
        <w:t xml:space="preserve">.  </w:t>
      </w:r>
    </w:p>
    <w:p w14:paraId="3CBF0AD3" w14:textId="35FF53B1" w:rsidR="00D933B7" w:rsidRPr="00C640CE" w:rsidRDefault="00D933B7" w:rsidP="00D933B7">
      <w:pPr>
        <w:spacing w:line="259" w:lineRule="auto"/>
        <w:rPr>
          <w:lang w:eastAsia="en-GB"/>
        </w:rPr>
      </w:pPr>
      <w:r>
        <w:rPr>
          <w:lang w:eastAsia="en-GB"/>
        </w:rPr>
        <w:t xml:space="preserve">An important role in promoting green objectives is played by Pillar II’s </w:t>
      </w:r>
      <w:r>
        <w:rPr>
          <w:b/>
          <w:bCs/>
          <w:lang w:eastAsia="en-GB"/>
        </w:rPr>
        <w:t>Cluster 5</w:t>
      </w:r>
      <w:r>
        <w:rPr>
          <w:lang w:eastAsia="en-GB"/>
        </w:rPr>
        <w:t xml:space="preserve">, whose actions on climate, energy and mobility contribute almost in their totality to climate action (more than EUR 1 billion per year) and </w:t>
      </w:r>
      <w:r>
        <w:rPr>
          <w:b/>
          <w:bCs/>
          <w:lang w:eastAsia="en-GB"/>
        </w:rPr>
        <w:t>Cluster 6</w:t>
      </w:r>
      <w:r>
        <w:rPr>
          <w:lang w:eastAsia="en-GB"/>
        </w:rPr>
        <w:t xml:space="preserve">, the most significant contribution to the biodiversity spending target. Furthermore, the Industry part of </w:t>
      </w:r>
      <w:r>
        <w:rPr>
          <w:b/>
          <w:bCs/>
          <w:lang w:eastAsia="en-GB"/>
        </w:rPr>
        <w:t xml:space="preserve">Cluster 4 </w:t>
      </w:r>
      <w:r>
        <w:rPr>
          <w:lang w:eastAsia="en-GB"/>
        </w:rPr>
        <w:t>is assessed to contribute around EUR</w:t>
      </w:r>
      <w:r>
        <w:rPr>
          <w:rFonts w:ascii="Calibri" w:hAnsi="Calibri" w:cs="Calibri"/>
          <w:lang w:eastAsia="en-GB"/>
        </w:rPr>
        <w:t> </w:t>
      </w:r>
      <w:r>
        <w:rPr>
          <w:lang w:eastAsia="en-GB"/>
        </w:rPr>
        <w:t>650</w:t>
      </w:r>
      <w:r>
        <w:rPr>
          <w:rFonts w:ascii="Calibri" w:hAnsi="Calibri" w:cs="Calibri"/>
          <w:lang w:eastAsia="en-GB"/>
        </w:rPr>
        <w:t> </w:t>
      </w:r>
      <w:r>
        <w:rPr>
          <w:lang w:eastAsia="en-GB"/>
        </w:rPr>
        <w:t>million each year to green objectives, notably decarbonisation of energy-intensive industries; circularity across manufacturing and process industries; sustainable extraction of raw materials; secondary raw materials; and safe-and-sustainable by design for materials and chemicals. The EIC is also assessed to have committed over EUR 1 billion to support clean technologies.</w:t>
      </w:r>
    </w:p>
    <w:p w14:paraId="080F04B1" w14:textId="77777777" w:rsidR="00D933B7" w:rsidRPr="00843FD2" w:rsidRDefault="00D933B7" w:rsidP="00D933B7">
      <w:pPr>
        <w:rPr>
          <w:lang w:eastAsia="en-GB"/>
        </w:rPr>
      </w:pPr>
      <w:r>
        <w:rPr>
          <w:lang w:eastAsia="en-GB"/>
        </w:rPr>
        <w:t>Horizon Europe contributed at least EUR 4.4</w:t>
      </w:r>
      <w:r>
        <w:rPr>
          <w:rFonts w:ascii="Calibri" w:hAnsi="Calibri" w:cs="Calibri"/>
          <w:lang w:eastAsia="en-GB"/>
        </w:rPr>
        <w:t> </w:t>
      </w:r>
      <w:r>
        <w:rPr>
          <w:lang w:eastAsia="en-GB"/>
        </w:rPr>
        <w:t xml:space="preserve">billion to activities supporting </w:t>
      </w:r>
      <w:r>
        <w:rPr>
          <w:b/>
          <w:bCs/>
          <w:lang w:eastAsia="en-GB"/>
        </w:rPr>
        <w:t>biodiversity</w:t>
      </w:r>
      <w:r>
        <w:rPr>
          <w:lang w:eastAsia="en-GB"/>
        </w:rPr>
        <w:t xml:space="preserve"> by end 2024. An additional EUR</w:t>
      </w:r>
      <w:r>
        <w:rPr>
          <w:rFonts w:ascii="Calibri" w:hAnsi="Calibri" w:cs="Calibri"/>
          <w:lang w:eastAsia="en-GB"/>
        </w:rPr>
        <w:t> </w:t>
      </w:r>
      <w:r>
        <w:rPr>
          <w:lang w:eastAsia="en-GB"/>
        </w:rPr>
        <w:t xml:space="preserve">3.6 billion is forecast to be committed by 2027. However, this level is insufficient to meet the biodiversity expenditure target of 10% set for the last two years of Horizon Europe. To address this gap, a dedicated budgetary reserve of EUR 230 million has been established through a proposed amendment to the Work Programme 2026–2027 to fund a horizontal biodiversity call. If the amendment is adopted, </w:t>
      </w:r>
      <w:r>
        <w:rPr>
          <w:b/>
          <w:bCs/>
          <w:lang w:eastAsia="en-GB"/>
        </w:rPr>
        <w:t>Horizon</w:t>
      </w:r>
      <w:r>
        <w:rPr>
          <w:rFonts w:ascii="Calibri" w:hAnsi="Calibri" w:cs="Calibri"/>
          <w:b/>
          <w:bCs/>
          <w:lang w:eastAsia="en-GB"/>
        </w:rPr>
        <w:t> </w:t>
      </w:r>
      <w:r>
        <w:rPr>
          <w:b/>
          <w:bCs/>
          <w:lang w:eastAsia="en-GB"/>
        </w:rPr>
        <w:t>Europe will fund more research and innovation relevant to biodiversity than ever before.</w:t>
      </w:r>
    </w:p>
    <w:p w14:paraId="4333AB14" w14:textId="77777777" w:rsidR="00D933B7" w:rsidRDefault="00D933B7" w:rsidP="00D933B7">
      <w:pPr>
        <w:spacing w:line="259" w:lineRule="auto"/>
        <w:rPr>
          <w:lang w:eastAsia="en-GB"/>
        </w:rPr>
      </w:pPr>
      <w:r>
        <w:rPr>
          <w:lang w:eastAsia="en-GB"/>
        </w:rPr>
        <w:t xml:space="preserve">Horizon Europe strategically aligns with the EU's green spending objectives and the </w:t>
      </w:r>
      <w:r>
        <w:rPr>
          <w:b/>
          <w:bCs/>
          <w:lang w:eastAsia="en-GB"/>
        </w:rPr>
        <w:t>EU taxonomy</w:t>
      </w:r>
      <w:r>
        <w:rPr>
          <w:lang w:eastAsia="en-GB"/>
        </w:rPr>
        <w:t xml:space="preserve"> by prioritising sustainable investment. The programme ensures that funded activities contribute to </w:t>
      </w:r>
      <w:r>
        <w:rPr>
          <w:lang w:eastAsia="en-GB"/>
        </w:rPr>
        <w:lastRenderedPageBreak/>
        <w:t xml:space="preserve">key environmental goals, such as </w:t>
      </w:r>
      <w:r>
        <w:rPr>
          <w:b/>
          <w:lang w:eastAsia="en-GB"/>
        </w:rPr>
        <w:t>climate change mitigation and adaptation, and biodiversity conservation</w:t>
      </w:r>
      <w:r>
        <w:rPr>
          <w:lang w:eastAsia="en-GB"/>
        </w:rPr>
        <w:t>, while adhering to the ‘</w:t>
      </w:r>
      <w:r>
        <w:rPr>
          <w:b/>
          <w:lang w:eastAsia="en-GB"/>
        </w:rPr>
        <w:t>do no significant harm</w:t>
      </w:r>
      <w:r>
        <w:rPr>
          <w:lang w:eastAsia="en-GB"/>
        </w:rPr>
        <w:t>’ principle to prevent adverse impacts. At the programming stage, the Horizon Europe work programme is co-created to support research and innovation activities that respect the climate and environmental priorities of the EU and cause no significant harm to them, where applicable. However, large parts of Horizon Europe are not directly relevant to the taxonomy, such as activities in the health, security or digital sectors.</w:t>
      </w:r>
    </w:p>
    <w:p w14:paraId="3037019F" w14:textId="77777777" w:rsidR="00D933B7" w:rsidRPr="00DD7D23" w:rsidRDefault="00D933B7" w:rsidP="00D933B7">
      <w:pPr>
        <w:pStyle w:val="ListParagraph"/>
        <w:spacing w:line="259" w:lineRule="auto"/>
        <w:ind w:left="360"/>
        <w:rPr>
          <w:b/>
          <w:bCs/>
        </w:rPr>
      </w:pPr>
      <w:r>
        <w:rPr>
          <w:b/>
          <w:bCs/>
        </w:rPr>
        <w:br w:type="page"/>
      </w:r>
    </w:p>
    <w:p w14:paraId="4946050E" w14:textId="77777777" w:rsidR="00D933B7" w:rsidRPr="007863E8" w:rsidRDefault="00D933B7" w:rsidP="00D933B7">
      <w:pPr>
        <w:keepNext/>
        <w:keepLines/>
        <w:spacing w:after="0" w:line="240" w:lineRule="auto"/>
        <w:outlineLvl w:val="4"/>
        <w:rPr>
          <w:b/>
          <w:bCs/>
          <w:sz w:val="2"/>
          <w:szCs w:val="2"/>
        </w:rPr>
      </w:pPr>
    </w:p>
    <w:p w14:paraId="1E3CD131" w14:textId="77777777" w:rsidR="00D933B7" w:rsidRDefault="00D933B7" w:rsidP="00D933B7">
      <w:pPr>
        <w:keepNext/>
        <w:keepLines/>
        <w:spacing w:line="240" w:lineRule="auto"/>
        <w:outlineLvl w:val="4"/>
        <w:rPr>
          <w:b/>
          <w:bCs/>
        </w:rPr>
      </w:pPr>
    </w:p>
    <w:p w14:paraId="1E31F5E2" w14:textId="77777777" w:rsidR="00D933B7" w:rsidRDefault="00D933B7" w:rsidP="00F72C99">
      <w:pPr>
        <w:pStyle w:val="Heading2"/>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996"/>
        <w:gridCol w:w="1542"/>
        <w:gridCol w:w="1495"/>
        <w:gridCol w:w="1426"/>
        <w:gridCol w:w="1426"/>
        <w:gridCol w:w="1318"/>
        <w:gridCol w:w="1436"/>
      </w:tblGrid>
      <w:tr w:rsidR="00D933B7" w:rsidRPr="00426441" w14:paraId="3B6C5A74" w14:textId="77777777">
        <w:trPr>
          <w:trHeight w:val="300"/>
        </w:trPr>
        <w:tc>
          <w:tcPr>
            <w:tcW w:w="996" w:type="dxa"/>
            <w:tcBorders>
              <w:top w:val="single" w:sz="6" w:space="0" w:color="8C8C8C"/>
              <w:left w:val="nil"/>
              <w:bottom w:val="single" w:sz="6" w:space="0" w:color="8C8C8C"/>
              <w:right w:val="nil"/>
            </w:tcBorders>
            <w:shd w:val="clear" w:color="auto" w:fill="F2F2F2" w:themeFill="background1" w:themeFillShade="F2"/>
            <w:vAlign w:val="center"/>
            <w:hideMark/>
          </w:tcPr>
          <w:p w14:paraId="7DB2919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42" w:type="dxa"/>
            <w:tcBorders>
              <w:top w:val="single" w:sz="6" w:space="0" w:color="8C8C8C"/>
              <w:left w:val="nil"/>
              <w:bottom w:val="single" w:sz="6" w:space="0" w:color="8C8C8C"/>
              <w:right w:val="nil"/>
            </w:tcBorders>
            <w:shd w:val="clear" w:color="auto" w:fill="F2F2F2" w:themeFill="background1" w:themeFillShade="F2"/>
            <w:vAlign w:val="center"/>
            <w:hideMark/>
          </w:tcPr>
          <w:p w14:paraId="4688AB1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495" w:type="dxa"/>
            <w:tcBorders>
              <w:top w:val="single" w:sz="6" w:space="0" w:color="8C8C8C"/>
              <w:left w:val="nil"/>
              <w:bottom w:val="single" w:sz="6" w:space="0" w:color="8C8C8C"/>
              <w:right w:val="nil"/>
            </w:tcBorders>
            <w:shd w:val="clear" w:color="auto" w:fill="F2F2F2" w:themeFill="background1" w:themeFillShade="F2"/>
            <w:vAlign w:val="center"/>
            <w:hideMark/>
          </w:tcPr>
          <w:p w14:paraId="0419869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26" w:type="dxa"/>
            <w:tcBorders>
              <w:top w:val="single" w:sz="6" w:space="0" w:color="8C8C8C"/>
              <w:left w:val="nil"/>
              <w:bottom w:val="single" w:sz="6" w:space="0" w:color="8C8C8C"/>
              <w:right w:val="nil"/>
            </w:tcBorders>
            <w:shd w:val="clear" w:color="auto" w:fill="F2F2F2" w:themeFill="background1" w:themeFillShade="F2"/>
            <w:vAlign w:val="center"/>
            <w:hideMark/>
          </w:tcPr>
          <w:p w14:paraId="624C85B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26" w:type="dxa"/>
            <w:tcBorders>
              <w:top w:val="single" w:sz="6" w:space="0" w:color="8C8C8C"/>
              <w:left w:val="nil"/>
              <w:bottom w:val="single" w:sz="6" w:space="0" w:color="8C8C8C"/>
              <w:right w:val="nil"/>
            </w:tcBorders>
            <w:shd w:val="clear" w:color="auto" w:fill="F2F2F2" w:themeFill="background1" w:themeFillShade="F2"/>
            <w:vAlign w:val="center"/>
            <w:hideMark/>
          </w:tcPr>
          <w:p w14:paraId="2CB2FF9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18" w:type="dxa"/>
            <w:tcBorders>
              <w:top w:val="single" w:sz="6" w:space="0" w:color="8C8C8C"/>
              <w:left w:val="nil"/>
              <w:bottom w:val="single" w:sz="6" w:space="0" w:color="8C8C8C"/>
              <w:right w:val="nil"/>
            </w:tcBorders>
            <w:shd w:val="clear" w:color="auto" w:fill="F2F2F2" w:themeFill="background1" w:themeFillShade="F2"/>
            <w:vAlign w:val="center"/>
          </w:tcPr>
          <w:p w14:paraId="6A054270"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36" w:type="dxa"/>
            <w:tcBorders>
              <w:top w:val="single" w:sz="6" w:space="0" w:color="8C8C8C"/>
              <w:left w:val="nil"/>
              <w:bottom w:val="single" w:sz="6" w:space="0" w:color="8C8C8C"/>
              <w:right w:val="nil"/>
            </w:tcBorders>
            <w:shd w:val="clear" w:color="auto" w:fill="F2F2F2" w:themeFill="background1" w:themeFillShade="F2"/>
            <w:vAlign w:val="center"/>
            <w:hideMark/>
          </w:tcPr>
          <w:p w14:paraId="66D2AE0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FE31D5" w14:paraId="64DAD1D7" w14:textId="77777777">
        <w:trPr>
          <w:trHeight w:val="300"/>
        </w:trPr>
        <w:tc>
          <w:tcPr>
            <w:tcW w:w="996" w:type="dxa"/>
            <w:tcBorders>
              <w:top w:val="nil"/>
              <w:left w:val="nil"/>
              <w:bottom w:val="single" w:sz="6" w:space="0" w:color="8C8C8C"/>
              <w:right w:val="nil"/>
            </w:tcBorders>
            <w:vAlign w:val="center"/>
            <w:hideMark/>
          </w:tcPr>
          <w:p w14:paraId="46D6E849" w14:textId="77777777" w:rsidR="00D933B7" w:rsidRPr="00FE31D5" w:rsidRDefault="00D933B7">
            <w:pPr>
              <w:spacing w:after="0" w:line="240" w:lineRule="auto"/>
              <w:jc w:val="center"/>
              <w:textAlignment w:val="baseline"/>
              <w:rPr>
                <w:rFonts w:ascii="Segoe UI" w:hAnsi="Segoe UI" w:cs="Segoe UI"/>
                <w:sz w:val="20"/>
                <w:lang w:val="en-IE" w:eastAsia="en-IE"/>
              </w:rPr>
            </w:pPr>
            <w:r>
              <w:rPr>
                <w:rFonts w:cs="Segoe UI"/>
                <w:color w:val="000000"/>
                <w:sz w:val="20"/>
                <w:lang w:val="en-IE" w:eastAsia="en-IE"/>
              </w:rPr>
              <w:t>2</w:t>
            </w:r>
          </w:p>
        </w:tc>
        <w:tc>
          <w:tcPr>
            <w:tcW w:w="1542" w:type="dxa"/>
            <w:tcBorders>
              <w:top w:val="nil"/>
              <w:left w:val="nil"/>
              <w:bottom w:val="single" w:sz="6" w:space="0" w:color="8C8C8C"/>
              <w:right w:val="nil"/>
            </w:tcBorders>
            <w:hideMark/>
          </w:tcPr>
          <w:p w14:paraId="3D9A11A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77.1</w:t>
            </w:r>
          </w:p>
        </w:tc>
        <w:tc>
          <w:tcPr>
            <w:tcW w:w="1495" w:type="dxa"/>
            <w:tcBorders>
              <w:top w:val="nil"/>
              <w:left w:val="nil"/>
              <w:bottom w:val="single" w:sz="6" w:space="0" w:color="8C8C8C"/>
              <w:right w:val="nil"/>
            </w:tcBorders>
            <w:hideMark/>
          </w:tcPr>
          <w:p w14:paraId="5AA5464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87.8</w:t>
            </w:r>
          </w:p>
        </w:tc>
        <w:tc>
          <w:tcPr>
            <w:tcW w:w="1426" w:type="dxa"/>
            <w:tcBorders>
              <w:top w:val="nil"/>
              <w:left w:val="nil"/>
              <w:bottom w:val="single" w:sz="6" w:space="0" w:color="8C8C8C"/>
              <w:right w:val="nil"/>
            </w:tcBorders>
            <w:hideMark/>
          </w:tcPr>
          <w:p w14:paraId="11852A1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142.6</w:t>
            </w:r>
          </w:p>
        </w:tc>
        <w:tc>
          <w:tcPr>
            <w:tcW w:w="1426" w:type="dxa"/>
            <w:tcBorders>
              <w:top w:val="nil"/>
              <w:left w:val="nil"/>
              <w:bottom w:val="single" w:sz="6" w:space="0" w:color="8C8C8C"/>
              <w:right w:val="nil"/>
            </w:tcBorders>
            <w:hideMark/>
          </w:tcPr>
          <w:p w14:paraId="3CACA59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161.6</w:t>
            </w:r>
          </w:p>
        </w:tc>
        <w:tc>
          <w:tcPr>
            <w:tcW w:w="1318" w:type="dxa"/>
            <w:tcBorders>
              <w:top w:val="nil"/>
              <w:left w:val="nil"/>
              <w:bottom w:val="single" w:sz="6" w:space="0" w:color="8C8C8C"/>
              <w:right w:val="nil"/>
            </w:tcBorders>
          </w:tcPr>
          <w:p w14:paraId="4658BD7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58.7</w:t>
            </w:r>
          </w:p>
        </w:tc>
        <w:tc>
          <w:tcPr>
            <w:tcW w:w="1436" w:type="dxa"/>
            <w:tcBorders>
              <w:top w:val="nil"/>
              <w:left w:val="nil"/>
              <w:bottom w:val="single" w:sz="6" w:space="0" w:color="8C8C8C"/>
              <w:right w:val="nil"/>
            </w:tcBorders>
            <w:hideMark/>
          </w:tcPr>
          <w:p w14:paraId="556A2A0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527.8</w:t>
            </w:r>
          </w:p>
        </w:tc>
      </w:tr>
      <w:tr w:rsidR="00D933B7" w:rsidRPr="00FE31D5" w14:paraId="42E31191" w14:textId="77777777">
        <w:trPr>
          <w:trHeight w:val="300"/>
        </w:trPr>
        <w:tc>
          <w:tcPr>
            <w:tcW w:w="996" w:type="dxa"/>
            <w:tcBorders>
              <w:top w:val="nil"/>
              <w:left w:val="nil"/>
              <w:bottom w:val="single" w:sz="6" w:space="0" w:color="8C8C8C"/>
              <w:right w:val="nil"/>
            </w:tcBorders>
            <w:vAlign w:val="center"/>
            <w:hideMark/>
          </w:tcPr>
          <w:p w14:paraId="39B0FEA5" w14:textId="77777777" w:rsidR="00D933B7" w:rsidRPr="00FE31D5" w:rsidRDefault="00D933B7">
            <w:pPr>
              <w:spacing w:after="0" w:line="240" w:lineRule="auto"/>
              <w:jc w:val="center"/>
              <w:textAlignment w:val="baseline"/>
              <w:rPr>
                <w:rFonts w:ascii="Segoe UI" w:hAnsi="Segoe UI" w:cs="Segoe UI"/>
                <w:sz w:val="20"/>
                <w:lang w:val="en-IE" w:eastAsia="en-IE"/>
              </w:rPr>
            </w:pPr>
            <w:r>
              <w:rPr>
                <w:rFonts w:cs="Segoe UI"/>
                <w:color w:val="000000"/>
                <w:sz w:val="20"/>
                <w:lang w:val="en-IE" w:eastAsia="en-IE"/>
              </w:rPr>
              <w:t>1</w:t>
            </w:r>
          </w:p>
        </w:tc>
        <w:tc>
          <w:tcPr>
            <w:tcW w:w="1542" w:type="dxa"/>
            <w:tcBorders>
              <w:top w:val="nil"/>
              <w:left w:val="nil"/>
              <w:bottom w:val="single" w:sz="6" w:space="0" w:color="8C8C8C"/>
              <w:right w:val="nil"/>
            </w:tcBorders>
            <w:hideMark/>
          </w:tcPr>
          <w:p w14:paraId="5625DC1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1 176.1</w:t>
            </w:r>
          </w:p>
        </w:tc>
        <w:tc>
          <w:tcPr>
            <w:tcW w:w="1495" w:type="dxa"/>
            <w:tcBorders>
              <w:top w:val="nil"/>
              <w:left w:val="nil"/>
              <w:bottom w:val="single" w:sz="6" w:space="0" w:color="8C8C8C"/>
              <w:right w:val="nil"/>
            </w:tcBorders>
            <w:hideMark/>
          </w:tcPr>
          <w:p w14:paraId="0579BB5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1 985.8</w:t>
            </w:r>
          </w:p>
        </w:tc>
        <w:tc>
          <w:tcPr>
            <w:tcW w:w="1426" w:type="dxa"/>
            <w:tcBorders>
              <w:top w:val="nil"/>
              <w:left w:val="nil"/>
              <w:bottom w:val="single" w:sz="6" w:space="0" w:color="8C8C8C"/>
              <w:right w:val="nil"/>
            </w:tcBorders>
            <w:hideMark/>
          </w:tcPr>
          <w:p w14:paraId="2A14058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2 040.0</w:t>
            </w:r>
          </w:p>
        </w:tc>
        <w:tc>
          <w:tcPr>
            <w:tcW w:w="1426" w:type="dxa"/>
            <w:tcBorders>
              <w:top w:val="nil"/>
              <w:left w:val="nil"/>
              <w:bottom w:val="single" w:sz="6" w:space="0" w:color="8C8C8C"/>
              <w:right w:val="nil"/>
            </w:tcBorders>
            <w:hideMark/>
          </w:tcPr>
          <w:p w14:paraId="5D2472C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1 475.5</w:t>
            </w:r>
          </w:p>
        </w:tc>
        <w:tc>
          <w:tcPr>
            <w:tcW w:w="1318" w:type="dxa"/>
            <w:tcBorders>
              <w:top w:val="nil"/>
              <w:left w:val="nil"/>
              <w:bottom w:val="single" w:sz="6" w:space="0" w:color="8C8C8C"/>
              <w:right w:val="nil"/>
            </w:tcBorders>
          </w:tcPr>
          <w:p w14:paraId="5A54A76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1 789.1</w:t>
            </w:r>
          </w:p>
        </w:tc>
        <w:tc>
          <w:tcPr>
            <w:tcW w:w="1436" w:type="dxa"/>
            <w:tcBorders>
              <w:top w:val="nil"/>
              <w:left w:val="nil"/>
              <w:bottom w:val="single" w:sz="6" w:space="0" w:color="8C8C8C"/>
              <w:right w:val="nil"/>
            </w:tcBorders>
            <w:hideMark/>
          </w:tcPr>
          <w:p w14:paraId="7CA78D4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8 466.5</w:t>
            </w:r>
          </w:p>
        </w:tc>
      </w:tr>
      <w:tr w:rsidR="00D933B7" w:rsidRPr="00FE31D5" w14:paraId="1CDEA336" w14:textId="77777777">
        <w:trPr>
          <w:trHeight w:val="300"/>
        </w:trPr>
        <w:tc>
          <w:tcPr>
            <w:tcW w:w="996" w:type="dxa"/>
            <w:tcBorders>
              <w:top w:val="nil"/>
              <w:left w:val="nil"/>
              <w:bottom w:val="single" w:sz="6" w:space="0" w:color="8C8C8C"/>
              <w:right w:val="nil"/>
            </w:tcBorders>
            <w:vAlign w:val="center"/>
            <w:hideMark/>
          </w:tcPr>
          <w:p w14:paraId="1C25B36E" w14:textId="77777777" w:rsidR="00D933B7" w:rsidRPr="00FE31D5" w:rsidRDefault="00D933B7">
            <w:pPr>
              <w:spacing w:after="0" w:line="240" w:lineRule="auto"/>
              <w:jc w:val="center"/>
              <w:textAlignment w:val="baseline"/>
              <w:rPr>
                <w:rFonts w:ascii="Segoe UI" w:hAnsi="Segoe UI" w:cs="Segoe UI"/>
                <w:sz w:val="20"/>
                <w:lang w:val="en-IE" w:eastAsia="en-IE"/>
              </w:rPr>
            </w:pPr>
            <w:r>
              <w:rPr>
                <w:rFonts w:cs="Segoe UI"/>
                <w:color w:val="000000"/>
                <w:sz w:val="20"/>
                <w:lang w:val="en-IE" w:eastAsia="en-IE"/>
              </w:rPr>
              <w:t>0*</w:t>
            </w:r>
          </w:p>
        </w:tc>
        <w:tc>
          <w:tcPr>
            <w:tcW w:w="1542" w:type="dxa"/>
            <w:tcBorders>
              <w:top w:val="nil"/>
              <w:left w:val="nil"/>
              <w:bottom w:val="single" w:sz="6" w:space="0" w:color="8C8C8C"/>
              <w:right w:val="nil"/>
            </w:tcBorders>
            <w:hideMark/>
          </w:tcPr>
          <w:p w14:paraId="6D614EF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9 782.1</w:t>
            </w:r>
          </w:p>
        </w:tc>
        <w:tc>
          <w:tcPr>
            <w:tcW w:w="1495" w:type="dxa"/>
            <w:tcBorders>
              <w:top w:val="nil"/>
              <w:left w:val="nil"/>
              <w:bottom w:val="single" w:sz="6" w:space="0" w:color="8C8C8C"/>
              <w:right w:val="nil"/>
            </w:tcBorders>
            <w:hideMark/>
          </w:tcPr>
          <w:p w14:paraId="491E2E1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9 770.5</w:t>
            </w:r>
          </w:p>
        </w:tc>
        <w:tc>
          <w:tcPr>
            <w:tcW w:w="1426" w:type="dxa"/>
            <w:tcBorders>
              <w:top w:val="nil"/>
              <w:left w:val="nil"/>
              <w:bottom w:val="single" w:sz="6" w:space="0" w:color="8C8C8C"/>
              <w:right w:val="nil"/>
            </w:tcBorders>
            <w:hideMark/>
          </w:tcPr>
          <w:p w14:paraId="25DA3D2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10 252.5</w:t>
            </w:r>
          </w:p>
        </w:tc>
        <w:tc>
          <w:tcPr>
            <w:tcW w:w="1426" w:type="dxa"/>
            <w:tcBorders>
              <w:top w:val="nil"/>
              <w:left w:val="nil"/>
              <w:bottom w:val="single" w:sz="6" w:space="0" w:color="8C8C8C"/>
              <w:right w:val="nil"/>
            </w:tcBorders>
            <w:hideMark/>
          </w:tcPr>
          <w:p w14:paraId="40681DF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11 272.8</w:t>
            </w:r>
          </w:p>
        </w:tc>
        <w:tc>
          <w:tcPr>
            <w:tcW w:w="1318" w:type="dxa"/>
            <w:tcBorders>
              <w:top w:val="nil"/>
              <w:left w:val="nil"/>
              <w:bottom w:val="single" w:sz="6" w:space="0" w:color="8C8C8C"/>
              <w:right w:val="nil"/>
            </w:tcBorders>
          </w:tcPr>
          <w:p w14:paraId="755253AF" w14:textId="68489DFC"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8 61</w:t>
            </w:r>
            <w:r w:rsidR="004808A2">
              <w:rPr>
                <w:sz w:val="22"/>
                <w:szCs w:val="22"/>
              </w:rPr>
              <w:t>0</w:t>
            </w:r>
            <w:r w:rsidRPr="001F2F66">
              <w:rPr>
                <w:sz w:val="22"/>
                <w:szCs w:val="22"/>
              </w:rPr>
              <w:t>.3</w:t>
            </w:r>
          </w:p>
        </w:tc>
        <w:tc>
          <w:tcPr>
            <w:tcW w:w="1436" w:type="dxa"/>
            <w:tcBorders>
              <w:top w:val="nil"/>
              <w:left w:val="nil"/>
              <w:bottom w:val="single" w:sz="6" w:space="0" w:color="8C8C8C"/>
              <w:right w:val="nil"/>
            </w:tcBorders>
            <w:hideMark/>
          </w:tcPr>
          <w:p w14:paraId="7261614C" w14:textId="05B916B6"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49 </w:t>
            </w:r>
            <w:r w:rsidR="002A2A11" w:rsidRPr="001F2F66">
              <w:rPr>
                <w:sz w:val="22"/>
                <w:szCs w:val="22"/>
              </w:rPr>
              <w:t>68</w:t>
            </w:r>
            <w:r w:rsidR="002A2A11">
              <w:rPr>
                <w:sz w:val="22"/>
                <w:szCs w:val="22"/>
              </w:rPr>
              <w:t>8</w:t>
            </w:r>
            <w:r w:rsidRPr="001F2F66">
              <w:rPr>
                <w:sz w:val="22"/>
                <w:szCs w:val="22"/>
              </w:rPr>
              <w:t>.2</w:t>
            </w:r>
          </w:p>
        </w:tc>
      </w:tr>
      <w:tr w:rsidR="00D933B7" w:rsidRPr="00FE31D5" w14:paraId="5CB9CDB0" w14:textId="77777777">
        <w:trPr>
          <w:trHeight w:val="300"/>
        </w:trPr>
        <w:tc>
          <w:tcPr>
            <w:tcW w:w="996" w:type="dxa"/>
            <w:tcBorders>
              <w:top w:val="nil"/>
              <w:left w:val="nil"/>
              <w:bottom w:val="single" w:sz="4" w:space="0" w:color="7F7F7F"/>
              <w:right w:val="nil"/>
            </w:tcBorders>
            <w:vAlign w:val="center"/>
            <w:hideMark/>
          </w:tcPr>
          <w:p w14:paraId="2428192C" w14:textId="77777777" w:rsidR="00D933B7" w:rsidRPr="00FE31D5" w:rsidRDefault="00D933B7">
            <w:pPr>
              <w:spacing w:after="0" w:line="240" w:lineRule="auto"/>
              <w:jc w:val="center"/>
              <w:textAlignment w:val="baseline"/>
              <w:rPr>
                <w:rFonts w:ascii="Segoe UI" w:hAnsi="Segoe UI" w:cs="Segoe UI"/>
                <w:sz w:val="20"/>
                <w:lang w:val="en-IE" w:eastAsia="en-IE"/>
              </w:rPr>
            </w:pPr>
            <w:r>
              <w:rPr>
                <w:rFonts w:cs="Segoe UI"/>
                <w:color w:val="000000"/>
                <w:sz w:val="20"/>
                <w:lang w:val="en-IE" w:eastAsia="en-IE"/>
              </w:rPr>
              <w:t>0</w:t>
            </w:r>
          </w:p>
        </w:tc>
        <w:tc>
          <w:tcPr>
            <w:tcW w:w="1542" w:type="dxa"/>
            <w:tcBorders>
              <w:top w:val="nil"/>
              <w:left w:val="nil"/>
              <w:bottom w:val="single" w:sz="4" w:space="0" w:color="7F7F7F"/>
              <w:right w:val="nil"/>
            </w:tcBorders>
            <w:hideMark/>
          </w:tcPr>
          <w:p w14:paraId="315A7C8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472.3</w:t>
            </w:r>
          </w:p>
        </w:tc>
        <w:tc>
          <w:tcPr>
            <w:tcW w:w="1495" w:type="dxa"/>
            <w:tcBorders>
              <w:top w:val="nil"/>
              <w:left w:val="nil"/>
              <w:bottom w:val="single" w:sz="4" w:space="0" w:color="7F7F7F"/>
              <w:right w:val="nil"/>
            </w:tcBorders>
            <w:hideMark/>
          </w:tcPr>
          <w:p w14:paraId="7769500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396.1</w:t>
            </w:r>
          </w:p>
        </w:tc>
        <w:tc>
          <w:tcPr>
            <w:tcW w:w="1426" w:type="dxa"/>
            <w:tcBorders>
              <w:top w:val="nil"/>
              <w:left w:val="nil"/>
              <w:bottom w:val="single" w:sz="4" w:space="0" w:color="7F7F7F"/>
              <w:right w:val="nil"/>
            </w:tcBorders>
            <w:hideMark/>
          </w:tcPr>
          <w:p w14:paraId="1E30848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26" w:type="dxa"/>
            <w:tcBorders>
              <w:top w:val="nil"/>
              <w:left w:val="nil"/>
              <w:bottom w:val="single" w:sz="4" w:space="0" w:color="7F7F7F"/>
              <w:right w:val="nil"/>
            </w:tcBorders>
            <w:hideMark/>
          </w:tcPr>
          <w:p w14:paraId="4658C9F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18" w:type="dxa"/>
            <w:tcBorders>
              <w:top w:val="nil"/>
              <w:left w:val="nil"/>
              <w:bottom w:val="single" w:sz="4" w:space="0" w:color="7F7F7F"/>
              <w:right w:val="nil"/>
            </w:tcBorders>
          </w:tcPr>
          <w:p w14:paraId="57480468"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2 313.1</w:t>
            </w:r>
          </w:p>
        </w:tc>
        <w:tc>
          <w:tcPr>
            <w:tcW w:w="1436" w:type="dxa"/>
            <w:tcBorders>
              <w:top w:val="nil"/>
              <w:left w:val="nil"/>
              <w:bottom w:val="single" w:sz="4" w:space="0" w:color="7F7F7F"/>
              <w:right w:val="nil"/>
            </w:tcBorders>
            <w:hideMark/>
          </w:tcPr>
          <w:p w14:paraId="00DDEC2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3 181.5</w:t>
            </w:r>
          </w:p>
        </w:tc>
      </w:tr>
      <w:tr w:rsidR="00D933B7" w:rsidRPr="00FE31D5" w14:paraId="46F9C724" w14:textId="77777777">
        <w:trPr>
          <w:trHeight w:val="300"/>
        </w:trPr>
        <w:tc>
          <w:tcPr>
            <w:tcW w:w="996" w:type="dxa"/>
            <w:tcBorders>
              <w:top w:val="single" w:sz="4" w:space="0" w:color="7F7F7F"/>
              <w:left w:val="nil"/>
              <w:bottom w:val="single" w:sz="6" w:space="0" w:color="8C8C8C"/>
              <w:right w:val="nil"/>
            </w:tcBorders>
            <w:vAlign w:val="center"/>
          </w:tcPr>
          <w:p w14:paraId="5F14CF40" w14:textId="77777777" w:rsidR="00D933B7" w:rsidRPr="00FE31D5" w:rsidRDefault="00D933B7">
            <w:pPr>
              <w:spacing w:after="0" w:line="240" w:lineRule="auto"/>
              <w:jc w:val="center"/>
              <w:textAlignment w:val="baseline"/>
              <w:rPr>
                <w:rFonts w:cs="Segoe UI"/>
                <w:color w:val="000000"/>
                <w:sz w:val="20"/>
                <w:lang w:val="en-IE" w:eastAsia="en-IE"/>
              </w:rPr>
            </w:pPr>
            <w:r>
              <w:rPr>
                <w:rFonts w:cs="Segoe UI"/>
                <w:color w:val="000000"/>
                <w:sz w:val="20"/>
                <w:lang w:val="en-IE" w:eastAsia="en-IE"/>
              </w:rPr>
              <w:t>Total:</w:t>
            </w:r>
          </w:p>
        </w:tc>
        <w:tc>
          <w:tcPr>
            <w:tcW w:w="1542" w:type="dxa"/>
            <w:tcBorders>
              <w:top w:val="single" w:sz="4" w:space="0" w:color="7F7F7F"/>
              <w:left w:val="nil"/>
              <w:bottom w:val="single" w:sz="6" w:space="0" w:color="8C8C8C"/>
              <w:right w:val="nil"/>
            </w:tcBorders>
          </w:tcPr>
          <w:p w14:paraId="3C5FA849" w14:textId="77777777" w:rsidR="00D933B7" w:rsidRPr="001F2F66" w:rsidRDefault="00D933B7">
            <w:pPr>
              <w:spacing w:after="0" w:line="240" w:lineRule="auto"/>
              <w:jc w:val="center"/>
              <w:textAlignment w:val="baseline"/>
              <w:rPr>
                <w:sz w:val="22"/>
                <w:szCs w:val="22"/>
              </w:rPr>
            </w:pPr>
            <w:r w:rsidRPr="001F2F66">
              <w:rPr>
                <w:sz w:val="22"/>
                <w:szCs w:val="22"/>
              </w:rPr>
              <w:t>11 507.6</w:t>
            </w:r>
          </w:p>
        </w:tc>
        <w:tc>
          <w:tcPr>
            <w:tcW w:w="1495" w:type="dxa"/>
            <w:tcBorders>
              <w:top w:val="single" w:sz="4" w:space="0" w:color="7F7F7F"/>
              <w:left w:val="nil"/>
              <w:bottom w:val="single" w:sz="6" w:space="0" w:color="8C8C8C"/>
              <w:right w:val="nil"/>
            </w:tcBorders>
          </w:tcPr>
          <w:p w14:paraId="3CC7D0C9" w14:textId="77777777" w:rsidR="00D933B7" w:rsidRPr="001F2F66" w:rsidRDefault="00D933B7">
            <w:pPr>
              <w:spacing w:after="0" w:line="240" w:lineRule="auto"/>
              <w:jc w:val="center"/>
              <w:textAlignment w:val="baseline"/>
              <w:rPr>
                <w:sz w:val="22"/>
                <w:szCs w:val="22"/>
              </w:rPr>
            </w:pPr>
            <w:r w:rsidRPr="001F2F66">
              <w:rPr>
                <w:sz w:val="22"/>
                <w:szCs w:val="22"/>
              </w:rPr>
              <w:t>12 240.2</w:t>
            </w:r>
          </w:p>
        </w:tc>
        <w:tc>
          <w:tcPr>
            <w:tcW w:w="1426" w:type="dxa"/>
            <w:tcBorders>
              <w:top w:val="single" w:sz="4" w:space="0" w:color="7F7F7F"/>
              <w:left w:val="nil"/>
              <w:bottom w:val="single" w:sz="6" w:space="0" w:color="8C8C8C"/>
              <w:right w:val="nil"/>
            </w:tcBorders>
          </w:tcPr>
          <w:p w14:paraId="58A187CF" w14:textId="77777777" w:rsidR="00D933B7" w:rsidRPr="001F2F66" w:rsidRDefault="00D933B7">
            <w:pPr>
              <w:spacing w:after="0" w:line="240" w:lineRule="auto"/>
              <w:jc w:val="center"/>
              <w:textAlignment w:val="baseline"/>
              <w:rPr>
                <w:sz w:val="22"/>
                <w:szCs w:val="22"/>
              </w:rPr>
            </w:pPr>
            <w:r w:rsidRPr="001F2F66">
              <w:rPr>
                <w:sz w:val="22"/>
                <w:szCs w:val="22"/>
              </w:rPr>
              <w:t>12 435.1</w:t>
            </w:r>
          </w:p>
        </w:tc>
        <w:tc>
          <w:tcPr>
            <w:tcW w:w="1426" w:type="dxa"/>
            <w:tcBorders>
              <w:top w:val="single" w:sz="4" w:space="0" w:color="7F7F7F"/>
              <w:left w:val="nil"/>
              <w:bottom w:val="single" w:sz="6" w:space="0" w:color="8C8C8C"/>
              <w:right w:val="nil"/>
            </w:tcBorders>
          </w:tcPr>
          <w:p w14:paraId="47E3F367" w14:textId="77777777" w:rsidR="00D933B7" w:rsidRPr="001F2F66" w:rsidRDefault="00D933B7">
            <w:pPr>
              <w:spacing w:after="0" w:line="240" w:lineRule="auto"/>
              <w:jc w:val="center"/>
              <w:textAlignment w:val="baseline"/>
              <w:rPr>
                <w:sz w:val="22"/>
                <w:szCs w:val="22"/>
              </w:rPr>
            </w:pPr>
            <w:r w:rsidRPr="001F2F66">
              <w:rPr>
                <w:sz w:val="22"/>
                <w:szCs w:val="22"/>
              </w:rPr>
              <w:t>12 909.9</w:t>
            </w:r>
          </w:p>
        </w:tc>
        <w:tc>
          <w:tcPr>
            <w:tcW w:w="1318" w:type="dxa"/>
            <w:tcBorders>
              <w:top w:val="single" w:sz="4" w:space="0" w:color="7F7F7F"/>
              <w:left w:val="nil"/>
              <w:bottom w:val="single" w:sz="6" w:space="0" w:color="8C8C8C"/>
              <w:right w:val="nil"/>
            </w:tcBorders>
          </w:tcPr>
          <w:p w14:paraId="0EFDA324" w14:textId="3B070BAB" w:rsidR="00D933B7" w:rsidRPr="001F2F66" w:rsidRDefault="00D933B7">
            <w:pPr>
              <w:spacing w:after="0" w:line="240" w:lineRule="auto"/>
              <w:jc w:val="center"/>
              <w:textAlignment w:val="baseline"/>
              <w:rPr>
                <w:sz w:val="22"/>
                <w:szCs w:val="22"/>
              </w:rPr>
            </w:pPr>
            <w:r w:rsidRPr="001F2F66">
              <w:rPr>
                <w:sz w:val="22"/>
                <w:szCs w:val="22"/>
              </w:rPr>
              <w:t>12 77</w:t>
            </w:r>
            <w:r w:rsidR="00FE1B4B">
              <w:rPr>
                <w:sz w:val="22"/>
                <w:szCs w:val="22"/>
              </w:rPr>
              <w:t>1</w:t>
            </w:r>
            <w:r w:rsidRPr="001F2F66">
              <w:rPr>
                <w:sz w:val="22"/>
                <w:szCs w:val="22"/>
              </w:rPr>
              <w:t>.3</w:t>
            </w:r>
          </w:p>
        </w:tc>
        <w:tc>
          <w:tcPr>
            <w:tcW w:w="1436" w:type="dxa"/>
            <w:tcBorders>
              <w:top w:val="single" w:sz="4" w:space="0" w:color="7F7F7F"/>
              <w:left w:val="nil"/>
              <w:bottom w:val="single" w:sz="6" w:space="0" w:color="8C8C8C"/>
              <w:right w:val="nil"/>
            </w:tcBorders>
          </w:tcPr>
          <w:p w14:paraId="3368650F" w14:textId="18578494" w:rsidR="00D933B7" w:rsidRPr="001F2F66" w:rsidRDefault="00D933B7">
            <w:pPr>
              <w:spacing w:after="0" w:line="240" w:lineRule="auto"/>
              <w:jc w:val="center"/>
              <w:textAlignment w:val="baseline"/>
              <w:rPr>
                <w:sz w:val="22"/>
                <w:szCs w:val="22"/>
              </w:rPr>
            </w:pPr>
            <w:r w:rsidRPr="001F2F66">
              <w:rPr>
                <w:sz w:val="22"/>
                <w:szCs w:val="22"/>
              </w:rPr>
              <w:t>61 86</w:t>
            </w:r>
            <w:r w:rsidR="00A30082">
              <w:rPr>
                <w:sz w:val="22"/>
                <w:szCs w:val="22"/>
              </w:rPr>
              <w:t>4</w:t>
            </w:r>
            <w:r w:rsidRPr="001F2F66">
              <w:rPr>
                <w:sz w:val="22"/>
                <w:szCs w:val="22"/>
              </w:rPr>
              <w:t>.0</w:t>
            </w:r>
          </w:p>
        </w:tc>
      </w:tr>
    </w:tbl>
    <w:p w14:paraId="77598FFC" w14:textId="77777777" w:rsidR="00D933B7" w:rsidRDefault="00D933B7" w:rsidP="00D933B7">
      <w:pPr>
        <w:rPr>
          <w:lang w:eastAsia="en-GB"/>
        </w:rPr>
      </w:pPr>
    </w:p>
    <w:p w14:paraId="41F5A391" w14:textId="77777777" w:rsidR="00D933B7" w:rsidRDefault="00D933B7" w:rsidP="00D933B7">
      <w:pPr>
        <w:rPr>
          <w:lang w:eastAsia="en-GB"/>
        </w:rPr>
      </w:pPr>
      <w:r>
        <w:rPr>
          <w:b/>
          <w:lang w:eastAsia="en-GB"/>
        </w:rPr>
        <w:t>Gender equality is a cross-cutting priority</w:t>
      </w:r>
      <w:r>
        <w:rPr>
          <w:lang w:eastAsia="en-GB"/>
        </w:rPr>
        <w:t xml:space="preserve"> </w:t>
      </w:r>
      <w:r>
        <w:rPr>
          <w:b/>
          <w:lang w:eastAsia="en-GB"/>
        </w:rPr>
        <w:t>of Horizon Europe</w:t>
      </w:r>
      <w:r>
        <w:rPr>
          <w:lang w:eastAsia="en-GB"/>
        </w:rPr>
        <w:t>. Under the Programme, research and innovation contribute to gender equality primarily through the effective integration of the gender dimension in R&amp;I content, i.e. the consideration of sex and gender differences in research objectives, methodologies, data collection, analysis, and results. For this reason, the integration of the gender dimension is a default requirement for most Research and Innovation Actions (RIA), Innovation Actions (IA) and COFUND actions.</w:t>
      </w:r>
    </w:p>
    <w:p w14:paraId="0790D69C" w14:textId="77777777" w:rsidR="00D933B7" w:rsidRDefault="00D933B7" w:rsidP="00D933B7">
      <w:pPr>
        <w:rPr>
          <w:lang w:eastAsia="en-GB"/>
        </w:rPr>
      </w:pPr>
      <w:r>
        <w:rPr>
          <w:lang w:eastAsia="en-GB"/>
        </w:rPr>
        <w:t>The total budget for actions where gender equality is the main objective (</w:t>
      </w:r>
      <w:r>
        <w:rPr>
          <w:b/>
          <w:bCs/>
          <w:lang w:eastAsia="en-GB"/>
        </w:rPr>
        <w:t>score 2</w:t>
      </w:r>
      <w:r>
        <w:rPr>
          <w:lang w:eastAsia="en-GB"/>
        </w:rPr>
        <w:t xml:space="preserve">) is </w:t>
      </w:r>
      <w:r>
        <w:rPr>
          <w:b/>
          <w:bCs/>
          <w:lang w:eastAsia="en-GB"/>
        </w:rPr>
        <w:t>EUR 161.6</w:t>
      </w:r>
      <w:r>
        <w:rPr>
          <w:rFonts w:ascii="Calibri" w:hAnsi="Calibri" w:cs="Calibri"/>
          <w:b/>
          <w:bCs/>
          <w:lang w:eastAsia="en-GB"/>
        </w:rPr>
        <w:t> </w:t>
      </w:r>
      <w:r>
        <w:rPr>
          <w:b/>
          <w:bCs/>
          <w:lang w:eastAsia="en-GB"/>
        </w:rPr>
        <w:t>million</w:t>
      </w:r>
      <w:r>
        <w:rPr>
          <w:lang w:eastAsia="en-GB"/>
        </w:rPr>
        <w:t xml:space="preserve"> in </w:t>
      </w:r>
      <w:r>
        <w:rPr>
          <w:b/>
          <w:bCs/>
          <w:lang w:eastAsia="en-GB"/>
        </w:rPr>
        <w:t>2024</w:t>
      </w:r>
      <w:r>
        <w:rPr>
          <w:lang w:eastAsia="en-GB"/>
        </w:rPr>
        <w:t xml:space="preserve"> (revised up from EUR 103.8</w:t>
      </w:r>
      <w:r>
        <w:rPr>
          <w:rFonts w:ascii="Calibri" w:hAnsi="Calibri" w:cs="Calibri"/>
          <w:lang w:eastAsia="en-GB"/>
        </w:rPr>
        <w:t> </w:t>
      </w:r>
      <w:r>
        <w:rPr>
          <w:lang w:eastAsia="en-GB"/>
        </w:rPr>
        <w:t xml:space="preserve">million in last year’s PPS) and </w:t>
      </w:r>
      <w:r>
        <w:rPr>
          <w:b/>
          <w:bCs/>
          <w:lang w:eastAsia="en-GB"/>
        </w:rPr>
        <w:t>EUR 58.7 million</w:t>
      </w:r>
      <w:r>
        <w:rPr>
          <w:lang w:eastAsia="en-GB"/>
        </w:rPr>
        <w:t xml:space="preserve"> in </w:t>
      </w:r>
      <w:r>
        <w:rPr>
          <w:b/>
          <w:bCs/>
          <w:lang w:eastAsia="en-GB"/>
        </w:rPr>
        <w:t>2025</w:t>
      </w:r>
      <w:r>
        <w:rPr>
          <w:lang w:eastAsia="en-GB"/>
        </w:rPr>
        <w:t>. Overall, between 2021 and 2024, the budget of actions assigned a score 2 has increased by around 110%.</w:t>
      </w:r>
    </w:p>
    <w:p w14:paraId="5A85C57C" w14:textId="77777777" w:rsidR="00D933B7" w:rsidRPr="0041768B" w:rsidRDefault="00D933B7" w:rsidP="00D933B7">
      <w:pPr>
        <w:pStyle w:val="ListParagraph"/>
        <w:ind w:left="0"/>
        <w:jc w:val="both"/>
        <w:rPr>
          <w:lang w:eastAsia="en-GB"/>
        </w:rPr>
      </w:pPr>
      <w:r>
        <w:rPr>
          <w:lang w:eastAsia="en-GB"/>
        </w:rPr>
        <w:t>Key contributions are observed from the following programme parts:</w:t>
      </w:r>
    </w:p>
    <w:tbl>
      <w:tblPr>
        <w:tblW w:w="3647" w:type="pct"/>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403"/>
        <w:gridCol w:w="1814"/>
        <w:gridCol w:w="1814"/>
      </w:tblGrid>
      <w:tr w:rsidR="00D933B7" w:rsidRPr="00426441" w14:paraId="66B3FC6F" w14:textId="77777777">
        <w:trPr>
          <w:trHeight w:val="300"/>
          <w:jc w:val="center"/>
        </w:trPr>
        <w:tc>
          <w:tcPr>
            <w:tcW w:w="2420" w:type="pct"/>
            <w:tcBorders>
              <w:top w:val="single" w:sz="6" w:space="0" w:color="8C8C8C"/>
              <w:left w:val="nil"/>
              <w:bottom w:val="single" w:sz="6" w:space="0" w:color="8C8C8C"/>
              <w:right w:val="nil"/>
            </w:tcBorders>
            <w:shd w:val="clear" w:color="auto" w:fill="F2F2F2"/>
            <w:vAlign w:val="center"/>
            <w:hideMark/>
          </w:tcPr>
          <w:p w14:paraId="58F6035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Programme part</w:t>
            </w:r>
          </w:p>
        </w:tc>
        <w:tc>
          <w:tcPr>
            <w:tcW w:w="1290" w:type="pct"/>
            <w:tcBorders>
              <w:top w:val="single" w:sz="6" w:space="0" w:color="8C8C8C"/>
              <w:left w:val="nil"/>
              <w:bottom w:val="single" w:sz="6" w:space="0" w:color="8C8C8C"/>
              <w:right w:val="nil"/>
            </w:tcBorders>
            <w:shd w:val="clear" w:color="auto" w:fill="F2F2F2"/>
            <w:vAlign w:val="center"/>
            <w:hideMark/>
          </w:tcPr>
          <w:p w14:paraId="70EAB32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Score 2,</w:t>
            </w:r>
            <w:r>
              <w:rPr>
                <w:rFonts w:cs="Segoe UI"/>
                <w:b/>
                <w:bCs/>
                <w:lang w:eastAsia="en-IE"/>
              </w:rPr>
              <w:br/>
              <w:t>2024</w:t>
            </w:r>
            <w:r>
              <w:rPr>
                <w:rFonts w:cs="Segoe UI"/>
                <w:b/>
                <w:bCs/>
                <w:lang w:eastAsia="en-IE"/>
              </w:rPr>
              <w:br/>
            </w:r>
            <w:r>
              <w:rPr>
                <w:rFonts w:cs="Segoe UI"/>
                <w:sz w:val="18"/>
                <w:szCs w:val="18"/>
                <w:lang w:eastAsia="en-IE"/>
              </w:rPr>
              <w:t>(updated, million EUR)</w:t>
            </w:r>
          </w:p>
        </w:tc>
        <w:tc>
          <w:tcPr>
            <w:tcW w:w="1290" w:type="pct"/>
            <w:tcBorders>
              <w:top w:val="single" w:sz="6" w:space="0" w:color="8C8C8C"/>
              <w:left w:val="nil"/>
              <w:bottom w:val="single" w:sz="6" w:space="0" w:color="8C8C8C"/>
              <w:right w:val="nil"/>
            </w:tcBorders>
            <w:shd w:val="clear" w:color="auto" w:fill="F2F2F2"/>
            <w:vAlign w:val="center"/>
          </w:tcPr>
          <w:p w14:paraId="76E91412" w14:textId="77777777" w:rsidR="00D933B7" w:rsidRPr="00B80DE8" w:rsidRDefault="00D933B7">
            <w:pPr>
              <w:spacing w:after="0" w:line="240" w:lineRule="auto"/>
              <w:jc w:val="center"/>
              <w:textAlignment w:val="baseline"/>
              <w:rPr>
                <w:rFonts w:cs="Segoe UI"/>
                <w:b/>
                <w:bCs/>
                <w:lang w:eastAsia="en-IE"/>
              </w:rPr>
            </w:pPr>
            <w:r>
              <w:rPr>
                <w:b/>
                <w:bCs/>
              </w:rPr>
              <w:t xml:space="preserve">Score 2, </w:t>
            </w:r>
            <w:r>
              <w:rPr>
                <w:b/>
                <w:bCs/>
              </w:rPr>
              <w:br/>
              <w:t>2025</w:t>
            </w:r>
            <w:r>
              <w:rPr>
                <w:b/>
                <w:bCs/>
              </w:rPr>
              <w:br/>
            </w:r>
            <w:r>
              <w:rPr>
                <w:rFonts w:cs="Segoe UI"/>
                <w:sz w:val="18"/>
                <w:szCs w:val="18"/>
                <w:lang w:eastAsia="en-IE"/>
              </w:rPr>
              <w:t>(estimate, million EUR)</w:t>
            </w:r>
          </w:p>
        </w:tc>
      </w:tr>
      <w:tr w:rsidR="00D933B7" w:rsidRPr="00426441" w14:paraId="6353720F" w14:textId="77777777">
        <w:trPr>
          <w:trHeight w:val="300"/>
          <w:jc w:val="center"/>
        </w:trPr>
        <w:tc>
          <w:tcPr>
            <w:tcW w:w="2420" w:type="pct"/>
            <w:tcBorders>
              <w:top w:val="nil"/>
              <w:left w:val="nil"/>
              <w:bottom w:val="single" w:sz="6" w:space="0" w:color="8C8C8C"/>
              <w:right w:val="nil"/>
            </w:tcBorders>
            <w:vAlign w:val="center"/>
          </w:tcPr>
          <w:p w14:paraId="21E81EF2" w14:textId="77777777" w:rsidR="00D933B7" w:rsidRPr="004651B8" w:rsidRDefault="00D933B7">
            <w:pPr>
              <w:pStyle w:val="ListParagraph"/>
              <w:spacing w:after="0"/>
              <w:ind w:left="357"/>
              <w:rPr>
                <w:sz w:val="18"/>
                <w:szCs w:val="18"/>
                <w:lang w:eastAsia="en-GB"/>
              </w:rPr>
            </w:pPr>
            <w:r>
              <w:rPr>
                <w:sz w:val="18"/>
                <w:szCs w:val="18"/>
                <w:lang w:eastAsia="en-GB"/>
              </w:rPr>
              <w:t>Cluster 2 ‘Culture, Creativity and Inclusive Society’</w:t>
            </w:r>
          </w:p>
        </w:tc>
        <w:tc>
          <w:tcPr>
            <w:tcW w:w="1290" w:type="pct"/>
            <w:tcBorders>
              <w:top w:val="nil"/>
              <w:left w:val="nil"/>
              <w:bottom w:val="single" w:sz="6" w:space="0" w:color="8C8C8C"/>
              <w:right w:val="nil"/>
            </w:tcBorders>
            <w:vAlign w:val="center"/>
          </w:tcPr>
          <w:p w14:paraId="60F7DD9D" w14:textId="77777777" w:rsidR="00D933B7" w:rsidRPr="004651B8" w:rsidRDefault="00D933B7">
            <w:pPr>
              <w:spacing w:after="0" w:line="240" w:lineRule="auto"/>
              <w:jc w:val="center"/>
              <w:textAlignment w:val="baseline"/>
              <w:rPr>
                <w:sz w:val="18"/>
                <w:szCs w:val="18"/>
                <w:lang w:eastAsia="en-GB"/>
              </w:rPr>
            </w:pPr>
            <w:r>
              <w:rPr>
                <w:sz w:val="18"/>
                <w:szCs w:val="18"/>
                <w:lang w:eastAsia="en-GB"/>
              </w:rPr>
              <w:t>8.629</w:t>
            </w:r>
          </w:p>
        </w:tc>
        <w:tc>
          <w:tcPr>
            <w:tcW w:w="1290" w:type="pct"/>
            <w:tcBorders>
              <w:top w:val="nil"/>
              <w:left w:val="nil"/>
              <w:bottom w:val="single" w:sz="6" w:space="0" w:color="8C8C8C"/>
              <w:right w:val="nil"/>
            </w:tcBorders>
            <w:vAlign w:val="center"/>
          </w:tcPr>
          <w:p w14:paraId="1FFDB69D" w14:textId="77777777" w:rsidR="00D933B7" w:rsidRPr="004651B8" w:rsidRDefault="00D933B7">
            <w:pPr>
              <w:spacing w:after="0" w:line="240" w:lineRule="auto"/>
              <w:jc w:val="center"/>
              <w:textAlignment w:val="baseline"/>
              <w:rPr>
                <w:sz w:val="18"/>
                <w:szCs w:val="18"/>
                <w:lang w:eastAsia="en-GB"/>
              </w:rPr>
            </w:pPr>
            <w:r>
              <w:rPr>
                <w:sz w:val="18"/>
                <w:szCs w:val="18"/>
                <w:lang w:eastAsia="en-GB"/>
              </w:rPr>
              <w:t>20.4</w:t>
            </w:r>
          </w:p>
        </w:tc>
      </w:tr>
      <w:tr w:rsidR="00D933B7" w:rsidRPr="00426441" w14:paraId="2E1B277A" w14:textId="77777777">
        <w:trPr>
          <w:trHeight w:val="300"/>
          <w:jc w:val="center"/>
        </w:trPr>
        <w:tc>
          <w:tcPr>
            <w:tcW w:w="2420" w:type="pct"/>
            <w:tcBorders>
              <w:top w:val="nil"/>
              <w:left w:val="nil"/>
              <w:bottom w:val="single" w:sz="6" w:space="0" w:color="8C8C8C"/>
              <w:right w:val="nil"/>
            </w:tcBorders>
            <w:vAlign w:val="center"/>
          </w:tcPr>
          <w:p w14:paraId="134B9F2A" w14:textId="77777777" w:rsidR="00D933B7" w:rsidRPr="004651B8" w:rsidRDefault="00D933B7">
            <w:pPr>
              <w:pStyle w:val="ListParagraph"/>
              <w:spacing w:after="0"/>
              <w:ind w:left="357"/>
              <w:rPr>
                <w:sz w:val="18"/>
                <w:szCs w:val="18"/>
                <w:lang w:eastAsia="en-GB"/>
              </w:rPr>
            </w:pPr>
            <w:r>
              <w:rPr>
                <w:sz w:val="18"/>
                <w:szCs w:val="18"/>
                <w:lang w:eastAsia="en-GB"/>
              </w:rPr>
              <w:t>European Research Council (ERC)</w:t>
            </w:r>
          </w:p>
        </w:tc>
        <w:tc>
          <w:tcPr>
            <w:tcW w:w="1290" w:type="pct"/>
            <w:tcBorders>
              <w:top w:val="nil"/>
              <w:left w:val="nil"/>
              <w:bottom w:val="single" w:sz="6" w:space="0" w:color="8C8C8C"/>
              <w:right w:val="nil"/>
            </w:tcBorders>
            <w:vAlign w:val="center"/>
          </w:tcPr>
          <w:p w14:paraId="5725CF72" w14:textId="77777777" w:rsidR="00D933B7" w:rsidRPr="004651B8" w:rsidRDefault="00D933B7">
            <w:pPr>
              <w:spacing w:after="0" w:line="240" w:lineRule="auto"/>
              <w:jc w:val="center"/>
              <w:textAlignment w:val="baseline"/>
              <w:rPr>
                <w:sz w:val="18"/>
                <w:szCs w:val="18"/>
                <w:lang w:eastAsia="en-GB"/>
              </w:rPr>
            </w:pPr>
            <w:r>
              <w:rPr>
                <w:sz w:val="18"/>
                <w:szCs w:val="18"/>
                <w:lang w:eastAsia="en-GB"/>
              </w:rPr>
              <w:t>16.431</w:t>
            </w:r>
          </w:p>
        </w:tc>
        <w:tc>
          <w:tcPr>
            <w:tcW w:w="1290" w:type="pct"/>
            <w:tcBorders>
              <w:top w:val="nil"/>
              <w:left w:val="nil"/>
              <w:bottom w:val="single" w:sz="6" w:space="0" w:color="8C8C8C"/>
              <w:right w:val="nil"/>
            </w:tcBorders>
            <w:vAlign w:val="center"/>
          </w:tcPr>
          <w:p w14:paraId="6094234D" w14:textId="77777777" w:rsidR="00D933B7" w:rsidRPr="004651B8" w:rsidRDefault="00D933B7">
            <w:pPr>
              <w:spacing w:after="0" w:line="240" w:lineRule="auto"/>
              <w:jc w:val="center"/>
              <w:textAlignment w:val="baseline"/>
              <w:rPr>
                <w:sz w:val="18"/>
                <w:szCs w:val="18"/>
                <w:lang w:eastAsia="en-GB"/>
              </w:rPr>
            </w:pPr>
            <w:r>
              <w:rPr>
                <w:sz w:val="18"/>
                <w:szCs w:val="18"/>
                <w:lang w:eastAsia="en-GB"/>
              </w:rPr>
              <w:t>13.594</w:t>
            </w:r>
          </w:p>
        </w:tc>
      </w:tr>
      <w:tr w:rsidR="00D933B7" w:rsidRPr="00426441" w14:paraId="4E6D0FDF" w14:textId="77777777">
        <w:trPr>
          <w:trHeight w:val="300"/>
          <w:jc w:val="center"/>
        </w:trPr>
        <w:tc>
          <w:tcPr>
            <w:tcW w:w="2420" w:type="pct"/>
            <w:tcBorders>
              <w:top w:val="nil"/>
              <w:left w:val="nil"/>
              <w:bottom w:val="single" w:sz="6" w:space="0" w:color="8C8C8C"/>
              <w:right w:val="nil"/>
            </w:tcBorders>
            <w:vAlign w:val="center"/>
          </w:tcPr>
          <w:p w14:paraId="62C63960" w14:textId="77777777" w:rsidR="00D933B7" w:rsidRPr="004651B8" w:rsidRDefault="00D933B7">
            <w:pPr>
              <w:pStyle w:val="ListParagraph"/>
              <w:spacing w:after="0"/>
              <w:ind w:left="357"/>
              <w:rPr>
                <w:sz w:val="18"/>
                <w:szCs w:val="18"/>
                <w:lang w:eastAsia="en-GB"/>
              </w:rPr>
            </w:pPr>
            <w:r>
              <w:rPr>
                <w:sz w:val="18"/>
                <w:szCs w:val="18"/>
                <w:lang w:eastAsia="en-GB"/>
              </w:rPr>
              <w:t>European Institute of Innovation and Technology (EIT)</w:t>
            </w:r>
          </w:p>
        </w:tc>
        <w:tc>
          <w:tcPr>
            <w:tcW w:w="1290" w:type="pct"/>
            <w:tcBorders>
              <w:top w:val="nil"/>
              <w:left w:val="nil"/>
              <w:bottom w:val="single" w:sz="6" w:space="0" w:color="8C8C8C"/>
              <w:right w:val="nil"/>
            </w:tcBorders>
            <w:vAlign w:val="center"/>
          </w:tcPr>
          <w:p w14:paraId="699411B5" w14:textId="77777777" w:rsidR="00D933B7" w:rsidRPr="004651B8" w:rsidRDefault="00D933B7">
            <w:pPr>
              <w:spacing w:after="0" w:line="240" w:lineRule="auto"/>
              <w:jc w:val="center"/>
              <w:textAlignment w:val="baseline"/>
              <w:rPr>
                <w:sz w:val="18"/>
                <w:szCs w:val="18"/>
                <w:lang w:eastAsia="en-GB"/>
              </w:rPr>
            </w:pPr>
            <w:r>
              <w:rPr>
                <w:sz w:val="18"/>
                <w:szCs w:val="18"/>
                <w:lang w:eastAsia="en-GB"/>
              </w:rPr>
              <w:t>6.034</w:t>
            </w:r>
          </w:p>
        </w:tc>
        <w:tc>
          <w:tcPr>
            <w:tcW w:w="1290" w:type="pct"/>
            <w:tcBorders>
              <w:top w:val="nil"/>
              <w:left w:val="nil"/>
              <w:bottom w:val="single" w:sz="6" w:space="0" w:color="8C8C8C"/>
              <w:right w:val="nil"/>
            </w:tcBorders>
            <w:vAlign w:val="center"/>
          </w:tcPr>
          <w:p w14:paraId="707833ED" w14:textId="77777777" w:rsidR="00D933B7" w:rsidRPr="004651B8" w:rsidRDefault="00D933B7">
            <w:pPr>
              <w:spacing w:after="0" w:line="240" w:lineRule="auto"/>
              <w:jc w:val="center"/>
              <w:textAlignment w:val="baseline"/>
              <w:rPr>
                <w:sz w:val="18"/>
                <w:szCs w:val="18"/>
                <w:lang w:eastAsia="en-GB"/>
              </w:rPr>
            </w:pPr>
            <w:r>
              <w:rPr>
                <w:sz w:val="18"/>
                <w:szCs w:val="18"/>
                <w:lang w:eastAsia="en-GB"/>
              </w:rPr>
              <w:t>5.597</w:t>
            </w:r>
          </w:p>
        </w:tc>
      </w:tr>
      <w:tr w:rsidR="00D933B7" w:rsidRPr="00426441" w14:paraId="6359D511" w14:textId="77777777">
        <w:trPr>
          <w:trHeight w:val="300"/>
          <w:jc w:val="center"/>
        </w:trPr>
        <w:tc>
          <w:tcPr>
            <w:tcW w:w="2420" w:type="pct"/>
            <w:tcBorders>
              <w:top w:val="nil"/>
              <w:left w:val="nil"/>
              <w:bottom w:val="single" w:sz="6" w:space="0" w:color="8C8C8C"/>
              <w:right w:val="nil"/>
            </w:tcBorders>
            <w:vAlign w:val="center"/>
          </w:tcPr>
          <w:p w14:paraId="4906B2C1" w14:textId="77777777" w:rsidR="00D933B7" w:rsidRPr="004651B8" w:rsidRDefault="00D933B7">
            <w:pPr>
              <w:pStyle w:val="ListParagraph"/>
              <w:spacing w:after="0"/>
              <w:ind w:left="357"/>
              <w:rPr>
                <w:sz w:val="18"/>
                <w:szCs w:val="18"/>
                <w:lang w:eastAsia="en-GB"/>
              </w:rPr>
            </w:pPr>
            <w:r>
              <w:rPr>
                <w:sz w:val="18"/>
                <w:szCs w:val="18"/>
                <w:lang w:eastAsia="en-GB"/>
              </w:rPr>
              <w:t>Cluster 1 (Health)</w:t>
            </w:r>
          </w:p>
        </w:tc>
        <w:tc>
          <w:tcPr>
            <w:tcW w:w="1290" w:type="pct"/>
            <w:tcBorders>
              <w:top w:val="nil"/>
              <w:left w:val="nil"/>
              <w:bottom w:val="single" w:sz="6" w:space="0" w:color="8C8C8C"/>
              <w:right w:val="nil"/>
            </w:tcBorders>
            <w:vAlign w:val="center"/>
          </w:tcPr>
          <w:p w14:paraId="210480AA" w14:textId="77777777" w:rsidR="00D933B7" w:rsidRPr="004651B8" w:rsidRDefault="00D933B7">
            <w:pPr>
              <w:spacing w:after="0" w:line="240" w:lineRule="auto"/>
              <w:jc w:val="center"/>
              <w:textAlignment w:val="baseline"/>
              <w:rPr>
                <w:sz w:val="18"/>
                <w:szCs w:val="18"/>
                <w:lang w:eastAsia="en-GB"/>
              </w:rPr>
            </w:pPr>
            <w:r>
              <w:rPr>
                <w:sz w:val="18"/>
                <w:szCs w:val="18"/>
                <w:lang w:eastAsia="en-GB"/>
              </w:rPr>
              <w:t>64.351</w:t>
            </w:r>
          </w:p>
        </w:tc>
        <w:tc>
          <w:tcPr>
            <w:tcW w:w="1290" w:type="pct"/>
            <w:tcBorders>
              <w:top w:val="nil"/>
              <w:left w:val="nil"/>
              <w:bottom w:val="single" w:sz="6" w:space="0" w:color="8C8C8C"/>
              <w:right w:val="nil"/>
            </w:tcBorders>
            <w:vAlign w:val="center"/>
          </w:tcPr>
          <w:p w14:paraId="44C8B879" w14:textId="77777777" w:rsidR="00D933B7" w:rsidRPr="004651B8" w:rsidRDefault="00D933B7">
            <w:pPr>
              <w:spacing w:after="0" w:line="240" w:lineRule="auto"/>
              <w:jc w:val="center"/>
              <w:textAlignment w:val="baseline"/>
              <w:rPr>
                <w:sz w:val="18"/>
                <w:szCs w:val="18"/>
                <w:lang w:eastAsia="en-GB"/>
              </w:rPr>
            </w:pPr>
            <w:r>
              <w:rPr>
                <w:sz w:val="18"/>
                <w:szCs w:val="18"/>
                <w:lang w:eastAsia="en-GB"/>
              </w:rPr>
              <w:t>0</w:t>
            </w:r>
          </w:p>
        </w:tc>
      </w:tr>
      <w:tr w:rsidR="00D933B7" w:rsidRPr="00426441" w14:paraId="510F9998" w14:textId="77777777">
        <w:trPr>
          <w:trHeight w:val="300"/>
          <w:jc w:val="center"/>
        </w:trPr>
        <w:tc>
          <w:tcPr>
            <w:tcW w:w="2420" w:type="pct"/>
            <w:tcBorders>
              <w:top w:val="nil"/>
              <w:left w:val="nil"/>
              <w:bottom w:val="single" w:sz="6" w:space="0" w:color="8C8C8C"/>
              <w:right w:val="nil"/>
            </w:tcBorders>
            <w:vAlign w:val="center"/>
          </w:tcPr>
          <w:p w14:paraId="084FE896" w14:textId="77777777" w:rsidR="00D933B7" w:rsidRPr="00C55FD6" w:rsidRDefault="00D933B7">
            <w:pPr>
              <w:pStyle w:val="ListParagraph"/>
              <w:spacing w:after="0"/>
              <w:ind w:left="357"/>
              <w:rPr>
                <w:sz w:val="18"/>
                <w:szCs w:val="18"/>
                <w:lang w:val="fr-FR" w:eastAsia="en-GB"/>
              </w:rPr>
            </w:pPr>
            <w:r>
              <w:rPr>
                <w:sz w:val="18"/>
                <w:szCs w:val="18"/>
                <w:lang w:val="fr-FR" w:eastAsia="en-GB"/>
              </w:rPr>
              <w:t>Marie Skłodowska-Curie Actions (MSCA)</w:t>
            </w:r>
          </w:p>
        </w:tc>
        <w:tc>
          <w:tcPr>
            <w:tcW w:w="1290" w:type="pct"/>
            <w:tcBorders>
              <w:top w:val="nil"/>
              <w:left w:val="nil"/>
              <w:bottom w:val="single" w:sz="6" w:space="0" w:color="8C8C8C"/>
              <w:right w:val="nil"/>
            </w:tcBorders>
            <w:vAlign w:val="center"/>
          </w:tcPr>
          <w:p w14:paraId="7C9A7C2F" w14:textId="77777777" w:rsidR="00D933B7" w:rsidRPr="004651B8" w:rsidRDefault="00D933B7">
            <w:pPr>
              <w:spacing w:after="0" w:line="240" w:lineRule="auto"/>
              <w:jc w:val="center"/>
              <w:textAlignment w:val="baseline"/>
              <w:rPr>
                <w:sz w:val="18"/>
                <w:szCs w:val="18"/>
                <w:lang w:eastAsia="en-GB"/>
              </w:rPr>
            </w:pPr>
            <w:r>
              <w:rPr>
                <w:sz w:val="18"/>
                <w:szCs w:val="18"/>
                <w:lang w:eastAsia="en-GB"/>
              </w:rPr>
              <w:t>34.657</w:t>
            </w:r>
          </w:p>
        </w:tc>
        <w:tc>
          <w:tcPr>
            <w:tcW w:w="1290" w:type="pct"/>
            <w:tcBorders>
              <w:top w:val="nil"/>
              <w:left w:val="nil"/>
              <w:bottom w:val="single" w:sz="6" w:space="0" w:color="8C8C8C"/>
              <w:right w:val="nil"/>
            </w:tcBorders>
            <w:vAlign w:val="center"/>
          </w:tcPr>
          <w:p w14:paraId="4D9B1208" w14:textId="77777777" w:rsidR="00D933B7" w:rsidRPr="004651B8" w:rsidRDefault="00D933B7">
            <w:pPr>
              <w:spacing w:after="0" w:line="240" w:lineRule="auto"/>
              <w:jc w:val="center"/>
              <w:textAlignment w:val="baseline"/>
              <w:rPr>
                <w:i/>
                <w:iCs/>
                <w:sz w:val="18"/>
                <w:szCs w:val="18"/>
                <w:lang w:eastAsia="en-GB"/>
              </w:rPr>
            </w:pPr>
            <w:r>
              <w:rPr>
                <w:i/>
                <w:iCs/>
                <w:sz w:val="18"/>
                <w:szCs w:val="18"/>
                <w:lang w:eastAsia="en-GB"/>
              </w:rPr>
              <w:t>not yet available</w:t>
            </w:r>
          </w:p>
        </w:tc>
      </w:tr>
    </w:tbl>
    <w:p w14:paraId="5E842A25" w14:textId="77777777" w:rsidR="00D933B7" w:rsidRDefault="00D933B7" w:rsidP="00D933B7">
      <w:pPr>
        <w:pStyle w:val="ListParagraph"/>
        <w:ind w:left="360"/>
        <w:jc w:val="both"/>
        <w:rPr>
          <w:b/>
          <w:bCs/>
          <w:lang w:eastAsia="en-GB"/>
        </w:rPr>
      </w:pPr>
    </w:p>
    <w:p w14:paraId="0F51A3B0" w14:textId="77777777" w:rsidR="00D933B7" w:rsidRPr="0047088A" w:rsidRDefault="00D933B7" w:rsidP="00D933B7">
      <w:pPr>
        <w:spacing w:before="240"/>
        <w:rPr>
          <w:i/>
          <w:iCs/>
        </w:rPr>
      </w:pPr>
      <w:r>
        <w:rPr>
          <w:i/>
          <w:iCs/>
        </w:rPr>
        <w:t>Examples of projects where gender equality is the main objective:</w:t>
      </w:r>
    </w:p>
    <w:p w14:paraId="4A014D09" w14:textId="77777777" w:rsidR="00D933B7" w:rsidRDefault="00D933B7" w:rsidP="00373960">
      <w:pPr>
        <w:pStyle w:val="ListParagraph"/>
        <w:numPr>
          <w:ilvl w:val="0"/>
          <w:numId w:val="11"/>
        </w:numPr>
        <w:spacing w:before="240" w:after="240" w:line="264" w:lineRule="auto"/>
        <w:jc w:val="both"/>
      </w:pPr>
      <w:r>
        <w:t xml:space="preserve">The </w:t>
      </w:r>
      <w:hyperlink r:id="rId86" w:history="1">
        <w:r>
          <w:rPr>
            <w:rStyle w:val="Hyperlink"/>
            <w:b/>
            <w:bCs/>
            <w:lang w:val="en-IE" w:eastAsia="en-GB"/>
          </w:rPr>
          <w:t>IMPROVE</w:t>
        </w:r>
      </w:hyperlink>
      <w:r>
        <w:rPr>
          <w:b/>
          <w:bCs/>
          <w:lang w:val="en-IE" w:eastAsia="en-GB"/>
        </w:rPr>
        <w:t xml:space="preserve"> </w:t>
      </w:r>
      <w:r>
        <w:t>project supports victims of domestic violence—particularly those from marginalised groups—by developing AI tools for reporting, detection, and assistance.</w:t>
      </w:r>
    </w:p>
    <w:p w14:paraId="2EF531A8" w14:textId="77777777" w:rsidR="00D933B7" w:rsidRDefault="00D933B7" w:rsidP="00373960">
      <w:pPr>
        <w:pStyle w:val="ListParagraph"/>
        <w:numPr>
          <w:ilvl w:val="0"/>
          <w:numId w:val="11"/>
        </w:numPr>
        <w:spacing w:before="240" w:after="240" w:line="264" w:lineRule="auto"/>
        <w:jc w:val="both"/>
      </w:pPr>
      <w:r>
        <w:lastRenderedPageBreak/>
        <w:t xml:space="preserve">The </w:t>
      </w:r>
      <w:hyperlink r:id="rId87" w:history="1">
        <w:r>
          <w:rPr>
            <w:rStyle w:val="Hyperlink"/>
            <w:b/>
            <w:bCs/>
            <w:lang w:val="en-IE" w:eastAsia="en-GB"/>
          </w:rPr>
          <w:t>GRASS Ceiling</w:t>
        </w:r>
      </w:hyperlink>
      <w:r>
        <w:t xml:space="preserve"> project (Cluster 6) addresses gender inequalities by co-designing solutions with rural women innovators. Through community hubs, it brings together women farmers, enterprise officers, financial institutions, and researchers to identify barriers, co-create support systems, and generate new businesses, partnerships, and policy recommendations.</w:t>
      </w:r>
    </w:p>
    <w:p w14:paraId="0F7EB647" w14:textId="77777777" w:rsidR="00D933B7" w:rsidRDefault="00D933B7" w:rsidP="00D933B7">
      <w:pPr>
        <w:pStyle w:val="ListParagraph"/>
        <w:ind w:left="360"/>
        <w:jc w:val="both"/>
        <w:rPr>
          <w:lang w:eastAsia="en-GB"/>
        </w:rPr>
      </w:pPr>
    </w:p>
    <w:p w14:paraId="0B2376C5" w14:textId="77777777" w:rsidR="00D933B7" w:rsidRPr="00E32135" w:rsidRDefault="00D933B7" w:rsidP="00D933B7">
      <w:pPr>
        <w:pStyle w:val="ListParagraph"/>
        <w:ind w:left="360"/>
        <w:jc w:val="both"/>
        <w:rPr>
          <w:rFonts w:ascii="Calibri" w:hAnsi="Calibri" w:cs="Calibri"/>
          <w:lang w:eastAsia="en-GB"/>
        </w:rPr>
      </w:pPr>
      <w:r>
        <w:rPr>
          <w:lang w:eastAsia="en-GB"/>
        </w:rPr>
        <w:t>Programme parts for which gender equality is an important but not main objective (</w:t>
      </w:r>
      <w:r>
        <w:rPr>
          <w:b/>
          <w:bCs/>
          <w:lang w:eastAsia="en-GB"/>
        </w:rPr>
        <w:t>score 1</w:t>
      </w:r>
      <w:r>
        <w:rPr>
          <w:lang w:eastAsia="en-GB"/>
        </w:rPr>
        <w:t xml:space="preserve">) had a total budget of </w:t>
      </w:r>
      <w:r>
        <w:rPr>
          <w:b/>
          <w:bCs/>
          <w:lang w:eastAsia="en-GB"/>
        </w:rPr>
        <w:t>EUR</w:t>
      </w:r>
      <w:r>
        <w:rPr>
          <w:rFonts w:ascii="Calibri" w:hAnsi="Calibri" w:cs="Calibri"/>
          <w:b/>
          <w:bCs/>
          <w:lang w:eastAsia="en-GB"/>
        </w:rPr>
        <w:t> </w:t>
      </w:r>
      <w:r>
        <w:rPr>
          <w:b/>
          <w:bCs/>
          <w:lang w:eastAsia="en-GB"/>
        </w:rPr>
        <w:t>1</w:t>
      </w:r>
      <w:r>
        <w:rPr>
          <w:rFonts w:ascii="Calibri" w:hAnsi="Calibri" w:cs="Calibri"/>
          <w:b/>
          <w:bCs/>
          <w:lang w:eastAsia="en-GB"/>
        </w:rPr>
        <w:t> </w:t>
      </w:r>
      <w:r>
        <w:rPr>
          <w:b/>
          <w:bCs/>
          <w:lang w:eastAsia="en-GB"/>
        </w:rPr>
        <w:t>475.5 million</w:t>
      </w:r>
      <w:r>
        <w:rPr>
          <w:rFonts w:ascii="Calibri" w:hAnsi="Calibri" w:cs="Calibri"/>
          <w:lang w:eastAsia="en-GB"/>
        </w:rPr>
        <w:t> </w:t>
      </w:r>
      <w:r>
        <w:rPr>
          <w:lang w:eastAsia="en-GB"/>
        </w:rPr>
        <w:t xml:space="preserve">in 2024 (revised up from EUR 1 391.2 million in last year’s PPS) and </w:t>
      </w:r>
      <w:r>
        <w:rPr>
          <w:b/>
          <w:bCs/>
          <w:lang w:eastAsia="en-GB"/>
        </w:rPr>
        <w:t>EUR</w:t>
      </w:r>
      <w:r>
        <w:rPr>
          <w:rFonts w:ascii="Calibri" w:hAnsi="Calibri" w:cs="Calibri"/>
          <w:b/>
          <w:bCs/>
          <w:lang w:eastAsia="en-GB"/>
        </w:rPr>
        <w:t> </w:t>
      </w:r>
      <w:r>
        <w:rPr>
          <w:b/>
          <w:bCs/>
          <w:lang w:eastAsia="en-GB"/>
        </w:rPr>
        <w:t>1</w:t>
      </w:r>
      <w:r>
        <w:rPr>
          <w:rFonts w:ascii="Calibri" w:hAnsi="Calibri" w:cs="Calibri"/>
          <w:b/>
          <w:bCs/>
          <w:lang w:eastAsia="en-GB"/>
        </w:rPr>
        <w:t> </w:t>
      </w:r>
      <w:r>
        <w:rPr>
          <w:b/>
          <w:bCs/>
          <w:lang w:eastAsia="en-GB"/>
        </w:rPr>
        <w:t xml:space="preserve">789.1 million </w:t>
      </w:r>
      <w:r>
        <w:rPr>
          <w:lang w:eastAsia="en-GB"/>
        </w:rPr>
        <w:t>in 2025. Between 2021 and 2024, the budget assigned a score 1 has increased by around 25%, with a further increase forecast for 2025. The following programme parts had, in either 2024 or 2025, the highest budget assigned a score 1:</w:t>
      </w:r>
    </w:p>
    <w:tbl>
      <w:tblPr>
        <w:tblW w:w="0" w:type="auto"/>
        <w:jc w:val="center"/>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3402"/>
        <w:gridCol w:w="1701"/>
        <w:gridCol w:w="1701"/>
      </w:tblGrid>
      <w:tr w:rsidR="00D933B7" w:rsidRPr="00426441" w14:paraId="4426A269" w14:textId="77777777">
        <w:trPr>
          <w:trHeight w:val="300"/>
          <w:jc w:val="center"/>
        </w:trPr>
        <w:tc>
          <w:tcPr>
            <w:tcW w:w="3402" w:type="dxa"/>
            <w:tcBorders>
              <w:top w:val="single" w:sz="6" w:space="0" w:color="8C8C8C"/>
              <w:left w:val="nil"/>
              <w:bottom w:val="single" w:sz="6" w:space="0" w:color="8C8C8C"/>
              <w:right w:val="nil"/>
            </w:tcBorders>
            <w:shd w:val="clear" w:color="auto" w:fill="F2F2F2"/>
            <w:vAlign w:val="center"/>
            <w:hideMark/>
          </w:tcPr>
          <w:p w14:paraId="6A90272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Programme part</w:t>
            </w:r>
          </w:p>
        </w:tc>
        <w:tc>
          <w:tcPr>
            <w:tcW w:w="1701" w:type="dxa"/>
            <w:tcBorders>
              <w:top w:val="single" w:sz="6" w:space="0" w:color="8C8C8C"/>
              <w:left w:val="nil"/>
              <w:bottom w:val="single" w:sz="6" w:space="0" w:color="8C8C8C"/>
              <w:right w:val="nil"/>
            </w:tcBorders>
            <w:shd w:val="clear" w:color="auto" w:fill="F2F2F2"/>
          </w:tcPr>
          <w:p w14:paraId="373AD6DD" w14:textId="77777777" w:rsidR="00D933B7" w:rsidRDefault="00D933B7">
            <w:pPr>
              <w:spacing w:after="0" w:line="240" w:lineRule="auto"/>
              <w:jc w:val="center"/>
              <w:textAlignment w:val="baseline"/>
              <w:rPr>
                <w:b/>
                <w:bCs/>
              </w:rPr>
            </w:pPr>
            <w:r>
              <w:rPr>
                <w:b/>
                <w:bCs/>
              </w:rPr>
              <w:t xml:space="preserve">Score 1, </w:t>
            </w:r>
            <w:r>
              <w:rPr>
                <w:b/>
                <w:bCs/>
              </w:rPr>
              <w:br/>
              <w:t>2024</w:t>
            </w:r>
            <w:r>
              <w:rPr>
                <w:b/>
                <w:bCs/>
              </w:rPr>
              <w:br/>
            </w:r>
            <w:r>
              <w:rPr>
                <w:rFonts w:cs="Segoe UI"/>
                <w:sz w:val="18"/>
                <w:szCs w:val="18"/>
                <w:lang w:eastAsia="en-IE"/>
              </w:rPr>
              <w:t>(updated, million EUR)</w:t>
            </w:r>
          </w:p>
        </w:tc>
        <w:tc>
          <w:tcPr>
            <w:tcW w:w="1701" w:type="dxa"/>
            <w:tcBorders>
              <w:top w:val="single" w:sz="6" w:space="0" w:color="8C8C8C"/>
              <w:left w:val="nil"/>
              <w:bottom w:val="single" w:sz="6" w:space="0" w:color="8C8C8C"/>
              <w:right w:val="nil"/>
            </w:tcBorders>
            <w:shd w:val="clear" w:color="auto" w:fill="F2F2F2"/>
          </w:tcPr>
          <w:p w14:paraId="6751B200" w14:textId="77777777" w:rsidR="00D933B7" w:rsidRDefault="00D933B7">
            <w:pPr>
              <w:spacing w:after="0" w:line="240" w:lineRule="auto"/>
              <w:jc w:val="center"/>
              <w:textAlignment w:val="baseline"/>
              <w:rPr>
                <w:b/>
                <w:bCs/>
              </w:rPr>
            </w:pPr>
            <w:r>
              <w:rPr>
                <w:b/>
                <w:bCs/>
              </w:rPr>
              <w:t>Score 1,</w:t>
            </w:r>
            <w:r>
              <w:rPr>
                <w:b/>
                <w:bCs/>
              </w:rPr>
              <w:br/>
              <w:t>2025</w:t>
            </w:r>
            <w:r>
              <w:rPr>
                <w:b/>
                <w:bCs/>
              </w:rPr>
              <w:br/>
            </w:r>
            <w:r>
              <w:rPr>
                <w:rFonts w:cs="Segoe UI"/>
                <w:sz w:val="18"/>
                <w:szCs w:val="18"/>
                <w:lang w:eastAsia="en-IE"/>
              </w:rPr>
              <w:t>(estimate, million EUR)</w:t>
            </w:r>
          </w:p>
        </w:tc>
      </w:tr>
      <w:tr w:rsidR="00D933B7" w:rsidRPr="00426441" w14:paraId="6188B0C6" w14:textId="77777777">
        <w:trPr>
          <w:trHeight w:val="300"/>
          <w:jc w:val="center"/>
        </w:trPr>
        <w:tc>
          <w:tcPr>
            <w:tcW w:w="3402" w:type="dxa"/>
            <w:tcBorders>
              <w:top w:val="nil"/>
              <w:left w:val="nil"/>
              <w:bottom w:val="single" w:sz="6" w:space="0" w:color="8C8C8C"/>
              <w:right w:val="nil"/>
            </w:tcBorders>
            <w:vAlign w:val="center"/>
          </w:tcPr>
          <w:p w14:paraId="19316C04" w14:textId="77777777" w:rsidR="00D933B7" w:rsidRPr="004651B8" w:rsidRDefault="00D933B7">
            <w:pPr>
              <w:pStyle w:val="ListParagraph"/>
              <w:spacing w:after="0"/>
              <w:ind w:left="357"/>
              <w:rPr>
                <w:sz w:val="18"/>
                <w:szCs w:val="18"/>
                <w:lang w:eastAsia="en-GB"/>
              </w:rPr>
            </w:pPr>
            <w:r>
              <w:rPr>
                <w:sz w:val="18"/>
                <w:szCs w:val="18"/>
                <w:lang w:eastAsia="en-GB"/>
              </w:rPr>
              <w:t>Cluster 1 (Health)</w:t>
            </w:r>
          </w:p>
        </w:tc>
        <w:tc>
          <w:tcPr>
            <w:tcW w:w="1701" w:type="dxa"/>
            <w:tcBorders>
              <w:top w:val="nil"/>
              <w:left w:val="nil"/>
              <w:bottom w:val="single" w:sz="6" w:space="0" w:color="8C8C8C"/>
              <w:right w:val="nil"/>
            </w:tcBorders>
            <w:vAlign w:val="center"/>
          </w:tcPr>
          <w:p w14:paraId="18098F13" w14:textId="77777777" w:rsidR="00D933B7" w:rsidRPr="004651B8" w:rsidRDefault="00D933B7">
            <w:pPr>
              <w:spacing w:after="0" w:line="240" w:lineRule="auto"/>
              <w:jc w:val="center"/>
              <w:textAlignment w:val="baseline"/>
              <w:rPr>
                <w:sz w:val="18"/>
                <w:szCs w:val="18"/>
                <w:lang w:eastAsia="en-GB"/>
              </w:rPr>
            </w:pPr>
            <w:r>
              <w:rPr>
                <w:sz w:val="18"/>
                <w:szCs w:val="18"/>
                <w:lang w:eastAsia="en-GB"/>
              </w:rPr>
              <w:t>227.4</w:t>
            </w:r>
          </w:p>
        </w:tc>
        <w:tc>
          <w:tcPr>
            <w:tcW w:w="1701" w:type="dxa"/>
            <w:tcBorders>
              <w:top w:val="nil"/>
              <w:left w:val="nil"/>
              <w:bottom w:val="single" w:sz="6" w:space="0" w:color="8C8C8C"/>
              <w:right w:val="nil"/>
            </w:tcBorders>
            <w:vAlign w:val="center"/>
          </w:tcPr>
          <w:p w14:paraId="41C29987" w14:textId="77777777" w:rsidR="00D933B7" w:rsidRPr="004651B8" w:rsidRDefault="00D933B7">
            <w:pPr>
              <w:spacing w:after="0" w:line="240" w:lineRule="auto"/>
              <w:jc w:val="center"/>
              <w:textAlignment w:val="baseline"/>
              <w:rPr>
                <w:sz w:val="18"/>
                <w:szCs w:val="18"/>
                <w:lang w:eastAsia="en-GB"/>
              </w:rPr>
            </w:pPr>
            <w:r>
              <w:rPr>
                <w:sz w:val="18"/>
                <w:szCs w:val="18"/>
                <w:lang w:eastAsia="en-GB"/>
              </w:rPr>
              <w:t>540.0</w:t>
            </w:r>
          </w:p>
        </w:tc>
      </w:tr>
      <w:tr w:rsidR="00D933B7" w:rsidRPr="00426441" w14:paraId="7C4E5426" w14:textId="77777777">
        <w:trPr>
          <w:trHeight w:val="300"/>
          <w:jc w:val="center"/>
        </w:trPr>
        <w:tc>
          <w:tcPr>
            <w:tcW w:w="3402" w:type="dxa"/>
            <w:tcBorders>
              <w:top w:val="nil"/>
              <w:left w:val="nil"/>
              <w:bottom w:val="single" w:sz="6" w:space="0" w:color="8C8C8C"/>
              <w:right w:val="nil"/>
            </w:tcBorders>
            <w:vAlign w:val="center"/>
          </w:tcPr>
          <w:p w14:paraId="53F288E0" w14:textId="77777777" w:rsidR="00D933B7" w:rsidRPr="004651B8" w:rsidRDefault="00D933B7">
            <w:pPr>
              <w:pStyle w:val="ListParagraph"/>
              <w:spacing w:after="0"/>
              <w:ind w:left="357"/>
              <w:rPr>
                <w:sz w:val="18"/>
                <w:szCs w:val="18"/>
                <w:lang w:eastAsia="en-GB"/>
              </w:rPr>
            </w:pPr>
            <w:r>
              <w:rPr>
                <w:sz w:val="18"/>
                <w:szCs w:val="18"/>
                <w:lang w:eastAsia="en-GB"/>
              </w:rPr>
              <w:t>Cluster 6 (Food, Bioeconomy, Natural Resources, Agriculture and Environment)</w:t>
            </w:r>
          </w:p>
        </w:tc>
        <w:tc>
          <w:tcPr>
            <w:tcW w:w="1701" w:type="dxa"/>
            <w:tcBorders>
              <w:top w:val="nil"/>
              <w:left w:val="nil"/>
              <w:bottom w:val="single" w:sz="6" w:space="0" w:color="8C8C8C"/>
              <w:right w:val="nil"/>
            </w:tcBorders>
            <w:vAlign w:val="center"/>
          </w:tcPr>
          <w:p w14:paraId="1A79D743" w14:textId="77777777" w:rsidR="00D933B7" w:rsidRPr="004651B8" w:rsidRDefault="00D933B7">
            <w:pPr>
              <w:spacing w:after="0" w:line="240" w:lineRule="auto"/>
              <w:jc w:val="center"/>
              <w:textAlignment w:val="baseline"/>
              <w:rPr>
                <w:sz w:val="18"/>
                <w:szCs w:val="18"/>
                <w:lang w:eastAsia="en-GB"/>
              </w:rPr>
            </w:pPr>
            <w:r>
              <w:rPr>
                <w:sz w:val="18"/>
                <w:szCs w:val="18"/>
                <w:lang w:eastAsia="en-GB"/>
              </w:rPr>
              <w:t>66.6</w:t>
            </w:r>
          </w:p>
        </w:tc>
        <w:tc>
          <w:tcPr>
            <w:tcW w:w="1701" w:type="dxa"/>
            <w:tcBorders>
              <w:top w:val="nil"/>
              <w:left w:val="nil"/>
              <w:bottom w:val="single" w:sz="6" w:space="0" w:color="8C8C8C"/>
              <w:right w:val="nil"/>
            </w:tcBorders>
            <w:vAlign w:val="center"/>
          </w:tcPr>
          <w:p w14:paraId="4F43EFAB" w14:textId="77777777" w:rsidR="00D933B7" w:rsidRPr="004651B8" w:rsidRDefault="00D933B7">
            <w:pPr>
              <w:spacing w:after="0" w:line="240" w:lineRule="auto"/>
              <w:jc w:val="center"/>
              <w:textAlignment w:val="baseline"/>
              <w:rPr>
                <w:sz w:val="18"/>
                <w:szCs w:val="18"/>
                <w:lang w:eastAsia="en-GB"/>
              </w:rPr>
            </w:pPr>
            <w:r>
              <w:rPr>
                <w:sz w:val="18"/>
                <w:szCs w:val="18"/>
                <w:lang w:eastAsia="en-GB"/>
              </w:rPr>
              <w:t>329.9</w:t>
            </w:r>
          </w:p>
        </w:tc>
      </w:tr>
      <w:tr w:rsidR="00D933B7" w:rsidRPr="00426441" w14:paraId="1FD5B4BE" w14:textId="77777777">
        <w:trPr>
          <w:trHeight w:val="300"/>
          <w:jc w:val="center"/>
        </w:trPr>
        <w:tc>
          <w:tcPr>
            <w:tcW w:w="3402" w:type="dxa"/>
            <w:tcBorders>
              <w:top w:val="nil"/>
              <w:left w:val="nil"/>
              <w:bottom w:val="single" w:sz="6" w:space="0" w:color="8C8C8C"/>
              <w:right w:val="nil"/>
            </w:tcBorders>
            <w:vAlign w:val="center"/>
          </w:tcPr>
          <w:p w14:paraId="63FF3E9F" w14:textId="77777777" w:rsidR="00D933B7" w:rsidRPr="004651B8" w:rsidRDefault="00D933B7">
            <w:pPr>
              <w:pStyle w:val="ListParagraph"/>
              <w:spacing w:after="0"/>
              <w:ind w:left="357"/>
              <w:rPr>
                <w:sz w:val="18"/>
                <w:szCs w:val="18"/>
                <w:lang w:eastAsia="en-GB"/>
              </w:rPr>
            </w:pPr>
            <w:r>
              <w:rPr>
                <w:sz w:val="18"/>
                <w:szCs w:val="18"/>
                <w:lang w:eastAsia="en-GB"/>
              </w:rPr>
              <w:t>Missions</w:t>
            </w:r>
          </w:p>
        </w:tc>
        <w:tc>
          <w:tcPr>
            <w:tcW w:w="1701" w:type="dxa"/>
            <w:tcBorders>
              <w:top w:val="nil"/>
              <w:left w:val="nil"/>
              <w:bottom w:val="single" w:sz="6" w:space="0" w:color="8C8C8C"/>
              <w:right w:val="nil"/>
            </w:tcBorders>
            <w:vAlign w:val="center"/>
          </w:tcPr>
          <w:p w14:paraId="52124DAD" w14:textId="77777777" w:rsidR="00D933B7" w:rsidRPr="004651B8" w:rsidRDefault="00D933B7">
            <w:pPr>
              <w:spacing w:after="0" w:line="240" w:lineRule="auto"/>
              <w:jc w:val="center"/>
              <w:textAlignment w:val="baseline"/>
              <w:rPr>
                <w:sz w:val="18"/>
                <w:szCs w:val="18"/>
                <w:lang w:eastAsia="en-GB"/>
              </w:rPr>
            </w:pPr>
            <w:r>
              <w:rPr>
                <w:sz w:val="18"/>
                <w:szCs w:val="18"/>
                <w:lang w:eastAsia="en-GB"/>
              </w:rPr>
              <w:t>152.5</w:t>
            </w:r>
          </w:p>
        </w:tc>
        <w:tc>
          <w:tcPr>
            <w:tcW w:w="1701" w:type="dxa"/>
            <w:tcBorders>
              <w:top w:val="nil"/>
              <w:left w:val="nil"/>
              <w:bottom w:val="single" w:sz="6" w:space="0" w:color="8C8C8C"/>
              <w:right w:val="nil"/>
            </w:tcBorders>
            <w:vAlign w:val="center"/>
          </w:tcPr>
          <w:p w14:paraId="233ABF9D" w14:textId="77777777" w:rsidR="00D933B7" w:rsidRPr="004651B8" w:rsidRDefault="00D933B7">
            <w:pPr>
              <w:spacing w:after="0" w:line="240" w:lineRule="auto"/>
              <w:jc w:val="center"/>
              <w:textAlignment w:val="baseline"/>
              <w:rPr>
                <w:sz w:val="18"/>
                <w:szCs w:val="18"/>
                <w:lang w:eastAsia="en-GB"/>
              </w:rPr>
            </w:pPr>
            <w:r>
              <w:rPr>
                <w:sz w:val="18"/>
                <w:szCs w:val="18"/>
                <w:lang w:eastAsia="en-GB"/>
              </w:rPr>
              <w:t>171.45</w:t>
            </w:r>
          </w:p>
        </w:tc>
      </w:tr>
      <w:tr w:rsidR="00D933B7" w:rsidRPr="00426441" w14:paraId="50BE6809" w14:textId="77777777">
        <w:trPr>
          <w:trHeight w:val="300"/>
          <w:jc w:val="center"/>
        </w:trPr>
        <w:tc>
          <w:tcPr>
            <w:tcW w:w="3402" w:type="dxa"/>
            <w:tcBorders>
              <w:top w:val="nil"/>
              <w:left w:val="nil"/>
              <w:bottom w:val="single" w:sz="6" w:space="0" w:color="8C8C8C"/>
              <w:right w:val="nil"/>
            </w:tcBorders>
            <w:vAlign w:val="center"/>
          </w:tcPr>
          <w:p w14:paraId="6483942B" w14:textId="77777777" w:rsidR="00D933B7" w:rsidRPr="004651B8" w:rsidRDefault="00D933B7">
            <w:pPr>
              <w:pStyle w:val="ListParagraph"/>
              <w:spacing w:after="0"/>
              <w:ind w:left="357"/>
              <w:rPr>
                <w:sz w:val="18"/>
                <w:szCs w:val="18"/>
                <w:lang w:eastAsia="en-GB"/>
              </w:rPr>
            </w:pPr>
            <w:r>
              <w:rPr>
                <w:sz w:val="18"/>
                <w:szCs w:val="18"/>
                <w:lang w:eastAsia="en-GB"/>
              </w:rPr>
              <w:t>WIDERA (Widening Participation and Strengthening the European Research Area</w:t>
            </w:r>
          </w:p>
        </w:tc>
        <w:tc>
          <w:tcPr>
            <w:tcW w:w="1701" w:type="dxa"/>
            <w:tcBorders>
              <w:top w:val="nil"/>
              <w:left w:val="nil"/>
              <w:bottom w:val="single" w:sz="6" w:space="0" w:color="8C8C8C"/>
              <w:right w:val="nil"/>
            </w:tcBorders>
            <w:vAlign w:val="center"/>
          </w:tcPr>
          <w:p w14:paraId="26D829D6" w14:textId="77777777" w:rsidR="00D933B7" w:rsidRPr="004651B8" w:rsidRDefault="00D933B7">
            <w:pPr>
              <w:spacing w:after="0" w:line="240" w:lineRule="auto"/>
              <w:jc w:val="center"/>
              <w:textAlignment w:val="baseline"/>
              <w:rPr>
                <w:sz w:val="18"/>
                <w:szCs w:val="18"/>
                <w:lang w:eastAsia="en-GB"/>
              </w:rPr>
            </w:pPr>
            <w:r>
              <w:rPr>
                <w:sz w:val="18"/>
                <w:szCs w:val="18"/>
                <w:lang w:eastAsia="en-GB"/>
              </w:rPr>
              <w:t>85.02</w:t>
            </w:r>
          </w:p>
        </w:tc>
        <w:tc>
          <w:tcPr>
            <w:tcW w:w="1701" w:type="dxa"/>
            <w:tcBorders>
              <w:top w:val="nil"/>
              <w:left w:val="nil"/>
              <w:bottom w:val="single" w:sz="6" w:space="0" w:color="8C8C8C"/>
              <w:right w:val="nil"/>
            </w:tcBorders>
            <w:vAlign w:val="center"/>
          </w:tcPr>
          <w:p w14:paraId="4DC9C604" w14:textId="77777777" w:rsidR="00D933B7" w:rsidRPr="004651B8" w:rsidRDefault="00D933B7">
            <w:pPr>
              <w:spacing w:after="0" w:line="240" w:lineRule="auto"/>
              <w:jc w:val="center"/>
              <w:textAlignment w:val="baseline"/>
              <w:rPr>
                <w:sz w:val="18"/>
                <w:szCs w:val="18"/>
                <w:lang w:eastAsia="en-GB"/>
              </w:rPr>
            </w:pPr>
            <w:r>
              <w:rPr>
                <w:sz w:val="18"/>
                <w:szCs w:val="18"/>
                <w:lang w:eastAsia="en-GB"/>
              </w:rPr>
              <w:t>151.75</w:t>
            </w:r>
          </w:p>
        </w:tc>
      </w:tr>
      <w:tr w:rsidR="00D933B7" w:rsidRPr="00426441" w14:paraId="5052A123" w14:textId="77777777">
        <w:trPr>
          <w:trHeight w:val="300"/>
          <w:jc w:val="center"/>
        </w:trPr>
        <w:tc>
          <w:tcPr>
            <w:tcW w:w="3402" w:type="dxa"/>
            <w:tcBorders>
              <w:top w:val="nil"/>
              <w:left w:val="nil"/>
              <w:bottom w:val="single" w:sz="6" w:space="0" w:color="8C8C8C"/>
              <w:right w:val="nil"/>
            </w:tcBorders>
            <w:vAlign w:val="center"/>
          </w:tcPr>
          <w:p w14:paraId="33AA0048" w14:textId="77777777" w:rsidR="00D933B7" w:rsidRPr="004651B8" w:rsidRDefault="00D933B7">
            <w:pPr>
              <w:pStyle w:val="ListParagraph"/>
              <w:spacing w:after="0"/>
              <w:ind w:left="357"/>
              <w:rPr>
                <w:sz w:val="18"/>
                <w:szCs w:val="18"/>
                <w:lang w:eastAsia="en-GB"/>
              </w:rPr>
            </w:pPr>
            <w:r>
              <w:rPr>
                <w:sz w:val="18"/>
                <w:szCs w:val="18"/>
                <w:lang w:eastAsia="en-GB"/>
              </w:rPr>
              <w:t>European Innovation Council (EIC)</w:t>
            </w:r>
          </w:p>
        </w:tc>
        <w:tc>
          <w:tcPr>
            <w:tcW w:w="1701" w:type="dxa"/>
            <w:tcBorders>
              <w:top w:val="nil"/>
              <w:left w:val="nil"/>
              <w:bottom w:val="single" w:sz="6" w:space="0" w:color="8C8C8C"/>
              <w:right w:val="nil"/>
            </w:tcBorders>
            <w:vAlign w:val="center"/>
          </w:tcPr>
          <w:p w14:paraId="1BD989EC" w14:textId="77777777" w:rsidR="00D933B7" w:rsidRPr="004651B8" w:rsidRDefault="00D933B7">
            <w:pPr>
              <w:spacing w:after="0" w:line="240" w:lineRule="auto"/>
              <w:jc w:val="center"/>
              <w:textAlignment w:val="baseline"/>
              <w:rPr>
                <w:sz w:val="18"/>
                <w:szCs w:val="18"/>
                <w:lang w:eastAsia="en-GB"/>
              </w:rPr>
            </w:pPr>
            <w:r>
              <w:rPr>
                <w:sz w:val="18"/>
                <w:szCs w:val="18"/>
                <w:lang w:eastAsia="en-GB"/>
              </w:rPr>
              <w:t>350.2</w:t>
            </w:r>
          </w:p>
        </w:tc>
        <w:tc>
          <w:tcPr>
            <w:tcW w:w="1701" w:type="dxa"/>
            <w:tcBorders>
              <w:top w:val="nil"/>
              <w:left w:val="nil"/>
              <w:bottom w:val="single" w:sz="6" w:space="0" w:color="8C8C8C"/>
              <w:right w:val="nil"/>
            </w:tcBorders>
            <w:vAlign w:val="center"/>
          </w:tcPr>
          <w:p w14:paraId="038CEC51" w14:textId="77777777" w:rsidR="00D933B7" w:rsidRPr="004651B8" w:rsidRDefault="00D933B7">
            <w:pPr>
              <w:spacing w:after="0" w:line="240" w:lineRule="auto"/>
              <w:jc w:val="center"/>
              <w:textAlignment w:val="baseline"/>
              <w:rPr>
                <w:sz w:val="18"/>
                <w:szCs w:val="18"/>
                <w:lang w:eastAsia="en-GB"/>
              </w:rPr>
            </w:pPr>
            <w:r>
              <w:rPr>
                <w:sz w:val="18"/>
                <w:szCs w:val="18"/>
                <w:lang w:eastAsia="en-GB"/>
              </w:rPr>
              <w:t>109.0</w:t>
            </w:r>
          </w:p>
        </w:tc>
      </w:tr>
    </w:tbl>
    <w:p w14:paraId="0CFCA105" w14:textId="77777777" w:rsidR="00D933B7" w:rsidRDefault="00D933B7" w:rsidP="00D933B7">
      <w:pPr>
        <w:rPr>
          <w:strike/>
          <w:lang w:eastAsia="en-GB"/>
        </w:rPr>
      </w:pPr>
    </w:p>
    <w:p w14:paraId="52BA0678" w14:textId="77777777" w:rsidR="00D933B7" w:rsidRPr="0072332F" w:rsidRDefault="00D933B7" w:rsidP="00D933B7">
      <w:pPr>
        <w:rPr>
          <w:lang w:val="en-IE" w:eastAsia="en-GB"/>
        </w:rPr>
      </w:pPr>
    </w:p>
    <w:tbl>
      <w:tblPr>
        <w:tblStyle w:val="Planning2022instructions"/>
        <w:tblW w:w="0" w:type="auto"/>
        <w:tblLook w:val="04A0" w:firstRow="1" w:lastRow="0" w:firstColumn="1" w:lastColumn="0" w:noHBand="0" w:noVBand="1"/>
      </w:tblPr>
      <w:tblGrid>
        <w:gridCol w:w="9629"/>
      </w:tblGrid>
      <w:tr w:rsidR="00D933B7" w:rsidRPr="0047239D" w14:paraId="66E7D449" w14:textId="77777777">
        <w:tc>
          <w:tcPr>
            <w:tcW w:w="9629" w:type="dxa"/>
            <w:shd w:val="clear" w:color="auto" w:fill="auto"/>
          </w:tcPr>
          <w:p w14:paraId="459718A3" w14:textId="77777777" w:rsidR="00D933B7" w:rsidRPr="0047239D" w:rsidRDefault="00D933B7">
            <w:pPr>
              <w:spacing w:after="0" w:line="240" w:lineRule="auto"/>
              <w:textAlignment w:val="baseline"/>
              <w:rPr>
                <w:rFonts w:eastAsia="Times New Roman" w:cs="Segoe UI"/>
                <w:sz w:val="22"/>
                <w:szCs w:val="22"/>
                <w:lang w:val="en-IE" w:eastAsia="en-IE"/>
              </w:rPr>
            </w:pPr>
          </w:p>
          <w:p w14:paraId="50990665" w14:textId="77777777" w:rsidR="00D933B7" w:rsidRPr="00C01774" w:rsidRDefault="00D933B7">
            <w:pPr>
              <w:spacing w:after="0" w:line="240" w:lineRule="auto"/>
              <w:textAlignment w:val="baseline"/>
              <w:rPr>
                <w:rFonts w:ascii="Times New Roman" w:eastAsia="Times New Roman" w:hAnsi="Times New Roman" w:cs="Segoe UI"/>
                <w:b/>
                <w:bCs/>
                <w:sz w:val="22"/>
                <w:szCs w:val="22"/>
                <w:lang w:val="en-IE" w:eastAsia="en-IE"/>
              </w:rPr>
            </w:pPr>
            <w:r>
              <w:rPr>
                <w:rFonts w:eastAsia="Times New Roman" w:cs="Segoe UI"/>
                <w:b/>
                <w:bCs/>
                <w:sz w:val="22"/>
                <w:szCs w:val="22"/>
                <w:lang w:val="en-IE" w:eastAsia="en-IE"/>
              </w:rPr>
              <w:t>Gender disaggregated information:</w:t>
            </w:r>
            <w:r>
              <w:rPr>
                <w:rFonts w:ascii="Times New Roman" w:eastAsia="Times New Roman" w:hAnsi="Times New Roman" w:cs="Segoe UI"/>
                <w:b/>
                <w:bCs/>
                <w:sz w:val="22"/>
                <w:szCs w:val="22"/>
                <w:lang w:val="en-IE" w:eastAsia="en-IE"/>
              </w:rPr>
              <w:t> </w:t>
            </w:r>
          </w:p>
          <w:p w14:paraId="19974116"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5AA8AE26" w14:textId="77777777" w:rsidR="00D933B7" w:rsidRPr="006539D0" w:rsidRDefault="00D933B7" w:rsidP="00D933B7">
            <w:pPr>
              <w:pStyle w:val="TableListBullet"/>
              <w:tabs>
                <w:tab w:val="num" w:pos="283"/>
              </w:tabs>
              <w:ind w:left="283" w:hanging="283"/>
              <w:rPr>
                <w:sz w:val="22"/>
                <w:szCs w:val="22"/>
              </w:rPr>
            </w:pPr>
            <w:r>
              <w:rPr>
                <w:sz w:val="22"/>
                <w:szCs w:val="22"/>
              </w:rPr>
              <w:t>As of January 2026, women coordinated 32% of Horizon Europe projects (6 281 women). There are large variations across the programme: the share of women is higher in social science-oriented actions (Cluster 2: 45%) and lower in industry-focused ones (Cluster 4: 23%).</w:t>
            </w:r>
            <w:r>
              <w:rPr>
                <w:rFonts w:ascii="Calibri" w:hAnsi="Calibri" w:cs="Calibri"/>
                <w:sz w:val="22"/>
                <w:szCs w:val="22"/>
              </w:rPr>
              <w:t> </w:t>
            </w:r>
          </w:p>
          <w:p w14:paraId="142DDABF" w14:textId="77777777" w:rsidR="00D933B7" w:rsidRPr="005D6A32" w:rsidRDefault="00D933B7" w:rsidP="00D933B7">
            <w:pPr>
              <w:pStyle w:val="TableListBullet"/>
              <w:tabs>
                <w:tab w:val="num" w:pos="283"/>
              </w:tabs>
              <w:ind w:left="283" w:hanging="283"/>
              <w:rPr>
                <w:sz w:val="22"/>
                <w:szCs w:val="22"/>
              </w:rPr>
            </w:pPr>
            <w:r>
              <w:rPr>
                <w:sz w:val="22"/>
                <w:szCs w:val="22"/>
              </w:rPr>
              <w:t>Women represent 53.1% of members of Horizon Europe boards and expert groups, with 55.6% in official expert groups (70 women) and 49.3% in special groups (40 women).</w:t>
            </w:r>
            <w:r>
              <w:rPr>
                <w:rFonts w:ascii="Calibri" w:hAnsi="Calibri" w:cs="Calibri"/>
                <w:sz w:val="22"/>
                <w:szCs w:val="22"/>
              </w:rPr>
              <w:t> </w:t>
            </w:r>
          </w:p>
          <w:p w14:paraId="3E2D9D4A" w14:textId="77777777" w:rsidR="00D933B7" w:rsidRPr="006539D0" w:rsidRDefault="00D933B7" w:rsidP="00D933B7">
            <w:pPr>
              <w:pStyle w:val="TableListBullet"/>
              <w:tabs>
                <w:tab w:val="num" w:pos="283"/>
              </w:tabs>
              <w:ind w:left="283" w:hanging="283"/>
              <w:rPr>
                <w:sz w:val="22"/>
                <w:szCs w:val="22"/>
              </w:rPr>
            </w:pPr>
            <w:r>
              <w:rPr>
                <w:sz w:val="22"/>
                <w:szCs w:val="22"/>
              </w:rPr>
              <w:t>Among Horizon Europe researchers, women accounted for 38.3% (101 142), compared to 61.6% men (162 705), while 0.05% identified as non-binary (128).</w:t>
            </w:r>
            <w:r>
              <w:rPr>
                <w:rFonts w:ascii="Calibri" w:hAnsi="Calibri" w:cs="Calibri"/>
                <w:sz w:val="22"/>
                <w:szCs w:val="22"/>
              </w:rPr>
              <w:t> </w:t>
            </w:r>
          </w:p>
          <w:p w14:paraId="76F7F9CB" w14:textId="77777777" w:rsidR="00D933B7" w:rsidRPr="007762D9" w:rsidRDefault="00D933B7" w:rsidP="00D933B7">
            <w:pPr>
              <w:pStyle w:val="TableListBullet"/>
              <w:tabs>
                <w:tab w:val="num" w:pos="283"/>
              </w:tabs>
              <w:ind w:left="283" w:hanging="283"/>
              <w:rPr>
                <w:sz w:val="22"/>
                <w:szCs w:val="22"/>
              </w:rPr>
            </w:pPr>
            <w:r>
              <w:rPr>
                <w:sz w:val="22"/>
                <w:szCs w:val="22"/>
              </w:rPr>
              <w:t>European Research Council (ERC): in 2024, the ERC funded 85 women principal investigators under Advanced Grants, 212 under Starting Grants and 123 under Consolidator Grants.</w:t>
            </w:r>
            <w:r>
              <w:rPr>
                <w:rFonts w:ascii="Calibri" w:hAnsi="Calibri" w:cs="Calibri"/>
                <w:sz w:val="22"/>
                <w:szCs w:val="22"/>
              </w:rPr>
              <w:t> </w:t>
            </w:r>
          </w:p>
          <w:p w14:paraId="2236DFC0" w14:textId="77777777" w:rsidR="00D933B7" w:rsidRPr="006539D0" w:rsidRDefault="00D933B7" w:rsidP="00D933B7">
            <w:pPr>
              <w:pStyle w:val="TableListBullet"/>
              <w:tabs>
                <w:tab w:val="num" w:pos="283"/>
              </w:tabs>
              <w:ind w:left="283" w:hanging="283"/>
              <w:rPr>
                <w:sz w:val="22"/>
                <w:szCs w:val="22"/>
              </w:rPr>
            </w:pPr>
            <w:r>
              <w:rPr>
                <w:sz w:val="22"/>
                <w:szCs w:val="22"/>
              </w:rPr>
              <w:t xml:space="preserve">European Innovation Council (EIC): under the 2025 Accelerator March cut-off, women-led companies (female CEO or Chief Technology Officer or Chief Scientific Officer) represented 33% of funded start-ups (13 out of 39), an increase of 3 percentage points over 2024 receiving EUR 32 million in grants, while companies with women chief executive officers represented 23% of funded companies. </w:t>
            </w:r>
            <w:r>
              <w:rPr>
                <w:rFonts w:ascii="Calibri" w:hAnsi="Calibri" w:cs="Calibri"/>
                <w:sz w:val="22"/>
                <w:szCs w:val="22"/>
              </w:rPr>
              <w:t> </w:t>
            </w:r>
          </w:p>
          <w:p w14:paraId="2E329E18" w14:textId="77777777" w:rsidR="00D933B7" w:rsidRPr="00A038FB" w:rsidRDefault="00D933B7" w:rsidP="00D933B7">
            <w:pPr>
              <w:pStyle w:val="TableListBullet"/>
              <w:tabs>
                <w:tab w:val="num" w:pos="283"/>
              </w:tabs>
              <w:ind w:left="283" w:hanging="283"/>
              <w:rPr>
                <w:sz w:val="22"/>
                <w:szCs w:val="22"/>
              </w:rPr>
            </w:pPr>
            <w:r>
              <w:rPr>
                <w:sz w:val="22"/>
                <w:szCs w:val="22"/>
              </w:rPr>
              <w:lastRenderedPageBreak/>
              <w:t>Marie Skłodowska-Curie Actions (MSCA): among fellows recruited under the 2024 calls, 42.7% were women (562 out of 1 315). Among researchers in MSCA research teams, women accounted for 38% of reported researchers.</w:t>
            </w:r>
          </w:p>
        </w:tc>
      </w:tr>
    </w:tbl>
    <w:p w14:paraId="66C7DEFE" w14:textId="77777777" w:rsidR="00D933B7" w:rsidRDefault="00D933B7" w:rsidP="00D933B7">
      <w:pPr>
        <w:rPr>
          <w:lang w:eastAsia="en-GB"/>
        </w:rPr>
      </w:pPr>
    </w:p>
    <w:p w14:paraId="1CC29463" w14:textId="77777777" w:rsidR="00D933B7" w:rsidRPr="00273C74" w:rsidRDefault="00D933B7" w:rsidP="00D933B7">
      <w:pPr>
        <w:rPr>
          <w:i/>
          <w:iCs/>
          <w:lang w:eastAsia="en-GB"/>
        </w:rPr>
      </w:pPr>
      <w:r>
        <w:rPr>
          <w:i/>
          <w:iCs/>
          <w:lang w:eastAsia="en-GB"/>
        </w:rPr>
        <w:t>Methodological note</w:t>
      </w:r>
    </w:p>
    <w:p w14:paraId="6FC352D5" w14:textId="77777777" w:rsidR="00D933B7" w:rsidRDefault="00D933B7" w:rsidP="00D933B7">
      <w:pPr>
        <w:rPr>
          <w:b/>
          <w:bCs/>
        </w:rPr>
      </w:pPr>
      <w:r>
        <w:rPr>
          <w:lang w:eastAsia="en-GB"/>
        </w:rPr>
        <w:t xml:space="preserve">For actions where the integration of the gender dimension in R&amp;I content is mandatory, an </w:t>
      </w:r>
      <w:r>
        <w:rPr>
          <w:i/>
          <w:lang w:eastAsia="en-GB"/>
        </w:rPr>
        <w:t>ex</w:t>
      </w:r>
      <w:r>
        <w:rPr>
          <w:rFonts w:ascii="Calibri" w:hAnsi="Calibri" w:cs="Calibri"/>
          <w:i/>
          <w:lang w:eastAsia="en-GB"/>
        </w:rPr>
        <w:t> </w:t>
      </w:r>
      <w:r>
        <w:rPr>
          <w:i/>
          <w:lang w:eastAsia="en-GB"/>
        </w:rPr>
        <w:t>post</w:t>
      </w:r>
      <w:r>
        <w:rPr>
          <w:lang w:eastAsia="en-GB"/>
        </w:rPr>
        <w:t xml:space="preserve"> assessment is needed to determine whether and how this requirement has been fulfilled. Until this evidence becomes available, these actions are assigned a </w:t>
      </w:r>
      <w:r>
        <w:rPr>
          <w:b/>
          <w:bCs/>
          <w:lang w:eastAsia="en-GB"/>
        </w:rPr>
        <w:t>score 0*</w:t>
      </w:r>
      <w:r>
        <w:rPr>
          <w:lang w:eastAsia="en-GB"/>
        </w:rPr>
        <w:t>, meaning a likely but not yet clear positive impact on gender equality. From this year, no 0* scores are assigned for parts of the programme where integration of the gender dimension is not mandatory – for example, Marie Skłodowska-Curie Actions, the European Research Council and the Joint Research Centre.</w:t>
      </w:r>
    </w:p>
    <w:p w14:paraId="334DB06A" w14:textId="77777777" w:rsidR="00D933B7" w:rsidRDefault="00D933B7" w:rsidP="00D933B7">
      <w:pPr>
        <w:spacing w:line="259" w:lineRule="auto"/>
        <w:rPr>
          <w:b/>
          <w:bCs/>
        </w:rPr>
      </w:pPr>
      <w:r>
        <w:rPr>
          <w:b/>
          <w:bCs/>
        </w:rPr>
        <w:br w:type="page"/>
      </w:r>
    </w:p>
    <w:p w14:paraId="46758FE0" w14:textId="77777777" w:rsidR="00D933B7" w:rsidRDefault="00D933B7" w:rsidP="00D933B7">
      <w:pPr>
        <w:rPr>
          <w:b/>
          <w:bCs/>
        </w:rPr>
      </w:pPr>
    </w:p>
    <w:p w14:paraId="271D5526"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6FCC04CD"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2B58654D"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79331449"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379E2224"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48908F07"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6CCBD21D"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624882D1"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12CF7581"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3BDB86B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2021-2025</w:t>
            </w:r>
          </w:p>
        </w:tc>
      </w:tr>
      <w:tr w:rsidR="00D933B7" w:rsidRPr="000E0DEF" w14:paraId="08EC5FD7" w14:textId="77777777">
        <w:trPr>
          <w:trHeight w:val="300"/>
        </w:trPr>
        <w:tc>
          <w:tcPr>
            <w:tcW w:w="1276" w:type="dxa"/>
            <w:tcBorders>
              <w:top w:val="single" w:sz="6" w:space="0" w:color="8C8C8C"/>
              <w:left w:val="nil"/>
              <w:bottom w:val="single" w:sz="6" w:space="0" w:color="8C8C8C"/>
              <w:right w:val="nil"/>
            </w:tcBorders>
            <w:vAlign w:val="center"/>
            <w:hideMark/>
          </w:tcPr>
          <w:p w14:paraId="00E12303" w14:textId="77777777" w:rsidR="00D933B7" w:rsidRPr="000E0DEF"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5808EB5A"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w:t>
            </w:r>
          </w:p>
        </w:tc>
        <w:tc>
          <w:tcPr>
            <w:tcW w:w="1276" w:type="dxa"/>
            <w:tcBorders>
              <w:top w:val="single" w:sz="6" w:space="0" w:color="8C8C8C"/>
              <w:left w:val="nil"/>
              <w:bottom w:val="single" w:sz="6" w:space="0" w:color="8C8C8C"/>
              <w:right w:val="nil"/>
            </w:tcBorders>
            <w:vAlign w:val="center"/>
            <w:hideMark/>
          </w:tcPr>
          <w:p w14:paraId="6939BD8D" w14:textId="7706BEAE"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 xml:space="preserve">2 </w:t>
            </w:r>
            <w:r w:rsidR="005D679B">
              <w:rPr>
                <w:rFonts w:cs="Segoe UI"/>
                <w:sz w:val="22"/>
                <w:szCs w:val="22"/>
                <w:lang w:eastAsia="en-IE"/>
              </w:rPr>
              <w:t>452</w:t>
            </w:r>
            <w:r w:rsidRPr="001F2F66">
              <w:rPr>
                <w:rFonts w:cs="Segoe UI"/>
                <w:sz w:val="22"/>
                <w:szCs w:val="22"/>
                <w:lang w:eastAsia="en-IE"/>
              </w:rPr>
              <w:t>.</w:t>
            </w:r>
            <w:r w:rsidR="005D679B">
              <w:rPr>
                <w:rFonts w:cs="Segoe UI"/>
                <w:sz w:val="22"/>
                <w:szCs w:val="22"/>
                <w:lang w:eastAsia="en-IE"/>
              </w:rPr>
              <w:t>9</w:t>
            </w:r>
          </w:p>
        </w:tc>
        <w:tc>
          <w:tcPr>
            <w:tcW w:w="1134" w:type="dxa"/>
            <w:tcBorders>
              <w:top w:val="single" w:sz="6" w:space="0" w:color="8C8C8C"/>
              <w:left w:val="nil"/>
              <w:bottom w:val="single" w:sz="6" w:space="0" w:color="8C8C8C"/>
              <w:right w:val="nil"/>
            </w:tcBorders>
            <w:vAlign w:val="center"/>
            <w:hideMark/>
          </w:tcPr>
          <w:p w14:paraId="6729B811" w14:textId="721432E5"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 xml:space="preserve">4 </w:t>
            </w:r>
            <w:r w:rsidR="005D679B">
              <w:rPr>
                <w:rFonts w:cs="Segoe UI"/>
                <w:sz w:val="22"/>
                <w:szCs w:val="22"/>
                <w:lang w:eastAsia="en-IE"/>
              </w:rPr>
              <w:t>297</w:t>
            </w:r>
            <w:r w:rsidRPr="001F2F66">
              <w:rPr>
                <w:rFonts w:cs="Segoe UI"/>
                <w:sz w:val="22"/>
                <w:szCs w:val="22"/>
                <w:lang w:eastAsia="en-IE"/>
              </w:rPr>
              <w:t>.</w:t>
            </w:r>
            <w:r w:rsidR="005D679B">
              <w:rPr>
                <w:rFonts w:cs="Segoe UI"/>
                <w:sz w:val="22"/>
                <w:szCs w:val="22"/>
                <w:lang w:eastAsia="en-IE"/>
              </w:rPr>
              <w:t>1</w:t>
            </w:r>
          </w:p>
        </w:tc>
        <w:tc>
          <w:tcPr>
            <w:tcW w:w="1276" w:type="dxa"/>
            <w:tcBorders>
              <w:top w:val="single" w:sz="6" w:space="0" w:color="8C8C8C"/>
              <w:left w:val="nil"/>
              <w:bottom w:val="single" w:sz="6" w:space="0" w:color="8C8C8C"/>
              <w:right w:val="nil"/>
            </w:tcBorders>
            <w:vAlign w:val="center"/>
          </w:tcPr>
          <w:p w14:paraId="468748F4" w14:textId="48B61345" w:rsidR="00D933B7" w:rsidRPr="001F2F66" w:rsidRDefault="005D679B">
            <w:pPr>
              <w:spacing w:after="0" w:line="240" w:lineRule="auto"/>
              <w:jc w:val="center"/>
              <w:textAlignment w:val="baseline"/>
              <w:rPr>
                <w:rFonts w:cs="Segoe UI"/>
                <w:sz w:val="22"/>
                <w:szCs w:val="22"/>
                <w:lang w:eastAsia="en-IE"/>
              </w:rPr>
            </w:pPr>
            <w:r>
              <w:rPr>
                <w:rFonts w:cs="Segoe UI"/>
                <w:sz w:val="22"/>
                <w:szCs w:val="22"/>
                <w:lang w:eastAsia="en-IE"/>
              </w:rPr>
              <w:t>3</w:t>
            </w:r>
            <w:r>
              <w:rPr>
                <w:rFonts w:ascii="Calibri" w:hAnsi="Calibri" w:cs="Calibri"/>
                <w:sz w:val="22"/>
                <w:szCs w:val="22"/>
                <w:lang w:eastAsia="en-IE"/>
              </w:rPr>
              <w:t> </w:t>
            </w:r>
            <w:r w:rsidRPr="002A2A11">
              <w:rPr>
                <w:rFonts w:cs="Segoe UI"/>
                <w:sz w:val="22"/>
                <w:szCs w:val="22"/>
                <w:lang w:eastAsia="en-IE"/>
              </w:rPr>
              <w:t>588</w:t>
            </w:r>
            <w:r w:rsidR="00D933B7" w:rsidRPr="001F2F66">
              <w:rPr>
                <w:rFonts w:cs="Segoe UI"/>
                <w:sz w:val="22"/>
                <w:szCs w:val="22"/>
                <w:lang w:eastAsia="en-IE"/>
              </w:rPr>
              <w:t>.</w:t>
            </w:r>
            <w:r>
              <w:rPr>
                <w:rFonts w:cs="Segoe UI"/>
                <w:sz w:val="22"/>
                <w:szCs w:val="22"/>
                <w:lang w:eastAsia="en-IE"/>
              </w:rPr>
              <w:t>0</w:t>
            </w:r>
          </w:p>
        </w:tc>
        <w:tc>
          <w:tcPr>
            <w:tcW w:w="1134" w:type="dxa"/>
            <w:tcBorders>
              <w:top w:val="single" w:sz="6" w:space="0" w:color="8C8C8C"/>
              <w:left w:val="nil"/>
              <w:bottom w:val="single" w:sz="6" w:space="0" w:color="8C8C8C"/>
              <w:right w:val="nil"/>
            </w:tcBorders>
            <w:vAlign w:val="center"/>
          </w:tcPr>
          <w:p w14:paraId="4F069E3E" w14:textId="14E003A3" w:rsidR="00D933B7" w:rsidRPr="001F2F66" w:rsidRDefault="005D679B">
            <w:pPr>
              <w:spacing w:after="0" w:line="240" w:lineRule="auto"/>
              <w:jc w:val="center"/>
              <w:textAlignment w:val="baseline"/>
              <w:rPr>
                <w:rFonts w:cs="Segoe UI"/>
                <w:sz w:val="22"/>
                <w:szCs w:val="22"/>
                <w:lang w:eastAsia="en-IE"/>
              </w:rPr>
            </w:pPr>
            <w:r>
              <w:rPr>
                <w:rFonts w:cs="Segoe UI"/>
                <w:sz w:val="22"/>
                <w:szCs w:val="22"/>
                <w:lang w:eastAsia="en-IE"/>
              </w:rPr>
              <w:t>2</w:t>
            </w:r>
            <w:r w:rsidRPr="001F2F66">
              <w:rPr>
                <w:rFonts w:cs="Segoe UI"/>
                <w:sz w:val="22"/>
                <w:szCs w:val="22"/>
                <w:lang w:eastAsia="en-IE"/>
              </w:rPr>
              <w:t xml:space="preserve"> </w:t>
            </w:r>
            <w:r>
              <w:rPr>
                <w:rFonts w:cs="Segoe UI"/>
                <w:sz w:val="22"/>
                <w:szCs w:val="22"/>
                <w:lang w:eastAsia="en-IE"/>
              </w:rPr>
              <w:t>494</w:t>
            </w:r>
            <w:r w:rsidR="00D933B7" w:rsidRPr="001F2F66">
              <w:rPr>
                <w:rFonts w:cs="Segoe UI"/>
                <w:sz w:val="22"/>
                <w:szCs w:val="22"/>
                <w:lang w:eastAsia="en-IE"/>
              </w:rPr>
              <w:t>.1</w:t>
            </w:r>
          </w:p>
        </w:tc>
        <w:tc>
          <w:tcPr>
            <w:tcW w:w="1233" w:type="dxa"/>
            <w:tcBorders>
              <w:top w:val="single" w:sz="6" w:space="0" w:color="8C8C8C"/>
              <w:left w:val="nil"/>
              <w:bottom w:val="single" w:sz="6" w:space="0" w:color="8C8C8C"/>
              <w:right w:val="nil"/>
            </w:tcBorders>
            <w:vAlign w:val="center"/>
            <w:hideMark/>
          </w:tcPr>
          <w:p w14:paraId="4BF1960D" w14:textId="7F2AD22F"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1</w:t>
            </w:r>
            <w:r w:rsidR="005D679B">
              <w:rPr>
                <w:rFonts w:cs="Segoe UI"/>
                <w:sz w:val="22"/>
                <w:szCs w:val="22"/>
                <w:lang w:eastAsia="en-IE"/>
              </w:rPr>
              <w:t>2</w:t>
            </w:r>
            <w:r w:rsidRPr="001F2F66">
              <w:rPr>
                <w:rFonts w:cs="Segoe UI"/>
                <w:sz w:val="22"/>
                <w:szCs w:val="22"/>
                <w:lang w:eastAsia="en-IE"/>
              </w:rPr>
              <w:t xml:space="preserve"> </w:t>
            </w:r>
            <w:r w:rsidR="005D679B">
              <w:rPr>
                <w:rFonts w:cs="Segoe UI"/>
                <w:sz w:val="22"/>
                <w:szCs w:val="22"/>
                <w:lang w:eastAsia="en-IE"/>
              </w:rPr>
              <w:t>832</w:t>
            </w:r>
            <w:r w:rsidRPr="001F2F66">
              <w:rPr>
                <w:rFonts w:cs="Segoe UI"/>
                <w:sz w:val="22"/>
                <w:szCs w:val="22"/>
                <w:lang w:eastAsia="en-IE"/>
              </w:rPr>
              <w:t>.</w:t>
            </w:r>
            <w:r w:rsidR="005D679B">
              <w:rPr>
                <w:rFonts w:cs="Segoe UI"/>
                <w:sz w:val="22"/>
                <w:szCs w:val="22"/>
                <w:lang w:eastAsia="en-IE"/>
              </w:rPr>
              <w:t>1</w:t>
            </w:r>
          </w:p>
        </w:tc>
        <w:tc>
          <w:tcPr>
            <w:tcW w:w="1176" w:type="dxa"/>
            <w:tcBorders>
              <w:top w:val="single" w:sz="6" w:space="0" w:color="8C8C8C"/>
              <w:left w:val="nil"/>
              <w:bottom w:val="single" w:sz="6" w:space="0" w:color="8C8C8C"/>
              <w:right w:val="nil"/>
            </w:tcBorders>
            <w:vAlign w:val="center"/>
            <w:hideMark/>
          </w:tcPr>
          <w:p w14:paraId="0E164F49" w14:textId="0BCA77A7" w:rsidR="00D933B7" w:rsidRPr="001F2F66" w:rsidRDefault="005D679B">
            <w:pPr>
              <w:spacing w:after="0" w:line="240" w:lineRule="auto"/>
              <w:jc w:val="center"/>
              <w:textAlignment w:val="baseline"/>
              <w:rPr>
                <w:rFonts w:cs="Segoe UI"/>
                <w:sz w:val="22"/>
                <w:szCs w:val="22"/>
                <w:lang w:eastAsia="en-IE"/>
              </w:rPr>
            </w:pPr>
            <w:r>
              <w:rPr>
                <w:rFonts w:cs="Segoe UI"/>
                <w:sz w:val="22"/>
                <w:szCs w:val="22"/>
                <w:lang w:eastAsia="en-IE"/>
              </w:rPr>
              <w:t>18.9</w:t>
            </w:r>
            <w:r w:rsidR="00D933B7" w:rsidRPr="001F2F66">
              <w:rPr>
                <w:rFonts w:cs="Segoe UI"/>
                <w:sz w:val="22"/>
                <w:szCs w:val="22"/>
                <w:lang w:eastAsia="en-IE"/>
              </w:rPr>
              <w:t>%</w:t>
            </w:r>
          </w:p>
        </w:tc>
      </w:tr>
    </w:tbl>
    <w:p w14:paraId="6F25770C" w14:textId="77777777" w:rsidR="00D933B7" w:rsidRPr="00891389" w:rsidRDefault="00D933B7" w:rsidP="00D933B7">
      <w:pPr>
        <w:rPr>
          <w:sz w:val="18"/>
          <w:szCs w:val="18"/>
          <w:lang w:eastAsia="en-GB"/>
        </w:rPr>
      </w:pPr>
      <w:r>
        <w:rPr>
          <w:sz w:val="18"/>
          <w:szCs w:val="18"/>
          <w:lang w:eastAsia="en-GB"/>
        </w:rPr>
        <w:t>* Differently from last year, the distribution above is based on the date of signature of grant agreements, and there were no digital-relevant grants signed in 2021. In line with the average time-to-grant of Horizon Europe grants (approximately 220 days from call closure to grant signature), only 27 grants were signed in 2021 in Horizon Europe overall.</w:t>
      </w:r>
    </w:p>
    <w:p w14:paraId="790D05D4" w14:textId="715CE87A" w:rsidR="00201288" w:rsidRPr="00201288" w:rsidRDefault="00D933B7" w:rsidP="00D933B7">
      <w:pPr>
        <w:rPr>
          <w:lang w:eastAsia="en-GB"/>
        </w:rPr>
      </w:pPr>
      <w:r>
        <w:rPr>
          <w:lang w:eastAsia="en-GB"/>
        </w:rPr>
        <w:t xml:space="preserve">Digital-relevant expenditure is estimated based on a project-level tracking system applied to grants that are relevant for the EU’s digital agenda. Based on this tracker, </w:t>
      </w:r>
      <w:r>
        <w:rPr>
          <w:b/>
          <w:lang w:eastAsia="en-GB"/>
        </w:rPr>
        <w:t xml:space="preserve">Horizon Europe has </w:t>
      </w:r>
      <w:r w:rsidR="00201288">
        <w:rPr>
          <w:b/>
          <w:lang w:eastAsia="en-GB"/>
        </w:rPr>
        <w:t xml:space="preserve">almost </w:t>
      </w:r>
      <w:r>
        <w:rPr>
          <w:b/>
          <w:lang w:eastAsia="en-GB"/>
        </w:rPr>
        <w:t>reached the objective</w:t>
      </w:r>
      <w:r>
        <w:rPr>
          <w:lang w:eastAsia="en-GB"/>
        </w:rPr>
        <w:t xml:space="preserve"> stated in the Regulation of at least </w:t>
      </w:r>
      <w:r>
        <w:rPr>
          <w:b/>
          <w:lang w:eastAsia="en-GB"/>
        </w:rPr>
        <w:t>EUR 13</w:t>
      </w:r>
      <w:r>
        <w:rPr>
          <w:rFonts w:ascii="Calibri" w:hAnsi="Calibri" w:cs="Calibri"/>
          <w:b/>
          <w:lang w:eastAsia="en-GB"/>
        </w:rPr>
        <w:t> </w:t>
      </w:r>
      <w:r>
        <w:rPr>
          <w:b/>
          <w:lang w:eastAsia="en-GB"/>
        </w:rPr>
        <w:t xml:space="preserve">billion spent </w:t>
      </w:r>
      <w:r>
        <w:rPr>
          <w:b/>
          <w:bCs/>
          <w:lang w:eastAsia="en-GB"/>
        </w:rPr>
        <w:t>on</w:t>
      </w:r>
      <w:r>
        <w:rPr>
          <w:b/>
          <w:lang w:eastAsia="en-GB"/>
        </w:rPr>
        <w:t xml:space="preserve"> main digital activities</w:t>
      </w:r>
      <w:r>
        <w:rPr>
          <w:lang w:eastAsia="en-GB"/>
        </w:rPr>
        <w:t xml:space="preserve">, the level attained in Horizon 2020. </w:t>
      </w:r>
      <w:r w:rsidR="00201288">
        <w:rPr>
          <w:lang w:eastAsia="en-GB"/>
        </w:rPr>
        <w:t>Expenditure in digital activities in signed grants is estimated to be at least EUR</w:t>
      </w:r>
      <w:r w:rsidR="00201288" w:rsidRPr="00201288">
        <w:rPr>
          <w:rFonts w:ascii="Calibri" w:hAnsi="Calibri" w:cs="Calibri"/>
          <w:lang w:eastAsia="en-GB"/>
        </w:rPr>
        <w:t> </w:t>
      </w:r>
      <w:r w:rsidR="00201288">
        <w:rPr>
          <w:lang w:eastAsia="en-GB"/>
        </w:rPr>
        <w:t>12.8</w:t>
      </w:r>
      <w:r w:rsidR="00201288" w:rsidRPr="00201288">
        <w:rPr>
          <w:rFonts w:ascii="Calibri" w:hAnsi="Calibri" w:cs="Calibri"/>
          <w:lang w:eastAsia="en-GB"/>
        </w:rPr>
        <w:t> </w:t>
      </w:r>
      <w:r w:rsidR="00201288" w:rsidRPr="002A2A11">
        <w:rPr>
          <w:lang w:eastAsia="en-GB"/>
        </w:rPr>
        <w:t>billion</w:t>
      </w:r>
      <w:r w:rsidR="00A06E88">
        <w:rPr>
          <w:lang w:eastAsia="en-GB"/>
        </w:rPr>
        <w:t xml:space="preserve"> out of the Horizon Europe voted budget</w:t>
      </w:r>
      <w:r w:rsidR="00201288">
        <w:rPr>
          <w:lang w:eastAsia="en-GB"/>
        </w:rPr>
        <w:t>, which increases to EUR 14.9 billion if third country contributions to the programme budget are considered.</w:t>
      </w:r>
    </w:p>
    <w:p w14:paraId="0B54ED31" w14:textId="42600783" w:rsidR="00D933B7" w:rsidRPr="00C3455A" w:rsidRDefault="00D933B7" w:rsidP="00D933B7">
      <w:pPr>
        <w:rPr>
          <w:lang w:eastAsia="en-GB"/>
        </w:rPr>
      </w:pPr>
      <w:r>
        <w:rPr>
          <w:rFonts w:eastAsia="Aptos" w:cs="Aptos"/>
          <w:color w:val="000000" w:themeColor="text1"/>
          <w:lang w:val="en-IE"/>
        </w:rPr>
        <w:t xml:space="preserve">The strategic plan for 2025-2027 continues this focus, </w:t>
      </w:r>
      <w:r>
        <w:rPr>
          <w:lang w:eastAsia="en-GB"/>
        </w:rPr>
        <w:t xml:space="preserve">directing research and innovation towards tackling global challenges such as the digital transition. </w:t>
      </w:r>
    </w:p>
    <w:p w14:paraId="541C1E95" w14:textId="77777777" w:rsidR="00D933B7" w:rsidRPr="00C3455A" w:rsidRDefault="00D933B7" w:rsidP="00D933B7">
      <w:pPr>
        <w:rPr>
          <w:lang w:eastAsia="en-GB"/>
        </w:rPr>
      </w:pPr>
      <w:r>
        <w:rPr>
          <w:lang w:eastAsia="en-GB"/>
        </w:rPr>
        <w:t xml:space="preserve">Horizon Europe places a strong emphasis on </w:t>
      </w:r>
      <w:r>
        <w:rPr>
          <w:b/>
          <w:lang w:eastAsia="en-GB"/>
        </w:rPr>
        <w:t>digital innovation</w:t>
      </w:r>
      <w:r>
        <w:rPr>
          <w:lang w:eastAsia="en-GB"/>
        </w:rPr>
        <w:t xml:space="preserve">, reflecting the EU's strategic priorities for digital transformation. It includes significant investments in areas such as AI, data and robotics, advanced computing, quantum technologies, virtual worlds, cloud, future networks, photonics and emerging technologies. The programme is designed to foster technological advancements and support Europe's digital transition, contributing to overall </w:t>
      </w:r>
      <w:r>
        <w:rPr>
          <w:b/>
          <w:lang w:eastAsia="en-GB"/>
        </w:rPr>
        <w:t>competitiveness and resilience</w:t>
      </w:r>
      <w:r>
        <w:rPr>
          <w:lang w:eastAsia="en-GB"/>
        </w:rPr>
        <w:t>.</w:t>
      </w:r>
    </w:p>
    <w:p w14:paraId="55CE134B" w14:textId="77777777" w:rsidR="00D933B7" w:rsidRDefault="00D933B7" w:rsidP="00D933B7">
      <w:pPr>
        <w:rPr>
          <w:lang w:eastAsia="en-GB"/>
        </w:rPr>
      </w:pPr>
      <w:r>
        <w:rPr>
          <w:lang w:eastAsia="en-GB"/>
        </w:rPr>
        <w:t xml:space="preserve">Pillar II’s </w:t>
      </w:r>
      <w:r>
        <w:rPr>
          <w:b/>
          <w:bCs/>
          <w:lang w:eastAsia="en-GB"/>
        </w:rPr>
        <w:t>Cluster 4</w:t>
      </w:r>
      <w:r>
        <w:rPr>
          <w:lang w:eastAsia="en-GB"/>
        </w:rPr>
        <w:t>, ‘Digital, Industry and Space’ is providing almost EUR 8 billion in 2021-2027 for digital priorities, including support through Joint Undertakings for chips, high-performance computing, and smart networks and services. In addition, the funding focusing on industry provides almost EUR</w:t>
      </w:r>
      <w:r>
        <w:rPr>
          <w:rFonts w:ascii="Calibri" w:hAnsi="Calibri" w:cs="Calibri"/>
          <w:lang w:eastAsia="en-GB"/>
        </w:rPr>
        <w:t> </w:t>
      </w:r>
      <w:r>
        <w:rPr>
          <w:lang w:eastAsia="en-GB"/>
        </w:rPr>
        <w:t>1.5</w:t>
      </w:r>
      <w:r>
        <w:rPr>
          <w:rFonts w:ascii="Calibri" w:hAnsi="Calibri" w:cs="Calibri"/>
          <w:lang w:eastAsia="en-GB"/>
        </w:rPr>
        <w:t> </w:t>
      </w:r>
      <w:r>
        <w:rPr>
          <w:lang w:eastAsia="en-GB"/>
        </w:rPr>
        <w:t xml:space="preserve">billion in 2021-2027 (about a third of the total) for the digitalisation of industry. </w:t>
      </w:r>
      <w:r>
        <w:rPr>
          <w:b/>
          <w:bCs/>
          <w:lang w:eastAsia="en-GB"/>
        </w:rPr>
        <w:t>The EIC</w:t>
      </w:r>
      <w:r>
        <w:rPr>
          <w:lang w:eastAsia="en-GB"/>
        </w:rPr>
        <w:t xml:space="preserve"> has committed over EUR 1.5</w:t>
      </w:r>
      <w:r>
        <w:rPr>
          <w:rFonts w:ascii="Calibri" w:hAnsi="Calibri" w:cs="Calibri"/>
          <w:lang w:eastAsia="en-GB"/>
        </w:rPr>
        <w:t> </w:t>
      </w:r>
      <w:r>
        <w:rPr>
          <w:lang w:eastAsia="en-GB"/>
        </w:rPr>
        <w:t>billion in support for start-ups and technologies in critical digital</w:t>
      </w:r>
      <w:r>
        <w:rPr>
          <w:b/>
          <w:lang w:eastAsia="en-GB"/>
        </w:rPr>
        <w:t xml:space="preserve"> </w:t>
      </w:r>
      <w:r>
        <w:rPr>
          <w:lang w:eastAsia="en-GB"/>
        </w:rPr>
        <w:t xml:space="preserve">areas for Europe’s future competitiveness and economic security, including AI, Quantum and Semiconductors. </w:t>
      </w:r>
    </w:p>
    <w:p w14:paraId="5DC703EE" w14:textId="77777777" w:rsidR="00D933B7" w:rsidRDefault="00D933B7" w:rsidP="00F72C99">
      <w:pPr>
        <w:pStyle w:val="Heading3"/>
      </w:pPr>
      <w:r>
        <w:t>Contribution to strategic technologies (STEP)</w:t>
      </w:r>
    </w:p>
    <w:p w14:paraId="36EE9994" w14:textId="77777777" w:rsidR="00D933B7" w:rsidRPr="00EE0AB1" w:rsidRDefault="00D933B7" w:rsidP="00373960">
      <w:pPr>
        <w:pStyle w:val="ListParagraph"/>
        <w:numPr>
          <w:ilvl w:val="0"/>
          <w:numId w:val="9"/>
        </w:numPr>
        <w:spacing w:beforeAutospacing="1" w:after="240" w:afterAutospacing="1" w:line="264" w:lineRule="auto"/>
        <w:jc w:val="both"/>
        <w:rPr>
          <w:rFonts w:eastAsiaTheme="minorEastAsia"/>
        </w:rPr>
      </w:pPr>
      <w:r>
        <w:rPr>
          <w:rFonts w:eastAsiaTheme="minorEastAsia"/>
        </w:rPr>
        <w:t>In line with Regulation (EU) 2024/795 (the STEP Regulation), Horizon Europe is one of the EU budget instruments under direct management mobilised under the Strategic Technologies for Europe Platform (STEP) to strengthen the competitiveness and resilience of the European Union in critical technology areas, fostering innovation, industrial leadership and strategic autonomy. As stipulated in Article</w:t>
      </w:r>
      <w:r>
        <w:rPr>
          <w:rFonts w:ascii="Calibri" w:eastAsiaTheme="minorEastAsia" w:hAnsi="Calibri" w:cs="Calibri"/>
        </w:rPr>
        <w:t> </w:t>
      </w:r>
      <w:r>
        <w:rPr>
          <w:rFonts w:eastAsiaTheme="minorEastAsia"/>
        </w:rPr>
        <w:t>4 of the STEP Regulation, Horizon Europe is one of the programmes that can award the STEP (Sovereignty) Seal under its calls for proposals.</w:t>
      </w:r>
    </w:p>
    <w:p w14:paraId="7A868D9E" w14:textId="77777777" w:rsidR="00D933B7" w:rsidRPr="00EE0AB1" w:rsidRDefault="00D933B7" w:rsidP="00373960">
      <w:pPr>
        <w:pStyle w:val="ListParagraph"/>
        <w:numPr>
          <w:ilvl w:val="0"/>
          <w:numId w:val="9"/>
        </w:numPr>
        <w:spacing w:beforeAutospacing="1" w:after="240" w:afterAutospacing="1" w:line="264" w:lineRule="auto"/>
        <w:jc w:val="both"/>
        <w:rPr>
          <w:rFonts w:eastAsiaTheme="minorEastAsia"/>
        </w:rPr>
      </w:pPr>
      <w:r>
        <w:rPr>
          <w:rFonts w:eastAsiaTheme="minorEastAsia"/>
        </w:rPr>
        <w:lastRenderedPageBreak/>
        <w:t xml:space="preserve">The European Innovation Council (EIC) is the main programme through which STEP is implemented in Horizon Europe, focusing on supporting innovation in critical STEP sectors, boosting investment and reducing strategic dependencies. </w:t>
      </w:r>
    </w:p>
    <w:p w14:paraId="16F3D1D9" w14:textId="77777777" w:rsidR="00D933B7" w:rsidRDefault="00D933B7" w:rsidP="00373960">
      <w:pPr>
        <w:pStyle w:val="ListParagraph"/>
        <w:numPr>
          <w:ilvl w:val="0"/>
          <w:numId w:val="9"/>
        </w:numPr>
        <w:spacing w:after="240" w:line="264" w:lineRule="auto"/>
        <w:jc w:val="both"/>
        <w:rPr>
          <w:lang w:eastAsia="en-GB"/>
        </w:rPr>
      </w:pPr>
      <w:r>
        <w:rPr>
          <w:lang w:eastAsia="en-GB"/>
        </w:rPr>
        <w:t>In 2025, EIC Accelerator “Challenges” and the very first EIC STEP Scale-up call set aside a total budget of EUR 550 million in support of technologies that fell within the scope and objectives of the STEP. Support under the Accelerator comes in the form of grants, equity or through a blend of grants and equity while equity-only support was provided under the STEP Scale Up call.</w:t>
      </w:r>
    </w:p>
    <w:p w14:paraId="22C63798" w14:textId="77777777" w:rsidR="00D933B7" w:rsidRDefault="00D933B7" w:rsidP="00373960">
      <w:pPr>
        <w:pStyle w:val="ListParagraph"/>
        <w:numPr>
          <w:ilvl w:val="0"/>
          <w:numId w:val="9"/>
        </w:numPr>
        <w:spacing w:after="240" w:line="264" w:lineRule="auto"/>
        <w:jc w:val="both"/>
        <w:rPr>
          <w:lang w:eastAsia="en-GB"/>
        </w:rPr>
      </w:pPr>
      <w:r>
        <w:rPr>
          <w:lang w:eastAsia="en-GB"/>
        </w:rPr>
        <w:t xml:space="preserve">As of end-2025, and cumulatively since the inception of the implementation of STEP, a total of 83 project proposals has been awarded the STEP Seal under the STEP-relevant actions of the EIC. </w:t>
      </w:r>
    </w:p>
    <w:p w14:paraId="294F79D1" w14:textId="77777777" w:rsidR="00D933B7" w:rsidRPr="005D78FF" w:rsidRDefault="00D933B7" w:rsidP="00373960">
      <w:pPr>
        <w:pStyle w:val="ListParagraph"/>
        <w:numPr>
          <w:ilvl w:val="0"/>
          <w:numId w:val="9"/>
        </w:numPr>
        <w:spacing w:after="240" w:line="264" w:lineRule="auto"/>
        <w:jc w:val="both"/>
        <w:rPr>
          <w:lang w:eastAsia="en-GB"/>
        </w:rPr>
      </w:pPr>
      <w:r>
        <w:rPr>
          <w:lang w:eastAsia="en-GB"/>
        </w:rPr>
        <w:t>In 2025, under Horizon Europe, STEP-relevant calls for proposals were also concluded under Pillar II – Cluster 3 (EUR 3 million) and Cluster 1 (EUR 80 million), under the Chips Joint Undertaking (JU) (EUR 150 million), under the Clean Hydrogen Joint Undertaking (EUR 105 million) and under the Circular Bio-based Europe Joint Undertaking (EUR 150 million).</w:t>
      </w:r>
    </w:p>
    <w:p w14:paraId="69011839" w14:textId="77777777" w:rsidR="00D933B7" w:rsidRDefault="00D933B7" w:rsidP="00373960">
      <w:pPr>
        <w:pStyle w:val="ListParagraph"/>
        <w:numPr>
          <w:ilvl w:val="0"/>
          <w:numId w:val="9"/>
        </w:numPr>
        <w:spacing w:after="240" w:line="264" w:lineRule="auto"/>
        <w:jc w:val="both"/>
        <w:rPr>
          <w:lang w:eastAsia="en-GB"/>
        </w:rPr>
      </w:pPr>
      <w:r>
        <w:rPr>
          <w:lang w:eastAsia="en-GB"/>
        </w:rPr>
        <w:t>Out of these calls for proposals, as of end-2025, only the submissions under the Clean Hydrogen JU had been evaluated, resulting in the award of the STEP Seal to 46 project proposals.</w:t>
      </w:r>
    </w:p>
    <w:p w14:paraId="6A0B1F9E" w14:textId="77777777" w:rsidR="00D933B7" w:rsidRPr="005D78FF" w:rsidRDefault="00D933B7" w:rsidP="00373960">
      <w:pPr>
        <w:pStyle w:val="ListParagraph"/>
        <w:numPr>
          <w:ilvl w:val="0"/>
          <w:numId w:val="9"/>
        </w:numPr>
        <w:spacing w:beforeAutospacing="1" w:after="240" w:afterAutospacing="1" w:line="264" w:lineRule="auto"/>
        <w:jc w:val="both"/>
        <w:rPr>
          <w:rFonts w:eastAsiaTheme="minorEastAsia"/>
        </w:rPr>
      </w:pPr>
      <w:r>
        <w:rPr>
          <w:rFonts w:eastAsiaTheme="minorEastAsia"/>
        </w:rPr>
        <w:t>STEP-relevant calls for proposals in the Space sector implemented within Pillar II – Cluster 4 of Horizon Europe are covered in the programme performance statement of the Space programme.</w:t>
      </w:r>
    </w:p>
    <w:p w14:paraId="47C8D33B" w14:textId="77777777" w:rsidR="00D933B7" w:rsidRDefault="00D933B7" w:rsidP="00F72C99">
      <w:pPr>
        <w:pStyle w:val="Heading3"/>
      </w:pPr>
      <w:r>
        <w:t>Contribution to reforms</w:t>
      </w:r>
    </w:p>
    <w:p w14:paraId="7E5C484F" w14:textId="77777777" w:rsidR="00D933B7" w:rsidRPr="0014602D" w:rsidRDefault="00D933B7" w:rsidP="00D933B7">
      <w:pPr>
        <w:rPr>
          <w:lang w:eastAsia="en-GB"/>
        </w:rPr>
      </w:pPr>
      <w:r>
        <w:rPr>
          <w:lang w:eastAsia="en-GB"/>
        </w:rPr>
        <w:t xml:space="preserve">The </w:t>
      </w:r>
      <w:r>
        <w:rPr>
          <w:b/>
          <w:bCs/>
          <w:lang w:eastAsia="en-GB"/>
        </w:rPr>
        <w:t xml:space="preserve">Horizon Europe </w:t>
      </w:r>
      <w:hyperlink r:id="rId88" w:history="1">
        <w:r>
          <w:rPr>
            <w:rStyle w:val="Hyperlink"/>
            <w:b/>
            <w:bCs/>
            <w:lang w:eastAsia="en-GB"/>
          </w:rPr>
          <w:t>Policy Support Facility</w:t>
        </w:r>
      </w:hyperlink>
      <w:r>
        <w:rPr>
          <w:b/>
          <w:bCs/>
          <w:lang w:eastAsia="en-GB"/>
        </w:rPr>
        <w:t xml:space="preserve"> (PSF) </w:t>
      </w:r>
      <w:r>
        <w:rPr>
          <w:lang w:eastAsia="en-GB"/>
        </w:rPr>
        <w:t>has provided national policymakers with access to independent high-level expertise to help them design and implement reforms that enhance the quality of their R&amp;I investments, policies and systems, contributing to the implementation of the European Research Area (ERA) policy agenda. With EUR 6</w:t>
      </w:r>
      <w:r>
        <w:rPr>
          <w:rFonts w:ascii="Calibri" w:hAnsi="Calibri" w:cs="Calibri"/>
          <w:lang w:eastAsia="en-GB"/>
        </w:rPr>
        <w:t> </w:t>
      </w:r>
      <w:r>
        <w:rPr>
          <w:lang w:eastAsia="en-GB"/>
        </w:rPr>
        <w:t xml:space="preserve">million in funding from the Horizon Europe budget between 2021 and 2025, the PSF delivered </w:t>
      </w:r>
      <w:r>
        <w:rPr>
          <w:b/>
          <w:lang w:eastAsia="en-GB"/>
        </w:rPr>
        <w:t xml:space="preserve">21 exercises across 30 countries </w:t>
      </w:r>
      <w:r>
        <w:rPr>
          <w:lang w:eastAsia="en-GB"/>
        </w:rPr>
        <w:t>– EU Member States and countries associated to Horizon Europe. These included 8 Country Reviews, 11 Mutual Learning Exercises (MLEs) and 2 PSF Open Activities.</w:t>
      </w:r>
    </w:p>
    <w:p w14:paraId="354F02A6" w14:textId="77777777" w:rsidR="00D933B7" w:rsidRDefault="00D933B7" w:rsidP="00D933B7">
      <w:pPr>
        <w:pStyle w:val="ListParagraph"/>
        <w:ind w:left="0"/>
        <w:jc w:val="both"/>
        <w:rPr>
          <w:highlight w:val="yellow"/>
          <w:lang w:eastAsia="en-GB"/>
        </w:rPr>
      </w:pPr>
      <w:r>
        <w:rPr>
          <w:lang w:eastAsia="en-GB"/>
        </w:rPr>
        <w:t xml:space="preserve">The country-specific PSF exercises (PSF Country and PSF Open) have been effective in </w:t>
      </w:r>
      <w:r>
        <w:rPr>
          <w:b/>
          <w:lang w:eastAsia="en-GB"/>
        </w:rPr>
        <w:t>driving reforms in several national R&amp;I systems</w:t>
      </w:r>
      <w:r>
        <w:rPr>
          <w:lang w:eastAsia="en-GB"/>
        </w:rPr>
        <w:t>. In Romania, Greece, Croatia, and candidate country Moldova, recommendations from the PSF Country and PSF Open exercises led to concrete policy changes, legislative reforms, and new funding initiatives. For instance, PSF Country and PSF Open in Greece informed the design and implementation of a new national support programme for research infrastructures embedding principles of open science, digitalisation, and performance-based funding.</w:t>
      </w:r>
      <w:r>
        <w:rPr>
          <w:highlight w:val="yellow"/>
          <w:lang w:eastAsia="en-GB"/>
        </w:rPr>
        <w:t xml:space="preserve"> </w:t>
      </w:r>
    </w:p>
    <w:p w14:paraId="33256F33" w14:textId="77777777" w:rsidR="00D933B7" w:rsidRPr="006009EC" w:rsidRDefault="00D933B7" w:rsidP="00D933B7">
      <w:pPr>
        <w:pStyle w:val="ListParagraph"/>
        <w:ind w:left="0"/>
        <w:jc w:val="both"/>
        <w:rPr>
          <w:lang w:eastAsia="en-GB"/>
        </w:rPr>
      </w:pPr>
      <w:r>
        <w:rPr>
          <w:lang w:eastAsia="en-GB"/>
        </w:rPr>
        <w:t xml:space="preserve">The multi-country </w:t>
      </w:r>
      <w:r>
        <w:rPr>
          <w:b/>
          <w:lang w:eastAsia="en-GB"/>
        </w:rPr>
        <w:t>PSF Mutual Learning Exercise</w:t>
      </w:r>
      <w:r>
        <w:rPr>
          <w:lang w:eastAsia="en-GB"/>
        </w:rPr>
        <w:t xml:space="preserve"> (MLE) promotes mutual learning between national R&amp;I policymakers and the identification of </w:t>
      </w:r>
      <w:r>
        <w:rPr>
          <w:b/>
          <w:lang w:eastAsia="en-GB"/>
        </w:rPr>
        <w:t>best practices</w:t>
      </w:r>
      <w:r>
        <w:rPr>
          <w:lang w:eastAsia="en-GB"/>
        </w:rPr>
        <w:t xml:space="preserve"> regarding the design and implementation of national R&amp;I policies on a specific topic of common interest, resulting in a significant positive impact on national policy initiatives. The PSF MLE on foreign interference </w:t>
      </w:r>
      <w:r>
        <w:rPr>
          <w:lang w:eastAsia="en-GB"/>
        </w:rPr>
        <w:lastRenderedPageBreak/>
        <w:t>informed Ireland's national approach to research security, in particular how Irish authorities are engaging with the national R&amp;I community.</w:t>
      </w:r>
      <w:r>
        <w:rPr>
          <w:highlight w:val="yellow"/>
          <w:lang w:eastAsia="en-GB"/>
        </w:rPr>
        <w:t xml:space="preserve"> </w:t>
      </w:r>
      <w:r>
        <w:rPr>
          <w:b/>
          <w:bCs/>
        </w:rPr>
        <w:br w:type="page"/>
      </w:r>
    </w:p>
    <w:p w14:paraId="3E27C9A6" w14:textId="77777777" w:rsidR="00D933B7" w:rsidRPr="007863E8" w:rsidRDefault="00D933B7" w:rsidP="00D933B7">
      <w:pPr>
        <w:keepNext/>
        <w:keepLines/>
        <w:spacing w:before="600" w:line="240" w:lineRule="auto"/>
        <w:ind w:left="357"/>
        <w:outlineLvl w:val="4"/>
        <w:rPr>
          <w:b/>
          <w:bCs/>
          <w:sz w:val="2"/>
          <w:szCs w:val="2"/>
        </w:rPr>
      </w:pPr>
    </w:p>
    <w:p w14:paraId="176FC225"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560"/>
        <w:gridCol w:w="1985"/>
        <w:gridCol w:w="5772"/>
      </w:tblGrid>
      <w:tr w:rsidR="00D933B7" w:rsidRPr="0047239D" w14:paraId="30B8E5A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vAlign w:val="center"/>
          </w:tcPr>
          <w:p w14:paraId="3577BAF1" w14:textId="77777777" w:rsidR="00D933B7" w:rsidRPr="0047239D" w:rsidRDefault="00D933B7">
            <w:pPr>
              <w:jc w:val="left"/>
              <w:rPr>
                <w:lang w:eastAsia="en-GB"/>
              </w:rPr>
            </w:pPr>
            <w:r>
              <w:rPr>
                <w:lang w:eastAsia="en-GB"/>
              </w:rPr>
              <w:t>SDG</w:t>
            </w:r>
          </w:p>
        </w:tc>
        <w:tc>
          <w:tcPr>
            <w:tcW w:w="1985" w:type="dxa"/>
            <w:vAlign w:val="center"/>
          </w:tcPr>
          <w:p w14:paraId="4D4B7D8D"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641C676E"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62DB94D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404F8A84" w14:textId="5112916F" w:rsidR="00D933B7" w:rsidRPr="00E07649" w:rsidRDefault="00E9000D">
            <w:pPr>
              <w:rPr>
                <w:lang w:eastAsia="en-GB"/>
              </w:rPr>
            </w:pPr>
            <w:r w:rsidRPr="009F5732">
              <w:rPr>
                <w:sz w:val="24"/>
                <w:lang w:eastAsia="en-GB"/>
              </w:rPr>
              <w:t>SDG1: End poverty in all its forms everywhere</w:t>
            </w:r>
            <w:r w:rsidR="009E5F49">
              <w:rPr>
                <w:b w:val="0"/>
                <w:lang w:eastAsia="en-GB"/>
              </w:rPr>
              <w:t xml:space="preserve"> </w:t>
            </w:r>
          </w:p>
        </w:tc>
        <w:tc>
          <w:tcPr>
            <w:tcW w:w="1985" w:type="dxa"/>
          </w:tcPr>
          <w:p w14:paraId="4681C90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Yes</w:t>
            </w:r>
          </w:p>
        </w:tc>
        <w:tc>
          <w:tcPr>
            <w:tcW w:w="5772" w:type="dxa"/>
          </w:tcPr>
          <w:p w14:paraId="7C0A4B5D" w14:textId="77777777" w:rsidR="00D933B7" w:rsidRDefault="00D933B7">
            <w:pPr>
              <w:cnfStyle w:val="000000100000" w:firstRow="0" w:lastRow="0" w:firstColumn="0" w:lastColumn="0" w:oddVBand="0" w:evenVBand="0" w:oddHBand="1" w:evenHBand="0" w:firstRowFirstColumn="0" w:firstRowLastColumn="0" w:lastRowFirstColumn="0" w:lastRowLastColumn="0"/>
            </w:pPr>
            <w:r>
              <w:t>Total EU contribution tagged for this SDG: € 2.809 billion</w:t>
            </w:r>
          </w:p>
          <w:p w14:paraId="31FA1A9C" w14:textId="77777777" w:rsidR="00D933B7" w:rsidRPr="005F64CA" w:rsidRDefault="00D933B7">
            <w:pPr>
              <w:jc w:val="both"/>
              <w:cnfStyle w:val="000000100000" w:firstRow="0" w:lastRow="0" w:firstColumn="0" w:lastColumn="0" w:oddVBand="0" w:evenVBand="0" w:oddHBand="1" w:evenHBand="0" w:firstRowFirstColumn="0" w:firstRowLastColumn="0" w:lastRowFirstColumn="0" w:lastRowLastColumn="0"/>
              <w:rPr>
                <w:rFonts w:eastAsia="Times New Roman" w:cs="Times New Roman"/>
                <w:color w:val="467886"/>
                <w:u w:val="single"/>
                <w:lang w:val="en-IE" w:eastAsia="en-IE"/>
              </w:rPr>
            </w:pPr>
            <w:r>
              <w:rPr>
                <w:rFonts w:cs="Times New Roman"/>
              </w:rPr>
              <w:t>Funded under Cluster 2 (Culture, Creativity and Inclusive Society), the PREFIGURE project (grant agreement No</w:t>
            </w:r>
            <w:r>
              <w:rPr>
                <w:rFonts w:ascii="Calibri" w:hAnsi="Calibri" w:cs="Calibri"/>
              </w:rPr>
              <w:t> </w:t>
            </w:r>
            <w:hyperlink r:id="rId89" w:history="1">
              <w:r>
                <w:rPr>
                  <w:rStyle w:val="Hyperlink"/>
                  <w:rFonts w:cs="Times New Roman"/>
                </w:rPr>
                <w:t>101132777</w:t>
              </w:r>
            </w:hyperlink>
            <w:r>
              <w:rPr>
                <w:rFonts w:cs="Times New Roman"/>
              </w:rPr>
              <w:t xml:space="preserve">), with an EU contribution of € 2.78 million, addresses the housing and energy crisis in Europe by targeting </w:t>
            </w:r>
            <w:r>
              <w:rPr>
                <w:rFonts w:cs="Times New Roman"/>
                <w:b/>
                <w:bCs/>
              </w:rPr>
              <w:t xml:space="preserve">energy poverty </w:t>
            </w:r>
            <w:r>
              <w:rPr>
                <w:rFonts w:cs="Times New Roman"/>
              </w:rPr>
              <w:t xml:space="preserve">and </w:t>
            </w:r>
            <w:r>
              <w:rPr>
                <w:rFonts w:cs="Times New Roman"/>
                <w:b/>
                <w:bCs/>
              </w:rPr>
              <w:t xml:space="preserve">housing inequalities </w:t>
            </w:r>
            <w:r>
              <w:rPr>
                <w:rFonts w:cs="Times New Roman"/>
              </w:rPr>
              <w:t xml:space="preserve">through innovative policies and social initiatives. The project supports an inclusive green transition by focusing on equitable renovation practices and </w:t>
            </w:r>
            <w:r>
              <w:rPr>
                <w:rFonts w:cs="Times New Roman"/>
                <w:b/>
                <w:bCs/>
              </w:rPr>
              <w:t>vulnerable communities</w:t>
            </w:r>
            <w:r>
              <w:rPr>
                <w:rFonts w:cs="Times New Roman"/>
              </w:rPr>
              <w:t xml:space="preserve">, helping to reduce </w:t>
            </w:r>
            <w:r>
              <w:rPr>
                <w:rFonts w:cs="Times New Roman"/>
                <w:b/>
                <w:bCs/>
              </w:rPr>
              <w:t>social disparities</w:t>
            </w:r>
            <w:r>
              <w:rPr>
                <w:rFonts w:cs="Times New Roman"/>
              </w:rPr>
              <w:t>.</w:t>
            </w:r>
          </w:p>
        </w:tc>
      </w:tr>
      <w:tr w:rsidR="00D933B7" w:rsidRPr="0047239D" w14:paraId="5B3A47D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1CE99822" w14:textId="79886BE9" w:rsidR="00D933B7" w:rsidRPr="00E07649" w:rsidRDefault="00BE6873">
            <w:pPr>
              <w:rPr>
                <w:lang w:eastAsia="en-GB"/>
              </w:rPr>
            </w:pPr>
            <w:r w:rsidRPr="00C85C9C">
              <w:rPr>
                <w:b w:val="0"/>
                <w:lang w:eastAsia="en-GB"/>
              </w:rPr>
              <w:t>SDG2: End hunger, achieve food security and improved nutrition and promote sustainable agriculture</w:t>
            </w:r>
          </w:p>
        </w:tc>
        <w:tc>
          <w:tcPr>
            <w:tcW w:w="1985" w:type="dxa"/>
          </w:tcPr>
          <w:p w14:paraId="487E0148"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Yes</w:t>
            </w:r>
          </w:p>
        </w:tc>
        <w:tc>
          <w:tcPr>
            <w:tcW w:w="5772" w:type="dxa"/>
          </w:tcPr>
          <w:p w14:paraId="2503F216" w14:textId="77777777" w:rsidR="00D933B7" w:rsidRDefault="00D933B7">
            <w:pPr>
              <w:cnfStyle w:val="000000010000" w:firstRow="0" w:lastRow="0" w:firstColumn="0" w:lastColumn="0" w:oddVBand="0" w:evenVBand="0" w:oddHBand="0" w:evenHBand="1" w:firstRowFirstColumn="0" w:firstRowLastColumn="0" w:lastRowFirstColumn="0" w:lastRowLastColumn="0"/>
            </w:pPr>
            <w:r>
              <w:t>Total EU contribution tagged for this SDG: € 3.272 billion</w:t>
            </w:r>
          </w:p>
          <w:p w14:paraId="236B020C"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rPr>
                <w:rFonts w:cs="Times New Roman"/>
              </w:rPr>
              <w:t xml:space="preserve">Funded under Cluster 6 (Food, Bioeconomy, Natural Resources, Agriculture and Environment), the AfriFOODlinks project (grant agreement No </w:t>
            </w:r>
            <w:hyperlink r:id="rId90" w:history="1">
              <w:r>
                <w:rPr>
                  <w:rStyle w:val="Hyperlink"/>
                  <w:rFonts w:cs="Times New Roman"/>
                </w:rPr>
                <w:t>101084322</w:t>
              </w:r>
            </w:hyperlink>
            <w:r>
              <w:rPr>
                <w:rFonts w:cs="Times New Roman"/>
              </w:rPr>
              <w:t xml:space="preserve">), with an EU contribution of € 11.82 million, improves </w:t>
            </w:r>
            <w:r>
              <w:rPr>
                <w:rFonts w:cs="Times New Roman"/>
                <w:b/>
                <w:bCs/>
              </w:rPr>
              <w:t>food and nutrition security</w:t>
            </w:r>
            <w:r>
              <w:rPr>
                <w:rFonts w:cs="Times New Roman"/>
              </w:rPr>
              <w:t xml:space="preserve"> through urban food system pilot actions in 15 African and 5 European cities and engaging more than 40 network cities. The project promotes </w:t>
            </w:r>
            <w:r>
              <w:rPr>
                <w:rFonts w:cs="Times New Roman"/>
                <w:b/>
                <w:bCs/>
              </w:rPr>
              <w:t>healthy and sustainable diets</w:t>
            </w:r>
            <w:r>
              <w:rPr>
                <w:rFonts w:cs="Times New Roman"/>
              </w:rPr>
              <w:t xml:space="preserve"> via inclusive multi-actor governance and support for </w:t>
            </w:r>
            <w:r>
              <w:rPr>
                <w:rFonts w:cs="Times New Roman"/>
                <w:b/>
                <w:bCs/>
              </w:rPr>
              <w:t>women- and youth-led agri-food businesses</w:t>
            </w:r>
            <w:r>
              <w:rPr>
                <w:rFonts w:cs="Times New Roman"/>
              </w:rPr>
              <w:t>, with a focus on vulnerable groups.</w:t>
            </w:r>
          </w:p>
        </w:tc>
      </w:tr>
      <w:tr w:rsidR="00D933B7" w:rsidRPr="0047239D" w14:paraId="5FD6EB0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65E3203A" w14:textId="2B03B97F" w:rsidR="00D933B7" w:rsidRPr="0047239D" w:rsidRDefault="00AA26CE">
            <w:pPr>
              <w:rPr>
                <w:b w:val="0"/>
                <w:lang w:eastAsia="en-GB"/>
              </w:rPr>
            </w:pPr>
            <w:r w:rsidRPr="007B1F5B">
              <w:rPr>
                <w:b w:val="0"/>
                <w:lang w:eastAsia="en-GB"/>
              </w:rPr>
              <w:lastRenderedPageBreak/>
              <w:t>SDG3: Ensure healthy lives and promote well-being for all at all ages</w:t>
            </w:r>
          </w:p>
        </w:tc>
        <w:tc>
          <w:tcPr>
            <w:tcW w:w="1985" w:type="dxa"/>
          </w:tcPr>
          <w:p w14:paraId="55584D73"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Yes</w:t>
            </w:r>
          </w:p>
        </w:tc>
        <w:tc>
          <w:tcPr>
            <w:tcW w:w="5772" w:type="dxa"/>
          </w:tcPr>
          <w:p w14:paraId="37A022B3"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pPr>
            <w:r>
              <w:t>Total EU contribution tagged for this SDG: € 13.188 billion</w:t>
            </w:r>
          </w:p>
          <w:p w14:paraId="155FF26A"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rPr>
                <w:lang w:eastAsia="en-GB"/>
              </w:rPr>
              <w:t xml:space="preserve">Funded under Cluster 1 (Health), the HEREDITARY project (grant agreement No </w:t>
            </w:r>
            <w:hyperlink r:id="rId91" w:history="1">
              <w:r>
                <w:rPr>
                  <w:rStyle w:val="Hyperlink"/>
                  <w:lang w:eastAsia="en-GB"/>
                </w:rPr>
                <w:t>101137074</w:t>
              </w:r>
            </w:hyperlink>
            <w:r>
              <w:rPr>
                <w:lang w:eastAsia="en-GB"/>
              </w:rPr>
              <w:t>), with an EU contribution of €</w:t>
            </w:r>
            <w:r>
              <w:rPr>
                <w:rFonts w:ascii="Calibri" w:hAnsi="Calibri" w:cs="Calibri"/>
                <w:lang w:eastAsia="en-GB"/>
              </w:rPr>
              <w:t> </w:t>
            </w:r>
            <w:r>
              <w:rPr>
                <w:lang w:eastAsia="en-GB"/>
              </w:rPr>
              <w:t>9.99</w:t>
            </w:r>
            <w:r>
              <w:rPr>
                <w:rFonts w:ascii="Calibri" w:hAnsi="Calibri" w:cs="Calibri"/>
                <w:lang w:eastAsia="en-GB"/>
              </w:rPr>
              <w:t> </w:t>
            </w:r>
            <w:r>
              <w:rPr>
                <w:lang w:eastAsia="en-GB"/>
              </w:rPr>
              <w:t xml:space="preserve">million, supports </w:t>
            </w:r>
            <w:r>
              <w:rPr>
                <w:b/>
                <w:bCs/>
                <w:lang w:eastAsia="en-GB"/>
              </w:rPr>
              <w:t>early disease detection</w:t>
            </w:r>
            <w:r>
              <w:rPr>
                <w:lang w:eastAsia="en-GB"/>
              </w:rPr>
              <w:t xml:space="preserve"> by advancing secure integration and analysis of </w:t>
            </w:r>
            <w:r>
              <w:rPr>
                <w:b/>
                <w:bCs/>
                <w:lang w:eastAsia="en-GB"/>
              </w:rPr>
              <w:t>multimodal health and genetic data</w:t>
            </w:r>
            <w:r>
              <w:rPr>
                <w:lang w:eastAsia="en-GB"/>
              </w:rPr>
              <w:t xml:space="preserve">. Research supported in part by HEREDITARY has contributed to the </w:t>
            </w:r>
            <w:r>
              <w:rPr>
                <w:b/>
                <w:bCs/>
                <w:lang w:eastAsia="en-GB"/>
              </w:rPr>
              <w:t>identification of blood-based protein markers</w:t>
            </w:r>
            <w:r>
              <w:rPr>
                <w:lang w:eastAsia="en-GB"/>
              </w:rPr>
              <w:t xml:space="preserve"> associated with </w:t>
            </w:r>
            <w:r>
              <w:rPr>
                <w:b/>
                <w:bCs/>
                <w:lang w:eastAsia="en-GB"/>
              </w:rPr>
              <w:t>amyotrophic lateral sclerosis (ALS)</w:t>
            </w:r>
            <w:r>
              <w:rPr>
                <w:lang w:eastAsia="en-GB"/>
              </w:rPr>
              <w:t>, enabling detection significantly earlier than current clinical diagnosis.</w:t>
            </w:r>
          </w:p>
          <w:p w14:paraId="1CE387A1"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t xml:space="preserve">In 2025, through Horizon Europe’s direct actions, the Joint Research Centre (JRC) published a </w:t>
            </w:r>
            <w:r>
              <w:rPr>
                <w:b/>
                <w:bCs/>
              </w:rPr>
              <w:t>European Quality Assurance Scheme</w:t>
            </w:r>
            <w:r>
              <w:t xml:space="preserve"> for </w:t>
            </w:r>
            <w:r>
              <w:rPr>
                <w:b/>
                <w:bCs/>
              </w:rPr>
              <w:t>Breast Cancer services</w:t>
            </w:r>
            <w:r>
              <w:t xml:space="preserve">. By standardising protocols for </w:t>
            </w:r>
            <w:r>
              <w:rPr>
                <w:b/>
                <w:bCs/>
              </w:rPr>
              <w:t xml:space="preserve">early detection </w:t>
            </w:r>
            <w:r>
              <w:t xml:space="preserve">and </w:t>
            </w:r>
            <w:r>
              <w:rPr>
                <w:b/>
                <w:bCs/>
              </w:rPr>
              <w:t>treatment</w:t>
            </w:r>
            <w:r>
              <w:t xml:space="preserve">, the scheme aims to reduce the variation in survival rates, thereby reducing </w:t>
            </w:r>
            <w:r>
              <w:rPr>
                <w:b/>
                <w:bCs/>
              </w:rPr>
              <w:t>premature mortality</w:t>
            </w:r>
            <w:r>
              <w:t xml:space="preserve"> and </w:t>
            </w:r>
            <w:r>
              <w:rPr>
                <w:b/>
                <w:bCs/>
              </w:rPr>
              <w:t>strengthening health systems</w:t>
            </w:r>
            <w:r>
              <w:t>.</w:t>
            </w:r>
          </w:p>
        </w:tc>
      </w:tr>
      <w:tr w:rsidR="00D933B7" w:rsidRPr="0047239D" w14:paraId="2E37D79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53034694" w14:textId="06CB8828" w:rsidR="00D933B7" w:rsidRPr="0047239D" w:rsidRDefault="00A07D0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1985" w:type="dxa"/>
          </w:tcPr>
          <w:p w14:paraId="3FB79034"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023FF13" w14:textId="77777777" w:rsidR="00D933B7" w:rsidRDefault="00D933B7">
            <w:pPr>
              <w:jc w:val="both"/>
              <w:cnfStyle w:val="000000010000" w:firstRow="0" w:lastRow="0" w:firstColumn="0" w:lastColumn="0" w:oddVBand="0" w:evenVBand="0" w:oddHBand="0" w:evenHBand="1" w:firstRowFirstColumn="0" w:firstRowLastColumn="0" w:lastRowFirstColumn="0" w:lastRowLastColumn="0"/>
            </w:pPr>
            <w:r>
              <w:t>Total EU contribution tagged for this SDG: € 5.870 billion</w:t>
            </w:r>
          </w:p>
          <w:p w14:paraId="7FFD29C1"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rPr>
                <w:lang w:eastAsia="en-GB"/>
              </w:rPr>
              <w:t xml:space="preserve">Funded under Cluster 5 (Climate, Energy and Mobility), the project IMP_ACT (grant agreement No </w:t>
            </w:r>
            <w:hyperlink r:id="rId92" w:history="1">
              <w:r>
                <w:rPr>
                  <w:rStyle w:val="Hyperlink"/>
                  <w:lang w:eastAsia="en-GB"/>
                </w:rPr>
                <w:t>101137351</w:t>
              </w:r>
            </w:hyperlink>
            <w:r>
              <w:rPr>
                <w:lang w:eastAsia="en-GB"/>
              </w:rPr>
              <w:t xml:space="preserve">) supports </w:t>
            </w:r>
            <w:r>
              <w:rPr>
                <w:b/>
                <w:bCs/>
                <w:lang w:eastAsia="en-GB"/>
              </w:rPr>
              <w:t>quality education for sustainability and climate action</w:t>
            </w:r>
            <w:r>
              <w:rPr>
                <w:lang w:eastAsia="en-GB"/>
              </w:rPr>
              <w:t xml:space="preserve"> by developing recommendations to </w:t>
            </w:r>
            <w:r>
              <w:rPr>
                <w:b/>
                <w:bCs/>
                <w:lang w:eastAsia="en-GB"/>
              </w:rPr>
              <w:t xml:space="preserve">measure learning outcomes </w:t>
            </w:r>
            <w:r>
              <w:rPr>
                <w:lang w:eastAsia="en-GB"/>
              </w:rPr>
              <w:t xml:space="preserve">in climate change education. With an EU contribution of </w:t>
            </w:r>
            <w:r>
              <w:t xml:space="preserve">€ </w:t>
            </w:r>
            <w:r>
              <w:rPr>
                <w:lang w:eastAsia="en-GB"/>
              </w:rPr>
              <w:t xml:space="preserve">5.00 million, the project focuses on </w:t>
            </w:r>
            <w:r>
              <w:rPr>
                <w:b/>
                <w:bCs/>
                <w:lang w:eastAsia="en-GB"/>
              </w:rPr>
              <w:t>action competence</w:t>
            </w:r>
            <w:r>
              <w:rPr>
                <w:lang w:eastAsia="en-GB"/>
              </w:rPr>
              <w:t xml:space="preserve"> and</w:t>
            </w:r>
            <w:r>
              <w:rPr>
                <w:b/>
                <w:bCs/>
                <w:lang w:eastAsia="en-GB"/>
              </w:rPr>
              <w:t xml:space="preserve"> action-oriented learning</w:t>
            </w:r>
            <w:r>
              <w:rPr>
                <w:lang w:eastAsia="en-GB"/>
              </w:rPr>
              <w:t xml:space="preserve">, providing a framework that strengthens feedback loops between </w:t>
            </w:r>
            <w:r>
              <w:rPr>
                <w:b/>
                <w:bCs/>
                <w:lang w:eastAsia="en-GB"/>
              </w:rPr>
              <w:t>research, policy and educational practice</w:t>
            </w:r>
            <w:r>
              <w:rPr>
                <w:lang w:eastAsia="en-GB"/>
              </w:rPr>
              <w:t>.</w:t>
            </w:r>
          </w:p>
        </w:tc>
      </w:tr>
      <w:tr w:rsidR="00D933B7" w:rsidRPr="0047239D" w14:paraId="3B9E8B5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2F5765B2" w14:textId="5C1DF7B6" w:rsidR="00D933B7" w:rsidRPr="0047239D" w:rsidRDefault="00FD0B5E">
            <w:pPr>
              <w:rPr>
                <w:b w:val="0"/>
                <w:lang w:eastAsia="en-GB"/>
              </w:rPr>
            </w:pPr>
            <w:r w:rsidRPr="0084135A">
              <w:rPr>
                <w:b w:val="0"/>
                <w:lang w:eastAsia="en-GB"/>
              </w:rPr>
              <w:t>SDG5: Achieve gender equality and empower all women and girls</w:t>
            </w:r>
          </w:p>
        </w:tc>
        <w:tc>
          <w:tcPr>
            <w:tcW w:w="1985" w:type="dxa"/>
          </w:tcPr>
          <w:p w14:paraId="46E53854"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Yes</w:t>
            </w:r>
          </w:p>
        </w:tc>
        <w:tc>
          <w:tcPr>
            <w:tcW w:w="5772" w:type="dxa"/>
          </w:tcPr>
          <w:p w14:paraId="62AEC01C"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pPr>
            <w:r>
              <w:t>Total EU contribution tagged for this SDG: € 6.155 billion</w:t>
            </w:r>
          </w:p>
          <w:p w14:paraId="650CEAF4"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rPr>
                <w:lang w:val="en-US" w:eastAsia="en-IE"/>
              </w:rPr>
              <w:t>Funded under</w:t>
            </w:r>
            <w:r>
              <w:rPr>
                <w:lang w:eastAsia="en-IE"/>
              </w:rPr>
              <w:t xml:space="preserve"> the European Research Council (ERC), project</w:t>
            </w:r>
            <w:r>
              <w:rPr>
                <w:lang w:val="en-US" w:eastAsia="en-IE"/>
              </w:rPr>
              <w:t xml:space="preserve"> GENCOERCTRL</w:t>
            </w:r>
            <w:r>
              <w:rPr>
                <w:lang w:eastAsia="en-IE"/>
              </w:rPr>
              <w:t xml:space="preserve"> </w:t>
            </w:r>
            <w:r>
              <w:rPr>
                <w:lang w:val="en-US" w:eastAsia="en-IE"/>
              </w:rPr>
              <w:t xml:space="preserve">(grant agreement No </w:t>
            </w:r>
            <w:hyperlink r:id="rId93" w:history="1">
              <w:r>
                <w:rPr>
                  <w:rStyle w:val="Hyperlink"/>
                  <w:lang w:val="en-US" w:eastAsia="en-IE"/>
                </w:rPr>
                <w:t>101088427</w:t>
              </w:r>
            </w:hyperlink>
            <w:r>
              <w:rPr>
                <w:lang w:val="en-US" w:eastAsia="en-IE"/>
              </w:rPr>
              <w:t xml:space="preserve">) examines </w:t>
            </w:r>
            <w:r>
              <w:rPr>
                <w:b/>
                <w:bCs/>
                <w:lang w:val="en-US" w:eastAsia="en-IE"/>
              </w:rPr>
              <w:t>conflict-related coercive control against women</w:t>
            </w:r>
            <w:r>
              <w:rPr>
                <w:lang w:val="en-US" w:eastAsia="en-IE"/>
              </w:rPr>
              <w:t xml:space="preserve"> through qualitative research in Colombia, Northern Ireland and Sri Lanka. </w:t>
            </w:r>
            <w:r>
              <w:rPr>
                <w:lang w:val="en-IE" w:eastAsia="en-IE"/>
              </w:rPr>
              <w:t xml:space="preserve">With an EU contribution of </w:t>
            </w:r>
            <w:r>
              <w:t xml:space="preserve">€ 2.00 million, the </w:t>
            </w:r>
            <w:r>
              <w:rPr>
                <w:lang w:val="en-US" w:eastAsia="en-IE"/>
              </w:rPr>
              <w:t xml:space="preserve">project develops </w:t>
            </w:r>
            <w:r>
              <w:rPr>
                <w:b/>
                <w:bCs/>
                <w:lang w:val="en-US" w:eastAsia="en-IE"/>
              </w:rPr>
              <w:t>feminist methodologies</w:t>
            </w:r>
            <w:r>
              <w:rPr>
                <w:lang w:val="en-US" w:eastAsia="en-IE"/>
              </w:rPr>
              <w:t xml:space="preserve"> and an ecological analytical framework to make </w:t>
            </w:r>
            <w:r>
              <w:rPr>
                <w:b/>
                <w:bCs/>
                <w:lang w:val="en-US" w:eastAsia="en-IE"/>
              </w:rPr>
              <w:t>gendered harms</w:t>
            </w:r>
            <w:r>
              <w:rPr>
                <w:lang w:val="en-US" w:eastAsia="en-IE"/>
              </w:rPr>
              <w:t xml:space="preserve"> visible and to inform </w:t>
            </w:r>
            <w:r>
              <w:rPr>
                <w:b/>
                <w:bCs/>
                <w:lang w:val="en-US" w:eastAsia="en-IE"/>
              </w:rPr>
              <w:t>accountability and transitional justice</w:t>
            </w:r>
            <w:r>
              <w:rPr>
                <w:lang w:val="en-US" w:eastAsia="en-IE"/>
              </w:rPr>
              <w:t xml:space="preserve"> approaches addressing </w:t>
            </w:r>
            <w:r>
              <w:rPr>
                <w:b/>
                <w:bCs/>
                <w:lang w:val="en-US" w:eastAsia="en-IE"/>
              </w:rPr>
              <w:t>violence against women</w:t>
            </w:r>
            <w:r>
              <w:rPr>
                <w:lang w:val="en-US" w:eastAsia="en-IE"/>
              </w:rPr>
              <w:t>.</w:t>
            </w:r>
          </w:p>
        </w:tc>
      </w:tr>
      <w:tr w:rsidR="00D933B7" w:rsidRPr="0047239D" w14:paraId="61DE645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4C54C713" w14:textId="77F0C432" w:rsidR="00D933B7" w:rsidRPr="0047239D" w:rsidRDefault="0023568D">
            <w:pPr>
              <w:rPr>
                <w:b w:val="0"/>
                <w:lang w:eastAsia="en-GB"/>
              </w:rPr>
            </w:pPr>
            <w:r w:rsidRPr="00C74D8B">
              <w:rPr>
                <w:b w:val="0"/>
                <w:lang w:eastAsia="en-GB"/>
              </w:rPr>
              <w:lastRenderedPageBreak/>
              <w:t>SDG6: Ensure availability and sustainable management of water and sanitation for all</w:t>
            </w:r>
          </w:p>
        </w:tc>
        <w:tc>
          <w:tcPr>
            <w:tcW w:w="1985" w:type="dxa"/>
          </w:tcPr>
          <w:p w14:paraId="6B65F366"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137858B" w14:textId="77777777" w:rsidR="00D933B7"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color w:val="000000" w:themeColor="text1"/>
                <w:lang w:val="en-IE" w:eastAsia="en-IE"/>
              </w:rPr>
            </w:pPr>
            <w:r>
              <w:t>Total EU contribution tagged for this SDG: € 4.356 billion</w:t>
            </w:r>
          </w:p>
          <w:p w14:paraId="0A0AF825" w14:textId="77777777" w:rsidR="00D933B7" w:rsidRPr="00886337"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color w:val="000000" w:themeColor="text1"/>
                <w:lang w:val="en-IE" w:eastAsia="en-IE"/>
              </w:rPr>
            </w:pPr>
            <w:r>
              <w:rPr>
                <w:rFonts w:eastAsia="Times New Roman" w:cs="Times New Roman"/>
                <w:color w:val="000000" w:themeColor="text1"/>
                <w:lang w:val="en-IE" w:eastAsia="en-IE"/>
              </w:rPr>
              <w:t xml:space="preserve">With an EU contribution of </w:t>
            </w:r>
            <w:r>
              <w:rPr>
                <w:rFonts w:eastAsia="Times New Roman" w:cs="Times New Roman"/>
                <w:color w:val="000000" w:themeColor="text1"/>
                <w:lang w:val="en-US" w:eastAsia="en-IE"/>
              </w:rPr>
              <w:t>€ 56</w:t>
            </w:r>
            <w:r>
              <w:rPr>
                <w:rFonts w:eastAsia="Times New Roman" w:cs="Times New Roman"/>
                <w:color w:val="000000" w:themeColor="text1"/>
                <w:lang w:eastAsia="en-IE"/>
              </w:rPr>
              <w:t>.</w:t>
            </w:r>
            <w:r>
              <w:rPr>
                <w:rFonts w:eastAsia="Times New Roman" w:cs="Times New Roman"/>
                <w:color w:val="000000" w:themeColor="text1"/>
                <w:lang w:val="en-US" w:eastAsia="en-IE"/>
              </w:rPr>
              <w:t>93</w:t>
            </w:r>
            <w:r>
              <w:rPr>
                <w:rFonts w:eastAsia="Times New Roman" w:cs="Times New Roman"/>
                <w:color w:val="000000" w:themeColor="text1"/>
                <w:lang w:eastAsia="en-IE"/>
              </w:rPr>
              <w:t xml:space="preserve"> million, the co-funded partnership</w:t>
            </w:r>
            <w:r>
              <w:rPr>
                <w:rFonts w:eastAsia="Times New Roman" w:cs="Times New Roman"/>
                <w:color w:val="000000" w:themeColor="text1"/>
                <w:lang w:val="en-IE" w:eastAsia="en-IE"/>
              </w:rPr>
              <w:t xml:space="preserve"> Water4All (grant agreement No </w:t>
            </w:r>
            <w:hyperlink r:id="rId94" w:history="1">
              <w:r>
                <w:rPr>
                  <w:rStyle w:val="Hyperlink"/>
                  <w:rFonts w:eastAsia="Times New Roman" w:cs="Times New Roman"/>
                  <w:lang w:val="en-US" w:eastAsia="en-IE"/>
                </w:rPr>
                <w:t>101060874</w:t>
              </w:r>
            </w:hyperlink>
            <w:r>
              <w:rPr>
                <w:rFonts w:eastAsia="Times New Roman" w:cs="Times New Roman"/>
                <w:color w:val="000000" w:themeColor="text1"/>
                <w:lang w:eastAsia="en-IE"/>
              </w:rPr>
              <w:t xml:space="preserve">) </w:t>
            </w:r>
            <w:r>
              <w:rPr>
                <w:rFonts w:eastAsia="Times New Roman" w:cs="Times New Roman"/>
                <w:color w:val="000000" w:themeColor="text1"/>
                <w:lang w:val="en-IE" w:eastAsia="en-IE"/>
              </w:rPr>
              <w:t xml:space="preserve">supports progress towards </w:t>
            </w:r>
            <w:r>
              <w:rPr>
                <w:rFonts w:eastAsia="Times New Roman" w:cs="Times New Roman"/>
                <w:b/>
                <w:bCs/>
                <w:color w:val="000000" w:themeColor="text1"/>
                <w:lang w:val="en-IE" w:eastAsia="en-IE"/>
              </w:rPr>
              <w:t>water security</w:t>
            </w:r>
            <w:r>
              <w:rPr>
                <w:rFonts w:eastAsia="Times New Roman" w:cs="Times New Roman"/>
                <w:color w:val="000000" w:themeColor="text1"/>
                <w:lang w:val="en-IE" w:eastAsia="en-IE"/>
              </w:rPr>
              <w:t xml:space="preserve"> by coordinating a European research and innovation partnership</w:t>
            </w:r>
            <w:r>
              <w:rPr>
                <w:rFonts w:eastAsia="Times New Roman" w:cs="Times New Roman"/>
                <w:b/>
                <w:bCs/>
                <w:color w:val="000000" w:themeColor="text1"/>
                <w:lang w:val="en-IE" w:eastAsia="en-IE"/>
              </w:rPr>
              <w:t xml:space="preserve"> </w:t>
            </w:r>
            <w:r>
              <w:rPr>
                <w:rFonts w:eastAsia="Times New Roman" w:cs="Times New Roman"/>
                <w:color w:val="000000" w:themeColor="text1"/>
                <w:lang w:val="en-IE" w:eastAsia="en-IE"/>
              </w:rPr>
              <w:t xml:space="preserve">of 90 partners from 33 countries. The partnership strengthens </w:t>
            </w:r>
            <w:r>
              <w:rPr>
                <w:rFonts w:eastAsia="Times New Roman" w:cs="Times New Roman"/>
                <w:b/>
                <w:color w:val="000000" w:themeColor="text1"/>
                <w:lang w:val="en-IE" w:eastAsia="en-IE"/>
              </w:rPr>
              <w:t>water R&amp;I collaboration</w:t>
            </w:r>
            <w:r>
              <w:rPr>
                <w:rFonts w:eastAsia="Times New Roman" w:cs="Times New Roman"/>
                <w:color w:val="000000" w:themeColor="text1"/>
                <w:lang w:val="en-IE" w:eastAsia="en-IE"/>
              </w:rPr>
              <w:t xml:space="preserve">, supports the development and uptake of </w:t>
            </w:r>
            <w:r>
              <w:rPr>
                <w:rFonts w:eastAsia="Times New Roman" w:cs="Times New Roman"/>
                <w:b/>
                <w:bCs/>
                <w:color w:val="000000" w:themeColor="text1"/>
                <w:lang w:val="en-IE" w:eastAsia="en-IE"/>
              </w:rPr>
              <w:t>innovative</w:t>
            </w:r>
            <w:r>
              <w:rPr>
                <w:rFonts w:eastAsia="Times New Roman" w:cs="Times New Roman"/>
                <w:color w:val="000000" w:themeColor="text1"/>
                <w:lang w:val="en-IE" w:eastAsia="en-IE"/>
              </w:rPr>
              <w:t xml:space="preserve"> </w:t>
            </w:r>
            <w:r>
              <w:rPr>
                <w:rFonts w:eastAsia="Times New Roman" w:cs="Times New Roman"/>
                <w:b/>
                <w:bCs/>
                <w:color w:val="000000" w:themeColor="text1"/>
                <w:lang w:val="en-IE" w:eastAsia="en-IE"/>
              </w:rPr>
              <w:t>water resilience solutions</w:t>
            </w:r>
            <w:r>
              <w:rPr>
                <w:rFonts w:eastAsia="Times New Roman" w:cs="Times New Roman"/>
                <w:color w:val="000000" w:themeColor="text1"/>
                <w:lang w:val="en-IE" w:eastAsia="en-IE"/>
              </w:rPr>
              <w:t xml:space="preserve">, and promotes participatory and coordinated </w:t>
            </w:r>
            <w:r>
              <w:rPr>
                <w:rFonts w:eastAsia="Times New Roman" w:cs="Times New Roman"/>
                <w:b/>
                <w:bCs/>
                <w:color w:val="000000" w:themeColor="text1"/>
                <w:lang w:val="en-IE" w:eastAsia="en-IE"/>
              </w:rPr>
              <w:t>water management</w:t>
            </w:r>
            <w:r>
              <w:rPr>
                <w:rFonts w:eastAsia="Times New Roman" w:cs="Times New Roman"/>
                <w:color w:val="000000" w:themeColor="text1"/>
                <w:lang w:val="en-IE" w:eastAsia="en-IE"/>
              </w:rPr>
              <w:t xml:space="preserve"> across policy, research and practice.</w:t>
            </w:r>
          </w:p>
        </w:tc>
      </w:tr>
      <w:tr w:rsidR="00D933B7" w:rsidRPr="0047239D" w14:paraId="1E41C8D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2BBBCFE5" w14:textId="50B31603" w:rsidR="00D933B7" w:rsidRPr="0047239D" w:rsidRDefault="00203B50">
            <w:pPr>
              <w:rPr>
                <w:b w:val="0"/>
                <w:lang w:eastAsia="en-GB"/>
              </w:rPr>
            </w:pPr>
            <w:r w:rsidRPr="00203B50">
              <w:rPr>
                <w:b w:val="0"/>
                <w:lang w:eastAsia="en-GB"/>
              </w:rPr>
              <w:t>SDG7: Ensure access to affordable, reliable, sustainable and modern energy for all</w:t>
            </w:r>
          </w:p>
        </w:tc>
        <w:tc>
          <w:tcPr>
            <w:tcW w:w="1985" w:type="dxa"/>
          </w:tcPr>
          <w:p w14:paraId="5F2354D0"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69799A7C"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pPr>
            <w:r>
              <w:t>Total EU contribution tagged for this SDG: € 8.746 billion</w:t>
            </w:r>
          </w:p>
          <w:p w14:paraId="7928689A"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rPr>
                <w:lang w:val="en-IE" w:eastAsia="en-GB"/>
              </w:rPr>
            </w:pPr>
            <w:r>
              <w:t>Funded under Pillar 2 – Climate-Neutral and Smart Cities Mission, the ASCEND project (grant agreement No</w:t>
            </w:r>
            <w:r>
              <w:rPr>
                <w:rFonts w:ascii="Calibri" w:hAnsi="Calibri" w:cs="Calibri"/>
              </w:rPr>
              <w:t> </w:t>
            </w:r>
            <w:hyperlink r:id="rId95" w:history="1">
              <w:r>
                <w:rPr>
                  <w:rStyle w:val="Hyperlink"/>
                </w:rPr>
                <w:t>101096571</w:t>
              </w:r>
            </w:hyperlink>
            <w:r>
              <w:t xml:space="preserve">), with an EU contribution of € 19.99 million, supports </w:t>
            </w:r>
            <w:r>
              <w:rPr>
                <w:b/>
                <w:bCs/>
              </w:rPr>
              <w:t>affordable and clean energy</w:t>
            </w:r>
            <w:r>
              <w:t xml:space="preserve"> in cities by delivering two </w:t>
            </w:r>
            <w:r>
              <w:rPr>
                <w:b/>
                <w:bCs/>
              </w:rPr>
              <w:t>Positive Clean Energy Districts</w:t>
            </w:r>
            <w:r>
              <w:t xml:space="preserve"> in Lyon and Munich and engaging eight partner cities to prepare replication. The project develops and disseminates scalable, cost-effective </w:t>
            </w:r>
            <w:r>
              <w:rPr>
                <w:b/>
                <w:bCs/>
              </w:rPr>
              <w:t>district-level energy solutions</w:t>
            </w:r>
            <w:r>
              <w:t xml:space="preserve"> to accelerate </w:t>
            </w:r>
            <w:r>
              <w:rPr>
                <w:b/>
                <w:bCs/>
              </w:rPr>
              <w:t>urban energy transitions</w:t>
            </w:r>
            <w:r>
              <w:t>.</w:t>
            </w:r>
          </w:p>
        </w:tc>
      </w:tr>
      <w:tr w:rsidR="00D933B7" w:rsidRPr="0047239D" w14:paraId="156615B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5CC1D0EB" w14:textId="0B46FD61" w:rsidR="00D933B7" w:rsidRPr="0047239D"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1985" w:type="dxa"/>
          </w:tcPr>
          <w:p w14:paraId="12789CCB"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3823CDEC" w14:textId="77777777" w:rsidR="00D933B7" w:rsidRDefault="00D933B7">
            <w:pPr>
              <w:jc w:val="both"/>
              <w:cnfStyle w:val="000000010000" w:firstRow="0" w:lastRow="0" w:firstColumn="0" w:lastColumn="0" w:oddVBand="0" w:evenVBand="0" w:oddHBand="0" w:evenHBand="1" w:firstRowFirstColumn="0" w:firstRowLastColumn="0" w:lastRowFirstColumn="0" w:lastRowLastColumn="0"/>
            </w:pPr>
            <w:r>
              <w:t>Total EU contribution tagged for this SDG: € 10.782 billion</w:t>
            </w:r>
          </w:p>
          <w:p w14:paraId="509F96B9"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val="en-IE" w:eastAsia="en-GB"/>
              </w:rPr>
            </w:pPr>
            <w:r>
              <w:rPr>
                <w:lang w:val="en-IE" w:eastAsia="en-GB"/>
              </w:rPr>
              <w:t xml:space="preserve">Funded under Cluster 2 </w:t>
            </w:r>
            <w:r>
              <w:rPr>
                <w:rFonts w:cs="Times New Roman"/>
              </w:rPr>
              <w:t>(Culture, Creativity and Inclusive Society),</w:t>
            </w:r>
            <w:r>
              <w:rPr>
                <w:lang w:val="en-IE" w:eastAsia="en-GB"/>
              </w:rPr>
              <w:t xml:space="preserve"> the Link4skills project (grant agreement No </w:t>
            </w:r>
            <w:hyperlink r:id="rId96" w:history="1">
              <w:r>
                <w:rPr>
                  <w:rStyle w:val="Hyperlink"/>
                  <w:lang w:val="en-IE" w:eastAsia="en-GB"/>
                </w:rPr>
                <w:t>101132476</w:t>
              </w:r>
            </w:hyperlink>
            <w:r>
              <w:rPr>
                <w:lang w:val="en-IE" w:eastAsia="en-GB"/>
              </w:rPr>
              <w:t xml:space="preserve">) addresses rapidly changing </w:t>
            </w:r>
            <w:r>
              <w:rPr>
                <w:b/>
                <w:bCs/>
                <w:lang w:val="en-IE" w:eastAsia="en-GB"/>
              </w:rPr>
              <w:t>labour markets</w:t>
            </w:r>
            <w:r>
              <w:rPr>
                <w:lang w:val="en-IE" w:eastAsia="en-GB"/>
              </w:rPr>
              <w:t xml:space="preserve"> by using advanced </w:t>
            </w:r>
            <w:r>
              <w:rPr>
                <w:b/>
                <w:bCs/>
                <w:lang w:val="en-IE" w:eastAsia="en-GB"/>
              </w:rPr>
              <w:t>AI tools</w:t>
            </w:r>
            <w:r>
              <w:rPr>
                <w:lang w:val="en-IE" w:eastAsia="en-GB"/>
              </w:rPr>
              <w:t xml:space="preserve"> that match skills with Europe’s current and future needs. With an EU contribution of €</w:t>
            </w:r>
            <w:r>
              <w:rPr>
                <w:rFonts w:ascii="Calibri" w:hAnsi="Calibri" w:cs="Calibri"/>
                <w:lang w:val="en-IE" w:eastAsia="en-GB"/>
              </w:rPr>
              <w:t> </w:t>
            </w:r>
            <w:r>
              <w:rPr>
                <w:rFonts w:cs="Calibri"/>
                <w:lang w:val="en-IE" w:eastAsia="en-GB"/>
              </w:rPr>
              <w:t>3.00</w:t>
            </w:r>
            <w:r>
              <w:rPr>
                <w:rFonts w:ascii="Calibri" w:hAnsi="Calibri" w:cs="Calibri"/>
                <w:lang w:val="en-IE" w:eastAsia="en-GB"/>
              </w:rPr>
              <w:t> </w:t>
            </w:r>
            <w:r>
              <w:rPr>
                <w:rFonts w:cs="Calibri"/>
                <w:lang w:val="en-IE" w:eastAsia="en-GB"/>
              </w:rPr>
              <w:t>million, the project</w:t>
            </w:r>
            <w:r>
              <w:rPr>
                <w:lang w:val="en-IE" w:eastAsia="en-GB"/>
              </w:rPr>
              <w:t xml:space="preserve"> focuses on </w:t>
            </w:r>
            <w:r>
              <w:rPr>
                <w:b/>
                <w:bCs/>
                <w:lang w:val="en-IE" w:eastAsia="en-GB"/>
              </w:rPr>
              <w:t>migration skill corridors</w:t>
            </w:r>
            <w:r>
              <w:rPr>
                <w:lang w:val="en-IE" w:eastAsia="en-GB"/>
              </w:rPr>
              <w:t xml:space="preserve"> between EU countries and destinations including Ghana, India, Indonesia, Morocco, Nigeria, the Philippines and Ukraine. It developed an </w:t>
            </w:r>
            <w:r>
              <w:rPr>
                <w:b/>
                <w:bCs/>
                <w:lang w:val="en-IE" w:eastAsia="en-GB"/>
              </w:rPr>
              <w:t>AI-Assisted Skill Navigator</w:t>
            </w:r>
            <w:r>
              <w:rPr>
                <w:lang w:val="en-IE" w:eastAsia="en-GB"/>
              </w:rPr>
              <w:t xml:space="preserve"> to support stakeholders in making informed decisions about skill identification, recruitment and workforce planning.</w:t>
            </w:r>
          </w:p>
        </w:tc>
      </w:tr>
      <w:tr w:rsidR="00D933B7" w:rsidRPr="0047239D" w14:paraId="6AE6FBF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085B0304" w14:textId="60A00DDD" w:rsidR="00D933B7" w:rsidRPr="0047239D" w:rsidRDefault="000C5031">
            <w:pPr>
              <w:rPr>
                <w:b w:val="0"/>
                <w:lang w:eastAsia="en-GB"/>
              </w:rPr>
            </w:pPr>
            <w:r w:rsidRPr="000A44D9">
              <w:rPr>
                <w:b w:val="0"/>
                <w:lang w:eastAsia="en-GB"/>
              </w:rPr>
              <w:lastRenderedPageBreak/>
              <w:t xml:space="preserve">SDG9: Build resilient infrastructure, promote inclusive and sustainable industrialization and foster </w:t>
            </w:r>
            <w:r w:rsidR="00FD0B5E" w:rsidDel="000C5031">
              <w:rPr>
                <w:b w:val="0"/>
                <w:lang w:eastAsia="en-GB"/>
              </w:rPr>
              <w:t>innovation</w:t>
            </w:r>
          </w:p>
        </w:tc>
        <w:tc>
          <w:tcPr>
            <w:tcW w:w="1985" w:type="dxa"/>
          </w:tcPr>
          <w:p w14:paraId="268F7085"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67DC5D67" w14:textId="77777777" w:rsidR="00D933B7" w:rsidRDefault="00D933B7">
            <w:pPr>
              <w:cnfStyle w:val="000000100000" w:firstRow="0" w:lastRow="0" w:firstColumn="0" w:lastColumn="0" w:oddVBand="0" w:evenVBand="0" w:oddHBand="1" w:evenHBand="0" w:firstRowFirstColumn="0" w:firstRowLastColumn="0" w:lastRowFirstColumn="0" w:lastRowLastColumn="0"/>
            </w:pPr>
            <w:r>
              <w:t>Total EU contribution tagged for this SDG: € 20.220 billion</w:t>
            </w:r>
          </w:p>
          <w:p w14:paraId="0BF83660"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rPr>
                <w:lang w:val="en-US"/>
              </w:rPr>
            </w:pPr>
            <w:r>
              <w:rPr>
                <w:lang w:val="en-US"/>
              </w:rPr>
              <w:t xml:space="preserve">Funded under Cluster 4 (Digital, Industry and Space), the PRIMUS project (grant agreement No </w:t>
            </w:r>
            <w:hyperlink r:id="rId97" w:history="1">
              <w:r>
                <w:rPr>
                  <w:rStyle w:val="Hyperlink"/>
                  <w:lang w:val="en-US"/>
                </w:rPr>
                <w:t>101057067</w:t>
              </w:r>
            </w:hyperlink>
            <w:r>
              <w:rPr>
                <w:lang w:val="en-US"/>
              </w:rPr>
              <w:t>), with an EU contribution of €</w:t>
            </w:r>
            <w:r>
              <w:rPr>
                <w:rFonts w:ascii="Calibri" w:hAnsi="Calibri" w:cs="Calibri"/>
              </w:rPr>
              <w:t> </w:t>
            </w:r>
            <w:r>
              <w:rPr>
                <w:lang w:val="en-US"/>
              </w:rPr>
              <w:t xml:space="preserve">6.93 million, strengthened </w:t>
            </w:r>
            <w:r>
              <w:rPr>
                <w:b/>
                <w:lang w:val="en-US"/>
              </w:rPr>
              <w:t>Europe’s plastic value chains</w:t>
            </w:r>
            <w:r>
              <w:rPr>
                <w:lang w:val="en-US"/>
              </w:rPr>
              <w:t xml:space="preserve"> by enabling the safe </w:t>
            </w:r>
            <w:r>
              <w:rPr>
                <w:b/>
                <w:lang w:val="en-US"/>
              </w:rPr>
              <w:t xml:space="preserve">recycling of underutilised and hazardous </w:t>
            </w:r>
            <w:r>
              <w:rPr>
                <w:b/>
                <w:bCs/>
                <w:lang w:val="en-US"/>
              </w:rPr>
              <w:t>plastics</w:t>
            </w:r>
            <w:r>
              <w:rPr>
                <w:lang w:val="en-US"/>
              </w:rPr>
              <w:t xml:space="preserve">. The project developed compliant </w:t>
            </w:r>
            <w:r>
              <w:rPr>
                <w:b/>
                <w:lang w:val="en-US"/>
              </w:rPr>
              <w:t>technologies</w:t>
            </w:r>
            <w:r>
              <w:rPr>
                <w:lang w:val="en-US"/>
              </w:rPr>
              <w:t xml:space="preserve"> to remove harmful substances, improve </w:t>
            </w:r>
            <w:r>
              <w:rPr>
                <w:bCs/>
                <w:lang w:val="en-US"/>
              </w:rPr>
              <w:t>recyclate quality</w:t>
            </w:r>
            <w:r>
              <w:rPr>
                <w:lang w:val="en-US"/>
              </w:rPr>
              <w:t xml:space="preserve"> and support </w:t>
            </w:r>
            <w:r>
              <w:rPr>
                <w:b/>
                <w:lang w:val="en-US"/>
              </w:rPr>
              <w:t>circular industrial processes</w:t>
            </w:r>
            <w:r>
              <w:rPr>
                <w:lang w:val="en-US"/>
              </w:rPr>
              <w:t xml:space="preserve">, reducing </w:t>
            </w:r>
            <w:r>
              <w:rPr>
                <w:b/>
                <w:lang w:val="en-US"/>
              </w:rPr>
              <w:t>material losses</w:t>
            </w:r>
            <w:r>
              <w:rPr>
                <w:lang w:val="en-US"/>
              </w:rPr>
              <w:t xml:space="preserve">, and enhancing </w:t>
            </w:r>
            <w:r>
              <w:rPr>
                <w:b/>
                <w:lang w:val="en-US"/>
              </w:rPr>
              <w:t>European manufacturing capacity</w:t>
            </w:r>
            <w:r>
              <w:rPr>
                <w:lang w:val="en-US"/>
              </w:rPr>
              <w:t>.</w:t>
            </w:r>
          </w:p>
          <w:p w14:paraId="4C4AC150" w14:textId="77777777" w:rsidR="00D933B7" w:rsidRPr="00FF4967" w:rsidRDefault="00D933B7">
            <w:pPr>
              <w:jc w:val="both"/>
              <w:cnfStyle w:val="000000100000" w:firstRow="0" w:lastRow="0" w:firstColumn="0" w:lastColumn="0" w:oddVBand="0" w:evenVBand="0" w:oddHBand="1" w:evenHBand="0" w:firstRowFirstColumn="0" w:firstRowLastColumn="0" w:lastRowFirstColumn="0" w:lastRowLastColumn="0"/>
            </w:pPr>
            <w:r>
              <w:t xml:space="preserve">The JRC Innovation Centre for Industrial Transformation and Emissions (INCITE) scans for </w:t>
            </w:r>
            <w:r>
              <w:rPr>
                <w:b/>
                <w:bCs/>
              </w:rPr>
              <w:t>breakthrough technologies</w:t>
            </w:r>
            <w:r>
              <w:t xml:space="preserve"> in </w:t>
            </w:r>
            <w:r>
              <w:rPr>
                <w:b/>
                <w:bCs/>
              </w:rPr>
              <w:t>decarbonisation</w:t>
            </w:r>
            <w:r>
              <w:t xml:space="preserve">, </w:t>
            </w:r>
            <w:r>
              <w:rPr>
                <w:b/>
                <w:bCs/>
              </w:rPr>
              <w:t>depollution</w:t>
            </w:r>
            <w:r>
              <w:t xml:space="preserve">, </w:t>
            </w:r>
            <w:r>
              <w:rPr>
                <w:b/>
                <w:bCs/>
              </w:rPr>
              <w:t>resource efficiency</w:t>
            </w:r>
            <w:r>
              <w:t xml:space="preserve"> and </w:t>
            </w:r>
            <w:r>
              <w:rPr>
                <w:b/>
                <w:bCs/>
              </w:rPr>
              <w:t>circularity</w:t>
            </w:r>
            <w:r>
              <w:t xml:space="preserve">. INCITE promotes the uptake of these </w:t>
            </w:r>
            <w:r>
              <w:rPr>
                <w:b/>
                <w:bCs/>
              </w:rPr>
              <w:t>innovative technologies</w:t>
            </w:r>
            <w:r>
              <w:t xml:space="preserve"> in large industrial plants, supporting </w:t>
            </w:r>
            <w:r>
              <w:rPr>
                <w:b/>
                <w:bCs/>
              </w:rPr>
              <w:t>sustainable industrial innovation</w:t>
            </w:r>
            <w:r>
              <w:t xml:space="preserve"> and the development of Europe’s regulatory framework in step with technological progress.</w:t>
            </w:r>
          </w:p>
        </w:tc>
      </w:tr>
      <w:tr w:rsidR="00D933B7" w:rsidRPr="0047239D" w14:paraId="7008402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3A5E28A0" w14:textId="38754F81" w:rsidR="00D933B7" w:rsidRPr="0047239D" w:rsidRDefault="00B71151">
            <w:pPr>
              <w:rPr>
                <w:b w:val="0"/>
                <w:lang w:eastAsia="en-GB"/>
              </w:rPr>
            </w:pPr>
            <w:r w:rsidRPr="00DB731B">
              <w:rPr>
                <w:b w:val="0"/>
                <w:lang w:eastAsia="en-GB"/>
              </w:rPr>
              <w:t>SDG10: Reduce inequalities within and among countries</w:t>
            </w:r>
          </w:p>
        </w:tc>
        <w:tc>
          <w:tcPr>
            <w:tcW w:w="1985" w:type="dxa"/>
          </w:tcPr>
          <w:p w14:paraId="49494496"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1AD90CC1" w14:textId="77777777" w:rsidR="00D933B7" w:rsidRDefault="00D933B7">
            <w:pPr>
              <w:jc w:val="both"/>
              <w:cnfStyle w:val="000000010000" w:firstRow="0" w:lastRow="0" w:firstColumn="0" w:lastColumn="0" w:oddVBand="0" w:evenVBand="0" w:oddHBand="0" w:evenHBand="1" w:firstRowFirstColumn="0" w:firstRowLastColumn="0" w:lastRowFirstColumn="0" w:lastRowLastColumn="0"/>
            </w:pPr>
            <w:r>
              <w:t>Total EU contribution tagged for this SDG: € 5.302 billion</w:t>
            </w:r>
          </w:p>
          <w:p w14:paraId="13CB0EEC"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rPr>
                <w:rFonts w:cs="Times New Roman"/>
              </w:rPr>
              <w:t xml:space="preserve">Funded under Cluster 6 (Food, Bioeconomy, Natural Resources, Agriculture and Environment), the INSPIRE project (grant agreement No </w:t>
            </w:r>
            <w:hyperlink r:id="rId98" w:history="1">
              <w:r>
                <w:rPr>
                  <w:rStyle w:val="Hyperlink"/>
                  <w:rFonts w:cs="Times New Roman"/>
                </w:rPr>
                <w:t>101136592</w:t>
              </w:r>
            </w:hyperlink>
            <w:r>
              <w:rPr>
                <w:rFonts w:cs="Times New Roman"/>
              </w:rPr>
              <w:t>), with an EU contribution of €</w:t>
            </w:r>
            <w:r>
              <w:rPr>
                <w:rFonts w:ascii="Calibri" w:hAnsi="Calibri" w:cs="Calibri"/>
              </w:rPr>
              <w:t> </w:t>
            </w:r>
            <w:r>
              <w:rPr>
                <w:rFonts w:cs="Times New Roman"/>
              </w:rPr>
              <w:t xml:space="preserve">5.00 million, supports </w:t>
            </w:r>
            <w:r>
              <w:rPr>
                <w:rFonts w:cs="Times New Roman"/>
                <w:b/>
                <w:bCs/>
              </w:rPr>
              <w:t>social inclusion</w:t>
            </w:r>
            <w:r>
              <w:rPr>
                <w:rFonts w:cs="Times New Roman"/>
              </w:rPr>
              <w:t xml:space="preserve"> and </w:t>
            </w:r>
            <w:r>
              <w:rPr>
                <w:rFonts w:cs="Times New Roman"/>
                <w:b/>
                <w:bCs/>
              </w:rPr>
              <w:t xml:space="preserve">well-being </w:t>
            </w:r>
            <w:r>
              <w:rPr>
                <w:rFonts w:cs="Times New Roman"/>
              </w:rPr>
              <w:t xml:space="preserve">in European </w:t>
            </w:r>
            <w:r>
              <w:rPr>
                <w:rFonts w:cs="Times New Roman"/>
                <w:b/>
                <w:bCs/>
              </w:rPr>
              <w:t>rural areas</w:t>
            </w:r>
            <w:r>
              <w:rPr>
                <w:rFonts w:cs="Times New Roman"/>
              </w:rPr>
              <w:t xml:space="preserve"> by improving access to </w:t>
            </w:r>
            <w:r>
              <w:rPr>
                <w:rFonts w:cs="Times New Roman"/>
                <w:b/>
                <w:bCs/>
              </w:rPr>
              <w:t>social services</w:t>
            </w:r>
            <w:r>
              <w:rPr>
                <w:rFonts w:cs="Times New Roman"/>
              </w:rPr>
              <w:t xml:space="preserve"> for </w:t>
            </w:r>
            <w:r>
              <w:rPr>
                <w:rFonts w:cs="Times New Roman"/>
                <w:b/>
                <w:bCs/>
              </w:rPr>
              <w:t>vulnerable groups</w:t>
            </w:r>
            <w:r>
              <w:rPr>
                <w:rFonts w:cs="Times New Roman"/>
              </w:rPr>
              <w:t xml:space="preserve">. The project strengthens </w:t>
            </w:r>
            <w:r>
              <w:rPr>
                <w:rFonts w:cs="Times New Roman"/>
                <w:b/>
                <w:bCs/>
              </w:rPr>
              <w:t>social entrepreneurship</w:t>
            </w:r>
            <w:r>
              <w:rPr>
                <w:rFonts w:cs="Times New Roman"/>
              </w:rPr>
              <w:t xml:space="preserve">, establishes </w:t>
            </w:r>
            <w:r>
              <w:rPr>
                <w:rFonts w:cs="Times New Roman"/>
                <w:b/>
                <w:bCs/>
              </w:rPr>
              <w:t>Smart Village Labs</w:t>
            </w:r>
            <w:r>
              <w:rPr>
                <w:rFonts w:cs="Times New Roman"/>
              </w:rPr>
              <w:t xml:space="preserve">, and enhances </w:t>
            </w:r>
            <w:r>
              <w:rPr>
                <w:rFonts w:cs="Times New Roman"/>
                <w:b/>
                <w:bCs/>
              </w:rPr>
              <w:t>inclusive governance</w:t>
            </w:r>
            <w:r>
              <w:rPr>
                <w:rFonts w:cs="Times New Roman"/>
              </w:rPr>
              <w:t xml:space="preserve"> and evidence-based policymaking, helping to reduce </w:t>
            </w:r>
            <w:r>
              <w:rPr>
                <w:rFonts w:cs="Times New Roman"/>
                <w:b/>
                <w:bCs/>
              </w:rPr>
              <w:t>territorial</w:t>
            </w:r>
            <w:r>
              <w:rPr>
                <w:rFonts w:cs="Times New Roman"/>
              </w:rPr>
              <w:t xml:space="preserve"> and </w:t>
            </w:r>
            <w:r>
              <w:rPr>
                <w:rFonts w:cs="Times New Roman"/>
                <w:b/>
                <w:bCs/>
              </w:rPr>
              <w:t>social inequalities</w:t>
            </w:r>
            <w:r>
              <w:rPr>
                <w:rFonts w:cs="Times New Roman"/>
              </w:rPr>
              <w:t>.</w:t>
            </w:r>
          </w:p>
        </w:tc>
      </w:tr>
      <w:tr w:rsidR="00D933B7" w:rsidRPr="0047239D" w14:paraId="1EB9420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0792493A" w14:textId="788AFE23" w:rsidR="00D933B7" w:rsidRPr="0047239D" w:rsidRDefault="00685ACC">
            <w:pPr>
              <w:rPr>
                <w:b w:val="0"/>
                <w:lang w:eastAsia="en-GB"/>
              </w:rPr>
            </w:pPr>
            <w:r w:rsidRPr="00DB1942">
              <w:rPr>
                <w:b w:val="0"/>
                <w:bCs/>
              </w:rPr>
              <w:t>SDG11: Make cities and human settlements inclusive, safe, resilient and sustainable</w:t>
            </w:r>
          </w:p>
        </w:tc>
        <w:tc>
          <w:tcPr>
            <w:tcW w:w="1985" w:type="dxa"/>
          </w:tcPr>
          <w:p w14:paraId="120FF1F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08C1630D" w14:textId="77777777" w:rsidR="00D933B7" w:rsidRDefault="00D933B7">
            <w:pPr>
              <w:cnfStyle w:val="000000100000" w:firstRow="0" w:lastRow="0" w:firstColumn="0" w:lastColumn="0" w:oddVBand="0" w:evenVBand="0" w:oddHBand="1" w:evenHBand="0" w:firstRowFirstColumn="0" w:firstRowLastColumn="0" w:lastRowFirstColumn="0" w:lastRowLastColumn="0"/>
            </w:pPr>
            <w:r>
              <w:t>Total EU contribution tagged for this SDG: € 10.295 billion</w:t>
            </w:r>
          </w:p>
          <w:p w14:paraId="7E019B8C" w14:textId="77777777" w:rsidR="00D933B7" w:rsidRPr="00A501F6" w:rsidRDefault="00D933B7">
            <w:pPr>
              <w:jc w:val="both"/>
              <w:cnfStyle w:val="000000100000" w:firstRow="0" w:lastRow="0" w:firstColumn="0" w:lastColumn="0" w:oddVBand="0" w:evenVBand="0" w:oddHBand="1" w:evenHBand="0" w:firstRowFirstColumn="0" w:firstRowLastColumn="0" w:lastRowFirstColumn="0" w:lastRowLastColumn="0"/>
            </w:pPr>
            <w:r>
              <w:t xml:space="preserve">Funded under the Marie Skłodowska-Curie Actions (MSCA), the GreeNexUS project (grant agreement No </w:t>
            </w:r>
            <w:hyperlink r:id="rId99" w:history="1">
              <w:r>
                <w:rPr>
                  <w:rStyle w:val="Hyperlink"/>
                </w:rPr>
                <w:t>101073437</w:t>
              </w:r>
            </w:hyperlink>
            <w:r>
              <w:t>), brings together 20 institutions from 9 European countries in a multidisciplinary research and training programme focused on urban environments. With an EU contribution of €</w:t>
            </w:r>
            <w:r>
              <w:rPr>
                <w:rFonts w:ascii="Calibri" w:hAnsi="Calibri" w:cs="Calibri"/>
              </w:rPr>
              <w:t> </w:t>
            </w:r>
            <w:r>
              <w:t>2.63</w:t>
            </w:r>
            <w:r>
              <w:rPr>
                <w:rFonts w:ascii="Calibri" w:hAnsi="Calibri" w:cs="Calibri"/>
              </w:rPr>
              <w:t> </w:t>
            </w:r>
            <w:r>
              <w:t xml:space="preserve">million, the project develops evidence and approaches to support </w:t>
            </w:r>
            <w:r>
              <w:rPr>
                <w:b/>
                <w:bCs/>
              </w:rPr>
              <w:t>urban greening</w:t>
            </w:r>
            <w:r>
              <w:t xml:space="preserve">, </w:t>
            </w:r>
            <w:r>
              <w:rPr>
                <w:b/>
                <w:bCs/>
              </w:rPr>
              <w:t>territorial regeneration</w:t>
            </w:r>
            <w:r>
              <w:t xml:space="preserve"> and </w:t>
            </w:r>
            <w:r>
              <w:rPr>
                <w:b/>
                <w:bCs/>
              </w:rPr>
              <w:t>safer, more accessible</w:t>
            </w:r>
            <w:r>
              <w:t xml:space="preserve"> and </w:t>
            </w:r>
            <w:r>
              <w:rPr>
                <w:b/>
                <w:bCs/>
              </w:rPr>
              <w:t>walkable infrastructures</w:t>
            </w:r>
            <w:r>
              <w:t xml:space="preserve">, contributing to </w:t>
            </w:r>
            <w:r>
              <w:rPr>
                <w:b/>
                <w:bCs/>
              </w:rPr>
              <w:t>healthier</w:t>
            </w:r>
            <w:r>
              <w:t xml:space="preserve"> and more </w:t>
            </w:r>
            <w:r>
              <w:rPr>
                <w:b/>
                <w:bCs/>
              </w:rPr>
              <w:t>inclusive cities</w:t>
            </w:r>
            <w:r>
              <w:t>.</w:t>
            </w:r>
          </w:p>
        </w:tc>
      </w:tr>
      <w:tr w:rsidR="00D933B7" w:rsidRPr="0047239D" w14:paraId="056B4ED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44278753" w14:textId="50E9C6A3" w:rsidR="00D933B7" w:rsidRPr="0047239D" w:rsidRDefault="00972BBF">
            <w:pPr>
              <w:rPr>
                <w:b w:val="0"/>
                <w:lang w:eastAsia="en-GB"/>
              </w:rPr>
            </w:pPr>
            <w:r w:rsidRPr="00972BBF">
              <w:rPr>
                <w:b w:val="0"/>
                <w:lang w:eastAsia="en-GB"/>
              </w:rPr>
              <w:lastRenderedPageBreak/>
              <w:t>SDG12: Ensure sustainable consumption and production patterns</w:t>
            </w:r>
          </w:p>
        </w:tc>
        <w:tc>
          <w:tcPr>
            <w:tcW w:w="1985" w:type="dxa"/>
          </w:tcPr>
          <w:p w14:paraId="3B7F4123"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Yes</w:t>
            </w:r>
          </w:p>
        </w:tc>
        <w:tc>
          <w:tcPr>
            <w:tcW w:w="5772" w:type="dxa"/>
          </w:tcPr>
          <w:p w14:paraId="1BF2A838" w14:textId="77777777" w:rsidR="00D933B7" w:rsidRDefault="00D933B7">
            <w:pPr>
              <w:cnfStyle w:val="000000010000" w:firstRow="0" w:lastRow="0" w:firstColumn="0" w:lastColumn="0" w:oddVBand="0" w:evenVBand="0" w:oddHBand="0" w:evenHBand="1" w:firstRowFirstColumn="0" w:firstRowLastColumn="0" w:lastRowFirstColumn="0" w:lastRowLastColumn="0"/>
            </w:pPr>
            <w:r>
              <w:t>Total EU contribution tagged for this SDG: € 10.786 billion</w:t>
            </w:r>
          </w:p>
          <w:p w14:paraId="472C3147" w14:textId="77777777" w:rsidR="00D933B7" w:rsidRPr="00EB6F99" w:rsidRDefault="00D933B7">
            <w:pPr>
              <w:jc w:val="both"/>
              <w:cnfStyle w:val="000000010000" w:firstRow="0" w:lastRow="0" w:firstColumn="0" w:lastColumn="0" w:oddVBand="0" w:evenVBand="0" w:oddHBand="0" w:evenHBand="1" w:firstRowFirstColumn="0" w:firstRowLastColumn="0" w:lastRowFirstColumn="0" w:lastRowLastColumn="0"/>
            </w:pPr>
            <w:r>
              <w:t xml:space="preserve">The European Innovation Council (EIC) Accelerator project STOP WASTIN’ ME (grant agreement No </w:t>
            </w:r>
            <w:hyperlink r:id="rId100" w:history="1">
              <w:r>
                <w:rPr>
                  <w:rStyle w:val="Hyperlink"/>
                </w:rPr>
                <w:t>190149727</w:t>
              </w:r>
            </w:hyperlink>
            <w:r>
              <w:t>), with an EU contribution of €</w:t>
            </w:r>
            <w:r>
              <w:rPr>
                <w:rFonts w:ascii="Calibri" w:hAnsi="Calibri" w:cs="Calibri"/>
              </w:rPr>
              <w:t> </w:t>
            </w:r>
            <w:r>
              <w:t xml:space="preserve">2.50 million, developed a technology to </w:t>
            </w:r>
            <w:r>
              <w:rPr>
                <w:b/>
                <w:bCs/>
              </w:rPr>
              <w:t>recover heavy metals</w:t>
            </w:r>
            <w:r>
              <w:t xml:space="preserve"> from </w:t>
            </w:r>
            <w:r>
              <w:rPr>
                <w:b/>
                <w:bCs/>
              </w:rPr>
              <w:t>industrial wastewaters without generating toxic sludge</w:t>
            </w:r>
            <w:r>
              <w:t xml:space="preserve">, using a supercritical water process. By enabling </w:t>
            </w:r>
            <w:r>
              <w:rPr>
                <w:b/>
                <w:bCs/>
              </w:rPr>
              <w:t>high-purity metal recovery and reuse</w:t>
            </w:r>
            <w:r>
              <w:t xml:space="preserve"> while </w:t>
            </w:r>
            <w:r>
              <w:rPr>
                <w:b/>
                <w:bCs/>
              </w:rPr>
              <w:t>reducing waste</w:t>
            </w:r>
            <w:r>
              <w:t xml:space="preserve"> and chemical inputs, the project supported more </w:t>
            </w:r>
            <w:r>
              <w:rPr>
                <w:b/>
                <w:bCs/>
              </w:rPr>
              <w:t>circular</w:t>
            </w:r>
            <w:r>
              <w:t xml:space="preserve"> and r</w:t>
            </w:r>
            <w:r>
              <w:rPr>
                <w:b/>
                <w:bCs/>
              </w:rPr>
              <w:t>esource-efficient industrial production</w:t>
            </w:r>
            <w:r>
              <w:t>.</w:t>
            </w:r>
          </w:p>
        </w:tc>
      </w:tr>
      <w:tr w:rsidR="00D933B7" w:rsidRPr="0047239D" w14:paraId="12BA43F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00BBF349" w14:textId="34A3A2D1" w:rsidR="00D933B7" w:rsidRPr="0047239D" w:rsidRDefault="00C941C9">
            <w:pPr>
              <w:rPr>
                <w:b w:val="0"/>
                <w:lang w:eastAsia="en-GB"/>
              </w:rPr>
            </w:pPr>
            <w:r w:rsidRPr="00C941C9">
              <w:rPr>
                <w:b w:val="0"/>
              </w:rPr>
              <w:t>SDG13: Take urgent action to combat climate change and its impacts</w:t>
            </w:r>
          </w:p>
        </w:tc>
        <w:tc>
          <w:tcPr>
            <w:tcW w:w="1985" w:type="dxa"/>
          </w:tcPr>
          <w:p w14:paraId="4570E9F2"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17CBCC20" w14:textId="77777777" w:rsidR="00D933B7" w:rsidRDefault="00D933B7">
            <w:pPr>
              <w:cnfStyle w:val="000000100000" w:firstRow="0" w:lastRow="0" w:firstColumn="0" w:lastColumn="0" w:oddVBand="0" w:evenVBand="0" w:oddHBand="1" w:evenHBand="0" w:firstRowFirstColumn="0" w:firstRowLastColumn="0" w:lastRowFirstColumn="0" w:lastRowLastColumn="0"/>
            </w:pPr>
            <w:r>
              <w:t>Total EU contribution tagged for this SDG: € 16.759 billion</w:t>
            </w:r>
          </w:p>
          <w:p w14:paraId="00629316"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rPr>
                <w:lang w:eastAsia="en-GB"/>
              </w:rPr>
              <w:t xml:space="preserve">Funded under Cluster 5 (Climate, Energy and Mobility), the IM4CA project (grant agreement No </w:t>
            </w:r>
            <w:hyperlink r:id="rId101" w:history="1">
              <w:r>
                <w:rPr>
                  <w:rStyle w:val="Hyperlink"/>
                </w:rPr>
                <w:t>101183460</w:t>
              </w:r>
            </w:hyperlink>
            <w:r>
              <w:rPr>
                <w:lang w:eastAsia="en-GB"/>
              </w:rPr>
              <w:t>), with an EU contribution of €</w:t>
            </w:r>
            <w:r>
              <w:rPr>
                <w:rFonts w:ascii="Calibri" w:hAnsi="Calibri" w:cs="Calibri"/>
                <w:lang w:eastAsia="en-GB"/>
              </w:rPr>
              <w:t> </w:t>
            </w:r>
            <w:r>
              <w:t>14.74</w:t>
            </w:r>
            <w:r>
              <w:rPr>
                <w:rFonts w:ascii="Calibri" w:hAnsi="Calibri" w:cs="Calibri"/>
                <w:lang w:eastAsia="en-GB"/>
              </w:rPr>
              <w:t> </w:t>
            </w:r>
            <w:r>
              <w:rPr>
                <w:lang w:eastAsia="en-GB"/>
              </w:rPr>
              <w:t xml:space="preserve">million, strengthens </w:t>
            </w:r>
            <w:r>
              <w:rPr>
                <w:b/>
                <w:lang w:eastAsia="en-GB"/>
              </w:rPr>
              <w:t>climate action</w:t>
            </w:r>
            <w:r>
              <w:rPr>
                <w:lang w:eastAsia="en-GB"/>
              </w:rPr>
              <w:t xml:space="preserve"> by improving Europe’s capacity to monitor and understand</w:t>
            </w:r>
            <w:r>
              <w:rPr>
                <w:b/>
                <w:lang w:eastAsia="en-GB"/>
              </w:rPr>
              <w:t xml:space="preserve"> methane emissions</w:t>
            </w:r>
            <w:r>
              <w:rPr>
                <w:lang w:eastAsia="en-GB"/>
              </w:rPr>
              <w:t xml:space="preserve">. By combining </w:t>
            </w:r>
            <w:r>
              <w:rPr>
                <w:b/>
                <w:lang w:eastAsia="en-GB"/>
              </w:rPr>
              <w:t>satellite</w:t>
            </w:r>
            <w:r>
              <w:rPr>
                <w:lang w:eastAsia="en-GB"/>
              </w:rPr>
              <w:t xml:space="preserve"> and </w:t>
            </w:r>
            <w:r>
              <w:rPr>
                <w:b/>
                <w:lang w:eastAsia="en-GB"/>
              </w:rPr>
              <w:t>ground-based observations</w:t>
            </w:r>
            <w:r>
              <w:rPr>
                <w:lang w:eastAsia="en-GB"/>
              </w:rPr>
              <w:t xml:space="preserve">, the project provides data and methods to better quantify </w:t>
            </w:r>
            <w:r>
              <w:rPr>
                <w:b/>
                <w:lang w:eastAsia="en-GB"/>
              </w:rPr>
              <w:t>methane sources</w:t>
            </w:r>
            <w:r>
              <w:rPr>
                <w:lang w:eastAsia="en-GB"/>
              </w:rPr>
              <w:t xml:space="preserve">, </w:t>
            </w:r>
            <w:r>
              <w:rPr>
                <w:b/>
                <w:lang w:eastAsia="en-GB"/>
              </w:rPr>
              <w:t>sinks</w:t>
            </w:r>
            <w:r>
              <w:rPr>
                <w:lang w:eastAsia="en-GB"/>
              </w:rPr>
              <w:t xml:space="preserve">, and </w:t>
            </w:r>
            <w:r>
              <w:rPr>
                <w:b/>
                <w:lang w:eastAsia="en-GB"/>
              </w:rPr>
              <w:t>trends</w:t>
            </w:r>
            <w:r>
              <w:rPr>
                <w:lang w:eastAsia="en-GB"/>
              </w:rPr>
              <w:t xml:space="preserve">, supporting evidence-based </w:t>
            </w:r>
            <w:r>
              <w:rPr>
                <w:b/>
                <w:lang w:eastAsia="en-GB"/>
              </w:rPr>
              <w:t>mitigation</w:t>
            </w:r>
            <w:r>
              <w:rPr>
                <w:lang w:eastAsia="en-GB"/>
              </w:rPr>
              <w:t xml:space="preserve"> and progress towards EU and global </w:t>
            </w:r>
            <w:r>
              <w:rPr>
                <w:b/>
                <w:lang w:eastAsia="en-GB"/>
              </w:rPr>
              <w:t>climate targets</w:t>
            </w:r>
            <w:r>
              <w:rPr>
                <w:lang w:eastAsia="en-GB"/>
              </w:rPr>
              <w:t>.</w:t>
            </w:r>
          </w:p>
          <w:p w14:paraId="60B173F4"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rPr>
                <w:lang w:eastAsia="en-GB"/>
              </w:rPr>
              <w:t xml:space="preserve">In parallel, the wildE project (grant agreement No </w:t>
            </w:r>
            <w:hyperlink r:id="rId102" w:history="1">
              <w:r>
                <w:rPr>
                  <w:rStyle w:val="Hyperlink"/>
                  <w:lang w:eastAsia="en-GB"/>
                </w:rPr>
                <w:t>101081251</w:t>
              </w:r>
            </w:hyperlink>
            <w:r>
              <w:rPr>
                <w:lang w:eastAsia="en-GB"/>
              </w:rPr>
              <w:t>), with an EU contribution of €</w:t>
            </w:r>
            <w:r>
              <w:rPr>
                <w:rFonts w:ascii="Calibri" w:hAnsi="Calibri" w:cs="Calibri"/>
                <w:lang w:eastAsia="en-GB"/>
              </w:rPr>
              <w:t> </w:t>
            </w:r>
            <w:r>
              <w:rPr>
                <w:lang w:eastAsia="en-GB"/>
              </w:rPr>
              <w:t>8.5</w:t>
            </w:r>
            <w:r>
              <w:rPr>
                <w:rFonts w:ascii="Calibri" w:hAnsi="Calibri" w:cs="Calibri"/>
                <w:lang w:eastAsia="en-GB"/>
              </w:rPr>
              <w:t> </w:t>
            </w:r>
            <w:r>
              <w:rPr>
                <w:lang w:eastAsia="en-GB"/>
              </w:rPr>
              <w:t xml:space="preserve">million, promotes </w:t>
            </w:r>
            <w:r>
              <w:rPr>
                <w:b/>
                <w:lang w:eastAsia="en-GB"/>
              </w:rPr>
              <w:t xml:space="preserve">climate-smart rewilding </w:t>
            </w:r>
            <w:r>
              <w:rPr>
                <w:lang w:eastAsia="en-GB"/>
              </w:rPr>
              <w:t xml:space="preserve">as a </w:t>
            </w:r>
            <w:r>
              <w:rPr>
                <w:b/>
                <w:lang w:eastAsia="en-GB"/>
              </w:rPr>
              <w:t>nature-based solution</w:t>
            </w:r>
            <w:r>
              <w:rPr>
                <w:lang w:eastAsia="en-GB"/>
              </w:rPr>
              <w:t xml:space="preserve">. It enhances </w:t>
            </w:r>
            <w:r>
              <w:rPr>
                <w:b/>
                <w:lang w:eastAsia="en-GB"/>
              </w:rPr>
              <w:t>carbon storage</w:t>
            </w:r>
            <w:r>
              <w:rPr>
                <w:lang w:eastAsia="en-GB"/>
              </w:rPr>
              <w:t xml:space="preserve"> and </w:t>
            </w:r>
            <w:r>
              <w:rPr>
                <w:b/>
                <w:lang w:eastAsia="en-GB"/>
              </w:rPr>
              <w:t>biodiversity</w:t>
            </w:r>
            <w:r>
              <w:rPr>
                <w:lang w:eastAsia="en-GB"/>
              </w:rPr>
              <w:t xml:space="preserve">, providing projections and decision-support tools for policymakers and stakeholders to foster </w:t>
            </w:r>
            <w:r>
              <w:rPr>
                <w:b/>
                <w:lang w:eastAsia="en-GB"/>
              </w:rPr>
              <w:t>resilient ecosystems</w:t>
            </w:r>
            <w:r>
              <w:rPr>
                <w:lang w:eastAsia="en-GB"/>
              </w:rPr>
              <w:t xml:space="preserve"> and support </w:t>
            </w:r>
            <w:r>
              <w:rPr>
                <w:b/>
                <w:lang w:eastAsia="en-GB"/>
              </w:rPr>
              <w:t>socio-economic objectives</w:t>
            </w:r>
            <w:r>
              <w:rPr>
                <w:lang w:eastAsia="en-GB"/>
              </w:rPr>
              <w:t>.</w:t>
            </w:r>
          </w:p>
        </w:tc>
      </w:tr>
      <w:tr w:rsidR="00D933B7" w:rsidRPr="0047239D" w14:paraId="1FF82C9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0ECF1BCD" w14:textId="669CEA98" w:rsidR="00D933B7" w:rsidRPr="0047239D" w:rsidRDefault="004D124D">
            <w:pPr>
              <w:rPr>
                <w:b w:val="0"/>
                <w:lang w:eastAsia="en-GB"/>
              </w:rPr>
            </w:pPr>
            <w:r w:rsidRPr="00DB731B">
              <w:rPr>
                <w:b w:val="0"/>
                <w:lang w:eastAsia="en-GB"/>
              </w:rPr>
              <w:t>SDG14: Conserve and sustainably use the oceans, seas and marine resources for sustainable development</w:t>
            </w:r>
          </w:p>
        </w:tc>
        <w:tc>
          <w:tcPr>
            <w:tcW w:w="1985" w:type="dxa"/>
          </w:tcPr>
          <w:p w14:paraId="3A6A479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1A4A1819" w14:textId="77777777" w:rsidR="00D933B7" w:rsidRDefault="00D933B7">
            <w:pPr>
              <w:cnfStyle w:val="000000010000" w:firstRow="0" w:lastRow="0" w:firstColumn="0" w:lastColumn="0" w:oddVBand="0" w:evenVBand="0" w:oddHBand="0" w:evenHBand="1" w:firstRowFirstColumn="0" w:firstRowLastColumn="0" w:lastRowFirstColumn="0" w:lastRowLastColumn="0"/>
            </w:pPr>
            <w:r>
              <w:t>Total EU contribution tagged for this SDG: € 4.044 billion</w:t>
            </w:r>
          </w:p>
          <w:p w14:paraId="278B2431" w14:textId="77777777" w:rsidR="00D933B7" w:rsidRPr="00E31607" w:rsidRDefault="00D933B7">
            <w:pPr>
              <w:jc w:val="both"/>
              <w:cnfStyle w:val="000000010000" w:firstRow="0" w:lastRow="0" w:firstColumn="0" w:lastColumn="0" w:oddVBand="0" w:evenVBand="0" w:oddHBand="0" w:evenHBand="1" w:firstRowFirstColumn="0" w:firstRowLastColumn="0" w:lastRowFirstColumn="0" w:lastRowLastColumn="0"/>
              <w:rPr>
                <w:rFonts w:eastAsia="Times New Roman" w:cs="Times New Roman"/>
                <w:color w:val="000000"/>
                <w:lang w:val="en-IE" w:eastAsia="en-IE"/>
              </w:rPr>
            </w:pPr>
            <w:r>
              <w:t>The EIC Accelerator project BLUESURVEY (grant agreement No</w:t>
            </w:r>
            <w:r>
              <w:rPr>
                <w:rFonts w:ascii="Calibri" w:hAnsi="Calibri" w:cs="Calibri"/>
              </w:rPr>
              <w:t> </w:t>
            </w:r>
            <w:hyperlink r:id="rId103" w:history="1">
              <w:r>
                <w:rPr>
                  <w:rStyle w:val="Hyperlink"/>
                  <w:rFonts w:eastAsia="Times New Roman" w:cs="Times New Roman"/>
                  <w:lang w:val="en-IE" w:eastAsia="en-IE"/>
                </w:rPr>
                <w:t>190175727</w:t>
              </w:r>
            </w:hyperlink>
            <w:r>
              <w:rPr>
                <w:rFonts w:eastAsia="Times New Roman" w:cs="Times New Roman"/>
                <w:color w:val="000000"/>
                <w:lang w:val="en-IE" w:eastAsia="en-IE"/>
              </w:rPr>
              <w:t xml:space="preserve">), with an EU contribution of </w:t>
            </w:r>
            <w:r>
              <w:t>€</w:t>
            </w:r>
            <w:r>
              <w:rPr>
                <w:rFonts w:ascii="Calibri" w:hAnsi="Calibri" w:cs="Calibri"/>
              </w:rPr>
              <w:t> </w:t>
            </w:r>
            <w:r>
              <w:t xml:space="preserve">2.49 million, developed an automated hardware–software system for </w:t>
            </w:r>
            <w:r>
              <w:rPr>
                <w:b/>
                <w:bCs/>
              </w:rPr>
              <w:t>high-resolution seafloor mapping</w:t>
            </w:r>
            <w:r>
              <w:t xml:space="preserve">, improving the quality and transparency of data used in </w:t>
            </w:r>
            <w:r>
              <w:rPr>
                <w:b/>
                <w:bCs/>
              </w:rPr>
              <w:t>marine environmental assessments</w:t>
            </w:r>
            <w:r>
              <w:t xml:space="preserve">. By deploying this technology through a lease-license model to stakeholders in the </w:t>
            </w:r>
            <w:r>
              <w:rPr>
                <w:b/>
                <w:bCs/>
              </w:rPr>
              <w:t>blue economy</w:t>
            </w:r>
            <w:r>
              <w:t xml:space="preserve">, the project supports </w:t>
            </w:r>
            <w:r>
              <w:rPr>
                <w:b/>
                <w:bCs/>
              </w:rPr>
              <w:t>evidence-based ocean management</w:t>
            </w:r>
            <w:r>
              <w:t xml:space="preserve"> and the </w:t>
            </w:r>
            <w:r>
              <w:rPr>
                <w:b/>
                <w:bCs/>
              </w:rPr>
              <w:t>protection of marine ecosystems</w:t>
            </w:r>
            <w:r>
              <w:t>.</w:t>
            </w:r>
          </w:p>
        </w:tc>
      </w:tr>
      <w:tr w:rsidR="00D933B7" w:rsidRPr="0047239D" w14:paraId="4D65931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0ED46173" w14:textId="39DB6B82" w:rsidR="00D933B7" w:rsidRPr="0047239D" w:rsidRDefault="003A1950">
            <w:pPr>
              <w:rPr>
                <w:b w:val="0"/>
                <w:lang w:eastAsia="en-GB"/>
              </w:rPr>
            </w:pPr>
            <w:r w:rsidRPr="00E544E8">
              <w:rPr>
                <w:b w:val="0"/>
                <w:lang w:eastAsia="en-GB"/>
              </w:rPr>
              <w:lastRenderedPageBreak/>
              <w:t>SDG15: Protect, restore and promote sustainable use of terrestrial ecosystems, sustainably manage forests, combat desertification, and halt and reverse land degradation and halt biodiversity loss</w:t>
            </w:r>
          </w:p>
        </w:tc>
        <w:tc>
          <w:tcPr>
            <w:tcW w:w="1985" w:type="dxa"/>
          </w:tcPr>
          <w:p w14:paraId="04AB272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50A1415"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pPr>
            <w:r>
              <w:t>Total EU contribution tagged for this SDG: € 6.412 billion</w:t>
            </w:r>
          </w:p>
          <w:p w14:paraId="5EB12858"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pPr>
            <w:r>
              <w:t xml:space="preserve">Biodiversa+ (grant agreement No </w:t>
            </w:r>
            <w:hyperlink r:id="rId104" w:history="1">
              <w:r>
                <w:rPr>
                  <w:rStyle w:val="Hyperlink"/>
                </w:rPr>
                <w:t>101052342</w:t>
              </w:r>
            </w:hyperlink>
            <w:r>
              <w:t xml:space="preserve">) is a co-funded European </w:t>
            </w:r>
            <w:r>
              <w:rPr>
                <w:b/>
              </w:rPr>
              <w:t>biodiversity research and innovation</w:t>
            </w:r>
            <w:r>
              <w:t xml:space="preserve"> partnership involving 75 organisations from 37 countries. With an EU contribution of €</w:t>
            </w:r>
            <w:r>
              <w:rPr>
                <w:rFonts w:ascii="Calibri" w:hAnsi="Calibri" w:cs="Calibri"/>
              </w:rPr>
              <w:t> </w:t>
            </w:r>
            <w:r>
              <w:t xml:space="preserve">105.00 million, the partnership strengthens </w:t>
            </w:r>
            <w:r>
              <w:rPr>
                <w:b/>
              </w:rPr>
              <w:t>biodiversity monitoring</w:t>
            </w:r>
            <w:r>
              <w:t xml:space="preserve">, supports coordinated research programmes, and provides science-based evidence to inform </w:t>
            </w:r>
            <w:r>
              <w:rPr>
                <w:b/>
              </w:rPr>
              <w:t>biodiversity conservation and restoration policies</w:t>
            </w:r>
            <w:r>
              <w:t xml:space="preserve"> in line with the </w:t>
            </w:r>
            <w:r>
              <w:rPr>
                <w:b/>
              </w:rPr>
              <w:t>EU Biodiversity Strategy for 2030</w:t>
            </w:r>
            <w:r>
              <w:t xml:space="preserve">. In 2025, the partnership launched its 5th yearly call, focused on </w:t>
            </w:r>
            <w:r>
              <w:rPr>
                <w:b/>
              </w:rPr>
              <w:t>nature restoration</w:t>
            </w:r>
            <w:r>
              <w:t xml:space="preserve">. Under its previous call on </w:t>
            </w:r>
            <w:r>
              <w:rPr>
                <w:b/>
              </w:rPr>
              <w:t xml:space="preserve">biodiversity </w:t>
            </w:r>
            <w:r>
              <w:t>and</w:t>
            </w:r>
            <w:r>
              <w:rPr>
                <w:b/>
              </w:rPr>
              <w:t xml:space="preserve"> transformative change</w:t>
            </w:r>
            <w:r>
              <w:t xml:space="preserve">, it funded 35 research projects. </w:t>
            </w:r>
          </w:p>
        </w:tc>
      </w:tr>
      <w:tr w:rsidR="00D933B7" w:rsidRPr="0047239D" w14:paraId="13F4670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4CC861AC" w14:textId="55554F28" w:rsidR="00D933B7" w:rsidRPr="0047239D"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1985" w:type="dxa"/>
          </w:tcPr>
          <w:p w14:paraId="3E57E38B"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CC12017" w14:textId="77777777" w:rsidR="00D933B7" w:rsidRDefault="00D933B7">
            <w:pPr>
              <w:jc w:val="both"/>
              <w:cnfStyle w:val="000000010000" w:firstRow="0" w:lastRow="0" w:firstColumn="0" w:lastColumn="0" w:oddVBand="0" w:evenVBand="0" w:oddHBand="0" w:evenHBand="1" w:firstRowFirstColumn="0" w:firstRowLastColumn="0" w:lastRowFirstColumn="0" w:lastRowLastColumn="0"/>
            </w:pPr>
            <w:r>
              <w:t>Total EU contribution tagged for this SDG: € 3.207 billion</w:t>
            </w:r>
          </w:p>
          <w:p w14:paraId="27F8EEF8"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pPr>
            <w:r>
              <w:rPr>
                <w:lang w:val="en-US"/>
              </w:rPr>
              <w:t xml:space="preserve">Funded </w:t>
            </w:r>
            <w:r>
              <w:t>under</w:t>
            </w:r>
            <w:r>
              <w:rPr>
                <w:lang w:val="en-US"/>
              </w:rPr>
              <w:t xml:space="preserve"> the European Research Council (ERC)</w:t>
            </w:r>
            <w:r>
              <w:t xml:space="preserve">, the project </w:t>
            </w:r>
            <w:r>
              <w:rPr>
                <w:rFonts w:eastAsia="Times New Roman" w:cs="Times New Roman"/>
                <w:color w:val="000000"/>
                <w:lang w:val="en-IE" w:eastAsia="en-IE"/>
              </w:rPr>
              <w:t xml:space="preserve">TransLitigate (grant agreement No </w:t>
            </w:r>
            <w:hyperlink r:id="rId105" w:history="1">
              <w:r>
                <w:rPr>
                  <w:rStyle w:val="Hyperlink"/>
                  <w:rFonts w:eastAsia="Times New Roman" w:cs="Times New Roman"/>
                  <w:lang w:val="en-IE" w:eastAsia="en-IE"/>
                </w:rPr>
                <w:t>101039648</w:t>
              </w:r>
            </w:hyperlink>
            <w:r>
              <w:rPr>
                <w:rFonts w:eastAsia="Times New Roman" w:cs="Times New Roman"/>
                <w:color w:val="000000"/>
                <w:lang w:val="en-IE" w:eastAsia="en-IE"/>
              </w:rPr>
              <w:t xml:space="preserve">) analyses </w:t>
            </w:r>
            <w:r>
              <w:rPr>
                <w:rFonts w:eastAsia="Times New Roman" w:cs="Times New Roman"/>
                <w:b/>
                <w:color w:val="000000"/>
                <w:lang w:val="en-IE" w:eastAsia="en-IE"/>
              </w:rPr>
              <w:t>transnational strategic litigation</w:t>
            </w:r>
            <w:r>
              <w:rPr>
                <w:rFonts w:eastAsia="Times New Roman" w:cs="Times New Roman"/>
                <w:color w:val="000000"/>
                <w:lang w:val="en-IE" w:eastAsia="en-IE"/>
              </w:rPr>
              <w:t xml:space="preserve"> through four comparative case studies covering </w:t>
            </w:r>
            <w:r>
              <w:rPr>
                <w:rFonts w:eastAsia="Times New Roman" w:cs="Times New Roman"/>
                <w:b/>
                <w:color w:val="000000"/>
                <w:lang w:val="en-IE" w:eastAsia="en-IE"/>
              </w:rPr>
              <w:t>climate change</w:t>
            </w:r>
            <w:r>
              <w:rPr>
                <w:rFonts w:eastAsia="Times New Roman" w:cs="Times New Roman"/>
                <w:color w:val="000000"/>
                <w:lang w:val="en-IE" w:eastAsia="en-IE"/>
              </w:rPr>
              <w:t xml:space="preserve">, </w:t>
            </w:r>
            <w:r>
              <w:rPr>
                <w:rFonts w:eastAsia="Times New Roman" w:cs="Times New Roman"/>
                <w:b/>
                <w:color w:val="000000"/>
                <w:lang w:val="en-IE" w:eastAsia="en-IE"/>
              </w:rPr>
              <w:t>land use</w:t>
            </w:r>
            <w:r>
              <w:rPr>
                <w:rFonts w:eastAsia="Times New Roman" w:cs="Times New Roman"/>
                <w:color w:val="000000"/>
                <w:lang w:val="en-IE" w:eastAsia="en-IE"/>
              </w:rPr>
              <w:t xml:space="preserve">, </w:t>
            </w:r>
            <w:r>
              <w:rPr>
                <w:rFonts w:eastAsia="Times New Roman" w:cs="Times New Roman"/>
                <w:b/>
                <w:color w:val="000000"/>
                <w:lang w:val="en-IE" w:eastAsia="en-IE"/>
              </w:rPr>
              <w:t>extractive pollution</w:t>
            </w:r>
            <w:r>
              <w:rPr>
                <w:rFonts w:eastAsia="Times New Roman" w:cs="Times New Roman"/>
                <w:color w:val="000000"/>
                <w:lang w:val="en-IE" w:eastAsia="en-IE"/>
              </w:rPr>
              <w:t xml:space="preserve"> and </w:t>
            </w:r>
            <w:r>
              <w:rPr>
                <w:rFonts w:eastAsia="Times New Roman" w:cs="Times New Roman"/>
                <w:b/>
                <w:color w:val="000000"/>
                <w:lang w:val="en-IE" w:eastAsia="en-IE"/>
              </w:rPr>
              <w:t>biodiversity protection</w:t>
            </w:r>
            <w:r>
              <w:rPr>
                <w:rFonts w:eastAsia="Times New Roman" w:cs="Times New Roman"/>
                <w:color w:val="000000"/>
                <w:lang w:val="en-IE" w:eastAsia="en-IE"/>
              </w:rPr>
              <w:t xml:space="preserve">. </w:t>
            </w:r>
            <w:r>
              <w:t>With an EU contribution of €</w:t>
            </w:r>
            <w:r>
              <w:rPr>
                <w:rFonts w:ascii="Calibri" w:hAnsi="Calibri" w:cs="Calibri"/>
              </w:rPr>
              <w:t> </w:t>
            </w:r>
            <w:r>
              <w:t>1.47 million, the project</w:t>
            </w:r>
            <w:r>
              <w:rPr>
                <w:rFonts w:eastAsia="Times New Roman" w:cs="Times New Roman"/>
                <w:color w:val="000000"/>
                <w:lang w:val="en-IE" w:eastAsia="en-IE"/>
              </w:rPr>
              <w:t xml:space="preserve"> develops evidence on how </w:t>
            </w:r>
            <w:r>
              <w:rPr>
                <w:rFonts w:eastAsia="Times New Roman" w:cs="Times New Roman"/>
                <w:b/>
                <w:color w:val="000000"/>
                <w:lang w:val="en-IE" w:eastAsia="en-IE"/>
              </w:rPr>
              <w:t>cross-border collaborations</w:t>
            </w:r>
            <w:r>
              <w:rPr>
                <w:rFonts w:eastAsia="Times New Roman" w:cs="Times New Roman"/>
                <w:color w:val="000000"/>
                <w:lang w:val="en-IE" w:eastAsia="en-IE"/>
              </w:rPr>
              <w:t xml:space="preserve"> among lawyers and civil-society actors shape </w:t>
            </w:r>
            <w:r>
              <w:rPr>
                <w:rFonts w:eastAsia="Times New Roman" w:cs="Times New Roman"/>
                <w:b/>
                <w:color w:val="000000"/>
                <w:lang w:val="en-IE" w:eastAsia="en-IE"/>
              </w:rPr>
              <w:t>environmental governance</w:t>
            </w:r>
            <w:r>
              <w:rPr>
                <w:rFonts w:eastAsia="Times New Roman" w:cs="Times New Roman"/>
                <w:color w:val="000000"/>
                <w:lang w:val="en-IE" w:eastAsia="en-IE"/>
              </w:rPr>
              <w:t xml:space="preserve"> and </w:t>
            </w:r>
            <w:r>
              <w:rPr>
                <w:rFonts w:eastAsia="Times New Roman" w:cs="Times New Roman"/>
                <w:b/>
                <w:color w:val="000000"/>
                <w:lang w:val="en-IE" w:eastAsia="en-IE"/>
              </w:rPr>
              <w:t>access to justice</w:t>
            </w:r>
            <w:r>
              <w:rPr>
                <w:rFonts w:eastAsia="Times New Roman" w:cs="Times New Roman"/>
                <w:color w:val="000000"/>
                <w:lang w:val="en-IE" w:eastAsia="en-IE"/>
              </w:rPr>
              <w:t xml:space="preserve">, supporting stronger and more </w:t>
            </w:r>
            <w:r>
              <w:rPr>
                <w:rFonts w:eastAsia="Times New Roman" w:cs="Times New Roman"/>
                <w:b/>
                <w:color w:val="000000"/>
                <w:lang w:val="en-IE" w:eastAsia="en-IE"/>
              </w:rPr>
              <w:t>accountable legal institutions</w:t>
            </w:r>
            <w:r>
              <w:rPr>
                <w:rFonts w:eastAsia="Times New Roman" w:cs="Times New Roman"/>
                <w:color w:val="000000"/>
                <w:lang w:val="en-IE" w:eastAsia="en-IE"/>
              </w:rPr>
              <w:t>.</w:t>
            </w:r>
          </w:p>
        </w:tc>
      </w:tr>
      <w:tr w:rsidR="00D933B7" w:rsidRPr="0047239D" w14:paraId="2B047ED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22223817" w14:textId="45C03DE6" w:rsidR="00D933B7" w:rsidRPr="00211FC3"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1985" w:type="dxa"/>
          </w:tcPr>
          <w:p w14:paraId="15CE8015" w14:textId="77777777" w:rsidR="00D933B7" w:rsidRPr="00211FC3" w:rsidRDefault="00D933B7">
            <w:pPr>
              <w:jc w:val="center"/>
              <w:cnfStyle w:val="000000100000" w:firstRow="0" w:lastRow="0" w:firstColumn="0" w:lastColumn="0" w:oddVBand="0" w:evenVBand="0" w:oddHBand="1" w:evenHBand="0" w:firstRowFirstColumn="0" w:firstRowLastColumn="0" w:lastRowFirstColumn="0" w:lastRowLastColumn="0"/>
              <w:rPr>
                <w:bCs/>
              </w:rPr>
            </w:pPr>
            <w:r>
              <w:rPr>
                <w:bCs/>
              </w:rPr>
              <w:t>Yes</w:t>
            </w:r>
          </w:p>
        </w:tc>
        <w:tc>
          <w:tcPr>
            <w:tcW w:w="5772" w:type="dxa"/>
          </w:tcPr>
          <w:p w14:paraId="2E14622C"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pPr>
            <w:r>
              <w:t>Total EU contribution tagged for this SDG: € 10.127 billion</w:t>
            </w:r>
          </w:p>
          <w:p w14:paraId="5F0702D5" w14:textId="77777777" w:rsidR="00D933B7" w:rsidRPr="00E31607" w:rsidRDefault="00D933B7">
            <w:pPr>
              <w:jc w:val="both"/>
              <w:cnfStyle w:val="000000100000" w:firstRow="0" w:lastRow="0" w:firstColumn="0" w:lastColumn="0" w:oddVBand="0" w:evenVBand="0" w:oddHBand="1" w:evenHBand="0" w:firstRowFirstColumn="0" w:firstRowLastColumn="0" w:lastRowFirstColumn="0" w:lastRowLastColumn="0"/>
            </w:pPr>
            <w:r>
              <w:t xml:space="preserve">The project MSCAdvocacy (grant agreement No </w:t>
            </w:r>
            <w:hyperlink r:id="rId106" w:history="1">
              <w:r>
                <w:rPr>
                  <w:rStyle w:val="Hyperlink"/>
                </w:rPr>
                <w:t>101059907</w:t>
              </w:r>
            </w:hyperlink>
            <w:r>
              <w:t xml:space="preserve">) supported </w:t>
            </w:r>
            <w:r>
              <w:rPr>
                <w:b/>
              </w:rPr>
              <w:t>international research partnerships</w:t>
            </w:r>
            <w:r>
              <w:t xml:space="preserve"> by providing </w:t>
            </w:r>
            <w:r>
              <w:rPr>
                <w:b/>
              </w:rPr>
              <w:t>strategic alignment</w:t>
            </w:r>
            <w:r>
              <w:t xml:space="preserve"> support for 20 partner countries and 6</w:t>
            </w:r>
            <w:r>
              <w:rPr>
                <w:rFonts w:ascii="Calibri" w:hAnsi="Calibri" w:cs="Calibri"/>
              </w:rPr>
              <w:t> </w:t>
            </w:r>
            <w:r>
              <w:t>regions under the Marie Skłodowska-Curie Actions. With an EU contribution of €</w:t>
            </w:r>
            <w:r>
              <w:rPr>
                <w:rFonts w:ascii="Calibri" w:hAnsi="Calibri" w:cs="Calibri"/>
              </w:rPr>
              <w:t> </w:t>
            </w:r>
            <w:r>
              <w:rPr>
                <w:rFonts w:cs="Calibri"/>
              </w:rPr>
              <w:t>2.00 million,</w:t>
            </w:r>
            <w:r>
              <w:t xml:space="preserve"> the project strengthened </w:t>
            </w:r>
            <w:r>
              <w:rPr>
                <w:b/>
              </w:rPr>
              <w:t>cooperation</w:t>
            </w:r>
            <w:r>
              <w:t xml:space="preserve"> between </w:t>
            </w:r>
            <w:r>
              <w:rPr>
                <w:b/>
              </w:rPr>
              <w:t>EU external R&amp;I policy objectives</w:t>
            </w:r>
            <w:r>
              <w:t xml:space="preserve"> and </w:t>
            </w:r>
            <w:r>
              <w:rPr>
                <w:b/>
              </w:rPr>
              <w:t xml:space="preserve">national and regional MSCA mechanisms </w:t>
            </w:r>
            <w:r>
              <w:t xml:space="preserve">through policy reviews, coordination missions and recommendations for </w:t>
            </w:r>
            <w:r>
              <w:rPr>
                <w:b/>
              </w:rPr>
              <w:t>long-term international collaboration</w:t>
            </w:r>
            <w:r>
              <w:t>.</w:t>
            </w:r>
          </w:p>
        </w:tc>
      </w:tr>
    </w:tbl>
    <w:p w14:paraId="6682F9A9" w14:textId="77777777" w:rsidR="00D933B7" w:rsidRDefault="00D933B7" w:rsidP="00D933B7">
      <w:pPr>
        <w:keepNext/>
        <w:keepLines/>
        <w:spacing w:before="600" w:line="240" w:lineRule="auto"/>
        <w:outlineLvl w:val="4"/>
        <w:rPr>
          <w:b/>
        </w:rPr>
      </w:pPr>
      <w:r>
        <w:lastRenderedPageBreak/>
        <w:t>The estimated budget allocation to each sustainable development goal is based on a tagging system applied to Horizon Europe R&amp;I topics, integrated with structured information reported by beneficiaries. The projects in the spotlight have been selected based on expert input and on a text mining algorithm internal of the Commission, which assigns an SDG relevance score for each project proposal and document. Several ERC examples have also been published in a 2024 study, “</w:t>
      </w:r>
      <w:hyperlink r:id="rId107" w:history="1">
        <w:r>
          <w:rPr>
            <w:rStyle w:val="Hyperlink"/>
          </w:rPr>
          <w:t>Transformative change for a sustainable future</w:t>
        </w:r>
      </w:hyperlink>
      <w:r>
        <w:t>”.</w:t>
      </w:r>
    </w:p>
    <w:p w14:paraId="49B0B664" w14:textId="77777777" w:rsidR="00D933B7" w:rsidRDefault="00D933B7" w:rsidP="00D933B7">
      <w:pPr>
        <w:sectPr w:rsidR="00D933B7" w:rsidSect="00D933B7">
          <w:headerReference w:type="default" r:id="rId108"/>
          <w:footerReference w:type="default" r:id="rId109"/>
          <w:pgSz w:w="11906" w:h="16838"/>
          <w:pgMar w:top="1440" w:right="1133" w:bottom="1440" w:left="1134" w:header="708" w:footer="708" w:gutter="0"/>
          <w:cols w:space="708"/>
          <w:docGrid w:linePitch="360"/>
        </w:sectPr>
      </w:pPr>
    </w:p>
    <w:p w14:paraId="1B51E6AF" w14:textId="77777777" w:rsidR="00D933B7" w:rsidRPr="00742189" w:rsidRDefault="00D933B7" w:rsidP="00D933B7">
      <w:pPr>
        <w:pStyle w:val="Heading1"/>
      </w:pPr>
      <w:bookmarkStart w:id="6" w:name="_Toc228976521"/>
      <w:r>
        <w:lastRenderedPageBreak/>
        <w:t>E</w:t>
      </w:r>
      <w:r w:rsidRPr="00742189">
        <w:t>URATOM RESEARCH AND TRAINING</w:t>
      </w:r>
      <w:bookmarkEnd w:id="6"/>
    </w:p>
    <w:p w14:paraId="300B7E93" w14:textId="18DE69D8" w:rsidR="00D933B7" w:rsidRDefault="00D933B7" w:rsidP="00D933B7">
      <w:pPr>
        <w:pStyle w:val="Heading2"/>
        <w:rPr>
          <w:rFonts w:ascii="EC Square Sans Pro Medium" w:hAnsi="EC Square Sans Pro Medium"/>
          <w:lang w:eastAsia="en-GB"/>
        </w:rPr>
      </w:pPr>
      <w:r w:rsidRPr="008353C8">
        <w:rPr>
          <w:noProof/>
        </w:rPr>
        <w:t>RESEARCH AND TRAINING PROGRAMME OF THE EUROPEAN ATOMIC ENERGY COMMUNIT</w:t>
      </w:r>
      <w:r w:rsidR="00201288">
        <w:rPr>
          <w:noProof/>
        </w:rPr>
        <w:t>Y</w:t>
      </w:r>
    </w:p>
    <w:p w14:paraId="44038D51" w14:textId="795CB5F6" w:rsidR="00D933B7" w:rsidRPr="00782B7C"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 xml:space="preserve">Concrete examples of </w:t>
      </w:r>
      <w:r w:rsidR="00976D58">
        <w:rPr>
          <w:rFonts w:ascii="EC Square Sans Pro Medium" w:eastAsiaTheme="majorEastAsia" w:hAnsi="EC Square Sans Pro Medium" w:cstheme="majorBidi"/>
          <w:szCs w:val="32"/>
          <w:lang w:eastAsia="en-GB"/>
        </w:rPr>
        <w:t>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782B7C" w14:paraId="23827FBE" w14:textId="77777777">
        <w:trPr>
          <w:trHeight w:val="1584"/>
          <w:jc w:val="left"/>
        </w:trPr>
        <w:tc>
          <w:tcPr>
            <w:tcW w:w="2410" w:type="dxa"/>
          </w:tcPr>
          <w:p w14:paraId="575133F1" w14:textId="77777777" w:rsidR="00D933B7" w:rsidRPr="00782B7C" w:rsidRDefault="00D933B7">
            <w:pPr>
              <w:spacing w:before="120"/>
              <w:rPr>
                <w:sz w:val="28"/>
                <w:szCs w:val="28"/>
              </w:rPr>
            </w:pPr>
            <w:r>
              <w:rPr>
                <w:sz w:val="28"/>
                <w:szCs w:val="28"/>
              </w:rPr>
              <w:t>14</w:t>
            </w:r>
            <w:r>
              <w:rPr>
                <w:rFonts w:ascii="Calibri" w:hAnsi="Calibri" w:cs="Calibri"/>
                <w:sz w:val="28"/>
                <w:szCs w:val="28"/>
              </w:rPr>
              <w:t> </w:t>
            </w:r>
            <w:r>
              <w:rPr>
                <w:sz w:val="28"/>
                <w:szCs w:val="28"/>
              </w:rPr>
              <w:t>302</w:t>
            </w:r>
          </w:p>
          <w:p w14:paraId="61428462" w14:textId="77777777" w:rsidR="00D933B7" w:rsidRPr="00782B7C" w:rsidRDefault="00D933B7">
            <w:pPr>
              <w:spacing w:before="120" w:after="120"/>
            </w:pPr>
            <w:r>
              <w:t>people have benefited from upskilling activities (training, mobility and access to infrastructure) since 2021.</w:t>
            </w:r>
          </w:p>
        </w:tc>
        <w:tc>
          <w:tcPr>
            <w:cnfStyle w:val="000001000000" w:firstRow="0" w:lastRow="0" w:firstColumn="0" w:lastColumn="0" w:oddVBand="0" w:evenVBand="1" w:oddHBand="0" w:evenHBand="0" w:firstRowFirstColumn="0" w:firstRowLastColumn="0" w:lastRowFirstColumn="0" w:lastRowLastColumn="0"/>
            <w:tcW w:w="2409" w:type="dxa"/>
          </w:tcPr>
          <w:p w14:paraId="4FDD89A7" w14:textId="77777777" w:rsidR="00D933B7" w:rsidRPr="00782B7C" w:rsidRDefault="00D933B7">
            <w:pPr>
              <w:spacing w:before="120"/>
              <w:rPr>
                <w:sz w:val="28"/>
                <w:szCs w:val="28"/>
              </w:rPr>
            </w:pPr>
            <w:r>
              <w:rPr>
                <w:sz w:val="28"/>
                <w:szCs w:val="28"/>
              </w:rPr>
              <w:t>2</w:t>
            </w:r>
            <w:r>
              <w:rPr>
                <w:rFonts w:ascii="Calibri" w:hAnsi="Calibri" w:cs="Calibri"/>
                <w:sz w:val="28"/>
                <w:szCs w:val="28"/>
              </w:rPr>
              <w:t> </w:t>
            </w:r>
            <w:r>
              <w:rPr>
                <w:sz w:val="28"/>
                <w:szCs w:val="28"/>
              </w:rPr>
              <w:t>760</w:t>
            </w:r>
          </w:p>
          <w:p w14:paraId="00F6B4A6" w14:textId="77777777" w:rsidR="00D933B7" w:rsidRPr="00782B7C" w:rsidRDefault="00D933B7">
            <w:pPr>
              <w:spacing w:before="120"/>
            </w:pPr>
            <w:r>
              <w:t>scientific publications on nuclear research in peer-reviewed journals have been funded by Euratom since 2021.</w:t>
            </w:r>
          </w:p>
        </w:tc>
        <w:tc>
          <w:tcPr>
            <w:tcW w:w="2410" w:type="dxa"/>
            <w:tcBorders>
              <w:bottom w:val="single" w:sz="4" w:space="0" w:color="8C8C8C"/>
            </w:tcBorders>
          </w:tcPr>
          <w:p w14:paraId="137CE3C7" w14:textId="77777777" w:rsidR="00D933B7" w:rsidRPr="00782B7C" w:rsidRDefault="00D933B7">
            <w:pPr>
              <w:spacing w:before="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770</w:t>
            </w:r>
          </w:p>
          <w:p w14:paraId="393B07DC" w14:textId="77777777" w:rsidR="00D933B7" w:rsidRPr="00782B7C" w:rsidRDefault="00D933B7">
            <w:pPr>
              <w:spacing w:before="120"/>
              <w:cnfStyle w:val="000000000000" w:firstRow="0" w:lastRow="0" w:firstColumn="0" w:lastColumn="0" w:oddVBand="0" w:evenVBand="0" w:oddHBand="0" w:evenHBand="0" w:firstRowFirstColumn="0" w:firstRowLastColumn="0" w:lastRowFirstColumn="0" w:lastRowLastColumn="0"/>
            </w:pPr>
            <w:r>
              <w:t>doctorates in fusion sciences have been completed by students supported by Eurofusion since 2021.</w:t>
            </w:r>
          </w:p>
        </w:tc>
        <w:tc>
          <w:tcPr>
            <w:cnfStyle w:val="000001000000" w:firstRow="0" w:lastRow="0" w:firstColumn="0" w:lastColumn="0" w:oddVBand="0" w:evenVBand="1" w:oddHBand="0" w:evenHBand="0" w:firstRowFirstColumn="0" w:firstRowLastColumn="0" w:lastRowFirstColumn="0" w:lastRowLastColumn="0"/>
            <w:tcW w:w="2410" w:type="dxa"/>
          </w:tcPr>
          <w:p w14:paraId="28A95B9A" w14:textId="77777777" w:rsidR="00D933B7" w:rsidRPr="00782B7C" w:rsidRDefault="00D933B7">
            <w:pPr>
              <w:spacing w:before="120"/>
              <w:rPr>
                <w:sz w:val="28"/>
                <w:szCs w:val="28"/>
              </w:rPr>
            </w:pPr>
            <w:r>
              <w:rPr>
                <w:sz w:val="28"/>
                <w:szCs w:val="28"/>
              </w:rPr>
              <w:t>622</w:t>
            </w:r>
          </w:p>
          <w:p w14:paraId="042BE87C" w14:textId="77777777" w:rsidR="00D933B7" w:rsidRPr="00782B7C" w:rsidRDefault="00D933B7">
            <w:pPr>
              <w:spacing w:before="120" w:after="120"/>
              <w:rPr>
                <w:sz w:val="28"/>
                <w:szCs w:val="28"/>
              </w:rPr>
            </w:pPr>
            <w:r>
              <w:t>masters’ degrees in fusion sciences have been completed by students supported by Eurofusion since 2021.</w:t>
            </w:r>
          </w:p>
        </w:tc>
      </w:tr>
      <w:tr w:rsidR="00D933B7" w:rsidRPr="00782B7C" w14:paraId="1A9D8B9E" w14:textId="77777777">
        <w:trPr>
          <w:trHeight w:val="1034"/>
          <w:jc w:val="left"/>
        </w:trPr>
        <w:tc>
          <w:tcPr>
            <w:tcW w:w="2410" w:type="dxa"/>
          </w:tcPr>
          <w:p w14:paraId="606B5352" w14:textId="77777777" w:rsidR="00D933B7" w:rsidRPr="00782B7C" w:rsidRDefault="00D933B7">
            <w:pPr>
              <w:spacing w:before="120"/>
              <w:rPr>
                <w:sz w:val="28"/>
                <w:szCs w:val="28"/>
              </w:rPr>
            </w:pPr>
            <w:r>
              <w:rPr>
                <w:sz w:val="28"/>
                <w:szCs w:val="28"/>
              </w:rPr>
              <w:t>9</w:t>
            </w:r>
            <w:r>
              <w:rPr>
                <w:rFonts w:ascii="Calibri" w:hAnsi="Calibri" w:cs="Calibri"/>
                <w:sz w:val="28"/>
                <w:szCs w:val="28"/>
              </w:rPr>
              <w:t> </w:t>
            </w:r>
            <w:r>
              <w:rPr>
                <w:sz w:val="28"/>
                <w:szCs w:val="28"/>
              </w:rPr>
              <w:t>361</w:t>
            </w:r>
          </w:p>
          <w:p w14:paraId="10684C94" w14:textId="77777777" w:rsidR="00D933B7" w:rsidRPr="00782B7C" w:rsidRDefault="00D933B7">
            <w:pPr>
              <w:spacing w:before="120"/>
            </w:pPr>
            <w:r>
              <w:t>researchers have had access to research infrastructures through support from the Euratom programme since 2021.</w:t>
            </w:r>
          </w:p>
        </w:tc>
        <w:tc>
          <w:tcPr>
            <w:cnfStyle w:val="000001000000" w:firstRow="0" w:lastRow="0" w:firstColumn="0" w:lastColumn="0" w:oddVBand="0" w:evenVBand="1" w:oddHBand="0" w:evenHBand="0" w:firstRowFirstColumn="0" w:firstRowLastColumn="0" w:lastRowFirstColumn="0" w:lastRowLastColumn="0"/>
            <w:tcW w:w="2409" w:type="dxa"/>
          </w:tcPr>
          <w:p w14:paraId="0C4E90CD" w14:textId="77777777" w:rsidR="00D933B7" w:rsidRPr="00782B7C" w:rsidRDefault="00D933B7">
            <w:pPr>
              <w:spacing w:before="120"/>
              <w:rPr>
                <w:sz w:val="28"/>
                <w:szCs w:val="28"/>
              </w:rPr>
            </w:pPr>
            <w:r>
              <w:rPr>
                <w:sz w:val="28"/>
                <w:szCs w:val="28"/>
              </w:rPr>
              <w:t>102</w:t>
            </w:r>
          </w:p>
          <w:p w14:paraId="3D15C371" w14:textId="77777777" w:rsidR="00D933B7" w:rsidRPr="00782B7C" w:rsidRDefault="00D933B7">
            <w:pPr>
              <w:spacing w:before="120"/>
            </w:pPr>
            <w:r>
              <w:t>training sessions have been delivered to nuclear safeguards inspectors and front-line officers since 2021.</w:t>
            </w:r>
          </w:p>
        </w:tc>
        <w:tc>
          <w:tcPr>
            <w:tcW w:w="2410" w:type="dxa"/>
            <w:tcBorders>
              <w:bottom w:val="single" w:sz="4" w:space="0" w:color="8C8C8C"/>
            </w:tcBorders>
          </w:tcPr>
          <w:p w14:paraId="06F79E05" w14:textId="77777777" w:rsidR="00D933B7" w:rsidRPr="00782B7C" w:rsidRDefault="00D933B7">
            <w:pPr>
              <w:spacing w:before="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EUR</w:t>
            </w:r>
            <w:r>
              <w:rPr>
                <w:rFonts w:ascii="Calibri" w:hAnsi="Calibri" w:cs="Calibri"/>
                <w:sz w:val="28"/>
                <w:szCs w:val="28"/>
              </w:rPr>
              <w:t> </w:t>
            </w:r>
            <w:r>
              <w:rPr>
                <w:sz w:val="28"/>
                <w:szCs w:val="28"/>
              </w:rPr>
              <w:t>547</w:t>
            </w:r>
            <w:r>
              <w:rPr>
                <w:rFonts w:ascii="Calibri" w:hAnsi="Calibri" w:cs="Calibri"/>
                <w:sz w:val="28"/>
                <w:szCs w:val="28"/>
              </w:rPr>
              <w:t> </w:t>
            </w:r>
            <w:r>
              <w:rPr>
                <w:sz w:val="28"/>
                <w:szCs w:val="28"/>
              </w:rPr>
              <w:t>million</w:t>
            </w:r>
          </w:p>
          <w:p w14:paraId="6475E2BB" w14:textId="77777777" w:rsidR="00D933B7" w:rsidRPr="00782B7C" w:rsidRDefault="00D933B7">
            <w:pPr>
              <w:spacing w:before="120"/>
              <w:cnfStyle w:val="000000000000" w:firstRow="0" w:lastRow="0" w:firstColumn="0" w:lastColumn="0" w:oddVBand="0" w:evenVBand="0" w:oddHBand="0" w:evenHBand="0" w:firstRowFirstColumn="0" w:firstRowLastColumn="0" w:lastRowFirstColumn="0" w:lastRowLastColumn="0"/>
            </w:pPr>
            <w:r>
              <w:t>in public and private investment has been mobilised since 2021.</w:t>
            </w:r>
          </w:p>
        </w:tc>
        <w:tc>
          <w:tcPr>
            <w:cnfStyle w:val="000001000000" w:firstRow="0" w:lastRow="0" w:firstColumn="0" w:lastColumn="0" w:oddVBand="0" w:evenVBand="1" w:oddHBand="0" w:evenHBand="0" w:firstRowFirstColumn="0" w:firstRowLastColumn="0" w:lastRowFirstColumn="0" w:lastRowLastColumn="0"/>
            <w:tcW w:w="2410" w:type="dxa"/>
          </w:tcPr>
          <w:p w14:paraId="198813A0" w14:textId="77777777" w:rsidR="00D933B7" w:rsidRPr="00782B7C" w:rsidRDefault="00D933B7">
            <w:pPr>
              <w:spacing w:before="120"/>
              <w:rPr>
                <w:sz w:val="28"/>
                <w:szCs w:val="28"/>
              </w:rPr>
            </w:pPr>
            <w:bookmarkStart w:id="7" w:name="_Hlk221530233"/>
            <w:r>
              <w:rPr>
                <w:sz w:val="28"/>
                <w:szCs w:val="28"/>
              </w:rPr>
              <w:t>41</w:t>
            </w:r>
          </w:p>
          <w:p w14:paraId="1465A5FD" w14:textId="77777777" w:rsidR="00D933B7" w:rsidRPr="00782B7C" w:rsidRDefault="00D933B7">
            <w:pPr>
              <w:spacing w:before="120"/>
              <w:rPr>
                <w:sz w:val="28"/>
                <w:szCs w:val="28"/>
              </w:rPr>
            </w:pPr>
            <w:r>
              <w:t>certified reference materials on nuclear technologies and nuclear measurements have been delivered by the Joint Research Centre since 2021.</w:t>
            </w:r>
            <w:bookmarkEnd w:id="7"/>
          </w:p>
        </w:tc>
      </w:tr>
    </w:tbl>
    <w:p w14:paraId="2901E26C" w14:textId="77777777" w:rsidR="00D933B7" w:rsidRPr="00782B7C"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485821A6" w14:textId="74BD9400" w:rsidR="00D933B7" w:rsidRPr="00782B7C" w:rsidRDefault="00B256D7" w:rsidP="00B256D7">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780FC407" w14:textId="68F344BD" w:rsidR="00D933B7" w:rsidRPr="00F72C99" w:rsidRDefault="00D933B7" w:rsidP="00A93EEE">
      <w:pPr>
        <w:pStyle w:val="Heading3"/>
      </w:pPr>
      <w:r w:rsidRPr="00FC0D1F">
        <w:t xml:space="preserve">Budget programming </w:t>
      </w:r>
      <w:r w:rsidRPr="00F72C99">
        <w:t>(million EUR):</w:t>
      </w:r>
      <w:r w:rsidRPr="00F72C99">
        <w:rPr>
          <w:rFonts w:ascii="Calibri" w:hAnsi="Calibri" w:cs="Calibri"/>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782B7C" w14:paraId="3E1F20AA"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FE041DF" w14:textId="77777777" w:rsidR="00D933B7" w:rsidRPr="00782B7C"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294BCF45"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5C5B59F0"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7963E27"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9DB4293"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B95C42B"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B935308"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DE5103B"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7AC755C"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782B7C" w14:paraId="79FC132B" w14:textId="77777777">
        <w:trPr>
          <w:trHeight w:val="300"/>
        </w:trPr>
        <w:tc>
          <w:tcPr>
            <w:tcW w:w="2085" w:type="dxa"/>
            <w:tcBorders>
              <w:top w:val="single" w:sz="6" w:space="0" w:color="8C8C8C"/>
              <w:left w:val="nil"/>
              <w:bottom w:val="single" w:sz="6" w:space="0" w:color="8C8C8C"/>
              <w:right w:val="nil"/>
            </w:tcBorders>
            <w:vAlign w:val="center"/>
            <w:hideMark/>
          </w:tcPr>
          <w:p w14:paraId="4B34F638" w14:textId="77777777" w:rsidR="00D933B7" w:rsidRPr="00782B7C"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49D6A1B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264.7</w:t>
            </w:r>
          </w:p>
        </w:tc>
        <w:tc>
          <w:tcPr>
            <w:tcW w:w="930" w:type="dxa"/>
            <w:tcBorders>
              <w:top w:val="single" w:sz="6" w:space="0" w:color="8C8C8C"/>
              <w:left w:val="nil"/>
              <w:bottom w:val="single" w:sz="6" w:space="0" w:color="8C8C8C"/>
              <w:right w:val="nil"/>
            </w:tcBorders>
            <w:hideMark/>
          </w:tcPr>
          <w:p w14:paraId="4A073F2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269.7</w:t>
            </w:r>
          </w:p>
        </w:tc>
        <w:tc>
          <w:tcPr>
            <w:tcW w:w="930" w:type="dxa"/>
            <w:tcBorders>
              <w:top w:val="single" w:sz="6" w:space="0" w:color="8C8C8C"/>
              <w:left w:val="nil"/>
              <w:bottom w:val="single" w:sz="6" w:space="0" w:color="8C8C8C"/>
              <w:right w:val="nil"/>
            </w:tcBorders>
            <w:hideMark/>
          </w:tcPr>
          <w:p w14:paraId="130F7CB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286.0</w:t>
            </w:r>
          </w:p>
        </w:tc>
        <w:tc>
          <w:tcPr>
            <w:tcW w:w="930" w:type="dxa"/>
            <w:tcBorders>
              <w:top w:val="single" w:sz="6" w:space="0" w:color="8C8C8C"/>
              <w:left w:val="nil"/>
              <w:bottom w:val="single" w:sz="6" w:space="0" w:color="8C8C8C"/>
              <w:right w:val="nil"/>
            </w:tcBorders>
            <w:hideMark/>
          </w:tcPr>
          <w:p w14:paraId="542F2F8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279.9</w:t>
            </w:r>
          </w:p>
        </w:tc>
        <w:tc>
          <w:tcPr>
            <w:tcW w:w="930" w:type="dxa"/>
            <w:tcBorders>
              <w:top w:val="single" w:sz="6" w:space="0" w:color="8C8C8C"/>
              <w:left w:val="nil"/>
              <w:bottom w:val="single" w:sz="6" w:space="0" w:color="8C8C8C"/>
              <w:right w:val="nil"/>
            </w:tcBorders>
            <w:hideMark/>
          </w:tcPr>
          <w:p w14:paraId="313EFB6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287.8</w:t>
            </w:r>
          </w:p>
        </w:tc>
        <w:tc>
          <w:tcPr>
            <w:tcW w:w="930" w:type="dxa"/>
            <w:tcBorders>
              <w:top w:val="single" w:sz="6" w:space="0" w:color="8C8C8C"/>
              <w:left w:val="nil"/>
              <w:bottom w:val="single" w:sz="6" w:space="0" w:color="8C8C8C"/>
              <w:right w:val="nil"/>
            </w:tcBorders>
            <w:hideMark/>
          </w:tcPr>
          <w:p w14:paraId="583E679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293.8</w:t>
            </w:r>
          </w:p>
        </w:tc>
        <w:tc>
          <w:tcPr>
            <w:tcW w:w="930" w:type="dxa"/>
            <w:tcBorders>
              <w:top w:val="single" w:sz="6" w:space="0" w:color="8C8C8C"/>
              <w:left w:val="nil"/>
              <w:bottom w:val="single" w:sz="6" w:space="0" w:color="8C8C8C"/>
              <w:right w:val="nil"/>
            </w:tcBorders>
            <w:hideMark/>
          </w:tcPr>
          <w:p w14:paraId="6D19044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304.5</w:t>
            </w:r>
          </w:p>
        </w:tc>
        <w:tc>
          <w:tcPr>
            <w:tcW w:w="930" w:type="dxa"/>
            <w:tcBorders>
              <w:top w:val="single" w:sz="6" w:space="0" w:color="8C8C8C"/>
              <w:left w:val="nil"/>
              <w:bottom w:val="single" w:sz="6" w:space="0" w:color="8C8C8C"/>
              <w:right w:val="nil"/>
            </w:tcBorders>
            <w:hideMark/>
          </w:tcPr>
          <w:p w14:paraId="73C57A9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1 986.5</w:t>
            </w:r>
          </w:p>
        </w:tc>
      </w:tr>
      <w:tr w:rsidR="00D933B7" w:rsidRPr="00782B7C" w14:paraId="3AE823EA"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56785A9F" w14:textId="77777777" w:rsidR="00D933B7" w:rsidRPr="00782B7C"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6239654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EEFDEC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342BE7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292390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EA2417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1B66B7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E458A0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CCCE13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782B7C" w14:paraId="00E6E2D8" w14:textId="77777777">
        <w:trPr>
          <w:trHeight w:val="300"/>
        </w:trPr>
        <w:tc>
          <w:tcPr>
            <w:tcW w:w="2085" w:type="dxa"/>
            <w:tcBorders>
              <w:top w:val="single" w:sz="6" w:space="0" w:color="8C8C8C"/>
              <w:left w:val="nil"/>
              <w:bottom w:val="single" w:sz="6" w:space="0" w:color="8C8C8C"/>
              <w:right w:val="nil"/>
            </w:tcBorders>
            <w:vAlign w:val="center"/>
            <w:hideMark/>
          </w:tcPr>
          <w:p w14:paraId="76B69F4C" w14:textId="77777777" w:rsidR="00D933B7" w:rsidRPr="00782B7C"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570A17E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943C4F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7E845F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4D0255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034442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027810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68EDDB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1DC70F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782B7C" w14:paraId="7E879F2D"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499188B" w14:textId="77777777" w:rsidR="00D933B7" w:rsidRPr="00782B7C" w:rsidRDefault="00D933B7">
            <w:pPr>
              <w:spacing w:after="0" w:line="240" w:lineRule="auto"/>
              <w:textAlignment w:val="baseline"/>
              <w:rPr>
                <w:rFonts w:ascii="Times New Roman" w:hAnsi="Times New Roman"/>
                <w:lang w:eastAsia="en-IE"/>
              </w:rPr>
            </w:pPr>
            <w:r>
              <w:rPr>
                <w:lang w:eastAsia="en-IE"/>
              </w:rPr>
              <w:lastRenderedPageBreak/>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704F4D1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15.1</w:t>
            </w:r>
          </w:p>
        </w:tc>
        <w:tc>
          <w:tcPr>
            <w:tcW w:w="930" w:type="dxa"/>
            <w:tcBorders>
              <w:top w:val="single" w:sz="6" w:space="0" w:color="8C8C8C"/>
              <w:left w:val="nil"/>
              <w:bottom w:val="single" w:sz="6" w:space="0" w:color="8C8C8C"/>
              <w:right w:val="nil"/>
            </w:tcBorders>
            <w:shd w:val="clear" w:color="auto" w:fill="F2F2F2"/>
            <w:hideMark/>
          </w:tcPr>
          <w:p w14:paraId="2D4CD4F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8.9</w:t>
            </w:r>
          </w:p>
        </w:tc>
        <w:tc>
          <w:tcPr>
            <w:tcW w:w="930" w:type="dxa"/>
            <w:tcBorders>
              <w:top w:val="single" w:sz="6" w:space="0" w:color="8C8C8C"/>
              <w:left w:val="nil"/>
              <w:bottom w:val="single" w:sz="6" w:space="0" w:color="8C8C8C"/>
              <w:right w:val="nil"/>
            </w:tcBorders>
            <w:shd w:val="clear" w:color="auto" w:fill="F2F2F2"/>
            <w:hideMark/>
          </w:tcPr>
          <w:p w14:paraId="7793D28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0.5</w:t>
            </w:r>
          </w:p>
        </w:tc>
        <w:tc>
          <w:tcPr>
            <w:tcW w:w="930" w:type="dxa"/>
            <w:tcBorders>
              <w:top w:val="single" w:sz="6" w:space="0" w:color="8C8C8C"/>
              <w:left w:val="nil"/>
              <w:bottom w:val="single" w:sz="6" w:space="0" w:color="8C8C8C"/>
              <w:right w:val="nil"/>
            </w:tcBorders>
            <w:shd w:val="clear" w:color="auto" w:fill="F2F2F2"/>
            <w:hideMark/>
          </w:tcPr>
          <w:p w14:paraId="7D00CFC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330B30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13.2</w:t>
            </w:r>
          </w:p>
        </w:tc>
        <w:tc>
          <w:tcPr>
            <w:tcW w:w="930" w:type="dxa"/>
            <w:tcBorders>
              <w:top w:val="single" w:sz="6" w:space="0" w:color="8C8C8C"/>
              <w:left w:val="nil"/>
              <w:bottom w:val="single" w:sz="6" w:space="0" w:color="8C8C8C"/>
              <w:right w:val="nil"/>
            </w:tcBorders>
            <w:shd w:val="clear" w:color="auto" w:fill="F2F2F2"/>
            <w:hideMark/>
          </w:tcPr>
          <w:p w14:paraId="1E50FF5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4617B3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AC18E9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37.7</w:t>
            </w:r>
          </w:p>
        </w:tc>
      </w:tr>
      <w:tr w:rsidR="00D933B7" w:rsidRPr="00782B7C" w14:paraId="30E37263" w14:textId="77777777">
        <w:trPr>
          <w:trHeight w:val="300"/>
        </w:trPr>
        <w:tc>
          <w:tcPr>
            <w:tcW w:w="2085" w:type="dxa"/>
            <w:tcBorders>
              <w:top w:val="single" w:sz="6" w:space="0" w:color="8C8C8C"/>
              <w:left w:val="nil"/>
              <w:bottom w:val="single" w:sz="6" w:space="0" w:color="8C8C8C"/>
              <w:right w:val="nil"/>
            </w:tcBorders>
            <w:vAlign w:val="center"/>
            <w:hideMark/>
          </w:tcPr>
          <w:p w14:paraId="33F27244" w14:textId="77777777" w:rsidR="00D933B7" w:rsidRPr="00782B7C"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7166A59"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279.8</w:t>
            </w:r>
          </w:p>
        </w:tc>
        <w:tc>
          <w:tcPr>
            <w:tcW w:w="930" w:type="dxa"/>
            <w:tcBorders>
              <w:top w:val="single" w:sz="6" w:space="0" w:color="8C8C8C"/>
              <w:left w:val="nil"/>
              <w:bottom w:val="single" w:sz="6" w:space="0" w:color="8C8C8C"/>
              <w:right w:val="nil"/>
            </w:tcBorders>
            <w:hideMark/>
          </w:tcPr>
          <w:p w14:paraId="31FADBC2"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278.6</w:t>
            </w:r>
          </w:p>
        </w:tc>
        <w:tc>
          <w:tcPr>
            <w:tcW w:w="930" w:type="dxa"/>
            <w:tcBorders>
              <w:top w:val="single" w:sz="6" w:space="0" w:color="8C8C8C"/>
              <w:left w:val="nil"/>
              <w:bottom w:val="single" w:sz="6" w:space="0" w:color="8C8C8C"/>
              <w:right w:val="nil"/>
            </w:tcBorders>
            <w:hideMark/>
          </w:tcPr>
          <w:p w14:paraId="7FCD6C07"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286.5</w:t>
            </w:r>
          </w:p>
        </w:tc>
        <w:tc>
          <w:tcPr>
            <w:tcW w:w="930" w:type="dxa"/>
            <w:tcBorders>
              <w:top w:val="single" w:sz="6" w:space="0" w:color="8C8C8C"/>
              <w:left w:val="nil"/>
              <w:bottom w:val="single" w:sz="6" w:space="0" w:color="8C8C8C"/>
              <w:right w:val="nil"/>
            </w:tcBorders>
            <w:hideMark/>
          </w:tcPr>
          <w:p w14:paraId="06B63E7C"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279.9</w:t>
            </w:r>
          </w:p>
        </w:tc>
        <w:tc>
          <w:tcPr>
            <w:tcW w:w="930" w:type="dxa"/>
            <w:tcBorders>
              <w:top w:val="single" w:sz="6" w:space="0" w:color="8C8C8C"/>
              <w:left w:val="nil"/>
              <w:bottom w:val="single" w:sz="6" w:space="0" w:color="8C8C8C"/>
              <w:right w:val="nil"/>
            </w:tcBorders>
            <w:hideMark/>
          </w:tcPr>
          <w:p w14:paraId="1887CAEE"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301.0</w:t>
            </w:r>
          </w:p>
        </w:tc>
        <w:tc>
          <w:tcPr>
            <w:tcW w:w="930" w:type="dxa"/>
            <w:tcBorders>
              <w:top w:val="single" w:sz="6" w:space="0" w:color="8C8C8C"/>
              <w:left w:val="nil"/>
              <w:bottom w:val="single" w:sz="6" w:space="0" w:color="8C8C8C"/>
              <w:right w:val="nil"/>
            </w:tcBorders>
            <w:hideMark/>
          </w:tcPr>
          <w:p w14:paraId="2C80C290"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293.8</w:t>
            </w:r>
          </w:p>
        </w:tc>
        <w:tc>
          <w:tcPr>
            <w:tcW w:w="930" w:type="dxa"/>
            <w:tcBorders>
              <w:top w:val="single" w:sz="6" w:space="0" w:color="8C8C8C"/>
              <w:left w:val="nil"/>
              <w:bottom w:val="single" w:sz="6" w:space="0" w:color="8C8C8C"/>
              <w:right w:val="nil"/>
            </w:tcBorders>
            <w:hideMark/>
          </w:tcPr>
          <w:p w14:paraId="62B4C755"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304.5</w:t>
            </w:r>
          </w:p>
        </w:tc>
        <w:tc>
          <w:tcPr>
            <w:tcW w:w="930" w:type="dxa"/>
            <w:tcBorders>
              <w:top w:val="single" w:sz="6" w:space="0" w:color="8C8C8C"/>
              <w:left w:val="nil"/>
              <w:bottom w:val="single" w:sz="6" w:space="0" w:color="8C8C8C"/>
              <w:right w:val="nil"/>
            </w:tcBorders>
            <w:hideMark/>
          </w:tcPr>
          <w:p w14:paraId="4C4FEA7C"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2 024.2</w:t>
            </w:r>
          </w:p>
        </w:tc>
      </w:tr>
    </w:tbl>
    <w:p w14:paraId="20A8038D" w14:textId="77777777" w:rsidR="00D933B7" w:rsidRPr="00782B7C"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89D0BEA" w14:textId="77777777" w:rsidR="00D933B7" w:rsidRPr="00782B7C" w:rsidRDefault="00D933B7" w:rsidP="00D933B7">
      <w:pPr>
        <w:spacing w:after="0" w:line="240" w:lineRule="auto"/>
        <w:textAlignment w:val="baseline"/>
        <w:rPr>
          <w:rFonts w:cs="Segoe UI"/>
          <w:sz w:val="18"/>
          <w:szCs w:val="18"/>
          <w:lang w:eastAsia="en-IE"/>
        </w:rPr>
      </w:pPr>
    </w:p>
    <w:p w14:paraId="6BDF0C16" w14:textId="77777777" w:rsidR="00D933B7" w:rsidRPr="00782B7C" w:rsidRDefault="00D933B7" w:rsidP="00D933B7">
      <w:pPr>
        <w:spacing w:after="0" w:line="240" w:lineRule="auto"/>
        <w:textAlignment w:val="baseline"/>
        <w:rPr>
          <w:rFonts w:cs="Segoe UI"/>
          <w:sz w:val="18"/>
          <w:szCs w:val="18"/>
          <w:lang w:eastAsia="en-IE"/>
        </w:rPr>
      </w:pPr>
    </w:p>
    <w:p w14:paraId="66DFA066" w14:textId="77777777" w:rsidR="00D933B7" w:rsidRPr="00782B7C" w:rsidRDefault="00D933B7" w:rsidP="00D933B7">
      <w:pPr>
        <w:spacing w:after="0" w:line="240" w:lineRule="auto"/>
        <w:textAlignment w:val="baseline"/>
        <w:rPr>
          <w:rFonts w:cs="Segoe UI"/>
          <w:sz w:val="18"/>
          <w:szCs w:val="18"/>
          <w:lang w:eastAsia="en-IE"/>
        </w:rPr>
      </w:pPr>
    </w:p>
    <w:p w14:paraId="2C19655D" w14:textId="77777777" w:rsidR="00D933B7" w:rsidRPr="00782B7C" w:rsidRDefault="00D933B7" w:rsidP="00D933B7">
      <w:pPr>
        <w:spacing w:after="0" w:line="240" w:lineRule="auto"/>
        <w:textAlignment w:val="baseline"/>
        <w:rPr>
          <w:rFonts w:cs="Segoe UI"/>
          <w:sz w:val="18"/>
          <w:szCs w:val="18"/>
          <w:lang w:eastAsia="en-IE"/>
        </w:rPr>
      </w:pPr>
    </w:p>
    <w:p w14:paraId="6552615F" w14:textId="77777777" w:rsidR="00D933B7" w:rsidRPr="00782B7C"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782B7C" w14:paraId="66E6E7CF"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246E6962" w14:textId="77777777" w:rsidR="00D933B7" w:rsidRPr="00782B7C"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3ACD8F59"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B010C64"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24547F8" w14:textId="77777777" w:rsidR="00D933B7" w:rsidRPr="00782B7C"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782B7C" w14:paraId="61B2A892"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357CDA3" w14:textId="77777777" w:rsidR="00D933B7" w:rsidRPr="00782B7C"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1A78AD1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1 458.0</w:t>
            </w:r>
          </w:p>
        </w:tc>
        <w:tc>
          <w:tcPr>
            <w:tcW w:w="2400" w:type="dxa"/>
            <w:tcBorders>
              <w:top w:val="single" w:sz="6" w:space="0" w:color="8C8C8C"/>
              <w:left w:val="nil"/>
              <w:bottom w:val="single" w:sz="6" w:space="0" w:color="8C8C8C"/>
              <w:right w:val="nil"/>
            </w:tcBorders>
            <w:shd w:val="clear" w:color="auto" w:fill="FFFFFF"/>
            <w:hideMark/>
          </w:tcPr>
          <w:p w14:paraId="22956B7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2 024.2</w:t>
            </w:r>
          </w:p>
        </w:tc>
        <w:tc>
          <w:tcPr>
            <w:tcW w:w="2400" w:type="dxa"/>
            <w:tcBorders>
              <w:top w:val="single" w:sz="6" w:space="0" w:color="8C8C8C"/>
              <w:left w:val="nil"/>
              <w:bottom w:val="single" w:sz="6" w:space="0" w:color="8C8C8C"/>
              <w:right w:val="nil"/>
            </w:tcBorders>
            <w:shd w:val="clear" w:color="auto" w:fill="FFFFFF"/>
            <w:hideMark/>
          </w:tcPr>
          <w:p w14:paraId="5949078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72.0%</w:t>
            </w:r>
          </w:p>
        </w:tc>
      </w:tr>
      <w:tr w:rsidR="00D933B7" w:rsidRPr="00782B7C" w14:paraId="5916426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DF9E3C6" w14:textId="77777777" w:rsidR="00D933B7" w:rsidRPr="00782B7C"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16A3EAA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1 175.2</w:t>
            </w:r>
          </w:p>
        </w:tc>
        <w:tc>
          <w:tcPr>
            <w:tcW w:w="2400" w:type="dxa"/>
            <w:tcBorders>
              <w:top w:val="single" w:sz="6" w:space="0" w:color="8C8C8C"/>
              <w:left w:val="nil"/>
              <w:bottom w:val="single" w:sz="6" w:space="0" w:color="8C8C8C"/>
              <w:right w:val="nil"/>
            </w:tcBorders>
            <w:shd w:val="clear" w:color="auto" w:fill="FFFFFF"/>
            <w:hideMark/>
          </w:tcPr>
          <w:p w14:paraId="296D428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5F9E5B0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58.1%</w:t>
            </w:r>
          </w:p>
        </w:tc>
      </w:tr>
    </w:tbl>
    <w:p w14:paraId="45FD573C" w14:textId="77777777" w:rsidR="00D933B7" w:rsidRPr="00782B7C" w:rsidRDefault="00D933B7" w:rsidP="00D933B7">
      <w:pPr>
        <w:spacing w:after="0" w:line="240" w:lineRule="auto"/>
        <w:textAlignment w:val="baseline"/>
        <w:rPr>
          <w:rFonts w:ascii="Segoe UI" w:hAnsi="Segoe UI" w:cs="Segoe UI"/>
          <w:sz w:val="18"/>
          <w:szCs w:val="18"/>
          <w:lang w:eastAsia="en-IE"/>
        </w:rPr>
      </w:pPr>
    </w:p>
    <w:p w14:paraId="23086407" w14:textId="77777777" w:rsidR="00D933B7" w:rsidRPr="00782B7C" w:rsidRDefault="00D933B7" w:rsidP="00D933B7">
      <w:pPr>
        <w:spacing w:after="0" w:line="240" w:lineRule="auto"/>
        <w:textAlignment w:val="baseline"/>
        <w:rPr>
          <w:rFonts w:ascii="Segoe UI" w:hAnsi="Segoe UI" w:cs="Segoe UI"/>
          <w:sz w:val="18"/>
          <w:szCs w:val="18"/>
          <w:lang w:eastAsia="en-IE"/>
        </w:rPr>
      </w:pPr>
    </w:p>
    <w:p w14:paraId="13F2221C" w14:textId="77777777" w:rsidR="00D933B7" w:rsidRPr="00782B7C" w:rsidRDefault="00D933B7" w:rsidP="00D933B7">
      <w:pPr>
        <w:spacing w:line="259" w:lineRule="auto"/>
        <w:rPr>
          <w:rFonts w:ascii="EC Square Sans Pro Medium" w:eastAsiaTheme="majorEastAsia" w:hAnsi="EC Square Sans Pro Medium" w:cstheme="majorBidi"/>
          <w:sz w:val="12"/>
          <w:szCs w:val="12"/>
          <w:lang w:eastAsia="en-GB"/>
        </w:rPr>
      </w:pPr>
    </w:p>
    <w:p w14:paraId="4B133D2D" w14:textId="77777777" w:rsidR="00D933B7" w:rsidRPr="00782B7C" w:rsidRDefault="00D933B7" w:rsidP="00F72C99">
      <w:pPr>
        <w:pStyle w:val="Heading2"/>
        <w:rPr>
          <w:rFonts w:eastAsiaTheme="majorEastAsia"/>
          <w:lang w:eastAsia="en-GB"/>
        </w:rPr>
      </w:pPr>
      <w:r>
        <w:rPr>
          <w:rFonts w:eastAsiaTheme="majorEastAsia"/>
          <w:lang w:eastAsia="en-GB"/>
        </w:rPr>
        <w:t>Implementation and performance</w:t>
      </w:r>
    </w:p>
    <w:p w14:paraId="3C1EB93F" w14:textId="77777777" w:rsidR="00D933B7" w:rsidRPr="00782B7C" w:rsidRDefault="00D933B7" w:rsidP="00F72C99">
      <w:pPr>
        <w:pStyle w:val="Heading3"/>
      </w:pPr>
      <w:r>
        <w:t>Key performance indicators</w:t>
      </w:r>
    </w:p>
    <w:p w14:paraId="01B56DD2" w14:textId="77777777" w:rsidR="00D933B7" w:rsidRPr="00782B7C" w:rsidRDefault="00D933B7" w:rsidP="00D933B7">
      <w:pPr>
        <w:rPr>
          <w:lang w:eastAsia="en-GB"/>
        </w:rPr>
      </w:pP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82B7C" w14:paraId="067DE367"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842D327" w14:textId="77777777" w:rsidR="00D933B7" w:rsidRPr="00782B7C"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26AB4C0C" w14:textId="77777777" w:rsidR="00D933B7" w:rsidRPr="00782B7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149140C7" w14:textId="77777777" w:rsidR="00D933B7" w:rsidRPr="00782B7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236ED2A9" w14:textId="77777777" w:rsidR="00D933B7" w:rsidRPr="00782B7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6D9451FE" w14:textId="77777777" w:rsidR="00D933B7" w:rsidRPr="00782B7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6E1A6ABE" w14:textId="77777777" w:rsidR="00D933B7" w:rsidRPr="00782B7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782B7C" w14:paraId="69206E0F" w14:textId="77777777">
        <w:trPr>
          <w:trHeight w:val="300"/>
        </w:trPr>
        <w:tc>
          <w:tcPr>
            <w:tcW w:w="1984" w:type="dxa"/>
            <w:tcBorders>
              <w:top w:val="single" w:sz="6" w:space="0" w:color="8C8C8C"/>
              <w:left w:val="nil"/>
              <w:bottom w:val="single" w:sz="6" w:space="0" w:color="8C8C8C"/>
              <w:right w:val="nil"/>
            </w:tcBorders>
            <w:vAlign w:val="center"/>
            <w:hideMark/>
          </w:tcPr>
          <w:p w14:paraId="26899AF2"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olor w:val="000000"/>
                <w:sz w:val="20"/>
                <w:lang w:eastAsia="en-IE"/>
              </w:rPr>
              <w:t>Number of Euratom-funded peer-reviewed scientific publications</w:t>
            </w:r>
          </w:p>
        </w:tc>
        <w:tc>
          <w:tcPr>
            <w:tcW w:w="1524" w:type="dxa"/>
            <w:tcBorders>
              <w:top w:val="single" w:sz="6" w:space="0" w:color="8C8C8C"/>
              <w:left w:val="nil"/>
              <w:bottom w:val="single" w:sz="6" w:space="0" w:color="8C8C8C"/>
              <w:right w:val="nil"/>
            </w:tcBorders>
            <w:hideMark/>
          </w:tcPr>
          <w:p w14:paraId="0809F60E"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hideMark/>
          </w:tcPr>
          <w:p w14:paraId="01313D26" w14:textId="57A0EB83" w:rsidR="00D933B7" w:rsidRPr="00782B7C" w:rsidRDefault="00A6406C">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b/>
                <w:bCs/>
                <w:sz w:val="20"/>
                <w:lang w:eastAsia="en-IE"/>
              </w:rPr>
              <w:t>61</w:t>
            </w:r>
            <w:r w:rsidR="00D933B7">
              <w:rPr>
                <w:rFonts w:ascii="EC Square Sans Cond Pro" w:hAnsi="EC Square Sans Cond Pro"/>
                <w:b/>
                <w:bCs/>
                <w:sz w:val="20"/>
                <w:lang w:eastAsia="en-IE"/>
              </w:rPr>
              <w:t>%</w:t>
            </w:r>
          </w:p>
        </w:tc>
        <w:tc>
          <w:tcPr>
            <w:tcW w:w="1488" w:type="dxa"/>
            <w:tcBorders>
              <w:top w:val="single" w:sz="6" w:space="0" w:color="8C8C8C"/>
              <w:left w:val="nil"/>
              <w:bottom w:val="single" w:sz="6" w:space="0" w:color="8C8C8C"/>
              <w:right w:val="nil"/>
            </w:tcBorders>
            <w:hideMark/>
          </w:tcPr>
          <w:p w14:paraId="590387E9" w14:textId="2A07ABE9" w:rsidR="00D933B7" w:rsidRPr="00782B7C" w:rsidRDefault="003145CD">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olor w:val="000000"/>
                <w:sz w:val="20"/>
                <w:lang w:eastAsia="en-IE"/>
              </w:rPr>
              <w:t>4 500</w:t>
            </w:r>
            <w:r w:rsidR="00D933B7">
              <w:rPr>
                <w:rFonts w:ascii="EC Square Sans Cond Pro" w:hAnsi="EC Square Sans Cond Pro"/>
                <w:color w:val="000000"/>
                <w:sz w:val="20"/>
                <w:lang w:eastAsia="en-IE"/>
              </w:rPr>
              <w:t xml:space="preserve"> in 2027</w:t>
            </w:r>
          </w:p>
        </w:tc>
        <w:tc>
          <w:tcPr>
            <w:tcW w:w="1535" w:type="dxa"/>
            <w:tcBorders>
              <w:top w:val="single" w:sz="6" w:space="0" w:color="8C8C8C"/>
              <w:left w:val="nil"/>
              <w:bottom w:val="single" w:sz="6" w:space="0" w:color="8C8C8C"/>
              <w:right w:val="nil"/>
            </w:tcBorders>
            <w:hideMark/>
          </w:tcPr>
          <w:p w14:paraId="7781DCD2" w14:textId="405B4B73"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2</w:t>
            </w:r>
            <w:r>
              <w:rPr>
                <w:rFonts w:ascii="Calibri" w:hAnsi="Calibri" w:cs="Calibri"/>
                <w:sz w:val="20"/>
                <w:lang w:eastAsia="en-IE"/>
              </w:rPr>
              <w:t> </w:t>
            </w:r>
            <w:r>
              <w:rPr>
                <w:rFonts w:ascii="EC Square Sans Cond Pro" w:hAnsi="EC Square Sans Cond Pro" w:cs="Segoe UI"/>
                <w:sz w:val="20"/>
                <w:lang w:eastAsia="en-IE"/>
              </w:rPr>
              <w:t xml:space="preserve">760 by 2025 compared to a target of </w:t>
            </w:r>
            <w:r w:rsidR="00AE3972">
              <w:rPr>
                <w:rFonts w:ascii="EC Square Sans Cond Pro" w:hAnsi="EC Square Sans Cond Pro" w:cs="Segoe UI"/>
                <w:sz w:val="20"/>
                <w:lang w:eastAsia="en-IE"/>
              </w:rPr>
              <w:t>4 000</w:t>
            </w:r>
          </w:p>
        </w:tc>
        <w:tc>
          <w:tcPr>
            <w:tcW w:w="1588" w:type="dxa"/>
            <w:tcBorders>
              <w:top w:val="single" w:sz="6" w:space="0" w:color="8C8C8C"/>
              <w:left w:val="nil"/>
              <w:bottom w:val="single" w:sz="6" w:space="0" w:color="8C8C8C"/>
              <w:right w:val="nil"/>
            </w:tcBorders>
            <w:hideMark/>
          </w:tcPr>
          <w:p w14:paraId="4C014E2A"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Moderate progress</w:t>
            </w:r>
          </w:p>
        </w:tc>
      </w:tr>
      <w:tr w:rsidR="00D933B7" w:rsidRPr="00782B7C" w14:paraId="086F74D7" w14:textId="77777777">
        <w:trPr>
          <w:trHeight w:val="300"/>
        </w:trPr>
        <w:tc>
          <w:tcPr>
            <w:tcW w:w="1984" w:type="dxa"/>
            <w:tcBorders>
              <w:top w:val="single" w:sz="6" w:space="0" w:color="8C8C8C"/>
              <w:left w:val="nil"/>
              <w:bottom w:val="single" w:sz="6" w:space="0" w:color="8C8C8C"/>
              <w:right w:val="nil"/>
            </w:tcBorders>
            <w:shd w:val="clear" w:color="auto" w:fill="FAF9F9"/>
            <w:vAlign w:val="center"/>
            <w:hideMark/>
          </w:tcPr>
          <w:p w14:paraId="1C2B1642"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Reference materials delivered and reference data incorporated into a library</w:t>
            </w:r>
          </w:p>
        </w:tc>
        <w:tc>
          <w:tcPr>
            <w:tcW w:w="1524" w:type="dxa"/>
            <w:tcBorders>
              <w:top w:val="single" w:sz="6" w:space="0" w:color="8C8C8C"/>
              <w:left w:val="nil"/>
              <w:bottom w:val="single" w:sz="6" w:space="0" w:color="8C8C8C"/>
              <w:right w:val="nil"/>
            </w:tcBorders>
            <w:shd w:val="clear" w:color="auto" w:fill="FAF9F9"/>
            <w:hideMark/>
          </w:tcPr>
          <w:p w14:paraId="3C01AF87"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27B7A7CF" w14:textId="096A639B" w:rsidR="00D933B7" w:rsidRPr="00782B7C" w:rsidRDefault="00A6406C">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b/>
                <w:bCs/>
                <w:sz w:val="20"/>
                <w:lang w:eastAsia="en-IE"/>
              </w:rPr>
              <w:t>75</w:t>
            </w:r>
            <w:r w:rsidR="00D933B7">
              <w:rPr>
                <w:rFonts w:ascii="EC Square Sans Cond Pro" w:hAnsi="EC Square Sans Cond Pro"/>
                <w:b/>
                <w:bCs/>
                <w:sz w:val="20"/>
                <w:lang w:eastAsia="en-IE"/>
              </w:rPr>
              <w:t>%</w:t>
            </w:r>
          </w:p>
        </w:tc>
        <w:tc>
          <w:tcPr>
            <w:tcW w:w="1488" w:type="dxa"/>
            <w:tcBorders>
              <w:top w:val="single" w:sz="6" w:space="0" w:color="8C8C8C"/>
              <w:left w:val="nil"/>
              <w:bottom w:val="single" w:sz="6" w:space="0" w:color="8C8C8C"/>
              <w:right w:val="nil"/>
            </w:tcBorders>
            <w:shd w:val="clear" w:color="auto" w:fill="FAF9F9"/>
            <w:hideMark/>
          </w:tcPr>
          <w:p w14:paraId="4BAD7AE7" w14:textId="517BE934" w:rsidR="00D933B7" w:rsidRPr="00782B7C" w:rsidRDefault="003145CD">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olor w:val="000000"/>
                <w:sz w:val="20"/>
                <w:lang w:eastAsia="en-IE"/>
              </w:rPr>
              <w:t>55</w:t>
            </w:r>
            <w:r w:rsidR="006C444C">
              <w:rPr>
                <w:rFonts w:ascii="EC Square Sans Cond Pro" w:hAnsi="EC Square Sans Cond Pro"/>
                <w:color w:val="000000"/>
                <w:sz w:val="20"/>
                <w:lang w:eastAsia="en-IE"/>
              </w:rPr>
              <w:t xml:space="preserve"> </w:t>
            </w:r>
            <w:r w:rsidR="00D933B7">
              <w:rPr>
                <w:rFonts w:ascii="EC Square Sans Cond Pro" w:hAnsi="EC Square Sans Cond Pro"/>
                <w:color w:val="000000"/>
                <w:sz w:val="20"/>
                <w:lang w:eastAsia="en-IE"/>
              </w:rPr>
              <w:t>in 2027</w:t>
            </w:r>
          </w:p>
        </w:tc>
        <w:tc>
          <w:tcPr>
            <w:tcW w:w="1535" w:type="dxa"/>
            <w:tcBorders>
              <w:top w:val="single" w:sz="6" w:space="0" w:color="8C8C8C"/>
              <w:left w:val="nil"/>
              <w:bottom w:val="single" w:sz="6" w:space="0" w:color="8C8C8C"/>
              <w:right w:val="nil"/>
            </w:tcBorders>
            <w:shd w:val="clear" w:color="auto" w:fill="FAF9F9"/>
            <w:hideMark/>
          </w:tcPr>
          <w:p w14:paraId="5950CD6D" w14:textId="19AE5D10"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 xml:space="preserve">41 by 2025 compared to a target of </w:t>
            </w:r>
            <w:r w:rsidR="00AE3972">
              <w:rPr>
                <w:rFonts w:ascii="EC Square Sans Cond Pro" w:hAnsi="EC Square Sans Cond Pro" w:cs="Segoe UI"/>
                <w:sz w:val="20"/>
                <w:lang w:eastAsia="en-IE"/>
              </w:rPr>
              <w:t xml:space="preserve">42 </w:t>
            </w:r>
          </w:p>
        </w:tc>
        <w:tc>
          <w:tcPr>
            <w:tcW w:w="1588" w:type="dxa"/>
            <w:tcBorders>
              <w:top w:val="single" w:sz="6" w:space="0" w:color="8C8C8C"/>
              <w:left w:val="nil"/>
              <w:bottom w:val="single" w:sz="6" w:space="0" w:color="8C8C8C"/>
              <w:right w:val="nil"/>
            </w:tcBorders>
            <w:shd w:val="clear" w:color="auto" w:fill="FAF9F9"/>
            <w:hideMark/>
          </w:tcPr>
          <w:p w14:paraId="0BE5C2D1"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On track</w:t>
            </w:r>
          </w:p>
        </w:tc>
      </w:tr>
      <w:tr w:rsidR="00D933B7" w:rsidRPr="00782B7C" w14:paraId="4E44373C" w14:textId="77777777">
        <w:trPr>
          <w:trHeight w:val="300"/>
        </w:trPr>
        <w:tc>
          <w:tcPr>
            <w:tcW w:w="1984" w:type="dxa"/>
            <w:tcBorders>
              <w:top w:val="single" w:sz="6" w:space="0" w:color="8C8C8C"/>
              <w:left w:val="nil"/>
              <w:bottom w:val="single" w:sz="6" w:space="0" w:color="8C8C8C"/>
              <w:right w:val="nil"/>
            </w:tcBorders>
            <w:vAlign w:val="center"/>
            <w:hideMark/>
          </w:tcPr>
          <w:p w14:paraId="36E21653"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Number of outputs contributing to modifying international standards</w:t>
            </w:r>
          </w:p>
        </w:tc>
        <w:tc>
          <w:tcPr>
            <w:tcW w:w="1524" w:type="dxa"/>
            <w:tcBorders>
              <w:top w:val="single" w:sz="6" w:space="0" w:color="8C8C8C"/>
              <w:left w:val="nil"/>
              <w:bottom w:val="single" w:sz="6" w:space="0" w:color="8C8C8C"/>
              <w:right w:val="nil"/>
            </w:tcBorders>
            <w:hideMark/>
          </w:tcPr>
          <w:p w14:paraId="1A7F4D2A"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hideMark/>
          </w:tcPr>
          <w:p w14:paraId="20C00406" w14:textId="5134FB3D" w:rsidR="00D933B7" w:rsidRPr="00782B7C" w:rsidRDefault="00A6406C">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b/>
                <w:bCs/>
                <w:sz w:val="20"/>
                <w:lang w:eastAsia="en-IE"/>
              </w:rPr>
              <w:t>80</w:t>
            </w:r>
            <w:r w:rsidR="00D933B7">
              <w:rPr>
                <w:rFonts w:ascii="EC Square Sans Cond Pro" w:hAnsi="EC Square Sans Cond Pro"/>
                <w:b/>
                <w:bCs/>
                <w:sz w:val="20"/>
                <w:lang w:eastAsia="en-IE"/>
              </w:rPr>
              <w:t>%</w:t>
            </w:r>
          </w:p>
        </w:tc>
        <w:tc>
          <w:tcPr>
            <w:tcW w:w="1488" w:type="dxa"/>
            <w:tcBorders>
              <w:top w:val="single" w:sz="6" w:space="0" w:color="8C8C8C"/>
              <w:left w:val="nil"/>
              <w:bottom w:val="single" w:sz="6" w:space="0" w:color="8C8C8C"/>
              <w:right w:val="nil"/>
            </w:tcBorders>
            <w:hideMark/>
          </w:tcPr>
          <w:p w14:paraId="016723C3" w14:textId="7897377C" w:rsidR="00D933B7" w:rsidRPr="00782B7C" w:rsidRDefault="003145CD">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10</w:t>
            </w:r>
            <w:r w:rsidR="006C444C">
              <w:rPr>
                <w:rFonts w:ascii="EC Square Sans Cond Pro" w:hAnsi="EC Square Sans Cond Pro" w:cs="Segoe UI"/>
                <w:sz w:val="20"/>
                <w:lang w:eastAsia="en-IE"/>
              </w:rPr>
              <w:t xml:space="preserve"> </w:t>
            </w:r>
            <w:r w:rsidR="00D933B7">
              <w:rPr>
                <w:rFonts w:ascii="EC Square Sans Cond Pro" w:hAnsi="EC Square Sans Cond Pro" w:cs="Segoe UI"/>
                <w:sz w:val="20"/>
                <w:lang w:eastAsia="en-IE"/>
              </w:rPr>
              <w:t>in 2027</w:t>
            </w:r>
          </w:p>
        </w:tc>
        <w:tc>
          <w:tcPr>
            <w:tcW w:w="1535" w:type="dxa"/>
            <w:tcBorders>
              <w:top w:val="single" w:sz="6" w:space="0" w:color="8C8C8C"/>
              <w:left w:val="nil"/>
              <w:bottom w:val="single" w:sz="6" w:space="0" w:color="8C8C8C"/>
              <w:right w:val="nil"/>
            </w:tcBorders>
          </w:tcPr>
          <w:p w14:paraId="6CD3B18D" w14:textId="5C389891"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 xml:space="preserve">8 by 2025 compared to a target of </w:t>
            </w:r>
            <w:r w:rsidR="006C444C">
              <w:rPr>
                <w:rFonts w:ascii="EC Square Sans Cond Pro" w:hAnsi="EC Square Sans Cond Pro" w:cs="Segoe UI"/>
                <w:sz w:val="20"/>
                <w:lang w:eastAsia="en-IE"/>
              </w:rPr>
              <w:t>8</w:t>
            </w:r>
          </w:p>
        </w:tc>
        <w:tc>
          <w:tcPr>
            <w:tcW w:w="1588" w:type="dxa"/>
            <w:tcBorders>
              <w:top w:val="single" w:sz="6" w:space="0" w:color="8C8C8C"/>
              <w:left w:val="nil"/>
              <w:bottom w:val="single" w:sz="6" w:space="0" w:color="8C8C8C"/>
              <w:right w:val="nil"/>
            </w:tcBorders>
            <w:hideMark/>
          </w:tcPr>
          <w:p w14:paraId="104F5388"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On track</w:t>
            </w:r>
          </w:p>
        </w:tc>
      </w:tr>
      <w:tr w:rsidR="00D933B7" w:rsidRPr="00782B7C" w14:paraId="4937F3CA" w14:textId="77777777">
        <w:trPr>
          <w:trHeight w:val="300"/>
        </w:trPr>
        <w:tc>
          <w:tcPr>
            <w:tcW w:w="1984" w:type="dxa"/>
            <w:tcBorders>
              <w:top w:val="single" w:sz="6" w:space="0" w:color="8C8C8C"/>
              <w:left w:val="nil"/>
              <w:bottom w:val="single" w:sz="6" w:space="0" w:color="8C8C8C"/>
              <w:right w:val="nil"/>
            </w:tcBorders>
            <w:shd w:val="clear" w:color="auto" w:fill="FAF9F9"/>
            <w:vAlign w:val="center"/>
            <w:hideMark/>
          </w:tcPr>
          <w:p w14:paraId="2A07E6CB"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Number of technical systems provided and in use</w:t>
            </w:r>
          </w:p>
        </w:tc>
        <w:tc>
          <w:tcPr>
            <w:tcW w:w="1524" w:type="dxa"/>
            <w:tcBorders>
              <w:top w:val="single" w:sz="6" w:space="0" w:color="8C8C8C"/>
              <w:left w:val="nil"/>
              <w:bottom w:val="single" w:sz="6" w:space="0" w:color="8C8C8C"/>
              <w:right w:val="nil"/>
            </w:tcBorders>
            <w:shd w:val="clear" w:color="auto" w:fill="FAF9F9"/>
            <w:hideMark/>
          </w:tcPr>
          <w:p w14:paraId="0C2DC61A"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53158A71" w14:textId="0241CAB8" w:rsidR="00D933B7" w:rsidRPr="00782B7C" w:rsidRDefault="00A6406C">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b/>
                <w:bCs/>
                <w:sz w:val="20"/>
                <w:lang w:eastAsia="en-IE"/>
              </w:rPr>
              <w:t>74</w:t>
            </w:r>
            <w:r w:rsidR="00D933B7">
              <w:rPr>
                <w:rFonts w:ascii="EC Square Sans Cond Pro" w:hAnsi="EC Square Sans Cond Pro"/>
                <w:b/>
                <w:bCs/>
                <w:sz w:val="20"/>
                <w:lang w:eastAsia="en-IE"/>
              </w:rPr>
              <w:t>%</w:t>
            </w:r>
          </w:p>
        </w:tc>
        <w:tc>
          <w:tcPr>
            <w:tcW w:w="1488" w:type="dxa"/>
            <w:tcBorders>
              <w:top w:val="single" w:sz="6" w:space="0" w:color="8C8C8C"/>
              <w:left w:val="nil"/>
              <w:bottom w:val="single" w:sz="6" w:space="0" w:color="8C8C8C"/>
              <w:right w:val="nil"/>
            </w:tcBorders>
            <w:shd w:val="clear" w:color="auto" w:fill="FAF9F9"/>
            <w:hideMark/>
          </w:tcPr>
          <w:p w14:paraId="7C6CF753" w14:textId="310AB8BB" w:rsidR="00D933B7" w:rsidRPr="00782B7C" w:rsidRDefault="005246D0">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50</w:t>
            </w:r>
            <w:r w:rsidR="006C444C">
              <w:rPr>
                <w:rFonts w:ascii="EC Square Sans Cond Pro" w:hAnsi="EC Square Sans Cond Pro" w:cs="Segoe UI"/>
                <w:sz w:val="20"/>
                <w:lang w:eastAsia="en-IE"/>
              </w:rPr>
              <w:t xml:space="preserve"> </w:t>
            </w:r>
            <w:r w:rsidR="00D933B7">
              <w:rPr>
                <w:rFonts w:ascii="EC Square Sans Cond Pro" w:hAnsi="EC Square Sans Cond Pro" w:cs="Segoe UI"/>
                <w:sz w:val="20"/>
                <w:lang w:eastAsia="en-IE"/>
              </w:rPr>
              <w:t>in 2027</w:t>
            </w:r>
          </w:p>
        </w:tc>
        <w:tc>
          <w:tcPr>
            <w:tcW w:w="1535" w:type="dxa"/>
            <w:tcBorders>
              <w:top w:val="single" w:sz="6" w:space="0" w:color="8C8C8C"/>
              <w:left w:val="nil"/>
              <w:bottom w:val="single" w:sz="6" w:space="0" w:color="8C8C8C"/>
              <w:right w:val="nil"/>
            </w:tcBorders>
            <w:shd w:val="clear" w:color="auto" w:fill="FAF9F9"/>
            <w:hideMark/>
          </w:tcPr>
          <w:p w14:paraId="7B592907" w14:textId="035DA725"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 xml:space="preserve">37 in 2025 compared to a target of </w:t>
            </w:r>
            <w:r w:rsidR="006C444C">
              <w:rPr>
                <w:rFonts w:ascii="EC Square Sans Cond Pro" w:hAnsi="EC Square Sans Cond Pro" w:cs="Segoe UI"/>
                <w:sz w:val="20"/>
                <w:lang w:eastAsia="en-IE"/>
              </w:rPr>
              <w:t>40</w:t>
            </w:r>
          </w:p>
        </w:tc>
        <w:tc>
          <w:tcPr>
            <w:tcW w:w="1588" w:type="dxa"/>
            <w:tcBorders>
              <w:top w:val="single" w:sz="6" w:space="0" w:color="8C8C8C"/>
              <w:left w:val="nil"/>
              <w:bottom w:val="single" w:sz="6" w:space="0" w:color="8C8C8C"/>
              <w:right w:val="nil"/>
            </w:tcBorders>
            <w:shd w:val="clear" w:color="auto" w:fill="FAF9F9"/>
            <w:hideMark/>
          </w:tcPr>
          <w:p w14:paraId="2687F7BE"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Moderate progress</w:t>
            </w:r>
          </w:p>
        </w:tc>
      </w:tr>
      <w:tr w:rsidR="00D933B7" w:rsidRPr="00782B7C" w14:paraId="69D1F0D2"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029055F7"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 xml:space="preserve">Number of people having benefited from upskilling </w:t>
            </w:r>
            <w:r>
              <w:rPr>
                <w:rFonts w:ascii="EC Square Sans Cond Pro" w:hAnsi="EC Square Sans Cond Pro" w:cs="Segoe UI"/>
                <w:sz w:val="20"/>
                <w:lang w:eastAsia="en-IE"/>
              </w:rPr>
              <w:lastRenderedPageBreak/>
              <w:t>activities under the Euratom programme</w:t>
            </w:r>
          </w:p>
        </w:tc>
        <w:tc>
          <w:tcPr>
            <w:tcW w:w="1524" w:type="dxa"/>
            <w:tcBorders>
              <w:top w:val="single" w:sz="6" w:space="0" w:color="8C8C8C"/>
              <w:left w:val="nil"/>
              <w:bottom w:val="single" w:sz="6" w:space="0" w:color="8C8C8C"/>
              <w:right w:val="nil"/>
            </w:tcBorders>
            <w:shd w:val="clear" w:color="auto" w:fill="FAF9F9"/>
          </w:tcPr>
          <w:p w14:paraId="763EA671"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lastRenderedPageBreak/>
              <w:t>0</w:t>
            </w:r>
          </w:p>
        </w:tc>
        <w:tc>
          <w:tcPr>
            <w:tcW w:w="1519" w:type="dxa"/>
            <w:tcBorders>
              <w:top w:val="single" w:sz="6" w:space="0" w:color="8C8C8C"/>
              <w:left w:val="nil"/>
              <w:bottom w:val="single" w:sz="6" w:space="0" w:color="8C8C8C"/>
              <w:right w:val="nil"/>
            </w:tcBorders>
            <w:shd w:val="clear" w:color="auto" w:fill="FAF9F9"/>
          </w:tcPr>
          <w:p w14:paraId="5C84225B" w14:textId="3AE1EC51" w:rsidR="00D933B7" w:rsidRPr="00782B7C" w:rsidRDefault="00A6406C">
            <w:pPr>
              <w:spacing w:after="0" w:line="240" w:lineRule="auto"/>
              <w:jc w:val="center"/>
              <w:textAlignment w:val="baseline"/>
              <w:rPr>
                <w:rFonts w:ascii="EC Square Sans Cond Pro" w:hAnsi="EC Square Sans Cond Pro" w:cs="Segoe UI"/>
                <w:b/>
                <w:sz w:val="20"/>
                <w:lang w:eastAsia="en-IE"/>
              </w:rPr>
            </w:pPr>
            <w:r>
              <w:rPr>
                <w:rFonts w:ascii="EC Square Sans Cond Pro" w:hAnsi="EC Square Sans Cond Pro"/>
                <w:b/>
                <w:bCs/>
                <w:sz w:val="20"/>
                <w:lang w:eastAsia="en-IE"/>
              </w:rPr>
              <w:t>72</w:t>
            </w:r>
            <w:r w:rsidR="00D933B7">
              <w:rPr>
                <w:rFonts w:ascii="EC Square Sans Cond Pro" w:hAnsi="EC Square Sans Cond Pro"/>
                <w:b/>
                <w:bCs/>
                <w:sz w:val="20"/>
                <w:lang w:eastAsia="en-IE"/>
              </w:rPr>
              <w:t>%</w:t>
            </w:r>
          </w:p>
        </w:tc>
        <w:tc>
          <w:tcPr>
            <w:tcW w:w="1488" w:type="dxa"/>
            <w:tcBorders>
              <w:top w:val="single" w:sz="6" w:space="0" w:color="8C8C8C"/>
              <w:left w:val="nil"/>
              <w:bottom w:val="single" w:sz="6" w:space="0" w:color="8C8C8C"/>
              <w:right w:val="nil"/>
            </w:tcBorders>
            <w:shd w:val="clear" w:color="auto" w:fill="FAF9F9"/>
          </w:tcPr>
          <w:p w14:paraId="5426DDCA" w14:textId="35916BAE" w:rsidR="00D933B7" w:rsidRPr="00782B7C" w:rsidRDefault="005246D0">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20 000</w:t>
            </w:r>
            <w:r w:rsidR="00D933B7">
              <w:rPr>
                <w:rFonts w:ascii="EC Square Sans Cond Pro" w:hAnsi="EC Square Sans Cond Pro" w:cs="Segoe UI"/>
                <w:sz w:val="20"/>
                <w:lang w:eastAsia="en-IE"/>
              </w:rPr>
              <w:t xml:space="preserve"> in 2027</w:t>
            </w:r>
          </w:p>
        </w:tc>
        <w:tc>
          <w:tcPr>
            <w:tcW w:w="1535" w:type="dxa"/>
            <w:tcBorders>
              <w:top w:val="single" w:sz="6" w:space="0" w:color="8C8C8C"/>
              <w:left w:val="nil"/>
              <w:bottom w:val="single" w:sz="6" w:space="0" w:color="8C8C8C"/>
              <w:right w:val="nil"/>
            </w:tcBorders>
            <w:shd w:val="clear" w:color="auto" w:fill="FAF9F9"/>
          </w:tcPr>
          <w:p w14:paraId="72177B53" w14:textId="27A0D524"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14</w:t>
            </w:r>
            <w:r>
              <w:rPr>
                <w:rFonts w:ascii="Calibri" w:hAnsi="Calibri" w:cs="Calibri"/>
                <w:sz w:val="20"/>
                <w:lang w:eastAsia="en-IE"/>
              </w:rPr>
              <w:t> </w:t>
            </w:r>
            <w:r>
              <w:rPr>
                <w:rFonts w:ascii="EC Square Sans Cond Pro" w:hAnsi="EC Square Sans Cond Pro" w:cs="Segoe UI"/>
                <w:sz w:val="20"/>
                <w:lang w:eastAsia="en-IE"/>
              </w:rPr>
              <w:t xml:space="preserve">302 in 2025 compared to a target of </w:t>
            </w:r>
            <w:r w:rsidR="006C444C">
              <w:rPr>
                <w:rFonts w:ascii="EC Square Sans Cond Pro" w:hAnsi="EC Square Sans Cond Pro" w:cs="Segoe UI"/>
                <w:sz w:val="20"/>
                <w:lang w:eastAsia="en-IE"/>
              </w:rPr>
              <w:t>6 000</w:t>
            </w:r>
          </w:p>
        </w:tc>
        <w:tc>
          <w:tcPr>
            <w:tcW w:w="1588" w:type="dxa"/>
            <w:tcBorders>
              <w:top w:val="single" w:sz="6" w:space="0" w:color="8C8C8C"/>
              <w:left w:val="nil"/>
              <w:bottom w:val="single" w:sz="6" w:space="0" w:color="8C8C8C"/>
              <w:right w:val="nil"/>
            </w:tcBorders>
            <w:shd w:val="clear" w:color="auto" w:fill="FAF9F9"/>
          </w:tcPr>
          <w:p w14:paraId="09E32368"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On track</w:t>
            </w:r>
          </w:p>
        </w:tc>
      </w:tr>
      <w:tr w:rsidR="00D933B7" w:rsidRPr="00782B7C" w14:paraId="22A16AAA"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3610904A"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Number and share of Euratom projects producing policy-relevant findings</w:t>
            </w:r>
          </w:p>
        </w:tc>
        <w:tc>
          <w:tcPr>
            <w:tcW w:w="1524" w:type="dxa"/>
            <w:tcBorders>
              <w:top w:val="single" w:sz="6" w:space="0" w:color="8C8C8C"/>
              <w:left w:val="nil"/>
              <w:bottom w:val="single" w:sz="6" w:space="0" w:color="8C8C8C"/>
              <w:right w:val="nil"/>
            </w:tcBorders>
            <w:shd w:val="clear" w:color="auto" w:fill="FAF9F9"/>
          </w:tcPr>
          <w:p w14:paraId="347C4538"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AF9F9"/>
          </w:tcPr>
          <w:p w14:paraId="1E78431F" w14:textId="77777777" w:rsidR="00D933B7" w:rsidRPr="00782B7C" w:rsidRDefault="00D933B7">
            <w:pPr>
              <w:spacing w:after="0" w:line="240" w:lineRule="auto"/>
              <w:jc w:val="center"/>
              <w:textAlignment w:val="baseline"/>
              <w:rPr>
                <w:rFonts w:ascii="EC Square Sans Cond Pro" w:hAnsi="EC Square Sans Cond Pro" w:cs="Segoe UI"/>
                <w:b/>
                <w:bCs/>
                <w:sz w:val="20"/>
                <w:lang w:eastAsia="en-IE"/>
              </w:rPr>
            </w:pPr>
            <w:r>
              <w:rPr>
                <w:rFonts w:ascii="EC Square Sans Cond Pro" w:hAnsi="EC Square Sans Cond Pro"/>
                <w:b/>
                <w:bCs/>
                <w:sz w:val="20"/>
                <w:lang w:eastAsia="en-IE"/>
              </w:rPr>
              <w:t>94%</w:t>
            </w:r>
          </w:p>
        </w:tc>
        <w:tc>
          <w:tcPr>
            <w:tcW w:w="1488" w:type="dxa"/>
            <w:tcBorders>
              <w:top w:val="single" w:sz="6" w:space="0" w:color="8C8C8C"/>
              <w:left w:val="nil"/>
              <w:bottom w:val="single" w:sz="6" w:space="0" w:color="8C8C8C"/>
              <w:right w:val="nil"/>
            </w:tcBorders>
            <w:shd w:val="clear" w:color="auto" w:fill="FAF9F9"/>
          </w:tcPr>
          <w:p w14:paraId="06B3C492"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50% for 2027</w:t>
            </w:r>
          </w:p>
        </w:tc>
        <w:tc>
          <w:tcPr>
            <w:tcW w:w="1535" w:type="dxa"/>
            <w:tcBorders>
              <w:top w:val="single" w:sz="6" w:space="0" w:color="8C8C8C"/>
              <w:left w:val="nil"/>
              <w:bottom w:val="single" w:sz="6" w:space="0" w:color="8C8C8C"/>
              <w:right w:val="nil"/>
            </w:tcBorders>
            <w:shd w:val="clear" w:color="auto" w:fill="FAF9F9"/>
          </w:tcPr>
          <w:p w14:paraId="3988D361"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47% compared to a target of 50%</w:t>
            </w:r>
          </w:p>
        </w:tc>
        <w:tc>
          <w:tcPr>
            <w:tcW w:w="1588" w:type="dxa"/>
            <w:tcBorders>
              <w:top w:val="single" w:sz="6" w:space="0" w:color="8C8C8C"/>
              <w:left w:val="nil"/>
              <w:bottom w:val="single" w:sz="6" w:space="0" w:color="8C8C8C"/>
              <w:right w:val="nil"/>
            </w:tcBorders>
            <w:shd w:val="clear" w:color="auto" w:fill="FAF9F9"/>
          </w:tcPr>
          <w:p w14:paraId="51220EDF"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On track</w:t>
            </w:r>
          </w:p>
        </w:tc>
      </w:tr>
      <w:tr w:rsidR="00D933B7" w:rsidRPr="00782B7C" w14:paraId="31217991"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2585B395"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Amount of public and private investment mobilised with the initial Euratom investment</w:t>
            </w:r>
          </w:p>
        </w:tc>
        <w:tc>
          <w:tcPr>
            <w:tcW w:w="1524" w:type="dxa"/>
            <w:tcBorders>
              <w:top w:val="single" w:sz="6" w:space="0" w:color="8C8C8C"/>
              <w:left w:val="nil"/>
              <w:bottom w:val="single" w:sz="6" w:space="0" w:color="8C8C8C"/>
              <w:right w:val="nil"/>
            </w:tcBorders>
            <w:shd w:val="clear" w:color="auto" w:fill="FAF9F9"/>
          </w:tcPr>
          <w:p w14:paraId="15471AF9"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AF9F9"/>
          </w:tcPr>
          <w:p w14:paraId="63E26CA4" w14:textId="601D804C" w:rsidR="00D933B7" w:rsidRPr="00D72BC9" w:rsidRDefault="003145CD">
            <w:pPr>
              <w:spacing w:after="0" w:line="240" w:lineRule="auto"/>
              <w:jc w:val="center"/>
              <w:textAlignment w:val="baseline"/>
              <w:rPr>
                <w:rFonts w:ascii="EC Square Sans Cond Pro" w:hAnsi="EC Square Sans Cond Pro" w:cs="Segoe UI"/>
                <w:b/>
                <w:bCs/>
                <w:sz w:val="20"/>
                <w:lang w:eastAsia="en-IE"/>
              </w:rPr>
            </w:pPr>
            <w:r>
              <w:rPr>
                <w:rFonts w:ascii="EC Square Sans Cond Pro" w:hAnsi="EC Square Sans Cond Pro"/>
                <w:b/>
                <w:sz w:val="20"/>
                <w:lang w:eastAsia="en-IE"/>
              </w:rPr>
              <w:t>68</w:t>
            </w:r>
            <w:r w:rsidR="00D933B7">
              <w:rPr>
                <w:rFonts w:ascii="EC Square Sans Cond Pro" w:hAnsi="EC Square Sans Cond Pro"/>
                <w:b/>
                <w:bCs/>
                <w:sz w:val="20"/>
                <w:lang w:eastAsia="en-IE"/>
              </w:rPr>
              <w:t>%</w:t>
            </w:r>
          </w:p>
        </w:tc>
        <w:tc>
          <w:tcPr>
            <w:tcW w:w="1488" w:type="dxa"/>
            <w:tcBorders>
              <w:top w:val="single" w:sz="6" w:space="0" w:color="8C8C8C"/>
              <w:left w:val="nil"/>
              <w:bottom w:val="single" w:sz="6" w:space="0" w:color="8C8C8C"/>
              <w:right w:val="nil"/>
            </w:tcBorders>
            <w:shd w:val="clear" w:color="auto" w:fill="FAF9F9"/>
          </w:tcPr>
          <w:p w14:paraId="006EB389" w14:textId="4B6A0D86"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EUR</w:t>
            </w:r>
            <w:r>
              <w:rPr>
                <w:rFonts w:ascii="Calibri" w:hAnsi="Calibri" w:cs="Calibri"/>
                <w:sz w:val="20"/>
                <w:lang w:eastAsia="en-IE"/>
              </w:rPr>
              <w:t> </w:t>
            </w:r>
            <w:r w:rsidR="005246D0">
              <w:rPr>
                <w:rFonts w:ascii="EC Square Sans Cond Pro" w:hAnsi="EC Square Sans Cond Pro" w:cs="Segoe UI"/>
                <w:sz w:val="20"/>
                <w:lang w:eastAsia="en-IE"/>
              </w:rPr>
              <w:t>800</w:t>
            </w:r>
            <w:r w:rsidR="006C444C">
              <w:rPr>
                <w:rFonts w:ascii="Calibri" w:hAnsi="Calibri" w:cs="Calibri"/>
                <w:sz w:val="20"/>
                <w:lang w:eastAsia="en-IE"/>
              </w:rPr>
              <w:t> </w:t>
            </w:r>
            <w:r>
              <w:rPr>
                <w:rFonts w:ascii="EC Square Sans Cond Pro" w:hAnsi="EC Square Sans Cond Pro" w:cs="Segoe UI"/>
                <w:sz w:val="20"/>
                <w:lang w:eastAsia="en-IE"/>
              </w:rPr>
              <w:t>million in 2027</w:t>
            </w:r>
          </w:p>
        </w:tc>
        <w:tc>
          <w:tcPr>
            <w:tcW w:w="1535" w:type="dxa"/>
            <w:tcBorders>
              <w:top w:val="single" w:sz="6" w:space="0" w:color="8C8C8C"/>
              <w:left w:val="nil"/>
              <w:bottom w:val="single" w:sz="6" w:space="0" w:color="8C8C8C"/>
              <w:right w:val="nil"/>
            </w:tcBorders>
            <w:shd w:val="clear" w:color="auto" w:fill="FAF9F9"/>
          </w:tcPr>
          <w:p w14:paraId="31EA4E16" w14:textId="119864D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EUR</w:t>
            </w:r>
            <w:r>
              <w:rPr>
                <w:rFonts w:ascii="Calibri" w:hAnsi="Calibri" w:cs="Calibri"/>
                <w:sz w:val="20"/>
                <w:lang w:eastAsia="en-IE"/>
              </w:rPr>
              <w:t> </w:t>
            </w:r>
            <w:r>
              <w:rPr>
                <w:rFonts w:ascii="EC Square Sans Cond Pro" w:hAnsi="EC Square Sans Cond Pro" w:cs="Segoe UI"/>
                <w:sz w:val="20"/>
                <w:lang w:eastAsia="en-IE"/>
              </w:rPr>
              <w:t>547</w:t>
            </w:r>
            <w:r>
              <w:rPr>
                <w:rFonts w:ascii="Calibri" w:hAnsi="Calibri" w:cs="Calibri"/>
                <w:sz w:val="20"/>
                <w:lang w:eastAsia="en-IE"/>
              </w:rPr>
              <w:t> </w:t>
            </w:r>
            <w:r>
              <w:rPr>
                <w:rFonts w:ascii="EC Square Sans Cond Pro" w:hAnsi="EC Square Sans Cond Pro" w:cs="Segoe UI"/>
                <w:sz w:val="20"/>
                <w:lang w:eastAsia="en-IE"/>
              </w:rPr>
              <w:t>million in 2025 compared to a target of EUR</w:t>
            </w:r>
            <w:r>
              <w:rPr>
                <w:rFonts w:ascii="Calibri" w:hAnsi="Calibri" w:cs="Calibri"/>
                <w:sz w:val="20"/>
                <w:lang w:eastAsia="en-IE"/>
              </w:rPr>
              <w:t> </w:t>
            </w:r>
            <w:r w:rsidR="006C444C">
              <w:rPr>
                <w:rFonts w:ascii="EC Square Sans Cond Pro" w:hAnsi="EC Square Sans Cond Pro" w:cs="Segoe UI"/>
                <w:sz w:val="20"/>
                <w:lang w:eastAsia="en-IE"/>
              </w:rPr>
              <w:t>500</w:t>
            </w:r>
            <w:r w:rsidR="006C444C">
              <w:rPr>
                <w:rFonts w:ascii="Calibri" w:hAnsi="Calibri" w:cs="Calibri"/>
                <w:sz w:val="20"/>
                <w:lang w:eastAsia="en-IE"/>
              </w:rPr>
              <w:t> </w:t>
            </w:r>
            <w:r>
              <w:rPr>
                <w:rFonts w:ascii="EC Square Sans Cond Pro" w:hAnsi="EC Square Sans Cond Pro" w:cs="Segoe UI"/>
                <w:sz w:val="20"/>
                <w:lang w:eastAsia="en-IE"/>
              </w:rPr>
              <w:t>million</w:t>
            </w:r>
          </w:p>
        </w:tc>
        <w:tc>
          <w:tcPr>
            <w:tcW w:w="1588" w:type="dxa"/>
            <w:tcBorders>
              <w:top w:val="single" w:sz="6" w:space="0" w:color="8C8C8C"/>
              <w:left w:val="nil"/>
              <w:bottom w:val="single" w:sz="6" w:space="0" w:color="8C8C8C"/>
              <w:right w:val="nil"/>
            </w:tcBorders>
            <w:shd w:val="clear" w:color="auto" w:fill="FAF9F9"/>
          </w:tcPr>
          <w:p w14:paraId="04C26821"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On track</w:t>
            </w:r>
          </w:p>
        </w:tc>
      </w:tr>
      <w:tr w:rsidR="00D933B7" w:rsidRPr="00782B7C" w14:paraId="214D9B2D"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6C417B04"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Number of full-time-equivalent jobs created and jobs maintained in beneficiary entities for the Euratom project</w:t>
            </w:r>
          </w:p>
        </w:tc>
        <w:tc>
          <w:tcPr>
            <w:tcW w:w="1524" w:type="dxa"/>
            <w:tcBorders>
              <w:top w:val="single" w:sz="6" w:space="0" w:color="8C8C8C"/>
              <w:left w:val="nil"/>
              <w:bottom w:val="single" w:sz="6" w:space="0" w:color="8C8C8C"/>
              <w:right w:val="nil"/>
            </w:tcBorders>
            <w:shd w:val="clear" w:color="auto" w:fill="FAF9F9"/>
          </w:tcPr>
          <w:p w14:paraId="271927A7"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AF9F9"/>
          </w:tcPr>
          <w:p w14:paraId="0B12EFC9" w14:textId="77777777" w:rsidR="00D933B7" w:rsidRPr="00782B7C" w:rsidRDefault="00D933B7">
            <w:pPr>
              <w:spacing w:after="0" w:line="240" w:lineRule="auto"/>
              <w:jc w:val="center"/>
              <w:textAlignment w:val="baseline"/>
              <w:rPr>
                <w:rFonts w:ascii="EC Square Sans Cond Pro" w:hAnsi="EC Square Sans Cond Pro" w:cs="Segoe UI"/>
                <w:b/>
                <w:bCs/>
                <w:sz w:val="20"/>
                <w:lang w:eastAsia="en-IE"/>
              </w:rPr>
            </w:pPr>
            <w:r>
              <w:rPr>
                <w:rFonts w:ascii="EC Square Sans Cond Pro" w:hAnsi="EC Square Sans Cond Pro"/>
                <w:b/>
                <w:bCs/>
                <w:sz w:val="20"/>
                <w:lang w:eastAsia="en-IE"/>
              </w:rPr>
              <w:t>n/a</w:t>
            </w:r>
          </w:p>
        </w:tc>
        <w:tc>
          <w:tcPr>
            <w:tcW w:w="1488" w:type="dxa"/>
            <w:tcBorders>
              <w:top w:val="single" w:sz="6" w:space="0" w:color="8C8C8C"/>
              <w:left w:val="nil"/>
              <w:bottom w:val="single" w:sz="6" w:space="0" w:color="8C8C8C"/>
              <w:right w:val="nil"/>
            </w:tcBorders>
            <w:shd w:val="clear" w:color="auto" w:fill="FAF9F9"/>
          </w:tcPr>
          <w:p w14:paraId="7085BBBF"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11</w:t>
            </w:r>
            <w:r>
              <w:rPr>
                <w:rFonts w:ascii="Calibri" w:hAnsi="Calibri" w:cs="Calibri"/>
                <w:sz w:val="20"/>
                <w:lang w:eastAsia="en-IE"/>
              </w:rPr>
              <w:t> </w:t>
            </w:r>
            <w:r>
              <w:rPr>
                <w:rFonts w:ascii="EC Square Sans Cond Pro" w:hAnsi="EC Square Sans Cond Pro" w:cs="Segoe UI"/>
                <w:sz w:val="20"/>
                <w:lang w:eastAsia="en-IE"/>
              </w:rPr>
              <w:t>000 in 2025</w:t>
            </w:r>
          </w:p>
        </w:tc>
        <w:tc>
          <w:tcPr>
            <w:tcW w:w="1535" w:type="dxa"/>
            <w:tcBorders>
              <w:top w:val="single" w:sz="6" w:space="0" w:color="8C8C8C"/>
              <w:left w:val="nil"/>
              <w:bottom w:val="single" w:sz="6" w:space="0" w:color="8C8C8C"/>
              <w:right w:val="nil"/>
            </w:tcBorders>
            <w:shd w:val="clear" w:color="auto" w:fill="FAF9F9"/>
          </w:tcPr>
          <w:p w14:paraId="55808466"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n/a</w:t>
            </w:r>
          </w:p>
        </w:tc>
        <w:tc>
          <w:tcPr>
            <w:tcW w:w="1588" w:type="dxa"/>
            <w:tcBorders>
              <w:top w:val="single" w:sz="6" w:space="0" w:color="8C8C8C"/>
              <w:left w:val="nil"/>
              <w:bottom w:val="single" w:sz="6" w:space="0" w:color="8C8C8C"/>
              <w:right w:val="nil"/>
            </w:tcBorders>
            <w:shd w:val="clear" w:color="auto" w:fill="FAF9F9"/>
          </w:tcPr>
          <w:p w14:paraId="3E641A31"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No data</w:t>
            </w:r>
          </w:p>
        </w:tc>
      </w:tr>
      <w:tr w:rsidR="00D933B7" w:rsidRPr="00782B7C" w14:paraId="022F31C1"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3946CADD" w14:textId="77777777" w:rsidR="00D933B7" w:rsidRPr="00782B7C" w:rsidRDefault="00D933B7">
            <w:pPr>
              <w:spacing w:after="0" w:line="240" w:lineRule="auto"/>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Progress in the implementation of the fusion roadmap –percentage of the fusion roadmap’s milestones established for the 2021-2025 period reached by the Euratom programme</w:t>
            </w:r>
          </w:p>
        </w:tc>
        <w:tc>
          <w:tcPr>
            <w:tcW w:w="1524" w:type="dxa"/>
            <w:tcBorders>
              <w:top w:val="single" w:sz="6" w:space="0" w:color="8C8C8C"/>
              <w:left w:val="nil"/>
              <w:bottom w:val="single" w:sz="6" w:space="0" w:color="8C8C8C"/>
              <w:right w:val="nil"/>
            </w:tcBorders>
            <w:shd w:val="clear" w:color="auto" w:fill="FAF9F9"/>
          </w:tcPr>
          <w:p w14:paraId="6BE15EFE"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AF9F9"/>
          </w:tcPr>
          <w:p w14:paraId="400626E4" w14:textId="77777777" w:rsidR="00D933B7" w:rsidRPr="00782B7C" w:rsidRDefault="00D933B7">
            <w:pPr>
              <w:spacing w:after="0" w:line="240" w:lineRule="auto"/>
              <w:jc w:val="center"/>
              <w:textAlignment w:val="baseline"/>
              <w:rPr>
                <w:rFonts w:ascii="EC Square Sans Cond Pro" w:hAnsi="EC Square Sans Cond Pro" w:cs="Segoe UI"/>
                <w:b/>
                <w:bCs/>
                <w:sz w:val="20"/>
                <w:lang w:eastAsia="en-IE"/>
              </w:rPr>
            </w:pPr>
            <w:r>
              <w:rPr>
                <w:rFonts w:ascii="EC Square Sans Cond Pro" w:hAnsi="EC Square Sans Cond Pro"/>
                <w:b/>
                <w:bCs/>
                <w:sz w:val="20"/>
                <w:lang w:eastAsia="en-IE"/>
              </w:rPr>
              <w:t>88%</w:t>
            </w:r>
          </w:p>
        </w:tc>
        <w:tc>
          <w:tcPr>
            <w:tcW w:w="1488" w:type="dxa"/>
            <w:tcBorders>
              <w:top w:val="single" w:sz="6" w:space="0" w:color="8C8C8C"/>
              <w:left w:val="nil"/>
              <w:bottom w:val="single" w:sz="6" w:space="0" w:color="8C8C8C"/>
              <w:right w:val="nil"/>
            </w:tcBorders>
            <w:shd w:val="clear" w:color="auto" w:fill="FAF9F9"/>
          </w:tcPr>
          <w:p w14:paraId="470ED2F7"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95% in 2027</w:t>
            </w:r>
          </w:p>
        </w:tc>
        <w:tc>
          <w:tcPr>
            <w:tcW w:w="1535" w:type="dxa"/>
            <w:tcBorders>
              <w:top w:val="single" w:sz="6" w:space="0" w:color="8C8C8C"/>
              <w:left w:val="nil"/>
              <w:bottom w:val="single" w:sz="6" w:space="0" w:color="8C8C8C"/>
              <w:right w:val="nil"/>
            </w:tcBorders>
            <w:shd w:val="clear" w:color="auto" w:fill="FAF9F9"/>
          </w:tcPr>
          <w:p w14:paraId="1EC03B47"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84% in 2025 compared to a target of 95% in 2027</w:t>
            </w:r>
          </w:p>
        </w:tc>
        <w:tc>
          <w:tcPr>
            <w:tcW w:w="1588" w:type="dxa"/>
            <w:tcBorders>
              <w:top w:val="single" w:sz="6" w:space="0" w:color="8C8C8C"/>
              <w:left w:val="nil"/>
              <w:bottom w:val="single" w:sz="6" w:space="0" w:color="8C8C8C"/>
              <w:right w:val="nil"/>
            </w:tcBorders>
            <w:shd w:val="clear" w:color="auto" w:fill="FAF9F9"/>
          </w:tcPr>
          <w:p w14:paraId="4FAEDBB3" w14:textId="77777777" w:rsidR="00D933B7" w:rsidRPr="00782B7C" w:rsidRDefault="00D933B7">
            <w:pPr>
              <w:spacing w:after="0" w:line="240" w:lineRule="auto"/>
              <w:jc w:val="center"/>
              <w:textAlignment w:val="baseline"/>
              <w:rPr>
                <w:rFonts w:ascii="EC Square Sans Cond Pro" w:hAnsi="EC Square Sans Cond Pro" w:cs="Segoe UI"/>
                <w:sz w:val="20"/>
                <w:lang w:eastAsia="en-IE"/>
              </w:rPr>
            </w:pPr>
            <w:r>
              <w:rPr>
                <w:rFonts w:ascii="EC Square Sans Cond Pro" w:hAnsi="EC Square Sans Cond Pro" w:cs="Segoe UI"/>
                <w:sz w:val="20"/>
                <w:lang w:eastAsia="en-IE"/>
              </w:rPr>
              <w:t>Moderate progress</w:t>
            </w:r>
          </w:p>
        </w:tc>
      </w:tr>
    </w:tbl>
    <w:p w14:paraId="679476C7" w14:textId="77777777" w:rsidR="00D933B7" w:rsidRPr="00782B7C" w:rsidRDefault="00D933B7" w:rsidP="00D933B7">
      <w:pPr>
        <w:tabs>
          <w:tab w:val="left" w:pos="1410"/>
        </w:tabs>
        <w:rPr>
          <w:lang w:eastAsia="en-GB"/>
        </w:rPr>
      </w:pPr>
      <w:r>
        <w:rPr>
          <w:lang w:eastAsia="en-GB"/>
        </w:rPr>
        <w:tab/>
      </w:r>
    </w:p>
    <w:p w14:paraId="459D9CF1" w14:textId="77777777" w:rsidR="00D933B7" w:rsidRPr="00782B7C" w:rsidDel="007B5483" w:rsidRDefault="00D933B7" w:rsidP="00D933B7">
      <w:pPr>
        <w:spacing w:before="200" w:after="60"/>
      </w:pPr>
      <w:r>
        <w:t>The Euratom research and training programme’s budget is distributed among:</w:t>
      </w:r>
    </w:p>
    <w:p w14:paraId="4A9AA291" w14:textId="77777777" w:rsidR="00D933B7" w:rsidRPr="00782B7C" w:rsidDel="007B5483" w:rsidRDefault="00D933B7" w:rsidP="00373960">
      <w:pPr>
        <w:pStyle w:val="ListParagraph"/>
        <w:numPr>
          <w:ilvl w:val="0"/>
          <w:numId w:val="12"/>
        </w:numPr>
        <w:spacing w:after="60" w:line="264" w:lineRule="auto"/>
        <w:jc w:val="both"/>
      </w:pPr>
      <w:r>
        <w:t>indirect action in fusion research and development;</w:t>
      </w:r>
    </w:p>
    <w:p w14:paraId="295B666D" w14:textId="77777777" w:rsidR="00D933B7" w:rsidRPr="00782B7C" w:rsidDel="007B5483" w:rsidRDefault="00D933B7" w:rsidP="00373960">
      <w:pPr>
        <w:pStyle w:val="ListParagraph"/>
        <w:numPr>
          <w:ilvl w:val="0"/>
          <w:numId w:val="12"/>
        </w:numPr>
        <w:spacing w:after="60" w:line="264" w:lineRule="auto"/>
        <w:jc w:val="both"/>
      </w:pPr>
      <w:r>
        <w:t>indirect action in nuclear fission (nuclear safety, radiation protection, waste management); and</w:t>
      </w:r>
    </w:p>
    <w:p w14:paraId="32751D98" w14:textId="77777777" w:rsidR="00D933B7" w:rsidRPr="00782B7C" w:rsidDel="007B5483" w:rsidRDefault="00D933B7" w:rsidP="00373960">
      <w:pPr>
        <w:pStyle w:val="ListParagraph"/>
        <w:numPr>
          <w:ilvl w:val="0"/>
          <w:numId w:val="12"/>
        </w:numPr>
        <w:spacing w:after="60" w:line="264" w:lineRule="auto"/>
        <w:jc w:val="both"/>
      </w:pPr>
      <w:r>
        <w:t>direct action undertaken by the Joint Research Centre of the European Commission.</w:t>
      </w:r>
    </w:p>
    <w:p w14:paraId="51FD1A52" w14:textId="77777777" w:rsidR="00D933B7" w:rsidRPr="00782B7C" w:rsidRDefault="00D933B7" w:rsidP="00D933B7">
      <w:pPr>
        <w:spacing w:after="60"/>
      </w:pPr>
      <w:r>
        <w:t xml:space="preserve">In 2025, the Euratom programme made progress towards achieving its objectives. Of the 8 </w:t>
      </w:r>
      <w:r>
        <w:rPr>
          <w:lang w:val="en-IE"/>
        </w:rPr>
        <w:t xml:space="preserve">core </w:t>
      </w:r>
      <w:r>
        <w:t xml:space="preserve">indicators reported, 5 are on track, and 3 show moderate progress. </w:t>
      </w:r>
      <w:permStart w:id="1101139112" w:edGrp="everyone"/>
      <w:permEnd w:id="1101139112"/>
      <w:r>
        <w:t>Following the Council’s adoption of Regulation (Euratom) 2025/1304, which extended the programme to cover the 2026-2027 period, the Commission revised the targets to cover a seven-year period instead of the five years initially planned.</w:t>
      </w:r>
    </w:p>
    <w:p w14:paraId="75E7AE47" w14:textId="77777777" w:rsidR="00D933B7" w:rsidRPr="00782B7C" w:rsidRDefault="00D933B7" w:rsidP="00D933B7">
      <w:pPr>
        <w:spacing w:after="60"/>
      </w:pPr>
      <w:r>
        <w:t>The following section highlights the major achievements of the different actions carried out in 2025.</w:t>
      </w:r>
    </w:p>
    <w:p w14:paraId="5415C89C" w14:textId="77777777" w:rsidR="00D933B7" w:rsidRPr="00782B7C" w:rsidRDefault="00D933B7" w:rsidP="00D933B7">
      <w:pPr>
        <w:spacing w:after="60"/>
      </w:pPr>
      <w:r>
        <w:t>In the area of indirect action in fusion research and development, Euratom continued to play a pivotal role.</w:t>
      </w:r>
    </w:p>
    <w:p w14:paraId="62BDFB63" w14:textId="77777777" w:rsidR="00D933B7" w:rsidRPr="00782B7C" w:rsidRDefault="00D933B7" w:rsidP="00D933B7">
      <w:pPr>
        <w:spacing w:line="259" w:lineRule="auto"/>
      </w:pPr>
      <w:r>
        <w:t>In 2025, the Eurofusion co-funded partnership advanced Europe’s fusion roadmap by achieving record long-duration, high-performance plasmas across key research facilities. A formalised partnership with the ITER Organization has accelerated joint technical work and training, while the 2025 researcher and engineering grants continue to expand Europe’s specialised workforce for future fusion power plants.</w:t>
      </w:r>
    </w:p>
    <w:p w14:paraId="2D61E254" w14:textId="77777777" w:rsidR="00D933B7" w:rsidRPr="00782B7C" w:rsidRDefault="00D933B7" w:rsidP="00D933B7">
      <w:pPr>
        <w:spacing w:line="259" w:lineRule="auto"/>
      </w:pPr>
      <w:r>
        <w:t xml:space="preserve">In parallel, the go4fusion project prepared the ground for a future fusion public–private partnership by launching a European Fusion Stakeholder Platform, drafting a strategic research and innovation agenda (due in 2026) and progressing an industry-led association and memorandum of </w:t>
      </w:r>
      <w:r>
        <w:lastRenderedPageBreak/>
        <w:t>understanding for signature by the Commission in 2026. Euratom also worked with the European Innovation Council to establish a dedicated Fusion EIC Accelerator call for 2026–2027 to support high-technology-readiness-level projects led exclusively by small and medium-sized enterprises.</w:t>
      </w:r>
    </w:p>
    <w:p w14:paraId="1F34706F" w14:textId="77777777" w:rsidR="00D933B7" w:rsidRPr="00782B7C" w:rsidRDefault="00D933B7" w:rsidP="00D933B7">
      <w:pPr>
        <w:spacing w:line="259" w:lineRule="auto"/>
      </w:pPr>
      <w:r>
        <w:t>In nuclear fission research, the Euratom co-funded partnerships continued to play a key role. The Pianoforte co-funded partnership, bringing together 108 partners across 26 countries, advanced European radiation protection research through its third transnational open call, which selected six projects on the health effects of dose variations, integrated environmental risk assessment and the application of artificial intelligence and big data for emergency response. It also updated its strategic research and innovation agenda through stakeholder consultation and launched new training and doctorate calls to support the long-term sustainability of the radiation protection workforce.</w:t>
      </w:r>
    </w:p>
    <w:p w14:paraId="39CA037A" w14:textId="77777777" w:rsidR="00D933B7" w:rsidRPr="00782B7C" w:rsidRDefault="00D933B7" w:rsidP="00D933B7">
      <w:pPr>
        <w:spacing w:line="259" w:lineRule="auto"/>
      </w:pPr>
      <w:r>
        <w:t>The EURAD-2 co-funded partnership on radioactive waste management entered its first full year of operation, launching a second wave of research activities and hosting its first annual event in Bologna, Italy. It opened its mobility programme, contributed to the FISA-EURADWASTE 2025 conference and published its first deliverables. With 121 participating organisations, EURAD-2 is consolidating its role as a major European platform for the safe long-term management of radioactive waste.</w:t>
      </w:r>
    </w:p>
    <w:p w14:paraId="15F43F28" w14:textId="77777777" w:rsidR="00D933B7" w:rsidRPr="00782B7C" w:rsidRDefault="00D933B7" w:rsidP="00D933B7">
      <w:pPr>
        <w:spacing w:line="259" w:lineRule="auto"/>
      </w:pPr>
      <w:r>
        <w:t>The CONNECT-NM co-funded partnership, dedicated to accelerating innovation in relation to nuclear materials, successfully completed its first open call with a Euratom contribution of EUR</w:t>
      </w:r>
      <w:r>
        <w:rPr>
          <w:rFonts w:ascii="Calibri" w:hAnsi="Calibri" w:cs="Calibri"/>
        </w:rPr>
        <w:t> </w:t>
      </w:r>
      <w:r>
        <w:t>13.5</w:t>
      </w:r>
      <w:r>
        <w:rPr>
          <w:rFonts w:ascii="Calibri" w:hAnsi="Calibri" w:cs="Calibri"/>
        </w:rPr>
        <w:t> </w:t>
      </w:r>
      <w:r>
        <w:t>million, selecting 17 collaborative projects involving over 70 participants. The projects address advanced materials development and manufacturing, qualification, monitoring and predictive modelling.</w:t>
      </w:r>
    </w:p>
    <w:p w14:paraId="5627A138" w14:textId="77777777" w:rsidR="00D933B7" w:rsidRPr="00782B7C" w:rsidRDefault="00D933B7" w:rsidP="00D933B7">
      <w:pPr>
        <w:spacing w:line="259" w:lineRule="auto"/>
      </w:pPr>
      <w:r>
        <w:t>Concerning direct action, the Joint Research Centre has continued to advance nuclear research and produced technical and scientific outputs, including 105 new peer-reviewed publications, 80% of which are available via open access. In terms of technical outputs, six reference materials and reference measurements were delivered, serving to improve nuclear standards. Four new technical systems were developed, supporting Euratom inspectors in performing their duties in relation to nuclear safeguards.</w:t>
      </w:r>
    </w:p>
    <w:p w14:paraId="4960CA51" w14:textId="77777777" w:rsidR="00D933B7" w:rsidRPr="00782B7C" w:rsidRDefault="00D933B7" w:rsidP="00D933B7">
      <w:pPr>
        <w:spacing w:line="259" w:lineRule="auto"/>
      </w:pPr>
      <w:r>
        <w:t>In 2025, the Joint Research Centre also strengthened nuclear expertise, skills and knowledge in Europe by delivering 51 specialised training sessions across nuclear fields to 842 beneficiaries, including students, young professionals, national officials and researchers. More specifically, 26 courses on nuclear safeguards and nuclear security directly contributed to advancing the capabilities of 113 nuclear safeguards inspectors and 99 front-line officers. Additionally, through the Joint Research Centre’s open access programme, 69 users from European research organisations were able to access the 11 nuclear research infrastructures to conduct strategic experimental research, thereby fostering greater collaboration and capacity building. The demand for both training and access to the Joint Research Centre’s specialised research facilities remains high, and represents an essential asset for the European researcher community.</w:t>
      </w:r>
    </w:p>
    <w:p w14:paraId="213E71A0" w14:textId="77777777" w:rsidR="00D933B7" w:rsidRPr="00782B7C" w:rsidRDefault="00D933B7" w:rsidP="00D933B7">
      <w:pPr>
        <w:spacing w:line="259" w:lineRule="auto"/>
      </w:pPr>
      <w:r>
        <w:t>The Joint Research Centre has also implemented policy support activities to monitor compliance with Euratom legislation. These activities have been provided thanks to 16 service agreements with Commission services in the areas of nuclear safety, security and safeguards. Concrete examples include the analysis of eight Member States’ nuclear projects communicated under Article</w:t>
      </w:r>
      <w:r>
        <w:rPr>
          <w:rFonts w:ascii="Calibri" w:hAnsi="Calibri" w:cs="Calibri"/>
        </w:rPr>
        <w:t> </w:t>
      </w:r>
      <w:r>
        <w:t xml:space="preserve">41 of the Euratom Treaty. In support of the Nuclear Safety Directive (Directive 2009/71/Euratom), the </w:t>
      </w:r>
      <w:r>
        <w:lastRenderedPageBreak/>
        <w:t>Joint Research Centre contributed to the topical peer review on fire protection at nuclear installations coordinated by the European Nuclear Safety Regulators Group. National reports and programmes were also reviewed to monitor the implementation of the directive on the safe and responsible management of radioactive waste and spent fuel (Directive 2011/70/Euratom). Joint Research Centre experts supported projects under the European Instrument for International Nuclear Safety Cooperation. The centre has been assisting in the effective implementation of Euratom safeguards by analysing samples, conducting in-field measurements and providing operational support at the on-site laboratory in La Hague, France, and by cooperating with the International Atomic Energy Agency. The Joint Research Centre also provided technical assistance to partner countries under the EU chemical, biological, radiological and nuclear centres of excellence initiative. Finally, it conducted a benchmark exercise with Ukrainian authorities to assess radiological and nuclear risks and strengthen emergency preparedness, and continued to inform the consecutive amendments to</w:t>
      </w:r>
      <w:r>
        <w:rPr>
          <w:rFonts w:ascii="Calibri" w:hAnsi="Calibri" w:cs="Calibri"/>
        </w:rPr>
        <w:t xml:space="preserve"> </w:t>
      </w:r>
      <w:r>
        <w:t>Regulation (EU) No</w:t>
      </w:r>
      <w:r>
        <w:rPr>
          <w:rFonts w:ascii="Calibri" w:hAnsi="Calibri" w:cs="Calibri"/>
        </w:rPr>
        <w:t> </w:t>
      </w:r>
      <w:r>
        <w:t>833/2014 concerning restrictive measures targeting Russia. Additional policy support highlights include the contribution to the eighth nuclear illustrative programme, which forecast nuclear investment needs in Europe.</w:t>
      </w:r>
    </w:p>
    <w:p w14:paraId="7399C5B0" w14:textId="77777777" w:rsidR="00D933B7" w:rsidRPr="00782B7C" w:rsidRDefault="00D933B7" w:rsidP="00D933B7">
      <w:pPr>
        <w:spacing w:line="259" w:lineRule="auto"/>
      </w:pPr>
      <w:r>
        <w:t>All of the abovementioned activities entailed the mobilisation of significant resources, both in terms of staff and to guarantee the continued maintenance and operation of the Joint Research Centre’s nuclear research infrastructure. Throughout the current programme, resources have been constrained by higher operation costs due to persistent inflation and associated cumulative effects. These factors have pressured the Joint Research Centre into adapting and recentring its research capacities towards priority areas, leading to fewer technical outputs and decreased engagement in research and development with a low level of technical readiness, while still striving to continue to provide quality services to the Commission and the Member States, despite increased demand for nuclear expertise.</w:t>
      </w:r>
    </w:p>
    <w:p w14:paraId="6D41E479" w14:textId="77777777" w:rsidR="00D933B7" w:rsidRPr="00782B7C"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13E6F9C2" w14:textId="77777777" w:rsidR="00D933B7" w:rsidRPr="00782B7C"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1F084E70" w14:textId="77777777" w:rsidR="00D933B7" w:rsidRPr="00782B7C" w:rsidRDefault="00D933B7" w:rsidP="00F72C99">
      <w:pPr>
        <w:pStyle w:val="Heading2"/>
        <w:rPr>
          <w:rFonts w:eastAsiaTheme="majorEastAsia"/>
          <w:lang w:eastAsia="en-GB"/>
        </w:rPr>
      </w:pPr>
      <w:r>
        <w:rPr>
          <w:rFonts w:eastAsiaTheme="majorEastAsia"/>
          <w:lang w:eastAsia="en-GB"/>
        </w:rPr>
        <w:t>Contribution to horizontal priorities</w:t>
      </w:r>
    </w:p>
    <w:p w14:paraId="1CB5D2B1" w14:textId="77777777" w:rsidR="00D933B7" w:rsidRPr="00782B7C"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58"/>
        <w:gridCol w:w="916"/>
        <w:gridCol w:w="917"/>
        <w:gridCol w:w="806"/>
        <w:gridCol w:w="806"/>
        <w:gridCol w:w="810"/>
        <w:gridCol w:w="1207"/>
        <w:gridCol w:w="806"/>
        <w:gridCol w:w="907"/>
        <w:gridCol w:w="906"/>
      </w:tblGrid>
      <w:tr w:rsidR="00D933B7" w:rsidRPr="00782B7C" w14:paraId="755E323B" w14:textId="77777777">
        <w:trPr>
          <w:trHeight w:val="300"/>
        </w:trPr>
        <w:tc>
          <w:tcPr>
            <w:tcW w:w="1558" w:type="dxa"/>
            <w:tcBorders>
              <w:top w:val="single" w:sz="6" w:space="0" w:color="8C8C8C"/>
              <w:left w:val="nil"/>
              <w:bottom w:val="nil"/>
              <w:right w:val="nil"/>
            </w:tcBorders>
            <w:shd w:val="clear" w:color="auto" w:fill="F2F2F2" w:themeFill="background1" w:themeFillShade="F2"/>
            <w:vAlign w:val="center"/>
            <w:hideMark/>
          </w:tcPr>
          <w:p w14:paraId="06608607"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5"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40027716"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3" w:type="dxa"/>
            <w:gridSpan w:val="2"/>
            <w:tcBorders>
              <w:top w:val="single" w:sz="6" w:space="0" w:color="8C8C8C"/>
              <w:left w:val="single" w:sz="4" w:space="0" w:color="auto"/>
              <w:bottom w:val="nil"/>
              <w:right w:val="nil"/>
            </w:tcBorders>
            <w:shd w:val="clear" w:color="auto" w:fill="F2F2F2" w:themeFill="background1" w:themeFillShade="F2"/>
            <w:vAlign w:val="center"/>
          </w:tcPr>
          <w:p w14:paraId="399F57D7"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3"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30F9AC92"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782B7C" w14:paraId="61863333" w14:textId="77777777">
        <w:trPr>
          <w:trHeight w:val="300"/>
        </w:trPr>
        <w:tc>
          <w:tcPr>
            <w:tcW w:w="1558" w:type="dxa"/>
            <w:tcBorders>
              <w:top w:val="nil"/>
              <w:left w:val="nil"/>
              <w:bottom w:val="single" w:sz="6" w:space="0" w:color="8C8C8C"/>
              <w:right w:val="nil"/>
            </w:tcBorders>
            <w:shd w:val="clear" w:color="auto" w:fill="F2F2F2" w:themeFill="background1" w:themeFillShade="F2"/>
            <w:vAlign w:val="center"/>
            <w:hideMark/>
          </w:tcPr>
          <w:p w14:paraId="39B9EF6E"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6" w:type="dxa"/>
            <w:tcBorders>
              <w:top w:val="nil"/>
              <w:left w:val="nil"/>
              <w:bottom w:val="single" w:sz="6" w:space="0" w:color="8C8C8C"/>
              <w:right w:val="nil"/>
            </w:tcBorders>
            <w:shd w:val="clear" w:color="auto" w:fill="F2F2F2" w:themeFill="background1" w:themeFillShade="F2"/>
            <w:vAlign w:val="center"/>
            <w:hideMark/>
          </w:tcPr>
          <w:p w14:paraId="2D231B50"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7" w:type="dxa"/>
            <w:tcBorders>
              <w:top w:val="nil"/>
              <w:left w:val="nil"/>
              <w:bottom w:val="single" w:sz="6" w:space="0" w:color="8C8C8C"/>
              <w:right w:val="nil"/>
            </w:tcBorders>
            <w:shd w:val="clear" w:color="auto" w:fill="F2F2F2" w:themeFill="background1" w:themeFillShade="F2"/>
            <w:vAlign w:val="center"/>
            <w:hideMark/>
          </w:tcPr>
          <w:p w14:paraId="36DBA96D"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23FF7A83"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1B0BCB1C"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2E7BAAA5"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07" w:type="dxa"/>
            <w:tcBorders>
              <w:top w:val="nil"/>
              <w:left w:val="single" w:sz="4" w:space="0" w:color="auto"/>
              <w:bottom w:val="single" w:sz="6" w:space="0" w:color="8C8C8C"/>
              <w:right w:val="nil"/>
            </w:tcBorders>
            <w:shd w:val="clear" w:color="auto" w:fill="F2F2F2" w:themeFill="background1" w:themeFillShade="F2"/>
            <w:vAlign w:val="center"/>
            <w:hideMark/>
          </w:tcPr>
          <w:p w14:paraId="594E3BA1"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806" w:type="dxa"/>
            <w:tcBorders>
              <w:top w:val="nil"/>
              <w:left w:val="nil"/>
              <w:bottom w:val="single" w:sz="6" w:space="0" w:color="8C8C8C"/>
              <w:right w:val="single" w:sz="6" w:space="0" w:color="auto"/>
            </w:tcBorders>
            <w:shd w:val="clear" w:color="auto" w:fill="F2F2F2" w:themeFill="background1" w:themeFillShade="F2"/>
            <w:vAlign w:val="center"/>
            <w:hideMark/>
          </w:tcPr>
          <w:p w14:paraId="29527877"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5BE43310"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6" w:type="dxa"/>
            <w:tcBorders>
              <w:top w:val="nil"/>
              <w:left w:val="nil"/>
              <w:bottom w:val="single" w:sz="6" w:space="0" w:color="8C8C8C"/>
              <w:right w:val="nil"/>
            </w:tcBorders>
            <w:shd w:val="clear" w:color="auto" w:fill="F2F2F2" w:themeFill="background1" w:themeFillShade="F2"/>
            <w:vAlign w:val="center"/>
            <w:hideMark/>
          </w:tcPr>
          <w:p w14:paraId="5C87D1BD"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 total envelope</w:t>
            </w:r>
            <w:r>
              <w:rPr>
                <w:rFonts w:ascii="Calibri" w:hAnsi="Calibri" w:cs="Calibri"/>
                <w:sz w:val="20"/>
                <w:lang w:eastAsia="en-IE"/>
              </w:rPr>
              <w:t> </w:t>
            </w:r>
          </w:p>
        </w:tc>
      </w:tr>
      <w:tr w:rsidR="00D933B7" w:rsidRPr="00782B7C" w14:paraId="5574C597" w14:textId="77777777">
        <w:trPr>
          <w:trHeight w:val="300"/>
        </w:trPr>
        <w:tc>
          <w:tcPr>
            <w:tcW w:w="1558" w:type="dxa"/>
            <w:tcBorders>
              <w:top w:val="nil"/>
              <w:left w:val="nil"/>
              <w:bottom w:val="single" w:sz="6" w:space="0" w:color="8C8C8C"/>
              <w:right w:val="nil"/>
            </w:tcBorders>
            <w:vAlign w:val="center"/>
            <w:hideMark/>
          </w:tcPr>
          <w:p w14:paraId="746708CF" w14:textId="77777777" w:rsidR="00D933B7" w:rsidRPr="00782B7C"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Climate mainstreaming</w:t>
            </w:r>
          </w:p>
        </w:tc>
        <w:tc>
          <w:tcPr>
            <w:tcW w:w="916" w:type="dxa"/>
            <w:tcBorders>
              <w:top w:val="nil"/>
              <w:left w:val="nil"/>
              <w:bottom w:val="single" w:sz="6" w:space="0" w:color="8C8C8C"/>
              <w:right w:val="nil"/>
            </w:tcBorders>
            <w:vAlign w:val="center"/>
          </w:tcPr>
          <w:p w14:paraId="2FC9F2D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121.3</w:t>
            </w:r>
          </w:p>
        </w:tc>
        <w:tc>
          <w:tcPr>
            <w:tcW w:w="917" w:type="dxa"/>
            <w:tcBorders>
              <w:top w:val="nil"/>
              <w:left w:val="nil"/>
              <w:bottom w:val="single" w:sz="6" w:space="0" w:color="8C8C8C"/>
              <w:right w:val="nil"/>
            </w:tcBorders>
            <w:vAlign w:val="center"/>
          </w:tcPr>
          <w:p w14:paraId="717730A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125.1</w:t>
            </w:r>
          </w:p>
        </w:tc>
        <w:tc>
          <w:tcPr>
            <w:tcW w:w="806" w:type="dxa"/>
            <w:tcBorders>
              <w:top w:val="nil"/>
              <w:left w:val="nil"/>
              <w:bottom w:val="single" w:sz="6" w:space="0" w:color="8C8C8C"/>
              <w:right w:val="nil"/>
            </w:tcBorders>
            <w:vAlign w:val="center"/>
          </w:tcPr>
          <w:p w14:paraId="04922FC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140.1</w:t>
            </w:r>
          </w:p>
        </w:tc>
        <w:tc>
          <w:tcPr>
            <w:tcW w:w="806" w:type="dxa"/>
            <w:tcBorders>
              <w:top w:val="nil"/>
              <w:left w:val="nil"/>
              <w:bottom w:val="single" w:sz="6" w:space="0" w:color="8C8C8C"/>
              <w:right w:val="nil"/>
            </w:tcBorders>
            <w:vAlign w:val="center"/>
          </w:tcPr>
          <w:p w14:paraId="773F359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148.9</w:t>
            </w:r>
          </w:p>
        </w:tc>
        <w:tc>
          <w:tcPr>
            <w:tcW w:w="810" w:type="dxa"/>
            <w:tcBorders>
              <w:top w:val="nil"/>
              <w:left w:val="nil"/>
              <w:bottom w:val="single" w:sz="6" w:space="0" w:color="8C8C8C"/>
              <w:right w:val="nil"/>
            </w:tcBorders>
            <w:vAlign w:val="center"/>
            <w:hideMark/>
          </w:tcPr>
          <w:p w14:paraId="4EF6BA7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145.0</w:t>
            </w:r>
          </w:p>
        </w:tc>
        <w:tc>
          <w:tcPr>
            <w:tcW w:w="1207" w:type="dxa"/>
            <w:tcBorders>
              <w:top w:val="nil"/>
              <w:left w:val="nil"/>
              <w:bottom w:val="single" w:sz="6" w:space="0" w:color="8C8C8C"/>
              <w:right w:val="nil"/>
            </w:tcBorders>
            <w:vAlign w:val="center"/>
            <w:hideMark/>
          </w:tcPr>
          <w:p w14:paraId="6A5C497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126.0</w:t>
            </w:r>
          </w:p>
        </w:tc>
        <w:tc>
          <w:tcPr>
            <w:tcW w:w="806" w:type="dxa"/>
            <w:tcBorders>
              <w:top w:val="nil"/>
              <w:left w:val="nil"/>
              <w:bottom w:val="single" w:sz="6" w:space="0" w:color="8C8C8C"/>
              <w:right w:val="nil"/>
            </w:tcBorders>
            <w:vAlign w:val="center"/>
            <w:hideMark/>
          </w:tcPr>
          <w:p w14:paraId="717B12B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140.5</w:t>
            </w:r>
          </w:p>
        </w:tc>
        <w:tc>
          <w:tcPr>
            <w:tcW w:w="907" w:type="dxa"/>
            <w:tcBorders>
              <w:top w:val="nil"/>
              <w:left w:val="nil"/>
              <w:bottom w:val="single" w:sz="6" w:space="0" w:color="8C8C8C"/>
              <w:right w:val="nil"/>
            </w:tcBorders>
            <w:vAlign w:val="center"/>
            <w:hideMark/>
          </w:tcPr>
          <w:p w14:paraId="198A41C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947.0</w:t>
            </w:r>
          </w:p>
        </w:tc>
        <w:tc>
          <w:tcPr>
            <w:tcW w:w="906" w:type="dxa"/>
            <w:tcBorders>
              <w:top w:val="nil"/>
              <w:left w:val="nil"/>
              <w:bottom w:val="single" w:sz="6" w:space="0" w:color="8C8C8C"/>
              <w:right w:val="nil"/>
            </w:tcBorders>
            <w:vAlign w:val="center"/>
            <w:hideMark/>
          </w:tcPr>
          <w:p w14:paraId="6809A7B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47.7%</w:t>
            </w:r>
          </w:p>
        </w:tc>
      </w:tr>
    </w:tbl>
    <w:p w14:paraId="7BCD1A14" w14:textId="77777777" w:rsidR="00D933B7" w:rsidRPr="00782B7C" w:rsidRDefault="00D933B7" w:rsidP="00D933B7">
      <w:pPr>
        <w:spacing w:before="200" w:line="259" w:lineRule="auto"/>
      </w:pPr>
      <w:r>
        <w:t>The 2021-2027 Euratom research and training programme contributes to climate mainstreaming, as the programme’s general objective provides for complementing the achievement of Horizon Europe’s objectives, inter alia, in the context of the energy transition (Article</w:t>
      </w:r>
      <w:r>
        <w:rPr>
          <w:rFonts w:ascii="Calibri" w:hAnsi="Calibri" w:cs="Calibri"/>
        </w:rPr>
        <w:t> </w:t>
      </w:r>
      <w:r>
        <w:t xml:space="preserve">3 of Council Regulation (Euratom) 2025/1304 of 25 June 2025). </w:t>
      </w:r>
    </w:p>
    <w:p w14:paraId="066E6482" w14:textId="77777777" w:rsidR="00D933B7" w:rsidRPr="00782B7C" w:rsidRDefault="00D933B7" w:rsidP="00373960">
      <w:pPr>
        <w:pStyle w:val="ListParagraph"/>
        <w:numPr>
          <w:ilvl w:val="0"/>
          <w:numId w:val="14"/>
        </w:numPr>
        <w:spacing w:line="259" w:lineRule="auto"/>
        <w:jc w:val="both"/>
      </w:pPr>
      <w:r>
        <w:t>100% of the expenditure for fusion energy research contributes to the climate change mitigation effort of the EU budget.</w:t>
      </w:r>
    </w:p>
    <w:p w14:paraId="541290CA" w14:textId="77777777" w:rsidR="00D933B7" w:rsidRPr="00782B7C" w:rsidRDefault="00D933B7" w:rsidP="00D933B7">
      <w:pPr>
        <w:spacing w:line="259" w:lineRule="auto"/>
      </w:pPr>
      <w:r>
        <w:t>Research and innovation in fusion technology are pivotal to advancing the climate transition. Research activities carried out by Eurofusion consortium, such as supporting the ITER project and its successor, demonstrate that fusion power plants can significantly reduce greenhouse gas emissions and mitigate climate change. Investment in fusion technology supports the development of reliable, carbon-free energy solutions that can help meet the world's growing energy demands while minimising environmental impact. By driving advancements in fusion research, the EU is paving the way for a cleaner and more sustainable future.</w:t>
      </w:r>
    </w:p>
    <w:p w14:paraId="67496CBF" w14:textId="77777777" w:rsidR="00D933B7" w:rsidRPr="00782B7C" w:rsidRDefault="00D933B7" w:rsidP="00373960">
      <w:pPr>
        <w:pStyle w:val="ListParagraph"/>
        <w:numPr>
          <w:ilvl w:val="0"/>
          <w:numId w:val="9"/>
        </w:numPr>
        <w:spacing w:line="259" w:lineRule="auto"/>
        <w:jc w:val="both"/>
        <w:rPr>
          <w:b/>
          <w:bCs/>
        </w:rPr>
      </w:pPr>
      <w:r>
        <w:t>40% of the fission-research-related expenditure contribute to the climate effort of the EU budget. For instance, a portfolio of 11 projects supported with EUR</w:t>
      </w:r>
      <w:r>
        <w:rPr>
          <w:rFonts w:ascii="Calibri" w:hAnsi="Calibri" w:cs="Calibri"/>
        </w:rPr>
        <w:t> </w:t>
      </w:r>
      <w:r>
        <w:t>50</w:t>
      </w:r>
      <w:r>
        <w:rPr>
          <w:rFonts w:ascii="Calibri" w:hAnsi="Calibri" w:cs="Calibri"/>
        </w:rPr>
        <w:t> </w:t>
      </w:r>
      <w:r>
        <w:t>million of Euratom grants during 2021-2025 provides knowledge and solutions for safe long-term operation of existing EU nuclear power plants. These projects address a broad spectrum of challenges: the need to further support the understanding of degradation and aging of different installations; new safety innovations that can be retrofitted in existing installations; but also leveraging advanced computational tools to produce more accurate and detailed data, which is essential for validating and refining safety margins in nuclear power plants.</w:t>
      </w:r>
    </w:p>
    <w:p w14:paraId="06DDD3A7" w14:textId="77777777" w:rsidR="00D933B7" w:rsidRPr="00782B7C" w:rsidRDefault="00D933B7" w:rsidP="00D933B7">
      <w:pPr>
        <w:keepNext/>
        <w:keepLines/>
        <w:spacing w:after="0" w:line="240" w:lineRule="auto"/>
        <w:outlineLvl w:val="4"/>
        <w:rPr>
          <w:b/>
          <w:bCs/>
          <w:sz w:val="2"/>
          <w:szCs w:val="2"/>
        </w:rPr>
      </w:pPr>
    </w:p>
    <w:p w14:paraId="070D4F3D" w14:textId="77777777" w:rsidR="00D933B7" w:rsidRPr="00782B7C" w:rsidRDefault="00D933B7" w:rsidP="00D933B7">
      <w:pPr>
        <w:keepNext/>
        <w:keepLines/>
        <w:spacing w:line="240" w:lineRule="auto"/>
        <w:outlineLvl w:val="4"/>
        <w:rPr>
          <w:b/>
          <w:bCs/>
        </w:rPr>
      </w:pPr>
    </w:p>
    <w:p w14:paraId="24A59906" w14:textId="77777777" w:rsidR="00D933B7" w:rsidRPr="00782B7C"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782B7C" w14:paraId="24DE191A"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7FEC480D"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269528DD"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434D6FCA"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0CC6797E"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352F99D6"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7E2D7005" w14:textId="77777777" w:rsidR="00D933B7" w:rsidRPr="00782B7C"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302F6262" w14:textId="77777777" w:rsidR="00D933B7" w:rsidRPr="00782B7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782B7C" w14:paraId="39E2A0AB" w14:textId="77777777">
        <w:trPr>
          <w:trHeight w:val="300"/>
        </w:trPr>
        <w:tc>
          <w:tcPr>
            <w:tcW w:w="895" w:type="dxa"/>
            <w:tcBorders>
              <w:top w:val="nil"/>
              <w:left w:val="nil"/>
              <w:bottom w:val="single" w:sz="6" w:space="0" w:color="8C8C8C"/>
              <w:right w:val="nil"/>
            </w:tcBorders>
            <w:vAlign w:val="center"/>
            <w:hideMark/>
          </w:tcPr>
          <w:p w14:paraId="7775C99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2</w:t>
            </w:r>
          </w:p>
        </w:tc>
        <w:tc>
          <w:tcPr>
            <w:tcW w:w="1560" w:type="dxa"/>
            <w:tcBorders>
              <w:top w:val="nil"/>
              <w:left w:val="nil"/>
              <w:bottom w:val="single" w:sz="6" w:space="0" w:color="8C8C8C"/>
              <w:right w:val="nil"/>
            </w:tcBorders>
            <w:hideMark/>
          </w:tcPr>
          <w:p w14:paraId="7CC2B8A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5533F8E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5E07BF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000F94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5068730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5212E4D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782B7C" w14:paraId="59DBD203" w14:textId="77777777">
        <w:trPr>
          <w:trHeight w:val="300"/>
        </w:trPr>
        <w:tc>
          <w:tcPr>
            <w:tcW w:w="895" w:type="dxa"/>
            <w:tcBorders>
              <w:top w:val="nil"/>
              <w:left w:val="nil"/>
              <w:bottom w:val="single" w:sz="6" w:space="0" w:color="8C8C8C"/>
              <w:right w:val="nil"/>
            </w:tcBorders>
            <w:vAlign w:val="center"/>
            <w:hideMark/>
          </w:tcPr>
          <w:p w14:paraId="463A844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1</w:t>
            </w:r>
          </w:p>
        </w:tc>
        <w:tc>
          <w:tcPr>
            <w:tcW w:w="1560" w:type="dxa"/>
            <w:tcBorders>
              <w:top w:val="nil"/>
              <w:left w:val="nil"/>
              <w:bottom w:val="single" w:sz="6" w:space="0" w:color="8C8C8C"/>
              <w:right w:val="nil"/>
            </w:tcBorders>
            <w:hideMark/>
          </w:tcPr>
          <w:p w14:paraId="4DF2896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6C8E829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235E2C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84AD8F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4A727DA8"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254B6E8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782B7C" w14:paraId="0C61D387" w14:textId="77777777">
        <w:trPr>
          <w:trHeight w:val="300"/>
        </w:trPr>
        <w:tc>
          <w:tcPr>
            <w:tcW w:w="895" w:type="dxa"/>
            <w:tcBorders>
              <w:top w:val="nil"/>
              <w:left w:val="nil"/>
              <w:bottom w:val="single" w:sz="6" w:space="0" w:color="8C8C8C"/>
              <w:right w:val="nil"/>
            </w:tcBorders>
            <w:vAlign w:val="center"/>
            <w:hideMark/>
          </w:tcPr>
          <w:p w14:paraId="611493E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6" w:space="0" w:color="8C8C8C"/>
              <w:right w:val="nil"/>
            </w:tcBorders>
            <w:hideMark/>
          </w:tcPr>
          <w:p w14:paraId="6D7BFF4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48FE381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BBB963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67E821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7E526CF8"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3B2B6F8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782B7C" w14:paraId="4CA571DB" w14:textId="77777777">
        <w:trPr>
          <w:trHeight w:val="300"/>
        </w:trPr>
        <w:tc>
          <w:tcPr>
            <w:tcW w:w="895" w:type="dxa"/>
            <w:tcBorders>
              <w:top w:val="nil"/>
              <w:left w:val="nil"/>
              <w:bottom w:val="single" w:sz="4" w:space="0" w:color="7F7F7F"/>
              <w:right w:val="nil"/>
            </w:tcBorders>
            <w:vAlign w:val="center"/>
            <w:hideMark/>
          </w:tcPr>
          <w:p w14:paraId="1FFC9AD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4" w:space="0" w:color="7F7F7F"/>
              <w:right w:val="nil"/>
            </w:tcBorders>
            <w:hideMark/>
          </w:tcPr>
          <w:p w14:paraId="38CCF7C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264.7</w:t>
            </w:r>
          </w:p>
        </w:tc>
        <w:tc>
          <w:tcPr>
            <w:tcW w:w="1513" w:type="dxa"/>
            <w:tcBorders>
              <w:top w:val="nil"/>
              <w:left w:val="nil"/>
              <w:bottom w:val="single" w:sz="4" w:space="0" w:color="7F7F7F"/>
              <w:right w:val="nil"/>
            </w:tcBorders>
            <w:hideMark/>
          </w:tcPr>
          <w:p w14:paraId="2A4B818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269.7</w:t>
            </w:r>
          </w:p>
        </w:tc>
        <w:tc>
          <w:tcPr>
            <w:tcW w:w="1443" w:type="dxa"/>
            <w:tcBorders>
              <w:top w:val="nil"/>
              <w:left w:val="nil"/>
              <w:bottom w:val="single" w:sz="4" w:space="0" w:color="7F7F7F"/>
              <w:right w:val="nil"/>
            </w:tcBorders>
            <w:hideMark/>
          </w:tcPr>
          <w:p w14:paraId="2DB54D9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286.0</w:t>
            </w:r>
          </w:p>
        </w:tc>
        <w:tc>
          <w:tcPr>
            <w:tcW w:w="1443" w:type="dxa"/>
            <w:tcBorders>
              <w:top w:val="nil"/>
              <w:left w:val="nil"/>
              <w:bottom w:val="single" w:sz="4" w:space="0" w:color="7F7F7F"/>
              <w:right w:val="nil"/>
            </w:tcBorders>
            <w:hideMark/>
          </w:tcPr>
          <w:p w14:paraId="1F6E9E7B"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279.9</w:t>
            </w:r>
          </w:p>
        </w:tc>
        <w:tc>
          <w:tcPr>
            <w:tcW w:w="1332" w:type="dxa"/>
            <w:tcBorders>
              <w:top w:val="nil"/>
              <w:left w:val="nil"/>
              <w:bottom w:val="single" w:sz="4" w:space="0" w:color="7F7F7F"/>
              <w:right w:val="nil"/>
            </w:tcBorders>
          </w:tcPr>
          <w:p w14:paraId="71C29B7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287.8</w:t>
            </w:r>
          </w:p>
        </w:tc>
        <w:tc>
          <w:tcPr>
            <w:tcW w:w="1453" w:type="dxa"/>
            <w:tcBorders>
              <w:top w:val="nil"/>
              <w:left w:val="nil"/>
              <w:bottom w:val="single" w:sz="4" w:space="0" w:color="7F7F7F"/>
              <w:right w:val="nil"/>
            </w:tcBorders>
            <w:hideMark/>
          </w:tcPr>
          <w:p w14:paraId="51D3FD3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1 388.1</w:t>
            </w:r>
          </w:p>
        </w:tc>
      </w:tr>
      <w:tr w:rsidR="00D933B7" w:rsidRPr="00782B7C" w14:paraId="4F3EA8ED" w14:textId="77777777">
        <w:trPr>
          <w:trHeight w:val="300"/>
        </w:trPr>
        <w:tc>
          <w:tcPr>
            <w:tcW w:w="895" w:type="dxa"/>
            <w:tcBorders>
              <w:top w:val="single" w:sz="4" w:space="0" w:color="7F7F7F"/>
              <w:left w:val="nil"/>
              <w:bottom w:val="single" w:sz="6" w:space="0" w:color="8C8C8C"/>
              <w:right w:val="nil"/>
            </w:tcBorders>
            <w:vAlign w:val="center"/>
          </w:tcPr>
          <w:p w14:paraId="020DC0B8" w14:textId="77777777" w:rsidR="00D933B7" w:rsidRPr="001F2F66" w:rsidRDefault="00D933B7">
            <w:pPr>
              <w:spacing w:after="0" w:line="240" w:lineRule="auto"/>
              <w:jc w:val="center"/>
              <w:textAlignment w:val="baseline"/>
              <w:rPr>
                <w:rFonts w:cs="Segoe UI"/>
                <w:color w:val="000000"/>
                <w:sz w:val="22"/>
                <w:szCs w:val="22"/>
                <w:lang w:eastAsia="en-IE"/>
              </w:rPr>
            </w:pPr>
            <w:r w:rsidRPr="001F2F66">
              <w:rPr>
                <w:rFonts w:cs="Segoe UI"/>
                <w:color w:val="000000"/>
                <w:sz w:val="22"/>
                <w:szCs w:val="22"/>
                <w:lang w:eastAsia="en-IE"/>
              </w:rPr>
              <w:t>Total:</w:t>
            </w:r>
          </w:p>
        </w:tc>
        <w:tc>
          <w:tcPr>
            <w:tcW w:w="1560" w:type="dxa"/>
            <w:tcBorders>
              <w:top w:val="single" w:sz="4" w:space="0" w:color="7F7F7F"/>
              <w:left w:val="nil"/>
              <w:bottom w:val="single" w:sz="6" w:space="0" w:color="8C8C8C"/>
              <w:right w:val="nil"/>
            </w:tcBorders>
          </w:tcPr>
          <w:p w14:paraId="64A7045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264.7</w:t>
            </w:r>
          </w:p>
        </w:tc>
        <w:tc>
          <w:tcPr>
            <w:tcW w:w="1513" w:type="dxa"/>
            <w:tcBorders>
              <w:top w:val="single" w:sz="4" w:space="0" w:color="7F7F7F"/>
              <w:left w:val="nil"/>
              <w:bottom w:val="single" w:sz="6" w:space="0" w:color="8C8C8C"/>
              <w:right w:val="nil"/>
            </w:tcBorders>
          </w:tcPr>
          <w:p w14:paraId="765F8CD3"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269.7</w:t>
            </w:r>
          </w:p>
        </w:tc>
        <w:tc>
          <w:tcPr>
            <w:tcW w:w="1443" w:type="dxa"/>
            <w:tcBorders>
              <w:top w:val="single" w:sz="4" w:space="0" w:color="7F7F7F"/>
              <w:left w:val="nil"/>
              <w:bottom w:val="single" w:sz="6" w:space="0" w:color="8C8C8C"/>
              <w:right w:val="nil"/>
            </w:tcBorders>
          </w:tcPr>
          <w:p w14:paraId="4AAA631A"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286.0</w:t>
            </w:r>
          </w:p>
        </w:tc>
        <w:tc>
          <w:tcPr>
            <w:tcW w:w="1443" w:type="dxa"/>
            <w:tcBorders>
              <w:top w:val="single" w:sz="4" w:space="0" w:color="7F7F7F"/>
              <w:left w:val="nil"/>
              <w:bottom w:val="single" w:sz="6" w:space="0" w:color="8C8C8C"/>
              <w:right w:val="nil"/>
            </w:tcBorders>
          </w:tcPr>
          <w:p w14:paraId="05A8BE6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279.9</w:t>
            </w:r>
          </w:p>
        </w:tc>
        <w:tc>
          <w:tcPr>
            <w:tcW w:w="1332" w:type="dxa"/>
            <w:tcBorders>
              <w:top w:val="single" w:sz="4" w:space="0" w:color="7F7F7F"/>
              <w:left w:val="nil"/>
              <w:bottom w:val="single" w:sz="6" w:space="0" w:color="8C8C8C"/>
              <w:right w:val="nil"/>
            </w:tcBorders>
          </w:tcPr>
          <w:p w14:paraId="359C523A"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287.8</w:t>
            </w:r>
          </w:p>
        </w:tc>
        <w:tc>
          <w:tcPr>
            <w:tcW w:w="1453" w:type="dxa"/>
            <w:tcBorders>
              <w:top w:val="single" w:sz="4" w:space="0" w:color="7F7F7F"/>
              <w:left w:val="nil"/>
              <w:bottom w:val="single" w:sz="6" w:space="0" w:color="8C8C8C"/>
              <w:right w:val="nil"/>
            </w:tcBorders>
          </w:tcPr>
          <w:p w14:paraId="490B3D6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1 388.1</w:t>
            </w:r>
          </w:p>
        </w:tc>
      </w:tr>
    </w:tbl>
    <w:p w14:paraId="31E35B26" w14:textId="77777777" w:rsidR="00D933B7" w:rsidRPr="00782B7C" w:rsidRDefault="00D933B7" w:rsidP="00D933B7">
      <w:pPr>
        <w:pStyle w:val="ListParagraph"/>
        <w:ind w:left="360"/>
        <w:rPr>
          <w:lang w:eastAsia="en-GB"/>
        </w:rPr>
      </w:pPr>
    </w:p>
    <w:p w14:paraId="7A2C8C7B" w14:textId="77777777" w:rsidR="00D933B7" w:rsidRPr="00782B7C" w:rsidRDefault="00D933B7" w:rsidP="00373960">
      <w:pPr>
        <w:pStyle w:val="ListParagraph"/>
        <w:numPr>
          <w:ilvl w:val="0"/>
          <w:numId w:val="13"/>
        </w:numPr>
        <w:spacing w:line="259" w:lineRule="auto"/>
        <w:jc w:val="both"/>
      </w:pPr>
      <w:r>
        <w:t xml:space="preserve">Gender equality is a cross-cutting priority in the Euratom programme, as stated in recital 19 of Council Regulation (Euratom) 2025/1304. The integration of the gender dimension into research and innovation content is a default requirement for all Euratom-funded research actions. Furthermore, the Euratom programme is promoting gender equality through sustainable institutional change by requesting that applicants (public bodies, research organisations and higher education establishments) have in place a gender equality plan as an eligibility criterion for research proposals (requirement shared with Horizon Europe). </w:t>
      </w:r>
    </w:p>
    <w:p w14:paraId="1A16360F" w14:textId="77777777" w:rsidR="00D933B7" w:rsidRPr="00782B7C" w:rsidRDefault="00D933B7" w:rsidP="00373960">
      <w:pPr>
        <w:pStyle w:val="ListParagraph"/>
        <w:numPr>
          <w:ilvl w:val="0"/>
          <w:numId w:val="13"/>
        </w:numPr>
        <w:spacing w:after="240" w:line="264" w:lineRule="auto"/>
        <w:jc w:val="both"/>
        <w:rPr>
          <w:lang w:eastAsia="en-GB"/>
        </w:rPr>
      </w:pPr>
      <w:r>
        <w:t>The gender equality dimension is integrated into Euratom research and innovation and is considered through at all stages of the research cycle. However, actions under the Euratom Research and Training Programme 2021-2027 are classified as non-targeted interventions, meaning they are not expected to have a significant impact on gender equality. As a result, no specific disaggregated data on gender impacts are available.</w:t>
      </w:r>
    </w:p>
    <w:p w14:paraId="5487D25F" w14:textId="1E8AC3F1" w:rsidR="00D933B7" w:rsidRPr="00782B7C" w:rsidRDefault="00D933B7" w:rsidP="00D933B7">
      <w:pPr>
        <w:spacing w:line="259" w:lineRule="auto"/>
        <w:rPr>
          <w:b/>
          <w:bCs/>
        </w:rPr>
      </w:pPr>
    </w:p>
    <w:p w14:paraId="799E5B8D" w14:textId="77777777" w:rsidR="00D933B7" w:rsidRPr="00782B7C" w:rsidRDefault="00D933B7" w:rsidP="00F72C99">
      <w:pPr>
        <w:pStyle w:val="Heading3"/>
      </w:pPr>
      <w:r>
        <w:t>Contribution to the digital transition</w:t>
      </w:r>
    </w:p>
    <w:p w14:paraId="4B2B36A5" w14:textId="77777777" w:rsidR="00D933B7" w:rsidRPr="00782B7C" w:rsidRDefault="00D933B7" w:rsidP="00373960">
      <w:pPr>
        <w:pStyle w:val="ListParagraph"/>
        <w:numPr>
          <w:ilvl w:val="0"/>
          <w:numId w:val="9"/>
        </w:numPr>
        <w:spacing w:after="120" w:line="240" w:lineRule="auto"/>
        <w:jc w:val="both"/>
      </w:pPr>
      <w:r>
        <w:t>The Commission places strong emphasis on the digital transition in Euratom calls for research proposals. In particular, 7 of the 11 topics (64%) under the 2023-2025 call in nuclear safety, radiation protection and waste management include, where appropriate, requirements for digitalisation and deployment of artificial intelligence, robotics, internet of things and big data. A specific contribution to the digital transition cannot be quantified, as it is not the main objective of these actions and no granular tracking system is in place.</w:t>
      </w:r>
    </w:p>
    <w:p w14:paraId="53DC2CAF" w14:textId="77777777" w:rsidR="00D933B7" w:rsidRPr="00782B7C" w:rsidRDefault="00D933B7" w:rsidP="00F72C99">
      <w:pPr>
        <w:pStyle w:val="Heading3"/>
      </w:pPr>
      <w:r>
        <w:t>Contribution to strategic technologies (STEP)</w:t>
      </w:r>
    </w:p>
    <w:p w14:paraId="40AB201F" w14:textId="77777777" w:rsidR="00D933B7" w:rsidRPr="00782B7C" w:rsidRDefault="00D933B7" w:rsidP="00373960">
      <w:pPr>
        <w:pStyle w:val="ListParagraph"/>
        <w:numPr>
          <w:ilvl w:val="0"/>
          <w:numId w:val="9"/>
        </w:numPr>
        <w:spacing w:after="240" w:line="264" w:lineRule="auto"/>
      </w:pPr>
      <w:r>
        <w:t>Euratom programme supports research on the nuclear energy technologies (fission and fusion) which are included in the STEP initiative. Pursuant to Article</w:t>
      </w:r>
      <w:r>
        <w:rPr>
          <w:rFonts w:ascii="Calibri" w:hAnsi="Calibri" w:cs="Calibri"/>
        </w:rPr>
        <w:t> </w:t>
      </w:r>
      <w:r>
        <w:t xml:space="preserve">2(1) of the STEP </w:t>
      </w:r>
      <w:r>
        <w:lastRenderedPageBreak/>
        <w:t>Regulation, it concerns net-zero technologies, including nuclear, as defined by the Net Zero Industrial Act in its Article 4.</w:t>
      </w:r>
    </w:p>
    <w:p w14:paraId="7FFC2A56" w14:textId="77777777" w:rsidR="00D933B7" w:rsidRPr="00782B7C" w:rsidRDefault="00D933B7" w:rsidP="00F72C99">
      <w:pPr>
        <w:pStyle w:val="Heading3"/>
      </w:pPr>
      <w:r>
        <w:t>Contribution to reforms</w:t>
      </w:r>
    </w:p>
    <w:p w14:paraId="07F126B9" w14:textId="77777777" w:rsidR="00D933B7" w:rsidRPr="00782B7C" w:rsidRDefault="00D933B7" w:rsidP="00373960">
      <w:pPr>
        <w:pStyle w:val="ListParagraph"/>
        <w:numPr>
          <w:ilvl w:val="0"/>
          <w:numId w:val="9"/>
        </w:numPr>
        <w:spacing w:after="240" w:line="264" w:lineRule="auto"/>
        <w:rPr>
          <w:lang w:eastAsia="en-GB"/>
        </w:rPr>
      </w:pPr>
      <w:r>
        <w:rPr>
          <w:lang w:eastAsia="en-GB"/>
        </w:rPr>
        <w:t xml:space="preserve">Not applicable </w:t>
      </w:r>
    </w:p>
    <w:p w14:paraId="496735E3" w14:textId="77777777" w:rsidR="00D933B7" w:rsidRPr="00782B7C" w:rsidRDefault="00D933B7" w:rsidP="00D933B7">
      <w:pPr>
        <w:pStyle w:val="ListParagraph"/>
        <w:ind w:left="360"/>
        <w:rPr>
          <w:lang w:eastAsia="en-GB"/>
        </w:rPr>
      </w:pPr>
    </w:p>
    <w:p w14:paraId="178B2587" w14:textId="77777777" w:rsidR="00D933B7" w:rsidRPr="00782B7C" w:rsidRDefault="00D933B7" w:rsidP="00D933B7">
      <w:pPr>
        <w:keepNext/>
        <w:keepLines/>
        <w:spacing w:before="600" w:line="240" w:lineRule="auto"/>
        <w:ind w:left="357"/>
        <w:outlineLvl w:val="4"/>
        <w:rPr>
          <w:b/>
          <w:bCs/>
          <w:sz w:val="2"/>
          <w:szCs w:val="2"/>
        </w:rPr>
      </w:pPr>
    </w:p>
    <w:p w14:paraId="502B5A46" w14:textId="77777777" w:rsidR="00D933B7" w:rsidRDefault="00D933B7" w:rsidP="00D933B7">
      <w:pPr>
        <w:keepNext/>
        <w:keepLines/>
        <w:spacing w:before="600" w:line="240" w:lineRule="auto"/>
        <w:outlineLvl w:val="4"/>
        <w:rPr>
          <w:b/>
          <w:bCs/>
        </w:rPr>
      </w:pPr>
    </w:p>
    <w:p w14:paraId="2A330C0B" w14:textId="77777777" w:rsidR="00D933B7" w:rsidRDefault="00D933B7" w:rsidP="00D933B7">
      <w:pPr>
        <w:sectPr w:rsidR="00D933B7" w:rsidSect="00D933B7">
          <w:headerReference w:type="even" r:id="rId110"/>
          <w:headerReference w:type="default" r:id="rId111"/>
          <w:footerReference w:type="even" r:id="rId112"/>
          <w:footerReference w:type="default" r:id="rId113"/>
          <w:headerReference w:type="first" r:id="rId114"/>
          <w:footerReference w:type="first" r:id="rId115"/>
          <w:pgSz w:w="11906" w:h="16838"/>
          <w:pgMar w:top="1440" w:right="1133" w:bottom="1440" w:left="1134" w:header="708" w:footer="708" w:gutter="0"/>
          <w:cols w:space="708"/>
          <w:docGrid w:linePitch="360"/>
        </w:sectPr>
      </w:pPr>
    </w:p>
    <w:p w14:paraId="0361C8F5" w14:textId="77777777" w:rsidR="00D933B7" w:rsidRPr="00137E12" w:rsidRDefault="00D933B7" w:rsidP="00D933B7">
      <w:pPr>
        <w:pStyle w:val="Heading1"/>
      </w:pPr>
      <w:bookmarkStart w:id="8" w:name="toc_sec_3"/>
      <w:bookmarkStart w:id="9" w:name="_Toc228976522"/>
      <w:bookmarkEnd w:id="8"/>
      <w:r>
        <w:rPr>
          <w:noProof/>
        </w:rPr>
        <w:lastRenderedPageBreak/>
        <w:t>I</w:t>
      </w:r>
      <w:r w:rsidRPr="00137E12">
        <w:rPr>
          <w:noProof/>
        </w:rPr>
        <w:t>TER</w:t>
      </w:r>
      <w:bookmarkEnd w:id="9"/>
    </w:p>
    <w:p w14:paraId="59671301" w14:textId="77777777" w:rsidR="00D933B7" w:rsidRDefault="00D933B7" w:rsidP="00D933B7">
      <w:pPr>
        <w:pStyle w:val="Heading2"/>
        <w:rPr>
          <w:noProof/>
        </w:rPr>
      </w:pPr>
      <w:r w:rsidRPr="008353C8">
        <w:rPr>
          <w:noProof/>
        </w:rPr>
        <w:t>EUROPEAN JOINT UNDERTAKING FOR ITER AND THE DEVELOPMENT OF FUSION ENERGY</w:t>
      </w:r>
    </w:p>
    <w:p w14:paraId="6250E973" w14:textId="1E614B0C"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3E150451" w14:textId="77777777">
        <w:trPr>
          <w:trHeight w:val="4607"/>
          <w:jc w:val="left"/>
        </w:trPr>
        <w:tc>
          <w:tcPr>
            <w:tcW w:w="0" w:type="dxa"/>
          </w:tcPr>
          <w:p w14:paraId="5518C3AF" w14:textId="77777777" w:rsidR="00D933B7" w:rsidRPr="005A1886" w:rsidRDefault="00D933B7">
            <w:pPr>
              <w:spacing w:before="120" w:after="120"/>
              <w:rPr>
                <w:sz w:val="28"/>
                <w:szCs w:val="28"/>
              </w:rPr>
            </w:pPr>
            <w:r>
              <w:rPr>
                <w:sz w:val="28"/>
                <w:szCs w:val="28"/>
              </w:rPr>
              <w:t>39</w:t>
            </w:r>
            <w:r>
              <w:rPr>
                <w:rFonts w:ascii="Calibri" w:hAnsi="Calibri" w:cs="Calibri"/>
                <w:sz w:val="28"/>
                <w:szCs w:val="28"/>
              </w:rPr>
              <w:t> </w:t>
            </w:r>
            <w:r>
              <w:rPr>
                <w:sz w:val="28"/>
                <w:szCs w:val="28"/>
              </w:rPr>
              <w:t>500</w:t>
            </w:r>
          </w:p>
          <w:p w14:paraId="3217E16C" w14:textId="77777777" w:rsidR="00D933B7" w:rsidRPr="0047239D" w:rsidRDefault="00D933B7">
            <w:pPr>
              <w:spacing w:before="120" w:after="120"/>
            </w:pPr>
            <w:r>
              <w:t>annual jobs were directly or indirectly created by the International Thermonuclear Experimental Reactor (ITER) project between 2018 and 2024.</w:t>
            </w:r>
          </w:p>
        </w:tc>
        <w:tc>
          <w:tcPr>
            <w:cnfStyle w:val="000001000000" w:firstRow="0" w:lastRow="0" w:firstColumn="0" w:lastColumn="0" w:oddVBand="0" w:evenVBand="1" w:oddHBand="0" w:evenHBand="0" w:firstRowFirstColumn="0" w:firstRowLastColumn="0" w:lastRowFirstColumn="0" w:lastRowLastColumn="0"/>
            <w:tcW w:w="0" w:type="dxa"/>
          </w:tcPr>
          <w:p w14:paraId="592FC5B3" w14:textId="77777777" w:rsidR="00D933B7" w:rsidRDefault="00D933B7">
            <w:pPr>
              <w:spacing w:before="120" w:after="120"/>
            </w:pPr>
            <w:r>
              <w:rPr>
                <w:sz w:val="28"/>
                <w:szCs w:val="28"/>
              </w:rPr>
              <w:t>EUR</w:t>
            </w:r>
            <w:r>
              <w:rPr>
                <w:rFonts w:ascii="Calibri" w:hAnsi="Calibri" w:cs="Calibri"/>
                <w:sz w:val="28"/>
                <w:szCs w:val="28"/>
              </w:rPr>
              <w:t> </w:t>
            </w:r>
            <w:r>
              <w:rPr>
                <w:sz w:val="28"/>
                <w:szCs w:val="28"/>
              </w:rPr>
              <w:t>5.62</w:t>
            </w:r>
            <w:r>
              <w:rPr>
                <w:rFonts w:ascii="Calibri" w:hAnsi="Calibri" w:cs="Calibri"/>
                <w:sz w:val="28"/>
                <w:szCs w:val="28"/>
              </w:rPr>
              <w:t> </w:t>
            </w:r>
            <w:r>
              <w:rPr>
                <w:sz w:val="28"/>
                <w:szCs w:val="28"/>
              </w:rPr>
              <w:t>billion</w:t>
            </w:r>
          </w:p>
          <w:p w14:paraId="18C03939" w14:textId="77777777" w:rsidR="00D933B7" w:rsidRPr="0047239D" w:rsidRDefault="00D933B7">
            <w:pPr>
              <w:spacing w:before="120" w:after="120"/>
            </w:pPr>
            <w:r>
              <w:t xml:space="preserve">in additional gross value added between 2018 to 2024, </w:t>
            </w:r>
            <w:r>
              <w:rPr>
                <w:lang w:val="en-IE"/>
              </w:rPr>
              <w:t>compared with a situation where ITER-related spending did not occur and funds were instead saved.</w:t>
            </w:r>
          </w:p>
          <w:p w14:paraId="21600757" w14:textId="77777777" w:rsidR="00D933B7" w:rsidRPr="0047239D" w:rsidRDefault="00D933B7"/>
        </w:tc>
        <w:tc>
          <w:tcPr>
            <w:tcW w:w="0" w:type="dxa"/>
            <w:tcBorders>
              <w:bottom w:val="single" w:sz="4" w:space="0" w:color="8C8C8C"/>
            </w:tcBorders>
          </w:tcPr>
          <w:p w14:paraId="7C0660F4" w14:textId="77777777" w:rsidR="00D933B7" w:rsidRDefault="00D933B7">
            <w:pPr>
              <w:cnfStyle w:val="000000000000" w:firstRow="0" w:lastRow="0" w:firstColumn="0" w:lastColumn="0" w:oddVBand="0" w:evenVBand="0" w:oddHBand="0" w:evenHBand="0" w:firstRowFirstColumn="0" w:firstRowLastColumn="0" w:lastRowFirstColumn="0" w:lastRowLastColumn="0"/>
            </w:pPr>
            <w:r>
              <w:t>77%</w:t>
            </w:r>
          </w:p>
          <w:p w14:paraId="1BC2745E" w14:textId="77777777" w:rsidR="00D933B7" w:rsidRDefault="00D933B7">
            <w:pPr>
              <w:cnfStyle w:val="000000000000" w:firstRow="0" w:lastRow="0" w:firstColumn="0" w:lastColumn="0" w:oddVBand="0" w:evenVBand="0" w:oddHBand="0" w:evenHBand="0" w:firstRowFirstColumn="0" w:firstRowLastColumn="0" w:lastRowFirstColumn="0" w:lastRowLastColumn="0"/>
            </w:pPr>
            <w:r>
              <w:t xml:space="preserve">of companies that supplied goods or services to Fusion for Energy (F4E) between 2018 and 2024 reported significant learning effects such as </w:t>
            </w:r>
            <w:r>
              <w:rPr>
                <w:lang w:val="en-IE"/>
              </w:rPr>
              <w:t>new skills and improved technical know-how.</w:t>
            </w:r>
          </w:p>
          <w:p w14:paraId="0DF6FA37"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56E9CF12"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0" w:type="dxa"/>
          </w:tcPr>
          <w:p w14:paraId="62B9BD21" w14:textId="77777777" w:rsidR="00D933B7" w:rsidRDefault="00D933B7">
            <w:pPr>
              <w:spacing w:before="120" w:after="120"/>
            </w:pPr>
            <w:r>
              <w:rPr>
                <w:lang w:val="en-IE"/>
              </w:rPr>
              <w:t>1</w:t>
            </w:r>
            <w:r>
              <w:rPr>
                <w:rFonts w:ascii="Calibri" w:hAnsi="Calibri" w:cs="Calibri"/>
                <w:sz w:val="28"/>
                <w:szCs w:val="28"/>
              </w:rPr>
              <w:t> </w:t>
            </w:r>
            <w:r>
              <w:rPr>
                <w:lang w:val="en-IE"/>
              </w:rPr>
              <w:t>648</w:t>
            </w:r>
          </w:p>
          <w:p w14:paraId="0A9981CB" w14:textId="77777777" w:rsidR="00D933B7" w:rsidRPr="0047239D" w:rsidRDefault="00D933B7">
            <w:pPr>
              <w:spacing w:before="120" w:after="120"/>
              <w:rPr>
                <w:sz w:val="28"/>
                <w:szCs w:val="28"/>
              </w:rPr>
            </w:pPr>
            <w:r>
              <w:rPr>
                <w:lang w:val="en-IE"/>
              </w:rPr>
              <w:t>publications were directly linked to F4E since its establishment, and up to 5</w:t>
            </w:r>
            <w:r>
              <w:rPr>
                <w:rFonts w:ascii="Calibri" w:hAnsi="Calibri" w:cs="Calibri"/>
                <w:lang w:val="en-IE"/>
              </w:rPr>
              <w:t> </w:t>
            </w:r>
            <w:r>
              <w:rPr>
                <w:lang w:val="en-IE"/>
              </w:rPr>
              <w:t>388 when supplier outputs are included. Overall, the evidence underlines F4E’s role as a catalyst for research, technological upgrading and cross-sector innovation in high-tech industries.</w:t>
            </w:r>
          </w:p>
        </w:tc>
      </w:tr>
      <w:tr w:rsidR="00D933B7" w:rsidRPr="0047239D" w14:paraId="4B34D3C6" w14:textId="77777777">
        <w:trPr>
          <w:trHeight w:val="1034"/>
          <w:jc w:val="left"/>
        </w:trPr>
        <w:tc>
          <w:tcPr>
            <w:tcW w:w="2410" w:type="dxa"/>
          </w:tcPr>
          <w:p w14:paraId="47535A69" w14:textId="77777777" w:rsidR="00D933B7" w:rsidRPr="009A5D7B" w:rsidRDefault="00D933B7">
            <w:pPr>
              <w:spacing w:before="120"/>
              <w:rPr>
                <w:rFonts w:ascii="Times New Roman" w:eastAsia="Times New Roman" w:hAnsi="Times New Roman" w:cs="Times New Roman"/>
                <w:color w:val="000000" w:themeColor="text1"/>
                <w:sz w:val="28"/>
                <w:szCs w:val="28"/>
                <w:lang w:val="en-IE"/>
              </w:rPr>
            </w:pPr>
            <w:r>
              <w:rPr>
                <w:rFonts w:ascii="Times New Roman" w:eastAsia="Times New Roman" w:hAnsi="Times New Roman" w:cs="Times New Roman"/>
                <w:color w:val="000000" w:themeColor="text1"/>
                <w:sz w:val="28"/>
                <w:szCs w:val="28"/>
                <w:lang w:val="en-IE"/>
              </w:rPr>
              <w:t>1st</w:t>
            </w:r>
          </w:p>
          <w:p w14:paraId="63C056D1" w14:textId="77777777" w:rsidR="00D933B7" w:rsidRPr="00DB61B5" w:rsidRDefault="00D933B7">
            <w:pPr>
              <w:spacing w:before="120" w:after="120"/>
              <w:rPr>
                <w:color w:val="000000" w:themeColor="text1"/>
                <w:lang w:val="en-IE"/>
              </w:rPr>
            </w:pPr>
            <w:r>
              <w:rPr>
                <w:color w:val="000000" w:themeColor="text1"/>
                <w:lang w:val="en-IE"/>
              </w:rPr>
              <w:t xml:space="preserve">joint EU–Japan Tokamak </w:t>
            </w:r>
            <w:r>
              <w:rPr>
                <w:color w:val="000000" w:themeColor="text1"/>
              </w:rPr>
              <w:t>will resume operation in 2026 after a period of repair and enhancement in 2025.</w:t>
            </w:r>
            <w:r>
              <w:rPr>
                <w:rFonts w:ascii="Times New Roman" w:eastAsia="Times New Roman" w:hAnsi="Times New Roman" w:cs="Times New Roman"/>
                <w:color w:val="000000" w:themeColor="text1"/>
              </w:rPr>
              <w:t xml:space="preserve"> </w:t>
            </w:r>
            <w:r>
              <w:rPr>
                <w:color w:val="000000" w:themeColor="text1"/>
              </w:rPr>
              <w:t>The JT-60SA is the biggest and most advanced tokamak fusion reactor in the world. It has been built and will be operated jointly by the EU and Japan under the Broader Approach cooperation agreement.</w:t>
            </w:r>
          </w:p>
          <w:p w14:paraId="64CF869C" w14:textId="77777777" w:rsidR="00D933B7" w:rsidRPr="0047239D" w:rsidRDefault="00D933B7">
            <w:pPr>
              <w:spacing w:before="120"/>
            </w:pPr>
          </w:p>
        </w:tc>
        <w:tc>
          <w:tcPr>
            <w:cnfStyle w:val="000001000000" w:firstRow="0" w:lastRow="0" w:firstColumn="0" w:lastColumn="0" w:oddVBand="0" w:evenVBand="1" w:oddHBand="0" w:evenHBand="0" w:firstRowFirstColumn="0" w:firstRowLastColumn="0" w:lastRowFirstColumn="0" w:lastRowLastColumn="0"/>
            <w:tcW w:w="2409" w:type="dxa"/>
          </w:tcPr>
          <w:p w14:paraId="086C0417" w14:textId="77777777" w:rsidR="00D933B7" w:rsidRDefault="00D933B7">
            <w:pPr>
              <w:spacing w:before="120" w:after="120"/>
            </w:pPr>
            <w:r>
              <w:rPr>
                <w:lang w:val="en-IE"/>
              </w:rPr>
              <w:t>47%</w:t>
            </w:r>
          </w:p>
          <w:p w14:paraId="32E58BAC" w14:textId="77777777" w:rsidR="00D933B7" w:rsidRDefault="00D933B7">
            <w:pPr>
              <w:rPr>
                <w:lang w:val="en-IE"/>
              </w:rPr>
            </w:pPr>
            <w:r>
              <w:rPr>
                <w:lang w:val="en-IE"/>
              </w:rPr>
              <w:t>of F4E spending is allocated to high-tech components such as magnets, vacuum vessels, blankets and cryoplants. The rest is dedicated to infrastructure, reflecting the EU’s role as ITER host.</w:t>
            </w:r>
          </w:p>
          <w:p w14:paraId="2B2C0A7F" w14:textId="77777777" w:rsidR="00D933B7" w:rsidRPr="0047239D" w:rsidRDefault="00D933B7">
            <w:pPr>
              <w:spacing w:before="120" w:after="120"/>
            </w:pPr>
          </w:p>
          <w:p w14:paraId="539B68C7" w14:textId="77777777" w:rsidR="00D933B7" w:rsidRPr="0047239D" w:rsidRDefault="00D933B7">
            <w:pPr>
              <w:spacing w:before="120"/>
            </w:pPr>
          </w:p>
        </w:tc>
        <w:tc>
          <w:tcPr>
            <w:tcW w:w="2410" w:type="dxa"/>
            <w:tcBorders>
              <w:bottom w:val="single" w:sz="4" w:space="0" w:color="8C8C8C"/>
            </w:tcBorders>
          </w:tcPr>
          <w:p w14:paraId="0C0F6E71"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t>88%</w:t>
            </w:r>
          </w:p>
          <w:p w14:paraId="470C97DA" w14:textId="77777777" w:rsidR="00D933B7" w:rsidRDefault="00D933B7">
            <w:pPr>
              <w:cnfStyle w:val="000000000000" w:firstRow="0" w:lastRow="0" w:firstColumn="0" w:lastColumn="0" w:oddVBand="0" w:evenVBand="0" w:oddHBand="0" w:evenHBand="0" w:firstRowFirstColumn="0" w:firstRowLastColumn="0" w:lastRowFirstColumn="0" w:lastRowLastColumn="0"/>
            </w:pPr>
            <w:r>
              <w:t>of the joint objectives agreed between the ITER Organisation (IO) and F4E for 2025 were achieved.</w:t>
            </w:r>
          </w:p>
          <w:p w14:paraId="492A65E1"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7A9340DA"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7E2BDC69" w14:textId="77777777" w:rsidR="00D933B7" w:rsidRDefault="00D933B7">
            <w:pPr>
              <w:spacing w:before="120"/>
              <w:jc w:val="center"/>
              <w:rPr>
                <w:sz w:val="28"/>
                <w:szCs w:val="28"/>
              </w:rPr>
            </w:pPr>
            <w:r>
              <w:rPr>
                <w:sz w:val="28"/>
                <w:szCs w:val="28"/>
              </w:rPr>
              <w:t>2nd</w:t>
            </w:r>
          </w:p>
          <w:p w14:paraId="73B393AA" w14:textId="77777777" w:rsidR="00D933B7" w:rsidRPr="0047239D" w:rsidRDefault="00D933B7">
            <w:pPr>
              <w:spacing w:before="120" w:after="120"/>
              <w:rPr>
                <w:sz w:val="28"/>
                <w:szCs w:val="28"/>
              </w:rPr>
            </w:pPr>
            <w:r>
              <w:t>European sector of the vacuum vessel was delivered in November 2025. The three other sectors to be provided by Europe will be delivered between March and October 2026.</w:t>
            </w:r>
          </w:p>
        </w:tc>
      </w:tr>
    </w:tbl>
    <w:p w14:paraId="44AD25E0"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p>
    <w:p w14:paraId="3A87169C" w14:textId="1588D504" w:rsidR="00D933B7" w:rsidRDefault="00B256D7" w:rsidP="00B256D7">
      <w:pPr>
        <w:pStyle w:val="Heading2"/>
        <w:rPr>
          <w:rFonts w:eastAsiaTheme="majorEastAsia"/>
          <w:lang w:eastAsia="en-GB"/>
        </w:rPr>
      </w:pPr>
      <w:r>
        <w:rPr>
          <w:rFonts w:ascii="EC Square Sans Pro Medium" w:eastAsiaTheme="majorEastAsia" w:hAnsi="EC Square Sans Pro Medium" w:cstheme="majorBidi"/>
          <w:szCs w:val="32"/>
          <w:lang w:eastAsia="en-GB"/>
        </w:rPr>
        <w:lastRenderedPageBreak/>
        <w:t>Budget implementation</w:t>
      </w:r>
    </w:p>
    <w:p w14:paraId="700BB894" w14:textId="39793AA2" w:rsidR="00D933B7" w:rsidRPr="00426441" w:rsidRDefault="00D933B7" w:rsidP="00A93EEE">
      <w:pPr>
        <w:pStyle w:val="Heading3"/>
        <w:rPr>
          <w:lang w:val="en-IE" w:eastAsia="en-IE"/>
        </w:rPr>
      </w:pPr>
      <w:r>
        <w:t xml:space="preserve">Budget programming </w:t>
      </w:r>
      <w:r>
        <w:rPr>
          <w:b/>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561FA1C0"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hideMark/>
          </w:tcPr>
          <w:p w14:paraId="0CB50812"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803493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11CC96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867490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D68D4B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9B4C45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6DD64B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66CDCC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95D94B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5D3805E1" w14:textId="77777777">
        <w:trPr>
          <w:trHeight w:val="300"/>
        </w:trPr>
        <w:tc>
          <w:tcPr>
            <w:tcW w:w="2085" w:type="dxa"/>
            <w:tcBorders>
              <w:top w:val="single" w:sz="6" w:space="0" w:color="8C8C8C"/>
              <w:left w:val="nil"/>
              <w:bottom w:val="single" w:sz="6" w:space="0" w:color="8C8C8C"/>
              <w:right w:val="nil"/>
            </w:tcBorders>
            <w:vAlign w:val="center"/>
            <w:hideMark/>
          </w:tcPr>
          <w:p w14:paraId="168D1819"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DE2264A"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864.0</w:t>
            </w:r>
          </w:p>
        </w:tc>
        <w:tc>
          <w:tcPr>
            <w:tcW w:w="930" w:type="dxa"/>
            <w:tcBorders>
              <w:top w:val="single" w:sz="6" w:space="0" w:color="8C8C8C"/>
              <w:left w:val="nil"/>
              <w:bottom w:val="single" w:sz="6" w:space="0" w:color="8C8C8C"/>
              <w:right w:val="nil"/>
            </w:tcBorders>
            <w:hideMark/>
          </w:tcPr>
          <w:p w14:paraId="27E3A8FF"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710.1</w:t>
            </w:r>
          </w:p>
        </w:tc>
        <w:tc>
          <w:tcPr>
            <w:tcW w:w="930" w:type="dxa"/>
            <w:tcBorders>
              <w:top w:val="single" w:sz="6" w:space="0" w:color="8C8C8C"/>
              <w:left w:val="nil"/>
              <w:bottom w:val="single" w:sz="6" w:space="0" w:color="8C8C8C"/>
              <w:right w:val="nil"/>
            </w:tcBorders>
            <w:hideMark/>
          </w:tcPr>
          <w:p w14:paraId="63D6F662"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549.8</w:t>
            </w:r>
          </w:p>
        </w:tc>
        <w:tc>
          <w:tcPr>
            <w:tcW w:w="930" w:type="dxa"/>
            <w:tcBorders>
              <w:top w:val="single" w:sz="6" w:space="0" w:color="8C8C8C"/>
              <w:left w:val="nil"/>
              <w:bottom w:val="single" w:sz="6" w:space="0" w:color="8C8C8C"/>
              <w:right w:val="nil"/>
            </w:tcBorders>
            <w:hideMark/>
          </w:tcPr>
          <w:p w14:paraId="48B6ECD6"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436.3</w:t>
            </w:r>
          </w:p>
        </w:tc>
        <w:tc>
          <w:tcPr>
            <w:tcW w:w="930" w:type="dxa"/>
            <w:tcBorders>
              <w:top w:val="single" w:sz="6" w:space="0" w:color="8C8C8C"/>
              <w:left w:val="nil"/>
              <w:bottom w:val="single" w:sz="6" w:space="0" w:color="8C8C8C"/>
              <w:right w:val="nil"/>
            </w:tcBorders>
            <w:hideMark/>
          </w:tcPr>
          <w:p w14:paraId="2CA8A26A"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486.5</w:t>
            </w:r>
          </w:p>
        </w:tc>
        <w:tc>
          <w:tcPr>
            <w:tcW w:w="930" w:type="dxa"/>
            <w:tcBorders>
              <w:top w:val="single" w:sz="6" w:space="0" w:color="8C8C8C"/>
              <w:left w:val="nil"/>
              <w:bottom w:val="single" w:sz="6" w:space="0" w:color="8C8C8C"/>
              <w:right w:val="nil"/>
            </w:tcBorders>
            <w:hideMark/>
          </w:tcPr>
          <w:p w14:paraId="5C6B79B9"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852.4</w:t>
            </w:r>
          </w:p>
        </w:tc>
        <w:tc>
          <w:tcPr>
            <w:tcW w:w="930" w:type="dxa"/>
            <w:tcBorders>
              <w:top w:val="single" w:sz="6" w:space="0" w:color="8C8C8C"/>
              <w:left w:val="nil"/>
              <w:bottom w:val="single" w:sz="6" w:space="0" w:color="8C8C8C"/>
              <w:right w:val="nil"/>
            </w:tcBorders>
            <w:hideMark/>
          </w:tcPr>
          <w:p w14:paraId="22299769"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663.0</w:t>
            </w:r>
          </w:p>
        </w:tc>
        <w:tc>
          <w:tcPr>
            <w:tcW w:w="930" w:type="dxa"/>
            <w:tcBorders>
              <w:top w:val="single" w:sz="6" w:space="0" w:color="8C8C8C"/>
              <w:left w:val="nil"/>
              <w:bottom w:val="single" w:sz="6" w:space="0" w:color="8C8C8C"/>
              <w:right w:val="nil"/>
            </w:tcBorders>
            <w:hideMark/>
          </w:tcPr>
          <w:p w14:paraId="30A24B85"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4 562.1</w:t>
            </w:r>
          </w:p>
        </w:tc>
      </w:tr>
      <w:tr w:rsidR="00D933B7" w:rsidRPr="00426441" w14:paraId="158CCEF4"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49467D67"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045AB24"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BC34BEE"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E44F116"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5E183C8"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7893845"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64073C7"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1A6626D"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71AADDD"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r>
      <w:tr w:rsidR="00D933B7" w:rsidRPr="00426441" w14:paraId="78155BC8" w14:textId="77777777">
        <w:trPr>
          <w:trHeight w:val="300"/>
        </w:trPr>
        <w:tc>
          <w:tcPr>
            <w:tcW w:w="2085" w:type="dxa"/>
            <w:tcBorders>
              <w:top w:val="single" w:sz="6" w:space="0" w:color="8C8C8C"/>
              <w:left w:val="nil"/>
              <w:bottom w:val="single" w:sz="6" w:space="0" w:color="8C8C8C"/>
              <w:right w:val="nil"/>
            </w:tcBorders>
            <w:vAlign w:val="center"/>
            <w:hideMark/>
          </w:tcPr>
          <w:p w14:paraId="55EC2E0C"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0AF602B"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3093B58"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436841F"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A777B58"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4C3AFE4"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23F9E43"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DA7416A"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4854784"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r>
      <w:tr w:rsidR="00D933B7" w:rsidRPr="00426441" w14:paraId="5B9E4827"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666EF6C6"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9FDF228"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0.6</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E3FB569"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D1F3E8E"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2AFBD62"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B010C60"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244AC6B"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F97744A"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055189F"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0.6</w:t>
            </w:r>
          </w:p>
        </w:tc>
      </w:tr>
      <w:tr w:rsidR="00D933B7" w:rsidRPr="00426441" w14:paraId="4C54DAC5" w14:textId="77777777">
        <w:trPr>
          <w:trHeight w:val="300"/>
        </w:trPr>
        <w:tc>
          <w:tcPr>
            <w:tcW w:w="2085" w:type="dxa"/>
            <w:tcBorders>
              <w:top w:val="single" w:sz="6" w:space="0" w:color="8C8C8C"/>
              <w:left w:val="nil"/>
              <w:bottom w:val="single" w:sz="6" w:space="0" w:color="8C8C8C"/>
              <w:right w:val="nil"/>
            </w:tcBorders>
            <w:vAlign w:val="center"/>
            <w:hideMark/>
          </w:tcPr>
          <w:p w14:paraId="6242E971"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C028425"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 xml:space="preserve"> 864.6</w:t>
            </w:r>
          </w:p>
        </w:tc>
        <w:tc>
          <w:tcPr>
            <w:tcW w:w="930" w:type="dxa"/>
            <w:tcBorders>
              <w:top w:val="single" w:sz="6" w:space="0" w:color="8C8C8C"/>
              <w:left w:val="nil"/>
              <w:bottom w:val="single" w:sz="6" w:space="0" w:color="8C8C8C"/>
              <w:right w:val="nil"/>
            </w:tcBorders>
            <w:hideMark/>
          </w:tcPr>
          <w:p w14:paraId="47944F17"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 xml:space="preserve"> 710.1</w:t>
            </w:r>
          </w:p>
        </w:tc>
        <w:tc>
          <w:tcPr>
            <w:tcW w:w="930" w:type="dxa"/>
            <w:tcBorders>
              <w:top w:val="single" w:sz="6" w:space="0" w:color="8C8C8C"/>
              <w:left w:val="nil"/>
              <w:bottom w:val="single" w:sz="6" w:space="0" w:color="8C8C8C"/>
              <w:right w:val="nil"/>
            </w:tcBorders>
            <w:hideMark/>
          </w:tcPr>
          <w:p w14:paraId="1FAB026B"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 xml:space="preserve"> 549.8</w:t>
            </w:r>
          </w:p>
        </w:tc>
        <w:tc>
          <w:tcPr>
            <w:tcW w:w="930" w:type="dxa"/>
            <w:tcBorders>
              <w:top w:val="single" w:sz="6" w:space="0" w:color="8C8C8C"/>
              <w:left w:val="nil"/>
              <w:bottom w:val="single" w:sz="6" w:space="0" w:color="8C8C8C"/>
              <w:right w:val="nil"/>
            </w:tcBorders>
            <w:hideMark/>
          </w:tcPr>
          <w:p w14:paraId="7E888D45"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 xml:space="preserve"> 436.3</w:t>
            </w:r>
          </w:p>
        </w:tc>
        <w:tc>
          <w:tcPr>
            <w:tcW w:w="930" w:type="dxa"/>
            <w:tcBorders>
              <w:top w:val="single" w:sz="6" w:space="0" w:color="8C8C8C"/>
              <w:left w:val="nil"/>
              <w:bottom w:val="single" w:sz="6" w:space="0" w:color="8C8C8C"/>
              <w:right w:val="nil"/>
            </w:tcBorders>
            <w:hideMark/>
          </w:tcPr>
          <w:p w14:paraId="57A09E6E"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 xml:space="preserve"> 486.5</w:t>
            </w:r>
          </w:p>
        </w:tc>
        <w:tc>
          <w:tcPr>
            <w:tcW w:w="930" w:type="dxa"/>
            <w:tcBorders>
              <w:top w:val="single" w:sz="6" w:space="0" w:color="8C8C8C"/>
              <w:left w:val="nil"/>
              <w:bottom w:val="single" w:sz="6" w:space="0" w:color="8C8C8C"/>
              <w:right w:val="nil"/>
            </w:tcBorders>
            <w:hideMark/>
          </w:tcPr>
          <w:p w14:paraId="47EAC04C"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 xml:space="preserve"> 852.4</w:t>
            </w:r>
          </w:p>
        </w:tc>
        <w:tc>
          <w:tcPr>
            <w:tcW w:w="930" w:type="dxa"/>
            <w:tcBorders>
              <w:top w:val="single" w:sz="6" w:space="0" w:color="8C8C8C"/>
              <w:left w:val="nil"/>
              <w:bottom w:val="single" w:sz="6" w:space="0" w:color="8C8C8C"/>
              <w:right w:val="nil"/>
            </w:tcBorders>
            <w:hideMark/>
          </w:tcPr>
          <w:p w14:paraId="13DFF163"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 xml:space="preserve"> 663.0</w:t>
            </w:r>
          </w:p>
        </w:tc>
        <w:tc>
          <w:tcPr>
            <w:tcW w:w="930" w:type="dxa"/>
            <w:tcBorders>
              <w:top w:val="single" w:sz="6" w:space="0" w:color="8C8C8C"/>
              <w:left w:val="nil"/>
              <w:bottom w:val="single" w:sz="6" w:space="0" w:color="8C8C8C"/>
              <w:right w:val="nil"/>
            </w:tcBorders>
            <w:hideMark/>
          </w:tcPr>
          <w:p w14:paraId="113C2B46" w14:textId="77777777" w:rsidR="00D933B7" w:rsidRPr="001F2F66" w:rsidRDefault="00D933B7">
            <w:pPr>
              <w:spacing w:after="0" w:line="240" w:lineRule="auto"/>
              <w:jc w:val="right"/>
              <w:textAlignment w:val="baseline"/>
              <w:rPr>
                <w:rFonts w:ascii="Calibri" w:hAnsi="Calibri" w:cs="Calibri"/>
                <w:b/>
                <w:bCs/>
                <w:sz w:val="22"/>
                <w:szCs w:val="22"/>
                <w:lang w:val="en-IE" w:eastAsia="en-IE"/>
              </w:rPr>
            </w:pPr>
            <w:r w:rsidRPr="001F2F66">
              <w:rPr>
                <w:b/>
                <w:bCs/>
                <w:sz w:val="22"/>
                <w:szCs w:val="22"/>
              </w:rPr>
              <w:t>4 562.7</w:t>
            </w:r>
          </w:p>
        </w:tc>
      </w:tr>
    </w:tbl>
    <w:p w14:paraId="6E599633"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7DE40C2C" w14:textId="77777777" w:rsidR="00D933B7" w:rsidRDefault="00D933B7" w:rsidP="00D933B7">
      <w:pPr>
        <w:spacing w:after="0" w:line="240" w:lineRule="auto"/>
        <w:textAlignment w:val="baseline"/>
        <w:rPr>
          <w:rFonts w:cs="Segoe UI"/>
          <w:sz w:val="18"/>
          <w:szCs w:val="18"/>
          <w:lang w:eastAsia="en-IE"/>
        </w:rPr>
      </w:pPr>
    </w:p>
    <w:p w14:paraId="66BA67DF" w14:textId="77777777" w:rsidR="00D933B7" w:rsidRDefault="00D933B7" w:rsidP="00D933B7">
      <w:pPr>
        <w:spacing w:after="0" w:line="240" w:lineRule="auto"/>
        <w:textAlignment w:val="baseline"/>
        <w:rPr>
          <w:rFonts w:cs="Segoe UI"/>
          <w:sz w:val="18"/>
          <w:szCs w:val="18"/>
          <w:lang w:eastAsia="en-IE"/>
        </w:rPr>
      </w:pPr>
    </w:p>
    <w:p w14:paraId="182FB699"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90BC94D" w14:textId="77777777">
        <w:trPr>
          <w:trHeight w:val="300"/>
        </w:trPr>
        <w:tc>
          <w:tcPr>
            <w:tcW w:w="2400" w:type="dxa"/>
            <w:tcBorders>
              <w:top w:val="single" w:sz="6" w:space="0" w:color="8C8C8C"/>
              <w:left w:val="nil"/>
              <w:bottom w:val="single" w:sz="6" w:space="0" w:color="8C8C8C"/>
              <w:right w:val="nil"/>
            </w:tcBorders>
            <w:shd w:val="clear" w:color="auto" w:fill="F2F2F2" w:themeFill="background1" w:themeFillShade="F2"/>
            <w:hideMark/>
          </w:tcPr>
          <w:p w14:paraId="797CC43A"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4280CB3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62002D2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3BD22CC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5EAB50BA" w14:textId="77777777">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243632A4"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hideMark/>
          </w:tcPr>
          <w:p w14:paraId="4E4182BD"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3 048.1</w:t>
            </w:r>
          </w:p>
        </w:tc>
        <w:tc>
          <w:tcPr>
            <w:tcW w:w="2400" w:type="dxa"/>
            <w:tcBorders>
              <w:top w:val="single" w:sz="6" w:space="0" w:color="8C8C8C"/>
              <w:left w:val="nil"/>
              <w:bottom w:val="single" w:sz="6" w:space="0" w:color="8C8C8C"/>
              <w:right w:val="nil"/>
            </w:tcBorders>
            <w:shd w:val="clear" w:color="auto" w:fill="FFFFFF" w:themeFill="background1"/>
            <w:hideMark/>
          </w:tcPr>
          <w:p w14:paraId="4241593D"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4 562.7</w:t>
            </w:r>
          </w:p>
        </w:tc>
        <w:tc>
          <w:tcPr>
            <w:tcW w:w="2400" w:type="dxa"/>
            <w:tcBorders>
              <w:top w:val="single" w:sz="6" w:space="0" w:color="8C8C8C"/>
              <w:left w:val="nil"/>
              <w:bottom w:val="single" w:sz="6" w:space="0" w:color="8C8C8C"/>
              <w:right w:val="nil"/>
            </w:tcBorders>
            <w:shd w:val="clear" w:color="auto" w:fill="FFFFFF" w:themeFill="background1"/>
            <w:hideMark/>
          </w:tcPr>
          <w:p w14:paraId="60094510"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66.8%</w:t>
            </w:r>
          </w:p>
        </w:tc>
      </w:tr>
      <w:tr w:rsidR="00D933B7" w:rsidRPr="00426441" w14:paraId="2EA5714D" w14:textId="77777777">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6D44C835"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hideMark/>
          </w:tcPr>
          <w:p w14:paraId="02C194E4"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1 750.5</w:t>
            </w:r>
          </w:p>
        </w:tc>
        <w:tc>
          <w:tcPr>
            <w:tcW w:w="2400" w:type="dxa"/>
            <w:tcBorders>
              <w:top w:val="single" w:sz="6" w:space="0" w:color="8C8C8C"/>
              <w:left w:val="nil"/>
              <w:bottom w:val="single" w:sz="6" w:space="0" w:color="8C8C8C"/>
              <w:right w:val="nil"/>
            </w:tcBorders>
            <w:shd w:val="clear" w:color="auto" w:fill="FFFFFF" w:themeFill="background1"/>
            <w:hideMark/>
          </w:tcPr>
          <w:p w14:paraId="57799737"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themeFill="background1"/>
            <w:hideMark/>
          </w:tcPr>
          <w:p w14:paraId="6EAAEF26" w14:textId="77777777" w:rsidR="00D933B7" w:rsidRPr="001F2F66" w:rsidRDefault="00D933B7">
            <w:pPr>
              <w:spacing w:after="0" w:line="240" w:lineRule="auto"/>
              <w:jc w:val="right"/>
              <w:textAlignment w:val="baseline"/>
              <w:rPr>
                <w:rFonts w:ascii="Calibri" w:hAnsi="Calibri" w:cs="Calibri"/>
                <w:sz w:val="22"/>
                <w:szCs w:val="22"/>
                <w:lang w:val="en-IE" w:eastAsia="en-IE"/>
              </w:rPr>
            </w:pPr>
            <w:r w:rsidRPr="001F2F66">
              <w:rPr>
                <w:sz w:val="22"/>
                <w:szCs w:val="22"/>
              </w:rPr>
              <w:t>38.4%</w:t>
            </w:r>
          </w:p>
        </w:tc>
      </w:tr>
    </w:tbl>
    <w:p w14:paraId="1BF8716A" w14:textId="77777777" w:rsidR="00D933B7" w:rsidRDefault="00D933B7" w:rsidP="00D933B7">
      <w:pPr>
        <w:spacing w:after="0" w:line="240" w:lineRule="auto"/>
        <w:textAlignment w:val="baseline"/>
        <w:rPr>
          <w:rFonts w:ascii="Segoe UI" w:hAnsi="Segoe UI" w:cs="Segoe UI"/>
          <w:sz w:val="18"/>
          <w:szCs w:val="18"/>
          <w:lang w:val="en-IE" w:eastAsia="en-IE"/>
        </w:rPr>
      </w:pPr>
    </w:p>
    <w:p w14:paraId="2523AC34" w14:textId="77777777" w:rsidR="00D933B7" w:rsidRPr="007863E8" w:rsidRDefault="00D933B7" w:rsidP="00D933B7">
      <w:pPr>
        <w:spacing w:line="259" w:lineRule="auto"/>
        <w:rPr>
          <w:rFonts w:ascii="EC Square Sans Pro Medium" w:eastAsiaTheme="majorEastAsia" w:hAnsi="EC Square Sans Pro Medium" w:cstheme="majorBidi"/>
          <w:sz w:val="12"/>
          <w:szCs w:val="12"/>
          <w:lang w:eastAsia="en-GB"/>
        </w:rPr>
      </w:pPr>
    </w:p>
    <w:p w14:paraId="6491FF4F"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4FFC7149" w14:textId="77777777" w:rsidR="00D933B7" w:rsidRPr="002D3697" w:rsidRDefault="00D933B7" w:rsidP="00F72C99">
      <w:pPr>
        <w:pStyle w:val="Heading3"/>
      </w:pPr>
      <w:r>
        <w:t>Key performance indicators</w:t>
      </w:r>
    </w:p>
    <w:p w14:paraId="2292D377" w14:textId="77777777" w:rsidR="00D933B7" w:rsidRPr="00FF0BD6" w:rsidRDefault="00D933B7" w:rsidP="00D933B7">
      <w:pPr>
        <w:rPr>
          <w:lang w:eastAsia="en-GB"/>
        </w:rPr>
      </w:pP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352F4386"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75C73CD1"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AF9F9"/>
            <w:hideMark/>
          </w:tcPr>
          <w:p w14:paraId="77750DC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609F05ED"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4FB34590"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2B8097CE"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7F4C824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5679DA61" w14:textId="77777777">
        <w:trPr>
          <w:trHeight w:val="300"/>
        </w:trPr>
        <w:tc>
          <w:tcPr>
            <w:tcW w:w="1984" w:type="dxa"/>
            <w:tcBorders>
              <w:top w:val="single" w:sz="6" w:space="0" w:color="8C8C8C"/>
              <w:left w:val="nil"/>
              <w:bottom w:val="single" w:sz="6" w:space="0" w:color="8C8C8C"/>
              <w:right w:val="nil"/>
            </w:tcBorders>
            <w:vAlign w:val="center"/>
            <w:hideMark/>
          </w:tcPr>
          <w:p w14:paraId="713E4238"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 xml:space="preserve">The ITER Organisation (IO) schedule performance index is a measure of the </w:t>
            </w:r>
            <w:r>
              <w:rPr>
                <w:color w:val="000000"/>
                <w:sz w:val="20"/>
                <w:lang w:eastAsia="en-IE"/>
              </w:rPr>
              <w:lastRenderedPageBreak/>
              <w:t>conformance of actual progress to the planned progress</w:t>
            </w:r>
          </w:p>
        </w:tc>
        <w:tc>
          <w:tcPr>
            <w:tcW w:w="1524" w:type="dxa"/>
            <w:tcBorders>
              <w:top w:val="single" w:sz="6" w:space="0" w:color="8C8C8C"/>
              <w:left w:val="nil"/>
              <w:bottom w:val="single" w:sz="6" w:space="0" w:color="8C8C8C"/>
              <w:right w:val="nil"/>
            </w:tcBorders>
            <w:hideMark/>
          </w:tcPr>
          <w:p w14:paraId="7C7F56A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lastRenderedPageBreak/>
              <w:t>0</w:t>
            </w:r>
          </w:p>
        </w:tc>
        <w:tc>
          <w:tcPr>
            <w:tcW w:w="1519" w:type="dxa"/>
            <w:tcBorders>
              <w:top w:val="single" w:sz="6" w:space="0" w:color="8C8C8C"/>
              <w:left w:val="nil"/>
              <w:bottom w:val="single" w:sz="6" w:space="0" w:color="8C8C8C"/>
              <w:right w:val="nil"/>
            </w:tcBorders>
            <w:hideMark/>
          </w:tcPr>
          <w:p w14:paraId="3C2D2043"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hAnsi="Calibri" w:cs="Calibri"/>
                <w:b/>
                <w:bCs/>
                <w:sz w:val="20"/>
                <w:lang w:eastAsia="en-IE"/>
              </w:rPr>
              <w:t> </w:t>
            </w:r>
            <w:r>
              <w:rPr>
                <w:b/>
                <w:bCs/>
                <w:sz w:val="20"/>
                <w:lang w:eastAsia="en-IE"/>
              </w:rPr>
              <w:t>100% in 2025</w:t>
            </w:r>
          </w:p>
        </w:tc>
        <w:tc>
          <w:tcPr>
            <w:tcW w:w="1488" w:type="dxa"/>
            <w:tcBorders>
              <w:top w:val="single" w:sz="6" w:space="0" w:color="8C8C8C"/>
              <w:left w:val="nil"/>
              <w:bottom w:val="single" w:sz="6" w:space="0" w:color="8C8C8C"/>
              <w:right w:val="nil"/>
            </w:tcBorders>
            <w:hideMark/>
          </w:tcPr>
          <w:p w14:paraId="2A3B7618" w14:textId="77777777" w:rsidR="00D933B7" w:rsidRPr="00083A83"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100%</w:t>
            </w:r>
          </w:p>
        </w:tc>
        <w:tc>
          <w:tcPr>
            <w:tcW w:w="1535" w:type="dxa"/>
            <w:tcBorders>
              <w:top w:val="single" w:sz="6" w:space="0" w:color="8C8C8C"/>
              <w:left w:val="nil"/>
              <w:bottom w:val="single" w:sz="6" w:space="0" w:color="8C8C8C"/>
              <w:right w:val="nil"/>
            </w:tcBorders>
            <w:hideMark/>
          </w:tcPr>
          <w:p w14:paraId="462E42B2"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Target not achieved in 2024 and achieved in 2025</w:t>
            </w:r>
          </w:p>
        </w:tc>
        <w:tc>
          <w:tcPr>
            <w:tcW w:w="1588" w:type="dxa"/>
            <w:tcBorders>
              <w:top w:val="single" w:sz="6" w:space="0" w:color="8C8C8C"/>
              <w:left w:val="nil"/>
              <w:bottom w:val="single" w:sz="6" w:space="0" w:color="8C8C8C"/>
              <w:right w:val="nil"/>
            </w:tcBorders>
            <w:hideMark/>
          </w:tcPr>
          <w:p w14:paraId="77C1878B"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 xml:space="preserve">On track </w:t>
            </w:r>
          </w:p>
        </w:tc>
      </w:tr>
      <w:tr w:rsidR="00D933B7" w:rsidRPr="007B0108" w14:paraId="55E6C05A" w14:textId="77777777">
        <w:trPr>
          <w:trHeight w:val="300"/>
        </w:trPr>
        <w:tc>
          <w:tcPr>
            <w:tcW w:w="1984" w:type="dxa"/>
            <w:tcBorders>
              <w:top w:val="single" w:sz="6" w:space="0" w:color="8C8C8C"/>
              <w:left w:val="nil"/>
              <w:bottom w:val="single" w:sz="6" w:space="0" w:color="8C8C8C"/>
              <w:right w:val="nil"/>
            </w:tcBorders>
            <w:shd w:val="clear" w:color="auto" w:fill="FAF9F9"/>
            <w:vAlign w:val="center"/>
            <w:hideMark/>
          </w:tcPr>
          <w:p w14:paraId="1BBB90E2"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The IO cost performance index is a measure of the conformance of the actual work completed to the actual cost incurred</w:t>
            </w:r>
          </w:p>
        </w:tc>
        <w:tc>
          <w:tcPr>
            <w:tcW w:w="1524" w:type="dxa"/>
            <w:tcBorders>
              <w:top w:val="single" w:sz="6" w:space="0" w:color="8C8C8C"/>
              <w:left w:val="nil"/>
              <w:bottom w:val="single" w:sz="6" w:space="0" w:color="8C8C8C"/>
              <w:right w:val="nil"/>
            </w:tcBorders>
            <w:shd w:val="clear" w:color="auto" w:fill="FAF9F9"/>
            <w:hideMark/>
          </w:tcPr>
          <w:p w14:paraId="05B1F92F"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17B133B4"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hAnsi="Calibri" w:cs="Calibri"/>
                <w:b/>
                <w:bCs/>
                <w:sz w:val="20"/>
                <w:lang w:eastAsia="en-IE"/>
              </w:rPr>
              <w:t> </w:t>
            </w:r>
            <w:r>
              <w:rPr>
                <w:b/>
                <w:bCs/>
                <w:sz w:val="20"/>
                <w:lang w:eastAsia="en-IE"/>
              </w:rPr>
              <w:t>100% in 2025</w:t>
            </w:r>
          </w:p>
        </w:tc>
        <w:tc>
          <w:tcPr>
            <w:tcW w:w="1488" w:type="dxa"/>
            <w:tcBorders>
              <w:top w:val="single" w:sz="6" w:space="0" w:color="8C8C8C"/>
              <w:left w:val="nil"/>
              <w:bottom w:val="single" w:sz="6" w:space="0" w:color="8C8C8C"/>
              <w:right w:val="nil"/>
            </w:tcBorders>
            <w:shd w:val="clear" w:color="auto" w:fill="FAF9F9"/>
            <w:hideMark/>
          </w:tcPr>
          <w:p w14:paraId="041939A4"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themeColor="text1"/>
                <w:sz w:val="20"/>
                <w:lang w:val="en-IE" w:eastAsia="en-IE"/>
              </w:rPr>
              <w:t>100%</w:t>
            </w:r>
          </w:p>
        </w:tc>
        <w:tc>
          <w:tcPr>
            <w:tcW w:w="1535" w:type="dxa"/>
            <w:tcBorders>
              <w:top w:val="single" w:sz="6" w:space="0" w:color="8C8C8C"/>
              <w:left w:val="nil"/>
              <w:bottom w:val="single" w:sz="6" w:space="0" w:color="8C8C8C"/>
              <w:right w:val="nil"/>
            </w:tcBorders>
            <w:shd w:val="clear" w:color="auto" w:fill="FAF9F9"/>
            <w:hideMark/>
          </w:tcPr>
          <w:p w14:paraId="56C4F35C" w14:textId="77777777" w:rsidR="00D933B7" w:rsidRDefault="00D933B7">
            <w:pPr>
              <w:spacing w:after="0" w:line="240" w:lineRule="auto"/>
              <w:jc w:val="center"/>
              <w:textAlignment w:val="baseline"/>
              <w:rPr>
                <w:rFonts w:cs="Segoe UI"/>
                <w:sz w:val="20"/>
                <w:lang w:eastAsia="en-IE"/>
              </w:rPr>
            </w:pPr>
          </w:p>
          <w:p w14:paraId="5CB905C2"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Target achieved in 2024 and 2025</w:t>
            </w:r>
          </w:p>
        </w:tc>
        <w:tc>
          <w:tcPr>
            <w:tcW w:w="1588" w:type="dxa"/>
            <w:tcBorders>
              <w:top w:val="single" w:sz="6" w:space="0" w:color="8C8C8C"/>
              <w:left w:val="nil"/>
              <w:bottom w:val="single" w:sz="6" w:space="0" w:color="8C8C8C"/>
              <w:right w:val="nil"/>
            </w:tcBorders>
            <w:shd w:val="clear" w:color="auto" w:fill="FAF9F9"/>
            <w:hideMark/>
          </w:tcPr>
          <w:p w14:paraId="411ECE8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bl>
    <w:p w14:paraId="106E2154" w14:textId="77777777" w:rsidR="00D933B7" w:rsidRDefault="00D933B7" w:rsidP="00D933B7">
      <w:pPr>
        <w:tabs>
          <w:tab w:val="left" w:pos="1410"/>
        </w:tabs>
        <w:rPr>
          <w:rFonts w:ascii="EC Square Sans Pro Medium" w:eastAsiaTheme="majorEastAsia" w:hAnsi="EC Square Sans Pro Medium" w:cstheme="majorBidi"/>
          <w:sz w:val="36"/>
          <w:szCs w:val="36"/>
          <w:lang w:eastAsia="en-GB"/>
        </w:rPr>
      </w:pPr>
    </w:p>
    <w:p w14:paraId="6C0144D1" w14:textId="77777777" w:rsidR="00D933B7" w:rsidRPr="00C30D37" w:rsidRDefault="00D933B7" w:rsidP="00373960">
      <w:pPr>
        <w:pStyle w:val="ListParagraph"/>
        <w:numPr>
          <w:ilvl w:val="0"/>
          <w:numId w:val="9"/>
        </w:numPr>
        <w:spacing w:after="120" w:line="264" w:lineRule="auto"/>
        <w:jc w:val="both"/>
      </w:pPr>
      <w:r>
        <w:t xml:space="preserve">Since 2021, the ITER project has experienced major delays and cost overruns, mainly caused by: (i) the fact that the previous baseline, i.e. the scope, schedule and cost of the project, was overly ambitious with an underestimation of the ‘first-of-a-kind’ nature of many components and activities, (ii) supply chain disruptions following the COVID-19 pandemic and Russia’s war of aggression in Ukraine, which delayed the delivery of key components, (iii) the lack of quality of key components delivered by domestic agencies, and that required repairs, and (iv) licensing issues. </w:t>
      </w:r>
    </w:p>
    <w:p w14:paraId="07B9F3B3" w14:textId="77777777" w:rsidR="00D933B7" w:rsidRPr="00C30D37" w:rsidRDefault="00D933B7" w:rsidP="00373960">
      <w:pPr>
        <w:pStyle w:val="ListParagraph"/>
        <w:numPr>
          <w:ilvl w:val="0"/>
          <w:numId w:val="9"/>
        </w:numPr>
        <w:spacing w:after="120" w:line="264" w:lineRule="auto"/>
        <w:jc w:val="both"/>
      </w:pPr>
      <w:r>
        <w:t>This led to the revision of the ITER baseline – the project’s schedule, costs and scope – for the third time. Its last version was presented by the ITER Organisation (IO) in 2024 and approved by the ITER Council. According to the new baseline (baseline 2024), the start of the deuterium–tritium experiments is postponed from 2035 to 2039.</w:t>
      </w:r>
    </w:p>
    <w:p w14:paraId="03C6D18E" w14:textId="77777777" w:rsidR="00D933B7" w:rsidRDefault="00D933B7" w:rsidP="00373960">
      <w:pPr>
        <w:pStyle w:val="ListParagraph"/>
        <w:numPr>
          <w:ilvl w:val="0"/>
          <w:numId w:val="9"/>
        </w:numPr>
        <w:spacing w:after="120" w:line="264" w:lineRule="auto"/>
        <w:jc w:val="both"/>
      </w:pPr>
      <w:r>
        <w:t xml:space="preserve">In 2025, the IO and domestic agencies continued to make good progress in the implementation of the baseline 2024. For the period from January 2024 (start of the baseline 2024) until December 2025, the ITER construction project reached a schedule performance index of 1.02 (102%) and a cost performance index of 1.12 (112%). Taken together, these performance values indicate that the overall work execution is on and slightly ahead of schedule and, as a whole, the work done by the IO is being executed under base estimate cost. </w:t>
      </w:r>
    </w:p>
    <w:p w14:paraId="7D61D88C" w14:textId="77777777" w:rsidR="00D933B7" w:rsidRDefault="00D933B7" w:rsidP="00373960">
      <w:pPr>
        <w:pStyle w:val="ListParagraph"/>
        <w:numPr>
          <w:ilvl w:val="0"/>
          <w:numId w:val="9"/>
        </w:numPr>
        <w:spacing w:after="120" w:line="264" w:lineRule="auto"/>
        <w:jc w:val="both"/>
      </w:pPr>
      <w:r>
        <w:t>The performance of F4E in 2025 is comparable to the record level achieved by end-2024. F4E achieved 91% of its milestones for 2025, which is a constant and significant improvement with respect to previous years: 57% of the milestones were achieved in 2022, 67% in 2023 and 84% in 2024. Of the 98 joint objectives for 2025 agreed between the IO and F4E, 86 were achieved in 2025</w:t>
      </w:r>
      <w:r>
        <w:rPr>
          <w:rFonts w:ascii="Calibri" w:hAnsi="Calibri" w:cs="Calibri"/>
        </w:rPr>
        <w:t> –</w:t>
      </w:r>
      <w:r>
        <w:t xml:space="preserve"> an increase of 27 since the previous reporting period.</w:t>
      </w:r>
    </w:p>
    <w:p w14:paraId="2DBD7A42" w14:textId="77777777" w:rsidR="00D933B7" w:rsidRDefault="00D933B7" w:rsidP="00373960">
      <w:pPr>
        <w:pStyle w:val="ListParagraph"/>
        <w:numPr>
          <w:ilvl w:val="0"/>
          <w:numId w:val="9"/>
        </w:numPr>
        <w:spacing w:after="120" w:line="264" w:lineRule="auto"/>
        <w:jc w:val="both"/>
      </w:pPr>
      <w:r>
        <w:t>Recent progress at the ITER site has included preparing additional sectors of the vacuum vessel (sub-parts of the vessel in which the fusion reaction will occur) for installation in the tokamak pit and implementing the updated strategy for welding. Notably, the vacuum vessel sector module #8 was lowered into the tokamak pit, making it the fourth sector module to complete this operation.</w:t>
      </w:r>
    </w:p>
    <w:p w14:paraId="5907F225" w14:textId="77777777" w:rsidR="00D933B7" w:rsidRDefault="00D933B7" w:rsidP="00373960">
      <w:pPr>
        <w:pStyle w:val="ListParagraph"/>
        <w:numPr>
          <w:ilvl w:val="0"/>
          <w:numId w:val="9"/>
        </w:numPr>
        <w:spacing w:after="120" w:line="264" w:lineRule="auto"/>
        <w:jc w:val="both"/>
      </w:pPr>
      <w:r>
        <w:t>The critical ITER path activities were preserved, with important achievements in areas such as divertor cassette bodies and buildings. In 2025, the project benefited from a closer integration between the IO and F4E, in particular on the vacuum vessel deliveries. However, design changes</w:t>
      </w:r>
      <w:r>
        <w:rPr>
          <w:rFonts w:ascii="Calibri" w:hAnsi="Calibri" w:cs="Calibri"/>
        </w:rPr>
        <w:t> –</w:t>
      </w:r>
      <w:r>
        <w:t xml:space="preserve"> which are often required for projects like ITER</w:t>
      </w:r>
      <w:r>
        <w:rPr>
          <w:rFonts w:ascii="Calibri" w:hAnsi="Calibri" w:cs="Calibri"/>
        </w:rPr>
        <w:t> –</w:t>
      </w:r>
      <w:r>
        <w:t xml:space="preserve"> complicate on-time delivery and generate additional costs. F4E works closely with the IO to mitigate their impact.</w:t>
      </w:r>
    </w:p>
    <w:p w14:paraId="20E149D0" w14:textId="77777777" w:rsidR="00D933B7" w:rsidRDefault="00D933B7" w:rsidP="00373960">
      <w:pPr>
        <w:pStyle w:val="ListParagraph"/>
        <w:numPr>
          <w:ilvl w:val="0"/>
          <w:numId w:val="9"/>
        </w:numPr>
        <w:spacing w:after="120" w:line="264" w:lineRule="auto"/>
        <w:jc w:val="both"/>
      </w:pPr>
      <w:r>
        <w:lastRenderedPageBreak/>
        <w:t>With this level of performance, the timely delivery of in-kind components is crucial, as are the payments of in-cash contributions by the members, so that this does not become a constraint on executing the baseline 2024 in the coming years.</w:t>
      </w:r>
    </w:p>
    <w:p w14:paraId="7DD97844" w14:textId="77777777" w:rsidR="00D933B7" w:rsidRPr="006368AB" w:rsidRDefault="00D933B7" w:rsidP="00373960">
      <w:pPr>
        <w:pStyle w:val="ListParagraph"/>
        <w:numPr>
          <w:ilvl w:val="0"/>
          <w:numId w:val="9"/>
        </w:numPr>
        <w:spacing w:after="120" w:line="264" w:lineRule="auto"/>
        <w:jc w:val="both"/>
      </w:pPr>
      <w:r>
        <w:t>In recent years, rapid advances in fusion research</w:t>
      </w:r>
      <w:r>
        <w:rPr>
          <w:rFonts w:ascii="Calibri" w:hAnsi="Calibri" w:cs="Calibri"/>
        </w:rPr>
        <w:t> –</w:t>
      </w:r>
      <w:r>
        <w:t xml:space="preserve"> driven by both private investment and growing global concern over climate change</w:t>
      </w:r>
      <w:r>
        <w:rPr>
          <w:rFonts w:ascii="Calibri" w:hAnsi="Calibri" w:cs="Calibri"/>
        </w:rPr>
        <w:t> –</w:t>
      </w:r>
      <w:r>
        <w:t xml:space="preserve"> have generated renewed optimism. Many voices, including some within the fusion community, have begun to suggest that the commercialisation of fusion energy may be imminent. While this optimism provides motivation and attracts investment, it can also obscure the scale of the technical and financial challenges ahead. Unrealistic expectations risk not only causing disappointment but also eroding public and political confidence, which could in turn slow the very progress that ITER aims to accelerate. While extraordinary efforts have been made to incorporate within ITER as many reactor-relevant technologies as possible</w:t>
      </w:r>
      <w:r>
        <w:rPr>
          <w:rFonts w:ascii="Calibri" w:hAnsi="Calibri" w:cs="Calibri"/>
        </w:rPr>
        <w:t> </w:t>
      </w:r>
      <w:r>
        <w:t>– including superconducting magnets, actively cooled plasma-facing components, tritium handling and remote maintenance systems</w:t>
      </w:r>
      <w:r>
        <w:rPr>
          <w:rFonts w:ascii="Calibri" w:hAnsi="Calibri" w:cs="Calibri"/>
        </w:rPr>
        <w:t> –</w:t>
      </w:r>
      <w:r>
        <w:t xml:space="preserve"> its mission remains fundamentally experimental. ITER’s objective is to explore and master the physics of long-pulse burning plasma operation, not to close all the technological gaps required for a commercial fusion power plant. Several key technology gaps will remain beyond ITER’s scope and will need to be addressed through complementary research and development. Cost remains one of the most significant barriers to fusion’s long-term success. Public and political expectations should remain aligned with technical and physical reality, avoiding the risks posed by overpromising.</w:t>
      </w:r>
    </w:p>
    <w:p w14:paraId="1AE7C264"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p>
    <w:p w14:paraId="48192934"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084E968C" w14:textId="77777777" w:rsidR="00D933B7" w:rsidRDefault="00D933B7" w:rsidP="00F72C99">
      <w:pPr>
        <w:pStyle w:val="Heading3"/>
      </w:pPr>
      <w:r>
        <w:t>Contribution to green budgeting priorities:</w:t>
      </w:r>
    </w:p>
    <w:p w14:paraId="49F2267E" w14:textId="77777777" w:rsidR="00D933B7" w:rsidRPr="0091729B" w:rsidRDefault="00D933B7" w:rsidP="00D933B7">
      <w:pPr>
        <w:rPr>
          <w:b/>
          <w:bCs/>
        </w:rPr>
      </w:pP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1469C5EC"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69BB7B0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586A96E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0C2CD97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2F9F7C2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3272A418"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38DAB09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38B5AA7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2C59324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4EABD9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6C77FDA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5249F71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7A99BD1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76F920D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4E6D6BD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56CDDBB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180559AF" w14:textId="77777777">
        <w:trPr>
          <w:trHeight w:val="300"/>
        </w:trPr>
        <w:tc>
          <w:tcPr>
            <w:tcW w:w="1562" w:type="dxa"/>
            <w:tcBorders>
              <w:top w:val="nil"/>
              <w:left w:val="nil"/>
              <w:bottom w:val="single" w:sz="6" w:space="0" w:color="8C8C8C"/>
              <w:right w:val="nil"/>
            </w:tcBorders>
            <w:vAlign w:val="center"/>
            <w:hideMark/>
          </w:tcPr>
          <w:p w14:paraId="730DF16D"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tcPr>
          <w:p w14:paraId="78F3D21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857.1</w:t>
            </w:r>
          </w:p>
        </w:tc>
        <w:tc>
          <w:tcPr>
            <w:tcW w:w="919" w:type="dxa"/>
            <w:tcBorders>
              <w:top w:val="nil"/>
              <w:left w:val="nil"/>
              <w:bottom w:val="single" w:sz="6" w:space="0" w:color="8C8C8C"/>
              <w:right w:val="nil"/>
            </w:tcBorders>
          </w:tcPr>
          <w:p w14:paraId="3CCFA0F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703.0</w:t>
            </w:r>
          </w:p>
        </w:tc>
        <w:tc>
          <w:tcPr>
            <w:tcW w:w="806" w:type="dxa"/>
            <w:tcBorders>
              <w:top w:val="nil"/>
              <w:left w:val="nil"/>
              <w:bottom w:val="single" w:sz="6" w:space="0" w:color="8C8C8C"/>
              <w:right w:val="nil"/>
            </w:tcBorders>
          </w:tcPr>
          <w:p w14:paraId="045FBB4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548.5</w:t>
            </w:r>
          </w:p>
        </w:tc>
        <w:tc>
          <w:tcPr>
            <w:tcW w:w="797" w:type="dxa"/>
            <w:tcBorders>
              <w:top w:val="nil"/>
              <w:left w:val="nil"/>
              <w:bottom w:val="single" w:sz="6" w:space="0" w:color="8C8C8C"/>
              <w:right w:val="nil"/>
            </w:tcBorders>
          </w:tcPr>
          <w:p w14:paraId="67A0D44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429.2</w:t>
            </w:r>
          </w:p>
        </w:tc>
        <w:tc>
          <w:tcPr>
            <w:tcW w:w="810" w:type="dxa"/>
            <w:tcBorders>
              <w:top w:val="nil"/>
              <w:left w:val="nil"/>
              <w:bottom w:val="single" w:sz="6" w:space="0" w:color="8C8C8C"/>
              <w:right w:val="nil"/>
            </w:tcBorders>
            <w:hideMark/>
          </w:tcPr>
          <w:p w14:paraId="1FFBC1A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481.6</w:t>
            </w:r>
          </w:p>
        </w:tc>
        <w:tc>
          <w:tcPr>
            <w:tcW w:w="1215" w:type="dxa"/>
            <w:tcBorders>
              <w:top w:val="nil"/>
              <w:left w:val="nil"/>
              <w:bottom w:val="single" w:sz="6" w:space="0" w:color="8C8C8C"/>
              <w:right w:val="nil"/>
            </w:tcBorders>
            <w:hideMark/>
          </w:tcPr>
          <w:p w14:paraId="184180D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844.0</w:t>
            </w:r>
          </w:p>
        </w:tc>
        <w:tc>
          <w:tcPr>
            <w:tcW w:w="796" w:type="dxa"/>
            <w:tcBorders>
              <w:top w:val="nil"/>
              <w:left w:val="nil"/>
              <w:bottom w:val="single" w:sz="6" w:space="0" w:color="8C8C8C"/>
              <w:right w:val="nil"/>
            </w:tcBorders>
            <w:hideMark/>
          </w:tcPr>
          <w:p w14:paraId="23F9333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655.0</w:t>
            </w:r>
          </w:p>
        </w:tc>
        <w:tc>
          <w:tcPr>
            <w:tcW w:w="909" w:type="dxa"/>
            <w:tcBorders>
              <w:top w:val="nil"/>
              <w:left w:val="nil"/>
              <w:bottom w:val="single" w:sz="6" w:space="0" w:color="8C8C8C"/>
              <w:right w:val="nil"/>
            </w:tcBorders>
            <w:hideMark/>
          </w:tcPr>
          <w:p w14:paraId="2A2DAC4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4 518.4</w:t>
            </w:r>
          </w:p>
        </w:tc>
        <w:tc>
          <w:tcPr>
            <w:tcW w:w="907" w:type="dxa"/>
            <w:tcBorders>
              <w:top w:val="nil"/>
              <w:left w:val="nil"/>
              <w:bottom w:val="single" w:sz="6" w:space="0" w:color="8C8C8C"/>
              <w:right w:val="nil"/>
            </w:tcBorders>
            <w:hideMark/>
          </w:tcPr>
          <w:p w14:paraId="3536F29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99%</w:t>
            </w:r>
          </w:p>
        </w:tc>
      </w:tr>
    </w:tbl>
    <w:p w14:paraId="204E4559" w14:textId="77777777" w:rsidR="00D933B7" w:rsidRPr="0047239D" w:rsidRDefault="00D933B7" w:rsidP="00D933B7">
      <w:pPr>
        <w:rPr>
          <w:b/>
          <w:bCs/>
        </w:rPr>
      </w:pPr>
    </w:p>
    <w:p w14:paraId="75C738B4" w14:textId="77777777" w:rsidR="00D933B7" w:rsidRDefault="00D933B7" w:rsidP="00373960">
      <w:pPr>
        <w:pStyle w:val="ListParagraph"/>
        <w:numPr>
          <w:ilvl w:val="0"/>
          <w:numId w:val="9"/>
        </w:numPr>
        <w:spacing w:after="240" w:line="264" w:lineRule="auto"/>
        <w:jc w:val="both"/>
      </w:pPr>
      <w:r>
        <w:t>The Commission considers that 100% of the ITER-related expenditure for the 2021-2027 period contributes to the climate effort of the EU budget. The project does not, however, contribute to biodiversity mainstreaming or the clean air budgeting priorities.</w:t>
      </w:r>
    </w:p>
    <w:p w14:paraId="76D73544" w14:textId="77777777" w:rsidR="00D933B7" w:rsidRPr="00D74B9F" w:rsidRDefault="00D933B7" w:rsidP="00373960">
      <w:pPr>
        <w:pStyle w:val="ListParagraph"/>
        <w:keepNext/>
        <w:keepLines/>
        <w:numPr>
          <w:ilvl w:val="0"/>
          <w:numId w:val="9"/>
        </w:numPr>
        <w:spacing w:after="0" w:line="240" w:lineRule="auto"/>
        <w:jc w:val="both"/>
        <w:outlineLvl w:val="4"/>
        <w:rPr>
          <w:b/>
          <w:bCs/>
        </w:rPr>
      </w:pPr>
      <w:r>
        <w:lastRenderedPageBreak/>
        <w:t>The climate-related expenditures are mainly mitigation measures. Indeed, the objective of the ITER project is to construct and operate an experimental fusion reactor, to explore and demonstrate the scientific and technological feasibility of sustainable fusion power generation. The successful realisation of ITER would determine whether fusion can become a major sustainable energy source, contributing to the EU’s strategy for long-term security in energy supply. Fusion could play a major role in the decarbonisation of our economies, as it</w:t>
      </w:r>
      <w:r>
        <w:rPr>
          <w:rFonts w:ascii="Aptos" w:eastAsia="Aptos" w:hAnsi="Aptos" w:cs="Aptos"/>
        </w:rPr>
        <w:t xml:space="preserve"> can be a source of low-carbon, safe, reliable and predictable energy.</w:t>
      </w:r>
      <w:r>
        <w:rPr>
          <w:rFonts w:ascii="Aptos" w:eastAsia="Aptos" w:hAnsi="Aptos" w:cs="Aptos"/>
        </w:rPr>
        <w:br/>
      </w:r>
    </w:p>
    <w:p w14:paraId="392376DA"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0A1C12EA"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20935A7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500370A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2F06CC6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2DC7BA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4F80DFF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1E1D7501"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6B1E728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53999D8B" w14:textId="77777777">
        <w:trPr>
          <w:trHeight w:val="300"/>
        </w:trPr>
        <w:tc>
          <w:tcPr>
            <w:tcW w:w="895" w:type="dxa"/>
            <w:tcBorders>
              <w:top w:val="nil"/>
              <w:left w:val="nil"/>
              <w:bottom w:val="single" w:sz="6" w:space="0" w:color="8C8C8C"/>
              <w:right w:val="nil"/>
            </w:tcBorders>
            <w:vAlign w:val="center"/>
            <w:hideMark/>
          </w:tcPr>
          <w:p w14:paraId="720E504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2</w:t>
            </w:r>
          </w:p>
        </w:tc>
        <w:tc>
          <w:tcPr>
            <w:tcW w:w="1560" w:type="dxa"/>
            <w:tcBorders>
              <w:top w:val="nil"/>
              <w:left w:val="nil"/>
              <w:bottom w:val="single" w:sz="6" w:space="0" w:color="8C8C8C"/>
              <w:right w:val="nil"/>
            </w:tcBorders>
            <w:hideMark/>
          </w:tcPr>
          <w:p w14:paraId="2A2AB99E"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441FA5C2"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0D26E8A2"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8B74A92"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1AB493F7"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1C9D24CD"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r>
      <w:tr w:rsidR="00D933B7" w:rsidRPr="00426441" w14:paraId="055AD665" w14:textId="77777777">
        <w:trPr>
          <w:trHeight w:val="300"/>
        </w:trPr>
        <w:tc>
          <w:tcPr>
            <w:tcW w:w="895" w:type="dxa"/>
            <w:tcBorders>
              <w:top w:val="nil"/>
              <w:left w:val="nil"/>
              <w:bottom w:val="single" w:sz="6" w:space="0" w:color="8C8C8C"/>
              <w:right w:val="nil"/>
            </w:tcBorders>
            <w:vAlign w:val="center"/>
            <w:hideMark/>
          </w:tcPr>
          <w:p w14:paraId="473DCBD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1</w:t>
            </w:r>
          </w:p>
        </w:tc>
        <w:tc>
          <w:tcPr>
            <w:tcW w:w="1560" w:type="dxa"/>
            <w:tcBorders>
              <w:top w:val="nil"/>
              <w:left w:val="nil"/>
              <w:bottom w:val="single" w:sz="6" w:space="0" w:color="8C8C8C"/>
              <w:right w:val="nil"/>
            </w:tcBorders>
            <w:hideMark/>
          </w:tcPr>
          <w:p w14:paraId="28C2CC7B"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542B5370"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D2CD7D7"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C611903"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140973F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49B379F7"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r>
      <w:tr w:rsidR="00D933B7" w:rsidRPr="00426441" w14:paraId="31B0CA57" w14:textId="77777777">
        <w:trPr>
          <w:trHeight w:val="300"/>
        </w:trPr>
        <w:tc>
          <w:tcPr>
            <w:tcW w:w="895" w:type="dxa"/>
            <w:tcBorders>
              <w:top w:val="nil"/>
              <w:left w:val="nil"/>
              <w:bottom w:val="single" w:sz="6" w:space="0" w:color="8C8C8C"/>
              <w:right w:val="nil"/>
            </w:tcBorders>
            <w:vAlign w:val="center"/>
            <w:hideMark/>
          </w:tcPr>
          <w:p w14:paraId="08DF961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6" w:space="0" w:color="8C8C8C"/>
              <w:right w:val="nil"/>
            </w:tcBorders>
            <w:hideMark/>
          </w:tcPr>
          <w:p w14:paraId="048EC3EF"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73FF62CA"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77DDDB7"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2AF728D"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3FCA401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4D0AC83E"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0.0</w:t>
            </w:r>
          </w:p>
        </w:tc>
      </w:tr>
      <w:tr w:rsidR="00D933B7" w:rsidRPr="00426441" w14:paraId="18328673" w14:textId="77777777">
        <w:trPr>
          <w:trHeight w:val="300"/>
        </w:trPr>
        <w:tc>
          <w:tcPr>
            <w:tcW w:w="895" w:type="dxa"/>
            <w:tcBorders>
              <w:top w:val="nil"/>
              <w:left w:val="nil"/>
              <w:bottom w:val="single" w:sz="4" w:space="0" w:color="7F7F7F" w:themeColor="text1" w:themeTint="80"/>
              <w:right w:val="nil"/>
            </w:tcBorders>
            <w:vAlign w:val="center"/>
            <w:hideMark/>
          </w:tcPr>
          <w:p w14:paraId="664F40F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4" w:space="0" w:color="7F7F7F" w:themeColor="text1" w:themeTint="80"/>
              <w:right w:val="nil"/>
            </w:tcBorders>
            <w:hideMark/>
          </w:tcPr>
          <w:p w14:paraId="097B7FD9"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864.0</w:t>
            </w:r>
          </w:p>
        </w:tc>
        <w:tc>
          <w:tcPr>
            <w:tcW w:w="1513" w:type="dxa"/>
            <w:tcBorders>
              <w:top w:val="nil"/>
              <w:left w:val="nil"/>
              <w:bottom w:val="single" w:sz="4" w:space="0" w:color="7F7F7F" w:themeColor="text1" w:themeTint="80"/>
              <w:right w:val="nil"/>
            </w:tcBorders>
            <w:hideMark/>
          </w:tcPr>
          <w:p w14:paraId="61E46BF1"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710.1</w:t>
            </w:r>
          </w:p>
        </w:tc>
        <w:tc>
          <w:tcPr>
            <w:tcW w:w="1443" w:type="dxa"/>
            <w:tcBorders>
              <w:top w:val="nil"/>
              <w:left w:val="nil"/>
              <w:bottom w:val="single" w:sz="4" w:space="0" w:color="7F7F7F" w:themeColor="text1" w:themeTint="80"/>
              <w:right w:val="nil"/>
            </w:tcBorders>
            <w:hideMark/>
          </w:tcPr>
          <w:p w14:paraId="130DDAAA"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549.8</w:t>
            </w:r>
          </w:p>
        </w:tc>
        <w:tc>
          <w:tcPr>
            <w:tcW w:w="1443" w:type="dxa"/>
            <w:tcBorders>
              <w:top w:val="nil"/>
              <w:left w:val="nil"/>
              <w:bottom w:val="single" w:sz="4" w:space="0" w:color="7F7F7F" w:themeColor="text1" w:themeTint="80"/>
              <w:right w:val="nil"/>
            </w:tcBorders>
            <w:hideMark/>
          </w:tcPr>
          <w:p w14:paraId="158A64A2"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 xml:space="preserve"> 436.3</w:t>
            </w:r>
          </w:p>
        </w:tc>
        <w:tc>
          <w:tcPr>
            <w:tcW w:w="1332" w:type="dxa"/>
            <w:tcBorders>
              <w:top w:val="nil"/>
              <w:left w:val="nil"/>
              <w:bottom w:val="single" w:sz="4" w:space="0" w:color="7F7F7F" w:themeColor="text1" w:themeTint="80"/>
              <w:right w:val="nil"/>
            </w:tcBorders>
          </w:tcPr>
          <w:p w14:paraId="79434927"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486.5</w:t>
            </w:r>
          </w:p>
        </w:tc>
        <w:tc>
          <w:tcPr>
            <w:tcW w:w="1453" w:type="dxa"/>
            <w:tcBorders>
              <w:top w:val="nil"/>
              <w:left w:val="nil"/>
              <w:bottom w:val="single" w:sz="4" w:space="0" w:color="7F7F7F" w:themeColor="text1" w:themeTint="80"/>
              <w:right w:val="nil"/>
            </w:tcBorders>
            <w:hideMark/>
          </w:tcPr>
          <w:p w14:paraId="255A671D"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3 046.7</w:t>
            </w:r>
          </w:p>
        </w:tc>
      </w:tr>
      <w:tr w:rsidR="00D933B7" w:rsidRPr="00426441" w14:paraId="11FE0FAB"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655CA51E" w14:textId="77777777" w:rsidR="00D933B7" w:rsidRPr="001F2F66" w:rsidRDefault="00D933B7">
            <w:pPr>
              <w:spacing w:after="0" w:line="240" w:lineRule="auto"/>
              <w:jc w:val="center"/>
              <w:textAlignment w:val="baseline"/>
              <w:rPr>
                <w:rFonts w:cs="Segoe UI"/>
                <w:color w:val="000000"/>
                <w:sz w:val="22"/>
                <w:szCs w:val="22"/>
                <w:lang w:val="en-IE" w:eastAsia="en-IE"/>
              </w:rPr>
            </w:pPr>
            <w:r w:rsidRPr="001F2F66">
              <w:rPr>
                <w:rFonts w:cs="Segoe UI"/>
                <w:color w:val="000000" w:themeColor="text1"/>
                <w:sz w:val="22"/>
                <w:szCs w:val="22"/>
                <w:lang w:val="en-IE" w:eastAsia="en-IE"/>
              </w:rPr>
              <w:t>Total:</w:t>
            </w:r>
          </w:p>
        </w:tc>
        <w:tc>
          <w:tcPr>
            <w:tcW w:w="1560" w:type="dxa"/>
            <w:tcBorders>
              <w:top w:val="single" w:sz="4" w:space="0" w:color="7F7F7F" w:themeColor="text1" w:themeTint="80"/>
              <w:left w:val="nil"/>
              <w:bottom w:val="single" w:sz="6" w:space="0" w:color="8C8C8C"/>
              <w:right w:val="nil"/>
            </w:tcBorders>
          </w:tcPr>
          <w:p w14:paraId="2E376AB5" w14:textId="77777777" w:rsidR="00D933B7" w:rsidRPr="001F2F66" w:rsidRDefault="00D933B7">
            <w:pPr>
              <w:spacing w:after="0" w:line="240" w:lineRule="auto"/>
              <w:jc w:val="center"/>
              <w:textAlignment w:val="baseline"/>
              <w:rPr>
                <w:sz w:val="22"/>
                <w:szCs w:val="22"/>
              </w:rPr>
            </w:pPr>
            <w:r w:rsidRPr="001F2F66">
              <w:rPr>
                <w:sz w:val="22"/>
                <w:szCs w:val="22"/>
              </w:rPr>
              <w:t xml:space="preserve"> 864.0</w:t>
            </w:r>
          </w:p>
        </w:tc>
        <w:tc>
          <w:tcPr>
            <w:tcW w:w="1513" w:type="dxa"/>
            <w:tcBorders>
              <w:top w:val="single" w:sz="4" w:space="0" w:color="7F7F7F" w:themeColor="text1" w:themeTint="80"/>
              <w:left w:val="nil"/>
              <w:bottom w:val="single" w:sz="6" w:space="0" w:color="8C8C8C"/>
              <w:right w:val="nil"/>
            </w:tcBorders>
          </w:tcPr>
          <w:p w14:paraId="1F05706E" w14:textId="77777777" w:rsidR="00D933B7" w:rsidRPr="001F2F66" w:rsidRDefault="00D933B7">
            <w:pPr>
              <w:spacing w:after="0" w:line="240" w:lineRule="auto"/>
              <w:jc w:val="center"/>
              <w:textAlignment w:val="baseline"/>
              <w:rPr>
                <w:sz w:val="22"/>
                <w:szCs w:val="22"/>
              </w:rPr>
            </w:pPr>
            <w:r w:rsidRPr="001F2F66">
              <w:rPr>
                <w:sz w:val="22"/>
                <w:szCs w:val="22"/>
              </w:rPr>
              <w:t xml:space="preserve"> 710.1</w:t>
            </w:r>
          </w:p>
        </w:tc>
        <w:tc>
          <w:tcPr>
            <w:tcW w:w="1443" w:type="dxa"/>
            <w:tcBorders>
              <w:top w:val="single" w:sz="4" w:space="0" w:color="7F7F7F" w:themeColor="text1" w:themeTint="80"/>
              <w:left w:val="nil"/>
              <w:bottom w:val="single" w:sz="6" w:space="0" w:color="8C8C8C"/>
              <w:right w:val="nil"/>
            </w:tcBorders>
          </w:tcPr>
          <w:p w14:paraId="2EB6FB29" w14:textId="77777777" w:rsidR="00D933B7" w:rsidRPr="001F2F66" w:rsidRDefault="00D933B7">
            <w:pPr>
              <w:spacing w:after="0" w:line="240" w:lineRule="auto"/>
              <w:jc w:val="center"/>
              <w:textAlignment w:val="baseline"/>
              <w:rPr>
                <w:sz w:val="22"/>
                <w:szCs w:val="22"/>
              </w:rPr>
            </w:pPr>
            <w:r w:rsidRPr="001F2F66">
              <w:rPr>
                <w:sz w:val="22"/>
                <w:szCs w:val="22"/>
              </w:rPr>
              <w:t xml:space="preserve"> 549.8</w:t>
            </w:r>
          </w:p>
        </w:tc>
        <w:tc>
          <w:tcPr>
            <w:tcW w:w="1443" w:type="dxa"/>
            <w:tcBorders>
              <w:top w:val="single" w:sz="4" w:space="0" w:color="7F7F7F" w:themeColor="text1" w:themeTint="80"/>
              <w:left w:val="nil"/>
              <w:bottom w:val="single" w:sz="6" w:space="0" w:color="8C8C8C"/>
              <w:right w:val="nil"/>
            </w:tcBorders>
          </w:tcPr>
          <w:p w14:paraId="3CCE2D82" w14:textId="77777777" w:rsidR="00D933B7" w:rsidRPr="001F2F66" w:rsidRDefault="00D933B7">
            <w:pPr>
              <w:spacing w:after="0" w:line="240" w:lineRule="auto"/>
              <w:jc w:val="center"/>
              <w:textAlignment w:val="baseline"/>
              <w:rPr>
                <w:sz w:val="22"/>
                <w:szCs w:val="22"/>
              </w:rPr>
            </w:pPr>
            <w:r w:rsidRPr="001F2F66">
              <w:rPr>
                <w:sz w:val="22"/>
                <w:szCs w:val="22"/>
              </w:rPr>
              <w:t xml:space="preserve"> 436.3</w:t>
            </w:r>
          </w:p>
        </w:tc>
        <w:tc>
          <w:tcPr>
            <w:tcW w:w="1332" w:type="dxa"/>
            <w:tcBorders>
              <w:top w:val="single" w:sz="4" w:space="0" w:color="7F7F7F" w:themeColor="text1" w:themeTint="80"/>
              <w:left w:val="nil"/>
              <w:bottom w:val="single" w:sz="6" w:space="0" w:color="8C8C8C"/>
              <w:right w:val="nil"/>
            </w:tcBorders>
          </w:tcPr>
          <w:p w14:paraId="4CB4B75B" w14:textId="77777777" w:rsidR="00D933B7" w:rsidRPr="001F2F66" w:rsidRDefault="00D933B7">
            <w:pPr>
              <w:spacing w:after="0" w:line="240" w:lineRule="auto"/>
              <w:jc w:val="center"/>
              <w:textAlignment w:val="baseline"/>
              <w:rPr>
                <w:sz w:val="22"/>
                <w:szCs w:val="22"/>
              </w:rPr>
            </w:pPr>
            <w:r w:rsidRPr="001F2F66">
              <w:rPr>
                <w:sz w:val="22"/>
                <w:szCs w:val="22"/>
              </w:rPr>
              <w:t xml:space="preserve"> 486.5</w:t>
            </w:r>
          </w:p>
        </w:tc>
        <w:tc>
          <w:tcPr>
            <w:tcW w:w="1453" w:type="dxa"/>
            <w:tcBorders>
              <w:top w:val="single" w:sz="4" w:space="0" w:color="7F7F7F" w:themeColor="text1" w:themeTint="80"/>
              <w:left w:val="nil"/>
              <w:bottom w:val="single" w:sz="6" w:space="0" w:color="8C8C8C"/>
              <w:right w:val="nil"/>
            </w:tcBorders>
          </w:tcPr>
          <w:p w14:paraId="4BEB03D0" w14:textId="77777777" w:rsidR="00D933B7" w:rsidRPr="001F2F66" w:rsidRDefault="00D933B7">
            <w:pPr>
              <w:spacing w:after="0" w:line="240" w:lineRule="auto"/>
              <w:jc w:val="center"/>
              <w:textAlignment w:val="baseline"/>
              <w:rPr>
                <w:sz w:val="22"/>
                <w:szCs w:val="22"/>
              </w:rPr>
            </w:pPr>
            <w:r w:rsidRPr="001F2F66">
              <w:rPr>
                <w:sz w:val="22"/>
                <w:szCs w:val="22"/>
              </w:rPr>
              <w:t>3 046.7</w:t>
            </w:r>
          </w:p>
        </w:tc>
      </w:tr>
    </w:tbl>
    <w:p w14:paraId="5AABC313" w14:textId="77777777" w:rsidR="00D933B7" w:rsidRDefault="00D933B7" w:rsidP="00D933B7">
      <w:pPr>
        <w:pStyle w:val="ListParagraph"/>
        <w:ind w:left="360"/>
        <w:rPr>
          <w:lang w:eastAsia="en-GB"/>
        </w:rPr>
      </w:pPr>
    </w:p>
    <w:p w14:paraId="0A679356" w14:textId="77777777" w:rsidR="00D933B7" w:rsidRPr="004B5BF4" w:rsidRDefault="00D933B7" w:rsidP="00373960">
      <w:pPr>
        <w:pStyle w:val="ListParagraph"/>
        <w:numPr>
          <w:ilvl w:val="0"/>
          <w:numId w:val="9"/>
        </w:numPr>
        <w:spacing w:after="240" w:line="264" w:lineRule="auto"/>
      </w:pPr>
      <w:r>
        <w:t xml:space="preserve">The ITER agreement does not include any objectives or reporting in terms of gender equality. </w:t>
      </w:r>
    </w:p>
    <w:p w14:paraId="428BFF24" w14:textId="77777777" w:rsidR="00D933B7" w:rsidRPr="004B5BF4" w:rsidRDefault="00D933B7" w:rsidP="00373960">
      <w:pPr>
        <w:pStyle w:val="ListParagraph"/>
        <w:numPr>
          <w:ilvl w:val="0"/>
          <w:numId w:val="9"/>
        </w:numPr>
        <w:spacing w:after="240" w:line="264" w:lineRule="auto"/>
        <w:jc w:val="both"/>
      </w:pPr>
      <w:r>
        <w:t>However, the IO and the Fusion for Energy Joint Undertaking have set targets to improve the representation of women in management positions. Between 2018 and 2025, the proportion of female managers in F4E has progressively increased from 10% to 25%. In IO, this proportion has recently dropped to 9%.</w:t>
      </w:r>
    </w:p>
    <w:p w14:paraId="0FC7EB10" w14:textId="77777777" w:rsidR="00D933B7" w:rsidRPr="004B5BF4" w:rsidRDefault="00D933B7" w:rsidP="00373960">
      <w:pPr>
        <w:pStyle w:val="ListParagraph"/>
        <w:numPr>
          <w:ilvl w:val="0"/>
          <w:numId w:val="9"/>
        </w:numPr>
        <w:spacing w:after="240" w:line="264" w:lineRule="auto"/>
        <w:jc w:val="both"/>
      </w:pPr>
      <w:r>
        <w:t xml:space="preserve">Specific programmes have also been put in place to encourage female engineers to pursue a career in the nuclear field (e.g. a partnership agreement between F4E and the International Atomic Energy Agency for the Marie Skłodowska-Curie Fellowship Programme). </w:t>
      </w:r>
    </w:p>
    <w:p w14:paraId="03917645"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456E6ED2" w14:textId="77777777">
        <w:tc>
          <w:tcPr>
            <w:tcW w:w="9738" w:type="dxa"/>
            <w:shd w:val="clear" w:color="auto" w:fill="auto"/>
          </w:tcPr>
          <w:p w14:paraId="7E72E40B" w14:textId="77777777" w:rsidR="00D933B7" w:rsidRPr="00D74B9F" w:rsidRDefault="00D933B7">
            <w:pPr>
              <w:spacing w:after="0" w:line="240" w:lineRule="auto"/>
              <w:textAlignment w:val="baseline"/>
              <w:rPr>
                <w:rFonts w:eastAsia="Times New Roman" w:cs="Segoe UI"/>
                <w:color w:val="000000" w:themeColor="text1"/>
                <w:sz w:val="22"/>
                <w:szCs w:val="22"/>
                <w:lang w:val="en-IE" w:eastAsia="en-IE"/>
              </w:rPr>
            </w:pPr>
          </w:p>
          <w:p w14:paraId="18A375EE" w14:textId="77777777" w:rsidR="00D933B7" w:rsidRPr="00D74B9F" w:rsidRDefault="00D933B7">
            <w:pPr>
              <w:spacing w:after="0" w:line="240" w:lineRule="auto"/>
              <w:textAlignment w:val="baseline"/>
              <w:rPr>
                <w:rFonts w:ascii="Times New Roman" w:eastAsia="Times New Roman" w:hAnsi="Times New Roman" w:cs="Segoe UI"/>
                <w:color w:val="000000" w:themeColor="text1"/>
                <w:sz w:val="22"/>
                <w:szCs w:val="22"/>
                <w:lang w:val="en-IE" w:eastAsia="en-IE"/>
              </w:rPr>
            </w:pPr>
            <w:r>
              <w:rPr>
                <w:rFonts w:eastAsia="Times New Roman" w:cs="Segoe UI"/>
                <w:color w:val="000000" w:themeColor="text1"/>
                <w:lang w:val="en-IE" w:eastAsia="en-IE"/>
              </w:rPr>
              <w:t>Gender disaggregated information:</w:t>
            </w:r>
            <w:r>
              <w:rPr>
                <w:rFonts w:ascii="Times New Roman" w:eastAsia="Times New Roman" w:hAnsi="Times New Roman" w:cs="Segoe UI"/>
                <w:color w:val="000000" w:themeColor="text1"/>
                <w:lang w:val="en-IE" w:eastAsia="en-IE"/>
              </w:rPr>
              <w:t> </w:t>
            </w:r>
          </w:p>
          <w:p w14:paraId="51EFEFB8" w14:textId="77777777" w:rsidR="00D933B7" w:rsidRPr="00D74B9F" w:rsidRDefault="00D933B7">
            <w:pPr>
              <w:spacing w:after="0" w:line="240" w:lineRule="auto"/>
              <w:textAlignment w:val="baseline"/>
              <w:rPr>
                <w:rFonts w:ascii="Segoe UI" w:eastAsia="Times New Roman" w:hAnsi="Segoe UI" w:cs="Segoe UI"/>
                <w:color w:val="000000" w:themeColor="text1"/>
                <w:sz w:val="18"/>
                <w:szCs w:val="18"/>
                <w:lang w:val="en-IE" w:eastAsia="en-IE"/>
              </w:rPr>
            </w:pPr>
          </w:p>
          <w:p w14:paraId="7CCC51E3" w14:textId="77777777" w:rsidR="00D933B7" w:rsidRPr="00D74B9F" w:rsidRDefault="00D933B7" w:rsidP="00D933B7">
            <w:pPr>
              <w:pStyle w:val="TableListBullet"/>
              <w:tabs>
                <w:tab w:val="num" w:pos="283"/>
              </w:tabs>
              <w:spacing w:line="264" w:lineRule="auto"/>
              <w:ind w:left="283" w:hanging="283"/>
              <w:rPr>
                <w:color w:val="000000" w:themeColor="text1"/>
                <w:sz w:val="22"/>
                <w:szCs w:val="22"/>
              </w:rPr>
            </w:pPr>
            <w:r>
              <w:rPr>
                <w:color w:val="000000" w:themeColor="text1"/>
                <w:sz w:val="22"/>
                <w:szCs w:val="22"/>
              </w:rPr>
              <w:t>No information on gender-disaggregated information is collected under this programme.</w:t>
            </w:r>
          </w:p>
        </w:tc>
      </w:tr>
    </w:tbl>
    <w:p w14:paraId="389E43C8" w14:textId="77777777" w:rsidR="00D933B7" w:rsidRDefault="00D933B7" w:rsidP="00D933B7">
      <w:pPr>
        <w:rPr>
          <w:b/>
          <w:bCs/>
        </w:rPr>
      </w:pPr>
    </w:p>
    <w:p w14:paraId="2A9B332A" w14:textId="77777777" w:rsidR="00D933B7" w:rsidRDefault="00D933B7" w:rsidP="00F72C99">
      <w:pPr>
        <w:pStyle w:val="Heading3"/>
      </w:pPr>
      <w:r>
        <w:t>Contribution to the digital transition</w:t>
      </w:r>
    </w:p>
    <w:p w14:paraId="1F068E21" w14:textId="77777777" w:rsidR="00D933B7" w:rsidRPr="00DB41BE" w:rsidRDefault="00D933B7" w:rsidP="00373960">
      <w:pPr>
        <w:pStyle w:val="ListParagraph"/>
        <w:numPr>
          <w:ilvl w:val="0"/>
          <w:numId w:val="9"/>
        </w:numPr>
        <w:spacing w:after="240" w:line="264" w:lineRule="auto"/>
      </w:pPr>
      <w:r>
        <w:t>The ITER agreement does not include any objectives or reporting in terms of the digital transition.</w:t>
      </w:r>
    </w:p>
    <w:p w14:paraId="5987407C" w14:textId="77777777" w:rsidR="00D933B7" w:rsidRDefault="00D933B7" w:rsidP="00F72C99">
      <w:pPr>
        <w:pStyle w:val="Heading3"/>
      </w:pPr>
      <w:r>
        <w:lastRenderedPageBreak/>
        <w:t>Contribution to strategic technologies (STEP)</w:t>
      </w:r>
    </w:p>
    <w:p w14:paraId="34C1AD3D" w14:textId="77777777" w:rsidR="00D933B7" w:rsidRPr="00DB41BE" w:rsidRDefault="00D933B7" w:rsidP="00373960">
      <w:pPr>
        <w:pStyle w:val="ListParagraph"/>
        <w:numPr>
          <w:ilvl w:val="0"/>
          <w:numId w:val="9"/>
        </w:numPr>
        <w:spacing w:after="240" w:line="264" w:lineRule="auto"/>
      </w:pPr>
      <w:r>
        <w:t>ITER is an international research programme that aims to demonstrate the scientific and technological feasibility of fusion as a future source of sustainable energy. A global framework has been established among seven international partners (Euratom, China, India, Japan, South Korea, Russia, and the United States) to construction and the future operation of ITER; The European contribution to ITER is delivered through the Fusion for Energy (F4E) Joint Undertaking.</w:t>
      </w:r>
    </w:p>
    <w:p w14:paraId="051FCEFC" w14:textId="77777777" w:rsidR="00D933B7" w:rsidRPr="00DB41BE" w:rsidRDefault="00D933B7" w:rsidP="00373960">
      <w:pPr>
        <w:pStyle w:val="ListParagraph"/>
        <w:numPr>
          <w:ilvl w:val="0"/>
          <w:numId w:val="9"/>
        </w:numPr>
        <w:spacing w:after="240" w:line="264" w:lineRule="auto"/>
      </w:pPr>
      <w:r>
        <w:t>While the nuclear fusion is a technology that could qualify as critical in the sense of the Regulation (EU) 2024/795 of the European Parliament and of the Council of 29 February 2024 establishing the Strategic Technologies for Europe Platform (STEP), the ITER programme is not eligible for financing under this initiative.</w:t>
      </w:r>
    </w:p>
    <w:p w14:paraId="30545A83" w14:textId="77777777" w:rsidR="00D933B7" w:rsidRDefault="00D933B7" w:rsidP="00F72C99">
      <w:pPr>
        <w:pStyle w:val="Heading3"/>
      </w:pPr>
      <w:r>
        <w:t>Contribution to reforms</w:t>
      </w:r>
    </w:p>
    <w:p w14:paraId="2F211993" w14:textId="77777777" w:rsidR="00D933B7" w:rsidRDefault="00D933B7" w:rsidP="00373960">
      <w:pPr>
        <w:pStyle w:val="ListParagraph"/>
        <w:numPr>
          <w:ilvl w:val="0"/>
          <w:numId w:val="9"/>
        </w:numPr>
        <w:spacing w:after="240" w:line="264" w:lineRule="auto"/>
        <w:rPr>
          <w:lang w:eastAsia="en-GB"/>
        </w:rPr>
      </w:pPr>
      <w:r>
        <w:rPr>
          <w:lang w:eastAsia="en-GB"/>
        </w:rPr>
        <w:t xml:space="preserve">Not applicable </w:t>
      </w:r>
    </w:p>
    <w:p w14:paraId="23DEE8E8" w14:textId="77777777" w:rsidR="00D933B7" w:rsidRPr="006009EC" w:rsidRDefault="00D933B7" w:rsidP="00D933B7">
      <w:pPr>
        <w:pStyle w:val="ListParagraph"/>
        <w:ind w:left="360"/>
        <w:rPr>
          <w:lang w:eastAsia="en-GB"/>
        </w:rPr>
      </w:pPr>
    </w:p>
    <w:p w14:paraId="3999D137"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14A4EF0F"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5CFC0904" w14:textId="77777777" w:rsidR="00D933B7" w:rsidRPr="0047239D" w:rsidRDefault="00D933B7">
            <w:pPr>
              <w:jc w:val="left"/>
              <w:rPr>
                <w:lang w:eastAsia="en-GB"/>
              </w:rPr>
            </w:pPr>
            <w:r>
              <w:rPr>
                <w:lang w:eastAsia="en-GB"/>
              </w:rPr>
              <w:t>SDG</w:t>
            </w:r>
          </w:p>
        </w:tc>
        <w:tc>
          <w:tcPr>
            <w:tcW w:w="2410" w:type="dxa"/>
            <w:vAlign w:val="center"/>
          </w:tcPr>
          <w:p w14:paraId="4BF2B6B8"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95889A2"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3687346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673D8CF" w14:textId="1EB71171" w:rsidR="00D933B7" w:rsidRPr="0047239D" w:rsidRDefault="00203B50">
            <w:pPr>
              <w:rPr>
                <w:b w:val="0"/>
                <w:lang w:eastAsia="en-GB"/>
              </w:rPr>
            </w:pPr>
            <w:r w:rsidRPr="00203B50">
              <w:rPr>
                <w:b w:val="0"/>
                <w:lang w:eastAsia="en-GB"/>
              </w:rPr>
              <w:t>SDG7: Ensure access to affordable, reliable, sustainable and modern energy for all</w:t>
            </w:r>
          </w:p>
        </w:tc>
        <w:tc>
          <w:tcPr>
            <w:tcW w:w="2410" w:type="dxa"/>
          </w:tcPr>
          <w:p w14:paraId="7551462D"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49FE2967"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ITER is a key project for developing fusion energy, which has the potential to provide a virtually limitless source of clean energy.</w:t>
            </w:r>
          </w:p>
        </w:tc>
      </w:tr>
      <w:tr w:rsidR="00D933B7" w:rsidRPr="0047239D" w14:paraId="41157CB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BF2210A" w14:textId="6BB06732" w:rsidR="00D933B7" w:rsidRPr="0047239D" w:rsidRDefault="002D1336">
            <w:pPr>
              <w:rPr>
                <w:b w:val="0"/>
                <w:lang w:eastAsia="en-GB"/>
              </w:rPr>
            </w:pPr>
            <w:r w:rsidRPr="00ED7022">
              <w:rPr>
                <w:b w:val="0"/>
                <w:lang w:eastAsia="en-GB"/>
              </w:rPr>
              <w:lastRenderedPageBreak/>
              <w:t>SDG8: Promote sustained, inclusive and sustainable economic growth, full and productive employment and decent work for all</w:t>
            </w:r>
          </w:p>
        </w:tc>
        <w:tc>
          <w:tcPr>
            <w:tcW w:w="2410" w:type="dxa"/>
          </w:tcPr>
          <w:p w14:paraId="12EA83BB"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9CC6397"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rPr>
                <w:rFonts w:ascii="Times New Roman" w:eastAsia="Times New Roman" w:hAnsi="Times New Roman" w:cs="Times New Roman"/>
                <w:color w:val="000000" w:themeColor="text1"/>
              </w:rPr>
              <w:t>A big number of direct and indirect jobs are created through ITER. The project supports the development of a skilled workforce.</w:t>
            </w:r>
          </w:p>
        </w:tc>
      </w:tr>
      <w:tr w:rsidR="00D933B7" w:rsidRPr="0047239D" w14:paraId="71306A4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05E1853" w14:textId="27F9BD81" w:rsidR="00D933B7" w:rsidRPr="0047239D" w:rsidRDefault="00522388">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64D8098F"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4EF391E2"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rFonts w:ascii="Times New Roman" w:eastAsia="Times New Roman" w:hAnsi="Times New Roman" w:cs="Times New Roman"/>
                <w:color w:val="000000" w:themeColor="text1"/>
              </w:rPr>
              <w:t>ITER falls under the category of Research and Innovation, both of which underpin the implementation of SDG9. Furthermore, ITER involves a significant investment in innovation and infrastructure development.</w:t>
            </w:r>
          </w:p>
        </w:tc>
      </w:tr>
      <w:tr w:rsidR="00D933B7" w:rsidRPr="0047239D" w14:paraId="74F5D38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9695A0A" w14:textId="3ECA917A" w:rsidR="00D933B7" w:rsidRPr="0047239D" w:rsidRDefault="00C941C9">
            <w:pPr>
              <w:rPr>
                <w:b w:val="0"/>
                <w:lang w:eastAsia="en-GB"/>
              </w:rPr>
            </w:pPr>
            <w:r w:rsidRPr="00C941C9">
              <w:rPr>
                <w:b w:val="0"/>
              </w:rPr>
              <w:t>SDG13: Take urgent action to combat climate change and its impacts</w:t>
            </w:r>
          </w:p>
        </w:tc>
        <w:tc>
          <w:tcPr>
            <w:tcW w:w="2410" w:type="dxa"/>
          </w:tcPr>
          <w:p w14:paraId="09B0196A"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3CB9A93"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rPr>
                <w:rFonts w:ascii="Times New Roman" w:eastAsia="Times New Roman" w:hAnsi="Times New Roman" w:cs="Times New Roman"/>
                <w:color w:val="000000" w:themeColor="text1"/>
              </w:rPr>
              <w:t>ITER contributes to a clean energy transition while boosting jobs and growth in the area of energy and climate.</w:t>
            </w:r>
          </w:p>
        </w:tc>
      </w:tr>
    </w:tbl>
    <w:p w14:paraId="15C142AE" w14:textId="77777777" w:rsidR="00D933B7" w:rsidRDefault="00D933B7" w:rsidP="00D933B7">
      <w:pPr>
        <w:keepNext/>
        <w:keepLines/>
        <w:spacing w:before="600" w:line="240" w:lineRule="auto"/>
        <w:outlineLvl w:val="4"/>
        <w:rPr>
          <w:b/>
          <w:bCs/>
        </w:rPr>
      </w:pPr>
    </w:p>
    <w:p w14:paraId="3227D644" w14:textId="77777777" w:rsidR="00D933B7" w:rsidRDefault="00D933B7" w:rsidP="00D933B7">
      <w:pPr>
        <w:sectPr w:rsidR="00D933B7" w:rsidSect="00D933B7">
          <w:headerReference w:type="even" r:id="rId116"/>
          <w:headerReference w:type="default" r:id="rId117"/>
          <w:footerReference w:type="even" r:id="rId118"/>
          <w:footerReference w:type="default" r:id="rId119"/>
          <w:headerReference w:type="first" r:id="rId120"/>
          <w:footerReference w:type="first" r:id="rId121"/>
          <w:pgSz w:w="11906" w:h="16838"/>
          <w:pgMar w:top="1440" w:right="1133" w:bottom="1440" w:left="1134" w:header="708" w:footer="708" w:gutter="0"/>
          <w:cols w:space="708"/>
          <w:docGrid w:linePitch="360"/>
        </w:sectPr>
      </w:pPr>
    </w:p>
    <w:p w14:paraId="3D53CC5D" w14:textId="023754A2" w:rsidR="00D933B7" w:rsidRDefault="00D933B7" w:rsidP="00D933B7">
      <w:pPr>
        <w:pStyle w:val="Heading1"/>
      </w:pPr>
      <w:bookmarkStart w:id="10" w:name="_Toc228976523"/>
      <w:r>
        <w:rPr>
          <w:noProof/>
        </w:rPr>
        <w:t>I</w:t>
      </w:r>
      <w:r w:rsidR="00222FD0">
        <w:rPr>
          <w:noProof/>
        </w:rPr>
        <w:t>NVEST</w:t>
      </w:r>
      <w:r>
        <w:rPr>
          <w:noProof/>
        </w:rPr>
        <w:t>EU</w:t>
      </w:r>
      <w:bookmarkEnd w:id="10"/>
    </w:p>
    <w:p w14:paraId="52D3E792" w14:textId="414F69C8"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0B85491A" w14:textId="77777777">
        <w:trPr>
          <w:trHeight w:val="3162"/>
          <w:jc w:val="left"/>
        </w:trPr>
        <w:tc>
          <w:tcPr>
            <w:tcW w:w="0" w:type="dxa"/>
          </w:tcPr>
          <w:p w14:paraId="2667B970" w14:textId="77777777" w:rsidR="00D933B7" w:rsidRPr="0047239D" w:rsidRDefault="00D933B7">
            <w:pPr>
              <w:spacing w:before="120" w:after="120"/>
            </w:pPr>
            <w:r>
              <w:rPr>
                <w:rFonts w:eastAsia="EC Square Sans Pro" w:cs="EC Square Sans Pro"/>
                <w:sz w:val="28"/>
                <w:szCs w:val="28"/>
              </w:rPr>
              <w:t>EUR</w:t>
            </w:r>
            <w:r>
              <w:rPr>
                <w:rFonts w:ascii="Calibri" w:eastAsia="EC Square Sans Pro" w:hAnsi="Calibri" w:cs="Calibri"/>
                <w:sz w:val="28"/>
                <w:szCs w:val="28"/>
              </w:rPr>
              <w:t> </w:t>
            </w:r>
            <w:r>
              <w:rPr>
                <w:rFonts w:eastAsia="EC Square Sans Pro" w:cs="EC Square Sans Pro"/>
                <w:sz w:val="28"/>
                <w:szCs w:val="28"/>
              </w:rPr>
              <w:t>397.11</w:t>
            </w:r>
            <w:r>
              <w:rPr>
                <w:rFonts w:ascii="Calibri" w:eastAsia="EC Square Sans Pro" w:hAnsi="Calibri" w:cs="Calibri"/>
                <w:sz w:val="28"/>
                <w:szCs w:val="28"/>
              </w:rPr>
              <w:t> </w:t>
            </w:r>
            <w:r>
              <w:rPr>
                <w:rFonts w:eastAsia="EC Square Sans Pro" w:cs="EC Square Sans Pro"/>
                <w:sz w:val="28"/>
                <w:szCs w:val="28"/>
              </w:rPr>
              <w:t>billion</w:t>
            </w:r>
          </w:p>
          <w:p w14:paraId="7441B8A7" w14:textId="77777777" w:rsidR="00D933B7" w:rsidRDefault="00D933B7">
            <w:pPr>
              <w:spacing w:before="120" w:after="120"/>
              <w:rPr>
                <w:rFonts w:eastAsia="EC Square Sans Pro" w:cs="EC Square Sans Pro"/>
              </w:rPr>
            </w:pPr>
            <w:r>
              <w:rPr>
                <w:rFonts w:eastAsia="EC Square Sans Pro" w:cs="EC Square Sans Pro"/>
              </w:rPr>
              <w:t xml:space="preserve">was mobilised </w:t>
            </w:r>
          </w:p>
          <w:p w14:paraId="1855DD00" w14:textId="1E99ECA2" w:rsidR="00D933B7" w:rsidRPr="0047239D" w:rsidRDefault="00D933B7">
            <w:pPr>
              <w:spacing w:before="120" w:after="120"/>
              <w:rPr>
                <w:rFonts w:eastAsia="EC Square Sans Pro" w:cs="EC Square Sans Pro"/>
              </w:rPr>
            </w:pPr>
            <w:r>
              <w:rPr>
                <w:rFonts w:eastAsia="EC Square Sans Pro" w:cs="EC Square Sans Pro"/>
              </w:rPr>
              <w:t>for investment between 2022 and 2025, of which 67 % from the private sector.</w:t>
            </w:r>
          </w:p>
        </w:tc>
        <w:tc>
          <w:tcPr>
            <w:cnfStyle w:val="000001000000" w:firstRow="0" w:lastRow="0" w:firstColumn="0" w:lastColumn="0" w:oddVBand="0" w:evenVBand="1" w:oddHBand="0" w:evenHBand="0" w:firstRowFirstColumn="0" w:firstRowLastColumn="0" w:lastRowFirstColumn="0" w:lastRowLastColumn="0"/>
            <w:tcW w:w="0" w:type="dxa"/>
          </w:tcPr>
          <w:p w14:paraId="310C0611" w14:textId="77777777" w:rsidR="00D933B7" w:rsidRPr="005C4FF5" w:rsidRDefault="00D933B7">
            <w:pPr>
              <w:spacing w:before="120" w:after="120"/>
              <w:rPr>
                <w:rFonts w:eastAsia="EC Square Sans Pro" w:cs="EC Square Sans Pro"/>
              </w:rPr>
            </w:pPr>
            <w:r>
              <w:rPr>
                <w:rFonts w:eastAsia="EC Square Sans Pro" w:cs="EC Square Sans Pro"/>
                <w:sz w:val="28"/>
                <w:szCs w:val="28"/>
              </w:rPr>
              <w:t>7.7 million</w:t>
            </w:r>
          </w:p>
          <w:p w14:paraId="35519570" w14:textId="77777777" w:rsidR="00D933B7" w:rsidRDefault="00D933B7">
            <w:pPr>
              <w:spacing w:before="120" w:after="120"/>
              <w:rPr>
                <w:rFonts w:eastAsia="EC Square Sans Pro" w:cs="EC Square Sans Pro"/>
              </w:rPr>
            </w:pPr>
            <w:r>
              <w:rPr>
                <w:rFonts w:eastAsia="EC Square Sans Pro" w:cs="EC Square Sans Pro"/>
              </w:rPr>
              <w:t xml:space="preserve">jobs </w:t>
            </w:r>
          </w:p>
          <w:p w14:paraId="15DECCAC" w14:textId="77777777" w:rsidR="00D933B7" w:rsidRPr="005C4FF5" w:rsidRDefault="00D933B7">
            <w:pPr>
              <w:spacing w:before="120" w:after="120"/>
              <w:rPr>
                <w:rFonts w:eastAsia="EC Square Sans Pro" w:cs="EC Square Sans Pro"/>
              </w:rPr>
            </w:pPr>
            <w:r>
              <w:rPr>
                <w:rFonts w:eastAsia="EC Square Sans Pro" w:cs="EC Square Sans Pro"/>
              </w:rPr>
              <w:t>were created and supported between 2022 and 2025.</w:t>
            </w:r>
          </w:p>
        </w:tc>
        <w:tc>
          <w:tcPr>
            <w:tcW w:w="0" w:type="dxa"/>
            <w:tcBorders>
              <w:bottom w:val="single" w:sz="4" w:space="0" w:color="8C8C8C"/>
            </w:tcBorders>
          </w:tcPr>
          <w:p w14:paraId="1F5E93F0"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rFonts w:eastAsia="EC Square Sans Pro" w:cs="EC Square Sans Pro"/>
                <w:sz w:val="28"/>
                <w:szCs w:val="28"/>
              </w:rPr>
              <w:t>3</w:t>
            </w:r>
            <w:r>
              <w:rPr>
                <w:rFonts w:ascii="Calibri" w:eastAsia="EC Square Sans Pro" w:hAnsi="Calibri" w:cs="Calibri"/>
                <w:sz w:val="28"/>
                <w:szCs w:val="28"/>
              </w:rPr>
              <w:t> </w:t>
            </w:r>
            <w:r>
              <w:rPr>
                <w:rFonts w:eastAsia="EC Square Sans Pro" w:cs="EC Square Sans Pro"/>
                <w:sz w:val="28"/>
                <w:szCs w:val="28"/>
              </w:rPr>
              <w:t>million</w:t>
            </w:r>
          </w:p>
          <w:p w14:paraId="0A5E3389" w14:textId="77777777" w:rsidR="00D933B7" w:rsidRDefault="00D933B7">
            <w:pPr>
              <w:spacing w:before="0"/>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eastAsia="EC Square Sans Pro" w:cs="EC Square Sans Pro"/>
              </w:rPr>
              <w:t>additional households and public or commercial premises</w:t>
            </w:r>
          </w:p>
          <w:p w14:paraId="5AEBBDF9"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r>
              <w:rPr>
                <w:rFonts w:eastAsia="EC Square Sans Pro" w:cs="EC Square Sans Pro"/>
              </w:rPr>
              <w:t xml:space="preserve"> improved their energy consumption through investments in energy generation between 2022 and 2025.</w:t>
            </w:r>
          </w:p>
        </w:tc>
        <w:tc>
          <w:tcPr>
            <w:cnfStyle w:val="000001000000" w:firstRow="0" w:lastRow="0" w:firstColumn="0" w:lastColumn="0" w:oddVBand="0" w:evenVBand="1" w:oddHBand="0" w:evenHBand="0" w:firstRowFirstColumn="0" w:firstRowLastColumn="0" w:lastRowFirstColumn="0" w:lastRowLastColumn="0"/>
            <w:tcW w:w="0" w:type="dxa"/>
          </w:tcPr>
          <w:p w14:paraId="20E3E3EF" w14:textId="77777777" w:rsidR="00D933B7" w:rsidRDefault="00D933B7">
            <w:pPr>
              <w:spacing w:before="120" w:after="120"/>
            </w:pPr>
            <w:r>
              <w:rPr>
                <w:rFonts w:eastAsia="EC Square Sans Pro" w:cs="EC Square Sans Pro"/>
                <w:sz w:val="28"/>
                <w:szCs w:val="28"/>
              </w:rPr>
              <w:t>150 558</w:t>
            </w:r>
          </w:p>
          <w:p w14:paraId="61ABFF92" w14:textId="77777777" w:rsidR="00D933B7" w:rsidRDefault="00D933B7">
            <w:pPr>
              <w:spacing w:before="0"/>
              <w:rPr>
                <w:rFonts w:eastAsia="EC Square Sans Pro" w:cs="EC Square Sans Pro"/>
              </w:rPr>
            </w:pPr>
            <w:r>
              <w:rPr>
                <w:rFonts w:eastAsia="EC Square Sans Pro" w:cs="EC Square Sans Pro"/>
              </w:rPr>
              <w:t xml:space="preserve">small and medium-sized enterprises and mid-caps </w:t>
            </w:r>
          </w:p>
          <w:p w14:paraId="1E786346" w14:textId="77777777" w:rsidR="00D933B7" w:rsidRPr="0047239D" w:rsidRDefault="00D933B7">
            <w:pPr>
              <w:spacing w:before="120" w:after="120"/>
              <w:rPr>
                <w:sz w:val="28"/>
                <w:szCs w:val="28"/>
              </w:rPr>
            </w:pPr>
            <w:r>
              <w:rPr>
                <w:rFonts w:eastAsia="EC Square Sans Pro" w:cs="EC Square Sans Pro"/>
              </w:rPr>
              <w:t>were supported under InvestEU’s small and medium-sized enterprises window between 2022 and 2025.</w:t>
            </w:r>
          </w:p>
        </w:tc>
      </w:tr>
      <w:tr w:rsidR="00D933B7" w:rsidRPr="0047239D" w14:paraId="499DA610" w14:textId="77777777">
        <w:trPr>
          <w:trHeight w:val="1034"/>
          <w:jc w:val="left"/>
        </w:trPr>
        <w:tc>
          <w:tcPr>
            <w:tcW w:w="2410" w:type="dxa"/>
          </w:tcPr>
          <w:p w14:paraId="135227AA" w14:textId="77777777" w:rsidR="00D933B7" w:rsidRPr="0047239D" w:rsidRDefault="00D933B7">
            <w:pPr>
              <w:spacing w:before="120" w:after="120"/>
            </w:pPr>
            <w:r>
              <w:rPr>
                <w:rFonts w:eastAsia="EC Square Sans Pro" w:cs="EC Square Sans Pro"/>
                <w:sz w:val="28"/>
                <w:szCs w:val="28"/>
              </w:rPr>
              <w:t>2.1</w:t>
            </w:r>
            <w:r>
              <w:rPr>
                <w:rFonts w:ascii="Calibri" w:eastAsia="EC Square Sans Pro" w:hAnsi="Calibri" w:cs="Calibri"/>
                <w:sz w:val="28"/>
                <w:szCs w:val="28"/>
              </w:rPr>
              <w:t> </w:t>
            </w:r>
            <w:r>
              <w:rPr>
                <w:rFonts w:eastAsia="EC Square Sans Pro" w:cs="EC Square Sans Pro"/>
                <w:sz w:val="28"/>
                <w:szCs w:val="28"/>
              </w:rPr>
              <w:t>million</w:t>
            </w:r>
          </w:p>
          <w:p w14:paraId="51C86798" w14:textId="77777777" w:rsidR="00D933B7" w:rsidRDefault="00D933B7">
            <w:pPr>
              <w:spacing w:before="120" w:after="120"/>
              <w:rPr>
                <w:rFonts w:eastAsia="EC Square Sans Pro" w:cs="EC Square Sans Pro"/>
              </w:rPr>
            </w:pPr>
            <w:r>
              <w:rPr>
                <w:rFonts w:eastAsia="EC Square Sans Pro" w:cs="EC Square Sans Pro"/>
              </w:rPr>
              <w:t xml:space="preserve">additional households, enterprises or public facilities </w:t>
            </w:r>
          </w:p>
          <w:p w14:paraId="103B0CF6" w14:textId="77777777" w:rsidR="00D933B7" w:rsidRPr="0047239D" w:rsidRDefault="00D933B7">
            <w:pPr>
              <w:spacing w:before="120" w:after="120"/>
            </w:pPr>
            <w:r>
              <w:rPr>
                <w:rFonts w:eastAsia="EC Square Sans Pro" w:cs="EC Square Sans Pro"/>
              </w:rPr>
              <w:t>obtained access to high-speed internet between 2022 and 2025.</w:t>
            </w:r>
          </w:p>
        </w:tc>
        <w:tc>
          <w:tcPr>
            <w:cnfStyle w:val="000001000000" w:firstRow="0" w:lastRow="0" w:firstColumn="0" w:lastColumn="0" w:oddVBand="0" w:evenVBand="1" w:oddHBand="0" w:evenHBand="0" w:firstRowFirstColumn="0" w:firstRowLastColumn="0" w:lastRowFirstColumn="0" w:lastRowLastColumn="0"/>
            <w:tcW w:w="2409" w:type="dxa"/>
          </w:tcPr>
          <w:p w14:paraId="446CEB92" w14:textId="77777777" w:rsidR="00D933B7" w:rsidRPr="005C4FF5" w:rsidRDefault="00D933B7">
            <w:pPr>
              <w:spacing w:before="120" w:after="120"/>
              <w:rPr>
                <w:rFonts w:ascii="Calibri" w:hAnsi="Calibri" w:cs="Calibri"/>
              </w:rPr>
            </w:pPr>
            <w:r>
              <w:rPr>
                <w:rFonts w:eastAsia="EC Square Sans Pro" w:cs="EC Square Sans Pro"/>
                <w:sz w:val="28"/>
                <w:szCs w:val="28"/>
              </w:rPr>
              <w:t>3.8</w:t>
            </w:r>
            <w:r>
              <w:rPr>
                <w:rFonts w:ascii="Calibri" w:eastAsia="EC Square Sans Pro" w:hAnsi="Calibri" w:cs="Calibri"/>
                <w:sz w:val="28"/>
                <w:szCs w:val="28"/>
              </w:rPr>
              <w:t> million</w:t>
            </w:r>
          </w:p>
          <w:p w14:paraId="21960E57" w14:textId="77777777" w:rsidR="00D933B7" w:rsidRDefault="00D933B7">
            <w:pPr>
              <w:spacing w:before="120" w:after="120"/>
              <w:rPr>
                <w:rFonts w:eastAsia="EC Square Sans Pro" w:cs="EC Square Sans Pro"/>
              </w:rPr>
            </w:pPr>
            <w:r>
              <w:rPr>
                <w:rFonts w:eastAsia="EC Square Sans Pro" w:cs="EC Square Sans Pro"/>
              </w:rPr>
              <w:t xml:space="preserve">people were covered by improved healthcare infrastructure </w:t>
            </w:r>
          </w:p>
          <w:p w14:paraId="14B0F254" w14:textId="77777777" w:rsidR="00D933B7" w:rsidRDefault="00D933B7">
            <w:pPr>
              <w:spacing w:before="120" w:after="120"/>
              <w:rPr>
                <w:rFonts w:eastAsia="EC Square Sans Pro" w:cs="EC Square Sans Pro"/>
              </w:rPr>
            </w:pPr>
            <w:r>
              <w:rPr>
                <w:rFonts w:eastAsia="EC Square Sans Pro" w:cs="EC Square Sans Pro"/>
              </w:rPr>
              <w:t>between 2022 and 2025.</w:t>
            </w:r>
          </w:p>
        </w:tc>
        <w:tc>
          <w:tcPr>
            <w:tcW w:w="2410" w:type="dxa"/>
            <w:tcBorders>
              <w:bottom w:val="single" w:sz="4" w:space="0" w:color="8C8C8C"/>
            </w:tcBorders>
          </w:tcPr>
          <w:p w14:paraId="634D485F"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rFonts w:eastAsia="EC Square Sans Pro" w:cs="EC Square Sans Pro"/>
                <w:sz w:val="28"/>
                <w:szCs w:val="28"/>
              </w:rPr>
              <w:t>3</w:t>
            </w:r>
            <w:r>
              <w:rPr>
                <w:rFonts w:ascii="Calibri" w:eastAsia="EC Square Sans Pro" w:hAnsi="Calibri" w:cs="Calibri"/>
                <w:sz w:val="28"/>
                <w:szCs w:val="28"/>
              </w:rPr>
              <w:t> </w:t>
            </w:r>
            <w:r>
              <w:rPr>
                <w:rFonts w:eastAsia="EC Square Sans Pro" w:cs="EC Square Sans Pro"/>
                <w:sz w:val="28"/>
                <w:szCs w:val="28"/>
              </w:rPr>
              <w:t>313</w:t>
            </w:r>
          </w:p>
          <w:p w14:paraId="26DE45C5" w14:textId="77777777" w:rsidR="00D933B7" w:rsidRDefault="00D933B7">
            <w:pPr>
              <w:spacing w:before="120"/>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eastAsia="EC Square Sans Pro" w:cs="EC Square Sans Pro"/>
              </w:rPr>
              <w:t xml:space="preserve">new engagements for advisory support to public and private counterparts </w:t>
            </w:r>
          </w:p>
          <w:p w14:paraId="38276791"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r>
              <w:rPr>
                <w:rFonts w:eastAsia="EC Square Sans Pro" w:cs="EC Square Sans Pro"/>
              </w:rPr>
              <w:t>were carried out via the InvestEU advisory hub between 2022 and 2025.</w:t>
            </w:r>
          </w:p>
        </w:tc>
        <w:tc>
          <w:tcPr>
            <w:cnfStyle w:val="000001000000" w:firstRow="0" w:lastRow="0" w:firstColumn="0" w:lastColumn="0" w:oddVBand="0" w:evenVBand="1" w:oddHBand="0" w:evenHBand="0" w:firstRowFirstColumn="0" w:firstRowLastColumn="0" w:lastRowFirstColumn="0" w:lastRowLastColumn="0"/>
            <w:tcW w:w="2410" w:type="dxa"/>
          </w:tcPr>
          <w:p w14:paraId="5ABCE6B6" w14:textId="77777777" w:rsidR="00D933B7" w:rsidRDefault="00D933B7">
            <w:pPr>
              <w:spacing w:before="120" w:after="120"/>
            </w:pPr>
            <w:r>
              <w:rPr>
                <w:rFonts w:eastAsia="EC Square Sans Pro" w:cs="EC Square Sans Pro"/>
                <w:sz w:val="28"/>
                <w:szCs w:val="28"/>
              </w:rPr>
              <w:t>1</w:t>
            </w:r>
            <w:r>
              <w:rPr>
                <w:rFonts w:ascii="Calibri" w:eastAsia="EC Square Sans Pro" w:hAnsi="Calibri" w:cs="Calibri"/>
                <w:sz w:val="28"/>
                <w:szCs w:val="28"/>
              </w:rPr>
              <w:t> </w:t>
            </w:r>
            <w:r>
              <w:rPr>
                <w:rFonts w:eastAsia="EC Square Sans Pro" w:cs="EC Square Sans Pro"/>
                <w:sz w:val="28"/>
                <w:szCs w:val="28"/>
              </w:rPr>
              <w:t>747</w:t>
            </w:r>
          </w:p>
          <w:p w14:paraId="1BEBC76F" w14:textId="77777777" w:rsidR="00D933B7" w:rsidRDefault="00D933B7">
            <w:pPr>
              <w:spacing w:before="120" w:after="120"/>
              <w:rPr>
                <w:rFonts w:eastAsia="EC Square Sans Pro" w:cs="EC Square Sans Pro"/>
              </w:rPr>
            </w:pPr>
            <w:r>
              <w:rPr>
                <w:rFonts w:eastAsia="EC Square Sans Pro" w:cs="EC Square Sans Pro"/>
              </w:rPr>
              <w:t xml:space="preserve">new investment project proposals </w:t>
            </w:r>
          </w:p>
          <w:p w14:paraId="3F4EB5B5" w14:textId="77777777" w:rsidR="00D933B7" w:rsidRPr="0047239D" w:rsidRDefault="00D933B7">
            <w:pPr>
              <w:spacing w:before="120" w:after="120"/>
              <w:rPr>
                <w:sz w:val="28"/>
                <w:szCs w:val="28"/>
              </w:rPr>
            </w:pPr>
            <w:r>
              <w:rPr>
                <w:rFonts w:eastAsia="EC Square Sans Pro" w:cs="EC Square Sans Pro"/>
              </w:rPr>
              <w:t>were published on the InvestEU Portal between 2021 and 2025.</w:t>
            </w:r>
          </w:p>
        </w:tc>
      </w:tr>
    </w:tbl>
    <w:p w14:paraId="3FF88E54"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3D78F02D"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63A2C902"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770649AF" w14:textId="1217C790" w:rsidR="00D933B7" w:rsidRDefault="00B256D7" w:rsidP="00B256D7">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4745B75C"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1D872A01"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hideMark/>
          </w:tcPr>
          <w:p w14:paraId="589816C4"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DAE4EF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317696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433D6A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3BDD78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6501216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76AD5A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892C60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1C3BF1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1F68FB3A" w14:textId="77777777">
        <w:trPr>
          <w:trHeight w:val="300"/>
        </w:trPr>
        <w:tc>
          <w:tcPr>
            <w:tcW w:w="2085" w:type="dxa"/>
            <w:tcBorders>
              <w:top w:val="single" w:sz="6" w:space="0" w:color="8C8C8C"/>
              <w:left w:val="nil"/>
              <w:bottom w:val="single" w:sz="6" w:space="0" w:color="8C8C8C"/>
              <w:right w:val="nil"/>
            </w:tcBorders>
            <w:vAlign w:val="center"/>
            <w:hideMark/>
          </w:tcPr>
          <w:p w14:paraId="65632EDE" w14:textId="6E4F8E3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r w:rsidR="008C5B20">
              <w:rPr>
                <w:rFonts w:ascii="Calibri" w:hAnsi="Calibri" w:cs="Calibri"/>
                <w:lang w:val="en-IE" w:eastAsia="en-IE"/>
              </w:rPr>
              <w:t>(*)</w:t>
            </w:r>
          </w:p>
        </w:tc>
        <w:tc>
          <w:tcPr>
            <w:tcW w:w="930" w:type="dxa"/>
            <w:tcBorders>
              <w:top w:val="single" w:sz="6" w:space="0" w:color="8C8C8C"/>
              <w:left w:val="nil"/>
              <w:bottom w:val="single" w:sz="6" w:space="0" w:color="8C8C8C"/>
              <w:right w:val="nil"/>
            </w:tcBorders>
            <w:hideMark/>
          </w:tcPr>
          <w:p w14:paraId="2909F7E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693.0</w:t>
            </w:r>
          </w:p>
        </w:tc>
        <w:tc>
          <w:tcPr>
            <w:tcW w:w="930" w:type="dxa"/>
            <w:tcBorders>
              <w:top w:val="single" w:sz="6" w:space="0" w:color="8C8C8C"/>
              <w:left w:val="nil"/>
              <w:bottom w:val="single" w:sz="6" w:space="0" w:color="8C8C8C"/>
              <w:right w:val="nil"/>
            </w:tcBorders>
            <w:hideMark/>
          </w:tcPr>
          <w:p w14:paraId="7E7933E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1 430.2</w:t>
            </w:r>
          </w:p>
        </w:tc>
        <w:tc>
          <w:tcPr>
            <w:tcW w:w="930" w:type="dxa"/>
            <w:tcBorders>
              <w:top w:val="single" w:sz="6" w:space="0" w:color="8C8C8C"/>
              <w:left w:val="nil"/>
              <w:bottom w:val="single" w:sz="6" w:space="0" w:color="8C8C8C"/>
              <w:right w:val="nil"/>
            </w:tcBorders>
            <w:hideMark/>
          </w:tcPr>
          <w:p w14:paraId="0AC9524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504.5</w:t>
            </w:r>
          </w:p>
        </w:tc>
        <w:tc>
          <w:tcPr>
            <w:tcW w:w="930" w:type="dxa"/>
            <w:tcBorders>
              <w:top w:val="single" w:sz="6" w:space="0" w:color="8C8C8C"/>
              <w:left w:val="nil"/>
              <w:bottom w:val="single" w:sz="6" w:space="0" w:color="8C8C8C"/>
              <w:right w:val="nil"/>
            </w:tcBorders>
            <w:hideMark/>
          </w:tcPr>
          <w:p w14:paraId="68673A1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1 201.0</w:t>
            </w:r>
          </w:p>
        </w:tc>
        <w:tc>
          <w:tcPr>
            <w:tcW w:w="930" w:type="dxa"/>
            <w:tcBorders>
              <w:top w:val="single" w:sz="6" w:space="0" w:color="8C8C8C"/>
              <w:left w:val="nil"/>
              <w:bottom w:val="single" w:sz="6" w:space="0" w:color="8C8C8C"/>
              <w:right w:val="nil"/>
            </w:tcBorders>
            <w:hideMark/>
          </w:tcPr>
          <w:p w14:paraId="5B2CC10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598.2</w:t>
            </w:r>
          </w:p>
        </w:tc>
        <w:tc>
          <w:tcPr>
            <w:tcW w:w="930" w:type="dxa"/>
            <w:tcBorders>
              <w:top w:val="single" w:sz="6" w:space="0" w:color="8C8C8C"/>
              <w:left w:val="nil"/>
              <w:bottom w:val="single" w:sz="6" w:space="0" w:color="8C8C8C"/>
              <w:right w:val="nil"/>
            </w:tcBorders>
            <w:hideMark/>
          </w:tcPr>
          <w:p w14:paraId="5EF5EB4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1 022.7</w:t>
            </w:r>
          </w:p>
        </w:tc>
        <w:tc>
          <w:tcPr>
            <w:tcW w:w="930" w:type="dxa"/>
            <w:tcBorders>
              <w:top w:val="single" w:sz="6" w:space="0" w:color="8C8C8C"/>
              <w:left w:val="nil"/>
              <w:bottom w:val="single" w:sz="6" w:space="0" w:color="8C8C8C"/>
              <w:right w:val="nil"/>
            </w:tcBorders>
            <w:hideMark/>
          </w:tcPr>
          <w:p w14:paraId="1B4F01E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291.5</w:t>
            </w:r>
          </w:p>
        </w:tc>
        <w:tc>
          <w:tcPr>
            <w:tcW w:w="930" w:type="dxa"/>
            <w:tcBorders>
              <w:top w:val="single" w:sz="6" w:space="0" w:color="8C8C8C"/>
              <w:left w:val="nil"/>
              <w:bottom w:val="single" w:sz="6" w:space="0" w:color="8C8C8C"/>
              <w:right w:val="nil"/>
            </w:tcBorders>
            <w:hideMark/>
          </w:tcPr>
          <w:p w14:paraId="41095E0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5 741.1</w:t>
            </w:r>
          </w:p>
        </w:tc>
      </w:tr>
      <w:tr w:rsidR="00D933B7" w:rsidRPr="00426441" w14:paraId="4CBBC6A0"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197A9AE4"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F94E6D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1 745.5</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E694B1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1 852.4</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872313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2 474.1</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FD68A2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0.5</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47EFA7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0.5</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65AC00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0.5</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286AE5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0.5</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3DBA7A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6 074.0</w:t>
            </w:r>
          </w:p>
        </w:tc>
      </w:tr>
      <w:tr w:rsidR="00D933B7" w:rsidRPr="00426441" w14:paraId="5DB684C3" w14:textId="77777777">
        <w:trPr>
          <w:trHeight w:val="300"/>
        </w:trPr>
        <w:tc>
          <w:tcPr>
            <w:tcW w:w="2085" w:type="dxa"/>
            <w:tcBorders>
              <w:top w:val="single" w:sz="6" w:space="0" w:color="8C8C8C"/>
              <w:left w:val="nil"/>
              <w:bottom w:val="single" w:sz="6" w:space="0" w:color="8C8C8C"/>
              <w:right w:val="nil"/>
            </w:tcBorders>
            <w:vAlign w:val="center"/>
            <w:hideMark/>
          </w:tcPr>
          <w:p w14:paraId="5ABFC5DC" w14:textId="21D3BAF8"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sidR="008C5B20">
              <w:rPr>
                <w:lang w:eastAsia="en-IE"/>
              </w:rPr>
              <w:t>*</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A166BA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92DB52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98A47F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8F7C98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4FB81C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FAFB16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2356FB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70CB63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7738F9D3"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3E101C8F"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B246D2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0.8</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F7B099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35.9</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E2AC83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255.6</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A4F6C8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283.7</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64023CD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455.0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4E51C3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478131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D82350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1 030.9</w:t>
            </w:r>
          </w:p>
        </w:tc>
      </w:tr>
      <w:tr w:rsidR="00D933B7" w:rsidRPr="00426441" w14:paraId="0DBEEFD7" w14:textId="77777777">
        <w:trPr>
          <w:trHeight w:val="300"/>
        </w:trPr>
        <w:tc>
          <w:tcPr>
            <w:tcW w:w="2085" w:type="dxa"/>
            <w:tcBorders>
              <w:top w:val="single" w:sz="6" w:space="0" w:color="8C8C8C"/>
              <w:left w:val="nil"/>
              <w:bottom w:val="single" w:sz="6" w:space="0" w:color="8C8C8C"/>
              <w:right w:val="nil"/>
            </w:tcBorders>
            <w:vAlign w:val="center"/>
            <w:hideMark/>
          </w:tcPr>
          <w:p w14:paraId="5FD4FAE7"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8AA5573"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2 439.3</w:t>
            </w:r>
          </w:p>
        </w:tc>
        <w:tc>
          <w:tcPr>
            <w:tcW w:w="930" w:type="dxa"/>
            <w:tcBorders>
              <w:top w:val="single" w:sz="6" w:space="0" w:color="8C8C8C"/>
              <w:left w:val="nil"/>
              <w:bottom w:val="single" w:sz="6" w:space="0" w:color="8C8C8C"/>
              <w:right w:val="nil"/>
            </w:tcBorders>
            <w:hideMark/>
          </w:tcPr>
          <w:p w14:paraId="099CD4FA"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3 318.5</w:t>
            </w:r>
          </w:p>
        </w:tc>
        <w:tc>
          <w:tcPr>
            <w:tcW w:w="930" w:type="dxa"/>
            <w:tcBorders>
              <w:top w:val="single" w:sz="6" w:space="0" w:color="8C8C8C"/>
              <w:left w:val="nil"/>
              <w:bottom w:val="single" w:sz="6" w:space="0" w:color="8C8C8C"/>
              <w:right w:val="nil"/>
            </w:tcBorders>
            <w:hideMark/>
          </w:tcPr>
          <w:p w14:paraId="60A33723"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3 234.2</w:t>
            </w:r>
          </w:p>
        </w:tc>
        <w:tc>
          <w:tcPr>
            <w:tcW w:w="930" w:type="dxa"/>
            <w:tcBorders>
              <w:top w:val="single" w:sz="6" w:space="0" w:color="8C8C8C"/>
              <w:left w:val="nil"/>
              <w:bottom w:val="single" w:sz="6" w:space="0" w:color="8C8C8C"/>
              <w:right w:val="nil"/>
            </w:tcBorders>
            <w:hideMark/>
          </w:tcPr>
          <w:p w14:paraId="70871C05"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1 485.2</w:t>
            </w:r>
          </w:p>
        </w:tc>
        <w:tc>
          <w:tcPr>
            <w:tcW w:w="930" w:type="dxa"/>
            <w:tcBorders>
              <w:top w:val="single" w:sz="6" w:space="0" w:color="8C8C8C"/>
              <w:left w:val="nil"/>
              <w:bottom w:val="single" w:sz="6" w:space="0" w:color="8C8C8C"/>
              <w:right w:val="nil"/>
            </w:tcBorders>
            <w:hideMark/>
          </w:tcPr>
          <w:p w14:paraId="0A4AD1A6"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1 053.7</w:t>
            </w:r>
          </w:p>
        </w:tc>
        <w:tc>
          <w:tcPr>
            <w:tcW w:w="930" w:type="dxa"/>
            <w:tcBorders>
              <w:top w:val="single" w:sz="6" w:space="0" w:color="8C8C8C"/>
              <w:left w:val="nil"/>
              <w:bottom w:val="single" w:sz="6" w:space="0" w:color="8C8C8C"/>
              <w:right w:val="nil"/>
            </w:tcBorders>
            <w:hideMark/>
          </w:tcPr>
          <w:p w14:paraId="73597B15"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1 023.2</w:t>
            </w:r>
          </w:p>
        </w:tc>
        <w:tc>
          <w:tcPr>
            <w:tcW w:w="930" w:type="dxa"/>
            <w:tcBorders>
              <w:top w:val="single" w:sz="6" w:space="0" w:color="8C8C8C"/>
              <w:left w:val="nil"/>
              <w:bottom w:val="single" w:sz="6" w:space="0" w:color="8C8C8C"/>
              <w:right w:val="nil"/>
            </w:tcBorders>
            <w:hideMark/>
          </w:tcPr>
          <w:p w14:paraId="4AD3D428"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292.0</w:t>
            </w:r>
          </w:p>
        </w:tc>
        <w:tc>
          <w:tcPr>
            <w:tcW w:w="930" w:type="dxa"/>
            <w:tcBorders>
              <w:top w:val="single" w:sz="6" w:space="0" w:color="8C8C8C"/>
              <w:left w:val="nil"/>
              <w:bottom w:val="single" w:sz="6" w:space="0" w:color="8C8C8C"/>
              <w:right w:val="nil"/>
            </w:tcBorders>
            <w:hideMark/>
          </w:tcPr>
          <w:p w14:paraId="3B7EE25D"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12 846.0</w:t>
            </w:r>
          </w:p>
        </w:tc>
      </w:tr>
    </w:tbl>
    <w:p w14:paraId="52E596D1" w14:textId="283AFE64" w:rsidR="008C5B20"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xml:space="preserve">(*) </w:t>
      </w:r>
      <w:r w:rsidR="008C5B20">
        <w:rPr>
          <w:rFonts w:cs="Segoe UI"/>
          <w:sz w:val="18"/>
          <w:szCs w:val="18"/>
          <w:lang w:eastAsia="en-IE"/>
        </w:rPr>
        <w:t>Including shared management funds</w:t>
      </w:r>
    </w:p>
    <w:p w14:paraId="39F7D1AD" w14:textId="7F62BADB" w:rsidR="00D933B7" w:rsidRDefault="008C5B20" w:rsidP="00727C83">
      <w:pPr>
        <w:spacing w:after="0" w:line="240" w:lineRule="auto"/>
        <w:ind w:left="285" w:hanging="285"/>
        <w:textAlignment w:val="baseline"/>
        <w:rPr>
          <w:rFonts w:cs="Segoe UI"/>
          <w:sz w:val="18"/>
          <w:szCs w:val="18"/>
          <w:lang w:eastAsia="en-IE"/>
        </w:rPr>
      </w:pPr>
      <w:r>
        <w:rPr>
          <w:rFonts w:cs="Segoe UI"/>
          <w:sz w:val="18"/>
          <w:szCs w:val="18"/>
          <w:lang w:eastAsia="en-IE"/>
        </w:rPr>
        <w:t>(**)</w:t>
      </w:r>
      <w:r w:rsidR="00D933B7">
        <w:rPr>
          <w:rFonts w:cs="Segoe UI"/>
          <w:sz w:val="18"/>
          <w:szCs w:val="18"/>
          <w:lang w:eastAsia="en-IE"/>
        </w:rPr>
        <w:t xml:space="preserve"> Only Article</w:t>
      </w:r>
      <w:r w:rsidR="00D933B7">
        <w:rPr>
          <w:rFonts w:ascii="Calibri" w:hAnsi="Calibri" w:cs="Calibri"/>
          <w:sz w:val="18"/>
          <w:szCs w:val="18"/>
          <w:lang w:eastAsia="en-IE"/>
        </w:rPr>
        <w:t> </w:t>
      </w:r>
      <w:r w:rsidR="00D933B7">
        <w:rPr>
          <w:rFonts w:cs="Segoe UI"/>
          <w:sz w:val="18"/>
          <w:szCs w:val="18"/>
          <w:lang w:eastAsia="en-IE"/>
        </w:rPr>
        <w:t>15(3) of the Financial Regulation.</w:t>
      </w:r>
    </w:p>
    <w:p w14:paraId="696AE656" w14:textId="77777777" w:rsidR="006C4CFD" w:rsidRPr="006C4CFD" w:rsidRDefault="006C4CFD" w:rsidP="006C4CFD">
      <w:pPr>
        <w:spacing w:after="0" w:line="240" w:lineRule="auto"/>
        <w:textAlignment w:val="baseline"/>
        <w:rPr>
          <w:rFonts w:cs="Segoe UI"/>
          <w:sz w:val="18"/>
          <w:szCs w:val="18"/>
          <w:lang w:val="pl-PL" w:eastAsia="en-IE"/>
        </w:rPr>
      </w:pPr>
      <w:r w:rsidRPr="006C4CFD">
        <w:rPr>
          <w:rFonts w:ascii="Calibri" w:hAnsi="Calibri" w:cs="Calibri"/>
          <w:sz w:val="18"/>
          <w:szCs w:val="18"/>
          <w:lang w:val="pl-PL" w:eastAsia="en-IE"/>
        </w:rPr>
        <w:t> </w:t>
      </w:r>
    </w:p>
    <w:tbl>
      <w:tblPr>
        <w:tblW w:w="936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103"/>
        <w:gridCol w:w="5257"/>
      </w:tblGrid>
      <w:tr w:rsidR="006C4CFD" w:rsidRPr="006C4CFD" w14:paraId="161F1226" w14:textId="77777777" w:rsidTr="005B6BBF">
        <w:trPr>
          <w:trHeight w:val="330"/>
        </w:trPr>
        <w:tc>
          <w:tcPr>
            <w:tcW w:w="9360" w:type="dxa"/>
            <w:gridSpan w:val="2"/>
            <w:tcBorders>
              <w:top w:val="nil"/>
              <w:left w:val="nil"/>
              <w:bottom w:val="single" w:sz="4" w:space="0" w:color="auto"/>
              <w:right w:val="nil"/>
            </w:tcBorders>
            <w:vAlign w:val="center"/>
            <w:hideMark/>
          </w:tcPr>
          <w:p w14:paraId="45137292" w14:textId="77777777" w:rsidR="006C4CFD" w:rsidRPr="006C4CFD" w:rsidRDefault="006C4CFD" w:rsidP="006C4CFD">
            <w:pPr>
              <w:spacing w:after="0" w:line="240" w:lineRule="auto"/>
              <w:textAlignment w:val="baseline"/>
              <w:divId w:val="1138257598"/>
              <w:rPr>
                <w:rFonts w:cs="Segoe UI"/>
                <w:sz w:val="18"/>
                <w:szCs w:val="18"/>
                <w:lang w:val="pl-PL" w:eastAsia="en-IE"/>
              </w:rPr>
            </w:pPr>
            <w:r w:rsidRPr="006C4CFD">
              <w:rPr>
                <w:rFonts w:cs="Segoe UI"/>
                <w:b/>
                <w:bCs/>
                <w:sz w:val="18"/>
                <w:szCs w:val="18"/>
                <w:lang w:val="en-IE" w:eastAsia="en-IE"/>
              </w:rPr>
              <w:t>Total 2021-2027</w:t>
            </w:r>
            <w:r w:rsidRPr="006C4CFD">
              <w:rPr>
                <w:rFonts w:ascii="Calibri" w:hAnsi="Calibri" w:cs="Calibri"/>
                <w:sz w:val="18"/>
                <w:szCs w:val="18"/>
                <w:lang w:val="pl-PL" w:eastAsia="en-IE"/>
              </w:rPr>
              <w:t> </w:t>
            </w:r>
          </w:p>
        </w:tc>
      </w:tr>
      <w:tr w:rsidR="006C4CFD" w:rsidRPr="006C4CFD" w14:paraId="5285694D" w14:textId="77777777" w:rsidTr="005B6BBF">
        <w:trPr>
          <w:trHeight w:val="615"/>
        </w:trPr>
        <w:tc>
          <w:tcPr>
            <w:tcW w:w="4103" w:type="dxa"/>
            <w:tcBorders>
              <w:top w:val="single" w:sz="4" w:space="0" w:color="auto"/>
              <w:left w:val="nil"/>
              <w:bottom w:val="single" w:sz="4" w:space="0" w:color="auto"/>
              <w:right w:val="nil"/>
            </w:tcBorders>
            <w:vAlign w:val="center"/>
            <w:hideMark/>
          </w:tcPr>
          <w:p w14:paraId="4107FDBE" w14:textId="77777777" w:rsidR="006C4CFD" w:rsidRPr="006C4CFD" w:rsidRDefault="006C4CFD" w:rsidP="006C4CFD">
            <w:pPr>
              <w:spacing w:after="0" w:line="240" w:lineRule="auto"/>
              <w:textAlignment w:val="baseline"/>
              <w:rPr>
                <w:rFonts w:cs="Segoe UI"/>
                <w:sz w:val="18"/>
                <w:szCs w:val="18"/>
                <w:lang w:val="pl-PL" w:eastAsia="en-IE"/>
              </w:rPr>
            </w:pPr>
            <w:r w:rsidRPr="006C4CFD">
              <w:rPr>
                <w:rFonts w:cs="Segoe UI"/>
                <w:b/>
                <w:bCs/>
                <w:sz w:val="18"/>
                <w:szCs w:val="18"/>
                <w:lang w:val="en-IE" w:eastAsia="en-IE"/>
              </w:rPr>
              <w:t>Complementary budget</w:t>
            </w:r>
            <w:r w:rsidRPr="006C4CFD">
              <w:rPr>
                <w:rFonts w:ascii="Calibri" w:hAnsi="Calibri" w:cs="Calibri"/>
                <w:b/>
                <w:bCs/>
                <w:sz w:val="18"/>
                <w:szCs w:val="18"/>
                <w:lang w:val="en-IE" w:eastAsia="en-IE"/>
              </w:rPr>
              <w:t> </w:t>
            </w:r>
            <w:r w:rsidRPr="006C4CFD">
              <w:rPr>
                <w:rFonts w:cs="Segoe UI"/>
                <w:b/>
                <w:bCs/>
                <w:sz w:val="18"/>
                <w:szCs w:val="18"/>
                <w:lang w:val="en-IE" w:eastAsia="en-IE"/>
              </w:rPr>
              <w:t>(*)</w:t>
            </w:r>
            <w:r w:rsidRPr="006C4CFD">
              <w:rPr>
                <w:rFonts w:ascii="Calibri" w:hAnsi="Calibri" w:cs="Calibri"/>
                <w:sz w:val="18"/>
                <w:szCs w:val="18"/>
                <w:lang w:val="pl-PL" w:eastAsia="en-IE"/>
              </w:rPr>
              <w:t> </w:t>
            </w:r>
          </w:p>
        </w:tc>
        <w:tc>
          <w:tcPr>
            <w:tcW w:w="5257" w:type="dxa"/>
            <w:tcBorders>
              <w:top w:val="single" w:sz="4" w:space="0" w:color="auto"/>
              <w:left w:val="nil"/>
              <w:bottom w:val="single" w:sz="4" w:space="0" w:color="auto"/>
              <w:right w:val="nil"/>
            </w:tcBorders>
            <w:vAlign w:val="center"/>
            <w:hideMark/>
          </w:tcPr>
          <w:p w14:paraId="6A9E35DE" w14:textId="77777777" w:rsidR="006C4CFD" w:rsidRPr="006C4CFD" w:rsidRDefault="006C4CFD" w:rsidP="006C4CFD">
            <w:pPr>
              <w:spacing w:after="0" w:line="240" w:lineRule="auto"/>
              <w:textAlignment w:val="baseline"/>
              <w:rPr>
                <w:rFonts w:cs="Segoe UI"/>
                <w:sz w:val="18"/>
                <w:szCs w:val="18"/>
                <w:lang w:val="pl-PL" w:eastAsia="en-IE"/>
              </w:rPr>
            </w:pPr>
            <w:r w:rsidRPr="006C4CFD">
              <w:rPr>
                <w:rFonts w:cs="Segoe UI"/>
                <w:b/>
                <w:bCs/>
                <w:sz w:val="18"/>
                <w:szCs w:val="18"/>
                <w:lang w:val="en-IE" w:eastAsia="en-IE"/>
              </w:rPr>
              <w:t>1 958.0</w:t>
            </w:r>
            <w:r w:rsidRPr="006C4CFD">
              <w:rPr>
                <w:rFonts w:ascii="Calibri" w:hAnsi="Calibri" w:cs="Calibri"/>
                <w:sz w:val="18"/>
                <w:szCs w:val="18"/>
                <w:lang w:val="pl-PL" w:eastAsia="en-IE"/>
              </w:rPr>
              <w:t> </w:t>
            </w:r>
          </w:p>
        </w:tc>
      </w:tr>
      <w:tr w:rsidR="006C4CFD" w:rsidRPr="006C4CFD" w14:paraId="6575CB9A" w14:textId="77777777" w:rsidTr="005B6BBF">
        <w:trPr>
          <w:trHeight w:val="615"/>
        </w:trPr>
        <w:tc>
          <w:tcPr>
            <w:tcW w:w="4103" w:type="dxa"/>
            <w:tcBorders>
              <w:top w:val="single" w:sz="4" w:space="0" w:color="auto"/>
              <w:left w:val="nil"/>
              <w:bottom w:val="single" w:sz="4" w:space="0" w:color="auto"/>
              <w:right w:val="nil"/>
            </w:tcBorders>
            <w:shd w:val="clear" w:color="auto" w:fill="F2F2F2"/>
            <w:vAlign w:val="center"/>
            <w:hideMark/>
          </w:tcPr>
          <w:p w14:paraId="63259F23" w14:textId="77777777" w:rsidR="006C4CFD" w:rsidRPr="006C4CFD" w:rsidRDefault="006C4CFD" w:rsidP="006C4CFD">
            <w:pPr>
              <w:spacing w:after="0" w:line="240" w:lineRule="auto"/>
              <w:textAlignment w:val="baseline"/>
              <w:rPr>
                <w:rFonts w:cs="Segoe UI"/>
                <w:sz w:val="18"/>
                <w:szCs w:val="18"/>
                <w:lang w:val="en-IE" w:eastAsia="en-IE"/>
              </w:rPr>
            </w:pPr>
            <w:r w:rsidRPr="006C4CFD">
              <w:rPr>
                <w:rFonts w:cs="Segoe UI"/>
                <w:sz w:val="18"/>
                <w:szCs w:val="18"/>
                <w:lang w:val="en-IE" w:eastAsia="en-IE"/>
              </w:rPr>
              <w:t>Common provisioning fund – blending operations</w:t>
            </w:r>
            <w:r w:rsidRPr="006C4CFD">
              <w:rPr>
                <w:rFonts w:ascii="Calibri" w:hAnsi="Calibri" w:cs="Calibri"/>
                <w:sz w:val="18"/>
                <w:szCs w:val="18"/>
                <w:lang w:val="en-IE" w:eastAsia="en-IE"/>
              </w:rPr>
              <w:t> </w:t>
            </w:r>
          </w:p>
        </w:tc>
        <w:tc>
          <w:tcPr>
            <w:tcW w:w="5257" w:type="dxa"/>
            <w:tcBorders>
              <w:top w:val="single" w:sz="4" w:space="0" w:color="auto"/>
              <w:left w:val="nil"/>
              <w:bottom w:val="single" w:sz="4" w:space="0" w:color="auto"/>
              <w:right w:val="nil"/>
            </w:tcBorders>
            <w:shd w:val="clear" w:color="auto" w:fill="F2F2F2"/>
            <w:vAlign w:val="center"/>
            <w:hideMark/>
          </w:tcPr>
          <w:p w14:paraId="3556FEB2" w14:textId="77777777" w:rsidR="006C4CFD" w:rsidRPr="006C4CFD" w:rsidRDefault="006C4CFD" w:rsidP="006C4CFD">
            <w:pPr>
              <w:spacing w:after="0" w:line="240" w:lineRule="auto"/>
              <w:textAlignment w:val="baseline"/>
              <w:rPr>
                <w:rFonts w:cs="Segoe UI"/>
                <w:sz w:val="18"/>
                <w:szCs w:val="18"/>
                <w:lang w:val="pl-PL" w:eastAsia="en-IE"/>
              </w:rPr>
            </w:pPr>
            <w:r w:rsidRPr="006C4CFD">
              <w:rPr>
                <w:rFonts w:cs="Segoe UI"/>
                <w:sz w:val="18"/>
                <w:szCs w:val="18"/>
                <w:lang w:val="en-IE" w:eastAsia="en-IE"/>
              </w:rPr>
              <w:t>1 731.5</w:t>
            </w:r>
            <w:r w:rsidRPr="006C4CFD">
              <w:rPr>
                <w:rFonts w:ascii="Calibri" w:hAnsi="Calibri" w:cs="Calibri"/>
                <w:sz w:val="18"/>
                <w:szCs w:val="18"/>
                <w:lang w:val="pl-PL" w:eastAsia="en-IE"/>
              </w:rPr>
              <w:t> </w:t>
            </w:r>
          </w:p>
        </w:tc>
      </w:tr>
      <w:tr w:rsidR="006C4CFD" w:rsidRPr="006C4CFD" w14:paraId="4BFE3FC3" w14:textId="77777777" w:rsidTr="005B6BBF">
        <w:trPr>
          <w:trHeight w:val="915"/>
        </w:trPr>
        <w:tc>
          <w:tcPr>
            <w:tcW w:w="4103" w:type="dxa"/>
            <w:tcBorders>
              <w:top w:val="single" w:sz="4" w:space="0" w:color="auto"/>
              <w:left w:val="nil"/>
              <w:bottom w:val="nil"/>
              <w:right w:val="nil"/>
            </w:tcBorders>
            <w:vAlign w:val="center"/>
            <w:hideMark/>
          </w:tcPr>
          <w:p w14:paraId="7310C416" w14:textId="77777777" w:rsidR="006C4CFD" w:rsidRPr="006C4CFD" w:rsidRDefault="006C4CFD" w:rsidP="006C4CFD">
            <w:pPr>
              <w:spacing w:after="0" w:line="240" w:lineRule="auto"/>
              <w:textAlignment w:val="baseline"/>
              <w:rPr>
                <w:rFonts w:cs="Segoe UI"/>
                <w:sz w:val="18"/>
                <w:szCs w:val="18"/>
                <w:lang w:val="en-IE" w:eastAsia="en-IE"/>
              </w:rPr>
            </w:pPr>
            <w:r w:rsidRPr="006C4CFD">
              <w:rPr>
                <w:rFonts w:cs="Segoe UI"/>
                <w:sz w:val="18"/>
                <w:szCs w:val="18"/>
                <w:lang w:val="en-IE" w:eastAsia="en-IE"/>
              </w:rPr>
              <w:t>Advisory Hub – top-up from other programmes</w:t>
            </w:r>
            <w:r w:rsidRPr="006C4CFD">
              <w:rPr>
                <w:rFonts w:ascii="Calibri" w:hAnsi="Calibri" w:cs="Calibri"/>
                <w:sz w:val="18"/>
                <w:szCs w:val="18"/>
                <w:lang w:val="en-IE" w:eastAsia="en-IE"/>
              </w:rPr>
              <w:t> </w:t>
            </w:r>
          </w:p>
        </w:tc>
        <w:tc>
          <w:tcPr>
            <w:tcW w:w="5257" w:type="dxa"/>
            <w:tcBorders>
              <w:top w:val="single" w:sz="4" w:space="0" w:color="auto"/>
              <w:left w:val="nil"/>
              <w:bottom w:val="nil"/>
              <w:right w:val="nil"/>
            </w:tcBorders>
            <w:vAlign w:val="center"/>
            <w:hideMark/>
          </w:tcPr>
          <w:p w14:paraId="653F6478" w14:textId="77777777" w:rsidR="006C4CFD" w:rsidRPr="006C4CFD" w:rsidRDefault="006C4CFD" w:rsidP="006C4CFD">
            <w:pPr>
              <w:spacing w:after="0" w:line="240" w:lineRule="auto"/>
              <w:textAlignment w:val="baseline"/>
              <w:rPr>
                <w:rFonts w:cs="Segoe UI"/>
                <w:sz w:val="18"/>
                <w:szCs w:val="18"/>
                <w:lang w:val="pl-PL" w:eastAsia="en-IE"/>
              </w:rPr>
            </w:pPr>
            <w:r w:rsidRPr="006C4CFD">
              <w:rPr>
                <w:rFonts w:ascii="Calibri" w:hAnsi="Calibri" w:cs="Calibri"/>
                <w:sz w:val="18"/>
                <w:szCs w:val="18"/>
                <w:lang w:val="en-IE" w:eastAsia="en-IE"/>
              </w:rPr>
              <w:t> </w:t>
            </w:r>
            <w:r w:rsidRPr="006C4CFD">
              <w:rPr>
                <w:rFonts w:cs="Segoe UI"/>
                <w:sz w:val="18"/>
                <w:szCs w:val="18"/>
                <w:lang w:val="en-IE" w:eastAsia="en-IE"/>
              </w:rPr>
              <w:t>226.5</w:t>
            </w:r>
            <w:r w:rsidRPr="006C4CFD">
              <w:rPr>
                <w:rFonts w:ascii="Calibri" w:hAnsi="Calibri" w:cs="Calibri"/>
                <w:sz w:val="18"/>
                <w:szCs w:val="18"/>
                <w:lang w:val="pl-PL" w:eastAsia="en-IE"/>
              </w:rPr>
              <w:t> </w:t>
            </w:r>
          </w:p>
        </w:tc>
      </w:tr>
      <w:tr w:rsidR="006C4CFD" w:rsidRPr="006C4CFD" w14:paraId="13D51F45" w14:textId="77777777" w:rsidTr="005B6BBF">
        <w:trPr>
          <w:trHeight w:val="2295"/>
        </w:trPr>
        <w:tc>
          <w:tcPr>
            <w:tcW w:w="9360" w:type="dxa"/>
            <w:gridSpan w:val="2"/>
            <w:tcBorders>
              <w:top w:val="nil"/>
              <w:left w:val="nil"/>
              <w:bottom w:val="nil"/>
              <w:right w:val="nil"/>
            </w:tcBorders>
            <w:vAlign w:val="center"/>
            <w:hideMark/>
          </w:tcPr>
          <w:p w14:paraId="73E0F274" w14:textId="77777777" w:rsidR="006C4CFD" w:rsidRPr="006C4CFD" w:rsidRDefault="006C4CFD" w:rsidP="006C4CFD">
            <w:pPr>
              <w:spacing w:after="0" w:line="240" w:lineRule="auto"/>
              <w:textAlignment w:val="baseline"/>
              <w:rPr>
                <w:rFonts w:cs="Segoe UI"/>
                <w:sz w:val="18"/>
                <w:szCs w:val="18"/>
                <w:lang w:val="en-IE" w:eastAsia="en-IE"/>
              </w:rPr>
            </w:pPr>
            <w:r w:rsidRPr="006C4CFD">
              <w:rPr>
                <w:rFonts w:cs="Segoe UI"/>
                <w:sz w:val="18"/>
                <w:szCs w:val="18"/>
                <w:lang w:val="en-IE" w:eastAsia="en-IE"/>
              </w:rPr>
              <w:t>(*)</w:t>
            </w:r>
            <w:r w:rsidRPr="006C4CFD">
              <w:rPr>
                <w:rFonts w:ascii="Calibri" w:hAnsi="Calibri" w:cs="Calibri"/>
                <w:sz w:val="18"/>
                <w:szCs w:val="18"/>
                <w:lang w:val="en-IE" w:eastAsia="en-IE"/>
              </w:rPr>
              <w:t> </w:t>
            </w:r>
            <w:r w:rsidRPr="006C4CFD">
              <w:rPr>
                <w:rFonts w:cs="Segoe UI"/>
                <w:sz w:val="18"/>
                <w:szCs w:val="18"/>
                <w:lang w:val="en-IE" w:eastAsia="en-IE"/>
              </w:rPr>
              <w:t>The following amounts are not included in the total budget of</w:t>
            </w:r>
            <w:r w:rsidRPr="006C4CFD">
              <w:rPr>
                <w:rFonts w:ascii="Calibri" w:hAnsi="Calibri" w:cs="Calibri"/>
                <w:sz w:val="18"/>
                <w:szCs w:val="18"/>
                <w:lang w:val="en-IE" w:eastAsia="en-IE"/>
              </w:rPr>
              <w:t> </w:t>
            </w:r>
            <w:r w:rsidRPr="006C4CFD">
              <w:rPr>
                <w:rFonts w:cs="Segoe UI"/>
                <w:sz w:val="18"/>
                <w:szCs w:val="18"/>
                <w:lang w:val="en-IE" w:eastAsia="en-IE"/>
              </w:rPr>
              <w:t>InvestEU</w:t>
            </w:r>
            <w:r w:rsidRPr="006C4CFD">
              <w:rPr>
                <w:rFonts w:ascii="Calibri" w:hAnsi="Calibri" w:cs="Calibri"/>
                <w:sz w:val="18"/>
                <w:szCs w:val="18"/>
                <w:lang w:val="en-IE" w:eastAsia="en-IE"/>
              </w:rPr>
              <w:t> </w:t>
            </w:r>
            <w:r w:rsidRPr="006C4CFD">
              <w:rPr>
                <w:rFonts w:cs="Segoe UI"/>
                <w:sz w:val="18"/>
                <w:szCs w:val="18"/>
                <w:lang w:val="en-IE" w:eastAsia="en-IE"/>
              </w:rPr>
              <w:t>above. They</w:t>
            </w:r>
            <w:r w:rsidRPr="006C4CFD">
              <w:rPr>
                <w:rFonts w:ascii="Calibri" w:hAnsi="Calibri" w:cs="Calibri"/>
                <w:sz w:val="18"/>
                <w:szCs w:val="18"/>
                <w:lang w:val="en-IE" w:eastAsia="en-IE"/>
              </w:rPr>
              <w:t> </w:t>
            </w:r>
            <w:r w:rsidRPr="006C4CFD">
              <w:rPr>
                <w:rFonts w:cs="Segoe UI"/>
                <w:sz w:val="18"/>
                <w:szCs w:val="18"/>
                <w:lang w:val="en-IE" w:eastAsia="en-IE"/>
              </w:rPr>
              <w:t>represent</w:t>
            </w:r>
            <w:r w:rsidRPr="006C4CFD">
              <w:rPr>
                <w:rFonts w:ascii="Calibri" w:hAnsi="Calibri" w:cs="Calibri"/>
                <w:sz w:val="18"/>
                <w:szCs w:val="18"/>
                <w:lang w:val="en-IE" w:eastAsia="en-IE"/>
              </w:rPr>
              <w:t> </w:t>
            </w:r>
            <w:r w:rsidRPr="006C4CFD">
              <w:rPr>
                <w:rFonts w:cs="Segoe UI"/>
                <w:sz w:val="18"/>
                <w:szCs w:val="18"/>
                <w:lang w:val="en-IE" w:eastAsia="en-IE"/>
              </w:rPr>
              <w:t>amounts delegated from other programmes for the</w:t>
            </w:r>
            <w:r w:rsidRPr="006C4CFD">
              <w:rPr>
                <w:rFonts w:ascii="Calibri" w:hAnsi="Calibri" w:cs="Calibri"/>
                <w:sz w:val="18"/>
                <w:szCs w:val="18"/>
                <w:lang w:val="en-IE" w:eastAsia="en-IE"/>
              </w:rPr>
              <w:t> </w:t>
            </w:r>
            <w:r w:rsidRPr="006C4CFD">
              <w:rPr>
                <w:rFonts w:cs="Segoe UI"/>
                <w:sz w:val="18"/>
                <w:szCs w:val="18"/>
                <w:lang w:val="en-IE" w:eastAsia="en-IE"/>
              </w:rPr>
              <w:t>InvestEU</w:t>
            </w:r>
            <w:r w:rsidRPr="006C4CFD">
              <w:rPr>
                <w:rFonts w:ascii="Calibri" w:hAnsi="Calibri" w:cs="Calibri"/>
                <w:sz w:val="18"/>
                <w:szCs w:val="18"/>
                <w:lang w:val="en-IE" w:eastAsia="en-IE"/>
              </w:rPr>
              <w:t> </w:t>
            </w:r>
            <w:r w:rsidRPr="006C4CFD">
              <w:rPr>
                <w:rFonts w:cs="Segoe UI"/>
                <w:sz w:val="18"/>
                <w:szCs w:val="18"/>
                <w:lang w:val="en-IE" w:eastAsia="en-IE"/>
              </w:rPr>
              <w:t>Fund blending operations and the Advisory Hub top-ups for 2021-2027</w:t>
            </w:r>
            <w:r w:rsidRPr="006C4CFD">
              <w:rPr>
                <w:rFonts w:ascii="Calibri" w:hAnsi="Calibri" w:cs="Calibri"/>
                <w:sz w:val="18"/>
                <w:szCs w:val="18"/>
                <w:lang w:val="en-IE" w:eastAsia="en-IE"/>
              </w:rPr>
              <w:t> </w:t>
            </w:r>
          </w:p>
          <w:p w14:paraId="17C24B72" w14:textId="77777777" w:rsidR="006C4CFD" w:rsidRPr="006C4CFD" w:rsidRDefault="006C4CFD" w:rsidP="006C4CFD">
            <w:pPr>
              <w:spacing w:after="0" w:line="240" w:lineRule="auto"/>
              <w:textAlignment w:val="baseline"/>
              <w:rPr>
                <w:rFonts w:cs="Segoe UI"/>
                <w:sz w:val="18"/>
                <w:szCs w:val="18"/>
                <w:lang w:val="en-IE" w:eastAsia="en-IE"/>
              </w:rPr>
            </w:pPr>
            <w:r w:rsidRPr="006C4CFD">
              <w:rPr>
                <w:rFonts w:ascii="Calibri" w:hAnsi="Calibri" w:cs="Calibri"/>
                <w:sz w:val="18"/>
                <w:szCs w:val="18"/>
                <w:lang w:val="en-IE" w:eastAsia="en-IE"/>
              </w:rPr>
              <w:t> </w:t>
            </w:r>
          </w:p>
        </w:tc>
      </w:tr>
    </w:tbl>
    <w:p w14:paraId="3CC55BCA"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5539A080"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7A5F27C6"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F85DD8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D8F5A0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F7DB94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3E660D9F"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ECF21D3"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0B514E8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11 393.3</w:t>
            </w:r>
          </w:p>
        </w:tc>
        <w:tc>
          <w:tcPr>
            <w:tcW w:w="2400" w:type="dxa"/>
            <w:tcBorders>
              <w:top w:val="single" w:sz="6" w:space="0" w:color="8C8C8C"/>
              <w:left w:val="nil"/>
              <w:bottom w:val="single" w:sz="6" w:space="0" w:color="8C8C8C"/>
              <w:right w:val="nil"/>
            </w:tcBorders>
            <w:shd w:val="clear" w:color="auto" w:fill="FFFFFF"/>
            <w:hideMark/>
          </w:tcPr>
          <w:p w14:paraId="493E77B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12 846.0</w:t>
            </w:r>
          </w:p>
        </w:tc>
        <w:tc>
          <w:tcPr>
            <w:tcW w:w="2400" w:type="dxa"/>
            <w:tcBorders>
              <w:top w:val="single" w:sz="6" w:space="0" w:color="8C8C8C"/>
              <w:left w:val="nil"/>
              <w:bottom w:val="single" w:sz="6" w:space="0" w:color="8C8C8C"/>
              <w:right w:val="nil"/>
            </w:tcBorders>
            <w:shd w:val="clear" w:color="auto" w:fill="FFFFFF"/>
            <w:hideMark/>
          </w:tcPr>
          <w:p w14:paraId="7C82BBA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88.7%</w:t>
            </w:r>
          </w:p>
        </w:tc>
      </w:tr>
      <w:tr w:rsidR="00D933B7" w:rsidRPr="00426441" w14:paraId="4212E573"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C2574AF"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73FA5B4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8 263.0</w:t>
            </w:r>
          </w:p>
        </w:tc>
        <w:tc>
          <w:tcPr>
            <w:tcW w:w="2400" w:type="dxa"/>
            <w:tcBorders>
              <w:top w:val="single" w:sz="6" w:space="0" w:color="8C8C8C"/>
              <w:left w:val="nil"/>
              <w:bottom w:val="single" w:sz="6" w:space="0" w:color="8C8C8C"/>
              <w:right w:val="nil"/>
            </w:tcBorders>
            <w:shd w:val="clear" w:color="auto" w:fill="FFFFFF"/>
            <w:hideMark/>
          </w:tcPr>
          <w:p w14:paraId="668D916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600F328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64.3%</w:t>
            </w:r>
          </w:p>
        </w:tc>
      </w:tr>
    </w:tbl>
    <w:p w14:paraId="69F93648" w14:textId="77777777" w:rsidR="00D933B7" w:rsidRDefault="00D933B7" w:rsidP="00D933B7">
      <w:pPr>
        <w:spacing w:after="0" w:line="240" w:lineRule="auto"/>
        <w:textAlignment w:val="baseline"/>
        <w:rPr>
          <w:rFonts w:ascii="Segoe UI" w:hAnsi="Segoe UI" w:cs="Segoe UI"/>
          <w:sz w:val="18"/>
          <w:szCs w:val="18"/>
          <w:lang w:val="en-IE" w:eastAsia="en-IE"/>
        </w:rPr>
      </w:pPr>
    </w:p>
    <w:p w14:paraId="18A44944" w14:textId="77777777" w:rsidR="00D933B7" w:rsidRDefault="00D933B7" w:rsidP="00D933B7">
      <w:pPr>
        <w:spacing w:after="0" w:line="240" w:lineRule="auto"/>
        <w:textAlignment w:val="baseline"/>
        <w:rPr>
          <w:rFonts w:ascii="Segoe UI" w:hAnsi="Segoe UI" w:cs="Segoe UI"/>
          <w:sz w:val="18"/>
          <w:szCs w:val="18"/>
          <w:lang w:val="en-IE" w:eastAsia="en-IE"/>
        </w:rPr>
      </w:pPr>
    </w:p>
    <w:p w14:paraId="719B78C3"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E092166" w14:textId="77777777" w:rsidR="00D933B7" w:rsidRDefault="00D933B7" w:rsidP="00F72C99">
      <w:pPr>
        <w:pStyle w:val="Heading2"/>
        <w:rPr>
          <w:rFonts w:eastAsiaTheme="majorEastAsia"/>
          <w:lang w:eastAsia="en-GB"/>
        </w:rPr>
      </w:pPr>
      <w:r>
        <w:rPr>
          <w:rFonts w:eastAsiaTheme="majorEastAsia"/>
          <w:lang w:eastAsia="en-GB"/>
        </w:rPr>
        <w:t>Implementation and performance</w:t>
      </w:r>
      <w:r>
        <w:rPr>
          <w:rFonts w:ascii="Calibri" w:eastAsiaTheme="majorEastAsia" w:hAnsi="Calibri" w:cs="Calibri"/>
          <w:lang w:eastAsia="en-GB"/>
        </w:rPr>
        <w:t> </w:t>
      </w:r>
      <w:r>
        <w:rPr>
          <w:rFonts w:eastAsiaTheme="majorEastAsia" w:cs="Calibri"/>
          <w:lang w:eastAsia="en-GB"/>
        </w:rPr>
        <w:t>(</w:t>
      </w:r>
      <w:r>
        <w:rPr>
          <w:rStyle w:val="FootnoteReference"/>
          <w:rFonts w:eastAsiaTheme="majorEastAsia" w:cstheme="majorBidi"/>
          <w:sz w:val="36"/>
          <w:szCs w:val="36"/>
          <w:lang w:eastAsia="en-GB"/>
        </w:rPr>
        <w:footnoteReference w:id="1"/>
      </w:r>
      <w:r>
        <w:rPr>
          <w:rFonts w:eastAsiaTheme="majorEastAsia" w:cs="Calibri"/>
          <w:lang w:eastAsia="en-GB"/>
        </w:rPr>
        <w:t>)</w:t>
      </w:r>
    </w:p>
    <w:p w14:paraId="7F53237D"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846"/>
        <w:gridCol w:w="1262"/>
        <w:gridCol w:w="1271"/>
        <w:gridCol w:w="1297"/>
        <w:gridCol w:w="1499"/>
        <w:gridCol w:w="1463"/>
      </w:tblGrid>
      <w:tr w:rsidR="00D933B7" w:rsidRPr="007B0108" w14:paraId="35D66850" w14:textId="77777777">
        <w:trPr>
          <w:trHeight w:val="300"/>
        </w:trPr>
        <w:tc>
          <w:tcPr>
            <w:tcW w:w="3000" w:type="dxa"/>
            <w:tcBorders>
              <w:top w:val="single" w:sz="6" w:space="0" w:color="8C8C8C"/>
              <w:left w:val="nil"/>
              <w:bottom w:val="single" w:sz="6" w:space="0" w:color="8C8C8C"/>
              <w:right w:val="nil"/>
            </w:tcBorders>
            <w:shd w:val="clear" w:color="auto" w:fill="FAF9F9"/>
            <w:hideMark/>
          </w:tcPr>
          <w:p w14:paraId="33855FA8"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297" w:type="dxa"/>
            <w:tcBorders>
              <w:top w:val="single" w:sz="6" w:space="0" w:color="8C8C8C"/>
              <w:left w:val="nil"/>
              <w:bottom w:val="single" w:sz="6" w:space="0" w:color="8C8C8C"/>
              <w:right w:val="nil"/>
            </w:tcBorders>
            <w:shd w:val="clear" w:color="auto" w:fill="FAF9F9"/>
            <w:hideMark/>
          </w:tcPr>
          <w:p w14:paraId="1EB38394"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304" w:type="dxa"/>
            <w:tcBorders>
              <w:top w:val="single" w:sz="6" w:space="0" w:color="8C8C8C"/>
              <w:left w:val="nil"/>
              <w:bottom w:val="single" w:sz="6" w:space="0" w:color="8C8C8C"/>
              <w:right w:val="nil"/>
            </w:tcBorders>
            <w:shd w:val="clear" w:color="auto" w:fill="FAF9F9"/>
            <w:hideMark/>
          </w:tcPr>
          <w:p w14:paraId="67CB8C8B"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301" w:type="dxa"/>
            <w:tcBorders>
              <w:top w:val="single" w:sz="6" w:space="0" w:color="8C8C8C"/>
              <w:left w:val="nil"/>
              <w:bottom w:val="single" w:sz="6" w:space="0" w:color="8C8C8C"/>
              <w:right w:val="nil"/>
            </w:tcBorders>
            <w:shd w:val="clear" w:color="auto" w:fill="FAF9F9"/>
            <w:hideMark/>
          </w:tcPr>
          <w:p w14:paraId="06DBB127"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256" w:type="dxa"/>
            <w:tcBorders>
              <w:top w:val="single" w:sz="6" w:space="0" w:color="8C8C8C"/>
              <w:left w:val="nil"/>
              <w:bottom w:val="single" w:sz="6" w:space="0" w:color="8C8C8C"/>
              <w:right w:val="nil"/>
            </w:tcBorders>
            <w:shd w:val="clear" w:color="auto" w:fill="FAF9F9"/>
            <w:hideMark/>
          </w:tcPr>
          <w:p w14:paraId="3527D3ED"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480" w:type="dxa"/>
            <w:tcBorders>
              <w:top w:val="single" w:sz="6" w:space="0" w:color="8C8C8C"/>
              <w:left w:val="nil"/>
              <w:bottom w:val="single" w:sz="6" w:space="0" w:color="8C8C8C"/>
              <w:right w:val="nil"/>
            </w:tcBorders>
            <w:shd w:val="clear" w:color="auto" w:fill="FAF9F9"/>
            <w:hideMark/>
          </w:tcPr>
          <w:p w14:paraId="53F9EBC3"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7FF7A329" w14:textId="77777777">
        <w:trPr>
          <w:trHeight w:val="300"/>
        </w:trPr>
        <w:tc>
          <w:tcPr>
            <w:tcW w:w="3000" w:type="dxa"/>
            <w:tcBorders>
              <w:top w:val="single" w:sz="6" w:space="0" w:color="8C8C8C"/>
              <w:left w:val="nil"/>
              <w:bottom w:val="single" w:sz="6" w:space="0" w:color="8C8C8C"/>
              <w:right w:val="nil"/>
            </w:tcBorders>
          </w:tcPr>
          <w:p w14:paraId="7D6CA20C" w14:textId="77777777" w:rsidR="00D933B7" w:rsidRPr="00E64551" w:rsidRDefault="00D933B7">
            <w:pPr>
              <w:spacing w:after="0" w:line="240" w:lineRule="auto"/>
              <w:textAlignment w:val="baseline"/>
              <w:rPr>
                <w:rFonts w:cs="Segoe UI"/>
                <w:sz w:val="20"/>
                <w:lang w:val="en-IE" w:eastAsia="en-IE"/>
              </w:rPr>
            </w:pPr>
            <w:r>
              <w:rPr>
                <w:rFonts w:cs="Segoe UI"/>
                <w:sz w:val="20"/>
                <w:lang w:eastAsia="en-IE"/>
              </w:rPr>
              <w:t>Investment mobilised (EU compartment)</w:t>
            </w:r>
            <w:r>
              <w:rPr>
                <w:rFonts w:ascii="Calibri" w:hAnsi="Calibri" w:cs="Calibri"/>
                <w:sz w:val="20"/>
                <w:lang w:eastAsia="en-IE"/>
              </w:rPr>
              <w:t> </w:t>
            </w:r>
            <w:r>
              <w:rPr>
                <w:rFonts w:cs="Segoe UI"/>
                <w:sz w:val="20"/>
                <w:lang w:eastAsia="en-IE"/>
              </w:rPr>
              <w:t>(*)</w:t>
            </w:r>
          </w:p>
        </w:tc>
        <w:tc>
          <w:tcPr>
            <w:tcW w:w="1297" w:type="dxa"/>
            <w:tcBorders>
              <w:top w:val="single" w:sz="6" w:space="0" w:color="8C8C8C"/>
              <w:left w:val="nil"/>
              <w:bottom w:val="single" w:sz="6" w:space="0" w:color="8C8C8C"/>
              <w:right w:val="nil"/>
            </w:tcBorders>
            <w:hideMark/>
          </w:tcPr>
          <w:p w14:paraId="4B91902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304" w:type="dxa"/>
            <w:tcBorders>
              <w:top w:val="single" w:sz="6" w:space="0" w:color="8C8C8C"/>
              <w:left w:val="nil"/>
              <w:bottom w:val="single" w:sz="6" w:space="0" w:color="8C8C8C"/>
              <w:right w:val="nil"/>
            </w:tcBorders>
            <w:hideMark/>
          </w:tcPr>
          <w:p w14:paraId="2A543AA8"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88%</w:t>
            </w:r>
          </w:p>
        </w:tc>
        <w:tc>
          <w:tcPr>
            <w:tcW w:w="1301" w:type="dxa"/>
            <w:tcBorders>
              <w:top w:val="single" w:sz="6" w:space="0" w:color="8C8C8C"/>
              <w:left w:val="nil"/>
              <w:bottom w:val="single" w:sz="6" w:space="0" w:color="8C8C8C"/>
              <w:right w:val="nil"/>
            </w:tcBorders>
            <w:hideMark/>
          </w:tcPr>
          <w:p w14:paraId="7C5AF6A0"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themeColor="text1"/>
                <w:sz w:val="20"/>
                <w:lang w:eastAsia="en-IE"/>
              </w:rPr>
              <w:t>EUR</w:t>
            </w:r>
            <w:r>
              <w:rPr>
                <w:rFonts w:ascii="Arial" w:hAnsi="Arial" w:cs="Arial"/>
                <w:color w:val="000000" w:themeColor="text1"/>
                <w:sz w:val="20"/>
                <w:lang w:eastAsia="en-IE"/>
              </w:rPr>
              <w:t> </w:t>
            </w:r>
            <w:r>
              <w:rPr>
                <w:color w:val="000000" w:themeColor="text1"/>
                <w:sz w:val="20"/>
                <w:lang w:eastAsia="en-IE"/>
              </w:rPr>
              <w:t>427</w:t>
            </w:r>
            <w:r>
              <w:rPr>
                <w:rFonts w:ascii="Arial" w:hAnsi="Arial" w:cs="Arial"/>
                <w:color w:val="000000" w:themeColor="text1"/>
                <w:sz w:val="20"/>
                <w:lang w:eastAsia="en-IE"/>
              </w:rPr>
              <w:t> </w:t>
            </w:r>
            <w:r>
              <w:rPr>
                <w:color w:val="000000" w:themeColor="text1"/>
                <w:sz w:val="20"/>
                <w:lang w:eastAsia="en-IE"/>
              </w:rPr>
              <w:t>billion in 2027</w:t>
            </w:r>
          </w:p>
        </w:tc>
        <w:tc>
          <w:tcPr>
            <w:tcW w:w="1256" w:type="dxa"/>
            <w:tcBorders>
              <w:top w:val="single" w:sz="6" w:space="0" w:color="8C8C8C"/>
              <w:left w:val="nil"/>
              <w:bottom w:val="single" w:sz="6" w:space="0" w:color="8C8C8C"/>
              <w:right w:val="nil"/>
            </w:tcBorders>
            <w:hideMark/>
          </w:tcPr>
          <w:p w14:paraId="48B44FC9"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EUR</w:t>
            </w:r>
            <w:r>
              <w:rPr>
                <w:rFonts w:ascii="Calibri" w:hAnsi="Calibri" w:cs="Calibri"/>
                <w:sz w:val="20"/>
                <w:lang w:eastAsia="en-IE"/>
              </w:rPr>
              <w:t> </w:t>
            </w:r>
            <w:r>
              <w:rPr>
                <w:rFonts w:cs="Segoe UI"/>
                <w:sz w:val="20"/>
                <w:lang w:eastAsia="en-IE"/>
              </w:rPr>
              <w:t>363.82</w:t>
            </w:r>
            <w:r>
              <w:rPr>
                <w:rFonts w:ascii="Calibri" w:hAnsi="Calibri" w:cs="Calibri"/>
                <w:sz w:val="20"/>
                <w:lang w:eastAsia="en-IE"/>
              </w:rPr>
              <w:t> </w:t>
            </w:r>
            <w:r>
              <w:rPr>
                <w:rFonts w:cs="Segoe UI"/>
                <w:sz w:val="20"/>
                <w:lang w:eastAsia="en-IE"/>
              </w:rPr>
              <w:t>billion by 2025 compared to a target of EUR</w:t>
            </w:r>
            <w:r>
              <w:rPr>
                <w:rFonts w:ascii="Calibri" w:hAnsi="Calibri" w:cs="Calibri"/>
                <w:sz w:val="20"/>
                <w:lang w:eastAsia="en-IE"/>
              </w:rPr>
              <w:t> </w:t>
            </w:r>
            <w:r>
              <w:rPr>
                <w:rFonts w:cs="Segoe UI"/>
                <w:sz w:val="20"/>
                <w:lang w:eastAsia="en-IE"/>
              </w:rPr>
              <w:t>427</w:t>
            </w:r>
            <w:r>
              <w:rPr>
                <w:rFonts w:ascii="Calibri" w:hAnsi="Calibri" w:cs="Calibri"/>
                <w:sz w:val="20"/>
                <w:lang w:eastAsia="en-IE"/>
              </w:rPr>
              <w:t> </w:t>
            </w:r>
            <w:r>
              <w:rPr>
                <w:rFonts w:cs="Segoe UI"/>
                <w:sz w:val="20"/>
                <w:lang w:eastAsia="en-IE"/>
              </w:rPr>
              <w:t>billion</w:t>
            </w:r>
          </w:p>
        </w:tc>
        <w:tc>
          <w:tcPr>
            <w:tcW w:w="1480" w:type="dxa"/>
            <w:tcBorders>
              <w:top w:val="single" w:sz="6" w:space="0" w:color="8C8C8C"/>
              <w:left w:val="nil"/>
              <w:bottom w:val="single" w:sz="6" w:space="0" w:color="8C8C8C"/>
              <w:right w:val="nil"/>
            </w:tcBorders>
            <w:hideMark/>
          </w:tcPr>
          <w:p w14:paraId="4865AF0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6A1D7032" w14:textId="77777777">
        <w:trPr>
          <w:trHeight w:val="300"/>
        </w:trPr>
        <w:tc>
          <w:tcPr>
            <w:tcW w:w="3000" w:type="dxa"/>
            <w:tcBorders>
              <w:top w:val="single" w:sz="6" w:space="0" w:color="8C8C8C"/>
              <w:left w:val="nil"/>
              <w:bottom w:val="single" w:sz="6" w:space="0" w:color="8C8C8C"/>
              <w:right w:val="nil"/>
            </w:tcBorders>
            <w:shd w:val="clear" w:color="auto" w:fill="FAF9F9"/>
          </w:tcPr>
          <w:p w14:paraId="5A3B4804" w14:textId="77777777" w:rsidR="00D933B7" w:rsidRPr="00E64551" w:rsidRDefault="00D933B7">
            <w:pPr>
              <w:spacing w:after="0" w:line="240" w:lineRule="auto"/>
              <w:textAlignment w:val="baseline"/>
              <w:rPr>
                <w:rFonts w:cs="Segoe UI"/>
                <w:sz w:val="20"/>
                <w:lang w:val="en-IE" w:eastAsia="en-IE"/>
              </w:rPr>
            </w:pPr>
            <w:r>
              <w:rPr>
                <w:rFonts w:cs="Segoe UI"/>
                <w:sz w:val="20"/>
                <w:lang w:eastAsia="en-IE"/>
              </w:rPr>
              <w:t>Multiplier effect achieved (EU compartment)</w:t>
            </w:r>
            <w:r>
              <w:rPr>
                <w:rFonts w:ascii="Calibri" w:hAnsi="Calibri" w:cs="Calibri"/>
                <w:sz w:val="20"/>
                <w:lang w:eastAsia="en-IE"/>
              </w:rPr>
              <w:t> </w:t>
            </w:r>
            <w:r>
              <w:rPr>
                <w:rFonts w:cs="Segoe UI"/>
                <w:sz w:val="20"/>
                <w:lang w:eastAsia="en-IE"/>
              </w:rPr>
              <w:t>(*)</w:t>
            </w:r>
          </w:p>
        </w:tc>
        <w:tc>
          <w:tcPr>
            <w:tcW w:w="1297" w:type="dxa"/>
            <w:tcBorders>
              <w:top w:val="single" w:sz="6" w:space="0" w:color="8C8C8C"/>
              <w:left w:val="nil"/>
              <w:bottom w:val="single" w:sz="6" w:space="0" w:color="8C8C8C"/>
              <w:right w:val="nil"/>
            </w:tcBorders>
            <w:shd w:val="clear" w:color="auto" w:fill="FAF9F9"/>
            <w:hideMark/>
          </w:tcPr>
          <w:p w14:paraId="2F469F7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304" w:type="dxa"/>
            <w:tcBorders>
              <w:top w:val="single" w:sz="6" w:space="0" w:color="8C8C8C"/>
              <w:left w:val="nil"/>
              <w:bottom w:val="single" w:sz="6" w:space="0" w:color="8C8C8C"/>
              <w:right w:val="nil"/>
            </w:tcBorders>
            <w:shd w:val="clear" w:color="auto" w:fill="FAF9F9"/>
            <w:hideMark/>
          </w:tcPr>
          <w:p w14:paraId="436156AD"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hAnsi="Calibri" w:cs="Calibri"/>
                <w:sz w:val="20"/>
                <w:lang w:eastAsia="en-IE"/>
              </w:rPr>
              <w:t> </w:t>
            </w:r>
            <w:r>
              <w:rPr>
                <w:b/>
                <w:bCs/>
                <w:sz w:val="20"/>
                <w:lang w:eastAsia="en-IE"/>
              </w:rPr>
              <w:t>100%</w:t>
            </w:r>
          </w:p>
        </w:tc>
        <w:tc>
          <w:tcPr>
            <w:tcW w:w="1301" w:type="dxa"/>
            <w:tcBorders>
              <w:top w:val="single" w:sz="6" w:space="0" w:color="8C8C8C"/>
              <w:left w:val="nil"/>
              <w:bottom w:val="single" w:sz="6" w:space="0" w:color="8C8C8C"/>
              <w:right w:val="nil"/>
            </w:tcBorders>
            <w:shd w:val="clear" w:color="auto" w:fill="FAF9F9"/>
            <w:hideMark/>
          </w:tcPr>
          <w:p w14:paraId="084703A4" w14:textId="7085D2FE" w:rsidR="00D933B7" w:rsidRPr="00083A83" w:rsidRDefault="00D933B7">
            <w:pPr>
              <w:spacing w:after="0" w:line="240" w:lineRule="auto"/>
              <w:jc w:val="center"/>
              <w:textAlignment w:val="baseline"/>
              <w:rPr>
                <w:rFonts w:ascii="Segoe UI" w:hAnsi="Segoe UI" w:cs="Segoe UI"/>
                <w:sz w:val="20"/>
                <w:lang w:val="en-IE" w:eastAsia="en-IE"/>
              </w:rPr>
            </w:pPr>
            <w:r>
              <w:rPr>
                <w:color w:val="000000" w:themeColor="text1"/>
                <w:sz w:val="20"/>
                <w:lang w:eastAsia="en-IE"/>
              </w:rPr>
              <w:t>1</w:t>
            </w:r>
            <w:r w:rsidR="00376040">
              <w:rPr>
                <w:color w:val="000000" w:themeColor="text1"/>
                <w:sz w:val="20"/>
                <w:lang w:eastAsia="en-IE"/>
              </w:rPr>
              <w:t>4</w:t>
            </w:r>
            <w:r>
              <w:rPr>
                <w:color w:val="000000" w:themeColor="text1"/>
                <w:sz w:val="20"/>
                <w:lang w:eastAsia="en-IE"/>
              </w:rPr>
              <w:t>.</w:t>
            </w:r>
            <w:r w:rsidR="00376040">
              <w:rPr>
                <w:color w:val="000000" w:themeColor="text1"/>
                <w:sz w:val="20"/>
                <w:lang w:eastAsia="en-IE"/>
              </w:rPr>
              <w:t>7</w:t>
            </w:r>
            <w:r>
              <w:rPr>
                <w:color w:val="000000" w:themeColor="text1"/>
                <w:sz w:val="20"/>
                <w:lang w:eastAsia="en-IE"/>
              </w:rPr>
              <w:t xml:space="preserve"> in 2027</w:t>
            </w:r>
            <w:r>
              <w:rPr>
                <w:rFonts w:ascii="Calibri" w:hAnsi="Calibri" w:cs="Calibri"/>
                <w:color w:val="000000" w:themeColor="text1"/>
                <w:sz w:val="20"/>
                <w:lang w:eastAsia="en-IE"/>
              </w:rPr>
              <w:t> </w:t>
            </w:r>
          </w:p>
        </w:tc>
        <w:tc>
          <w:tcPr>
            <w:tcW w:w="1256" w:type="dxa"/>
            <w:tcBorders>
              <w:top w:val="single" w:sz="6" w:space="0" w:color="8C8C8C"/>
              <w:left w:val="nil"/>
              <w:bottom w:val="single" w:sz="6" w:space="0" w:color="8C8C8C"/>
              <w:right w:val="nil"/>
            </w:tcBorders>
            <w:shd w:val="clear" w:color="auto" w:fill="FAF9F9"/>
            <w:hideMark/>
          </w:tcPr>
          <w:p w14:paraId="2763676C" w14:textId="58FC4113" w:rsidR="00D933B7" w:rsidRPr="00A55254" w:rsidRDefault="00D933B7">
            <w:pPr>
              <w:spacing w:after="0" w:line="240" w:lineRule="auto"/>
              <w:jc w:val="center"/>
              <w:rPr>
                <w:rFonts w:eastAsia="EC Square Sans Pro" w:cs="EC Square Sans Pro"/>
                <w:sz w:val="20"/>
              </w:rPr>
            </w:pPr>
            <w:r>
              <w:rPr>
                <w:rFonts w:cs="Segoe UI"/>
                <w:sz w:val="20"/>
                <w:lang w:eastAsia="en-IE"/>
              </w:rPr>
              <w:t>17.85 in 2025 compared to a target of 1</w:t>
            </w:r>
            <w:r w:rsidR="00376040">
              <w:rPr>
                <w:rFonts w:cs="Segoe UI"/>
                <w:sz w:val="20"/>
                <w:lang w:eastAsia="en-IE"/>
              </w:rPr>
              <w:t>4</w:t>
            </w:r>
            <w:r>
              <w:rPr>
                <w:rFonts w:cs="Segoe UI"/>
                <w:sz w:val="20"/>
                <w:lang w:eastAsia="en-IE"/>
              </w:rPr>
              <w:t>.</w:t>
            </w:r>
            <w:r w:rsidR="00376040">
              <w:rPr>
                <w:rFonts w:cs="Segoe UI"/>
                <w:sz w:val="20"/>
                <w:lang w:eastAsia="en-IE"/>
              </w:rPr>
              <w:t>7</w:t>
            </w:r>
          </w:p>
        </w:tc>
        <w:tc>
          <w:tcPr>
            <w:tcW w:w="1480" w:type="dxa"/>
            <w:tcBorders>
              <w:top w:val="single" w:sz="6" w:space="0" w:color="8C8C8C"/>
              <w:left w:val="nil"/>
              <w:bottom w:val="single" w:sz="6" w:space="0" w:color="8C8C8C"/>
              <w:right w:val="nil"/>
            </w:tcBorders>
            <w:shd w:val="clear" w:color="auto" w:fill="FAF9F9"/>
            <w:hideMark/>
          </w:tcPr>
          <w:p w14:paraId="2B83609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1EE868F1" w14:textId="77777777">
        <w:trPr>
          <w:trHeight w:val="300"/>
        </w:trPr>
        <w:tc>
          <w:tcPr>
            <w:tcW w:w="3000" w:type="dxa"/>
            <w:tcBorders>
              <w:top w:val="single" w:sz="6" w:space="0" w:color="8C8C8C"/>
              <w:left w:val="nil"/>
              <w:bottom w:val="single" w:sz="6" w:space="0" w:color="8C8C8C"/>
              <w:right w:val="nil"/>
            </w:tcBorders>
          </w:tcPr>
          <w:p w14:paraId="06662B39" w14:textId="77777777" w:rsidR="00D933B7" w:rsidRPr="00E64551" w:rsidRDefault="00D933B7">
            <w:pPr>
              <w:spacing w:after="0" w:line="240" w:lineRule="auto"/>
              <w:textAlignment w:val="baseline"/>
              <w:rPr>
                <w:rFonts w:cs="Segoe UI"/>
                <w:sz w:val="20"/>
                <w:lang w:val="en-IE" w:eastAsia="en-IE"/>
              </w:rPr>
            </w:pPr>
            <w:r>
              <w:rPr>
                <w:rFonts w:cs="Segoe UI"/>
                <w:sz w:val="20"/>
                <w:lang w:eastAsia="en-IE"/>
              </w:rPr>
              <w:t>Investment supporting climate objectives</w:t>
            </w:r>
            <w:r>
              <w:rPr>
                <w:rFonts w:ascii="Calibri" w:hAnsi="Calibri" w:cs="Calibri"/>
                <w:sz w:val="20"/>
                <w:lang w:eastAsia="en-IE"/>
              </w:rPr>
              <w:t>  </w:t>
            </w:r>
          </w:p>
        </w:tc>
        <w:tc>
          <w:tcPr>
            <w:tcW w:w="1297" w:type="dxa"/>
            <w:tcBorders>
              <w:top w:val="single" w:sz="6" w:space="0" w:color="8C8C8C"/>
              <w:left w:val="nil"/>
              <w:bottom w:val="single" w:sz="6" w:space="0" w:color="8C8C8C"/>
              <w:right w:val="nil"/>
            </w:tcBorders>
            <w:hideMark/>
          </w:tcPr>
          <w:p w14:paraId="1894E34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304" w:type="dxa"/>
            <w:tcBorders>
              <w:top w:val="single" w:sz="6" w:space="0" w:color="8C8C8C"/>
              <w:left w:val="nil"/>
              <w:bottom w:val="single" w:sz="6" w:space="0" w:color="8C8C8C"/>
              <w:right w:val="nil"/>
            </w:tcBorders>
            <w:hideMark/>
          </w:tcPr>
          <w:p w14:paraId="22DEFB46"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hAnsi="Calibri" w:cs="Calibri"/>
                <w:sz w:val="20"/>
                <w:lang w:eastAsia="en-IE"/>
              </w:rPr>
              <w:t> </w:t>
            </w:r>
            <w:r>
              <w:rPr>
                <w:b/>
                <w:bCs/>
                <w:sz w:val="20"/>
                <w:lang w:eastAsia="en-IE"/>
              </w:rPr>
              <w:t>100%</w:t>
            </w:r>
          </w:p>
        </w:tc>
        <w:tc>
          <w:tcPr>
            <w:tcW w:w="1301" w:type="dxa"/>
            <w:tcBorders>
              <w:top w:val="single" w:sz="6" w:space="0" w:color="8C8C8C"/>
              <w:left w:val="nil"/>
              <w:bottom w:val="single" w:sz="6" w:space="0" w:color="8C8C8C"/>
              <w:right w:val="nil"/>
            </w:tcBorders>
            <w:hideMark/>
          </w:tcPr>
          <w:p w14:paraId="5F5A6AEB"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30% in 2027</w:t>
            </w:r>
            <w:r>
              <w:rPr>
                <w:rFonts w:ascii="Calibri" w:hAnsi="Calibri" w:cs="Calibri"/>
                <w:color w:val="000000"/>
                <w:sz w:val="20"/>
                <w:lang w:eastAsia="en-IE"/>
              </w:rPr>
              <w:t> </w:t>
            </w:r>
          </w:p>
        </w:tc>
        <w:tc>
          <w:tcPr>
            <w:tcW w:w="1256" w:type="dxa"/>
            <w:tcBorders>
              <w:top w:val="single" w:sz="6" w:space="0" w:color="8C8C8C"/>
              <w:left w:val="nil"/>
              <w:bottom w:val="single" w:sz="6" w:space="0" w:color="8C8C8C"/>
              <w:right w:val="nil"/>
            </w:tcBorders>
          </w:tcPr>
          <w:p w14:paraId="2AC4A5F2" w14:textId="77777777" w:rsidR="00D933B7" w:rsidRPr="00A55254" w:rsidRDefault="00D933B7">
            <w:pPr>
              <w:spacing w:after="0" w:line="240" w:lineRule="auto"/>
              <w:jc w:val="center"/>
              <w:rPr>
                <w:rFonts w:ascii="Segoe UI" w:hAnsi="Segoe UI" w:cs="Segoe UI"/>
                <w:sz w:val="20"/>
                <w:lang w:val="en-IE" w:eastAsia="en-IE"/>
              </w:rPr>
            </w:pPr>
            <w:r>
              <w:rPr>
                <w:rFonts w:cs="Segoe UI"/>
                <w:sz w:val="20"/>
                <w:lang w:eastAsia="en-IE"/>
              </w:rPr>
              <w:t>48.5% in 2025 compared to a target of 30%</w:t>
            </w:r>
          </w:p>
        </w:tc>
        <w:tc>
          <w:tcPr>
            <w:tcW w:w="1480" w:type="dxa"/>
            <w:tcBorders>
              <w:top w:val="single" w:sz="6" w:space="0" w:color="8C8C8C"/>
              <w:left w:val="nil"/>
              <w:bottom w:val="single" w:sz="6" w:space="0" w:color="8C8C8C"/>
              <w:right w:val="nil"/>
            </w:tcBorders>
            <w:hideMark/>
          </w:tcPr>
          <w:p w14:paraId="551EEFF5"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0DF9F4E6" w14:textId="77777777">
        <w:trPr>
          <w:trHeight w:val="300"/>
        </w:trPr>
        <w:tc>
          <w:tcPr>
            <w:tcW w:w="3000" w:type="dxa"/>
            <w:tcBorders>
              <w:top w:val="single" w:sz="6" w:space="0" w:color="8C8C8C"/>
              <w:left w:val="nil"/>
              <w:bottom w:val="single" w:sz="6" w:space="0" w:color="8C8C8C"/>
              <w:right w:val="nil"/>
            </w:tcBorders>
            <w:shd w:val="clear" w:color="auto" w:fill="FAF9F9"/>
          </w:tcPr>
          <w:p w14:paraId="550E9E58" w14:textId="77777777" w:rsidR="00D933B7" w:rsidRPr="00E64551" w:rsidRDefault="00D933B7">
            <w:pPr>
              <w:spacing w:after="0" w:line="240" w:lineRule="auto"/>
              <w:textAlignment w:val="baseline"/>
              <w:rPr>
                <w:rFonts w:cs="Segoe UI"/>
                <w:sz w:val="20"/>
                <w:lang w:val="en-IE" w:eastAsia="en-IE"/>
              </w:rPr>
            </w:pPr>
            <w:r>
              <w:rPr>
                <w:rFonts w:cs="Segoe UI"/>
                <w:sz w:val="20"/>
                <w:lang w:eastAsia="en-IE"/>
              </w:rPr>
              <w:t>Number of households and public and commercial</w:t>
            </w:r>
            <w:r>
              <w:rPr>
                <w:color w:val="000000"/>
                <w:sz w:val="20"/>
                <w:bdr w:val="none" w:sz="0" w:space="0" w:color="auto" w:frame="1"/>
              </w:rPr>
              <w:t xml:space="preserve"> </w:t>
            </w:r>
            <w:r>
              <w:rPr>
                <w:rFonts w:cs="Segoe UI"/>
                <w:sz w:val="20"/>
                <w:lang w:eastAsia="en-IE"/>
              </w:rPr>
              <w:t>premises with an improved energy consumption classification</w:t>
            </w:r>
          </w:p>
        </w:tc>
        <w:tc>
          <w:tcPr>
            <w:tcW w:w="1297" w:type="dxa"/>
            <w:tcBorders>
              <w:top w:val="single" w:sz="6" w:space="0" w:color="8C8C8C"/>
              <w:left w:val="nil"/>
              <w:bottom w:val="single" w:sz="6" w:space="0" w:color="8C8C8C"/>
              <w:right w:val="nil"/>
            </w:tcBorders>
            <w:shd w:val="clear" w:color="auto" w:fill="FAF9F9"/>
            <w:hideMark/>
          </w:tcPr>
          <w:p w14:paraId="2CDD8A09"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Segoe UI" w:hAnsi="Segoe UI" w:cs="Segoe UI"/>
                <w:sz w:val="20"/>
                <w:lang w:val="en-IE" w:eastAsia="en-IE"/>
              </w:rPr>
              <w:t>N/A</w:t>
            </w:r>
          </w:p>
        </w:tc>
        <w:tc>
          <w:tcPr>
            <w:tcW w:w="1304" w:type="dxa"/>
            <w:tcBorders>
              <w:top w:val="single" w:sz="6" w:space="0" w:color="8C8C8C"/>
              <w:left w:val="nil"/>
              <w:bottom w:val="single" w:sz="6" w:space="0" w:color="8C8C8C"/>
              <w:right w:val="nil"/>
            </w:tcBorders>
            <w:shd w:val="clear" w:color="auto" w:fill="FAF9F9"/>
            <w:hideMark/>
          </w:tcPr>
          <w:p w14:paraId="4A053C9B"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Segoe UI" w:hAnsi="Segoe UI" w:cs="Segoe UI"/>
                <w:sz w:val="20"/>
                <w:lang w:val="en-IE" w:eastAsia="en-IE"/>
              </w:rPr>
              <w:t>N/A</w:t>
            </w:r>
          </w:p>
        </w:tc>
        <w:tc>
          <w:tcPr>
            <w:tcW w:w="1301" w:type="dxa"/>
            <w:tcBorders>
              <w:top w:val="single" w:sz="6" w:space="0" w:color="8C8C8C"/>
              <w:left w:val="nil"/>
              <w:bottom w:val="single" w:sz="6" w:space="0" w:color="8C8C8C"/>
              <w:right w:val="nil"/>
            </w:tcBorders>
            <w:shd w:val="clear" w:color="auto" w:fill="FAF9F9"/>
            <w:hideMark/>
          </w:tcPr>
          <w:p w14:paraId="45F2EF22" w14:textId="77777777" w:rsidR="00D933B7" w:rsidRPr="00083A83" w:rsidRDefault="00D933B7">
            <w:pPr>
              <w:spacing w:after="0" w:line="240" w:lineRule="auto"/>
              <w:jc w:val="center"/>
              <w:textAlignment w:val="baseline"/>
              <w:rPr>
                <w:rFonts w:ascii="Segoe UI" w:hAnsi="Segoe UI" w:cs="Segoe UI"/>
                <w:sz w:val="20"/>
                <w:lang w:val="en-IE" w:eastAsia="en-IE"/>
              </w:rPr>
            </w:pPr>
            <w:r>
              <w:rPr>
                <w:rFonts w:ascii="Segoe UI" w:hAnsi="Segoe UI" w:cs="Segoe UI"/>
                <w:sz w:val="20"/>
                <w:lang w:val="en-IE" w:eastAsia="en-IE"/>
              </w:rPr>
              <w:t>N/A</w:t>
            </w:r>
          </w:p>
        </w:tc>
        <w:tc>
          <w:tcPr>
            <w:tcW w:w="1256" w:type="dxa"/>
            <w:tcBorders>
              <w:top w:val="single" w:sz="6" w:space="0" w:color="8C8C8C"/>
              <w:left w:val="nil"/>
              <w:bottom w:val="single" w:sz="6" w:space="0" w:color="8C8C8C"/>
              <w:right w:val="nil"/>
            </w:tcBorders>
            <w:shd w:val="clear" w:color="auto" w:fill="FAF9F9"/>
            <w:hideMark/>
          </w:tcPr>
          <w:p w14:paraId="13CCC99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3</w:t>
            </w:r>
            <w:r>
              <w:rPr>
                <w:rFonts w:ascii="Calibri" w:hAnsi="Calibri" w:cs="Calibri"/>
                <w:sz w:val="20"/>
                <w:lang w:eastAsia="en-IE"/>
              </w:rPr>
              <w:t> </w:t>
            </w:r>
            <w:r>
              <w:rPr>
                <w:rFonts w:cs="Segoe UI"/>
                <w:sz w:val="20"/>
                <w:lang w:eastAsia="en-IE"/>
              </w:rPr>
              <w:t>million by 2025</w:t>
            </w:r>
          </w:p>
        </w:tc>
        <w:tc>
          <w:tcPr>
            <w:tcW w:w="1480" w:type="dxa"/>
            <w:tcBorders>
              <w:top w:val="single" w:sz="6" w:space="0" w:color="8C8C8C"/>
              <w:left w:val="nil"/>
              <w:bottom w:val="single" w:sz="6" w:space="0" w:color="8C8C8C"/>
              <w:right w:val="nil"/>
            </w:tcBorders>
            <w:shd w:val="clear" w:color="auto" w:fill="FAF9F9"/>
            <w:hideMark/>
          </w:tcPr>
          <w:p w14:paraId="325F52D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N/A</w:t>
            </w:r>
          </w:p>
        </w:tc>
      </w:tr>
      <w:tr w:rsidR="00D933B7" w:rsidRPr="007B0108" w14:paraId="78B2D5A6" w14:textId="77777777">
        <w:trPr>
          <w:trHeight w:val="300"/>
        </w:trPr>
        <w:tc>
          <w:tcPr>
            <w:tcW w:w="3000" w:type="dxa"/>
            <w:tcBorders>
              <w:top w:val="single" w:sz="6" w:space="0" w:color="8C8C8C"/>
              <w:left w:val="nil"/>
              <w:bottom w:val="single" w:sz="6" w:space="0" w:color="8C8C8C"/>
              <w:right w:val="nil"/>
            </w:tcBorders>
            <w:shd w:val="clear" w:color="auto" w:fill="FAF9F9"/>
          </w:tcPr>
          <w:p w14:paraId="4934D985" w14:textId="77777777" w:rsidR="00D933B7" w:rsidRPr="00E64551" w:rsidRDefault="00D933B7">
            <w:pPr>
              <w:spacing w:after="0" w:line="240" w:lineRule="auto"/>
              <w:textAlignment w:val="baseline"/>
              <w:rPr>
                <w:rFonts w:cs="Segoe UI"/>
                <w:sz w:val="20"/>
                <w:lang w:eastAsia="en-IE"/>
              </w:rPr>
            </w:pPr>
            <w:r>
              <w:rPr>
                <w:rFonts w:cs="Segoe UI"/>
                <w:sz w:val="20"/>
                <w:lang w:eastAsia="en-IE"/>
              </w:rPr>
              <w:t>Additional</w:t>
            </w:r>
            <w:r>
              <w:rPr>
                <w:rFonts w:ascii="Calibri" w:hAnsi="Calibri" w:cs="Calibri"/>
                <w:sz w:val="20"/>
                <w:lang w:eastAsia="en-IE"/>
              </w:rPr>
              <w:t xml:space="preserve"> </w:t>
            </w:r>
            <w:r>
              <w:rPr>
                <w:rFonts w:cs="Segoe UI"/>
                <w:sz w:val="20"/>
                <w:lang w:eastAsia="en-IE"/>
              </w:rPr>
              <w:t>households,</w:t>
            </w:r>
            <w:r>
              <w:rPr>
                <w:rFonts w:ascii="Calibri" w:hAnsi="Calibri" w:cs="Calibri"/>
                <w:sz w:val="20"/>
                <w:lang w:eastAsia="en-IE"/>
              </w:rPr>
              <w:t xml:space="preserve"> </w:t>
            </w:r>
            <w:r>
              <w:rPr>
                <w:rFonts w:cs="Segoe UI"/>
                <w:sz w:val="20"/>
                <w:lang w:eastAsia="en-IE"/>
              </w:rPr>
              <w:t>enterprises</w:t>
            </w:r>
            <w:r>
              <w:rPr>
                <w:rFonts w:ascii="Calibri" w:hAnsi="Calibri" w:cs="Calibri"/>
                <w:sz w:val="20"/>
                <w:lang w:eastAsia="en-IE"/>
              </w:rPr>
              <w:t xml:space="preserve"> </w:t>
            </w:r>
            <w:r>
              <w:rPr>
                <w:rFonts w:cs="Segoe UI"/>
                <w:sz w:val="20"/>
                <w:lang w:eastAsia="en-IE"/>
              </w:rPr>
              <w:t>or public buildings with broadband access of at least 100 megabits per second upgradeable to gigabit speed, or the number of Wi-Fi hotspots created</w:t>
            </w:r>
          </w:p>
        </w:tc>
        <w:tc>
          <w:tcPr>
            <w:tcW w:w="1297" w:type="dxa"/>
            <w:tcBorders>
              <w:top w:val="single" w:sz="6" w:space="0" w:color="8C8C8C"/>
              <w:left w:val="nil"/>
              <w:bottom w:val="single" w:sz="6" w:space="0" w:color="8C8C8C"/>
              <w:right w:val="nil"/>
            </w:tcBorders>
            <w:shd w:val="clear" w:color="auto" w:fill="FAF9F9"/>
          </w:tcPr>
          <w:p w14:paraId="0B89A57A"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304" w:type="dxa"/>
            <w:tcBorders>
              <w:top w:val="single" w:sz="6" w:space="0" w:color="8C8C8C"/>
              <w:left w:val="nil"/>
              <w:bottom w:val="single" w:sz="6" w:space="0" w:color="8C8C8C"/>
              <w:right w:val="nil"/>
            </w:tcBorders>
            <w:shd w:val="clear" w:color="auto" w:fill="FAF9F9"/>
          </w:tcPr>
          <w:p w14:paraId="3A9DEAD9" w14:textId="77777777" w:rsidR="00D933B7" w:rsidRPr="00A55254" w:rsidRDefault="00D933B7">
            <w:pPr>
              <w:spacing w:after="0" w:line="240" w:lineRule="auto"/>
              <w:jc w:val="center"/>
              <w:textAlignment w:val="baseline"/>
              <w:rPr>
                <w:rFonts w:cs="Segoe UI"/>
                <w:b/>
                <w:sz w:val="20"/>
                <w:lang w:eastAsia="en-IE"/>
              </w:rPr>
            </w:pPr>
            <w:r>
              <w:rPr>
                <w:rFonts w:ascii="Segoe UI" w:hAnsi="Segoe UI" w:cs="Segoe UI"/>
                <w:sz w:val="20"/>
                <w:lang w:val="en-IE" w:eastAsia="en-IE"/>
              </w:rPr>
              <w:t>N/A</w:t>
            </w:r>
          </w:p>
        </w:tc>
        <w:tc>
          <w:tcPr>
            <w:tcW w:w="1301" w:type="dxa"/>
            <w:tcBorders>
              <w:top w:val="single" w:sz="6" w:space="0" w:color="8C8C8C"/>
              <w:left w:val="nil"/>
              <w:bottom w:val="single" w:sz="6" w:space="0" w:color="8C8C8C"/>
              <w:right w:val="nil"/>
            </w:tcBorders>
            <w:shd w:val="clear" w:color="auto" w:fill="FAF9F9"/>
          </w:tcPr>
          <w:p w14:paraId="57476325" w14:textId="77777777" w:rsidR="00D933B7" w:rsidRPr="00083A83" w:rsidRDefault="00D933B7">
            <w:pPr>
              <w:spacing w:after="0" w:line="240" w:lineRule="auto"/>
              <w:jc w:val="center"/>
              <w:textAlignment w:val="baseline"/>
              <w:rPr>
                <w:rFonts w:cs="Segoe UI"/>
                <w:sz w:val="20"/>
                <w:lang w:eastAsia="en-IE"/>
              </w:rPr>
            </w:pPr>
            <w:r>
              <w:rPr>
                <w:rFonts w:ascii="Segoe UI" w:hAnsi="Segoe UI" w:cs="Segoe UI"/>
                <w:sz w:val="20"/>
                <w:lang w:val="en-IE" w:eastAsia="en-IE"/>
              </w:rPr>
              <w:t>N/A</w:t>
            </w:r>
          </w:p>
        </w:tc>
        <w:tc>
          <w:tcPr>
            <w:tcW w:w="1256" w:type="dxa"/>
            <w:tcBorders>
              <w:top w:val="single" w:sz="6" w:space="0" w:color="8C8C8C"/>
              <w:left w:val="nil"/>
              <w:bottom w:val="single" w:sz="6" w:space="0" w:color="8C8C8C"/>
              <w:right w:val="nil"/>
            </w:tcBorders>
            <w:shd w:val="clear" w:color="auto" w:fill="FAF9F9"/>
          </w:tcPr>
          <w:p w14:paraId="68B353E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2.1</w:t>
            </w:r>
            <w:r>
              <w:rPr>
                <w:rFonts w:ascii="Calibri" w:hAnsi="Calibri" w:cs="Calibri"/>
                <w:sz w:val="20"/>
                <w:lang w:eastAsia="en-IE"/>
              </w:rPr>
              <w:t> </w:t>
            </w:r>
            <w:r>
              <w:rPr>
                <w:rFonts w:cs="Segoe UI"/>
                <w:sz w:val="20"/>
                <w:lang w:eastAsia="en-IE"/>
              </w:rPr>
              <w:t>million by 2025</w:t>
            </w:r>
          </w:p>
        </w:tc>
        <w:tc>
          <w:tcPr>
            <w:tcW w:w="1480" w:type="dxa"/>
            <w:tcBorders>
              <w:top w:val="single" w:sz="6" w:space="0" w:color="8C8C8C"/>
              <w:left w:val="nil"/>
              <w:bottom w:val="single" w:sz="6" w:space="0" w:color="8C8C8C"/>
              <w:right w:val="nil"/>
            </w:tcBorders>
            <w:shd w:val="clear" w:color="auto" w:fill="FAF9F9"/>
          </w:tcPr>
          <w:p w14:paraId="42A61650"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7B0108" w14:paraId="580C85F4" w14:textId="77777777">
        <w:trPr>
          <w:trHeight w:val="300"/>
        </w:trPr>
        <w:tc>
          <w:tcPr>
            <w:tcW w:w="3000" w:type="dxa"/>
            <w:tcBorders>
              <w:top w:val="single" w:sz="6" w:space="0" w:color="8C8C8C"/>
              <w:left w:val="nil"/>
              <w:bottom w:val="single" w:sz="6" w:space="0" w:color="8C8C8C"/>
              <w:right w:val="nil"/>
            </w:tcBorders>
            <w:shd w:val="clear" w:color="auto" w:fill="FAF9F9"/>
          </w:tcPr>
          <w:p w14:paraId="7FBB324B" w14:textId="77777777" w:rsidR="00D933B7" w:rsidRPr="00E64551" w:rsidRDefault="00D933B7">
            <w:pPr>
              <w:spacing w:after="0" w:line="240" w:lineRule="auto"/>
              <w:textAlignment w:val="baseline"/>
              <w:rPr>
                <w:rFonts w:cs="Segoe UI"/>
                <w:sz w:val="20"/>
                <w:lang w:eastAsia="en-IE"/>
              </w:rPr>
            </w:pPr>
            <w:r>
              <w:rPr>
                <w:rFonts w:cs="Segoe UI"/>
                <w:sz w:val="20"/>
                <w:lang w:eastAsia="en-IE"/>
              </w:rPr>
              <w:t>Number of enterprises supported under the small and medium-sized enterprises window</w:t>
            </w:r>
          </w:p>
        </w:tc>
        <w:tc>
          <w:tcPr>
            <w:tcW w:w="1297" w:type="dxa"/>
            <w:tcBorders>
              <w:top w:val="single" w:sz="6" w:space="0" w:color="8C8C8C"/>
              <w:left w:val="nil"/>
              <w:bottom w:val="single" w:sz="6" w:space="0" w:color="8C8C8C"/>
              <w:right w:val="nil"/>
            </w:tcBorders>
            <w:shd w:val="clear" w:color="auto" w:fill="FAF9F9"/>
          </w:tcPr>
          <w:p w14:paraId="4B856427"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304" w:type="dxa"/>
            <w:tcBorders>
              <w:top w:val="single" w:sz="6" w:space="0" w:color="8C8C8C"/>
              <w:left w:val="nil"/>
              <w:bottom w:val="single" w:sz="6" w:space="0" w:color="8C8C8C"/>
              <w:right w:val="nil"/>
            </w:tcBorders>
            <w:shd w:val="clear" w:color="auto" w:fill="FAF9F9"/>
          </w:tcPr>
          <w:p w14:paraId="575FFE37" w14:textId="77777777" w:rsidR="00D933B7" w:rsidRPr="00A55254" w:rsidRDefault="00D933B7">
            <w:pPr>
              <w:spacing w:after="0" w:line="240" w:lineRule="auto"/>
              <w:jc w:val="center"/>
              <w:textAlignment w:val="baseline"/>
              <w:rPr>
                <w:rFonts w:cs="Segoe UI"/>
                <w:b/>
                <w:bCs/>
                <w:sz w:val="20"/>
                <w:lang w:eastAsia="en-IE"/>
              </w:rPr>
            </w:pPr>
            <w:r>
              <w:rPr>
                <w:rFonts w:ascii="Segoe UI" w:hAnsi="Segoe UI" w:cs="Segoe UI"/>
                <w:sz w:val="20"/>
                <w:lang w:val="en-IE" w:eastAsia="en-IE"/>
              </w:rPr>
              <w:t>N/A</w:t>
            </w:r>
          </w:p>
        </w:tc>
        <w:tc>
          <w:tcPr>
            <w:tcW w:w="1301" w:type="dxa"/>
            <w:tcBorders>
              <w:top w:val="single" w:sz="6" w:space="0" w:color="8C8C8C"/>
              <w:left w:val="nil"/>
              <w:bottom w:val="single" w:sz="6" w:space="0" w:color="8C8C8C"/>
              <w:right w:val="nil"/>
            </w:tcBorders>
            <w:shd w:val="clear" w:color="auto" w:fill="FAF9F9"/>
          </w:tcPr>
          <w:p w14:paraId="18A859DA" w14:textId="77777777" w:rsidR="00D933B7" w:rsidRPr="00083A83" w:rsidRDefault="00D933B7">
            <w:pPr>
              <w:spacing w:after="0" w:line="240" w:lineRule="auto"/>
              <w:jc w:val="center"/>
              <w:textAlignment w:val="baseline"/>
              <w:rPr>
                <w:rFonts w:cs="Segoe UI"/>
                <w:sz w:val="20"/>
                <w:lang w:eastAsia="en-IE"/>
              </w:rPr>
            </w:pPr>
            <w:r>
              <w:rPr>
                <w:rFonts w:ascii="Segoe UI" w:hAnsi="Segoe UI" w:cs="Segoe UI"/>
                <w:sz w:val="20"/>
                <w:lang w:val="en-IE" w:eastAsia="en-IE"/>
              </w:rPr>
              <w:t>N/A</w:t>
            </w:r>
          </w:p>
        </w:tc>
        <w:tc>
          <w:tcPr>
            <w:tcW w:w="1256" w:type="dxa"/>
            <w:tcBorders>
              <w:top w:val="single" w:sz="6" w:space="0" w:color="8C8C8C"/>
              <w:left w:val="nil"/>
              <w:bottom w:val="single" w:sz="6" w:space="0" w:color="8C8C8C"/>
              <w:right w:val="nil"/>
            </w:tcBorders>
            <w:shd w:val="clear" w:color="auto" w:fill="FAF9F9"/>
          </w:tcPr>
          <w:p w14:paraId="0D8BB9D2"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150</w:t>
            </w:r>
            <w:r>
              <w:rPr>
                <w:rFonts w:ascii="Calibri" w:hAnsi="Calibri" w:cs="Calibri"/>
                <w:sz w:val="20"/>
                <w:lang w:eastAsia="en-IE"/>
              </w:rPr>
              <w:t> </w:t>
            </w:r>
            <w:r>
              <w:rPr>
                <w:rFonts w:cs="Segoe UI"/>
                <w:sz w:val="20"/>
                <w:lang w:eastAsia="en-IE"/>
              </w:rPr>
              <w:t>558 by 2025</w:t>
            </w:r>
          </w:p>
        </w:tc>
        <w:tc>
          <w:tcPr>
            <w:tcW w:w="1480" w:type="dxa"/>
            <w:tcBorders>
              <w:top w:val="single" w:sz="6" w:space="0" w:color="8C8C8C"/>
              <w:left w:val="nil"/>
              <w:bottom w:val="single" w:sz="6" w:space="0" w:color="8C8C8C"/>
              <w:right w:val="nil"/>
            </w:tcBorders>
            <w:shd w:val="clear" w:color="auto" w:fill="FAF9F9"/>
          </w:tcPr>
          <w:p w14:paraId="4464548D"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7B0108" w14:paraId="7802401A" w14:textId="77777777">
        <w:trPr>
          <w:trHeight w:val="300"/>
        </w:trPr>
        <w:tc>
          <w:tcPr>
            <w:tcW w:w="3000" w:type="dxa"/>
            <w:tcBorders>
              <w:top w:val="single" w:sz="6" w:space="0" w:color="8C8C8C"/>
              <w:left w:val="nil"/>
              <w:bottom w:val="single" w:sz="6" w:space="0" w:color="8C8C8C"/>
              <w:right w:val="nil"/>
            </w:tcBorders>
            <w:shd w:val="clear" w:color="auto" w:fill="FAF9F9"/>
          </w:tcPr>
          <w:p w14:paraId="737BCE95" w14:textId="77777777" w:rsidR="00D933B7" w:rsidRPr="00E64551" w:rsidRDefault="00D933B7">
            <w:pPr>
              <w:spacing w:after="0" w:line="240" w:lineRule="auto"/>
              <w:textAlignment w:val="baseline"/>
              <w:rPr>
                <w:rFonts w:cs="Segoe UI"/>
                <w:sz w:val="20"/>
                <w:lang w:eastAsia="en-IE"/>
              </w:rPr>
            </w:pPr>
            <w:r>
              <w:rPr>
                <w:rFonts w:cs="Segoe UI"/>
                <w:sz w:val="20"/>
                <w:lang w:eastAsia="en-IE"/>
              </w:rPr>
              <w:t>Number of engagements of the</w:t>
            </w:r>
            <w:r>
              <w:rPr>
                <w:rFonts w:ascii="Calibri" w:hAnsi="Calibri" w:cs="Calibri"/>
                <w:sz w:val="20"/>
                <w:lang w:eastAsia="en-IE"/>
              </w:rPr>
              <w:t xml:space="preserve"> </w:t>
            </w:r>
            <w:r>
              <w:rPr>
                <w:rFonts w:cs="Segoe UI"/>
                <w:sz w:val="20"/>
                <w:lang w:eastAsia="en-IE"/>
              </w:rPr>
              <w:t>InvestEU</w:t>
            </w:r>
            <w:r>
              <w:rPr>
                <w:rFonts w:ascii="Calibri" w:hAnsi="Calibri" w:cs="Calibri"/>
                <w:sz w:val="20"/>
                <w:lang w:eastAsia="en-IE"/>
              </w:rPr>
              <w:t xml:space="preserve"> </w:t>
            </w:r>
            <w:r>
              <w:rPr>
                <w:rFonts w:cs="Segoe UI"/>
                <w:sz w:val="20"/>
                <w:lang w:eastAsia="en-IE"/>
              </w:rPr>
              <w:t>advisory hub</w:t>
            </w:r>
          </w:p>
        </w:tc>
        <w:tc>
          <w:tcPr>
            <w:tcW w:w="1297" w:type="dxa"/>
            <w:tcBorders>
              <w:top w:val="single" w:sz="6" w:space="0" w:color="8C8C8C"/>
              <w:left w:val="nil"/>
              <w:bottom w:val="single" w:sz="6" w:space="0" w:color="8C8C8C"/>
              <w:right w:val="nil"/>
            </w:tcBorders>
            <w:shd w:val="clear" w:color="auto" w:fill="FAF9F9"/>
          </w:tcPr>
          <w:p w14:paraId="6FB12E60"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304" w:type="dxa"/>
            <w:tcBorders>
              <w:top w:val="single" w:sz="6" w:space="0" w:color="8C8C8C"/>
              <w:left w:val="nil"/>
              <w:bottom w:val="single" w:sz="6" w:space="0" w:color="8C8C8C"/>
              <w:right w:val="nil"/>
            </w:tcBorders>
            <w:shd w:val="clear" w:color="auto" w:fill="FAF9F9"/>
          </w:tcPr>
          <w:p w14:paraId="7B4D09A4" w14:textId="77777777" w:rsidR="00D933B7" w:rsidRPr="00A55254" w:rsidRDefault="00D933B7">
            <w:pPr>
              <w:spacing w:after="0" w:line="240" w:lineRule="auto"/>
              <w:jc w:val="center"/>
              <w:textAlignment w:val="baseline"/>
              <w:rPr>
                <w:rFonts w:cs="Segoe UI"/>
                <w:b/>
                <w:bCs/>
                <w:sz w:val="20"/>
                <w:lang w:eastAsia="en-IE"/>
              </w:rPr>
            </w:pPr>
            <w:r>
              <w:rPr>
                <w:rFonts w:ascii="Segoe UI" w:hAnsi="Segoe UI" w:cs="Segoe UI"/>
                <w:sz w:val="20"/>
                <w:lang w:val="en-IE" w:eastAsia="en-IE"/>
              </w:rPr>
              <w:t>N/A</w:t>
            </w:r>
          </w:p>
        </w:tc>
        <w:tc>
          <w:tcPr>
            <w:tcW w:w="1301" w:type="dxa"/>
            <w:tcBorders>
              <w:top w:val="single" w:sz="6" w:space="0" w:color="8C8C8C"/>
              <w:left w:val="nil"/>
              <w:bottom w:val="single" w:sz="6" w:space="0" w:color="8C8C8C"/>
              <w:right w:val="nil"/>
            </w:tcBorders>
            <w:shd w:val="clear" w:color="auto" w:fill="FAF9F9"/>
          </w:tcPr>
          <w:p w14:paraId="5577C0A7" w14:textId="77777777" w:rsidR="00D933B7" w:rsidRPr="00083A83" w:rsidRDefault="00D933B7">
            <w:pPr>
              <w:spacing w:after="0" w:line="240" w:lineRule="auto"/>
              <w:jc w:val="center"/>
              <w:textAlignment w:val="baseline"/>
              <w:rPr>
                <w:rFonts w:cs="Segoe UI"/>
                <w:sz w:val="20"/>
                <w:lang w:eastAsia="en-IE"/>
              </w:rPr>
            </w:pPr>
            <w:r>
              <w:rPr>
                <w:rFonts w:ascii="Segoe UI" w:hAnsi="Segoe UI" w:cs="Segoe UI"/>
                <w:sz w:val="20"/>
                <w:lang w:val="en-IE" w:eastAsia="en-IE"/>
              </w:rPr>
              <w:t>N/A</w:t>
            </w:r>
          </w:p>
        </w:tc>
        <w:tc>
          <w:tcPr>
            <w:tcW w:w="1256" w:type="dxa"/>
            <w:tcBorders>
              <w:top w:val="single" w:sz="6" w:space="0" w:color="8C8C8C"/>
              <w:left w:val="nil"/>
              <w:bottom w:val="single" w:sz="6" w:space="0" w:color="8C8C8C"/>
              <w:right w:val="nil"/>
            </w:tcBorders>
            <w:shd w:val="clear" w:color="auto" w:fill="FAF9F9"/>
          </w:tcPr>
          <w:p w14:paraId="6E26AC0B"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3</w:t>
            </w:r>
            <w:r>
              <w:rPr>
                <w:rFonts w:ascii="Calibri" w:hAnsi="Calibri" w:cs="Calibri"/>
                <w:sz w:val="20"/>
                <w:lang w:eastAsia="en-IE"/>
              </w:rPr>
              <w:t> </w:t>
            </w:r>
            <w:r>
              <w:rPr>
                <w:rFonts w:cs="Segoe UI"/>
                <w:sz w:val="20"/>
                <w:lang w:eastAsia="en-IE"/>
              </w:rPr>
              <w:t>313 by 2025</w:t>
            </w:r>
          </w:p>
        </w:tc>
        <w:tc>
          <w:tcPr>
            <w:tcW w:w="1480" w:type="dxa"/>
            <w:tcBorders>
              <w:top w:val="single" w:sz="6" w:space="0" w:color="8C8C8C"/>
              <w:left w:val="nil"/>
              <w:bottom w:val="single" w:sz="6" w:space="0" w:color="8C8C8C"/>
              <w:right w:val="nil"/>
            </w:tcBorders>
            <w:shd w:val="clear" w:color="auto" w:fill="FAF9F9"/>
          </w:tcPr>
          <w:p w14:paraId="5CA318FB"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7B0108" w14:paraId="7B139169" w14:textId="77777777">
        <w:trPr>
          <w:trHeight w:val="300"/>
        </w:trPr>
        <w:tc>
          <w:tcPr>
            <w:tcW w:w="3000" w:type="dxa"/>
            <w:tcBorders>
              <w:top w:val="single" w:sz="6" w:space="0" w:color="8C8C8C"/>
              <w:left w:val="nil"/>
              <w:bottom w:val="single" w:sz="6" w:space="0" w:color="8C8C8C"/>
              <w:right w:val="nil"/>
            </w:tcBorders>
            <w:shd w:val="clear" w:color="auto" w:fill="FAF9F9"/>
          </w:tcPr>
          <w:p w14:paraId="09622D5E" w14:textId="77777777" w:rsidR="00D933B7" w:rsidRPr="00E64551" w:rsidRDefault="00D933B7">
            <w:pPr>
              <w:spacing w:after="0" w:line="240" w:lineRule="auto"/>
              <w:rPr>
                <w:color w:val="000000"/>
                <w:sz w:val="20"/>
                <w:lang w:val="en-IE"/>
              </w:rPr>
            </w:pPr>
            <w:r>
              <w:rPr>
                <w:color w:val="000000"/>
                <w:sz w:val="20"/>
              </w:rPr>
              <w:t>Number of projects published on the</w:t>
            </w:r>
            <w:r>
              <w:rPr>
                <w:rFonts w:ascii="Calibri" w:hAnsi="Calibri" w:cs="Calibri"/>
                <w:color w:val="000000"/>
                <w:sz w:val="20"/>
              </w:rPr>
              <w:t xml:space="preserve"> </w:t>
            </w:r>
            <w:r>
              <w:rPr>
                <w:color w:val="000000"/>
                <w:sz w:val="20"/>
              </w:rPr>
              <w:t>InvestEU</w:t>
            </w:r>
            <w:r>
              <w:rPr>
                <w:rFonts w:ascii="Calibri" w:hAnsi="Calibri" w:cs="Calibri"/>
                <w:color w:val="000000"/>
                <w:sz w:val="20"/>
              </w:rPr>
              <w:t xml:space="preserve"> </w:t>
            </w:r>
            <w:r>
              <w:rPr>
                <w:color w:val="000000"/>
                <w:sz w:val="20"/>
              </w:rPr>
              <w:t>portal</w:t>
            </w:r>
          </w:p>
          <w:p w14:paraId="167335CF" w14:textId="77777777" w:rsidR="00D933B7" w:rsidRPr="00E64551" w:rsidRDefault="00D933B7">
            <w:pPr>
              <w:spacing w:after="0" w:line="240" w:lineRule="auto"/>
              <w:textAlignment w:val="baseline"/>
              <w:rPr>
                <w:rFonts w:cs="Segoe UI"/>
                <w:sz w:val="20"/>
                <w:lang w:eastAsia="en-IE"/>
              </w:rPr>
            </w:pPr>
          </w:p>
        </w:tc>
        <w:tc>
          <w:tcPr>
            <w:tcW w:w="1297" w:type="dxa"/>
            <w:tcBorders>
              <w:top w:val="single" w:sz="6" w:space="0" w:color="8C8C8C"/>
              <w:left w:val="nil"/>
              <w:bottom w:val="single" w:sz="6" w:space="0" w:color="8C8C8C"/>
              <w:right w:val="nil"/>
            </w:tcBorders>
            <w:shd w:val="clear" w:color="auto" w:fill="FAF9F9"/>
          </w:tcPr>
          <w:p w14:paraId="5CE404B0"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304" w:type="dxa"/>
            <w:tcBorders>
              <w:top w:val="single" w:sz="6" w:space="0" w:color="8C8C8C"/>
              <w:left w:val="nil"/>
              <w:bottom w:val="single" w:sz="6" w:space="0" w:color="8C8C8C"/>
              <w:right w:val="nil"/>
            </w:tcBorders>
            <w:shd w:val="clear" w:color="auto" w:fill="FAF9F9"/>
          </w:tcPr>
          <w:p w14:paraId="3294C082" w14:textId="77777777" w:rsidR="00D933B7" w:rsidRPr="00DB5E4E" w:rsidRDefault="00D933B7">
            <w:pPr>
              <w:spacing w:after="0" w:line="240" w:lineRule="auto"/>
              <w:jc w:val="center"/>
              <w:textAlignment w:val="baseline"/>
              <w:rPr>
                <w:rFonts w:cs="Segoe UI"/>
                <w:b/>
                <w:bCs/>
                <w:sz w:val="20"/>
                <w:lang w:eastAsia="en-IE"/>
              </w:rPr>
            </w:pPr>
            <w:r>
              <w:rPr>
                <w:b/>
                <w:bCs/>
                <w:sz w:val="20"/>
                <w:lang w:eastAsia="en-IE"/>
              </w:rPr>
              <w:t>&gt;</w:t>
            </w:r>
            <w:r>
              <w:rPr>
                <w:rFonts w:ascii="Calibri" w:hAnsi="Calibri" w:cs="Calibri"/>
                <w:sz w:val="20"/>
                <w:lang w:eastAsia="en-IE"/>
              </w:rPr>
              <w:t> </w:t>
            </w:r>
            <w:r>
              <w:rPr>
                <w:b/>
                <w:bCs/>
                <w:sz w:val="20"/>
                <w:lang w:eastAsia="en-IE"/>
              </w:rPr>
              <w:t>100%</w:t>
            </w:r>
          </w:p>
        </w:tc>
        <w:tc>
          <w:tcPr>
            <w:tcW w:w="1301" w:type="dxa"/>
            <w:tcBorders>
              <w:top w:val="single" w:sz="6" w:space="0" w:color="8C8C8C"/>
              <w:left w:val="nil"/>
              <w:bottom w:val="single" w:sz="6" w:space="0" w:color="8C8C8C"/>
              <w:right w:val="nil"/>
            </w:tcBorders>
            <w:shd w:val="clear" w:color="auto" w:fill="FAF9F9"/>
          </w:tcPr>
          <w:p w14:paraId="0FAA1CA3"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1</w:t>
            </w:r>
            <w:r>
              <w:rPr>
                <w:rFonts w:ascii="Calibri" w:hAnsi="Calibri" w:cs="Calibri"/>
                <w:sz w:val="20"/>
                <w:lang w:eastAsia="en-IE"/>
              </w:rPr>
              <w:t> </w:t>
            </w:r>
            <w:r>
              <w:rPr>
                <w:color w:val="000000"/>
                <w:sz w:val="20"/>
                <w:lang w:eastAsia="en-IE"/>
              </w:rPr>
              <w:t>000 in 2027</w:t>
            </w:r>
          </w:p>
        </w:tc>
        <w:tc>
          <w:tcPr>
            <w:tcW w:w="1256" w:type="dxa"/>
            <w:tcBorders>
              <w:top w:val="single" w:sz="6" w:space="0" w:color="8C8C8C"/>
              <w:left w:val="nil"/>
              <w:bottom w:val="single" w:sz="6" w:space="0" w:color="8C8C8C"/>
              <w:right w:val="nil"/>
            </w:tcBorders>
            <w:shd w:val="clear" w:color="auto" w:fill="FAF9F9"/>
          </w:tcPr>
          <w:p w14:paraId="0C1951CA" w14:textId="77777777" w:rsidR="00D933B7" w:rsidRPr="00A55254" w:rsidRDefault="00D933B7">
            <w:pPr>
              <w:spacing w:after="0" w:line="240" w:lineRule="auto"/>
              <w:jc w:val="center"/>
              <w:textAlignment w:val="baseline"/>
            </w:pPr>
            <w:r>
              <w:rPr>
                <w:rFonts w:eastAsia="EC Square Sans Pro" w:cs="EC Square Sans Pro"/>
                <w:sz w:val="20"/>
              </w:rPr>
              <w:t>1</w:t>
            </w:r>
            <w:r>
              <w:rPr>
                <w:rFonts w:ascii="Calibri" w:eastAsia="EC Square Sans Pro" w:hAnsi="Calibri" w:cs="Calibri"/>
                <w:sz w:val="20"/>
              </w:rPr>
              <w:t> </w:t>
            </w:r>
            <w:r>
              <w:rPr>
                <w:rFonts w:eastAsia="EC Square Sans Pro" w:cs="EC Square Sans Pro"/>
                <w:sz w:val="20"/>
              </w:rPr>
              <w:t>747 by 2025 compared to a target of 1</w:t>
            </w:r>
            <w:r>
              <w:rPr>
                <w:rFonts w:ascii="Calibri" w:eastAsia="EC Square Sans Pro" w:hAnsi="Calibri" w:cs="Calibri"/>
                <w:sz w:val="20"/>
              </w:rPr>
              <w:t> </w:t>
            </w:r>
            <w:r>
              <w:rPr>
                <w:rFonts w:eastAsia="EC Square Sans Pro" w:cs="EC Square Sans Pro"/>
                <w:sz w:val="20"/>
              </w:rPr>
              <w:t>000</w:t>
            </w:r>
          </w:p>
        </w:tc>
        <w:tc>
          <w:tcPr>
            <w:tcW w:w="1480" w:type="dxa"/>
            <w:tcBorders>
              <w:top w:val="single" w:sz="6" w:space="0" w:color="8C8C8C"/>
              <w:left w:val="nil"/>
              <w:bottom w:val="single" w:sz="6" w:space="0" w:color="8C8C8C"/>
              <w:right w:val="nil"/>
            </w:tcBorders>
            <w:shd w:val="clear" w:color="auto" w:fill="FAF9F9"/>
          </w:tcPr>
          <w:p w14:paraId="42636B2E"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38BE50D9" w14:textId="77777777" w:rsidR="00D933B7" w:rsidRDefault="00D933B7" w:rsidP="00D933B7">
      <w:pPr>
        <w:tabs>
          <w:tab w:val="left" w:pos="1410"/>
        </w:tabs>
        <w:rPr>
          <w:lang w:eastAsia="en-GB"/>
        </w:rPr>
      </w:pPr>
      <w:r>
        <w:rPr>
          <w:lang w:eastAsia="en-GB"/>
        </w:rPr>
        <w:t>(*)</w:t>
      </w:r>
      <w:r>
        <w:rPr>
          <w:rFonts w:ascii="Calibri" w:hAnsi="Calibri" w:cs="Calibri"/>
          <w:lang w:eastAsia="en-GB"/>
        </w:rPr>
        <w:t xml:space="preserve"> </w:t>
      </w:r>
      <w:r>
        <w:rPr>
          <w:lang w:eastAsia="en-GB"/>
        </w:rPr>
        <w:t>The reported figures exclude performance guarantee operations.</w:t>
      </w:r>
    </w:p>
    <w:p w14:paraId="7830574A" w14:textId="354FA872" w:rsidR="00D933B7" w:rsidRDefault="00D933B7" w:rsidP="00D933B7">
      <w:pPr>
        <w:spacing w:line="259" w:lineRule="auto"/>
        <w:rPr>
          <w:rFonts w:ascii="EC Square Sans Pro Medium" w:eastAsiaTheme="majorEastAsia" w:hAnsi="EC Square Sans Pro Medium" w:cstheme="majorBidi"/>
          <w:sz w:val="36"/>
          <w:szCs w:val="36"/>
          <w:lang w:eastAsia="en-GB"/>
        </w:rPr>
      </w:pPr>
    </w:p>
    <w:p w14:paraId="7E13602E" w14:textId="542D8D40" w:rsidR="00D933B7"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The InvestEU programme uses an EU budget guarantee to increase investment by lowering risk for financial institutions and attracting private capital.</w:t>
      </w:r>
      <w:r>
        <w:rPr>
          <w:rFonts w:ascii="Calibri" w:eastAsia="Calibri" w:hAnsi="Calibri" w:cs="Calibri"/>
        </w:rPr>
        <w:t xml:space="preserve"> </w:t>
      </w:r>
      <w:r>
        <w:rPr>
          <w:rFonts w:eastAsia="EC Square Sans Pro" w:cs="EC Square Sans Pro"/>
        </w:rPr>
        <w:t>At the end of 2025, the volume of InvestEU operations approved by implementing partners reached EUR</w:t>
      </w:r>
      <w:r>
        <w:rPr>
          <w:rFonts w:ascii="Calibri" w:eastAsia="EC Square Sans Pro" w:hAnsi="Calibri" w:cs="Calibri"/>
        </w:rPr>
        <w:t> </w:t>
      </w:r>
      <w:r>
        <w:rPr>
          <w:rFonts w:eastAsia="EC Square Sans Pro" w:cs="EC Square Sans Pro"/>
        </w:rPr>
        <w:t>83.88</w:t>
      </w:r>
      <w:r>
        <w:rPr>
          <w:rFonts w:ascii="Calibri" w:eastAsia="EC Square Sans Pro" w:hAnsi="Calibri" w:cs="Calibri"/>
        </w:rPr>
        <w:t> </w:t>
      </w:r>
      <w:r>
        <w:rPr>
          <w:rFonts w:eastAsia="EC Square Sans Pro" w:cs="EC Square Sans Pro"/>
        </w:rPr>
        <w:t>billion</w:t>
      </w:r>
      <w:r w:rsidR="00552378">
        <w:rPr>
          <w:rFonts w:eastAsia="EC Square Sans Pro" w:cs="EC Square Sans Pro"/>
        </w:rPr>
        <w:t xml:space="preserve">, corresponding to an EU budget guarantee of EUR 29.1 billion. The approved InvestEU operations are </w:t>
      </w:r>
      <w:r>
        <w:rPr>
          <w:rFonts w:eastAsia="EC Square Sans Pro" w:cs="EC Square Sans Pro"/>
        </w:rPr>
        <w:t>expected to mobilise investments of EUR</w:t>
      </w:r>
      <w:r>
        <w:rPr>
          <w:rFonts w:ascii="Calibri" w:eastAsia="EC Square Sans Pro" w:hAnsi="Calibri" w:cs="Calibri"/>
        </w:rPr>
        <w:t> </w:t>
      </w:r>
      <w:r>
        <w:rPr>
          <w:rFonts w:eastAsia="EC Square Sans Pro" w:cs="EC Square Sans Pro"/>
        </w:rPr>
        <w:t>397.11</w:t>
      </w:r>
      <w:r>
        <w:rPr>
          <w:rFonts w:ascii="Calibri" w:eastAsia="EC Square Sans Pro" w:hAnsi="Calibri" w:cs="Calibri"/>
        </w:rPr>
        <w:t> </w:t>
      </w:r>
      <w:r>
        <w:rPr>
          <w:rFonts w:eastAsia="EC Square Sans Pro" w:cs="EC Square Sans Pro"/>
        </w:rPr>
        <w:t>billion, with 67% of this coming from the private sector. At the same time, the investments supporting climate goals account for 48.</w:t>
      </w:r>
      <w:r w:rsidR="00A74BDE">
        <w:rPr>
          <w:rFonts w:eastAsia="EC Square Sans Pro" w:cs="EC Square Sans Pro"/>
        </w:rPr>
        <w:t>5</w:t>
      </w:r>
      <w:r>
        <w:rPr>
          <w:rFonts w:eastAsia="EC Square Sans Pro" w:cs="EC Square Sans Pro"/>
        </w:rPr>
        <w:t>% of the signed operations. The overall multiplier effect of the programme is 17.18, which means that, on average, every EUR</w:t>
      </w:r>
      <w:r>
        <w:rPr>
          <w:rFonts w:ascii="Calibri" w:eastAsia="EC Square Sans Pro" w:hAnsi="Calibri" w:cs="Calibri"/>
        </w:rPr>
        <w:t> </w:t>
      </w:r>
      <w:r>
        <w:rPr>
          <w:rFonts w:eastAsia="EC Square Sans Pro" w:cs="EC Square Sans Pro"/>
        </w:rPr>
        <w:t>1 of EU budget funds</w:t>
      </w:r>
      <w:r>
        <w:rPr>
          <w:rFonts w:ascii="Calibri" w:eastAsia="Calibri" w:hAnsi="Calibri" w:cs="Calibri"/>
        </w:rPr>
        <w:t xml:space="preserve"> </w:t>
      </w:r>
      <w:r>
        <w:rPr>
          <w:rFonts w:eastAsia="EC Square Sans Pro" w:cs="EC Square Sans Pro"/>
        </w:rPr>
        <w:t>mobilises</w:t>
      </w:r>
      <w:r>
        <w:rPr>
          <w:rFonts w:ascii="Calibri" w:eastAsia="Calibri" w:hAnsi="Calibri" w:cs="Calibri"/>
        </w:rPr>
        <w:t xml:space="preserve"> </w:t>
      </w:r>
      <w:r>
        <w:rPr>
          <w:rFonts w:eastAsia="EC Square Sans Pro" w:cs="EC Square Sans Pro"/>
        </w:rPr>
        <w:t>EUR</w:t>
      </w:r>
      <w:r>
        <w:rPr>
          <w:rFonts w:ascii="Calibri" w:eastAsia="EC Square Sans Pro" w:hAnsi="Calibri" w:cs="Calibri"/>
        </w:rPr>
        <w:t> </w:t>
      </w:r>
      <w:r>
        <w:rPr>
          <w:rFonts w:eastAsia="EC Square Sans Pro" w:cs="EC Square Sans Pro"/>
        </w:rPr>
        <w:t>17.18 of investment. The</w:t>
      </w:r>
      <w:r>
        <w:rPr>
          <w:rFonts w:ascii="Calibri" w:eastAsia="Calibri" w:hAnsi="Calibri" w:cs="Calibri"/>
        </w:rPr>
        <w:t xml:space="preserve"> </w:t>
      </w:r>
      <w:r>
        <w:rPr>
          <w:rFonts w:eastAsia="EC Square Sans Pro" w:cs="EC Square Sans Pro"/>
        </w:rPr>
        <w:t>programme’s</w:t>
      </w:r>
      <w:r>
        <w:rPr>
          <w:rFonts w:ascii="Calibri" w:eastAsia="Calibri" w:hAnsi="Calibri" w:cs="Calibri"/>
        </w:rPr>
        <w:t xml:space="preserve"> </w:t>
      </w:r>
      <w:r>
        <w:rPr>
          <w:rFonts w:eastAsia="EC Square Sans Pro" w:cs="EC Square Sans Pro"/>
        </w:rPr>
        <w:t>overall multiplier effect demonstrates its success in</w:t>
      </w:r>
      <w:r>
        <w:rPr>
          <w:rFonts w:ascii="Calibri" w:eastAsia="Calibri" w:hAnsi="Calibri" w:cs="Calibri"/>
        </w:rPr>
        <w:t xml:space="preserve"> </w:t>
      </w:r>
      <w:r>
        <w:rPr>
          <w:rFonts w:eastAsia="EC Square Sans Pro" w:cs="EC Square Sans Pro"/>
        </w:rPr>
        <w:t>mobilising</w:t>
      </w:r>
      <w:r>
        <w:rPr>
          <w:rFonts w:ascii="Calibri" w:eastAsia="Calibri" w:hAnsi="Calibri" w:cs="Calibri"/>
        </w:rPr>
        <w:t xml:space="preserve"> </w:t>
      </w:r>
      <w:r>
        <w:rPr>
          <w:rFonts w:eastAsia="EC Square Sans Pro" w:cs="EC Square Sans Pro"/>
        </w:rPr>
        <w:t>investment across key strategic sectors.</w:t>
      </w:r>
    </w:p>
    <w:p w14:paraId="485DC583" w14:textId="181C58DF"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Under the InvestEU Fund, the EU provides funding support through an EU budgetary guarantee of an initial amount of EUR</w:t>
      </w:r>
      <w:r>
        <w:rPr>
          <w:rFonts w:ascii="Calibri" w:eastAsia="EC Square Sans Pro" w:hAnsi="Calibri" w:cs="Calibri"/>
        </w:rPr>
        <w:t> </w:t>
      </w:r>
      <w:r>
        <w:rPr>
          <w:rFonts w:eastAsia="EC Square Sans Pro" w:cs="EC Square Sans Pro"/>
        </w:rPr>
        <w:t>26.2</w:t>
      </w:r>
      <w:r>
        <w:rPr>
          <w:rFonts w:ascii="Calibri" w:eastAsia="EC Square Sans Pro" w:hAnsi="Calibri" w:cs="Calibri"/>
        </w:rPr>
        <w:t> </w:t>
      </w:r>
      <w:r>
        <w:rPr>
          <w:rFonts w:eastAsia="EC Square Sans Pro" w:cs="EC Square Sans Pro"/>
        </w:rPr>
        <w:t>billion and increased by EUR</w:t>
      </w:r>
      <w:r>
        <w:rPr>
          <w:rFonts w:ascii="Calibri" w:eastAsia="EC Square Sans Pro" w:hAnsi="Calibri" w:cs="Calibri"/>
        </w:rPr>
        <w:t> </w:t>
      </w:r>
      <w:r>
        <w:rPr>
          <w:rFonts w:eastAsia="EC Square Sans Pro" w:cs="EC Square Sans Pro"/>
        </w:rPr>
        <w:t>2.9</w:t>
      </w:r>
      <w:r>
        <w:rPr>
          <w:rFonts w:ascii="Calibri" w:eastAsia="EC Square Sans Pro" w:hAnsi="Calibri" w:cs="Calibri"/>
        </w:rPr>
        <w:t> </w:t>
      </w:r>
      <w:r>
        <w:rPr>
          <w:rFonts w:eastAsia="EC Square Sans Pro" w:cs="EC Square Sans Pro"/>
        </w:rPr>
        <w:t>billion to EUR</w:t>
      </w:r>
      <w:r>
        <w:rPr>
          <w:rFonts w:ascii="Calibri" w:eastAsia="EC Square Sans Pro" w:hAnsi="Calibri" w:cs="Calibri"/>
        </w:rPr>
        <w:t> </w:t>
      </w:r>
      <w:r>
        <w:rPr>
          <w:rFonts w:eastAsia="EC Square Sans Pro" w:cs="EC Square Sans Pro"/>
        </w:rPr>
        <w:t>29.1</w:t>
      </w:r>
      <w:r>
        <w:rPr>
          <w:rFonts w:ascii="Calibri" w:eastAsia="EC Square Sans Pro" w:hAnsi="Calibri" w:cs="Calibri"/>
        </w:rPr>
        <w:t> </w:t>
      </w:r>
      <w:r>
        <w:rPr>
          <w:rFonts w:eastAsia="EC Square Sans Pro" w:cs="EC Square Sans Pro"/>
        </w:rPr>
        <w:t>billion following the entry into force of the Omnibus II Regulation</w:t>
      </w:r>
      <w:r>
        <w:rPr>
          <w:rFonts w:ascii="Calibri" w:eastAsia="EC Square Sans Pro" w:hAnsi="Calibri" w:cs="Calibri"/>
        </w:rPr>
        <w:t> </w:t>
      </w:r>
      <w:r>
        <w:rPr>
          <w:rFonts w:eastAsia="EC Square Sans Pro" w:cs="Calibri"/>
        </w:rPr>
        <w:t>(</w:t>
      </w:r>
      <w:r>
        <w:rPr>
          <w:rStyle w:val="FootnoteReference"/>
          <w:rFonts w:eastAsia="EC Square Sans Pro" w:cs="Calibri"/>
        </w:rPr>
        <w:footnoteReference w:id="2"/>
      </w:r>
      <w:r>
        <w:rPr>
          <w:rFonts w:eastAsia="EC Square Sans Pro" w:cs="Calibri"/>
        </w:rPr>
        <w:t>)</w:t>
      </w:r>
      <w:r>
        <w:rPr>
          <w:rFonts w:eastAsia="EC Square Sans Pro" w:cs="EC Square Sans Pro"/>
        </w:rPr>
        <w:t>. The InvestEU Fund covers potential losses of the international financial institutions and national promotional banks and institutions (NPBIs) implementing the fund’s support in the marketplace (‘implementing partners’)..</w:t>
      </w:r>
    </w:p>
    <w:p w14:paraId="506F15B8"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At the end of 2025, the total amount of guarantee under the programme stands at EUR</w:t>
      </w:r>
      <w:r>
        <w:rPr>
          <w:rFonts w:ascii="Calibri" w:eastAsia="EC Square Sans Pro" w:hAnsi="Calibri" w:cs="Calibri"/>
        </w:rPr>
        <w:t> </w:t>
      </w:r>
      <w:r>
        <w:rPr>
          <w:rFonts w:eastAsia="EC Square Sans Pro" w:cs="EC Square Sans Pro"/>
        </w:rPr>
        <w:t>34</w:t>
      </w:r>
      <w:r>
        <w:rPr>
          <w:rFonts w:ascii="Calibri" w:eastAsia="EC Square Sans Pro" w:hAnsi="Calibri" w:cs="Calibri"/>
        </w:rPr>
        <w:t> </w:t>
      </w:r>
      <w:r>
        <w:rPr>
          <w:rFonts w:eastAsia="EC Square Sans Pro" w:cs="EC Square Sans Pro"/>
        </w:rPr>
        <w:t>billion, with EUR</w:t>
      </w:r>
      <w:r>
        <w:rPr>
          <w:rFonts w:ascii="Calibri" w:eastAsia="EC Square Sans Pro" w:hAnsi="Calibri" w:cs="Calibri"/>
        </w:rPr>
        <w:t> </w:t>
      </w:r>
      <w:r>
        <w:rPr>
          <w:rFonts w:eastAsia="EC Square Sans Pro" w:cs="EC Square Sans Pro"/>
        </w:rPr>
        <w:t>4.9</w:t>
      </w:r>
      <w:r>
        <w:rPr>
          <w:rFonts w:ascii="Calibri" w:eastAsia="EC Square Sans Pro" w:hAnsi="Calibri" w:cs="Calibri"/>
        </w:rPr>
        <w:t> </w:t>
      </w:r>
      <w:r>
        <w:rPr>
          <w:rFonts w:eastAsia="EC Square Sans Pro" w:cs="EC Square Sans Pro"/>
        </w:rPr>
        <w:t>billion added to the initial allocation and coming from three sources.</w:t>
      </w:r>
    </w:p>
    <w:p w14:paraId="50A11998" w14:textId="77777777" w:rsidR="00D933B7" w:rsidRDefault="00D933B7" w:rsidP="00373960">
      <w:pPr>
        <w:pStyle w:val="ListParagraph"/>
        <w:numPr>
          <w:ilvl w:val="1"/>
          <w:numId w:val="9"/>
        </w:numPr>
        <w:spacing w:after="0" w:line="257" w:lineRule="auto"/>
        <w:rPr>
          <w:rFonts w:eastAsia="EC Square Sans Pro" w:cs="EC Square Sans Pro"/>
        </w:rPr>
      </w:pPr>
      <w:r>
        <w:rPr>
          <w:rFonts w:eastAsia="EC Square Sans Pro" w:cs="EC Square Sans Pro"/>
          <w:b/>
          <w:bCs/>
        </w:rPr>
        <w:t>Member State compartments (EUR</w:t>
      </w:r>
      <w:r>
        <w:rPr>
          <w:rFonts w:ascii="Calibri" w:eastAsia="EC Square Sans Pro" w:hAnsi="Calibri" w:cs="Calibri"/>
        </w:rPr>
        <w:t> </w:t>
      </w:r>
      <w:r>
        <w:rPr>
          <w:rFonts w:eastAsia="EC Square Sans Pro" w:cs="EC Square Sans Pro"/>
          <w:b/>
          <w:bCs/>
        </w:rPr>
        <w:t>2.8</w:t>
      </w:r>
      <w:r>
        <w:rPr>
          <w:rFonts w:ascii="Calibri" w:eastAsia="EC Square Sans Pro" w:hAnsi="Calibri" w:cs="Calibri"/>
        </w:rPr>
        <w:t> </w:t>
      </w:r>
      <w:r>
        <w:rPr>
          <w:rFonts w:eastAsia="EC Square Sans Pro" w:cs="EC Square Sans Pro"/>
          <w:b/>
          <w:bCs/>
        </w:rPr>
        <w:t>billion).</w:t>
      </w:r>
      <w:r>
        <w:rPr>
          <w:rFonts w:ascii="Calibri" w:eastAsia="Calibri" w:hAnsi="Calibri" w:cs="Calibri"/>
        </w:rPr>
        <w:t xml:space="preserve"> </w:t>
      </w:r>
      <w:r>
        <w:rPr>
          <w:rFonts w:eastAsia="EC Square Sans Pro" w:cs="EC Square Sans Pro"/>
        </w:rPr>
        <w:t>Member States can use it to increase the offer of financial products in their jurisdictions by means of financial contributions,</w:t>
      </w:r>
      <w:r>
        <w:rPr>
          <w:rFonts w:ascii="Calibri" w:eastAsia="Calibri" w:hAnsi="Calibri" w:cs="Calibri"/>
        </w:rPr>
        <w:t xml:space="preserve"> </w:t>
      </w:r>
      <w:r>
        <w:rPr>
          <w:rFonts w:eastAsia="EC Square Sans Pro" w:cs="EC Square Sans Pro"/>
        </w:rPr>
        <w:t>using the Recovery and Resilience Facility, cohesion funds or contributions from national funds. So far, eight Member State compartments have been signed: Bulgaria, Czechia, Greece, Spain, Malta, Portugal, Romania and Finland.</w:t>
      </w:r>
    </w:p>
    <w:p w14:paraId="4F5FCFAF" w14:textId="77777777" w:rsidR="00D933B7" w:rsidRPr="00123D86" w:rsidRDefault="00D933B7" w:rsidP="00373960">
      <w:pPr>
        <w:pStyle w:val="ListParagraph"/>
        <w:numPr>
          <w:ilvl w:val="1"/>
          <w:numId w:val="9"/>
        </w:numPr>
        <w:spacing w:after="0" w:line="257" w:lineRule="auto"/>
        <w:rPr>
          <w:rFonts w:eastAsia="EC Square Sans Pro" w:cs="EC Square Sans Pro"/>
        </w:rPr>
      </w:pPr>
      <w:r>
        <w:rPr>
          <w:rFonts w:eastAsia="EC Square Sans Pro" w:cs="EC Square Sans Pro"/>
          <w:b/>
          <w:bCs/>
        </w:rPr>
        <w:t>Contribution from other EU programmes, i.e. for blending operations (EUR</w:t>
      </w:r>
      <w:r>
        <w:rPr>
          <w:rFonts w:ascii="Calibri" w:eastAsia="EC Square Sans Pro" w:hAnsi="Calibri" w:cs="Calibri"/>
          <w:b/>
          <w:bCs/>
        </w:rPr>
        <w:t> </w:t>
      </w:r>
      <w:r>
        <w:rPr>
          <w:rFonts w:eastAsia="EC Square Sans Pro" w:cs="EC Square Sans Pro"/>
          <w:b/>
          <w:bCs/>
        </w:rPr>
        <w:t>1.6</w:t>
      </w:r>
      <w:r>
        <w:rPr>
          <w:rFonts w:ascii="Calibri" w:eastAsia="EC Square Sans Pro" w:hAnsi="Calibri" w:cs="Calibri"/>
          <w:b/>
          <w:bCs/>
        </w:rPr>
        <w:t> </w:t>
      </w:r>
      <w:r>
        <w:rPr>
          <w:rFonts w:eastAsia="EC Square Sans Pro" w:cs="EC Square Sans Pro"/>
          <w:b/>
          <w:bCs/>
        </w:rPr>
        <w:t>billion).</w:t>
      </w:r>
      <w:r>
        <w:rPr>
          <w:rFonts w:ascii="Calibri" w:eastAsia="Calibri" w:hAnsi="Calibri" w:cs="Calibri"/>
        </w:rPr>
        <w:t xml:space="preserve"> </w:t>
      </w:r>
      <w:r>
        <w:rPr>
          <w:rFonts w:eastAsia="EC Square Sans Pro" w:cs="EC Square Sans Pro"/>
        </w:rPr>
        <w:t>Nine EU programmes are expected to provide extra resources to InvestEU: EU4Health, Innovation Fund, Horizon Europe, European Defence Fund, European Space programme, Creative Europe, Digital Europe, European Maritime, Fisheries and Aquaculture Fund and European Social Fund.</w:t>
      </w:r>
    </w:p>
    <w:p w14:paraId="29AF42E5" w14:textId="77777777" w:rsidR="00D933B7" w:rsidRDefault="00D933B7" w:rsidP="00373960">
      <w:pPr>
        <w:pStyle w:val="ListParagraph"/>
        <w:numPr>
          <w:ilvl w:val="1"/>
          <w:numId w:val="9"/>
        </w:numPr>
        <w:spacing w:after="0" w:line="257" w:lineRule="auto"/>
        <w:rPr>
          <w:rFonts w:eastAsia="EC Square Sans Pro" w:cs="EC Square Sans Pro"/>
        </w:rPr>
      </w:pPr>
      <w:r>
        <w:rPr>
          <w:rFonts w:eastAsia="EC Square Sans Pro" w:cs="EC Square Sans Pro"/>
          <w:b/>
          <w:bCs/>
          <w:lang w:val="fr-FR"/>
        </w:rPr>
        <w:t>Non-EU country contributions (EUR</w:t>
      </w:r>
      <w:r>
        <w:rPr>
          <w:rFonts w:ascii="Calibri" w:eastAsia="EC Square Sans Pro" w:hAnsi="Calibri" w:cs="Calibri"/>
          <w:b/>
          <w:bCs/>
          <w:lang w:val="fr-FR"/>
        </w:rPr>
        <w:t> </w:t>
      </w:r>
      <w:r>
        <w:rPr>
          <w:rFonts w:eastAsia="EC Square Sans Pro" w:cs="EC Square Sans Pro"/>
          <w:b/>
          <w:bCs/>
          <w:lang w:val="fr-FR"/>
        </w:rPr>
        <w:t>0.5</w:t>
      </w:r>
      <w:r>
        <w:rPr>
          <w:rFonts w:ascii="Calibri" w:eastAsia="EC Square Sans Pro" w:hAnsi="Calibri" w:cs="Calibri"/>
          <w:b/>
          <w:bCs/>
          <w:lang w:val="fr-FR"/>
        </w:rPr>
        <w:t> </w:t>
      </w:r>
      <w:r>
        <w:rPr>
          <w:rFonts w:eastAsia="EC Square Sans Pro" w:cs="EC Square Sans Pro"/>
          <w:b/>
          <w:bCs/>
          <w:lang w:val="fr-FR"/>
        </w:rPr>
        <w:t xml:space="preserve">billion). </w:t>
      </w:r>
      <w:r>
        <w:rPr>
          <w:rFonts w:eastAsia="EC Square Sans Pro" w:cs="EC Square Sans Pro"/>
        </w:rPr>
        <w:t>Iceland and Norway made contributions to the InvestEU Fund on the basis of Article</w:t>
      </w:r>
      <w:r>
        <w:rPr>
          <w:rFonts w:ascii="Calibri" w:eastAsia="EC Square Sans Pro" w:hAnsi="Calibri" w:cs="Calibri"/>
        </w:rPr>
        <w:t> </w:t>
      </w:r>
      <w:r>
        <w:rPr>
          <w:rFonts w:eastAsia="EC Square Sans Pro" w:cs="EC Square Sans Pro"/>
        </w:rPr>
        <w:t>81 of the European Economic Area Agreement.</w:t>
      </w:r>
    </w:p>
    <w:p w14:paraId="43A60842"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As of the end of 2025, almost 95% of the original EUR</w:t>
      </w:r>
      <w:r>
        <w:rPr>
          <w:rFonts w:ascii="Calibri" w:eastAsia="EC Square Sans Pro" w:hAnsi="Calibri" w:cs="Calibri"/>
        </w:rPr>
        <w:t> </w:t>
      </w:r>
      <w:r>
        <w:rPr>
          <w:rFonts w:eastAsia="EC Square Sans Pro" w:cs="EC Square Sans Pro"/>
        </w:rPr>
        <w:t>26.2</w:t>
      </w:r>
      <w:r>
        <w:rPr>
          <w:rFonts w:ascii="Calibri" w:eastAsia="EC Square Sans Pro" w:hAnsi="Calibri" w:cs="Calibri"/>
        </w:rPr>
        <w:t> </w:t>
      </w:r>
      <w:r>
        <w:rPr>
          <w:rFonts w:eastAsia="EC Square Sans Pro" w:cs="EC Square Sans Pro"/>
        </w:rPr>
        <w:t>billion EU guarantee was signed with 18 implementing partners through guarantee agreements. This includes the agreement with the European Investment Bank and the European Investment Fund (representing a 75% share of the EU budget guarantee, i.e. EUR</w:t>
      </w:r>
      <w:r>
        <w:rPr>
          <w:rFonts w:ascii="Calibri" w:eastAsia="EC Square Sans Pro" w:hAnsi="Calibri" w:cs="Calibri"/>
        </w:rPr>
        <w:t> </w:t>
      </w:r>
      <w:r>
        <w:rPr>
          <w:rFonts w:eastAsia="EC Square Sans Pro" w:cs="EC Square Sans Pro"/>
        </w:rPr>
        <w:t>19.6</w:t>
      </w:r>
      <w:r>
        <w:rPr>
          <w:rFonts w:ascii="Calibri" w:eastAsia="EC Square Sans Pro" w:hAnsi="Calibri" w:cs="Calibri"/>
        </w:rPr>
        <w:t> </w:t>
      </w:r>
      <w:r>
        <w:rPr>
          <w:rFonts w:eastAsia="EC Square Sans Pro" w:cs="EC Square Sans Pro"/>
        </w:rPr>
        <w:t>billion, signed in March 2022) plus 16 guarantee agreements with other implementing partners.</w:t>
      </w:r>
    </w:p>
    <w:p w14:paraId="5397A73D"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Currently, under the programme, implementing partners provide over 55 different financial products in the form of debt, equity and guarantees. Some of these products are implemented directly, and others indirectly through financial intermediaries.</w:t>
      </w:r>
    </w:p>
    <w:p w14:paraId="7BF7B223" w14:textId="128A23FA"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For the EU compartment (including the European Free Trade Association</w:t>
      </w:r>
      <w:r>
        <w:rPr>
          <w:rFonts w:ascii="Calibri" w:eastAsia="Calibri" w:hAnsi="Calibri" w:cs="Calibri"/>
        </w:rPr>
        <w:t xml:space="preserve"> </w:t>
      </w:r>
      <w:r>
        <w:rPr>
          <w:rFonts w:eastAsia="EC Square Sans Pro" w:cs="EC Square Sans Pro"/>
        </w:rPr>
        <w:t>country</w:t>
      </w:r>
      <w:r>
        <w:rPr>
          <w:rFonts w:ascii="Calibri" w:eastAsia="Calibri" w:hAnsi="Calibri" w:cs="Calibri"/>
        </w:rPr>
        <w:t xml:space="preserve"> </w:t>
      </w:r>
      <w:r>
        <w:rPr>
          <w:rFonts w:eastAsia="EC Square Sans Pro" w:cs="EC Square Sans Pro"/>
        </w:rPr>
        <w:t>contributions and blending operations), the expected investment</w:t>
      </w:r>
      <w:r>
        <w:rPr>
          <w:rFonts w:ascii="Calibri" w:eastAsia="Calibri" w:hAnsi="Calibri" w:cs="Calibri"/>
        </w:rPr>
        <w:t xml:space="preserve"> </w:t>
      </w:r>
      <w:r>
        <w:rPr>
          <w:rFonts w:eastAsia="EC Square Sans Pro" w:cs="EC Square Sans Pro"/>
        </w:rPr>
        <w:t>mobilised</w:t>
      </w:r>
      <w:r>
        <w:rPr>
          <w:rFonts w:ascii="Calibri" w:eastAsia="Calibri" w:hAnsi="Calibri" w:cs="Calibri"/>
        </w:rPr>
        <w:t xml:space="preserve"> </w:t>
      </w:r>
      <w:r>
        <w:rPr>
          <w:rFonts w:eastAsia="EC Square Sans Pro" w:cs="EC Square Sans Pro"/>
        </w:rPr>
        <w:t>is EUR</w:t>
      </w:r>
      <w:r>
        <w:rPr>
          <w:rFonts w:ascii="Calibri" w:eastAsia="EC Square Sans Pro" w:hAnsi="Calibri" w:cs="Calibri"/>
        </w:rPr>
        <w:t> </w:t>
      </w:r>
      <w:r>
        <w:rPr>
          <w:rFonts w:eastAsia="EC Square Sans Pro" w:cs="EC Square Sans Pro"/>
        </w:rPr>
        <w:t>363.82</w:t>
      </w:r>
      <w:r>
        <w:rPr>
          <w:rFonts w:ascii="Calibri" w:eastAsia="Calibri" w:hAnsi="Calibri" w:cs="Calibri"/>
        </w:rPr>
        <w:t> </w:t>
      </w:r>
      <w:r>
        <w:rPr>
          <w:rFonts w:eastAsia="EC Square Sans Pro" w:cs="EC Square Sans Pro"/>
        </w:rPr>
        <w:t>billion, of which 67% comes from the private sector. For the EU compartment, the multiplier reaches 17.9.</w:t>
      </w:r>
    </w:p>
    <w:p w14:paraId="6879E6E4" w14:textId="5892F3CD"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The volume of operations signed (hence the amount of the InvestEU operation signed between the implementing partner and the final recipient or financial intermediary) amounts to EUR</w:t>
      </w:r>
      <w:r>
        <w:rPr>
          <w:rFonts w:ascii="Calibri" w:eastAsia="EC Square Sans Pro" w:hAnsi="Calibri" w:cs="Calibri"/>
        </w:rPr>
        <w:t> </w:t>
      </w:r>
      <w:r>
        <w:rPr>
          <w:rFonts w:eastAsia="EC Square Sans Pro" w:cs="EC Square Sans Pro"/>
        </w:rPr>
        <w:t>57.9</w:t>
      </w:r>
      <w:r>
        <w:rPr>
          <w:rFonts w:ascii="Calibri" w:eastAsia="EC Square Sans Pro" w:hAnsi="Calibri" w:cs="Calibri"/>
        </w:rPr>
        <w:t> </w:t>
      </w:r>
      <w:r>
        <w:rPr>
          <w:rFonts w:eastAsia="EC Square Sans Pro" w:cs="EC Square Sans Pro"/>
        </w:rPr>
        <w:t>billion, of which EUR</w:t>
      </w:r>
      <w:r>
        <w:rPr>
          <w:rFonts w:ascii="Calibri" w:eastAsia="EC Square Sans Pro" w:hAnsi="Calibri" w:cs="Calibri"/>
        </w:rPr>
        <w:t> </w:t>
      </w:r>
      <w:r>
        <w:rPr>
          <w:rFonts w:eastAsia="EC Square Sans Pro" w:cs="EC Square Sans Pro"/>
        </w:rPr>
        <w:t>17.</w:t>
      </w:r>
      <w:r w:rsidR="00221EA9">
        <w:rPr>
          <w:rFonts w:eastAsia="EC Square Sans Pro" w:cs="EC Square Sans Pro"/>
        </w:rPr>
        <w:t>6</w:t>
      </w:r>
      <w:r>
        <w:rPr>
          <w:rFonts w:ascii="Calibri" w:eastAsia="EC Square Sans Pro" w:hAnsi="Calibri" w:cs="Calibri"/>
        </w:rPr>
        <w:t> </w:t>
      </w:r>
      <w:r>
        <w:rPr>
          <w:rFonts w:eastAsia="EC Square Sans Pro" w:cs="EC Square Sans Pro"/>
        </w:rPr>
        <w:t>billion corresponds to the EU guarantee.</w:t>
      </w:r>
    </w:p>
    <w:p w14:paraId="279BB489" w14:textId="189FF25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In 2025, the EUR</w:t>
      </w:r>
      <w:r>
        <w:rPr>
          <w:rFonts w:ascii="Calibri" w:eastAsia="EC Square Sans Pro" w:hAnsi="Calibri" w:cs="Calibri"/>
        </w:rPr>
        <w:t> </w:t>
      </w:r>
      <w:r>
        <w:rPr>
          <w:rFonts w:eastAsia="EC Square Sans Pro" w:cs="EC Square Sans Pro"/>
        </w:rPr>
        <w:t>474.8</w:t>
      </w:r>
      <w:r>
        <w:rPr>
          <w:rFonts w:ascii="Calibri" w:eastAsia="EC Square Sans Pro" w:hAnsi="Calibri" w:cs="Calibri"/>
        </w:rPr>
        <w:t> </w:t>
      </w:r>
      <w:r>
        <w:rPr>
          <w:rFonts w:eastAsia="EC Square Sans Pro" w:cs="EC Square Sans Pro"/>
        </w:rPr>
        <w:t>million commitments included the provisioning of the Common Provisioning Fund under the EU compartment, from which future calls on the EU guarantee are to be paid. This includes EUR</w:t>
      </w:r>
      <w:r>
        <w:rPr>
          <w:rFonts w:ascii="Calibri" w:eastAsia="EC Square Sans Pro" w:hAnsi="Calibri" w:cs="Calibri"/>
        </w:rPr>
        <w:t> </w:t>
      </w:r>
      <w:r>
        <w:rPr>
          <w:rFonts w:ascii="Calibri" w:eastAsia="Calibri" w:hAnsi="Calibri" w:cs="Calibri"/>
        </w:rPr>
        <w:t>3</w:t>
      </w:r>
      <w:r w:rsidR="00221EA9">
        <w:rPr>
          <w:rFonts w:ascii="Calibri" w:eastAsia="Calibri" w:hAnsi="Calibri" w:cs="Calibri"/>
        </w:rPr>
        <w:t>1</w:t>
      </w:r>
      <w:r>
        <w:rPr>
          <w:rFonts w:ascii="Calibri" w:eastAsia="Calibri" w:hAnsi="Calibri" w:cs="Calibri"/>
        </w:rPr>
        <w:t>2.5</w:t>
      </w:r>
      <w:r>
        <w:rPr>
          <w:rFonts w:ascii="Calibri" w:eastAsia="EC Square Sans Pro" w:hAnsi="Calibri" w:cs="Calibri"/>
        </w:rPr>
        <w:t> </w:t>
      </w:r>
      <w:r>
        <w:rPr>
          <w:rFonts w:eastAsia="EC Square Sans Pro" w:cs="EC Square Sans Pro"/>
        </w:rPr>
        <w:t>million from the EU general budget and EUR</w:t>
      </w:r>
      <w:r>
        <w:rPr>
          <w:rFonts w:ascii="Calibri" w:eastAsia="EC Square Sans Pro" w:hAnsi="Calibri" w:cs="Calibri"/>
        </w:rPr>
        <w:t> </w:t>
      </w:r>
      <w:r>
        <w:rPr>
          <w:rFonts w:eastAsia="EC Square Sans Pro" w:cs="EC Square Sans Pro"/>
        </w:rPr>
        <w:t>136.8</w:t>
      </w:r>
      <w:r>
        <w:rPr>
          <w:rFonts w:ascii="Calibri" w:eastAsia="EC Square Sans Pro" w:hAnsi="Calibri" w:cs="Calibri"/>
        </w:rPr>
        <w:t> </w:t>
      </w:r>
      <w:r>
        <w:rPr>
          <w:rFonts w:eastAsia="EC Square Sans Pro" w:cs="EC Square Sans Pro"/>
        </w:rPr>
        <w:t>million of internal assigned revenue from predecessor financial instruments and the InvestEU Fund. Furthermore, EUR</w:t>
      </w:r>
      <w:r>
        <w:rPr>
          <w:rFonts w:ascii="Calibri" w:eastAsia="EC Square Sans Pro" w:hAnsi="Calibri" w:cs="Calibri"/>
        </w:rPr>
        <w:t> </w:t>
      </w:r>
      <w:r>
        <w:rPr>
          <w:rFonts w:eastAsia="EC Square Sans Pro" w:cs="EC Square Sans Pro"/>
        </w:rPr>
        <w:t>25.5</w:t>
      </w:r>
      <w:r>
        <w:rPr>
          <w:rFonts w:ascii="Calibri" w:eastAsia="EC Square Sans Pro" w:hAnsi="Calibri" w:cs="Calibri"/>
        </w:rPr>
        <w:t> </w:t>
      </w:r>
      <w:r>
        <w:rPr>
          <w:rFonts w:eastAsia="EC Square Sans Pro" w:cs="EC Square Sans Pro"/>
        </w:rPr>
        <w:t>million was committed as external assigned revenue from the European Free Trade Association</w:t>
      </w:r>
      <w:r>
        <w:rPr>
          <w:rFonts w:ascii="Calibri" w:eastAsia="Calibri" w:hAnsi="Calibri" w:cs="Calibri"/>
        </w:rPr>
        <w:t xml:space="preserve"> </w:t>
      </w:r>
      <w:r>
        <w:rPr>
          <w:rFonts w:eastAsia="EC Square Sans Pro" w:cs="EC Square Sans Pro"/>
        </w:rPr>
        <w:t>country</w:t>
      </w:r>
      <w:r>
        <w:rPr>
          <w:rFonts w:ascii="Calibri" w:eastAsia="Calibri" w:hAnsi="Calibri" w:cs="Calibri"/>
        </w:rPr>
        <w:t xml:space="preserve"> </w:t>
      </w:r>
      <w:r>
        <w:rPr>
          <w:rFonts w:eastAsia="EC Square Sans Pro" w:cs="EC Square Sans Pro"/>
        </w:rPr>
        <w:t>contributions to the InvestEU Fund.</w:t>
      </w:r>
    </w:p>
    <w:p w14:paraId="1B69C157"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In 2025, EUR</w:t>
      </w:r>
      <w:r>
        <w:rPr>
          <w:rFonts w:ascii="Calibri" w:eastAsia="EC Square Sans Pro" w:hAnsi="Calibri" w:cs="Calibri"/>
        </w:rPr>
        <w:t> </w:t>
      </w:r>
      <w:r>
        <w:rPr>
          <w:rFonts w:eastAsia="EC Square Sans Pro" w:cs="EC Square Sans Pro"/>
        </w:rPr>
        <w:t>108.8</w:t>
      </w:r>
      <w:r>
        <w:rPr>
          <w:rFonts w:ascii="Calibri" w:eastAsia="EC Square Sans Pro" w:hAnsi="Calibri" w:cs="Calibri"/>
        </w:rPr>
        <w:t> </w:t>
      </w:r>
      <w:r>
        <w:rPr>
          <w:rFonts w:eastAsia="EC Square Sans Pro" w:cs="EC Square Sans Pro"/>
        </w:rPr>
        <w:t>million worth of commitments were carried out under the blending operations that combine InvestEU support with support provided under other EU programmes, allocated to the European Investment Bank, and to the European Investment Fund for top-up operations. In addition, EUR</w:t>
      </w:r>
      <w:r>
        <w:rPr>
          <w:rFonts w:ascii="Calibri" w:eastAsia="EC Square Sans Pro" w:hAnsi="Calibri" w:cs="Calibri"/>
        </w:rPr>
        <w:t> </w:t>
      </w:r>
      <w:r>
        <w:rPr>
          <w:rFonts w:eastAsia="EC Square Sans Pro" w:cs="EC Square Sans Pro"/>
        </w:rPr>
        <w:t>150</w:t>
      </w:r>
      <w:r>
        <w:rPr>
          <w:rFonts w:ascii="Calibri" w:eastAsia="EC Square Sans Pro" w:hAnsi="Calibri" w:cs="Calibri"/>
        </w:rPr>
        <w:t> </w:t>
      </w:r>
      <w:r>
        <w:rPr>
          <w:rFonts w:eastAsia="EC Square Sans Pro" w:cs="EC Square Sans Pro"/>
        </w:rPr>
        <w:t>million was allocated from Horizon Europe to the European Investment Bank for non-repayable transactions under the ‘Green premium agreement’ in 2022-2025. Furthermore, EUR</w:t>
      </w:r>
      <w:r>
        <w:rPr>
          <w:rFonts w:ascii="Calibri" w:eastAsia="EC Square Sans Pro" w:hAnsi="Calibri" w:cs="Calibri"/>
        </w:rPr>
        <w:t> </w:t>
      </w:r>
      <w:r>
        <w:rPr>
          <w:rFonts w:eastAsia="EC Square Sans Pro" w:cs="EC Square Sans Pro"/>
        </w:rPr>
        <w:t>20</w:t>
      </w:r>
      <w:r>
        <w:rPr>
          <w:rFonts w:ascii="Calibri" w:eastAsia="EC Square Sans Pro" w:hAnsi="Calibri" w:cs="Calibri"/>
        </w:rPr>
        <w:t> </w:t>
      </w:r>
      <w:r>
        <w:rPr>
          <w:rFonts w:eastAsia="EC Square Sans Pro" w:cs="EC Square Sans Pro"/>
        </w:rPr>
        <w:t>million was allocated from the European Social Fund to the European Investment Fund and the Council of Europe Development Bank for operations supporting microfinance and in the form of non-repayable support.</w:t>
      </w:r>
    </w:p>
    <w:p w14:paraId="432AEAB7"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By the end of 2025, Common Provisioning Fund compartments were also set up for the receipt of the relevant amounts needed to provision the EU guarantee implemented under the InvestEU Member State compartment. The compartment was included in the guarantee agreements signed with the European Bank for Reconstruction and Development and the European Investment Fund. Moreover, separate guarantee agreements were signed in 2023 with the Bulgarian Development Bank (Bulgaria) and the National Development Bank (Czechia) to implement financial products under the Member State compartment.</w:t>
      </w:r>
    </w:p>
    <w:p w14:paraId="607B4C97" w14:textId="77777777" w:rsidR="00D933B7" w:rsidRPr="00DB5E4E"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Under the InvestEU Guarantee (Member State compartments of the Common Provisioning Fund), EUR</w:t>
      </w:r>
      <w:r>
        <w:rPr>
          <w:rFonts w:ascii="Calibri" w:eastAsia="EC Square Sans Pro" w:hAnsi="Calibri" w:cs="Calibri"/>
        </w:rPr>
        <w:t> </w:t>
      </w:r>
      <w:r>
        <w:rPr>
          <w:rFonts w:eastAsia="EC Square Sans Pro" w:cs="EC Square Sans Pro"/>
        </w:rPr>
        <w:t>427.4</w:t>
      </w:r>
      <w:r>
        <w:rPr>
          <w:rFonts w:ascii="Calibri" w:eastAsia="EC Square Sans Pro" w:hAnsi="Calibri" w:cs="Calibri"/>
        </w:rPr>
        <w:t> </w:t>
      </w:r>
      <w:r>
        <w:rPr>
          <w:rFonts w:eastAsia="EC Square Sans Pro" w:cs="EC Square Sans Pro"/>
        </w:rPr>
        <w:t>million was transferred as external assigned revenue from six Member States (Bulgaria, Greece, Romania, Finland, Spain and Portugal), according to the schedules laid down in the contribution agreements. As set out in the partnership agreements and contribution agreements, EUR</w:t>
      </w:r>
      <w:r>
        <w:rPr>
          <w:rFonts w:ascii="Calibri" w:eastAsia="EC Square Sans Pro" w:hAnsi="Calibri" w:cs="Calibri"/>
        </w:rPr>
        <w:t> </w:t>
      </w:r>
      <w:r>
        <w:rPr>
          <w:rFonts w:eastAsia="EC Square Sans Pro" w:cs="EC Square Sans Pro"/>
        </w:rPr>
        <w:t>16.2</w:t>
      </w:r>
      <w:r>
        <w:rPr>
          <w:rFonts w:ascii="Calibri" w:eastAsia="EC Square Sans Pro" w:hAnsi="Calibri" w:cs="Calibri"/>
        </w:rPr>
        <w:t> </w:t>
      </w:r>
      <w:r>
        <w:rPr>
          <w:rFonts w:eastAsia="EC Square Sans Pro" w:cs="EC Square Sans Pro"/>
        </w:rPr>
        <w:t>million was also committed in 2025 as contributions to the InvestEU Fund from the European Regional Development Fund for Czechia and Malta.</w:t>
      </w:r>
    </w:p>
    <w:p w14:paraId="75361C16"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At the end of 2025, the InvestEU</w:t>
      </w:r>
      <w:r>
        <w:rPr>
          <w:rFonts w:ascii="Calibri" w:eastAsia="Calibri" w:hAnsi="Calibri" w:cs="Calibri"/>
        </w:rPr>
        <w:t xml:space="preserve"> a</w:t>
      </w:r>
      <w:r>
        <w:rPr>
          <w:rFonts w:eastAsia="EC Square Sans Pro" w:cs="EC Square Sans Pro"/>
        </w:rPr>
        <w:t>dvisory</w:t>
      </w:r>
      <w:r>
        <w:rPr>
          <w:rFonts w:ascii="Calibri" w:eastAsia="Calibri" w:hAnsi="Calibri" w:cs="Calibri"/>
        </w:rPr>
        <w:t xml:space="preserve"> h</w:t>
      </w:r>
      <w:r>
        <w:rPr>
          <w:rFonts w:eastAsia="EC Square Sans Pro" w:cs="EC Square Sans Pro"/>
        </w:rPr>
        <w:t>ub provided advisory support under 30 advisory initiatives, covering all InvestEU policy windows and a diverse range of sectors, and had 3</w:t>
      </w:r>
      <w:r>
        <w:rPr>
          <w:rFonts w:ascii="Calibri" w:eastAsia="EC Square Sans Pro" w:hAnsi="Calibri" w:cs="Calibri"/>
        </w:rPr>
        <w:t> </w:t>
      </w:r>
      <w:r>
        <w:rPr>
          <w:rFonts w:eastAsia="EC Square Sans Pro" w:cs="EC Square Sans Pro"/>
        </w:rPr>
        <w:t>313 ongoing or completed assignments.</w:t>
      </w:r>
    </w:p>
    <w:p w14:paraId="37E07306"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In 2025, the following commitments were made: EUR</w:t>
      </w:r>
      <w:r>
        <w:rPr>
          <w:rFonts w:ascii="Calibri" w:eastAsia="EC Square Sans Pro" w:hAnsi="Calibri" w:cs="Calibri"/>
        </w:rPr>
        <w:t> </w:t>
      </w:r>
      <w:r>
        <w:rPr>
          <w:rFonts w:eastAsia="EC Square Sans Pro" w:cs="EC Square Sans Pro"/>
        </w:rPr>
        <w:t>59.3</w:t>
      </w:r>
      <w:r>
        <w:rPr>
          <w:rFonts w:ascii="Calibri" w:eastAsia="EC Square Sans Pro" w:hAnsi="Calibri" w:cs="Calibri"/>
        </w:rPr>
        <w:t> </w:t>
      </w:r>
      <w:r>
        <w:rPr>
          <w:rFonts w:eastAsia="EC Square Sans Pro" w:cs="EC Square Sans Pro"/>
        </w:rPr>
        <w:t>million for the InvestEU</w:t>
      </w:r>
      <w:r>
        <w:rPr>
          <w:rFonts w:ascii="Calibri" w:eastAsia="Calibri" w:hAnsi="Calibri" w:cs="Calibri"/>
        </w:rPr>
        <w:t xml:space="preserve"> a</w:t>
      </w:r>
      <w:r>
        <w:rPr>
          <w:rFonts w:eastAsia="EC Square Sans Pro" w:cs="EC Square Sans Pro"/>
        </w:rPr>
        <w:t>dvisory</w:t>
      </w:r>
      <w:r>
        <w:rPr>
          <w:rFonts w:ascii="Calibri" w:eastAsia="Calibri" w:hAnsi="Calibri" w:cs="Calibri"/>
        </w:rPr>
        <w:t xml:space="preserve"> h</w:t>
      </w:r>
      <w:r>
        <w:rPr>
          <w:rFonts w:eastAsia="EC Square Sans Pro" w:cs="EC Square Sans Pro"/>
        </w:rPr>
        <w:t>ub (including EUR</w:t>
      </w:r>
      <w:r>
        <w:rPr>
          <w:rFonts w:ascii="Calibri" w:eastAsia="EC Square Sans Pro" w:hAnsi="Calibri" w:cs="Calibri"/>
        </w:rPr>
        <w:t> </w:t>
      </w:r>
      <w:r>
        <w:rPr>
          <w:rFonts w:eastAsia="EC Square Sans Pro" w:cs="EC Square Sans Pro"/>
        </w:rPr>
        <w:t>49.3</w:t>
      </w:r>
      <w:r>
        <w:rPr>
          <w:rFonts w:ascii="Calibri" w:eastAsia="EC Square Sans Pro" w:hAnsi="Calibri" w:cs="Calibri"/>
        </w:rPr>
        <w:t> </w:t>
      </w:r>
      <w:r>
        <w:rPr>
          <w:rFonts w:eastAsia="EC Square Sans Pro" w:cs="EC Square Sans Pro"/>
        </w:rPr>
        <w:t>million for the European Investment Bank and EUR</w:t>
      </w:r>
      <w:r>
        <w:rPr>
          <w:rFonts w:ascii="Calibri" w:eastAsia="EC Square Sans Pro" w:hAnsi="Calibri" w:cs="Calibri"/>
        </w:rPr>
        <w:t> </w:t>
      </w:r>
      <w:r>
        <w:rPr>
          <w:rFonts w:eastAsia="EC Square Sans Pro" w:cs="EC Square Sans Pro"/>
        </w:rPr>
        <w:t>10</w:t>
      </w:r>
      <w:r>
        <w:rPr>
          <w:rFonts w:ascii="Calibri" w:eastAsia="EC Square Sans Pro" w:hAnsi="Calibri" w:cs="Calibri"/>
        </w:rPr>
        <w:t> </w:t>
      </w:r>
      <w:r>
        <w:rPr>
          <w:rFonts w:eastAsia="EC Square Sans Pro" w:cs="EC Square Sans Pro"/>
        </w:rPr>
        <w:t>million for other advisory partners), EUR</w:t>
      </w:r>
      <w:r>
        <w:rPr>
          <w:rFonts w:ascii="Calibri" w:eastAsia="EC Square Sans Pro" w:hAnsi="Calibri" w:cs="Calibri"/>
        </w:rPr>
        <w:t> </w:t>
      </w:r>
      <w:r>
        <w:rPr>
          <w:rFonts w:eastAsia="EC Square Sans Pro" w:cs="EC Square Sans Pro"/>
        </w:rPr>
        <w:t>2.8</w:t>
      </w:r>
      <w:r>
        <w:rPr>
          <w:rFonts w:ascii="Calibri" w:eastAsia="EC Square Sans Pro" w:hAnsi="Calibri" w:cs="Calibri"/>
        </w:rPr>
        <w:t> </w:t>
      </w:r>
      <w:r>
        <w:rPr>
          <w:rFonts w:eastAsia="EC Square Sans Pro" w:cs="EC Square Sans Pro"/>
        </w:rPr>
        <w:t>million for the InvestEU Portal and accompanying measures, and EUR</w:t>
      </w:r>
      <w:r>
        <w:rPr>
          <w:rFonts w:ascii="Calibri" w:eastAsia="EC Square Sans Pro" w:hAnsi="Calibri" w:cs="Calibri"/>
        </w:rPr>
        <w:t> </w:t>
      </w:r>
      <w:r>
        <w:rPr>
          <w:rFonts w:eastAsia="EC Square Sans Pro" w:cs="EC Square Sans Pro"/>
        </w:rPr>
        <w:t>113</w:t>
      </w:r>
      <w:r>
        <w:rPr>
          <w:rFonts w:ascii="Calibri" w:eastAsia="EC Square Sans Pro" w:hAnsi="Calibri" w:cs="Calibri"/>
        </w:rPr>
        <w:t> </w:t>
      </w:r>
      <w:r>
        <w:rPr>
          <w:rFonts w:eastAsia="EC Square Sans Pro" w:cs="EC Square Sans Pro"/>
        </w:rPr>
        <w:t>million for support expenditure. In addition, under the advisory agreement with the European Investment Bank, funds from several EU programmes were committed as top-ups, for a total envelope for the European Investment Bank of EUR</w:t>
      </w:r>
      <w:r>
        <w:rPr>
          <w:rFonts w:ascii="Calibri" w:eastAsia="EC Square Sans Pro" w:hAnsi="Calibri" w:cs="Calibri"/>
        </w:rPr>
        <w:t> </w:t>
      </w:r>
      <w:r>
        <w:rPr>
          <w:rFonts w:eastAsia="EC Square Sans Pro" w:cs="EC Square Sans Pro"/>
        </w:rPr>
        <w:t>37</w:t>
      </w:r>
      <w:r>
        <w:rPr>
          <w:rFonts w:ascii="Calibri" w:eastAsia="EC Square Sans Pro" w:hAnsi="Calibri" w:cs="Calibri"/>
        </w:rPr>
        <w:t> </w:t>
      </w:r>
      <w:r>
        <w:rPr>
          <w:rFonts w:eastAsia="EC Square Sans Pro" w:cs="EC Square Sans Pro"/>
        </w:rPr>
        <w:t>million.</w:t>
      </w:r>
    </w:p>
    <w:p w14:paraId="38A990E9"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Following the second call for expression of interest, an additional amount of EUR</w:t>
      </w:r>
      <w:r>
        <w:rPr>
          <w:rFonts w:ascii="Calibri" w:eastAsia="EC Square Sans Pro" w:hAnsi="Calibri" w:cs="Calibri"/>
        </w:rPr>
        <w:t> </w:t>
      </w:r>
      <w:r>
        <w:rPr>
          <w:rFonts w:eastAsiaTheme="minorEastAsia"/>
        </w:rPr>
        <w:t>5</w:t>
      </w:r>
      <w:r>
        <w:rPr>
          <w:rFonts w:ascii="Calibri" w:eastAsia="EC Square Sans Pro" w:hAnsi="Calibri" w:cs="Calibri"/>
        </w:rPr>
        <w:t> </w:t>
      </w:r>
      <w:r>
        <w:rPr>
          <w:rFonts w:eastAsia="EC Square Sans Pro" w:cs="EC Square Sans Pro"/>
        </w:rPr>
        <w:t>million was committed in 2025 through advisory agreement with InvestNL, the Dutch national promotional bank and institution, and another EUR</w:t>
      </w:r>
      <w:r>
        <w:rPr>
          <w:rFonts w:ascii="Calibri" w:eastAsia="EC Square Sans Pro" w:hAnsi="Calibri" w:cs="Calibri"/>
        </w:rPr>
        <w:t> </w:t>
      </w:r>
      <w:r>
        <w:rPr>
          <w:rFonts w:eastAsia="EC Square Sans Pro" w:cs="EC Square Sans Pro"/>
        </w:rPr>
        <w:t>5</w:t>
      </w:r>
      <w:r>
        <w:rPr>
          <w:rFonts w:ascii="Calibri" w:eastAsia="EC Square Sans Pro" w:hAnsi="Calibri" w:cs="Calibri"/>
        </w:rPr>
        <w:t> </w:t>
      </w:r>
      <w:r>
        <w:rPr>
          <w:rFonts w:eastAsia="EC Square Sans Pro" w:cs="EC Square Sans Pro"/>
        </w:rPr>
        <w:t>were to be committed to another selected partner institution, which subsequently withdrew its application in early 2026. Furthermore, negotiations were initiated with another new advisory partner institution: National Development Bank, the Czech national promotional bank and institution.</w:t>
      </w:r>
    </w:p>
    <w:p w14:paraId="5C290B6A"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In 2025, the InvestEU Portal continued the strategic partnerships with</w:t>
      </w:r>
      <w:r>
        <w:rPr>
          <w:rFonts w:ascii="Calibri" w:eastAsia="Calibri" w:hAnsi="Calibri" w:cs="Calibri"/>
        </w:rPr>
        <w:t xml:space="preserve"> </w:t>
      </w:r>
      <w:r>
        <w:rPr>
          <w:rFonts w:eastAsia="EC Square Sans Pro" w:cs="EC Square Sans Pro"/>
        </w:rPr>
        <w:t>Bpifrance/Euroquity</w:t>
      </w:r>
      <w:r>
        <w:rPr>
          <w:rFonts w:ascii="Calibri" w:eastAsia="Calibri" w:hAnsi="Calibri" w:cs="Calibri"/>
        </w:rPr>
        <w:t xml:space="preserve"> </w:t>
      </w:r>
      <w:r>
        <w:rPr>
          <w:rFonts w:eastAsia="EC Square Sans Pro" w:cs="EC Square Sans Pro"/>
        </w:rPr>
        <w:t>and the European Business Angels Network, which involved participation in four physical</w:t>
      </w:r>
      <w:r>
        <w:rPr>
          <w:rFonts w:ascii="Calibri" w:eastAsia="Calibri" w:hAnsi="Calibri" w:cs="Calibri"/>
        </w:rPr>
        <w:t xml:space="preserve"> </w:t>
      </w:r>
      <w:r>
        <w:rPr>
          <w:rFonts w:eastAsia="EC Square Sans Pro" w:cs="EC Square Sans Pro"/>
        </w:rPr>
        <w:t>events, virtual pitching sessions, workshops and online coaching sessions. The InvestEU Portal also maintained a strong presence at major start-up events to increase visibility and commitment to supporting the start-up community, including at ‘Bits and Pretzels’, ‘WebSummit’, ‘Nexus2050’ and ‘TNW Conference’.</w:t>
      </w:r>
    </w:p>
    <w:p w14:paraId="2DA7DA5E" w14:textId="77777777" w:rsidR="00D933B7" w:rsidRDefault="00D933B7" w:rsidP="00373960">
      <w:pPr>
        <w:pStyle w:val="ListParagraph"/>
        <w:numPr>
          <w:ilvl w:val="0"/>
          <w:numId w:val="9"/>
        </w:numPr>
        <w:spacing w:after="0" w:line="257" w:lineRule="auto"/>
        <w:rPr>
          <w:rFonts w:eastAsia="EC Square Sans Pro" w:cs="EC Square Sans Pro"/>
        </w:rPr>
      </w:pPr>
      <w:r>
        <w:rPr>
          <w:rFonts w:eastAsia="EC Square Sans Pro" w:cs="EC Square Sans Pro"/>
        </w:rPr>
        <w:t>In 2024, the interim evaluation of InvestEU</w:t>
      </w:r>
      <w:r>
        <w:rPr>
          <w:rFonts w:ascii="Calibri" w:eastAsia="EC Square Sans Pro" w:hAnsi="Calibri" w:cs="Calibri"/>
        </w:rPr>
        <w:t> </w:t>
      </w:r>
      <w:r>
        <w:rPr>
          <w:rFonts w:eastAsia="EC Square Sans Pro" w:cs="EC Square Sans Pro"/>
        </w:rPr>
        <w:t>(</w:t>
      </w:r>
      <w:r>
        <w:rPr>
          <w:rStyle w:val="FootnoteReference"/>
        </w:rPr>
        <w:footnoteReference w:id="3"/>
      </w:r>
      <w:r>
        <w:rPr>
          <w:rFonts w:eastAsia="EC Square Sans Pro" w:cs="EC Square Sans Pro"/>
        </w:rPr>
        <w:t>) concluded that the programme is proving crucial in addressing investment needs across Europe. This allows the implementing partners to efficiently finance higher-risk activities, enabling investments in sectors such as space, semi-conductors, the blue economy and quantum computing, laying the groundwork for the EU’s long-term competitiveness. The evaluation also found that the InvestEU</w:t>
      </w:r>
      <w:r>
        <w:rPr>
          <w:rFonts w:ascii="Calibri" w:eastAsia="Calibri" w:hAnsi="Calibri" w:cs="Calibri"/>
        </w:rPr>
        <w:t xml:space="preserve"> a</w:t>
      </w:r>
      <w:r>
        <w:rPr>
          <w:rFonts w:eastAsia="EC Square Sans Pro" w:cs="EC Square Sans Pro"/>
        </w:rPr>
        <w:t>dvisory</w:t>
      </w:r>
      <w:r>
        <w:rPr>
          <w:rFonts w:ascii="Calibri" w:eastAsia="Calibri" w:hAnsi="Calibri" w:cs="Calibri"/>
        </w:rPr>
        <w:t xml:space="preserve"> h</w:t>
      </w:r>
      <w:r>
        <w:rPr>
          <w:rFonts w:eastAsia="EC Square Sans Pro" w:cs="EC Square Sans Pro"/>
        </w:rPr>
        <w:t>ub plays a key role by supporting project developers in preparing, developing and implementing investment projects, whereas the InvestEU Portal has the potential to add value to the wider investment ecosystem through matchmaking and pitching events funded by the EU. At the same time, the interim evaluation found that reporting requirements burden affects the operational efficiency of InvestEU. The Omnibus II Regulation aimed at addressing this issue, inter alia, by simplifying reporting requirements.</w:t>
      </w:r>
    </w:p>
    <w:p w14:paraId="1B712177" w14:textId="77777777" w:rsidR="00D933B7" w:rsidRPr="005C4FF5" w:rsidRDefault="00D933B7" w:rsidP="00D933B7">
      <w:pPr>
        <w:spacing w:after="0" w:line="257" w:lineRule="auto"/>
        <w:rPr>
          <w:rFonts w:eastAsia="EC Square Sans Pro" w:cs="EC Square Sans Pro"/>
        </w:rPr>
      </w:pPr>
    </w:p>
    <w:p w14:paraId="5E1D997C"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30962049"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79C74FB2"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0A615C2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5417F5A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363863E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2C5CA8D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1579C53A"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6E4953F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0E268DE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781DF3A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30189A9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3AEE8B5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6C633F5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3682178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37CD093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4FE7F3F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1086911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5AF3F447" w14:textId="77777777">
        <w:trPr>
          <w:trHeight w:val="300"/>
        </w:trPr>
        <w:tc>
          <w:tcPr>
            <w:tcW w:w="1562" w:type="dxa"/>
            <w:tcBorders>
              <w:top w:val="nil"/>
              <w:left w:val="nil"/>
              <w:bottom w:val="single" w:sz="6" w:space="0" w:color="8C8C8C"/>
              <w:right w:val="nil"/>
            </w:tcBorders>
            <w:vAlign w:val="center"/>
            <w:hideMark/>
          </w:tcPr>
          <w:p w14:paraId="7B9004AE"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tcPr>
          <w:p w14:paraId="5F10736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1 181.5</w:t>
            </w:r>
          </w:p>
        </w:tc>
        <w:tc>
          <w:tcPr>
            <w:tcW w:w="919" w:type="dxa"/>
            <w:tcBorders>
              <w:top w:val="nil"/>
              <w:left w:val="nil"/>
              <w:bottom w:val="single" w:sz="6" w:space="0" w:color="8C8C8C"/>
              <w:right w:val="nil"/>
            </w:tcBorders>
          </w:tcPr>
          <w:p w14:paraId="152841B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1 589.2</w:t>
            </w:r>
          </w:p>
        </w:tc>
        <w:tc>
          <w:tcPr>
            <w:tcW w:w="806" w:type="dxa"/>
            <w:tcBorders>
              <w:top w:val="nil"/>
              <w:left w:val="nil"/>
              <w:bottom w:val="single" w:sz="6" w:space="0" w:color="8C8C8C"/>
              <w:right w:val="nil"/>
            </w:tcBorders>
          </w:tcPr>
          <w:p w14:paraId="446DB04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1 536.7</w:t>
            </w:r>
          </w:p>
        </w:tc>
        <w:tc>
          <w:tcPr>
            <w:tcW w:w="797" w:type="dxa"/>
            <w:tcBorders>
              <w:top w:val="nil"/>
              <w:left w:val="nil"/>
              <w:bottom w:val="single" w:sz="6" w:space="0" w:color="8C8C8C"/>
              <w:right w:val="nil"/>
            </w:tcBorders>
          </w:tcPr>
          <w:p w14:paraId="3F110A8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735.4</w:t>
            </w:r>
          </w:p>
        </w:tc>
        <w:tc>
          <w:tcPr>
            <w:tcW w:w="810" w:type="dxa"/>
            <w:tcBorders>
              <w:top w:val="nil"/>
              <w:left w:val="nil"/>
              <w:bottom w:val="single" w:sz="6" w:space="0" w:color="8C8C8C"/>
              <w:right w:val="nil"/>
            </w:tcBorders>
            <w:hideMark/>
          </w:tcPr>
          <w:p w14:paraId="0BCDE2B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478.3</w:t>
            </w:r>
          </w:p>
        </w:tc>
        <w:tc>
          <w:tcPr>
            <w:tcW w:w="1215" w:type="dxa"/>
            <w:tcBorders>
              <w:top w:val="nil"/>
              <w:left w:val="nil"/>
              <w:bottom w:val="single" w:sz="6" w:space="0" w:color="8C8C8C"/>
              <w:right w:val="nil"/>
            </w:tcBorders>
            <w:hideMark/>
          </w:tcPr>
          <w:p w14:paraId="747F621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307.0</w:t>
            </w:r>
          </w:p>
        </w:tc>
        <w:tc>
          <w:tcPr>
            <w:tcW w:w="796" w:type="dxa"/>
            <w:tcBorders>
              <w:top w:val="nil"/>
              <w:left w:val="nil"/>
              <w:bottom w:val="single" w:sz="6" w:space="0" w:color="8C8C8C"/>
              <w:right w:val="nil"/>
            </w:tcBorders>
            <w:hideMark/>
          </w:tcPr>
          <w:p w14:paraId="55E3F85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87.6</w:t>
            </w:r>
          </w:p>
        </w:tc>
        <w:tc>
          <w:tcPr>
            <w:tcW w:w="909" w:type="dxa"/>
            <w:tcBorders>
              <w:top w:val="nil"/>
              <w:left w:val="nil"/>
              <w:bottom w:val="single" w:sz="6" w:space="0" w:color="8C8C8C"/>
              <w:right w:val="nil"/>
            </w:tcBorders>
            <w:hideMark/>
          </w:tcPr>
          <w:p w14:paraId="25BBA4C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5 915.8</w:t>
            </w:r>
          </w:p>
        </w:tc>
        <w:tc>
          <w:tcPr>
            <w:tcW w:w="907" w:type="dxa"/>
            <w:tcBorders>
              <w:top w:val="nil"/>
              <w:left w:val="nil"/>
              <w:bottom w:val="single" w:sz="6" w:space="0" w:color="8C8C8C"/>
              <w:right w:val="nil"/>
            </w:tcBorders>
            <w:hideMark/>
          </w:tcPr>
          <w:p w14:paraId="2AAD71D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46.1%</w:t>
            </w:r>
          </w:p>
        </w:tc>
      </w:tr>
      <w:tr w:rsidR="00D933B7" w:rsidRPr="00426441" w14:paraId="70EEE995"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5BEF3F14"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sz w:val="20"/>
                <w:lang w:eastAsia="en-IE"/>
              </w:rPr>
              <w:t>Biodiversity mainstreaming</w:t>
            </w:r>
            <w:r>
              <w:rPr>
                <w:rFonts w:ascii="Calibri" w:hAnsi="Calibri" w:cs="Calibri"/>
                <w:b/>
                <w:bCs/>
                <w:sz w:val="20"/>
                <w:lang w:eastAsia="en-IE"/>
              </w:rPr>
              <w:t> </w:t>
            </w:r>
            <w:r>
              <w:rPr>
                <w:rFonts w:ascii="Calibri" w:hAnsi="Calibri" w:cs="Calibri"/>
                <w:sz w:val="20"/>
                <w:lang w:val="en-IE" w:eastAsia="en-IE"/>
              </w:rPr>
              <w:t> </w:t>
            </w:r>
          </w:p>
        </w:tc>
        <w:tc>
          <w:tcPr>
            <w:tcW w:w="918" w:type="dxa"/>
            <w:tcBorders>
              <w:top w:val="nil"/>
              <w:left w:val="nil"/>
              <w:bottom w:val="single" w:sz="6" w:space="0" w:color="8C8C8C"/>
              <w:right w:val="nil"/>
            </w:tcBorders>
            <w:shd w:val="clear" w:color="auto" w:fill="F2F2F2" w:themeFill="background1" w:themeFillShade="F2"/>
            <w:hideMark/>
          </w:tcPr>
          <w:p w14:paraId="0453C2B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13.0</w:t>
            </w:r>
          </w:p>
        </w:tc>
        <w:tc>
          <w:tcPr>
            <w:tcW w:w="919" w:type="dxa"/>
            <w:tcBorders>
              <w:top w:val="nil"/>
              <w:left w:val="nil"/>
              <w:bottom w:val="single" w:sz="6" w:space="0" w:color="8C8C8C"/>
              <w:right w:val="nil"/>
            </w:tcBorders>
            <w:shd w:val="clear" w:color="auto" w:fill="F2F2F2" w:themeFill="background1" w:themeFillShade="F2"/>
            <w:hideMark/>
          </w:tcPr>
          <w:p w14:paraId="1C611E1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17.7</w:t>
            </w:r>
          </w:p>
        </w:tc>
        <w:tc>
          <w:tcPr>
            <w:tcW w:w="806" w:type="dxa"/>
            <w:tcBorders>
              <w:top w:val="nil"/>
              <w:left w:val="nil"/>
              <w:bottom w:val="single" w:sz="6" w:space="0" w:color="8C8C8C"/>
              <w:right w:val="nil"/>
            </w:tcBorders>
            <w:shd w:val="clear" w:color="auto" w:fill="F2F2F2" w:themeFill="background1" w:themeFillShade="F2"/>
            <w:hideMark/>
          </w:tcPr>
          <w:p w14:paraId="54CC937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17.2</w:t>
            </w:r>
          </w:p>
        </w:tc>
        <w:tc>
          <w:tcPr>
            <w:tcW w:w="797" w:type="dxa"/>
            <w:tcBorders>
              <w:top w:val="nil"/>
              <w:left w:val="nil"/>
              <w:bottom w:val="single" w:sz="6" w:space="0" w:color="8C8C8C"/>
              <w:right w:val="nil"/>
            </w:tcBorders>
            <w:shd w:val="clear" w:color="auto" w:fill="F2F2F2" w:themeFill="background1" w:themeFillShade="F2"/>
            <w:hideMark/>
          </w:tcPr>
          <w:p w14:paraId="474191F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7.9</w:t>
            </w:r>
          </w:p>
        </w:tc>
        <w:tc>
          <w:tcPr>
            <w:tcW w:w="810" w:type="dxa"/>
            <w:tcBorders>
              <w:top w:val="nil"/>
              <w:left w:val="nil"/>
              <w:bottom w:val="single" w:sz="6" w:space="0" w:color="8C8C8C"/>
              <w:right w:val="nil"/>
            </w:tcBorders>
            <w:shd w:val="clear" w:color="auto" w:fill="F2F2F2" w:themeFill="background1" w:themeFillShade="F2"/>
            <w:hideMark/>
          </w:tcPr>
          <w:p w14:paraId="3989C63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5.6</w:t>
            </w:r>
          </w:p>
        </w:tc>
        <w:tc>
          <w:tcPr>
            <w:tcW w:w="1215" w:type="dxa"/>
            <w:tcBorders>
              <w:top w:val="nil"/>
              <w:left w:val="nil"/>
              <w:bottom w:val="single" w:sz="6" w:space="0" w:color="8C8C8C"/>
              <w:right w:val="nil"/>
            </w:tcBorders>
            <w:shd w:val="clear" w:color="auto" w:fill="F2F2F2" w:themeFill="background1" w:themeFillShade="F2"/>
            <w:hideMark/>
          </w:tcPr>
          <w:p w14:paraId="7585EDC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796" w:type="dxa"/>
            <w:tcBorders>
              <w:top w:val="nil"/>
              <w:left w:val="nil"/>
              <w:bottom w:val="single" w:sz="6" w:space="0" w:color="8C8C8C"/>
              <w:right w:val="nil"/>
            </w:tcBorders>
            <w:shd w:val="clear" w:color="auto" w:fill="F2F2F2" w:themeFill="background1" w:themeFillShade="F2"/>
            <w:hideMark/>
          </w:tcPr>
          <w:p w14:paraId="2DFF647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909" w:type="dxa"/>
            <w:tcBorders>
              <w:top w:val="nil"/>
              <w:left w:val="nil"/>
              <w:bottom w:val="single" w:sz="6" w:space="0" w:color="8C8C8C"/>
              <w:right w:val="nil"/>
            </w:tcBorders>
            <w:shd w:val="clear" w:color="auto" w:fill="F2F2F2" w:themeFill="background1" w:themeFillShade="F2"/>
            <w:hideMark/>
          </w:tcPr>
          <w:p w14:paraId="39BE61E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61.4</w:t>
            </w:r>
          </w:p>
        </w:tc>
        <w:tc>
          <w:tcPr>
            <w:tcW w:w="907" w:type="dxa"/>
            <w:tcBorders>
              <w:top w:val="nil"/>
              <w:left w:val="nil"/>
              <w:bottom w:val="single" w:sz="6" w:space="0" w:color="8C8C8C"/>
              <w:right w:val="nil"/>
            </w:tcBorders>
            <w:shd w:val="clear" w:color="auto" w:fill="F2F2F2" w:themeFill="background1" w:themeFillShade="F2"/>
            <w:hideMark/>
          </w:tcPr>
          <w:p w14:paraId="57BFB77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0.5%</w:t>
            </w:r>
          </w:p>
        </w:tc>
      </w:tr>
    </w:tbl>
    <w:p w14:paraId="1883FBA8" w14:textId="77777777" w:rsidR="00D933B7" w:rsidRPr="0047239D" w:rsidRDefault="00D933B7" w:rsidP="00D933B7">
      <w:pPr>
        <w:rPr>
          <w:b/>
          <w:bCs/>
        </w:rPr>
      </w:pPr>
    </w:p>
    <w:p w14:paraId="1A5A1FB2" w14:textId="77777777" w:rsidR="00D933B7" w:rsidRPr="00123D86" w:rsidRDefault="00D933B7" w:rsidP="00373960">
      <w:pPr>
        <w:pStyle w:val="ListParagraph"/>
        <w:numPr>
          <w:ilvl w:val="0"/>
          <w:numId w:val="9"/>
        </w:numPr>
        <w:spacing w:line="259" w:lineRule="auto"/>
        <w:rPr>
          <w:rFonts w:eastAsia="EC Square Sans Pro" w:cs="EC Square Sans Pro"/>
        </w:rPr>
      </w:pPr>
      <w:r>
        <w:rPr>
          <w:rFonts w:eastAsia="EC Square Sans Pro" w:cs="EC Square Sans Pro"/>
        </w:rPr>
        <w:t>To be noted that the climate contribution reported as of end-2025 amounts to 48.5%. The estimates for the period from 2025 to 2027 are calculated based on the 30% InvestEU climate target.</w:t>
      </w:r>
    </w:p>
    <w:p w14:paraId="0E7EA3F8" w14:textId="77777777" w:rsidR="00D933B7" w:rsidRPr="00DD7D23" w:rsidRDefault="00D933B7" w:rsidP="00373960">
      <w:pPr>
        <w:pStyle w:val="ListParagraph"/>
        <w:numPr>
          <w:ilvl w:val="0"/>
          <w:numId w:val="9"/>
        </w:numPr>
        <w:spacing w:after="0" w:line="276" w:lineRule="auto"/>
        <w:rPr>
          <w:rFonts w:eastAsia="EC Square Sans Pro" w:cs="EC Square Sans Pro"/>
        </w:rPr>
      </w:pPr>
      <w:r>
        <w:rPr>
          <w:rFonts w:eastAsia="EC Square Sans Pro" w:cs="EC Square Sans Pro"/>
        </w:rPr>
        <w:t>InvestEU places strong emphasis on investments that have a positive impact on the climate and the environment. The programme aims to allocate 30% of its overall financial envelope to climate objectives, while 60% of investments from the sustainable infrastructure window are expected to support the EU objectives on climate and the environment. These targets provide strong incentives for financial institutions to develop financial products, in line with the climate ambition of the programme.</w:t>
      </w:r>
    </w:p>
    <w:p w14:paraId="2B650C54" w14:textId="77777777" w:rsidR="00D933B7" w:rsidRPr="00DD7D23" w:rsidRDefault="00D933B7" w:rsidP="00373960">
      <w:pPr>
        <w:pStyle w:val="ListParagraph"/>
        <w:numPr>
          <w:ilvl w:val="0"/>
          <w:numId w:val="9"/>
        </w:numPr>
        <w:spacing w:after="0" w:line="276" w:lineRule="auto"/>
        <w:rPr>
          <w:rFonts w:eastAsia="EC Square Sans Pro" w:cs="EC Square Sans Pro"/>
        </w:rPr>
      </w:pPr>
      <w:r>
        <w:rPr>
          <w:rFonts w:eastAsia="EC Square Sans Pro" w:cs="EC Square Sans Pro"/>
        </w:rPr>
        <w:t>As of the end of 2025, the investment supporting climate objectives represented 48.5% of the volume of operations signed both at the programme level and the EU compartment level. Under the sustainable infrastructure window, the investment supporting climate and environmental objectives amounted to 83.3% of the volume of operations signed under this policy window. Overall, InvestEU is expected to help mobilise more than EUR</w:t>
      </w:r>
      <w:r>
        <w:rPr>
          <w:rFonts w:ascii="Calibri" w:eastAsia="Calibri" w:hAnsi="Calibri" w:cs="Calibri"/>
        </w:rPr>
        <w:t xml:space="preserve"> </w:t>
      </w:r>
      <w:r>
        <w:rPr>
          <w:rFonts w:eastAsia="EC Square Sans Pro" w:cs="EC Square Sans Pro"/>
        </w:rPr>
        <w:t>110</w:t>
      </w:r>
      <w:r>
        <w:rPr>
          <w:rFonts w:ascii="Calibri" w:eastAsia="Calibri" w:hAnsi="Calibri" w:cs="Calibri"/>
        </w:rPr>
        <w:t xml:space="preserve"> </w:t>
      </w:r>
      <w:r>
        <w:rPr>
          <w:rFonts w:eastAsia="EC Square Sans Pro" w:cs="EC Square Sans Pro"/>
        </w:rPr>
        <w:t>billion to meet EU climate goals. At present, the EIB Group and several international financial institutions and national promotional banks are already deploying dedicated green products.</w:t>
      </w:r>
    </w:p>
    <w:p w14:paraId="5E96C4EF" w14:textId="77777777" w:rsidR="00D933B7" w:rsidRPr="00DD7D23" w:rsidRDefault="00D933B7" w:rsidP="00373960">
      <w:pPr>
        <w:pStyle w:val="ListParagraph"/>
        <w:numPr>
          <w:ilvl w:val="0"/>
          <w:numId w:val="9"/>
        </w:numPr>
        <w:spacing w:after="0" w:line="276" w:lineRule="auto"/>
        <w:rPr>
          <w:rFonts w:eastAsia="EC Square Sans Pro" w:cs="EC Square Sans Pro"/>
        </w:rPr>
      </w:pPr>
      <w:r>
        <w:rPr>
          <w:rFonts w:eastAsia="EC Square Sans Pro" w:cs="EC Square Sans Pro"/>
        </w:rPr>
        <w:t>To guide the implementation of the InvestEU financial products, the Commission has published sustainability proofing guidance</w:t>
      </w:r>
      <w:r>
        <w:rPr>
          <w:rFonts w:ascii="Calibri" w:eastAsia="Calibri" w:hAnsi="Calibri" w:cs="Calibri"/>
        </w:rPr>
        <w:t xml:space="preserve"> </w:t>
      </w:r>
      <w:r>
        <w:rPr>
          <w:rFonts w:eastAsia="EC Square Sans Pro" w:cs="EC Square Sans Pro"/>
        </w:rPr>
        <w:t>(</w:t>
      </w:r>
      <w:hyperlink r:id="rId122" w:anchor="note-2">
        <w:r>
          <w:rPr>
            <w:rStyle w:val="Hyperlink"/>
            <w:rFonts w:eastAsia="EC Square Sans Pro" w:cs="EC Square Sans Pro"/>
          </w:rPr>
          <w:t>2</w:t>
        </w:r>
      </w:hyperlink>
      <w:r>
        <w:rPr>
          <w:rFonts w:eastAsia="EC Square Sans Pro" w:cs="EC Square Sans Pro"/>
        </w:rPr>
        <w:t>) and climate- and environment-tracking guidance</w:t>
      </w:r>
      <w:r>
        <w:rPr>
          <w:rFonts w:ascii="Calibri" w:eastAsia="Calibri" w:hAnsi="Calibri" w:cs="Calibri"/>
        </w:rPr>
        <w:t xml:space="preserve"> </w:t>
      </w:r>
      <w:r>
        <w:rPr>
          <w:rFonts w:eastAsia="EC Square Sans Pro" w:cs="EC Square Sans Pro"/>
        </w:rPr>
        <w:t>(</w:t>
      </w:r>
      <w:hyperlink r:id="rId123" w:anchor="note-3">
        <w:r>
          <w:rPr>
            <w:rStyle w:val="Hyperlink"/>
            <w:rFonts w:eastAsia="EC Square Sans Pro" w:cs="EC Square Sans Pro"/>
          </w:rPr>
          <w:t>3</w:t>
        </w:r>
      </w:hyperlink>
      <w:r>
        <w:rPr>
          <w:rFonts w:eastAsia="EC Square Sans Pro" w:cs="EC Square Sans Pro"/>
        </w:rPr>
        <w:t>). Investments above EUR</w:t>
      </w:r>
      <w:r>
        <w:rPr>
          <w:rFonts w:ascii="Calibri" w:eastAsia="Calibri" w:hAnsi="Calibri" w:cs="Calibri"/>
        </w:rPr>
        <w:t xml:space="preserve"> </w:t>
      </w:r>
      <w:r>
        <w:rPr>
          <w:rFonts w:eastAsia="EC Square Sans Pro" w:cs="EC Square Sans Pro"/>
        </w:rPr>
        <w:t>10</w:t>
      </w:r>
      <w:r>
        <w:rPr>
          <w:rFonts w:ascii="Calibri" w:eastAsia="Calibri" w:hAnsi="Calibri" w:cs="Calibri"/>
        </w:rPr>
        <w:t xml:space="preserve"> </w:t>
      </w:r>
      <w:r>
        <w:rPr>
          <w:rFonts w:eastAsia="EC Square Sans Pro" w:cs="EC Square Sans Pro"/>
        </w:rPr>
        <w:t>million are subject to sustainability proofing to identify, assess and mitigate climate, environmental or social risks. All InvestEU-supported investment will be tracked in terms of environmental and climate impact against the methodology issued by the Commission. Both guidance documents integrate, where possible, the EU taxonomy framework.</w:t>
      </w:r>
    </w:p>
    <w:p w14:paraId="590DFD88" w14:textId="77777777" w:rsidR="00D933B7" w:rsidRPr="00DD7D23" w:rsidRDefault="00D933B7" w:rsidP="00373960">
      <w:pPr>
        <w:pStyle w:val="ListParagraph"/>
        <w:numPr>
          <w:ilvl w:val="0"/>
          <w:numId w:val="9"/>
        </w:numPr>
        <w:spacing w:after="0" w:line="276" w:lineRule="auto"/>
        <w:rPr>
          <w:rFonts w:eastAsia="EC Square Sans Pro" w:cs="EC Square Sans Pro"/>
        </w:rPr>
      </w:pPr>
      <w:r>
        <w:rPr>
          <w:rFonts w:eastAsia="EC Square Sans Pro" w:cs="EC Square Sans Pro"/>
        </w:rPr>
        <w:t>InvestEU implementing partners have a choice to track the achievement of the climate and environmental targets under the sustainable infrastructure window using the EU-taxonomy-aligned criteria or the InvestEU climate and environmental markers. As of 31</w:t>
      </w:r>
      <w:r>
        <w:rPr>
          <w:rFonts w:ascii="Calibri" w:eastAsia="Calibri" w:hAnsi="Calibri" w:cs="Calibri"/>
        </w:rPr>
        <w:t xml:space="preserve"> </w:t>
      </w:r>
      <w:r>
        <w:rPr>
          <w:rFonts w:eastAsia="EC Square Sans Pro" w:cs="EC Square Sans Pro"/>
        </w:rPr>
        <w:t>December 2025, 42.2%of the aggregate InvestEU signed financing was tracked using EU-taxonomy-aligned criteria for the purpose of determining the climate and environmental objectives. The EU-taxonomy-compliant financing for the implementing partners who use the EU-taxonomy-aligned criteria amounts to 74% of their volume of signed InvestEU operations.</w:t>
      </w:r>
    </w:p>
    <w:p w14:paraId="08C43C27" w14:textId="77777777" w:rsidR="00D933B7" w:rsidRPr="00DD7D23" w:rsidRDefault="00D933B7" w:rsidP="00373960">
      <w:pPr>
        <w:pStyle w:val="ListParagraph"/>
        <w:numPr>
          <w:ilvl w:val="0"/>
          <w:numId w:val="9"/>
        </w:numPr>
        <w:spacing w:after="0" w:line="276" w:lineRule="auto"/>
        <w:rPr>
          <w:rFonts w:eastAsia="EC Square Sans Pro" w:cs="EC Square Sans Pro"/>
        </w:rPr>
      </w:pPr>
      <w:r>
        <w:rPr>
          <w:rFonts w:eastAsia="EC Square Sans Pro" w:cs="EC Square Sans Pro"/>
        </w:rPr>
        <w:t>The reported investment on biodiversity (amounting to EUR</w:t>
      </w:r>
      <w:r>
        <w:rPr>
          <w:rFonts w:ascii="Calibri" w:eastAsia="Calibri" w:hAnsi="Calibri" w:cs="Calibri"/>
        </w:rPr>
        <w:t xml:space="preserve"> </w:t>
      </w:r>
      <w:r>
        <w:rPr>
          <w:rFonts w:eastAsia="EC Square Sans Pro" w:cs="EC Square Sans Pro"/>
        </w:rPr>
        <w:t>308.4</w:t>
      </w:r>
      <w:r>
        <w:rPr>
          <w:rFonts w:ascii="Calibri" w:eastAsia="Calibri" w:hAnsi="Calibri" w:cs="Calibri"/>
        </w:rPr>
        <w:t xml:space="preserve"> </w:t>
      </w:r>
      <w:r>
        <w:rPr>
          <w:rFonts w:eastAsia="EC Square Sans Pro" w:cs="EC Square Sans Pro"/>
        </w:rPr>
        <w:t>million) results in an estimated EU contribution of EUR</w:t>
      </w:r>
      <w:r>
        <w:rPr>
          <w:rFonts w:ascii="Calibri" w:eastAsia="Calibri" w:hAnsi="Calibri" w:cs="Calibri"/>
        </w:rPr>
        <w:t xml:space="preserve"> </w:t>
      </w:r>
      <w:r>
        <w:rPr>
          <w:rFonts w:eastAsia="EC Square Sans Pro" w:cs="EC Square Sans Pro"/>
        </w:rPr>
        <w:t>61.44</w:t>
      </w:r>
      <w:r>
        <w:rPr>
          <w:rFonts w:ascii="Calibri" w:eastAsia="Calibri" w:hAnsi="Calibri" w:cs="Calibri"/>
        </w:rPr>
        <w:t xml:space="preserve"> </w:t>
      </w:r>
      <w:r>
        <w:rPr>
          <w:rFonts w:eastAsia="EC Square Sans Pro" w:cs="EC Square Sans Pro"/>
        </w:rPr>
        <w:t>million</w:t>
      </w:r>
      <w:r>
        <w:rPr>
          <w:rFonts w:ascii="Calibri" w:eastAsia="Calibri" w:hAnsi="Calibri" w:cs="Calibri"/>
        </w:rPr>
        <w:t xml:space="preserve"> </w:t>
      </w:r>
      <w:r>
        <w:rPr>
          <w:rFonts w:eastAsia="EC Square Sans Pro" w:cs="EC Square Sans Pro"/>
        </w:rPr>
        <w:t>as of end</w:t>
      </w:r>
      <w:r>
        <w:rPr>
          <w:rFonts w:ascii="Calibri" w:eastAsia="Calibri" w:hAnsi="Calibri" w:cs="Calibri"/>
        </w:rPr>
        <w:t xml:space="preserve"> </w:t>
      </w:r>
      <w:r>
        <w:rPr>
          <w:rFonts w:eastAsia="EC Square Sans Pro" w:cs="EC Square Sans Pro"/>
        </w:rPr>
        <w:t>2025.</w:t>
      </w:r>
    </w:p>
    <w:p w14:paraId="6B444D4D" w14:textId="77777777" w:rsidR="00D933B7" w:rsidRPr="00DD7D23" w:rsidRDefault="00D933B7" w:rsidP="00373960">
      <w:pPr>
        <w:pStyle w:val="ListParagraph"/>
        <w:numPr>
          <w:ilvl w:val="0"/>
          <w:numId w:val="9"/>
        </w:numPr>
        <w:spacing w:after="0" w:line="276" w:lineRule="auto"/>
        <w:rPr>
          <w:rFonts w:eastAsia="EC Square Sans Pro" w:cs="EC Square Sans Pro"/>
        </w:rPr>
      </w:pPr>
      <w:r>
        <w:rPr>
          <w:rFonts w:eastAsia="EC Square Sans Pro" w:cs="EC Square Sans Pro"/>
        </w:rPr>
        <w:t>In addition to these ambitious climate targets, the InvestEU Fund set up a dedicated scheme to generate additional investment for the benefit of just transition territories</w:t>
      </w:r>
      <w:r>
        <w:rPr>
          <w:rFonts w:ascii="Calibri" w:eastAsia="Calibri" w:hAnsi="Calibri" w:cs="Calibri"/>
        </w:rPr>
        <w:t xml:space="preserve"> </w:t>
      </w:r>
      <w:r>
        <w:rPr>
          <w:rFonts w:eastAsia="EC Square Sans Pro" w:cs="EC Square Sans Pro"/>
        </w:rPr>
        <w:t>– those territories that will be the most affected by the socioeconomic consequences of the green transition</w:t>
      </w:r>
      <w:r>
        <w:rPr>
          <w:rFonts w:ascii="Calibri" w:eastAsia="Calibri" w:hAnsi="Calibri" w:cs="Calibri"/>
        </w:rPr>
        <w:t xml:space="preserve"> </w:t>
      </w:r>
      <w:r>
        <w:rPr>
          <w:rFonts w:eastAsia="EC Square Sans Pro" w:cs="EC Square Sans Pro"/>
        </w:rPr>
        <w:t>– as a complement to the Just Transition Fund and the</w:t>
      </w:r>
      <w:r>
        <w:rPr>
          <w:rFonts w:ascii="Calibri" w:eastAsia="Calibri" w:hAnsi="Calibri" w:cs="Calibri"/>
        </w:rPr>
        <w:t xml:space="preserve"> </w:t>
      </w:r>
      <w:r>
        <w:rPr>
          <w:rFonts w:eastAsia="EC Square Sans Pro" w:cs="EC Square Sans Pro"/>
        </w:rPr>
        <w:t>Public</w:t>
      </w:r>
      <w:r>
        <w:rPr>
          <w:rFonts w:ascii="Calibri" w:eastAsia="Calibri" w:hAnsi="Calibri" w:cs="Calibri"/>
        </w:rPr>
        <w:t xml:space="preserve"> </w:t>
      </w:r>
      <w:r>
        <w:rPr>
          <w:rFonts w:eastAsia="EC Square Sans Pro" w:cs="EC Square Sans Pro"/>
        </w:rPr>
        <w:t>Sector</w:t>
      </w:r>
      <w:r>
        <w:rPr>
          <w:rFonts w:ascii="Calibri" w:eastAsia="Calibri" w:hAnsi="Calibri" w:cs="Calibri"/>
        </w:rPr>
        <w:t xml:space="preserve"> </w:t>
      </w:r>
      <w:r>
        <w:rPr>
          <w:rFonts w:eastAsia="EC Square Sans Pro" w:cs="EC Square Sans Pro"/>
        </w:rPr>
        <w:t>Loan</w:t>
      </w:r>
      <w:r>
        <w:rPr>
          <w:rFonts w:ascii="Calibri" w:eastAsia="Calibri" w:hAnsi="Calibri" w:cs="Calibri"/>
        </w:rPr>
        <w:t xml:space="preserve"> </w:t>
      </w:r>
      <w:r>
        <w:rPr>
          <w:rFonts w:eastAsia="EC Square Sans Pro" w:cs="EC Square Sans Pro"/>
        </w:rPr>
        <w:t>Facility. The investments supporting just transition backed by InvestEU amount to EUR 10.3</w:t>
      </w:r>
      <w:r>
        <w:rPr>
          <w:rFonts w:ascii="Calibri" w:eastAsia="Calibri" w:hAnsi="Calibri" w:cs="Calibri"/>
        </w:rPr>
        <w:t xml:space="preserve"> </w:t>
      </w:r>
      <w:r>
        <w:rPr>
          <w:rFonts w:eastAsia="EC Square Sans Pro" w:cs="EC Square Sans Pro"/>
        </w:rPr>
        <w:t>billion as of the end of 2025. By mid-2025, the InvestEU</w:t>
      </w:r>
      <w:r>
        <w:rPr>
          <w:rFonts w:ascii="Calibri" w:eastAsia="Calibri" w:hAnsi="Calibri" w:cs="Calibri"/>
        </w:rPr>
        <w:t xml:space="preserve"> </w:t>
      </w:r>
      <w:r>
        <w:rPr>
          <w:rFonts w:eastAsia="EC Square Sans Pro" w:cs="EC Square Sans Pro"/>
        </w:rPr>
        <w:t>Advisory</w:t>
      </w:r>
      <w:r>
        <w:rPr>
          <w:rFonts w:ascii="Calibri" w:eastAsia="Calibri" w:hAnsi="Calibri" w:cs="Calibri"/>
        </w:rPr>
        <w:t xml:space="preserve"> </w:t>
      </w:r>
      <w:r>
        <w:rPr>
          <w:rFonts w:eastAsia="EC Square Sans Pro" w:cs="EC Square Sans Pro"/>
        </w:rPr>
        <w:t>Hub had provided advisory support for 68 assignments, assisting investment projects in territories identified in the territorial just transition plans with a total funding allocation of EUR</w:t>
      </w:r>
      <w:r>
        <w:rPr>
          <w:rFonts w:ascii="Calibri" w:eastAsia="Calibri" w:hAnsi="Calibri" w:cs="Calibri"/>
        </w:rPr>
        <w:t xml:space="preserve"> </w:t>
      </w:r>
      <w:r>
        <w:rPr>
          <w:rFonts w:eastAsia="EC Square Sans Pro" w:cs="EC Square Sans Pro"/>
        </w:rPr>
        <w:t>7.3</w:t>
      </w:r>
      <w:r>
        <w:rPr>
          <w:rFonts w:ascii="Calibri" w:eastAsia="Calibri" w:hAnsi="Calibri" w:cs="Calibri"/>
        </w:rPr>
        <w:t xml:space="preserve"> </w:t>
      </w:r>
      <w:r>
        <w:rPr>
          <w:rFonts w:eastAsia="EC Square Sans Pro" w:cs="EC Square Sans Pro"/>
        </w:rPr>
        <w:t>million.</w:t>
      </w:r>
    </w:p>
    <w:p w14:paraId="36567876" w14:textId="77777777" w:rsidR="00D933B7" w:rsidRDefault="00D933B7" w:rsidP="00D933B7">
      <w:pPr>
        <w:keepNext/>
        <w:keepLines/>
        <w:spacing w:line="240" w:lineRule="auto"/>
        <w:outlineLvl w:val="4"/>
        <w:rPr>
          <w:b/>
          <w:bCs/>
        </w:rPr>
      </w:pPr>
    </w:p>
    <w:p w14:paraId="2E581984"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1626E1AB"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04D79DD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5ECF267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4C0433A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83F120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06A4118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5F423B18"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0AE1DEA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21A57BDE" w14:textId="77777777">
        <w:trPr>
          <w:trHeight w:val="300"/>
        </w:trPr>
        <w:tc>
          <w:tcPr>
            <w:tcW w:w="895" w:type="dxa"/>
            <w:tcBorders>
              <w:top w:val="nil"/>
              <w:left w:val="nil"/>
              <w:bottom w:val="single" w:sz="6" w:space="0" w:color="8C8C8C"/>
              <w:right w:val="nil"/>
            </w:tcBorders>
            <w:vAlign w:val="center"/>
            <w:hideMark/>
          </w:tcPr>
          <w:p w14:paraId="6CAC176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210B237D"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435D2E21"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68BF78E9"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148E6315"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357BC757"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689B1C9C"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45859931" w14:textId="77777777">
        <w:trPr>
          <w:trHeight w:val="300"/>
        </w:trPr>
        <w:tc>
          <w:tcPr>
            <w:tcW w:w="895" w:type="dxa"/>
            <w:tcBorders>
              <w:top w:val="nil"/>
              <w:left w:val="nil"/>
              <w:bottom w:val="single" w:sz="6" w:space="0" w:color="8C8C8C"/>
              <w:right w:val="nil"/>
            </w:tcBorders>
            <w:vAlign w:val="center"/>
            <w:hideMark/>
          </w:tcPr>
          <w:p w14:paraId="648DBC6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C81A392"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66.3</w:t>
            </w:r>
          </w:p>
        </w:tc>
        <w:tc>
          <w:tcPr>
            <w:tcW w:w="1513" w:type="dxa"/>
            <w:tcBorders>
              <w:top w:val="nil"/>
              <w:left w:val="nil"/>
              <w:bottom w:val="single" w:sz="6" w:space="0" w:color="8C8C8C"/>
              <w:right w:val="nil"/>
            </w:tcBorders>
            <w:hideMark/>
          </w:tcPr>
          <w:p w14:paraId="046CDDF3"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136.9</w:t>
            </w:r>
          </w:p>
        </w:tc>
        <w:tc>
          <w:tcPr>
            <w:tcW w:w="1443" w:type="dxa"/>
            <w:tcBorders>
              <w:top w:val="nil"/>
              <w:left w:val="nil"/>
              <w:bottom w:val="single" w:sz="6" w:space="0" w:color="8C8C8C"/>
              <w:right w:val="nil"/>
            </w:tcBorders>
            <w:hideMark/>
          </w:tcPr>
          <w:p w14:paraId="5F8B78CF"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48.3</w:t>
            </w:r>
          </w:p>
        </w:tc>
        <w:tc>
          <w:tcPr>
            <w:tcW w:w="1443" w:type="dxa"/>
            <w:tcBorders>
              <w:top w:val="nil"/>
              <w:left w:val="nil"/>
              <w:bottom w:val="single" w:sz="6" w:space="0" w:color="8C8C8C"/>
              <w:right w:val="nil"/>
            </w:tcBorders>
            <w:hideMark/>
          </w:tcPr>
          <w:p w14:paraId="04A68C9F"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115.0</w:t>
            </w:r>
          </w:p>
        </w:tc>
        <w:tc>
          <w:tcPr>
            <w:tcW w:w="1332" w:type="dxa"/>
            <w:tcBorders>
              <w:top w:val="nil"/>
              <w:left w:val="nil"/>
              <w:bottom w:val="single" w:sz="6" w:space="0" w:color="8C8C8C"/>
              <w:right w:val="nil"/>
            </w:tcBorders>
          </w:tcPr>
          <w:p w14:paraId="046D6710"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57.3</w:t>
            </w:r>
          </w:p>
        </w:tc>
        <w:tc>
          <w:tcPr>
            <w:tcW w:w="1453" w:type="dxa"/>
            <w:tcBorders>
              <w:top w:val="nil"/>
              <w:left w:val="nil"/>
              <w:bottom w:val="single" w:sz="6" w:space="0" w:color="8C8C8C"/>
              <w:right w:val="nil"/>
            </w:tcBorders>
            <w:hideMark/>
          </w:tcPr>
          <w:p w14:paraId="7417863C"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423.7</w:t>
            </w:r>
          </w:p>
        </w:tc>
      </w:tr>
      <w:tr w:rsidR="00D933B7" w:rsidRPr="00426441" w14:paraId="5926A12B" w14:textId="77777777">
        <w:trPr>
          <w:trHeight w:val="300"/>
        </w:trPr>
        <w:tc>
          <w:tcPr>
            <w:tcW w:w="895" w:type="dxa"/>
            <w:tcBorders>
              <w:top w:val="nil"/>
              <w:left w:val="nil"/>
              <w:bottom w:val="single" w:sz="6" w:space="0" w:color="8C8C8C"/>
              <w:right w:val="nil"/>
            </w:tcBorders>
            <w:vAlign w:val="center"/>
            <w:hideMark/>
          </w:tcPr>
          <w:p w14:paraId="3152CE2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50BAC651"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2856F4B5"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2AF69115"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5028977D"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40486D7A"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59CBDB5"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3F1B1ABB" w14:textId="77777777">
        <w:trPr>
          <w:trHeight w:val="300"/>
        </w:trPr>
        <w:tc>
          <w:tcPr>
            <w:tcW w:w="895" w:type="dxa"/>
            <w:tcBorders>
              <w:top w:val="single" w:sz="6" w:space="0" w:color="8C8C8C"/>
              <w:left w:val="nil"/>
              <w:bottom w:val="single" w:sz="4" w:space="0" w:color="7F7F7F" w:themeColor="text1" w:themeTint="80"/>
              <w:right w:val="nil"/>
            </w:tcBorders>
            <w:vAlign w:val="center"/>
            <w:hideMark/>
          </w:tcPr>
          <w:p w14:paraId="3A01D55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single" w:sz="6" w:space="0" w:color="8C8C8C"/>
              <w:left w:val="nil"/>
              <w:bottom w:val="single" w:sz="4" w:space="0" w:color="7F7F7F" w:themeColor="text1" w:themeTint="80"/>
              <w:right w:val="nil"/>
            </w:tcBorders>
            <w:hideMark/>
          </w:tcPr>
          <w:p w14:paraId="7362924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626.7</w:t>
            </w:r>
          </w:p>
        </w:tc>
        <w:tc>
          <w:tcPr>
            <w:tcW w:w="1513" w:type="dxa"/>
            <w:tcBorders>
              <w:top w:val="single" w:sz="6" w:space="0" w:color="8C8C8C"/>
              <w:left w:val="nil"/>
              <w:bottom w:val="single" w:sz="4" w:space="0" w:color="7F7F7F" w:themeColor="text1" w:themeTint="80"/>
              <w:right w:val="nil"/>
            </w:tcBorders>
            <w:hideMark/>
          </w:tcPr>
          <w:p w14:paraId="279334B8" w14:textId="77777777" w:rsidR="00D933B7" w:rsidRPr="00A55254" w:rsidRDefault="00D933B7">
            <w:pPr>
              <w:spacing w:after="0" w:line="240" w:lineRule="auto"/>
              <w:jc w:val="center"/>
              <w:textAlignment w:val="baseline"/>
              <w:rPr>
                <w:rFonts w:ascii="Segoe UI" w:hAnsi="Segoe UI" w:cs="Segoe UI"/>
                <w:sz w:val="20"/>
                <w:lang w:val="en-IE" w:eastAsia="en-IE"/>
              </w:rPr>
            </w:pPr>
            <w:r>
              <w:t>1 293.3</w:t>
            </w:r>
          </w:p>
        </w:tc>
        <w:tc>
          <w:tcPr>
            <w:tcW w:w="1443" w:type="dxa"/>
            <w:tcBorders>
              <w:top w:val="single" w:sz="6" w:space="0" w:color="8C8C8C"/>
              <w:left w:val="nil"/>
              <w:bottom w:val="single" w:sz="4" w:space="0" w:color="7F7F7F" w:themeColor="text1" w:themeTint="80"/>
              <w:right w:val="nil"/>
            </w:tcBorders>
            <w:hideMark/>
          </w:tcPr>
          <w:p w14:paraId="555A38D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456.2</w:t>
            </w:r>
          </w:p>
        </w:tc>
        <w:tc>
          <w:tcPr>
            <w:tcW w:w="1443" w:type="dxa"/>
            <w:tcBorders>
              <w:top w:val="single" w:sz="6" w:space="0" w:color="8C8C8C"/>
              <w:left w:val="nil"/>
              <w:bottom w:val="single" w:sz="4" w:space="0" w:color="7F7F7F" w:themeColor="text1" w:themeTint="80"/>
              <w:right w:val="nil"/>
            </w:tcBorders>
            <w:hideMark/>
          </w:tcPr>
          <w:p w14:paraId="01440460" w14:textId="77777777" w:rsidR="00D933B7" w:rsidRPr="00A55254" w:rsidRDefault="00D933B7">
            <w:pPr>
              <w:spacing w:after="0" w:line="240" w:lineRule="auto"/>
              <w:jc w:val="center"/>
              <w:textAlignment w:val="baseline"/>
              <w:rPr>
                <w:rFonts w:ascii="Segoe UI" w:hAnsi="Segoe UI" w:cs="Segoe UI"/>
                <w:sz w:val="20"/>
                <w:lang w:val="en-IE" w:eastAsia="en-IE"/>
              </w:rPr>
            </w:pPr>
            <w:r>
              <w:t>1 086.0</w:t>
            </w:r>
          </w:p>
        </w:tc>
        <w:tc>
          <w:tcPr>
            <w:tcW w:w="1332" w:type="dxa"/>
            <w:tcBorders>
              <w:top w:val="single" w:sz="6" w:space="0" w:color="8C8C8C"/>
              <w:left w:val="nil"/>
              <w:bottom w:val="single" w:sz="4" w:space="0" w:color="7F7F7F" w:themeColor="text1" w:themeTint="80"/>
              <w:right w:val="nil"/>
            </w:tcBorders>
          </w:tcPr>
          <w:p w14:paraId="2968900C"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540.9</w:t>
            </w:r>
          </w:p>
        </w:tc>
        <w:tc>
          <w:tcPr>
            <w:tcW w:w="1453" w:type="dxa"/>
            <w:tcBorders>
              <w:top w:val="single" w:sz="6" w:space="0" w:color="8C8C8C"/>
              <w:left w:val="nil"/>
              <w:bottom w:val="single" w:sz="4" w:space="0" w:color="7F7F7F" w:themeColor="text1" w:themeTint="80"/>
              <w:right w:val="nil"/>
            </w:tcBorders>
            <w:hideMark/>
          </w:tcPr>
          <w:p w14:paraId="2B6AE68B" w14:textId="77777777" w:rsidR="00D933B7" w:rsidRPr="00A55254" w:rsidRDefault="00D933B7">
            <w:pPr>
              <w:spacing w:after="0" w:line="240" w:lineRule="auto"/>
              <w:jc w:val="center"/>
              <w:textAlignment w:val="baseline"/>
              <w:rPr>
                <w:rFonts w:ascii="Segoe UI" w:hAnsi="Segoe UI" w:cs="Segoe UI"/>
                <w:sz w:val="20"/>
                <w:lang w:val="en-IE" w:eastAsia="en-IE"/>
              </w:rPr>
            </w:pPr>
            <w:r>
              <w:t>4 003.1</w:t>
            </w:r>
          </w:p>
        </w:tc>
      </w:tr>
      <w:tr w:rsidR="00D933B7" w:rsidRPr="00426441" w14:paraId="1750257B"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0DDD4AEC"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7D8FE665"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693.0</w:t>
            </w:r>
          </w:p>
        </w:tc>
        <w:tc>
          <w:tcPr>
            <w:tcW w:w="1513" w:type="dxa"/>
            <w:tcBorders>
              <w:top w:val="single" w:sz="4" w:space="0" w:color="7F7F7F" w:themeColor="text1" w:themeTint="80"/>
              <w:left w:val="nil"/>
              <w:bottom w:val="single" w:sz="6" w:space="0" w:color="8C8C8C"/>
              <w:right w:val="nil"/>
            </w:tcBorders>
          </w:tcPr>
          <w:p w14:paraId="1486A668" w14:textId="77777777" w:rsidR="00D933B7" w:rsidRPr="00A55254" w:rsidRDefault="00D933B7">
            <w:pPr>
              <w:spacing w:after="0" w:line="240" w:lineRule="auto"/>
              <w:jc w:val="center"/>
              <w:textAlignment w:val="baseline"/>
              <w:rPr>
                <w:rFonts w:ascii="Calibri" w:hAnsi="Calibri" w:cs="Calibri"/>
                <w:color w:val="000000"/>
                <w:sz w:val="20"/>
                <w:lang w:eastAsia="en-IE"/>
              </w:rPr>
            </w:pPr>
            <w:r>
              <w:t>1 430.2</w:t>
            </w:r>
          </w:p>
        </w:tc>
        <w:tc>
          <w:tcPr>
            <w:tcW w:w="1443" w:type="dxa"/>
            <w:tcBorders>
              <w:top w:val="single" w:sz="4" w:space="0" w:color="7F7F7F" w:themeColor="text1" w:themeTint="80"/>
              <w:left w:val="nil"/>
              <w:bottom w:val="single" w:sz="6" w:space="0" w:color="8C8C8C"/>
              <w:right w:val="nil"/>
            </w:tcBorders>
          </w:tcPr>
          <w:p w14:paraId="0CAAA50C"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504.5</w:t>
            </w:r>
          </w:p>
        </w:tc>
        <w:tc>
          <w:tcPr>
            <w:tcW w:w="1443" w:type="dxa"/>
            <w:tcBorders>
              <w:top w:val="single" w:sz="4" w:space="0" w:color="7F7F7F" w:themeColor="text1" w:themeTint="80"/>
              <w:left w:val="nil"/>
              <w:bottom w:val="single" w:sz="6" w:space="0" w:color="8C8C8C"/>
              <w:right w:val="nil"/>
            </w:tcBorders>
          </w:tcPr>
          <w:p w14:paraId="098A78DB" w14:textId="77777777" w:rsidR="00D933B7" w:rsidRPr="00A55254" w:rsidRDefault="00D933B7">
            <w:pPr>
              <w:spacing w:after="0" w:line="240" w:lineRule="auto"/>
              <w:jc w:val="center"/>
              <w:textAlignment w:val="baseline"/>
              <w:rPr>
                <w:rFonts w:ascii="Calibri" w:hAnsi="Calibri" w:cs="Calibri"/>
                <w:color w:val="000000"/>
                <w:sz w:val="20"/>
                <w:lang w:eastAsia="en-IE"/>
              </w:rPr>
            </w:pPr>
            <w:r>
              <w:t>1 201.0</w:t>
            </w:r>
          </w:p>
        </w:tc>
        <w:tc>
          <w:tcPr>
            <w:tcW w:w="1332" w:type="dxa"/>
            <w:tcBorders>
              <w:top w:val="single" w:sz="4" w:space="0" w:color="7F7F7F" w:themeColor="text1" w:themeTint="80"/>
              <w:left w:val="nil"/>
              <w:bottom w:val="single" w:sz="6" w:space="0" w:color="8C8C8C"/>
              <w:right w:val="nil"/>
            </w:tcBorders>
          </w:tcPr>
          <w:p w14:paraId="204B2594"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598.2</w:t>
            </w:r>
          </w:p>
        </w:tc>
        <w:tc>
          <w:tcPr>
            <w:tcW w:w="1453" w:type="dxa"/>
            <w:tcBorders>
              <w:top w:val="single" w:sz="4" w:space="0" w:color="7F7F7F" w:themeColor="text1" w:themeTint="80"/>
              <w:left w:val="nil"/>
              <w:bottom w:val="single" w:sz="6" w:space="0" w:color="8C8C8C"/>
              <w:right w:val="nil"/>
            </w:tcBorders>
          </w:tcPr>
          <w:p w14:paraId="7DED6532" w14:textId="77777777" w:rsidR="00D933B7" w:rsidRPr="00A55254" w:rsidRDefault="00D933B7">
            <w:pPr>
              <w:spacing w:after="0" w:line="240" w:lineRule="auto"/>
              <w:jc w:val="center"/>
              <w:textAlignment w:val="baseline"/>
              <w:rPr>
                <w:rFonts w:ascii="Calibri" w:hAnsi="Calibri" w:cs="Calibri"/>
                <w:color w:val="000000"/>
                <w:sz w:val="20"/>
                <w:lang w:eastAsia="en-IE"/>
              </w:rPr>
            </w:pPr>
            <w:r>
              <w:t>4 426.9</w:t>
            </w:r>
          </w:p>
        </w:tc>
      </w:tr>
    </w:tbl>
    <w:p w14:paraId="78BA8BF7" w14:textId="77777777" w:rsidR="00D933B7" w:rsidRDefault="00D933B7" w:rsidP="00D933B7">
      <w:pPr>
        <w:pStyle w:val="ListParagraph"/>
        <w:ind w:left="360"/>
        <w:rPr>
          <w:lang w:eastAsia="en-GB"/>
        </w:rPr>
      </w:pPr>
    </w:p>
    <w:p w14:paraId="279869FC" w14:textId="77777777" w:rsidR="00D933B7" w:rsidRDefault="00D933B7" w:rsidP="00373960">
      <w:pPr>
        <w:pStyle w:val="ListParagraph"/>
        <w:numPr>
          <w:ilvl w:val="0"/>
          <w:numId w:val="9"/>
        </w:numPr>
        <w:spacing w:after="240" w:line="264" w:lineRule="auto"/>
        <w:rPr>
          <w:lang w:eastAsia="en-GB"/>
        </w:rPr>
      </w:pPr>
      <w:r>
        <w:rPr>
          <w:rFonts w:eastAsia="EC Square Sans Pro" w:cs="EC Square Sans Pro"/>
        </w:rPr>
        <w:t>(*)</w:t>
      </w:r>
      <w:r>
        <w:rPr>
          <w:rFonts w:ascii="Calibri" w:eastAsia="Calibri" w:hAnsi="Calibri" w:cs="Calibri"/>
        </w:rPr>
        <w:t xml:space="preserve"> </w:t>
      </w:r>
      <w:r>
        <w:rPr>
          <w:rFonts w:eastAsia="EC Square Sans Pro" w:cs="EC Square Sans Pro"/>
        </w:rPr>
        <w:t>Based on the applied gender contribution methodology, the following scores are attributed at the most granular level of intervention possible:</w:t>
      </w:r>
    </w:p>
    <w:p w14:paraId="1D26A7B7"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2: interventions the principal objective of which is to improve gender equality;</w:t>
      </w:r>
    </w:p>
    <w:p w14:paraId="6EFCCFAD"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1: interventions that have gender equality as an important and deliberate objective but not as the main reason for the intervention;</w:t>
      </w:r>
    </w:p>
    <w:p w14:paraId="73B80287"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0: non-targeted interventions</w:t>
      </w:r>
      <w:r>
        <w:rPr>
          <w:rFonts w:ascii="Calibri" w:eastAsia="Calibri" w:hAnsi="Calibri" w:cs="Calibri"/>
        </w:rPr>
        <w:t xml:space="preserve"> </w:t>
      </w:r>
      <w:r>
        <w:rPr>
          <w:rFonts w:eastAsia="EC Square Sans Pro" w:cs="EC Square Sans Pro"/>
        </w:rPr>
        <w:t>(interventions that are expected to have no significant bearing on gender equality);</w:t>
      </w:r>
    </w:p>
    <w:p w14:paraId="7545D76C"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0*: score to be assigned to interventions with a likely but not yet clear positive impact on gender equality.</w:t>
      </w:r>
    </w:p>
    <w:p w14:paraId="1366371C"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As of end</w:t>
      </w:r>
      <w:r>
        <w:rPr>
          <w:rFonts w:ascii="Calibri" w:eastAsia="Calibri" w:hAnsi="Calibri" w:cs="Calibri"/>
        </w:rPr>
        <w:t xml:space="preserve"> </w:t>
      </w:r>
      <w:r>
        <w:rPr>
          <w:rFonts w:eastAsia="EC Square Sans Pro" w:cs="EC Square Sans Pro"/>
        </w:rPr>
        <w:t>2025, the</w:t>
      </w:r>
      <w:r>
        <w:rPr>
          <w:rFonts w:ascii="Calibri" w:eastAsia="Calibri" w:hAnsi="Calibri" w:cs="Calibri"/>
        </w:rPr>
        <w:t xml:space="preserve"> </w:t>
      </w:r>
      <w:r>
        <w:rPr>
          <w:rFonts w:eastAsia="EC Square Sans Pro" w:cs="EC Square Sans Pro"/>
        </w:rPr>
        <w:t>total</w:t>
      </w:r>
      <w:r>
        <w:rPr>
          <w:rFonts w:ascii="Calibri" w:eastAsia="Calibri" w:hAnsi="Calibri" w:cs="Calibri"/>
        </w:rPr>
        <w:t xml:space="preserve"> </w:t>
      </w:r>
      <w:r>
        <w:rPr>
          <w:rFonts w:eastAsia="EC Square Sans Pro" w:cs="EC Square Sans Pro"/>
        </w:rPr>
        <w:t>InvestEU programme contribution to gender equality assigned with score 1 amounts to EUR</w:t>
      </w:r>
      <w:r>
        <w:rPr>
          <w:rFonts w:ascii="Calibri" w:eastAsia="Calibri" w:hAnsi="Calibri" w:cs="Calibri"/>
        </w:rPr>
        <w:t xml:space="preserve"> </w:t>
      </w:r>
      <w:r>
        <w:rPr>
          <w:rFonts w:eastAsia="EC Square Sans Pro" w:cs="EC Square Sans Pro"/>
        </w:rPr>
        <w:t>407.4</w:t>
      </w:r>
      <w:r>
        <w:rPr>
          <w:rFonts w:ascii="Calibri" w:eastAsia="Calibri" w:hAnsi="Calibri" w:cs="Calibri"/>
        </w:rPr>
        <w:t xml:space="preserve"> </w:t>
      </w:r>
      <w:r>
        <w:rPr>
          <w:rFonts w:eastAsia="EC Square Sans Pro" w:cs="EC Square Sans Pro"/>
        </w:rPr>
        <w:t>million. The remaining amount of EUR</w:t>
      </w:r>
      <w:r>
        <w:rPr>
          <w:rFonts w:ascii="Calibri" w:eastAsia="Calibri" w:hAnsi="Calibri" w:cs="Calibri"/>
        </w:rPr>
        <w:t xml:space="preserve"> </w:t>
      </w:r>
      <w:r>
        <w:rPr>
          <w:rFonts w:eastAsia="EC Square Sans Pro" w:cs="EC Square Sans Pro"/>
        </w:rPr>
        <w:t>3.82</w:t>
      </w:r>
      <w:r>
        <w:rPr>
          <w:rFonts w:ascii="Calibri" w:eastAsia="Calibri" w:hAnsi="Calibri" w:cs="Calibri"/>
        </w:rPr>
        <w:t xml:space="preserve"> </w:t>
      </w:r>
      <w:r>
        <w:rPr>
          <w:rFonts w:eastAsia="EC Square Sans Pro" w:cs="EC Square Sans Pro"/>
        </w:rPr>
        <w:t>billion is marked with score 0, since InvestEU is a demand-driven instrument and there was no specific budget allocation to gender equality.</w:t>
      </w:r>
    </w:p>
    <w:p w14:paraId="535CDDCD"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InvestEU contributes to the achievement of priorities set out in the EU gender equality strategy 2020-2025. Gender mainstreaming is ensured through the design and implementation of targeted financial products and advisory initiatives. These initiatives include the following items:</w:t>
      </w:r>
    </w:p>
    <w:p w14:paraId="2CB5D6E4" w14:textId="104A2AAC" w:rsidR="00D933B7" w:rsidRDefault="00D933B7" w:rsidP="00373960">
      <w:pPr>
        <w:pStyle w:val="ListParagraph"/>
        <w:numPr>
          <w:ilvl w:val="1"/>
          <w:numId w:val="9"/>
        </w:numPr>
        <w:spacing w:after="0" w:line="264" w:lineRule="auto"/>
        <w:rPr>
          <w:rFonts w:eastAsia="EC Square Sans Pro" w:cs="EC Square Sans Pro"/>
        </w:rPr>
      </w:pPr>
      <w:r>
        <w:rPr>
          <w:rFonts w:eastAsia="EC Square Sans Pro" w:cs="EC Square Sans Pro"/>
        </w:rPr>
        <w:t>The gender smart advisory initiative, which provides tailored advice and capacity-building to improve access to financing for female-founded and female-led companies. Its key objectives include increasing female representation in the investment community (notably by identifying barriers, strengthening women’s capacity, challenging unconscious biases, etc.), and increasing awareness of the funding gap and of missed opportunities. This is being done through activities such as an annual ‘Empowering Equity Conference’ for women investors, a mentorship programme for fund managers, a study of financial products by banks and other lenders focusing on women and women-led businesses, and a gender-data learning programme for banks focusing on strengthening commercial banks capabilities on collecting and using gender data and improving access to finance for women entrepreneurs launched in 2025.</w:t>
      </w:r>
    </w:p>
    <w:p w14:paraId="5701C55D" w14:textId="77777777" w:rsidR="00D933B7" w:rsidRDefault="00D933B7" w:rsidP="00373960">
      <w:pPr>
        <w:pStyle w:val="ListParagraph"/>
        <w:numPr>
          <w:ilvl w:val="1"/>
          <w:numId w:val="9"/>
        </w:numPr>
        <w:spacing w:after="0" w:line="264" w:lineRule="auto"/>
        <w:rPr>
          <w:rFonts w:eastAsia="EC Square Sans Pro" w:cs="EC Square Sans Pro"/>
        </w:rPr>
      </w:pPr>
      <w:r>
        <w:rPr>
          <w:rFonts w:eastAsia="EC Square Sans Pro" w:cs="EC Square Sans Pro"/>
        </w:rPr>
        <w:t>EIF equity financing, where gender smart financing is one of the horizontal topics implemented across the different thematic policy areas supported by the fund’s equity products across all policy windows. At least 25% of equity financial intermediaries supported by InvestEU through the EIF have to comply with the gender criteria. The EIF has already exceeded this target, reporting 37% in October 2025.</w:t>
      </w:r>
    </w:p>
    <w:p w14:paraId="79FD6722" w14:textId="77777777" w:rsidR="00D933B7"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In 2024, the methodology for additional key performance indicator on investment supporting gender equality was adopted by the InvestEU Steering Board. InvestEU implementing partners can now report on a best effort basis, on the impact of InvestEU operations across all policy windows on gender equality. As of the end of 2025, implementing partners</w:t>
      </w:r>
      <w:r>
        <w:rPr>
          <w:rFonts w:ascii="Calibri" w:eastAsia="Calibri" w:hAnsi="Calibri" w:cs="Calibri"/>
        </w:rPr>
        <w:t xml:space="preserve"> </w:t>
      </w:r>
      <w:r>
        <w:rPr>
          <w:rFonts w:eastAsia="EC Square Sans Pro" w:cs="EC Square Sans Pro"/>
        </w:rPr>
        <w:t>had</w:t>
      </w:r>
      <w:r>
        <w:rPr>
          <w:rFonts w:ascii="Calibri" w:eastAsia="Calibri" w:hAnsi="Calibri" w:cs="Calibri"/>
        </w:rPr>
        <w:t xml:space="preserve"> </w:t>
      </w:r>
      <w:r>
        <w:rPr>
          <w:rFonts w:eastAsia="EC Square Sans Pro" w:cs="EC Square Sans Pro"/>
        </w:rPr>
        <w:t>reported EUR</w:t>
      </w:r>
      <w:r>
        <w:rPr>
          <w:rFonts w:ascii="Calibri" w:eastAsia="Calibri" w:hAnsi="Calibri" w:cs="Calibri"/>
        </w:rPr>
        <w:t xml:space="preserve"> </w:t>
      </w:r>
      <w:r>
        <w:rPr>
          <w:rFonts w:eastAsia="EC Square Sans Pro" w:cs="EC Square Sans Pro"/>
        </w:rPr>
        <w:t>5.6</w:t>
      </w:r>
      <w:r>
        <w:rPr>
          <w:rFonts w:ascii="Calibri" w:eastAsia="Calibri" w:hAnsi="Calibri" w:cs="Calibri"/>
        </w:rPr>
        <w:t xml:space="preserve"> </w:t>
      </w:r>
      <w:r>
        <w:rPr>
          <w:rFonts w:eastAsia="EC Square Sans Pro" w:cs="EC Square Sans Pro"/>
        </w:rPr>
        <w:t>billion of investment supporting gender equality.</w:t>
      </w:r>
    </w:p>
    <w:p w14:paraId="096A8834" w14:textId="77777777" w:rsidR="00D933B7" w:rsidRDefault="00D933B7" w:rsidP="00D933B7">
      <w:pPr>
        <w:pStyle w:val="ListParagraph"/>
        <w:ind w:left="360"/>
        <w:rPr>
          <w:lang w:eastAsia="en-GB"/>
        </w:rPr>
      </w:pPr>
    </w:p>
    <w:p w14:paraId="56F7E850"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557FF2E7" w14:textId="77777777">
        <w:tc>
          <w:tcPr>
            <w:tcW w:w="9738" w:type="dxa"/>
            <w:shd w:val="clear" w:color="auto" w:fill="auto"/>
          </w:tcPr>
          <w:p w14:paraId="7F983274" w14:textId="77777777" w:rsidR="00D933B7" w:rsidRPr="0047239D" w:rsidRDefault="00D933B7">
            <w:pPr>
              <w:spacing w:after="0" w:line="240" w:lineRule="auto"/>
              <w:textAlignment w:val="baseline"/>
              <w:rPr>
                <w:rFonts w:eastAsia="Times New Roman" w:cs="Segoe UI"/>
                <w:sz w:val="22"/>
                <w:szCs w:val="22"/>
                <w:lang w:val="en-IE" w:eastAsia="en-IE"/>
              </w:rPr>
            </w:pPr>
          </w:p>
          <w:p w14:paraId="0CD493D7"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Not applicable.</w:t>
            </w:r>
          </w:p>
          <w:p w14:paraId="523850C8" w14:textId="77777777" w:rsidR="00D933B7" w:rsidRPr="00590300" w:rsidRDefault="00D933B7">
            <w:pPr>
              <w:pStyle w:val="TableListBullet"/>
              <w:numPr>
                <w:ilvl w:val="0"/>
                <w:numId w:val="0"/>
              </w:numPr>
            </w:pPr>
          </w:p>
        </w:tc>
      </w:tr>
    </w:tbl>
    <w:p w14:paraId="2896777D" w14:textId="77777777" w:rsidR="00D933B7" w:rsidRDefault="00D933B7" w:rsidP="00D933B7">
      <w:pPr>
        <w:rPr>
          <w:lang w:eastAsia="en-GB"/>
        </w:rPr>
      </w:pPr>
    </w:p>
    <w:p w14:paraId="2F72BBA5" w14:textId="77777777" w:rsidR="00D933B7" w:rsidRDefault="00D933B7" w:rsidP="00D933B7">
      <w:pPr>
        <w:rPr>
          <w:b/>
          <w:bCs/>
        </w:rPr>
      </w:pPr>
    </w:p>
    <w:p w14:paraId="5F957C7C"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183ED866"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04D58F32"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0FE3251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1812B87A"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213BE0FC"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1132F406"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6AC840CD"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1F6AE246"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62775D30"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2DA861B2" w14:textId="77777777">
        <w:trPr>
          <w:trHeight w:val="300"/>
        </w:trPr>
        <w:tc>
          <w:tcPr>
            <w:tcW w:w="1276" w:type="dxa"/>
            <w:tcBorders>
              <w:top w:val="single" w:sz="6" w:space="0" w:color="8C8C8C"/>
              <w:left w:val="nil"/>
              <w:bottom w:val="single" w:sz="6" w:space="0" w:color="8C8C8C"/>
              <w:right w:val="nil"/>
            </w:tcBorders>
            <w:vAlign w:val="center"/>
            <w:hideMark/>
          </w:tcPr>
          <w:p w14:paraId="3E00925A"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36FB639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223.1</w:t>
            </w:r>
          </w:p>
        </w:tc>
        <w:tc>
          <w:tcPr>
            <w:tcW w:w="1276" w:type="dxa"/>
            <w:tcBorders>
              <w:top w:val="single" w:sz="6" w:space="0" w:color="8C8C8C"/>
              <w:left w:val="nil"/>
              <w:bottom w:val="single" w:sz="6" w:space="0" w:color="8C8C8C"/>
              <w:right w:val="nil"/>
            </w:tcBorders>
            <w:vAlign w:val="center"/>
            <w:hideMark/>
          </w:tcPr>
          <w:p w14:paraId="6529142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303.6</w:t>
            </w:r>
          </w:p>
        </w:tc>
        <w:tc>
          <w:tcPr>
            <w:tcW w:w="1134" w:type="dxa"/>
            <w:tcBorders>
              <w:top w:val="single" w:sz="6" w:space="0" w:color="8C8C8C"/>
              <w:left w:val="nil"/>
              <w:bottom w:val="single" w:sz="6" w:space="0" w:color="8C8C8C"/>
              <w:right w:val="nil"/>
            </w:tcBorders>
            <w:vAlign w:val="center"/>
            <w:hideMark/>
          </w:tcPr>
          <w:p w14:paraId="73F672F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295.9</w:t>
            </w:r>
          </w:p>
        </w:tc>
        <w:tc>
          <w:tcPr>
            <w:tcW w:w="1276" w:type="dxa"/>
            <w:tcBorders>
              <w:top w:val="single" w:sz="6" w:space="0" w:color="8C8C8C"/>
              <w:left w:val="nil"/>
              <w:bottom w:val="single" w:sz="6" w:space="0" w:color="8C8C8C"/>
              <w:right w:val="nil"/>
            </w:tcBorders>
            <w:vAlign w:val="center"/>
          </w:tcPr>
          <w:p w14:paraId="50A4FE97"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135.9</w:t>
            </w:r>
          </w:p>
        </w:tc>
        <w:tc>
          <w:tcPr>
            <w:tcW w:w="1134" w:type="dxa"/>
            <w:tcBorders>
              <w:top w:val="single" w:sz="6" w:space="0" w:color="8C8C8C"/>
              <w:left w:val="nil"/>
              <w:bottom w:val="single" w:sz="6" w:space="0" w:color="8C8C8C"/>
              <w:right w:val="nil"/>
            </w:tcBorders>
            <w:vAlign w:val="center"/>
          </w:tcPr>
          <w:p w14:paraId="64C7BBBF"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96.4</w:t>
            </w:r>
          </w:p>
        </w:tc>
        <w:tc>
          <w:tcPr>
            <w:tcW w:w="1233" w:type="dxa"/>
            <w:tcBorders>
              <w:top w:val="single" w:sz="6" w:space="0" w:color="8C8C8C"/>
              <w:left w:val="nil"/>
              <w:bottom w:val="single" w:sz="6" w:space="0" w:color="8C8C8C"/>
              <w:right w:val="nil"/>
            </w:tcBorders>
            <w:vAlign w:val="center"/>
            <w:hideMark/>
          </w:tcPr>
          <w:p w14:paraId="5D7A86D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1 054.9</w:t>
            </w:r>
          </w:p>
        </w:tc>
        <w:tc>
          <w:tcPr>
            <w:tcW w:w="1176" w:type="dxa"/>
            <w:tcBorders>
              <w:top w:val="single" w:sz="6" w:space="0" w:color="8C8C8C"/>
              <w:left w:val="nil"/>
              <w:bottom w:val="single" w:sz="6" w:space="0" w:color="8C8C8C"/>
              <w:right w:val="nil"/>
            </w:tcBorders>
            <w:vAlign w:val="center"/>
            <w:hideMark/>
          </w:tcPr>
          <w:p w14:paraId="4094F5D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9.1%</w:t>
            </w:r>
          </w:p>
        </w:tc>
      </w:tr>
    </w:tbl>
    <w:p w14:paraId="2FB8B7AA" w14:textId="77777777" w:rsidR="00D933B7" w:rsidRDefault="00D933B7" w:rsidP="00D933B7">
      <w:pPr>
        <w:pStyle w:val="ListParagraph"/>
        <w:ind w:left="360"/>
        <w:rPr>
          <w:lang w:eastAsia="en-GB"/>
        </w:rPr>
      </w:pPr>
    </w:p>
    <w:p w14:paraId="5C6AD1F8" w14:textId="77777777" w:rsidR="00D933B7"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As of the end of 2025, InvestEU had</w:t>
      </w:r>
      <w:r>
        <w:rPr>
          <w:rFonts w:ascii="Calibri" w:eastAsia="Calibri" w:hAnsi="Calibri" w:cs="Calibri"/>
        </w:rPr>
        <w:t xml:space="preserve"> </w:t>
      </w:r>
      <w:r>
        <w:rPr>
          <w:rFonts w:eastAsia="EC Square Sans Pro" w:cs="EC Square Sans Pro"/>
        </w:rPr>
        <w:t>mobilised</w:t>
      </w:r>
      <w:r>
        <w:rPr>
          <w:rFonts w:ascii="Calibri" w:eastAsia="Calibri" w:hAnsi="Calibri" w:cs="Calibri"/>
        </w:rPr>
        <w:t xml:space="preserve"> </w:t>
      </w:r>
      <w:r>
        <w:rPr>
          <w:rFonts w:eastAsia="EC Square Sans Pro" w:cs="EC Square Sans Pro"/>
        </w:rPr>
        <w:t>EUR</w:t>
      </w:r>
      <w:r>
        <w:rPr>
          <w:rFonts w:ascii="Calibri" w:eastAsia="Calibri" w:hAnsi="Calibri" w:cs="Calibri"/>
        </w:rPr>
        <w:t xml:space="preserve"> </w:t>
      </w:r>
      <w:r>
        <w:rPr>
          <w:rFonts w:eastAsia="EC Square Sans Pro" w:cs="EC Square Sans Pro"/>
        </w:rPr>
        <w:t>24.4</w:t>
      </w:r>
      <w:r>
        <w:rPr>
          <w:rFonts w:ascii="Calibri" w:eastAsia="Calibri" w:hAnsi="Calibri" w:cs="Calibri"/>
        </w:rPr>
        <w:t xml:space="preserve"> </w:t>
      </w:r>
      <w:r>
        <w:rPr>
          <w:rFonts w:eastAsia="EC Square Sans Pro" w:cs="EC Square Sans Pro"/>
        </w:rPr>
        <w:t>billion worth of operations supporting</w:t>
      </w:r>
      <w:r>
        <w:rPr>
          <w:rFonts w:ascii="Calibri" w:eastAsia="Calibri" w:hAnsi="Calibri" w:cs="Calibri"/>
        </w:rPr>
        <w:t xml:space="preserve"> </w:t>
      </w:r>
      <w:r>
        <w:rPr>
          <w:rFonts w:eastAsia="EC Square Sans Pro" w:cs="EC Square Sans Pro"/>
        </w:rPr>
        <w:t>digitalisation.</w:t>
      </w:r>
    </w:p>
    <w:p w14:paraId="0905EF70"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Several implementing partners are implementing financial products to support</w:t>
      </w:r>
      <w:r>
        <w:rPr>
          <w:rFonts w:ascii="Calibri" w:eastAsia="Calibri" w:hAnsi="Calibri" w:cs="Calibri"/>
        </w:rPr>
        <w:t xml:space="preserve"> </w:t>
      </w:r>
      <w:r>
        <w:rPr>
          <w:rFonts w:eastAsia="EC Square Sans Pro" w:cs="EC Square Sans Pro"/>
        </w:rPr>
        <w:t>digitalisation. Amongst others, the EUR</w:t>
      </w:r>
      <w:r>
        <w:rPr>
          <w:rFonts w:ascii="Calibri" w:eastAsia="Calibri" w:hAnsi="Calibri" w:cs="Calibri"/>
        </w:rPr>
        <w:t xml:space="preserve"> </w:t>
      </w:r>
      <w:r>
        <w:rPr>
          <w:rFonts w:eastAsia="EC Square Sans Pro" w:cs="EC Square Sans Pro"/>
        </w:rPr>
        <w:t>3.64</w:t>
      </w:r>
      <w:r>
        <w:rPr>
          <w:rFonts w:ascii="Calibri" w:eastAsia="Calibri" w:hAnsi="Calibri" w:cs="Calibri"/>
        </w:rPr>
        <w:t xml:space="preserve"> </w:t>
      </w:r>
      <w:r>
        <w:rPr>
          <w:rFonts w:eastAsia="EC Square Sans Pro" w:cs="EC Square Sans Pro"/>
        </w:rPr>
        <w:t>billion allocated to the EIF ‘Innovation and</w:t>
      </w:r>
      <w:r>
        <w:rPr>
          <w:rFonts w:ascii="Calibri" w:eastAsia="Calibri" w:hAnsi="Calibri" w:cs="Calibri"/>
        </w:rPr>
        <w:t xml:space="preserve"> </w:t>
      </w:r>
      <w:r>
        <w:rPr>
          <w:rFonts w:eastAsia="EC Square Sans Pro" w:cs="EC Square Sans Pro"/>
        </w:rPr>
        <w:t>digitalisation</w:t>
      </w:r>
      <w:r>
        <w:rPr>
          <w:rFonts w:ascii="Calibri" w:eastAsia="Calibri" w:hAnsi="Calibri" w:cs="Calibri"/>
        </w:rPr>
        <w:t xml:space="preserve"> </w:t>
      </w:r>
      <w:r>
        <w:rPr>
          <w:rFonts w:eastAsia="EC Square Sans Pro" w:cs="EC Square Sans Pro"/>
        </w:rPr>
        <w:t>guarantee’ financial product of the small and medium-sized enterprises window support innovation- and</w:t>
      </w:r>
      <w:r>
        <w:rPr>
          <w:rFonts w:ascii="Calibri" w:eastAsia="Calibri" w:hAnsi="Calibri" w:cs="Calibri"/>
        </w:rPr>
        <w:t xml:space="preserve"> </w:t>
      </w:r>
      <w:r>
        <w:rPr>
          <w:rFonts w:eastAsia="EC Square Sans Pro" w:cs="EC Square Sans Pro"/>
        </w:rPr>
        <w:t>digitalisation-driven small and medium-sized enterprises and small mid-caps. The EU guarantee supports, among other things, innovative business models, supply chain management, the acquisition of digital skills and support to service providers that enable and support companies in the</w:t>
      </w:r>
      <w:r>
        <w:rPr>
          <w:rFonts w:ascii="Calibri" w:eastAsia="Calibri" w:hAnsi="Calibri" w:cs="Calibri"/>
        </w:rPr>
        <w:t xml:space="preserve"> </w:t>
      </w:r>
      <w:r>
        <w:rPr>
          <w:rFonts w:eastAsia="EC Square Sans Pro" w:cs="EC Square Sans Pro"/>
        </w:rPr>
        <w:t>digitalisation</w:t>
      </w:r>
      <w:r>
        <w:rPr>
          <w:rFonts w:ascii="Calibri" w:eastAsia="Calibri" w:hAnsi="Calibri" w:cs="Calibri"/>
        </w:rPr>
        <w:t xml:space="preserve"> </w:t>
      </w:r>
      <w:r>
        <w:rPr>
          <w:rFonts w:eastAsia="EC Square Sans Pro" w:cs="EC Square Sans Pro"/>
        </w:rPr>
        <w:t>of value chains, as long as the service providers focus predominantly on the provision and adoption of digital products and services.</w:t>
      </w:r>
    </w:p>
    <w:p w14:paraId="43BF5515" w14:textId="77777777" w:rsidR="00D933B7"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Moreover, the joint small and medium-sized enterprises</w:t>
      </w:r>
      <w:r>
        <w:rPr>
          <w:rFonts w:ascii="Calibri" w:eastAsia="Calibri" w:hAnsi="Calibri" w:cs="Calibri"/>
        </w:rPr>
        <w:t xml:space="preserve"> </w:t>
      </w:r>
      <w:r>
        <w:rPr>
          <w:rFonts w:eastAsia="EC Square Sans Pro" w:cs="EC Square Sans Pro"/>
        </w:rPr>
        <w:t>/ research, innovation and</w:t>
      </w:r>
      <w:r>
        <w:rPr>
          <w:rFonts w:ascii="Calibri" w:eastAsia="Calibri" w:hAnsi="Calibri" w:cs="Calibri"/>
        </w:rPr>
        <w:t xml:space="preserve"> </w:t>
      </w:r>
      <w:r>
        <w:rPr>
          <w:rFonts w:eastAsia="EC Square Sans Pro" w:cs="EC Square Sans Pro"/>
        </w:rPr>
        <w:t>digitalisation</w:t>
      </w:r>
      <w:r>
        <w:rPr>
          <w:rFonts w:ascii="Calibri" w:eastAsia="Calibri" w:hAnsi="Calibri" w:cs="Calibri"/>
        </w:rPr>
        <w:t xml:space="preserve"> </w:t>
      </w:r>
      <w:r>
        <w:rPr>
          <w:rFonts w:eastAsia="EC Square Sans Pro" w:cs="EC Square Sans Pro"/>
        </w:rPr>
        <w:t>window equity product implemented by the EIF includes a sub-product that supports investments fostering the development of digital, cultural and creative industry solutions.</w:t>
      </w:r>
    </w:p>
    <w:p w14:paraId="1E2FE5B7" w14:textId="77777777" w:rsidR="00D933B7" w:rsidRDefault="00D933B7" w:rsidP="00F72C99">
      <w:pPr>
        <w:pStyle w:val="Heading3"/>
      </w:pPr>
      <w:r>
        <w:t>Contribution to strategic technologies (STEP)</w:t>
      </w:r>
    </w:p>
    <w:p w14:paraId="2E8C6437" w14:textId="77777777" w:rsidR="00D933B7" w:rsidRDefault="00D933B7" w:rsidP="00373960">
      <w:pPr>
        <w:pStyle w:val="ListParagraph"/>
        <w:keepNext/>
        <w:keepLines/>
        <w:numPr>
          <w:ilvl w:val="0"/>
          <w:numId w:val="9"/>
        </w:numPr>
        <w:spacing w:before="600" w:after="240" w:line="240" w:lineRule="auto"/>
        <w:rPr>
          <w:lang w:eastAsia="en-GB"/>
        </w:rPr>
      </w:pPr>
      <w:r>
        <w:rPr>
          <w:rFonts w:eastAsia="EC Square Sans Pro" w:cs="EC Square Sans Pro"/>
        </w:rPr>
        <w:t>No new product dedicated to STEP was launched as of December 2025. However, by design, on the basis of its existing portfolio of financial products, InvestEU can support projects consistent with the STEP objectives, in particular within its Research and Innovation Window and using relevant financial products such as the thematic financial products implemented by the EIB and certain venture capital financial products implemented by the EIF. In addition, top-ups to InvestEU from other EU programmes (such as the Innovation Fund, Horizon Europe, EU4Health, the European Defence programme and the Digital Europe programme) also support STEP-relevant investments. Thus, InvestEU is already making a substantial contribution to support STEP-relevant sectors of (a) digital technologies and services and deep-tech innovation, including within the digital connectivity infrastructure; and (b) clean and resource-efficient technologies within the energy eligible area</w:t>
      </w:r>
      <w:r>
        <w:rPr>
          <w:rFonts w:ascii="Calibri" w:eastAsia="Calibri" w:hAnsi="Calibri" w:cs="Calibri"/>
        </w:rPr>
        <w:t xml:space="preserve"> </w:t>
      </w:r>
      <w:r>
        <w:rPr>
          <w:rFonts w:eastAsia="EC Square Sans Pro" w:cs="EC Square Sans Pro"/>
        </w:rPr>
        <w:t>/ environment eligible area.</w:t>
      </w:r>
    </w:p>
    <w:p w14:paraId="5AED5770" w14:textId="77777777" w:rsidR="00D933B7" w:rsidRDefault="00D933B7" w:rsidP="00373960">
      <w:pPr>
        <w:pStyle w:val="ListParagraph"/>
        <w:keepNext/>
        <w:keepLines/>
        <w:numPr>
          <w:ilvl w:val="0"/>
          <w:numId w:val="9"/>
        </w:numPr>
        <w:spacing w:after="240" w:line="264" w:lineRule="auto"/>
        <w:rPr>
          <w:rFonts w:eastAsia="EC Square Sans Pro" w:cs="EC Square Sans Pro"/>
        </w:rPr>
      </w:pPr>
      <w:r>
        <w:rPr>
          <w:rFonts w:eastAsia="EC Square Sans Pro" w:cs="EC Square Sans Pro"/>
        </w:rPr>
        <w:t>The STEP Regulation allows Member States to allocate up to 6% of their Recovery and Resilience (RRF) envelope to the InvestEU Member State Compartment to support projects that contribute to STEP objectives (this is in addition to the 4% of the RRF envelope that Member States can deploy via InvestEU towards more general objectives). This option would allow the use of these RRF resources to stipulate financing contracts beyond the RRF deadline (31</w:t>
      </w:r>
      <w:r>
        <w:rPr>
          <w:rFonts w:ascii="Calibri" w:eastAsia="Calibri" w:hAnsi="Calibri" w:cs="Calibri"/>
        </w:rPr>
        <w:t xml:space="preserve"> </w:t>
      </w:r>
      <w:r>
        <w:rPr>
          <w:rFonts w:eastAsia="EC Square Sans Pro" w:cs="EC Square Sans Pro"/>
        </w:rPr>
        <w:t>December 2026). As of December 2025, no Member State has made use of this increased opportunity for STEP.</w:t>
      </w:r>
    </w:p>
    <w:p w14:paraId="5E404C23" w14:textId="77777777" w:rsidR="00D933B7" w:rsidRDefault="00D933B7" w:rsidP="00F72C99">
      <w:pPr>
        <w:pStyle w:val="Heading3"/>
      </w:pPr>
      <w:r>
        <w:t>Contribution to reforms</w:t>
      </w:r>
    </w:p>
    <w:p w14:paraId="63B5BC7F" w14:textId="77777777" w:rsidR="00D933B7" w:rsidRPr="006009EC" w:rsidRDefault="00D933B7" w:rsidP="00373960">
      <w:pPr>
        <w:pStyle w:val="ListParagraph"/>
        <w:numPr>
          <w:ilvl w:val="0"/>
          <w:numId w:val="9"/>
        </w:numPr>
        <w:spacing w:after="240" w:line="264" w:lineRule="auto"/>
        <w:rPr>
          <w:lang w:eastAsia="en-GB"/>
        </w:rPr>
      </w:pPr>
      <w:r>
        <w:rPr>
          <w:lang w:eastAsia="en-GB"/>
        </w:rPr>
        <w:t xml:space="preserve">Non applicable </w:t>
      </w:r>
    </w:p>
    <w:p w14:paraId="6AE5FEC6"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542F6E44"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146BE7DF" w14:textId="77777777" w:rsidR="00D933B7" w:rsidRPr="0047239D" w:rsidRDefault="00D933B7">
            <w:pPr>
              <w:jc w:val="left"/>
              <w:rPr>
                <w:lang w:eastAsia="en-GB"/>
              </w:rPr>
            </w:pPr>
            <w:r>
              <w:rPr>
                <w:lang w:eastAsia="en-GB"/>
              </w:rPr>
              <w:t>SDG</w:t>
            </w:r>
          </w:p>
        </w:tc>
        <w:tc>
          <w:tcPr>
            <w:tcW w:w="2410" w:type="dxa"/>
            <w:vAlign w:val="center"/>
          </w:tcPr>
          <w:p w14:paraId="0AAB05E5"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5E0DD84A"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24497E0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AA6094F" w14:textId="50DA0950" w:rsidR="00D933B7" w:rsidRPr="0047239D" w:rsidRDefault="009442CB">
            <w:pPr>
              <w:rPr>
                <w:b w:val="0"/>
                <w:lang w:eastAsia="en-GB"/>
              </w:rPr>
            </w:pPr>
            <w:r w:rsidRPr="00DB731B">
              <w:rPr>
                <w:b w:val="0"/>
                <w:lang w:eastAsia="en-GB"/>
              </w:rPr>
              <w:t>SDG1: End poverty in all its forms everywhere</w:t>
            </w:r>
          </w:p>
        </w:tc>
        <w:tc>
          <w:tcPr>
            <w:tcW w:w="2410" w:type="dxa"/>
          </w:tcPr>
          <w:p w14:paraId="0EBFF70A"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w:t>
            </w:r>
          </w:p>
        </w:tc>
        <w:tc>
          <w:tcPr>
            <w:tcW w:w="5772" w:type="dxa"/>
          </w:tcPr>
          <w:p w14:paraId="7574FE37" w14:textId="7F34950D" w:rsidR="00D933B7" w:rsidRPr="00590300" w:rsidRDefault="00D933B7">
            <w:pPr>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The InvestEU programme supports sustainable and inclusive/social investments, economic progress and job creation through micro-entrepreneurship, social economy, education, training and skills and investments in social infrastructure that contribute to alleviating poverty. A total of 13 369 social or affordable housing units were built or renovated through InvestEU support since the start of the implementation of the programme in 2022.</w:t>
            </w:r>
            <w:r w:rsidR="002772AB">
              <w:rPr>
                <w:rFonts w:eastAsia="EC Square Sans Pro" w:cs="EC Square Sans Pro"/>
              </w:rPr>
              <w:t xml:space="preserve"> In the same period</w:t>
            </w:r>
            <w:r w:rsidR="00361C57">
              <w:rPr>
                <w:rFonts w:eastAsia="EC Square Sans Pro" w:cs="EC Square Sans Pro"/>
              </w:rPr>
              <w:t xml:space="preserve">, 116 863 recipients of microfinance and </w:t>
            </w:r>
            <w:r w:rsidR="00461113">
              <w:rPr>
                <w:rFonts w:eastAsia="EC Square Sans Pro" w:cs="EC Square Sans Pro"/>
              </w:rPr>
              <w:t xml:space="preserve">4 238 social enterprises were supported. </w:t>
            </w:r>
          </w:p>
        </w:tc>
      </w:tr>
      <w:tr w:rsidR="00D933B7" w:rsidRPr="0047239D" w14:paraId="0F4F419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2751B6D" w14:textId="1F42F75E" w:rsidR="00D933B7" w:rsidRPr="0047239D" w:rsidRDefault="00AA26CE">
            <w:pPr>
              <w:rPr>
                <w:b w:val="0"/>
                <w:lang w:eastAsia="en-GB"/>
              </w:rPr>
            </w:pPr>
            <w:r w:rsidRPr="007B1F5B">
              <w:rPr>
                <w:b w:val="0"/>
                <w:lang w:eastAsia="en-GB"/>
              </w:rPr>
              <w:t>SDG3: Ensure healthy lives and promote well-being for all at all ages</w:t>
            </w:r>
          </w:p>
        </w:tc>
        <w:tc>
          <w:tcPr>
            <w:tcW w:w="2410" w:type="dxa"/>
          </w:tcPr>
          <w:p w14:paraId="51A9FD9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w:t>
            </w:r>
          </w:p>
          <w:p w14:paraId="017341C9"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p>
        </w:tc>
        <w:tc>
          <w:tcPr>
            <w:tcW w:w="5772" w:type="dxa"/>
          </w:tcPr>
          <w:p w14:paraId="3DAF7604" w14:textId="4B20B88A" w:rsidR="00D933B7" w:rsidRPr="00590300" w:rsidRDefault="00D933B7">
            <w:pPr>
              <w:cnfStyle w:val="000000010000" w:firstRow="0" w:lastRow="0" w:firstColumn="0" w:lastColumn="0" w:oddVBand="0" w:evenVBand="0" w:oddHBand="0" w:evenHBand="1" w:firstRowFirstColumn="0" w:firstRowLastColumn="0" w:lastRowFirstColumn="0" w:lastRowLastColumn="0"/>
            </w:pPr>
            <w:r>
              <w:rPr>
                <w:rFonts w:eastAsia="EC Square Sans Pro" w:cs="EC Square Sans Pro"/>
              </w:rPr>
              <w:t>InvestEU aims to contribute to better healthcare through investments in re</w:t>
            </w:r>
            <w:r w:rsidR="00CB33B2">
              <w:rPr>
                <w:rFonts w:eastAsia="EC Square Sans Pro" w:cs="EC Square Sans Pro"/>
              </w:rPr>
              <w:t>novation</w:t>
            </w:r>
            <w:r>
              <w:rPr>
                <w:rFonts w:eastAsia="EC Square Sans Pro" w:cs="EC Square Sans Pro"/>
              </w:rPr>
              <w:t xml:space="preserve"> and expansion of health infrastructure, and financial support dedicated to medical research. For example, InvestEU finances a project that covers the construction of 12 new long-term care centres, three rehabilitation hospitals and four assisted-living facilities in Spain.</w:t>
            </w:r>
          </w:p>
        </w:tc>
      </w:tr>
      <w:tr w:rsidR="00D933B7" w:rsidRPr="0047239D" w14:paraId="27B5208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E92E28A" w14:textId="27061C22" w:rsidR="00D933B7" w:rsidRPr="0047239D" w:rsidRDefault="00A07D0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1409AEF0"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w:t>
            </w:r>
          </w:p>
          <w:p w14:paraId="5288E8C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p>
        </w:tc>
        <w:tc>
          <w:tcPr>
            <w:tcW w:w="5772" w:type="dxa"/>
          </w:tcPr>
          <w:p w14:paraId="69561D76"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InvestEU support for inclusive and equitable education and lifelong learning opportunities is channelled via social investments for educational purposes, including infrastructure in support of education. As of the end of 2025, 42 551 individuals have benefited from educational programmes financed under InvestEU.</w:t>
            </w:r>
          </w:p>
        </w:tc>
      </w:tr>
      <w:tr w:rsidR="00D933B7" w:rsidRPr="0047239D" w14:paraId="161C050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AAE44D1" w14:textId="58CFA4DE" w:rsidR="00D933B7" w:rsidRPr="0047239D" w:rsidRDefault="00FD0B5E">
            <w:pPr>
              <w:rPr>
                <w:b w:val="0"/>
                <w:lang w:eastAsia="en-GB"/>
              </w:rPr>
            </w:pPr>
            <w:r w:rsidRPr="0084135A">
              <w:rPr>
                <w:b w:val="0"/>
                <w:lang w:eastAsia="en-GB"/>
              </w:rPr>
              <w:t>SDG5: Achieve gender equality and empower all women and girls</w:t>
            </w:r>
          </w:p>
        </w:tc>
        <w:tc>
          <w:tcPr>
            <w:tcW w:w="2410" w:type="dxa"/>
          </w:tcPr>
          <w:p w14:paraId="3A92FB57"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w:t>
            </w:r>
          </w:p>
          <w:p w14:paraId="33C10449"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p>
        </w:tc>
        <w:tc>
          <w:tcPr>
            <w:tcW w:w="5772" w:type="dxa"/>
          </w:tcPr>
          <w:p w14:paraId="0ECE2988" w14:textId="4154642B" w:rsidR="00D933B7" w:rsidRPr="00590300" w:rsidRDefault="00D933B7">
            <w:pPr>
              <w:cnfStyle w:val="000000010000" w:firstRow="0" w:lastRow="0" w:firstColumn="0" w:lastColumn="0" w:oddVBand="0" w:evenVBand="0" w:oddHBand="0" w:evenHBand="1" w:firstRowFirstColumn="0" w:firstRowLastColumn="0" w:lastRowFirstColumn="0" w:lastRowLastColumn="0"/>
            </w:pPr>
            <w:r>
              <w:rPr>
                <w:rFonts w:eastAsia="EC Square Sans Pro" w:cs="EC Square Sans Pro"/>
              </w:rPr>
              <w:t>InvestEU has backed total investments of EUR 5.</w:t>
            </w:r>
            <w:r w:rsidR="004D44CC">
              <w:rPr>
                <w:rFonts w:eastAsia="EC Square Sans Pro" w:cs="EC Square Sans Pro"/>
              </w:rPr>
              <w:t>6</w:t>
            </w:r>
            <w:r>
              <w:rPr>
                <w:rFonts w:eastAsia="EC Square Sans Pro" w:cs="EC Square Sans Pro"/>
              </w:rPr>
              <w:t xml:space="preserve"> billion supporting gender equality as of December 2025. Also, the InvestEU Advisory Hub aims to provide tailored advisory support and capacity-building to improve access to finance for female-founded and female-led companies.</w:t>
            </w:r>
          </w:p>
        </w:tc>
      </w:tr>
      <w:tr w:rsidR="00D933B7" w:rsidRPr="0047239D" w14:paraId="3DE5344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BFA7181" w14:textId="4FF2D8A3" w:rsidR="00D933B7" w:rsidRPr="0047239D" w:rsidRDefault="0023568D">
            <w:pPr>
              <w:rPr>
                <w:b w:val="0"/>
                <w:lang w:eastAsia="en-GB"/>
              </w:rPr>
            </w:pPr>
            <w:r w:rsidRPr="00C74D8B">
              <w:rPr>
                <w:b w:val="0"/>
                <w:lang w:eastAsia="en-GB"/>
              </w:rPr>
              <w:t>SDG6: Ensure availability and sustainable management of water and sanitation for all</w:t>
            </w:r>
          </w:p>
        </w:tc>
        <w:tc>
          <w:tcPr>
            <w:tcW w:w="2410" w:type="dxa"/>
          </w:tcPr>
          <w:p w14:paraId="61E13B0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w:t>
            </w:r>
          </w:p>
          <w:p w14:paraId="18A25B3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p>
        </w:tc>
        <w:tc>
          <w:tcPr>
            <w:tcW w:w="5772" w:type="dxa"/>
          </w:tcPr>
          <w:p w14:paraId="27929830"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InvestEU operations contribute to the sustainable management of water resources by helping projects in the fields of water supply and wastewater treatment. As of December 2025, implementing partners signed around EUR 979.4 million worth of operations supporting water resources.</w:t>
            </w:r>
          </w:p>
        </w:tc>
      </w:tr>
      <w:tr w:rsidR="00D933B7" w:rsidRPr="0047239D" w14:paraId="39611C7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D13E655" w14:textId="0599D82C" w:rsidR="00D933B7" w:rsidRPr="0047239D" w:rsidRDefault="00203B50">
            <w:pPr>
              <w:rPr>
                <w:b w:val="0"/>
                <w:lang w:eastAsia="en-GB"/>
              </w:rPr>
            </w:pPr>
            <w:r w:rsidRPr="00203B50">
              <w:rPr>
                <w:b w:val="0"/>
                <w:lang w:eastAsia="en-GB"/>
              </w:rPr>
              <w:t>SDG7: Ensure access to affordable, reliable, sustainable and modern energy for all</w:t>
            </w:r>
          </w:p>
        </w:tc>
        <w:tc>
          <w:tcPr>
            <w:tcW w:w="2410" w:type="dxa"/>
          </w:tcPr>
          <w:p w14:paraId="1F78107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w:t>
            </w:r>
          </w:p>
          <w:p w14:paraId="5C1D5B6F"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p>
        </w:tc>
        <w:tc>
          <w:tcPr>
            <w:tcW w:w="5772" w:type="dxa"/>
          </w:tcPr>
          <w:p w14:paraId="6D498ADC"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rPr>
                <w:rFonts w:eastAsia="EC Square Sans Pro" w:cs="EC Square Sans Pro"/>
              </w:rPr>
              <w:t>Through the energy efficiency measures of the InvestEU supported projects, the programme has contributed to the production of over 43 372 megawatts of electricity from renewable energy sources.</w:t>
            </w:r>
          </w:p>
        </w:tc>
      </w:tr>
      <w:tr w:rsidR="00D933B7" w:rsidRPr="0047239D" w14:paraId="7ED46D7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D8D2B70" w14:textId="4D7B4219" w:rsidR="00D933B7" w:rsidRPr="0047239D"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0BC8425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w:t>
            </w:r>
          </w:p>
          <w:p w14:paraId="1CA6484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p>
        </w:tc>
        <w:tc>
          <w:tcPr>
            <w:tcW w:w="5772" w:type="dxa"/>
          </w:tcPr>
          <w:p w14:paraId="323037AB"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InvestEU projects can support meaningful advancements towards promoting sustained, inclusive and sustainable economic growth, and full and productive employment and decent work for all.</w:t>
            </w:r>
          </w:p>
        </w:tc>
      </w:tr>
      <w:tr w:rsidR="00D933B7" w:rsidRPr="0047239D" w14:paraId="01CB629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6785FF9" w14:textId="67CDA25C" w:rsidR="00D933B7" w:rsidRPr="0047239D" w:rsidRDefault="000A44D9">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4306A31B"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w:t>
            </w:r>
          </w:p>
          <w:p w14:paraId="70AC1FDE"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p>
        </w:tc>
        <w:tc>
          <w:tcPr>
            <w:tcW w:w="5772" w:type="dxa"/>
          </w:tcPr>
          <w:p w14:paraId="164F786B"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rPr>
                <w:rFonts w:eastAsia="EC Square Sans Pro" w:cs="EC Square Sans Pro"/>
              </w:rPr>
              <w:t>Under the InvestEU Fund, several implementing partners (for instance the EIB Group, the European Bank for Reconstruction and Development and the Nordic Investment Bank) finance innovative projects and companies and sustainable infrastructure investments, thus building resilient infrastructure, promoting sustainable industrialisation and fostering innovation.</w:t>
            </w:r>
          </w:p>
        </w:tc>
      </w:tr>
      <w:tr w:rsidR="00D933B7" w:rsidRPr="0047239D" w14:paraId="405F0C0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291D36E" w14:textId="5A7FE82D" w:rsidR="00D933B7" w:rsidRPr="0047239D" w:rsidRDefault="00B71151">
            <w:pPr>
              <w:rPr>
                <w:b w:val="0"/>
                <w:lang w:eastAsia="en-GB"/>
              </w:rPr>
            </w:pPr>
            <w:r w:rsidRPr="00DB731B">
              <w:rPr>
                <w:b w:val="0"/>
                <w:lang w:eastAsia="en-GB"/>
              </w:rPr>
              <w:t>SDG10: Reduce inequalities within and among countries</w:t>
            </w:r>
          </w:p>
        </w:tc>
        <w:tc>
          <w:tcPr>
            <w:tcW w:w="2410" w:type="dxa"/>
          </w:tcPr>
          <w:p w14:paraId="5F6912F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w:t>
            </w:r>
          </w:p>
          <w:p w14:paraId="5D0A06DE"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p>
        </w:tc>
        <w:tc>
          <w:tcPr>
            <w:tcW w:w="5772" w:type="dxa"/>
          </w:tcPr>
          <w:p w14:paraId="64B64AC3"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The InvestEU programme provides financing and advisory support for projects that might otherwise struggle to secure private investment, enabling development in countries with less-developed capital markets, where financial barriers exist.</w:t>
            </w:r>
          </w:p>
        </w:tc>
      </w:tr>
      <w:tr w:rsidR="00D933B7" w:rsidRPr="0047239D" w14:paraId="33128DE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95E6089" w14:textId="5A7C8ED1" w:rsidR="00D933B7" w:rsidRPr="0047239D" w:rsidRDefault="00685ACC">
            <w:pPr>
              <w:rPr>
                <w:b w:val="0"/>
                <w:lang w:eastAsia="en-GB"/>
              </w:rPr>
            </w:pPr>
            <w:r w:rsidRPr="00DB1942">
              <w:rPr>
                <w:b w:val="0"/>
                <w:bCs/>
              </w:rPr>
              <w:t>SDG11: Make cities and human settlements inclusive, safe, resilient and sustainable</w:t>
            </w:r>
          </w:p>
        </w:tc>
        <w:tc>
          <w:tcPr>
            <w:tcW w:w="2410" w:type="dxa"/>
          </w:tcPr>
          <w:p w14:paraId="54AA2D61"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w:t>
            </w:r>
          </w:p>
        </w:tc>
        <w:tc>
          <w:tcPr>
            <w:tcW w:w="5772" w:type="dxa"/>
          </w:tcPr>
          <w:p w14:paraId="1F9BB244"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rPr>
                <w:rFonts w:eastAsia="EC Square Sans Pro" w:cs="EC Square Sans Pro"/>
              </w:rPr>
              <w:t>The dedicated investments in economic and social infrastructure projects under InvestEU support advancement towards promoting resilient and inclusive infrastructure, and further efforts to support service-rich integrated infrastructure projects contribute to making cities more inclusive and sustainable.</w:t>
            </w:r>
          </w:p>
        </w:tc>
      </w:tr>
      <w:tr w:rsidR="00D933B7" w:rsidRPr="0047239D" w14:paraId="759E51F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9D9CCE6" w14:textId="0AA9B26F"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63967D6D"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w:t>
            </w:r>
          </w:p>
          <w:p w14:paraId="1F56B1B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p>
        </w:tc>
        <w:tc>
          <w:tcPr>
            <w:tcW w:w="5772" w:type="dxa"/>
          </w:tcPr>
          <w:p w14:paraId="5BEB86C6"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InvestEU support to inclusive business practices and small and medium-sized enterprise growth and development contributes to promoting sustainable production and consumption practices.</w:t>
            </w:r>
          </w:p>
        </w:tc>
      </w:tr>
      <w:tr w:rsidR="00D933B7" w:rsidRPr="0047239D" w14:paraId="200431E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5BB4A1E" w14:textId="58ABA4EE" w:rsidR="00D933B7" w:rsidRPr="0047239D" w:rsidRDefault="00C941C9">
            <w:pPr>
              <w:rPr>
                <w:b w:val="0"/>
                <w:lang w:eastAsia="en-GB"/>
              </w:rPr>
            </w:pPr>
            <w:r w:rsidRPr="00C941C9">
              <w:rPr>
                <w:b w:val="0"/>
              </w:rPr>
              <w:t>SDG13: Take urgent action to combat climate change and its impacts</w:t>
            </w:r>
          </w:p>
        </w:tc>
        <w:tc>
          <w:tcPr>
            <w:tcW w:w="2410" w:type="dxa"/>
          </w:tcPr>
          <w:p w14:paraId="0D175591"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w:t>
            </w:r>
          </w:p>
          <w:p w14:paraId="533A4808"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p>
        </w:tc>
        <w:tc>
          <w:tcPr>
            <w:tcW w:w="5772" w:type="dxa"/>
          </w:tcPr>
          <w:p w14:paraId="7DEA491F"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rPr>
                <w:rFonts w:eastAsia="EC Square Sans Pro" w:cs="EC Square Sans Pro"/>
              </w:rPr>
              <w:t>Several implementing partners (e.g. the EIB Group, the European Bank for Reconstruction and Development, the Nordic Investment Bank and the Caisse des Dépôts et Consignations) finance clean energy investments with low or zero emissions, thus combating climate change and its impacts.</w:t>
            </w:r>
          </w:p>
        </w:tc>
      </w:tr>
      <w:tr w:rsidR="00D933B7" w:rsidRPr="0047239D" w14:paraId="311637A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BFA7C3F" w14:textId="2BCDE8E9" w:rsidR="00D933B7" w:rsidRPr="0047239D" w:rsidRDefault="004D124D">
            <w:pPr>
              <w:rPr>
                <w:b w:val="0"/>
                <w:lang w:eastAsia="en-GB"/>
              </w:rPr>
            </w:pPr>
            <w:r w:rsidRPr="00DB731B">
              <w:rPr>
                <w:b w:val="0"/>
                <w:lang w:eastAsia="en-GB"/>
              </w:rPr>
              <w:t>SDG14: Conserve and sustainably use the oceans, seas and marine resources for sustainable development</w:t>
            </w:r>
          </w:p>
        </w:tc>
        <w:tc>
          <w:tcPr>
            <w:tcW w:w="2410" w:type="dxa"/>
          </w:tcPr>
          <w:p w14:paraId="337D723A"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w:t>
            </w:r>
          </w:p>
          <w:p w14:paraId="6E93DFC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p>
        </w:tc>
        <w:tc>
          <w:tcPr>
            <w:tcW w:w="5772" w:type="dxa"/>
          </w:tcPr>
          <w:p w14:paraId="39FCC4C9"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InvestEU is providing support to activities related to the sustainable use of marine resources, aquaculture and other elements of the wider bioeconomy. As of 31 December 2025, implementing partners signed around EUR 231.13 million for operations in the area of the blue economy and the sustainable blue economy finance principles.</w:t>
            </w:r>
          </w:p>
        </w:tc>
      </w:tr>
      <w:tr w:rsidR="00D933B7" w:rsidRPr="0047239D" w14:paraId="2AE2AF3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C61B2F9" w14:textId="1656B9BE" w:rsidR="00D933B7" w:rsidRPr="0047239D" w:rsidRDefault="00E544E8">
            <w:pPr>
              <w:rPr>
                <w:b w:val="0"/>
                <w:lang w:eastAsia="en-GB"/>
              </w:rPr>
            </w:pPr>
            <w:r w:rsidRPr="00E544E8">
              <w:rPr>
                <w:b w:val="0"/>
                <w:lang w:eastAsia="en-GB"/>
              </w:rPr>
              <w:t>SDG15: Protect, restore and promote sustainable use of terrestrial ecosystems, sustainably manage forests, combat desertification, and halt and reverse land degradation and halt biodiversity loss</w:t>
            </w:r>
          </w:p>
        </w:tc>
        <w:tc>
          <w:tcPr>
            <w:tcW w:w="2410" w:type="dxa"/>
          </w:tcPr>
          <w:p w14:paraId="0B1BC1DE"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w:t>
            </w:r>
          </w:p>
          <w:p w14:paraId="42E91918"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p>
        </w:tc>
        <w:tc>
          <w:tcPr>
            <w:tcW w:w="5772" w:type="dxa"/>
          </w:tcPr>
          <w:p w14:paraId="03749772"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rPr>
                <w:rFonts w:eastAsia="EC Square Sans Pro" w:cs="EC Square Sans Pro"/>
              </w:rPr>
              <w:t>InvestEU contributes to sustainable forest management, in line with the biodiversity-related priority areas which are to be supported under various financial products deployed under the InvestEU programme. As of December 2025, implementing partners signed around EUR 308.36 million for operations supporting biodiversity and ecosystems.</w:t>
            </w:r>
          </w:p>
        </w:tc>
      </w:tr>
    </w:tbl>
    <w:p w14:paraId="1B6B0462" w14:textId="77777777" w:rsidR="00D933B7" w:rsidRDefault="00D933B7" w:rsidP="00D933B7">
      <w:pPr>
        <w:sectPr w:rsidR="00D933B7" w:rsidSect="00D933B7">
          <w:headerReference w:type="even" r:id="rId124"/>
          <w:headerReference w:type="default" r:id="rId125"/>
          <w:footerReference w:type="even" r:id="rId126"/>
          <w:footerReference w:type="default" r:id="rId127"/>
          <w:headerReference w:type="first" r:id="rId128"/>
          <w:footerReference w:type="first" r:id="rId129"/>
          <w:pgSz w:w="11906" w:h="16838"/>
          <w:pgMar w:top="1440" w:right="1133" w:bottom="1440" w:left="1134" w:header="708" w:footer="708" w:gutter="0"/>
          <w:cols w:space="708"/>
          <w:docGrid w:linePitch="360"/>
        </w:sectPr>
      </w:pPr>
    </w:p>
    <w:p w14:paraId="0AABE08F" w14:textId="0EB9C400" w:rsidR="00D933B7" w:rsidRDefault="005353CC" w:rsidP="00D933B7">
      <w:pPr>
        <w:pStyle w:val="Heading1"/>
        <w:rPr>
          <w:rFonts w:ascii="EC Square Sans Pro Medium" w:hAnsi="EC Square Sans Pro Medium"/>
          <w:sz w:val="32"/>
          <w:szCs w:val="32"/>
          <w:lang w:eastAsia="en-GB"/>
        </w:rPr>
      </w:pPr>
      <w:bookmarkStart w:id="11" w:name="_Toc228976524"/>
      <w:r>
        <w:rPr>
          <w:noProof/>
        </w:rPr>
        <w:t>C</w:t>
      </w:r>
      <w:r w:rsidR="00D933B7" w:rsidRPr="00137E12">
        <w:rPr>
          <w:noProof/>
        </w:rPr>
        <w:t>ONNECTING EUROPE FACILITY</w:t>
      </w:r>
      <w:bookmarkEnd w:id="11"/>
    </w:p>
    <w:p w14:paraId="7ED2961A" w14:textId="5D939DE3"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7E96FC10" w14:textId="77777777">
        <w:trPr>
          <w:trHeight w:val="1584"/>
          <w:jc w:val="left"/>
        </w:trPr>
        <w:tc>
          <w:tcPr>
            <w:tcW w:w="2410" w:type="dxa"/>
          </w:tcPr>
          <w:p w14:paraId="6FD56093" w14:textId="77777777" w:rsidR="00D933B7" w:rsidRDefault="00D933B7">
            <w:pPr>
              <w:spacing w:before="120" w:after="120"/>
              <w:rPr>
                <w:rFonts w:eastAsia="EC Square Sans Pro" w:cs="EC Square Sans Pro"/>
                <w:sz w:val="28"/>
                <w:szCs w:val="28"/>
              </w:rPr>
            </w:pPr>
            <w:r>
              <w:rPr>
                <w:rFonts w:eastAsia="EC Square Sans Pro" w:cs="EC Square Sans Pro"/>
                <w:sz w:val="28"/>
                <w:szCs w:val="28"/>
              </w:rPr>
              <w:t>4</w:t>
            </w:r>
            <w:r>
              <w:rPr>
                <w:rFonts w:ascii="Calibri" w:eastAsia="EC Square Sans Pro" w:hAnsi="Calibri" w:cs="Calibri"/>
                <w:sz w:val="28"/>
                <w:szCs w:val="28"/>
              </w:rPr>
              <w:t> </w:t>
            </w:r>
            <w:r>
              <w:rPr>
                <w:rFonts w:eastAsia="EC Square Sans Pro" w:cs="EC Square Sans Pro"/>
                <w:sz w:val="28"/>
                <w:szCs w:val="28"/>
              </w:rPr>
              <w:t>898</w:t>
            </w:r>
          </w:p>
          <w:p w14:paraId="67E6CE6D" w14:textId="77777777" w:rsidR="00D933B7" w:rsidRDefault="00D933B7">
            <w:pPr>
              <w:spacing w:before="120" w:after="120"/>
              <w:rPr>
                <w:rFonts w:eastAsia="EC Square Sans Pro" w:cs="EC Square Sans Pro"/>
                <w:sz w:val="24"/>
                <w:szCs w:val="24"/>
              </w:rPr>
            </w:pPr>
            <w:r>
              <w:rPr>
                <w:rFonts w:eastAsia="EC Square Sans Pro" w:cs="EC Square Sans Pro"/>
                <w:sz w:val="24"/>
                <w:szCs w:val="24"/>
              </w:rPr>
              <w:t>alternative fuel supply points were supported by the CEF during 2021-2027.</w:t>
            </w:r>
          </w:p>
          <w:p w14:paraId="1C8A2283" w14:textId="77777777" w:rsidR="00D933B7" w:rsidRPr="0047239D" w:rsidRDefault="00D933B7">
            <w:pPr>
              <w:spacing w:before="120" w:after="120"/>
              <w:rPr>
                <w:rFonts w:eastAsia="EC Square Sans Pro" w:cs="EC Square Sans Pro"/>
                <w:sz w:val="24"/>
                <w:szCs w:val="24"/>
              </w:rPr>
            </w:pPr>
            <w:r>
              <w:rPr>
                <w:rFonts w:eastAsia="EC Square Sans Pro" w:cs="EC Square Sans Pro"/>
                <w:sz w:val="24"/>
                <w:szCs w:val="24"/>
              </w:rPr>
              <w:t>Under CEF</w:t>
            </w:r>
            <w:r>
              <w:rPr>
                <w:rFonts w:ascii="Calibri" w:eastAsia="EC Square Sans Pro" w:hAnsi="Calibri" w:cs="Calibri"/>
                <w:sz w:val="24"/>
                <w:szCs w:val="24"/>
              </w:rPr>
              <w:t> </w:t>
            </w:r>
            <w:r>
              <w:rPr>
                <w:rFonts w:eastAsia="EC Square Sans Pro" w:cs="EC Square Sans Pro"/>
                <w:sz w:val="24"/>
                <w:szCs w:val="24"/>
              </w:rPr>
              <w:t>I (2014-2020) and CEF</w:t>
            </w:r>
            <w:r>
              <w:rPr>
                <w:rFonts w:ascii="Calibri" w:eastAsia="EC Square Sans Pro" w:hAnsi="Calibri" w:cs="Calibri"/>
                <w:sz w:val="24"/>
                <w:szCs w:val="24"/>
              </w:rPr>
              <w:t> </w:t>
            </w:r>
            <w:r>
              <w:rPr>
                <w:rFonts w:eastAsia="EC Square Sans Pro" w:cs="EC Square Sans Pro"/>
                <w:sz w:val="24"/>
                <w:szCs w:val="24"/>
              </w:rPr>
              <w:t>II (2021-2027), the deployment of 21</w:t>
            </w:r>
            <w:r>
              <w:rPr>
                <w:rFonts w:ascii="Calibri" w:eastAsia="EC Square Sans Pro" w:hAnsi="Calibri" w:cs="Calibri"/>
                <w:sz w:val="24"/>
                <w:szCs w:val="24"/>
              </w:rPr>
              <w:t> </w:t>
            </w:r>
            <w:r>
              <w:rPr>
                <w:rFonts w:eastAsia="EC Square Sans Pro" w:cs="EC Square Sans Pro"/>
                <w:sz w:val="24"/>
                <w:szCs w:val="24"/>
              </w:rPr>
              <w:t>000 alternative fuel supply points has been supported.</w:t>
            </w:r>
          </w:p>
          <w:p w14:paraId="7A5AB92D" w14:textId="77777777" w:rsidR="00D933B7" w:rsidRPr="0047239D" w:rsidRDefault="00D933B7">
            <w:pPr>
              <w:spacing w:before="120" w:after="120"/>
              <w:rPr>
                <w:rFonts w:eastAsia="EC Square Sans Pro" w:cs="EC Square Sans Pro"/>
                <w:sz w:val="24"/>
                <w:szCs w:val="24"/>
              </w:rPr>
            </w:pPr>
          </w:p>
        </w:tc>
        <w:tc>
          <w:tcPr>
            <w:cnfStyle w:val="000001000000" w:firstRow="0" w:lastRow="0" w:firstColumn="0" w:lastColumn="0" w:oddVBand="0" w:evenVBand="1" w:oddHBand="0" w:evenHBand="0" w:firstRowFirstColumn="0" w:firstRowLastColumn="0" w:lastRowFirstColumn="0" w:lastRowLastColumn="0"/>
            <w:tcW w:w="2409" w:type="dxa"/>
          </w:tcPr>
          <w:p w14:paraId="057EFF64" w14:textId="77777777" w:rsidR="00D933B7" w:rsidRDefault="00D933B7">
            <w:pPr>
              <w:spacing w:before="120" w:after="120"/>
              <w:rPr>
                <w:rFonts w:eastAsia="EC Square Sans Pro" w:cs="EC Square Sans Pro"/>
                <w:sz w:val="28"/>
                <w:szCs w:val="28"/>
              </w:rPr>
            </w:pPr>
            <w:r>
              <w:rPr>
                <w:rFonts w:eastAsia="EC Square Sans Pro" w:cs="EC Square Sans Pro"/>
                <w:sz w:val="28"/>
                <w:szCs w:val="28"/>
              </w:rPr>
              <w:t>518</w:t>
            </w:r>
          </w:p>
          <w:p w14:paraId="74186588" w14:textId="77777777" w:rsidR="00D933B7" w:rsidRPr="0047239D" w:rsidRDefault="00D933B7">
            <w:pPr>
              <w:spacing w:before="120" w:after="120"/>
              <w:rPr>
                <w:rFonts w:eastAsia="EC Square Sans Pro" w:cs="EC Square Sans Pro"/>
              </w:rPr>
            </w:pPr>
            <w:r>
              <w:rPr>
                <w:rFonts w:eastAsia="EC Square Sans Pro" w:cs="EC Square Sans Pro"/>
                <w:sz w:val="24"/>
                <w:szCs w:val="24"/>
              </w:rPr>
              <w:t>electric locomotives were equipped with the European Railway Traffic Management System under CEF</w:t>
            </w:r>
            <w:r>
              <w:rPr>
                <w:rFonts w:ascii="Calibri" w:eastAsia="EC Square Sans Pro" w:hAnsi="Calibri" w:cs="Calibri"/>
                <w:sz w:val="24"/>
                <w:szCs w:val="24"/>
              </w:rPr>
              <w:t> </w:t>
            </w:r>
            <w:r>
              <w:rPr>
                <w:rFonts w:eastAsia="EC Square Sans Pro" w:cs="EC Square Sans Pro"/>
                <w:sz w:val="24"/>
                <w:szCs w:val="24"/>
              </w:rPr>
              <w:t>II. Under CEF</w:t>
            </w:r>
            <w:r>
              <w:rPr>
                <w:rFonts w:ascii="Calibri" w:eastAsia="EC Square Sans Pro" w:hAnsi="Calibri" w:cs="Calibri"/>
                <w:sz w:val="24"/>
                <w:szCs w:val="24"/>
              </w:rPr>
              <w:t> </w:t>
            </w:r>
            <w:r>
              <w:rPr>
                <w:rFonts w:eastAsia="EC Square Sans Pro" w:cs="EC Square Sans Pro"/>
                <w:sz w:val="24"/>
                <w:szCs w:val="24"/>
              </w:rPr>
              <w:t>I and CEF</w:t>
            </w:r>
            <w:r>
              <w:rPr>
                <w:rFonts w:ascii="Calibri" w:eastAsia="EC Square Sans Pro" w:hAnsi="Calibri" w:cs="Calibri"/>
                <w:sz w:val="24"/>
                <w:szCs w:val="24"/>
              </w:rPr>
              <w:t> </w:t>
            </w:r>
            <w:r>
              <w:rPr>
                <w:rFonts w:eastAsia="EC Square Sans Pro" w:cs="EC Square Sans Pro"/>
                <w:sz w:val="24"/>
                <w:szCs w:val="24"/>
              </w:rPr>
              <w:t>II, 1</w:t>
            </w:r>
            <w:r>
              <w:rPr>
                <w:rFonts w:ascii="Calibri" w:eastAsia="EC Square Sans Pro" w:hAnsi="Calibri" w:cs="Calibri"/>
                <w:sz w:val="24"/>
                <w:szCs w:val="24"/>
              </w:rPr>
              <w:t> </w:t>
            </w:r>
            <w:r>
              <w:rPr>
                <w:rFonts w:eastAsia="EC Square Sans Pro" w:cs="EC Square Sans Pro"/>
                <w:sz w:val="24"/>
                <w:szCs w:val="24"/>
              </w:rPr>
              <w:t>324 locomotives in total were supported. Additionally, almost 3</w:t>
            </w:r>
            <w:r>
              <w:rPr>
                <w:rFonts w:ascii="Calibri" w:eastAsia="EC Square Sans Pro" w:hAnsi="Calibri" w:cs="Calibri"/>
                <w:sz w:val="24"/>
                <w:szCs w:val="24"/>
              </w:rPr>
              <w:t> </w:t>
            </w:r>
            <w:r>
              <w:rPr>
                <w:rFonts w:eastAsia="EC Square Sans Pro" w:cs="EC Square Sans Pro"/>
                <w:sz w:val="24"/>
                <w:szCs w:val="24"/>
              </w:rPr>
              <w:t>000</w:t>
            </w:r>
            <w:r>
              <w:rPr>
                <w:rFonts w:ascii="Calibri" w:eastAsia="EC Square Sans Pro" w:hAnsi="Calibri" w:cs="Calibri"/>
                <w:sz w:val="24"/>
                <w:szCs w:val="24"/>
              </w:rPr>
              <w:t> </w:t>
            </w:r>
            <w:r>
              <w:rPr>
                <w:rFonts w:eastAsia="EC Square Sans Pro" w:cs="EC Square Sans Pro"/>
                <w:sz w:val="24"/>
                <w:szCs w:val="24"/>
              </w:rPr>
              <w:t>kilometres of European Railway Traffic Management System track-side infrastructure were deployed under CEF</w:t>
            </w:r>
            <w:r>
              <w:rPr>
                <w:rFonts w:ascii="Calibri" w:eastAsia="EC Square Sans Pro" w:hAnsi="Calibri" w:cs="Calibri"/>
                <w:sz w:val="24"/>
                <w:szCs w:val="24"/>
              </w:rPr>
              <w:t> </w:t>
            </w:r>
            <w:r>
              <w:rPr>
                <w:rFonts w:eastAsia="EC Square Sans Pro" w:cs="EC Square Sans Pro"/>
                <w:sz w:val="24"/>
                <w:szCs w:val="24"/>
              </w:rPr>
              <w:t>I and CEF</w:t>
            </w:r>
            <w:r>
              <w:rPr>
                <w:rFonts w:ascii="Calibri" w:eastAsia="EC Square Sans Pro" w:hAnsi="Calibri" w:cs="Calibri"/>
                <w:sz w:val="24"/>
                <w:szCs w:val="24"/>
              </w:rPr>
              <w:t> </w:t>
            </w:r>
            <w:r>
              <w:rPr>
                <w:rFonts w:eastAsia="EC Square Sans Pro" w:cs="EC Square Sans Pro"/>
                <w:sz w:val="24"/>
                <w:szCs w:val="24"/>
              </w:rPr>
              <w:t>II.</w:t>
            </w:r>
          </w:p>
        </w:tc>
        <w:tc>
          <w:tcPr>
            <w:tcW w:w="2410" w:type="dxa"/>
            <w:tcBorders>
              <w:bottom w:val="single" w:sz="4" w:space="0" w:color="8C8C8C"/>
            </w:tcBorders>
          </w:tcPr>
          <w:p w14:paraId="66FC1A2D" w14:textId="77777777" w:rsidR="00D933B7" w:rsidRDefault="00D933B7">
            <w:pPr>
              <w:spacing w:before="0" w:after="0"/>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eastAsia="EC Square Sans Pro" w:cs="EC Square Sans Pro"/>
                <w:sz w:val="28"/>
                <w:szCs w:val="28"/>
              </w:rPr>
              <w:t>220</w:t>
            </w:r>
          </w:p>
          <w:p w14:paraId="70850F47"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eastAsia="EC Square Sans Pro" w:cs="EC Square Sans Pro"/>
                <w:sz w:val="24"/>
                <w:szCs w:val="24"/>
              </w:rPr>
              <w:t>kilometres of railway lines were addressed through closed studies and works under CEF</w:t>
            </w:r>
            <w:r>
              <w:rPr>
                <w:rFonts w:ascii="Calibri" w:eastAsia="EC Square Sans Pro" w:hAnsi="Calibri" w:cs="Calibri"/>
                <w:sz w:val="24"/>
                <w:szCs w:val="24"/>
              </w:rPr>
              <w:t> </w:t>
            </w:r>
            <w:r>
              <w:rPr>
                <w:rFonts w:eastAsia="EC Square Sans Pro" w:cs="EC Square Sans Pro"/>
                <w:sz w:val="24"/>
                <w:szCs w:val="24"/>
              </w:rPr>
              <w:t>II, and 4</w:t>
            </w:r>
            <w:r>
              <w:rPr>
                <w:rFonts w:ascii="Calibri" w:eastAsia="EC Square Sans Pro" w:hAnsi="Calibri" w:cs="Calibri"/>
                <w:sz w:val="24"/>
                <w:szCs w:val="24"/>
              </w:rPr>
              <w:t> </w:t>
            </w:r>
            <w:r>
              <w:rPr>
                <w:rFonts w:eastAsia="EC Square Sans Pro" w:cs="EC Square Sans Pro"/>
                <w:sz w:val="24"/>
                <w:szCs w:val="24"/>
              </w:rPr>
              <w:t>700</w:t>
            </w:r>
            <w:r>
              <w:rPr>
                <w:rFonts w:eastAsia="EC Square Sans Pro" w:cs="EC Square Sans Pro"/>
                <w:color w:val="FF0000"/>
                <w:sz w:val="24"/>
                <w:szCs w:val="24"/>
              </w:rPr>
              <w:t xml:space="preserve"> </w:t>
            </w:r>
            <w:r>
              <w:rPr>
                <w:rFonts w:eastAsia="EC Square Sans Pro" w:cs="EC Square Sans Pro"/>
                <w:sz w:val="24"/>
                <w:szCs w:val="24"/>
              </w:rPr>
              <w:t>kilometres in total under CEF</w:t>
            </w:r>
            <w:r>
              <w:rPr>
                <w:rFonts w:ascii="Calibri" w:eastAsia="EC Square Sans Pro" w:hAnsi="Calibri" w:cs="Calibri"/>
                <w:sz w:val="24"/>
                <w:szCs w:val="24"/>
              </w:rPr>
              <w:t> </w:t>
            </w:r>
            <w:r>
              <w:rPr>
                <w:rFonts w:eastAsia="EC Square Sans Pro" w:cs="EC Square Sans Pro"/>
                <w:sz w:val="24"/>
                <w:szCs w:val="24"/>
              </w:rPr>
              <w:t>I.</w:t>
            </w:r>
          </w:p>
        </w:tc>
        <w:tc>
          <w:tcPr>
            <w:cnfStyle w:val="000001000000" w:firstRow="0" w:lastRow="0" w:firstColumn="0" w:lastColumn="0" w:oddVBand="0" w:evenVBand="1" w:oddHBand="0" w:evenHBand="0" w:firstRowFirstColumn="0" w:firstRowLastColumn="0" w:lastRowFirstColumn="0" w:lastRowLastColumn="0"/>
            <w:tcW w:w="2410" w:type="dxa"/>
          </w:tcPr>
          <w:p w14:paraId="3BA81C51" w14:textId="77777777" w:rsidR="00D933B7" w:rsidRDefault="00D933B7">
            <w:pPr>
              <w:spacing w:before="120" w:after="120"/>
              <w:rPr>
                <w:rFonts w:eastAsia="EC Square Sans Pro" w:cs="EC Square Sans Pro"/>
                <w:sz w:val="28"/>
                <w:szCs w:val="28"/>
              </w:rPr>
            </w:pPr>
            <w:r>
              <w:rPr>
                <w:rFonts w:eastAsia="EC Square Sans Pro" w:cs="EC Square Sans Pro"/>
                <w:sz w:val="28"/>
                <w:szCs w:val="28"/>
              </w:rPr>
              <w:t>13</w:t>
            </w:r>
            <w:r>
              <w:rPr>
                <w:rFonts w:ascii="Calibri" w:eastAsia="EC Square Sans Pro" w:hAnsi="Calibri" w:cs="Calibri"/>
                <w:sz w:val="24"/>
                <w:szCs w:val="24"/>
              </w:rPr>
              <w:t> </w:t>
            </w:r>
            <w:r>
              <w:rPr>
                <w:rFonts w:eastAsia="EC Square Sans Pro" w:cs="EC Square Sans Pro"/>
                <w:sz w:val="28"/>
                <w:szCs w:val="28"/>
              </w:rPr>
              <w:t>000</w:t>
            </w:r>
          </w:p>
          <w:p w14:paraId="3B531D47" w14:textId="77777777" w:rsidR="00D933B7" w:rsidRPr="00533181" w:rsidRDefault="00D933B7">
            <w:pPr>
              <w:spacing w:before="120" w:after="120"/>
              <w:rPr>
                <w:rFonts w:eastAsia="EC Square Sans Pro" w:cs="EC Square Sans Pro"/>
                <w:sz w:val="28"/>
                <w:szCs w:val="28"/>
              </w:rPr>
            </w:pPr>
            <w:r>
              <w:rPr>
                <w:rFonts w:eastAsia="EC Square Sans Pro" w:cs="EC Square Sans Pro"/>
                <w:sz w:val="24"/>
                <w:szCs w:val="24"/>
              </w:rPr>
              <w:t>megawatts of electricity transmission capacity were added since 2021 to interconnect electricity networks and to facilitate the integration of renewable energy.</w:t>
            </w:r>
          </w:p>
        </w:tc>
      </w:tr>
      <w:tr w:rsidR="00D933B7" w:rsidRPr="0047239D" w14:paraId="30EDC5B5" w14:textId="77777777">
        <w:trPr>
          <w:trHeight w:val="1034"/>
          <w:jc w:val="left"/>
        </w:trPr>
        <w:tc>
          <w:tcPr>
            <w:tcW w:w="2410" w:type="dxa"/>
          </w:tcPr>
          <w:p w14:paraId="0150F8C3" w14:textId="77777777" w:rsidR="00D933B7" w:rsidRDefault="00D933B7">
            <w:pPr>
              <w:spacing w:before="120" w:after="120"/>
              <w:rPr>
                <w:rFonts w:eastAsia="EC Square Sans Pro" w:cs="EC Square Sans Pro"/>
                <w:sz w:val="28"/>
                <w:szCs w:val="28"/>
              </w:rPr>
            </w:pPr>
            <w:r>
              <w:rPr>
                <w:rFonts w:eastAsia="EC Square Sans Pro" w:cs="EC Square Sans Pro"/>
                <w:sz w:val="28"/>
                <w:szCs w:val="28"/>
              </w:rPr>
              <w:t>28</w:t>
            </w:r>
            <w:r>
              <w:rPr>
                <w:rFonts w:ascii="Calibri" w:eastAsia="EC Square Sans Pro" w:hAnsi="Calibri" w:cs="Calibri"/>
                <w:sz w:val="24"/>
                <w:szCs w:val="24"/>
              </w:rPr>
              <w:t> </w:t>
            </w:r>
            <w:r>
              <w:rPr>
                <w:rFonts w:eastAsia="EC Square Sans Pro" w:cs="EC Square Sans Pro"/>
                <w:sz w:val="28"/>
                <w:szCs w:val="28"/>
              </w:rPr>
              <w:t>504</w:t>
            </w:r>
          </w:p>
          <w:p w14:paraId="1A640990" w14:textId="77777777" w:rsidR="00D933B7" w:rsidRPr="00533181" w:rsidRDefault="00D933B7">
            <w:pPr>
              <w:spacing w:before="120" w:after="120"/>
              <w:rPr>
                <w:rFonts w:eastAsia="EC Square Sans Pro" w:cs="EC Square Sans Pro"/>
              </w:rPr>
            </w:pPr>
            <w:r>
              <w:rPr>
                <w:rFonts w:eastAsia="EC Square Sans Pro" w:cs="EC Square Sans Pro"/>
                <w:sz w:val="24"/>
                <w:szCs w:val="24"/>
              </w:rPr>
              <w:t>digital devices for smart electricity grids were installed via CEF II actions.</w:t>
            </w:r>
          </w:p>
        </w:tc>
        <w:tc>
          <w:tcPr>
            <w:cnfStyle w:val="000001000000" w:firstRow="0" w:lastRow="0" w:firstColumn="0" w:lastColumn="0" w:oddVBand="0" w:evenVBand="1" w:oddHBand="0" w:evenHBand="0" w:firstRowFirstColumn="0" w:firstRowLastColumn="0" w:lastRowFirstColumn="0" w:lastRowLastColumn="0"/>
            <w:tcW w:w="2409" w:type="dxa"/>
          </w:tcPr>
          <w:p w14:paraId="0ACFA00D" w14:textId="77777777" w:rsidR="00D933B7" w:rsidRDefault="00D933B7">
            <w:pPr>
              <w:spacing w:before="120" w:after="120"/>
              <w:rPr>
                <w:rFonts w:eastAsia="EC Square Sans Pro" w:cs="EC Square Sans Pro"/>
                <w:sz w:val="28"/>
                <w:szCs w:val="28"/>
              </w:rPr>
            </w:pPr>
            <w:r>
              <w:rPr>
                <w:rFonts w:eastAsia="EC Square Sans Pro" w:cs="EC Square Sans Pro"/>
                <w:sz w:val="28"/>
                <w:szCs w:val="28"/>
              </w:rPr>
              <w:t>222</w:t>
            </w:r>
          </w:p>
          <w:p w14:paraId="5A3BBD51" w14:textId="77777777" w:rsidR="00D933B7" w:rsidRPr="00533181" w:rsidRDefault="00D933B7">
            <w:pPr>
              <w:spacing w:before="120"/>
              <w:rPr>
                <w:rFonts w:eastAsia="EC Square Sans Pro" w:cs="EC Square Sans Pro"/>
              </w:rPr>
            </w:pPr>
            <w:r>
              <w:rPr>
                <w:rFonts w:eastAsia="EC Square Sans Pro" w:cs="EC Square Sans Pro"/>
                <w:color w:val="00002E"/>
                <w:sz w:val="24"/>
                <w:szCs w:val="24"/>
              </w:rPr>
              <w:t>new networks were added under CEF II for socioeconomic drivers, enabling very high-quality connections for local communities.</w:t>
            </w:r>
          </w:p>
        </w:tc>
        <w:tc>
          <w:tcPr>
            <w:tcW w:w="2410" w:type="dxa"/>
            <w:tcBorders>
              <w:bottom w:val="single" w:sz="4" w:space="0" w:color="8C8C8C"/>
            </w:tcBorders>
          </w:tcPr>
          <w:p w14:paraId="40DAC386"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Pr>
                <w:rFonts w:eastAsia="EC Square Sans Pro" w:cs="EC Square Sans Pro"/>
                <w:sz w:val="28"/>
                <w:szCs w:val="28"/>
              </w:rPr>
              <w:t>11</w:t>
            </w:r>
            <w:r>
              <w:rPr>
                <w:rFonts w:ascii="Calibri" w:eastAsia="EC Square Sans Pro" w:hAnsi="Calibri" w:cs="Calibri"/>
                <w:sz w:val="24"/>
                <w:szCs w:val="24"/>
              </w:rPr>
              <w:t> </w:t>
            </w:r>
            <w:r>
              <w:rPr>
                <w:rFonts w:eastAsia="EC Square Sans Pro" w:cs="EC Square Sans Pro"/>
                <w:sz w:val="28"/>
                <w:szCs w:val="28"/>
              </w:rPr>
              <w:t>635</w:t>
            </w:r>
          </w:p>
          <w:p w14:paraId="238BCDD6" w14:textId="77777777" w:rsidR="00D933B7" w:rsidRPr="00533181" w:rsidRDefault="00D933B7">
            <w:pPr>
              <w:spacing w:before="120"/>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eastAsia="EC Square Sans Pro" w:cs="EC Square Sans Pro"/>
                <w:color w:val="00002E"/>
                <w:sz w:val="24"/>
                <w:szCs w:val="24"/>
              </w:rPr>
              <w:t>kilometres of CEF-funded transport corridors covered by 5G connectivity infrastructure (passive and/or active network elements) were added at the EU level, for roads, rail and inland waterways under CEF II.</w:t>
            </w:r>
          </w:p>
        </w:tc>
        <w:tc>
          <w:tcPr>
            <w:cnfStyle w:val="000001000000" w:firstRow="0" w:lastRow="0" w:firstColumn="0" w:lastColumn="0" w:oddVBand="0" w:evenVBand="1" w:oddHBand="0" w:evenHBand="0" w:firstRowFirstColumn="0" w:firstRowLastColumn="0" w:lastRowFirstColumn="0" w:lastRowLastColumn="0"/>
            <w:tcW w:w="2410" w:type="dxa"/>
          </w:tcPr>
          <w:p w14:paraId="456462A2" w14:textId="77777777" w:rsidR="00D933B7" w:rsidRPr="0047239D" w:rsidRDefault="00D933B7">
            <w:pPr>
              <w:spacing w:before="120" w:after="120"/>
              <w:rPr>
                <w:rFonts w:eastAsia="EC Square Sans Pro" w:cs="EC Square Sans Pro"/>
                <w:sz w:val="28"/>
                <w:szCs w:val="28"/>
              </w:rPr>
            </w:pPr>
            <w:r>
              <w:rPr>
                <w:rFonts w:eastAsia="EC Square Sans Pro" w:cs="EC Square Sans Pro"/>
                <w:sz w:val="28"/>
                <w:szCs w:val="28"/>
              </w:rPr>
              <w:t>10</w:t>
            </w:r>
            <w:r>
              <w:rPr>
                <w:rFonts w:ascii="Calibri" w:eastAsia="EC Square Sans Pro" w:hAnsi="Calibri" w:cs="Calibri"/>
                <w:sz w:val="24"/>
                <w:szCs w:val="24"/>
              </w:rPr>
              <w:t> </w:t>
            </w:r>
            <w:r>
              <w:rPr>
                <w:rFonts w:eastAsia="EC Square Sans Pro" w:cs="EC Square Sans Pro"/>
                <w:sz w:val="28"/>
                <w:szCs w:val="28"/>
              </w:rPr>
              <w:t>326</w:t>
            </w:r>
          </w:p>
          <w:p w14:paraId="3728BD2A" w14:textId="77777777" w:rsidR="00D933B7" w:rsidRPr="00533181" w:rsidRDefault="00D933B7">
            <w:pPr>
              <w:spacing w:before="120" w:after="120"/>
              <w:rPr>
                <w:rFonts w:eastAsia="EC Square Sans Pro" w:cs="EC Square Sans Pro"/>
                <w:sz w:val="28"/>
                <w:szCs w:val="28"/>
              </w:rPr>
            </w:pPr>
            <w:r>
              <w:rPr>
                <w:rFonts w:eastAsia="EC Square Sans Pro" w:cs="EC Square Sans Pro"/>
                <w:color w:val="00002E"/>
                <w:sz w:val="24"/>
                <w:szCs w:val="24"/>
              </w:rPr>
              <w:t>terabits per second of additional capacity was created under CEF II, by deployed backbone networks, including submarine cables.</w:t>
            </w:r>
          </w:p>
        </w:tc>
      </w:tr>
    </w:tbl>
    <w:p w14:paraId="2D0DB361" w14:textId="77777777" w:rsidR="00D933B7" w:rsidRDefault="00D933B7" w:rsidP="009F5732">
      <w:pPr>
        <w:spacing w:line="259" w:lineRule="auto"/>
        <w:rPr>
          <w:rFonts w:ascii="EC Square Sans Pro Medium" w:eastAsiaTheme="majorEastAsia" w:hAnsi="EC Square Sans Pro Medium" w:cstheme="majorBidi"/>
          <w:sz w:val="32"/>
          <w:szCs w:val="32"/>
          <w:lang w:eastAsia="en-GB"/>
        </w:rPr>
      </w:pPr>
    </w:p>
    <w:p w14:paraId="01A766C9" w14:textId="031CE642" w:rsidR="00D933B7" w:rsidRPr="0005454D" w:rsidRDefault="00B256D7" w:rsidP="00B86D55">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0E1ED8A2"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Ind w:w="-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2313DE1A" w14:textId="77777777">
        <w:trPr>
          <w:trHeight w:val="300"/>
        </w:trPr>
        <w:tc>
          <w:tcPr>
            <w:tcW w:w="2085" w:type="dxa"/>
            <w:tcBorders>
              <w:top w:val="single" w:sz="4" w:space="0" w:color="FFFFFF"/>
              <w:left w:val="single" w:sz="4" w:space="0" w:color="FFFFFF"/>
              <w:bottom w:val="nil"/>
              <w:right w:val="single" w:sz="4" w:space="0" w:color="FFFFFF"/>
            </w:tcBorders>
            <w:vAlign w:val="bottom"/>
            <w:hideMark/>
          </w:tcPr>
          <w:p w14:paraId="50696763"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Aptos Narrow" w:hAnsi="Aptos Narrow"/>
                <w:color w:val="000000"/>
              </w:rPr>
              <w:t> </w:t>
            </w:r>
          </w:p>
        </w:tc>
        <w:tc>
          <w:tcPr>
            <w:tcW w:w="930" w:type="dxa"/>
            <w:tcBorders>
              <w:top w:val="single" w:sz="4" w:space="0" w:color="D9D9D9"/>
              <w:left w:val="single" w:sz="4" w:space="0" w:color="D9D9D9"/>
              <w:bottom w:val="single" w:sz="4" w:space="0" w:color="D9D9D9"/>
              <w:right w:val="single" w:sz="4" w:space="0" w:color="D9D9D9"/>
            </w:tcBorders>
            <w:shd w:val="clear" w:color="000000" w:fill="DAE9F8"/>
            <w:vAlign w:val="center"/>
            <w:hideMark/>
          </w:tcPr>
          <w:p w14:paraId="76B0309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2021</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60442CE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2022</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327B681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2023</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43543F5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2024</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120E234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2025</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436B2EC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2026</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01EDA08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2027</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1433D23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Total</w:t>
            </w:r>
            <w:r>
              <w:rPr>
                <w:rFonts w:ascii="Calibri" w:hAnsi="Calibri" w:cs="Calibri"/>
                <w:b/>
                <w:bCs/>
                <w:color w:val="000000"/>
              </w:rPr>
              <w:t> </w:t>
            </w:r>
          </w:p>
        </w:tc>
      </w:tr>
      <w:tr w:rsidR="00D933B7" w:rsidRPr="00426441" w14:paraId="0C650369" w14:textId="77777777">
        <w:trPr>
          <w:trHeight w:val="300"/>
        </w:trPr>
        <w:tc>
          <w:tcPr>
            <w:tcW w:w="2085" w:type="dxa"/>
            <w:tcBorders>
              <w:top w:val="single" w:sz="4" w:space="0" w:color="D9D9D9"/>
              <w:left w:val="single" w:sz="4" w:space="0" w:color="D9D9D9"/>
              <w:bottom w:val="single" w:sz="4" w:space="0" w:color="D9D9D9"/>
              <w:right w:val="single" w:sz="4" w:space="0" w:color="D9D9D9"/>
            </w:tcBorders>
            <w:vAlign w:val="center"/>
            <w:hideMark/>
          </w:tcPr>
          <w:p w14:paraId="4C3C4151"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Financial programming</w:t>
            </w:r>
            <w:r>
              <w:rPr>
                <w:rFonts w:ascii="Calibri" w:hAnsi="Calibri" w:cs="Calibri"/>
                <w:b/>
                <w:bCs/>
                <w:color w:val="000000"/>
              </w:rPr>
              <w:t> </w:t>
            </w:r>
          </w:p>
        </w:tc>
        <w:tc>
          <w:tcPr>
            <w:tcW w:w="930" w:type="dxa"/>
            <w:tcBorders>
              <w:top w:val="nil"/>
              <w:left w:val="nil"/>
              <w:bottom w:val="single" w:sz="4" w:space="0" w:color="D9D9D9"/>
              <w:right w:val="single" w:sz="4" w:space="0" w:color="D9D9D9"/>
            </w:tcBorders>
            <w:vAlign w:val="center"/>
            <w:hideMark/>
          </w:tcPr>
          <w:p w14:paraId="3EA2B14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4 517.5</w:t>
            </w:r>
          </w:p>
        </w:tc>
        <w:tc>
          <w:tcPr>
            <w:tcW w:w="930" w:type="dxa"/>
            <w:tcBorders>
              <w:top w:val="nil"/>
              <w:left w:val="nil"/>
              <w:bottom w:val="single" w:sz="4" w:space="0" w:color="D9D9D9"/>
              <w:right w:val="single" w:sz="4" w:space="0" w:color="D9D9D9"/>
            </w:tcBorders>
            <w:vAlign w:val="center"/>
            <w:hideMark/>
          </w:tcPr>
          <w:p w14:paraId="02776CA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4 570.8</w:t>
            </w:r>
          </w:p>
        </w:tc>
        <w:tc>
          <w:tcPr>
            <w:tcW w:w="930" w:type="dxa"/>
            <w:tcBorders>
              <w:top w:val="nil"/>
              <w:left w:val="nil"/>
              <w:bottom w:val="single" w:sz="4" w:space="0" w:color="D9D9D9"/>
              <w:right w:val="single" w:sz="4" w:space="0" w:color="D9D9D9"/>
            </w:tcBorders>
            <w:vAlign w:val="center"/>
            <w:hideMark/>
          </w:tcPr>
          <w:p w14:paraId="3A90DCB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4 839.1</w:t>
            </w:r>
          </w:p>
        </w:tc>
        <w:tc>
          <w:tcPr>
            <w:tcW w:w="930" w:type="dxa"/>
            <w:tcBorders>
              <w:top w:val="nil"/>
              <w:left w:val="nil"/>
              <w:bottom w:val="single" w:sz="4" w:space="0" w:color="D9D9D9"/>
              <w:right w:val="single" w:sz="4" w:space="0" w:color="D9D9D9"/>
            </w:tcBorders>
            <w:vAlign w:val="center"/>
            <w:hideMark/>
          </w:tcPr>
          <w:p w14:paraId="626F8D2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4 586.8</w:t>
            </w:r>
          </w:p>
        </w:tc>
        <w:tc>
          <w:tcPr>
            <w:tcW w:w="930" w:type="dxa"/>
            <w:tcBorders>
              <w:top w:val="nil"/>
              <w:left w:val="nil"/>
              <w:bottom w:val="single" w:sz="4" w:space="0" w:color="D9D9D9"/>
              <w:right w:val="single" w:sz="4" w:space="0" w:color="D9D9D9"/>
            </w:tcBorders>
            <w:vAlign w:val="center"/>
            <w:hideMark/>
          </w:tcPr>
          <w:p w14:paraId="6C87F97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4 747.7</w:t>
            </w:r>
          </w:p>
        </w:tc>
        <w:tc>
          <w:tcPr>
            <w:tcW w:w="930" w:type="dxa"/>
            <w:tcBorders>
              <w:top w:val="nil"/>
              <w:left w:val="nil"/>
              <w:bottom w:val="single" w:sz="4" w:space="0" w:color="D9D9D9"/>
              <w:right w:val="single" w:sz="4" w:space="0" w:color="D9D9D9"/>
            </w:tcBorders>
            <w:vAlign w:val="center"/>
            <w:hideMark/>
          </w:tcPr>
          <w:p w14:paraId="377B6A8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5 034.8</w:t>
            </w:r>
          </w:p>
        </w:tc>
        <w:tc>
          <w:tcPr>
            <w:tcW w:w="930" w:type="dxa"/>
            <w:tcBorders>
              <w:top w:val="nil"/>
              <w:left w:val="nil"/>
              <w:bottom w:val="single" w:sz="4" w:space="0" w:color="D9D9D9"/>
              <w:right w:val="single" w:sz="4" w:space="0" w:color="D9D9D9"/>
            </w:tcBorders>
            <w:vAlign w:val="center"/>
            <w:hideMark/>
          </w:tcPr>
          <w:p w14:paraId="14B2C4B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5 170.9</w:t>
            </w:r>
          </w:p>
        </w:tc>
        <w:tc>
          <w:tcPr>
            <w:tcW w:w="930" w:type="dxa"/>
            <w:tcBorders>
              <w:top w:val="nil"/>
              <w:left w:val="nil"/>
              <w:bottom w:val="single" w:sz="4" w:space="0" w:color="D9D9D9"/>
              <w:right w:val="single" w:sz="4" w:space="0" w:color="D9D9D9"/>
            </w:tcBorders>
            <w:vAlign w:val="center"/>
            <w:hideMark/>
          </w:tcPr>
          <w:p w14:paraId="29325EA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33 467.6</w:t>
            </w:r>
          </w:p>
        </w:tc>
      </w:tr>
      <w:tr w:rsidR="00D933B7" w:rsidRPr="00426441" w14:paraId="124114EC" w14:textId="77777777">
        <w:trPr>
          <w:trHeight w:val="300"/>
        </w:trPr>
        <w:tc>
          <w:tcPr>
            <w:tcW w:w="2085" w:type="dxa"/>
            <w:tcBorders>
              <w:top w:val="nil"/>
              <w:left w:val="single" w:sz="4" w:space="0" w:color="D9D9D9"/>
              <w:bottom w:val="single" w:sz="4" w:space="0" w:color="D9D9D9"/>
              <w:right w:val="single" w:sz="4" w:space="0" w:color="D9D9D9"/>
            </w:tcBorders>
            <w:shd w:val="clear" w:color="000000" w:fill="F2F2F2"/>
            <w:vAlign w:val="center"/>
            <w:hideMark/>
          </w:tcPr>
          <w:p w14:paraId="1A407A1C"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NextGenerationEU</w:t>
            </w:r>
            <w:r>
              <w:rPr>
                <w:rFonts w:ascii="Calibri" w:hAnsi="Calibri" w:cs="Calibri"/>
                <w:b/>
                <w:bCs/>
                <w:color w:val="000000"/>
              </w:rPr>
              <w:t> </w:t>
            </w:r>
          </w:p>
        </w:tc>
        <w:tc>
          <w:tcPr>
            <w:tcW w:w="930" w:type="dxa"/>
            <w:tcBorders>
              <w:top w:val="nil"/>
              <w:left w:val="nil"/>
              <w:bottom w:val="single" w:sz="4" w:space="0" w:color="D9D9D9"/>
              <w:right w:val="single" w:sz="4" w:space="0" w:color="D9D9D9"/>
            </w:tcBorders>
            <w:shd w:val="clear" w:color="000000" w:fill="F2F2F2"/>
            <w:vAlign w:val="center"/>
            <w:hideMark/>
          </w:tcPr>
          <w:p w14:paraId="3699490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31938EF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04E0C2D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3D9FB0E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3251B4D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039303F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3A0C7B4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0BE2AE3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r>
      <w:tr w:rsidR="00D933B7" w:rsidRPr="00426441" w14:paraId="26C7A279" w14:textId="77777777">
        <w:trPr>
          <w:trHeight w:val="300"/>
        </w:trPr>
        <w:tc>
          <w:tcPr>
            <w:tcW w:w="2085" w:type="dxa"/>
            <w:tcBorders>
              <w:top w:val="nil"/>
              <w:left w:val="single" w:sz="4" w:space="0" w:color="D9D9D9"/>
              <w:bottom w:val="single" w:sz="4" w:space="0" w:color="D9D9D9"/>
              <w:right w:val="single" w:sz="4" w:space="0" w:color="D9D9D9"/>
            </w:tcBorders>
            <w:vAlign w:val="center"/>
            <w:hideMark/>
          </w:tcPr>
          <w:p w14:paraId="65CC5F06"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Decommitments made available again</w:t>
            </w:r>
            <w:r>
              <w:rPr>
                <w:rFonts w:ascii="Calibri" w:hAnsi="Calibri" w:cs="Calibri"/>
                <w:b/>
                <w:bCs/>
                <w:color w:val="000000"/>
              </w:rPr>
              <w:t> (</w:t>
            </w:r>
            <w:r>
              <w:rPr>
                <w:b/>
                <w:bCs/>
                <w:color w:val="000000"/>
              </w:rPr>
              <w:t>*)</w:t>
            </w:r>
            <w:r>
              <w:rPr>
                <w:rFonts w:ascii="Calibri" w:hAnsi="Calibri" w:cs="Calibri"/>
                <w:b/>
                <w:bCs/>
                <w:color w:val="000000"/>
              </w:rPr>
              <w:t> </w:t>
            </w:r>
          </w:p>
        </w:tc>
        <w:tc>
          <w:tcPr>
            <w:tcW w:w="930" w:type="dxa"/>
            <w:tcBorders>
              <w:top w:val="nil"/>
              <w:left w:val="nil"/>
              <w:bottom w:val="single" w:sz="4" w:space="0" w:color="D9D9D9"/>
              <w:right w:val="single" w:sz="4" w:space="0" w:color="D9D9D9"/>
            </w:tcBorders>
            <w:vAlign w:val="center"/>
            <w:hideMark/>
          </w:tcPr>
          <w:p w14:paraId="6C66595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vAlign w:val="center"/>
            <w:hideMark/>
          </w:tcPr>
          <w:p w14:paraId="2D7E81F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rFonts w:ascii="Calibri" w:hAnsi="Calibri" w:cs="Calibri"/>
                <w:color w:val="000000"/>
                <w:sz w:val="22"/>
                <w:szCs w:val="22"/>
              </w:rPr>
              <w:t xml:space="preserve"> 0.0</w:t>
            </w:r>
          </w:p>
        </w:tc>
        <w:tc>
          <w:tcPr>
            <w:tcW w:w="930" w:type="dxa"/>
            <w:tcBorders>
              <w:top w:val="nil"/>
              <w:left w:val="nil"/>
              <w:bottom w:val="single" w:sz="4" w:space="0" w:color="D9D9D9"/>
              <w:right w:val="single" w:sz="4" w:space="0" w:color="D9D9D9"/>
            </w:tcBorders>
            <w:vAlign w:val="center"/>
            <w:hideMark/>
          </w:tcPr>
          <w:p w14:paraId="694C203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vAlign w:val="center"/>
            <w:hideMark/>
          </w:tcPr>
          <w:p w14:paraId="287CCF2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vAlign w:val="center"/>
            <w:hideMark/>
          </w:tcPr>
          <w:p w14:paraId="5722BCB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vAlign w:val="center"/>
            <w:hideMark/>
          </w:tcPr>
          <w:p w14:paraId="6AAF8EC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vAlign w:val="center"/>
            <w:hideMark/>
          </w:tcPr>
          <w:p w14:paraId="6C0451C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vAlign w:val="center"/>
            <w:hideMark/>
          </w:tcPr>
          <w:p w14:paraId="7CC182E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r>
      <w:tr w:rsidR="00D933B7" w:rsidRPr="00426441" w14:paraId="65497EE9" w14:textId="77777777">
        <w:trPr>
          <w:trHeight w:val="300"/>
        </w:trPr>
        <w:tc>
          <w:tcPr>
            <w:tcW w:w="2085" w:type="dxa"/>
            <w:tcBorders>
              <w:top w:val="nil"/>
              <w:left w:val="single" w:sz="4" w:space="0" w:color="D9D9D9"/>
              <w:bottom w:val="single" w:sz="4" w:space="0" w:color="D9D9D9"/>
              <w:right w:val="single" w:sz="4" w:space="0" w:color="D9D9D9"/>
            </w:tcBorders>
            <w:shd w:val="clear" w:color="000000" w:fill="F2F2F2"/>
            <w:vAlign w:val="center"/>
            <w:hideMark/>
          </w:tcPr>
          <w:p w14:paraId="53B0CB9B"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Contributions from other countries and entities</w:t>
            </w:r>
            <w:r>
              <w:rPr>
                <w:rFonts w:ascii="Calibri" w:hAnsi="Calibri" w:cs="Calibri"/>
                <w:b/>
                <w:bCs/>
                <w:color w:val="000000"/>
              </w:rPr>
              <w:t> </w:t>
            </w:r>
          </w:p>
        </w:tc>
        <w:tc>
          <w:tcPr>
            <w:tcW w:w="930" w:type="dxa"/>
            <w:tcBorders>
              <w:top w:val="nil"/>
              <w:left w:val="nil"/>
              <w:bottom w:val="single" w:sz="4" w:space="0" w:color="D9D9D9"/>
              <w:right w:val="single" w:sz="4" w:space="0" w:color="D9D9D9"/>
            </w:tcBorders>
            <w:shd w:val="clear" w:color="000000" w:fill="F2F2F2"/>
            <w:vAlign w:val="center"/>
            <w:hideMark/>
          </w:tcPr>
          <w:p w14:paraId="407FD65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034FC4E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26422D0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53C5841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5B683E9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49360C7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3988CA0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4FBB737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r>
      <w:tr w:rsidR="00D933B7" w:rsidRPr="00426441" w14:paraId="2D32D4F2" w14:textId="77777777">
        <w:trPr>
          <w:trHeight w:val="300"/>
        </w:trPr>
        <w:tc>
          <w:tcPr>
            <w:tcW w:w="2085" w:type="dxa"/>
            <w:tcBorders>
              <w:top w:val="nil"/>
              <w:left w:val="single" w:sz="4" w:space="0" w:color="D9D9D9"/>
              <w:bottom w:val="single" w:sz="4" w:space="0" w:color="D9D9D9"/>
              <w:right w:val="single" w:sz="4" w:space="0" w:color="D9D9D9"/>
            </w:tcBorders>
            <w:vAlign w:val="center"/>
            <w:hideMark/>
          </w:tcPr>
          <w:p w14:paraId="4F9692F3"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Total</w:t>
            </w:r>
            <w:r>
              <w:rPr>
                <w:rFonts w:ascii="Calibri" w:hAnsi="Calibri" w:cs="Calibri"/>
                <w:color w:val="000000"/>
              </w:rPr>
              <w:t> </w:t>
            </w:r>
          </w:p>
        </w:tc>
        <w:tc>
          <w:tcPr>
            <w:tcW w:w="930" w:type="dxa"/>
            <w:tcBorders>
              <w:top w:val="nil"/>
              <w:left w:val="nil"/>
              <w:bottom w:val="single" w:sz="4" w:space="0" w:color="D9D9D9"/>
              <w:right w:val="single" w:sz="4" w:space="0" w:color="D9D9D9"/>
            </w:tcBorders>
            <w:vAlign w:val="center"/>
            <w:hideMark/>
          </w:tcPr>
          <w:p w14:paraId="5E905A1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4 517.5</w:t>
            </w:r>
          </w:p>
        </w:tc>
        <w:tc>
          <w:tcPr>
            <w:tcW w:w="930" w:type="dxa"/>
            <w:tcBorders>
              <w:top w:val="nil"/>
              <w:left w:val="nil"/>
              <w:bottom w:val="single" w:sz="4" w:space="0" w:color="D9D9D9"/>
              <w:right w:val="single" w:sz="4" w:space="0" w:color="D9D9D9"/>
            </w:tcBorders>
            <w:vAlign w:val="center"/>
            <w:hideMark/>
          </w:tcPr>
          <w:p w14:paraId="62DD91E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4 570.8</w:t>
            </w:r>
          </w:p>
        </w:tc>
        <w:tc>
          <w:tcPr>
            <w:tcW w:w="930" w:type="dxa"/>
            <w:tcBorders>
              <w:top w:val="nil"/>
              <w:left w:val="nil"/>
              <w:bottom w:val="single" w:sz="4" w:space="0" w:color="D9D9D9"/>
              <w:right w:val="single" w:sz="4" w:space="0" w:color="D9D9D9"/>
            </w:tcBorders>
            <w:vAlign w:val="center"/>
            <w:hideMark/>
          </w:tcPr>
          <w:p w14:paraId="693236E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4 839.1</w:t>
            </w:r>
          </w:p>
        </w:tc>
        <w:tc>
          <w:tcPr>
            <w:tcW w:w="930" w:type="dxa"/>
            <w:tcBorders>
              <w:top w:val="nil"/>
              <w:left w:val="nil"/>
              <w:bottom w:val="single" w:sz="4" w:space="0" w:color="D9D9D9"/>
              <w:right w:val="single" w:sz="4" w:space="0" w:color="D9D9D9"/>
            </w:tcBorders>
            <w:vAlign w:val="center"/>
            <w:hideMark/>
          </w:tcPr>
          <w:p w14:paraId="467252A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4 586.8</w:t>
            </w:r>
          </w:p>
        </w:tc>
        <w:tc>
          <w:tcPr>
            <w:tcW w:w="930" w:type="dxa"/>
            <w:tcBorders>
              <w:top w:val="nil"/>
              <w:left w:val="nil"/>
              <w:bottom w:val="single" w:sz="4" w:space="0" w:color="D9D9D9"/>
              <w:right w:val="single" w:sz="4" w:space="0" w:color="D9D9D9"/>
            </w:tcBorders>
            <w:vAlign w:val="center"/>
            <w:hideMark/>
          </w:tcPr>
          <w:p w14:paraId="2AD8C23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4 747.7</w:t>
            </w:r>
          </w:p>
        </w:tc>
        <w:tc>
          <w:tcPr>
            <w:tcW w:w="930" w:type="dxa"/>
            <w:tcBorders>
              <w:top w:val="nil"/>
              <w:left w:val="nil"/>
              <w:bottom w:val="single" w:sz="4" w:space="0" w:color="D9D9D9"/>
              <w:right w:val="single" w:sz="4" w:space="0" w:color="D9D9D9"/>
            </w:tcBorders>
            <w:vAlign w:val="center"/>
            <w:hideMark/>
          </w:tcPr>
          <w:p w14:paraId="58A01FC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5 034.8</w:t>
            </w:r>
          </w:p>
        </w:tc>
        <w:tc>
          <w:tcPr>
            <w:tcW w:w="930" w:type="dxa"/>
            <w:tcBorders>
              <w:top w:val="nil"/>
              <w:left w:val="nil"/>
              <w:bottom w:val="single" w:sz="4" w:space="0" w:color="D9D9D9"/>
              <w:right w:val="single" w:sz="4" w:space="0" w:color="D9D9D9"/>
            </w:tcBorders>
            <w:vAlign w:val="center"/>
            <w:hideMark/>
          </w:tcPr>
          <w:p w14:paraId="11F121E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5 170.9</w:t>
            </w:r>
          </w:p>
        </w:tc>
        <w:tc>
          <w:tcPr>
            <w:tcW w:w="930" w:type="dxa"/>
            <w:tcBorders>
              <w:top w:val="nil"/>
              <w:left w:val="nil"/>
              <w:bottom w:val="single" w:sz="4" w:space="0" w:color="D9D9D9"/>
              <w:right w:val="single" w:sz="4" w:space="0" w:color="D9D9D9"/>
            </w:tcBorders>
            <w:vAlign w:val="center"/>
            <w:hideMark/>
          </w:tcPr>
          <w:p w14:paraId="6AADEB9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b/>
                <w:bCs/>
                <w:color w:val="000000"/>
                <w:sz w:val="22"/>
                <w:szCs w:val="22"/>
              </w:rPr>
              <w:t>33 467.6</w:t>
            </w:r>
          </w:p>
        </w:tc>
      </w:tr>
    </w:tbl>
    <w:p w14:paraId="12201565"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73E1701F" w14:textId="77777777" w:rsidR="00D933B7" w:rsidRDefault="00D933B7" w:rsidP="00D933B7">
      <w:pPr>
        <w:spacing w:after="0" w:line="240" w:lineRule="auto"/>
        <w:textAlignment w:val="baseline"/>
        <w:rPr>
          <w:rFonts w:cs="Segoe UI"/>
          <w:sz w:val="18"/>
          <w:szCs w:val="18"/>
          <w:lang w:eastAsia="en-IE"/>
        </w:rPr>
      </w:pPr>
    </w:p>
    <w:p w14:paraId="2A974A74" w14:textId="77777777" w:rsidR="00D933B7" w:rsidRDefault="00D933B7" w:rsidP="00D933B7">
      <w:pPr>
        <w:spacing w:after="0" w:line="240" w:lineRule="auto"/>
        <w:textAlignment w:val="baseline"/>
        <w:rPr>
          <w:rFonts w:cs="Segoe UI"/>
          <w:sz w:val="18"/>
          <w:szCs w:val="18"/>
          <w:lang w:eastAsia="en-IE"/>
        </w:rPr>
      </w:pPr>
    </w:p>
    <w:p w14:paraId="090FFAEB" w14:textId="77777777" w:rsidR="00D933B7" w:rsidRDefault="00D933B7" w:rsidP="00D933B7">
      <w:pPr>
        <w:spacing w:after="0" w:line="240" w:lineRule="auto"/>
        <w:textAlignment w:val="baseline"/>
        <w:rPr>
          <w:rFonts w:cs="Segoe UI"/>
          <w:sz w:val="18"/>
          <w:szCs w:val="18"/>
          <w:lang w:eastAsia="en-IE"/>
        </w:rPr>
      </w:pPr>
    </w:p>
    <w:p w14:paraId="4519B461" w14:textId="77777777" w:rsidR="00D933B7" w:rsidRDefault="00D933B7" w:rsidP="00D933B7">
      <w:pPr>
        <w:spacing w:after="0" w:line="240" w:lineRule="auto"/>
        <w:textAlignment w:val="baseline"/>
        <w:rPr>
          <w:rFonts w:cs="Segoe UI"/>
          <w:sz w:val="18"/>
          <w:szCs w:val="18"/>
          <w:lang w:eastAsia="en-IE"/>
        </w:rPr>
      </w:pPr>
    </w:p>
    <w:p w14:paraId="0629D11F"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Ind w:w="-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95AF7FD" w14:textId="77777777">
        <w:trPr>
          <w:trHeight w:val="300"/>
        </w:trPr>
        <w:tc>
          <w:tcPr>
            <w:tcW w:w="2400" w:type="dxa"/>
            <w:tcBorders>
              <w:top w:val="single" w:sz="4" w:space="0" w:color="FFFFFF"/>
              <w:left w:val="single" w:sz="4" w:space="0" w:color="FFFFFF"/>
              <w:bottom w:val="single" w:sz="4" w:space="0" w:color="FFFFFF"/>
              <w:right w:val="nil"/>
            </w:tcBorders>
            <w:vAlign w:val="bottom"/>
            <w:hideMark/>
          </w:tcPr>
          <w:p w14:paraId="0D484A9C"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Aptos Narrow" w:hAnsi="Aptos Narrow"/>
                <w:color w:val="000000"/>
              </w:rPr>
              <w:t> </w:t>
            </w:r>
          </w:p>
        </w:tc>
        <w:tc>
          <w:tcPr>
            <w:tcW w:w="2400" w:type="dxa"/>
            <w:tcBorders>
              <w:top w:val="single" w:sz="4" w:space="0" w:color="D9D9D9"/>
              <w:left w:val="single" w:sz="4" w:space="0" w:color="D9D9D9"/>
              <w:bottom w:val="single" w:sz="4" w:space="0" w:color="D9D9D9"/>
              <w:right w:val="single" w:sz="4" w:space="0" w:color="D9D9D9"/>
            </w:tcBorders>
            <w:shd w:val="clear" w:color="000000" w:fill="DAE9F8"/>
            <w:vAlign w:val="center"/>
            <w:hideMark/>
          </w:tcPr>
          <w:p w14:paraId="29630CE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Implementation</w:t>
            </w:r>
            <w:r>
              <w:rPr>
                <w:rFonts w:ascii="Calibri" w:hAnsi="Calibri" w:cs="Calibri"/>
                <w:b/>
                <w:bCs/>
                <w:color w:val="000000"/>
              </w:rPr>
              <w:t> </w:t>
            </w:r>
          </w:p>
        </w:tc>
        <w:tc>
          <w:tcPr>
            <w:tcW w:w="2400" w:type="dxa"/>
            <w:tcBorders>
              <w:top w:val="single" w:sz="4" w:space="0" w:color="D9D9D9"/>
              <w:left w:val="nil"/>
              <w:bottom w:val="single" w:sz="4" w:space="0" w:color="D9D9D9"/>
              <w:right w:val="single" w:sz="4" w:space="0" w:color="D9D9D9"/>
            </w:tcBorders>
            <w:shd w:val="clear" w:color="000000" w:fill="DAE9F8"/>
            <w:vAlign w:val="center"/>
            <w:hideMark/>
          </w:tcPr>
          <w:p w14:paraId="57F3BA2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Budget</w:t>
            </w:r>
            <w:r>
              <w:rPr>
                <w:rFonts w:ascii="Calibri" w:hAnsi="Calibri" w:cs="Calibri"/>
                <w:b/>
                <w:bCs/>
                <w:color w:val="000000"/>
              </w:rPr>
              <w:t> </w:t>
            </w:r>
          </w:p>
        </w:tc>
        <w:tc>
          <w:tcPr>
            <w:tcW w:w="2400" w:type="dxa"/>
            <w:tcBorders>
              <w:top w:val="single" w:sz="4" w:space="0" w:color="D9D9D9"/>
              <w:left w:val="nil"/>
              <w:bottom w:val="single" w:sz="4" w:space="0" w:color="D9D9D9"/>
              <w:right w:val="single" w:sz="4" w:space="0" w:color="D9D9D9"/>
            </w:tcBorders>
            <w:shd w:val="clear" w:color="000000" w:fill="DAE9F8"/>
            <w:vAlign w:val="center"/>
            <w:hideMark/>
          </w:tcPr>
          <w:p w14:paraId="3C399D7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Implementation rate</w:t>
            </w:r>
            <w:r>
              <w:rPr>
                <w:rFonts w:ascii="Calibri" w:hAnsi="Calibri" w:cs="Calibri"/>
                <w:b/>
                <w:bCs/>
                <w:color w:val="000000"/>
              </w:rPr>
              <w:t> </w:t>
            </w:r>
          </w:p>
        </w:tc>
      </w:tr>
      <w:tr w:rsidR="00D933B7" w:rsidRPr="00426441" w14:paraId="13F0FD3D" w14:textId="77777777">
        <w:trPr>
          <w:trHeight w:val="300"/>
        </w:trPr>
        <w:tc>
          <w:tcPr>
            <w:tcW w:w="2400" w:type="dxa"/>
            <w:tcBorders>
              <w:top w:val="single" w:sz="4" w:space="0" w:color="D9D9D9"/>
              <w:left w:val="single" w:sz="4" w:space="0" w:color="D9D9D9"/>
              <w:bottom w:val="single" w:sz="4" w:space="0" w:color="D9D9D9"/>
              <w:right w:val="single" w:sz="4" w:space="0" w:color="D9D9D9"/>
            </w:tcBorders>
            <w:shd w:val="clear" w:color="000000" w:fill="FFFFFF"/>
            <w:vAlign w:val="center"/>
            <w:hideMark/>
          </w:tcPr>
          <w:p w14:paraId="01E84DE6" w14:textId="77777777" w:rsidR="00D933B7" w:rsidRPr="00426441" w:rsidRDefault="00D933B7">
            <w:pPr>
              <w:spacing w:after="0" w:line="240" w:lineRule="auto"/>
              <w:textAlignment w:val="baseline"/>
              <w:rPr>
                <w:rFonts w:ascii="Times New Roman" w:hAnsi="Times New Roman"/>
                <w:b/>
                <w:bCs/>
                <w:lang w:val="en-IE" w:eastAsia="en-IE"/>
              </w:rPr>
            </w:pPr>
            <w:r>
              <w:rPr>
                <w:b/>
                <w:bCs/>
                <w:color w:val="000000"/>
              </w:rPr>
              <w:t>Commitments</w:t>
            </w:r>
            <w:r>
              <w:rPr>
                <w:rFonts w:ascii="Calibri" w:hAnsi="Calibri" w:cs="Calibri"/>
                <w:b/>
                <w:bCs/>
                <w:color w:val="000000"/>
              </w:rPr>
              <w:t> </w:t>
            </w:r>
          </w:p>
        </w:tc>
        <w:tc>
          <w:tcPr>
            <w:tcW w:w="2400" w:type="dxa"/>
            <w:tcBorders>
              <w:top w:val="nil"/>
              <w:left w:val="nil"/>
              <w:bottom w:val="single" w:sz="4" w:space="0" w:color="D9D9D9"/>
              <w:right w:val="single" w:sz="4" w:space="0" w:color="D9D9D9"/>
            </w:tcBorders>
            <w:shd w:val="clear" w:color="000000" w:fill="FFFFFF"/>
            <w:vAlign w:val="center"/>
            <w:hideMark/>
          </w:tcPr>
          <w:p w14:paraId="480131B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23 259.7</w:t>
            </w:r>
          </w:p>
        </w:tc>
        <w:tc>
          <w:tcPr>
            <w:tcW w:w="2400" w:type="dxa"/>
            <w:tcBorders>
              <w:top w:val="nil"/>
              <w:left w:val="nil"/>
              <w:bottom w:val="single" w:sz="4" w:space="0" w:color="D9D9D9"/>
              <w:right w:val="single" w:sz="4" w:space="0" w:color="D9D9D9"/>
            </w:tcBorders>
            <w:shd w:val="clear" w:color="000000" w:fill="FFFFFF"/>
            <w:vAlign w:val="center"/>
            <w:hideMark/>
          </w:tcPr>
          <w:p w14:paraId="70DE20E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33 467.6</w:t>
            </w:r>
          </w:p>
        </w:tc>
        <w:tc>
          <w:tcPr>
            <w:tcW w:w="2400" w:type="dxa"/>
            <w:tcBorders>
              <w:top w:val="nil"/>
              <w:left w:val="nil"/>
              <w:bottom w:val="single" w:sz="4" w:space="0" w:color="D9D9D9"/>
              <w:right w:val="single" w:sz="4" w:space="0" w:color="D9D9D9"/>
            </w:tcBorders>
            <w:shd w:val="clear" w:color="000000" w:fill="FFFFFF"/>
            <w:vAlign w:val="center"/>
            <w:hideMark/>
          </w:tcPr>
          <w:p w14:paraId="14A1882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69.5%</w:t>
            </w:r>
          </w:p>
        </w:tc>
      </w:tr>
      <w:tr w:rsidR="00D933B7" w:rsidRPr="00426441" w14:paraId="78A224C8" w14:textId="77777777">
        <w:trPr>
          <w:trHeight w:val="300"/>
        </w:trPr>
        <w:tc>
          <w:tcPr>
            <w:tcW w:w="2400" w:type="dxa"/>
            <w:tcBorders>
              <w:top w:val="nil"/>
              <w:left w:val="single" w:sz="4" w:space="0" w:color="D9D9D9"/>
              <w:bottom w:val="single" w:sz="4" w:space="0" w:color="D9D9D9"/>
              <w:right w:val="single" w:sz="4" w:space="0" w:color="D9D9D9"/>
            </w:tcBorders>
            <w:shd w:val="clear" w:color="000000" w:fill="FFFFFF"/>
            <w:vAlign w:val="center"/>
            <w:hideMark/>
          </w:tcPr>
          <w:p w14:paraId="1F2FC210" w14:textId="77777777" w:rsidR="00D933B7" w:rsidRPr="00426441" w:rsidRDefault="00D933B7">
            <w:pPr>
              <w:spacing w:after="0" w:line="240" w:lineRule="auto"/>
              <w:textAlignment w:val="baseline"/>
              <w:rPr>
                <w:rFonts w:ascii="Times New Roman" w:hAnsi="Times New Roman"/>
                <w:b/>
                <w:bCs/>
                <w:lang w:val="en-IE" w:eastAsia="en-IE"/>
              </w:rPr>
            </w:pPr>
            <w:r>
              <w:rPr>
                <w:b/>
                <w:bCs/>
                <w:color w:val="000000"/>
              </w:rPr>
              <w:t>Payments</w:t>
            </w:r>
            <w:r>
              <w:rPr>
                <w:rFonts w:ascii="Calibri" w:hAnsi="Calibri" w:cs="Calibri"/>
                <w:b/>
                <w:bCs/>
                <w:color w:val="000000"/>
              </w:rPr>
              <w:t> </w:t>
            </w:r>
          </w:p>
        </w:tc>
        <w:tc>
          <w:tcPr>
            <w:tcW w:w="2400" w:type="dxa"/>
            <w:tcBorders>
              <w:top w:val="nil"/>
              <w:left w:val="nil"/>
              <w:bottom w:val="single" w:sz="4" w:space="0" w:color="D9D9D9"/>
              <w:right w:val="single" w:sz="4" w:space="0" w:color="D9D9D9"/>
            </w:tcBorders>
            <w:shd w:val="clear" w:color="000000" w:fill="FFFFFF"/>
            <w:vAlign w:val="center"/>
            <w:hideMark/>
          </w:tcPr>
          <w:p w14:paraId="06349C6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12 063.9</w:t>
            </w:r>
          </w:p>
        </w:tc>
        <w:tc>
          <w:tcPr>
            <w:tcW w:w="2400" w:type="dxa"/>
            <w:tcBorders>
              <w:top w:val="nil"/>
              <w:left w:val="nil"/>
              <w:bottom w:val="single" w:sz="4" w:space="0" w:color="D9D9D9"/>
              <w:right w:val="single" w:sz="4" w:space="0" w:color="D9D9D9"/>
            </w:tcBorders>
            <w:shd w:val="clear" w:color="000000" w:fill="FFFFFF"/>
            <w:vAlign w:val="center"/>
            <w:hideMark/>
          </w:tcPr>
          <w:p w14:paraId="2B61FFC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 xml:space="preserve"> 0.0</w:t>
            </w:r>
          </w:p>
        </w:tc>
        <w:tc>
          <w:tcPr>
            <w:tcW w:w="2400" w:type="dxa"/>
            <w:tcBorders>
              <w:top w:val="nil"/>
              <w:left w:val="nil"/>
              <w:bottom w:val="single" w:sz="4" w:space="0" w:color="D9D9D9"/>
              <w:right w:val="single" w:sz="4" w:space="0" w:color="D9D9D9"/>
            </w:tcBorders>
            <w:shd w:val="clear" w:color="000000" w:fill="FFFFFF"/>
            <w:vAlign w:val="center"/>
            <w:hideMark/>
          </w:tcPr>
          <w:p w14:paraId="699E4AA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color w:val="000000"/>
                <w:sz w:val="22"/>
                <w:szCs w:val="22"/>
              </w:rPr>
              <w:t>36.0%</w:t>
            </w:r>
          </w:p>
        </w:tc>
      </w:tr>
    </w:tbl>
    <w:p w14:paraId="7F69F720" w14:textId="77777777" w:rsidR="00D933B7" w:rsidRDefault="00D933B7" w:rsidP="00D933B7">
      <w:pPr>
        <w:spacing w:after="0" w:line="240" w:lineRule="auto"/>
        <w:textAlignment w:val="baseline"/>
        <w:rPr>
          <w:rFonts w:ascii="Segoe UI" w:hAnsi="Segoe UI" w:cs="Segoe UI"/>
          <w:sz w:val="18"/>
          <w:szCs w:val="18"/>
          <w:lang w:val="en-IE" w:eastAsia="en-IE"/>
        </w:rPr>
      </w:pPr>
    </w:p>
    <w:p w14:paraId="1F3A8B2D" w14:textId="77777777" w:rsidR="00D933B7" w:rsidRDefault="00D933B7" w:rsidP="00D933B7">
      <w:pPr>
        <w:spacing w:after="0" w:line="240" w:lineRule="auto"/>
        <w:textAlignment w:val="baseline"/>
        <w:rPr>
          <w:rFonts w:ascii="Segoe UI" w:hAnsi="Segoe UI" w:cs="Segoe UI"/>
          <w:sz w:val="18"/>
          <w:szCs w:val="18"/>
          <w:lang w:val="en-IE" w:eastAsia="en-IE"/>
        </w:rPr>
      </w:pPr>
    </w:p>
    <w:p w14:paraId="23F9FD43"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875CADB"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69F41364"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5398C961" w14:textId="77777777" w:rsidR="00D933B7" w:rsidRPr="0005454D"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AC03AE" w14:paraId="1E9F619B"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7727737" w14:textId="77777777" w:rsidR="00D933B7" w:rsidRPr="00AC03AE" w:rsidRDefault="00D933B7">
            <w:pPr>
              <w:spacing w:after="0" w:line="240" w:lineRule="auto"/>
              <w:textAlignment w:val="baseline"/>
              <w:rPr>
                <w:rFonts w:ascii="Segoe UI" w:hAnsi="Segoe UI" w:cs="Segoe UI"/>
                <w:b/>
                <w:bCs/>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AF9F9"/>
            <w:hideMark/>
          </w:tcPr>
          <w:p w14:paraId="6D543ED0"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53FA967D"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4F6C2D06"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04082370"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47443483"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Assessment</w:t>
            </w:r>
          </w:p>
        </w:tc>
      </w:tr>
      <w:tr w:rsidR="00D933B7" w:rsidRPr="007B0108" w14:paraId="613F6A11" w14:textId="77777777">
        <w:trPr>
          <w:trHeight w:val="300"/>
        </w:trPr>
        <w:tc>
          <w:tcPr>
            <w:tcW w:w="1984" w:type="dxa"/>
            <w:tcBorders>
              <w:top w:val="single" w:sz="6" w:space="0" w:color="8C8C8C"/>
              <w:left w:val="nil"/>
              <w:bottom w:val="single" w:sz="6" w:space="0" w:color="8C8C8C"/>
              <w:right w:val="nil"/>
            </w:tcBorders>
            <w:hideMark/>
          </w:tcPr>
          <w:p w14:paraId="63702CE1"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Number of cross-border and missing links addressed with the support of the programme</w:t>
            </w:r>
          </w:p>
        </w:tc>
        <w:tc>
          <w:tcPr>
            <w:tcW w:w="1524" w:type="dxa"/>
            <w:tcBorders>
              <w:top w:val="single" w:sz="6" w:space="0" w:color="8C8C8C"/>
              <w:left w:val="nil"/>
              <w:bottom w:val="single" w:sz="6" w:space="0" w:color="8C8C8C"/>
              <w:right w:val="nil"/>
            </w:tcBorders>
            <w:hideMark/>
          </w:tcPr>
          <w:p w14:paraId="6176AF12"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hideMark/>
          </w:tcPr>
          <w:p w14:paraId="21271EA2"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83%</w:t>
            </w:r>
          </w:p>
        </w:tc>
        <w:tc>
          <w:tcPr>
            <w:tcW w:w="1488" w:type="dxa"/>
            <w:tcBorders>
              <w:top w:val="single" w:sz="6" w:space="0" w:color="8C8C8C"/>
              <w:left w:val="nil"/>
              <w:bottom w:val="single" w:sz="6" w:space="0" w:color="8C8C8C"/>
              <w:right w:val="nil"/>
            </w:tcBorders>
            <w:hideMark/>
          </w:tcPr>
          <w:p w14:paraId="74CEDF33"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77 in 2029</w:t>
            </w:r>
          </w:p>
        </w:tc>
        <w:tc>
          <w:tcPr>
            <w:tcW w:w="1535" w:type="dxa"/>
            <w:tcBorders>
              <w:top w:val="single" w:sz="6" w:space="0" w:color="8C8C8C"/>
              <w:left w:val="nil"/>
              <w:bottom w:val="single" w:sz="6" w:space="0" w:color="8C8C8C"/>
              <w:right w:val="nil"/>
            </w:tcBorders>
            <w:hideMark/>
          </w:tcPr>
          <w:p w14:paraId="3F55AA21"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64 cross-border and missing links by 2025 compared to a target of 77</w:t>
            </w:r>
          </w:p>
        </w:tc>
        <w:tc>
          <w:tcPr>
            <w:tcW w:w="1588" w:type="dxa"/>
            <w:tcBorders>
              <w:top w:val="single" w:sz="6" w:space="0" w:color="8C8C8C"/>
              <w:left w:val="nil"/>
              <w:bottom w:val="single" w:sz="6" w:space="0" w:color="8C8C8C"/>
              <w:right w:val="nil"/>
            </w:tcBorders>
            <w:hideMark/>
          </w:tcPr>
          <w:p w14:paraId="546C7E8A"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4DD0A7A8"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8D50AA1"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Number of programme-supported actions contributing to the digitalisation of transport,</w:t>
            </w:r>
            <w:r>
              <w:rPr>
                <w:rFonts w:ascii="Calibri" w:hAnsi="Calibri" w:cs="Calibri"/>
                <w:color w:val="000000"/>
                <w:sz w:val="20"/>
                <w:lang w:eastAsia="en-IE"/>
              </w:rPr>
              <w:t xml:space="preserve"> </w:t>
            </w:r>
            <w:r>
              <w:rPr>
                <w:color w:val="000000"/>
                <w:sz w:val="20"/>
                <w:lang w:eastAsia="en-IE"/>
              </w:rPr>
              <w:t>in particular through</w:t>
            </w:r>
            <w:r>
              <w:rPr>
                <w:rFonts w:ascii="Calibri" w:hAnsi="Calibri" w:cs="Calibri"/>
                <w:color w:val="000000"/>
                <w:sz w:val="20"/>
                <w:lang w:eastAsia="en-IE"/>
              </w:rPr>
              <w:t xml:space="preserve"> </w:t>
            </w:r>
            <w:r>
              <w:rPr>
                <w:color w:val="000000"/>
                <w:sz w:val="20"/>
                <w:lang w:eastAsia="en-IE"/>
              </w:rPr>
              <w:t>the deployment of the European Rail Traffic Management System, the river information services, the intelligent transport systems, the vessel traffic management information system</w:t>
            </w:r>
            <w:r>
              <w:rPr>
                <w:rFonts w:ascii="Calibri" w:hAnsi="Calibri" w:cs="Calibri"/>
                <w:color w:val="000000"/>
                <w:sz w:val="20"/>
                <w:lang w:eastAsia="en-IE"/>
              </w:rPr>
              <w:t> </w:t>
            </w:r>
            <w:r>
              <w:rPr>
                <w:color w:val="000000"/>
                <w:sz w:val="20"/>
                <w:lang w:eastAsia="en-IE"/>
              </w:rPr>
              <w:t>/ e-maritime services and the single European sky air traffic management research programme</w:t>
            </w:r>
          </w:p>
        </w:tc>
        <w:tc>
          <w:tcPr>
            <w:tcW w:w="1524" w:type="dxa"/>
            <w:tcBorders>
              <w:top w:val="single" w:sz="6" w:space="0" w:color="8C8C8C"/>
              <w:left w:val="nil"/>
              <w:bottom w:val="single" w:sz="6" w:space="0" w:color="8C8C8C"/>
              <w:right w:val="nil"/>
            </w:tcBorders>
            <w:shd w:val="clear" w:color="auto" w:fill="FAF9F9"/>
            <w:hideMark/>
          </w:tcPr>
          <w:p w14:paraId="0005B76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7658C57F"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eastAsia="EC Square Sans Pro" w:hAnsi="Calibri" w:cs="Calibri"/>
              </w:rPr>
              <w:t> </w:t>
            </w:r>
            <w:r>
              <w:rPr>
                <w:b/>
                <w:bCs/>
                <w:sz w:val="20"/>
                <w:lang w:eastAsia="en-IE"/>
              </w:rPr>
              <w:t>100%</w:t>
            </w:r>
          </w:p>
        </w:tc>
        <w:tc>
          <w:tcPr>
            <w:tcW w:w="1488" w:type="dxa"/>
            <w:tcBorders>
              <w:top w:val="single" w:sz="6" w:space="0" w:color="8C8C8C"/>
              <w:left w:val="nil"/>
              <w:bottom w:val="single" w:sz="6" w:space="0" w:color="8C8C8C"/>
              <w:right w:val="nil"/>
            </w:tcBorders>
            <w:shd w:val="clear" w:color="auto" w:fill="FAF9F9"/>
            <w:hideMark/>
          </w:tcPr>
          <w:p w14:paraId="469DA15C"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130 in 2027</w:t>
            </w:r>
          </w:p>
        </w:tc>
        <w:tc>
          <w:tcPr>
            <w:tcW w:w="1535" w:type="dxa"/>
            <w:tcBorders>
              <w:top w:val="single" w:sz="6" w:space="0" w:color="8C8C8C"/>
              <w:left w:val="nil"/>
              <w:bottom w:val="single" w:sz="6" w:space="0" w:color="8C8C8C"/>
              <w:right w:val="nil"/>
            </w:tcBorders>
            <w:shd w:val="clear" w:color="auto" w:fill="FAF9F9"/>
            <w:hideMark/>
          </w:tcPr>
          <w:p w14:paraId="28441061"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136 actions by 2025 compared to a target of 130</w:t>
            </w:r>
          </w:p>
        </w:tc>
        <w:tc>
          <w:tcPr>
            <w:tcW w:w="1588" w:type="dxa"/>
            <w:tcBorders>
              <w:top w:val="single" w:sz="6" w:space="0" w:color="8C8C8C"/>
              <w:left w:val="nil"/>
              <w:bottom w:val="single" w:sz="6" w:space="0" w:color="8C8C8C"/>
              <w:right w:val="nil"/>
            </w:tcBorders>
            <w:shd w:val="clear" w:color="auto" w:fill="FAF9F9"/>
            <w:hideMark/>
          </w:tcPr>
          <w:p w14:paraId="5635176E"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18A5889B" w14:textId="77777777">
        <w:trPr>
          <w:trHeight w:val="300"/>
        </w:trPr>
        <w:tc>
          <w:tcPr>
            <w:tcW w:w="1984" w:type="dxa"/>
            <w:tcBorders>
              <w:top w:val="single" w:sz="6" w:space="0" w:color="8C8C8C"/>
              <w:left w:val="nil"/>
              <w:bottom w:val="single" w:sz="6" w:space="0" w:color="8C8C8C"/>
              <w:right w:val="nil"/>
            </w:tcBorders>
            <w:hideMark/>
          </w:tcPr>
          <w:p w14:paraId="58BCC9EC"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Number of alternative fuel supply points built or upgraded with the support of the programme</w:t>
            </w:r>
            <w:r>
              <w:rPr>
                <w:rFonts w:ascii="Calibri" w:hAnsi="Calibri" w:cs="Calibri"/>
                <w:color w:val="000000"/>
                <w:sz w:val="20"/>
                <w:lang w:eastAsia="en-IE"/>
              </w:rPr>
              <w:t> </w:t>
            </w:r>
          </w:p>
        </w:tc>
        <w:tc>
          <w:tcPr>
            <w:tcW w:w="1524" w:type="dxa"/>
            <w:tcBorders>
              <w:top w:val="single" w:sz="6" w:space="0" w:color="8C8C8C"/>
              <w:left w:val="nil"/>
              <w:bottom w:val="single" w:sz="6" w:space="0" w:color="8C8C8C"/>
              <w:right w:val="nil"/>
            </w:tcBorders>
            <w:hideMark/>
          </w:tcPr>
          <w:p w14:paraId="5D9B402B"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hideMark/>
          </w:tcPr>
          <w:p w14:paraId="27F99EDE"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13%</w:t>
            </w:r>
          </w:p>
        </w:tc>
        <w:tc>
          <w:tcPr>
            <w:tcW w:w="1488" w:type="dxa"/>
            <w:tcBorders>
              <w:top w:val="single" w:sz="6" w:space="0" w:color="8C8C8C"/>
              <w:left w:val="nil"/>
              <w:bottom w:val="single" w:sz="6" w:space="0" w:color="8C8C8C"/>
              <w:right w:val="nil"/>
            </w:tcBorders>
            <w:hideMark/>
          </w:tcPr>
          <w:p w14:paraId="2E507E0C"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38</w:t>
            </w:r>
            <w:r>
              <w:rPr>
                <w:rFonts w:ascii="Calibri" w:eastAsia="EC Square Sans Pro" w:hAnsi="Calibri" w:cs="Calibri"/>
              </w:rPr>
              <w:t> </w:t>
            </w:r>
            <w:r>
              <w:rPr>
                <w:color w:val="000000"/>
                <w:sz w:val="20"/>
                <w:lang w:eastAsia="en-IE"/>
              </w:rPr>
              <w:t>000 in 2029</w:t>
            </w:r>
          </w:p>
        </w:tc>
        <w:tc>
          <w:tcPr>
            <w:tcW w:w="1535" w:type="dxa"/>
            <w:tcBorders>
              <w:top w:val="single" w:sz="6" w:space="0" w:color="8C8C8C"/>
              <w:left w:val="nil"/>
              <w:bottom w:val="single" w:sz="6" w:space="0" w:color="8C8C8C"/>
              <w:right w:val="nil"/>
            </w:tcBorders>
          </w:tcPr>
          <w:p w14:paraId="61004C34"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4</w:t>
            </w:r>
            <w:r>
              <w:rPr>
                <w:rFonts w:ascii="Calibri" w:eastAsia="EC Square Sans Pro" w:hAnsi="Calibri" w:cs="Calibri"/>
              </w:rPr>
              <w:t> </w:t>
            </w:r>
            <w:r>
              <w:rPr>
                <w:rFonts w:cs="Segoe UI"/>
                <w:sz w:val="20"/>
                <w:lang w:eastAsia="en-IE"/>
              </w:rPr>
              <w:t>898 alternative fuel supply points by 2025 compared to a target of 38</w:t>
            </w:r>
            <w:r>
              <w:rPr>
                <w:rFonts w:ascii="Calibri" w:eastAsia="EC Square Sans Pro" w:hAnsi="Calibri" w:cs="Calibri"/>
              </w:rPr>
              <w:t> </w:t>
            </w:r>
            <w:r>
              <w:rPr>
                <w:rFonts w:cs="Segoe UI"/>
                <w:sz w:val="20"/>
                <w:lang w:eastAsia="en-IE"/>
              </w:rPr>
              <w:t>000</w:t>
            </w:r>
          </w:p>
        </w:tc>
        <w:tc>
          <w:tcPr>
            <w:tcW w:w="1588" w:type="dxa"/>
            <w:tcBorders>
              <w:top w:val="single" w:sz="6" w:space="0" w:color="8C8C8C"/>
              <w:left w:val="nil"/>
              <w:bottom w:val="single" w:sz="6" w:space="0" w:color="8C8C8C"/>
              <w:right w:val="nil"/>
            </w:tcBorders>
            <w:hideMark/>
          </w:tcPr>
          <w:p w14:paraId="6378496B"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23646295"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1766A04"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Number of transport infrastructure components adapted to civilian–military dual-use requirements</w:t>
            </w:r>
            <w:r>
              <w:rPr>
                <w:rFonts w:ascii="Calibri" w:hAnsi="Calibri" w:cs="Calibri"/>
                <w:color w:val="000000"/>
                <w:sz w:val="20"/>
                <w:lang w:eastAsia="en-IE"/>
              </w:rPr>
              <w:t> </w:t>
            </w:r>
          </w:p>
        </w:tc>
        <w:tc>
          <w:tcPr>
            <w:tcW w:w="1524" w:type="dxa"/>
            <w:tcBorders>
              <w:top w:val="single" w:sz="6" w:space="0" w:color="8C8C8C"/>
              <w:left w:val="nil"/>
              <w:bottom w:val="single" w:sz="6" w:space="0" w:color="8C8C8C"/>
              <w:right w:val="nil"/>
            </w:tcBorders>
            <w:shd w:val="clear" w:color="auto" w:fill="FAF9F9"/>
            <w:hideMark/>
          </w:tcPr>
          <w:p w14:paraId="56CDEEC6"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354DFB2C"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21%</w:t>
            </w:r>
          </w:p>
        </w:tc>
        <w:tc>
          <w:tcPr>
            <w:tcW w:w="1488" w:type="dxa"/>
            <w:tcBorders>
              <w:top w:val="single" w:sz="6" w:space="0" w:color="8C8C8C"/>
              <w:left w:val="nil"/>
              <w:bottom w:val="single" w:sz="6" w:space="0" w:color="8C8C8C"/>
              <w:right w:val="nil"/>
            </w:tcBorders>
            <w:shd w:val="clear" w:color="auto" w:fill="FAF9F9"/>
            <w:hideMark/>
          </w:tcPr>
          <w:p w14:paraId="0BA98747"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140 in 2029</w:t>
            </w:r>
          </w:p>
        </w:tc>
        <w:tc>
          <w:tcPr>
            <w:tcW w:w="1535" w:type="dxa"/>
            <w:tcBorders>
              <w:top w:val="single" w:sz="6" w:space="0" w:color="8C8C8C"/>
              <w:left w:val="nil"/>
              <w:bottom w:val="single" w:sz="6" w:space="0" w:color="8C8C8C"/>
              <w:right w:val="nil"/>
            </w:tcBorders>
            <w:shd w:val="clear" w:color="auto" w:fill="FAF9F9"/>
            <w:hideMark/>
          </w:tcPr>
          <w:p w14:paraId="01B75C6E"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29 components by 2025 compared to a target of 140</w:t>
            </w:r>
          </w:p>
        </w:tc>
        <w:tc>
          <w:tcPr>
            <w:tcW w:w="1588" w:type="dxa"/>
            <w:tcBorders>
              <w:top w:val="single" w:sz="6" w:space="0" w:color="8C8C8C"/>
              <w:left w:val="nil"/>
              <w:bottom w:val="single" w:sz="6" w:space="0" w:color="8C8C8C"/>
              <w:right w:val="nil"/>
            </w:tcBorders>
            <w:shd w:val="clear" w:color="auto" w:fill="FAF9F9"/>
            <w:hideMark/>
          </w:tcPr>
          <w:p w14:paraId="72618CD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5DA36AB4" w14:textId="77777777">
        <w:trPr>
          <w:trHeight w:val="300"/>
        </w:trPr>
        <w:tc>
          <w:tcPr>
            <w:tcW w:w="1984" w:type="dxa"/>
            <w:tcBorders>
              <w:top w:val="single" w:sz="6" w:space="0" w:color="8C8C8C"/>
              <w:left w:val="nil"/>
              <w:bottom w:val="single" w:sz="6" w:space="0" w:color="8C8C8C"/>
              <w:right w:val="nil"/>
            </w:tcBorders>
            <w:shd w:val="clear" w:color="auto" w:fill="FAF9F9"/>
          </w:tcPr>
          <w:p w14:paraId="5D26B622" w14:textId="77777777" w:rsidR="00D933B7" w:rsidRPr="00083A83" w:rsidRDefault="00D933B7">
            <w:pPr>
              <w:spacing w:after="0" w:line="240" w:lineRule="auto"/>
              <w:textAlignment w:val="baseline"/>
              <w:rPr>
                <w:rFonts w:cs="Segoe UI"/>
                <w:sz w:val="20"/>
                <w:lang w:eastAsia="en-IE"/>
              </w:rPr>
            </w:pPr>
            <w:r>
              <w:rPr>
                <w:color w:val="000000"/>
                <w:sz w:val="20"/>
                <w:lang w:eastAsia="en-IE"/>
              </w:rPr>
              <w:t>Number of programme actions contributing to projects interconnecting Member State networks and removing internal constraints</w:t>
            </w:r>
          </w:p>
        </w:tc>
        <w:tc>
          <w:tcPr>
            <w:tcW w:w="1524" w:type="dxa"/>
            <w:tcBorders>
              <w:top w:val="single" w:sz="6" w:space="0" w:color="8C8C8C"/>
              <w:left w:val="nil"/>
              <w:bottom w:val="single" w:sz="6" w:space="0" w:color="8C8C8C"/>
              <w:right w:val="nil"/>
            </w:tcBorders>
            <w:shd w:val="clear" w:color="auto" w:fill="FAF9F9"/>
          </w:tcPr>
          <w:p w14:paraId="3126258C"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tcPr>
          <w:p w14:paraId="1F7B349E"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42%</w:t>
            </w:r>
          </w:p>
        </w:tc>
        <w:tc>
          <w:tcPr>
            <w:tcW w:w="1488" w:type="dxa"/>
            <w:tcBorders>
              <w:top w:val="single" w:sz="6" w:space="0" w:color="8C8C8C"/>
              <w:left w:val="nil"/>
              <w:bottom w:val="single" w:sz="6" w:space="0" w:color="8C8C8C"/>
              <w:right w:val="nil"/>
            </w:tcBorders>
            <w:shd w:val="clear" w:color="auto" w:fill="FAF9F9"/>
          </w:tcPr>
          <w:p w14:paraId="549E532F"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95 in 2030</w:t>
            </w:r>
          </w:p>
        </w:tc>
        <w:tc>
          <w:tcPr>
            <w:tcW w:w="1535" w:type="dxa"/>
            <w:tcBorders>
              <w:top w:val="single" w:sz="6" w:space="0" w:color="8C8C8C"/>
              <w:left w:val="nil"/>
              <w:bottom w:val="single" w:sz="6" w:space="0" w:color="8C8C8C"/>
              <w:right w:val="nil"/>
            </w:tcBorders>
            <w:shd w:val="clear" w:color="auto" w:fill="FAF9F9"/>
          </w:tcPr>
          <w:p w14:paraId="58EA1E58"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40 actions by 2025 compared to a target of 95</w:t>
            </w:r>
          </w:p>
        </w:tc>
        <w:tc>
          <w:tcPr>
            <w:tcW w:w="1588" w:type="dxa"/>
            <w:tcBorders>
              <w:top w:val="single" w:sz="6" w:space="0" w:color="8C8C8C"/>
              <w:left w:val="nil"/>
              <w:bottom w:val="single" w:sz="6" w:space="0" w:color="8C8C8C"/>
              <w:right w:val="nil"/>
            </w:tcBorders>
            <w:shd w:val="clear" w:color="auto" w:fill="FAF9F9"/>
          </w:tcPr>
          <w:p w14:paraId="289B01DE"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114352B4" w14:textId="77777777">
        <w:trPr>
          <w:trHeight w:val="300"/>
        </w:trPr>
        <w:tc>
          <w:tcPr>
            <w:tcW w:w="1984" w:type="dxa"/>
            <w:tcBorders>
              <w:top w:val="single" w:sz="6" w:space="0" w:color="8C8C8C"/>
              <w:left w:val="nil"/>
              <w:bottom w:val="single" w:sz="6" w:space="0" w:color="8C8C8C"/>
              <w:right w:val="nil"/>
            </w:tcBorders>
            <w:shd w:val="clear" w:color="auto" w:fill="FAF9F9"/>
          </w:tcPr>
          <w:p w14:paraId="6141590D" w14:textId="77777777" w:rsidR="00D933B7" w:rsidRPr="00083A83" w:rsidRDefault="00D933B7">
            <w:pPr>
              <w:spacing w:after="0" w:line="240" w:lineRule="auto"/>
              <w:textAlignment w:val="baseline"/>
              <w:rPr>
                <w:rFonts w:cs="Segoe UI"/>
                <w:sz w:val="20"/>
                <w:lang w:eastAsia="en-IE"/>
              </w:rPr>
            </w:pPr>
            <w:r>
              <w:rPr>
                <w:color w:val="000000"/>
                <w:sz w:val="20"/>
                <w:lang w:eastAsia="en-IE"/>
              </w:rPr>
              <w:t>Number of programme actions contributing to the improvement and digitalisation of grids and increasing energy storage capacity</w:t>
            </w:r>
          </w:p>
        </w:tc>
        <w:tc>
          <w:tcPr>
            <w:tcW w:w="1524" w:type="dxa"/>
            <w:tcBorders>
              <w:top w:val="single" w:sz="6" w:space="0" w:color="8C8C8C"/>
              <w:left w:val="nil"/>
              <w:bottom w:val="single" w:sz="6" w:space="0" w:color="8C8C8C"/>
              <w:right w:val="nil"/>
            </w:tcBorders>
            <w:shd w:val="clear" w:color="auto" w:fill="FAF9F9"/>
          </w:tcPr>
          <w:p w14:paraId="23022383"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tcPr>
          <w:p w14:paraId="24191FA0"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64%</w:t>
            </w:r>
          </w:p>
        </w:tc>
        <w:tc>
          <w:tcPr>
            <w:tcW w:w="1488" w:type="dxa"/>
            <w:tcBorders>
              <w:top w:val="single" w:sz="6" w:space="0" w:color="8C8C8C"/>
              <w:left w:val="nil"/>
              <w:bottom w:val="single" w:sz="6" w:space="0" w:color="8C8C8C"/>
              <w:right w:val="nil"/>
            </w:tcBorders>
            <w:shd w:val="clear" w:color="auto" w:fill="FAF9F9"/>
          </w:tcPr>
          <w:p w14:paraId="72DEF817"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25 in 2030</w:t>
            </w:r>
            <w:r>
              <w:rPr>
                <w:rFonts w:ascii="Calibri" w:hAnsi="Calibri" w:cs="Calibri"/>
                <w:color w:val="000000"/>
                <w:sz w:val="20"/>
                <w:lang w:eastAsia="en-IE"/>
              </w:rPr>
              <w:t> </w:t>
            </w:r>
          </w:p>
        </w:tc>
        <w:tc>
          <w:tcPr>
            <w:tcW w:w="1535" w:type="dxa"/>
            <w:tcBorders>
              <w:top w:val="single" w:sz="6" w:space="0" w:color="8C8C8C"/>
              <w:left w:val="nil"/>
              <w:bottom w:val="single" w:sz="6" w:space="0" w:color="8C8C8C"/>
              <w:right w:val="nil"/>
            </w:tcBorders>
            <w:shd w:val="clear" w:color="auto" w:fill="FAF9F9"/>
          </w:tcPr>
          <w:p w14:paraId="6EE088AF"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16 by 2025 compared to a target of 25</w:t>
            </w:r>
          </w:p>
        </w:tc>
        <w:tc>
          <w:tcPr>
            <w:tcW w:w="1588" w:type="dxa"/>
            <w:tcBorders>
              <w:top w:val="single" w:sz="6" w:space="0" w:color="8C8C8C"/>
              <w:left w:val="nil"/>
              <w:bottom w:val="single" w:sz="6" w:space="0" w:color="8C8C8C"/>
              <w:right w:val="nil"/>
            </w:tcBorders>
            <w:shd w:val="clear" w:color="auto" w:fill="FAF9F9"/>
          </w:tcPr>
          <w:p w14:paraId="36E88501"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55C424E0" w14:textId="77777777">
        <w:trPr>
          <w:trHeight w:val="300"/>
        </w:trPr>
        <w:tc>
          <w:tcPr>
            <w:tcW w:w="1984" w:type="dxa"/>
            <w:tcBorders>
              <w:top w:val="single" w:sz="6" w:space="0" w:color="8C8C8C"/>
              <w:left w:val="nil"/>
              <w:bottom w:val="single" w:sz="6" w:space="0" w:color="8C8C8C"/>
              <w:right w:val="nil"/>
            </w:tcBorders>
            <w:shd w:val="clear" w:color="auto" w:fill="FAF9F9"/>
          </w:tcPr>
          <w:p w14:paraId="5EC886F9" w14:textId="77777777" w:rsidR="00D933B7" w:rsidRPr="00083A83" w:rsidRDefault="00D933B7">
            <w:pPr>
              <w:spacing w:after="0" w:line="240" w:lineRule="auto"/>
              <w:textAlignment w:val="baseline"/>
              <w:rPr>
                <w:rFonts w:cs="Segoe UI"/>
                <w:sz w:val="20"/>
                <w:lang w:eastAsia="en-IE"/>
              </w:rPr>
            </w:pPr>
            <w:r>
              <w:rPr>
                <w:color w:val="000000"/>
                <w:sz w:val="20"/>
                <w:lang w:eastAsia="en-IE"/>
              </w:rPr>
              <w:t>Number of programme actions contributing to the cost-efficient reaching of the target for EU shared renewable energy sources</w:t>
            </w:r>
            <w:r>
              <w:rPr>
                <w:rFonts w:ascii="Calibri" w:hAnsi="Calibri" w:cs="Calibri"/>
                <w:color w:val="000000"/>
                <w:sz w:val="20"/>
                <w:lang w:eastAsia="en-IE"/>
              </w:rPr>
              <w:t xml:space="preserve"> </w:t>
            </w:r>
            <w:r>
              <w:rPr>
                <w:color w:val="000000"/>
                <w:sz w:val="20"/>
                <w:lang w:eastAsia="en-IE"/>
              </w:rPr>
              <w:t>on the basis of</w:t>
            </w:r>
            <w:r>
              <w:rPr>
                <w:rFonts w:ascii="Calibri" w:hAnsi="Calibri" w:cs="Calibri"/>
                <w:color w:val="000000"/>
                <w:sz w:val="20"/>
                <w:lang w:eastAsia="en-IE"/>
              </w:rPr>
              <w:t xml:space="preserve"> </w:t>
            </w:r>
            <w:r>
              <w:rPr>
                <w:color w:val="000000"/>
                <w:sz w:val="20"/>
                <w:lang w:eastAsia="en-IE"/>
              </w:rPr>
              <w:t>cross-border cooperation</w:t>
            </w:r>
            <w:r>
              <w:rPr>
                <w:rFonts w:ascii="Calibri" w:hAnsi="Calibri" w:cs="Calibri"/>
                <w:color w:val="000000"/>
                <w:sz w:val="20"/>
                <w:lang w:eastAsia="en-IE"/>
              </w:rPr>
              <w:t xml:space="preserve"> </w:t>
            </w:r>
            <w:r>
              <w:rPr>
                <w:color w:val="000000"/>
                <w:sz w:val="20"/>
                <w:lang w:eastAsia="en-IE"/>
              </w:rPr>
              <w:t>in the area of</w:t>
            </w:r>
            <w:r>
              <w:rPr>
                <w:rFonts w:ascii="Calibri" w:hAnsi="Calibri" w:cs="Calibri"/>
                <w:color w:val="000000"/>
                <w:sz w:val="20"/>
                <w:lang w:eastAsia="en-IE"/>
              </w:rPr>
              <w:t xml:space="preserve"> </w:t>
            </w:r>
            <w:r>
              <w:rPr>
                <w:color w:val="000000"/>
                <w:sz w:val="20"/>
                <w:lang w:eastAsia="en-IE"/>
              </w:rPr>
              <w:t>renewables</w:t>
            </w:r>
          </w:p>
        </w:tc>
        <w:tc>
          <w:tcPr>
            <w:tcW w:w="1524" w:type="dxa"/>
            <w:tcBorders>
              <w:top w:val="single" w:sz="6" w:space="0" w:color="8C8C8C"/>
              <w:left w:val="nil"/>
              <w:bottom w:val="single" w:sz="6" w:space="0" w:color="8C8C8C"/>
              <w:right w:val="nil"/>
            </w:tcBorders>
            <w:shd w:val="clear" w:color="auto" w:fill="FAF9F9"/>
          </w:tcPr>
          <w:p w14:paraId="4DEEF884"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tcPr>
          <w:p w14:paraId="63C0B5AB"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35%</w:t>
            </w:r>
          </w:p>
        </w:tc>
        <w:tc>
          <w:tcPr>
            <w:tcW w:w="1488" w:type="dxa"/>
            <w:tcBorders>
              <w:top w:val="single" w:sz="6" w:space="0" w:color="8C8C8C"/>
              <w:left w:val="nil"/>
              <w:bottom w:val="single" w:sz="6" w:space="0" w:color="8C8C8C"/>
              <w:right w:val="nil"/>
            </w:tcBorders>
            <w:shd w:val="clear" w:color="auto" w:fill="FAF9F9"/>
          </w:tcPr>
          <w:p w14:paraId="73065987"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48 in 2030</w:t>
            </w:r>
          </w:p>
        </w:tc>
        <w:tc>
          <w:tcPr>
            <w:tcW w:w="1535" w:type="dxa"/>
            <w:tcBorders>
              <w:top w:val="single" w:sz="6" w:space="0" w:color="8C8C8C"/>
              <w:left w:val="nil"/>
              <w:bottom w:val="single" w:sz="6" w:space="0" w:color="8C8C8C"/>
              <w:right w:val="nil"/>
            </w:tcBorders>
            <w:shd w:val="clear" w:color="auto" w:fill="FAF9F9"/>
          </w:tcPr>
          <w:p w14:paraId="55A58C46"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17 actions by 2025 compared to a target of 48</w:t>
            </w:r>
          </w:p>
        </w:tc>
        <w:tc>
          <w:tcPr>
            <w:tcW w:w="1588" w:type="dxa"/>
            <w:tcBorders>
              <w:top w:val="single" w:sz="6" w:space="0" w:color="8C8C8C"/>
              <w:left w:val="nil"/>
              <w:bottom w:val="single" w:sz="6" w:space="0" w:color="8C8C8C"/>
              <w:right w:val="nil"/>
            </w:tcBorders>
            <w:shd w:val="clear" w:color="auto" w:fill="FAF9F9"/>
          </w:tcPr>
          <w:p w14:paraId="4B033990"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7AC8A1D5" w14:textId="77777777">
        <w:trPr>
          <w:trHeight w:val="300"/>
        </w:trPr>
        <w:tc>
          <w:tcPr>
            <w:tcW w:w="1984" w:type="dxa"/>
            <w:tcBorders>
              <w:top w:val="single" w:sz="6" w:space="0" w:color="8C8C8C"/>
              <w:left w:val="nil"/>
              <w:bottom w:val="single" w:sz="6" w:space="0" w:color="8C8C8C"/>
              <w:right w:val="nil"/>
            </w:tcBorders>
            <w:shd w:val="clear" w:color="auto" w:fill="FAF9F9"/>
          </w:tcPr>
          <w:p w14:paraId="60C77DDD" w14:textId="77777777" w:rsidR="00D933B7" w:rsidRPr="00083A83" w:rsidRDefault="00D933B7">
            <w:pPr>
              <w:spacing w:after="0" w:line="240" w:lineRule="auto"/>
              <w:textAlignment w:val="baseline"/>
              <w:rPr>
                <w:rFonts w:cs="Segoe UI"/>
                <w:sz w:val="20"/>
                <w:lang w:eastAsia="en-IE"/>
              </w:rPr>
            </w:pPr>
            <w:r>
              <w:rPr>
                <w:color w:val="000000"/>
                <w:sz w:val="20"/>
                <w:lang w:eastAsia="en-IE"/>
              </w:rPr>
              <w:t>Number of programme actions enabling 5G connectivity along transport paths</w:t>
            </w:r>
          </w:p>
        </w:tc>
        <w:tc>
          <w:tcPr>
            <w:tcW w:w="1524" w:type="dxa"/>
            <w:tcBorders>
              <w:top w:val="single" w:sz="6" w:space="0" w:color="8C8C8C"/>
              <w:left w:val="nil"/>
              <w:bottom w:val="single" w:sz="6" w:space="0" w:color="8C8C8C"/>
              <w:right w:val="nil"/>
            </w:tcBorders>
            <w:shd w:val="clear" w:color="auto" w:fill="FAF9F9"/>
          </w:tcPr>
          <w:p w14:paraId="603474FB"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tcPr>
          <w:p w14:paraId="57789806"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67%</w:t>
            </w:r>
          </w:p>
        </w:tc>
        <w:tc>
          <w:tcPr>
            <w:tcW w:w="1488" w:type="dxa"/>
            <w:tcBorders>
              <w:top w:val="single" w:sz="6" w:space="0" w:color="8C8C8C"/>
              <w:left w:val="nil"/>
              <w:bottom w:val="single" w:sz="6" w:space="0" w:color="8C8C8C"/>
              <w:right w:val="nil"/>
            </w:tcBorders>
            <w:shd w:val="clear" w:color="auto" w:fill="FAF9F9"/>
          </w:tcPr>
          <w:p w14:paraId="486D0C06"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46 in 2028</w:t>
            </w:r>
          </w:p>
        </w:tc>
        <w:tc>
          <w:tcPr>
            <w:tcW w:w="1535" w:type="dxa"/>
            <w:tcBorders>
              <w:top w:val="single" w:sz="6" w:space="0" w:color="8C8C8C"/>
              <w:left w:val="nil"/>
              <w:bottom w:val="single" w:sz="6" w:space="0" w:color="8C8C8C"/>
              <w:right w:val="nil"/>
            </w:tcBorders>
            <w:shd w:val="clear" w:color="auto" w:fill="FAF9F9"/>
          </w:tcPr>
          <w:p w14:paraId="1A7326F6"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31 actions by 2025 compared to a target of 46</w:t>
            </w:r>
          </w:p>
        </w:tc>
        <w:tc>
          <w:tcPr>
            <w:tcW w:w="1588" w:type="dxa"/>
            <w:tcBorders>
              <w:top w:val="single" w:sz="6" w:space="0" w:color="8C8C8C"/>
              <w:left w:val="nil"/>
              <w:bottom w:val="single" w:sz="6" w:space="0" w:color="8C8C8C"/>
              <w:right w:val="nil"/>
            </w:tcBorders>
            <w:shd w:val="clear" w:color="auto" w:fill="FAF9F9"/>
          </w:tcPr>
          <w:p w14:paraId="4EAA6A9B"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7DF56D4C" w14:textId="77777777" w:rsidR="00D933B7" w:rsidRDefault="00D933B7" w:rsidP="00D933B7">
      <w:pPr>
        <w:tabs>
          <w:tab w:val="left" w:pos="1410"/>
        </w:tabs>
        <w:rPr>
          <w:lang w:eastAsia="en-GB"/>
        </w:rPr>
      </w:pPr>
      <w:r>
        <w:rPr>
          <w:lang w:eastAsia="en-GB"/>
        </w:rPr>
        <w:tab/>
      </w:r>
    </w:p>
    <w:p w14:paraId="4B6F05CD"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7D3E79C9" w14:textId="77777777" w:rsidR="00D933B7"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60D31EEF" w14:textId="77777777" w:rsidR="00D933B7" w:rsidRPr="007E3FF6" w:rsidRDefault="00D933B7" w:rsidP="00373960">
      <w:pPr>
        <w:keepNext/>
        <w:keepLines/>
        <w:numPr>
          <w:ilvl w:val="0"/>
          <w:numId w:val="9"/>
        </w:numPr>
        <w:spacing w:before="0" w:after="0" w:line="240" w:lineRule="auto"/>
        <w:outlineLvl w:val="4"/>
        <w:rPr>
          <w:rFonts w:eastAsia="EC Square Sans Pro" w:cs="EC Square Sans Pro"/>
        </w:rPr>
      </w:pPr>
      <w:r>
        <w:rPr>
          <w:rFonts w:eastAsia="EC Square Sans Pro" w:cs="EC Square Sans Pro"/>
        </w:rPr>
        <w:t>Between 2021 and the end of 2025, EUR</w:t>
      </w:r>
      <w:r>
        <w:rPr>
          <w:rFonts w:ascii="Calibri" w:eastAsia="EC Square Sans Pro" w:hAnsi="Calibri" w:cs="Calibri"/>
        </w:rPr>
        <w:t> </w:t>
      </w:r>
      <w:r>
        <w:rPr>
          <w:rFonts w:eastAsia="EC Square Sans Pro" w:cs="EC Square Sans Pro"/>
        </w:rPr>
        <w:t>23.7</w:t>
      </w:r>
      <w:r>
        <w:rPr>
          <w:rFonts w:ascii="Calibri" w:eastAsia="EC Square Sans Pro" w:hAnsi="Calibri" w:cs="Calibri"/>
        </w:rPr>
        <w:t> </w:t>
      </w:r>
      <w:r>
        <w:rPr>
          <w:rFonts w:eastAsia="EC Square Sans Pro" w:cs="EC Square Sans Pro"/>
        </w:rPr>
        <w:t>billion of the total EUR</w:t>
      </w:r>
      <w:r>
        <w:rPr>
          <w:rFonts w:ascii="Calibri" w:eastAsia="EC Square Sans Pro" w:hAnsi="Calibri" w:cs="Calibri"/>
        </w:rPr>
        <w:t> </w:t>
      </w:r>
      <w:r>
        <w:rPr>
          <w:rFonts w:eastAsia="EC Square Sans Pro" w:cs="EC Square Sans Pro"/>
        </w:rPr>
        <w:t>25.8</w:t>
      </w:r>
      <w:r>
        <w:rPr>
          <w:rFonts w:ascii="Calibri" w:eastAsia="EC Square Sans Pro" w:hAnsi="Calibri" w:cs="Calibri"/>
        </w:rPr>
        <w:t> </w:t>
      </w:r>
      <w:r>
        <w:rPr>
          <w:rFonts w:eastAsia="EC Square Sans Pro" w:cs="EC Square Sans Pro"/>
        </w:rPr>
        <w:t xml:space="preserve">billion Connecting Europe Facility </w:t>
      </w:r>
      <w:r w:rsidRPr="00F72C99">
        <w:rPr>
          <w:rFonts w:eastAsia="EC Square Sans Pro" w:cs="EC Square Sans Pro"/>
          <w:b/>
          <w:bCs/>
        </w:rPr>
        <w:t>transport</w:t>
      </w:r>
      <w:r>
        <w:rPr>
          <w:rFonts w:eastAsia="EC Square Sans Pro" w:cs="EC Square Sans Pro"/>
        </w:rPr>
        <w:t xml:space="preserve"> sector budget has been allocated to projects, representing 92% of the available budget. This amount (EUR</w:t>
      </w:r>
      <w:r>
        <w:rPr>
          <w:rFonts w:ascii="Calibri" w:eastAsia="EC Square Sans Pro" w:hAnsi="Calibri" w:cs="Calibri"/>
        </w:rPr>
        <w:t> </w:t>
      </w:r>
      <w:r>
        <w:rPr>
          <w:rFonts w:eastAsia="EC Square Sans Pro" w:cs="EC Square Sans Pro"/>
        </w:rPr>
        <w:t>23.7</w:t>
      </w:r>
      <w:r>
        <w:rPr>
          <w:rFonts w:ascii="Calibri" w:eastAsia="EC Square Sans Pro" w:hAnsi="Calibri" w:cs="Calibri"/>
        </w:rPr>
        <w:t> </w:t>
      </w:r>
      <w:r>
        <w:rPr>
          <w:rFonts w:eastAsia="EC Square Sans Pro" w:cs="EC Square Sans Pro"/>
        </w:rPr>
        <w:t>billion) corresponds to the total legal obligation arisen from the grants signed by the Commission as of 31</w:t>
      </w:r>
      <w:r>
        <w:rPr>
          <w:rFonts w:ascii="Calibri" w:eastAsia="EC Square Sans Pro" w:hAnsi="Calibri" w:cs="Calibri"/>
        </w:rPr>
        <w:t> </w:t>
      </w:r>
      <w:r>
        <w:rPr>
          <w:rFonts w:eastAsia="EC Square Sans Pro" w:cs="EC Square Sans Pro"/>
        </w:rPr>
        <w:t>December 2025. Part of this amount will be committed in 2026-2027 using the principle of the annual instalments, in accordance with Article</w:t>
      </w:r>
      <w:r>
        <w:rPr>
          <w:rFonts w:ascii="Calibri" w:eastAsia="EC Square Sans Pro" w:hAnsi="Calibri" w:cs="Calibri"/>
        </w:rPr>
        <w:t> </w:t>
      </w:r>
      <w:r>
        <w:rPr>
          <w:rFonts w:eastAsia="EC Square Sans Pro" w:cs="EC Square Sans Pro"/>
        </w:rPr>
        <w:t>4(5) of the CEF Regulation.</w:t>
      </w:r>
    </w:p>
    <w:p w14:paraId="1E56AE0A" w14:textId="77777777" w:rsidR="00D933B7" w:rsidRPr="007E3FF6" w:rsidRDefault="00D933B7" w:rsidP="00373960">
      <w:pPr>
        <w:pStyle w:val="ListParagraph"/>
        <w:numPr>
          <w:ilvl w:val="0"/>
          <w:numId w:val="9"/>
        </w:numPr>
        <w:spacing w:after="240" w:line="264" w:lineRule="auto"/>
        <w:jc w:val="both"/>
        <w:rPr>
          <w:rFonts w:eastAsia="EC Square Sans Pro" w:cs="EC Square Sans Pro"/>
        </w:rPr>
      </w:pPr>
      <w:r>
        <w:rPr>
          <w:rFonts w:eastAsia="EC Square Sans Pro" w:cs="EC Square Sans Pro"/>
        </w:rPr>
        <w:t>Following the 2023 update to the CEF 2021-2027 work programme, the majority of these funds were allocated to the 2023 and 2024 project calls. This strategic allocation resulted in no remaining budget for new calls in 2025. Furthermore, the military mobility envelope of EUR</w:t>
      </w:r>
      <w:r>
        <w:rPr>
          <w:rFonts w:ascii="Calibri" w:eastAsia="EC Square Sans Pro" w:hAnsi="Calibri" w:cs="Calibri"/>
        </w:rPr>
        <w:t> </w:t>
      </w:r>
      <w:r>
        <w:rPr>
          <w:rFonts w:eastAsia="EC Square Sans Pro" w:cs="EC Square Sans Pro"/>
        </w:rPr>
        <w:t>1.7</w:t>
      </w:r>
      <w:r>
        <w:rPr>
          <w:rFonts w:ascii="Calibri" w:eastAsia="EC Square Sans Pro" w:hAnsi="Calibri" w:cs="Calibri"/>
        </w:rPr>
        <w:t> </w:t>
      </w:r>
      <w:r>
        <w:rPr>
          <w:rFonts w:eastAsia="EC Square Sans Pro" w:cs="EC Square Sans Pro"/>
        </w:rPr>
        <w:t>billion was fully allocated by 2024. Any unused funds that become available in 2026 through the ‘use it or lose it’ principle will be redistributed via new funding opportunities, known as ‘reflow calls’. In 2023, the Commission adopted a revised CEF Transport work programme, outlining the final funding opportunities within the 2021-2027 multiannual financial framework for the years 2023 and 2024. The 2024 CEF calls, which closed in January 2025, attracted 258 submissions totalling EUR</w:t>
      </w:r>
      <w:r>
        <w:rPr>
          <w:rFonts w:ascii="Calibri" w:eastAsia="EC Square Sans Pro" w:hAnsi="Calibri" w:cs="Calibri"/>
        </w:rPr>
        <w:t> </w:t>
      </w:r>
      <w:r>
        <w:rPr>
          <w:rFonts w:eastAsia="EC Square Sans Pro" w:cs="EC Square Sans Pro"/>
        </w:rPr>
        <w:t>9.5</w:t>
      </w:r>
      <w:r>
        <w:rPr>
          <w:rFonts w:ascii="Calibri" w:eastAsia="EC Square Sans Pro" w:hAnsi="Calibri" w:cs="Calibri"/>
        </w:rPr>
        <w:t> </w:t>
      </w:r>
      <w:r>
        <w:rPr>
          <w:rFonts w:eastAsia="EC Square Sans Pro" w:cs="EC Square Sans Pro"/>
        </w:rPr>
        <w:t>billion in requested funds, well beyond the available budget. EUR</w:t>
      </w:r>
      <w:r>
        <w:rPr>
          <w:rFonts w:ascii="Calibri" w:eastAsia="EC Square Sans Pro" w:hAnsi="Calibri" w:cs="Calibri"/>
        </w:rPr>
        <w:t> </w:t>
      </w:r>
      <w:r>
        <w:rPr>
          <w:rFonts w:eastAsia="EC Square Sans Pro" w:cs="EC Square Sans Pro"/>
        </w:rPr>
        <w:t>3.02</w:t>
      </w:r>
      <w:r>
        <w:rPr>
          <w:rFonts w:ascii="Calibri" w:eastAsia="EC Square Sans Pro" w:hAnsi="Calibri" w:cs="Calibri"/>
        </w:rPr>
        <w:t> </w:t>
      </w:r>
      <w:r>
        <w:rPr>
          <w:rFonts w:eastAsia="EC Square Sans Pro" w:cs="EC Square Sans Pro"/>
        </w:rPr>
        <w:t>billion was allocated to projects during the summer of 2025 for initiatives advancing a sustainable, intelligent, eco-friendly and resilient transport network. This final allocation exhausts the remaining funds under the current financial framework. With the 2024 call for proposals, 72.8% of the CEF Transport budget was allocated to projects developing railways, including cross-border connections. Among others, projects under the solidarity lanes initiative were supported to improve transport connectivity with Moldova and Ukraine.</w:t>
      </w:r>
    </w:p>
    <w:p w14:paraId="7E5F68BB" w14:textId="77777777" w:rsidR="00D933B7" w:rsidRPr="007E3FF6" w:rsidRDefault="00D933B7" w:rsidP="00373960">
      <w:pPr>
        <w:numPr>
          <w:ilvl w:val="0"/>
          <w:numId w:val="9"/>
        </w:numPr>
        <w:spacing w:before="0" w:after="240"/>
        <w:rPr>
          <w:rFonts w:eastAsia="EC Square Sans Pro" w:cs="EC Square Sans Pro"/>
        </w:rPr>
      </w:pPr>
      <w:r>
        <w:rPr>
          <w:rFonts w:eastAsia="EC Square Sans Pro" w:cs="EC Square Sans Pro"/>
        </w:rPr>
        <w:t>The military mobility envelope of EUR</w:t>
      </w:r>
      <w:r>
        <w:rPr>
          <w:rFonts w:ascii="Calibri" w:eastAsia="EC Square Sans Pro" w:hAnsi="Calibri" w:cs="Calibri"/>
        </w:rPr>
        <w:t> </w:t>
      </w:r>
      <w:r>
        <w:rPr>
          <w:rFonts w:eastAsia="EC Square Sans Pro" w:cs="EC Square Sans Pro"/>
        </w:rPr>
        <w:t>1.7</w:t>
      </w:r>
      <w:r>
        <w:rPr>
          <w:rFonts w:ascii="Calibri" w:eastAsia="EC Square Sans Pro" w:hAnsi="Calibri" w:cs="Calibri"/>
        </w:rPr>
        <w:t> </w:t>
      </w:r>
      <w:r>
        <w:rPr>
          <w:rFonts w:eastAsia="EC Square Sans Pro" w:cs="EC Square Sans Pro"/>
        </w:rPr>
        <w:t>billion had also already been fully allocated in 2024. Any unused funds that become available in 2026 through the ‘use it or lose it’ principle will be redistributed through reflow calls.</w:t>
      </w:r>
    </w:p>
    <w:p w14:paraId="2D41C97E" w14:textId="77777777" w:rsidR="00D933B7" w:rsidRPr="007E3FF6" w:rsidRDefault="00D933B7" w:rsidP="00373960">
      <w:pPr>
        <w:pStyle w:val="ListParagraph"/>
        <w:numPr>
          <w:ilvl w:val="0"/>
          <w:numId w:val="9"/>
        </w:numPr>
        <w:spacing w:after="240" w:line="264" w:lineRule="auto"/>
        <w:jc w:val="both"/>
        <w:rPr>
          <w:rFonts w:eastAsia="EC Square Sans Pro" w:cs="EC Square Sans Pro"/>
        </w:rPr>
      </w:pPr>
      <w:r>
        <w:rPr>
          <w:rFonts w:eastAsia="EC Square Sans Pro" w:cs="EC Square Sans Pro"/>
        </w:rPr>
        <w:t>The CEF Alternative Fuels Infrastructure Facility blends grants with financial instruments from international financial institutions and national promotional banks. The second call under the facility was launched in February 2024, with cut‑offs in September 2024, June 2025 and March 2026. In 2025, the project selection for the first cut-off granted EUR</w:t>
      </w:r>
      <w:r>
        <w:rPr>
          <w:rFonts w:ascii="Calibri" w:eastAsia="EC Square Sans Pro" w:hAnsi="Calibri" w:cs="Calibri"/>
        </w:rPr>
        <w:t> </w:t>
      </w:r>
      <w:r>
        <w:rPr>
          <w:rFonts w:eastAsia="EC Square Sans Pro" w:cs="EC Square Sans Pro"/>
        </w:rPr>
        <w:t>422</w:t>
      </w:r>
      <w:r>
        <w:rPr>
          <w:rFonts w:ascii="Calibri" w:eastAsia="EC Square Sans Pro" w:hAnsi="Calibri" w:cs="Calibri"/>
        </w:rPr>
        <w:t> </w:t>
      </w:r>
      <w:r>
        <w:rPr>
          <w:rFonts w:eastAsia="EC Square Sans Pro" w:cs="EC Square Sans Pro"/>
        </w:rPr>
        <w:t>million to 39 projects and EUR</w:t>
      </w:r>
      <w:r>
        <w:rPr>
          <w:rFonts w:ascii="Calibri" w:eastAsia="EC Square Sans Pro" w:hAnsi="Calibri" w:cs="Calibri"/>
        </w:rPr>
        <w:t> </w:t>
      </w:r>
      <w:r>
        <w:rPr>
          <w:rFonts w:eastAsia="EC Square Sans Pro" w:cs="EC Square Sans Pro"/>
        </w:rPr>
        <w:t>600</w:t>
      </w:r>
      <w:r>
        <w:rPr>
          <w:rFonts w:ascii="Calibri" w:eastAsia="EC Square Sans Pro" w:hAnsi="Calibri" w:cs="Calibri"/>
        </w:rPr>
        <w:t> </w:t>
      </w:r>
      <w:r>
        <w:rPr>
          <w:rFonts w:eastAsia="EC Square Sans Pro" w:cs="EC Square Sans Pro"/>
        </w:rPr>
        <w:t>million to about 70 projects for the second cut‑off. These projects support charging and hydrogen refuelling infrastructure, the electrification of airports, onshore power supply in ports and other alternative fuels infrastructures for the maritime sector. The third cut‑off was cancelled due to exhaustion of funds.</w:t>
      </w:r>
    </w:p>
    <w:p w14:paraId="4FDBAE7B" w14:textId="77777777" w:rsidR="00D933B7" w:rsidRPr="007E3FF6" w:rsidRDefault="00D933B7" w:rsidP="00373960">
      <w:pPr>
        <w:pStyle w:val="ListParagraph"/>
        <w:numPr>
          <w:ilvl w:val="0"/>
          <w:numId w:val="9"/>
        </w:numPr>
        <w:spacing w:after="240" w:line="264" w:lineRule="auto"/>
        <w:jc w:val="both"/>
        <w:rPr>
          <w:lang w:eastAsia="en-GB"/>
        </w:rPr>
      </w:pPr>
      <w:r>
        <w:rPr>
          <w:rFonts w:eastAsia="EC Square Sans Pro" w:cs="EC Square Sans Pro"/>
        </w:rPr>
        <w:t>The first grant agreements under CEF</w:t>
      </w:r>
      <w:r>
        <w:rPr>
          <w:rFonts w:ascii="Calibri" w:eastAsia="EC Square Sans Pro" w:hAnsi="Calibri" w:cs="Calibri"/>
        </w:rPr>
        <w:t> </w:t>
      </w:r>
      <w:r>
        <w:rPr>
          <w:rFonts w:eastAsia="EC Square Sans Pro" w:cs="EC Square Sans Pro"/>
        </w:rPr>
        <w:t>II were signed in the third quarter of 2022. Therefore, the first projects have been in full implementation for less than four years. Some smaller projects, such as the deployment of alternative fuels infrastructure or preparatory studies, have been completed. However, large-scale construction projects take longer and are currently in full implementation.</w:t>
      </w:r>
    </w:p>
    <w:p w14:paraId="39C17801" w14:textId="77777777" w:rsidR="00D933B7" w:rsidRPr="007E3FF6" w:rsidRDefault="00D933B7" w:rsidP="00373960">
      <w:pPr>
        <w:pStyle w:val="ListParagraph"/>
        <w:numPr>
          <w:ilvl w:val="0"/>
          <w:numId w:val="9"/>
        </w:numPr>
        <w:spacing w:after="240" w:line="264" w:lineRule="auto"/>
        <w:jc w:val="both"/>
        <w:rPr>
          <w:lang w:eastAsia="en-GB"/>
        </w:rPr>
      </w:pPr>
      <w:r>
        <w:rPr>
          <w:lang w:eastAsia="en-GB"/>
        </w:rPr>
        <w:t xml:space="preserve">As regards the </w:t>
      </w:r>
      <w:r>
        <w:rPr>
          <w:b/>
          <w:bCs/>
          <w:lang w:eastAsia="en-GB"/>
        </w:rPr>
        <w:t>Energy</w:t>
      </w:r>
      <w:r>
        <w:rPr>
          <w:lang w:eastAsia="en-GB"/>
        </w:rPr>
        <w:t xml:space="preserve"> strand, in the first window for the development of projects of common interest, CEF eligibility is limited to</w:t>
      </w:r>
      <w:r>
        <w:rPr>
          <w:rFonts w:ascii="Calibri" w:hAnsi="Calibri" w:cs="Calibri"/>
          <w:lang w:eastAsia="en-GB"/>
        </w:rPr>
        <w:t xml:space="preserve"> </w:t>
      </w:r>
      <w:r>
        <w:rPr>
          <w:lang w:eastAsia="en-GB"/>
        </w:rPr>
        <w:t>projects of common interest</w:t>
      </w:r>
      <w:r>
        <w:rPr>
          <w:rFonts w:ascii="Calibri" w:hAnsi="Calibri" w:cs="Calibri"/>
          <w:lang w:eastAsia="en-GB"/>
        </w:rPr>
        <w:t xml:space="preserve"> </w:t>
      </w:r>
      <w:r>
        <w:rPr>
          <w:lang w:eastAsia="en-GB"/>
        </w:rPr>
        <w:t>and projects of mutual interest that belong to a given infrastructure category (essentially electricity, natural gas, hydrogen or carbon dioxide networks). In the</w:t>
      </w:r>
      <w:r>
        <w:rPr>
          <w:rFonts w:ascii="Calibri" w:hAnsi="Calibri" w:cs="Calibri"/>
          <w:lang w:eastAsia="en-GB"/>
        </w:rPr>
        <w:t xml:space="preserve"> </w:t>
      </w:r>
      <w:r>
        <w:rPr>
          <w:lang w:eastAsia="en-GB"/>
        </w:rPr>
        <w:t>first five annual calls</w:t>
      </w:r>
      <w:r>
        <w:rPr>
          <w:rFonts w:ascii="Calibri" w:hAnsi="Calibri" w:cs="Calibri"/>
          <w:lang w:eastAsia="en-GB"/>
        </w:rPr>
        <w:t xml:space="preserve"> </w:t>
      </w:r>
      <w:r>
        <w:rPr>
          <w:lang w:eastAsia="en-GB"/>
        </w:rPr>
        <w:t>for proposals under this window for projects of common interest and projects of mutual interest, the Commission awarded approximately EUR</w:t>
      </w:r>
      <w:r>
        <w:rPr>
          <w:rFonts w:ascii="Calibri" w:hAnsi="Calibri" w:cs="Calibri"/>
          <w:lang w:eastAsia="en-GB"/>
        </w:rPr>
        <w:t> </w:t>
      </w:r>
      <w:r>
        <w:rPr>
          <w:lang w:eastAsia="en-GB"/>
        </w:rPr>
        <w:t>1</w:t>
      </w:r>
      <w:r>
        <w:rPr>
          <w:rFonts w:ascii="Calibri" w:hAnsi="Calibri" w:cs="Calibri"/>
          <w:lang w:eastAsia="en-GB"/>
        </w:rPr>
        <w:t> </w:t>
      </w:r>
      <w:r>
        <w:rPr>
          <w:lang w:eastAsia="en-GB"/>
        </w:rPr>
        <w:t>billion (2021), EUR</w:t>
      </w:r>
      <w:r>
        <w:rPr>
          <w:rFonts w:ascii="Calibri" w:hAnsi="Calibri" w:cs="Calibri"/>
          <w:lang w:eastAsia="en-GB"/>
        </w:rPr>
        <w:t> </w:t>
      </w:r>
      <w:r>
        <w:rPr>
          <w:lang w:eastAsia="en-GB"/>
        </w:rPr>
        <w:t>600</w:t>
      </w:r>
      <w:r>
        <w:rPr>
          <w:rFonts w:ascii="Calibri" w:hAnsi="Calibri" w:cs="Calibri"/>
          <w:lang w:eastAsia="en-GB"/>
        </w:rPr>
        <w:t> </w:t>
      </w:r>
      <w:r>
        <w:rPr>
          <w:lang w:eastAsia="en-GB"/>
        </w:rPr>
        <w:t>million (2022), EUR</w:t>
      </w:r>
      <w:r>
        <w:rPr>
          <w:rFonts w:ascii="Calibri" w:hAnsi="Calibri" w:cs="Calibri"/>
          <w:lang w:eastAsia="en-GB"/>
        </w:rPr>
        <w:t> </w:t>
      </w:r>
      <w:r>
        <w:rPr>
          <w:lang w:eastAsia="en-GB"/>
        </w:rPr>
        <w:t>570</w:t>
      </w:r>
      <w:r>
        <w:rPr>
          <w:rFonts w:ascii="Calibri" w:hAnsi="Calibri" w:cs="Calibri"/>
          <w:lang w:eastAsia="en-GB"/>
        </w:rPr>
        <w:t> </w:t>
      </w:r>
      <w:r>
        <w:rPr>
          <w:lang w:eastAsia="en-GB"/>
        </w:rPr>
        <w:t>million (2023), EUR</w:t>
      </w:r>
      <w:r>
        <w:rPr>
          <w:rFonts w:ascii="Calibri" w:hAnsi="Calibri" w:cs="Calibri"/>
          <w:lang w:eastAsia="en-GB"/>
        </w:rPr>
        <w:t> </w:t>
      </w:r>
      <w:r>
        <w:rPr>
          <w:lang w:eastAsia="en-GB"/>
        </w:rPr>
        <w:t>1.2</w:t>
      </w:r>
      <w:r>
        <w:rPr>
          <w:rFonts w:ascii="Calibri" w:hAnsi="Calibri" w:cs="Calibri"/>
          <w:lang w:eastAsia="en-GB"/>
        </w:rPr>
        <w:t> </w:t>
      </w:r>
      <w:r>
        <w:rPr>
          <w:lang w:eastAsia="en-GB"/>
        </w:rPr>
        <w:t>billion (2024) and EUR</w:t>
      </w:r>
      <w:r>
        <w:rPr>
          <w:rFonts w:ascii="Calibri" w:hAnsi="Calibri" w:cs="Calibri"/>
          <w:lang w:eastAsia="en-GB"/>
        </w:rPr>
        <w:t> </w:t>
      </w:r>
      <w:r>
        <w:rPr>
          <w:lang w:eastAsia="en-GB"/>
        </w:rPr>
        <w:t>650</w:t>
      </w:r>
      <w:r>
        <w:rPr>
          <w:rFonts w:ascii="Calibri" w:hAnsi="Calibri" w:cs="Calibri"/>
          <w:lang w:eastAsia="en-GB"/>
        </w:rPr>
        <w:t> </w:t>
      </w:r>
      <w:r>
        <w:rPr>
          <w:lang w:eastAsia="en-GB"/>
        </w:rPr>
        <w:t>million (2025). In this period, CEF Energy grants were awarded for 72 actions (24 for construction works, with a total of more than</w:t>
      </w:r>
      <w:r>
        <w:rPr>
          <w:rFonts w:ascii="Calibri" w:hAnsi="Calibri" w:cs="Calibri"/>
          <w:lang w:eastAsia="en-GB"/>
        </w:rPr>
        <w:t> </w:t>
      </w:r>
      <w:r>
        <w:rPr>
          <w:lang w:eastAsia="en-GB"/>
        </w:rPr>
        <w:t>EUR</w:t>
      </w:r>
      <w:r>
        <w:rPr>
          <w:rFonts w:ascii="Calibri" w:hAnsi="Calibri" w:cs="Calibri"/>
          <w:lang w:eastAsia="en-GB"/>
        </w:rPr>
        <w:t> </w:t>
      </w:r>
      <w:r>
        <w:rPr>
          <w:lang w:eastAsia="en-GB"/>
        </w:rPr>
        <w:t>3.6</w:t>
      </w:r>
      <w:r>
        <w:rPr>
          <w:rFonts w:ascii="Calibri" w:hAnsi="Calibri" w:cs="Calibri"/>
          <w:lang w:eastAsia="en-GB"/>
        </w:rPr>
        <w:t> </w:t>
      </w:r>
      <w:r>
        <w:rPr>
          <w:lang w:eastAsia="en-GB"/>
        </w:rPr>
        <w:t>billion, and 48 for studies, with a total of less than EUR</w:t>
      </w:r>
      <w:r>
        <w:rPr>
          <w:rFonts w:ascii="Calibri" w:hAnsi="Calibri" w:cs="Calibri"/>
          <w:lang w:eastAsia="en-GB"/>
        </w:rPr>
        <w:t> </w:t>
      </w:r>
      <w:r>
        <w:rPr>
          <w:lang w:eastAsia="en-GB"/>
        </w:rPr>
        <w:t>460</w:t>
      </w:r>
      <w:r>
        <w:rPr>
          <w:rFonts w:ascii="Calibri" w:hAnsi="Calibri" w:cs="Calibri"/>
          <w:lang w:eastAsia="en-GB"/>
        </w:rPr>
        <w:t> </w:t>
      </w:r>
      <w:r>
        <w:rPr>
          <w:lang w:eastAsia="en-GB"/>
        </w:rPr>
        <w:t>million). Out of these 72 grants, 21 concerned electricity projects and smart electricity grids (EUR</w:t>
      </w:r>
      <w:r>
        <w:rPr>
          <w:rFonts w:ascii="Calibri" w:hAnsi="Calibri" w:cs="Calibri"/>
          <w:lang w:eastAsia="en-GB"/>
        </w:rPr>
        <w:t> </w:t>
      </w:r>
      <w:r>
        <w:rPr>
          <w:lang w:eastAsia="en-GB"/>
        </w:rPr>
        <w:t>2.6</w:t>
      </w:r>
      <w:r>
        <w:rPr>
          <w:rFonts w:ascii="Calibri" w:hAnsi="Calibri" w:cs="Calibri"/>
          <w:lang w:eastAsia="en-GB"/>
        </w:rPr>
        <w:t> </w:t>
      </w:r>
      <w:r>
        <w:rPr>
          <w:lang w:eastAsia="en-GB"/>
        </w:rPr>
        <w:t>billion), 4 natural gas (EUR</w:t>
      </w:r>
      <w:r>
        <w:rPr>
          <w:rFonts w:ascii="Calibri" w:hAnsi="Calibri" w:cs="Calibri"/>
          <w:lang w:eastAsia="en-GB"/>
        </w:rPr>
        <w:t> </w:t>
      </w:r>
      <w:r>
        <w:rPr>
          <w:lang w:eastAsia="en-GB"/>
        </w:rPr>
        <w:t>150</w:t>
      </w:r>
      <w:r>
        <w:rPr>
          <w:rFonts w:ascii="Calibri" w:hAnsi="Calibri" w:cs="Calibri"/>
          <w:lang w:eastAsia="en-GB"/>
        </w:rPr>
        <w:t> </w:t>
      </w:r>
      <w:r>
        <w:rPr>
          <w:lang w:eastAsia="en-GB"/>
        </w:rPr>
        <w:t>million), 19 carbon dioxide facilities (EUR</w:t>
      </w:r>
      <w:r>
        <w:rPr>
          <w:rFonts w:ascii="Calibri" w:hAnsi="Calibri" w:cs="Calibri"/>
          <w:lang w:eastAsia="en-GB"/>
        </w:rPr>
        <w:t> </w:t>
      </w:r>
      <w:r>
        <w:rPr>
          <w:lang w:eastAsia="en-GB"/>
        </w:rPr>
        <w:t>850</w:t>
      </w:r>
      <w:r>
        <w:rPr>
          <w:rFonts w:ascii="Calibri" w:hAnsi="Calibri" w:cs="Calibri"/>
          <w:lang w:eastAsia="en-GB"/>
        </w:rPr>
        <w:t> </w:t>
      </w:r>
      <w:r>
        <w:rPr>
          <w:lang w:eastAsia="en-GB"/>
        </w:rPr>
        <w:t>million) and 28 hydrogen projects, including electrolysers (EUR</w:t>
      </w:r>
      <w:r>
        <w:rPr>
          <w:rFonts w:ascii="Calibri" w:hAnsi="Calibri" w:cs="Calibri"/>
          <w:lang w:eastAsia="en-GB"/>
        </w:rPr>
        <w:t> </w:t>
      </w:r>
      <w:r>
        <w:rPr>
          <w:lang w:eastAsia="en-GB"/>
        </w:rPr>
        <w:t>420</w:t>
      </w:r>
      <w:r>
        <w:rPr>
          <w:rFonts w:ascii="Calibri" w:hAnsi="Calibri" w:cs="Calibri"/>
          <w:lang w:eastAsia="en-GB"/>
        </w:rPr>
        <w:t> </w:t>
      </w:r>
      <w:r>
        <w:rPr>
          <w:lang w:eastAsia="en-GB"/>
        </w:rPr>
        <w:t>million). Among the projects selected for funding, there are electricity interconnectors (Great Sea Interconnector, Aurora Line, ELMED), storage sites that contribute to security of supply and enable a greater integration of renewables, and the first building blocks of a future EU-wide carbon dioxide transport value chain. Following the revision of the TEN-E Regulation in 2022, the 2024 call was the first one where hydrogen projects were eligible, while support to natural gas projects was phased out.</w:t>
      </w:r>
    </w:p>
    <w:p w14:paraId="4E25979A" w14:textId="77777777" w:rsidR="00D933B7" w:rsidRPr="007E3FF6" w:rsidRDefault="00D933B7" w:rsidP="00373960">
      <w:pPr>
        <w:pStyle w:val="ListParagraph"/>
        <w:numPr>
          <w:ilvl w:val="0"/>
          <w:numId w:val="9"/>
        </w:numPr>
        <w:spacing w:after="240" w:line="264" w:lineRule="auto"/>
        <w:jc w:val="both"/>
        <w:rPr>
          <w:lang w:eastAsia="en-GB"/>
        </w:rPr>
      </w:pPr>
      <w:bookmarkStart w:id="12" w:name="footnote-2"/>
      <w:bookmarkEnd w:id="12"/>
      <w:r>
        <w:rPr>
          <w:lang w:eastAsia="en-GB"/>
        </w:rPr>
        <w:t>In 2025, the Commission awarded approximately EUR</w:t>
      </w:r>
      <w:r>
        <w:rPr>
          <w:rFonts w:ascii="Calibri" w:hAnsi="Calibri" w:cs="Calibri"/>
          <w:lang w:eastAsia="en-GB"/>
        </w:rPr>
        <w:t> </w:t>
      </w:r>
      <w:r>
        <w:rPr>
          <w:lang w:eastAsia="en-GB"/>
        </w:rPr>
        <w:t>650</w:t>
      </w:r>
      <w:r>
        <w:rPr>
          <w:rFonts w:ascii="Calibri" w:hAnsi="Calibri" w:cs="Calibri"/>
          <w:lang w:eastAsia="en-GB"/>
        </w:rPr>
        <w:t> </w:t>
      </w:r>
      <w:r>
        <w:rPr>
          <w:lang w:eastAsia="en-GB"/>
        </w:rPr>
        <w:t>million to 14 cross-border energy infrastructure projects. For the first time, CEF Energy was used to finance a dedicated resilience measure for electricity infrastructure relating to the Baltic Synchronisation. Also under this call, CEF provided the first grant for works for a hydrogen project: Hydrogen Storage Gronau-Epe RWE in Germany. Among the projects selected for funding, 6 are related to electricity infrastructure including smart electricity grids (4 for works and 2 for studies) and 8 are hydrogen infrastructure investments (1 works and 7 studies).</w:t>
      </w:r>
    </w:p>
    <w:p w14:paraId="1335D59A" w14:textId="77777777" w:rsidR="00D933B7" w:rsidRPr="007E3FF6" w:rsidRDefault="00D933B7" w:rsidP="00373960">
      <w:pPr>
        <w:pStyle w:val="ListParagraph"/>
        <w:numPr>
          <w:ilvl w:val="0"/>
          <w:numId w:val="9"/>
        </w:numPr>
        <w:spacing w:after="240" w:line="264" w:lineRule="auto"/>
        <w:jc w:val="both"/>
        <w:rPr>
          <w:lang w:eastAsia="en-GB"/>
        </w:rPr>
      </w:pPr>
      <w:r>
        <w:rPr>
          <w:lang w:eastAsia="en-GB"/>
        </w:rPr>
        <w:t>Regarding the second window for</w:t>
      </w:r>
      <w:r>
        <w:rPr>
          <w:rFonts w:ascii="Calibri" w:hAnsi="Calibri" w:cs="Calibri"/>
          <w:lang w:eastAsia="en-GB"/>
        </w:rPr>
        <w:t xml:space="preserve"> </w:t>
      </w:r>
      <w:r>
        <w:rPr>
          <w:lang w:eastAsia="en-GB"/>
        </w:rPr>
        <w:t>cross-border renewable energy projects, seven calls for funding proposals were launched between 2021 and 2025, with 17 actions awarded in total (EUR</w:t>
      </w:r>
      <w:r>
        <w:rPr>
          <w:rFonts w:ascii="Calibri" w:hAnsi="Calibri" w:cs="Calibri"/>
          <w:lang w:eastAsia="en-GB"/>
        </w:rPr>
        <w:t> </w:t>
      </w:r>
      <w:r>
        <w:rPr>
          <w:lang w:eastAsia="en-GB"/>
        </w:rPr>
        <w:t>166.9</w:t>
      </w:r>
      <w:r>
        <w:rPr>
          <w:rFonts w:ascii="Calibri" w:hAnsi="Calibri" w:cs="Calibri"/>
          <w:lang w:eastAsia="en-GB"/>
        </w:rPr>
        <w:t> </w:t>
      </w:r>
      <w:r>
        <w:rPr>
          <w:lang w:eastAsia="en-GB"/>
        </w:rPr>
        <w:t>million) providing funding for preparatory studies and for technical studies and works. The programme window is reinforcing its pipeline of viable projects (13 in Q1 2026) with the organisation of an annual call for status proposals. There is a growing interest from promoters (6 status applications received in the status call that just closed in February 2026), which already translates into higher subscription rates for the funding calls (1.4 average for the past three calls).</w:t>
      </w:r>
    </w:p>
    <w:p w14:paraId="13502294" w14:textId="77777777" w:rsidR="00D933B7" w:rsidRPr="00691BBC" w:rsidRDefault="00D933B7" w:rsidP="00373960">
      <w:pPr>
        <w:pStyle w:val="ListParagraph"/>
        <w:numPr>
          <w:ilvl w:val="0"/>
          <w:numId w:val="9"/>
        </w:numPr>
        <w:spacing w:after="240" w:line="264" w:lineRule="auto"/>
        <w:jc w:val="both"/>
        <w:rPr>
          <w:lang w:val="en-IE"/>
        </w:rPr>
      </w:pPr>
      <w:r>
        <w:rPr>
          <w:lang w:eastAsia="en-GB"/>
        </w:rPr>
        <w:t xml:space="preserve">The first </w:t>
      </w:r>
      <w:r>
        <w:rPr>
          <w:b/>
          <w:bCs/>
          <w:lang w:eastAsia="en-GB"/>
        </w:rPr>
        <w:t>CEF Digital</w:t>
      </w:r>
      <w:r>
        <w:rPr>
          <w:lang w:eastAsia="en-GB"/>
        </w:rPr>
        <w:t xml:space="preserve"> multiannual work programme, covering the calls for 2021-2023, was adopted in December 2021 and amended in April 2023, to take into account the evolution of stakeholder preparedness and demand, along with the latest developments in policy priorities. Notwithstanding the initial late start, the four calls followed the yearly planning schedule, with good budget absorption, in particular for certain topics (such as submarine cables). The second CEF Digital multiannual work programme (covering 2024-2027) was adopted in October 2024 (</w:t>
      </w:r>
      <w:r>
        <w:rPr>
          <w:rStyle w:val="FootnoteReference"/>
          <w:lang w:eastAsia="en-GB"/>
        </w:rPr>
        <w:footnoteReference w:id="4"/>
      </w:r>
      <w:r>
        <w:rPr>
          <w:lang w:eastAsia="en-GB"/>
        </w:rPr>
        <w:t>) and, based on that, the fourth call for proposals (2024 budget) was opened on 22 October 2024 with a closing date of 13 February 2025. In addition to the previous topics (global gateways and 5G connectivity), the fourth call also supports quantum communication (EuroQCI). The grant agreements for the projects following the fourth call had a 1.54 budget oversubscription rate and a total awarded amount of EUR</w:t>
      </w:r>
      <w:r>
        <w:rPr>
          <w:rFonts w:ascii="Calibri" w:hAnsi="Calibri" w:cs="Calibri"/>
          <w:lang w:eastAsia="en-GB"/>
        </w:rPr>
        <w:t> </w:t>
      </w:r>
      <w:r>
        <w:rPr>
          <w:lang w:eastAsia="en-GB"/>
        </w:rPr>
        <w:t>389</w:t>
      </w:r>
      <w:r>
        <w:rPr>
          <w:rFonts w:ascii="Calibri" w:hAnsi="Calibri" w:cs="Calibri"/>
          <w:lang w:eastAsia="en-GB"/>
        </w:rPr>
        <w:t> </w:t>
      </w:r>
      <w:r>
        <w:rPr>
          <w:lang w:eastAsia="en-GB"/>
        </w:rPr>
        <w:t>million. Almost all grant agreements, for projects concerning the deployment of global gateways (mainly submarine cables), deployment of 5G Large Scale Pilots in smart communities and along major transport paths and EuroQCI, were concluded in autumn 2025. The first four CEF Digital calls sum up (in commitments) to over 63% of the total EUR 1.6 billion budget for CEF Digital.</w:t>
      </w:r>
      <w:r>
        <w:rPr>
          <w:rFonts w:ascii="EC Square Sans Pro Medium" w:eastAsiaTheme="majorEastAsia" w:hAnsi="EC Square Sans Pro Medium" w:cstheme="majorBidi"/>
          <w:sz w:val="40"/>
          <w:szCs w:val="40"/>
          <w:lang w:eastAsia="en-GB"/>
        </w:rPr>
        <w:br w:type="page"/>
      </w:r>
    </w:p>
    <w:p w14:paraId="58BBC233"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3615F5E5" w14:textId="77777777" w:rsidR="00D933B7" w:rsidRPr="0091729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59"/>
        <w:gridCol w:w="916"/>
        <w:gridCol w:w="917"/>
        <w:gridCol w:w="806"/>
        <w:gridCol w:w="806"/>
        <w:gridCol w:w="810"/>
        <w:gridCol w:w="1206"/>
        <w:gridCol w:w="806"/>
        <w:gridCol w:w="907"/>
        <w:gridCol w:w="906"/>
      </w:tblGrid>
      <w:tr w:rsidR="00D933B7" w:rsidRPr="00426441" w14:paraId="6AD02BFC" w14:textId="77777777">
        <w:trPr>
          <w:trHeight w:val="300"/>
        </w:trPr>
        <w:tc>
          <w:tcPr>
            <w:tcW w:w="1559" w:type="dxa"/>
            <w:tcBorders>
              <w:top w:val="single" w:sz="6" w:space="0" w:color="8C8C8C"/>
              <w:left w:val="nil"/>
              <w:bottom w:val="nil"/>
              <w:right w:val="nil"/>
            </w:tcBorders>
            <w:shd w:val="clear" w:color="auto" w:fill="F2F2F2" w:themeFill="background1" w:themeFillShade="F2"/>
            <w:vAlign w:val="center"/>
            <w:hideMark/>
          </w:tcPr>
          <w:p w14:paraId="0387241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5"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72804E4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2" w:type="dxa"/>
            <w:gridSpan w:val="2"/>
            <w:tcBorders>
              <w:top w:val="single" w:sz="6" w:space="0" w:color="8C8C8C"/>
              <w:left w:val="single" w:sz="4" w:space="0" w:color="auto"/>
              <w:bottom w:val="nil"/>
              <w:right w:val="nil"/>
            </w:tcBorders>
            <w:shd w:val="clear" w:color="auto" w:fill="F2F2F2" w:themeFill="background1" w:themeFillShade="F2"/>
            <w:vAlign w:val="center"/>
          </w:tcPr>
          <w:p w14:paraId="3F482EB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3"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4F36225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1527E074" w14:textId="77777777">
        <w:trPr>
          <w:trHeight w:val="300"/>
        </w:trPr>
        <w:tc>
          <w:tcPr>
            <w:tcW w:w="1559" w:type="dxa"/>
            <w:tcBorders>
              <w:top w:val="nil"/>
              <w:left w:val="nil"/>
              <w:bottom w:val="single" w:sz="6" w:space="0" w:color="8C8C8C"/>
              <w:right w:val="nil"/>
            </w:tcBorders>
            <w:shd w:val="clear" w:color="auto" w:fill="F2F2F2" w:themeFill="background1" w:themeFillShade="F2"/>
            <w:vAlign w:val="center"/>
            <w:hideMark/>
          </w:tcPr>
          <w:p w14:paraId="4F344E3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6" w:type="dxa"/>
            <w:tcBorders>
              <w:top w:val="nil"/>
              <w:left w:val="nil"/>
              <w:bottom w:val="single" w:sz="6" w:space="0" w:color="8C8C8C"/>
              <w:right w:val="nil"/>
            </w:tcBorders>
            <w:shd w:val="clear" w:color="auto" w:fill="F2F2F2" w:themeFill="background1" w:themeFillShade="F2"/>
            <w:vAlign w:val="center"/>
            <w:hideMark/>
          </w:tcPr>
          <w:p w14:paraId="24A994E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7" w:type="dxa"/>
            <w:tcBorders>
              <w:top w:val="nil"/>
              <w:left w:val="nil"/>
              <w:bottom w:val="single" w:sz="6" w:space="0" w:color="8C8C8C"/>
              <w:right w:val="nil"/>
            </w:tcBorders>
            <w:shd w:val="clear" w:color="auto" w:fill="F2F2F2" w:themeFill="background1" w:themeFillShade="F2"/>
            <w:vAlign w:val="center"/>
            <w:hideMark/>
          </w:tcPr>
          <w:p w14:paraId="18C35F7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1A31BBA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00F9FA8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110D9BC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06" w:type="dxa"/>
            <w:tcBorders>
              <w:top w:val="nil"/>
              <w:left w:val="single" w:sz="4" w:space="0" w:color="auto"/>
              <w:bottom w:val="single" w:sz="6" w:space="0" w:color="8C8C8C"/>
              <w:right w:val="nil"/>
            </w:tcBorders>
            <w:shd w:val="clear" w:color="auto" w:fill="F2F2F2" w:themeFill="background1" w:themeFillShade="F2"/>
            <w:vAlign w:val="center"/>
            <w:hideMark/>
          </w:tcPr>
          <w:p w14:paraId="521D459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806" w:type="dxa"/>
            <w:tcBorders>
              <w:top w:val="nil"/>
              <w:left w:val="nil"/>
              <w:bottom w:val="single" w:sz="6" w:space="0" w:color="8C8C8C"/>
              <w:right w:val="single" w:sz="6" w:space="0" w:color="auto"/>
            </w:tcBorders>
            <w:shd w:val="clear" w:color="auto" w:fill="F2F2F2" w:themeFill="background1" w:themeFillShade="F2"/>
            <w:vAlign w:val="center"/>
            <w:hideMark/>
          </w:tcPr>
          <w:p w14:paraId="48033DE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3F69D3A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6" w:type="dxa"/>
            <w:tcBorders>
              <w:top w:val="nil"/>
              <w:left w:val="nil"/>
              <w:bottom w:val="single" w:sz="6" w:space="0" w:color="8C8C8C"/>
              <w:right w:val="nil"/>
            </w:tcBorders>
            <w:shd w:val="clear" w:color="auto" w:fill="F2F2F2" w:themeFill="background1" w:themeFillShade="F2"/>
            <w:vAlign w:val="center"/>
            <w:hideMark/>
          </w:tcPr>
          <w:p w14:paraId="59EA861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257CF28B" w14:textId="77777777">
        <w:trPr>
          <w:trHeight w:val="300"/>
        </w:trPr>
        <w:tc>
          <w:tcPr>
            <w:tcW w:w="1559" w:type="dxa"/>
            <w:tcBorders>
              <w:top w:val="nil"/>
              <w:left w:val="nil"/>
              <w:bottom w:val="single" w:sz="6" w:space="0" w:color="8C8C8C"/>
              <w:right w:val="nil"/>
            </w:tcBorders>
            <w:vAlign w:val="center"/>
            <w:hideMark/>
          </w:tcPr>
          <w:p w14:paraId="35DA746B"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6" w:type="dxa"/>
            <w:tcBorders>
              <w:top w:val="nil"/>
              <w:left w:val="nil"/>
              <w:bottom w:val="single" w:sz="6" w:space="0" w:color="8C8C8C"/>
              <w:right w:val="nil"/>
            </w:tcBorders>
          </w:tcPr>
          <w:p w14:paraId="18B1022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3 192.2</w:t>
            </w:r>
          </w:p>
        </w:tc>
        <w:tc>
          <w:tcPr>
            <w:tcW w:w="917" w:type="dxa"/>
            <w:tcBorders>
              <w:top w:val="nil"/>
              <w:left w:val="nil"/>
              <w:bottom w:val="single" w:sz="6" w:space="0" w:color="8C8C8C"/>
              <w:right w:val="nil"/>
            </w:tcBorders>
          </w:tcPr>
          <w:p w14:paraId="59ABEDA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3 604.9</w:t>
            </w:r>
          </w:p>
        </w:tc>
        <w:tc>
          <w:tcPr>
            <w:tcW w:w="806" w:type="dxa"/>
            <w:tcBorders>
              <w:top w:val="nil"/>
              <w:left w:val="nil"/>
              <w:bottom w:val="single" w:sz="6" w:space="0" w:color="8C8C8C"/>
              <w:right w:val="nil"/>
            </w:tcBorders>
          </w:tcPr>
          <w:p w14:paraId="33C9F47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3 734.8</w:t>
            </w:r>
          </w:p>
        </w:tc>
        <w:tc>
          <w:tcPr>
            <w:tcW w:w="806" w:type="dxa"/>
            <w:tcBorders>
              <w:top w:val="nil"/>
              <w:left w:val="nil"/>
              <w:bottom w:val="single" w:sz="6" w:space="0" w:color="8C8C8C"/>
              <w:right w:val="nil"/>
            </w:tcBorders>
          </w:tcPr>
          <w:p w14:paraId="65B370C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3 542.9</w:t>
            </w:r>
          </w:p>
        </w:tc>
        <w:tc>
          <w:tcPr>
            <w:tcW w:w="810" w:type="dxa"/>
            <w:tcBorders>
              <w:top w:val="nil"/>
              <w:left w:val="nil"/>
              <w:bottom w:val="single" w:sz="6" w:space="0" w:color="8C8C8C"/>
              <w:right w:val="nil"/>
            </w:tcBorders>
            <w:hideMark/>
          </w:tcPr>
          <w:p w14:paraId="2FFAB1C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3 657.7</w:t>
            </w:r>
          </w:p>
        </w:tc>
        <w:tc>
          <w:tcPr>
            <w:tcW w:w="1206" w:type="dxa"/>
            <w:tcBorders>
              <w:top w:val="nil"/>
              <w:left w:val="nil"/>
              <w:bottom w:val="single" w:sz="6" w:space="0" w:color="8C8C8C"/>
              <w:right w:val="nil"/>
            </w:tcBorders>
            <w:hideMark/>
          </w:tcPr>
          <w:p w14:paraId="3F82E23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3 893.0</w:t>
            </w:r>
          </w:p>
        </w:tc>
        <w:tc>
          <w:tcPr>
            <w:tcW w:w="806" w:type="dxa"/>
            <w:tcBorders>
              <w:top w:val="nil"/>
              <w:left w:val="nil"/>
              <w:bottom w:val="single" w:sz="6" w:space="0" w:color="8C8C8C"/>
              <w:right w:val="nil"/>
            </w:tcBorders>
            <w:hideMark/>
          </w:tcPr>
          <w:p w14:paraId="1B2CC69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2 639.0</w:t>
            </w:r>
          </w:p>
        </w:tc>
        <w:tc>
          <w:tcPr>
            <w:tcW w:w="907" w:type="dxa"/>
            <w:tcBorders>
              <w:top w:val="nil"/>
              <w:left w:val="nil"/>
              <w:bottom w:val="single" w:sz="6" w:space="0" w:color="8C8C8C"/>
              <w:right w:val="nil"/>
            </w:tcBorders>
            <w:hideMark/>
          </w:tcPr>
          <w:p w14:paraId="1FCBB00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24 264.5</w:t>
            </w:r>
          </w:p>
        </w:tc>
        <w:tc>
          <w:tcPr>
            <w:tcW w:w="906" w:type="dxa"/>
            <w:tcBorders>
              <w:top w:val="nil"/>
              <w:left w:val="nil"/>
              <w:bottom w:val="single" w:sz="6" w:space="0" w:color="8C8C8C"/>
              <w:right w:val="nil"/>
            </w:tcBorders>
            <w:hideMark/>
          </w:tcPr>
          <w:p w14:paraId="642CCB3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72.5%</w:t>
            </w:r>
          </w:p>
        </w:tc>
      </w:tr>
    </w:tbl>
    <w:p w14:paraId="4571981C" w14:textId="77777777" w:rsidR="00D933B7" w:rsidRPr="0047239D" w:rsidRDefault="00D933B7" w:rsidP="00D933B7">
      <w:pPr>
        <w:rPr>
          <w:b/>
          <w:bCs/>
        </w:rPr>
      </w:pPr>
    </w:p>
    <w:p w14:paraId="31E54D4E" w14:textId="77777777" w:rsidR="00D933B7" w:rsidRPr="00ED486A" w:rsidRDefault="00D933B7" w:rsidP="00373960">
      <w:pPr>
        <w:pStyle w:val="ListParagraph"/>
        <w:numPr>
          <w:ilvl w:val="0"/>
          <w:numId w:val="9"/>
        </w:numPr>
        <w:spacing w:after="0" w:line="264" w:lineRule="auto"/>
        <w:jc w:val="both"/>
      </w:pPr>
      <w:r>
        <w:rPr>
          <w:lang w:eastAsia="en-GB"/>
        </w:rPr>
        <w:t>Under</w:t>
      </w:r>
      <w:r>
        <w:rPr>
          <w:rFonts w:eastAsia="EC Square Sans Pro" w:cs="EC Square Sans Pro"/>
          <w:color w:val="000000" w:themeColor="text1"/>
        </w:rPr>
        <w:t xml:space="preserve"> the </w:t>
      </w:r>
      <w:r>
        <w:rPr>
          <w:rFonts w:eastAsia="EC Square Sans Pro" w:cs="EC Square Sans Pro"/>
          <w:b/>
          <w:bCs/>
          <w:color w:val="000000" w:themeColor="text1"/>
        </w:rPr>
        <w:t>CEF Transport strand</w:t>
      </w:r>
      <w:r>
        <w:rPr>
          <w:rFonts w:eastAsia="EC Square Sans Pro" w:cs="EC Square Sans Pro"/>
          <w:color w:val="000000" w:themeColor="text1"/>
        </w:rPr>
        <w:t xml:space="preserve">, the projects mainly aim at completing and upgrading the railway and inland waterway infrastructure along the trans-European transport network and support the take-up of alternative fuels through the co-funding of charging infrastructure, hence contributing to the Green Deal agenda for the decarbonisation of the transport sector. As a result, appropriations committed to the co-funding of these projects correspond to around 78% of the overall Transport strand allocation. Notably, under the CEF 2024 call for proposals, more than </w:t>
      </w:r>
      <w:r>
        <w:rPr>
          <w:lang w:eastAsia="en-GB"/>
        </w:rPr>
        <w:t>72,8%</w:t>
      </w:r>
      <w:r>
        <w:rPr>
          <w:rFonts w:eastAsia="EC Square Sans Pro" w:cs="EC Square Sans Pro"/>
          <w:color w:val="000000" w:themeColor="text1"/>
        </w:rPr>
        <w:t xml:space="preserve"> of the budget was allocated to railway projects.</w:t>
      </w:r>
      <w:r>
        <w:rPr>
          <w:rFonts w:eastAsia="EC Square Sans Pro" w:cs="EC Square Sans Pro"/>
          <w:color w:val="00002E"/>
        </w:rPr>
        <w:t xml:space="preserve"> </w:t>
      </w:r>
      <w:r>
        <w:rPr>
          <w:rFonts w:eastAsia="EC Square Sans Pro" w:cs="EC Square Sans Pro"/>
          <w:color w:val="000000" w:themeColor="text1"/>
        </w:rPr>
        <w:t xml:space="preserve">Over </w:t>
      </w:r>
      <w:r>
        <w:rPr>
          <w:lang w:eastAsia="en-GB"/>
        </w:rPr>
        <w:t>76</w:t>
      </w:r>
      <w:r>
        <w:rPr>
          <w:rFonts w:eastAsia="EC Square Sans Pro" w:cs="EC Square Sans Pro"/>
          <w:color w:val="000000" w:themeColor="text1"/>
        </w:rPr>
        <w:t>% of the allocated CEF Transport funding contributes to climate objectives, exceeding the 60% obligation in the CEF Regulation</w:t>
      </w:r>
      <w:r>
        <w:rPr>
          <w:lang w:eastAsia="en-GB"/>
        </w:rPr>
        <w:t>.</w:t>
      </w:r>
    </w:p>
    <w:p w14:paraId="44D368BA" w14:textId="77777777" w:rsidR="00D933B7" w:rsidRPr="00ED486A" w:rsidRDefault="00D933B7" w:rsidP="00373960">
      <w:pPr>
        <w:pStyle w:val="ListParagraph"/>
        <w:numPr>
          <w:ilvl w:val="0"/>
          <w:numId w:val="9"/>
        </w:numPr>
        <w:spacing w:after="0" w:line="264" w:lineRule="auto"/>
        <w:jc w:val="both"/>
        <w:rPr>
          <w:rFonts w:eastAsia="EC Square Sans Pro" w:cs="EC Square Sans Pro"/>
          <w:color w:val="000000" w:themeColor="text1"/>
        </w:rPr>
      </w:pPr>
      <w:r>
        <w:rPr>
          <w:rFonts w:eastAsia="EC Square Sans Pro" w:cs="EC Square Sans Pro"/>
          <w:color w:val="000000" w:themeColor="text1"/>
        </w:rPr>
        <w:t>These investments in the development of electrified railway infrastructure (including associated signalling subsystems), along with the deployment of infrastructure for zero-emission vehicles, like electric charging points, and the installation of shore-side electricity for ships at berth are all taxonomy-aligned activities.</w:t>
      </w:r>
    </w:p>
    <w:p w14:paraId="7D6574AB" w14:textId="77777777" w:rsidR="00D933B7" w:rsidRPr="001F2F66" w:rsidRDefault="00D933B7" w:rsidP="00373960">
      <w:pPr>
        <w:pStyle w:val="ListParagraph"/>
        <w:numPr>
          <w:ilvl w:val="0"/>
          <w:numId w:val="9"/>
        </w:numPr>
        <w:spacing w:after="0" w:line="264" w:lineRule="auto"/>
        <w:jc w:val="both"/>
        <w:rPr>
          <w:rFonts w:eastAsia="EC Square Sans Pro" w:cs="EC Square Sans Pro"/>
          <w:color w:val="000000" w:themeColor="text1"/>
        </w:rPr>
      </w:pPr>
      <w:r>
        <w:rPr>
          <w:lang w:eastAsia="en-GB"/>
        </w:rPr>
        <w:t>The programme’s</w:t>
      </w:r>
      <w:r>
        <w:rPr>
          <w:rFonts w:ascii="Calibri" w:hAnsi="Calibri" w:cs="Calibri"/>
          <w:lang w:eastAsia="en-GB"/>
        </w:rPr>
        <w:t> </w:t>
      </w:r>
      <w:r>
        <w:rPr>
          <w:b/>
          <w:bCs/>
          <w:lang w:eastAsia="en-GB"/>
        </w:rPr>
        <w:t>Energy</w:t>
      </w:r>
      <w:r>
        <w:rPr>
          <w:lang w:eastAsia="en-GB"/>
        </w:rPr>
        <w:t xml:space="preserve"> strand</w:t>
      </w:r>
      <w:r>
        <w:rPr>
          <w:rFonts w:ascii="Calibri" w:hAnsi="Calibri" w:cs="Calibri"/>
          <w:lang w:eastAsia="en-GB"/>
        </w:rPr>
        <w:t> </w:t>
      </w:r>
      <w:r>
        <w:rPr>
          <w:lang w:eastAsia="en-GB"/>
        </w:rPr>
        <w:t xml:space="preserve">contributes to climate performance by supporting electricity, smart grid and carbon dioxide transport infrastructure and cross-border projects in the field of renewable energy. While CEF Energy contributed to climate </w:t>
      </w:r>
      <w:r w:rsidRPr="001F2F66">
        <w:rPr>
          <w:rFonts w:eastAsia="EC Square Sans Pro" w:cs="EC Square Sans Pro"/>
          <w:color w:val="000000" w:themeColor="text1"/>
        </w:rPr>
        <w:t>objectives to 84% under the previous multiannual financial framework, the climate contribution of the CEF II Energy strand is estimated at over 90%. In addition, the Energy strand complies with the legislation on biodiversity objectives, as stated in recital 5 of the CEF Regulation.</w:t>
      </w:r>
    </w:p>
    <w:p w14:paraId="3839C0CD" w14:textId="77777777" w:rsidR="00D933B7" w:rsidRPr="001F2F66" w:rsidRDefault="00D933B7" w:rsidP="00373960">
      <w:pPr>
        <w:pStyle w:val="ListParagraph"/>
        <w:numPr>
          <w:ilvl w:val="0"/>
          <w:numId w:val="9"/>
        </w:numPr>
        <w:spacing w:after="0" w:line="264" w:lineRule="auto"/>
        <w:jc w:val="both"/>
        <w:rPr>
          <w:rFonts w:eastAsia="EC Square Sans Pro" w:cs="EC Square Sans Pro"/>
          <w:color w:val="000000" w:themeColor="text1"/>
        </w:rPr>
      </w:pPr>
      <w:r w:rsidRPr="001F2F66">
        <w:rPr>
          <w:rFonts w:eastAsia="EC Square Sans Pro" w:cs="EC Square Sans Pro"/>
          <w:color w:val="000000" w:themeColor="text1"/>
        </w:rPr>
        <w:t xml:space="preserve">Because of their nature, the programme’s Digital strand projects will contribute to the digitalisation of other infrastructures and services, reducing their carbon footprint and making them </w:t>
      </w:r>
      <w:bookmarkStart w:id="13" w:name="_Int_XdzjnyEt"/>
      <w:r w:rsidRPr="001F2F66">
        <w:rPr>
          <w:rFonts w:eastAsia="EC Square Sans Pro" w:cs="EC Square Sans Pro"/>
          <w:color w:val="000000" w:themeColor="text1"/>
        </w:rPr>
        <w:t>energy-efficient</w:t>
      </w:r>
      <w:bookmarkEnd w:id="13"/>
      <w:r w:rsidRPr="001F2F66">
        <w:rPr>
          <w:rFonts w:eastAsia="EC Square Sans Pro" w:cs="EC Square Sans Pro"/>
          <w:color w:val="000000" w:themeColor="text1"/>
        </w:rPr>
        <w:t>.</w:t>
      </w:r>
    </w:p>
    <w:p w14:paraId="1AA65BE8" w14:textId="77777777" w:rsidR="00D933B7" w:rsidRPr="00DD7D23" w:rsidRDefault="00D933B7" w:rsidP="00373960">
      <w:pPr>
        <w:numPr>
          <w:ilvl w:val="0"/>
          <w:numId w:val="17"/>
        </w:numPr>
        <w:spacing w:before="0" w:after="160" w:line="259" w:lineRule="auto"/>
        <w:rPr>
          <w:b/>
          <w:bCs/>
        </w:rPr>
      </w:pPr>
      <w:r>
        <w:rPr>
          <w:b/>
          <w:bCs/>
        </w:rPr>
        <w:br w:type="page"/>
      </w:r>
    </w:p>
    <w:p w14:paraId="7B20882D" w14:textId="77777777" w:rsidR="00D933B7" w:rsidRPr="007863E8" w:rsidRDefault="00D933B7" w:rsidP="00D933B7">
      <w:pPr>
        <w:keepNext/>
        <w:keepLines/>
        <w:spacing w:after="0" w:line="240" w:lineRule="auto"/>
        <w:outlineLvl w:val="4"/>
        <w:rPr>
          <w:b/>
          <w:bCs/>
          <w:sz w:val="2"/>
          <w:szCs w:val="2"/>
        </w:rPr>
      </w:pPr>
    </w:p>
    <w:p w14:paraId="09D37132"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728D8799"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0FAA411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1190C6F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7A2E760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6372EB7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4AC131D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70A1E29D"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0D7F954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2FF6701D" w14:textId="77777777">
        <w:trPr>
          <w:trHeight w:val="300"/>
        </w:trPr>
        <w:tc>
          <w:tcPr>
            <w:tcW w:w="895" w:type="dxa"/>
            <w:tcBorders>
              <w:top w:val="nil"/>
              <w:left w:val="nil"/>
              <w:bottom w:val="single" w:sz="6" w:space="0" w:color="8C8C8C"/>
              <w:right w:val="nil"/>
            </w:tcBorders>
            <w:vAlign w:val="center"/>
            <w:hideMark/>
          </w:tcPr>
          <w:p w14:paraId="3A97E02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6F7E536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5C51F16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EA6E0B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7308E18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36C16963"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34F4D75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488FB56D" w14:textId="77777777">
        <w:trPr>
          <w:trHeight w:val="300"/>
        </w:trPr>
        <w:tc>
          <w:tcPr>
            <w:tcW w:w="895" w:type="dxa"/>
            <w:tcBorders>
              <w:top w:val="nil"/>
              <w:left w:val="nil"/>
              <w:bottom w:val="single" w:sz="6" w:space="0" w:color="8C8C8C"/>
              <w:right w:val="nil"/>
            </w:tcBorders>
            <w:vAlign w:val="center"/>
            <w:hideMark/>
          </w:tcPr>
          <w:p w14:paraId="1C37C8E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322FA8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0FF1876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FE5228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46AB59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1CC62BB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7986EF1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08555B85" w14:textId="77777777">
        <w:trPr>
          <w:trHeight w:val="300"/>
        </w:trPr>
        <w:tc>
          <w:tcPr>
            <w:tcW w:w="895" w:type="dxa"/>
            <w:tcBorders>
              <w:top w:val="nil"/>
              <w:left w:val="nil"/>
              <w:bottom w:val="single" w:sz="6" w:space="0" w:color="8C8C8C"/>
              <w:right w:val="nil"/>
            </w:tcBorders>
            <w:vAlign w:val="center"/>
            <w:hideMark/>
          </w:tcPr>
          <w:p w14:paraId="4C2FEF8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66054BE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743E0E1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0BB0AB5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3AA91B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11A4A9D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7513815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0B2DDA73" w14:textId="77777777">
        <w:trPr>
          <w:trHeight w:val="300"/>
        </w:trPr>
        <w:tc>
          <w:tcPr>
            <w:tcW w:w="895" w:type="dxa"/>
            <w:tcBorders>
              <w:top w:val="nil"/>
              <w:left w:val="nil"/>
              <w:bottom w:val="single" w:sz="4" w:space="0" w:color="7F7F7F" w:themeColor="text1" w:themeTint="80"/>
              <w:right w:val="nil"/>
            </w:tcBorders>
            <w:vAlign w:val="center"/>
            <w:hideMark/>
          </w:tcPr>
          <w:p w14:paraId="4DA4B54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42CBA5A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4 517.5</w:t>
            </w:r>
          </w:p>
        </w:tc>
        <w:tc>
          <w:tcPr>
            <w:tcW w:w="1513" w:type="dxa"/>
            <w:tcBorders>
              <w:top w:val="nil"/>
              <w:left w:val="nil"/>
              <w:bottom w:val="single" w:sz="4" w:space="0" w:color="7F7F7F" w:themeColor="text1" w:themeTint="80"/>
              <w:right w:val="nil"/>
            </w:tcBorders>
            <w:hideMark/>
          </w:tcPr>
          <w:p w14:paraId="199F0CB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4 570.8</w:t>
            </w:r>
          </w:p>
        </w:tc>
        <w:tc>
          <w:tcPr>
            <w:tcW w:w="1443" w:type="dxa"/>
            <w:tcBorders>
              <w:top w:val="nil"/>
              <w:left w:val="nil"/>
              <w:bottom w:val="single" w:sz="4" w:space="0" w:color="7F7F7F" w:themeColor="text1" w:themeTint="80"/>
              <w:right w:val="nil"/>
            </w:tcBorders>
            <w:hideMark/>
          </w:tcPr>
          <w:p w14:paraId="05B713B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4 839.1</w:t>
            </w:r>
          </w:p>
        </w:tc>
        <w:tc>
          <w:tcPr>
            <w:tcW w:w="1443" w:type="dxa"/>
            <w:tcBorders>
              <w:top w:val="nil"/>
              <w:left w:val="nil"/>
              <w:bottom w:val="single" w:sz="4" w:space="0" w:color="7F7F7F" w:themeColor="text1" w:themeTint="80"/>
              <w:right w:val="nil"/>
            </w:tcBorders>
            <w:hideMark/>
          </w:tcPr>
          <w:p w14:paraId="5B7CCB9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4 586.8</w:t>
            </w:r>
          </w:p>
        </w:tc>
        <w:tc>
          <w:tcPr>
            <w:tcW w:w="1332" w:type="dxa"/>
            <w:tcBorders>
              <w:top w:val="nil"/>
              <w:left w:val="nil"/>
              <w:bottom w:val="single" w:sz="4" w:space="0" w:color="7F7F7F" w:themeColor="text1" w:themeTint="80"/>
              <w:right w:val="nil"/>
            </w:tcBorders>
          </w:tcPr>
          <w:p w14:paraId="5D9A6353"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4 747.7</w:t>
            </w:r>
          </w:p>
        </w:tc>
        <w:tc>
          <w:tcPr>
            <w:tcW w:w="1453" w:type="dxa"/>
            <w:tcBorders>
              <w:top w:val="nil"/>
              <w:left w:val="nil"/>
              <w:bottom w:val="single" w:sz="4" w:space="0" w:color="7F7F7F" w:themeColor="text1" w:themeTint="80"/>
              <w:right w:val="nil"/>
            </w:tcBorders>
            <w:hideMark/>
          </w:tcPr>
          <w:p w14:paraId="06E1455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23 261.9</w:t>
            </w:r>
          </w:p>
        </w:tc>
      </w:tr>
      <w:tr w:rsidR="00D933B7" w:rsidRPr="00426441" w14:paraId="10B4BA17"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792217F5"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2BFE1C53" w14:textId="77777777" w:rsidR="00D933B7" w:rsidRPr="001F2F66" w:rsidRDefault="00D933B7">
            <w:pPr>
              <w:spacing w:after="0" w:line="240" w:lineRule="auto"/>
              <w:jc w:val="center"/>
              <w:textAlignment w:val="baseline"/>
              <w:rPr>
                <w:sz w:val="22"/>
                <w:szCs w:val="22"/>
              </w:rPr>
            </w:pPr>
            <w:r w:rsidRPr="001F2F66">
              <w:rPr>
                <w:sz w:val="22"/>
                <w:szCs w:val="22"/>
              </w:rPr>
              <w:t>4 517.5</w:t>
            </w:r>
          </w:p>
        </w:tc>
        <w:tc>
          <w:tcPr>
            <w:tcW w:w="1513" w:type="dxa"/>
            <w:tcBorders>
              <w:top w:val="single" w:sz="4" w:space="0" w:color="7F7F7F" w:themeColor="text1" w:themeTint="80"/>
              <w:left w:val="nil"/>
              <w:bottom w:val="single" w:sz="6" w:space="0" w:color="8C8C8C"/>
              <w:right w:val="nil"/>
            </w:tcBorders>
          </w:tcPr>
          <w:p w14:paraId="4E915B9E" w14:textId="77777777" w:rsidR="00D933B7" w:rsidRPr="001F2F66" w:rsidRDefault="00D933B7">
            <w:pPr>
              <w:spacing w:after="0" w:line="240" w:lineRule="auto"/>
              <w:jc w:val="center"/>
              <w:textAlignment w:val="baseline"/>
              <w:rPr>
                <w:sz w:val="22"/>
                <w:szCs w:val="22"/>
              </w:rPr>
            </w:pPr>
            <w:r w:rsidRPr="001F2F66">
              <w:rPr>
                <w:sz w:val="22"/>
                <w:szCs w:val="22"/>
              </w:rPr>
              <w:t>4 570.8</w:t>
            </w:r>
          </w:p>
        </w:tc>
        <w:tc>
          <w:tcPr>
            <w:tcW w:w="1443" w:type="dxa"/>
            <w:tcBorders>
              <w:top w:val="single" w:sz="4" w:space="0" w:color="7F7F7F" w:themeColor="text1" w:themeTint="80"/>
              <w:left w:val="nil"/>
              <w:bottom w:val="single" w:sz="6" w:space="0" w:color="8C8C8C"/>
              <w:right w:val="nil"/>
            </w:tcBorders>
          </w:tcPr>
          <w:p w14:paraId="39749078" w14:textId="77777777" w:rsidR="00D933B7" w:rsidRPr="001F2F66" w:rsidRDefault="00D933B7">
            <w:pPr>
              <w:spacing w:after="0" w:line="240" w:lineRule="auto"/>
              <w:jc w:val="center"/>
              <w:textAlignment w:val="baseline"/>
              <w:rPr>
                <w:sz w:val="22"/>
                <w:szCs w:val="22"/>
              </w:rPr>
            </w:pPr>
            <w:r w:rsidRPr="001F2F66">
              <w:rPr>
                <w:sz w:val="22"/>
                <w:szCs w:val="22"/>
              </w:rPr>
              <w:t>4 839.1</w:t>
            </w:r>
          </w:p>
        </w:tc>
        <w:tc>
          <w:tcPr>
            <w:tcW w:w="1443" w:type="dxa"/>
            <w:tcBorders>
              <w:top w:val="single" w:sz="4" w:space="0" w:color="7F7F7F" w:themeColor="text1" w:themeTint="80"/>
              <w:left w:val="nil"/>
              <w:bottom w:val="single" w:sz="6" w:space="0" w:color="8C8C8C"/>
              <w:right w:val="nil"/>
            </w:tcBorders>
          </w:tcPr>
          <w:p w14:paraId="47D71DCA" w14:textId="77777777" w:rsidR="00D933B7" w:rsidRPr="001F2F66" w:rsidRDefault="00D933B7">
            <w:pPr>
              <w:spacing w:after="0" w:line="240" w:lineRule="auto"/>
              <w:jc w:val="center"/>
              <w:textAlignment w:val="baseline"/>
              <w:rPr>
                <w:sz w:val="22"/>
                <w:szCs w:val="22"/>
              </w:rPr>
            </w:pPr>
            <w:r w:rsidRPr="001F2F66">
              <w:rPr>
                <w:sz w:val="22"/>
                <w:szCs w:val="22"/>
              </w:rPr>
              <w:t>4 586.8</w:t>
            </w:r>
          </w:p>
        </w:tc>
        <w:tc>
          <w:tcPr>
            <w:tcW w:w="1332" w:type="dxa"/>
            <w:tcBorders>
              <w:top w:val="single" w:sz="4" w:space="0" w:color="7F7F7F" w:themeColor="text1" w:themeTint="80"/>
              <w:left w:val="nil"/>
              <w:bottom w:val="single" w:sz="6" w:space="0" w:color="8C8C8C"/>
              <w:right w:val="nil"/>
            </w:tcBorders>
          </w:tcPr>
          <w:p w14:paraId="229EB230" w14:textId="77777777" w:rsidR="00D933B7" w:rsidRPr="001F2F66" w:rsidRDefault="00D933B7">
            <w:pPr>
              <w:spacing w:after="0" w:line="240" w:lineRule="auto"/>
              <w:jc w:val="center"/>
              <w:textAlignment w:val="baseline"/>
              <w:rPr>
                <w:sz w:val="22"/>
                <w:szCs w:val="22"/>
              </w:rPr>
            </w:pPr>
            <w:r w:rsidRPr="001F2F66">
              <w:rPr>
                <w:sz w:val="22"/>
                <w:szCs w:val="22"/>
              </w:rPr>
              <w:t>4 747.7</w:t>
            </w:r>
          </w:p>
        </w:tc>
        <w:tc>
          <w:tcPr>
            <w:tcW w:w="1453" w:type="dxa"/>
            <w:tcBorders>
              <w:top w:val="single" w:sz="4" w:space="0" w:color="7F7F7F" w:themeColor="text1" w:themeTint="80"/>
              <w:left w:val="nil"/>
              <w:bottom w:val="single" w:sz="6" w:space="0" w:color="8C8C8C"/>
              <w:right w:val="nil"/>
            </w:tcBorders>
          </w:tcPr>
          <w:p w14:paraId="3D26B32E" w14:textId="77777777" w:rsidR="00D933B7" w:rsidRPr="001F2F66" w:rsidRDefault="00D933B7">
            <w:pPr>
              <w:spacing w:after="0" w:line="240" w:lineRule="auto"/>
              <w:jc w:val="center"/>
              <w:textAlignment w:val="baseline"/>
              <w:rPr>
                <w:sz w:val="22"/>
                <w:szCs w:val="22"/>
              </w:rPr>
            </w:pPr>
            <w:r w:rsidRPr="001F2F66">
              <w:rPr>
                <w:sz w:val="22"/>
                <w:szCs w:val="22"/>
              </w:rPr>
              <w:t>23 261.9</w:t>
            </w:r>
          </w:p>
        </w:tc>
      </w:tr>
    </w:tbl>
    <w:p w14:paraId="0053B7B0" w14:textId="77777777" w:rsidR="00D933B7" w:rsidRDefault="00D933B7" w:rsidP="00D933B7">
      <w:pPr>
        <w:pStyle w:val="ListParagraph"/>
        <w:ind w:left="360"/>
        <w:rPr>
          <w:lang w:eastAsia="en-GB"/>
        </w:rPr>
      </w:pPr>
    </w:p>
    <w:p w14:paraId="26BA7850" w14:textId="77777777" w:rsidR="00D933B7" w:rsidRDefault="00D933B7" w:rsidP="00373960">
      <w:pPr>
        <w:numPr>
          <w:ilvl w:val="0"/>
          <w:numId w:val="9"/>
        </w:numPr>
        <w:spacing w:before="0" w:after="240"/>
        <w:rPr>
          <w:rFonts w:eastAsia="EC Square Sans Pro" w:cs="EC Square Sans Pro"/>
          <w:color w:val="000000" w:themeColor="text1"/>
        </w:rPr>
      </w:pPr>
      <w:r>
        <w:rPr>
          <w:rFonts w:eastAsia="EC Square Sans Pro" w:cs="EC Square Sans Pro"/>
          <w:color w:val="000000" w:themeColor="text1"/>
        </w:rPr>
        <w:t>The programme has a 0 score for its contribution to gender equality. Based on the nature of the infrastructure projects, it is not possible to disaggregate gender-specific data. Therefore, the programmes is all classified under score 0.</w:t>
      </w:r>
    </w:p>
    <w:p w14:paraId="5AA65055" w14:textId="77777777" w:rsidR="00D933B7" w:rsidRDefault="00D933B7" w:rsidP="00373960">
      <w:pPr>
        <w:numPr>
          <w:ilvl w:val="0"/>
          <w:numId w:val="9"/>
        </w:numPr>
        <w:spacing w:before="0" w:after="240"/>
        <w:rPr>
          <w:rFonts w:eastAsia="EC Square Sans Pro" w:cs="EC Square Sans Pro"/>
          <w:color w:val="000000" w:themeColor="text1"/>
        </w:rPr>
      </w:pPr>
      <w:r>
        <w:rPr>
          <w:rFonts w:eastAsia="EC Square Sans Pro" w:cs="EC Square Sans Pro"/>
          <w:color w:val="000000" w:themeColor="text1"/>
        </w:rPr>
        <w:t>The programme, which supports basic infrastructural investments, does not have gender equality as a deliberate objective. Also, at the present time and based on CEF I- and CEF II-related regulations, the collection of gender-balance disaggregated data is not feasible for any of the three strands.</w:t>
      </w:r>
    </w:p>
    <w:p w14:paraId="3964A8BE" w14:textId="77777777" w:rsidR="00D933B7" w:rsidRDefault="00D933B7" w:rsidP="00373960">
      <w:pPr>
        <w:pStyle w:val="ListParagraph"/>
        <w:numPr>
          <w:ilvl w:val="0"/>
          <w:numId w:val="9"/>
        </w:numPr>
        <w:spacing w:after="0" w:line="264" w:lineRule="auto"/>
        <w:jc w:val="both"/>
        <w:rPr>
          <w:rFonts w:eastAsia="EC Square Sans Pro" w:cs="EC Square Sans Pro"/>
          <w:color w:val="000000" w:themeColor="text1"/>
        </w:rPr>
      </w:pPr>
      <w:r>
        <w:rPr>
          <w:rFonts w:eastAsia="EC Square Sans Pro" w:cs="EC Square Sans Pro"/>
          <w:color w:val="000000" w:themeColor="text1"/>
        </w:rPr>
        <w:t xml:space="preserve">In the </w:t>
      </w:r>
      <w:r>
        <w:rPr>
          <w:rFonts w:eastAsia="EC Square Sans Pro" w:cs="EC Square Sans Pro"/>
          <w:b/>
          <w:color w:val="000000" w:themeColor="text1"/>
        </w:rPr>
        <w:t>CEF Transport</w:t>
      </w:r>
      <w:r>
        <w:rPr>
          <w:rFonts w:eastAsia="EC Square Sans Pro" w:cs="EC Square Sans Pro"/>
          <w:color w:val="000000" w:themeColor="text1"/>
        </w:rPr>
        <w:t xml:space="preserve"> sector, the investments mainly concern major infrastructure projects on the trans-European transport corridors, such as the development of railway infrastructure, port infrastructure, digitalisation of transport, deployment of alternative fuels infrastructure, etc. Transport of goods plays an important role for many of the projects, so users will not necessarily be individuals. Compared to transport infrastructure at the local or regional levels, which can have gender relevance depending on which concrete communities and locations the infrastructure is connecting, CEF-financed infrastructure is not gender-specific and it is not possible to disaggregate the data concerning gender.</w:t>
      </w:r>
    </w:p>
    <w:p w14:paraId="65AA4F06" w14:textId="77777777" w:rsidR="00D933B7" w:rsidRDefault="00D933B7" w:rsidP="00D933B7">
      <w:pPr>
        <w:pStyle w:val="ListParagraph"/>
        <w:spacing w:after="0"/>
        <w:ind w:left="360"/>
        <w:rPr>
          <w:rFonts w:eastAsia="EC Square Sans Pro" w:cs="EC Square Sans Pro"/>
          <w:color w:val="000000" w:themeColor="text1"/>
        </w:rPr>
      </w:pPr>
    </w:p>
    <w:p w14:paraId="51A67664" w14:textId="77777777" w:rsidR="00D933B7" w:rsidRPr="00FA2EB0" w:rsidRDefault="00D933B7" w:rsidP="00373960">
      <w:pPr>
        <w:numPr>
          <w:ilvl w:val="0"/>
          <w:numId w:val="9"/>
        </w:numPr>
        <w:spacing w:before="0" w:after="240"/>
        <w:rPr>
          <w:lang w:eastAsia="en-GB"/>
        </w:rPr>
      </w:pPr>
      <w:r>
        <w:rPr>
          <w:lang w:eastAsia="en-GB"/>
        </w:rPr>
        <w:t xml:space="preserve">Similarly, the </w:t>
      </w:r>
      <w:r>
        <w:rPr>
          <w:b/>
          <w:bCs/>
          <w:lang w:eastAsia="en-GB"/>
        </w:rPr>
        <w:t>CEF Energy</w:t>
      </w:r>
      <w:r>
        <w:rPr>
          <w:lang w:eastAsia="en-GB"/>
        </w:rPr>
        <w:t xml:space="preserve"> strand has supported investments for large infrastructure such as electricity interconnectors, electricity storage sites, smart electricity grids, hydrogen network infrastructure, and cross-border carbon dioxide networks, for which it is not possible to have a disaggregation of gender-specific data.</w:t>
      </w:r>
    </w:p>
    <w:p w14:paraId="7A18B2AA" w14:textId="77777777" w:rsidR="00D933B7" w:rsidRDefault="00D933B7" w:rsidP="00373960">
      <w:pPr>
        <w:numPr>
          <w:ilvl w:val="0"/>
          <w:numId w:val="9"/>
        </w:numPr>
        <w:spacing w:before="0" w:after="240"/>
        <w:rPr>
          <w:lang w:eastAsia="en-GB"/>
        </w:rPr>
      </w:pPr>
      <w:r>
        <w:rPr>
          <w:lang w:eastAsia="en-GB"/>
        </w:rPr>
        <w:t xml:space="preserve">As for the </w:t>
      </w:r>
      <w:r>
        <w:rPr>
          <w:b/>
          <w:bCs/>
          <w:lang w:eastAsia="en-GB"/>
        </w:rPr>
        <w:t>Digital strand</w:t>
      </w:r>
      <w:r>
        <w:rPr>
          <w:lang w:eastAsia="en-GB"/>
        </w:rPr>
        <w:t>, it supports the deployment of physical digital connectivity infrastructures. It is not possible to have disaggregated gender-specific data on the subsequent use of these connectivity infrastructures.</w:t>
      </w:r>
    </w:p>
    <w:tbl>
      <w:tblPr>
        <w:tblStyle w:val="TableGrid"/>
        <w:tblW w:w="0" w:type="auto"/>
        <w:shd w:val="clear" w:color="auto" w:fill="auto"/>
        <w:tblLook w:val="06A0" w:firstRow="1" w:lastRow="0" w:firstColumn="1" w:lastColumn="0" w:noHBand="1" w:noVBand="1"/>
      </w:tblPr>
      <w:tblGrid>
        <w:gridCol w:w="9629"/>
      </w:tblGrid>
      <w:tr w:rsidR="00600FA0" w:rsidRPr="00600FA0" w14:paraId="39D8B335" w14:textId="77777777" w:rsidTr="00600FA0">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630" w:type="dxa"/>
            <w:shd w:val="clear" w:color="auto" w:fill="auto"/>
          </w:tcPr>
          <w:p w14:paraId="208B29E2" w14:textId="043043E9" w:rsidR="00D933B7" w:rsidRPr="009F5732" w:rsidRDefault="00D933B7">
            <w:pPr>
              <w:rPr>
                <w:rFonts w:ascii="Times New Roman" w:hAnsi="Times New Roman" w:cs="Segoe UI"/>
                <w:color w:val="auto"/>
                <w:lang w:val="en-IE" w:eastAsia="en-IE"/>
              </w:rPr>
            </w:pPr>
            <w:r w:rsidRPr="004502B8">
              <w:rPr>
                <w:rFonts w:cs="Segoe UI"/>
                <w:lang w:val="en-IE" w:eastAsia="en-IE"/>
              </w:rPr>
              <w:t>Gende</w:t>
            </w:r>
            <w:r w:rsidR="004502B8">
              <w:rPr>
                <w:rFonts w:cs="Segoe UI"/>
                <w:color w:val="auto"/>
                <w:lang w:val="en-IE" w:eastAsia="en-IE"/>
              </w:rPr>
              <w:t>r</w:t>
            </w:r>
            <w:r w:rsidRPr="00600FA0">
              <w:rPr>
                <w:rFonts w:cs="Segoe UI"/>
                <w:lang w:val="en-IE" w:eastAsia="en-IE"/>
              </w:rPr>
              <w:t xml:space="preserve"> disaggregated information:</w:t>
            </w:r>
            <w:r w:rsidRPr="00600FA0">
              <w:rPr>
                <w:rFonts w:ascii="Times New Roman" w:hAnsi="Times New Roman" w:cs="Segoe UI"/>
                <w:lang w:val="en-IE" w:eastAsia="en-IE"/>
              </w:rPr>
              <w:t> </w:t>
            </w:r>
          </w:p>
          <w:p w14:paraId="15D27BFA" w14:textId="77777777" w:rsidR="00D933B7" w:rsidRPr="009F5732" w:rsidRDefault="00D933B7">
            <w:pPr>
              <w:rPr>
                <w:rFonts w:ascii="Segoe UI" w:hAnsi="Segoe UI" w:cs="Segoe UI"/>
                <w:b w:val="0"/>
                <w:color w:val="auto"/>
                <w:sz w:val="18"/>
                <w:szCs w:val="18"/>
                <w:lang w:val="en-IE" w:eastAsia="en-IE"/>
              </w:rPr>
            </w:pPr>
          </w:p>
          <w:p w14:paraId="46EAD420" w14:textId="77777777" w:rsidR="00D933B7" w:rsidRPr="009F5732" w:rsidRDefault="00D933B7" w:rsidP="00D933B7">
            <w:pPr>
              <w:pStyle w:val="TableListBullet"/>
              <w:keepNext w:val="0"/>
              <w:tabs>
                <w:tab w:val="num" w:pos="283"/>
              </w:tabs>
              <w:ind w:left="283" w:hanging="283"/>
              <w:rPr>
                <w:rFonts w:eastAsia="EC Square Sans Pro" w:cs="EC Square Sans Pro"/>
                <w:b w:val="0"/>
                <w:color w:val="auto"/>
                <w:szCs w:val="22"/>
              </w:rPr>
            </w:pPr>
            <w:r w:rsidRPr="00D51D33">
              <w:rPr>
                <w:rFonts w:eastAsia="EC Square Sans Pro" w:cs="EC Square Sans Pro"/>
                <w:bCs/>
                <w:szCs w:val="22"/>
              </w:rPr>
              <w:t>Under the CEF, the collection of gender-disaggregated data is not feasible across its three strands. The programme focuses on the development of basic infrastructure, which does not include gender-specific objectives.</w:t>
            </w:r>
          </w:p>
        </w:tc>
      </w:tr>
    </w:tbl>
    <w:p w14:paraId="495FBB17" w14:textId="77777777" w:rsidR="00D933B7" w:rsidRPr="009F5732" w:rsidRDefault="00D933B7" w:rsidP="00D933B7"/>
    <w:p w14:paraId="29A33D49" w14:textId="77777777" w:rsidR="00D933B7" w:rsidRDefault="00D933B7" w:rsidP="009F5732">
      <w:pPr>
        <w:spacing w:line="259" w:lineRule="auto"/>
        <w:rPr>
          <w:b/>
          <w:bCs/>
        </w:rPr>
      </w:pPr>
    </w:p>
    <w:p w14:paraId="7672E7F7"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064FBA43"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3139F5C1"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1795ACE1"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6415FD51"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3AA3F480"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3EE7B7CE"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5A83237D"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73F56173"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27A88053"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18FCAF42" w14:textId="77777777">
        <w:trPr>
          <w:trHeight w:val="300"/>
        </w:trPr>
        <w:tc>
          <w:tcPr>
            <w:tcW w:w="1276" w:type="dxa"/>
            <w:tcBorders>
              <w:top w:val="single" w:sz="6" w:space="0" w:color="8C8C8C"/>
              <w:left w:val="nil"/>
              <w:bottom w:val="single" w:sz="6" w:space="0" w:color="8C8C8C"/>
              <w:right w:val="nil"/>
            </w:tcBorders>
            <w:vAlign w:val="center"/>
            <w:hideMark/>
          </w:tcPr>
          <w:p w14:paraId="3BA9421B"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hideMark/>
          </w:tcPr>
          <w:p w14:paraId="6759CE43" w14:textId="77777777" w:rsidR="00D933B7" w:rsidRPr="003E1C38" w:rsidRDefault="00D933B7">
            <w:pPr>
              <w:spacing w:after="0" w:line="240" w:lineRule="auto"/>
              <w:jc w:val="center"/>
              <w:textAlignment w:val="baseline"/>
              <w:rPr>
                <w:rFonts w:ascii="Segoe UI" w:hAnsi="Segoe UI" w:cs="Segoe UI"/>
                <w:sz w:val="20"/>
                <w:lang w:val="en-IE" w:eastAsia="en-IE"/>
              </w:rPr>
            </w:pPr>
            <w:r>
              <w:t xml:space="preserve"> 0.0</w:t>
            </w:r>
          </w:p>
        </w:tc>
        <w:tc>
          <w:tcPr>
            <w:tcW w:w="1276" w:type="dxa"/>
            <w:tcBorders>
              <w:top w:val="single" w:sz="6" w:space="0" w:color="8C8C8C"/>
              <w:left w:val="nil"/>
              <w:bottom w:val="single" w:sz="6" w:space="0" w:color="8C8C8C"/>
              <w:right w:val="nil"/>
            </w:tcBorders>
            <w:hideMark/>
          </w:tcPr>
          <w:p w14:paraId="7B4AD2FA" w14:textId="77777777" w:rsidR="00D933B7" w:rsidRPr="003E1C38" w:rsidRDefault="00D933B7">
            <w:pPr>
              <w:spacing w:after="0" w:line="240" w:lineRule="auto"/>
              <w:jc w:val="center"/>
              <w:textAlignment w:val="baseline"/>
              <w:rPr>
                <w:rFonts w:ascii="Segoe UI" w:hAnsi="Segoe UI" w:cs="Segoe UI"/>
                <w:sz w:val="20"/>
                <w:lang w:val="en-IE" w:eastAsia="en-IE"/>
              </w:rPr>
            </w:pPr>
            <w:r>
              <w:t xml:space="preserve"> 485.4</w:t>
            </w:r>
          </w:p>
        </w:tc>
        <w:tc>
          <w:tcPr>
            <w:tcW w:w="1134" w:type="dxa"/>
            <w:tcBorders>
              <w:top w:val="single" w:sz="6" w:space="0" w:color="8C8C8C"/>
              <w:left w:val="nil"/>
              <w:bottom w:val="single" w:sz="6" w:space="0" w:color="8C8C8C"/>
              <w:right w:val="nil"/>
            </w:tcBorders>
            <w:hideMark/>
          </w:tcPr>
          <w:p w14:paraId="008CBD95" w14:textId="77777777" w:rsidR="00D933B7" w:rsidRPr="003E1C38" w:rsidRDefault="00D933B7">
            <w:pPr>
              <w:spacing w:after="0" w:line="240" w:lineRule="auto"/>
              <w:jc w:val="center"/>
              <w:textAlignment w:val="baseline"/>
              <w:rPr>
                <w:rFonts w:ascii="Segoe UI" w:hAnsi="Segoe UI" w:cs="Segoe UI"/>
                <w:sz w:val="20"/>
                <w:lang w:val="en-IE" w:eastAsia="en-IE"/>
              </w:rPr>
            </w:pPr>
            <w:r>
              <w:t xml:space="preserve"> 481.1</w:t>
            </w:r>
          </w:p>
        </w:tc>
        <w:tc>
          <w:tcPr>
            <w:tcW w:w="1276" w:type="dxa"/>
            <w:tcBorders>
              <w:top w:val="single" w:sz="6" w:space="0" w:color="8C8C8C"/>
              <w:left w:val="nil"/>
              <w:bottom w:val="single" w:sz="6" w:space="0" w:color="8C8C8C"/>
              <w:right w:val="nil"/>
            </w:tcBorders>
          </w:tcPr>
          <w:p w14:paraId="32519AE0" w14:textId="77777777" w:rsidR="00D933B7" w:rsidRPr="003E1C38" w:rsidRDefault="00D933B7">
            <w:pPr>
              <w:spacing w:after="0" w:line="240" w:lineRule="auto"/>
              <w:jc w:val="center"/>
              <w:textAlignment w:val="baseline"/>
              <w:rPr>
                <w:rFonts w:cs="Segoe UI"/>
                <w:sz w:val="20"/>
                <w:lang w:eastAsia="en-IE"/>
              </w:rPr>
            </w:pPr>
            <w:r>
              <w:t xml:space="preserve"> 549.9</w:t>
            </w:r>
          </w:p>
        </w:tc>
        <w:tc>
          <w:tcPr>
            <w:tcW w:w="1134" w:type="dxa"/>
            <w:tcBorders>
              <w:top w:val="single" w:sz="6" w:space="0" w:color="8C8C8C"/>
              <w:left w:val="nil"/>
              <w:bottom w:val="single" w:sz="6" w:space="0" w:color="8C8C8C"/>
              <w:right w:val="nil"/>
            </w:tcBorders>
          </w:tcPr>
          <w:p w14:paraId="7FAF617C" w14:textId="77777777" w:rsidR="00D933B7" w:rsidRPr="003E1C38" w:rsidRDefault="00D933B7">
            <w:pPr>
              <w:spacing w:after="0" w:line="240" w:lineRule="auto"/>
              <w:jc w:val="center"/>
              <w:textAlignment w:val="baseline"/>
              <w:rPr>
                <w:rFonts w:cs="Segoe UI"/>
                <w:sz w:val="20"/>
                <w:lang w:eastAsia="en-IE"/>
              </w:rPr>
            </w:pPr>
            <w:r>
              <w:t xml:space="preserve"> 732.3</w:t>
            </w:r>
          </w:p>
        </w:tc>
        <w:tc>
          <w:tcPr>
            <w:tcW w:w="1233" w:type="dxa"/>
            <w:tcBorders>
              <w:top w:val="single" w:sz="6" w:space="0" w:color="8C8C8C"/>
              <w:left w:val="nil"/>
              <w:bottom w:val="single" w:sz="6" w:space="0" w:color="8C8C8C"/>
              <w:right w:val="nil"/>
            </w:tcBorders>
            <w:hideMark/>
          </w:tcPr>
          <w:p w14:paraId="063BBCC9" w14:textId="77777777" w:rsidR="00D933B7" w:rsidRPr="003E1C38" w:rsidRDefault="00D933B7">
            <w:pPr>
              <w:spacing w:after="0" w:line="240" w:lineRule="auto"/>
              <w:jc w:val="center"/>
              <w:textAlignment w:val="baseline"/>
              <w:rPr>
                <w:rFonts w:ascii="Segoe UI" w:hAnsi="Segoe UI" w:cs="Segoe UI"/>
                <w:sz w:val="20"/>
                <w:lang w:val="en-IE" w:eastAsia="en-IE"/>
              </w:rPr>
            </w:pPr>
            <w:r>
              <w:t>2 248.7</w:t>
            </w:r>
          </w:p>
        </w:tc>
        <w:tc>
          <w:tcPr>
            <w:tcW w:w="1176" w:type="dxa"/>
            <w:tcBorders>
              <w:top w:val="single" w:sz="6" w:space="0" w:color="8C8C8C"/>
              <w:left w:val="nil"/>
              <w:bottom w:val="single" w:sz="6" w:space="0" w:color="8C8C8C"/>
              <w:right w:val="nil"/>
            </w:tcBorders>
            <w:hideMark/>
          </w:tcPr>
          <w:p w14:paraId="3CC62816" w14:textId="77777777" w:rsidR="00D933B7" w:rsidRPr="003E1C38" w:rsidRDefault="00D933B7">
            <w:pPr>
              <w:spacing w:after="0" w:line="240" w:lineRule="auto"/>
              <w:jc w:val="center"/>
              <w:textAlignment w:val="baseline"/>
              <w:rPr>
                <w:rFonts w:ascii="Segoe UI" w:hAnsi="Segoe UI" w:cs="Segoe UI"/>
                <w:sz w:val="20"/>
                <w:lang w:val="en-IE" w:eastAsia="en-IE"/>
              </w:rPr>
            </w:pPr>
            <w:r>
              <w:t>9.7%</w:t>
            </w:r>
          </w:p>
        </w:tc>
      </w:tr>
    </w:tbl>
    <w:p w14:paraId="30DC3398" w14:textId="77777777" w:rsidR="00D933B7" w:rsidRDefault="00D933B7" w:rsidP="00D933B7">
      <w:pPr>
        <w:pStyle w:val="ListParagraph"/>
        <w:ind w:left="360"/>
        <w:rPr>
          <w:lang w:eastAsia="en-GB"/>
        </w:rPr>
      </w:pPr>
    </w:p>
    <w:p w14:paraId="0AB4260A" w14:textId="77777777" w:rsidR="00D933B7" w:rsidRPr="001F2F66" w:rsidRDefault="00D933B7" w:rsidP="00373960">
      <w:pPr>
        <w:numPr>
          <w:ilvl w:val="0"/>
          <w:numId w:val="9"/>
        </w:numPr>
        <w:spacing w:before="0" w:after="240"/>
        <w:rPr>
          <w:lang w:eastAsia="en-GB"/>
        </w:rPr>
      </w:pPr>
      <w:r w:rsidRPr="001F2F66">
        <w:rPr>
          <w:lang w:eastAsia="en-GB"/>
        </w:rPr>
        <w:t xml:space="preserve">The digital contribution of </w:t>
      </w:r>
      <w:r w:rsidRPr="001F2F66">
        <w:rPr>
          <w:b/>
          <w:bCs/>
          <w:lang w:eastAsia="en-GB"/>
        </w:rPr>
        <w:t>CEF Transport</w:t>
      </w:r>
      <w:r w:rsidRPr="001F2F66">
        <w:rPr>
          <w:lang w:eastAsia="en-GB"/>
        </w:rPr>
        <w:t xml:space="preserve"> was calculated based on the grants signed following the calls for proposals launched in 2024. It is foreseen that this contribution will remain stable in 2026. The 2024 CEF transport calls closed in January 2025, and the grant agreements have been signed by end October 2025. </w:t>
      </w:r>
    </w:p>
    <w:p w14:paraId="3C23FC9D" w14:textId="77777777" w:rsidR="00D933B7" w:rsidRPr="001F2F66" w:rsidRDefault="00D933B7" w:rsidP="00373960">
      <w:pPr>
        <w:numPr>
          <w:ilvl w:val="0"/>
          <w:numId w:val="9"/>
        </w:numPr>
        <w:spacing w:before="0" w:after="240"/>
        <w:rPr>
          <w:lang w:eastAsia="en-GB"/>
        </w:rPr>
      </w:pPr>
      <w:r w:rsidRPr="001F2F66">
        <w:rPr>
          <w:lang w:eastAsia="en-GB"/>
        </w:rPr>
        <w:t>As a result of the 2024 Transport calls for proposals for ‘Actions related to smart and interoperable mobility’, 45 actions with programme co-funding of more than EUR 805 million have been awarded. In particular, support has been provided to the digitalisation of the trans-European transport network railway network, through the support to the European Railway Traffic Management System technology.</w:t>
      </w:r>
    </w:p>
    <w:p w14:paraId="4B9EE89A" w14:textId="77777777" w:rsidR="00D933B7" w:rsidRDefault="00D933B7" w:rsidP="00373960">
      <w:pPr>
        <w:numPr>
          <w:ilvl w:val="0"/>
          <w:numId w:val="9"/>
        </w:numPr>
        <w:spacing w:before="0" w:after="240"/>
        <w:rPr>
          <w:lang w:eastAsia="en-GB"/>
        </w:rPr>
      </w:pPr>
      <w:r>
        <w:rPr>
          <w:lang w:eastAsia="en-GB"/>
        </w:rPr>
        <w:t>The</w:t>
      </w:r>
      <w:r w:rsidRPr="001F2F66">
        <w:rPr>
          <w:lang w:eastAsia="en-GB"/>
        </w:rPr>
        <w:t> </w:t>
      </w:r>
      <w:r>
        <w:rPr>
          <w:b/>
          <w:bCs/>
          <w:lang w:eastAsia="en-GB"/>
        </w:rPr>
        <w:t>Energy</w:t>
      </w:r>
      <w:r>
        <w:rPr>
          <w:lang w:eastAsia="en-GB"/>
        </w:rPr>
        <w:t xml:space="preserve"> strand</w:t>
      </w:r>
      <w:r w:rsidRPr="001F2F66">
        <w:rPr>
          <w:lang w:eastAsia="en-GB"/>
        </w:rPr>
        <w:t> </w:t>
      </w:r>
      <w:r>
        <w:rPr>
          <w:lang w:eastAsia="en-GB"/>
        </w:rPr>
        <w:t>contributes to digitalisation of the energy system and further integration of renewable electricity, notably by reducing bottlenecks in connection requests, improving grid controllability and enabling innovative market solutions, as one of the main objectives of the trans-European networks for energy priority thematic area of smart electricity grids. These projects aim to modernise the grids so that consumers are empowered to become more active</w:t>
      </w:r>
      <w:r w:rsidRPr="001F2F66">
        <w:rPr>
          <w:lang w:eastAsia="en-GB"/>
        </w:rPr>
        <w:t> </w:t>
      </w:r>
      <w:r>
        <w:rPr>
          <w:lang w:eastAsia="en-GB"/>
        </w:rPr>
        <w:t>players in the market, producing much of their own energy needs while offering a cost-effective solution to balancing energy supply and demand.</w:t>
      </w:r>
      <w:r w:rsidRPr="001F2F66">
        <w:rPr>
          <w:lang w:eastAsia="en-GB"/>
        </w:rPr>
        <w:t> </w:t>
      </w:r>
      <w:r>
        <w:rPr>
          <w:lang w:eastAsia="en-GB"/>
        </w:rPr>
        <w:t>In</w:t>
      </w:r>
      <w:r w:rsidRPr="001F2F66">
        <w:rPr>
          <w:lang w:eastAsia="en-GB"/>
        </w:rPr>
        <w:t> </w:t>
      </w:r>
      <w:r>
        <w:rPr>
          <w:lang w:eastAsia="en-GB"/>
        </w:rPr>
        <w:t>the 2022, 2023, 2024, and 2025 calls for projects of common interest</w:t>
      </w:r>
      <w:r w:rsidRPr="001F2F66">
        <w:rPr>
          <w:lang w:eastAsia="en-GB"/>
        </w:rPr>
        <w:t xml:space="preserve"> </w:t>
      </w:r>
      <w:r>
        <w:rPr>
          <w:lang w:eastAsia="en-GB"/>
        </w:rPr>
        <w:t>and projects of mutual interest under the first window of CEF Energy, five cross-border smart grid projects have been awarded grants for works and studies worth more than EUR</w:t>
      </w:r>
      <w:r w:rsidRPr="001F2F66">
        <w:rPr>
          <w:lang w:eastAsia="en-GB"/>
        </w:rPr>
        <w:t> </w:t>
      </w:r>
      <w:r>
        <w:rPr>
          <w:lang w:eastAsia="en-GB"/>
        </w:rPr>
        <w:t>400</w:t>
      </w:r>
      <w:r w:rsidRPr="001F2F66">
        <w:rPr>
          <w:lang w:eastAsia="en-GB"/>
        </w:rPr>
        <w:t> </w:t>
      </w:r>
      <w:r>
        <w:rPr>
          <w:lang w:eastAsia="en-GB"/>
        </w:rPr>
        <w:t>million</w:t>
      </w:r>
      <w:r w:rsidRPr="001F2F66">
        <w:rPr>
          <w:lang w:eastAsia="en-GB"/>
        </w:rPr>
        <w:t> </w:t>
      </w:r>
      <w:r>
        <w:rPr>
          <w:lang w:eastAsia="en-GB"/>
        </w:rPr>
        <w:t>in total.</w:t>
      </w:r>
    </w:p>
    <w:p w14:paraId="2A4E466C" w14:textId="77777777" w:rsidR="00D933B7" w:rsidRDefault="00D933B7" w:rsidP="00373960">
      <w:pPr>
        <w:numPr>
          <w:ilvl w:val="0"/>
          <w:numId w:val="9"/>
        </w:numPr>
        <w:spacing w:before="0" w:after="240"/>
        <w:rPr>
          <w:lang w:eastAsia="en-GB"/>
        </w:rPr>
      </w:pPr>
      <w:r>
        <w:rPr>
          <w:lang w:eastAsia="en-GB"/>
        </w:rPr>
        <w:t xml:space="preserve">Through its specific support to the deployment of digital connectivity infrastructure, the </w:t>
      </w:r>
      <w:r>
        <w:rPr>
          <w:b/>
          <w:lang w:eastAsia="en-GB"/>
        </w:rPr>
        <w:t>Digital strand</w:t>
      </w:r>
      <w:r>
        <w:rPr>
          <w:lang w:eastAsia="en-GB"/>
        </w:rPr>
        <w:t xml:space="preserve"> will contribute in its entirety to the digital transition policy goals, specifically to achieve the targets set in the Digital Decade policy programme in terms of digitalisation of businesses, public services and citizens. By supporting projects of common interest relating to the deployment of safe, secure, sustainable and very high-capacity digital networks, including 5G systems and EuroQCI, the programme’s digital actions contribute to the transformation and modernisation of vertical sectors such as health, education and training, tourism, manufacturing, transport or logistics, and to reinforce the protection of Europe’s governmental institutions, their data centres, hospitals, energy grids, etc... by using innovative quantum communication technologies.</w:t>
      </w:r>
    </w:p>
    <w:p w14:paraId="79F9006A" w14:textId="62EC6944" w:rsidR="00D933B7" w:rsidRPr="00ED3A15" w:rsidRDefault="00D933B7" w:rsidP="002A2A11">
      <w:pPr>
        <w:keepNext/>
        <w:keepLines/>
        <w:numPr>
          <w:ilvl w:val="0"/>
          <w:numId w:val="9"/>
        </w:numPr>
        <w:spacing w:before="600" w:after="240" w:line="240" w:lineRule="auto"/>
        <w:outlineLvl w:val="4"/>
        <w:rPr>
          <w:b/>
          <w:bCs/>
        </w:rPr>
      </w:pPr>
      <w:r>
        <w:rPr>
          <w:lang w:eastAsia="en-GB"/>
        </w:rPr>
        <w:t>Enhanced digital connectivity will contribute to the digital readiness and competitiveness of the EU’s businesses and the industrial and public services ecosystem. It will give all citizens and businesses new opportunities to benefit fully from the digital single market and accelerate economic recovery and growth. The Digital strand will contribute to the inclusiveness of outermost regions and overseas countries and territories by connecting them with up-to-date submarine backbones and ensuring that they can also benefit from advanced fixed and mobile connectivity. It is financing coordination and support actions to promote the best practice projects addressing the deployment and take-up of 5G systems to support services of general interest in local, rural communities, contributing to the digital and green transitions of public services and businesses.</w:t>
      </w:r>
      <w:r>
        <w:rPr>
          <w:b/>
          <w:bCs/>
        </w:rPr>
        <w:t>Contribution to strategic technologies (STEP)</w:t>
      </w:r>
    </w:p>
    <w:p w14:paraId="6091DD8A" w14:textId="77777777" w:rsidR="00D933B7" w:rsidRPr="00ED3A15" w:rsidRDefault="00D933B7" w:rsidP="00373960">
      <w:pPr>
        <w:pStyle w:val="ListParagraph"/>
        <w:numPr>
          <w:ilvl w:val="0"/>
          <w:numId w:val="9"/>
        </w:numPr>
        <w:spacing w:after="240" w:line="264" w:lineRule="auto"/>
        <w:rPr>
          <w:lang w:eastAsia="en-GB"/>
        </w:rPr>
      </w:pPr>
      <w:r>
        <w:rPr>
          <w:lang w:eastAsia="en-GB"/>
        </w:rPr>
        <w:t>Not applicable</w:t>
      </w:r>
    </w:p>
    <w:p w14:paraId="56ECDADC" w14:textId="77777777" w:rsidR="00D933B7" w:rsidRPr="00ED3A15" w:rsidRDefault="00D933B7" w:rsidP="00F72C99">
      <w:pPr>
        <w:pStyle w:val="Heading3"/>
      </w:pPr>
      <w:r>
        <w:t>Contribution to reforms</w:t>
      </w:r>
    </w:p>
    <w:p w14:paraId="5795210F" w14:textId="77777777" w:rsidR="00D933B7" w:rsidRDefault="00D933B7" w:rsidP="00373960">
      <w:pPr>
        <w:pStyle w:val="ListParagraph"/>
        <w:numPr>
          <w:ilvl w:val="0"/>
          <w:numId w:val="9"/>
        </w:numPr>
        <w:spacing w:after="240" w:line="264" w:lineRule="auto"/>
        <w:rPr>
          <w:lang w:eastAsia="en-GB"/>
        </w:rPr>
      </w:pPr>
      <w:r>
        <w:rPr>
          <w:lang w:eastAsia="en-GB"/>
        </w:rPr>
        <w:t xml:space="preserve">Not applicable </w:t>
      </w:r>
    </w:p>
    <w:p w14:paraId="0F220EF3" w14:textId="77777777" w:rsidR="00D933B7" w:rsidRPr="006009EC" w:rsidRDefault="00D933B7" w:rsidP="00373960">
      <w:pPr>
        <w:pStyle w:val="ListParagraph"/>
        <w:numPr>
          <w:ilvl w:val="0"/>
          <w:numId w:val="9"/>
        </w:numPr>
        <w:spacing w:after="240" w:line="264" w:lineRule="auto"/>
        <w:rPr>
          <w:lang w:eastAsia="en-GB"/>
        </w:rPr>
      </w:pPr>
      <w:r>
        <w:rPr>
          <w:b/>
          <w:bCs/>
        </w:rPr>
        <w:br w:type="page"/>
      </w:r>
    </w:p>
    <w:p w14:paraId="28A4333B" w14:textId="77777777" w:rsidR="00D933B7" w:rsidRPr="007863E8" w:rsidRDefault="00D933B7" w:rsidP="00D933B7">
      <w:pPr>
        <w:keepNext/>
        <w:keepLines/>
        <w:spacing w:before="600" w:line="240" w:lineRule="auto"/>
        <w:ind w:left="357"/>
        <w:outlineLvl w:val="4"/>
        <w:rPr>
          <w:b/>
          <w:bCs/>
          <w:sz w:val="2"/>
          <w:szCs w:val="2"/>
        </w:rPr>
      </w:pPr>
    </w:p>
    <w:p w14:paraId="3E4E25B1"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505"/>
        <w:gridCol w:w="5677"/>
      </w:tblGrid>
      <w:tr w:rsidR="00D933B7" w:rsidRPr="0047239D" w14:paraId="46C3C65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5708C72C" w14:textId="77777777" w:rsidR="00D933B7" w:rsidRPr="0047239D" w:rsidRDefault="00D933B7">
            <w:pPr>
              <w:jc w:val="left"/>
              <w:rPr>
                <w:lang w:eastAsia="en-GB"/>
              </w:rPr>
            </w:pPr>
            <w:r>
              <w:rPr>
                <w:lang w:eastAsia="en-GB"/>
              </w:rPr>
              <w:t>SDG</w:t>
            </w:r>
          </w:p>
        </w:tc>
        <w:tc>
          <w:tcPr>
            <w:tcW w:w="2505" w:type="dxa"/>
            <w:vAlign w:val="center"/>
          </w:tcPr>
          <w:p w14:paraId="06CDD4F4"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677" w:type="dxa"/>
            <w:vAlign w:val="center"/>
          </w:tcPr>
          <w:p w14:paraId="216F52AF"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0D0E9A9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F9CA503" w14:textId="3D728045" w:rsidR="00D933B7" w:rsidRPr="0047239D" w:rsidRDefault="00203B50">
            <w:pPr>
              <w:rPr>
                <w:b w:val="0"/>
                <w:lang w:eastAsia="en-GB"/>
              </w:rPr>
            </w:pPr>
            <w:r w:rsidRPr="00203B50">
              <w:rPr>
                <w:b w:val="0"/>
                <w:lang w:eastAsia="en-GB"/>
              </w:rPr>
              <w:t>SDG7: Ensure access to affordable, reliable, sustainable and modern energy for all</w:t>
            </w:r>
          </w:p>
        </w:tc>
        <w:tc>
          <w:tcPr>
            <w:tcW w:w="2505" w:type="dxa"/>
          </w:tcPr>
          <w:p w14:paraId="177340C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77" w:type="dxa"/>
          </w:tcPr>
          <w:p w14:paraId="3B88E038"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rPr>
                <w:lang w:val="en-IE" w:eastAsia="en-GB"/>
              </w:rPr>
            </w:pPr>
            <w:r>
              <w:rPr>
                <w:b/>
                <w:bCs/>
              </w:rPr>
              <w:t>CEF Energy</w:t>
            </w:r>
            <w:r>
              <w:rPr>
                <w:rFonts w:ascii="Calibri" w:hAnsi="Calibri" w:cs="Calibri"/>
              </w:rPr>
              <w:t> </w:t>
            </w:r>
            <w:r>
              <w:t>supports SDG7 by promoting investments contributing to the further integration of the internal energy market and to sustainable development, by the integration of energy from renewable sources and the development of smart energy grids. An example is the commissioning, in 2025, of the Baltic Synchronisation project, which increases the transmission capacity between the Baltic countries and connect them to the European grid, thus strengthening the internal electricity market, increasing security of supply in the region and improving integration of renewable energy sources in the region.</w:t>
            </w:r>
          </w:p>
        </w:tc>
      </w:tr>
      <w:tr w:rsidR="00D933B7" w:rsidRPr="0047239D" w14:paraId="0FD45F1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44D48F5" w14:textId="06494EEF" w:rsidR="00D933B7" w:rsidRPr="0047239D" w:rsidRDefault="00816295">
            <w:pPr>
              <w:rPr>
                <w:b w:val="0"/>
                <w:lang w:eastAsia="en-GB"/>
              </w:rPr>
            </w:pPr>
            <w:r w:rsidRPr="000A44D9">
              <w:rPr>
                <w:b w:val="0"/>
                <w:lang w:eastAsia="en-GB"/>
              </w:rPr>
              <w:t>SDG9: Build resilient infrastructure, promote inclusive and sustainable industrialization and foster innovation</w:t>
            </w:r>
          </w:p>
        </w:tc>
        <w:tc>
          <w:tcPr>
            <w:tcW w:w="2505" w:type="dxa"/>
          </w:tcPr>
          <w:p w14:paraId="23F49807"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77" w:type="dxa"/>
          </w:tcPr>
          <w:p w14:paraId="797900C8" w14:textId="77777777" w:rsidR="00D933B7" w:rsidRDefault="00D933B7">
            <w:pPr>
              <w:shd w:val="clear" w:color="auto" w:fill="F2F2F2" w:themeFill="background2"/>
              <w:spacing w:before="0"/>
              <w:jc w:val="both"/>
              <w:cnfStyle w:val="000000010000" w:firstRow="0" w:lastRow="0" w:firstColumn="0" w:lastColumn="0" w:oddVBand="0" w:evenVBand="0" w:oddHBand="0" w:evenHBand="1" w:firstRowFirstColumn="0" w:firstRowLastColumn="0" w:lastRowFirstColumn="0" w:lastRowLastColumn="0"/>
              <w:rPr>
                <w:highlight w:val="yellow"/>
              </w:rPr>
            </w:pPr>
            <w:r>
              <w:t>CEF Transport supports SDG9 through investments in sustainable, resilient and inclusive transportation systems, in particular infrastructure. For example, 2024 saw the finalisation of a CEF I project improving the rail access infrastructure of the Port of Gdańsk (Poland) by the reconstruction of over 70 kilometres of tracks, 13 railroad and pedestrian crossings, the replacement of 221 switches and the modernisation of 3 bridges, 2 viaducts and 18 culverts. Another action implemented European Rail Traffic Management System level 2, baseline 3 upgrades on one international prototype trainset (type Stadler Flirt 3C) operating on the Rhine Alpine corridor and partially on the North Sea Baltic Core Network corridors, between Belgium, Germany and the Netherlands.</w:t>
            </w:r>
          </w:p>
          <w:p w14:paraId="321FFA5C"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val="en-IE" w:eastAsia="en-GB"/>
              </w:rPr>
            </w:pPr>
            <w:r>
              <w:t>The CEF Digital strand supports SDG9 by funding actions enabling uninterrupted connectivity along transport corridors and high-capacity networks for digital global gateways. Funded actions are already deploying 5G (passive/active) infrastructure along the major trans-European transport network corridors that would potentially enable seamless 5G connectivity on highways and/or railways fostering the adoption of connected and automated mobility. Another example is the deployment of submarine cables connecting remote areas with the EU and increasing networks’ capacity, resilience and security.</w:t>
            </w:r>
          </w:p>
        </w:tc>
      </w:tr>
      <w:tr w:rsidR="00D933B7" w:rsidRPr="0047239D" w14:paraId="6FDCFA2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150834A" w14:textId="73A3F616" w:rsidR="00D933B7" w:rsidRPr="0047239D" w:rsidRDefault="00685ACC">
            <w:pPr>
              <w:rPr>
                <w:b w:val="0"/>
                <w:lang w:eastAsia="en-GB"/>
              </w:rPr>
            </w:pPr>
            <w:r w:rsidRPr="00DB1942">
              <w:rPr>
                <w:b w:val="0"/>
                <w:bCs/>
              </w:rPr>
              <w:t>SDG11: Make cities and human settlements inclusive, safe, resilient and sustainable</w:t>
            </w:r>
          </w:p>
        </w:tc>
        <w:tc>
          <w:tcPr>
            <w:tcW w:w="2505" w:type="dxa"/>
          </w:tcPr>
          <w:p w14:paraId="68C9A5D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77" w:type="dxa"/>
          </w:tcPr>
          <w:p w14:paraId="1AEC21E4"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 xml:space="preserve"> CEF Transport supports sustainable cities and communities. In 2024, a CEF I project resulted in the preliminary designs for the new Milan Segrate East Gate high-speed rail station, and the metro line connection to Milan Linate Airport metro station.</w:t>
            </w:r>
          </w:p>
        </w:tc>
      </w:tr>
      <w:tr w:rsidR="00D933B7" w:rsidRPr="0047239D" w14:paraId="0610921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B765BBB" w14:textId="77EA8DBE" w:rsidR="00D933B7" w:rsidRPr="0047239D" w:rsidRDefault="00C941C9">
            <w:pPr>
              <w:rPr>
                <w:b w:val="0"/>
                <w:lang w:eastAsia="en-GB"/>
              </w:rPr>
            </w:pPr>
            <w:r w:rsidRPr="00C941C9">
              <w:rPr>
                <w:b w:val="0"/>
              </w:rPr>
              <w:t>SDG13: Take urgent action to combat climate change and its impacts</w:t>
            </w:r>
          </w:p>
        </w:tc>
        <w:tc>
          <w:tcPr>
            <w:tcW w:w="2505" w:type="dxa"/>
          </w:tcPr>
          <w:p w14:paraId="56A9BE38"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77" w:type="dxa"/>
          </w:tcPr>
          <w:p w14:paraId="48F34768" w14:textId="77777777" w:rsidR="00D933B7" w:rsidRDefault="00D933B7">
            <w:pPr>
              <w:spacing w:before="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rPr>
              <w:t xml:space="preserve">The CEF programme contributes to the EU’s climate-related goals, as indicated in the European Green Deal communication and the European Climate Law adopted in 2021. The </w:t>
            </w:r>
            <w:r>
              <w:rPr>
                <w:rFonts w:eastAsia="EC Square Sans Pro" w:cs="EC Square Sans Pro"/>
                <w:b/>
                <w:bCs/>
              </w:rPr>
              <w:t>Transport strand</w:t>
            </w:r>
            <w:r>
              <w:rPr>
                <w:rFonts w:eastAsia="EC Square Sans Pro" w:cs="EC Square Sans Pro"/>
              </w:rPr>
              <w:t xml:space="preserve"> strongly supports climate-related investments, with 76% of the budget being dedicated to those projects. For example, since 2014, 21 000 supply points for alternative fuels have been supported along the trans-European transport network. CEF is financing electric charging points for cars and trucks as well as electricity supply for vessels at berth in ports.</w:t>
            </w:r>
          </w:p>
          <w:p w14:paraId="38072B30"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rPr>
                <w:b/>
                <w:bCs/>
              </w:rPr>
              <w:t>CEF Energy</w:t>
            </w:r>
            <w:r>
              <w:rPr>
                <w:rFonts w:ascii="Calibri" w:hAnsi="Calibri" w:cs="Calibri"/>
              </w:rPr>
              <w:t> </w:t>
            </w:r>
            <w:r>
              <w:t>supports</w:t>
            </w:r>
            <w:r>
              <w:rPr>
                <w:rFonts w:ascii="Calibri" w:hAnsi="Calibri" w:cs="Calibri"/>
              </w:rPr>
              <w:t> </w:t>
            </w:r>
            <w:r>
              <w:t>SDG13 by financing actions that contribute to the decarbonisation of the energy system, inter alia through the integration of renewable energy into the grid and the transmission of renewable generation to major consumption centres and storage. For example, the interconnection between</w:t>
            </w:r>
            <w:r>
              <w:rPr>
                <w:rFonts w:ascii="Calibri" w:hAnsi="Calibri" w:cs="Calibri"/>
              </w:rPr>
              <w:t> </w:t>
            </w:r>
            <w:r>
              <w:t>Finland and Sweden (Aurora line), which was completed in 2025, will further guarantee security of supply</w:t>
            </w:r>
            <w:r>
              <w:rPr>
                <w:rFonts w:ascii="Calibri" w:hAnsi="Calibri" w:cs="Calibri"/>
              </w:rPr>
              <w:t> </w:t>
            </w:r>
            <w:r>
              <w:t>and also</w:t>
            </w:r>
            <w:r>
              <w:rPr>
                <w:rFonts w:ascii="Calibri" w:hAnsi="Calibri" w:cs="Calibri"/>
              </w:rPr>
              <w:t> </w:t>
            </w:r>
            <w:r>
              <w:t>allow for better integration of renewable energy in the overall region.</w:t>
            </w:r>
          </w:p>
        </w:tc>
      </w:tr>
    </w:tbl>
    <w:p w14:paraId="44C0C13D" w14:textId="77777777" w:rsidR="00D933B7" w:rsidRPr="0016626F" w:rsidRDefault="00D933B7" w:rsidP="00F72C99">
      <w:pPr>
        <w:pStyle w:val="Heading2"/>
        <w:rPr>
          <w:lang w:val="en-IE"/>
        </w:rPr>
      </w:pPr>
      <w:r>
        <w:rPr>
          <w:rFonts w:ascii="Calibri" w:hAnsi="Calibri" w:cs="Calibri"/>
        </w:rPr>
        <w:t> </w:t>
      </w:r>
      <w:r>
        <w:t>2014-2020</w:t>
      </w:r>
      <w:r>
        <w:rPr>
          <w:rFonts w:ascii="Arial" w:hAnsi="Arial" w:cs="Arial"/>
        </w:rPr>
        <w:t> </w:t>
      </w:r>
      <w:r>
        <w:t>– Connecting Europe Facility</w:t>
      </w:r>
      <w:r>
        <w:rPr>
          <w:rFonts w:ascii="Calibri" w:hAnsi="Calibri" w:cs="Calibri"/>
          <w:lang w:val="en-IE"/>
        </w:rPr>
        <w:t> </w:t>
      </w:r>
    </w:p>
    <w:p w14:paraId="31C20EF0" w14:textId="77777777" w:rsidR="00D933B7" w:rsidRDefault="00D933B7" w:rsidP="00D933B7">
      <w:pPr>
        <w:spacing w:after="0" w:line="240" w:lineRule="auto"/>
        <w:textAlignment w:val="baseline"/>
        <w:rPr>
          <w:rFonts w:cs="Segoe UI"/>
          <w:sz w:val="18"/>
          <w:szCs w:val="18"/>
          <w:lang w:eastAsia="en-IE"/>
        </w:rPr>
      </w:pPr>
      <w:r>
        <w:rPr>
          <w:rFonts w:ascii="Calibri" w:hAnsi="Calibri" w:cs="Calibri"/>
          <w:b/>
          <w:bCs/>
          <w:lang w:val="en-IE"/>
        </w:rPr>
        <w:t> </w:t>
      </w:r>
    </w:p>
    <w:p w14:paraId="7CC3D57D"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112"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1912"/>
        <w:gridCol w:w="2400"/>
        <w:gridCol w:w="2400"/>
      </w:tblGrid>
      <w:tr w:rsidR="00D933B7" w:rsidRPr="00426441" w14:paraId="4AF13C45" w14:textId="77777777" w:rsidTr="002C6EB9">
        <w:trPr>
          <w:trHeight w:val="300"/>
        </w:trPr>
        <w:tc>
          <w:tcPr>
            <w:tcW w:w="2400" w:type="dxa"/>
            <w:tcBorders>
              <w:top w:val="single" w:sz="6" w:space="0" w:color="8C8C8C"/>
              <w:left w:val="nil"/>
              <w:bottom w:val="single" w:sz="6" w:space="0" w:color="8C8C8C"/>
              <w:right w:val="nil"/>
            </w:tcBorders>
            <w:shd w:val="clear" w:color="auto" w:fill="F2F2F2"/>
            <w:hideMark/>
          </w:tcPr>
          <w:p w14:paraId="7FE22779"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1912" w:type="dxa"/>
            <w:tcBorders>
              <w:top w:val="single" w:sz="6" w:space="0" w:color="8C8C8C"/>
              <w:left w:val="nil"/>
              <w:bottom w:val="single" w:sz="6" w:space="0" w:color="8C8C8C"/>
              <w:right w:val="nil"/>
            </w:tcBorders>
            <w:shd w:val="clear" w:color="auto" w:fill="F2F2F2"/>
            <w:hideMark/>
          </w:tcPr>
          <w:p w14:paraId="221151F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D81E75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2014-2020 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B95BFF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20910332" w14:textId="77777777" w:rsidTr="002C6EB9">
        <w:trPr>
          <w:trHeight w:val="300"/>
        </w:trPr>
        <w:tc>
          <w:tcPr>
            <w:tcW w:w="2400" w:type="dxa"/>
            <w:tcBorders>
              <w:top w:val="single" w:sz="6" w:space="0" w:color="8C8C8C"/>
              <w:left w:val="nil"/>
              <w:bottom w:val="single" w:sz="6" w:space="0" w:color="8C8C8C"/>
              <w:right w:val="nil"/>
            </w:tcBorders>
            <w:shd w:val="clear" w:color="auto" w:fill="FFFFFF"/>
            <w:hideMark/>
          </w:tcPr>
          <w:p w14:paraId="23A1F3FE"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1912" w:type="dxa"/>
            <w:tcBorders>
              <w:top w:val="single" w:sz="6" w:space="0" w:color="8C8C8C"/>
              <w:left w:val="nil"/>
              <w:bottom w:val="single" w:sz="6" w:space="0" w:color="8C8C8C"/>
              <w:right w:val="nil"/>
            </w:tcBorders>
            <w:shd w:val="clear" w:color="auto" w:fill="FFFFFF"/>
            <w:hideMark/>
          </w:tcPr>
          <w:p w14:paraId="171A1158" w14:textId="605957D5" w:rsidR="00D933B7" w:rsidRPr="001F2F66" w:rsidRDefault="00E76A98">
            <w:pPr>
              <w:spacing w:after="0" w:line="240" w:lineRule="auto"/>
              <w:jc w:val="right"/>
              <w:textAlignment w:val="baseline"/>
              <w:rPr>
                <w:rFonts w:ascii="Times New Roman" w:hAnsi="Times New Roman"/>
                <w:sz w:val="22"/>
                <w:szCs w:val="22"/>
                <w:lang w:val="en-IE" w:eastAsia="en-IE"/>
              </w:rPr>
            </w:pPr>
            <w:r>
              <w:rPr>
                <w:sz w:val="22"/>
                <w:szCs w:val="22"/>
              </w:rPr>
              <w:t>28 100</w:t>
            </w:r>
            <w:r w:rsidR="00DA572B">
              <w:rPr>
                <w:sz w:val="22"/>
                <w:szCs w:val="22"/>
              </w:rPr>
              <w:t>.9</w:t>
            </w:r>
          </w:p>
        </w:tc>
        <w:tc>
          <w:tcPr>
            <w:tcW w:w="2400" w:type="dxa"/>
            <w:tcBorders>
              <w:top w:val="single" w:sz="6" w:space="0" w:color="8C8C8C"/>
              <w:left w:val="nil"/>
              <w:bottom w:val="single" w:sz="6" w:space="0" w:color="8C8C8C"/>
              <w:right w:val="nil"/>
            </w:tcBorders>
            <w:shd w:val="clear" w:color="auto" w:fill="FFFFFF"/>
            <w:hideMark/>
          </w:tcPr>
          <w:p w14:paraId="5E182E0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29 875.9</w:t>
            </w:r>
          </w:p>
        </w:tc>
        <w:tc>
          <w:tcPr>
            <w:tcW w:w="2400" w:type="dxa"/>
            <w:tcBorders>
              <w:top w:val="single" w:sz="6" w:space="0" w:color="8C8C8C"/>
              <w:left w:val="nil"/>
              <w:bottom w:val="single" w:sz="6" w:space="0" w:color="8C8C8C"/>
              <w:right w:val="nil"/>
            </w:tcBorders>
            <w:shd w:val="clear" w:color="auto" w:fill="FFFFFF"/>
            <w:hideMark/>
          </w:tcPr>
          <w:p w14:paraId="60AB2400" w14:textId="5E8B6FBA" w:rsidR="00D933B7" w:rsidRPr="001F2F66" w:rsidRDefault="00C0510F">
            <w:pPr>
              <w:spacing w:after="0" w:line="240" w:lineRule="auto"/>
              <w:jc w:val="right"/>
              <w:textAlignment w:val="baseline"/>
              <w:rPr>
                <w:rFonts w:ascii="Times New Roman" w:hAnsi="Times New Roman"/>
                <w:sz w:val="22"/>
                <w:szCs w:val="22"/>
                <w:lang w:val="en-IE" w:eastAsia="en-IE"/>
              </w:rPr>
            </w:pPr>
            <w:r>
              <w:rPr>
                <w:sz w:val="22"/>
                <w:szCs w:val="22"/>
              </w:rPr>
              <w:t>94.1</w:t>
            </w:r>
            <w:r w:rsidR="00D933B7" w:rsidRPr="001F2F66">
              <w:rPr>
                <w:sz w:val="22"/>
                <w:szCs w:val="22"/>
              </w:rPr>
              <w:t>%</w:t>
            </w:r>
          </w:p>
        </w:tc>
      </w:tr>
      <w:tr w:rsidR="00D933B7" w:rsidRPr="00426441" w14:paraId="27B95951" w14:textId="77777777" w:rsidTr="002C6EB9">
        <w:trPr>
          <w:trHeight w:val="300"/>
        </w:trPr>
        <w:tc>
          <w:tcPr>
            <w:tcW w:w="2400" w:type="dxa"/>
            <w:tcBorders>
              <w:top w:val="single" w:sz="6" w:space="0" w:color="8C8C8C"/>
              <w:left w:val="nil"/>
              <w:bottom w:val="single" w:sz="6" w:space="0" w:color="8C8C8C"/>
              <w:right w:val="nil"/>
            </w:tcBorders>
            <w:shd w:val="clear" w:color="auto" w:fill="FFFFFF"/>
            <w:hideMark/>
          </w:tcPr>
          <w:p w14:paraId="76345DEB"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1912" w:type="dxa"/>
            <w:tcBorders>
              <w:top w:val="single" w:sz="6" w:space="0" w:color="8C8C8C"/>
              <w:left w:val="nil"/>
              <w:bottom w:val="single" w:sz="6" w:space="0" w:color="8C8C8C"/>
              <w:right w:val="nil"/>
            </w:tcBorders>
            <w:shd w:val="clear" w:color="auto" w:fill="FFFFFF"/>
            <w:hideMark/>
          </w:tcPr>
          <w:p w14:paraId="5203E885" w14:textId="264A1B3F" w:rsidR="00D933B7" w:rsidRPr="001F2F66" w:rsidRDefault="00C0510F">
            <w:pPr>
              <w:spacing w:after="0" w:line="240" w:lineRule="auto"/>
              <w:jc w:val="right"/>
              <w:textAlignment w:val="baseline"/>
              <w:rPr>
                <w:rFonts w:ascii="Times New Roman" w:hAnsi="Times New Roman"/>
                <w:sz w:val="22"/>
                <w:szCs w:val="22"/>
                <w:lang w:val="en-IE" w:eastAsia="en-IE"/>
              </w:rPr>
            </w:pPr>
            <w:r>
              <w:rPr>
                <w:sz w:val="22"/>
                <w:szCs w:val="22"/>
              </w:rPr>
              <w:t>23 615.3</w:t>
            </w:r>
            <w:r w:rsidR="00DA572B">
              <w:rPr>
                <w:sz w:val="22"/>
                <w:szCs w:val="22"/>
              </w:rPr>
              <w:t xml:space="preserve"> </w:t>
            </w:r>
          </w:p>
        </w:tc>
        <w:tc>
          <w:tcPr>
            <w:tcW w:w="2400" w:type="dxa"/>
            <w:tcBorders>
              <w:top w:val="single" w:sz="6" w:space="0" w:color="8C8C8C"/>
              <w:left w:val="nil"/>
              <w:bottom w:val="single" w:sz="6" w:space="0" w:color="8C8C8C"/>
              <w:right w:val="nil"/>
            </w:tcBorders>
            <w:shd w:val="clear" w:color="auto" w:fill="FFFFFF"/>
            <w:hideMark/>
          </w:tcPr>
          <w:p w14:paraId="7AFC22B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35CD8022" w14:textId="04041037" w:rsidR="00D933B7" w:rsidRPr="001F2F66" w:rsidRDefault="00C0510F">
            <w:pPr>
              <w:spacing w:after="0" w:line="240" w:lineRule="auto"/>
              <w:jc w:val="right"/>
              <w:textAlignment w:val="baseline"/>
              <w:rPr>
                <w:rFonts w:ascii="Times New Roman" w:hAnsi="Times New Roman"/>
                <w:sz w:val="22"/>
                <w:szCs w:val="22"/>
                <w:lang w:val="en-IE" w:eastAsia="en-IE"/>
              </w:rPr>
            </w:pPr>
            <w:r>
              <w:rPr>
                <w:sz w:val="22"/>
                <w:szCs w:val="22"/>
              </w:rPr>
              <w:t>79.0</w:t>
            </w:r>
            <w:r w:rsidR="00D933B7" w:rsidRPr="001F2F66">
              <w:rPr>
                <w:sz w:val="22"/>
                <w:szCs w:val="22"/>
              </w:rPr>
              <w:t>%</w:t>
            </w:r>
          </w:p>
        </w:tc>
      </w:tr>
    </w:tbl>
    <w:p w14:paraId="0CA43E6A" w14:textId="77777777" w:rsidR="00D933B7" w:rsidRDefault="00D933B7" w:rsidP="00D933B7">
      <w:pPr>
        <w:spacing w:after="0" w:line="240" w:lineRule="auto"/>
        <w:textAlignment w:val="baseline"/>
        <w:rPr>
          <w:rFonts w:ascii="Segoe UI" w:hAnsi="Segoe UI" w:cs="Segoe UI"/>
          <w:sz w:val="18"/>
          <w:szCs w:val="18"/>
          <w:lang w:val="en-IE" w:eastAsia="en-IE"/>
        </w:rPr>
      </w:pPr>
    </w:p>
    <w:p w14:paraId="13FB0EA6" w14:textId="77777777" w:rsidR="00D933B7" w:rsidRDefault="00D933B7" w:rsidP="00D933B7">
      <w:pPr>
        <w:spacing w:after="0" w:line="240" w:lineRule="auto"/>
        <w:textAlignment w:val="baseline"/>
        <w:rPr>
          <w:rFonts w:ascii="Segoe UI" w:hAnsi="Segoe UI" w:cs="Segoe UI"/>
          <w:sz w:val="18"/>
          <w:szCs w:val="18"/>
          <w:lang w:val="en-IE" w:eastAsia="en-IE"/>
        </w:rPr>
      </w:pPr>
    </w:p>
    <w:p w14:paraId="216DBB3E" w14:textId="77777777" w:rsidR="00D933B7" w:rsidRDefault="00D933B7" w:rsidP="00D933B7">
      <w:pPr>
        <w:spacing w:after="0" w:line="240" w:lineRule="auto"/>
        <w:textAlignment w:val="baseline"/>
        <w:rPr>
          <w:rFonts w:ascii="Segoe UI" w:hAnsi="Segoe UI" w:cs="Segoe UI"/>
          <w:sz w:val="18"/>
          <w:szCs w:val="18"/>
          <w:lang w:val="en-IE" w:eastAsia="en-IE"/>
        </w:rPr>
      </w:pPr>
    </w:p>
    <w:p w14:paraId="09B4F133" w14:textId="77777777" w:rsidR="00D933B7" w:rsidRPr="0016626F" w:rsidRDefault="00D933B7" w:rsidP="00F72C99">
      <w:pPr>
        <w:pStyle w:val="Heading3"/>
        <w:rPr>
          <w:lang w:val="en-IE" w:eastAsia="en-IE"/>
        </w:rPr>
      </w:pPr>
      <w:r>
        <w:rPr>
          <w:lang w:val="en-IE" w:eastAsia="en-IE"/>
        </w:rPr>
        <w:t xml:space="preserve">Key performance indicators </w:t>
      </w:r>
    </w:p>
    <w:p w14:paraId="7D95E36D" w14:textId="77777777" w:rsidR="00D933B7" w:rsidRDefault="00D933B7" w:rsidP="00D933B7">
      <w:pPr>
        <w:spacing w:after="0" w:line="240" w:lineRule="auto"/>
        <w:textAlignment w:val="baseline"/>
        <w:rPr>
          <w:rFonts w:ascii="Segoe UI" w:hAnsi="Segoe UI" w:cs="Segoe UI"/>
          <w:sz w:val="18"/>
          <w:szCs w:val="18"/>
          <w:lang w:val="en-IE" w:eastAsia="en-IE"/>
        </w:rPr>
      </w:pP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AC03AE" w14:paraId="2AB7EA79"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7A42CBBF" w14:textId="77777777" w:rsidR="00D933B7" w:rsidRPr="00AC03AE" w:rsidRDefault="00D933B7">
            <w:pPr>
              <w:spacing w:after="0" w:line="240" w:lineRule="auto"/>
              <w:textAlignment w:val="baseline"/>
              <w:rPr>
                <w:rFonts w:ascii="Segoe UI" w:hAnsi="Segoe UI" w:cs="Segoe UI"/>
                <w:b/>
                <w:bCs/>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6F8F6807"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6B96C84E"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128F4A9B"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1E2DCFF0"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5E8EE36E"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Assessment</w:t>
            </w:r>
          </w:p>
        </w:tc>
      </w:tr>
      <w:tr w:rsidR="00D933B7" w:rsidRPr="007B0108" w14:paraId="74E3E257" w14:textId="77777777">
        <w:trPr>
          <w:trHeight w:val="300"/>
        </w:trPr>
        <w:tc>
          <w:tcPr>
            <w:tcW w:w="1984" w:type="dxa"/>
            <w:tcBorders>
              <w:top w:val="single" w:sz="6" w:space="0" w:color="8C8C8C"/>
              <w:left w:val="nil"/>
              <w:bottom w:val="single" w:sz="6" w:space="0" w:color="8C8C8C"/>
              <w:right w:val="nil"/>
            </w:tcBorders>
            <w:hideMark/>
          </w:tcPr>
          <w:p w14:paraId="6CAAF2EE"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CEF Transport</w:t>
            </w:r>
            <w:r>
              <w:rPr>
                <w:rFonts w:ascii="Arial" w:hAnsi="Arial" w:cs="Arial"/>
                <w:color w:val="000000"/>
                <w:sz w:val="20"/>
                <w:lang w:eastAsia="en-IE"/>
              </w:rPr>
              <w:t> </w:t>
            </w:r>
            <w:r>
              <w:rPr>
                <w:color w:val="000000"/>
                <w:sz w:val="20"/>
                <w:lang w:eastAsia="en-IE"/>
              </w:rPr>
              <w:t>– lines in service equipped with the European Railway Traffic Management System</w:t>
            </w:r>
            <w:r>
              <w:rPr>
                <w:rFonts w:ascii="Calibri" w:hAnsi="Calibri" w:cs="Calibri"/>
                <w:color w:val="000000"/>
                <w:sz w:val="20"/>
                <w:lang w:eastAsia="en-IE"/>
              </w:rPr>
              <w:t> </w:t>
            </w:r>
          </w:p>
        </w:tc>
        <w:tc>
          <w:tcPr>
            <w:tcW w:w="1524" w:type="dxa"/>
            <w:tcBorders>
              <w:top w:val="single" w:sz="6" w:space="0" w:color="8C8C8C"/>
              <w:left w:val="nil"/>
              <w:bottom w:val="single" w:sz="6" w:space="0" w:color="8C8C8C"/>
              <w:right w:val="nil"/>
            </w:tcBorders>
            <w:hideMark/>
          </w:tcPr>
          <w:p w14:paraId="75367F8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hideMark/>
          </w:tcPr>
          <w:p w14:paraId="46C773F9"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54%</w:t>
            </w:r>
          </w:p>
        </w:tc>
        <w:tc>
          <w:tcPr>
            <w:tcW w:w="1488" w:type="dxa"/>
            <w:tcBorders>
              <w:top w:val="single" w:sz="6" w:space="0" w:color="8C8C8C"/>
              <w:left w:val="nil"/>
              <w:bottom w:val="single" w:sz="6" w:space="0" w:color="8C8C8C"/>
              <w:right w:val="nil"/>
            </w:tcBorders>
            <w:hideMark/>
          </w:tcPr>
          <w:p w14:paraId="6CB90320" w14:textId="77777777" w:rsidR="00D933B7" w:rsidRPr="00AC03AE" w:rsidRDefault="00D933B7">
            <w:pPr>
              <w:spacing w:after="0" w:line="240" w:lineRule="auto"/>
              <w:jc w:val="center"/>
              <w:textAlignment w:val="baseline"/>
              <w:rPr>
                <w:rFonts w:ascii="Segoe UI" w:hAnsi="Segoe UI" w:cs="Segoe UI"/>
                <w:sz w:val="20"/>
                <w:lang w:val="en-IE" w:eastAsia="en-IE"/>
              </w:rPr>
            </w:pPr>
            <w:r>
              <w:t>5</w:t>
            </w:r>
            <w:r>
              <w:rPr>
                <w:rFonts w:ascii="Arial" w:hAnsi="Arial" w:cs="Arial"/>
              </w:rPr>
              <w:t> </w:t>
            </w:r>
            <w:r>
              <w:t>491 in 2024</w:t>
            </w:r>
            <w:r>
              <w:rPr>
                <w:rFonts w:ascii="Calibri" w:hAnsi="Calibri" w:cs="Calibri"/>
                <w:lang w:val="en-IE"/>
              </w:rPr>
              <w:t> </w:t>
            </w:r>
          </w:p>
        </w:tc>
        <w:tc>
          <w:tcPr>
            <w:tcW w:w="1535" w:type="dxa"/>
            <w:tcBorders>
              <w:top w:val="single" w:sz="6" w:space="0" w:color="8C8C8C"/>
              <w:left w:val="nil"/>
              <w:bottom w:val="single" w:sz="6" w:space="0" w:color="8C8C8C"/>
              <w:right w:val="nil"/>
            </w:tcBorders>
            <w:hideMark/>
          </w:tcPr>
          <w:p w14:paraId="10B9E38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2 946 by 2025 compared to a target of 5 491</w:t>
            </w:r>
          </w:p>
        </w:tc>
        <w:tc>
          <w:tcPr>
            <w:tcW w:w="1588" w:type="dxa"/>
            <w:tcBorders>
              <w:top w:val="single" w:sz="6" w:space="0" w:color="8C8C8C"/>
              <w:left w:val="nil"/>
              <w:bottom w:val="single" w:sz="6" w:space="0" w:color="8C8C8C"/>
              <w:right w:val="nil"/>
            </w:tcBorders>
            <w:hideMark/>
          </w:tcPr>
          <w:p w14:paraId="46598F86"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Moderate progress</w:t>
            </w:r>
          </w:p>
        </w:tc>
      </w:tr>
      <w:tr w:rsidR="00D933B7" w:rsidRPr="007B0108" w14:paraId="54CC6960"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656F1B90"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CEF Transport</w:t>
            </w:r>
            <w:r>
              <w:rPr>
                <w:rFonts w:ascii="Arial" w:hAnsi="Arial" w:cs="Arial"/>
                <w:color w:val="000000"/>
                <w:sz w:val="20"/>
                <w:lang w:eastAsia="en-IE"/>
              </w:rPr>
              <w:t> </w:t>
            </w:r>
            <w:r>
              <w:rPr>
                <w:color w:val="000000"/>
                <w:sz w:val="20"/>
                <w:lang w:eastAsia="en-IE"/>
              </w:rPr>
              <w:t>– number of supply points for alternative fuels</w:t>
            </w:r>
            <w:r>
              <w:rPr>
                <w:rFonts w:ascii="Calibri" w:hAnsi="Calibri" w:cs="Calibri"/>
                <w:color w:val="000000"/>
                <w:sz w:val="20"/>
                <w:lang w:eastAsia="en-IE"/>
              </w:rPr>
              <w:t> </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72815C2B"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67B9DD4C"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75%</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606B9A3A" w14:textId="77777777" w:rsidR="00D933B7" w:rsidRPr="00AC03AE" w:rsidRDefault="00D933B7">
            <w:pPr>
              <w:spacing w:after="0" w:line="240" w:lineRule="auto"/>
              <w:jc w:val="center"/>
              <w:textAlignment w:val="baseline"/>
              <w:rPr>
                <w:rFonts w:ascii="Segoe UI" w:hAnsi="Segoe UI" w:cs="Segoe UI"/>
                <w:sz w:val="20"/>
                <w:lang w:val="en-IE" w:eastAsia="en-IE"/>
              </w:rPr>
            </w:pPr>
            <w:r>
              <w:t>21</w:t>
            </w:r>
            <w:r>
              <w:rPr>
                <w:rFonts w:ascii="Arial" w:hAnsi="Arial" w:cs="Arial"/>
              </w:rPr>
              <w:t> </w:t>
            </w:r>
            <w:r>
              <w:t>272 in 2024</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1B08994F"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15 586 by 2025 compared to a target of 21 272</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33EE374E"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6F9B427E" w14:textId="77777777">
        <w:trPr>
          <w:trHeight w:val="300"/>
        </w:trPr>
        <w:tc>
          <w:tcPr>
            <w:tcW w:w="1984" w:type="dxa"/>
            <w:tcBorders>
              <w:top w:val="single" w:sz="6" w:space="0" w:color="8C8C8C"/>
              <w:left w:val="nil"/>
              <w:bottom w:val="single" w:sz="6" w:space="0" w:color="8C8C8C"/>
              <w:right w:val="nil"/>
            </w:tcBorders>
            <w:hideMark/>
          </w:tcPr>
          <w:p w14:paraId="40F37100"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CEF Energy</w:t>
            </w:r>
            <w:r>
              <w:rPr>
                <w:rFonts w:ascii="Arial" w:hAnsi="Arial" w:cs="Arial"/>
                <w:color w:val="000000"/>
                <w:sz w:val="20"/>
                <w:lang w:eastAsia="en-IE"/>
              </w:rPr>
              <w:t> </w:t>
            </w:r>
            <w:r>
              <w:rPr>
                <w:color w:val="000000"/>
                <w:sz w:val="20"/>
                <w:lang w:eastAsia="en-IE"/>
              </w:rPr>
              <w:t>– system resilience</w:t>
            </w:r>
            <w:r>
              <w:rPr>
                <w:rFonts w:ascii="Arial" w:hAnsi="Arial" w:cs="Arial"/>
                <w:color w:val="000000"/>
                <w:sz w:val="20"/>
                <w:lang w:eastAsia="en-IE"/>
              </w:rPr>
              <w:t> </w:t>
            </w:r>
            <w:r>
              <w:rPr>
                <w:color w:val="000000"/>
                <w:sz w:val="20"/>
                <w:lang w:eastAsia="en-IE"/>
              </w:rPr>
              <w:t>– number of Member States</w:t>
            </w:r>
            <w:r>
              <w:rPr>
                <w:rFonts w:ascii="Calibri" w:hAnsi="Calibri" w:cs="Calibri"/>
                <w:color w:val="000000"/>
                <w:sz w:val="20"/>
                <w:lang w:eastAsia="en-IE"/>
              </w:rPr>
              <w:t> </w:t>
            </w:r>
          </w:p>
        </w:tc>
        <w:tc>
          <w:tcPr>
            <w:tcW w:w="1524" w:type="dxa"/>
            <w:tcBorders>
              <w:top w:val="single" w:sz="6" w:space="0" w:color="8C8C8C"/>
              <w:left w:val="nil"/>
              <w:bottom w:val="single" w:sz="6" w:space="0" w:color="8C8C8C"/>
              <w:right w:val="nil"/>
            </w:tcBorders>
            <w:hideMark/>
          </w:tcPr>
          <w:p w14:paraId="5642E0C5"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hideMark/>
          </w:tcPr>
          <w:p w14:paraId="5EB5C240"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91%</w:t>
            </w:r>
          </w:p>
        </w:tc>
        <w:tc>
          <w:tcPr>
            <w:tcW w:w="1488" w:type="dxa"/>
            <w:tcBorders>
              <w:top w:val="single" w:sz="6" w:space="0" w:color="8C8C8C"/>
              <w:left w:val="nil"/>
              <w:bottom w:val="single" w:sz="6" w:space="0" w:color="8C8C8C"/>
              <w:right w:val="nil"/>
            </w:tcBorders>
            <w:hideMark/>
          </w:tcPr>
          <w:p w14:paraId="7DEA0589" w14:textId="77777777" w:rsidR="00D933B7" w:rsidRPr="00AC03AE" w:rsidRDefault="00D933B7">
            <w:pPr>
              <w:spacing w:after="0" w:line="240" w:lineRule="auto"/>
              <w:jc w:val="center"/>
              <w:textAlignment w:val="baseline"/>
              <w:rPr>
                <w:rFonts w:ascii="Segoe UI" w:hAnsi="Segoe UI" w:cs="Segoe UI"/>
                <w:sz w:val="20"/>
                <w:lang w:val="en-IE" w:eastAsia="en-IE"/>
              </w:rPr>
            </w:pPr>
            <w:r>
              <w:t>22 in 2020</w:t>
            </w:r>
          </w:p>
        </w:tc>
        <w:tc>
          <w:tcPr>
            <w:tcW w:w="1535" w:type="dxa"/>
            <w:tcBorders>
              <w:top w:val="single" w:sz="6" w:space="0" w:color="8C8C8C"/>
              <w:left w:val="nil"/>
              <w:bottom w:val="single" w:sz="6" w:space="0" w:color="8C8C8C"/>
              <w:right w:val="nil"/>
            </w:tcBorders>
          </w:tcPr>
          <w:p w14:paraId="15E3556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20 in 2025 compared to a target of 22</w:t>
            </w:r>
          </w:p>
        </w:tc>
        <w:tc>
          <w:tcPr>
            <w:tcW w:w="1588" w:type="dxa"/>
            <w:tcBorders>
              <w:top w:val="single" w:sz="6" w:space="0" w:color="8C8C8C"/>
              <w:left w:val="nil"/>
              <w:bottom w:val="single" w:sz="6" w:space="0" w:color="8C8C8C"/>
              <w:right w:val="nil"/>
            </w:tcBorders>
            <w:hideMark/>
          </w:tcPr>
          <w:p w14:paraId="4D4F2069"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00F47026"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3252E09F"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Number of Wi-Fi hotspots supported by CEF</w:t>
            </w:r>
            <w:r>
              <w:rPr>
                <w:rFonts w:ascii="Calibri" w:hAnsi="Calibri" w:cs="Calibri"/>
                <w:color w:val="000000"/>
                <w:sz w:val="20"/>
                <w:lang w:eastAsia="en-IE"/>
              </w:rPr>
              <w:t> </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30800F8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3BE15B41"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&gt;100%</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4F76ADF2" w14:textId="77777777" w:rsidR="00D933B7" w:rsidRPr="00AC03AE" w:rsidRDefault="00D933B7">
            <w:pPr>
              <w:spacing w:after="0" w:line="240" w:lineRule="auto"/>
              <w:jc w:val="center"/>
              <w:textAlignment w:val="baseline"/>
              <w:rPr>
                <w:rFonts w:ascii="Segoe UI" w:hAnsi="Segoe UI" w:cs="Segoe UI"/>
                <w:sz w:val="20"/>
                <w:lang w:val="en-IE" w:eastAsia="en-IE"/>
              </w:rPr>
            </w:pPr>
            <w:r>
              <w:t>90</w:t>
            </w:r>
            <w:r>
              <w:rPr>
                <w:rFonts w:ascii="Arial" w:hAnsi="Arial" w:cs="Arial"/>
              </w:rPr>
              <w:t> </w:t>
            </w:r>
            <w:r>
              <w:t>700 in 2023</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16FBF4E2"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92 570 in 2022 compared to a target of 90 700</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5AEE3F04"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Achieved</w:t>
            </w:r>
          </w:p>
        </w:tc>
      </w:tr>
    </w:tbl>
    <w:p w14:paraId="3C7F004D" w14:textId="77777777" w:rsidR="00D933B7" w:rsidRDefault="00D933B7" w:rsidP="00D933B7">
      <w:pPr>
        <w:spacing w:after="240"/>
        <w:ind w:left="360"/>
        <w:rPr>
          <w:rFonts w:eastAsia="EC Square Sans Pro" w:cs="EC Square Sans Pro"/>
        </w:rPr>
      </w:pPr>
    </w:p>
    <w:p w14:paraId="6F3B610A" w14:textId="77777777" w:rsidR="00D933B7" w:rsidRPr="00B72B9F" w:rsidRDefault="00D933B7" w:rsidP="00373960">
      <w:pPr>
        <w:numPr>
          <w:ilvl w:val="0"/>
          <w:numId w:val="9"/>
        </w:numPr>
        <w:spacing w:before="0" w:after="240"/>
        <w:rPr>
          <w:rFonts w:eastAsia="EC Square Sans Pro" w:cs="EC Square Sans Pro"/>
        </w:rPr>
      </w:pPr>
      <w:r>
        <w:rPr>
          <w:rFonts w:eastAsia="EC Square Sans Pro" w:cs="EC Square Sans Pro"/>
        </w:rPr>
        <w:t xml:space="preserve">Under the predecessor programme for the 2014-2020 multiannual financial framework, more than 1 000 actions signed under the </w:t>
      </w:r>
      <w:r>
        <w:rPr>
          <w:rFonts w:eastAsia="EC Square Sans Pro" w:cs="EC Square Sans Pro"/>
          <w:b/>
        </w:rPr>
        <w:t>Transport strand</w:t>
      </w:r>
      <w:r>
        <w:rPr>
          <w:rFonts w:eastAsia="EC Square Sans Pro" w:cs="EC Square Sans Pro"/>
        </w:rPr>
        <w:t xml:space="preserve"> have been supported with an EU contribution of EUR 23 billion, triggering around EUR 50 billion of private and public investments. These have strongly contributed to paving the way for the achievement of the key trans-European transport network and wider EU policy objectives addressing the removal of bottlenecks and enhancing interoperability, ensuring sustainable and efficient transport systems and optimising the integration and interconnection of transport modes.</w:t>
      </w:r>
    </w:p>
    <w:p w14:paraId="5406A47C" w14:textId="77777777" w:rsidR="00D933B7" w:rsidRDefault="00D933B7" w:rsidP="00373960">
      <w:pPr>
        <w:pStyle w:val="ListParagraph"/>
        <w:numPr>
          <w:ilvl w:val="0"/>
          <w:numId w:val="9"/>
        </w:numPr>
        <w:spacing w:after="240" w:line="264" w:lineRule="auto"/>
        <w:jc w:val="both"/>
        <w:rPr>
          <w:rFonts w:eastAsia="EC Square Sans Pro" w:cs="EC Square Sans Pro"/>
        </w:rPr>
      </w:pPr>
      <w:r>
        <w:rPr>
          <w:rFonts w:eastAsia="EC Square Sans Pro" w:cs="EC Square Sans Pro"/>
        </w:rPr>
        <w:t xml:space="preserve">So far, the majority of grant agreements for projects under CEF Transport 1 have been closed. These projects have utilised 93% of their allocated budgets, compared to the amount of the latest grant agreement in force. The fact that the projects effectively used almost all the budget means that these projects successfully met their objectives as defined in their grant agreements, demonstrating efficient management and execution. </w:t>
      </w:r>
    </w:p>
    <w:p w14:paraId="1DE0F999" w14:textId="77777777" w:rsidR="00D933B7" w:rsidRDefault="00D933B7" w:rsidP="00D933B7">
      <w:pPr>
        <w:pStyle w:val="ListParagraph"/>
        <w:ind w:left="360"/>
        <w:jc w:val="both"/>
        <w:rPr>
          <w:rFonts w:eastAsia="EC Square Sans Pro" w:cs="EC Square Sans Pro"/>
        </w:rPr>
      </w:pPr>
    </w:p>
    <w:p w14:paraId="5AD4202C" w14:textId="77777777" w:rsidR="00D933B7" w:rsidRPr="00B72B9F" w:rsidRDefault="00D933B7" w:rsidP="00373960">
      <w:pPr>
        <w:pStyle w:val="ListParagraph"/>
        <w:numPr>
          <w:ilvl w:val="0"/>
          <w:numId w:val="9"/>
        </w:numPr>
        <w:spacing w:after="240" w:line="264" w:lineRule="auto"/>
        <w:jc w:val="both"/>
        <w:rPr>
          <w:rFonts w:eastAsia="EC Square Sans Pro" w:cs="EC Square Sans Pro"/>
        </w:rPr>
      </w:pPr>
      <w:r>
        <w:rPr>
          <w:rFonts w:eastAsia="EC Square Sans Pro" w:cs="EC Square Sans Pro"/>
        </w:rPr>
        <w:t>In 2025, 309 projects were still ongoing corresponding to more than EUR 9 billion of the budget. Due to the impacts of the COVID-19 pandemic and the geopolitical crisis in Ukraine leading to increased prices for construction materials and a lack of workforce, the maximum duration of the programme’s Transport actions was extended to the end of 2024. As of that date, all grant agreements have ended and are in the process of closing.</w:t>
      </w:r>
    </w:p>
    <w:p w14:paraId="16E31DAA" w14:textId="77777777" w:rsidR="00D933B7" w:rsidRDefault="00D933B7" w:rsidP="00373960">
      <w:pPr>
        <w:numPr>
          <w:ilvl w:val="0"/>
          <w:numId w:val="9"/>
        </w:numPr>
        <w:spacing w:before="0" w:after="240"/>
        <w:rPr>
          <w:rFonts w:eastAsia="EC Square Sans Pro" w:cs="EC Square Sans Pro"/>
        </w:rPr>
      </w:pPr>
      <w:r>
        <w:rPr>
          <w:rFonts w:eastAsia="EC Square Sans Pro" w:cs="EC Square Sans Pro"/>
        </w:rPr>
        <w:t xml:space="preserve">Not all projects have submitted an admissible final report by 31 December 2025, with </w:t>
      </w:r>
      <w:r>
        <w:rPr>
          <w:lang w:eastAsia="en-GB"/>
        </w:rPr>
        <w:t xml:space="preserve">European Climate, Infrastructure and Environment Executive Agency </w:t>
      </w:r>
      <w:r>
        <w:rPr>
          <w:rFonts w:eastAsia="EC Square Sans Pro" w:cs="EC Square Sans Pro"/>
        </w:rPr>
        <w:t xml:space="preserve">following up on 90 final reports still pending. </w:t>
      </w:r>
    </w:p>
    <w:p w14:paraId="21F5C8E5" w14:textId="093FD2BC" w:rsidR="00D933B7" w:rsidRDefault="00D933B7" w:rsidP="00373960">
      <w:pPr>
        <w:numPr>
          <w:ilvl w:val="0"/>
          <w:numId w:val="9"/>
        </w:numPr>
        <w:spacing w:before="0" w:after="240"/>
        <w:rPr>
          <w:rFonts w:eastAsia="EC Square Sans Pro" w:cs="EC Square Sans Pro"/>
        </w:rPr>
      </w:pPr>
      <w:r>
        <w:rPr>
          <w:rFonts w:eastAsia="EC Square Sans Pro" w:cs="EC Square Sans Pro"/>
        </w:rPr>
        <w:t xml:space="preserve">The CEF-T 1 extension policy has supported projects in addressing delays generally (in planning, permitting, procurement, technical aspects, and financing), although it has not been possible to address all delays fully. Many projects were particularly impacted and delayed by the COVID pandemic and the Russian war of aggression against Ukraine. This extension has partially allowed the projects to overcome these delays and maximise the absorption of CEF-T funding. </w:t>
      </w:r>
    </w:p>
    <w:p w14:paraId="6D28AD44" w14:textId="77777777" w:rsidR="00D933B7" w:rsidRPr="001F2F66" w:rsidRDefault="00D933B7" w:rsidP="00373960">
      <w:pPr>
        <w:numPr>
          <w:ilvl w:val="0"/>
          <w:numId w:val="9"/>
        </w:numPr>
        <w:spacing w:before="0" w:after="240"/>
        <w:rPr>
          <w:rFonts w:eastAsia="EC Square Sans Pro" w:cs="EC Square Sans Pro"/>
        </w:rPr>
      </w:pPr>
      <w:r w:rsidRPr="001F2F66">
        <w:rPr>
          <w:rFonts w:eastAsia="EC Square Sans Pro" w:cs="EC Square Sans Pro"/>
        </w:rPr>
        <w:t xml:space="preserve">In terms of performance, during the 2014-2020 period, </w:t>
      </w:r>
      <w:r w:rsidRPr="001F2F66">
        <w:rPr>
          <w:rFonts w:eastAsia="EC Square Sans Pro" w:cs="EC Square Sans Pro"/>
          <w:b/>
          <w:bCs/>
        </w:rPr>
        <w:t>CEF Energy</w:t>
      </w:r>
      <w:r w:rsidRPr="001F2F66">
        <w:rPr>
          <w:rFonts w:eastAsia="EC Square Sans Pro" w:cs="EC Square Sans Pro"/>
        </w:rPr>
        <w:t xml:space="preserve"> provided a total of EUR 4.672 billion in funding to 149 actions contributing to 107 projects of common interest. By the end of 2025, 132 of these actions were completed: 62 on electricity and storage, 61 on gas, 3 on smart grids and 6 on carbon dioxide networks.</w:t>
      </w:r>
    </w:p>
    <w:p w14:paraId="4C8BECC2" w14:textId="77777777" w:rsidR="00D933B7" w:rsidRPr="001F2F66" w:rsidRDefault="00D933B7" w:rsidP="00373960">
      <w:pPr>
        <w:numPr>
          <w:ilvl w:val="0"/>
          <w:numId w:val="9"/>
        </w:numPr>
        <w:spacing w:before="0" w:after="240"/>
        <w:rPr>
          <w:rFonts w:eastAsia="EC Square Sans Pro" w:cs="EC Square Sans Pro"/>
        </w:rPr>
      </w:pPr>
      <w:r w:rsidRPr="001F2F66">
        <w:rPr>
          <w:rFonts w:eastAsia="EC Square Sans Pro" w:cs="EC Square Sans Pro"/>
        </w:rPr>
        <w:t>The Commission closely monitors the progress of the projects of common interest, through action status reports submitted by beneficiaries to the European Climate, Infrastructure and Environment Executive Agency, but also through the yearly monitoring by national competent authorities and the Agency for the Cooperation of Energy Regulators under the TEN-E Regulation. It should be noted that a number of these large cross-border infrastructure projects have faced technical challenges (e.g. for submarine electricity interconnectors), delays in permitting procedures (sometimes caused by appeals) or supply chain issues (e.g. a limited number of suppliers for equipment such as high-voltage cables).</w:t>
      </w:r>
    </w:p>
    <w:p w14:paraId="2F06AD69" w14:textId="77777777" w:rsidR="00D933B7" w:rsidRPr="001F2F66" w:rsidRDefault="00D933B7" w:rsidP="00373960">
      <w:pPr>
        <w:numPr>
          <w:ilvl w:val="0"/>
          <w:numId w:val="9"/>
        </w:numPr>
        <w:spacing w:before="0" w:after="240"/>
        <w:rPr>
          <w:rFonts w:eastAsia="EC Square Sans Pro" w:cs="EC Square Sans Pro"/>
        </w:rPr>
      </w:pPr>
      <w:r w:rsidRPr="001F2F66">
        <w:rPr>
          <w:rFonts w:eastAsia="EC Square Sans Pro" w:cs="EC Square Sans Pro"/>
        </w:rPr>
        <w:t>Under CEF I, 77% of the actions were studies, accounting for 10% of the total commitments under the 2014-2020 multiannual financial framework, as preparatory studies are normally much less budget-intensive than construction works. The largest share of CEF I funding goes to works (90%), representing 23% of the total number of actions. Compared to CEF I, under the calls organised so far under CEF II (2021-2024), 72% of the actions have been studies and 28% have been works, with the latter absorbing 86% of the available commitments.</w:t>
      </w:r>
    </w:p>
    <w:p w14:paraId="2E37744E" w14:textId="77777777" w:rsidR="00D933B7" w:rsidRPr="001F2F66" w:rsidRDefault="00D933B7" w:rsidP="00373960">
      <w:pPr>
        <w:numPr>
          <w:ilvl w:val="0"/>
          <w:numId w:val="9"/>
        </w:numPr>
        <w:spacing w:before="0" w:after="240"/>
        <w:rPr>
          <w:rFonts w:eastAsia="EC Square Sans Pro" w:cs="EC Square Sans Pro"/>
        </w:rPr>
      </w:pPr>
      <w:r w:rsidRPr="001F2F66">
        <w:rPr>
          <w:rFonts w:eastAsia="EC Square Sans Pro" w:cs="EC Square Sans Pro"/>
        </w:rPr>
        <w:t>In general, the Energy core performance indicators for 2014-2020 reflect different angles of the achievements of the EU’s energy policy, such as the end of Member States’ isolation, the interconnection target levels (reflecting a Member State’s interconnection capacity as a ratio of its internal electricity system), the increase of energy system resilience and the diversification of gas supply sources, which are of the utmost relevance in minimising the effect of the Russian full-scale invasion of Ukraine on energy markets.</w:t>
      </w:r>
    </w:p>
    <w:p w14:paraId="2075A20A" w14:textId="77777777" w:rsidR="00D933B7" w:rsidRPr="001F2F66" w:rsidRDefault="00D933B7" w:rsidP="00373960">
      <w:pPr>
        <w:numPr>
          <w:ilvl w:val="0"/>
          <w:numId w:val="9"/>
        </w:numPr>
        <w:spacing w:before="0" w:after="240"/>
        <w:rPr>
          <w:rFonts w:eastAsia="EC Square Sans Pro" w:cs="EC Square Sans Pro"/>
        </w:rPr>
      </w:pPr>
      <w:r w:rsidRPr="001F2F66">
        <w:rPr>
          <w:rFonts w:eastAsia="EC Square Sans Pro" w:cs="EC Square Sans Pro"/>
        </w:rPr>
        <w:t xml:space="preserve">CEF Energy’s impact is measured in the long term, considering the time it takes to implement large-scale energy infrastructure projects (between 5 and 10 years). In 2025, no further progress was registered in terms of commissioned projects reducing Member States’ energy isolation (six projects of common interest failing to reach the target), system resilience (two Member States failing to reach the target), and level of interconnectivity (16 Member States complying with the 15% interconnection target). The interconnectivity level, which is the same as last year, is affected by the increase in installed generation capacity (notably from renewable energy sources) across all Member States (renewable energy generation projects generally take less time to develop than electricity infrastructure projects). </w:t>
      </w:r>
    </w:p>
    <w:p w14:paraId="5BD61AF8" w14:textId="77777777" w:rsidR="00D933B7" w:rsidRPr="00B134B2" w:rsidRDefault="00D933B7" w:rsidP="00373960">
      <w:pPr>
        <w:pStyle w:val="ListParagraph"/>
        <w:keepNext/>
        <w:keepLines/>
        <w:numPr>
          <w:ilvl w:val="0"/>
          <w:numId w:val="9"/>
        </w:numPr>
        <w:spacing w:before="600" w:after="240" w:line="240" w:lineRule="auto"/>
        <w:jc w:val="both"/>
        <w:rPr>
          <w:lang w:eastAsia="en-GB"/>
        </w:rPr>
      </w:pPr>
      <w:r w:rsidRPr="001F2F66">
        <w:rPr>
          <w:rFonts w:eastAsia="EC Square Sans Pro" w:cs="EC Square Sans Pro"/>
        </w:rPr>
        <w:t>The success of the numerous actions for the implementation of energy infrastructure projects of common interest and their contribution to the policy objectives of the Trans-European Networks for Energy strategy is not yet fully reflected in the indicators, due to the long implementation time for large and technically complex energy infrastructure projects. In addition, delays have occurred because of external factors such as the COVID-19 sanitary crisis, the need to secure sufficient co-funding (from national or other sources), public procurement issues (e.g. complaints/appeals during tender procedures) and legal and environmental issues (e.g. permitting, spatial planning, other authorisations and land acquisition</w:t>
      </w:r>
      <w:r>
        <w:rPr>
          <w:lang w:eastAsia="en-GB"/>
        </w:rPr>
        <w:t>).</w:t>
      </w:r>
    </w:p>
    <w:p w14:paraId="3FD584EB" w14:textId="77777777" w:rsidR="00D933B7" w:rsidRDefault="00D933B7" w:rsidP="00373960">
      <w:pPr>
        <w:pStyle w:val="ListParagraph"/>
        <w:keepNext/>
        <w:keepLines/>
        <w:numPr>
          <w:ilvl w:val="0"/>
          <w:numId w:val="9"/>
        </w:numPr>
        <w:spacing w:before="600" w:after="240" w:line="240" w:lineRule="auto"/>
        <w:jc w:val="both"/>
        <w:rPr>
          <w:lang w:eastAsia="en-GB"/>
        </w:rPr>
      </w:pPr>
      <w:r>
        <w:rPr>
          <w:lang w:eastAsia="en-GB"/>
        </w:rPr>
        <w:t>For</w:t>
      </w:r>
      <w:r w:rsidRPr="001F2F66">
        <w:rPr>
          <w:lang w:eastAsia="en-GB"/>
        </w:rPr>
        <w:t xml:space="preserve"> </w:t>
      </w:r>
      <w:r>
        <w:rPr>
          <w:b/>
          <w:bCs/>
          <w:lang w:eastAsia="en-GB"/>
        </w:rPr>
        <w:t>CEF Telecom</w:t>
      </w:r>
      <w:r>
        <w:rPr>
          <w:lang w:eastAsia="en-GB"/>
        </w:rPr>
        <w:t>, the WiFi4EU programme implementation ended in 2023 and resulted in 7 237 municipalities rolling out 9 152 networks with 93 181 access points. Municipalities committed to keeping these networks active for at least three years.</w:t>
      </w:r>
    </w:p>
    <w:p w14:paraId="7D5909A1" w14:textId="77777777" w:rsidR="00D933B7" w:rsidRPr="00F856A5" w:rsidRDefault="00D933B7" w:rsidP="00373960">
      <w:pPr>
        <w:pStyle w:val="ListParagraph"/>
        <w:keepNext/>
        <w:keepLines/>
        <w:numPr>
          <w:ilvl w:val="0"/>
          <w:numId w:val="9"/>
        </w:numPr>
        <w:spacing w:before="600" w:after="240" w:line="240" w:lineRule="auto"/>
        <w:jc w:val="both"/>
        <w:rPr>
          <w:lang w:eastAsia="en-GB"/>
        </w:rPr>
      </w:pPr>
      <w:r>
        <w:rPr>
          <w:lang w:eastAsia="en-GB"/>
        </w:rPr>
        <w:t>By the end of 2025, although 98% of municipalities had already passed the 3-year monitoring period, 84% of them kept their networks active.</w:t>
      </w:r>
    </w:p>
    <w:p w14:paraId="5BD352A8" w14:textId="77777777" w:rsidR="00D933B7" w:rsidRDefault="00D933B7" w:rsidP="00D933B7">
      <w:pPr>
        <w:sectPr w:rsidR="00D933B7" w:rsidSect="00D933B7">
          <w:headerReference w:type="even" r:id="rId130"/>
          <w:headerReference w:type="default" r:id="rId131"/>
          <w:footerReference w:type="even" r:id="rId132"/>
          <w:footerReference w:type="default" r:id="rId133"/>
          <w:headerReference w:type="first" r:id="rId134"/>
          <w:footerReference w:type="first" r:id="rId135"/>
          <w:pgSz w:w="11906" w:h="16838"/>
          <w:pgMar w:top="1440" w:right="1133" w:bottom="1440" w:left="1134" w:header="708" w:footer="708" w:gutter="0"/>
          <w:cols w:space="708"/>
          <w:docGrid w:linePitch="360"/>
        </w:sectPr>
      </w:pPr>
    </w:p>
    <w:p w14:paraId="5516E9E5" w14:textId="423C0C3C" w:rsidR="00D933B7" w:rsidRDefault="005353CC" w:rsidP="00D933B7">
      <w:pPr>
        <w:pStyle w:val="Heading1"/>
        <w:rPr>
          <w:rFonts w:ascii="EC Square Sans Pro Medium" w:hAnsi="EC Square Sans Pro Medium"/>
          <w:sz w:val="32"/>
          <w:szCs w:val="32"/>
          <w:lang w:eastAsia="en-GB"/>
        </w:rPr>
      </w:pPr>
      <w:bookmarkStart w:id="14" w:name="toc_sec_5"/>
      <w:bookmarkStart w:id="15" w:name="_Toc228976525"/>
      <w:bookmarkEnd w:id="14"/>
      <w:r>
        <w:t>D</w:t>
      </w:r>
      <w:r w:rsidR="00D933B7" w:rsidRPr="00137E12">
        <w:t>IGITAL EUROPE PROGRAMME</w:t>
      </w:r>
      <w:bookmarkEnd w:id="15"/>
    </w:p>
    <w:p w14:paraId="6B17E17D" w14:textId="2FA2F4A7" w:rsidR="00D933B7" w:rsidRPr="00430E4C"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30E4C" w14:paraId="48BE3004" w14:textId="77777777">
        <w:trPr>
          <w:trHeight w:val="1584"/>
          <w:jc w:val="left"/>
        </w:trPr>
        <w:tc>
          <w:tcPr>
            <w:tcW w:w="2410" w:type="dxa"/>
          </w:tcPr>
          <w:p w14:paraId="0E325673" w14:textId="77777777" w:rsidR="00D933B7" w:rsidRPr="00430E4C" w:rsidRDefault="00D933B7">
            <w:pPr>
              <w:spacing w:before="120" w:after="120"/>
              <w:rPr>
                <w:sz w:val="28"/>
                <w:szCs w:val="28"/>
              </w:rPr>
            </w:pPr>
            <w:r>
              <w:rPr>
                <w:sz w:val="28"/>
                <w:szCs w:val="28"/>
              </w:rPr>
              <w:t xml:space="preserve">19 </w:t>
            </w:r>
          </w:p>
          <w:p w14:paraId="3C2B2BC1" w14:textId="77777777" w:rsidR="00D933B7" w:rsidRPr="00430E4C" w:rsidRDefault="00D933B7">
            <w:pPr>
              <w:spacing w:before="120" w:after="120"/>
            </w:pPr>
            <w:r>
              <w:t>artificial intelligence (AI) factories and 13 antennas were set up in 2024 and 2025 to drive progress in AI applications across various sectors</w:t>
            </w:r>
            <w:r>
              <w:rPr>
                <w:rFonts w:ascii="Calibri" w:hAnsi="Calibri" w:cs="Calibri"/>
              </w:rPr>
              <w:t>.</w:t>
            </w:r>
          </w:p>
        </w:tc>
        <w:tc>
          <w:tcPr>
            <w:cnfStyle w:val="000001000000" w:firstRow="0" w:lastRow="0" w:firstColumn="0" w:lastColumn="0" w:oddVBand="0" w:evenVBand="1" w:oddHBand="0" w:evenHBand="0" w:firstRowFirstColumn="0" w:firstRowLastColumn="0" w:lastRowFirstColumn="0" w:lastRowLastColumn="0"/>
            <w:tcW w:w="2409" w:type="dxa"/>
          </w:tcPr>
          <w:p w14:paraId="5F3A6ADF" w14:textId="77777777" w:rsidR="00D933B7" w:rsidRPr="00430E4C" w:rsidRDefault="00D933B7">
            <w:pPr>
              <w:spacing w:before="120" w:after="120"/>
              <w:rPr>
                <w:sz w:val="28"/>
                <w:szCs w:val="28"/>
              </w:rPr>
            </w:pPr>
            <w:r>
              <w:rPr>
                <w:sz w:val="28"/>
                <w:szCs w:val="28"/>
              </w:rPr>
              <w:t>&gt;</w:t>
            </w:r>
            <w:r>
              <w:rPr>
                <w:rFonts w:ascii="Calibri" w:hAnsi="Calibri" w:cs="Calibri"/>
                <w:sz w:val="28"/>
                <w:szCs w:val="28"/>
              </w:rPr>
              <w:t> </w:t>
            </w:r>
            <w:r>
              <w:rPr>
                <w:sz w:val="28"/>
                <w:szCs w:val="28"/>
              </w:rPr>
              <w:t>5</w:t>
            </w:r>
            <w:r>
              <w:rPr>
                <w:rFonts w:ascii="Calibri" w:hAnsi="Calibri" w:cs="Calibri"/>
                <w:sz w:val="28"/>
                <w:szCs w:val="28"/>
              </w:rPr>
              <w:t> </w:t>
            </w:r>
            <w:r>
              <w:rPr>
                <w:sz w:val="28"/>
                <w:szCs w:val="28"/>
              </w:rPr>
              <w:t>000</w:t>
            </w:r>
          </w:p>
          <w:p w14:paraId="5F22CC18" w14:textId="77777777" w:rsidR="00D933B7" w:rsidRPr="00430E4C" w:rsidRDefault="00D933B7">
            <w:pPr>
              <w:spacing w:before="120" w:after="120"/>
            </w:pPr>
            <w:r>
              <w:t>people were using two high-precision digital twins of the earth for climate resilience at scale and advanced weather forecasts by the end of 2025.</w:t>
            </w:r>
          </w:p>
        </w:tc>
        <w:tc>
          <w:tcPr>
            <w:tcW w:w="2410" w:type="dxa"/>
            <w:tcBorders>
              <w:bottom w:val="single" w:sz="4" w:space="0" w:color="8C8C8C"/>
            </w:tcBorders>
          </w:tcPr>
          <w:p w14:paraId="54FCA1D0" w14:textId="77777777" w:rsidR="00D933B7" w:rsidRPr="00430E4C"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&gt;</w:t>
            </w:r>
            <w:r>
              <w:rPr>
                <w:rFonts w:ascii="Calibri" w:hAnsi="Calibri" w:cs="Calibri"/>
                <w:sz w:val="28"/>
                <w:szCs w:val="28"/>
              </w:rPr>
              <w:t> </w:t>
            </w:r>
            <w:r>
              <w:rPr>
                <w:sz w:val="28"/>
                <w:szCs w:val="28"/>
              </w:rPr>
              <w:t>6</w:t>
            </w:r>
            <w:r>
              <w:rPr>
                <w:rFonts w:ascii="Calibri" w:hAnsi="Calibri" w:cs="Calibri"/>
                <w:sz w:val="28"/>
                <w:szCs w:val="28"/>
              </w:rPr>
              <w:t> </w:t>
            </w:r>
            <w:r>
              <w:rPr>
                <w:sz w:val="28"/>
                <w:szCs w:val="28"/>
              </w:rPr>
              <w:t>million</w:t>
            </w:r>
          </w:p>
          <w:p w14:paraId="7AD89462" w14:textId="77777777" w:rsidR="00D933B7" w:rsidRPr="00430E4C" w:rsidRDefault="00D933B7">
            <w:pPr>
              <w:spacing w:before="120" w:after="120"/>
              <w:cnfStyle w:val="000000000000" w:firstRow="0" w:lastRow="0" w:firstColumn="0" w:lastColumn="0" w:oddVBand="0" w:evenVBand="0" w:oddHBand="0" w:evenHBand="0" w:firstRowFirstColumn="0" w:firstRowLastColumn="0" w:lastRowFirstColumn="0" w:lastRowLastColumn="0"/>
            </w:pPr>
            <w:r>
              <w:t>digital objects from 4</w:t>
            </w:r>
            <w:r>
              <w:rPr>
                <w:rFonts w:ascii="Calibri" w:hAnsi="Calibri" w:cs="Calibri"/>
              </w:rPr>
              <w:t> </w:t>
            </w:r>
            <w:r>
              <w:t>000 institutions across Europe, with a particular focus on 3D data, were available on the Cultural Heritage Data Space by the end of 2025.</w:t>
            </w:r>
          </w:p>
        </w:tc>
        <w:tc>
          <w:tcPr>
            <w:cnfStyle w:val="000001000000" w:firstRow="0" w:lastRow="0" w:firstColumn="0" w:lastColumn="0" w:oddVBand="0" w:evenVBand="1" w:oddHBand="0" w:evenHBand="0" w:firstRowFirstColumn="0" w:firstRowLastColumn="0" w:lastRowFirstColumn="0" w:lastRowLastColumn="0"/>
            <w:tcW w:w="2410" w:type="dxa"/>
          </w:tcPr>
          <w:p w14:paraId="61C15C0D" w14:textId="77777777" w:rsidR="00D933B7" w:rsidRPr="00430E4C" w:rsidRDefault="00D933B7">
            <w:pPr>
              <w:spacing w:before="120" w:after="120"/>
              <w:rPr>
                <w:sz w:val="28"/>
                <w:szCs w:val="28"/>
              </w:rPr>
            </w:pPr>
            <w:r>
              <w:rPr>
                <w:sz w:val="28"/>
                <w:szCs w:val="28"/>
              </w:rPr>
              <w:t>&gt;</w:t>
            </w:r>
            <w:r>
              <w:rPr>
                <w:rFonts w:ascii="Calibri" w:hAnsi="Calibri" w:cs="Calibri"/>
                <w:sz w:val="28"/>
                <w:szCs w:val="28"/>
              </w:rPr>
              <w:t> </w:t>
            </w:r>
            <w:r>
              <w:rPr>
                <w:sz w:val="28"/>
                <w:szCs w:val="28"/>
              </w:rPr>
              <w:t>1</w:t>
            </w:r>
            <w:r>
              <w:rPr>
                <w:rFonts w:ascii="Calibri" w:hAnsi="Calibri" w:cs="Calibri"/>
                <w:sz w:val="28"/>
                <w:szCs w:val="28"/>
              </w:rPr>
              <w:t> </w:t>
            </w:r>
            <w:r>
              <w:rPr>
                <w:sz w:val="28"/>
                <w:szCs w:val="28"/>
              </w:rPr>
              <w:t>quintillion</w:t>
            </w:r>
            <w:r>
              <w:rPr>
                <w:rFonts w:ascii="Calibri" w:hAnsi="Calibri" w:cs="Calibri"/>
                <w:sz w:val="28"/>
                <w:szCs w:val="28"/>
              </w:rPr>
              <w:t> </w:t>
            </w:r>
            <w:r w:rsidRPr="001F2F66">
              <w:rPr>
                <w:rFonts w:asciiTheme="minorHAnsi" w:hAnsiTheme="minorHAnsi"/>
                <w:sz w:val="28"/>
                <w:szCs w:val="28"/>
              </w:rPr>
              <w:t>(</w:t>
            </w:r>
            <w:r w:rsidRPr="001F2F66">
              <w:rPr>
                <w:sz w:val="28"/>
                <w:szCs w:val="28"/>
              </w:rPr>
              <w:t>*</w:t>
            </w:r>
            <w:r w:rsidRPr="001F2F66">
              <w:rPr>
                <w:rFonts w:asciiTheme="minorHAnsi" w:hAnsiTheme="minorHAnsi"/>
                <w:sz w:val="28"/>
                <w:szCs w:val="28"/>
              </w:rPr>
              <w:t>)</w:t>
            </w:r>
          </w:p>
          <w:p w14:paraId="51F540A7" w14:textId="77777777" w:rsidR="00D933B7" w:rsidRPr="00430E4C" w:rsidRDefault="00D933B7">
            <w:pPr>
              <w:spacing w:before="120" w:after="120"/>
              <w:rPr>
                <w:sz w:val="28"/>
                <w:szCs w:val="28"/>
              </w:rPr>
            </w:pPr>
            <w:r>
              <w:t>operations per second were achieved in 2025 by Jupiter, the first European exascale supercomputer, empowering researchers to advance large-scale AI development, climate modelling, biomedicine, etc.</w:t>
            </w:r>
          </w:p>
        </w:tc>
      </w:tr>
      <w:tr w:rsidR="00D933B7" w:rsidRPr="00430E4C" w14:paraId="4E11BA90" w14:textId="77777777">
        <w:trPr>
          <w:trHeight w:val="1034"/>
          <w:jc w:val="left"/>
        </w:trPr>
        <w:tc>
          <w:tcPr>
            <w:tcW w:w="2410" w:type="dxa"/>
          </w:tcPr>
          <w:p w14:paraId="4344F221" w14:textId="77777777" w:rsidR="00D933B7" w:rsidRPr="00430E4C" w:rsidRDefault="00D933B7">
            <w:pPr>
              <w:spacing w:before="120" w:after="120"/>
              <w:rPr>
                <w:sz w:val="28"/>
                <w:szCs w:val="28"/>
              </w:rPr>
            </w:pPr>
            <w:r>
              <w:rPr>
                <w:sz w:val="28"/>
                <w:szCs w:val="28"/>
              </w:rPr>
              <w:t>&gt;</w:t>
            </w:r>
            <w:r>
              <w:rPr>
                <w:rFonts w:ascii="Calibri" w:hAnsi="Calibri" w:cs="Calibri"/>
                <w:sz w:val="28"/>
                <w:szCs w:val="28"/>
              </w:rPr>
              <w:t> </w:t>
            </w:r>
            <w:r>
              <w:rPr>
                <w:sz w:val="28"/>
                <w:szCs w:val="28"/>
              </w:rPr>
              <w:t>61</w:t>
            </w:r>
            <w:r>
              <w:rPr>
                <w:rFonts w:ascii="Calibri" w:hAnsi="Calibri" w:cs="Calibri"/>
                <w:sz w:val="28"/>
                <w:szCs w:val="28"/>
              </w:rPr>
              <w:t> </w:t>
            </w:r>
            <w:r>
              <w:rPr>
                <w:sz w:val="28"/>
                <w:szCs w:val="28"/>
              </w:rPr>
              <w:t>000</w:t>
            </w:r>
          </w:p>
          <w:p w14:paraId="4709AC50" w14:textId="77777777" w:rsidR="00D933B7" w:rsidRPr="00430E4C" w:rsidRDefault="00D933B7">
            <w:pPr>
              <w:spacing w:before="120" w:after="120"/>
            </w:pPr>
            <w:r>
              <w:t>people had benefited, by the end of 2025, from advanced digital skills training to become the ICT experts of the future.</w:t>
            </w:r>
          </w:p>
        </w:tc>
        <w:tc>
          <w:tcPr>
            <w:cnfStyle w:val="000001000000" w:firstRow="0" w:lastRow="0" w:firstColumn="0" w:lastColumn="0" w:oddVBand="0" w:evenVBand="1" w:oddHBand="0" w:evenHBand="0" w:firstRowFirstColumn="0" w:firstRowLastColumn="0" w:lastRowFirstColumn="0" w:lastRowLastColumn="0"/>
            <w:tcW w:w="2409" w:type="dxa"/>
          </w:tcPr>
          <w:p w14:paraId="5924481C" w14:textId="77777777" w:rsidR="00D933B7" w:rsidRPr="00430E4C" w:rsidRDefault="00D933B7">
            <w:pPr>
              <w:spacing w:before="120" w:after="120"/>
            </w:pPr>
            <w:r>
              <w:rPr>
                <w:sz w:val="28"/>
                <w:szCs w:val="28"/>
              </w:rPr>
              <w:t>5</w:t>
            </w:r>
          </w:p>
          <w:p w14:paraId="5FEF4C36" w14:textId="77777777" w:rsidR="00D933B7" w:rsidRPr="00430E4C" w:rsidRDefault="00D933B7">
            <w:pPr>
              <w:spacing w:before="120" w:after="120"/>
            </w:pPr>
            <w:r>
              <w:t>semiconductor pilot lines were launched in 2025 as pioneering, state-of-the-art facilities where European industry can test, experiment and validate next-generation chip technologies and designs.</w:t>
            </w:r>
          </w:p>
        </w:tc>
        <w:tc>
          <w:tcPr>
            <w:tcW w:w="2410" w:type="dxa"/>
            <w:tcBorders>
              <w:bottom w:val="single" w:sz="4" w:space="0" w:color="8C8C8C"/>
            </w:tcBorders>
          </w:tcPr>
          <w:p w14:paraId="7A4B9EFC" w14:textId="77777777" w:rsidR="00D933B7" w:rsidRPr="00430E4C"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&gt;</w:t>
            </w:r>
            <w:r>
              <w:rPr>
                <w:rFonts w:ascii="Calibri" w:hAnsi="Calibri" w:cs="Calibri"/>
                <w:sz w:val="28"/>
                <w:szCs w:val="28"/>
              </w:rPr>
              <w:t> </w:t>
            </w:r>
            <w:r>
              <w:rPr>
                <w:sz w:val="28"/>
                <w:szCs w:val="28"/>
              </w:rPr>
              <w:t>500</w:t>
            </w:r>
          </w:p>
          <w:p w14:paraId="421F34EA" w14:textId="77777777" w:rsidR="00D933B7" w:rsidRPr="00430E4C" w:rsidRDefault="00D933B7">
            <w:pPr>
              <w:spacing w:before="120"/>
              <w:cnfStyle w:val="000000000000" w:firstRow="0" w:lastRow="0" w:firstColumn="0" w:lastColumn="0" w:oddVBand="0" w:evenVBand="0" w:oddHBand="0" w:evenHBand="0" w:firstRowFirstColumn="0" w:firstRowLastColumn="0" w:lastRowFirstColumn="0" w:lastRowLastColumn="0"/>
            </w:pPr>
            <w:r>
              <w:t>public authorities and private companies have been piloting the EU Digital Identity Wallet across more than 20 use cases (e.g. opening bank accounts, digital driving licenses, digital travel credentials) since 2024.</w:t>
            </w:r>
          </w:p>
        </w:tc>
        <w:tc>
          <w:tcPr>
            <w:cnfStyle w:val="000001000000" w:firstRow="0" w:lastRow="0" w:firstColumn="0" w:lastColumn="0" w:oddVBand="0" w:evenVBand="1" w:oddHBand="0" w:evenHBand="0" w:firstRowFirstColumn="0" w:firstRowLastColumn="0" w:lastRowFirstColumn="0" w:lastRowLastColumn="0"/>
            <w:tcW w:w="2410" w:type="dxa"/>
          </w:tcPr>
          <w:p w14:paraId="423DC927" w14:textId="77777777" w:rsidR="00D933B7" w:rsidRPr="00430E4C" w:rsidRDefault="00D933B7">
            <w:pPr>
              <w:spacing w:before="120" w:after="120"/>
            </w:pPr>
            <w:r>
              <w:rPr>
                <w:sz w:val="28"/>
                <w:szCs w:val="28"/>
              </w:rPr>
              <w:t>&gt;</w:t>
            </w:r>
            <w:r>
              <w:rPr>
                <w:rFonts w:ascii="Calibri" w:hAnsi="Calibri" w:cs="Calibri"/>
                <w:sz w:val="28"/>
                <w:szCs w:val="28"/>
              </w:rPr>
              <w:t> </w:t>
            </w:r>
            <w:r>
              <w:rPr>
                <w:sz w:val="28"/>
                <w:szCs w:val="28"/>
              </w:rPr>
              <w:t>250</w:t>
            </w:r>
          </w:p>
          <w:p w14:paraId="575AB655" w14:textId="77777777" w:rsidR="00D933B7" w:rsidRPr="00430E4C" w:rsidRDefault="00D933B7">
            <w:pPr>
              <w:spacing w:before="120" w:after="120"/>
              <w:rPr>
                <w:sz w:val="28"/>
                <w:szCs w:val="28"/>
              </w:rPr>
            </w:pPr>
            <w:r>
              <w:t>tools were in place to support the cyber resilience of the EU by end of 2025, including tools relating to cybersecurity awareness, infrastructure, application vulnerability scanning and phishing mitigation services.</w:t>
            </w:r>
          </w:p>
        </w:tc>
      </w:tr>
    </w:tbl>
    <w:p w14:paraId="192EFE6E" w14:textId="77777777" w:rsidR="00D933B7" w:rsidRDefault="00D933B7" w:rsidP="00D933B7">
      <w:pPr>
        <w:keepNext/>
        <w:keepLines/>
        <w:spacing w:line="240" w:lineRule="auto"/>
        <w:outlineLvl w:val="4"/>
        <w:rPr>
          <w:rFonts w:ascii="EC Square Sans Pro Medium" w:eastAsiaTheme="majorEastAsia" w:hAnsi="EC Square Sans Pro Medium" w:cstheme="majorBidi"/>
          <w:sz w:val="32"/>
          <w:szCs w:val="32"/>
          <w:lang w:eastAsia="en-GB"/>
        </w:rPr>
      </w:pPr>
      <w:r>
        <w:t>(*) One quintillion</w:t>
      </w:r>
      <w:r>
        <w:rPr>
          <w:rFonts w:ascii="Calibri" w:hAnsi="Calibri" w:cs="Calibri"/>
        </w:rPr>
        <w:t> =</w:t>
      </w:r>
      <w:r>
        <w:t xml:space="preserve"> 1</w:t>
      </w:r>
      <w:r>
        <w:rPr>
          <w:rFonts w:ascii="Calibri" w:hAnsi="Calibri" w:cs="Calibri"/>
        </w:rPr>
        <w:t> </w:t>
      </w:r>
      <w:r>
        <w:t>000</w:t>
      </w:r>
      <w:r>
        <w:rPr>
          <w:rFonts w:ascii="Calibri" w:hAnsi="Calibri" w:cs="Calibri"/>
        </w:rPr>
        <w:t> </w:t>
      </w:r>
      <w:r>
        <w:t>000</w:t>
      </w:r>
      <w:r>
        <w:rPr>
          <w:rFonts w:ascii="Calibri" w:hAnsi="Calibri" w:cs="Calibri"/>
        </w:rPr>
        <w:t> </w:t>
      </w:r>
      <w:r>
        <w:t>000</w:t>
      </w:r>
      <w:r>
        <w:rPr>
          <w:rFonts w:ascii="Calibri" w:hAnsi="Calibri" w:cs="Calibri"/>
        </w:rPr>
        <w:t> </w:t>
      </w:r>
      <w:r>
        <w:t>000</w:t>
      </w:r>
      <w:r>
        <w:rPr>
          <w:rFonts w:ascii="Calibri" w:hAnsi="Calibri" w:cs="Calibri"/>
        </w:rPr>
        <w:t> </w:t>
      </w:r>
      <w:r>
        <w:t>000</w:t>
      </w:r>
      <w:r>
        <w:rPr>
          <w:rFonts w:ascii="Calibri" w:hAnsi="Calibri" w:cs="Calibri"/>
        </w:rPr>
        <w:t> </w:t>
      </w:r>
      <w:r>
        <w:t>000.</w:t>
      </w:r>
    </w:p>
    <w:p w14:paraId="3AE38CD1" w14:textId="77777777" w:rsidR="00D933B7" w:rsidRDefault="00D933B7" w:rsidP="00D933B7">
      <w:pPr>
        <w:keepNext/>
        <w:keepLines/>
        <w:spacing w:line="240" w:lineRule="auto"/>
        <w:outlineLvl w:val="4"/>
        <w:rPr>
          <w:rFonts w:ascii="EC Square Sans Pro Medium" w:eastAsiaTheme="majorEastAsia" w:hAnsi="EC Square Sans Pro Medium" w:cstheme="majorBidi"/>
          <w:sz w:val="32"/>
          <w:szCs w:val="32"/>
          <w:lang w:eastAsia="en-GB"/>
        </w:rPr>
      </w:pPr>
    </w:p>
    <w:p w14:paraId="469DF302" w14:textId="19906448" w:rsidR="00D933B7" w:rsidRPr="00430E4C" w:rsidRDefault="00B256D7" w:rsidP="00B86D55">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34807FB3" w14:textId="77777777" w:rsidR="00D933B7" w:rsidRPr="00430E4C"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30E4C" w14:paraId="0CB1828C"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40AFC60D" w14:textId="77777777" w:rsidR="00D933B7" w:rsidRPr="00430E4C"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324DBA43"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AEF7880"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FEEB05F"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2F11FAE"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75910BA"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EE3AA75"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F0F10DC"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006B744"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430E4C" w14:paraId="1ABAF97A" w14:textId="77777777">
        <w:trPr>
          <w:trHeight w:val="300"/>
        </w:trPr>
        <w:tc>
          <w:tcPr>
            <w:tcW w:w="2085" w:type="dxa"/>
            <w:tcBorders>
              <w:top w:val="single" w:sz="6" w:space="0" w:color="8C8C8C"/>
              <w:left w:val="nil"/>
              <w:bottom w:val="single" w:sz="6" w:space="0" w:color="8C8C8C"/>
              <w:right w:val="nil"/>
            </w:tcBorders>
            <w:vAlign w:val="center"/>
            <w:hideMark/>
          </w:tcPr>
          <w:p w14:paraId="10E9FC58" w14:textId="77777777" w:rsidR="00D933B7" w:rsidRPr="00430E4C"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B827A6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1 130.5</w:t>
            </w:r>
          </w:p>
        </w:tc>
        <w:tc>
          <w:tcPr>
            <w:tcW w:w="930" w:type="dxa"/>
            <w:tcBorders>
              <w:top w:val="single" w:sz="6" w:space="0" w:color="8C8C8C"/>
              <w:left w:val="nil"/>
              <w:bottom w:val="single" w:sz="6" w:space="0" w:color="8C8C8C"/>
              <w:right w:val="nil"/>
            </w:tcBorders>
            <w:hideMark/>
          </w:tcPr>
          <w:p w14:paraId="579DE73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1 232.8</w:t>
            </w:r>
          </w:p>
        </w:tc>
        <w:tc>
          <w:tcPr>
            <w:tcW w:w="930" w:type="dxa"/>
            <w:tcBorders>
              <w:top w:val="single" w:sz="6" w:space="0" w:color="8C8C8C"/>
              <w:left w:val="nil"/>
              <w:bottom w:val="single" w:sz="6" w:space="0" w:color="8C8C8C"/>
              <w:right w:val="nil"/>
            </w:tcBorders>
            <w:hideMark/>
          </w:tcPr>
          <w:p w14:paraId="5FBB9B6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1 340.8</w:t>
            </w:r>
          </w:p>
        </w:tc>
        <w:tc>
          <w:tcPr>
            <w:tcW w:w="930" w:type="dxa"/>
            <w:tcBorders>
              <w:top w:val="single" w:sz="6" w:space="0" w:color="8C8C8C"/>
              <w:left w:val="nil"/>
              <w:bottom w:val="single" w:sz="6" w:space="0" w:color="8C8C8C"/>
              <w:right w:val="nil"/>
            </w:tcBorders>
            <w:hideMark/>
          </w:tcPr>
          <w:p w14:paraId="3B46366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1 265.4</w:t>
            </w:r>
          </w:p>
        </w:tc>
        <w:tc>
          <w:tcPr>
            <w:tcW w:w="930" w:type="dxa"/>
            <w:tcBorders>
              <w:top w:val="single" w:sz="6" w:space="0" w:color="8C8C8C"/>
              <w:left w:val="nil"/>
              <w:bottom w:val="single" w:sz="6" w:space="0" w:color="8C8C8C"/>
              <w:right w:val="nil"/>
            </w:tcBorders>
            <w:hideMark/>
          </w:tcPr>
          <w:p w14:paraId="0FA2FCA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1 067.3</w:t>
            </w:r>
          </w:p>
        </w:tc>
        <w:tc>
          <w:tcPr>
            <w:tcW w:w="930" w:type="dxa"/>
            <w:tcBorders>
              <w:top w:val="single" w:sz="6" w:space="0" w:color="8C8C8C"/>
              <w:left w:val="nil"/>
              <w:bottom w:val="single" w:sz="6" w:space="0" w:color="8C8C8C"/>
              <w:right w:val="nil"/>
            </w:tcBorders>
            <w:hideMark/>
          </w:tcPr>
          <w:p w14:paraId="7AC301E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969.9</w:t>
            </w:r>
          </w:p>
        </w:tc>
        <w:tc>
          <w:tcPr>
            <w:tcW w:w="930" w:type="dxa"/>
            <w:tcBorders>
              <w:top w:val="single" w:sz="6" w:space="0" w:color="8C8C8C"/>
              <w:left w:val="nil"/>
              <w:bottom w:val="single" w:sz="6" w:space="0" w:color="8C8C8C"/>
              <w:right w:val="nil"/>
            </w:tcBorders>
            <w:hideMark/>
          </w:tcPr>
          <w:p w14:paraId="262C20E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1 063.7</w:t>
            </w:r>
          </w:p>
        </w:tc>
        <w:tc>
          <w:tcPr>
            <w:tcW w:w="930" w:type="dxa"/>
            <w:tcBorders>
              <w:top w:val="single" w:sz="6" w:space="0" w:color="8C8C8C"/>
              <w:left w:val="nil"/>
              <w:bottom w:val="single" w:sz="6" w:space="0" w:color="8C8C8C"/>
              <w:right w:val="nil"/>
            </w:tcBorders>
            <w:hideMark/>
          </w:tcPr>
          <w:p w14:paraId="05F81E9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8 070.4</w:t>
            </w:r>
          </w:p>
        </w:tc>
      </w:tr>
      <w:tr w:rsidR="00D933B7" w:rsidRPr="00430E4C" w14:paraId="1E87D55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120176A5" w14:textId="77777777" w:rsidR="00D933B7" w:rsidRPr="00430E4C"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5D3149B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6E4FC8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9B83F6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C65180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D57949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3EB583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6A4122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F58D8F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430E4C" w14:paraId="78481835" w14:textId="77777777">
        <w:trPr>
          <w:trHeight w:val="300"/>
        </w:trPr>
        <w:tc>
          <w:tcPr>
            <w:tcW w:w="2085" w:type="dxa"/>
            <w:tcBorders>
              <w:top w:val="single" w:sz="6" w:space="0" w:color="8C8C8C"/>
              <w:left w:val="nil"/>
              <w:bottom w:val="single" w:sz="6" w:space="0" w:color="8C8C8C"/>
              <w:right w:val="nil"/>
            </w:tcBorders>
            <w:vAlign w:val="center"/>
            <w:hideMark/>
          </w:tcPr>
          <w:p w14:paraId="5C1150FC" w14:textId="77777777" w:rsidR="00D933B7" w:rsidRPr="00430E4C"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1F5CCB9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5FAEC8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650788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82D384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9D3BB3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AC280F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2D9E52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C392B8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430E4C" w14:paraId="310F62B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00D5A99C" w14:textId="77777777" w:rsidR="00D933B7" w:rsidRPr="00430E4C"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1FD87EF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30.5</w:t>
            </w:r>
          </w:p>
        </w:tc>
        <w:tc>
          <w:tcPr>
            <w:tcW w:w="930" w:type="dxa"/>
            <w:tcBorders>
              <w:top w:val="single" w:sz="6" w:space="0" w:color="8C8C8C"/>
              <w:left w:val="nil"/>
              <w:bottom w:val="single" w:sz="6" w:space="0" w:color="8C8C8C"/>
              <w:right w:val="nil"/>
            </w:tcBorders>
            <w:shd w:val="clear" w:color="auto" w:fill="F2F2F2"/>
            <w:hideMark/>
          </w:tcPr>
          <w:p w14:paraId="4F8CAE6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31.3</w:t>
            </w:r>
          </w:p>
        </w:tc>
        <w:tc>
          <w:tcPr>
            <w:tcW w:w="930" w:type="dxa"/>
            <w:tcBorders>
              <w:top w:val="single" w:sz="6" w:space="0" w:color="8C8C8C"/>
              <w:left w:val="nil"/>
              <w:bottom w:val="single" w:sz="6" w:space="0" w:color="8C8C8C"/>
              <w:right w:val="nil"/>
            </w:tcBorders>
            <w:shd w:val="clear" w:color="auto" w:fill="F2F2F2"/>
            <w:hideMark/>
          </w:tcPr>
          <w:p w14:paraId="630B08A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40.1</w:t>
            </w:r>
          </w:p>
        </w:tc>
        <w:tc>
          <w:tcPr>
            <w:tcW w:w="930" w:type="dxa"/>
            <w:tcBorders>
              <w:top w:val="single" w:sz="6" w:space="0" w:color="8C8C8C"/>
              <w:left w:val="nil"/>
              <w:bottom w:val="single" w:sz="6" w:space="0" w:color="8C8C8C"/>
              <w:right w:val="nil"/>
            </w:tcBorders>
            <w:shd w:val="clear" w:color="auto" w:fill="F2F2F2"/>
            <w:hideMark/>
          </w:tcPr>
          <w:p w14:paraId="3958F55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73.5</w:t>
            </w:r>
          </w:p>
        </w:tc>
        <w:tc>
          <w:tcPr>
            <w:tcW w:w="930" w:type="dxa"/>
            <w:tcBorders>
              <w:top w:val="single" w:sz="6" w:space="0" w:color="8C8C8C"/>
              <w:left w:val="nil"/>
              <w:bottom w:val="single" w:sz="6" w:space="0" w:color="8C8C8C"/>
              <w:right w:val="nil"/>
            </w:tcBorders>
            <w:shd w:val="clear" w:color="auto" w:fill="F2F2F2"/>
            <w:hideMark/>
          </w:tcPr>
          <w:p w14:paraId="24C90DA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62.0</w:t>
            </w:r>
          </w:p>
        </w:tc>
        <w:tc>
          <w:tcPr>
            <w:tcW w:w="930" w:type="dxa"/>
            <w:tcBorders>
              <w:top w:val="single" w:sz="6" w:space="0" w:color="8C8C8C"/>
              <w:left w:val="nil"/>
              <w:bottom w:val="single" w:sz="6" w:space="0" w:color="8C8C8C"/>
              <w:right w:val="nil"/>
            </w:tcBorders>
            <w:shd w:val="clear" w:color="auto" w:fill="F2F2F2"/>
            <w:hideMark/>
          </w:tcPr>
          <w:p w14:paraId="501DB3F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E8D944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87D115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237.3</w:t>
            </w:r>
          </w:p>
        </w:tc>
      </w:tr>
      <w:tr w:rsidR="00D933B7" w:rsidRPr="00430E4C" w14:paraId="25CED0DA" w14:textId="77777777">
        <w:trPr>
          <w:trHeight w:val="300"/>
        </w:trPr>
        <w:tc>
          <w:tcPr>
            <w:tcW w:w="2085" w:type="dxa"/>
            <w:tcBorders>
              <w:top w:val="single" w:sz="6" w:space="0" w:color="8C8C8C"/>
              <w:left w:val="nil"/>
              <w:bottom w:val="single" w:sz="6" w:space="0" w:color="8C8C8C"/>
              <w:right w:val="nil"/>
            </w:tcBorders>
            <w:vAlign w:val="center"/>
            <w:hideMark/>
          </w:tcPr>
          <w:p w14:paraId="364AE916" w14:textId="77777777" w:rsidR="00D933B7" w:rsidRPr="00430E4C"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2DCCC54"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1 161.0</w:t>
            </w:r>
          </w:p>
        </w:tc>
        <w:tc>
          <w:tcPr>
            <w:tcW w:w="930" w:type="dxa"/>
            <w:tcBorders>
              <w:top w:val="single" w:sz="6" w:space="0" w:color="8C8C8C"/>
              <w:left w:val="nil"/>
              <w:bottom w:val="single" w:sz="6" w:space="0" w:color="8C8C8C"/>
              <w:right w:val="nil"/>
            </w:tcBorders>
            <w:hideMark/>
          </w:tcPr>
          <w:p w14:paraId="1B979C77"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1 264.1</w:t>
            </w:r>
          </w:p>
        </w:tc>
        <w:tc>
          <w:tcPr>
            <w:tcW w:w="930" w:type="dxa"/>
            <w:tcBorders>
              <w:top w:val="single" w:sz="6" w:space="0" w:color="8C8C8C"/>
              <w:left w:val="nil"/>
              <w:bottom w:val="single" w:sz="6" w:space="0" w:color="8C8C8C"/>
              <w:right w:val="nil"/>
            </w:tcBorders>
            <w:hideMark/>
          </w:tcPr>
          <w:p w14:paraId="225A5514"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1 380.9</w:t>
            </w:r>
          </w:p>
        </w:tc>
        <w:tc>
          <w:tcPr>
            <w:tcW w:w="930" w:type="dxa"/>
            <w:tcBorders>
              <w:top w:val="single" w:sz="6" w:space="0" w:color="8C8C8C"/>
              <w:left w:val="nil"/>
              <w:bottom w:val="single" w:sz="6" w:space="0" w:color="8C8C8C"/>
              <w:right w:val="nil"/>
            </w:tcBorders>
            <w:hideMark/>
          </w:tcPr>
          <w:p w14:paraId="7E7E9D8E"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1 338.8</w:t>
            </w:r>
          </w:p>
        </w:tc>
        <w:tc>
          <w:tcPr>
            <w:tcW w:w="930" w:type="dxa"/>
            <w:tcBorders>
              <w:top w:val="single" w:sz="6" w:space="0" w:color="8C8C8C"/>
              <w:left w:val="nil"/>
              <w:bottom w:val="single" w:sz="6" w:space="0" w:color="8C8C8C"/>
              <w:right w:val="nil"/>
            </w:tcBorders>
            <w:hideMark/>
          </w:tcPr>
          <w:p w14:paraId="5A6F40C1"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1 129.3</w:t>
            </w:r>
          </w:p>
        </w:tc>
        <w:tc>
          <w:tcPr>
            <w:tcW w:w="930" w:type="dxa"/>
            <w:tcBorders>
              <w:top w:val="single" w:sz="6" w:space="0" w:color="8C8C8C"/>
              <w:left w:val="nil"/>
              <w:bottom w:val="single" w:sz="6" w:space="0" w:color="8C8C8C"/>
              <w:right w:val="nil"/>
            </w:tcBorders>
            <w:hideMark/>
          </w:tcPr>
          <w:p w14:paraId="791402CD"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969.9</w:t>
            </w:r>
          </w:p>
        </w:tc>
        <w:tc>
          <w:tcPr>
            <w:tcW w:w="930" w:type="dxa"/>
            <w:tcBorders>
              <w:top w:val="single" w:sz="6" w:space="0" w:color="8C8C8C"/>
              <w:left w:val="nil"/>
              <w:bottom w:val="single" w:sz="6" w:space="0" w:color="8C8C8C"/>
              <w:right w:val="nil"/>
            </w:tcBorders>
            <w:hideMark/>
          </w:tcPr>
          <w:p w14:paraId="0FBC78BF"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1 063.7</w:t>
            </w:r>
          </w:p>
        </w:tc>
        <w:tc>
          <w:tcPr>
            <w:tcW w:w="930" w:type="dxa"/>
            <w:tcBorders>
              <w:top w:val="single" w:sz="6" w:space="0" w:color="8C8C8C"/>
              <w:left w:val="nil"/>
              <w:bottom w:val="single" w:sz="6" w:space="0" w:color="8C8C8C"/>
              <w:right w:val="nil"/>
            </w:tcBorders>
            <w:hideMark/>
          </w:tcPr>
          <w:p w14:paraId="4C70FE0B"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8 307.7</w:t>
            </w:r>
          </w:p>
        </w:tc>
      </w:tr>
    </w:tbl>
    <w:p w14:paraId="0A2F0168" w14:textId="77777777" w:rsidR="00D933B7" w:rsidRPr="00430E4C"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855ADD3" w14:textId="77777777" w:rsidR="00D933B7" w:rsidRPr="00430E4C" w:rsidRDefault="00D933B7" w:rsidP="00D933B7">
      <w:pPr>
        <w:spacing w:after="0" w:line="240" w:lineRule="auto"/>
        <w:textAlignment w:val="baseline"/>
        <w:rPr>
          <w:rFonts w:cs="Segoe UI"/>
          <w:sz w:val="18"/>
          <w:szCs w:val="18"/>
          <w:lang w:eastAsia="en-IE"/>
        </w:rPr>
      </w:pPr>
    </w:p>
    <w:p w14:paraId="19FA5697" w14:textId="77777777" w:rsidR="00D933B7" w:rsidRPr="00430E4C" w:rsidRDefault="00D933B7" w:rsidP="00D933B7">
      <w:pPr>
        <w:spacing w:after="0" w:line="240" w:lineRule="auto"/>
        <w:textAlignment w:val="baseline"/>
        <w:rPr>
          <w:rFonts w:cs="Segoe UI"/>
          <w:sz w:val="18"/>
          <w:szCs w:val="18"/>
          <w:lang w:eastAsia="en-IE"/>
        </w:rPr>
      </w:pPr>
    </w:p>
    <w:p w14:paraId="33D897A7" w14:textId="77777777" w:rsidR="00D933B7" w:rsidRPr="00430E4C" w:rsidRDefault="00D933B7" w:rsidP="00D933B7">
      <w:pPr>
        <w:spacing w:after="0" w:line="240" w:lineRule="auto"/>
        <w:textAlignment w:val="baseline"/>
        <w:rPr>
          <w:rFonts w:cs="Segoe UI"/>
          <w:sz w:val="18"/>
          <w:szCs w:val="18"/>
          <w:lang w:eastAsia="en-IE"/>
        </w:rPr>
      </w:pPr>
    </w:p>
    <w:p w14:paraId="173EAF5F" w14:textId="77777777" w:rsidR="00D933B7" w:rsidRPr="00430E4C" w:rsidRDefault="00D933B7" w:rsidP="00D933B7">
      <w:pPr>
        <w:spacing w:after="0" w:line="240" w:lineRule="auto"/>
        <w:textAlignment w:val="baseline"/>
        <w:rPr>
          <w:rFonts w:cs="Segoe UI"/>
          <w:sz w:val="18"/>
          <w:szCs w:val="18"/>
          <w:lang w:eastAsia="en-IE"/>
        </w:rPr>
      </w:pPr>
    </w:p>
    <w:p w14:paraId="5ADA90D9" w14:textId="77777777" w:rsidR="00D933B7" w:rsidRPr="00430E4C"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30E4C" w14:paraId="08B55EEC"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DF3BDA9" w14:textId="77777777" w:rsidR="00D933B7" w:rsidRPr="00430E4C"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ABFB44A"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0774680F"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17C8AD84" w14:textId="77777777" w:rsidR="00D933B7" w:rsidRPr="00430E4C"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430E4C" w14:paraId="7FEC7DBD"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1073F87" w14:textId="77777777" w:rsidR="00D933B7" w:rsidRPr="00430E4C"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7E1CF5E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6 219.5</w:t>
            </w:r>
          </w:p>
        </w:tc>
        <w:tc>
          <w:tcPr>
            <w:tcW w:w="2400" w:type="dxa"/>
            <w:tcBorders>
              <w:top w:val="single" w:sz="6" w:space="0" w:color="8C8C8C"/>
              <w:left w:val="nil"/>
              <w:bottom w:val="single" w:sz="6" w:space="0" w:color="8C8C8C"/>
              <w:right w:val="nil"/>
            </w:tcBorders>
            <w:shd w:val="clear" w:color="auto" w:fill="FFFFFF"/>
            <w:hideMark/>
          </w:tcPr>
          <w:p w14:paraId="3813AE2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8 307.7</w:t>
            </w:r>
          </w:p>
        </w:tc>
        <w:tc>
          <w:tcPr>
            <w:tcW w:w="2400" w:type="dxa"/>
            <w:tcBorders>
              <w:top w:val="single" w:sz="6" w:space="0" w:color="8C8C8C"/>
              <w:left w:val="nil"/>
              <w:bottom w:val="single" w:sz="6" w:space="0" w:color="8C8C8C"/>
              <w:right w:val="nil"/>
            </w:tcBorders>
            <w:shd w:val="clear" w:color="auto" w:fill="FFFFFF"/>
            <w:hideMark/>
          </w:tcPr>
          <w:p w14:paraId="660C462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74.9%</w:t>
            </w:r>
          </w:p>
        </w:tc>
      </w:tr>
      <w:tr w:rsidR="00D933B7" w:rsidRPr="00430E4C" w14:paraId="44D8530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EA0BC9D" w14:textId="77777777" w:rsidR="00D933B7" w:rsidRPr="00430E4C"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67709DB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3 809.0</w:t>
            </w:r>
          </w:p>
        </w:tc>
        <w:tc>
          <w:tcPr>
            <w:tcW w:w="2400" w:type="dxa"/>
            <w:tcBorders>
              <w:top w:val="single" w:sz="6" w:space="0" w:color="8C8C8C"/>
              <w:left w:val="nil"/>
              <w:bottom w:val="single" w:sz="6" w:space="0" w:color="8C8C8C"/>
              <w:right w:val="nil"/>
            </w:tcBorders>
            <w:shd w:val="clear" w:color="auto" w:fill="FFFFFF"/>
            <w:hideMark/>
          </w:tcPr>
          <w:p w14:paraId="6660392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147E1AD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45.8%</w:t>
            </w:r>
          </w:p>
        </w:tc>
      </w:tr>
    </w:tbl>
    <w:p w14:paraId="39F5A109" w14:textId="77777777" w:rsidR="00D933B7" w:rsidRPr="00430E4C" w:rsidRDefault="00D933B7" w:rsidP="00D933B7">
      <w:pPr>
        <w:spacing w:after="0" w:line="240" w:lineRule="auto"/>
        <w:textAlignment w:val="baseline"/>
        <w:rPr>
          <w:rFonts w:ascii="Segoe UI" w:hAnsi="Segoe UI" w:cs="Segoe UI"/>
          <w:sz w:val="18"/>
          <w:szCs w:val="18"/>
          <w:lang w:eastAsia="en-IE"/>
        </w:rPr>
      </w:pPr>
    </w:p>
    <w:p w14:paraId="1F2FB548" w14:textId="77777777" w:rsidR="00D933B7" w:rsidRPr="00430E4C" w:rsidRDefault="00D933B7" w:rsidP="00D933B7">
      <w:pPr>
        <w:spacing w:after="0" w:line="240" w:lineRule="auto"/>
        <w:textAlignment w:val="baseline"/>
        <w:rPr>
          <w:rFonts w:ascii="Segoe UI" w:hAnsi="Segoe UI" w:cs="Segoe UI"/>
          <w:sz w:val="18"/>
          <w:szCs w:val="18"/>
          <w:lang w:eastAsia="en-IE"/>
        </w:rPr>
      </w:pPr>
    </w:p>
    <w:p w14:paraId="044A4AED" w14:textId="77777777" w:rsidR="00D933B7" w:rsidRPr="00430E4C"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1290951" w14:textId="77777777" w:rsidR="00D933B7" w:rsidRPr="00430E4C" w:rsidRDefault="00D933B7" w:rsidP="00F72C99">
      <w:pPr>
        <w:pStyle w:val="Heading2"/>
        <w:rPr>
          <w:rFonts w:eastAsiaTheme="majorEastAsia"/>
          <w:lang w:eastAsia="en-GB"/>
        </w:rPr>
      </w:pPr>
      <w:r>
        <w:rPr>
          <w:rFonts w:eastAsiaTheme="majorEastAsia"/>
          <w:lang w:eastAsia="en-GB"/>
        </w:rPr>
        <w:t>Implementation and performance</w:t>
      </w:r>
    </w:p>
    <w:p w14:paraId="0E572A24" w14:textId="77777777" w:rsidR="00D933B7" w:rsidRPr="00430E4C"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430E4C" w14:paraId="7F1A81A2"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40F86605" w14:textId="77777777" w:rsidR="00D933B7" w:rsidRPr="00430E4C"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146E9779"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71B5C5A3"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656BDF65"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76661628"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456CEF06"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430E4C" w14:paraId="564C63AE" w14:textId="77777777">
        <w:trPr>
          <w:trHeight w:val="300"/>
        </w:trPr>
        <w:tc>
          <w:tcPr>
            <w:tcW w:w="1984" w:type="dxa"/>
            <w:tcBorders>
              <w:top w:val="single" w:sz="6" w:space="0" w:color="8C8C8C"/>
              <w:left w:val="nil"/>
              <w:bottom w:val="single" w:sz="6" w:space="0" w:color="8C8C8C"/>
              <w:right w:val="nil"/>
            </w:tcBorders>
          </w:tcPr>
          <w:p w14:paraId="36EC167E" w14:textId="77777777" w:rsidR="00D933B7" w:rsidRPr="00430E4C" w:rsidRDefault="00D933B7">
            <w:pPr>
              <w:spacing w:after="0" w:line="240" w:lineRule="auto"/>
              <w:textAlignment w:val="baseline"/>
              <w:rPr>
                <w:rFonts w:ascii="Segoe UI" w:hAnsi="Segoe UI" w:cs="Segoe UI"/>
                <w:sz w:val="20"/>
                <w:lang w:eastAsia="en-IE"/>
              </w:rPr>
            </w:pPr>
            <w:r>
              <w:rPr>
                <w:rFonts w:ascii="Segoe UI" w:hAnsi="Segoe UI" w:cs="Segoe UI"/>
                <w:sz w:val="20"/>
                <w:lang w:eastAsia="en-IE"/>
              </w:rPr>
              <w:t>High-performance computing infrastructures jointly procured</w:t>
            </w:r>
          </w:p>
        </w:tc>
        <w:tc>
          <w:tcPr>
            <w:tcW w:w="1524" w:type="dxa"/>
            <w:tcBorders>
              <w:top w:val="single" w:sz="6" w:space="0" w:color="8C8C8C"/>
              <w:left w:val="nil"/>
              <w:bottom w:val="single" w:sz="6" w:space="0" w:color="8C8C8C"/>
              <w:right w:val="nil"/>
            </w:tcBorders>
            <w:hideMark/>
          </w:tcPr>
          <w:p w14:paraId="1A27B651" w14:textId="77777777" w:rsidR="00D933B7" w:rsidRPr="00430E4C" w:rsidRDefault="00D933B7">
            <w:pPr>
              <w:spacing w:after="0" w:line="240" w:lineRule="auto"/>
              <w:jc w:val="center"/>
              <w:textAlignment w:val="baseline"/>
              <w:rPr>
                <w:rFonts w:ascii="Segoe UI" w:hAnsi="Segoe UI" w:cs="Segoe UI"/>
                <w:sz w:val="20"/>
                <w:lang w:eastAsia="en-IE"/>
              </w:rPr>
            </w:pPr>
            <w:r>
              <w:rPr>
                <w:rFonts w:ascii="Calibri" w:hAnsi="Calibri" w:cs="Calibri"/>
                <w:color w:val="000000"/>
                <w:lang w:eastAsia="en-IE"/>
              </w:rPr>
              <w:t>7</w:t>
            </w:r>
          </w:p>
        </w:tc>
        <w:tc>
          <w:tcPr>
            <w:tcW w:w="1519" w:type="dxa"/>
            <w:tcBorders>
              <w:top w:val="single" w:sz="6" w:space="0" w:color="8C8C8C"/>
              <w:left w:val="nil"/>
              <w:bottom w:val="single" w:sz="6" w:space="0" w:color="8C8C8C"/>
              <w:right w:val="nil"/>
            </w:tcBorders>
            <w:hideMark/>
          </w:tcPr>
          <w:p w14:paraId="008A1367" w14:textId="77777777" w:rsidR="00D933B7" w:rsidRPr="00430E4C" w:rsidRDefault="00D933B7">
            <w:pPr>
              <w:spacing w:after="0" w:line="240" w:lineRule="auto"/>
              <w:jc w:val="center"/>
              <w:textAlignment w:val="baseline"/>
              <w:rPr>
                <w:rFonts w:ascii="Segoe UI" w:hAnsi="Segoe UI" w:cs="Segoe UI"/>
                <w:sz w:val="20"/>
                <w:lang w:eastAsia="en-IE"/>
              </w:rPr>
            </w:pPr>
            <w:r>
              <w:rPr>
                <w:b/>
                <w:bCs/>
                <w:sz w:val="20"/>
                <w:lang w:eastAsia="en-IE"/>
              </w:rPr>
              <w:t>87%</w:t>
            </w:r>
          </w:p>
        </w:tc>
        <w:tc>
          <w:tcPr>
            <w:tcW w:w="1488" w:type="dxa"/>
            <w:tcBorders>
              <w:top w:val="single" w:sz="6" w:space="0" w:color="8C8C8C"/>
              <w:left w:val="nil"/>
              <w:bottom w:val="single" w:sz="6" w:space="0" w:color="8C8C8C"/>
              <w:right w:val="nil"/>
            </w:tcBorders>
            <w:hideMark/>
          </w:tcPr>
          <w:p w14:paraId="4C16FEF4" w14:textId="77777777" w:rsidR="00D933B7" w:rsidRPr="00430E4C" w:rsidRDefault="00D933B7">
            <w:pPr>
              <w:spacing w:after="0" w:line="240" w:lineRule="auto"/>
              <w:jc w:val="center"/>
              <w:textAlignment w:val="baseline"/>
              <w:rPr>
                <w:rFonts w:ascii="Segoe UI" w:hAnsi="Segoe UI" w:cs="Segoe UI"/>
                <w:sz w:val="20"/>
                <w:lang w:eastAsia="en-IE"/>
              </w:rPr>
            </w:pPr>
            <w:r>
              <w:rPr>
                <w:color w:val="000000"/>
                <w:sz w:val="20"/>
                <w:lang w:eastAsia="en-IE"/>
              </w:rPr>
              <w:t>30 in 2029</w:t>
            </w:r>
          </w:p>
        </w:tc>
        <w:tc>
          <w:tcPr>
            <w:tcW w:w="1535" w:type="dxa"/>
            <w:tcBorders>
              <w:top w:val="single" w:sz="6" w:space="0" w:color="8C8C8C"/>
              <w:left w:val="nil"/>
              <w:bottom w:val="single" w:sz="6" w:space="0" w:color="8C8C8C"/>
              <w:right w:val="nil"/>
            </w:tcBorders>
            <w:hideMark/>
          </w:tcPr>
          <w:p w14:paraId="293FBABF"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26 by 2025 compared to a target of 30</w:t>
            </w:r>
          </w:p>
        </w:tc>
        <w:tc>
          <w:tcPr>
            <w:tcW w:w="1588" w:type="dxa"/>
            <w:tcBorders>
              <w:top w:val="single" w:sz="6" w:space="0" w:color="8C8C8C"/>
              <w:left w:val="nil"/>
              <w:bottom w:val="single" w:sz="6" w:space="0" w:color="8C8C8C"/>
              <w:right w:val="nil"/>
            </w:tcBorders>
            <w:hideMark/>
          </w:tcPr>
          <w:p w14:paraId="0CEC0A1B"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430E4C" w14:paraId="37AF4CEF"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4B98FB0D" w14:textId="77777777" w:rsidR="00D933B7" w:rsidRPr="00430E4C" w:rsidRDefault="00D933B7">
            <w:pPr>
              <w:spacing w:after="0" w:line="240" w:lineRule="auto"/>
              <w:textAlignment w:val="baseline"/>
              <w:rPr>
                <w:rFonts w:ascii="Segoe UI" w:hAnsi="Segoe UI" w:cs="Segoe UI"/>
                <w:sz w:val="20"/>
                <w:lang w:eastAsia="en-IE"/>
              </w:rPr>
            </w:pPr>
            <w:r>
              <w:rPr>
                <w:rFonts w:ascii="Segoe UI" w:hAnsi="Segoe UI" w:cs="Segoe UI"/>
                <w:sz w:val="20"/>
                <w:lang w:eastAsia="en-IE"/>
              </w:rPr>
              <w:t>Co-investment in sites for experimentation and testing</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46E410B1" w14:textId="77777777" w:rsidR="00D933B7" w:rsidRPr="00430E4C" w:rsidRDefault="00D933B7">
            <w:pPr>
              <w:spacing w:after="0" w:line="240" w:lineRule="auto"/>
              <w:jc w:val="center"/>
              <w:textAlignment w:val="baseline"/>
              <w:rPr>
                <w:rFonts w:ascii="Segoe UI" w:hAnsi="Segoe UI" w:cs="Segoe UI"/>
                <w:sz w:val="20"/>
                <w:lang w:eastAsia="en-IE"/>
              </w:rPr>
            </w:pPr>
            <w:r>
              <w:rPr>
                <w:rFonts w:ascii="Calibri" w:hAnsi="Calibri" w:cs="Calibri"/>
                <w:color w:val="00000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36613084" w14:textId="77777777" w:rsidR="00D933B7" w:rsidRPr="00430E4C" w:rsidRDefault="00D933B7">
            <w:pPr>
              <w:spacing w:after="0" w:line="240" w:lineRule="auto"/>
              <w:jc w:val="center"/>
              <w:textAlignment w:val="baseline"/>
              <w:rPr>
                <w:rFonts w:ascii="Segoe UI" w:hAnsi="Segoe UI" w:cs="Segoe UI"/>
                <w:sz w:val="20"/>
                <w:lang w:eastAsia="en-IE"/>
              </w:rPr>
            </w:pPr>
            <w:r>
              <w:rPr>
                <w:b/>
                <w:bCs/>
                <w:sz w:val="20"/>
                <w:lang w:eastAsia="en-IE"/>
              </w:rPr>
              <w:t>&gt; 100%</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498F061A" w14:textId="77777777" w:rsidR="00D933B7" w:rsidRPr="00430E4C" w:rsidRDefault="00D933B7">
            <w:pPr>
              <w:spacing w:after="0" w:line="240" w:lineRule="auto"/>
              <w:jc w:val="center"/>
              <w:textAlignment w:val="baseline"/>
              <w:rPr>
                <w:rFonts w:ascii="Segoe UI" w:hAnsi="Segoe UI" w:cs="Segoe UI"/>
                <w:sz w:val="20"/>
                <w:lang w:eastAsia="en-IE"/>
              </w:rPr>
            </w:pPr>
            <w:r>
              <w:rPr>
                <w:color w:val="000000"/>
                <w:sz w:val="20"/>
                <w:lang w:eastAsia="en-IE"/>
              </w:rPr>
              <w:t>EUR</w:t>
            </w:r>
            <w:r>
              <w:rPr>
                <w:rFonts w:ascii="Calibri" w:hAnsi="Calibri" w:cs="Calibri"/>
                <w:color w:val="000000"/>
                <w:sz w:val="20"/>
                <w:lang w:eastAsia="en-IE"/>
              </w:rPr>
              <w:t> </w:t>
            </w:r>
            <w:r>
              <w:rPr>
                <w:color w:val="000000"/>
                <w:sz w:val="20"/>
                <w:lang w:eastAsia="en-IE"/>
              </w:rPr>
              <w:t>180</w:t>
            </w:r>
            <w:r>
              <w:rPr>
                <w:rFonts w:ascii="Calibri" w:hAnsi="Calibri" w:cs="Calibri"/>
                <w:color w:val="000000"/>
                <w:sz w:val="20"/>
                <w:lang w:eastAsia="en-IE"/>
              </w:rPr>
              <w:t> </w:t>
            </w:r>
            <w:r>
              <w:rPr>
                <w:color w:val="000000"/>
                <w:sz w:val="20"/>
                <w:lang w:eastAsia="en-IE"/>
              </w:rPr>
              <w:t>million in 2027</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0EE9FE99"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EUR</w:t>
            </w:r>
            <w:r>
              <w:rPr>
                <w:rFonts w:ascii="Calibri" w:hAnsi="Calibri" w:cs="Calibri"/>
                <w:sz w:val="20"/>
                <w:lang w:eastAsia="en-IE"/>
              </w:rPr>
              <w:t> </w:t>
            </w:r>
            <w:r>
              <w:rPr>
                <w:rFonts w:cs="Segoe UI"/>
                <w:sz w:val="20"/>
                <w:lang w:eastAsia="en-IE"/>
              </w:rPr>
              <w:t>188</w:t>
            </w:r>
            <w:r>
              <w:rPr>
                <w:rFonts w:ascii="Calibri" w:hAnsi="Calibri" w:cs="Calibri"/>
                <w:sz w:val="20"/>
                <w:lang w:eastAsia="en-IE"/>
              </w:rPr>
              <w:t> </w:t>
            </w:r>
            <w:r>
              <w:rPr>
                <w:rFonts w:cs="Segoe UI"/>
                <w:sz w:val="20"/>
                <w:lang w:eastAsia="en-IE"/>
              </w:rPr>
              <w:t>million by 2023 compared to a target of EUR</w:t>
            </w:r>
            <w:r>
              <w:rPr>
                <w:rFonts w:ascii="Calibri" w:hAnsi="Calibri" w:cs="Calibri"/>
                <w:sz w:val="20"/>
                <w:lang w:eastAsia="en-IE"/>
              </w:rPr>
              <w:t> </w:t>
            </w:r>
            <w:r>
              <w:rPr>
                <w:rFonts w:cs="Segoe UI"/>
                <w:sz w:val="20"/>
                <w:lang w:eastAsia="en-IE"/>
              </w:rPr>
              <w:t>180</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41D8DD51"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430E4C" w14:paraId="20730B24" w14:textId="77777777">
        <w:trPr>
          <w:trHeight w:val="300"/>
        </w:trPr>
        <w:tc>
          <w:tcPr>
            <w:tcW w:w="1984" w:type="dxa"/>
            <w:tcBorders>
              <w:top w:val="single" w:sz="6" w:space="0" w:color="8C8C8C"/>
              <w:left w:val="nil"/>
              <w:bottom w:val="single" w:sz="6" w:space="0" w:color="8C8C8C"/>
              <w:right w:val="nil"/>
            </w:tcBorders>
          </w:tcPr>
          <w:p w14:paraId="5B2744DD" w14:textId="77777777" w:rsidR="00D933B7" w:rsidRPr="00430E4C" w:rsidRDefault="00D933B7">
            <w:pPr>
              <w:spacing w:after="0" w:line="240" w:lineRule="auto"/>
              <w:textAlignment w:val="baseline"/>
              <w:rPr>
                <w:rFonts w:ascii="Segoe UI" w:hAnsi="Segoe UI" w:cs="Segoe UI"/>
                <w:sz w:val="20"/>
                <w:lang w:eastAsia="en-IE"/>
              </w:rPr>
            </w:pPr>
            <w:r>
              <w:rPr>
                <w:rFonts w:ascii="Segoe UI" w:hAnsi="Segoe UI" w:cs="Segoe UI"/>
                <w:sz w:val="20"/>
                <w:lang w:eastAsia="en-IE"/>
              </w:rPr>
              <w:t>Use of common European libraries or interfaces to libraries of algorithms, use of common European data spaces and use of sites for experimentation and testing related to activities under this regulation</w:t>
            </w:r>
          </w:p>
        </w:tc>
        <w:tc>
          <w:tcPr>
            <w:tcW w:w="1524" w:type="dxa"/>
            <w:tcBorders>
              <w:top w:val="single" w:sz="6" w:space="0" w:color="8C8C8C"/>
              <w:left w:val="nil"/>
              <w:bottom w:val="single" w:sz="6" w:space="0" w:color="8C8C8C"/>
              <w:right w:val="nil"/>
            </w:tcBorders>
            <w:hideMark/>
          </w:tcPr>
          <w:p w14:paraId="0C89BC89" w14:textId="77777777" w:rsidR="00D933B7" w:rsidRPr="00430E4C" w:rsidRDefault="00D933B7">
            <w:pPr>
              <w:spacing w:after="0" w:line="240" w:lineRule="auto"/>
              <w:jc w:val="center"/>
              <w:textAlignment w:val="baseline"/>
              <w:rPr>
                <w:rFonts w:ascii="Segoe UI" w:hAnsi="Segoe UI" w:cs="Segoe UI"/>
                <w:sz w:val="20"/>
                <w:lang w:eastAsia="en-IE"/>
              </w:rPr>
            </w:pPr>
            <w:r>
              <w:rPr>
                <w:rFonts w:ascii="Calibri" w:hAnsi="Calibri" w:cs="Calibri"/>
                <w:color w:val="000000"/>
                <w:lang w:eastAsia="en-IE"/>
              </w:rPr>
              <w:t>0</w:t>
            </w:r>
          </w:p>
        </w:tc>
        <w:tc>
          <w:tcPr>
            <w:tcW w:w="1519" w:type="dxa"/>
            <w:tcBorders>
              <w:top w:val="single" w:sz="6" w:space="0" w:color="8C8C8C"/>
              <w:left w:val="nil"/>
              <w:bottom w:val="single" w:sz="6" w:space="0" w:color="8C8C8C"/>
              <w:right w:val="nil"/>
            </w:tcBorders>
            <w:hideMark/>
          </w:tcPr>
          <w:p w14:paraId="1B129CFA" w14:textId="77777777" w:rsidR="00D933B7" w:rsidRPr="00430E4C" w:rsidRDefault="00D933B7">
            <w:pPr>
              <w:spacing w:after="0" w:line="240" w:lineRule="auto"/>
              <w:jc w:val="center"/>
              <w:textAlignment w:val="baseline"/>
              <w:rPr>
                <w:rFonts w:ascii="Segoe UI" w:hAnsi="Segoe UI" w:cs="Segoe UI"/>
                <w:sz w:val="20"/>
                <w:lang w:eastAsia="en-IE"/>
              </w:rPr>
            </w:pPr>
            <w:r>
              <w:rPr>
                <w:b/>
                <w:bCs/>
                <w:sz w:val="20"/>
                <w:lang w:eastAsia="en-IE"/>
              </w:rPr>
              <w:t>72%</w:t>
            </w:r>
          </w:p>
        </w:tc>
        <w:tc>
          <w:tcPr>
            <w:tcW w:w="1488" w:type="dxa"/>
            <w:tcBorders>
              <w:top w:val="single" w:sz="6" w:space="0" w:color="8C8C8C"/>
              <w:left w:val="nil"/>
              <w:bottom w:val="single" w:sz="6" w:space="0" w:color="8C8C8C"/>
              <w:right w:val="nil"/>
            </w:tcBorders>
            <w:hideMark/>
          </w:tcPr>
          <w:p w14:paraId="341CE80E" w14:textId="77777777" w:rsidR="00D933B7" w:rsidRPr="00430E4C" w:rsidRDefault="00D933B7">
            <w:pPr>
              <w:spacing w:after="0" w:line="240" w:lineRule="auto"/>
              <w:jc w:val="center"/>
              <w:textAlignment w:val="baseline"/>
              <w:rPr>
                <w:rFonts w:ascii="Segoe UI" w:hAnsi="Segoe UI" w:cs="Segoe UI"/>
                <w:sz w:val="20"/>
                <w:lang w:eastAsia="en-IE"/>
              </w:rPr>
            </w:pPr>
            <w:r>
              <w:rPr>
                <w:color w:val="000000"/>
                <w:sz w:val="20"/>
                <w:lang w:eastAsia="en-IE"/>
              </w:rPr>
              <w:t>1</w:t>
            </w:r>
            <w:r>
              <w:rPr>
                <w:rFonts w:ascii="Calibri" w:hAnsi="Calibri" w:cs="Calibri"/>
                <w:color w:val="000000"/>
                <w:sz w:val="20"/>
                <w:lang w:eastAsia="en-IE"/>
              </w:rPr>
              <w:t> </w:t>
            </w:r>
            <w:r>
              <w:rPr>
                <w:color w:val="000000"/>
                <w:sz w:val="20"/>
                <w:lang w:eastAsia="en-IE"/>
              </w:rPr>
              <w:t>600 in 2030</w:t>
            </w:r>
          </w:p>
        </w:tc>
        <w:tc>
          <w:tcPr>
            <w:tcW w:w="1535" w:type="dxa"/>
            <w:tcBorders>
              <w:top w:val="single" w:sz="6" w:space="0" w:color="8C8C8C"/>
              <w:left w:val="nil"/>
              <w:bottom w:val="single" w:sz="6" w:space="0" w:color="8C8C8C"/>
              <w:right w:val="nil"/>
            </w:tcBorders>
          </w:tcPr>
          <w:p w14:paraId="53FF34A1"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1</w:t>
            </w:r>
            <w:r>
              <w:rPr>
                <w:rFonts w:ascii="Calibri" w:hAnsi="Calibri" w:cs="Calibri"/>
                <w:sz w:val="20"/>
                <w:lang w:eastAsia="en-IE"/>
              </w:rPr>
              <w:t> </w:t>
            </w:r>
            <w:r>
              <w:rPr>
                <w:rFonts w:cs="Segoe UI"/>
                <w:sz w:val="20"/>
                <w:lang w:eastAsia="en-IE"/>
              </w:rPr>
              <w:t>151 by 2025 compared to a target of 1</w:t>
            </w:r>
            <w:r>
              <w:rPr>
                <w:rFonts w:ascii="Calibri" w:hAnsi="Calibri" w:cs="Calibri"/>
                <w:sz w:val="20"/>
                <w:lang w:eastAsia="en-IE"/>
              </w:rPr>
              <w:t> </w:t>
            </w:r>
            <w:r>
              <w:rPr>
                <w:rFonts w:cs="Segoe UI"/>
                <w:sz w:val="20"/>
                <w:lang w:eastAsia="en-IE"/>
              </w:rPr>
              <w:t>600</w:t>
            </w:r>
          </w:p>
        </w:tc>
        <w:tc>
          <w:tcPr>
            <w:tcW w:w="1588" w:type="dxa"/>
            <w:tcBorders>
              <w:top w:val="single" w:sz="6" w:space="0" w:color="8C8C8C"/>
              <w:left w:val="nil"/>
              <w:bottom w:val="single" w:sz="6" w:space="0" w:color="8C8C8C"/>
              <w:right w:val="nil"/>
            </w:tcBorders>
            <w:hideMark/>
          </w:tcPr>
          <w:p w14:paraId="0092F2A3"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430E4C" w14:paraId="6ACFFB86"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787F3932" w14:textId="77777777" w:rsidR="00D933B7" w:rsidRPr="00430E4C" w:rsidRDefault="00D933B7">
            <w:pPr>
              <w:spacing w:after="0" w:line="240" w:lineRule="auto"/>
              <w:textAlignment w:val="baseline"/>
              <w:rPr>
                <w:rFonts w:ascii="Segoe UI" w:hAnsi="Segoe UI" w:cs="Segoe UI"/>
                <w:sz w:val="20"/>
                <w:lang w:eastAsia="en-IE"/>
              </w:rPr>
            </w:pPr>
            <w:r>
              <w:rPr>
                <w:rFonts w:ascii="Segoe UI" w:hAnsi="Segoe UI" w:cs="Segoe UI"/>
                <w:sz w:val="20"/>
                <w:lang w:eastAsia="en-IE"/>
              </w:rPr>
              <w:t>Users and communities getting access to European cybersecurity facilities</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43C225B1" w14:textId="77777777" w:rsidR="00D933B7" w:rsidRPr="00430E4C" w:rsidRDefault="00D933B7">
            <w:pPr>
              <w:spacing w:after="0" w:line="240" w:lineRule="auto"/>
              <w:jc w:val="center"/>
              <w:textAlignment w:val="baseline"/>
              <w:rPr>
                <w:rFonts w:ascii="Segoe UI" w:hAnsi="Segoe UI" w:cs="Segoe UI"/>
                <w:sz w:val="20"/>
                <w:lang w:eastAsia="en-IE"/>
              </w:rPr>
            </w:pPr>
            <w:r>
              <w:rPr>
                <w:rFonts w:ascii="Calibri" w:hAnsi="Calibri" w:cs="Calibri"/>
                <w:color w:val="00000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0A2CD68A" w14:textId="77777777" w:rsidR="00D933B7" w:rsidRPr="00430E4C" w:rsidRDefault="00D933B7">
            <w:pPr>
              <w:spacing w:after="0" w:line="240" w:lineRule="auto"/>
              <w:jc w:val="center"/>
              <w:textAlignment w:val="baseline"/>
              <w:rPr>
                <w:rFonts w:ascii="Segoe UI" w:hAnsi="Segoe UI" w:cs="Segoe UI"/>
                <w:sz w:val="20"/>
                <w:lang w:eastAsia="en-IE"/>
              </w:rPr>
            </w:pPr>
            <w:r>
              <w:rPr>
                <w:b/>
                <w:bCs/>
                <w:sz w:val="20"/>
                <w:lang w:eastAsia="en-IE"/>
              </w:rPr>
              <w:t>&gt; 100%</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752F1A70" w14:textId="77777777" w:rsidR="00D933B7" w:rsidRPr="00430E4C" w:rsidRDefault="00D933B7">
            <w:pPr>
              <w:spacing w:after="0" w:line="240" w:lineRule="auto"/>
              <w:jc w:val="center"/>
              <w:textAlignment w:val="baseline"/>
              <w:rPr>
                <w:rFonts w:ascii="Segoe UI" w:hAnsi="Segoe UI" w:cs="Segoe UI"/>
                <w:sz w:val="20"/>
                <w:lang w:eastAsia="en-IE"/>
              </w:rPr>
            </w:pPr>
            <w:r>
              <w:rPr>
                <w:color w:val="000000"/>
                <w:sz w:val="20"/>
                <w:lang w:eastAsia="en-IE"/>
              </w:rPr>
              <w:t>400 in 2028</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2B161E45"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2</w:t>
            </w:r>
            <w:r>
              <w:rPr>
                <w:rFonts w:ascii="Calibri" w:hAnsi="Calibri" w:cs="Calibri"/>
                <w:sz w:val="20"/>
                <w:lang w:eastAsia="en-IE"/>
              </w:rPr>
              <w:t> </w:t>
            </w:r>
            <w:r>
              <w:rPr>
                <w:rFonts w:cs="Segoe UI"/>
                <w:sz w:val="20"/>
                <w:lang w:eastAsia="en-IE"/>
              </w:rPr>
              <w:t>659 by 2025 compared to a target of 400</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0A93FFFB" w14:textId="77777777" w:rsidR="00D933B7" w:rsidRPr="00430E4C"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430E4C" w14:paraId="2ECAEAFE"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47F13E7D" w14:textId="77777777" w:rsidR="00D933B7" w:rsidRPr="00430E4C" w:rsidRDefault="00D933B7">
            <w:pPr>
              <w:spacing w:after="0" w:line="240" w:lineRule="auto"/>
              <w:textAlignment w:val="baseline"/>
              <w:rPr>
                <w:rFonts w:cs="Segoe UI"/>
                <w:sz w:val="20"/>
                <w:lang w:eastAsia="en-IE"/>
              </w:rPr>
            </w:pPr>
            <w:r>
              <w:rPr>
                <w:rFonts w:cs="Segoe UI"/>
                <w:sz w:val="20"/>
                <w:lang w:eastAsia="en-IE"/>
              </w:rPr>
              <w:t>People who have received training to acquire advanced digital skills</w:t>
            </w:r>
          </w:p>
        </w:tc>
        <w:tc>
          <w:tcPr>
            <w:tcW w:w="1524" w:type="dxa"/>
            <w:tcBorders>
              <w:top w:val="single" w:sz="6" w:space="0" w:color="8C8C8C"/>
              <w:left w:val="nil"/>
              <w:bottom w:val="single" w:sz="6" w:space="0" w:color="8C8C8C"/>
              <w:right w:val="nil"/>
            </w:tcBorders>
            <w:shd w:val="clear" w:color="auto" w:fill="FCFCFC" w:themeFill="background2" w:themeFillTint="33"/>
          </w:tcPr>
          <w:p w14:paraId="0CF7102A" w14:textId="77777777" w:rsidR="00D933B7" w:rsidRPr="00430E4C" w:rsidRDefault="00D933B7">
            <w:pPr>
              <w:spacing w:after="0" w:line="240" w:lineRule="auto"/>
              <w:jc w:val="center"/>
              <w:textAlignment w:val="baseline"/>
              <w:rPr>
                <w:rFonts w:cs="Segoe UI"/>
                <w:sz w:val="20"/>
                <w:lang w:eastAsia="en-IE"/>
              </w:rPr>
            </w:pPr>
            <w:r>
              <w:rPr>
                <w:rFonts w:ascii="Calibri" w:hAnsi="Calibri" w:cs="Calibri"/>
                <w:color w:val="00000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7D33CB0F" w14:textId="77777777" w:rsidR="00D933B7" w:rsidRPr="00430E4C" w:rsidRDefault="00D933B7">
            <w:pPr>
              <w:spacing w:after="0" w:line="240" w:lineRule="auto"/>
              <w:jc w:val="center"/>
              <w:textAlignment w:val="baseline"/>
              <w:rPr>
                <w:rFonts w:cs="Segoe UI"/>
                <w:b/>
                <w:sz w:val="20"/>
                <w:lang w:eastAsia="en-IE"/>
              </w:rPr>
            </w:pPr>
            <w:r>
              <w:rPr>
                <w:b/>
                <w:bCs/>
                <w:sz w:val="20"/>
                <w:lang w:eastAsia="en-IE"/>
              </w:rPr>
              <w:t>94%</w:t>
            </w:r>
          </w:p>
        </w:tc>
        <w:tc>
          <w:tcPr>
            <w:tcW w:w="1488" w:type="dxa"/>
            <w:tcBorders>
              <w:top w:val="single" w:sz="6" w:space="0" w:color="8C8C8C"/>
              <w:left w:val="nil"/>
              <w:bottom w:val="single" w:sz="6" w:space="0" w:color="8C8C8C"/>
              <w:right w:val="nil"/>
            </w:tcBorders>
            <w:shd w:val="clear" w:color="auto" w:fill="FCFCFC" w:themeFill="background2" w:themeFillTint="33"/>
          </w:tcPr>
          <w:p w14:paraId="4701FA4E" w14:textId="77777777" w:rsidR="00D933B7" w:rsidRPr="00430E4C" w:rsidRDefault="00D933B7">
            <w:pPr>
              <w:spacing w:after="0" w:line="240" w:lineRule="auto"/>
              <w:jc w:val="center"/>
              <w:textAlignment w:val="baseline"/>
              <w:rPr>
                <w:rFonts w:cs="Segoe UI"/>
                <w:sz w:val="20"/>
                <w:lang w:eastAsia="en-IE"/>
              </w:rPr>
            </w:pPr>
            <w:r>
              <w:rPr>
                <w:color w:val="000000"/>
                <w:sz w:val="20"/>
                <w:lang w:eastAsia="en-IE"/>
              </w:rPr>
              <w:t>65</w:t>
            </w:r>
            <w:r>
              <w:rPr>
                <w:rFonts w:ascii="Calibri" w:hAnsi="Calibri" w:cs="Calibri"/>
                <w:color w:val="000000"/>
                <w:sz w:val="20"/>
                <w:lang w:eastAsia="en-IE"/>
              </w:rPr>
              <w:t> </w:t>
            </w:r>
            <w:r>
              <w:rPr>
                <w:color w:val="000000"/>
                <w:sz w:val="20"/>
                <w:lang w:eastAsia="en-IE"/>
              </w:rPr>
              <w:t>000 in 2027</w:t>
            </w:r>
          </w:p>
        </w:tc>
        <w:tc>
          <w:tcPr>
            <w:tcW w:w="1535" w:type="dxa"/>
            <w:tcBorders>
              <w:top w:val="single" w:sz="6" w:space="0" w:color="8C8C8C"/>
              <w:left w:val="nil"/>
              <w:bottom w:val="single" w:sz="6" w:space="0" w:color="8C8C8C"/>
              <w:right w:val="nil"/>
            </w:tcBorders>
            <w:shd w:val="clear" w:color="auto" w:fill="FCFCFC" w:themeFill="background2" w:themeFillTint="33"/>
          </w:tcPr>
          <w:p w14:paraId="31EC65EB"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61</w:t>
            </w:r>
            <w:r>
              <w:rPr>
                <w:rFonts w:ascii="Calibri" w:hAnsi="Calibri" w:cs="Calibri"/>
                <w:sz w:val="20"/>
                <w:lang w:eastAsia="en-IE"/>
              </w:rPr>
              <w:t> </w:t>
            </w:r>
            <w:r>
              <w:rPr>
                <w:rFonts w:cs="Segoe UI"/>
                <w:sz w:val="20"/>
                <w:lang w:eastAsia="en-IE"/>
              </w:rPr>
              <w:t>111 by 2025 compared to a target of 65</w:t>
            </w:r>
            <w:r>
              <w:rPr>
                <w:rFonts w:ascii="Calibri" w:hAnsi="Calibri" w:cs="Calibri"/>
                <w:sz w:val="20"/>
                <w:lang w:eastAsia="en-IE"/>
              </w:rPr>
              <w:t> </w:t>
            </w:r>
            <w:r>
              <w:rPr>
                <w:rFonts w:cs="Segoe UI"/>
                <w:sz w:val="20"/>
                <w:lang w:eastAsia="en-IE"/>
              </w:rPr>
              <w:t>000</w:t>
            </w:r>
          </w:p>
        </w:tc>
        <w:tc>
          <w:tcPr>
            <w:tcW w:w="1588" w:type="dxa"/>
            <w:tcBorders>
              <w:top w:val="single" w:sz="6" w:space="0" w:color="8C8C8C"/>
              <w:left w:val="nil"/>
              <w:bottom w:val="single" w:sz="6" w:space="0" w:color="8C8C8C"/>
              <w:right w:val="nil"/>
            </w:tcBorders>
            <w:shd w:val="clear" w:color="auto" w:fill="FCFCFC" w:themeFill="background2" w:themeFillTint="33"/>
          </w:tcPr>
          <w:p w14:paraId="550EAB35"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430E4C" w14:paraId="39B6CB9F"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39A5EAD7" w14:textId="77777777" w:rsidR="00D933B7" w:rsidRPr="00430E4C" w:rsidRDefault="00D933B7">
            <w:pPr>
              <w:spacing w:after="0" w:line="240" w:lineRule="auto"/>
              <w:textAlignment w:val="baseline"/>
              <w:rPr>
                <w:rFonts w:cs="Segoe UI"/>
                <w:sz w:val="20"/>
                <w:lang w:eastAsia="en-IE"/>
              </w:rPr>
            </w:pPr>
            <w:r>
              <w:rPr>
                <w:rFonts w:cs="Segoe UI"/>
                <w:sz w:val="20"/>
                <w:lang w:eastAsia="en-IE"/>
              </w:rPr>
              <w:t>People reporting an improved employment situation after the end of the training supported by the programme</w:t>
            </w:r>
          </w:p>
        </w:tc>
        <w:tc>
          <w:tcPr>
            <w:tcW w:w="1524" w:type="dxa"/>
            <w:tcBorders>
              <w:top w:val="single" w:sz="6" w:space="0" w:color="8C8C8C"/>
              <w:left w:val="nil"/>
              <w:bottom w:val="single" w:sz="6" w:space="0" w:color="8C8C8C"/>
              <w:right w:val="nil"/>
            </w:tcBorders>
            <w:shd w:val="clear" w:color="auto" w:fill="FCFCFC" w:themeFill="background2" w:themeFillTint="33"/>
          </w:tcPr>
          <w:p w14:paraId="2D2F0868" w14:textId="77777777" w:rsidR="00D933B7" w:rsidRPr="00430E4C" w:rsidRDefault="00D933B7">
            <w:pPr>
              <w:spacing w:after="0" w:line="240" w:lineRule="auto"/>
              <w:jc w:val="center"/>
              <w:textAlignment w:val="baseline"/>
              <w:rPr>
                <w:rFonts w:cs="Segoe UI"/>
                <w:sz w:val="20"/>
                <w:lang w:eastAsia="en-IE"/>
              </w:rPr>
            </w:pPr>
            <w:r>
              <w:rPr>
                <w:rFonts w:ascii="Calibri" w:hAnsi="Calibri" w:cs="Calibri"/>
                <w:color w:val="00000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00625082" w14:textId="77777777" w:rsidR="00D933B7" w:rsidRPr="00430E4C" w:rsidRDefault="00D933B7">
            <w:pPr>
              <w:spacing w:after="0" w:line="240" w:lineRule="auto"/>
              <w:jc w:val="center"/>
              <w:textAlignment w:val="baseline"/>
              <w:rPr>
                <w:rFonts w:cs="Segoe UI"/>
                <w:b/>
                <w:bCs/>
                <w:sz w:val="20"/>
                <w:lang w:eastAsia="en-IE"/>
              </w:rPr>
            </w:pPr>
            <w:r>
              <w:rPr>
                <w:b/>
                <w:bCs/>
                <w:sz w:val="20"/>
                <w:lang w:eastAsia="en-IE"/>
              </w:rPr>
              <w:t>19%</w:t>
            </w:r>
          </w:p>
        </w:tc>
        <w:tc>
          <w:tcPr>
            <w:tcW w:w="1488" w:type="dxa"/>
            <w:tcBorders>
              <w:top w:val="single" w:sz="6" w:space="0" w:color="8C8C8C"/>
              <w:left w:val="nil"/>
              <w:bottom w:val="single" w:sz="6" w:space="0" w:color="8C8C8C"/>
              <w:right w:val="nil"/>
            </w:tcBorders>
            <w:shd w:val="clear" w:color="auto" w:fill="FCFCFC" w:themeFill="background2" w:themeFillTint="33"/>
          </w:tcPr>
          <w:p w14:paraId="56B72CB8" w14:textId="77777777" w:rsidR="00D933B7" w:rsidRPr="00430E4C" w:rsidRDefault="00D933B7">
            <w:pPr>
              <w:spacing w:after="0" w:line="240" w:lineRule="auto"/>
              <w:jc w:val="center"/>
              <w:textAlignment w:val="baseline"/>
              <w:rPr>
                <w:rFonts w:cs="Segoe UI"/>
                <w:sz w:val="20"/>
                <w:lang w:eastAsia="en-IE"/>
              </w:rPr>
            </w:pPr>
            <w:r>
              <w:rPr>
                <w:color w:val="000000"/>
                <w:sz w:val="20"/>
                <w:lang w:eastAsia="en-IE"/>
              </w:rPr>
              <w:t>26</w:t>
            </w:r>
            <w:r>
              <w:rPr>
                <w:rFonts w:ascii="Calibri" w:hAnsi="Calibri" w:cs="Calibri"/>
                <w:color w:val="000000"/>
                <w:sz w:val="20"/>
                <w:lang w:eastAsia="en-IE"/>
              </w:rPr>
              <w:t> </w:t>
            </w:r>
            <w:r>
              <w:rPr>
                <w:color w:val="000000"/>
                <w:sz w:val="20"/>
                <w:lang w:eastAsia="en-IE"/>
              </w:rPr>
              <w:t>200 in 2027</w:t>
            </w:r>
          </w:p>
        </w:tc>
        <w:tc>
          <w:tcPr>
            <w:tcW w:w="1535" w:type="dxa"/>
            <w:tcBorders>
              <w:top w:val="single" w:sz="6" w:space="0" w:color="8C8C8C"/>
              <w:left w:val="nil"/>
              <w:bottom w:val="single" w:sz="6" w:space="0" w:color="8C8C8C"/>
              <w:right w:val="nil"/>
            </w:tcBorders>
            <w:shd w:val="clear" w:color="auto" w:fill="FCFCFC" w:themeFill="background2" w:themeFillTint="33"/>
          </w:tcPr>
          <w:p w14:paraId="4C3B701A"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5</w:t>
            </w:r>
            <w:r>
              <w:rPr>
                <w:rFonts w:ascii="Calibri" w:hAnsi="Calibri" w:cs="Calibri"/>
                <w:sz w:val="20"/>
                <w:lang w:eastAsia="en-IE"/>
              </w:rPr>
              <w:t> </w:t>
            </w:r>
            <w:r>
              <w:rPr>
                <w:rFonts w:cs="Segoe UI"/>
                <w:sz w:val="20"/>
                <w:lang w:eastAsia="en-IE"/>
              </w:rPr>
              <w:t>090 by 2025 compared to a target of 26</w:t>
            </w:r>
            <w:r>
              <w:rPr>
                <w:rFonts w:ascii="Calibri" w:hAnsi="Calibri" w:cs="Calibri"/>
                <w:sz w:val="20"/>
                <w:lang w:eastAsia="en-IE"/>
              </w:rPr>
              <w:t> </w:t>
            </w:r>
            <w:r>
              <w:rPr>
                <w:rFonts w:cs="Segoe UI"/>
                <w:sz w:val="20"/>
                <w:lang w:eastAsia="en-IE"/>
              </w:rPr>
              <w:t>200</w:t>
            </w:r>
          </w:p>
        </w:tc>
        <w:tc>
          <w:tcPr>
            <w:tcW w:w="1588" w:type="dxa"/>
            <w:tcBorders>
              <w:top w:val="single" w:sz="6" w:space="0" w:color="8C8C8C"/>
              <w:left w:val="nil"/>
              <w:bottom w:val="single" w:sz="6" w:space="0" w:color="8C8C8C"/>
              <w:right w:val="nil"/>
            </w:tcBorders>
            <w:shd w:val="clear" w:color="auto" w:fill="FCFCFC" w:themeFill="background2" w:themeFillTint="33"/>
          </w:tcPr>
          <w:p w14:paraId="1F4874D5"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430E4C" w14:paraId="4AB9C660"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34AE6E1A" w14:textId="77777777" w:rsidR="00D933B7" w:rsidRPr="00430E4C" w:rsidRDefault="00D933B7">
            <w:pPr>
              <w:spacing w:after="0" w:line="240" w:lineRule="auto"/>
              <w:textAlignment w:val="baseline"/>
              <w:rPr>
                <w:rFonts w:cs="Segoe UI"/>
                <w:sz w:val="20"/>
                <w:lang w:eastAsia="en-IE"/>
              </w:rPr>
            </w:pPr>
            <w:r>
              <w:rPr>
                <w:rFonts w:cs="Segoe UI"/>
                <w:sz w:val="20"/>
                <w:lang w:eastAsia="en-IE"/>
              </w:rPr>
              <w:t>Extent of alignment of the national interoperability framework with the European interoperability framework (on a scale of 1 to 4)</w:t>
            </w:r>
          </w:p>
        </w:tc>
        <w:tc>
          <w:tcPr>
            <w:tcW w:w="1524" w:type="dxa"/>
            <w:tcBorders>
              <w:top w:val="single" w:sz="6" w:space="0" w:color="8C8C8C"/>
              <w:left w:val="nil"/>
              <w:bottom w:val="single" w:sz="6" w:space="0" w:color="8C8C8C"/>
              <w:right w:val="nil"/>
            </w:tcBorders>
            <w:shd w:val="clear" w:color="auto" w:fill="FCFCFC" w:themeFill="background2" w:themeFillTint="33"/>
          </w:tcPr>
          <w:p w14:paraId="22C29F08" w14:textId="77777777" w:rsidR="00D933B7" w:rsidRPr="00430E4C" w:rsidRDefault="00D933B7">
            <w:pPr>
              <w:spacing w:after="0" w:line="240" w:lineRule="auto"/>
              <w:jc w:val="center"/>
              <w:textAlignment w:val="baseline"/>
              <w:rPr>
                <w:rFonts w:cs="Segoe UI"/>
                <w:sz w:val="20"/>
                <w:lang w:eastAsia="en-IE"/>
              </w:rPr>
            </w:pPr>
            <w:r>
              <w:rPr>
                <w:rFonts w:ascii="Calibri" w:hAnsi="Calibri" w:cs="Calibri"/>
                <w:color w:val="000000"/>
                <w:lang w:eastAsia="en-IE"/>
              </w:rPr>
              <w:t>3.75</w:t>
            </w:r>
          </w:p>
        </w:tc>
        <w:tc>
          <w:tcPr>
            <w:tcW w:w="1519" w:type="dxa"/>
            <w:tcBorders>
              <w:top w:val="single" w:sz="6" w:space="0" w:color="8C8C8C"/>
              <w:left w:val="nil"/>
              <w:bottom w:val="single" w:sz="6" w:space="0" w:color="8C8C8C"/>
              <w:right w:val="nil"/>
            </w:tcBorders>
            <w:shd w:val="clear" w:color="auto" w:fill="FCFCFC" w:themeFill="background2" w:themeFillTint="33"/>
          </w:tcPr>
          <w:p w14:paraId="1F5BC99A" w14:textId="77777777" w:rsidR="00D933B7" w:rsidRPr="00430E4C" w:rsidRDefault="00D933B7">
            <w:pPr>
              <w:spacing w:after="0" w:line="240" w:lineRule="auto"/>
              <w:jc w:val="center"/>
              <w:textAlignment w:val="baseline"/>
              <w:rPr>
                <w:rFonts w:cs="Segoe UI"/>
                <w:b/>
                <w:bCs/>
                <w:sz w:val="20"/>
                <w:lang w:eastAsia="en-IE"/>
              </w:rPr>
            </w:pPr>
            <w:r>
              <w:rPr>
                <w:b/>
                <w:bCs/>
                <w:sz w:val="20"/>
                <w:lang w:eastAsia="en-IE"/>
              </w:rPr>
              <w:t>&gt; 100%</w:t>
            </w:r>
          </w:p>
        </w:tc>
        <w:tc>
          <w:tcPr>
            <w:tcW w:w="1488" w:type="dxa"/>
            <w:tcBorders>
              <w:top w:val="single" w:sz="6" w:space="0" w:color="8C8C8C"/>
              <w:left w:val="nil"/>
              <w:bottom w:val="single" w:sz="6" w:space="0" w:color="8C8C8C"/>
              <w:right w:val="nil"/>
            </w:tcBorders>
            <w:shd w:val="clear" w:color="auto" w:fill="FCFCFC" w:themeFill="background2" w:themeFillTint="33"/>
          </w:tcPr>
          <w:p w14:paraId="1F51EEAA" w14:textId="2E380683" w:rsidR="00D933B7" w:rsidRPr="00430E4C" w:rsidRDefault="00D933B7">
            <w:pPr>
              <w:spacing w:after="0" w:line="240" w:lineRule="auto"/>
              <w:jc w:val="center"/>
              <w:textAlignment w:val="baseline"/>
              <w:rPr>
                <w:rFonts w:cs="Segoe UI"/>
                <w:sz w:val="20"/>
                <w:lang w:eastAsia="en-IE"/>
              </w:rPr>
            </w:pPr>
            <w:r>
              <w:rPr>
                <w:color w:val="000000"/>
                <w:sz w:val="20"/>
                <w:lang w:eastAsia="en-IE"/>
              </w:rPr>
              <w:t>3.78 in 2025</w:t>
            </w:r>
            <w:r w:rsidR="005F2B8B">
              <w:rPr>
                <w:color w:val="000000"/>
                <w:sz w:val="20"/>
                <w:lang w:eastAsia="en-IE"/>
              </w:rPr>
              <w:t xml:space="preserve"> </w:t>
            </w:r>
            <w:r w:rsidR="00851EA3">
              <w:t>(</w:t>
            </w:r>
            <w:r w:rsidR="00851EA3">
              <w:rPr>
                <w:rStyle w:val="FootnoteReference"/>
              </w:rPr>
              <w:t>5</w:t>
            </w:r>
            <w:r w:rsidR="00851EA3">
              <w:t>)</w:t>
            </w:r>
          </w:p>
        </w:tc>
        <w:tc>
          <w:tcPr>
            <w:tcW w:w="1535" w:type="dxa"/>
            <w:tcBorders>
              <w:top w:val="single" w:sz="6" w:space="0" w:color="8C8C8C"/>
              <w:left w:val="nil"/>
              <w:bottom w:val="single" w:sz="6" w:space="0" w:color="8C8C8C"/>
              <w:right w:val="nil"/>
            </w:tcBorders>
            <w:shd w:val="clear" w:color="auto" w:fill="FCFCFC" w:themeFill="background2" w:themeFillTint="33"/>
          </w:tcPr>
          <w:p w14:paraId="253DC1CE"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3.79 in 2025 compared to a target of 3.78</w:t>
            </w:r>
          </w:p>
        </w:tc>
        <w:tc>
          <w:tcPr>
            <w:tcW w:w="1588" w:type="dxa"/>
            <w:tcBorders>
              <w:top w:val="single" w:sz="6" w:space="0" w:color="8C8C8C"/>
              <w:left w:val="nil"/>
              <w:bottom w:val="single" w:sz="6" w:space="0" w:color="8C8C8C"/>
              <w:right w:val="nil"/>
            </w:tcBorders>
            <w:shd w:val="clear" w:color="auto" w:fill="FCFCFC" w:themeFill="background2" w:themeFillTint="33"/>
          </w:tcPr>
          <w:p w14:paraId="4D40D1B4"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430E4C" w14:paraId="69048AF0"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53FC1E80" w14:textId="77777777" w:rsidR="00D933B7" w:rsidRPr="00430E4C" w:rsidRDefault="00D933B7">
            <w:pPr>
              <w:spacing w:after="0" w:line="240" w:lineRule="auto"/>
              <w:textAlignment w:val="baseline"/>
              <w:rPr>
                <w:rFonts w:cs="Segoe UI"/>
                <w:sz w:val="20"/>
                <w:lang w:eastAsia="en-IE"/>
              </w:rPr>
            </w:pPr>
            <w:r>
              <w:rPr>
                <w:rFonts w:cs="Segoe UI"/>
                <w:sz w:val="20"/>
                <w:lang w:eastAsia="en-IE"/>
              </w:rPr>
              <w:t>Businesses and public sector entities that have used the European digital innovation hub services</w:t>
            </w:r>
          </w:p>
        </w:tc>
        <w:tc>
          <w:tcPr>
            <w:tcW w:w="1524" w:type="dxa"/>
            <w:tcBorders>
              <w:top w:val="single" w:sz="6" w:space="0" w:color="8C8C8C"/>
              <w:left w:val="nil"/>
              <w:bottom w:val="single" w:sz="6" w:space="0" w:color="8C8C8C"/>
              <w:right w:val="nil"/>
            </w:tcBorders>
            <w:shd w:val="clear" w:color="auto" w:fill="FCFCFC" w:themeFill="background2" w:themeFillTint="33"/>
          </w:tcPr>
          <w:p w14:paraId="0A2AF53C" w14:textId="77777777" w:rsidR="00D933B7" w:rsidRPr="00430E4C" w:rsidRDefault="00D933B7">
            <w:pPr>
              <w:spacing w:after="0" w:line="240" w:lineRule="auto"/>
              <w:jc w:val="center"/>
              <w:textAlignment w:val="baseline"/>
              <w:rPr>
                <w:rFonts w:cs="Segoe UI"/>
                <w:sz w:val="20"/>
                <w:lang w:eastAsia="en-IE"/>
              </w:rPr>
            </w:pPr>
            <w:r>
              <w:rPr>
                <w:rFonts w:ascii="Calibri" w:hAnsi="Calibri" w:cs="Calibri"/>
                <w:color w:val="00000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2D0EC561" w14:textId="77777777" w:rsidR="00D933B7" w:rsidRPr="00430E4C" w:rsidRDefault="00D933B7">
            <w:pPr>
              <w:spacing w:after="0" w:line="240" w:lineRule="auto"/>
              <w:jc w:val="center"/>
              <w:textAlignment w:val="baseline"/>
              <w:rPr>
                <w:rFonts w:cs="Segoe UI"/>
                <w:b/>
                <w:bCs/>
                <w:sz w:val="20"/>
                <w:lang w:eastAsia="en-IE"/>
              </w:rPr>
            </w:pPr>
            <w:r>
              <w:rPr>
                <w:b/>
                <w:bCs/>
                <w:sz w:val="20"/>
                <w:lang w:eastAsia="en-IE"/>
              </w:rPr>
              <w:t>32%</w:t>
            </w:r>
          </w:p>
        </w:tc>
        <w:tc>
          <w:tcPr>
            <w:tcW w:w="1488" w:type="dxa"/>
            <w:tcBorders>
              <w:top w:val="single" w:sz="6" w:space="0" w:color="8C8C8C"/>
              <w:left w:val="nil"/>
              <w:bottom w:val="single" w:sz="6" w:space="0" w:color="8C8C8C"/>
              <w:right w:val="nil"/>
            </w:tcBorders>
            <w:shd w:val="clear" w:color="auto" w:fill="FCFCFC" w:themeFill="background2" w:themeFillTint="33"/>
          </w:tcPr>
          <w:p w14:paraId="2AB6F820" w14:textId="77777777" w:rsidR="00D933B7" w:rsidRPr="00430E4C" w:rsidRDefault="00D933B7">
            <w:pPr>
              <w:spacing w:after="0" w:line="240" w:lineRule="auto"/>
              <w:jc w:val="center"/>
              <w:textAlignment w:val="baseline"/>
              <w:rPr>
                <w:rFonts w:cs="Segoe UI"/>
                <w:sz w:val="20"/>
                <w:lang w:eastAsia="en-IE"/>
              </w:rPr>
            </w:pPr>
            <w:r>
              <w:rPr>
                <w:color w:val="000000"/>
                <w:sz w:val="20"/>
                <w:lang w:eastAsia="en-IE"/>
              </w:rPr>
              <w:t>287</w:t>
            </w:r>
            <w:r>
              <w:rPr>
                <w:rFonts w:ascii="Calibri" w:hAnsi="Calibri" w:cs="Calibri"/>
                <w:color w:val="000000"/>
                <w:sz w:val="20"/>
                <w:lang w:eastAsia="en-IE"/>
              </w:rPr>
              <w:t> </w:t>
            </w:r>
            <w:r>
              <w:rPr>
                <w:color w:val="000000"/>
                <w:sz w:val="20"/>
                <w:lang w:eastAsia="en-IE"/>
              </w:rPr>
              <w:t>400 in</w:t>
            </w:r>
            <w:r>
              <w:rPr>
                <w:color w:val="000000"/>
                <w:sz w:val="20"/>
                <w:lang w:eastAsia="en-IE"/>
              </w:rPr>
              <w:br/>
              <w:t>2029</w:t>
            </w:r>
          </w:p>
        </w:tc>
        <w:tc>
          <w:tcPr>
            <w:tcW w:w="1535" w:type="dxa"/>
            <w:tcBorders>
              <w:top w:val="single" w:sz="6" w:space="0" w:color="8C8C8C"/>
              <w:left w:val="nil"/>
              <w:bottom w:val="single" w:sz="6" w:space="0" w:color="8C8C8C"/>
              <w:right w:val="nil"/>
            </w:tcBorders>
            <w:shd w:val="clear" w:color="auto" w:fill="FCFCFC" w:themeFill="background2" w:themeFillTint="33"/>
          </w:tcPr>
          <w:p w14:paraId="4859ADF4"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93</w:t>
            </w:r>
            <w:r>
              <w:rPr>
                <w:rFonts w:ascii="Calibri" w:hAnsi="Calibri" w:cs="Calibri"/>
                <w:sz w:val="20"/>
                <w:lang w:eastAsia="en-IE"/>
              </w:rPr>
              <w:t> </w:t>
            </w:r>
            <w:r>
              <w:rPr>
                <w:rFonts w:cs="Segoe UI"/>
                <w:sz w:val="20"/>
                <w:lang w:eastAsia="en-IE"/>
              </w:rPr>
              <w:t>085 by 2025 compared to a target of 287</w:t>
            </w:r>
            <w:r>
              <w:rPr>
                <w:rFonts w:ascii="Calibri" w:hAnsi="Calibri" w:cs="Calibri"/>
                <w:sz w:val="20"/>
                <w:lang w:eastAsia="en-IE"/>
              </w:rPr>
              <w:t> </w:t>
            </w:r>
            <w:r>
              <w:rPr>
                <w:rFonts w:cs="Segoe UI"/>
                <w:sz w:val="20"/>
                <w:lang w:eastAsia="en-IE"/>
              </w:rPr>
              <w:t>400</w:t>
            </w:r>
          </w:p>
        </w:tc>
        <w:tc>
          <w:tcPr>
            <w:tcW w:w="1588" w:type="dxa"/>
            <w:tcBorders>
              <w:top w:val="single" w:sz="6" w:space="0" w:color="8C8C8C"/>
              <w:left w:val="nil"/>
              <w:bottom w:val="single" w:sz="6" w:space="0" w:color="8C8C8C"/>
              <w:right w:val="nil"/>
            </w:tcBorders>
            <w:shd w:val="clear" w:color="auto" w:fill="FCFCFC" w:themeFill="background2" w:themeFillTint="33"/>
          </w:tcPr>
          <w:p w14:paraId="33734AAD" w14:textId="77777777" w:rsidR="00D933B7" w:rsidRPr="00430E4C"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50F31D05" w14:textId="1C4119E7" w:rsidR="00851EA3" w:rsidRPr="00464E0B" w:rsidRDefault="00851EA3" w:rsidP="00851EA3">
      <w:pPr>
        <w:pStyle w:val="FootnoteText"/>
        <w:rPr>
          <w:lang w:val="en-IE"/>
        </w:rPr>
      </w:pPr>
      <w:r>
        <w:t>(</w:t>
      </w:r>
      <w:r>
        <w:rPr>
          <w:rStyle w:val="FootnoteReference"/>
        </w:rPr>
        <w:t>5</w:t>
      </w:r>
      <w:r>
        <w:t>)</w:t>
      </w:r>
      <w:r>
        <w:tab/>
        <w:t>The value presents</w:t>
      </w:r>
      <w:r w:rsidRPr="008D60B7">
        <w:t xml:space="preserve"> three limitations. KPI 22</w:t>
      </w:r>
      <w:r w:rsidRPr="008D60B7">
        <w:rPr>
          <w:rFonts w:ascii="Calibri" w:hAnsi="Calibri" w:cs="Calibri"/>
        </w:rPr>
        <w:t> </w:t>
      </w:r>
      <w:r w:rsidRPr="008D60B7">
        <w:t>(DESI - Digital Public</w:t>
      </w:r>
      <w:r w:rsidRPr="008D60B7">
        <w:rPr>
          <w:rFonts w:ascii="Calibri" w:hAnsi="Calibri" w:cs="Calibri"/>
        </w:rPr>
        <w:t> </w:t>
      </w:r>
      <w:r w:rsidRPr="008D60B7">
        <w:t>Services Dimension)</w:t>
      </w:r>
      <w:r w:rsidRPr="008D60B7">
        <w:rPr>
          <w:rFonts w:ascii="Calibri" w:hAnsi="Calibri" w:cs="Calibri"/>
        </w:rPr>
        <w:t> </w:t>
      </w:r>
      <w:r w:rsidRPr="008D60B7">
        <w:t>currently reflects the most up-to-date data available online (reference period: April 2024 to April 2025). In addition, KPI 33</w:t>
      </w:r>
      <w:r w:rsidRPr="008D60B7">
        <w:rPr>
          <w:rFonts w:ascii="Calibri" w:hAnsi="Calibri" w:cs="Calibri"/>
        </w:rPr>
        <w:t> </w:t>
      </w:r>
      <w:r w:rsidRPr="008D60B7">
        <w:t>(Total number of language resources in different Member States)</w:t>
      </w:r>
      <w:r w:rsidRPr="008D60B7">
        <w:rPr>
          <w:rFonts w:ascii="Calibri" w:hAnsi="Calibri" w:cs="Calibri"/>
        </w:rPr>
        <w:t> </w:t>
      </w:r>
      <w:r w:rsidRPr="008D60B7">
        <w:t xml:space="preserve">currently reflects 2023 data. Considering that the previous ELRC-based data collection mechanism has been discontinued, data collection now falls under the Common European Language Data Space (LDS) and updated figures are expected but not yet available yet. Finally, data for </w:t>
      </w:r>
      <w:r>
        <w:t>4 Member States</w:t>
      </w:r>
      <w:r w:rsidRPr="008D60B7">
        <w:rPr>
          <w:rFonts w:ascii="Calibri" w:hAnsi="Calibri" w:cs="Calibri"/>
        </w:rPr>
        <w:t> </w:t>
      </w:r>
      <w:r w:rsidRPr="008D60B7">
        <w:t>are currently missing due to pending responses and reported as 'N/A'.</w:t>
      </w:r>
      <w:r w:rsidRPr="008D60B7">
        <w:rPr>
          <w:rFonts w:ascii="Calibri" w:hAnsi="Calibri" w:cs="Calibri"/>
        </w:rPr>
        <w:t> </w:t>
      </w:r>
    </w:p>
    <w:p w14:paraId="6E530CF3" w14:textId="77777777" w:rsidR="00D933B7" w:rsidRPr="00430E4C" w:rsidRDefault="00D933B7" w:rsidP="00D933B7">
      <w:pPr>
        <w:tabs>
          <w:tab w:val="left" w:pos="1410"/>
        </w:tabs>
        <w:rPr>
          <w:lang w:eastAsia="en-GB"/>
        </w:rPr>
      </w:pPr>
      <w:r>
        <w:rPr>
          <w:lang w:eastAsia="en-GB"/>
        </w:rPr>
        <w:tab/>
      </w:r>
    </w:p>
    <w:p w14:paraId="0324B879" w14:textId="77777777" w:rsidR="00D933B7" w:rsidRPr="00430E4C" w:rsidRDefault="00D933B7" w:rsidP="00D933B7">
      <w:pPr>
        <w:rPr>
          <w:lang w:eastAsia="en-GB"/>
        </w:rPr>
      </w:pPr>
      <w:r>
        <w:rPr>
          <w:lang w:eastAsia="en-GB"/>
        </w:rPr>
        <w:t>The digital Europe programme had delivered key flagship achievements in each of its specific objectives by the end of 2025.</w:t>
      </w:r>
    </w:p>
    <w:p w14:paraId="32C5A68A" w14:textId="77777777" w:rsidR="00D933B7" w:rsidRPr="00430E4C" w:rsidRDefault="00D933B7" w:rsidP="00373960">
      <w:pPr>
        <w:pStyle w:val="ListParagraph"/>
        <w:numPr>
          <w:ilvl w:val="0"/>
          <w:numId w:val="9"/>
        </w:numPr>
        <w:spacing w:after="240" w:line="264" w:lineRule="auto"/>
        <w:rPr>
          <w:lang w:eastAsia="en-GB"/>
        </w:rPr>
      </w:pPr>
      <w:r>
        <w:rPr>
          <w:lang w:eastAsia="en-GB"/>
        </w:rPr>
        <w:t xml:space="preserve">Nineteen </w:t>
      </w:r>
      <w:r>
        <w:rPr>
          <w:b/>
          <w:bCs/>
          <w:lang w:eastAsia="en-GB"/>
        </w:rPr>
        <w:t>AI factories</w:t>
      </w:r>
      <w:r>
        <w:rPr>
          <w:lang w:eastAsia="en-GB"/>
        </w:rPr>
        <w:t xml:space="preserve"> started to be deployed in 16 Member States, offering AI start-ups, small and medium-sized enterprises and researchers access to AI-optimised high-performance computers, AI training and technical expertise to promote cutting-edge research and AI applications. AI factories benefit from the world-leading public supercomputing network established by the European High-Performance Computing Joint Undertaking. The first </w:t>
      </w:r>
      <w:r>
        <w:rPr>
          <w:b/>
          <w:bCs/>
          <w:lang w:eastAsia="en-GB"/>
        </w:rPr>
        <w:t>EU exascale supercomputer</w:t>
      </w:r>
      <w:r>
        <w:rPr>
          <w:lang w:eastAsia="en-GB"/>
        </w:rPr>
        <w:t>, Jupiter, has now reached its full performance of one exaflop, or more than 1</w:t>
      </w:r>
      <w:r>
        <w:rPr>
          <w:rFonts w:ascii="Calibri" w:hAnsi="Calibri" w:cs="Calibri"/>
          <w:lang w:eastAsia="en-GB"/>
        </w:rPr>
        <w:t> </w:t>
      </w:r>
      <w:r>
        <w:rPr>
          <w:lang w:eastAsia="en-GB"/>
        </w:rPr>
        <w:t xml:space="preserve">trillion operations per second, officially ranking number four on the latest TOP500 list of the world’s supercomputers. Its architecture delivers unprecedented capability for large-scale simulations and advanced AI workloads. Additionally, the European High-Performance Computing Joint Undertaking has inaugurated four </w:t>
      </w:r>
      <w:r>
        <w:rPr>
          <w:b/>
          <w:bCs/>
          <w:lang w:eastAsia="en-GB"/>
        </w:rPr>
        <w:t>quantum computers</w:t>
      </w:r>
      <w:r>
        <w:rPr>
          <w:rFonts w:ascii="Calibri" w:hAnsi="Calibri" w:cs="Calibri"/>
          <w:lang w:eastAsia="en-GB"/>
        </w:rPr>
        <w:t xml:space="preserve"> </w:t>
      </w:r>
      <w:r>
        <w:rPr>
          <w:lang w:eastAsia="en-GB"/>
        </w:rPr>
        <w:t>and</w:t>
      </w:r>
      <w:r>
        <w:rPr>
          <w:rFonts w:ascii="Calibri" w:hAnsi="Calibri" w:cs="Calibri"/>
          <w:lang w:eastAsia="en-GB"/>
        </w:rPr>
        <w:t xml:space="preserve"> </w:t>
      </w:r>
      <w:r>
        <w:rPr>
          <w:lang w:eastAsia="en-GB"/>
        </w:rPr>
        <w:t>procured</w:t>
      </w:r>
      <w:r>
        <w:rPr>
          <w:rFonts w:ascii="Calibri" w:hAnsi="Calibri" w:cs="Calibri"/>
          <w:lang w:eastAsia="en-GB"/>
        </w:rPr>
        <w:t xml:space="preserve"> </w:t>
      </w:r>
      <w:r>
        <w:rPr>
          <w:lang w:eastAsia="en-GB"/>
        </w:rPr>
        <w:t>two more to address currently unsolvable scientific problems.</w:t>
      </w:r>
    </w:p>
    <w:p w14:paraId="6392D8E5" w14:textId="391042B5" w:rsidR="00D933B7" w:rsidRPr="00430E4C" w:rsidRDefault="00D933B7" w:rsidP="00373960">
      <w:pPr>
        <w:pStyle w:val="ListParagraph"/>
        <w:numPr>
          <w:ilvl w:val="0"/>
          <w:numId w:val="9"/>
        </w:numPr>
        <w:spacing w:after="240" w:line="264" w:lineRule="auto"/>
        <w:rPr>
          <w:lang w:eastAsia="en-GB"/>
        </w:rPr>
      </w:pPr>
      <w:r>
        <w:rPr>
          <w:lang w:eastAsia="en-GB"/>
        </w:rPr>
        <w:t xml:space="preserve">EU-funded supercomputers are crucial for climate simulations under the </w:t>
      </w:r>
      <w:r w:rsidR="000B7017">
        <w:rPr>
          <w:b/>
          <w:bCs/>
          <w:lang w:eastAsia="en-GB"/>
        </w:rPr>
        <w:t>D</w:t>
      </w:r>
      <w:r>
        <w:rPr>
          <w:b/>
          <w:bCs/>
          <w:lang w:eastAsia="en-GB"/>
        </w:rPr>
        <w:t xml:space="preserve">estination </w:t>
      </w:r>
      <w:r w:rsidR="000B7017">
        <w:rPr>
          <w:b/>
          <w:bCs/>
          <w:lang w:eastAsia="en-GB"/>
        </w:rPr>
        <w:t>E</w:t>
      </w:r>
      <w:r>
        <w:rPr>
          <w:b/>
          <w:bCs/>
          <w:lang w:eastAsia="en-GB"/>
        </w:rPr>
        <w:t>arth</w:t>
      </w:r>
      <w:r>
        <w:rPr>
          <w:lang w:eastAsia="en-GB"/>
        </w:rPr>
        <w:t xml:space="preserve"> initiative. Central to this are two </w:t>
      </w:r>
      <w:r>
        <w:rPr>
          <w:b/>
          <w:bCs/>
          <w:lang w:eastAsia="en-GB"/>
        </w:rPr>
        <w:t>AI-driven digital twins</w:t>
      </w:r>
      <w:r>
        <w:rPr>
          <w:rFonts w:ascii="Calibri" w:hAnsi="Calibri" w:cs="Calibri"/>
          <w:lang w:eastAsia="en-GB"/>
        </w:rPr>
        <w:t> </w:t>
      </w:r>
      <w:r>
        <w:rPr>
          <w:lang w:eastAsia="en-GB"/>
        </w:rPr>
        <w:t>– the extremes digital twin and the climate change adaptation digital twin</w:t>
      </w:r>
      <w:r>
        <w:rPr>
          <w:rFonts w:ascii="Calibri" w:hAnsi="Calibri" w:cs="Calibri"/>
          <w:lang w:eastAsia="en-GB"/>
        </w:rPr>
        <w:t> </w:t>
      </w:r>
      <w:r>
        <w:rPr>
          <w:lang w:eastAsia="en-GB"/>
        </w:rPr>
        <w:t xml:space="preserve">– which provide high-resolution simulations for predicting short-term extremes and long-term climate impacts. To support the development of AI and boost innovation, four highly specialised large-scale </w:t>
      </w:r>
      <w:r>
        <w:rPr>
          <w:b/>
          <w:bCs/>
          <w:lang w:eastAsia="en-GB"/>
        </w:rPr>
        <w:t xml:space="preserve">testing and experimentation facilities </w:t>
      </w:r>
      <w:r>
        <w:rPr>
          <w:lang w:eastAsia="en-GB"/>
        </w:rPr>
        <w:t>for AI in the areas of agri-food, health, manufacturing and smart cities/communities have been set up, in which more than 240 innovators have tested and/or validated AI-based products, generating more than 50 new customers for these AI tools.</w:t>
      </w:r>
    </w:p>
    <w:p w14:paraId="1397B517" w14:textId="3FDBEE20" w:rsidR="00D933B7" w:rsidRPr="00430E4C" w:rsidRDefault="00D933B7" w:rsidP="00373960">
      <w:pPr>
        <w:pStyle w:val="ListParagraph"/>
        <w:numPr>
          <w:ilvl w:val="0"/>
          <w:numId w:val="9"/>
        </w:numPr>
        <w:spacing w:after="240" w:line="264" w:lineRule="auto"/>
        <w:rPr>
          <w:lang w:eastAsia="en-GB"/>
        </w:rPr>
      </w:pPr>
      <w:r>
        <w:rPr>
          <w:b/>
          <w:bCs/>
          <w:lang w:eastAsia="en-GB"/>
        </w:rPr>
        <w:t>Fourteen common European data spaces</w:t>
      </w:r>
      <w:r>
        <w:rPr>
          <w:lang w:eastAsia="en-GB"/>
        </w:rPr>
        <w:t xml:space="preserve"> are being deployed. For instance, the </w:t>
      </w:r>
      <w:r w:rsidR="00C52783">
        <w:rPr>
          <w:lang w:eastAsia="en-GB"/>
        </w:rPr>
        <w:t xml:space="preserve">Cancer Image </w:t>
      </w:r>
      <w:r w:rsidR="004B3C0A">
        <w:rPr>
          <w:lang w:eastAsia="en-GB"/>
        </w:rPr>
        <w:t>Europe platform</w:t>
      </w:r>
      <w:r>
        <w:rPr>
          <w:lang w:eastAsia="en-GB"/>
        </w:rPr>
        <w:t xml:space="preserve"> provides a public catalogue of 83 medical imaging datasets (of around 106</w:t>
      </w:r>
      <w:r>
        <w:rPr>
          <w:rFonts w:ascii="Calibri" w:hAnsi="Calibri" w:cs="Calibri"/>
          <w:lang w:eastAsia="en-GB"/>
        </w:rPr>
        <w:t> </w:t>
      </w:r>
      <w:r>
        <w:rPr>
          <w:lang w:eastAsia="en-GB"/>
        </w:rPr>
        <w:t>968 subjects) for nine cancer types, to aid in the development of AI-based cancer solutions and thus shape the future of cancer diagnosis and treatment.</w:t>
      </w:r>
    </w:p>
    <w:p w14:paraId="3E0AFC69" w14:textId="77777777" w:rsidR="00D933B7" w:rsidRPr="00430E4C" w:rsidRDefault="00D933B7" w:rsidP="00373960">
      <w:pPr>
        <w:pStyle w:val="ListParagraph"/>
        <w:numPr>
          <w:ilvl w:val="0"/>
          <w:numId w:val="9"/>
        </w:numPr>
        <w:spacing w:after="240" w:line="264" w:lineRule="auto"/>
        <w:rPr>
          <w:lang w:eastAsia="en-GB"/>
        </w:rPr>
      </w:pPr>
      <w:r>
        <w:rPr>
          <w:lang w:eastAsia="en-GB"/>
        </w:rPr>
        <w:t>Digital transformation needs to be accompanied by coordinated measures to ensure the EU’s critical infrastructure is protected against increasingly complex cyber threats. For this purpose, 27 national cybersecurity competence centres, 26 cybersecurity infrastructures (cyberhubs) and over 250 cybersecurity tools have been deployed.</w:t>
      </w:r>
    </w:p>
    <w:p w14:paraId="468225CE" w14:textId="77777777" w:rsidR="00D933B7" w:rsidRPr="00430E4C" w:rsidRDefault="00D933B7" w:rsidP="00373960">
      <w:pPr>
        <w:pStyle w:val="ListParagraph"/>
        <w:numPr>
          <w:ilvl w:val="0"/>
          <w:numId w:val="9"/>
        </w:numPr>
        <w:spacing w:after="240" w:line="264" w:lineRule="auto"/>
        <w:rPr>
          <w:lang w:eastAsia="en-GB"/>
        </w:rPr>
      </w:pPr>
      <w:r>
        <w:rPr>
          <w:lang w:eastAsia="en-GB"/>
        </w:rPr>
        <w:t>To develop a workforce skilled in using these advanced technologies, digital Europe has funded more than 1</w:t>
      </w:r>
      <w:r>
        <w:rPr>
          <w:rFonts w:ascii="Calibri" w:hAnsi="Calibri" w:cs="Calibri"/>
          <w:lang w:eastAsia="en-GB"/>
        </w:rPr>
        <w:t> </w:t>
      </w:r>
      <w:r>
        <w:rPr>
          <w:lang w:eastAsia="en-GB"/>
        </w:rPr>
        <w:t>580 new education and training programmes enabling over 61</w:t>
      </w:r>
      <w:r>
        <w:rPr>
          <w:rFonts w:ascii="Calibri" w:hAnsi="Calibri" w:cs="Calibri"/>
          <w:lang w:eastAsia="en-GB"/>
        </w:rPr>
        <w:t> </w:t>
      </w:r>
      <w:r>
        <w:rPr>
          <w:lang w:eastAsia="en-GB"/>
        </w:rPr>
        <w:t>000</w:t>
      </w:r>
      <w:r>
        <w:rPr>
          <w:rFonts w:ascii="Calibri" w:hAnsi="Calibri" w:cs="Calibri"/>
          <w:lang w:eastAsia="en-GB"/>
        </w:rPr>
        <w:t xml:space="preserve"> </w:t>
      </w:r>
      <w:r>
        <w:rPr>
          <w:lang w:eastAsia="en-GB"/>
        </w:rPr>
        <w:t>participants to acquire expertise in key digital technologies, such as AI and data, cybersecurity, semiconductors, cloud computing and robotics.</w:t>
      </w:r>
    </w:p>
    <w:p w14:paraId="09F12BA0" w14:textId="77777777" w:rsidR="00D933B7" w:rsidRPr="00430E4C" w:rsidRDefault="00D933B7" w:rsidP="00373960">
      <w:pPr>
        <w:pStyle w:val="ListParagraph"/>
        <w:numPr>
          <w:ilvl w:val="0"/>
          <w:numId w:val="9"/>
        </w:numPr>
        <w:spacing w:after="240" w:line="264" w:lineRule="auto"/>
        <w:rPr>
          <w:lang w:eastAsia="en-GB"/>
        </w:rPr>
      </w:pPr>
      <w:r>
        <w:rPr>
          <w:lang w:eastAsia="en-GB"/>
        </w:rPr>
        <w:t xml:space="preserve">To boost the digital transformation of start-ups, small and medium-sized enterprises, mid-caps and public organisations, a network of 166 </w:t>
      </w:r>
      <w:r>
        <w:rPr>
          <w:b/>
          <w:bCs/>
          <w:lang w:eastAsia="en-GB"/>
        </w:rPr>
        <w:t>European digital innovation hubs</w:t>
      </w:r>
      <w:r>
        <w:rPr>
          <w:lang w:eastAsia="en-GB"/>
        </w:rPr>
        <w:t xml:space="preserve"> has been set up across all of the EU Member States and 10 associated countries. These hubs have delivered over 67</w:t>
      </w:r>
      <w:r>
        <w:rPr>
          <w:rFonts w:ascii="Calibri" w:hAnsi="Calibri" w:cs="Calibri"/>
          <w:lang w:eastAsia="en-GB"/>
        </w:rPr>
        <w:t> </w:t>
      </w:r>
      <w:r>
        <w:rPr>
          <w:lang w:eastAsia="en-GB"/>
        </w:rPr>
        <w:t>000 services related to training (32%), networking (22%), technology testing (28%) and funding (18%), and have reached thousands of organisations through more than 9</w:t>
      </w:r>
      <w:r>
        <w:rPr>
          <w:rFonts w:ascii="Calibri" w:hAnsi="Calibri" w:cs="Calibri"/>
          <w:lang w:eastAsia="en-GB"/>
        </w:rPr>
        <w:t> </w:t>
      </w:r>
      <w:r>
        <w:rPr>
          <w:lang w:eastAsia="en-GB"/>
        </w:rPr>
        <w:t>800 events.</w:t>
      </w:r>
    </w:p>
    <w:p w14:paraId="04236029" w14:textId="77777777" w:rsidR="00D933B7" w:rsidRPr="00430E4C" w:rsidRDefault="00D933B7" w:rsidP="00373960">
      <w:pPr>
        <w:pStyle w:val="ListParagraph"/>
        <w:numPr>
          <w:ilvl w:val="0"/>
          <w:numId w:val="9"/>
        </w:numPr>
        <w:spacing w:after="240" w:line="264" w:lineRule="auto"/>
        <w:rPr>
          <w:lang w:eastAsia="en-GB"/>
        </w:rPr>
      </w:pPr>
      <w:r>
        <w:rPr>
          <w:lang w:eastAsia="en-GB"/>
        </w:rPr>
        <w:t xml:space="preserve">To strengthen Europe’s semiconductor capacities, </w:t>
      </w:r>
      <w:r>
        <w:rPr>
          <w:b/>
          <w:bCs/>
          <w:lang w:eastAsia="en-GB"/>
        </w:rPr>
        <w:t>five semiconductor pilot lines</w:t>
      </w:r>
      <w:r>
        <w:rPr>
          <w:lang w:eastAsia="en-GB"/>
        </w:rPr>
        <w:t xml:space="preserve"> were launched in 2025 as pioneering, state-of-the-art facilities where EU industry can test, experiment and validate next-generation chip technologies and designs. These facilities bridge the gap between laboratory research and industrial-scale manufacturing, accelerating Europe’s semiconductor innovation capacity.</w:t>
      </w:r>
    </w:p>
    <w:p w14:paraId="5C2CBFDD" w14:textId="77777777" w:rsidR="00D933B7" w:rsidRPr="00430E4C" w:rsidRDefault="00D933B7" w:rsidP="00373960">
      <w:pPr>
        <w:pStyle w:val="ListParagraph"/>
        <w:numPr>
          <w:ilvl w:val="0"/>
          <w:numId w:val="9"/>
        </w:numPr>
        <w:spacing w:after="240" w:line="264" w:lineRule="auto"/>
        <w:rPr>
          <w:rFonts w:eastAsia="EC Square Sans Pro" w:cs="EC Square Sans Pro"/>
        </w:rPr>
      </w:pPr>
      <w:r>
        <w:rPr>
          <w:lang w:eastAsia="en-GB"/>
        </w:rPr>
        <w:t>Digital Europe supports many other activities too, such as developing a European Digital Identity Wallet, enhancing digital public administrations through interoperability measures (e.g. the Interoperability Test Bed reached a total of 4.4</w:t>
      </w:r>
      <w:r>
        <w:rPr>
          <w:rFonts w:ascii="Calibri" w:hAnsi="Calibri" w:cs="Calibri"/>
          <w:lang w:eastAsia="en-GB"/>
        </w:rPr>
        <w:t> </w:t>
      </w:r>
      <w:r>
        <w:rPr>
          <w:lang w:eastAsia="en-GB"/>
        </w:rPr>
        <w:t>million validations and the Interoperable Europe Portal hosts more than 2</w:t>
      </w:r>
      <w:r>
        <w:rPr>
          <w:rFonts w:ascii="Calibri" w:hAnsi="Calibri" w:cs="Calibri"/>
          <w:lang w:eastAsia="en-GB"/>
        </w:rPr>
        <w:t> </w:t>
      </w:r>
      <w:r>
        <w:rPr>
          <w:lang w:eastAsia="en-GB"/>
        </w:rPr>
        <w:t>900 interoperability solutions) or ensuring that minors are protected when surfing online.</w:t>
      </w:r>
      <w:bookmarkStart w:id="16" w:name="_Hlk188956083"/>
    </w:p>
    <w:bookmarkEnd w:id="16"/>
    <w:p w14:paraId="3BC95940" w14:textId="58A6B20B" w:rsidR="00D933B7" w:rsidRPr="00430E4C" w:rsidRDefault="00D933B7" w:rsidP="00373960">
      <w:pPr>
        <w:pStyle w:val="ListParagraph"/>
        <w:numPr>
          <w:ilvl w:val="0"/>
          <w:numId w:val="9"/>
        </w:numPr>
        <w:spacing w:after="240" w:line="264" w:lineRule="auto"/>
        <w:rPr>
          <w:lang w:eastAsia="en-GB"/>
        </w:rPr>
      </w:pPr>
      <w:r>
        <w:rPr>
          <w:lang w:eastAsia="en-GB"/>
        </w:rPr>
        <w:t xml:space="preserve">The digital Europe budget is also being implemented through </w:t>
      </w:r>
      <w:r>
        <w:rPr>
          <w:b/>
          <w:bCs/>
          <w:lang w:eastAsia="en-GB"/>
        </w:rPr>
        <w:t>financial instruments</w:t>
      </w:r>
      <w:r>
        <w:rPr>
          <w:lang w:eastAsia="en-GB"/>
        </w:rPr>
        <w:t>. EUR</w:t>
      </w:r>
      <w:r>
        <w:rPr>
          <w:rFonts w:ascii="Calibri" w:hAnsi="Calibri" w:cs="Calibri"/>
          <w:lang w:eastAsia="en-GB"/>
        </w:rPr>
        <w:t> </w:t>
      </w:r>
      <w:r>
        <w:rPr>
          <w:lang w:eastAsia="en-GB"/>
        </w:rPr>
        <w:t>83.63</w:t>
      </w:r>
      <w:r>
        <w:rPr>
          <w:rFonts w:ascii="Calibri" w:hAnsi="Calibri" w:cs="Calibri"/>
          <w:lang w:eastAsia="en-GB"/>
        </w:rPr>
        <w:t> </w:t>
      </w:r>
      <w:r>
        <w:rPr>
          <w:lang w:eastAsia="en-GB"/>
        </w:rPr>
        <w:t>million has been committed to support strategic digital technologies, such as AI, quantum and cybersecurity. Under the Chips Fund, EUR</w:t>
      </w:r>
      <w:r>
        <w:rPr>
          <w:rFonts w:ascii="Calibri" w:hAnsi="Calibri" w:cs="Calibri"/>
          <w:lang w:eastAsia="en-GB"/>
        </w:rPr>
        <w:t> </w:t>
      </w:r>
      <w:r>
        <w:rPr>
          <w:lang w:eastAsia="en-GB"/>
        </w:rPr>
        <w:t>98</w:t>
      </w:r>
      <w:r>
        <w:rPr>
          <w:rFonts w:ascii="Calibri" w:hAnsi="Calibri" w:cs="Calibri"/>
          <w:lang w:eastAsia="en-GB"/>
        </w:rPr>
        <w:t> </w:t>
      </w:r>
      <w:r>
        <w:rPr>
          <w:lang w:eastAsia="en-GB"/>
        </w:rPr>
        <w:t>million has been committed for investments in semiconductor technologies and applications. These investments are expected to mobilise 14.2 times the amounts committed, facilitating access to finance for key companies across Europe.</w:t>
      </w:r>
      <w:r w:rsidR="006B3B1A">
        <w:rPr>
          <w:lang w:eastAsia="en-GB"/>
        </w:rPr>
        <w:t xml:space="preserve"> </w:t>
      </w:r>
      <w:r w:rsidR="006B3B1A" w:rsidRPr="008F4C9E">
        <w:rPr>
          <w:rFonts w:eastAsiaTheme="minorEastAsia"/>
          <w:lang w:eastAsia="en-GB"/>
        </w:rPr>
        <w:t xml:space="preserve">Additional investments were unlocked through the InvestEU Programme, with the </w:t>
      </w:r>
      <w:r w:rsidR="006B3B1A">
        <w:rPr>
          <w:lang w:eastAsia="en-GB"/>
        </w:rPr>
        <w:t>digital Europe</w:t>
      </w:r>
      <w:r w:rsidR="006B3B1A" w:rsidRPr="008F4C9E">
        <w:rPr>
          <w:rFonts w:eastAsiaTheme="minorEastAsia"/>
          <w:lang w:eastAsia="en-GB"/>
        </w:rPr>
        <w:t xml:space="preserve"> reinforcing its impact by blending resources with the EU guarantee.</w:t>
      </w:r>
    </w:p>
    <w:p w14:paraId="3671CF88" w14:textId="77777777" w:rsidR="00D933B7" w:rsidRPr="00430E4C" w:rsidRDefault="00D933B7" w:rsidP="00373960">
      <w:pPr>
        <w:pStyle w:val="ListParagraph"/>
        <w:numPr>
          <w:ilvl w:val="0"/>
          <w:numId w:val="9"/>
        </w:numPr>
        <w:spacing w:after="240" w:line="264" w:lineRule="auto"/>
        <w:rPr>
          <w:lang w:eastAsia="en-GB"/>
        </w:rPr>
      </w:pPr>
      <w:r>
        <w:rPr>
          <w:lang w:eastAsia="en-GB"/>
        </w:rPr>
        <w:t>The findings of the interim evaluation indicate that digital Europe has made substantial progress and has also brought benefits to beneficiaries and users of the infrastructure that has been developed, such as in the areas of market positioning, networking and organisational development. However, challenges have nevertheless been identified, including a lack of awareness of the programme; difficulties in combining regional, national and EU funds; and administrative burdens when applying security restrictions to funded entities to protect the EU’s security.</w:t>
      </w:r>
      <w:r>
        <w:rPr>
          <w:rFonts w:ascii="Calibri" w:hAnsi="Calibri" w:cs="Calibri"/>
          <w:lang w:eastAsia="en-GB"/>
        </w:rPr>
        <w:t xml:space="preserve"> </w:t>
      </w:r>
      <w:r>
        <w:rPr>
          <w:lang w:eastAsia="en-GB"/>
        </w:rPr>
        <w:t>The Commission has organised several activities aimed at addressing these challenges, for instance outreach activities to ensure the smooth application of security restrictions and seminars for Member States and beneficiaries to facilitate the combination of funding.</w:t>
      </w:r>
      <w:r>
        <w:rPr>
          <w:lang w:eastAsia="en-GB"/>
        </w:rPr>
        <w:br w:type="page"/>
      </w:r>
    </w:p>
    <w:p w14:paraId="473361BB" w14:textId="77777777" w:rsidR="00D933B7" w:rsidRPr="00430E4C"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19392E29" w14:textId="77777777" w:rsidR="00D933B7" w:rsidRPr="00430E4C" w:rsidRDefault="00D933B7" w:rsidP="00F72C99">
      <w:pPr>
        <w:pStyle w:val="Heading2"/>
        <w:rPr>
          <w:rFonts w:eastAsiaTheme="majorEastAsia"/>
          <w:lang w:eastAsia="en-GB"/>
        </w:rPr>
      </w:pPr>
      <w:r>
        <w:rPr>
          <w:rFonts w:eastAsiaTheme="majorEastAsia"/>
          <w:lang w:eastAsia="en-GB"/>
        </w:rPr>
        <w:t>Contribution to horizontal priorities</w:t>
      </w:r>
    </w:p>
    <w:p w14:paraId="41AC8B99" w14:textId="77777777" w:rsidR="00D933B7" w:rsidRPr="00430E4C"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30E4C" w14:paraId="4F76BB49"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137448F9"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6F202A82"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400BA3F4"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199DA2AE"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430E4C" w14:paraId="0125804B"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18FBC3B4"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0D8F7E40"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54EB1705"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59DEF661"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599EBFBA"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3A2E3044"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18FE778C"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753CFD57"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3FCFD762"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2386B048"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 total envelope</w:t>
            </w:r>
            <w:r>
              <w:rPr>
                <w:rFonts w:ascii="Calibri" w:hAnsi="Calibri" w:cs="Calibri"/>
                <w:sz w:val="20"/>
                <w:lang w:eastAsia="en-IE"/>
              </w:rPr>
              <w:t> </w:t>
            </w:r>
          </w:p>
        </w:tc>
      </w:tr>
      <w:tr w:rsidR="00D933B7" w:rsidRPr="00430E4C" w14:paraId="127C53A8" w14:textId="77777777">
        <w:trPr>
          <w:trHeight w:val="300"/>
        </w:trPr>
        <w:tc>
          <w:tcPr>
            <w:tcW w:w="1562" w:type="dxa"/>
            <w:tcBorders>
              <w:top w:val="nil"/>
              <w:left w:val="nil"/>
              <w:bottom w:val="single" w:sz="6" w:space="0" w:color="8C8C8C"/>
              <w:right w:val="nil"/>
            </w:tcBorders>
            <w:vAlign w:val="center"/>
            <w:hideMark/>
          </w:tcPr>
          <w:p w14:paraId="16B77153" w14:textId="77777777" w:rsidR="00D933B7" w:rsidRPr="00430E4C"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Climate mainstreaming</w:t>
            </w:r>
          </w:p>
        </w:tc>
        <w:tc>
          <w:tcPr>
            <w:tcW w:w="918" w:type="dxa"/>
            <w:tcBorders>
              <w:top w:val="nil"/>
              <w:left w:val="nil"/>
              <w:bottom w:val="single" w:sz="6" w:space="0" w:color="8C8C8C"/>
              <w:right w:val="nil"/>
            </w:tcBorders>
            <w:vAlign w:val="center"/>
          </w:tcPr>
          <w:p w14:paraId="168339D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95.6</w:t>
            </w:r>
          </w:p>
        </w:tc>
        <w:tc>
          <w:tcPr>
            <w:tcW w:w="919" w:type="dxa"/>
            <w:tcBorders>
              <w:top w:val="nil"/>
              <w:left w:val="nil"/>
              <w:bottom w:val="single" w:sz="6" w:space="0" w:color="8C8C8C"/>
              <w:right w:val="nil"/>
            </w:tcBorders>
            <w:vAlign w:val="center"/>
          </w:tcPr>
          <w:p w14:paraId="434EFDC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154.5</w:t>
            </w:r>
          </w:p>
        </w:tc>
        <w:tc>
          <w:tcPr>
            <w:tcW w:w="806" w:type="dxa"/>
            <w:tcBorders>
              <w:top w:val="nil"/>
              <w:left w:val="nil"/>
              <w:bottom w:val="single" w:sz="6" w:space="0" w:color="8C8C8C"/>
              <w:right w:val="nil"/>
            </w:tcBorders>
            <w:vAlign w:val="center"/>
          </w:tcPr>
          <w:p w14:paraId="4869B4F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82.9</w:t>
            </w:r>
          </w:p>
        </w:tc>
        <w:tc>
          <w:tcPr>
            <w:tcW w:w="797" w:type="dxa"/>
            <w:tcBorders>
              <w:top w:val="nil"/>
              <w:left w:val="nil"/>
              <w:bottom w:val="single" w:sz="6" w:space="0" w:color="8C8C8C"/>
              <w:right w:val="nil"/>
            </w:tcBorders>
            <w:vAlign w:val="center"/>
          </w:tcPr>
          <w:p w14:paraId="1A50FDD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56.8</w:t>
            </w:r>
          </w:p>
        </w:tc>
        <w:tc>
          <w:tcPr>
            <w:tcW w:w="810" w:type="dxa"/>
            <w:tcBorders>
              <w:top w:val="nil"/>
              <w:left w:val="nil"/>
              <w:bottom w:val="single" w:sz="6" w:space="0" w:color="8C8C8C"/>
              <w:right w:val="nil"/>
            </w:tcBorders>
            <w:vAlign w:val="center"/>
            <w:hideMark/>
          </w:tcPr>
          <w:p w14:paraId="3027EAB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21.6</w:t>
            </w:r>
          </w:p>
        </w:tc>
        <w:tc>
          <w:tcPr>
            <w:tcW w:w="1215" w:type="dxa"/>
            <w:tcBorders>
              <w:top w:val="nil"/>
              <w:left w:val="nil"/>
              <w:bottom w:val="single" w:sz="6" w:space="0" w:color="8C8C8C"/>
              <w:right w:val="nil"/>
            </w:tcBorders>
            <w:vAlign w:val="center"/>
            <w:hideMark/>
          </w:tcPr>
          <w:p w14:paraId="066449B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21.2</w:t>
            </w:r>
          </w:p>
        </w:tc>
        <w:tc>
          <w:tcPr>
            <w:tcW w:w="796" w:type="dxa"/>
            <w:tcBorders>
              <w:top w:val="nil"/>
              <w:left w:val="nil"/>
              <w:bottom w:val="single" w:sz="6" w:space="0" w:color="8C8C8C"/>
              <w:right w:val="nil"/>
            </w:tcBorders>
            <w:vAlign w:val="center"/>
            <w:hideMark/>
          </w:tcPr>
          <w:p w14:paraId="506DE10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43.6</w:t>
            </w:r>
          </w:p>
        </w:tc>
        <w:tc>
          <w:tcPr>
            <w:tcW w:w="909" w:type="dxa"/>
            <w:tcBorders>
              <w:top w:val="nil"/>
              <w:left w:val="nil"/>
              <w:bottom w:val="single" w:sz="6" w:space="0" w:color="8C8C8C"/>
              <w:right w:val="nil"/>
            </w:tcBorders>
            <w:vAlign w:val="center"/>
            <w:hideMark/>
          </w:tcPr>
          <w:p w14:paraId="225DBB2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476.2</w:t>
            </w:r>
          </w:p>
        </w:tc>
        <w:tc>
          <w:tcPr>
            <w:tcW w:w="907" w:type="dxa"/>
            <w:tcBorders>
              <w:top w:val="nil"/>
              <w:left w:val="nil"/>
              <w:bottom w:val="single" w:sz="6" w:space="0" w:color="8C8C8C"/>
              <w:right w:val="nil"/>
            </w:tcBorders>
            <w:vAlign w:val="center"/>
            <w:hideMark/>
          </w:tcPr>
          <w:p w14:paraId="00E2A90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5.9%</w:t>
            </w:r>
          </w:p>
        </w:tc>
      </w:tr>
    </w:tbl>
    <w:p w14:paraId="46A21824" w14:textId="77777777" w:rsidR="00D933B7" w:rsidRPr="00430E4C" w:rsidRDefault="00D933B7" w:rsidP="00D933B7">
      <w:pPr>
        <w:rPr>
          <w:b/>
          <w:bCs/>
        </w:rPr>
      </w:pPr>
    </w:p>
    <w:p w14:paraId="538506B0" w14:textId="77777777" w:rsidR="00D933B7" w:rsidRPr="00430E4C" w:rsidRDefault="00D933B7" w:rsidP="00373960">
      <w:pPr>
        <w:pStyle w:val="ListParagraph"/>
        <w:numPr>
          <w:ilvl w:val="0"/>
          <w:numId w:val="18"/>
        </w:numPr>
        <w:spacing w:before="100" w:beforeAutospacing="1" w:after="100" w:afterAutospacing="1" w:line="276" w:lineRule="auto"/>
        <w:jc w:val="both"/>
        <w:rPr>
          <w:lang w:eastAsia="en-GB"/>
        </w:rPr>
      </w:pPr>
      <w:r>
        <w:rPr>
          <w:lang w:eastAsia="en-GB"/>
        </w:rPr>
        <w:t xml:space="preserve">Digital Europe contributes to climate adaptation mainly through the </w:t>
      </w:r>
      <w:r>
        <w:rPr>
          <w:b/>
          <w:bCs/>
          <w:lang w:eastAsia="en-GB"/>
        </w:rPr>
        <w:t>destination earth initiative</w:t>
      </w:r>
      <w:r>
        <w:rPr>
          <w:lang w:eastAsia="en-GB"/>
        </w:rPr>
        <w:t>. One and a half years after its launch, destination earth has a vibrant community of over 5</w:t>
      </w:r>
      <w:r>
        <w:rPr>
          <w:rFonts w:ascii="Calibri" w:hAnsi="Calibri" w:cs="Calibri"/>
          <w:lang w:eastAsia="en-GB"/>
        </w:rPr>
        <w:t> </w:t>
      </w:r>
      <w:r>
        <w:rPr>
          <w:lang w:eastAsia="en-GB"/>
        </w:rPr>
        <w:t>000 registered users and offers access to two digital twins, 30 services and 200 datasets. The extremes digital twin provides information on extreme weather events a few days ahead, at very high spatial resolution (4.4</w:t>
      </w:r>
      <w:r>
        <w:rPr>
          <w:rFonts w:ascii="Calibri" w:hAnsi="Calibri" w:cs="Calibri"/>
          <w:lang w:eastAsia="en-GB"/>
        </w:rPr>
        <w:t> </w:t>
      </w:r>
      <w:r>
        <w:rPr>
          <w:lang w:eastAsia="en-GB"/>
        </w:rPr>
        <w:t>km globally, 500–750</w:t>
      </w:r>
      <w:r>
        <w:rPr>
          <w:rFonts w:ascii="Calibri" w:hAnsi="Calibri" w:cs="Calibri"/>
          <w:lang w:eastAsia="en-GB"/>
        </w:rPr>
        <w:t> </w:t>
      </w:r>
      <w:r>
        <w:rPr>
          <w:lang w:eastAsia="en-GB"/>
        </w:rPr>
        <w:t>m over Europe). The climate change adaptation digital twin produces global multi-decadal climate projections and simulates long-term climate impacts at very high</w:t>
      </w:r>
      <w:r>
        <w:rPr>
          <w:rFonts w:ascii="Calibri" w:hAnsi="Calibri" w:cs="Calibri"/>
          <w:lang w:eastAsia="en-GB"/>
        </w:rPr>
        <w:t> </w:t>
      </w:r>
      <w:r>
        <w:rPr>
          <w:lang w:eastAsia="en-GB"/>
        </w:rPr>
        <w:t>spatial resolutions (currently up to 2050 and from 5 to 10</w:t>
      </w:r>
      <w:r>
        <w:rPr>
          <w:rFonts w:ascii="Calibri" w:hAnsi="Calibri" w:cs="Calibri"/>
          <w:lang w:eastAsia="en-GB"/>
        </w:rPr>
        <w:t> </w:t>
      </w:r>
      <w:r>
        <w:rPr>
          <w:lang w:eastAsia="en-GB"/>
        </w:rPr>
        <w:t>km).</w:t>
      </w:r>
    </w:p>
    <w:p w14:paraId="315E7BC9" w14:textId="77777777" w:rsidR="00D933B7" w:rsidRPr="00430E4C" w:rsidRDefault="00D933B7" w:rsidP="00373960">
      <w:pPr>
        <w:pStyle w:val="ListParagraph"/>
        <w:numPr>
          <w:ilvl w:val="0"/>
          <w:numId w:val="18"/>
        </w:numPr>
        <w:spacing w:before="100" w:beforeAutospacing="1" w:after="100" w:afterAutospacing="1" w:line="276" w:lineRule="auto"/>
        <w:jc w:val="both"/>
        <w:rPr>
          <w:lang w:eastAsia="en-GB"/>
        </w:rPr>
      </w:pPr>
      <w:r>
        <w:rPr>
          <w:lang w:eastAsia="en-GB"/>
        </w:rPr>
        <w:t>A small number of other actions</w:t>
      </w:r>
      <w:r>
        <w:rPr>
          <w:rFonts w:ascii="Calibri" w:hAnsi="Calibri" w:cs="Calibri"/>
          <w:lang w:eastAsia="en-GB"/>
        </w:rPr>
        <w:t> </w:t>
      </w:r>
      <w:r>
        <w:rPr>
          <w:lang w:eastAsia="en-GB"/>
        </w:rPr>
        <w:t>are expected to have a non-marginal positive contribution to climate change mitigation or adaptation objectives, for instance:</w:t>
      </w:r>
    </w:p>
    <w:p w14:paraId="10BF8C70" w14:textId="77777777" w:rsidR="00D933B7" w:rsidRPr="00430E4C" w:rsidRDefault="00D933B7" w:rsidP="00373960">
      <w:pPr>
        <w:pStyle w:val="ListParagraph"/>
        <w:numPr>
          <w:ilvl w:val="0"/>
          <w:numId w:val="19"/>
        </w:numPr>
        <w:spacing w:after="240" w:line="276" w:lineRule="auto"/>
        <w:rPr>
          <w:lang w:eastAsia="en-GB"/>
        </w:rPr>
      </w:pPr>
      <w:r>
        <w:rPr>
          <w:lang w:eastAsia="en-GB"/>
        </w:rPr>
        <w:t xml:space="preserve">The </w:t>
      </w:r>
      <w:r>
        <w:rPr>
          <w:b/>
          <w:bCs/>
          <w:lang w:eastAsia="en-GB"/>
        </w:rPr>
        <w:t>Digital Product Passport</w:t>
      </w:r>
      <w:r>
        <w:rPr>
          <w:lang w:eastAsia="en-GB"/>
        </w:rPr>
        <w:t xml:space="preserve"> is an information system that provides data on a product’s sustainability and environmental impact throughout its life cycle, from design to disposal. Th</w:t>
      </w:r>
      <w:r>
        <w:rPr>
          <w:rFonts w:ascii="Calibri" w:hAnsi="Calibri" w:cs="Calibri"/>
          <w:lang w:eastAsia="en-GB"/>
        </w:rPr>
        <w:t xml:space="preserve">e </w:t>
      </w:r>
      <w:r>
        <w:rPr>
          <w:lang w:eastAsia="en-GB"/>
        </w:rPr>
        <w:t>project has been conducting 13 pilots to test the passport in four value chains: textile, electrical and electronic equipment, tyres and construction material.</w:t>
      </w:r>
    </w:p>
    <w:p w14:paraId="1F7B63EE" w14:textId="734B0954" w:rsidR="00D933B7" w:rsidRPr="00430E4C" w:rsidRDefault="00D933B7" w:rsidP="00373960">
      <w:pPr>
        <w:pStyle w:val="ListParagraph"/>
        <w:numPr>
          <w:ilvl w:val="0"/>
          <w:numId w:val="19"/>
        </w:numPr>
        <w:spacing w:after="240" w:line="276" w:lineRule="auto"/>
        <w:rPr>
          <w:lang w:eastAsia="en-GB"/>
        </w:rPr>
      </w:pPr>
      <w:r>
        <w:rPr>
          <w:lang w:eastAsia="en-GB"/>
        </w:rPr>
        <w:t xml:space="preserve">In addition, the </w:t>
      </w:r>
      <w:r>
        <w:rPr>
          <w:b/>
          <w:bCs/>
          <w:lang w:eastAsia="en-GB"/>
        </w:rPr>
        <w:t xml:space="preserve">EU energy saving reference framework </w:t>
      </w:r>
      <w:r>
        <w:rPr>
          <w:lang w:eastAsia="en-GB"/>
        </w:rPr>
        <w:t>will help conserve electricity when there is a shortage of energy supply. The framework was validated across 17 pilot</w:t>
      </w:r>
      <w:r w:rsidR="00780987">
        <w:rPr>
          <w:lang w:eastAsia="en-GB"/>
        </w:rPr>
        <w:t>s</w:t>
      </w:r>
      <w:r>
        <w:rPr>
          <w:lang w:eastAsia="en-GB"/>
        </w:rPr>
        <w:t xml:space="preserve"> in Europe, covering 56 use cases, such as energy savings, carbon footprint reduction and grid resilience </w:t>
      </w:r>
    </w:p>
    <w:p w14:paraId="5BB560A0" w14:textId="77777777" w:rsidR="00D933B7" w:rsidRPr="00430E4C" w:rsidRDefault="00D933B7" w:rsidP="00373960">
      <w:pPr>
        <w:pStyle w:val="ListParagraph"/>
        <w:numPr>
          <w:ilvl w:val="0"/>
          <w:numId w:val="19"/>
        </w:numPr>
        <w:spacing w:after="0" w:line="276" w:lineRule="auto"/>
        <w:rPr>
          <w:lang w:eastAsia="en-GB"/>
        </w:rPr>
      </w:pPr>
      <w:r>
        <w:rPr>
          <w:lang w:eastAsia="en-GB"/>
        </w:rPr>
        <w:t xml:space="preserve">The </w:t>
      </w:r>
      <w:r>
        <w:rPr>
          <w:b/>
          <w:bCs/>
          <w:lang w:eastAsia="en-GB"/>
        </w:rPr>
        <w:t xml:space="preserve">Green Deal Data Space, </w:t>
      </w:r>
      <w:r>
        <w:rPr>
          <w:lang w:eastAsia="en-GB"/>
        </w:rPr>
        <w:t>currently being set up,</w:t>
      </w:r>
      <w:r>
        <w:rPr>
          <w:b/>
          <w:bCs/>
          <w:lang w:eastAsia="en-GB"/>
        </w:rPr>
        <w:t xml:space="preserve"> </w:t>
      </w:r>
      <w:r>
        <w:rPr>
          <w:lang w:eastAsia="en-GB"/>
        </w:rPr>
        <w:t xml:space="preserve">will offer access to a variety of data related to the environment and the EU’s climate objectives, for instance, by providing detailed data on geospatial systems, localised water, soil and air pollution and energy supply and consumption. This will support environmental monitoring, sustainable production and circular economy objectives. </w:t>
      </w:r>
    </w:p>
    <w:p w14:paraId="5848B8AF" w14:textId="77777777" w:rsidR="00D933B7" w:rsidRPr="00430E4C" w:rsidRDefault="00D933B7" w:rsidP="00373960">
      <w:pPr>
        <w:pStyle w:val="ListParagraph"/>
        <w:numPr>
          <w:ilvl w:val="0"/>
          <w:numId w:val="20"/>
        </w:numPr>
        <w:spacing w:after="0" w:line="276" w:lineRule="auto"/>
        <w:rPr>
          <w:lang w:eastAsia="en-GB"/>
        </w:rPr>
      </w:pPr>
      <w:r>
        <w:rPr>
          <w:lang w:eastAsia="en-GB"/>
        </w:rPr>
        <w:t xml:space="preserve">The </w:t>
      </w:r>
      <w:r>
        <w:rPr>
          <w:b/>
          <w:bCs/>
          <w:lang w:eastAsia="en-GB"/>
        </w:rPr>
        <w:t>Agricultural Data Space</w:t>
      </w:r>
      <w:r>
        <w:rPr>
          <w:lang w:eastAsia="en-GB"/>
        </w:rPr>
        <w:t xml:space="preserve"> will enable the agricultural sector to transparently share and access data promoting its economic and environmental performance. </w:t>
      </w:r>
    </w:p>
    <w:p w14:paraId="148E7434" w14:textId="44BF7AEF" w:rsidR="00D933B7" w:rsidRPr="00430E4C" w:rsidRDefault="00D933B7" w:rsidP="002A2A11">
      <w:pPr>
        <w:pStyle w:val="ListParagraph"/>
        <w:numPr>
          <w:ilvl w:val="0"/>
          <w:numId w:val="20"/>
        </w:numPr>
        <w:spacing w:after="0" w:line="276" w:lineRule="auto"/>
        <w:rPr>
          <w:lang w:eastAsia="en-GB"/>
        </w:rPr>
      </w:pPr>
      <w:r>
        <w:rPr>
          <w:lang w:eastAsia="en-GB"/>
        </w:rPr>
        <w:t xml:space="preserve">Similarly, the </w:t>
      </w:r>
      <w:r>
        <w:rPr>
          <w:b/>
          <w:bCs/>
          <w:lang w:eastAsia="en-GB"/>
        </w:rPr>
        <w:t>Energy Data Space</w:t>
      </w:r>
      <w:r>
        <w:rPr>
          <w:lang w:eastAsia="en-GB"/>
        </w:rPr>
        <w:t xml:space="preserve"> will provide access to data to foster the development of innovative energy services to optimise the electricity grids and improve energy efficiency. </w:t>
      </w:r>
    </w:p>
    <w:p w14:paraId="380C9C99" w14:textId="77777777" w:rsidR="00D933B7" w:rsidRPr="00430E4C" w:rsidRDefault="00D933B7" w:rsidP="00D933B7">
      <w:pPr>
        <w:keepNext/>
        <w:keepLines/>
        <w:spacing w:after="0" w:line="240" w:lineRule="auto"/>
        <w:outlineLvl w:val="4"/>
        <w:rPr>
          <w:b/>
          <w:bCs/>
          <w:sz w:val="2"/>
          <w:szCs w:val="2"/>
        </w:rPr>
      </w:pPr>
    </w:p>
    <w:p w14:paraId="56E06BC7" w14:textId="77777777" w:rsidR="00D933B7" w:rsidRPr="00430E4C" w:rsidRDefault="00D933B7" w:rsidP="00D933B7">
      <w:pPr>
        <w:keepNext/>
        <w:keepLines/>
        <w:spacing w:line="240" w:lineRule="auto"/>
        <w:outlineLvl w:val="4"/>
        <w:rPr>
          <w:b/>
          <w:bCs/>
        </w:rPr>
      </w:pPr>
    </w:p>
    <w:p w14:paraId="7A939518" w14:textId="77777777" w:rsidR="00D933B7" w:rsidRPr="00430E4C"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30E4C" w14:paraId="25B06847"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0ACBB7D4"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4457E81A"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7B700E19"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14D9E16D"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05A9CE52"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5E5CCA59" w14:textId="77777777" w:rsidR="00D933B7" w:rsidRPr="00430E4C"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8CB98C4" w14:textId="77777777" w:rsidR="00D933B7" w:rsidRPr="00430E4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430E4C" w14:paraId="00C11E13" w14:textId="77777777">
        <w:trPr>
          <w:trHeight w:val="300"/>
        </w:trPr>
        <w:tc>
          <w:tcPr>
            <w:tcW w:w="895" w:type="dxa"/>
            <w:tcBorders>
              <w:top w:val="nil"/>
              <w:left w:val="nil"/>
              <w:bottom w:val="single" w:sz="6" w:space="0" w:color="8C8C8C"/>
              <w:right w:val="nil"/>
            </w:tcBorders>
            <w:vAlign w:val="center"/>
            <w:hideMark/>
          </w:tcPr>
          <w:p w14:paraId="7B9D33C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2</w:t>
            </w:r>
          </w:p>
        </w:tc>
        <w:tc>
          <w:tcPr>
            <w:tcW w:w="1560" w:type="dxa"/>
            <w:tcBorders>
              <w:top w:val="nil"/>
              <w:left w:val="nil"/>
              <w:bottom w:val="single" w:sz="6" w:space="0" w:color="8C8C8C"/>
              <w:right w:val="nil"/>
            </w:tcBorders>
            <w:hideMark/>
          </w:tcPr>
          <w:p w14:paraId="58D9084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1920611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0A39978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E761C2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2.0</w:t>
            </w:r>
          </w:p>
        </w:tc>
        <w:tc>
          <w:tcPr>
            <w:tcW w:w="1332" w:type="dxa"/>
            <w:tcBorders>
              <w:top w:val="nil"/>
              <w:left w:val="nil"/>
              <w:bottom w:val="single" w:sz="6" w:space="0" w:color="8C8C8C"/>
              <w:right w:val="nil"/>
            </w:tcBorders>
          </w:tcPr>
          <w:p w14:paraId="7422303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5EA1D04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2.0</w:t>
            </w:r>
          </w:p>
        </w:tc>
      </w:tr>
      <w:tr w:rsidR="00D933B7" w:rsidRPr="00430E4C" w14:paraId="3B1692AB" w14:textId="77777777">
        <w:trPr>
          <w:trHeight w:val="300"/>
        </w:trPr>
        <w:tc>
          <w:tcPr>
            <w:tcW w:w="895" w:type="dxa"/>
            <w:tcBorders>
              <w:top w:val="nil"/>
              <w:left w:val="nil"/>
              <w:bottom w:val="single" w:sz="6" w:space="0" w:color="8C8C8C"/>
              <w:right w:val="nil"/>
            </w:tcBorders>
            <w:vAlign w:val="center"/>
            <w:hideMark/>
          </w:tcPr>
          <w:p w14:paraId="0BAB7B4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1</w:t>
            </w:r>
          </w:p>
        </w:tc>
        <w:tc>
          <w:tcPr>
            <w:tcW w:w="1560" w:type="dxa"/>
            <w:tcBorders>
              <w:top w:val="nil"/>
              <w:left w:val="nil"/>
              <w:bottom w:val="single" w:sz="6" w:space="0" w:color="8C8C8C"/>
              <w:right w:val="nil"/>
            </w:tcBorders>
            <w:hideMark/>
          </w:tcPr>
          <w:p w14:paraId="4CA5D58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10FD3C8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E07C3B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6AECE21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39.7</w:t>
            </w:r>
          </w:p>
        </w:tc>
        <w:tc>
          <w:tcPr>
            <w:tcW w:w="1332" w:type="dxa"/>
            <w:tcBorders>
              <w:top w:val="nil"/>
              <w:left w:val="nil"/>
              <w:bottom w:val="single" w:sz="6" w:space="0" w:color="8C8C8C"/>
              <w:right w:val="nil"/>
            </w:tcBorders>
          </w:tcPr>
          <w:p w14:paraId="1CAA10D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50.5</w:t>
            </w:r>
          </w:p>
        </w:tc>
        <w:tc>
          <w:tcPr>
            <w:tcW w:w="1453" w:type="dxa"/>
            <w:tcBorders>
              <w:top w:val="nil"/>
              <w:left w:val="nil"/>
              <w:bottom w:val="single" w:sz="6" w:space="0" w:color="8C8C8C"/>
              <w:right w:val="nil"/>
            </w:tcBorders>
            <w:hideMark/>
          </w:tcPr>
          <w:p w14:paraId="4355512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90.2</w:t>
            </w:r>
          </w:p>
        </w:tc>
      </w:tr>
      <w:tr w:rsidR="00D933B7" w:rsidRPr="00430E4C" w14:paraId="5FC3A96C" w14:textId="77777777">
        <w:trPr>
          <w:trHeight w:val="300"/>
        </w:trPr>
        <w:tc>
          <w:tcPr>
            <w:tcW w:w="895" w:type="dxa"/>
            <w:tcBorders>
              <w:top w:val="nil"/>
              <w:left w:val="nil"/>
              <w:bottom w:val="single" w:sz="6" w:space="0" w:color="8C8C8C"/>
              <w:right w:val="nil"/>
            </w:tcBorders>
            <w:vAlign w:val="center"/>
            <w:hideMark/>
          </w:tcPr>
          <w:p w14:paraId="6C0573A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6" w:space="0" w:color="8C8C8C"/>
              <w:right w:val="nil"/>
            </w:tcBorders>
            <w:hideMark/>
          </w:tcPr>
          <w:p w14:paraId="2831A23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13299AD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E26B33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6DB59E1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6B7ECE24"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7AB7299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430E4C" w14:paraId="48FDCD6B" w14:textId="77777777">
        <w:trPr>
          <w:trHeight w:val="300"/>
        </w:trPr>
        <w:tc>
          <w:tcPr>
            <w:tcW w:w="895" w:type="dxa"/>
            <w:tcBorders>
              <w:top w:val="nil"/>
              <w:left w:val="nil"/>
              <w:bottom w:val="single" w:sz="4" w:space="0" w:color="7F7F7F" w:themeColor="text1" w:themeTint="80"/>
              <w:right w:val="nil"/>
            </w:tcBorders>
            <w:vAlign w:val="center"/>
            <w:hideMark/>
          </w:tcPr>
          <w:p w14:paraId="7047822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4" w:space="0" w:color="7F7F7F" w:themeColor="text1" w:themeTint="80"/>
              <w:right w:val="nil"/>
            </w:tcBorders>
            <w:hideMark/>
          </w:tcPr>
          <w:p w14:paraId="0258FDEB"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1 130.5</w:t>
            </w:r>
          </w:p>
        </w:tc>
        <w:tc>
          <w:tcPr>
            <w:tcW w:w="1513" w:type="dxa"/>
            <w:tcBorders>
              <w:top w:val="nil"/>
              <w:left w:val="nil"/>
              <w:bottom w:val="single" w:sz="4" w:space="0" w:color="7F7F7F" w:themeColor="text1" w:themeTint="80"/>
              <w:right w:val="nil"/>
            </w:tcBorders>
            <w:hideMark/>
          </w:tcPr>
          <w:p w14:paraId="2B11DBA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1 232.8</w:t>
            </w:r>
          </w:p>
        </w:tc>
        <w:tc>
          <w:tcPr>
            <w:tcW w:w="1443" w:type="dxa"/>
            <w:tcBorders>
              <w:top w:val="nil"/>
              <w:left w:val="nil"/>
              <w:bottom w:val="single" w:sz="4" w:space="0" w:color="7F7F7F" w:themeColor="text1" w:themeTint="80"/>
              <w:right w:val="nil"/>
            </w:tcBorders>
            <w:hideMark/>
          </w:tcPr>
          <w:p w14:paraId="6723F00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1 340.8</w:t>
            </w:r>
          </w:p>
        </w:tc>
        <w:tc>
          <w:tcPr>
            <w:tcW w:w="1443" w:type="dxa"/>
            <w:tcBorders>
              <w:top w:val="nil"/>
              <w:left w:val="nil"/>
              <w:bottom w:val="single" w:sz="4" w:space="0" w:color="7F7F7F" w:themeColor="text1" w:themeTint="80"/>
              <w:right w:val="nil"/>
            </w:tcBorders>
            <w:hideMark/>
          </w:tcPr>
          <w:p w14:paraId="68BD32E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1 223.7</w:t>
            </w:r>
          </w:p>
        </w:tc>
        <w:tc>
          <w:tcPr>
            <w:tcW w:w="1332" w:type="dxa"/>
            <w:tcBorders>
              <w:top w:val="nil"/>
              <w:left w:val="nil"/>
              <w:bottom w:val="single" w:sz="4" w:space="0" w:color="7F7F7F" w:themeColor="text1" w:themeTint="80"/>
              <w:right w:val="nil"/>
            </w:tcBorders>
          </w:tcPr>
          <w:p w14:paraId="3D55F43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1 016.8</w:t>
            </w:r>
          </w:p>
        </w:tc>
        <w:tc>
          <w:tcPr>
            <w:tcW w:w="1453" w:type="dxa"/>
            <w:tcBorders>
              <w:top w:val="nil"/>
              <w:left w:val="nil"/>
              <w:bottom w:val="single" w:sz="4" w:space="0" w:color="7F7F7F" w:themeColor="text1" w:themeTint="80"/>
              <w:right w:val="nil"/>
            </w:tcBorders>
            <w:hideMark/>
          </w:tcPr>
          <w:p w14:paraId="25870CAB"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5 944.6</w:t>
            </w:r>
          </w:p>
        </w:tc>
      </w:tr>
      <w:tr w:rsidR="00D933B7" w:rsidRPr="00430E4C" w14:paraId="58A9DF76"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4BBE5EC8" w14:textId="77777777" w:rsidR="00D933B7" w:rsidRPr="001F2F66" w:rsidRDefault="00D933B7">
            <w:pPr>
              <w:spacing w:after="0" w:line="240" w:lineRule="auto"/>
              <w:jc w:val="center"/>
              <w:textAlignment w:val="baseline"/>
              <w:rPr>
                <w:rFonts w:cs="Segoe UI"/>
                <w:color w:val="000000"/>
                <w:sz w:val="22"/>
                <w:szCs w:val="22"/>
                <w:lang w:eastAsia="en-IE"/>
              </w:rPr>
            </w:pPr>
            <w:r w:rsidRPr="001F2F66">
              <w:rPr>
                <w:rFonts w:cs="Segoe UI"/>
                <w:color w:val="000000"/>
                <w:sz w:val="22"/>
                <w:szCs w:val="22"/>
                <w:lang w:eastAsia="en-IE"/>
              </w:rPr>
              <w:t>Total:</w:t>
            </w:r>
          </w:p>
        </w:tc>
        <w:tc>
          <w:tcPr>
            <w:tcW w:w="1560" w:type="dxa"/>
            <w:tcBorders>
              <w:top w:val="single" w:sz="4" w:space="0" w:color="7F7F7F" w:themeColor="text1" w:themeTint="80"/>
              <w:left w:val="nil"/>
              <w:bottom w:val="single" w:sz="6" w:space="0" w:color="8C8C8C"/>
              <w:right w:val="nil"/>
            </w:tcBorders>
          </w:tcPr>
          <w:p w14:paraId="6147017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1 130.5</w:t>
            </w:r>
          </w:p>
        </w:tc>
        <w:tc>
          <w:tcPr>
            <w:tcW w:w="1513" w:type="dxa"/>
            <w:tcBorders>
              <w:top w:val="single" w:sz="4" w:space="0" w:color="7F7F7F" w:themeColor="text1" w:themeTint="80"/>
              <w:left w:val="nil"/>
              <w:bottom w:val="single" w:sz="6" w:space="0" w:color="8C8C8C"/>
              <w:right w:val="nil"/>
            </w:tcBorders>
          </w:tcPr>
          <w:p w14:paraId="7C10E24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1 232.8</w:t>
            </w:r>
          </w:p>
        </w:tc>
        <w:tc>
          <w:tcPr>
            <w:tcW w:w="1443" w:type="dxa"/>
            <w:tcBorders>
              <w:top w:val="single" w:sz="4" w:space="0" w:color="7F7F7F" w:themeColor="text1" w:themeTint="80"/>
              <w:left w:val="nil"/>
              <w:bottom w:val="single" w:sz="6" w:space="0" w:color="8C8C8C"/>
              <w:right w:val="nil"/>
            </w:tcBorders>
          </w:tcPr>
          <w:p w14:paraId="2EC60E78"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1 340.8</w:t>
            </w:r>
          </w:p>
        </w:tc>
        <w:tc>
          <w:tcPr>
            <w:tcW w:w="1443" w:type="dxa"/>
            <w:tcBorders>
              <w:top w:val="single" w:sz="4" w:space="0" w:color="7F7F7F" w:themeColor="text1" w:themeTint="80"/>
              <w:left w:val="nil"/>
              <w:bottom w:val="single" w:sz="6" w:space="0" w:color="8C8C8C"/>
              <w:right w:val="nil"/>
            </w:tcBorders>
          </w:tcPr>
          <w:p w14:paraId="7F25E67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1 265.4</w:t>
            </w:r>
          </w:p>
        </w:tc>
        <w:tc>
          <w:tcPr>
            <w:tcW w:w="1332" w:type="dxa"/>
            <w:tcBorders>
              <w:top w:val="single" w:sz="4" w:space="0" w:color="7F7F7F" w:themeColor="text1" w:themeTint="80"/>
              <w:left w:val="nil"/>
              <w:bottom w:val="single" w:sz="6" w:space="0" w:color="8C8C8C"/>
              <w:right w:val="nil"/>
            </w:tcBorders>
          </w:tcPr>
          <w:p w14:paraId="6C081B87"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1 067.3</w:t>
            </w:r>
          </w:p>
        </w:tc>
        <w:tc>
          <w:tcPr>
            <w:tcW w:w="1453" w:type="dxa"/>
            <w:tcBorders>
              <w:top w:val="single" w:sz="4" w:space="0" w:color="7F7F7F" w:themeColor="text1" w:themeTint="80"/>
              <w:left w:val="nil"/>
              <w:bottom w:val="single" w:sz="6" w:space="0" w:color="8C8C8C"/>
              <w:right w:val="nil"/>
            </w:tcBorders>
          </w:tcPr>
          <w:p w14:paraId="0E150D3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6 036.9</w:t>
            </w:r>
          </w:p>
        </w:tc>
      </w:tr>
    </w:tbl>
    <w:p w14:paraId="07EE86D7" w14:textId="77777777" w:rsidR="00D933B7" w:rsidRPr="00430E4C" w:rsidRDefault="00D933B7" w:rsidP="00D933B7">
      <w:pPr>
        <w:pStyle w:val="ListParagraph"/>
        <w:ind w:left="360"/>
        <w:rPr>
          <w:lang w:eastAsia="en-GB"/>
        </w:rPr>
      </w:pPr>
    </w:p>
    <w:p w14:paraId="64B798D4" w14:textId="0EDAECF6" w:rsidR="00D933B7" w:rsidRPr="00430E4C" w:rsidRDefault="00D933B7" w:rsidP="00373960">
      <w:pPr>
        <w:pStyle w:val="ListParagraph"/>
        <w:numPr>
          <w:ilvl w:val="0"/>
          <w:numId w:val="9"/>
        </w:numPr>
        <w:spacing w:after="240" w:line="264" w:lineRule="auto"/>
        <w:rPr>
          <w:lang w:eastAsia="en-GB"/>
        </w:rPr>
      </w:pPr>
      <w:r>
        <w:rPr>
          <w:lang w:eastAsia="en-GB"/>
        </w:rPr>
        <w:t>In line with the Commission’s methodology to track gender equality related expenditure, the programme has been attributed a gender score of 0 for most of its activities.</w:t>
      </w:r>
      <w:r>
        <w:rPr>
          <w:rFonts w:ascii="Calibri" w:hAnsi="Calibri" w:cs="Calibri"/>
          <w:lang w:eastAsia="en-GB"/>
        </w:rPr>
        <w:t> </w:t>
      </w:r>
      <w:r>
        <w:rPr>
          <w:lang w:eastAsia="en-GB"/>
        </w:rPr>
        <w:t>The programme</w:t>
      </w:r>
      <w:r w:rsidR="00780987">
        <w:rPr>
          <w:lang w:eastAsia="en-GB"/>
        </w:rPr>
        <w:t>, however,</w:t>
      </w:r>
      <w:r>
        <w:rPr>
          <w:lang w:eastAsia="en-GB"/>
        </w:rPr>
        <w:t xml:space="preserve"> contributes to gender equality in the context of some of the training initiatives to promote advanced digital skills organised under the ‘advanced digital skills’ specific objective, in line with Article</w:t>
      </w:r>
      <w:r>
        <w:rPr>
          <w:rFonts w:ascii="Calibri" w:hAnsi="Calibri" w:cs="Calibri"/>
          <w:lang w:eastAsia="en-GB"/>
        </w:rPr>
        <w:t> </w:t>
      </w:r>
      <w:r>
        <w:rPr>
          <w:lang w:eastAsia="en-GB"/>
        </w:rPr>
        <w:t>7 of the Digital Europe Regulation, under which gender balance should be</w:t>
      </w:r>
      <w:r>
        <w:rPr>
          <w:rFonts w:ascii="Calibri" w:hAnsi="Calibri" w:cs="Calibri"/>
          <w:lang w:eastAsia="en-GB"/>
        </w:rPr>
        <w:t> </w:t>
      </w:r>
      <w:r>
        <w:rPr>
          <w:lang w:eastAsia="en-GB"/>
        </w:rPr>
        <w:t xml:space="preserve">taken into account. </w:t>
      </w:r>
    </w:p>
    <w:p w14:paraId="726EFC17" w14:textId="20B1D534" w:rsidR="00D933B7" w:rsidRPr="00430E4C" w:rsidRDefault="00D933B7" w:rsidP="00373960">
      <w:pPr>
        <w:pStyle w:val="ListParagraph"/>
        <w:numPr>
          <w:ilvl w:val="0"/>
          <w:numId w:val="9"/>
        </w:numPr>
        <w:spacing w:after="240" w:line="264" w:lineRule="auto"/>
        <w:rPr>
          <w:lang w:eastAsia="en-GB"/>
        </w:rPr>
      </w:pPr>
      <w:r>
        <w:rPr>
          <w:lang w:eastAsia="en-GB"/>
        </w:rPr>
        <w:t xml:space="preserve">More specifically, the 2023-2024 </w:t>
      </w:r>
      <w:r w:rsidR="00780987">
        <w:rPr>
          <w:lang w:eastAsia="en-GB"/>
        </w:rPr>
        <w:t>D</w:t>
      </w:r>
      <w:r>
        <w:rPr>
          <w:lang w:eastAsia="en-GB"/>
        </w:rPr>
        <w:t>igital Europe work programme introduced activities (EUR</w:t>
      </w:r>
      <w:r>
        <w:rPr>
          <w:rFonts w:ascii="Calibri" w:hAnsi="Calibri" w:cs="Calibri"/>
          <w:lang w:eastAsia="en-GB"/>
        </w:rPr>
        <w:t> </w:t>
      </w:r>
      <w:r>
        <w:rPr>
          <w:lang w:eastAsia="en-GB"/>
        </w:rPr>
        <w:t>8</w:t>
      </w:r>
      <w:r>
        <w:rPr>
          <w:rFonts w:ascii="Calibri" w:hAnsi="Calibri" w:cs="Calibri"/>
          <w:lang w:eastAsia="en-GB"/>
        </w:rPr>
        <w:t> </w:t>
      </w:r>
      <w:r>
        <w:rPr>
          <w:lang w:eastAsia="en-GB"/>
        </w:rPr>
        <w:t xml:space="preserve">million in total) to boost the development of digital skills from an early age, particularly for girls, and to promote gender convergence in information and communications technologies. </w:t>
      </w:r>
    </w:p>
    <w:p w14:paraId="26CA00F5" w14:textId="614CDEC4" w:rsidR="00D933B7" w:rsidRPr="00430E4C" w:rsidRDefault="00D933B7" w:rsidP="00373960">
      <w:pPr>
        <w:pStyle w:val="ListParagraph"/>
        <w:numPr>
          <w:ilvl w:val="0"/>
          <w:numId w:val="9"/>
        </w:numPr>
        <w:spacing w:after="240" w:line="264" w:lineRule="auto"/>
        <w:rPr>
          <w:lang w:eastAsia="en-GB"/>
        </w:rPr>
      </w:pPr>
      <w:r>
        <w:rPr>
          <w:lang w:eastAsia="en-GB"/>
        </w:rPr>
        <w:t xml:space="preserve">The 2025-2027 </w:t>
      </w:r>
      <w:r w:rsidR="00780987">
        <w:rPr>
          <w:lang w:eastAsia="en-GB"/>
        </w:rPr>
        <w:t>D</w:t>
      </w:r>
      <w:r>
        <w:rPr>
          <w:lang w:eastAsia="en-GB"/>
        </w:rPr>
        <w:t>igital Europe work programme continues to fund activities to increase the number of women in ICT. It supports, for instance, outreach activities, consultancy services and workshops, to attract more women to ICT (EUR</w:t>
      </w:r>
      <w:r>
        <w:rPr>
          <w:rFonts w:ascii="Calibri" w:hAnsi="Calibri" w:cs="Calibri"/>
          <w:lang w:eastAsia="en-GB"/>
        </w:rPr>
        <w:t> </w:t>
      </w:r>
      <w:r>
        <w:rPr>
          <w:lang w:eastAsia="en-GB"/>
        </w:rPr>
        <w:t>3.5</w:t>
      </w:r>
      <w:r>
        <w:rPr>
          <w:rFonts w:ascii="Calibri" w:hAnsi="Calibri" w:cs="Calibri"/>
          <w:lang w:eastAsia="en-GB"/>
        </w:rPr>
        <w:t> </w:t>
      </w:r>
      <w:r>
        <w:rPr>
          <w:lang w:eastAsia="en-GB"/>
        </w:rPr>
        <w:t>million). In addition, projects to set up four sectorial skills academies in quantum, AI, semiconductors and virtual worlds (EUR</w:t>
      </w:r>
      <w:r>
        <w:rPr>
          <w:rFonts w:ascii="Calibri" w:hAnsi="Calibri" w:cs="Calibri"/>
          <w:lang w:eastAsia="en-GB"/>
        </w:rPr>
        <w:t> </w:t>
      </w:r>
      <w:r>
        <w:rPr>
          <w:lang w:eastAsia="en-GB"/>
        </w:rPr>
        <w:t>36</w:t>
      </w:r>
      <w:r>
        <w:rPr>
          <w:rFonts w:ascii="Calibri" w:hAnsi="Calibri" w:cs="Calibri"/>
          <w:lang w:eastAsia="en-GB"/>
        </w:rPr>
        <w:t> </w:t>
      </w:r>
      <w:r>
        <w:rPr>
          <w:lang w:eastAsia="en-GB"/>
        </w:rPr>
        <w:t xml:space="preserve">million) will also promote the participation of women in these academies. </w:t>
      </w:r>
    </w:p>
    <w:p w14:paraId="2E93818F" w14:textId="77777777" w:rsidR="00D933B7" w:rsidRPr="00430E4C" w:rsidRDefault="00D933B7" w:rsidP="00373960">
      <w:pPr>
        <w:pStyle w:val="ListParagraph"/>
        <w:numPr>
          <w:ilvl w:val="0"/>
          <w:numId w:val="9"/>
        </w:numPr>
        <w:spacing w:after="240" w:line="264" w:lineRule="auto"/>
        <w:rPr>
          <w:lang w:eastAsia="en-GB"/>
        </w:rPr>
      </w:pPr>
      <w:r>
        <w:rPr>
          <w:lang w:eastAsia="en-GB"/>
        </w:rPr>
        <w:t>Organisations involved in the specialised educational programmes in key capacity areas (funded under all digital Europe work programmes) also take steps to attract more women in the funded academic courses, for example, through outreach activities and targeted marketing activities aimed at women.</w:t>
      </w:r>
    </w:p>
    <w:tbl>
      <w:tblPr>
        <w:tblStyle w:val="Planning2022instructions"/>
        <w:tblW w:w="0" w:type="auto"/>
        <w:tblLook w:val="04A0" w:firstRow="1" w:lastRow="0" w:firstColumn="1" w:lastColumn="0" w:noHBand="0" w:noVBand="1"/>
      </w:tblPr>
      <w:tblGrid>
        <w:gridCol w:w="9629"/>
      </w:tblGrid>
      <w:tr w:rsidR="00D933B7" w:rsidRPr="00430E4C" w14:paraId="6564FD42" w14:textId="77777777">
        <w:tc>
          <w:tcPr>
            <w:tcW w:w="9738" w:type="dxa"/>
            <w:shd w:val="clear" w:color="auto" w:fill="auto"/>
          </w:tcPr>
          <w:p w14:paraId="6BDE1A85" w14:textId="77777777" w:rsidR="00D933B7" w:rsidRPr="00430E4C" w:rsidRDefault="00D933B7">
            <w:pPr>
              <w:spacing w:after="0" w:line="240" w:lineRule="auto"/>
              <w:textAlignment w:val="baseline"/>
              <w:rPr>
                <w:rFonts w:eastAsia="Times New Roman" w:cs="Segoe UI"/>
                <w:sz w:val="22"/>
                <w:szCs w:val="22"/>
                <w:lang w:eastAsia="en-IE"/>
              </w:rPr>
            </w:pPr>
          </w:p>
          <w:p w14:paraId="42AC5CC6" w14:textId="77777777" w:rsidR="00D933B7" w:rsidRPr="00C83AF6" w:rsidRDefault="00D933B7">
            <w:pPr>
              <w:spacing w:after="0" w:line="240" w:lineRule="auto"/>
              <w:textAlignment w:val="baseline"/>
              <w:rPr>
                <w:rFonts w:ascii="Times New Roman" w:eastAsia="Times New Roman" w:hAnsi="Times New Roman" w:cs="Segoe UI"/>
                <w:b/>
                <w:bCs/>
                <w:sz w:val="22"/>
                <w:szCs w:val="22"/>
                <w:lang w:eastAsia="en-IE"/>
              </w:rPr>
            </w:pPr>
            <w:r>
              <w:rPr>
                <w:rFonts w:eastAsia="Times New Roman" w:cs="Segoe UI"/>
                <w:b/>
                <w:bCs/>
                <w:lang w:eastAsia="en-IE"/>
              </w:rPr>
              <w:t>Gender disaggregated information</w:t>
            </w:r>
          </w:p>
          <w:p w14:paraId="696FE687" w14:textId="77777777" w:rsidR="00D933B7" w:rsidRPr="00430E4C" w:rsidRDefault="00D933B7" w:rsidP="00D933B7">
            <w:pPr>
              <w:pStyle w:val="TableListBullet"/>
              <w:tabs>
                <w:tab w:val="num" w:pos="283"/>
              </w:tabs>
              <w:ind w:left="283" w:hanging="283"/>
              <w:rPr>
                <w:sz w:val="22"/>
                <w:szCs w:val="22"/>
                <w:lang w:eastAsia="en-GB"/>
              </w:rPr>
            </w:pPr>
            <w:r>
              <w:rPr>
                <w:sz w:val="22"/>
                <w:szCs w:val="22"/>
                <w:lang w:eastAsia="en-GB"/>
              </w:rPr>
              <w:t>Gender-disaggregated data are available for the newly designed education and training programmes covering key digital areas, such as AI, data science, cybersecurity, cloud computing, high-performance computing, quantum technologies, blockchain, semiconductors and robotics, as well as interdisciplinary</w:t>
            </w:r>
            <w:r>
              <w:rPr>
                <w:rFonts w:ascii="Calibri" w:hAnsi="Calibri" w:cs="Calibri"/>
                <w:sz w:val="22"/>
                <w:szCs w:val="22"/>
                <w:lang w:eastAsia="en-GB"/>
              </w:rPr>
              <w:t xml:space="preserve"> </w:t>
            </w:r>
            <w:r>
              <w:rPr>
                <w:sz w:val="22"/>
                <w:szCs w:val="22"/>
                <w:lang w:eastAsia="en-GB"/>
              </w:rPr>
              <w:t>programmes in strategic sectors, such as agriculture, health, finance, business and manufacturing.</w:t>
            </w:r>
          </w:p>
          <w:p w14:paraId="04EBB7A4" w14:textId="77777777" w:rsidR="00D933B7" w:rsidRPr="00430E4C" w:rsidRDefault="00D933B7" w:rsidP="00D933B7">
            <w:pPr>
              <w:pStyle w:val="TableListBullet"/>
              <w:tabs>
                <w:tab w:val="num" w:pos="283"/>
              </w:tabs>
              <w:ind w:left="283" w:hanging="283"/>
              <w:rPr>
                <w:rFonts w:eastAsiaTheme="minorHAnsi"/>
                <w:sz w:val="22"/>
                <w:szCs w:val="22"/>
                <w:lang w:eastAsia="en-GB"/>
              </w:rPr>
            </w:pPr>
            <w:r>
              <w:rPr>
                <w:rFonts w:eastAsiaTheme="minorHAnsi"/>
                <w:sz w:val="22"/>
                <w:szCs w:val="22"/>
                <w:lang w:eastAsia="en-GB"/>
              </w:rPr>
              <w:t>By the end of 2025, a total of 61</w:t>
            </w:r>
            <w:r>
              <w:rPr>
                <w:rFonts w:ascii="Calibri" w:eastAsiaTheme="minorHAnsi" w:hAnsi="Calibri" w:cs="Calibri"/>
                <w:sz w:val="22"/>
                <w:szCs w:val="22"/>
                <w:lang w:eastAsia="en-GB"/>
              </w:rPr>
              <w:t> </w:t>
            </w:r>
            <w:r>
              <w:rPr>
                <w:rFonts w:eastAsiaTheme="minorHAnsi"/>
                <w:sz w:val="22"/>
                <w:szCs w:val="22"/>
                <w:lang w:eastAsia="en-GB"/>
              </w:rPr>
              <w:t>111 participants took part in advanced digital education and training opportunities. Out of these participants, 19</w:t>
            </w:r>
            <w:r>
              <w:rPr>
                <w:rFonts w:ascii="Calibri" w:eastAsiaTheme="minorHAnsi" w:hAnsi="Calibri" w:cs="Calibri"/>
                <w:sz w:val="22"/>
                <w:szCs w:val="22"/>
                <w:lang w:eastAsia="en-GB"/>
              </w:rPr>
              <w:t> </w:t>
            </w:r>
            <w:r>
              <w:rPr>
                <w:rFonts w:eastAsiaTheme="minorHAnsi"/>
                <w:sz w:val="22"/>
                <w:szCs w:val="22"/>
                <w:lang w:eastAsia="en-GB"/>
              </w:rPr>
              <w:t>333 were women, accounting for 32% of total enrolments. This percentage is higher than the percentage of women currently employed as ICT specialists in the EU (20%). The funded training sessions attracted more women in 2025 compared to 2024, where the percentage of women was 26%.</w:t>
            </w:r>
          </w:p>
          <w:p w14:paraId="61F0C5F3" w14:textId="77777777" w:rsidR="00D933B7" w:rsidRPr="00430E4C" w:rsidRDefault="00D933B7" w:rsidP="00D933B7">
            <w:pPr>
              <w:pStyle w:val="TableListBullet"/>
              <w:tabs>
                <w:tab w:val="num" w:pos="283"/>
              </w:tabs>
              <w:ind w:left="283" w:hanging="283"/>
              <w:rPr>
                <w:rFonts w:eastAsiaTheme="minorHAnsi"/>
                <w:sz w:val="22"/>
                <w:szCs w:val="22"/>
                <w:lang w:eastAsia="en-GB"/>
              </w:rPr>
            </w:pPr>
            <w:r>
              <w:rPr>
                <w:rFonts w:eastAsiaTheme="minorHAnsi"/>
                <w:sz w:val="22"/>
                <w:szCs w:val="22"/>
                <w:lang w:eastAsia="en-GB"/>
              </w:rPr>
              <w:t>The percentage of enrolments of women in higher-education programmes accounts for 30%, compared to 16% in self-standing academic modules and 34% in specialised short-term training courses for employees.</w:t>
            </w:r>
          </w:p>
          <w:p w14:paraId="6CE6DE08" w14:textId="77777777" w:rsidR="00D933B7" w:rsidRPr="00430E4C" w:rsidRDefault="00D933B7" w:rsidP="00D933B7">
            <w:pPr>
              <w:pStyle w:val="TableListBullet"/>
              <w:tabs>
                <w:tab w:val="num" w:pos="283"/>
              </w:tabs>
              <w:ind w:left="283" w:hanging="283"/>
              <w:rPr>
                <w:rFonts w:eastAsiaTheme="minorHAnsi"/>
                <w:sz w:val="22"/>
                <w:szCs w:val="22"/>
                <w:lang w:eastAsia="en-GB"/>
              </w:rPr>
            </w:pPr>
            <w:r>
              <w:rPr>
                <w:rFonts w:eastAsiaTheme="minorHAnsi"/>
                <w:sz w:val="22"/>
                <w:szCs w:val="22"/>
                <w:lang w:eastAsia="en-GB"/>
              </w:rPr>
              <w:t>The funding also covers financial support for participants, for instance, in the form of scholarships, fee waivers or internships. Financial support was offered by higher-education institutions to 1</w:t>
            </w:r>
            <w:r>
              <w:rPr>
                <w:rFonts w:ascii="Calibri" w:eastAsiaTheme="minorHAnsi" w:hAnsi="Calibri" w:cs="Calibri"/>
                <w:sz w:val="22"/>
                <w:szCs w:val="22"/>
                <w:lang w:eastAsia="en-GB"/>
              </w:rPr>
              <w:t> </w:t>
            </w:r>
            <w:r>
              <w:rPr>
                <w:rFonts w:eastAsiaTheme="minorHAnsi"/>
                <w:sz w:val="22"/>
                <w:szCs w:val="22"/>
                <w:lang w:eastAsia="en-GB"/>
              </w:rPr>
              <w:t>188 students, of whom 600 were female, representing 51% of the supported students.</w:t>
            </w:r>
          </w:p>
          <w:p w14:paraId="6FE0C22E" w14:textId="77777777" w:rsidR="00D933B7" w:rsidRPr="00430E4C" w:rsidRDefault="00D933B7" w:rsidP="00D933B7">
            <w:pPr>
              <w:pStyle w:val="TableListBullet"/>
              <w:tabs>
                <w:tab w:val="num" w:pos="283"/>
              </w:tabs>
              <w:ind w:left="283" w:hanging="283"/>
              <w:rPr>
                <w:rFonts w:eastAsiaTheme="minorHAnsi"/>
                <w:sz w:val="22"/>
                <w:szCs w:val="22"/>
                <w:lang w:eastAsia="en-GB"/>
              </w:rPr>
            </w:pPr>
            <w:r>
              <w:rPr>
                <w:rFonts w:eastAsiaTheme="minorHAnsi"/>
                <w:sz w:val="22"/>
                <w:szCs w:val="22"/>
                <w:lang w:eastAsia="en-GB"/>
              </w:rPr>
              <w:t>Under the EU Code Week initiative over 152</w:t>
            </w:r>
            <w:r>
              <w:rPr>
                <w:rFonts w:ascii="Calibri" w:eastAsiaTheme="minorHAnsi" w:hAnsi="Calibri" w:cs="Calibri"/>
                <w:sz w:val="22"/>
                <w:szCs w:val="22"/>
                <w:lang w:eastAsia="en-GB"/>
              </w:rPr>
              <w:t> </w:t>
            </w:r>
            <w:r>
              <w:rPr>
                <w:rFonts w:eastAsiaTheme="minorHAnsi"/>
                <w:sz w:val="22"/>
                <w:szCs w:val="22"/>
                <w:lang w:eastAsia="en-GB"/>
              </w:rPr>
              <w:t>000 activities were conducted to promote coding and algorithmic thinking attracting young participants from all over Europe, around half of which were girls.</w:t>
            </w:r>
          </w:p>
          <w:p w14:paraId="1C86407F" w14:textId="77777777" w:rsidR="00D933B7" w:rsidRPr="00430E4C" w:rsidRDefault="00D933B7" w:rsidP="00D933B7">
            <w:pPr>
              <w:pStyle w:val="TableListBullet"/>
              <w:tabs>
                <w:tab w:val="num" w:pos="283"/>
              </w:tabs>
              <w:ind w:left="283" w:hanging="283"/>
            </w:pPr>
            <w:r>
              <w:rPr>
                <w:rFonts w:eastAsiaTheme="minorHAnsi"/>
                <w:sz w:val="22"/>
                <w:szCs w:val="22"/>
                <w:lang w:eastAsia="en-GB"/>
              </w:rPr>
              <w:t xml:space="preserve">The year 2025 marked the launch of the annual </w:t>
            </w:r>
            <w:hyperlink r:id="rId136" w:history="1">
              <w:r>
                <w:rPr>
                  <w:rFonts w:eastAsiaTheme="minorHAnsi"/>
                  <w:sz w:val="22"/>
                  <w:szCs w:val="22"/>
                  <w:u w:val="single"/>
                  <w:lang w:eastAsia="en-GB"/>
                </w:rPr>
                <w:t>Women in Digital Index</w:t>
              </w:r>
            </w:hyperlink>
            <w:r>
              <w:rPr>
                <w:rFonts w:eastAsiaTheme="minorHAnsi"/>
                <w:sz w:val="22"/>
                <w:szCs w:val="22"/>
                <w:lang w:eastAsia="en-GB"/>
              </w:rPr>
              <w:t>, tracking the progression of women in ICT and digital careers across the EU and selected benchmark countries, highlighting gaps, and opportunities from education to leadership.</w:t>
            </w:r>
          </w:p>
        </w:tc>
      </w:tr>
    </w:tbl>
    <w:p w14:paraId="6E54C4DC" w14:textId="77777777" w:rsidR="00D933B7" w:rsidRPr="00430E4C" w:rsidRDefault="00D933B7" w:rsidP="00D933B7">
      <w:pPr>
        <w:rPr>
          <w:lang w:eastAsia="en-GB"/>
        </w:rPr>
      </w:pPr>
    </w:p>
    <w:p w14:paraId="45111DBD" w14:textId="77777777" w:rsidR="00D933B7" w:rsidRPr="00430E4C"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30E4C" w14:paraId="6A976AD1"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3CAEB234"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14F746DD"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6D665B2F"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0AC4FE2F"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4257F7F6" w14:textId="77777777" w:rsidR="00D933B7" w:rsidRPr="00430E4C"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43D07C9F" w14:textId="77777777" w:rsidR="00D933B7" w:rsidRPr="00430E4C"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3049BAF3"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1795D84B" w14:textId="77777777" w:rsidR="00D933B7" w:rsidRPr="00430E4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430E4C" w14:paraId="47F7AC52" w14:textId="77777777">
        <w:trPr>
          <w:trHeight w:val="300"/>
        </w:trPr>
        <w:tc>
          <w:tcPr>
            <w:tcW w:w="1276" w:type="dxa"/>
            <w:tcBorders>
              <w:top w:val="single" w:sz="6" w:space="0" w:color="8C8C8C"/>
              <w:left w:val="nil"/>
              <w:bottom w:val="single" w:sz="6" w:space="0" w:color="8C8C8C"/>
              <w:right w:val="nil"/>
            </w:tcBorders>
            <w:vAlign w:val="center"/>
            <w:hideMark/>
          </w:tcPr>
          <w:p w14:paraId="4DE9CF42" w14:textId="77777777" w:rsidR="00D933B7" w:rsidRPr="00430E4C"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1DC0F012" w14:textId="612827D1"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1 1</w:t>
            </w:r>
            <w:r w:rsidR="005B427F">
              <w:rPr>
                <w:sz w:val="22"/>
                <w:szCs w:val="22"/>
              </w:rPr>
              <w:t>30.5</w:t>
            </w:r>
          </w:p>
        </w:tc>
        <w:tc>
          <w:tcPr>
            <w:tcW w:w="1276" w:type="dxa"/>
            <w:tcBorders>
              <w:top w:val="single" w:sz="6" w:space="0" w:color="8C8C8C"/>
              <w:left w:val="nil"/>
              <w:bottom w:val="single" w:sz="6" w:space="0" w:color="8C8C8C"/>
              <w:right w:val="nil"/>
            </w:tcBorders>
            <w:vAlign w:val="center"/>
            <w:hideMark/>
          </w:tcPr>
          <w:p w14:paraId="0DC694E5" w14:textId="7AE72DE5"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1 2</w:t>
            </w:r>
            <w:r w:rsidR="005B427F">
              <w:rPr>
                <w:sz w:val="22"/>
                <w:szCs w:val="22"/>
              </w:rPr>
              <w:t>32.8</w:t>
            </w:r>
          </w:p>
        </w:tc>
        <w:tc>
          <w:tcPr>
            <w:tcW w:w="1134" w:type="dxa"/>
            <w:tcBorders>
              <w:top w:val="single" w:sz="6" w:space="0" w:color="8C8C8C"/>
              <w:left w:val="nil"/>
              <w:bottom w:val="single" w:sz="6" w:space="0" w:color="8C8C8C"/>
              <w:right w:val="nil"/>
            </w:tcBorders>
            <w:vAlign w:val="center"/>
            <w:hideMark/>
          </w:tcPr>
          <w:p w14:paraId="164ACB11" w14:textId="0ED68CF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w:t>
            </w:r>
            <w:r w:rsidR="005B427F">
              <w:rPr>
                <w:sz w:val="22"/>
                <w:szCs w:val="22"/>
              </w:rPr>
              <w:t>40</w:t>
            </w:r>
            <w:r w:rsidRPr="001F2F66">
              <w:rPr>
                <w:sz w:val="22"/>
                <w:szCs w:val="22"/>
              </w:rPr>
              <w:t>.</w:t>
            </w:r>
            <w:r w:rsidR="005B427F">
              <w:rPr>
                <w:sz w:val="22"/>
                <w:szCs w:val="22"/>
              </w:rPr>
              <w:t>8</w:t>
            </w:r>
          </w:p>
        </w:tc>
        <w:tc>
          <w:tcPr>
            <w:tcW w:w="1276" w:type="dxa"/>
            <w:tcBorders>
              <w:top w:val="single" w:sz="6" w:space="0" w:color="8C8C8C"/>
              <w:left w:val="nil"/>
              <w:bottom w:val="single" w:sz="6" w:space="0" w:color="8C8C8C"/>
              <w:right w:val="nil"/>
            </w:tcBorders>
            <w:vAlign w:val="center"/>
          </w:tcPr>
          <w:p w14:paraId="4E5D15A7" w14:textId="61F74324" w:rsidR="00D933B7" w:rsidRPr="001F2F66" w:rsidRDefault="00D933B7">
            <w:pPr>
              <w:spacing w:after="0" w:line="240" w:lineRule="auto"/>
              <w:jc w:val="center"/>
              <w:textAlignment w:val="baseline"/>
              <w:rPr>
                <w:rFonts w:cs="Segoe UI"/>
                <w:sz w:val="22"/>
                <w:szCs w:val="22"/>
                <w:lang w:eastAsia="en-IE"/>
              </w:rPr>
            </w:pPr>
            <w:r w:rsidRPr="001F2F66">
              <w:rPr>
                <w:sz w:val="22"/>
                <w:szCs w:val="22"/>
              </w:rPr>
              <w:t xml:space="preserve">1 </w:t>
            </w:r>
            <w:r w:rsidR="005B427F">
              <w:rPr>
                <w:sz w:val="22"/>
                <w:szCs w:val="22"/>
              </w:rPr>
              <w:t>265</w:t>
            </w:r>
            <w:r w:rsidRPr="001F2F66">
              <w:rPr>
                <w:sz w:val="22"/>
                <w:szCs w:val="22"/>
              </w:rPr>
              <w:t>.</w:t>
            </w:r>
            <w:r w:rsidR="005B427F">
              <w:rPr>
                <w:sz w:val="22"/>
                <w:szCs w:val="22"/>
              </w:rPr>
              <w:t>4</w:t>
            </w:r>
          </w:p>
        </w:tc>
        <w:tc>
          <w:tcPr>
            <w:tcW w:w="1134" w:type="dxa"/>
            <w:tcBorders>
              <w:top w:val="single" w:sz="6" w:space="0" w:color="8C8C8C"/>
              <w:left w:val="nil"/>
              <w:bottom w:val="single" w:sz="6" w:space="0" w:color="8C8C8C"/>
              <w:right w:val="nil"/>
            </w:tcBorders>
            <w:vAlign w:val="center"/>
          </w:tcPr>
          <w:p w14:paraId="641496A3" w14:textId="3FD0D261" w:rsidR="00D933B7" w:rsidRPr="001F2F66" w:rsidRDefault="00D933B7">
            <w:pPr>
              <w:spacing w:after="0" w:line="240" w:lineRule="auto"/>
              <w:jc w:val="center"/>
              <w:textAlignment w:val="baseline"/>
              <w:rPr>
                <w:rFonts w:cs="Segoe UI"/>
                <w:sz w:val="22"/>
                <w:szCs w:val="22"/>
                <w:lang w:eastAsia="en-IE"/>
              </w:rPr>
            </w:pPr>
            <w:r w:rsidRPr="001F2F66">
              <w:rPr>
                <w:sz w:val="22"/>
                <w:szCs w:val="22"/>
              </w:rPr>
              <w:t>1 0</w:t>
            </w:r>
            <w:r w:rsidR="005B427F">
              <w:rPr>
                <w:sz w:val="22"/>
                <w:szCs w:val="22"/>
              </w:rPr>
              <w:t>67.3</w:t>
            </w:r>
          </w:p>
        </w:tc>
        <w:tc>
          <w:tcPr>
            <w:tcW w:w="1233" w:type="dxa"/>
            <w:tcBorders>
              <w:top w:val="single" w:sz="6" w:space="0" w:color="8C8C8C"/>
              <w:left w:val="nil"/>
              <w:bottom w:val="single" w:sz="6" w:space="0" w:color="8C8C8C"/>
              <w:right w:val="nil"/>
            </w:tcBorders>
            <w:vAlign w:val="center"/>
            <w:hideMark/>
          </w:tcPr>
          <w:p w14:paraId="04E3C56F" w14:textId="38248551"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6 </w:t>
            </w:r>
            <w:r w:rsidR="00705079">
              <w:rPr>
                <w:sz w:val="22"/>
                <w:szCs w:val="22"/>
              </w:rPr>
              <w:t>036</w:t>
            </w:r>
            <w:r w:rsidRPr="001F2F66">
              <w:rPr>
                <w:sz w:val="22"/>
                <w:szCs w:val="22"/>
              </w:rPr>
              <w:t>.</w:t>
            </w:r>
            <w:r w:rsidR="00CC1F78">
              <w:rPr>
                <w:sz w:val="22"/>
                <w:szCs w:val="22"/>
              </w:rPr>
              <w:t>9</w:t>
            </w:r>
          </w:p>
        </w:tc>
        <w:tc>
          <w:tcPr>
            <w:tcW w:w="1176" w:type="dxa"/>
            <w:tcBorders>
              <w:top w:val="single" w:sz="6" w:space="0" w:color="8C8C8C"/>
              <w:left w:val="nil"/>
              <w:bottom w:val="single" w:sz="6" w:space="0" w:color="8C8C8C"/>
              <w:right w:val="nil"/>
            </w:tcBorders>
            <w:vAlign w:val="center"/>
            <w:hideMark/>
          </w:tcPr>
          <w:p w14:paraId="3119DB1D" w14:textId="5E242E0A"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10</w:t>
            </w:r>
            <w:r w:rsidR="008C7971">
              <w:rPr>
                <w:sz w:val="22"/>
                <w:szCs w:val="22"/>
              </w:rPr>
              <w:t>0</w:t>
            </w:r>
            <w:r w:rsidRPr="001F2F66">
              <w:rPr>
                <w:sz w:val="22"/>
                <w:szCs w:val="22"/>
              </w:rPr>
              <w:t>.0%</w:t>
            </w:r>
          </w:p>
        </w:tc>
      </w:tr>
    </w:tbl>
    <w:p w14:paraId="039A95E4" w14:textId="77777777" w:rsidR="00D933B7" w:rsidRPr="00430E4C" w:rsidRDefault="00D933B7" w:rsidP="00D933B7">
      <w:pPr>
        <w:keepNext/>
        <w:keepLines/>
        <w:spacing w:before="600" w:line="240" w:lineRule="auto"/>
        <w:outlineLvl w:val="4"/>
        <w:rPr>
          <w:lang w:eastAsia="en-GB"/>
        </w:rPr>
      </w:pPr>
      <w:r>
        <w:rPr>
          <w:lang w:eastAsia="en-GB"/>
        </w:rPr>
        <w:t>The full envelope of the digital Europe programme contributes to the digital transition. The contribution is therefore 100% of the budget committed in a given year.</w:t>
      </w:r>
    </w:p>
    <w:p w14:paraId="5C7505F9" w14:textId="77777777" w:rsidR="00D933B7" w:rsidRPr="00430E4C" w:rsidRDefault="00D933B7" w:rsidP="00F72C99">
      <w:pPr>
        <w:pStyle w:val="Heading3"/>
      </w:pPr>
      <w:r>
        <w:t>Contribution to strategic technologies (STEP)</w:t>
      </w:r>
    </w:p>
    <w:p w14:paraId="1072F980" w14:textId="5D0AEBDA" w:rsidR="00D933B7" w:rsidRPr="00430E4C" w:rsidRDefault="00D933B7" w:rsidP="00373960">
      <w:pPr>
        <w:pStyle w:val="ListParagraph"/>
        <w:numPr>
          <w:ilvl w:val="0"/>
          <w:numId w:val="9"/>
        </w:numPr>
        <w:spacing w:after="240" w:line="264" w:lineRule="auto"/>
        <w:jc w:val="both"/>
        <w:rPr>
          <w:color w:val="000000" w:themeColor="text1"/>
        </w:rPr>
      </w:pPr>
      <w:r>
        <w:rPr>
          <w:color w:val="000000" w:themeColor="text1"/>
        </w:rPr>
        <w:t>In line with Regulation (EU) 2024/795 (the STEP Regulation), digital Europe is one of the EU budget instruments in direct management mobilised under the Strategic Technologies for Europe Platform (STEP) to strengthen the competitiveness and resilience of the European economy. As stipulated in Article</w:t>
      </w:r>
      <w:r>
        <w:rPr>
          <w:rFonts w:ascii="Calibri" w:hAnsi="Calibri" w:cs="Calibri"/>
          <w:color w:val="000000" w:themeColor="text1"/>
        </w:rPr>
        <w:t> </w:t>
      </w:r>
      <w:r>
        <w:rPr>
          <w:color w:val="000000" w:themeColor="text1"/>
        </w:rPr>
        <w:t xml:space="preserve">4, </w:t>
      </w:r>
      <w:r w:rsidR="00780987">
        <w:rPr>
          <w:color w:val="000000" w:themeColor="text1"/>
        </w:rPr>
        <w:t xml:space="preserve">Digital Europe </w:t>
      </w:r>
      <w:r>
        <w:rPr>
          <w:color w:val="000000" w:themeColor="text1"/>
        </w:rPr>
        <w:t>is also among the programmes authorised to award the STEP (Sovereignty) Seal under its calls for proposals.</w:t>
      </w:r>
    </w:p>
    <w:p w14:paraId="25DA6763" w14:textId="0707048F" w:rsidR="00D933B7" w:rsidRPr="00430E4C" w:rsidRDefault="00D933B7" w:rsidP="00373960">
      <w:pPr>
        <w:pStyle w:val="ListParagraph"/>
        <w:numPr>
          <w:ilvl w:val="0"/>
          <w:numId w:val="9"/>
        </w:numPr>
        <w:spacing w:after="240" w:line="264" w:lineRule="auto"/>
        <w:jc w:val="both"/>
        <w:rPr>
          <w:color w:val="000000" w:themeColor="text1"/>
        </w:rPr>
      </w:pPr>
      <w:r>
        <w:rPr>
          <w:color w:val="000000" w:themeColor="text1"/>
        </w:rPr>
        <w:t xml:space="preserve">In 2025, </w:t>
      </w:r>
      <w:r w:rsidR="00780987">
        <w:rPr>
          <w:color w:val="000000" w:themeColor="text1"/>
        </w:rPr>
        <w:t xml:space="preserve">Digital Europe </w:t>
      </w:r>
      <w:r>
        <w:rPr>
          <w:color w:val="000000" w:themeColor="text1"/>
        </w:rPr>
        <w:t xml:space="preserve">launched and closed three calls for proposals addressed to digital technologies, for a total of four STEP-relevant topics, targeting European Digital Innovation Hubs and the development of skills </w:t>
      </w:r>
      <w:r>
        <w:rPr>
          <w:rFonts w:eastAsia="Calibri" w:cs="Arial"/>
          <w:spacing w:val="-4"/>
        </w:rPr>
        <w:t>in the fields of generative AI, virtual worlds and quantum technologies</w:t>
      </w:r>
      <w:r>
        <w:rPr>
          <w:color w:val="000000" w:themeColor="text1"/>
        </w:rPr>
        <w:t>. As such, digital Europe dedicated a total budget of EUR</w:t>
      </w:r>
      <w:r>
        <w:rPr>
          <w:rFonts w:ascii="Calibri" w:hAnsi="Calibri" w:cs="Calibri"/>
          <w:color w:val="000000" w:themeColor="text1"/>
        </w:rPr>
        <w:t> </w:t>
      </w:r>
      <w:r>
        <w:rPr>
          <w:color w:val="000000" w:themeColor="text1"/>
        </w:rPr>
        <w:t>208</w:t>
      </w:r>
      <w:r>
        <w:rPr>
          <w:rFonts w:ascii="Calibri" w:hAnsi="Calibri" w:cs="Calibri"/>
          <w:color w:val="000000" w:themeColor="text1"/>
        </w:rPr>
        <w:t> </w:t>
      </w:r>
      <w:r>
        <w:rPr>
          <w:color w:val="000000" w:themeColor="text1"/>
        </w:rPr>
        <w:t xml:space="preserve">million for 2025 STEP-relevant actions. objectives. </w:t>
      </w:r>
    </w:p>
    <w:p w14:paraId="46BD0A2B" w14:textId="77777777" w:rsidR="00D933B7" w:rsidRPr="00430E4C" w:rsidRDefault="00D933B7" w:rsidP="00373960">
      <w:pPr>
        <w:pStyle w:val="ListParagraph"/>
        <w:numPr>
          <w:ilvl w:val="0"/>
          <w:numId w:val="9"/>
        </w:numPr>
        <w:spacing w:after="240" w:line="264" w:lineRule="auto"/>
        <w:jc w:val="both"/>
        <w:rPr>
          <w:color w:val="000000" w:themeColor="text1"/>
        </w:rPr>
      </w:pPr>
      <w:r>
        <w:rPr>
          <w:color w:val="000000" w:themeColor="text1"/>
        </w:rPr>
        <w:t>As of end-2025, and cumulatively since the inception of the implementation of STEP, a total of 119 project proposals have been awarded the STEP Seal under STEP-relevant calls for proposal of the digital Europe programme. This resulted in awarded grants for EUR</w:t>
      </w:r>
      <w:r>
        <w:rPr>
          <w:rFonts w:ascii="Calibri" w:hAnsi="Calibri" w:cs="Calibri"/>
          <w:color w:val="000000" w:themeColor="text1"/>
        </w:rPr>
        <w:t> </w:t>
      </w:r>
      <w:r>
        <w:rPr>
          <w:color w:val="000000" w:themeColor="text1"/>
        </w:rPr>
        <w:t>259.9</w:t>
      </w:r>
      <w:r>
        <w:rPr>
          <w:rFonts w:ascii="Calibri" w:hAnsi="Calibri" w:cs="Calibri"/>
          <w:color w:val="000000" w:themeColor="text1"/>
        </w:rPr>
        <w:t> </w:t>
      </w:r>
      <w:r>
        <w:rPr>
          <w:color w:val="000000" w:themeColor="text1"/>
        </w:rPr>
        <w:t>million.</w:t>
      </w:r>
    </w:p>
    <w:p w14:paraId="5D3BFF37" w14:textId="77777777" w:rsidR="00D933B7" w:rsidRPr="00430E4C" w:rsidRDefault="00D933B7" w:rsidP="00F72C99">
      <w:pPr>
        <w:pStyle w:val="Heading3"/>
      </w:pPr>
      <w:r>
        <w:t>Contribution to reforms</w:t>
      </w:r>
    </w:p>
    <w:p w14:paraId="586C249C" w14:textId="36B6337C" w:rsidR="00D933B7" w:rsidRPr="00430E4C" w:rsidRDefault="00D933B7" w:rsidP="00373960">
      <w:pPr>
        <w:pStyle w:val="ListParagraph"/>
        <w:numPr>
          <w:ilvl w:val="0"/>
          <w:numId w:val="9"/>
        </w:numPr>
        <w:spacing w:after="240" w:line="264" w:lineRule="auto"/>
        <w:rPr>
          <w:lang w:eastAsia="en-GB"/>
        </w:rPr>
      </w:pPr>
      <w:r>
        <w:rPr>
          <w:lang w:eastAsia="en-GB"/>
        </w:rPr>
        <w:t>Not applicable</w:t>
      </w:r>
      <w:r>
        <w:rPr>
          <w:b/>
          <w:bCs/>
        </w:rPr>
        <w:br w:type="page"/>
      </w:r>
    </w:p>
    <w:p w14:paraId="47C54EF6" w14:textId="77777777" w:rsidR="00D933B7" w:rsidRPr="00430E4C" w:rsidRDefault="00D933B7" w:rsidP="00D933B7">
      <w:pPr>
        <w:keepNext/>
        <w:keepLines/>
        <w:spacing w:before="600" w:line="240" w:lineRule="auto"/>
        <w:ind w:left="357"/>
        <w:outlineLvl w:val="4"/>
        <w:rPr>
          <w:b/>
          <w:bCs/>
          <w:sz w:val="2"/>
          <w:szCs w:val="2"/>
        </w:rPr>
      </w:pPr>
    </w:p>
    <w:p w14:paraId="7773087C" w14:textId="77777777" w:rsidR="00D933B7" w:rsidRPr="00430E4C"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30E4C" w14:paraId="7563D39C"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13196414" w14:textId="77777777" w:rsidR="00D933B7" w:rsidRPr="00430E4C" w:rsidRDefault="00D933B7">
            <w:pPr>
              <w:jc w:val="left"/>
              <w:rPr>
                <w:lang w:eastAsia="en-GB"/>
              </w:rPr>
            </w:pPr>
            <w:r>
              <w:rPr>
                <w:lang w:eastAsia="en-GB"/>
              </w:rPr>
              <w:t>SDG</w:t>
            </w:r>
          </w:p>
        </w:tc>
        <w:tc>
          <w:tcPr>
            <w:tcW w:w="2410" w:type="dxa"/>
            <w:vAlign w:val="center"/>
          </w:tcPr>
          <w:p w14:paraId="5020FD73" w14:textId="77777777" w:rsidR="00D933B7" w:rsidRPr="00430E4C"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1CA808BC" w14:textId="77777777" w:rsidR="00D933B7" w:rsidRPr="00430E4C"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30E4C" w14:paraId="1F2FFDA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1B9F42C" w14:textId="789D175D" w:rsidR="00D933B7" w:rsidRPr="00430E4C" w:rsidRDefault="00AA26CE">
            <w:pPr>
              <w:rPr>
                <w:b w:val="0"/>
                <w:lang w:eastAsia="en-GB"/>
              </w:rPr>
            </w:pPr>
            <w:r w:rsidRPr="007B1F5B">
              <w:rPr>
                <w:b w:val="0"/>
                <w:lang w:eastAsia="en-GB"/>
              </w:rPr>
              <w:t>SDG3: Ensure healthy lives and promote well-being for all at all ages</w:t>
            </w:r>
          </w:p>
        </w:tc>
        <w:tc>
          <w:tcPr>
            <w:tcW w:w="2410" w:type="dxa"/>
          </w:tcPr>
          <w:p w14:paraId="25D8F010" w14:textId="77777777" w:rsidR="00D933B7" w:rsidRPr="00430E4C"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0E7E5282" w14:textId="334686D1" w:rsidR="00D933B7" w:rsidRPr="00430E4C" w:rsidRDefault="00D933B7">
            <w:pPr>
              <w:cnfStyle w:val="000000100000" w:firstRow="0" w:lastRow="0" w:firstColumn="0" w:lastColumn="0" w:oddVBand="0" w:evenVBand="0" w:oddHBand="1" w:evenHBand="0" w:firstRowFirstColumn="0" w:firstRowLastColumn="0" w:lastRowFirstColumn="0" w:lastRowLastColumn="0"/>
              <w:rPr>
                <w:lang w:eastAsia="en-GB"/>
              </w:rPr>
            </w:pPr>
            <w:r>
              <w:t>Digital Europe is expected to contribute to this SDG through the support provided for the digitalisation of the health sector,</w:t>
            </w:r>
            <w:r>
              <w:rPr>
                <w:rFonts w:ascii="Calibri" w:hAnsi="Calibri" w:cs="Calibri"/>
              </w:rPr>
              <w:t> </w:t>
            </w:r>
            <w:r>
              <w:t>in particular through</w:t>
            </w:r>
            <w:r>
              <w:rPr>
                <w:rFonts w:ascii="Calibri" w:hAnsi="Calibri" w:cs="Calibri"/>
              </w:rPr>
              <w:t> </w:t>
            </w:r>
            <w:r>
              <w:t>the uptake of digital health solutions and services. Over EUR</w:t>
            </w:r>
            <w:r>
              <w:rPr>
                <w:rFonts w:ascii="Calibri" w:hAnsi="Calibri" w:cs="Calibri"/>
              </w:rPr>
              <w:t> </w:t>
            </w:r>
            <w:r>
              <w:t>100.9</w:t>
            </w:r>
            <w:r>
              <w:rPr>
                <w:rFonts w:ascii="Calibri" w:hAnsi="Calibri" w:cs="Calibri"/>
              </w:rPr>
              <w:t> </w:t>
            </w:r>
            <w:r>
              <w:t xml:space="preserve">million of digital Europe funds were invested by the end of 2025 in health-related activities, such as the uptake of digital tools in healthcare, a framework for digital twins and the </w:t>
            </w:r>
            <w:r w:rsidR="00C40948">
              <w:t xml:space="preserve">European </w:t>
            </w:r>
            <w:r>
              <w:rPr>
                <w:lang w:eastAsia="en-GB"/>
              </w:rPr>
              <w:t>Health Data Space</w:t>
            </w:r>
            <w:r>
              <w:t xml:space="preserve">, which enable the secure </w:t>
            </w:r>
            <w:r w:rsidR="00BD4314">
              <w:t>access to</w:t>
            </w:r>
            <w:r>
              <w:t xml:space="preserve"> health data to promote research, innovation, public health policy and healthcare delivery across the EU. Additionally, the Testing and Experimentation Facility for Health offers public and private organisations the opportunity to test and validate AI innovations for the health sector in real-life settings.</w:t>
            </w:r>
            <w:r>
              <w:rPr>
                <w:rFonts w:ascii="Calibri" w:hAnsi="Calibri" w:cs="Calibri"/>
              </w:rPr>
              <w:t> </w:t>
            </w:r>
            <w:r>
              <w:t xml:space="preserve">Other topics might also marginally contribute with positive externalities, although healthcare is not their main objective. Such is the case for support </w:t>
            </w:r>
            <w:r>
              <w:rPr>
                <w:lang w:eastAsia="en-GB"/>
              </w:rPr>
              <w:t xml:space="preserve">for </w:t>
            </w:r>
            <w:r>
              <w:t>specialised education programmes in key digital technologies for professionals in various areas, including the health sector.</w:t>
            </w:r>
          </w:p>
        </w:tc>
      </w:tr>
      <w:tr w:rsidR="00D933B7" w:rsidRPr="00430E4C" w14:paraId="69864C0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F229A88" w14:textId="1B4F7975" w:rsidR="00D933B7" w:rsidRPr="00430E4C" w:rsidRDefault="00A07D0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3D8F02FC" w14:textId="77777777" w:rsidR="00D933B7" w:rsidRPr="00430E4C"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 xml:space="preserve">Yes </w:t>
            </w:r>
          </w:p>
        </w:tc>
        <w:tc>
          <w:tcPr>
            <w:tcW w:w="5772" w:type="dxa"/>
          </w:tcPr>
          <w:p w14:paraId="32726480" w14:textId="77777777" w:rsidR="00D933B7" w:rsidRPr="00430E4C"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Digital Europe promotes learning opportunities in advanced digital skills in key capacity areas like data and artificial intelligence, cybersecurity, quantum and high-performance computing. The support targets training opportunities for future experts and upskilling of the existing workforce through short-term training sessions reflecting the latest developments in the abovementioned key capacity areas. An example of such investment would be bachelor’s and master’s programmes and academic modules in advanced digital skills with a total support of over EUR</w:t>
            </w:r>
            <w:r>
              <w:rPr>
                <w:rFonts w:ascii="Calibri" w:hAnsi="Calibri" w:cs="Calibri"/>
                <w:lang w:eastAsia="en-GB"/>
              </w:rPr>
              <w:t> </w:t>
            </w:r>
            <w:r>
              <w:rPr>
                <w:lang w:eastAsia="en-GB"/>
              </w:rPr>
              <w:t>196</w:t>
            </w:r>
            <w:r>
              <w:rPr>
                <w:rFonts w:ascii="Calibri" w:hAnsi="Calibri" w:cs="Calibri"/>
                <w:lang w:eastAsia="en-GB"/>
              </w:rPr>
              <w:t> </w:t>
            </w:r>
            <w:r>
              <w:rPr>
                <w:lang w:eastAsia="en-GB"/>
              </w:rPr>
              <w:t>million and involving over 600 organisations by the end of 2025.</w:t>
            </w:r>
          </w:p>
        </w:tc>
      </w:tr>
      <w:tr w:rsidR="00D933B7" w:rsidRPr="00430E4C" w14:paraId="0F954C4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01EA378" w14:textId="054D8ACA" w:rsidR="00D933B7" w:rsidRPr="00430E4C"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12721C05" w14:textId="77777777" w:rsidR="00D933B7" w:rsidRPr="00430E4C"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EA9B519" w14:textId="77777777" w:rsidR="00D933B7" w:rsidRPr="00430E4C" w:rsidRDefault="00D933B7">
            <w:pPr>
              <w:cnfStyle w:val="000000100000" w:firstRow="0" w:lastRow="0" w:firstColumn="0" w:lastColumn="0" w:oddVBand="0" w:evenVBand="0" w:oddHBand="1" w:evenHBand="0" w:firstRowFirstColumn="0" w:firstRowLastColumn="0" w:lastRowFirstColumn="0" w:lastRowLastColumn="0"/>
              <w:rPr>
                <w:lang w:eastAsia="en-GB"/>
              </w:rPr>
            </w:pPr>
            <w:r>
              <w:rPr>
                <w:lang w:eastAsia="en-GB"/>
              </w:rPr>
              <w:t>Digital Europe is expected to contribute to bridging the investment gap in Europe and to generate jobs and economic growth. The programme is supporting the promotion of the advanced digital skills needed for the deployment of the technologies funded by the programme. An example of such investment would be the Cybersecurity Skills Academy involving over 40 beneficiaries with an investment of over EUR</w:t>
            </w:r>
            <w:r>
              <w:rPr>
                <w:rFonts w:ascii="Calibri" w:hAnsi="Calibri" w:cs="Calibri"/>
                <w:lang w:eastAsia="en-GB"/>
              </w:rPr>
              <w:t> </w:t>
            </w:r>
            <w:r>
              <w:rPr>
                <w:lang w:eastAsia="en-GB"/>
              </w:rPr>
              <w:t>11.4</w:t>
            </w:r>
            <w:r>
              <w:rPr>
                <w:rFonts w:ascii="Calibri" w:hAnsi="Calibri" w:cs="Calibri"/>
                <w:lang w:eastAsia="en-GB"/>
              </w:rPr>
              <w:t> </w:t>
            </w:r>
            <w:r>
              <w:rPr>
                <w:lang w:eastAsia="en-GB"/>
              </w:rPr>
              <w:t>million by the end of 2025.</w:t>
            </w:r>
          </w:p>
        </w:tc>
      </w:tr>
      <w:tr w:rsidR="00D933B7" w:rsidRPr="00430E4C" w14:paraId="0D9A6F1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D9C5BF1" w14:textId="4E907DE4" w:rsidR="00D933B7" w:rsidRPr="00430E4C" w:rsidRDefault="00816295">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22801B12" w14:textId="77777777" w:rsidR="00D933B7" w:rsidRPr="00430E4C"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79B5862" w14:textId="33AEC17D" w:rsidR="00D933B7" w:rsidRPr="00430E4C"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 xml:space="preserve">Digital Europe is contributing to the broader digital transformation of areas of public interest and of industry. The acquisition and deployment of advanced supercomputing capabilities aim to enhance Europe’s industrial competitiveness. Moreover, the established network of European Digital Innovation Hubs contributes to the digitisation of industry and addresses issues of technological accessibility, ensuring that businesses, including small and medium-sized enterprises, have access to cutting-edge technologies and finance for adapting to digital change. The interoperable Europe action supports the development of reusable interoperability infrastructure/solutions, with the view to support the digital transformation of the public sector and create capacity for public authorities to collaborate effectively to set up seamless cross-border services. </w:t>
            </w:r>
            <w:r w:rsidR="005B40D7">
              <w:rPr>
                <w:lang w:eastAsia="en-GB"/>
              </w:rPr>
              <w:t>As well, o</w:t>
            </w:r>
            <w:r>
              <w:rPr>
                <w:lang w:eastAsia="en-GB"/>
              </w:rPr>
              <w:t>ne example for an infrastructure supporting competitiveness would be the 5 semiconductor pilot lines launched in 2025 as pioneering, state-of-the-art facilities where European industry can test, experiment, and validate next-generation chip technologies and designs with a total investment of over EUR</w:t>
            </w:r>
            <w:r>
              <w:rPr>
                <w:rFonts w:ascii="Calibri" w:hAnsi="Calibri" w:cs="Calibri"/>
                <w:lang w:eastAsia="en-GB"/>
              </w:rPr>
              <w:t> </w:t>
            </w:r>
            <w:r>
              <w:rPr>
                <w:lang w:eastAsia="en-GB"/>
              </w:rPr>
              <w:t>38</w:t>
            </w:r>
            <w:r>
              <w:rPr>
                <w:rFonts w:ascii="Calibri" w:hAnsi="Calibri" w:cs="Calibri"/>
                <w:lang w:eastAsia="en-GB"/>
              </w:rPr>
              <w:t> </w:t>
            </w:r>
            <w:r>
              <w:rPr>
                <w:lang w:eastAsia="en-GB"/>
              </w:rPr>
              <w:t>million.</w:t>
            </w:r>
          </w:p>
        </w:tc>
      </w:tr>
      <w:tr w:rsidR="00D933B7" w:rsidRPr="00430E4C" w14:paraId="0C3E558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8A45D68" w14:textId="2794A26A" w:rsidR="00D933B7" w:rsidRPr="00430E4C" w:rsidRDefault="00685ACC">
            <w:pPr>
              <w:rPr>
                <w:b w:val="0"/>
                <w:lang w:eastAsia="en-GB"/>
              </w:rPr>
            </w:pPr>
            <w:r w:rsidRPr="00DB1942">
              <w:rPr>
                <w:b w:val="0"/>
                <w:bCs/>
              </w:rPr>
              <w:t>SDG11: Make cities and human settlements inclusive, safe, resilient and sustainable</w:t>
            </w:r>
          </w:p>
        </w:tc>
        <w:tc>
          <w:tcPr>
            <w:tcW w:w="2410" w:type="dxa"/>
          </w:tcPr>
          <w:p w14:paraId="54A04462" w14:textId="77777777" w:rsidR="00D933B7" w:rsidRPr="00430E4C"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36C4922" w14:textId="77777777" w:rsidR="00D933B7" w:rsidRPr="00430E4C" w:rsidRDefault="00D933B7">
            <w:pPr>
              <w:cnfStyle w:val="000000100000" w:firstRow="0" w:lastRow="0" w:firstColumn="0" w:lastColumn="0" w:oddVBand="0" w:evenVBand="0" w:oddHBand="1" w:evenHBand="0" w:firstRowFirstColumn="0" w:firstRowLastColumn="0" w:lastRowFirstColumn="0" w:lastRowLastColumn="0"/>
              <w:rPr>
                <w:lang w:eastAsia="en-GB"/>
              </w:rPr>
            </w:pPr>
            <w:r>
              <w:rPr>
                <w:lang w:eastAsia="en-GB"/>
              </w:rPr>
              <w:t>A number of</w:t>
            </w:r>
            <w:r>
              <w:rPr>
                <w:rFonts w:ascii="Calibri" w:hAnsi="Calibri" w:cs="Calibri"/>
                <w:lang w:eastAsia="en-GB"/>
              </w:rPr>
              <w:t> </w:t>
            </w:r>
            <w:r>
              <w:rPr>
                <w:lang w:eastAsia="en-GB"/>
              </w:rPr>
              <w:t>activities funded by digital Europe are expected to contribute to more inclusive and sustainable cities and communities. One example is the data space for tourism (over EUR</w:t>
            </w:r>
            <w:r>
              <w:rPr>
                <w:rFonts w:ascii="Calibri" w:hAnsi="Calibri" w:cs="Calibri"/>
                <w:lang w:eastAsia="en-GB"/>
              </w:rPr>
              <w:t> </w:t>
            </w:r>
            <w:r>
              <w:rPr>
                <w:lang w:eastAsia="en-GB"/>
              </w:rPr>
              <w:t>9.3</w:t>
            </w:r>
            <w:r>
              <w:rPr>
                <w:rFonts w:ascii="Calibri" w:hAnsi="Calibri" w:cs="Calibri"/>
                <w:lang w:eastAsia="en-GB"/>
              </w:rPr>
              <w:t> </w:t>
            </w:r>
            <w:r>
              <w:rPr>
                <w:lang w:eastAsia="en-GB"/>
              </w:rPr>
              <w:t>million and over 60 participants), which aims to enable more efficient crowd management at tourist destinations, among other outcomes. This goal is also supported by the data space for smart communities (with over EUR</w:t>
            </w:r>
            <w:r>
              <w:rPr>
                <w:rFonts w:ascii="Calibri" w:hAnsi="Calibri" w:cs="Calibri"/>
                <w:lang w:eastAsia="en-GB"/>
              </w:rPr>
              <w:t> </w:t>
            </w:r>
            <w:r>
              <w:rPr>
                <w:lang w:eastAsia="en-GB"/>
              </w:rPr>
              <w:t>18.9</w:t>
            </w:r>
            <w:r>
              <w:rPr>
                <w:rFonts w:ascii="Calibri" w:hAnsi="Calibri" w:cs="Calibri"/>
                <w:lang w:eastAsia="en-GB"/>
              </w:rPr>
              <w:t> </w:t>
            </w:r>
            <w:r>
              <w:rPr>
                <w:lang w:eastAsia="en-GB"/>
              </w:rPr>
              <w:t>million in funding), allowing cities to have the right data to model, for instance, energy use in buildings or infrastructures. In addition, digital Europe is supporting the large-scale roll-out of local digital twins across the EU (EUR</w:t>
            </w:r>
            <w:r>
              <w:rPr>
                <w:rFonts w:ascii="Calibri" w:hAnsi="Calibri" w:cs="Calibri"/>
                <w:lang w:eastAsia="en-GB"/>
              </w:rPr>
              <w:t> </w:t>
            </w:r>
            <w:r>
              <w:rPr>
                <w:lang w:eastAsia="en-GB"/>
              </w:rPr>
              <w:t>19.9</w:t>
            </w:r>
            <w:r>
              <w:rPr>
                <w:rFonts w:ascii="Calibri" w:hAnsi="Calibri" w:cs="Calibri"/>
                <w:lang w:eastAsia="en-GB"/>
              </w:rPr>
              <w:t> </w:t>
            </w:r>
            <w:r>
              <w:rPr>
                <w:lang w:eastAsia="en-GB"/>
              </w:rPr>
              <w:t>million</w:t>
            </w:r>
            <w:r>
              <w:rPr>
                <w:rFonts w:ascii="Calibri" w:hAnsi="Calibri" w:cs="Calibri"/>
                <w:lang w:eastAsia="en-GB"/>
              </w:rPr>
              <w:t xml:space="preserve"> </w:t>
            </w:r>
            <w:r>
              <w:rPr>
                <w:lang w:eastAsia="en-GB"/>
              </w:rPr>
              <w:t>in funding). As a further step, virtual reality/ augmented reality and metaverse technology (over EUR</w:t>
            </w:r>
            <w:r>
              <w:rPr>
                <w:rFonts w:ascii="Calibri" w:hAnsi="Calibri" w:cs="Calibri"/>
                <w:lang w:eastAsia="en-GB"/>
              </w:rPr>
              <w:t> </w:t>
            </w:r>
            <w:r>
              <w:rPr>
                <w:lang w:eastAsia="en-GB"/>
              </w:rPr>
              <w:t>13.6</w:t>
            </w:r>
            <w:r>
              <w:rPr>
                <w:rFonts w:ascii="Calibri" w:hAnsi="Calibri" w:cs="Calibri"/>
                <w:lang w:eastAsia="en-GB"/>
              </w:rPr>
              <w:t> </w:t>
            </w:r>
            <w:r>
              <w:rPr>
                <w:lang w:eastAsia="en-GB"/>
              </w:rPr>
              <w:t xml:space="preserve">million involving over 50 beneficiaries) will be introduced, creating an immersive environment for citizens and businesses: the </w:t>
            </w:r>
            <w:r>
              <w:rPr>
                <w:rFonts w:cs="EC Square Sans Pro"/>
                <w:lang w:eastAsia="en-GB"/>
              </w:rPr>
              <w:t>‘</w:t>
            </w:r>
            <w:r>
              <w:rPr>
                <w:lang w:eastAsia="en-GB"/>
              </w:rPr>
              <w:t>Citiverse</w:t>
            </w:r>
            <w:r>
              <w:rPr>
                <w:rFonts w:cs="EC Square Sans Pro"/>
                <w:lang w:eastAsia="en-GB"/>
              </w:rPr>
              <w:t>’</w:t>
            </w:r>
            <w:r>
              <w:rPr>
                <w:lang w:eastAsia="en-GB"/>
              </w:rPr>
              <w:t xml:space="preserve"> can be used for virtual/real spatial planning, management or navigation while also enhancing the social, architectural, green and cultural heritage dimensions of living spaces.</w:t>
            </w:r>
          </w:p>
        </w:tc>
      </w:tr>
      <w:tr w:rsidR="00D933B7" w:rsidRPr="00430E4C" w14:paraId="37CE980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E64BE8A" w14:textId="75E88E6B" w:rsidR="00D933B7" w:rsidRPr="00430E4C" w:rsidRDefault="00C941C9">
            <w:pPr>
              <w:rPr>
                <w:b w:val="0"/>
                <w:lang w:eastAsia="en-GB"/>
              </w:rPr>
            </w:pPr>
            <w:r w:rsidRPr="00C941C9">
              <w:rPr>
                <w:b w:val="0"/>
              </w:rPr>
              <w:t>SDG13: Take urgent action to combat climate change and its impacts</w:t>
            </w:r>
          </w:p>
        </w:tc>
        <w:tc>
          <w:tcPr>
            <w:tcW w:w="2410" w:type="dxa"/>
          </w:tcPr>
          <w:p w14:paraId="09EE9671" w14:textId="77777777" w:rsidR="00D933B7" w:rsidRPr="00430E4C"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10E2C84" w14:textId="77777777" w:rsidR="00D933B7" w:rsidRPr="00430E4C"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A small number of actions under digital Europe contribute to climate mitigation and adaptation. The destination earth initiative contributes through the deployment of very high-precision digital models of the earth enabling visualising, monitoring and forecasting natural and human activity on the planet in support of sustainable development. digital Europe’s investment into destination earth exceeds EUR</w:t>
            </w:r>
            <w:r>
              <w:rPr>
                <w:rFonts w:ascii="Calibri" w:hAnsi="Calibri" w:cs="Calibri"/>
                <w:lang w:eastAsia="en-GB"/>
              </w:rPr>
              <w:t> </w:t>
            </w:r>
            <w:r>
              <w:rPr>
                <w:lang w:eastAsia="en-GB"/>
              </w:rPr>
              <w:t>480</w:t>
            </w:r>
            <w:r>
              <w:rPr>
                <w:rFonts w:ascii="Calibri" w:hAnsi="Calibri" w:cs="Calibri"/>
                <w:lang w:eastAsia="en-GB"/>
              </w:rPr>
              <w:t> </w:t>
            </w:r>
            <w:r>
              <w:rPr>
                <w:lang w:eastAsia="en-GB"/>
              </w:rPr>
              <w:t>million by mid-2028. The destination earth initiative is being implemented via contribution agreements by the European Space Agency, the European Centre for Medium-Range Weather Forecasts and the European Operational Satellite Agency for Monitoring Weather, Climate and the Environment from Space.</w:t>
            </w:r>
          </w:p>
        </w:tc>
      </w:tr>
      <w:tr w:rsidR="00D933B7" w:rsidRPr="00430E4C" w14:paraId="79FF070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BAAF061" w14:textId="59AAE44E" w:rsidR="00D933B7" w:rsidRPr="00430E4C"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37D476AE" w14:textId="77777777" w:rsidR="00D933B7" w:rsidRPr="00430E4C"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6CD9C8F3" w14:textId="77777777" w:rsidR="00D933B7" w:rsidRPr="00430E4C" w:rsidRDefault="00D933B7">
            <w:pPr>
              <w:cnfStyle w:val="000000100000" w:firstRow="0" w:lastRow="0" w:firstColumn="0" w:lastColumn="0" w:oddVBand="0" w:evenVBand="0" w:oddHBand="1" w:evenHBand="0" w:firstRowFirstColumn="0" w:firstRowLastColumn="0" w:lastRowFirstColumn="0" w:lastRowLastColumn="0"/>
            </w:pPr>
            <w:r>
              <w:t>Contributions to this goal are expected from selected topics that aim to support the digitalisation and interoperability of public administrations, piloting of AI applications in law enforcement domain, and the digital transformation of justice and consumer protection. The digital transformation of public administrations shall foster trust in online services, improve service delivery and the convenience of services for European businesses and citizens, and reduce digital administrative barriers. An example of such investment would be the work strand supporting the digitalisation of justice and consumer protection with EU budget support of EUR</w:t>
            </w:r>
            <w:r>
              <w:rPr>
                <w:rFonts w:ascii="Calibri" w:hAnsi="Calibri" w:cs="Calibri"/>
              </w:rPr>
              <w:t> </w:t>
            </w:r>
            <w:r>
              <w:t>32.5</w:t>
            </w:r>
            <w:r>
              <w:rPr>
                <w:rFonts w:ascii="Calibri" w:hAnsi="Calibri" w:cs="Calibri"/>
              </w:rPr>
              <w:t> </w:t>
            </w:r>
            <w:r>
              <w:t>million until 2024 and a planned budget of EUR</w:t>
            </w:r>
            <w:r>
              <w:rPr>
                <w:rFonts w:ascii="Calibri" w:hAnsi="Calibri" w:cs="Calibri"/>
              </w:rPr>
              <w:t> </w:t>
            </w:r>
            <w:r>
              <w:t>33</w:t>
            </w:r>
            <w:r>
              <w:rPr>
                <w:rFonts w:ascii="Calibri" w:hAnsi="Calibri" w:cs="Calibri"/>
              </w:rPr>
              <w:t> </w:t>
            </w:r>
            <w:r>
              <w:t>million for 2025-2027.</w:t>
            </w:r>
          </w:p>
        </w:tc>
      </w:tr>
    </w:tbl>
    <w:p w14:paraId="47BCFE4B" w14:textId="77777777" w:rsidR="00D933B7" w:rsidRDefault="00D933B7" w:rsidP="00D933B7">
      <w:pPr>
        <w:keepNext/>
        <w:keepLines/>
        <w:spacing w:before="600" w:line="240" w:lineRule="auto"/>
        <w:outlineLvl w:val="4"/>
        <w:rPr>
          <w:b/>
          <w:bCs/>
        </w:rPr>
      </w:pPr>
    </w:p>
    <w:p w14:paraId="387454FE" w14:textId="77777777" w:rsidR="00D933B7" w:rsidRDefault="00D933B7" w:rsidP="00D933B7">
      <w:pPr>
        <w:sectPr w:rsidR="00D933B7" w:rsidSect="00D933B7">
          <w:headerReference w:type="even" r:id="rId137"/>
          <w:headerReference w:type="default" r:id="rId138"/>
          <w:footerReference w:type="even" r:id="rId139"/>
          <w:footerReference w:type="default" r:id="rId140"/>
          <w:headerReference w:type="first" r:id="rId141"/>
          <w:footerReference w:type="first" r:id="rId142"/>
          <w:pgSz w:w="11906" w:h="16838"/>
          <w:pgMar w:top="1440" w:right="1133" w:bottom="1440" w:left="1134" w:header="708" w:footer="708" w:gutter="0"/>
          <w:cols w:space="708"/>
          <w:docGrid w:linePitch="360"/>
        </w:sectPr>
      </w:pPr>
    </w:p>
    <w:p w14:paraId="61ED74A1" w14:textId="0FDD3644" w:rsidR="00D933B7" w:rsidRPr="00137E12" w:rsidRDefault="005353CC" w:rsidP="00D933B7">
      <w:pPr>
        <w:pStyle w:val="Heading1"/>
      </w:pPr>
      <w:bookmarkStart w:id="17" w:name="toc_sec_6"/>
      <w:bookmarkStart w:id="18" w:name="_Toc228976526"/>
      <w:bookmarkEnd w:id="17"/>
      <w:r>
        <w:rPr>
          <w:noProof/>
        </w:rPr>
        <w:t>S</w:t>
      </w:r>
      <w:r w:rsidR="00D933B7" w:rsidRPr="00137E12">
        <w:rPr>
          <w:noProof/>
        </w:rPr>
        <w:t>INGLE MARKET PROGRAMME</w:t>
      </w:r>
      <w:bookmarkEnd w:id="18"/>
    </w:p>
    <w:p w14:paraId="6DA034F4" w14:textId="77777777" w:rsidR="00D933B7" w:rsidRDefault="00D933B7" w:rsidP="00D933B7">
      <w:pPr>
        <w:pStyle w:val="Heading2"/>
        <w:rPr>
          <w:rFonts w:ascii="EC Square Sans Pro Medium" w:hAnsi="EC Square Sans Pro Medium"/>
          <w:lang w:eastAsia="en-GB"/>
        </w:rPr>
      </w:pPr>
      <w:r w:rsidRPr="008353C8">
        <w:t>PROGRAMME FOR SINGLE MARKET, COMPETITIVENESS OF ENTERPRISES, INCLUDING SMALL AND MEDIUM-SIZED ENTERPRISES, AND EUROPEAN STATISTICS</w:t>
      </w:r>
    </w:p>
    <w:p w14:paraId="361C6722" w14:textId="5241AFC7"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12B8D767" w14:textId="77777777">
        <w:trPr>
          <w:trHeight w:val="1584"/>
          <w:jc w:val="left"/>
        </w:trPr>
        <w:tc>
          <w:tcPr>
            <w:tcW w:w="2410" w:type="dxa"/>
          </w:tcPr>
          <w:p w14:paraId="7AAD4BCE" w14:textId="77777777" w:rsidR="00D933B7" w:rsidRDefault="00D933B7">
            <w:pPr>
              <w:spacing w:before="120" w:after="120"/>
              <w:rPr>
                <w:rFonts w:eastAsia="EC Square Sans Pro" w:cs="EC Square Sans Pro"/>
                <w:sz w:val="28"/>
                <w:szCs w:val="28"/>
              </w:rPr>
            </w:pPr>
            <w:r>
              <w:rPr>
                <w:rFonts w:asciiTheme="minorHAnsi" w:eastAsiaTheme="minorEastAsia" w:hAnsiTheme="minorHAnsi"/>
                <w:sz w:val="28"/>
                <w:szCs w:val="28"/>
              </w:rPr>
              <w:t>21 891</w:t>
            </w:r>
          </w:p>
          <w:p w14:paraId="65421079" w14:textId="77777777" w:rsidR="00D933B7" w:rsidRPr="0047239D" w:rsidRDefault="00D933B7">
            <w:pPr>
              <w:spacing w:before="120" w:after="120"/>
            </w:pPr>
            <w:r>
              <w:t>non-compliant products circulating on the single market were detected by EU market surveillance authorities in 2025.</w:t>
            </w:r>
          </w:p>
        </w:tc>
        <w:tc>
          <w:tcPr>
            <w:cnfStyle w:val="000001000000" w:firstRow="0" w:lastRow="0" w:firstColumn="0" w:lastColumn="0" w:oddVBand="0" w:evenVBand="1" w:oddHBand="0" w:evenHBand="0" w:firstRowFirstColumn="0" w:firstRowLastColumn="0" w:lastRowFirstColumn="0" w:lastRowLastColumn="0"/>
            <w:tcW w:w="2409" w:type="dxa"/>
          </w:tcPr>
          <w:p w14:paraId="327EEEDD" w14:textId="3D013731" w:rsidR="00D933B7" w:rsidRPr="00B14552" w:rsidRDefault="00975511">
            <w:pPr>
              <w:spacing w:before="120" w:after="120"/>
              <w:rPr>
                <w:color w:val="FF0000"/>
                <w:sz w:val="28"/>
                <w:szCs w:val="28"/>
              </w:rPr>
            </w:pPr>
            <w:r>
              <w:rPr>
                <w:sz w:val="28"/>
                <w:szCs w:val="28"/>
              </w:rPr>
              <w:t>285</w:t>
            </w:r>
          </w:p>
          <w:p w14:paraId="4A9E6642" w14:textId="77777777" w:rsidR="00D933B7" w:rsidRPr="0047239D" w:rsidRDefault="00D933B7">
            <w:pPr>
              <w:spacing w:before="120"/>
              <w:rPr>
                <w:sz w:val="28"/>
                <w:szCs w:val="28"/>
              </w:rPr>
            </w:pPr>
            <w:r>
              <w:t>judges were trained in 2025 under the grant programme for training of judges in EU competition law.</w:t>
            </w:r>
          </w:p>
        </w:tc>
        <w:tc>
          <w:tcPr>
            <w:tcW w:w="2410" w:type="dxa"/>
            <w:tcBorders>
              <w:bottom w:val="single" w:sz="4" w:space="0" w:color="8C8C8C"/>
            </w:tcBorders>
          </w:tcPr>
          <w:p w14:paraId="39C5C0E0"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808</w:t>
            </w:r>
            <w:r>
              <w:rPr>
                <w:rFonts w:ascii="Calibri" w:hAnsi="Calibri" w:cs="Calibri"/>
                <w:sz w:val="28"/>
                <w:szCs w:val="28"/>
              </w:rPr>
              <w:t> </w:t>
            </w:r>
            <w:r>
              <w:rPr>
                <w:sz w:val="28"/>
                <w:szCs w:val="28"/>
              </w:rPr>
              <w:t>000</w:t>
            </w:r>
          </w:p>
          <w:p w14:paraId="7285357A"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SMEs have been supported directly or used advisory services from the main projects in 2025.</w:t>
            </w:r>
          </w:p>
        </w:tc>
        <w:tc>
          <w:tcPr>
            <w:cnfStyle w:val="000001000000" w:firstRow="0" w:lastRow="0" w:firstColumn="0" w:lastColumn="0" w:oddVBand="0" w:evenVBand="1" w:oddHBand="0" w:evenHBand="0" w:firstRowFirstColumn="0" w:firstRowLastColumn="0" w:lastRowFirstColumn="0" w:lastRowLastColumn="0"/>
            <w:tcW w:w="2410" w:type="dxa"/>
          </w:tcPr>
          <w:p w14:paraId="7B617CEE" w14:textId="77777777" w:rsidR="00D933B7" w:rsidRPr="00AB0B1D" w:rsidRDefault="00D933B7">
            <w:pPr>
              <w:spacing w:before="120" w:after="120"/>
              <w:rPr>
                <w:sz w:val="28"/>
                <w:szCs w:val="28"/>
              </w:rPr>
            </w:pPr>
            <w:r>
              <w:rPr>
                <w:sz w:val="28"/>
                <w:szCs w:val="28"/>
              </w:rPr>
              <w:t>25</w:t>
            </w:r>
            <w:r>
              <w:rPr>
                <w:rFonts w:ascii="Calibri" w:hAnsi="Calibri" w:cs="Calibri"/>
                <w:sz w:val="28"/>
                <w:szCs w:val="28"/>
              </w:rPr>
              <w:t> </w:t>
            </w:r>
            <w:r>
              <w:rPr>
                <w:sz w:val="28"/>
                <w:szCs w:val="28"/>
              </w:rPr>
              <w:t>044</w:t>
            </w:r>
          </w:p>
          <w:p w14:paraId="6602C127" w14:textId="77777777" w:rsidR="00D933B7" w:rsidRPr="0047239D" w:rsidRDefault="00D933B7">
            <w:pPr>
              <w:spacing w:before="120" w:after="120"/>
              <w:rPr>
                <w:sz w:val="28"/>
                <w:szCs w:val="28"/>
              </w:rPr>
            </w:pPr>
            <w:r>
              <w:t>European standards were successfully implemented across the EU in 2025.</w:t>
            </w:r>
          </w:p>
        </w:tc>
      </w:tr>
      <w:tr w:rsidR="00D933B7" w:rsidRPr="0047239D" w14:paraId="56040DE6" w14:textId="77777777">
        <w:trPr>
          <w:trHeight w:val="1034"/>
          <w:jc w:val="left"/>
        </w:trPr>
        <w:tc>
          <w:tcPr>
            <w:tcW w:w="2410" w:type="dxa"/>
          </w:tcPr>
          <w:p w14:paraId="582C42EA" w14:textId="72AF1ABB" w:rsidR="00D933B7" w:rsidRDefault="00D933B7">
            <w:pPr>
              <w:spacing w:before="120" w:after="120"/>
            </w:pPr>
            <w:r>
              <w:rPr>
                <w:sz w:val="28"/>
                <w:szCs w:val="28"/>
              </w:rPr>
              <w:t>9</w:t>
            </w:r>
            <w:r w:rsidR="004400F9">
              <w:rPr>
                <w:sz w:val="28"/>
                <w:szCs w:val="28"/>
              </w:rPr>
              <w:t>8</w:t>
            </w:r>
            <w:r>
              <w:rPr>
                <w:sz w:val="28"/>
                <w:szCs w:val="28"/>
              </w:rPr>
              <w:t>%</w:t>
            </w:r>
          </w:p>
          <w:p w14:paraId="350FE333" w14:textId="77777777" w:rsidR="00D933B7" w:rsidRPr="0047239D" w:rsidRDefault="00D933B7">
            <w:pPr>
              <w:spacing w:before="120" w:after="120"/>
            </w:pPr>
            <w:r>
              <w:t>of the international financial reporting standards were endorsed in the EU in 2025.</w:t>
            </w:r>
          </w:p>
        </w:tc>
        <w:tc>
          <w:tcPr>
            <w:cnfStyle w:val="000001000000" w:firstRow="0" w:lastRow="0" w:firstColumn="0" w:lastColumn="0" w:oddVBand="0" w:evenVBand="1" w:oddHBand="0" w:evenHBand="0" w:firstRowFirstColumn="0" w:firstRowLastColumn="0" w:lastRowFirstColumn="0" w:lastRowLastColumn="0"/>
            <w:tcW w:w="2409" w:type="dxa"/>
          </w:tcPr>
          <w:p w14:paraId="3D8BED59" w14:textId="77777777" w:rsidR="00D933B7" w:rsidRDefault="00D933B7">
            <w:pPr>
              <w:spacing w:before="120" w:after="120"/>
              <w:rPr>
                <w:rFonts w:eastAsia="EC Square Sans Pro" w:cs="EC Square Sans Pro"/>
                <w:sz w:val="28"/>
                <w:szCs w:val="28"/>
              </w:rPr>
            </w:pPr>
            <w:r>
              <w:rPr>
                <w:rFonts w:eastAsia="EC Square Sans Pro" w:cs="EC Square Sans Pro"/>
                <w:sz w:val="28"/>
                <w:szCs w:val="28"/>
              </w:rPr>
              <w:t>168</w:t>
            </w:r>
            <w:r>
              <w:rPr>
                <w:rFonts w:ascii="Calibri" w:eastAsia="EC Square Sans Pro" w:hAnsi="Calibri" w:cs="Calibri"/>
                <w:sz w:val="28"/>
                <w:szCs w:val="28"/>
              </w:rPr>
              <w:t> </w:t>
            </w:r>
            <w:r>
              <w:rPr>
                <w:rFonts w:eastAsia="EC Square Sans Pro" w:cs="EC Square Sans Pro"/>
                <w:sz w:val="28"/>
                <w:szCs w:val="28"/>
              </w:rPr>
              <w:t>000</w:t>
            </w:r>
          </w:p>
          <w:p w14:paraId="3C1D56A9" w14:textId="77777777" w:rsidR="00D933B7" w:rsidRPr="0047239D" w:rsidRDefault="00D933B7">
            <w:pPr>
              <w:spacing w:before="120"/>
              <w:rPr>
                <w:rFonts w:eastAsia="EC Square Sans Pro" w:cs="EC Square Sans Pro"/>
              </w:rPr>
            </w:pPr>
            <w:r>
              <w:rPr>
                <w:rFonts w:eastAsia="EC Square Sans Pro" w:cs="EC Square Sans Pro"/>
                <w:lang w:eastAsia="en-GB"/>
              </w:rPr>
              <w:t>consumers received personalised assistance from the European Consumer Centre Network in 2025, which helped them recover over EUR</w:t>
            </w:r>
            <w:r>
              <w:rPr>
                <w:rFonts w:ascii="Calibri" w:eastAsia="EC Square Sans Pro" w:hAnsi="Calibri" w:cs="Calibri"/>
                <w:lang w:eastAsia="en-GB"/>
              </w:rPr>
              <w:t> </w:t>
            </w:r>
            <w:r>
              <w:rPr>
                <w:rFonts w:eastAsia="EC Square Sans Pro" w:cs="EC Square Sans Pro"/>
                <w:lang w:eastAsia="en-GB"/>
              </w:rPr>
              <w:t>11.25</w:t>
            </w:r>
            <w:r>
              <w:rPr>
                <w:rFonts w:ascii="Calibri" w:eastAsia="EC Square Sans Pro" w:hAnsi="Calibri" w:cs="Calibri"/>
                <w:lang w:eastAsia="en-GB"/>
              </w:rPr>
              <w:t> </w:t>
            </w:r>
            <w:r>
              <w:rPr>
                <w:rFonts w:eastAsia="EC Square Sans Pro" w:cs="EC Square Sans Pro"/>
                <w:lang w:eastAsia="en-GB"/>
              </w:rPr>
              <w:t>million from non-compliant traders</w:t>
            </w:r>
            <w:r>
              <w:rPr>
                <w:rFonts w:eastAsia="EC Square Sans Pro" w:cs="EC Square Sans Pro"/>
              </w:rPr>
              <w:t>.</w:t>
            </w:r>
          </w:p>
        </w:tc>
        <w:tc>
          <w:tcPr>
            <w:tcW w:w="2410" w:type="dxa"/>
          </w:tcPr>
          <w:p w14:paraId="4C925761"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Pr>
                <w:rFonts w:eastAsia="EC Square Sans Pro" w:cs="EC Square Sans Pro"/>
                <w:sz w:val="28"/>
                <w:szCs w:val="28"/>
              </w:rPr>
              <w:t>102</w:t>
            </w:r>
          </w:p>
          <w:p w14:paraId="252EF0BE"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eastAsia="EC Square Sans Pro" w:cs="EC Square Sans Pro"/>
                <w:lang w:eastAsia="en-GB"/>
              </w:rPr>
              <w:t>training sessions were organised in 2025 under the better training for safer food programme, with 3</w:t>
            </w:r>
            <w:r>
              <w:rPr>
                <w:rFonts w:asciiTheme="minorHAnsi" w:eastAsiaTheme="minorEastAsia" w:hAnsiTheme="minorHAnsi"/>
                <w:sz w:val="28"/>
                <w:szCs w:val="28"/>
              </w:rPr>
              <w:t> </w:t>
            </w:r>
            <w:r>
              <w:rPr>
                <w:rFonts w:eastAsia="EC Square Sans Pro" w:cs="EC Square Sans Pro"/>
                <w:lang w:eastAsia="en-GB"/>
              </w:rPr>
              <w:t>578 total participants. In addition, 9</w:t>
            </w:r>
            <w:r>
              <w:rPr>
                <w:rFonts w:asciiTheme="minorHAnsi" w:eastAsiaTheme="minorEastAsia" w:hAnsiTheme="minorHAnsi"/>
                <w:sz w:val="28"/>
                <w:szCs w:val="28"/>
              </w:rPr>
              <w:t> </w:t>
            </w:r>
            <w:r>
              <w:rPr>
                <w:rFonts w:eastAsia="EC Square Sans Pro" w:cs="EC Square Sans Pro"/>
                <w:lang w:eastAsia="en-GB"/>
              </w:rPr>
              <w:t>440 people participated in e-learning courses.</w:t>
            </w:r>
          </w:p>
        </w:tc>
        <w:tc>
          <w:tcPr>
            <w:cnfStyle w:val="000001000000" w:firstRow="0" w:lastRow="0" w:firstColumn="0" w:lastColumn="0" w:oddVBand="0" w:evenVBand="1" w:oddHBand="0" w:evenHBand="0" w:firstRowFirstColumn="0" w:firstRowLastColumn="0" w:lastRowFirstColumn="0" w:lastRowLastColumn="0"/>
            <w:tcW w:w="2410" w:type="dxa"/>
          </w:tcPr>
          <w:p w14:paraId="14D66DF6" w14:textId="77777777" w:rsidR="00D933B7" w:rsidRPr="00BE1BC7" w:rsidRDefault="00D933B7">
            <w:pPr>
              <w:spacing w:before="120" w:after="120"/>
              <w:rPr>
                <w:rFonts w:eastAsia="EC Square Sans Pro" w:cs="EC Square Sans Pro"/>
                <w:sz w:val="28"/>
                <w:szCs w:val="28"/>
              </w:rPr>
            </w:pPr>
            <w:r>
              <w:rPr>
                <w:rFonts w:eastAsia="EC Square Sans Pro" w:cs="EC Square Sans Pro"/>
                <w:sz w:val="28"/>
                <w:szCs w:val="28"/>
              </w:rPr>
              <w:t>905</w:t>
            </w:r>
            <w:r>
              <w:rPr>
                <w:rFonts w:asciiTheme="minorHAnsi" w:eastAsiaTheme="minorEastAsia" w:hAnsiTheme="minorHAnsi"/>
                <w:sz w:val="28"/>
                <w:szCs w:val="28"/>
              </w:rPr>
              <w:t> </w:t>
            </w:r>
            <w:r>
              <w:rPr>
                <w:rFonts w:eastAsia="EC Square Sans Pro" w:cs="EC Square Sans Pro"/>
                <w:sz w:val="28"/>
                <w:szCs w:val="28"/>
              </w:rPr>
              <w:t>000</w:t>
            </w:r>
          </w:p>
          <w:p w14:paraId="01452E0B" w14:textId="77777777" w:rsidR="00D933B7" w:rsidRPr="0047239D" w:rsidRDefault="00D933B7">
            <w:pPr>
              <w:spacing w:before="120" w:after="120"/>
              <w:rPr>
                <w:sz w:val="28"/>
                <w:szCs w:val="28"/>
              </w:rPr>
            </w:pPr>
            <w:r>
              <w:rPr>
                <w:rFonts w:eastAsia="EC Square Sans Pro" w:cs="EC Square Sans Pro"/>
                <w:lang w:eastAsia="en-GB"/>
              </w:rPr>
              <w:t>people in total</w:t>
            </w:r>
            <w:r>
              <w:rPr>
                <w:rFonts w:ascii="Calibri" w:eastAsia="EC Square Sans Pro" w:hAnsi="Calibri" w:cs="Calibri"/>
                <w:lang w:eastAsia="en-GB"/>
              </w:rPr>
              <w:t xml:space="preserve"> </w:t>
            </w:r>
            <w:r>
              <w:rPr>
                <w:rFonts w:eastAsia="EC Square Sans Pro" w:cs="EC Square Sans Pro"/>
                <w:lang w:eastAsia="en-GB"/>
              </w:rPr>
              <w:t>were following Eurostat’s social media channels, notably Facebook, Instagram, LinkedIn and X</w:t>
            </w:r>
            <w:r>
              <w:rPr>
                <w:rFonts w:ascii="Calibri" w:eastAsia="EC Square Sans Pro" w:hAnsi="Calibri" w:cs="Calibri"/>
                <w:lang w:eastAsia="en-GB"/>
              </w:rPr>
              <w:t xml:space="preserve"> in 2025.</w:t>
            </w:r>
          </w:p>
        </w:tc>
      </w:tr>
    </w:tbl>
    <w:p w14:paraId="74960958"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3AF163A3"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598848FE"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5C651DE0" w14:textId="42A16029" w:rsidR="00D933B7" w:rsidRDefault="00B256D7" w:rsidP="00B86D55">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2E37FFE7"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Ind w:w="-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2358E75B" w14:textId="77777777">
        <w:trPr>
          <w:trHeight w:val="300"/>
        </w:trPr>
        <w:tc>
          <w:tcPr>
            <w:tcW w:w="2085" w:type="dxa"/>
            <w:tcBorders>
              <w:top w:val="single" w:sz="4" w:space="0" w:color="FFFFFF"/>
              <w:left w:val="single" w:sz="4" w:space="0" w:color="FFFFFF"/>
              <w:bottom w:val="nil"/>
              <w:right w:val="single" w:sz="4" w:space="0" w:color="FFFFFF"/>
            </w:tcBorders>
            <w:vAlign w:val="bottom"/>
            <w:hideMark/>
          </w:tcPr>
          <w:p w14:paraId="35611F7A"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Aptos Narrow" w:hAnsi="Aptos Narrow"/>
                <w:color w:val="000000"/>
              </w:rPr>
              <w:t> </w:t>
            </w:r>
          </w:p>
        </w:tc>
        <w:tc>
          <w:tcPr>
            <w:tcW w:w="930" w:type="dxa"/>
            <w:tcBorders>
              <w:top w:val="single" w:sz="4" w:space="0" w:color="D9D9D9"/>
              <w:left w:val="single" w:sz="4" w:space="0" w:color="D9D9D9"/>
              <w:bottom w:val="single" w:sz="4" w:space="0" w:color="D9D9D9"/>
              <w:right w:val="single" w:sz="4" w:space="0" w:color="D9D9D9"/>
            </w:tcBorders>
            <w:shd w:val="clear" w:color="000000" w:fill="DAE9F8"/>
            <w:vAlign w:val="center"/>
            <w:hideMark/>
          </w:tcPr>
          <w:p w14:paraId="6A016E0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2021</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53E5D84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2022</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33A80E2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2023</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5134355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2024</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5AEEA9B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2025</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10F18EE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2026</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1E04CB7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2027</w:t>
            </w:r>
            <w:r>
              <w:rPr>
                <w:rFonts w:ascii="Calibri" w:hAnsi="Calibri" w:cs="Calibri"/>
                <w:b/>
                <w:bCs/>
                <w:color w:val="000000"/>
              </w:rPr>
              <w:t> </w:t>
            </w:r>
          </w:p>
        </w:tc>
        <w:tc>
          <w:tcPr>
            <w:tcW w:w="930" w:type="dxa"/>
            <w:tcBorders>
              <w:top w:val="single" w:sz="4" w:space="0" w:color="D9D9D9"/>
              <w:left w:val="nil"/>
              <w:bottom w:val="single" w:sz="4" w:space="0" w:color="D9D9D9"/>
              <w:right w:val="single" w:sz="4" w:space="0" w:color="D9D9D9"/>
            </w:tcBorders>
            <w:shd w:val="clear" w:color="000000" w:fill="DAE9F8"/>
            <w:vAlign w:val="center"/>
            <w:hideMark/>
          </w:tcPr>
          <w:p w14:paraId="38FED5B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Total</w:t>
            </w:r>
            <w:r>
              <w:rPr>
                <w:rFonts w:ascii="Calibri" w:hAnsi="Calibri" w:cs="Calibri"/>
                <w:b/>
                <w:bCs/>
                <w:color w:val="000000"/>
              </w:rPr>
              <w:t> </w:t>
            </w:r>
          </w:p>
        </w:tc>
      </w:tr>
      <w:tr w:rsidR="00D933B7" w:rsidRPr="00426441" w14:paraId="7997EA84" w14:textId="77777777">
        <w:trPr>
          <w:trHeight w:val="300"/>
        </w:trPr>
        <w:tc>
          <w:tcPr>
            <w:tcW w:w="2085" w:type="dxa"/>
            <w:tcBorders>
              <w:top w:val="single" w:sz="4" w:space="0" w:color="D9D9D9"/>
              <w:left w:val="single" w:sz="4" w:space="0" w:color="D9D9D9"/>
              <w:bottom w:val="single" w:sz="4" w:space="0" w:color="D9D9D9"/>
              <w:right w:val="single" w:sz="4" w:space="0" w:color="D9D9D9"/>
            </w:tcBorders>
            <w:vAlign w:val="center"/>
            <w:hideMark/>
          </w:tcPr>
          <w:p w14:paraId="24B051CC"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Financial programming</w:t>
            </w:r>
            <w:r>
              <w:rPr>
                <w:rFonts w:ascii="Calibri" w:hAnsi="Calibri" w:cs="Calibri"/>
                <w:b/>
                <w:bCs/>
                <w:color w:val="000000"/>
              </w:rPr>
              <w:t> </w:t>
            </w:r>
          </w:p>
        </w:tc>
        <w:tc>
          <w:tcPr>
            <w:tcW w:w="930" w:type="dxa"/>
            <w:tcBorders>
              <w:top w:val="nil"/>
              <w:left w:val="nil"/>
              <w:bottom w:val="single" w:sz="4" w:space="0" w:color="D9D9D9"/>
              <w:right w:val="single" w:sz="4" w:space="0" w:color="D9D9D9"/>
            </w:tcBorders>
            <w:vAlign w:val="center"/>
            <w:hideMark/>
          </w:tcPr>
          <w:p w14:paraId="1B3EBA61"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583.1</w:t>
            </w:r>
          </w:p>
        </w:tc>
        <w:tc>
          <w:tcPr>
            <w:tcW w:w="930" w:type="dxa"/>
            <w:tcBorders>
              <w:top w:val="nil"/>
              <w:left w:val="nil"/>
              <w:bottom w:val="single" w:sz="4" w:space="0" w:color="D9D9D9"/>
              <w:right w:val="single" w:sz="4" w:space="0" w:color="D9D9D9"/>
            </w:tcBorders>
            <w:vAlign w:val="center"/>
            <w:hideMark/>
          </w:tcPr>
          <w:p w14:paraId="5080E8B7"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687.6</w:t>
            </w:r>
          </w:p>
        </w:tc>
        <w:tc>
          <w:tcPr>
            <w:tcW w:w="930" w:type="dxa"/>
            <w:tcBorders>
              <w:top w:val="nil"/>
              <w:left w:val="nil"/>
              <w:bottom w:val="single" w:sz="4" w:space="0" w:color="D9D9D9"/>
              <w:right w:val="single" w:sz="4" w:space="0" w:color="D9D9D9"/>
            </w:tcBorders>
            <w:vAlign w:val="center"/>
            <w:hideMark/>
          </w:tcPr>
          <w:p w14:paraId="7C6C8746"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633.8</w:t>
            </w:r>
          </w:p>
        </w:tc>
        <w:tc>
          <w:tcPr>
            <w:tcW w:w="930" w:type="dxa"/>
            <w:tcBorders>
              <w:top w:val="nil"/>
              <w:left w:val="nil"/>
              <w:bottom w:val="single" w:sz="4" w:space="0" w:color="D9D9D9"/>
              <w:right w:val="single" w:sz="4" w:space="0" w:color="D9D9D9"/>
            </w:tcBorders>
            <w:vAlign w:val="center"/>
            <w:hideMark/>
          </w:tcPr>
          <w:p w14:paraId="6A8E7D9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603.6</w:t>
            </w:r>
          </w:p>
        </w:tc>
        <w:tc>
          <w:tcPr>
            <w:tcW w:w="930" w:type="dxa"/>
            <w:tcBorders>
              <w:top w:val="nil"/>
              <w:left w:val="nil"/>
              <w:bottom w:val="single" w:sz="4" w:space="0" w:color="D9D9D9"/>
              <w:right w:val="single" w:sz="4" w:space="0" w:color="D9D9D9"/>
            </w:tcBorders>
            <w:vAlign w:val="center"/>
            <w:hideMark/>
          </w:tcPr>
          <w:p w14:paraId="7775F388"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614.4</w:t>
            </w:r>
          </w:p>
        </w:tc>
        <w:tc>
          <w:tcPr>
            <w:tcW w:w="930" w:type="dxa"/>
            <w:tcBorders>
              <w:top w:val="nil"/>
              <w:left w:val="nil"/>
              <w:bottom w:val="single" w:sz="4" w:space="0" w:color="D9D9D9"/>
              <w:right w:val="single" w:sz="4" w:space="0" w:color="D9D9D9"/>
            </w:tcBorders>
            <w:vAlign w:val="center"/>
            <w:hideMark/>
          </w:tcPr>
          <w:p w14:paraId="030CA02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624.0</w:t>
            </w:r>
          </w:p>
        </w:tc>
        <w:tc>
          <w:tcPr>
            <w:tcW w:w="930" w:type="dxa"/>
            <w:tcBorders>
              <w:top w:val="nil"/>
              <w:left w:val="nil"/>
              <w:bottom w:val="single" w:sz="4" w:space="0" w:color="D9D9D9"/>
              <w:right w:val="single" w:sz="4" w:space="0" w:color="D9D9D9"/>
            </w:tcBorders>
            <w:vAlign w:val="center"/>
            <w:hideMark/>
          </w:tcPr>
          <w:p w14:paraId="1668691C"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619.6</w:t>
            </w:r>
          </w:p>
        </w:tc>
        <w:tc>
          <w:tcPr>
            <w:tcW w:w="930" w:type="dxa"/>
            <w:tcBorders>
              <w:top w:val="nil"/>
              <w:left w:val="nil"/>
              <w:bottom w:val="single" w:sz="4" w:space="0" w:color="D9D9D9"/>
              <w:right w:val="single" w:sz="4" w:space="0" w:color="D9D9D9"/>
            </w:tcBorders>
            <w:vAlign w:val="center"/>
            <w:hideMark/>
          </w:tcPr>
          <w:p w14:paraId="3E951D7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4 366.2</w:t>
            </w:r>
          </w:p>
        </w:tc>
      </w:tr>
      <w:tr w:rsidR="00D933B7" w:rsidRPr="00426441" w14:paraId="380183D3" w14:textId="77777777">
        <w:trPr>
          <w:trHeight w:val="300"/>
        </w:trPr>
        <w:tc>
          <w:tcPr>
            <w:tcW w:w="2085" w:type="dxa"/>
            <w:tcBorders>
              <w:top w:val="nil"/>
              <w:left w:val="single" w:sz="4" w:space="0" w:color="D9D9D9"/>
              <w:bottom w:val="single" w:sz="4" w:space="0" w:color="D9D9D9"/>
              <w:right w:val="single" w:sz="4" w:space="0" w:color="D9D9D9"/>
            </w:tcBorders>
            <w:shd w:val="clear" w:color="000000" w:fill="F2F2F2"/>
            <w:vAlign w:val="center"/>
            <w:hideMark/>
          </w:tcPr>
          <w:p w14:paraId="540CC210"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NextGenerationEU</w:t>
            </w:r>
            <w:r>
              <w:rPr>
                <w:rFonts w:ascii="Calibri" w:hAnsi="Calibri" w:cs="Calibri"/>
                <w:b/>
                <w:bCs/>
                <w:color w:val="000000"/>
              </w:rPr>
              <w:t> </w:t>
            </w:r>
          </w:p>
        </w:tc>
        <w:tc>
          <w:tcPr>
            <w:tcW w:w="930" w:type="dxa"/>
            <w:tcBorders>
              <w:top w:val="nil"/>
              <w:left w:val="nil"/>
              <w:bottom w:val="single" w:sz="4" w:space="0" w:color="D9D9D9"/>
              <w:right w:val="single" w:sz="4" w:space="0" w:color="D9D9D9"/>
            </w:tcBorders>
            <w:shd w:val="clear" w:color="000000" w:fill="F2F2F2"/>
            <w:vAlign w:val="center"/>
            <w:hideMark/>
          </w:tcPr>
          <w:p w14:paraId="087DC040"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5B4501F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01690261"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348CE5B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1C551983"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07C083E2"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7F90234B"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57A6E08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r>
      <w:tr w:rsidR="00D933B7" w:rsidRPr="00426441" w14:paraId="6D41D79C" w14:textId="77777777">
        <w:trPr>
          <w:trHeight w:val="300"/>
        </w:trPr>
        <w:tc>
          <w:tcPr>
            <w:tcW w:w="2085" w:type="dxa"/>
            <w:tcBorders>
              <w:top w:val="nil"/>
              <w:left w:val="single" w:sz="4" w:space="0" w:color="D9D9D9"/>
              <w:bottom w:val="single" w:sz="4" w:space="0" w:color="D9D9D9"/>
              <w:right w:val="single" w:sz="4" w:space="0" w:color="D9D9D9"/>
            </w:tcBorders>
            <w:vAlign w:val="center"/>
            <w:hideMark/>
          </w:tcPr>
          <w:p w14:paraId="2D2B0022"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Decommitments made available again</w:t>
            </w:r>
            <w:r>
              <w:rPr>
                <w:rFonts w:ascii="Calibri" w:hAnsi="Calibri" w:cs="Calibri"/>
                <w:b/>
                <w:bCs/>
                <w:color w:val="000000"/>
              </w:rPr>
              <w:t> (</w:t>
            </w:r>
            <w:r>
              <w:rPr>
                <w:b/>
                <w:bCs/>
                <w:color w:val="000000"/>
              </w:rPr>
              <w:t>*)</w:t>
            </w:r>
            <w:r>
              <w:rPr>
                <w:rFonts w:ascii="Calibri" w:hAnsi="Calibri" w:cs="Calibri"/>
                <w:b/>
                <w:bCs/>
                <w:color w:val="000000"/>
              </w:rPr>
              <w:t> </w:t>
            </w:r>
          </w:p>
        </w:tc>
        <w:tc>
          <w:tcPr>
            <w:tcW w:w="930" w:type="dxa"/>
            <w:tcBorders>
              <w:top w:val="nil"/>
              <w:left w:val="nil"/>
              <w:bottom w:val="single" w:sz="4" w:space="0" w:color="D9D9D9"/>
              <w:right w:val="single" w:sz="4" w:space="0" w:color="D9D9D9"/>
            </w:tcBorders>
            <w:vAlign w:val="center"/>
            <w:hideMark/>
          </w:tcPr>
          <w:p w14:paraId="65B0E0F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vAlign w:val="center"/>
            <w:hideMark/>
          </w:tcPr>
          <w:p w14:paraId="4DB2F138" w14:textId="77777777" w:rsidR="00D933B7" w:rsidRPr="00426441" w:rsidRDefault="00D933B7">
            <w:pPr>
              <w:spacing w:after="0" w:line="240" w:lineRule="auto"/>
              <w:jc w:val="right"/>
              <w:textAlignment w:val="baseline"/>
              <w:rPr>
                <w:rFonts w:ascii="Times New Roman" w:hAnsi="Times New Roman"/>
                <w:lang w:val="en-IE" w:eastAsia="en-IE"/>
              </w:rPr>
            </w:pPr>
            <w:r>
              <w:rPr>
                <w:rFonts w:ascii="Calibri" w:hAnsi="Calibri" w:cs="Calibri"/>
                <w:color w:val="000000"/>
              </w:rPr>
              <w:t xml:space="preserve"> 0.0</w:t>
            </w:r>
          </w:p>
        </w:tc>
        <w:tc>
          <w:tcPr>
            <w:tcW w:w="930" w:type="dxa"/>
            <w:tcBorders>
              <w:top w:val="nil"/>
              <w:left w:val="nil"/>
              <w:bottom w:val="single" w:sz="4" w:space="0" w:color="D9D9D9"/>
              <w:right w:val="single" w:sz="4" w:space="0" w:color="D9D9D9"/>
            </w:tcBorders>
            <w:vAlign w:val="center"/>
            <w:hideMark/>
          </w:tcPr>
          <w:p w14:paraId="64DCBF7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vAlign w:val="center"/>
            <w:hideMark/>
          </w:tcPr>
          <w:p w14:paraId="03AB2FED"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vAlign w:val="center"/>
            <w:hideMark/>
          </w:tcPr>
          <w:p w14:paraId="595A40D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vAlign w:val="center"/>
            <w:hideMark/>
          </w:tcPr>
          <w:p w14:paraId="76760BE2"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vAlign w:val="center"/>
            <w:hideMark/>
          </w:tcPr>
          <w:p w14:paraId="29B2DB82"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vAlign w:val="center"/>
            <w:hideMark/>
          </w:tcPr>
          <w:p w14:paraId="4D9BCE30"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r>
      <w:tr w:rsidR="00D933B7" w:rsidRPr="00426441" w14:paraId="102421F7" w14:textId="77777777">
        <w:trPr>
          <w:trHeight w:val="300"/>
        </w:trPr>
        <w:tc>
          <w:tcPr>
            <w:tcW w:w="2085" w:type="dxa"/>
            <w:tcBorders>
              <w:top w:val="nil"/>
              <w:left w:val="single" w:sz="4" w:space="0" w:color="D9D9D9"/>
              <w:bottom w:val="single" w:sz="4" w:space="0" w:color="D9D9D9"/>
              <w:right w:val="single" w:sz="4" w:space="0" w:color="D9D9D9"/>
            </w:tcBorders>
            <w:shd w:val="clear" w:color="000000" w:fill="F2F2F2"/>
            <w:vAlign w:val="center"/>
            <w:hideMark/>
          </w:tcPr>
          <w:p w14:paraId="11F96327"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Contributions from other countries and entities</w:t>
            </w:r>
            <w:r>
              <w:rPr>
                <w:rFonts w:ascii="Calibri" w:hAnsi="Calibri" w:cs="Calibri"/>
                <w:b/>
                <w:bCs/>
                <w:color w:val="000000"/>
              </w:rPr>
              <w:t> </w:t>
            </w:r>
          </w:p>
        </w:tc>
        <w:tc>
          <w:tcPr>
            <w:tcW w:w="930" w:type="dxa"/>
            <w:tcBorders>
              <w:top w:val="nil"/>
              <w:left w:val="nil"/>
              <w:bottom w:val="single" w:sz="4" w:space="0" w:color="D9D9D9"/>
              <w:right w:val="single" w:sz="4" w:space="0" w:color="D9D9D9"/>
            </w:tcBorders>
            <w:shd w:val="clear" w:color="000000" w:fill="F2F2F2"/>
            <w:vAlign w:val="center"/>
            <w:hideMark/>
          </w:tcPr>
          <w:p w14:paraId="275D7CCD"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35.1</w:t>
            </w:r>
          </w:p>
        </w:tc>
        <w:tc>
          <w:tcPr>
            <w:tcW w:w="930" w:type="dxa"/>
            <w:tcBorders>
              <w:top w:val="nil"/>
              <w:left w:val="nil"/>
              <w:bottom w:val="single" w:sz="4" w:space="0" w:color="D9D9D9"/>
              <w:right w:val="single" w:sz="4" w:space="0" w:color="D9D9D9"/>
            </w:tcBorders>
            <w:shd w:val="clear" w:color="000000" w:fill="F2F2F2"/>
            <w:vAlign w:val="center"/>
            <w:hideMark/>
          </w:tcPr>
          <w:p w14:paraId="48898FB3"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14.4</w:t>
            </w:r>
          </w:p>
        </w:tc>
        <w:tc>
          <w:tcPr>
            <w:tcW w:w="930" w:type="dxa"/>
            <w:tcBorders>
              <w:top w:val="nil"/>
              <w:left w:val="nil"/>
              <w:bottom w:val="single" w:sz="4" w:space="0" w:color="D9D9D9"/>
              <w:right w:val="single" w:sz="4" w:space="0" w:color="D9D9D9"/>
            </w:tcBorders>
            <w:shd w:val="clear" w:color="000000" w:fill="F2F2F2"/>
            <w:vAlign w:val="center"/>
            <w:hideMark/>
          </w:tcPr>
          <w:p w14:paraId="605AADF4"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24.9</w:t>
            </w:r>
          </w:p>
        </w:tc>
        <w:tc>
          <w:tcPr>
            <w:tcW w:w="930" w:type="dxa"/>
            <w:tcBorders>
              <w:top w:val="nil"/>
              <w:left w:val="nil"/>
              <w:bottom w:val="single" w:sz="4" w:space="0" w:color="D9D9D9"/>
              <w:right w:val="single" w:sz="4" w:space="0" w:color="D9D9D9"/>
            </w:tcBorders>
            <w:shd w:val="clear" w:color="000000" w:fill="F2F2F2"/>
            <w:vAlign w:val="center"/>
            <w:hideMark/>
          </w:tcPr>
          <w:p w14:paraId="11D04103"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22.3</w:t>
            </w:r>
          </w:p>
        </w:tc>
        <w:tc>
          <w:tcPr>
            <w:tcW w:w="930" w:type="dxa"/>
            <w:tcBorders>
              <w:top w:val="nil"/>
              <w:left w:val="nil"/>
              <w:bottom w:val="single" w:sz="4" w:space="0" w:color="D9D9D9"/>
              <w:right w:val="single" w:sz="4" w:space="0" w:color="D9D9D9"/>
            </w:tcBorders>
            <w:shd w:val="clear" w:color="000000" w:fill="F2F2F2"/>
            <w:vAlign w:val="center"/>
            <w:hideMark/>
          </w:tcPr>
          <w:p w14:paraId="7D5ABB9F"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20.4</w:t>
            </w:r>
          </w:p>
        </w:tc>
        <w:tc>
          <w:tcPr>
            <w:tcW w:w="930" w:type="dxa"/>
            <w:tcBorders>
              <w:top w:val="nil"/>
              <w:left w:val="nil"/>
              <w:bottom w:val="single" w:sz="4" w:space="0" w:color="D9D9D9"/>
              <w:right w:val="single" w:sz="4" w:space="0" w:color="D9D9D9"/>
            </w:tcBorders>
            <w:shd w:val="clear" w:color="000000" w:fill="F2F2F2"/>
            <w:vAlign w:val="center"/>
            <w:hideMark/>
          </w:tcPr>
          <w:p w14:paraId="1CDCB10F"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59814E4F"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nil"/>
              <w:left w:val="nil"/>
              <w:bottom w:val="single" w:sz="4" w:space="0" w:color="D9D9D9"/>
              <w:right w:val="single" w:sz="4" w:space="0" w:color="D9D9D9"/>
            </w:tcBorders>
            <w:shd w:val="clear" w:color="000000" w:fill="F2F2F2"/>
            <w:vAlign w:val="center"/>
            <w:hideMark/>
          </w:tcPr>
          <w:p w14:paraId="50A61FF0"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117.1</w:t>
            </w:r>
          </w:p>
        </w:tc>
      </w:tr>
      <w:tr w:rsidR="00D933B7" w:rsidRPr="00426441" w14:paraId="77788580" w14:textId="77777777">
        <w:trPr>
          <w:trHeight w:val="300"/>
        </w:trPr>
        <w:tc>
          <w:tcPr>
            <w:tcW w:w="2085" w:type="dxa"/>
            <w:tcBorders>
              <w:top w:val="nil"/>
              <w:left w:val="single" w:sz="4" w:space="0" w:color="D9D9D9"/>
              <w:bottom w:val="single" w:sz="4" w:space="0" w:color="D9D9D9"/>
              <w:right w:val="single" w:sz="4" w:space="0" w:color="D9D9D9"/>
            </w:tcBorders>
            <w:vAlign w:val="center"/>
            <w:hideMark/>
          </w:tcPr>
          <w:p w14:paraId="5537CA29" w14:textId="77777777" w:rsidR="00D933B7" w:rsidRPr="00426441" w:rsidRDefault="00D933B7">
            <w:pPr>
              <w:spacing w:after="0" w:line="240" w:lineRule="auto"/>
              <w:textAlignment w:val="baseline"/>
              <w:rPr>
                <w:rFonts w:ascii="Times New Roman" w:hAnsi="Times New Roman"/>
                <w:lang w:val="en-IE" w:eastAsia="en-IE"/>
              </w:rPr>
            </w:pPr>
            <w:r>
              <w:rPr>
                <w:b/>
                <w:bCs/>
                <w:color w:val="000000"/>
              </w:rPr>
              <w:t>Total</w:t>
            </w:r>
            <w:r>
              <w:rPr>
                <w:rFonts w:ascii="Calibri" w:hAnsi="Calibri" w:cs="Calibri"/>
                <w:color w:val="000000"/>
              </w:rPr>
              <w:t> </w:t>
            </w:r>
          </w:p>
        </w:tc>
        <w:tc>
          <w:tcPr>
            <w:tcW w:w="930" w:type="dxa"/>
            <w:tcBorders>
              <w:top w:val="nil"/>
              <w:left w:val="nil"/>
              <w:bottom w:val="single" w:sz="4" w:space="0" w:color="D9D9D9"/>
              <w:right w:val="single" w:sz="4" w:space="0" w:color="D9D9D9"/>
            </w:tcBorders>
            <w:vAlign w:val="center"/>
            <w:hideMark/>
          </w:tcPr>
          <w:p w14:paraId="58536108"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618.2</w:t>
            </w:r>
          </w:p>
        </w:tc>
        <w:tc>
          <w:tcPr>
            <w:tcW w:w="930" w:type="dxa"/>
            <w:tcBorders>
              <w:top w:val="nil"/>
              <w:left w:val="nil"/>
              <w:bottom w:val="single" w:sz="4" w:space="0" w:color="D9D9D9"/>
              <w:right w:val="single" w:sz="4" w:space="0" w:color="D9D9D9"/>
            </w:tcBorders>
            <w:vAlign w:val="center"/>
            <w:hideMark/>
          </w:tcPr>
          <w:p w14:paraId="11BE5D74"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702.0</w:t>
            </w:r>
          </w:p>
        </w:tc>
        <w:tc>
          <w:tcPr>
            <w:tcW w:w="930" w:type="dxa"/>
            <w:tcBorders>
              <w:top w:val="nil"/>
              <w:left w:val="nil"/>
              <w:bottom w:val="single" w:sz="4" w:space="0" w:color="D9D9D9"/>
              <w:right w:val="single" w:sz="4" w:space="0" w:color="D9D9D9"/>
            </w:tcBorders>
            <w:vAlign w:val="center"/>
            <w:hideMark/>
          </w:tcPr>
          <w:p w14:paraId="4F13F40C"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658.8</w:t>
            </w:r>
          </w:p>
        </w:tc>
        <w:tc>
          <w:tcPr>
            <w:tcW w:w="930" w:type="dxa"/>
            <w:tcBorders>
              <w:top w:val="nil"/>
              <w:left w:val="nil"/>
              <w:bottom w:val="single" w:sz="4" w:space="0" w:color="D9D9D9"/>
              <w:right w:val="single" w:sz="4" w:space="0" w:color="D9D9D9"/>
            </w:tcBorders>
            <w:vAlign w:val="center"/>
            <w:hideMark/>
          </w:tcPr>
          <w:p w14:paraId="4B864015"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626.0</w:t>
            </w:r>
          </w:p>
        </w:tc>
        <w:tc>
          <w:tcPr>
            <w:tcW w:w="930" w:type="dxa"/>
            <w:tcBorders>
              <w:top w:val="nil"/>
              <w:left w:val="nil"/>
              <w:bottom w:val="single" w:sz="4" w:space="0" w:color="D9D9D9"/>
              <w:right w:val="single" w:sz="4" w:space="0" w:color="D9D9D9"/>
            </w:tcBorders>
            <w:vAlign w:val="center"/>
            <w:hideMark/>
          </w:tcPr>
          <w:p w14:paraId="785549A8"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634.7</w:t>
            </w:r>
          </w:p>
        </w:tc>
        <w:tc>
          <w:tcPr>
            <w:tcW w:w="930" w:type="dxa"/>
            <w:tcBorders>
              <w:top w:val="nil"/>
              <w:left w:val="nil"/>
              <w:bottom w:val="single" w:sz="4" w:space="0" w:color="D9D9D9"/>
              <w:right w:val="single" w:sz="4" w:space="0" w:color="D9D9D9"/>
            </w:tcBorders>
            <w:vAlign w:val="center"/>
            <w:hideMark/>
          </w:tcPr>
          <w:p w14:paraId="7AF79EAD"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624.0</w:t>
            </w:r>
          </w:p>
        </w:tc>
        <w:tc>
          <w:tcPr>
            <w:tcW w:w="930" w:type="dxa"/>
            <w:tcBorders>
              <w:top w:val="nil"/>
              <w:left w:val="nil"/>
              <w:bottom w:val="single" w:sz="4" w:space="0" w:color="D9D9D9"/>
              <w:right w:val="single" w:sz="4" w:space="0" w:color="D9D9D9"/>
            </w:tcBorders>
            <w:vAlign w:val="center"/>
            <w:hideMark/>
          </w:tcPr>
          <w:p w14:paraId="088F3B60"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619.6</w:t>
            </w:r>
          </w:p>
        </w:tc>
        <w:tc>
          <w:tcPr>
            <w:tcW w:w="930" w:type="dxa"/>
            <w:tcBorders>
              <w:top w:val="nil"/>
              <w:left w:val="nil"/>
              <w:bottom w:val="single" w:sz="4" w:space="0" w:color="D9D9D9"/>
              <w:right w:val="single" w:sz="4" w:space="0" w:color="D9D9D9"/>
            </w:tcBorders>
            <w:vAlign w:val="center"/>
            <w:hideMark/>
          </w:tcPr>
          <w:p w14:paraId="79E59455"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4 483.3</w:t>
            </w:r>
          </w:p>
        </w:tc>
      </w:tr>
    </w:tbl>
    <w:p w14:paraId="65A66CD2"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3CA98EBA" w14:textId="5149BD90" w:rsidR="00D933B7" w:rsidRPr="00E86DD4" w:rsidRDefault="00D933B7" w:rsidP="00D933B7">
      <w:pPr>
        <w:spacing w:after="0" w:line="240" w:lineRule="auto"/>
        <w:textAlignment w:val="baseline"/>
        <w:rPr>
          <w:lang w:val="en-IE"/>
        </w:rPr>
      </w:pPr>
      <w:r>
        <w:rPr>
          <w:rFonts w:eastAsiaTheme="minorHAnsi" w:cstheme="minorBidi"/>
          <w:sz w:val="22"/>
          <w:szCs w:val="22"/>
          <w:lang w:eastAsia="en-IE"/>
        </w:rPr>
        <w:fldChar w:fldCharType="begin"/>
      </w:r>
      <w:r>
        <w:rPr>
          <w:lang w:eastAsia="en-IE"/>
        </w:rPr>
        <w:instrText xml:space="preserve"> LINK </w:instrText>
      </w:r>
      <w:r w:rsidR="002347CA">
        <w:rPr>
          <w:lang w:eastAsia="en-IE"/>
        </w:rPr>
        <w:instrText xml:space="preserve">Excel.Sheet.12 https://eceuropaeu.sharepoint.com/teams/GRP-PPS2023exercise/Shared%20Documents/07%20Single%20Market/07%20SMP%20data.xlsx Data!R12C2:R14C5 </w:instrText>
      </w:r>
      <w:r>
        <w:rPr>
          <w:lang w:eastAsia="en-IE"/>
        </w:rPr>
        <w:instrText xml:space="preserve">\a \f 4 \h </w:instrText>
      </w:r>
      <w:r>
        <w:rPr>
          <w:rFonts w:eastAsiaTheme="minorHAnsi" w:cstheme="minorBidi"/>
          <w:sz w:val="22"/>
          <w:szCs w:val="22"/>
          <w:lang w:eastAsia="en-IE"/>
        </w:rPr>
        <w:fldChar w:fldCharType="separate"/>
      </w:r>
      <w:bookmarkStart w:id="19" w:name="_1840889257"/>
      <w:bookmarkStart w:id="20" w:name="_1840889203"/>
      <w:bookmarkStart w:id="21" w:name="_1841387075"/>
      <w:bookmarkStart w:id="22" w:name="_1841384699"/>
      <w:bookmarkStart w:id="23" w:name="_1842700346"/>
      <w:bookmarkEnd w:id="19"/>
      <w:bookmarkEnd w:id="20"/>
      <w:bookmarkEnd w:id="21"/>
      <w:bookmarkEnd w:id="22"/>
      <w:bookmarkEnd w:id="23"/>
    </w:p>
    <w:p w14:paraId="4FD558A0" w14:textId="77777777" w:rsidR="00D933B7" w:rsidRDefault="00D933B7" w:rsidP="00D933B7">
      <w:pPr>
        <w:spacing w:after="0" w:line="240" w:lineRule="auto"/>
        <w:textAlignment w:val="baseline"/>
        <w:rPr>
          <w:rFonts w:cs="Segoe UI"/>
          <w:sz w:val="18"/>
          <w:szCs w:val="18"/>
          <w:lang w:eastAsia="en-IE"/>
        </w:rPr>
      </w:pPr>
      <w:r>
        <w:rPr>
          <w:rFonts w:cs="Segoe UI"/>
          <w:sz w:val="18"/>
          <w:szCs w:val="18"/>
          <w:lang w:eastAsia="en-IE"/>
        </w:rPr>
        <w:fldChar w:fldCharType="end"/>
      </w:r>
    </w:p>
    <w:p w14:paraId="46B5D0E9"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Ind w:w="-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58B277F6" w14:textId="77777777">
        <w:trPr>
          <w:trHeight w:val="300"/>
        </w:trPr>
        <w:tc>
          <w:tcPr>
            <w:tcW w:w="2400" w:type="dxa"/>
            <w:tcBorders>
              <w:top w:val="single" w:sz="4" w:space="0" w:color="FFFFFF"/>
              <w:left w:val="single" w:sz="4" w:space="0" w:color="FFFFFF"/>
              <w:bottom w:val="single" w:sz="4" w:space="0" w:color="FFFFFF"/>
              <w:right w:val="nil"/>
            </w:tcBorders>
            <w:vAlign w:val="bottom"/>
            <w:hideMark/>
          </w:tcPr>
          <w:p w14:paraId="481C4BDE"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Aptos Narrow" w:hAnsi="Aptos Narrow"/>
                <w:color w:val="000000"/>
              </w:rPr>
              <w:t> </w:t>
            </w:r>
          </w:p>
        </w:tc>
        <w:tc>
          <w:tcPr>
            <w:tcW w:w="2400" w:type="dxa"/>
            <w:tcBorders>
              <w:top w:val="single" w:sz="4" w:space="0" w:color="D9D9D9"/>
              <w:left w:val="single" w:sz="4" w:space="0" w:color="D9D9D9"/>
              <w:bottom w:val="single" w:sz="4" w:space="0" w:color="D9D9D9"/>
              <w:right w:val="single" w:sz="4" w:space="0" w:color="D9D9D9"/>
            </w:tcBorders>
            <w:shd w:val="clear" w:color="000000" w:fill="DAE9F8"/>
            <w:vAlign w:val="center"/>
            <w:hideMark/>
          </w:tcPr>
          <w:p w14:paraId="0097599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Implementation</w:t>
            </w:r>
            <w:r>
              <w:rPr>
                <w:rFonts w:ascii="Calibri" w:hAnsi="Calibri" w:cs="Calibri"/>
                <w:b/>
                <w:bCs/>
                <w:color w:val="000000"/>
              </w:rPr>
              <w:t> </w:t>
            </w:r>
          </w:p>
        </w:tc>
        <w:tc>
          <w:tcPr>
            <w:tcW w:w="2400" w:type="dxa"/>
            <w:tcBorders>
              <w:top w:val="single" w:sz="4" w:space="0" w:color="D9D9D9"/>
              <w:left w:val="nil"/>
              <w:bottom w:val="single" w:sz="4" w:space="0" w:color="D9D9D9"/>
              <w:right w:val="single" w:sz="4" w:space="0" w:color="D9D9D9"/>
            </w:tcBorders>
            <w:shd w:val="clear" w:color="000000" w:fill="DAE9F8"/>
            <w:vAlign w:val="center"/>
            <w:hideMark/>
          </w:tcPr>
          <w:p w14:paraId="4954DCC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Budget</w:t>
            </w:r>
            <w:r>
              <w:rPr>
                <w:rFonts w:ascii="Calibri" w:hAnsi="Calibri" w:cs="Calibri"/>
                <w:b/>
                <w:bCs/>
                <w:color w:val="000000"/>
              </w:rPr>
              <w:t> </w:t>
            </w:r>
          </w:p>
        </w:tc>
        <w:tc>
          <w:tcPr>
            <w:tcW w:w="2400" w:type="dxa"/>
            <w:tcBorders>
              <w:top w:val="single" w:sz="4" w:space="0" w:color="D9D9D9"/>
              <w:left w:val="nil"/>
              <w:bottom w:val="single" w:sz="4" w:space="0" w:color="D9D9D9"/>
              <w:right w:val="single" w:sz="4" w:space="0" w:color="D9D9D9"/>
            </w:tcBorders>
            <w:shd w:val="clear" w:color="000000" w:fill="DAE9F8"/>
            <w:vAlign w:val="center"/>
            <w:hideMark/>
          </w:tcPr>
          <w:p w14:paraId="57A7BAB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color w:val="000000"/>
              </w:rPr>
              <w:t>Implementation rate</w:t>
            </w:r>
            <w:r>
              <w:rPr>
                <w:rFonts w:ascii="Calibri" w:hAnsi="Calibri" w:cs="Calibri"/>
                <w:b/>
                <w:bCs/>
                <w:color w:val="000000"/>
              </w:rPr>
              <w:t> </w:t>
            </w:r>
          </w:p>
        </w:tc>
      </w:tr>
      <w:tr w:rsidR="00D933B7" w:rsidRPr="00426441" w14:paraId="79D2573C" w14:textId="77777777">
        <w:trPr>
          <w:trHeight w:val="300"/>
        </w:trPr>
        <w:tc>
          <w:tcPr>
            <w:tcW w:w="2400" w:type="dxa"/>
            <w:tcBorders>
              <w:top w:val="single" w:sz="4" w:space="0" w:color="D9D9D9"/>
              <w:left w:val="single" w:sz="4" w:space="0" w:color="D9D9D9"/>
              <w:bottom w:val="single" w:sz="4" w:space="0" w:color="D9D9D9"/>
              <w:right w:val="single" w:sz="4" w:space="0" w:color="D9D9D9"/>
            </w:tcBorders>
            <w:shd w:val="clear" w:color="000000" w:fill="FFFFFF"/>
            <w:vAlign w:val="center"/>
            <w:hideMark/>
          </w:tcPr>
          <w:p w14:paraId="51B0F9C6" w14:textId="77777777" w:rsidR="00D933B7" w:rsidRPr="00426441" w:rsidRDefault="00D933B7">
            <w:pPr>
              <w:spacing w:after="0" w:line="240" w:lineRule="auto"/>
              <w:textAlignment w:val="baseline"/>
              <w:rPr>
                <w:rFonts w:ascii="Times New Roman" w:hAnsi="Times New Roman"/>
                <w:b/>
                <w:bCs/>
                <w:lang w:val="en-IE" w:eastAsia="en-IE"/>
              </w:rPr>
            </w:pPr>
            <w:r>
              <w:rPr>
                <w:b/>
                <w:bCs/>
                <w:color w:val="000000"/>
              </w:rPr>
              <w:t>Commitments</w:t>
            </w:r>
            <w:r>
              <w:rPr>
                <w:rFonts w:ascii="Calibri" w:hAnsi="Calibri" w:cs="Calibri"/>
                <w:b/>
                <w:bCs/>
                <w:color w:val="000000"/>
              </w:rPr>
              <w:t> </w:t>
            </w:r>
          </w:p>
        </w:tc>
        <w:tc>
          <w:tcPr>
            <w:tcW w:w="2400" w:type="dxa"/>
            <w:tcBorders>
              <w:top w:val="nil"/>
              <w:left w:val="nil"/>
              <w:bottom w:val="single" w:sz="4" w:space="0" w:color="D9D9D9"/>
              <w:right w:val="single" w:sz="4" w:space="0" w:color="D9D9D9"/>
            </w:tcBorders>
            <w:shd w:val="clear" w:color="000000" w:fill="FFFFFF"/>
            <w:vAlign w:val="center"/>
            <w:hideMark/>
          </w:tcPr>
          <w:p w14:paraId="0D6AFFD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3 227.9</w:t>
            </w:r>
          </w:p>
        </w:tc>
        <w:tc>
          <w:tcPr>
            <w:tcW w:w="2400" w:type="dxa"/>
            <w:tcBorders>
              <w:top w:val="nil"/>
              <w:left w:val="nil"/>
              <w:bottom w:val="single" w:sz="4" w:space="0" w:color="D9D9D9"/>
              <w:right w:val="single" w:sz="4" w:space="0" w:color="D9D9D9"/>
            </w:tcBorders>
            <w:shd w:val="clear" w:color="000000" w:fill="FFFFFF"/>
            <w:vAlign w:val="center"/>
            <w:hideMark/>
          </w:tcPr>
          <w:p w14:paraId="5CE6A071"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4 483.3</w:t>
            </w:r>
          </w:p>
        </w:tc>
        <w:tc>
          <w:tcPr>
            <w:tcW w:w="2400" w:type="dxa"/>
            <w:tcBorders>
              <w:top w:val="nil"/>
              <w:left w:val="nil"/>
              <w:bottom w:val="single" w:sz="4" w:space="0" w:color="D9D9D9"/>
              <w:right w:val="single" w:sz="4" w:space="0" w:color="D9D9D9"/>
            </w:tcBorders>
            <w:shd w:val="clear" w:color="000000" w:fill="FFFFFF"/>
            <w:vAlign w:val="center"/>
            <w:hideMark/>
          </w:tcPr>
          <w:p w14:paraId="16A6031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72.0%</w:t>
            </w:r>
          </w:p>
        </w:tc>
      </w:tr>
      <w:tr w:rsidR="00D933B7" w:rsidRPr="00426441" w14:paraId="275F0CC7" w14:textId="77777777">
        <w:trPr>
          <w:trHeight w:val="300"/>
        </w:trPr>
        <w:tc>
          <w:tcPr>
            <w:tcW w:w="2400" w:type="dxa"/>
            <w:tcBorders>
              <w:top w:val="nil"/>
              <w:left w:val="single" w:sz="4" w:space="0" w:color="D9D9D9"/>
              <w:bottom w:val="single" w:sz="4" w:space="0" w:color="D9D9D9"/>
              <w:right w:val="single" w:sz="4" w:space="0" w:color="D9D9D9"/>
            </w:tcBorders>
            <w:shd w:val="clear" w:color="000000" w:fill="FFFFFF"/>
            <w:vAlign w:val="center"/>
            <w:hideMark/>
          </w:tcPr>
          <w:p w14:paraId="156981A0" w14:textId="77777777" w:rsidR="00D933B7" w:rsidRPr="00426441" w:rsidRDefault="00D933B7">
            <w:pPr>
              <w:spacing w:after="0" w:line="240" w:lineRule="auto"/>
              <w:textAlignment w:val="baseline"/>
              <w:rPr>
                <w:rFonts w:ascii="Times New Roman" w:hAnsi="Times New Roman"/>
                <w:b/>
                <w:bCs/>
                <w:lang w:val="en-IE" w:eastAsia="en-IE"/>
              </w:rPr>
            </w:pPr>
            <w:r>
              <w:rPr>
                <w:b/>
                <w:bCs/>
                <w:color w:val="000000"/>
              </w:rPr>
              <w:t>Payments</w:t>
            </w:r>
            <w:r>
              <w:rPr>
                <w:rFonts w:ascii="Calibri" w:hAnsi="Calibri" w:cs="Calibri"/>
                <w:b/>
                <w:bCs/>
                <w:color w:val="000000"/>
              </w:rPr>
              <w:t> </w:t>
            </w:r>
          </w:p>
        </w:tc>
        <w:tc>
          <w:tcPr>
            <w:tcW w:w="2400" w:type="dxa"/>
            <w:tcBorders>
              <w:top w:val="nil"/>
              <w:left w:val="nil"/>
              <w:bottom w:val="single" w:sz="4" w:space="0" w:color="D9D9D9"/>
              <w:right w:val="single" w:sz="4" w:space="0" w:color="D9D9D9"/>
            </w:tcBorders>
            <w:shd w:val="clear" w:color="000000" w:fill="FFFFFF"/>
            <w:vAlign w:val="center"/>
            <w:hideMark/>
          </w:tcPr>
          <w:p w14:paraId="0B9E8F1A"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2 422.3</w:t>
            </w:r>
          </w:p>
        </w:tc>
        <w:tc>
          <w:tcPr>
            <w:tcW w:w="2400" w:type="dxa"/>
            <w:tcBorders>
              <w:top w:val="nil"/>
              <w:left w:val="nil"/>
              <w:bottom w:val="single" w:sz="4" w:space="0" w:color="D9D9D9"/>
              <w:right w:val="single" w:sz="4" w:space="0" w:color="D9D9D9"/>
            </w:tcBorders>
            <w:shd w:val="clear" w:color="000000" w:fill="FFFFFF"/>
            <w:vAlign w:val="center"/>
            <w:hideMark/>
          </w:tcPr>
          <w:p w14:paraId="5CE47FDB"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2400" w:type="dxa"/>
            <w:tcBorders>
              <w:top w:val="nil"/>
              <w:left w:val="nil"/>
              <w:bottom w:val="single" w:sz="4" w:space="0" w:color="D9D9D9"/>
              <w:right w:val="single" w:sz="4" w:space="0" w:color="D9D9D9"/>
            </w:tcBorders>
            <w:shd w:val="clear" w:color="000000" w:fill="FFFFFF"/>
            <w:vAlign w:val="center"/>
            <w:hideMark/>
          </w:tcPr>
          <w:p w14:paraId="4509E33A"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54.0%</w:t>
            </w:r>
          </w:p>
        </w:tc>
      </w:tr>
    </w:tbl>
    <w:p w14:paraId="0479E691" w14:textId="77777777" w:rsidR="00D933B7" w:rsidRDefault="00D933B7" w:rsidP="00D933B7">
      <w:pPr>
        <w:spacing w:after="0" w:line="240" w:lineRule="auto"/>
        <w:textAlignment w:val="baseline"/>
        <w:rPr>
          <w:rFonts w:ascii="Segoe UI" w:hAnsi="Segoe UI" w:cs="Segoe UI"/>
          <w:sz w:val="18"/>
          <w:szCs w:val="18"/>
          <w:lang w:val="en-IE" w:eastAsia="en-IE"/>
        </w:rPr>
      </w:pPr>
    </w:p>
    <w:p w14:paraId="538F0BF6" w14:textId="77777777" w:rsidR="00D933B7" w:rsidRDefault="00D933B7" w:rsidP="00D933B7">
      <w:pPr>
        <w:spacing w:after="0" w:line="240" w:lineRule="auto"/>
        <w:textAlignment w:val="baseline"/>
        <w:rPr>
          <w:rFonts w:ascii="Segoe UI" w:hAnsi="Segoe UI" w:cs="Segoe UI"/>
          <w:sz w:val="18"/>
          <w:szCs w:val="18"/>
          <w:lang w:val="en-IE" w:eastAsia="en-IE"/>
        </w:rPr>
      </w:pPr>
    </w:p>
    <w:p w14:paraId="31CABA8E"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963996D"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0D01BB26"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16755E66"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757"/>
        <w:gridCol w:w="1336"/>
        <w:gridCol w:w="1306"/>
        <w:gridCol w:w="1791"/>
        <w:gridCol w:w="1967"/>
        <w:gridCol w:w="1481"/>
      </w:tblGrid>
      <w:tr w:rsidR="00D933B7" w:rsidRPr="007B0108" w14:paraId="27D67FEF" w14:textId="77777777">
        <w:trPr>
          <w:trHeight w:val="300"/>
        </w:trPr>
        <w:tc>
          <w:tcPr>
            <w:tcW w:w="1757" w:type="dxa"/>
            <w:tcBorders>
              <w:top w:val="single" w:sz="6" w:space="0" w:color="8C8C8C"/>
              <w:left w:val="nil"/>
              <w:bottom w:val="single" w:sz="6" w:space="0" w:color="8C8C8C"/>
              <w:right w:val="nil"/>
            </w:tcBorders>
            <w:shd w:val="clear" w:color="auto" w:fill="FAF9F9"/>
            <w:hideMark/>
          </w:tcPr>
          <w:p w14:paraId="2FB32E5F"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336" w:type="dxa"/>
            <w:tcBorders>
              <w:top w:val="single" w:sz="6" w:space="0" w:color="8C8C8C"/>
              <w:left w:val="nil"/>
              <w:bottom w:val="single" w:sz="6" w:space="0" w:color="8C8C8C"/>
              <w:right w:val="nil"/>
            </w:tcBorders>
            <w:shd w:val="clear" w:color="auto" w:fill="F2F2F2" w:themeFill="background1" w:themeFillShade="F2"/>
            <w:hideMark/>
          </w:tcPr>
          <w:p w14:paraId="0806B8A6"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306" w:type="dxa"/>
            <w:tcBorders>
              <w:top w:val="single" w:sz="6" w:space="0" w:color="8C8C8C"/>
              <w:left w:val="nil"/>
              <w:bottom w:val="single" w:sz="6" w:space="0" w:color="8C8C8C"/>
              <w:right w:val="nil"/>
            </w:tcBorders>
            <w:shd w:val="clear" w:color="auto" w:fill="FAF9F9"/>
            <w:hideMark/>
          </w:tcPr>
          <w:p w14:paraId="04E66C62"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791" w:type="dxa"/>
            <w:tcBorders>
              <w:top w:val="single" w:sz="6" w:space="0" w:color="8C8C8C"/>
              <w:left w:val="nil"/>
              <w:bottom w:val="single" w:sz="6" w:space="0" w:color="8C8C8C"/>
              <w:right w:val="nil"/>
            </w:tcBorders>
            <w:shd w:val="clear" w:color="auto" w:fill="FAF9F9"/>
            <w:hideMark/>
          </w:tcPr>
          <w:p w14:paraId="16D8A84C"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967" w:type="dxa"/>
            <w:tcBorders>
              <w:top w:val="single" w:sz="6" w:space="0" w:color="8C8C8C"/>
              <w:left w:val="nil"/>
              <w:bottom w:val="single" w:sz="6" w:space="0" w:color="8C8C8C"/>
              <w:right w:val="nil"/>
            </w:tcBorders>
            <w:shd w:val="clear" w:color="auto" w:fill="FAF9F9"/>
            <w:hideMark/>
          </w:tcPr>
          <w:p w14:paraId="10BD2409"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481" w:type="dxa"/>
            <w:tcBorders>
              <w:top w:val="single" w:sz="6" w:space="0" w:color="8C8C8C"/>
              <w:left w:val="nil"/>
              <w:bottom w:val="single" w:sz="6" w:space="0" w:color="8C8C8C"/>
              <w:right w:val="nil"/>
            </w:tcBorders>
            <w:shd w:val="clear" w:color="auto" w:fill="FAF9F9"/>
            <w:hideMark/>
          </w:tcPr>
          <w:p w14:paraId="431C1821"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76A92150" w14:textId="77777777">
        <w:trPr>
          <w:trHeight w:val="300"/>
        </w:trPr>
        <w:tc>
          <w:tcPr>
            <w:tcW w:w="1757" w:type="dxa"/>
            <w:tcBorders>
              <w:top w:val="single" w:sz="6" w:space="0" w:color="8C8C8C"/>
              <w:left w:val="nil"/>
              <w:bottom w:val="single" w:sz="6" w:space="0" w:color="8C8C8C"/>
              <w:right w:val="nil"/>
            </w:tcBorders>
            <w:hideMark/>
          </w:tcPr>
          <w:p w14:paraId="6AF6B469" w14:textId="77777777" w:rsidR="00D933B7" w:rsidRPr="00EB42E9" w:rsidRDefault="00D933B7">
            <w:pPr>
              <w:spacing w:after="0" w:line="240" w:lineRule="auto"/>
              <w:textAlignment w:val="baseline"/>
              <w:rPr>
                <w:rFonts w:cs="Segoe UI"/>
                <w:sz w:val="20"/>
                <w:lang w:val="en-IE" w:eastAsia="en-IE"/>
              </w:rPr>
            </w:pPr>
            <w:r>
              <w:rPr>
                <w:color w:val="000000"/>
                <w:sz w:val="20"/>
                <w:lang w:val="en-IE" w:eastAsia="en-IE"/>
              </w:rPr>
              <w:t>Number of cases</w:t>
            </w:r>
            <w:r>
              <w:rPr>
                <w:color w:val="000000"/>
                <w:sz w:val="20"/>
                <w:lang w:val="en-IE" w:eastAsia="en-IE"/>
              </w:rPr>
              <w:br/>
              <w:t>of non-</w:t>
            </w:r>
            <w:r>
              <w:rPr>
                <w:color w:val="000000"/>
                <w:sz w:val="20"/>
                <w:lang w:val="en-IE" w:eastAsia="en-IE"/>
              </w:rPr>
              <w:br/>
              <w:t>compliance in the</w:t>
            </w:r>
            <w:r>
              <w:rPr>
                <w:color w:val="000000"/>
                <w:sz w:val="20"/>
                <w:lang w:val="en-IE" w:eastAsia="en-IE"/>
              </w:rPr>
              <w:br/>
              <w:t>area of goods,</w:t>
            </w:r>
            <w:r>
              <w:rPr>
                <w:color w:val="000000"/>
                <w:sz w:val="20"/>
                <w:lang w:val="en-IE" w:eastAsia="en-IE"/>
              </w:rPr>
              <w:br/>
              <w:t>including online</w:t>
            </w:r>
            <w:r>
              <w:rPr>
                <w:color w:val="000000"/>
                <w:sz w:val="20"/>
                <w:lang w:val="en-IE" w:eastAsia="en-IE"/>
              </w:rPr>
              <w:br/>
              <w:t>sales</w:t>
            </w:r>
          </w:p>
        </w:tc>
        <w:tc>
          <w:tcPr>
            <w:tcW w:w="1336" w:type="dxa"/>
            <w:tcBorders>
              <w:top w:val="single" w:sz="6" w:space="0" w:color="8C8C8C"/>
              <w:left w:val="nil"/>
              <w:bottom w:val="single" w:sz="6" w:space="0" w:color="8C8C8C"/>
              <w:right w:val="nil"/>
            </w:tcBorders>
            <w:hideMark/>
          </w:tcPr>
          <w:p w14:paraId="15741004" w14:textId="77777777" w:rsidR="00D933B7" w:rsidRPr="00EB42E9" w:rsidRDefault="00D933B7">
            <w:pPr>
              <w:spacing w:after="0" w:line="240" w:lineRule="auto"/>
              <w:jc w:val="center"/>
              <w:textAlignment w:val="baseline"/>
              <w:rPr>
                <w:rFonts w:cs="Segoe UI"/>
                <w:sz w:val="20"/>
                <w:lang w:val="en-IE" w:eastAsia="en-IE"/>
              </w:rPr>
            </w:pPr>
            <w:r>
              <w:rPr>
                <w:rFonts w:cs="Calibri"/>
                <w:color w:val="000000"/>
                <w:sz w:val="20"/>
                <w:lang w:eastAsia="en-IE"/>
              </w:rPr>
              <w:t>9</w:t>
            </w:r>
            <w:r>
              <w:rPr>
                <w:rFonts w:ascii="Calibri" w:hAnsi="Calibri" w:cs="Calibri"/>
                <w:color w:val="000000"/>
                <w:sz w:val="20"/>
                <w:lang w:eastAsia="en-IE"/>
              </w:rPr>
              <w:t> </w:t>
            </w:r>
            <w:r>
              <w:rPr>
                <w:rFonts w:cs="Calibri"/>
                <w:color w:val="000000"/>
                <w:sz w:val="20"/>
                <w:lang w:eastAsia="en-IE"/>
              </w:rPr>
              <w:t>606</w:t>
            </w:r>
          </w:p>
        </w:tc>
        <w:tc>
          <w:tcPr>
            <w:tcW w:w="1306" w:type="dxa"/>
            <w:tcBorders>
              <w:top w:val="single" w:sz="6" w:space="0" w:color="8C8C8C"/>
              <w:left w:val="nil"/>
              <w:bottom w:val="single" w:sz="6" w:space="0" w:color="8C8C8C"/>
              <w:right w:val="nil"/>
            </w:tcBorders>
            <w:hideMark/>
          </w:tcPr>
          <w:p w14:paraId="20972446" w14:textId="77777777" w:rsidR="00D933B7" w:rsidRPr="00EB42E9" w:rsidRDefault="00D933B7">
            <w:pPr>
              <w:spacing w:after="0" w:line="240" w:lineRule="auto"/>
              <w:jc w:val="center"/>
              <w:textAlignment w:val="baseline"/>
              <w:rPr>
                <w:rFonts w:cs="Segoe UI"/>
                <w:sz w:val="20"/>
                <w:lang w:val="en-IE" w:eastAsia="en-IE"/>
              </w:rPr>
            </w:pPr>
            <w:r>
              <w:rPr>
                <w:b/>
                <w:bCs/>
                <w:sz w:val="20"/>
                <w:lang w:eastAsia="en-IE"/>
              </w:rPr>
              <w:t>N/A</w:t>
            </w:r>
          </w:p>
        </w:tc>
        <w:tc>
          <w:tcPr>
            <w:tcW w:w="1791" w:type="dxa"/>
            <w:tcBorders>
              <w:top w:val="single" w:sz="6" w:space="0" w:color="8C8C8C"/>
              <w:left w:val="nil"/>
              <w:bottom w:val="single" w:sz="6" w:space="0" w:color="8C8C8C"/>
              <w:right w:val="nil"/>
            </w:tcBorders>
            <w:hideMark/>
          </w:tcPr>
          <w:p w14:paraId="61575B75"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N/A</w:t>
            </w:r>
          </w:p>
        </w:tc>
        <w:tc>
          <w:tcPr>
            <w:tcW w:w="1967" w:type="dxa"/>
            <w:tcBorders>
              <w:top w:val="single" w:sz="6" w:space="0" w:color="8C8C8C"/>
              <w:left w:val="nil"/>
              <w:bottom w:val="single" w:sz="6" w:space="0" w:color="8C8C8C"/>
              <w:right w:val="nil"/>
            </w:tcBorders>
            <w:hideMark/>
          </w:tcPr>
          <w:p w14:paraId="6F5C8306" w14:textId="77777777" w:rsidR="00D933B7" w:rsidRPr="00EB42E9" w:rsidRDefault="00D933B7">
            <w:pPr>
              <w:spacing w:after="0" w:line="240" w:lineRule="auto"/>
              <w:jc w:val="center"/>
              <w:textAlignment w:val="baseline"/>
              <w:rPr>
                <w:rFonts w:eastAsia="EC Square Sans Pro" w:cs="EC Square Sans Pro"/>
                <w:sz w:val="20"/>
              </w:rPr>
            </w:pPr>
            <w:r>
              <w:rPr>
                <w:rFonts w:ascii="Calibri" w:eastAsia="Calibri" w:hAnsi="Calibri" w:cs="Calibri"/>
              </w:rPr>
              <w:t>21</w:t>
            </w:r>
            <w:r>
              <w:rPr>
                <w:rFonts w:ascii="Calibri" w:hAnsi="Calibri" w:cs="Calibri"/>
                <w:color w:val="000000"/>
                <w:sz w:val="20"/>
                <w:lang w:eastAsia="en-IE"/>
              </w:rPr>
              <w:t> </w:t>
            </w:r>
            <w:r>
              <w:rPr>
                <w:rFonts w:ascii="Calibri" w:eastAsia="Calibri" w:hAnsi="Calibri" w:cs="Calibri"/>
              </w:rPr>
              <w:t>891 by 2025</w:t>
            </w:r>
          </w:p>
        </w:tc>
        <w:tc>
          <w:tcPr>
            <w:tcW w:w="1481" w:type="dxa"/>
            <w:tcBorders>
              <w:top w:val="single" w:sz="6" w:space="0" w:color="8C8C8C"/>
              <w:left w:val="nil"/>
              <w:bottom w:val="single" w:sz="6" w:space="0" w:color="8C8C8C"/>
              <w:right w:val="nil"/>
            </w:tcBorders>
            <w:hideMark/>
          </w:tcPr>
          <w:p w14:paraId="4B1B701F"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N/A</w:t>
            </w:r>
          </w:p>
        </w:tc>
      </w:tr>
      <w:tr w:rsidR="00D933B7" w:rsidRPr="007B0108" w14:paraId="0E28B665" w14:textId="77777777">
        <w:trPr>
          <w:trHeight w:val="300"/>
        </w:trPr>
        <w:tc>
          <w:tcPr>
            <w:tcW w:w="1757" w:type="dxa"/>
            <w:tcBorders>
              <w:top w:val="single" w:sz="6" w:space="0" w:color="8C8C8C"/>
              <w:left w:val="nil"/>
              <w:bottom w:val="single" w:sz="6" w:space="0" w:color="8C8C8C"/>
              <w:right w:val="nil"/>
            </w:tcBorders>
            <w:shd w:val="clear" w:color="auto" w:fill="FAF9F9"/>
            <w:hideMark/>
          </w:tcPr>
          <w:p w14:paraId="516FE1EA" w14:textId="77777777" w:rsidR="00D933B7" w:rsidRPr="00EB42E9" w:rsidRDefault="00D933B7">
            <w:pPr>
              <w:spacing w:after="0" w:line="240" w:lineRule="auto"/>
              <w:textAlignment w:val="baseline"/>
              <w:rPr>
                <w:rFonts w:cs="Segoe UI"/>
                <w:sz w:val="20"/>
                <w:lang w:val="en-IE" w:eastAsia="en-IE"/>
              </w:rPr>
            </w:pPr>
            <w:r>
              <w:rPr>
                <w:rFonts w:cs="Segoe UI"/>
                <w:sz w:val="20"/>
                <w:lang w:eastAsia="en-IE"/>
              </w:rPr>
              <w:t>Number of</w:t>
            </w:r>
            <w:r>
              <w:rPr>
                <w:rFonts w:cs="Segoe UI"/>
                <w:sz w:val="20"/>
                <w:lang w:eastAsia="en-IE"/>
              </w:rPr>
              <w:br/>
              <w:t>entrepreneurs</w:t>
            </w:r>
            <w:r>
              <w:rPr>
                <w:rFonts w:cs="Segoe UI"/>
                <w:sz w:val="20"/>
                <w:lang w:eastAsia="en-IE"/>
              </w:rPr>
              <w:br/>
              <w:t>benefiting from</w:t>
            </w:r>
            <w:r>
              <w:rPr>
                <w:rFonts w:cs="Segoe UI"/>
                <w:sz w:val="20"/>
                <w:lang w:eastAsia="en-IE"/>
              </w:rPr>
              <w:br/>
              <w:t>mentoring and</w:t>
            </w:r>
            <w:r>
              <w:rPr>
                <w:rFonts w:cs="Segoe UI"/>
                <w:sz w:val="20"/>
                <w:lang w:eastAsia="en-IE"/>
              </w:rPr>
              <w:br/>
              <w:t>mobility</w:t>
            </w:r>
            <w:r>
              <w:rPr>
                <w:rFonts w:cs="Segoe UI"/>
                <w:sz w:val="20"/>
                <w:lang w:eastAsia="en-IE"/>
              </w:rPr>
              <w:br/>
              <w:t>schemes,</w:t>
            </w:r>
            <w:r>
              <w:rPr>
                <w:rFonts w:cs="Segoe UI"/>
                <w:sz w:val="20"/>
                <w:lang w:eastAsia="en-IE"/>
              </w:rPr>
              <w:br/>
              <w:t>including young,</w:t>
            </w:r>
            <w:r>
              <w:rPr>
                <w:rFonts w:cs="Segoe UI"/>
                <w:sz w:val="20"/>
                <w:lang w:eastAsia="en-IE"/>
              </w:rPr>
              <w:br/>
              <w:t>new and female</w:t>
            </w:r>
            <w:r>
              <w:rPr>
                <w:rFonts w:cs="Segoe UI"/>
                <w:sz w:val="20"/>
                <w:lang w:eastAsia="en-IE"/>
              </w:rPr>
              <w:br/>
              <w:t>entrepreneurs,</w:t>
            </w:r>
            <w:r>
              <w:rPr>
                <w:rFonts w:cs="Segoe UI"/>
                <w:sz w:val="20"/>
                <w:lang w:eastAsia="en-IE"/>
              </w:rPr>
              <w:br/>
              <w:t>and other specific</w:t>
            </w:r>
            <w:r>
              <w:rPr>
                <w:rFonts w:cs="Segoe UI"/>
                <w:sz w:val="20"/>
                <w:lang w:eastAsia="en-IE"/>
              </w:rPr>
              <w:br/>
              <w:t>target groups</w:t>
            </w:r>
          </w:p>
        </w:tc>
        <w:tc>
          <w:tcPr>
            <w:tcW w:w="1336" w:type="dxa"/>
            <w:tcBorders>
              <w:top w:val="single" w:sz="6" w:space="0" w:color="8C8C8C"/>
              <w:left w:val="nil"/>
              <w:bottom w:val="single" w:sz="6" w:space="0" w:color="8C8C8C"/>
              <w:right w:val="nil"/>
            </w:tcBorders>
            <w:shd w:val="clear" w:color="auto" w:fill="FAF9F9"/>
            <w:hideMark/>
          </w:tcPr>
          <w:p w14:paraId="4C3A9E8E" w14:textId="77777777" w:rsidR="00D933B7" w:rsidRPr="00EB42E9"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306" w:type="dxa"/>
            <w:tcBorders>
              <w:top w:val="single" w:sz="6" w:space="0" w:color="8C8C8C"/>
              <w:left w:val="nil"/>
              <w:bottom w:val="single" w:sz="6" w:space="0" w:color="8C8C8C"/>
              <w:right w:val="nil"/>
            </w:tcBorders>
            <w:shd w:val="clear" w:color="auto" w:fill="FAF9F9"/>
            <w:hideMark/>
          </w:tcPr>
          <w:p w14:paraId="7FE19189" w14:textId="77777777" w:rsidR="00D933B7" w:rsidRPr="00EB42E9" w:rsidRDefault="00D933B7">
            <w:pPr>
              <w:spacing w:after="0" w:line="240" w:lineRule="auto"/>
              <w:jc w:val="center"/>
              <w:textAlignment w:val="baseline"/>
              <w:rPr>
                <w:rFonts w:cs="Segoe UI"/>
                <w:sz w:val="20"/>
                <w:lang w:val="en-IE" w:eastAsia="en-IE"/>
              </w:rPr>
            </w:pPr>
            <w:r>
              <w:rPr>
                <w:b/>
                <w:bCs/>
                <w:sz w:val="20"/>
                <w:lang w:eastAsia="en-IE"/>
              </w:rPr>
              <w:t>31%</w:t>
            </w:r>
          </w:p>
        </w:tc>
        <w:tc>
          <w:tcPr>
            <w:tcW w:w="1791" w:type="dxa"/>
            <w:tcBorders>
              <w:top w:val="single" w:sz="6" w:space="0" w:color="8C8C8C"/>
              <w:left w:val="nil"/>
              <w:bottom w:val="single" w:sz="6" w:space="0" w:color="8C8C8C"/>
              <w:right w:val="nil"/>
            </w:tcBorders>
            <w:shd w:val="clear" w:color="auto" w:fill="FAF9F9"/>
            <w:hideMark/>
          </w:tcPr>
          <w:p w14:paraId="0B9940D0" w14:textId="77777777" w:rsidR="00D933B7" w:rsidRPr="00EB42E9" w:rsidRDefault="00D933B7">
            <w:pPr>
              <w:spacing w:after="0" w:line="240" w:lineRule="auto"/>
              <w:jc w:val="center"/>
              <w:textAlignment w:val="baseline"/>
              <w:rPr>
                <w:rFonts w:cs="Segoe UI"/>
                <w:sz w:val="20"/>
                <w:lang w:val="en-IE" w:eastAsia="en-IE"/>
              </w:rPr>
            </w:pPr>
            <w:r>
              <w:rPr>
                <w:color w:val="000000"/>
                <w:sz w:val="20"/>
                <w:lang w:eastAsia="en-IE"/>
              </w:rPr>
              <w:t>22</w:t>
            </w:r>
            <w:r>
              <w:rPr>
                <w:rFonts w:ascii="Calibri" w:hAnsi="Calibri" w:cs="Calibri"/>
                <w:color w:val="000000"/>
                <w:sz w:val="20"/>
                <w:lang w:eastAsia="en-IE"/>
              </w:rPr>
              <w:t> </w:t>
            </w:r>
            <w:r>
              <w:rPr>
                <w:color w:val="000000"/>
                <w:sz w:val="20"/>
                <w:lang w:eastAsia="en-IE"/>
              </w:rPr>
              <w:t>000 in</w:t>
            </w:r>
            <w:r>
              <w:rPr>
                <w:color w:val="000000"/>
                <w:sz w:val="20"/>
                <w:lang w:eastAsia="en-IE"/>
              </w:rPr>
              <w:br/>
              <w:t>2027</w:t>
            </w:r>
          </w:p>
        </w:tc>
        <w:tc>
          <w:tcPr>
            <w:tcW w:w="1967" w:type="dxa"/>
            <w:tcBorders>
              <w:top w:val="single" w:sz="6" w:space="0" w:color="8C8C8C"/>
              <w:left w:val="nil"/>
              <w:bottom w:val="single" w:sz="6" w:space="0" w:color="8C8C8C"/>
              <w:right w:val="nil"/>
            </w:tcBorders>
            <w:shd w:val="clear" w:color="auto" w:fill="FAF9F9"/>
            <w:hideMark/>
          </w:tcPr>
          <w:p w14:paraId="115831C6"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6</w:t>
            </w:r>
            <w:r>
              <w:rPr>
                <w:rFonts w:ascii="Calibri" w:hAnsi="Calibri" w:cs="Calibri"/>
                <w:color w:val="000000"/>
                <w:sz w:val="20"/>
                <w:lang w:eastAsia="en-IE"/>
              </w:rPr>
              <w:t> </w:t>
            </w:r>
            <w:r>
              <w:rPr>
                <w:rFonts w:cs="Segoe UI"/>
                <w:sz w:val="20"/>
                <w:lang w:eastAsia="en-IE"/>
              </w:rPr>
              <w:t>746 by 2025 compared to a target of 22</w:t>
            </w:r>
            <w:r>
              <w:rPr>
                <w:rFonts w:ascii="Calibri" w:hAnsi="Calibri" w:cs="Calibri"/>
                <w:color w:val="000000"/>
                <w:sz w:val="20"/>
                <w:lang w:eastAsia="en-IE"/>
              </w:rPr>
              <w:t> </w:t>
            </w:r>
            <w:r>
              <w:rPr>
                <w:rFonts w:cs="Segoe UI"/>
                <w:sz w:val="20"/>
                <w:lang w:eastAsia="en-IE"/>
              </w:rPr>
              <w:t>000</w:t>
            </w:r>
          </w:p>
        </w:tc>
        <w:tc>
          <w:tcPr>
            <w:tcW w:w="1481" w:type="dxa"/>
            <w:tcBorders>
              <w:top w:val="single" w:sz="6" w:space="0" w:color="8C8C8C"/>
              <w:left w:val="nil"/>
              <w:bottom w:val="single" w:sz="6" w:space="0" w:color="8C8C8C"/>
              <w:right w:val="nil"/>
            </w:tcBorders>
            <w:shd w:val="clear" w:color="auto" w:fill="FAF9F9"/>
            <w:hideMark/>
          </w:tcPr>
          <w:p w14:paraId="7F7A33F8"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Moderate progress</w:t>
            </w:r>
          </w:p>
        </w:tc>
      </w:tr>
      <w:tr w:rsidR="00D933B7" w:rsidRPr="007B0108" w14:paraId="4F3BDB91" w14:textId="77777777">
        <w:trPr>
          <w:trHeight w:val="300"/>
        </w:trPr>
        <w:tc>
          <w:tcPr>
            <w:tcW w:w="1757" w:type="dxa"/>
            <w:tcBorders>
              <w:top w:val="single" w:sz="6" w:space="0" w:color="8C8C8C"/>
              <w:left w:val="nil"/>
              <w:bottom w:val="single" w:sz="6" w:space="0" w:color="8C8C8C"/>
              <w:right w:val="nil"/>
            </w:tcBorders>
            <w:hideMark/>
          </w:tcPr>
          <w:p w14:paraId="4AE9F990" w14:textId="77777777" w:rsidR="00D933B7" w:rsidRPr="00EB42E9" w:rsidRDefault="00D933B7">
            <w:pPr>
              <w:spacing w:after="0" w:line="240" w:lineRule="auto"/>
              <w:textAlignment w:val="baseline"/>
              <w:rPr>
                <w:rFonts w:cs="Segoe UI"/>
                <w:sz w:val="20"/>
                <w:lang w:val="en-IE" w:eastAsia="en-IE"/>
              </w:rPr>
            </w:pPr>
            <w:r>
              <w:rPr>
                <w:rFonts w:cs="Segoe UI"/>
                <w:sz w:val="20"/>
                <w:lang w:eastAsia="en-IE"/>
              </w:rPr>
              <w:t>Percentage of</w:t>
            </w:r>
            <w:r>
              <w:rPr>
                <w:rFonts w:cs="Segoe UI"/>
                <w:sz w:val="20"/>
                <w:lang w:eastAsia="en-IE"/>
              </w:rPr>
              <w:br/>
              <w:t>international</w:t>
            </w:r>
            <w:r>
              <w:rPr>
                <w:rFonts w:cs="Segoe UI"/>
                <w:sz w:val="20"/>
                <w:lang w:eastAsia="en-IE"/>
              </w:rPr>
              <w:br/>
              <w:t>financial</w:t>
            </w:r>
            <w:r>
              <w:rPr>
                <w:rFonts w:cs="Segoe UI"/>
                <w:sz w:val="20"/>
                <w:lang w:eastAsia="en-IE"/>
              </w:rPr>
              <w:br/>
              <w:t>reporting and</w:t>
            </w:r>
            <w:r>
              <w:rPr>
                <w:rFonts w:cs="Segoe UI"/>
                <w:sz w:val="20"/>
                <w:lang w:eastAsia="en-IE"/>
              </w:rPr>
              <w:br/>
              <w:t>auditing</w:t>
            </w:r>
            <w:r>
              <w:rPr>
                <w:rFonts w:cs="Segoe UI"/>
                <w:sz w:val="20"/>
                <w:lang w:eastAsia="en-IE"/>
              </w:rPr>
              <w:br/>
              <w:t>standards</w:t>
            </w:r>
            <w:r>
              <w:rPr>
                <w:rFonts w:cs="Segoe UI"/>
                <w:sz w:val="20"/>
                <w:lang w:eastAsia="en-IE"/>
              </w:rPr>
              <w:br/>
              <w:t>endorsed by the</w:t>
            </w:r>
            <w:r>
              <w:rPr>
                <w:rFonts w:cs="Segoe UI"/>
                <w:sz w:val="20"/>
                <w:lang w:eastAsia="en-IE"/>
              </w:rPr>
              <w:br/>
              <w:t>EU</w:t>
            </w:r>
          </w:p>
        </w:tc>
        <w:tc>
          <w:tcPr>
            <w:tcW w:w="1336" w:type="dxa"/>
            <w:tcBorders>
              <w:top w:val="single" w:sz="6" w:space="0" w:color="8C8C8C"/>
              <w:left w:val="nil"/>
              <w:bottom w:val="single" w:sz="6" w:space="0" w:color="8C8C8C"/>
              <w:right w:val="nil"/>
            </w:tcBorders>
            <w:hideMark/>
          </w:tcPr>
          <w:p w14:paraId="0D17DDFC" w14:textId="77777777" w:rsidR="00D933B7" w:rsidRPr="00EB42E9"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306" w:type="dxa"/>
            <w:tcBorders>
              <w:top w:val="single" w:sz="6" w:space="0" w:color="8C8C8C"/>
              <w:left w:val="nil"/>
              <w:bottom w:val="single" w:sz="6" w:space="0" w:color="8C8C8C"/>
              <w:right w:val="nil"/>
            </w:tcBorders>
            <w:hideMark/>
          </w:tcPr>
          <w:p w14:paraId="67ABC9C3" w14:textId="77777777" w:rsidR="00D933B7" w:rsidRPr="00EB42E9" w:rsidRDefault="00D933B7">
            <w:pPr>
              <w:spacing w:after="0" w:line="240" w:lineRule="auto"/>
              <w:jc w:val="center"/>
              <w:textAlignment w:val="baseline"/>
              <w:rPr>
                <w:rFonts w:cs="Segoe UI"/>
                <w:sz w:val="20"/>
                <w:lang w:val="en-IE" w:eastAsia="en-IE"/>
              </w:rPr>
            </w:pPr>
            <w:r>
              <w:rPr>
                <w:b/>
                <w:bCs/>
                <w:sz w:val="20"/>
                <w:lang w:eastAsia="en-IE"/>
              </w:rPr>
              <w:t>98%</w:t>
            </w:r>
          </w:p>
        </w:tc>
        <w:tc>
          <w:tcPr>
            <w:tcW w:w="1791" w:type="dxa"/>
            <w:tcBorders>
              <w:top w:val="single" w:sz="6" w:space="0" w:color="8C8C8C"/>
              <w:left w:val="nil"/>
              <w:bottom w:val="single" w:sz="6" w:space="0" w:color="8C8C8C"/>
              <w:right w:val="nil"/>
            </w:tcBorders>
            <w:hideMark/>
          </w:tcPr>
          <w:p w14:paraId="4468270A" w14:textId="77777777" w:rsidR="00D933B7" w:rsidRPr="00EB42E9" w:rsidRDefault="00D933B7">
            <w:pPr>
              <w:spacing w:after="0" w:line="240" w:lineRule="auto"/>
              <w:jc w:val="center"/>
              <w:textAlignment w:val="baseline"/>
              <w:rPr>
                <w:rFonts w:cs="Segoe UI"/>
                <w:sz w:val="20"/>
                <w:lang w:val="en-IE" w:eastAsia="en-IE"/>
              </w:rPr>
            </w:pPr>
            <w:r>
              <w:rPr>
                <w:color w:val="000000"/>
                <w:sz w:val="20"/>
                <w:lang w:eastAsia="en-IE"/>
              </w:rPr>
              <w:t>100% in</w:t>
            </w:r>
            <w:r>
              <w:rPr>
                <w:color w:val="000000"/>
                <w:sz w:val="20"/>
                <w:lang w:eastAsia="en-IE"/>
              </w:rPr>
              <w:br/>
              <w:t>2027</w:t>
            </w:r>
          </w:p>
        </w:tc>
        <w:tc>
          <w:tcPr>
            <w:tcW w:w="1967" w:type="dxa"/>
            <w:tcBorders>
              <w:top w:val="single" w:sz="6" w:space="0" w:color="8C8C8C"/>
              <w:left w:val="nil"/>
              <w:bottom w:val="single" w:sz="6" w:space="0" w:color="8C8C8C"/>
              <w:right w:val="nil"/>
            </w:tcBorders>
          </w:tcPr>
          <w:p w14:paraId="6AAE855E"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97.56% in 2025 compared to a target of 100%</w:t>
            </w:r>
          </w:p>
        </w:tc>
        <w:tc>
          <w:tcPr>
            <w:tcW w:w="1481" w:type="dxa"/>
            <w:tcBorders>
              <w:top w:val="single" w:sz="6" w:space="0" w:color="8C8C8C"/>
              <w:left w:val="nil"/>
              <w:bottom w:val="single" w:sz="6" w:space="0" w:color="8C8C8C"/>
              <w:right w:val="nil"/>
            </w:tcBorders>
            <w:hideMark/>
          </w:tcPr>
          <w:p w14:paraId="443F6614" w14:textId="77777777" w:rsidR="00D933B7" w:rsidRPr="00EB42E9" w:rsidRDefault="00D933B7">
            <w:pPr>
              <w:spacing w:after="0" w:line="240" w:lineRule="auto"/>
              <w:jc w:val="center"/>
            </w:pPr>
            <w:r>
              <w:rPr>
                <w:rFonts w:cs="Segoe UI"/>
                <w:sz w:val="20"/>
                <w:lang w:eastAsia="en-IE"/>
              </w:rPr>
              <w:t>On track</w:t>
            </w:r>
          </w:p>
        </w:tc>
      </w:tr>
      <w:tr w:rsidR="00D933B7" w:rsidRPr="007B0108" w14:paraId="7D83DB5A" w14:textId="77777777">
        <w:trPr>
          <w:trHeight w:val="300"/>
        </w:trPr>
        <w:tc>
          <w:tcPr>
            <w:tcW w:w="1757" w:type="dxa"/>
            <w:tcBorders>
              <w:top w:val="single" w:sz="6" w:space="0" w:color="8C8C8C"/>
              <w:left w:val="nil"/>
              <w:bottom w:val="single" w:sz="6" w:space="0" w:color="8C8C8C"/>
              <w:right w:val="nil"/>
            </w:tcBorders>
            <w:shd w:val="clear" w:color="auto" w:fill="FAF9F9"/>
            <w:hideMark/>
          </w:tcPr>
          <w:p w14:paraId="46631C66" w14:textId="77777777" w:rsidR="00D933B7" w:rsidRPr="00EB42E9" w:rsidRDefault="00D933B7">
            <w:pPr>
              <w:spacing w:after="0" w:line="240" w:lineRule="auto"/>
              <w:textAlignment w:val="baseline"/>
              <w:rPr>
                <w:rFonts w:cs="Segoe UI"/>
                <w:sz w:val="20"/>
                <w:lang w:val="en-IE" w:eastAsia="en-IE"/>
              </w:rPr>
            </w:pPr>
            <w:r>
              <w:rPr>
                <w:rFonts w:cs="Segoe UI"/>
                <w:sz w:val="20"/>
                <w:lang w:eastAsia="en-IE"/>
              </w:rPr>
              <w:t>Number of</w:t>
            </w:r>
            <w:r>
              <w:rPr>
                <w:rFonts w:cs="Segoe UI"/>
                <w:sz w:val="20"/>
                <w:lang w:eastAsia="en-IE"/>
              </w:rPr>
              <w:br/>
              <w:t>position papers</w:t>
            </w:r>
            <w:r>
              <w:rPr>
                <w:rFonts w:cs="Segoe UI"/>
                <w:sz w:val="20"/>
                <w:lang w:eastAsia="en-IE"/>
              </w:rPr>
              <w:br/>
              <w:t>and responses to</w:t>
            </w:r>
            <w:r>
              <w:rPr>
                <w:rFonts w:cs="Segoe UI"/>
                <w:sz w:val="20"/>
                <w:lang w:eastAsia="en-IE"/>
              </w:rPr>
              <w:br/>
              <w:t>public</w:t>
            </w:r>
            <w:r>
              <w:rPr>
                <w:rFonts w:cs="Segoe UI"/>
                <w:sz w:val="20"/>
                <w:lang w:eastAsia="en-IE"/>
              </w:rPr>
              <w:br/>
              <w:t>consultations in</w:t>
            </w:r>
            <w:r>
              <w:rPr>
                <w:rFonts w:cs="Segoe UI"/>
                <w:sz w:val="20"/>
                <w:lang w:eastAsia="en-IE"/>
              </w:rPr>
              <w:br/>
              <w:t>the field of</w:t>
            </w:r>
            <w:r>
              <w:rPr>
                <w:rFonts w:cs="Segoe UI"/>
                <w:sz w:val="20"/>
                <w:lang w:eastAsia="en-IE"/>
              </w:rPr>
              <w:br/>
              <w:t>financial services</w:t>
            </w:r>
            <w:r>
              <w:rPr>
                <w:rFonts w:cs="Segoe UI"/>
                <w:sz w:val="20"/>
                <w:lang w:eastAsia="en-IE"/>
              </w:rPr>
              <w:br/>
              <w:t>from</w:t>
            </w:r>
            <w:r>
              <w:rPr>
                <w:rFonts w:cs="Segoe UI"/>
                <w:sz w:val="20"/>
                <w:lang w:eastAsia="en-IE"/>
              </w:rPr>
              <w:br/>
              <w:t>beneficiaries</w:t>
            </w:r>
          </w:p>
        </w:tc>
        <w:tc>
          <w:tcPr>
            <w:tcW w:w="1336" w:type="dxa"/>
            <w:tcBorders>
              <w:top w:val="single" w:sz="6" w:space="0" w:color="8C8C8C"/>
              <w:left w:val="nil"/>
              <w:bottom w:val="single" w:sz="6" w:space="0" w:color="8C8C8C"/>
              <w:right w:val="nil"/>
            </w:tcBorders>
            <w:shd w:val="clear" w:color="auto" w:fill="FAF9F9"/>
            <w:hideMark/>
          </w:tcPr>
          <w:p w14:paraId="63453CE9" w14:textId="77777777" w:rsidR="00D933B7" w:rsidRPr="00EB42E9"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306" w:type="dxa"/>
            <w:tcBorders>
              <w:top w:val="single" w:sz="6" w:space="0" w:color="8C8C8C"/>
              <w:left w:val="nil"/>
              <w:bottom w:val="single" w:sz="6" w:space="0" w:color="8C8C8C"/>
              <w:right w:val="nil"/>
            </w:tcBorders>
            <w:shd w:val="clear" w:color="auto" w:fill="FAF9F9"/>
            <w:hideMark/>
          </w:tcPr>
          <w:p w14:paraId="723E97E6" w14:textId="77777777" w:rsidR="00D933B7" w:rsidRPr="00EB42E9" w:rsidRDefault="00D933B7">
            <w:pPr>
              <w:spacing w:after="0" w:line="240" w:lineRule="auto"/>
              <w:jc w:val="center"/>
              <w:textAlignment w:val="baseline"/>
              <w:rPr>
                <w:rFonts w:cs="Segoe UI"/>
                <w:sz w:val="20"/>
                <w:lang w:val="en-IE" w:eastAsia="en-IE"/>
              </w:rPr>
            </w:pPr>
            <w:r>
              <w:rPr>
                <w:b/>
                <w:bCs/>
                <w:sz w:val="20"/>
                <w:lang w:eastAsia="en-IE"/>
              </w:rPr>
              <w:t>68%</w:t>
            </w:r>
          </w:p>
        </w:tc>
        <w:tc>
          <w:tcPr>
            <w:tcW w:w="1791" w:type="dxa"/>
            <w:tcBorders>
              <w:top w:val="single" w:sz="6" w:space="0" w:color="8C8C8C"/>
              <w:left w:val="nil"/>
              <w:bottom w:val="single" w:sz="6" w:space="0" w:color="8C8C8C"/>
              <w:right w:val="nil"/>
            </w:tcBorders>
            <w:shd w:val="clear" w:color="auto" w:fill="FAF9F9"/>
            <w:hideMark/>
          </w:tcPr>
          <w:p w14:paraId="665649EA" w14:textId="77777777" w:rsidR="00D933B7" w:rsidRPr="00EB42E9" w:rsidRDefault="00D933B7">
            <w:pPr>
              <w:spacing w:after="0" w:line="240" w:lineRule="auto"/>
              <w:jc w:val="center"/>
              <w:textAlignment w:val="baseline"/>
              <w:rPr>
                <w:rFonts w:cs="Segoe UI"/>
                <w:sz w:val="20"/>
                <w:lang w:val="en-IE" w:eastAsia="en-IE"/>
              </w:rPr>
            </w:pPr>
            <w:r>
              <w:rPr>
                <w:color w:val="000000"/>
                <w:sz w:val="20"/>
                <w:lang w:eastAsia="en-IE"/>
              </w:rPr>
              <w:t>371 in</w:t>
            </w:r>
            <w:r>
              <w:rPr>
                <w:color w:val="000000"/>
                <w:sz w:val="20"/>
                <w:lang w:eastAsia="en-IE"/>
              </w:rPr>
              <w:br/>
              <w:t>2027</w:t>
            </w:r>
          </w:p>
        </w:tc>
        <w:tc>
          <w:tcPr>
            <w:tcW w:w="1967" w:type="dxa"/>
            <w:tcBorders>
              <w:top w:val="single" w:sz="6" w:space="0" w:color="8C8C8C"/>
              <w:left w:val="nil"/>
              <w:bottom w:val="single" w:sz="6" w:space="0" w:color="8C8C8C"/>
              <w:right w:val="nil"/>
            </w:tcBorders>
            <w:shd w:val="clear" w:color="auto" w:fill="FAF9F9"/>
            <w:hideMark/>
          </w:tcPr>
          <w:p w14:paraId="175E7D7D" w14:textId="2AEEB6AB" w:rsidR="00D933B7" w:rsidRPr="00EB42E9" w:rsidRDefault="00D933B7">
            <w:pPr>
              <w:spacing w:after="0" w:line="240" w:lineRule="auto"/>
              <w:jc w:val="center"/>
            </w:pPr>
            <w:r>
              <w:rPr>
                <w:rFonts w:cs="Segoe UI"/>
                <w:sz w:val="20"/>
                <w:lang w:eastAsia="en-IE"/>
              </w:rPr>
              <w:t>25</w:t>
            </w:r>
            <w:r w:rsidR="005A29AA">
              <w:rPr>
                <w:rFonts w:cs="Segoe UI"/>
                <w:sz w:val="20"/>
                <w:lang w:eastAsia="en-IE"/>
              </w:rPr>
              <w:t>1</w:t>
            </w:r>
            <w:r>
              <w:rPr>
                <w:rFonts w:cs="Segoe UI"/>
                <w:sz w:val="20"/>
                <w:lang w:eastAsia="en-IE"/>
              </w:rPr>
              <w:t xml:space="preserve"> in 2025 compared to a target of 371</w:t>
            </w:r>
          </w:p>
        </w:tc>
        <w:tc>
          <w:tcPr>
            <w:tcW w:w="1481" w:type="dxa"/>
            <w:tcBorders>
              <w:top w:val="single" w:sz="6" w:space="0" w:color="8C8C8C"/>
              <w:left w:val="nil"/>
              <w:bottom w:val="single" w:sz="6" w:space="0" w:color="8C8C8C"/>
              <w:right w:val="nil"/>
            </w:tcBorders>
            <w:shd w:val="clear" w:color="auto" w:fill="FAF9F9"/>
            <w:hideMark/>
          </w:tcPr>
          <w:p w14:paraId="1F00D1F8"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589809AC" w14:textId="77777777">
        <w:trPr>
          <w:trHeight w:val="300"/>
        </w:trPr>
        <w:tc>
          <w:tcPr>
            <w:tcW w:w="1757" w:type="dxa"/>
            <w:tcBorders>
              <w:top w:val="single" w:sz="6" w:space="0" w:color="8C8C8C"/>
              <w:left w:val="nil"/>
              <w:bottom w:val="single" w:sz="6" w:space="0" w:color="8C8C8C"/>
              <w:right w:val="nil"/>
            </w:tcBorders>
            <w:shd w:val="clear" w:color="auto" w:fill="FAF9F9"/>
          </w:tcPr>
          <w:p w14:paraId="4682F7BE" w14:textId="77777777" w:rsidR="00D933B7" w:rsidRPr="00EB42E9" w:rsidRDefault="00D933B7">
            <w:pPr>
              <w:spacing w:after="0" w:line="240" w:lineRule="auto"/>
              <w:textAlignment w:val="baseline"/>
              <w:rPr>
                <w:rFonts w:cs="Segoe UI"/>
                <w:sz w:val="20"/>
                <w:lang w:eastAsia="en-IE"/>
              </w:rPr>
            </w:pPr>
            <w:r>
              <w:rPr>
                <w:rFonts w:cs="Segoe UI"/>
                <w:sz w:val="20"/>
                <w:lang w:eastAsia="en-IE"/>
              </w:rPr>
              <w:t>Number of</w:t>
            </w:r>
            <w:r>
              <w:rPr>
                <w:rFonts w:cs="Segoe UI"/>
                <w:sz w:val="20"/>
                <w:lang w:eastAsia="en-IE"/>
              </w:rPr>
              <w:br/>
              <w:t>successfully</w:t>
            </w:r>
            <w:r>
              <w:rPr>
                <w:rFonts w:cs="Segoe UI"/>
                <w:sz w:val="20"/>
                <w:lang w:eastAsia="en-IE"/>
              </w:rPr>
              <w:br/>
              <w:t>implemented</w:t>
            </w:r>
            <w:r>
              <w:rPr>
                <w:rFonts w:cs="Segoe UI"/>
                <w:sz w:val="20"/>
                <w:lang w:eastAsia="en-IE"/>
              </w:rPr>
              <w:br/>
              <w:t>national</w:t>
            </w:r>
            <w:r>
              <w:rPr>
                <w:rFonts w:cs="Segoe UI"/>
                <w:sz w:val="20"/>
                <w:lang w:eastAsia="en-IE"/>
              </w:rPr>
              <w:br/>
              <w:t>veterinary</w:t>
            </w:r>
            <w:r>
              <w:rPr>
                <w:rFonts w:cs="Segoe UI"/>
                <w:sz w:val="20"/>
                <w:lang w:eastAsia="en-IE"/>
              </w:rPr>
              <w:br/>
              <w:t>programmes</w:t>
            </w:r>
          </w:p>
        </w:tc>
        <w:tc>
          <w:tcPr>
            <w:tcW w:w="1336" w:type="dxa"/>
            <w:tcBorders>
              <w:top w:val="single" w:sz="6" w:space="0" w:color="8C8C8C"/>
              <w:left w:val="nil"/>
              <w:bottom w:val="single" w:sz="6" w:space="0" w:color="8C8C8C"/>
              <w:right w:val="nil"/>
            </w:tcBorders>
            <w:shd w:val="clear" w:color="auto" w:fill="FAF9F9"/>
          </w:tcPr>
          <w:p w14:paraId="29670B2B" w14:textId="77777777" w:rsidR="00D933B7" w:rsidRPr="00EB42E9" w:rsidRDefault="00D933B7">
            <w:pPr>
              <w:spacing w:after="0" w:line="240" w:lineRule="auto"/>
              <w:jc w:val="center"/>
              <w:textAlignment w:val="baseline"/>
              <w:rPr>
                <w:rFonts w:cs="Segoe UI"/>
                <w:sz w:val="20"/>
                <w:lang w:eastAsia="en-IE"/>
              </w:rPr>
            </w:pPr>
            <w:r>
              <w:rPr>
                <w:rFonts w:cs="Calibri"/>
                <w:color w:val="000000"/>
                <w:sz w:val="20"/>
                <w:lang w:eastAsia="en-IE"/>
              </w:rPr>
              <w:t>0</w:t>
            </w:r>
          </w:p>
        </w:tc>
        <w:tc>
          <w:tcPr>
            <w:tcW w:w="1306" w:type="dxa"/>
            <w:tcBorders>
              <w:top w:val="single" w:sz="6" w:space="0" w:color="8C8C8C"/>
              <w:left w:val="nil"/>
              <w:bottom w:val="single" w:sz="6" w:space="0" w:color="8C8C8C"/>
              <w:right w:val="nil"/>
            </w:tcBorders>
            <w:shd w:val="clear" w:color="auto" w:fill="FAF9F9"/>
          </w:tcPr>
          <w:p w14:paraId="71242D9C" w14:textId="77777777" w:rsidR="00D933B7" w:rsidRPr="00EB42E9" w:rsidRDefault="00D933B7">
            <w:pPr>
              <w:spacing w:after="0" w:line="240" w:lineRule="auto"/>
              <w:jc w:val="center"/>
              <w:textAlignment w:val="baseline"/>
              <w:rPr>
                <w:rFonts w:cs="Segoe UI"/>
                <w:b/>
                <w:bCs/>
                <w:sz w:val="20"/>
                <w:lang w:eastAsia="en-IE"/>
              </w:rPr>
            </w:pPr>
            <w:r>
              <w:rPr>
                <w:b/>
                <w:bCs/>
                <w:sz w:val="20"/>
                <w:lang w:eastAsia="en-IE"/>
              </w:rPr>
              <w:t>&gt;</w:t>
            </w:r>
            <w:r>
              <w:rPr>
                <w:rFonts w:ascii="Calibri" w:hAnsi="Calibri" w:cs="Calibri"/>
                <w:color w:val="000000"/>
                <w:sz w:val="20"/>
                <w:lang w:eastAsia="en-IE"/>
              </w:rPr>
              <w:t> </w:t>
            </w:r>
            <w:r>
              <w:rPr>
                <w:b/>
                <w:bCs/>
                <w:sz w:val="20"/>
                <w:lang w:eastAsia="en-IE"/>
              </w:rPr>
              <w:t>100%</w:t>
            </w:r>
          </w:p>
        </w:tc>
        <w:tc>
          <w:tcPr>
            <w:tcW w:w="1791" w:type="dxa"/>
            <w:tcBorders>
              <w:top w:val="single" w:sz="6" w:space="0" w:color="8C8C8C"/>
              <w:left w:val="nil"/>
              <w:bottom w:val="single" w:sz="6" w:space="0" w:color="8C8C8C"/>
              <w:right w:val="nil"/>
            </w:tcBorders>
            <w:shd w:val="clear" w:color="auto" w:fill="FAF9F9"/>
          </w:tcPr>
          <w:p w14:paraId="13F6B455" w14:textId="77777777" w:rsidR="00D933B7" w:rsidRPr="00EB42E9" w:rsidRDefault="00D933B7">
            <w:pPr>
              <w:spacing w:after="0" w:line="240" w:lineRule="auto"/>
              <w:jc w:val="center"/>
              <w:textAlignment w:val="baseline"/>
              <w:rPr>
                <w:rFonts w:cs="Segoe UI"/>
                <w:sz w:val="20"/>
                <w:lang w:eastAsia="en-IE"/>
              </w:rPr>
            </w:pPr>
            <w:r>
              <w:rPr>
                <w:color w:val="000000"/>
                <w:sz w:val="20"/>
                <w:lang w:eastAsia="en-IE"/>
              </w:rPr>
              <w:t>&gt;</w:t>
            </w:r>
            <w:r>
              <w:rPr>
                <w:rFonts w:ascii="Calibri" w:hAnsi="Calibri" w:cs="Calibri"/>
                <w:color w:val="000000"/>
                <w:sz w:val="20"/>
                <w:lang w:eastAsia="en-IE"/>
              </w:rPr>
              <w:t> </w:t>
            </w:r>
            <w:r>
              <w:rPr>
                <w:color w:val="000000"/>
                <w:sz w:val="20"/>
                <w:lang w:eastAsia="en-IE"/>
              </w:rPr>
              <w:t>90% in</w:t>
            </w:r>
            <w:r>
              <w:rPr>
                <w:color w:val="000000"/>
                <w:sz w:val="20"/>
                <w:lang w:eastAsia="en-IE"/>
              </w:rPr>
              <w:br/>
              <w:t>2027</w:t>
            </w:r>
          </w:p>
        </w:tc>
        <w:tc>
          <w:tcPr>
            <w:tcW w:w="1967" w:type="dxa"/>
            <w:tcBorders>
              <w:top w:val="single" w:sz="6" w:space="0" w:color="8C8C8C"/>
              <w:left w:val="nil"/>
              <w:bottom w:val="single" w:sz="6" w:space="0" w:color="8C8C8C"/>
              <w:right w:val="nil"/>
            </w:tcBorders>
            <w:shd w:val="clear" w:color="auto" w:fill="FAF9F9"/>
          </w:tcPr>
          <w:p w14:paraId="7A70E1B0"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 xml:space="preserve">100% in 2024 compared </w:t>
            </w:r>
          </w:p>
          <w:p w14:paraId="578F21B6"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 xml:space="preserve">to a target of </w:t>
            </w:r>
          </w:p>
          <w:p w14:paraId="290D17DD" w14:textId="77777777" w:rsidR="00D933B7" w:rsidRPr="00EB42E9" w:rsidRDefault="00D933B7">
            <w:pPr>
              <w:spacing w:after="0" w:line="240" w:lineRule="auto"/>
              <w:jc w:val="center"/>
              <w:textAlignment w:val="baseline"/>
              <w:rPr>
                <w:rFonts w:cs="Segoe UI"/>
                <w:sz w:val="20"/>
                <w:lang w:eastAsia="en-IE"/>
              </w:rPr>
            </w:pPr>
            <w:r>
              <w:rPr>
                <w:color w:val="000000" w:themeColor="text1"/>
                <w:sz w:val="20"/>
                <w:lang w:eastAsia="en-IE"/>
              </w:rPr>
              <w:t>&gt;</w:t>
            </w:r>
            <w:r>
              <w:rPr>
                <w:rFonts w:ascii="Calibri" w:hAnsi="Calibri" w:cs="Calibri"/>
                <w:color w:val="000000"/>
                <w:sz w:val="20"/>
                <w:lang w:eastAsia="en-IE"/>
              </w:rPr>
              <w:t> </w:t>
            </w:r>
            <w:r>
              <w:rPr>
                <w:color w:val="000000" w:themeColor="text1"/>
                <w:sz w:val="20"/>
                <w:lang w:eastAsia="en-IE"/>
              </w:rPr>
              <w:t>90%</w:t>
            </w:r>
            <w:r>
              <w:rPr>
                <w:rFonts w:ascii="Calibri" w:hAnsi="Calibri" w:cs="Calibri"/>
                <w:color w:val="000000" w:themeColor="text1"/>
                <w:sz w:val="20"/>
                <w:lang w:eastAsia="en-IE"/>
              </w:rPr>
              <w:t> </w:t>
            </w:r>
            <w:r>
              <w:rPr>
                <w:rFonts w:cs="Calibri"/>
                <w:color w:val="000000" w:themeColor="text1"/>
                <w:sz w:val="20"/>
                <w:lang w:eastAsia="en-IE"/>
              </w:rPr>
              <w:t>(*)</w:t>
            </w:r>
          </w:p>
        </w:tc>
        <w:tc>
          <w:tcPr>
            <w:tcW w:w="1481" w:type="dxa"/>
            <w:tcBorders>
              <w:top w:val="single" w:sz="6" w:space="0" w:color="8C8C8C"/>
              <w:left w:val="nil"/>
              <w:bottom w:val="single" w:sz="6" w:space="0" w:color="8C8C8C"/>
              <w:right w:val="nil"/>
            </w:tcBorders>
            <w:shd w:val="clear" w:color="auto" w:fill="FAF9F9"/>
          </w:tcPr>
          <w:p w14:paraId="76593D78"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46DF7E43" w14:textId="77777777">
        <w:trPr>
          <w:trHeight w:val="300"/>
        </w:trPr>
        <w:tc>
          <w:tcPr>
            <w:tcW w:w="1757" w:type="dxa"/>
            <w:tcBorders>
              <w:top w:val="single" w:sz="6" w:space="0" w:color="8C8C8C"/>
              <w:left w:val="nil"/>
              <w:bottom w:val="single" w:sz="6" w:space="0" w:color="8C8C8C"/>
              <w:right w:val="nil"/>
            </w:tcBorders>
            <w:shd w:val="clear" w:color="auto" w:fill="FAF9F9"/>
          </w:tcPr>
          <w:p w14:paraId="5BB7E6AC" w14:textId="77777777" w:rsidR="00D933B7" w:rsidRPr="00EB42E9" w:rsidRDefault="00D933B7">
            <w:pPr>
              <w:spacing w:after="0" w:line="240" w:lineRule="auto"/>
              <w:textAlignment w:val="baseline"/>
              <w:rPr>
                <w:rFonts w:cs="Segoe UI"/>
                <w:sz w:val="20"/>
                <w:lang w:eastAsia="en-IE"/>
              </w:rPr>
            </w:pPr>
            <w:r>
              <w:rPr>
                <w:rFonts w:cs="Segoe UI"/>
                <w:sz w:val="20"/>
                <w:lang w:eastAsia="en-IE"/>
              </w:rPr>
              <w:t>Number of</w:t>
            </w:r>
            <w:r>
              <w:rPr>
                <w:rFonts w:cs="Segoe UI"/>
                <w:sz w:val="20"/>
                <w:lang w:eastAsia="en-IE"/>
              </w:rPr>
              <w:br/>
              <w:t>successfully</w:t>
            </w:r>
            <w:r>
              <w:rPr>
                <w:rFonts w:cs="Segoe UI"/>
                <w:sz w:val="20"/>
                <w:lang w:eastAsia="en-IE"/>
              </w:rPr>
              <w:br/>
              <w:t>implemented</w:t>
            </w:r>
            <w:r>
              <w:rPr>
                <w:rFonts w:cs="Segoe UI"/>
                <w:sz w:val="20"/>
                <w:lang w:eastAsia="en-IE"/>
              </w:rPr>
              <w:br/>
              <w:t>national</w:t>
            </w:r>
            <w:r>
              <w:rPr>
                <w:rFonts w:cs="Segoe UI"/>
                <w:sz w:val="20"/>
                <w:lang w:eastAsia="en-IE"/>
              </w:rPr>
              <w:br/>
              <w:t>phytosanitary</w:t>
            </w:r>
            <w:r>
              <w:rPr>
                <w:rFonts w:cs="Segoe UI"/>
                <w:sz w:val="20"/>
                <w:lang w:eastAsia="en-IE"/>
              </w:rPr>
              <w:br/>
              <w:t>programmes</w:t>
            </w:r>
          </w:p>
        </w:tc>
        <w:tc>
          <w:tcPr>
            <w:tcW w:w="1336" w:type="dxa"/>
            <w:tcBorders>
              <w:top w:val="single" w:sz="6" w:space="0" w:color="8C8C8C"/>
              <w:left w:val="nil"/>
              <w:bottom w:val="single" w:sz="6" w:space="0" w:color="8C8C8C"/>
              <w:right w:val="nil"/>
            </w:tcBorders>
            <w:shd w:val="clear" w:color="auto" w:fill="FAF9F9"/>
          </w:tcPr>
          <w:p w14:paraId="3919307F" w14:textId="77777777" w:rsidR="00D933B7" w:rsidRPr="00EB42E9" w:rsidRDefault="00D933B7">
            <w:pPr>
              <w:spacing w:after="0" w:line="240" w:lineRule="auto"/>
              <w:jc w:val="center"/>
              <w:textAlignment w:val="baseline"/>
              <w:rPr>
                <w:rFonts w:cs="Segoe UI"/>
                <w:sz w:val="20"/>
                <w:lang w:eastAsia="en-IE"/>
              </w:rPr>
            </w:pPr>
            <w:r>
              <w:rPr>
                <w:rFonts w:cs="Calibri"/>
                <w:color w:val="000000"/>
                <w:sz w:val="20"/>
                <w:lang w:val="en-IE" w:eastAsia="en-IE"/>
              </w:rPr>
              <w:t>0</w:t>
            </w:r>
          </w:p>
        </w:tc>
        <w:tc>
          <w:tcPr>
            <w:tcW w:w="1306" w:type="dxa"/>
            <w:tcBorders>
              <w:top w:val="single" w:sz="6" w:space="0" w:color="8C8C8C"/>
              <w:left w:val="nil"/>
              <w:bottom w:val="single" w:sz="6" w:space="0" w:color="8C8C8C"/>
              <w:right w:val="nil"/>
            </w:tcBorders>
            <w:shd w:val="clear" w:color="auto" w:fill="FAF9F9"/>
          </w:tcPr>
          <w:p w14:paraId="16665414" w14:textId="77777777" w:rsidR="00D933B7" w:rsidRPr="00EB42E9" w:rsidRDefault="00D933B7">
            <w:pPr>
              <w:spacing w:after="0" w:line="240" w:lineRule="auto"/>
              <w:jc w:val="center"/>
              <w:textAlignment w:val="baseline"/>
              <w:rPr>
                <w:rFonts w:cs="Segoe UI"/>
                <w:b/>
                <w:bCs/>
                <w:sz w:val="20"/>
                <w:lang w:eastAsia="en-IE"/>
              </w:rPr>
            </w:pPr>
            <w:r>
              <w:rPr>
                <w:b/>
                <w:bCs/>
                <w:sz w:val="20"/>
                <w:lang w:eastAsia="en-IE"/>
              </w:rPr>
              <w:t>&gt;</w:t>
            </w:r>
            <w:r>
              <w:rPr>
                <w:rFonts w:ascii="Calibri" w:hAnsi="Calibri" w:cs="Calibri"/>
                <w:color w:val="000000"/>
                <w:sz w:val="20"/>
                <w:lang w:eastAsia="en-IE"/>
              </w:rPr>
              <w:t> </w:t>
            </w:r>
            <w:r>
              <w:rPr>
                <w:b/>
                <w:bCs/>
                <w:sz w:val="20"/>
                <w:lang w:eastAsia="en-IE"/>
              </w:rPr>
              <w:t>100%</w:t>
            </w:r>
          </w:p>
        </w:tc>
        <w:tc>
          <w:tcPr>
            <w:tcW w:w="1791" w:type="dxa"/>
            <w:tcBorders>
              <w:top w:val="single" w:sz="6" w:space="0" w:color="8C8C8C"/>
              <w:left w:val="nil"/>
              <w:bottom w:val="single" w:sz="6" w:space="0" w:color="8C8C8C"/>
              <w:right w:val="nil"/>
            </w:tcBorders>
            <w:shd w:val="clear" w:color="auto" w:fill="FAF9F9"/>
          </w:tcPr>
          <w:p w14:paraId="6EB431DE" w14:textId="77777777" w:rsidR="00D933B7" w:rsidRPr="00EB42E9" w:rsidRDefault="00D933B7">
            <w:pPr>
              <w:spacing w:after="0" w:line="240" w:lineRule="auto"/>
              <w:jc w:val="center"/>
              <w:textAlignment w:val="baseline"/>
              <w:rPr>
                <w:rFonts w:cs="Segoe UI"/>
                <w:sz w:val="20"/>
                <w:lang w:eastAsia="en-IE"/>
              </w:rPr>
            </w:pPr>
            <w:r>
              <w:rPr>
                <w:color w:val="000000"/>
                <w:sz w:val="20"/>
                <w:lang w:eastAsia="en-IE"/>
              </w:rPr>
              <w:t>95% in</w:t>
            </w:r>
            <w:r>
              <w:rPr>
                <w:color w:val="000000"/>
                <w:sz w:val="20"/>
                <w:lang w:eastAsia="en-IE"/>
              </w:rPr>
              <w:br/>
              <w:t>2027</w:t>
            </w:r>
          </w:p>
        </w:tc>
        <w:tc>
          <w:tcPr>
            <w:tcW w:w="1967" w:type="dxa"/>
            <w:tcBorders>
              <w:top w:val="single" w:sz="6" w:space="0" w:color="8C8C8C"/>
              <w:left w:val="nil"/>
              <w:bottom w:val="single" w:sz="6" w:space="0" w:color="8C8C8C"/>
              <w:right w:val="nil"/>
            </w:tcBorders>
            <w:shd w:val="clear" w:color="auto" w:fill="FAF9F9"/>
          </w:tcPr>
          <w:p w14:paraId="11EA111B"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 xml:space="preserve">100% in 2024 compared </w:t>
            </w:r>
          </w:p>
          <w:p w14:paraId="5B9EEB3C"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 xml:space="preserve">to a target of </w:t>
            </w:r>
          </w:p>
          <w:p w14:paraId="7AB34000" w14:textId="77777777" w:rsidR="00D933B7" w:rsidRPr="00EB42E9" w:rsidRDefault="00D933B7">
            <w:pPr>
              <w:spacing w:after="0" w:line="240" w:lineRule="auto"/>
              <w:jc w:val="center"/>
              <w:textAlignment w:val="baseline"/>
              <w:rPr>
                <w:rFonts w:cs="Segoe UI"/>
                <w:sz w:val="20"/>
                <w:lang w:eastAsia="en-IE"/>
              </w:rPr>
            </w:pPr>
            <w:r>
              <w:rPr>
                <w:color w:val="000000" w:themeColor="text1"/>
                <w:sz w:val="20"/>
                <w:lang w:eastAsia="en-IE"/>
              </w:rPr>
              <w:t>95%</w:t>
            </w:r>
            <w:r>
              <w:rPr>
                <w:rFonts w:ascii="Calibri" w:hAnsi="Calibri" w:cs="Calibri"/>
                <w:color w:val="000000" w:themeColor="text1"/>
                <w:sz w:val="20"/>
                <w:lang w:eastAsia="en-IE"/>
              </w:rPr>
              <w:t> </w:t>
            </w:r>
            <w:r>
              <w:rPr>
                <w:rFonts w:cs="Calibri"/>
                <w:color w:val="000000" w:themeColor="text1"/>
                <w:sz w:val="20"/>
                <w:lang w:eastAsia="en-IE"/>
              </w:rPr>
              <w:t>(*)</w:t>
            </w:r>
          </w:p>
        </w:tc>
        <w:tc>
          <w:tcPr>
            <w:tcW w:w="1481" w:type="dxa"/>
            <w:tcBorders>
              <w:top w:val="single" w:sz="6" w:space="0" w:color="8C8C8C"/>
              <w:left w:val="nil"/>
              <w:bottom w:val="single" w:sz="6" w:space="0" w:color="8C8C8C"/>
              <w:right w:val="nil"/>
            </w:tcBorders>
            <w:shd w:val="clear" w:color="auto" w:fill="FAF9F9"/>
          </w:tcPr>
          <w:p w14:paraId="49AB2CB8"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0ECA2384" w14:textId="77777777">
        <w:trPr>
          <w:trHeight w:val="300"/>
        </w:trPr>
        <w:tc>
          <w:tcPr>
            <w:tcW w:w="1757" w:type="dxa"/>
            <w:tcBorders>
              <w:top w:val="single" w:sz="6" w:space="0" w:color="8C8C8C"/>
              <w:left w:val="nil"/>
              <w:bottom w:val="single" w:sz="6" w:space="0" w:color="8C8C8C"/>
              <w:right w:val="nil"/>
            </w:tcBorders>
            <w:shd w:val="clear" w:color="auto" w:fill="FAF9F9"/>
          </w:tcPr>
          <w:p w14:paraId="06FBAE01" w14:textId="77777777" w:rsidR="00D933B7" w:rsidRPr="00EB42E9" w:rsidRDefault="00D933B7">
            <w:pPr>
              <w:spacing w:after="0" w:line="240" w:lineRule="auto"/>
              <w:textAlignment w:val="baseline"/>
              <w:rPr>
                <w:rFonts w:cs="Segoe UI"/>
                <w:sz w:val="20"/>
                <w:lang w:eastAsia="en-IE"/>
              </w:rPr>
            </w:pPr>
            <w:r>
              <w:rPr>
                <w:rFonts w:cs="Segoe UI"/>
                <w:sz w:val="20"/>
                <w:lang w:eastAsia="en-IE"/>
              </w:rPr>
              <w:t>Number of web</w:t>
            </w:r>
            <w:r>
              <w:rPr>
                <w:rFonts w:cs="Segoe UI"/>
                <w:sz w:val="20"/>
                <w:lang w:eastAsia="en-IE"/>
              </w:rPr>
              <w:br/>
              <w:t>mentions and</w:t>
            </w:r>
            <w:r>
              <w:rPr>
                <w:rFonts w:cs="Segoe UI"/>
                <w:sz w:val="20"/>
                <w:lang w:eastAsia="en-IE"/>
              </w:rPr>
              <w:br/>
              <w:t>positive/negative</w:t>
            </w:r>
            <w:r>
              <w:rPr>
                <w:rFonts w:cs="Segoe UI"/>
                <w:sz w:val="20"/>
                <w:lang w:eastAsia="en-IE"/>
              </w:rPr>
              <w:br/>
              <w:t>opinions</w:t>
            </w:r>
          </w:p>
        </w:tc>
        <w:tc>
          <w:tcPr>
            <w:tcW w:w="1336" w:type="dxa"/>
            <w:tcBorders>
              <w:top w:val="single" w:sz="6" w:space="0" w:color="8C8C8C"/>
              <w:left w:val="nil"/>
              <w:bottom w:val="single" w:sz="6" w:space="0" w:color="8C8C8C"/>
              <w:right w:val="nil"/>
            </w:tcBorders>
            <w:shd w:val="clear" w:color="auto" w:fill="FAF9F9"/>
          </w:tcPr>
          <w:p w14:paraId="004F11CB" w14:textId="77777777" w:rsidR="00D933B7" w:rsidRPr="00EB42E9" w:rsidRDefault="00D933B7">
            <w:pPr>
              <w:spacing w:after="0" w:line="240" w:lineRule="auto"/>
              <w:jc w:val="center"/>
              <w:textAlignment w:val="baseline"/>
              <w:rPr>
                <w:rFonts w:cs="Segoe UI"/>
                <w:sz w:val="20"/>
                <w:lang w:eastAsia="en-IE"/>
              </w:rPr>
            </w:pPr>
            <w:r>
              <w:rPr>
                <w:rFonts w:cs="Calibri"/>
                <w:color w:val="000000"/>
                <w:sz w:val="20"/>
                <w:lang w:eastAsia="en-IE"/>
              </w:rPr>
              <w:t>480</w:t>
            </w:r>
            <w:r>
              <w:rPr>
                <w:rFonts w:ascii="Calibri" w:hAnsi="Calibri" w:cs="Calibri"/>
                <w:color w:val="000000"/>
                <w:sz w:val="20"/>
                <w:lang w:eastAsia="en-IE"/>
              </w:rPr>
              <w:t> </w:t>
            </w:r>
            <w:r>
              <w:rPr>
                <w:rFonts w:cs="Calibri"/>
                <w:color w:val="000000"/>
                <w:sz w:val="20"/>
                <w:lang w:eastAsia="en-IE"/>
              </w:rPr>
              <w:t>000</w:t>
            </w:r>
          </w:p>
        </w:tc>
        <w:tc>
          <w:tcPr>
            <w:tcW w:w="1306" w:type="dxa"/>
            <w:tcBorders>
              <w:top w:val="single" w:sz="6" w:space="0" w:color="8C8C8C"/>
              <w:left w:val="nil"/>
              <w:bottom w:val="single" w:sz="6" w:space="0" w:color="8C8C8C"/>
              <w:right w:val="nil"/>
            </w:tcBorders>
            <w:shd w:val="clear" w:color="auto" w:fill="FAF9F9"/>
          </w:tcPr>
          <w:p w14:paraId="746A3969" w14:textId="77777777" w:rsidR="00D933B7" w:rsidRPr="00EB42E9" w:rsidRDefault="00D933B7">
            <w:pPr>
              <w:spacing w:after="0" w:line="240" w:lineRule="auto"/>
              <w:jc w:val="center"/>
              <w:textAlignment w:val="baseline"/>
              <w:rPr>
                <w:rFonts w:cs="Segoe UI"/>
                <w:b/>
                <w:bCs/>
                <w:sz w:val="20"/>
                <w:lang w:eastAsia="en-IE"/>
              </w:rPr>
            </w:pPr>
            <w:r>
              <w:rPr>
                <w:b/>
                <w:bCs/>
                <w:sz w:val="20"/>
                <w:lang w:eastAsia="en-IE"/>
              </w:rPr>
              <w:t>&gt;</w:t>
            </w:r>
            <w:r>
              <w:rPr>
                <w:rFonts w:ascii="Calibri" w:hAnsi="Calibri" w:cs="Calibri"/>
                <w:b/>
                <w:bCs/>
                <w:sz w:val="20"/>
                <w:lang w:eastAsia="en-IE"/>
              </w:rPr>
              <w:t> </w:t>
            </w:r>
            <w:r>
              <w:rPr>
                <w:b/>
                <w:bCs/>
                <w:sz w:val="20"/>
                <w:lang w:eastAsia="en-IE"/>
              </w:rPr>
              <w:t>100%</w:t>
            </w:r>
          </w:p>
        </w:tc>
        <w:tc>
          <w:tcPr>
            <w:tcW w:w="1791" w:type="dxa"/>
            <w:tcBorders>
              <w:top w:val="single" w:sz="6" w:space="0" w:color="8C8C8C"/>
              <w:left w:val="nil"/>
              <w:bottom w:val="single" w:sz="6" w:space="0" w:color="8C8C8C"/>
              <w:right w:val="nil"/>
            </w:tcBorders>
            <w:shd w:val="clear" w:color="auto" w:fill="FAF9F9"/>
          </w:tcPr>
          <w:p w14:paraId="2A2978D8" w14:textId="77777777" w:rsidR="00D933B7" w:rsidRPr="00EB42E9" w:rsidRDefault="00D933B7">
            <w:pPr>
              <w:spacing w:after="0" w:line="240" w:lineRule="auto"/>
              <w:jc w:val="center"/>
              <w:textAlignment w:val="baseline"/>
              <w:rPr>
                <w:rFonts w:cs="Segoe UI"/>
                <w:sz w:val="20"/>
                <w:lang w:eastAsia="en-IE"/>
              </w:rPr>
            </w:pPr>
            <w:r>
              <w:rPr>
                <w:color w:val="000000"/>
                <w:sz w:val="20"/>
                <w:lang w:eastAsia="en-IE"/>
              </w:rPr>
              <w:t>542</w:t>
            </w:r>
            <w:r>
              <w:rPr>
                <w:rFonts w:ascii="Calibri" w:hAnsi="Calibri" w:cs="Calibri"/>
                <w:color w:val="000000"/>
                <w:sz w:val="20"/>
                <w:lang w:eastAsia="en-IE"/>
              </w:rPr>
              <w:t> </w:t>
            </w:r>
            <w:r>
              <w:rPr>
                <w:color w:val="000000"/>
                <w:sz w:val="20"/>
                <w:lang w:eastAsia="en-IE"/>
              </w:rPr>
              <w:t>900 in</w:t>
            </w:r>
            <w:r>
              <w:rPr>
                <w:color w:val="000000"/>
                <w:sz w:val="20"/>
                <w:lang w:eastAsia="en-IE"/>
              </w:rPr>
              <w:br/>
              <w:t>2028</w:t>
            </w:r>
          </w:p>
        </w:tc>
        <w:tc>
          <w:tcPr>
            <w:tcW w:w="1967" w:type="dxa"/>
            <w:tcBorders>
              <w:top w:val="single" w:sz="6" w:space="0" w:color="8C8C8C"/>
              <w:left w:val="nil"/>
              <w:bottom w:val="single" w:sz="6" w:space="0" w:color="8C8C8C"/>
              <w:right w:val="nil"/>
            </w:tcBorders>
            <w:shd w:val="clear" w:color="auto" w:fill="FAF9F9"/>
          </w:tcPr>
          <w:p w14:paraId="140DB689"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653</w:t>
            </w:r>
            <w:r>
              <w:rPr>
                <w:rFonts w:ascii="Calibri" w:hAnsi="Calibri" w:cs="Calibri"/>
                <w:color w:val="000000"/>
                <w:sz w:val="20"/>
                <w:lang w:eastAsia="en-IE"/>
              </w:rPr>
              <w:t> </w:t>
            </w:r>
            <w:r>
              <w:rPr>
                <w:rFonts w:cs="Segoe UI"/>
                <w:sz w:val="20"/>
                <w:lang w:eastAsia="en-IE"/>
              </w:rPr>
              <w:t xml:space="preserve">900 in 2025 compared to a target of </w:t>
            </w:r>
            <w:r>
              <w:rPr>
                <w:color w:val="000000"/>
                <w:sz w:val="20"/>
                <w:lang w:eastAsia="en-IE"/>
              </w:rPr>
              <w:t>542</w:t>
            </w:r>
            <w:r>
              <w:rPr>
                <w:rFonts w:ascii="Calibri" w:hAnsi="Calibri" w:cs="Calibri"/>
                <w:color w:val="000000"/>
                <w:sz w:val="20"/>
                <w:lang w:eastAsia="en-IE"/>
              </w:rPr>
              <w:t> </w:t>
            </w:r>
            <w:r>
              <w:rPr>
                <w:color w:val="000000"/>
                <w:sz w:val="20"/>
                <w:lang w:eastAsia="en-IE"/>
              </w:rPr>
              <w:t>900</w:t>
            </w:r>
          </w:p>
        </w:tc>
        <w:tc>
          <w:tcPr>
            <w:tcW w:w="1481" w:type="dxa"/>
            <w:tcBorders>
              <w:top w:val="single" w:sz="6" w:space="0" w:color="8C8C8C"/>
              <w:left w:val="nil"/>
              <w:bottom w:val="single" w:sz="6" w:space="0" w:color="8C8C8C"/>
              <w:right w:val="nil"/>
            </w:tcBorders>
            <w:shd w:val="clear" w:color="auto" w:fill="FAF9F9"/>
          </w:tcPr>
          <w:p w14:paraId="6D2064DB" w14:textId="77777777" w:rsidR="00D933B7" w:rsidRPr="00EB42E9"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7BC13F77" w14:textId="77777777" w:rsidR="00D933B7" w:rsidRPr="00035C15" w:rsidRDefault="00D933B7" w:rsidP="00D933B7">
      <w:pPr>
        <w:rPr>
          <w:sz w:val="20"/>
        </w:rPr>
      </w:pPr>
      <w:r>
        <w:rPr>
          <w:sz w:val="20"/>
        </w:rPr>
        <w:t>(*) Data for 2025 is not yet available from the Member States.</w:t>
      </w:r>
    </w:p>
    <w:p w14:paraId="3FACA121" w14:textId="77777777" w:rsidR="00D933B7" w:rsidRPr="004A3662" w:rsidRDefault="00D933B7" w:rsidP="00D933B7">
      <w:pPr>
        <w:rPr>
          <w:noProof/>
        </w:rPr>
      </w:pPr>
      <w:r>
        <w:rPr>
          <w:noProof/>
        </w:rPr>
        <w:t xml:space="preserve">The </w:t>
      </w:r>
      <w:r>
        <w:rPr>
          <w:b/>
          <w:bCs/>
          <w:noProof/>
        </w:rPr>
        <w:t xml:space="preserve">Single Market Programme </w:t>
      </w:r>
      <w:r>
        <w:rPr>
          <w:noProof/>
        </w:rPr>
        <w:t>(SMP) is the EU funding programme designed to help the single market reach its full potential. The SMP was established by Regulation (EU) 2021/690</w:t>
      </w:r>
      <w:r>
        <w:rPr>
          <w:rFonts w:ascii="Calibri" w:hAnsi="Calibri" w:cs="Calibri"/>
          <w:noProof/>
        </w:rPr>
        <w:t> </w:t>
      </w:r>
      <w:r>
        <w:rPr>
          <w:rFonts w:cs="Calibri"/>
          <w:noProof/>
        </w:rPr>
        <w:t>(</w:t>
      </w:r>
      <w:r>
        <w:rPr>
          <w:rStyle w:val="FootnoteReference"/>
          <w:rFonts w:cs="Calibri"/>
          <w:noProof/>
        </w:rPr>
        <w:footnoteReference w:id="5"/>
      </w:r>
      <w:r>
        <w:rPr>
          <w:rFonts w:cs="Calibri"/>
          <w:noProof/>
        </w:rPr>
        <w:t>)</w:t>
      </w:r>
      <w:r>
        <w:rPr>
          <w:noProof/>
        </w:rPr>
        <w:t xml:space="preserve"> for the period of the 2021-2027 EU long-term budget.</w:t>
      </w:r>
      <w:r>
        <w:t xml:space="preserve"> It </w:t>
      </w:r>
      <w:r>
        <w:rPr>
          <w:noProof/>
        </w:rPr>
        <w:t>serves as the EU’s principal funding instrument for maintaining and advancing the single market. The SMP’s strategic focus on fostering economic growth, reducing barriers and boosting cooperation aligns with its overarching objectives of ensuring a robust and integrated single market.</w:t>
      </w:r>
    </w:p>
    <w:p w14:paraId="5CAE5437" w14:textId="77777777" w:rsidR="00D933B7" w:rsidRDefault="00D933B7" w:rsidP="00D933B7">
      <w:pPr>
        <w:rPr>
          <w:noProof/>
        </w:rPr>
      </w:pPr>
      <w:r>
        <w:t xml:space="preserve">Regarding programme performance in 2025, each pillar’s key actions suggest some degree of </w:t>
      </w:r>
      <w:r>
        <w:rPr>
          <w:b/>
          <w:bCs/>
        </w:rPr>
        <w:t>effectiveness</w:t>
      </w:r>
      <w:r>
        <w:t xml:space="preserve"> in achieving the general and specific objectives of the SMP. The implementation of the programme continues to aim for </w:t>
      </w:r>
      <w:r>
        <w:rPr>
          <w:b/>
          <w:bCs/>
        </w:rPr>
        <w:t>efficient</w:t>
      </w:r>
      <w:r>
        <w:t xml:space="preserve"> resource allocation and cost-effectiveness.</w:t>
      </w:r>
    </w:p>
    <w:p w14:paraId="26E1AB08" w14:textId="77777777" w:rsidR="00D933B7" w:rsidRDefault="00D933B7" w:rsidP="00D933B7">
      <w:pPr>
        <w:rPr>
          <w:noProof/>
        </w:rPr>
      </w:pPr>
      <w:r>
        <w:rPr>
          <w:noProof/>
        </w:rPr>
        <w:t xml:space="preserve">The mid-term evaluation (2021-2024) has shown that the SMP demonstrates internal </w:t>
      </w:r>
      <w:r>
        <w:rPr>
          <w:b/>
          <w:bCs/>
          <w:noProof/>
        </w:rPr>
        <w:t>coherence</w:t>
      </w:r>
      <w:r>
        <w:rPr>
          <w:noProof/>
        </w:rPr>
        <w:t xml:space="preserve">, and the implementation in 2025 indicates that this trend has continued. There are no overlaps between its pillars and areas of action, with each pillar focusing on different policy fields with distinct regulatory frameworks. Alignment with other multiannual financial framework programmes, whose activities are not duplicated by the SMP, and the EU regulatory framework, EU strategies and broader objectives highlight its consistency (external coherence). </w:t>
      </w:r>
    </w:p>
    <w:p w14:paraId="3A6B1EB5" w14:textId="77777777" w:rsidR="00D933B7" w:rsidRDefault="00D933B7" w:rsidP="00D933B7">
      <w:r>
        <w:t xml:space="preserve">The programme has been shown to generate </w:t>
      </w:r>
      <w:r>
        <w:rPr>
          <w:b/>
          <w:bCs/>
        </w:rPr>
        <w:t>EU added value</w:t>
      </w:r>
      <w:r>
        <w:t>, which funding at the national level could not have achieved. The financed activities allow the Commission to fulfil its legal obligations to address issues falling within its competence remit or due to the nature of the challenges and needs pertaining to the good functioning of the single market.</w:t>
      </w:r>
    </w:p>
    <w:p w14:paraId="3A85E690" w14:textId="77777777" w:rsidR="00D933B7" w:rsidRDefault="00D933B7" w:rsidP="00D933B7">
      <w:r>
        <w:rPr>
          <w:noProof/>
        </w:rPr>
        <w:t xml:space="preserve">The objectives of the SMP and the activities implemented within all its pillars remain </w:t>
      </w:r>
      <w:r>
        <w:rPr>
          <w:b/>
          <w:bCs/>
          <w:noProof/>
        </w:rPr>
        <w:t>relevant</w:t>
      </w:r>
      <w:r>
        <w:rPr>
          <w:noProof/>
        </w:rPr>
        <w:t xml:space="preserve"> to the needs of the single market and prove some degree of adaptability to respond to emerging and unforeseen challenges (e.g. COVID-19, Ukraine), even with a comparatively modest budget. </w:t>
      </w:r>
    </w:p>
    <w:p w14:paraId="3DEAEFDD" w14:textId="77777777" w:rsidR="00D933B7" w:rsidRPr="005A27BC" w:rsidRDefault="00D933B7" w:rsidP="00D933B7">
      <w:pPr>
        <w:rPr>
          <w:b/>
          <w:bCs/>
        </w:rPr>
      </w:pPr>
      <w:r>
        <w:t>The potential of the SMP for</w:t>
      </w:r>
      <w:r>
        <w:rPr>
          <w:b/>
          <w:bCs/>
        </w:rPr>
        <w:t xml:space="preserve"> flexibility</w:t>
      </w:r>
      <w:r>
        <w:t xml:space="preserve"> has brought some positive results, yet it has not been fully exploited. In 2025, transfers of appropriations within the programme allowed to achieve 99.96% implementation in commitments and 99.70% in payments (for appropriations expiring in 2025).</w:t>
      </w:r>
    </w:p>
    <w:p w14:paraId="7900CB0C" w14:textId="77777777" w:rsidR="00D933B7" w:rsidRPr="005A27BC" w:rsidRDefault="00D933B7" w:rsidP="00D933B7">
      <w:r>
        <w:t xml:space="preserve">Considering the </w:t>
      </w:r>
      <w:r>
        <w:rPr>
          <w:b/>
          <w:bCs/>
        </w:rPr>
        <w:t>limited budget</w:t>
      </w:r>
      <w:r>
        <w:t xml:space="preserve"> of the programme and a fixed programming schedule, accommodating new policy priorities may pose a </w:t>
      </w:r>
      <w:r>
        <w:rPr>
          <w:b/>
          <w:bCs/>
        </w:rPr>
        <w:t>challenge</w:t>
      </w:r>
      <w:r>
        <w:t xml:space="preserve"> without a substantially increased budget.  </w:t>
      </w:r>
    </w:p>
    <w:p w14:paraId="2E7A7C6D" w14:textId="77777777" w:rsidR="00D933B7" w:rsidRPr="005750C8" w:rsidRDefault="00D933B7" w:rsidP="00D933B7">
      <w:pPr>
        <w:pStyle w:val="ListParagraph"/>
        <w:ind w:left="360"/>
      </w:pPr>
    </w:p>
    <w:p w14:paraId="2C043F2F"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39F8C2E5"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13C55DE9"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1759965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62E98EE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351CF59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33064D0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4AAEBB75"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15B063C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2AEF87C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4237CA2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1525E1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7FF01C6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397E6E1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4251432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4289821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304F6C5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71FB245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6D223BCE" w14:textId="77777777">
        <w:trPr>
          <w:trHeight w:val="300"/>
        </w:trPr>
        <w:tc>
          <w:tcPr>
            <w:tcW w:w="1562" w:type="dxa"/>
            <w:tcBorders>
              <w:top w:val="nil"/>
              <w:left w:val="nil"/>
              <w:bottom w:val="single" w:sz="6" w:space="0" w:color="8C8C8C"/>
              <w:right w:val="nil"/>
            </w:tcBorders>
            <w:vAlign w:val="center"/>
            <w:hideMark/>
          </w:tcPr>
          <w:p w14:paraId="2C5A4FD9"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1FB5F13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46.7</w:t>
            </w:r>
          </w:p>
        </w:tc>
        <w:tc>
          <w:tcPr>
            <w:tcW w:w="919" w:type="dxa"/>
            <w:tcBorders>
              <w:top w:val="nil"/>
              <w:left w:val="nil"/>
              <w:bottom w:val="single" w:sz="6" w:space="0" w:color="8C8C8C"/>
              <w:right w:val="nil"/>
            </w:tcBorders>
            <w:vAlign w:val="center"/>
          </w:tcPr>
          <w:p w14:paraId="21F41D2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61.0</w:t>
            </w:r>
          </w:p>
        </w:tc>
        <w:tc>
          <w:tcPr>
            <w:tcW w:w="806" w:type="dxa"/>
            <w:tcBorders>
              <w:top w:val="nil"/>
              <w:left w:val="nil"/>
              <w:bottom w:val="single" w:sz="6" w:space="0" w:color="8C8C8C"/>
              <w:right w:val="nil"/>
            </w:tcBorders>
            <w:vAlign w:val="center"/>
          </w:tcPr>
          <w:p w14:paraId="2D0F4E4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74.1</w:t>
            </w:r>
          </w:p>
        </w:tc>
        <w:tc>
          <w:tcPr>
            <w:tcW w:w="797" w:type="dxa"/>
            <w:tcBorders>
              <w:top w:val="nil"/>
              <w:left w:val="nil"/>
              <w:bottom w:val="single" w:sz="6" w:space="0" w:color="8C8C8C"/>
              <w:right w:val="nil"/>
            </w:tcBorders>
            <w:vAlign w:val="center"/>
          </w:tcPr>
          <w:p w14:paraId="3F3A4C2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53.5</w:t>
            </w:r>
          </w:p>
        </w:tc>
        <w:tc>
          <w:tcPr>
            <w:tcW w:w="810" w:type="dxa"/>
            <w:tcBorders>
              <w:top w:val="nil"/>
              <w:left w:val="nil"/>
              <w:bottom w:val="single" w:sz="6" w:space="0" w:color="8C8C8C"/>
              <w:right w:val="nil"/>
            </w:tcBorders>
            <w:vAlign w:val="center"/>
            <w:hideMark/>
          </w:tcPr>
          <w:p w14:paraId="3A88A95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32.9</w:t>
            </w:r>
          </w:p>
        </w:tc>
        <w:tc>
          <w:tcPr>
            <w:tcW w:w="1215" w:type="dxa"/>
            <w:tcBorders>
              <w:top w:val="nil"/>
              <w:left w:val="nil"/>
              <w:bottom w:val="single" w:sz="6" w:space="0" w:color="8C8C8C"/>
              <w:right w:val="nil"/>
            </w:tcBorders>
            <w:vAlign w:val="center"/>
            <w:hideMark/>
          </w:tcPr>
          <w:p w14:paraId="27D576C1" w14:textId="77777777" w:rsidR="00D933B7" w:rsidRPr="00B134B2" w:rsidRDefault="00D933B7">
            <w:pPr>
              <w:spacing w:after="0" w:line="240" w:lineRule="auto"/>
              <w:jc w:val="center"/>
              <w:textAlignment w:val="baseline"/>
              <w:rPr>
                <w:rFonts w:ascii="EC Square Sans Pro" w:hAnsi="EC Square Sans Pro"/>
                <w:sz w:val="22"/>
                <w:szCs w:val="22"/>
              </w:rPr>
            </w:pPr>
            <w:r>
              <w:rPr>
                <w:rFonts w:ascii="EC Square Sans Pro" w:hAnsi="EC Square Sans Pro"/>
                <w:sz w:val="22"/>
                <w:szCs w:val="22"/>
              </w:rPr>
              <w:t>56.2</w:t>
            </w:r>
          </w:p>
        </w:tc>
        <w:tc>
          <w:tcPr>
            <w:tcW w:w="796" w:type="dxa"/>
            <w:tcBorders>
              <w:top w:val="nil"/>
              <w:left w:val="nil"/>
              <w:bottom w:val="single" w:sz="6" w:space="0" w:color="8C8C8C"/>
              <w:right w:val="nil"/>
            </w:tcBorders>
            <w:vAlign w:val="center"/>
            <w:hideMark/>
          </w:tcPr>
          <w:p w14:paraId="43397F2A" w14:textId="77777777" w:rsidR="00D933B7" w:rsidRPr="00B134B2" w:rsidRDefault="00D933B7">
            <w:pPr>
              <w:spacing w:after="0" w:line="240" w:lineRule="auto"/>
              <w:jc w:val="center"/>
              <w:textAlignment w:val="baseline"/>
              <w:rPr>
                <w:rFonts w:ascii="EC Square Sans Pro" w:hAnsi="EC Square Sans Pro"/>
                <w:sz w:val="22"/>
                <w:szCs w:val="22"/>
              </w:rPr>
            </w:pPr>
            <w:r>
              <w:rPr>
                <w:rFonts w:ascii="EC Square Sans Pro" w:hAnsi="EC Square Sans Pro"/>
                <w:sz w:val="22"/>
                <w:szCs w:val="22"/>
              </w:rPr>
              <w:t>56.8</w:t>
            </w:r>
          </w:p>
        </w:tc>
        <w:tc>
          <w:tcPr>
            <w:tcW w:w="909" w:type="dxa"/>
            <w:tcBorders>
              <w:top w:val="nil"/>
              <w:left w:val="nil"/>
              <w:bottom w:val="single" w:sz="6" w:space="0" w:color="8C8C8C"/>
              <w:right w:val="nil"/>
            </w:tcBorders>
            <w:vAlign w:val="center"/>
            <w:hideMark/>
          </w:tcPr>
          <w:p w14:paraId="0FD038D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381.3</w:t>
            </w:r>
          </w:p>
        </w:tc>
        <w:tc>
          <w:tcPr>
            <w:tcW w:w="907" w:type="dxa"/>
            <w:tcBorders>
              <w:top w:val="nil"/>
              <w:left w:val="nil"/>
              <w:bottom w:val="single" w:sz="6" w:space="0" w:color="8C8C8C"/>
              <w:right w:val="nil"/>
            </w:tcBorders>
            <w:vAlign w:val="center"/>
            <w:hideMark/>
          </w:tcPr>
          <w:p w14:paraId="4220532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8.7%</w:t>
            </w:r>
          </w:p>
        </w:tc>
      </w:tr>
    </w:tbl>
    <w:p w14:paraId="555D42B9" w14:textId="77777777" w:rsidR="00D933B7" w:rsidRDefault="00D933B7" w:rsidP="00D933B7"/>
    <w:p w14:paraId="75D59AD4" w14:textId="77777777" w:rsidR="00D933B7" w:rsidRPr="00795FFD" w:rsidRDefault="00D933B7" w:rsidP="00D933B7">
      <w:r>
        <w:t>There is no expenditure tracking relevant for Climate mainstreaming at programme level. However, the objectives of the SMP are inherently linked to the success of the twin transitions for their achievement and activities are aligned with the EU policy priorities including the European Grean Deal mainly with</w:t>
      </w:r>
    </w:p>
    <w:p w14:paraId="1EA1BF3D" w14:textId="77777777" w:rsidR="00D933B7" w:rsidRPr="00795FFD" w:rsidRDefault="00D933B7" w:rsidP="00D933B7">
      <w:r>
        <w:t xml:space="preserve">indirect impact. Funding fostering sustainable competitiveness while ensuring the protection of consumers and citizens in the EU contributes to the transition towards a greener and more digital internal market. </w:t>
      </w:r>
    </w:p>
    <w:p w14:paraId="3E324354" w14:textId="77777777" w:rsidR="00D933B7" w:rsidRPr="001F2F66" w:rsidRDefault="00D933B7" w:rsidP="00D933B7">
      <w:pPr>
        <w:spacing w:after="240"/>
        <w:rPr>
          <w:b/>
          <w:bCs/>
          <w:lang w:eastAsia="en-GB"/>
        </w:rPr>
      </w:pPr>
      <w:r w:rsidRPr="001F2F66">
        <w:rPr>
          <w:b/>
          <w:bCs/>
          <w:lang w:eastAsia="en-GB"/>
        </w:rPr>
        <w:t xml:space="preserve">Internal Market: </w:t>
      </w:r>
    </w:p>
    <w:p w14:paraId="294DC1E3" w14:textId="77777777" w:rsidR="00D933B7" w:rsidRDefault="00D933B7" w:rsidP="00D933B7">
      <w:pPr>
        <w:spacing w:after="0"/>
      </w:pPr>
      <w:r>
        <w:rPr>
          <w:rFonts w:eastAsia="EC Square Sans Pro" w:cs="EC Square Sans Pro"/>
        </w:rPr>
        <w:t xml:space="preserve">Grants to EFRAG (previous name: the European financial reporting advisory group) support the development of European sustainability reporting standards as provided for by the corporate sustainability reporting directive, adopted on 14 December 2022. The directive is a key instrument to support the EU sustainable finance agenda and important to meet the objectives of the European Green Deal. EFRAG submitted the first set of 12 final draft European sustainability reporting standards (ESRS) on 22 November 2022 covering 10 topical sustainability matters including climate change, pollution, own work force and affected communities. The Commission adopted the standards on 31 July 2023 and they apply as of 1 January 2024. EFRAG continued developing further draft standards and implementation guidance during 2023 and 2024 (the focus in 2024 being on additional guidance aiming at providing support to companies for the implementation of ESRS). </w:t>
      </w:r>
    </w:p>
    <w:p w14:paraId="2713E92C" w14:textId="77777777" w:rsidR="00D933B7" w:rsidRDefault="00D933B7" w:rsidP="00D933B7">
      <w:pPr>
        <w:spacing w:after="0"/>
        <w:ind w:left="360"/>
      </w:pPr>
      <w:r>
        <w:rPr>
          <w:rFonts w:eastAsia="EC Square Sans Pro" w:cs="EC Square Sans Pro"/>
        </w:rPr>
        <w:t xml:space="preserve"> </w:t>
      </w:r>
    </w:p>
    <w:p w14:paraId="41E5104E" w14:textId="43F2D1D9" w:rsidR="00D933B7" w:rsidRDefault="00D933B7" w:rsidP="00D933B7">
      <w:r>
        <w:rPr>
          <w:rFonts w:eastAsia="EC Square Sans Pro" w:cs="EC Square Sans Pro"/>
        </w:rPr>
        <w:t xml:space="preserve">In 2025, EFRAG’s work was dominated by the Commission’s new mandate to produce a draft set of simplified ESRS, following the publication of the first “Omnibus” proposal for amendments to the Corporate Sustainability Reporting Directive of February 2025). After termination of a few workstreams under the 2024 workplan (particularly draft sector standards for prioritised high-risk sectors, preparing technical replies for the ESRS Q&amp;A platform, implementation guidance on transition plans) during the first quarter of 2025, EFRAG had to re-orient its complete work program following the new Commission mandate. EFRAG needed to focus its resources on the development of a set of simplified ESRS. EFRAG delivered the draft revised ESRS at the end of November 2025. The delivery of the draft standard was supplemented by a cost-benefit-analysis and a comprehensive basis of conclusion to the revised set of ESRS. </w:t>
      </w:r>
    </w:p>
    <w:p w14:paraId="0BAF5994" w14:textId="77777777" w:rsidR="00D933B7" w:rsidRPr="001F2F66" w:rsidRDefault="00D933B7" w:rsidP="00D933B7">
      <w:pPr>
        <w:spacing w:after="240"/>
        <w:rPr>
          <w:b/>
          <w:bCs/>
          <w:lang w:eastAsia="en-GB"/>
        </w:rPr>
      </w:pPr>
      <w:r w:rsidRPr="001F2F66">
        <w:rPr>
          <w:b/>
          <w:bCs/>
          <w:lang w:eastAsia="en-GB"/>
        </w:rPr>
        <w:t>SMEs:</w:t>
      </w:r>
    </w:p>
    <w:p w14:paraId="610C430D" w14:textId="77777777" w:rsidR="00D933B7" w:rsidRPr="00464585" w:rsidRDefault="00D933B7" w:rsidP="00D933B7">
      <w:r>
        <w:t xml:space="preserve">Supporting the green transition is a key objective of the ‘Eurocluster’ initiatives. At least 20% of the budget of this action supports climate goals. This is achieved mainly by providing direct financial support to SMEs (via cascading calls) to assist their adoption of new technologies leading to higher sustainability. Some of the projects also enable market access to SMEs offering green products and services. A total of EUR 30 million has been awarded in cascading calls to 2 000 SMEs. 1 700 innovative </w:t>
      </w:r>
      <w:r>
        <w:rPr>
          <w:color w:val="000000" w:themeColor="text1"/>
          <w:lang w:eastAsia="en-GB"/>
        </w:rPr>
        <w:t>products/processes were identified, tested, or introduced, and 3 500 SMEs benefited from internationalisation services.</w:t>
      </w:r>
    </w:p>
    <w:p w14:paraId="2E754415" w14:textId="77777777" w:rsidR="00D933B7" w:rsidRDefault="00D933B7" w:rsidP="00D933B7">
      <w:r>
        <w:t>The European Raw Materials Academy and the European Solar Academy were set up under the SME pillar following the Net-Zero Industry Act and the Critical Raw Materials Act. The academies enable further training modules to be provided for educating and training workforce. This provides opportunities for SMEs across the solar value chain and in critical raw materials.</w:t>
      </w:r>
    </w:p>
    <w:p w14:paraId="63C1A4DB" w14:textId="77777777" w:rsidR="00D933B7" w:rsidRDefault="00D933B7" w:rsidP="00D933B7">
      <w:r>
        <w:t>Enterprise Europe Network reporting notes that sustainability requests represent around 20% of client queries, whereby client SMEs specifically come to the network to improve their sustainability and digitalisation skills. Over 1/3 of innovation support services aim to improve the competence of</w:t>
      </w:r>
    </w:p>
    <w:p w14:paraId="16DE4D7D" w14:textId="77777777" w:rsidR="00D933B7" w:rsidRDefault="00D933B7" w:rsidP="00D933B7">
      <w:r>
        <w:t>companies to innovate and manage change processes. 5 244 SMEs benefiting from third party finance participate in projects for enhancing their competitiveness, sustainability, digitalisation, and/or for innovating business processes. The tourism sector is supported by a variety of ongoing actions, such as sustainable growth and building resilience in tourism and the European Green Pioneer of Smart Tourism, rewarding smaller destinations that have implemented successful strategies to boost sustainable tourism through green transition practices.</w:t>
      </w:r>
    </w:p>
    <w:p w14:paraId="694F6569" w14:textId="77777777" w:rsidR="00D933B7" w:rsidRPr="002D37A0" w:rsidRDefault="00D933B7" w:rsidP="00D933B7">
      <w:r>
        <w:t>In 2025 the SME Pillar did not directly contribute to biodiversity mainstreaming. However, in the ‘</w:t>
      </w:r>
      <w:hyperlink r:id="rId143" w:history="1">
        <w:r>
          <w:rPr>
            <w:rStyle w:val="Hyperlink"/>
          </w:rPr>
          <w:t>SME fund</w:t>
        </w:r>
      </w:hyperlink>
      <w:r>
        <w:t>’, an intellectual property rights project, a community plant variety voucher (up to EUR</w:t>
      </w:r>
      <w:r>
        <w:rPr>
          <w:rFonts w:ascii="Calibri" w:hAnsi="Calibri" w:cs="Calibri"/>
        </w:rPr>
        <w:t> </w:t>
      </w:r>
      <w:r>
        <w:t>1</w:t>
      </w:r>
      <w:r>
        <w:rPr>
          <w:rFonts w:ascii="Calibri" w:hAnsi="Calibri" w:cs="Calibri"/>
        </w:rPr>
        <w:t> </w:t>
      </w:r>
      <w:r>
        <w:t>500) is available. This voucher is used for registering plant varieties in order to protect them in the EU.</w:t>
      </w:r>
    </w:p>
    <w:p w14:paraId="25F26568" w14:textId="77777777" w:rsidR="00D933B7" w:rsidRPr="001F2F66" w:rsidRDefault="00D933B7" w:rsidP="00D933B7">
      <w:pPr>
        <w:spacing w:after="240"/>
        <w:rPr>
          <w:rFonts w:eastAsia="EC Square Sans Pro" w:cs="EC Square Sans Pro"/>
          <w:b/>
          <w:bCs/>
        </w:rPr>
      </w:pPr>
      <w:r w:rsidRPr="001F2F66">
        <w:rPr>
          <w:b/>
          <w:bCs/>
          <w:lang w:eastAsia="en-GB"/>
        </w:rPr>
        <w:t xml:space="preserve">Standardisation: </w:t>
      </w:r>
    </w:p>
    <w:p w14:paraId="5F290EB6" w14:textId="77777777" w:rsidR="00D933B7" w:rsidRPr="00046D80" w:rsidRDefault="00D933B7" w:rsidP="00D933B7">
      <w:pPr>
        <w:rPr>
          <w:rFonts w:eastAsia="EC Square Sans Pro" w:cs="EC Square Sans Pro"/>
          <w:b/>
          <w:bCs/>
        </w:rPr>
      </w:pPr>
      <w:r>
        <w:rPr>
          <w:lang w:eastAsia="en-GB"/>
        </w:rPr>
        <w:t>Standardisation activities continue to support the green transition through targeted 2025 grants that promote sustainability, climate action and resource efficiency. This includes preparatory work to map needs and assess feasibility for future standards on biotechnology, bio-based materials and bio-based and wood-derived products, helping to underpin sustainable value chains and circular design. Support is also provided for standardisation in the field of accessible recharging stations for electric road vehicles, facilitating interoperable and user-friendly charging infrastructure across the Single Market. In addition, work on requirements and recommendations for minimum CO₂ purity contributes to the reliability and safety of CO₂ value chains (including capture, transport, utilisation and storage), while particle number size distribution standardisation strengthens measurement and comparability in areas relevant to emissions and air quality, reinforcing evidence-based environmental policy and enforcement.</w:t>
      </w:r>
    </w:p>
    <w:p w14:paraId="45264458" w14:textId="77777777" w:rsidR="00D933B7" w:rsidRPr="00CF34B2" w:rsidRDefault="00D933B7" w:rsidP="00D933B7">
      <w:pPr>
        <w:spacing w:after="240"/>
      </w:pPr>
      <w:r w:rsidRPr="001F2F66">
        <w:rPr>
          <w:rFonts w:eastAsia="EC Square Sans Pro" w:cs="EC Square Sans Pro"/>
          <w:b/>
          <w:bCs/>
        </w:rPr>
        <w:t>Consumers:</w:t>
      </w:r>
    </w:p>
    <w:p w14:paraId="6818B0D8" w14:textId="77777777" w:rsidR="00D933B7" w:rsidRPr="00A127E1" w:rsidRDefault="00D933B7" w:rsidP="00D933B7">
      <w:r>
        <w:rPr>
          <w:rFonts w:eastAsia="EC Square Sans Pro" w:cs="EC Square Sans Pro"/>
        </w:rPr>
        <w:t>The consumers pillar</w:t>
      </w:r>
      <w:r>
        <w:rPr>
          <w:rFonts w:eastAsia="EC Square Sans Pro" w:cs="EC Square Sans Pro"/>
          <w:b/>
          <w:bCs/>
        </w:rPr>
        <w:t xml:space="preserve"> </w:t>
      </w:r>
      <w:r>
        <w:rPr>
          <w:rFonts w:eastAsia="EC Square Sans Pro" w:cs="EC Square Sans Pro"/>
        </w:rPr>
        <w:t xml:space="preserve">further supported consumers in the green transition by operationalising the new, harmonised consumer information tools introduced under the Empowering Consumers for the Green Transition Directive (Directive (EU) 2024/825). In particular, the Commission adopted the harmonised </w:t>
      </w:r>
      <w:r>
        <w:rPr>
          <w:rFonts w:eastAsia="EC Square Sans Pro" w:cs="EC Square Sans Pro"/>
          <w:b/>
          <w:bCs/>
        </w:rPr>
        <w:t>notice on the legal guarantee of conformity</w:t>
      </w:r>
      <w:r>
        <w:rPr>
          <w:rFonts w:eastAsia="EC Square Sans Pro" w:cs="EC Square Sans Pro"/>
        </w:rPr>
        <w:t xml:space="preserve"> and the harmonised </w:t>
      </w:r>
      <w:r>
        <w:rPr>
          <w:rFonts w:eastAsia="EC Square Sans Pro" w:cs="EC Square Sans Pro"/>
          <w:b/>
          <w:bCs/>
        </w:rPr>
        <w:t>label for the commercial guarantee of durability</w:t>
      </w:r>
      <w:r>
        <w:rPr>
          <w:rFonts w:eastAsia="EC Square Sans Pro" w:cs="EC Square Sans Pro"/>
        </w:rPr>
        <w:t xml:space="preserve">, setting out their design and content to ensure consistent, clear information at the point of sale across the Union (including in online settings). These tools help consumers better understand their rights and facilitate informed choices in favour of more durable products, thereby supporting more sustainable consumption patterns and circular business models. </w:t>
      </w:r>
      <w:r>
        <w:t xml:space="preserve">This work was supported by the publication of a dedicated </w:t>
      </w:r>
      <w:r>
        <w:rPr>
          <w:b/>
          <w:bCs/>
        </w:rPr>
        <w:t>behavioural research study</w:t>
      </w:r>
      <w:r>
        <w:t xml:space="preserve"> underpinning the development of the harmonised notice and label, and by targeted engagement with Member States (including dedicated exchanges/workshops) to facilitate consistent implementation and enforcement. </w:t>
      </w:r>
    </w:p>
    <w:p w14:paraId="1645363F" w14:textId="1DFBFED8" w:rsidR="00D933B7" w:rsidRPr="00A127E1" w:rsidRDefault="00D933B7" w:rsidP="00D933B7">
      <w:r>
        <w:t xml:space="preserve">In 2025, the consumer pillar concluded grant agreements for nine </w:t>
      </w:r>
      <w:r>
        <w:rPr>
          <w:b/>
          <w:bCs/>
        </w:rPr>
        <w:t>consumer education projects</w:t>
      </w:r>
      <w:r>
        <w:t>. The funded projects collaborate with schools, families, municipalities and other consumer groups to empower minors and other vulnerable consumers with consumer rights information. In Finland, online news raises awareness of online fraud targeting the elderly. Initiatives in Norway, Belgium and Hungary expand educational activities on sustainable food consumption and repair rights, engaging thousands of consumers through innovative methods like gamified learning and storytelling campaigns. Projects in Portugal and Catalonia focus on reaching underprivileged communities with festive travelling stalls.</w:t>
      </w:r>
      <w:r w:rsidR="00B45B46">
        <w:t xml:space="preserve"> </w:t>
      </w:r>
      <w:r w:rsidR="00B45B46" w:rsidRPr="001D5FC1">
        <w:t>The consumer pillar also funded activities of grant beneficiaries such as studies, publications and seminars/workshops in the area of financial services aiming at enhancing consumer representation and awareness raising in sustainable finance and sustainable and transition investing</w:t>
      </w:r>
    </w:p>
    <w:p w14:paraId="783ED850" w14:textId="77777777" w:rsidR="00D933B7" w:rsidRPr="00A127E1" w:rsidRDefault="00D933B7" w:rsidP="00D933B7">
      <w:r>
        <w:t xml:space="preserve">By establishing European networks for sharing best practices and educational strategies, these projects not only foster collaboration among </w:t>
      </w:r>
      <w:r>
        <w:rPr>
          <w:rFonts w:eastAsiaTheme="minorEastAsia"/>
        </w:rPr>
        <w:t xml:space="preserve">stakeholders but also effectively increase consumer knowledge and resilience, reduce food waste, and enhance digital and financial literacy, paving the way for more informed and sustainable consumer practices across the EU. In parallel, the consumer pillar continued to promote repair and longer product lifetimes through follow-up work related to the Directive on common rules promoting the repair of goods (Right to Repair), to be applied from 31 July 2026. An awareness raising campaign to promote the new consumer rights and an EU online tool to facilitate consumer use of repair offers, including cross-border, was financed in this respect. </w:t>
      </w:r>
    </w:p>
    <w:p w14:paraId="1DFD7591" w14:textId="77777777" w:rsidR="00D933B7" w:rsidRPr="001F2F66" w:rsidRDefault="00D933B7" w:rsidP="00D933B7">
      <w:pPr>
        <w:spacing w:after="240"/>
        <w:rPr>
          <w:b/>
          <w:bCs/>
        </w:rPr>
      </w:pPr>
      <w:r w:rsidRPr="001F2F66">
        <w:rPr>
          <w:b/>
          <w:bCs/>
        </w:rPr>
        <w:t>European Statistics:</w:t>
      </w:r>
    </w:p>
    <w:p w14:paraId="1F9402EF" w14:textId="77777777" w:rsidR="00D933B7" w:rsidRPr="00A127E1" w:rsidRDefault="00D933B7" w:rsidP="00D933B7">
      <w:r>
        <w:t>Eurostat offers grants for national authorities to develop statistics about the environment and climate change. Also included are developments of environmental accounts, which is a statistical framework that integrates economic and environmental data to assess how the environment contributes to the economy and how economic activities affect the environment. Policy topics include climate change mitigation, circular economy, natural capital,</w:t>
      </w:r>
      <w:r>
        <w:rPr>
          <w:rFonts w:ascii="Calibri" w:hAnsi="Calibri" w:cs="Calibri"/>
        </w:rPr>
        <w:t> </w:t>
      </w:r>
      <w:r>
        <w:t>forestry</w:t>
      </w:r>
      <w:r>
        <w:rPr>
          <w:rFonts w:ascii="Calibri" w:hAnsi="Calibri" w:cs="Calibri"/>
        </w:rPr>
        <w:t> </w:t>
      </w:r>
      <w:r>
        <w:t>and water.</w:t>
      </w:r>
      <w:r>
        <w:rPr>
          <w:rFonts w:ascii="Calibri" w:hAnsi="Calibri" w:cs="Calibri"/>
        </w:rPr>
        <w:t> </w:t>
      </w:r>
    </w:p>
    <w:p w14:paraId="0C415AB4" w14:textId="77777777" w:rsidR="00D933B7" w:rsidRPr="00B134B2" w:rsidRDefault="00D933B7" w:rsidP="00D933B7">
      <w:pPr>
        <w:spacing w:line="259" w:lineRule="auto"/>
        <w:rPr>
          <w:rFonts w:eastAsia="Calibri" w:cs="Calibri"/>
          <w:lang w:val="en-US"/>
        </w:rPr>
      </w:pPr>
      <w:r w:rsidRPr="001F2F66">
        <w:rPr>
          <w:rFonts w:eastAsia="EC Square Sans Pro" w:cs="EC Square Sans Pro"/>
          <w:b/>
          <w:bCs/>
          <w:color w:val="000000" w:themeColor="text1"/>
          <w:lang w:val="en-US"/>
        </w:rPr>
        <w:t>Food and Feed:</w:t>
      </w:r>
    </w:p>
    <w:p w14:paraId="424150A1" w14:textId="77777777" w:rsidR="00D933B7" w:rsidRPr="00CD1B02" w:rsidRDefault="00D933B7" w:rsidP="00D933B7">
      <w:pPr>
        <w:spacing w:line="259" w:lineRule="auto"/>
        <w:rPr>
          <w:rFonts w:ascii="Calibri" w:eastAsia="Calibri" w:hAnsi="Calibri" w:cs="Calibri"/>
          <w:lang w:val="en-US"/>
        </w:rPr>
      </w:pPr>
      <w:r>
        <w:rPr>
          <w:rFonts w:eastAsia="EC Square Sans Pro" w:cs="EC Square Sans Pro"/>
          <w:color w:val="000000" w:themeColor="text1"/>
          <w:lang w:val="en-US"/>
        </w:rPr>
        <w:t>In 2025, the Programme continued supporting measures to reduce food waste, fight against antimicrobial resistance, combat animal diseases, zoonoses and plant pests through annual and multi-annual grants to stakeholders, including Member State competent authorities. Emergency measures to combat certain animal diseases, zoonoses, and plant pests contribute to halting biodiversity decline. Antimicrobial use affects microbial diversity and potentially threatens the health of ecosystems; therefore the EU is taking action to ensure prudent use of antimicrobials in food-producing animals. All these actions contribute to the transition towards more sustainable food systems which are key for combating climate change and environmental degradation and are in line with Commission priorities.</w:t>
      </w:r>
    </w:p>
    <w:p w14:paraId="5EBF14E4" w14:textId="77777777" w:rsidR="00D933B7" w:rsidRPr="00BE1BC7" w:rsidRDefault="00D933B7" w:rsidP="00D933B7">
      <w:pPr>
        <w:spacing w:after="0"/>
        <w:rPr>
          <w:rFonts w:eastAsia="EC Square Sans Pro" w:cs="EC Square Sans Pro"/>
          <w:lang w:val="en-US"/>
        </w:rPr>
      </w:pPr>
      <w:r>
        <w:rPr>
          <w:rFonts w:eastAsia="EC Square Sans Pro" w:cs="EC Square Sans Pro"/>
          <w:lang w:val="en-US"/>
        </w:rPr>
        <w:t>In 2025, 92 workshop training sessions and 10 webinars were organised under the Better Training for Safer Food (BTSF) programme with 3578 total participants and 9440 people participating in BTSF eLearning courses. In addition, training sessions on the use of antimicrobials in farmed animals took place in 10 Member States. In total, 802 farmers and veterinarians participated physically, and 320 farmers and veterinarians followed the training online.</w:t>
      </w:r>
    </w:p>
    <w:p w14:paraId="639157F3" w14:textId="77777777" w:rsidR="00D933B7" w:rsidRDefault="00D933B7" w:rsidP="00D933B7">
      <w:pPr>
        <w:keepNext/>
        <w:keepLines/>
        <w:spacing w:line="240" w:lineRule="auto"/>
        <w:outlineLvl w:val="4"/>
        <w:rPr>
          <w:b/>
          <w:bCs/>
        </w:rPr>
      </w:pPr>
    </w:p>
    <w:p w14:paraId="59E7FF69"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54F44928"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343E3BD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528A284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19390E9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3CF1203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096E307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6345B4BF"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0433DEB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2AF5C395" w14:textId="77777777">
        <w:trPr>
          <w:trHeight w:val="300"/>
        </w:trPr>
        <w:tc>
          <w:tcPr>
            <w:tcW w:w="895" w:type="dxa"/>
            <w:tcBorders>
              <w:top w:val="nil"/>
              <w:left w:val="nil"/>
              <w:bottom w:val="single" w:sz="6" w:space="0" w:color="8C8C8C"/>
              <w:right w:val="nil"/>
            </w:tcBorders>
            <w:vAlign w:val="center"/>
            <w:hideMark/>
          </w:tcPr>
          <w:p w14:paraId="3AA7573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40CA21C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257F146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73F95D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7D63C5F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77AFBB9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2BBDC9D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264D64C0" w14:textId="77777777">
        <w:trPr>
          <w:trHeight w:val="300"/>
        </w:trPr>
        <w:tc>
          <w:tcPr>
            <w:tcW w:w="895" w:type="dxa"/>
            <w:tcBorders>
              <w:top w:val="nil"/>
              <w:left w:val="nil"/>
              <w:bottom w:val="single" w:sz="6" w:space="0" w:color="8C8C8C"/>
              <w:right w:val="nil"/>
            </w:tcBorders>
            <w:vAlign w:val="center"/>
            <w:hideMark/>
          </w:tcPr>
          <w:p w14:paraId="315CE99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547B3EF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172B918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7D79BA6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1F2137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7EE249E5"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4A39CBD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2CEC4635" w14:textId="77777777">
        <w:trPr>
          <w:trHeight w:val="300"/>
        </w:trPr>
        <w:tc>
          <w:tcPr>
            <w:tcW w:w="895" w:type="dxa"/>
            <w:tcBorders>
              <w:top w:val="nil"/>
              <w:left w:val="nil"/>
              <w:bottom w:val="single" w:sz="6" w:space="0" w:color="8C8C8C"/>
              <w:right w:val="nil"/>
            </w:tcBorders>
            <w:vAlign w:val="center"/>
            <w:hideMark/>
          </w:tcPr>
          <w:p w14:paraId="021EE05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7590FAC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55F0FB8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8EE888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1F8105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7496972A"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503218B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0FEB1B92" w14:textId="77777777">
        <w:trPr>
          <w:trHeight w:val="300"/>
        </w:trPr>
        <w:tc>
          <w:tcPr>
            <w:tcW w:w="895" w:type="dxa"/>
            <w:tcBorders>
              <w:top w:val="nil"/>
              <w:left w:val="nil"/>
              <w:bottom w:val="single" w:sz="4" w:space="0" w:color="7F7F7F" w:themeColor="text1" w:themeTint="80"/>
              <w:right w:val="nil"/>
            </w:tcBorders>
            <w:vAlign w:val="center"/>
            <w:hideMark/>
          </w:tcPr>
          <w:p w14:paraId="7F4E2B87" w14:textId="77777777" w:rsidR="00D933B7" w:rsidRPr="00035C15" w:rsidRDefault="00D933B7">
            <w:pPr>
              <w:spacing w:after="0" w:line="240" w:lineRule="auto"/>
              <w:jc w:val="center"/>
              <w:textAlignment w:val="baseline"/>
              <w:rPr>
                <w:rFonts w:cs="Segoe UI"/>
                <w:color w:val="000000"/>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74E8D6C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583.1</w:t>
            </w:r>
          </w:p>
        </w:tc>
        <w:tc>
          <w:tcPr>
            <w:tcW w:w="1513" w:type="dxa"/>
            <w:tcBorders>
              <w:top w:val="nil"/>
              <w:left w:val="nil"/>
              <w:bottom w:val="single" w:sz="4" w:space="0" w:color="7F7F7F" w:themeColor="text1" w:themeTint="80"/>
              <w:right w:val="nil"/>
            </w:tcBorders>
            <w:hideMark/>
          </w:tcPr>
          <w:p w14:paraId="23853A9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687.6</w:t>
            </w:r>
          </w:p>
        </w:tc>
        <w:tc>
          <w:tcPr>
            <w:tcW w:w="1443" w:type="dxa"/>
            <w:tcBorders>
              <w:top w:val="nil"/>
              <w:left w:val="nil"/>
              <w:bottom w:val="single" w:sz="4" w:space="0" w:color="7F7F7F" w:themeColor="text1" w:themeTint="80"/>
              <w:right w:val="nil"/>
            </w:tcBorders>
            <w:hideMark/>
          </w:tcPr>
          <w:p w14:paraId="4925445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633.8</w:t>
            </w:r>
          </w:p>
        </w:tc>
        <w:tc>
          <w:tcPr>
            <w:tcW w:w="1443" w:type="dxa"/>
            <w:tcBorders>
              <w:top w:val="nil"/>
              <w:left w:val="nil"/>
              <w:bottom w:val="single" w:sz="4" w:space="0" w:color="7F7F7F" w:themeColor="text1" w:themeTint="80"/>
              <w:right w:val="nil"/>
            </w:tcBorders>
            <w:hideMark/>
          </w:tcPr>
          <w:p w14:paraId="35BA974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603.6</w:t>
            </w:r>
          </w:p>
        </w:tc>
        <w:tc>
          <w:tcPr>
            <w:tcW w:w="1332" w:type="dxa"/>
            <w:tcBorders>
              <w:top w:val="nil"/>
              <w:left w:val="nil"/>
              <w:bottom w:val="single" w:sz="4" w:space="0" w:color="7F7F7F" w:themeColor="text1" w:themeTint="80"/>
              <w:right w:val="nil"/>
            </w:tcBorders>
          </w:tcPr>
          <w:p w14:paraId="5249DC40"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614.4</w:t>
            </w:r>
          </w:p>
        </w:tc>
        <w:tc>
          <w:tcPr>
            <w:tcW w:w="1453" w:type="dxa"/>
            <w:tcBorders>
              <w:top w:val="nil"/>
              <w:left w:val="nil"/>
              <w:bottom w:val="single" w:sz="4" w:space="0" w:color="7F7F7F" w:themeColor="text1" w:themeTint="80"/>
              <w:right w:val="nil"/>
            </w:tcBorders>
            <w:hideMark/>
          </w:tcPr>
          <w:p w14:paraId="7693673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3 122.6</w:t>
            </w:r>
          </w:p>
        </w:tc>
      </w:tr>
      <w:tr w:rsidR="00D933B7" w:rsidRPr="00426441" w14:paraId="3E26926A"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498D763F"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52FE304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583.1</w:t>
            </w:r>
          </w:p>
        </w:tc>
        <w:tc>
          <w:tcPr>
            <w:tcW w:w="1513" w:type="dxa"/>
            <w:tcBorders>
              <w:top w:val="single" w:sz="4" w:space="0" w:color="7F7F7F" w:themeColor="text1" w:themeTint="80"/>
              <w:left w:val="nil"/>
              <w:bottom w:val="single" w:sz="6" w:space="0" w:color="8C8C8C"/>
              <w:right w:val="nil"/>
            </w:tcBorders>
          </w:tcPr>
          <w:p w14:paraId="7C8F8C2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687.6</w:t>
            </w:r>
          </w:p>
        </w:tc>
        <w:tc>
          <w:tcPr>
            <w:tcW w:w="1443" w:type="dxa"/>
            <w:tcBorders>
              <w:top w:val="single" w:sz="4" w:space="0" w:color="7F7F7F" w:themeColor="text1" w:themeTint="80"/>
              <w:left w:val="nil"/>
              <w:bottom w:val="single" w:sz="6" w:space="0" w:color="8C8C8C"/>
              <w:right w:val="nil"/>
            </w:tcBorders>
          </w:tcPr>
          <w:p w14:paraId="2A019FD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633.8</w:t>
            </w:r>
          </w:p>
        </w:tc>
        <w:tc>
          <w:tcPr>
            <w:tcW w:w="1443" w:type="dxa"/>
            <w:tcBorders>
              <w:top w:val="single" w:sz="4" w:space="0" w:color="7F7F7F" w:themeColor="text1" w:themeTint="80"/>
              <w:left w:val="nil"/>
              <w:bottom w:val="single" w:sz="6" w:space="0" w:color="8C8C8C"/>
              <w:right w:val="nil"/>
            </w:tcBorders>
          </w:tcPr>
          <w:p w14:paraId="1B5EFBD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603.6</w:t>
            </w:r>
          </w:p>
        </w:tc>
        <w:tc>
          <w:tcPr>
            <w:tcW w:w="1332" w:type="dxa"/>
            <w:tcBorders>
              <w:top w:val="single" w:sz="4" w:space="0" w:color="7F7F7F" w:themeColor="text1" w:themeTint="80"/>
              <w:left w:val="nil"/>
              <w:bottom w:val="single" w:sz="6" w:space="0" w:color="8C8C8C"/>
              <w:right w:val="nil"/>
            </w:tcBorders>
          </w:tcPr>
          <w:p w14:paraId="25F11C90"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614.4</w:t>
            </w:r>
          </w:p>
        </w:tc>
        <w:tc>
          <w:tcPr>
            <w:tcW w:w="1453" w:type="dxa"/>
            <w:tcBorders>
              <w:top w:val="single" w:sz="4" w:space="0" w:color="7F7F7F" w:themeColor="text1" w:themeTint="80"/>
              <w:left w:val="nil"/>
              <w:bottom w:val="single" w:sz="6" w:space="0" w:color="8C8C8C"/>
              <w:right w:val="nil"/>
            </w:tcBorders>
          </w:tcPr>
          <w:p w14:paraId="2DE17A8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3 122.6</w:t>
            </w:r>
          </w:p>
        </w:tc>
      </w:tr>
    </w:tbl>
    <w:p w14:paraId="68CBD2A2" w14:textId="77777777" w:rsidR="00D933B7" w:rsidRDefault="00D933B7" w:rsidP="00D933B7">
      <w:pPr>
        <w:pStyle w:val="ListParagraph"/>
        <w:ind w:left="360"/>
        <w:rPr>
          <w:lang w:eastAsia="en-GB"/>
        </w:rPr>
      </w:pPr>
    </w:p>
    <w:p w14:paraId="6E5C80CB" w14:textId="77777777" w:rsidR="00D933B7" w:rsidRDefault="00D933B7" w:rsidP="00D933B7">
      <w:r>
        <w:t xml:space="preserve">Gender equality is not a deliberate objective of the programme nor for any of its pillars. This said, certain actions may be identifiable for possible indirect gender impact, however only partly and limited tracking is feasible to aim for a quantification of any impact on gender. Evidently, measures supported under the SMP respect gender equality principles and take the gender dimension into account.  </w:t>
      </w:r>
    </w:p>
    <w:p w14:paraId="6DC5D3D2" w14:textId="77777777" w:rsidR="00D933B7" w:rsidRPr="002357B4" w:rsidRDefault="00D933B7" w:rsidP="00D933B7">
      <w:r>
        <w:rPr>
          <w:b/>
          <w:bCs/>
          <w:i/>
          <w:iCs/>
        </w:rPr>
        <w:t xml:space="preserve">Activities below in the strands of SME, Statistics produce gender related data or </w:t>
      </w:r>
      <w:r>
        <w:rPr>
          <w:i/>
          <w:iCs/>
        </w:rPr>
        <w:t>reporting, however in most cases the funded interventions will not be marked 1 or 2. Gender perspective is usually a sub-task and tools, therefore justifying the marking of “0” score</w:t>
      </w:r>
      <w:r>
        <w:t xml:space="preserve">.  </w:t>
      </w:r>
    </w:p>
    <w:p w14:paraId="595C04AA" w14:textId="77777777" w:rsidR="00D933B7" w:rsidRPr="00B134B2" w:rsidRDefault="00D933B7" w:rsidP="00D933B7">
      <w:pPr>
        <w:spacing w:after="240"/>
        <w:rPr>
          <w:lang w:val="en-IE"/>
        </w:rPr>
      </w:pPr>
      <w:r w:rsidRPr="001F2F66">
        <w:rPr>
          <w:b/>
          <w:bCs/>
        </w:rPr>
        <w:t>SMEs:</w:t>
      </w:r>
      <w:r>
        <w:t xml:space="preserve"> </w:t>
      </w:r>
    </w:p>
    <w:p w14:paraId="3A2BE4D2" w14:textId="77777777" w:rsidR="00D933B7" w:rsidRPr="00A4109F" w:rsidRDefault="00D933B7" w:rsidP="00D933B7">
      <w:pPr>
        <w:rPr>
          <w:lang w:val="en-IE"/>
        </w:rPr>
      </w:pPr>
      <w:r>
        <w:rPr>
          <w:lang w:val="en-IE"/>
        </w:rPr>
        <w:t>Women entrepreneurs are supported through the ‘Erasmus for Young Entrepreneurs’ and other smaller specific actions dedicated to female entrepreneurship. Erasmus for Young Entrepreneurs has equal participation rates among men and women for new entrepreneurs and 70% male versus 30% female participation rates for host entrepreneurs.</w:t>
      </w:r>
    </w:p>
    <w:p w14:paraId="40F617D1" w14:textId="77777777" w:rsidR="00D933B7" w:rsidRPr="00B134B2" w:rsidRDefault="00D933B7" w:rsidP="00D933B7">
      <w:pPr>
        <w:spacing w:after="240"/>
        <w:rPr>
          <w:lang w:val="en-IE"/>
        </w:rPr>
      </w:pPr>
      <w:r w:rsidRPr="001F2F66">
        <w:rPr>
          <w:b/>
          <w:bCs/>
        </w:rPr>
        <w:t>European Statistics</w:t>
      </w:r>
      <w:r>
        <w:t>:</w:t>
      </w:r>
    </w:p>
    <w:p w14:paraId="3BFC8A5D" w14:textId="77777777" w:rsidR="00D933B7" w:rsidRPr="00A4109F" w:rsidRDefault="00D933B7" w:rsidP="00D933B7">
      <w:pPr>
        <w:rPr>
          <w:color w:val="000000" w:themeColor="text1"/>
          <w:lang w:val="en-IE"/>
        </w:rPr>
      </w:pPr>
      <w:r>
        <w:rPr>
          <w:color w:val="000000" w:themeColor="text1"/>
          <w:lang w:eastAsia="en-GB"/>
        </w:rPr>
        <w:t>Eurostat systematically provides sex-disaggregated socio-economic indicators across a wide range of statistical domains, including income and living conditions, labour market, health, education and training, digital skills, and societal participation.</w:t>
      </w:r>
      <w:r>
        <w:rPr>
          <w:rFonts w:ascii="Calibri" w:hAnsi="Calibri" w:cs="Calibri"/>
          <w:color w:val="000000" w:themeColor="text1"/>
          <w:lang w:val="en-IE" w:eastAsia="en-GB"/>
        </w:rPr>
        <w:t> </w:t>
      </w:r>
    </w:p>
    <w:p w14:paraId="6254D8AA" w14:textId="77777777" w:rsidR="00D933B7" w:rsidRPr="00A4109F" w:rsidRDefault="00D933B7" w:rsidP="00D933B7">
      <w:pPr>
        <w:rPr>
          <w:color w:val="000000" w:themeColor="text1"/>
          <w:lang w:val="en-IE" w:eastAsia="en-GB"/>
        </w:rPr>
      </w:pPr>
      <w:r>
        <w:rPr>
          <w:color w:val="000000" w:themeColor="text1"/>
          <w:lang w:eastAsia="en-GB"/>
        </w:rPr>
        <w:t>Recent developments have expanded this evidence base. In 2025 EU Statistics on Income and Living Conditions indicators on self-reported experiences of discrimination in access to services were released. Additionally, the working paper ‘</w:t>
      </w:r>
      <w:hyperlink r:id="rId144" w:tgtFrame="_blank" w:history="1">
        <w:r>
          <w:rPr>
            <w:rStyle w:val="Hyperlink"/>
            <w:color w:val="000000" w:themeColor="text1"/>
            <w:lang w:eastAsia="en-GB"/>
          </w:rPr>
          <w:t>Gender pay gaps in the European Union – 2025 edition - Statistical working papers - Eurostat</w:t>
        </w:r>
      </w:hyperlink>
      <w:r>
        <w:rPr>
          <w:color w:val="000000" w:themeColor="text1"/>
          <w:lang w:eastAsia="en-GB"/>
        </w:rPr>
        <w:t>’ analysed various factors influencing the unadjusted gender pay gap.</w:t>
      </w:r>
      <w:r>
        <w:rPr>
          <w:rFonts w:ascii="Calibri" w:hAnsi="Calibri" w:cs="Calibri"/>
          <w:color w:val="000000" w:themeColor="text1"/>
          <w:lang w:eastAsia="en-GB"/>
        </w:rPr>
        <w:t> </w:t>
      </w:r>
      <w:r>
        <w:rPr>
          <w:color w:val="000000" w:themeColor="text1"/>
          <w:lang w:eastAsia="en-GB"/>
        </w:rPr>
        <w:t>There</w:t>
      </w:r>
      <w:r>
        <w:rPr>
          <w:rFonts w:ascii="Calibri" w:hAnsi="Calibri" w:cs="Calibri"/>
          <w:color w:val="000000" w:themeColor="text1"/>
          <w:lang w:eastAsia="en-GB"/>
        </w:rPr>
        <w:t> </w:t>
      </w:r>
      <w:r>
        <w:rPr>
          <w:color w:val="000000" w:themeColor="text1"/>
          <w:lang w:eastAsia="en-GB"/>
        </w:rPr>
        <w:t>is also EU-wide data available on gender-based violence, alongside new time-use indicators on unpaid activities like household and family care, childcare, and indicators on unmet needs for formal childcare services.</w:t>
      </w:r>
      <w:r>
        <w:rPr>
          <w:rFonts w:ascii="Calibri" w:hAnsi="Calibri" w:cs="Calibri"/>
          <w:color w:val="000000" w:themeColor="text1"/>
          <w:lang w:val="en-IE" w:eastAsia="en-GB"/>
        </w:rPr>
        <w:t> </w:t>
      </w:r>
    </w:p>
    <w:p w14:paraId="6C08EB84" w14:textId="77777777" w:rsidR="00D933B7" w:rsidRPr="00A4109F" w:rsidRDefault="00D933B7" w:rsidP="00D933B7">
      <w:pPr>
        <w:rPr>
          <w:color w:val="000000" w:themeColor="text1"/>
          <w:lang w:val="en-IE" w:eastAsia="en-GB"/>
        </w:rPr>
      </w:pPr>
      <w:r>
        <w:rPr>
          <w:color w:val="000000" w:themeColor="text1"/>
          <w:lang w:eastAsia="en-GB"/>
        </w:rPr>
        <w:t>To address emerging policy needs, the equality and non-discrimination statistics task force is working on</w:t>
      </w:r>
      <w:r>
        <w:rPr>
          <w:rFonts w:ascii="Calibri" w:hAnsi="Calibri" w:cs="Calibri"/>
          <w:color w:val="000000" w:themeColor="text1"/>
          <w:lang w:eastAsia="en-GB"/>
        </w:rPr>
        <w:t> </w:t>
      </w:r>
      <w:r>
        <w:rPr>
          <w:color w:val="000000" w:themeColor="text1"/>
          <w:lang w:eastAsia="en-GB"/>
        </w:rPr>
        <w:t>improving</w:t>
      </w:r>
      <w:r>
        <w:rPr>
          <w:rFonts w:ascii="Calibri" w:hAnsi="Calibri" w:cs="Calibri"/>
          <w:color w:val="000000" w:themeColor="text1"/>
          <w:lang w:eastAsia="en-GB"/>
        </w:rPr>
        <w:t> </w:t>
      </w:r>
      <w:r>
        <w:rPr>
          <w:color w:val="000000" w:themeColor="text1"/>
          <w:lang w:eastAsia="en-GB"/>
        </w:rPr>
        <w:t>data coverage and comparability. This involves developing clearer concepts, systematic</w:t>
      </w:r>
      <w:r>
        <w:rPr>
          <w:rFonts w:ascii="Calibri" w:hAnsi="Calibri" w:cs="Calibri"/>
          <w:color w:val="000000" w:themeColor="text1"/>
          <w:lang w:eastAsia="en-GB"/>
        </w:rPr>
        <w:t> </w:t>
      </w:r>
      <w:r>
        <w:rPr>
          <w:color w:val="000000" w:themeColor="text1"/>
          <w:lang w:eastAsia="en-GB"/>
        </w:rPr>
        <w:t>disaggregation</w:t>
      </w:r>
      <w:r>
        <w:rPr>
          <w:rFonts w:ascii="Calibri" w:hAnsi="Calibri" w:cs="Calibri"/>
          <w:color w:val="000000" w:themeColor="text1"/>
          <w:lang w:eastAsia="en-GB"/>
        </w:rPr>
        <w:t> </w:t>
      </w:r>
      <w:r>
        <w:rPr>
          <w:color w:val="000000" w:themeColor="text1"/>
          <w:lang w:eastAsia="en-GB"/>
        </w:rPr>
        <w:t>and common methodological approaches concerning sex</w:t>
      </w:r>
      <w:r>
        <w:rPr>
          <w:rFonts w:ascii="Calibri" w:hAnsi="Calibri" w:cs="Calibri"/>
          <w:color w:val="000000" w:themeColor="text1"/>
          <w:lang w:eastAsia="en-GB"/>
        </w:rPr>
        <w:t> </w:t>
      </w:r>
      <w:r>
        <w:rPr>
          <w:color w:val="000000" w:themeColor="text1"/>
          <w:lang w:eastAsia="en-GB"/>
        </w:rPr>
        <w:t>and gender identity.</w:t>
      </w:r>
      <w:r>
        <w:rPr>
          <w:rFonts w:ascii="Calibri" w:hAnsi="Calibri" w:cs="Calibri"/>
          <w:color w:val="000000" w:themeColor="text1"/>
          <w:lang w:val="en-IE" w:eastAsia="en-GB"/>
        </w:rPr>
        <w:t> </w:t>
      </w:r>
    </w:p>
    <w:tbl>
      <w:tblPr>
        <w:tblStyle w:val="Planning2022instructions"/>
        <w:tblW w:w="0" w:type="auto"/>
        <w:tblLook w:val="04A0" w:firstRow="1" w:lastRow="0" w:firstColumn="1" w:lastColumn="0" w:noHBand="0" w:noVBand="1"/>
      </w:tblPr>
      <w:tblGrid>
        <w:gridCol w:w="9629"/>
      </w:tblGrid>
      <w:tr w:rsidR="00D933B7" w:rsidRPr="0047239D" w14:paraId="02CB2436" w14:textId="77777777">
        <w:tc>
          <w:tcPr>
            <w:tcW w:w="9629" w:type="dxa"/>
            <w:shd w:val="clear" w:color="auto" w:fill="auto"/>
          </w:tcPr>
          <w:p w14:paraId="2D40072A" w14:textId="77777777" w:rsidR="00D933B7" w:rsidRPr="00C0659A" w:rsidRDefault="00D933B7">
            <w:pPr>
              <w:spacing w:after="0" w:line="240" w:lineRule="auto"/>
              <w:textAlignment w:val="baseline"/>
              <w:rPr>
                <w:rFonts w:eastAsia="Times New Roman" w:cs="Segoe UI"/>
                <w:color w:val="000000" w:themeColor="text1"/>
                <w:sz w:val="22"/>
                <w:szCs w:val="22"/>
                <w:lang w:val="en-IE" w:eastAsia="en-IE"/>
              </w:rPr>
            </w:pPr>
          </w:p>
          <w:p w14:paraId="0C5F926E" w14:textId="77777777" w:rsidR="00D933B7" w:rsidRPr="00C0659A" w:rsidRDefault="00D933B7">
            <w:pPr>
              <w:spacing w:after="0" w:line="240" w:lineRule="auto"/>
              <w:textAlignment w:val="baseline"/>
              <w:rPr>
                <w:rFonts w:ascii="Times New Roman" w:eastAsia="Times New Roman" w:hAnsi="Times New Roman" w:cs="Segoe UI"/>
                <w:color w:val="000000" w:themeColor="text1"/>
                <w:sz w:val="22"/>
                <w:szCs w:val="22"/>
                <w:lang w:val="en-IE" w:eastAsia="en-IE"/>
              </w:rPr>
            </w:pPr>
            <w:r>
              <w:rPr>
                <w:rFonts w:eastAsia="Times New Roman" w:cs="Segoe UI"/>
                <w:color w:val="000000" w:themeColor="text1"/>
                <w:lang w:val="en-IE" w:eastAsia="en-IE"/>
              </w:rPr>
              <w:t>Gender disaggregated information:</w:t>
            </w:r>
            <w:r>
              <w:rPr>
                <w:rFonts w:ascii="Times New Roman" w:eastAsia="Times New Roman" w:hAnsi="Times New Roman" w:cs="Segoe UI"/>
                <w:color w:val="000000" w:themeColor="text1"/>
                <w:lang w:val="en-IE" w:eastAsia="en-IE"/>
              </w:rPr>
              <w:t> </w:t>
            </w:r>
          </w:p>
          <w:p w14:paraId="498133F7" w14:textId="77777777" w:rsidR="00D933B7" w:rsidRPr="00C0659A" w:rsidRDefault="00D933B7">
            <w:pPr>
              <w:spacing w:after="0" w:line="240" w:lineRule="auto"/>
              <w:textAlignment w:val="baseline"/>
              <w:rPr>
                <w:rFonts w:ascii="Segoe UI" w:eastAsia="Times New Roman" w:hAnsi="Segoe UI" w:cs="Segoe UI"/>
                <w:color w:val="000000" w:themeColor="text1"/>
                <w:sz w:val="18"/>
                <w:szCs w:val="18"/>
                <w:lang w:val="en-IE" w:eastAsia="en-IE"/>
              </w:rPr>
            </w:pPr>
          </w:p>
          <w:p w14:paraId="7CB378CC" w14:textId="77777777" w:rsidR="00D933B7" w:rsidRDefault="00D933B7" w:rsidP="00D933B7">
            <w:pPr>
              <w:pStyle w:val="TableListBullet"/>
              <w:tabs>
                <w:tab w:val="num" w:pos="283"/>
              </w:tabs>
              <w:ind w:left="283" w:hanging="283"/>
              <w:rPr>
                <w:rFonts w:ascii="Calibri" w:hAnsi="Calibri" w:cs="Calibri"/>
                <w:color w:val="000000" w:themeColor="text1"/>
                <w:sz w:val="22"/>
                <w:szCs w:val="22"/>
              </w:rPr>
            </w:pPr>
            <w:r>
              <w:rPr>
                <w:color w:val="000000" w:themeColor="text1"/>
                <w:sz w:val="22"/>
                <w:szCs w:val="22"/>
              </w:rPr>
              <w:t>European statistics: Eurostat, in addition to domain-specific databases, is disseminating gender equality statistics via the following dedicated section on equality:</w:t>
            </w:r>
            <w:r>
              <w:rPr>
                <w:rFonts w:ascii="Arial" w:hAnsi="Arial" w:cs="Arial"/>
                <w:color w:val="000000" w:themeColor="text1"/>
                <w:sz w:val="22"/>
                <w:szCs w:val="22"/>
              </w:rPr>
              <w:t> </w:t>
            </w:r>
            <w:hyperlink r:id="rId145">
              <w:r>
                <w:rPr>
                  <w:rStyle w:val="Hyperlink"/>
                  <w:color w:val="000000" w:themeColor="text1"/>
                  <w:sz w:val="22"/>
                  <w:szCs w:val="22"/>
                </w:rPr>
                <w:t>https://ec.europa.eu/eurostat/web/equality-non-discrimination/overview</w:t>
              </w:r>
            </w:hyperlink>
            <w:r>
              <w:rPr>
                <w:color w:val="000000" w:themeColor="text1"/>
                <w:sz w:val="22"/>
                <w:szCs w:val="22"/>
              </w:rPr>
              <w:t>.</w:t>
            </w:r>
            <w:r>
              <w:rPr>
                <w:rFonts w:ascii="Calibri" w:hAnsi="Calibri" w:cs="Calibri"/>
                <w:color w:val="000000" w:themeColor="text1"/>
                <w:sz w:val="22"/>
                <w:szCs w:val="22"/>
              </w:rPr>
              <w:t> </w:t>
            </w:r>
          </w:p>
          <w:p w14:paraId="0C2E23CC" w14:textId="77777777" w:rsidR="00D933B7" w:rsidRDefault="00D933B7" w:rsidP="00D933B7">
            <w:pPr>
              <w:pStyle w:val="TableListBullet"/>
              <w:tabs>
                <w:tab w:val="num" w:pos="283"/>
              </w:tabs>
              <w:ind w:left="283" w:hanging="283"/>
              <w:rPr>
                <w:rFonts w:ascii="Calibri" w:hAnsi="Calibri" w:cs="Calibri"/>
                <w:color w:val="000000" w:themeColor="text1"/>
                <w:sz w:val="22"/>
                <w:szCs w:val="22"/>
              </w:rPr>
            </w:pPr>
            <w:r>
              <w:rPr>
                <w:rFonts w:ascii="Calibri" w:hAnsi="Calibri" w:cs="Calibri"/>
                <w:color w:val="000000" w:themeColor="text1"/>
                <w:sz w:val="22"/>
                <w:szCs w:val="22"/>
              </w:rPr>
              <w:t>The page focuses on an intersectional approach with data presented by multiple breakdowns. Women are not a homogeneous group and may face multiple and intersectional inequalities shaped by factors such as age, migration background, disability and socioeconomic situation. Below, are two examples of gender disaggregated data.</w:t>
            </w:r>
          </w:p>
          <w:p w14:paraId="611FFBFC" w14:textId="77777777" w:rsidR="00D933B7" w:rsidRDefault="00D933B7">
            <w:pPr>
              <w:pStyle w:val="TableListBullet"/>
              <w:numPr>
                <w:ilvl w:val="0"/>
                <w:numId w:val="0"/>
              </w:numPr>
              <w:ind w:left="283"/>
              <w:rPr>
                <w:rFonts w:ascii="Calibri" w:hAnsi="Calibri" w:cs="Calibri"/>
                <w:color w:val="000000" w:themeColor="text1"/>
                <w:sz w:val="22"/>
                <w:szCs w:val="22"/>
              </w:rPr>
            </w:pPr>
          </w:p>
          <w:p w14:paraId="2312D933" w14:textId="77777777" w:rsidR="00D933B7" w:rsidRPr="00804388" w:rsidRDefault="00D933B7">
            <w:pPr>
              <w:pStyle w:val="TableListBullet"/>
              <w:numPr>
                <w:ilvl w:val="0"/>
                <w:numId w:val="0"/>
              </w:numPr>
              <w:ind w:left="283"/>
              <w:rPr>
                <w:rFonts w:ascii="Calibri" w:hAnsi="Calibri" w:cs="Calibri"/>
                <w:color w:val="000000" w:themeColor="text1"/>
                <w:lang w:val="en-IE"/>
              </w:rPr>
            </w:pPr>
            <w:r>
              <w:rPr>
                <w:rFonts w:ascii="Calibri" w:hAnsi="Calibri" w:cs="Calibri"/>
                <w:noProof/>
                <w:color w:val="000000" w:themeColor="text1"/>
                <w:u w:val="single"/>
                <w:lang w:val="en-IE"/>
              </w:rPr>
              <w:drawing>
                <wp:inline distT="0" distB="0" distL="0" distR="0" wp14:anchorId="2462EB2B" wp14:editId="0A402210">
                  <wp:extent cx="5966460" cy="3352800"/>
                  <wp:effectExtent l="0" t="0" r="0" b="0"/>
                  <wp:docPr id="715800203" name="Picture 4" descr="A graph with pink and orange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5800203" name="Picture 4" descr="A graph with pink and orange dots&#10;&#10;AI-generated content may be incorrect."/>
                          <pic:cNvPicPr>
                            <a:picLocks noChangeAspect="1" noChangeArrowheads="1"/>
                          </pic:cNvPicPr>
                        </pic:nvPicPr>
                        <pic:blipFill>
                          <a:blip r:embed="rId146">
                            <a:extLst>
                              <a:ext uri="{28A0092B-C50C-407E-A947-70E740481C1C}">
                                <a14:useLocalDpi xmlns:a14="http://schemas.microsoft.com/office/drawing/2010/main" val="0"/>
                              </a:ext>
                            </a:extLst>
                          </a:blip>
                          <a:srcRect/>
                          <a:stretch>
                            <a:fillRect/>
                          </a:stretch>
                        </pic:blipFill>
                        <pic:spPr bwMode="auto">
                          <a:xfrm>
                            <a:off x="0" y="0"/>
                            <a:ext cx="5966460" cy="3352800"/>
                          </a:xfrm>
                          <a:prstGeom prst="rect">
                            <a:avLst/>
                          </a:prstGeom>
                          <a:noFill/>
                          <a:ln>
                            <a:noFill/>
                          </a:ln>
                        </pic:spPr>
                      </pic:pic>
                    </a:graphicData>
                  </a:graphic>
                </wp:inline>
              </w:drawing>
            </w:r>
            <w:r>
              <w:rPr>
                <w:rFonts w:ascii="Calibri" w:hAnsi="Calibri" w:cs="Calibri"/>
                <w:i/>
                <w:iCs/>
                <w:color w:val="000000" w:themeColor="text1"/>
                <w:u w:val="single"/>
              </w:rPr>
              <w:t>Source:</w:t>
            </w:r>
            <w:r>
              <w:rPr>
                <w:rFonts w:ascii="Calibri" w:hAnsi="Calibri" w:cs="Calibri"/>
                <w:color w:val="000000" w:themeColor="text1"/>
                <w:u w:val="single"/>
              </w:rPr>
              <w:t> Eurostat (</w:t>
            </w:r>
            <w:hyperlink r:id="rId147" w:tgtFrame="_blank" w:history="1">
              <w:r>
                <w:rPr>
                  <w:rStyle w:val="Hyperlink"/>
                  <w:rFonts w:ascii="Calibri" w:hAnsi="Calibri" w:cs="Calibri"/>
                </w:rPr>
                <w:t>lfst_hheredch</w:t>
              </w:r>
            </w:hyperlink>
            <w:r>
              <w:rPr>
                <w:rFonts w:ascii="Calibri" w:hAnsi="Calibri" w:cs="Calibri"/>
                <w:color w:val="000000" w:themeColor="text1"/>
                <w:u w:val="single"/>
              </w:rPr>
              <w:t>)</w:t>
            </w:r>
            <w:r>
              <w:rPr>
                <w:rFonts w:ascii="Calibri" w:hAnsi="Calibri" w:cs="Calibri"/>
                <w:color w:val="000000" w:themeColor="text1"/>
                <w:lang w:val="en-IE"/>
              </w:rPr>
              <w:t> </w:t>
            </w:r>
          </w:p>
          <w:p w14:paraId="25234D86" w14:textId="77777777" w:rsidR="00D933B7" w:rsidRPr="00804388" w:rsidRDefault="00D933B7">
            <w:pPr>
              <w:pStyle w:val="TableListBullet"/>
              <w:numPr>
                <w:ilvl w:val="0"/>
                <w:numId w:val="0"/>
              </w:numPr>
              <w:ind w:left="283"/>
              <w:rPr>
                <w:rFonts w:ascii="Calibri" w:hAnsi="Calibri" w:cs="Calibri"/>
                <w:color w:val="000000" w:themeColor="text1"/>
                <w:lang w:val="en-IE"/>
              </w:rPr>
            </w:pPr>
          </w:p>
          <w:p w14:paraId="5661D8E8" w14:textId="77777777" w:rsidR="00D933B7" w:rsidRPr="00C0659A" w:rsidRDefault="00D933B7">
            <w:pPr>
              <w:pStyle w:val="TableListBullet"/>
              <w:numPr>
                <w:ilvl w:val="0"/>
                <w:numId w:val="0"/>
              </w:numPr>
              <w:ind w:left="283"/>
              <w:rPr>
                <w:rFonts w:ascii="Calibri" w:hAnsi="Calibri" w:cs="Calibri"/>
                <w:color w:val="000000" w:themeColor="text1"/>
                <w:sz w:val="22"/>
                <w:szCs w:val="22"/>
              </w:rPr>
            </w:pPr>
            <w:r>
              <w:rPr>
                <w:rFonts w:ascii="Calibri" w:hAnsi="Calibri" w:cs="Calibri"/>
                <w:noProof/>
                <w:color w:val="000000" w:themeColor="text1"/>
                <w:u w:val="single"/>
                <w:lang w:val="en-IE"/>
              </w:rPr>
              <w:drawing>
                <wp:inline distT="0" distB="0" distL="0" distR="0" wp14:anchorId="387E2FCE" wp14:editId="59676DBE">
                  <wp:extent cx="5966460" cy="3131820"/>
                  <wp:effectExtent l="0" t="0" r="0" b="0"/>
                  <wp:docPr id="1223702627" name="Picture 3" descr="A graph of a person with a number of m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3702627" name="Picture 3" descr="A graph of a person with a number of men&#10;&#10;AI-generated content may be incorrect."/>
                          <pic:cNvPicPr>
                            <a:picLocks noChangeAspect="1" noChangeArrowheads="1"/>
                          </pic:cNvPicPr>
                        </pic:nvPicPr>
                        <pic:blipFill>
                          <a:blip r:embed="rId148">
                            <a:extLst>
                              <a:ext uri="{28A0092B-C50C-407E-A947-70E740481C1C}">
                                <a14:useLocalDpi xmlns:a14="http://schemas.microsoft.com/office/drawing/2010/main" val="0"/>
                              </a:ext>
                            </a:extLst>
                          </a:blip>
                          <a:srcRect/>
                          <a:stretch>
                            <a:fillRect/>
                          </a:stretch>
                        </pic:blipFill>
                        <pic:spPr bwMode="auto">
                          <a:xfrm>
                            <a:off x="0" y="0"/>
                            <a:ext cx="5966460" cy="3131820"/>
                          </a:xfrm>
                          <a:prstGeom prst="rect">
                            <a:avLst/>
                          </a:prstGeom>
                          <a:noFill/>
                          <a:ln>
                            <a:noFill/>
                          </a:ln>
                        </pic:spPr>
                      </pic:pic>
                    </a:graphicData>
                  </a:graphic>
                </wp:inline>
              </w:drawing>
            </w:r>
            <w:r>
              <w:rPr>
                <w:rFonts w:ascii="Calibri" w:hAnsi="Calibri" w:cs="Calibri"/>
                <w:i/>
                <w:iCs/>
                <w:color w:val="000000" w:themeColor="text1"/>
                <w:u w:val="single"/>
              </w:rPr>
              <w:t>Source:</w:t>
            </w:r>
            <w:r>
              <w:rPr>
                <w:rFonts w:ascii="Calibri" w:hAnsi="Calibri" w:cs="Calibri"/>
                <w:color w:val="000000" w:themeColor="text1"/>
                <w:u w:val="single"/>
              </w:rPr>
              <w:t> Eurostat (</w:t>
            </w:r>
            <w:hyperlink r:id="rId149" w:tgtFrame="_blank" w:history="1">
              <w:r>
                <w:rPr>
                  <w:rStyle w:val="Hyperlink"/>
                  <w:rFonts w:ascii="Calibri" w:hAnsi="Calibri" w:cs="Calibri"/>
                </w:rPr>
                <w:t>earn_ses22_47</w:t>
              </w:r>
            </w:hyperlink>
            <w:r>
              <w:rPr>
                <w:rFonts w:ascii="Calibri" w:hAnsi="Calibri" w:cs="Calibri"/>
                <w:color w:val="000000" w:themeColor="text1"/>
                <w:u w:val="single"/>
              </w:rPr>
              <w:t>) and (</w:t>
            </w:r>
            <w:hyperlink r:id="rId150" w:tgtFrame="_blank" w:history="1">
              <w:r>
                <w:rPr>
                  <w:rStyle w:val="Hyperlink"/>
                  <w:rFonts w:ascii="Calibri" w:hAnsi="Calibri" w:cs="Calibri"/>
                </w:rPr>
                <w:t>earn_gr_gpgr2</w:t>
              </w:r>
            </w:hyperlink>
            <w:r>
              <w:rPr>
                <w:rFonts w:ascii="Calibri" w:hAnsi="Calibri" w:cs="Calibri"/>
                <w:color w:val="000000" w:themeColor="text1"/>
                <w:u w:val="single"/>
              </w:rPr>
              <w:t>)</w:t>
            </w:r>
            <w:r>
              <w:rPr>
                <w:rFonts w:ascii="Calibri" w:hAnsi="Calibri" w:cs="Calibri"/>
                <w:color w:val="000000" w:themeColor="text1"/>
                <w:lang w:val="en-IE"/>
              </w:rPr>
              <w:t> </w:t>
            </w:r>
          </w:p>
        </w:tc>
      </w:tr>
    </w:tbl>
    <w:p w14:paraId="4638DC9F" w14:textId="77777777" w:rsidR="00D933B7" w:rsidRDefault="00D933B7" w:rsidP="00D933B7">
      <w:pPr>
        <w:rPr>
          <w:lang w:eastAsia="en-GB"/>
        </w:rPr>
      </w:pPr>
    </w:p>
    <w:p w14:paraId="0E7491AA"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710FFE9D"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2904DF55"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3AF878AD"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693A528C"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7D7DAC8F"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5951D2C6"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330FD444"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014F027C"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4F1EF0FD"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2021-2025</w:t>
            </w:r>
          </w:p>
        </w:tc>
      </w:tr>
      <w:tr w:rsidR="00D933B7" w:rsidRPr="00426441" w14:paraId="5B4BA7A5" w14:textId="77777777">
        <w:trPr>
          <w:trHeight w:val="300"/>
        </w:trPr>
        <w:tc>
          <w:tcPr>
            <w:tcW w:w="1276" w:type="dxa"/>
            <w:tcBorders>
              <w:top w:val="single" w:sz="6" w:space="0" w:color="8C8C8C"/>
              <w:left w:val="nil"/>
              <w:bottom w:val="single" w:sz="6" w:space="0" w:color="8C8C8C"/>
              <w:right w:val="nil"/>
            </w:tcBorders>
            <w:vAlign w:val="center"/>
            <w:hideMark/>
          </w:tcPr>
          <w:p w14:paraId="0DA7B723"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762974FB" w14:textId="77777777" w:rsidR="00D933B7" w:rsidRPr="003E1C38" w:rsidRDefault="00D933B7">
            <w:pPr>
              <w:spacing w:after="0" w:line="240" w:lineRule="auto"/>
              <w:jc w:val="center"/>
              <w:textAlignment w:val="baseline"/>
              <w:rPr>
                <w:rFonts w:ascii="Segoe UI" w:hAnsi="Segoe UI" w:cs="Segoe UI"/>
                <w:sz w:val="20"/>
                <w:lang w:val="en-IE" w:eastAsia="en-IE"/>
              </w:rPr>
            </w:pPr>
            <w:r>
              <w:t>5.4</w:t>
            </w:r>
          </w:p>
        </w:tc>
        <w:tc>
          <w:tcPr>
            <w:tcW w:w="1276" w:type="dxa"/>
            <w:tcBorders>
              <w:top w:val="single" w:sz="6" w:space="0" w:color="8C8C8C"/>
              <w:left w:val="nil"/>
              <w:bottom w:val="single" w:sz="6" w:space="0" w:color="8C8C8C"/>
              <w:right w:val="nil"/>
            </w:tcBorders>
            <w:vAlign w:val="center"/>
            <w:hideMark/>
          </w:tcPr>
          <w:p w14:paraId="2F79B506" w14:textId="77777777" w:rsidR="00D933B7" w:rsidRPr="003E1C38" w:rsidRDefault="00D933B7">
            <w:pPr>
              <w:spacing w:after="0" w:line="240" w:lineRule="auto"/>
              <w:jc w:val="center"/>
              <w:textAlignment w:val="baseline"/>
              <w:rPr>
                <w:rFonts w:ascii="Segoe UI" w:hAnsi="Segoe UI" w:cs="Segoe UI"/>
                <w:sz w:val="20"/>
                <w:lang w:val="en-IE" w:eastAsia="en-IE"/>
              </w:rPr>
            </w:pPr>
            <w:r>
              <w:t>5.5</w:t>
            </w:r>
          </w:p>
        </w:tc>
        <w:tc>
          <w:tcPr>
            <w:tcW w:w="1134" w:type="dxa"/>
            <w:tcBorders>
              <w:top w:val="single" w:sz="6" w:space="0" w:color="8C8C8C"/>
              <w:left w:val="nil"/>
              <w:bottom w:val="single" w:sz="6" w:space="0" w:color="8C8C8C"/>
              <w:right w:val="nil"/>
            </w:tcBorders>
            <w:vAlign w:val="center"/>
            <w:hideMark/>
          </w:tcPr>
          <w:p w14:paraId="6B227A1F" w14:textId="77777777" w:rsidR="00D933B7" w:rsidRPr="003E1C38" w:rsidRDefault="00D933B7">
            <w:pPr>
              <w:spacing w:after="0" w:line="240" w:lineRule="auto"/>
              <w:jc w:val="center"/>
              <w:textAlignment w:val="baseline"/>
              <w:rPr>
                <w:rFonts w:ascii="Segoe UI" w:hAnsi="Segoe UI" w:cs="Segoe UI"/>
                <w:sz w:val="20"/>
                <w:lang w:val="en-IE" w:eastAsia="en-IE"/>
              </w:rPr>
            </w:pPr>
            <w:r>
              <w:t>5.2</w:t>
            </w:r>
          </w:p>
        </w:tc>
        <w:tc>
          <w:tcPr>
            <w:tcW w:w="1276" w:type="dxa"/>
            <w:tcBorders>
              <w:top w:val="single" w:sz="6" w:space="0" w:color="8C8C8C"/>
              <w:left w:val="nil"/>
              <w:bottom w:val="single" w:sz="6" w:space="0" w:color="8C8C8C"/>
              <w:right w:val="nil"/>
            </w:tcBorders>
            <w:vAlign w:val="center"/>
          </w:tcPr>
          <w:p w14:paraId="24B3FA63" w14:textId="77777777" w:rsidR="00D933B7" w:rsidRPr="003E1C38" w:rsidRDefault="00D933B7">
            <w:pPr>
              <w:spacing w:after="0" w:line="240" w:lineRule="auto"/>
              <w:jc w:val="center"/>
              <w:textAlignment w:val="baseline"/>
              <w:rPr>
                <w:rFonts w:cs="Segoe UI"/>
                <w:sz w:val="20"/>
                <w:lang w:eastAsia="en-IE"/>
              </w:rPr>
            </w:pPr>
            <w:r>
              <w:t>6.0</w:t>
            </w:r>
          </w:p>
        </w:tc>
        <w:tc>
          <w:tcPr>
            <w:tcW w:w="1134" w:type="dxa"/>
            <w:tcBorders>
              <w:top w:val="single" w:sz="6" w:space="0" w:color="8C8C8C"/>
              <w:left w:val="nil"/>
              <w:bottom w:val="single" w:sz="6" w:space="0" w:color="8C8C8C"/>
              <w:right w:val="nil"/>
            </w:tcBorders>
            <w:vAlign w:val="center"/>
          </w:tcPr>
          <w:p w14:paraId="27997D03" w14:textId="77777777" w:rsidR="00D933B7" w:rsidRPr="003E1C38" w:rsidRDefault="00D933B7">
            <w:pPr>
              <w:spacing w:after="0" w:line="240" w:lineRule="auto"/>
              <w:jc w:val="center"/>
              <w:textAlignment w:val="baseline"/>
              <w:rPr>
                <w:rFonts w:cs="Segoe UI"/>
                <w:sz w:val="20"/>
                <w:lang w:eastAsia="en-IE"/>
              </w:rPr>
            </w:pPr>
            <w:r>
              <w:t>8.0</w:t>
            </w:r>
          </w:p>
        </w:tc>
        <w:tc>
          <w:tcPr>
            <w:tcW w:w="1233" w:type="dxa"/>
            <w:tcBorders>
              <w:top w:val="single" w:sz="6" w:space="0" w:color="8C8C8C"/>
              <w:left w:val="nil"/>
              <w:bottom w:val="single" w:sz="6" w:space="0" w:color="8C8C8C"/>
              <w:right w:val="nil"/>
            </w:tcBorders>
            <w:vAlign w:val="center"/>
            <w:hideMark/>
          </w:tcPr>
          <w:p w14:paraId="465D95C9" w14:textId="77777777" w:rsidR="00D933B7" w:rsidRPr="003E1C38" w:rsidRDefault="00D933B7">
            <w:pPr>
              <w:spacing w:after="0" w:line="240" w:lineRule="auto"/>
              <w:jc w:val="center"/>
              <w:textAlignment w:val="baseline"/>
              <w:rPr>
                <w:rFonts w:ascii="Segoe UI" w:hAnsi="Segoe UI" w:cs="Segoe UI"/>
                <w:sz w:val="20"/>
                <w:lang w:val="en-IE" w:eastAsia="en-IE"/>
              </w:rPr>
            </w:pPr>
            <w:r>
              <w:t>30.1</w:t>
            </w:r>
          </w:p>
        </w:tc>
        <w:tc>
          <w:tcPr>
            <w:tcW w:w="1176" w:type="dxa"/>
            <w:tcBorders>
              <w:top w:val="single" w:sz="6" w:space="0" w:color="8C8C8C"/>
              <w:left w:val="nil"/>
              <w:bottom w:val="single" w:sz="6" w:space="0" w:color="8C8C8C"/>
              <w:right w:val="nil"/>
            </w:tcBorders>
            <w:vAlign w:val="center"/>
            <w:hideMark/>
          </w:tcPr>
          <w:p w14:paraId="0F48149E" w14:textId="77777777" w:rsidR="00D933B7" w:rsidRPr="003E1C38" w:rsidRDefault="00D933B7">
            <w:pPr>
              <w:spacing w:after="0" w:line="240" w:lineRule="auto"/>
              <w:jc w:val="center"/>
              <w:textAlignment w:val="baseline"/>
              <w:rPr>
                <w:rFonts w:ascii="Segoe UI" w:hAnsi="Segoe UI" w:cs="Segoe UI"/>
                <w:sz w:val="20"/>
                <w:lang w:val="en-IE" w:eastAsia="en-IE"/>
              </w:rPr>
            </w:pPr>
            <w:r>
              <w:t>1.0%</w:t>
            </w:r>
          </w:p>
        </w:tc>
      </w:tr>
    </w:tbl>
    <w:p w14:paraId="006B5244" w14:textId="77777777" w:rsidR="00D933B7" w:rsidRDefault="00D933B7" w:rsidP="00D933B7">
      <w:pPr>
        <w:pStyle w:val="ListParagraph"/>
        <w:ind w:left="360"/>
        <w:rPr>
          <w:lang w:eastAsia="en-GB"/>
        </w:rPr>
      </w:pPr>
    </w:p>
    <w:p w14:paraId="303FAEB4" w14:textId="77777777" w:rsidR="00D933B7" w:rsidRPr="007603C4" w:rsidRDefault="00D933B7" w:rsidP="00D933B7">
      <w:pPr>
        <w:rPr>
          <w:highlight w:val="yellow"/>
        </w:rPr>
      </w:pPr>
      <w:r>
        <w:t xml:space="preserve">The SMP does not include support to activities with direct and explicit contribution to the goals of the digital transition. However, </w:t>
      </w:r>
      <w:r>
        <w:rPr>
          <w:noProof/>
        </w:rPr>
        <w:t>the SMP ensures coordinated EU-level actions to tackle common challenges such as the green and digital transition, and improve the functioning of the single market. To some extent, some</w:t>
      </w:r>
      <w:r>
        <w:t xml:space="preserve"> funding may be considered to contribute to the digital transformation indirectly, supporting the resilience of the Single Market towards achieving the green and digital transition of Europe’s industrial ecosystems. Digital tools embedded in the SMP pillars are in line with the Commission’s digital strategy.</w:t>
      </w:r>
    </w:p>
    <w:p w14:paraId="161E0B7B" w14:textId="77777777" w:rsidR="00D933B7" w:rsidRPr="007603C4" w:rsidRDefault="00D933B7" w:rsidP="00D933B7">
      <w:pPr>
        <w:spacing w:line="240" w:lineRule="auto"/>
      </w:pPr>
      <w:r w:rsidRPr="001F2F66">
        <w:rPr>
          <w:b/>
          <w:bCs/>
        </w:rPr>
        <w:t>Competition</w:t>
      </w:r>
      <w:r>
        <w:t xml:space="preserve">: </w:t>
      </w:r>
    </w:p>
    <w:p w14:paraId="58390011" w14:textId="793E6E09" w:rsidR="00D933B7" w:rsidRPr="00BC429A" w:rsidRDefault="0021482C" w:rsidP="00D933B7">
      <w:pPr>
        <w:pStyle w:val="ListParagraph"/>
        <w:spacing w:after="120" w:line="240" w:lineRule="auto"/>
        <w:ind w:left="360"/>
        <w:jc w:val="both"/>
        <w:rPr>
          <w:color w:val="000000" w:themeColor="text1"/>
        </w:rPr>
      </w:pPr>
      <w:r w:rsidRPr="0021482C">
        <w:rPr>
          <w:rFonts w:ascii="EC Square Sans Pro" w:eastAsia="Aptos" w:hAnsi="EC Square Sans Pro" w:cs="Aptos"/>
        </w:rPr>
        <w:t>The European Commission aims to establish innovative and optimised digital solutions to make competition enforcement more effective. In 2025, the modernisation of DG Competition’s case management landscape progressed further with the migration of the Antitrust instrument to the new system (CASE@EC) and by end Q1/2026 the last key instrument (Mergers) have also been migrated successfully. The implementation of a new solution (eAidRegister) to support Member States in complying with the updated state aid de-minimis regulations was completed and made available on 1 January 2026. Also, a pilot of a new eDiscovery solution with AI capabilities was completed successfully in 2025, with a scale-up to production level foreseen in 2026</w:t>
      </w:r>
      <w:r>
        <w:rPr>
          <w:rFonts w:ascii="EC Square Sans Pro" w:eastAsia="Aptos" w:hAnsi="EC Square Sans Pro" w:cs="Aptos"/>
        </w:rPr>
        <w:t xml:space="preserve">. </w:t>
      </w:r>
    </w:p>
    <w:p w14:paraId="1DC4660E" w14:textId="77777777" w:rsidR="00D933B7" w:rsidRDefault="00D933B7" w:rsidP="00D933B7">
      <w:pPr>
        <w:spacing w:after="240"/>
      </w:pPr>
      <w:r w:rsidRPr="001F2F66">
        <w:rPr>
          <w:b/>
          <w:bCs/>
        </w:rPr>
        <w:t>Internal Market Governance Tools</w:t>
      </w:r>
      <w:r>
        <w:t>:</w:t>
      </w:r>
    </w:p>
    <w:p w14:paraId="128BE907" w14:textId="77777777" w:rsidR="00D933B7" w:rsidRDefault="00D933B7" w:rsidP="00D933B7">
      <w:r>
        <w:t>By integrating more single market topics into the scope of the single digital gateway (such as repairability of consumer goods), and expanding the coverage of topics already in scope (like consumer guarantees and social security) the Your Europe portal continues to streamline and simplify information provision and to curb the proliferation of overlapping portals and websites. The number of national government webpages linked to Your Europe has increased to over 60.000. The Internal Market Information System supports digital information exchanges between 12 000 national authorities for 103 administrative cooperation procedures in 21 policy areas of the single market. It therefore replaces the need for at least 21 different information technology systems and also ensures that digital tools are available to national authorities to enforce single market rules for the benefit of citizens and businesses.</w:t>
      </w:r>
    </w:p>
    <w:p w14:paraId="1C775F07" w14:textId="77777777" w:rsidR="00D933B7" w:rsidRDefault="00D933B7" w:rsidP="00D933B7">
      <w:pPr>
        <w:spacing w:after="240"/>
      </w:pPr>
      <w:r w:rsidRPr="001F2F66">
        <w:rPr>
          <w:b/>
          <w:bCs/>
        </w:rPr>
        <w:t>Market Surveillance</w:t>
      </w:r>
      <w:r>
        <w:t xml:space="preserve">:  </w:t>
      </w:r>
    </w:p>
    <w:p w14:paraId="2A854CD6" w14:textId="77777777" w:rsidR="00D933B7" w:rsidRDefault="00D933B7" w:rsidP="00D933B7">
      <w:r>
        <w:t xml:space="preserve">The European Commission has developed several IT tools to support national Market Surveillance Authorities (MSA), and to increase the surveillance capacity of MSA inspectors. These tools are based on AI functionalities. The first system developed is a web crawler meant to detect non-compliant and dangerous products sold online. The second tool supports inspectors in the verification of mandatory documents accompanying the products, like the declaration of conformity. Both tools went live in 2025, and are currently used by 1500 users. The Web Crawler, </w:t>
      </w:r>
      <w:bookmarkStart w:id="24" w:name="_Int_MCql36st"/>
      <w:r>
        <w:t>is</w:t>
      </w:r>
      <w:bookmarkEnd w:id="24"/>
      <w:r>
        <w:t xml:space="preserve"> now used e.g. for the inspection of food products sold online and for the detection of counterfeit products sold online.</w:t>
      </w:r>
    </w:p>
    <w:p w14:paraId="56E1778C" w14:textId="77777777" w:rsidR="00D933B7" w:rsidRPr="001F2F66" w:rsidRDefault="00D933B7" w:rsidP="00D933B7">
      <w:pPr>
        <w:spacing w:after="240"/>
        <w:rPr>
          <w:b/>
          <w:bCs/>
        </w:rPr>
      </w:pPr>
      <w:r w:rsidRPr="001F2F66">
        <w:rPr>
          <w:b/>
          <w:bCs/>
        </w:rPr>
        <w:t>SME</w:t>
      </w:r>
    </w:p>
    <w:p w14:paraId="22B40C7B" w14:textId="77777777" w:rsidR="00D933B7" w:rsidRDefault="00D933B7" w:rsidP="00D933B7">
      <w:pPr>
        <w:spacing w:line="259" w:lineRule="auto"/>
      </w:pPr>
      <w:r>
        <w:t xml:space="preserve">The Enterprise Europe Network’s service package includes advice to help SMEs prepare for and implement the digital transition by adapting their processes, using digital technologies and developing new products and services using new digital means. As of 2023 for instance, the Enterprise Europe Network, the European digital innovation hubs and cluster organisations have worked together to create guidelines on how to provide joint services to SMEs on digitalisation. The Enterprise Europe Network provides basic services, and the hubs provide more advanced services with the support of digital clusters. The scope of such collaboration is to create a single-entry point for digitalisation-related services and thus accelerate the uptake of digital solutions by SMEs. Within the Euroclusters projects, some have multiple aims, amongst which are digitalisation services and solutions. Examples are projects to make the </w:t>
      </w:r>
      <w:r>
        <w:rPr>
          <w:lang w:val="en-US"/>
        </w:rPr>
        <w:t xml:space="preserve">textile industry more circular, digital and competitive (projects ELEVATEX and FutureProofTextile). </w:t>
      </w:r>
      <w:r>
        <w:t>As of December 2025, 5 244 SMEs undertook business process innovation tied to technological adoption, leading to higher sustainability or digitalisation.</w:t>
      </w:r>
    </w:p>
    <w:p w14:paraId="704F7D42" w14:textId="77777777" w:rsidR="00D933B7" w:rsidRPr="001F2F66" w:rsidRDefault="00D933B7" w:rsidP="00D933B7">
      <w:pPr>
        <w:spacing w:after="240"/>
        <w:rPr>
          <w:b/>
          <w:bCs/>
        </w:rPr>
      </w:pPr>
      <w:r w:rsidRPr="001F2F66">
        <w:rPr>
          <w:b/>
          <w:bCs/>
        </w:rPr>
        <w:t>Standardisation</w:t>
      </w:r>
    </w:p>
    <w:p w14:paraId="34853E1F" w14:textId="77777777" w:rsidR="00D933B7" w:rsidRPr="00FC5754" w:rsidRDefault="00D933B7" w:rsidP="00D933B7">
      <w:pPr>
        <w:rPr>
          <w:b/>
          <w:bCs/>
        </w:rPr>
      </w:pPr>
      <w:r>
        <w:t>European Standardisation advances the digital transition through targeted 2025 grants strengthening cybersecurity, interoperability and the deployment of trusted digital solutions across the Single Market. Work on cyber resilience supports the timely development of standards underpinning the Cyber Resilience Act and reinforcing baseline cybersecurity requirements for products with digital elements. AI standardisation for widespread adoption promotes trustworthy and interoperable AI practices, supporting innovation and uptake across the European economy. Further actions promote interoperability and scalable digital architectures through local digital twin architecture and MIMs specifications, and support EUDI Wallet standardisation and technical specifications, contributing to trusted digital identity and secure, user-centric cross-border services.</w:t>
      </w:r>
    </w:p>
    <w:p w14:paraId="76ACE986" w14:textId="77777777" w:rsidR="00D933B7" w:rsidRPr="001F2F66" w:rsidRDefault="00D933B7" w:rsidP="00D933B7">
      <w:pPr>
        <w:spacing w:after="240"/>
        <w:rPr>
          <w:b/>
          <w:bCs/>
        </w:rPr>
      </w:pPr>
      <w:r w:rsidRPr="001F2F66">
        <w:rPr>
          <w:b/>
          <w:bCs/>
        </w:rPr>
        <w:t>Consumers</w:t>
      </w:r>
      <w:r w:rsidRPr="001F2F66">
        <w:rPr>
          <w:rFonts w:eastAsiaTheme="minorEastAsia"/>
          <w:b/>
          <w:bCs/>
        </w:rPr>
        <w:t>:</w:t>
      </w:r>
    </w:p>
    <w:p w14:paraId="6F161043" w14:textId="6B10480D" w:rsidR="003914D5" w:rsidRDefault="00D933B7" w:rsidP="00D933B7">
      <w:pPr>
        <w:rPr>
          <w:rFonts w:ascii="EC Square Sans Pro" w:eastAsiaTheme="minorEastAsia" w:hAnsi="EC Square Sans Pro"/>
        </w:rPr>
      </w:pPr>
      <w:r>
        <w:rPr>
          <w:rFonts w:ascii="EC Square Sans Pro" w:eastAsiaTheme="minorEastAsia" w:hAnsi="EC Square Sans Pro"/>
        </w:rPr>
        <w:t xml:space="preserve">The consumer pillar remains committed to supporting consumers and ensuring they fully benefit from the digital transformation that is radically changing their lives, offering opportunities while addressing emerging challenges, particularly for vulnerable consumers. </w:t>
      </w:r>
      <w:r w:rsidR="00AC3443" w:rsidRPr="4C7FA5CD">
        <w:rPr>
          <w:rFonts w:ascii="EC Square Sans Pro" w:eastAsiaTheme="minorEastAsia" w:hAnsi="EC Square Sans Pro"/>
        </w:rPr>
        <w:t xml:space="preserve">This includes initiatives  </w:t>
      </w:r>
      <w:r w:rsidR="00AC3443" w:rsidRPr="4C7FA5CD">
        <w:rPr>
          <w:rFonts w:ascii="EC Square Sans Pro" w:eastAsia="EC Square Sans Pro" w:hAnsi="EC Square Sans Pro" w:cs="EC Square Sans Pro"/>
          <w:szCs w:val="24"/>
        </w:rPr>
        <w:t>aimed at</w:t>
      </w:r>
      <w:r w:rsidR="00AC3443" w:rsidRPr="4C7FA5CD">
        <w:rPr>
          <w:rFonts w:ascii="EC Square Sans Pro" w:eastAsiaTheme="minorEastAsia" w:hAnsi="EC Square Sans Pro"/>
        </w:rPr>
        <w:t xml:space="preserve"> strengthening consumer protection in the digital realm, such as  e-Enforcement Academy project, which supports Member State authorities by providing expertise and practical toolkits. At the same time, the consumer pillar addresses product safety  by developing and constantly improving tools that enable national authorities (Safety Gate) and consumers (Consumer Safety Gateway) to report unsafe products. These tools are </w:t>
      </w:r>
      <w:r w:rsidR="00AC3443" w:rsidRPr="4C7FA5CD">
        <w:rPr>
          <w:rFonts w:ascii="EC Square Sans Pro" w:eastAsia="EC Square Sans Pro" w:hAnsi="EC Square Sans Pro" w:cs="EC Square Sans Pro"/>
          <w:szCs w:val="24"/>
        </w:rPr>
        <w:t xml:space="preserve">particularly </w:t>
      </w:r>
      <w:r w:rsidR="00AC3443" w:rsidRPr="4C7FA5CD">
        <w:rPr>
          <w:rFonts w:ascii="EC Square Sans Pro" w:eastAsiaTheme="minorEastAsia" w:hAnsi="EC Square Sans Pro"/>
        </w:rPr>
        <w:t xml:space="preserve">important, because they allow authorities to carry out their enforcement activities more quickly and efficiently. </w:t>
      </w:r>
    </w:p>
    <w:p w14:paraId="1B1591C0" w14:textId="77777777" w:rsidR="00CF0395" w:rsidRPr="007603C4" w:rsidRDefault="00CF0395" w:rsidP="00CF0395">
      <w:pPr>
        <w:rPr>
          <w:rFonts w:eastAsia="EC Square Sans Pro" w:cs="EC Square Sans Pro"/>
        </w:rPr>
      </w:pPr>
      <w:r w:rsidRPr="4C7FA5CD">
        <w:rPr>
          <w:rFonts w:ascii="EC Square Sans Pro" w:eastAsiaTheme="minorEastAsia" w:hAnsi="EC Square Sans Pro"/>
        </w:rPr>
        <w:t xml:space="preserve">Other initiatives, such as the Coordinated Actions on the Safety of Products (CASP), support market surveillance authorities in a variety of ways: including through joint product safety testing, which promotes the exchange of best practices and mutual learning, while also helping authorities  address emerging risk  linked to new technologies . At the same time, the consumer pillar  helps develop processes and working methods, such as CASP Customs, which focuses on </w:t>
      </w:r>
      <w:r w:rsidRPr="4C7FA5CD">
        <w:rPr>
          <w:rFonts w:ascii="EC Square Sans Pro" w:eastAsia="EC Square Sans Pro" w:hAnsi="EC Square Sans Pro" w:cs="EC Square Sans Pro"/>
          <w:szCs w:val="24"/>
        </w:rPr>
        <w:t xml:space="preserve">strengthening </w:t>
      </w:r>
      <w:r w:rsidRPr="4C7FA5CD">
        <w:rPr>
          <w:rFonts w:ascii="EC Square Sans Pro" w:eastAsiaTheme="minorEastAsia" w:hAnsi="EC Square Sans Pro"/>
        </w:rPr>
        <w:t xml:space="preserve">collaboration between market surveillance and customs authorities, an area of high importance in the current e-commerce environment. On the international front, the consumer pillar allowed for projects with interntiaonal partners like UNCTAD that supported the development of a handbook to implement product safety legislation across the world, based on an EU-initiated UN resolution. To support evidence-based enforcement and policy actions, various studies have also been carried out in different fields, including product safety in circular products, e-vulnerability, and new digital technologies (study by the OECD). While the majority of the research (including interviews, stakeholder workshops, and presentation of preliminary results at conferences) took place in 2025, the studies will be published in 2026. </w:t>
      </w:r>
    </w:p>
    <w:p w14:paraId="6287B7B5" w14:textId="36D6943B" w:rsidR="00D933B7" w:rsidRPr="007603C4" w:rsidRDefault="00CF0395" w:rsidP="00D933B7">
      <w:pPr>
        <w:rPr>
          <w:rFonts w:eastAsia="EC Square Sans Pro" w:cs="EC Square Sans Pro"/>
        </w:rPr>
      </w:pPr>
      <w:r w:rsidRPr="4C7FA5CD">
        <w:rPr>
          <w:rFonts w:ascii="EC Square Sans Pro" w:eastAsiaTheme="minorEastAsia" w:hAnsi="EC Square Sans Pro"/>
        </w:rPr>
        <w:t xml:space="preserve">The funded activities also support tackling unfair online practices, such as dark patterns, unfair personalisation, influencer marketing (including guidelines and tools for influencers and influencer agencies on how to comply with relevant pieces of consumer legislation), and addictive design of digital products – particularly when consumer vulnerabilities, especially those of children, are exploited for commercial purposes. Additionally, the consumer pillar supports enforcement actions such as sweeps, i.e. coordinated and simultaneous investigations across Member States in which national enforcement authorities check compliance with consumer protection laws on websites and online marketplaces. These actions focus in particular on social media influencers, misleading practices, unsafe products, and non-transparent or fraudulent online practices. </w:t>
      </w:r>
      <w:r w:rsidR="00D933B7">
        <w:rPr>
          <w:rFonts w:ascii="EC Square Sans Pro" w:eastAsiaTheme="minorEastAsia" w:hAnsi="EC Square Sans Pro"/>
        </w:rPr>
        <w:t>Moreover, the consumer pillar financed stud</w:t>
      </w:r>
      <w:r w:rsidR="0058292E">
        <w:rPr>
          <w:rFonts w:ascii="EC Square Sans Pro" w:eastAsiaTheme="minorEastAsia" w:hAnsi="EC Square Sans Pro"/>
        </w:rPr>
        <w:t>ies</w:t>
      </w:r>
      <w:r w:rsidR="00C44BFB">
        <w:rPr>
          <w:rFonts w:ascii="EC Square Sans Pro" w:eastAsiaTheme="minorEastAsia" w:hAnsi="EC Square Sans Pro"/>
        </w:rPr>
        <w:t xml:space="preserve">, </w:t>
      </w:r>
      <w:r w:rsidR="00D933B7">
        <w:rPr>
          <w:rFonts w:ascii="EC Square Sans Pro" w:eastAsiaTheme="minorEastAsia" w:hAnsi="EC Square Sans Pro"/>
        </w:rPr>
        <w:t xml:space="preserve"> </w:t>
      </w:r>
      <w:r w:rsidR="00C44BFB">
        <w:rPr>
          <w:rFonts w:ascii="EC Square Sans Pro" w:eastAsiaTheme="minorEastAsia" w:hAnsi="EC Square Sans Pro"/>
        </w:rPr>
        <w:t>publications and events on digitalisation of financial services, including on topics such as the use of AI in financial services a</w:t>
      </w:r>
      <w:r w:rsidR="00C44BFB" w:rsidRPr="00AC4852">
        <w:rPr>
          <w:rFonts w:ascii="EC Square Sans Pro" w:eastAsiaTheme="minorEastAsia" w:hAnsi="EC Square Sans Pro"/>
        </w:rPr>
        <w:t>nd online investing with a view to raise awareness, examine consumer protection issues and suggest ways to resolve them at a policy level. The consumer Pillar also</w:t>
      </w:r>
      <w:r w:rsidR="00C44BFB">
        <w:rPr>
          <w:rFonts w:ascii="EC Square Sans Pro" w:eastAsiaTheme="minorEastAsia" w:hAnsi="EC Square Sans Pro"/>
        </w:rPr>
        <w:t xml:space="preserve"> financed</w:t>
      </w:r>
      <w:r w:rsidR="00D933B7">
        <w:rPr>
          <w:rFonts w:ascii="EC Square Sans Pro" w:eastAsiaTheme="minorEastAsia" w:hAnsi="EC Square Sans Pro"/>
        </w:rPr>
        <w:t xml:space="preserve"> research supporting the impact assessment </w:t>
      </w:r>
      <w:r w:rsidR="00D933B7">
        <w:rPr>
          <w:rFonts w:eastAsia="EC Square Sans Pro" w:cs="EC Square Sans Pro"/>
        </w:rPr>
        <w:t>for the proposed Digital Fairness Act, which aims to strengthen consumer protection in the digital environment by addressing unfair online practices and ensuring greater transparency and fairness for consumers.</w:t>
      </w:r>
    </w:p>
    <w:p w14:paraId="0B9F88AD" w14:textId="77777777" w:rsidR="00D933B7" w:rsidRPr="007603C4" w:rsidRDefault="00D933B7" w:rsidP="00D933B7">
      <w:pPr>
        <w:spacing w:after="0"/>
        <w:textAlignment w:val="baseline"/>
      </w:pPr>
      <w:r w:rsidRPr="001F2F66">
        <w:rPr>
          <w:b/>
          <w:bCs/>
        </w:rPr>
        <w:t>European Statistics</w:t>
      </w:r>
    </w:p>
    <w:p w14:paraId="024B1A3C" w14:textId="77777777" w:rsidR="00D933B7" w:rsidRPr="007603C4" w:rsidRDefault="00D933B7" w:rsidP="00D933B7">
      <w:pPr>
        <w:pStyle w:val="ListParagraph"/>
        <w:spacing w:after="0"/>
        <w:ind w:left="360"/>
        <w:textAlignment w:val="baseline"/>
      </w:pPr>
    </w:p>
    <w:p w14:paraId="163A2AEB" w14:textId="77777777" w:rsidR="00D933B7" w:rsidRPr="00BE1BC7" w:rsidRDefault="00D933B7" w:rsidP="00D933B7">
      <w:pPr>
        <w:spacing w:after="0"/>
        <w:textAlignment w:val="baseline"/>
      </w:pPr>
      <w:r>
        <w:t>Eurostat is contributing to this pillar through several major digital transformation initiatives, including a project for the modernisation of its information technology systems for the production of statistics, an innovative project on traffic and mobility data, and through a project for the creation of a privacy-preserving computation platform for the processing</w:t>
      </w:r>
      <w:r>
        <w:rPr>
          <w:rFonts w:ascii="Calibri" w:hAnsi="Calibri" w:cs="Calibri"/>
        </w:rPr>
        <w:t> </w:t>
      </w:r>
      <w:r>
        <w:t>of</w:t>
      </w:r>
      <w:r>
        <w:rPr>
          <w:rFonts w:ascii="Calibri" w:hAnsi="Calibri" w:cs="Calibri"/>
        </w:rPr>
        <w:t> </w:t>
      </w:r>
      <w:r>
        <w:t>confidential data across</w:t>
      </w:r>
      <w:r>
        <w:rPr>
          <w:rFonts w:ascii="Calibri" w:hAnsi="Calibri" w:cs="Calibri"/>
        </w:rPr>
        <w:t> </w:t>
      </w:r>
      <w:r>
        <w:t>statistical</w:t>
      </w:r>
      <w:r>
        <w:rPr>
          <w:rFonts w:ascii="Calibri" w:hAnsi="Calibri" w:cs="Calibri"/>
        </w:rPr>
        <w:t> </w:t>
      </w:r>
      <w:r>
        <w:t>organisations.</w:t>
      </w:r>
      <w:r>
        <w:rPr>
          <w:rFonts w:ascii="Calibri" w:hAnsi="Calibri" w:cs="Calibri"/>
        </w:rPr>
        <w:t> </w:t>
      </w:r>
      <w:r>
        <w:t>Eurostat’s digital contribution in 2025 amounts to a total of EUR</w:t>
      </w:r>
      <w:r>
        <w:rPr>
          <w:rFonts w:ascii="Calibri" w:hAnsi="Calibri" w:cs="Calibri"/>
        </w:rPr>
        <w:t> </w:t>
      </w:r>
      <w:r>
        <w:t>2</w:t>
      </w:r>
      <w:r>
        <w:rPr>
          <w:rFonts w:ascii="Calibri" w:hAnsi="Calibri" w:cs="Calibri"/>
        </w:rPr>
        <w:t> </w:t>
      </w:r>
      <w:r>
        <w:t>100</w:t>
      </w:r>
      <w:r>
        <w:rPr>
          <w:rFonts w:ascii="Calibri" w:hAnsi="Calibri" w:cs="Calibri"/>
        </w:rPr>
        <w:t> </w:t>
      </w:r>
      <w:r>
        <w:t>000.</w:t>
      </w:r>
    </w:p>
    <w:p w14:paraId="508D38E9" w14:textId="77777777" w:rsidR="00D933B7" w:rsidRDefault="00D933B7" w:rsidP="00F72C99">
      <w:pPr>
        <w:pStyle w:val="Heading3"/>
      </w:pPr>
      <w:r>
        <w:t>Contribution to strategic technologies (STEP)</w:t>
      </w:r>
    </w:p>
    <w:p w14:paraId="54CD34AF"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5F6B08F2" w14:textId="77777777" w:rsidR="00D933B7" w:rsidRDefault="00D933B7" w:rsidP="00F72C99">
      <w:pPr>
        <w:pStyle w:val="Heading3"/>
      </w:pPr>
      <w:r>
        <w:t>Contribution to reforms</w:t>
      </w:r>
    </w:p>
    <w:p w14:paraId="284310EB"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2FECDB84" w14:textId="77777777" w:rsidR="00D933B7" w:rsidRPr="006009EC" w:rsidRDefault="00D933B7" w:rsidP="00373960">
      <w:pPr>
        <w:pStyle w:val="ListParagraph"/>
        <w:numPr>
          <w:ilvl w:val="0"/>
          <w:numId w:val="9"/>
        </w:numPr>
        <w:spacing w:after="240" w:line="264" w:lineRule="auto"/>
        <w:rPr>
          <w:lang w:eastAsia="en-GB"/>
        </w:rPr>
      </w:pPr>
      <w:r>
        <w:rPr>
          <w:b/>
          <w:bCs/>
        </w:rPr>
        <w:br w:type="page"/>
      </w:r>
    </w:p>
    <w:p w14:paraId="2CAE301F" w14:textId="77777777" w:rsidR="00D933B7" w:rsidRPr="007863E8" w:rsidRDefault="00D933B7" w:rsidP="00D933B7">
      <w:pPr>
        <w:keepNext/>
        <w:keepLines/>
        <w:spacing w:before="600" w:line="240" w:lineRule="auto"/>
        <w:ind w:left="357"/>
        <w:outlineLvl w:val="4"/>
        <w:rPr>
          <w:b/>
          <w:bCs/>
          <w:sz w:val="2"/>
          <w:szCs w:val="2"/>
        </w:rPr>
      </w:pPr>
    </w:p>
    <w:p w14:paraId="3178CE95" w14:textId="61017712"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4FD5F1C8"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029A0240" w14:textId="77777777" w:rsidR="00D933B7" w:rsidRPr="0047239D" w:rsidRDefault="00D933B7">
            <w:pPr>
              <w:jc w:val="left"/>
              <w:rPr>
                <w:lang w:eastAsia="en-GB"/>
              </w:rPr>
            </w:pPr>
            <w:r>
              <w:rPr>
                <w:lang w:eastAsia="en-GB"/>
              </w:rPr>
              <w:t>SDG</w:t>
            </w:r>
          </w:p>
        </w:tc>
        <w:tc>
          <w:tcPr>
            <w:tcW w:w="2410" w:type="dxa"/>
            <w:vAlign w:val="center"/>
          </w:tcPr>
          <w:p w14:paraId="6954F5BD"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7B643F1B"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0045C5C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DA972FA" w14:textId="5E8CBC80" w:rsidR="00D933B7" w:rsidRPr="0047239D" w:rsidRDefault="009442CB">
            <w:pPr>
              <w:rPr>
                <w:b w:val="0"/>
                <w:lang w:eastAsia="en-GB"/>
              </w:rPr>
            </w:pPr>
            <w:r w:rsidRPr="00DB731B">
              <w:rPr>
                <w:b w:val="0"/>
                <w:lang w:eastAsia="en-GB"/>
              </w:rPr>
              <w:t>SDG1: End poverty in all its forms everywhere</w:t>
            </w:r>
          </w:p>
        </w:tc>
        <w:tc>
          <w:tcPr>
            <w:tcW w:w="2410" w:type="dxa"/>
          </w:tcPr>
          <w:p w14:paraId="48ACBB2F"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595D62A"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eastAsia="Calibri" w:cs="Arial"/>
              </w:rPr>
            </w:pPr>
            <w:r>
              <w:rPr>
                <w:rFonts w:eastAsia="Calibri" w:cs="Arial"/>
              </w:rPr>
              <w:t>SMP supported grants on debt advice that helps prevent and mitigate over-indebtedness, arrears, evictions, and the slide into poverty.</w:t>
            </w:r>
          </w:p>
        </w:tc>
      </w:tr>
      <w:tr w:rsidR="00D933B7" w:rsidRPr="0047239D" w14:paraId="5A70B6A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FC21A53" w14:textId="6A34C9DD" w:rsidR="00D933B7" w:rsidRPr="0047239D" w:rsidRDefault="008E1714">
            <w:pPr>
              <w:rPr>
                <w:b w:val="0"/>
                <w:lang w:eastAsia="en-GB"/>
              </w:rPr>
            </w:pPr>
            <w:r w:rsidRPr="00C85C9C">
              <w:rPr>
                <w:b w:val="0"/>
                <w:lang w:eastAsia="en-GB"/>
              </w:rPr>
              <w:t>SDG2: End hunger, achieve food security and improved nutrition and promote sustainable agriculture</w:t>
            </w:r>
          </w:p>
        </w:tc>
        <w:tc>
          <w:tcPr>
            <w:tcW w:w="2410" w:type="dxa"/>
          </w:tcPr>
          <w:p w14:paraId="24789542"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102C22D" w14:textId="77777777" w:rsidR="00D933B7" w:rsidRPr="00DF05BB" w:rsidRDefault="00D933B7">
            <w:pPr>
              <w:spacing w:before="0" w:after="12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rPr>
              <w:t xml:space="preserve">Initiatives such as emergency measures for animal and plant disease control, EU Reference Laboratories </w:t>
            </w:r>
            <w:r>
              <w:rPr>
                <w:rFonts w:eastAsia="EC Square Sans Pro" w:cs="EC Square Sans Pro"/>
                <w:color w:val="000000" w:themeColor="text1"/>
              </w:rPr>
              <w:t xml:space="preserve">and the EU vaccine bank for animal diseases, directly reduce risks to food security by ensuring sustainable agricultural production and resilience against outbreaks of diseases like African swine fever, avian influenza, foot-and-mouth disease, lumpy skin disease, peste des petits ruminants and sheep pox and goat pox. </w:t>
            </w:r>
          </w:p>
          <w:p w14:paraId="21E0030E" w14:textId="77777777" w:rsidR="00D933B7" w:rsidRPr="00DF05BB" w:rsidRDefault="00D933B7">
            <w:pPr>
              <w:spacing w:before="0" w:after="12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SMP supports the European Food Bank Federation’s (FEBA) activities to facilitate food donation and increase the share of surplus food made available for human consumption, thereby addressing both food security and preventing food waste. The annual grant helps increase FEBA’s capacity to redistribute food.</w:t>
            </w:r>
          </w:p>
          <w:p w14:paraId="29E1E73C" w14:textId="77777777" w:rsidR="00D933B7" w:rsidRPr="00590300" w:rsidRDefault="00D933B7">
            <w:pPr>
              <w:spacing w:before="0" w:after="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70C0"/>
              </w:rPr>
            </w:pPr>
            <w:r>
              <w:rPr>
                <w:rFonts w:eastAsia="EC Square Sans Pro" w:cs="EC Square Sans Pro"/>
                <w:color w:val="000000" w:themeColor="text1"/>
              </w:rPr>
              <w:t>SMP funded training of veterinarians and farmers contributes to prudent use of antimicrobials in food-producing animals, thereby curbing the development of AMR, promoting sustainable food systems and ensuring food security.</w:t>
            </w:r>
          </w:p>
        </w:tc>
      </w:tr>
      <w:tr w:rsidR="00D933B7" w:rsidRPr="0047239D" w14:paraId="1E0C2FB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11BCD94" w14:textId="66060976" w:rsidR="00D933B7" w:rsidRPr="0047239D" w:rsidRDefault="00AA26CE">
            <w:pPr>
              <w:rPr>
                <w:b w:val="0"/>
                <w:lang w:eastAsia="en-GB"/>
              </w:rPr>
            </w:pPr>
            <w:r w:rsidRPr="007B1F5B">
              <w:rPr>
                <w:b w:val="0"/>
                <w:lang w:eastAsia="en-GB"/>
              </w:rPr>
              <w:t>SDG3: Ensure healthy lives and promote well-being for all at all ages</w:t>
            </w:r>
          </w:p>
        </w:tc>
        <w:tc>
          <w:tcPr>
            <w:tcW w:w="2410" w:type="dxa"/>
          </w:tcPr>
          <w:p w14:paraId="12AA875A"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3174058"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The setting up of national systems for the collection of data on the sales and use of antimicrobials in animals, funded by SMP, contributes to the global fight against antimicrobial resistance, by enabling an integrated analysis following the One Health approach.</w:t>
            </w:r>
          </w:p>
        </w:tc>
      </w:tr>
      <w:tr w:rsidR="00D933B7" w:rsidRPr="0047239D" w14:paraId="20CA154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49008E0" w14:textId="0645F47B" w:rsidR="00D933B7" w:rsidRPr="0047239D" w:rsidRDefault="00203B50">
            <w:pPr>
              <w:rPr>
                <w:b w:val="0"/>
                <w:lang w:eastAsia="en-GB"/>
              </w:rPr>
            </w:pPr>
            <w:r w:rsidRPr="00203B50">
              <w:rPr>
                <w:b w:val="0"/>
                <w:lang w:eastAsia="en-GB"/>
              </w:rPr>
              <w:t>SDG7: Ensure access to affordable, reliable, sustainable and modern energy for all</w:t>
            </w:r>
          </w:p>
        </w:tc>
        <w:tc>
          <w:tcPr>
            <w:tcW w:w="2410" w:type="dxa"/>
          </w:tcPr>
          <w:p w14:paraId="34B16174"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13F45E15"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The solar skills academy provides training for SMEs and contributes to affordable and clean energy and the availability of domestically produced solar photovoltaic components.</w:t>
            </w:r>
            <w:r>
              <w:rPr>
                <w:rFonts w:ascii="Calibri" w:hAnsi="Calibri" w:cs="Calibri"/>
              </w:rPr>
              <w:t> </w:t>
            </w:r>
            <w:r>
              <w:t>Euroclusters</w:t>
            </w:r>
            <w:r>
              <w:rPr>
                <w:rFonts w:ascii="Calibri" w:hAnsi="Calibri" w:cs="Calibri"/>
              </w:rPr>
              <w:t> </w:t>
            </w:r>
            <w:r>
              <w:t xml:space="preserve">contribute through projects like </w:t>
            </w:r>
            <w:r>
              <w:rPr>
                <w:rFonts w:cs="EC Square Sans Pro"/>
              </w:rPr>
              <w:t>‘</w:t>
            </w:r>
            <w:r>
              <w:t>ELBE</w:t>
            </w:r>
            <w:r>
              <w:rPr>
                <w:rFonts w:ascii="Calibri" w:hAnsi="Calibri" w:cs="Calibri"/>
              </w:rPr>
              <w:t> </w:t>
            </w:r>
            <w:r>
              <w:t>Eurocluster</w:t>
            </w:r>
            <w:r>
              <w:rPr>
                <w:rFonts w:ascii="Calibri" w:hAnsi="Calibri" w:cs="Calibri"/>
              </w:rPr>
              <w:t> </w:t>
            </w:r>
            <w:r>
              <w:t>of Blue Energy</w:t>
            </w:r>
            <w:r>
              <w:rPr>
                <w:rFonts w:cs="EC Square Sans Pro"/>
              </w:rPr>
              <w:t>’</w:t>
            </w:r>
            <w:r>
              <w:t xml:space="preserve"> and </w:t>
            </w:r>
            <w:r>
              <w:rPr>
                <w:rFonts w:cs="EC Square Sans Pro"/>
              </w:rPr>
              <w:t>‘</w:t>
            </w:r>
            <w:r>
              <w:t>building resilience and accelerating transition to green and digital transition in energy-intensive industries</w:t>
            </w:r>
            <w:r>
              <w:rPr>
                <w:rFonts w:cs="EC Square Sans Pro"/>
              </w:rPr>
              <w:t>’</w:t>
            </w:r>
            <w:r>
              <w:t xml:space="preserve"> (Ingenious).</w:t>
            </w:r>
          </w:p>
        </w:tc>
      </w:tr>
      <w:tr w:rsidR="00D933B7" w:rsidRPr="0047239D" w14:paraId="4DBA75F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39F5A34" w14:textId="2488B929" w:rsidR="00D933B7" w:rsidRPr="0047239D"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135437B6"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0EA0B26" w14:textId="77777777" w:rsidR="00D933B7" w:rsidRPr="00997D04"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 xml:space="preserve">The Erasmus for Young Entrepreneurs scheme supports business exchanges and allows mutual learning between new and experienced entrepreneurs in the SME pillar. The Enterprise Europe Network </w:t>
            </w:r>
            <w:r>
              <w:rPr>
                <w:rFonts w:eastAsia="Times New Roman" w:cs="Times New Roman"/>
                <w:bCs/>
                <w:color w:val="000000" w:themeColor="text1"/>
                <w:lang w:eastAsia="en-GB"/>
              </w:rPr>
              <w:t>supported 731,878 SME clients with information, advisory and partnership services and over 52,000 SMEs receiving advanced, resource-intensive expert support with clients reporting an average increase in turnover of nearly 20%.</w:t>
            </w:r>
          </w:p>
        </w:tc>
      </w:tr>
      <w:tr w:rsidR="00D933B7" w:rsidRPr="0047239D" w14:paraId="63C5599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54C5150" w14:textId="1E00C704"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5BD80F9A"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yes</w:t>
            </w:r>
          </w:p>
        </w:tc>
        <w:tc>
          <w:tcPr>
            <w:tcW w:w="5772" w:type="dxa"/>
          </w:tcPr>
          <w:p w14:paraId="0ADB60DD"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rPr>
              <w:t>The grants for Member States and stakeholders to improve measurement of food waste and help implement food waste prevention actions contribute to the achievement of the SDG 12.3 Target</w:t>
            </w:r>
            <w:r>
              <w:rPr>
                <w:rFonts w:eastAsia="EC Square Sans Pro" w:cs="EC Square Sans Pro"/>
                <w:i/>
                <w:iCs/>
              </w:rPr>
              <w:t>.</w:t>
            </w:r>
          </w:p>
          <w:p w14:paraId="1D1FB091"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rPr>
              <w:t xml:space="preserve">Action grants supporting consumer education and awareness-raising in sustainable consumption in general, as well as more targeted action aimed at promoting repair, and sustainable food consumption and reducing food waste targeted at children. Behavioural research study that supported development of a new harmonised label for commercial guarantee of durability and a new harmonised notice for legal guarantee. </w:t>
            </w:r>
          </w:p>
        </w:tc>
      </w:tr>
      <w:tr w:rsidR="00D933B7" w:rsidRPr="0047239D" w14:paraId="69648C0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50A77BB" w14:textId="6B1CAA26" w:rsidR="00D933B7" w:rsidRPr="0047239D" w:rsidRDefault="00C941C9">
            <w:pPr>
              <w:rPr>
                <w:b w:val="0"/>
                <w:lang w:eastAsia="en-GB"/>
              </w:rPr>
            </w:pPr>
            <w:r w:rsidRPr="00C941C9">
              <w:rPr>
                <w:b w:val="0"/>
              </w:rPr>
              <w:t>SDG13: Take urgent action to combat climate change and its impacts</w:t>
            </w:r>
          </w:p>
        </w:tc>
        <w:tc>
          <w:tcPr>
            <w:tcW w:w="2410" w:type="dxa"/>
          </w:tcPr>
          <w:p w14:paraId="1DA0092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1F8C6DFF"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Up to 40% of</w:t>
            </w:r>
            <w:r>
              <w:rPr>
                <w:rFonts w:ascii="Calibri" w:hAnsi="Calibri" w:cs="Calibri"/>
              </w:rPr>
              <w:t> </w:t>
            </w:r>
            <w:r>
              <w:t>Eurocluster</w:t>
            </w:r>
            <w:r>
              <w:rPr>
                <w:rFonts w:ascii="Calibri" w:hAnsi="Calibri" w:cs="Calibri"/>
              </w:rPr>
              <w:t> </w:t>
            </w:r>
            <w:r>
              <w:t>call actions support SMEs adopting new technologies leading to increased sustainability. The tourism call for sustainable growth and to build resilience, support SMEs to find innovative solutions and projects to facilitate the exchange of best practices.</w:t>
            </w:r>
          </w:p>
        </w:tc>
      </w:tr>
      <w:tr w:rsidR="00D933B7" w:rsidRPr="0047239D" w14:paraId="61F49C9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15CD1D1" w14:textId="23947440" w:rsidR="00D933B7" w:rsidRPr="00211FC3"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70EA20A1" w14:textId="77777777" w:rsidR="00D933B7" w:rsidRPr="00211FC3" w:rsidRDefault="00D933B7">
            <w:pPr>
              <w:jc w:val="center"/>
              <w:cnfStyle w:val="000000010000" w:firstRow="0" w:lastRow="0" w:firstColumn="0" w:lastColumn="0" w:oddVBand="0" w:evenVBand="0" w:oddHBand="0" w:evenHBand="1" w:firstRowFirstColumn="0" w:firstRowLastColumn="0" w:lastRowFirstColumn="0" w:lastRowLastColumn="0"/>
              <w:rPr>
                <w:bCs/>
              </w:rPr>
            </w:pPr>
            <w:r>
              <w:t>YES</w:t>
            </w:r>
          </w:p>
        </w:tc>
        <w:tc>
          <w:tcPr>
            <w:tcW w:w="5772" w:type="dxa"/>
          </w:tcPr>
          <w:p w14:paraId="60F2BB4B" w14:textId="77777777" w:rsidR="00D933B7" w:rsidRPr="00736155" w:rsidRDefault="00D933B7">
            <w:pPr>
              <w:cnfStyle w:val="000000010000" w:firstRow="0" w:lastRow="0" w:firstColumn="0" w:lastColumn="0" w:oddVBand="0" w:evenVBand="0" w:oddHBand="0" w:evenHBand="1" w:firstRowFirstColumn="0" w:firstRowLastColumn="0" w:lastRowFirstColumn="0" w:lastRowLastColumn="0"/>
              <w:rPr>
                <w:lang w:val="en-IE"/>
              </w:rPr>
            </w:pPr>
            <w:r>
              <w:t>Eurostat</w:t>
            </w:r>
            <w:r>
              <w:rPr>
                <w:rFonts w:ascii="Calibri" w:hAnsi="Calibri" w:cs="Calibri"/>
              </w:rPr>
              <w:t> </w:t>
            </w:r>
            <w:r>
              <w:t>regularly monitors progress towards the SDGs in the EU context and coordinates the development of the EU SDG indicator set (around 100 indicators). Its annual review ensures</w:t>
            </w:r>
            <w:r>
              <w:rPr>
                <w:rFonts w:ascii="Calibri" w:hAnsi="Calibri" w:cs="Calibri"/>
              </w:rPr>
              <w:t> </w:t>
            </w:r>
            <w:r>
              <w:t>highest quality</w:t>
            </w:r>
            <w:r>
              <w:rPr>
                <w:rFonts w:ascii="Calibri" w:hAnsi="Calibri" w:cs="Calibri"/>
              </w:rPr>
              <w:t> </w:t>
            </w:r>
            <w:r>
              <w:t>and relevance</w:t>
            </w:r>
            <w:r>
              <w:rPr>
                <w:rFonts w:ascii="Calibri" w:hAnsi="Calibri" w:cs="Calibri"/>
              </w:rPr>
              <w:t> </w:t>
            </w:r>
            <w:r>
              <w:t>of</w:t>
            </w:r>
            <w:r>
              <w:rPr>
                <w:rFonts w:ascii="Calibri" w:hAnsi="Calibri" w:cs="Calibri"/>
              </w:rPr>
              <w:t> </w:t>
            </w:r>
            <w:r>
              <w:t>this indicator set</w:t>
            </w:r>
            <w:r>
              <w:rPr>
                <w:rFonts w:ascii="Calibri" w:hAnsi="Calibri" w:cs="Calibri"/>
              </w:rPr>
              <w:t> </w:t>
            </w:r>
            <w:r>
              <w:t>so</w:t>
            </w:r>
            <w:r>
              <w:rPr>
                <w:rFonts w:ascii="Calibri" w:hAnsi="Calibri" w:cs="Calibri"/>
              </w:rPr>
              <w:t> </w:t>
            </w:r>
            <w:r>
              <w:t>that</w:t>
            </w:r>
            <w:r>
              <w:rPr>
                <w:rFonts w:ascii="Calibri" w:hAnsi="Calibri" w:cs="Calibri"/>
              </w:rPr>
              <w:t xml:space="preserve"> the </w:t>
            </w:r>
            <w:r>
              <w:t>most policy-relevant indicators</w:t>
            </w:r>
            <w:r>
              <w:rPr>
                <w:rFonts w:ascii="Calibri" w:hAnsi="Calibri" w:cs="Calibri"/>
              </w:rPr>
              <w:t> </w:t>
            </w:r>
            <w:r>
              <w:t>are included.</w:t>
            </w:r>
            <w:r>
              <w:rPr>
                <w:rFonts w:ascii="Calibri" w:hAnsi="Calibri" w:cs="Calibri"/>
              </w:rPr>
              <w:t> </w:t>
            </w:r>
            <w:r>
              <w:t>Two thirds of the indicators are produced by the European Statistical System. An</w:t>
            </w:r>
            <w:r>
              <w:rPr>
                <w:rFonts w:ascii="Calibri" w:hAnsi="Calibri" w:cs="Calibri"/>
              </w:rPr>
              <w:t> </w:t>
            </w:r>
            <w:r>
              <w:t>annual report</w:t>
            </w:r>
            <w:r>
              <w:rPr>
                <w:rFonts w:ascii="Calibri" w:hAnsi="Calibri" w:cs="Calibri"/>
              </w:rPr>
              <w:t> </w:t>
            </w:r>
            <w:r>
              <w:t>monitors</w:t>
            </w:r>
            <w:r>
              <w:rPr>
                <w:rFonts w:ascii="Calibri" w:hAnsi="Calibri" w:cs="Calibri"/>
              </w:rPr>
              <w:t> </w:t>
            </w:r>
            <w:r>
              <w:t>the progress</w:t>
            </w:r>
            <w:r>
              <w:rPr>
                <w:rFonts w:ascii="Calibri" w:hAnsi="Calibri" w:cs="Calibri"/>
              </w:rPr>
              <w:t> </w:t>
            </w:r>
            <w:r>
              <w:t>of the</w:t>
            </w:r>
            <w:r>
              <w:rPr>
                <w:rFonts w:ascii="Calibri" w:hAnsi="Calibri" w:cs="Calibri"/>
              </w:rPr>
              <w:t> </w:t>
            </w:r>
            <w:r>
              <w:t>EU towards the UN SDGs, complemented by other communication products to target different user groups. Eurostat analyses spillover effects on non-EU countries. A graphical overview of status and progress of each Member State towards the SDGs is included in the country reports of the European semester.</w:t>
            </w:r>
            <w:r>
              <w:rPr>
                <w:rFonts w:ascii="Calibri" w:hAnsi="Calibri" w:cs="Calibri"/>
                <w:lang w:val="en-IE"/>
              </w:rPr>
              <w:t> </w:t>
            </w:r>
          </w:p>
          <w:p w14:paraId="5B08215C"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bCs/>
              </w:rPr>
            </w:pPr>
            <w:r>
              <w:t>Trainings are provided for the National Statistical Institutes on producing harmonised and comparable social and environmental statistics, national accounts, etc.</w:t>
            </w:r>
            <w:r>
              <w:rPr>
                <w:rFonts w:ascii="Calibri" w:hAnsi="Calibri" w:cs="Calibri"/>
                <w:lang w:val="en-IE"/>
              </w:rPr>
              <w:t> </w:t>
            </w:r>
          </w:p>
        </w:tc>
      </w:tr>
    </w:tbl>
    <w:p w14:paraId="0028225A" w14:textId="77777777" w:rsidR="00D933B7" w:rsidRDefault="00D933B7" w:rsidP="00D933B7">
      <w:pPr>
        <w:sectPr w:rsidR="00D933B7" w:rsidSect="00D933B7">
          <w:headerReference w:type="even" r:id="rId151"/>
          <w:headerReference w:type="default" r:id="rId152"/>
          <w:footerReference w:type="even" r:id="rId153"/>
          <w:footerReference w:type="default" r:id="rId154"/>
          <w:headerReference w:type="first" r:id="rId155"/>
          <w:footerReference w:type="first" r:id="rId156"/>
          <w:pgSz w:w="11906" w:h="16838"/>
          <w:pgMar w:top="1440" w:right="1133" w:bottom="1440" w:left="1134" w:header="708" w:footer="708" w:gutter="0"/>
          <w:cols w:space="708"/>
          <w:docGrid w:linePitch="360"/>
        </w:sectPr>
      </w:pPr>
    </w:p>
    <w:p w14:paraId="1EBA93D7" w14:textId="6B6A669C" w:rsidR="00D933B7" w:rsidRPr="00137E12" w:rsidRDefault="005353CC" w:rsidP="00D933B7">
      <w:pPr>
        <w:pStyle w:val="Heading1"/>
      </w:pPr>
      <w:bookmarkStart w:id="25" w:name="toc_sec_7"/>
      <w:bookmarkStart w:id="26" w:name="_Toc228976527"/>
      <w:bookmarkEnd w:id="25"/>
      <w:r>
        <w:t>A</w:t>
      </w:r>
      <w:r w:rsidR="00D933B7" w:rsidRPr="00137E12">
        <w:t>NTI-FRAUD</w:t>
      </w:r>
      <w:bookmarkEnd w:id="26"/>
    </w:p>
    <w:p w14:paraId="76C65AF9" w14:textId="77777777" w:rsidR="00D933B7" w:rsidRDefault="00D933B7" w:rsidP="00D933B7">
      <w:pPr>
        <w:pStyle w:val="Heading2"/>
      </w:pPr>
      <w:r w:rsidRPr="008353C8">
        <w:t>THE UNION ANTI-FRAUD PROGRAMME</w:t>
      </w:r>
    </w:p>
    <w:p w14:paraId="329CEFB4" w14:textId="1041CD00" w:rsidR="00D933B7" w:rsidRPr="0038195C" w:rsidRDefault="008F7872" w:rsidP="008F7872">
      <w:pPr>
        <w:pStyle w:val="Heading2"/>
      </w:pPr>
      <w:r>
        <w:rPr>
          <w:rFonts w:ascii="EC Square Sans Pro" w:hAnsi="EC Square Sans Pro"/>
          <w:szCs w:val="32"/>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38195C" w14:paraId="15E06F8E" w14:textId="77777777">
        <w:trPr>
          <w:trHeight w:val="1584"/>
          <w:jc w:val="left"/>
        </w:trPr>
        <w:tc>
          <w:tcPr>
            <w:tcW w:w="2410" w:type="dxa"/>
          </w:tcPr>
          <w:p w14:paraId="49A49FEF" w14:textId="77777777" w:rsidR="00D933B7" w:rsidRPr="0038195C" w:rsidRDefault="00D933B7">
            <w:pPr>
              <w:spacing w:before="120"/>
              <w:jc w:val="center"/>
              <w:rPr>
                <w:rFonts w:eastAsia="EC Square Sans Pro" w:cs="EC Square Sans Pro"/>
                <w:b/>
                <w:bCs/>
              </w:rPr>
            </w:pPr>
            <w:r>
              <w:rPr>
                <w:rFonts w:eastAsia="EC Square Sans Pro" w:cs="EC Square Sans Pro"/>
                <w:b/>
                <w:bCs/>
              </w:rPr>
              <w:t>1</w:t>
            </w:r>
          </w:p>
          <w:p w14:paraId="4B9881F8" w14:textId="77777777" w:rsidR="00D933B7" w:rsidRPr="0038195C" w:rsidRDefault="00D933B7">
            <w:pPr>
              <w:spacing w:before="120"/>
              <w:rPr>
                <w:rFonts w:eastAsia="EC Square Sans Pro" w:cs="EC Square Sans Pro"/>
              </w:rPr>
            </w:pPr>
            <w:r>
              <w:rPr>
                <w:rFonts w:eastAsia="EC Square Sans Pro" w:cs="EC Square Sans Pro"/>
              </w:rPr>
              <w:t xml:space="preserve">customs patrol vessel (of the ‘cutter’ type) was </w:t>
            </w:r>
            <w:r>
              <w:rPr>
                <w:rFonts w:asciiTheme="minorHAnsi" w:eastAsia="EC Square Sans Pro" w:hAnsiTheme="minorHAnsi" w:cs="EC Square Sans Pro"/>
              </w:rPr>
              <w:t xml:space="preserve">delivered in 2025, </w:t>
            </w:r>
            <w:r>
              <w:rPr>
                <w:rFonts w:eastAsia="EC Square Sans Pro" w:cs="EC Square Sans Pro"/>
              </w:rPr>
              <w:t>co-financed by the technical assistance part of the programme, allowing improved operations at sea, preventing smuggling and protecting the EU’s finances and external borders. Project value: EUR</w:t>
            </w:r>
            <w:r>
              <w:rPr>
                <w:rFonts w:ascii="Calibri" w:eastAsia="EC Square Sans Pro" w:hAnsi="Calibri" w:cs="Calibri"/>
              </w:rPr>
              <w:t> </w:t>
            </w:r>
            <w:r>
              <w:rPr>
                <w:rFonts w:eastAsia="EC Square Sans Pro" w:cs="EC Square Sans Pro"/>
              </w:rPr>
              <w:t>1</w:t>
            </w:r>
            <w:r>
              <w:rPr>
                <w:rFonts w:ascii="Calibri" w:eastAsia="EC Square Sans Pro" w:hAnsi="Calibri" w:cs="Calibri"/>
              </w:rPr>
              <w:t> </w:t>
            </w:r>
            <w:r>
              <w:rPr>
                <w:rFonts w:eastAsia="EC Square Sans Pro" w:cs="EC Square Sans Pro"/>
              </w:rPr>
              <w:t>840</w:t>
            </w:r>
            <w:r>
              <w:rPr>
                <w:rFonts w:ascii="Calibri" w:eastAsia="EC Square Sans Pro" w:hAnsi="Calibri" w:cs="Calibri"/>
              </w:rPr>
              <w:t> </w:t>
            </w:r>
            <w:r>
              <w:rPr>
                <w:rFonts w:eastAsia="EC Square Sans Pro" w:cs="EC Square Sans Pro"/>
              </w:rPr>
              <w:t>000.</w:t>
            </w:r>
          </w:p>
        </w:tc>
        <w:tc>
          <w:tcPr>
            <w:cnfStyle w:val="000001000000" w:firstRow="0" w:lastRow="0" w:firstColumn="0" w:lastColumn="0" w:oddVBand="0" w:evenVBand="1" w:oddHBand="0" w:evenHBand="0" w:firstRowFirstColumn="0" w:firstRowLastColumn="0" w:lastRowFirstColumn="0" w:lastRowLastColumn="0"/>
            <w:tcW w:w="2409" w:type="dxa"/>
          </w:tcPr>
          <w:p w14:paraId="34BEE162" w14:textId="77777777" w:rsidR="00D933B7" w:rsidRPr="0038195C" w:rsidRDefault="00D933B7">
            <w:pPr>
              <w:spacing w:before="120"/>
              <w:jc w:val="center"/>
              <w:rPr>
                <w:rFonts w:cs="Times New Roman"/>
              </w:rPr>
            </w:pPr>
            <w:r>
              <w:rPr>
                <w:rFonts w:eastAsia="EC Square Sans Pro" w:cs="EC Square Sans Pro"/>
                <w:b/>
                <w:bCs/>
              </w:rPr>
              <w:t>1</w:t>
            </w:r>
          </w:p>
          <w:p w14:paraId="19D941B9" w14:textId="77777777" w:rsidR="00D933B7" w:rsidRPr="0038195C" w:rsidRDefault="00D933B7">
            <w:pPr>
              <w:spacing w:before="120"/>
              <w:rPr>
                <w:rFonts w:ascii="Aptos" w:eastAsia="MS Mincho" w:hAnsi="Aptos" w:cs="Times New Roman"/>
                <w:sz w:val="24"/>
                <w:szCs w:val="24"/>
              </w:rPr>
            </w:pPr>
            <w:r>
              <w:rPr>
                <w:rFonts w:ascii="Aptos" w:eastAsia="MS Mincho" w:hAnsi="Aptos" w:cs="Times New Roman"/>
                <w:sz w:val="24"/>
                <w:szCs w:val="24"/>
              </w:rPr>
              <w:t>web-based tool financed by the programme was put in place and modernised in 2025, enabling the collection of shadow-economy spatial data from various sources and facilitating the sharing of results from the data analysis (</w:t>
            </w:r>
            <w:r>
              <w:rPr>
                <w:rStyle w:val="FootnoteReference"/>
                <w:rFonts w:ascii="Aptos" w:eastAsia="MS Mincho" w:hAnsi="Aptos" w:cs="Times New Roman"/>
                <w:szCs w:val="24"/>
              </w:rPr>
              <w:footnoteReference w:id="6"/>
            </w:r>
            <w:r>
              <w:rPr>
                <w:rFonts w:ascii="Aptos" w:eastAsia="MS Mincho" w:hAnsi="Aptos" w:cs="Times New Roman"/>
                <w:sz w:val="24"/>
                <w:szCs w:val="24"/>
              </w:rPr>
              <w:t>)</w:t>
            </w:r>
            <w:r>
              <w:t xml:space="preserve">. </w:t>
            </w:r>
            <w:r>
              <w:rPr>
                <w:rFonts w:asciiTheme="minorHAnsi" w:eastAsia="MS Mincho" w:hAnsiTheme="minorHAnsi" w:cs="Times New Roman"/>
              </w:rPr>
              <w:t>Pro</w:t>
            </w:r>
            <w:r>
              <w:rPr>
                <w:rFonts w:ascii="Aptos" w:eastAsia="MS Mincho" w:hAnsi="Aptos" w:cs="Times New Roman"/>
                <w:sz w:val="24"/>
                <w:szCs w:val="24"/>
              </w:rPr>
              <w:t>ject value: EUR 506 460</w:t>
            </w:r>
          </w:p>
        </w:tc>
        <w:tc>
          <w:tcPr>
            <w:tcW w:w="2410" w:type="dxa"/>
            <w:tcBorders>
              <w:bottom w:val="single" w:sz="4" w:space="0" w:color="8C8C8C"/>
            </w:tcBorders>
          </w:tcPr>
          <w:p w14:paraId="3EBB16DF" w14:textId="77777777" w:rsidR="00D933B7" w:rsidRPr="0038195C" w:rsidRDefault="00D933B7">
            <w:pPr>
              <w:spacing w:before="120"/>
              <w:jc w:val="center"/>
              <w:cnfStyle w:val="000000000000" w:firstRow="0" w:lastRow="0" w:firstColumn="0" w:lastColumn="0" w:oddVBand="0" w:evenVBand="0" w:oddHBand="0" w:evenHBand="0" w:firstRowFirstColumn="0" w:firstRowLastColumn="0" w:lastRowFirstColumn="0" w:lastRowLastColumn="0"/>
              <w:rPr>
                <w:rFonts w:ascii="Aptos" w:eastAsia="EC Square Sans Pro" w:hAnsi="Aptos" w:cs="EC Square Sans Pro"/>
                <w:b/>
                <w:bCs/>
                <w:sz w:val="24"/>
                <w:szCs w:val="24"/>
              </w:rPr>
            </w:pPr>
            <w:r>
              <w:rPr>
                <w:rFonts w:eastAsia="EC Square Sans Pro" w:cs="EC Square Sans Pro"/>
                <w:b/>
                <w:bCs/>
              </w:rPr>
              <w:t>10.3</w:t>
            </w:r>
            <w:r>
              <w:rPr>
                <w:rFonts w:ascii="Calibri" w:eastAsia="EC Square Sans Pro" w:hAnsi="Calibri" w:cs="Calibri"/>
                <w:b/>
                <w:bCs/>
              </w:rPr>
              <w:t> </w:t>
            </w:r>
            <w:r>
              <w:rPr>
                <w:rFonts w:ascii="Aptos" w:eastAsia="EC Square Sans Pro" w:hAnsi="Aptos" w:cs="EC Square Sans Pro"/>
                <w:b/>
                <w:bCs/>
                <w:sz w:val="24"/>
                <w:szCs w:val="24"/>
              </w:rPr>
              <w:t>tonnes</w:t>
            </w:r>
          </w:p>
          <w:p w14:paraId="2A69397D" w14:textId="77777777" w:rsidR="00D933B7" w:rsidRPr="0038195C" w:rsidRDefault="00D933B7">
            <w:pPr>
              <w:spacing w:before="120"/>
              <w:jc w:val="both"/>
              <w:cnfStyle w:val="000000000000" w:firstRow="0" w:lastRow="0" w:firstColumn="0" w:lastColumn="0" w:oddVBand="0" w:evenVBand="0" w:oddHBand="0" w:evenHBand="0" w:firstRowFirstColumn="0" w:firstRowLastColumn="0" w:lastRowFirstColumn="0" w:lastRowLastColumn="0"/>
              <w:rPr>
                <w:rFonts w:ascii="Aptos" w:eastAsia="EC Square Sans Pro" w:hAnsi="Aptos" w:cs="EC Square Sans Pro"/>
                <w:sz w:val="24"/>
                <w:szCs w:val="24"/>
              </w:rPr>
            </w:pPr>
            <w:r>
              <w:rPr>
                <w:rFonts w:ascii="Aptos" w:eastAsia="EC Square Sans Pro" w:hAnsi="Aptos" w:cs="EC Square Sans Pro"/>
                <w:sz w:val="24"/>
                <w:szCs w:val="24"/>
              </w:rPr>
              <w:t>of contraband cigarettes were seized in one Member State during a single operation in 2025, made possible by the use of an unmanned aerial system (mini drone) acquired with programme funding. Project value: EUR 635 383.</w:t>
            </w:r>
          </w:p>
        </w:tc>
        <w:tc>
          <w:tcPr>
            <w:cnfStyle w:val="000001000000" w:firstRow="0" w:lastRow="0" w:firstColumn="0" w:lastColumn="0" w:oddVBand="0" w:evenVBand="1" w:oddHBand="0" w:evenHBand="0" w:firstRowFirstColumn="0" w:firstRowLastColumn="0" w:lastRowFirstColumn="0" w:lastRowLastColumn="0"/>
            <w:tcW w:w="2410" w:type="dxa"/>
          </w:tcPr>
          <w:p w14:paraId="21CF2709" w14:textId="77777777" w:rsidR="00D933B7" w:rsidRPr="00327D98" w:rsidRDefault="00D933B7">
            <w:pPr>
              <w:spacing w:before="120"/>
              <w:jc w:val="center"/>
            </w:pPr>
            <w:r>
              <w:rPr>
                <w:rFonts w:eastAsia="EC Square Sans Pro" w:cs="EC Square Sans Pro"/>
                <w:b/>
                <w:bCs/>
              </w:rPr>
              <w:t>4</w:t>
            </w:r>
          </w:p>
          <w:p w14:paraId="231947B5" w14:textId="77777777" w:rsidR="00D933B7" w:rsidRPr="0038195C" w:rsidRDefault="00D933B7">
            <w:pPr>
              <w:spacing w:before="120"/>
              <w:jc w:val="both"/>
              <w:rPr>
                <w:rFonts w:ascii="Aptos" w:hAnsi="Aptos" w:cs="Aptos"/>
                <w:sz w:val="24"/>
                <w:szCs w:val="24"/>
              </w:rPr>
            </w:pPr>
            <w:r>
              <w:rPr>
                <w:rFonts w:ascii="Aptos" w:hAnsi="Aptos" w:cs="Aptos"/>
              </w:rPr>
              <w:t>access</w:t>
            </w:r>
            <w:r>
              <w:rPr>
                <w:rFonts w:ascii="Aptos" w:hAnsi="Aptos" w:cs="Aptos"/>
                <w:sz w:val="24"/>
                <w:szCs w:val="24"/>
              </w:rPr>
              <w:t xml:space="preserve"> keys</w:t>
            </w:r>
            <w:r>
              <w:rPr>
                <w:rFonts w:ascii="Aptos" w:hAnsi="Aptos" w:cs="Aptos"/>
              </w:rPr>
              <w:t xml:space="preserve"> </w:t>
            </w:r>
            <w:r>
              <w:rPr>
                <w:rFonts w:ascii="Aptos" w:hAnsi="Aptos" w:cs="Aptos"/>
                <w:sz w:val="24"/>
                <w:szCs w:val="24"/>
              </w:rPr>
              <w:t xml:space="preserve">allowing entry by multiple users </w:t>
            </w:r>
            <w:r>
              <w:rPr>
                <w:rFonts w:ascii="Aptos" w:hAnsi="Aptos" w:cs="Aptos"/>
              </w:rPr>
              <w:t xml:space="preserve">to external (private) commercial databases were provided in 2025 </w:t>
            </w:r>
            <w:bookmarkStart w:id="27" w:name="_Hlk226975188"/>
            <w:r>
              <w:rPr>
                <w:rFonts w:ascii="Aptos" w:hAnsi="Aptos" w:cs="Aptos"/>
              </w:rPr>
              <w:t>to all 27 Member States’ law enforcement authorities, financed by the programme. This included access to company data, vessel movement tracing and trade statistics’ databases.</w:t>
            </w:r>
            <w:bookmarkEnd w:id="27"/>
            <w:r>
              <w:rPr>
                <w:rFonts w:ascii="Aptos" w:hAnsi="Aptos" w:cs="Aptos"/>
                <w:sz w:val="24"/>
                <w:szCs w:val="24"/>
              </w:rPr>
              <w:t xml:space="preserve"> Programme intervention value: EUR 1 034 661.</w:t>
            </w:r>
          </w:p>
          <w:p w14:paraId="1BE0B084" w14:textId="77777777" w:rsidR="00D933B7" w:rsidRPr="0038195C" w:rsidRDefault="00D933B7">
            <w:pPr>
              <w:spacing w:before="120"/>
              <w:jc w:val="center"/>
              <w:rPr>
                <w:rFonts w:eastAsia="EC Square Sans Pro" w:cs="EC Square Sans Pro"/>
                <w:b/>
                <w:bCs/>
              </w:rPr>
            </w:pPr>
          </w:p>
        </w:tc>
      </w:tr>
      <w:tr w:rsidR="00D933B7" w:rsidRPr="0038195C" w14:paraId="7054539A" w14:textId="77777777">
        <w:trPr>
          <w:trHeight w:val="1034"/>
          <w:jc w:val="left"/>
        </w:trPr>
        <w:tc>
          <w:tcPr>
            <w:tcW w:w="2410" w:type="dxa"/>
          </w:tcPr>
          <w:p w14:paraId="5E244585" w14:textId="77777777" w:rsidR="00D933B7" w:rsidRPr="0038195C" w:rsidRDefault="00D933B7">
            <w:pPr>
              <w:spacing w:before="120"/>
              <w:jc w:val="center"/>
              <w:rPr>
                <w:rFonts w:eastAsia="EC Square Sans Pro" w:cs="EC Square Sans Pro"/>
                <w:b/>
                <w:bCs/>
              </w:rPr>
            </w:pPr>
            <w:r>
              <w:rPr>
                <w:rFonts w:eastAsia="EC Square Sans Pro" w:cs="EC Square Sans Pro"/>
                <w:b/>
                <w:bCs/>
              </w:rPr>
              <w:t>EUR</w:t>
            </w:r>
            <w:r>
              <w:rPr>
                <w:rFonts w:ascii="Calibri" w:eastAsia="EC Square Sans Pro" w:hAnsi="Calibri" w:cs="Calibri"/>
                <w:b/>
                <w:bCs/>
              </w:rPr>
              <w:t> </w:t>
            </w:r>
            <w:r>
              <w:rPr>
                <w:rFonts w:eastAsia="EC Square Sans Pro" w:cs="EC Square Sans Pro"/>
                <w:b/>
                <w:bCs/>
              </w:rPr>
              <w:t>20</w:t>
            </w:r>
            <w:r>
              <w:rPr>
                <w:rFonts w:ascii="Calibri" w:eastAsia="EC Square Sans Pro" w:hAnsi="Calibri" w:cs="Calibri"/>
                <w:b/>
                <w:bCs/>
              </w:rPr>
              <w:t> </w:t>
            </w:r>
            <w:r>
              <w:rPr>
                <w:rFonts w:eastAsia="EC Square Sans Pro" w:cs="EC Square Sans Pro"/>
                <w:b/>
                <w:bCs/>
              </w:rPr>
              <w:t>417</w:t>
            </w:r>
            <w:r>
              <w:rPr>
                <w:rFonts w:ascii="Calibri" w:eastAsia="EC Square Sans Pro" w:hAnsi="Calibri" w:cs="Calibri"/>
                <w:b/>
                <w:bCs/>
              </w:rPr>
              <w:t> </w:t>
            </w:r>
            <w:r>
              <w:rPr>
                <w:rFonts w:eastAsia="EC Square Sans Pro" w:cs="EC Square Sans Pro"/>
                <w:b/>
                <w:bCs/>
              </w:rPr>
              <w:t>621</w:t>
            </w:r>
          </w:p>
          <w:p w14:paraId="308BDC3B" w14:textId="77777777" w:rsidR="00D933B7" w:rsidRPr="0038195C" w:rsidRDefault="00D933B7">
            <w:pPr>
              <w:spacing w:before="0" w:after="0"/>
              <w:jc w:val="both"/>
              <w:rPr>
                <w:rFonts w:eastAsia="EC Square Sans Pro" w:cs="EC Square Sans Pro"/>
              </w:rPr>
            </w:pPr>
            <w:r>
              <w:rPr>
                <w:rFonts w:asciiTheme="minorHAnsi" w:eastAsiaTheme="minorEastAsia" w:hAnsiTheme="minorHAnsi"/>
                <w:sz w:val="24"/>
                <w:szCs w:val="24"/>
                <w:lang w:eastAsia="ja-JP"/>
              </w:rPr>
              <w:t>worth of financial damage to the EU budget was recovered in 2025 through 130 investigations and surveillance activities in one Member State, supported by the use of tools financed by the programme. Project value: EUR 501 280.</w:t>
            </w:r>
          </w:p>
        </w:tc>
        <w:tc>
          <w:tcPr>
            <w:cnfStyle w:val="000001000000" w:firstRow="0" w:lastRow="0" w:firstColumn="0" w:lastColumn="0" w:oddVBand="0" w:evenVBand="1" w:oddHBand="0" w:evenHBand="0" w:firstRowFirstColumn="0" w:firstRowLastColumn="0" w:lastRowFirstColumn="0" w:lastRowLastColumn="0"/>
            <w:tcW w:w="2409" w:type="dxa"/>
          </w:tcPr>
          <w:p w14:paraId="008C7FE8" w14:textId="77777777" w:rsidR="00D933B7" w:rsidRPr="0038195C" w:rsidRDefault="00D933B7">
            <w:pPr>
              <w:spacing w:before="120"/>
              <w:jc w:val="center"/>
              <w:rPr>
                <w:rFonts w:eastAsia="EC Square Sans Pro" w:cs="EC Square Sans Pro"/>
                <w:b/>
                <w:bCs/>
              </w:rPr>
            </w:pPr>
            <w:r>
              <w:rPr>
                <w:rFonts w:eastAsia="EC Square Sans Pro" w:cs="EC Square Sans Pro"/>
                <w:b/>
                <w:bCs/>
              </w:rPr>
              <w:t>1</w:t>
            </w:r>
          </w:p>
          <w:p w14:paraId="29138ACD" w14:textId="77777777" w:rsidR="00D933B7" w:rsidRPr="0038195C" w:rsidRDefault="00D933B7">
            <w:pPr>
              <w:spacing w:before="120"/>
              <w:jc w:val="both"/>
              <w:rPr>
                <w:rFonts w:ascii="Aptos" w:eastAsia="EC Square Sans Pro" w:hAnsi="Aptos" w:cs="EC Square Sans Pro"/>
                <w:sz w:val="24"/>
                <w:szCs w:val="24"/>
              </w:rPr>
            </w:pPr>
            <w:r>
              <w:rPr>
                <w:rFonts w:ascii="Aptos" w:eastAsia="EC Square Sans Pro" w:hAnsi="Aptos" w:cs="EC Square Sans Pro"/>
                <w:sz w:val="24"/>
                <w:szCs w:val="24"/>
              </w:rPr>
              <w:t>co-funded two-day conference titled ‘The Future of the Anti-Fraud Architecture’ was organised in 2025 with support from the programme at a pivotal moment, as the EU’s anti-fraud framework underwent significant redefinition and recalibration. Project value: EUR 88 672.</w:t>
            </w:r>
          </w:p>
        </w:tc>
        <w:tc>
          <w:tcPr>
            <w:tcW w:w="2410" w:type="dxa"/>
            <w:tcBorders>
              <w:bottom w:val="single" w:sz="4" w:space="0" w:color="8C8C8C"/>
            </w:tcBorders>
          </w:tcPr>
          <w:p w14:paraId="6DC091B2" w14:textId="77777777" w:rsidR="00D933B7" w:rsidRPr="0038195C" w:rsidRDefault="00D933B7">
            <w:pPr>
              <w:spacing w:after="240"/>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b/>
                <w:bCs/>
              </w:rPr>
            </w:pPr>
            <w:r>
              <w:rPr>
                <w:rFonts w:eastAsia="EC Square Sans Pro" w:cs="EC Square Sans Pro"/>
                <w:b/>
                <w:bCs/>
              </w:rPr>
              <w:t>3</w:t>
            </w:r>
          </w:p>
          <w:p w14:paraId="0FA239FD" w14:textId="77777777" w:rsidR="00D933B7" w:rsidRPr="0038195C" w:rsidRDefault="00D933B7">
            <w:pPr>
              <w:spacing w:before="120"/>
              <w:jc w:val="both"/>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ascii="Aptos" w:hAnsi="Aptos" w:cs="Aptos"/>
                <w:sz w:val="24"/>
                <w:szCs w:val="24"/>
              </w:rPr>
              <w:t>information technology tools were financed for use by the Member States in 2025, including customs data-analysis tools and tobacco product identification tools</w:t>
            </w:r>
            <w:r>
              <w:rPr>
                <w:rFonts w:ascii="Aptos" w:eastAsiaTheme="minorEastAsia" w:hAnsi="Aptos" w:cs="Aptos"/>
              </w:rPr>
              <w:t>. Programme intervention value: EUR 803 477</w:t>
            </w:r>
            <w:r>
              <w:rPr>
                <w:rFonts w:ascii="Aptos" w:hAnsi="Aptos" w:cs="Aptos"/>
                <w:sz w:val="24"/>
                <w:szCs w:val="24"/>
              </w:rPr>
              <w:t>.</w:t>
            </w:r>
          </w:p>
        </w:tc>
        <w:tc>
          <w:tcPr>
            <w:cnfStyle w:val="000001000000" w:firstRow="0" w:lastRow="0" w:firstColumn="0" w:lastColumn="0" w:oddVBand="0" w:evenVBand="1" w:oddHBand="0" w:evenHBand="0" w:firstRowFirstColumn="0" w:firstRowLastColumn="0" w:lastRowFirstColumn="0" w:lastRowLastColumn="0"/>
            <w:tcW w:w="2410" w:type="dxa"/>
          </w:tcPr>
          <w:p w14:paraId="5D975262" w14:textId="77777777" w:rsidR="00D933B7" w:rsidRPr="0038195C" w:rsidRDefault="00D933B7">
            <w:pPr>
              <w:spacing w:after="240"/>
              <w:jc w:val="center"/>
              <w:rPr>
                <w:rFonts w:cs="Times New Roman"/>
              </w:rPr>
            </w:pPr>
            <w:r>
              <w:rPr>
                <w:rFonts w:eastAsia="EC Square Sans Pro" w:cs="EC Square Sans Pro"/>
                <w:b/>
                <w:bCs/>
              </w:rPr>
              <w:t>9</w:t>
            </w:r>
          </w:p>
          <w:p w14:paraId="114071A4" w14:textId="77777777" w:rsidR="00D933B7" w:rsidRPr="0038195C" w:rsidRDefault="00D933B7">
            <w:pPr>
              <w:spacing w:before="120"/>
              <w:jc w:val="both"/>
              <w:rPr>
                <w:rFonts w:ascii="Times New Roman" w:eastAsia="Times New Roman" w:hAnsi="Times New Roman" w:cs="Times New Roman"/>
              </w:rPr>
            </w:pPr>
            <w:r>
              <w:rPr>
                <w:rFonts w:eastAsia="EC Square Sans Pro" w:cs="EC Square Sans Pro"/>
              </w:rPr>
              <w:t>joint customs operations were financially supported through the programme in 2025, facilitating the fight against counterfeit medicines and other goods, illegal pesticides, waste and wildlife trafficking.</w:t>
            </w:r>
          </w:p>
        </w:tc>
      </w:tr>
    </w:tbl>
    <w:p w14:paraId="6E182F88" w14:textId="77777777" w:rsidR="00D933B7" w:rsidRPr="0038195C" w:rsidRDefault="00D933B7" w:rsidP="00D933B7"/>
    <w:p w14:paraId="30E46686" w14:textId="47623C36" w:rsidR="00D933B7" w:rsidRPr="0038195C" w:rsidRDefault="00D933B7" w:rsidP="00F72C99">
      <w:pPr>
        <w:pStyle w:val="Heading2"/>
      </w:pPr>
      <w:r>
        <w:br w:type="page"/>
        <w:t>Budget implementation</w:t>
      </w:r>
    </w:p>
    <w:p w14:paraId="453DEEBB" w14:textId="77777777" w:rsidR="00D933B7" w:rsidRPr="0038195C" w:rsidRDefault="00D933B7" w:rsidP="00F72C99">
      <w:pPr>
        <w:pStyle w:val="Heading3"/>
        <w:rPr>
          <w:rFonts w:cs="Calibri"/>
          <w:lang w:eastAsia="en-IE"/>
        </w:rPr>
      </w:pPr>
      <w:r>
        <w:t xml:space="preserve">Budget programming </w:t>
      </w:r>
      <w:r>
        <w:rPr>
          <w:rFonts w:cs="Segoe UI"/>
          <w:lang w:eastAsia="en-IE"/>
        </w:rPr>
        <w:t>(million EUR):</w:t>
      </w:r>
      <w:r>
        <w:rPr>
          <w:rFonts w:ascii="Calibri" w:hAnsi="Calibri" w:cs="Calibri"/>
          <w:lang w:eastAsia="en-IE"/>
        </w:rPr>
        <w:t> </w:t>
      </w:r>
    </w:p>
    <w:p w14:paraId="73FC63C8" w14:textId="77777777" w:rsidR="00D933B7" w:rsidRPr="0038195C" w:rsidRDefault="00D933B7" w:rsidP="00D933B7">
      <w:pPr>
        <w:spacing w:after="0"/>
        <w:textAlignment w:val="baseline"/>
        <w:rPr>
          <w:rFonts w:ascii="Calibri" w:eastAsia="Aptos" w:hAnsi="Calibri" w:cs="Calibri"/>
          <w:sz w:val="12"/>
          <w:szCs w:val="12"/>
          <w:lang w:eastAsia="en-IE"/>
        </w:rPr>
      </w:pPr>
    </w:p>
    <w:tbl>
      <w:tblPr>
        <w:tblW w:w="12121" w:type="dxa"/>
        <w:tblInd w:w="-1385" w:type="dxa"/>
        <w:tblLook w:val="04A0" w:firstRow="1" w:lastRow="0" w:firstColumn="1" w:lastColumn="0" w:noHBand="0" w:noVBand="1"/>
      </w:tblPr>
      <w:tblGrid>
        <w:gridCol w:w="2618"/>
        <w:gridCol w:w="1170"/>
        <w:gridCol w:w="1171"/>
        <w:gridCol w:w="1171"/>
        <w:gridCol w:w="1171"/>
        <w:gridCol w:w="1103"/>
        <w:gridCol w:w="1149"/>
        <w:gridCol w:w="1419"/>
        <w:gridCol w:w="1149"/>
      </w:tblGrid>
      <w:tr w:rsidR="006E0601" w:rsidRPr="0038195C" w14:paraId="26FF34DE" w14:textId="77777777">
        <w:trPr>
          <w:trHeight w:val="315"/>
        </w:trPr>
        <w:tc>
          <w:tcPr>
            <w:tcW w:w="2618" w:type="dxa"/>
            <w:tcBorders>
              <w:top w:val="single" w:sz="4" w:space="0" w:color="FFFFFF"/>
              <w:left w:val="single" w:sz="4" w:space="0" w:color="FFFFFF"/>
              <w:bottom w:val="nil"/>
              <w:right w:val="single" w:sz="4" w:space="0" w:color="FFFFFF"/>
            </w:tcBorders>
            <w:noWrap/>
            <w:vAlign w:val="bottom"/>
            <w:hideMark/>
          </w:tcPr>
          <w:p w14:paraId="348CE66B" w14:textId="77777777" w:rsidR="00D933B7" w:rsidRPr="0038195C" w:rsidRDefault="00D933B7">
            <w:pPr>
              <w:spacing w:after="0"/>
              <w:rPr>
                <w:rFonts w:ascii="Aptos Narrow" w:eastAsia="Aptos" w:hAnsi="Aptos Narrow"/>
                <w:color w:val="000000"/>
                <w:sz w:val="22"/>
                <w:szCs w:val="22"/>
                <w:lang w:eastAsia="en-IE"/>
              </w:rPr>
            </w:pPr>
            <w:r>
              <w:rPr>
                <w:rFonts w:ascii="Aptos Narrow" w:eastAsia="Aptos" w:hAnsi="Aptos Narrow"/>
                <w:color w:val="000000"/>
                <w:sz w:val="22"/>
                <w:szCs w:val="22"/>
                <w:lang w:eastAsia="en-IE"/>
              </w:rPr>
              <w:t> </w:t>
            </w:r>
          </w:p>
        </w:tc>
        <w:tc>
          <w:tcPr>
            <w:tcW w:w="1170" w:type="dxa"/>
            <w:tcBorders>
              <w:top w:val="single" w:sz="4" w:space="0" w:color="D9D9D9"/>
              <w:left w:val="single" w:sz="4" w:space="0" w:color="D9D9D9"/>
              <w:bottom w:val="single" w:sz="4" w:space="0" w:color="D9D9D9"/>
              <w:right w:val="single" w:sz="4" w:space="0" w:color="D9D9D9"/>
            </w:tcBorders>
            <w:shd w:val="clear" w:color="000000" w:fill="DAE9F8"/>
            <w:vAlign w:val="center"/>
            <w:hideMark/>
          </w:tcPr>
          <w:p w14:paraId="1C706CF7"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2021</w:t>
            </w:r>
            <w:r>
              <w:rPr>
                <w:rFonts w:ascii="Calibri" w:eastAsia="Aptos" w:hAnsi="Calibri" w:cs="Calibri"/>
                <w:b/>
                <w:bCs/>
                <w:color w:val="000000"/>
                <w:sz w:val="22"/>
                <w:szCs w:val="22"/>
                <w:lang w:eastAsia="en-IE"/>
              </w:rPr>
              <w:t> </w:t>
            </w:r>
          </w:p>
        </w:tc>
        <w:tc>
          <w:tcPr>
            <w:tcW w:w="1171" w:type="dxa"/>
            <w:tcBorders>
              <w:top w:val="single" w:sz="4" w:space="0" w:color="D9D9D9"/>
              <w:left w:val="nil"/>
              <w:bottom w:val="single" w:sz="4" w:space="0" w:color="D9D9D9"/>
              <w:right w:val="single" w:sz="4" w:space="0" w:color="D9D9D9"/>
            </w:tcBorders>
            <w:shd w:val="clear" w:color="000000" w:fill="DAE9F8"/>
            <w:vAlign w:val="center"/>
            <w:hideMark/>
          </w:tcPr>
          <w:p w14:paraId="20110E42"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2022</w:t>
            </w:r>
            <w:r>
              <w:rPr>
                <w:rFonts w:ascii="Calibri" w:eastAsia="Aptos" w:hAnsi="Calibri" w:cs="Calibri"/>
                <w:b/>
                <w:bCs/>
                <w:color w:val="000000"/>
                <w:sz w:val="22"/>
                <w:szCs w:val="22"/>
                <w:lang w:eastAsia="en-IE"/>
              </w:rPr>
              <w:t> </w:t>
            </w:r>
          </w:p>
        </w:tc>
        <w:tc>
          <w:tcPr>
            <w:tcW w:w="1171" w:type="dxa"/>
            <w:tcBorders>
              <w:top w:val="single" w:sz="4" w:space="0" w:color="D9D9D9"/>
              <w:left w:val="nil"/>
              <w:bottom w:val="single" w:sz="4" w:space="0" w:color="D9D9D9"/>
              <w:right w:val="single" w:sz="4" w:space="0" w:color="D9D9D9"/>
            </w:tcBorders>
            <w:shd w:val="clear" w:color="000000" w:fill="DAE9F8"/>
            <w:vAlign w:val="center"/>
            <w:hideMark/>
          </w:tcPr>
          <w:p w14:paraId="495CBB3D"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2023</w:t>
            </w:r>
            <w:r>
              <w:rPr>
                <w:rFonts w:ascii="Calibri" w:eastAsia="Aptos" w:hAnsi="Calibri" w:cs="Calibri"/>
                <w:b/>
                <w:bCs/>
                <w:color w:val="000000"/>
                <w:sz w:val="22"/>
                <w:szCs w:val="22"/>
                <w:lang w:eastAsia="en-IE"/>
              </w:rPr>
              <w:t> </w:t>
            </w:r>
          </w:p>
        </w:tc>
        <w:tc>
          <w:tcPr>
            <w:tcW w:w="1171" w:type="dxa"/>
            <w:tcBorders>
              <w:top w:val="single" w:sz="4" w:space="0" w:color="D9D9D9"/>
              <w:left w:val="nil"/>
              <w:bottom w:val="single" w:sz="4" w:space="0" w:color="D9D9D9"/>
              <w:right w:val="single" w:sz="4" w:space="0" w:color="D9D9D9"/>
            </w:tcBorders>
            <w:shd w:val="clear" w:color="000000" w:fill="DAE9F8"/>
            <w:vAlign w:val="center"/>
            <w:hideMark/>
          </w:tcPr>
          <w:p w14:paraId="0587F505"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2024</w:t>
            </w:r>
            <w:r>
              <w:rPr>
                <w:rFonts w:ascii="Calibri" w:eastAsia="Aptos" w:hAnsi="Calibri" w:cs="Calibri"/>
                <w:b/>
                <w:bCs/>
                <w:color w:val="000000"/>
                <w:sz w:val="22"/>
                <w:szCs w:val="22"/>
                <w:lang w:eastAsia="en-IE"/>
              </w:rPr>
              <w:t> </w:t>
            </w:r>
          </w:p>
        </w:tc>
        <w:tc>
          <w:tcPr>
            <w:tcW w:w="1103" w:type="dxa"/>
            <w:tcBorders>
              <w:top w:val="single" w:sz="4" w:space="0" w:color="D9D9D9"/>
              <w:left w:val="nil"/>
              <w:bottom w:val="single" w:sz="4" w:space="0" w:color="D9D9D9"/>
              <w:right w:val="single" w:sz="4" w:space="0" w:color="D9D9D9"/>
            </w:tcBorders>
            <w:shd w:val="clear" w:color="000000" w:fill="DAE9F8"/>
            <w:vAlign w:val="center"/>
            <w:hideMark/>
          </w:tcPr>
          <w:p w14:paraId="4BCF7CD5"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2025</w:t>
            </w:r>
            <w:r>
              <w:rPr>
                <w:rFonts w:ascii="Calibri" w:eastAsia="Aptos" w:hAnsi="Calibri" w:cs="Calibri"/>
                <w:b/>
                <w:bCs/>
                <w:color w:val="000000"/>
                <w:sz w:val="22"/>
                <w:szCs w:val="22"/>
                <w:lang w:eastAsia="en-IE"/>
              </w:rPr>
              <w:t> </w:t>
            </w:r>
          </w:p>
        </w:tc>
        <w:tc>
          <w:tcPr>
            <w:tcW w:w="1149" w:type="dxa"/>
            <w:tcBorders>
              <w:top w:val="single" w:sz="4" w:space="0" w:color="D9D9D9"/>
              <w:left w:val="nil"/>
              <w:bottom w:val="single" w:sz="4" w:space="0" w:color="D9D9D9"/>
              <w:right w:val="single" w:sz="4" w:space="0" w:color="D9D9D9"/>
            </w:tcBorders>
            <w:shd w:val="clear" w:color="000000" w:fill="DAE9F8"/>
            <w:vAlign w:val="center"/>
            <w:hideMark/>
          </w:tcPr>
          <w:p w14:paraId="71F4E42C"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2026</w:t>
            </w:r>
            <w:r>
              <w:rPr>
                <w:rFonts w:ascii="Calibri" w:eastAsia="Aptos" w:hAnsi="Calibri" w:cs="Calibri"/>
                <w:b/>
                <w:bCs/>
                <w:color w:val="000000"/>
                <w:sz w:val="22"/>
                <w:szCs w:val="22"/>
                <w:lang w:eastAsia="en-IE"/>
              </w:rPr>
              <w:t> </w:t>
            </w:r>
          </w:p>
        </w:tc>
        <w:tc>
          <w:tcPr>
            <w:tcW w:w="1419" w:type="dxa"/>
            <w:tcBorders>
              <w:top w:val="single" w:sz="4" w:space="0" w:color="D9D9D9"/>
              <w:left w:val="nil"/>
              <w:bottom w:val="single" w:sz="4" w:space="0" w:color="D9D9D9"/>
              <w:right w:val="single" w:sz="4" w:space="0" w:color="D9D9D9"/>
            </w:tcBorders>
            <w:shd w:val="clear" w:color="000000" w:fill="DAE9F8"/>
            <w:vAlign w:val="center"/>
            <w:hideMark/>
          </w:tcPr>
          <w:p w14:paraId="5AE2624B"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2027</w:t>
            </w:r>
            <w:r>
              <w:rPr>
                <w:rFonts w:ascii="Calibri" w:eastAsia="Aptos" w:hAnsi="Calibri" w:cs="Calibri"/>
                <w:b/>
                <w:bCs/>
                <w:color w:val="000000"/>
                <w:sz w:val="22"/>
                <w:szCs w:val="22"/>
                <w:lang w:eastAsia="en-IE"/>
              </w:rPr>
              <w:t> </w:t>
            </w:r>
          </w:p>
        </w:tc>
        <w:tc>
          <w:tcPr>
            <w:tcW w:w="1149" w:type="dxa"/>
            <w:tcBorders>
              <w:top w:val="single" w:sz="4" w:space="0" w:color="D9D9D9"/>
              <w:left w:val="nil"/>
              <w:bottom w:val="single" w:sz="4" w:space="0" w:color="D9D9D9"/>
              <w:right w:val="single" w:sz="4" w:space="0" w:color="D9D9D9"/>
            </w:tcBorders>
            <w:shd w:val="clear" w:color="000000" w:fill="DAE9F8"/>
            <w:vAlign w:val="center"/>
            <w:hideMark/>
          </w:tcPr>
          <w:p w14:paraId="39E1D042"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Total</w:t>
            </w:r>
            <w:r>
              <w:rPr>
                <w:rFonts w:ascii="Calibri" w:eastAsia="Aptos" w:hAnsi="Calibri" w:cs="Calibri"/>
                <w:b/>
                <w:bCs/>
                <w:color w:val="000000"/>
                <w:sz w:val="22"/>
                <w:szCs w:val="22"/>
                <w:lang w:eastAsia="en-IE"/>
              </w:rPr>
              <w:t> </w:t>
            </w:r>
          </w:p>
        </w:tc>
      </w:tr>
      <w:tr w:rsidR="00D933B7" w:rsidRPr="0038195C" w14:paraId="4F84D183" w14:textId="77777777">
        <w:trPr>
          <w:trHeight w:val="630"/>
        </w:trPr>
        <w:tc>
          <w:tcPr>
            <w:tcW w:w="2618" w:type="dxa"/>
            <w:tcBorders>
              <w:top w:val="single" w:sz="4" w:space="0" w:color="D9D9D9"/>
              <w:left w:val="single" w:sz="4" w:space="0" w:color="D9D9D9"/>
              <w:bottom w:val="single" w:sz="4" w:space="0" w:color="D9D9D9"/>
              <w:right w:val="single" w:sz="4" w:space="0" w:color="D9D9D9"/>
            </w:tcBorders>
            <w:vAlign w:val="center"/>
            <w:hideMark/>
          </w:tcPr>
          <w:p w14:paraId="279BE7AA" w14:textId="77777777" w:rsidR="00D933B7" w:rsidRPr="0038195C" w:rsidRDefault="00D933B7">
            <w:pPr>
              <w:spacing w:after="0"/>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Financial programming</w:t>
            </w:r>
            <w:r>
              <w:rPr>
                <w:rFonts w:ascii="Calibri" w:eastAsia="Aptos" w:hAnsi="Calibri" w:cs="Calibri"/>
                <w:b/>
                <w:bCs/>
                <w:color w:val="000000"/>
                <w:sz w:val="22"/>
                <w:szCs w:val="22"/>
                <w:lang w:eastAsia="en-IE"/>
              </w:rPr>
              <w:t> </w:t>
            </w:r>
          </w:p>
        </w:tc>
        <w:tc>
          <w:tcPr>
            <w:tcW w:w="1170" w:type="dxa"/>
            <w:tcBorders>
              <w:top w:val="nil"/>
              <w:left w:val="nil"/>
              <w:bottom w:val="single" w:sz="4" w:space="0" w:color="D9D9D9"/>
              <w:right w:val="single" w:sz="4" w:space="0" w:color="D9D9D9"/>
            </w:tcBorders>
            <w:vAlign w:val="center"/>
            <w:hideMark/>
          </w:tcPr>
          <w:p w14:paraId="23133562"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24.1</w:t>
            </w:r>
          </w:p>
        </w:tc>
        <w:tc>
          <w:tcPr>
            <w:tcW w:w="1171" w:type="dxa"/>
            <w:tcBorders>
              <w:top w:val="nil"/>
              <w:left w:val="nil"/>
              <w:bottom w:val="single" w:sz="4" w:space="0" w:color="D9D9D9"/>
              <w:right w:val="single" w:sz="4" w:space="0" w:color="D9D9D9"/>
            </w:tcBorders>
            <w:vAlign w:val="center"/>
            <w:hideMark/>
          </w:tcPr>
          <w:p w14:paraId="32F3B529"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24.4</w:t>
            </w:r>
          </w:p>
        </w:tc>
        <w:tc>
          <w:tcPr>
            <w:tcW w:w="1171" w:type="dxa"/>
            <w:tcBorders>
              <w:top w:val="nil"/>
              <w:left w:val="nil"/>
              <w:bottom w:val="single" w:sz="4" w:space="0" w:color="D9D9D9"/>
              <w:right w:val="single" w:sz="4" w:space="0" w:color="D9D9D9"/>
            </w:tcBorders>
            <w:vAlign w:val="center"/>
            <w:hideMark/>
          </w:tcPr>
          <w:p w14:paraId="4A79C773"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24.9</w:t>
            </w:r>
          </w:p>
        </w:tc>
        <w:tc>
          <w:tcPr>
            <w:tcW w:w="1171" w:type="dxa"/>
            <w:tcBorders>
              <w:top w:val="nil"/>
              <w:left w:val="nil"/>
              <w:bottom w:val="single" w:sz="4" w:space="0" w:color="D9D9D9"/>
              <w:right w:val="single" w:sz="4" w:space="0" w:color="D9D9D9"/>
            </w:tcBorders>
            <w:vAlign w:val="center"/>
            <w:hideMark/>
          </w:tcPr>
          <w:p w14:paraId="3CE573A6"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25.5</w:t>
            </w:r>
          </w:p>
        </w:tc>
        <w:tc>
          <w:tcPr>
            <w:tcW w:w="1103" w:type="dxa"/>
            <w:tcBorders>
              <w:top w:val="nil"/>
              <w:left w:val="nil"/>
              <w:bottom w:val="single" w:sz="4" w:space="0" w:color="D9D9D9"/>
              <w:right w:val="single" w:sz="4" w:space="0" w:color="D9D9D9"/>
            </w:tcBorders>
            <w:vAlign w:val="center"/>
            <w:hideMark/>
          </w:tcPr>
          <w:p w14:paraId="49927E39"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27.4</w:t>
            </w:r>
          </w:p>
        </w:tc>
        <w:tc>
          <w:tcPr>
            <w:tcW w:w="1149" w:type="dxa"/>
            <w:tcBorders>
              <w:top w:val="nil"/>
              <w:left w:val="nil"/>
              <w:bottom w:val="single" w:sz="4" w:space="0" w:color="D9D9D9"/>
              <w:right w:val="single" w:sz="4" w:space="0" w:color="D9D9D9"/>
            </w:tcBorders>
            <w:vAlign w:val="center"/>
            <w:hideMark/>
          </w:tcPr>
          <w:p w14:paraId="14011F29"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26.9</w:t>
            </w:r>
          </w:p>
        </w:tc>
        <w:tc>
          <w:tcPr>
            <w:tcW w:w="1419" w:type="dxa"/>
            <w:tcBorders>
              <w:top w:val="nil"/>
              <w:left w:val="nil"/>
              <w:bottom w:val="single" w:sz="4" w:space="0" w:color="D9D9D9"/>
              <w:right w:val="single" w:sz="4" w:space="0" w:color="D9D9D9"/>
            </w:tcBorders>
            <w:vAlign w:val="center"/>
            <w:hideMark/>
          </w:tcPr>
          <w:p w14:paraId="0A152231"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28.7</w:t>
            </w:r>
          </w:p>
        </w:tc>
        <w:tc>
          <w:tcPr>
            <w:tcW w:w="1149" w:type="dxa"/>
            <w:tcBorders>
              <w:top w:val="nil"/>
              <w:left w:val="nil"/>
              <w:bottom w:val="single" w:sz="4" w:space="0" w:color="D9D9D9"/>
              <w:right w:val="single" w:sz="4" w:space="0" w:color="D9D9D9"/>
            </w:tcBorders>
            <w:vAlign w:val="center"/>
            <w:hideMark/>
          </w:tcPr>
          <w:p w14:paraId="67CD716A"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181.7</w:t>
            </w:r>
          </w:p>
        </w:tc>
      </w:tr>
      <w:tr w:rsidR="006E0601" w:rsidRPr="0038195C" w14:paraId="688F1860" w14:textId="77777777">
        <w:trPr>
          <w:trHeight w:val="630"/>
        </w:trPr>
        <w:tc>
          <w:tcPr>
            <w:tcW w:w="2618" w:type="dxa"/>
            <w:tcBorders>
              <w:top w:val="nil"/>
              <w:left w:val="single" w:sz="4" w:space="0" w:color="D9D9D9"/>
              <w:bottom w:val="single" w:sz="4" w:space="0" w:color="D9D9D9"/>
              <w:right w:val="single" w:sz="4" w:space="0" w:color="D9D9D9"/>
            </w:tcBorders>
            <w:shd w:val="clear" w:color="000000" w:fill="F2F2F2"/>
            <w:vAlign w:val="center"/>
            <w:hideMark/>
          </w:tcPr>
          <w:p w14:paraId="35667EE9" w14:textId="77777777" w:rsidR="00D933B7" w:rsidRPr="0038195C" w:rsidRDefault="00D933B7">
            <w:pPr>
              <w:spacing w:after="0"/>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NextGenerationEU</w:t>
            </w:r>
            <w:r>
              <w:rPr>
                <w:rFonts w:ascii="Calibri" w:eastAsia="Aptos" w:hAnsi="Calibri" w:cs="Calibri"/>
                <w:b/>
                <w:bCs/>
                <w:color w:val="000000"/>
                <w:sz w:val="22"/>
                <w:szCs w:val="22"/>
                <w:lang w:eastAsia="en-IE"/>
              </w:rPr>
              <w:t> </w:t>
            </w:r>
          </w:p>
        </w:tc>
        <w:tc>
          <w:tcPr>
            <w:tcW w:w="1170" w:type="dxa"/>
            <w:tcBorders>
              <w:top w:val="nil"/>
              <w:left w:val="nil"/>
              <w:bottom w:val="single" w:sz="4" w:space="0" w:color="D9D9D9"/>
              <w:right w:val="single" w:sz="4" w:space="0" w:color="D9D9D9"/>
            </w:tcBorders>
            <w:shd w:val="clear" w:color="000000" w:fill="F2F2F2"/>
            <w:vAlign w:val="center"/>
            <w:hideMark/>
          </w:tcPr>
          <w:p w14:paraId="381F6ED6"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shd w:val="clear" w:color="000000" w:fill="F2F2F2"/>
            <w:vAlign w:val="center"/>
            <w:hideMark/>
          </w:tcPr>
          <w:p w14:paraId="28EBD871"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shd w:val="clear" w:color="000000" w:fill="F2F2F2"/>
            <w:vAlign w:val="center"/>
            <w:hideMark/>
          </w:tcPr>
          <w:p w14:paraId="7ADB3293"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shd w:val="clear" w:color="000000" w:fill="F2F2F2"/>
            <w:vAlign w:val="center"/>
            <w:hideMark/>
          </w:tcPr>
          <w:p w14:paraId="46303533"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03" w:type="dxa"/>
            <w:tcBorders>
              <w:top w:val="nil"/>
              <w:left w:val="nil"/>
              <w:bottom w:val="single" w:sz="4" w:space="0" w:color="D9D9D9"/>
              <w:right w:val="single" w:sz="4" w:space="0" w:color="D9D9D9"/>
            </w:tcBorders>
            <w:shd w:val="clear" w:color="000000" w:fill="F2F2F2"/>
            <w:vAlign w:val="center"/>
            <w:hideMark/>
          </w:tcPr>
          <w:p w14:paraId="4275D2D9"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49" w:type="dxa"/>
            <w:tcBorders>
              <w:top w:val="nil"/>
              <w:left w:val="nil"/>
              <w:bottom w:val="single" w:sz="4" w:space="0" w:color="D9D9D9"/>
              <w:right w:val="single" w:sz="4" w:space="0" w:color="D9D9D9"/>
            </w:tcBorders>
            <w:shd w:val="clear" w:color="000000" w:fill="F2F2F2"/>
            <w:vAlign w:val="center"/>
            <w:hideMark/>
          </w:tcPr>
          <w:p w14:paraId="3D26A932"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419" w:type="dxa"/>
            <w:tcBorders>
              <w:top w:val="nil"/>
              <w:left w:val="nil"/>
              <w:bottom w:val="single" w:sz="4" w:space="0" w:color="D9D9D9"/>
              <w:right w:val="single" w:sz="4" w:space="0" w:color="D9D9D9"/>
            </w:tcBorders>
            <w:shd w:val="clear" w:color="000000" w:fill="F2F2F2"/>
            <w:vAlign w:val="center"/>
            <w:hideMark/>
          </w:tcPr>
          <w:p w14:paraId="0F35BF41"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49" w:type="dxa"/>
            <w:tcBorders>
              <w:top w:val="nil"/>
              <w:left w:val="nil"/>
              <w:bottom w:val="single" w:sz="4" w:space="0" w:color="D9D9D9"/>
              <w:right w:val="single" w:sz="4" w:space="0" w:color="D9D9D9"/>
            </w:tcBorders>
            <w:shd w:val="clear" w:color="000000" w:fill="F2F2F2"/>
            <w:vAlign w:val="center"/>
            <w:hideMark/>
          </w:tcPr>
          <w:p w14:paraId="1BF6DD28"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r>
      <w:tr w:rsidR="00D933B7" w:rsidRPr="0038195C" w14:paraId="755B6F10" w14:textId="77777777">
        <w:trPr>
          <w:trHeight w:val="945"/>
        </w:trPr>
        <w:tc>
          <w:tcPr>
            <w:tcW w:w="2618" w:type="dxa"/>
            <w:tcBorders>
              <w:top w:val="nil"/>
              <w:left w:val="single" w:sz="4" w:space="0" w:color="D9D9D9"/>
              <w:bottom w:val="single" w:sz="4" w:space="0" w:color="D9D9D9"/>
              <w:right w:val="single" w:sz="4" w:space="0" w:color="D9D9D9"/>
            </w:tcBorders>
            <w:vAlign w:val="center"/>
            <w:hideMark/>
          </w:tcPr>
          <w:p w14:paraId="54A71AB4" w14:textId="77777777" w:rsidR="00D933B7" w:rsidRPr="0038195C" w:rsidRDefault="00D933B7">
            <w:pPr>
              <w:spacing w:after="0"/>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Decommitments made available again</w:t>
            </w:r>
            <w:r>
              <w:rPr>
                <w:rFonts w:ascii="Calibri" w:eastAsia="Aptos" w:hAnsi="Calibri" w:cs="Calibri"/>
                <w:color w:val="000000"/>
                <w:sz w:val="22"/>
                <w:szCs w:val="22"/>
                <w:lang w:eastAsia="en-IE"/>
              </w:rPr>
              <w:t> </w:t>
            </w:r>
            <w:r>
              <w:rPr>
                <w:rFonts w:ascii="EC Square Sans Pro" w:eastAsia="Aptos" w:hAnsi="EC Square Sans Pro" w:cs="Calibri"/>
                <w:color w:val="000000"/>
                <w:sz w:val="22"/>
                <w:szCs w:val="22"/>
                <w:lang w:eastAsia="en-IE"/>
              </w:rPr>
              <w:t>(</w:t>
            </w:r>
            <w:r>
              <w:rPr>
                <w:rFonts w:ascii="EC Square Sans Pro" w:eastAsia="Aptos" w:hAnsi="EC Square Sans Pro"/>
                <w:color w:val="000000"/>
                <w:sz w:val="22"/>
                <w:szCs w:val="22"/>
                <w:lang w:eastAsia="en-IE"/>
              </w:rPr>
              <w:t>*)</w:t>
            </w:r>
            <w:r>
              <w:rPr>
                <w:rFonts w:ascii="Calibri" w:eastAsia="Aptos" w:hAnsi="Calibri" w:cs="Calibri"/>
                <w:color w:val="000000"/>
                <w:sz w:val="22"/>
                <w:szCs w:val="22"/>
                <w:lang w:eastAsia="en-IE"/>
              </w:rPr>
              <w:t> </w:t>
            </w:r>
          </w:p>
        </w:tc>
        <w:tc>
          <w:tcPr>
            <w:tcW w:w="1170" w:type="dxa"/>
            <w:tcBorders>
              <w:top w:val="nil"/>
              <w:left w:val="nil"/>
              <w:bottom w:val="single" w:sz="4" w:space="0" w:color="D9D9D9"/>
              <w:right w:val="single" w:sz="4" w:space="0" w:color="D9D9D9"/>
            </w:tcBorders>
            <w:vAlign w:val="center"/>
            <w:hideMark/>
          </w:tcPr>
          <w:p w14:paraId="29B84096"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vAlign w:val="center"/>
            <w:hideMark/>
          </w:tcPr>
          <w:p w14:paraId="1C928220" w14:textId="77777777" w:rsidR="00D933B7" w:rsidRPr="0038195C" w:rsidRDefault="00D933B7">
            <w:pPr>
              <w:spacing w:after="0"/>
              <w:jc w:val="right"/>
              <w:rPr>
                <w:rFonts w:ascii="Calibri" w:eastAsia="Aptos" w:hAnsi="Calibri" w:cs="Calibri"/>
                <w:color w:val="000000"/>
                <w:sz w:val="22"/>
                <w:szCs w:val="22"/>
                <w:lang w:eastAsia="en-IE"/>
              </w:rPr>
            </w:pPr>
            <w:r>
              <w:rPr>
                <w:rFonts w:ascii="Calibri" w:eastAsia="Aptos" w:hAnsi="Calibri" w:cs="Calibri"/>
                <w:color w:val="000000"/>
                <w:sz w:val="22"/>
                <w:szCs w:val="22"/>
                <w:lang w:eastAsia="en-IE"/>
              </w:rPr>
              <w:t xml:space="preserve"> 0.0</w:t>
            </w:r>
          </w:p>
        </w:tc>
        <w:tc>
          <w:tcPr>
            <w:tcW w:w="1171" w:type="dxa"/>
            <w:tcBorders>
              <w:top w:val="nil"/>
              <w:left w:val="nil"/>
              <w:bottom w:val="single" w:sz="4" w:space="0" w:color="D9D9D9"/>
              <w:right w:val="single" w:sz="4" w:space="0" w:color="D9D9D9"/>
            </w:tcBorders>
            <w:vAlign w:val="center"/>
            <w:hideMark/>
          </w:tcPr>
          <w:p w14:paraId="3B96D1FA"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vAlign w:val="center"/>
            <w:hideMark/>
          </w:tcPr>
          <w:p w14:paraId="2402412F"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03" w:type="dxa"/>
            <w:tcBorders>
              <w:top w:val="nil"/>
              <w:left w:val="nil"/>
              <w:bottom w:val="single" w:sz="4" w:space="0" w:color="D9D9D9"/>
              <w:right w:val="single" w:sz="4" w:space="0" w:color="D9D9D9"/>
            </w:tcBorders>
            <w:vAlign w:val="center"/>
            <w:hideMark/>
          </w:tcPr>
          <w:p w14:paraId="058B67FE"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49" w:type="dxa"/>
            <w:tcBorders>
              <w:top w:val="nil"/>
              <w:left w:val="nil"/>
              <w:bottom w:val="single" w:sz="4" w:space="0" w:color="D9D9D9"/>
              <w:right w:val="single" w:sz="4" w:space="0" w:color="D9D9D9"/>
            </w:tcBorders>
            <w:vAlign w:val="center"/>
            <w:hideMark/>
          </w:tcPr>
          <w:p w14:paraId="50212C6D"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419" w:type="dxa"/>
            <w:tcBorders>
              <w:top w:val="nil"/>
              <w:left w:val="nil"/>
              <w:bottom w:val="single" w:sz="4" w:space="0" w:color="D9D9D9"/>
              <w:right w:val="single" w:sz="4" w:space="0" w:color="D9D9D9"/>
            </w:tcBorders>
            <w:vAlign w:val="center"/>
            <w:hideMark/>
          </w:tcPr>
          <w:p w14:paraId="23B2316F"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49" w:type="dxa"/>
            <w:tcBorders>
              <w:top w:val="nil"/>
              <w:left w:val="nil"/>
              <w:bottom w:val="single" w:sz="4" w:space="0" w:color="D9D9D9"/>
              <w:right w:val="single" w:sz="4" w:space="0" w:color="D9D9D9"/>
            </w:tcBorders>
            <w:vAlign w:val="center"/>
            <w:hideMark/>
          </w:tcPr>
          <w:p w14:paraId="061F2F04"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r>
      <w:tr w:rsidR="006E0601" w:rsidRPr="0038195C" w14:paraId="1D907C59" w14:textId="77777777">
        <w:trPr>
          <w:trHeight w:val="1260"/>
        </w:trPr>
        <w:tc>
          <w:tcPr>
            <w:tcW w:w="2618" w:type="dxa"/>
            <w:tcBorders>
              <w:top w:val="nil"/>
              <w:left w:val="single" w:sz="4" w:space="0" w:color="D9D9D9"/>
              <w:bottom w:val="single" w:sz="4" w:space="0" w:color="D9D9D9"/>
              <w:right w:val="single" w:sz="4" w:space="0" w:color="D9D9D9"/>
            </w:tcBorders>
            <w:shd w:val="clear" w:color="000000" w:fill="F2F2F2"/>
            <w:vAlign w:val="center"/>
            <w:hideMark/>
          </w:tcPr>
          <w:p w14:paraId="4FC0A502" w14:textId="77777777" w:rsidR="00D933B7" w:rsidRPr="0038195C" w:rsidRDefault="00D933B7">
            <w:pPr>
              <w:spacing w:after="0"/>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Contributions from other countries and entities</w:t>
            </w:r>
            <w:r>
              <w:rPr>
                <w:rFonts w:ascii="Calibri" w:eastAsia="Aptos" w:hAnsi="Calibri" w:cs="Calibri"/>
                <w:b/>
                <w:bCs/>
                <w:color w:val="000000"/>
                <w:sz w:val="22"/>
                <w:szCs w:val="22"/>
                <w:lang w:eastAsia="en-IE"/>
              </w:rPr>
              <w:t> </w:t>
            </w:r>
          </w:p>
        </w:tc>
        <w:tc>
          <w:tcPr>
            <w:tcW w:w="1170" w:type="dxa"/>
            <w:tcBorders>
              <w:top w:val="nil"/>
              <w:left w:val="nil"/>
              <w:bottom w:val="single" w:sz="4" w:space="0" w:color="D9D9D9"/>
              <w:right w:val="single" w:sz="4" w:space="0" w:color="D9D9D9"/>
            </w:tcBorders>
            <w:shd w:val="clear" w:color="000000" w:fill="F2F2F2"/>
            <w:vAlign w:val="center"/>
            <w:hideMark/>
          </w:tcPr>
          <w:p w14:paraId="2C8722A8"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shd w:val="clear" w:color="000000" w:fill="F2F2F2"/>
            <w:vAlign w:val="center"/>
            <w:hideMark/>
          </w:tcPr>
          <w:p w14:paraId="57495435"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shd w:val="clear" w:color="000000" w:fill="F2F2F2"/>
            <w:vAlign w:val="center"/>
            <w:hideMark/>
          </w:tcPr>
          <w:p w14:paraId="3330528A"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71" w:type="dxa"/>
            <w:tcBorders>
              <w:top w:val="nil"/>
              <w:left w:val="nil"/>
              <w:bottom w:val="single" w:sz="4" w:space="0" w:color="D9D9D9"/>
              <w:right w:val="single" w:sz="4" w:space="0" w:color="D9D9D9"/>
            </w:tcBorders>
            <w:shd w:val="clear" w:color="000000" w:fill="F2F2F2"/>
            <w:vAlign w:val="center"/>
            <w:hideMark/>
          </w:tcPr>
          <w:p w14:paraId="5FDB5771"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03" w:type="dxa"/>
            <w:tcBorders>
              <w:top w:val="nil"/>
              <w:left w:val="nil"/>
              <w:bottom w:val="single" w:sz="4" w:space="0" w:color="D9D9D9"/>
              <w:right w:val="single" w:sz="4" w:space="0" w:color="D9D9D9"/>
            </w:tcBorders>
            <w:shd w:val="clear" w:color="000000" w:fill="F2F2F2"/>
            <w:vAlign w:val="center"/>
            <w:hideMark/>
          </w:tcPr>
          <w:p w14:paraId="7CB665AF"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49" w:type="dxa"/>
            <w:tcBorders>
              <w:top w:val="nil"/>
              <w:left w:val="nil"/>
              <w:bottom w:val="single" w:sz="4" w:space="0" w:color="D9D9D9"/>
              <w:right w:val="single" w:sz="4" w:space="0" w:color="D9D9D9"/>
            </w:tcBorders>
            <w:shd w:val="clear" w:color="000000" w:fill="F2F2F2"/>
            <w:vAlign w:val="center"/>
            <w:hideMark/>
          </w:tcPr>
          <w:p w14:paraId="7C67F065"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419" w:type="dxa"/>
            <w:tcBorders>
              <w:top w:val="nil"/>
              <w:left w:val="nil"/>
              <w:bottom w:val="single" w:sz="4" w:space="0" w:color="D9D9D9"/>
              <w:right w:val="single" w:sz="4" w:space="0" w:color="D9D9D9"/>
            </w:tcBorders>
            <w:shd w:val="clear" w:color="000000" w:fill="F2F2F2"/>
            <w:vAlign w:val="center"/>
            <w:hideMark/>
          </w:tcPr>
          <w:p w14:paraId="3A7E3C6A"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c>
          <w:tcPr>
            <w:tcW w:w="1149" w:type="dxa"/>
            <w:tcBorders>
              <w:top w:val="nil"/>
              <w:left w:val="nil"/>
              <w:bottom w:val="single" w:sz="4" w:space="0" w:color="D9D9D9"/>
              <w:right w:val="single" w:sz="4" w:space="0" w:color="D9D9D9"/>
            </w:tcBorders>
            <w:shd w:val="clear" w:color="000000" w:fill="F2F2F2"/>
            <w:vAlign w:val="center"/>
            <w:hideMark/>
          </w:tcPr>
          <w:p w14:paraId="17E093BD"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EC Square Sans Pro" w:eastAsia="Aptos" w:hAnsi="EC Square Sans Pro"/>
                <w:color w:val="000000"/>
                <w:sz w:val="22"/>
                <w:szCs w:val="22"/>
                <w:lang w:eastAsia="en-IE"/>
              </w:rPr>
              <w:t xml:space="preserve"> 0.0</w:t>
            </w:r>
          </w:p>
        </w:tc>
      </w:tr>
    </w:tbl>
    <w:tbl>
      <w:tblPr>
        <w:tblpPr w:leftFromText="180" w:rightFromText="180" w:vertAnchor="text" w:horzAnchor="margin" w:tblpXSpec="center" w:tblpY="63"/>
        <w:tblW w:w="12121" w:type="dxa"/>
        <w:tblLook w:val="04A0" w:firstRow="1" w:lastRow="0" w:firstColumn="1" w:lastColumn="0" w:noHBand="0" w:noVBand="1"/>
      </w:tblPr>
      <w:tblGrid>
        <w:gridCol w:w="2618"/>
        <w:gridCol w:w="1170"/>
        <w:gridCol w:w="1171"/>
        <w:gridCol w:w="1171"/>
        <w:gridCol w:w="1171"/>
        <w:gridCol w:w="1103"/>
        <w:gridCol w:w="1149"/>
        <w:gridCol w:w="1419"/>
        <w:gridCol w:w="1149"/>
      </w:tblGrid>
      <w:tr w:rsidR="00D933B7" w:rsidRPr="0038195C" w14:paraId="0CC46141" w14:textId="77777777">
        <w:trPr>
          <w:trHeight w:val="900"/>
        </w:trPr>
        <w:tc>
          <w:tcPr>
            <w:tcW w:w="2618" w:type="dxa"/>
            <w:tcBorders>
              <w:top w:val="nil"/>
              <w:left w:val="single" w:sz="4" w:space="0" w:color="D9D9D9"/>
              <w:bottom w:val="single" w:sz="4" w:space="0" w:color="D9D9D9"/>
              <w:right w:val="single" w:sz="4" w:space="0" w:color="D9D9D9"/>
            </w:tcBorders>
            <w:vAlign w:val="center"/>
            <w:hideMark/>
          </w:tcPr>
          <w:p w14:paraId="4AFF2F22" w14:textId="77777777" w:rsidR="00D933B7" w:rsidRPr="0038195C" w:rsidRDefault="00D933B7">
            <w:pPr>
              <w:spacing w:after="0"/>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Total</w:t>
            </w:r>
            <w:r>
              <w:rPr>
                <w:rFonts w:ascii="Calibri" w:eastAsia="Aptos" w:hAnsi="Calibri" w:cs="Calibri"/>
                <w:color w:val="000000"/>
                <w:sz w:val="22"/>
                <w:szCs w:val="22"/>
                <w:lang w:eastAsia="en-IE"/>
              </w:rPr>
              <w:t> </w:t>
            </w:r>
          </w:p>
        </w:tc>
        <w:tc>
          <w:tcPr>
            <w:tcW w:w="1170" w:type="dxa"/>
            <w:tcBorders>
              <w:top w:val="nil"/>
              <w:left w:val="nil"/>
              <w:bottom w:val="single" w:sz="4" w:space="0" w:color="D9D9D9"/>
              <w:right w:val="single" w:sz="4" w:space="0" w:color="D9D9D9"/>
            </w:tcBorders>
            <w:vAlign w:val="center"/>
            <w:hideMark/>
          </w:tcPr>
          <w:p w14:paraId="3AC00C29"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24.1</w:t>
            </w:r>
          </w:p>
        </w:tc>
        <w:tc>
          <w:tcPr>
            <w:tcW w:w="1171" w:type="dxa"/>
            <w:tcBorders>
              <w:top w:val="nil"/>
              <w:left w:val="nil"/>
              <w:bottom w:val="single" w:sz="4" w:space="0" w:color="D9D9D9"/>
              <w:right w:val="single" w:sz="4" w:space="0" w:color="D9D9D9"/>
            </w:tcBorders>
            <w:vAlign w:val="center"/>
            <w:hideMark/>
          </w:tcPr>
          <w:p w14:paraId="749F4E71"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24.4</w:t>
            </w:r>
          </w:p>
        </w:tc>
        <w:tc>
          <w:tcPr>
            <w:tcW w:w="1171" w:type="dxa"/>
            <w:tcBorders>
              <w:top w:val="nil"/>
              <w:left w:val="nil"/>
              <w:bottom w:val="single" w:sz="4" w:space="0" w:color="D9D9D9"/>
              <w:right w:val="single" w:sz="4" w:space="0" w:color="D9D9D9"/>
            </w:tcBorders>
            <w:vAlign w:val="center"/>
            <w:hideMark/>
          </w:tcPr>
          <w:p w14:paraId="1E91452E"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24.9</w:t>
            </w:r>
          </w:p>
        </w:tc>
        <w:tc>
          <w:tcPr>
            <w:tcW w:w="1171" w:type="dxa"/>
            <w:tcBorders>
              <w:top w:val="nil"/>
              <w:left w:val="nil"/>
              <w:bottom w:val="single" w:sz="4" w:space="0" w:color="D9D9D9"/>
              <w:right w:val="single" w:sz="4" w:space="0" w:color="D9D9D9"/>
            </w:tcBorders>
            <w:vAlign w:val="center"/>
            <w:hideMark/>
          </w:tcPr>
          <w:p w14:paraId="4617C090"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25.5</w:t>
            </w:r>
          </w:p>
        </w:tc>
        <w:tc>
          <w:tcPr>
            <w:tcW w:w="1103" w:type="dxa"/>
            <w:tcBorders>
              <w:top w:val="nil"/>
              <w:left w:val="nil"/>
              <w:bottom w:val="single" w:sz="4" w:space="0" w:color="D9D9D9"/>
              <w:right w:val="single" w:sz="4" w:space="0" w:color="D9D9D9"/>
            </w:tcBorders>
            <w:vAlign w:val="center"/>
            <w:hideMark/>
          </w:tcPr>
          <w:p w14:paraId="18433FC3"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27.4</w:t>
            </w:r>
          </w:p>
        </w:tc>
        <w:tc>
          <w:tcPr>
            <w:tcW w:w="1149" w:type="dxa"/>
            <w:tcBorders>
              <w:top w:val="nil"/>
              <w:left w:val="nil"/>
              <w:bottom w:val="single" w:sz="4" w:space="0" w:color="D9D9D9"/>
              <w:right w:val="single" w:sz="4" w:space="0" w:color="D9D9D9"/>
            </w:tcBorders>
            <w:vAlign w:val="center"/>
            <w:hideMark/>
          </w:tcPr>
          <w:p w14:paraId="66F1E172"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26.9</w:t>
            </w:r>
          </w:p>
        </w:tc>
        <w:tc>
          <w:tcPr>
            <w:tcW w:w="1419" w:type="dxa"/>
            <w:tcBorders>
              <w:top w:val="nil"/>
              <w:left w:val="nil"/>
              <w:bottom w:val="single" w:sz="4" w:space="0" w:color="D9D9D9"/>
              <w:right w:val="single" w:sz="4" w:space="0" w:color="D9D9D9"/>
            </w:tcBorders>
            <w:vAlign w:val="center"/>
            <w:hideMark/>
          </w:tcPr>
          <w:p w14:paraId="6862C8CC"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28.7</w:t>
            </w:r>
          </w:p>
        </w:tc>
        <w:tc>
          <w:tcPr>
            <w:tcW w:w="1149" w:type="dxa"/>
            <w:tcBorders>
              <w:top w:val="nil"/>
              <w:left w:val="nil"/>
              <w:bottom w:val="single" w:sz="4" w:space="0" w:color="D9D9D9"/>
              <w:right w:val="single" w:sz="4" w:space="0" w:color="D9D9D9"/>
            </w:tcBorders>
            <w:vAlign w:val="center"/>
            <w:hideMark/>
          </w:tcPr>
          <w:p w14:paraId="30BE3A03"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 xml:space="preserve"> 181.7</w:t>
            </w:r>
          </w:p>
        </w:tc>
      </w:tr>
    </w:tbl>
    <w:p w14:paraId="64D3BE1F" w14:textId="77777777" w:rsidR="00D933B7" w:rsidRPr="0038195C" w:rsidRDefault="00D933B7" w:rsidP="00D933B7">
      <w:pPr>
        <w:spacing w:after="0"/>
        <w:textAlignment w:val="baseline"/>
        <w:rPr>
          <w:rFonts w:ascii="Calibri" w:eastAsia="Aptos" w:hAnsi="Calibri" w:cs="Calibri"/>
          <w:lang w:eastAsia="en-IE"/>
        </w:rPr>
      </w:pPr>
    </w:p>
    <w:p w14:paraId="2A319E5A" w14:textId="77777777" w:rsidR="00D933B7" w:rsidRPr="0038195C" w:rsidRDefault="00D933B7" w:rsidP="00D933B7">
      <w:pPr>
        <w:spacing w:after="0"/>
        <w:ind w:left="285" w:hanging="285"/>
        <w:textAlignment w:val="baseline"/>
        <w:rPr>
          <w:rFonts w:ascii="EC Square Sans Pro Medium" w:eastAsia="Aptos" w:hAnsi="EC Square Sans Pro Medium" w:cs="Segoe UI"/>
          <w:sz w:val="18"/>
          <w:szCs w:val="18"/>
          <w:lang w:eastAsia="en-IE"/>
        </w:rPr>
      </w:pPr>
      <w:r>
        <w:rPr>
          <w:rFonts w:ascii="EC Square Sans Pro Medium" w:eastAsia="Aptos" w:hAnsi="EC Square Sans Pro Medium" w:cs="Segoe UI"/>
          <w:sz w:val="18"/>
          <w:szCs w:val="18"/>
          <w:lang w:eastAsia="en-IE"/>
        </w:rPr>
        <w:t>(*) Only Article</w:t>
      </w:r>
      <w:r>
        <w:rPr>
          <w:rFonts w:ascii="Calibri" w:eastAsia="Aptos" w:hAnsi="Calibri" w:cs="Calibri"/>
          <w:sz w:val="18"/>
          <w:szCs w:val="18"/>
          <w:lang w:eastAsia="en-IE"/>
        </w:rPr>
        <w:t> </w:t>
      </w:r>
      <w:r>
        <w:rPr>
          <w:rFonts w:ascii="EC Square Sans Pro Medium" w:eastAsia="Aptos" w:hAnsi="EC Square Sans Pro Medium" w:cs="Segoe UI"/>
          <w:sz w:val="18"/>
          <w:szCs w:val="18"/>
          <w:lang w:eastAsia="en-IE"/>
        </w:rPr>
        <w:t>15(3) of the Financial Regulation.</w:t>
      </w:r>
    </w:p>
    <w:p w14:paraId="4C94BC89" w14:textId="77777777" w:rsidR="00D933B7" w:rsidRPr="0038195C" w:rsidRDefault="00D933B7" w:rsidP="00D933B7">
      <w:pPr>
        <w:spacing w:after="0"/>
        <w:textAlignment w:val="baseline"/>
        <w:rPr>
          <w:rFonts w:ascii="Aptos" w:eastAsia="Aptos" w:hAnsi="Aptos" w:cs="Segoe UI"/>
          <w:sz w:val="18"/>
          <w:szCs w:val="18"/>
          <w:lang w:eastAsia="en-IE"/>
        </w:rPr>
      </w:pPr>
    </w:p>
    <w:p w14:paraId="0111A572" w14:textId="77777777" w:rsidR="00D933B7" w:rsidRPr="0038195C" w:rsidRDefault="00D933B7" w:rsidP="00D933B7">
      <w:pPr>
        <w:spacing w:after="0"/>
        <w:textAlignment w:val="baseline"/>
        <w:rPr>
          <w:rFonts w:ascii="Aptos" w:eastAsia="Aptos" w:hAnsi="Aptos" w:cs="Segoe UI"/>
          <w:sz w:val="18"/>
          <w:szCs w:val="18"/>
          <w:lang w:eastAsia="en-IE"/>
        </w:rPr>
      </w:pPr>
    </w:p>
    <w:p w14:paraId="1D04B971" w14:textId="77777777" w:rsidR="00D933B7" w:rsidRPr="0038195C" w:rsidRDefault="00D933B7" w:rsidP="00F72C99">
      <w:pPr>
        <w:pStyle w:val="Heading3"/>
        <w:rPr>
          <w:lang w:eastAsia="en-IE"/>
        </w:rPr>
      </w:pPr>
      <w:r>
        <w:rPr>
          <w:lang w:eastAsia="en-IE"/>
        </w:rPr>
        <w:t>Cumulative budget implementation at the end of 2025 (million EUR):</w:t>
      </w:r>
    </w:p>
    <w:p w14:paraId="594AF247" w14:textId="77777777" w:rsidR="00D933B7" w:rsidRPr="0038195C" w:rsidRDefault="00D933B7" w:rsidP="00D933B7">
      <w:pPr>
        <w:spacing w:after="0"/>
        <w:textAlignment w:val="baseline"/>
        <w:rPr>
          <w:rFonts w:ascii="EC Square Sans Pro" w:eastAsia="Aptos" w:hAnsi="EC Square Sans Pro" w:cs="Segoe UI"/>
          <w:b/>
          <w:bCs/>
          <w:lang w:eastAsia="en-IE"/>
        </w:rPr>
      </w:pPr>
    </w:p>
    <w:tbl>
      <w:tblPr>
        <w:tblW w:w="6780" w:type="dxa"/>
        <w:jc w:val="center"/>
        <w:tblLook w:val="04A0" w:firstRow="1" w:lastRow="0" w:firstColumn="1" w:lastColumn="0" w:noHBand="0" w:noVBand="1"/>
      </w:tblPr>
      <w:tblGrid>
        <w:gridCol w:w="1980"/>
        <w:gridCol w:w="1933"/>
        <w:gridCol w:w="975"/>
        <w:gridCol w:w="1892"/>
      </w:tblGrid>
      <w:tr w:rsidR="00D933B7" w:rsidRPr="0038195C" w14:paraId="746419B2" w14:textId="77777777">
        <w:trPr>
          <w:trHeight w:val="630"/>
          <w:jc w:val="center"/>
        </w:trPr>
        <w:tc>
          <w:tcPr>
            <w:tcW w:w="1980" w:type="dxa"/>
            <w:tcBorders>
              <w:top w:val="single" w:sz="4" w:space="0" w:color="FFFFFF"/>
              <w:left w:val="single" w:sz="4" w:space="0" w:color="FFFFFF"/>
              <w:bottom w:val="single" w:sz="4" w:space="0" w:color="FFFFFF"/>
              <w:right w:val="nil"/>
            </w:tcBorders>
            <w:noWrap/>
            <w:vAlign w:val="bottom"/>
            <w:hideMark/>
          </w:tcPr>
          <w:p w14:paraId="2B3D650C" w14:textId="77777777" w:rsidR="00D933B7" w:rsidRPr="0038195C" w:rsidRDefault="00D933B7">
            <w:pPr>
              <w:spacing w:after="0"/>
              <w:rPr>
                <w:rFonts w:ascii="Aptos Narrow" w:eastAsia="Aptos" w:hAnsi="Aptos Narrow"/>
                <w:color w:val="000000"/>
                <w:sz w:val="22"/>
                <w:szCs w:val="22"/>
                <w:lang w:eastAsia="en-IE"/>
              </w:rPr>
            </w:pPr>
            <w:r>
              <w:rPr>
                <w:rFonts w:ascii="Aptos Narrow" w:eastAsia="Aptos" w:hAnsi="Aptos Narrow"/>
                <w:color w:val="000000"/>
                <w:sz w:val="22"/>
                <w:szCs w:val="22"/>
                <w:lang w:eastAsia="en-IE"/>
              </w:rPr>
              <w:t> </w:t>
            </w:r>
          </w:p>
        </w:tc>
        <w:tc>
          <w:tcPr>
            <w:tcW w:w="1933" w:type="dxa"/>
            <w:tcBorders>
              <w:top w:val="single" w:sz="4" w:space="0" w:color="D9D9D9"/>
              <w:left w:val="single" w:sz="4" w:space="0" w:color="D9D9D9"/>
              <w:bottom w:val="single" w:sz="4" w:space="0" w:color="D9D9D9"/>
              <w:right w:val="single" w:sz="4" w:space="0" w:color="D9D9D9"/>
            </w:tcBorders>
            <w:shd w:val="clear" w:color="000000" w:fill="DAE9F8"/>
            <w:vAlign w:val="center"/>
            <w:hideMark/>
          </w:tcPr>
          <w:p w14:paraId="6D5A5805"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Implementation</w:t>
            </w:r>
            <w:r>
              <w:rPr>
                <w:rFonts w:ascii="Calibri" w:eastAsia="Aptos" w:hAnsi="Calibri" w:cs="Calibri"/>
                <w:b/>
                <w:bCs/>
                <w:color w:val="000000"/>
                <w:sz w:val="22"/>
                <w:szCs w:val="22"/>
                <w:lang w:eastAsia="en-IE"/>
              </w:rPr>
              <w:t> </w:t>
            </w:r>
          </w:p>
        </w:tc>
        <w:tc>
          <w:tcPr>
            <w:tcW w:w="975" w:type="dxa"/>
            <w:tcBorders>
              <w:top w:val="single" w:sz="4" w:space="0" w:color="D9D9D9"/>
              <w:left w:val="nil"/>
              <w:bottom w:val="single" w:sz="4" w:space="0" w:color="D9D9D9"/>
              <w:right w:val="single" w:sz="4" w:space="0" w:color="D9D9D9"/>
            </w:tcBorders>
            <w:shd w:val="clear" w:color="000000" w:fill="DAE9F8"/>
            <w:vAlign w:val="center"/>
            <w:hideMark/>
          </w:tcPr>
          <w:p w14:paraId="3DEFAFC7"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Budget</w:t>
            </w:r>
            <w:r>
              <w:rPr>
                <w:rFonts w:ascii="Calibri" w:eastAsia="Aptos" w:hAnsi="Calibri" w:cs="Calibri"/>
                <w:b/>
                <w:bCs/>
                <w:color w:val="000000"/>
                <w:sz w:val="22"/>
                <w:szCs w:val="22"/>
                <w:lang w:eastAsia="en-IE"/>
              </w:rPr>
              <w:t> </w:t>
            </w:r>
          </w:p>
        </w:tc>
        <w:tc>
          <w:tcPr>
            <w:tcW w:w="1892" w:type="dxa"/>
            <w:tcBorders>
              <w:top w:val="single" w:sz="4" w:space="0" w:color="D9D9D9"/>
              <w:left w:val="nil"/>
              <w:bottom w:val="single" w:sz="4" w:space="0" w:color="D9D9D9"/>
              <w:right w:val="single" w:sz="4" w:space="0" w:color="D9D9D9"/>
            </w:tcBorders>
            <w:shd w:val="clear" w:color="000000" w:fill="DAE9F8"/>
            <w:vAlign w:val="center"/>
            <w:hideMark/>
          </w:tcPr>
          <w:p w14:paraId="2F3737CA" w14:textId="77777777" w:rsidR="00D933B7" w:rsidRPr="0038195C" w:rsidRDefault="00D933B7">
            <w:pPr>
              <w:spacing w:after="0"/>
              <w:jc w:val="right"/>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Implementation rate</w:t>
            </w:r>
            <w:r>
              <w:rPr>
                <w:rFonts w:ascii="Calibri" w:eastAsia="Aptos" w:hAnsi="Calibri" w:cs="Calibri"/>
                <w:b/>
                <w:bCs/>
                <w:color w:val="000000"/>
                <w:sz w:val="22"/>
                <w:szCs w:val="22"/>
                <w:lang w:eastAsia="en-IE"/>
              </w:rPr>
              <w:t> </w:t>
            </w:r>
          </w:p>
        </w:tc>
      </w:tr>
      <w:tr w:rsidR="00D933B7" w:rsidRPr="0038195C" w14:paraId="758893A2" w14:textId="77777777">
        <w:trPr>
          <w:trHeight w:val="315"/>
          <w:jc w:val="center"/>
        </w:trPr>
        <w:tc>
          <w:tcPr>
            <w:tcW w:w="1980" w:type="dxa"/>
            <w:tcBorders>
              <w:top w:val="single" w:sz="4" w:space="0" w:color="D9D9D9"/>
              <w:left w:val="single" w:sz="4" w:space="0" w:color="D9D9D9"/>
              <w:bottom w:val="single" w:sz="4" w:space="0" w:color="D9D9D9"/>
              <w:right w:val="single" w:sz="4" w:space="0" w:color="D9D9D9"/>
            </w:tcBorders>
            <w:shd w:val="clear" w:color="000000" w:fill="FFFFFF"/>
            <w:vAlign w:val="center"/>
            <w:hideMark/>
          </w:tcPr>
          <w:p w14:paraId="3F3AAF49" w14:textId="77777777" w:rsidR="00D933B7" w:rsidRPr="0038195C" w:rsidRDefault="00D933B7">
            <w:pPr>
              <w:spacing w:after="0"/>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Commitments</w:t>
            </w:r>
            <w:r>
              <w:rPr>
                <w:rFonts w:ascii="Calibri" w:eastAsia="Aptos" w:hAnsi="Calibri" w:cs="Calibri"/>
                <w:b/>
                <w:bCs/>
                <w:color w:val="000000"/>
                <w:sz w:val="22"/>
                <w:szCs w:val="22"/>
                <w:lang w:eastAsia="en-IE"/>
              </w:rPr>
              <w:t> </w:t>
            </w:r>
          </w:p>
        </w:tc>
        <w:tc>
          <w:tcPr>
            <w:tcW w:w="1933" w:type="dxa"/>
            <w:tcBorders>
              <w:top w:val="nil"/>
              <w:left w:val="nil"/>
              <w:bottom w:val="single" w:sz="4" w:space="0" w:color="D9D9D9"/>
              <w:right w:val="single" w:sz="4" w:space="0" w:color="D9D9D9"/>
            </w:tcBorders>
            <w:shd w:val="clear" w:color="000000" w:fill="FFFFFF"/>
            <w:hideMark/>
          </w:tcPr>
          <w:p w14:paraId="49635378" w14:textId="77777777" w:rsidR="00D933B7" w:rsidRPr="0038195C" w:rsidRDefault="00D933B7">
            <w:pPr>
              <w:spacing w:after="0"/>
              <w:jc w:val="right"/>
              <w:rPr>
                <w:rFonts w:ascii="EC Square Sans Pro" w:eastAsia="Aptos" w:hAnsi="EC Square Sans Pro"/>
                <w:color w:val="000000"/>
                <w:sz w:val="22"/>
                <w:szCs w:val="22"/>
                <w:lang w:eastAsia="en-IE"/>
              </w:rPr>
            </w:pPr>
            <w:r>
              <w:t xml:space="preserve"> 124.6</w:t>
            </w:r>
          </w:p>
        </w:tc>
        <w:tc>
          <w:tcPr>
            <w:tcW w:w="975" w:type="dxa"/>
            <w:tcBorders>
              <w:top w:val="nil"/>
              <w:left w:val="nil"/>
              <w:bottom w:val="single" w:sz="4" w:space="0" w:color="D9D9D9"/>
              <w:right w:val="single" w:sz="4" w:space="0" w:color="D9D9D9"/>
            </w:tcBorders>
            <w:shd w:val="clear" w:color="000000" w:fill="FFFFFF"/>
            <w:hideMark/>
          </w:tcPr>
          <w:p w14:paraId="0285F52B" w14:textId="77777777" w:rsidR="00D933B7" w:rsidRPr="0038195C" w:rsidRDefault="00D933B7">
            <w:pPr>
              <w:spacing w:after="0"/>
              <w:jc w:val="right"/>
              <w:rPr>
                <w:rFonts w:ascii="EC Square Sans Pro" w:eastAsia="Aptos" w:hAnsi="EC Square Sans Pro"/>
                <w:color w:val="000000"/>
                <w:sz w:val="22"/>
                <w:szCs w:val="22"/>
                <w:lang w:eastAsia="en-IE"/>
              </w:rPr>
            </w:pPr>
            <w:r>
              <w:t xml:space="preserve"> 181.7</w:t>
            </w:r>
          </w:p>
        </w:tc>
        <w:tc>
          <w:tcPr>
            <w:tcW w:w="1892" w:type="dxa"/>
            <w:tcBorders>
              <w:top w:val="nil"/>
              <w:left w:val="nil"/>
              <w:bottom w:val="single" w:sz="4" w:space="0" w:color="D9D9D9"/>
              <w:right w:val="single" w:sz="4" w:space="0" w:color="D9D9D9"/>
            </w:tcBorders>
            <w:shd w:val="clear" w:color="000000" w:fill="FFFFFF"/>
            <w:hideMark/>
          </w:tcPr>
          <w:p w14:paraId="681B2C8A" w14:textId="77777777" w:rsidR="00D933B7" w:rsidRPr="0038195C" w:rsidRDefault="00D933B7">
            <w:pPr>
              <w:spacing w:after="0"/>
              <w:jc w:val="right"/>
              <w:rPr>
                <w:rFonts w:ascii="EC Square Sans Pro" w:eastAsia="Aptos" w:hAnsi="EC Square Sans Pro"/>
                <w:color w:val="000000"/>
                <w:sz w:val="22"/>
                <w:szCs w:val="22"/>
                <w:lang w:eastAsia="en-IE"/>
              </w:rPr>
            </w:pPr>
            <w:r>
              <w:t>68.6%</w:t>
            </w:r>
          </w:p>
        </w:tc>
      </w:tr>
      <w:tr w:rsidR="00D933B7" w:rsidRPr="0038195C" w14:paraId="6EDE84A8" w14:textId="77777777">
        <w:trPr>
          <w:trHeight w:val="315"/>
          <w:jc w:val="center"/>
        </w:trPr>
        <w:tc>
          <w:tcPr>
            <w:tcW w:w="1980" w:type="dxa"/>
            <w:tcBorders>
              <w:top w:val="nil"/>
              <w:left w:val="single" w:sz="4" w:space="0" w:color="D9D9D9"/>
              <w:bottom w:val="single" w:sz="4" w:space="0" w:color="D9D9D9"/>
              <w:right w:val="single" w:sz="4" w:space="0" w:color="D9D9D9"/>
            </w:tcBorders>
            <w:shd w:val="clear" w:color="000000" w:fill="FFFFFF"/>
            <w:vAlign w:val="center"/>
            <w:hideMark/>
          </w:tcPr>
          <w:p w14:paraId="1394951B" w14:textId="77777777" w:rsidR="00D933B7" w:rsidRPr="0038195C" w:rsidRDefault="00D933B7">
            <w:pPr>
              <w:spacing w:after="0"/>
              <w:rPr>
                <w:rFonts w:ascii="EC Square Sans Pro" w:eastAsia="Aptos" w:hAnsi="EC Square Sans Pro"/>
                <w:b/>
                <w:bCs/>
                <w:color w:val="000000"/>
                <w:sz w:val="22"/>
                <w:szCs w:val="22"/>
                <w:lang w:eastAsia="en-IE"/>
              </w:rPr>
            </w:pPr>
            <w:r>
              <w:rPr>
                <w:rFonts w:ascii="EC Square Sans Pro" w:eastAsia="Aptos" w:hAnsi="EC Square Sans Pro"/>
                <w:b/>
                <w:bCs/>
                <w:color w:val="000000"/>
                <w:sz w:val="22"/>
                <w:szCs w:val="22"/>
                <w:lang w:eastAsia="en-IE"/>
              </w:rPr>
              <w:t>Payments</w:t>
            </w:r>
            <w:r>
              <w:rPr>
                <w:rFonts w:ascii="Calibri" w:eastAsia="Aptos" w:hAnsi="Calibri" w:cs="Calibri"/>
                <w:b/>
                <w:bCs/>
                <w:color w:val="000000"/>
                <w:sz w:val="22"/>
                <w:szCs w:val="22"/>
                <w:lang w:eastAsia="en-IE"/>
              </w:rPr>
              <w:t> </w:t>
            </w:r>
          </w:p>
        </w:tc>
        <w:tc>
          <w:tcPr>
            <w:tcW w:w="1933" w:type="dxa"/>
            <w:tcBorders>
              <w:top w:val="nil"/>
              <w:left w:val="nil"/>
              <w:bottom w:val="single" w:sz="4" w:space="0" w:color="D9D9D9"/>
              <w:right w:val="single" w:sz="4" w:space="0" w:color="D9D9D9"/>
            </w:tcBorders>
            <w:shd w:val="clear" w:color="000000" w:fill="FFFFFF"/>
            <w:hideMark/>
          </w:tcPr>
          <w:p w14:paraId="4628EBF9" w14:textId="77777777" w:rsidR="00D933B7" w:rsidRPr="0038195C" w:rsidRDefault="00D933B7">
            <w:pPr>
              <w:spacing w:after="0"/>
              <w:jc w:val="right"/>
              <w:rPr>
                <w:rFonts w:ascii="EC Square Sans Pro" w:eastAsia="Aptos" w:hAnsi="EC Square Sans Pro"/>
                <w:color w:val="000000"/>
                <w:sz w:val="22"/>
                <w:szCs w:val="22"/>
                <w:lang w:eastAsia="en-IE"/>
              </w:rPr>
            </w:pPr>
            <w:r>
              <w:t xml:space="preserve"> 84.1</w:t>
            </w:r>
          </w:p>
        </w:tc>
        <w:tc>
          <w:tcPr>
            <w:tcW w:w="975" w:type="dxa"/>
            <w:tcBorders>
              <w:top w:val="nil"/>
              <w:left w:val="nil"/>
              <w:bottom w:val="single" w:sz="4" w:space="0" w:color="D9D9D9"/>
              <w:right w:val="single" w:sz="4" w:space="0" w:color="D9D9D9"/>
            </w:tcBorders>
            <w:shd w:val="clear" w:color="000000" w:fill="FFFFFF"/>
            <w:hideMark/>
          </w:tcPr>
          <w:p w14:paraId="2AF18E05" w14:textId="77777777" w:rsidR="00D933B7" w:rsidRPr="0038195C" w:rsidRDefault="00D933B7">
            <w:pPr>
              <w:spacing w:after="0"/>
              <w:jc w:val="right"/>
              <w:rPr>
                <w:rFonts w:ascii="EC Square Sans Pro" w:eastAsia="Aptos" w:hAnsi="EC Square Sans Pro"/>
                <w:color w:val="000000"/>
                <w:sz w:val="22"/>
                <w:szCs w:val="22"/>
                <w:lang w:eastAsia="en-IE"/>
              </w:rPr>
            </w:pPr>
            <w:r>
              <w:t xml:space="preserve"> 0.0</w:t>
            </w:r>
          </w:p>
        </w:tc>
        <w:tc>
          <w:tcPr>
            <w:tcW w:w="1892" w:type="dxa"/>
            <w:tcBorders>
              <w:top w:val="nil"/>
              <w:left w:val="nil"/>
              <w:bottom w:val="single" w:sz="4" w:space="0" w:color="D9D9D9"/>
              <w:right w:val="single" w:sz="4" w:space="0" w:color="D9D9D9"/>
            </w:tcBorders>
            <w:shd w:val="clear" w:color="000000" w:fill="FFFFFF"/>
            <w:hideMark/>
          </w:tcPr>
          <w:p w14:paraId="0FE21223" w14:textId="77777777" w:rsidR="00D933B7" w:rsidRPr="0038195C" w:rsidRDefault="00D933B7">
            <w:pPr>
              <w:spacing w:after="0"/>
              <w:jc w:val="right"/>
              <w:rPr>
                <w:rFonts w:ascii="EC Square Sans Pro" w:eastAsia="Aptos" w:hAnsi="EC Square Sans Pro"/>
                <w:color w:val="000000"/>
                <w:sz w:val="22"/>
                <w:szCs w:val="22"/>
                <w:lang w:eastAsia="en-IE"/>
              </w:rPr>
            </w:pPr>
            <w:r>
              <w:t>46.3%</w:t>
            </w:r>
          </w:p>
        </w:tc>
      </w:tr>
    </w:tbl>
    <w:p w14:paraId="699406DB" w14:textId="77777777" w:rsidR="00D933B7" w:rsidRPr="0038195C" w:rsidRDefault="00D933B7" w:rsidP="00D933B7">
      <w:pPr>
        <w:spacing w:after="0"/>
        <w:textAlignment w:val="baseline"/>
        <w:rPr>
          <w:rFonts w:ascii="EC Square Sans Pro" w:eastAsia="Aptos" w:hAnsi="EC Square Sans Pro" w:cs="Segoe UI"/>
          <w:b/>
          <w:bCs/>
          <w:lang w:eastAsia="en-IE"/>
        </w:rPr>
      </w:pPr>
    </w:p>
    <w:p w14:paraId="6ED7FA10" w14:textId="77777777" w:rsidR="00D933B7" w:rsidRPr="0038195C" w:rsidRDefault="00D933B7" w:rsidP="00D933B7">
      <w:pPr>
        <w:spacing w:after="0"/>
        <w:textAlignment w:val="baseline"/>
        <w:rPr>
          <w:rFonts w:ascii="EC Square Sans Pro" w:eastAsia="Aptos" w:hAnsi="EC Square Sans Pro" w:cs="Calibri"/>
          <w:sz w:val="12"/>
          <w:szCs w:val="12"/>
          <w:lang w:eastAsia="en-IE"/>
        </w:rPr>
      </w:pPr>
    </w:p>
    <w:p w14:paraId="6EA13757" w14:textId="77777777" w:rsidR="00D933B7" w:rsidRPr="0038195C" w:rsidRDefault="00D933B7" w:rsidP="00F72C99">
      <w:pPr>
        <w:pStyle w:val="Heading2"/>
        <w:rPr>
          <w:rFonts w:ascii="EC Square Sans Pro" w:hAnsi="EC Square Sans Pro"/>
          <w:szCs w:val="32"/>
        </w:rPr>
      </w:pPr>
      <w:r>
        <w:t>Implementation and performance</w:t>
      </w:r>
    </w:p>
    <w:p w14:paraId="39D4E471" w14:textId="77777777" w:rsidR="00D933B7" w:rsidRPr="0038195C" w:rsidRDefault="00D933B7" w:rsidP="00F72C99">
      <w:pPr>
        <w:pStyle w:val="Heading3"/>
      </w:pPr>
      <w:r>
        <w:t>Key performance indicators</w:t>
      </w:r>
    </w:p>
    <w:tbl>
      <w:tblPr>
        <w:tblpPr w:leftFromText="180" w:rightFromText="180" w:vertAnchor="text" w:horzAnchor="margin" w:tblpXSpec="center" w:tblpY="59"/>
        <w:tblW w:w="10627" w:type="dxa"/>
        <w:tblLayout w:type="fixed"/>
        <w:tblLook w:val="04A0" w:firstRow="1" w:lastRow="0" w:firstColumn="1" w:lastColumn="0" w:noHBand="0" w:noVBand="1"/>
      </w:tblPr>
      <w:tblGrid>
        <w:gridCol w:w="1838"/>
        <w:gridCol w:w="1559"/>
        <w:gridCol w:w="1560"/>
        <w:gridCol w:w="1926"/>
        <w:gridCol w:w="2189"/>
        <w:gridCol w:w="1555"/>
      </w:tblGrid>
      <w:tr w:rsidR="00D933B7" w:rsidRPr="0038195C" w14:paraId="340664C3" w14:textId="77777777">
        <w:trPr>
          <w:trHeight w:val="330"/>
        </w:trPr>
        <w:tc>
          <w:tcPr>
            <w:tcW w:w="1838" w:type="dxa"/>
            <w:tcBorders>
              <w:top w:val="single" w:sz="4" w:space="0" w:color="FFFFFF" w:themeColor="background1"/>
              <w:left w:val="single" w:sz="4" w:space="0" w:color="FFFFFF" w:themeColor="background1"/>
              <w:bottom w:val="nil"/>
              <w:right w:val="single" w:sz="4" w:space="0" w:color="FFFFFF" w:themeColor="background1"/>
            </w:tcBorders>
            <w:vAlign w:val="center"/>
            <w:hideMark/>
          </w:tcPr>
          <w:p w14:paraId="374C82D1" w14:textId="77777777" w:rsidR="00D933B7" w:rsidRPr="0038195C" w:rsidRDefault="00D933B7">
            <w:pPr>
              <w:spacing w:after="0"/>
              <w:jc w:val="right"/>
              <w:rPr>
                <w:rFonts w:ascii="EC Square Sans Pro" w:eastAsia="Aptos" w:hAnsi="EC Square Sans Pro"/>
                <w:color w:val="000000"/>
                <w:sz w:val="22"/>
                <w:szCs w:val="22"/>
                <w:lang w:eastAsia="en-IE"/>
              </w:rPr>
            </w:pPr>
            <w:r>
              <w:rPr>
                <w:rFonts w:ascii="Calibri" w:eastAsia="Aptos" w:hAnsi="Calibri" w:cs="Calibri"/>
                <w:color w:val="000000"/>
                <w:sz w:val="22"/>
                <w:szCs w:val="22"/>
                <w:lang w:eastAsia="en-IE"/>
              </w:rPr>
              <w:t> </w:t>
            </w:r>
          </w:p>
        </w:tc>
        <w:tc>
          <w:tcPr>
            <w:tcW w:w="1559"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DAE9F8"/>
            <w:vAlign w:val="center"/>
            <w:hideMark/>
          </w:tcPr>
          <w:p w14:paraId="0D435582" w14:textId="77777777" w:rsidR="00D933B7" w:rsidRPr="0038195C" w:rsidRDefault="00D933B7">
            <w:pPr>
              <w:spacing w:after="0"/>
              <w:jc w:val="center"/>
              <w:rPr>
                <w:rFonts w:ascii="EC Square Sans Pro" w:eastAsia="Aptos" w:hAnsi="EC Square Sans Pro"/>
                <w:b/>
                <w:bCs/>
                <w:color w:val="000000"/>
                <w:lang w:eastAsia="en-IE"/>
              </w:rPr>
            </w:pPr>
            <w:r>
              <w:rPr>
                <w:rFonts w:ascii="EC Square Sans Pro" w:eastAsia="Aptos" w:hAnsi="EC Square Sans Pro"/>
                <w:b/>
                <w:bCs/>
                <w:color w:val="000000"/>
                <w:lang w:eastAsia="en-IE"/>
              </w:rPr>
              <w:t>Baseline</w:t>
            </w:r>
          </w:p>
        </w:tc>
        <w:tc>
          <w:tcPr>
            <w:tcW w:w="156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6B341DF0" w14:textId="77777777" w:rsidR="00D933B7" w:rsidRPr="0038195C" w:rsidRDefault="00D933B7">
            <w:pPr>
              <w:spacing w:after="0"/>
              <w:jc w:val="center"/>
              <w:rPr>
                <w:rFonts w:ascii="EC Square Sans Pro" w:eastAsia="Aptos" w:hAnsi="EC Square Sans Pro"/>
                <w:b/>
                <w:bCs/>
                <w:color w:val="000000"/>
                <w:lang w:eastAsia="en-IE"/>
              </w:rPr>
            </w:pPr>
            <w:r>
              <w:rPr>
                <w:rFonts w:ascii="EC Square Sans Pro" w:eastAsia="Aptos" w:hAnsi="EC Square Sans Pro"/>
                <w:b/>
                <w:bCs/>
                <w:color w:val="000000"/>
                <w:lang w:eastAsia="en-IE"/>
              </w:rPr>
              <w:t>Progress</w:t>
            </w:r>
          </w:p>
        </w:tc>
        <w:tc>
          <w:tcPr>
            <w:tcW w:w="1926"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496D657E" w14:textId="77777777" w:rsidR="00D933B7" w:rsidRPr="0038195C" w:rsidRDefault="00D933B7">
            <w:pPr>
              <w:spacing w:after="0"/>
              <w:jc w:val="center"/>
              <w:rPr>
                <w:rFonts w:ascii="EC Square Sans Pro" w:eastAsia="Aptos" w:hAnsi="EC Square Sans Pro"/>
                <w:b/>
                <w:bCs/>
                <w:color w:val="000000"/>
                <w:lang w:eastAsia="en-IE"/>
              </w:rPr>
            </w:pPr>
            <w:r>
              <w:rPr>
                <w:rFonts w:ascii="EC Square Sans Pro" w:eastAsia="Aptos" w:hAnsi="EC Square Sans Pro"/>
                <w:b/>
                <w:bCs/>
                <w:color w:val="000000"/>
                <w:lang w:eastAsia="en-IE"/>
              </w:rPr>
              <w:t>Target</w:t>
            </w:r>
          </w:p>
        </w:tc>
        <w:tc>
          <w:tcPr>
            <w:tcW w:w="2189"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04DB5C6F" w14:textId="77777777" w:rsidR="00D933B7" w:rsidRPr="0038195C" w:rsidRDefault="00D933B7">
            <w:pPr>
              <w:spacing w:after="0"/>
              <w:jc w:val="center"/>
              <w:rPr>
                <w:rFonts w:ascii="EC Square Sans Pro" w:eastAsia="Aptos" w:hAnsi="EC Square Sans Pro"/>
                <w:b/>
                <w:bCs/>
                <w:color w:val="000000"/>
                <w:lang w:eastAsia="en-IE"/>
              </w:rPr>
            </w:pPr>
            <w:r>
              <w:rPr>
                <w:rFonts w:ascii="EC Square Sans Pro" w:eastAsia="Aptos" w:hAnsi="EC Square Sans Pro"/>
                <w:b/>
                <w:bCs/>
                <w:color w:val="000000"/>
                <w:lang w:eastAsia="en-IE"/>
              </w:rPr>
              <w:t>Results</w:t>
            </w:r>
          </w:p>
        </w:tc>
        <w:tc>
          <w:tcPr>
            <w:tcW w:w="1555"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6E75B0A4" w14:textId="77777777" w:rsidR="00D933B7" w:rsidRPr="0038195C" w:rsidRDefault="00D933B7">
            <w:pPr>
              <w:spacing w:after="0"/>
              <w:jc w:val="center"/>
              <w:rPr>
                <w:rFonts w:ascii="EC Square Sans Pro" w:eastAsia="Aptos" w:hAnsi="EC Square Sans Pro"/>
                <w:b/>
                <w:bCs/>
                <w:color w:val="000000"/>
                <w:lang w:eastAsia="en-IE"/>
              </w:rPr>
            </w:pPr>
            <w:r>
              <w:rPr>
                <w:rFonts w:ascii="EC Square Sans Pro" w:eastAsia="Aptos" w:hAnsi="EC Square Sans Pro"/>
                <w:b/>
                <w:bCs/>
                <w:color w:val="000000"/>
                <w:lang w:eastAsia="en-IE"/>
              </w:rPr>
              <w:t>Assessment</w:t>
            </w:r>
          </w:p>
        </w:tc>
      </w:tr>
      <w:tr w:rsidR="00D933B7" w:rsidRPr="0038195C" w14:paraId="24DECECE" w14:textId="77777777">
        <w:trPr>
          <w:trHeight w:val="1890"/>
        </w:trPr>
        <w:tc>
          <w:tcPr>
            <w:tcW w:w="1838"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hideMark/>
          </w:tcPr>
          <w:p w14:paraId="745456F1" w14:textId="77777777" w:rsidR="00D933B7" w:rsidRPr="0038195C" w:rsidRDefault="00D933B7">
            <w:pPr>
              <w:spacing w:after="0"/>
              <w:rPr>
                <w:rFonts w:ascii="EC Square Sans Pro" w:eastAsia="Aptos" w:hAnsi="EC Square Sans Pro"/>
                <w:color w:val="000000"/>
                <w:lang w:eastAsia="en-IE"/>
              </w:rPr>
            </w:pPr>
            <w:r>
              <w:rPr>
                <w:rFonts w:ascii="EC Square Sans Pro" w:eastAsia="Aptos" w:hAnsi="EC Square Sans Pro"/>
                <w:color w:val="000000"/>
                <w:lang w:eastAsia="en-IE"/>
              </w:rPr>
              <w:t>Satisfaction rate of activities organised and financed through the programme</w:t>
            </w:r>
          </w:p>
        </w:tc>
        <w:tc>
          <w:tcPr>
            <w:tcW w:w="1559" w:type="dxa"/>
            <w:tcBorders>
              <w:top w:val="nil"/>
              <w:left w:val="nil"/>
              <w:bottom w:val="single" w:sz="4" w:space="0" w:color="D9D9D9" w:themeColor="background1" w:themeShade="D9"/>
              <w:right w:val="single" w:sz="4" w:space="0" w:color="D9D9D9" w:themeColor="background1" w:themeShade="D9"/>
            </w:tcBorders>
            <w:hideMark/>
          </w:tcPr>
          <w:p w14:paraId="62984E0A"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0</w:t>
            </w:r>
          </w:p>
        </w:tc>
        <w:tc>
          <w:tcPr>
            <w:tcW w:w="1560" w:type="dxa"/>
            <w:tcBorders>
              <w:top w:val="nil"/>
              <w:left w:val="nil"/>
              <w:bottom w:val="single" w:sz="4" w:space="0" w:color="D9D9D9" w:themeColor="background1" w:themeShade="D9"/>
              <w:right w:val="single" w:sz="4" w:space="0" w:color="D9D9D9" w:themeColor="background1" w:themeShade="D9"/>
            </w:tcBorders>
            <w:hideMark/>
          </w:tcPr>
          <w:p w14:paraId="07F6C475"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71%</w:t>
            </w:r>
          </w:p>
        </w:tc>
        <w:tc>
          <w:tcPr>
            <w:tcW w:w="1926" w:type="dxa"/>
            <w:tcBorders>
              <w:top w:val="nil"/>
              <w:left w:val="nil"/>
              <w:bottom w:val="single" w:sz="4" w:space="0" w:color="D9D9D9" w:themeColor="background1" w:themeShade="D9"/>
              <w:right w:val="single" w:sz="4" w:space="0" w:color="D9D9D9" w:themeColor="background1" w:themeShade="D9"/>
            </w:tcBorders>
            <w:hideMark/>
          </w:tcPr>
          <w:p w14:paraId="20DB626B"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95% annually from 2026 to 2027</w:t>
            </w:r>
          </w:p>
        </w:tc>
        <w:tc>
          <w:tcPr>
            <w:tcW w:w="2189" w:type="dxa"/>
            <w:tcBorders>
              <w:top w:val="nil"/>
              <w:left w:val="nil"/>
              <w:bottom w:val="single" w:sz="4" w:space="0" w:color="D9D9D9" w:themeColor="background1" w:themeShade="D9"/>
              <w:right w:val="single" w:sz="4" w:space="0" w:color="D9D9D9" w:themeColor="background1" w:themeShade="D9"/>
            </w:tcBorders>
            <w:hideMark/>
          </w:tcPr>
          <w:p w14:paraId="1B5B7944"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 xml:space="preserve">Milestones achieved for 2021-2025 (2025: 95% compared to a milestone of 94%) </w:t>
            </w:r>
          </w:p>
        </w:tc>
        <w:tc>
          <w:tcPr>
            <w:tcW w:w="1555" w:type="dxa"/>
            <w:tcBorders>
              <w:top w:val="nil"/>
              <w:left w:val="nil"/>
              <w:bottom w:val="single" w:sz="4" w:space="0" w:color="D9D9D9" w:themeColor="background1" w:themeShade="D9"/>
              <w:right w:val="single" w:sz="4" w:space="0" w:color="D9D9D9" w:themeColor="background1" w:themeShade="D9"/>
            </w:tcBorders>
            <w:hideMark/>
          </w:tcPr>
          <w:p w14:paraId="1F47E9BE"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On track</w:t>
            </w:r>
          </w:p>
        </w:tc>
      </w:tr>
      <w:tr w:rsidR="00D933B7" w:rsidRPr="0038195C" w14:paraId="54A98BAC" w14:textId="77777777">
        <w:trPr>
          <w:trHeight w:val="1890"/>
        </w:trPr>
        <w:tc>
          <w:tcPr>
            <w:tcW w:w="1838"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AF9F9"/>
            <w:hideMark/>
          </w:tcPr>
          <w:p w14:paraId="12B071D5" w14:textId="77777777" w:rsidR="00D933B7" w:rsidRPr="0038195C" w:rsidRDefault="00D933B7">
            <w:pPr>
              <w:spacing w:after="0"/>
              <w:rPr>
                <w:rFonts w:ascii="EC Square Sans Pro" w:eastAsia="Aptos" w:hAnsi="EC Square Sans Pro"/>
                <w:color w:val="000000" w:themeColor="text1"/>
                <w:lang w:eastAsia="en-IE"/>
              </w:rPr>
            </w:pPr>
            <w:r>
              <w:rPr>
                <w:rFonts w:ascii="EC Square Sans Pro" w:eastAsia="Aptos" w:hAnsi="EC Square Sans Pro"/>
                <w:color w:val="000000"/>
                <w:lang w:eastAsia="en-IE"/>
              </w:rPr>
              <w:t>Percentage of Member States receiving support in each year of the programme</w:t>
            </w:r>
          </w:p>
        </w:tc>
        <w:tc>
          <w:tcPr>
            <w:tcW w:w="1559"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160BA650"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81%</w:t>
            </w:r>
          </w:p>
        </w:tc>
        <w:tc>
          <w:tcPr>
            <w:tcW w:w="1560"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57F80BCD"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71%</w:t>
            </w:r>
          </w:p>
        </w:tc>
        <w:tc>
          <w:tcPr>
            <w:tcW w:w="1926"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61E98EEA"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87% in 2027</w:t>
            </w:r>
          </w:p>
        </w:tc>
        <w:tc>
          <w:tcPr>
            <w:tcW w:w="2189"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581C7FDF"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 xml:space="preserve">Milestones achieved for 2021-2025 (2025: 100% compared to a milestone of 85%) </w:t>
            </w:r>
          </w:p>
        </w:tc>
        <w:tc>
          <w:tcPr>
            <w:tcW w:w="1555"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5862782F"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On track</w:t>
            </w:r>
          </w:p>
        </w:tc>
      </w:tr>
      <w:tr w:rsidR="00D933B7" w:rsidRPr="0038195C" w14:paraId="4B73B474" w14:textId="77777777">
        <w:trPr>
          <w:trHeight w:val="2520"/>
        </w:trPr>
        <w:tc>
          <w:tcPr>
            <w:tcW w:w="1838"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hideMark/>
          </w:tcPr>
          <w:p w14:paraId="07603535" w14:textId="77777777" w:rsidR="00D933B7" w:rsidRPr="0038195C" w:rsidRDefault="00D933B7">
            <w:pPr>
              <w:spacing w:after="0"/>
              <w:rPr>
                <w:rFonts w:ascii="EC Square Sans Pro" w:eastAsia="Aptos" w:hAnsi="EC Square Sans Pro"/>
                <w:color w:val="000000"/>
                <w:lang w:eastAsia="en-IE"/>
              </w:rPr>
            </w:pPr>
            <w:r>
              <w:rPr>
                <w:rFonts w:ascii="EC Square Sans Pro" w:eastAsia="Aptos" w:hAnsi="EC Square Sans Pro"/>
                <w:color w:val="000000"/>
                <w:lang w:eastAsia="en-IE"/>
              </w:rPr>
              <w:t>User satisfaction rate for the use of the Irregularity Management System</w:t>
            </w:r>
          </w:p>
        </w:tc>
        <w:tc>
          <w:tcPr>
            <w:tcW w:w="1559" w:type="dxa"/>
            <w:tcBorders>
              <w:top w:val="nil"/>
              <w:left w:val="nil"/>
              <w:bottom w:val="single" w:sz="4" w:space="0" w:color="D9D9D9" w:themeColor="background1" w:themeShade="D9"/>
              <w:right w:val="single" w:sz="4" w:space="0" w:color="D9D9D9" w:themeColor="background1" w:themeShade="D9"/>
            </w:tcBorders>
            <w:hideMark/>
          </w:tcPr>
          <w:p w14:paraId="10E5DF10"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72%</w:t>
            </w:r>
          </w:p>
        </w:tc>
        <w:tc>
          <w:tcPr>
            <w:tcW w:w="1560" w:type="dxa"/>
            <w:tcBorders>
              <w:top w:val="nil"/>
              <w:left w:val="nil"/>
              <w:bottom w:val="single" w:sz="4" w:space="0" w:color="D9D9D9" w:themeColor="background1" w:themeShade="D9"/>
              <w:right w:val="single" w:sz="4" w:space="0" w:color="D9D9D9" w:themeColor="background1" w:themeShade="D9"/>
            </w:tcBorders>
            <w:hideMark/>
          </w:tcPr>
          <w:p w14:paraId="5DAB341D"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100%</w:t>
            </w:r>
          </w:p>
        </w:tc>
        <w:tc>
          <w:tcPr>
            <w:tcW w:w="1926" w:type="dxa"/>
            <w:tcBorders>
              <w:top w:val="nil"/>
              <w:left w:val="nil"/>
              <w:bottom w:val="single" w:sz="4" w:space="0" w:color="D9D9D9" w:themeColor="background1" w:themeShade="D9"/>
              <w:right w:val="single" w:sz="4" w:space="0" w:color="D9D9D9" w:themeColor="background1" w:themeShade="D9"/>
            </w:tcBorders>
            <w:hideMark/>
          </w:tcPr>
          <w:p w14:paraId="0BFB2B6F"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72% annually until 2024</w:t>
            </w:r>
          </w:p>
        </w:tc>
        <w:tc>
          <w:tcPr>
            <w:tcW w:w="2189" w:type="dxa"/>
            <w:tcBorders>
              <w:top w:val="nil"/>
              <w:left w:val="nil"/>
              <w:bottom w:val="single" w:sz="4" w:space="0" w:color="D9D9D9" w:themeColor="background1" w:themeShade="D9"/>
              <w:right w:val="single" w:sz="4" w:space="0" w:color="D9D9D9" w:themeColor="background1" w:themeShade="D9"/>
            </w:tcBorders>
            <w:hideMark/>
          </w:tcPr>
          <w:p w14:paraId="3DBDEE35"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 xml:space="preserve">Milestones achieved for 2021-2025 (2025: 74.5% compared to a milestone of 72%) </w:t>
            </w:r>
          </w:p>
        </w:tc>
        <w:tc>
          <w:tcPr>
            <w:tcW w:w="1555" w:type="dxa"/>
            <w:tcBorders>
              <w:top w:val="nil"/>
              <w:left w:val="nil"/>
              <w:bottom w:val="single" w:sz="4" w:space="0" w:color="D9D9D9" w:themeColor="background1" w:themeShade="D9"/>
              <w:right w:val="single" w:sz="4" w:space="0" w:color="D9D9D9" w:themeColor="background1" w:themeShade="D9"/>
            </w:tcBorders>
            <w:hideMark/>
          </w:tcPr>
          <w:p w14:paraId="3A683987"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Achieved</w:t>
            </w:r>
          </w:p>
        </w:tc>
      </w:tr>
      <w:tr w:rsidR="00D933B7" w:rsidRPr="0038195C" w14:paraId="0D394B04" w14:textId="77777777">
        <w:trPr>
          <w:trHeight w:val="1890"/>
        </w:trPr>
        <w:tc>
          <w:tcPr>
            <w:tcW w:w="1838"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AF9F9"/>
            <w:hideMark/>
          </w:tcPr>
          <w:p w14:paraId="30DE99C3" w14:textId="77777777" w:rsidR="00D933B7" w:rsidRPr="0038195C" w:rsidRDefault="00D933B7">
            <w:pPr>
              <w:spacing w:after="0"/>
              <w:rPr>
                <w:rFonts w:ascii="EC Square Sans Pro" w:eastAsia="Aptos" w:hAnsi="EC Square Sans Pro"/>
                <w:color w:val="000000"/>
                <w:lang w:eastAsia="en-IE"/>
              </w:rPr>
            </w:pPr>
            <w:r>
              <w:rPr>
                <w:rFonts w:ascii="EC Square Sans Pro" w:eastAsia="Aptos" w:hAnsi="EC Square Sans Pro"/>
                <w:color w:val="000000"/>
                <w:lang w:eastAsia="en-IE"/>
              </w:rPr>
              <w:t>Number of mutual assistance information items made available and number of supported mutual-assistance-related activities</w:t>
            </w:r>
          </w:p>
        </w:tc>
        <w:tc>
          <w:tcPr>
            <w:tcW w:w="1559"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66BD9C96"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18</w:t>
            </w:r>
            <w:r>
              <w:rPr>
                <w:rFonts w:ascii="Calibri" w:eastAsia="Aptos" w:hAnsi="Calibri" w:cs="Calibri"/>
                <w:color w:val="000000"/>
                <w:lang w:eastAsia="en-IE"/>
              </w:rPr>
              <w:t> </w:t>
            </w:r>
            <w:r>
              <w:rPr>
                <w:rFonts w:ascii="EC Square Sans Pro" w:eastAsia="Aptos" w:hAnsi="EC Square Sans Pro"/>
                <w:color w:val="000000"/>
                <w:lang w:eastAsia="en-IE"/>
              </w:rPr>
              <w:t>639</w:t>
            </w:r>
          </w:p>
        </w:tc>
        <w:tc>
          <w:tcPr>
            <w:tcW w:w="1560"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132D2307"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 xml:space="preserve"> &gt; 100%</w:t>
            </w:r>
            <w:r>
              <w:rPr>
                <w:rFonts w:ascii="Calibri" w:eastAsia="Aptos" w:hAnsi="Calibri" w:cs="Calibri"/>
                <w:color w:val="000000"/>
                <w:lang w:eastAsia="en-IE"/>
              </w:rPr>
              <w:t> </w:t>
            </w:r>
          </w:p>
        </w:tc>
        <w:tc>
          <w:tcPr>
            <w:tcW w:w="1926"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45A572AC"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24</w:t>
            </w:r>
            <w:r>
              <w:rPr>
                <w:rFonts w:ascii="Calibri" w:eastAsia="Aptos" w:hAnsi="Calibri" w:cs="Calibri"/>
                <w:color w:val="000000"/>
                <w:lang w:eastAsia="en-IE"/>
              </w:rPr>
              <w:t> </w:t>
            </w:r>
            <w:r>
              <w:rPr>
                <w:rFonts w:ascii="EC Square Sans Pro" w:eastAsia="Aptos" w:hAnsi="EC Square Sans Pro"/>
                <w:color w:val="000000"/>
                <w:lang w:eastAsia="en-IE"/>
              </w:rPr>
              <w:t>000 in 2024</w:t>
            </w:r>
          </w:p>
        </w:tc>
        <w:tc>
          <w:tcPr>
            <w:tcW w:w="2189"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772D13FC"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58</w:t>
            </w:r>
            <w:r>
              <w:rPr>
                <w:rFonts w:ascii="Calibri" w:eastAsia="Aptos" w:hAnsi="Calibri" w:cs="Calibri"/>
                <w:color w:val="000000"/>
                <w:lang w:eastAsia="en-IE"/>
              </w:rPr>
              <w:t> </w:t>
            </w:r>
            <w:r>
              <w:rPr>
                <w:rFonts w:ascii="EC Square Sans Pro" w:eastAsia="Aptos" w:hAnsi="EC Square Sans Pro"/>
                <w:color w:val="000000"/>
                <w:lang w:eastAsia="en-IE"/>
              </w:rPr>
              <w:t>192 in 2025 compared to a target of 24</w:t>
            </w:r>
            <w:r>
              <w:rPr>
                <w:rFonts w:ascii="Calibri" w:eastAsia="Aptos" w:hAnsi="Calibri" w:cs="Calibri"/>
                <w:color w:val="000000"/>
                <w:lang w:eastAsia="en-IE"/>
              </w:rPr>
              <w:t> </w:t>
            </w:r>
            <w:r>
              <w:rPr>
                <w:rFonts w:ascii="EC Square Sans Pro" w:eastAsia="Aptos" w:hAnsi="EC Square Sans Pro"/>
                <w:color w:val="000000"/>
                <w:lang w:eastAsia="en-IE"/>
              </w:rPr>
              <w:t>000</w:t>
            </w:r>
          </w:p>
        </w:tc>
        <w:tc>
          <w:tcPr>
            <w:tcW w:w="1555"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1764B325" w14:textId="77777777" w:rsidR="00D933B7" w:rsidRPr="0038195C" w:rsidRDefault="00D933B7">
            <w:pPr>
              <w:spacing w:after="0"/>
              <w:jc w:val="center"/>
              <w:rPr>
                <w:rFonts w:ascii="EC Square Sans Pro" w:eastAsia="Aptos" w:hAnsi="EC Square Sans Pro"/>
                <w:color w:val="000000"/>
                <w:lang w:eastAsia="en-IE"/>
              </w:rPr>
            </w:pPr>
            <w:r>
              <w:rPr>
                <w:rFonts w:ascii="EC Square Sans Pro" w:eastAsia="Aptos" w:hAnsi="EC Square Sans Pro"/>
                <w:color w:val="000000"/>
                <w:lang w:eastAsia="en-IE"/>
              </w:rPr>
              <w:t>Achieved</w:t>
            </w:r>
          </w:p>
        </w:tc>
      </w:tr>
    </w:tbl>
    <w:p w14:paraId="69FF913F" w14:textId="34FC22D5" w:rsidR="00D933B7" w:rsidRPr="0038195C" w:rsidRDefault="00D933B7" w:rsidP="00373960">
      <w:pPr>
        <w:numPr>
          <w:ilvl w:val="0"/>
          <w:numId w:val="9"/>
        </w:numPr>
        <w:spacing w:line="240" w:lineRule="auto"/>
        <w:contextualSpacing/>
        <w:rPr>
          <w:rFonts w:ascii="Times New Roman" w:eastAsia="Aptos" w:hAnsi="Times New Roman"/>
          <w:sz w:val="28"/>
          <w:szCs w:val="28"/>
        </w:rPr>
      </w:pPr>
      <w:r>
        <w:rPr>
          <w:rFonts w:ascii="Times New Roman" w:eastAsia="Aptos" w:hAnsi="Times New Roman"/>
          <w:sz w:val="28"/>
          <w:szCs w:val="28"/>
        </w:rPr>
        <w:t xml:space="preserve">In line with Article 325 of the Treaty on the Functioning of the European Union, the European Commission publishes an annual report on the protection of the EU’s financial interests. In relation to the </w:t>
      </w:r>
      <w:r w:rsidR="008C72BB">
        <w:rPr>
          <w:rFonts w:ascii="Times New Roman" w:eastAsia="Aptos" w:hAnsi="Times New Roman"/>
          <w:sz w:val="28"/>
          <w:szCs w:val="28"/>
        </w:rPr>
        <w:t xml:space="preserve">programme </w:t>
      </w:r>
      <w:r>
        <w:rPr>
          <w:rFonts w:ascii="Times New Roman" w:eastAsia="Aptos" w:hAnsi="Times New Roman"/>
          <w:sz w:val="28"/>
          <w:szCs w:val="28"/>
        </w:rPr>
        <w:t>implementation</w:t>
      </w:r>
      <w:r w:rsidR="002C493F">
        <w:rPr>
          <w:rFonts w:ascii="Times New Roman" w:eastAsia="Aptos" w:hAnsi="Times New Roman"/>
          <w:sz w:val="28"/>
          <w:szCs w:val="28"/>
        </w:rPr>
        <w:t xml:space="preserve"> – by OLAF, the European Anti-fraud Office, on behalf of the European Commission -</w:t>
      </w:r>
      <w:r>
        <w:rPr>
          <w:rFonts w:ascii="Times New Roman" w:eastAsia="Aptos" w:hAnsi="Times New Roman"/>
          <w:sz w:val="28"/>
          <w:szCs w:val="28"/>
        </w:rPr>
        <w:t xml:space="preserve"> of the technical assistance activities financed by the programme, the Customs Control Equipment Instrument </w:t>
      </w:r>
      <w:r w:rsidR="006D713D">
        <w:rPr>
          <w:rFonts w:ascii="Times New Roman" w:eastAsia="Aptos" w:hAnsi="Times New Roman"/>
          <w:sz w:val="28"/>
          <w:szCs w:val="28"/>
        </w:rPr>
        <w:t xml:space="preserve">(managed by Directorate-General Customs and Taxation) </w:t>
      </w:r>
      <w:r>
        <w:rPr>
          <w:rFonts w:ascii="Times New Roman" w:eastAsia="Aptos" w:hAnsi="Times New Roman"/>
          <w:sz w:val="28"/>
          <w:szCs w:val="28"/>
        </w:rPr>
        <w:t>allowed the programme to continue its focus on advanced tools and technologies (including data analysis) and generated valuable synergies and complementarity across the two programmes, while avoiding any overlap.</w:t>
      </w:r>
    </w:p>
    <w:p w14:paraId="0C7411F4" w14:textId="77777777" w:rsidR="00D933B7" w:rsidRPr="0038195C" w:rsidRDefault="00D933B7" w:rsidP="00373960">
      <w:pPr>
        <w:numPr>
          <w:ilvl w:val="0"/>
          <w:numId w:val="9"/>
        </w:numPr>
        <w:spacing w:line="240" w:lineRule="auto"/>
        <w:contextualSpacing/>
        <w:rPr>
          <w:rFonts w:ascii="Times New Roman" w:eastAsia="Aptos" w:hAnsi="Times New Roman"/>
          <w:sz w:val="28"/>
          <w:szCs w:val="28"/>
        </w:rPr>
      </w:pPr>
      <w:r>
        <w:rPr>
          <w:rFonts w:ascii="Times New Roman" w:eastAsia="Aptos" w:hAnsi="Times New Roman"/>
          <w:sz w:val="28"/>
          <w:szCs w:val="28"/>
        </w:rPr>
        <w:t>The programme’s first anti-fraud measures support component (Hercule) provides grants to national competent authorities to enhance their capabilities in investigating threats to the EU budget, including acquiring technical equipment and facilitating training.</w:t>
      </w:r>
    </w:p>
    <w:p w14:paraId="5BE17EFA" w14:textId="77777777" w:rsidR="00D933B7" w:rsidRPr="0038195C" w:rsidRDefault="00D933B7" w:rsidP="00D933B7">
      <w:pPr>
        <w:spacing w:line="240" w:lineRule="auto"/>
        <w:ind w:left="360"/>
        <w:contextualSpacing/>
        <w:rPr>
          <w:rFonts w:ascii="Times New Roman" w:eastAsia="Aptos" w:hAnsi="Times New Roman"/>
          <w:sz w:val="28"/>
          <w:szCs w:val="28"/>
        </w:rPr>
      </w:pPr>
      <w:r>
        <w:rPr>
          <w:rFonts w:ascii="Times New Roman" w:eastAsia="Aptos" w:hAnsi="Times New Roman"/>
          <w:sz w:val="28"/>
          <w:szCs w:val="28"/>
        </w:rPr>
        <w:t>By funding diverse activities such as staff exchanges and specialised training, the Hercule component promotes stakeholder collaboration and ensures that law enforcement organisations keep their digital forensic skills up to date.</w:t>
      </w:r>
    </w:p>
    <w:p w14:paraId="169E0934" w14:textId="13905FCB" w:rsidR="00D933B7" w:rsidRPr="0038195C" w:rsidRDefault="00D933B7" w:rsidP="00373960">
      <w:pPr>
        <w:numPr>
          <w:ilvl w:val="0"/>
          <w:numId w:val="9"/>
        </w:numPr>
        <w:spacing w:line="240" w:lineRule="auto"/>
        <w:contextualSpacing/>
        <w:rPr>
          <w:rFonts w:ascii="Times New Roman" w:eastAsia="Aptos" w:hAnsi="Times New Roman"/>
          <w:sz w:val="28"/>
          <w:szCs w:val="28"/>
        </w:rPr>
      </w:pPr>
      <w:r>
        <w:rPr>
          <w:rFonts w:ascii="Times New Roman" w:eastAsia="Aptos" w:hAnsi="Times New Roman"/>
          <w:sz w:val="28"/>
          <w:szCs w:val="28"/>
        </w:rPr>
        <w:t>The Irregularity Management System</w:t>
      </w:r>
      <w:r w:rsidR="0029740C">
        <w:rPr>
          <w:rFonts w:ascii="Times New Roman" w:eastAsia="Aptos" w:hAnsi="Times New Roman"/>
          <w:sz w:val="28"/>
          <w:szCs w:val="28"/>
        </w:rPr>
        <w:t xml:space="preserve"> (IMS)</w:t>
      </w:r>
      <w:r>
        <w:rPr>
          <w:rFonts w:ascii="Times New Roman" w:eastAsia="Aptos" w:hAnsi="Times New Roman"/>
          <w:sz w:val="28"/>
          <w:szCs w:val="28"/>
        </w:rPr>
        <w:t xml:space="preserve"> is an electronic platform created by the Commission</w:t>
      </w:r>
      <w:r w:rsidR="00FC29F0">
        <w:rPr>
          <w:rFonts w:ascii="Times New Roman" w:eastAsia="Aptos" w:hAnsi="Times New Roman"/>
          <w:sz w:val="28"/>
          <w:szCs w:val="28"/>
        </w:rPr>
        <w:t xml:space="preserve"> (and managed by OLAF)</w:t>
      </w:r>
      <w:r>
        <w:rPr>
          <w:rFonts w:ascii="Times New Roman" w:eastAsia="Aptos" w:hAnsi="Times New Roman"/>
          <w:sz w:val="28"/>
          <w:szCs w:val="28"/>
        </w:rPr>
        <w:t xml:space="preserve"> for national authorities to report any irregularities, including suspected or confirmed fraud, detected in areas where the EU funds its policies aimed at Member States and candidate countries. </w:t>
      </w:r>
    </w:p>
    <w:p w14:paraId="47D3D6D9" w14:textId="125AB0C7" w:rsidR="00D933B7" w:rsidRPr="0038195C" w:rsidRDefault="00D933B7" w:rsidP="00D933B7">
      <w:pPr>
        <w:spacing w:line="240" w:lineRule="auto"/>
        <w:ind w:left="360"/>
        <w:contextualSpacing/>
        <w:rPr>
          <w:rFonts w:ascii="Times New Roman" w:eastAsia="Aptos" w:hAnsi="Times New Roman"/>
          <w:sz w:val="28"/>
          <w:szCs w:val="28"/>
        </w:rPr>
      </w:pPr>
      <w:r>
        <w:rPr>
          <w:rFonts w:ascii="Times New Roman" w:eastAsia="Aptos" w:hAnsi="Times New Roman"/>
          <w:sz w:val="28"/>
          <w:szCs w:val="28"/>
        </w:rPr>
        <w:t xml:space="preserve">Building on the major upgrade to its underlying technology </w:t>
      </w:r>
      <w:r w:rsidR="00FC29F0">
        <w:rPr>
          <w:rFonts w:ascii="Times New Roman" w:eastAsia="Aptos" w:hAnsi="Times New Roman"/>
          <w:sz w:val="28"/>
          <w:szCs w:val="28"/>
        </w:rPr>
        <w:t xml:space="preserve">already </w:t>
      </w:r>
      <w:r>
        <w:rPr>
          <w:rFonts w:ascii="Times New Roman" w:eastAsia="Aptos" w:hAnsi="Times New Roman"/>
          <w:sz w:val="28"/>
          <w:szCs w:val="28"/>
        </w:rPr>
        <w:t xml:space="preserve">in 2024, several </w:t>
      </w:r>
      <w:r w:rsidR="00FC29F0">
        <w:rPr>
          <w:rFonts w:ascii="Times New Roman" w:eastAsia="Aptos" w:hAnsi="Times New Roman"/>
          <w:sz w:val="28"/>
          <w:szCs w:val="28"/>
        </w:rPr>
        <w:t xml:space="preserve">further </w:t>
      </w:r>
      <w:r>
        <w:rPr>
          <w:rFonts w:ascii="Times New Roman" w:eastAsia="Aptos" w:hAnsi="Times New Roman"/>
          <w:sz w:val="28"/>
          <w:szCs w:val="28"/>
        </w:rPr>
        <w:t>developments were deployed in 2025 (with a value of EUR 479 327), in particular one that allows for the dynamic adaptation of the values of certain fields, in relation to the fund and the programming period concerned.</w:t>
      </w:r>
    </w:p>
    <w:p w14:paraId="24E61D33" w14:textId="32F4379A" w:rsidR="00D933B7" w:rsidRPr="0038195C" w:rsidRDefault="00F90392" w:rsidP="00373960">
      <w:pPr>
        <w:numPr>
          <w:ilvl w:val="0"/>
          <w:numId w:val="9"/>
        </w:numPr>
        <w:spacing w:line="240" w:lineRule="auto"/>
        <w:rPr>
          <w:rFonts w:ascii="Times New Roman" w:eastAsia="Aptos" w:hAnsi="Times New Roman"/>
          <w:sz w:val="28"/>
          <w:szCs w:val="28"/>
        </w:rPr>
      </w:pPr>
      <w:r w:rsidRPr="00F27208">
        <w:rPr>
          <w:rFonts w:ascii="Times New Roman" w:eastAsia="Aptos" w:hAnsi="Times New Roman"/>
          <w:sz w:val="28"/>
          <w:szCs w:val="28"/>
        </w:rPr>
        <w:t>The financial assistance offered through the (OLAF managed) Anti-Fraud Information System (AFIS, financed by the programme) supports a technical information technology infrastructure that covers several applications. It aims to facilitate the proper enforcement of EU law in customs and agriculture by fostering information exchange and mutual administrative cooperation.</w:t>
      </w:r>
      <w:r>
        <w:rPr>
          <w:rFonts w:ascii="Times New Roman" w:eastAsia="Aptos" w:hAnsi="Times New Roman"/>
          <w:sz w:val="28"/>
          <w:szCs w:val="28"/>
        </w:rPr>
        <w:t xml:space="preserve"> IN 2025</w:t>
      </w:r>
      <w:r w:rsidR="00686CD8">
        <w:rPr>
          <w:rFonts w:ascii="Times New Roman" w:eastAsia="Aptos" w:hAnsi="Times New Roman"/>
          <w:sz w:val="28"/>
          <w:szCs w:val="28"/>
        </w:rPr>
        <w:t xml:space="preserve">, </w:t>
      </w:r>
      <w:r w:rsidR="00D933B7">
        <w:rPr>
          <w:rFonts w:ascii="Times New Roman" w:eastAsia="Aptos" w:hAnsi="Times New Roman"/>
          <w:sz w:val="28"/>
          <w:szCs w:val="28"/>
        </w:rPr>
        <w:t xml:space="preserve">several major releases </w:t>
      </w:r>
      <w:r w:rsidR="00D57A85">
        <w:rPr>
          <w:rFonts w:ascii="Times New Roman" w:eastAsia="Aptos" w:hAnsi="Times New Roman"/>
          <w:sz w:val="28"/>
          <w:szCs w:val="28"/>
        </w:rPr>
        <w:t xml:space="preserve">on the different IT-tools covered by AFIS </w:t>
      </w:r>
      <w:r w:rsidR="00D933B7">
        <w:rPr>
          <w:rFonts w:ascii="Times New Roman" w:eastAsia="Aptos" w:hAnsi="Times New Roman"/>
          <w:sz w:val="28"/>
          <w:szCs w:val="28"/>
        </w:rPr>
        <w:t>went live.</w:t>
      </w:r>
    </w:p>
    <w:p w14:paraId="2AFAE341" w14:textId="77777777" w:rsidR="00D933B7" w:rsidRPr="0038195C" w:rsidRDefault="00D933B7" w:rsidP="00D933B7">
      <w:pPr>
        <w:spacing w:line="240" w:lineRule="auto"/>
        <w:ind w:left="851" w:hanging="491"/>
        <w:rPr>
          <w:rFonts w:ascii="Times New Roman" w:eastAsia="Aptos" w:hAnsi="Times New Roman"/>
          <w:sz w:val="28"/>
          <w:szCs w:val="28"/>
        </w:rPr>
      </w:pPr>
      <w:r>
        <w:rPr>
          <w:rFonts w:ascii="Times New Roman" w:eastAsia="Aptos" w:hAnsi="Times New Roman"/>
          <w:sz w:val="28"/>
          <w:szCs w:val="28"/>
        </w:rPr>
        <w:t>(1)</w:t>
      </w:r>
      <w:r>
        <w:rPr>
          <w:rFonts w:ascii="Times New Roman" w:eastAsia="Aptos" w:hAnsi="Times New Roman"/>
          <w:sz w:val="28"/>
          <w:szCs w:val="28"/>
        </w:rPr>
        <w:tab/>
        <w:t>Several new versions of the Import, Export and Transit directory, to improve the processing of duplicated, updated and deleted messages, adding new transit message formats and daily updates from the SURV3 system.</w:t>
      </w:r>
    </w:p>
    <w:p w14:paraId="75ECF127" w14:textId="77777777" w:rsidR="00D933B7" w:rsidRPr="0038195C" w:rsidRDefault="00D933B7" w:rsidP="00D933B7">
      <w:pPr>
        <w:spacing w:line="240" w:lineRule="auto"/>
        <w:ind w:left="851" w:hanging="491"/>
        <w:rPr>
          <w:rFonts w:ascii="Times New Roman" w:eastAsia="Aptos" w:hAnsi="Times New Roman"/>
          <w:sz w:val="28"/>
          <w:szCs w:val="28"/>
        </w:rPr>
      </w:pPr>
      <w:r>
        <w:rPr>
          <w:rFonts w:ascii="Times New Roman" w:eastAsia="Aptos" w:hAnsi="Times New Roman"/>
          <w:sz w:val="28"/>
          <w:szCs w:val="28"/>
        </w:rPr>
        <w:t>(2)</w:t>
      </w:r>
      <w:r>
        <w:rPr>
          <w:rFonts w:ascii="Times New Roman" w:eastAsia="Aptos" w:hAnsi="Times New Roman"/>
          <w:sz w:val="28"/>
          <w:szCs w:val="28"/>
        </w:rPr>
        <w:tab/>
        <w:t>A new version of the Mutual Assistance System, implementing the retention and anonymisation of cases and displaying additional information/details.</w:t>
      </w:r>
    </w:p>
    <w:p w14:paraId="1DEC5C62" w14:textId="77777777" w:rsidR="00D933B7" w:rsidRPr="0038195C" w:rsidRDefault="00D933B7" w:rsidP="00D933B7">
      <w:pPr>
        <w:spacing w:line="240" w:lineRule="auto"/>
        <w:ind w:left="851" w:hanging="491"/>
        <w:rPr>
          <w:rFonts w:ascii="Times New Roman" w:eastAsia="Aptos" w:hAnsi="Times New Roman"/>
          <w:sz w:val="28"/>
          <w:szCs w:val="28"/>
        </w:rPr>
      </w:pPr>
      <w:r>
        <w:rPr>
          <w:rFonts w:ascii="Times New Roman" w:eastAsia="Aptos" w:hAnsi="Times New Roman"/>
          <w:sz w:val="28"/>
          <w:szCs w:val="28"/>
        </w:rPr>
        <w:t>(3)</w:t>
      </w:r>
      <w:r>
        <w:rPr>
          <w:rFonts w:ascii="Times New Roman" w:eastAsia="Aptos" w:hAnsi="Times New Roman"/>
          <w:sz w:val="28"/>
          <w:szCs w:val="28"/>
        </w:rPr>
        <w:tab/>
        <w:t xml:space="preserve">A new, technologically updated version of the Container Status Message directory with additional features, new carriers and new container trip information models for existing carriers. A publication zone was prepared for the fraud analytical platform. Furthermore, in 2025, </w:t>
      </w:r>
      <w:bookmarkStart w:id="28" w:name="_Hlk226975939"/>
      <w:r>
        <w:rPr>
          <w:rFonts w:ascii="Times New Roman" w:eastAsia="Aptos" w:hAnsi="Times New Roman"/>
          <w:sz w:val="28"/>
          <w:szCs w:val="28"/>
        </w:rPr>
        <w:t>the Anti-Fraud Information System</w:t>
      </w:r>
      <w:bookmarkEnd w:id="28"/>
      <w:r>
        <w:rPr>
          <w:rFonts w:ascii="Times New Roman" w:eastAsia="Aptos" w:hAnsi="Times New Roman"/>
          <w:sz w:val="28"/>
          <w:szCs w:val="28"/>
        </w:rPr>
        <w:t xml:space="preserve"> also supported nine joint customs operations.</w:t>
      </w:r>
    </w:p>
    <w:p w14:paraId="47EB0C8D" w14:textId="77777777" w:rsidR="00D933B7" w:rsidRPr="0038195C" w:rsidRDefault="00D933B7" w:rsidP="00D933B7">
      <w:pPr>
        <w:spacing w:line="240" w:lineRule="auto"/>
        <w:ind w:left="360"/>
        <w:contextualSpacing/>
        <w:rPr>
          <w:rFonts w:ascii="Times New Roman" w:eastAsia="Aptos" w:hAnsi="Times New Roman"/>
        </w:rPr>
      </w:pPr>
    </w:p>
    <w:p w14:paraId="1F4D4EE6" w14:textId="77777777" w:rsidR="00D933B7" w:rsidRPr="0038195C" w:rsidRDefault="00D933B7" w:rsidP="00F72C99">
      <w:pPr>
        <w:pStyle w:val="Heading2"/>
        <w:rPr>
          <w:rFonts w:ascii="EC Square Sans Pro" w:hAnsi="EC Square Sans Pro"/>
          <w:szCs w:val="32"/>
        </w:rPr>
      </w:pPr>
      <w:r>
        <w:t>Contribution to horizontal priorities</w:t>
      </w:r>
    </w:p>
    <w:p w14:paraId="73D88094" w14:textId="77777777" w:rsidR="00D933B7" w:rsidRPr="0038195C" w:rsidRDefault="00D933B7" w:rsidP="00F72C99">
      <w:pPr>
        <w:pStyle w:val="Heading3"/>
      </w:pPr>
      <w:r>
        <w:t>Contribution to green budgeting priorities:</w:t>
      </w:r>
    </w:p>
    <w:p w14:paraId="53C9A25A" w14:textId="77777777" w:rsidR="00D933B7" w:rsidRPr="0038195C" w:rsidRDefault="00D933B7" w:rsidP="00373960">
      <w:pPr>
        <w:numPr>
          <w:ilvl w:val="0"/>
          <w:numId w:val="9"/>
        </w:numPr>
        <w:spacing w:before="0" w:after="240"/>
        <w:contextualSpacing/>
        <w:jc w:val="left"/>
        <w:rPr>
          <w:rFonts w:ascii="Times New Roman" w:eastAsia="Aptos" w:hAnsi="Times New Roman"/>
        </w:rPr>
      </w:pPr>
      <w:r>
        <w:rPr>
          <w:rFonts w:ascii="Times New Roman" w:eastAsia="Aptos" w:hAnsi="Times New Roman"/>
        </w:rPr>
        <w:t>Programme-funded projects have no direct relevance for climate or biodiversity policy.</w:t>
      </w:r>
    </w:p>
    <w:p w14:paraId="796648CF" w14:textId="77777777" w:rsidR="00D933B7" w:rsidRPr="0038195C" w:rsidRDefault="00D933B7" w:rsidP="00D933B7">
      <w:pPr>
        <w:spacing w:after="240"/>
        <w:ind w:left="360"/>
        <w:contextualSpacing/>
        <w:rPr>
          <w:rFonts w:ascii="EC Square Sans Pro" w:eastAsia="Aptos" w:hAnsi="EC Square Sans Pro"/>
          <w:sz w:val="22"/>
          <w:szCs w:val="22"/>
        </w:rPr>
      </w:pPr>
    </w:p>
    <w:p w14:paraId="64041F8A" w14:textId="77777777" w:rsidR="00D933B7" w:rsidRPr="00530717" w:rsidRDefault="00D933B7" w:rsidP="00F72C99">
      <w:pPr>
        <w:pStyle w:val="Heading3"/>
      </w:pPr>
      <w:r>
        <w:t>Contribution to gender equality (million EUR)</w:t>
      </w:r>
      <w:r>
        <w:rPr>
          <w:rFonts w:ascii="Calibri" w:hAnsi="Calibri" w:cs="Calibri"/>
        </w:rPr>
        <w:t> </w:t>
      </w:r>
      <w:r>
        <w:t>(*)</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38195C" w14:paraId="17C68374"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0D3AD22B"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249D77B7"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480674E2"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3ABECDEE"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44EEF668"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1E6FD08B" w14:textId="77777777" w:rsidR="00D933B7" w:rsidRPr="0038195C"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42A03964"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38195C" w14:paraId="30E71D4B" w14:textId="77777777">
        <w:trPr>
          <w:trHeight w:val="300"/>
        </w:trPr>
        <w:tc>
          <w:tcPr>
            <w:tcW w:w="895" w:type="dxa"/>
            <w:tcBorders>
              <w:top w:val="nil"/>
              <w:left w:val="nil"/>
              <w:bottom w:val="single" w:sz="6" w:space="0" w:color="8C8C8C"/>
              <w:right w:val="nil"/>
            </w:tcBorders>
            <w:vAlign w:val="center"/>
            <w:hideMark/>
          </w:tcPr>
          <w:p w14:paraId="35ADAF9D"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6336F5E5"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4E84468E"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439392CC"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0F737474"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5B473F89" w14:textId="77777777" w:rsidR="00D933B7" w:rsidRPr="0038195C"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575D49DA"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r>
      <w:tr w:rsidR="00D933B7" w:rsidRPr="0038195C" w14:paraId="29335E21" w14:textId="77777777">
        <w:trPr>
          <w:trHeight w:val="300"/>
        </w:trPr>
        <w:tc>
          <w:tcPr>
            <w:tcW w:w="895" w:type="dxa"/>
            <w:tcBorders>
              <w:top w:val="nil"/>
              <w:left w:val="nil"/>
              <w:bottom w:val="single" w:sz="6" w:space="0" w:color="8C8C8C"/>
              <w:right w:val="nil"/>
            </w:tcBorders>
            <w:vAlign w:val="center"/>
            <w:hideMark/>
          </w:tcPr>
          <w:p w14:paraId="2D5B8BB5"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2C0B60D8"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4B8EF9E3"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471554E1"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1866064B"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0.3</w:t>
            </w:r>
          </w:p>
        </w:tc>
        <w:tc>
          <w:tcPr>
            <w:tcW w:w="1332" w:type="dxa"/>
            <w:tcBorders>
              <w:top w:val="nil"/>
              <w:left w:val="nil"/>
              <w:bottom w:val="single" w:sz="6" w:space="0" w:color="8C8C8C"/>
              <w:right w:val="nil"/>
            </w:tcBorders>
          </w:tcPr>
          <w:p w14:paraId="1D0C3AD3" w14:textId="77777777" w:rsidR="00D933B7" w:rsidRPr="0038195C"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79396061"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0.3</w:t>
            </w:r>
          </w:p>
        </w:tc>
      </w:tr>
      <w:tr w:rsidR="00D933B7" w:rsidRPr="0038195C" w14:paraId="37789842" w14:textId="77777777">
        <w:trPr>
          <w:trHeight w:val="300"/>
        </w:trPr>
        <w:tc>
          <w:tcPr>
            <w:tcW w:w="895" w:type="dxa"/>
            <w:tcBorders>
              <w:top w:val="nil"/>
              <w:left w:val="nil"/>
              <w:bottom w:val="single" w:sz="6" w:space="0" w:color="8C8C8C"/>
              <w:right w:val="nil"/>
            </w:tcBorders>
            <w:vAlign w:val="center"/>
            <w:hideMark/>
          </w:tcPr>
          <w:p w14:paraId="32AED941"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78D14E1A"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10AE4431"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087AD250"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6AE2F79D"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204236DA" w14:textId="77777777" w:rsidR="00D933B7" w:rsidRPr="0038195C"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273F0391"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0.0</w:t>
            </w:r>
          </w:p>
        </w:tc>
      </w:tr>
      <w:tr w:rsidR="00D933B7" w:rsidRPr="0038195C" w14:paraId="4FDFF0CE" w14:textId="77777777">
        <w:trPr>
          <w:trHeight w:val="300"/>
        </w:trPr>
        <w:tc>
          <w:tcPr>
            <w:tcW w:w="895" w:type="dxa"/>
            <w:tcBorders>
              <w:top w:val="single" w:sz="6" w:space="0" w:color="8C8C8C"/>
              <w:left w:val="nil"/>
              <w:bottom w:val="single" w:sz="4" w:space="0" w:color="7F7F7F" w:themeColor="text1" w:themeTint="80"/>
              <w:right w:val="nil"/>
            </w:tcBorders>
            <w:vAlign w:val="center"/>
            <w:hideMark/>
          </w:tcPr>
          <w:p w14:paraId="2875F9DD"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single" w:sz="6" w:space="0" w:color="8C8C8C"/>
              <w:left w:val="nil"/>
              <w:bottom w:val="single" w:sz="4" w:space="0" w:color="7F7F7F" w:themeColor="text1" w:themeTint="80"/>
              <w:right w:val="nil"/>
            </w:tcBorders>
            <w:hideMark/>
          </w:tcPr>
          <w:p w14:paraId="50FF5D9D"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24.1</w:t>
            </w:r>
          </w:p>
        </w:tc>
        <w:tc>
          <w:tcPr>
            <w:tcW w:w="1513" w:type="dxa"/>
            <w:tcBorders>
              <w:top w:val="single" w:sz="6" w:space="0" w:color="8C8C8C"/>
              <w:left w:val="nil"/>
              <w:bottom w:val="single" w:sz="4" w:space="0" w:color="7F7F7F" w:themeColor="text1" w:themeTint="80"/>
              <w:right w:val="nil"/>
            </w:tcBorders>
            <w:hideMark/>
          </w:tcPr>
          <w:p w14:paraId="6FB73111"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24.4</w:t>
            </w:r>
          </w:p>
        </w:tc>
        <w:tc>
          <w:tcPr>
            <w:tcW w:w="1443" w:type="dxa"/>
            <w:tcBorders>
              <w:top w:val="single" w:sz="6" w:space="0" w:color="8C8C8C"/>
              <w:left w:val="nil"/>
              <w:bottom w:val="single" w:sz="4" w:space="0" w:color="7F7F7F" w:themeColor="text1" w:themeTint="80"/>
              <w:right w:val="nil"/>
            </w:tcBorders>
            <w:hideMark/>
          </w:tcPr>
          <w:p w14:paraId="61E23BA1"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24.9</w:t>
            </w:r>
          </w:p>
        </w:tc>
        <w:tc>
          <w:tcPr>
            <w:tcW w:w="1443" w:type="dxa"/>
            <w:tcBorders>
              <w:top w:val="single" w:sz="6" w:space="0" w:color="8C8C8C"/>
              <w:left w:val="nil"/>
              <w:bottom w:val="single" w:sz="4" w:space="0" w:color="7F7F7F" w:themeColor="text1" w:themeTint="80"/>
              <w:right w:val="nil"/>
            </w:tcBorders>
            <w:hideMark/>
          </w:tcPr>
          <w:p w14:paraId="3F168367"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25.2</w:t>
            </w:r>
          </w:p>
        </w:tc>
        <w:tc>
          <w:tcPr>
            <w:tcW w:w="1332" w:type="dxa"/>
            <w:tcBorders>
              <w:top w:val="single" w:sz="6" w:space="0" w:color="8C8C8C"/>
              <w:left w:val="nil"/>
              <w:bottom w:val="single" w:sz="4" w:space="0" w:color="7F7F7F" w:themeColor="text1" w:themeTint="80"/>
              <w:right w:val="nil"/>
            </w:tcBorders>
          </w:tcPr>
          <w:p w14:paraId="5DBBE02E" w14:textId="77777777" w:rsidR="00D933B7" w:rsidRPr="0038195C" w:rsidRDefault="00D933B7">
            <w:pPr>
              <w:spacing w:after="0" w:line="240" w:lineRule="auto"/>
              <w:jc w:val="center"/>
              <w:textAlignment w:val="baseline"/>
              <w:rPr>
                <w:rFonts w:ascii="Calibri" w:hAnsi="Calibri" w:cs="Calibri"/>
                <w:color w:val="000000"/>
                <w:sz w:val="20"/>
                <w:lang w:eastAsia="en-IE"/>
              </w:rPr>
            </w:pPr>
            <w:r>
              <w:t xml:space="preserve"> 27.4</w:t>
            </w:r>
          </w:p>
        </w:tc>
        <w:tc>
          <w:tcPr>
            <w:tcW w:w="1453" w:type="dxa"/>
            <w:tcBorders>
              <w:top w:val="single" w:sz="6" w:space="0" w:color="8C8C8C"/>
              <w:left w:val="nil"/>
              <w:bottom w:val="single" w:sz="4" w:space="0" w:color="7F7F7F" w:themeColor="text1" w:themeTint="80"/>
              <w:right w:val="nil"/>
            </w:tcBorders>
            <w:hideMark/>
          </w:tcPr>
          <w:p w14:paraId="0B9435C8" w14:textId="77777777" w:rsidR="00D933B7" w:rsidRPr="0038195C" w:rsidRDefault="00D933B7">
            <w:pPr>
              <w:spacing w:after="0" w:line="240" w:lineRule="auto"/>
              <w:jc w:val="center"/>
              <w:textAlignment w:val="baseline"/>
              <w:rPr>
                <w:rFonts w:ascii="Segoe UI" w:hAnsi="Segoe UI" w:cs="Segoe UI"/>
                <w:sz w:val="20"/>
                <w:lang w:eastAsia="en-IE"/>
              </w:rPr>
            </w:pPr>
            <w:r>
              <w:t xml:space="preserve"> 125.9</w:t>
            </w:r>
          </w:p>
        </w:tc>
      </w:tr>
      <w:tr w:rsidR="00D933B7" w:rsidRPr="0038195C" w14:paraId="529352A4" w14:textId="77777777">
        <w:trPr>
          <w:trHeight w:val="300"/>
        </w:trPr>
        <w:tc>
          <w:tcPr>
            <w:tcW w:w="895" w:type="dxa"/>
            <w:tcBorders>
              <w:top w:val="single" w:sz="4" w:space="0" w:color="7F7F7F" w:themeColor="text1" w:themeTint="80"/>
              <w:left w:val="nil"/>
              <w:bottom w:val="single" w:sz="4" w:space="0" w:color="7F7F7F" w:themeColor="text1" w:themeTint="80"/>
              <w:right w:val="nil"/>
            </w:tcBorders>
            <w:vAlign w:val="center"/>
          </w:tcPr>
          <w:p w14:paraId="5D25DCAF" w14:textId="77777777" w:rsidR="00D933B7" w:rsidRPr="0038195C"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4" w:space="0" w:color="7F7F7F" w:themeColor="text1" w:themeTint="80"/>
              <w:right w:val="nil"/>
            </w:tcBorders>
          </w:tcPr>
          <w:p w14:paraId="10901B37" w14:textId="77777777" w:rsidR="00D933B7" w:rsidRPr="0038195C" w:rsidRDefault="00D933B7">
            <w:pPr>
              <w:spacing w:after="0" w:line="240" w:lineRule="auto"/>
              <w:jc w:val="center"/>
              <w:textAlignment w:val="baseline"/>
              <w:rPr>
                <w:rFonts w:ascii="EC Square Sans Pro" w:eastAsia="Aptos" w:hAnsi="EC Square Sans Pro"/>
                <w:color w:val="000000"/>
                <w:sz w:val="22"/>
                <w:szCs w:val="22"/>
                <w:lang w:eastAsia="en-IE"/>
              </w:rPr>
            </w:pPr>
            <w:r>
              <w:t xml:space="preserve"> 24.1</w:t>
            </w:r>
          </w:p>
        </w:tc>
        <w:tc>
          <w:tcPr>
            <w:tcW w:w="1513" w:type="dxa"/>
            <w:tcBorders>
              <w:top w:val="single" w:sz="4" w:space="0" w:color="7F7F7F" w:themeColor="text1" w:themeTint="80"/>
              <w:left w:val="nil"/>
              <w:bottom w:val="single" w:sz="4" w:space="0" w:color="7F7F7F" w:themeColor="text1" w:themeTint="80"/>
              <w:right w:val="nil"/>
            </w:tcBorders>
          </w:tcPr>
          <w:p w14:paraId="0370C734" w14:textId="77777777" w:rsidR="00D933B7" w:rsidRPr="0038195C" w:rsidRDefault="00D933B7">
            <w:pPr>
              <w:spacing w:after="0" w:line="240" w:lineRule="auto"/>
              <w:jc w:val="center"/>
              <w:textAlignment w:val="baseline"/>
              <w:rPr>
                <w:rFonts w:ascii="EC Square Sans Pro" w:eastAsia="Aptos" w:hAnsi="EC Square Sans Pro"/>
                <w:color w:val="000000"/>
                <w:sz w:val="22"/>
                <w:szCs w:val="22"/>
                <w:lang w:eastAsia="en-IE"/>
              </w:rPr>
            </w:pPr>
            <w:r>
              <w:t xml:space="preserve"> 24.4</w:t>
            </w:r>
          </w:p>
        </w:tc>
        <w:tc>
          <w:tcPr>
            <w:tcW w:w="1443" w:type="dxa"/>
            <w:tcBorders>
              <w:top w:val="single" w:sz="4" w:space="0" w:color="7F7F7F" w:themeColor="text1" w:themeTint="80"/>
              <w:left w:val="nil"/>
              <w:bottom w:val="single" w:sz="4" w:space="0" w:color="7F7F7F" w:themeColor="text1" w:themeTint="80"/>
              <w:right w:val="nil"/>
            </w:tcBorders>
          </w:tcPr>
          <w:p w14:paraId="1896CE8A" w14:textId="77777777" w:rsidR="00D933B7" w:rsidRPr="0038195C" w:rsidRDefault="00D933B7">
            <w:pPr>
              <w:spacing w:after="0" w:line="240" w:lineRule="auto"/>
              <w:jc w:val="center"/>
              <w:textAlignment w:val="baseline"/>
              <w:rPr>
                <w:rFonts w:ascii="EC Square Sans Pro" w:eastAsia="Aptos" w:hAnsi="EC Square Sans Pro"/>
                <w:color w:val="000000"/>
                <w:sz w:val="22"/>
                <w:szCs w:val="22"/>
                <w:lang w:eastAsia="en-IE"/>
              </w:rPr>
            </w:pPr>
            <w:r>
              <w:t xml:space="preserve"> 24.9</w:t>
            </w:r>
          </w:p>
        </w:tc>
        <w:tc>
          <w:tcPr>
            <w:tcW w:w="1443" w:type="dxa"/>
            <w:tcBorders>
              <w:top w:val="single" w:sz="4" w:space="0" w:color="7F7F7F" w:themeColor="text1" w:themeTint="80"/>
              <w:left w:val="nil"/>
              <w:bottom w:val="single" w:sz="4" w:space="0" w:color="7F7F7F" w:themeColor="text1" w:themeTint="80"/>
              <w:right w:val="nil"/>
            </w:tcBorders>
          </w:tcPr>
          <w:p w14:paraId="6C7E43E5" w14:textId="77777777" w:rsidR="00D933B7" w:rsidRPr="0038195C" w:rsidRDefault="00D933B7">
            <w:pPr>
              <w:spacing w:after="0" w:line="240" w:lineRule="auto"/>
              <w:jc w:val="center"/>
              <w:textAlignment w:val="baseline"/>
              <w:rPr>
                <w:rFonts w:ascii="EC Square Sans Pro" w:eastAsia="Aptos" w:hAnsi="EC Square Sans Pro"/>
                <w:color w:val="000000"/>
                <w:sz w:val="22"/>
                <w:szCs w:val="22"/>
                <w:lang w:eastAsia="en-IE"/>
              </w:rPr>
            </w:pPr>
            <w:r>
              <w:t xml:space="preserve"> 25.5</w:t>
            </w:r>
          </w:p>
        </w:tc>
        <w:tc>
          <w:tcPr>
            <w:tcW w:w="1332" w:type="dxa"/>
            <w:tcBorders>
              <w:top w:val="single" w:sz="4" w:space="0" w:color="7F7F7F" w:themeColor="text1" w:themeTint="80"/>
              <w:left w:val="nil"/>
              <w:bottom w:val="single" w:sz="4" w:space="0" w:color="7F7F7F" w:themeColor="text1" w:themeTint="80"/>
              <w:right w:val="nil"/>
            </w:tcBorders>
          </w:tcPr>
          <w:p w14:paraId="42FF9822" w14:textId="77777777" w:rsidR="00D933B7" w:rsidRPr="0038195C" w:rsidRDefault="00D933B7">
            <w:pPr>
              <w:spacing w:after="0" w:line="240" w:lineRule="auto"/>
              <w:jc w:val="center"/>
              <w:textAlignment w:val="baseline"/>
              <w:rPr>
                <w:rFonts w:ascii="EC Square Sans Pro" w:eastAsia="Aptos" w:hAnsi="EC Square Sans Pro"/>
                <w:color w:val="000000"/>
                <w:sz w:val="22"/>
                <w:szCs w:val="22"/>
                <w:lang w:eastAsia="en-IE"/>
              </w:rPr>
            </w:pPr>
            <w:r>
              <w:t xml:space="preserve"> 27.4</w:t>
            </w:r>
          </w:p>
        </w:tc>
        <w:tc>
          <w:tcPr>
            <w:tcW w:w="1453" w:type="dxa"/>
            <w:tcBorders>
              <w:top w:val="single" w:sz="4" w:space="0" w:color="7F7F7F" w:themeColor="text1" w:themeTint="80"/>
              <w:left w:val="nil"/>
              <w:bottom w:val="single" w:sz="4" w:space="0" w:color="7F7F7F" w:themeColor="text1" w:themeTint="80"/>
              <w:right w:val="nil"/>
            </w:tcBorders>
          </w:tcPr>
          <w:p w14:paraId="627C3893" w14:textId="77777777" w:rsidR="00D933B7" w:rsidRPr="0038195C" w:rsidRDefault="00D933B7">
            <w:pPr>
              <w:spacing w:after="0" w:line="240" w:lineRule="auto"/>
              <w:jc w:val="center"/>
              <w:textAlignment w:val="baseline"/>
              <w:rPr>
                <w:rFonts w:ascii="Calibri" w:hAnsi="Calibri" w:cs="Calibri"/>
                <w:color w:val="000000"/>
                <w:sz w:val="20"/>
                <w:lang w:eastAsia="en-IE"/>
              </w:rPr>
            </w:pPr>
            <w:r>
              <w:t xml:space="preserve"> 126.1</w:t>
            </w:r>
          </w:p>
        </w:tc>
      </w:tr>
    </w:tbl>
    <w:p w14:paraId="78D6455A" w14:textId="77777777" w:rsidR="00D933B7" w:rsidRPr="0038195C" w:rsidRDefault="00D933B7" w:rsidP="00D933B7">
      <w:pPr>
        <w:spacing w:before="240" w:after="60"/>
        <w:ind w:left="288" w:hanging="288"/>
        <w:rPr>
          <w:rFonts w:ascii="EC Square Sans Pro" w:eastAsia="Aptos" w:hAnsi="EC Square Sans Pro" w:cs="Arial"/>
          <w:sz w:val="18"/>
          <w:szCs w:val="22"/>
        </w:rPr>
      </w:pPr>
    </w:p>
    <w:p w14:paraId="4F2F7D7D" w14:textId="77777777" w:rsidR="00D933B7" w:rsidRPr="0038195C" w:rsidRDefault="00D933B7" w:rsidP="00D933B7">
      <w:pPr>
        <w:spacing w:before="240" w:after="60"/>
        <w:ind w:left="288" w:hanging="288"/>
        <w:rPr>
          <w:rFonts w:ascii="EC Square Sans Pro" w:eastAsia="Aptos" w:hAnsi="EC Square Sans Pro" w:cs="Arial"/>
          <w:sz w:val="18"/>
          <w:szCs w:val="18"/>
        </w:rPr>
      </w:pPr>
      <w:r>
        <w:rPr>
          <w:rFonts w:ascii="EC Square Sans Pro" w:eastAsia="Aptos" w:hAnsi="EC Square Sans Pro" w:cs="Arial"/>
          <w:sz w:val="18"/>
          <w:szCs w:val="18"/>
        </w:rPr>
        <w:t>(*)</w:t>
      </w:r>
      <w:r>
        <w:rPr>
          <w:rFonts w:ascii="Aptos" w:eastAsia="Aptos" w:hAnsi="Aptos"/>
        </w:rPr>
        <w:tab/>
      </w:r>
      <w:r>
        <w:rPr>
          <w:rFonts w:ascii="EC Square Sans Pro" w:eastAsia="Aptos" w:hAnsi="EC Square Sans Pro" w:cs="Arial"/>
          <w:sz w:val="18"/>
          <w:szCs w:val="18"/>
        </w:rPr>
        <w:t>Based on the applied gender contribution methodology, the following scores are attributed at the most granular level of intervention possible:</w:t>
      </w:r>
    </w:p>
    <w:p w14:paraId="6BEDFE8C" w14:textId="77777777" w:rsidR="00D933B7" w:rsidRPr="0038195C" w:rsidRDefault="00D933B7" w:rsidP="00373960">
      <w:pPr>
        <w:numPr>
          <w:ilvl w:val="0"/>
          <w:numId w:val="21"/>
        </w:numPr>
        <w:spacing w:before="0" w:after="60"/>
        <w:jc w:val="left"/>
        <w:rPr>
          <w:rFonts w:ascii="EC Square Sans Pro" w:eastAsia="Aptos" w:hAnsi="EC Square Sans Pro" w:cs="Arial"/>
          <w:sz w:val="18"/>
          <w:szCs w:val="18"/>
        </w:rPr>
      </w:pPr>
      <w:r>
        <w:rPr>
          <w:rFonts w:ascii="EC Square Sans Pro" w:eastAsia="Aptos" w:hAnsi="EC Square Sans Pro" w:cs="Arial"/>
          <w:sz w:val="18"/>
          <w:szCs w:val="18"/>
        </w:rPr>
        <w:t>2: interventions the principal objective of which is to improve gender equality;</w:t>
      </w:r>
    </w:p>
    <w:p w14:paraId="244B2E68" w14:textId="77777777" w:rsidR="00D933B7" w:rsidRPr="0038195C" w:rsidRDefault="00D933B7" w:rsidP="00373960">
      <w:pPr>
        <w:numPr>
          <w:ilvl w:val="0"/>
          <w:numId w:val="21"/>
        </w:numPr>
        <w:spacing w:before="0" w:after="60"/>
        <w:jc w:val="left"/>
        <w:rPr>
          <w:rFonts w:ascii="EC Square Sans Pro" w:eastAsia="Aptos" w:hAnsi="EC Square Sans Pro" w:cs="Arial"/>
          <w:sz w:val="18"/>
          <w:szCs w:val="18"/>
        </w:rPr>
      </w:pPr>
      <w:r>
        <w:rPr>
          <w:rFonts w:ascii="EC Square Sans Pro" w:eastAsia="Aptos" w:hAnsi="EC Square Sans Pro" w:cs="Arial"/>
          <w:sz w:val="18"/>
          <w:szCs w:val="18"/>
        </w:rPr>
        <w:t>1: interventions that have gender equality as an important and deliberate objective but not as the main reason for the intervention;</w:t>
      </w:r>
    </w:p>
    <w:p w14:paraId="734014D5" w14:textId="77777777" w:rsidR="00D933B7" w:rsidRPr="0038195C" w:rsidRDefault="00D933B7" w:rsidP="00373960">
      <w:pPr>
        <w:numPr>
          <w:ilvl w:val="0"/>
          <w:numId w:val="21"/>
        </w:numPr>
        <w:spacing w:before="0" w:after="60"/>
        <w:jc w:val="left"/>
        <w:rPr>
          <w:rFonts w:ascii="EC Square Sans Pro" w:eastAsia="Aptos" w:hAnsi="EC Square Sans Pro" w:cs="Arial"/>
          <w:sz w:val="18"/>
          <w:szCs w:val="18"/>
        </w:rPr>
      </w:pPr>
      <w:r>
        <w:rPr>
          <w:rFonts w:ascii="EC Square Sans Pro" w:eastAsia="Aptos" w:hAnsi="EC Square Sans Pro" w:cs="Arial"/>
          <w:sz w:val="18"/>
          <w:szCs w:val="18"/>
        </w:rPr>
        <w:t xml:space="preserve">0: non-targeted interventions </w:t>
      </w:r>
      <w:r>
        <w:rPr>
          <w:rFonts w:ascii="EC Square Sans Pro" w:eastAsia="Aptos" w:hAnsi="EC Square Sans Pro" w:cs="Arial"/>
          <w:sz w:val="18"/>
          <w:szCs w:val="18"/>
          <w:lang w:eastAsia="en-IE"/>
        </w:rPr>
        <w:t>(interventions that are expected to have no significant bearing on gender equality)</w:t>
      </w:r>
      <w:r>
        <w:rPr>
          <w:rFonts w:ascii="EC Square Sans Pro" w:eastAsia="Aptos" w:hAnsi="EC Square Sans Pro" w:cs="Arial"/>
          <w:sz w:val="18"/>
          <w:szCs w:val="18"/>
        </w:rPr>
        <w:t>;</w:t>
      </w:r>
    </w:p>
    <w:p w14:paraId="7C6C3366" w14:textId="77777777" w:rsidR="00D933B7" w:rsidRPr="0038195C" w:rsidRDefault="00D933B7" w:rsidP="00373960">
      <w:pPr>
        <w:numPr>
          <w:ilvl w:val="0"/>
          <w:numId w:val="21"/>
        </w:numPr>
        <w:spacing w:before="0" w:after="60"/>
        <w:jc w:val="left"/>
        <w:rPr>
          <w:rFonts w:ascii="EC Square Sans Pro" w:eastAsia="Aptos" w:hAnsi="EC Square Sans Pro" w:cs="Arial"/>
          <w:sz w:val="18"/>
          <w:szCs w:val="18"/>
        </w:rPr>
      </w:pPr>
      <w:r>
        <w:rPr>
          <w:rFonts w:ascii="EC Square Sans Pro" w:eastAsia="Aptos" w:hAnsi="EC Square Sans Pro" w:cs="Arial"/>
          <w:sz w:val="18"/>
          <w:szCs w:val="18"/>
        </w:rPr>
        <w:t>0*: score to be assigned to interventions with a likely but not yet clear positive impact on gender equality.</w:t>
      </w:r>
    </w:p>
    <w:p w14:paraId="5DFCD25A" w14:textId="77777777" w:rsidR="00D933B7" w:rsidRPr="0038195C" w:rsidRDefault="00D933B7" w:rsidP="00D933B7">
      <w:pPr>
        <w:ind w:left="360"/>
        <w:contextualSpacing/>
        <w:rPr>
          <w:rFonts w:ascii="Aptos" w:eastAsia="Aptos" w:hAnsi="Aptos"/>
        </w:rPr>
      </w:pPr>
    </w:p>
    <w:p w14:paraId="471EC21A" w14:textId="3C2BF52F" w:rsidR="00D933B7" w:rsidRPr="0038195C" w:rsidRDefault="00D933B7" w:rsidP="00373960">
      <w:pPr>
        <w:numPr>
          <w:ilvl w:val="0"/>
          <w:numId w:val="9"/>
        </w:numPr>
        <w:spacing w:before="0" w:after="240"/>
        <w:contextualSpacing/>
        <w:jc w:val="left"/>
        <w:rPr>
          <w:rFonts w:ascii="Times New Roman" w:eastAsia="Aptos" w:hAnsi="Times New Roman"/>
          <w:sz w:val="28"/>
          <w:szCs w:val="28"/>
        </w:rPr>
      </w:pPr>
      <w:r>
        <w:rPr>
          <w:rFonts w:ascii="Times New Roman" w:eastAsia="EC Square Sans Pro" w:hAnsi="Times New Roman"/>
          <w:sz w:val="28"/>
          <w:szCs w:val="28"/>
        </w:rPr>
        <w:t>The programme falls under the gender score 0. This is because around 80% of the programme’s yearly budget is used to finance the purchase of specialised technical equipment, including information technology tools. Overall, the programme has no significant bearing on the promotion of gender equality. However, with regard to the procured training events, and more specifically the ones directly organised by the Commission’s European Anti-Fraud Office</w:t>
      </w:r>
      <w:r w:rsidR="008D7BD0">
        <w:rPr>
          <w:rFonts w:ascii="Times New Roman" w:eastAsia="EC Square Sans Pro" w:hAnsi="Times New Roman"/>
          <w:sz w:val="28"/>
          <w:szCs w:val="28"/>
        </w:rPr>
        <w:t xml:space="preserve"> OLAF</w:t>
      </w:r>
      <w:r>
        <w:rPr>
          <w:rFonts w:ascii="Times New Roman" w:eastAsia="EC Square Sans Pro" w:hAnsi="Times New Roman"/>
          <w:sz w:val="28"/>
          <w:szCs w:val="28"/>
        </w:rPr>
        <w:t>, with financial support from the programme, Member State authorities are encouraged to aspire to a better gender balance in their selection of training participants to these events.</w:t>
      </w:r>
    </w:p>
    <w:p w14:paraId="02093F82" w14:textId="77777777" w:rsidR="00D933B7" w:rsidRPr="0038195C" w:rsidRDefault="00D933B7" w:rsidP="00D933B7">
      <w:pPr>
        <w:spacing w:after="240"/>
        <w:ind w:left="315"/>
        <w:rPr>
          <w:rFonts w:ascii="EC Square Sans Pro" w:eastAsia="Aptos" w:hAnsi="EC Square Sans Pro"/>
          <w:sz w:val="28"/>
          <w:szCs w:val="28"/>
        </w:rPr>
      </w:pPr>
    </w:p>
    <w:p w14:paraId="37D60C75" w14:textId="77777777" w:rsidR="00D933B7" w:rsidRPr="0038195C" w:rsidRDefault="00D933B7" w:rsidP="00D933B7">
      <w:pPr>
        <w:spacing w:after="240"/>
        <w:rPr>
          <w:rFonts w:ascii="Aptos" w:eastAsia="Aptos" w:hAnsi="Aptos"/>
        </w:rPr>
      </w:pPr>
    </w:p>
    <w:tbl>
      <w:tblPr>
        <w:tblStyle w:val="Planning2022instructions"/>
        <w:tblW w:w="0" w:type="auto"/>
        <w:tblLook w:val="04A0" w:firstRow="1" w:lastRow="0" w:firstColumn="1" w:lastColumn="0" w:noHBand="0" w:noVBand="1"/>
      </w:tblPr>
      <w:tblGrid>
        <w:gridCol w:w="9350"/>
      </w:tblGrid>
      <w:tr w:rsidR="00D933B7" w:rsidRPr="0038195C" w14:paraId="7BD6BE4A" w14:textId="77777777">
        <w:tc>
          <w:tcPr>
            <w:tcW w:w="9738" w:type="dxa"/>
            <w:shd w:val="clear" w:color="auto" w:fill="auto"/>
          </w:tcPr>
          <w:p w14:paraId="29A8C11F" w14:textId="77777777" w:rsidR="00D933B7" w:rsidRPr="00530717" w:rsidRDefault="00D933B7">
            <w:pPr>
              <w:spacing w:before="60" w:after="0" w:line="240" w:lineRule="auto"/>
              <w:textAlignment w:val="baseline"/>
              <w:rPr>
                <w:rFonts w:eastAsia="Times New Roman" w:cs="Calibri"/>
                <w:b/>
                <w:bCs/>
                <w:sz w:val="22"/>
                <w:szCs w:val="22"/>
                <w:lang w:eastAsia="en-IE"/>
              </w:rPr>
            </w:pPr>
            <w:r>
              <w:rPr>
                <w:rFonts w:eastAsia="Times New Roman" w:cs="Segoe UI"/>
                <w:b/>
                <w:bCs/>
                <w:sz w:val="22"/>
                <w:szCs w:val="22"/>
                <w:lang w:eastAsia="en-IE"/>
              </w:rPr>
              <w:t>Gender-disaggregated information</w:t>
            </w:r>
          </w:p>
          <w:p w14:paraId="4A0579DC" w14:textId="77777777" w:rsidR="00D933B7" w:rsidRPr="0038195C" w:rsidRDefault="00D933B7">
            <w:pPr>
              <w:tabs>
                <w:tab w:val="num" w:pos="283"/>
              </w:tabs>
              <w:spacing w:before="60" w:after="60"/>
              <w:ind w:left="283" w:hanging="283"/>
              <w:rPr>
                <w:rFonts w:ascii="Times New Roman" w:eastAsia="Times New Roman" w:hAnsi="Times New Roman" w:cs="Times New Roman"/>
                <w:sz w:val="28"/>
                <w:szCs w:val="28"/>
                <w:lang w:eastAsia="fr-BE"/>
              </w:rPr>
            </w:pPr>
            <w:r>
              <w:rPr>
                <w:rFonts w:ascii="Times New Roman" w:eastAsia="Times New Roman" w:hAnsi="Times New Roman" w:cs="Times New Roman"/>
                <w:sz w:val="28"/>
                <w:szCs w:val="28"/>
                <w:lang w:eastAsia="fr-BE"/>
              </w:rPr>
              <w:t>The European Anti-Fraud Office does not have any gender disaggregated data collected during the implementation of the programme.</w:t>
            </w:r>
          </w:p>
          <w:p w14:paraId="4F20BE38" w14:textId="77777777" w:rsidR="00D933B7" w:rsidRPr="0038195C" w:rsidRDefault="00D933B7">
            <w:pPr>
              <w:tabs>
                <w:tab w:val="num" w:pos="283"/>
              </w:tabs>
              <w:spacing w:before="60" w:after="60"/>
              <w:ind w:left="283" w:hanging="283"/>
              <w:rPr>
                <w:rFonts w:ascii="Times New Roman" w:eastAsia="Times New Roman" w:hAnsi="Times New Roman" w:cs="Times New Roman"/>
                <w:sz w:val="28"/>
                <w:szCs w:val="28"/>
                <w:lang w:eastAsia="fr-BE"/>
              </w:rPr>
            </w:pPr>
            <w:r>
              <w:rPr>
                <w:rFonts w:ascii="Times New Roman" w:eastAsia="Times New Roman" w:hAnsi="Times New Roman" w:cs="Times New Roman"/>
                <w:sz w:val="28"/>
                <w:szCs w:val="28"/>
                <w:lang w:eastAsia="fr-BE"/>
              </w:rPr>
              <w:t xml:space="preserve">Meanwhile, the Office does encourage the participation of a significant percentage of female law enforcement officers to the digital forensic analysis and analyst training (DFAT) events. In 2023, 30.8% of training participants were women, with 32.5% female participation in 2024. </w:t>
            </w:r>
          </w:p>
          <w:p w14:paraId="362E4741" w14:textId="4A4840E3" w:rsidR="00D933B7" w:rsidRPr="0038195C" w:rsidRDefault="00D933B7">
            <w:pPr>
              <w:tabs>
                <w:tab w:val="num" w:pos="283"/>
              </w:tabs>
              <w:spacing w:before="60" w:after="60"/>
              <w:ind w:left="283" w:hanging="283"/>
              <w:rPr>
                <w:rFonts w:ascii="Times New Roman" w:eastAsia="Times New Roman" w:hAnsi="Times New Roman" w:cs="Times New Roman"/>
                <w:sz w:val="28"/>
                <w:szCs w:val="28"/>
                <w:lang w:eastAsia="fr-BE"/>
              </w:rPr>
            </w:pPr>
            <w:r>
              <w:rPr>
                <w:rFonts w:ascii="Times New Roman" w:eastAsia="Times New Roman" w:hAnsi="Times New Roman" w:cs="Times New Roman"/>
                <w:sz w:val="28"/>
                <w:szCs w:val="28"/>
                <w:lang w:eastAsia="fr-BE"/>
              </w:rPr>
              <w:t xml:space="preserve">In 2025, women represented </w:t>
            </w:r>
            <w:r w:rsidR="008D7BD0">
              <w:rPr>
                <w:rFonts w:ascii="Times New Roman" w:eastAsia="Times New Roman" w:hAnsi="Times New Roman" w:cs="Times New Roman"/>
                <w:sz w:val="28"/>
                <w:szCs w:val="28"/>
                <w:lang w:eastAsia="fr-BE"/>
              </w:rPr>
              <w:t>35</w:t>
            </w:r>
            <w:r>
              <w:rPr>
                <w:rFonts w:ascii="Times New Roman" w:eastAsia="Times New Roman" w:hAnsi="Times New Roman" w:cs="Times New Roman"/>
                <w:sz w:val="28"/>
                <w:szCs w:val="28"/>
                <w:lang w:eastAsia="fr-BE"/>
              </w:rPr>
              <w:t xml:space="preserve">.5% of the total number of </w:t>
            </w:r>
            <w:r w:rsidR="008D7BD0">
              <w:rPr>
                <w:rFonts w:ascii="Times New Roman" w:eastAsia="Times New Roman" w:hAnsi="Times New Roman" w:cs="Times New Roman"/>
                <w:sz w:val="28"/>
                <w:szCs w:val="28"/>
                <w:lang w:eastAsia="fr-BE"/>
              </w:rPr>
              <w:t xml:space="preserve">successfully </w:t>
            </w:r>
            <w:r w:rsidR="00286EB7">
              <w:rPr>
                <w:rFonts w:ascii="Times New Roman" w:eastAsia="Times New Roman" w:hAnsi="Times New Roman" w:cs="Times New Roman"/>
                <w:sz w:val="28"/>
                <w:szCs w:val="28"/>
                <w:lang w:eastAsia="fr-BE"/>
              </w:rPr>
              <w:t xml:space="preserve">selected </w:t>
            </w:r>
            <w:r>
              <w:rPr>
                <w:rFonts w:ascii="Times New Roman" w:eastAsia="Times New Roman" w:hAnsi="Times New Roman" w:cs="Times New Roman"/>
                <w:sz w:val="28"/>
                <w:szCs w:val="28"/>
                <w:lang w:eastAsia="fr-BE"/>
              </w:rPr>
              <w:t xml:space="preserve">applicants, or an increase </w:t>
            </w:r>
            <w:r w:rsidR="00286EB7">
              <w:rPr>
                <w:rFonts w:ascii="Times New Roman" w:eastAsia="Times New Roman" w:hAnsi="Times New Roman" w:cs="Times New Roman"/>
                <w:sz w:val="28"/>
                <w:szCs w:val="28"/>
                <w:lang w:eastAsia="fr-BE"/>
              </w:rPr>
              <w:t>of 9</w:t>
            </w:r>
            <w:r w:rsidR="003D1D7F">
              <w:rPr>
                <w:rFonts w:ascii="Times New Roman" w:eastAsia="Times New Roman" w:hAnsi="Times New Roman" w:cs="Times New Roman"/>
                <w:sz w:val="28"/>
                <w:szCs w:val="28"/>
                <w:lang w:eastAsia="fr-BE"/>
              </w:rPr>
              <w:t>.</w:t>
            </w:r>
            <w:r w:rsidR="00286EB7">
              <w:rPr>
                <w:rFonts w:ascii="Times New Roman" w:eastAsia="Times New Roman" w:hAnsi="Times New Roman" w:cs="Times New Roman"/>
                <w:sz w:val="28"/>
                <w:szCs w:val="28"/>
                <w:lang w:eastAsia="fr-BE"/>
              </w:rPr>
              <w:t>3</w:t>
            </w:r>
            <w:r>
              <w:rPr>
                <w:rFonts w:ascii="Times New Roman" w:eastAsia="Times New Roman" w:hAnsi="Times New Roman" w:cs="Times New Roman"/>
                <w:sz w:val="28"/>
                <w:szCs w:val="28"/>
                <w:lang w:eastAsia="fr-BE"/>
              </w:rPr>
              <w:t xml:space="preserve">% </w:t>
            </w:r>
            <w:r w:rsidR="00286EB7">
              <w:rPr>
                <w:rFonts w:ascii="Times New Roman" w:eastAsia="Times New Roman" w:hAnsi="Times New Roman" w:cs="Times New Roman"/>
                <w:sz w:val="28"/>
                <w:szCs w:val="28"/>
                <w:lang w:eastAsia="fr-BE"/>
              </w:rPr>
              <w:t xml:space="preserve">compared to </w:t>
            </w:r>
            <w:r>
              <w:rPr>
                <w:rFonts w:ascii="Times New Roman" w:eastAsia="Times New Roman" w:hAnsi="Times New Roman" w:cs="Times New Roman"/>
                <w:sz w:val="28"/>
                <w:szCs w:val="28"/>
                <w:lang w:eastAsia="fr-BE"/>
              </w:rPr>
              <w:t xml:space="preserve">2024. In total, 65 women were selected (out of 192) to participate in the 2025 training sessions. </w:t>
            </w:r>
          </w:p>
          <w:p w14:paraId="28706B72" w14:textId="77777777" w:rsidR="00D933B7" w:rsidRPr="0038195C" w:rsidRDefault="00D933B7">
            <w:pPr>
              <w:tabs>
                <w:tab w:val="num" w:pos="283"/>
              </w:tabs>
              <w:spacing w:before="60" w:after="60"/>
              <w:ind w:left="283" w:hanging="283"/>
              <w:rPr>
                <w:rFonts w:ascii="Times New Roman" w:eastAsia="Times New Roman" w:hAnsi="Times New Roman" w:cs="Times New Roman"/>
                <w:sz w:val="28"/>
                <w:szCs w:val="28"/>
                <w:lang w:eastAsia="fr-BE"/>
              </w:rPr>
            </w:pPr>
          </w:p>
        </w:tc>
      </w:tr>
    </w:tbl>
    <w:p w14:paraId="784F20D4" w14:textId="77777777" w:rsidR="00D933B7" w:rsidRPr="0038195C" w:rsidRDefault="00D933B7" w:rsidP="00D933B7">
      <w:pPr>
        <w:rPr>
          <w:rFonts w:ascii="Aptos" w:eastAsia="Aptos" w:hAnsi="Aptos"/>
          <w:b/>
          <w:bCs/>
        </w:rPr>
      </w:pPr>
    </w:p>
    <w:p w14:paraId="0EAB6047" w14:textId="77777777" w:rsidR="00D933B7" w:rsidRPr="0038195C" w:rsidRDefault="00D933B7" w:rsidP="00F72C99">
      <w:pPr>
        <w:pStyle w:val="Heading3"/>
      </w:pPr>
      <w:r>
        <w:t xml:space="preserve">Contribution to the digital transition (million EUR): </w:t>
      </w:r>
    </w:p>
    <w:tbl>
      <w:tblPr>
        <w:tblW w:w="936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68"/>
        <w:gridCol w:w="1052"/>
        <w:gridCol w:w="1185"/>
        <w:gridCol w:w="1057"/>
        <w:gridCol w:w="1185"/>
        <w:gridCol w:w="1057"/>
        <w:gridCol w:w="1154"/>
        <w:gridCol w:w="1402"/>
      </w:tblGrid>
      <w:tr w:rsidR="00D933B7" w:rsidRPr="0038195C" w14:paraId="31022F71" w14:textId="77777777">
        <w:trPr>
          <w:trHeight w:val="285"/>
        </w:trPr>
        <w:tc>
          <w:tcPr>
            <w:tcW w:w="1268" w:type="dxa"/>
            <w:tcBorders>
              <w:top w:val="single" w:sz="6" w:space="0" w:color="8C8C8C"/>
              <w:left w:val="nil"/>
              <w:bottom w:val="single" w:sz="6" w:space="0" w:color="8C8C8C"/>
              <w:right w:val="nil"/>
            </w:tcBorders>
            <w:shd w:val="clear" w:color="auto" w:fill="F2F2F2"/>
            <w:hideMark/>
          </w:tcPr>
          <w:p w14:paraId="5F992FA0"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sz w:val="22"/>
                <w:szCs w:val="22"/>
                <w:lang w:eastAsia="en-IE"/>
              </w:rPr>
              <w:t> </w:t>
            </w:r>
            <w:r>
              <w:rPr>
                <w:rFonts w:ascii="Calibri" w:hAnsi="Calibri" w:cs="Calibri"/>
                <w:sz w:val="22"/>
                <w:szCs w:val="22"/>
                <w:lang w:eastAsia="en-IE"/>
              </w:rPr>
              <w:t> </w:t>
            </w:r>
          </w:p>
        </w:tc>
        <w:tc>
          <w:tcPr>
            <w:tcW w:w="1052" w:type="dxa"/>
            <w:tcBorders>
              <w:top w:val="single" w:sz="6" w:space="0" w:color="8C8C8C"/>
              <w:left w:val="nil"/>
              <w:bottom w:val="single" w:sz="6" w:space="0" w:color="8C8C8C"/>
              <w:right w:val="nil"/>
            </w:tcBorders>
            <w:shd w:val="clear" w:color="auto" w:fill="F2F2F2"/>
            <w:vAlign w:val="center"/>
            <w:hideMark/>
          </w:tcPr>
          <w:p w14:paraId="12C4F0EF"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EC Square Sans Pro" w:hAnsi="EC Square Sans Pro" w:cs="Segoe UI"/>
                <w:b/>
                <w:bCs/>
                <w:sz w:val="20"/>
                <w:lang w:eastAsia="en-IE"/>
              </w:rPr>
              <w:t>2021</w:t>
            </w:r>
            <w:r>
              <w:rPr>
                <w:rFonts w:ascii="Calibri" w:hAnsi="Calibri" w:cs="Calibri"/>
                <w:b/>
                <w:bCs/>
                <w:sz w:val="20"/>
                <w:lang w:eastAsia="en-IE"/>
              </w:rPr>
              <w:t xml:space="preserve"> </w:t>
            </w:r>
          </w:p>
        </w:tc>
        <w:tc>
          <w:tcPr>
            <w:tcW w:w="1185" w:type="dxa"/>
            <w:tcBorders>
              <w:top w:val="single" w:sz="6" w:space="0" w:color="8C8C8C"/>
              <w:left w:val="nil"/>
              <w:bottom w:val="single" w:sz="6" w:space="0" w:color="8C8C8C"/>
              <w:right w:val="nil"/>
            </w:tcBorders>
            <w:shd w:val="clear" w:color="auto" w:fill="F2F2F2"/>
            <w:vAlign w:val="center"/>
            <w:hideMark/>
          </w:tcPr>
          <w:p w14:paraId="285BB234"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EC Square Sans Pro" w:hAnsi="EC Square Sans Pro" w:cs="Segoe UI"/>
                <w:b/>
                <w:bCs/>
                <w:sz w:val="20"/>
                <w:lang w:eastAsia="en-IE"/>
              </w:rPr>
              <w:t>2022</w:t>
            </w:r>
            <w:r>
              <w:rPr>
                <w:rFonts w:ascii="Calibri" w:hAnsi="Calibri" w:cs="Calibri"/>
                <w:b/>
                <w:bCs/>
                <w:sz w:val="20"/>
                <w:lang w:eastAsia="en-IE"/>
              </w:rPr>
              <w:t xml:space="preserve"> </w:t>
            </w:r>
          </w:p>
        </w:tc>
        <w:tc>
          <w:tcPr>
            <w:tcW w:w="1057" w:type="dxa"/>
            <w:tcBorders>
              <w:top w:val="single" w:sz="6" w:space="0" w:color="8C8C8C"/>
              <w:left w:val="nil"/>
              <w:bottom w:val="single" w:sz="6" w:space="0" w:color="8C8C8C"/>
              <w:right w:val="nil"/>
            </w:tcBorders>
            <w:shd w:val="clear" w:color="auto" w:fill="F2F2F2"/>
            <w:vAlign w:val="center"/>
            <w:hideMark/>
          </w:tcPr>
          <w:p w14:paraId="60D04344"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sz w:val="20"/>
                <w:lang w:eastAsia="en-IE"/>
              </w:rPr>
              <w:t> </w:t>
            </w:r>
            <w:r>
              <w:rPr>
                <w:rFonts w:ascii="EC Square Sans Pro" w:hAnsi="EC Square Sans Pro" w:cs="Segoe UI"/>
                <w:b/>
                <w:bCs/>
                <w:sz w:val="20"/>
                <w:lang w:eastAsia="en-IE"/>
              </w:rPr>
              <w:t>2023</w:t>
            </w:r>
            <w:r>
              <w:rPr>
                <w:rFonts w:ascii="Calibri" w:hAnsi="Calibri" w:cs="Calibri"/>
                <w:b/>
                <w:bCs/>
                <w:sz w:val="20"/>
                <w:lang w:eastAsia="en-IE"/>
              </w:rPr>
              <w:t xml:space="preserve"> </w:t>
            </w:r>
          </w:p>
        </w:tc>
        <w:tc>
          <w:tcPr>
            <w:tcW w:w="1185" w:type="dxa"/>
            <w:tcBorders>
              <w:top w:val="single" w:sz="6" w:space="0" w:color="8C8C8C"/>
              <w:left w:val="nil"/>
              <w:bottom w:val="single" w:sz="6" w:space="0" w:color="8C8C8C"/>
              <w:right w:val="nil"/>
            </w:tcBorders>
            <w:shd w:val="clear" w:color="auto" w:fill="F2F2F2"/>
            <w:vAlign w:val="center"/>
            <w:hideMark/>
          </w:tcPr>
          <w:p w14:paraId="30B16165"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EC Square Sans Pro" w:hAnsi="EC Square Sans Pro" w:cs="Segoe UI"/>
                <w:b/>
                <w:bCs/>
                <w:sz w:val="20"/>
                <w:lang w:eastAsia="en-IE"/>
              </w:rPr>
              <w:t>2024</w:t>
            </w:r>
            <w:r>
              <w:rPr>
                <w:rFonts w:ascii="Calibri" w:hAnsi="Calibri" w:cs="Calibri"/>
                <w:b/>
                <w:bCs/>
                <w:sz w:val="20"/>
                <w:lang w:eastAsia="en-IE"/>
              </w:rPr>
              <w:t xml:space="preserve"> </w:t>
            </w:r>
          </w:p>
        </w:tc>
        <w:tc>
          <w:tcPr>
            <w:tcW w:w="1057" w:type="dxa"/>
            <w:tcBorders>
              <w:top w:val="single" w:sz="6" w:space="0" w:color="8C8C8C"/>
              <w:left w:val="nil"/>
              <w:bottom w:val="single" w:sz="6" w:space="0" w:color="8C8C8C"/>
              <w:right w:val="nil"/>
            </w:tcBorders>
            <w:shd w:val="clear" w:color="auto" w:fill="F2F2F2"/>
            <w:vAlign w:val="center"/>
            <w:hideMark/>
          </w:tcPr>
          <w:p w14:paraId="1FF2236E"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EC Square Sans Pro" w:hAnsi="EC Square Sans Pro" w:cs="Segoe UI"/>
                <w:b/>
                <w:bCs/>
                <w:sz w:val="20"/>
                <w:lang w:eastAsia="en-IE"/>
              </w:rPr>
              <w:t>2025</w:t>
            </w:r>
            <w:r>
              <w:rPr>
                <w:rFonts w:ascii="Calibri" w:hAnsi="Calibri" w:cs="Calibri"/>
                <w:sz w:val="20"/>
                <w:lang w:eastAsia="en-IE"/>
              </w:rPr>
              <w:t> </w:t>
            </w:r>
          </w:p>
        </w:tc>
        <w:tc>
          <w:tcPr>
            <w:tcW w:w="1154" w:type="dxa"/>
            <w:tcBorders>
              <w:top w:val="single" w:sz="6" w:space="0" w:color="8C8C8C"/>
              <w:left w:val="nil"/>
              <w:bottom w:val="single" w:sz="6" w:space="0" w:color="8C8C8C"/>
              <w:right w:val="nil"/>
            </w:tcBorders>
            <w:shd w:val="clear" w:color="auto" w:fill="F2F2F2"/>
            <w:vAlign w:val="center"/>
            <w:hideMark/>
          </w:tcPr>
          <w:p w14:paraId="2745EE3B"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EC Square Sans Pro" w:hAnsi="EC Square Sans Pro" w:cs="Segoe UI"/>
                <w:b/>
                <w:bCs/>
                <w:sz w:val="20"/>
                <w:lang w:eastAsia="en-IE"/>
              </w:rPr>
              <w:t>Total</w:t>
            </w:r>
            <w:r>
              <w:rPr>
                <w:rFonts w:ascii="Calibri" w:hAnsi="Calibri" w:cs="Calibri"/>
                <w:b/>
                <w:bCs/>
                <w:sz w:val="20"/>
                <w:lang w:eastAsia="en-IE"/>
              </w:rPr>
              <w:t> </w:t>
            </w:r>
            <w:r>
              <w:rPr>
                <w:rFonts w:ascii="Calibri" w:hAnsi="Calibri" w:cs="Calibri"/>
                <w:sz w:val="20"/>
                <w:lang w:eastAsia="en-IE"/>
              </w:rPr>
              <w:t> </w:t>
            </w:r>
          </w:p>
        </w:tc>
        <w:tc>
          <w:tcPr>
            <w:tcW w:w="1402" w:type="dxa"/>
            <w:tcBorders>
              <w:top w:val="single" w:sz="6" w:space="0" w:color="8C8C8C"/>
              <w:left w:val="nil"/>
              <w:bottom w:val="single" w:sz="6" w:space="0" w:color="8C8C8C"/>
              <w:right w:val="nil"/>
            </w:tcBorders>
            <w:shd w:val="clear" w:color="auto" w:fill="F2F2F2"/>
            <w:vAlign w:val="center"/>
            <w:hideMark/>
          </w:tcPr>
          <w:p w14:paraId="40D11AE9" w14:textId="77777777" w:rsidR="00D933B7" w:rsidRPr="0038195C" w:rsidRDefault="00D933B7">
            <w:pPr>
              <w:spacing w:after="0" w:line="240" w:lineRule="auto"/>
              <w:jc w:val="center"/>
              <w:textAlignment w:val="baseline"/>
              <w:rPr>
                <w:rFonts w:ascii="Segoe UI" w:hAnsi="Segoe UI" w:cs="Segoe UI"/>
                <w:sz w:val="18"/>
                <w:szCs w:val="18"/>
                <w:lang w:eastAsia="en-IE"/>
              </w:rPr>
            </w:pPr>
            <w:r>
              <w:rPr>
                <w:rFonts w:ascii="EC Square Sans Pro" w:hAnsi="EC Square Sans Pro" w:cs="Segoe UI"/>
                <w:b/>
                <w:bCs/>
                <w:sz w:val="20"/>
                <w:lang w:eastAsia="en-IE"/>
              </w:rPr>
              <w:t>% of the 2021-2025 envelope</w:t>
            </w:r>
          </w:p>
        </w:tc>
      </w:tr>
      <w:tr w:rsidR="00D933B7" w:rsidRPr="0038195C" w14:paraId="122B7A8A" w14:textId="77777777">
        <w:trPr>
          <w:trHeight w:val="285"/>
        </w:trPr>
        <w:tc>
          <w:tcPr>
            <w:tcW w:w="1268" w:type="dxa"/>
            <w:tcBorders>
              <w:top w:val="single" w:sz="6" w:space="0" w:color="8C8C8C"/>
              <w:left w:val="nil"/>
              <w:bottom w:val="single" w:sz="6" w:space="0" w:color="8C8C8C"/>
              <w:right w:val="nil"/>
            </w:tcBorders>
            <w:vAlign w:val="center"/>
            <w:hideMark/>
          </w:tcPr>
          <w:p w14:paraId="3BE2D0E0" w14:textId="77777777" w:rsidR="00D933B7" w:rsidRPr="0038195C" w:rsidRDefault="00D933B7">
            <w:pPr>
              <w:spacing w:after="0" w:line="240" w:lineRule="auto"/>
              <w:textAlignment w:val="baseline"/>
              <w:rPr>
                <w:rFonts w:ascii="Segoe UI" w:hAnsi="Segoe UI" w:cs="Segoe UI"/>
                <w:sz w:val="18"/>
                <w:szCs w:val="18"/>
                <w:lang w:eastAsia="en-IE"/>
              </w:rPr>
            </w:pPr>
            <w:r>
              <w:rPr>
                <w:rFonts w:ascii="EC Square Sans Pro" w:hAnsi="EC Square Sans Pro" w:cs="Segoe UI"/>
                <w:b/>
                <w:bCs/>
                <w:sz w:val="20"/>
                <w:lang w:eastAsia="en-IE"/>
              </w:rPr>
              <w:t>Digital contribution</w:t>
            </w:r>
            <w:r>
              <w:rPr>
                <w:rFonts w:ascii="Calibri" w:hAnsi="Calibri" w:cs="Calibri"/>
                <w:b/>
                <w:bCs/>
                <w:sz w:val="20"/>
                <w:lang w:eastAsia="en-IE"/>
              </w:rPr>
              <w:t> </w:t>
            </w:r>
            <w:r>
              <w:rPr>
                <w:rFonts w:ascii="Calibri" w:hAnsi="Calibri" w:cs="Calibri"/>
                <w:sz w:val="20"/>
                <w:lang w:eastAsia="en-IE"/>
              </w:rPr>
              <w:t> </w:t>
            </w:r>
          </w:p>
        </w:tc>
        <w:tc>
          <w:tcPr>
            <w:tcW w:w="1052" w:type="dxa"/>
            <w:tcBorders>
              <w:top w:val="single" w:sz="6" w:space="0" w:color="8C8C8C"/>
              <w:left w:val="nil"/>
              <w:bottom w:val="single" w:sz="6" w:space="0" w:color="8C8C8C"/>
              <w:right w:val="nil"/>
            </w:tcBorders>
            <w:vAlign w:val="center"/>
            <w:hideMark/>
          </w:tcPr>
          <w:p w14:paraId="0773FE84" w14:textId="77777777" w:rsidR="00D933B7" w:rsidRPr="0038195C" w:rsidRDefault="00D933B7">
            <w:pPr>
              <w:spacing w:after="0" w:line="240" w:lineRule="auto"/>
              <w:jc w:val="center"/>
              <w:textAlignment w:val="baseline"/>
              <w:rPr>
                <w:rFonts w:ascii="Segoe UI" w:hAnsi="Segoe UI" w:cs="Segoe UI"/>
                <w:sz w:val="18"/>
                <w:szCs w:val="18"/>
                <w:lang w:eastAsia="en-IE"/>
              </w:rPr>
            </w:pPr>
            <w:r>
              <w:t>11.6</w:t>
            </w:r>
          </w:p>
        </w:tc>
        <w:tc>
          <w:tcPr>
            <w:tcW w:w="1185" w:type="dxa"/>
            <w:tcBorders>
              <w:top w:val="single" w:sz="6" w:space="0" w:color="8C8C8C"/>
              <w:left w:val="nil"/>
              <w:bottom w:val="single" w:sz="6" w:space="0" w:color="8C8C8C"/>
              <w:right w:val="nil"/>
            </w:tcBorders>
            <w:vAlign w:val="center"/>
            <w:hideMark/>
          </w:tcPr>
          <w:p w14:paraId="07F7B8F7" w14:textId="77777777" w:rsidR="00D933B7" w:rsidRPr="0038195C" w:rsidRDefault="00D933B7">
            <w:pPr>
              <w:spacing w:after="0" w:line="240" w:lineRule="auto"/>
              <w:jc w:val="center"/>
              <w:textAlignment w:val="baseline"/>
              <w:rPr>
                <w:rFonts w:ascii="Segoe UI" w:hAnsi="Segoe UI" w:cs="Segoe UI"/>
                <w:sz w:val="18"/>
                <w:szCs w:val="18"/>
                <w:lang w:eastAsia="en-IE"/>
              </w:rPr>
            </w:pPr>
            <w:r>
              <w:t>12.6</w:t>
            </w:r>
          </w:p>
        </w:tc>
        <w:tc>
          <w:tcPr>
            <w:tcW w:w="1057" w:type="dxa"/>
            <w:tcBorders>
              <w:top w:val="single" w:sz="6" w:space="0" w:color="8C8C8C"/>
              <w:left w:val="nil"/>
              <w:bottom w:val="single" w:sz="6" w:space="0" w:color="8C8C8C"/>
              <w:right w:val="nil"/>
            </w:tcBorders>
            <w:vAlign w:val="center"/>
            <w:hideMark/>
          </w:tcPr>
          <w:p w14:paraId="457F993F" w14:textId="77777777" w:rsidR="00D933B7" w:rsidRPr="0038195C" w:rsidRDefault="00D933B7">
            <w:pPr>
              <w:spacing w:after="0" w:line="240" w:lineRule="auto"/>
              <w:jc w:val="center"/>
              <w:textAlignment w:val="baseline"/>
              <w:rPr>
                <w:rFonts w:ascii="Segoe UI" w:hAnsi="Segoe UI" w:cs="Segoe UI"/>
                <w:sz w:val="18"/>
                <w:szCs w:val="18"/>
                <w:lang w:eastAsia="en-IE"/>
              </w:rPr>
            </w:pPr>
            <w:r>
              <w:t>11.6</w:t>
            </w:r>
          </w:p>
        </w:tc>
        <w:tc>
          <w:tcPr>
            <w:tcW w:w="1185" w:type="dxa"/>
            <w:tcBorders>
              <w:top w:val="single" w:sz="6" w:space="0" w:color="8C8C8C"/>
              <w:left w:val="nil"/>
              <w:bottom w:val="single" w:sz="6" w:space="0" w:color="8C8C8C"/>
              <w:right w:val="nil"/>
            </w:tcBorders>
            <w:vAlign w:val="center"/>
            <w:hideMark/>
          </w:tcPr>
          <w:p w14:paraId="4B26E499" w14:textId="77777777" w:rsidR="00D933B7" w:rsidRPr="0038195C" w:rsidRDefault="00D933B7">
            <w:pPr>
              <w:spacing w:after="0" w:line="240" w:lineRule="auto"/>
              <w:jc w:val="center"/>
              <w:textAlignment w:val="baseline"/>
              <w:rPr>
                <w:rFonts w:ascii="Segoe UI" w:hAnsi="Segoe UI" w:cs="Segoe UI"/>
                <w:sz w:val="18"/>
                <w:szCs w:val="18"/>
                <w:lang w:eastAsia="en-IE"/>
              </w:rPr>
            </w:pPr>
            <w:r>
              <w:t>12.1</w:t>
            </w:r>
          </w:p>
        </w:tc>
        <w:tc>
          <w:tcPr>
            <w:tcW w:w="1057" w:type="dxa"/>
            <w:tcBorders>
              <w:top w:val="single" w:sz="6" w:space="0" w:color="8C8C8C"/>
              <w:left w:val="nil"/>
              <w:bottom w:val="single" w:sz="6" w:space="0" w:color="8C8C8C"/>
              <w:right w:val="nil"/>
            </w:tcBorders>
            <w:vAlign w:val="center"/>
            <w:hideMark/>
          </w:tcPr>
          <w:p w14:paraId="2E1C8BD6" w14:textId="77777777" w:rsidR="00D933B7" w:rsidRPr="0038195C" w:rsidRDefault="00D933B7">
            <w:pPr>
              <w:spacing w:after="0" w:line="240" w:lineRule="auto"/>
              <w:jc w:val="center"/>
              <w:textAlignment w:val="baseline"/>
              <w:rPr>
                <w:rFonts w:ascii="Segoe UI" w:hAnsi="Segoe UI" w:cs="Segoe UI"/>
                <w:sz w:val="18"/>
                <w:szCs w:val="18"/>
                <w:lang w:eastAsia="en-IE"/>
              </w:rPr>
            </w:pPr>
            <w:r>
              <w:t>15.2</w:t>
            </w:r>
          </w:p>
        </w:tc>
        <w:tc>
          <w:tcPr>
            <w:tcW w:w="1154" w:type="dxa"/>
            <w:tcBorders>
              <w:top w:val="single" w:sz="6" w:space="0" w:color="8C8C8C"/>
              <w:left w:val="nil"/>
              <w:bottom w:val="single" w:sz="6" w:space="0" w:color="8C8C8C"/>
              <w:right w:val="nil"/>
            </w:tcBorders>
            <w:vAlign w:val="center"/>
            <w:hideMark/>
          </w:tcPr>
          <w:p w14:paraId="182D6ACF" w14:textId="77777777" w:rsidR="00D933B7" w:rsidRPr="0038195C" w:rsidRDefault="00D933B7">
            <w:pPr>
              <w:spacing w:after="0" w:line="240" w:lineRule="auto"/>
              <w:jc w:val="center"/>
              <w:textAlignment w:val="baseline"/>
              <w:rPr>
                <w:rFonts w:ascii="Segoe UI" w:hAnsi="Segoe UI" w:cs="Segoe UI"/>
                <w:sz w:val="18"/>
                <w:szCs w:val="18"/>
                <w:lang w:eastAsia="en-IE"/>
              </w:rPr>
            </w:pPr>
            <w:r>
              <w:t>63.1</w:t>
            </w:r>
          </w:p>
        </w:tc>
        <w:tc>
          <w:tcPr>
            <w:tcW w:w="1402" w:type="dxa"/>
            <w:tcBorders>
              <w:top w:val="single" w:sz="6" w:space="0" w:color="8C8C8C"/>
              <w:left w:val="nil"/>
              <w:bottom w:val="single" w:sz="6" w:space="0" w:color="8C8C8C"/>
              <w:right w:val="nil"/>
            </w:tcBorders>
            <w:vAlign w:val="center"/>
            <w:hideMark/>
          </w:tcPr>
          <w:p w14:paraId="2167476A" w14:textId="77777777" w:rsidR="00D933B7" w:rsidRPr="0038195C" w:rsidRDefault="00D933B7">
            <w:pPr>
              <w:spacing w:after="0" w:line="240" w:lineRule="auto"/>
              <w:jc w:val="center"/>
              <w:textAlignment w:val="baseline"/>
              <w:rPr>
                <w:rFonts w:ascii="Segoe UI" w:hAnsi="Segoe UI" w:cs="Segoe UI"/>
                <w:sz w:val="18"/>
                <w:szCs w:val="18"/>
                <w:lang w:eastAsia="en-IE"/>
              </w:rPr>
            </w:pPr>
            <w:r>
              <w:t>50.1%</w:t>
            </w:r>
          </w:p>
        </w:tc>
      </w:tr>
    </w:tbl>
    <w:p w14:paraId="2908A91F" w14:textId="77777777" w:rsidR="00D933B7" w:rsidRPr="0038195C" w:rsidRDefault="00D933B7" w:rsidP="00D933B7">
      <w:pPr>
        <w:rPr>
          <w:rFonts w:ascii="EC Square Sans Pro" w:eastAsia="Aptos" w:hAnsi="EC Square Sans Pro"/>
          <w:b/>
          <w:bCs/>
        </w:rPr>
      </w:pPr>
    </w:p>
    <w:p w14:paraId="4C4CCB73" w14:textId="77777777" w:rsidR="00D933B7" w:rsidRPr="0038195C" w:rsidRDefault="00D933B7" w:rsidP="00D933B7">
      <w:pPr>
        <w:rPr>
          <w:rFonts w:ascii="EC Square Sans Pro" w:eastAsia="Aptos" w:hAnsi="EC Square Sans Pro"/>
          <w:b/>
          <w:bCs/>
        </w:rPr>
      </w:pPr>
    </w:p>
    <w:p w14:paraId="3925D5AB" w14:textId="50EE1935" w:rsidR="00D933B7" w:rsidRPr="001F2F66" w:rsidRDefault="00D933B7" w:rsidP="00373960">
      <w:pPr>
        <w:numPr>
          <w:ilvl w:val="0"/>
          <w:numId w:val="9"/>
        </w:numPr>
        <w:spacing w:before="0" w:after="240"/>
        <w:contextualSpacing/>
        <w:jc w:val="left"/>
        <w:rPr>
          <w:rFonts w:ascii="Times New Roman" w:eastAsia="EC Square Sans Pro" w:hAnsi="Times New Roman"/>
          <w:sz w:val="28"/>
          <w:szCs w:val="28"/>
        </w:rPr>
      </w:pPr>
      <w:r w:rsidRPr="001F2F66">
        <w:rPr>
          <w:rFonts w:ascii="Times New Roman" w:eastAsia="EC Square Sans Pro" w:hAnsi="Times New Roman"/>
          <w:sz w:val="28"/>
          <w:szCs w:val="28"/>
        </w:rPr>
        <w:t xml:space="preserve">The programme contributes to the Commission’s priority of digital transition through its three components, as described below. The ‘technical assistance activities’ part of the first component is considered to contribute by funding those ‘digitalisation’ projects that are related (only) to the purchase and implementation of hardware and software, including updates and maintenance of the related information technology material to run such hardware or software. In 2025, the programme granted 10 such projects </w:t>
      </w:r>
      <w:r w:rsidR="003D1D7F">
        <w:rPr>
          <w:rFonts w:ascii="Times New Roman" w:eastAsia="EC Square Sans Pro" w:hAnsi="Times New Roman"/>
          <w:sz w:val="28"/>
          <w:szCs w:val="28"/>
        </w:rPr>
        <w:t xml:space="preserve">(out of 21) </w:t>
      </w:r>
      <w:r w:rsidRPr="001F2F66">
        <w:rPr>
          <w:rFonts w:ascii="Times New Roman" w:eastAsia="EC Square Sans Pro" w:hAnsi="Times New Roman"/>
          <w:sz w:val="28"/>
          <w:szCs w:val="28"/>
        </w:rPr>
        <w:t xml:space="preserve">for a total </w:t>
      </w:r>
      <w:r w:rsidR="003D1D7F">
        <w:rPr>
          <w:rFonts w:ascii="Times New Roman" w:eastAsia="EC Square Sans Pro" w:hAnsi="Times New Roman"/>
          <w:sz w:val="28"/>
          <w:szCs w:val="28"/>
        </w:rPr>
        <w:t xml:space="preserve">grant </w:t>
      </w:r>
      <w:r w:rsidRPr="001F2F66">
        <w:rPr>
          <w:rFonts w:ascii="Times New Roman" w:eastAsia="EC Square Sans Pro" w:hAnsi="Times New Roman"/>
          <w:sz w:val="28"/>
          <w:szCs w:val="28"/>
        </w:rPr>
        <w:t>value of EUR 5</w:t>
      </w:r>
      <w:r w:rsidR="000B7C5C">
        <w:rPr>
          <w:rFonts w:ascii="Times New Roman" w:eastAsia="EC Square Sans Pro" w:hAnsi="Times New Roman"/>
          <w:sz w:val="28"/>
          <w:szCs w:val="28"/>
        </w:rPr>
        <w:t>.5 million (representing 80% of the eligible costs</w:t>
      </w:r>
      <w:r w:rsidR="00B47B23">
        <w:rPr>
          <w:rFonts w:ascii="Times New Roman" w:eastAsia="EC Square Sans Pro" w:hAnsi="Times New Roman"/>
          <w:sz w:val="28"/>
          <w:szCs w:val="28"/>
        </w:rPr>
        <w:t>).</w:t>
      </w:r>
    </w:p>
    <w:p w14:paraId="7B82C142" w14:textId="7DB8C6C3" w:rsidR="00D933B7" w:rsidRPr="001F2F66" w:rsidRDefault="00D933B7" w:rsidP="00373960">
      <w:pPr>
        <w:numPr>
          <w:ilvl w:val="0"/>
          <w:numId w:val="9"/>
        </w:numPr>
        <w:spacing w:before="0" w:after="240"/>
        <w:contextualSpacing/>
        <w:jc w:val="left"/>
        <w:rPr>
          <w:rFonts w:ascii="Times New Roman" w:eastAsia="EC Square Sans Pro" w:hAnsi="Times New Roman"/>
          <w:sz w:val="28"/>
          <w:szCs w:val="28"/>
        </w:rPr>
      </w:pPr>
      <w:r w:rsidRPr="001F2F66">
        <w:rPr>
          <w:rFonts w:ascii="Times New Roman" w:eastAsia="EC Square Sans Pro" w:hAnsi="Times New Roman"/>
          <w:sz w:val="28"/>
          <w:szCs w:val="28"/>
        </w:rPr>
        <w:t xml:space="preserve">The second and third components (the Irregularity Management System and the Anti-Fraud Information System) are considered to contribute in full to the digital transition (policy support of law enforcement authorities in beneficiary countries), since they are information technology platforms </w:t>
      </w:r>
      <w:r w:rsidR="00B47B23">
        <w:rPr>
          <w:rFonts w:ascii="Times New Roman" w:eastAsia="EC Square Sans Pro" w:hAnsi="Times New Roman"/>
          <w:sz w:val="28"/>
          <w:szCs w:val="28"/>
        </w:rPr>
        <w:t xml:space="preserve">and tools </w:t>
      </w:r>
      <w:r w:rsidRPr="001F2F66">
        <w:rPr>
          <w:rFonts w:ascii="Times New Roman" w:eastAsia="EC Square Sans Pro" w:hAnsi="Times New Roman"/>
          <w:sz w:val="28"/>
          <w:szCs w:val="28"/>
        </w:rPr>
        <w:t>that allow the partners and the Commission to receive and share data and information. In that sense, these two systems contribute to a more efficient and more user-friendly management of data and information in all 27 participating Member States, by improving the digital transition of their administrations.</w:t>
      </w:r>
    </w:p>
    <w:p w14:paraId="623CED65" w14:textId="5949F0CD" w:rsidR="00D933B7" w:rsidRPr="001F2F66" w:rsidRDefault="00D933B7" w:rsidP="00373960">
      <w:pPr>
        <w:numPr>
          <w:ilvl w:val="0"/>
          <w:numId w:val="9"/>
        </w:numPr>
        <w:spacing w:before="0" w:after="240"/>
        <w:contextualSpacing/>
        <w:jc w:val="left"/>
        <w:rPr>
          <w:rFonts w:ascii="Times New Roman" w:eastAsia="EC Square Sans Pro" w:hAnsi="Times New Roman"/>
          <w:sz w:val="28"/>
          <w:szCs w:val="28"/>
        </w:rPr>
      </w:pPr>
      <w:r w:rsidRPr="001F2F66">
        <w:rPr>
          <w:rFonts w:ascii="Times New Roman" w:eastAsia="EC Square Sans Pro" w:hAnsi="Times New Roman"/>
          <w:sz w:val="28"/>
          <w:szCs w:val="28"/>
        </w:rPr>
        <w:t>The budgeted amounts adopted in 2025 for the Anti-Fraud Information System and the Irregularity Management System (</w:t>
      </w:r>
      <w:r w:rsidR="00B47B23">
        <w:rPr>
          <w:rFonts w:ascii="Times New Roman" w:eastAsia="EC Square Sans Pro" w:hAnsi="Times New Roman"/>
          <w:sz w:val="28"/>
          <w:szCs w:val="28"/>
        </w:rPr>
        <w:t xml:space="preserve">respectively </w:t>
      </w:r>
      <w:r w:rsidRPr="001F2F66">
        <w:rPr>
          <w:rFonts w:ascii="Times New Roman" w:eastAsia="EC Square Sans Pro" w:hAnsi="Times New Roman"/>
          <w:sz w:val="28"/>
          <w:szCs w:val="28"/>
        </w:rPr>
        <w:t>EUR 8.75 million; EUR 1.018 million) have been considered for the calculation of the contribution in 2025. This means that the overall total programme contribution to the digital transition amounts to EUR 15</w:t>
      </w:r>
      <w:r w:rsidR="00EB2DD2">
        <w:rPr>
          <w:rFonts w:ascii="Times New Roman" w:eastAsia="EC Square Sans Pro" w:hAnsi="Times New Roman"/>
          <w:sz w:val="28"/>
          <w:szCs w:val="28"/>
        </w:rPr>
        <w:t xml:space="preserve">.2 million. </w:t>
      </w:r>
    </w:p>
    <w:p w14:paraId="566C3599" w14:textId="77777777" w:rsidR="00D933B7" w:rsidRPr="0038195C" w:rsidRDefault="00D933B7" w:rsidP="00D933B7">
      <w:pPr>
        <w:spacing w:after="0"/>
        <w:rPr>
          <w:rFonts w:ascii="Times New Roman" w:eastAsia="EC Square Sans Pro" w:hAnsi="Times New Roman"/>
        </w:rPr>
      </w:pPr>
    </w:p>
    <w:p w14:paraId="10511CBB" w14:textId="77777777" w:rsidR="00D933B7" w:rsidRPr="0038195C" w:rsidRDefault="00D933B7" w:rsidP="00D933B7">
      <w:pPr>
        <w:spacing w:after="0"/>
        <w:rPr>
          <w:rFonts w:ascii="Times New Roman" w:eastAsia="EC Square Sans Pro" w:hAnsi="Times New Roman"/>
        </w:rPr>
      </w:pPr>
    </w:p>
    <w:p w14:paraId="12C7E5DD" w14:textId="77777777" w:rsidR="00D933B7" w:rsidRPr="0038195C" w:rsidRDefault="00D933B7" w:rsidP="00F72C99">
      <w:pPr>
        <w:pStyle w:val="Heading3"/>
      </w:pPr>
      <w:r>
        <w:t>Contribution to sustainable development goals</w:t>
      </w:r>
    </w:p>
    <w:tbl>
      <w:tblPr>
        <w:tblStyle w:val="PPO2021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38195C" w14:paraId="4438E4C9"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19C9FE0B" w14:textId="77777777" w:rsidR="00D933B7" w:rsidRPr="0038195C" w:rsidRDefault="00D933B7">
            <w:pPr>
              <w:rPr>
                <w:rFonts w:cs="Times New Roman"/>
                <w:lang w:eastAsia="en-GB"/>
              </w:rPr>
            </w:pPr>
            <w:r>
              <w:rPr>
                <w:rFonts w:cs="Times New Roman"/>
                <w:lang w:eastAsia="en-GB"/>
              </w:rPr>
              <w:t>SDG</w:t>
            </w:r>
          </w:p>
        </w:tc>
        <w:tc>
          <w:tcPr>
            <w:tcW w:w="2410" w:type="dxa"/>
            <w:vAlign w:val="center"/>
          </w:tcPr>
          <w:p w14:paraId="7523ACA8" w14:textId="77777777" w:rsidR="00D933B7" w:rsidRPr="0038195C" w:rsidRDefault="00D933B7">
            <w:pPr>
              <w:cnfStyle w:val="100000000000" w:firstRow="1" w:lastRow="0" w:firstColumn="0" w:lastColumn="0" w:oddVBand="0" w:evenVBand="0" w:oddHBand="0" w:evenHBand="0" w:firstRowFirstColumn="0" w:firstRowLastColumn="0" w:lastRowFirstColumn="0" w:lastRowLastColumn="0"/>
              <w:rPr>
                <w:rFonts w:cs="Times New Roman"/>
                <w:lang w:eastAsia="en-GB"/>
              </w:rPr>
            </w:pPr>
            <w:r>
              <w:rPr>
                <w:rFonts w:cs="Times New Roman"/>
                <w:lang w:eastAsia="en-GB"/>
              </w:rPr>
              <w:t>Does the programme contribute to the goal?</w:t>
            </w:r>
          </w:p>
        </w:tc>
        <w:tc>
          <w:tcPr>
            <w:tcW w:w="5772" w:type="dxa"/>
            <w:vAlign w:val="center"/>
          </w:tcPr>
          <w:p w14:paraId="74A39FDD" w14:textId="77777777" w:rsidR="00D933B7" w:rsidRPr="0038195C" w:rsidRDefault="00D933B7">
            <w:pPr>
              <w:cnfStyle w:val="100000000000" w:firstRow="1" w:lastRow="0" w:firstColumn="0" w:lastColumn="0" w:oddVBand="0" w:evenVBand="0" w:oddHBand="0" w:evenHBand="0" w:firstRowFirstColumn="0" w:firstRowLastColumn="0" w:lastRowFirstColumn="0" w:lastRowLastColumn="0"/>
              <w:rPr>
                <w:rFonts w:cs="Times New Roman"/>
                <w:lang w:eastAsia="en-GB"/>
              </w:rPr>
            </w:pPr>
            <w:r>
              <w:rPr>
                <w:rFonts w:cs="Times New Roman"/>
                <w:lang w:eastAsia="en-GB"/>
              </w:rPr>
              <w:t>Example (only for the most relevant SDGs)</w:t>
            </w:r>
          </w:p>
        </w:tc>
      </w:tr>
      <w:tr w:rsidR="00D933B7" w:rsidRPr="0038195C" w14:paraId="43C6D8F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5ADC477" w14:textId="77777777" w:rsidR="00D933B7" w:rsidRPr="0038195C" w:rsidRDefault="00D933B7">
            <w:pPr>
              <w:rPr>
                <w:rFonts w:cs="Times New Roman"/>
                <w:lang w:eastAsia="en-GB"/>
              </w:rPr>
            </w:pPr>
            <w:r>
              <w:rPr>
                <w:rFonts w:cs="Times New Roman"/>
                <w:lang w:eastAsia="en-GB"/>
              </w:rPr>
              <w:t>SDG10 Reduce inequalities within and among countries</w:t>
            </w:r>
          </w:p>
        </w:tc>
        <w:tc>
          <w:tcPr>
            <w:tcW w:w="2410" w:type="dxa"/>
          </w:tcPr>
          <w:p w14:paraId="0656F415" w14:textId="77777777" w:rsidR="00D933B7" w:rsidRPr="0038195C" w:rsidRDefault="00D933B7">
            <w:pPr>
              <w:jc w:val="center"/>
              <w:cnfStyle w:val="000000100000" w:firstRow="0" w:lastRow="0" w:firstColumn="0" w:lastColumn="0" w:oddVBand="0" w:evenVBand="0" w:oddHBand="1" w:evenHBand="0" w:firstRowFirstColumn="0" w:firstRowLastColumn="0" w:lastRowFirstColumn="0" w:lastRowLastColumn="0"/>
              <w:rPr>
                <w:rFonts w:cs="Times New Roman"/>
              </w:rPr>
            </w:pPr>
            <w:r>
              <w:rPr>
                <w:rFonts w:cs="Times New Roman"/>
              </w:rPr>
              <w:t>Yes</w:t>
            </w:r>
          </w:p>
        </w:tc>
        <w:tc>
          <w:tcPr>
            <w:tcW w:w="5772" w:type="dxa"/>
          </w:tcPr>
          <w:p w14:paraId="50DE7DDA" w14:textId="77777777" w:rsidR="00D933B7" w:rsidRPr="0038195C" w:rsidRDefault="00D933B7">
            <w:pPr>
              <w:spacing w:after="240"/>
              <w:cnfStyle w:val="000000100000" w:firstRow="0" w:lastRow="0" w:firstColumn="0" w:lastColumn="0" w:oddVBand="0" w:evenVBand="0" w:oddHBand="1" w:evenHBand="0" w:firstRowFirstColumn="0" w:firstRowLastColumn="0" w:lastRowFirstColumn="0" w:lastRowLastColumn="0"/>
              <w:rPr>
                <w:rFonts w:cs="Times New Roman"/>
              </w:rPr>
            </w:pPr>
            <w:r>
              <w:rPr>
                <w:rFonts w:eastAsia="EC Square Sans Pro" w:cs="EC Square Sans Pro"/>
              </w:rPr>
              <w:t xml:space="preserve">The financial support provided by 20 technical assistance (TA) projects, to be granted by the 2025 budget of the </w:t>
            </w:r>
            <w:r>
              <w:t>Union anti-fraud programme</w:t>
            </w:r>
            <w:r>
              <w:rPr>
                <w:rFonts w:eastAsia="EC Square Sans Pro" w:cs="EC Square Sans Pro"/>
              </w:rPr>
              <w:t xml:space="preserve">, indirectly assists in harmonising differentiated levels of (financial) resources and (budgetary) capacities, helping to reduce as such inequality within and among Member States’ administrations. It should be noted that Ukraine has been associated with the </w:t>
            </w:r>
            <w:r>
              <w:t>Union anti-fraud programme</w:t>
            </w:r>
            <w:r>
              <w:rPr>
                <w:rFonts w:eastAsia="EC Square Sans Pro" w:cs="EC Square Sans Pro"/>
              </w:rPr>
              <w:t xml:space="preserve"> since 2024.</w:t>
            </w:r>
          </w:p>
          <w:p w14:paraId="028F0531" w14:textId="77777777" w:rsidR="00D933B7" w:rsidRPr="0038195C" w:rsidRDefault="00D933B7">
            <w:pPr>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rPr>
            </w:pPr>
            <w:r>
              <w:rPr>
                <w:rFonts w:eastAsia="EC Square Sans Pro" w:cs="EC Square Sans Pro"/>
                <w:b/>
                <w:bCs/>
              </w:rPr>
              <w:t>EUR</w:t>
            </w:r>
            <w:r>
              <w:rPr>
                <w:rFonts w:ascii="Calibri" w:eastAsia="EC Square Sans Pro" w:hAnsi="Calibri" w:cs="Calibri"/>
                <w:b/>
                <w:bCs/>
              </w:rPr>
              <w:t> </w:t>
            </w:r>
            <w:r>
              <w:rPr>
                <w:rFonts w:eastAsia="EC Square Sans Pro" w:cs="EC Square Sans Pro"/>
                <w:b/>
                <w:bCs/>
              </w:rPr>
              <w:t>10.986</w:t>
            </w:r>
            <w:r>
              <w:rPr>
                <w:rFonts w:ascii="Calibri" w:eastAsia="EC Square Sans Pro" w:hAnsi="Calibri" w:cs="Calibri"/>
                <w:b/>
                <w:bCs/>
              </w:rPr>
              <w:t> </w:t>
            </w:r>
            <w:r>
              <w:rPr>
                <w:rFonts w:eastAsia="EC Square Sans Pro" w:cs="EC Square Sans Pro"/>
                <w:b/>
                <w:bCs/>
              </w:rPr>
              <w:t>million</w:t>
            </w:r>
            <w:r>
              <w:rPr>
                <w:rFonts w:eastAsia="EC Square Sans Pro" w:cs="EC Square Sans Pro"/>
              </w:rPr>
              <w:t xml:space="preserve"> is the total proposed amount to grant 20 selected projects in 2025, which usually start effective implementation in Y</w:t>
            </w:r>
            <w:r>
              <w:rPr>
                <w:rFonts w:ascii="Calibri" w:eastAsia="EC Square Sans Pro" w:hAnsi="Calibri" w:cs="Calibri"/>
              </w:rPr>
              <w:t> </w:t>
            </w:r>
            <w:r>
              <w:rPr>
                <w:rFonts w:eastAsia="EC Square Sans Pro" w:cs="EC Square Sans Pro"/>
              </w:rPr>
              <w:t>+</w:t>
            </w:r>
            <w:r>
              <w:rPr>
                <w:rFonts w:ascii="Calibri" w:eastAsia="EC Square Sans Pro" w:hAnsi="Calibri" w:cs="Calibri"/>
              </w:rPr>
              <w:t> </w:t>
            </w:r>
            <w:r>
              <w:rPr>
                <w:rFonts w:eastAsia="EC Square Sans Pro" w:cs="EC Square Sans Pro"/>
              </w:rPr>
              <w:t>1 (i.e. 2026 and beyond).</w:t>
            </w:r>
          </w:p>
        </w:tc>
      </w:tr>
      <w:tr w:rsidR="00D933B7" w:rsidRPr="0038195C" w14:paraId="677AADD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E7EE728" w14:textId="77777777" w:rsidR="00D933B7" w:rsidRPr="0038195C" w:rsidRDefault="00D933B7">
            <w:pPr>
              <w:rPr>
                <w:rFonts w:cs="Times New Roman"/>
                <w:lang w:eastAsia="en-GB"/>
              </w:rPr>
            </w:pPr>
            <w:r>
              <w:rPr>
                <w:rFonts w:cs="Times New Roman"/>
                <w:lang w:eastAsia="en-GB"/>
              </w:rPr>
              <w:t>SDG16: Promote peaceful and inclusive societies for sustainable development, provide access to justice for all and build effective, accountable and inclusive institutions at all levels</w:t>
            </w:r>
          </w:p>
        </w:tc>
        <w:tc>
          <w:tcPr>
            <w:tcW w:w="2410" w:type="dxa"/>
          </w:tcPr>
          <w:p w14:paraId="2576CF70" w14:textId="77777777" w:rsidR="00D933B7" w:rsidRPr="0038195C" w:rsidRDefault="00D933B7">
            <w:pPr>
              <w:jc w:val="center"/>
              <w:cnfStyle w:val="000000010000" w:firstRow="0" w:lastRow="0" w:firstColumn="0" w:lastColumn="0" w:oddVBand="0" w:evenVBand="0" w:oddHBand="0" w:evenHBand="1" w:firstRowFirstColumn="0" w:firstRowLastColumn="0" w:lastRowFirstColumn="0" w:lastRowLastColumn="0"/>
              <w:rPr>
                <w:rFonts w:cs="Times New Roman"/>
              </w:rPr>
            </w:pPr>
            <w:r>
              <w:rPr>
                <w:rFonts w:cs="Times New Roman"/>
              </w:rPr>
              <w:t>Yes</w:t>
            </w:r>
          </w:p>
        </w:tc>
        <w:tc>
          <w:tcPr>
            <w:tcW w:w="5772" w:type="dxa"/>
          </w:tcPr>
          <w:p w14:paraId="5A00B05C" w14:textId="7EF33948" w:rsidR="00D933B7" w:rsidRPr="0038195C" w:rsidRDefault="00D933B7">
            <w:pPr>
              <w:spacing w:after="240"/>
              <w:cnfStyle w:val="000000010000" w:firstRow="0" w:lastRow="0" w:firstColumn="0" w:lastColumn="0" w:oddVBand="0" w:evenVBand="0" w:oddHBand="0" w:evenHBand="1" w:firstRowFirstColumn="0" w:firstRowLastColumn="0" w:lastRowFirstColumn="0" w:lastRowLastColumn="0"/>
              <w:rPr>
                <w:rFonts w:ascii="Times New Roman" w:eastAsia="Times New Roman" w:hAnsi="Times New Roman" w:cs="Times New Roman"/>
              </w:rPr>
            </w:pPr>
            <w:r>
              <w:rPr>
                <w:rFonts w:eastAsia="EC Square Sans Pro" w:cs="EC Square Sans Pro"/>
              </w:rPr>
              <w:t xml:space="preserve">The programme indirectly helps building effective, accountable and inclusive institutions in the Member States at various levels of national and/or local administrations (law enforcement agencies), in particular through support given leading to an enhanced digital transition. </w:t>
            </w:r>
            <w:r w:rsidR="009B75AA">
              <w:rPr>
                <w:rFonts w:eastAsia="EC Square Sans Pro" w:cs="EC Square Sans Pro"/>
              </w:rPr>
              <w:t xml:space="preserve">Nearly </w:t>
            </w:r>
            <w:r>
              <w:rPr>
                <w:rFonts w:eastAsia="EC Square Sans Pro" w:cs="EC Square Sans Pro"/>
              </w:rPr>
              <w:t>EUR</w:t>
            </w:r>
            <w:r>
              <w:rPr>
                <w:rFonts w:ascii="Calibri" w:eastAsia="EC Square Sans Pro" w:hAnsi="Calibri" w:cs="Calibri"/>
              </w:rPr>
              <w:t> </w:t>
            </w:r>
            <w:r>
              <w:rPr>
                <w:rFonts w:ascii="Calibri" w:eastAsia="Calibri" w:hAnsi="Calibri" w:cs="Calibri"/>
              </w:rPr>
              <w:t>9.</w:t>
            </w:r>
            <w:r w:rsidR="00EB2DD2">
              <w:rPr>
                <w:rFonts w:ascii="Calibri" w:eastAsia="Calibri" w:hAnsi="Calibri" w:cs="Calibri"/>
              </w:rPr>
              <w:t>77 </w:t>
            </w:r>
            <w:r>
              <w:rPr>
                <w:rFonts w:eastAsia="EC Square Sans Pro" w:cs="EC Square Sans Pro"/>
              </w:rPr>
              <w:t>million has been allocated in 2025 to run, develop and manage the Irregularity Management System and the Anti-Fraud Information System. To this amount, the 5 grants in 2025, selected for technical assistance projects in the field of IT and digitalisation of law enforcement agencies should be added, or a value of EUR</w:t>
            </w:r>
            <w:r>
              <w:rPr>
                <w:rFonts w:ascii="Calibri" w:eastAsia="EC Square Sans Pro" w:hAnsi="Calibri" w:cs="Calibri"/>
              </w:rPr>
              <w:t> </w:t>
            </w:r>
            <w:r>
              <w:rPr>
                <w:rFonts w:eastAsia="EC Square Sans Pro" w:cs="EC Square Sans Pro"/>
              </w:rPr>
              <w:t>3.36</w:t>
            </w:r>
            <w:r>
              <w:rPr>
                <w:rFonts w:ascii="Calibri" w:eastAsia="EC Square Sans Pro" w:hAnsi="Calibri" w:cs="Calibri"/>
              </w:rPr>
              <w:t> </w:t>
            </w:r>
            <w:r>
              <w:rPr>
                <w:rFonts w:eastAsia="EC Square Sans Pro" w:cs="EC Square Sans Pro"/>
              </w:rPr>
              <w:t xml:space="preserve">million, resulting in a total amount of: </w:t>
            </w:r>
            <w:r>
              <w:rPr>
                <w:rFonts w:eastAsia="EC Square Sans Pro" w:cs="EC Square Sans Pro"/>
                <w:b/>
                <w:bCs/>
              </w:rPr>
              <w:t>EUR</w:t>
            </w:r>
            <w:r>
              <w:rPr>
                <w:rFonts w:ascii="Calibri" w:eastAsia="EC Square Sans Pro" w:hAnsi="Calibri" w:cs="Calibri"/>
                <w:b/>
                <w:bCs/>
              </w:rPr>
              <w:t> </w:t>
            </w:r>
            <w:r>
              <w:rPr>
                <w:rFonts w:eastAsia="EC Square Sans Pro" w:cs="EC Square Sans Pro"/>
                <w:b/>
                <w:bCs/>
              </w:rPr>
              <w:t>13.1</w:t>
            </w:r>
            <w:r>
              <w:rPr>
                <w:rFonts w:ascii="Calibri" w:eastAsia="EC Square Sans Pro" w:hAnsi="Calibri" w:cs="Calibri"/>
                <w:b/>
                <w:bCs/>
              </w:rPr>
              <w:t> </w:t>
            </w:r>
            <w:r>
              <w:rPr>
                <w:rFonts w:eastAsia="EC Square Sans Pro" w:cs="EC Square Sans Pro"/>
                <w:b/>
                <w:bCs/>
              </w:rPr>
              <w:t>million compared to EUR</w:t>
            </w:r>
            <w:r>
              <w:rPr>
                <w:rFonts w:ascii="Calibri" w:eastAsia="EC Square Sans Pro" w:hAnsi="Calibri" w:cs="Calibri"/>
                <w:b/>
                <w:bCs/>
              </w:rPr>
              <w:t> </w:t>
            </w:r>
            <w:r>
              <w:rPr>
                <w:rFonts w:eastAsia="EC Square Sans Pro" w:cs="EC Square Sans Pro"/>
                <w:b/>
                <w:bCs/>
              </w:rPr>
              <w:t>12.09</w:t>
            </w:r>
            <w:r>
              <w:rPr>
                <w:rFonts w:ascii="Calibri" w:eastAsia="EC Square Sans Pro" w:hAnsi="Calibri" w:cs="Calibri"/>
                <w:b/>
                <w:bCs/>
              </w:rPr>
              <w:t> </w:t>
            </w:r>
            <w:r>
              <w:rPr>
                <w:rFonts w:eastAsia="EC Square Sans Pro" w:cs="EC Square Sans Pro"/>
                <w:b/>
                <w:bCs/>
              </w:rPr>
              <w:t xml:space="preserve">million in 2024 </w:t>
            </w:r>
            <w:r>
              <w:rPr>
                <w:rFonts w:eastAsia="EC Square Sans Pro" w:cs="EC Square Sans Pro"/>
              </w:rPr>
              <w:t>(or an increase of 8.</w:t>
            </w:r>
            <w:r w:rsidR="009B75AA">
              <w:rPr>
                <w:rFonts w:eastAsia="EC Square Sans Pro" w:cs="EC Square Sans Pro"/>
              </w:rPr>
              <w:t>6</w:t>
            </w:r>
            <w:r>
              <w:rPr>
                <w:rFonts w:eastAsia="EC Square Sans Pro" w:cs="EC Square Sans Pro"/>
              </w:rPr>
              <w:t>%). The mentioned projects will run in 2026 and continue beyond, in 2027.</w:t>
            </w:r>
          </w:p>
        </w:tc>
      </w:tr>
    </w:tbl>
    <w:p w14:paraId="686CB519" w14:textId="77777777" w:rsidR="00D933B7" w:rsidRPr="0038195C" w:rsidRDefault="00D933B7" w:rsidP="00D933B7">
      <w:pPr>
        <w:keepNext/>
        <w:keepLines/>
        <w:tabs>
          <w:tab w:val="left" w:pos="7172"/>
        </w:tabs>
        <w:outlineLvl w:val="4"/>
        <w:rPr>
          <w:rFonts w:ascii="EC Square Sans Pro Medium" w:hAnsi="EC Square Sans Pro Medium"/>
          <w:sz w:val="36"/>
          <w:szCs w:val="36"/>
        </w:rPr>
      </w:pPr>
    </w:p>
    <w:p w14:paraId="2D6C7AAB" w14:textId="77777777" w:rsidR="00D933B7" w:rsidRPr="0038195C" w:rsidRDefault="00D933B7" w:rsidP="00F72C99">
      <w:pPr>
        <w:pStyle w:val="Heading3"/>
      </w:pPr>
      <w:r>
        <w:t>Support for reforms</w:t>
      </w:r>
    </w:p>
    <w:p w14:paraId="35AAABE4" w14:textId="77777777" w:rsidR="00D933B7" w:rsidRPr="0038195C" w:rsidRDefault="00D933B7" w:rsidP="00373960">
      <w:pPr>
        <w:numPr>
          <w:ilvl w:val="0"/>
          <w:numId w:val="9"/>
        </w:numPr>
        <w:spacing w:before="0" w:after="240"/>
        <w:contextualSpacing/>
        <w:jc w:val="left"/>
        <w:rPr>
          <w:rFonts w:ascii="Times New Roman" w:eastAsia="Aptos" w:hAnsi="Times New Roman"/>
        </w:rPr>
      </w:pPr>
      <w:r>
        <w:rPr>
          <w:rFonts w:ascii="Times New Roman" w:eastAsia="Aptos" w:hAnsi="Times New Roman"/>
        </w:rPr>
        <w:t>Not applicable</w:t>
      </w:r>
    </w:p>
    <w:p w14:paraId="6F912563" w14:textId="77777777" w:rsidR="00D933B7" w:rsidRPr="0038195C" w:rsidRDefault="00D933B7" w:rsidP="00D933B7">
      <w:pPr>
        <w:tabs>
          <w:tab w:val="left" w:pos="2160"/>
        </w:tabs>
        <w:spacing w:line="240" w:lineRule="auto"/>
        <w:rPr>
          <w:rFonts w:ascii="EC Square Sans Pro" w:hAnsi="EC Square Sans Pro"/>
          <w:sz w:val="22"/>
          <w:szCs w:val="22"/>
          <w:lang w:eastAsia="en-GB"/>
        </w:rPr>
      </w:pPr>
    </w:p>
    <w:p w14:paraId="2E5445D2" w14:textId="77777777" w:rsidR="00D933B7" w:rsidRPr="0038195C" w:rsidRDefault="00D933B7" w:rsidP="00F72C99">
      <w:pPr>
        <w:pStyle w:val="Heading3"/>
      </w:pPr>
      <w:r>
        <w:t xml:space="preserve">Contribution to strategic technologies (STEP) </w:t>
      </w:r>
    </w:p>
    <w:p w14:paraId="720750B1" w14:textId="77777777" w:rsidR="00D933B7" w:rsidRPr="0038195C" w:rsidRDefault="00D933B7" w:rsidP="00373960">
      <w:pPr>
        <w:numPr>
          <w:ilvl w:val="0"/>
          <w:numId w:val="9"/>
        </w:numPr>
        <w:spacing w:before="0" w:after="240"/>
        <w:contextualSpacing/>
        <w:jc w:val="left"/>
        <w:rPr>
          <w:rFonts w:ascii="Times New Roman" w:eastAsia="Aptos" w:hAnsi="Times New Roman"/>
        </w:rPr>
      </w:pPr>
      <w:r>
        <w:rPr>
          <w:rFonts w:ascii="Times New Roman" w:eastAsia="Aptos" w:hAnsi="Times New Roman"/>
        </w:rPr>
        <w:t>Not applicable</w:t>
      </w:r>
    </w:p>
    <w:p w14:paraId="1DAF9A7A" w14:textId="77777777" w:rsidR="00D933B7" w:rsidRPr="0038195C" w:rsidRDefault="00D933B7" w:rsidP="00D933B7">
      <w:pPr>
        <w:spacing w:after="240"/>
        <w:ind w:left="360"/>
        <w:contextualSpacing/>
        <w:rPr>
          <w:rFonts w:ascii="EC Square Sans Pro" w:eastAsia="Aptos" w:hAnsi="EC Square Sans Pro"/>
          <w:sz w:val="22"/>
          <w:szCs w:val="22"/>
        </w:rPr>
      </w:pPr>
    </w:p>
    <w:p w14:paraId="74C5FDAE" w14:textId="77777777" w:rsidR="00D933B7" w:rsidRPr="0038195C" w:rsidRDefault="00D933B7" w:rsidP="00D933B7">
      <w:pPr>
        <w:spacing w:after="240"/>
        <w:ind w:left="360"/>
        <w:contextualSpacing/>
        <w:rPr>
          <w:rFonts w:ascii="EC Square Sans Pro" w:eastAsia="Aptos" w:hAnsi="EC Square Sans Pro"/>
          <w:sz w:val="22"/>
          <w:szCs w:val="22"/>
        </w:rPr>
      </w:pPr>
    </w:p>
    <w:p w14:paraId="6AA1E15D" w14:textId="77777777" w:rsidR="00D933B7" w:rsidRPr="0038195C" w:rsidRDefault="00D933B7" w:rsidP="00D933B7">
      <w:pPr>
        <w:spacing w:after="240"/>
        <w:ind w:left="360"/>
        <w:contextualSpacing/>
        <w:rPr>
          <w:rFonts w:ascii="EC Square Sans Pro" w:eastAsia="Aptos" w:hAnsi="EC Square Sans Pro"/>
          <w:sz w:val="22"/>
          <w:szCs w:val="22"/>
        </w:rPr>
      </w:pPr>
    </w:p>
    <w:p w14:paraId="5F4F8F04" w14:textId="77777777" w:rsidR="00D933B7" w:rsidRPr="0038195C" w:rsidRDefault="00D933B7" w:rsidP="00D933B7">
      <w:pPr>
        <w:spacing w:after="0" w:line="420" w:lineRule="auto"/>
      </w:pPr>
    </w:p>
    <w:p w14:paraId="0A2E6B51" w14:textId="77777777" w:rsidR="00D933B7" w:rsidRDefault="00D933B7" w:rsidP="00D933B7">
      <w:pPr>
        <w:spacing w:after="0" w:line="420" w:lineRule="auto"/>
        <w:rPr>
          <w:rFonts w:ascii="Arial" w:eastAsia="Arial" w:hAnsi="Arial" w:cs="Arial"/>
          <w:color w:val="26324B"/>
          <w:sz w:val="27"/>
          <w:szCs w:val="27"/>
        </w:rPr>
      </w:pPr>
    </w:p>
    <w:p w14:paraId="31D7B441" w14:textId="77777777" w:rsidR="00D933B7" w:rsidRDefault="00D933B7" w:rsidP="00D933B7">
      <w:pPr>
        <w:sectPr w:rsidR="00D933B7" w:rsidSect="00D933B7">
          <w:headerReference w:type="even" r:id="rId157"/>
          <w:headerReference w:type="default" r:id="rId158"/>
          <w:footerReference w:type="even" r:id="rId159"/>
          <w:footerReference w:type="default" r:id="rId160"/>
          <w:headerReference w:type="first" r:id="rId161"/>
          <w:footerReference w:type="first" r:id="rId162"/>
          <w:pgSz w:w="12240" w:h="15840"/>
          <w:pgMar w:top="1440" w:right="1440" w:bottom="1440" w:left="1440" w:header="720" w:footer="720" w:gutter="0"/>
          <w:cols w:space="720"/>
          <w:docGrid w:linePitch="360"/>
        </w:sectPr>
      </w:pPr>
    </w:p>
    <w:p w14:paraId="3B2AF370" w14:textId="35E68C3E" w:rsidR="00D933B7" w:rsidRPr="00137E12" w:rsidRDefault="005353CC" w:rsidP="00D933B7">
      <w:pPr>
        <w:pStyle w:val="Heading1"/>
      </w:pPr>
      <w:bookmarkStart w:id="29" w:name="toc_sec_8"/>
      <w:bookmarkStart w:id="30" w:name="_Toc228976528"/>
      <w:bookmarkEnd w:id="29"/>
      <w:r>
        <w:rPr>
          <w:noProof/>
        </w:rPr>
        <w:t>F</w:t>
      </w:r>
      <w:r w:rsidR="00D933B7" w:rsidRPr="00137E12">
        <w:rPr>
          <w:noProof/>
        </w:rPr>
        <w:t>ISCALIS</w:t>
      </w:r>
      <w:bookmarkEnd w:id="30"/>
    </w:p>
    <w:p w14:paraId="79C9D0A6" w14:textId="77777777" w:rsidR="00D933B7" w:rsidRPr="00742189" w:rsidRDefault="00D933B7" w:rsidP="00D933B7">
      <w:pPr>
        <w:pStyle w:val="Heading2"/>
      </w:pPr>
      <w:r w:rsidRPr="008353C8">
        <w:rPr>
          <w:lang w:val="en-IE"/>
        </w:rPr>
        <w:t>ACTION PROGRAMME FOR COOPERATION IN THE FIELD OF TAXATION IN THE EUROPEAN UNION</w:t>
      </w:r>
    </w:p>
    <w:p w14:paraId="4E565CA7" w14:textId="53E98594"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33164290" w14:textId="77777777">
        <w:trPr>
          <w:trHeight w:val="1584"/>
          <w:jc w:val="left"/>
        </w:trPr>
        <w:tc>
          <w:tcPr>
            <w:tcW w:w="2410" w:type="dxa"/>
          </w:tcPr>
          <w:p w14:paraId="622D3F51" w14:textId="77777777" w:rsidR="00D933B7" w:rsidRPr="006D55CE" w:rsidRDefault="00D933B7">
            <w:pPr>
              <w:spacing w:before="120" w:after="120"/>
              <w:rPr>
                <w:sz w:val="28"/>
                <w:szCs w:val="28"/>
              </w:rPr>
            </w:pPr>
            <w:r>
              <w:rPr>
                <w:sz w:val="28"/>
                <w:szCs w:val="28"/>
              </w:rPr>
              <w:t>2</w:t>
            </w:r>
            <w:r>
              <w:rPr>
                <w:rFonts w:ascii="Calibri" w:hAnsi="Calibri" w:cs="Calibri"/>
                <w:sz w:val="28"/>
                <w:szCs w:val="28"/>
              </w:rPr>
              <w:t> </w:t>
            </w:r>
            <w:r>
              <w:rPr>
                <w:sz w:val="28"/>
                <w:szCs w:val="28"/>
              </w:rPr>
              <w:t>183</w:t>
            </w:r>
            <w:r>
              <w:rPr>
                <w:rFonts w:ascii="Calibri" w:hAnsi="Calibri" w:cs="Calibri"/>
                <w:sz w:val="28"/>
                <w:szCs w:val="28"/>
              </w:rPr>
              <w:t> </w:t>
            </w:r>
            <w:r>
              <w:rPr>
                <w:sz w:val="28"/>
                <w:szCs w:val="28"/>
              </w:rPr>
              <w:t xml:space="preserve">million </w:t>
            </w:r>
          </w:p>
          <w:p w14:paraId="7CE2FFA8" w14:textId="77777777" w:rsidR="00D933B7" w:rsidRPr="0047239D" w:rsidRDefault="00D933B7">
            <w:pPr>
              <w:spacing w:before="120" w:after="120"/>
            </w:pPr>
            <w:r>
              <w:t>messages were exchanged on the key European electronic systems in 2025.</w:t>
            </w:r>
          </w:p>
        </w:tc>
        <w:tc>
          <w:tcPr>
            <w:cnfStyle w:val="000001000000" w:firstRow="0" w:lastRow="0" w:firstColumn="0" w:lastColumn="0" w:oddVBand="0" w:evenVBand="1" w:oddHBand="0" w:evenHBand="0" w:firstRowFirstColumn="0" w:firstRowLastColumn="0" w:lastRowFirstColumn="0" w:lastRowLastColumn="0"/>
            <w:tcW w:w="2409" w:type="dxa"/>
          </w:tcPr>
          <w:p w14:paraId="2B76CC30" w14:textId="77777777" w:rsidR="00D933B7" w:rsidRDefault="00D933B7">
            <w:pPr>
              <w:spacing w:before="120" w:after="120"/>
            </w:pPr>
            <w:r>
              <w:rPr>
                <w:sz w:val="28"/>
                <w:szCs w:val="28"/>
              </w:rPr>
              <w:t>326</w:t>
            </w:r>
          </w:p>
          <w:p w14:paraId="07842688" w14:textId="77777777" w:rsidR="00D933B7" w:rsidRPr="0047239D" w:rsidRDefault="00D933B7">
            <w:r>
              <w:t>modules for e-learning on taxation (different linguistic versions) were in use in 2025.</w:t>
            </w:r>
          </w:p>
        </w:tc>
        <w:tc>
          <w:tcPr>
            <w:tcW w:w="2410" w:type="dxa"/>
            <w:tcBorders>
              <w:bottom w:val="single" w:sz="4" w:space="0" w:color="8C8C8C"/>
            </w:tcBorders>
          </w:tcPr>
          <w:p w14:paraId="73C6E1C1"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30</w:t>
            </w:r>
          </w:p>
          <w:p w14:paraId="2FCFABB7"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r>
              <w:t>European electronic systems were in operation in 2025.</w:t>
            </w:r>
          </w:p>
        </w:tc>
        <w:tc>
          <w:tcPr>
            <w:cnfStyle w:val="000001000000" w:firstRow="0" w:lastRow="0" w:firstColumn="0" w:lastColumn="0" w:oddVBand="0" w:evenVBand="1" w:oddHBand="0" w:evenHBand="0" w:firstRowFirstColumn="0" w:firstRowLastColumn="0" w:lastRowFirstColumn="0" w:lastRowLastColumn="0"/>
            <w:tcW w:w="2410" w:type="dxa"/>
          </w:tcPr>
          <w:p w14:paraId="4CFB5609" w14:textId="77777777" w:rsidR="00D933B7" w:rsidRPr="006D55CE" w:rsidRDefault="00D933B7">
            <w:pPr>
              <w:rPr>
                <w:sz w:val="28"/>
                <w:szCs w:val="28"/>
              </w:rPr>
            </w:pPr>
            <w:r>
              <w:rPr>
                <w:sz w:val="28"/>
                <w:szCs w:val="28"/>
              </w:rPr>
              <w:t>9</w:t>
            </w:r>
            <w:r>
              <w:rPr>
                <w:rFonts w:ascii="Calibri" w:hAnsi="Calibri" w:cs="Calibri"/>
                <w:sz w:val="28"/>
                <w:szCs w:val="28"/>
              </w:rPr>
              <w:t> </w:t>
            </w:r>
            <w:r>
              <w:rPr>
                <w:sz w:val="28"/>
                <w:szCs w:val="28"/>
              </w:rPr>
              <w:t>889</w:t>
            </w:r>
            <w:r>
              <w:rPr>
                <w:rFonts w:ascii="Calibri" w:hAnsi="Calibri" w:cs="Calibri"/>
                <w:sz w:val="28"/>
                <w:szCs w:val="28"/>
              </w:rPr>
              <w:t> </w:t>
            </w:r>
            <w:r>
              <w:rPr>
                <w:sz w:val="28"/>
                <w:szCs w:val="28"/>
              </w:rPr>
              <w:t>million</w:t>
            </w:r>
          </w:p>
          <w:p w14:paraId="612066D7" w14:textId="77777777" w:rsidR="00D933B7" w:rsidRPr="0047239D" w:rsidRDefault="00D933B7">
            <w:pPr>
              <w:rPr>
                <w:sz w:val="28"/>
                <w:szCs w:val="28"/>
              </w:rPr>
            </w:pPr>
            <w:r>
              <w:t>consultations were carried out in the different common components of the European electronic systems in 2025.</w:t>
            </w:r>
          </w:p>
        </w:tc>
      </w:tr>
      <w:tr w:rsidR="00D933B7" w:rsidRPr="0047239D" w14:paraId="6318051F" w14:textId="77777777">
        <w:trPr>
          <w:trHeight w:val="1034"/>
          <w:jc w:val="left"/>
        </w:trPr>
        <w:tc>
          <w:tcPr>
            <w:tcW w:w="2410" w:type="dxa"/>
          </w:tcPr>
          <w:p w14:paraId="78045CD6" w14:textId="77777777" w:rsidR="00D933B7" w:rsidRDefault="00D933B7">
            <w:pPr>
              <w:spacing w:before="120" w:after="120"/>
            </w:pPr>
            <w:r>
              <w:rPr>
                <w:sz w:val="28"/>
                <w:szCs w:val="28"/>
              </w:rPr>
              <w:t>99.92%</w:t>
            </w:r>
          </w:p>
          <w:p w14:paraId="5A6A655E" w14:textId="77777777" w:rsidR="00D933B7" w:rsidRPr="0047239D" w:rsidRDefault="00D933B7">
            <w:pPr>
              <w:spacing w:before="120" w:after="120"/>
            </w:pPr>
            <w:r>
              <w:rPr>
                <w:rFonts w:cs="Times New Roman"/>
                <w:noProof/>
              </w:rPr>
              <w:t>was the availability of the European electronic systems (in time percentage terms) in 202</w:t>
            </w:r>
            <w:r>
              <w:rPr>
                <w:rFonts w:cs="Times New Roman"/>
              </w:rPr>
              <w:t>5.</w:t>
            </w:r>
          </w:p>
        </w:tc>
        <w:tc>
          <w:tcPr>
            <w:cnfStyle w:val="000001000000" w:firstRow="0" w:lastRow="0" w:firstColumn="0" w:lastColumn="0" w:oddVBand="0" w:evenVBand="1" w:oddHBand="0" w:evenHBand="0" w:firstRowFirstColumn="0" w:firstRowLastColumn="0" w:lastRowFirstColumn="0" w:lastRowLastColumn="0"/>
            <w:tcW w:w="2409" w:type="dxa"/>
          </w:tcPr>
          <w:p w14:paraId="3EBFA915" w14:textId="77777777" w:rsidR="00D933B7" w:rsidRDefault="00D933B7">
            <w:pPr>
              <w:spacing w:before="120" w:after="120"/>
            </w:pPr>
            <w:r>
              <w:rPr>
                <w:sz w:val="28"/>
                <w:szCs w:val="28"/>
              </w:rPr>
              <w:t>5</w:t>
            </w:r>
            <w:r>
              <w:rPr>
                <w:rFonts w:ascii="Calibri" w:hAnsi="Calibri" w:cs="Calibri"/>
                <w:sz w:val="28"/>
                <w:szCs w:val="28"/>
              </w:rPr>
              <w:t> </w:t>
            </w:r>
            <w:r>
              <w:rPr>
                <w:sz w:val="28"/>
                <w:szCs w:val="28"/>
              </w:rPr>
              <w:t>786</w:t>
            </w:r>
          </w:p>
          <w:p w14:paraId="59C64D9D" w14:textId="77777777" w:rsidR="00D933B7" w:rsidRPr="0047239D" w:rsidRDefault="00D933B7">
            <w:pPr>
              <w:spacing w:before="120" w:after="120"/>
            </w:pPr>
            <w:r>
              <w:rPr>
                <w:rFonts w:cs="Times New Roman"/>
              </w:rPr>
              <w:t>participants took part in 438 virtual and physical meetings organised in 2025 under the general collaboration actions grant.</w:t>
            </w:r>
          </w:p>
        </w:tc>
        <w:tc>
          <w:tcPr>
            <w:tcW w:w="2410" w:type="dxa"/>
            <w:tcBorders>
              <w:bottom w:val="single" w:sz="4" w:space="0" w:color="8C8C8C"/>
            </w:tcBorders>
          </w:tcPr>
          <w:p w14:paraId="279C68B6"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195</w:t>
            </w:r>
          </w:p>
          <w:p w14:paraId="3669DE71"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rPr>
                <w:rFonts w:cs="Times New Roman"/>
              </w:rPr>
              <w:t>online collaboration groups were supported by the programme in 2025.</w:t>
            </w:r>
          </w:p>
        </w:tc>
        <w:tc>
          <w:tcPr>
            <w:cnfStyle w:val="000001000000" w:firstRow="0" w:lastRow="0" w:firstColumn="0" w:lastColumn="0" w:oddVBand="0" w:evenVBand="1" w:oddHBand="0" w:evenHBand="0" w:firstRowFirstColumn="0" w:firstRowLastColumn="0" w:lastRowFirstColumn="0" w:lastRowLastColumn="0"/>
            <w:tcW w:w="2410" w:type="dxa"/>
          </w:tcPr>
          <w:p w14:paraId="1687641A" w14:textId="77777777" w:rsidR="00D933B7" w:rsidRPr="0047239D" w:rsidRDefault="00D933B7">
            <w:pPr>
              <w:spacing w:before="120" w:after="120"/>
              <w:rPr>
                <w:sz w:val="28"/>
                <w:szCs w:val="28"/>
              </w:rPr>
            </w:pPr>
          </w:p>
        </w:tc>
      </w:tr>
    </w:tbl>
    <w:p w14:paraId="2B8961A3"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507368DB"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768A6DB3"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79F6B8E" w14:textId="40B65383" w:rsidR="00D933B7" w:rsidRDefault="00B256D7" w:rsidP="00B86D55">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79EE066A"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66296A80"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3B791CED"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305772D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5DE35B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8BEA3F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4A5EED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CC85DF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DCA690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92B511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DD381D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7DAD5538" w14:textId="77777777">
        <w:trPr>
          <w:trHeight w:val="300"/>
        </w:trPr>
        <w:tc>
          <w:tcPr>
            <w:tcW w:w="2085" w:type="dxa"/>
            <w:tcBorders>
              <w:top w:val="single" w:sz="6" w:space="0" w:color="8C8C8C"/>
              <w:left w:val="nil"/>
              <w:bottom w:val="single" w:sz="6" w:space="0" w:color="8C8C8C"/>
              <w:right w:val="nil"/>
            </w:tcBorders>
            <w:vAlign w:val="center"/>
            <w:hideMark/>
          </w:tcPr>
          <w:p w14:paraId="5DE79653"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187EE89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34.8</w:t>
            </w:r>
          </w:p>
        </w:tc>
        <w:tc>
          <w:tcPr>
            <w:tcW w:w="930" w:type="dxa"/>
            <w:tcBorders>
              <w:top w:val="single" w:sz="6" w:space="0" w:color="8C8C8C"/>
              <w:left w:val="nil"/>
              <w:bottom w:val="single" w:sz="6" w:space="0" w:color="8C8C8C"/>
              <w:right w:val="nil"/>
            </w:tcBorders>
            <w:hideMark/>
          </w:tcPr>
          <w:p w14:paraId="57AD94B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36.9</w:t>
            </w:r>
          </w:p>
        </w:tc>
        <w:tc>
          <w:tcPr>
            <w:tcW w:w="930" w:type="dxa"/>
            <w:tcBorders>
              <w:top w:val="single" w:sz="6" w:space="0" w:color="8C8C8C"/>
              <w:left w:val="nil"/>
              <w:bottom w:val="single" w:sz="6" w:space="0" w:color="8C8C8C"/>
              <w:right w:val="nil"/>
            </w:tcBorders>
            <w:hideMark/>
          </w:tcPr>
          <w:p w14:paraId="392E07B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37.7</w:t>
            </w:r>
          </w:p>
        </w:tc>
        <w:tc>
          <w:tcPr>
            <w:tcW w:w="930" w:type="dxa"/>
            <w:tcBorders>
              <w:top w:val="single" w:sz="6" w:space="0" w:color="8C8C8C"/>
              <w:left w:val="nil"/>
              <w:bottom w:val="single" w:sz="6" w:space="0" w:color="8C8C8C"/>
              <w:right w:val="nil"/>
            </w:tcBorders>
            <w:hideMark/>
          </w:tcPr>
          <w:p w14:paraId="35EBDBC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38.4</w:t>
            </w:r>
          </w:p>
        </w:tc>
        <w:tc>
          <w:tcPr>
            <w:tcW w:w="930" w:type="dxa"/>
            <w:tcBorders>
              <w:top w:val="single" w:sz="6" w:space="0" w:color="8C8C8C"/>
              <w:left w:val="nil"/>
              <w:bottom w:val="single" w:sz="6" w:space="0" w:color="8C8C8C"/>
              <w:right w:val="nil"/>
            </w:tcBorders>
            <w:hideMark/>
          </w:tcPr>
          <w:p w14:paraId="345ABC9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39.2</w:t>
            </w:r>
          </w:p>
        </w:tc>
        <w:tc>
          <w:tcPr>
            <w:tcW w:w="930" w:type="dxa"/>
            <w:tcBorders>
              <w:top w:val="single" w:sz="6" w:space="0" w:color="8C8C8C"/>
              <w:left w:val="nil"/>
              <w:bottom w:val="single" w:sz="6" w:space="0" w:color="8C8C8C"/>
              <w:right w:val="nil"/>
            </w:tcBorders>
            <w:hideMark/>
          </w:tcPr>
          <w:p w14:paraId="1801537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40.0</w:t>
            </w:r>
          </w:p>
        </w:tc>
        <w:tc>
          <w:tcPr>
            <w:tcW w:w="930" w:type="dxa"/>
            <w:tcBorders>
              <w:top w:val="single" w:sz="6" w:space="0" w:color="8C8C8C"/>
              <w:left w:val="nil"/>
              <w:bottom w:val="single" w:sz="6" w:space="0" w:color="8C8C8C"/>
              <w:right w:val="nil"/>
            </w:tcBorders>
            <w:hideMark/>
          </w:tcPr>
          <w:p w14:paraId="05EB733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40.7</w:t>
            </w:r>
          </w:p>
        </w:tc>
        <w:tc>
          <w:tcPr>
            <w:tcW w:w="930" w:type="dxa"/>
            <w:tcBorders>
              <w:top w:val="single" w:sz="6" w:space="0" w:color="8C8C8C"/>
              <w:left w:val="nil"/>
              <w:bottom w:val="single" w:sz="6" w:space="0" w:color="8C8C8C"/>
              <w:right w:val="nil"/>
            </w:tcBorders>
            <w:hideMark/>
          </w:tcPr>
          <w:p w14:paraId="34B0CCC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267.7</w:t>
            </w:r>
          </w:p>
        </w:tc>
      </w:tr>
      <w:tr w:rsidR="00D933B7" w:rsidRPr="00426441" w14:paraId="46C5E811"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DAB3E80"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D89A9C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542820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382CE0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C270F6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186BDF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9331EA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92C9A2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F23AD8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067738AD" w14:textId="77777777">
        <w:trPr>
          <w:trHeight w:val="300"/>
        </w:trPr>
        <w:tc>
          <w:tcPr>
            <w:tcW w:w="2085" w:type="dxa"/>
            <w:tcBorders>
              <w:top w:val="single" w:sz="6" w:space="0" w:color="8C8C8C"/>
              <w:left w:val="nil"/>
              <w:bottom w:val="single" w:sz="6" w:space="0" w:color="8C8C8C"/>
              <w:right w:val="nil"/>
            </w:tcBorders>
            <w:vAlign w:val="center"/>
            <w:hideMark/>
          </w:tcPr>
          <w:p w14:paraId="3164B91B"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01E0DF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C0B59D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7A821FB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D068CF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F5A941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0F0A87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B7B190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C7CAFF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00657A9E"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6C60344"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57806F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8AF311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0.1</w:t>
            </w:r>
          </w:p>
        </w:tc>
        <w:tc>
          <w:tcPr>
            <w:tcW w:w="930" w:type="dxa"/>
            <w:tcBorders>
              <w:top w:val="single" w:sz="6" w:space="0" w:color="8C8C8C"/>
              <w:left w:val="nil"/>
              <w:bottom w:val="single" w:sz="6" w:space="0" w:color="8C8C8C"/>
              <w:right w:val="nil"/>
            </w:tcBorders>
            <w:shd w:val="clear" w:color="auto" w:fill="F2F2F2"/>
            <w:hideMark/>
          </w:tcPr>
          <w:p w14:paraId="33FAAAD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0.1</w:t>
            </w:r>
          </w:p>
        </w:tc>
        <w:tc>
          <w:tcPr>
            <w:tcW w:w="930" w:type="dxa"/>
            <w:tcBorders>
              <w:top w:val="single" w:sz="6" w:space="0" w:color="8C8C8C"/>
              <w:left w:val="nil"/>
              <w:bottom w:val="single" w:sz="6" w:space="0" w:color="8C8C8C"/>
              <w:right w:val="nil"/>
            </w:tcBorders>
            <w:shd w:val="clear" w:color="auto" w:fill="F2F2F2"/>
            <w:hideMark/>
          </w:tcPr>
          <w:p w14:paraId="3278435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0.3</w:t>
            </w:r>
          </w:p>
        </w:tc>
        <w:tc>
          <w:tcPr>
            <w:tcW w:w="930" w:type="dxa"/>
            <w:tcBorders>
              <w:top w:val="single" w:sz="6" w:space="0" w:color="8C8C8C"/>
              <w:left w:val="nil"/>
              <w:bottom w:val="single" w:sz="6" w:space="0" w:color="8C8C8C"/>
              <w:right w:val="nil"/>
            </w:tcBorders>
            <w:shd w:val="clear" w:color="auto" w:fill="F2F2F2"/>
            <w:hideMark/>
          </w:tcPr>
          <w:p w14:paraId="4ABBF62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0.3</w:t>
            </w:r>
          </w:p>
        </w:tc>
        <w:tc>
          <w:tcPr>
            <w:tcW w:w="930" w:type="dxa"/>
            <w:tcBorders>
              <w:top w:val="single" w:sz="6" w:space="0" w:color="8C8C8C"/>
              <w:left w:val="nil"/>
              <w:bottom w:val="single" w:sz="6" w:space="0" w:color="8C8C8C"/>
              <w:right w:val="nil"/>
            </w:tcBorders>
            <w:shd w:val="clear" w:color="auto" w:fill="F2F2F2"/>
            <w:hideMark/>
          </w:tcPr>
          <w:p w14:paraId="27E04EE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33FC7F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0E8071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0.8</w:t>
            </w:r>
          </w:p>
        </w:tc>
      </w:tr>
      <w:tr w:rsidR="00D933B7" w:rsidRPr="00426441" w14:paraId="062B000E" w14:textId="77777777">
        <w:trPr>
          <w:trHeight w:val="300"/>
        </w:trPr>
        <w:tc>
          <w:tcPr>
            <w:tcW w:w="2085" w:type="dxa"/>
            <w:tcBorders>
              <w:top w:val="single" w:sz="6" w:space="0" w:color="8C8C8C"/>
              <w:left w:val="nil"/>
              <w:bottom w:val="single" w:sz="6" w:space="0" w:color="8C8C8C"/>
              <w:right w:val="nil"/>
            </w:tcBorders>
            <w:vAlign w:val="center"/>
            <w:hideMark/>
          </w:tcPr>
          <w:p w14:paraId="501DB0C7"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1E1390A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34.8</w:t>
            </w:r>
          </w:p>
        </w:tc>
        <w:tc>
          <w:tcPr>
            <w:tcW w:w="930" w:type="dxa"/>
            <w:tcBorders>
              <w:top w:val="single" w:sz="6" w:space="0" w:color="8C8C8C"/>
              <w:left w:val="nil"/>
              <w:bottom w:val="single" w:sz="6" w:space="0" w:color="8C8C8C"/>
              <w:right w:val="nil"/>
            </w:tcBorders>
            <w:hideMark/>
          </w:tcPr>
          <w:p w14:paraId="6FA1D83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37.0</w:t>
            </w:r>
          </w:p>
        </w:tc>
        <w:tc>
          <w:tcPr>
            <w:tcW w:w="930" w:type="dxa"/>
            <w:tcBorders>
              <w:top w:val="single" w:sz="6" w:space="0" w:color="8C8C8C"/>
              <w:left w:val="nil"/>
              <w:bottom w:val="single" w:sz="6" w:space="0" w:color="8C8C8C"/>
              <w:right w:val="nil"/>
            </w:tcBorders>
            <w:hideMark/>
          </w:tcPr>
          <w:p w14:paraId="2EEFDB7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37.8</w:t>
            </w:r>
          </w:p>
        </w:tc>
        <w:tc>
          <w:tcPr>
            <w:tcW w:w="930" w:type="dxa"/>
            <w:tcBorders>
              <w:top w:val="single" w:sz="6" w:space="0" w:color="8C8C8C"/>
              <w:left w:val="nil"/>
              <w:bottom w:val="single" w:sz="6" w:space="0" w:color="8C8C8C"/>
              <w:right w:val="nil"/>
            </w:tcBorders>
            <w:hideMark/>
          </w:tcPr>
          <w:p w14:paraId="42C3544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38.8</w:t>
            </w:r>
          </w:p>
        </w:tc>
        <w:tc>
          <w:tcPr>
            <w:tcW w:w="930" w:type="dxa"/>
            <w:tcBorders>
              <w:top w:val="single" w:sz="6" w:space="0" w:color="8C8C8C"/>
              <w:left w:val="nil"/>
              <w:bottom w:val="single" w:sz="6" w:space="0" w:color="8C8C8C"/>
              <w:right w:val="nil"/>
            </w:tcBorders>
            <w:hideMark/>
          </w:tcPr>
          <w:p w14:paraId="5A83E3E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39.5</w:t>
            </w:r>
          </w:p>
        </w:tc>
        <w:tc>
          <w:tcPr>
            <w:tcW w:w="930" w:type="dxa"/>
            <w:tcBorders>
              <w:top w:val="single" w:sz="6" w:space="0" w:color="8C8C8C"/>
              <w:left w:val="nil"/>
              <w:bottom w:val="single" w:sz="6" w:space="0" w:color="8C8C8C"/>
              <w:right w:val="nil"/>
            </w:tcBorders>
            <w:hideMark/>
          </w:tcPr>
          <w:p w14:paraId="10CC02A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40.0</w:t>
            </w:r>
          </w:p>
        </w:tc>
        <w:tc>
          <w:tcPr>
            <w:tcW w:w="930" w:type="dxa"/>
            <w:tcBorders>
              <w:top w:val="single" w:sz="6" w:space="0" w:color="8C8C8C"/>
              <w:left w:val="nil"/>
              <w:bottom w:val="single" w:sz="6" w:space="0" w:color="8C8C8C"/>
              <w:right w:val="nil"/>
            </w:tcBorders>
            <w:hideMark/>
          </w:tcPr>
          <w:p w14:paraId="7D8E3DF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40.7</w:t>
            </w:r>
          </w:p>
        </w:tc>
        <w:tc>
          <w:tcPr>
            <w:tcW w:w="930" w:type="dxa"/>
            <w:tcBorders>
              <w:top w:val="single" w:sz="6" w:space="0" w:color="8C8C8C"/>
              <w:left w:val="nil"/>
              <w:bottom w:val="single" w:sz="6" w:space="0" w:color="8C8C8C"/>
              <w:right w:val="nil"/>
            </w:tcBorders>
            <w:hideMark/>
          </w:tcPr>
          <w:p w14:paraId="54EC3E9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268.5</w:t>
            </w:r>
          </w:p>
        </w:tc>
      </w:tr>
    </w:tbl>
    <w:p w14:paraId="3AADC598"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37822E03" w14:textId="77777777" w:rsidR="00D933B7" w:rsidRDefault="00D933B7" w:rsidP="00D933B7">
      <w:pPr>
        <w:spacing w:after="0" w:line="240" w:lineRule="auto"/>
        <w:textAlignment w:val="baseline"/>
        <w:rPr>
          <w:rFonts w:cs="Segoe UI"/>
          <w:sz w:val="18"/>
          <w:szCs w:val="18"/>
          <w:lang w:eastAsia="en-IE"/>
        </w:rPr>
      </w:pPr>
    </w:p>
    <w:p w14:paraId="182C021B" w14:textId="77777777" w:rsidR="00D933B7" w:rsidRDefault="00D933B7" w:rsidP="00D933B7">
      <w:pPr>
        <w:spacing w:after="0" w:line="240" w:lineRule="auto"/>
        <w:textAlignment w:val="baseline"/>
        <w:rPr>
          <w:rFonts w:cs="Segoe UI"/>
          <w:sz w:val="18"/>
          <w:szCs w:val="18"/>
          <w:lang w:eastAsia="en-IE"/>
        </w:rPr>
      </w:pPr>
    </w:p>
    <w:p w14:paraId="6B59978E" w14:textId="77777777" w:rsidR="00D933B7" w:rsidRDefault="00D933B7" w:rsidP="00D933B7">
      <w:pPr>
        <w:spacing w:after="0" w:line="240" w:lineRule="auto"/>
        <w:textAlignment w:val="baseline"/>
        <w:rPr>
          <w:rFonts w:cs="Segoe UI"/>
          <w:sz w:val="18"/>
          <w:szCs w:val="18"/>
          <w:lang w:eastAsia="en-IE"/>
        </w:rPr>
      </w:pPr>
    </w:p>
    <w:p w14:paraId="671802F1" w14:textId="77777777" w:rsidR="00D933B7" w:rsidRDefault="00D933B7" w:rsidP="00D933B7">
      <w:pPr>
        <w:spacing w:after="0" w:line="240" w:lineRule="auto"/>
        <w:textAlignment w:val="baseline"/>
        <w:rPr>
          <w:rFonts w:cs="Segoe UI"/>
          <w:sz w:val="18"/>
          <w:szCs w:val="18"/>
          <w:lang w:eastAsia="en-IE"/>
        </w:rPr>
      </w:pPr>
    </w:p>
    <w:p w14:paraId="1F35C82C"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E047C09"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6D4CF3AF"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C2D672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4DB104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30BFD6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487457A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D171A2B"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5A53C69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185.5</w:t>
            </w:r>
          </w:p>
        </w:tc>
        <w:tc>
          <w:tcPr>
            <w:tcW w:w="2400" w:type="dxa"/>
            <w:tcBorders>
              <w:top w:val="single" w:sz="6" w:space="0" w:color="8C8C8C"/>
              <w:left w:val="nil"/>
              <w:bottom w:val="single" w:sz="6" w:space="0" w:color="8C8C8C"/>
              <w:right w:val="nil"/>
            </w:tcBorders>
            <w:shd w:val="clear" w:color="auto" w:fill="FFFFFF"/>
            <w:hideMark/>
          </w:tcPr>
          <w:p w14:paraId="5AF6D9C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268.5</w:t>
            </w:r>
          </w:p>
        </w:tc>
        <w:tc>
          <w:tcPr>
            <w:tcW w:w="2400" w:type="dxa"/>
            <w:tcBorders>
              <w:top w:val="single" w:sz="6" w:space="0" w:color="8C8C8C"/>
              <w:left w:val="nil"/>
              <w:bottom w:val="single" w:sz="6" w:space="0" w:color="8C8C8C"/>
              <w:right w:val="nil"/>
            </w:tcBorders>
            <w:shd w:val="clear" w:color="auto" w:fill="FFFFFF"/>
            <w:hideMark/>
          </w:tcPr>
          <w:p w14:paraId="4B0CE32F" w14:textId="77777777" w:rsidR="00D933B7" w:rsidRPr="00426441" w:rsidRDefault="00D933B7">
            <w:pPr>
              <w:spacing w:after="0" w:line="240" w:lineRule="auto"/>
              <w:jc w:val="right"/>
              <w:textAlignment w:val="baseline"/>
              <w:rPr>
                <w:rFonts w:ascii="Times New Roman" w:hAnsi="Times New Roman"/>
                <w:lang w:val="en-IE" w:eastAsia="en-IE"/>
              </w:rPr>
            </w:pPr>
            <w:r>
              <w:t>69.1%</w:t>
            </w:r>
          </w:p>
        </w:tc>
      </w:tr>
      <w:tr w:rsidR="00D933B7" w:rsidRPr="00426441" w14:paraId="28DBFEF9"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253190D"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38F4E5D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142.0</w:t>
            </w:r>
          </w:p>
        </w:tc>
        <w:tc>
          <w:tcPr>
            <w:tcW w:w="2400" w:type="dxa"/>
            <w:tcBorders>
              <w:top w:val="single" w:sz="6" w:space="0" w:color="8C8C8C"/>
              <w:left w:val="nil"/>
              <w:bottom w:val="single" w:sz="6" w:space="0" w:color="8C8C8C"/>
              <w:right w:val="nil"/>
            </w:tcBorders>
            <w:shd w:val="clear" w:color="auto" w:fill="FFFFFF"/>
            <w:hideMark/>
          </w:tcPr>
          <w:p w14:paraId="2621FB9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00BE8AB5" w14:textId="77777777" w:rsidR="00D933B7" w:rsidRPr="00426441" w:rsidRDefault="00D933B7">
            <w:pPr>
              <w:spacing w:after="0" w:line="240" w:lineRule="auto"/>
              <w:jc w:val="right"/>
              <w:textAlignment w:val="baseline"/>
              <w:rPr>
                <w:rFonts w:ascii="Times New Roman" w:hAnsi="Times New Roman"/>
                <w:lang w:val="en-IE" w:eastAsia="en-IE"/>
              </w:rPr>
            </w:pPr>
            <w:r>
              <w:t>52.9%</w:t>
            </w:r>
          </w:p>
        </w:tc>
      </w:tr>
    </w:tbl>
    <w:p w14:paraId="1AD1594C" w14:textId="77777777" w:rsidR="00D933B7" w:rsidRDefault="00D933B7" w:rsidP="00D933B7">
      <w:pPr>
        <w:spacing w:after="0" w:line="240" w:lineRule="auto"/>
        <w:textAlignment w:val="baseline"/>
        <w:rPr>
          <w:rFonts w:ascii="Segoe UI" w:hAnsi="Segoe UI" w:cs="Segoe UI"/>
          <w:sz w:val="18"/>
          <w:szCs w:val="18"/>
          <w:lang w:val="en-IE" w:eastAsia="en-IE"/>
        </w:rPr>
      </w:pPr>
    </w:p>
    <w:p w14:paraId="6C5B787C" w14:textId="77777777" w:rsidR="00D933B7" w:rsidRDefault="00D933B7" w:rsidP="00D933B7">
      <w:pPr>
        <w:spacing w:after="0" w:line="240" w:lineRule="auto"/>
        <w:textAlignment w:val="baseline"/>
        <w:rPr>
          <w:rFonts w:ascii="Segoe UI" w:hAnsi="Segoe UI" w:cs="Segoe UI"/>
          <w:sz w:val="18"/>
          <w:szCs w:val="18"/>
          <w:lang w:val="en-IE" w:eastAsia="en-IE"/>
        </w:rPr>
      </w:pPr>
    </w:p>
    <w:p w14:paraId="0C2A1444"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5581D17"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6060D185"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7D52D72B"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249D97CD"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6E15967D"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2F2F2" w:themeFill="background1" w:themeFillShade="F2"/>
            <w:hideMark/>
          </w:tcPr>
          <w:p w14:paraId="4D3B1BA4"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6FA04182"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71FE1DBF"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3CC81C9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63FE0F4B"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31ADFF25" w14:textId="77777777">
        <w:trPr>
          <w:trHeight w:val="300"/>
        </w:trPr>
        <w:tc>
          <w:tcPr>
            <w:tcW w:w="1984" w:type="dxa"/>
            <w:tcBorders>
              <w:top w:val="single" w:sz="6" w:space="0" w:color="8C8C8C"/>
              <w:left w:val="nil"/>
              <w:bottom w:val="single" w:sz="6" w:space="0" w:color="8C8C8C"/>
              <w:right w:val="nil"/>
            </w:tcBorders>
            <w:vAlign w:val="center"/>
            <w:hideMark/>
          </w:tcPr>
          <w:p w14:paraId="4CD547FF"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EU law and policy application and implementation index</w:t>
            </w:r>
            <w:r>
              <w:rPr>
                <w:rFonts w:ascii="Calibri" w:hAnsi="Calibri" w:cs="Calibri"/>
                <w:color w:val="000000"/>
                <w:sz w:val="20"/>
                <w:lang w:eastAsia="en-IE"/>
              </w:rPr>
              <w:t> </w:t>
            </w:r>
            <w:r>
              <w:rPr>
                <w:color w:val="000000"/>
                <w:sz w:val="20"/>
                <w:lang w:eastAsia="en-IE"/>
              </w:rPr>
              <w:t>–number of actions under the programme organised in this area</w:t>
            </w:r>
          </w:p>
        </w:tc>
        <w:tc>
          <w:tcPr>
            <w:tcW w:w="1524" w:type="dxa"/>
            <w:tcBorders>
              <w:top w:val="single" w:sz="6" w:space="0" w:color="8C8C8C"/>
              <w:left w:val="nil"/>
              <w:bottom w:val="single" w:sz="6" w:space="0" w:color="8C8C8C"/>
              <w:right w:val="nil"/>
            </w:tcBorders>
            <w:vAlign w:val="center"/>
            <w:hideMark/>
          </w:tcPr>
          <w:p w14:paraId="2D37E824"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vAlign w:val="center"/>
            <w:hideMark/>
          </w:tcPr>
          <w:p w14:paraId="54D17323"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71%</w:t>
            </w:r>
          </w:p>
        </w:tc>
        <w:tc>
          <w:tcPr>
            <w:tcW w:w="1488" w:type="dxa"/>
            <w:tcBorders>
              <w:top w:val="single" w:sz="6" w:space="0" w:color="8C8C8C"/>
              <w:left w:val="nil"/>
              <w:bottom w:val="single" w:sz="6" w:space="0" w:color="8C8C8C"/>
              <w:right w:val="nil"/>
            </w:tcBorders>
            <w:vAlign w:val="center"/>
            <w:hideMark/>
          </w:tcPr>
          <w:p w14:paraId="023AD930"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23 annually in 2027</w:t>
            </w:r>
          </w:p>
        </w:tc>
        <w:tc>
          <w:tcPr>
            <w:tcW w:w="1535" w:type="dxa"/>
            <w:tcBorders>
              <w:top w:val="single" w:sz="6" w:space="0" w:color="8C8C8C"/>
              <w:left w:val="nil"/>
              <w:bottom w:val="single" w:sz="6" w:space="0" w:color="8C8C8C"/>
              <w:right w:val="nil"/>
            </w:tcBorders>
            <w:vAlign w:val="center"/>
            <w:hideMark/>
          </w:tcPr>
          <w:p w14:paraId="26AAC741"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Milestones achieved for 2021-2025 (2025: 37 compared to a milestone of 23)</w:t>
            </w:r>
          </w:p>
        </w:tc>
        <w:tc>
          <w:tcPr>
            <w:tcW w:w="1588" w:type="dxa"/>
            <w:tcBorders>
              <w:top w:val="single" w:sz="6" w:space="0" w:color="8C8C8C"/>
              <w:left w:val="nil"/>
              <w:bottom w:val="single" w:sz="6" w:space="0" w:color="8C8C8C"/>
              <w:right w:val="nil"/>
            </w:tcBorders>
            <w:vAlign w:val="center"/>
            <w:hideMark/>
          </w:tcPr>
          <w:p w14:paraId="00AAC0AB"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53AE21C6" w14:textId="77777777">
        <w:trPr>
          <w:trHeight w:val="300"/>
        </w:trPr>
        <w:tc>
          <w:tcPr>
            <w:tcW w:w="1984" w:type="dxa"/>
            <w:tcBorders>
              <w:top w:val="single" w:sz="6" w:space="0" w:color="8C8C8C"/>
              <w:left w:val="nil"/>
              <w:bottom w:val="single" w:sz="6" w:space="0" w:color="8C8C8C"/>
              <w:right w:val="nil"/>
            </w:tcBorders>
            <w:shd w:val="clear" w:color="auto" w:fill="FAF9F9"/>
            <w:vAlign w:val="center"/>
            <w:hideMark/>
          </w:tcPr>
          <w:p w14:paraId="7B21E98F"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Learning index</w:t>
            </w:r>
            <w:r>
              <w:rPr>
                <w:rFonts w:ascii="Calibri" w:hAnsi="Calibri" w:cs="Calibri"/>
                <w:color w:val="000000"/>
                <w:sz w:val="20"/>
                <w:lang w:eastAsia="en-IE"/>
              </w:rPr>
              <w:t> </w:t>
            </w:r>
            <w:r>
              <w:rPr>
                <w:color w:val="000000"/>
                <w:sz w:val="20"/>
                <w:lang w:eastAsia="en-IE"/>
              </w:rPr>
              <w:t>– number of tax officials trained by using common training material</w:t>
            </w:r>
          </w:p>
        </w:tc>
        <w:tc>
          <w:tcPr>
            <w:tcW w:w="1524" w:type="dxa"/>
            <w:tcBorders>
              <w:top w:val="single" w:sz="6" w:space="0" w:color="8C8C8C"/>
              <w:left w:val="nil"/>
              <w:bottom w:val="single" w:sz="6" w:space="0" w:color="8C8C8C"/>
              <w:right w:val="nil"/>
            </w:tcBorders>
            <w:shd w:val="clear" w:color="auto" w:fill="FAF9F9"/>
            <w:vAlign w:val="center"/>
            <w:hideMark/>
          </w:tcPr>
          <w:p w14:paraId="5F0A045A"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vAlign w:val="center"/>
            <w:hideMark/>
          </w:tcPr>
          <w:p w14:paraId="1E55DA6C"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hAnsi="Calibri" w:cs="Calibri"/>
                <w:b/>
                <w:bCs/>
                <w:sz w:val="20"/>
                <w:lang w:eastAsia="en-IE"/>
              </w:rPr>
              <w:t> </w:t>
            </w:r>
            <w:r>
              <w:rPr>
                <w:b/>
                <w:bCs/>
                <w:sz w:val="20"/>
                <w:lang w:eastAsia="en-IE"/>
              </w:rPr>
              <w:t>100%</w:t>
            </w:r>
          </w:p>
        </w:tc>
        <w:tc>
          <w:tcPr>
            <w:tcW w:w="1488" w:type="dxa"/>
            <w:tcBorders>
              <w:top w:val="single" w:sz="6" w:space="0" w:color="8C8C8C"/>
              <w:left w:val="nil"/>
              <w:bottom w:val="single" w:sz="6" w:space="0" w:color="8C8C8C"/>
              <w:right w:val="nil"/>
            </w:tcBorders>
            <w:shd w:val="clear" w:color="auto" w:fill="FAF9F9"/>
            <w:vAlign w:val="center"/>
            <w:hideMark/>
          </w:tcPr>
          <w:p w14:paraId="5EA92006"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96</w:t>
            </w:r>
            <w:r>
              <w:rPr>
                <w:rFonts w:ascii="Calibri" w:hAnsi="Calibri" w:cs="Calibri"/>
                <w:color w:val="000000"/>
                <w:sz w:val="20"/>
                <w:lang w:eastAsia="en-IE"/>
              </w:rPr>
              <w:t> </w:t>
            </w:r>
            <w:r>
              <w:rPr>
                <w:color w:val="000000"/>
                <w:sz w:val="20"/>
                <w:lang w:eastAsia="en-IE"/>
              </w:rPr>
              <w:t>400 in 2027</w:t>
            </w:r>
          </w:p>
        </w:tc>
        <w:tc>
          <w:tcPr>
            <w:tcW w:w="1535" w:type="dxa"/>
            <w:tcBorders>
              <w:top w:val="single" w:sz="6" w:space="0" w:color="8C8C8C"/>
              <w:left w:val="nil"/>
              <w:bottom w:val="single" w:sz="6" w:space="0" w:color="8C8C8C"/>
              <w:right w:val="nil"/>
            </w:tcBorders>
            <w:shd w:val="clear" w:color="auto" w:fill="FAF9F9"/>
            <w:vAlign w:val="center"/>
            <w:hideMark/>
          </w:tcPr>
          <w:p w14:paraId="193E684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219</w:t>
            </w:r>
            <w:r>
              <w:rPr>
                <w:rFonts w:ascii="Calibri" w:hAnsi="Calibri" w:cs="Calibri"/>
                <w:color w:val="000000"/>
                <w:sz w:val="20"/>
                <w:lang w:eastAsia="en-IE"/>
              </w:rPr>
              <w:t> </w:t>
            </w:r>
            <w:r>
              <w:rPr>
                <w:rFonts w:cs="Segoe UI"/>
                <w:sz w:val="20"/>
                <w:lang w:eastAsia="en-IE"/>
              </w:rPr>
              <w:t>499 by 2025 compared to a target of 96</w:t>
            </w:r>
            <w:r>
              <w:rPr>
                <w:rFonts w:ascii="Calibri" w:hAnsi="Calibri" w:cs="Calibri"/>
                <w:color w:val="000000"/>
                <w:sz w:val="20"/>
                <w:lang w:eastAsia="en-IE"/>
              </w:rPr>
              <w:t> </w:t>
            </w:r>
            <w:r>
              <w:rPr>
                <w:rFonts w:cs="Segoe UI"/>
                <w:sz w:val="20"/>
                <w:lang w:eastAsia="en-IE"/>
              </w:rPr>
              <w:t>400</w:t>
            </w:r>
          </w:p>
        </w:tc>
        <w:tc>
          <w:tcPr>
            <w:tcW w:w="1588" w:type="dxa"/>
            <w:tcBorders>
              <w:top w:val="single" w:sz="6" w:space="0" w:color="8C8C8C"/>
              <w:left w:val="nil"/>
              <w:bottom w:val="single" w:sz="6" w:space="0" w:color="8C8C8C"/>
              <w:right w:val="nil"/>
            </w:tcBorders>
            <w:shd w:val="clear" w:color="auto" w:fill="FAF9F9"/>
            <w:vAlign w:val="center"/>
            <w:hideMark/>
          </w:tcPr>
          <w:p w14:paraId="0A32A344"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Achieved</w:t>
            </w:r>
          </w:p>
        </w:tc>
      </w:tr>
      <w:tr w:rsidR="00D933B7" w:rsidRPr="007B0108" w14:paraId="33FF0B6A" w14:textId="77777777">
        <w:trPr>
          <w:trHeight w:val="300"/>
        </w:trPr>
        <w:tc>
          <w:tcPr>
            <w:tcW w:w="1984" w:type="dxa"/>
            <w:tcBorders>
              <w:top w:val="single" w:sz="6" w:space="0" w:color="8C8C8C"/>
              <w:left w:val="nil"/>
              <w:bottom w:val="single" w:sz="6" w:space="0" w:color="8C8C8C"/>
              <w:right w:val="nil"/>
            </w:tcBorders>
            <w:vAlign w:val="center"/>
            <w:hideMark/>
          </w:tcPr>
          <w:p w14:paraId="5A527A00"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Availability of European electronic systems</w:t>
            </w:r>
          </w:p>
        </w:tc>
        <w:tc>
          <w:tcPr>
            <w:tcW w:w="1524" w:type="dxa"/>
            <w:tcBorders>
              <w:top w:val="single" w:sz="6" w:space="0" w:color="8C8C8C"/>
              <w:left w:val="nil"/>
              <w:bottom w:val="single" w:sz="6" w:space="0" w:color="8C8C8C"/>
              <w:right w:val="nil"/>
            </w:tcBorders>
            <w:vAlign w:val="center"/>
            <w:hideMark/>
          </w:tcPr>
          <w:p w14:paraId="291F405F"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vAlign w:val="center"/>
            <w:hideMark/>
          </w:tcPr>
          <w:p w14:paraId="2EF54558"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71%</w:t>
            </w:r>
          </w:p>
        </w:tc>
        <w:tc>
          <w:tcPr>
            <w:tcW w:w="1488" w:type="dxa"/>
            <w:tcBorders>
              <w:top w:val="single" w:sz="6" w:space="0" w:color="8C8C8C"/>
              <w:left w:val="nil"/>
              <w:bottom w:val="single" w:sz="6" w:space="0" w:color="8C8C8C"/>
              <w:right w:val="nil"/>
            </w:tcBorders>
            <w:vAlign w:val="center"/>
            <w:hideMark/>
          </w:tcPr>
          <w:p w14:paraId="127209BA"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themeColor="text1"/>
                <w:sz w:val="20"/>
                <w:lang w:eastAsia="en-IE"/>
              </w:rPr>
              <w:t>99.50% annually from 2021 to 2027</w:t>
            </w:r>
          </w:p>
        </w:tc>
        <w:tc>
          <w:tcPr>
            <w:tcW w:w="1535" w:type="dxa"/>
            <w:tcBorders>
              <w:top w:val="single" w:sz="6" w:space="0" w:color="8C8C8C"/>
              <w:left w:val="nil"/>
              <w:bottom w:val="single" w:sz="6" w:space="0" w:color="8C8C8C"/>
              <w:right w:val="nil"/>
            </w:tcBorders>
            <w:vAlign w:val="center"/>
          </w:tcPr>
          <w:p w14:paraId="3BEBE65C"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Milestones achieved for 2021-2025 (2025: 99.9% compared to a milestone of 99.5%)</w:t>
            </w:r>
          </w:p>
        </w:tc>
        <w:tc>
          <w:tcPr>
            <w:tcW w:w="1588" w:type="dxa"/>
            <w:tcBorders>
              <w:top w:val="single" w:sz="6" w:space="0" w:color="8C8C8C"/>
              <w:left w:val="nil"/>
              <w:bottom w:val="single" w:sz="6" w:space="0" w:color="8C8C8C"/>
              <w:right w:val="nil"/>
            </w:tcBorders>
            <w:vAlign w:val="center"/>
            <w:hideMark/>
          </w:tcPr>
          <w:p w14:paraId="63F11D54"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370F817D" w14:textId="77777777" w:rsidTr="00F72C99">
        <w:trPr>
          <w:trHeight w:val="2626"/>
        </w:trPr>
        <w:tc>
          <w:tcPr>
            <w:tcW w:w="1984" w:type="dxa"/>
            <w:tcBorders>
              <w:top w:val="single" w:sz="6" w:space="0" w:color="8C8C8C"/>
              <w:left w:val="nil"/>
              <w:bottom w:val="single" w:sz="6" w:space="0" w:color="8C8C8C"/>
              <w:right w:val="nil"/>
            </w:tcBorders>
            <w:shd w:val="clear" w:color="auto" w:fill="FAF9F9"/>
            <w:vAlign w:val="center"/>
            <w:hideMark/>
          </w:tcPr>
          <w:p w14:paraId="5A65AA90" w14:textId="77777777" w:rsidR="00D933B7" w:rsidRPr="00083A83" w:rsidRDefault="00D933B7">
            <w:pPr>
              <w:spacing w:after="0" w:line="240" w:lineRule="auto"/>
              <w:textAlignment w:val="baseline"/>
              <w:rPr>
                <w:rFonts w:ascii="Segoe UI" w:hAnsi="Segoe UI" w:cs="Segoe UI"/>
                <w:sz w:val="20"/>
                <w:lang w:val="en-IE" w:eastAsia="en-IE"/>
              </w:rPr>
            </w:pPr>
            <w:r>
              <w:rPr>
                <w:color w:val="000000"/>
                <w:sz w:val="20"/>
                <w:lang w:eastAsia="en-IE"/>
              </w:rPr>
              <w:t>Availability of the common communication networks</w:t>
            </w:r>
          </w:p>
        </w:tc>
        <w:tc>
          <w:tcPr>
            <w:tcW w:w="1524" w:type="dxa"/>
            <w:tcBorders>
              <w:top w:val="single" w:sz="6" w:space="0" w:color="8C8C8C"/>
              <w:left w:val="nil"/>
              <w:bottom w:val="single" w:sz="6" w:space="0" w:color="8C8C8C"/>
              <w:right w:val="nil"/>
            </w:tcBorders>
            <w:shd w:val="clear" w:color="auto" w:fill="FAF9F9"/>
            <w:vAlign w:val="center"/>
            <w:hideMark/>
          </w:tcPr>
          <w:p w14:paraId="094D33FA"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vAlign w:val="center"/>
            <w:hideMark/>
          </w:tcPr>
          <w:p w14:paraId="71CFB33E"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43%</w:t>
            </w:r>
          </w:p>
        </w:tc>
        <w:tc>
          <w:tcPr>
            <w:tcW w:w="1488" w:type="dxa"/>
            <w:tcBorders>
              <w:top w:val="single" w:sz="6" w:space="0" w:color="8C8C8C"/>
              <w:left w:val="nil"/>
              <w:bottom w:val="single" w:sz="6" w:space="0" w:color="8C8C8C"/>
              <w:right w:val="nil"/>
            </w:tcBorders>
            <w:shd w:val="clear" w:color="auto" w:fill="FAF9F9"/>
            <w:vAlign w:val="center"/>
            <w:hideMark/>
          </w:tcPr>
          <w:p w14:paraId="481C3EEB" w14:textId="77777777" w:rsidR="00D933B7" w:rsidRPr="00083A83" w:rsidRDefault="00D933B7">
            <w:pPr>
              <w:spacing w:after="0" w:line="240" w:lineRule="auto"/>
              <w:jc w:val="center"/>
              <w:textAlignment w:val="baseline"/>
              <w:rPr>
                <w:rFonts w:ascii="Segoe UI" w:hAnsi="Segoe UI" w:cs="Segoe UI"/>
                <w:sz w:val="20"/>
                <w:lang w:val="en-IE" w:eastAsia="en-IE"/>
              </w:rPr>
            </w:pPr>
            <w:r>
              <w:rPr>
                <w:color w:val="000000"/>
                <w:sz w:val="20"/>
                <w:lang w:eastAsia="en-IE"/>
              </w:rPr>
              <w:t>99.80% annually from 2021 to 2027</w:t>
            </w:r>
          </w:p>
        </w:tc>
        <w:tc>
          <w:tcPr>
            <w:tcW w:w="1535" w:type="dxa"/>
            <w:tcBorders>
              <w:top w:val="single" w:sz="6" w:space="0" w:color="8C8C8C"/>
              <w:left w:val="nil"/>
              <w:bottom w:val="single" w:sz="6" w:space="0" w:color="8C8C8C"/>
              <w:right w:val="nil"/>
            </w:tcBorders>
            <w:shd w:val="clear" w:color="auto" w:fill="FAF9F9"/>
            <w:vAlign w:val="center"/>
            <w:hideMark/>
          </w:tcPr>
          <w:p w14:paraId="7EA69EB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Milestones achieved for 2021, 2023 and 2025. Milestones not achieved in 2022 and 2024 (2025: 99.9% compared to a milestone of 99.8%)</w:t>
            </w:r>
          </w:p>
        </w:tc>
        <w:tc>
          <w:tcPr>
            <w:tcW w:w="1588" w:type="dxa"/>
            <w:tcBorders>
              <w:top w:val="single" w:sz="6" w:space="0" w:color="8C8C8C"/>
              <w:left w:val="nil"/>
              <w:bottom w:val="single" w:sz="6" w:space="0" w:color="8C8C8C"/>
              <w:right w:val="nil"/>
            </w:tcBorders>
            <w:shd w:val="clear" w:color="auto" w:fill="FAF9F9"/>
            <w:vAlign w:val="center"/>
            <w:hideMark/>
          </w:tcPr>
          <w:p w14:paraId="5923375B"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53582232"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68E773AC" w14:textId="77777777" w:rsidR="00D933B7" w:rsidRPr="00083A83" w:rsidRDefault="00D933B7">
            <w:pPr>
              <w:spacing w:after="0" w:line="240" w:lineRule="auto"/>
              <w:textAlignment w:val="baseline"/>
              <w:rPr>
                <w:rFonts w:cs="Segoe UI"/>
                <w:sz w:val="20"/>
                <w:lang w:eastAsia="en-IE"/>
              </w:rPr>
            </w:pPr>
            <w:r>
              <w:rPr>
                <w:color w:val="000000"/>
                <w:sz w:val="20"/>
                <w:lang w:eastAsia="en-IE"/>
              </w:rPr>
              <w:t>Information technology simplified procedures for the national administrations and economic operators</w:t>
            </w:r>
            <w:r>
              <w:rPr>
                <w:rFonts w:ascii="Calibri" w:hAnsi="Calibri" w:cs="Calibri"/>
                <w:color w:val="000000"/>
                <w:sz w:val="20"/>
                <w:lang w:eastAsia="en-IE"/>
              </w:rPr>
              <w:t> </w:t>
            </w:r>
            <w:r>
              <w:rPr>
                <w:color w:val="000000"/>
                <w:sz w:val="20"/>
                <w:lang w:eastAsia="en-IE"/>
              </w:rPr>
              <w:t>– number of economic operators registered</w:t>
            </w:r>
          </w:p>
        </w:tc>
        <w:tc>
          <w:tcPr>
            <w:tcW w:w="1524" w:type="dxa"/>
            <w:tcBorders>
              <w:top w:val="single" w:sz="6" w:space="0" w:color="8C8C8C"/>
              <w:left w:val="nil"/>
              <w:bottom w:val="single" w:sz="6" w:space="0" w:color="8C8C8C"/>
              <w:right w:val="nil"/>
            </w:tcBorders>
            <w:shd w:val="clear" w:color="auto" w:fill="FAF9F9"/>
            <w:vAlign w:val="center"/>
          </w:tcPr>
          <w:p w14:paraId="124D7078"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3FE05D0C" w14:textId="77777777" w:rsidR="00D933B7" w:rsidRPr="00A55254" w:rsidRDefault="00D933B7">
            <w:pPr>
              <w:spacing w:after="0" w:line="240" w:lineRule="auto"/>
              <w:jc w:val="center"/>
              <w:textAlignment w:val="baseline"/>
              <w:rPr>
                <w:b/>
                <w:bCs/>
                <w:sz w:val="20"/>
                <w:lang w:eastAsia="en-IE"/>
              </w:rPr>
            </w:pPr>
            <w:r>
              <w:rPr>
                <w:b/>
                <w:bCs/>
                <w:sz w:val="20"/>
                <w:lang w:eastAsia="en-IE"/>
              </w:rPr>
              <w:t>65%</w:t>
            </w:r>
          </w:p>
        </w:tc>
        <w:tc>
          <w:tcPr>
            <w:tcW w:w="1488" w:type="dxa"/>
            <w:tcBorders>
              <w:top w:val="single" w:sz="6" w:space="0" w:color="8C8C8C"/>
              <w:left w:val="nil"/>
              <w:bottom w:val="single" w:sz="6" w:space="0" w:color="8C8C8C"/>
              <w:right w:val="nil"/>
            </w:tcBorders>
            <w:shd w:val="clear" w:color="auto" w:fill="FAF9F9"/>
            <w:vAlign w:val="center"/>
          </w:tcPr>
          <w:p w14:paraId="1D5E6AB5"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41.4</w:t>
            </w:r>
            <w:r>
              <w:rPr>
                <w:rFonts w:ascii="Calibri" w:hAnsi="Calibri" w:cs="Calibri"/>
                <w:color w:val="000000"/>
                <w:sz w:val="20"/>
                <w:lang w:eastAsia="en-IE"/>
              </w:rPr>
              <w:t> </w:t>
            </w:r>
            <w:r>
              <w:rPr>
                <w:color w:val="000000"/>
                <w:sz w:val="20"/>
                <w:lang w:eastAsia="en-IE"/>
              </w:rPr>
              <w:t>million in 2027</w:t>
            </w:r>
          </w:p>
        </w:tc>
        <w:tc>
          <w:tcPr>
            <w:tcW w:w="1535" w:type="dxa"/>
            <w:tcBorders>
              <w:top w:val="single" w:sz="6" w:space="0" w:color="8C8C8C"/>
              <w:left w:val="nil"/>
              <w:bottom w:val="single" w:sz="6" w:space="0" w:color="8C8C8C"/>
              <w:right w:val="nil"/>
            </w:tcBorders>
            <w:shd w:val="clear" w:color="auto" w:fill="FAF9F9"/>
            <w:vAlign w:val="center"/>
          </w:tcPr>
          <w:p w14:paraId="4A3050F5"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27.1</w:t>
            </w:r>
            <w:r>
              <w:rPr>
                <w:rFonts w:ascii="Calibri" w:hAnsi="Calibri" w:cs="Calibri"/>
                <w:color w:val="000000"/>
                <w:sz w:val="20"/>
                <w:lang w:eastAsia="en-IE"/>
              </w:rPr>
              <w:t> </w:t>
            </w:r>
            <w:r>
              <w:rPr>
                <w:rFonts w:cs="Segoe UI"/>
                <w:sz w:val="20"/>
                <w:lang w:eastAsia="en-IE"/>
              </w:rPr>
              <w:t>million by 2025 compared to a target of 41.4</w:t>
            </w:r>
            <w:r>
              <w:rPr>
                <w:rFonts w:ascii="Calibri" w:hAnsi="Calibri" w:cs="Calibri"/>
                <w:color w:val="000000"/>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vAlign w:val="center"/>
          </w:tcPr>
          <w:p w14:paraId="3A9EB17A"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p w14:paraId="750B736D" w14:textId="77777777" w:rsidR="00D933B7" w:rsidRPr="00A55254" w:rsidRDefault="00D933B7">
            <w:pPr>
              <w:spacing w:after="0" w:line="240" w:lineRule="auto"/>
              <w:jc w:val="center"/>
              <w:textAlignment w:val="baseline"/>
              <w:rPr>
                <w:rFonts w:cs="Segoe UI"/>
                <w:sz w:val="20"/>
                <w:lang w:eastAsia="en-IE"/>
              </w:rPr>
            </w:pPr>
          </w:p>
        </w:tc>
      </w:tr>
      <w:tr w:rsidR="00D933B7" w:rsidRPr="007B0108" w14:paraId="44BF56E0"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7724ACE8" w14:textId="77777777" w:rsidR="00D933B7" w:rsidRPr="00083A83" w:rsidRDefault="00D933B7">
            <w:pPr>
              <w:spacing w:after="0" w:line="240" w:lineRule="auto"/>
              <w:textAlignment w:val="baseline"/>
              <w:rPr>
                <w:rFonts w:cs="Segoe UI"/>
                <w:sz w:val="20"/>
                <w:lang w:eastAsia="en-IE"/>
              </w:rPr>
            </w:pPr>
            <w:r>
              <w:rPr>
                <w:color w:val="000000"/>
                <w:sz w:val="20"/>
                <w:lang w:eastAsia="en-IE"/>
              </w:rPr>
              <w:t>Information technology simplified procedures for the national administrations and economic operators</w:t>
            </w:r>
            <w:r>
              <w:rPr>
                <w:rFonts w:ascii="Calibri" w:hAnsi="Calibri" w:cs="Calibri"/>
                <w:color w:val="000000"/>
                <w:sz w:val="20"/>
                <w:lang w:eastAsia="en-IE"/>
              </w:rPr>
              <w:t> </w:t>
            </w:r>
            <w:r>
              <w:rPr>
                <w:color w:val="000000"/>
                <w:sz w:val="20"/>
                <w:lang w:eastAsia="en-IE"/>
              </w:rPr>
              <w:t>– number of applications</w:t>
            </w:r>
          </w:p>
        </w:tc>
        <w:tc>
          <w:tcPr>
            <w:tcW w:w="1524" w:type="dxa"/>
            <w:tcBorders>
              <w:top w:val="single" w:sz="6" w:space="0" w:color="8C8C8C"/>
              <w:left w:val="nil"/>
              <w:bottom w:val="single" w:sz="6" w:space="0" w:color="8C8C8C"/>
              <w:right w:val="nil"/>
            </w:tcBorders>
            <w:shd w:val="clear" w:color="auto" w:fill="FAF9F9"/>
            <w:vAlign w:val="center"/>
          </w:tcPr>
          <w:p w14:paraId="550A2AD4"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0219EC3F"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70%</w:t>
            </w:r>
          </w:p>
        </w:tc>
        <w:tc>
          <w:tcPr>
            <w:tcW w:w="1488" w:type="dxa"/>
            <w:tcBorders>
              <w:top w:val="single" w:sz="6" w:space="0" w:color="8C8C8C"/>
              <w:left w:val="nil"/>
              <w:bottom w:val="single" w:sz="6" w:space="0" w:color="8C8C8C"/>
              <w:right w:val="nil"/>
            </w:tcBorders>
            <w:shd w:val="clear" w:color="auto" w:fill="FAF9F9"/>
            <w:vAlign w:val="center"/>
          </w:tcPr>
          <w:p w14:paraId="3788EF93"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5.6</w:t>
            </w:r>
            <w:r>
              <w:rPr>
                <w:rFonts w:ascii="Calibri" w:hAnsi="Calibri" w:cs="Calibri"/>
                <w:color w:val="000000"/>
                <w:sz w:val="20"/>
                <w:lang w:eastAsia="en-IE"/>
              </w:rPr>
              <w:t> </w:t>
            </w:r>
            <w:r>
              <w:rPr>
                <w:color w:val="000000"/>
                <w:sz w:val="20"/>
                <w:lang w:eastAsia="en-IE"/>
              </w:rPr>
              <w:t>million in 2027</w:t>
            </w:r>
          </w:p>
        </w:tc>
        <w:tc>
          <w:tcPr>
            <w:tcW w:w="1535" w:type="dxa"/>
            <w:tcBorders>
              <w:top w:val="single" w:sz="6" w:space="0" w:color="8C8C8C"/>
              <w:left w:val="nil"/>
              <w:bottom w:val="single" w:sz="6" w:space="0" w:color="8C8C8C"/>
              <w:right w:val="nil"/>
            </w:tcBorders>
            <w:shd w:val="clear" w:color="auto" w:fill="FAF9F9"/>
            <w:vAlign w:val="center"/>
          </w:tcPr>
          <w:p w14:paraId="1B5BA735"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3.9</w:t>
            </w:r>
            <w:r>
              <w:rPr>
                <w:rFonts w:ascii="Calibri" w:hAnsi="Calibri" w:cs="Calibri"/>
                <w:color w:val="000000"/>
                <w:sz w:val="20"/>
                <w:lang w:eastAsia="en-IE"/>
              </w:rPr>
              <w:t> </w:t>
            </w:r>
            <w:r>
              <w:rPr>
                <w:rFonts w:cs="Segoe UI"/>
                <w:sz w:val="20"/>
                <w:lang w:eastAsia="en-IE"/>
              </w:rPr>
              <w:t>million by 2025 compared to a target of 5.6</w:t>
            </w:r>
            <w:r>
              <w:rPr>
                <w:rFonts w:ascii="Calibri" w:hAnsi="Calibri" w:cs="Calibri"/>
                <w:color w:val="000000"/>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vAlign w:val="center"/>
          </w:tcPr>
          <w:p w14:paraId="262A6DB4"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1016C02A"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7B74A9F6" w14:textId="77777777" w:rsidR="00D933B7" w:rsidRPr="00083A83" w:rsidRDefault="00D933B7">
            <w:pPr>
              <w:spacing w:after="0" w:line="240" w:lineRule="auto"/>
              <w:textAlignment w:val="baseline"/>
              <w:rPr>
                <w:rFonts w:cs="Segoe UI"/>
                <w:sz w:val="20"/>
                <w:lang w:eastAsia="en-IE"/>
              </w:rPr>
            </w:pPr>
            <w:r>
              <w:rPr>
                <w:color w:val="000000"/>
                <w:sz w:val="20"/>
                <w:lang w:eastAsia="en-IE"/>
              </w:rPr>
              <w:t>Collaboration robustness index</w:t>
            </w:r>
            <w:r>
              <w:rPr>
                <w:rFonts w:ascii="Calibri" w:hAnsi="Calibri" w:cs="Calibri"/>
                <w:color w:val="000000"/>
                <w:sz w:val="20"/>
                <w:lang w:eastAsia="en-IE"/>
              </w:rPr>
              <w:t> </w:t>
            </w:r>
            <w:r>
              <w:rPr>
                <w:color w:val="000000"/>
                <w:sz w:val="20"/>
                <w:lang w:eastAsia="en-IE"/>
              </w:rPr>
              <w:t>– number of online collaboration groups</w:t>
            </w:r>
          </w:p>
        </w:tc>
        <w:tc>
          <w:tcPr>
            <w:tcW w:w="1524" w:type="dxa"/>
            <w:tcBorders>
              <w:top w:val="single" w:sz="6" w:space="0" w:color="8C8C8C"/>
              <w:left w:val="nil"/>
              <w:bottom w:val="single" w:sz="6" w:space="0" w:color="8C8C8C"/>
              <w:right w:val="nil"/>
            </w:tcBorders>
            <w:shd w:val="clear" w:color="auto" w:fill="FAF9F9"/>
            <w:vAlign w:val="center"/>
          </w:tcPr>
          <w:p w14:paraId="45A9335C" w14:textId="77777777" w:rsidR="00D933B7" w:rsidRPr="00A55254" w:rsidRDefault="00D933B7">
            <w:pPr>
              <w:spacing w:after="0" w:line="240" w:lineRule="auto"/>
              <w:jc w:val="center"/>
              <w:textAlignment w:val="baseline"/>
              <w:rPr>
                <w:rFonts w:cs="Segoe UI"/>
                <w:sz w:val="20"/>
                <w:lang w:eastAsia="en-IE"/>
              </w:rPr>
            </w:pPr>
            <w:r>
              <w:rPr>
                <w:rFonts w:ascii="Calibri" w:hAnsi="Calibri" w:cs="Calibri"/>
                <w:color w:val="000000"/>
                <w:lang w:val="en-IE"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072426F8"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29%</w:t>
            </w:r>
          </w:p>
        </w:tc>
        <w:tc>
          <w:tcPr>
            <w:tcW w:w="1488" w:type="dxa"/>
            <w:tcBorders>
              <w:top w:val="single" w:sz="6" w:space="0" w:color="8C8C8C"/>
              <w:left w:val="nil"/>
              <w:bottom w:val="single" w:sz="6" w:space="0" w:color="8C8C8C"/>
              <w:right w:val="nil"/>
            </w:tcBorders>
            <w:shd w:val="clear" w:color="auto" w:fill="FAF9F9"/>
            <w:vAlign w:val="center"/>
          </w:tcPr>
          <w:p w14:paraId="10F7A3B5" w14:textId="77777777" w:rsidR="00D933B7" w:rsidRPr="00083A83" w:rsidRDefault="00D933B7">
            <w:pPr>
              <w:spacing w:after="0" w:line="240" w:lineRule="auto"/>
              <w:jc w:val="center"/>
              <w:textAlignment w:val="baseline"/>
              <w:rPr>
                <w:rFonts w:cs="Segoe UI"/>
                <w:sz w:val="20"/>
                <w:lang w:eastAsia="en-IE"/>
              </w:rPr>
            </w:pPr>
            <w:r>
              <w:rPr>
                <w:color w:val="000000"/>
                <w:sz w:val="20"/>
                <w:lang w:eastAsia="en-IE"/>
              </w:rPr>
              <w:t>206 annually from 2024 to 2027</w:t>
            </w:r>
          </w:p>
        </w:tc>
        <w:tc>
          <w:tcPr>
            <w:tcW w:w="1535" w:type="dxa"/>
            <w:tcBorders>
              <w:top w:val="single" w:sz="6" w:space="0" w:color="8C8C8C"/>
              <w:left w:val="nil"/>
              <w:bottom w:val="single" w:sz="6" w:space="0" w:color="8C8C8C"/>
              <w:right w:val="nil"/>
            </w:tcBorders>
            <w:shd w:val="clear" w:color="auto" w:fill="FAF9F9"/>
            <w:vAlign w:val="center"/>
          </w:tcPr>
          <w:p w14:paraId="074FFF4B" w14:textId="77777777" w:rsidR="00D933B7" w:rsidRPr="00A55254" w:rsidRDefault="00D933B7">
            <w:pPr>
              <w:spacing w:after="0" w:line="240" w:lineRule="auto"/>
              <w:jc w:val="center"/>
              <w:textAlignment w:val="baseline"/>
              <w:rPr>
                <w:rFonts w:cs="Segoe UI"/>
                <w:sz w:val="20"/>
                <w:lang w:eastAsia="en-IE"/>
              </w:rPr>
            </w:pPr>
            <w:bookmarkStart w:id="31" w:name="_Hlk224116480"/>
            <w:r>
              <w:rPr>
                <w:rFonts w:cs="Segoe UI"/>
                <w:sz w:val="20"/>
                <w:lang w:eastAsia="en-IE"/>
              </w:rPr>
              <w:t>Milestones achieved for 2021 and 2022. Milestones not achieved for 2023, 2024 and 2025 (2025: 195 compared to a milestone of 206</w:t>
            </w:r>
            <w:bookmarkEnd w:id="31"/>
            <w:r>
              <w:rPr>
                <w:rFonts w:cs="Segoe UI"/>
                <w:sz w:val="20"/>
                <w:lang w:eastAsia="en-IE"/>
              </w:rPr>
              <w:t>)</w:t>
            </w:r>
          </w:p>
        </w:tc>
        <w:tc>
          <w:tcPr>
            <w:tcW w:w="1588" w:type="dxa"/>
            <w:tcBorders>
              <w:top w:val="single" w:sz="6" w:space="0" w:color="8C8C8C"/>
              <w:left w:val="nil"/>
              <w:bottom w:val="single" w:sz="6" w:space="0" w:color="8C8C8C"/>
              <w:right w:val="nil"/>
            </w:tcBorders>
            <w:shd w:val="clear" w:color="auto" w:fill="FAF9F9"/>
            <w:vAlign w:val="center"/>
          </w:tcPr>
          <w:p w14:paraId="23019DFD"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53D6C926" w14:textId="77777777" w:rsidR="00D933B7" w:rsidRDefault="00D933B7" w:rsidP="00D933B7">
      <w:pPr>
        <w:spacing w:after="240"/>
        <w:ind w:left="360"/>
        <w:contextualSpacing/>
        <w:rPr>
          <w:rFonts w:eastAsia="Aptos"/>
          <w:lang w:val="en-IE"/>
        </w:rPr>
      </w:pPr>
    </w:p>
    <w:p w14:paraId="71EF91FD" w14:textId="77777777" w:rsidR="00D933B7" w:rsidRPr="00CF2BD1" w:rsidRDefault="00D933B7" w:rsidP="00373960">
      <w:pPr>
        <w:numPr>
          <w:ilvl w:val="0"/>
          <w:numId w:val="9"/>
        </w:numPr>
        <w:spacing w:before="0" w:after="240"/>
        <w:contextualSpacing/>
        <w:rPr>
          <w:rFonts w:eastAsia="Aptos"/>
          <w:lang w:val="en-IE"/>
        </w:rPr>
      </w:pPr>
      <w:r>
        <w:rPr>
          <w:rFonts w:eastAsia="Aptos"/>
          <w:lang w:val="en-IE"/>
        </w:rPr>
        <w:t>In 2025, the programme continued to contribute to the overall EU priorities, including the digital transition. Throughout the year, the programme sustained its support to tax authorities and taxation in order to enhance the functioning of the internal market and protect the economic and financial interest of the EU.</w:t>
      </w:r>
    </w:p>
    <w:p w14:paraId="0EC0994A" w14:textId="77777777" w:rsidR="00D933B7" w:rsidRPr="00CF2BD1" w:rsidRDefault="00D933B7" w:rsidP="00373960">
      <w:pPr>
        <w:numPr>
          <w:ilvl w:val="0"/>
          <w:numId w:val="9"/>
        </w:numPr>
        <w:spacing w:before="0" w:after="240"/>
        <w:contextualSpacing/>
        <w:rPr>
          <w:rFonts w:eastAsia="Aptos"/>
          <w:lang w:val="en-IE"/>
        </w:rPr>
      </w:pPr>
      <w:r>
        <w:rPr>
          <w:rFonts w:eastAsia="Aptos"/>
          <w:lang w:val="en-IE"/>
        </w:rPr>
        <w:t>The programme’s collaborative activities provided a forum to exchange expertise and best practices among participating countries on one hand, and between them and the Commission on the other. These exchanges touched mostly upon taxation and policy measures, including their implementation.</w:t>
      </w:r>
    </w:p>
    <w:p w14:paraId="0DC56176" w14:textId="77777777" w:rsidR="00D933B7" w:rsidRPr="00CF2BD1" w:rsidRDefault="00D933B7" w:rsidP="00373960">
      <w:pPr>
        <w:numPr>
          <w:ilvl w:val="0"/>
          <w:numId w:val="9"/>
        </w:numPr>
        <w:spacing w:before="0" w:after="240"/>
        <w:contextualSpacing/>
        <w:rPr>
          <w:rFonts w:eastAsia="Aptos"/>
          <w:lang w:val="en-IE"/>
        </w:rPr>
      </w:pPr>
      <w:r>
        <w:rPr>
          <w:rFonts w:eastAsia="Aptos"/>
          <w:lang w:val="en-IE"/>
        </w:rPr>
        <w:t>In 2025, the support to the development and maintenance of the European electronic systems for taxation remained a key point of the programme. Nearly 60% of the Fiscalis programme budget was devoted to the common components of the European electronic systems, demonstrating the importance of the programme in the context of the digital transition and simplification of public services in the area of taxation. Due to the signature of the collaborative activities grant in 2025, which will be running until the end of the current multiannual financial framework and related budget commitment, the percentage of the budget devoted to the European electronic systems appears to be lower than in previous years.</w:t>
      </w:r>
    </w:p>
    <w:p w14:paraId="68389A78" w14:textId="77777777" w:rsidR="00D933B7" w:rsidRPr="00CF2BD1" w:rsidRDefault="00D933B7" w:rsidP="00373960">
      <w:pPr>
        <w:numPr>
          <w:ilvl w:val="0"/>
          <w:numId w:val="9"/>
        </w:numPr>
        <w:spacing w:before="0" w:after="0" w:line="259" w:lineRule="auto"/>
        <w:contextualSpacing/>
        <w:rPr>
          <w:rFonts w:eastAsia="Aptos"/>
          <w:lang w:val="en-IE"/>
        </w:rPr>
      </w:pPr>
      <w:r>
        <w:rPr>
          <w:rFonts w:eastAsia="Aptos"/>
          <w:lang w:val="en-IE"/>
        </w:rPr>
        <w:t xml:space="preserve">30 European electronic systems funded by the programme were operational in 2025. The programme was instrumental in guaranteeing business continuity via these systems for taxation and the common communication networks CCN and CCN2. The availability of the networks and the European electronic systems remained high without service disruptions, at 99.96% and 99.91% respectively. </w:t>
      </w:r>
    </w:p>
    <w:p w14:paraId="5E8AED0C" w14:textId="77777777" w:rsidR="00D933B7" w:rsidRPr="00CF2BD1" w:rsidRDefault="00D933B7" w:rsidP="00373960">
      <w:pPr>
        <w:numPr>
          <w:ilvl w:val="0"/>
          <w:numId w:val="9"/>
        </w:numPr>
        <w:spacing w:before="0" w:after="0"/>
        <w:contextualSpacing/>
        <w:rPr>
          <w:rFonts w:eastAsia="Aptos"/>
          <w:lang w:val="en-IE"/>
        </w:rPr>
      </w:pPr>
      <w:r>
        <w:rPr>
          <w:rFonts w:eastAsia="Aptos"/>
          <w:lang w:val="en-IE"/>
        </w:rPr>
        <w:t>2025 saw a slight increase of physical meetings, even though online collaboration remained strong and in overall balance with in-person interactions, hence aligned with the Commission’s greening efforts. The increasing proportion of physical meetings allowed for closer human interaction and networking. Physical meetings are considered essential by many participants to guarantee the networking opportunities created by the programme: nearly 83% of the participants reported strong satisfaction with the networking possibilities offered through the programme. With the programme in full swing, the collaboration activities bore a high number of outputs and recommendations that were reported as useful and well-used in the administrations.</w:t>
      </w:r>
    </w:p>
    <w:p w14:paraId="12B4BE14" w14:textId="77777777" w:rsidR="00D933B7" w:rsidRPr="00CF2BD1" w:rsidRDefault="00D933B7" w:rsidP="00373960">
      <w:pPr>
        <w:numPr>
          <w:ilvl w:val="0"/>
          <w:numId w:val="9"/>
        </w:numPr>
        <w:spacing w:before="0" w:after="240"/>
        <w:contextualSpacing/>
        <w:rPr>
          <w:rFonts w:eastAsia="Aptos"/>
          <w:lang w:val="en-IE"/>
        </w:rPr>
      </w:pPr>
      <w:r>
        <w:rPr>
          <w:rFonts w:eastAsia="Aptos"/>
          <w:lang w:val="en-IE"/>
        </w:rPr>
        <w:t>In terms of training, the number of tax officials trained through the c</w:t>
      </w:r>
      <w:r>
        <w:rPr>
          <w:rFonts w:eastAsia="Calibri"/>
          <w:lang w:val="en-IE"/>
        </w:rPr>
        <w:t>ommon learning event programme</w:t>
      </w:r>
      <w:r>
        <w:rPr>
          <w:rFonts w:eastAsia="Calibri" w:cs="Arial"/>
          <w:lang w:val="en-IE"/>
        </w:rPr>
        <w:t xml:space="preserve"> </w:t>
      </w:r>
      <w:r>
        <w:rPr>
          <w:rFonts w:eastAsia="Aptos"/>
          <w:lang w:val="en-IE"/>
        </w:rPr>
        <w:t>has increased considerably, resulting from a robust programme in the taxation area. In addition, 326 e-learning modules were in use during 2025, of which 32 were in English and 294 in other languages.</w:t>
      </w:r>
    </w:p>
    <w:p w14:paraId="3AECBB24" w14:textId="77777777" w:rsidR="00D933B7" w:rsidRPr="00CF2BD1" w:rsidRDefault="00D933B7" w:rsidP="00373960">
      <w:pPr>
        <w:numPr>
          <w:ilvl w:val="0"/>
          <w:numId w:val="9"/>
        </w:numPr>
        <w:spacing w:before="0" w:after="240"/>
        <w:contextualSpacing/>
        <w:rPr>
          <w:rFonts w:eastAsia="Aptos"/>
          <w:lang w:val="en-IE"/>
        </w:rPr>
      </w:pPr>
      <w:r>
        <w:rPr>
          <w:rFonts w:eastAsia="Aptos"/>
          <w:lang w:val="en-IE"/>
        </w:rPr>
        <w:t xml:space="preserve">Concerning the participation of non-EU countries in the Fiscalis programme, there are currently nine candidate and potential candidates taking part in the programme, while negotiations are ongoing with Armenia. The programme offers enlargement countries the possibility to cooperate with the tax authorities of Member States and other candidates, and to learn the sector-specific EU legislation and operational good practices from their peers, which should help not only the </w:t>
      </w:r>
      <w:r>
        <w:rPr>
          <w:rFonts w:eastAsia="Aptos"/>
          <w:i/>
          <w:iCs/>
          <w:lang w:val="en-IE"/>
        </w:rPr>
        <w:t>acquis</w:t>
      </w:r>
      <w:r>
        <w:rPr>
          <w:rFonts w:eastAsia="Aptos"/>
          <w:lang w:val="en-IE"/>
        </w:rPr>
        <w:t xml:space="preserve"> harmonisation but also its implementation. Several Fiscalis programme activities were opened up for participation of enlargement candidate countries and potential candidates for the first time in 2025.</w:t>
      </w:r>
    </w:p>
    <w:p w14:paraId="26D41E8F" w14:textId="77777777" w:rsidR="00D933B7" w:rsidRPr="00CF2BD1" w:rsidRDefault="00D933B7" w:rsidP="00373960">
      <w:pPr>
        <w:numPr>
          <w:ilvl w:val="0"/>
          <w:numId w:val="9"/>
        </w:numPr>
        <w:spacing w:before="0" w:after="240"/>
        <w:contextualSpacing/>
        <w:rPr>
          <w:rFonts w:eastAsia="Aptos"/>
          <w:lang w:val="en-IE"/>
        </w:rPr>
      </w:pPr>
      <w:r>
        <w:rPr>
          <w:rFonts w:eastAsia="Aptos"/>
          <w:lang w:val="en-IE"/>
        </w:rPr>
        <w:t>The overall progress of the performance indicators is on track, with some even significantly surpassing the annual milestones.</w:t>
      </w:r>
    </w:p>
    <w:p w14:paraId="32A51C8E" w14:textId="77777777" w:rsidR="00D933B7" w:rsidRPr="00CF2BD1" w:rsidRDefault="00D933B7" w:rsidP="00373960">
      <w:pPr>
        <w:numPr>
          <w:ilvl w:val="0"/>
          <w:numId w:val="9"/>
        </w:numPr>
        <w:spacing w:before="0" w:after="240"/>
        <w:contextualSpacing/>
        <w:rPr>
          <w:rFonts w:eastAsia="Aptos"/>
          <w:lang w:val="en-IE"/>
        </w:rPr>
      </w:pPr>
      <w:r>
        <w:rPr>
          <w:rFonts w:eastAsia="Aptos"/>
          <w:lang w:val="en-IE"/>
        </w:rPr>
        <w:t>The number of active online groups on the Programme Information and Collaboration Space platform decreased slightly compared to last year. The life cycle of a group on this space often follows that of a specific project, meaning that once the project is completed, the corresponding Programme Information and Collaboration Space groups also cease their activity. Therefore, slight increases and decreases are considered normal.</w:t>
      </w:r>
    </w:p>
    <w:p w14:paraId="03454DCE"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14C67FA0"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1E1AE1EA"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173A90FD"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08598EC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6EC60CD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3EE6F9E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3E0D171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22EB6CDB"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3CD8FB0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6B22E91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35554EB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24B93B8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712CEE8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63C8688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1A5E934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3945DAC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47E6A3B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762274E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6ECF1D18" w14:textId="77777777">
        <w:trPr>
          <w:trHeight w:val="300"/>
        </w:trPr>
        <w:tc>
          <w:tcPr>
            <w:tcW w:w="1562" w:type="dxa"/>
            <w:tcBorders>
              <w:top w:val="nil"/>
              <w:left w:val="nil"/>
              <w:bottom w:val="single" w:sz="6" w:space="0" w:color="8C8C8C"/>
              <w:right w:val="nil"/>
            </w:tcBorders>
            <w:vAlign w:val="center"/>
            <w:hideMark/>
          </w:tcPr>
          <w:p w14:paraId="3CBBC42F"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0A62028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919" w:type="dxa"/>
            <w:tcBorders>
              <w:top w:val="nil"/>
              <w:left w:val="nil"/>
              <w:bottom w:val="single" w:sz="6" w:space="0" w:color="8C8C8C"/>
              <w:right w:val="nil"/>
            </w:tcBorders>
            <w:vAlign w:val="center"/>
          </w:tcPr>
          <w:p w14:paraId="6D07215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4.1</w:t>
            </w:r>
          </w:p>
        </w:tc>
        <w:tc>
          <w:tcPr>
            <w:tcW w:w="806" w:type="dxa"/>
            <w:tcBorders>
              <w:top w:val="nil"/>
              <w:left w:val="nil"/>
              <w:bottom w:val="single" w:sz="6" w:space="0" w:color="8C8C8C"/>
              <w:right w:val="nil"/>
            </w:tcBorders>
            <w:vAlign w:val="center"/>
          </w:tcPr>
          <w:p w14:paraId="4597314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797" w:type="dxa"/>
            <w:tcBorders>
              <w:top w:val="nil"/>
              <w:left w:val="nil"/>
              <w:bottom w:val="single" w:sz="6" w:space="0" w:color="8C8C8C"/>
              <w:right w:val="nil"/>
            </w:tcBorders>
            <w:vAlign w:val="center"/>
          </w:tcPr>
          <w:p w14:paraId="544ADBB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810" w:type="dxa"/>
            <w:tcBorders>
              <w:top w:val="nil"/>
              <w:left w:val="nil"/>
              <w:bottom w:val="single" w:sz="6" w:space="0" w:color="8C8C8C"/>
              <w:right w:val="nil"/>
            </w:tcBorders>
            <w:vAlign w:val="center"/>
            <w:hideMark/>
          </w:tcPr>
          <w:p w14:paraId="56DB002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1215" w:type="dxa"/>
            <w:tcBorders>
              <w:top w:val="nil"/>
              <w:left w:val="nil"/>
              <w:bottom w:val="single" w:sz="6" w:space="0" w:color="8C8C8C"/>
              <w:right w:val="nil"/>
            </w:tcBorders>
            <w:vAlign w:val="center"/>
            <w:hideMark/>
          </w:tcPr>
          <w:p w14:paraId="2AA18C6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796" w:type="dxa"/>
            <w:tcBorders>
              <w:top w:val="nil"/>
              <w:left w:val="nil"/>
              <w:bottom w:val="single" w:sz="6" w:space="0" w:color="8C8C8C"/>
              <w:right w:val="nil"/>
            </w:tcBorders>
            <w:vAlign w:val="center"/>
            <w:hideMark/>
          </w:tcPr>
          <w:p w14:paraId="1293C95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909" w:type="dxa"/>
            <w:tcBorders>
              <w:top w:val="nil"/>
              <w:left w:val="nil"/>
              <w:bottom w:val="single" w:sz="6" w:space="0" w:color="8C8C8C"/>
              <w:right w:val="nil"/>
            </w:tcBorders>
            <w:vAlign w:val="center"/>
            <w:hideMark/>
          </w:tcPr>
          <w:p w14:paraId="4A9F255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4.1</w:t>
            </w:r>
          </w:p>
        </w:tc>
        <w:tc>
          <w:tcPr>
            <w:tcW w:w="907" w:type="dxa"/>
            <w:tcBorders>
              <w:top w:val="nil"/>
              <w:left w:val="nil"/>
              <w:bottom w:val="single" w:sz="6" w:space="0" w:color="8C8C8C"/>
              <w:right w:val="nil"/>
            </w:tcBorders>
            <w:vAlign w:val="center"/>
            <w:hideMark/>
          </w:tcPr>
          <w:p w14:paraId="5667FFD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1.5%</w:t>
            </w:r>
          </w:p>
        </w:tc>
      </w:tr>
    </w:tbl>
    <w:p w14:paraId="1A9C05D3" w14:textId="77777777" w:rsidR="00D933B7" w:rsidRDefault="00D933B7" w:rsidP="00D933B7">
      <w:pPr>
        <w:spacing w:after="0"/>
        <w:ind w:left="360"/>
        <w:contextualSpacing/>
        <w:rPr>
          <w:rFonts w:eastAsia="Aptos"/>
          <w:lang w:val="en-IE"/>
        </w:rPr>
      </w:pPr>
    </w:p>
    <w:p w14:paraId="6E983CE7" w14:textId="77777777" w:rsidR="00D933B7" w:rsidRPr="00CF2BD1" w:rsidRDefault="00D933B7" w:rsidP="00373960">
      <w:pPr>
        <w:numPr>
          <w:ilvl w:val="0"/>
          <w:numId w:val="9"/>
        </w:numPr>
        <w:spacing w:before="0" w:after="0"/>
        <w:contextualSpacing/>
        <w:rPr>
          <w:rFonts w:eastAsia="Aptos"/>
          <w:lang w:val="en-IE"/>
        </w:rPr>
      </w:pPr>
      <w:r>
        <w:rPr>
          <w:rFonts w:eastAsia="Aptos"/>
          <w:lang w:val="en-IE"/>
        </w:rPr>
        <w:t>As shown in the above table, during 2025 there were no actions that specifically contributed to green budgeting priorities. However, the programme continued indirectly supporting the green deal by means of reinforced digitalisation of taxation systems and related cooperation actions.</w:t>
      </w:r>
    </w:p>
    <w:p w14:paraId="61654E2C" w14:textId="77777777" w:rsidR="00D933B7" w:rsidRPr="00CF2BD1" w:rsidRDefault="00D933B7" w:rsidP="00373960">
      <w:pPr>
        <w:numPr>
          <w:ilvl w:val="0"/>
          <w:numId w:val="9"/>
        </w:numPr>
        <w:spacing w:before="100" w:beforeAutospacing="1" w:after="0" w:line="240" w:lineRule="auto"/>
        <w:rPr>
          <w:lang w:eastAsia="en-GB"/>
        </w:rPr>
      </w:pPr>
      <w:r>
        <w:rPr>
          <w:lang w:eastAsia="en-GB"/>
        </w:rPr>
        <w:t xml:space="preserve">In addition, the collaborative actions promoted greening priorities through the emphasis given to online or hybrid collaboration and networking, which accounted for almost half (46%) of all meetings in 2025. </w:t>
      </w:r>
    </w:p>
    <w:p w14:paraId="0674C953" w14:textId="77777777" w:rsidR="00D933B7" w:rsidRPr="00CF2BD1" w:rsidRDefault="00D933B7" w:rsidP="00373960">
      <w:pPr>
        <w:pStyle w:val="ListParagraph"/>
        <w:numPr>
          <w:ilvl w:val="0"/>
          <w:numId w:val="9"/>
        </w:numPr>
        <w:spacing w:line="259" w:lineRule="auto"/>
        <w:rPr>
          <w:b/>
          <w:bCs/>
        </w:rPr>
      </w:pPr>
      <w:r>
        <w:rPr>
          <w:b/>
          <w:bCs/>
        </w:rPr>
        <w:br w:type="page"/>
      </w:r>
    </w:p>
    <w:p w14:paraId="495C38BD" w14:textId="77777777" w:rsidR="00D933B7" w:rsidRPr="007863E8" w:rsidRDefault="00D933B7" w:rsidP="00D933B7">
      <w:pPr>
        <w:keepNext/>
        <w:keepLines/>
        <w:spacing w:after="0" w:line="240" w:lineRule="auto"/>
        <w:outlineLvl w:val="4"/>
        <w:rPr>
          <w:b/>
          <w:bCs/>
          <w:sz w:val="2"/>
          <w:szCs w:val="2"/>
        </w:rPr>
      </w:pPr>
    </w:p>
    <w:p w14:paraId="71F97E5A" w14:textId="77777777" w:rsidR="00D933B7" w:rsidRDefault="00D933B7" w:rsidP="00D933B7">
      <w:pPr>
        <w:keepNext/>
        <w:keepLines/>
        <w:spacing w:line="240" w:lineRule="auto"/>
        <w:outlineLvl w:val="4"/>
        <w:rPr>
          <w:b/>
          <w:bCs/>
        </w:rPr>
      </w:pPr>
    </w:p>
    <w:p w14:paraId="0B713EC8"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7F01D1F3"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12822A5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269F217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41D3FEF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7CE8312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72B36C1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68462849"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66845D7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520E3222" w14:textId="77777777">
        <w:trPr>
          <w:trHeight w:val="300"/>
        </w:trPr>
        <w:tc>
          <w:tcPr>
            <w:tcW w:w="895" w:type="dxa"/>
            <w:tcBorders>
              <w:top w:val="nil"/>
              <w:left w:val="nil"/>
              <w:bottom w:val="single" w:sz="6" w:space="0" w:color="8C8C8C"/>
              <w:right w:val="nil"/>
            </w:tcBorders>
            <w:vAlign w:val="center"/>
            <w:hideMark/>
          </w:tcPr>
          <w:p w14:paraId="03E05AE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2</w:t>
            </w:r>
          </w:p>
        </w:tc>
        <w:tc>
          <w:tcPr>
            <w:tcW w:w="1560" w:type="dxa"/>
            <w:tcBorders>
              <w:top w:val="nil"/>
              <w:left w:val="nil"/>
              <w:bottom w:val="single" w:sz="6" w:space="0" w:color="8C8C8C"/>
              <w:right w:val="nil"/>
            </w:tcBorders>
            <w:hideMark/>
          </w:tcPr>
          <w:p w14:paraId="510D157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7DFDF24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244DC3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76C13A5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6DE902C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1F1DB75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39E5E4A0" w14:textId="77777777">
        <w:trPr>
          <w:trHeight w:val="300"/>
        </w:trPr>
        <w:tc>
          <w:tcPr>
            <w:tcW w:w="895" w:type="dxa"/>
            <w:tcBorders>
              <w:top w:val="nil"/>
              <w:left w:val="nil"/>
              <w:bottom w:val="single" w:sz="6" w:space="0" w:color="8C8C8C"/>
              <w:right w:val="nil"/>
            </w:tcBorders>
            <w:vAlign w:val="center"/>
            <w:hideMark/>
          </w:tcPr>
          <w:p w14:paraId="05A6136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1</w:t>
            </w:r>
          </w:p>
        </w:tc>
        <w:tc>
          <w:tcPr>
            <w:tcW w:w="1560" w:type="dxa"/>
            <w:tcBorders>
              <w:top w:val="nil"/>
              <w:left w:val="nil"/>
              <w:bottom w:val="single" w:sz="6" w:space="0" w:color="8C8C8C"/>
              <w:right w:val="nil"/>
            </w:tcBorders>
            <w:hideMark/>
          </w:tcPr>
          <w:p w14:paraId="4F44049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7F71772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EF468D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1669B9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186C5630"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0F3330D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4E11E15C" w14:textId="77777777">
        <w:trPr>
          <w:trHeight w:val="300"/>
        </w:trPr>
        <w:tc>
          <w:tcPr>
            <w:tcW w:w="895" w:type="dxa"/>
            <w:tcBorders>
              <w:top w:val="nil"/>
              <w:left w:val="nil"/>
              <w:bottom w:val="single" w:sz="6" w:space="0" w:color="8C8C8C"/>
              <w:right w:val="nil"/>
            </w:tcBorders>
            <w:vAlign w:val="center"/>
            <w:hideMark/>
          </w:tcPr>
          <w:p w14:paraId="4380A84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6" w:space="0" w:color="8C8C8C"/>
              <w:right w:val="nil"/>
            </w:tcBorders>
            <w:hideMark/>
          </w:tcPr>
          <w:p w14:paraId="39C3FFE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2F3C705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CAFBC3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CD52DD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594BE44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4F821FF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58BF160E" w14:textId="77777777">
        <w:trPr>
          <w:trHeight w:val="300"/>
        </w:trPr>
        <w:tc>
          <w:tcPr>
            <w:tcW w:w="895" w:type="dxa"/>
            <w:tcBorders>
              <w:top w:val="nil"/>
              <w:left w:val="nil"/>
              <w:bottom w:val="single" w:sz="4" w:space="0" w:color="7F7F7F" w:themeColor="text1" w:themeTint="80"/>
              <w:right w:val="nil"/>
            </w:tcBorders>
            <w:vAlign w:val="center"/>
            <w:hideMark/>
          </w:tcPr>
          <w:p w14:paraId="1EFF65F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4" w:space="0" w:color="7F7F7F" w:themeColor="text1" w:themeTint="80"/>
              <w:right w:val="nil"/>
            </w:tcBorders>
            <w:hideMark/>
          </w:tcPr>
          <w:p w14:paraId="46F7322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34.8</w:t>
            </w:r>
          </w:p>
        </w:tc>
        <w:tc>
          <w:tcPr>
            <w:tcW w:w="1513" w:type="dxa"/>
            <w:tcBorders>
              <w:top w:val="nil"/>
              <w:left w:val="nil"/>
              <w:bottom w:val="single" w:sz="4" w:space="0" w:color="7F7F7F" w:themeColor="text1" w:themeTint="80"/>
              <w:right w:val="nil"/>
            </w:tcBorders>
            <w:hideMark/>
          </w:tcPr>
          <w:p w14:paraId="144D082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36.9</w:t>
            </w:r>
          </w:p>
        </w:tc>
        <w:tc>
          <w:tcPr>
            <w:tcW w:w="1443" w:type="dxa"/>
            <w:tcBorders>
              <w:top w:val="nil"/>
              <w:left w:val="nil"/>
              <w:bottom w:val="single" w:sz="4" w:space="0" w:color="7F7F7F" w:themeColor="text1" w:themeTint="80"/>
              <w:right w:val="nil"/>
            </w:tcBorders>
            <w:hideMark/>
          </w:tcPr>
          <w:p w14:paraId="6A3F445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37.7</w:t>
            </w:r>
          </w:p>
        </w:tc>
        <w:tc>
          <w:tcPr>
            <w:tcW w:w="1443" w:type="dxa"/>
            <w:tcBorders>
              <w:top w:val="nil"/>
              <w:left w:val="nil"/>
              <w:bottom w:val="single" w:sz="4" w:space="0" w:color="7F7F7F" w:themeColor="text1" w:themeTint="80"/>
              <w:right w:val="nil"/>
            </w:tcBorders>
            <w:hideMark/>
          </w:tcPr>
          <w:p w14:paraId="182CCA7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38.4</w:t>
            </w:r>
          </w:p>
        </w:tc>
        <w:tc>
          <w:tcPr>
            <w:tcW w:w="1332" w:type="dxa"/>
            <w:tcBorders>
              <w:top w:val="nil"/>
              <w:left w:val="nil"/>
              <w:bottom w:val="single" w:sz="4" w:space="0" w:color="7F7F7F" w:themeColor="text1" w:themeTint="80"/>
              <w:right w:val="nil"/>
            </w:tcBorders>
          </w:tcPr>
          <w:p w14:paraId="095F23E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39.2</w:t>
            </w:r>
          </w:p>
        </w:tc>
        <w:tc>
          <w:tcPr>
            <w:tcW w:w="1453" w:type="dxa"/>
            <w:tcBorders>
              <w:top w:val="nil"/>
              <w:left w:val="nil"/>
              <w:bottom w:val="single" w:sz="4" w:space="0" w:color="7F7F7F" w:themeColor="text1" w:themeTint="80"/>
              <w:right w:val="nil"/>
            </w:tcBorders>
            <w:hideMark/>
          </w:tcPr>
          <w:p w14:paraId="21F1EA8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187.0</w:t>
            </w:r>
          </w:p>
        </w:tc>
      </w:tr>
      <w:tr w:rsidR="00D933B7" w:rsidRPr="00426441" w14:paraId="401AF8C8"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35BE0F32" w14:textId="77777777" w:rsidR="00D933B7" w:rsidRPr="001F2F66" w:rsidRDefault="00D933B7">
            <w:pPr>
              <w:spacing w:after="0" w:line="240" w:lineRule="auto"/>
              <w:jc w:val="center"/>
              <w:textAlignment w:val="baseline"/>
              <w:rPr>
                <w:rFonts w:cs="Segoe UI"/>
                <w:color w:val="000000"/>
                <w:sz w:val="22"/>
                <w:szCs w:val="22"/>
                <w:lang w:val="en-IE" w:eastAsia="en-IE"/>
              </w:rPr>
            </w:pPr>
            <w:r w:rsidRPr="001F2F66">
              <w:rPr>
                <w:rFonts w:cs="Segoe UI"/>
                <w:color w:val="000000"/>
                <w:sz w:val="22"/>
                <w:szCs w:val="22"/>
                <w:lang w:val="en-IE" w:eastAsia="en-IE"/>
              </w:rPr>
              <w:t>Total:</w:t>
            </w:r>
          </w:p>
        </w:tc>
        <w:tc>
          <w:tcPr>
            <w:tcW w:w="1560" w:type="dxa"/>
            <w:tcBorders>
              <w:top w:val="single" w:sz="4" w:space="0" w:color="7F7F7F" w:themeColor="text1" w:themeTint="80"/>
              <w:left w:val="nil"/>
              <w:bottom w:val="single" w:sz="6" w:space="0" w:color="8C8C8C"/>
              <w:right w:val="nil"/>
            </w:tcBorders>
          </w:tcPr>
          <w:p w14:paraId="5759D185"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34.8</w:t>
            </w:r>
          </w:p>
        </w:tc>
        <w:tc>
          <w:tcPr>
            <w:tcW w:w="1513" w:type="dxa"/>
            <w:tcBorders>
              <w:top w:val="single" w:sz="4" w:space="0" w:color="7F7F7F" w:themeColor="text1" w:themeTint="80"/>
              <w:left w:val="nil"/>
              <w:bottom w:val="single" w:sz="6" w:space="0" w:color="8C8C8C"/>
              <w:right w:val="nil"/>
            </w:tcBorders>
          </w:tcPr>
          <w:p w14:paraId="2BC7CBC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36.9</w:t>
            </w:r>
          </w:p>
        </w:tc>
        <w:tc>
          <w:tcPr>
            <w:tcW w:w="1443" w:type="dxa"/>
            <w:tcBorders>
              <w:top w:val="single" w:sz="4" w:space="0" w:color="7F7F7F" w:themeColor="text1" w:themeTint="80"/>
              <w:left w:val="nil"/>
              <w:bottom w:val="single" w:sz="6" w:space="0" w:color="8C8C8C"/>
              <w:right w:val="nil"/>
            </w:tcBorders>
          </w:tcPr>
          <w:p w14:paraId="2AE1AA26"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37.7</w:t>
            </w:r>
          </w:p>
        </w:tc>
        <w:tc>
          <w:tcPr>
            <w:tcW w:w="1443" w:type="dxa"/>
            <w:tcBorders>
              <w:top w:val="single" w:sz="4" w:space="0" w:color="7F7F7F" w:themeColor="text1" w:themeTint="80"/>
              <w:left w:val="nil"/>
              <w:bottom w:val="single" w:sz="6" w:space="0" w:color="8C8C8C"/>
              <w:right w:val="nil"/>
            </w:tcBorders>
          </w:tcPr>
          <w:p w14:paraId="2E493C43"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38.4</w:t>
            </w:r>
          </w:p>
        </w:tc>
        <w:tc>
          <w:tcPr>
            <w:tcW w:w="1332" w:type="dxa"/>
            <w:tcBorders>
              <w:top w:val="single" w:sz="4" w:space="0" w:color="7F7F7F" w:themeColor="text1" w:themeTint="80"/>
              <w:left w:val="nil"/>
              <w:bottom w:val="single" w:sz="6" w:space="0" w:color="8C8C8C"/>
              <w:right w:val="nil"/>
            </w:tcBorders>
          </w:tcPr>
          <w:p w14:paraId="4A99A29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39.2</w:t>
            </w:r>
          </w:p>
        </w:tc>
        <w:tc>
          <w:tcPr>
            <w:tcW w:w="1453" w:type="dxa"/>
            <w:tcBorders>
              <w:top w:val="single" w:sz="4" w:space="0" w:color="7F7F7F" w:themeColor="text1" w:themeTint="80"/>
              <w:left w:val="nil"/>
              <w:bottom w:val="single" w:sz="6" w:space="0" w:color="8C8C8C"/>
              <w:right w:val="nil"/>
            </w:tcBorders>
          </w:tcPr>
          <w:p w14:paraId="03005DC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187.0</w:t>
            </w:r>
          </w:p>
        </w:tc>
      </w:tr>
    </w:tbl>
    <w:p w14:paraId="65C6E7CC" w14:textId="77777777" w:rsidR="00D933B7" w:rsidRDefault="00D933B7" w:rsidP="00D933B7">
      <w:pPr>
        <w:pStyle w:val="ListParagraph"/>
        <w:ind w:left="360"/>
        <w:rPr>
          <w:lang w:eastAsia="en-GB"/>
        </w:rPr>
      </w:pPr>
    </w:p>
    <w:p w14:paraId="1AB77778" w14:textId="77777777" w:rsidR="00D933B7" w:rsidRPr="00CF2BD1" w:rsidRDefault="00D933B7" w:rsidP="00373960">
      <w:pPr>
        <w:pStyle w:val="ListParagraph"/>
        <w:numPr>
          <w:ilvl w:val="0"/>
          <w:numId w:val="9"/>
        </w:numPr>
        <w:spacing w:after="240" w:line="264" w:lineRule="auto"/>
        <w:rPr>
          <w:rFonts w:eastAsia="Aptos" w:cs="Times New Roman"/>
          <w:lang w:val="en-IE"/>
        </w:rPr>
      </w:pPr>
      <w:r>
        <w:rPr>
          <w:rFonts w:eastAsia="Aptos" w:cs="Times New Roman"/>
          <w:lang w:val="en-IE"/>
        </w:rPr>
        <w:t xml:space="preserve">Most of the Fiscalis programme funding (approximately 58% of the programme’s budget) relates to digital expenditure, in particular to the development and operation of European electronic systems, which are non-targeted interventions regarding gender equality. </w:t>
      </w:r>
    </w:p>
    <w:p w14:paraId="0B6F01D3" w14:textId="77777777" w:rsidR="00D933B7" w:rsidRPr="00CF2BD1" w:rsidRDefault="00D933B7" w:rsidP="00373960">
      <w:pPr>
        <w:pStyle w:val="ListParagraph"/>
        <w:numPr>
          <w:ilvl w:val="0"/>
          <w:numId w:val="9"/>
        </w:numPr>
        <w:spacing w:after="240" w:line="264" w:lineRule="auto"/>
        <w:rPr>
          <w:rFonts w:eastAsia="Aptos" w:cs="Times New Roman"/>
          <w:lang w:val="en-IE"/>
        </w:rPr>
      </w:pPr>
      <w:r>
        <w:rPr>
          <w:rFonts w:eastAsia="Aptos" w:cs="Times New Roman"/>
          <w:lang w:val="en-IE"/>
        </w:rPr>
        <w:t>The remaining types of expenditure (approximately 42% of the programme’s budget) relates to collaboration activities, training sessions, studies and communication. None of these activities have had any bearing on gender equality.</w:t>
      </w:r>
    </w:p>
    <w:p w14:paraId="3CA5BD37" w14:textId="77777777" w:rsidR="00D933B7" w:rsidRPr="00CF2BD1" w:rsidRDefault="00D933B7" w:rsidP="00373960">
      <w:pPr>
        <w:pStyle w:val="ListParagraph"/>
        <w:numPr>
          <w:ilvl w:val="0"/>
          <w:numId w:val="9"/>
        </w:numPr>
        <w:spacing w:after="240" w:line="264" w:lineRule="auto"/>
        <w:rPr>
          <w:rFonts w:eastAsia="Aptos" w:cs="Times New Roman"/>
          <w:lang w:val="en-IE"/>
        </w:rPr>
      </w:pPr>
      <w:r>
        <w:rPr>
          <w:rFonts w:eastAsia="Aptos" w:cs="Times New Roman"/>
          <w:lang w:val="en-IE"/>
        </w:rPr>
        <w:t>Gender equality is relevant in the taxation policy domain, in light of, inter alia, taxation redistribution and multiplier effects. This potential relevance at the policy level is however not related to expenditures under the Fiscalis programme.</w:t>
      </w:r>
    </w:p>
    <w:p w14:paraId="3D58BE59"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23B3822C" w14:textId="77777777">
        <w:tc>
          <w:tcPr>
            <w:tcW w:w="9738" w:type="dxa"/>
            <w:shd w:val="clear" w:color="auto" w:fill="auto"/>
          </w:tcPr>
          <w:p w14:paraId="108B2E3B" w14:textId="77777777" w:rsidR="00D933B7" w:rsidRPr="0047239D" w:rsidRDefault="00D933B7">
            <w:pPr>
              <w:spacing w:after="0" w:line="240" w:lineRule="auto"/>
              <w:textAlignment w:val="baseline"/>
              <w:rPr>
                <w:rFonts w:eastAsia="Times New Roman" w:cs="Segoe UI"/>
                <w:color w:val="0D0D0D" w:themeColor="text1" w:themeTint="F2"/>
                <w:sz w:val="22"/>
                <w:szCs w:val="22"/>
                <w:lang w:val="en-IE" w:eastAsia="en-IE"/>
              </w:rPr>
            </w:pPr>
          </w:p>
          <w:p w14:paraId="4679555D" w14:textId="77777777" w:rsidR="00D933B7" w:rsidRPr="0047239D" w:rsidRDefault="00D933B7">
            <w:pPr>
              <w:spacing w:after="0" w:line="240" w:lineRule="auto"/>
              <w:textAlignment w:val="baseline"/>
              <w:rPr>
                <w:rFonts w:ascii="Times New Roman" w:eastAsia="Times New Roman" w:hAnsi="Times New Roman" w:cs="Segoe UI"/>
                <w:color w:val="0D0D0D" w:themeColor="text1" w:themeTint="F2"/>
                <w:sz w:val="22"/>
                <w:szCs w:val="22"/>
                <w:lang w:val="en-IE" w:eastAsia="en-IE"/>
              </w:rPr>
            </w:pPr>
            <w:r>
              <w:rPr>
                <w:rFonts w:eastAsia="Times New Roman" w:cs="Segoe UI"/>
                <w:color w:val="0D0D0D" w:themeColor="text1" w:themeTint="F2"/>
                <w:sz w:val="22"/>
                <w:szCs w:val="22"/>
                <w:lang w:val="en-IE" w:eastAsia="en-IE"/>
              </w:rPr>
              <w:t>Gender disaggregated information:</w:t>
            </w:r>
            <w:r>
              <w:rPr>
                <w:rFonts w:ascii="Times New Roman" w:eastAsia="Times New Roman" w:hAnsi="Times New Roman" w:cs="Segoe UI"/>
                <w:color w:val="0D0D0D" w:themeColor="text1" w:themeTint="F2"/>
                <w:sz w:val="22"/>
                <w:szCs w:val="22"/>
                <w:lang w:val="en-IE" w:eastAsia="en-IE"/>
              </w:rPr>
              <w:t> </w:t>
            </w:r>
          </w:p>
          <w:p w14:paraId="37CCB903" w14:textId="77777777" w:rsidR="00D933B7" w:rsidRPr="00F470FB" w:rsidRDefault="00D933B7">
            <w:pPr>
              <w:spacing w:before="60" w:after="0" w:line="240" w:lineRule="auto"/>
              <w:ind w:left="567"/>
              <w:textAlignment w:val="baseline"/>
              <w:rPr>
                <w:rFonts w:eastAsia="Times New Roman" w:cs="Segoe UI"/>
                <w:color w:val="0D0D0D" w:themeColor="text1" w:themeTint="F2"/>
                <w:sz w:val="18"/>
                <w:szCs w:val="18"/>
                <w:lang w:val="en-IE" w:eastAsia="en-IE"/>
              </w:rPr>
            </w:pPr>
          </w:p>
          <w:p w14:paraId="43E274F7" w14:textId="77777777" w:rsidR="00D933B7" w:rsidRPr="00F470FB" w:rsidRDefault="00D933B7">
            <w:pPr>
              <w:rPr>
                <w:rFonts w:eastAsia="Times New Roman" w:cs="Times New Roman"/>
                <w:color w:val="0D0D0D" w:themeColor="text1" w:themeTint="F2"/>
                <w:sz w:val="22"/>
                <w:szCs w:val="22"/>
                <w:lang w:eastAsia="fr-BE"/>
              </w:rPr>
            </w:pPr>
            <w:r>
              <w:rPr>
                <w:rFonts w:eastAsia="Times New Roman" w:cs="Times New Roman"/>
                <w:color w:val="0D0D0D" w:themeColor="text1" w:themeTint="F2"/>
                <w:sz w:val="22"/>
                <w:szCs w:val="22"/>
                <w:lang w:eastAsia="fr-BE"/>
              </w:rPr>
              <w:t>The gender-disaggregated information is not applicable for the Fiscalis programme, considering that the programme consists of interventions that are expected to have no bearing on gender equality (score 0). However, figures on female and male participants in a specific type of programme action (meetings of the general collaborative action grant) are available for 2025</w:t>
            </w:r>
            <w:r>
              <w:rPr>
                <w:rFonts w:ascii="Calibri" w:eastAsia="Times New Roman" w:hAnsi="Calibri" w:cs="Calibri"/>
                <w:color w:val="0D0D0D" w:themeColor="text1" w:themeTint="F2"/>
                <w:sz w:val="22"/>
                <w:szCs w:val="22"/>
                <w:lang w:eastAsia="fr-BE"/>
              </w:rPr>
              <w:t> </w:t>
            </w:r>
            <w:r>
              <w:rPr>
                <w:rFonts w:eastAsia="Times New Roman" w:cs="Times New Roman"/>
                <w:color w:val="0D0D0D" w:themeColor="text1" w:themeTint="F2"/>
                <w:sz w:val="22"/>
                <w:szCs w:val="22"/>
                <w:lang w:eastAsia="fr-BE"/>
              </w:rPr>
              <w:t>(</w:t>
            </w:r>
            <w:r>
              <w:rPr>
                <w:rFonts w:ascii="TimesNewRomanPS" w:eastAsia="Times New Roman" w:hAnsi="TimesNewRomanPS" w:cs="TimesNewRomanPS"/>
                <w:color w:val="0D0D0D" w:themeColor="text1" w:themeTint="F2"/>
                <w:position w:val="6"/>
                <w:sz w:val="22"/>
                <w:szCs w:val="22"/>
                <w:vertAlign w:val="superscript"/>
                <w:lang w:eastAsia="fr-BE"/>
              </w:rPr>
              <w:footnoteReference w:id="7"/>
            </w:r>
            <w:r>
              <w:rPr>
                <w:rFonts w:eastAsia="Times New Roman" w:cs="Times New Roman"/>
                <w:color w:val="0D0D0D" w:themeColor="text1" w:themeTint="F2"/>
                <w:sz w:val="22"/>
                <w:szCs w:val="22"/>
                <w:lang w:eastAsia="fr-BE"/>
              </w:rPr>
              <w:t xml:space="preserve">). It should be noted that these activities represent </w:t>
            </w:r>
            <w:r>
              <w:rPr>
                <w:rFonts w:eastAsia="Times New Roman" w:cs="Times New Roman"/>
                <w:color w:val="0D0D0D" w:themeColor="text1" w:themeTint="F2"/>
                <w:lang w:eastAsia="fr-BE"/>
              </w:rPr>
              <w:t>11</w:t>
            </w:r>
            <w:r>
              <w:rPr>
                <w:rFonts w:eastAsia="Times New Roman" w:cs="Times New Roman"/>
                <w:color w:val="0D0D0D" w:themeColor="text1" w:themeTint="F2"/>
                <w:sz w:val="22"/>
                <w:szCs w:val="22"/>
                <w:lang w:eastAsia="fr-BE"/>
              </w:rPr>
              <w:t xml:space="preserve">% of the programme’s total implemented budget: </w:t>
            </w:r>
          </w:p>
          <w:p w14:paraId="61AE0F81" w14:textId="77777777" w:rsidR="00D933B7" w:rsidRPr="00F470FB" w:rsidRDefault="00D933B7" w:rsidP="00D933B7">
            <w:pPr>
              <w:pStyle w:val="TableListBullet"/>
              <w:tabs>
                <w:tab w:val="num" w:pos="283"/>
              </w:tabs>
              <w:ind w:left="283" w:hanging="283"/>
              <w:rPr>
                <w:color w:val="0D0D0D" w:themeColor="text1" w:themeTint="F2"/>
                <w:sz w:val="22"/>
                <w:szCs w:val="22"/>
              </w:rPr>
            </w:pPr>
            <w:r>
              <w:rPr>
                <w:color w:val="0D0D0D" w:themeColor="text1" w:themeTint="F2"/>
                <w:sz w:val="22"/>
                <w:szCs w:val="22"/>
              </w:rPr>
              <w:t>2 685 participants are indicated in the activity reporting tool as female; and</w:t>
            </w:r>
          </w:p>
          <w:p w14:paraId="6D95B7A7" w14:textId="77777777" w:rsidR="00D933B7" w:rsidRPr="00590300" w:rsidRDefault="00D933B7" w:rsidP="00D933B7">
            <w:pPr>
              <w:pStyle w:val="TableListBullet"/>
              <w:tabs>
                <w:tab w:val="num" w:pos="283"/>
              </w:tabs>
              <w:ind w:left="283" w:hanging="283"/>
              <w:rPr>
                <w:color w:val="0D0D0D" w:themeColor="text1" w:themeTint="F2"/>
                <w:sz w:val="22"/>
                <w:szCs w:val="22"/>
              </w:rPr>
            </w:pPr>
            <w:r>
              <w:rPr>
                <w:color w:val="0D0D0D" w:themeColor="text1" w:themeTint="F2"/>
              </w:rPr>
              <w:t>3 119</w:t>
            </w:r>
            <w:r>
              <w:rPr>
                <w:color w:val="0D0D0D" w:themeColor="text1" w:themeTint="F2"/>
                <w:sz w:val="22"/>
                <w:szCs w:val="22"/>
              </w:rPr>
              <w:t xml:space="preserve"> as male.</w:t>
            </w:r>
          </w:p>
        </w:tc>
      </w:tr>
    </w:tbl>
    <w:p w14:paraId="3895993E" w14:textId="77777777" w:rsidR="00D933B7" w:rsidRDefault="00D933B7" w:rsidP="00D933B7">
      <w:pPr>
        <w:rPr>
          <w:lang w:eastAsia="en-GB"/>
        </w:rPr>
      </w:pPr>
    </w:p>
    <w:p w14:paraId="5E24AF65" w14:textId="77777777" w:rsidR="00D933B7" w:rsidRDefault="00D933B7" w:rsidP="00D933B7">
      <w:pPr>
        <w:rPr>
          <w:b/>
          <w:bCs/>
        </w:rPr>
      </w:pPr>
    </w:p>
    <w:p w14:paraId="4069A7A8" w14:textId="77777777" w:rsidR="00D933B7" w:rsidRDefault="00D933B7" w:rsidP="00D933B7">
      <w:pPr>
        <w:spacing w:line="259" w:lineRule="auto"/>
        <w:rPr>
          <w:b/>
          <w:bCs/>
        </w:rPr>
      </w:pPr>
    </w:p>
    <w:p w14:paraId="3051BC70"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17100961"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4AB6D773"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63742A8C"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7A91198B"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2B8DDDC9"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7C823E42"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2B9B6CCE"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04A9D403"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02371AE9"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12A4186C" w14:textId="77777777">
        <w:trPr>
          <w:trHeight w:val="300"/>
        </w:trPr>
        <w:tc>
          <w:tcPr>
            <w:tcW w:w="1276" w:type="dxa"/>
            <w:tcBorders>
              <w:top w:val="single" w:sz="6" w:space="0" w:color="8C8C8C"/>
              <w:left w:val="nil"/>
              <w:bottom w:val="single" w:sz="6" w:space="0" w:color="8C8C8C"/>
              <w:right w:val="nil"/>
            </w:tcBorders>
            <w:vAlign w:val="center"/>
            <w:hideMark/>
          </w:tcPr>
          <w:p w14:paraId="5D449293"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2AB7F50F" w14:textId="77777777" w:rsidR="00D933B7" w:rsidRPr="003E1C38" w:rsidRDefault="00D933B7">
            <w:pPr>
              <w:spacing w:after="0" w:line="240" w:lineRule="auto"/>
              <w:jc w:val="center"/>
              <w:textAlignment w:val="baseline"/>
              <w:rPr>
                <w:rFonts w:ascii="Segoe UI" w:hAnsi="Segoe UI" w:cs="Segoe UI"/>
                <w:sz w:val="20"/>
                <w:lang w:val="en-IE" w:eastAsia="en-IE"/>
              </w:rPr>
            </w:pPr>
            <w:r>
              <w:t>22.2</w:t>
            </w:r>
          </w:p>
        </w:tc>
        <w:tc>
          <w:tcPr>
            <w:tcW w:w="1276" w:type="dxa"/>
            <w:tcBorders>
              <w:top w:val="single" w:sz="6" w:space="0" w:color="8C8C8C"/>
              <w:left w:val="nil"/>
              <w:bottom w:val="single" w:sz="6" w:space="0" w:color="8C8C8C"/>
              <w:right w:val="nil"/>
            </w:tcBorders>
            <w:vAlign w:val="center"/>
            <w:hideMark/>
          </w:tcPr>
          <w:p w14:paraId="6E410A40" w14:textId="77777777" w:rsidR="00D933B7" w:rsidRPr="003E1C38" w:rsidRDefault="00D933B7">
            <w:pPr>
              <w:spacing w:after="0" w:line="240" w:lineRule="auto"/>
              <w:jc w:val="center"/>
              <w:textAlignment w:val="baseline"/>
              <w:rPr>
                <w:rFonts w:ascii="Segoe UI" w:hAnsi="Segoe UI" w:cs="Segoe UI"/>
                <w:sz w:val="20"/>
                <w:lang w:val="en-IE" w:eastAsia="en-IE"/>
              </w:rPr>
            </w:pPr>
            <w:r>
              <w:t>34.7</w:t>
            </w:r>
          </w:p>
        </w:tc>
        <w:tc>
          <w:tcPr>
            <w:tcW w:w="1134" w:type="dxa"/>
            <w:tcBorders>
              <w:top w:val="single" w:sz="6" w:space="0" w:color="8C8C8C"/>
              <w:left w:val="nil"/>
              <w:bottom w:val="single" w:sz="6" w:space="0" w:color="8C8C8C"/>
              <w:right w:val="nil"/>
            </w:tcBorders>
            <w:vAlign w:val="center"/>
            <w:hideMark/>
          </w:tcPr>
          <w:p w14:paraId="5033363B" w14:textId="77777777" w:rsidR="00D933B7" w:rsidRPr="003E1C38" w:rsidRDefault="00D933B7">
            <w:pPr>
              <w:spacing w:after="0" w:line="240" w:lineRule="auto"/>
              <w:jc w:val="center"/>
              <w:textAlignment w:val="baseline"/>
              <w:rPr>
                <w:rFonts w:ascii="Segoe UI" w:hAnsi="Segoe UI" w:cs="Segoe UI"/>
                <w:sz w:val="20"/>
                <w:lang w:val="en-IE" w:eastAsia="en-IE"/>
              </w:rPr>
            </w:pPr>
            <w:r>
              <w:t>31.6</w:t>
            </w:r>
          </w:p>
        </w:tc>
        <w:tc>
          <w:tcPr>
            <w:tcW w:w="1276" w:type="dxa"/>
            <w:tcBorders>
              <w:top w:val="single" w:sz="6" w:space="0" w:color="8C8C8C"/>
              <w:left w:val="nil"/>
              <w:bottom w:val="single" w:sz="6" w:space="0" w:color="8C8C8C"/>
              <w:right w:val="nil"/>
            </w:tcBorders>
            <w:vAlign w:val="center"/>
          </w:tcPr>
          <w:p w14:paraId="57B44E5F" w14:textId="77777777" w:rsidR="00D933B7" w:rsidRPr="003E1C38" w:rsidRDefault="00D933B7">
            <w:pPr>
              <w:spacing w:after="0" w:line="240" w:lineRule="auto"/>
              <w:jc w:val="center"/>
              <w:textAlignment w:val="baseline"/>
              <w:rPr>
                <w:rFonts w:cs="Segoe UI"/>
                <w:sz w:val="20"/>
                <w:lang w:eastAsia="en-IE"/>
              </w:rPr>
            </w:pPr>
            <w:r>
              <w:t>33.7</w:t>
            </w:r>
          </w:p>
        </w:tc>
        <w:tc>
          <w:tcPr>
            <w:tcW w:w="1134" w:type="dxa"/>
            <w:tcBorders>
              <w:top w:val="single" w:sz="6" w:space="0" w:color="8C8C8C"/>
              <w:left w:val="nil"/>
              <w:bottom w:val="single" w:sz="6" w:space="0" w:color="8C8C8C"/>
              <w:right w:val="nil"/>
            </w:tcBorders>
            <w:vAlign w:val="center"/>
          </w:tcPr>
          <w:p w14:paraId="3B2F83A7" w14:textId="2DAE8CC7" w:rsidR="00D933B7" w:rsidRPr="003E1C38" w:rsidRDefault="00D933B7">
            <w:pPr>
              <w:spacing w:after="0" w:line="240" w:lineRule="auto"/>
              <w:jc w:val="center"/>
              <w:textAlignment w:val="baseline"/>
              <w:rPr>
                <w:rFonts w:cs="Segoe UI"/>
                <w:sz w:val="20"/>
                <w:lang w:eastAsia="en-IE"/>
              </w:rPr>
            </w:pPr>
            <w:r>
              <w:t>22.</w:t>
            </w:r>
            <w:r w:rsidR="00392A6D">
              <w:t>5</w:t>
            </w:r>
          </w:p>
        </w:tc>
        <w:tc>
          <w:tcPr>
            <w:tcW w:w="1233" w:type="dxa"/>
            <w:tcBorders>
              <w:top w:val="single" w:sz="6" w:space="0" w:color="8C8C8C"/>
              <w:left w:val="nil"/>
              <w:bottom w:val="single" w:sz="6" w:space="0" w:color="8C8C8C"/>
              <w:right w:val="nil"/>
            </w:tcBorders>
            <w:vAlign w:val="center"/>
            <w:hideMark/>
          </w:tcPr>
          <w:p w14:paraId="28DA8226" w14:textId="77777777" w:rsidR="00D933B7" w:rsidRPr="003E1C38" w:rsidRDefault="00D933B7">
            <w:pPr>
              <w:spacing w:after="0" w:line="240" w:lineRule="auto"/>
              <w:jc w:val="center"/>
              <w:textAlignment w:val="baseline"/>
              <w:rPr>
                <w:rFonts w:ascii="Segoe UI" w:hAnsi="Segoe UI" w:cs="Segoe UI"/>
                <w:sz w:val="20"/>
                <w:lang w:val="en-IE" w:eastAsia="en-IE"/>
              </w:rPr>
            </w:pPr>
            <w:r>
              <w:t>144.9</w:t>
            </w:r>
          </w:p>
        </w:tc>
        <w:tc>
          <w:tcPr>
            <w:tcW w:w="1176" w:type="dxa"/>
            <w:tcBorders>
              <w:top w:val="single" w:sz="6" w:space="0" w:color="8C8C8C"/>
              <w:left w:val="nil"/>
              <w:bottom w:val="single" w:sz="6" w:space="0" w:color="8C8C8C"/>
              <w:right w:val="nil"/>
            </w:tcBorders>
            <w:vAlign w:val="center"/>
            <w:hideMark/>
          </w:tcPr>
          <w:p w14:paraId="61BFB588" w14:textId="77777777" w:rsidR="00D933B7" w:rsidRPr="003E1C38" w:rsidRDefault="00D933B7">
            <w:pPr>
              <w:spacing w:after="0" w:line="240" w:lineRule="auto"/>
              <w:jc w:val="center"/>
              <w:textAlignment w:val="baseline"/>
              <w:rPr>
                <w:rFonts w:ascii="Segoe UI" w:hAnsi="Segoe UI" w:cs="Segoe UI"/>
                <w:sz w:val="20"/>
                <w:lang w:val="en-IE" w:eastAsia="en-IE"/>
              </w:rPr>
            </w:pPr>
            <w:r>
              <w:t>77.5%</w:t>
            </w:r>
          </w:p>
        </w:tc>
      </w:tr>
    </w:tbl>
    <w:p w14:paraId="3C499DEF" w14:textId="77777777" w:rsidR="00D933B7" w:rsidRDefault="00D933B7" w:rsidP="00D933B7">
      <w:pPr>
        <w:pStyle w:val="ListParagraph"/>
        <w:ind w:left="360"/>
        <w:rPr>
          <w:lang w:eastAsia="en-GB"/>
        </w:rPr>
      </w:pPr>
    </w:p>
    <w:p w14:paraId="6F3CA43A" w14:textId="77777777" w:rsidR="00D933B7" w:rsidRPr="00CF2BD1" w:rsidRDefault="00D933B7" w:rsidP="00373960">
      <w:pPr>
        <w:numPr>
          <w:ilvl w:val="0"/>
          <w:numId w:val="9"/>
        </w:numPr>
        <w:rPr>
          <w:rFonts w:eastAsia="Aptos"/>
        </w:rPr>
      </w:pPr>
      <w:r>
        <w:rPr>
          <w:rFonts w:eastAsia="Aptos"/>
        </w:rPr>
        <w:t>The Fiscalis programme contributes</w:t>
      </w:r>
      <w:r>
        <w:rPr>
          <w:rFonts w:ascii="Calibri" w:eastAsia="Aptos" w:hAnsi="Calibri" w:cs="Calibri"/>
        </w:rPr>
        <w:t> </w:t>
      </w:r>
      <w:r>
        <w:rPr>
          <w:rFonts w:eastAsia="Aptos" w:cs="EC Square Sans Pro"/>
        </w:rPr>
        <w:t>–</w:t>
      </w:r>
      <w:r>
        <w:rPr>
          <w:rFonts w:eastAsia="Aptos"/>
        </w:rPr>
        <w:t xml:space="preserve"> directly and indirectly</w:t>
      </w:r>
      <w:r>
        <w:rPr>
          <w:rFonts w:ascii="Calibri" w:eastAsia="Aptos" w:hAnsi="Calibri" w:cs="Calibri"/>
        </w:rPr>
        <w:t> </w:t>
      </w:r>
      <w:r>
        <w:rPr>
          <w:rFonts w:eastAsia="Aptos" w:cs="EC Square Sans Pro"/>
        </w:rPr>
        <w:t>–</w:t>
      </w:r>
      <w:r>
        <w:rPr>
          <w:rFonts w:eastAsia="Aptos"/>
        </w:rPr>
        <w:t xml:space="preserve"> to the EU agenda for economic recovery and long-term growth and fair taxation while advancing the digital transition.</w:t>
      </w:r>
    </w:p>
    <w:p w14:paraId="04752D13" w14:textId="77777777" w:rsidR="00D933B7" w:rsidRPr="00CF2BD1" w:rsidRDefault="00D933B7" w:rsidP="00373960">
      <w:pPr>
        <w:numPr>
          <w:ilvl w:val="0"/>
          <w:numId w:val="9"/>
        </w:numPr>
        <w:rPr>
          <w:rFonts w:eastAsia="Aptos"/>
        </w:rPr>
      </w:pPr>
      <w:r>
        <w:rPr>
          <w:rFonts w:eastAsia="Aptos"/>
        </w:rPr>
        <w:t>The programme allocates most of the budget to information technology capacity-building actions, defined as a priority in the programme’s regulation (recital</w:t>
      </w:r>
      <w:r>
        <w:rPr>
          <w:rFonts w:ascii="Calibri" w:eastAsia="Aptos" w:hAnsi="Calibri" w:cs="Calibri"/>
        </w:rPr>
        <w:t> </w:t>
      </w:r>
      <w:r>
        <w:rPr>
          <w:rFonts w:eastAsia="Aptos"/>
        </w:rPr>
        <w:t>12). Among the information technology capacity-building actions supported by the programme, priority is given to the European electronic systems that are necessary for the implementation of the general and specific objectives of the programme.</w:t>
      </w:r>
    </w:p>
    <w:p w14:paraId="1E4EE9E0" w14:textId="1C5B6D03" w:rsidR="00D933B7" w:rsidRPr="00CF2BD1" w:rsidRDefault="00D933B7" w:rsidP="00373960">
      <w:pPr>
        <w:numPr>
          <w:ilvl w:val="0"/>
          <w:numId w:val="9"/>
        </w:numPr>
        <w:spacing w:after="0"/>
      </w:pPr>
      <w:r>
        <w:rPr>
          <w:rFonts w:eastAsia="Aptos"/>
        </w:rPr>
        <w:t>In 2025, the committed expenses for the development and maintenance of European electronic systems were EUR</w:t>
      </w:r>
      <w:r>
        <w:rPr>
          <w:rFonts w:ascii="Calibri" w:eastAsia="Aptos" w:hAnsi="Calibri" w:cs="Calibri"/>
        </w:rPr>
        <w:t> </w:t>
      </w:r>
      <w:r>
        <w:rPr>
          <w:rFonts w:eastAsia="Aptos"/>
        </w:rPr>
        <w:t>22.5</w:t>
      </w:r>
      <w:r>
        <w:rPr>
          <w:rFonts w:ascii="Calibri" w:eastAsia="Aptos" w:hAnsi="Calibri" w:cs="Calibri"/>
        </w:rPr>
        <w:t> </w:t>
      </w:r>
      <w:r>
        <w:rPr>
          <w:rFonts w:eastAsia="Aptos"/>
        </w:rPr>
        <w:t>million</w:t>
      </w:r>
      <w:r w:rsidR="006F1632">
        <w:rPr>
          <w:rFonts w:eastAsia="Aptos"/>
        </w:rPr>
        <w:t xml:space="preserve"> </w:t>
      </w:r>
      <w:r w:rsidR="006F1632" w:rsidRPr="006F1632">
        <w:rPr>
          <w:rFonts w:eastAsia="Aptos"/>
        </w:rPr>
        <w:t>(representing 58% of the programme’s budget for the year)</w:t>
      </w:r>
      <w:r>
        <w:rPr>
          <w:rFonts w:eastAsia="Aptos"/>
        </w:rPr>
        <w:t xml:space="preserve">. This volume is in line with the committed budget to information technology procurement under the programme. The cumulative commitment appropriations devoted to the European electronic system represented approximately </w:t>
      </w:r>
      <w:r w:rsidR="008E482F">
        <w:rPr>
          <w:rFonts w:eastAsia="Aptos"/>
        </w:rPr>
        <w:t>77.5</w:t>
      </w:r>
      <w:r>
        <w:rPr>
          <w:rFonts w:eastAsia="Aptos"/>
        </w:rPr>
        <w:t>% of the total envelope of the Fiscalis programme.</w:t>
      </w:r>
    </w:p>
    <w:p w14:paraId="546F0426" w14:textId="77777777" w:rsidR="00D933B7" w:rsidRDefault="00D933B7" w:rsidP="00F72C99">
      <w:pPr>
        <w:pStyle w:val="Heading3"/>
      </w:pPr>
      <w:r>
        <w:t>Contribution to strategic technologies (STEP)</w:t>
      </w:r>
    </w:p>
    <w:p w14:paraId="41FF1479" w14:textId="77777777" w:rsidR="00D933B7" w:rsidRPr="00734159" w:rsidRDefault="00D933B7" w:rsidP="00373960">
      <w:pPr>
        <w:pStyle w:val="ListParagraph"/>
        <w:numPr>
          <w:ilvl w:val="0"/>
          <w:numId w:val="9"/>
        </w:numPr>
        <w:spacing w:after="240" w:line="264" w:lineRule="auto"/>
        <w:rPr>
          <w:lang w:eastAsia="en-GB"/>
        </w:rPr>
      </w:pPr>
      <w:r>
        <w:rPr>
          <w:lang w:eastAsia="en-GB"/>
        </w:rPr>
        <w:t>Not applicable</w:t>
      </w:r>
    </w:p>
    <w:p w14:paraId="71C14AA8" w14:textId="77777777" w:rsidR="00D933B7" w:rsidRDefault="00D933B7" w:rsidP="00F72C99">
      <w:pPr>
        <w:pStyle w:val="Heading3"/>
      </w:pPr>
      <w:r>
        <w:t>Contribution to reforms</w:t>
      </w:r>
    </w:p>
    <w:p w14:paraId="1F5A1408" w14:textId="77777777" w:rsidR="00D933B7" w:rsidRPr="00CF2BD1" w:rsidRDefault="00D933B7" w:rsidP="00D933B7">
      <w:pPr>
        <w:rPr>
          <w:rFonts w:eastAsia="Aptos"/>
          <w:lang w:val="en-IE"/>
        </w:rPr>
      </w:pPr>
      <w:r>
        <w:rPr>
          <w:rFonts w:eastAsia="Aptos"/>
          <w:lang w:val="en-IE"/>
        </w:rPr>
        <w:t>The Fiscalis programme is not per se a technical assistance programme, although the collaborative actions under the programme could contribute to technical assistance. The Fiscalis programme's collaborative or cooperation activities allow for bringing together national tax authorities of participating countries, by means of:</w:t>
      </w:r>
    </w:p>
    <w:p w14:paraId="5DBF3A44" w14:textId="77777777" w:rsidR="00D933B7" w:rsidRPr="00CF2BD1" w:rsidRDefault="00D933B7" w:rsidP="00373960">
      <w:pPr>
        <w:numPr>
          <w:ilvl w:val="0"/>
          <w:numId w:val="22"/>
        </w:numPr>
        <w:rPr>
          <w:rFonts w:eastAsia="Aptos"/>
        </w:rPr>
      </w:pPr>
      <w:r>
        <w:rPr>
          <w:rFonts w:eastAsia="Aptos"/>
        </w:rPr>
        <w:t>meetings and similar ad-hoc events such as seminars workshops, working/study visits and</w:t>
      </w:r>
    </w:p>
    <w:p w14:paraId="0C2B27DC" w14:textId="77777777" w:rsidR="00D933B7" w:rsidRPr="00CF2BD1" w:rsidRDefault="00D933B7" w:rsidP="00373960">
      <w:pPr>
        <w:numPr>
          <w:ilvl w:val="0"/>
          <w:numId w:val="22"/>
        </w:numPr>
        <w:rPr>
          <w:rFonts w:eastAsia="Aptos"/>
        </w:rPr>
      </w:pPr>
      <w:r>
        <w:rPr>
          <w:rFonts w:eastAsia="Aptos"/>
        </w:rPr>
        <w:t>project-based structured collaboration such as networks, project groups, expert teams, task forces, and monitoring activities.</w:t>
      </w:r>
    </w:p>
    <w:p w14:paraId="6EA4DEA3" w14:textId="77777777" w:rsidR="00D933B7" w:rsidRPr="00CF2BD1" w:rsidRDefault="00D933B7" w:rsidP="00D933B7">
      <w:pPr>
        <w:rPr>
          <w:rFonts w:eastAsia="Aptos"/>
          <w:lang w:val="en-IE"/>
        </w:rPr>
      </w:pPr>
      <w:r>
        <w:rPr>
          <w:rFonts w:eastAsia="Aptos"/>
          <w:lang w:val="en-IE"/>
        </w:rPr>
        <w:t>Collaborative activities are a useful tool to implement the policy objectives and exchange best practices. Both the participating countries and the Commission services can initiate such collaborative activities.</w:t>
      </w:r>
    </w:p>
    <w:p w14:paraId="45FE0A80"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14AE192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3DE5B0EF" w14:textId="77777777" w:rsidR="00D933B7" w:rsidRPr="0047239D" w:rsidRDefault="00D933B7">
            <w:pPr>
              <w:jc w:val="left"/>
              <w:rPr>
                <w:lang w:eastAsia="en-GB"/>
              </w:rPr>
            </w:pPr>
            <w:r>
              <w:rPr>
                <w:lang w:eastAsia="en-GB"/>
              </w:rPr>
              <w:t>SDG</w:t>
            </w:r>
          </w:p>
        </w:tc>
        <w:tc>
          <w:tcPr>
            <w:tcW w:w="2410" w:type="dxa"/>
            <w:vAlign w:val="center"/>
          </w:tcPr>
          <w:p w14:paraId="2FC191E6"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006EC90"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108FD32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6076932" w14:textId="6F1EC019" w:rsidR="00D933B7" w:rsidRPr="0047239D"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155B8B5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73FC687B" w14:textId="77777777" w:rsidR="00D933B7" w:rsidRPr="00F470FB" w:rsidRDefault="00D933B7">
            <w:pPr>
              <w:cnfStyle w:val="000000100000" w:firstRow="0" w:lastRow="0" w:firstColumn="0" w:lastColumn="0" w:oddVBand="0" w:evenVBand="0" w:oddHBand="1" w:evenHBand="0" w:firstRowFirstColumn="0" w:firstRowLastColumn="0" w:lastRowFirstColumn="0" w:lastRowLastColumn="0"/>
              <w:rPr>
                <w:rFonts w:cs="Times New Roman"/>
              </w:rPr>
            </w:pPr>
            <w:r>
              <w:rPr>
                <w:rFonts w:cs="Times New Roman"/>
              </w:rPr>
              <w:t>The Fiscalis programme supports tax authorities to enhance the functioning of the internal market, foster competitiveness, fight tax fraud, tax evasion and tax avoidance and improve tax collection. These are important elements for compliant businesses to reap the benefits of the internal market and sustain the Union economic growth.</w:t>
            </w:r>
          </w:p>
          <w:p w14:paraId="35413085" w14:textId="77777777" w:rsidR="00D933B7" w:rsidRPr="00F470FB" w:rsidRDefault="00D933B7">
            <w:pPr>
              <w:cnfStyle w:val="000000100000" w:firstRow="0" w:lastRow="0" w:firstColumn="0" w:lastColumn="0" w:oddVBand="0" w:evenVBand="0" w:oddHBand="1" w:evenHBand="0" w:firstRowFirstColumn="0" w:firstRowLastColumn="0" w:lastRowFirstColumn="0" w:lastRowLastColumn="0"/>
              <w:rPr>
                <w:rFonts w:cs="Times New Roman"/>
              </w:rPr>
            </w:pPr>
            <w:r>
              <w:rPr>
                <w:rFonts w:cs="Times New Roman"/>
              </w:rPr>
              <w:t>The Programme secures this contribution through the support to digitalisation, efficiency of the EU tax administrations, as well as to the development of human competency and training for tax officials.</w:t>
            </w:r>
          </w:p>
          <w:p w14:paraId="20EF1F48"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rFonts w:cs="Times New Roman"/>
              </w:rPr>
              <w:t>As an example, in 2025, 113 766 professionals (including tax officials and other tax professionals) benefitted from the training opportunities offered in the customs &amp; tax EU learning portal developed with the support of the programme.</w:t>
            </w:r>
          </w:p>
        </w:tc>
      </w:tr>
      <w:tr w:rsidR="00D933B7" w:rsidRPr="0047239D" w14:paraId="76A18D1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8A3D894" w14:textId="53832742" w:rsidR="00D933B7" w:rsidRPr="0047239D" w:rsidRDefault="00900E05">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40B89110"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3A1F0DA"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rPr>
                <w:rFonts w:cs="Times New Roman"/>
                <w:color w:val="000000"/>
              </w:rPr>
              <w:t>58% of the Fiscalis programme budget in 2025 was devoted to the development and operation of the common components of the European electronic systems, a key element in the digitalisation and in the simplification process of public services in the area of taxation. The programme funded in 2025 several new releases and updates of the common components of the European Electronic Systems in the area of taxation. Moreover, in 2025, the Fiscalis programme funded projects in the area of artificial intelligence for tax purposes.</w:t>
            </w:r>
          </w:p>
        </w:tc>
      </w:tr>
    </w:tbl>
    <w:p w14:paraId="2EAED0E0" w14:textId="77777777" w:rsidR="00D933B7" w:rsidRDefault="00D933B7" w:rsidP="00D933B7">
      <w:pPr>
        <w:keepNext/>
        <w:keepLines/>
        <w:spacing w:before="600" w:line="240" w:lineRule="auto"/>
        <w:outlineLvl w:val="4"/>
        <w:rPr>
          <w:b/>
          <w:bCs/>
        </w:rPr>
      </w:pPr>
    </w:p>
    <w:p w14:paraId="038FDE4C" w14:textId="77777777" w:rsidR="00D933B7" w:rsidRDefault="00D933B7" w:rsidP="00D933B7">
      <w:pPr>
        <w:sectPr w:rsidR="00D933B7" w:rsidSect="00D933B7">
          <w:headerReference w:type="default" r:id="rId163"/>
          <w:footerReference w:type="default" r:id="rId164"/>
          <w:pgSz w:w="11906" w:h="16838"/>
          <w:pgMar w:top="1440" w:right="1133" w:bottom="1440" w:left="1134" w:header="708" w:footer="708" w:gutter="0"/>
          <w:cols w:space="708"/>
          <w:docGrid w:linePitch="360"/>
        </w:sectPr>
      </w:pPr>
    </w:p>
    <w:p w14:paraId="414FB093" w14:textId="40F7759A" w:rsidR="00D933B7" w:rsidRPr="00137E12" w:rsidRDefault="005353CC" w:rsidP="00D933B7">
      <w:pPr>
        <w:pStyle w:val="Heading1"/>
      </w:pPr>
      <w:bookmarkStart w:id="33" w:name="toc_sec_9"/>
      <w:bookmarkStart w:id="34" w:name="_Toc228976529"/>
      <w:bookmarkEnd w:id="33"/>
      <w:r>
        <w:rPr>
          <w:noProof/>
        </w:rPr>
        <w:t>C</w:t>
      </w:r>
      <w:r w:rsidR="00D933B7" w:rsidRPr="00137E12">
        <w:rPr>
          <w:noProof/>
        </w:rPr>
        <w:t>USTOMS</w:t>
      </w:r>
      <w:bookmarkEnd w:id="34"/>
    </w:p>
    <w:p w14:paraId="2935BC43" w14:textId="77777777" w:rsidR="00D933B7" w:rsidRDefault="00D933B7" w:rsidP="00D933B7">
      <w:pPr>
        <w:pStyle w:val="Heading2"/>
        <w:rPr>
          <w:rFonts w:ascii="EC Square Sans Pro Medium" w:hAnsi="EC Square Sans Pro Medium"/>
          <w:lang w:eastAsia="en-GB"/>
        </w:rPr>
      </w:pPr>
      <w:r w:rsidRPr="008353C8">
        <w:t>ACTION PROGRAMME FOR COOPERATION IN THE FIELD OF CUSTOMS IN THE EUROPEAN UNION</w:t>
      </w:r>
    </w:p>
    <w:p w14:paraId="0D842D69" w14:textId="7A71C0D6"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045C47" w14:paraId="5060E074" w14:textId="77777777">
        <w:trPr>
          <w:trHeight w:val="1584"/>
          <w:jc w:val="left"/>
        </w:trPr>
        <w:tc>
          <w:tcPr>
            <w:tcW w:w="2410" w:type="dxa"/>
          </w:tcPr>
          <w:p w14:paraId="22CECB2C" w14:textId="77777777" w:rsidR="00D933B7" w:rsidRPr="00045C47" w:rsidRDefault="00D933B7">
            <w:pPr>
              <w:spacing w:before="120" w:after="120"/>
              <w:jc w:val="center"/>
            </w:pPr>
            <w:r>
              <w:rPr>
                <w:rFonts w:eastAsia="EC Square Sans Pro" w:cs="EC Square Sans Pro"/>
                <w:sz w:val="28"/>
                <w:szCs w:val="28"/>
              </w:rPr>
              <w:t>69</w:t>
            </w:r>
          </w:p>
          <w:p w14:paraId="72550909" w14:textId="77777777" w:rsidR="00D933B7" w:rsidRPr="00045C47" w:rsidRDefault="00D933B7">
            <w:pPr>
              <w:spacing w:before="120" w:after="120"/>
              <w:jc w:val="center"/>
            </w:pPr>
            <w:r>
              <w:rPr>
                <w:rFonts w:eastAsia="Times New Roman" w:cs="Times New Roman"/>
                <w:sz w:val="24"/>
                <w:szCs w:val="24"/>
              </w:rPr>
              <w:t>European electronic systems in the field of customs were in operation in 2025.</w:t>
            </w:r>
          </w:p>
        </w:tc>
        <w:tc>
          <w:tcPr>
            <w:cnfStyle w:val="000001000000" w:firstRow="0" w:lastRow="0" w:firstColumn="0" w:lastColumn="0" w:oddVBand="0" w:evenVBand="1" w:oddHBand="0" w:evenHBand="0" w:firstRowFirstColumn="0" w:firstRowLastColumn="0" w:lastRowFirstColumn="0" w:lastRowLastColumn="0"/>
            <w:tcW w:w="2409" w:type="dxa"/>
          </w:tcPr>
          <w:p w14:paraId="434884FF" w14:textId="77777777" w:rsidR="00D933B7" w:rsidRPr="00045C47" w:rsidRDefault="00D933B7">
            <w:pPr>
              <w:spacing w:before="120" w:after="120"/>
              <w:jc w:val="center"/>
              <w:rPr>
                <w:rFonts w:eastAsia="EC Square Sans Pro" w:cs="EC Square Sans Pro"/>
                <w:sz w:val="28"/>
                <w:szCs w:val="28"/>
              </w:rPr>
            </w:pPr>
            <w:r>
              <w:rPr>
                <w:rFonts w:eastAsia="EC Square Sans Pro" w:cs="EC Square Sans Pro"/>
                <w:sz w:val="28"/>
                <w:szCs w:val="28"/>
              </w:rPr>
              <w:t>9.4</w:t>
            </w:r>
            <w:r>
              <w:rPr>
                <w:rFonts w:ascii="Calibri" w:eastAsia="EC Square Sans Pro" w:hAnsi="Calibri" w:cs="Calibri"/>
                <w:sz w:val="28"/>
                <w:szCs w:val="28"/>
              </w:rPr>
              <w:t> </w:t>
            </w:r>
            <w:r>
              <w:rPr>
                <w:rFonts w:eastAsia="EC Square Sans Pro" w:cs="EC Square Sans Pro"/>
                <w:sz w:val="28"/>
                <w:szCs w:val="28"/>
              </w:rPr>
              <w:t>billion</w:t>
            </w:r>
          </w:p>
          <w:p w14:paraId="502305AD" w14:textId="77777777" w:rsidR="00D933B7" w:rsidRPr="00045C47" w:rsidRDefault="00D933B7">
            <w:pPr>
              <w:spacing w:before="120" w:after="120"/>
              <w:jc w:val="center"/>
              <w:rPr>
                <w:rFonts w:eastAsia="EC Square Sans Pro" w:cs="EC Square Sans Pro"/>
                <w:sz w:val="24"/>
                <w:szCs w:val="24"/>
              </w:rPr>
            </w:pPr>
            <w:r>
              <w:rPr>
                <w:rFonts w:eastAsia="EC Square Sans Pro" w:cs="EC Square Sans Pro"/>
                <w:sz w:val="24"/>
                <w:szCs w:val="24"/>
              </w:rPr>
              <w:t>messages were exchanged on</w:t>
            </w:r>
            <w:r>
              <w:rPr>
                <w:rFonts w:ascii="Calibri" w:eastAsia="EC Square Sans Pro" w:hAnsi="Calibri" w:cs="Calibri"/>
                <w:sz w:val="24"/>
                <w:szCs w:val="24"/>
              </w:rPr>
              <w:t xml:space="preserve"> </w:t>
            </w:r>
            <w:r>
              <w:rPr>
                <w:rFonts w:eastAsia="EC Square Sans Pro" w:cs="EC Square Sans Pro"/>
                <w:sz w:val="24"/>
                <w:szCs w:val="24"/>
              </w:rPr>
              <w:t>the key</w:t>
            </w:r>
            <w:r>
              <w:rPr>
                <w:rFonts w:ascii="Calibri" w:eastAsia="EC Square Sans Pro" w:hAnsi="Calibri" w:cs="Calibri"/>
                <w:sz w:val="24"/>
                <w:szCs w:val="24"/>
              </w:rPr>
              <w:t xml:space="preserve"> </w:t>
            </w:r>
            <w:r>
              <w:rPr>
                <w:rFonts w:eastAsia="EC Square Sans Pro" w:cs="EC Square Sans Pro"/>
                <w:sz w:val="24"/>
                <w:szCs w:val="24"/>
              </w:rPr>
              <w:t>European electronic systems in 2025.</w:t>
            </w:r>
          </w:p>
        </w:tc>
        <w:tc>
          <w:tcPr>
            <w:tcW w:w="2410" w:type="dxa"/>
            <w:tcBorders>
              <w:bottom w:val="single" w:sz="4" w:space="0" w:color="8C8C8C"/>
            </w:tcBorders>
          </w:tcPr>
          <w:p w14:paraId="6A9D8BEC" w14:textId="77777777" w:rsidR="00D933B7" w:rsidRPr="00045C47" w:rsidRDefault="00D933B7">
            <w:pPr>
              <w:spacing w:before="120" w:after="120"/>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Pr>
                <w:rFonts w:eastAsia="EC Square Sans Pro" w:cs="EC Square Sans Pro"/>
                <w:sz w:val="28"/>
                <w:szCs w:val="28"/>
              </w:rPr>
              <w:t>99.94%</w:t>
            </w:r>
          </w:p>
          <w:p w14:paraId="390DC0EA" w14:textId="77777777" w:rsidR="00D933B7" w:rsidRPr="00045C47" w:rsidRDefault="00D933B7">
            <w:pPr>
              <w:jc w:val="center"/>
              <w:cnfStyle w:val="000000000000" w:firstRow="0" w:lastRow="0" w:firstColumn="0" w:lastColumn="0" w:oddVBand="0" w:evenVBand="0" w:oddHBand="0" w:evenHBand="0" w:firstRowFirstColumn="0" w:firstRowLastColumn="0" w:lastRowFirstColumn="0" w:lastRowLastColumn="0"/>
            </w:pPr>
            <w:r>
              <w:rPr>
                <w:rFonts w:eastAsia="Times New Roman" w:cs="Times New Roman"/>
                <w:sz w:val="24"/>
                <w:szCs w:val="24"/>
              </w:rPr>
              <w:t>availability of the Common Communication Network (CCN/CCN2) in 2025.</w:t>
            </w:r>
          </w:p>
        </w:tc>
        <w:tc>
          <w:tcPr>
            <w:cnfStyle w:val="000001000000" w:firstRow="0" w:lastRow="0" w:firstColumn="0" w:lastColumn="0" w:oddVBand="0" w:evenVBand="1" w:oddHBand="0" w:evenHBand="0" w:firstRowFirstColumn="0" w:firstRowLastColumn="0" w:lastRowFirstColumn="0" w:lastRowLastColumn="0"/>
            <w:tcW w:w="2410" w:type="dxa"/>
          </w:tcPr>
          <w:p w14:paraId="5FAEA53A" w14:textId="77777777" w:rsidR="00D933B7" w:rsidRPr="00045C47" w:rsidRDefault="00D933B7">
            <w:pPr>
              <w:spacing w:before="120" w:after="120"/>
              <w:jc w:val="center"/>
              <w:rPr>
                <w:rFonts w:eastAsia="EC Square Sans Pro" w:cs="EC Square Sans Pro"/>
                <w:sz w:val="28"/>
                <w:szCs w:val="28"/>
              </w:rPr>
            </w:pPr>
            <w:r>
              <w:rPr>
                <w:rFonts w:eastAsia="EC Square Sans Pro" w:cs="EC Square Sans Pro"/>
                <w:sz w:val="28"/>
                <w:szCs w:val="28"/>
              </w:rPr>
              <w:t>85%</w:t>
            </w:r>
          </w:p>
          <w:p w14:paraId="4A058234" w14:textId="77777777" w:rsidR="00D933B7" w:rsidRPr="00045C47" w:rsidRDefault="00D933B7">
            <w:pPr>
              <w:spacing w:before="120" w:after="120"/>
              <w:jc w:val="center"/>
              <w:rPr>
                <w:sz w:val="28"/>
                <w:szCs w:val="28"/>
              </w:rPr>
            </w:pPr>
            <w:r>
              <w:rPr>
                <w:rFonts w:eastAsia="Times New Roman" w:cs="Times New Roman"/>
                <w:sz w:val="24"/>
                <w:szCs w:val="24"/>
              </w:rPr>
              <w:t>Percentage of participants that made use of a working practice/guideline developed with the support of the programme in 2025.</w:t>
            </w:r>
          </w:p>
        </w:tc>
      </w:tr>
      <w:tr w:rsidR="00D933B7" w:rsidRPr="00045C47" w14:paraId="6BB27CEB" w14:textId="77777777">
        <w:trPr>
          <w:trHeight w:val="1034"/>
          <w:jc w:val="left"/>
        </w:trPr>
        <w:tc>
          <w:tcPr>
            <w:tcW w:w="2410" w:type="dxa"/>
          </w:tcPr>
          <w:p w14:paraId="2F8F9AA2" w14:textId="77777777" w:rsidR="00D933B7" w:rsidRPr="00045C47" w:rsidRDefault="00D933B7">
            <w:pPr>
              <w:spacing w:before="120" w:after="120"/>
              <w:jc w:val="center"/>
              <w:rPr>
                <w:sz w:val="28"/>
                <w:szCs w:val="28"/>
              </w:rPr>
            </w:pPr>
            <w:r>
              <w:rPr>
                <w:sz w:val="28"/>
                <w:szCs w:val="28"/>
              </w:rPr>
              <w:t>6</w:t>
            </w:r>
            <w:r>
              <w:rPr>
                <w:rFonts w:ascii="Calibri" w:hAnsi="Calibri" w:cs="Calibri"/>
                <w:sz w:val="28"/>
                <w:szCs w:val="28"/>
              </w:rPr>
              <w:t> </w:t>
            </w:r>
            <w:r>
              <w:rPr>
                <w:sz w:val="28"/>
                <w:szCs w:val="28"/>
              </w:rPr>
              <w:t>003</w:t>
            </w:r>
          </w:p>
          <w:p w14:paraId="332C002F" w14:textId="77777777" w:rsidR="00D933B7" w:rsidRPr="00045C47" w:rsidRDefault="00D933B7">
            <w:pPr>
              <w:spacing w:before="120" w:after="120"/>
              <w:jc w:val="center"/>
            </w:pPr>
            <w:r>
              <w:rPr>
                <w:rFonts w:eastAsia="Times New Roman" w:cs="Times New Roman"/>
                <w:sz w:val="24"/>
                <w:szCs w:val="24"/>
              </w:rPr>
              <w:t>participants took part in 286 virtual and physical meetings organised under the general collaboration actions grant in 2025</w:t>
            </w:r>
            <w:r>
              <w:t>.</w:t>
            </w:r>
          </w:p>
        </w:tc>
        <w:tc>
          <w:tcPr>
            <w:cnfStyle w:val="000001000000" w:firstRow="0" w:lastRow="0" w:firstColumn="0" w:lastColumn="0" w:oddVBand="0" w:evenVBand="1" w:oddHBand="0" w:evenHBand="0" w:firstRowFirstColumn="0" w:firstRowLastColumn="0" w:lastRowFirstColumn="0" w:lastRowLastColumn="0"/>
            <w:tcW w:w="2409" w:type="dxa"/>
          </w:tcPr>
          <w:p w14:paraId="3A0FE1EB" w14:textId="77777777" w:rsidR="00D933B7" w:rsidRPr="00045C47" w:rsidRDefault="00D933B7">
            <w:pPr>
              <w:spacing w:before="120" w:after="120"/>
              <w:jc w:val="center"/>
              <w:rPr>
                <w:sz w:val="28"/>
                <w:szCs w:val="28"/>
              </w:rPr>
            </w:pPr>
            <w:r>
              <w:rPr>
                <w:sz w:val="28"/>
                <w:szCs w:val="28"/>
              </w:rPr>
              <w:t>438</w:t>
            </w:r>
            <w:r>
              <w:rPr>
                <w:rFonts w:ascii="Calibri" w:hAnsi="Calibri" w:cs="Calibri"/>
                <w:sz w:val="28"/>
                <w:szCs w:val="28"/>
              </w:rPr>
              <w:t> </w:t>
            </w:r>
            <w:r>
              <w:rPr>
                <w:sz w:val="28"/>
                <w:szCs w:val="28"/>
              </w:rPr>
              <w:t>392</w:t>
            </w:r>
          </w:p>
          <w:p w14:paraId="0E5ABBDB" w14:textId="77777777" w:rsidR="00D933B7" w:rsidRPr="00045C47" w:rsidRDefault="00D933B7">
            <w:pPr>
              <w:spacing w:before="120"/>
              <w:jc w:val="center"/>
            </w:pPr>
            <w:r>
              <w:rPr>
                <w:rFonts w:eastAsia="Times New Roman" w:cs="Times New Roman"/>
                <w:sz w:val="24"/>
                <w:szCs w:val="24"/>
              </w:rPr>
              <w:t>customs officials and other customs professionals were trained in 2025.</w:t>
            </w:r>
          </w:p>
        </w:tc>
        <w:tc>
          <w:tcPr>
            <w:tcW w:w="2410" w:type="dxa"/>
            <w:tcBorders>
              <w:bottom w:val="single" w:sz="4" w:space="0" w:color="8C8C8C"/>
            </w:tcBorders>
          </w:tcPr>
          <w:p w14:paraId="49E57EF9" w14:textId="77777777" w:rsidR="00D933B7" w:rsidRPr="00045C47" w:rsidRDefault="00D933B7">
            <w:pPr>
              <w:spacing w:before="120" w:after="120"/>
              <w:jc w:val="center"/>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857</w:t>
            </w:r>
          </w:p>
          <w:p w14:paraId="0444FC10" w14:textId="77777777" w:rsidR="00D933B7" w:rsidRPr="00045C47" w:rsidRDefault="00D933B7">
            <w:pPr>
              <w:spacing w:before="120" w:after="120"/>
              <w:jc w:val="center"/>
              <w:cnfStyle w:val="000000000000" w:firstRow="0" w:lastRow="0" w:firstColumn="0" w:lastColumn="0" w:oddVBand="0" w:evenVBand="0" w:oddHBand="0" w:evenHBand="0" w:firstRowFirstColumn="0" w:firstRowLastColumn="0" w:lastRowFirstColumn="0" w:lastRowLastColumn="0"/>
            </w:pPr>
            <w:r>
              <w:rPr>
                <w:rFonts w:eastAsia="Times New Roman" w:cs="Times New Roman"/>
                <w:sz w:val="24"/>
                <w:szCs w:val="24"/>
              </w:rPr>
              <w:t xml:space="preserve">e-learning modules </w:t>
            </w:r>
            <w:r>
              <w:rPr>
                <w:rFonts w:eastAsia="Times New Roman" w:cs="Times New Roman"/>
                <w:sz w:val="24"/>
                <w:szCs w:val="24"/>
                <w:lang w:val="en-US"/>
              </w:rPr>
              <w:t>(including linguistic versions) were in use in 2025.</w:t>
            </w:r>
          </w:p>
        </w:tc>
        <w:tc>
          <w:tcPr>
            <w:cnfStyle w:val="000001000000" w:firstRow="0" w:lastRow="0" w:firstColumn="0" w:lastColumn="0" w:oddVBand="0" w:evenVBand="1" w:oddHBand="0" w:evenHBand="0" w:firstRowFirstColumn="0" w:firstRowLastColumn="0" w:lastRowFirstColumn="0" w:lastRowLastColumn="0"/>
            <w:tcW w:w="2410" w:type="dxa"/>
          </w:tcPr>
          <w:p w14:paraId="6586B0FA" w14:textId="77777777" w:rsidR="00D933B7" w:rsidRPr="00045C47" w:rsidRDefault="00D933B7">
            <w:pPr>
              <w:spacing w:before="120" w:after="120"/>
              <w:jc w:val="center"/>
              <w:rPr>
                <w:sz w:val="28"/>
                <w:szCs w:val="28"/>
              </w:rPr>
            </w:pPr>
            <w:r>
              <w:rPr>
                <w:sz w:val="28"/>
                <w:szCs w:val="28"/>
              </w:rPr>
              <w:t>84.3%</w:t>
            </w:r>
          </w:p>
          <w:p w14:paraId="7B404560" w14:textId="78FFCD25" w:rsidR="00D933B7" w:rsidRPr="00045C47" w:rsidRDefault="00D933B7">
            <w:pPr>
              <w:spacing w:before="120" w:after="120"/>
              <w:jc w:val="center"/>
              <w:rPr>
                <w:sz w:val="28"/>
                <w:szCs w:val="28"/>
              </w:rPr>
            </w:pPr>
            <w:r>
              <w:rPr>
                <w:rFonts w:eastAsia="Times New Roman" w:cs="Times New Roman"/>
                <w:sz w:val="24"/>
                <w:szCs w:val="24"/>
              </w:rPr>
              <w:t xml:space="preserve">quality scored by participants in </w:t>
            </w:r>
            <w:r w:rsidR="001707AA">
              <w:rPr>
                <w:rFonts w:eastAsia="Times New Roman" w:cs="Times New Roman"/>
                <w:sz w:val="24"/>
                <w:szCs w:val="24"/>
              </w:rPr>
              <w:t>e-learning courses</w:t>
            </w:r>
            <w:r>
              <w:rPr>
                <w:rFonts w:eastAsia="Times New Roman" w:cs="Times New Roman"/>
                <w:sz w:val="24"/>
                <w:szCs w:val="24"/>
              </w:rPr>
              <w:t xml:space="preserve"> in 2025.</w:t>
            </w:r>
          </w:p>
        </w:tc>
      </w:tr>
    </w:tbl>
    <w:p w14:paraId="396F25C1"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7808239E"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6B4B61AD" w14:textId="086E0AF1" w:rsidR="00D933B7" w:rsidRDefault="00B256D7" w:rsidP="00B256D7">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45EF1EA9"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364D2CA7"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1781A22"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778F2A9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A6100E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66D5A0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C24189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FCFFBF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90346B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DBDD07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5F2950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709FFDD9" w14:textId="77777777">
        <w:trPr>
          <w:trHeight w:val="300"/>
        </w:trPr>
        <w:tc>
          <w:tcPr>
            <w:tcW w:w="2085" w:type="dxa"/>
            <w:tcBorders>
              <w:top w:val="single" w:sz="6" w:space="0" w:color="8C8C8C"/>
              <w:left w:val="nil"/>
              <w:bottom w:val="single" w:sz="6" w:space="0" w:color="8C8C8C"/>
              <w:right w:val="nil"/>
            </w:tcBorders>
            <w:vAlign w:val="center"/>
            <w:hideMark/>
          </w:tcPr>
          <w:p w14:paraId="49B6D217"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5A6AAE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125.5</w:t>
            </w:r>
          </w:p>
        </w:tc>
        <w:tc>
          <w:tcPr>
            <w:tcW w:w="930" w:type="dxa"/>
            <w:tcBorders>
              <w:top w:val="single" w:sz="6" w:space="0" w:color="8C8C8C"/>
              <w:left w:val="nil"/>
              <w:bottom w:val="single" w:sz="6" w:space="0" w:color="8C8C8C"/>
              <w:right w:val="nil"/>
            </w:tcBorders>
            <w:hideMark/>
          </w:tcPr>
          <w:p w14:paraId="65F62A2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130.4</w:t>
            </w:r>
          </w:p>
        </w:tc>
        <w:tc>
          <w:tcPr>
            <w:tcW w:w="930" w:type="dxa"/>
            <w:tcBorders>
              <w:top w:val="single" w:sz="6" w:space="0" w:color="8C8C8C"/>
              <w:left w:val="nil"/>
              <w:bottom w:val="single" w:sz="6" w:space="0" w:color="8C8C8C"/>
              <w:right w:val="nil"/>
            </w:tcBorders>
            <w:hideMark/>
          </w:tcPr>
          <w:p w14:paraId="2FBB8DF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121.6</w:t>
            </w:r>
          </w:p>
        </w:tc>
        <w:tc>
          <w:tcPr>
            <w:tcW w:w="930" w:type="dxa"/>
            <w:tcBorders>
              <w:top w:val="single" w:sz="6" w:space="0" w:color="8C8C8C"/>
              <w:left w:val="nil"/>
              <w:bottom w:val="single" w:sz="6" w:space="0" w:color="8C8C8C"/>
              <w:right w:val="nil"/>
            </w:tcBorders>
            <w:hideMark/>
          </w:tcPr>
          <w:p w14:paraId="4941B28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135.7</w:t>
            </w:r>
          </w:p>
        </w:tc>
        <w:tc>
          <w:tcPr>
            <w:tcW w:w="930" w:type="dxa"/>
            <w:tcBorders>
              <w:top w:val="single" w:sz="6" w:space="0" w:color="8C8C8C"/>
              <w:left w:val="nil"/>
              <w:bottom w:val="single" w:sz="6" w:space="0" w:color="8C8C8C"/>
              <w:right w:val="nil"/>
            </w:tcBorders>
            <w:hideMark/>
          </w:tcPr>
          <w:p w14:paraId="786B3D5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198.4</w:t>
            </w:r>
          </w:p>
        </w:tc>
        <w:tc>
          <w:tcPr>
            <w:tcW w:w="930" w:type="dxa"/>
            <w:tcBorders>
              <w:top w:val="single" w:sz="6" w:space="0" w:color="8C8C8C"/>
              <w:left w:val="nil"/>
              <w:bottom w:val="single" w:sz="6" w:space="0" w:color="8C8C8C"/>
              <w:right w:val="nil"/>
            </w:tcBorders>
            <w:hideMark/>
          </w:tcPr>
          <w:p w14:paraId="451DDB7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140.3</w:t>
            </w:r>
          </w:p>
        </w:tc>
        <w:tc>
          <w:tcPr>
            <w:tcW w:w="930" w:type="dxa"/>
            <w:tcBorders>
              <w:top w:val="single" w:sz="6" w:space="0" w:color="8C8C8C"/>
              <w:left w:val="nil"/>
              <w:bottom w:val="single" w:sz="6" w:space="0" w:color="8C8C8C"/>
              <w:right w:val="nil"/>
            </w:tcBorders>
            <w:hideMark/>
          </w:tcPr>
          <w:p w14:paraId="25797DE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142.2</w:t>
            </w:r>
          </w:p>
        </w:tc>
        <w:tc>
          <w:tcPr>
            <w:tcW w:w="930" w:type="dxa"/>
            <w:tcBorders>
              <w:top w:val="single" w:sz="6" w:space="0" w:color="8C8C8C"/>
              <w:left w:val="nil"/>
              <w:bottom w:val="single" w:sz="6" w:space="0" w:color="8C8C8C"/>
              <w:right w:val="nil"/>
            </w:tcBorders>
            <w:hideMark/>
          </w:tcPr>
          <w:p w14:paraId="40E01C0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994.1</w:t>
            </w:r>
          </w:p>
        </w:tc>
      </w:tr>
      <w:tr w:rsidR="00D933B7" w:rsidRPr="00426441" w14:paraId="02F8975B"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4DA6EB5"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AD5FFC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EC24FF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F823B9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235555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318C97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8F6D88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0DD0F7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BA6A44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19F0B94C" w14:textId="77777777">
        <w:trPr>
          <w:trHeight w:val="300"/>
        </w:trPr>
        <w:tc>
          <w:tcPr>
            <w:tcW w:w="2085" w:type="dxa"/>
            <w:tcBorders>
              <w:top w:val="single" w:sz="6" w:space="0" w:color="8C8C8C"/>
              <w:left w:val="nil"/>
              <w:bottom w:val="single" w:sz="6" w:space="0" w:color="8C8C8C"/>
              <w:right w:val="nil"/>
            </w:tcBorders>
            <w:vAlign w:val="center"/>
            <w:hideMark/>
          </w:tcPr>
          <w:p w14:paraId="15D3240D"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01ABDB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CED391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3B54F1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DA76CA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AFF6FC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470C2F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4F57AF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87B36C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5F2B241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3016603"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7B34CE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49AA65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0.1</w:t>
            </w:r>
          </w:p>
        </w:tc>
        <w:tc>
          <w:tcPr>
            <w:tcW w:w="930" w:type="dxa"/>
            <w:tcBorders>
              <w:top w:val="single" w:sz="6" w:space="0" w:color="8C8C8C"/>
              <w:left w:val="nil"/>
              <w:bottom w:val="single" w:sz="6" w:space="0" w:color="8C8C8C"/>
              <w:right w:val="nil"/>
            </w:tcBorders>
            <w:shd w:val="clear" w:color="auto" w:fill="F2F2F2"/>
            <w:hideMark/>
          </w:tcPr>
          <w:p w14:paraId="5BEB4E3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3.5</w:t>
            </w:r>
          </w:p>
        </w:tc>
        <w:tc>
          <w:tcPr>
            <w:tcW w:w="930" w:type="dxa"/>
            <w:tcBorders>
              <w:top w:val="single" w:sz="6" w:space="0" w:color="8C8C8C"/>
              <w:left w:val="nil"/>
              <w:bottom w:val="single" w:sz="6" w:space="0" w:color="8C8C8C"/>
              <w:right w:val="nil"/>
            </w:tcBorders>
            <w:shd w:val="clear" w:color="auto" w:fill="F2F2F2"/>
            <w:hideMark/>
          </w:tcPr>
          <w:p w14:paraId="6D235C5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1.8</w:t>
            </w:r>
          </w:p>
        </w:tc>
        <w:tc>
          <w:tcPr>
            <w:tcW w:w="930" w:type="dxa"/>
            <w:tcBorders>
              <w:top w:val="single" w:sz="6" w:space="0" w:color="8C8C8C"/>
              <w:left w:val="nil"/>
              <w:bottom w:val="single" w:sz="6" w:space="0" w:color="8C8C8C"/>
              <w:right w:val="nil"/>
            </w:tcBorders>
            <w:shd w:val="clear" w:color="auto" w:fill="F2F2F2"/>
            <w:hideMark/>
          </w:tcPr>
          <w:p w14:paraId="0099FB0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2.0</w:t>
            </w:r>
          </w:p>
        </w:tc>
        <w:tc>
          <w:tcPr>
            <w:tcW w:w="930" w:type="dxa"/>
            <w:tcBorders>
              <w:top w:val="single" w:sz="6" w:space="0" w:color="8C8C8C"/>
              <w:left w:val="nil"/>
              <w:bottom w:val="single" w:sz="6" w:space="0" w:color="8C8C8C"/>
              <w:right w:val="nil"/>
            </w:tcBorders>
            <w:shd w:val="clear" w:color="auto" w:fill="F2F2F2"/>
            <w:hideMark/>
          </w:tcPr>
          <w:p w14:paraId="2E3F0BD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3B5EC9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542CFD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7.3</w:t>
            </w:r>
          </w:p>
        </w:tc>
      </w:tr>
      <w:tr w:rsidR="00D933B7" w:rsidRPr="00426441" w14:paraId="0AB3F96C" w14:textId="77777777">
        <w:trPr>
          <w:trHeight w:val="300"/>
        </w:trPr>
        <w:tc>
          <w:tcPr>
            <w:tcW w:w="2085" w:type="dxa"/>
            <w:tcBorders>
              <w:top w:val="single" w:sz="6" w:space="0" w:color="8C8C8C"/>
              <w:left w:val="nil"/>
              <w:bottom w:val="single" w:sz="6" w:space="0" w:color="8C8C8C"/>
              <w:right w:val="nil"/>
            </w:tcBorders>
            <w:vAlign w:val="center"/>
            <w:hideMark/>
          </w:tcPr>
          <w:p w14:paraId="15149C24"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2B6C86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125.5</w:t>
            </w:r>
          </w:p>
        </w:tc>
        <w:tc>
          <w:tcPr>
            <w:tcW w:w="930" w:type="dxa"/>
            <w:tcBorders>
              <w:top w:val="single" w:sz="6" w:space="0" w:color="8C8C8C"/>
              <w:left w:val="nil"/>
              <w:bottom w:val="single" w:sz="6" w:space="0" w:color="8C8C8C"/>
              <w:right w:val="nil"/>
            </w:tcBorders>
            <w:hideMark/>
          </w:tcPr>
          <w:p w14:paraId="4931E6A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130.5</w:t>
            </w:r>
          </w:p>
        </w:tc>
        <w:tc>
          <w:tcPr>
            <w:tcW w:w="930" w:type="dxa"/>
            <w:tcBorders>
              <w:top w:val="single" w:sz="6" w:space="0" w:color="8C8C8C"/>
              <w:left w:val="nil"/>
              <w:bottom w:val="single" w:sz="6" w:space="0" w:color="8C8C8C"/>
              <w:right w:val="nil"/>
            </w:tcBorders>
            <w:hideMark/>
          </w:tcPr>
          <w:p w14:paraId="1A6ACEC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125.1</w:t>
            </w:r>
          </w:p>
        </w:tc>
        <w:tc>
          <w:tcPr>
            <w:tcW w:w="930" w:type="dxa"/>
            <w:tcBorders>
              <w:top w:val="single" w:sz="6" w:space="0" w:color="8C8C8C"/>
              <w:left w:val="nil"/>
              <w:bottom w:val="single" w:sz="6" w:space="0" w:color="8C8C8C"/>
              <w:right w:val="nil"/>
            </w:tcBorders>
            <w:hideMark/>
          </w:tcPr>
          <w:p w14:paraId="0E8BFCB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137.5</w:t>
            </w:r>
          </w:p>
        </w:tc>
        <w:tc>
          <w:tcPr>
            <w:tcW w:w="930" w:type="dxa"/>
            <w:tcBorders>
              <w:top w:val="single" w:sz="6" w:space="0" w:color="8C8C8C"/>
              <w:left w:val="nil"/>
              <w:bottom w:val="single" w:sz="6" w:space="0" w:color="8C8C8C"/>
              <w:right w:val="nil"/>
            </w:tcBorders>
            <w:hideMark/>
          </w:tcPr>
          <w:p w14:paraId="2B6AD07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200.4</w:t>
            </w:r>
          </w:p>
        </w:tc>
        <w:tc>
          <w:tcPr>
            <w:tcW w:w="930" w:type="dxa"/>
            <w:tcBorders>
              <w:top w:val="single" w:sz="6" w:space="0" w:color="8C8C8C"/>
              <w:left w:val="nil"/>
              <w:bottom w:val="single" w:sz="6" w:space="0" w:color="8C8C8C"/>
              <w:right w:val="nil"/>
            </w:tcBorders>
            <w:hideMark/>
          </w:tcPr>
          <w:p w14:paraId="3BCB88B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140.3</w:t>
            </w:r>
          </w:p>
        </w:tc>
        <w:tc>
          <w:tcPr>
            <w:tcW w:w="930" w:type="dxa"/>
            <w:tcBorders>
              <w:top w:val="single" w:sz="6" w:space="0" w:color="8C8C8C"/>
              <w:left w:val="nil"/>
              <w:bottom w:val="single" w:sz="6" w:space="0" w:color="8C8C8C"/>
              <w:right w:val="nil"/>
            </w:tcBorders>
            <w:hideMark/>
          </w:tcPr>
          <w:p w14:paraId="0A47E1F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142.2</w:t>
            </w:r>
          </w:p>
        </w:tc>
        <w:tc>
          <w:tcPr>
            <w:tcW w:w="930" w:type="dxa"/>
            <w:tcBorders>
              <w:top w:val="single" w:sz="6" w:space="0" w:color="8C8C8C"/>
              <w:left w:val="nil"/>
              <w:bottom w:val="single" w:sz="6" w:space="0" w:color="8C8C8C"/>
              <w:right w:val="nil"/>
            </w:tcBorders>
            <w:hideMark/>
          </w:tcPr>
          <w:p w14:paraId="02B5922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1 001.5</w:t>
            </w:r>
          </w:p>
        </w:tc>
      </w:tr>
    </w:tbl>
    <w:p w14:paraId="35745A43"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BB78563" w14:textId="77777777" w:rsidR="00D933B7" w:rsidRDefault="00D933B7" w:rsidP="00D933B7">
      <w:pPr>
        <w:spacing w:after="0" w:line="240" w:lineRule="auto"/>
        <w:textAlignment w:val="baseline"/>
        <w:rPr>
          <w:rFonts w:cs="Segoe UI"/>
          <w:sz w:val="18"/>
          <w:szCs w:val="18"/>
          <w:lang w:eastAsia="en-IE"/>
        </w:rPr>
      </w:pPr>
    </w:p>
    <w:p w14:paraId="5A84F557" w14:textId="77777777" w:rsidR="00D933B7" w:rsidRDefault="00D933B7" w:rsidP="00D933B7">
      <w:pPr>
        <w:spacing w:after="0" w:line="240" w:lineRule="auto"/>
        <w:textAlignment w:val="baseline"/>
        <w:rPr>
          <w:rFonts w:cs="Segoe UI"/>
          <w:sz w:val="18"/>
          <w:szCs w:val="18"/>
          <w:lang w:eastAsia="en-IE"/>
        </w:rPr>
      </w:pPr>
    </w:p>
    <w:p w14:paraId="39C4E44C" w14:textId="77777777" w:rsidR="00D933B7" w:rsidRDefault="00D933B7" w:rsidP="00D933B7">
      <w:pPr>
        <w:spacing w:after="0" w:line="240" w:lineRule="auto"/>
        <w:textAlignment w:val="baseline"/>
        <w:rPr>
          <w:rFonts w:cs="Segoe UI"/>
          <w:sz w:val="18"/>
          <w:szCs w:val="18"/>
          <w:lang w:eastAsia="en-IE"/>
        </w:rPr>
      </w:pPr>
    </w:p>
    <w:p w14:paraId="5176FB58" w14:textId="77777777" w:rsidR="00D933B7" w:rsidRDefault="00D933B7" w:rsidP="00D933B7">
      <w:pPr>
        <w:spacing w:after="0" w:line="240" w:lineRule="auto"/>
        <w:textAlignment w:val="baseline"/>
        <w:rPr>
          <w:rFonts w:cs="Segoe UI"/>
          <w:sz w:val="18"/>
          <w:szCs w:val="18"/>
          <w:lang w:eastAsia="en-IE"/>
        </w:rPr>
      </w:pPr>
    </w:p>
    <w:p w14:paraId="5C954099"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3E76BEE9"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64DC216B"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BFAFF0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1716A4B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ABA771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1B883D6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C86D486"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0B93F764" w14:textId="0210029E"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71</w:t>
            </w:r>
            <w:r w:rsidR="00E8237B">
              <w:rPr>
                <w:sz w:val="22"/>
                <w:szCs w:val="22"/>
              </w:rPr>
              <w:t>1</w:t>
            </w:r>
            <w:r w:rsidRPr="001F2F66">
              <w:rPr>
                <w:sz w:val="22"/>
                <w:szCs w:val="22"/>
              </w:rPr>
              <w:t>.</w:t>
            </w:r>
            <w:r w:rsidR="00E8237B">
              <w:rPr>
                <w:sz w:val="22"/>
                <w:szCs w:val="22"/>
              </w:rPr>
              <w:t>1</w:t>
            </w:r>
          </w:p>
        </w:tc>
        <w:tc>
          <w:tcPr>
            <w:tcW w:w="2400" w:type="dxa"/>
            <w:tcBorders>
              <w:top w:val="single" w:sz="6" w:space="0" w:color="8C8C8C"/>
              <w:left w:val="nil"/>
              <w:bottom w:val="single" w:sz="6" w:space="0" w:color="8C8C8C"/>
              <w:right w:val="nil"/>
            </w:tcBorders>
            <w:shd w:val="clear" w:color="auto" w:fill="FFFFFF"/>
            <w:hideMark/>
          </w:tcPr>
          <w:p w14:paraId="4686819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1 001.5</w:t>
            </w:r>
          </w:p>
        </w:tc>
        <w:tc>
          <w:tcPr>
            <w:tcW w:w="2400" w:type="dxa"/>
            <w:tcBorders>
              <w:top w:val="single" w:sz="6" w:space="0" w:color="8C8C8C"/>
              <w:left w:val="nil"/>
              <w:bottom w:val="single" w:sz="6" w:space="0" w:color="8C8C8C"/>
              <w:right w:val="nil"/>
            </w:tcBorders>
            <w:shd w:val="clear" w:color="auto" w:fill="FFFFFF"/>
            <w:hideMark/>
          </w:tcPr>
          <w:p w14:paraId="31260B3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71.0%</w:t>
            </w:r>
          </w:p>
        </w:tc>
      </w:tr>
      <w:tr w:rsidR="00D933B7" w:rsidRPr="00426441" w14:paraId="2589DAEE"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4A77F43"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38CA230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504.0</w:t>
            </w:r>
          </w:p>
        </w:tc>
        <w:tc>
          <w:tcPr>
            <w:tcW w:w="2400" w:type="dxa"/>
            <w:tcBorders>
              <w:top w:val="single" w:sz="6" w:space="0" w:color="8C8C8C"/>
              <w:left w:val="nil"/>
              <w:bottom w:val="single" w:sz="6" w:space="0" w:color="8C8C8C"/>
              <w:right w:val="nil"/>
            </w:tcBorders>
            <w:shd w:val="clear" w:color="auto" w:fill="FFFFFF"/>
            <w:hideMark/>
          </w:tcPr>
          <w:p w14:paraId="3DAF914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1365055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50.3%</w:t>
            </w:r>
          </w:p>
        </w:tc>
      </w:tr>
    </w:tbl>
    <w:p w14:paraId="34A0A285" w14:textId="77777777" w:rsidR="00D933B7" w:rsidRDefault="00D933B7" w:rsidP="00D933B7">
      <w:pPr>
        <w:spacing w:after="0" w:line="240" w:lineRule="auto"/>
        <w:textAlignment w:val="baseline"/>
        <w:rPr>
          <w:rFonts w:ascii="Segoe UI" w:hAnsi="Segoe UI" w:cs="Segoe UI"/>
          <w:sz w:val="18"/>
          <w:szCs w:val="18"/>
          <w:lang w:val="en-IE" w:eastAsia="en-IE"/>
        </w:rPr>
      </w:pPr>
    </w:p>
    <w:p w14:paraId="11879BCA" w14:textId="77777777" w:rsidR="00D933B7" w:rsidRDefault="00D933B7" w:rsidP="00D933B7">
      <w:pPr>
        <w:spacing w:after="0" w:line="240" w:lineRule="auto"/>
        <w:textAlignment w:val="baseline"/>
        <w:rPr>
          <w:rFonts w:ascii="Segoe UI" w:hAnsi="Segoe UI" w:cs="Segoe UI"/>
          <w:sz w:val="18"/>
          <w:szCs w:val="18"/>
          <w:lang w:val="en-IE" w:eastAsia="en-IE"/>
        </w:rPr>
      </w:pPr>
    </w:p>
    <w:p w14:paraId="1A705533"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62813D92"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13240526"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67E646FD" w14:textId="77777777" w:rsidR="00D933B7" w:rsidRPr="002D3697" w:rsidRDefault="00D933B7" w:rsidP="00F72C99">
      <w:pPr>
        <w:pStyle w:val="Heading3"/>
      </w:pPr>
      <w:r>
        <w:t>Key performance indicators</w:t>
      </w:r>
    </w:p>
    <w:tbl>
      <w:tblPr>
        <w:tblW w:w="9780" w:type="dxa"/>
        <w:tblInd w:w="-142"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126"/>
        <w:gridCol w:w="1524"/>
        <w:gridCol w:w="1519"/>
        <w:gridCol w:w="1488"/>
        <w:gridCol w:w="1535"/>
        <w:gridCol w:w="1588"/>
      </w:tblGrid>
      <w:tr w:rsidR="00D933B7" w:rsidRPr="007B0108" w14:paraId="793A7B29" w14:textId="77777777">
        <w:trPr>
          <w:trHeight w:val="300"/>
        </w:trPr>
        <w:tc>
          <w:tcPr>
            <w:tcW w:w="2126" w:type="dxa"/>
            <w:tcBorders>
              <w:top w:val="single" w:sz="6" w:space="0" w:color="8C8C8C"/>
              <w:left w:val="nil"/>
              <w:bottom w:val="single" w:sz="6" w:space="0" w:color="8C8C8C"/>
              <w:right w:val="nil"/>
            </w:tcBorders>
            <w:shd w:val="clear" w:color="auto" w:fill="FAF9F9"/>
            <w:hideMark/>
          </w:tcPr>
          <w:p w14:paraId="083E3CFE"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2F2F2" w:themeFill="background1" w:themeFillShade="F2"/>
            <w:hideMark/>
          </w:tcPr>
          <w:p w14:paraId="56B69106"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34E66839"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063932C5"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5B5D5DCC"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27E437B9"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515C1A" w14:paraId="7CF1D5A7" w14:textId="77777777">
        <w:trPr>
          <w:trHeight w:val="300"/>
        </w:trPr>
        <w:tc>
          <w:tcPr>
            <w:tcW w:w="2126" w:type="dxa"/>
            <w:tcBorders>
              <w:top w:val="single" w:sz="6" w:space="0" w:color="8C8C8C"/>
              <w:left w:val="nil"/>
              <w:bottom w:val="single" w:sz="6" w:space="0" w:color="8C8C8C"/>
              <w:right w:val="nil"/>
            </w:tcBorders>
            <w:vAlign w:val="center"/>
            <w:hideMark/>
          </w:tcPr>
          <w:p w14:paraId="5393D49F"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EU law and policy</w:t>
            </w:r>
            <w:r>
              <w:rPr>
                <w:color w:val="000000"/>
                <w:sz w:val="20"/>
                <w:lang w:eastAsia="en-IE"/>
              </w:rPr>
              <w:br/>
              <w:t>application and</w:t>
            </w:r>
            <w:r>
              <w:rPr>
                <w:color w:val="000000"/>
                <w:sz w:val="20"/>
                <w:lang w:eastAsia="en-IE"/>
              </w:rPr>
              <w:br/>
              <w:t>implementation</w:t>
            </w:r>
            <w:r>
              <w:rPr>
                <w:color w:val="000000"/>
                <w:sz w:val="20"/>
                <w:lang w:eastAsia="en-IE"/>
              </w:rPr>
              <w:br/>
              <w:t>index</w:t>
            </w:r>
            <w:r>
              <w:rPr>
                <w:rFonts w:ascii="Calibri" w:hAnsi="Calibri" w:cs="Calibri"/>
                <w:color w:val="000000"/>
                <w:sz w:val="20"/>
                <w:lang w:eastAsia="en-IE"/>
              </w:rPr>
              <w:t> </w:t>
            </w:r>
            <w:r>
              <w:rPr>
                <w:color w:val="000000"/>
                <w:sz w:val="20"/>
                <w:lang w:eastAsia="en-IE"/>
              </w:rPr>
              <w:t>– number of</w:t>
            </w:r>
            <w:r>
              <w:rPr>
                <w:color w:val="000000"/>
                <w:sz w:val="20"/>
                <w:lang w:eastAsia="en-IE"/>
              </w:rPr>
              <w:br/>
              <w:t>actions under the</w:t>
            </w:r>
            <w:r>
              <w:rPr>
                <w:color w:val="000000"/>
                <w:sz w:val="20"/>
                <w:lang w:eastAsia="en-IE"/>
              </w:rPr>
              <w:br/>
              <w:t>programme in this</w:t>
            </w:r>
            <w:r>
              <w:rPr>
                <w:color w:val="000000"/>
                <w:sz w:val="20"/>
                <w:lang w:eastAsia="en-IE"/>
              </w:rPr>
              <w:br/>
              <w:t>area</w:t>
            </w:r>
          </w:p>
        </w:tc>
        <w:tc>
          <w:tcPr>
            <w:tcW w:w="1524" w:type="dxa"/>
            <w:tcBorders>
              <w:top w:val="single" w:sz="6" w:space="0" w:color="8C8C8C"/>
              <w:left w:val="nil"/>
              <w:bottom w:val="single" w:sz="6" w:space="0" w:color="8C8C8C"/>
              <w:right w:val="nil"/>
            </w:tcBorders>
            <w:hideMark/>
          </w:tcPr>
          <w:p w14:paraId="6950B3FF" w14:textId="77777777" w:rsidR="00D933B7" w:rsidRPr="00515C1A"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hideMark/>
          </w:tcPr>
          <w:p w14:paraId="58162E7A" w14:textId="77777777" w:rsidR="00D933B7" w:rsidRPr="00515C1A" w:rsidRDefault="00D933B7">
            <w:pPr>
              <w:spacing w:after="0" w:line="240" w:lineRule="auto"/>
              <w:jc w:val="center"/>
              <w:textAlignment w:val="baseline"/>
              <w:rPr>
                <w:b/>
                <w:sz w:val="20"/>
                <w:lang w:eastAsia="en-IE"/>
              </w:rPr>
            </w:pPr>
            <w:r>
              <w:rPr>
                <w:b/>
                <w:bCs/>
                <w:sz w:val="20"/>
                <w:lang w:eastAsia="en-IE"/>
              </w:rPr>
              <w:t>14%</w:t>
            </w:r>
          </w:p>
        </w:tc>
        <w:tc>
          <w:tcPr>
            <w:tcW w:w="1488" w:type="dxa"/>
            <w:tcBorders>
              <w:top w:val="single" w:sz="6" w:space="0" w:color="8C8C8C"/>
              <w:left w:val="nil"/>
              <w:bottom w:val="single" w:sz="6" w:space="0" w:color="8C8C8C"/>
              <w:right w:val="nil"/>
            </w:tcBorders>
            <w:hideMark/>
          </w:tcPr>
          <w:p w14:paraId="6601ED4A" w14:textId="77777777" w:rsidR="00D933B7" w:rsidRPr="00515C1A" w:rsidRDefault="00D933B7">
            <w:pPr>
              <w:spacing w:after="0" w:line="240" w:lineRule="auto"/>
              <w:jc w:val="center"/>
              <w:textAlignment w:val="baseline"/>
              <w:rPr>
                <w:rFonts w:cs="Segoe UI"/>
                <w:sz w:val="20"/>
                <w:lang w:val="en-IE" w:eastAsia="en-IE"/>
              </w:rPr>
            </w:pPr>
            <w:r>
              <w:rPr>
                <w:color w:val="000000"/>
                <w:sz w:val="20"/>
                <w:lang w:eastAsia="en-IE"/>
              </w:rPr>
              <w:t>20 annually</w:t>
            </w:r>
            <w:r>
              <w:rPr>
                <w:color w:val="000000"/>
                <w:sz w:val="20"/>
                <w:lang w:eastAsia="en-IE"/>
              </w:rPr>
              <w:br/>
              <w:t>from 2022 to</w:t>
            </w:r>
            <w:r>
              <w:rPr>
                <w:color w:val="000000"/>
                <w:sz w:val="20"/>
                <w:lang w:eastAsia="en-IE"/>
              </w:rPr>
              <w:br/>
              <w:t>2027</w:t>
            </w:r>
          </w:p>
        </w:tc>
        <w:tc>
          <w:tcPr>
            <w:tcW w:w="1535" w:type="dxa"/>
            <w:tcBorders>
              <w:top w:val="single" w:sz="6" w:space="0" w:color="8C8C8C"/>
              <w:left w:val="nil"/>
              <w:bottom w:val="single" w:sz="6" w:space="0" w:color="8C8C8C"/>
              <w:right w:val="nil"/>
            </w:tcBorders>
            <w:hideMark/>
          </w:tcPr>
          <w:p w14:paraId="72F90A18"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Milestone achieved for 2021. Milestones not achieved from 2022 to 2025 (2025: 16 compared to a target of 20)</w:t>
            </w:r>
          </w:p>
        </w:tc>
        <w:tc>
          <w:tcPr>
            <w:tcW w:w="1588" w:type="dxa"/>
            <w:tcBorders>
              <w:top w:val="single" w:sz="6" w:space="0" w:color="8C8C8C"/>
              <w:left w:val="nil"/>
              <w:bottom w:val="single" w:sz="6" w:space="0" w:color="8C8C8C"/>
              <w:right w:val="nil"/>
            </w:tcBorders>
            <w:hideMark/>
          </w:tcPr>
          <w:p w14:paraId="57052F3B"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 xml:space="preserve">Moderate progress </w:t>
            </w:r>
          </w:p>
        </w:tc>
      </w:tr>
      <w:tr w:rsidR="00D933B7" w:rsidRPr="00515C1A" w14:paraId="25583420" w14:textId="77777777">
        <w:trPr>
          <w:trHeight w:val="300"/>
        </w:trPr>
        <w:tc>
          <w:tcPr>
            <w:tcW w:w="2126" w:type="dxa"/>
            <w:tcBorders>
              <w:top w:val="single" w:sz="6" w:space="0" w:color="8C8C8C"/>
              <w:left w:val="nil"/>
              <w:bottom w:val="single" w:sz="6" w:space="0" w:color="8C8C8C"/>
              <w:right w:val="nil"/>
            </w:tcBorders>
            <w:shd w:val="clear" w:color="auto" w:fill="FAF9F9"/>
            <w:vAlign w:val="center"/>
            <w:hideMark/>
          </w:tcPr>
          <w:p w14:paraId="649E6519"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Learning index</w:t>
            </w:r>
            <w:r>
              <w:rPr>
                <w:rFonts w:ascii="Calibri" w:hAnsi="Calibri" w:cs="Calibri"/>
                <w:color w:val="000000"/>
                <w:sz w:val="20"/>
                <w:lang w:eastAsia="en-IE"/>
              </w:rPr>
              <w:t> </w:t>
            </w:r>
            <w:r>
              <w:rPr>
                <w:color w:val="000000"/>
                <w:sz w:val="20"/>
                <w:lang w:eastAsia="en-IE"/>
              </w:rPr>
              <w:t>–</w:t>
            </w:r>
            <w:r>
              <w:rPr>
                <w:color w:val="000000"/>
                <w:sz w:val="20"/>
                <w:lang w:eastAsia="en-IE"/>
              </w:rPr>
              <w:br/>
              <w:t>number of customs</w:t>
            </w:r>
            <w:r>
              <w:rPr>
                <w:color w:val="000000"/>
                <w:sz w:val="20"/>
                <w:lang w:eastAsia="en-IE"/>
              </w:rPr>
              <w:br/>
              <w:t>officials trained by</w:t>
            </w:r>
            <w:r>
              <w:rPr>
                <w:color w:val="000000"/>
                <w:sz w:val="20"/>
                <w:lang w:eastAsia="en-IE"/>
              </w:rPr>
              <w:br/>
              <w:t>using common</w:t>
            </w:r>
            <w:r>
              <w:rPr>
                <w:color w:val="000000"/>
                <w:sz w:val="20"/>
                <w:lang w:eastAsia="en-IE"/>
              </w:rPr>
              <w:br/>
              <w:t>training material</w:t>
            </w:r>
          </w:p>
        </w:tc>
        <w:tc>
          <w:tcPr>
            <w:tcW w:w="1524" w:type="dxa"/>
            <w:tcBorders>
              <w:top w:val="single" w:sz="6" w:space="0" w:color="8C8C8C"/>
              <w:left w:val="nil"/>
              <w:bottom w:val="single" w:sz="6" w:space="0" w:color="8C8C8C"/>
              <w:right w:val="nil"/>
            </w:tcBorders>
            <w:shd w:val="clear" w:color="auto" w:fill="FAF9F9"/>
            <w:hideMark/>
          </w:tcPr>
          <w:p w14:paraId="2B994C9F" w14:textId="77777777" w:rsidR="00D933B7" w:rsidRPr="00515C1A"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331D2FC0" w14:textId="77777777" w:rsidR="00D933B7" w:rsidRPr="00515C1A" w:rsidRDefault="00D933B7">
            <w:pPr>
              <w:spacing w:after="0" w:line="240" w:lineRule="auto"/>
              <w:jc w:val="center"/>
              <w:textAlignment w:val="baseline"/>
              <w:rPr>
                <w:b/>
                <w:sz w:val="20"/>
                <w:lang w:eastAsia="en-IE"/>
              </w:rPr>
            </w:pPr>
            <w:r>
              <w:rPr>
                <w:b/>
                <w:bCs/>
                <w:sz w:val="20"/>
                <w:lang w:eastAsia="en-IE"/>
              </w:rPr>
              <w:t>&gt;</w:t>
            </w:r>
            <w:r>
              <w:rPr>
                <w:rFonts w:ascii="Calibri" w:hAnsi="Calibri" w:cs="Calibri"/>
                <w:color w:val="000000"/>
                <w:sz w:val="20"/>
                <w:lang w:eastAsia="en-IE"/>
              </w:rPr>
              <w:t> </w:t>
            </w:r>
            <w:r>
              <w:rPr>
                <w:b/>
                <w:bCs/>
                <w:sz w:val="20"/>
                <w:lang w:eastAsia="en-IE"/>
              </w:rPr>
              <w:t>100%</w:t>
            </w:r>
          </w:p>
        </w:tc>
        <w:tc>
          <w:tcPr>
            <w:tcW w:w="1488" w:type="dxa"/>
            <w:tcBorders>
              <w:top w:val="single" w:sz="6" w:space="0" w:color="8C8C8C"/>
              <w:left w:val="nil"/>
              <w:bottom w:val="single" w:sz="6" w:space="0" w:color="8C8C8C"/>
              <w:right w:val="nil"/>
            </w:tcBorders>
            <w:shd w:val="clear" w:color="auto" w:fill="FAF9F9"/>
            <w:hideMark/>
          </w:tcPr>
          <w:p w14:paraId="01BDB73D" w14:textId="77777777" w:rsidR="00D933B7" w:rsidRPr="00515C1A" w:rsidRDefault="00D933B7">
            <w:pPr>
              <w:spacing w:after="0" w:line="240" w:lineRule="auto"/>
              <w:jc w:val="center"/>
              <w:textAlignment w:val="baseline"/>
              <w:rPr>
                <w:rFonts w:cs="Segoe UI"/>
                <w:sz w:val="20"/>
                <w:lang w:val="en-IE" w:eastAsia="en-IE"/>
              </w:rPr>
            </w:pPr>
            <w:r>
              <w:rPr>
                <w:color w:val="000000" w:themeColor="text1"/>
                <w:sz w:val="20"/>
                <w:lang w:eastAsia="en-IE"/>
              </w:rPr>
              <w:t>186</w:t>
            </w:r>
            <w:r>
              <w:rPr>
                <w:rFonts w:ascii="Calibri" w:hAnsi="Calibri" w:cs="Calibri"/>
                <w:color w:val="000000"/>
                <w:sz w:val="20"/>
                <w:lang w:eastAsia="en-IE"/>
              </w:rPr>
              <w:t> </w:t>
            </w:r>
            <w:r>
              <w:rPr>
                <w:color w:val="000000" w:themeColor="text1"/>
                <w:sz w:val="20"/>
                <w:lang w:eastAsia="en-IE"/>
              </w:rPr>
              <w:t>140 in</w:t>
            </w:r>
            <w:r>
              <w:br/>
            </w:r>
            <w:r>
              <w:rPr>
                <w:color w:val="000000" w:themeColor="text1"/>
                <w:sz w:val="20"/>
                <w:lang w:eastAsia="en-IE"/>
              </w:rPr>
              <w:t>2027</w:t>
            </w:r>
          </w:p>
        </w:tc>
        <w:tc>
          <w:tcPr>
            <w:tcW w:w="1535" w:type="dxa"/>
            <w:tcBorders>
              <w:top w:val="single" w:sz="6" w:space="0" w:color="8C8C8C"/>
              <w:left w:val="nil"/>
              <w:bottom w:val="single" w:sz="6" w:space="0" w:color="8C8C8C"/>
              <w:right w:val="nil"/>
            </w:tcBorders>
            <w:shd w:val="clear" w:color="auto" w:fill="FAF9F9"/>
            <w:hideMark/>
          </w:tcPr>
          <w:p w14:paraId="662B5482"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1.2</w:t>
            </w:r>
            <w:r>
              <w:rPr>
                <w:rFonts w:ascii="Calibri" w:hAnsi="Calibri" w:cs="Calibri"/>
                <w:color w:val="000000"/>
                <w:sz w:val="20"/>
                <w:lang w:eastAsia="en-IE"/>
              </w:rPr>
              <w:t> </w:t>
            </w:r>
            <w:r>
              <w:rPr>
                <w:rFonts w:cs="Segoe UI"/>
                <w:sz w:val="20"/>
                <w:lang w:eastAsia="en-IE"/>
              </w:rPr>
              <w:t>million by 2025 compared to a target of 186</w:t>
            </w:r>
            <w:r>
              <w:rPr>
                <w:rFonts w:ascii="Calibri" w:hAnsi="Calibri" w:cs="Calibri"/>
                <w:color w:val="000000"/>
                <w:sz w:val="20"/>
                <w:lang w:eastAsia="en-IE"/>
              </w:rPr>
              <w:t> </w:t>
            </w:r>
            <w:r>
              <w:rPr>
                <w:rFonts w:cs="Segoe UI"/>
                <w:sz w:val="20"/>
                <w:lang w:eastAsia="en-IE"/>
              </w:rPr>
              <w:t>140</w:t>
            </w:r>
          </w:p>
        </w:tc>
        <w:tc>
          <w:tcPr>
            <w:tcW w:w="1588" w:type="dxa"/>
            <w:tcBorders>
              <w:top w:val="single" w:sz="6" w:space="0" w:color="8C8C8C"/>
              <w:left w:val="nil"/>
              <w:bottom w:val="single" w:sz="6" w:space="0" w:color="8C8C8C"/>
              <w:right w:val="nil"/>
            </w:tcBorders>
            <w:shd w:val="clear" w:color="auto" w:fill="FAF9F9"/>
            <w:hideMark/>
          </w:tcPr>
          <w:p w14:paraId="2755E5A8"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 xml:space="preserve">On track </w:t>
            </w:r>
          </w:p>
        </w:tc>
      </w:tr>
      <w:tr w:rsidR="00D933B7" w:rsidRPr="00515C1A" w14:paraId="20DACD8C" w14:textId="77777777">
        <w:trPr>
          <w:trHeight w:val="300"/>
        </w:trPr>
        <w:tc>
          <w:tcPr>
            <w:tcW w:w="2126" w:type="dxa"/>
            <w:tcBorders>
              <w:top w:val="single" w:sz="6" w:space="0" w:color="8C8C8C"/>
              <w:left w:val="nil"/>
              <w:bottom w:val="single" w:sz="6" w:space="0" w:color="8C8C8C"/>
              <w:right w:val="nil"/>
            </w:tcBorders>
            <w:vAlign w:val="center"/>
            <w:hideMark/>
          </w:tcPr>
          <w:p w14:paraId="43D47E26"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Use of key European</w:t>
            </w:r>
            <w:r>
              <w:rPr>
                <w:color w:val="000000"/>
                <w:sz w:val="20"/>
                <w:lang w:eastAsia="en-IE"/>
              </w:rPr>
              <w:br/>
              <w:t>electronic systems</w:t>
            </w:r>
            <w:r>
              <w:rPr>
                <w:rFonts w:ascii="Calibri" w:hAnsi="Calibri" w:cs="Calibri"/>
                <w:color w:val="000000"/>
                <w:sz w:val="20"/>
                <w:lang w:eastAsia="en-IE"/>
              </w:rPr>
              <w:t> </w:t>
            </w:r>
            <w:r>
              <w:rPr>
                <w:color w:val="000000"/>
                <w:sz w:val="20"/>
                <w:lang w:eastAsia="en-IE"/>
              </w:rPr>
              <w:t>–</w:t>
            </w:r>
            <w:r>
              <w:rPr>
                <w:color w:val="000000"/>
                <w:sz w:val="20"/>
                <w:lang w:eastAsia="en-IE"/>
              </w:rPr>
              <w:br/>
              <w:t>number of</w:t>
            </w:r>
            <w:r>
              <w:rPr>
                <w:color w:val="000000"/>
                <w:sz w:val="20"/>
                <w:lang w:eastAsia="en-IE"/>
              </w:rPr>
              <w:br/>
              <w:t>messages</w:t>
            </w:r>
            <w:r>
              <w:rPr>
                <w:color w:val="000000"/>
                <w:sz w:val="20"/>
                <w:lang w:eastAsia="en-IE"/>
              </w:rPr>
              <w:br/>
              <w:t>exchanged on the</w:t>
            </w:r>
            <w:r>
              <w:rPr>
                <w:color w:val="000000"/>
                <w:sz w:val="20"/>
                <w:lang w:eastAsia="en-IE"/>
              </w:rPr>
              <w:br/>
              <w:t>key European</w:t>
            </w:r>
            <w:r>
              <w:rPr>
                <w:color w:val="000000"/>
                <w:sz w:val="20"/>
                <w:lang w:eastAsia="en-IE"/>
              </w:rPr>
              <w:br/>
              <w:t>electronic systems</w:t>
            </w:r>
            <w:r>
              <w:rPr>
                <w:rFonts w:ascii="Calibri" w:hAnsi="Calibri" w:cs="Calibri"/>
                <w:color w:val="000000"/>
                <w:sz w:val="20"/>
                <w:lang w:eastAsia="en-IE"/>
              </w:rPr>
              <w:t> </w:t>
            </w:r>
            <w:r>
              <w:rPr>
                <w:color w:val="000000"/>
                <w:sz w:val="20"/>
                <w:lang w:eastAsia="en-IE"/>
              </w:rPr>
              <w:t xml:space="preserve">/ </w:t>
            </w:r>
            <w:r>
              <w:rPr>
                <w:color w:val="000000"/>
                <w:sz w:val="20"/>
                <w:lang w:eastAsia="en-IE"/>
              </w:rPr>
              <w:br/>
              <w:t>system components</w:t>
            </w:r>
          </w:p>
        </w:tc>
        <w:tc>
          <w:tcPr>
            <w:tcW w:w="1524" w:type="dxa"/>
            <w:tcBorders>
              <w:top w:val="single" w:sz="6" w:space="0" w:color="8C8C8C"/>
              <w:left w:val="nil"/>
              <w:bottom w:val="single" w:sz="6" w:space="0" w:color="8C8C8C"/>
              <w:right w:val="nil"/>
            </w:tcBorders>
            <w:hideMark/>
          </w:tcPr>
          <w:p w14:paraId="49F85F6E" w14:textId="77777777" w:rsidR="00D933B7" w:rsidRPr="00515C1A"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hideMark/>
          </w:tcPr>
          <w:p w14:paraId="5871E0D1" w14:textId="77777777" w:rsidR="00D933B7" w:rsidRPr="00515C1A" w:rsidRDefault="00D933B7">
            <w:pPr>
              <w:spacing w:after="0" w:line="240" w:lineRule="auto"/>
              <w:jc w:val="center"/>
              <w:textAlignment w:val="baseline"/>
              <w:rPr>
                <w:rFonts w:cs="Segoe UI"/>
                <w:sz w:val="20"/>
                <w:lang w:val="en-IE" w:eastAsia="en-IE"/>
              </w:rPr>
            </w:pPr>
            <w:r>
              <w:rPr>
                <w:b/>
                <w:bCs/>
                <w:sz w:val="20"/>
                <w:lang w:eastAsia="en-IE"/>
              </w:rPr>
              <w:t>&gt;</w:t>
            </w:r>
            <w:r>
              <w:rPr>
                <w:rFonts w:ascii="Calibri" w:hAnsi="Calibri" w:cs="Calibri"/>
                <w:color w:val="000000"/>
                <w:sz w:val="20"/>
                <w:lang w:eastAsia="en-IE"/>
              </w:rPr>
              <w:t> </w:t>
            </w:r>
            <w:r>
              <w:rPr>
                <w:b/>
                <w:bCs/>
                <w:sz w:val="20"/>
                <w:lang w:eastAsia="en-IE"/>
              </w:rPr>
              <w:t>100%</w:t>
            </w:r>
          </w:p>
        </w:tc>
        <w:tc>
          <w:tcPr>
            <w:tcW w:w="1488" w:type="dxa"/>
            <w:tcBorders>
              <w:top w:val="single" w:sz="6" w:space="0" w:color="8C8C8C"/>
              <w:left w:val="nil"/>
              <w:bottom w:val="single" w:sz="6" w:space="0" w:color="8C8C8C"/>
              <w:right w:val="nil"/>
            </w:tcBorders>
            <w:hideMark/>
          </w:tcPr>
          <w:p w14:paraId="23CA944F" w14:textId="77777777" w:rsidR="00D933B7" w:rsidRPr="00515C1A" w:rsidRDefault="00D933B7">
            <w:pPr>
              <w:spacing w:after="0" w:line="240" w:lineRule="auto"/>
              <w:jc w:val="center"/>
              <w:textAlignment w:val="baseline"/>
              <w:rPr>
                <w:rFonts w:cs="Segoe UI"/>
                <w:sz w:val="20"/>
                <w:lang w:val="en-IE" w:eastAsia="en-IE"/>
              </w:rPr>
            </w:pPr>
            <w:r>
              <w:rPr>
                <w:color w:val="000000"/>
                <w:sz w:val="20"/>
                <w:lang w:eastAsia="en-IE"/>
              </w:rPr>
              <w:t>20</w:t>
            </w:r>
            <w:r>
              <w:rPr>
                <w:rFonts w:ascii="Calibri" w:hAnsi="Calibri" w:cs="Calibri"/>
                <w:color w:val="000000"/>
                <w:sz w:val="20"/>
                <w:lang w:eastAsia="en-IE"/>
              </w:rPr>
              <w:t> </w:t>
            </w:r>
            <w:r>
              <w:rPr>
                <w:color w:val="000000"/>
                <w:sz w:val="20"/>
                <w:lang w:eastAsia="en-IE"/>
              </w:rPr>
              <w:t>billion in</w:t>
            </w:r>
            <w:r>
              <w:rPr>
                <w:color w:val="000000"/>
                <w:sz w:val="20"/>
                <w:lang w:eastAsia="en-IE"/>
              </w:rPr>
              <w:br/>
              <w:t>2027</w:t>
            </w:r>
          </w:p>
        </w:tc>
        <w:tc>
          <w:tcPr>
            <w:tcW w:w="1535" w:type="dxa"/>
            <w:tcBorders>
              <w:top w:val="single" w:sz="6" w:space="0" w:color="8C8C8C"/>
              <w:left w:val="nil"/>
              <w:bottom w:val="single" w:sz="6" w:space="0" w:color="8C8C8C"/>
              <w:right w:val="nil"/>
            </w:tcBorders>
          </w:tcPr>
          <w:p w14:paraId="2DA86122"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29.3</w:t>
            </w:r>
            <w:r>
              <w:rPr>
                <w:rFonts w:ascii="Calibri" w:hAnsi="Calibri" w:cs="Calibri"/>
                <w:color w:val="000000"/>
                <w:sz w:val="20"/>
                <w:lang w:eastAsia="en-IE"/>
              </w:rPr>
              <w:t> </w:t>
            </w:r>
            <w:r>
              <w:rPr>
                <w:rFonts w:cs="Segoe UI"/>
                <w:sz w:val="20"/>
                <w:lang w:eastAsia="en-IE"/>
              </w:rPr>
              <w:t>billion by 2025 compared to a target of 20</w:t>
            </w:r>
            <w:r>
              <w:rPr>
                <w:rFonts w:ascii="Calibri" w:hAnsi="Calibri" w:cs="Calibri"/>
                <w:color w:val="000000"/>
                <w:sz w:val="20"/>
                <w:lang w:eastAsia="en-IE"/>
              </w:rPr>
              <w:t> </w:t>
            </w:r>
            <w:r>
              <w:rPr>
                <w:rFonts w:cs="Segoe UI"/>
                <w:sz w:val="20"/>
                <w:lang w:eastAsia="en-IE"/>
              </w:rPr>
              <w:t>billion</w:t>
            </w:r>
          </w:p>
        </w:tc>
        <w:tc>
          <w:tcPr>
            <w:tcW w:w="1588" w:type="dxa"/>
            <w:tcBorders>
              <w:top w:val="single" w:sz="6" w:space="0" w:color="8C8C8C"/>
              <w:left w:val="nil"/>
              <w:bottom w:val="single" w:sz="6" w:space="0" w:color="8C8C8C"/>
              <w:right w:val="nil"/>
            </w:tcBorders>
            <w:hideMark/>
          </w:tcPr>
          <w:p w14:paraId="2FA3254D"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515C1A" w14:paraId="5AA22CCD" w14:textId="77777777">
        <w:trPr>
          <w:trHeight w:val="300"/>
        </w:trPr>
        <w:tc>
          <w:tcPr>
            <w:tcW w:w="2126" w:type="dxa"/>
            <w:tcBorders>
              <w:top w:val="single" w:sz="6" w:space="0" w:color="8C8C8C"/>
              <w:left w:val="nil"/>
              <w:bottom w:val="single" w:sz="6" w:space="0" w:color="8C8C8C"/>
              <w:right w:val="nil"/>
            </w:tcBorders>
            <w:shd w:val="clear" w:color="auto" w:fill="FAF9F9"/>
            <w:vAlign w:val="center"/>
            <w:hideMark/>
          </w:tcPr>
          <w:p w14:paraId="050C2DC8"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Use of key European</w:t>
            </w:r>
            <w:r>
              <w:rPr>
                <w:color w:val="000000"/>
                <w:sz w:val="20"/>
                <w:lang w:eastAsia="en-IE"/>
              </w:rPr>
              <w:br/>
              <w:t>electronic systems</w:t>
            </w:r>
            <w:r>
              <w:rPr>
                <w:color w:val="000000"/>
                <w:sz w:val="20"/>
                <w:lang w:eastAsia="en-IE"/>
              </w:rPr>
              <w:br/>
              <w:t>aimed at increasing</w:t>
            </w:r>
            <w:r>
              <w:rPr>
                <w:color w:val="000000"/>
                <w:sz w:val="20"/>
                <w:lang w:eastAsia="en-IE"/>
              </w:rPr>
              <w:br/>
              <w:t>interconnectivity</w:t>
            </w:r>
            <w:r>
              <w:rPr>
                <w:color w:val="000000"/>
                <w:sz w:val="20"/>
                <w:lang w:eastAsia="en-IE"/>
              </w:rPr>
              <w:br/>
              <w:t>and moving to a</w:t>
            </w:r>
            <w:r>
              <w:rPr>
                <w:color w:val="000000"/>
                <w:sz w:val="20"/>
                <w:lang w:eastAsia="en-IE"/>
              </w:rPr>
              <w:br/>
              <w:t>paper-free Customs</w:t>
            </w:r>
            <w:r>
              <w:rPr>
                <w:color w:val="000000"/>
                <w:sz w:val="20"/>
                <w:lang w:eastAsia="en-IE"/>
              </w:rPr>
              <w:br/>
              <w:t>Union</w:t>
            </w:r>
            <w:r>
              <w:rPr>
                <w:rFonts w:ascii="Calibri" w:hAnsi="Calibri" w:cs="Calibri"/>
                <w:color w:val="000000"/>
                <w:sz w:val="20"/>
                <w:lang w:eastAsia="en-IE"/>
              </w:rPr>
              <w:t> </w:t>
            </w:r>
            <w:r>
              <w:rPr>
                <w:color w:val="000000"/>
                <w:sz w:val="20"/>
                <w:lang w:eastAsia="en-IE"/>
              </w:rPr>
              <w:t>– number of</w:t>
            </w:r>
            <w:r>
              <w:rPr>
                <w:color w:val="000000"/>
                <w:sz w:val="20"/>
                <w:lang w:eastAsia="en-IE"/>
              </w:rPr>
              <w:br/>
              <w:t>records consulted in</w:t>
            </w:r>
            <w:r>
              <w:rPr>
                <w:color w:val="000000"/>
                <w:sz w:val="20"/>
                <w:lang w:eastAsia="en-IE"/>
              </w:rPr>
              <w:br/>
              <w:t>key databases</w:t>
            </w:r>
          </w:p>
        </w:tc>
        <w:tc>
          <w:tcPr>
            <w:tcW w:w="1524" w:type="dxa"/>
            <w:tcBorders>
              <w:top w:val="single" w:sz="6" w:space="0" w:color="8C8C8C"/>
              <w:left w:val="nil"/>
              <w:bottom w:val="single" w:sz="6" w:space="0" w:color="8C8C8C"/>
              <w:right w:val="nil"/>
            </w:tcBorders>
            <w:shd w:val="clear" w:color="auto" w:fill="FAF9F9"/>
            <w:hideMark/>
          </w:tcPr>
          <w:p w14:paraId="3F4514CB" w14:textId="77777777" w:rsidR="00D933B7" w:rsidRPr="00515C1A"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583B7FFE" w14:textId="77777777" w:rsidR="00D933B7" w:rsidRPr="00515C1A" w:rsidRDefault="00D933B7">
            <w:pPr>
              <w:spacing w:after="0" w:line="240" w:lineRule="auto"/>
              <w:jc w:val="center"/>
              <w:textAlignment w:val="baseline"/>
              <w:rPr>
                <w:rFonts w:cs="Segoe UI"/>
                <w:sz w:val="20"/>
                <w:lang w:val="en-IE" w:eastAsia="en-IE"/>
              </w:rPr>
            </w:pPr>
            <w:r>
              <w:rPr>
                <w:b/>
                <w:bCs/>
                <w:sz w:val="20"/>
                <w:lang w:eastAsia="en-IE"/>
              </w:rPr>
              <w:t>72%</w:t>
            </w:r>
          </w:p>
        </w:tc>
        <w:tc>
          <w:tcPr>
            <w:tcW w:w="1488" w:type="dxa"/>
            <w:tcBorders>
              <w:top w:val="single" w:sz="6" w:space="0" w:color="8C8C8C"/>
              <w:left w:val="nil"/>
              <w:bottom w:val="single" w:sz="6" w:space="0" w:color="8C8C8C"/>
              <w:right w:val="nil"/>
            </w:tcBorders>
            <w:shd w:val="clear" w:color="auto" w:fill="FAF9F9"/>
            <w:hideMark/>
          </w:tcPr>
          <w:p w14:paraId="7DAA21B7" w14:textId="77777777" w:rsidR="00D933B7" w:rsidRPr="00515C1A" w:rsidRDefault="00D933B7">
            <w:pPr>
              <w:spacing w:after="0" w:line="240" w:lineRule="auto"/>
              <w:jc w:val="center"/>
              <w:textAlignment w:val="baseline"/>
              <w:rPr>
                <w:rFonts w:cs="Segoe UI"/>
                <w:sz w:val="20"/>
                <w:lang w:val="en-IE" w:eastAsia="en-IE"/>
              </w:rPr>
            </w:pPr>
            <w:r>
              <w:rPr>
                <w:color w:val="000000"/>
                <w:sz w:val="20"/>
                <w:lang w:eastAsia="en-IE"/>
              </w:rPr>
              <w:t>1.2</w:t>
            </w:r>
            <w:r>
              <w:rPr>
                <w:rFonts w:ascii="Calibri" w:hAnsi="Calibri" w:cs="Calibri"/>
                <w:color w:val="000000"/>
                <w:sz w:val="20"/>
                <w:lang w:eastAsia="en-IE"/>
              </w:rPr>
              <w:t> </w:t>
            </w:r>
            <w:r>
              <w:rPr>
                <w:color w:val="000000"/>
                <w:sz w:val="20"/>
                <w:lang w:eastAsia="en-IE"/>
              </w:rPr>
              <w:t>billion by</w:t>
            </w:r>
            <w:r>
              <w:rPr>
                <w:color w:val="000000"/>
                <w:sz w:val="20"/>
                <w:lang w:eastAsia="en-IE"/>
              </w:rPr>
              <w:br/>
              <w:t>2027</w:t>
            </w:r>
          </w:p>
        </w:tc>
        <w:tc>
          <w:tcPr>
            <w:tcW w:w="1535" w:type="dxa"/>
            <w:tcBorders>
              <w:top w:val="single" w:sz="6" w:space="0" w:color="8C8C8C"/>
              <w:left w:val="nil"/>
              <w:bottom w:val="single" w:sz="6" w:space="0" w:color="8C8C8C"/>
              <w:right w:val="nil"/>
            </w:tcBorders>
            <w:shd w:val="clear" w:color="auto" w:fill="FAF9F9"/>
            <w:hideMark/>
          </w:tcPr>
          <w:p w14:paraId="02DC5FA5"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864</w:t>
            </w:r>
            <w:r>
              <w:rPr>
                <w:rFonts w:ascii="Calibri" w:hAnsi="Calibri" w:cs="Calibri"/>
                <w:color w:val="000000"/>
                <w:sz w:val="20"/>
                <w:lang w:eastAsia="en-IE"/>
              </w:rPr>
              <w:t> </w:t>
            </w:r>
            <w:r>
              <w:rPr>
                <w:rFonts w:cs="Segoe UI"/>
                <w:sz w:val="20"/>
                <w:lang w:eastAsia="en-IE"/>
              </w:rPr>
              <w:t>million by 2025 compared to a target of 1.2</w:t>
            </w:r>
            <w:r>
              <w:rPr>
                <w:rFonts w:ascii="Calibri" w:hAnsi="Calibri" w:cs="Calibri"/>
                <w:color w:val="000000"/>
                <w:sz w:val="20"/>
                <w:lang w:eastAsia="en-IE"/>
              </w:rPr>
              <w:t> </w:t>
            </w:r>
            <w:r>
              <w:rPr>
                <w:rFonts w:cs="Segoe UI"/>
                <w:sz w:val="20"/>
                <w:lang w:eastAsia="en-IE"/>
              </w:rPr>
              <w:t>billion</w:t>
            </w:r>
          </w:p>
        </w:tc>
        <w:tc>
          <w:tcPr>
            <w:tcW w:w="1588" w:type="dxa"/>
            <w:tcBorders>
              <w:top w:val="single" w:sz="6" w:space="0" w:color="8C8C8C"/>
              <w:left w:val="nil"/>
              <w:bottom w:val="single" w:sz="6" w:space="0" w:color="8C8C8C"/>
              <w:right w:val="nil"/>
            </w:tcBorders>
            <w:shd w:val="clear" w:color="auto" w:fill="FAF9F9"/>
            <w:hideMark/>
          </w:tcPr>
          <w:p w14:paraId="5B4E01A6"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515C1A" w14:paraId="247524A3" w14:textId="77777777">
        <w:trPr>
          <w:trHeight w:val="300"/>
        </w:trPr>
        <w:tc>
          <w:tcPr>
            <w:tcW w:w="2126" w:type="dxa"/>
            <w:tcBorders>
              <w:top w:val="single" w:sz="6" w:space="0" w:color="8C8C8C"/>
              <w:left w:val="nil"/>
              <w:bottom w:val="single" w:sz="6" w:space="0" w:color="8C8C8C"/>
              <w:right w:val="nil"/>
            </w:tcBorders>
            <w:shd w:val="clear" w:color="auto" w:fill="FAF9F9"/>
            <w:vAlign w:val="center"/>
          </w:tcPr>
          <w:p w14:paraId="1A9D89BE" w14:textId="77777777" w:rsidR="00D933B7" w:rsidRPr="00515C1A" w:rsidRDefault="00D933B7">
            <w:pPr>
              <w:spacing w:after="0" w:line="240" w:lineRule="auto"/>
              <w:textAlignment w:val="baseline"/>
              <w:rPr>
                <w:rFonts w:cs="Segoe UI"/>
                <w:sz w:val="20"/>
                <w:lang w:eastAsia="en-IE"/>
              </w:rPr>
            </w:pPr>
            <w:r>
              <w:rPr>
                <w:color w:val="000000"/>
                <w:sz w:val="20"/>
                <w:lang w:eastAsia="en-IE"/>
              </w:rPr>
              <w:t>Union Customs</w:t>
            </w:r>
            <w:r>
              <w:rPr>
                <w:color w:val="000000"/>
                <w:sz w:val="20"/>
                <w:lang w:eastAsia="en-IE"/>
              </w:rPr>
              <w:br/>
              <w:t>Code completion</w:t>
            </w:r>
            <w:r>
              <w:rPr>
                <w:color w:val="000000"/>
                <w:sz w:val="20"/>
                <w:lang w:eastAsia="en-IE"/>
              </w:rPr>
              <w:br/>
              <w:t>rate</w:t>
            </w:r>
          </w:p>
        </w:tc>
        <w:tc>
          <w:tcPr>
            <w:tcW w:w="1524" w:type="dxa"/>
            <w:tcBorders>
              <w:top w:val="single" w:sz="6" w:space="0" w:color="8C8C8C"/>
              <w:left w:val="nil"/>
              <w:bottom w:val="single" w:sz="6" w:space="0" w:color="8C8C8C"/>
              <w:right w:val="nil"/>
            </w:tcBorders>
            <w:shd w:val="clear" w:color="auto" w:fill="FAF9F9"/>
          </w:tcPr>
          <w:p w14:paraId="28BA0CA0"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75%</w:t>
            </w:r>
          </w:p>
        </w:tc>
        <w:tc>
          <w:tcPr>
            <w:tcW w:w="1519" w:type="dxa"/>
            <w:tcBorders>
              <w:top w:val="single" w:sz="6" w:space="0" w:color="8C8C8C"/>
              <w:left w:val="nil"/>
              <w:bottom w:val="single" w:sz="6" w:space="0" w:color="8C8C8C"/>
              <w:right w:val="nil"/>
            </w:tcBorders>
            <w:shd w:val="clear" w:color="auto" w:fill="FAF9F9"/>
          </w:tcPr>
          <w:p w14:paraId="04831E5C" w14:textId="77777777" w:rsidR="00D933B7" w:rsidRPr="00515C1A" w:rsidRDefault="00D933B7">
            <w:pPr>
              <w:spacing w:after="0" w:line="240" w:lineRule="auto"/>
              <w:jc w:val="center"/>
              <w:textAlignment w:val="baseline"/>
              <w:rPr>
                <w:b/>
                <w:sz w:val="20"/>
                <w:lang w:eastAsia="en-IE"/>
              </w:rPr>
            </w:pPr>
            <w:r>
              <w:rPr>
                <w:b/>
                <w:bCs/>
                <w:sz w:val="20"/>
                <w:lang w:eastAsia="en-IE"/>
              </w:rPr>
              <w:t>91%</w:t>
            </w:r>
          </w:p>
        </w:tc>
        <w:tc>
          <w:tcPr>
            <w:tcW w:w="1488" w:type="dxa"/>
            <w:tcBorders>
              <w:top w:val="single" w:sz="6" w:space="0" w:color="8C8C8C"/>
              <w:left w:val="nil"/>
              <w:bottom w:val="single" w:sz="6" w:space="0" w:color="8C8C8C"/>
              <w:right w:val="nil"/>
            </w:tcBorders>
            <w:shd w:val="clear" w:color="auto" w:fill="FAF9F9"/>
          </w:tcPr>
          <w:p w14:paraId="353066CB" w14:textId="77777777" w:rsidR="00D933B7" w:rsidRPr="00515C1A" w:rsidRDefault="00D933B7">
            <w:pPr>
              <w:spacing w:after="0" w:line="240" w:lineRule="auto"/>
              <w:jc w:val="center"/>
              <w:textAlignment w:val="baseline"/>
              <w:rPr>
                <w:rFonts w:cs="Segoe UI"/>
                <w:sz w:val="20"/>
                <w:lang w:eastAsia="en-IE"/>
              </w:rPr>
            </w:pPr>
            <w:r>
              <w:rPr>
                <w:color w:val="000000"/>
                <w:sz w:val="20"/>
                <w:lang w:eastAsia="en-IE"/>
              </w:rPr>
              <w:t>100% in 2025</w:t>
            </w:r>
          </w:p>
        </w:tc>
        <w:tc>
          <w:tcPr>
            <w:tcW w:w="1535" w:type="dxa"/>
            <w:tcBorders>
              <w:top w:val="single" w:sz="6" w:space="0" w:color="8C8C8C"/>
              <w:left w:val="nil"/>
              <w:bottom w:val="single" w:sz="6" w:space="0" w:color="8C8C8C"/>
              <w:right w:val="nil"/>
            </w:tcBorders>
            <w:shd w:val="clear" w:color="auto" w:fill="FAF9F9"/>
          </w:tcPr>
          <w:p w14:paraId="1CE45C81"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97.63% in 2025 compared to a target of 100%</w:t>
            </w:r>
          </w:p>
        </w:tc>
        <w:tc>
          <w:tcPr>
            <w:tcW w:w="1588" w:type="dxa"/>
            <w:tcBorders>
              <w:top w:val="single" w:sz="6" w:space="0" w:color="8C8C8C"/>
              <w:left w:val="nil"/>
              <w:bottom w:val="single" w:sz="6" w:space="0" w:color="8C8C8C"/>
              <w:right w:val="nil"/>
            </w:tcBorders>
            <w:shd w:val="clear" w:color="auto" w:fill="FAF9F9"/>
          </w:tcPr>
          <w:p w14:paraId="7FBD83C5"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515C1A" w14:paraId="37A691B2" w14:textId="77777777">
        <w:trPr>
          <w:trHeight w:val="300"/>
        </w:trPr>
        <w:tc>
          <w:tcPr>
            <w:tcW w:w="2126" w:type="dxa"/>
            <w:tcBorders>
              <w:top w:val="single" w:sz="6" w:space="0" w:color="8C8C8C"/>
              <w:left w:val="nil"/>
              <w:bottom w:val="single" w:sz="6" w:space="0" w:color="8C8C8C"/>
              <w:right w:val="nil"/>
            </w:tcBorders>
            <w:shd w:val="clear" w:color="auto" w:fill="FAF9F9"/>
            <w:vAlign w:val="center"/>
          </w:tcPr>
          <w:p w14:paraId="3D0B55A9" w14:textId="77777777" w:rsidR="00D933B7" w:rsidRPr="00515C1A" w:rsidRDefault="00D933B7">
            <w:pPr>
              <w:spacing w:after="0" w:line="240" w:lineRule="auto"/>
              <w:textAlignment w:val="baseline"/>
              <w:rPr>
                <w:rFonts w:cs="Segoe UI"/>
                <w:sz w:val="20"/>
                <w:lang w:eastAsia="en-IE"/>
              </w:rPr>
            </w:pPr>
            <w:r>
              <w:rPr>
                <w:color w:val="000000"/>
                <w:sz w:val="20"/>
                <w:lang w:eastAsia="en-IE"/>
              </w:rPr>
              <w:t>Best practices and</w:t>
            </w:r>
            <w:r>
              <w:rPr>
                <w:color w:val="000000"/>
                <w:sz w:val="20"/>
                <w:lang w:eastAsia="en-IE"/>
              </w:rPr>
              <w:br/>
              <w:t>guideline index</w:t>
            </w:r>
            <w:r>
              <w:rPr>
                <w:rFonts w:ascii="Calibri" w:hAnsi="Calibri" w:cs="Calibri"/>
                <w:color w:val="000000"/>
                <w:sz w:val="20"/>
                <w:lang w:eastAsia="en-IE"/>
              </w:rPr>
              <w:t> </w:t>
            </w:r>
            <w:r>
              <w:rPr>
                <w:color w:val="000000"/>
                <w:sz w:val="20"/>
                <w:lang w:eastAsia="en-IE"/>
              </w:rPr>
              <w:t>–</w:t>
            </w:r>
            <w:r>
              <w:rPr>
                <w:color w:val="000000"/>
                <w:sz w:val="20"/>
                <w:lang w:eastAsia="en-IE"/>
              </w:rPr>
              <w:br/>
              <w:t>percentage of</w:t>
            </w:r>
            <w:r>
              <w:rPr>
                <w:color w:val="000000"/>
                <w:sz w:val="20"/>
                <w:lang w:eastAsia="en-IE"/>
              </w:rPr>
              <w:br/>
              <w:t>participants that</w:t>
            </w:r>
            <w:r>
              <w:rPr>
                <w:color w:val="000000"/>
                <w:sz w:val="20"/>
                <w:lang w:eastAsia="en-IE"/>
              </w:rPr>
              <w:br/>
              <w:t>made use of a</w:t>
            </w:r>
            <w:r>
              <w:rPr>
                <w:color w:val="000000"/>
                <w:sz w:val="20"/>
                <w:lang w:eastAsia="en-IE"/>
              </w:rPr>
              <w:br/>
              <w:t>working</w:t>
            </w:r>
            <w:r>
              <w:rPr>
                <w:color w:val="000000"/>
                <w:sz w:val="20"/>
                <w:lang w:eastAsia="en-IE"/>
              </w:rPr>
              <w:br/>
              <w:t>practice/guideline</w:t>
            </w:r>
            <w:r>
              <w:rPr>
                <w:color w:val="000000"/>
                <w:sz w:val="20"/>
                <w:lang w:eastAsia="en-IE"/>
              </w:rPr>
              <w:br/>
              <w:t>developed with the</w:t>
            </w:r>
            <w:r>
              <w:rPr>
                <w:color w:val="000000"/>
                <w:sz w:val="20"/>
                <w:lang w:eastAsia="en-IE"/>
              </w:rPr>
              <w:br/>
              <w:t>support of the</w:t>
            </w:r>
            <w:r>
              <w:rPr>
                <w:color w:val="000000"/>
                <w:sz w:val="20"/>
                <w:lang w:eastAsia="en-IE"/>
              </w:rPr>
              <w:br/>
              <w:t>programme</w:t>
            </w:r>
          </w:p>
        </w:tc>
        <w:tc>
          <w:tcPr>
            <w:tcW w:w="1524" w:type="dxa"/>
            <w:tcBorders>
              <w:top w:val="single" w:sz="6" w:space="0" w:color="8C8C8C"/>
              <w:left w:val="nil"/>
              <w:bottom w:val="single" w:sz="6" w:space="0" w:color="8C8C8C"/>
              <w:right w:val="nil"/>
            </w:tcBorders>
            <w:shd w:val="clear" w:color="auto" w:fill="FAF9F9"/>
          </w:tcPr>
          <w:p w14:paraId="76E20311" w14:textId="77777777" w:rsidR="00D933B7" w:rsidRPr="00515C1A" w:rsidRDefault="00D933B7">
            <w:pPr>
              <w:spacing w:after="0" w:line="240" w:lineRule="auto"/>
              <w:jc w:val="center"/>
              <w:textAlignment w:val="baseline"/>
              <w:rPr>
                <w:rFonts w:cs="Segoe UI"/>
                <w:sz w:val="20"/>
                <w:lang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579C98BD" w14:textId="77777777" w:rsidR="00D933B7" w:rsidRPr="00515C1A" w:rsidRDefault="00D933B7">
            <w:pPr>
              <w:spacing w:after="0" w:line="240" w:lineRule="auto"/>
              <w:jc w:val="center"/>
              <w:textAlignment w:val="baseline"/>
              <w:rPr>
                <w:b/>
                <w:sz w:val="20"/>
                <w:lang w:eastAsia="en-IE"/>
              </w:rPr>
            </w:pPr>
            <w:r>
              <w:rPr>
                <w:b/>
                <w:bCs/>
                <w:sz w:val="20"/>
                <w:lang w:eastAsia="en-IE"/>
              </w:rPr>
              <w:t>67%</w:t>
            </w:r>
          </w:p>
        </w:tc>
        <w:tc>
          <w:tcPr>
            <w:tcW w:w="1488" w:type="dxa"/>
            <w:tcBorders>
              <w:top w:val="single" w:sz="6" w:space="0" w:color="8C8C8C"/>
              <w:left w:val="nil"/>
              <w:bottom w:val="single" w:sz="6" w:space="0" w:color="8C8C8C"/>
              <w:right w:val="nil"/>
            </w:tcBorders>
            <w:shd w:val="clear" w:color="auto" w:fill="FAF9F9"/>
          </w:tcPr>
          <w:p w14:paraId="2D9C645A" w14:textId="77777777" w:rsidR="00D933B7" w:rsidRPr="00515C1A" w:rsidRDefault="00D933B7">
            <w:pPr>
              <w:spacing w:after="0" w:line="240" w:lineRule="auto"/>
              <w:jc w:val="center"/>
              <w:textAlignment w:val="baseline"/>
              <w:rPr>
                <w:rFonts w:cs="Segoe UI"/>
                <w:sz w:val="20"/>
                <w:lang w:eastAsia="en-IE"/>
              </w:rPr>
            </w:pPr>
            <w:r>
              <w:rPr>
                <w:color w:val="000000"/>
                <w:sz w:val="20"/>
                <w:lang w:eastAsia="en-IE"/>
              </w:rPr>
              <w:t>75% annually</w:t>
            </w:r>
            <w:r>
              <w:rPr>
                <w:color w:val="000000"/>
                <w:sz w:val="20"/>
                <w:lang w:eastAsia="en-IE"/>
              </w:rPr>
              <w:br/>
              <w:t>from 2022 till</w:t>
            </w:r>
            <w:r>
              <w:rPr>
                <w:color w:val="000000"/>
                <w:sz w:val="20"/>
                <w:lang w:eastAsia="en-IE"/>
              </w:rPr>
              <w:br/>
              <w:t>2027</w:t>
            </w:r>
          </w:p>
        </w:tc>
        <w:tc>
          <w:tcPr>
            <w:tcW w:w="1535" w:type="dxa"/>
            <w:tcBorders>
              <w:top w:val="single" w:sz="6" w:space="0" w:color="8C8C8C"/>
              <w:left w:val="nil"/>
              <w:bottom w:val="single" w:sz="6" w:space="0" w:color="8C8C8C"/>
              <w:right w:val="nil"/>
            </w:tcBorders>
            <w:shd w:val="clear" w:color="auto" w:fill="FAF9F9"/>
          </w:tcPr>
          <w:p w14:paraId="63C2946E"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Milestones achieved for 2022 till 2025 (2025: 85% compared to a milestone of 75%)</w:t>
            </w:r>
          </w:p>
        </w:tc>
        <w:tc>
          <w:tcPr>
            <w:tcW w:w="1588" w:type="dxa"/>
            <w:tcBorders>
              <w:top w:val="single" w:sz="6" w:space="0" w:color="8C8C8C"/>
              <w:left w:val="nil"/>
              <w:bottom w:val="single" w:sz="6" w:space="0" w:color="8C8C8C"/>
              <w:right w:val="nil"/>
            </w:tcBorders>
            <w:shd w:val="clear" w:color="auto" w:fill="FAF9F9"/>
          </w:tcPr>
          <w:p w14:paraId="3AC52198"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0C302C77" w14:textId="77777777" w:rsidR="00D933B7"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2F2679B1" w14:textId="77777777" w:rsidR="00D933B7" w:rsidRPr="00852D84" w:rsidRDefault="00D933B7" w:rsidP="00373960">
      <w:pPr>
        <w:pStyle w:val="ListParagraph"/>
        <w:numPr>
          <w:ilvl w:val="0"/>
          <w:numId w:val="23"/>
        </w:numPr>
        <w:spacing w:after="240" w:line="264" w:lineRule="auto"/>
        <w:ind w:left="360"/>
        <w:jc w:val="both"/>
      </w:pPr>
      <w:r>
        <w:t>In 2025, the programme’s different strands</w:t>
      </w:r>
      <w:r>
        <w:rPr>
          <w:rFonts w:ascii="Calibri" w:hAnsi="Calibri" w:cs="Calibri"/>
        </w:rPr>
        <w:t> </w:t>
      </w:r>
      <w:r>
        <w:rPr>
          <w:rFonts w:cs="Calibri"/>
        </w:rPr>
        <w:t>(</w:t>
      </w:r>
      <w:r>
        <w:rPr>
          <w:vertAlign w:val="superscript"/>
        </w:rPr>
        <w:footnoteReference w:id="8"/>
      </w:r>
      <w:r>
        <w:rPr>
          <w:rFonts w:cs="Calibri"/>
        </w:rPr>
        <w:t>)</w:t>
      </w:r>
      <w:r>
        <w:t xml:space="preserve"> continued to provide a platform to discuss the most pressing issues for the Customs Union, including the challenges identified in the customs reform proposal</w:t>
      </w:r>
      <w:r>
        <w:rPr>
          <w:rFonts w:ascii="Calibri" w:hAnsi="Calibri" w:cs="Calibri"/>
        </w:rPr>
        <w:t> </w:t>
      </w:r>
      <w:r>
        <w:rPr>
          <w:rFonts w:cs="Calibri"/>
        </w:rPr>
        <w:t>(</w:t>
      </w:r>
      <w:r>
        <w:rPr>
          <w:vertAlign w:val="superscript"/>
        </w:rPr>
        <w:footnoteReference w:id="9"/>
      </w:r>
      <w:r>
        <w:rPr>
          <w:rFonts w:cs="Calibri"/>
        </w:rPr>
        <w:t>)</w:t>
      </w:r>
      <w:r>
        <w:t>, such as e-commerce and the future Customs Data Hub, and supporting enlargement countries in their task of integration into EU customs legislation and its application.</w:t>
      </w:r>
    </w:p>
    <w:p w14:paraId="7217586F" w14:textId="00A674D4" w:rsidR="00D933B7" w:rsidRPr="00852D84" w:rsidRDefault="00D933B7" w:rsidP="00373960">
      <w:pPr>
        <w:pStyle w:val="ListParagraph"/>
        <w:numPr>
          <w:ilvl w:val="0"/>
          <w:numId w:val="23"/>
        </w:numPr>
        <w:spacing w:after="240" w:line="264" w:lineRule="auto"/>
        <w:ind w:left="360"/>
        <w:jc w:val="both"/>
      </w:pPr>
      <w:r>
        <w:t>The reporting period also demonstrated the continued vital role of digital systems in customs procedures and processes and witnessed the work towards full delivery of the systems under the Union Customs Code in 2025</w:t>
      </w:r>
      <w:r>
        <w:rPr>
          <w:rFonts w:ascii="Calibri" w:hAnsi="Calibri" w:cs="Calibri"/>
        </w:rPr>
        <w:t> </w:t>
      </w:r>
      <w:r>
        <w:rPr>
          <w:rFonts w:cs="Calibri"/>
        </w:rPr>
        <w:t>(</w:t>
      </w:r>
      <w:r>
        <w:rPr>
          <w:vertAlign w:val="superscript"/>
        </w:rPr>
        <w:footnoteReference w:id="10"/>
      </w:r>
      <w:r>
        <w:rPr>
          <w:rFonts w:cs="Calibri"/>
        </w:rPr>
        <w:t>)</w:t>
      </w:r>
      <w:r>
        <w:t>. In this respect, support to the development of the European digital customs environment remained a focal point of the programme (69 systems supported) and a top priority in the Customs Union. In 2025, 8</w:t>
      </w:r>
      <w:r w:rsidR="004B3676">
        <w:t>8</w:t>
      </w:r>
      <w:r>
        <w:t>% of the programme budget was dedicated to supporting the development and maintenance of the European electronic systems for customs.</w:t>
      </w:r>
    </w:p>
    <w:p w14:paraId="04A89210" w14:textId="77777777" w:rsidR="00D933B7" w:rsidRDefault="00D933B7" w:rsidP="00373960">
      <w:pPr>
        <w:pStyle w:val="ListParagraph"/>
        <w:numPr>
          <w:ilvl w:val="0"/>
          <w:numId w:val="23"/>
        </w:numPr>
        <w:spacing w:after="240" w:line="264" w:lineRule="auto"/>
        <w:ind w:left="360"/>
        <w:jc w:val="both"/>
      </w:pPr>
      <w:r>
        <w:t>The high demand for these networks and systems is evidenced by the volume of messages and consultations via these applications. In 2025, the number of messages continued to rise, with 9.4</w:t>
      </w:r>
      <w:r>
        <w:rPr>
          <w:rFonts w:ascii="Calibri" w:hAnsi="Calibri" w:cs="Calibri"/>
        </w:rPr>
        <w:t> </w:t>
      </w:r>
      <w:r>
        <w:t>billion exchanged. Similarly, consultations increased and, with the growing use of the digital customs environment, we can expect further growth in the coming years, particularly after the full implementation of the Union Customs Code systems.</w:t>
      </w:r>
    </w:p>
    <w:p w14:paraId="51F82D7A" w14:textId="77777777" w:rsidR="00D933B7" w:rsidRDefault="00D933B7" w:rsidP="00373960">
      <w:pPr>
        <w:pStyle w:val="ListParagraph"/>
        <w:numPr>
          <w:ilvl w:val="0"/>
          <w:numId w:val="23"/>
        </w:numPr>
        <w:spacing w:after="240" w:line="264" w:lineRule="auto"/>
        <w:ind w:left="360"/>
        <w:jc w:val="both"/>
      </w:pPr>
      <w:r>
        <w:t>The availability of CCN/CCN2 remained high without service disruptions, at 99.98% and 99.91% respectively. Values are above the target set for 2025 (set at 99.8%). Furthermore, in 2025 the CCN availability was challenged but successfully coped with, considering the significantly increased data volume compared to 2024 due to system deployment related to the Union Customs Code, mainly including the import control system, the central electronic system of payment information and e-commerce data in surveillance.</w:t>
      </w:r>
    </w:p>
    <w:p w14:paraId="38F58DF8" w14:textId="0743F5C0" w:rsidR="00D933B7" w:rsidRDefault="00D933B7" w:rsidP="00373960">
      <w:pPr>
        <w:pStyle w:val="ListParagraph"/>
        <w:numPr>
          <w:ilvl w:val="0"/>
          <w:numId w:val="23"/>
        </w:numPr>
        <w:spacing w:after="240" w:line="264" w:lineRule="auto"/>
        <w:ind w:left="360"/>
        <w:jc w:val="both"/>
      </w:pPr>
      <w:r>
        <w:t>The Union Customs Code completion rate is 97.63%. This indicator is based on the revised Union Customs Code work programme of 2023</w:t>
      </w:r>
      <w:r>
        <w:rPr>
          <w:rFonts w:ascii="Calibri" w:hAnsi="Calibri" w:cs="Calibri"/>
        </w:rPr>
        <w:t> </w:t>
      </w:r>
      <w:r>
        <w:t>(</w:t>
      </w:r>
      <w:r>
        <w:rPr>
          <w:rStyle w:val="FootnoteReference"/>
        </w:rPr>
        <w:footnoteReference w:id="11"/>
      </w:r>
      <w:r>
        <w:t xml:space="preserve">) and reflective of the progress achieved for common components, along with the effort required to support national administrations for the testing, deployment and conformance requirements. It is slightly below the target due to </w:t>
      </w:r>
      <w:r w:rsidR="007F00E8">
        <w:t>the impact of the</w:t>
      </w:r>
      <w:r>
        <w:t xml:space="preserve"> delays in Member States in transitioning their national systems into operations</w:t>
      </w:r>
      <w:r w:rsidR="003469A2">
        <w:t xml:space="preserve"> which requires a continuation of the activities on the common components</w:t>
      </w:r>
      <w:r>
        <w:t>. Among the 17 Union Customs Code projects, 12 are in operation. The New Computerised Transit System (NCTS P6) and Centralised Clearance for Import (CCI P1/P2) projects are in the deployment phase with Member States, albeit with delays. Three Union Customs Code projects are exclusive national projects (</w:t>
      </w:r>
      <w:r w:rsidR="00E06C8B">
        <w:t xml:space="preserve">UCC </w:t>
      </w:r>
      <w:r>
        <w:t xml:space="preserve">Notification of arrival, Presentation notification and Temporary storage, </w:t>
      </w:r>
      <w:r w:rsidR="00E06C8B">
        <w:t xml:space="preserve">UCC </w:t>
      </w:r>
      <w:r>
        <w:t xml:space="preserve">Special procedures and </w:t>
      </w:r>
      <w:r w:rsidR="00721D95">
        <w:t xml:space="preserve">UCC </w:t>
      </w:r>
      <w:r>
        <w:t>National import systems</w:t>
      </w:r>
      <w:r w:rsidR="00721D95">
        <w:t xml:space="preserve"> upgrade</w:t>
      </w:r>
      <w:r>
        <w:t xml:space="preserve">). </w:t>
      </w:r>
    </w:p>
    <w:p w14:paraId="3F54251B" w14:textId="77777777" w:rsidR="00D933B7" w:rsidRPr="009E3746" w:rsidRDefault="00D933B7" w:rsidP="00373960">
      <w:pPr>
        <w:pStyle w:val="ListParagraph"/>
        <w:numPr>
          <w:ilvl w:val="0"/>
          <w:numId w:val="23"/>
        </w:numPr>
        <w:spacing w:after="240" w:line="264" w:lineRule="auto"/>
        <w:ind w:left="360"/>
        <w:jc w:val="both"/>
      </w:pPr>
      <w:r>
        <w:t>100% of IT projects were in ‘green’ status, i.e.</w:t>
      </w:r>
      <w:r>
        <w:rPr>
          <w:rFonts w:ascii="Calibri" w:hAnsi="Calibri" w:cs="Calibri"/>
        </w:rPr>
        <w:t xml:space="preserve"> </w:t>
      </w:r>
      <w:r>
        <w:t>in line with the requirements provided for in the multiannual strategic plan for customs.</w:t>
      </w:r>
    </w:p>
    <w:p w14:paraId="1A2057A0" w14:textId="77777777" w:rsidR="00D933B7" w:rsidRPr="004F69B2" w:rsidRDefault="00D933B7" w:rsidP="00373960">
      <w:pPr>
        <w:pStyle w:val="ListParagraph"/>
        <w:numPr>
          <w:ilvl w:val="0"/>
          <w:numId w:val="23"/>
        </w:numPr>
        <w:spacing w:after="240" w:line="264" w:lineRule="auto"/>
        <w:ind w:left="360"/>
        <w:jc w:val="both"/>
      </w:pPr>
      <w:r>
        <w:t xml:space="preserve">In 2025, the number of actions in the area of EU law and policy reflect the move towards more inclusive, macro-level actions, leading to the establishment of fewer actions, while the actual volume of activity behind these actions is at a stable high level. </w:t>
      </w:r>
    </w:p>
    <w:p w14:paraId="65CE4E4B" w14:textId="4DAD756B" w:rsidR="00D933B7" w:rsidRPr="00852D84" w:rsidRDefault="00D933B7" w:rsidP="00373960">
      <w:pPr>
        <w:pStyle w:val="ListParagraph"/>
        <w:numPr>
          <w:ilvl w:val="0"/>
          <w:numId w:val="23"/>
        </w:numPr>
        <w:spacing w:after="240" w:line="264" w:lineRule="auto"/>
        <w:ind w:left="360"/>
        <w:jc w:val="both"/>
      </w:pPr>
      <w:r>
        <w:t xml:space="preserve">Actions promoting best practices continued to be above the target in 2025, accounting for 51 out of a total of 86 actions. </w:t>
      </w:r>
      <w:r>
        <w:rPr>
          <w:lang w:val="en-IE"/>
        </w:rPr>
        <w:t xml:space="preserve">A significant proportion of these actions consisted of working visits between Member States, or between enlargement countries and Member States. </w:t>
      </w:r>
      <w:r>
        <w:t>This demonstrates the added value of the Customs programme, actively fostering collaboration between</w:t>
      </w:r>
      <w:r w:rsidR="00721D95">
        <w:t>beneficiaries</w:t>
      </w:r>
      <w:r>
        <w:t xml:space="preserve">. </w:t>
      </w:r>
    </w:p>
    <w:p w14:paraId="369E83CA" w14:textId="77777777" w:rsidR="00D933B7" w:rsidRPr="00852D84" w:rsidRDefault="00D933B7" w:rsidP="00373960">
      <w:pPr>
        <w:pStyle w:val="ListParagraph"/>
        <w:numPr>
          <w:ilvl w:val="0"/>
          <w:numId w:val="23"/>
        </w:numPr>
        <w:spacing w:after="240" w:line="264" w:lineRule="auto"/>
        <w:ind w:left="360"/>
        <w:jc w:val="both"/>
      </w:pPr>
      <w:r>
        <w:t>As in previous years, the number of recommendations and guidelines</w:t>
      </w:r>
      <w:r>
        <w:rPr>
          <w:rFonts w:ascii="Calibri" w:hAnsi="Calibri" w:cs="Calibri"/>
        </w:rPr>
        <w:t> –</w:t>
      </w:r>
      <w:r>
        <w:t xml:space="preserve"> 1</w:t>
      </w:r>
      <w:r>
        <w:rPr>
          <w:rFonts w:ascii="Calibri" w:hAnsi="Calibri" w:cs="Calibri"/>
        </w:rPr>
        <w:t> </w:t>
      </w:r>
      <w:r>
        <w:t>723</w:t>
      </w:r>
      <w:r>
        <w:rPr>
          <w:rFonts w:ascii="Calibri" w:hAnsi="Calibri" w:cs="Calibri"/>
        </w:rPr>
        <w:t> –</w:t>
      </w:r>
      <w:r>
        <w:t xml:space="preserve"> continued to be above the target (428), indicating the clear benefit associated with the actions</w:t>
      </w:r>
      <w:r>
        <w:rPr>
          <w:rFonts w:ascii="Calibri" w:hAnsi="Calibri" w:cs="Calibri"/>
        </w:rPr>
        <w:t> </w:t>
      </w:r>
      <w:r>
        <w:rPr>
          <w:rFonts w:cs="Calibri"/>
        </w:rPr>
        <w:t>(</w:t>
      </w:r>
      <w:r>
        <w:rPr>
          <w:vertAlign w:val="superscript"/>
        </w:rPr>
        <w:footnoteReference w:id="12"/>
      </w:r>
      <w:r>
        <w:rPr>
          <w:rFonts w:cs="Calibri"/>
        </w:rPr>
        <w:t>).</w:t>
      </w:r>
      <w:r>
        <w:t xml:space="preserve"> This was reflected in the percentage of participants that made use of a working practice or guideline developed, which continued to increase and was above the target at 85%.</w:t>
      </w:r>
    </w:p>
    <w:p w14:paraId="7A32AF7A" w14:textId="77777777" w:rsidR="00D933B7" w:rsidRPr="00B07FF4" w:rsidRDefault="00D933B7" w:rsidP="00373960">
      <w:pPr>
        <w:pStyle w:val="ListParagraph"/>
        <w:numPr>
          <w:ilvl w:val="0"/>
          <w:numId w:val="23"/>
        </w:numPr>
        <w:spacing w:after="240" w:line="264" w:lineRule="auto"/>
        <w:ind w:left="360"/>
        <w:jc w:val="both"/>
      </w:pPr>
      <w:r>
        <w:t xml:space="preserve">167 online collaboration groups were active in 2025, where discussions could take place on a range of customs issues, such as the digital systems mandated by EU law, training, sanctions, etc. </w:t>
      </w:r>
    </w:p>
    <w:p w14:paraId="0582C606" w14:textId="77777777" w:rsidR="00D933B7" w:rsidRPr="00852D84" w:rsidRDefault="00D933B7" w:rsidP="00373960">
      <w:pPr>
        <w:pStyle w:val="ListParagraph"/>
        <w:numPr>
          <w:ilvl w:val="0"/>
          <w:numId w:val="23"/>
        </w:numPr>
        <w:spacing w:after="240" w:line="264" w:lineRule="auto"/>
        <w:ind w:left="360"/>
        <w:jc w:val="both"/>
      </w:pPr>
      <w:r>
        <w:t>In 2025, out of the total 286 meetings, 145 were online, 136 were physical and 5 were hybrid. The high proportion of online meetings reflects the Commission’s greening agenda. Despite the small decrease of in-person meetings compared to 2024, survey respondents indicated that the activities they took part in provided them with good networking opportunities (79%).</w:t>
      </w:r>
    </w:p>
    <w:p w14:paraId="04F37A79" w14:textId="77777777" w:rsidR="00D933B7" w:rsidRPr="00852D84" w:rsidRDefault="00D933B7" w:rsidP="00373960">
      <w:pPr>
        <w:pStyle w:val="ListParagraph"/>
        <w:numPr>
          <w:ilvl w:val="0"/>
          <w:numId w:val="23"/>
        </w:numPr>
        <w:spacing w:after="240" w:line="264" w:lineRule="auto"/>
        <w:ind w:left="360"/>
        <w:jc w:val="both"/>
      </w:pPr>
      <w:r>
        <w:t>In terms of training, 438</w:t>
      </w:r>
      <w:r>
        <w:rPr>
          <w:rFonts w:ascii="Calibri" w:hAnsi="Calibri" w:cs="Calibri"/>
        </w:rPr>
        <w:t> </w:t>
      </w:r>
      <w:r>
        <w:t>392 customs officials were reported as having been trained in 2025</w:t>
      </w:r>
      <w:r>
        <w:rPr>
          <w:rFonts w:ascii="Calibri" w:hAnsi="Calibri" w:cs="Calibri"/>
        </w:rPr>
        <w:t> </w:t>
      </w:r>
      <w:r>
        <w:t>(</w:t>
      </w:r>
      <w:r>
        <w:rPr>
          <w:vertAlign w:val="superscript"/>
        </w:rPr>
        <w:footnoteReference w:id="13"/>
      </w:r>
      <w:r>
        <w:t>). In addition, counting also the various linguistic releases, 857 e-learning modules were in use, facilitating participation across the customs community. As regards the quality of e-learning courses provided in 2025, the satisfaction rate recorded was 84.3%, which is above the target (75%) and the highest during the current programme period. In particular, the good result for content can be explained by the development in 2025 of new courses in the areas of the New Computerised Transit System, the Customs Risk Management System (CRMS2) and the Customs Control Equipment Instrument.</w:t>
      </w:r>
    </w:p>
    <w:p w14:paraId="0BAE2078" w14:textId="77777777" w:rsidR="00D933B7" w:rsidRPr="00852D84" w:rsidRDefault="00D933B7" w:rsidP="00373960">
      <w:pPr>
        <w:pStyle w:val="ListParagraph"/>
        <w:numPr>
          <w:ilvl w:val="0"/>
          <w:numId w:val="23"/>
        </w:numPr>
        <w:spacing w:after="240" w:line="264" w:lineRule="auto"/>
        <w:ind w:left="360"/>
        <w:jc w:val="both"/>
      </w:pPr>
      <w:r>
        <w:t>The programme also continued building synergies with and contributing to the Commission’s horizontal priorities, such as the digital transition and green budgeting priorities.</w:t>
      </w:r>
    </w:p>
    <w:p w14:paraId="1BEAFE32"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212695EA"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04AEBE0A"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6051EC0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41D7AC7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0A0043B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4732D8A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503443B9"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3EBD35A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7BC07EC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22CD08E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2EDACFE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1B665F7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4168C81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6BD2251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77E5459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31AC475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3938B99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51AC84E7" w14:textId="77777777">
        <w:trPr>
          <w:trHeight w:val="300"/>
        </w:trPr>
        <w:tc>
          <w:tcPr>
            <w:tcW w:w="1562" w:type="dxa"/>
            <w:tcBorders>
              <w:top w:val="nil"/>
              <w:left w:val="nil"/>
              <w:bottom w:val="single" w:sz="6" w:space="0" w:color="8C8C8C"/>
              <w:right w:val="nil"/>
            </w:tcBorders>
            <w:vAlign w:val="center"/>
            <w:hideMark/>
          </w:tcPr>
          <w:p w14:paraId="0016EBB3"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0A5CDD31" w14:textId="77777777" w:rsidR="00D933B7" w:rsidRPr="00B817F1" w:rsidRDefault="00D933B7">
            <w:pPr>
              <w:spacing w:after="0" w:line="240" w:lineRule="auto"/>
              <w:jc w:val="center"/>
              <w:textAlignment w:val="baseline"/>
              <w:rPr>
                <w:rFonts w:ascii="Segoe UI" w:hAnsi="Segoe UI" w:cs="Segoe UI"/>
                <w:sz w:val="20"/>
                <w:lang w:val="en-IE" w:eastAsia="en-IE"/>
              </w:rPr>
            </w:pPr>
            <w:r>
              <w:t>0.0</w:t>
            </w:r>
          </w:p>
        </w:tc>
        <w:tc>
          <w:tcPr>
            <w:tcW w:w="919" w:type="dxa"/>
            <w:tcBorders>
              <w:top w:val="nil"/>
              <w:left w:val="nil"/>
              <w:bottom w:val="single" w:sz="6" w:space="0" w:color="8C8C8C"/>
              <w:right w:val="nil"/>
            </w:tcBorders>
            <w:vAlign w:val="center"/>
          </w:tcPr>
          <w:p w14:paraId="279E45E5" w14:textId="77777777" w:rsidR="00D933B7" w:rsidRPr="00B817F1" w:rsidRDefault="00D933B7">
            <w:pPr>
              <w:spacing w:after="0" w:line="240" w:lineRule="auto"/>
              <w:jc w:val="center"/>
              <w:textAlignment w:val="baseline"/>
              <w:rPr>
                <w:rFonts w:ascii="Segoe UI" w:hAnsi="Segoe UI" w:cs="Segoe UI"/>
                <w:sz w:val="20"/>
                <w:lang w:val="en-IE" w:eastAsia="en-IE"/>
              </w:rPr>
            </w:pPr>
            <w:r>
              <w:t>4.1</w:t>
            </w:r>
          </w:p>
        </w:tc>
        <w:tc>
          <w:tcPr>
            <w:tcW w:w="806" w:type="dxa"/>
            <w:tcBorders>
              <w:top w:val="nil"/>
              <w:left w:val="nil"/>
              <w:bottom w:val="single" w:sz="6" w:space="0" w:color="8C8C8C"/>
              <w:right w:val="nil"/>
            </w:tcBorders>
            <w:vAlign w:val="center"/>
          </w:tcPr>
          <w:p w14:paraId="7DEC1FF3" w14:textId="77777777" w:rsidR="00D933B7" w:rsidRPr="00B817F1" w:rsidRDefault="00D933B7">
            <w:pPr>
              <w:spacing w:after="0" w:line="240" w:lineRule="auto"/>
              <w:jc w:val="center"/>
              <w:textAlignment w:val="baseline"/>
              <w:rPr>
                <w:rFonts w:ascii="Segoe UI" w:hAnsi="Segoe UI" w:cs="Segoe UI"/>
                <w:sz w:val="20"/>
                <w:lang w:val="en-IE" w:eastAsia="en-IE"/>
              </w:rPr>
            </w:pPr>
            <w:r>
              <w:t>0.1</w:t>
            </w:r>
          </w:p>
        </w:tc>
        <w:tc>
          <w:tcPr>
            <w:tcW w:w="797" w:type="dxa"/>
            <w:tcBorders>
              <w:top w:val="nil"/>
              <w:left w:val="nil"/>
              <w:bottom w:val="single" w:sz="6" w:space="0" w:color="8C8C8C"/>
              <w:right w:val="nil"/>
            </w:tcBorders>
            <w:vAlign w:val="center"/>
          </w:tcPr>
          <w:p w14:paraId="66929906" w14:textId="77777777" w:rsidR="00D933B7" w:rsidRPr="00B817F1" w:rsidRDefault="00D933B7">
            <w:pPr>
              <w:spacing w:after="0" w:line="240" w:lineRule="auto"/>
              <w:jc w:val="center"/>
              <w:textAlignment w:val="baseline"/>
              <w:rPr>
                <w:rFonts w:ascii="Segoe UI" w:hAnsi="Segoe UI" w:cs="Segoe UI"/>
                <w:sz w:val="20"/>
                <w:lang w:val="en-IE" w:eastAsia="en-IE"/>
              </w:rPr>
            </w:pPr>
            <w:r>
              <w:t>0.0</w:t>
            </w:r>
          </w:p>
        </w:tc>
        <w:tc>
          <w:tcPr>
            <w:tcW w:w="810" w:type="dxa"/>
            <w:tcBorders>
              <w:top w:val="nil"/>
              <w:left w:val="nil"/>
              <w:bottom w:val="single" w:sz="6" w:space="0" w:color="8C8C8C"/>
              <w:right w:val="nil"/>
            </w:tcBorders>
            <w:vAlign w:val="center"/>
            <w:hideMark/>
          </w:tcPr>
          <w:p w14:paraId="21055CD0" w14:textId="77777777" w:rsidR="00D933B7" w:rsidRPr="00B817F1" w:rsidRDefault="00D933B7">
            <w:pPr>
              <w:spacing w:after="0" w:line="240" w:lineRule="auto"/>
              <w:jc w:val="center"/>
              <w:textAlignment w:val="baseline"/>
              <w:rPr>
                <w:rFonts w:ascii="Segoe UI" w:hAnsi="Segoe UI" w:cs="Segoe UI"/>
                <w:sz w:val="20"/>
                <w:lang w:val="en-IE" w:eastAsia="en-IE"/>
              </w:rPr>
            </w:pPr>
            <w:r>
              <w:t>0.0</w:t>
            </w:r>
          </w:p>
        </w:tc>
        <w:tc>
          <w:tcPr>
            <w:tcW w:w="1215" w:type="dxa"/>
            <w:tcBorders>
              <w:top w:val="nil"/>
              <w:left w:val="nil"/>
              <w:bottom w:val="single" w:sz="6" w:space="0" w:color="8C8C8C"/>
              <w:right w:val="nil"/>
            </w:tcBorders>
            <w:vAlign w:val="center"/>
            <w:hideMark/>
          </w:tcPr>
          <w:p w14:paraId="65C66509" w14:textId="77777777" w:rsidR="00D933B7" w:rsidRPr="00B817F1" w:rsidRDefault="00D933B7">
            <w:pPr>
              <w:spacing w:after="0" w:line="240" w:lineRule="auto"/>
              <w:jc w:val="center"/>
              <w:textAlignment w:val="baseline"/>
              <w:rPr>
                <w:rFonts w:ascii="Segoe UI" w:hAnsi="Segoe UI" w:cs="Segoe UI"/>
                <w:sz w:val="20"/>
                <w:lang w:val="en-IE" w:eastAsia="en-IE"/>
              </w:rPr>
            </w:pPr>
          </w:p>
        </w:tc>
        <w:tc>
          <w:tcPr>
            <w:tcW w:w="796" w:type="dxa"/>
            <w:tcBorders>
              <w:top w:val="nil"/>
              <w:left w:val="nil"/>
              <w:bottom w:val="single" w:sz="6" w:space="0" w:color="8C8C8C"/>
              <w:right w:val="nil"/>
            </w:tcBorders>
            <w:vAlign w:val="center"/>
            <w:hideMark/>
          </w:tcPr>
          <w:p w14:paraId="071F036F" w14:textId="77777777" w:rsidR="00D933B7" w:rsidRPr="00B817F1" w:rsidRDefault="00D933B7">
            <w:pPr>
              <w:spacing w:after="0" w:line="240" w:lineRule="auto"/>
              <w:jc w:val="center"/>
              <w:textAlignment w:val="baseline"/>
              <w:rPr>
                <w:rFonts w:ascii="Segoe UI" w:hAnsi="Segoe UI" w:cs="Segoe UI"/>
                <w:sz w:val="20"/>
                <w:lang w:val="en-IE" w:eastAsia="en-IE"/>
              </w:rPr>
            </w:pPr>
          </w:p>
        </w:tc>
        <w:tc>
          <w:tcPr>
            <w:tcW w:w="909" w:type="dxa"/>
            <w:tcBorders>
              <w:top w:val="nil"/>
              <w:left w:val="nil"/>
              <w:bottom w:val="single" w:sz="6" w:space="0" w:color="8C8C8C"/>
              <w:right w:val="nil"/>
            </w:tcBorders>
            <w:vAlign w:val="center"/>
            <w:hideMark/>
          </w:tcPr>
          <w:p w14:paraId="4BD361C9" w14:textId="77777777" w:rsidR="00D933B7" w:rsidRPr="00B817F1" w:rsidRDefault="00D933B7">
            <w:pPr>
              <w:spacing w:after="0" w:line="240" w:lineRule="auto"/>
              <w:jc w:val="center"/>
              <w:textAlignment w:val="baseline"/>
              <w:rPr>
                <w:rFonts w:ascii="Segoe UI" w:hAnsi="Segoe UI" w:cs="Segoe UI"/>
                <w:sz w:val="20"/>
                <w:lang w:val="en-IE" w:eastAsia="en-IE"/>
              </w:rPr>
            </w:pPr>
            <w:r>
              <w:t>4.1</w:t>
            </w:r>
          </w:p>
        </w:tc>
        <w:tc>
          <w:tcPr>
            <w:tcW w:w="907" w:type="dxa"/>
            <w:tcBorders>
              <w:top w:val="nil"/>
              <w:left w:val="nil"/>
              <w:bottom w:val="single" w:sz="6" w:space="0" w:color="8C8C8C"/>
              <w:right w:val="nil"/>
            </w:tcBorders>
            <w:vAlign w:val="center"/>
            <w:hideMark/>
          </w:tcPr>
          <w:p w14:paraId="075B3929" w14:textId="77777777" w:rsidR="00D933B7" w:rsidRPr="00B817F1" w:rsidRDefault="00D933B7">
            <w:pPr>
              <w:spacing w:after="0" w:line="240" w:lineRule="auto"/>
              <w:jc w:val="center"/>
              <w:textAlignment w:val="baseline"/>
              <w:rPr>
                <w:rFonts w:ascii="Segoe UI" w:hAnsi="Segoe UI" w:cs="Segoe UI"/>
                <w:sz w:val="20"/>
                <w:lang w:val="en-IE" w:eastAsia="en-IE"/>
              </w:rPr>
            </w:pPr>
            <w:r>
              <w:t>0.4%</w:t>
            </w:r>
          </w:p>
        </w:tc>
      </w:tr>
    </w:tbl>
    <w:p w14:paraId="627375CC" w14:textId="77777777" w:rsidR="00D933B7" w:rsidRPr="00852D84" w:rsidRDefault="00D933B7" w:rsidP="00373960">
      <w:pPr>
        <w:pStyle w:val="NormalWeb"/>
        <w:numPr>
          <w:ilvl w:val="0"/>
          <w:numId w:val="9"/>
        </w:numPr>
        <w:jc w:val="both"/>
        <w:rPr>
          <w:rFonts w:ascii="EC Square Sans Pro" w:hAnsi="EC Square Sans Pro"/>
          <w:sz w:val="22"/>
          <w:szCs w:val="22"/>
        </w:rPr>
      </w:pPr>
      <w:r>
        <w:rPr>
          <w:rFonts w:ascii="EC Square Sans Pro" w:hAnsi="EC Square Sans Pro"/>
          <w:color w:val="000000"/>
          <w:sz w:val="22"/>
          <w:szCs w:val="22"/>
        </w:rPr>
        <w:t xml:space="preserve">In accordance with the table above, there were no actions that specifically contributed to green budgeting priorities in 2025. However, the programme continued indirectly supporting the Green Deal by means of reinforced digitalisation of electronic systems in the field of customs and related cooperation. </w:t>
      </w:r>
      <w:r>
        <w:rPr>
          <w:rFonts w:ascii="EC Square Sans Pro" w:hAnsi="EC Square Sans Pro"/>
          <w:sz w:val="22"/>
          <w:szCs w:val="22"/>
        </w:rPr>
        <w:t xml:space="preserve">These systems ensured strong links with greening, climate and environmental protection, specifically the EU single window environment for customs, and also through systems such as quotas, surveillance, the risk management applications and export control systems (e.g. in terms of waste exports). </w:t>
      </w:r>
    </w:p>
    <w:p w14:paraId="027AF1D3" w14:textId="77777777" w:rsidR="00D933B7" w:rsidRDefault="00D933B7" w:rsidP="00373960">
      <w:pPr>
        <w:pStyle w:val="NormalWeb"/>
        <w:numPr>
          <w:ilvl w:val="0"/>
          <w:numId w:val="9"/>
        </w:numPr>
        <w:jc w:val="both"/>
        <w:rPr>
          <w:rFonts w:ascii="EC Square Sans Pro" w:hAnsi="EC Square Sans Pro"/>
          <w:sz w:val="22"/>
          <w:szCs w:val="22"/>
        </w:rPr>
      </w:pPr>
      <w:r>
        <w:rPr>
          <w:rFonts w:ascii="EC Square Sans Pro" w:hAnsi="EC Square Sans Pro"/>
          <w:sz w:val="22"/>
          <w:szCs w:val="22"/>
        </w:rPr>
        <w:t>In addition, the collaborative actions promoted greening priorities through the emphasis given to online or hybrid collaboration and networking, which accounted for more than half (52.45%) of all meetings in 2025.</w:t>
      </w:r>
    </w:p>
    <w:p w14:paraId="2E2EAD5E" w14:textId="6B86E919" w:rsidR="00D933B7" w:rsidRDefault="00D933B7" w:rsidP="00F72C99">
      <w:pPr>
        <w:pStyle w:val="Heading3"/>
      </w:pPr>
      <w:r>
        <w:rPr>
          <w:rFonts w:ascii="EC Square Sans Pro" w:hAnsi="EC Square Sans Pro"/>
          <w:sz w:val="22"/>
          <w:szCs w:val="22"/>
        </w:rPr>
        <w:br/>
      </w: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71314700"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4FBDBF6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3D64742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51C8328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0846B69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1BD7810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357D5F34"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5BA252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7DCA3AD8" w14:textId="77777777">
        <w:trPr>
          <w:trHeight w:val="300"/>
        </w:trPr>
        <w:tc>
          <w:tcPr>
            <w:tcW w:w="895" w:type="dxa"/>
            <w:tcBorders>
              <w:top w:val="nil"/>
              <w:left w:val="nil"/>
              <w:bottom w:val="single" w:sz="6" w:space="0" w:color="8C8C8C"/>
              <w:right w:val="nil"/>
            </w:tcBorders>
            <w:vAlign w:val="center"/>
            <w:hideMark/>
          </w:tcPr>
          <w:p w14:paraId="0A7DBD6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14D87370"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4ED140B1"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4CAB9832"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6DFAA475"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438404BB"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AB646E3"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024C2ABE" w14:textId="77777777">
        <w:trPr>
          <w:trHeight w:val="300"/>
        </w:trPr>
        <w:tc>
          <w:tcPr>
            <w:tcW w:w="895" w:type="dxa"/>
            <w:tcBorders>
              <w:top w:val="nil"/>
              <w:left w:val="nil"/>
              <w:bottom w:val="single" w:sz="6" w:space="0" w:color="8C8C8C"/>
              <w:right w:val="nil"/>
            </w:tcBorders>
            <w:vAlign w:val="center"/>
            <w:hideMark/>
          </w:tcPr>
          <w:p w14:paraId="52405C2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0A1BABAC"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629589BF"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1DD2614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2AEB4C38"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1FD7CF3F"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53661A1"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7328B5DC" w14:textId="77777777">
        <w:trPr>
          <w:trHeight w:val="300"/>
        </w:trPr>
        <w:tc>
          <w:tcPr>
            <w:tcW w:w="895" w:type="dxa"/>
            <w:tcBorders>
              <w:top w:val="nil"/>
              <w:left w:val="nil"/>
              <w:bottom w:val="single" w:sz="6" w:space="0" w:color="8C8C8C"/>
              <w:right w:val="nil"/>
            </w:tcBorders>
            <w:vAlign w:val="center"/>
            <w:hideMark/>
          </w:tcPr>
          <w:p w14:paraId="3F1078E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75FB8432"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4D0B652E"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493568A8"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20FCD1C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1E092DA4"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6128BEB3"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4FD03D2B" w14:textId="77777777">
        <w:trPr>
          <w:trHeight w:val="300"/>
        </w:trPr>
        <w:tc>
          <w:tcPr>
            <w:tcW w:w="895" w:type="dxa"/>
            <w:tcBorders>
              <w:top w:val="nil"/>
              <w:left w:val="nil"/>
              <w:bottom w:val="single" w:sz="4" w:space="0" w:color="7F7F7F" w:themeColor="text1" w:themeTint="80"/>
              <w:right w:val="nil"/>
            </w:tcBorders>
            <w:vAlign w:val="center"/>
            <w:hideMark/>
          </w:tcPr>
          <w:p w14:paraId="7BD5BB2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51796EF4"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125.5</w:t>
            </w:r>
          </w:p>
        </w:tc>
        <w:tc>
          <w:tcPr>
            <w:tcW w:w="1513" w:type="dxa"/>
            <w:tcBorders>
              <w:top w:val="nil"/>
              <w:left w:val="nil"/>
              <w:bottom w:val="single" w:sz="4" w:space="0" w:color="7F7F7F" w:themeColor="text1" w:themeTint="80"/>
              <w:right w:val="nil"/>
            </w:tcBorders>
            <w:hideMark/>
          </w:tcPr>
          <w:p w14:paraId="3AA271DD"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130.4</w:t>
            </w:r>
          </w:p>
        </w:tc>
        <w:tc>
          <w:tcPr>
            <w:tcW w:w="1443" w:type="dxa"/>
            <w:tcBorders>
              <w:top w:val="nil"/>
              <w:left w:val="nil"/>
              <w:bottom w:val="single" w:sz="4" w:space="0" w:color="7F7F7F" w:themeColor="text1" w:themeTint="80"/>
              <w:right w:val="nil"/>
            </w:tcBorders>
            <w:hideMark/>
          </w:tcPr>
          <w:p w14:paraId="04F7025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121.6</w:t>
            </w:r>
          </w:p>
        </w:tc>
        <w:tc>
          <w:tcPr>
            <w:tcW w:w="1443" w:type="dxa"/>
            <w:tcBorders>
              <w:top w:val="nil"/>
              <w:left w:val="nil"/>
              <w:bottom w:val="single" w:sz="4" w:space="0" w:color="7F7F7F" w:themeColor="text1" w:themeTint="80"/>
              <w:right w:val="nil"/>
            </w:tcBorders>
            <w:hideMark/>
          </w:tcPr>
          <w:p w14:paraId="13221316"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135.7</w:t>
            </w:r>
          </w:p>
        </w:tc>
        <w:tc>
          <w:tcPr>
            <w:tcW w:w="1332" w:type="dxa"/>
            <w:tcBorders>
              <w:top w:val="nil"/>
              <w:left w:val="nil"/>
              <w:bottom w:val="single" w:sz="4" w:space="0" w:color="7F7F7F" w:themeColor="text1" w:themeTint="80"/>
              <w:right w:val="nil"/>
            </w:tcBorders>
          </w:tcPr>
          <w:p w14:paraId="1D42E50C"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198.4</w:t>
            </w:r>
          </w:p>
        </w:tc>
        <w:tc>
          <w:tcPr>
            <w:tcW w:w="1453" w:type="dxa"/>
            <w:tcBorders>
              <w:top w:val="nil"/>
              <w:left w:val="nil"/>
              <w:bottom w:val="single" w:sz="4" w:space="0" w:color="7F7F7F" w:themeColor="text1" w:themeTint="80"/>
              <w:right w:val="nil"/>
            </w:tcBorders>
            <w:hideMark/>
          </w:tcPr>
          <w:p w14:paraId="2A59BDB9"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711.6</w:t>
            </w:r>
          </w:p>
        </w:tc>
      </w:tr>
      <w:tr w:rsidR="00D933B7" w:rsidRPr="00426441" w14:paraId="072A6539"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02C78818"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3BBCC2A8"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125.5</w:t>
            </w:r>
          </w:p>
        </w:tc>
        <w:tc>
          <w:tcPr>
            <w:tcW w:w="1513" w:type="dxa"/>
            <w:tcBorders>
              <w:top w:val="single" w:sz="4" w:space="0" w:color="7F7F7F" w:themeColor="text1" w:themeTint="80"/>
              <w:left w:val="nil"/>
              <w:bottom w:val="single" w:sz="6" w:space="0" w:color="8C8C8C"/>
              <w:right w:val="nil"/>
            </w:tcBorders>
          </w:tcPr>
          <w:p w14:paraId="53847AE1"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130.4</w:t>
            </w:r>
          </w:p>
        </w:tc>
        <w:tc>
          <w:tcPr>
            <w:tcW w:w="1443" w:type="dxa"/>
            <w:tcBorders>
              <w:top w:val="single" w:sz="4" w:space="0" w:color="7F7F7F" w:themeColor="text1" w:themeTint="80"/>
              <w:left w:val="nil"/>
              <w:bottom w:val="single" w:sz="6" w:space="0" w:color="8C8C8C"/>
              <w:right w:val="nil"/>
            </w:tcBorders>
          </w:tcPr>
          <w:p w14:paraId="1C6ADE09"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121.6</w:t>
            </w:r>
          </w:p>
        </w:tc>
        <w:tc>
          <w:tcPr>
            <w:tcW w:w="1443" w:type="dxa"/>
            <w:tcBorders>
              <w:top w:val="single" w:sz="4" w:space="0" w:color="7F7F7F" w:themeColor="text1" w:themeTint="80"/>
              <w:left w:val="nil"/>
              <w:bottom w:val="single" w:sz="6" w:space="0" w:color="8C8C8C"/>
              <w:right w:val="nil"/>
            </w:tcBorders>
          </w:tcPr>
          <w:p w14:paraId="4AD4C002"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135.7</w:t>
            </w:r>
          </w:p>
        </w:tc>
        <w:tc>
          <w:tcPr>
            <w:tcW w:w="1332" w:type="dxa"/>
            <w:tcBorders>
              <w:top w:val="single" w:sz="4" w:space="0" w:color="7F7F7F" w:themeColor="text1" w:themeTint="80"/>
              <w:left w:val="nil"/>
              <w:bottom w:val="single" w:sz="6" w:space="0" w:color="8C8C8C"/>
              <w:right w:val="nil"/>
            </w:tcBorders>
          </w:tcPr>
          <w:p w14:paraId="5ED6E42B"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198.4</w:t>
            </w:r>
          </w:p>
        </w:tc>
        <w:tc>
          <w:tcPr>
            <w:tcW w:w="1453" w:type="dxa"/>
            <w:tcBorders>
              <w:top w:val="single" w:sz="4" w:space="0" w:color="7F7F7F" w:themeColor="text1" w:themeTint="80"/>
              <w:left w:val="nil"/>
              <w:bottom w:val="single" w:sz="6" w:space="0" w:color="8C8C8C"/>
              <w:right w:val="nil"/>
            </w:tcBorders>
          </w:tcPr>
          <w:p w14:paraId="74FC1E7C"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711.6</w:t>
            </w:r>
          </w:p>
        </w:tc>
      </w:tr>
    </w:tbl>
    <w:p w14:paraId="0079FE06" w14:textId="127E5A7F" w:rsidR="00D933B7" w:rsidRPr="00FC2F90" w:rsidRDefault="00D933B7" w:rsidP="00373960">
      <w:pPr>
        <w:pStyle w:val="NormalWeb"/>
        <w:numPr>
          <w:ilvl w:val="0"/>
          <w:numId w:val="9"/>
        </w:numPr>
        <w:jc w:val="both"/>
        <w:rPr>
          <w:rFonts w:ascii="EC Square Sans Pro" w:hAnsi="EC Square Sans Pro"/>
          <w:sz w:val="22"/>
          <w:szCs w:val="22"/>
        </w:rPr>
      </w:pPr>
      <w:r>
        <w:rPr>
          <w:rFonts w:ascii="EC Square Sans Pro" w:hAnsi="EC Square Sans Pro"/>
          <w:sz w:val="22"/>
          <w:szCs w:val="22"/>
        </w:rPr>
        <w:t>The majority of the Customs programme —accounting for 8</w:t>
      </w:r>
      <w:r w:rsidR="00B90783">
        <w:rPr>
          <w:rFonts w:ascii="EC Square Sans Pro" w:hAnsi="EC Square Sans Pro"/>
          <w:sz w:val="22"/>
          <w:szCs w:val="22"/>
        </w:rPr>
        <w:t>8</w:t>
      </w:r>
      <w:r>
        <w:rPr>
          <w:rFonts w:ascii="EC Square Sans Pro" w:hAnsi="EC Square Sans Pro"/>
          <w:sz w:val="22"/>
          <w:szCs w:val="22"/>
        </w:rPr>
        <w:t>% of the budget in 2025—related to digital expenditure. This focused particularly on the development and operation of European electronic systems, which are non-targeted interventions regarding gender equality.</w:t>
      </w:r>
    </w:p>
    <w:p w14:paraId="6312D623" w14:textId="14627EB3" w:rsidR="00D933B7" w:rsidRPr="00FC2F90" w:rsidRDefault="00D933B7" w:rsidP="00373960">
      <w:pPr>
        <w:pStyle w:val="NormalWeb"/>
        <w:numPr>
          <w:ilvl w:val="0"/>
          <w:numId w:val="9"/>
        </w:numPr>
        <w:jc w:val="both"/>
        <w:rPr>
          <w:rFonts w:ascii="EC Square Sans Pro" w:hAnsi="EC Square Sans Pro"/>
          <w:sz w:val="22"/>
          <w:szCs w:val="22"/>
        </w:rPr>
      </w:pPr>
      <w:r>
        <w:rPr>
          <w:rFonts w:ascii="EC Square Sans Pro" w:hAnsi="EC Square Sans Pro"/>
          <w:sz w:val="22"/>
          <w:szCs w:val="22"/>
        </w:rPr>
        <w:t>The remaining types of expenditure, relates to collaboration activities, training sessions, studies and communication. None of these activities ha</w:t>
      </w:r>
      <w:r w:rsidR="003D5ADA">
        <w:rPr>
          <w:rFonts w:ascii="EC Square Sans Pro" w:hAnsi="EC Square Sans Pro"/>
          <w:sz w:val="22"/>
          <w:szCs w:val="22"/>
        </w:rPr>
        <w:t>s</w:t>
      </w:r>
      <w:r>
        <w:rPr>
          <w:rFonts w:ascii="EC Square Sans Pro" w:hAnsi="EC Square Sans Pro"/>
          <w:sz w:val="22"/>
          <w:szCs w:val="22"/>
        </w:rPr>
        <w:t xml:space="preserve"> had any bearing on gender equality.</w:t>
      </w:r>
    </w:p>
    <w:p w14:paraId="64ADF220" w14:textId="77777777" w:rsidR="00D933B7" w:rsidRPr="00FC2F90" w:rsidRDefault="00D933B7" w:rsidP="00373960">
      <w:pPr>
        <w:pStyle w:val="NormalWeb"/>
        <w:numPr>
          <w:ilvl w:val="0"/>
          <w:numId w:val="9"/>
        </w:numPr>
        <w:jc w:val="both"/>
        <w:rPr>
          <w:rFonts w:ascii="EC Square Sans Pro" w:hAnsi="EC Square Sans Pro"/>
          <w:sz w:val="22"/>
          <w:szCs w:val="22"/>
        </w:rPr>
      </w:pPr>
      <w:r>
        <w:rPr>
          <w:rFonts w:ascii="EC Square Sans Pro" w:hAnsi="EC Square Sans Pro"/>
          <w:sz w:val="22"/>
          <w:szCs w:val="22"/>
        </w:rPr>
        <w:t>Gender equality is relevant in the customs policy domain, among others, in light of the different impacts, challenges and opportunities that customs and trade policies can have on people, and of the importance of diversity and inclusion regarding the performance and quality of service within customs administrations. This potential relevance at the policy level is however not related to expenditures under the Customs programme.</w:t>
      </w:r>
    </w:p>
    <w:p w14:paraId="002EB322" w14:textId="77777777" w:rsidR="00D933B7" w:rsidRPr="00FC57CF" w:rsidRDefault="00D933B7" w:rsidP="00D933B7">
      <w:pPr>
        <w:pStyle w:val="ListParagraph"/>
        <w:ind w:left="360"/>
        <w:rPr>
          <w:lang w:val="en-IE" w:eastAsia="en-GB"/>
        </w:rPr>
      </w:pPr>
    </w:p>
    <w:tbl>
      <w:tblPr>
        <w:tblStyle w:val="Planning2022instructions"/>
        <w:tblW w:w="0" w:type="auto"/>
        <w:tblLook w:val="04A0" w:firstRow="1" w:lastRow="0" w:firstColumn="1" w:lastColumn="0" w:noHBand="0" w:noVBand="1"/>
      </w:tblPr>
      <w:tblGrid>
        <w:gridCol w:w="9629"/>
      </w:tblGrid>
      <w:tr w:rsidR="00D933B7" w:rsidRPr="0047239D" w14:paraId="6F79979E" w14:textId="77777777">
        <w:tc>
          <w:tcPr>
            <w:tcW w:w="9738" w:type="dxa"/>
            <w:shd w:val="clear" w:color="auto" w:fill="auto"/>
          </w:tcPr>
          <w:p w14:paraId="1A9ADC59" w14:textId="77777777" w:rsidR="00D933B7" w:rsidRPr="00B07FF4" w:rsidRDefault="00D933B7">
            <w:pPr>
              <w:spacing w:after="0" w:line="240" w:lineRule="auto"/>
              <w:textAlignment w:val="baseline"/>
              <w:rPr>
                <w:rFonts w:eastAsia="Times New Roman" w:cs="Segoe UI"/>
                <w:color w:val="0D0D0D" w:themeColor="text1" w:themeTint="F2"/>
                <w:sz w:val="22"/>
                <w:szCs w:val="22"/>
                <w:lang w:val="en-IE" w:eastAsia="en-IE"/>
              </w:rPr>
            </w:pPr>
          </w:p>
          <w:p w14:paraId="4203F044" w14:textId="77777777" w:rsidR="00D933B7" w:rsidRPr="00B07FF4" w:rsidRDefault="00D933B7">
            <w:pPr>
              <w:spacing w:after="0" w:line="240" w:lineRule="auto"/>
              <w:textAlignment w:val="baseline"/>
              <w:rPr>
                <w:rFonts w:ascii="Times New Roman" w:eastAsia="Times New Roman" w:hAnsi="Times New Roman" w:cs="Segoe UI"/>
                <w:color w:val="0D0D0D" w:themeColor="text1" w:themeTint="F2"/>
                <w:sz w:val="22"/>
                <w:szCs w:val="22"/>
                <w:lang w:val="en-IE" w:eastAsia="en-IE"/>
              </w:rPr>
            </w:pPr>
            <w:r>
              <w:rPr>
                <w:rFonts w:eastAsia="Times New Roman" w:cs="Segoe UI"/>
                <w:color w:val="0D0D0D" w:themeColor="text1" w:themeTint="F2"/>
                <w:lang w:val="en-IE" w:eastAsia="en-IE"/>
              </w:rPr>
              <w:t>Gender disaggregated information:</w:t>
            </w:r>
            <w:r>
              <w:rPr>
                <w:rFonts w:ascii="Times New Roman" w:eastAsia="Times New Roman" w:hAnsi="Times New Roman" w:cs="Segoe UI"/>
                <w:color w:val="0D0D0D" w:themeColor="text1" w:themeTint="F2"/>
                <w:lang w:val="en-IE" w:eastAsia="en-IE"/>
              </w:rPr>
              <w:t> </w:t>
            </w:r>
          </w:p>
          <w:p w14:paraId="2C252FCF" w14:textId="77777777" w:rsidR="00D933B7" w:rsidRPr="00B07FF4" w:rsidRDefault="00D933B7">
            <w:pPr>
              <w:spacing w:after="0" w:line="240" w:lineRule="auto"/>
              <w:textAlignment w:val="baseline"/>
              <w:rPr>
                <w:rFonts w:ascii="Segoe UI" w:eastAsia="Times New Roman" w:hAnsi="Segoe UI" w:cs="Segoe UI"/>
                <w:color w:val="0D0D0D" w:themeColor="text1" w:themeTint="F2"/>
                <w:sz w:val="18"/>
                <w:szCs w:val="18"/>
                <w:lang w:val="en-IE" w:eastAsia="en-IE"/>
              </w:rPr>
            </w:pPr>
          </w:p>
          <w:p w14:paraId="29A7F2B7" w14:textId="77777777" w:rsidR="00D933B7" w:rsidRPr="00B07FF4" w:rsidRDefault="00D933B7">
            <w:pPr>
              <w:jc w:val="both"/>
              <w:rPr>
                <w:color w:val="0D0D0D" w:themeColor="text1" w:themeTint="F2"/>
                <w:sz w:val="22"/>
                <w:szCs w:val="22"/>
                <w:lang w:val="en-IE" w:eastAsia="fr-BE"/>
              </w:rPr>
            </w:pPr>
            <w:r>
              <w:rPr>
                <w:color w:val="0D0D0D" w:themeColor="text1" w:themeTint="F2"/>
                <w:lang w:val="en-IE" w:eastAsia="fr-BE"/>
              </w:rPr>
              <w:t xml:space="preserve">The gender disaggregated information is not applicable for the Customs programme, considering that the programme consists of </w:t>
            </w:r>
            <w:r>
              <w:rPr>
                <w:color w:val="0D0D0D" w:themeColor="text1" w:themeTint="F2"/>
                <w:lang w:eastAsia="fr-BE"/>
              </w:rPr>
              <w:t xml:space="preserve">interventions that are expected to have no bearing on gender equality (score 0). However, </w:t>
            </w:r>
            <w:r>
              <w:rPr>
                <w:color w:val="0D0D0D" w:themeColor="text1" w:themeTint="F2"/>
                <w:lang w:val="en-IE" w:eastAsia="fr-BE"/>
              </w:rPr>
              <w:t>figures on female and male participants in a specific type of programme action (meetings of the general collaborative action grant)</w:t>
            </w:r>
            <w:r>
              <w:rPr>
                <w:rFonts w:ascii="Calibri" w:hAnsi="Calibri" w:cs="Calibri"/>
                <w:color w:val="0D0D0D" w:themeColor="text1" w:themeTint="F2"/>
                <w:lang w:val="en-IE" w:eastAsia="fr-BE"/>
              </w:rPr>
              <w:t> </w:t>
            </w:r>
            <w:r>
              <w:rPr>
                <w:rFonts w:ascii="Times New Roman" w:hAnsi="Times New Roman" w:cs="Calibri"/>
                <w:color w:val="0D0D0D" w:themeColor="text1" w:themeTint="F2"/>
                <w:lang w:val="en-IE" w:eastAsia="fr-BE"/>
              </w:rPr>
              <w:t>(</w:t>
            </w:r>
            <w:r>
              <w:rPr>
                <w:rStyle w:val="FootnoteReference"/>
                <w:color w:val="0D0D0D" w:themeColor="text1" w:themeTint="F2"/>
                <w:lang w:val="en-IE" w:eastAsia="fr-BE"/>
              </w:rPr>
              <w:footnoteReference w:id="14"/>
            </w:r>
            <w:r>
              <w:rPr>
                <w:rFonts w:ascii="Times New Roman" w:hAnsi="Times New Roman" w:cs="Calibri"/>
                <w:color w:val="0D0D0D" w:themeColor="text1" w:themeTint="F2"/>
                <w:lang w:val="en-IE" w:eastAsia="fr-BE"/>
              </w:rPr>
              <w:t>)</w:t>
            </w:r>
            <w:r>
              <w:rPr>
                <w:color w:val="0D0D0D" w:themeColor="text1" w:themeTint="F2"/>
                <w:lang w:val="en-IE" w:eastAsia="fr-BE"/>
              </w:rPr>
              <w:t xml:space="preserve"> are available for 2025. It should be noted that these activities represent less than 1% of the programme’s total implemented budget, and </w:t>
            </w:r>
            <w:r>
              <w:rPr>
                <w:color w:val="0D0D0D" w:themeColor="text1" w:themeTint="F2"/>
                <w:lang w:eastAsia="fr-BE"/>
              </w:rPr>
              <w:t xml:space="preserve">shows a fairly balanced breakdown, although, as in previous years, there is a prevalence of male officials designated </w:t>
            </w:r>
            <w:r>
              <w:rPr>
                <w:color w:val="0D0D0D" w:themeColor="text1" w:themeTint="F2"/>
                <w:lang w:val="en-IE" w:eastAsia="fr-BE"/>
              </w:rPr>
              <w:t xml:space="preserve">by national customs </w:t>
            </w:r>
            <w:r>
              <w:rPr>
                <w:color w:val="0D0D0D" w:themeColor="text1" w:themeTint="F2"/>
                <w:lang w:eastAsia="fr-BE"/>
              </w:rPr>
              <w:t>to attend meetings</w:t>
            </w:r>
            <w:r>
              <w:rPr>
                <w:color w:val="0D0D0D" w:themeColor="text1" w:themeTint="F2"/>
                <w:lang w:val="en-IE" w:eastAsia="fr-BE"/>
              </w:rPr>
              <w:t xml:space="preserve">: </w:t>
            </w:r>
          </w:p>
          <w:p w14:paraId="2B171A24" w14:textId="77777777" w:rsidR="00D933B7" w:rsidRPr="00B07FF4" w:rsidRDefault="00D933B7" w:rsidP="00D933B7">
            <w:pPr>
              <w:pStyle w:val="TableListBullet"/>
              <w:tabs>
                <w:tab w:val="num" w:pos="283"/>
              </w:tabs>
              <w:ind w:left="283" w:hanging="283"/>
              <w:rPr>
                <w:color w:val="0D0D0D" w:themeColor="text1" w:themeTint="F2"/>
                <w:lang w:val="en-IE"/>
              </w:rPr>
            </w:pPr>
            <w:r>
              <w:rPr>
                <w:color w:val="0D0D0D" w:themeColor="text1" w:themeTint="F2"/>
              </w:rPr>
              <w:t>2718</w:t>
            </w:r>
            <w:r>
              <w:rPr>
                <w:color w:val="0D0D0D" w:themeColor="text1" w:themeTint="F2"/>
                <w:lang w:val="en-IE"/>
              </w:rPr>
              <w:t xml:space="preserve"> participants are indicated in the activity reporting tool as female; and</w:t>
            </w:r>
          </w:p>
          <w:p w14:paraId="3052B1BE" w14:textId="77777777" w:rsidR="00D933B7" w:rsidRPr="00B07FF4" w:rsidRDefault="00D933B7" w:rsidP="00D933B7">
            <w:pPr>
              <w:pStyle w:val="TableListBullet"/>
              <w:tabs>
                <w:tab w:val="num" w:pos="283"/>
              </w:tabs>
              <w:ind w:left="283" w:hanging="283"/>
              <w:rPr>
                <w:color w:val="0D0D0D" w:themeColor="text1" w:themeTint="F2"/>
                <w:lang w:val="en-IE"/>
              </w:rPr>
            </w:pPr>
            <w:r>
              <w:rPr>
                <w:color w:val="0D0D0D" w:themeColor="text1" w:themeTint="F2"/>
              </w:rPr>
              <w:t>3285</w:t>
            </w:r>
            <w:r>
              <w:rPr>
                <w:color w:val="0D0D0D" w:themeColor="text1" w:themeTint="F2"/>
                <w:lang w:val="en-IE"/>
              </w:rPr>
              <w:t xml:space="preserve"> as male.</w:t>
            </w:r>
          </w:p>
        </w:tc>
      </w:tr>
    </w:tbl>
    <w:p w14:paraId="26BA812F" w14:textId="77777777" w:rsidR="00D933B7" w:rsidRDefault="00D933B7" w:rsidP="00D933B7">
      <w:pPr>
        <w:rPr>
          <w:lang w:eastAsia="en-GB"/>
        </w:rPr>
      </w:pPr>
    </w:p>
    <w:p w14:paraId="5BFABA6B" w14:textId="77777777" w:rsidR="00D933B7" w:rsidRDefault="00D933B7" w:rsidP="00D933B7">
      <w:pPr>
        <w:rPr>
          <w:b/>
          <w:bCs/>
        </w:rPr>
      </w:pPr>
    </w:p>
    <w:p w14:paraId="3CCE8C9D" w14:textId="77777777" w:rsidR="00D933B7" w:rsidRDefault="00D933B7" w:rsidP="00D933B7">
      <w:pPr>
        <w:spacing w:line="259" w:lineRule="auto"/>
        <w:rPr>
          <w:b/>
          <w:bCs/>
        </w:rPr>
      </w:pPr>
    </w:p>
    <w:p w14:paraId="5AF53288"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0525D473"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0BA080E6"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277DA3D7"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1A032FFF"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075508A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6439BF4A"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166C64CF"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57641464"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356F2D33"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6BD836FA" w14:textId="77777777">
        <w:trPr>
          <w:trHeight w:val="300"/>
        </w:trPr>
        <w:tc>
          <w:tcPr>
            <w:tcW w:w="1276" w:type="dxa"/>
            <w:tcBorders>
              <w:top w:val="single" w:sz="6" w:space="0" w:color="8C8C8C"/>
              <w:left w:val="nil"/>
              <w:bottom w:val="single" w:sz="6" w:space="0" w:color="8C8C8C"/>
              <w:right w:val="nil"/>
            </w:tcBorders>
            <w:vAlign w:val="center"/>
            <w:hideMark/>
          </w:tcPr>
          <w:p w14:paraId="1753E7DE"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08F2E9F2" w14:textId="77777777" w:rsidR="00D933B7" w:rsidRPr="003E1C38" w:rsidRDefault="00D933B7">
            <w:pPr>
              <w:spacing w:after="0" w:line="240" w:lineRule="auto"/>
              <w:jc w:val="center"/>
              <w:textAlignment w:val="baseline"/>
              <w:rPr>
                <w:rFonts w:ascii="Segoe UI" w:hAnsi="Segoe UI" w:cs="Segoe UI"/>
                <w:sz w:val="20"/>
                <w:lang w:val="en-IE" w:eastAsia="en-IE"/>
              </w:rPr>
            </w:pPr>
            <w:r>
              <w:t>116.6</w:t>
            </w:r>
          </w:p>
        </w:tc>
        <w:tc>
          <w:tcPr>
            <w:tcW w:w="1276" w:type="dxa"/>
            <w:tcBorders>
              <w:top w:val="single" w:sz="6" w:space="0" w:color="8C8C8C"/>
              <w:left w:val="nil"/>
              <w:bottom w:val="single" w:sz="6" w:space="0" w:color="8C8C8C"/>
              <w:right w:val="nil"/>
            </w:tcBorders>
            <w:vAlign w:val="center"/>
            <w:hideMark/>
          </w:tcPr>
          <w:p w14:paraId="6A05A887" w14:textId="77777777" w:rsidR="00D933B7" w:rsidRPr="003E1C38" w:rsidRDefault="00D933B7">
            <w:pPr>
              <w:spacing w:after="0" w:line="240" w:lineRule="auto"/>
              <w:jc w:val="center"/>
              <w:textAlignment w:val="baseline"/>
              <w:rPr>
                <w:rFonts w:ascii="Segoe UI" w:hAnsi="Segoe UI" w:cs="Segoe UI"/>
                <w:sz w:val="20"/>
                <w:lang w:val="en-IE" w:eastAsia="en-IE"/>
              </w:rPr>
            </w:pPr>
            <w:r>
              <w:t>125.3</w:t>
            </w:r>
          </w:p>
        </w:tc>
        <w:tc>
          <w:tcPr>
            <w:tcW w:w="1134" w:type="dxa"/>
            <w:tcBorders>
              <w:top w:val="single" w:sz="6" w:space="0" w:color="8C8C8C"/>
              <w:left w:val="nil"/>
              <w:bottom w:val="single" w:sz="6" w:space="0" w:color="8C8C8C"/>
              <w:right w:val="nil"/>
            </w:tcBorders>
            <w:vAlign w:val="center"/>
            <w:hideMark/>
          </w:tcPr>
          <w:p w14:paraId="761F250C" w14:textId="77777777" w:rsidR="00D933B7" w:rsidRPr="003E1C38" w:rsidRDefault="00D933B7">
            <w:pPr>
              <w:spacing w:after="0" w:line="240" w:lineRule="auto"/>
              <w:jc w:val="center"/>
              <w:textAlignment w:val="baseline"/>
              <w:rPr>
                <w:rFonts w:ascii="Segoe UI" w:hAnsi="Segoe UI" w:cs="Segoe UI"/>
                <w:sz w:val="20"/>
                <w:lang w:val="en-IE" w:eastAsia="en-IE"/>
              </w:rPr>
            </w:pPr>
            <w:r>
              <w:t>113.4</w:t>
            </w:r>
          </w:p>
        </w:tc>
        <w:tc>
          <w:tcPr>
            <w:tcW w:w="1276" w:type="dxa"/>
            <w:tcBorders>
              <w:top w:val="single" w:sz="6" w:space="0" w:color="8C8C8C"/>
              <w:left w:val="nil"/>
              <w:bottom w:val="single" w:sz="6" w:space="0" w:color="8C8C8C"/>
              <w:right w:val="nil"/>
            </w:tcBorders>
            <w:vAlign w:val="center"/>
          </w:tcPr>
          <w:p w14:paraId="23DD2DAE" w14:textId="77777777" w:rsidR="00D933B7" w:rsidRPr="003E1C38" w:rsidRDefault="00D933B7">
            <w:pPr>
              <w:spacing w:after="0" w:line="240" w:lineRule="auto"/>
              <w:jc w:val="center"/>
              <w:textAlignment w:val="baseline"/>
              <w:rPr>
                <w:rFonts w:cs="Segoe UI"/>
                <w:sz w:val="20"/>
                <w:lang w:eastAsia="en-IE"/>
              </w:rPr>
            </w:pPr>
            <w:r>
              <w:t>131.7</w:t>
            </w:r>
          </w:p>
        </w:tc>
        <w:tc>
          <w:tcPr>
            <w:tcW w:w="1134" w:type="dxa"/>
            <w:tcBorders>
              <w:top w:val="single" w:sz="6" w:space="0" w:color="8C8C8C"/>
              <w:left w:val="nil"/>
              <w:bottom w:val="single" w:sz="6" w:space="0" w:color="8C8C8C"/>
              <w:right w:val="nil"/>
            </w:tcBorders>
            <w:vAlign w:val="center"/>
          </w:tcPr>
          <w:p w14:paraId="772E2A79" w14:textId="21A35439" w:rsidR="00D933B7" w:rsidRPr="003E1C38" w:rsidRDefault="00C80236">
            <w:pPr>
              <w:spacing w:after="0" w:line="240" w:lineRule="auto"/>
              <w:jc w:val="center"/>
              <w:textAlignment w:val="baseline"/>
              <w:rPr>
                <w:rFonts w:cs="Segoe UI"/>
                <w:sz w:val="20"/>
                <w:lang w:eastAsia="en-IE"/>
              </w:rPr>
            </w:pPr>
            <w:r>
              <w:t>175</w:t>
            </w:r>
          </w:p>
        </w:tc>
        <w:tc>
          <w:tcPr>
            <w:tcW w:w="1233" w:type="dxa"/>
            <w:tcBorders>
              <w:top w:val="single" w:sz="6" w:space="0" w:color="8C8C8C"/>
              <w:left w:val="nil"/>
              <w:bottom w:val="single" w:sz="6" w:space="0" w:color="8C8C8C"/>
              <w:right w:val="nil"/>
            </w:tcBorders>
            <w:vAlign w:val="center"/>
            <w:hideMark/>
          </w:tcPr>
          <w:p w14:paraId="412061FD" w14:textId="11E2D538" w:rsidR="00D933B7" w:rsidRPr="003E1C38" w:rsidRDefault="00C80236">
            <w:pPr>
              <w:spacing w:after="0" w:line="240" w:lineRule="auto"/>
              <w:jc w:val="center"/>
              <w:textAlignment w:val="baseline"/>
              <w:rPr>
                <w:rFonts w:ascii="Segoe UI" w:hAnsi="Segoe UI" w:cs="Segoe UI"/>
                <w:sz w:val="20"/>
                <w:lang w:val="en-IE" w:eastAsia="en-IE"/>
              </w:rPr>
            </w:pPr>
            <w:r>
              <w:t>662.0</w:t>
            </w:r>
          </w:p>
        </w:tc>
        <w:tc>
          <w:tcPr>
            <w:tcW w:w="1176" w:type="dxa"/>
            <w:tcBorders>
              <w:top w:val="single" w:sz="6" w:space="0" w:color="8C8C8C"/>
              <w:left w:val="nil"/>
              <w:bottom w:val="single" w:sz="6" w:space="0" w:color="8C8C8C"/>
              <w:right w:val="nil"/>
            </w:tcBorders>
            <w:vAlign w:val="center"/>
            <w:hideMark/>
          </w:tcPr>
          <w:p w14:paraId="125BEE78" w14:textId="461A75E6" w:rsidR="00D933B7" w:rsidRPr="003E1C38" w:rsidRDefault="00C80236">
            <w:pPr>
              <w:spacing w:after="0" w:line="240" w:lineRule="auto"/>
              <w:jc w:val="center"/>
              <w:textAlignment w:val="baseline"/>
              <w:rPr>
                <w:rFonts w:ascii="Segoe UI" w:hAnsi="Segoe UI" w:cs="Segoe UI"/>
                <w:sz w:val="20"/>
                <w:lang w:val="en-IE" w:eastAsia="en-IE"/>
              </w:rPr>
            </w:pPr>
            <w:r>
              <w:t>93.0%</w:t>
            </w:r>
          </w:p>
        </w:tc>
      </w:tr>
    </w:tbl>
    <w:p w14:paraId="60C1F64D" w14:textId="77777777" w:rsidR="00D933B7" w:rsidRDefault="00D933B7" w:rsidP="00D933B7">
      <w:pPr>
        <w:pStyle w:val="ListParagraph"/>
        <w:ind w:left="360"/>
        <w:rPr>
          <w:lang w:eastAsia="en-GB"/>
        </w:rPr>
      </w:pPr>
    </w:p>
    <w:p w14:paraId="0C12CDF4" w14:textId="334CAF24" w:rsidR="00D933B7" w:rsidRPr="001F2F66" w:rsidRDefault="00D933B7" w:rsidP="00373960">
      <w:pPr>
        <w:pStyle w:val="ListParagraph"/>
        <w:numPr>
          <w:ilvl w:val="0"/>
          <w:numId w:val="9"/>
        </w:numPr>
        <w:spacing w:after="240" w:line="264" w:lineRule="auto"/>
        <w:rPr>
          <w:lang w:eastAsia="en-GB"/>
        </w:rPr>
      </w:pPr>
      <w:r>
        <w:t>The programme allocated the majority of its budget (8</w:t>
      </w:r>
      <w:r w:rsidR="007378A4">
        <w:t>8</w:t>
      </w:r>
      <w:r>
        <w:t>% in 2025) to the digital transition, which is defined as the top priority in the programme’s regulation (recital</w:t>
      </w:r>
      <w:r w:rsidRPr="001F2F66">
        <w:rPr>
          <w:lang w:eastAsia="en-GB"/>
        </w:rPr>
        <w:t> </w:t>
      </w:r>
      <w:r>
        <w:t xml:space="preserve">16). Among the information technology capacity-building actions supported by the programme, priority is given to the European electronic systems that are necessary for the implementation of the general and specific objectives of the programme. In 2025, </w:t>
      </w:r>
      <w:r w:rsidR="00B17323">
        <w:t>nearly</w:t>
      </w:r>
      <w:r>
        <w:t xml:space="preserve"> EUR</w:t>
      </w:r>
      <w:r w:rsidRPr="001F2F66">
        <w:rPr>
          <w:lang w:eastAsia="en-GB"/>
        </w:rPr>
        <w:t> </w:t>
      </w:r>
      <w:r>
        <w:t>17</w:t>
      </w:r>
      <w:r w:rsidR="00B17323">
        <w:t>5</w:t>
      </w:r>
      <w:r w:rsidRPr="001F2F66">
        <w:rPr>
          <w:lang w:eastAsia="en-GB"/>
        </w:rPr>
        <w:t> </w:t>
      </w:r>
      <w:r>
        <w:t>million were allocated to information technology procurement from the Customs programme and this volume is in line with the committed budget under the programme.</w:t>
      </w:r>
      <w:r w:rsidRPr="001F2F66">
        <w:rPr>
          <w:lang w:eastAsia="en-GB"/>
        </w:rPr>
        <w:t xml:space="preserve"> </w:t>
      </w:r>
    </w:p>
    <w:p w14:paraId="4873C549" w14:textId="77777777" w:rsidR="00D933B7" w:rsidRDefault="00D933B7" w:rsidP="00F72C99">
      <w:pPr>
        <w:pStyle w:val="Heading3"/>
      </w:pPr>
      <w:r>
        <w:t>Contribution to strategic technologies (STEP)</w:t>
      </w:r>
    </w:p>
    <w:p w14:paraId="1C644B7A" w14:textId="77777777" w:rsidR="00D933B7" w:rsidRDefault="00D933B7" w:rsidP="00373960">
      <w:pPr>
        <w:pStyle w:val="ListParagraph"/>
        <w:numPr>
          <w:ilvl w:val="0"/>
          <w:numId w:val="9"/>
        </w:numPr>
        <w:spacing w:after="240" w:line="264" w:lineRule="auto"/>
        <w:rPr>
          <w:lang w:eastAsia="en-GB"/>
        </w:rPr>
      </w:pPr>
      <w:r>
        <w:rPr>
          <w:lang w:eastAsia="en-GB"/>
        </w:rPr>
        <w:t>Non-applicable</w:t>
      </w:r>
    </w:p>
    <w:p w14:paraId="4EB04583" w14:textId="77777777" w:rsidR="00D933B7" w:rsidRDefault="00D933B7" w:rsidP="00F72C99">
      <w:pPr>
        <w:pStyle w:val="Heading3"/>
      </w:pPr>
      <w:r>
        <w:t>Contribution to reforms</w:t>
      </w:r>
    </w:p>
    <w:p w14:paraId="5B678349" w14:textId="77777777" w:rsidR="00D933B7" w:rsidRPr="00A6718F" w:rsidRDefault="00D933B7" w:rsidP="00373960">
      <w:pPr>
        <w:pStyle w:val="ListParagraph"/>
        <w:numPr>
          <w:ilvl w:val="0"/>
          <w:numId w:val="9"/>
        </w:numPr>
        <w:spacing w:after="240" w:line="264" w:lineRule="auto"/>
        <w:jc w:val="both"/>
        <w:rPr>
          <w:lang w:val="en-IE" w:eastAsia="en-GB"/>
        </w:rPr>
      </w:pPr>
      <w:r>
        <w:rPr>
          <w:lang w:eastAsia="en-GB"/>
        </w:rPr>
        <w:t>The Customs programme is not per se a technical</w:t>
      </w:r>
      <w:r>
        <w:rPr>
          <w:rFonts w:ascii="Calibri" w:hAnsi="Calibri" w:cs="Calibri"/>
          <w:lang w:eastAsia="en-GB"/>
        </w:rPr>
        <w:t> </w:t>
      </w:r>
      <w:r>
        <w:rPr>
          <w:lang w:eastAsia="en-GB"/>
        </w:rPr>
        <w:t>assistance</w:t>
      </w:r>
      <w:r>
        <w:rPr>
          <w:rFonts w:ascii="Calibri" w:hAnsi="Calibri" w:cs="Calibri"/>
          <w:lang w:eastAsia="en-GB"/>
        </w:rPr>
        <w:t> </w:t>
      </w:r>
      <w:r>
        <w:rPr>
          <w:lang w:eastAsia="en-GB"/>
        </w:rPr>
        <w:t>programme, although the collaborative actions</w:t>
      </w:r>
      <w:r>
        <w:rPr>
          <w:rFonts w:ascii="Calibri" w:hAnsi="Calibri" w:cs="Calibri"/>
          <w:lang w:eastAsia="en-GB"/>
        </w:rPr>
        <w:t> </w:t>
      </w:r>
      <w:r>
        <w:rPr>
          <w:lang w:eastAsia="en-GB"/>
        </w:rPr>
        <w:t>under the programme could contribute to technical</w:t>
      </w:r>
      <w:r>
        <w:rPr>
          <w:rFonts w:ascii="Calibri" w:hAnsi="Calibri" w:cs="Calibri"/>
          <w:lang w:eastAsia="en-GB"/>
        </w:rPr>
        <w:t> </w:t>
      </w:r>
      <w:r>
        <w:rPr>
          <w:lang w:eastAsia="en-GB"/>
        </w:rPr>
        <w:t>assistance. The Customs programme's collaborative or cooperation activities allow for bringing together national customs administration officials of participating countries,</w:t>
      </w:r>
      <w:r>
        <w:rPr>
          <w:rFonts w:ascii="Calibri" w:hAnsi="Calibri" w:cs="Calibri"/>
          <w:lang w:eastAsia="en-GB"/>
        </w:rPr>
        <w:t> </w:t>
      </w:r>
      <w:r>
        <w:rPr>
          <w:lang w:eastAsia="en-GB"/>
        </w:rPr>
        <w:t>by means of:</w:t>
      </w:r>
      <w:r>
        <w:rPr>
          <w:rFonts w:ascii="Arial" w:hAnsi="Arial" w:cs="Arial"/>
          <w:lang w:eastAsia="en-GB"/>
        </w:rPr>
        <w:t> </w:t>
      </w:r>
      <w:r>
        <w:rPr>
          <w:rFonts w:ascii="Calibri" w:hAnsi="Calibri" w:cs="Calibri"/>
          <w:lang w:val="en-IE" w:eastAsia="en-GB"/>
        </w:rPr>
        <w:t> </w:t>
      </w:r>
    </w:p>
    <w:p w14:paraId="2D247969" w14:textId="77777777" w:rsidR="00D933B7" w:rsidRPr="00A6718F" w:rsidRDefault="00D933B7" w:rsidP="00373960">
      <w:pPr>
        <w:pStyle w:val="ListParagraph"/>
        <w:numPr>
          <w:ilvl w:val="1"/>
          <w:numId w:val="9"/>
        </w:numPr>
        <w:spacing w:after="240" w:line="264" w:lineRule="auto"/>
        <w:jc w:val="both"/>
        <w:rPr>
          <w:lang w:val="en-IE" w:eastAsia="en-GB"/>
        </w:rPr>
      </w:pPr>
      <w:r>
        <w:rPr>
          <w:lang w:eastAsia="en-GB"/>
        </w:rPr>
        <w:t>meetings and similar ad-hoc events such as seminars workshops, working/study visits and</w:t>
      </w:r>
      <w:r>
        <w:rPr>
          <w:rFonts w:ascii="Arial" w:hAnsi="Arial" w:cs="Arial"/>
          <w:lang w:eastAsia="en-GB"/>
        </w:rPr>
        <w:t> </w:t>
      </w:r>
      <w:r>
        <w:rPr>
          <w:rFonts w:ascii="Calibri" w:hAnsi="Calibri" w:cs="Calibri"/>
          <w:lang w:val="en-IE" w:eastAsia="en-GB"/>
        </w:rPr>
        <w:t> </w:t>
      </w:r>
    </w:p>
    <w:p w14:paraId="6B528E94" w14:textId="77777777" w:rsidR="00D933B7" w:rsidRPr="00A6718F" w:rsidRDefault="00D933B7" w:rsidP="00373960">
      <w:pPr>
        <w:pStyle w:val="ListParagraph"/>
        <w:numPr>
          <w:ilvl w:val="1"/>
          <w:numId w:val="9"/>
        </w:numPr>
        <w:spacing w:after="240" w:line="264" w:lineRule="auto"/>
        <w:jc w:val="both"/>
        <w:rPr>
          <w:lang w:val="en-IE" w:eastAsia="en-GB"/>
        </w:rPr>
      </w:pPr>
      <w:r>
        <w:rPr>
          <w:lang w:eastAsia="en-GB"/>
        </w:rPr>
        <w:t>project-based structured collaboration such as networks, project groups, expert teams, and monitoring activities.</w:t>
      </w:r>
      <w:r>
        <w:rPr>
          <w:rFonts w:ascii="Arial" w:hAnsi="Arial" w:cs="Arial"/>
          <w:lang w:eastAsia="en-GB"/>
        </w:rPr>
        <w:t> </w:t>
      </w:r>
      <w:r>
        <w:rPr>
          <w:rFonts w:ascii="Calibri" w:hAnsi="Calibri" w:cs="Calibri"/>
          <w:lang w:val="en-IE" w:eastAsia="en-GB"/>
        </w:rPr>
        <w:t> </w:t>
      </w:r>
    </w:p>
    <w:p w14:paraId="5934B103" w14:textId="1FE7BD3D" w:rsidR="00D933B7" w:rsidRPr="00CA540B" w:rsidRDefault="00D933B7" w:rsidP="00D933B7">
      <w:pPr>
        <w:pStyle w:val="ListParagraph"/>
        <w:ind w:left="360"/>
        <w:jc w:val="both"/>
        <w:rPr>
          <w:lang w:val="en-IE" w:eastAsia="en-GB"/>
        </w:rPr>
      </w:pPr>
      <w:r>
        <w:rPr>
          <w:lang w:eastAsia="en-GB"/>
        </w:rPr>
        <w:t>Collaborative activities are a useful tool to implement the policy</w:t>
      </w:r>
      <w:r>
        <w:rPr>
          <w:rFonts w:ascii="Calibri" w:hAnsi="Calibri" w:cs="Calibri"/>
          <w:lang w:eastAsia="en-GB"/>
        </w:rPr>
        <w:t> </w:t>
      </w:r>
      <w:r>
        <w:rPr>
          <w:lang w:eastAsia="en-GB"/>
        </w:rPr>
        <w:t>objectives</w:t>
      </w:r>
      <w:r>
        <w:rPr>
          <w:rFonts w:ascii="Calibri" w:hAnsi="Calibri" w:cs="Calibri"/>
          <w:lang w:eastAsia="en-GB"/>
        </w:rPr>
        <w:t> </w:t>
      </w:r>
      <w:r>
        <w:rPr>
          <w:lang w:eastAsia="en-GB"/>
        </w:rPr>
        <w:t xml:space="preserve">and exchange best practices. Both the </w:t>
      </w:r>
      <w:r w:rsidR="002D3E32">
        <w:rPr>
          <w:lang w:eastAsia="en-GB"/>
        </w:rPr>
        <w:t>beneficiaries</w:t>
      </w:r>
      <w:r>
        <w:rPr>
          <w:lang w:eastAsia="en-GB"/>
        </w:rPr>
        <w:t>and the Commission can</w:t>
      </w:r>
      <w:r>
        <w:rPr>
          <w:rFonts w:ascii="Calibri" w:hAnsi="Calibri" w:cs="Calibri"/>
          <w:lang w:eastAsia="en-GB"/>
        </w:rPr>
        <w:t> </w:t>
      </w:r>
      <w:r>
        <w:rPr>
          <w:lang w:eastAsia="en-GB"/>
        </w:rPr>
        <w:t>initiate</w:t>
      </w:r>
      <w:r>
        <w:rPr>
          <w:rFonts w:ascii="Calibri" w:hAnsi="Calibri" w:cs="Calibri"/>
          <w:lang w:eastAsia="en-GB"/>
        </w:rPr>
        <w:t> </w:t>
      </w:r>
      <w:r>
        <w:rPr>
          <w:lang w:eastAsia="en-GB"/>
        </w:rPr>
        <w:t>such collaborative activities.</w:t>
      </w:r>
      <w:r>
        <w:rPr>
          <w:rFonts w:ascii="Arial" w:hAnsi="Arial" w:cs="Arial"/>
          <w:lang w:eastAsia="en-GB"/>
        </w:rPr>
        <w:t> </w:t>
      </w:r>
      <w:r>
        <w:rPr>
          <w:rFonts w:ascii="Calibri" w:hAnsi="Calibri" w:cs="Calibri"/>
          <w:lang w:val="en-IE" w:eastAsia="en-GB"/>
        </w:rPr>
        <w:t> </w:t>
      </w:r>
    </w:p>
    <w:p w14:paraId="67679BFE" w14:textId="77777777" w:rsidR="00D933B7" w:rsidRPr="007863E8" w:rsidRDefault="00D933B7" w:rsidP="00D40104">
      <w:pPr>
        <w:pStyle w:val="ListParagraph"/>
        <w:keepNext/>
        <w:keepLines/>
        <w:numPr>
          <w:ilvl w:val="0"/>
          <w:numId w:val="9"/>
        </w:numPr>
        <w:spacing w:before="600" w:after="240" w:line="240" w:lineRule="auto"/>
        <w:ind w:left="357"/>
        <w:outlineLvl w:val="4"/>
        <w:rPr>
          <w:b/>
          <w:bCs/>
          <w:sz w:val="2"/>
          <w:szCs w:val="2"/>
        </w:rPr>
      </w:pPr>
    </w:p>
    <w:p w14:paraId="0CD85FEE"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6F69638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63E4DC37" w14:textId="77777777" w:rsidR="00D933B7" w:rsidRPr="0047239D" w:rsidRDefault="00D933B7">
            <w:pPr>
              <w:jc w:val="left"/>
              <w:rPr>
                <w:lang w:eastAsia="en-GB"/>
              </w:rPr>
            </w:pPr>
            <w:r>
              <w:rPr>
                <w:lang w:eastAsia="en-GB"/>
              </w:rPr>
              <w:t>SDG</w:t>
            </w:r>
          </w:p>
        </w:tc>
        <w:tc>
          <w:tcPr>
            <w:tcW w:w="2410" w:type="dxa"/>
            <w:vAlign w:val="center"/>
          </w:tcPr>
          <w:p w14:paraId="5DE11101"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1E564A34"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32342BB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91B8264" w14:textId="31490ECE" w:rsidR="00D933B7" w:rsidRPr="0047239D"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6F65FC15"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684B5F4" w14:textId="77777777" w:rsidR="00D933B7" w:rsidRPr="0017117E" w:rsidRDefault="00D933B7">
            <w:pPr>
              <w:jc w:val="both"/>
              <w:cnfStyle w:val="000000100000" w:firstRow="0" w:lastRow="0" w:firstColumn="0" w:lastColumn="0" w:oddVBand="0" w:evenVBand="0" w:oddHBand="1" w:evenHBand="0" w:firstRowFirstColumn="0" w:firstRowLastColumn="0" w:lastRowFirstColumn="0" w:lastRowLastColumn="0"/>
              <w:rPr>
                <w:lang w:val="en-IE"/>
              </w:rPr>
            </w:pPr>
            <w:r>
              <w:rPr>
                <w:lang w:val="en-US"/>
              </w:rPr>
              <w:t>The</w:t>
            </w:r>
            <w:r>
              <w:rPr>
                <w:rFonts w:ascii="Calibri" w:hAnsi="Calibri" w:cs="Calibri"/>
                <w:lang w:val="en-US"/>
              </w:rPr>
              <w:t> </w:t>
            </w:r>
            <w:r>
              <w:rPr>
                <w:lang w:val="en-US"/>
              </w:rPr>
              <w:t>Programme</w:t>
            </w:r>
            <w:r>
              <w:rPr>
                <w:rFonts w:cs="EC Square Sans Pro"/>
                <w:lang w:val="en-US"/>
              </w:rPr>
              <w:t>’</w:t>
            </w:r>
            <w:r>
              <w:rPr>
                <w:lang w:val="en-US"/>
              </w:rPr>
              <w:t>s</w:t>
            </w:r>
            <w:r>
              <w:rPr>
                <w:rFonts w:ascii="Calibri" w:hAnsi="Calibri" w:cs="Calibri"/>
                <w:lang w:val="en-US"/>
              </w:rPr>
              <w:t> </w:t>
            </w:r>
            <w:r>
              <w:rPr>
                <w:lang w:val="en-US"/>
              </w:rPr>
              <w:t>contribution to the development of efficient, modern customs is an essential element to ensure a proper balance between effective controls and safety within the Single Market, and the facilitation of legitimate trade through paperless, efficient customs processes, a cornerstone for the economic prosperity of the EU. The programme secures this contribution through the support to</w:t>
            </w:r>
            <w:r>
              <w:rPr>
                <w:rFonts w:ascii="Calibri" w:hAnsi="Calibri" w:cs="Calibri"/>
                <w:lang w:val="en-US"/>
              </w:rPr>
              <w:t> </w:t>
            </w:r>
            <w:r>
              <w:rPr>
                <w:lang w:val="en-US"/>
              </w:rPr>
              <w:t>digitalisation, efficiency of the Customs Union and operations, as well as at developing human competency and training for customs officials.</w:t>
            </w:r>
            <w:r>
              <w:rPr>
                <w:rFonts w:ascii="Calibri" w:hAnsi="Calibri" w:cs="Calibri"/>
                <w:lang w:val="en-IE"/>
              </w:rPr>
              <w:t> </w:t>
            </w:r>
          </w:p>
          <w:p w14:paraId="1C452317"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rPr>
                <w:lang w:val="en-US"/>
              </w:rPr>
            </w:pPr>
            <w:r>
              <w:rPr>
                <w:lang w:val="en-US"/>
              </w:rPr>
              <w:t xml:space="preserve">As an example, 857 eLearning modules were used in 2025, 128 in English, and 729 in different languages. </w:t>
            </w:r>
          </w:p>
          <w:p w14:paraId="235FEDD8" w14:textId="77777777" w:rsidR="00D933B7" w:rsidRPr="002870B6" w:rsidRDefault="00D933B7">
            <w:pPr>
              <w:spacing w:after="0" w:line="240" w:lineRule="auto"/>
              <w:jc w:val="both"/>
              <w:cnfStyle w:val="000000100000" w:firstRow="0" w:lastRow="0" w:firstColumn="0" w:lastColumn="0" w:oddVBand="0" w:evenVBand="0" w:oddHBand="1" w:evenHBand="0" w:firstRowFirstColumn="0" w:firstRowLastColumn="0" w:lastRowFirstColumn="0" w:lastRowLastColumn="0"/>
              <w:rPr>
                <w:rFonts w:ascii="Times New Roman" w:eastAsia="Times New Roman" w:hAnsi="Times New Roman" w:cs="Times New Roman"/>
                <w:sz w:val="20"/>
                <w:szCs w:val="20"/>
                <w:lang w:val="en-IE" w:eastAsia="en-IE"/>
              </w:rPr>
            </w:pPr>
            <w:r>
              <w:rPr>
                <w:lang w:val="en-US"/>
              </w:rPr>
              <w:t>Extending the global reach of the training offered undoubtedly contributes</w:t>
            </w:r>
            <w:r>
              <w:rPr>
                <w:rFonts w:ascii="Calibri" w:hAnsi="Calibri" w:cs="Calibri"/>
                <w:lang w:val="en-US"/>
              </w:rPr>
              <w:t> </w:t>
            </w:r>
            <w:r>
              <w:rPr>
                <w:lang w:val="en-US"/>
              </w:rPr>
              <w:t>towards</w:t>
            </w:r>
            <w:r>
              <w:rPr>
                <w:rFonts w:ascii="Calibri" w:hAnsi="Calibri" w:cs="Calibri"/>
                <w:lang w:val="en-US"/>
              </w:rPr>
              <w:t> </w:t>
            </w:r>
            <w:r>
              <w:rPr>
                <w:lang w:val="en-US"/>
              </w:rPr>
              <w:t>the</w:t>
            </w:r>
            <w:r>
              <w:rPr>
                <w:rFonts w:ascii="Calibri" w:hAnsi="Calibri" w:cs="Calibri"/>
                <w:lang w:val="en-US"/>
              </w:rPr>
              <w:t> </w:t>
            </w:r>
            <w:r>
              <w:rPr>
                <w:lang w:val="en-US"/>
              </w:rPr>
              <w:t>objectives</w:t>
            </w:r>
            <w:r>
              <w:rPr>
                <w:rFonts w:ascii="Calibri" w:hAnsi="Calibri" w:cs="Calibri"/>
                <w:lang w:val="en-US"/>
              </w:rPr>
              <w:t> </w:t>
            </w:r>
            <w:r>
              <w:rPr>
                <w:lang w:val="en-US"/>
              </w:rPr>
              <w:t>of the programme,</w:t>
            </w:r>
            <w:r>
              <w:rPr>
                <w:rFonts w:ascii="Calibri" w:hAnsi="Calibri" w:cs="Calibri"/>
                <w:lang w:val="en-US"/>
              </w:rPr>
              <w:t> </w:t>
            </w:r>
            <w:r>
              <w:rPr>
                <w:lang w:val="en-US"/>
              </w:rPr>
              <w:t>and ultimately, to</w:t>
            </w:r>
            <w:r>
              <w:rPr>
                <w:rFonts w:ascii="Calibri" w:hAnsi="Calibri" w:cs="Calibri"/>
                <w:lang w:val="en-US"/>
              </w:rPr>
              <w:t> </w:t>
            </w:r>
            <w:r>
              <w:rPr>
                <w:lang w:val="en-US"/>
              </w:rPr>
              <w:t>the Customs Union</w:t>
            </w:r>
            <w:r>
              <w:rPr>
                <w:rFonts w:cs="EC Square Sans Pro"/>
                <w:lang w:val="en-US"/>
              </w:rPr>
              <w:t>’</w:t>
            </w:r>
            <w:r>
              <w:rPr>
                <w:lang w:val="en-US"/>
              </w:rPr>
              <w:t>s performance.</w:t>
            </w:r>
            <w:r>
              <w:rPr>
                <w:rFonts w:ascii="Calibri" w:hAnsi="Calibri" w:cs="Calibri"/>
                <w:lang w:val="en-IE"/>
              </w:rPr>
              <w:t> </w:t>
            </w:r>
          </w:p>
        </w:tc>
      </w:tr>
      <w:tr w:rsidR="00D933B7" w:rsidRPr="0047239D" w14:paraId="1DAC0C2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67D164C" w14:textId="3B78C087" w:rsidR="00D933B7" w:rsidRPr="0047239D" w:rsidRDefault="00900E05">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57CD11CA"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7130445A" w14:textId="0C1E753B" w:rsidR="00D933B7" w:rsidRPr="006F6AD1" w:rsidRDefault="00D933B7">
            <w:pPr>
              <w:jc w:val="both"/>
              <w:cnfStyle w:val="000000010000" w:firstRow="0" w:lastRow="0" w:firstColumn="0" w:lastColumn="0" w:oddVBand="0" w:evenVBand="0" w:oddHBand="0" w:evenHBand="1" w:firstRowFirstColumn="0" w:firstRowLastColumn="0" w:lastRowFirstColumn="0" w:lastRowLastColumn="0"/>
              <w:rPr>
                <w:lang w:val="en-IE"/>
              </w:rPr>
            </w:pPr>
            <w:r>
              <w:rPr>
                <w:lang w:val="en-US"/>
              </w:rPr>
              <w:t>8</w:t>
            </w:r>
            <w:r w:rsidR="0011370F">
              <w:rPr>
                <w:lang w:val="en-US"/>
              </w:rPr>
              <w:t>8</w:t>
            </w:r>
            <w:r>
              <w:rPr>
                <w:lang w:val="en-US"/>
              </w:rPr>
              <w:t xml:space="preserve">% of the Customs programme budget in 2025 was devoted to the development and operation of the common components of the European </w:t>
            </w:r>
            <w:r w:rsidR="008860D9">
              <w:rPr>
                <w:lang w:val="en-US"/>
              </w:rPr>
              <w:t>E</w:t>
            </w:r>
            <w:r>
              <w:rPr>
                <w:lang w:val="en-US"/>
              </w:rPr>
              <w:t xml:space="preserve">lectronic </w:t>
            </w:r>
            <w:r w:rsidR="008860D9">
              <w:rPr>
                <w:lang w:val="en-US"/>
              </w:rPr>
              <w:t>S</w:t>
            </w:r>
            <w:r>
              <w:rPr>
                <w:lang w:val="en-US"/>
              </w:rPr>
              <w:t>ystems, a key element in the</w:t>
            </w:r>
            <w:r>
              <w:rPr>
                <w:rFonts w:ascii="Calibri" w:hAnsi="Calibri" w:cs="Calibri"/>
                <w:lang w:val="en-US"/>
              </w:rPr>
              <w:t> </w:t>
            </w:r>
            <w:r>
              <w:rPr>
                <w:lang w:val="en-US"/>
              </w:rPr>
              <w:t>digitalisation</w:t>
            </w:r>
            <w:r>
              <w:rPr>
                <w:rFonts w:ascii="Calibri" w:hAnsi="Calibri" w:cs="Calibri"/>
                <w:lang w:val="en-US"/>
              </w:rPr>
              <w:t> </w:t>
            </w:r>
            <w:r>
              <w:rPr>
                <w:lang w:val="en-US"/>
              </w:rPr>
              <w:t>of public services in the area of customs to ensure the Customs Union can respond to 21st century challenges and protect the Single Market in a context of growing and complex international trade.</w:t>
            </w:r>
            <w:r>
              <w:rPr>
                <w:rFonts w:ascii="Calibri" w:hAnsi="Calibri" w:cs="Calibri"/>
                <w:lang w:val="en-US"/>
              </w:rPr>
              <w:t> </w:t>
            </w:r>
            <w:r>
              <w:rPr>
                <w:rFonts w:ascii="Calibri" w:hAnsi="Calibri" w:cs="Calibri"/>
                <w:lang w:val="en-IE"/>
              </w:rPr>
              <w:t> </w:t>
            </w:r>
          </w:p>
          <w:p w14:paraId="63BB25F5" w14:textId="07840AB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val="en-IE"/>
              </w:rPr>
            </w:pPr>
            <w:r>
              <w:rPr>
                <w:lang w:val="en-US"/>
              </w:rPr>
              <w:t>The Programme excelled in delivering common components of the European Electronic Systems (EES), reflecting significant economies of scale and positively impacting cost-effectiveness and operational efficiency. For example, the Programme has advanced its digital infrastructure by implementing key systems like the New Computerised Transit System Phase 5. This expansion extends to 42 countries, illustrating progress in facilitating efficient and cost-effective customs operations.</w:t>
            </w:r>
          </w:p>
        </w:tc>
      </w:tr>
    </w:tbl>
    <w:p w14:paraId="6C5C3B4B" w14:textId="77777777" w:rsidR="00D933B7" w:rsidRDefault="00D933B7" w:rsidP="00D933B7">
      <w:pPr>
        <w:keepNext/>
        <w:keepLines/>
        <w:spacing w:before="600" w:line="240" w:lineRule="auto"/>
        <w:outlineLvl w:val="4"/>
        <w:rPr>
          <w:b/>
          <w:bCs/>
        </w:rPr>
      </w:pPr>
    </w:p>
    <w:p w14:paraId="295B8C61" w14:textId="77777777" w:rsidR="00D933B7" w:rsidRDefault="00D933B7" w:rsidP="00D933B7">
      <w:pPr>
        <w:sectPr w:rsidR="00D933B7" w:rsidSect="00D933B7">
          <w:headerReference w:type="even" r:id="rId165"/>
          <w:headerReference w:type="default" r:id="rId166"/>
          <w:footerReference w:type="even" r:id="rId167"/>
          <w:footerReference w:type="default" r:id="rId168"/>
          <w:headerReference w:type="first" r:id="rId169"/>
          <w:footerReference w:type="first" r:id="rId170"/>
          <w:pgSz w:w="11906" w:h="16838"/>
          <w:pgMar w:top="1440" w:right="1133" w:bottom="1440" w:left="1134" w:header="708" w:footer="708" w:gutter="0"/>
          <w:cols w:space="708"/>
          <w:docGrid w:linePitch="360"/>
        </w:sectPr>
      </w:pPr>
    </w:p>
    <w:p w14:paraId="382540E0" w14:textId="77777777" w:rsidR="00D933B7" w:rsidRPr="00742189" w:rsidRDefault="00D933B7" w:rsidP="00D933B7">
      <w:pPr>
        <w:pStyle w:val="H1"/>
        <w:rPr>
          <w:color w:val="FFFFFF" w:themeColor="background1"/>
          <w:lang w:val="fr-BE"/>
        </w:rPr>
      </w:pPr>
      <w:bookmarkStart w:id="35" w:name="toc_sec_10"/>
      <w:bookmarkEnd w:id="35"/>
      <w:r w:rsidRPr="00742189">
        <w:rPr>
          <w:color w:val="FFFFFF" w:themeColor="background1"/>
          <w:lang w:val="fr-BE"/>
        </w:rPr>
        <w:t>u space programme</w:t>
      </w:r>
    </w:p>
    <w:p w14:paraId="0836B0D6" w14:textId="54531908" w:rsidR="00D933B7" w:rsidRPr="00D40104" w:rsidRDefault="00D933B7" w:rsidP="00D933B7">
      <w:pPr>
        <w:pStyle w:val="Heading1"/>
        <w:rPr>
          <w:lang w:val="fr-BE"/>
        </w:rPr>
      </w:pPr>
      <w:bookmarkStart w:id="36" w:name="_Toc228976530"/>
      <w:r w:rsidRPr="00D40104">
        <w:rPr>
          <w:lang w:val="fr-BE"/>
        </w:rPr>
        <w:t>E</w:t>
      </w:r>
      <w:r w:rsidR="005353CC" w:rsidRPr="00D40104">
        <w:rPr>
          <w:lang w:val="fr-BE"/>
        </w:rPr>
        <w:t>U SPACE PROGRAMME</w:t>
      </w:r>
      <w:bookmarkEnd w:id="36"/>
    </w:p>
    <w:p w14:paraId="352AC4F4" w14:textId="44BD4D91"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7816AC6D" w14:textId="77777777">
        <w:trPr>
          <w:trHeight w:val="1584"/>
          <w:jc w:val="left"/>
        </w:trPr>
        <w:tc>
          <w:tcPr>
            <w:tcW w:w="2410" w:type="dxa"/>
          </w:tcPr>
          <w:p w14:paraId="44D29BDB" w14:textId="77777777" w:rsidR="00D933B7" w:rsidRPr="00EA7920" w:rsidRDefault="00D933B7">
            <w:pPr>
              <w:spacing w:before="120" w:after="120"/>
              <w:rPr>
                <w:sz w:val="28"/>
                <w:szCs w:val="28"/>
              </w:rPr>
            </w:pPr>
            <w:r>
              <w:rPr>
                <w:sz w:val="28"/>
                <w:szCs w:val="28"/>
              </w:rPr>
              <w:t>620</w:t>
            </w:r>
          </w:p>
          <w:p w14:paraId="5EB20AE1" w14:textId="77777777" w:rsidR="00D933B7" w:rsidRPr="0047239D" w:rsidRDefault="00D933B7">
            <w:pPr>
              <w:spacing w:before="120"/>
            </w:pPr>
            <w:r>
              <w:rPr>
                <w:color w:val="000000" w:themeColor="text1"/>
              </w:rPr>
              <w:t xml:space="preserve">spacecraft were protected thanks to EU space surveillance and tracking </w:t>
            </w:r>
            <w:r>
              <w:t>in 2025</w:t>
            </w:r>
            <w:r>
              <w:rPr>
                <w:color w:val="FF0000"/>
              </w:rPr>
              <w:t>.</w:t>
            </w:r>
          </w:p>
        </w:tc>
        <w:tc>
          <w:tcPr>
            <w:cnfStyle w:val="000001000000" w:firstRow="0" w:lastRow="0" w:firstColumn="0" w:lastColumn="0" w:oddVBand="0" w:evenVBand="1" w:oddHBand="0" w:evenHBand="0" w:firstRowFirstColumn="0" w:firstRowLastColumn="0" w:lastRowFirstColumn="0" w:lastRowLastColumn="0"/>
            <w:tcW w:w="2409" w:type="dxa"/>
          </w:tcPr>
          <w:p w14:paraId="6F585046" w14:textId="77777777" w:rsidR="00D933B7" w:rsidRPr="00AE3FF5" w:rsidRDefault="00D933B7">
            <w:pPr>
              <w:spacing w:before="120" w:after="120"/>
              <w:rPr>
                <w:color w:val="000000" w:themeColor="text1"/>
              </w:rPr>
            </w:pPr>
            <w:r>
              <w:rPr>
                <w:color w:val="000000" w:themeColor="text1"/>
                <w:sz w:val="28"/>
                <w:szCs w:val="28"/>
              </w:rPr>
              <w:t>35</w:t>
            </w:r>
          </w:p>
          <w:p w14:paraId="2A0C74E8" w14:textId="77777777" w:rsidR="00D933B7" w:rsidRPr="0047239D" w:rsidRDefault="00D933B7">
            <w:pPr>
              <w:spacing w:before="120" w:after="120"/>
            </w:pPr>
            <w:r>
              <w:rPr>
                <w:color w:val="000000" w:themeColor="text1"/>
              </w:rPr>
              <w:t>GOVSATCOM governmental resource products formed part of the initial c</w:t>
            </w:r>
            <w:r>
              <w:rPr>
                <w:rFonts w:ascii="Arial" w:hAnsi="Arial" w:cs="Arial"/>
                <w:color w:val="000000" w:themeColor="text1"/>
              </w:rPr>
              <w:t xml:space="preserve">ommon Union pool by 2025, including raw capacity and end-to-end capacity services, acquired by 5 resource providers: Greece, Spain, France, Italy and Luxembourg. </w:t>
            </w:r>
          </w:p>
        </w:tc>
        <w:tc>
          <w:tcPr>
            <w:tcW w:w="2410" w:type="dxa"/>
            <w:tcBorders>
              <w:bottom w:val="single" w:sz="4" w:space="0" w:color="8C8C8C"/>
            </w:tcBorders>
          </w:tcPr>
          <w:p w14:paraId="3AEDBC47"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74</w:t>
            </w:r>
          </w:p>
          <w:p w14:paraId="4D5CBB05"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rFonts w:ascii="Times New Roman" w:eastAsia="Times New Roman" w:hAnsi="Times New Roman" w:cs="Times New Roman"/>
              </w:rPr>
            </w:pPr>
            <w:r>
              <w:t>activations of the Copernicus Emergency Management Service in 2025.</w:t>
            </w:r>
          </w:p>
          <w:p w14:paraId="797F96BD"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2EC6CE64"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1BE8A461" w14:textId="77777777" w:rsidR="00D933B7" w:rsidRDefault="00D933B7">
            <w:pPr>
              <w:spacing w:before="120" w:after="120"/>
            </w:pPr>
            <w:r>
              <w:rPr>
                <w:sz w:val="28"/>
                <w:szCs w:val="28"/>
              </w:rPr>
              <w:t>450</w:t>
            </w:r>
            <w:r>
              <w:rPr>
                <w:rFonts w:ascii="Calibri" w:hAnsi="Calibri" w:cs="Calibri"/>
                <w:sz w:val="28"/>
                <w:szCs w:val="28"/>
              </w:rPr>
              <w:t> </w:t>
            </w:r>
            <w:r>
              <w:rPr>
                <w:rFonts w:eastAsia="EC Square Sans Pro" w:cs="EC Square Sans Pro"/>
                <w:sz w:val="28"/>
                <w:szCs w:val="28"/>
              </w:rPr>
              <w:t>000</w:t>
            </w:r>
          </w:p>
          <w:p w14:paraId="46F6CCBE" w14:textId="77777777" w:rsidR="00D933B7" w:rsidRDefault="00D933B7">
            <w:pPr>
              <w:spacing w:before="120" w:after="120"/>
              <w:rPr>
                <w:rFonts w:eastAsia="EC Square Sans Pro" w:cs="EC Square Sans Pro"/>
              </w:rPr>
            </w:pPr>
            <w:r>
              <w:t>registered users of the Copernicus climate change service. This corresponds to an increase of 90</w:t>
            </w:r>
            <w:r>
              <w:rPr>
                <w:rFonts w:ascii="Calibri" w:eastAsia="Calibri" w:hAnsi="Calibri" w:cs="Calibri"/>
              </w:rPr>
              <w:t> </w:t>
            </w:r>
            <w:r>
              <w:rPr>
                <w:rFonts w:eastAsia="EC Square Sans Pro" w:cs="EC Square Sans Pro"/>
              </w:rPr>
              <w:t>000 compared to the previous year.</w:t>
            </w:r>
          </w:p>
          <w:p w14:paraId="05197503" w14:textId="77777777" w:rsidR="00D933B7" w:rsidRPr="0047239D" w:rsidRDefault="00D933B7">
            <w:pPr>
              <w:spacing w:before="120" w:after="120"/>
            </w:pPr>
          </w:p>
          <w:p w14:paraId="3CAA9B5A" w14:textId="77777777" w:rsidR="00D933B7" w:rsidRPr="0047239D" w:rsidRDefault="00D933B7">
            <w:pPr>
              <w:spacing w:before="120" w:after="120"/>
              <w:rPr>
                <w:sz w:val="28"/>
                <w:szCs w:val="28"/>
              </w:rPr>
            </w:pPr>
          </w:p>
        </w:tc>
      </w:tr>
      <w:tr w:rsidR="00D933B7" w:rsidRPr="0047239D" w14:paraId="6E6DDD7E" w14:textId="77777777">
        <w:trPr>
          <w:trHeight w:val="1034"/>
          <w:jc w:val="left"/>
        </w:trPr>
        <w:tc>
          <w:tcPr>
            <w:tcW w:w="2410" w:type="dxa"/>
          </w:tcPr>
          <w:p w14:paraId="18E1BE8C" w14:textId="77777777" w:rsidR="00D933B7" w:rsidRDefault="00D933B7">
            <w:pPr>
              <w:spacing w:before="120" w:after="120"/>
              <w:rPr>
                <w:sz w:val="28"/>
                <w:szCs w:val="28"/>
              </w:rPr>
            </w:pPr>
            <w:r>
              <w:rPr>
                <w:sz w:val="28"/>
                <w:szCs w:val="28"/>
              </w:rPr>
              <w:t>760+</w:t>
            </w:r>
          </w:p>
          <w:p w14:paraId="2757B888" w14:textId="77777777" w:rsidR="00D933B7" w:rsidRPr="0047239D" w:rsidRDefault="00D933B7">
            <w:pPr>
              <w:spacing w:before="120" w:after="120"/>
            </w:pPr>
            <w:r>
              <w:t>companies were supported by CASSINI actions (matchmaking, business accelerator). In 2025, over 170 CASSINI-backed companies raised over EUR</w:t>
            </w:r>
            <w:r>
              <w:rPr>
                <w:rFonts w:ascii="Calibri" w:hAnsi="Calibri" w:cs="Calibri"/>
              </w:rPr>
              <w:t> </w:t>
            </w:r>
            <w:r>
              <w:t>850</w:t>
            </w:r>
            <w:r>
              <w:rPr>
                <w:rFonts w:ascii="Calibri" w:hAnsi="Calibri" w:cs="Calibri"/>
              </w:rPr>
              <w:t> </w:t>
            </w:r>
            <w:r>
              <w:t>million of investment, had an opportunity to attend 11 matchmaking events and held over 1</w:t>
            </w:r>
            <w:r>
              <w:rPr>
                <w:rFonts w:ascii="Calibri" w:hAnsi="Calibri" w:cs="Calibri"/>
              </w:rPr>
              <w:t> </w:t>
            </w:r>
            <w:r>
              <w:t>100 meetings with investors, corporates and other customers.</w:t>
            </w:r>
          </w:p>
          <w:p w14:paraId="6B4F11AB" w14:textId="77777777" w:rsidR="00D933B7" w:rsidRPr="0047239D" w:rsidRDefault="00D933B7">
            <w:pPr>
              <w:spacing w:before="120"/>
            </w:pPr>
          </w:p>
        </w:tc>
        <w:tc>
          <w:tcPr>
            <w:cnfStyle w:val="000001000000" w:firstRow="0" w:lastRow="0" w:firstColumn="0" w:lastColumn="0" w:oddVBand="0" w:evenVBand="1" w:oddHBand="0" w:evenHBand="0" w:firstRowFirstColumn="0" w:firstRowLastColumn="0" w:lastRowFirstColumn="0" w:lastRowLastColumn="0"/>
            <w:tcW w:w="2409" w:type="dxa"/>
          </w:tcPr>
          <w:p w14:paraId="5365CC46" w14:textId="77777777" w:rsidR="00D933B7" w:rsidRDefault="00D933B7">
            <w:pPr>
              <w:spacing w:before="120" w:after="120"/>
              <w:rPr>
                <w:sz w:val="28"/>
                <w:szCs w:val="28"/>
              </w:rPr>
            </w:pPr>
            <w:r>
              <w:rPr>
                <w:sz w:val="28"/>
                <w:szCs w:val="28"/>
              </w:rPr>
              <w:t>24</w:t>
            </w:r>
          </w:p>
          <w:p w14:paraId="035A7CB7" w14:textId="77777777" w:rsidR="00D933B7" w:rsidRPr="0047239D" w:rsidRDefault="00D933B7">
            <w:pPr>
              <w:spacing w:before="120"/>
            </w:pPr>
            <w:r>
              <w:rPr>
                <w:color w:val="000000" w:themeColor="text1"/>
              </w:rPr>
              <w:t>Galileo satellites were active and operational.</w:t>
            </w:r>
          </w:p>
        </w:tc>
        <w:tc>
          <w:tcPr>
            <w:tcW w:w="2410" w:type="dxa"/>
            <w:tcBorders>
              <w:bottom w:val="single" w:sz="4" w:space="0" w:color="8C8C8C"/>
            </w:tcBorders>
          </w:tcPr>
          <w:p w14:paraId="416F1F72"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5F161D46" w14:textId="77777777" w:rsidR="00D933B7" w:rsidRPr="0047239D" w:rsidRDefault="00D933B7">
            <w:pPr>
              <w:spacing w:before="120" w:after="120"/>
              <w:rPr>
                <w:sz w:val="28"/>
                <w:szCs w:val="28"/>
              </w:rPr>
            </w:pPr>
          </w:p>
        </w:tc>
      </w:tr>
    </w:tbl>
    <w:p w14:paraId="07D72D87"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64FA462B"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7062CD50"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196B7345" w14:textId="438230E3" w:rsidR="00D933B7" w:rsidRDefault="00B256D7" w:rsidP="00B256D7">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4A31E59F"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3152086B"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7742F081"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5E118CB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24FE1B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D93A4F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42B7B8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32DE86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33A219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826A99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E43FD1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32E41D8D" w14:textId="77777777">
        <w:trPr>
          <w:trHeight w:val="300"/>
        </w:trPr>
        <w:tc>
          <w:tcPr>
            <w:tcW w:w="2085" w:type="dxa"/>
            <w:tcBorders>
              <w:top w:val="single" w:sz="6" w:space="0" w:color="8C8C8C"/>
              <w:left w:val="nil"/>
              <w:bottom w:val="single" w:sz="6" w:space="0" w:color="8C8C8C"/>
              <w:right w:val="nil"/>
            </w:tcBorders>
            <w:vAlign w:val="center"/>
            <w:hideMark/>
          </w:tcPr>
          <w:p w14:paraId="3319C444"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7E8B44E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1 977.3</w:t>
            </w:r>
          </w:p>
        </w:tc>
        <w:tc>
          <w:tcPr>
            <w:tcW w:w="930" w:type="dxa"/>
            <w:tcBorders>
              <w:top w:val="single" w:sz="6" w:space="0" w:color="8C8C8C"/>
              <w:left w:val="nil"/>
              <w:bottom w:val="single" w:sz="6" w:space="0" w:color="8C8C8C"/>
              <w:right w:val="nil"/>
            </w:tcBorders>
            <w:hideMark/>
          </w:tcPr>
          <w:p w14:paraId="3FDF812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2 008.2</w:t>
            </w:r>
          </w:p>
        </w:tc>
        <w:tc>
          <w:tcPr>
            <w:tcW w:w="930" w:type="dxa"/>
            <w:tcBorders>
              <w:top w:val="single" w:sz="6" w:space="0" w:color="8C8C8C"/>
              <w:left w:val="nil"/>
              <w:bottom w:val="single" w:sz="6" w:space="0" w:color="8C8C8C"/>
              <w:right w:val="nil"/>
            </w:tcBorders>
            <w:hideMark/>
          </w:tcPr>
          <w:p w14:paraId="7C6B6FC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2 045.1</w:t>
            </w:r>
          </w:p>
        </w:tc>
        <w:tc>
          <w:tcPr>
            <w:tcW w:w="930" w:type="dxa"/>
            <w:tcBorders>
              <w:top w:val="single" w:sz="6" w:space="0" w:color="8C8C8C"/>
              <w:left w:val="nil"/>
              <w:bottom w:val="single" w:sz="6" w:space="0" w:color="8C8C8C"/>
              <w:right w:val="nil"/>
            </w:tcBorders>
            <w:hideMark/>
          </w:tcPr>
          <w:p w14:paraId="40AC8D6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2 088.0</w:t>
            </w:r>
          </w:p>
        </w:tc>
        <w:tc>
          <w:tcPr>
            <w:tcW w:w="930" w:type="dxa"/>
            <w:tcBorders>
              <w:top w:val="single" w:sz="6" w:space="0" w:color="8C8C8C"/>
              <w:left w:val="nil"/>
              <w:bottom w:val="single" w:sz="6" w:space="0" w:color="8C8C8C"/>
              <w:right w:val="nil"/>
            </w:tcBorders>
            <w:hideMark/>
          </w:tcPr>
          <w:p w14:paraId="36BA379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2 050.7</w:t>
            </w:r>
          </w:p>
        </w:tc>
        <w:tc>
          <w:tcPr>
            <w:tcW w:w="930" w:type="dxa"/>
            <w:tcBorders>
              <w:top w:val="single" w:sz="6" w:space="0" w:color="8C8C8C"/>
              <w:left w:val="nil"/>
              <w:bottom w:val="single" w:sz="6" w:space="0" w:color="8C8C8C"/>
              <w:right w:val="nil"/>
            </w:tcBorders>
            <w:hideMark/>
          </w:tcPr>
          <w:p w14:paraId="20F336A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2 094.4</w:t>
            </w:r>
          </w:p>
        </w:tc>
        <w:tc>
          <w:tcPr>
            <w:tcW w:w="930" w:type="dxa"/>
            <w:tcBorders>
              <w:top w:val="single" w:sz="6" w:space="0" w:color="8C8C8C"/>
              <w:left w:val="nil"/>
              <w:bottom w:val="single" w:sz="6" w:space="0" w:color="8C8C8C"/>
              <w:right w:val="nil"/>
            </w:tcBorders>
            <w:hideMark/>
          </w:tcPr>
          <w:p w14:paraId="2D858C1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2 124.1</w:t>
            </w:r>
          </w:p>
        </w:tc>
        <w:tc>
          <w:tcPr>
            <w:tcW w:w="930" w:type="dxa"/>
            <w:tcBorders>
              <w:top w:val="single" w:sz="6" w:space="0" w:color="8C8C8C"/>
              <w:left w:val="nil"/>
              <w:bottom w:val="single" w:sz="6" w:space="0" w:color="8C8C8C"/>
              <w:right w:val="nil"/>
            </w:tcBorders>
            <w:hideMark/>
          </w:tcPr>
          <w:p w14:paraId="775C819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14 387.7</w:t>
            </w:r>
          </w:p>
        </w:tc>
      </w:tr>
      <w:tr w:rsidR="00D933B7" w:rsidRPr="00426441" w14:paraId="0430CEAE"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44E7DC4"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23BB65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7CF4EC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70DBE9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556CF8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E651C6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7FE8C0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B4DE93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6F9B21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7E6F7B1E" w14:textId="77777777">
        <w:trPr>
          <w:trHeight w:val="300"/>
        </w:trPr>
        <w:tc>
          <w:tcPr>
            <w:tcW w:w="2085" w:type="dxa"/>
            <w:tcBorders>
              <w:top w:val="single" w:sz="6" w:space="0" w:color="8C8C8C"/>
              <w:left w:val="nil"/>
              <w:bottom w:val="single" w:sz="6" w:space="0" w:color="8C8C8C"/>
              <w:right w:val="nil"/>
            </w:tcBorders>
            <w:vAlign w:val="center"/>
            <w:hideMark/>
          </w:tcPr>
          <w:p w14:paraId="5F75ABE5"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4050635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7007AD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876643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0EED24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50651F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E82B4C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75E773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E11081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35F24ADD"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15D33346"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262C43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123.4</w:t>
            </w:r>
          </w:p>
        </w:tc>
        <w:tc>
          <w:tcPr>
            <w:tcW w:w="930" w:type="dxa"/>
            <w:tcBorders>
              <w:top w:val="single" w:sz="6" w:space="0" w:color="8C8C8C"/>
              <w:left w:val="nil"/>
              <w:bottom w:val="single" w:sz="6" w:space="0" w:color="8C8C8C"/>
              <w:right w:val="nil"/>
            </w:tcBorders>
            <w:shd w:val="clear" w:color="auto" w:fill="F2F2F2"/>
            <w:hideMark/>
          </w:tcPr>
          <w:p w14:paraId="020D7BB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103.0</w:t>
            </w:r>
          </w:p>
        </w:tc>
        <w:tc>
          <w:tcPr>
            <w:tcW w:w="930" w:type="dxa"/>
            <w:tcBorders>
              <w:top w:val="single" w:sz="6" w:space="0" w:color="8C8C8C"/>
              <w:left w:val="nil"/>
              <w:bottom w:val="single" w:sz="6" w:space="0" w:color="8C8C8C"/>
              <w:right w:val="nil"/>
            </w:tcBorders>
            <w:shd w:val="clear" w:color="auto" w:fill="F2F2F2"/>
            <w:hideMark/>
          </w:tcPr>
          <w:p w14:paraId="5A51101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115.9</w:t>
            </w:r>
          </w:p>
        </w:tc>
        <w:tc>
          <w:tcPr>
            <w:tcW w:w="930" w:type="dxa"/>
            <w:tcBorders>
              <w:top w:val="single" w:sz="6" w:space="0" w:color="8C8C8C"/>
              <w:left w:val="nil"/>
              <w:bottom w:val="single" w:sz="6" w:space="0" w:color="8C8C8C"/>
              <w:right w:val="nil"/>
            </w:tcBorders>
            <w:shd w:val="clear" w:color="auto" w:fill="F2F2F2"/>
            <w:hideMark/>
          </w:tcPr>
          <w:p w14:paraId="72E3746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276.7</w:t>
            </w:r>
          </w:p>
        </w:tc>
        <w:tc>
          <w:tcPr>
            <w:tcW w:w="930" w:type="dxa"/>
            <w:tcBorders>
              <w:top w:val="single" w:sz="6" w:space="0" w:color="8C8C8C"/>
              <w:left w:val="nil"/>
              <w:bottom w:val="single" w:sz="6" w:space="0" w:color="8C8C8C"/>
              <w:right w:val="nil"/>
            </w:tcBorders>
            <w:shd w:val="clear" w:color="auto" w:fill="F2F2F2"/>
            <w:hideMark/>
          </w:tcPr>
          <w:p w14:paraId="1AF4DAA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254.2</w:t>
            </w:r>
          </w:p>
        </w:tc>
        <w:tc>
          <w:tcPr>
            <w:tcW w:w="930" w:type="dxa"/>
            <w:tcBorders>
              <w:top w:val="single" w:sz="6" w:space="0" w:color="8C8C8C"/>
              <w:left w:val="nil"/>
              <w:bottom w:val="single" w:sz="6" w:space="0" w:color="8C8C8C"/>
              <w:right w:val="nil"/>
            </w:tcBorders>
            <w:shd w:val="clear" w:color="auto" w:fill="F2F2F2"/>
            <w:hideMark/>
          </w:tcPr>
          <w:p w14:paraId="3E73EBE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02D536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5E5A4D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873.2</w:t>
            </w:r>
          </w:p>
        </w:tc>
      </w:tr>
      <w:tr w:rsidR="00D933B7" w:rsidRPr="00426441" w14:paraId="56DF4B4C" w14:textId="77777777">
        <w:trPr>
          <w:trHeight w:val="300"/>
        </w:trPr>
        <w:tc>
          <w:tcPr>
            <w:tcW w:w="2085" w:type="dxa"/>
            <w:tcBorders>
              <w:top w:val="single" w:sz="6" w:space="0" w:color="8C8C8C"/>
              <w:left w:val="nil"/>
              <w:bottom w:val="single" w:sz="6" w:space="0" w:color="8C8C8C"/>
              <w:right w:val="nil"/>
            </w:tcBorders>
            <w:vAlign w:val="center"/>
            <w:hideMark/>
          </w:tcPr>
          <w:p w14:paraId="2B2ED854"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F2DD267"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2 100.7</w:t>
            </w:r>
          </w:p>
        </w:tc>
        <w:tc>
          <w:tcPr>
            <w:tcW w:w="930" w:type="dxa"/>
            <w:tcBorders>
              <w:top w:val="single" w:sz="6" w:space="0" w:color="8C8C8C"/>
              <w:left w:val="nil"/>
              <w:bottom w:val="single" w:sz="6" w:space="0" w:color="8C8C8C"/>
              <w:right w:val="nil"/>
            </w:tcBorders>
            <w:hideMark/>
          </w:tcPr>
          <w:p w14:paraId="5BED829F"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2 111.2</w:t>
            </w:r>
          </w:p>
        </w:tc>
        <w:tc>
          <w:tcPr>
            <w:tcW w:w="930" w:type="dxa"/>
            <w:tcBorders>
              <w:top w:val="single" w:sz="6" w:space="0" w:color="8C8C8C"/>
              <w:left w:val="nil"/>
              <w:bottom w:val="single" w:sz="6" w:space="0" w:color="8C8C8C"/>
              <w:right w:val="nil"/>
            </w:tcBorders>
            <w:hideMark/>
          </w:tcPr>
          <w:p w14:paraId="41B8F95C"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2 161.0</w:t>
            </w:r>
          </w:p>
        </w:tc>
        <w:tc>
          <w:tcPr>
            <w:tcW w:w="930" w:type="dxa"/>
            <w:tcBorders>
              <w:top w:val="single" w:sz="6" w:space="0" w:color="8C8C8C"/>
              <w:left w:val="nil"/>
              <w:bottom w:val="single" w:sz="6" w:space="0" w:color="8C8C8C"/>
              <w:right w:val="nil"/>
            </w:tcBorders>
            <w:hideMark/>
          </w:tcPr>
          <w:p w14:paraId="704311F7"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2 364.7</w:t>
            </w:r>
          </w:p>
        </w:tc>
        <w:tc>
          <w:tcPr>
            <w:tcW w:w="930" w:type="dxa"/>
            <w:tcBorders>
              <w:top w:val="single" w:sz="6" w:space="0" w:color="8C8C8C"/>
              <w:left w:val="nil"/>
              <w:bottom w:val="single" w:sz="6" w:space="0" w:color="8C8C8C"/>
              <w:right w:val="nil"/>
            </w:tcBorders>
            <w:hideMark/>
          </w:tcPr>
          <w:p w14:paraId="58151EE0"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2 304.9</w:t>
            </w:r>
          </w:p>
        </w:tc>
        <w:tc>
          <w:tcPr>
            <w:tcW w:w="930" w:type="dxa"/>
            <w:tcBorders>
              <w:top w:val="single" w:sz="6" w:space="0" w:color="8C8C8C"/>
              <w:left w:val="nil"/>
              <w:bottom w:val="single" w:sz="6" w:space="0" w:color="8C8C8C"/>
              <w:right w:val="nil"/>
            </w:tcBorders>
            <w:hideMark/>
          </w:tcPr>
          <w:p w14:paraId="3D4E51D0"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2 094.4</w:t>
            </w:r>
          </w:p>
        </w:tc>
        <w:tc>
          <w:tcPr>
            <w:tcW w:w="930" w:type="dxa"/>
            <w:tcBorders>
              <w:top w:val="single" w:sz="6" w:space="0" w:color="8C8C8C"/>
              <w:left w:val="nil"/>
              <w:bottom w:val="single" w:sz="6" w:space="0" w:color="8C8C8C"/>
              <w:right w:val="nil"/>
            </w:tcBorders>
            <w:hideMark/>
          </w:tcPr>
          <w:p w14:paraId="00A57B9F"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2 124.1</w:t>
            </w:r>
          </w:p>
        </w:tc>
        <w:tc>
          <w:tcPr>
            <w:tcW w:w="930" w:type="dxa"/>
            <w:tcBorders>
              <w:top w:val="single" w:sz="6" w:space="0" w:color="8C8C8C"/>
              <w:left w:val="nil"/>
              <w:bottom w:val="single" w:sz="6" w:space="0" w:color="8C8C8C"/>
              <w:right w:val="nil"/>
            </w:tcBorders>
            <w:hideMark/>
          </w:tcPr>
          <w:p w14:paraId="67843B2E"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15 260.9</w:t>
            </w:r>
          </w:p>
        </w:tc>
      </w:tr>
    </w:tbl>
    <w:p w14:paraId="4F588404"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11CD6C64" w14:textId="77777777" w:rsidR="00D933B7" w:rsidRDefault="00D933B7" w:rsidP="00D933B7">
      <w:pPr>
        <w:spacing w:after="0" w:line="240" w:lineRule="auto"/>
        <w:textAlignment w:val="baseline"/>
        <w:rPr>
          <w:rFonts w:cs="Segoe UI"/>
          <w:sz w:val="18"/>
          <w:szCs w:val="18"/>
          <w:lang w:eastAsia="en-IE"/>
        </w:rPr>
      </w:pPr>
    </w:p>
    <w:p w14:paraId="10C3F121" w14:textId="77777777" w:rsidR="00D933B7" w:rsidRDefault="00D933B7" w:rsidP="00D933B7">
      <w:pPr>
        <w:spacing w:after="0" w:line="240" w:lineRule="auto"/>
        <w:textAlignment w:val="baseline"/>
        <w:rPr>
          <w:rFonts w:cs="Segoe UI"/>
          <w:sz w:val="18"/>
          <w:szCs w:val="18"/>
          <w:lang w:eastAsia="en-IE"/>
        </w:rPr>
      </w:pPr>
    </w:p>
    <w:p w14:paraId="48062653" w14:textId="77777777" w:rsidR="00D933B7" w:rsidRDefault="00D933B7" w:rsidP="00D933B7">
      <w:pPr>
        <w:spacing w:after="0" w:line="240" w:lineRule="auto"/>
        <w:textAlignment w:val="baseline"/>
        <w:rPr>
          <w:rFonts w:cs="Segoe UI"/>
          <w:sz w:val="18"/>
          <w:szCs w:val="18"/>
          <w:lang w:eastAsia="en-IE"/>
        </w:rPr>
      </w:pPr>
    </w:p>
    <w:p w14:paraId="2EF925DB" w14:textId="77777777" w:rsidR="00D933B7" w:rsidRDefault="00D933B7" w:rsidP="00D933B7">
      <w:pPr>
        <w:spacing w:after="0" w:line="240" w:lineRule="auto"/>
        <w:textAlignment w:val="baseline"/>
        <w:rPr>
          <w:rFonts w:cs="Segoe UI"/>
          <w:sz w:val="18"/>
          <w:szCs w:val="18"/>
          <w:lang w:eastAsia="en-IE"/>
        </w:rPr>
      </w:pPr>
    </w:p>
    <w:p w14:paraId="272E0506"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76999C9F"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2B836F14"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C49191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B53BA5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6200CD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251002DB"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E1A7E03"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59613BD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10 922.3</w:t>
            </w:r>
          </w:p>
        </w:tc>
        <w:tc>
          <w:tcPr>
            <w:tcW w:w="2400" w:type="dxa"/>
            <w:tcBorders>
              <w:top w:val="single" w:sz="6" w:space="0" w:color="8C8C8C"/>
              <w:left w:val="nil"/>
              <w:bottom w:val="single" w:sz="6" w:space="0" w:color="8C8C8C"/>
              <w:right w:val="nil"/>
            </w:tcBorders>
            <w:shd w:val="clear" w:color="auto" w:fill="FFFFFF"/>
            <w:hideMark/>
          </w:tcPr>
          <w:p w14:paraId="02417F9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15 260.9</w:t>
            </w:r>
          </w:p>
        </w:tc>
        <w:tc>
          <w:tcPr>
            <w:tcW w:w="2400" w:type="dxa"/>
            <w:tcBorders>
              <w:top w:val="single" w:sz="6" w:space="0" w:color="8C8C8C"/>
              <w:left w:val="nil"/>
              <w:bottom w:val="single" w:sz="6" w:space="0" w:color="8C8C8C"/>
              <w:right w:val="nil"/>
            </w:tcBorders>
            <w:shd w:val="clear" w:color="auto" w:fill="FFFFFF"/>
            <w:hideMark/>
          </w:tcPr>
          <w:p w14:paraId="25C8D7E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71.6%</w:t>
            </w:r>
          </w:p>
        </w:tc>
      </w:tr>
      <w:tr w:rsidR="00D933B7" w:rsidRPr="00426441" w14:paraId="26E28CED"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24A43AD"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261345E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9 231.9</w:t>
            </w:r>
          </w:p>
        </w:tc>
        <w:tc>
          <w:tcPr>
            <w:tcW w:w="2400" w:type="dxa"/>
            <w:tcBorders>
              <w:top w:val="single" w:sz="6" w:space="0" w:color="8C8C8C"/>
              <w:left w:val="nil"/>
              <w:bottom w:val="single" w:sz="6" w:space="0" w:color="8C8C8C"/>
              <w:right w:val="nil"/>
            </w:tcBorders>
            <w:shd w:val="clear" w:color="auto" w:fill="FFFFFF"/>
            <w:hideMark/>
          </w:tcPr>
          <w:p w14:paraId="4C6E552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p>
        </w:tc>
        <w:tc>
          <w:tcPr>
            <w:tcW w:w="2400" w:type="dxa"/>
            <w:tcBorders>
              <w:top w:val="single" w:sz="6" w:space="0" w:color="8C8C8C"/>
              <w:left w:val="nil"/>
              <w:bottom w:val="single" w:sz="6" w:space="0" w:color="8C8C8C"/>
              <w:right w:val="nil"/>
            </w:tcBorders>
            <w:shd w:val="clear" w:color="auto" w:fill="FFFFFF"/>
            <w:hideMark/>
          </w:tcPr>
          <w:p w14:paraId="3FC5EB5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60.5%</w:t>
            </w:r>
          </w:p>
        </w:tc>
      </w:tr>
    </w:tbl>
    <w:p w14:paraId="5C452089" w14:textId="77777777" w:rsidR="00D933B7" w:rsidRDefault="00D933B7" w:rsidP="00D933B7">
      <w:pPr>
        <w:spacing w:after="0" w:line="240" w:lineRule="auto"/>
        <w:textAlignment w:val="baseline"/>
        <w:rPr>
          <w:rFonts w:ascii="Segoe UI" w:hAnsi="Segoe UI" w:cs="Segoe UI"/>
          <w:sz w:val="18"/>
          <w:szCs w:val="18"/>
          <w:lang w:val="en-IE" w:eastAsia="en-IE"/>
        </w:rPr>
      </w:pPr>
    </w:p>
    <w:p w14:paraId="62FE09B3" w14:textId="77777777" w:rsidR="00D933B7" w:rsidRDefault="00D933B7" w:rsidP="00D933B7">
      <w:pPr>
        <w:spacing w:after="0" w:line="240" w:lineRule="auto"/>
        <w:textAlignment w:val="baseline"/>
        <w:rPr>
          <w:rFonts w:ascii="Segoe UI" w:hAnsi="Segoe UI" w:cs="Segoe UI"/>
          <w:sz w:val="18"/>
          <w:szCs w:val="18"/>
          <w:lang w:val="en-IE" w:eastAsia="en-IE"/>
        </w:rPr>
      </w:pPr>
    </w:p>
    <w:p w14:paraId="46C70160"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5B8CA88C"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3E2AF98C"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11B43EE9"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AC03AE" w14:paraId="3C27313D"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4ADE3C52" w14:textId="77777777" w:rsidR="00D933B7" w:rsidRPr="00AC03AE" w:rsidRDefault="00D933B7">
            <w:pPr>
              <w:spacing w:after="0" w:line="240" w:lineRule="auto"/>
              <w:textAlignment w:val="baseline"/>
              <w:rPr>
                <w:rFonts w:ascii="Segoe UI" w:hAnsi="Segoe UI" w:cs="Segoe UI"/>
                <w:b/>
                <w:bCs/>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4ABD0129"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4FE266E6"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3B9259B3"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78880130"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14A2947D" w14:textId="77777777" w:rsidR="00D933B7" w:rsidRPr="00AC03AE" w:rsidRDefault="00D933B7">
            <w:pPr>
              <w:spacing w:after="0" w:line="240" w:lineRule="auto"/>
              <w:jc w:val="center"/>
              <w:textAlignment w:val="baseline"/>
              <w:rPr>
                <w:rFonts w:ascii="Segoe UI" w:hAnsi="Segoe UI" w:cs="Segoe UI"/>
                <w:b/>
                <w:bCs/>
                <w:lang w:val="en-IE" w:eastAsia="en-IE"/>
              </w:rPr>
            </w:pPr>
            <w:r>
              <w:rPr>
                <w:rFonts w:cs="Segoe UI"/>
                <w:b/>
                <w:bCs/>
                <w:lang w:eastAsia="en-IE"/>
              </w:rPr>
              <w:t>Assessment</w:t>
            </w:r>
          </w:p>
        </w:tc>
      </w:tr>
      <w:tr w:rsidR="00D933B7" w:rsidRPr="007B0108" w14:paraId="2FE19504" w14:textId="77777777">
        <w:trPr>
          <w:trHeight w:val="300"/>
        </w:trPr>
        <w:tc>
          <w:tcPr>
            <w:tcW w:w="1984" w:type="dxa"/>
            <w:tcBorders>
              <w:top w:val="single" w:sz="6" w:space="0" w:color="8C8C8C"/>
              <w:left w:val="nil"/>
              <w:bottom w:val="single" w:sz="6" w:space="0" w:color="8C8C8C"/>
              <w:right w:val="nil"/>
            </w:tcBorders>
            <w:hideMark/>
          </w:tcPr>
          <w:p w14:paraId="4698C2FB" w14:textId="77777777" w:rsidR="00D933B7" w:rsidRPr="00980331" w:rsidRDefault="00D933B7">
            <w:pPr>
              <w:spacing w:after="0" w:line="240" w:lineRule="auto"/>
              <w:textAlignment w:val="baseline"/>
              <w:rPr>
                <w:rFonts w:cs="Segoe UI"/>
                <w:sz w:val="20"/>
                <w:lang w:val="en-IE" w:eastAsia="en-IE"/>
              </w:rPr>
            </w:pPr>
            <w:r>
              <w:rPr>
                <w:color w:val="000000"/>
                <w:sz w:val="20"/>
                <w:lang w:eastAsia="en-IE"/>
              </w:rPr>
              <w:t>Number of</w:t>
            </w:r>
            <w:r>
              <w:rPr>
                <w:color w:val="000000"/>
                <w:sz w:val="20"/>
                <w:lang w:eastAsia="en-IE"/>
              </w:rPr>
              <w:br/>
              <w:t>EGNOS and LPV-</w:t>
            </w:r>
            <w:r>
              <w:rPr>
                <w:color w:val="000000"/>
                <w:sz w:val="20"/>
                <w:lang w:eastAsia="en-IE"/>
              </w:rPr>
              <w:br/>
              <w:t>200 procedures</w:t>
            </w:r>
            <w:r>
              <w:rPr>
                <w:color w:val="000000"/>
                <w:sz w:val="20"/>
                <w:lang w:eastAsia="en-IE"/>
              </w:rPr>
              <w:br/>
              <w:t>published</w:t>
            </w:r>
          </w:p>
        </w:tc>
        <w:tc>
          <w:tcPr>
            <w:tcW w:w="1524" w:type="dxa"/>
            <w:tcBorders>
              <w:top w:val="single" w:sz="6" w:space="0" w:color="8C8C8C"/>
              <w:left w:val="nil"/>
              <w:bottom w:val="single" w:sz="6" w:space="0" w:color="8C8C8C"/>
              <w:right w:val="nil"/>
            </w:tcBorders>
            <w:hideMark/>
          </w:tcPr>
          <w:p w14:paraId="6D7CFE82" w14:textId="77777777" w:rsidR="00D933B7" w:rsidRPr="00980331" w:rsidRDefault="00D933B7">
            <w:pPr>
              <w:spacing w:after="0" w:line="240" w:lineRule="auto"/>
              <w:jc w:val="center"/>
              <w:textAlignment w:val="baseline"/>
              <w:rPr>
                <w:rFonts w:cs="Segoe UI"/>
                <w:sz w:val="20"/>
                <w:lang w:val="en-IE" w:eastAsia="en-IE"/>
              </w:rPr>
            </w:pPr>
            <w:r>
              <w:rPr>
                <w:rFonts w:cs="Calibri"/>
                <w:color w:val="000000"/>
                <w:sz w:val="20"/>
                <w:lang w:val="en-IE" w:eastAsia="en-IE"/>
              </w:rPr>
              <w:t>690</w:t>
            </w:r>
          </w:p>
        </w:tc>
        <w:tc>
          <w:tcPr>
            <w:tcW w:w="1519" w:type="dxa"/>
            <w:tcBorders>
              <w:top w:val="single" w:sz="6" w:space="0" w:color="8C8C8C"/>
              <w:left w:val="nil"/>
              <w:bottom w:val="single" w:sz="6" w:space="0" w:color="8C8C8C"/>
              <w:right w:val="nil"/>
            </w:tcBorders>
            <w:hideMark/>
          </w:tcPr>
          <w:p w14:paraId="6F3CAD92" w14:textId="77777777" w:rsidR="00D933B7" w:rsidRPr="00980331" w:rsidRDefault="00D933B7">
            <w:pPr>
              <w:spacing w:after="0" w:line="240" w:lineRule="auto"/>
              <w:jc w:val="center"/>
              <w:textAlignment w:val="baseline"/>
              <w:rPr>
                <w:rFonts w:cs="Segoe UI"/>
                <w:sz w:val="20"/>
                <w:lang w:val="en-IE" w:eastAsia="en-IE"/>
              </w:rPr>
            </w:pPr>
            <w:r>
              <w:rPr>
                <w:b/>
                <w:bCs/>
                <w:sz w:val="20"/>
                <w:lang w:eastAsia="en-IE"/>
              </w:rPr>
              <w:t>96%</w:t>
            </w:r>
          </w:p>
        </w:tc>
        <w:tc>
          <w:tcPr>
            <w:tcW w:w="1488" w:type="dxa"/>
            <w:tcBorders>
              <w:top w:val="single" w:sz="6" w:space="0" w:color="8C8C8C"/>
              <w:left w:val="nil"/>
              <w:bottom w:val="single" w:sz="6" w:space="0" w:color="8C8C8C"/>
              <w:right w:val="nil"/>
            </w:tcBorders>
            <w:hideMark/>
          </w:tcPr>
          <w:p w14:paraId="05DBAD0F" w14:textId="77777777" w:rsidR="00D933B7" w:rsidRPr="00980331" w:rsidRDefault="00D933B7">
            <w:pPr>
              <w:spacing w:after="0" w:line="240" w:lineRule="auto"/>
              <w:jc w:val="center"/>
              <w:textAlignment w:val="baseline"/>
              <w:rPr>
                <w:rFonts w:cs="Segoe UI"/>
                <w:sz w:val="20"/>
                <w:lang w:val="en-IE" w:eastAsia="en-IE"/>
              </w:rPr>
            </w:pPr>
            <w:r>
              <w:rPr>
                <w:color w:val="000000"/>
                <w:sz w:val="20"/>
                <w:lang w:eastAsia="en-IE"/>
              </w:rPr>
              <w:t>1</w:t>
            </w:r>
            <w:r>
              <w:rPr>
                <w:rFonts w:ascii="Calibri" w:hAnsi="Calibri" w:cs="Calibri"/>
                <w:color w:val="000000"/>
                <w:sz w:val="20"/>
                <w:lang w:eastAsia="en-IE"/>
              </w:rPr>
              <w:t> </w:t>
            </w:r>
            <w:r>
              <w:rPr>
                <w:color w:val="000000"/>
                <w:sz w:val="20"/>
                <w:lang w:eastAsia="en-IE"/>
              </w:rPr>
              <w:t>150 in 2027</w:t>
            </w:r>
          </w:p>
        </w:tc>
        <w:tc>
          <w:tcPr>
            <w:tcW w:w="1535" w:type="dxa"/>
            <w:tcBorders>
              <w:top w:val="single" w:sz="6" w:space="0" w:color="8C8C8C"/>
              <w:left w:val="nil"/>
              <w:bottom w:val="single" w:sz="6" w:space="0" w:color="8C8C8C"/>
              <w:right w:val="nil"/>
            </w:tcBorders>
            <w:hideMark/>
          </w:tcPr>
          <w:p w14:paraId="578AC508"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eastAsia="en-IE"/>
              </w:rPr>
              <w:t>1</w:t>
            </w:r>
            <w:r>
              <w:rPr>
                <w:rFonts w:ascii="Calibri" w:hAnsi="Calibri" w:cs="Calibri"/>
                <w:sz w:val="20"/>
                <w:lang w:eastAsia="en-IE"/>
              </w:rPr>
              <w:t> </w:t>
            </w:r>
            <w:r>
              <w:rPr>
                <w:rFonts w:cs="Calibri"/>
                <w:sz w:val="20"/>
                <w:lang w:eastAsia="en-IE"/>
              </w:rPr>
              <w:t>104</w:t>
            </w:r>
            <w:r>
              <w:rPr>
                <w:rFonts w:cs="Segoe UI"/>
                <w:sz w:val="20"/>
                <w:lang w:eastAsia="en-IE"/>
              </w:rPr>
              <w:t xml:space="preserve"> in 2025 compared to a target of 1</w:t>
            </w:r>
            <w:r>
              <w:rPr>
                <w:rFonts w:ascii="Calibri" w:hAnsi="Calibri" w:cs="Calibri"/>
                <w:sz w:val="20"/>
                <w:lang w:eastAsia="en-IE"/>
              </w:rPr>
              <w:t> </w:t>
            </w:r>
            <w:r>
              <w:rPr>
                <w:rFonts w:cs="Segoe UI"/>
                <w:sz w:val="20"/>
                <w:lang w:eastAsia="en-IE"/>
              </w:rPr>
              <w:t>150</w:t>
            </w:r>
          </w:p>
        </w:tc>
        <w:tc>
          <w:tcPr>
            <w:tcW w:w="1588" w:type="dxa"/>
            <w:tcBorders>
              <w:top w:val="single" w:sz="6" w:space="0" w:color="8C8C8C"/>
              <w:left w:val="nil"/>
              <w:bottom w:val="single" w:sz="6" w:space="0" w:color="8C8C8C"/>
              <w:right w:val="nil"/>
            </w:tcBorders>
            <w:hideMark/>
          </w:tcPr>
          <w:p w14:paraId="01B5A0AC"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val="en-IE" w:eastAsia="en-IE"/>
              </w:rPr>
              <w:t>On track</w:t>
            </w:r>
          </w:p>
        </w:tc>
      </w:tr>
      <w:tr w:rsidR="00D933B7" w:rsidRPr="007B0108" w14:paraId="4CCE0EAD"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7C1E8C93" w14:textId="77777777" w:rsidR="00D933B7" w:rsidRPr="00AC0053" w:rsidRDefault="00D933B7">
            <w:pPr>
              <w:spacing w:after="0" w:line="240" w:lineRule="auto"/>
              <w:textAlignment w:val="baseline"/>
              <w:rPr>
                <w:rFonts w:cs="Segoe UI"/>
                <w:sz w:val="20"/>
                <w:lang w:val="fr-BE" w:eastAsia="en-IE"/>
              </w:rPr>
            </w:pPr>
            <w:r>
              <w:rPr>
                <w:color w:val="000000"/>
                <w:sz w:val="20"/>
                <w:lang w:val="fr-BE" w:eastAsia="en-IE"/>
              </w:rPr>
              <w:t>EU user</w:t>
            </w:r>
            <w:r>
              <w:rPr>
                <w:color w:val="000000"/>
                <w:sz w:val="20"/>
                <w:lang w:val="fr-BE" w:eastAsia="en-IE"/>
              </w:rPr>
              <w:br/>
              <w:t>satisfaction:</w:t>
            </w:r>
            <w:r>
              <w:rPr>
                <w:color w:val="000000"/>
                <w:sz w:val="20"/>
                <w:lang w:val="fr-BE" w:eastAsia="en-IE"/>
              </w:rPr>
              <w:br/>
              <w:t>Galileo services</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3B03D73E"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val="en-IE" w:eastAsia="en-IE"/>
              </w:rPr>
              <w:t>80%</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1D653879" w14:textId="77777777" w:rsidR="00D933B7" w:rsidRPr="00980331" w:rsidRDefault="00D933B7">
            <w:pPr>
              <w:spacing w:after="0" w:line="240" w:lineRule="auto"/>
              <w:jc w:val="center"/>
              <w:textAlignment w:val="baseline"/>
              <w:rPr>
                <w:rFonts w:cs="Segoe UI"/>
                <w:sz w:val="20"/>
                <w:lang w:val="en-IE" w:eastAsia="en-IE"/>
              </w:rPr>
            </w:pPr>
            <w:r>
              <w:rPr>
                <w:b/>
                <w:bCs/>
                <w:sz w:val="20"/>
                <w:lang w:eastAsia="en-IE"/>
              </w:rPr>
              <w:t>96%</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4F34305B" w14:textId="77777777" w:rsidR="00D933B7" w:rsidRPr="00980331" w:rsidRDefault="00D933B7">
            <w:pPr>
              <w:spacing w:after="0" w:line="240" w:lineRule="auto"/>
              <w:jc w:val="center"/>
              <w:textAlignment w:val="baseline"/>
              <w:rPr>
                <w:rFonts w:cs="Segoe UI"/>
                <w:sz w:val="20"/>
                <w:lang w:val="en-IE" w:eastAsia="en-IE"/>
              </w:rPr>
            </w:pPr>
            <w:r>
              <w:rPr>
                <w:color w:val="000000"/>
                <w:sz w:val="20"/>
                <w:lang w:eastAsia="en-IE"/>
              </w:rPr>
              <w:t>90% in 2027</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202FE7F4"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eastAsia="en-IE"/>
              </w:rPr>
              <w:t>86% in 2025 compared to a target of 90%</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68E24DC3"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val="en-IE" w:eastAsia="en-IE"/>
              </w:rPr>
              <w:t>On track</w:t>
            </w:r>
          </w:p>
        </w:tc>
      </w:tr>
      <w:tr w:rsidR="00D933B7" w:rsidRPr="007B0108" w14:paraId="2BE4D99B" w14:textId="77777777">
        <w:trPr>
          <w:trHeight w:val="300"/>
        </w:trPr>
        <w:tc>
          <w:tcPr>
            <w:tcW w:w="1984" w:type="dxa"/>
            <w:tcBorders>
              <w:top w:val="single" w:sz="6" w:space="0" w:color="8C8C8C"/>
              <w:left w:val="nil"/>
              <w:bottom w:val="single" w:sz="6" w:space="0" w:color="8C8C8C"/>
              <w:right w:val="nil"/>
            </w:tcBorders>
            <w:hideMark/>
          </w:tcPr>
          <w:p w14:paraId="1815DEB6" w14:textId="77777777" w:rsidR="00D933B7" w:rsidRPr="00AC0053" w:rsidRDefault="00D933B7">
            <w:pPr>
              <w:spacing w:after="0" w:line="240" w:lineRule="auto"/>
              <w:textAlignment w:val="baseline"/>
              <w:rPr>
                <w:rFonts w:cs="Segoe UI"/>
                <w:sz w:val="20"/>
                <w:lang w:val="fr-BE" w:eastAsia="en-IE"/>
              </w:rPr>
            </w:pPr>
            <w:r>
              <w:rPr>
                <w:color w:val="000000"/>
                <w:sz w:val="20"/>
                <w:lang w:val="fr-BE" w:eastAsia="en-IE"/>
              </w:rPr>
              <w:t>EU user</w:t>
            </w:r>
            <w:r>
              <w:rPr>
                <w:color w:val="000000"/>
                <w:sz w:val="20"/>
                <w:lang w:val="fr-BE" w:eastAsia="en-IE"/>
              </w:rPr>
              <w:br/>
              <w:t>satisfaction:</w:t>
            </w:r>
            <w:r>
              <w:rPr>
                <w:color w:val="000000"/>
                <w:sz w:val="20"/>
                <w:lang w:val="fr-BE" w:eastAsia="en-IE"/>
              </w:rPr>
              <w:br/>
              <w:t>EGNOS services</w:t>
            </w:r>
          </w:p>
        </w:tc>
        <w:tc>
          <w:tcPr>
            <w:tcW w:w="1524" w:type="dxa"/>
            <w:tcBorders>
              <w:top w:val="single" w:sz="6" w:space="0" w:color="8C8C8C"/>
              <w:left w:val="nil"/>
              <w:bottom w:val="single" w:sz="6" w:space="0" w:color="8C8C8C"/>
              <w:right w:val="nil"/>
            </w:tcBorders>
            <w:hideMark/>
          </w:tcPr>
          <w:p w14:paraId="1A0DBA1F"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val="en-IE" w:eastAsia="en-IE"/>
              </w:rPr>
              <w:t>85%</w:t>
            </w:r>
          </w:p>
        </w:tc>
        <w:tc>
          <w:tcPr>
            <w:tcW w:w="1519" w:type="dxa"/>
            <w:tcBorders>
              <w:top w:val="single" w:sz="6" w:space="0" w:color="8C8C8C"/>
              <w:left w:val="nil"/>
              <w:bottom w:val="single" w:sz="6" w:space="0" w:color="8C8C8C"/>
              <w:right w:val="nil"/>
            </w:tcBorders>
            <w:hideMark/>
          </w:tcPr>
          <w:p w14:paraId="1BA9EE1D" w14:textId="77777777" w:rsidR="00D933B7" w:rsidRPr="00980331" w:rsidRDefault="00D933B7">
            <w:pPr>
              <w:spacing w:after="0" w:line="240" w:lineRule="auto"/>
              <w:jc w:val="center"/>
              <w:textAlignment w:val="baseline"/>
              <w:rPr>
                <w:rFonts w:cs="Segoe UI"/>
                <w:sz w:val="20"/>
                <w:lang w:val="en-IE" w:eastAsia="en-IE"/>
              </w:rPr>
            </w:pPr>
            <w:r>
              <w:rPr>
                <w:b/>
                <w:bCs/>
                <w:sz w:val="20"/>
                <w:lang w:eastAsia="en-IE"/>
              </w:rPr>
              <w:t>98%</w:t>
            </w:r>
          </w:p>
        </w:tc>
        <w:tc>
          <w:tcPr>
            <w:tcW w:w="1488" w:type="dxa"/>
            <w:tcBorders>
              <w:top w:val="single" w:sz="6" w:space="0" w:color="8C8C8C"/>
              <w:left w:val="nil"/>
              <w:bottom w:val="single" w:sz="6" w:space="0" w:color="8C8C8C"/>
              <w:right w:val="nil"/>
            </w:tcBorders>
            <w:hideMark/>
          </w:tcPr>
          <w:p w14:paraId="61208083" w14:textId="77777777" w:rsidR="00D933B7" w:rsidRPr="00980331" w:rsidRDefault="00D933B7">
            <w:pPr>
              <w:spacing w:after="0" w:line="240" w:lineRule="auto"/>
              <w:jc w:val="center"/>
              <w:textAlignment w:val="baseline"/>
              <w:rPr>
                <w:rFonts w:cs="Segoe UI"/>
                <w:sz w:val="20"/>
                <w:lang w:val="en-IE" w:eastAsia="en-IE"/>
              </w:rPr>
            </w:pPr>
            <w:r>
              <w:rPr>
                <w:color w:val="000000"/>
                <w:sz w:val="20"/>
                <w:lang w:eastAsia="en-IE"/>
              </w:rPr>
              <w:t>90% in 2027</w:t>
            </w:r>
          </w:p>
        </w:tc>
        <w:tc>
          <w:tcPr>
            <w:tcW w:w="1535" w:type="dxa"/>
            <w:tcBorders>
              <w:top w:val="single" w:sz="6" w:space="0" w:color="8C8C8C"/>
              <w:left w:val="nil"/>
              <w:bottom w:val="single" w:sz="6" w:space="0" w:color="8C8C8C"/>
              <w:right w:val="nil"/>
            </w:tcBorders>
          </w:tcPr>
          <w:p w14:paraId="36EF0159"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eastAsia="en-IE"/>
              </w:rPr>
              <w:t>88% in 2025 compared to a target of 90%</w:t>
            </w:r>
          </w:p>
        </w:tc>
        <w:tc>
          <w:tcPr>
            <w:tcW w:w="1588" w:type="dxa"/>
            <w:tcBorders>
              <w:top w:val="single" w:sz="6" w:space="0" w:color="8C8C8C"/>
              <w:left w:val="nil"/>
              <w:bottom w:val="single" w:sz="6" w:space="0" w:color="8C8C8C"/>
              <w:right w:val="nil"/>
            </w:tcBorders>
            <w:hideMark/>
          </w:tcPr>
          <w:p w14:paraId="0A13926B"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val="en-IE" w:eastAsia="en-IE"/>
              </w:rPr>
              <w:t xml:space="preserve">On track </w:t>
            </w:r>
          </w:p>
        </w:tc>
      </w:tr>
      <w:tr w:rsidR="00D933B7" w:rsidRPr="007B0108" w14:paraId="552962D0"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057CD4C5" w14:textId="77777777" w:rsidR="00D933B7" w:rsidRPr="00980331" w:rsidRDefault="00D933B7">
            <w:pPr>
              <w:spacing w:after="0" w:line="240" w:lineRule="auto"/>
              <w:textAlignment w:val="baseline"/>
              <w:rPr>
                <w:rFonts w:cs="Segoe UI"/>
                <w:sz w:val="20"/>
                <w:lang w:val="en-IE" w:eastAsia="en-IE"/>
              </w:rPr>
            </w:pPr>
            <w:r>
              <w:rPr>
                <w:color w:val="000000"/>
                <w:sz w:val="20"/>
                <w:lang w:eastAsia="en-IE"/>
              </w:rPr>
              <w:t>Share of Galileo-</w:t>
            </w:r>
            <w:r>
              <w:rPr>
                <w:color w:val="000000"/>
                <w:sz w:val="20"/>
                <w:lang w:eastAsia="en-IE"/>
              </w:rPr>
              <w:br/>
              <w:t>enabled receivers</w:t>
            </w:r>
            <w:r>
              <w:rPr>
                <w:color w:val="000000"/>
                <w:sz w:val="20"/>
                <w:lang w:eastAsia="en-IE"/>
              </w:rPr>
              <w:br/>
              <w:t>worldwide</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20FB4BA8"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val="en-IE" w:eastAsia="en-IE"/>
              </w:rPr>
              <w:t>64%</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63922773" w14:textId="77777777" w:rsidR="00D933B7" w:rsidRPr="00980331" w:rsidRDefault="00D933B7">
            <w:pPr>
              <w:spacing w:after="0" w:line="240" w:lineRule="auto"/>
              <w:jc w:val="center"/>
              <w:textAlignment w:val="baseline"/>
              <w:rPr>
                <w:rFonts w:cs="Segoe UI"/>
                <w:sz w:val="20"/>
                <w:lang w:val="en-IE" w:eastAsia="en-IE"/>
              </w:rPr>
            </w:pPr>
            <w:r>
              <w:rPr>
                <w:b/>
                <w:bCs/>
                <w:sz w:val="20"/>
                <w:lang w:eastAsia="en-IE"/>
              </w:rPr>
              <w:t>100%</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79004230" w14:textId="77777777" w:rsidR="00D933B7" w:rsidRPr="00980331" w:rsidRDefault="00D933B7">
            <w:pPr>
              <w:spacing w:after="0" w:line="240" w:lineRule="auto"/>
              <w:jc w:val="center"/>
              <w:textAlignment w:val="baseline"/>
              <w:rPr>
                <w:rFonts w:cs="Segoe UI"/>
                <w:sz w:val="20"/>
                <w:lang w:val="en-IE" w:eastAsia="en-IE"/>
              </w:rPr>
            </w:pPr>
            <w:r>
              <w:rPr>
                <w:color w:val="000000"/>
                <w:sz w:val="20"/>
                <w:lang w:eastAsia="en-IE"/>
              </w:rPr>
              <w:t>70% in 2027</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19F81C5B"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eastAsia="en-IE"/>
              </w:rPr>
              <w:t>70% in 2025 compared to a target of 70%</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5E649EB5" w14:textId="77777777" w:rsidR="00D933B7" w:rsidRPr="00980331" w:rsidRDefault="00D933B7">
            <w:pPr>
              <w:spacing w:after="0" w:line="240" w:lineRule="auto"/>
              <w:jc w:val="center"/>
              <w:textAlignment w:val="baseline"/>
              <w:rPr>
                <w:rFonts w:cs="Segoe UI"/>
                <w:sz w:val="20"/>
                <w:lang w:val="en-IE" w:eastAsia="en-IE"/>
              </w:rPr>
            </w:pPr>
            <w:r>
              <w:rPr>
                <w:rFonts w:cs="Segoe UI"/>
                <w:sz w:val="20"/>
                <w:lang w:val="en-IE" w:eastAsia="en-IE"/>
              </w:rPr>
              <w:t>On track</w:t>
            </w:r>
          </w:p>
        </w:tc>
      </w:tr>
      <w:tr w:rsidR="00D933B7" w:rsidRPr="007B0108" w14:paraId="5A76F891"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2FC0B655" w14:textId="77777777" w:rsidR="00D933B7" w:rsidRPr="00980331" w:rsidRDefault="00D933B7">
            <w:pPr>
              <w:spacing w:after="0" w:line="240" w:lineRule="auto"/>
              <w:textAlignment w:val="baseline"/>
              <w:rPr>
                <w:rFonts w:cs="Segoe UI"/>
                <w:sz w:val="20"/>
                <w:lang w:eastAsia="en-IE"/>
              </w:rPr>
            </w:pPr>
            <w:r>
              <w:rPr>
                <w:color w:val="000000"/>
                <w:sz w:val="20"/>
                <w:lang w:eastAsia="en-IE"/>
              </w:rPr>
              <w:t>Share of EGNOS-</w:t>
            </w:r>
            <w:r>
              <w:rPr>
                <w:color w:val="000000"/>
                <w:sz w:val="20"/>
                <w:lang w:eastAsia="en-IE"/>
              </w:rPr>
              <w:br/>
              <w:t>enabled receivers</w:t>
            </w:r>
            <w:r>
              <w:rPr>
                <w:color w:val="000000"/>
                <w:sz w:val="20"/>
                <w:lang w:eastAsia="en-IE"/>
              </w:rPr>
              <w:br/>
              <w:t>worldwide</w:t>
            </w:r>
          </w:p>
        </w:tc>
        <w:tc>
          <w:tcPr>
            <w:tcW w:w="1524" w:type="dxa"/>
            <w:tcBorders>
              <w:top w:val="single" w:sz="6" w:space="0" w:color="8C8C8C"/>
              <w:left w:val="nil"/>
              <w:bottom w:val="single" w:sz="6" w:space="0" w:color="8C8C8C"/>
              <w:right w:val="nil"/>
            </w:tcBorders>
            <w:shd w:val="clear" w:color="auto" w:fill="FCFCFC" w:themeFill="background2" w:themeFillTint="33"/>
          </w:tcPr>
          <w:p w14:paraId="0F1F9C85" w14:textId="77777777" w:rsidR="00D933B7" w:rsidRPr="00980331" w:rsidRDefault="00D933B7">
            <w:pPr>
              <w:spacing w:after="0" w:line="240" w:lineRule="auto"/>
              <w:jc w:val="center"/>
              <w:textAlignment w:val="baseline"/>
              <w:rPr>
                <w:rFonts w:cs="Segoe UI"/>
                <w:sz w:val="20"/>
                <w:lang w:eastAsia="en-IE"/>
              </w:rPr>
            </w:pPr>
            <w:r>
              <w:rPr>
                <w:rFonts w:cs="Segoe UI"/>
                <w:sz w:val="20"/>
                <w:lang w:eastAsia="en-IE"/>
              </w:rPr>
              <w:t>63%</w:t>
            </w:r>
          </w:p>
        </w:tc>
        <w:tc>
          <w:tcPr>
            <w:tcW w:w="1519" w:type="dxa"/>
            <w:tcBorders>
              <w:top w:val="single" w:sz="6" w:space="0" w:color="8C8C8C"/>
              <w:left w:val="nil"/>
              <w:bottom w:val="single" w:sz="6" w:space="0" w:color="8C8C8C"/>
              <w:right w:val="nil"/>
            </w:tcBorders>
            <w:shd w:val="clear" w:color="auto" w:fill="FCFCFC" w:themeFill="background2" w:themeFillTint="33"/>
          </w:tcPr>
          <w:p w14:paraId="4AC4524A" w14:textId="77777777" w:rsidR="00D933B7" w:rsidRPr="00980331" w:rsidRDefault="00D933B7">
            <w:pPr>
              <w:spacing w:after="0" w:line="240" w:lineRule="auto"/>
              <w:jc w:val="center"/>
              <w:textAlignment w:val="baseline"/>
              <w:rPr>
                <w:rFonts w:cs="Segoe UI"/>
                <w:b/>
                <w:sz w:val="20"/>
                <w:lang w:eastAsia="en-IE"/>
              </w:rPr>
            </w:pPr>
            <w:r>
              <w:rPr>
                <w:b/>
                <w:bCs/>
                <w:sz w:val="20"/>
                <w:lang w:eastAsia="en-IE"/>
              </w:rPr>
              <w:t>97%</w:t>
            </w:r>
          </w:p>
        </w:tc>
        <w:tc>
          <w:tcPr>
            <w:tcW w:w="1488" w:type="dxa"/>
            <w:tcBorders>
              <w:top w:val="single" w:sz="6" w:space="0" w:color="8C8C8C"/>
              <w:left w:val="nil"/>
              <w:bottom w:val="single" w:sz="6" w:space="0" w:color="8C8C8C"/>
              <w:right w:val="nil"/>
            </w:tcBorders>
            <w:shd w:val="clear" w:color="auto" w:fill="FCFCFC" w:themeFill="background2" w:themeFillTint="33"/>
          </w:tcPr>
          <w:p w14:paraId="6895AEA8" w14:textId="77777777" w:rsidR="00D933B7" w:rsidRPr="00980331" w:rsidRDefault="00D933B7">
            <w:pPr>
              <w:spacing w:after="0" w:line="240" w:lineRule="auto"/>
              <w:jc w:val="center"/>
              <w:textAlignment w:val="baseline"/>
              <w:rPr>
                <w:rFonts w:cs="Segoe UI"/>
                <w:sz w:val="20"/>
                <w:lang w:eastAsia="en-IE"/>
              </w:rPr>
            </w:pPr>
            <w:r>
              <w:rPr>
                <w:color w:val="000000"/>
                <w:sz w:val="20"/>
                <w:lang w:eastAsia="en-IE"/>
              </w:rPr>
              <w:t>65% in 2027</w:t>
            </w:r>
          </w:p>
        </w:tc>
        <w:tc>
          <w:tcPr>
            <w:tcW w:w="1535" w:type="dxa"/>
            <w:tcBorders>
              <w:top w:val="single" w:sz="6" w:space="0" w:color="8C8C8C"/>
              <w:left w:val="nil"/>
              <w:bottom w:val="single" w:sz="6" w:space="0" w:color="8C8C8C"/>
              <w:right w:val="nil"/>
            </w:tcBorders>
            <w:shd w:val="clear" w:color="auto" w:fill="FCFCFC" w:themeFill="background2" w:themeFillTint="33"/>
          </w:tcPr>
          <w:p w14:paraId="515A51B3" w14:textId="77777777" w:rsidR="00D933B7" w:rsidRPr="00980331" w:rsidRDefault="00D933B7">
            <w:pPr>
              <w:spacing w:after="0" w:line="240" w:lineRule="auto"/>
              <w:jc w:val="center"/>
              <w:textAlignment w:val="baseline"/>
              <w:rPr>
                <w:rFonts w:cs="Segoe UI"/>
                <w:sz w:val="20"/>
                <w:lang w:eastAsia="en-IE"/>
              </w:rPr>
            </w:pPr>
            <w:r>
              <w:rPr>
                <w:rFonts w:cs="Segoe UI"/>
                <w:sz w:val="20"/>
                <w:lang w:eastAsia="en-IE"/>
              </w:rPr>
              <w:t>63% in 2025 compared to a target of 65%</w:t>
            </w:r>
          </w:p>
        </w:tc>
        <w:tc>
          <w:tcPr>
            <w:tcW w:w="1588" w:type="dxa"/>
            <w:tcBorders>
              <w:top w:val="single" w:sz="6" w:space="0" w:color="8C8C8C"/>
              <w:left w:val="nil"/>
              <w:bottom w:val="single" w:sz="6" w:space="0" w:color="8C8C8C"/>
              <w:right w:val="nil"/>
            </w:tcBorders>
            <w:shd w:val="clear" w:color="auto" w:fill="FCFCFC" w:themeFill="background2" w:themeFillTint="33"/>
          </w:tcPr>
          <w:p w14:paraId="10FD24BC" w14:textId="77777777" w:rsidR="00D933B7" w:rsidRPr="00980331" w:rsidRDefault="00D933B7">
            <w:pPr>
              <w:spacing w:after="0" w:line="240" w:lineRule="auto"/>
              <w:jc w:val="center"/>
              <w:textAlignment w:val="baseline"/>
              <w:rPr>
                <w:rFonts w:cs="Segoe UI"/>
                <w:sz w:val="20"/>
                <w:lang w:eastAsia="en-IE"/>
              </w:rPr>
            </w:pPr>
            <w:r>
              <w:rPr>
                <w:rFonts w:cs="Segoe UI"/>
                <w:sz w:val="20"/>
                <w:lang w:eastAsia="en-IE"/>
              </w:rPr>
              <w:t>Moderate progress</w:t>
            </w:r>
          </w:p>
        </w:tc>
      </w:tr>
      <w:tr w:rsidR="00D933B7" w:rsidRPr="007B0108" w14:paraId="57DD4178"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212ABC54" w14:textId="77777777" w:rsidR="00D933B7" w:rsidRPr="00980331" w:rsidRDefault="00D933B7">
            <w:pPr>
              <w:spacing w:after="0" w:line="240" w:lineRule="auto"/>
              <w:textAlignment w:val="baseline"/>
              <w:rPr>
                <w:rFonts w:cs="Segoe UI"/>
                <w:sz w:val="20"/>
                <w:lang w:eastAsia="en-IE"/>
              </w:rPr>
            </w:pPr>
            <w:r>
              <w:rPr>
                <w:color w:val="000000"/>
                <w:sz w:val="20"/>
                <w:lang w:eastAsia="en-IE"/>
              </w:rPr>
              <w:t>Amount of data</w:t>
            </w:r>
            <w:r>
              <w:rPr>
                <w:color w:val="000000"/>
                <w:sz w:val="20"/>
                <w:lang w:eastAsia="en-IE"/>
              </w:rPr>
              <w:br/>
              <w:t>generated by the</w:t>
            </w:r>
            <w:r>
              <w:rPr>
                <w:color w:val="000000"/>
                <w:sz w:val="20"/>
                <w:lang w:eastAsia="en-IE"/>
              </w:rPr>
              <w:br/>
              <w:t>Sentinel satellites (petabytes</w:t>
            </w:r>
            <w:r>
              <w:rPr>
                <w:rFonts w:ascii="Calibri" w:hAnsi="Calibri" w:cs="Calibri"/>
                <w:color w:val="000000"/>
                <w:sz w:val="20"/>
                <w:lang w:eastAsia="en-IE"/>
              </w:rPr>
              <w:t xml:space="preserve"> </w:t>
            </w:r>
            <w:r>
              <w:rPr>
                <w:color w:val="000000"/>
                <w:sz w:val="20"/>
                <w:lang w:eastAsia="en-IE"/>
              </w:rPr>
              <w:t>per year)</w:t>
            </w:r>
          </w:p>
        </w:tc>
        <w:tc>
          <w:tcPr>
            <w:tcW w:w="1524" w:type="dxa"/>
            <w:tcBorders>
              <w:top w:val="single" w:sz="6" w:space="0" w:color="8C8C8C"/>
              <w:left w:val="nil"/>
              <w:bottom w:val="single" w:sz="6" w:space="0" w:color="8C8C8C"/>
              <w:right w:val="nil"/>
            </w:tcBorders>
            <w:shd w:val="clear" w:color="auto" w:fill="FCFCFC" w:themeFill="background2" w:themeFillTint="33"/>
          </w:tcPr>
          <w:p w14:paraId="7F879A55" w14:textId="77777777" w:rsidR="00D933B7" w:rsidRPr="00980331" w:rsidRDefault="00D933B7">
            <w:pPr>
              <w:spacing w:after="0" w:line="240" w:lineRule="auto"/>
              <w:jc w:val="center"/>
              <w:textAlignment w:val="baseline"/>
              <w:rPr>
                <w:rFonts w:cs="Segoe UI"/>
                <w:sz w:val="20"/>
                <w:lang w:eastAsia="en-IE"/>
              </w:rPr>
            </w:pPr>
            <w:r>
              <w:rPr>
                <w:rFonts w:cs="Calibri"/>
                <w:color w:val="000000"/>
                <w:sz w:val="20"/>
                <w:lang w:eastAsia="en-IE"/>
              </w:rPr>
              <w:t>35</w:t>
            </w:r>
            <w:r>
              <w:rPr>
                <w:rFonts w:ascii="Calibri" w:hAnsi="Calibri" w:cs="Calibri"/>
                <w:color w:val="000000"/>
                <w:sz w:val="20"/>
                <w:lang w:eastAsia="en-IE"/>
              </w:rPr>
              <w:t> </w:t>
            </w:r>
            <w:r>
              <w:rPr>
                <w:rFonts w:cs="Calibri"/>
                <w:color w:val="000000"/>
                <w:sz w:val="20"/>
                <w:lang w:eastAsia="en-IE"/>
              </w:rPr>
              <w:t>million</w:t>
            </w:r>
          </w:p>
        </w:tc>
        <w:tc>
          <w:tcPr>
            <w:tcW w:w="1519" w:type="dxa"/>
            <w:tcBorders>
              <w:top w:val="single" w:sz="6" w:space="0" w:color="8C8C8C"/>
              <w:left w:val="nil"/>
              <w:bottom w:val="single" w:sz="6" w:space="0" w:color="8C8C8C"/>
              <w:right w:val="nil"/>
            </w:tcBorders>
            <w:shd w:val="clear" w:color="auto" w:fill="FCFCFC" w:themeFill="background2" w:themeFillTint="33"/>
          </w:tcPr>
          <w:p w14:paraId="1038BB73" w14:textId="77777777" w:rsidR="00D933B7" w:rsidRPr="00980331" w:rsidRDefault="00D933B7">
            <w:pPr>
              <w:spacing w:after="0" w:line="240" w:lineRule="auto"/>
              <w:jc w:val="center"/>
              <w:textAlignment w:val="baseline"/>
              <w:rPr>
                <w:rFonts w:cs="Segoe UI"/>
                <w:b/>
                <w:bCs/>
                <w:sz w:val="20"/>
                <w:lang w:eastAsia="en-IE"/>
              </w:rPr>
            </w:pPr>
            <w:r>
              <w:rPr>
                <w:b/>
                <w:bCs/>
                <w:sz w:val="20"/>
                <w:lang w:eastAsia="en-IE"/>
              </w:rPr>
              <w:t>70%</w:t>
            </w:r>
          </w:p>
        </w:tc>
        <w:tc>
          <w:tcPr>
            <w:tcW w:w="1488" w:type="dxa"/>
            <w:tcBorders>
              <w:top w:val="single" w:sz="6" w:space="0" w:color="8C8C8C"/>
              <w:left w:val="nil"/>
              <w:bottom w:val="single" w:sz="6" w:space="0" w:color="8C8C8C"/>
              <w:right w:val="nil"/>
            </w:tcBorders>
            <w:shd w:val="clear" w:color="auto" w:fill="FCFCFC" w:themeFill="background2" w:themeFillTint="33"/>
          </w:tcPr>
          <w:p w14:paraId="6B7BD4F6" w14:textId="77777777" w:rsidR="00D933B7" w:rsidRPr="00980331" w:rsidRDefault="00D933B7">
            <w:pPr>
              <w:spacing w:after="0" w:line="240" w:lineRule="auto"/>
              <w:jc w:val="center"/>
              <w:textAlignment w:val="baseline"/>
              <w:rPr>
                <w:rFonts w:cs="Segoe UI"/>
                <w:sz w:val="20"/>
                <w:lang w:eastAsia="en-IE"/>
              </w:rPr>
            </w:pPr>
            <w:r>
              <w:rPr>
                <w:color w:val="000000"/>
                <w:sz w:val="20"/>
                <w:lang w:eastAsia="en-IE"/>
              </w:rPr>
              <w:t>125</w:t>
            </w:r>
            <w:r>
              <w:rPr>
                <w:rFonts w:ascii="Calibri" w:hAnsi="Calibri" w:cs="Calibri"/>
                <w:color w:val="000000"/>
                <w:sz w:val="20"/>
                <w:lang w:eastAsia="en-IE"/>
              </w:rPr>
              <w:t> </w:t>
            </w:r>
            <w:r>
              <w:rPr>
                <w:color w:val="000000"/>
                <w:sz w:val="20"/>
                <w:lang w:eastAsia="en-IE"/>
              </w:rPr>
              <w:t>million in 2029</w:t>
            </w:r>
          </w:p>
        </w:tc>
        <w:tc>
          <w:tcPr>
            <w:tcW w:w="1535" w:type="dxa"/>
            <w:tcBorders>
              <w:top w:val="single" w:sz="6" w:space="0" w:color="8C8C8C"/>
              <w:left w:val="nil"/>
              <w:bottom w:val="single" w:sz="6" w:space="0" w:color="8C8C8C"/>
              <w:right w:val="nil"/>
            </w:tcBorders>
            <w:shd w:val="clear" w:color="auto" w:fill="FCFCFC" w:themeFill="background2" w:themeFillTint="33"/>
          </w:tcPr>
          <w:p w14:paraId="08A5C553" w14:textId="77777777" w:rsidR="00D933B7" w:rsidRPr="00980331" w:rsidRDefault="00D933B7">
            <w:pPr>
              <w:spacing w:after="0" w:line="240" w:lineRule="auto"/>
              <w:jc w:val="center"/>
              <w:textAlignment w:val="baseline"/>
              <w:rPr>
                <w:rFonts w:cs="Segoe UI"/>
                <w:sz w:val="20"/>
                <w:lang w:eastAsia="en-IE"/>
              </w:rPr>
            </w:pPr>
            <w:r>
              <w:rPr>
                <w:rFonts w:cs="Segoe UI"/>
                <w:sz w:val="20"/>
                <w:lang w:eastAsia="en-IE"/>
              </w:rPr>
              <w:t>88</w:t>
            </w:r>
            <w:r>
              <w:rPr>
                <w:rFonts w:ascii="Calibri" w:hAnsi="Calibri" w:cs="Calibri"/>
                <w:sz w:val="20"/>
                <w:lang w:eastAsia="en-IE"/>
              </w:rPr>
              <w:t> </w:t>
            </w:r>
            <w:r>
              <w:rPr>
                <w:rFonts w:cs="Segoe UI"/>
                <w:sz w:val="20"/>
                <w:lang w:eastAsia="en-IE"/>
              </w:rPr>
              <w:t>million in 2025 compared to a target of 125</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CFCFC" w:themeFill="background2" w:themeFillTint="33"/>
          </w:tcPr>
          <w:p w14:paraId="5A8FC09E" w14:textId="77777777" w:rsidR="00D933B7" w:rsidRPr="00980331" w:rsidRDefault="00D933B7">
            <w:pPr>
              <w:spacing w:after="0" w:line="240" w:lineRule="auto"/>
              <w:jc w:val="center"/>
              <w:textAlignment w:val="baseline"/>
              <w:rPr>
                <w:rFonts w:cs="Segoe UI"/>
                <w:sz w:val="20"/>
                <w:lang w:eastAsia="en-IE"/>
              </w:rPr>
            </w:pPr>
            <w:r>
              <w:rPr>
                <w:rFonts w:cs="Segoe UI"/>
                <w:sz w:val="20"/>
                <w:lang w:val="en-IE" w:eastAsia="en-IE"/>
              </w:rPr>
              <w:t>On track</w:t>
            </w:r>
          </w:p>
        </w:tc>
      </w:tr>
    </w:tbl>
    <w:p w14:paraId="5E256ACA" w14:textId="77777777" w:rsidR="00D933B7" w:rsidRDefault="00D933B7" w:rsidP="00D933B7">
      <w:pPr>
        <w:tabs>
          <w:tab w:val="left" w:pos="1410"/>
        </w:tabs>
        <w:rPr>
          <w:lang w:eastAsia="en-GB"/>
        </w:rPr>
      </w:pPr>
      <w:r>
        <w:rPr>
          <w:lang w:eastAsia="en-GB"/>
        </w:rPr>
        <w:tab/>
      </w:r>
    </w:p>
    <w:p w14:paraId="5C7EAB30"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027A282F" w14:textId="77777777" w:rsidR="00D933B7" w:rsidRDefault="00D933B7" w:rsidP="00D933B7">
      <w:pPr>
        <w:pStyle w:val="ppoListHyphened-L1"/>
        <w:numPr>
          <w:ilvl w:val="0"/>
          <w:numId w:val="0"/>
        </w:numPr>
        <w:spacing w:before="0" w:after="0"/>
        <w:ind w:left="357" w:hanging="357"/>
        <w:jc w:val="both"/>
        <w:rPr>
          <w:rFonts w:eastAsia="EC Square Sans Pro" w:cs="EC Square Sans Pro"/>
          <w:color w:val="000000" w:themeColor="text1"/>
        </w:rPr>
      </w:pPr>
      <w:r>
        <w:rPr>
          <w:rFonts w:eastAsia="EC Square Sans Pro" w:cs="EC Square Sans Pro"/>
          <w:b/>
          <w:bCs/>
          <w:color w:val="000000" w:themeColor="text1"/>
        </w:rPr>
        <w:t>Galileo</w:t>
      </w:r>
    </w:p>
    <w:p w14:paraId="23643B17" w14:textId="77777777" w:rsidR="00D933B7" w:rsidRDefault="00D933B7" w:rsidP="00D933B7">
      <w:pPr>
        <w:spacing w:after="0"/>
        <w:rPr>
          <w:rFonts w:eastAsia="EC Square Sans Pro" w:cs="EC Square Sans Pro"/>
          <w:color w:val="000000" w:themeColor="text1"/>
        </w:rPr>
      </w:pPr>
      <w:r>
        <w:rPr>
          <w:rFonts w:eastAsia="EC Square Sans Pro" w:cs="EC Square Sans Pro"/>
          <w:color w:val="000000" w:themeColor="text1"/>
        </w:rPr>
        <w:t>Activities focused on ensuring the continuity of service provision. In 2025, a dual-satellite launch added two new satellites to the constellation, bringing the total to 24 satellites in nominal slots and 3 satellites in spare slots (hence making Galileo ready for the declaration of the Galileo open service full operation capability). Extensive work was done for the preparation of this capability, which is planned for 2026. The Galileo open service navigation message authentication initial service was declared in July 2025, while the Galileo high accuracy service and the Galileo search and rescue service continue to provide excellent performance. The Galileo emergency warning satellite service continued its pilot test phase, with 12 Member States already participating. In addition, new signals (the ‘Quasi-Pilot’ in E5 frequency) started to be broadcast from four satellites in 2025, with eight more satellites to come in 2026.</w:t>
      </w:r>
    </w:p>
    <w:p w14:paraId="573B94AF" w14:textId="77777777" w:rsidR="00D933B7" w:rsidRDefault="00D933B7" w:rsidP="00D933B7">
      <w:pPr>
        <w:spacing w:after="0"/>
        <w:rPr>
          <w:rFonts w:eastAsia="EC Square Sans Pro" w:cs="EC Square Sans Pro"/>
          <w:b/>
          <w:bCs/>
          <w:color w:val="000000" w:themeColor="text1"/>
        </w:rPr>
      </w:pPr>
    </w:p>
    <w:p w14:paraId="23C3D850" w14:textId="77777777" w:rsidR="00D933B7" w:rsidRDefault="00D933B7" w:rsidP="00D933B7">
      <w:pPr>
        <w:spacing w:after="0"/>
        <w:rPr>
          <w:rFonts w:eastAsia="EC Square Sans Pro" w:cs="EC Square Sans Pro"/>
          <w:color w:val="000000" w:themeColor="text1"/>
        </w:rPr>
      </w:pPr>
      <w:r>
        <w:rPr>
          <w:rFonts w:eastAsia="EC Square Sans Pro" w:cs="EC Square Sans Pro"/>
          <w:b/>
          <w:bCs/>
          <w:color w:val="000000" w:themeColor="text1"/>
        </w:rPr>
        <w:t>EGNOS</w:t>
      </w:r>
    </w:p>
    <w:p w14:paraId="2B4E4DA1" w14:textId="77777777" w:rsidR="00D933B7" w:rsidRDefault="00D933B7" w:rsidP="00D933B7">
      <w:pPr>
        <w:spacing w:after="0"/>
        <w:rPr>
          <w:rFonts w:eastAsia="EC Square Sans Pro" w:cs="EC Square Sans Pro"/>
          <w:b/>
          <w:bCs/>
        </w:rPr>
      </w:pPr>
      <w:r>
        <w:rPr>
          <w:rFonts w:eastAsia="EC Square Sans Pro" w:cs="EC Square Sans Pro"/>
          <w:color w:val="000000" w:themeColor="text1"/>
        </w:rPr>
        <w:t>EGNOS</w:t>
      </w:r>
      <w:r>
        <w:rPr>
          <w:rFonts w:eastAsia="EC Square Sans Pro" w:cs="EC Square Sans Pro"/>
          <w:b/>
          <w:bCs/>
          <w:color w:val="000000" w:themeColor="text1"/>
        </w:rPr>
        <w:t xml:space="preserve"> </w:t>
      </w:r>
      <w:r>
        <w:rPr>
          <w:rFonts w:eastAsia="EC Square Sans Pro" w:cs="EC Square Sans Pro"/>
          <w:color w:val="000000" w:themeColor="text1"/>
        </w:rPr>
        <w:t>continued to deliver quality services, despite unfavourable space weather conditions in 2025 due to the solar cycle peak (and the consequent increase in solar eruptions). The development of the new generation (EGNOS V3) continued, with discussions with industry to stabilise the development schedule and reduce significant risks. A new development plan is planned for early 2026. Finally, despite more than 10</w:t>
      </w:r>
      <w:r>
        <w:rPr>
          <w:rFonts w:ascii="Calibri" w:eastAsia="EC Square Sans Pro" w:hAnsi="Calibri" w:cs="Calibri"/>
          <w:color w:val="000000" w:themeColor="text1"/>
        </w:rPr>
        <w:t> </w:t>
      </w:r>
      <w:r>
        <w:rPr>
          <w:rFonts w:eastAsia="EC Square Sans Pro" w:cs="EC Square Sans Pro"/>
          <w:color w:val="000000" w:themeColor="text1"/>
        </w:rPr>
        <w:t>years of continuous high quality service provision, EGNOS suffered a service interruption in October 2025 of limited duration (four days). A dedicated inquiry board analysed the causes and issued recommendations, which will be implemented.</w:t>
      </w:r>
    </w:p>
    <w:p w14:paraId="7604E7C9" w14:textId="77777777" w:rsidR="00D933B7" w:rsidRDefault="00D933B7" w:rsidP="00D933B7">
      <w:pPr>
        <w:spacing w:after="0"/>
        <w:rPr>
          <w:rFonts w:eastAsia="EC Square Sans Pro" w:cs="EC Square Sans Pro"/>
          <w:b/>
          <w:bCs/>
        </w:rPr>
      </w:pPr>
    </w:p>
    <w:p w14:paraId="353D031B" w14:textId="77777777" w:rsidR="00D933B7" w:rsidRDefault="00D933B7" w:rsidP="00D933B7">
      <w:pPr>
        <w:spacing w:after="0"/>
        <w:rPr>
          <w:rFonts w:eastAsia="EC Square Sans Pro" w:cs="EC Square Sans Pro"/>
        </w:rPr>
      </w:pPr>
      <w:r>
        <w:rPr>
          <w:rFonts w:eastAsia="EC Square Sans Pro" w:cs="EC Square Sans Pro"/>
          <w:b/>
          <w:bCs/>
        </w:rPr>
        <w:t>EU Earth observation</w:t>
      </w:r>
      <w:r>
        <w:rPr>
          <w:rFonts w:eastAsia="EC Square Sans Pro" w:cs="EC Square Sans Pro"/>
        </w:rPr>
        <w:t xml:space="preserve"> </w:t>
      </w:r>
      <w:r>
        <w:rPr>
          <w:rFonts w:eastAsia="EC Square Sans Pro" w:cs="EC Square Sans Pro"/>
          <w:b/>
          <w:bCs/>
        </w:rPr>
        <w:t>component</w:t>
      </w:r>
      <w:r>
        <w:rPr>
          <w:rFonts w:ascii="Calibri" w:eastAsia="EC Square Sans Pro" w:hAnsi="Calibri" w:cs="Calibri"/>
          <w:b/>
          <w:bCs/>
        </w:rPr>
        <w:t> </w:t>
      </w:r>
      <w:r>
        <w:rPr>
          <w:rFonts w:eastAsia="EC Square Sans Pro" w:cs="EC Square Sans Pro"/>
          <w:b/>
          <w:bCs/>
        </w:rPr>
        <w:t>– Copernicus</w:t>
      </w:r>
    </w:p>
    <w:p w14:paraId="00ACEAAB" w14:textId="77777777" w:rsidR="00D933B7" w:rsidRPr="0043484A" w:rsidRDefault="00D933B7" w:rsidP="00D933B7">
      <w:pPr>
        <w:spacing w:after="0"/>
        <w:rPr>
          <w:rFonts w:eastAsia="EC Square Sans Pro" w:cs="EC Square Sans Pro"/>
        </w:rPr>
      </w:pPr>
      <w:r>
        <w:rPr>
          <w:rFonts w:eastAsia="EC Square Sans Pro" w:cs="EC Square Sans Pro"/>
        </w:rPr>
        <w:t xml:space="preserve">The Copernicus programme prioritised continuity of satellite data and services, development of additional missions, and increased market uptake of its data. Operations and services ran uninterrupted throughout 2025, with all EU contribution agreements in place. Four new Copernicus Sentinel satellites/instruments were launched. The Copernicus Climate Change Service ranked 2025 as the third-warmest year on record, after 2023 and 2024. By Q3 2025, the Copernicus Emergency Management Service was activated nearly 74 times, notably during the exceptional 2025 wildfire season. A new dynamic purchasing system improved agility and lowered barriers for new European space companies. Uptake of Copernicus data was further boosted through the Copernicus data space ecosystem, supporting machine learning and AI use. International efforts focused on implementing existing partnerships and contributing to UN programmes. </w:t>
      </w:r>
      <w:r>
        <w:rPr>
          <w:b/>
          <w:bCs/>
          <w:lang w:val="en-US" w:eastAsia="en-GB"/>
        </w:rPr>
        <w:t>The Earth Observation Governmental Service</w:t>
      </w:r>
      <w:r>
        <w:rPr>
          <w:lang w:val="en-US" w:eastAsia="en-GB"/>
        </w:rPr>
        <w:t xml:space="preserve"> is proposed under the European Competitiveness Fund Regulation proposal for the 2028-2034 multiannual financial framework as an Earth observation component alongside Copernicus. </w:t>
      </w:r>
    </w:p>
    <w:p w14:paraId="04B35D05" w14:textId="77777777" w:rsidR="00D933B7" w:rsidRDefault="00D933B7" w:rsidP="00D933B7">
      <w:pPr>
        <w:pStyle w:val="ppoListHyphened-L1"/>
        <w:numPr>
          <w:ilvl w:val="0"/>
          <w:numId w:val="0"/>
        </w:numPr>
        <w:spacing w:before="0" w:after="0"/>
        <w:ind w:left="357" w:hanging="357"/>
        <w:jc w:val="both"/>
        <w:rPr>
          <w:b/>
          <w:bCs/>
          <w:noProof/>
        </w:rPr>
      </w:pPr>
    </w:p>
    <w:p w14:paraId="70043373" w14:textId="77777777" w:rsidR="00D933B7" w:rsidRDefault="00D933B7" w:rsidP="00D933B7">
      <w:pPr>
        <w:pStyle w:val="ppoListHyphened-L1"/>
        <w:numPr>
          <w:ilvl w:val="0"/>
          <w:numId w:val="0"/>
        </w:numPr>
        <w:spacing w:before="0" w:after="0"/>
        <w:ind w:left="357" w:hanging="357"/>
        <w:jc w:val="both"/>
      </w:pPr>
      <w:r>
        <w:rPr>
          <w:b/>
          <w:bCs/>
          <w:noProof/>
        </w:rPr>
        <w:t>Space situational awareness</w:t>
      </w:r>
      <w:bookmarkStart w:id="37" w:name="_Hlk127548197"/>
    </w:p>
    <w:p w14:paraId="6C36B5AC" w14:textId="77777777" w:rsidR="00D933B7" w:rsidRPr="00107E48" w:rsidRDefault="00D933B7" w:rsidP="00D933B7">
      <w:pPr>
        <w:spacing w:after="0"/>
        <w:rPr>
          <w:noProof/>
          <w:lang w:val="en-US"/>
        </w:rPr>
      </w:pPr>
      <w:r w:rsidRPr="001F2F66">
        <w:rPr>
          <w:rFonts w:eastAsia="EC Square Sans Pro" w:cs="EC Square Sans Pro"/>
        </w:rPr>
        <w:t>The Space Situational Awareness component addresses space hazards through three subcomponents:</w:t>
      </w:r>
    </w:p>
    <w:p w14:paraId="09E481D9" w14:textId="77777777" w:rsidR="00D933B7" w:rsidRPr="001F2F66" w:rsidRDefault="00D933B7" w:rsidP="00373960">
      <w:pPr>
        <w:pStyle w:val="ppoListHyphened-L1"/>
        <w:numPr>
          <w:ilvl w:val="0"/>
          <w:numId w:val="27"/>
        </w:numPr>
        <w:spacing w:before="0" w:after="0"/>
        <w:jc w:val="both"/>
        <w:rPr>
          <w:rFonts w:asciiTheme="minorHAnsi" w:hAnsiTheme="minorHAnsi"/>
          <w:noProof/>
          <w:sz w:val="24"/>
          <w:szCs w:val="24"/>
          <w:lang w:val="en-US"/>
        </w:rPr>
      </w:pPr>
      <w:r w:rsidRPr="001F2F66">
        <w:rPr>
          <w:rFonts w:asciiTheme="minorHAnsi" w:hAnsiTheme="minorHAnsi"/>
          <w:b/>
          <w:bCs/>
          <w:noProof/>
          <w:sz w:val="24"/>
          <w:szCs w:val="24"/>
          <w:lang w:val="en-US"/>
        </w:rPr>
        <w:t>Space surveillance and tracking</w:t>
      </w:r>
      <w:r w:rsidRPr="001F2F66">
        <w:rPr>
          <w:rFonts w:asciiTheme="minorHAnsi" w:hAnsiTheme="minorHAnsi"/>
          <w:noProof/>
          <w:sz w:val="24"/>
          <w:szCs w:val="24"/>
          <w:lang w:val="en-US"/>
        </w:rPr>
        <w:t>: in 2025, registered satellites increased to over 600, including many non-EU operators. Information-sharing with mega-constellations advanced, re-entry services were opened globally, and preparations to add four new Member States to the EU SST Partnership progressed, raising the partnership membership from 15 to 19 in 2026.</w:t>
      </w:r>
    </w:p>
    <w:p w14:paraId="1E5606C6" w14:textId="77777777" w:rsidR="00D933B7" w:rsidRPr="001F2F66" w:rsidRDefault="00D933B7" w:rsidP="00373960">
      <w:pPr>
        <w:pStyle w:val="ppoListHyphened-L1"/>
        <w:numPr>
          <w:ilvl w:val="0"/>
          <w:numId w:val="27"/>
        </w:numPr>
        <w:spacing w:before="0" w:after="0"/>
        <w:jc w:val="both"/>
        <w:rPr>
          <w:rFonts w:asciiTheme="minorHAnsi" w:hAnsiTheme="minorHAnsi"/>
          <w:noProof/>
          <w:sz w:val="24"/>
          <w:szCs w:val="24"/>
          <w:lang w:val="en-US"/>
        </w:rPr>
      </w:pPr>
      <w:r w:rsidRPr="001F2F66">
        <w:rPr>
          <w:rFonts w:asciiTheme="minorHAnsi" w:hAnsiTheme="minorHAnsi"/>
          <w:b/>
          <w:bCs/>
          <w:noProof/>
          <w:sz w:val="24"/>
          <w:szCs w:val="24"/>
          <w:lang w:val="en-US"/>
        </w:rPr>
        <w:t>Space weather events</w:t>
      </w:r>
      <w:r w:rsidRPr="001F2F66">
        <w:rPr>
          <w:rFonts w:asciiTheme="minorHAnsi" w:hAnsiTheme="minorHAnsi"/>
          <w:noProof/>
          <w:sz w:val="24"/>
          <w:szCs w:val="24"/>
          <w:lang w:val="en-US"/>
        </w:rPr>
        <w:t>: preparations for an EU space weather service advanced, with procurement planned for early 2026 and operations expected in late 2026.</w:t>
      </w:r>
    </w:p>
    <w:p w14:paraId="654EA275" w14:textId="77777777" w:rsidR="00D933B7" w:rsidRPr="001F2F66" w:rsidRDefault="00D933B7" w:rsidP="00373960">
      <w:pPr>
        <w:pStyle w:val="ppoListHyphened-L1"/>
        <w:numPr>
          <w:ilvl w:val="0"/>
          <w:numId w:val="27"/>
        </w:numPr>
        <w:spacing w:before="0" w:after="0"/>
        <w:jc w:val="both"/>
        <w:rPr>
          <w:rFonts w:asciiTheme="minorHAnsi" w:hAnsiTheme="minorHAnsi"/>
          <w:noProof/>
          <w:sz w:val="24"/>
          <w:szCs w:val="24"/>
          <w:lang w:val="en-US"/>
        </w:rPr>
      </w:pPr>
      <w:r w:rsidRPr="001F2F66">
        <w:rPr>
          <w:rFonts w:asciiTheme="minorHAnsi" w:hAnsiTheme="minorHAnsi"/>
          <w:b/>
          <w:bCs/>
          <w:noProof/>
          <w:sz w:val="24"/>
          <w:szCs w:val="24"/>
          <w:lang w:val="en-US"/>
        </w:rPr>
        <w:t>Near-Earth objects</w:t>
      </w:r>
      <w:r w:rsidRPr="001F2F66">
        <w:rPr>
          <w:rFonts w:asciiTheme="minorHAnsi" w:hAnsiTheme="minorHAnsi"/>
          <w:noProof/>
          <w:sz w:val="24"/>
          <w:szCs w:val="24"/>
          <w:lang w:val="en-US"/>
        </w:rPr>
        <w:t>: activities focused on preparedness, including studies on deflection missions, research networking and the development of a European catalogue.</w:t>
      </w:r>
    </w:p>
    <w:p w14:paraId="14BB5C1E" w14:textId="77777777" w:rsidR="00D933B7" w:rsidRPr="001F2F66" w:rsidRDefault="00D933B7" w:rsidP="00D933B7">
      <w:pPr>
        <w:pStyle w:val="ppoListHyphened-L1"/>
        <w:numPr>
          <w:ilvl w:val="0"/>
          <w:numId w:val="0"/>
        </w:numPr>
        <w:spacing w:before="0" w:after="0"/>
        <w:jc w:val="both"/>
        <w:rPr>
          <w:rFonts w:asciiTheme="minorHAnsi" w:hAnsiTheme="minorHAnsi"/>
          <w:noProof/>
          <w:sz w:val="24"/>
          <w:szCs w:val="24"/>
          <w:lang w:val="en-US"/>
        </w:rPr>
      </w:pPr>
      <w:r w:rsidRPr="001F2F66">
        <w:rPr>
          <w:rFonts w:asciiTheme="minorHAnsi" w:hAnsiTheme="minorHAnsi"/>
          <w:noProof/>
          <w:sz w:val="24"/>
          <w:szCs w:val="24"/>
          <w:lang w:val="en-US"/>
        </w:rPr>
        <w:t>Space surveillance and tracking also underpinned the EU space traffic management approach, with progress in stakeholder coordination, voluntary measures, capacity-building and international cooperation in 2025.</w:t>
      </w:r>
    </w:p>
    <w:bookmarkEnd w:id="37"/>
    <w:p w14:paraId="72C996CE" w14:textId="77777777" w:rsidR="00D933B7" w:rsidRDefault="00D933B7" w:rsidP="00D933B7">
      <w:pPr>
        <w:pStyle w:val="ppoListHyphened-L1"/>
        <w:numPr>
          <w:ilvl w:val="0"/>
          <w:numId w:val="0"/>
        </w:numPr>
        <w:spacing w:before="0" w:after="0"/>
        <w:ind w:left="357"/>
        <w:jc w:val="both"/>
      </w:pPr>
    </w:p>
    <w:p w14:paraId="3AAB479C" w14:textId="77777777" w:rsidR="00D933B7" w:rsidRDefault="00D933B7" w:rsidP="00D933B7">
      <w:pPr>
        <w:pStyle w:val="ppoListHyphened-L1"/>
        <w:numPr>
          <w:ilvl w:val="0"/>
          <w:numId w:val="0"/>
        </w:numPr>
        <w:spacing w:before="0" w:after="0"/>
        <w:jc w:val="both"/>
        <w:rPr>
          <w:b/>
          <w:bCs/>
          <w:noProof/>
        </w:rPr>
      </w:pPr>
      <w:hyperlink r:id="rId171">
        <w:r>
          <w:rPr>
            <w:b/>
            <w:bCs/>
            <w:noProof/>
          </w:rPr>
          <w:t>Governmental satellite communications</w:t>
        </w:r>
      </w:hyperlink>
      <w:r>
        <w:rPr>
          <w:b/>
          <w:bCs/>
          <w:noProof/>
        </w:rPr>
        <w:t xml:space="preserve"> component (GOVSATCOM) </w:t>
      </w:r>
    </w:p>
    <w:p w14:paraId="57E6FF5E" w14:textId="77777777" w:rsidR="00D933B7" w:rsidRPr="001F2F66" w:rsidRDefault="00D933B7" w:rsidP="00D933B7">
      <w:pPr>
        <w:pStyle w:val="ppoListHyphened-L1"/>
        <w:numPr>
          <w:ilvl w:val="0"/>
          <w:numId w:val="0"/>
        </w:numPr>
        <w:spacing w:before="0" w:after="0"/>
        <w:jc w:val="both"/>
        <w:rPr>
          <w:rFonts w:asciiTheme="minorHAnsi" w:hAnsiTheme="minorHAnsi"/>
          <w:sz w:val="24"/>
          <w:szCs w:val="24"/>
          <w:lang w:eastAsia="en-GB"/>
        </w:rPr>
      </w:pPr>
      <w:r w:rsidRPr="001F2F66">
        <w:rPr>
          <w:rFonts w:asciiTheme="minorHAnsi" w:hAnsiTheme="minorHAnsi"/>
          <w:sz w:val="24"/>
          <w:szCs w:val="24"/>
          <w:lang w:eastAsia="en-GB"/>
        </w:rPr>
        <w:t>The framework for the GOVSATCOM component of the Space Programme was completed with the implementing acts adopted until 2025, defining the service portfolio, operational and security requirements and ground infrastructure</w:t>
      </w:r>
      <w:r w:rsidRPr="001F2F66">
        <w:rPr>
          <w:rFonts w:asciiTheme="minorHAnsi" w:hAnsiTheme="minorHAnsi" w:cs="Calibri"/>
          <w:sz w:val="24"/>
          <w:szCs w:val="24"/>
          <w:lang w:eastAsia="en-GB"/>
        </w:rPr>
        <w:t> (</w:t>
      </w:r>
      <w:r w:rsidRPr="001F2F66">
        <w:rPr>
          <w:rStyle w:val="FootnoteReference"/>
          <w:szCs w:val="24"/>
          <w:lang w:eastAsia="en-GB"/>
        </w:rPr>
        <w:footnoteReference w:id="15"/>
      </w:r>
      <w:r w:rsidRPr="001F2F66">
        <w:rPr>
          <w:rFonts w:asciiTheme="minorHAnsi" w:hAnsiTheme="minorHAnsi" w:cs="Calibri"/>
          <w:sz w:val="24"/>
          <w:szCs w:val="24"/>
          <w:lang w:eastAsia="en-GB"/>
        </w:rPr>
        <w:t>).</w:t>
      </w:r>
      <w:r w:rsidRPr="001F2F66">
        <w:rPr>
          <w:rFonts w:asciiTheme="minorHAnsi" w:hAnsiTheme="minorHAnsi"/>
          <w:sz w:val="24"/>
          <w:szCs w:val="24"/>
          <w:lang w:eastAsia="en-GB"/>
        </w:rPr>
        <w:t xml:space="preserve"> By 2025, the ground infrastructure for initial services was fully developed, validated and security-accredited, ahead of the start of operations expected in Q1 2026. Procurement of existing governmental satellite communication resources for the initial </w:t>
      </w:r>
      <w:r w:rsidRPr="001F2F66">
        <w:rPr>
          <w:rFonts w:asciiTheme="minorHAnsi" w:hAnsiTheme="minorHAnsi"/>
          <w:b/>
          <w:bCs/>
          <w:sz w:val="24"/>
          <w:szCs w:val="24"/>
          <w:lang w:val="en-IE" w:eastAsia="en-GB"/>
        </w:rPr>
        <w:t>GOVSATCOM common Union pool</w:t>
      </w:r>
      <w:r w:rsidRPr="001F2F66">
        <w:rPr>
          <w:rFonts w:asciiTheme="minorHAnsi" w:hAnsiTheme="minorHAnsi"/>
          <w:sz w:val="24"/>
          <w:szCs w:val="24"/>
          <w:lang w:val="en-IE" w:eastAsia="en-GB"/>
        </w:rPr>
        <w:t xml:space="preserve"> </w:t>
      </w:r>
      <w:r w:rsidRPr="001F2F66">
        <w:rPr>
          <w:rFonts w:asciiTheme="minorHAnsi" w:hAnsiTheme="minorHAnsi"/>
          <w:sz w:val="24"/>
          <w:szCs w:val="24"/>
          <w:lang w:eastAsia="en-GB"/>
        </w:rPr>
        <w:t>was finalised in 2025, with contracts signed with five Member States (one of the contracts was signed in January 2026). Users will access 35 service products across multiple frequency bands and wide geographical coverage. Research supporting service uptake and technology development continues through EUSPA and ESA.</w:t>
      </w:r>
    </w:p>
    <w:p w14:paraId="53DF8EDE" w14:textId="77777777" w:rsidR="00D933B7" w:rsidRDefault="00D933B7" w:rsidP="00D933B7">
      <w:pPr>
        <w:spacing w:after="0" w:line="240" w:lineRule="auto"/>
        <w:rPr>
          <w:rFonts w:eastAsia="Arial" w:cs="Arial"/>
          <w:b/>
          <w:bCs/>
        </w:rPr>
      </w:pPr>
    </w:p>
    <w:p w14:paraId="4278ACB2" w14:textId="77777777" w:rsidR="00D933B7" w:rsidRDefault="00D933B7" w:rsidP="00D933B7">
      <w:pPr>
        <w:spacing w:after="0" w:line="240" w:lineRule="auto"/>
        <w:rPr>
          <w:rFonts w:eastAsia="Arial" w:cs="Arial"/>
          <w:b/>
          <w:bCs/>
        </w:rPr>
      </w:pPr>
      <w:r>
        <w:rPr>
          <w:rFonts w:eastAsia="Arial" w:cs="Arial"/>
          <w:b/>
          <w:bCs/>
        </w:rPr>
        <w:t>CASSINI</w:t>
      </w:r>
    </w:p>
    <w:p w14:paraId="71828763" w14:textId="2D9F9996" w:rsidR="00D933B7" w:rsidRDefault="00D933B7" w:rsidP="002A2A11">
      <w:pPr>
        <w:spacing w:after="0" w:line="240" w:lineRule="auto"/>
        <w:rPr>
          <w:rFonts w:ascii="EC Square Sans Pro Medium" w:eastAsiaTheme="majorEastAsia" w:hAnsi="EC Square Sans Pro Medium" w:cstheme="majorBidi"/>
          <w:sz w:val="36"/>
          <w:szCs w:val="36"/>
          <w:lang w:eastAsia="en-GB"/>
        </w:rPr>
      </w:pPr>
      <w:r>
        <w:rPr>
          <w:lang w:eastAsia="en-GB"/>
        </w:rPr>
        <w:t xml:space="preserve">All CASSINI actions were fully deployed in 2025 to strengthen the EU space sector competitiveness. The CASSINI Investment Facility expanded to 19 supported venture capital funds. </w:t>
      </w:r>
      <w:r w:rsidR="009A4EE7" w:rsidRPr="20F2EAF6">
        <w:rPr>
          <w:lang w:eastAsia="en-GB"/>
        </w:rPr>
        <w:t>The CASSINI Investment Facility has also contributed to the InvestEU Programme through blending with the EU guarantee, helping to mobilise additional investments</w:t>
      </w:r>
      <w:r w:rsidR="009A4EE7">
        <w:rPr>
          <w:lang w:eastAsia="en-GB"/>
        </w:rPr>
        <w:t>.</w:t>
      </w:r>
      <w:r>
        <w:rPr>
          <w:lang w:eastAsia="en-GB"/>
        </w:rPr>
        <w:t xml:space="preserve"> The Commission organised 11 matchmaking events, engaging over 170 start-ups and 230 investors and corporates. Winners of the CASSINI Challenges were announced in October 2025, with 32 companies sharing EUR</w:t>
      </w:r>
      <w:r>
        <w:rPr>
          <w:rFonts w:ascii="Calibri" w:hAnsi="Calibri" w:cs="Calibri"/>
          <w:lang w:eastAsia="en-GB"/>
        </w:rPr>
        <w:t> </w:t>
      </w:r>
      <w:r>
        <w:rPr>
          <w:lang w:eastAsia="en-GB"/>
        </w:rPr>
        <w:t>1.15</w:t>
      </w:r>
      <w:r>
        <w:rPr>
          <w:rFonts w:ascii="Calibri" w:hAnsi="Calibri" w:cs="Calibri"/>
          <w:lang w:eastAsia="en-GB"/>
        </w:rPr>
        <w:t> </w:t>
      </w:r>
      <w:r>
        <w:rPr>
          <w:lang w:eastAsia="en-GB"/>
        </w:rPr>
        <w:t>million in prizes. Two hackathons on space applications for healthcare and consumer experience attracted over 800 participants from 20 countries. The CASSINI Business Accelerator continued supporting 40 EU space small and medium-sized enterprises annually, reaching 120 companies by 2025. New talent initiatives included the launch of CASSINI Space Camps for teenagers and the Space Career Launchpad, which awarded vouchers to 59 applicants in 2025. The Space Career Launchpad supports student and graduate placements in the space sector and helps companies recruit talent. In 2025, 59 applicants received prize vouchers worth EUR</w:t>
      </w:r>
      <w:r>
        <w:rPr>
          <w:rFonts w:ascii="Calibri" w:hAnsi="Calibri" w:cs="Calibri"/>
          <w:lang w:eastAsia="en-GB"/>
        </w:rPr>
        <w:t> </w:t>
      </w:r>
      <w:r>
        <w:rPr>
          <w:lang w:eastAsia="en-GB"/>
        </w:rPr>
        <w:t>1</w:t>
      </w:r>
      <w:r>
        <w:rPr>
          <w:rFonts w:ascii="Calibri" w:hAnsi="Calibri" w:cs="Calibri"/>
          <w:lang w:eastAsia="en-GB"/>
        </w:rPr>
        <w:t> </w:t>
      </w:r>
      <w:r>
        <w:rPr>
          <w:lang w:eastAsia="en-GB"/>
        </w:rPr>
        <w:t>000–2</w:t>
      </w:r>
      <w:r>
        <w:rPr>
          <w:rFonts w:ascii="Calibri" w:hAnsi="Calibri" w:cs="Calibri"/>
          <w:lang w:eastAsia="en-GB"/>
        </w:rPr>
        <w:t> </w:t>
      </w:r>
      <w:r>
        <w:rPr>
          <w:lang w:eastAsia="en-GB"/>
        </w:rPr>
        <w:t>000 for securing positions through the platform.</w:t>
      </w:r>
    </w:p>
    <w:p w14:paraId="3790D4F4"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4A46755F"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59"/>
        <w:gridCol w:w="900"/>
        <w:gridCol w:w="901"/>
        <w:gridCol w:w="794"/>
        <w:gridCol w:w="794"/>
        <w:gridCol w:w="802"/>
        <w:gridCol w:w="1181"/>
        <w:gridCol w:w="783"/>
        <w:gridCol w:w="1020"/>
        <w:gridCol w:w="905"/>
      </w:tblGrid>
      <w:tr w:rsidR="00D933B7" w:rsidRPr="00426441" w14:paraId="310C9C45" w14:textId="77777777">
        <w:trPr>
          <w:trHeight w:val="300"/>
        </w:trPr>
        <w:tc>
          <w:tcPr>
            <w:tcW w:w="1559" w:type="dxa"/>
            <w:tcBorders>
              <w:top w:val="single" w:sz="6" w:space="0" w:color="8C8C8C"/>
              <w:left w:val="nil"/>
              <w:bottom w:val="nil"/>
              <w:right w:val="nil"/>
            </w:tcBorders>
            <w:shd w:val="clear" w:color="auto" w:fill="F2F2F2" w:themeFill="background1" w:themeFillShade="F2"/>
            <w:vAlign w:val="center"/>
            <w:hideMark/>
          </w:tcPr>
          <w:p w14:paraId="0C11AA7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191"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1CC5286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1964" w:type="dxa"/>
            <w:gridSpan w:val="2"/>
            <w:tcBorders>
              <w:top w:val="single" w:sz="6" w:space="0" w:color="8C8C8C"/>
              <w:left w:val="single" w:sz="4" w:space="0" w:color="auto"/>
              <w:bottom w:val="nil"/>
              <w:right w:val="nil"/>
            </w:tcBorders>
            <w:shd w:val="clear" w:color="auto" w:fill="F2F2F2" w:themeFill="background1" w:themeFillShade="F2"/>
            <w:vAlign w:val="center"/>
          </w:tcPr>
          <w:p w14:paraId="52AB4EA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925"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10F5641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27AD66FA" w14:textId="77777777">
        <w:trPr>
          <w:trHeight w:val="300"/>
        </w:trPr>
        <w:tc>
          <w:tcPr>
            <w:tcW w:w="1559" w:type="dxa"/>
            <w:tcBorders>
              <w:top w:val="nil"/>
              <w:left w:val="nil"/>
              <w:bottom w:val="single" w:sz="6" w:space="0" w:color="8C8C8C"/>
              <w:right w:val="nil"/>
            </w:tcBorders>
            <w:shd w:val="clear" w:color="auto" w:fill="F2F2F2" w:themeFill="background1" w:themeFillShade="F2"/>
            <w:vAlign w:val="center"/>
            <w:hideMark/>
          </w:tcPr>
          <w:p w14:paraId="4BD3D07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00" w:type="dxa"/>
            <w:tcBorders>
              <w:top w:val="nil"/>
              <w:left w:val="nil"/>
              <w:bottom w:val="single" w:sz="6" w:space="0" w:color="8C8C8C"/>
              <w:right w:val="nil"/>
            </w:tcBorders>
            <w:shd w:val="clear" w:color="auto" w:fill="F2F2F2" w:themeFill="background1" w:themeFillShade="F2"/>
            <w:vAlign w:val="center"/>
            <w:hideMark/>
          </w:tcPr>
          <w:p w14:paraId="17F1576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01" w:type="dxa"/>
            <w:tcBorders>
              <w:top w:val="nil"/>
              <w:left w:val="nil"/>
              <w:bottom w:val="single" w:sz="6" w:space="0" w:color="8C8C8C"/>
              <w:right w:val="nil"/>
            </w:tcBorders>
            <w:shd w:val="clear" w:color="auto" w:fill="F2F2F2" w:themeFill="background1" w:themeFillShade="F2"/>
            <w:vAlign w:val="center"/>
            <w:hideMark/>
          </w:tcPr>
          <w:p w14:paraId="20B39D2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794" w:type="dxa"/>
            <w:tcBorders>
              <w:top w:val="nil"/>
              <w:left w:val="nil"/>
              <w:bottom w:val="single" w:sz="6" w:space="0" w:color="8C8C8C"/>
              <w:right w:val="nil"/>
            </w:tcBorders>
            <w:shd w:val="clear" w:color="auto" w:fill="F2F2F2" w:themeFill="background1" w:themeFillShade="F2"/>
            <w:vAlign w:val="center"/>
            <w:hideMark/>
          </w:tcPr>
          <w:p w14:paraId="25A1CA7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4" w:type="dxa"/>
            <w:tcBorders>
              <w:top w:val="nil"/>
              <w:left w:val="nil"/>
              <w:bottom w:val="single" w:sz="6" w:space="0" w:color="8C8C8C"/>
              <w:right w:val="nil"/>
            </w:tcBorders>
            <w:shd w:val="clear" w:color="auto" w:fill="F2F2F2" w:themeFill="background1" w:themeFillShade="F2"/>
            <w:vAlign w:val="center"/>
            <w:hideMark/>
          </w:tcPr>
          <w:p w14:paraId="4AE158D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02" w:type="dxa"/>
            <w:tcBorders>
              <w:top w:val="nil"/>
              <w:left w:val="nil"/>
              <w:bottom w:val="single" w:sz="6" w:space="0" w:color="8C8C8C"/>
              <w:right w:val="single" w:sz="4" w:space="0" w:color="auto"/>
            </w:tcBorders>
            <w:shd w:val="clear" w:color="auto" w:fill="F2F2F2" w:themeFill="background1" w:themeFillShade="F2"/>
            <w:vAlign w:val="center"/>
            <w:hideMark/>
          </w:tcPr>
          <w:p w14:paraId="421A755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181" w:type="dxa"/>
            <w:tcBorders>
              <w:top w:val="nil"/>
              <w:left w:val="single" w:sz="4" w:space="0" w:color="auto"/>
              <w:bottom w:val="single" w:sz="6" w:space="0" w:color="8C8C8C"/>
              <w:right w:val="nil"/>
            </w:tcBorders>
            <w:shd w:val="clear" w:color="auto" w:fill="F2F2F2" w:themeFill="background1" w:themeFillShade="F2"/>
            <w:vAlign w:val="center"/>
            <w:hideMark/>
          </w:tcPr>
          <w:p w14:paraId="0C13814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83" w:type="dxa"/>
            <w:tcBorders>
              <w:top w:val="nil"/>
              <w:left w:val="nil"/>
              <w:bottom w:val="single" w:sz="6" w:space="0" w:color="8C8C8C"/>
              <w:right w:val="single" w:sz="6" w:space="0" w:color="auto"/>
            </w:tcBorders>
            <w:shd w:val="clear" w:color="auto" w:fill="F2F2F2" w:themeFill="background1" w:themeFillShade="F2"/>
            <w:vAlign w:val="center"/>
            <w:hideMark/>
          </w:tcPr>
          <w:p w14:paraId="6352C33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1020" w:type="dxa"/>
            <w:tcBorders>
              <w:top w:val="nil"/>
              <w:left w:val="nil"/>
              <w:bottom w:val="single" w:sz="6" w:space="0" w:color="8C8C8C"/>
              <w:right w:val="nil"/>
            </w:tcBorders>
            <w:shd w:val="clear" w:color="auto" w:fill="F2F2F2" w:themeFill="background1" w:themeFillShade="F2"/>
            <w:vAlign w:val="center"/>
            <w:hideMark/>
          </w:tcPr>
          <w:p w14:paraId="79176FE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5" w:type="dxa"/>
            <w:tcBorders>
              <w:top w:val="nil"/>
              <w:left w:val="nil"/>
              <w:bottom w:val="single" w:sz="6" w:space="0" w:color="8C8C8C"/>
              <w:right w:val="nil"/>
            </w:tcBorders>
            <w:shd w:val="clear" w:color="auto" w:fill="F2F2F2" w:themeFill="background1" w:themeFillShade="F2"/>
            <w:vAlign w:val="center"/>
            <w:hideMark/>
          </w:tcPr>
          <w:p w14:paraId="132C5B0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5C96FD91" w14:textId="77777777">
        <w:trPr>
          <w:trHeight w:val="300"/>
        </w:trPr>
        <w:tc>
          <w:tcPr>
            <w:tcW w:w="1559" w:type="dxa"/>
            <w:tcBorders>
              <w:top w:val="nil"/>
              <w:left w:val="nil"/>
              <w:bottom w:val="nil"/>
              <w:right w:val="nil"/>
            </w:tcBorders>
            <w:vAlign w:val="center"/>
            <w:hideMark/>
          </w:tcPr>
          <w:p w14:paraId="42543E37"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00" w:type="dxa"/>
            <w:tcBorders>
              <w:top w:val="nil"/>
              <w:left w:val="nil"/>
              <w:bottom w:val="nil"/>
              <w:right w:val="nil"/>
            </w:tcBorders>
            <w:vAlign w:val="center"/>
          </w:tcPr>
          <w:p w14:paraId="34E3A31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254.9</w:t>
            </w:r>
          </w:p>
        </w:tc>
        <w:tc>
          <w:tcPr>
            <w:tcW w:w="901" w:type="dxa"/>
            <w:tcBorders>
              <w:top w:val="nil"/>
              <w:left w:val="nil"/>
              <w:bottom w:val="nil"/>
              <w:right w:val="nil"/>
            </w:tcBorders>
            <w:vAlign w:val="center"/>
          </w:tcPr>
          <w:p w14:paraId="1BF389E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296.9</w:t>
            </w:r>
          </w:p>
        </w:tc>
        <w:tc>
          <w:tcPr>
            <w:tcW w:w="794" w:type="dxa"/>
            <w:tcBorders>
              <w:top w:val="nil"/>
              <w:left w:val="nil"/>
              <w:bottom w:val="nil"/>
              <w:right w:val="nil"/>
            </w:tcBorders>
            <w:vAlign w:val="center"/>
          </w:tcPr>
          <w:p w14:paraId="68FE751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324.3</w:t>
            </w:r>
          </w:p>
        </w:tc>
        <w:tc>
          <w:tcPr>
            <w:tcW w:w="794" w:type="dxa"/>
            <w:tcBorders>
              <w:top w:val="nil"/>
              <w:left w:val="nil"/>
              <w:bottom w:val="nil"/>
              <w:right w:val="nil"/>
            </w:tcBorders>
            <w:vAlign w:val="center"/>
          </w:tcPr>
          <w:p w14:paraId="04DF4EE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336.1</w:t>
            </w:r>
          </w:p>
        </w:tc>
        <w:tc>
          <w:tcPr>
            <w:tcW w:w="802" w:type="dxa"/>
            <w:tcBorders>
              <w:top w:val="nil"/>
              <w:left w:val="nil"/>
              <w:bottom w:val="nil"/>
              <w:right w:val="nil"/>
            </w:tcBorders>
            <w:vAlign w:val="center"/>
            <w:hideMark/>
          </w:tcPr>
          <w:p w14:paraId="05E288F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367.6</w:t>
            </w:r>
          </w:p>
        </w:tc>
        <w:tc>
          <w:tcPr>
            <w:tcW w:w="1181" w:type="dxa"/>
            <w:tcBorders>
              <w:top w:val="nil"/>
              <w:left w:val="nil"/>
              <w:bottom w:val="nil"/>
              <w:right w:val="nil"/>
            </w:tcBorders>
            <w:vAlign w:val="center"/>
            <w:hideMark/>
          </w:tcPr>
          <w:p w14:paraId="5EAD93D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783" w:type="dxa"/>
            <w:tcBorders>
              <w:top w:val="nil"/>
              <w:left w:val="nil"/>
              <w:bottom w:val="nil"/>
              <w:right w:val="nil"/>
            </w:tcBorders>
            <w:vAlign w:val="center"/>
            <w:hideMark/>
          </w:tcPr>
          <w:p w14:paraId="440E9C9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1020" w:type="dxa"/>
            <w:tcBorders>
              <w:top w:val="nil"/>
              <w:left w:val="nil"/>
              <w:bottom w:val="nil"/>
              <w:right w:val="nil"/>
            </w:tcBorders>
            <w:vAlign w:val="center"/>
            <w:hideMark/>
          </w:tcPr>
          <w:p w14:paraId="7F99363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1 579.8</w:t>
            </w:r>
          </w:p>
        </w:tc>
        <w:tc>
          <w:tcPr>
            <w:tcW w:w="905" w:type="dxa"/>
            <w:tcBorders>
              <w:top w:val="nil"/>
              <w:left w:val="nil"/>
              <w:bottom w:val="nil"/>
              <w:right w:val="nil"/>
            </w:tcBorders>
            <w:vAlign w:val="center"/>
            <w:hideMark/>
          </w:tcPr>
          <w:p w14:paraId="33C30B5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11.0%</w:t>
            </w:r>
          </w:p>
        </w:tc>
      </w:tr>
      <w:tr w:rsidR="00D933B7" w:rsidRPr="00426441" w14:paraId="496986D5" w14:textId="77777777">
        <w:trPr>
          <w:trHeight w:val="300"/>
        </w:trPr>
        <w:tc>
          <w:tcPr>
            <w:tcW w:w="1559" w:type="dxa"/>
            <w:tcBorders>
              <w:top w:val="nil"/>
              <w:left w:val="nil"/>
              <w:bottom w:val="single" w:sz="6" w:space="0" w:color="8C8C8C"/>
              <w:right w:val="nil"/>
            </w:tcBorders>
            <w:shd w:val="clear" w:color="auto" w:fill="F2F2F2" w:themeFill="background1" w:themeFillShade="F2"/>
            <w:vAlign w:val="center"/>
          </w:tcPr>
          <w:p w14:paraId="278A9246" w14:textId="77777777" w:rsidR="00D933B7" w:rsidRPr="00B817F1" w:rsidRDefault="00D933B7">
            <w:pPr>
              <w:spacing w:after="0" w:line="240" w:lineRule="auto"/>
              <w:textAlignment w:val="baseline"/>
              <w:rPr>
                <w:rFonts w:cs="Segoe UI"/>
                <w:b/>
                <w:bCs/>
                <w:color w:val="000000"/>
                <w:sz w:val="20"/>
                <w:lang w:eastAsia="en-IE"/>
              </w:rPr>
            </w:pPr>
            <w:r>
              <w:rPr>
                <w:rFonts w:cs="Segoe UI"/>
                <w:b/>
                <w:bCs/>
                <w:sz w:val="20"/>
                <w:lang w:eastAsia="en-IE"/>
              </w:rPr>
              <w:t>Biodiversity mainstreaming</w:t>
            </w:r>
            <w:r>
              <w:rPr>
                <w:rFonts w:ascii="Calibri" w:hAnsi="Calibri" w:cs="Calibri"/>
                <w:b/>
                <w:bCs/>
                <w:sz w:val="20"/>
                <w:lang w:eastAsia="en-IE"/>
              </w:rPr>
              <w:t> </w:t>
            </w:r>
            <w:r>
              <w:rPr>
                <w:rFonts w:ascii="Calibri" w:hAnsi="Calibri" w:cs="Calibri"/>
                <w:sz w:val="20"/>
                <w:lang w:val="en-IE" w:eastAsia="en-IE"/>
              </w:rPr>
              <w:t> </w:t>
            </w:r>
          </w:p>
        </w:tc>
        <w:tc>
          <w:tcPr>
            <w:tcW w:w="900" w:type="dxa"/>
            <w:tcBorders>
              <w:top w:val="nil"/>
              <w:left w:val="nil"/>
              <w:bottom w:val="single" w:sz="6" w:space="0" w:color="8C8C8C"/>
              <w:right w:val="nil"/>
            </w:tcBorders>
            <w:shd w:val="clear" w:color="auto" w:fill="F2F2F2" w:themeFill="background1" w:themeFillShade="F2"/>
            <w:vAlign w:val="center"/>
          </w:tcPr>
          <w:p w14:paraId="0A1A3ECE" w14:textId="77777777" w:rsidR="00D933B7" w:rsidRPr="001F2F66" w:rsidRDefault="00D933B7">
            <w:pPr>
              <w:spacing w:after="0" w:line="240" w:lineRule="auto"/>
              <w:jc w:val="center"/>
              <w:textAlignment w:val="baseline"/>
              <w:rPr>
                <w:sz w:val="22"/>
                <w:szCs w:val="22"/>
              </w:rPr>
            </w:pPr>
            <w:r w:rsidRPr="001F2F66">
              <w:rPr>
                <w:sz w:val="22"/>
                <w:szCs w:val="22"/>
              </w:rPr>
              <w:t xml:space="preserve"> 120.0</w:t>
            </w:r>
          </w:p>
        </w:tc>
        <w:tc>
          <w:tcPr>
            <w:tcW w:w="901" w:type="dxa"/>
            <w:tcBorders>
              <w:top w:val="nil"/>
              <w:left w:val="nil"/>
              <w:bottom w:val="single" w:sz="6" w:space="0" w:color="8C8C8C"/>
              <w:right w:val="nil"/>
            </w:tcBorders>
            <w:shd w:val="clear" w:color="auto" w:fill="F2F2F2" w:themeFill="background1" w:themeFillShade="F2"/>
            <w:vAlign w:val="center"/>
          </w:tcPr>
          <w:p w14:paraId="2BE8213B" w14:textId="77777777" w:rsidR="00D933B7" w:rsidRPr="001F2F66" w:rsidRDefault="00D933B7">
            <w:pPr>
              <w:spacing w:after="0" w:line="240" w:lineRule="auto"/>
              <w:jc w:val="center"/>
              <w:textAlignment w:val="baseline"/>
              <w:rPr>
                <w:sz w:val="22"/>
                <w:szCs w:val="22"/>
              </w:rPr>
            </w:pPr>
            <w:r w:rsidRPr="001F2F66">
              <w:rPr>
                <w:sz w:val="22"/>
                <w:szCs w:val="22"/>
              </w:rPr>
              <w:t xml:space="preserve"> 120.0</w:t>
            </w:r>
          </w:p>
        </w:tc>
        <w:tc>
          <w:tcPr>
            <w:tcW w:w="794" w:type="dxa"/>
            <w:tcBorders>
              <w:top w:val="nil"/>
              <w:left w:val="nil"/>
              <w:bottom w:val="single" w:sz="6" w:space="0" w:color="8C8C8C"/>
              <w:right w:val="nil"/>
            </w:tcBorders>
            <w:shd w:val="clear" w:color="auto" w:fill="F2F2F2" w:themeFill="background1" w:themeFillShade="F2"/>
            <w:vAlign w:val="center"/>
          </w:tcPr>
          <w:p w14:paraId="034F9759" w14:textId="77777777" w:rsidR="00D933B7" w:rsidRPr="001F2F66" w:rsidRDefault="00D933B7">
            <w:pPr>
              <w:spacing w:after="0" w:line="240" w:lineRule="auto"/>
              <w:jc w:val="center"/>
              <w:textAlignment w:val="baseline"/>
              <w:rPr>
                <w:sz w:val="22"/>
                <w:szCs w:val="22"/>
              </w:rPr>
            </w:pPr>
            <w:r w:rsidRPr="001F2F66">
              <w:rPr>
                <w:sz w:val="22"/>
                <w:szCs w:val="22"/>
              </w:rPr>
              <w:t xml:space="preserve"> 120.0</w:t>
            </w:r>
          </w:p>
        </w:tc>
        <w:tc>
          <w:tcPr>
            <w:tcW w:w="794" w:type="dxa"/>
            <w:tcBorders>
              <w:top w:val="nil"/>
              <w:left w:val="nil"/>
              <w:bottom w:val="single" w:sz="6" w:space="0" w:color="8C8C8C"/>
              <w:right w:val="nil"/>
            </w:tcBorders>
            <w:shd w:val="clear" w:color="auto" w:fill="F2F2F2" w:themeFill="background1" w:themeFillShade="F2"/>
            <w:vAlign w:val="center"/>
          </w:tcPr>
          <w:p w14:paraId="1F6DECAD" w14:textId="77777777" w:rsidR="00D933B7" w:rsidRPr="001F2F66" w:rsidRDefault="00D933B7">
            <w:pPr>
              <w:spacing w:after="0" w:line="240" w:lineRule="auto"/>
              <w:jc w:val="center"/>
              <w:textAlignment w:val="baseline"/>
              <w:rPr>
                <w:sz w:val="22"/>
                <w:szCs w:val="22"/>
              </w:rPr>
            </w:pPr>
            <w:r w:rsidRPr="001F2F66">
              <w:rPr>
                <w:sz w:val="22"/>
                <w:szCs w:val="22"/>
              </w:rPr>
              <w:t xml:space="preserve"> 120.0</w:t>
            </w:r>
          </w:p>
        </w:tc>
        <w:tc>
          <w:tcPr>
            <w:tcW w:w="802" w:type="dxa"/>
            <w:tcBorders>
              <w:top w:val="nil"/>
              <w:left w:val="nil"/>
              <w:bottom w:val="single" w:sz="6" w:space="0" w:color="8C8C8C"/>
              <w:right w:val="nil"/>
            </w:tcBorders>
            <w:shd w:val="clear" w:color="auto" w:fill="F2F2F2" w:themeFill="background1" w:themeFillShade="F2"/>
            <w:vAlign w:val="center"/>
          </w:tcPr>
          <w:p w14:paraId="571D7D4B" w14:textId="77777777" w:rsidR="00D933B7" w:rsidRPr="001F2F66" w:rsidRDefault="00D933B7">
            <w:pPr>
              <w:spacing w:after="0" w:line="240" w:lineRule="auto"/>
              <w:jc w:val="center"/>
              <w:textAlignment w:val="baseline"/>
              <w:rPr>
                <w:sz w:val="22"/>
                <w:szCs w:val="22"/>
              </w:rPr>
            </w:pPr>
            <w:r w:rsidRPr="001F2F66">
              <w:rPr>
                <w:sz w:val="22"/>
                <w:szCs w:val="22"/>
              </w:rPr>
              <w:t xml:space="preserve"> 120.0</w:t>
            </w:r>
          </w:p>
        </w:tc>
        <w:tc>
          <w:tcPr>
            <w:tcW w:w="1181" w:type="dxa"/>
            <w:tcBorders>
              <w:top w:val="nil"/>
              <w:left w:val="nil"/>
              <w:bottom w:val="single" w:sz="6" w:space="0" w:color="8C8C8C"/>
              <w:right w:val="nil"/>
            </w:tcBorders>
            <w:shd w:val="clear" w:color="auto" w:fill="F2F2F2" w:themeFill="background1" w:themeFillShade="F2"/>
            <w:vAlign w:val="center"/>
          </w:tcPr>
          <w:p w14:paraId="215C8BE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165.0</w:t>
            </w:r>
          </w:p>
        </w:tc>
        <w:tc>
          <w:tcPr>
            <w:tcW w:w="783" w:type="dxa"/>
            <w:tcBorders>
              <w:top w:val="nil"/>
              <w:left w:val="nil"/>
              <w:bottom w:val="single" w:sz="6" w:space="0" w:color="8C8C8C"/>
              <w:right w:val="nil"/>
            </w:tcBorders>
            <w:shd w:val="clear" w:color="auto" w:fill="F2F2F2" w:themeFill="background1" w:themeFillShade="F2"/>
            <w:vAlign w:val="center"/>
          </w:tcPr>
          <w:p w14:paraId="7670C93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165.0</w:t>
            </w:r>
          </w:p>
        </w:tc>
        <w:tc>
          <w:tcPr>
            <w:tcW w:w="1020" w:type="dxa"/>
            <w:tcBorders>
              <w:top w:val="nil"/>
              <w:left w:val="nil"/>
              <w:bottom w:val="single" w:sz="6" w:space="0" w:color="8C8C8C"/>
              <w:right w:val="nil"/>
            </w:tcBorders>
            <w:shd w:val="clear" w:color="auto" w:fill="F2F2F2" w:themeFill="background1" w:themeFillShade="F2"/>
            <w:vAlign w:val="center"/>
          </w:tcPr>
          <w:p w14:paraId="5FE4B6DF" w14:textId="77777777" w:rsidR="00D933B7" w:rsidRPr="001F2F66" w:rsidRDefault="00D933B7">
            <w:pPr>
              <w:spacing w:after="0" w:line="240" w:lineRule="auto"/>
              <w:jc w:val="center"/>
              <w:textAlignment w:val="baseline"/>
              <w:rPr>
                <w:sz w:val="22"/>
                <w:szCs w:val="22"/>
              </w:rPr>
            </w:pPr>
            <w:r w:rsidRPr="001F2F66">
              <w:rPr>
                <w:sz w:val="22"/>
                <w:szCs w:val="22"/>
              </w:rPr>
              <w:t xml:space="preserve"> 930.0</w:t>
            </w:r>
          </w:p>
        </w:tc>
        <w:tc>
          <w:tcPr>
            <w:tcW w:w="905" w:type="dxa"/>
            <w:tcBorders>
              <w:top w:val="nil"/>
              <w:left w:val="nil"/>
              <w:bottom w:val="single" w:sz="6" w:space="0" w:color="8C8C8C"/>
              <w:right w:val="nil"/>
            </w:tcBorders>
            <w:shd w:val="clear" w:color="auto" w:fill="F2F2F2" w:themeFill="background1" w:themeFillShade="F2"/>
            <w:vAlign w:val="center"/>
          </w:tcPr>
          <w:p w14:paraId="64486C24" w14:textId="77777777" w:rsidR="00D933B7" w:rsidRPr="001F2F66" w:rsidRDefault="00D933B7">
            <w:pPr>
              <w:spacing w:after="0" w:line="240" w:lineRule="auto"/>
              <w:jc w:val="center"/>
              <w:textAlignment w:val="baseline"/>
              <w:rPr>
                <w:sz w:val="22"/>
                <w:szCs w:val="22"/>
              </w:rPr>
            </w:pPr>
            <w:r w:rsidRPr="001F2F66">
              <w:rPr>
                <w:sz w:val="22"/>
                <w:szCs w:val="22"/>
              </w:rPr>
              <w:t>6.5%</w:t>
            </w:r>
          </w:p>
        </w:tc>
      </w:tr>
    </w:tbl>
    <w:p w14:paraId="7066667A" w14:textId="77777777" w:rsidR="00D933B7" w:rsidRDefault="00D933B7" w:rsidP="00D933B7"/>
    <w:p w14:paraId="23765301" w14:textId="1486576B" w:rsidR="00D933B7" w:rsidRPr="00586F88" w:rsidRDefault="00D933B7" w:rsidP="00373960">
      <w:pPr>
        <w:pStyle w:val="ListParagraph"/>
        <w:numPr>
          <w:ilvl w:val="0"/>
          <w:numId w:val="9"/>
        </w:numPr>
        <w:spacing w:after="240" w:line="264" w:lineRule="auto"/>
        <w:ind w:left="357" w:hanging="357"/>
        <w:jc w:val="both"/>
      </w:pPr>
      <w:r>
        <w:t xml:space="preserve">The EU space programme (and the EU Secure Connectivity programme) places great emphasis on the sustainability of the space sector and the green transition and has a key role to play. On one hand, EU space data and services enable other sectors to achieve their green ambitions and harness the potential of the green transition; on the other hand, the EU space industry sector itself must transform and adapt to comply with the EU environmental policies and legislation and hence improve its practices throughout its entire value chain. To reduce the environmental impact of space activities and set out a standardised method to assess environmental impacts, a European Parliament-backed pilot project was rolled out in 2024, aimed at developing a sector-specific life cycle assessment method – </w:t>
      </w:r>
      <w:hyperlink r:id="rId172">
        <w:r>
          <w:rPr>
            <w:rStyle w:val="Hyperlink"/>
          </w:rPr>
          <w:t>Product Environmental Footprint Category Rules (PEFCR) for the space sector</w:t>
        </w:r>
      </w:hyperlink>
      <w:r>
        <w:t xml:space="preserve">. </w:t>
      </w:r>
      <w:r>
        <w:rPr>
          <w:lang w:val="en-IE" w:eastAsia="en-GB"/>
        </w:rPr>
        <w:t>In 2025, space companies were invited through an</w:t>
      </w:r>
      <w:r>
        <w:rPr>
          <w:rFonts w:ascii="Calibri" w:hAnsi="Calibri" w:cs="Calibri"/>
          <w:lang w:val="en-IE" w:eastAsia="en-GB"/>
        </w:rPr>
        <w:t> </w:t>
      </w:r>
      <w:hyperlink r:id="rId173">
        <w:r>
          <w:rPr>
            <w:rStyle w:val="Hyperlink"/>
            <w:lang w:val="en-IE" w:eastAsia="en-GB"/>
          </w:rPr>
          <w:t>open call to participate</w:t>
        </w:r>
        <w:r>
          <w:rPr>
            <w:rStyle w:val="Hyperlink"/>
            <w:rFonts w:ascii="Calibri" w:hAnsi="Calibri" w:cs="Calibri"/>
            <w:lang w:val="en-IE" w:eastAsia="en-GB"/>
          </w:rPr>
          <w:t> </w:t>
        </w:r>
      </w:hyperlink>
      <w:r>
        <w:rPr>
          <w:lang w:val="en-IE" w:eastAsia="en-GB"/>
        </w:rPr>
        <w:t>in the supporting studies which are conducted as part of the development of PEFCR for Space (26 June – 30 September 2025).</w:t>
      </w:r>
      <w:r>
        <w:rPr>
          <w:rFonts w:ascii="Calibri" w:hAnsi="Calibri" w:cs="Calibri"/>
          <w:lang w:val="en-IE" w:eastAsia="en-GB"/>
        </w:rPr>
        <w:t xml:space="preserve"> </w:t>
      </w:r>
      <w:r>
        <w:rPr>
          <w:lang w:val="en-IE" w:eastAsia="en-GB"/>
        </w:rPr>
        <w:t>By the end of 2025, an</w:t>
      </w:r>
      <w:r>
        <w:rPr>
          <w:rFonts w:ascii="Calibri" w:hAnsi="Calibri" w:cs="Calibri"/>
          <w:lang w:val="en-IE" w:eastAsia="en-GB"/>
        </w:rPr>
        <w:t> </w:t>
      </w:r>
      <w:hyperlink r:id="rId174">
        <w:r>
          <w:rPr>
            <w:rStyle w:val="Hyperlink"/>
            <w:lang w:val="en-IE" w:eastAsia="en-GB"/>
          </w:rPr>
          <w:t>open consultation</w:t>
        </w:r>
        <w:r>
          <w:rPr>
            <w:rStyle w:val="Hyperlink"/>
            <w:rFonts w:ascii="Calibri" w:hAnsi="Calibri" w:cs="Calibri"/>
            <w:lang w:val="en-IE" w:eastAsia="en-GB"/>
          </w:rPr>
          <w:t> </w:t>
        </w:r>
      </w:hyperlink>
      <w:r>
        <w:rPr>
          <w:lang w:val="en-IE" w:eastAsia="en-GB"/>
        </w:rPr>
        <w:t xml:space="preserve">on the first draft document of the Product Environmental Footprint Category Rules for the space sector (PEFCR4Space) was conducted (15 October - 1 December 2025). The received feedback (over 200 contributions) will be analysed and integrated into the evolved draft of the PEFCR for the space sector that will be subject to a second consultation in 2027. To support the implementation of the PEFCR4Space once finalised (by 2027), an </w:t>
      </w:r>
      <w:hyperlink r:id="rId175">
        <w:r>
          <w:rPr>
            <w:rStyle w:val="Hyperlink"/>
            <w:lang w:val="en-IE" w:eastAsia="en-GB"/>
          </w:rPr>
          <w:t>open call for tender</w:t>
        </w:r>
      </w:hyperlink>
      <w:r>
        <w:rPr>
          <w:lang w:val="en-IE" w:eastAsia="en-GB"/>
        </w:rPr>
        <w:t xml:space="preserve"> was launched on 29 October 2025 for PEFCR4Space support measures. </w:t>
      </w:r>
    </w:p>
    <w:p w14:paraId="0D5B0A6F" w14:textId="12AF1F6F" w:rsidR="00D933B7" w:rsidRPr="00A11B5B" w:rsidRDefault="00D933B7" w:rsidP="00373960">
      <w:pPr>
        <w:pStyle w:val="ListParagraph"/>
        <w:keepNext/>
        <w:keepLines/>
        <w:numPr>
          <w:ilvl w:val="0"/>
          <w:numId w:val="9"/>
        </w:numPr>
        <w:spacing w:after="0" w:line="264" w:lineRule="auto"/>
        <w:ind w:left="357" w:hanging="357"/>
        <w:rPr>
          <w:rFonts w:eastAsia="EC Square Sans Pro" w:cs="EC Square Sans Pro"/>
        </w:rPr>
      </w:pPr>
      <w:r>
        <w:rPr>
          <w:rFonts w:eastAsia="EC Square Sans Pro" w:cs="EC Square Sans Pro"/>
        </w:rPr>
        <w:t xml:space="preserve">Copernicus contributes significantly to the implementation and monitoring of the EU's climate policy, both in terms of climate mitigation and climate adaptation. This includes honouring the EU's international obligations, such as those under the United Nations Framework Convention on Climate Change. Copernicus’ land monitoring, marine environment monitoring and atmosphere monitoring services notably contribute to this, and the Climate Change Service is fully dedicated to supporting climate change policies and the transition to a carbon-neutral society and economy. </w:t>
      </w:r>
    </w:p>
    <w:p w14:paraId="78ABF938" w14:textId="77777777" w:rsidR="00D933B7" w:rsidRPr="007863E8" w:rsidRDefault="00D933B7" w:rsidP="00373960">
      <w:pPr>
        <w:pStyle w:val="ListParagraph"/>
        <w:keepNext/>
        <w:keepLines/>
        <w:numPr>
          <w:ilvl w:val="0"/>
          <w:numId w:val="9"/>
        </w:numPr>
        <w:spacing w:after="0" w:line="264" w:lineRule="auto"/>
        <w:ind w:left="357" w:hanging="357"/>
        <w:rPr>
          <w:rFonts w:eastAsia="EC Square Sans Pro" w:cs="EC Square Sans Pro"/>
          <w:color w:val="000000" w:themeColor="text1"/>
        </w:rPr>
      </w:pPr>
      <w:r>
        <w:rPr>
          <w:rFonts w:eastAsia="EC Square Sans Pro" w:cs="EC Square Sans Pro"/>
          <w:color w:val="000000" w:themeColor="text1"/>
        </w:rPr>
        <w:t>Remote sensing</w:t>
      </w:r>
      <w:r>
        <w:rPr>
          <w:rFonts w:ascii="Calibri" w:eastAsia="Calibri" w:hAnsi="Calibri" w:cs="Calibri"/>
          <w:color w:val="000000" w:themeColor="text1"/>
        </w:rPr>
        <w:t xml:space="preserve"> </w:t>
      </w:r>
      <w:r>
        <w:rPr>
          <w:rFonts w:eastAsia="EC Square Sans Pro" w:cs="EC Square Sans Pro"/>
          <w:color w:val="000000" w:themeColor="text1"/>
        </w:rPr>
        <w:t>and</w:t>
      </w:r>
      <w:r>
        <w:rPr>
          <w:rFonts w:ascii="Calibri" w:eastAsia="Calibri" w:hAnsi="Calibri" w:cs="Calibri"/>
          <w:color w:val="000000" w:themeColor="text1"/>
        </w:rPr>
        <w:t xml:space="preserve"> </w:t>
      </w:r>
      <w:r>
        <w:rPr>
          <w:rFonts w:eastAsia="EC Square Sans Pro" w:cs="EC Square Sans Pro"/>
          <w:color w:val="000000" w:themeColor="text1"/>
        </w:rPr>
        <w:t>the services offered</w:t>
      </w:r>
      <w:r>
        <w:rPr>
          <w:rFonts w:ascii="Calibri" w:eastAsia="Calibri" w:hAnsi="Calibri" w:cs="Calibri"/>
          <w:color w:val="000000" w:themeColor="text1"/>
        </w:rPr>
        <w:t xml:space="preserve"> </w:t>
      </w:r>
      <w:r>
        <w:rPr>
          <w:rFonts w:eastAsia="EC Square Sans Pro" w:cs="EC Square Sans Pro"/>
          <w:color w:val="000000" w:themeColor="text1"/>
        </w:rPr>
        <w:t>by Copernicus, in particular</w:t>
      </w:r>
      <w:r>
        <w:rPr>
          <w:rFonts w:ascii="Calibri" w:eastAsia="Calibri" w:hAnsi="Calibri" w:cs="Calibri"/>
          <w:color w:val="000000" w:themeColor="text1"/>
        </w:rPr>
        <w:t xml:space="preserve"> </w:t>
      </w:r>
      <w:r>
        <w:rPr>
          <w:rFonts w:eastAsia="EC Square Sans Pro" w:cs="EC Square Sans Pro"/>
          <w:color w:val="000000" w:themeColor="text1"/>
        </w:rPr>
        <w:t>the</w:t>
      </w:r>
      <w:r>
        <w:rPr>
          <w:rFonts w:ascii="Calibri" w:eastAsia="Calibri" w:hAnsi="Calibri" w:cs="Calibri"/>
          <w:color w:val="000000" w:themeColor="text1"/>
        </w:rPr>
        <w:t xml:space="preserve"> </w:t>
      </w:r>
      <w:r>
        <w:rPr>
          <w:rFonts w:eastAsia="EC Square Sans Pro" w:cs="EC Square Sans Pro"/>
          <w:color w:val="000000" w:themeColor="text1"/>
        </w:rPr>
        <w:t>land monitoring service,</w:t>
      </w:r>
      <w:r>
        <w:rPr>
          <w:rFonts w:ascii="Calibri" w:eastAsia="Calibri" w:hAnsi="Calibri" w:cs="Calibri"/>
          <w:color w:val="000000" w:themeColor="text1"/>
        </w:rPr>
        <w:t xml:space="preserve"> </w:t>
      </w:r>
      <w:r>
        <w:rPr>
          <w:rFonts w:eastAsia="EC Square Sans Pro" w:cs="EC Square Sans Pro"/>
          <w:color w:val="000000" w:themeColor="text1"/>
        </w:rPr>
        <w:t>the</w:t>
      </w:r>
      <w:r>
        <w:rPr>
          <w:rFonts w:ascii="Calibri" w:eastAsia="Calibri" w:hAnsi="Calibri" w:cs="Calibri"/>
          <w:color w:val="000000" w:themeColor="text1"/>
        </w:rPr>
        <w:t xml:space="preserve"> </w:t>
      </w:r>
      <w:r>
        <w:rPr>
          <w:rFonts w:eastAsia="EC Square Sans Pro" w:cs="EC Square Sans Pro"/>
          <w:color w:val="000000" w:themeColor="text1"/>
        </w:rPr>
        <w:t>climate change</w:t>
      </w:r>
      <w:r>
        <w:rPr>
          <w:rFonts w:ascii="Calibri" w:eastAsia="Calibri" w:hAnsi="Calibri" w:cs="Calibri"/>
          <w:color w:val="000000" w:themeColor="text1"/>
        </w:rPr>
        <w:t xml:space="preserve"> </w:t>
      </w:r>
      <w:r>
        <w:rPr>
          <w:rFonts w:eastAsia="EC Square Sans Pro" w:cs="EC Square Sans Pro"/>
          <w:color w:val="000000" w:themeColor="text1"/>
        </w:rPr>
        <w:t>service and</w:t>
      </w:r>
      <w:r>
        <w:rPr>
          <w:rFonts w:ascii="Calibri" w:eastAsia="Calibri" w:hAnsi="Calibri" w:cs="Calibri"/>
          <w:color w:val="000000" w:themeColor="text1"/>
        </w:rPr>
        <w:t xml:space="preserve"> </w:t>
      </w:r>
      <w:r>
        <w:rPr>
          <w:rFonts w:eastAsia="EC Square Sans Pro" w:cs="EC Square Sans Pro"/>
          <w:color w:val="000000" w:themeColor="text1"/>
        </w:rPr>
        <w:t>the</w:t>
      </w:r>
      <w:r>
        <w:rPr>
          <w:rFonts w:ascii="Calibri" w:eastAsia="Calibri" w:hAnsi="Calibri" w:cs="Calibri"/>
          <w:color w:val="000000" w:themeColor="text1"/>
        </w:rPr>
        <w:t xml:space="preserve"> </w:t>
      </w:r>
      <w:r>
        <w:rPr>
          <w:rFonts w:eastAsia="EC Square Sans Pro" w:cs="EC Square Sans Pro"/>
          <w:color w:val="000000" w:themeColor="text1"/>
        </w:rPr>
        <w:t>marine environment monitoring service play an increasingly important</w:t>
      </w:r>
      <w:r>
        <w:rPr>
          <w:rFonts w:ascii="Calibri" w:eastAsia="Calibri" w:hAnsi="Calibri" w:cs="Calibri"/>
          <w:color w:val="000000" w:themeColor="text1"/>
        </w:rPr>
        <w:t xml:space="preserve"> </w:t>
      </w:r>
      <w:r>
        <w:rPr>
          <w:rFonts w:eastAsia="EC Square Sans Pro" w:cs="EC Square Sans Pro"/>
          <w:color w:val="000000" w:themeColor="text1"/>
        </w:rPr>
        <w:t>role in supporting biodiversity conservation</w:t>
      </w:r>
      <w:r>
        <w:rPr>
          <w:rFonts w:ascii="Calibri" w:eastAsia="Calibri" w:hAnsi="Calibri" w:cs="Calibri"/>
          <w:color w:val="000000" w:themeColor="text1"/>
        </w:rPr>
        <w:t xml:space="preserve"> </w:t>
      </w:r>
      <w:r>
        <w:rPr>
          <w:rFonts w:eastAsia="EC Square Sans Pro" w:cs="EC Square Sans Pro"/>
          <w:color w:val="000000" w:themeColor="text1"/>
        </w:rPr>
        <w:t>and restoration.</w:t>
      </w:r>
      <w:r>
        <w:rPr>
          <w:rFonts w:ascii="Calibri" w:eastAsia="Calibri" w:hAnsi="Calibri" w:cs="Calibri"/>
          <w:color w:val="000000" w:themeColor="text1"/>
        </w:rPr>
        <w:t xml:space="preserve"> </w:t>
      </w:r>
      <w:r>
        <w:rPr>
          <w:rFonts w:eastAsia="EC Square Sans Pro" w:cs="EC Square Sans Pro"/>
          <w:color w:val="000000" w:themeColor="text1"/>
        </w:rPr>
        <w:t>Today,</w:t>
      </w:r>
      <w:r>
        <w:rPr>
          <w:rFonts w:ascii="Calibri" w:eastAsia="Calibri" w:hAnsi="Calibri" w:cs="Calibri"/>
          <w:color w:val="000000" w:themeColor="text1"/>
        </w:rPr>
        <w:t xml:space="preserve"> </w:t>
      </w:r>
      <w:r>
        <w:rPr>
          <w:rFonts w:eastAsia="EC Square Sans Pro" w:cs="EC Square Sans Pro"/>
          <w:color w:val="000000" w:themeColor="text1"/>
        </w:rPr>
        <w:t>products and tools offered by these services</w:t>
      </w:r>
      <w:r>
        <w:rPr>
          <w:rFonts w:ascii="Calibri" w:eastAsia="Calibri" w:hAnsi="Calibri" w:cs="Calibri"/>
          <w:color w:val="000000" w:themeColor="text1"/>
        </w:rPr>
        <w:t xml:space="preserve"> </w:t>
      </w:r>
      <w:r>
        <w:rPr>
          <w:rFonts w:eastAsia="EC Square Sans Pro" w:cs="EC Square Sans Pro"/>
          <w:color w:val="000000" w:themeColor="text1"/>
        </w:rPr>
        <w:t>contribute</w:t>
      </w:r>
      <w:r>
        <w:rPr>
          <w:rFonts w:ascii="Calibri" w:eastAsia="Calibri" w:hAnsi="Calibri" w:cs="Calibri"/>
          <w:color w:val="000000" w:themeColor="text1"/>
        </w:rPr>
        <w:t xml:space="preserve"> </w:t>
      </w:r>
      <w:r>
        <w:rPr>
          <w:rFonts w:eastAsia="EC Square Sans Pro" w:cs="EC Square Sans Pro"/>
          <w:color w:val="000000" w:themeColor="text1"/>
        </w:rPr>
        <w:t>to</w:t>
      </w:r>
      <w:r>
        <w:rPr>
          <w:rFonts w:ascii="Calibri" w:eastAsia="Calibri" w:hAnsi="Calibri" w:cs="Calibri"/>
          <w:color w:val="000000" w:themeColor="text1"/>
        </w:rPr>
        <w:t xml:space="preserve"> </w:t>
      </w:r>
      <w:r>
        <w:rPr>
          <w:rFonts w:eastAsia="EC Square Sans Pro" w:cs="EC Square Sans Pro"/>
          <w:color w:val="000000" w:themeColor="text1"/>
        </w:rPr>
        <w:t>monitoring changes in</w:t>
      </w:r>
      <w:r>
        <w:rPr>
          <w:rFonts w:ascii="Calibri" w:eastAsia="Calibri" w:hAnsi="Calibri" w:cs="Calibri"/>
          <w:color w:val="000000" w:themeColor="text1"/>
        </w:rPr>
        <w:t xml:space="preserve"> </w:t>
      </w:r>
      <w:r>
        <w:rPr>
          <w:rFonts w:eastAsia="EC Square Sans Pro" w:cs="EC Square Sans Pro"/>
          <w:color w:val="000000" w:themeColor="text1"/>
        </w:rPr>
        <w:t>ecosystems</w:t>
      </w:r>
      <w:r>
        <w:rPr>
          <w:rFonts w:ascii="Calibri" w:eastAsia="Calibri" w:hAnsi="Calibri" w:cs="Calibri"/>
          <w:color w:val="000000" w:themeColor="text1"/>
        </w:rPr>
        <w:t xml:space="preserve"> </w:t>
      </w:r>
      <w:r>
        <w:rPr>
          <w:rFonts w:eastAsia="EC Square Sans Pro" w:cs="EC Square Sans Pro"/>
          <w:color w:val="000000" w:themeColor="text1"/>
        </w:rPr>
        <w:t>and</w:t>
      </w:r>
      <w:r>
        <w:rPr>
          <w:rFonts w:ascii="Calibri" w:eastAsia="Calibri" w:hAnsi="Calibri" w:cs="Calibri"/>
          <w:color w:val="000000" w:themeColor="text1"/>
        </w:rPr>
        <w:t xml:space="preserve"> </w:t>
      </w:r>
      <w:r>
        <w:rPr>
          <w:rFonts w:eastAsia="EC Square Sans Pro" w:cs="EC Square Sans Pro"/>
          <w:color w:val="000000" w:themeColor="text1"/>
        </w:rPr>
        <w:t>biodiversity loss and are used in the context</w:t>
      </w:r>
      <w:r>
        <w:rPr>
          <w:rFonts w:ascii="Calibri" w:eastAsia="Calibri" w:hAnsi="Calibri" w:cs="Calibri"/>
          <w:color w:val="000000" w:themeColor="text1"/>
        </w:rPr>
        <w:t xml:space="preserve"> </w:t>
      </w:r>
      <w:r>
        <w:rPr>
          <w:rFonts w:eastAsia="EC Square Sans Pro" w:cs="EC Square Sans Pro"/>
          <w:color w:val="000000" w:themeColor="text1"/>
        </w:rPr>
        <w:t>of the EU</w:t>
      </w:r>
      <w:r>
        <w:rPr>
          <w:rFonts w:ascii="Calibri" w:eastAsia="Calibri" w:hAnsi="Calibri" w:cs="Calibri"/>
          <w:color w:val="000000" w:themeColor="text1"/>
        </w:rPr>
        <w:t xml:space="preserve"> </w:t>
      </w:r>
      <w:r>
        <w:rPr>
          <w:rFonts w:eastAsia="EC Square Sans Pro" w:cs="EC Square Sans Pro"/>
          <w:color w:val="000000" w:themeColor="text1"/>
        </w:rPr>
        <w:t>Biodiversity</w:t>
      </w:r>
      <w:r>
        <w:rPr>
          <w:rFonts w:ascii="Calibri" w:eastAsia="Calibri" w:hAnsi="Calibri" w:cs="Calibri"/>
          <w:color w:val="000000" w:themeColor="text1"/>
        </w:rPr>
        <w:t xml:space="preserve"> </w:t>
      </w:r>
      <w:r>
        <w:rPr>
          <w:rFonts w:eastAsia="EC Square Sans Pro" w:cs="EC Square Sans Pro"/>
          <w:color w:val="000000" w:themeColor="text1"/>
        </w:rPr>
        <w:t>Strategy, the Convention on Biological Diversity and reporting on the Sustainable Development Goals.</w:t>
      </w:r>
    </w:p>
    <w:p w14:paraId="7884E2AF" w14:textId="77777777" w:rsidR="00D933B7" w:rsidRPr="007863E8" w:rsidRDefault="00D933B7" w:rsidP="00D933B7">
      <w:pPr>
        <w:keepNext/>
        <w:keepLines/>
        <w:spacing w:after="0" w:line="240" w:lineRule="auto"/>
        <w:outlineLvl w:val="4"/>
        <w:rPr>
          <w:b/>
          <w:bCs/>
          <w:sz w:val="2"/>
          <w:szCs w:val="2"/>
        </w:rPr>
      </w:pPr>
    </w:p>
    <w:p w14:paraId="1CF951D5" w14:textId="77777777" w:rsidR="00D933B7" w:rsidRDefault="00D933B7" w:rsidP="00D933B7">
      <w:pPr>
        <w:keepNext/>
        <w:keepLines/>
        <w:spacing w:line="240" w:lineRule="auto"/>
        <w:outlineLvl w:val="4"/>
        <w:rPr>
          <w:b/>
          <w:bCs/>
        </w:rPr>
      </w:pPr>
    </w:p>
    <w:p w14:paraId="23C50E67"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01072040"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59C65DD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2A0A9B1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73ED35C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6E34B40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76EBA5A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493E85D4"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7EA0FC9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6577008D" w14:textId="77777777">
        <w:trPr>
          <w:trHeight w:val="300"/>
        </w:trPr>
        <w:tc>
          <w:tcPr>
            <w:tcW w:w="895" w:type="dxa"/>
            <w:tcBorders>
              <w:top w:val="nil"/>
              <w:left w:val="nil"/>
              <w:bottom w:val="single" w:sz="6" w:space="0" w:color="8C8C8C"/>
              <w:right w:val="nil"/>
            </w:tcBorders>
            <w:vAlign w:val="center"/>
            <w:hideMark/>
          </w:tcPr>
          <w:p w14:paraId="096CE03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30E3455A"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19E84DB9"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7FFA80FE"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48337D1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7A535B88"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6AEB71B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4B4F647F" w14:textId="77777777">
        <w:trPr>
          <w:trHeight w:val="300"/>
        </w:trPr>
        <w:tc>
          <w:tcPr>
            <w:tcW w:w="895" w:type="dxa"/>
            <w:tcBorders>
              <w:top w:val="nil"/>
              <w:left w:val="nil"/>
              <w:bottom w:val="single" w:sz="6" w:space="0" w:color="8C8C8C"/>
              <w:right w:val="nil"/>
            </w:tcBorders>
            <w:vAlign w:val="center"/>
            <w:hideMark/>
          </w:tcPr>
          <w:p w14:paraId="215D178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0B5CB558"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7EA5AAE3"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3499AFF7"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070066FC"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357B7344"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5C01C780"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069825D9" w14:textId="77777777">
        <w:trPr>
          <w:trHeight w:val="300"/>
        </w:trPr>
        <w:tc>
          <w:tcPr>
            <w:tcW w:w="895" w:type="dxa"/>
            <w:tcBorders>
              <w:top w:val="nil"/>
              <w:left w:val="nil"/>
              <w:bottom w:val="single" w:sz="6" w:space="0" w:color="8C8C8C"/>
              <w:right w:val="nil"/>
            </w:tcBorders>
            <w:vAlign w:val="center"/>
            <w:hideMark/>
          </w:tcPr>
          <w:p w14:paraId="3FCF44A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0D89F026"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7FCE92BB"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32E0013A"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569BDA1F"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340BBF1D"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41AF8BEF"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2E7CA0A7" w14:textId="77777777">
        <w:trPr>
          <w:trHeight w:val="300"/>
        </w:trPr>
        <w:tc>
          <w:tcPr>
            <w:tcW w:w="895" w:type="dxa"/>
            <w:tcBorders>
              <w:top w:val="nil"/>
              <w:left w:val="nil"/>
              <w:bottom w:val="single" w:sz="4" w:space="0" w:color="7F7F7F" w:themeColor="text1" w:themeTint="80"/>
              <w:right w:val="nil"/>
            </w:tcBorders>
            <w:vAlign w:val="center"/>
            <w:hideMark/>
          </w:tcPr>
          <w:p w14:paraId="15F0970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49DEACED" w14:textId="77777777" w:rsidR="00D933B7" w:rsidRPr="00A55254" w:rsidRDefault="00D933B7">
            <w:pPr>
              <w:spacing w:after="0" w:line="240" w:lineRule="auto"/>
              <w:jc w:val="center"/>
              <w:textAlignment w:val="baseline"/>
              <w:rPr>
                <w:rFonts w:ascii="Segoe UI" w:hAnsi="Segoe UI" w:cs="Segoe UI"/>
                <w:sz w:val="20"/>
                <w:lang w:val="en-IE" w:eastAsia="en-IE"/>
              </w:rPr>
            </w:pPr>
            <w:r>
              <w:t>1 977.3</w:t>
            </w:r>
          </w:p>
        </w:tc>
        <w:tc>
          <w:tcPr>
            <w:tcW w:w="1513" w:type="dxa"/>
            <w:tcBorders>
              <w:top w:val="nil"/>
              <w:left w:val="nil"/>
              <w:bottom w:val="single" w:sz="4" w:space="0" w:color="7F7F7F" w:themeColor="text1" w:themeTint="80"/>
              <w:right w:val="nil"/>
            </w:tcBorders>
            <w:hideMark/>
          </w:tcPr>
          <w:p w14:paraId="7E9CE193" w14:textId="77777777" w:rsidR="00D933B7" w:rsidRPr="00A55254" w:rsidRDefault="00D933B7">
            <w:pPr>
              <w:spacing w:after="0" w:line="240" w:lineRule="auto"/>
              <w:jc w:val="center"/>
              <w:textAlignment w:val="baseline"/>
              <w:rPr>
                <w:rFonts w:ascii="Segoe UI" w:hAnsi="Segoe UI" w:cs="Segoe UI"/>
                <w:sz w:val="20"/>
                <w:lang w:val="en-IE" w:eastAsia="en-IE"/>
              </w:rPr>
            </w:pPr>
            <w:r>
              <w:t>2 008.2</w:t>
            </w:r>
          </w:p>
        </w:tc>
        <w:tc>
          <w:tcPr>
            <w:tcW w:w="1443" w:type="dxa"/>
            <w:tcBorders>
              <w:top w:val="nil"/>
              <w:left w:val="nil"/>
              <w:bottom w:val="single" w:sz="4" w:space="0" w:color="7F7F7F" w:themeColor="text1" w:themeTint="80"/>
              <w:right w:val="nil"/>
            </w:tcBorders>
            <w:hideMark/>
          </w:tcPr>
          <w:p w14:paraId="6386D0AB" w14:textId="77777777" w:rsidR="00D933B7" w:rsidRPr="00A55254" w:rsidRDefault="00D933B7">
            <w:pPr>
              <w:spacing w:after="0" w:line="240" w:lineRule="auto"/>
              <w:jc w:val="center"/>
              <w:textAlignment w:val="baseline"/>
              <w:rPr>
                <w:rFonts w:ascii="Segoe UI" w:hAnsi="Segoe UI" w:cs="Segoe UI"/>
                <w:sz w:val="20"/>
                <w:lang w:val="en-IE" w:eastAsia="en-IE"/>
              </w:rPr>
            </w:pPr>
            <w:r>
              <w:t>2 045.1</w:t>
            </w:r>
          </w:p>
        </w:tc>
        <w:tc>
          <w:tcPr>
            <w:tcW w:w="1443" w:type="dxa"/>
            <w:tcBorders>
              <w:top w:val="nil"/>
              <w:left w:val="nil"/>
              <w:bottom w:val="single" w:sz="4" w:space="0" w:color="7F7F7F" w:themeColor="text1" w:themeTint="80"/>
              <w:right w:val="nil"/>
            </w:tcBorders>
            <w:hideMark/>
          </w:tcPr>
          <w:p w14:paraId="46000B29" w14:textId="77777777" w:rsidR="00D933B7" w:rsidRPr="00A55254" w:rsidRDefault="00D933B7">
            <w:pPr>
              <w:spacing w:after="0" w:line="240" w:lineRule="auto"/>
              <w:jc w:val="center"/>
              <w:textAlignment w:val="baseline"/>
              <w:rPr>
                <w:rFonts w:ascii="Segoe UI" w:hAnsi="Segoe UI" w:cs="Segoe UI"/>
                <w:sz w:val="20"/>
                <w:lang w:val="en-IE" w:eastAsia="en-IE"/>
              </w:rPr>
            </w:pPr>
            <w:r>
              <w:t>2 088.0</w:t>
            </w:r>
          </w:p>
        </w:tc>
        <w:tc>
          <w:tcPr>
            <w:tcW w:w="1332" w:type="dxa"/>
            <w:tcBorders>
              <w:top w:val="nil"/>
              <w:left w:val="nil"/>
              <w:bottom w:val="single" w:sz="4" w:space="0" w:color="7F7F7F" w:themeColor="text1" w:themeTint="80"/>
              <w:right w:val="nil"/>
            </w:tcBorders>
          </w:tcPr>
          <w:p w14:paraId="0AB8F1F9" w14:textId="77777777" w:rsidR="00D933B7" w:rsidRPr="00A55254" w:rsidRDefault="00D933B7">
            <w:pPr>
              <w:spacing w:after="0" w:line="240" w:lineRule="auto"/>
              <w:jc w:val="center"/>
              <w:textAlignment w:val="baseline"/>
              <w:rPr>
                <w:rFonts w:ascii="Calibri" w:hAnsi="Calibri" w:cs="Calibri"/>
                <w:color w:val="000000"/>
                <w:sz w:val="20"/>
                <w:lang w:eastAsia="en-IE"/>
              </w:rPr>
            </w:pPr>
            <w:r>
              <w:t>2 050.7</w:t>
            </w:r>
          </w:p>
        </w:tc>
        <w:tc>
          <w:tcPr>
            <w:tcW w:w="1453" w:type="dxa"/>
            <w:tcBorders>
              <w:top w:val="nil"/>
              <w:left w:val="nil"/>
              <w:bottom w:val="single" w:sz="4" w:space="0" w:color="7F7F7F" w:themeColor="text1" w:themeTint="80"/>
              <w:right w:val="nil"/>
            </w:tcBorders>
            <w:hideMark/>
          </w:tcPr>
          <w:p w14:paraId="74279B45" w14:textId="77777777" w:rsidR="00D933B7" w:rsidRPr="00A55254" w:rsidRDefault="00D933B7">
            <w:pPr>
              <w:spacing w:after="0" w:line="240" w:lineRule="auto"/>
              <w:jc w:val="center"/>
              <w:textAlignment w:val="baseline"/>
              <w:rPr>
                <w:rFonts w:ascii="Segoe UI" w:hAnsi="Segoe UI" w:cs="Segoe UI"/>
                <w:sz w:val="20"/>
                <w:lang w:val="en-IE" w:eastAsia="en-IE"/>
              </w:rPr>
            </w:pPr>
            <w:r>
              <w:t>10 169.3</w:t>
            </w:r>
          </w:p>
        </w:tc>
      </w:tr>
      <w:tr w:rsidR="00D933B7" w:rsidRPr="00426441" w14:paraId="7738E85D"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7E2BE06F"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744E043F" w14:textId="77777777" w:rsidR="00D933B7" w:rsidRPr="00A55254" w:rsidRDefault="00D933B7">
            <w:pPr>
              <w:spacing w:after="0" w:line="240" w:lineRule="auto"/>
              <w:jc w:val="center"/>
              <w:textAlignment w:val="baseline"/>
              <w:rPr>
                <w:rFonts w:ascii="Calibri" w:hAnsi="Calibri" w:cs="Calibri"/>
                <w:color w:val="000000"/>
                <w:sz w:val="20"/>
                <w:lang w:eastAsia="en-IE"/>
              </w:rPr>
            </w:pPr>
            <w:r>
              <w:t>1 977.3</w:t>
            </w:r>
          </w:p>
        </w:tc>
        <w:tc>
          <w:tcPr>
            <w:tcW w:w="1513" w:type="dxa"/>
            <w:tcBorders>
              <w:top w:val="single" w:sz="4" w:space="0" w:color="7F7F7F" w:themeColor="text1" w:themeTint="80"/>
              <w:left w:val="nil"/>
              <w:bottom w:val="single" w:sz="6" w:space="0" w:color="8C8C8C"/>
              <w:right w:val="nil"/>
            </w:tcBorders>
          </w:tcPr>
          <w:p w14:paraId="7005E3E3" w14:textId="77777777" w:rsidR="00D933B7" w:rsidRPr="00A55254" w:rsidRDefault="00D933B7">
            <w:pPr>
              <w:spacing w:after="0" w:line="240" w:lineRule="auto"/>
              <w:jc w:val="center"/>
              <w:textAlignment w:val="baseline"/>
              <w:rPr>
                <w:rFonts w:ascii="Calibri" w:hAnsi="Calibri" w:cs="Calibri"/>
                <w:color w:val="000000"/>
                <w:sz w:val="20"/>
                <w:lang w:eastAsia="en-IE"/>
              </w:rPr>
            </w:pPr>
            <w:r>
              <w:t>2 008.2</w:t>
            </w:r>
          </w:p>
        </w:tc>
        <w:tc>
          <w:tcPr>
            <w:tcW w:w="1443" w:type="dxa"/>
            <w:tcBorders>
              <w:top w:val="single" w:sz="4" w:space="0" w:color="7F7F7F" w:themeColor="text1" w:themeTint="80"/>
              <w:left w:val="nil"/>
              <w:bottom w:val="single" w:sz="6" w:space="0" w:color="8C8C8C"/>
              <w:right w:val="nil"/>
            </w:tcBorders>
          </w:tcPr>
          <w:p w14:paraId="2D04772C" w14:textId="77777777" w:rsidR="00D933B7" w:rsidRPr="00A55254" w:rsidRDefault="00D933B7">
            <w:pPr>
              <w:spacing w:after="0" w:line="240" w:lineRule="auto"/>
              <w:jc w:val="center"/>
              <w:textAlignment w:val="baseline"/>
              <w:rPr>
                <w:rFonts w:ascii="Calibri" w:hAnsi="Calibri" w:cs="Calibri"/>
                <w:color w:val="000000"/>
                <w:sz w:val="20"/>
                <w:lang w:eastAsia="en-IE"/>
              </w:rPr>
            </w:pPr>
            <w:r>
              <w:t>2 045.1</w:t>
            </w:r>
          </w:p>
        </w:tc>
        <w:tc>
          <w:tcPr>
            <w:tcW w:w="1443" w:type="dxa"/>
            <w:tcBorders>
              <w:top w:val="single" w:sz="4" w:space="0" w:color="7F7F7F" w:themeColor="text1" w:themeTint="80"/>
              <w:left w:val="nil"/>
              <w:bottom w:val="single" w:sz="6" w:space="0" w:color="8C8C8C"/>
              <w:right w:val="nil"/>
            </w:tcBorders>
          </w:tcPr>
          <w:p w14:paraId="1F5CA8A1" w14:textId="77777777" w:rsidR="00D933B7" w:rsidRPr="00A55254" w:rsidRDefault="00D933B7">
            <w:pPr>
              <w:spacing w:after="0" w:line="240" w:lineRule="auto"/>
              <w:jc w:val="center"/>
              <w:textAlignment w:val="baseline"/>
              <w:rPr>
                <w:rFonts w:ascii="Calibri" w:hAnsi="Calibri" w:cs="Calibri"/>
                <w:color w:val="000000"/>
                <w:sz w:val="20"/>
                <w:lang w:eastAsia="en-IE"/>
              </w:rPr>
            </w:pPr>
            <w:r>
              <w:t>2 088.0</w:t>
            </w:r>
          </w:p>
        </w:tc>
        <w:tc>
          <w:tcPr>
            <w:tcW w:w="1332" w:type="dxa"/>
            <w:tcBorders>
              <w:top w:val="single" w:sz="4" w:space="0" w:color="7F7F7F" w:themeColor="text1" w:themeTint="80"/>
              <w:left w:val="nil"/>
              <w:bottom w:val="single" w:sz="6" w:space="0" w:color="8C8C8C"/>
              <w:right w:val="nil"/>
            </w:tcBorders>
          </w:tcPr>
          <w:p w14:paraId="40BDF391" w14:textId="77777777" w:rsidR="00D933B7" w:rsidRPr="00A55254" w:rsidRDefault="00D933B7">
            <w:pPr>
              <w:spacing w:after="0" w:line="240" w:lineRule="auto"/>
              <w:jc w:val="center"/>
              <w:textAlignment w:val="baseline"/>
              <w:rPr>
                <w:rFonts w:ascii="Calibri" w:hAnsi="Calibri" w:cs="Calibri"/>
                <w:color w:val="000000"/>
                <w:sz w:val="20"/>
                <w:lang w:eastAsia="en-IE"/>
              </w:rPr>
            </w:pPr>
            <w:r>
              <w:t>2 050.7</w:t>
            </w:r>
          </w:p>
        </w:tc>
        <w:tc>
          <w:tcPr>
            <w:tcW w:w="1453" w:type="dxa"/>
            <w:tcBorders>
              <w:top w:val="single" w:sz="4" w:space="0" w:color="7F7F7F" w:themeColor="text1" w:themeTint="80"/>
              <w:left w:val="nil"/>
              <w:bottom w:val="single" w:sz="6" w:space="0" w:color="8C8C8C"/>
              <w:right w:val="nil"/>
            </w:tcBorders>
          </w:tcPr>
          <w:p w14:paraId="5235DBAA" w14:textId="77777777" w:rsidR="00D933B7" w:rsidRPr="00A55254" w:rsidRDefault="00D933B7">
            <w:pPr>
              <w:spacing w:after="0" w:line="240" w:lineRule="auto"/>
              <w:jc w:val="center"/>
              <w:textAlignment w:val="baseline"/>
              <w:rPr>
                <w:rFonts w:ascii="Calibri" w:hAnsi="Calibri" w:cs="Calibri"/>
                <w:color w:val="000000"/>
                <w:sz w:val="20"/>
                <w:lang w:eastAsia="en-IE"/>
              </w:rPr>
            </w:pPr>
            <w:r>
              <w:t>10 169.3</w:t>
            </w:r>
          </w:p>
        </w:tc>
      </w:tr>
    </w:tbl>
    <w:p w14:paraId="5D372F4B" w14:textId="77777777" w:rsidR="00D933B7" w:rsidRDefault="00D933B7" w:rsidP="00D933B7">
      <w:pPr>
        <w:pStyle w:val="ListParagraph"/>
        <w:ind w:left="360"/>
        <w:rPr>
          <w:lang w:eastAsia="en-GB"/>
        </w:rPr>
      </w:pPr>
    </w:p>
    <w:p w14:paraId="291E45A9" w14:textId="77777777" w:rsidR="00D933B7" w:rsidRPr="001F2F66" w:rsidRDefault="00D933B7" w:rsidP="00373960">
      <w:pPr>
        <w:pStyle w:val="ppoListHyphened-L1"/>
        <w:numPr>
          <w:ilvl w:val="0"/>
          <w:numId w:val="9"/>
        </w:numPr>
        <w:spacing w:line="259" w:lineRule="auto"/>
        <w:rPr>
          <w:rFonts w:ascii="Aptos" w:eastAsia="EC Square Sans Pro" w:hAnsi="Aptos" w:cs="EC Square Sans Pro"/>
          <w:color w:val="000000" w:themeColor="text1"/>
          <w:sz w:val="24"/>
          <w:szCs w:val="24"/>
        </w:rPr>
      </w:pPr>
      <w:r w:rsidRPr="001F2F66">
        <w:rPr>
          <w:rFonts w:ascii="Aptos" w:eastAsia="EC Square Sans Pro" w:hAnsi="Aptos" w:cs="EC Square Sans Pro"/>
          <w:color w:val="000000" w:themeColor="text1"/>
          <w:sz w:val="24"/>
          <w:szCs w:val="24"/>
        </w:rPr>
        <w:t>In 2025, no dedicated budget was allocated specifically for gender equality. However, several initiatives contributed to its promotion.</w:t>
      </w:r>
    </w:p>
    <w:p w14:paraId="09633013" w14:textId="77777777" w:rsidR="00D933B7" w:rsidRPr="001F2F66" w:rsidRDefault="00D933B7" w:rsidP="00373960">
      <w:pPr>
        <w:pStyle w:val="ppoListHyphened-L1"/>
        <w:numPr>
          <w:ilvl w:val="0"/>
          <w:numId w:val="9"/>
        </w:numPr>
        <w:spacing w:line="259" w:lineRule="auto"/>
        <w:rPr>
          <w:rFonts w:ascii="Aptos" w:eastAsia="EC Square Sans Pro" w:hAnsi="Aptos" w:cs="EC Square Sans Pro"/>
          <w:color w:val="000000" w:themeColor="text1"/>
          <w:sz w:val="24"/>
          <w:szCs w:val="24"/>
        </w:rPr>
      </w:pPr>
      <w:r w:rsidRPr="001F2F66">
        <w:rPr>
          <w:rFonts w:ascii="Aptos" w:eastAsia="EC Square Sans Pro" w:hAnsi="Aptos" w:cs="EC Square Sans Pro"/>
          <w:color w:val="000000" w:themeColor="text1"/>
          <w:sz w:val="24"/>
          <w:szCs w:val="24"/>
        </w:rPr>
        <w:t xml:space="preserve">The European space sector is on an upward trajectory but faces many challenges in terms of workforce. A comprehensive analysis identified that the industry is aging, male dominated and there is a critical gap between the hard and soft skills provided by current educational curricula. To answer the needs of the industry the Commission launched in 2024 and concluded in 2025 the pilot phase of the Space Career Launchpad </w:t>
      </w:r>
      <w:r w:rsidRPr="001F2F66">
        <w:rPr>
          <w:rStyle w:val="FootnoteReference"/>
          <w:rFonts w:ascii="Aptos" w:eastAsia="EC Square Sans Pro" w:hAnsi="Aptos" w:cs="EC Square Sans Pro"/>
          <w:color w:val="000000" w:themeColor="text1"/>
          <w:szCs w:val="24"/>
        </w:rPr>
        <w:footnoteReference w:id="16"/>
      </w:r>
      <w:r w:rsidRPr="001F2F66">
        <w:rPr>
          <w:rFonts w:ascii="Aptos" w:eastAsia="EC Square Sans Pro" w:hAnsi="Aptos" w:cs="EC Square Sans Pro"/>
          <w:color w:val="000000" w:themeColor="text1"/>
          <w:sz w:val="24"/>
          <w:szCs w:val="24"/>
        </w:rPr>
        <w:t xml:space="preserve">, a platform aimed at university students and young graduates to give them experience through internships, with a particular focus on New Space companies. By offering a wide range of internships and entry level jobs in various fields, and by actively encouraging participation from underrepresented groups, including women, the Commission wants to spark interest in the space sector and show the exciting career opportunities. The goal is to bridge the skills gap and foster a skilled, inclusive, and diverse workforce.  </w:t>
      </w:r>
    </w:p>
    <w:p w14:paraId="3D380DE9" w14:textId="77777777" w:rsidR="00D933B7" w:rsidRPr="001F2F66" w:rsidRDefault="00D933B7" w:rsidP="00373960">
      <w:pPr>
        <w:pStyle w:val="ppoListHyphened-L1"/>
        <w:numPr>
          <w:ilvl w:val="0"/>
          <w:numId w:val="9"/>
        </w:numPr>
        <w:spacing w:line="259" w:lineRule="auto"/>
        <w:rPr>
          <w:rFonts w:ascii="Aptos" w:eastAsia="EC Square Sans Pro" w:hAnsi="Aptos" w:cs="EC Square Sans Pro"/>
          <w:color w:val="000000" w:themeColor="text1"/>
          <w:sz w:val="24"/>
          <w:szCs w:val="24"/>
        </w:rPr>
      </w:pPr>
      <w:r w:rsidRPr="001F2F66">
        <w:rPr>
          <w:rFonts w:ascii="Aptos" w:eastAsia="EC Square Sans Pro" w:hAnsi="Aptos" w:cs="EC Square Sans Pro"/>
          <w:color w:val="000000" w:themeColor="text1"/>
          <w:sz w:val="24"/>
          <w:szCs w:val="24"/>
        </w:rPr>
        <w:t xml:space="preserve">To spark interest in pursuing a vocation in the space sector, the Commission has also designed a pilot version of the CASSINI Space Camps, in 2025. With the support of local ecosystems, from companies to educational/training entities and other relevant actors, the camps offer exciting opportunities for cooperation, learning and sharing experiences. </w:t>
      </w:r>
    </w:p>
    <w:p w14:paraId="2A7A88A6" w14:textId="77777777" w:rsidR="00D933B7" w:rsidRPr="001F2F66" w:rsidRDefault="00D933B7" w:rsidP="00373960">
      <w:pPr>
        <w:pStyle w:val="ppoListHyphened-L1"/>
        <w:numPr>
          <w:ilvl w:val="0"/>
          <w:numId w:val="9"/>
        </w:numPr>
        <w:spacing w:line="259" w:lineRule="auto"/>
        <w:rPr>
          <w:rFonts w:ascii="Aptos" w:eastAsia="EC Square Sans Pro" w:hAnsi="Aptos" w:cs="EC Square Sans Pro"/>
          <w:color w:val="000000" w:themeColor="text1"/>
          <w:sz w:val="24"/>
          <w:szCs w:val="24"/>
        </w:rPr>
      </w:pPr>
      <w:r w:rsidRPr="001F2F66">
        <w:rPr>
          <w:rFonts w:ascii="Aptos" w:eastAsia="EC Square Sans Pro" w:hAnsi="Aptos" w:cs="EC Square Sans Pro"/>
          <w:color w:val="000000" w:themeColor="text1"/>
          <w:sz w:val="24"/>
          <w:szCs w:val="24"/>
        </w:rPr>
        <w:t>The CASSINI Space Camp is built on a five-pillar foundation (5 I’s) – Innovative, Inclusive, Impactful, Interdisciplinary, and Inspirational - and aims to inspire young girls as much as boys by showcasing diverse role models from the space sector and highlighting the contributions of women in space science and technology. Activities and materials are developed to appeal to all genders, ensuring that teenage girls feel equally welcomed and encouraged to participate It is targeted at teenagers in the age group of 14-18 and the goal is to teach them about the space industry, the use of space on Earth and the European space programmes.</w:t>
      </w:r>
    </w:p>
    <w:p w14:paraId="39D91C73" w14:textId="77777777" w:rsidR="00D933B7" w:rsidRPr="001F2F66" w:rsidRDefault="00D933B7" w:rsidP="00373960">
      <w:pPr>
        <w:pStyle w:val="ppoListHyphened-L1"/>
        <w:numPr>
          <w:ilvl w:val="0"/>
          <w:numId w:val="9"/>
        </w:numPr>
        <w:spacing w:line="259" w:lineRule="auto"/>
        <w:rPr>
          <w:rFonts w:ascii="Aptos" w:eastAsia="EC Square Sans Pro" w:hAnsi="Aptos" w:cs="EC Square Sans Pro"/>
          <w:color w:val="000000" w:themeColor="text1"/>
          <w:sz w:val="24"/>
          <w:szCs w:val="24"/>
        </w:rPr>
      </w:pPr>
      <w:r w:rsidRPr="001F2F66">
        <w:rPr>
          <w:rFonts w:ascii="Aptos" w:eastAsia="EC Square Sans Pro" w:hAnsi="Aptos" w:cs="EC Square Sans Pro"/>
          <w:color w:val="000000" w:themeColor="text1"/>
          <w:sz w:val="24"/>
          <w:szCs w:val="24"/>
        </w:rPr>
        <w:t>In January 2025, DG DEFIS launched the DIVERIS Network, aiming at promoting equal opportunities and inclusive practices in the space and defence sectors by bringing together individuals, companies, research organisations, public bodies, and civil society actors across Europe. Its work focuses on building a resilient and diverse workforce, increasing representation, attracting and retaining talent, raising awareness, and contributing to EU policies aligned with post-2025 equality strategies. By the end of 2025, the network had a total of 63 members.</w:t>
      </w:r>
    </w:p>
    <w:p w14:paraId="592540F1"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26034D14" w14:textId="77777777">
        <w:tc>
          <w:tcPr>
            <w:tcW w:w="9629" w:type="dxa"/>
            <w:shd w:val="clear" w:color="auto" w:fill="auto"/>
          </w:tcPr>
          <w:p w14:paraId="05393D3D" w14:textId="77777777" w:rsidR="00D933B7" w:rsidRDefault="00D933B7">
            <w:pPr>
              <w:spacing w:before="60" w:after="0" w:line="240" w:lineRule="auto"/>
              <w:rPr>
                <w:rFonts w:ascii="Times New Roman" w:eastAsia="Times New Roman" w:hAnsi="Times New Roman" w:cs="Times New Roman"/>
                <w:color w:val="000000" w:themeColor="text1"/>
                <w:sz w:val="18"/>
                <w:szCs w:val="18"/>
                <w:lang w:val="en-IE"/>
              </w:rPr>
            </w:pPr>
          </w:p>
          <w:p w14:paraId="7FEEFEE9" w14:textId="77777777" w:rsidR="00D933B7" w:rsidRDefault="00D933B7">
            <w:pPr>
              <w:pStyle w:val="TableListBullet"/>
              <w:numPr>
                <w:ilvl w:val="0"/>
                <w:numId w:val="0"/>
              </w:numPr>
              <w:rPr>
                <w:rFonts w:ascii="Calibri" w:eastAsia="Calibri" w:hAnsi="Calibri" w:cs="Calibri"/>
                <w:color w:val="000000" w:themeColor="text1"/>
                <w:sz w:val="22"/>
                <w:szCs w:val="22"/>
                <w:lang w:val="en-IE"/>
              </w:rPr>
            </w:pPr>
            <w:r>
              <w:rPr>
                <w:rFonts w:ascii="Calibri" w:eastAsia="Calibri" w:hAnsi="Calibri" w:cs="Calibri"/>
                <w:b/>
                <w:bCs/>
                <w:color w:val="000000" w:themeColor="text1"/>
                <w:sz w:val="22"/>
                <w:szCs w:val="22"/>
                <w:lang w:val="en-IE"/>
              </w:rPr>
              <w:t>Gender-disaggregated data</w:t>
            </w:r>
            <w:r>
              <w:rPr>
                <w:rFonts w:ascii="Calibri" w:eastAsia="Calibri" w:hAnsi="Calibri" w:cs="Calibri"/>
                <w:color w:val="000000" w:themeColor="text1"/>
                <w:sz w:val="22"/>
                <w:szCs w:val="22"/>
                <w:lang w:val="en-IE"/>
              </w:rPr>
              <w:t xml:space="preserve">: </w:t>
            </w:r>
          </w:p>
          <w:p w14:paraId="0EB621DD" w14:textId="77777777" w:rsidR="00D933B7" w:rsidRDefault="00D933B7" w:rsidP="00D933B7">
            <w:pPr>
              <w:pStyle w:val="TableListBullet"/>
              <w:tabs>
                <w:tab w:val="num" w:pos="283"/>
              </w:tabs>
              <w:ind w:left="283" w:hanging="283"/>
              <w:rPr>
                <w:rFonts w:eastAsia="EC Square Sans Pro" w:cs="EC Square Sans Pro"/>
                <w:color w:val="000000" w:themeColor="text1"/>
                <w:sz w:val="22"/>
                <w:szCs w:val="22"/>
                <w:lang w:val="en-IE"/>
              </w:rPr>
            </w:pPr>
            <w:r>
              <w:rPr>
                <w:rFonts w:eastAsia="EC Square Sans Pro" w:cs="EC Square Sans Pro"/>
                <w:color w:val="000000" w:themeColor="text1"/>
                <w:sz w:val="22"/>
                <w:szCs w:val="22"/>
                <w:lang w:val="en-IE"/>
              </w:rPr>
              <w:t>The European space industry is quite specific in terms of age and qualification structures. The industry maintains a rather stable age structure. The employment distribution by age exhibits a larger proportion of employees in the 49-58 age range, with an average age of employees around 44, with a slight difference between women and men. About a fifth of space industry employees are women.</w:t>
            </w:r>
          </w:p>
          <w:p w14:paraId="7C3DE071" w14:textId="77777777" w:rsidR="00D933B7" w:rsidRDefault="00D933B7" w:rsidP="00373960">
            <w:pPr>
              <w:pStyle w:val="ListParagraph"/>
              <w:numPr>
                <w:ilvl w:val="0"/>
                <w:numId w:val="26"/>
              </w:numPr>
              <w:spacing w:after="0" w:line="264" w:lineRule="auto"/>
              <w:jc w:val="both"/>
              <w:rPr>
                <w:rFonts w:ascii="Times New Roman" w:eastAsia="Times New Roman" w:hAnsi="Times New Roman" w:cs="Segoe UI"/>
                <w:sz w:val="22"/>
                <w:szCs w:val="22"/>
                <w:lang w:val="en-IE" w:eastAsia="en-IE"/>
              </w:rPr>
            </w:pPr>
            <w:r>
              <w:rPr>
                <w:rStyle w:val="eop"/>
                <w:rFonts w:eastAsia="EC Square Sans Pro" w:cs="EC Square Sans Pro"/>
                <w:color w:val="000000" w:themeColor="text1"/>
                <w:sz w:val="22"/>
                <w:szCs w:val="22"/>
                <w:lang w:val="en-IE"/>
              </w:rPr>
              <w:t>Women accounted for roughly 23% of employment in the upstream segment in Europe in 2024 a share that has remained stable over the last decade.</w:t>
            </w:r>
          </w:p>
          <w:p w14:paraId="6CD841FD"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3F687953" w14:textId="77777777" w:rsidR="00D933B7" w:rsidRPr="00590300" w:rsidRDefault="00D933B7">
            <w:pPr>
              <w:pStyle w:val="TableListBullet"/>
              <w:numPr>
                <w:ilvl w:val="0"/>
                <w:numId w:val="0"/>
              </w:numPr>
            </w:pPr>
            <w:r>
              <w:rPr>
                <w:rFonts w:ascii="Aptos" w:hAnsi="Aptos"/>
                <w:noProof/>
              </w:rPr>
              <w:drawing>
                <wp:inline distT="0" distB="0" distL="0" distR="0" wp14:anchorId="09BD2FF1" wp14:editId="39E4F82F">
                  <wp:extent cx="6120765" cy="4542155"/>
                  <wp:effectExtent l="0" t="0" r="13335" b="10795"/>
                  <wp:docPr id="9856491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76" r:link="rId177">
                            <a:extLst>
                              <a:ext uri="{28A0092B-C50C-407E-A947-70E740481C1C}">
                                <a14:useLocalDpi xmlns:a14="http://schemas.microsoft.com/office/drawing/2010/main" val="0"/>
                              </a:ext>
                            </a:extLst>
                          </a:blip>
                          <a:srcRect/>
                          <a:stretch>
                            <a:fillRect/>
                          </a:stretch>
                        </pic:blipFill>
                        <pic:spPr bwMode="auto">
                          <a:xfrm>
                            <a:off x="0" y="0"/>
                            <a:ext cx="6120765" cy="4542155"/>
                          </a:xfrm>
                          <a:prstGeom prst="rect">
                            <a:avLst/>
                          </a:prstGeom>
                          <a:noFill/>
                          <a:ln>
                            <a:noFill/>
                          </a:ln>
                        </pic:spPr>
                      </pic:pic>
                    </a:graphicData>
                  </a:graphic>
                </wp:inline>
              </w:drawing>
            </w:r>
          </w:p>
        </w:tc>
      </w:tr>
      <w:tr w:rsidR="00D933B7" w:rsidRPr="0047239D" w14:paraId="5CD8CCAE" w14:textId="77777777">
        <w:tc>
          <w:tcPr>
            <w:tcW w:w="9629" w:type="dxa"/>
            <w:shd w:val="clear" w:color="auto" w:fill="auto"/>
          </w:tcPr>
          <w:p w14:paraId="67B0CFA1" w14:textId="77777777" w:rsidR="00D933B7" w:rsidRPr="0043484A" w:rsidRDefault="00D933B7">
            <w:pPr>
              <w:spacing w:after="0" w:line="240" w:lineRule="auto"/>
              <w:textAlignment w:val="baseline"/>
              <w:rPr>
                <w:rFonts w:eastAsia="Times New Roman" w:cs="Segoe UI"/>
                <w:sz w:val="22"/>
                <w:szCs w:val="22"/>
                <w:lang w:val="en-IE" w:eastAsia="en-IE"/>
              </w:rPr>
            </w:pPr>
          </w:p>
          <w:p w14:paraId="051A4BC1" w14:textId="77777777" w:rsidR="00D933B7" w:rsidRPr="0043484A" w:rsidDel="002B0CAB" w:rsidRDefault="00D933B7">
            <w:pPr>
              <w:spacing w:after="0" w:line="240" w:lineRule="auto"/>
              <w:textAlignment w:val="baseline"/>
              <w:rPr>
                <w:rFonts w:eastAsia="Times New Roman" w:cs="Segoe UI"/>
                <w:sz w:val="20"/>
                <w:szCs w:val="20"/>
                <w:lang w:val="en-IE" w:eastAsia="en-IE"/>
              </w:rPr>
            </w:pPr>
            <w:r>
              <w:rPr>
                <w:rFonts w:eastAsia="Times New Roman" w:cs="Segoe UI"/>
                <w:sz w:val="20"/>
                <w:szCs w:val="20"/>
                <w:lang w:val="en-IE" w:eastAsia="en-IE"/>
              </w:rPr>
              <w:t xml:space="preserve">(Source: </w:t>
            </w:r>
            <w:hyperlink r:id="rId178" w:history="1">
              <w:r>
                <w:rPr>
                  <w:rStyle w:val="Hyperlink"/>
                  <w:rFonts w:eastAsiaTheme="minorHAnsi"/>
                  <w:sz w:val="20"/>
                  <w:szCs w:val="20"/>
                  <w:lang w:val="en-IE" w:eastAsia="en-US"/>
                </w:rPr>
                <w:t>ASD Eurospace (2024)</w:t>
              </w:r>
            </w:hyperlink>
            <w:r>
              <w:rPr>
                <w:rFonts w:eastAsia="Times New Roman" w:cs="Segoe UI"/>
                <w:sz w:val="20"/>
                <w:szCs w:val="20"/>
                <w:lang w:val="en-IE" w:eastAsia="en-IE"/>
              </w:rPr>
              <w:t>)</w:t>
            </w:r>
          </w:p>
        </w:tc>
      </w:tr>
    </w:tbl>
    <w:p w14:paraId="04311771" w14:textId="77777777" w:rsidR="00D933B7" w:rsidRDefault="00D933B7" w:rsidP="00D933B7">
      <w:pPr>
        <w:rPr>
          <w:lang w:eastAsia="en-GB"/>
        </w:rPr>
      </w:pPr>
    </w:p>
    <w:p w14:paraId="6A5CF090" w14:textId="77777777" w:rsidR="00D933B7" w:rsidRDefault="00D933B7" w:rsidP="00D933B7">
      <w:pPr>
        <w:rPr>
          <w:b/>
          <w:bCs/>
        </w:rPr>
      </w:pPr>
    </w:p>
    <w:p w14:paraId="0A85AC17" w14:textId="77777777" w:rsidR="00D933B7" w:rsidRDefault="00D933B7" w:rsidP="00D933B7">
      <w:pPr>
        <w:spacing w:line="259" w:lineRule="auto"/>
        <w:rPr>
          <w:b/>
          <w:bCs/>
        </w:rPr>
      </w:pPr>
      <w:r>
        <w:rPr>
          <w:b/>
          <w:bCs/>
        </w:rPr>
        <w:br w:type="page"/>
      </w:r>
    </w:p>
    <w:p w14:paraId="4527B7C9" w14:textId="77777777" w:rsidR="00D933B7" w:rsidRDefault="00D933B7" w:rsidP="00D933B7">
      <w:pPr>
        <w:rPr>
          <w:b/>
          <w:bCs/>
        </w:rPr>
      </w:pPr>
    </w:p>
    <w:p w14:paraId="1FC27429"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65AD457A"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01EF1015"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4B48982C"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3B029FB6"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6EB5DDC9"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520A4B99"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700315DB"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416A5444"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272F8926"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010DD8A9" w14:textId="77777777">
        <w:trPr>
          <w:trHeight w:val="300"/>
        </w:trPr>
        <w:tc>
          <w:tcPr>
            <w:tcW w:w="1276" w:type="dxa"/>
            <w:tcBorders>
              <w:top w:val="single" w:sz="6" w:space="0" w:color="8C8C8C"/>
              <w:left w:val="nil"/>
              <w:bottom w:val="single" w:sz="6" w:space="0" w:color="8C8C8C"/>
              <w:right w:val="nil"/>
            </w:tcBorders>
            <w:vAlign w:val="center"/>
            <w:hideMark/>
          </w:tcPr>
          <w:p w14:paraId="434F4EE2"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54920DB7" w14:textId="77777777" w:rsidR="00D933B7" w:rsidRPr="003E1C38" w:rsidRDefault="00D933B7">
            <w:pPr>
              <w:spacing w:after="0" w:line="240" w:lineRule="auto"/>
              <w:jc w:val="center"/>
              <w:textAlignment w:val="baseline"/>
              <w:rPr>
                <w:rFonts w:ascii="Segoe UI" w:hAnsi="Segoe UI" w:cs="Segoe UI"/>
                <w:sz w:val="20"/>
                <w:lang w:val="en-IE" w:eastAsia="en-IE"/>
              </w:rPr>
            </w:pPr>
            <w:r>
              <w:t>334.3</w:t>
            </w:r>
          </w:p>
        </w:tc>
        <w:tc>
          <w:tcPr>
            <w:tcW w:w="1276" w:type="dxa"/>
            <w:tcBorders>
              <w:top w:val="single" w:sz="6" w:space="0" w:color="8C8C8C"/>
              <w:left w:val="nil"/>
              <w:bottom w:val="single" w:sz="6" w:space="0" w:color="8C8C8C"/>
              <w:right w:val="nil"/>
            </w:tcBorders>
            <w:vAlign w:val="center"/>
            <w:hideMark/>
          </w:tcPr>
          <w:p w14:paraId="0225089D" w14:textId="77777777" w:rsidR="00D933B7" w:rsidRPr="003E1C38" w:rsidRDefault="00D933B7">
            <w:pPr>
              <w:spacing w:after="0" w:line="240" w:lineRule="auto"/>
              <w:jc w:val="center"/>
              <w:textAlignment w:val="baseline"/>
              <w:rPr>
                <w:rFonts w:ascii="Segoe UI" w:hAnsi="Segoe UI" w:cs="Segoe UI"/>
                <w:sz w:val="20"/>
                <w:lang w:val="en-IE" w:eastAsia="en-IE"/>
              </w:rPr>
            </w:pPr>
            <w:r>
              <w:t>487.5</w:t>
            </w:r>
          </w:p>
        </w:tc>
        <w:tc>
          <w:tcPr>
            <w:tcW w:w="1134" w:type="dxa"/>
            <w:tcBorders>
              <w:top w:val="single" w:sz="6" w:space="0" w:color="8C8C8C"/>
              <w:left w:val="nil"/>
              <w:bottom w:val="single" w:sz="6" w:space="0" w:color="8C8C8C"/>
              <w:right w:val="nil"/>
            </w:tcBorders>
            <w:vAlign w:val="center"/>
            <w:hideMark/>
          </w:tcPr>
          <w:p w14:paraId="61C82E6C" w14:textId="77777777" w:rsidR="00D933B7" w:rsidRPr="003E1C38" w:rsidRDefault="00D933B7">
            <w:pPr>
              <w:spacing w:after="0" w:line="240" w:lineRule="auto"/>
              <w:jc w:val="center"/>
              <w:textAlignment w:val="baseline"/>
              <w:rPr>
                <w:rFonts w:ascii="Segoe UI" w:hAnsi="Segoe UI" w:cs="Segoe UI"/>
                <w:sz w:val="20"/>
                <w:lang w:val="en-IE" w:eastAsia="en-IE"/>
              </w:rPr>
            </w:pPr>
            <w:r>
              <w:t>369.6</w:t>
            </w:r>
          </w:p>
        </w:tc>
        <w:tc>
          <w:tcPr>
            <w:tcW w:w="1276" w:type="dxa"/>
            <w:tcBorders>
              <w:top w:val="single" w:sz="6" w:space="0" w:color="8C8C8C"/>
              <w:left w:val="nil"/>
              <w:bottom w:val="single" w:sz="6" w:space="0" w:color="8C8C8C"/>
              <w:right w:val="nil"/>
            </w:tcBorders>
            <w:vAlign w:val="center"/>
          </w:tcPr>
          <w:p w14:paraId="57A9D8B3" w14:textId="77777777" w:rsidR="00D933B7" w:rsidRPr="003E1C38" w:rsidRDefault="00D933B7">
            <w:pPr>
              <w:spacing w:after="0" w:line="240" w:lineRule="auto"/>
              <w:jc w:val="center"/>
              <w:textAlignment w:val="baseline"/>
              <w:rPr>
                <w:rFonts w:cs="Segoe UI"/>
                <w:sz w:val="20"/>
                <w:lang w:eastAsia="en-IE"/>
              </w:rPr>
            </w:pPr>
            <w:r>
              <w:t>708.6</w:t>
            </w:r>
          </w:p>
        </w:tc>
        <w:tc>
          <w:tcPr>
            <w:tcW w:w="1134" w:type="dxa"/>
            <w:tcBorders>
              <w:top w:val="single" w:sz="6" w:space="0" w:color="8C8C8C"/>
              <w:left w:val="nil"/>
              <w:bottom w:val="single" w:sz="6" w:space="0" w:color="8C8C8C"/>
              <w:right w:val="nil"/>
            </w:tcBorders>
            <w:vAlign w:val="center"/>
          </w:tcPr>
          <w:p w14:paraId="29EB3859" w14:textId="77777777" w:rsidR="00D933B7" w:rsidRPr="003E1C38" w:rsidRDefault="00D933B7">
            <w:pPr>
              <w:spacing w:after="0" w:line="240" w:lineRule="auto"/>
              <w:jc w:val="center"/>
              <w:textAlignment w:val="baseline"/>
              <w:rPr>
                <w:rFonts w:cs="Segoe UI"/>
                <w:sz w:val="20"/>
                <w:lang w:eastAsia="en-IE"/>
              </w:rPr>
            </w:pPr>
            <w:r>
              <w:t>704.6</w:t>
            </w:r>
          </w:p>
        </w:tc>
        <w:tc>
          <w:tcPr>
            <w:tcW w:w="1233" w:type="dxa"/>
            <w:tcBorders>
              <w:top w:val="single" w:sz="6" w:space="0" w:color="8C8C8C"/>
              <w:left w:val="nil"/>
              <w:bottom w:val="single" w:sz="6" w:space="0" w:color="8C8C8C"/>
              <w:right w:val="nil"/>
            </w:tcBorders>
            <w:vAlign w:val="center"/>
            <w:hideMark/>
          </w:tcPr>
          <w:p w14:paraId="3FDD88B2" w14:textId="77777777" w:rsidR="00D933B7" w:rsidRPr="003E1C38" w:rsidRDefault="00D933B7">
            <w:pPr>
              <w:spacing w:after="0" w:line="240" w:lineRule="auto"/>
              <w:jc w:val="center"/>
              <w:textAlignment w:val="baseline"/>
              <w:rPr>
                <w:rFonts w:ascii="Segoe UI" w:hAnsi="Segoe UI" w:cs="Segoe UI"/>
                <w:sz w:val="20"/>
                <w:lang w:val="en-IE" w:eastAsia="en-IE"/>
              </w:rPr>
            </w:pPr>
            <w:r>
              <w:t>2 604.7</w:t>
            </w:r>
          </w:p>
        </w:tc>
        <w:tc>
          <w:tcPr>
            <w:tcW w:w="1176" w:type="dxa"/>
            <w:tcBorders>
              <w:top w:val="single" w:sz="6" w:space="0" w:color="8C8C8C"/>
              <w:left w:val="nil"/>
              <w:bottom w:val="single" w:sz="6" w:space="0" w:color="8C8C8C"/>
              <w:right w:val="nil"/>
            </w:tcBorders>
            <w:vAlign w:val="center"/>
            <w:hideMark/>
          </w:tcPr>
          <w:p w14:paraId="30D1F0C1" w14:textId="77777777" w:rsidR="00D933B7" w:rsidRPr="003E1C38" w:rsidRDefault="00D933B7">
            <w:pPr>
              <w:spacing w:after="0" w:line="240" w:lineRule="auto"/>
              <w:jc w:val="center"/>
              <w:textAlignment w:val="baseline"/>
              <w:rPr>
                <w:rFonts w:ascii="Segoe UI" w:hAnsi="Segoe UI" w:cs="Segoe UI"/>
                <w:sz w:val="20"/>
                <w:lang w:val="en-IE" w:eastAsia="en-IE"/>
              </w:rPr>
            </w:pPr>
            <w:r>
              <w:t>25.6%</w:t>
            </w:r>
          </w:p>
        </w:tc>
      </w:tr>
    </w:tbl>
    <w:p w14:paraId="0B3D75E2" w14:textId="77777777" w:rsidR="00D933B7" w:rsidRDefault="00D933B7" w:rsidP="00D933B7">
      <w:pPr>
        <w:pStyle w:val="ListParagraph"/>
        <w:ind w:left="360"/>
        <w:rPr>
          <w:lang w:eastAsia="en-GB"/>
        </w:rPr>
      </w:pPr>
    </w:p>
    <w:p w14:paraId="4FE01234" w14:textId="77777777" w:rsidR="00D933B7" w:rsidRDefault="00D933B7" w:rsidP="00373960">
      <w:pPr>
        <w:pStyle w:val="ListParagraph"/>
        <w:numPr>
          <w:ilvl w:val="0"/>
          <w:numId w:val="28"/>
        </w:numPr>
        <w:spacing w:before="240" w:after="240" w:line="264" w:lineRule="auto"/>
        <w:jc w:val="both"/>
        <w:rPr>
          <w:lang w:eastAsia="en-GB"/>
        </w:rPr>
      </w:pPr>
      <w:r>
        <w:rPr>
          <w:lang w:eastAsia="en-GB"/>
        </w:rPr>
        <w:t>The services that will be provided under the GOVSATCOM component of the EU space programme are expected to boost the digital transition in Europe and worldwide. Programme activities are aimed at facilitating the further development of high-speed broadband and seamless connectivity, and secure and cost-effective satellite communications services for governmental satellite communication users.</w:t>
      </w:r>
    </w:p>
    <w:p w14:paraId="62273595" w14:textId="77777777" w:rsidR="00D933B7" w:rsidRDefault="00D933B7" w:rsidP="00373960">
      <w:pPr>
        <w:pStyle w:val="ListParagraph"/>
        <w:numPr>
          <w:ilvl w:val="0"/>
          <w:numId w:val="28"/>
        </w:numPr>
        <w:spacing w:before="240" w:after="240" w:line="264" w:lineRule="auto"/>
        <w:jc w:val="both"/>
        <w:rPr>
          <w:lang w:eastAsia="en-GB"/>
        </w:rPr>
      </w:pPr>
      <w:r>
        <w:rPr>
          <w:lang w:eastAsia="en-GB"/>
        </w:rPr>
        <w:t>Copernicus Earth observation data are inherently digital, similarly the Copernicus information products are made available in digital format. These products have been enablers of the digitalisation of concerned administrative workflows and for the stakeholders involved. Copernicus contributes to significant reduction of reporting and documentation burden and delays. Further the evolution of Copernicus will involve technologies such as artificial intelligence, high-performance computing, digital twins.</w:t>
      </w:r>
    </w:p>
    <w:p w14:paraId="42C995A1" w14:textId="77777777" w:rsidR="00D933B7" w:rsidRDefault="00D933B7" w:rsidP="00F72C99">
      <w:pPr>
        <w:pStyle w:val="Heading3"/>
        <w:rPr>
          <w:b/>
          <w:bCs/>
        </w:rPr>
      </w:pPr>
      <w:r>
        <w:rPr>
          <w:b/>
          <w:bCs/>
        </w:rPr>
        <w:t>Contribution to strategic technologies (STEP)</w:t>
      </w:r>
    </w:p>
    <w:p w14:paraId="4A7E1CC0" w14:textId="77777777" w:rsidR="00D933B7" w:rsidRDefault="00D933B7" w:rsidP="00373960">
      <w:pPr>
        <w:pStyle w:val="ListParagraph"/>
        <w:numPr>
          <w:ilvl w:val="0"/>
          <w:numId w:val="28"/>
        </w:numPr>
        <w:spacing w:before="240" w:after="240" w:line="264" w:lineRule="auto"/>
        <w:jc w:val="both"/>
        <w:rPr>
          <w:lang w:eastAsia="en-GB"/>
        </w:rPr>
      </w:pPr>
      <w:r>
        <w:rPr>
          <w:lang w:eastAsia="en-GB"/>
        </w:rPr>
        <w:t>In line with Regulation (EU) 2024/795 (the STEP Regulation), Horizon Europe is one of the EU budget instruments in direct management mobilised under the Strategic Technologies for Europe Platform (STEP) to strengthen the competitiveness and resilience of the European economy. As stipulated in Article 4, Horizon Europe is also among the programmes that can award the STEP (Sovereignty) seal under its calls for proposals.</w:t>
      </w:r>
    </w:p>
    <w:p w14:paraId="6321D4BA" w14:textId="77777777" w:rsidR="00D933B7" w:rsidRPr="001209D5" w:rsidRDefault="00D933B7" w:rsidP="00373960">
      <w:pPr>
        <w:pStyle w:val="ListParagraph"/>
        <w:numPr>
          <w:ilvl w:val="0"/>
          <w:numId w:val="28"/>
        </w:numPr>
        <w:spacing w:before="240" w:after="240" w:line="264" w:lineRule="auto"/>
        <w:jc w:val="both"/>
        <w:rPr>
          <w:lang w:eastAsia="en-GB"/>
        </w:rPr>
      </w:pPr>
      <w:r>
        <w:rPr>
          <w:lang w:eastAsia="en-GB"/>
        </w:rPr>
        <w:t>In 2025, five topics under one call for proposals were flagged under Horizon Europe’s Cluster 4 – Space programme as contributing to STEP objectives. The specificity of these calls is that they are for cross-country multi-beneficiary projects. The total budget allocated to these topics amounts to EUR 53 million and Article 22(5) of the regulation establishing Horizon Europe applied to both calls. The article provides for the possibility to exclude from the calls for proposals entities controlled by non-associated non-EU countries or by entities established in such countries.</w:t>
      </w:r>
    </w:p>
    <w:p w14:paraId="23EAE1C0" w14:textId="77777777" w:rsidR="00D933B7" w:rsidRPr="001209D5" w:rsidRDefault="00D933B7" w:rsidP="00373960">
      <w:pPr>
        <w:pStyle w:val="ListParagraph"/>
        <w:numPr>
          <w:ilvl w:val="0"/>
          <w:numId w:val="28"/>
        </w:numPr>
        <w:spacing w:before="240" w:after="240" w:line="264" w:lineRule="auto"/>
        <w:jc w:val="both"/>
        <w:rPr>
          <w:lang w:eastAsia="en-GB"/>
        </w:rPr>
      </w:pPr>
      <w:r>
        <w:rPr>
          <w:lang w:eastAsia="en-GB"/>
        </w:rPr>
        <w:t>Since the inception of STEP implementation in early 2024 and as of end-2025, a total of 7 STEP-relevant Space projects have been awarded the STEP (Sovereignty) Seal and funded with EUR 32.4 million. These correspond to the projects awarded under the STEP-relevant Space calls of 2024: as of the end of the 2025, the evaluation of the submissions to the STEP-relevant Space calls of 2025 had not yet been concluded.</w:t>
      </w:r>
    </w:p>
    <w:p w14:paraId="04E35819" w14:textId="77777777" w:rsidR="00D933B7" w:rsidRDefault="00D933B7" w:rsidP="00F72C99">
      <w:pPr>
        <w:pStyle w:val="Heading2"/>
      </w:pPr>
      <w:r>
        <w:t>Contribution to reforms</w:t>
      </w:r>
    </w:p>
    <w:p w14:paraId="20B7664A" w14:textId="77777777" w:rsidR="00D933B7" w:rsidRDefault="00D933B7" w:rsidP="00373960">
      <w:pPr>
        <w:pStyle w:val="ListParagraph"/>
        <w:numPr>
          <w:ilvl w:val="0"/>
          <w:numId w:val="9"/>
        </w:numPr>
        <w:spacing w:after="240" w:line="264" w:lineRule="auto"/>
        <w:rPr>
          <w:lang w:eastAsia="en-GB"/>
        </w:rPr>
      </w:pPr>
      <w:r>
        <w:rPr>
          <w:lang w:eastAsia="en-GB"/>
        </w:rPr>
        <w:t xml:space="preserve">Not applicable </w:t>
      </w:r>
    </w:p>
    <w:p w14:paraId="2D863663" w14:textId="77777777" w:rsidR="00D933B7" w:rsidRPr="007863E8" w:rsidRDefault="00D933B7" w:rsidP="00D40104">
      <w:pPr>
        <w:pStyle w:val="ListParagraph"/>
        <w:keepNext/>
        <w:keepLines/>
        <w:numPr>
          <w:ilvl w:val="0"/>
          <w:numId w:val="9"/>
        </w:numPr>
        <w:spacing w:before="600" w:after="240" w:line="240" w:lineRule="auto"/>
        <w:ind w:left="357"/>
        <w:outlineLvl w:val="4"/>
        <w:rPr>
          <w:b/>
          <w:bCs/>
          <w:sz w:val="2"/>
          <w:szCs w:val="2"/>
        </w:rPr>
      </w:pPr>
    </w:p>
    <w:p w14:paraId="10E12CD7" w14:textId="77777777" w:rsidR="00D933B7" w:rsidRDefault="00D933B7" w:rsidP="00F72C99">
      <w:pPr>
        <w:pStyle w:val="Heading2"/>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1AE08B8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981E26A" w14:textId="77777777" w:rsidR="00D933B7" w:rsidRPr="0047239D" w:rsidRDefault="00D933B7">
            <w:pPr>
              <w:jc w:val="left"/>
              <w:rPr>
                <w:lang w:eastAsia="en-GB"/>
              </w:rPr>
            </w:pPr>
            <w:r>
              <w:rPr>
                <w:lang w:eastAsia="en-GB"/>
              </w:rPr>
              <w:t>SDG</w:t>
            </w:r>
          </w:p>
        </w:tc>
        <w:tc>
          <w:tcPr>
            <w:tcW w:w="2410" w:type="dxa"/>
            <w:vAlign w:val="center"/>
          </w:tcPr>
          <w:p w14:paraId="76D7B9B9"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4CFCD768"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39F5C3A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35545E2" w14:textId="512220B3" w:rsidR="00D933B7" w:rsidRPr="0047239D" w:rsidRDefault="009442CB">
            <w:pPr>
              <w:rPr>
                <w:b w:val="0"/>
                <w:lang w:eastAsia="en-GB"/>
              </w:rPr>
            </w:pPr>
            <w:r w:rsidRPr="00DB731B">
              <w:rPr>
                <w:b w:val="0"/>
                <w:lang w:eastAsia="en-GB"/>
              </w:rPr>
              <w:t>SDG1: End poverty in all its forms everywhere</w:t>
            </w:r>
          </w:p>
        </w:tc>
        <w:tc>
          <w:tcPr>
            <w:tcW w:w="2410" w:type="dxa"/>
          </w:tcPr>
          <w:p w14:paraId="6966BD66"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57CEB24"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The Copernicus Emergency Management Service (CEMS) offers a Global Human Settlement Layer (GHSL), a strategic knowledge infrastructure to make human presence on Earth visible, measurable, and actionable. GHSL provides global, open, and comparable data on population, built-up areas, and settlements, empowering institutions worldwide to make informed decisions in urban development, risk management, climate action, and sustainable planning.</w:t>
            </w:r>
          </w:p>
          <w:p w14:paraId="44558BEF"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Built on cutting-edge Earth Observation, open science, and methodological transparency, GHSL transforms complex global challenges into shared, evidence-based understanding, supporting risk exposure mapping and poverty risk mitigation.</w:t>
            </w:r>
          </w:p>
          <w:p w14:paraId="20E63115"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29BCEDB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45EB887" w14:textId="409D13D2" w:rsidR="00D933B7" w:rsidRPr="0047239D" w:rsidRDefault="008E1714">
            <w:pPr>
              <w:rPr>
                <w:b w:val="0"/>
                <w:lang w:eastAsia="en-GB"/>
              </w:rPr>
            </w:pPr>
            <w:r w:rsidRPr="00C85C9C">
              <w:rPr>
                <w:b w:val="0"/>
                <w:lang w:eastAsia="en-GB"/>
              </w:rPr>
              <w:t>SDG2: End hunger, achieve food security and improved nutrition and promote sustainable agriculture</w:t>
            </w:r>
          </w:p>
        </w:tc>
        <w:tc>
          <w:tcPr>
            <w:tcW w:w="2410" w:type="dxa"/>
          </w:tcPr>
          <w:p w14:paraId="60D9DFFE"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1730205"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 The EU space programme is providing innovative solutions with huge potential of making agriculture more productive and sustainable.  </w:t>
            </w:r>
          </w:p>
          <w:p w14:paraId="54213F20"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For example, Earth Observation data provided by the Copernicus Land Monitoring Service (CLMS) help national institutions in monitoring crop conditions, providing early warnings on failing crops and predicting crop yields. This enables a considerable improvement in the use of fertilizers, fuel and pesticides resulting in healthier food and a reduced environmental impact.  </w:t>
            </w:r>
          </w:p>
          <w:p w14:paraId="1A7F8924"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Galileo and EGNOS, in turn link data to specific geographical coordinates and provide geolocation, tracking and positioning in support of smart agriculture.</w:t>
            </w:r>
          </w:p>
        </w:tc>
      </w:tr>
      <w:tr w:rsidR="00D933B7" w:rsidRPr="0047239D" w14:paraId="6907138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FF94653" w14:textId="116E3CE5" w:rsidR="00D933B7" w:rsidRPr="0047239D" w:rsidRDefault="00AA26CE">
            <w:pPr>
              <w:rPr>
                <w:b w:val="0"/>
                <w:lang w:eastAsia="en-GB"/>
              </w:rPr>
            </w:pPr>
            <w:r w:rsidRPr="007B1F5B">
              <w:rPr>
                <w:b w:val="0"/>
                <w:lang w:eastAsia="en-GB"/>
              </w:rPr>
              <w:t>SDG3: Ensure healthy lives and promote well-being for all at all ages</w:t>
            </w:r>
          </w:p>
        </w:tc>
        <w:tc>
          <w:tcPr>
            <w:tcW w:w="2410" w:type="dxa"/>
          </w:tcPr>
          <w:p w14:paraId="290BAFC0"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40622B2C"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 xml:space="preserve"> EU space services provided by Galileo and Copernicus are key for the development of smart health apps benefiting users worldwide. For example, there are numerous consumer apps for checking daily sport and fitness activity and performance levels, encouraging a healthy lifestyle. There are apps used for patients monitoring like for instance for localizing patients with Alzheimer’s, to oversee patients with cardiac conditions and help with issuing emergency call warnings if needed, or apps used for guidance to assist the visually impaired. </w:t>
            </w:r>
          </w:p>
          <w:p w14:paraId="111F0955"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The Copernicus Atmosphere Monitoring Service issues daily air quality forecasts at global scale accounting for pollutants’ emissions or the consequences of events such as large wildfires or volcanic eruptions. This is valuable and reliable information for assessing health impacts.</w:t>
            </w:r>
          </w:p>
          <w:p w14:paraId="6EB5CD41" w14:textId="77777777" w:rsidR="00D933B7" w:rsidRPr="00590300" w:rsidRDefault="00D933B7">
            <w:pPr>
              <w:spacing w:after="12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sidRPr="001F2F66">
              <w:rPr>
                <w:rFonts w:asciiTheme="minorHAnsi" w:hAnsiTheme="minorHAnsi"/>
              </w:rPr>
              <w:t xml:space="preserve">The </w:t>
            </w:r>
            <w:hyperlink r:id="rId179" w:history="1">
              <w:r w:rsidRPr="001F2F66">
                <w:rPr>
                  <w:rStyle w:val="Hyperlink"/>
                  <w:rFonts w:asciiTheme="minorHAnsi" w:eastAsia="Times New Roman" w:hAnsiTheme="minorHAnsi" w:cs="Times New Roman"/>
                </w:rPr>
                <w:t>eCall</w:t>
              </w:r>
            </w:hyperlink>
            <w:r w:rsidRPr="001F2F66">
              <w:rPr>
                <w:rFonts w:asciiTheme="minorHAnsi" w:eastAsia="Times New Roman" w:hAnsiTheme="minorHAnsi" w:cs="Times New Roman"/>
                <w:color w:val="000000" w:themeColor="text1"/>
              </w:rPr>
              <w:t xml:space="preserve"> </w:t>
            </w:r>
            <w:r w:rsidRPr="001F2F66">
              <w:rPr>
                <w:rFonts w:asciiTheme="minorHAnsi" w:hAnsiTheme="minorHAnsi"/>
              </w:rPr>
              <w:t>initiative helps saving lives by speeding up the emergency response times in case of a road accident. This initiative requires all new car types sold in the European Union to be fitted with eCall devices that are using space data from Galileo and EGNOS. eCall devices automatically dial the European emergency number 112 to alert rescue services in the event of an accident while also communicating their accurate and exact location. It is estimated that eCall, in its first 10 years of operation, will save more than 2</w:t>
            </w:r>
            <w:r w:rsidRPr="001F2F66">
              <w:rPr>
                <w:rFonts w:ascii="Calibri" w:hAnsi="Calibri" w:cs="Calibri"/>
              </w:rPr>
              <w:t> </w:t>
            </w:r>
            <w:r w:rsidRPr="001F2F66">
              <w:rPr>
                <w:rFonts w:asciiTheme="minorHAnsi" w:hAnsiTheme="minorHAnsi"/>
              </w:rPr>
              <w:t>000 lives in Europe, avoid almost 20</w:t>
            </w:r>
            <w:r w:rsidRPr="001F2F66">
              <w:rPr>
                <w:rFonts w:ascii="Calibri" w:hAnsi="Calibri" w:cs="Calibri"/>
              </w:rPr>
              <w:t> </w:t>
            </w:r>
            <w:r w:rsidRPr="001F2F66">
              <w:rPr>
                <w:rFonts w:asciiTheme="minorHAnsi" w:hAnsiTheme="minorHAnsi"/>
              </w:rPr>
              <w:t>000 severe injuries and significantly reduce the severity of injuries in 15% of all accidents involving damage to health.</w:t>
            </w:r>
          </w:p>
          <w:p w14:paraId="4F902C7A"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40AEF6C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F84AEEE" w14:textId="36826DA0" w:rsidR="00D933B7" w:rsidRPr="0047239D" w:rsidRDefault="00A07D0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3037C398"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66575D9B"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The EU Space Programme, particularly through Copernicus, advances SDG 4 by providing open-access satellite data that enrich educational resources, helping students and educators develop skills in data analysis and environmental sciences. It supports research opportunities and offers training initiatives, equipping learners with competencies for careers in technology and environmental fields. By enhancing curricula and fostering innovation, Copernicus significantly contributes to quality education.</w:t>
            </w:r>
          </w:p>
        </w:tc>
      </w:tr>
      <w:tr w:rsidR="00D933B7" w:rsidRPr="0047239D" w14:paraId="6CB0DCE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33DE040" w14:textId="5A7238DF" w:rsidR="00D933B7" w:rsidRPr="0047239D" w:rsidRDefault="00FD0B5E">
            <w:pPr>
              <w:rPr>
                <w:b w:val="0"/>
                <w:lang w:eastAsia="en-GB"/>
              </w:rPr>
            </w:pPr>
            <w:r w:rsidRPr="0084135A">
              <w:rPr>
                <w:b w:val="0"/>
                <w:lang w:eastAsia="en-GB"/>
              </w:rPr>
              <w:t>SDG5: Achieve gender equality and empower all women and girls</w:t>
            </w:r>
          </w:p>
        </w:tc>
        <w:tc>
          <w:tcPr>
            <w:tcW w:w="2410" w:type="dxa"/>
          </w:tcPr>
          <w:p w14:paraId="47D0B45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CA262B1"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The EU Space Programme, with Copernicus at the forefront, contributes to SDG 5 on gender equality by promoting inclusivity and diversity within STEM fields, historically underrepresented by women. It supports initiatives and educational programmes aimed at encouraging girls and women to pursue careers in science, technology, engineering, and mathematics, including space and Earth observation sectors. By ensuring equitable access to training and resources, Copernicus helps dismantle gender barriers and fosters an environment where women can thrive as researchers, innovators, and leaders in the space industry. These efforts contribute to more balanced representation and empowerment in scientific and technological domains.</w:t>
            </w:r>
          </w:p>
        </w:tc>
      </w:tr>
      <w:tr w:rsidR="00D933B7" w:rsidRPr="0047239D" w14:paraId="51940AD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817FB30" w14:textId="5A4BE834" w:rsidR="00D933B7" w:rsidRPr="0047239D" w:rsidRDefault="0023568D">
            <w:pPr>
              <w:rPr>
                <w:b w:val="0"/>
                <w:lang w:eastAsia="en-GB"/>
              </w:rPr>
            </w:pPr>
            <w:r w:rsidRPr="00C74D8B">
              <w:rPr>
                <w:b w:val="0"/>
                <w:lang w:eastAsia="en-GB"/>
              </w:rPr>
              <w:t>SDG6: Ensure availability and sustainable management of water and sanitation for all</w:t>
            </w:r>
          </w:p>
        </w:tc>
        <w:tc>
          <w:tcPr>
            <w:tcW w:w="2410" w:type="dxa"/>
          </w:tcPr>
          <w:p w14:paraId="2B0C35C8"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E780F3A"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EU space technologies play a crucial role in optimizing drinking water processing operations to achieve higher quality.  </w:t>
            </w:r>
          </w:p>
          <w:p w14:paraId="2EECE82E"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For example, the Copernicus Land Monitoring Service (CLMS) systematically provides real time information on the state of global inland water bodies and their seasonal replenishment, lake and river water levels, temperature, turbidity and trophic state, including potential water availability from snow and ice cover. Better information and forecasts help a broad range of water managers adapt their strategies when dealing with water allocation, flood management, ecological status and industrial water use to mitigate the effects of climate change.</w:t>
            </w:r>
          </w:p>
        </w:tc>
      </w:tr>
      <w:tr w:rsidR="00D933B7" w:rsidRPr="0047239D" w14:paraId="12C056D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76FF986" w14:textId="32C29EB7" w:rsidR="00D933B7" w:rsidRPr="0047239D" w:rsidRDefault="00203B50">
            <w:pPr>
              <w:rPr>
                <w:b w:val="0"/>
                <w:lang w:eastAsia="en-GB"/>
              </w:rPr>
            </w:pPr>
            <w:r w:rsidRPr="00203B50">
              <w:rPr>
                <w:b w:val="0"/>
                <w:lang w:eastAsia="en-GB"/>
              </w:rPr>
              <w:t>SDG7: Ensure access to affordable, reliable, sustainable and modern energy for all</w:t>
            </w:r>
          </w:p>
        </w:tc>
        <w:tc>
          <w:tcPr>
            <w:tcW w:w="2410" w:type="dxa"/>
          </w:tcPr>
          <w:p w14:paraId="5DC45E5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51645FE9"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 xml:space="preserve">The EU Space Programme, including Copernicus, plays a key role in advancing clean energy by providing critical satellite data that supports environmental monitoring and sustainable energy initiatives. Copernicus offers Earth observation data that tracks climate change, maps renewable energy resources, and monitors air quality, helping to optimize energy production from renewable sources like wind, solar, and hydropower. By offering accurate, real-time information on environmental conditions, the programme aids decision-making, promotes energy efficiency, and supports the transition to a low-carbon economy across Europe.  </w:t>
            </w:r>
          </w:p>
        </w:tc>
      </w:tr>
      <w:tr w:rsidR="00D933B7" w:rsidRPr="0047239D" w14:paraId="6863C55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7D07734" w14:textId="22BBE758" w:rsidR="00D933B7" w:rsidRPr="0047239D"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137A04D2"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B17BABD"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The EU Space Programme, including Copernicus, boosts competitiveness and economic growth by providing valuable satellite data that enhances decision-making across various sectors. Copernicus offers Earth observation data that supports industries such as agriculture, transport, and disaster management, driving innovation, efficiency, and cost savings. By enabling businesses to access precise, real-time information, the programme fosters the development of new technologies, services, and applications, creating new market opportunities and enhancing the EU’s global economic position. This data-driven approach not only strengthens existing industries but also spurs the growth of emerging sectors in the digital economy.  </w:t>
            </w:r>
          </w:p>
        </w:tc>
      </w:tr>
      <w:tr w:rsidR="00D933B7" w:rsidRPr="0047239D" w14:paraId="78F31A2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6959A67" w14:textId="4E702D63" w:rsidR="00D933B7" w:rsidRPr="0047239D" w:rsidRDefault="00900E05">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4451436D"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7C94768C"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 xml:space="preserve">The EU space-based technologies are key enablers for smart and sustainable transport and, in particular, for connected and autonomous driving. In road transport, using navigation and positioning services by Galileo leads to a range of innovative applications that enable smart mobility and multi-mode transport digitalisation with optimised travel routes, in turn allowing for a reduction in CO2 emissions. In air transport, using EGNOS for efficient definition of flight routes helps reduce fuel consumption and CO2 emissions. </w:t>
            </w:r>
          </w:p>
          <w:p w14:paraId="6694E3C6"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Copernicus data and information will be used to assess the energy efficiency of residential areas and to monitor the impact of the related energy efficiency policies.</w:t>
            </w:r>
          </w:p>
        </w:tc>
      </w:tr>
      <w:tr w:rsidR="00D933B7" w:rsidRPr="0047239D" w14:paraId="7E0B76D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13EB08B" w14:textId="2D26A3C2" w:rsidR="00D933B7" w:rsidRPr="0047239D" w:rsidRDefault="00685ACC">
            <w:pPr>
              <w:rPr>
                <w:b w:val="0"/>
                <w:lang w:eastAsia="en-GB"/>
              </w:rPr>
            </w:pPr>
            <w:r w:rsidRPr="00DB1942">
              <w:rPr>
                <w:b w:val="0"/>
                <w:bCs/>
              </w:rPr>
              <w:t>SDG11: Make cities and human settlements inclusive, safe, resilient and sustainable</w:t>
            </w:r>
          </w:p>
        </w:tc>
        <w:tc>
          <w:tcPr>
            <w:tcW w:w="2410" w:type="dxa"/>
          </w:tcPr>
          <w:p w14:paraId="7D0799D6"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7A5A2AD"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EU space services provided under the EU space programme are key enablers for smart cities, making urban planning more efficient. By using Galileo and EGNOS for navigation, positioning and timing, city services that are essential for instance for operating and managing public transportation, power supply, connectivity, waste management, and much more, can be considerably improved and at a lower cost. </w:t>
            </w:r>
          </w:p>
          <w:p w14:paraId="185E8B1C"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Copernicus provides valuable satellite images and insights about urban areas. These include information about land use and land cover classification, urban growth and urban green areas, which policymakers use to improve life in cities. The Copernicus Climate Change Service provides information on city-scale climate helping city planners to mitigate the effects of heat waves for their citizens. The Copernicus Emergency Management Service (CEMS) provides information for emergency response in relation to different types of disasters, including floods, as well as for related prevention, preparedness, response and recovery activities.</w:t>
            </w:r>
          </w:p>
        </w:tc>
      </w:tr>
      <w:tr w:rsidR="00D933B7" w:rsidRPr="0047239D" w14:paraId="4DD31CC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8DB868E" w14:textId="4E7231A2"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38C5A4B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114CE3FD"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The development of PEFCR4Space establishes clear Product Environmental Footprint Category Rules for the space sector, contributing to Sustainable Development Goal 12 by promoting sustainable consumption and production through standardised environmental impact assessments and improved resource efficiency.</w:t>
            </w:r>
          </w:p>
        </w:tc>
      </w:tr>
      <w:tr w:rsidR="00D933B7" w:rsidRPr="0047239D" w14:paraId="031A01D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703DD27" w14:textId="2D13D97A" w:rsidR="00D933B7" w:rsidRPr="0047239D" w:rsidRDefault="00C941C9">
            <w:pPr>
              <w:rPr>
                <w:b w:val="0"/>
                <w:lang w:eastAsia="en-GB"/>
              </w:rPr>
            </w:pPr>
            <w:r w:rsidRPr="00C941C9">
              <w:rPr>
                <w:b w:val="0"/>
              </w:rPr>
              <w:t>SDG13: Take urgent action to combat climate change and its impacts</w:t>
            </w:r>
          </w:p>
        </w:tc>
        <w:tc>
          <w:tcPr>
            <w:tcW w:w="2410" w:type="dxa"/>
          </w:tcPr>
          <w:p w14:paraId="2A47F95C"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636103F"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The Copernicus Climate Change Service routinely monitors the Earth’s climate and its evolution. It provides routine access to key indicators on a number of Essential Climate Variables (temperature, sea-ice, CO2, etc.) and is therefore a powerful tool to monitor the success of the implementation of the Paris Agreement. The Copernicus Atmosphere Service provides already today information on greenhouse gas concentrations and on sources. A new application for monitoring methane hotspots was launched in 2025.</w:t>
            </w:r>
          </w:p>
        </w:tc>
      </w:tr>
      <w:tr w:rsidR="00D933B7" w:rsidRPr="0047239D" w14:paraId="3880205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7C5CE2E" w14:textId="5C0D05B8" w:rsidR="00D933B7" w:rsidRPr="0047239D" w:rsidRDefault="004D124D">
            <w:pPr>
              <w:rPr>
                <w:b w:val="0"/>
                <w:lang w:eastAsia="en-GB"/>
              </w:rPr>
            </w:pPr>
            <w:r w:rsidRPr="00DB731B">
              <w:rPr>
                <w:b w:val="0"/>
                <w:lang w:eastAsia="en-GB"/>
              </w:rPr>
              <w:t>SDG14: Conserve and sustainably use the oceans, seas and marine resources for sustainable development</w:t>
            </w:r>
          </w:p>
        </w:tc>
        <w:tc>
          <w:tcPr>
            <w:tcW w:w="2410" w:type="dxa"/>
          </w:tcPr>
          <w:p w14:paraId="1A838738"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42E724EB"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Copernicus is helping governments identify the sources of oil pollution. It is also a powerful tool used by fisheries control administrations from across the EU, to make maritime surveillance more effective. The combined use of Copernicus satellite images with vessel positioning information provided by Galileo reinforce the monitoring activities and help authorities detect and track movements and activities in restricted fishing grounds. The Copernicus Marine Service reported on Sustainable Development Goal 14 (‘Life below water’) regarding the impact of climate on waters acidification and eutrophication, which have a direct impact on marine ecosystems.</w:t>
            </w:r>
          </w:p>
        </w:tc>
      </w:tr>
      <w:tr w:rsidR="00D933B7" w:rsidRPr="0047239D" w14:paraId="72D4BAC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66582B2" w14:textId="092681B8" w:rsidR="00D933B7" w:rsidRPr="0047239D" w:rsidRDefault="003A1950">
            <w:pPr>
              <w:rPr>
                <w:b w:val="0"/>
                <w:lang w:eastAsia="en-GB"/>
              </w:rPr>
            </w:pPr>
            <w:r w:rsidRPr="00E544E8">
              <w:rPr>
                <w:b w:val="0"/>
                <w:lang w:eastAsia="en-GB"/>
              </w:rPr>
              <w:t>SDG15: Protect, restore and promote sustainable use of terrestrial ecosystems, sustainably manage forests, combat desertification, and halt and reverse land degradation and halt biodiversity loss</w:t>
            </w:r>
          </w:p>
        </w:tc>
        <w:tc>
          <w:tcPr>
            <w:tcW w:w="2410" w:type="dxa"/>
          </w:tcPr>
          <w:p w14:paraId="1F53BF62"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6AE1C879"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The EU space programme provides reliable services and reports supporting the formulation, implementation and monitoring of policies to protect natural environments and biodiversity (EU biodiversity strategy for 2030). Benefiting users worldwide, the Copernicus Climate Change Service develops tailored information products on key indicators such as temperature, sea ice and CO2 levels. In addition, the Copernicus Atmosphere Monitoring Service uses near-real-time observations of the location and intensity of active wildfires to estimate the emissions of pollutants that may impact biodiversity in the affected areas.  </w:t>
            </w:r>
          </w:p>
        </w:tc>
      </w:tr>
      <w:tr w:rsidR="00D933B7" w:rsidRPr="0047239D" w14:paraId="55166CF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60F133A" w14:textId="6770AC15" w:rsidR="00D933B7" w:rsidRPr="0047239D"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6B61804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1683B07D"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 xml:space="preserve">The EU space programme contributes to this SDG by providing trustworthy data, products, applications and services in support of EU’s soft diplomacy. Copernicus, </w:t>
            </w:r>
            <w:r>
              <w:rPr>
                <w:rFonts w:eastAsia="EC Square Sans Pro" w:cs="EC Square Sans Pro"/>
              </w:rPr>
              <w:t>by offering vital Earth observation data, supports transparency, informed decision-making, and evidence-based policy. This information aids governments and institutions in effectively managing resources, monitoring borders, and responding to crises, thereby promoting peace and stability. Additionally, by supporting initiatives that enhance data accessibility and collaboration, Copernicus fosters trust among international entities, strengthening justice and the development of robust, accountable institutions.</w:t>
            </w:r>
          </w:p>
        </w:tc>
      </w:tr>
      <w:tr w:rsidR="00D933B7" w:rsidRPr="0047239D" w14:paraId="0BC3446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85F63D2" w14:textId="7A646A85" w:rsidR="00D933B7" w:rsidRPr="00211FC3"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5E85678C" w14:textId="77777777" w:rsidR="00D933B7" w:rsidRPr="00211FC3" w:rsidRDefault="00D933B7">
            <w:pPr>
              <w:jc w:val="center"/>
              <w:cnfStyle w:val="000000010000" w:firstRow="0" w:lastRow="0" w:firstColumn="0" w:lastColumn="0" w:oddVBand="0" w:evenVBand="0" w:oddHBand="0" w:evenHBand="1" w:firstRowFirstColumn="0" w:firstRowLastColumn="0" w:lastRowFirstColumn="0" w:lastRowLastColumn="0"/>
            </w:pPr>
            <w:r>
              <w:t>Yes</w:t>
            </w:r>
          </w:p>
        </w:tc>
        <w:tc>
          <w:tcPr>
            <w:tcW w:w="5772" w:type="dxa"/>
          </w:tcPr>
          <w:p w14:paraId="3EE25427"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The EU space programme, in particular via Copernicus services, has developed numerous partnerships at global, regional, national and local levels with institutional, non-governmental and private actors to support the implementation of the SDGs.  </w:t>
            </w:r>
          </w:p>
        </w:tc>
      </w:tr>
    </w:tbl>
    <w:p w14:paraId="3B46D974" w14:textId="77777777" w:rsidR="00D933B7" w:rsidRDefault="00D933B7" w:rsidP="00D933B7">
      <w:pPr>
        <w:sectPr w:rsidR="00D933B7" w:rsidSect="00D933B7">
          <w:headerReference w:type="even" r:id="rId180"/>
          <w:headerReference w:type="default" r:id="rId181"/>
          <w:footerReference w:type="even" r:id="rId182"/>
          <w:footerReference w:type="default" r:id="rId183"/>
          <w:headerReference w:type="first" r:id="rId184"/>
          <w:footerReference w:type="first" r:id="rId185"/>
          <w:pgSz w:w="11906" w:h="16838"/>
          <w:pgMar w:top="1440" w:right="1133" w:bottom="1440" w:left="1134" w:header="708" w:footer="708" w:gutter="0"/>
          <w:cols w:space="708"/>
          <w:docGrid w:linePitch="360"/>
        </w:sectPr>
      </w:pPr>
    </w:p>
    <w:p w14:paraId="28110092" w14:textId="208CA43F" w:rsidR="00D933B7" w:rsidRDefault="00E72117" w:rsidP="00D933B7">
      <w:pPr>
        <w:pStyle w:val="Heading1"/>
        <w:rPr>
          <w:rFonts w:ascii="EC Square Sans Pro Medium" w:hAnsi="EC Square Sans Pro Medium"/>
          <w:sz w:val="32"/>
          <w:szCs w:val="32"/>
          <w:lang w:eastAsia="en-GB"/>
        </w:rPr>
      </w:pPr>
      <w:bookmarkStart w:id="38" w:name="toc_sec_11"/>
      <w:bookmarkStart w:id="39" w:name="_Toc228976531"/>
      <w:bookmarkEnd w:id="38"/>
      <w:r>
        <w:rPr>
          <w:noProof/>
        </w:rPr>
        <w:t>E</w:t>
      </w:r>
      <w:r w:rsidR="00D933B7" w:rsidRPr="00137E12">
        <w:rPr>
          <w:noProof/>
        </w:rPr>
        <w:t>U SECURE CONNECTIVITY PROGRAMME</w:t>
      </w:r>
      <w:bookmarkEnd w:id="39"/>
    </w:p>
    <w:p w14:paraId="2F4FBB2E" w14:textId="2FC17FD8"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55BA9582" w14:textId="77777777">
        <w:trPr>
          <w:trHeight w:val="1584"/>
          <w:jc w:val="left"/>
        </w:trPr>
        <w:tc>
          <w:tcPr>
            <w:tcW w:w="2410" w:type="dxa"/>
          </w:tcPr>
          <w:p w14:paraId="20CC9AE5" w14:textId="77777777" w:rsidR="00D933B7" w:rsidRPr="000B7287" w:rsidRDefault="00D933B7">
            <w:pPr>
              <w:spacing w:before="120" w:after="120"/>
            </w:pPr>
            <w:r>
              <w:rPr>
                <w:sz w:val="28"/>
                <w:szCs w:val="28"/>
              </w:rPr>
              <w:t xml:space="preserve">1 </w:t>
            </w:r>
          </w:p>
          <w:p w14:paraId="645F0C18" w14:textId="77777777" w:rsidR="00D933B7" w:rsidRPr="000B7287" w:rsidRDefault="00D933B7">
            <w:pPr>
              <w:spacing w:before="120" w:after="120"/>
            </w:pPr>
            <w:r>
              <w:t>concession contract was signed with SpaceRISE in December 2024, for establishing an innovative public–private partnership for a duration of 12</w:t>
            </w:r>
            <w:r>
              <w:rPr>
                <w:rFonts w:ascii="Calibri" w:hAnsi="Calibri" w:cs="Calibri"/>
              </w:rPr>
              <w:t> </w:t>
            </w:r>
            <w:r>
              <w:t>years, to develop, deploy and operate the IRIS² satellite constellation.</w:t>
            </w:r>
          </w:p>
          <w:p w14:paraId="2D5FEACF" w14:textId="77777777" w:rsidR="00D933B7" w:rsidRPr="000B7287" w:rsidRDefault="00D933B7">
            <w:pPr>
              <w:spacing w:before="120" w:after="120"/>
              <w:rPr>
                <w:color w:val="FF0000"/>
              </w:rPr>
            </w:pPr>
          </w:p>
        </w:tc>
        <w:tc>
          <w:tcPr>
            <w:cnfStyle w:val="000001000000" w:firstRow="0" w:lastRow="0" w:firstColumn="0" w:lastColumn="0" w:oddVBand="0" w:evenVBand="1" w:oddHBand="0" w:evenHBand="0" w:firstRowFirstColumn="0" w:firstRowLastColumn="0" w:lastRowFirstColumn="0" w:lastRowLastColumn="0"/>
            <w:tcW w:w="2409" w:type="dxa"/>
          </w:tcPr>
          <w:p w14:paraId="53BFC4DD" w14:textId="77777777" w:rsidR="00D933B7" w:rsidRPr="00746CE2" w:rsidRDefault="00D933B7">
            <w:pPr>
              <w:spacing w:before="120" w:after="120"/>
              <w:rPr>
                <w:sz w:val="28"/>
                <w:szCs w:val="28"/>
              </w:rPr>
            </w:pPr>
            <w:r>
              <w:rPr>
                <w:sz w:val="28"/>
                <w:szCs w:val="28"/>
              </w:rPr>
              <w:t>16</w:t>
            </w:r>
          </w:p>
          <w:p w14:paraId="7EF03EED" w14:textId="77777777" w:rsidR="00D933B7" w:rsidRPr="00746CE2" w:rsidRDefault="00D933B7">
            <w:pPr>
              <w:spacing w:before="120" w:after="120"/>
            </w:pPr>
            <w:r>
              <w:t>EU Member States</w:t>
            </w:r>
            <w:r>
              <w:rPr>
                <w:rFonts w:ascii="Calibri" w:hAnsi="Calibri" w:cs="Calibri"/>
              </w:rPr>
              <w:t> (</w:t>
            </w:r>
            <w:r>
              <w:rPr>
                <w:rStyle w:val="FootnoteReference"/>
              </w:rPr>
              <w:footnoteReference w:id="17"/>
            </w:r>
            <w:r>
              <w:rPr>
                <w:rFonts w:ascii="Calibri" w:hAnsi="Calibri" w:cs="Calibri"/>
              </w:rPr>
              <w:t xml:space="preserve">) </w:t>
            </w:r>
            <w:r>
              <w:t>signed an administrative arrangement on IRIS² frequency filings by the end of 2025.</w:t>
            </w:r>
          </w:p>
        </w:tc>
        <w:tc>
          <w:tcPr>
            <w:tcW w:w="2410" w:type="dxa"/>
            <w:tcBorders>
              <w:bottom w:val="single" w:sz="4" w:space="0" w:color="8C8C8C"/>
            </w:tcBorders>
          </w:tcPr>
          <w:p w14:paraId="61AB18D6" w14:textId="77777777" w:rsidR="00D933B7" w:rsidRPr="00746CE2"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13</w:t>
            </w:r>
          </w:p>
          <w:p w14:paraId="7BE4A4A0" w14:textId="77777777" w:rsidR="00D933B7" w:rsidRPr="00746CE2" w:rsidRDefault="00D933B7">
            <w:pPr>
              <w:cnfStyle w:val="000000000000" w:firstRow="0" w:lastRow="0" w:firstColumn="0" w:lastColumn="0" w:oddVBand="0" w:evenVBand="0" w:oddHBand="0" w:evenHBand="0" w:firstRowFirstColumn="0" w:firstRowLastColumn="0" w:lastRowFirstColumn="0" w:lastRowLastColumn="0"/>
            </w:pPr>
            <w:r>
              <w:rPr>
                <w:bCs/>
              </w:rPr>
              <w:t>legislative initiatives on IRIS² were adopted by 2025, including acts addressed to other institutions and other autonomous acts (Commission Implementing Decisions and internal Commission Decisions)</w:t>
            </w:r>
            <w:r>
              <w:rPr>
                <w:b/>
                <w:bCs/>
              </w:rPr>
              <w:t xml:space="preserve"> </w:t>
            </w:r>
            <w:r>
              <w:rPr>
                <w:bCs/>
              </w:rPr>
              <w:t>and amendments</w:t>
            </w:r>
            <w:r>
              <w:rPr>
                <w:bCs/>
                <w:sz w:val="28"/>
                <w:szCs w:val="28"/>
              </w:rPr>
              <w:t>.</w:t>
            </w:r>
          </w:p>
        </w:tc>
        <w:tc>
          <w:tcPr>
            <w:cnfStyle w:val="000001000000" w:firstRow="0" w:lastRow="0" w:firstColumn="0" w:lastColumn="0" w:oddVBand="0" w:evenVBand="1" w:oddHBand="0" w:evenHBand="0" w:firstRowFirstColumn="0" w:firstRowLastColumn="0" w:lastRowFirstColumn="0" w:lastRowLastColumn="0"/>
            <w:tcW w:w="2410" w:type="dxa"/>
          </w:tcPr>
          <w:p w14:paraId="0D8C9AFE" w14:textId="77777777" w:rsidR="00D933B7" w:rsidRPr="00CA6695" w:rsidRDefault="00D933B7">
            <w:pPr>
              <w:spacing w:before="120" w:after="120"/>
              <w:rPr>
                <w:sz w:val="28"/>
                <w:szCs w:val="28"/>
              </w:rPr>
            </w:pPr>
            <w:r>
              <w:rPr>
                <w:sz w:val="28"/>
                <w:szCs w:val="28"/>
              </w:rPr>
              <w:t>6</w:t>
            </w:r>
          </w:p>
          <w:p w14:paraId="6622C854" w14:textId="77777777" w:rsidR="00D933B7" w:rsidRPr="00615BC3" w:rsidRDefault="00D933B7">
            <w:pPr>
              <w:spacing w:before="120"/>
            </w:pPr>
            <w:r>
              <w:rPr>
                <w:lang w:val="en-IE"/>
              </w:rPr>
              <w:t>IRIS² exploitation workshops were organised in Member States during 2025 to explore the opportunities for potential national user communities.</w:t>
            </w:r>
          </w:p>
          <w:p w14:paraId="5F6C3859" w14:textId="77777777" w:rsidR="00D933B7" w:rsidRPr="00253443" w:rsidRDefault="00D933B7">
            <w:pPr>
              <w:spacing w:before="120" w:after="120"/>
            </w:pPr>
          </w:p>
        </w:tc>
      </w:tr>
      <w:tr w:rsidR="00D933B7" w:rsidRPr="00253443" w14:paraId="6E8A6A21" w14:textId="77777777">
        <w:trPr>
          <w:trHeight w:val="1584"/>
          <w:jc w:val="left"/>
        </w:trPr>
        <w:tc>
          <w:tcPr>
            <w:tcW w:w="0" w:type="dxa"/>
          </w:tcPr>
          <w:p w14:paraId="72067AA2" w14:textId="77777777" w:rsidR="00D933B7" w:rsidRPr="00746CE2" w:rsidRDefault="00D933B7">
            <w:pPr>
              <w:spacing w:before="120" w:after="120"/>
              <w:rPr>
                <w:sz w:val="28"/>
                <w:szCs w:val="28"/>
              </w:rPr>
            </w:pPr>
            <w:r>
              <w:rPr>
                <w:sz w:val="28"/>
                <w:szCs w:val="28"/>
              </w:rPr>
              <w:t>17</w:t>
            </w:r>
          </w:p>
          <w:p w14:paraId="7D9B93F5" w14:textId="77777777" w:rsidR="00D933B7" w:rsidRPr="00CA6695" w:rsidRDefault="00D933B7">
            <w:pPr>
              <w:spacing w:before="120" w:after="120"/>
              <w:rPr>
                <w:color w:val="FF0000"/>
                <w:lang w:val="en-IE"/>
              </w:rPr>
            </w:pPr>
            <w:r>
              <w:t>competent secure connectivity authorities were designated by Member States</w:t>
            </w:r>
            <w:r>
              <w:rPr>
                <w:rFonts w:ascii="Calibri" w:hAnsi="Calibri" w:cs="Calibri"/>
              </w:rPr>
              <w:t> (</w:t>
            </w:r>
            <w:r>
              <w:rPr>
                <w:rStyle w:val="FootnoteReference"/>
              </w:rPr>
              <w:footnoteReference w:id="18"/>
            </w:r>
            <w:r>
              <w:rPr>
                <w:rFonts w:ascii="Calibri" w:hAnsi="Calibri" w:cs="Calibri"/>
              </w:rPr>
              <w:t>)</w:t>
            </w:r>
            <w:r>
              <w:t xml:space="preserve"> and followed preparatory onboarding activities, allowing them to be connected to the GOVSATCOM hub so as to </w:t>
            </w:r>
            <w:r>
              <w:rPr>
                <w:rFonts w:ascii="Arial" w:eastAsia="Arial" w:hAnsi="Arial" w:cs="Arial"/>
              </w:rPr>
              <w:t>man</w:t>
            </w:r>
            <w:r>
              <w:t>age and determine access rights to users.</w:t>
            </w:r>
          </w:p>
        </w:tc>
        <w:tc>
          <w:tcPr>
            <w:cnfStyle w:val="000001000000" w:firstRow="0" w:lastRow="0" w:firstColumn="0" w:lastColumn="0" w:oddVBand="0" w:evenVBand="1" w:oddHBand="0" w:evenHBand="0" w:firstRowFirstColumn="0" w:firstRowLastColumn="0" w:lastRowFirstColumn="0" w:lastRowLastColumn="0"/>
            <w:tcW w:w="0" w:type="dxa"/>
            <w:tcBorders>
              <w:bottom w:val="nil"/>
            </w:tcBorders>
            <w:shd w:val="clear" w:color="auto" w:fill="auto"/>
          </w:tcPr>
          <w:p w14:paraId="548808A0" w14:textId="77777777" w:rsidR="00D933B7" w:rsidRPr="00CA6695" w:rsidRDefault="00D933B7">
            <w:pPr>
              <w:spacing w:before="120" w:after="120"/>
              <w:rPr>
                <w:lang w:val="en-IE"/>
              </w:rPr>
            </w:pPr>
          </w:p>
        </w:tc>
        <w:tc>
          <w:tcPr>
            <w:tcW w:w="0" w:type="dxa"/>
            <w:tcBorders>
              <w:bottom w:val="nil"/>
            </w:tcBorders>
          </w:tcPr>
          <w:p w14:paraId="01BFCE40" w14:textId="77777777" w:rsidR="00D933B7" w:rsidRPr="00CE6B52"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0" w:type="dxa"/>
            <w:tcBorders>
              <w:bottom w:val="nil"/>
            </w:tcBorders>
            <w:shd w:val="clear" w:color="auto" w:fill="auto"/>
          </w:tcPr>
          <w:p w14:paraId="365824D9" w14:textId="77777777" w:rsidR="00D933B7" w:rsidRPr="00253443" w:rsidRDefault="00D933B7">
            <w:pPr>
              <w:spacing w:before="120" w:after="120"/>
            </w:pPr>
          </w:p>
        </w:tc>
      </w:tr>
    </w:tbl>
    <w:p w14:paraId="4F1667E7"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299CE2C2"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02B3FE27"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4E29D132" w14:textId="77777777" w:rsidR="00D933B7" w:rsidRDefault="00D933B7" w:rsidP="00F72C99">
      <w:pPr>
        <w:pStyle w:val="Heading2"/>
        <w:rPr>
          <w:rFonts w:eastAsiaTheme="majorEastAsia"/>
          <w:lang w:eastAsia="en-GB"/>
        </w:rPr>
      </w:pPr>
      <w:r>
        <w:rPr>
          <w:rFonts w:eastAsiaTheme="majorEastAsia"/>
          <w:lang w:eastAsia="en-GB"/>
        </w:rPr>
        <w:t>Budget implementation</w:t>
      </w:r>
    </w:p>
    <w:p w14:paraId="354B3964"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1F19DD40"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21E59416"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7F6ED2E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99DC9A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54CD39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F5D56B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AD479A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44CE1D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4803EC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6F5646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40E55C27" w14:textId="77777777">
        <w:trPr>
          <w:trHeight w:val="300"/>
        </w:trPr>
        <w:tc>
          <w:tcPr>
            <w:tcW w:w="2085" w:type="dxa"/>
            <w:tcBorders>
              <w:top w:val="single" w:sz="6" w:space="0" w:color="8C8C8C"/>
              <w:left w:val="nil"/>
              <w:bottom w:val="single" w:sz="6" w:space="0" w:color="8C8C8C"/>
              <w:right w:val="nil"/>
            </w:tcBorders>
            <w:vAlign w:val="center"/>
            <w:hideMark/>
          </w:tcPr>
          <w:p w14:paraId="3E499034"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72DFE5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A826B0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851B4B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186.3</w:t>
            </w:r>
          </w:p>
        </w:tc>
        <w:tc>
          <w:tcPr>
            <w:tcW w:w="930" w:type="dxa"/>
            <w:tcBorders>
              <w:top w:val="single" w:sz="6" w:space="0" w:color="8C8C8C"/>
              <w:left w:val="nil"/>
              <w:bottom w:val="single" w:sz="6" w:space="0" w:color="8C8C8C"/>
              <w:right w:val="nil"/>
            </w:tcBorders>
            <w:hideMark/>
          </w:tcPr>
          <w:p w14:paraId="218E353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213.4</w:t>
            </w:r>
          </w:p>
        </w:tc>
        <w:tc>
          <w:tcPr>
            <w:tcW w:w="930" w:type="dxa"/>
            <w:tcBorders>
              <w:top w:val="single" w:sz="6" w:space="0" w:color="8C8C8C"/>
              <w:left w:val="nil"/>
              <w:bottom w:val="single" w:sz="6" w:space="0" w:color="8C8C8C"/>
              <w:right w:val="nil"/>
            </w:tcBorders>
            <w:hideMark/>
          </w:tcPr>
          <w:p w14:paraId="679C079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404.6</w:t>
            </w:r>
          </w:p>
        </w:tc>
        <w:tc>
          <w:tcPr>
            <w:tcW w:w="930" w:type="dxa"/>
            <w:tcBorders>
              <w:top w:val="single" w:sz="6" w:space="0" w:color="8C8C8C"/>
              <w:left w:val="nil"/>
              <w:bottom w:val="single" w:sz="6" w:space="0" w:color="8C8C8C"/>
              <w:right w:val="nil"/>
            </w:tcBorders>
            <w:hideMark/>
          </w:tcPr>
          <w:p w14:paraId="67DC4E2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320.7</w:t>
            </w:r>
          </w:p>
        </w:tc>
        <w:tc>
          <w:tcPr>
            <w:tcW w:w="930" w:type="dxa"/>
            <w:tcBorders>
              <w:top w:val="single" w:sz="6" w:space="0" w:color="8C8C8C"/>
              <w:left w:val="nil"/>
              <w:bottom w:val="single" w:sz="6" w:space="0" w:color="8C8C8C"/>
              <w:right w:val="nil"/>
            </w:tcBorders>
            <w:hideMark/>
          </w:tcPr>
          <w:p w14:paraId="09AEF24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243.0</w:t>
            </w:r>
          </w:p>
        </w:tc>
        <w:tc>
          <w:tcPr>
            <w:tcW w:w="930" w:type="dxa"/>
            <w:tcBorders>
              <w:top w:val="single" w:sz="6" w:space="0" w:color="8C8C8C"/>
              <w:left w:val="nil"/>
              <w:bottom w:val="single" w:sz="6" w:space="0" w:color="8C8C8C"/>
              <w:right w:val="nil"/>
            </w:tcBorders>
            <w:hideMark/>
          </w:tcPr>
          <w:p w14:paraId="17916BE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1 367.9</w:t>
            </w:r>
          </w:p>
        </w:tc>
      </w:tr>
      <w:tr w:rsidR="00D933B7" w:rsidRPr="00426441" w14:paraId="66FB760E"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A0D18D6"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37EAD5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DCC0BF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7F4C3A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4028FD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1562C5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1EECBD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10F85B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B8ACD8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7BE57293" w14:textId="77777777">
        <w:trPr>
          <w:trHeight w:val="300"/>
        </w:trPr>
        <w:tc>
          <w:tcPr>
            <w:tcW w:w="2085" w:type="dxa"/>
            <w:tcBorders>
              <w:top w:val="single" w:sz="6" w:space="0" w:color="8C8C8C"/>
              <w:left w:val="nil"/>
              <w:bottom w:val="single" w:sz="6" w:space="0" w:color="8C8C8C"/>
              <w:right w:val="nil"/>
            </w:tcBorders>
            <w:vAlign w:val="center"/>
            <w:hideMark/>
          </w:tcPr>
          <w:p w14:paraId="57ECD1E6"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33D441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069F08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B3D8AD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3052AF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84ED23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2E2C16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0223BD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C5ECCD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72641E50"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C697820"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5322DE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116EAC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73AA10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F413CC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4C4611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CCDE3A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1A298B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5CA712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50667ABE" w14:textId="77777777">
        <w:trPr>
          <w:trHeight w:val="300"/>
        </w:trPr>
        <w:tc>
          <w:tcPr>
            <w:tcW w:w="2085" w:type="dxa"/>
            <w:tcBorders>
              <w:top w:val="single" w:sz="6" w:space="0" w:color="8C8C8C"/>
              <w:left w:val="nil"/>
              <w:bottom w:val="single" w:sz="6" w:space="0" w:color="8C8C8C"/>
              <w:right w:val="nil"/>
            </w:tcBorders>
            <w:vAlign w:val="center"/>
            <w:hideMark/>
          </w:tcPr>
          <w:p w14:paraId="05EBDCFA"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44890450"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0.0</w:t>
            </w:r>
          </w:p>
        </w:tc>
        <w:tc>
          <w:tcPr>
            <w:tcW w:w="930" w:type="dxa"/>
            <w:tcBorders>
              <w:top w:val="single" w:sz="6" w:space="0" w:color="8C8C8C"/>
              <w:left w:val="nil"/>
              <w:bottom w:val="single" w:sz="6" w:space="0" w:color="8C8C8C"/>
              <w:right w:val="nil"/>
            </w:tcBorders>
            <w:hideMark/>
          </w:tcPr>
          <w:p w14:paraId="57775251"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0.0</w:t>
            </w:r>
          </w:p>
        </w:tc>
        <w:tc>
          <w:tcPr>
            <w:tcW w:w="930" w:type="dxa"/>
            <w:tcBorders>
              <w:top w:val="single" w:sz="6" w:space="0" w:color="8C8C8C"/>
              <w:left w:val="nil"/>
              <w:bottom w:val="single" w:sz="6" w:space="0" w:color="8C8C8C"/>
              <w:right w:val="nil"/>
            </w:tcBorders>
            <w:hideMark/>
          </w:tcPr>
          <w:p w14:paraId="179DE4CA"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186.3</w:t>
            </w:r>
          </w:p>
        </w:tc>
        <w:tc>
          <w:tcPr>
            <w:tcW w:w="930" w:type="dxa"/>
            <w:tcBorders>
              <w:top w:val="single" w:sz="6" w:space="0" w:color="8C8C8C"/>
              <w:left w:val="nil"/>
              <w:bottom w:val="single" w:sz="6" w:space="0" w:color="8C8C8C"/>
              <w:right w:val="nil"/>
            </w:tcBorders>
            <w:hideMark/>
          </w:tcPr>
          <w:p w14:paraId="1F5EDA6C"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213.4</w:t>
            </w:r>
          </w:p>
        </w:tc>
        <w:tc>
          <w:tcPr>
            <w:tcW w:w="930" w:type="dxa"/>
            <w:tcBorders>
              <w:top w:val="single" w:sz="6" w:space="0" w:color="8C8C8C"/>
              <w:left w:val="nil"/>
              <w:bottom w:val="single" w:sz="6" w:space="0" w:color="8C8C8C"/>
              <w:right w:val="nil"/>
            </w:tcBorders>
            <w:hideMark/>
          </w:tcPr>
          <w:p w14:paraId="14EE2E30"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404.6</w:t>
            </w:r>
          </w:p>
        </w:tc>
        <w:tc>
          <w:tcPr>
            <w:tcW w:w="930" w:type="dxa"/>
            <w:tcBorders>
              <w:top w:val="single" w:sz="6" w:space="0" w:color="8C8C8C"/>
              <w:left w:val="nil"/>
              <w:bottom w:val="single" w:sz="6" w:space="0" w:color="8C8C8C"/>
              <w:right w:val="nil"/>
            </w:tcBorders>
            <w:hideMark/>
          </w:tcPr>
          <w:p w14:paraId="106EAFD2"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320.7</w:t>
            </w:r>
          </w:p>
        </w:tc>
        <w:tc>
          <w:tcPr>
            <w:tcW w:w="930" w:type="dxa"/>
            <w:tcBorders>
              <w:top w:val="single" w:sz="6" w:space="0" w:color="8C8C8C"/>
              <w:left w:val="nil"/>
              <w:bottom w:val="single" w:sz="6" w:space="0" w:color="8C8C8C"/>
              <w:right w:val="nil"/>
            </w:tcBorders>
            <w:hideMark/>
          </w:tcPr>
          <w:p w14:paraId="015BD09A"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243.0</w:t>
            </w:r>
          </w:p>
        </w:tc>
        <w:tc>
          <w:tcPr>
            <w:tcW w:w="930" w:type="dxa"/>
            <w:tcBorders>
              <w:top w:val="single" w:sz="6" w:space="0" w:color="8C8C8C"/>
              <w:left w:val="nil"/>
              <w:bottom w:val="single" w:sz="6" w:space="0" w:color="8C8C8C"/>
              <w:right w:val="nil"/>
            </w:tcBorders>
            <w:hideMark/>
          </w:tcPr>
          <w:p w14:paraId="3A5E5819"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1 367.9</w:t>
            </w:r>
          </w:p>
        </w:tc>
      </w:tr>
    </w:tbl>
    <w:p w14:paraId="067FB128"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BBBEEBF" w14:textId="77777777" w:rsidR="00D933B7" w:rsidRDefault="00D933B7" w:rsidP="00D933B7">
      <w:pPr>
        <w:spacing w:after="0" w:line="240" w:lineRule="auto"/>
        <w:textAlignment w:val="baseline"/>
        <w:rPr>
          <w:rFonts w:cs="Segoe UI"/>
          <w:sz w:val="18"/>
          <w:szCs w:val="18"/>
          <w:lang w:eastAsia="en-IE"/>
        </w:rPr>
      </w:pPr>
    </w:p>
    <w:p w14:paraId="23C2FD77" w14:textId="77777777" w:rsidR="00D933B7" w:rsidRDefault="00D933B7" w:rsidP="00D933B7">
      <w:pPr>
        <w:spacing w:after="0" w:line="240" w:lineRule="auto"/>
        <w:textAlignment w:val="baseline"/>
        <w:rPr>
          <w:rFonts w:cs="Segoe UI"/>
          <w:sz w:val="18"/>
          <w:szCs w:val="18"/>
          <w:lang w:eastAsia="en-IE"/>
        </w:rPr>
      </w:pPr>
    </w:p>
    <w:p w14:paraId="0A827D40" w14:textId="77777777" w:rsidR="00D933B7" w:rsidRDefault="00D933B7" w:rsidP="00D933B7">
      <w:pPr>
        <w:spacing w:after="0" w:line="240" w:lineRule="auto"/>
        <w:textAlignment w:val="baseline"/>
        <w:rPr>
          <w:rFonts w:cs="Segoe UI"/>
          <w:sz w:val="18"/>
          <w:szCs w:val="18"/>
          <w:lang w:eastAsia="en-IE"/>
        </w:rPr>
      </w:pPr>
    </w:p>
    <w:p w14:paraId="4B0BAA82" w14:textId="77777777" w:rsidR="00D933B7" w:rsidRDefault="00D933B7" w:rsidP="00D933B7">
      <w:pPr>
        <w:spacing w:after="0" w:line="240" w:lineRule="auto"/>
        <w:textAlignment w:val="baseline"/>
        <w:rPr>
          <w:rFonts w:cs="Segoe UI"/>
          <w:sz w:val="18"/>
          <w:szCs w:val="18"/>
          <w:lang w:eastAsia="en-IE"/>
        </w:rPr>
      </w:pPr>
    </w:p>
    <w:p w14:paraId="19992827"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76A86269"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23A61B5D"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674854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F2A652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877CAB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7372797C"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4D43C1F"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4D13535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804.2</w:t>
            </w:r>
          </w:p>
        </w:tc>
        <w:tc>
          <w:tcPr>
            <w:tcW w:w="2400" w:type="dxa"/>
            <w:tcBorders>
              <w:top w:val="single" w:sz="6" w:space="0" w:color="8C8C8C"/>
              <w:left w:val="nil"/>
              <w:bottom w:val="single" w:sz="6" w:space="0" w:color="8C8C8C"/>
              <w:right w:val="nil"/>
            </w:tcBorders>
            <w:shd w:val="clear" w:color="auto" w:fill="FFFFFF"/>
            <w:hideMark/>
          </w:tcPr>
          <w:p w14:paraId="797127E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1 367.9</w:t>
            </w:r>
          </w:p>
        </w:tc>
        <w:tc>
          <w:tcPr>
            <w:tcW w:w="2400" w:type="dxa"/>
            <w:tcBorders>
              <w:top w:val="single" w:sz="6" w:space="0" w:color="8C8C8C"/>
              <w:left w:val="nil"/>
              <w:bottom w:val="single" w:sz="6" w:space="0" w:color="8C8C8C"/>
              <w:right w:val="nil"/>
            </w:tcBorders>
            <w:shd w:val="clear" w:color="auto" w:fill="FFFFFF"/>
            <w:hideMark/>
          </w:tcPr>
          <w:p w14:paraId="0514364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58.8%</w:t>
            </w:r>
          </w:p>
        </w:tc>
      </w:tr>
      <w:tr w:rsidR="00D933B7" w:rsidRPr="00426441" w14:paraId="377E90DA"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09AB7F63"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1342BDD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439.4</w:t>
            </w:r>
          </w:p>
        </w:tc>
        <w:tc>
          <w:tcPr>
            <w:tcW w:w="2400" w:type="dxa"/>
            <w:tcBorders>
              <w:top w:val="single" w:sz="6" w:space="0" w:color="8C8C8C"/>
              <w:left w:val="nil"/>
              <w:bottom w:val="single" w:sz="6" w:space="0" w:color="8C8C8C"/>
              <w:right w:val="nil"/>
            </w:tcBorders>
            <w:shd w:val="clear" w:color="auto" w:fill="FFFFFF"/>
            <w:hideMark/>
          </w:tcPr>
          <w:p w14:paraId="02791EB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7B9C553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32.1%</w:t>
            </w:r>
          </w:p>
        </w:tc>
      </w:tr>
    </w:tbl>
    <w:p w14:paraId="0D87D2A4" w14:textId="77777777" w:rsidR="00D933B7" w:rsidRDefault="00D933B7" w:rsidP="00D933B7">
      <w:pPr>
        <w:spacing w:after="0" w:line="240" w:lineRule="auto"/>
        <w:textAlignment w:val="baseline"/>
        <w:rPr>
          <w:rFonts w:ascii="Segoe UI" w:hAnsi="Segoe UI" w:cs="Segoe UI"/>
          <w:sz w:val="18"/>
          <w:szCs w:val="18"/>
          <w:lang w:val="en-IE" w:eastAsia="en-IE"/>
        </w:rPr>
      </w:pPr>
    </w:p>
    <w:p w14:paraId="2EA89015" w14:textId="77777777" w:rsidR="00D933B7" w:rsidRDefault="00D933B7" w:rsidP="00D933B7">
      <w:pPr>
        <w:spacing w:after="0" w:line="240" w:lineRule="auto"/>
        <w:textAlignment w:val="baseline"/>
        <w:rPr>
          <w:rFonts w:ascii="Segoe UI" w:hAnsi="Segoe UI" w:cs="Segoe UI"/>
          <w:sz w:val="18"/>
          <w:szCs w:val="18"/>
          <w:lang w:val="en-IE" w:eastAsia="en-IE"/>
        </w:rPr>
      </w:pPr>
    </w:p>
    <w:p w14:paraId="13AC3971"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51246649"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7C74EE3C"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2CE46D55" w14:textId="77777777" w:rsidR="00D933B7" w:rsidRPr="002D3697" w:rsidRDefault="00D933B7" w:rsidP="00F72C99">
      <w:pPr>
        <w:pStyle w:val="Heading3"/>
      </w:pPr>
      <w:r>
        <w:t xml:space="preserve">Key performance indicators </w:t>
      </w:r>
    </w:p>
    <w:tbl>
      <w:tblPr>
        <w:tblW w:w="9780" w:type="dxa"/>
        <w:tblInd w:w="-142"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126"/>
        <w:gridCol w:w="1524"/>
        <w:gridCol w:w="1519"/>
        <w:gridCol w:w="1488"/>
        <w:gridCol w:w="1535"/>
        <w:gridCol w:w="1588"/>
      </w:tblGrid>
      <w:tr w:rsidR="00D933B7" w:rsidRPr="007B0108" w14:paraId="697C63D6" w14:textId="77777777">
        <w:trPr>
          <w:trHeight w:val="300"/>
        </w:trPr>
        <w:tc>
          <w:tcPr>
            <w:tcW w:w="2126" w:type="dxa"/>
            <w:tcBorders>
              <w:top w:val="single" w:sz="6" w:space="0" w:color="8C8C8C"/>
              <w:left w:val="nil"/>
              <w:bottom w:val="single" w:sz="6" w:space="0" w:color="8C8C8C"/>
              <w:right w:val="nil"/>
            </w:tcBorders>
            <w:shd w:val="clear" w:color="auto" w:fill="FAF9F9"/>
            <w:hideMark/>
          </w:tcPr>
          <w:p w14:paraId="52432155"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2F2F2" w:themeFill="background1" w:themeFillShade="F2"/>
            <w:hideMark/>
          </w:tcPr>
          <w:p w14:paraId="74629058"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04487157"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6A30C356"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6BC2A4F0"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253E7E34"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515C1A" w14:paraId="3DF816A1" w14:textId="77777777">
        <w:trPr>
          <w:trHeight w:val="300"/>
        </w:trPr>
        <w:tc>
          <w:tcPr>
            <w:tcW w:w="2126" w:type="dxa"/>
            <w:tcBorders>
              <w:top w:val="single" w:sz="6" w:space="0" w:color="8C8C8C"/>
              <w:left w:val="nil"/>
              <w:bottom w:val="single" w:sz="6" w:space="0" w:color="8C8C8C"/>
              <w:right w:val="nil"/>
            </w:tcBorders>
            <w:hideMark/>
          </w:tcPr>
          <w:p w14:paraId="640EE580"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Member State</w:t>
            </w:r>
            <w:r>
              <w:rPr>
                <w:color w:val="000000"/>
                <w:sz w:val="20"/>
                <w:lang w:eastAsia="en-IE"/>
              </w:rPr>
              <w:br/>
              <w:t>governments and</w:t>
            </w:r>
            <w:r>
              <w:rPr>
                <w:color w:val="000000"/>
                <w:sz w:val="20"/>
                <w:lang w:eastAsia="en-IE"/>
              </w:rPr>
              <w:br/>
              <w:t>EU institutions,</w:t>
            </w:r>
            <w:r>
              <w:rPr>
                <w:color w:val="000000"/>
                <w:sz w:val="20"/>
                <w:lang w:eastAsia="en-IE"/>
              </w:rPr>
              <w:br/>
              <w:t>bodies, offices and</w:t>
            </w:r>
            <w:r>
              <w:rPr>
                <w:color w:val="000000"/>
                <w:sz w:val="20"/>
                <w:lang w:eastAsia="en-IE"/>
              </w:rPr>
              <w:br/>
              <w:t>agencies can</w:t>
            </w:r>
            <w:r>
              <w:rPr>
                <w:color w:val="000000"/>
                <w:sz w:val="20"/>
                <w:lang w:eastAsia="en-IE"/>
              </w:rPr>
              <w:br/>
              <w:t>access an initial</w:t>
            </w:r>
            <w:r>
              <w:rPr>
                <w:color w:val="000000"/>
                <w:sz w:val="20"/>
                <w:lang w:eastAsia="en-IE"/>
              </w:rPr>
              <w:br/>
              <w:t>set of</w:t>
            </w:r>
            <w:r>
              <w:rPr>
                <w:color w:val="000000"/>
                <w:sz w:val="20"/>
                <w:lang w:eastAsia="en-IE"/>
              </w:rPr>
              <w:br/>
              <w:t>governmental</w:t>
            </w:r>
            <w:r>
              <w:rPr>
                <w:color w:val="000000"/>
                <w:sz w:val="20"/>
                <w:lang w:eastAsia="en-IE"/>
              </w:rPr>
              <w:br/>
              <w:t>services in 2024</w:t>
            </w:r>
            <w:r>
              <w:rPr>
                <w:rFonts w:ascii="Calibri" w:hAnsi="Calibri" w:cs="Calibri"/>
                <w:color w:val="000000"/>
                <w:sz w:val="20"/>
                <w:lang w:eastAsia="en-IE"/>
              </w:rPr>
              <w:t> </w:t>
            </w:r>
            <w:r>
              <w:rPr>
                <w:color w:val="000000"/>
                <w:sz w:val="20"/>
                <w:lang w:eastAsia="en-IE"/>
              </w:rPr>
              <w:t>(*)</w:t>
            </w:r>
          </w:p>
        </w:tc>
        <w:tc>
          <w:tcPr>
            <w:tcW w:w="1524" w:type="dxa"/>
            <w:tcBorders>
              <w:top w:val="single" w:sz="6" w:space="0" w:color="8C8C8C"/>
              <w:left w:val="nil"/>
              <w:bottom w:val="single" w:sz="6" w:space="0" w:color="8C8C8C"/>
              <w:right w:val="nil"/>
            </w:tcBorders>
            <w:hideMark/>
          </w:tcPr>
          <w:p w14:paraId="2A875AC2"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val="en-IE" w:eastAsia="en-IE"/>
              </w:rPr>
              <w:t>No access</w:t>
            </w:r>
          </w:p>
        </w:tc>
        <w:tc>
          <w:tcPr>
            <w:tcW w:w="1519" w:type="dxa"/>
            <w:tcBorders>
              <w:top w:val="single" w:sz="6" w:space="0" w:color="8C8C8C"/>
              <w:left w:val="nil"/>
              <w:bottom w:val="single" w:sz="6" w:space="0" w:color="8C8C8C"/>
              <w:right w:val="nil"/>
            </w:tcBorders>
            <w:hideMark/>
          </w:tcPr>
          <w:p w14:paraId="25B1969A" w14:textId="77777777" w:rsidR="00D933B7" w:rsidRPr="00515C1A" w:rsidRDefault="00D933B7">
            <w:pPr>
              <w:spacing w:after="0" w:line="240" w:lineRule="auto"/>
              <w:jc w:val="center"/>
              <w:textAlignment w:val="baseline"/>
              <w:rPr>
                <w:rFonts w:cs="Segoe UI"/>
                <w:sz w:val="20"/>
                <w:lang w:val="en-IE" w:eastAsia="en-IE"/>
              </w:rPr>
            </w:pPr>
          </w:p>
        </w:tc>
        <w:tc>
          <w:tcPr>
            <w:tcW w:w="1488" w:type="dxa"/>
            <w:tcBorders>
              <w:top w:val="single" w:sz="6" w:space="0" w:color="8C8C8C"/>
              <w:left w:val="nil"/>
              <w:bottom w:val="single" w:sz="6" w:space="0" w:color="8C8C8C"/>
              <w:right w:val="nil"/>
            </w:tcBorders>
            <w:hideMark/>
          </w:tcPr>
          <w:p w14:paraId="28EB486B" w14:textId="77777777" w:rsidR="00D933B7" w:rsidRPr="00515C1A" w:rsidRDefault="00D933B7">
            <w:pPr>
              <w:spacing w:after="0" w:line="240" w:lineRule="auto"/>
              <w:jc w:val="center"/>
              <w:textAlignment w:val="baseline"/>
              <w:rPr>
                <w:rFonts w:cs="Segoe UI"/>
                <w:sz w:val="20"/>
                <w:lang w:val="en-IE" w:eastAsia="en-IE"/>
              </w:rPr>
            </w:pPr>
            <w:r>
              <w:rPr>
                <w:color w:val="000000" w:themeColor="text1"/>
                <w:sz w:val="20"/>
                <w:lang w:eastAsia="en-IE"/>
              </w:rPr>
              <w:t>TBD</w:t>
            </w:r>
          </w:p>
        </w:tc>
        <w:tc>
          <w:tcPr>
            <w:tcW w:w="1535" w:type="dxa"/>
            <w:tcBorders>
              <w:top w:val="single" w:sz="6" w:space="0" w:color="8C8C8C"/>
              <w:left w:val="nil"/>
              <w:bottom w:val="single" w:sz="6" w:space="0" w:color="8C8C8C"/>
              <w:right w:val="nil"/>
            </w:tcBorders>
            <w:hideMark/>
          </w:tcPr>
          <w:p w14:paraId="65460CBB" w14:textId="77777777" w:rsidR="00D933B7" w:rsidRDefault="00D933B7">
            <w:pPr>
              <w:spacing w:after="0" w:line="240" w:lineRule="auto"/>
              <w:jc w:val="center"/>
              <w:textAlignment w:val="baseline"/>
              <w:rPr>
                <w:rFonts w:cs="Segoe UI"/>
                <w:sz w:val="20"/>
                <w:lang w:eastAsia="en-IE"/>
              </w:rPr>
            </w:pPr>
            <w:r>
              <w:rPr>
                <w:rFonts w:cs="Segoe UI"/>
                <w:sz w:val="20"/>
                <w:lang w:eastAsia="en-IE"/>
              </w:rPr>
              <w:br/>
              <w:t>NA</w:t>
            </w:r>
            <w:r>
              <w:br/>
            </w:r>
          </w:p>
          <w:p w14:paraId="4B63564C" w14:textId="77777777" w:rsidR="00D933B7" w:rsidRPr="00E5723D" w:rsidRDefault="00D933B7">
            <w:pPr>
              <w:rPr>
                <w:rFonts w:cs="Segoe UI"/>
                <w:sz w:val="20"/>
                <w:lang w:val="en-IE" w:eastAsia="en-IE"/>
              </w:rPr>
            </w:pPr>
          </w:p>
        </w:tc>
        <w:tc>
          <w:tcPr>
            <w:tcW w:w="1588" w:type="dxa"/>
            <w:tcBorders>
              <w:top w:val="single" w:sz="6" w:space="0" w:color="8C8C8C"/>
              <w:left w:val="nil"/>
              <w:bottom w:val="single" w:sz="6" w:space="0" w:color="8C8C8C"/>
              <w:right w:val="nil"/>
            </w:tcBorders>
            <w:hideMark/>
          </w:tcPr>
          <w:p w14:paraId="3CF27ED2"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NA</w:t>
            </w:r>
          </w:p>
        </w:tc>
      </w:tr>
      <w:tr w:rsidR="00D933B7" w:rsidRPr="00515C1A" w14:paraId="7F10D7DE" w14:textId="77777777">
        <w:trPr>
          <w:trHeight w:val="300"/>
        </w:trPr>
        <w:tc>
          <w:tcPr>
            <w:tcW w:w="2126" w:type="dxa"/>
            <w:tcBorders>
              <w:top w:val="single" w:sz="6" w:space="0" w:color="8C8C8C"/>
              <w:left w:val="nil"/>
              <w:bottom w:val="single" w:sz="6" w:space="0" w:color="8C8C8C"/>
              <w:right w:val="nil"/>
            </w:tcBorders>
            <w:shd w:val="clear" w:color="auto" w:fill="FAF9F9"/>
            <w:hideMark/>
          </w:tcPr>
          <w:p w14:paraId="7188FE3E"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Member State</w:t>
            </w:r>
            <w:r>
              <w:rPr>
                <w:color w:val="000000"/>
                <w:sz w:val="20"/>
                <w:lang w:eastAsia="en-IE"/>
              </w:rPr>
              <w:br/>
              <w:t>governments and</w:t>
            </w:r>
            <w:r>
              <w:rPr>
                <w:color w:val="000000"/>
                <w:sz w:val="20"/>
                <w:lang w:eastAsia="en-IE"/>
              </w:rPr>
              <w:br/>
              <w:t>EU institutions,</w:t>
            </w:r>
            <w:r>
              <w:rPr>
                <w:color w:val="000000"/>
                <w:sz w:val="20"/>
                <w:lang w:eastAsia="en-IE"/>
              </w:rPr>
              <w:br/>
              <w:t>bodies, offices and</w:t>
            </w:r>
            <w:r>
              <w:rPr>
                <w:color w:val="000000"/>
                <w:sz w:val="20"/>
                <w:lang w:eastAsia="en-IE"/>
              </w:rPr>
              <w:br/>
              <w:t>agencies can</w:t>
            </w:r>
            <w:r>
              <w:rPr>
                <w:color w:val="000000"/>
                <w:sz w:val="20"/>
                <w:lang w:eastAsia="en-IE"/>
              </w:rPr>
              <w:br/>
              <w:t>access full</w:t>
            </w:r>
            <w:r>
              <w:rPr>
                <w:color w:val="000000"/>
                <w:sz w:val="20"/>
                <w:lang w:eastAsia="en-IE"/>
              </w:rPr>
              <w:br/>
              <w:t>operational</w:t>
            </w:r>
            <w:r>
              <w:rPr>
                <w:color w:val="000000"/>
                <w:sz w:val="20"/>
                <w:lang w:eastAsia="en-IE"/>
              </w:rPr>
              <w:br/>
              <w:t>capability that</w:t>
            </w:r>
            <w:r>
              <w:rPr>
                <w:color w:val="000000"/>
                <w:sz w:val="20"/>
                <w:lang w:eastAsia="en-IE"/>
              </w:rPr>
              <w:br/>
              <w:t>meets the user</w:t>
            </w:r>
            <w:r>
              <w:rPr>
                <w:color w:val="000000"/>
                <w:sz w:val="20"/>
                <w:lang w:eastAsia="en-IE"/>
              </w:rPr>
              <w:br/>
              <w:t>needs and</w:t>
            </w:r>
            <w:r>
              <w:rPr>
                <w:color w:val="000000"/>
                <w:sz w:val="20"/>
                <w:lang w:eastAsia="en-IE"/>
              </w:rPr>
              <w:br/>
              <w:t>demand</w:t>
            </w:r>
            <w:r>
              <w:rPr>
                <w:color w:val="000000"/>
                <w:sz w:val="20"/>
                <w:lang w:eastAsia="en-IE"/>
              </w:rPr>
              <w:br/>
              <w:t>determined in the</w:t>
            </w:r>
            <w:r>
              <w:rPr>
                <w:color w:val="000000"/>
                <w:sz w:val="20"/>
                <w:lang w:eastAsia="en-IE"/>
              </w:rPr>
              <w:br/>
              <w:t>service portfolio in</w:t>
            </w:r>
            <w:r>
              <w:rPr>
                <w:color w:val="000000"/>
                <w:sz w:val="20"/>
                <w:lang w:eastAsia="en-IE"/>
              </w:rPr>
              <w:br/>
              <w:t>2027</w:t>
            </w:r>
            <w:r>
              <w:rPr>
                <w:rFonts w:ascii="Calibri" w:hAnsi="Calibri" w:cs="Calibri"/>
                <w:color w:val="000000"/>
                <w:sz w:val="20"/>
                <w:lang w:eastAsia="en-IE"/>
              </w:rPr>
              <w:t> </w:t>
            </w:r>
            <w:r>
              <w:rPr>
                <w:color w:val="000000"/>
                <w:sz w:val="20"/>
                <w:lang w:eastAsia="en-IE"/>
              </w:rPr>
              <w:t>(*)</w:t>
            </w:r>
          </w:p>
        </w:tc>
        <w:tc>
          <w:tcPr>
            <w:tcW w:w="1524" w:type="dxa"/>
            <w:tcBorders>
              <w:top w:val="single" w:sz="6" w:space="0" w:color="8C8C8C"/>
              <w:left w:val="nil"/>
              <w:bottom w:val="single" w:sz="6" w:space="0" w:color="8C8C8C"/>
              <w:right w:val="nil"/>
            </w:tcBorders>
            <w:shd w:val="clear" w:color="auto" w:fill="FAF9F9"/>
            <w:hideMark/>
          </w:tcPr>
          <w:p w14:paraId="2F8E95F9"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val="en-IE" w:eastAsia="en-IE"/>
              </w:rPr>
              <w:t>No access</w:t>
            </w:r>
          </w:p>
        </w:tc>
        <w:tc>
          <w:tcPr>
            <w:tcW w:w="1519" w:type="dxa"/>
            <w:tcBorders>
              <w:top w:val="single" w:sz="6" w:space="0" w:color="8C8C8C"/>
              <w:left w:val="nil"/>
              <w:bottom w:val="single" w:sz="6" w:space="0" w:color="8C8C8C"/>
              <w:right w:val="nil"/>
            </w:tcBorders>
            <w:shd w:val="clear" w:color="auto" w:fill="FAF9F9"/>
            <w:hideMark/>
          </w:tcPr>
          <w:p w14:paraId="0C1C3845" w14:textId="77777777" w:rsidR="00D933B7" w:rsidRPr="00515C1A" w:rsidRDefault="00D933B7">
            <w:pPr>
              <w:spacing w:after="0" w:line="240" w:lineRule="auto"/>
              <w:jc w:val="center"/>
              <w:textAlignment w:val="baseline"/>
              <w:rPr>
                <w:rFonts w:cs="Segoe UI"/>
                <w:sz w:val="20"/>
                <w:lang w:val="en-IE" w:eastAsia="en-IE"/>
              </w:rPr>
            </w:pPr>
          </w:p>
        </w:tc>
        <w:tc>
          <w:tcPr>
            <w:tcW w:w="1488" w:type="dxa"/>
            <w:tcBorders>
              <w:top w:val="single" w:sz="6" w:space="0" w:color="8C8C8C"/>
              <w:left w:val="nil"/>
              <w:bottom w:val="single" w:sz="6" w:space="0" w:color="8C8C8C"/>
              <w:right w:val="nil"/>
            </w:tcBorders>
            <w:shd w:val="clear" w:color="auto" w:fill="FAF9F9"/>
            <w:hideMark/>
          </w:tcPr>
          <w:p w14:paraId="31A75522"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val="en-IE" w:eastAsia="en-IE"/>
              </w:rPr>
              <w:t>TBD</w:t>
            </w:r>
          </w:p>
        </w:tc>
        <w:tc>
          <w:tcPr>
            <w:tcW w:w="1535" w:type="dxa"/>
            <w:tcBorders>
              <w:top w:val="single" w:sz="6" w:space="0" w:color="8C8C8C"/>
              <w:left w:val="nil"/>
              <w:bottom w:val="single" w:sz="6" w:space="0" w:color="8C8C8C"/>
              <w:right w:val="nil"/>
            </w:tcBorders>
            <w:shd w:val="clear" w:color="auto" w:fill="FAF9F9"/>
            <w:hideMark/>
          </w:tcPr>
          <w:p w14:paraId="7B79B750"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br/>
              <w:t>NA</w:t>
            </w:r>
          </w:p>
          <w:p w14:paraId="077A8096" w14:textId="77777777" w:rsidR="00D933B7" w:rsidRPr="00515C1A" w:rsidRDefault="00D933B7">
            <w:pPr>
              <w:spacing w:after="0" w:line="240" w:lineRule="auto"/>
              <w:jc w:val="center"/>
              <w:textAlignment w:val="baseline"/>
              <w:rPr>
                <w:rFonts w:cs="Segoe UI"/>
                <w:sz w:val="20"/>
                <w:lang w:val="en-IE" w:eastAsia="en-IE"/>
              </w:rPr>
            </w:pPr>
          </w:p>
        </w:tc>
        <w:tc>
          <w:tcPr>
            <w:tcW w:w="1588" w:type="dxa"/>
            <w:tcBorders>
              <w:top w:val="single" w:sz="6" w:space="0" w:color="8C8C8C"/>
              <w:left w:val="nil"/>
              <w:bottom w:val="single" w:sz="6" w:space="0" w:color="8C8C8C"/>
              <w:right w:val="nil"/>
            </w:tcBorders>
            <w:shd w:val="clear" w:color="auto" w:fill="FAF9F9"/>
            <w:hideMark/>
          </w:tcPr>
          <w:p w14:paraId="01A3AC2C"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On track</w:t>
            </w:r>
          </w:p>
        </w:tc>
      </w:tr>
      <w:tr w:rsidR="00D933B7" w:rsidRPr="00515C1A" w14:paraId="27CA0527" w14:textId="77777777">
        <w:trPr>
          <w:trHeight w:val="300"/>
        </w:trPr>
        <w:tc>
          <w:tcPr>
            <w:tcW w:w="2126" w:type="dxa"/>
            <w:tcBorders>
              <w:top w:val="single" w:sz="6" w:space="0" w:color="8C8C8C"/>
              <w:left w:val="nil"/>
              <w:bottom w:val="single" w:sz="6" w:space="0" w:color="8C8C8C"/>
              <w:right w:val="nil"/>
            </w:tcBorders>
            <w:hideMark/>
          </w:tcPr>
          <w:p w14:paraId="44364F38"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Percentage of</w:t>
            </w:r>
            <w:r>
              <w:rPr>
                <w:color w:val="000000"/>
                <w:sz w:val="20"/>
                <w:lang w:eastAsia="en-IE"/>
              </w:rPr>
              <w:br/>
              <w:t>geographical</w:t>
            </w:r>
            <w:r>
              <w:rPr>
                <w:color w:val="000000"/>
                <w:sz w:val="20"/>
                <w:lang w:eastAsia="en-IE"/>
              </w:rPr>
              <w:br/>
              <w:t>availability of all</w:t>
            </w:r>
            <w:r>
              <w:rPr>
                <w:color w:val="000000"/>
                <w:sz w:val="20"/>
                <w:lang w:eastAsia="en-IE"/>
              </w:rPr>
              <w:br/>
              <w:t>deployed</w:t>
            </w:r>
            <w:r>
              <w:rPr>
                <w:color w:val="000000"/>
                <w:sz w:val="20"/>
                <w:lang w:eastAsia="en-IE"/>
              </w:rPr>
              <w:br/>
              <w:t>governmental</w:t>
            </w:r>
            <w:r>
              <w:rPr>
                <w:color w:val="000000"/>
                <w:sz w:val="20"/>
                <w:lang w:eastAsia="en-IE"/>
              </w:rPr>
              <w:br/>
              <w:t>services within</w:t>
            </w:r>
            <w:r>
              <w:rPr>
                <w:color w:val="000000"/>
                <w:sz w:val="20"/>
                <w:lang w:eastAsia="en-IE"/>
              </w:rPr>
              <w:br/>
              <w:t>Member State</w:t>
            </w:r>
            <w:r>
              <w:rPr>
                <w:color w:val="000000"/>
                <w:sz w:val="20"/>
                <w:lang w:eastAsia="en-IE"/>
              </w:rPr>
              <w:br/>
              <w:t>territories</w:t>
            </w:r>
            <w:r>
              <w:rPr>
                <w:rFonts w:ascii="Calibri" w:hAnsi="Calibri" w:cs="Calibri"/>
                <w:color w:val="000000"/>
                <w:sz w:val="20"/>
                <w:lang w:eastAsia="en-IE"/>
              </w:rPr>
              <w:t> </w:t>
            </w:r>
            <w:r>
              <w:rPr>
                <w:color w:val="000000"/>
                <w:sz w:val="20"/>
                <w:lang w:eastAsia="en-IE"/>
              </w:rPr>
              <w:t>(*)</w:t>
            </w:r>
          </w:p>
        </w:tc>
        <w:tc>
          <w:tcPr>
            <w:tcW w:w="1524" w:type="dxa"/>
            <w:tcBorders>
              <w:top w:val="single" w:sz="6" w:space="0" w:color="8C8C8C"/>
              <w:left w:val="nil"/>
              <w:bottom w:val="single" w:sz="6" w:space="0" w:color="8C8C8C"/>
              <w:right w:val="nil"/>
            </w:tcBorders>
            <w:hideMark/>
          </w:tcPr>
          <w:p w14:paraId="7289E830"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val="en-IE" w:eastAsia="en-IE"/>
              </w:rPr>
              <w:t>NA</w:t>
            </w:r>
          </w:p>
        </w:tc>
        <w:tc>
          <w:tcPr>
            <w:tcW w:w="1519" w:type="dxa"/>
            <w:tcBorders>
              <w:top w:val="single" w:sz="6" w:space="0" w:color="8C8C8C"/>
              <w:left w:val="nil"/>
              <w:bottom w:val="single" w:sz="6" w:space="0" w:color="8C8C8C"/>
              <w:right w:val="nil"/>
            </w:tcBorders>
            <w:hideMark/>
          </w:tcPr>
          <w:p w14:paraId="2F9D7944"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NA</w:t>
            </w:r>
          </w:p>
        </w:tc>
        <w:tc>
          <w:tcPr>
            <w:tcW w:w="1488" w:type="dxa"/>
            <w:tcBorders>
              <w:top w:val="single" w:sz="6" w:space="0" w:color="8C8C8C"/>
              <w:left w:val="nil"/>
              <w:bottom w:val="single" w:sz="6" w:space="0" w:color="8C8C8C"/>
              <w:right w:val="nil"/>
            </w:tcBorders>
            <w:hideMark/>
          </w:tcPr>
          <w:p w14:paraId="4741FB0C"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val="en-IE" w:eastAsia="en-IE"/>
              </w:rPr>
              <w:t>NA</w:t>
            </w:r>
          </w:p>
        </w:tc>
        <w:tc>
          <w:tcPr>
            <w:tcW w:w="1535" w:type="dxa"/>
            <w:tcBorders>
              <w:top w:val="single" w:sz="6" w:space="0" w:color="8C8C8C"/>
              <w:left w:val="nil"/>
              <w:bottom w:val="single" w:sz="6" w:space="0" w:color="8C8C8C"/>
              <w:right w:val="nil"/>
            </w:tcBorders>
          </w:tcPr>
          <w:p w14:paraId="4948D0ED"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NA</w:t>
            </w:r>
          </w:p>
        </w:tc>
        <w:tc>
          <w:tcPr>
            <w:tcW w:w="1588" w:type="dxa"/>
            <w:tcBorders>
              <w:top w:val="single" w:sz="6" w:space="0" w:color="8C8C8C"/>
              <w:left w:val="nil"/>
              <w:bottom w:val="single" w:sz="6" w:space="0" w:color="8C8C8C"/>
              <w:right w:val="nil"/>
            </w:tcBorders>
            <w:hideMark/>
          </w:tcPr>
          <w:p w14:paraId="0983FE93"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NA</w:t>
            </w:r>
          </w:p>
        </w:tc>
      </w:tr>
      <w:tr w:rsidR="00D933B7" w:rsidRPr="00515C1A" w14:paraId="23C53AF2" w14:textId="77777777">
        <w:trPr>
          <w:trHeight w:val="300"/>
        </w:trPr>
        <w:tc>
          <w:tcPr>
            <w:tcW w:w="2126" w:type="dxa"/>
            <w:tcBorders>
              <w:top w:val="single" w:sz="6" w:space="0" w:color="8C8C8C"/>
              <w:left w:val="nil"/>
              <w:bottom w:val="single" w:sz="6" w:space="0" w:color="8C8C8C"/>
              <w:right w:val="nil"/>
            </w:tcBorders>
            <w:shd w:val="clear" w:color="auto" w:fill="FAF9F9"/>
            <w:hideMark/>
          </w:tcPr>
          <w:p w14:paraId="0C34620B" w14:textId="77777777" w:rsidR="00D933B7" w:rsidRPr="00515C1A" w:rsidRDefault="00D933B7">
            <w:pPr>
              <w:spacing w:after="0" w:line="240" w:lineRule="auto"/>
              <w:textAlignment w:val="baseline"/>
              <w:rPr>
                <w:rFonts w:cs="Segoe UI"/>
                <w:sz w:val="20"/>
                <w:lang w:val="en-IE" w:eastAsia="en-IE"/>
              </w:rPr>
            </w:pPr>
            <w:r>
              <w:rPr>
                <w:color w:val="000000"/>
                <w:sz w:val="20"/>
                <w:lang w:eastAsia="en-IE"/>
              </w:rPr>
              <w:t>Programme</w:t>
            </w:r>
            <w:r>
              <w:rPr>
                <w:color w:val="000000"/>
                <w:sz w:val="20"/>
                <w:lang w:eastAsia="en-IE"/>
              </w:rPr>
              <w:br/>
              <w:t>participants and</w:t>
            </w:r>
            <w:r>
              <w:rPr>
                <w:color w:val="000000"/>
                <w:sz w:val="20"/>
                <w:lang w:eastAsia="en-IE"/>
              </w:rPr>
              <w:br/>
              <w:t>number of non-EU</w:t>
            </w:r>
            <w:r>
              <w:rPr>
                <w:color w:val="000000"/>
                <w:sz w:val="20"/>
                <w:lang w:eastAsia="en-IE"/>
              </w:rPr>
              <w:br/>
              <w:t>countries and</w:t>
            </w:r>
            <w:r>
              <w:rPr>
                <w:color w:val="000000"/>
                <w:sz w:val="20"/>
                <w:lang w:eastAsia="en-IE"/>
              </w:rPr>
              <w:br/>
              <w:t>international</w:t>
            </w:r>
            <w:r>
              <w:rPr>
                <w:color w:val="000000"/>
                <w:sz w:val="20"/>
                <w:lang w:eastAsia="en-IE"/>
              </w:rPr>
              <w:br/>
              <w:t>organisations</w:t>
            </w:r>
            <w:r>
              <w:rPr>
                <w:color w:val="000000"/>
                <w:sz w:val="20"/>
                <w:lang w:eastAsia="en-IE"/>
              </w:rPr>
              <w:br/>
              <w:t>participating in</w:t>
            </w:r>
            <w:r>
              <w:rPr>
                <w:color w:val="000000"/>
                <w:sz w:val="20"/>
                <w:lang w:eastAsia="en-IE"/>
              </w:rPr>
              <w:br/>
              <w:t>the programme in</w:t>
            </w:r>
            <w:r>
              <w:rPr>
                <w:color w:val="000000"/>
                <w:sz w:val="20"/>
                <w:lang w:eastAsia="en-IE"/>
              </w:rPr>
              <w:br/>
              <w:t>accordance with</w:t>
            </w:r>
            <w:r>
              <w:rPr>
                <w:color w:val="000000"/>
                <w:sz w:val="20"/>
                <w:lang w:eastAsia="en-IE"/>
              </w:rPr>
              <w:br/>
              <w:t>Article</w:t>
            </w:r>
            <w:r>
              <w:rPr>
                <w:rFonts w:ascii="Calibri" w:hAnsi="Calibri" w:cs="Calibri"/>
                <w:color w:val="000000"/>
                <w:sz w:val="20"/>
                <w:lang w:eastAsia="en-IE"/>
              </w:rPr>
              <w:t> </w:t>
            </w:r>
            <w:r>
              <w:rPr>
                <w:color w:val="000000"/>
                <w:sz w:val="20"/>
                <w:lang w:eastAsia="en-IE"/>
              </w:rPr>
              <w:t>39 of the</w:t>
            </w:r>
            <w:r>
              <w:rPr>
                <w:color w:val="000000"/>
                <w:sz w:val="20"/>
                <w:lang w:eastAsia="en-IE"/>
              </w:rPr>
              <w:br/>
              <w:t>programme</w:t>
            </w:r>
            <w:r>
              <w:rPr>
                <w:color w:val="000000"/>
                <w:sz w:val="20"/>
                <w:lang w:eastAsia="en-IE"/>
              </w:rPr>
              <w:br/>
              <w:t>regulation</w:t>
            </w:r>
          </w:p>
        </w:tc>
        <w:tc>
          <w:tcPr>
            <w:tcW w:w="1524" w:type="dxa"/>
            <w:tcBorders>
              <w:top w:val="single" w:sz="6" w:space="0" w:color="8C8C8C"/>
              <w:left w:val="nil"/>
              <w:bottom w:val="single" w:sz="6" w:space="0" w:color="8C8C8C"/>
              <w:right w:val="nil"/>
            </w:tcBorders>
            <w:shd w:val="clear" w:color="auto" w:fill="FAF9F9"/>
            <w:hideMark/>
          </w:tcPr>
          <w:p w14:paraId="50A1EE4D"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6F3FE38D"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0</w:t>
            </w:r>
          </w:p>
        </w:tc>
        <w:tc>
          <w:tcPr>
            <w:tcW w:w="1488" w:type="dxa"/>
            <w:tcBorders>
              <w:top w:val="single" w:sz="6" w:space="0" w:color="8C8C8C"/>
              <w:left w:val="nil"/>
              <w:bottom w:val="single" w:sz="6" w:space="0" w:color="8C8C8C"/>
              <w:right w:val="nil"/>
            </w:tcBorders>
            <w:shd w:val="clear" w:color="auto" w:fill="FAF9F9"/>
            <w:hideMark/>
          </w:tcPr>
          <w:p w14:paraId="0109816D"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val="en-IE" w:eastAsia="en-IE"/>
              </w:rPr>
              <w:t>3</w:t>
            </w:r>
          </w:p>
        </w:tc>
        <w:tc>
          <w:tcPr>
            <w:tcW w:w="1535" w:type="dxa"/>
            <w:tcBorders>
              <w:top w:val="single" w:sz="6" w:space="0" w:color="8C8C8C"/>
              <w:left w:val="nil"/>
              <w:bottom w:val="single" w:sz="6" w:space="0" w:color="8C8C8C"/>
              <w:right w:val="nil"/>
            </w:tcBorders>
            <w:shd w:val="clear" w:color="auto" w:fill="FAF9F9"/>
            <w:hideMark/>
          </w:tcPr>
          <w:p w14:paraId="64B6E6F8"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0</w:t>
            </w:r>
          </w:p>
        </w:tc>
        <w:tc>
          <w:tcPr>
            <w:tcW w:w="1588" w:type="dxa"/>
            <w:tcBorders>
              <w:top w:val="single" w:sz="6" w:space="0" w:color="8C8C8C"/>
              <w:left w:val="nil"/>
              <w:bottom w:val="single" w:sz="6" w:space="0" w:color="8C8C8C"/>
              <w:right w:val="nil"/>
            </w:tcBorders>
            <w:shd w:val="clear" w:color="auto" w:fill="FAF9F9"/>
            <w:hideMark/>
          </w:tcPr>
          <w:p w14:paraId="57C7B706" w14:textId="77777777" w:rsidR="00D933B7" w:rsidRPr="00515C1A" w:rsidRDefault="00D933B7">
            <w:pPr>
              <w:spacing w:after="0" w:line="240" w:lineRule="auto"/>
              <w:jc w:val="center"/>
              <w:textAlignment w:val="baseline"/>
              <w:rPr>
                <w:rFonts w:cs="Segoe UI"/>
                <w:sz w:val="20"/>
                <w:lang w:val="en-IE" w:eastAsia="en-IE"/>
              </w:rPr>
            </w:pPr>
            <w:r>
              <w:rPr>
                <w:rFonts w:cs="Segoe UI"/>
                <w:sz w:val="20"/>
                <w:lang w:eastAsia="en-IE"/>
              </w:rPr>
              <w:t>On track</w:t>
            </w:r>
          </w:p>
        </w:tc>
      </w:tr>
      <w:tr w:rsidR="00D933B7" w:rsidRPr="00515C1A" w14:paraId="0751B6D4" w14:textId="77777777">
        <w:trPr>
          <w:trHeight w:val="300"/>
        </w:trPr>
        <w:tc>
          <w:tcPr>
            <w:tcW w:w="2126" w:type="dxa"/>
            <w:tcBorders>
              <w:top w:val="single" w:sz="6" w:space="0" w:color="8C8C8C"/>
              <w:left w:val="nil"/>
              <w:bottom w:val="single" w:sz="6" w:space="0" w:color="8C8C8C"/>
              <w:right w:val="nil"/>
            </w:tcBorders>
            <w:shd w:val="clear" w:color="auto" w:fill="FAF9F9"/>
          </w:tcPr>
          <w:p w14:paraId="6073209E" w14:textId="77777777" w:rsidR="00D933B7" w:rsidRPr="00CB7762" w:rsidRDefault="00D933B7">
            <w:pPr>
              <w:spacing w:after="0" w:line="240" w:lineRule="auto"/>
              <w:textAlignment w:val="baseline"/>
              <w:rPr>
                <w:rFonts w:cs="Segoe UI"/>
                <w:sz w:val="20"/>
                <w:lang w:eastAsia="en-IE"/>
              </w:rPr>
            </w:pPr>
            <w:r>
              <w:rPr>
                <w:sz w:val="20"/>
                <w:lang w:eastAsia="en-IE"/>
              </w:rPr>
              <w:t>Programme</w:t>
            </w:r>
            <w:r>
              <w:rPr>
                <w:sz w:val="20"/>
                <w:lang w:eastAsia="en-IE"/>
              </w:rPr>
              <w:br/>
              <w:t>participants</w:t>
            </w:r>
            <w:r>
              <w:rPr>
                <w:sz w:val="20"/>
                <w:lang w:eastAsia="en-IE"/>
              </w:rPr>
              <w:br/>
              <w:t>participating in</w:t>
            </w:r>
            <w:r>
              <w:rPr>
                <w:sz w:val="20"/>
                <w:lang w:eastAsia="en-IE"/>
              </w:rPr>
              <w:br/>
              <w:t>the programme in</w:t>
            </w:r>
            <w:r>
              <w:rPr>
                <w:sz w:val="20"/>
                <w:lang w:eastAsia="en-IE"/>
              </w:rPr>
              <w:br/>
              <w:t>accordance with</w:t>
            </w:r>
            <w:r>
              <w:rPr>
                <w:sz w:val="20"/>
                <w:lang w:eastAsia="en-IE"/>
              </w:rPr>
              <w:br/>
              <w:t>Article</w:t>
            </w:r>
            <w:r>
              <w:rPr>
                <w:rFonts w:ascii="Calibri" w:hAnsi="Calibri" w:cs="Calibri"/>
                <w:sz w:val="20"/>
                <w:lang w:eastAsia="en-IE"/>
              </w:rPr>
              <w:t> </w:t>
            </w:r>
            <w:r>
              <w:rPr>
                <w:sz w:val="20"/>
                <w:lang w:eastAsia="en-IE"/>
              </w:rPr>
              <w:t>11 of the</w:t>
            </w:r>
            <w:r>
              <w:rPr>
                <w:sz w:val="20"/>
                <w:lang w:eastAsia="en-IE"/>
              </w:rPr>
              <w:br/>
              <w:t>programme</w:t>
            </w:r>
            <w:r>
              <w:rPr>
                <w:sz w:val="20"/>
                <w:lang w:eastAsia="en-IE"/>
              </w:rPr>
              <w:br/>
              <w:t>regulation</w:t>
            </w:r>
          </w:p>
        </w:tc>
        <w:tc>
          <w:tcPr>
            <w:tcW w:w="1524" w:type="dxa"/>
            <w:tcBorders>
              <w:top w:val="single" w:sz="6" w:space="0" w:color="8C8C8C"/>
              <w:left w:val="nil"/>
              <w:bottom w:val="single" w:sz="6" w:space="0" w:color="8C8C8C"/>
              <w:right w:val="nil"/>
            </w:tcBorders>
            <w:shd w:val="clear" w:color="auto" w:fill="FAF9F9"/>
          </w:tcPr>
          <w:p w14:paraId="3BB72AE9" w14:textId="77777777" w:rsidR="00D933B7" w:rsidRPr="00515C1A" w:rsidRDefault="00D933B7">
            <w:pPr>
              <w:spacing w:after="0" w:line="240" w:lineRule="auto"/>
              <w:jc w:val="center"/>
              <w:textAlignment w:val="baseline"/>
              <w:rPr>
                <w:rFonts w:cs="Segoe UI"/>
                <w:sz w:val="20"/>
                <w:lang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7CF5FA7E" w14:textId="77777777" w:rsidR="00D933B7" w:rsidRPr="00515C1A" w:rsidRDefault="00D933B7">
            <w:pPr>
              <w:spacing w:after="0" w:line="240" w:lineRule="auto"/>
              <w:jc w:val="center"/>
              <w:textAlignment w:val="baseline"/>
              <w:rPr>
                <w:rFonts w:cs="Segoe UI"/>
                <w:b/>
                <w:sz w:val="20"/>
                <w:lang w:eastAsia="en-IE"/>
              </w:rPr>
            </w:pPr>
            <w:r>
              <w:rPr>
                <w:rFonts w:cs="Segoe UI"/>
                <w:sz w:val="20"/>
                <w:lang w:eastAsia="en-IE"/>
              </w:rPr>
              <w:t>0</w:t>
            </w:r>
          </w:p>
        </w:tc>
        <w:tc>
          <w:tcPr>
            <w:tcW w:w="1488" w:type="dxa"/>
            <w:tcBorders>
              <w:top w:val="single" w:sz="6" w:space="0" w:color="8C8C8C"/>
              <w:left w:val="nil"/>
              <w:bottom w:val="single" w:sz="6" w:space="0" w:color="8C8C8C"/>
              <w:right w:val="nil"/>
            </w:tcBorders>
            <w:shd w:val="clear" w:color="auto" w:fill="FAF9F9"/>
          </w:tcPr>
          <w:p w14:paraId="0397A96A" w14:textId="77777777" w:rsidR="00D933B7" w:rsidRPr="00515C1A" w:rsidRDefault="00D933B7">
            <w:pPr>
              <w:spacing w:after="0" w:line="240" w:lineRule="auto"/>
              <w:jc w:val="center"/>
              <w:textAlignment w:val="baseline"/>
              <w:rPr>
                <w:rFonts w:cs="Segoe UI"/>
                <w:sz w:val="20"/>
                <w:lang w:eastAsia="en-IE"/>
              </w:rPr>
            </w:pPr>
            <w:r>
              <w:rPr>
                <w:rFonts w:cs="Segoe UI"/>
                <w:sz w:val="20"/>
                <w:lang w:val="en-IE" w:eastAsia="en-IE"/>
              </w:rPr>
              <w:t>TBD</w:t>
            </w:r>
          </w:p>
        </w:tc>
        <w:tc>
          <w:tcPr>
            <w:tcW w:w="1535" w:type="dxa"/>
            <w:tcBorders>
              <w:top w:val="single" w:sz="6" w:space="0" w:color="8C8C8C"/>
              <w:left w:val="nil"/>
              <w:bottom w:val="single" w:sz="6" w:space="0" w:color="8C8C8C"/>
              <w:right w:val="nil"/>
            </w:tcBorders>
            <w:shd w:val="clear" w:color="auto" w:fill="FAF9F9"/>
          </w:tcPr>
          <w:p w14:paraId="6C4B01E0"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0</w:t>
            </w:r>
          </w:p>
        </w:tc>
        <w:tc>
          <w:tcPr>
            <w:tcW w:w="1588" w:type="dxa"/>
            <w:tcBorders>
              <w:top w:val="single" w:sz="6" w:space="0" w:color="8C8C8C"/>
              <w:left w:val="nil"/>
              <w:bottom w:val="single" w:sz="6" w:space="0" w:color="8C8C8C"/>
              <w:right w:val="nil"/>
            </w:tcBorders>
            <w:shd w:val="clear" w:color="auto" w:fill="FAF9F9"/>
          </w:tcPr>
          <w:p w14:paraId="1493DB53"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515C1A" w14:paraId="646F385B" w14:textId="77777777">
        <w:trPr>
          <w:trHeight w:val="300"/>
        </w:trPr>
        <w:tc>
          <w:tcPr>
            <w:tcW w:w="2126" w:type="dxa"/>
            <w:tcBorders>
              <w:top w:val="single" w:sz="6" w:space="0" w:color="8C8C8C"/>
              <w:left w:val="nil"/>
              <w:bottom w:val="single" w:sz="6" w:space="0" w:color="8C8C8C"/>
              <w:right w:val="nil"/>
            </w:tcBorders>
            <w:shd w:val="clear" w:color="auto" w:fill="FAF9F9"/>
          </w:tcPr>
          <w:p w14:paraId="64DF94EA" w14:textId="77777777" w:rsidR="00D933B7" w:rsidRPr="00CA6695" w:rsidRDefault="00D933B7">
            <w:pPr>
              <w:spacing w:after="0" w:line="240" w:lineRule="auto"/>
              <w:rPr>
                <w:color w:val="000000"/>
                <w:sz w:val="20"/>
                <w:lang w:val="en-IE" w:eastAsia="en-IE"/>
              </w:rPr>
            </w:pPr>
            <w:r>
              <w:rPr>
                <w:color w:val="000000"/>
                <w:sz w:val="20"/>
                <w:lang w:val="en-IE" w:eastAsia="en-IE"/>
              </w:rPr>
              <w:t>Number of satellites per orbital slot (in 2025, 2026 and 2027)</w:t>
            </w:r>
          </w:p>
          <w:p w14:paraId="7060D429" w14:textId="77777777" w:rsidR="00D933B7" w:rsidRPr="00400FEF" w:rsidRDefault="00D933B7">
            <w:pPr>
              <w:spacing w:after="0" w:line="240" w:lineRule="auto"/>
              <w:textAlignment w:val="baseline"/>
              <w:rPr>
                <w:color w:val="000000"/>
                <w:sz w:val="20"/>
                <w:lang w:val="en-IE" w:eastAsia="en-IE"/>
              </w:rPr>
            </w:pPr>
          </w:p>
        </w:tc>
        <w:tc>
          <w:tcPr>
            <w:tcW w:w="1524" w:type="dxa"/>
            <w:tcBorders>
              <w:top w:val="single" w:sz="6" w:space="0" w:color="8C8C8C"/>
              <w:left w:val="nil"/>
              <w:bottom w:val="single" w:sz="6" w:space="0" w:color="8C8C8C"/>
              <w:right w:val="nil"/>
            </w:tcBorders>
            <w:shd w:val="clear" w:color="auto" w:fill="FAF9F9"/>
          </w:tcPr>
          <w:p w14:paraId="4DB80C19" w14:textId="77777777" w:rsidR="00D933B7" w:rsidRPr="00515C1A" w:rsidRDefault="00D933B7">
            <w:pPr>
              <w:spacing w:after="0" w:line="240" w:lineRule="auto"/>
              <w:jc w:val="center"/>
              <w:textAlignment w:val="baseline"/>
              <w:rPr>
                <w:rFonts w:cs="Calibri"/>
                <w:color w:val="000000"/>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28B507CE" w14:textId="77777777" w:rsidR="00D933B7" w:rsidRPr="00515C1A" w:rsidRDefault="00D933B7">
            <w:pPr>
              <w:spacing w:after="0" w:line="240" w:lineRule="auto"/>
              <w:jc w:val="center"/>
              <w:textAlignment w:val="baseline"/>
              <w:rPr>
                <w:b/>
                <w:bCs/>
                <w:sz w:val="20"/>
                <w:lang w:eastAsia="en-IE"/>
              </w:rPr>
            </w:pPr>
            <w:r>
              <w:rPr>
                <w:rFonts w:cs="Segoe UI"/>
                <w:sz w:val="20"/>
                <w:lang w:eastAsia="en-IE"/>
              </w:rPr>
              <w:t>0</w:t>
            </w:r>
          </w:p>
        </w:tc>
        <w:tc>
          <w:tcPr>
            <w:tcW w:w="1488" w:type="dxa"/>
            <w:tcBorders>
              <w:top w:val="single" w:sz="6" w:space="0" w:color="8C8C8C"/>
              <w:left w:val="nil"/>
              <w:bottom w:val="single" w:sz="6" w:space="0" w:color="8C8C8C"/>
              <w:right w:val="nil"/>
            </w:tcBorders>
            <w:shd w:val="clear" w:color="auto" w:fill="FAF9F9"/>
          </w:tcPr>
          <w:p w14:paraId="43F932D1" w14:textId="77777777" w:rsidR="00D933B7" w:rsidRPr="00515C1A" w:rsidRDefault="00D933B7">
            <w:pPr>
              <w:spacing w:after="0" w:line="240" w:lineRule="auto"/>
              <w:jc w:val="center"/>
              <w:textAlignment w:val="baseline"/>
              <w:rPr>
                <w:color w:val="000000"/>
                <w:sz w:val="20"/>
                <w:lang w:eastAsia="en-IE"/>
              </w:rPr>
            </w:pPr>
            <w:r>
              <w:rPr>
                <w:rFonts w:cs="Segoe UI"/>
                <w:sz w:val="20"/>
                <w:lang w:val="en-IE" w:eastAsia="en-IE"/>
              </w:rPr>
              <w:t>1</w:t>
            </w:r>
          </w:p>
        </w:tc>
        <w:tc>
          <w:tcPr>
            <w:tcW w:w="1535" w:type="dxa"/>
            <w:tcBorders>
              <w:top w:val="single" w:sz="6" w:space="0" w:color="8C8C8C"/>
              <w:left w:val="nil"/>
              <w:bottom w:val="single" w:sz="6" w:space="0" w:color="8C8C8C"/>
              <w:right w:val="nil"/>
            </w:tcBorders>
            <w:shd w:val="clear" w:color="auto" w:fill="FAF9F9"/>
          </w:tcPr>
          <w:p w14:paraId="4A1F529E"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0</w:t>
            </w:r>
          </w:p>
        </w:tc>
        <w:tc>
          <w:tcPr>
            <w:tcW w:w="1588" w:type="dxa"/>
            <w:tcBorders>
              <w:top w:val="single" w:sz="6" w:space="0" w:color="8C8C8C"/>
              <w:left w:val="nil"/>
              <w:bottom w:val="single" w:sz="6" w:space="0" w:color="8C8C8C"/>
              <w:right w:val="nil"/>
            </w:tcBorders>
            <w:shd w:val="clear" w:color="auto" w:fill="FAF9F9"/>
          </w:tcPr>
          <w:p w14:paraId="2EB1574F" w14:textId="77777777" w:rsidR="00D933B7" w:rsidRPr="00515C1A"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515C1A" w14:paraId="7866BDBF" w14:textId="77777777">
        <w:trPr>
          <w:trHeight w:val="300"/>
        </w:trPr>
        <w:tc>
          <w:tcPr>
            <w:tcW w:w="2126" w:type="dxa"/>
            <w:tcBorders>
              <w:top w:val="single" w:sz="6" w:space="0" w:color="8C8C8C"/>
              <w:left w:val="nil"/>
              <w:bottom w:val="single" w:sz="6" w:space="0" w:color="8C8C8C"/>
              <w:right w:val="nil"/>
            </w:tcBorders>
            <w:shd w:val="clear" w:color="auto" w:fill="FAF9F9"/>
          </w:tcPr>
          <w:p w14:paraId="19D1DFEA" w14:textId="77777777" w:rsidR="00D933B7" w:rsidRPr="00CA6695" w:rsidRDefault="00D933B7">
            <w:pPr>
              <w:spacing w:after="0" w:line="240" w:lineRule="auto"/>
              <w:rPr>
                <w:color w:val="000000"/>
                <w:sz w:val="20"/>
                <w:lang w:val="en-IE" w:eastAsia="en-IE"/>
              </w:rPr>
            </w:pPr>
            <w:r>
              <w:rPr>
                <w:color w:val="000000"/>
                <w:sz w:val="20"/>
                <w:lang w:val="en-IE" w:eastAsia="en-IE"/>
              </w:rPr>
              <w:t>Number of start-ups, small and medium-sized enterprises and mid-caps involved in the programme and the related percentages of contract value</w:t>
            </w:r>
          </w:p>
          <w:p w14:paraId="2387DA38" w14:textId="77777777" w:rsidR="00D933B7" w:rsidRPr="00E37C99" w:rsidRDefault="00D933B7">
            <w:pPr>
              <w:spacing w:after="0" w:line="240" w:lineRule="auto"/>
              <w:rPr>
                <w:color w:val="000000"/>
                <w:sz w:val="20"/>
                <w:lang w:val="en-IE" w:eastAsia="en-IE"/>
              </w:rPr>
            </w:pPr>
          </w:p>
        </w:tc>
        <w:tc>
          <w:tcPr>
            <w:tcW w:w="1524" w:type="dxa"/>
            <w:tcBorders>
              <w:top w:val="single" w:sz="6" w:space="0" w:color="8C8C8C"/>
              <w:left w:val="nil"/>
              <w:bottom w:val="single" w:sz="6" w:space="0" w:color="8C8C8C"/>
              <w:right w:val="nil"/>
            </w:tcBorders>
            <w:shd w:val="clear" w:color="auto" w:fill="FAF9F9"/>
          </w:tcPr>
          <w:p w14:paraId="2DCB5164" w14:textId="77777777" w:rsidR="00D933B7" w:rsidDel="000729D3"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6BFE21E6" w14:textId="77777777" w:rsidR="00D933B7" w:rsidRPr="00A01DA5" w:rsidDel="000729D3" w:rsidRDefault="00D933B7">
            <w:pPr>
              <w:spacing w:after="0" w:line="240" w:lineRule="auto"/>
              <w:jc w:val="center"/>
              <w:textAlignment w:val="baseline"/>
              <w:rPr>
                <w:rFonts w:cs="Segoe UI"/>
                <w:sz w:val="20"/>
                <w:lang w:eastAsia="en-IE"/>
              </w:rPr>
            </w:pPr>
            <w:r>
              <w:rPr>
                <w:rFonts w:cs="Segoe UI"/>
                <w:sz w:val="20"/>
                <w:lang w:eastAsia="en-IE"/>
              </w:rPr>
              <w:t>NA</w:t>
            </w:r>
          </w:p>
        </w:tc>
        <w:tc>
          <w:tcPr>
            <w:tcW w:w="1488" w:type="dxa"/>
            <w:tcBorders>
              <w:top w:val="single" w:sz="6" w:space="0" w:color="8C8C8C"/>
              <w:left w:val="nil"/>
              <w:bottom w:val="single" w:sz="6" w:space="0" w:color="8C8C8C"/>
              <w:right w:val="nil"/>
            </w:tcBorders>
            <w:shd w:val="clear" w:color="auto" w:fill="FAF9F9"/>
          </w:tcPr>
          <w:p w14:paraId="0F6753B8" w14:textId="77777777" w:rsidR="00D933B7" w:rsidDel="000729D3" w:rsidRDefault="00D933B7">
            <w:pPr>
              <w:spacing w:after="0" w:line="240" w:lineRule="auto"/>
              <w:jc w:val="center"/>
              <w:textAlignment w:val="baseline"/>
              <w:rPr>
                <w:rFonts w:cs="Segoe UI"/>
                <w:sz w:val="20"/>
                <w:lang w:val="en-IE" w:eastAsia="en-IE"/>
              </w:rPr>
            </w:pPr>
            <w:r>
              <w:rPr>
                <w:rFonts w:cs="Segoe UI"/>
                <w:sz w:val="20"/>
                <w:lang w:val="en-IE" w:eastAsia="en-IE"/>
              </w:rPr>
              <w:t>TBD</w:t>
            </w:r>
          </w:p>
        </w:tc>
        <w:tc>
          <w:tcPr>
            <w:tcW w:w="1535" w:type="dxa"/>
            <w:tcBorders>
              <w:top w:val="single" w:sz="6" w:space="0" w:color="8C8C8C"/>
              <w:left w:val="nil"/>
              <w:bottom w:val="single" w:sz="6" w:space="0" w:color="8C8C8C"/>
              <w:right w:val="nil"/>
            </w:tcBorders>
            <w:shd w:val="clear" w:color="auto" w:fill="FAF9F9"/>
          </w:tcPr>
          <w:p w14:paraId="0A036156" w14:textId="77777777" w:rsidR="00D933B7" w:rsidDel="00B67DC1" w:rsidRDefault="00D933B7">
            <w:pPr>
              <w:spacing w:after="0" w:line="240" w:lineRule="auto"/>
              <w:jc w:val="center"/>
              <w:textAlignment w:val="baseline"/>
              <w:rPr>
                <w:rFonts w:cs="Segoe UI"/>
                <w:sz w:val="20"/>
                <w:lang w:eastAsia="en-IE"/>
              </w:rPr>
            </w:pPr>
            <w:r>
              <w:rPr>
                <w:rFonts w:cs="Segoe UI"/>
                <w:sz w:val="20"/>
                <w:lang w:eastAsia="en-IE"/>
              </w:rPr>
              <w:t>NA</w:t>
            </w:r>
          </w:p>
        </w:tc>
        <w:tc>
          <w:tcPr>
            <w:tcW w:w="1588" w:type="dxa"/>
            <w:tcBorders>
              <w:top w:val="single" w:sz="6" w:space="0" w:color="8C8C8C"/>
              <w:left w:val="nil"/>
              <w:bottom w:val="single" w:sz="6" w:space="0" w:color="8C8C8C"/>
              <w:right w:val="nil"/>
            </w:tcBorders>
            <w:shd w:val="clear" w:color="auto" w:fill="FAF9F9"/>
          </w:tcPr>
          <w:p w14:paraId="3EB9C927" w14:textId="77777777" w:rsidR="00D933B7" w:rsidRPr="00A01DA5" w:rsidDel="00A74AEC"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515C1A" w14:paraId="3F68567D" w14:textId="77777777">
        <w:trPr>
          <w:trHeight w:val="300"/>
        </w:trPr>
        <w:tc>
          <w:tcPr>
            <w:tcW w:w="2126" w:type="dxa"/>
            <w:tcBorders>
              <w:top w:val="single" w:sz="6" w:space="0" w:color="8C8C8C"/>
              <w:left w:val="nil"/>
              <w:bottom w:val="single" w:sz="6" w:space="0" w:color="8C8C8C"/>
              <w:right w:val="nil"/>
            </w:tcBorders>
            <w:shd w:val="clear" w:color="auto" w:fill="FAF9F9"/>
          </w:tcPr>
          <w:p w14:paraId="188A4DC3" w14:textId="77777777" w:rsidR="00D933B7" w:rsidRPr="00CA6695" w:rsidRDefault="00D933B7">
            <w:pPr>
              <w:spacing w:after="0" w:line="240" w:lineRule="auto"/>
              <w:rPr>
                <w:color w:val="000000"/>
                <w:sz w:val="20"/>
                <w:lang w:val="en-IE" w:eastAsia="en-IE"/>
              </w:rPr>
            </w:pPr>
            <w:r>
              <w:rPr>
                <w:color w:val="000000"/>
                <w:sz w:val="20"/>
                <w:lang w:val="en-IE" w:eastAsia="en-IE"/>
              </w:rPr>
              <w:t>Greenhouse gas footprint of development, production and deployment of the programme</w:t>
            </w:r>
          </w:p>
          <w:p w14:paraId="0CD5F19B" w14:textId="77777777" w:rsidR="00D933B7" w:rsidRPr="00D55969" w:rsidRDefault="00D933B7">
            <w:pPr>
              <w:spacing w:after="0" w:line="240" w:lineRule="auto"/>
              <w:rPr>
                <w:color w:val="000000"/>
                <w:sz w:val="20"/>
                <w:lang w:val="en-IE" w:eastAsia="en-IE"/>
              </w:rPr>
            </w:pPr>
          </w:p>
        </w:tc>
        <w:tc>
          <w:tcPr>
            <w:tcW w:w="1524" w:type="dxa"/>
            <w:tcBorders>
              <w:top w:val="single" w:sz="6" w:space="0" w:color="8C8C8C"/>
              <w:left w:val="nil"/>
              <w:bottom w:val="single" w:sz="6" w:space="0" w:color="8C8C8C"/>
              <w:right w:val="nil"/>
            </w:tcBorders>
            <w:shd w:val="clear" w:color="auto" w:fill="FAF9F9"/>
          </w:tcPr>
          <w:p w14:paraId="06A290E4" w14:textId="77777777" w:rsidR="00D933B7" w:rsidDel="000729D3"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259D3C8B" w14:textId="77777777" w:rsidR="00D933B7" w:rsidRPr="00A01DA5" w:rsidDel="000729D3" w:rsidRDefault="00D933B7">
            <w:pPr>
              <w:spacing w:after="0" w:line="240" w:lineRule="auto"/>
              <w:jc w:val="center"/>
              <w:textAlignment w:val="baseline"/>
              <w:rPr>
                <w:rFonts w:cs="Segoe UI"/>
                <w:sz w:val="20"/>
                <w:lang w:eastAsia="en-IE"/>
              </w:rPr>
            </w:pPr>
          </w:p>
        </w:tc>
        <w:tc>
          <w:tcPr>
            <w:tcW w:w="1488" w:type="dxa"/>
            <w:tcBorders>
              <w:top w:val="single" w:sz="6" w:space="0" w:color="8C8C8C"/>
              <w:left w:val="nil"/>
              <w:bottom w:val="single" w:sz="6" w:space="0" w:color="8C8C8C"/>
              <w:right w:val="nil"/>
            </w:tcBorders>
            <w:shd w:val="clear" w:color="auto" w:fill="FAF9F9"/>
          </w:tcPr>
          <w:p w14:paraId="1C285F70" w14:textId="77777777" w:rsidR="00D933B7" w:rsidDel="000729D3" w:rsidRDefault="00D933B7">
            <w:pPr>
              <w:spacing w:after="0" w:line="240" w:lineRule="auto"/>
              <w:jc w:val="center"/>
              <w:textAlignment w:val="baseline"/>
              <w:rPr>
                <w:rFonts w:cs="Segoe UI"/>
                <w:sz w:val="20"/>
                <w:lang w:val="en-IE" w:eastAsia="en-IE"/>
              </w:rPr>
            </w:pPr>
            <w:r>
              <w:rPr>
                <w:rFonts w:cs="Segoe UI"/>
                <w:sz w:val="20"/>
                <w:lang w:val="en-IE" w:eastAsia="en-IE"/>
              </w:rPr>
              <w:t>TBD</w:t>
            </w:r>
          </w:p>
        </w:tc>
        <w:tc>
          <w:tcPr>
            <w:tcW w:w="1535" w:type="dxa"/>
            <w:tcBorders>
              <w:top w:val="single" w:sz="6" w:space="0" w:color="8C8C8C"/>
              <w:left w:val="nil"/>
              <w:bottom w:val="single" w:sz="6" w:space="0" w:color="8C8C8C"/>
              <w:right w:val="nil"/>
            </w:tcBorders>
            <w:shd w:val="clear" w:color="auto" w:fill="FAF9F9"/>
          </w:tcPr>
          <w:p w14:paraId="53E21557" w14:textId="2D5249C7" w:rsidR="00D933B7" w:rsidDel="00B67DC1" w:rsidRDefault="005675DF">
            <w:pPr>
              <w:spacing w:after="0" w:line="240" w:lineRule="auto"/>
              <w:jc w:val="center"/>
              <w:textAlignment w:val="baseline"/>
              <w:rPr>
                <w:rFonts w:cs="Segoe UI"/>
                <w:sz w:val="20"/>
                <w:lang w:eastAsia="en-IE"/>
              </w:rPr>
            </w:pPr>
            <w:r>
              <w:rPr>
                <w:rFonts w:cs="Segoe UI"/>
                <w:sz w:val="20"/>
                <w:lang w:eastAsia="en-IE"/>
              </w:rPr>
              <w:t>22.6</w:t>
            </w:r>
          </w:p>
        </w:tc>
        <w:tc>
          <w:tcPr>
            <w:tcW w:w="1588" w:type="dxa"/>
            <w:tcBorders>
              <w:top w:val="single" w:sz="6" w:space="0" w:color="8C8C8C"/>
              <w:left w:val="nil"/>
              <w:bottom w:val="single" w:sz="6" w:space="0" w:color="8C8C8C"/>
              <w:right w:val="nil"/>
            </w:tcBorders>
            <w:shd w:val="clear" w:color="auto" w:fill="FAF9F9"/>
          </w:tcPr>
          <w:p w14:paraId="235999A7" w14:textId="77777777" w:rsidR="00D933B7" w:rsidRPr="00A01DA5" w:rsidDel="00A74AEC"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20CAC371" w14:textId="77777777" w:rsidR="00D933B7" w:rsidRDefault="00D933B7" w:rsidP="00D933B7">
      <w:pPr>
        <w:spacing w:after="0" w:line="240" w:lineRule="auto"/>
        <w:ind w:left="285" w:hanging="285"/>
        <w:textAlignment w:val="baseline"/>
        <w:rPr>
          <w:rFonts w:cs="Segoe UI"/>
          <w:sz w:val="18"/>
          <w:szCs w:val="18"/>
          <w:lang w:eastAsia="en-IE"/>
        </w:rPr>
      </w:pPr>
    </w:p>
    <w:p w14:paraId="1DB88B36" w14:textId="77777777" w:rsidR="00D933B7" w:rsidRPr="00457F7F" w:rsidRDefault="00D933B7" w:rsidP="00D933B7">
      <w:pPr>
        <w:spacing w:after="0" w:line="240" w:lineRule="auto"/>
        <w:ind w:left="285" w:hanging="285"/>
        <w:textAlignment w:val="baseline"/>
        <w:rPr>
          <w:sz w:val="18"/>
          <w:lang w:val="en-IE"/>
        </w:rPr>
      </w:pPr>
      <w:r>
        <w:rPr>
          <w:rFonts w:cs="Segoe UI"/>
          <w:sz w:val="18"/>
          <w:szCs w:val="18"/>
          <w:lang w:eastAsia="en-IE"/>
        </w:rPr>
        <w:t xml:space="preserve">(*) </w:t>
      </w:r>
      <w:r>
        <w:rPr>
          <w:rFonts w:cs="Segoe UI"/>
          <w:sz w:val="18"/>
          <w:szCs w:val="18"/>
          <w:lang w:eastAsia="en-IE"/>
        </w:rPr>
        <w:tab/>
      </w:r>
      <w:r>
        <w:rPr>
          <w:sz w:val="18"/>
          <w:lang w:val="en-IE"/>
        </w:rPr>
        <w:t xml:space="preserve">IRIS² initial services are expected to begin in 2029. In the meantime, </w:t>
      </w:r>
      <w:r>
        <w:rPr>
          <w:sz w:val="18"/>
        </w:rPr>
        <w:t xml:space="preserve">initial governmental satellite communication services will be </w:t>
      </w:r>
      <w:r>
        <w:rPr>
          <w:sz w:val="18"/>
          <w:lang w:val="en-IE"/>
        </w:rPr>
        <w:t>provided as from 2026 under the GOVSATCOM component of the EU space programme, which constitutes the first building block of IRIS². For more information on GOVSATCOM, see the ‘EU Space Programme’ programme performance statement.</w:t>
      </w:r>
    </w:p>
    <w:p w14:paraId="4BC16332" w14:textId="77777777" w:rsidR="00D933B7" w:rsidRPr="00BE3D13" w:rsidRDefault="00D933B7" w:rsidP="00D933B7">
      <w:pPr>
        <w:spacing w:line="259" w:lineRule="auto"/>
        <w:rPr>
          <w:lang w:val="en-IE"/>
        </w:rPr>
      </w:pPr>
      <w:r>
        <w:rPr>
          <w:lang w:val="en-IE"/>
        </w:rPr>
        <w:br w:type="page"/>
      </w:r>
    </w:p>
    <w:p w14:paraId="55074111" w14:textId="77777777" w:rsidR="00D933B7" w:rsidRPr="009F0BAA" w:rsidRDefault="00D933B7" w:rsidP="00373960">
      <w:pPr>
        <w:pStyle w:val="ListParagraph"/>
        <w:numPr>
          <w:ilvl w:val="0"/>
          <w:numId w:val="9"/>
        </w:numPr>
        <w:spacing w:after="0" w:line="264" w:lineRule="auto"/>
        <w:jc w:val="both"/>
        <w:rPr>
          <w:lang w:val="en-IE"/>
        </w:rPr>
      </w:pPr>
      <w:r>
        <w:rPr>
          <w:lang w:val="en-IE"/>
        </w:rPr>
        <w:t>Delivering on the Union secure connectivity priority flagship, the development of a multi-orbital satellite constellation of around 290 satellites</w:t>
      </w:r>
      <w:r>
        <w:rPr>
          <w:rFonts w:ascii="Calibri" w:hAnsi="Calibri" w:cs="Calibri"/>
          <w:lang w:val="en-IE"/>
        </w:rPr>
        <w:t> </w:t>
      </w:r>
      <w:r>
        <w:rPr>
          <w:lang w:val="en-IE"/>
        </w:rPr>
        <w:t xml:space="preserve">– </w:t>
      </w:r>
      <w:r>
        <w:rPr>
          <w:b/>
          <w:bCs/>
          <w:lang w:val="en-IE"/>
        </w:rPr>
        <w:t>IRIS² (Infrastructure for resilience, interconnectivity and security by satellite)</w:t>
      </w:r>
      <w:r>
        <w:rPr>
          <w:rFonts w:ascii="Calibri" w:hAnsi="Calibri" w:cs="Calibri"/>
          <w:b/>
          <w:bCs/>
          <w:lang w:val="en-IE"/>
        </w:rPr>
        <w:t> </w:t>
      </w:r>
      <w:r>
        <w:rPr>
          <w:rFonts w:ascii="Calibri" w:hAnsi="Calibri" w:cs="Calibri"/>
          <w:lang w:val="en-IE"/>
        </w:rPr>
        <w:t>–</w:t>
      </w:r>
      <w:r>
        <w:rPr>
          <w:lang w:val="en-IE"/>
        </w:rPr>
        <w:t xml:space="preserve"> continued at full speed on the basis of a competitive and innovative public–private partnership established under a 12-year concession contract signed with the SpaceRISE consortium in 2024. The main concessionaire will be responsible to develop, deploy and operate IRIS². Activities are on track, working towards confirming the system design and for ensuring that all Member States have guaranteed access to sovereign satellite communication connectivity under full European control as soon as possible.</w:t>
      </w:r>
    </w:p>
    <w:p w14:paraId="12580318" w14:textId="77777777" w:rsidR="00D933B7" w:rsidRPr="005459BB" w:rsidRDefault="00D933B7" w:rsidP="00373960">
      <w:pPr>
        <w:pStyle w:val="ListParagraph"/>
        <w:numPr>
          <w:ilvl w:val="0"/>
          <w:numId w:val="9"/>
        </w:numPr>
        <w:spacing w:after="0" w:line="264" w:lineRule="auto"/>
        <w:jc w:val="both"/>
      </w:pPr>
      <w:r>
        <w:rPr>
          <w:lang w:val="en-IE"/>
        </w:rPr>
        <w:t xml:space="preserve">During 2025, several important sub-contracts were signed with core consortium team members and key suppliers. </w:t>
      </w:r>
      <w:r>
        <w:t>The system requirement review, a key milestone for consolidating the baseline for the overall system design of the IRIS² infrastructure, was concluded on 19</w:t>
      </w:r>
      <w:r>
        <w:rPr>
          <w:rFonts w:ascii="Calibri" w:hAnsi="Calibri" w:cs="Calibri"/>
        </w:rPr>
        <w:t> </w:t>
      </w:r>
      <w:r>
        <w:t>November 2025, followed by the IRIS² service review that started on 24</w:t>
      </w:r>
      <w:r>
        <w:rPr>
          <w:rFonts w:ascii="Calibri" w:hAnsi="Calibri" w:cs="Calibri"/>
        </w:rPr>
        <w:t> </w:t>
      </w:r>
      <w:r>
        <w:t>November 2025 and is expected to conclude by early 2026.</w:t>
      </w:r>
    </w:p>
    <w:p w14:paraId="557B61FF" w14:textId="77777777" w:rsidR="00D933B7" w:rsidRPr="005459BB" w:rsidRDefault="00D933B7" w:rsidP="00373960">
      <w:pPr>
        <w:pStyle w:val="ListParagraph"/>
        <w:numPr>
          <w:ilvl w:val="0"/>
          <w:numId w:val="9"/>
        </w:numPr>
        <w:spacing w:after="0" w:line="264" w:lineRule="auto"/>
        <w:jc w:val="both"/>
      </w:pPr>
      <w:r>
        <w:t>IRIS² services will be provided using a phased approach. Initial governmental services are expected in 2026 under the GOVSATCOM component of the EU space programme</w:t>
      </w:r>
      <w:r>
        <w:rPr>
          <w:rFonts w:ascii="Calibri" w:hAnsi="Calibri" w:cs="Calibri"/>
        </w:rPr>
        <w:t> –</w:t>
      </w:r>
      <w:r>
        <w:t xml:space="preserve"> a system designed to pool and share satellite communication services with Member States and authorised users</w:t>
      </w:r>
      <w:r>
        <w:rPr>
          <w:rFonts w:ascii="Calibri" w:hAnsi="Calibri" w:cs="Calibri"/>
        </w:rPr>
        <w:t> –</w:t>
      </w:r>
      <w:r>
        <w:t xml:space="preserve"> and which constitutes the first building block of IRIS². The start of GOVSATCOM operations was announced on 14</w:t>
      </w:r>
      <w:r>
        <w:rPr>
          <w:rFonts w:ascii="Calibri" w:hAnsi="Calibri" w:cs="Calibri"/>
        </w:rPr>
        <w:t> </w:t>
      </w:r>
      <w:r>
        <w:t>January 2026.</w:t>
      </w:r>
    </w:p>
    <w:p w14:paraId="796B48E7" w14:textId="77777777" w:rsidR="00D933B7" w:rsidRPr="005459BB" w:rsidRDefault="00D933B7" w:rsidP="00373960">
      <w:pPr>
        <w:pStyle w:val="ListParagraph"/>
        <w:numPr>
          <w:ilvl w:val="0"/>
          <w:numId w:val="9"/>
        </w:numPr>
        <w:spacing w:after="0" w:line="264" w:lineRule="auto"/>
        <w:jc w:val="both"/>
        <w:rPr>
          <w:rFonts w:ascii="Times New Roman" w:eastAsia="Times New Roman" w:hAnsi="Times New Roman" w:cs="Times New Roman"/>
        </w:rPr>
      </w:pPr>
      <w:r>
        <w:t>Building on this framework, a broader range of satellite communication services with global coverage, featuring secure and low-latency connectivity, will be gradually made available for governmental, defence and commercial users. Commercial GOVSATCOM services are expected by 2027 and initial IRIS² services by 2029. The goal is to provide connectivity and sovereignty for all of Europe, with guaranteed access for all Member States and under full European control.</w:t>
      </w:r>
    </w:p>
    <w:p w14:paraId="23D8BAE2" w14:textId="77777777" w:rsidR="00D933B7" w:rsidRPr="005459BB" w:rsidRDefault="00D933B7" w:rsidP="00373960">
      <w:pPr>
        <w:pStyle w:val="ListParagraph"/>
        <w:numPr>
          <w:ilvl w:val="0"/>
          <w:numId w:val="9"/>
        </w:numPr>
        <w:spacing w:after="0" w:line="264" w:lineRule="auto"/>
        <w:jc w:val="both"/>
      </w:pPr>
      <w:r>
        <w:t xml:space="preserve">A Commission Implementing Decision was adopted in April 2024, determining the location of the IRIS² </w:t>
      </w:r>
      <w:r>
        <w:rPr>
          <w:rFonts w:eastAsia="EC Square Sans Pro" w:cs="EC Square Sans Pro"/>
          <w:color w:val="000000" w:themeColor="text1"/>
          <w:lang w:val="en-IE"/>
        </w:rPr>
        <w:t>control centres</w:t>
      </w:r>
      <w:r>
        <w:rPr>
          <w:rFonts w:ascii="Calibri" w:eastAsia="EC Square Sans Pro" w:hAnsi="Calibri" w:cs="Calibri"/>
          <w:color w:val="000000" w:themeColor="text1"/>
          <w:lang w:val="en-IE"/>
        </w:rPr>
        <w:t> (</w:t>
      </w:r>
      <w:r>
        <w:rPr>
          <w:rStyle w:val="FootnoteReference"/>
          <w:rFonts w:eastAsia="EC Square Sans Pro"/>
          <w:color w:val="000000" w:themeColor="text1"/>
          <w:lang w:val="en-IE"/>
        </w:rPr>
        <w:footnoteReference w:id="19"/>
      </w:r>
      <w:r>
        <w:rPr>
          <w:rFonts w:ascii="Calibri" w:eastAsia="EC Square Sans Pro" w:hAnsi="Calibri" w:cs="Calibri"/>
          <w:color w:val="000000" w:themeColor="text1"/>
          <w:lang w:val="en-IE"/>
        </w:rPr>
        <w:t>)</w:t>
      </w:r>
      <w:r>
        <w:rPr>
          <w:rFonts w:eastAsia="EC Square Sans Pro" w:cs="EC Square Sans Pro"/>
          <w:color w:val="000000" w:themeColor="text1"/>
          <w:lang w:val="en-IE"/>
        </w:rPr>
        <w:t xml:space="preserve"> </w:t>
      </w:r>
      <w:r>
        <w:t>i</w:t>
      </w:r>
      <w:r>
        <w:rPr>
          <w:rFonts w:eastAsia="EC Square Sans Pro" w:cs="EC Square Sans Pro"/>
          <w:color w:val="000000" w:themeColor="text1"/>
          <w:lang w:val="en-IE"/>
        </w:rPr>
        <w:t>n France, Italy and Luxembourg. A</w:t>
      </w:r>
      <w:r>
        <w:t xml:space="preserve"> gradual deployment of activities is underway to complete the space and ground infrastructure of the IRIS² space constellation, aiming to meet the needs of governmental users.</w:t>
      </w:r>
    </w:p>
    <w:p w14:paraId="4C863868" w14:textId="77777777" w:rsidR="00D933B7" w:rsidRPr="00CA6695" w:rsidRDefault="00D933B7" w:rsidP="00373960">
      <w:pPr>
        <w:pStyle w:val="ListParagraph"/>
        <w:numPr>
          <w:ilvl w:val="0"/>
          <w:numId w:val="9"/>
        </w:numPr>
        <w:spacing w:after="0" w:line="240" w:lineRule="auto"/>
        <w:jc w:val="both"/>
        <w:rPr>
          <w:lang w:val="en-IE"/>
        </w:rPr>
      </w:pPr>
      <w:r>
        <w:rPr>
          <w:color w:val="000000" w:themeColor="text1"/>
          <w:lang w:val="en-IE"/>
        </w:rPr>
        <w:t xml:space="preserve">Activities took place to ensure a high level of security for IRIS². </w:t>
      </w:r>
      <w:r>
        <w:rPr>
          <w:color w:val="000000" w:themeColor="text1"/>
        </w:rPr>
        <w:t>A Commission decision on the location of security monitoring sites for IRIS² and GOVSATCOM was adopted on 17</w:t>
      </w:r>
      <w:r>
        <w:rPr>
          <w:rFonts w:ascii="Calibri" w:hAnsi="Calibri" w:cs="Calibri"/>
          <w:color w:val="000000" w:themeColor="text1"/>
        </w:rPr>
        <w:t> </w:t>
      </w:r>
      <w:r>
        <w:rPr>
          <w:color w:val="000000" w:themeColor="text1"/>
        </w:rPr>
        <w:t xml:space="preserve">November 2025. </w:t>
      </w:r>
    </w:p>
    <w:p w14:paraId="542ED27C" w14:textId="77777777" w:rsidR="00D933B7" w:rsidRPr="00356A34" w:rsidRDefault="00D933B7" w:rsidP="00373960">
      <w:pPr>
        <w:pStyle w:val="ListParagraph"/>
        <w:numPr>
          <w:ilvl w:val="0"/>
          <w:numId w:val="9"/>
        </w:numPr>
        <w:spacing w:after="0" w:line="240" w:lineRule="auto"/>
        <w:jc w:val="both"/>
        <w:rPr>
          <w:lang w:val="en-IE"/>
        </w:rPr>
      </w:pPr>
      <w:r>
        <w:rPr>
          <w:lang w:val="en-IE"/>
        </w:rPr>
        <w:t>To ensure the availability of frequencies, an administrative arrangement on IRIS² frequency filings has been active since 2024, with 16 Member State signatories by the end of 2025. The IRIS² programme relies on the continuation of existing frequency licences from some Member States, signed over to the Commission for the IRIS² governmental (‘Hardgov’) services. Filings for the IRIS² commercial (‘Lightgov’) services will be covered by private initiatives, which will be managed by the SpaceRISE consortium.</w:t>
      </w:r>
    </w:p>
    <w:p w14:paraId="234DBDAF" w14:textId="77777777" w:rsidR="00D933B7" w:rsidRPr="00F81B81" w:rsidRDefault="00D933B7" w:rsidP="00373960">
      <w:pPr>
        <w:pStyle w:val="ListParagraph"/>
        <w:numPr>
          <w:ilvl w:val="0"/>
          <w:numId w:val="9"/>
        </w:numPr>
        <w:spacing w:after="0" w:line="264" w:lineRule="auto"/>
        <w:jc w:val="both"/>
      </w:pPr>
      <w:r>
        <w:t>As regards market uptake activities, a preparatory action to develop innovative and interoperable user terminals for European secure satellite communication services was under definition, seeking to enable production and market penetration through the use of open standards. A</w:t>
      </w:r>
      <w:r>
        <w:rPr>
          <w:lang w:val="en-IE"/>
        </w:rPr>
        <w:t xml:space="preserve"> </w:t>
      </w:r>
      <w:hyperlink r:id="rId186" w:history="1">
        <w:r>
          <w:rPr>
            <w:rStyle w:val="Hyperlink"/>
            <w:lang w:val="en-IE"/>
          </w:rPr>
          <w:t>preliminary market consultation</w:t>
        </w:r>
      </w:hyperlink>
      <w:r>
        <w:t xml:space="preserve"> </w:t>
      </w:r>
      <w:r>
        <w:rPr>
          <w:lang w:val="en-IE"/>
        </w:rPr>
        <w:t xml:space="preserve">was conducted from July to September 2025, allowing interested market players to provide feedback and support the development of terminals that can be used with the EU’s satellite communication systems. </w:t>
      </w:r>
    </w:p>
    <w:p w14:paraId="7872A5DB" w14:textId="77777777" w:rsidR="00D933B7" w:rsidRPr="005518B3" w:rsidRDefault="00D933B7" w:rsidP="00373960">
      <w:pPr>
        <w:pStyle w:val="ListParagraph"/>
        <w:numPr>
          <w:ilvl w:val="0"/>
          <w:numId w:val="9"/>
        </w:numPr>
        <w:spacing w:after="0" w:line="264" w:lineRule="auto"/>
        <w:jc w:val="both"/>
      </w:pPr>
      <w:r>
        <w:t>Negotiations with third parties were pursued in view of establishing international agreements with Norway and Iceland for their participation in the Union secure connectivity programme and in GOVSATCOM. A similar process is underway to allow for the opening of formal negotiations with Ukraine.</w:t>
      </w:r>
    </w:p>
    <w:p w14:paraId="6151C71B" w14:textId="77777777" w:rsidR="00D933B7" w:rsidRPr="00327863" w:rsidRDefault="00D933B7" w:rsidP="00373960">
      <w:pPr>
        <w:pStyle w:val="ListParagraph"/>
        <w:numPr>
          <w:ilvl w:val="0"/>
          <w:numId w:val="9"/>
        </w:numPr>
        <w:spacing w:after="0" w:line="264" w:lineRule="auto"/>
        <w:jc w:val="both"/>
      </w:pPr>
      <w:r>
        <w:t xml:space="preserve">Overall, the programme is monitored closely on the basis of a set of indicators intended to measure the extent to which the specific objectives of the programme have been achieved, and with a view to minimising administrative burdens and costs. To that end, the annex to Regulation (EU) 2023/588 establishes a set of key performance indicators. Data and results for the key performance indicators relating to the IRIS² system and services performances </w:t>
      </w:r>
      <w:r>
        <w:rPr>
          <w:lang w:val="en-IE"/>
        </w:rPr>
        <w:t xml:space="preserve">will only become available once the IRIS² infrastructure starts to be deployed (space, ground and user segments). </w:t>
      </w:r>
      <w:r>
        <w:t xml:space="preserve">In addition, the service definition document applicable to the programme will define more detailed key performance indicators with minimum performance levels to allow for tracking results, once available. </w:t>
      </w:r>
    </w:p>
    <w:p w14:paraId="19503D17" w14:textId="77777777" w:rsidR="00D933B7" w:rsidRPr="00327863" w:rsidRDefault="00D933B7" w:rsidP="00373960">
      <w:pPr>
        <w:pStyle w:val="ListParagraph"/>
        <w:numPr>
          <w:ilvl w:val="0"/>
          <w:numId w:val="9"/>
        </w:numPr>
        <w:spacing w:after="0" w:line="264" w:lineRule="auto"/>
        <w:jc w:val="both"/>
      </w:pPr>
      <w:r>
        <w:rPr>
          <w:lang w:val="en-IE"/>
        </w:rPr>
        <w:t xml:space="preserve">The programmatic risks are closely monitored and mitigated. Based on the experience from the first years of implementation of the programme, the main challenges related to the simplification of the complex governance structures, which came about under the SpaceRISE consortium, the acceleration of activities whilst countering possible delays for ongoing activities (i.e. when defining baselines or selecting sub-contractors) and redressing concerns about the technological readiness of the space sector to deliver on innovative and cost-efficient solutions. </w:t>
      </w:r>
    </w:p>
    <w:p w14:paraId="36444C82" w14:textId="77777777" w:rsidR="00D933B7" w:rsidRPr="00D11234" w:rsidRDefault="00D933B7" w:rsidP="00D933B7">
      <w:pPr>
        <w:spacing w:after="0"/>
        <w:rPr>
          <w:bCs/>
          <w:i/>
          <w:iCs/>
          <w:highlight w:val="cyan"/>
          <w:lang w:val="en-IE"/>
        </w:rPr>
      </w:pPr>
    </w:p>
    <w:p w14:paraId="7537F70F"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7F0DE07F"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63066E34"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526A77A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597C08F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0670F5C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3690908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15501677"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08BE99D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13204B2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58F0220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0F5596D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6187C5F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30C1654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065612A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2F1678A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0C20167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460A544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 xml:space="preserve"> total envelope</w:t>
            </w:r>
            <w:r>
              <w:rPr>
                <w:rFonts w:ascii="Calibri" w:hAnsi="Calibri" w:cs="Calibri"/>
                <w:sz w:val="20"/>
                <w:lang w:val="en-IE" w:eastAsia="en-IE"/>
              </w:rPr>
              <w:t> </w:t>
            </w:r>
          </w:p>
        </w:tc>
      </w:tr>
      <w:tr w:rsidR="00D933B7" w:rsidRPr="00426441" w14:paraId="0B4FC3F8" w14:textId="77777777">
        <w:trPr>
          <w:trHeight w:val="300"/>
        </w:trPr>
        <w:tc>
          <w:tcPr>
            <w:tcW w:w="1562" w:type="dxa"/>
            <w:tcBorders>
              <w:top w:val="nil"/>
              <w:left w:val="nil"/>
              <w:bottom w:val="single" w:sz="6" w:space="0" w:color="8C8C8C"/>
              <w:right w:val="nil"/>
            </w:tcBorders>
            <w:vAlign w:val="center"/>
            <w:hideMark/>
          </w:tcPr>
          <w:p w14:paraId="3C7A9192"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452F6CA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919" w:type="dxa"/>
            <w:tcBorders>
              <w:top w:val="nil"/>
              <w:left w:val="nil"/>
              <w:bottom w:val="single" w:sz="6" w:space="0" w:color="8C8C8C"/>
              <w:right w:val="nil"/>
            </w:tcBorders>
            <w:vAlign w:val="center"/>
          </w:tcPr>
          <w:p w14:paraId="4768EC2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806" w:type="dxa"/>
            <w:tcBorders>
              <w:top w:val="nil"/>
              <w:left w:val="nil"/>
              <w:bottom w:val="single" w:sz="6" w:space="0" w:color="8C8C8C"/>
              <w:right w:val="nil"/>
            </w:tcBorders>
            <w:vAlign w:val="center"/>
          </w:tcPr>
          <w:p w14:paraId="1F37B28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0.1</w:t>
            </w:r>
          </w:p>
        </w:tc>
        <w:tc>
          <w:tcPr>
            <w:tcW w:w="797" w:type="dxa"/>
            <w:tcBorders>
              <w:top w:val="nil"/>
              <w:left w:val="nil"/>
              <w:bottom w:val="single" w:sz="6" w:space="0" w:color="8C8C8C"/>
              <w:right w:val="nil"/>
            </w:tcBorders>
            <w:vAlign w:val="center"/>
          </w:tcPr>
          <w:p w14:paraId="36C917F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810" w:type="dxa"/>
            <w:tcBorders>
              <w:top w:val="nil"/>
              <w:left w:val="nil"/>
              <w:bottom w:val="single" w:sz="6" w:space="0" w:color="8C8C8C"/>
              <w:right w:val="nil"/>
            </w:tcBorders>
            <w:vAlign w:val="center"/>
            <w:hideMark/>
          </w:tcPr>
          <w:p w14:paraId="5BA97C0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1215" w:type="dxa"/>
            <w:tcBorders>
              <w:top w:val="nil"/>
              <w:left w:val="nil"/>
              <w:bottom w:val="single" w:sz="6" w:space="0" w:color="8C8C8C"/>
              <w:right w:val="nil"/>
            </w:tcBorders>
            <w:vAlign w:val="center"/>
            <w:hideMark/>
          </w:tcPr>
          <w:p w14:paraId="1007165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796" w:type="dxa"/>
            <w:tcBorders>
              <w:top w:val="nil"/>
              <w:left w:val="nil"/>
              <w:bottom w:val="single" w:sz="6" w:space="0" w:color="8C8C8C"/>
              <w:right w:val="nil"/>
            </w:tcBorders>
            <w:vAlign w:val="center"/>
            <w:hideMark/>
          </w:tcPr>
          <w:p w14:paraId="7AF0071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909" w:type="dxa"/>
            <w:tcBorders>
              <w:top w:val="nil"/>
              <w:left w:val="nil"/>
              <w:bottom w:val="single" w:sz="6" w:space="0" w:color="8C8C8C"/>
              <w:right w:val="nil"/>
            </w:tcBorders>
            <w:vAlign w:val="center"/>
            <w:hideMark/>
          </w:tcPr>
          <w:p w14:paraId="654D5CF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0.1</w:t>
            </w:r>
          </w:p>
        </w:tc>
        <w:tc>
          <w:tcPr>
            <w:tcW w:w="907" w:type="dxa"/>
            <w:tcBorders>
              <w:top w:val="nil"/>
              <w:left w:val="nil"/>
              <w:bottom w:val="single" w:sz="6" w:space="0" w:color="8C8C8C"/>
              <w:right w:val="nil"/>
            </w:tcBorders>
            <w:vAlign w:val="center"/>
            <w:hideMark/>
          </w:tcPr>
          <w:p w14:paraId="63F363F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r>
    </w:tbl>
    <w:p w14:paraId="0E1DB985" w14:textId="77777777" w:rsidR="00D933B7" w:rsidRPr="0004381A" w:rsidRDefault="00D933B7" w:rsidP="00D933B7">
      <w:pPr>
        <w:pStyle w:val="ListParagraph"/>
        <w:ind w:left="357"/>
        <w:jc w:val="both"/>
        <w:rPr>
          <w:lang w:val="en-IE"/>
        </w:rPr>
      </w:pPr>
    </w:p>
    <w:p w14:paraId="2562CE2D" w14:textId="77777777" w:rsidR="00D933B7" w:rsidRDefault="00D933B7" w:rsidP="00373960">
      <w:pPr>
        <w:pStyle w:val="ListParagraph"/>
        <w:numPr>
          <w:ilvl w:val="0"/>
          <w:numId w:val="9"/>
        </w:numPr>
        <w:spacing w:after="240" w:line="264" w:lineRule="auto"/>
        <w:ind w:left="357" w:hanging="357"/>
        <w:jc w:val="both"/>
        <w:rPr>
          <w:lang w:val="en-IE"/>
        </w:rPr>
      </w:pPr>
      <w:r>
        <w:rPr>
          <w:lang w:val="en-IE"/>
        </w:rPr>
        <w:t xml:space="preserve">The EU secure connectivity programme (and the EU space programme) places great emphasis on the green transition and has a key role to play. On one hand, EU space data and services enable other sectors to achieve green ambitions and harness the potential of the green transition; on the other hand, the EU space industry sector itself must transform and adapt to comply with the EU environmental policies and legislation and hence improve its practices throughout its full value chain. </w:t>
      </w:r>
    </w:p>
    <w:p w14:paraId="5A8C6A4A" w14:textId="77777777" w:rsidR="00D933B7" w:rsidRDefault="00D933B7" w:rsidP="00D933B7">
      <w:pPr>
        <w:pStyle w:val="ListParagraph"/>
        <w:ind w:left="357"/>
        <w:rPr>
          <w:lang w:val="en-IE"/>
        </w:rPr>
      </w:pPr>
    </w:p>
    <w:p w14:paraId="57D67FD5" w14:textId="77777777" w:rsidR="00D933B7" w:rsidRPr="00BA75BF" w:rsidRDefault="00D933B7" w:rsidP="00373960">
      <w:pPr>
        <w:pStyle w:val="ListParagraph"/>
        <w:numPr>
          <w:ilvl w:val="0"/>
          <w:numId w:val="9"/>
        </w:numPr>
        <w:spacing w:after="240" w:line="264" w:lineRule="auto"/>
        <w:jc w:val="both"/>
      </w:pPr>
      <w:r>
        <w:t xml:space="preserve">While the space-based assets do not themselves emit greenhouse gases while in use, their manufacturing and associated ground facilities do have an environmental impact. Procurements and contracts related to the EU secure connectivity programme therefore include provisions on environmental and space sustainability measures aimed at minimising and offseting the greenhouse gas emissions generated by the development, production and deployment of the infrastructure, as well as provisions establishing a scheme to offset the remaining greenhouse gas emissions. Carbon offsetting should be preferably done via carbon removal, applying consensus methods on accounting for greenhouse gas removal as soon as they become available. </w:t>
      </w:r>
    </w:p>
    <w:p w14:paraId="5AF2FE3F" w14:textId="77777777" w:rsidR="00D933B7" w:rsidRPr="001F2F66" w:rsidRDefault="00D933B7" w:rsidP="00373960">
      <w:pPr>
        <w:pStyle w:val="NormalWeb"/>
        <w:numPr>
          <w:ilvl w:val="0"/>
          <w:numId w:val="9"/>
        </w:numPr>
        <w:jc w:val="both"/>
        <w:rPr>
          <w:rFonts w:asciiTheme="minorHAnsi" w:eastAsiaTheme="minorHAnsi" w:hAnsiTheme="minorHAnsi" w:cstheme="minorBidi"/>
          <w:kern w:val="2"/>
          <w:lang w:eastAsia="en-US"/>
          <w14:ligatures w14:val="standardContextual"/>
        </w:rPr>
      </w:pPr>
      <w:r w:rsidRPr="001F2F66">
        <w:rPr>
          <w:rFonts w:asciiTheme="minorHAnsi" w:eastAsiaTheme="minorHAnsi" w:hAnsiTheme="minorHAnsi" w:cstheme="minorBidi"/>
          <w:kern w:val="2"/>
          <w:lang w:eastAsia="en-US"/>
          <w14:ligatures w14:val="standardContextual"/>
        </w:rPr>
        <w:t>Green procurement principles were pursued to set in place the infrastructure that will be providing communication through space and avoiding the deployment of ground networks, submarine cables, high power cables or fibres (buried in the ground or above the ground). No significant harm will therefore be done to the sustainable use and protection of water and marine resources. </w:t>
      </w:r>
    </w:p>
    <w:p w14:paraId="371097FF" w14:textId="77777777" w:rsidR="00D933B7" w:rsidRPr="001F2F66" w:rsidRDefault="00D933B7" w:rsidP="00373960">
      <w:pPr>
        <w:pStyle w:val="ppoListHyphened-L1"/>
        <w:numPr>
          <w:ilvl w:val="0"/>
          <w:numId w:val="9"/>
        </w:numPr>
        <w:jc w:val="both"/>
        <w:rPr>
          <w:rFonts w:asciiTheme="minorHAnsi" w:hAnsiTheme="minorHAnsi"/>
          <w:kern w:val="2"/>
          <w:sz w:val="24"/>
          <w:szCs w:val="24"/>
          <w14:ligatures w14:val="standardContextual"/>
        </w:rPr>
      </w:pPr>
      <w:r w:rsidRPr="001F2F66">
        <w:rPr>
          <w:rFonts w:asciiTheme="minorHAnsi" w:hAnsiTheme="minorHAnsi"/>
          <w:kern w:val="2"/>
          <w:sz w:val="24"/>
          <w:szCs w:val="24"/>
          <w14:ligatures w14:val="standardContextual"/>
        </w:rPr>
        <w:t>In addition, procurements and contracts will include provisions on measures to prevent light pollution, the use of appropriate collision-avoidance technologies for spacecraft and the submission and implementation of a comprehensive debris mitigation plan to ensure the avoidance of debris by the satellites of the constellation.</w:t>
      </w:r>
    </w:p>
    <w:p w14:paraId="12A3D4B3" w14:textId="2AD60D2A" w:rsidR="00D933B7" w:rsidRPr="004D58E7" w:rsidRDefault="00D933B7" w:rsidP="00373960">
      <w:pPr>
        <w:pStyle w:val="ListParagraph"/>
        <w:numPr>
          <w:ilvl w:val="0"/>
          <w:numId w:val="9"/>
        </w:numPr>
        <w:spacing w:line="259" w:lineRule="auto"/>
        <w:rPr>
          <w:b/>
          <w:bCs/>
        </w:rPr>
      </w:pPr>
      <w:r>
        <w:t xml:space="preserve">To reduce the environmental impact of space activities and set out a standardised method to assess environmental impacts, a European Parliament-backed pilot project rolled out in 2024 and continued in 2025, aimed at developing a sector-specific life cycle assessment method – </w:t>
      </w:r>
      <w:hyperlink r:id="rId187" w:history="1">
        <w:r>
          <w:rPr>
            <w:rStyle w:val="Hyperlink"/>
          </w:rPr>
          <w:t>Product Environmental Footprint Category Rules (PEFCR) for the space sector</w:t>
        </w:r>
      </w:hyperlink>
      <w:r>
        <w:t xml:space="preserve">. </w:t>
      </w:r>
      <w:r>
        <w:rPr>
          <w:lang w:val="en-IE" w:eastAsia="en-GB"/>
        </w:rPr>
        <w:t>In 2025, space companies were invited through an</w:t>
      </w:r>
      <w:r w:rsidR="00A5247A">
        <w:rPr>
          <w:rFonts w:ascii="Calibri" w:hAnsi="Calibri" w:cs="Calibri"/>
          <w:lang w:val="en-IE" w:eastAsia="en-GB"/>
        </w:rPr>
        <w:t xml:space="preserve"> </w:t>
      </w:r>
      <w:hyperlink r:id="rId188">
        <w:r>
          <w:rPr>
            <w:rStyle w:val="Hyperlink"/>
            <w:lang w:val="en-IE" w:eastAsia="en-GB"/>
          </w:rPr>
          <w:t>open call to participate</w:t>
        </w:r>
      </w:hyperlink>
      <w:r w:rsidR="00A5247A">
        <w:t xml:space="preserve"> </w:t>
      </w:r>
      <w:r>
        <w:rPr>
          <w:lang w:val="en-IE" w:eastAsia="en-GB"/>
        </w:rPr>
        <w:t>in the supporting studies which are conducted as part of the development of PEFCR for Space (26 June – 30 September 2025).</w:t>
      </w:r>
      <w:r>
        <w:rPr>
          <w:rFonts w:ascii="Calibri" w:hAnsi="Calibri" w:cs="Calibri"/>
          <w:lang w:val="en-IE" w:eastAsia="en-GB"/>
        </w:rPr>
        <w:t xml:space="preserve"> </w:t>
      </w:r>
      <w:r>
        <w:rPr>
          <w:lang w:val="en-IE" w:eastAsia="en-GB"/>
        </w:rPr>
        <w:t>By end 2025, an</w:t>
      </w:r>
      <w:r w:rsidR="00A5247A">
        <w:rPr>
          <w:rFonts w:ascii="Calibri" w:hAnsi="Calibri" w:cs="Calibri"/>
          <w:lang w:val="en-IE" w:eastAsia="en-GB"/>
        </w:rPr>
        <w:t xml:space="preserve"> </w:t>
      </w:r>
      <w:hyperlink r:id="rId189">
        <w:r>
          <w:rPr>
            <w:rStyle w:val="Hyperlink"/>
            <w:lang w:val="en-IE" w:eastAsia="en-GB"/>
          </w:rPr>
          <w:t>open consultation</w:t>
        </w:r>
      </w:hyperlink>
      <w:r w:rsidR="00A5247A">
        <w:t xml:space="preserve"> </w:t>
      </w:r>
      <w:r>
        <w:rPr>
          <w:lang w:val="en-IE" w:eastAsia="en-GB"/>
        </w:rPr>
        <w:t xml:space="preserve">on the first draft document of the Product Environmental Footprint Category Rules for the space sector (PEFCR4Space) was conducted (15 October - 1 December 2025). The received feedback (over 200 contributions) will be analysed and be integrated in the evolved draft of the PEFCR for space that will be subject to a second consultation in 2027. To support the implementation of the PEFCR4space once finalised (by 2027), a </w:t>
      </w:r>
      <w:hyperlink r:id="rId190">
        <w:r>
          <w:rPr>
            <w:rStyle w:val="Hyperlink"/>
            <w:lang w:val="en-IE" w:eastAsia="en-GB"/>
          </w:rPr>
          <w:t>open call for tender</w:t>
        </w:r>
      </w:hyperlink>
      <w:r>
        <w:rPr>
          <w:lang w:val="en-IE" w:eastAsia="en-GB"/>
        </w:rPr>
        <w:t xml:space="preserve"> was launched on 29 October 2025 for PEFCR4Space supportive measures. </w:t>
      </w:r>
    </w:p>
    <w:p w14:paraId="3223A04F" w14:textId="77777777" w:rsidR="00D933B7" w:rsidRPr="00DD7D23" w:rsidRDefault="00D933B7" w:rsidP="00373960">
      <w:pPr>
        <w:pStyle w:val="ListParagraph"/>
        <w:numPr>
          <w:ilvl w:val="0"/>
          <w:numId w:val="9"/>
        </w:numPr>
        <w:spacing w:line="259" w:lineRule="auto"/>
        <w:rPr>
          <w:b/>
          <w:bCs/>
        </w:rPr>
      </w:pPr>
      <w:r>
        <w:rPr>
          <w:b/>
          <w:bCs/>
        </w:rPr>
        <w:br w:type="page"/>
      </w:r>
    </w:p>
    <w:p w14:paraId="1BC9C2E7" w14:textId="77777777" w:rsidR="00D933B7" w:rsidRPr="007863E8" w:rsidRDefault="00D933B7" w:rsidP="00D933B7">
      <w:pPr>
        <w:keepNext/>
        <w:keepLines/>
        <w:spacing w:after="0" w:line="240" w:lineRule="auto"/>
        <w:outlineLvl w:val="4"/>
        <w:rPr>
          <w:b/>
          <w:bCs/>
          <w:sz w:val="2"/>
          <w:szCs w:val="2"/>
        </w:rPr>
      </w:pPr>
    </w:p>
    <w:p w14:paraId="2646E758" w14:textId="77777777" w:rsidR="00D933B7" w:rsidRDefault="00D933B7" w:rsidP="00D933B7">
      <w:pPr>
        <w:keepNext/>
        <w:keepLines/>
        <w:spacing w:line="240" w:lineRule="auto"/>
        <w:outlineLvl w:val="4"/>
        <w:rPr>
          <w:b/>
          <w:bCs/>
        </w:rPr>
      </w:pPr>
    </w:p>
    <w:p w14:paraId="0925E321"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6CCB8A51"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0D87196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12E5F83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1B6FCBC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2AE9E99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6AB3EEB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13D9FC03"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CA5B98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3C0A6626" w14:textId="77777777">
        <w:trPr>
          <w:trHeight w:val="300"/>
        </w:trPr>
        <w:tc>
          <w:tcPr>
            <w:tcW w:w="895" w:type="dxa"/>
            <w:tcBorders>
              <w:top w:val="nil"/>
              <w:left w:val="nil"/>
              <w:bottom w:val="single" w:sz="6" w:space="0" w:color="8C8C8C"/>
              <w:right w:val="nil"/>
            </w:tcBorders>
            <w:vAlign w:val="center"/>
            <w:hideMark/>
          </w:tcPr>
          <w:p w14:paraId="5786458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2</w:t>
            </w:r>
          </w:p>
        </w:tc>
        <w:tc>
          <w:tcPr>
            <w:tcW w:w="1560" w:type="dxa"/>
            <w:tcBorders>
              <w:top w:val="nil"/>
              <w:left w:val="nil"/>
              <w:bottom w:val="single" w:sz="6" w:space="0" w:color="8C8C8C"/>
              <w:right w:val="nil"/>
            </w:tcBorders>
            <w:hideMark/>
          </w:tcPr>
          <w:p w14:paraId="5527237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59876B2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B25E35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78EB72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791612E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5EDF6AA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0BBA6401" w14:textId="77777777">
        <w:trPr>
          <w:trHeight w:val="300"/>
        </w:trPr>
        <w:tc>
          <w:tcPr>
            <w:tcW w:w="895" w:type="dxa"/>
            <w:tcBorders>
              <w:top w:val="nil"/>
              <w:left w:val="nil"/>
              <w:bottom w:val="single" w:sz="6" w:space="0" w:color="8C8C8C"/>
              <w:right w:val="nil"/>
            </w:tcBorders>
            <w:vAlign w:val="center"/>
            <w:hideMark/>
          </w:tcPr>
          <w:p w14:paraId="75FD9A7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1</w:t>
            </w:r>
          </w:p>
        </w:tc>
        <w:tc>
          <w:tcPr>
            <w:tcW w:w="1560" w:type="dxa"/>
            <w:tcBorders>
              <w:top w:val="nil"/>
              <w:left w:val="nil"/>
              <w:bottom w:val="single" w:sz="6" w:space="0" w:color="8C8C8C"/>
              <w:right w:val="nil"/>
            </w:tcBorders>
            <w:hideMark/>
          </w:tcPr>
          <w:p w14:paraId="1D1BBF3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4C828D4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77375E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37FCC5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48CF8EE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5DAB326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1CCE155C" w14:textId="77777777">
        <w:trPr>
          <w:trHeight w:val="300"/>
        </w:trPr>
        <w:tc>
          <w:tcPr>
            <w:tcW w:w="895" w:type="dxa"/>
            <w:tcBorders>
              <w:top w:val="nil"/>
              <w:left w:val="nil"/>
              <w:bottom w:val="single" w:sz="6" w:space="0" w:color="8C8C8C"/>
              <w:right w:val="nil"/>
            </w:tcBorders>
            <w:vAlign w:val="center"/>
            <w:hideMark/>
          </w:tcPr>
          <w:p w14:paraId="089B3D2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6" w:space="0" w:color="8C8C8C"/>
              <w:right w:val="nil"/>
            </w:tcBorders>
            <w:hideMark/>
          </w:tcPr>
          <w:p w14:paraId="4684C86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6F08A76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A0A022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D01DB8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3B4E99F6"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517551C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32341DBC" w14:textId="77777777">
        <w:trPr>
          <w:trHeight w:val="300"/>
        </w:trPr>
        <w:tc>
          <w:tcPr>
            <w:tcW w:w="895" w:type="dxa"/>
            <w:tcBorders>
              <w:top w:val="nil"/>
              <w:left w:val="nil"/>
              <w:bottom w:val="single" w:sz="4" w:space="0" w:color="7F7F7F" w:themeColor="text1" w:themeTint="80"/>
              <w:right w:val="nil"/>
            </w:tcBorders>
            <w:vAlign w:val="center"/>
            <w:hideMark/>
          </w:tcPr>
          <w:p w14:paraId="29161F6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4" w:space="0" w:color="7F7F7F" w:themeColor="text1" w:themeTint="80"/>
              <w:right w:val="nil"/>
            </w:tcBorders>
            <w:hideMark/>
          </w:tcPr>
          <w:p w14:paraId="50BF4FA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4" w:space="0" w:color="7F7F7F" w:themeColor="text1" w:themeTint="80"/>
              <w:right w:val="nil"/>
            </w:tcBorders>
            <w:hideMark/>
          </w:tcPr>
          <w:p w14:paraId="565F1A4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4" w:space="0" w:color="7F7F7F" w:themeColor="text1" w:themeTint="80"/>
              <w:right w:val="nil"/>
            </w:tcBorders>
            <w:hideMark/>
          </w:tcPr>
          <w:p w14:paraId="197FC52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186.3</w:t>
            </w:r>
          </w:p>
        </w:tc>
        <w:tc>
          <w:tcPr>
            <w:tcW w:w="1443" w:type="dxa"/>
            <w:tcBorders>
              <w:top w:val="nil"/>
              <w:left w:val="nil"/>
              <w:bottom w:val="single" w:sz="4" w:space="0" w:color="7F7F7F" w:themeColor="text1" w:themeTint="80"/>
              <w:right w:val="nil"/>
            </w:tcBorders>
            <w:hideMark/>
          </w:tcPr>
          <w:p w14:paraId="55BB14D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213.4</w:t>
            </w:r>
          </w:p>
        </w:tc>
        <w:tc>
          <w:tcPr>
            <w:tcW w:w="1332" w:type="dxa"/>
            <w:tcBorders>
              <w:top w:val="nil"/>
              <w:left w:val="nil"/>
              <w:bottom w:val="single" w:sz="4" w:space="0" w:color="7F7F7F" w:themeColor="text1" w:themeTint="80"/>
              <w:right w:val="nil"/>
            </w:tcBorders>
          </w:tcPr>
          <w:p w14:paraId="051BC51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404.6</w:t>
            </w:r>
          </w:p>
        </w:tc>
        <w:tc>
          <w:tcPr>
            <w:tcW w:w="1453" w:type="dxa"/>
            <w:tcBorders>
              <w:top w:val="nil"/>
              <w:left w:val="nil"/>
              <w:bottom w:val="single" w:sz="4" w:space="0" w:color="7F7F7F" w:themeColor="text1" w:themeTint="80"/>
              <w:right w:val="nil"/>
            </w:tcBorders>
            <w:hideMark/>
          </w:tcPr>
          <w:p w14:paraId="1563D6C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804.3</w:t>
            </w:r>
          </w:p>
        </w:tc>
      </w:tr>
      <w:tr w:rsidR="00D933B7" w:rsidRPr="00426441" w14:paraId="0392DD35"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14659608" w14:textId="77777777" w:rsidR="00D933B7" w:rsidRPr="001F2F66" w:rsidRDefault="00D933B7">
            <w:pPr>
              <w:spacing w:after="0" w:line="240" w:lineRule="auto"/>
              <w:jc w:val="center"/>
              <w:textAlignment w:val="baseline"/>
              <w:rPr>
                <w:rFonts w:cs="Segoe UI"/>
                <w:color w:val="000000"/>
                <w:sz w:val="22"/>
                <w:szCs w:val="22"/>
                <w:lang w:val="en-IE" w:eastAsia="en-IE"/>
              </w:rPr>
            </w:pPr>
            <w:r w:rsidRPr="001F2F66">
              <w:rPr>
                <w:rFonts w:cs="Segoe UI"/>
                <w:color w:val="000000"/>
                <w:sz w:val="22"/>
                <w:szCs w:val="22"/>
                <w:lang w:val="en-IE" w:eastAsia="en-IE"/>
              </w:rPr>
              <w:t>Total:</w:t>
            </w:r>
          </w:p>
        </w:tc>
        <w:tc>
          <w:tcPr>
            <w:tcW w:w="1560" w:type="dxa"/>
            <w:tcBorders>
              <w:top w:val="single" w:sz="4" w:space="0" w:color="7F7F7F" w:themeColor="text1" w:themeTint="80"/>
              <w:left w:val="nil"/>
              <w:bottom w:val="single" w:sz="6" w:space="0" w:color="8C8C8C"/>
              <w:right w:val="nil"/>
            </w:tcBorders>
          </w:tcPr>
          <w:p w14:paraId="1839777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513" w:type="dxa"/>
            <w:tcBorders>
              <w:top w:val="single" w:sz="4" w:space="0" w:color="7F7F7F" w:themeColor="text1" w:themeTint="80"/>
              <w:left w:val="nil"/>
              <w:bottom w:val="single" w:sz="6" w:space="0" w:color="8C8C8C"/>
              <w:right w:val="nil"/>
            </w:tcBorders>
          </w:tcPr>
          <w:p w14:paraId="6FA9D44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43" w:type="dxa"/>
            <w:tcBorders>
              <w:top w:val="single" w:sz="4" w:space="0" w:color="7F7F7F" w:themeColor="text1" w:themeTint="80"/>
              <w:left w:val="nil"/>
              <w:bottom w:val="single" w:sz="6" w:space="0" w:color="8C8C8C"/>
              <w:right w:val="nil"/>
            </w:tcBorders>
          </w:tcPr>
          <w:p w14:paraId="614231F0"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186.3</w:t>
            </w:r>
          </w:p>
        </w:tc>
        <w:tc>
          <w:tcPr>
            <w:tcW w:w="1443" w:type="dxa"/>
            <w:tcBorders>
              <w:top w:val="single" w:sz="4" w:space="0" w:color="7F7F7F" w:themeColor="text1" w:themeTint="80"/>
              <w:left w:val="nil"/>
              <w:bottom w:val="single" w:sz="6" w:space="0" w:color="8C8C8C"/>
              <w:right w:val="nil"/>
            </w:tcBorders>
          </w:tcPr>
          <w:p w14:paraId="4382A538"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213.4</w:t>
            </w:r>
          </w:p>
        </w:tc>
        <w:tc>
          <w:tcPr>
            <w:tcW w:w="1332" w:type="dxa"/>
            <w:tcBorders>
              <w:top w:val="single" w:sz="4" w:space="0" w:color="7F7F7F" w:themeColor="text1" w:themeTint="80"/>
              <w:left w:val="nil"/>
              <w:bottom w:val="single" w:sz="6" w:space="0" w:color="8C8C8C"/>
              <w:right w:val="nil"/>
            </w:tcBorders>
          </w:tcPr>
          <w:p w14:paraId="060937C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404.6</w:t>
            </w:r>
          </w:p>
        </w:tc>
        <w:tc>
          <w:tcPr>
            <w:tcW w:w="1453" w:type="dxa"/>
            <w:tcBorders>
              <w:top w:val="single" w:sz="4" w:space="0" w:color="7F7F7F" w:themeColor="text1" w:themeTint="80"/>
              <w:left w:val="nil"/>
              <w:bottom w:val="single" w:sz="6" w:space="0" w:color="8C8C8C"/>
              <w:right w:val="nil"/>
            </w:tcBorders>
          </w:tcPr>
          <w:p w14:paraId="2AAE80E0"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804.3</w:t>
            </w:r>
          </w:p>
        </w:tc>
      </w:tr>
    </w:tbl>
    <w:p w14:paraId="343CE6D6" w14:textId="77777777" w:rsidR="00D933B7" w:rsidRDefault="00D933B7" w:rsidP="00D933B7">
      <w:pPr>
        <w:pStyle w:val="ListParagraph"/>
        <w:ind w:left="360"/>
        <w:rPr>
          <w:lang w:eastAsia="en-GB"/>
        </w:rPr>
      </w:pPr>
    </w:p>
    <w:p w14:paraId="1F707C81" w14:textId="77777777" w:rsidR="00D933B7" w:rsidRPr="00F210AB" w:rsidRDefault="00D933B7" w:rsidP="00D933B7">
      <w:pPr>
        <w:pStyle w:val="ppoListHyphened-L1"/>
        <w:ind w:left="357" w:hanging="357"/>
        <w:jc w:val="both"/>
      </w:pPr>
      <w:r>
        <w:t>The regulation states that the programme should contribute to the development of advanced skills in space-related fields and support education and training activities, along with promoting equal opportunities, gender equality and women’s empowerment, in order to realise the full potential of EU citizens in that area. In this respect, the Commission will promote and encourage the increased participation of women.</w:t>
      </w:r>
    </w:p>
    <w:p w14:paraId="396535C2" w14:textId="77777777" w:rsidR="00D933B7" w:rsidRPr="00FC629C" w:rsidRDefault="00D933B7" w:rsidP="00D933B7">
      <w:pPr>
        <w:pStyle w:val="ppoListHyphened-L1"/>
        <w:ind w:left="357" w:hanging="357"/>
        <w:jc w:val="both"/>
      </w:pPr>
      <w:r>
        <w:t>In 2025, no dedicated budget was allocated specifically for gender equality. However, several initiatives contributed to its promotion.</w:t>
      </w:r>
    </w:p>
    <w:p w14:paraId="7ACC2598" w14:textId="77777777" w:rsidR="00D933B7" w:rsidRPr="004D58E7" w:rsidRDefault="00D933B7" w:rsidP="00D933B7">
      <w:pPr>
        <w:pStyle w:val="ppoListHyphened-L1"/>
        <w:ind w:left="357" w:hanging="357"/>
        <w:jc w:val="both"/>
      </w:pPr>
      <w:r>
        <w:t>The European space sector is on an upward trajectory but faces many challenges in terms of workforce. A comprehensive analysis identified that the industry is aging and male-dominated, and that there is a critical gap between the hard and soft skills provided by current educational curricula. To answer the needs of the industry, the Commission launched in 2024 and concluded in 2025 the pilot phase of the Space Career Launchpad</w:t>
      </w:r>
      <w:r>
        <w:rPr>
          <w:rFonts w:ascii="Calibri" w:hAnsi="Calibri" w:cs="Calibri"/>
        </w:rPr>
        <w:t> </w:t>
      </w:r>
      <w:r>
        <w:rPr>
          <w:rFonts w:cs="Calibri"/>
        </w:rPr>
        <w:t>(</w:t>
      </w:r>
      <w:r>
        <w:rPr>
          <w:rStyle w:val="FootnoteReference"/>
          <w:rFonts w:cs="Calibri"/>
        </w:rPr>
        <w:footnoteReference w:id="20"/>
      </w:r>
      <w:r>
        <w:rPr>
          <w:rFonts w:cs="Calibri"/>
        </w:rPr>
        <w:t>)</w:t>
      </w:r>
      <w:r>
        <w:t xml:space="preserve"> platform aimed at university students and young graduates to give them experience through internships, with a particular focus on ‘new space’ companies. By offering a wide range of internships and entry-level jobs in various fields, and by actively encouraging participation from under-represented groups, including women, the Commission wants to spark interest in the space sector and showcase its exciting career opportunities. The goal is to bridge the skills gap and foster a skilled, inclusive and diverse workforce.  </w:t>
      </w:r>
    </w:p>
    <w:p w14:paraId="04CB3B6C" w14:textId="77777777" w:rsidR="00D933B7" w:rsidRDefault="00D933B7" w:rsidP="00373960">
      <w:pPr>
        <w:pStyle w:val="ppoListHyphened-L1"/>
        <w:numPr>
          <w:ilvl w:val="0"/>
          <w:numId w:val="29"/>
        </w:numPr>
      </w:pPr>
      <w:r>
        <w:t>In January 2025, DG Defence Industry and Space launched the DIVERIS network, aiming at promoting equal opportunities and inclusive practices in the space and defence sectors by bringing together individuals, companies, research organisations, public bodies and civil society actors across Europe. Its work focuses on building a resilient and diverse workforce, increasing representation, attracting and retaining talent, raising awareness and contributing to EU policies aligned with the post-2025 equality strategies. At the end of 2025, the network had a total of 63 members.</w:t>
      </w:r>
    </w:p>
    <w:p w14:paraId="03B353D0" w14:textId="77777777" w:rsidR="00D933B7" w:rsidRDefault="00D933B7" w:rsidP="00D933B7">
      <w:pPr>
        <w:pStyle w:val="ppoListHyphened-L1"/>
        <w:ind w:left="357" w:hanging="357"/>
        <w:rPr>
          <w:lang w:eastAsia="en-GB"/>
        </w:rPr>
      </w:pPr>
      <w:r>
        <w:t xml:space="preserve">The Commission will also support initiatives to raise awareness of gender equality in the area of space. </w:t>
      </w:r>
    </w:p>
    <w:p w14:paraId="11A3012C" w14:textId="77777777" w:rsidR="00D933B7" w:rsidRDefault="00D933B7" w:rsidP="00D933B7">
      <w:pPr>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7F6D4CA7" w14:textId="77777777">
        <w:tc>
          <w:tcPr>
            <w:tcW w:w="9738" w:type="dxa"/>
            <w:shd w:val="clear" w:color="auto" w:fill="auto"/>
          </w:tcPr>
          <w:p w14:paraId="3570A7B6" w14:textId="77777777" w:rsidR="00D933B7" w:rsidRPr="0047239D" w:rsidRDefault="00D933B7">
            <w:pPr>
              <w:spacing w:after="0" w:line="240" w:lineRule="auto"/>
              <w:textAlignment w:val="baseline"/>
              <w:rPr>
                <w:rFonts w:eastAsia="Times New Roman" w:cs="Segoe UI"/>
                <w:sz w:val="22"/>
                <w:szCs w:val="22"/>
                <w:lang w:val="en-IE" w:eastAsia="en-IE"/>
              </w:rPr>
            </w:pPr>
          </w:p>
          <w:p w14:paraId="3DDEC9D5"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26F1CC9E"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254393E1" w14:textId="77777777" w:rsidR="00D933B7" w:rsidRDefault="00D933B7" w:rsidP="00D933B7">
            <w:pPr>
              <w:pStyle w:val="TableListBullet"/>
              <w:tabs>
                <w:tab w:val="num" w:pos="283"/>
              </w:tabs>
              <w:ind w:left="283" w:hanging="283"/>
              <w:rPr>
                <w:rFonts w:eastAsia="EC Square Sans Pro" w:cs="EC Square Sans Pro"/>
                <w:color w:val="000000" w:themeColor="text1"/>
                <w:sz w:val="22"/>
                <w:szCs w:val="22"/>
                <w:lang w:val="en-IE"/>
              </w:rPr>
            </w:pPr>
            <w:r>
              <w:rPr>
                <w:rFonts w:eastAsia="EC Square Sans Pro" w:cs="EC Square Sans Pro"/>
                <w:color w:val="000000" w:themeColor="text1"/>
                <w:sz w:val="22"/>
                <w:szCs w:val="22"/>
                <w:lang w:val="en-IE"/>
              </w:rPr>
              <w:t>The European space industry is quite specific in terms of age and qualification structures. The industry maintains a rather stable age structure. The employment distribution gender shows that about a fifth of space industry employees are women.</w:t>
            </w:r>
          </w:p>
          <w:p w14:paraId="2C8CE758" w14:textId="77777777" w:rsidR="00D933B7" w:rsidRDefault="00D933B7" w:rsidP="00373960">
            <w:pPr>
              <w:pStyle w:val="ListParagraph"/>
              <w:numPr>
                <w:ilvl w:val="0"/>
                <w:numId w:val="26"/>
              </w:numPr>
              <w:spacing w:after="0" w:line="264" w:lineRule="auto"/>
              <w:jc w:val="both"/>
              <w:rPr>
                <w:rFonts w:eastAsia="EC Square Sans Pro" w:cs="EC Square Sans Pro"/>
                <w:color w:val="000000" w:themeColor="text1"/>
                <w:sz w:val="22"/>
                <w:szCs w:val="22"/>
                <w:lang w:val="en-IE"/>
              </w:rPr>
            </w:pPr>
            <w:r>
              <w:rPr>
                <w:rStyle w:val="eop"/>
                <w:rFonts w:eastAsia="EC Square Sans Pro" w:cs="EC Square Sans Pro"/>
                <w:color w:val="000000" w:themeColor="text1"/>
                <w:sz w:val="22"/>
                <w:szCs w:val="22"/>
                <w:lang w:val="en-IE"/>
              </w:rPr>
              <w:t>Women accounted for roughly 23% of employment in the upstream segment in Europe in 2021, a share that has remained stable over the last decade.</w:t>
            </w:r>
          </w:p>
          <w:p w14:paraId="3493F52F" w14:textId="77777777" w:rsidR="00D933B7" w:rsidRDefault="00D933B7">
            <w:pPr>
              <w:pStyle w:val="ListParagraph"/>
              <w:spacing w:after="0"/>
              <w:jc w:val="both"/>
              <w:rPr>
                <w:rFonts w:ascii="Times New Roman" w:eastAsia="Times New Roman" w:hAnsi="Times New Roman" w:cs="Times New Roman"/>
                <w:color w:val="4F6BED"/>
                <w:lang w:val="en-IE"/>
              </w:rPr>
            </w:pPr>
            <w:r>
              <w:rPr>
                <w:noProof/>
              </w:rPr>
              <w:drawing>
                <wp:inline distT="0" distB="0" distL="0" distR="0" wp14:anchorId="2011EF6E" wp14:editId="6FE9F91F">
                  <wp:extent cx="5734050" cy="2486025"/>
                  <wp:effectExtent l="0" t="0" r="0" b="0"/>
                  <wp:docPr id="513474864" name="drawing" descr="A graph of numbers and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3474864" name="drawing" descr="A graph of numbers and lines&#10;&#10;AI-generated content may be incorrect."/>
                          <pic:cNvPicPr/>
                        </pic:nvPicPr>
                        <pic:blipFill>
                          <a:blip r:embed="rId191">
                            <a:extLst>
                              <a:ext uri="{28A0092B-C50C-407E-A947-70E740481C1C}">
                                <a14:useLocalDpi xmlns:a14="http://schemas.microsoft.com/office/drawing/2010/main"/>
                              </a:ext>
                            </a:extLst>
                          </a:blip>
                          <a:stretch>
                            <a:fillRect/>
                          </a:stretch>
                        </pic:blipFill>
                        <pic:spPr>
                          <a:xfrm>
                            <a:off x="0" y="0"/>
                            <a:ext cx="5734050" cy="2486025"/>
                          </a:xfrm>
                          <a:prstGeom prst="rect">
                            <a:avLst/>
                          </a:prstGeom>
                        </pic:spPr>
                      </pic:pic>
                    </a:graphicData>
                  </a:graphic>
                </wp:inline>
              </w:drawing>
            </w:r>
          </w:p>
          <w:p w14:paraId="2B31DA3A" w14:textId="77777777" w:rsidR="00D933B7" w:rsidRPr="00273BD7" w:rsidRDefault="00D933B7">
            <w:pPr>
              <w:pStyle w:val="TableListBullet"/>
              <w:numPr>
                <w:ilvl w:val="0"/>
                <w:numId w:val="0"/>
              </w:numPr>
              <w:spacing w:after="120"/>
              <w:ind w:left="283"/>
              <w:jc w:val="both"/>
              <w:rPr>
                <w:rFonts w:ascii="Times New Roman" w:hAnsi="Times New Roman"/>
                <w:sz w:val="22"/>
                <w:szCs w:val="22"/>
                <w:lang w:val="en-IE"/>
              </w:rPr>
            </w:pPr>
            <w:r>
              <w:rPr>
                <w:rFonts w:ascii="Times New Roman" w:hAnsi="Times New Roman"/>
                <w:i/>
                <w:iCs/>
                <w:sz w:val="22"/>
                <w:szCs w:val="22"/>
              </w:rPr>
              <w:t>Source:</w:t>
            </w:r>
            <w:r>
              <w:rPr>
                <w:rFonts w:ascii="Times New Roman" w:hAnsi="Times New Roman"/>
                <w:sz w:val="22"/>
                <w:szCs w:val="22"/>
              </w:rPr>
              <w:t xml:space="preserve"> Eurospace, 2022.</w:t>
            </w:r>
          </w:p>
          <w:p w14:paraId="328DA7DB" w14:textId="77777777" w:rsidR="00D933B7" w:rsidRPr="00590300" w:rsidRDefault="00D933B7">
            <w:pPr>
              <w:pStyle w:val="TableListBullet"/>
              <w:numPr>
                <w:ilvl w:val="0"/>
                <w:numId w:val="0"/>
              </w:numPr>
            </w:pPr>
          </w:p>
        </w:tc>
      </w:tr>
    </w:tbl>
    <w:p w14:paraId="1F22A98B" w14:textId="77777777" w:rsidR="00D933B7" w:rsidRDefault="00D933B7" w:rsidP="00D933B7">
      <w:pPr>
        <w:rPr>
          <w:lang w:eastAsia="en-GB"/>
        </w:rPr>
      </w:pPr>
    </w:p>
    <w:p w14:paraId="0FCEEB2D" w14:textId="77777777" w:rsidR="00D933B7" w:rsidRDefault="00D933B7" w:rsidP="00F72C99">
      <w:pPr>
        <w:pStyle w:val="Heading3"/>
      </w:pPr>
      <w:r>
        <w:t>Contribution to the digital transition</w:t>
      </w:r>
    </w:p>
    <w:p w14:paraId="1020E13C" w14:textId="77777777" w:rsidR="00D933B7" w:rsidRDefault="00D933B7" w:rsidP="00D933B7">
      <w:pPr>
        <w:rPr>
          <w:b/>
          <w:bCs/>
        </w:rPr>
      </w:pP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18796322"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586D8400"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7C6DDF9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1E27C421"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769BEDD7"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570058B9"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4358A8B8"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3B4D69D2"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23E16200" w14:textId="77777777" w:rsidR="00D933B7" w:rsidRPr="00F51776" w:rsidRDefault="00D933B7">
            <w:pPr>
              <w:spacing w:after="0" w:line="240" w:lineRule="auto"/>
              <w:jc w:val="center"/>
              <w:textAlignment w:val="baseline"/>
              <w:rPr>
                <w:rFonts w:ascii="Segoe UI" w:hAnsi="Segoe UI" w:cs="Segoe UI"/>
                <w:b/>
                <w:bCs/>
                <w:sz w:val="18"/>
                <w:szCs w:val="18"/>
                <w:lang w:val="en-IE" w:eastAsia="en-IE"/>
              </w:rPr>
            </w:pPr>
            <w:r>
              <w:rPr>
                <w:rFonts w:cstheme="minorHAnsi"/>
                <w:b/>
                <w:bCs/>
              </w:rPr>
              <w:t>% of the 2021-2025 envelope</w:t>
            </w:r>
          </w:p>
        </w:tc>
      </w:tr>
      <w:tr w:rsidR="00D933B7" w:rsidRPr="00426441" w14:paraId="18C6426C" w14:textId="77777777">
        <w:trPr>
          <w:trHeight w:val="300"/>
        </w:trPr>
        <w:tc>
          <w:tcPr>
            <w:tcW w:w="1276" w:type="dxa"/>
            <w:tcBorders>
              <w:top w:val="single" w:sz="6" w:space="0" w:color="8C8C8C"/>
              <w:left w:val="nil"/>
              <w:bottom w:val="single" w:sz="6" w:space="0" w:color="8C8C8C"/>
              <w:right w:val="nil"/>
            </w:tcBorders>
            <w:vAlign w:val="center"/>
            <w:hideMark/>
          </w:tcPr>
          <w:p w14:paraId="03DCCD9F"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48C8FE1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1276" w:type="dxa"/>
            <w:tcBorders>
              <w:top w:val="single" w:sz="6" w:space="0" w:color="8C8C8C"/>
              <w:left w:val="nil"/>
              <w:bottom w:val="single" w:sz="6" w:space="0" w:color="8C8C8C"/>
              <w:right w:val="nil"/>
            </w:tcBorders>
            <w:vAlign w:val="center"/>
            <w:hideMark/>
          </w:tcPr>
          <w:p w14:paraId="61C7999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1134" w:type="dxa"/>
            <w:tcBorders>
              <w:top w:val="single" w:sz="6" w:space="0" w:color="8C8C8C"/>
              <w:left w:val="nil"/>
              <w:bottom w:val="single" w:sz="6" w:space="0" w:color="8C8C8C"/>
              <w:right w:val="nil"/>
            </w:tcBorders>
            <w:vAlign w:val="center"/>
            <w:hideMark/>
          </w:tcPr>
          <w:p w14:paraId="415BC6F0" w14:textId="48E515A2" w:rsidR="00D933B7" w:rsidRPr="001F2F66" w:rsidRDefault="0040114E">
            <w:pPr>
              <w:spacing w:after="0" w:line="240" w:lineRule="auto"/>
              <w:jc w:val="center"/>
              <w:textAlignment w:val="baseline"/>
              <w:rPr>
                <w:rFonts w:ascii="Segoe UI" w:hAnsi="Segoe UI" w:cs="Segoe UI"/>
                <w:sz w:val="22"/>
                <w:szCs w:val="22"/>
                <w:lang w:val="en-IE" w:eastAsia="en-IE"/>
              </w:rPr>
            </w:pPr>
            <w:r>
              <w:rPr>
                <w:sz w:val="22"/>
                <w:szCs w:val="22"/>
              </w:rPr>
              <w:t>186.3</w:t>
            </w:r>
          </w:p>
        </w:tc>
        <w:tc>
          <w:tcPr>
            <w:tcW w:w="1276" w:type="dxa"/>
            <w:tcBorders>
              <w:top w:val="single" w:sz="6" w:space="0" w:color="8C8C8C"/>
              <w:left w:val="nil"/>
              <w:bottom w:val="single" w:sz="6" w:space="0" w:color="8C8C8C"/>
              <w:right w:val="nil"/>
            </w:tcBorders>
            <w:vAlign w:val="center"/>
          </w:tcPr>
          <w:p w14:paraId="78EBCEE8" w14:textId="177BC67D" w:rsidR="00D933B7" w:rsidRPr="001F2F66" w:rsidRDefault="0040114E">
            <w:pPr>
              <w:spacing w:after="0" w:line="240" w:lineRule="auto"/>
              <w:jc w:val="center"/>
              <w:textAlignment w:val="baseline"/>
              <w:rPr>
                <w:rFonts w:cs="Segoe UI"/>
                <w:sz w:val="22"/>
                <w:szCs w:val="22"/>
                <w:lang w:eastAsia="en-IE"/>
              </w:rPr>
            </w:pPr>
            <w:r>
              <w:rPr>
                <w:sz w:val="22"/>
                <w:szCs w:val="22"/>
              </w:rPr>
              <w:t>213.4</w:t>
            </w:r>
          </w:p>
        </w:tc>
        <w:tc>
          <w:tcPr>
            <w:tcW w:w="1134" w:type="dxa"/>
            <w:tcBorders>
              <w:top w:val="single" w:sz="6" w:space="0" w:color="8C8C8C"/>
              <w:left w:val="nil"/>
              <w:bottom w:val="single" w:sz="6" w:space="0" w:color="8C8C8C"/>
              <w:right w:val="nil"/>
            </w:tcBorders>
            <w:vAlign w:val="center"/>
          </w:tcPr>
          <w:p w14:paraId="096DA5CD" w14:textId="027A6CB3" w:rsidR="00D933B7" w:rsidRPr="001F2F66" w:rsidRDefault="0040114E">
            <w:pPr>
              <w:spacing w:after="0" w:line="240" w:lineRule="auto"/>
              <w:jc w:val="center"/>
              <w:textAlignment w:val="baseline"/>
              <w:rPr>
                <w:rFonts w:cs="Segoe UI"/>
                <w:sz w:val="22"/>
                <w:szCs w:val="22"/>
                <w:lang w:eastAsia="en-IE"/>
              </w:rPr>
            </w:pPr>
            <w:r>
              <w:rPr>
                <w:sz w:val="22"/>
                <w:szCs w:val="22"/>
              </w:rPr>
              <w:t>404.6</w:t>
            </w:r>
          </w:p>
        </w:tc>
        <w:tc>
          <w:tcPr>
            <w:tcW w:w="1233" w:type="dxa"/>
            <w:tcBorders>
              <w:top w:val="single" w:sz="6" w:space="0" w:color="8C8C8C"/>
              <w:left w:val="nil"/>
              <w:bottom w:val="single" w:sz="6" w:space="0" w:color="8C8C8C"/>
              <w:right w:val="nil"/>
            </w:tcBorders>
            <w:vAlign w:val="center"/>
            <w:hideMark/>
          </w:tcPr>
          <w:p w14:paraId="4E7E6557" w14:textId="2DA8C6DA" w:rsidR="00D933B7" w:rsidRPr="001F2F66" w:rsidRDefault="0040114E">
            <w:pPr>
              <w:spacing w:after="0" w:line="240" w:lineRule="auto"/>
              <w:jc w:val="center"/>
              <w:textAlignment w:val="baseline"/>
              <w:rPr>
                <w:rFonts w:ascii="Segoe UI" w:hAnsi="Segoe UI" w:cs="Segoe UI"/>
                <w:sz w:val="22"/>
                <w:szCs w:val="22"/>
                <w:lang w:val="en-IE" w:eastAsia="en-IE"/>
              </w:rPr>
            </w:pPr>
            <w:r>
              <w:rPr>
                <w:sz w:val="22"/>
                <w:szCs w:val="22"/>
              </w:rPr>
              <w:t>804.</w:t>
            </w:r>
            <w:r w:rsidR="009D0F39">
              <w:rPr>
                <w:sz w:val="22"/>
                <w:szCs w:val="22"/>
              </w:rPr>
              <w:t>3</w:t>
            </w:r>
          </w:p>
        </w:tc>
        <w:tc>
          <w:tcPr>
            <w:tcW w:w="1176" w:type="dxa"/>
            <w:tcBorders>
              <w:top w:val="single" w:sz="6" w:space="0" w:color="8C8C8C"/>
              <w:left w:val="nil"/>
              <w:bottom w:val="single" w:sz="6" w:space="0" w:color="8C8C8C"/>
              <w:right w:val="nil"/>
            </w:tcBorders>
            <w:vAlign w:val="center"/>
            <w:hideMark/>
          </w:tcPr>
          <w:p w14:paraId="62029977" w14:textId="3EE15909" w:rsidR="00D933B7" w:rsidRPr="001F2F66" w:rsidRDefault="0040114E">
            <w:pPr>
              <w:spacing w:after="0" w:line="240" w:lineRule="auto"/>
              <w:jc w:val="center"/>
              <w:textAlignment w:val="baseline"/>
              <w:rPr>
                <w:rFonts w:ascii="Segoe UI" w:hAnsi="Segoe UI" w:cs="Segoe UI"/>
                <w:sz w:val="22"/>
                <w:szCs w:val="22"/>
                <w:lang w:val="en-IE" w:eastAsia="en-IE"/>
              </w:rPr>
            </w:pPr>
            <w:r>
              <w:rPr>
                <w:sz w:val="22"/>
                <w:szCs w:val="22"/>
              </w:rPr>
              <w:t>100</w:t>
            </w:r>
            <w:r w:rsidR="00D933B7" w:rsidRPr="001F2F66">
              <w:rPr>
                <w:sz w:val="22"/>
                <w:szCs w:val="22"/>
              </w:rPr>
              <w:t>%</w:t>
            </w:r>
          </w:p>
        </w:tc>
      </w:tr>
    </w:tbl>
    <w:p w14:paraId="08EEFB0F" w14:textId="77777777" w:rsidR="00D933B7" w:rsidRDefault="00D933B7" w:rsidP="00D933B7">
      <w:pPr>
        <w:pStyle w:val="ListParagraph"/>
        <w:ind w:left="360"/>
        <w:rPr>
          <w:lang w:eastAsia="en-GB"/>
        </w:rPr>
      </w:pPr>
    </w:p>
    <w:p w14:paraId="53222F69" w14:textId="77777777" w:rsidR="00D933B7" w:rsidRPr="00091E49" w:rsidRDefault="00D933B7" w:rsidP="00373960">
      <w:pPr>
        <w:pStyle w:val="ListParagraph"/>
        <w:numPr>
          <w:ilvl w:val="0"/>
          <w:numId w:val="9"/>
        </w:numPr>
        <w:spacing w:after="240" w:line="264" w:lineRule="auto"/>
        <w:jc w:val="both"/>
      </w:pPr>
      <w:r>
        <w:t>The services that will be provided under the programme are expected to boost the digital transition in Europe and worldwide. The programme was adopted in 2023 and the first activities were rolled out in 2025, following the signature of the main concession contract in December 2024. The concessionaire is expected to support and facilitate the further development of worldwide high-speed broadband and seamless connectivity under the IRIS² programme.</w:t>
      </w:r>
      <w:r>
        <w:rPr>
          <w:rFonts w:ascii="Calibri" w:hAnsi="Calibri" w:cs="Calibri"/>
        </w:rPr>
        <w:t> </w:t>
      </w:r>
    </w:p>
    <w:p w14:paraId="6181BB7D" w14:textId="77777777" w:rsidR="00D933B7" w:rsidRDefault="00D933B7" w:rsidP="00D933B7">
      <w:pPr>
        <w:rPr>
          <w:lang w:eastAsia="en-GB"/>
        </w:rPr>
      </w:pPr>
    </w:p>
    <w:p w14:paraId="49029D46" w14:textId="77777777" w:rsidR="00D933B7" w:rsidRDefault="00D933B7" w:rsidP="00F72C99">
      <w:pPr>
        <w:pStyle w:val="Heading3"/>
      </w:pPr>
      <w:r>
        <w:t>Contribution to strategic technologies (STEP)</w:t>
      </w:r>
    </w:p>
    <w:p w14:paraId="045871BB"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500FCA9B" w14:textId="77777777" w:rsidR="00D933B7" w:rsidRDefault="00D933B7" w:rsidP="00F72C99">
      <w:pPr>
        <w:pStyle w:val="Heading3"/>
      </w:pPr>
      <w:r>
        <w:t>Contribution to reforms</w:t>
      </w:r>
    </w:p>
    <w:p w14:paraId="08DC7494"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0C710432" w14:textId="77777777" w:rsidR="00D933B7" w:rsidRPr="006009EC" w:rsidRDefault="00D933B7" w:rsidP="00373960">
      <w:pPr>
        <w:pStyle w:val="ListParagraph"/>
        <w:numPr>
          <w:ilvl w:val="0"/>
          <w:numId w:val="9"/>
        </w:numPr>
        <w:spacing w:after="240" w:line="264" w:lineRule="auto"/>
        <w:rPr>
          <w:lang w:eastAsia="en-GB"/>
        </w:rPr>
      </w:pPr>
      <w:r>
        <w:rPr>
          <w:b/>
          <w:bCs/>
        </w:rPr>
        <w:br w:type="page"/>
      </w:r>
    </w:p>
    <w:p w14:paraId="66BAAF01" w14:textId="77777777" w:rsidR="00D933B7" w:rsidRPr="007863E8" w:rsidRDefault="00D933B7" w:rsidP="00D933B7">
      <w:pPr>
        <w:keepNext/>
        <w:keepLines/>
        <w:spacing w:before="600" w:line="240" w:lineRule="auto"/>
        <w:ind w:left="357"/>
        <w:outlineLvl w:val="4"/>
        <w:rPr>
          <w:b/>
          <w:bCs/>
          <w:sz w:val="2"/>
          <w:szCs w:val="2"/>
        </w:rPr>
      </w:pPr>
    </w:p>
    <w:p w14:paraId="22D8A616"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1D35491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6C6862F8" w14:textId="77777777" w:rsidR="00D933B7" w:rsidRPr="0047239D" w:rsidRDefault="00D933B7">
            <w:pPr>
              <w:jc w:val="left"/>
              <w:rPr>
                <w:lang w:eastAsia="en-GB"/>
              </w:rPr>
            </w:pPr>
            <w:r>
              <w:rPr>
                <w:lang w:eastAsia="en-GB"/>
              </w:rPr>
              <w:t>SDG</w:t>
            </w:r>
          </w:p>
        </w:tc>
        <w:tc>
          <w:tcPr>
            <w:tcW w:w="2410" w:type="dxa"/>
            <w:vAlign w:val="center"/>
          </w:tcPr>
          <w:p w14:paraId="7BA9C125"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A63AECA"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27595FE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0419255" w14:textId="3C78788F" w:rsidR="00D933B7" w:rsidRPr="0047239D" w:rsidRDefault="00FD0B5E">
            <w:pPr>
              <w:rPr>
                <w:b w:val="0"/>
                <w:lang w:eastAsia="en-GB"/>
              </w:rPr>
            </w:pPr>
            <w:r w:rsidRPr="0084135A">
              <w:rPr>
                <w:b w:val="0"/>
                <w:lang w:eastAsia="en-GB"/>
              </w:rPr>
              <w:t>SDG5: Achieve gender equality and empower all women and girls</w:t>
            </w:r>
          </w:p>
        </w:tc>
        <w:tc>
          <w:tcPr>
            <w:tcW w:w="2410" w:type="dxa"/>
          </w:tcPr>
          <w:p w14:paraId="0E978958"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667CACDD" w14:textId="77777777" w:rsidR="00D933B7" w:rsidRPr="005160C5" w:rsidRDefault="00D933B7">
            <w:pPr>
              <w:cnfStyle w:val="000000100000" w:firstRow="0" w:lastRow="0" w:firstColumn="0" w:lastColumn="0" w:oddVBand="0" w:evenVBand="0" w:oddHBand="1" w:evenHBand="0" w:firstRowFirstColumn="0" w:firstRowLastColumn="0" w:lastRowFirstColumn="0" w:lastRowLastColumn="0"/>
            </w:pPr>
            <w:r>
              <w:t>In 2025, DG DEFIS launched the DIVERIS Network aimed at promoting equal opportunities and inclusive practices in the space and defence sectors, to b</w:t>
            </w:r>
            <w:r>
              <w:rPr>
                <w:lang w:val="en-IE"/>
              </w:rPr>
              <w:t>uild a resilient workforce and attract and retain talent</w:t>
            </w:r>
            <w:r>
              <w:t xml:space="preserve">. The network brings together individuals, companies, research organisations, public bodies, and civil society actors across Europe. </w:t>
            </w:r>
          </w:p>
          <w:p w14:paraId="58008774"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79E2441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AC211CB" w14:textId="7AD07620" w:rsidR="00D933B7" w:rsidRDefault="002A42C9">
            <w:pPr>
              <w:rPr>
                <w:lang w:eastAsia="en-GB"/>
              </w:rPr>
            </w:pPr>
            <w:r w:rsidRPr="000A44D9">
              <w:rPr>
                <w:b w:val="0"/>
                <w:lang w:eastAsia="en-GB"/>
              </w:rPr>
              <w:t>SDG9: Build resilient infrastructure, promote inclusive and sustainable industrialization and foster innovation</w:t>
            </w:r>
          </w:p>
          <w:p w14:paraId="72315489" w14:textId="77777777" w:rsidR="00D933B7" w:rsidRPr="0047239D" w:rsidRDefault="00D933B7">
            <w:pPr>
              <w:rPr>
                <w:b w:val="0"/>
                <w:lang w:eastAsia="en-GB"/>
              </w:rPr>
            </w:pPr>
          </w:p>
        </w:tc>
        <w:tc>
          <w:tcPr>
            <w:tcW w:w="2410" w:type="dxa"/>
          </w:tcPr>
          <w:p w14:paraId="69850A06"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FDE6491" w14:textId="77777777" w:rsidR="00D933B7" w:rsidRPr="00091E49" w:rsidRDefault="00D933B7">
            <w:pPr>
              <w:cnfStyle w:val="000000010000" w:firstRow="0" w:lastRow="0" w:firstColumn="0" w:lastColumn="0" w:oddVBand="0" w:evenVBand="0" w:oddHBand="0" w:evenHBand="1" w:firstRowFirstColumn="0" w:firstRowLastColumn="0" w:lastRowFirstColumn="0" w:lastRowLastColumn="0"/>
            </w:pPr>
            <w:r>
              <w:t>The services that will be provided under the EU secure connectivity programme are expected to contribute to several goals of sustainable development by connecting remote areas and areas with limited terrestrial connectivity infrastructure. A major programme objective is to improve secure connectivity over geographical areas of strategic interest of the EU, in particular Africa and the Arctic, and support the sustainable development and social cohesion in these regions.</w:t>
            </w:r>
          </w:p>
          <w:p w14:paraId="01C4E718"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Ensuring environmental and space sustainability is another key programmatic focus where the new European constellation will satisfy space sustainability criteria and be an example of good practices in space traffic management and in space surveillance and tracking promoting responsible behaviour in space.</w:t>
            </w:r>
          </w:p>
        </w:tc>
      </w:tr>
      <w:tr w:rsidR="00D933B7" w:rsidRPr="0047239D" w14:paraId="7643762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85AB497" w14:textId="1641D46F"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4ACF096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Yes</w:t>
            </w:r>
          </w:p>
        </w:tc>
        <w:tc>
          <w:tcPr>
            <w:tcW w:w="5772" w:type="dxa"/>
          </w:tcPr>
          <w:p w14:paraId="03A89AB3"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The development of PEFCR4Space establishes clear Product Environmental Footprint Category Rules for the space sector, contributing to Sustainable Development Goal 12 by promoting sustainable consumption and production through standardised environmental impact assessments and improved resource efficiency. Also, in line with the Secure connectivity Regulation (EU) 2023/588 and it Article 8 on Environmental and space sustainability, the EU secure connectivity will mitigate and offset GHG emissions linked to the manufacturing and launch activities of the space system.</w:t>
            </w:r>
          </w:p>
        </w:tc>
      </w:tr>
    </w:tbl>
    <w:p w14:paraId="1519A28C" w14:textId="77777777" w:rsidR="00D933B7" w:rsidRDefault="00D933B7" w:rsidP="00D933B7">
      <w:pPr>
        <w:keepNext/>
        <w:keepLines/>
        <w:spacing w:before="600" w:line="240" w:lineRule="auto"/>
        <w:outlineLvl w:val="4"/>
        <w:rPr>
          <w:b/>
          <w:bCs/>
        </w:rPr>
      </w:pPr>
    </w:p>
    <w:p w14:paraId="137D94A0" w14:textId="77777777" w:rsidR="00D933B7" w:rsidRDefault="00D933B7" w:rsidP="00D933B7">
      <w:pPr>
        <w:sectPr w:rsidR="00D933B7" w:rsidSect="00D933B7">
          <w:headerReference w:type="even" r:id="rId192"/>
          <w:headerReference w:type="default" r:id="rId193"/>
          <w:footerReference w:type="even" r:id="rId194"/>
          <w:footerReference w:type="default" r:id="rId195"/>
          <w:headerReference w:type="first" r:id="rId196"/>
          <w:footerReference w:type="first" r:id="rId197"/>
          <w:pgSz w:w="11906" w:h="16838"/>
          <w:pgMar w:top="1440" w:right="1133" w:bottom="1440" w:left="1134" w:header="708" w:footer="708" w:gutter="0"/>
          <w:cols w:space="708"/>
          <w:docGrid w:linePitch="360"/>
        </w:sectPr>
      </w:pPr>
    </w:p>
    <w:p w14:paraId="53BB87B4" w14:textId="00203E5C" w:rsidR="00D933B7" w:rsidRPr="00137E12" w:rsidRDefault="00E72117" w:rsidP="00D933B7">
      <w:pPr>
        <w:pStyle w:val="Heading1"/>
      </w:pPr>
      <w:bookmarkStart w:id="40" w:name="toc_sec_12"/>
      <w:bookmarkStart w:id="41" w:name="_Toc228976532"/>
      <w:bookmarkEnd w:id="40"/>
      <w:r>
        <w:t>R</w:t>
      </w:r>
      <w:r w:rsidR="00D933B7" w:rsidRPr="00137E12">
        <w:t>EGIONAL POLICY</w:t>
      </w:r>
      <w:bookmarkEnd w:id="41"/>
    </w:p>
    <w:p w14:paraId="5C51EC77" w14:textId="77777777" w:rsidR="00D933B7" w:rsidRDefault="00D933B7" w:rsidP="00D933B7">
      <w:pPr>
        <w:pStyle w:val="Heading2"/>
        <w:rPr>
          <w:rFonts w:ascii="EC Square Sans Pro Medium" w:hAnsi="EC Square Sans Pro Medium"/>
          <w:lang w:eastAsia="en-GB"/>
        </w:rPr>
      </w:pPr>
      <w:r w:rsidRPr="008353C8">
        <w:t>COHESION FUND AND EUROPEAN REGIONAL DEVELOPMENT FUND</w:t>
      </w:r>
    </w:p>
    <w:p w14:paraId="4DE97688" w14:textId="662195D2" w:rsidR="00D933B7" w:rsidRPr="008745AC"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8745AC" w14:paraId="70B3C41B" w14:textId="77777777">
        <w:trPr>
          <w:trHeight w:val="1584"/>
          <w:jc w:val="left"/>
        </w:trPr>
        <w:tc>
          <w:tcPr>
            <w:tcW w:w="2410" w:type="dxa"/>
          </w:tcPr>
          <w:p w14:paraId="10752F6D" w14:textId="77777777" w:rsidR="00D933B7" w:rsidRPr="008745AC" w:rsidRDefault="00D933B7">
            <w:pPr>
              <w:spacing w:before="120" w:after="120"/>
              <w:rPr>
                <w:sz w:val="28"/>
                <w:szCs w:val="28"/>
              </w:rPr>
            </w:pPr>
            <w:r>
              <w:rPr>
                <w:sz w:val="28"/>
                <w:szCs w:val="28"/>
              </w:rPr>
              <w:t>500</w:t>
            </w:r>
            <w:r>
              <w:rPr>
                <w:rFonts w:ascii="Calibri" w:hAnsi="Calibri" w:cs="Calibri"/>
                <w:sz w:val="28"/>
                <w:szCs w:val="28"/>
              </w:rPr>
              <w:t> </w:t>
            </w:r>
            <w:r>
              <w:rPr>
                <w:sz w:val="28"/>
                <w:szCs w:val="28"/>
              </w:rPr>
              <w:t>000</w:t>
            </w:r>
          </w:p>
          <w:p w14:paraId="7AA93146" w14:textId="77777777" w:rsidR="00D933B7" w:rsidRPr="008745AC" w:rsidRDefault="00D933B7">
            <w:pPr>
              <w:spacing w:before="120" w:after="120"/>
            </w:pPr>
            <w:r>
              <w:t>businesses are covered by selected projects toto receive support for innovation, growth and competitiveness in the form of grants, equity, guarantees, loans</w:t>
            </w:r>
            <w:r>
              <w:rPr>
                <w:rFonts w:ascii="Calibri" w:hAnsi="Calibri" w:cs="Calibri"/>
              </w:rPr>
              <w:t xml:space="preserve"> </w:t>
            </w:r>
            <w:r>
              <w:t>and advice.</w:t>
            </w:r>
          </w:p>
        </w:tc>
        <w:tc>
          <w:tcPr>
            <w:cnfStyle w:val="000001000000" w:firstRow="0" w:lastRow="0" w:firstColumn="0" w:lastColumn="0" w:oddVBand="0" w:evenVBand="1" w:oddHBand="0" w:evenHBand="0" w:firstRowFirstColumn="0" w:firstRowLastColumn="0" w:lastRowFirstColumn="0" w:lastRowLastColumn="0"/>
            <w:tcW w:w="2409" w:type="dxa"/>
          </w:tcPr>
          <w:p w14:paraId="47D451FA" w14:textId="77777777" w:rsidR="00D933B7" w:rsidRPr="008745AC" w:rsidRDefault="00D933B7">
            <w:pPr>
              <w:spacing w:before="120" w:after="120"/>
              <w:rPr>
                <w:sz w:val="28"/>
                <w:szCs w:val="28"/>
              </w:rPr>
            </w:pPr>
            <w:r>
              <w:rPr>
                <w:sz w:val="28"/>
                <w:szCs w:val="28"/>
              </w:rPr>
              <w:t>1.63</w:t>
            </w:r>
            <w:r>
              <w:rPr>
                <w:rFonts w:ascii="Arial" w:hAnsi="Arial" w:cs="Arial"/>
                <w:sz w:val="28"/>
                <w:szCs w:val="28"/>
              </w:rPr>
              <w:t> </w:t>
            </w:r>
            <w:r>
              <w:rPr>
                <w:sz w:val="28"/>
                <w:szCs w:val="28"/>
              </w:rPr>
              <w:t>million</w:t>
            </w:r>
          </w:p>
          <w:p w14:paraId="3759ADED" w14:textId="34DEC8DA" w:rsidR="00D933B7" w:rsidRPr="008745AC" w:rsidRDefault="00D933B7">
            <w:pPr>
              <w:spacing w:before="120" w:after="120"/>
            </w:pPr>
            <w:r>
              <w:t xml:space="preserve">households are covered by selected projects to </w:t>
            </w:r>
            <w:r w:rsidR="004C62F4">
              <w:t>provide access to</w:t>
            </w:r>
            <w:r>
              <w:t xml:space="preserve"> very</w:t>
            </w:r>
            <w:r>
              <w:rPr>
                <w:rFonts w:ascii="Calibri" w:hAnsi="Calibri" w:cs="Calibri"/>
              </w:rPr>
              <w:t>-</w:t>
            </w:r>
            <w:r>
              <w:t>high-capacity broadband.</w:t>
            </w:r>
          </w:p>
        </w:tc>
        <w:tc>
          <w:tcPr>
            <w:tcW w:w="2410" w:type="dxa"/>
            <w:tcBorders>
              <w:bottom w:val="single" w:sz="4" w:space="0" w:color="8C8C8C"/>
            </w:tcBorders>
          </w:tcPr>
          <w:p w14:paraId="0672293B" w14:textId="77777777" w:rsidR="00D933B7" w:rsidRPr="008745AC"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224</w:t>
            </w:r>
            <w:r>
              <w:rPr>
                <w:rFonts w:ascii="Calibri" w:hAnsi="Calibri" w:cs="Calibri"/>
                <w:sz w:val="28"/>
                <w:szCs w:val="28"/>
              </w:rPr>
              <w:t> </w:t>
            </w:r>
            <w:r>
              <w:rPr>
                <w:sz w:val="28"/>
                <w:szCs w:val="28"/>
              </w:rPr>
              <w:t>000</w:t>
            </w:r>
          </w:p>
          <w:p w14:paraId="64A45E86" w14:textId="6DF1A615" w:rsidR="00D933B7" w:rsidRPr="008745AC" w:rsidRDefault="00D933B7">
            <w:pPr>
              <w:spacing w:before="120" w:after="120"/>
              <w:cnfStyle w:val="000000000000" w:firstRow="0" w:lastRow="0" w:firstColumn="0" w:lastColumn="0" w:oddVBand="0" w:evenVBand="0" w:oddHBand="0" w:evenHBand="0" w:firstRowFirstColumn="0" w:firstRowLastColumn="0" w:lastRowFirstColumn="0" w:lastRowLastColumn="0"/>
            </w:pPr>
            <w:r>
              <w:t xml:space="preserve">enterprises are covered by selected projects to </w:t>
            </w:r>
            <w:r w:rsidR="004C62F4">
              <w:t>provide access to</w:t>
            </w:r>
            <w:r>
              <w:t xml:space="preserve"> very-high-capacity broadband ,</w:t>
            </w:r>
            <w:r>
              <w:rPr>
                <w:rFonts w:eastAsia="EC Square Sans Pro" w:cs="EC Square Sans Pro"/>
              </w:rPr>
              <w:t xml:space="preserve"> boosting productivity and competitiveness.</w:t>
            </w:r>
          </w:p>
        </w:tc>
        <w:tc>
          <w:tcPr>
            <w:cnfStyle w:val="000001000000" w:firstRow="0" w:lastRow="0" w:firstColumn="0" w:lastColumn="0" w:oddVBand="0" w:evenVBand="1" w:oddHBand="0" w:evenHBand="0" w:firstRowFirstColumn="0" w:firstRowLastColumn="0" w:lastRowFirstColumn="0" w:lastRowLastColumn="0"/>
            <w:tcW w:w="2410" w:type="dxa"/>
          </w:tcPr>
          <w:p w14:paraId="10CB2D53" w14:textId="77777777" w:rsidR="00D933B7" w:rsidRPr="008745AC" w:rsidRDefault="00D933B7">
            <w:pPr>
              <w:pStyle w:val="paragraph"/>
              <w:spacing w:before="120" w:beforeAutospacing="0" w:after="0" w:afterAutospacing="0"/>
              <w:textAlignment w:val="baseline"/>
              <w:rPr>
                <w:rFonts w:ascii="EC Square Sans Pro" w:hAnsi="EC Square Sans Pro" w:cs="Segoe UI"/>
                <w:sz w:val="28"/>
                <w:szCs w:val="28"/>
                <w:lang w:val="en-GB"/>
              </w:rPr>
            </w:pPr>
            <w:r>
              <w:rPr>
                <w:rStyle w:val="normaltextrun"/>
                <w:rFonts w:ascii="EC Square Sans Pro" w:hAnsi="EC Square Sans Pro" w:cs="Segoe UI"/>
                <w:sz w:val="28"/>
                <w:szCs w:val="28"/>
                <w:lang w:val="en-GB"/>
              </w:rPr>
              <w:t>318</w:t>
            </w:r>
            <w:r>
              <w:rPr>
                <w:rStyle w:val="normaltextrun"/>
                <w:rFonts w:ascii="Arial" w:hAnsi="Arial" w:cs="Arial"/>
                <w:sz w:val="28"/>
                <w:szCs w:val="28"/>
                <w:lang w:val="en-GB"/>
              </w:rPr>
              <w:t> </w:t>
            </w:r>
            <w:r>
              <w:rPr>
                <w:rStyle w:val="normaltextrun"/>
                <w:rFonts w:ascii="EC Square Sans Pro" w:hAnsi="EC Square Sans Pro" w:cs="Segoe UI"/>
                <w:sz w:val="28"/>
                <w:szCs w:val="28"/>
                <w:lang w:val="en-GB"/>
              </w:rPr>
              <w:t>000</w:t>
            </w:r>
          </w:p>
          <w:p w14:paraId="5D96792E" w14:textId="77777777" w:rsidR="00D933B7" w:rsidRPr="008745AC" w:rsidRDefault="00D933B7">
            <w:pPr>
              <w:pStyle w:val="paragraph"/>
              <w:spacing w:before="120" w:beforeAutospacing="0" w:after="0" w:afterAutospacing="0"/>
              <w:textAlignment w:val="baseline"/>
              <w:rPr>
                <w:sz w:val="28"/>
                <w:szCs w:val="28"/>
                <w:highlight w:val="yellow"/>
              </w:rPr>
            </w:pPr>
            <w:r>
              <w:rPr>
                <w:rFonts w:ascii="EC Square Sans Pro" w:eastAsia="EC Square Sans Pro" w:hAnsi="EC Square Sans Pro" w:cs="EC Square Sans Pro"/>
                <w:lang w:val="en-GB"/>
              </w:rPr>
              <w:t>households are covered by selected projects to save energy and costs through improved efficiency</w:t>
            </w:r>
            <w:r>
              <w:rPr>
                <w:rStyle w:val="normaltextrun"/>
                <w:rFonts w:ascii="EC Square Sans Pro" w:eastAsia="EC Square Sans Pro" w:hAnsi="EC Square Sans Pro" w:cs="EC Square Sans Pro"/>
                <w:lang w:val="en-GB"/>
              </w:rPr>
              <w:t>.</w:t>
            </w:r>
          </w:p>
        </w:tc>
      </w:tr>
      <w:tr w:rsidR="00D933B7" w:rsidRPr="008745AC" w14:paraId="70D9C992" w14:textId="77777777">
        <w:trPr>
          <w:trHeight w:val="1034"/>
          <w:jc w:val="left"/>
        </w:trPr>
        <w:tc>
          <w:tcPr>
            <w:tcW w:w="2410" w:type="dxa"/>
          </w:tcPr>
          <w:p w14:paraId="3B773D50" w14:textId="6A7D5ACE" w:rsidR="00D933B7" w:rsidRPr="008745AC" w:rsidRDefault="00D933B7">
            <w:pPr>
              <w:spacing w:before="120" w:after="120"/>
              <w:rPr>
                <w:sz w:val="28"/>
                <w:szCs w:val="28"/>
              </w:rPr>
            </w:pPr>
            <w:r>
              <w:rPr>
                <w:sz w:val="28"/>
                <w:szCs w:val="28"/>
              </w:rPr>
              <w:t>59.</w:t>
            </w:r>
            <w:r w:rsidR="00B4456F">
              <w:rPr>
                <w:sz w:val="28"/>
                <w:szCs w:val="28"/>
              </w:rPr>
              <w:t>8</w:t>
            </w:r>
            <w:r>
              <w:rPr>
                <w:rFonts w:ascii="Arial" w:hAnsi="Arial" w:cs="Arial"/>
                <w:sz w:val="28"/>
                <w:szCs w:val="28"/>
              </w:rPr>
              <w:t> </w:t>
            </w:r>
            <w:r>
              <w:rPr>
                <w:sz w:val="28"/>
                <w:szCs w:val="28"/>
              </w:rPr>
              <w:t>million</w:t>
            </w:r>
          </w:p>
          <w:p w14:paraId="6878097D" w14:textId="77777777" w:rsidR="00D933B7" w:rsidRPr="008745AC" w:rsidRDefault="00D933B7">
            <w:pPr>
              <w:pStyle w:val="paragraph"/>
              <w:spacing w:before="120" w:beforeAutospacing="0" w:after="0" w:afterAutospacing="0"/>
              <w:textAlignment w:val="baseline"/>
            </w:pPr>
            <w:r>
              <w:rPr>
                <w:rStyle w:val="normaltextrun"/>
                <w:rFonts w:ascii="EC Square Sans Pro" w:hAnsi="EC Square Sans Pro" w:cs="Segoe UI"/>
                <w:lang w:val="en-GB"/>
              </w:rPr>
              <w:t>people</w:t>
            </w:r>
            <w:r>
              <w:rPr>
                <w:rStyle w:val="normaltextrun"/>
                <w:rFonts w:ascii="Calibri" w:hAnsi="Calibri" w:cs="Calibri"/>
                <w:lang w:val="en-GB"/>
              </w:rPr>
              <w:t xml:space="preserve"> </w:t>
            </w:r>
            <w:r>
              <w:rPr>
                <w:rFonts w:ascii="Calibri" w:hAnsi="Calibri" w:cs="Calibri"/>
                <w:lang w:val="en-GB"/>
              </w:rPr>
              <w:t xml:space="preserve">are covered by selected projects to </w:t>
            </w:r>
            <w:r>
              <w:rPr>
                <w:rStyle w:val="normaltextrun"/>
                <w:rFonts w:ascii="EC Square Sans Pro" w:hAnsi="EC Square Sans Pro" w:cs="Segoe UI"/>
                <w:lang w:val="en-GB"/>
              </w:rPr>
              <w:t>benefit from new or</w:t>
            </w:r>
            <w:r>
              <w:rPr>
                <w:rStyle w:val="normaltextrun"/>
                <w:rFonts w:ascii="Calibri" w:hAnsi="Calibri" w:cs="Calibri"/>
                <w:lang w:val="en-GB"/>
              </w:rPr>
              <w:t xml:space="preserve"> </w:t>
            </w:r>
            <w:r>
              <w:rPr>
                <w:rStyle w:val="normaltextrun"/>
                <w:rFonts w:ascii="EC Square Sans Pro" w:hAnsi="EC Square Sans Pro" w:cs="Segoe UI"/>
                <w:lang w:val="en-GB"/>
              </w:rPr>
              <w:t>modernised</w:t>
            </w:r>
            <w:r>
              <w:rPr>
                <w:rStyle w:val="normaltextrun"/>
                <w:rFonts w:ascii="Calibri" w:hAnsi="Calibri" w:cs="Calibri"/>
                <w:lang w:val="en-GB"/>
              </w:rPr>
              <w:t xml:space="preserve"> </w:t>
            </w:r>
            <w:r>
              <w:rPr>
                <w:rStyle w:val="normaltextrun"/>
                <w:rFonts w:ascii="EC Square Sans Pro" w:hAnsi="EC Square Sans Pro" w:cs="Segoe UI"/>
                <w:lang w:val="en-GB"/>
              </w:rPr>
              <w:t>health services.</w:t>
            </w:r>
          </w:p>
        </w:tc>
        <w:tc>
          <w:tcPr>
            <w:cnfStyle w:val="000001000000" w:firstRow="0" w:lastRow="0" w:firstColumn="0" w:lastColumn="0" w:oddVBand="0" w:evenVBand="1" w:oddHBand="0" w:evenHBand="0" w:firstRowFirstColumn="0" w:firstRowLastColumn="0" w:lastRowFirstColumn="0" w:lastRowLastColumn="0"/>
            <w:tcW w:w="2409" w:type="dxa"/>
          </w:tcPr>
          <w:p w14:paraId="60110209" w14:textId="77777777" w:rsidR="00D933B7" w:rsidRPr="008745AC" w:rsidRDefault="00D933B7">
            <w:pPr>
              <w:spacing w:before="120" w:after="120"/>
              <w:rPr>
                <w:sz w:val="28"/>
                <w:szCs w:val="28"/>
              </w:rPr>
            </w:pPr>
            <w:r>
              <w:rPr>
                <w:sz w:val="28"/>
                <w:szCs w:val="28"/>
              </w:rPr>
              <w:t>45</w:t>
            </w:r>
            <w:r>
              <w:rPr>
                <w:rFonts w:ascii="Arial" w:hAnsi="Arial" w:cs="Arial"/>
                <w:sz w:val="28"/>
                <w:szCs w:val="28"/>
              </w:rPr>
              <w:t> </w:t>
            </w:r>
            <w:r>
              <w:rPr>
                <w:sz w:val="28"/>
                <w:szCs w:val="28"/>
              </w:rPr>
              <w:t>million</w:t>
            </w:r>
          </w:p>
          <w:p w14:paraId="0787F641" w14:textId="77777777" w:rsidR="00D933B7" w:rsidRPr="008745AC" w:rsidRDefault="00D933B7">
            <w:pPr>
              <w:pStyle w:val="paragraph"/>
              <w:spacing w:before="120" w:beforeAutospacing="0" w:after="0" w:afterAutospacing="0"/>
              <w:textAlignment w:val="baseline"/>
              <w:rPr>
                <w:rFonts w:ascii="EC Square Sans Pro" w:eastAsia="EC Square Sans Pro" w:hAnsi="EC Square Sans Pro" w:cs="EC Square Sans Pro"/>
                <w:lang w:val="en-GB"/>
              </w:rPr>
            </w:pPr>
            <w:r>
              <w:rPr>
                <w:rFonts w:ascii="EC Square Sans Pro" w:eastAsia="EC Square Sans Pro" w:hAnsi="EC Square Sans Pro" w:cs="EC Square Sans Pro"/>
                <w:lang w:val="en-GB"/>
              </w:rPr>
              <w:t>people are covered by selected projects to be better protected against climate-related natural disasters.</w:t>
            </w:r>
          </w:p>
        </w:tc>
        <w:tc>
          <w:tcPr>
            <w:tcW w:w="2410" w:type="dxa"/>
            <w:tcBorders>
              <w:bottom w:val="single" w:sz="4" w:space="0" w:color="8C8C8C"/>
            </w:tcBorders>
          </w:tcPr>
          <w:p w14:paraId="05FECD12" w14:textId="77777777" w:rsidR="00D933B7" w:rsidRPr="008745AC"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65</w:t>
            </w:r>
            <w:r>
              <w:rPr>
                <w:rFonts w:ascii="Calibri" w:hAnsi="Calibri" w:cs="Calibri"/>
                <w:sz w:val="28"/>
                <w:szCs w:val="28"/>
              </w:rPr>
              <w:t> </w:t>
            </w:r>
            <w:r>
              <w:rPr>
                <w:sz w:val="28"/>
                <w:szCs w:val="28"/>
              </w:rPr>
              <w:t>million</w:t>
            </w:r>
          </w:p>
          <w:p w14:paraId="1B0DDA86" w14:textId="77777777" w:rsidR="00D933B7" w:rsidRPr="008745AC" w:rsidRDefault="00D933B7">
            <w:pPr>
              <w:spacing w:before="120" w:after="120"/>
              <w:cnfStyle w:val="000000000000" w:firstRow="0" w:lastRow="0" w:firstColumn="0" w:lastColumn="0" w:oddVBand="0" w:evenVBand="0" w:oddHBand="0" w:evenHBand="0" w:firstRowFirstColumn="0" w:firstRowLastColumn="0" w:lastRowFirstColumn="0" w:lastRowLastColumn="0"/>
            </w:pPr>
            <w:r>
              <w:t>hectares of land are covered by selected projects to be protected against wildfires.</w:t>
            </w:r>
          </w:p>
        </w:tc>
        <w:tc>
          <w:tcPr>
            <w:cnfStyle w:val="000001000000" w:firstRow="0" w:lastRow="0" w:firstColumn="0" w:lastColumn="0" w:oddVBand="0" w:evenVBand="1" w:oddHBand="0" w:evenHBand="0" w:firstRowFirstColumn="0" w:firstRowLastColumn="0" w:lastRowFirstColumn="0" w:lastRowLastColumn="0"/>
            <w:tcW w:w="2410" w:type="dxa"/>
          </w:tcPr>
          <w:p w14:paraId="7D84F5E2" w14:textId="77777777" w:rsidR="00D933B7" w:rsidRPr="008745AC" w:rsidRDefault="00D933B7">
            <w:pPr>
              <w:spacing w:before="120" w:after="120"/>
              <w:rPr>
                <w:sz w:val="28"/>
                <w:szCs w:val="28"/>
                <w:highlight w:val="yellow"/>
              </w:rPr>
            </w:pPr>
          </w:p>
        </w:tc>
      </w:tr>
    </w:tbl>
    <w:p w14:paraId="6E16EA96" w14:textId="43C5B833" w:rsidR="00D933B7" w:rsidRPr="008745AC" w:rsidRDefault="00785DD6" w:rsidP="00D933B7">
      <w:pPr>
        <w:spacing w:line="259" w:lineRule="auto"/>
        <w:rPr>
          <w:rFonts w:ascii="EC Square Sans Pro Medium" w:eastAsiaTheme="majorEastAsia" w:hAnsi="EC Square Sans Pro Medium" w:cstheme="majorBidi"/>
          <w:sz w:val="32"/>
          <w:szCs w:val="32"/>
          <w:lang w:eastAsia="en-GB"/>
        </w:rPr>
      </w:pPr>
      <w:r w:rsidRPr="00F72C99">
        <w:rPr>
          <w:rFonts w:ascii="EC Square Sans Pro" w:eastAsia="EC Square Sans Pro" w:hAnsi="EC Square Sans Pro" w:cs="EC Square Sans Pro"/>
          <w:sz w:val="22"/>
          <w:szCs w:val="24"/>
          <w:lang w:eastAsia="en-IE"/>
        </w:rPr>
        <w:t>Note: The above values represent cohesion policy achievements by the end of December 2025 and are aggregated from the ERDF/CF and Interreg Europe programmes based on data reported as of March 2026. Up-to-date values are available on the Cohesion Open Data Platform.</w:t>
      </w:r>
      <w:r w:rsidR="00D933B7">
        <w:rPr>
          <w:rFonts w:ascii="EC Square Sans Pro Medium" w:eastAsiaTheme="majorEastAsia" w:hAnsi="EC Square Sans Pro Medium" w:cstheme="majorBidi"/>
          <w:sz w:val="32"/>
          <w:szCs w:val="32"/>
          <w:lang w:eastAsia="en-GB"/>
        </w:rPr>
        <w:br w:type="page"/>
      </w:r>
    </w:p>
    <w:p w14:paraId="003262C6" w14:textId="66116F52" w:rsidR="00D933B7" w:rsidRPr="008745AC" w:rsidRDefault="00B256D7" w:rsidP="00B256D7">
      <w:pPr>
        <w:pStyle w:val="Heading2"/>
        <w:rPr>
          <w:rFonts w:eastAsiaTheme="majorEastAsia"/>
          <w:lang w:eastAsia="en-GB"/>
        </w:rPr>
      </w:pPr>
      <w:r>
        <w:rPr>
          <w:rFonts w:ascii="EC Square Sans Pro Medium" w:eastAsiaTheme="majorEastAsia" w:hAnsi="EC Square Sans Pro Medium" w:cstheme="majorBidi"/>
          <w:szCs w:val="32"/>
          <w:lang w:eastAsia="en-GB"/>
        </w:rPr>
        <w:t>Budget implementation</w:t>
      </w:r>
    </w:p>
    <w:p w14:paraId="2803F729" w14:textId="75F88F18" w:rsidR="00D933B7" w:rsidRPr="008745AC"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639" w:type="dxa"/>
        <w:jc w:val="righ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39"/>
        <w:gridCol w:w="577"/>
        <w:gridCol w:w="1083"/>
        <w:gridCol w:w="1064"/>
        <w:gridCol w:w="1065"/>
        <w:gridCol w:w="1065"/>
        <w:gridCol w:w="1046"/>
        <w:gridCol w:w="1046"/>
        <w:gridCol w:w="1154"/>
      </w:tblGrid>
      <w:tr w:rsidR="00261DB7" w:rsidRPr="008745AC" w14:paraId="276A397E" w14:textId="77777777" w:rsidTr="001B7F2A">
        <w:trPr>
          <w:trHeight w:val="300"/>
          <w:jc w:val="right"/>
        </w:trPr>
        <w:tc>
          <w:tcPr>
            <w:tcW w:w="1539" w:type="dxa"/>
            <w:tcBorders>
              <w:top w:val="single" w:sz="6" w:space="0" w:color="8C8C8C"/>
              <w:left w:val="nil"/>
              <w:bottom w:val="single" w:sz="6" w:space="0" w:color="8C8C8C"/>
              <w:right w:val="nil"/>
            </w:tcBorders>
            <w:shd w:val="clear" w:color="auto" w:fill="F2F2F2" w:themeFill="background1" w:themeFillShade="F2"/>
            <w:hideMark/>
          </w:tcPr>
          <w:p w14:paraId="3B2DA056" w14:textId="77777777" w:rsidR="00D933B7" w:rsidRPr="008745AC" w:rsidRDefault="00D933B7">
            <w:pPr>
              <w:spacing w:after="0" w:line="240" w:lineRule="auto"/>
              <w:jc w:val="center"/>
              <w:textAlignment w:val="baseline"/>
              <w:rPr>
                <w:rFonts w:ascii="Times New Roman" w:hAnsi="Times New Roman"/>
                <w:b/>
                <w:bCs/>
                <w:sz w:val="20"/>
                <w:lang w:eastAsia="en-IE"/>
              </w:rPr>
            </w:pPr>
          </w:p>
        </w:tc>
        <w:tc>
          <w:tcPr>
            <w:tcW w:w="577" w:type="dxa"/>
            <w:tcBorders>
              <w:top w:val="single" w:sz="6" w:space="0" w:color="8C8C8C"/>
              <w:left w:val="nil"/>
              <w:bottom w:val="single" w:sz="6" w:space="0" w:color="8C8C8C"/>
              <w:right w:val="nil"/>
            </w:tcBorders>
            <w:shd w:val="clear" w:color="auto" w:fill="F2F2F2" w:themeFill="background1" w:themeFillShade="F2"/>
            <w:hideMark/>
          </w:tcPr>
          <w:p w14:paraId="606CCD32"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2021</w:t>
            </w:r>
            <w:r>
              <w:rPr>
                <w:rFonts w:ascii="Calibri" w:hAnsi="Calibri" w:cs="Calibri"/>
                <w:b/>
                <w:bCs/>
                <w:sz w:val="20"/>
                <w:lang w:eastAsia="en-IE"/>
              </w:rPr>
              <w:t> </w:t>
            </w:r>
          </w:p>
        </w:tc>
        <w:tc>
          <w:tcPr>
            <w:tcW w:w="1083" w:type="dxa"/>
            <w:tcBorders>
              <w:top w:val="single" w:sz="6" w:space="0" w:color="8C8C8C"/>
              <w:left w:val="nil"/>
              <w:bottom w:val="single" w:sz="6" w:space="0" w:color="8C8C8C"/>
              <w:right w:val="nil"/>
            </w:tcBorders>
            <w:shd w:val="clear" w:color="auto" w:fill="F2F2F2" w:themeFill="background1" w:themeFillShade="F2"/>
            <w:hideMark/>
          </w:tcPr>
          <w:p w14:paraId="4908DBB8"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2022</w:t>
            </w:r>
            <w:r>
              <w:rPr>
                <w:rFonts w:ascii="Calibri" w:hAnsi="Calibri" w:cs="Calibri"/>
                <w:b/>
                <w:bCs/>
                <w:sz w:val="20"/>
                <w:lang w:eastAsia="en-IE"/>
              </w:rPr>
              <w:t> </w:t>
            </w:r>
          </w:p>
        </w:tc>
        <w:tc>
          <w:tcPr>
            <w:tcW w:w="1064" w:type="dxa"/>
            <w:tcBorders>
              <w:top w:val="single" w:sz="6" w:space="0" w:color="8C8C8C"/>
              <w:left w:val="nil"/>
              <w:bottom w:val="single" w:sz="6" w:space="0" w:color="8C8C8C"/>
              <w:right w:val="nil"/>
            </w:tcBorders>
            <w:shd w:val="clear" w:color="auto" w:fill="F2F2F2" w:themeFill="background1" w:themeFillShade="F2"/>
            <w:hideMark/>
          </w:tcPr>
          <w:p w14:paraId="73E1F28A"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2023</w:t>
            </w:r>
            <w:r>
              <w:rPr>
                <w:rFonts w:ascii="Calibri" w:hAnsi="Calibri" w:cs="Calibri"/>
                <w:b/>
                <w:bCs/>
                <w:sz w:val="20"/>
                <w:lang w:eastAsia="en-IE"/>
              </w:rPr>
              <w:t> </w:t>
            </w:r>
          </w:p>
        </w:tc>
        <w:tc>
          <w:tcPr>
            <w:tcW w:w="1065" w:type="dxa"/>
            <w:tcBorders>
              <w:top w:val="single" w:sz="6" w:space="0" w:color="8C8C8C"/>
              <w:left w:val="nil"/>
              <w:bottom w:val="single" w:sz="6" w:space="0" w:color="8C8C8C"/>
              <w:right w:val="nil"/>
            </w:tcBorders>
            <w:shd w:val="clear" w:color="auto" w:fill="F2F2F2" w:themeFill="background1" w:themeFillShade="F2"/>
            <w:hideMark/>
          </w:tcPr>
          <w:p w14:paraId="3E228A06"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2024</w:t>
            </w:r>
            <w:r>
              <w:rPr>
                <w:rFonts w:ascii="Calibri" w:hAnsi="Calibri" w:cs="Calibri"/>
                <w:b/>
                <w:bCs/>
                <w:sz w:val="20"/>
                <w:lang w:eastAsia="en-IE"/>
              </w:rPr>
              <w:t> </w:t>
            </w:r>
          </w:p>
        </w:tc>
        <w:tc>
          <w:tcPr>
            <w:tcW w:w="1065" w:type="dxa"/>
            <w:tcBorders>
              <w:top w:val="single" w:sz="6" w:space="0" w:color="8C8C8C"/>
              <w:left w:val="nil"/>
              <w:bottom w:val="single" w:sz="6" w:space="0" w:color="8C8C8C"/>
              <w:right w:val="nil"/>
            </w:tcBorders>
            <w:shd w:val="clear" w:color="auto" w:fill="F2F2F2" w:themeFill="background1" w:themeFillShade="F2"/>
            <w:hideMark/>
          </w:tcPr>
          <w:p w14:paraId="4E15E59D"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2025</w:t>
            </w:r>
            <w:r>
              <w:rPr>
                <w:rFonts w:ascii="Calibri" w:hAnsi="Calibri" w:cs="Calibri"/>
                <w:b/>
                <w:bCs/>
                <w:sz w:val="20"/>
                <w:lang w:eastAsia="en-IE"/>
              </w:rPr>
              <w:t> </w:t>
            </w:r>
          </w:p>
        </w:tc>
        <w:tc>
          <w:tcPr>
            <w:tcW w:w="1046" w:type="dxa"/>
            <w:tcBorders>
              <w:top w:val="single" w:sz="6" w:space="0" w:color="8C8C8C"/>
              <w:left w:val="nil"/>
              <w:bottom w:val="single" w:sz="6" w:space="0" w:color="8C8C8C"/>
              <w:right w:val="nil"/>
            </w:tcBorders>
            <w:shd w:val="clear" w:color="auto" w:fill="F2F2F2" w:themeFill="background1" w:themeFillShade="F2"/>
            <w:hideMark/>
          </w:tcPr>
          <w:p w14:paraId="3916A548"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2026</w:t>
            </w:r>
            <w:r>
              <w:rPr>
                <w:rFonts w:ascii="Calibri" w:hAnsi="Calibri" w:cs="Calibri"/>
                <w:b/>
                <w:bCs/>
                <w:sz w:val="20"/>
                <w:lang w:eastAsia="en-IE"/>
              </w:rPr>
              <w:t> </w:t>
            </w:r>
          </w:p>
        </w:tc>
        <w:tc>
          <w:tcPr>
            <w:tcW w:w="1046" w:type="dxa"/>
            <w:tcBorders>
              <w:top w:val="single" w:sz="6" w:space="0" w:color="8C8C8C"/>
              <w:left w:val="nil"/>
              <w:bottom w:val="single" w:sz="6" w:space="0" w:color="8C8C8C"/>
              <w:right w:val="nil"/>
            </w:tcBorders>
            <w:shd w:val="clear" w:color="auto" w:fill="F2F2F2" w:themeFill="background1" w:themeFillShade="F2"/>
            <w:hideMark/>
          </w:tcPr>
          <w:p w14:paraId="34CF8E8D"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2027</w:t>
            </w:r>
            <w:r>
              <w:rPr>
                <w:rFonts w:ascii="Calibri" w:hAnsi="Calibri" w:cs="Calibri"/>
                <w:b/>
                <w:bCs/>
                <w:sz w:val="20"/>
                <w:lang w:eastAsia="en-IE"/>
              </w:rPr>
              <w:t> </w:t>
            </w:r>
          </w:p>
        </w:tc>
        <w:tc>
          <w:tcPr>
            <w:tcW w:w="1154" w:type="dxa"/>
            <w:tcBorders>
              <w:top w:val="single" w:sz="6" w:space="0" w:color="8C8C8C"/>
              <w:left w:val="nil"/>
              <w:bottom w:val="single" w:sz="6" w:space="0" w:color="8C8C8C"/>
              <w:right w:val="nil"/>
            </w:tcBorders>
            <w:shd w:val="clear" w:color="auto" w:fill="F2F2F2" w:themeFill="background1" w:themeFillShade="F2"/>
            <w:hideMark/>
          </w:tcPr>
          <w:p w14:paraId="199C976F"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Total</w:t>
            </w:r>
            <w:r>
              <w:rPr>
                <w:rFonts w:ascii="Calibri" w:hAnsi="Calibri" w:cs="Calibri"/>
                <w:b/>
                <w:bCs/>
                <w:sz w:val="20"/>
                <w:lang w:eastAsia="en-IE"/>
              </w:rPr>
              <w:t> </w:t>
            </w:r>
          </w:p>
        </w:tc>
      </w:tr>
      <w:tr w:rsidR="00261DB7" w:rsidRPr="008745AC" w14:paraId="1B803AA2" w14:textId="77777777" w:rsidTr="001B7F2A">
        <w:trPr>
          <w:trHeight w:val="300"/>
          <w:jc w:val="right"/>
        </w:trPr>
        <w:tc>
          <w:tcPr>
            <w:tcW w:w="1539" w:type="dxa"/>
            <w:tcBorders>
              <w:top w:val="single" w:sz="6" w:space="0" w:color="8C8C8C"/>
              <w:left w:val="nil"/>
              <w:bottom w:val="single" w:sz="6" w:space="0" w:color="8C8C8C"/>
              <w:right w:val="nil"/>
            </w:tcBorders>
            <w:vAlign w:val="center"/>
            <w:hideMark/>
          </w:tcPr>
          <w:p w14:paraId="312C6B25"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Financial programming</w:t>
            </w:r>
            <w:r>
              <w:rPr>
                <w:rFonts w:ascii="Calibri" w:hAnsi="Calibri" w:cs="Calibri"/>
                <w:sz w:val="20"/>
                <w:lang w:eastAsia="en-IE"/>
              </w:rPr>
              <w:t> </w:t>
            </w:r>
          </w:p>
        </w:tc>
        <w:tc>
          <w:tcPr>
            <w:tcW w:w="577" w:type="dxa"/>
            <w:tcBorders>
              <w:top w:val="single" w:sz="6" w:space="0" w:color="8C8C8C"/>
              <w:left w:val="nil"/>
              <w:bottom w:val="single" w:sz="6" w:space="0" w:color="8C8C8C"/>
              <w:right w:val="nil"/>
            </w:tcBorders>
            <w:vAlign w:val="center"/>
            <w:hideMark/>
          </w:tcPr>
          <w:p w14:paraId="10173227" w14:textId="006D4E4C"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 xml:space="preserve"> 255.2</w:t>
            </w:r>
          </w:p>
        </w:tc>
        <w:tc>
          <w:tcPr>
            <w:tcW w:w="1083" w:type="dxa"/>
            <w:tcBorders>
              <w:top w:val="single" w:sz="6" w:space="0" w:color="8C8C8C"/>
              <w:left w:val="nil"/>
              <w:bottom w:val="single" w:sz="6" w:space="0" w:color="8C8C8C"/>
              <w:right w:val="nil"/>
            </w:tcBorders>
            <w:vAlign w:val="center"/>
            <w:hideMark/>
          </w:tcPr>
          <w:p w14:paraId="64EBAF1F" w14:textId="0263ACEE"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4</w:t>
            </w:r>
            <w:r w:rsidR="000B5D0B">
              <w:rPr>
                <w:rFonts w:ascii="EC Square Sans Pro" w:hAnsi="EC Square Sans Pro"/>
                <w:color w:val="000000"/>
                <w:sz w:val="22"/>
                <w:szCs w:val="22"/>
              </w:rPr>
              <w:t>2</w:t>
            </w:r>
            <w:r>
              <w:rPr>
                <w:rFonts w:ascii="EC Square Sans Pro" w:hAnsi="EC Square Sans Pro"/>
                <w:color w:val="000000"/>
                <w:sz w:val="22"/>
                <w:szCs w:val="22"/>
              </w:rPr>
              <w:t xml:space="preserve"> </w:t>
            </w:r>
            <w:r w:rsidR="001F15BE">
              <w:rPr>
                <w:rFonts w:ascii="EC Square Sans Pro" w:hAnsi="EC Square Sans Pro"/>
                <w:color w:val="000000"/>
                <w:sz w:val="22"/>
                <w:szCs w:val="22"/>
              </w:rPr>
              <w:t>624</w:t>
            </w:r>
            <w:r>
              <w:rPr>
                <w:rFonts w:ascii="EC Square Sans Pro" w:hAnsi="EC Square Sans Pro"/>
                <w:color w:val="000000"/>
                <w:sz w:val="22"/>
                <w:szCs w:val="22"/>
              </w:rPr>
              <w:t>.6</w:t>
            </w:r>
          </w:p>
        </w:tc>
        <w:tc>
          <w:tcPr>
            <w:tcW w:w="1064" w:type="dxa"/>
            <w:tcBorders>
              <w:top w:val="single" w:sz="6" w:space="0" w:color="8C8C8C"/>
              <w:left w:val="nil"/>
              <w:bottom w:val="single" w:sz="6" w:space="0" w:color="8C8C8C"/>
              <w:right w:val="nil"/>
            </w:tcBorders>
            <w:vAlign w:val="center"/>
            <w:hideMark/>
          </w:tcPr>
          <w:p w14:paraId="40AA37DD" w14:textId="1B62B56C"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44 863.5</w:t>
            </w:r>
          </w:p>
        </w:tc>
        <w:tc>
          <w:tcPr>
            <w:tcW w:w="1065" w:type="dxa"/>
            <w:tcBorders>
              <w:top w:val="single" w:sz="6" w:space="0" w:color="8C8C8C"/>
              <w:left w:val="nil"/>
              <w:bottom w:val="single" w:sz="6" w:space="0" w:color="8C8C8C"/>
              <w:right w:val="nil"/>
            </w:tcBorders>
            <w:vAlign w:val="center"/>
            <w:hideMark/>
          </w:tcPr>
          <w:p w14:paraId="5D2DFFEF" w14:textId="175D9C50"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46 093.4</w:t>
            </w:r>
          </w:p>
        </w:tc>
        <w:tc>
          <w:tcPr>
            <w:tcW w:w="1065" w:type="dxa"/>
            <w:tcBorders>
              <w:top w:val="single" w:sz="6" w:space="0" w:color="8C8C8C"/>
              <w:left w:val="nil"/>
              <w:bottom w:val="single" w:sz="6" w:space="0" w:color="8C8C8C"/>
              <w:right w:val="nil"/>
            </w:tcBorders>
            <w:vAlign w:val="center"/>
            <w:hideMark/>
          </w:tcPr>
          <w:p w14:paraId="48C06E2F" w14:textId="2188F7E8"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47 324.7</w:t>
            </w:r>
          </w:p>
        </w:tc>
        <w:tc>
          <w:tcPr>
            <w:tcW w:w="1046" w:type="dxa"/>
            <w:tcBorders>
              <w:top w:val="single" w:sz="6" w:space="0" w:color="8C8C8C"/>
              <w:left w:val="nil"/>
              <w:bottom w:val="single" w:sz="6" w:space="0" w:color="8C8C8C"/>
              <w:right w:val="nil"/>
            </w:tcBorders>
            <w:vAlign w:val="center"/>
            <w:hideMark/>
          </w:tcPr>
          <w:p w14:paraId="194FCC4E" w14:textId="026058EF"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40 613.2</w:t>
            </w:r>
          </w:p>
        </w:tc>
        <w:tc>
          <w:tcPr>
            <w:tcW w:w="1046" w:type="dxa"/>
            <w:tcBorders>
              <w:top w:val="single" w:sz="6" w:space="0" w:color="8C8C8C"/>
              <w:left w:val="nil"/>
              <w:bottom w:val="single" w:sz="6" w:space="0" w:color="8C8C8C"/>
              <w:right w:val="nil"/>
            </w:tcBorders>
            <w:vAlign w:val="center"/>
            <w:hideMark/>
          </w:tcPr>
          <w:p w14:paraId="255D8DE6" w14:textId="1D1D6EE4"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42 023.0</w:t>
            </w:r>
          </w:p>
        </w:tc>
        <w:tc>
          <w:tcPr>
            <w:tcW w:w="1154" w:type="dxa"/>
            <w:tcBorders>
              <w:top w:val="single" w:sz="6" w:space="0" w:color="8C8C8C"/>
              <w:left w:val="nil"/>
              <w:bottom w:val="single" w:sz="6" w:space="0" w:color="8C8C8C"/>
              <w:right w:val="nil"/>
            </w:tcBorders>
            <w:vAlign w:val="center"/>
            <w:hideMark/>
          </w:tcPr>
          <w:p w14:paraId="111987ED" w14:textId="758C29D0" w:rsidR="00D933B7" w:rsidRPr="008745AC" w:rsidRDefault="00E968C4">
            <w:pPr>
              <w:spacing w:after="0" w:line="240" w:lineRule="auto"/>
              <w:jc w:val="right"/>
              <w:textAlignment w:val="baseline"/>
              <w:rPr>
                <w:rFonts w:ascii="Calibri" w:hAnsi="Calibri" w:cs="Calibri"/>
                <w:sz w:val="20"/>
                <w:lang w:eastAsia="en-IE"/>
              </w:rPr>
            </w:pPr>
            <w:r>
              <w:rPr>
                <w:rFonts w:ascii="EC Square Sans Pro" w:hAnsi="EC Square Sans Pro"/>
                <w:color w:val="000000"/>
                <w:sz w:val="22"/>
                <w:szCs w:val="22"/>
              </w:rPr>
              <w:t>26</w:t>
            </w:r>
            <w:r w:rsidR="00250BB8">
              <w:rPr>
                <w:rFonts w:ascii="EC Square Sans Pro" w:hAnsi="EC Square Sans Pro"/>
                <w:color w:val="000000"/>
                <w:sz w:val="22"/>
                <w:szCs w:val="22"/>
              </w:rPr>
              <w:t>3</w:t>
            </w:r>
            <w:r>
              <w:rPr>
                <w:rFonts w:ascii="EC Square Sans Pro" w:hAnsi="EC Square Sans Pro"/>
                <w:color w:val="000000"/>
                <w:sz w:val="22"/>
                <w:szCs w:val="22"/>
              </w:rPr>
              <w:t>7</w:t>
            </w:r>
            <w:r w:rsidR="00250BB8">
              <w:rPr>
                <w:rFonts w:ascii="EC Square Sans Pro" w:hAnsi="EC Square Sans Pro"/>
                <w:color w:val="000000"/>
                <w:sz w:val="22"/>
                <w:szCs w:val="22"/>
              </w:rPr>
              <w:t>97</w:t>
            </w:r>
            <w:r>
              <w:rPr>
                <w:rFonts w:ascii="EC Square Sans Pro" w:hAnsi="EC Square Sans Pro"/>
                <w:color w:val="000000"/>
                <w:sz w:val="22"/>
                <w:szCs w:val="22"/>
              </w:rPr>
              <w:t>.7</w:t>
            </w:r>
          </w:p>
        </w:tc>
      </w:tr>
      <w:tr w:rsidR="00261DB7" w:rsidRPr="008745AC" w14:paraId="598DB86C" w14:textId="77777777" w:rsidTr="001B7F2A">
        <w:trPr>
          <w:trHeight w:val="300"/>
          <w:jc w:val="right"/>
        </w:trPr>
        <w:tc>
          <w:tcPr>
            <w:tcW w:w="1539" w:type="dxa"/>
            <w:tcBorders>
              <w:top w:val="single" w:sz="6" w:space="0" w:color="8C8C8C"/>
              <w:left w:val="nil"/>
              <w:bottom w:val="single" w:sz="6" w:space="0" w:color="8C8C8C"/>
              <w:right w:val="nil"/>
            </w:tcBorders>
            <w:shd w:val="clear" w:color="auto" w:fill="F2F2F2" w:themeFill="background1" w:themeFillShade="F2"/>
            <w:vAlign w:val="center"/>
            <w:hideMark/>
          </w:tcPr>
          <w:p w14:paraId="215620C9"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NextGenerationEU</w:t>
            </w:r>
            <w:r>
              <w:rPr>
                <w:rFonts w:ascii="Calibri" w:hAnsi="Calibri" w:cs="Calibri"/>
                <w:sz w:val="20"/>
                <w:lang w:eastAsia="en-IE"/>
              </w:rPr>
              <w:t> </w:t>
            </w:r>
          </w:p>
        </w:tc>
        <w:tc>
          <w:tcPr>
            <w:tcW w:w="577" w:type="dxa"/>
            <w:tcBorders>
              <w:top w:val="single" w:sz="6" w:space="0" w:color="8C8C8C"/>
              <w:left w:val="nil"/>
              <w:bottom w:val="single" w:sz="6" w:space="0" w:color="8C8C8C"/>
              <w:right w:val="nil"/>
            </w:tcBorders>
            <w:shd w:val="clear" w:color="auto" w:fill="F2F2F2" w:themeFill="background1" w:themeFillShade="F2"/>
            <w:hideMark/>
          </w:tcPr>
          <w:p w14:paraId="003480E3" w14:textId="77777777" w:rsidR="00D933B7" w:rsidRPr="008745AC" w:rsidRDefault="00D933B7">
            <w:pPr>
              <w:spacing w:after="0" w:line="240" w:lineRule="auto"/>
              <w:jc w:val="right"/>
              <w:textAlignment w:val="baseline"/>
              <w:rPr>
                <w:rFonts w:ascii="Calibri" w:hAnsi="Calibri" w:cs="Calibri"/>
                <w:sz w:val="20"/>
                <w:lang w:eastAsia="en-IE"/>
              </w:rPr>
            </w:pPr>
            <w:r>
              <w:rPr>
                <w:sz w:val="20"/>
              </w:rPr>
              <w:t>0.0</w:t>
            </w:r>
          </w:p>
        </w:tc>
        <w:tc>
          <w:tcPr>
            <w:tcW w:w="1083" w:type="dxa"/>
            <w:tcBorders>
              <w:top w:val="single" w:sz="6" w:space="0" w:color="8C8C8C"/>
              <w:left w:val="nil"/>
              <w:bottom w:val="single" w:sz="6" w:space="0" w:color="8C8C8C"/>
              <w:right w:val="nil"/>
            </w:tcBorders>
            <w:shd w:val="clear" w:color="auto" w:fill="F2F2F2" w:themeFill="background1" w:themeFillShade="F2"/>
            <w:hideMark/>
          </w:tcPr>
          <w:p w14:paraId="79412AFA" w14:textId="77777777" w:rsidR="00D933B7" w:rsidRPr="008745AC" w:rsidRDefault="00D933B7">
            <w:pPr>
              <w:spacing w:after="0" w:line="240" w:lineRule="auto"/>
              <w:jc w:val="right"/>
              <w:textAlignment w:val="baseline"/>
              <w:rPr>
                <w:rFonts w:ascii="Calibri" w:hAnsi="Calibri" w:cs="Calibri"/>
                <w:sz w:val="20"/>
                <w:lang w:eastAsia="en-IE"/>
              </w:rPr>
            </w:pPr>
            <w:r>
              <w:rPr>
                <w:sz w:val="20"/>
              </w:rPr>
              <w:t>0.0</w:t>
            </w:r>
          </w:p>
        </w:tc>
        <w:tc>
          <w:tcPr>
            <w:tcW w:w="1064" w:type="dxa"/>
            <w:tcBorders>
              <w:top w:val="single" w:sz="6" w:space="0" w:color="8C8C8C"/>
              <w:left w:val="nil"/>
              <w:bottom w:val="single" w:sz="6" w:space="0" w:color="8C8C8C"/>
              <w:right w:val="nil"/>
            </w:tcBorders>
            <w:shd w:val="clear" w:color="auto" w:fill="F2F2F2" w:themeFill="background1" w:themeFillShade="F2"/>
            <w:hideMark/>
          </w:tcPr>
          <w:p w14:paraId="541AA099"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65" w:type="dxa"/>
            <w:tcBorders>
              <w:top w:val="single" w:sz="6" w:space="0" w:color="8C8C8C"/>
              <w:left w:val="nil"/>
              <w:bottom w:val="single" w:sz="6" w:space="0" w:color="8C8C8C"/>
              <w:right w:val="nil"/>
            </w:tcBorders>
            <w:shd w:val="clear" w:color="auto" w:fill="F2F2F2" w:themeFill="background1" w:themeFillShade="F2"/>
            <w:hideMark/>
          </w:tcPr>
          <w:p w14:paraId="1C8FE57A"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65" w:type="dxa"/>
            <w:tcBorders>
              <w:top w:val="single" w:sz="6" w:space="0" w:color="8C8C8C"/>
              <w:left w:val="nil"/>
              <w:bottom w:val="single" w:sz="6" w:space="0" w:color="8C8C8C"/>
              <w:right w:val="nil"/>
            </w:tcBorders>
            <w:shd w:val="clear" w:color="auto" w:fill="F2F2F2" w:themeFill="background1" w:themeFillShade="F2"/>
            <w:hideMark/>
          </w:tcPr>
          <w:p w14:paraId="57632F45" w14:textId="77777777" w:rsidR="00D933B7" w:rsidRPr="008745AC" w:rsidRDefault="00D933B7">
            <w:pPr>
              <w:spacing w:after="0" w:line="240" w:lineRule="auto"/>
              <w:jc w:val="right"/>
              <w:textAlignment w:val="baseline"/>
              <w:rPr>
                <w:rFonts w:ascii="Calibri" w:hAnsi="Calibri" w:cs="Calibri"/>
                <w:sz w:val="20"/>
                <w:lang w:eastAsia="en-IE"/>
              </w:rPr>
            </w:pPr>
            <w:r>
              <w:rPr>
                <w:sz w:val="20"/>
              </w:rPr>
              <w:t>0.0</w:t>
            </w:r>
          </w:p>
        </w:tc>
        <w:tc>
          <w:tcPr>
            <w:tcW w:w="1046" w:type="dxa"/>
            <w:tcBorders>
              <w:top w:val="single" w:sz="6" w:space="0" w:color="8C8C8C"/>
              <w:left w:val="nil"/>
              <w:bottom w:val="single" w:sz="6" w:space="0" w:color="8C8C8C"/>
              <w:right w:val="nil"/>
            </w:tcBorders>
            <w:shd w:val="clear" w:color="auto" w:fill="F2F2F2" w:themeFill="background1" w:themeFillShade="F2"/>
            <w:hideMark/>
          </w:tcPr>
          <w:p w14:paraId="13193B84"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46" w:type="dxa"/>
            <w:tcBorders>
              <w:top w:val="single" w:sz="6" w:space="0" w:color="8C8C8C"/>
              <w:left w:val="nil"/>
              <w:bottom w:val="single" w:sz="6" w:space="0" w:color="8C8C8C"/>
              <w:right w:val="nil"/>
            </w:tcBorders>
            <w:shd w:val="clear" w:color="auto" w:fill="F2F2F2" w:themeFill="background1" w:themeFillShade="F2"/>
            <w:hideMark/>
          </w:tcPr>
          <w:p w14:paraId="4A0CFB70"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154" w:type="dxa"/>
            <w:tcBorders>
              <w:top w:val="single" w:sz="6" w:space="0" w:color="8C8C8C"/>
              <w:left w:val="nil"/>
              <w:bottom w:val="single" w:sz="6" w:space="0" w:color="8C8C8C"/>
              <w:right w:val="nil"/>
            </w:tcBorders>
            <w:shd w:val="clear" w:color="auto" w:fill="F2F2F2" w:themeFill="background1" w:themeFillShade="F2"/>
            <w:hideMark/>
          </w:tcPr>
          <w:p w14:paraId="6F16D246"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r>
      <w:tr w:rsidR="00261DB7" w:rsidRPr="008745AC" w14:paraId="67D61E30" w14:textId="77777777" w:rsidTr="001B7F2A">
        <w:trPr>
          <w:trHeight w:val="300"/>
          <w:jc w:val="right"/>
        </w:trPr>
        <w:tc>
          <w:tcPr>
            <w:tcW w:w="1539" w:type="dxa"/>
            <w:tcBorders>
              <w:top w:val="single" w:sz="6" w:space="0" w:color="8C8C8C"/>
              <w:left w:val="nil"/>
              <w:bottom w:val="single" w:sz="6" w:space="0" w:color="8C8C8C"/>
              <w:right w:val="nil"/>
            </w:tcBorders>
            <w:vAlign w:val="center"/>
            <w:hideMark/>
          </w:tcPr>
          <w:p w14:paraId="2CE8DDC7"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Decommitments made available again</w:t>
            </w:r>
            <w:r>
              <w:rPr>
                <w:rFonts w:ascii="Arial" w:hAnsi="Arial" w:cs="Arial"/>
                <w:sz w:val="20"/>
                <w:lang w:eastAsia="en-IE"/>
              </w:rPr>
              <w:t> </w:t>
            </w:r>
            <w:r>
              <w:rPr>
                <w:sz w:val="20"/>
                <w:lang w:eastAsia="en-IE"/>
              </w:rPr>
              <w:t>(*)</w:t>
            </w:r>
            <w:r>
              <w:rPr>
                <w:rFonts w:ascii="Calibri" w:hAnsi="Calibri" w:cs="Calibri"/>
                <w:sz w:val="20"/>
                <w:lang w:eastAsia="en-IE"/>
              </w:rPr>
              <w:t> </w:t>
            </w:r>
          </w:p>
        </w:tc>
        <w:tc>
          <w:tcPr>
            <w:tcW w:w="577" w:type="dxa"/>
            <w:tcBorders>
              <w:top w:val="single" w:sz="6" w:space="0" w:color="8C8C8C"/>
              <w:left w:val="nil"/>
              <w:bottom w:val="single" w:sz="6" w:space="0" w:color="8C8C8C"/>
              <w:right w:val="nil"/>
            </w:tcBorders>
            <w:hideMark/>
          </w:tcPr>
          <w:p w14:paraId="7C90ED43"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83" w:type="dxa"/>
            <w:tcBorders>
              <w:top w:val="single" w:sz="6" w:space="0" w:color="8C8C8C"/>
              <w:left w:val="nil"/>
              <w:bottom w:val="single" w:sz="6" w:space="0" w:color="8C8C8C"/>
              <w:right w:val="nil"/>
            </w:tcBorders>
          </w:tcPr>
          <w:p w14:paraId="5EEB189A" w14:textId="77777777" w:rsidR="00D933B7" w:rsidRPr="008745AC" w:rsidRDefault="00D933B7">
            <w:pPr>
              <w:spacing w:after="0" w:line="240" w:lineRule="auto"/>
              <w:jc w:val="right"/>
              <w:textAlignment w:val="baseline"/>
              <w:rPr>
                <w:rFonts w:ascii="Calibri" w:hAnsi="Calibri" w:cs="Calibri"/>
                <w:sz w:val="20"/>
                <w:lang w:eastAsia="en-IE"/>
              </w:rPr>
            </w:pPr>
            <w:r>
              <w:rPr>
                <w:sz w:val="20"/>
              </w:rPr>
              <w:t>0.0</w:t>
            </w:r>
          </w:p>
        </w:tc>
        <w:tc>
          <w:tcPr>
            <w:tcW w:w="1064" w:type="dxa"/>
            <w:tcBorders>
              <w:top w:val="single" w:sz="6" w:space="0" w:color="8C8C8C"/>
              <w:left w:val="nil"/>
              <w:bottom w:val="single" w:sz="6" w:space="0" w:color="8C8C8C"/>
              <w:right w:val="nil"/>
            </w:tcBorders>
            <w:hideMark/>
          </w:tcPr>
          <w:p w14:paraId="7C1BB01F"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65" w:type="dxa"/>
            <w:tcBorders>
              <w:top w:val="single" w:sz="6" w:space="0" w:color="8C8C8C"/>
              <w:left w:val="nil"/>
              <w:bottom w:val="single" w:sz="6" w:space="0" w:color="8C8C8C"/>
              <w:right w:val="nil"/>
            </w:tcBorders>
            <w:hideMark/>
          </w:tcPr>
          <w:p w14:paraId="4D408FD8"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65" w:type="dxa"/>
            <w:tcBorders>
              <w:top w:val="single" w:sz="6" w:space="0" w:color="8C8C8C"/>
              <w:left w:val="nil"/>
              <w:bottom w:val="single" w:sz="6" w:space="0" w:color="8C8C8C"/>
              <w:right w:val="nil"/>
            </w:tcBorders>
            <w:hideMark/>
          </w:tcPr>
          <w:p w14:paraId="40DB319A"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46" w:type="dxa"/>
            <w:tcBorders>
              <w:top w:val="single" w:sz="6" w:space="0" w:color="8C8C8C"/>
              <w:left w:val="nil"/>
              <w:bottom w:val="single" w:sz="6" w:space="0" w:color="8C8C8C"/>
              <w:right w:val="nil"/>
            </w:tcBorders>
            <w:hideMark/>
          </w:tcPr>
          <w:p w14:paraId="340ABC82"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46" w:type="dxa"/>
            <w:tcBorders>
              <w:top w:val="single" w:sz="6" w:space="0" w:color="8C8C8C"/>
              <w:left w:val="nil"/>
              <w:bottom w:val="single" w:sz="6" w:space="0" w:color="8C8C8C"/>
              <w:right w:val="nil"/>
            </w:tcBorders>
            <w:hideMark/>
          </w:tcPr>
          <w:p w14:paraId="1AEE9FB8"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154" w:type="dxa"/>
            <w:tcBorders>
              <w:top w:val="single" w:sz="6" w:space="0" w:color="8C8C8C"/>
              <w:left w:val="nil"/>
              <w:bottom w:val="single" w:sz="6" w:space="0" w:color="8C8C8C"/>
              <w:right w:val="nil"/>
            </w:tcBorders>
            <w:hideMark/>
          </w:tcPr>
          <w:p w14:paraId="4F721D2D"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r>
      <w:tr w:rsidR="00261DB7" w:rsidRPr="008745AC" w14:paraId="19719DAB" w14:textId="77777777" w:rsidTr="001B7F2A">
        <w:trPr>
          <w:trHeight w:val="300"/>
          <w:jc w:val="right"/>
        </w:trPr>
        <w:tc>
          <w:tcPr>
            <w:tcW w:w="1539" w:type="dxa"/>
            <w:tcBorders>
              <w:top w:val="single" w:sz="6" w:space="0" w:color="8C8C8C"/>
              <w:left w:val="nil"/>
              <w:bottom w:val="single" w:sz="6" w:space="0" w:color="8C8C8C"/>
              <w:right w:val="nil"/>
            </w:tcBorders>
            <w:shd w:val="clear" w:color="auto" w:fill="F2F2F2" w:themeFill="background1" w:themeFillShade="F2"/>
            <w:vAlign w:val="center"/>
            <w:hideMark/>
          </w:tcPr>
          <w:p w14:paraId="1C510549"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Contributions from other countries and entities</w:t>
            </w:r>
            <w:r>
              <w:rPr>
                <w:rFonts w:ascii="Calibri" w:hAnsi="Calibri" w:cs="Calibri"/>
                <w:sz w:val="20"/>
                <w:lang w:eastAsia="en-IE"/>
              </w:rPr>
              <w:t> </w:t>
            </w:r>
          </w:p>
        </w:tc>
        <w:tc>
          <w:tcPr>
            <w:tcW w:w="577" w:type="dxa"/>
            <w:tcBorders>
              <w:top w:val="single" w:sz="6" w:space="0" w:color="8C8C8C"/>
              <w:left w:val="nil"/>
              <w:bottom w:val="single" w:sz="6" w:space="0" w:color="8C8C8C"/>
              <w:right w:val="nil"/>
            </w:tcBorders>
            <w:shd w:val="clear" w:color="auto" w:fill="F2F2F2" w:themeFill="background1" w:themeFillShade="F2"/>
            <w:hideMark/>
          </w:tcPr>
          <w:p w14:paraId="6B447FEF"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083" w:type="dxa"/>
            <w:tcBorders>
              <w:top w:val="single" w:sz="6" w:space="0" w:color="8C8C8C"/>
              <w:left w:val="nil"/>
              <w:bottom w:val="single" w:sz="6" w:space="0" w:color="8C8C8C"/>
              <w:right w:val="nil"/>
            </w:tcBorders>
            <w:shd w:val="clear" w:color="auto" w:fill="F2F2F2" w:themeFill="background1" w:themeFillShade="F2"/>
          </w:tcPr>
          <w:p w14:paraId="3DECD96D" w14:textId="77777777" w:rsidR="00D933B7" w:rsidRPr="008745AC" w:rsidRDefault="00D933B7">
            <w:pPr>
              <w:spacing w:after="0" w:line="240" w:lineRule="auto"/>
              <w:jc w:val="right"/>
              <w:textAlignment w:val="baseline"/>
              <w:rPr>
                <w:rFonts w:ascii="Calibri" w:hAnsi="Calibri" w:cs="Calibri"/>
                <w:sz w:val="20"/>
                <w:lang w:eastAsia="en-IE"/>
              </w:rPr>
            </w:pPr>
            <w:r>
              <w:rPr>
                <w:sz w:val="20"/>
              </w:rPr>
              <w:t>0.0</w:t>
            </w:r>
          </w:p>
        </w:tc>
        <w:tc>
          <w:tcPr>
            <w:tcW w:w="1064" w:type="dxa"/>
            <w:tcBorders>
              <w:top w:val="single" w:sz="6" w:space="0" w:color="8C8C8C"/>
              <w:left w:val="nil"/>
              <w:bottom w:val="single" w:sz="6" w:space="0" w:color="8C8C8C"/>
              <w:right w:val="nil"/>
            </w:tcBorders>
            <w:shd w:val="clear" w:color="auto" w:fill="F2F2F2" w:themeFill="background1" w:themeFillShade="F2"/>
            <w:hideMark/>
          </w:tcPr>
          <w:p w14:paraId="425E1020" w14:textId="1D2D0E5F" w:rsidR="00D933B7" w:rsidRPr="008745AC" w:rsidRDefault="00B5707A">
            <w:pPr>
              <w:spacing w:after="0" w:line="240" w:lineRule="auto"/>
              <w:jc w:val="right"/>
              <w:textAlignment w:val="baseline"/>
              <w:rPr>
                <w:rFonts w:ascii="Calibri" w:hAnsi="Calibri" w:cs="Calibri"/>
                <w:sz w:val="20"/>
                <w:lang w:eastAsia="en-IE"/>
              </w:rPr>
            </w:pPr>
            <w:r>
              <w:rPr>
                <w:sz w:val="20"/>
              </w:rPr>
              <w:t>234.7</w:t>
            </w:r>
          </w:p>
        </w:tc>
        <w:tc>
          <w:tcPr>
            <w:tcW w:w="1065" w:type="dxa"/>
            <w:tcBorders>
              <w:top w:val="single" w:sz="6" w:space="0" w:color="8C8C8C"/>
              <w:left w:val="nil"/>
              <w:bottom w:val="single" w:sz="6" w:space="0" w:color="8C8C8C"/>
              <w:right w:val="nil"/>
            </w:tcBorders>
            <w:shd w:val="clear" w:color="auto" w:fill="F2F2F2" w:themeFill="background1" w:themeFillShade="F2"/>
            <w:hideMark/>
          </w:tcPr>
          <w:p w14:paraId="2D9D7A30" w14:textId="648D0516" w:rsidR="00D933B7" w:rsidRPr="008745AC" w:rsidRDefault="00B5707A">
            <w:pPr>
              <w:spacing w:after="0" w:line="240" w:lineRule="auto"/>
              <w:jc w:val="right"/>
              <w:textAlignment w:val="baseline"/>
              <w:rPr>
                <w:rFonts w:ascii="Calibri" w:hAnsi="Calibri" w:cs="Calibri"/>
                <w:sz w:val="20"/>
                <w:lang w:eastAsia="en-IE"/>
              </w:rPr>
            </w:pPr>
            <w:r>
              <w:rPr>
                <w:sz w:val="20"/>
              </w:rPr>
              <w:t>12</w:t>
            </w:r>
            <w:r w:rsidR="001B7F2A">
              <w:rPr>
                <w:sz w:val="20"/>
              </w:rPr>
              <w:t>0.2</w:t>
            </w:r>
          </w:p>
        </w:tc>
        <w:tc>
          <w:tcPr>
            <w:tcW w:w="1065" w:type="dxa"/>
            <w:tcBorders>
              <w:top w:val="single" w:sz="6" w:space="0" w:color="8C8C8C"/>
              <w:left w:val="nil"/>
              <w:bottom w:val="single" w:sz="6" w:space="0" w:color="8C8C8C"/>
              <w:right w:val="nil"/>
            </w:tcBorders>
            <w:shd w:val="clear" w:color="auto" w:fill="F2F2F2" w:themeFill="background1" w:themeFillShade="F2"/>
            <w:hideMark/>
          </w:tcPr>
          <w:p w14:paraId="0D653FC2" w14:textId="11090E23" w:rsidR="00D933B7" w:rsidRPr="008745AC" w:rsidRDefault="001B7F2A">
            <w:pPr>
              <w:spacing w:after="0" w:line="240" w:lineRule="auto"/>
              <w:jc w:val="right"/>
              <w:textAlignment w:val="baseline"/>
              <w:rPr>
                <w:rFonts w:ascii="Calibri" w:hAnsi="Calibri" w:cs="Calibri"/>
                <w:sz w:val="20"/>
                <w:lang w:eastAsia="en-IE"/>
              </w:rPr>
            </w:pPr>
            <w:r>
              <w:rPr>
                <w:sz w:val="20"/>
              </w:rPr>
              <w:t>135.7</w:t>
            </w:r>
          </w:p>
        </w:tc>
        <w:tc>
          <w:tcPr>
            <w:tcW w:w="1046" w:type="dxa"/>
            <w:tcBorders>
              <w:top w:val="single" w:sz="6" w:space="0" w:color="8C8C8C"/>
              <w:left w:val="nil"/>
              <w:bottom w:val="single" w:sz="6" w:space="0" w:color="8C8C8C"/>
              <w:right w:val="nil"/>
            </w:tcBorders>
            <w:shd w:val="clear" w:color="auto" w:fill="F2F2F2" w:themeFill="background1" w:themeFillShade="F2"/>
            <w:hideMark/>
          </w:tcPr>
          <w:p w14:paraId="004BB16C" w14:textId="77777777" w:rsidR="00D933B7" w:rsidRPr="008745AC" w:rsidRDefault="00D933B7">
            <w:pPr>
              <w:spacing w:after="0" w:line="240" w:lineRule="auto"/>
              <w:jc w:val="right"/>
              <w:textAlignment w:val="baseline"/>
              <w:rPr>
                <w:rFonts w:ascii="Calibri" w:hAnsi="Calibri" w:cs="Calibri"/>
                <w:sz w:val="20"/>
                <w:lang w:eastAsia="en-IE"/>
              </w:rPr>
            </w:pPr>
            <w:r>
              <w:rPr>
                <w:sz w:val="20"/>
              </w:rPr>
              <w:t>0.0</w:t>
            </w:r>
          </w:p>
        </w:tc>
        <w:tc>
          <w:tcPr>
            <w:tcW w:w="1046" w:type="dxa"/>
            <w:tcBorders>
              <w:top w:val="single" w:sz="6" w:space="0" w:color="8C8C8C"/>
              <w:left w:val="nil"/>
              <w:bottom w:val="single" w:sz="6" w:space="0" w:color="8C8C8C"/>
              <w:right w:val="nil"/>
            </w:tcBorders>
            <w:shd w:val="clear" w:color="auto" w:fill="F2F2F2" w:themeFill="background1" w:themeFillShade="F2"/>
            <w:hideMark/>
          </w:tcPr>
          <w:p w14:paraId="72E23BB2"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1154" w:type="dxa"/>
            <w:tcBorders>
              <w:top w:val="single" w:sz="6" w:space="0" w:color="8C8C8C"/>
              <w:left w:val="nil"/>
              <w:bottom w:val="single" w:sz="6" w:space="0" w:color="8C8C8C"/>
              <w:right w:val="nil"/>
            </w:tcBorders>
            <w:shd w:val="clear" w:color="auto" w:fill="F2F2F2" w:themeFill="background1" w:themeFillShade="F2"/>
            <w:hideMark/>
          </w:tcPr>
          <w:p w14:paraId="6C191619" w14:textId="22E289CD" w:rsidR="00D933B7" w:rsidRPr="008745AC" w:rsidRDefault="00D933B7">
            <w:pPr>
              <w:spacing w:after="0" w:line="240" w:lineRule="auto"/>
              <w:jc w:val="right"/>
              <w:textAlignment w:val="baseline"/>
              <w:rPr>
                <w:rFonts w:ascii="Calibri" w:hAnsi="Calibri" w:cs="Calibri"/>
                <w:sz w:val="20"/>
                <w:lang w:eastAsia="en-IE"/>
              </w:rPr>
            </w:pPr>
            <w:r>
              <w:rPr>
                <w:sz w:val="20"/>
              </w:rPr>
              <w:t xml:space="preserve"> </w:t>
            </w:r>
            <w:r w:rsidR="00D772B9">
              <w:rPr>
                <w:sz w:val="20"/>
              </w:rPr>
              <w:t>490.6</w:t>
            </w:r>
          </w:p>
        </w:tc>
      </w:tr>
      <w:tr w:rsidR="00261DB7" w:rsidRPr="008745AC" w14:paraId="48CBB68D" w14:textId="77777777" w:rsidTr="001B7F2A">
        <w:trPr>
          <w:trHeight w:val="300"/>
          <w:jc w:val="right"/>
        </w:trPr>
        <w:tc>
          <w:tcPr>
            <w:tcW w:w="1539" w:type="dxa"/>
            <w:tcBorders>
              <w:top w:val="single" w:sz="6" w:space="0" w:color="8C8C8C"/>
              <w:left w:val="nil"/>
              <w:bottom w:val="single" w:sz="6" w:space="0" w:color="8C8C8C"/>
              <w:right w:val="nil"/>
            </w:tcBorders>
            <w:vAlign w:val="center"/>
            <w:hideMark/>
          </w:tcPr>
          <w:p w14:paraId="36BA61D8" w14:textId="77777777" w:rsidR="00D933B7" w:rsidRPr="008745AC" w:rsidRDefault="00D933B7">
            <w:pPr>
              <w:spacing w:after="0" w:line="240" w:lineRule="auto"/>
              <w:textAlignment w:val="baseline"/>
              <w:rPr>
                <w:rFonts w:ascii="Times New Roman" w:hAnsi="Times New Roman"/>
                <w:sz w:val="20"/>
                <w:lang w:eastAsia="en-IE"/>
              </w:rPr>
            </w:pPr>
            <w:r>
              <w:rPr>
                <w:b/>
                <w:bCs/>
                <w:sz w:val="20"/>
                <w:lang w:eastAsia="en-IE"/>
              </w:rPr>
              <w:t>Total</w:t>
            </w:r>
            <w:r>
              <w:rPr>
                <w:rFonts w:ascii="Calibri" w:hAnsi="Calibri" w:cs="Calibri"/>
                <w:sz w:val="20"/>
                <w:lang w:eastAsia="en-IE"/>
              </w:rPr>
              <w:t> </w:t>
            </w:r>
          </w:p>
        </w:tc>
        <w:tc>
          <w:tcPr>
            <w:tcW w:w="577" w:type="dxa"/>
            <w:tcBorders>
              <w:top w:val="single" w:sz="6" w:space="0" w:color="8C8C8C"/>
              <w:left w:val="nil"/>
              <w:bottom w:val="single" w:sz="6" w:space="0" w:color="8C8C8C"/>
              <w:right w:val="nil"/>
            </w:tcBorders>
            <w:vAlign w:val="center"/>
            <w:hideMark/>
          </w:tcPr>
          <w:p w14:paraId="27486234" w14:textId="1F295EEF" w:rsidR="00D933B7" w:rsidRPr="00BB478F" w:rsidRDefault="000D6952">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 xml:space="preserve"> 255.2</w:t>
            </w:r>
          </w:p>
        </w:tc>
        <w:tc>
          <w:tcPr>
            <w:tcW w:w="1083" w:type="dxa"/>
            <w:tcBorders>
              <w:top w:val="single" w:sz="6" w:space="0" w:color="8C8C8C"/>
              <w:left w:val="nil"/>
              <w:bottom w:val="single" w:sz="6" w:space="0" w:color="8C8C8C"/>
              <w:right w:val="nil"/>
            </w:tcBorders>
            <w:vAlign w:val="center"/>
            <w:hideMark/>
          </w:tcPr>
          <w:p w14:paraId="1EEC2A5A" w14:textId="1B74E4D3" w:rsidR="00D933B7" w:rsidRPr="00BB478F" w:rsidRDefault="000D6952">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4</w:t>
            </w:r>
            <w:r w:rsidR="009F0B33">
              <w:rPr>
                <w:rFonts w:ascii="EC Square Sans Pro" w:hAnsi="EC Square Sans Pro"/>
                <w:b/>
                <w:bCs/>
                <w:color w:val="000000"/>
                <w:sz w:val="22"/>
                <w:szCs w:val="22"/>
              </w:rPr>
              <w:t xml:space="preserve">2 </w:t>
            </w:r>
            <w:r w:rsidR="00A00AE3">
              <w:rPr>
                <w:rFonts w:ascii="EC Square Sans Pro" w:hAnsi="EC Square Sans Pro"/>
                <w:b/>
                <w:bCs/>
                <w:color w:val="000000"/>
                <w:sz w:val="22"/>
                <w:szCs w:val="22"/>
              </w:rPr>
              <w:t>624</w:t>
            </w:r>
            <w:r>
              <w:rPr>
                <w:rFonts w:ascii="EC Square Sans Pro" w:hAnsi="EC Square Sans Pro"/>
                <w:b/>
                <w:bCs/>
                <w:color w:val="000000"/>
                <w:sz w:val="22"/>
                <w:szCs w:val="22"/>
              </w:rPr>
              <w:t>.6</w:t>
            </w:r>
          </w:p>
        </w:tc>
        <w:tc>
          <w:tcPr>
            <w:tcW w:w="1064" w:type="dxa"/>
            <w:tcBorders>
              <w:top w:val="single" w:sz="6" w:space="0" w:color="8C8C8C"/>
              <w:left w:val="nil"/>
              <w:bottom w:val="single" w:sz="6" w:space="0" w:color="8C8C8C"/>
              <w:right w:val="nil"/>
            </w:tcBorders>
            <w:vAlign w:val="center"/>
            <w:hideMark/>
          </w:tcPr>
          <w:p w14:paraId="652180C8" w14:textId="0D460ABD" w:rsidR="00D933B7" w:rsidRPr="00BB478F" w:rsidRDefault="0089585F">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45</w:t>
            </w:r>
            <w:r w:rsidR="00A40704">
              <w:rPr>
                <w:rFonts w:ascii="EC Square Sans Pro" w:hAnsi="EC Square Sans Pro"/>
                <w:b/>
                <w:bCs/>
                <w:color w:val="000000"/>
                <w:sz w:val="22"/>
                <w:szCs w:val="22"/>
              </w:rPr>
              <w:t xml:space="preserve"> </w:t>
            </w:r>
            <w:r>
              <w:rPr>
                <w:rFonts w:ascii="EC Square Sans Pro" w:hAnsi="EC Square Sans Pro"/>
                <w:b/>
                <w:bCs/>
                <w:color w:val="000000"/>
                <w:sz w:val="22"/>
                <w:szCs w:val="22"/>
              </w:rPr>
              <w:t>098.2</w:t>
            </w:r>
          </w:p>
        </w:tc>
        <w:tc>
          <w:tcPr>
            <w:tcW w:w="1065" w:type="dxa"/>
            <w:tcBorders>
              <w:top w:val="single" w:sz="6" w:space="0" w:color="8C8C8C"/>
              <w:left w:val="nil"/>
              <w:bottom w:val="single" w:sz="6" w:space="0" w:color="8C8C8C"/>
              <w:right w:val="nil"/>
            </w:tcBorders>
            <w:vAlign w:val="center"/>
            <w:hideMark/>
          </w:tcPr>
          <w:p w14:paraId="51565A70" w14:textId="24D1F0A4" w:rsidR="00D933B7" w:rsidRPr="00BB478F" w:rsidRDefault="0089585F">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46</w:t>
            </w:r>
            <w:r w:rsidR="00A40704">
              <w:rPr>
                <w:rFonts w:ascii="EC Square Sans Pro" w:hAnsi="EC Square Sans Pro"/>
                <w:b/>
                <w:bCs/>
                <w:color w:val="000000"/>
                <w:sz w:val="22"/>
                <w:szCs w:val="22"/>
              </w:rPr>
              <w:t xml:space="preserve"> </w:t>
            </w:r>
            <w:r>
              <w:rPr>
                <w:rFonts w:ascii="EC Square Sans Pro" w:hAnsi="EC Square Sans Pro"/>
                <w:b/>
                <w:bCs/>
                <w:color w:val="000000"/>
                <w:sz w:val="22"/>
                <w:szCs w:val="22"/>
              </w:rPr>
              <w:t>213.6</w:t>
            </w:r>
          </w:p>
        </w:tc>
        <w:tc>
          <w:tcPr>
            <w:tcW w:w="1065" w:type="dxa"/>
            <w:tcBorders>
              <w:top w:val="single" w:sz="6" w:space="0" w:color="8C8C8C"/>
              <w:left w:val="nil"/>
              <w:bottom w:val="single" w:sz="6" w:space="0" w:color="8C8C8C"/>
              <w:right w:val="nil"/>
            </w:tcBorders>
            <w:vAlign w:val="center"/>
            <w:hideMark/>
          </w:tcPr>
          <w:p w14:paraId="78D85619" w14:textId="4EBEEE3D" w:rsidR="00D933B7" w:rsidRPr="00BB478F" w:rsidRDefault="00261DB7">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47 460.4</w:t>
            </w:r>
          </w:p>
        </w:tc>
        <w:tc>
          <w:tcPr>
            <w:tcW w:w="1046" w:type="dxa"/>
            <w:tcBorders>
              <w:top w:val="single" w:sz="6" w:space="0" w:color="8C8C8C"/>
              <w:left w:val="nil"/>
              <w:bottom w:val="single" w:sz="6" w:space="0" w:color="8C8C8C"/>
              <w:right w:val="nil"/>
            </w:tcBorders>
            <w:vAlign w:val="center"/>
            <w:hideMark/>
          </w:tcPr>
          <w:p w14:paraId="1E6BEE00" w14:textId="013537E3" w:rsidR="00D933B7" w:rsidRPr="00BB478F" w:rsidRDefault="000D6952">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40 613.2</w:t>
            </w:r>
          </w:p>
        </w:tc>
        <w:tc>
          <w:tcPr>
            <w:tcW w:w="1046" w:type="dxa"/>
            <w:tcBorders>
              <w:top w:val="single" w:sz="6" w:space="0" w:color="8C8C8C"/>
              <w:left w:val="nil"/>
              <w:bottom w:val="single" w:sz="6" w:space="0" w:color="8C8C8C"/>
              <w:right w:val="nil"/>
            </w:tcBorders>
            <w:vAlign w:val="center"/>
            <w:hideMark/>
          </w:tcPr>
          <w:p w14:paraId="2D9645A6" w14:textId="1C3470DF" w:rsidR="00D933B7" w:rsidRPr="00BB478F" w:rsidRDefault="000D6952">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42 023.0</w:t>
            </w:r>
          </w:p>
        </w:tc>
        <w:tc>
          <w:tcPr>
            <w:tcW w:w="1154" w:type="dxa"/>
            <w:tcBorders>
              <w:top w:val="single" w:sz="6" w:space="0" w:color="8C8C8C"/>
              <w:left w:val="nil"/>
              <w:bottom w:val="single" w:sz="6" w:space="0" w:color="8C8C8C"/>
              <w:right w:val="nil"/>
            </w:tcBorders>
            <w:vAlign w:val="center"/>
            <w:hideMark/>
          </w:tcPr>
          <w:p w14:paraId="78FACE5D" w14:textId="0CE87C5C" w:rsidR="00D933B7" w:rsidRPr="00BB478F" w:rsidRDefault="00261DB7">
            <w:pPr>
              <w:spacing w:after="0" w:line="240" w:lineRule="auto"/>
              <w:jc w:val="right"/>
              <w:textAlignment w:val="baseline"/>
              <w:rPr>
                <w:rFonts w:ascii="Calibri" w:hAnsi="Calibri" w:cs="Calibri"/>
                <w:sz w:val="20"/>
                <w:lang w:eastAsia="en-IE"/>
              </w:rPr>
            </w:pPr>
            <w:r>
              <w:rPr>
                <w:rFonts w:ascii="EC Square Sans Pro" w:hAnsi="EC Square Sans Pro"/>
                <w:b/>
                <w:bCs/>
                <w:color w:val="000000"/>
                <w:sz w:val="22"/>
                <w:szCs w:val="22"/>
              </w:rPr>
              <w:t>264 288.3</w:t>
            </w:r>
          </w:p>
        </w:tc>
      </w:tr>
    </w:tbl>
    <w:p w14:paraId="4A27274C" w14:textId="77777777" w:rsidR="00D933B7" w:rsidRPr="008745AC"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5B1B73E9" w14:textId="77777777" w:rsidR="00D933B7" w:rsidRPr="008745AC" w:rsidRDefault="00D933B7" w:rsidP="00D933B7">
      <w:pPr>
        <w:spacing w:after="0" w:line="240" w:lineRule="auto"/>
        <w:textAlignment w:val="baseline"/>
        <w:rPr>
          <w:rFonts w:cs="Segoe UI"/>
          <w:sz w:val="18"/>
          <w:szCs w:val="18"/>
          <w:lang w:eastAsia="en-IE"/>
        </w:rPr>
      </w:pPr>
    </w:p>
    <w:p w14:paraId="473AA1AA" w14:textId="77777777" w:rsidR="00D933B7" w:rsidRDefault="00D933B7" w:rsidP="00D933B7">
      <w:pPr>
        <w:spacing w:after="0" w:line="240" w:lineRule="auto"/>
        <w:textAlignment w:val="baseline"/>
        <w:rPr>
          <w:rFonts w:cs="Segoe UI"/>
          <w:sz w:val="18"/>
          <w:szCs w:val="18"/>
          <w:lang w:eastAsia="en-IE"/>
        </w:rPr>
      </w:pPr>
    </w:p>
    <w:p w14:paraId="2F58BF71" w14:textId="77777777" w:rsidR="00D933B7" w:rsidRPr="008745AC" w:rsidRDefault="00D933B7" w:rsidP="00F72C99">
      <w:pPr>
        <w:pStyle w:val="Heading3"/>
        <w:rPr>
          <w:rFonts w:ascii="Segoe UI" w:hAnsi="Segoe UI" w:cs="Segoe UI"/>
          <w:sz w:val="18"/>
          <w:szCs w:val="18"/>
          <w:lang w:eastAsia="en-IE"/>
        </w:rPr>
      </w:pPr>
      <w:r>
        <w:t xml:space="preserve">Budget programming REACT-EU </w:t>
      </w:r>
      <w:r>
        <w:rPr>
          <w:rFonts w:cs="Segoe UI"/>
          <w:lang w:eastAsia="en-IE"/>
        </w:rPr>
        <w:t>(million EUR):</w:t>
      </w:r>
      <w:r>
        <w:rPr>
          <w:rFonts w:ascii="Calibri" w:hAnsi="Calibri" w:cs="Calibri"/>
          <w:lang w:eastAsia="en-IE"/>
        </w:rPr>
        <w:t> </w:t>
      </w:r>
    </w:p>
    <w:tbl>
      <w:tblPr>
        <w:tblW w:w="9525" w:type="dxa"/>
        <w:jc w:val="righ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652"/>
        <w:gridCol w:w="975"/>
        <w:gridCol w:w="985"/>
        <w:gridCol w:w="984"/>
        <w:gridCol w:w="985"/>
        <w:gridCol w:w="985"/>
        <w:gridCol w:w="984"/>
        <w:gridCol w:w="985"/>
        <w:gridCol w:w="990"/>
      </w:tblGrid>
      <w:tr w:rsidR="00D933B7" w:rsidRPr="008745AC" w14:paraId="3EFB762F" w14:textId="77777777">
        <w:trPr>
          <w:trHeight w:val="300"/>
          <w:jc w:val="right"/>
        </w:trPr>
        <w:tc>
          <w:tcPr>
            <w:tcW w:w="1652" w:type="dxa"/>
            <w:tcBorders>
              <w:top w:val="single" w:sz="6" w:space="0" w:color="8C8C8C"/>
              <w:left w:val="nil"/>
              <w:bottom w:val="single" w:sz="6" w:space="0" w:color="8C8C8C"/>
              <w:right w:val="nil"/>
            </w:tcBorders>
            <w:shd w:val="clear" w:color="auto" w:fill="F2F2F2" w:themeFill="background1" w:themeFillShade="F2"/>
            <w:hideMark/>
          </w:tcPr>
          <w:p w14:paraId="7AB50CDE" w14:textId="77777777" w:rsidR="00D933B7" w:rsidRPr="008745AC" w:rsidRDefault="00D933B7">
            <w:pPr>
              <w:spacing w:after="0" w:line="240" w:lineRule="auto"/>
              <w:jc w:val="center"/>
              <w:textAlignment w:val="baseline"/>
              <w:rPr>
                <w:rFonts w:ascii="Times New Roman" w:hAnsi="Times New Roman"/>
                <w:b/>
                <w:bCs/>
                <w:sz w:val="20"/>
                <w:lang w:eastAsia="en-IE"/>
              </w:rPr>
            </w:pPr>
          </w:p>
        </w:tc>
        <w:tc>
          <w:tcPr>
            <w:tcW w:w="975" w:type="dxa"/>
            <w:tcBorders>
              <w:top w:val="single" w:sz="6" w:space="0" w:color="8C8C8C"/>
              <w:left w:val="nil"/>
              <w:bottom w:val="single" w:sz="6" w:space="0" w:color="8C8C8C"/>
              <w:right w:val="nil"/>
            </w:tcBorders>
            <w:shd w:val="clear" w:color="auto" w:fill="F2F2F2" w:themeFill="background1" w:themeFillShade="F2"/>
            <w:hideMark/>
          </w:tcPr>
          <w:p w14:paraId="0EBB910B"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2021</w:t>
            </w:r>
            <w:r>
              <w:rPr>
                <w:rFonts w:ascii="Calibri" w:hAnsi="Calibri" w:cs="Calibri"/>
                <w:b/>
                <w:bCs/>
                <w:sz w:val="20"/>
                <w:lang w:eastAsia="en-IE"/>
              </w:rPr>
              <w:t> </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4CB81828"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2022</w:t>
            </w:r>
            <w:r>
              <w:rPr>
                <w:rFonts w:ascii="Calibri" w:hAnsi="Calibri" w:cs="Calibri"/>
                <w:b/>
                <w:bCs/>
                <w:sz w:val="20"/>
                <w:lang w:eastAsia="en-IE"/>
              </w:rPr>
              <w:t> </w:t>
            </w:r>
          </w:p>
        </w:tc>
        <w:tc>
          <w:tcPr>
            <w:tcW w:w="984" w:type="dxa"/>
            <w:tcBorders>
              <w:top w:val="single" w:sz="6" w:space="0" w:color="8C8C8C"/>
              <w:left w:val="nil"/>
              <w:bottom w:val="single" w:sz="6" w:space="0" w:color="8C8C8C"/>
              <w:right w:val="nil"/>
            </w:tcBorders>
            <w:shd w:val="clear" w:color="auto" w:fill="F2F2F2" w:themeFill="background1" w:themeFillShade="F2"/>
            <w:hideMark/>
          </w:tcPr>
          <w:p w14:paraId="4D83831C"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2023</w:t>
            </w:r>
            <w:r>
              <w:rPr>
                <w:rFonts w:ascii="Calibri" w:hAnsi="Calibri" w:cs="Calibri"/>
                <w:b/>
                <w:bCs/>
                <w:sz w:val="20"/>
                <w:lang w:eastAsia="en-IE"/>
              </w:rPr>
              <w:t> </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49499513"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2024</w:t>
            </w:r>
            <w:r>
              <w:rPr>
                <w:rFonts w:ascii="Calibri" w:hAnsi="Calibri" w:cs="Calibri"/>
                <w:b/>
                <w:bCs/>
                <w:sz w:val="20"/>
                <w:lang w:eastAsia="en-IE"/>
              </w:rPr>
              <w:t> </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26E8D3D1"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2025</w:t>
            </w:r>
            <w:r>
              <w:rPr>
                <w:rFonts w:ascii="Calibri" w:hAnsi="Calibri" w:cs="Calibri"/>
                <w:b/>
                <w:bCs/>
                <w:sz w:val="20"/>
                <w:lang w:eastAsia="en-IE"/>
              </w:rPr>
              <w:t> </w:t>
            </w:r>
          </w:p>
        </w:tc>
        <w:tc>
          <w:tcPr>
            <w:tcW w:w="984" w:type="dxa"/>
            <w:tcBorders>
              <w:top w:val="single" w:sz="6" w:space="0" w:color="8C8C8C"/>
              <w:left w:val="nil"/>
              <w:bottom w:val="single" w:sz="6" w:space="0" w:color="8C8C8C"/>
              <w:right w:val="nil"/>
            </w:tcBorders>
            <w:shd w:val="clear" w:color="auto" w:fill="F2F2F2" w:themeFill="background1" w:themeFillShade="F2"/>
            <w:hideMark/>
          </w:tcPr>
          <w:p w14:paraId="4D12D191"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2026</w:t>
            </w:r>
            <w:r>
              <w:rPr>
                <w:rFonts w:ascii="Calibri" w:hAnsi="Calibri" w:cs="Calibri"/>
                <w:b/>
                <w:bCs/>
                <w:sz w:val="20"/>
                <w:lang w:eastAsia="en-IE"/>
              </w:rPr>
              <w:t> </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65FE7CF1"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2027</w:t>
            </w:r>
            <w:r>
              <w:rPr>
                <w:rFonts w:ascii="Calibri" w:hAnsi="Calibri" w:cs="Calibri"/>
                <w:b/>
                <w:bCs/>
                <w:sz w:val="20"/>
                <w:lang w:eastAsia="en-IE"/>
              </w:rPr>
              <w:t> </w:t>
            </w:r>
          </w:p>
        </w:tc>
        <w:tc>
          <w:tcPr>
            <w:tcW w:w="990" w:type="dxa"/>
            <w:tcBorders>
              <w:top w:val="single" w:sz="6" w:space="0" w:color="8C8C8C"/>
              <w:left w:val="nil"/>
              <w:bottom w:val="single" w:sz="6" w:space="0" w:color="8C8C8C"/>
              <w:right w:val="nil"/>
            </w:tcBorders>
            <w:shd w:val="clear" w:color="auto" w:fill="F2F2F2" w:themeFill="background1" w:themeFillShade="F2"/>
            <w:hideMark/>
          </w:tcPr>
          <w:p w14:paraId="6F0C1E83" w14:textId="77777777" w:rsidR="00D933B7" w:rsidRPr="008745AC" w:rsidRDefault="00D933B7">
            <w:pPr>
              <w:spacing w:after="0" w:line="240" w:lineRule="auto"/>
              <w:jc w:val="right"/>
              <w:textAlignment w:val="baseline"/>
              <w:rPr>
                <w:rFonts w:ascii="Times New Roman" w:hAnsi="Times New Roman"/>
                <w:b/>
                <w:bCs/>
                <w:sz w:val="20"/>
                <w:lang w:eastAsia="en-IE"/>
              </w:rPr>
            </w:pPr>
            <w:r>
              <w:rPr>
                <w:b/>
                <w:bCs/>
                <w:sz w:val="20"/>
                <w:lang w:eastAsia="en-IE"/>
              </w:rPr>
              <w:t>Total</w:t>
            </w:r>
            <w:r>
              <w:rPr>
                <w:rFonts w:ascii="Calibri" w:hAnsi="Calibri" w:cs="Calibri"/>
                <w:b/>
                <w:bCs/>
                <w:sz w:val="20"/>
                <w:lang w:eastAsia="en-IE"/>
              </w:rPr>
              <w:t> </w:t>
            </w:r>
          </w:p>
        </w:tc>
      </w:tr>
      <w:tr w:rsidR="00D933B7" w:rsidRPr="008745AC" w14:paraId="3518F9A8" w14:textId="77777777">
        <w:trPr>
          <w:trHeight w:val="300"/>
          <w:jc w:val="right"/>
        </w:trPr>
        <w:tc>
          <w:tcPr>
            <w:tcW w:w="1652" w:type="dxa"/>
            <w:tcBorders>
              <w:top w:val="single" w:sz="6" w:space="0" w:color="8C8C8C"/>
              <w:left w:val="nil"/>
              <w:bottom w:val="single" w:sz="6" w:space="0" w:color="8C8C8C"/>
              <w:right w:val="nil"/>
            </w:tcBorders>
            <w:vAlign w:val="center"/>
            <w:hideMark/>
          </w:tcPr>
          <w:p w14:paraId="4FF1C6CF"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Financial programming</w:t>
            </w:r>
            <w:r>
              <w:rPr>
                <w:rFonts w:ascii="Calibri" w:hAnsi="Calibri" w:cs="Calibri"/>
                <w:sz w:val="20"/>
                <w:lang w:eastAsia="en-IE"/>
              </w:rPr>
              <w:t> </w:t>
            </w:r>
          </w:p>
        </w:tc>
        <w:tc>
          <w:tcPr>
            <w:tcW w:w="975" w:type="dxa"/>
            <w:tcBorders>
              <w:top w:val="single" w:sz="6" w:space="0" w:color="8C8C8C"/>
              <w:left w:val="nil"/>
              <w:bottom w:val="single" w:sz="6" w:space="0" w:color="8C8C8C"/>
              <w:right w:val="nil"/>
            </w:tcBorders>
            <w:hideMark/>
          </w:tcPr>
          <w:p w14:paraId="0964D5F5"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985" w:type="dxa"/>
            <w:tcBorders>
              <w:top w:val="single" w:sz="6" w:space="0" w:color="8C8C8C"/>
              <w:left w:val="nil"/>
              <w:bottom w:val="single" w:sz="6" w:space="0" w:color="8C8C8C"/>
              <w:right w:val="nil"/>
            </w:tcBorders>
            <w:hideMark/>
          </w:tcPr>
          <w:p w14:paraId="7C70DAE9"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984" w:type="dxa"/>
            <w:tcBorders>
              <w:top w:val="single" w:sz="6" w:space="0" w:color="8C8C8C"/>
              <w:left w:val="nil"/>
              <w:bottom w:val="single" w:sz="6" w:space="0" w:color="8C8C8C"/>
              <w:right w:val="nil"/>
            </w:tcBorders>
            <w:hideMark/>
          </w:tcPr>
          <w:p w14:paraId="108B24B8"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985" w:type="dxa"/>
            <w:tcBorders>
              <w:top w:val="single" w:sz="6" w:space="0" w:color="8C8C8C"/>
              <w:left w:val="nil"/>
              <w:bottom w:val="single" w:sz="6" w:space="0" w:color="8C8C8C"/>
              <w:right w:val="nil"/>
            </w:tcBorders>
            <w:hideMark/>
          </w:tcPr>
          <w:p w14:paraId="450C54ED"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985" w:type="dxa"/>
            <w:tcBorders>
              <w:top w:val="single" w:sz="6" w:space="0" w:color="8C8C8C"/>
              <w:left w:val="nil"/>
              <w:bottom w:val="single" w:sz="6" w:space="0" w:color="8C8C8C"/>
              <w:right w:val="nil"/>
            </w:tcBorders>
            <w:hideMark/>
          </w:tcPr>
          <w:p w14:paraId="0522D6C7"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984" w:type="dxa"/>
            <w:tcBorders>
              <w:top w:val="single" w:sz="6" w:space="0" w:color="8C8C8C"/>
              <w:left w:val="nil"/>
              <w:bottom w:val="single" w:sz="6" w:space="0" w:color="8C8C8C"/>
              <w:right w:val="nil"/>
            </w:tcBorders>
            <w:hideMark/>
          </w:tcPr>
          <w:p w14:paraId="24963922"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985" w:type="dxa"/>
            <w:tcBorders>
              <w:top w:val="single" w:sz="6" w:space="0" w:color="8C8C8C"/>
              <w:left w:val="nil"/>
              <w:bottom w:val="single" w:sz="6" w:space="0" w:color="8C8C8C"/>
              <w:right w:val="nil"/>
            </w:tcBorders>
            <w:hideMark/>
          </w:tcPr>
          <w:p w14:paraId="321A809B"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c>
          <w:tcPr>
            <w:tcW w:w="990" w:type="dxa"/>
            <w:tcBorders>
              <w:top w:val="single" w:sz="6" w:space="0" w:color="8C8C8C"/>
              <w:left w:val="nil"/>
              <w:bottom w:val="single" w:sz="6" w:space="0" w:color="8C8C8C"/>
              <w:right w:val="nil"/>
            </w:tcBorders>
            <w:hideMark/>
          </w:tcPr>
          <w:p w14:paraId="3DC47713" w14:textId="77777777" w:rsidR="00D933B7" w:rsidRPr="008745AC" w:rsidRDefault="00D933B7">
            <w:pPr>
              <w:spacing w:after="0" w:line="240" w:lineRule="auto"/>
              <w:jc w:val="right"/>
              <w:textAlignment w:val="baseline"/>
              <w:rPr>
                <w:rFonts w:ascii="Calibri" w:hAnsi="Calibri" w:cs="Calibri"/>
                <w:sz w:val="20"/>
                <w:lang w:eastAsia="en-IE"/>
              </w:rPr>
            </w:pPr>
            <w:r>
              <w:rPr>
                <w:sz w:val="20"/>
              </w:rPr>
              <w:t xml:space="preserve"> 0.0</w:t>
            </w:r>
          </w:p>
        </w:tc>
      </w:tr>
      <w:tr w:rsidR="00D933B7" w:rsidRPr="008745AC" w14:paraId="506B7FCD" w14:textId="77777777" w:rsidTr="00FC6289">
        <w:trPr>
          <w:trHeight w:val="300"/>
          <w:jc w:val="right"/>
        </w:trPr>
        <w:tc>
          <w:tcPr>
            <w:tcW w:w="1652" w:type="dxa"/>
            <w:tcBorders>
              <w:top w:val="single" w:sz="6" w:space="0" w:color="8C8C8C"/>
              <w:left w:val="nil"/>
              <w:bottom w:val="single" w:sz="6" w:space="0" w:color="8C8C8C"/>
              <w:right w:val="nil"/>
            </w:tcBorders>
            <w:shd w:val="clear" w:color="auto" w:fill="F2F2F2" w:themeFill="background1" w:themeFillShade="F2"/>
            <w:vAlign w:val="center"/>
            <w:hideMark/>
          </w:tcPr>
          <w:p w14:paraId="1A2E6F23"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NextGenerationEU</w:t>
            </w:r>
            <w:r>
              <w:rPr>
                <w:rFonts w:ascii="Calibri" w:hAnsi="Calibri" w:cs="Calibri"/>
                <w:sz w:val="20"/>
                <w:lang w:eastAsia="en-IE"/>
              </w:rPr>
              <w:t> </w:t>
            </w:r>
          </w:p>
        </w:tc>
        <w:tc>
          <w:tcPr>
            <w:tcW w:w="975" w:type="dxa"/>
            <w:tcBorders>
              <w:top w:val="single" w:sz="6" w:space="0" w:color="8C8C8C"/>
              <w:left w:val="nil"/>
              <w:bottom w:val="single" w:sz="6" w:space="0" w:color="8C8C8C"/>
              <w:right w:val="nil"/>
            </w:tcBorders>
            <w:shd w:val="clear" w:color="auto" w:fill="F2F2F2" w:themeFill="background1" w:themeFillShade="F2"/>
            <w:vAlign w:val="center"/>
            <w:hideMark/>
          </w:tcPr>
          <w:p w14:paraId="026A41AC" w14:textId="7B9DE577"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24 038.5</w:t>
            </w:r>
          </w:p>
        </w:tc>
        <w:tc>
          <w:tcPr>
            <w:tcW w:w="985" w:type="dxa"/>
            <w:tcBorders>
              <w:top w:val="single" w:sz="6" w:space="0" w:color="8C8C8C"/>
              <w:left w:val="nil"/>
              <w:bottom w:val="single" w:sz="6" w:space="0" w:color="8C8C8C"/>
              <w:right w:val="nil"/>
            </w:tcBorders>
            <w:shd w:val="clear" w:color="auto" w:fill="F2F2F2" w:themeFill="background1" w:themeFillShade="F2"/>
            <w:vAlign w:val="center"/>
            <w:hideMark/>
          </w:tcPr>
          <w:p w14:paraId="4166208D" w14:textId="73790B60"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5 904.7</w:t>
            </w:r>
          </w:p>
        </w:tc>
        <w:tc>
          <w:tcPr>
            <w:tcW w:w="984" w:type="dxa"/>
            <w:tcBorders>
              <w:top w:val="single" w:sz="6" w:space="0" w:color="8C8C8C"/>
              <w:left w:val="nil"/>
              <w:bottom w:val="single" w:sz="6" w:space="0" w:color="8C8C8C"/>
              <w:right w:val="nil"/>
            </w:tcBorders>
            <w:shd w:val="clear" w:color="auto" w:fill="F2F2F2" w:themeFill="background1" w:themeFillShade="F2"/>
            <w:vAlign w:val="center"/>
            <w:hideMark/>
          </w:tcPr>
          <w:p w14:paraId="05FB9C7E" w14:textId="05B6598A"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 xml:space="preserve"> 38.4</w:t>
            </w:r>
          </w:p>
        </w:tc>
        <w:tc>
          <w:tcPr>
            <w:tcW w:w="985" w:type="dxa"/>
            <w:tcBorders>
              <w:top w:val="single" w:sz="6" w:space="0" w:color="8C8C8C"/>
              <w:left w:val="nil"/>
              <w:bottom w:val="single" w:sz="6" w:space="0" w:color="8C8C8C"/>
              <w:right w:val="nil"/>
            </w:tcBorders>
            <w:shd w:val="clear" w:color="auto" w:fill="F2F2F2" w:themeFill="background1" w:themeFillShade="F2"/>
            <w:vAlign w:val="center"/>
            <w:hideMark/>
          </w:tcPr>
          <w:p w14:paraId="20AF3B08" w14:textId="3F95B9C2"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 xml:space="preserve"> 3.0</w:t>
            </w:r>
          </w:p>
        </w:tc>
        <w:tc>
          <w:tcPr>
            <w:tcW w:w="985" w:type="dxa"/>
            <w:tcBorders>
              <w:top w:val="single" w:sz="6" w:space="0" w:color="8C8C8C"/>
              <w:left w:val="nil"/>
              <w:bottom w:val="single" w:sz="6" w:space="0" w:color="8C8C8C"/>
              <w:right w:val="nil"/>
            </w:tcBorders>
            <w:shd w:val="clear" w:color="auto" w:fill="F2F2F2" w:themeFill="background1" w:themeFillShade="F2"/>
            <w:vAlign w:val="center"/>
            <w:hideMark/>
          </w:tcPr>
          <w:p w14:paraId="7D7870A7" w14:textId="6E040AE9"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 xml:space="preserve"> 22.0</w:t>
            </w:r>
          </w:p>
        </w:tc>
        <w:tc>
          <w:tcPr>
            <w:tcW w:w="984" w:type="dxa"/>
            <w:tcBorders>
              <w:top w:val="single" w:sz="6" w:space="0" w:color="8C8C8C"/>
              <w:left w:val="nil"/>
              <w:bottom w:val="single" w:sz="6" w:space="0" w:color="8C8C8C"/>
              <w:right w:val="nil"/>
            </w:tcBorders>
            <w:shd w:val="clear" w:color="auto" w:fill="F2F2F2" w:themeFill="background1" w:themeFillShade="F2"/>
            <w:vAlign w:val="center"/>
            <w:hideMark/>
          </w:tcPr>
          <w:p w14:paraId="1086B334" w14:textId="2C2378C5"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 xml:space="preserve"> 0.0</w:t>
            </w:r>
          </w:p>
        </w:tc>
        <w:tc>
          <w:tcPr>
            <w:tcW w:w="985" w:type="dxa"/>
            <w:tcBorders>
              <w:top w:val="single" w:sz="6" w:space="0" w:color="8C8C8C"/>
              <w:left w:val="nil"/>
              <w:bottom w:val="single" w:sz="6" w:space="0" w:color="8C8C8C"/>
              <w:right w:val="nil"/>
            </w:tcBorders>
            <w:shd w:val="clear" w:color="auto" w:fill="F2F2F2" w:themeFill="background1" w:themeFillShade="F2"/>
            <w:vAlign w:val="center"/>
            <w:hideMark/>
          </w:tcPr>
          <w:p w14:paraId="1A95812C" w14:textId="67DCD53C"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 xml:space="preserve"> 0.0</w:t>
            </w:r>
          </w:p>
        </w:tc>
        <w:tc>
          <w:tcPr>
            <w:tcW w:w="990" w:type="dxa"/>
            <w:tcBorders>
              <w:top w:val="single" w:sz="6" w:space="0" w:color="8C8C8C"/>
              <w:left w:val="nil"/>
              <w:bottom w:val="single" w:sz="6" w:space="0" w:color="8C8C8C"/>
              <w:right w:val="nil"/>
            </w:tcBorders>
            <w:shd w:val="clear" w:color="auto" w:fill="F2F2F2" w:themeFill="background1" w:themeFillShade="F2"/>
            <w:vAlign w:val="center"/>
            <w:hideMark/>
          </w:tcPr>
          <w:p w14:paraId="7489400F" w14:textId="1DED5D6E"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color w:val="000000"/>
                <w:sz w:val="20"/>
              </w:rPr>
              <w:t>30 006.6</w:t>
            </w:r>
          </w:p>
        </w:tc>
      </w:tr>
      <w:tr w:rsidR="00D933B7" w:rsidRPr="008745AC" w14:paraId="04C3221F" w14:textId="77777777">
        <w:trPr>
          <w:trHeight w:val="300"/>
          <w:jc w:val="right"/>
        </w:trPr>
        <w:tc>
          <w:tcPr>
            <w:tcW w:w="1652" w:type="dxa"/>
            <w:tcBorders>
              <w:top w:val="single" w:sz="6" w:space="0" w:color="8C8C8C"/>
              <w:left w:val="nil"/>
              <w:bottom w:val="single" w:sz="6" w:space="0" w:color="8C8C8C"/>
              <w:right w:val="nil"/>
            </w:tcBorders>
            <w:vAlign w:val="center"/>
            <w:hideMark/>
          </w:tcPr>
          <w:p w14:paraId="4712BB28"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Decommitments made available again</w:t>
            </w:r>
            <w:r>
              <w:rPr>
                <w:rFonts w:ascii="Arial" w:hAnsi="Arial" w:cs="Arial"/>
                <w:sz w:val="20"/>
                <w:lang w:eastAsia="en-IE"/>
              </w:rPr>
              <w:t> </w:t>
            </w:r>
            <w:r>
              <w:rPr>
                <w:sz w:val="20"/>
                <w:lang w:eastAsia="en-IE"/>
              </w:rPr>
              <w:t>(*)</w:t>
            </w:r>
            <w:r>
              <w:rPr>
                <w:rFonts w:ascii="Calibri" w:hAnsi="Calibri" w:cs="Calibri"/>
                <w:sz w:val="20"/>
                <w:lang w:eastAsia="en-IE"/>
              </w:rPr>
              <w:t> </w:t>
            </w:r>
          </w:p>
        </w:tc>
        <w:tc>
          <w:tcPr>
            <w:tcW w:w="975" w:type="dxa"/>
            <w:tcBorders>
              <w:top w:val="single" w:sz="6" w:space="0" w:color="8C8C8C"/>
              <w:left w:val="nil"/>
              <w:bottom w:val="single" w:sz="6" w:space="0" w:color="8C8C8C"/>
              <w:right w:val="nil"/>
            </w:tcBorders>
            <w:hideMark/>
          </w:tcPr>
          <w:p w14:paraId="34A2C5A6"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hideMark/>
          </w:tcPr>
          <w:p w14:paraId="63853C28"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4" w:type="dxa"/>
            <w:tcBorders>
              <w:top w:val="single" w:sz="6" w:space="0" w:color="8C8C8C"/>
              <w:left w:val="nil"/>
              <w:bottom w:val="single" w:sz="6" w:space="0" w:color="8C8C8C"/>
              <w:right w:val="nil"/>
            </w:tcBorders>
            <w:hideMark/>
          </w:tcPr>
          <w:p w14:paraId="0961B5FB"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hideMark/>
          </w:tcPr>
          <w:p w14:paraId="048F23CC"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hideMark/>
          </w:tcPr>
          <w:p w14:paraId="025CF2C6"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4" w:type="dxa"/>
            <w:tcBorders>
              <w:top w:val="single" w:sz="6" w:space="0" w:color="8C8C8C"/>
              <w:left w:val="nil"/>
              <w:bottom w:val="single" w:sz="6" w:space="0" w:color="8C8C8C"/>
              <w:right w:val="nil"/>
            </w:tcBorders>
            <w:hideMark/>
          </w:tcPr>
          <w:p w14:paraId="42DA491B"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hideMark/>
          </w:tcPr>
          <w:p w14:paraId="4B336CF9"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90" w:type="dxa"/>
            <w:tcBorders>
              <w:top w:val="single" w:sz="6" w:space="0" w:color="8C8C8C"/>
              <w:left w:val="nil"/>
              <w:bottom w:val="single" w:sz="6" w:space="0" w:color="8C8C8C"/>
              <w:right w:val="nil"/>
            </w:tcBorders>
            <w:hideMark/>
          </w:tcPr>
          <w:p w14:paraId="0EE866F9"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r>
      <w:tr w:rsidR="00D933B7" w:rsidRPr="008745AC" w14:paraId="1032EC66" w14:textId="77777777">
        <w:trPr>
          <w:trHeight w:val="300"/>
          <w:jc w:val="right"/>
        </w:trPr>
        <w:tc>
          <w:tcPr>
            <w:tcW w:w="1652" w:type="dxa"/>
            <w:tcBorders>
              <w:top w:val="single" w:sz="6" w:space="0" w:color="8C8C8C"/>
              <w:left w:val="nil"/>
              <w:bottom w:val="single" w:sz="6" w:space="0" w:color="8C8C8C"/>
              <w:right w:val="nil"/>
            </w:tcBorders>
            <w:shd w:val="clear" w:color="auto" w:fill="F2F2F2" w:themeFill="background1" w:themeFillShade="F2"/>
            <w:vAlign w:val="center"/>
            <w:hideMark/>
          </w:tcPr>
          <w:p w14:paraId="4D00B390" w14:textId="77777777" w:rsidR="00D933B7" w:rsidRPr="008745AC" w:rsidRDefault="00D933B7">
            <w:pPr>
              <w:spacing w:after="0" w:line="240" w:lineRule="auto"/>
              <w:textAlignment w:val="baseline"/>
              <w:rPr>
                <w:rFonts w:ascii="Times New Roman" w:hAnsi="Times New Roman"/>
                <w:sz w:val="20"/>
                <w:lang w:eastAsia="en-IE"/>
              </w:rPr>
            </w:pPr>
            <w:r>
              <w:rPr>
                <w:sz w:val="20"/>
                <w:lang w:eastAsia="en-IE"/>
              </w:rPr>
              <w:t>Contributions from other countries and entities</w:t>
            </w:r>
            <w:r>
              <w:rPr>
                <w:rFonts w:ascii="Calibri" w:hAnsi="Calibri" w:cs="Calibri"/>
                <w:sz w:val="20"/>
                <w:lang w:eastAsia="en-IE"/>
              </w:rPr>
              <w:t> </w:t>
            </w:r>
          </w:p>
        </w:tc>
        <w:tc>
          <w:tcPr>
            <w:tcW w:w="975" w:type="dxa"/>
            <w:tcBorders>
              <w:top w:val="single" w:sz="6" w:space="0" w:color="8C8C8C"/>
              <w:left w:val="nil"/>
              <w:bottom w:val="single" w:sz="6" w:space="0" w:color="8C8C8C"/>
              <w:right w:val="nil"/>
            </w:tcBorders>
            <w:shd w:val="clear" w:color="auto" w:fill="F2F2F2" w:themeFill="background1" w:themeFillShade="F2"/>
            <w:hideMark/>
          </w:tcPr>
          <w:p w14:paraId="2EF56CE9"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185FF912"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4" w:type="dxa"/>
            <w:tcBorders>
              <w:top w:val="single" w:sz="6" w:space="0" w:color="8C8C8C"/>
              <w:left w:val="nil"/>
              <w:bottom w:val="single" w:sz="6" w:space="0" w:color="8C8C8C"/>
              <w:right w:val="nil"/>
            </w:tcBorders>
            <w:shd w:val="clear" w:color="auto" w:fill="F2F2F2" w:themeFill="background1" w:themeFillShade="F2"/>
            <w:hideMark/>
          </w:tcPr>
          <w:p w14:paraId="34E2D386"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7CD9870E"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401F19F3"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4" w:type="dxa"/>
            <w:tcBorders>
              <w:top w:val="single" w:sz="6" w:space="0" w:color="8C8C8C"/>
              <w:left w:val="nil"/>
              <w:bottom w:val="single" w:sz="6" w:space="0" w:color="8C8C8C"/>
              <w:right w:val="nil"/>
            </w:tcBorders>
            <w:shd w:val="clear" w:color="auto" w:fill="F2F2F2" w:themeFill="background1" w:themeFillShade="F2"/>
            <w:hideMark/>
          </w:tcPr>
          <w:p w14:paraId="04334E7B"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85" w:type="dxa"/>
            <w:tcBorders>
              <w:top w:val="single" w:sz="6" w:space="0" w:color="8C8C8C"/>
              <w:left w:val="nil"/>
              <w:bottom w:val="single" w:sz="6" w:space="0" w:color="8C8C8C"/>
              <w:right w:val="nil"/>
            </w:tcBorders>
            <w:shd w:val="clear" w:color="auto" w:fill="F2F2F2" w:themeFill="background1" w:themeFillShade="F2"/>
            <w:hideMark/>
          </w:tcPr>
          <w:p w14:paraId="3F5677EF"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c>
          <w:tcPr>
            <w:tcW w:w="990" w:type="dxa"/>
            <w:tcBorders>
              <w:top w:val="single" w:sz="6" w:space="0" w:color="8C8C8C"/>
              <w:left w:val="nil"/>
              <w:bottom w:val="single" w:sz="6" w:space="0" w:color="8C8C8C"/>
              <w:right w:val="nil"/>
            </w:tcBorders>
            <w:shd w:val="clear" w:color="auto" w:fill="F2F2F2" w:themeFill="background1" w:themeFillShade="F2"/>
            <w:hideMark/>
          </w:tcPr>
          <w:p w14:paraId="7343EEF4" w14:textId="77777777" w:rsidR="00D933B7" w:rsidRPr="00FC6289" w:rsidRDefault="00D933B7">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sz w:val="20"/>
              </w:rPr>
              <w:t xml:space="preserve"> 0.0</w:t>
            </w:r>
          </w:p>
        </w:tc>
      </w:tr>
      <w:tr w:rsidR="00D933B7" w:rsidRPr="008745AC" w14:paraId="1E4EBF5F" w14:textId="77777777" w:rsidTr="00FC6289">
        <w:trPr>
          <w:trHeight w:val="300"/>
          <w:jc w:val="right"/>
        </w:trPr>
        <w:tc>
          <w:tcPr>
            <w:tcW w:w="1652" w:type="dxa"/>
            <w:tcBorders>
              <w:top w:val="single" w:sz="6" w:space="0" w:color="8C8C8C"/>
              <w:left w:val="nil"/>
              <w:bottom w:val="single" w:sz="6" w:space="0" w:color="8C8C8C"/>
              <w:right w:val="nil"/>
            </w:tcBorders>
            <w:vAlign w:val="center"/>
            <w:hideMark/>
          </w:tcPr>
          <w:p w14:paraId="0CA3ABF2" w14:textId="77777777" w:rsidR="00D933B7" w:rsidRPr="008745AC" w:rsidRDefault="00D933B7">
            <w:pPr>
              <w:spacing w:after="0" w:line="240" w:lineRule="auto"/>
              <w:textAlignment w:val="baseline"/>
              <w:rPr>
                <w:rFonts w:ascii="Times New Roman" w:hAnsi="Times New Roman"/>
                <w:sz w:val="20"/>
                <w:lang w:eastAsia="en-IE"/>
              </w:rPr>
            </w:pPr>
            <w:r>
              <w:rPr>
                <w:b/>
                <w:bCs/>
                <w:sz w:val="20"/>
                <w:lang w:eastAsia="en-IE"/>
              </w:rPr>
              <w:t>Total</w:t>
            </w:r>
            <w:r>
              <w:rPr>
                <w:rFonts w:ascii="Calibri" w:hAnsi="Calibri" w:cs="Calibri"/>
                <w:sz w:val="20"/>
                <w:lang w:eastAsia="en-IE"/>
              </w:rPr>
              <w:t> </w:t>
            </w:r>
          </w:p>
        </w:tc>
        <w:tc>
          <w:tcPr>
            <w:tcW w:w="975" w:type="dxa"/>
            <w:tcBorders>
              <w:top w:val="single" w:sz="6" w:space="0" w:color="8C8C8C"/>
              <w:left w:val="nil"/>
              <w:bottom w:val="single" w:sz="6" w:space="0" w:color="8C8C8C"/>
              <w:right w:val="nil"/>
            </w:tcBorders>
            <w:vAlign w:val="center"/>
            <w:hideMark/>
          </w:tcPr>
          <w:p w14:paraId="7E0820CD" w14:textId="3625F763"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24 038.5</w:t>
            </w:r>
          </w:p>
        </w:tc>
        <w:tc>
          <w:tcPr>
            <w:tcW w:w="985" w:type="dxa"/>
            <w:tcBorders>
              <w:top w:val="single" w:sz="6" w:space="0" w:color="8C8C8C"/>
              <w:left w:val="nil"/>
              <w:bottom w:val="single" w:sz="6" w:space="0" w:color="8C8C8C"/>
              <w:right w:val="nil"/>
            </w:tcBorders>
            <w:vAlign w:val="center"/>
            <w:hideMark/>
          </w:tcPr>
          <w:p w14:paraId="18DF5A07" w14:textId="6990742B"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5 904.7</w:t>
            </w:r>
          </w:p>
        </w:tc>
        <w:tc>
          <w:tcPr>
            <w:tcW w:w="984" w:type="dxa"/>
            <w:tcBorders>
              <w:top w:val="single" w:sz="6" w:space="0" w:color="8C8C8C"/>
              <w:left w:val="nil"/>
              <w:bottom w:val="single" w:sz="6" w:space="0" w:color="8C8C8C"/>
              <w:right w:val="nil"/>
            </w:tcBorders>
            <w:vAlign w:val="center"/>
            <w:hideMark/>
          </w:tcPr>
          <w:p w14:paraId="4B8D7444" w14:textId="65C58257"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 xml:space="preserve"> 38.4</w:t>
            </w:r>
          </w:p>
        </w:tc>
        <w:tc>
          <w:tcPr>
            <w:tcW w:w="985" w:type="dxa"/>
            <w:tcBorders>
              <w:top w:val="single" w:sz="6" w:space="0" w:color="8C8C8C"/>
              <w:left w:val="nil"/>
              <w:bottom w:val="single" w:sz="6" w:space="0" w:color="8C8C8C"/>
              <w:right w:val="nil"/>
            </w:tcBorders>
            <w:vAlign w:val="center"/>
            <w:hideMark/>
          </w:tcPr>
          <w:p w14:paraId="0CB2379D" w14:textId="652632F2"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 xml:space="preserve"> 3.0</w:t>
            </w:r>
          </w:p>
        </w:tc>
        <w:tc>
          <w:tcPr>
            <w:tcW w:w="985" w:type="dxa"/>
            <w:tcBorders>
              <w:top w:val="single" w:sz="6" w:space="0" w:color="8C8C8C"/>
              <w:left w:val="nil"/>
              <w:bottom w:val="single" w:sz="6" w:space="0" w:color="8C8C8C"/>
              <w:right w:val="nil"/>
            </w:tcBorders>
            <w:vAlign w:val="center"/>
            <w:hideMark/>
          </w:tcPr>
          <w:p w14:paraId="2C0C2C85" w14:textId="057D6AF9"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 xml:space="preserve"> 22.0</w:t>
            </w:r>
          </w:p>
        </w:tc>
        <w:tc>
          <w:tcPr>
            <w:tcW w:w="984" w:type="dxa"/>
            <w:tcBorders>
              <w:top w:val="single" w:sz="6" w:space="0" w:color="8C8C8C"/>
              <w:left w:val="nil"/>
              <w:bottom w:val="single" w:sz="6" w:space="0" w:color="8C8C8C"/>
              <w:right w:val="nil"/>
            </w:tcBorders>
            <w:vAlign w:val="center"/>
            <w:hideMark/>
          </w:tcPr>
          <w:p w14:paraId="6A14C3C7" w14:textId="377D8C01"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 xml:space="preserve"> 0.0</w:t>
            </w:r>
          </w:p>
        </w:tc>
        <w:tc>
          <w:tcPr>
            <w:tcW w:w="985" w:type="dxa"/>
            <w:tcBorders>
              <w:top w:val="single" w:sz="6" w:space="0" w:color="8C8C8C"/>
              <w:left w:val="nil"/>
              <w:bottom w:val="single" w:sz="6" w:space="0" w:color="8C8C8C"/>
              <w:right w:val="nil"/>
            </w:tcBorders>
            <w:vAlign w:val="center"/>
            <w:hideMark/>
          </w:tcPr>
          <w:p w14:paraId="39A7A4DA" w14:textId="6670C905"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 xml:space="preserve"> 0.0</w:t>
            </w:r>
          </w:p>
        </w:tc>
        <w:tc>
          <w:tcPr>
            <w:tcW w:w="990" w:type="dxa"/>
            <w:tcBorders>
              <w:top w:val="single" w:sz="6" w:space="0" w:color="8C8C8C"/>
              <w:left w:val="nil"/>
              <w:bottom w:val="single" w:sz="6" w:space="0" w:color="8C8C8C"/>
              <w:right w:val="nil"/>
            </w:tcBorders>
            <w:vAlign w:val="center"/>
            <w:hideMark/>
          </w:tcPr>
          <w:p w14:paraId="6F6C06D3" w14:textId="0FDCA9AC" w:rsidR="00D933B7" w:rsidRPr="00FC6289" w:rsidRDefault="00147D21">
            <w:pPr>
              <w:spacing w:after="0" w:line="240" w:lineRule="auto"/>
              <w:jc w:val="right"/>
              <w:textAlignment w:val="baseline"/>
              <w:rPr>
                <w:rFonts w:ascii="EC Square Sans Pro" w:hAnsi="EC Square Sans Pro" w:cs="Calibri"/>
                <w:sz w:val="20"/>
                <w:lang w:eastAsia="en-IE"/>
              </w:rPr>
            </w:pPr>
            <w:r w:rsidRPr="00FC6289">
              <w:rPr>
                <w:rFonts w:ascii="EC Square Sans Pro" w:hAnsi="EC Square Sans Pro"/>
                <w:b/>
                <w:color w:val="000000"/>
                <w:sz w:val="20"/>
              </w:rPr>
              <w:t>30 006.6</w:t>
            </w:r>
          </w:p>
        </w:tc>
      </w:tr>
    </w:tbl>
    <w:p w14:paraId="4E105695" w14:textId="77777777" w:rsidR="00D933B7" w:rsidRPr="008745AC" w:rsidRDefault="00D933B7" w:rsidP="00D933B7">
      <w:pPr>
        <w:spacing w:after="0" w:line="240" w:lineRule="auto"/>
        <w:textAlignment w:val="baseline"/>
        <w:rPr>
          <w:rFonts w:cs="Segoe UI"/>
          <w:sz w:val="18"/>
          <w:szCs w:val="18"/>
          <w:lang w:eastAsia="en-IE"/>
        </w:rPr>
      </w:pPr>
    </w:p>
    <w:p w14:paraId="63D67F5F" w14:textId="77777777" w:rsidR="00D933B7" w:rsidRPr="008745AC" w:rsidRDefault="00D933B7" w:rsidP="00D933B7">
      <w:pPr>
        <w:spacing w:after="0" w:line="240" w:lineRule="auto"/>
        <w:textAlignment w:val="baseline"/>
        <w:rPr>
          <w:rFonts w:cs="Segoe UI"/>
          <w:sz w:val="18"/>
          <w:szCs w:val="18"/>
          <w:lang w:eastAsia="en-IE"/>
        </w:rPr>
      </w:pPr>
    </w:p>
    <w:p w14:paraId="36E15945" w14:textId="77777777" w:rsidR="00D933B7" w:rsidRPr="008745AC" w:rsidRDefault="00D933B7" w:rsidP="00D933B7">
      <w:pPr>
        <w:spacing w:after="0" w:line="240" w:lineRule="auto"/>
        <w:textAlignment w:val="baseline"/>
        <w:rPr>
          <w:rFonts w:cs="Segoe UI"/>
          <w:sz w:val="18"/>
          <w:szCs w:val="18"/>
          <w:lang w:eastAsia="en-IE"/>
        </w:rPr>
      </w:pPr>
    </w:p>
    <w:p w14:paraId="7E2A8C45" w14:textId="77777777" w:rsidR="00D933B7" w:rsidRPr="008745AC"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745AC" w14:paraId="5E00D409" w14:textId="77777777" w:rsidTr="00AC02F4">
        <w:trPr>
          <w:trHeight w:val="300"/>
        </w:trPr>
        <w:tc>
          <w:tcPr>
            <w:tcW w:w="2400" w:type="dxa"/>
            <w:tcBorders>
              <w:top w:val="single" w:sz="6" w:space="0" w:color="8C8C8C"/>
              <w:left w:val="nil"/>
              <w:bottom w:val="single" w:sz="6" w:space="0" w:color="8C8C8C"/>
              <w:right w:val="nil"/>
            </w:tcBorders>
            <w:shd w:val="clear" w:color="auto" w:fill="F2F2F2" w:themeFill="background1" w:themeFillShade="F2"/>
            <w:hideMark/>
          </w:tcPr>
          <w:p w14:paraId="41543BF6" w14:textId="77777777" w:rsidR="00D933B7" w:rsidRPr="008745AC"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578D20CF"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5C309A3C"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4F99E55C"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745AC" w14:paraId="6F58E24F" w14:textId="77777777" w:rsidTr="00AC02F4">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60D34066" w14:textId="77777777" w:rsidR="00D933B7" w:rsidRPr="008745AC"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235A6ECF" w14:textId="2CE12A81" w:rsidR="00D933B7" w:rsidRPr="001F2F66" w:rsidRDefault="00683B73">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178</w:t>
            </w:r>
            <w:r w:rsidR="009B2062">
              <w:rPr>
                <w:rFonts w:ascii="EC Square Sans Pro" w:hAnsi="EC Square Sans Pro"/>
                <w:color w:val="000000"/>
                <w:sz w:val="22"/>
                <w:szCs w:val="22"/>
              </w:rPr>
              <w:t xml:space="preserve"> 777.8</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5F59C84D" w14:textId="552859C6" w:rsidR="00D933B7" w:rsidRPr="001F2F66" w:rsidRDefault="0025294D">
            <w:pPr>
              <w:spacing w:after="0" w:line="240" w:lineRule="auto"/>
              <w:jc w:val="right"/>
              <w:textAlignment w:val="baseline"/>
              <w:rPr>
                <w:rFonts w:ascii="Calibri" w:hAnsi="Calibri" w:cs="Calibri"/>
                <w:sz w:val="22"/>
                <w:szCs w:val="22"/>
                <w:lang w:eastAsia="en-IE"/>
              </w:rPr>
            </w:pPr>
            <w:r>
              <w:rPr>
                <w:rFonts w:ascii="EC Square Sans Pro" w:hAnsi="EC Square Sans Pro"/>
                <w:color w:val="000000"/>
                <w:sz w:val="22"/>
                <w:szCs w:val="22"/>
              </w:rPr>
              <w:t>264</w:t>
            </w:r>
            <w:r w:rsidR="002022EA">
              <w:rPr>
                <w:rFonts w:ascii="EC Square Sans Pro" w:hAnsi="EC Square Sans Pro"/>
                <w:color w:val="000000"/>
                <w:sz w:val="22"/>
                <w:szCs w:val="22"/>
              </w:rPr>
              <w:t xml:space="preserve"> 288.3</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1266084B" w14:textId="0808E2A4" w:rsidR="00D933B7" w:rsidRPr="001F2F66" w:rsidRDefault="00AC02F4">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67.</w:t>
            </w:r>
            <w:r w:rsidR="00DA04E9">
              <w:rPr>
                <w:rFonts w:ascii="EC Square Sans Pro" w:hAnsi="EC Square Sans Pro"/>
                <w:color w:val="000000"/>
                <w:sz w:val="22"/>
                <w:szCs w:val="22"/>
              </w:rPr>
              <w:t>6</w:t>
            </w:r>
            <w:r>
              <w:rPr>
                <w:rFonts w:ascii="EC Square Sans Pro" w:hAnsi="EC Square Sans Pro"/>
                <w:color w:val="000000"/>
                <w:sz w:val="22"/>
                <w:szCs w:val="22"/>
              </w:rPr>
              <w:t>%</w:t>
            </w:r>
          </w:p>
        </w:tc>
      </w:tr>
      <w:tr w:rsidR="00D933B7" w:rsidRPr="008745AC" w14:paraId="323C88B5" w14:textId="77777777" w:rsidTr="00AC02F4">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3FEEF253" w14:textId="77777777" w:rsidR="00D933B7" w:rsidRPr="008745AC"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4CD33D48" w14:textId="57EB5BA8" w:rsidR="00D933B7" w:rsidRPr="001F2F66" w:rsidRDefault="009B2062">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43 693.9</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5EE2D8E8" w14:textId="02C99BFF" w:rsidR="00D933B7" w:rsidRPr="001F2F66" w:rsidRDefault="007A25F1">
            <w:pPr>
              <w:spacing w:after="0" w:line="240" w:lineRule="auto"/>
              <w:jc w:val="right"/>
              <w:textAlignment w:val="baseline"/>
              <w:rPr>
                <w:rFonts w:ascii="Times New Roman" w:hAnsi="Times New Roman"/>
                <w:sz w:val="22"/>
                <w:szCs w:val="22"/>
                <w:lang w:eastAsia="en-IE"/>
              </w:rPr>
            </w:pPr>
            <w:r>
              <w:rPr>
                <w:rFonts w:ascii="Calibri" w:hAnsi="Calibri" w:cs="Calibri"/>
                <w:color w:val="000000"/>
                <w:sz w:val="22"/>
                <w:szCs w:val="22"/>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3FA82FBF" w14:textId="5BE3B69D" w:rsidR="00D933B7" w:rsidRPr="001F2F66" w:rsidRDefault="007A25F1">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16.5%</w:t>
            </w:r>
          </w:p>
        </w:tc>
      </w:tr>
    </w:tbl>
    <w:p w14:paraId="575544D2" w14:textId="77777777" w:rsidR="00D933B7" w:rsidRPr="008745AC" w:rsidRDefault="00D933B7" w:rsidP="00D933B7">
      <w:pPr>
        <w:spacing w:after="0" w:line="240" w:lineRule="auto"/>
        <w:textAlignment w:val="baseline"/>
        <w:rPr>
          <w:rFonts w:ascii="Segoe UI" w:hAnsi="Segoe UI" w:cs="Segoe UI"/>
          <w:sz w:val="18"/>
          <w:szCs w:val="18"/>
          <w:lang w:eastAsia="en-IE"/>
        </w:rPr>
      </w:pPr>
    </w:p>
    <w:p w14:paraId="7D3E078C" w14:textId="77777777" w:rsidR="00D933B7" w:rsidRDefault="00D933B7" w:rsidP="00D933B7">
      <w:pPr>
        <w:spacing w:after="0" w:line="240" w:lineRule="auto"/>
        <w:textAlignment w:val="baseline"/>
        <w:rPr>
          <w:rFonts w:cs="Segoe UI"/>
          <w:b/>
          <w:bCs/>
          <w:lang w:eastAsia="en-IE"/>
        </w:rPr>
      </w:pPr>
    </w:p>
    <w:p w14:paraId="4FB48F34" w14:textId="77777777" w:rsidR="00D933B7" w:rsidRPr="008745AC" w:rsidRDefault="00D933B7" w:rsidP="00F72C99">
      <w:pPr>
        <w:pStyle w:val="Heading3"/>
        <w:rPr>
          <w:rFonts w:ascii="Segoe UI" w:hAnsi="Segoe UI" w:cs="Segoe UI"/>
          <w:sz w:val="18"/>
          <w:szCs w:val="18"/>
          <w:lang w:eastAsia="en-IE"/>
        </w:rPr>
      </w:pPr>
      <w:r>
        <w:rPr>
          <w:lang w:eastAsia="en-IE"/>
        </w:rPr>
        <w:t>Cumulative budget implementation at the end of 2025 REACT-EU</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745AC" w14:paraId="702C8BC5" w14:textId="77777777" w:rsidTr="00ED55A0">
        <w:trPr>
          <w:trHeight w:val="300"/>
        </w:trPr>
        <w:tc>
          <w:tcPr>
            <w:tcW w:w="2400" w:type="dxa"/>
            <w:tcBorders>
              <w:top w:val="single" w:sz="6" w:space="0" w:color="8C8C8C"/>
              <w:left w:val="nil"/>
              <w:bottom w:val="single" w:sz="6" w:space="0" w:color="8C8C8C"/>
              <w:right w:val="nil"/>
            </w:tcBorders>
            <w:shd w:val="clear" w:color="auto" w:fill="F2F2F2" w:themeFill="background1" w:themeFillShade="F2"/>
            <w:hideMark/>
          </w:tcPr>
          <w:p w14:paraId="5CE695C8" w14:textId="77777777" w:rsidR="00D933B7" w:rsidRPr="008745AC"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150CF5F9"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2D44FC8B"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4A9924FB"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745AC" w14:paraId="330CF863" w14:textId="77777777" w:rsidTr="00ED55A0">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77FAF58E" w14:textId="77777777" w:rsidR="00D933B7" w:rsidRPr="008745AC"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71AB457D" w14:textId="6A996B5F" w:rsidR="00D933B7" w:rsidRPr="00ED3E1D" w:rsidRDefault="00ED55A0">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29 988.0</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5295C4D2" w14:textId="49F61253" w:rsidR="00D933B7" w:rsidRPr="00ED3E1D" w:rsidRDefault="00ED55A0">
            <w:pPr>
              <w:spacing w:after="0" w:line="240" w:lineRule="auto"/>
              <w:jc w:val="right"/>
              <w:textAlignment w:val="baseline"/>
              <w:rPr>
                <w:rFonts w:ascii="Calibri" w:hAnsi="Calibri" w:cs="Calibri"/>
                <w:sz w:val="22"/>
                <w:szCs w:val="22"/>
                <w:lang w:eastAsia="en-IE"/>
              </w:rPr>
            </w:pPr>
            <w:r>
              <w:rPr>
                <w:rFonts w:ascii="EC Square Sans Pro" w:hAnsi="EC Square Sans Pro"/>
                <w:color w:val="000000"/>
                <w:sz w:val="22"/>
                <w:szCs w:val="22"/>
              </w:rPr>
              <w:t>30 006.6</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56AC823B" w14:textId="615A3610" w:rsidR="00D933B7" w:rsidRPr="00ED3E1D" w:rsidRDefault="00ED55A0">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99.9%</w:t>
            </w:r>
          </w:p>
        </w:tc>
      </w:tr>
      <w:tr w:rsidR="00D933B7" w:rsidRPr="008745AC" w14:paraId="4A94E970" w14:textId="77777777" w:rsidTr="00ED55A0">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13A1B779" w14:textId="77777777" w:rsidR="00D933B7" w:rsidRPr="008745AC"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3E0857B4" w14:textId="41FA82A9" w:rsidR="00D933B7" w:rsidRPr="00ED3E1D" w:rsidRDefault="00ED55A0">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 xml:space="preserve">29 </w:t>
            </w:r>
            <w:r w:rsidR="00644E74">
              <w:rPr>
                <w:rFonts w:ascii="EC Square Sans Pro" w:hAnsi="EC Square Sans Pro"/>
                <w:color w:val="000000"/>
                <w:sz w:val="22"/>
                <w:szCs w:val="22"/>
              </w:rPr>
              <w:t>8</w:t>
            </w:r>
            <w:r>
              <w:rPr>
                <w:rFonts w:ascii="EC Square Sans Pro" w:hAnsi="EC Square Sans Pro"/>
                <w:color w:val="000000"/>
                <w:sz w:val="22"/>
                <w:szCs w:val="22"/>
              </w:rPr>
              <w:t>88.</w:t>
            </w:r>
            <w:r w:rsidR="00644E74">
              <w:rPr>
                <w:rFonts w:ascii="EC Square Sans Pro" w:hAnsi="EC Square Sans Pro"/>
                <w:color w:val="000000"/>
                <w:sz w:val="22"/>
                <w:szCs w:val="22"/>
              </w:rPr>
              <w:t>5</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61195773" w14:textId="2F684E1C" w:rsidR="00D933B7" w:rsidRPr="00ED3E1D" w:rsidRDefault="00ED55A0">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30 006.6</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243CC66C" w14:textId="1BD62CC5" w:rsidR="00D933B7" w:rsidRPr="00ED3E1D" w:rsidRDefault="00ED55A0">
            <w:pPr>
              <w:spacing w:after="0" w:line="240" w:lineRule="auto"/>
              <w:jc w:val="right"/>
              <w:textAlignment w:val="baseline"/>
              <w:rPr>
                <w:rFonts w:ascii="Times New Roman" w:hAnsi="Times New Roman"/>
                <w:sz w:val="22"/>
                <w:szCs w:val="22"/>
                <w:lang w:eastAsia="en-IE"/>
              </w:rPr>
            </w:pPr>
            <w:r>
              <w:rPr>
                <w:rFonts w:ascii="EC Square Sans Pro" w:hAnsi="EC Square Sans Pro"/>
                <w:color w:val="000000"/>
                <w:sz w:val="22"/>
                <w:szCs w:val="22"/>
              </w:rPr>
              <w:t>99.</w:t>
            </w:r>
            <w:r w:rsidR="00644E74">
              <w:rPr>
                <w:rFonts w:ascii="EC Square Sans Pro" w:hAnsi="EC Square Sans Pro"/>
                <w:color w:val="000000"/>
                <w:sz w:val="22"/>
                <w:szCs w:val="22"/>
              </w:rPr>
              <w:t>6</w:t>
            </w:r>
            <w:r>
              <w:rPr>
                <w:rFonts w:ascii="EC Square Sans Pro" w:hAnsi="EC Square Sans Pro"/>
                <w:color w:val="000000"/>
                <w:sz w:val="22"/>
                <w:szCs w:val="22"/>
              </w:rPr>
              <w:t>%</w:t>
            </w:r>
          </w:p>
        </w:tc>
      </w:tr>
    </w:tbl>
    <w:p w14:paraId="4DCC3D1C" w14:textId="77777777" w:rsidR="00D933B7" w:rsidRPr="008745AC" w:rsidRDefault="00D933B7" w:rsidP="00D933B7">
      <w:pPr>
        <w:spacing w:after="0" w:line="240" w:lineRule="auto"/>
        <w:textAlignment w:val="baseline"/>
        <w:rPr>
          <w:rFonts w:ascii="Segoe UI" w:hAnsi="Segoe UI" w:cs="Segoe UI"/>
          <w:sz w:val="18"/>
          <w:szCs w:val="18"/>
          <w:lang w:eastAsia="en-IE"/>
        </w:rPr>
      </w:pPr>
    </w:p>
    <w:p w14:paraId="2F5149B1" w14:textId="77777777" w:rsidR="00D933B7" w:rsidRPr="008745AC" w:rsidRDefault="00D933B7" w:rsidP="00D933B7">
      <w:pPr>
        <w:spacing w:after="0" w:line="240" w:lineRule="auto"/>
        <w:textAlignment w:val="baseline"/>
        <w:rPr>
          <w:rFonts w:ascii="Segoe UI" w:hAnsi="Segoe UI" w:cs="Segoe UI"/>
          <w:sz w:val="18"/>
          <w:szCs w:val="18"/>
          <w:lang w:eastAsia="en-IE"/>
        </w:rPr>
      </w:pPr>
    </w:p>
    <w:p w14:paraId="5C84E211" w14:textId="77777777" w:rsidR="00D933B7" w:rsidRPr="008745AC"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70E18D0D" w14:textId="77777777" w:rsidR="00D933B7" w:rsidRPr="008745AC" w:rsidRDefault="00D933B7" w:rsidP="00F72C99">
      <w:pPr>
        <w:pStyle w:val="Heading2"/>
        <w:rPr>
          <w:rFonts w:eastAsiaTheme="majorEastAsia"/>
          <w:lang w:eastAsia="en-GB"/>
        </w:rPr>
      </w:pPr>
      <w:r>
        <w:rPr>
          <w:rFonts w:eastAsiaTheme="majorEastAsia"/>
          <w:lang w:eastAsia="en-GB"/>
        </w:rPr>
        <w:t>Implementation and performance</w:t>
      </w:r>
    </w:p>
    <w:p w14:paraId="17ED14A0" w14:textId="77777777" w:rsidR="00D933B7" w:rsidRPr="008745AC"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93"/>
        <w:gridCol w:w="989"/>
        <w:gridCol w:w="1779"/>
        <w:gridCol w:w="1491"/>
        <w:gridCol w:w="2478"/>
        <w:gridCol w:w="1308"/>
      </w:tblGrid>
      <w:tr w:rsidR="00D933B7" w:rsidRPr="008745AC" w14:paraId="49A98680" w14:textId="77777777">
        <w:trPr>
          <w:trHeight w:val="300"/>
        </w:trPr>
        <w:tc>
          <w:tcPr>
            <w:tcW w:w="1327" w:type="dxa"/>
            <w:tcBorders>
              <w:top w:val="single" w:sz="6" w:space="0" w:color="8C8C8C"/>
              <w:left w:val="nil"/>
              <w:bottom w:val="single" w:sz="6" w:space="0" w:color="8C8C8C"/>
              <w:right w:val="nil"/>
            </w:tcBorders>
            <w:shd w:val="clear" w:color="auto" w:fill="FCFCFC" w:themeFill="background2" w:themeFillTint="33"/>
            <w:hideMark/>
          </w:tcPr>
          <w:p w14:paraId="7D3CFCFD" w14:textId="77777777" w:rsidR="00D933B7" w:rsidRPr="008745AC" w:rsidRDefault="00D933B7">
            <w:pPr>
              <w:spacing w:after="0" w:line="240" w:lineRule="auto"/>
              <w:textAlignment w:val="baseline"/>
              <w:rPr>
                <w:rFonts w:ascii="Segoe UI" w:hAnsi="Segoe UI" w:cs="Segoe UI"/>
                <w:b/>
                <w:bCs/>
                <w:lang w:eastAsia="en-IE"/>
              </w:rPr>
            </w:pPr>
            <w:r>
              <w:rPr>
                <w:rFonts w:ascii="Calibri" w:hAnsi="Calibri" w:cs="Calibri"/>
                <w:b/>
                <w:bCs/>
                <w:lang w:eastAsia="en-IE"/>
              </w:rPr>
              <w:t> </w:t>
            </w:r>
          </w:p>
        </w:tc>
        <w:tc>
          <w:tcPr>
            <w:tcW w:w="855" w:type="dxa"/>
            <w:tcBorders>
              <w:top w:val="single" w:sz="6" w:space="0" w:color="8C8C8C"/>
              <w:left w:val="nil"/>
              <w:bottom w:val="single" w:sz="6" w:space="0" w:color="8C8C8C"/>
              <w:right w:val="nil"/>
            </w:tcBorders>
            <w:shd w:val="clear" w:color="auto" w:fill="FCFCFC" w:themeFill="background2" w:themeFillTint="33"/>
            <w:hideMark/>
          </w:tcPr>
          <w:p w14:paraId="27C25EF6"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Baseline</w:t>
            </w:r>
          </w:p>
        </w:tc>
        <w:tc>
          <w:tcPr>
            <w:tcW w:w="2071" w:type="dxa"/>
            <w:tcBorders>
              <w:top w:val="single" w:sz="6" w:space="0" w:color="8C8C8C"/>
              <w:left w:val="nil"/>
              <w:bottom w:val="single" w:sz="6" w:space="0" w:color="8C8C8C"/>
              <w:right w:val="nil"/>
            </w:tcBorders>
            <w:shd w:val="clear" w:color="auto" w:fill="FCFCFC" w:themeFill="background2" w:themeFillTint="33"/>
            <w:hideMark/>
          </w:tcPr>
          <w:p w14:paraId="66C1D051"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Progress</w:t>
            </w:r>
          </w:p>
        </w:tc>
        <w:tc>
          <w:tcPr>
            <w:tcW w:w="1276" w:type="dxa"/>
            <w:tcBorders>
              <w:top w:val="single" w:sz="6" w:space="0" w:color="8C8C8C"/>
              <w:left w:val="nil"/>
              <w:bottom w:val="single" w:sz="6" w:space="0" w:color="8C8C8C"/>
              <w:right w:val="nil"/>
            </w:tcBorders>
            <w:shd w:val="clear" w:color="auto" w:fill="FCFCFC" w:themeFill="background2" w:themeFillTint="33"/>
            <w:hideMark/>
          </w:tcPr>
          <w:p w14:paraId="3461A22C"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Target</w:t>
            </w:r>
          </w:p>
        </w:tc>
        <w:tc>
          <w:tcPr>
            <w:tcW w:w="2976" w:type="dxa"/>
            <w:tcBorders>
              <w:top w:val="single" w:sz="6" w:space="0" w:color="8C8C8C"/>
              <w:left w:val="nil"/>
              <w:bottom w:val="single" w:sz="6" w:space="0" w:color="8C8C8C"/>
              <w:right w:val="nil"/>
            </w:tcBorders>
            <w:shd w:val="clear" w:color="auto" w:fill="FCFCFC" w:themeFill="background2" w:themeFillTint="33"/>
            <w:hideMark/>
          </w:tcPr>
          <w:p w14:paraId="2097374C"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Results</w:t>
            </w:r>
          </w:p>
        </w:tc>
        <w:tc>
          <w:tcPr>
            <w:tcW w:w="1133" w:type="dxa"/>
            <w:tcBorders>
              <w:top w:val="single" w:sz="6" w:space="0" w:color="8C8C8C"/>
              <w:left w:val="nil"/>
              <w:bottom w:val="single" w:sz="6" w:space="0" w:color="8C8C8C"/>
              <w:right w:val="nil"/>
            </w:tcBorders>
            <w:shd w:val="clear" w:color="auto" w:fill="FCFCFC" w:themeFill="background2" w:themeFillTint="33"/>
            <w:hideMark/>
          </w:tcPr>
          <w:p w14:paraId="643112C2"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Assessment</w:t>
            </w:r>
          </w:p>
        </w:tc>
      </w:tr>
      <w:tr w:rsidR="00D933B7" w:rsidRPr="008745AC" w14:paraId="2713C871" w14:textId="77777777">
        <w:trPr>
          <w:trHeight w:val="300"/>
        </w:trPr>
        <w:tc>
          <w:tcPr>
            <w:tcW w:w="1327" w:type="dxa"/>
            <w:tcBorders>
              <w:top w:val="single" w:sz="6" w:space="0" w:color="8C8C8C"/>
              <w:left w:val="nil"/>
              <w:bottom w:val="single" w:sz="6" w:space="0" w:color="8C8C8C"/>
              <w:right w:val="nil"/>
            </w:tcBorders>
            <w:hideMark/>
          </w:tcPr>
          <w:p w14:paraId="0799B72B" w14:textId="77777777" w:rsidR="00D933B7" w:rsidRPr="008745AC" w:rsidRDefault="00D933B7">
            <w:pPr>
              <w:spacing w:after="0" w:line="240" w:lineRule="auto"/>
              <w:textAlignment w:val="baseline"/>
              <w:rPr>
                <w:rFonts w:cs="Segoe UI"/>
                <w:lang w:eastAsia="en-IE"/>
              </w:rPr>
            </w:pPr>
            <w:r>
              <w:rPr>
                <w:color w:val="000000"/>
                <w:lang w:eastAsia="en-IE"/>
              </w:rPr>
              <w:t>Enterprises supported to innovate</w:t>
            </w:r>
          </w:p>
        </w:tc>
        <w:tc>
          <w:tcPr>
            <w:tcW w:w="855" w:type="dxa"/>
            <w:tcBorders>
              <w:top w:val="single" w:sz="6" w:space="0" w:color="8C8C8C"/>
              <w:left w:val="nil"/>
              <w:bottom w:val="single" w:sz="6" w:space="0" w:color="8C8C8C"/>
              <w:right w:val="nil"/>
            </w:tcBorders>
            <w:hideMark/>
          </w:tcPr>
          <w:p w14:paraId="2F1497DB" w14:textId="77777777" w:rsidR="00D933B7" w:rsidRPr="008745AC" w:rsidRDefault="00D933B7">
            <w:pPr>
              <w:spacing w:after="0" w:line="240" w:lineRule="auto"/>
              <w:jc w:val="center"/>
              <w:textAlignment w:val="baseline"/>
              <w:rPr>
                <w:rFonts w:cs="Segoe UI"/>
                <w:lang w:eastAsia="en-IE"/>
              </w:rPr>
            </w:pPr>
            <w:r>
              <w:rPr>
                <w:rFonts w:cs="Calibri"/>
                <w:color w:val="000000"/>
                <w:lang w:eastAsia="en-IE"/>
              </w:rPr>
              <w:t>0</w:t>
            </w:r>
          </w:p>
        </w:tc>
        <w:tc>
          <w:tcPr>
            <w:tcW w:w="2071" w:type="dxa"/>
            <w:tcBorders>
              <w:top w:val="single" w:sz="6" w:space="0" w:color="8C8C8C"/>
              <w:left w:val="nil"/>
              <w:bottom w:val="single" w:sz="6" w:space="0" w:color="8C8C8C"/>
              <w:right w:val="nil"/>
            </w:tcBorders>
            <w:hideMark/>
          </w:tcPr>
          <w:p w14:paraId="44127EFB" w14:textId="77777777" w:rsidR="00D933B7" w:rsidRPr="008745AC" w:rsidRDefault="00D933B7">
            <w:pPr>
              <w:spacing w:after="0" w:line="240" w:lineRule="auto"/>
              <w:jc w:val="center"/>
              <w:textAlignment w:val="baseline"/>
              <w:rPr>
                <w:rFonts w:cs="Segoe UI"/>
                <w:lang w:eastAsia="en-IE"/>
              </w:rPr>
            </w:pPr>
            <w:r>
              <w:t>Actual results: 25.18%, selected operations: 63.7%</w:t>
            </w:r>
          </w:p>
        </w:tc>
        <w:tc>
          <w:tcPr>
            <w:tcW w:w="1276" w:type="dxa"/>
            <w:tcBorders>
              <w:top w:val="single" w:sz="6" w:space="0" w:color="8C8C8C"/>
              <w:left w:val="nil"/>
              <w:bottom w:val="single" w:sz="6" w:space="0" w:color="8C8C8C"/>
              <w:right w:val="nil"/>
            </w:tcBorders>
            <w:hideMark/>
          </w:tcPr>
          <w:p w14:paraId="149E3588" w14:textId="77777777" w:rsidR="00D933B7" w:rsidRPr="008745AC" w:rsidRDefault="00D933B7">
            <w:pPr>
              <w:spacing w:after="0" w:line="240" w:lineRule="auto"/>
              <w:jc w:val="center"/>
              <w:textAlignment w:val="baseline"/>
              <w:rPr>
                <w:rFonts w:cs="Segoe UI"/>
                <w:lang w:eastAsia="en-IE"/>
              </w:rPr>
            </w:pPr>
            <w:r>
              <w:rPr>
                <w:color w:val="000000"/>
                <w:lang w:eastAsia="en-IE"/>
              </w:rPr>
              <w:t>126</w:t>
            </w:r>
            <w:r>
              <w:rPr>
                <w:rFonts w:ascii="Calibri" w:hAnsi="Calibri" w:cs="Calibri"/>
                <w:color w:val="000000"/>
                <w:lang w:eastAsia="en-IE"/>
              </w:rPr>
              <w:t> </w:t>
            </w:r>
            <w:r>
              <w:rPr>
                <w:color w:val="000000"/>
                <w:lang w:eastAsia="en-IE"/>
              </w:rPr>
              <w:t>000 in 2029</w:t>
            </w:r>
          </w:p>
        </w:tc>
        <w:tc>
          <w:tcPr>
            <w:tcW w:w="2976" w:type="dxa"/>
            <w:tcBorders>
              <w:top w:val="single" w:sz="6" w:space="0" w:color="8C8C8C"/>
              <w:left w:val="nil"/>
              <w:bottom w:val="single" w:sz="6" w:space="0" w:color="8C8C8C"/>
              <w:right w:val="nil"/>
            </w:tcBorders>
            <w:hideMark/>
          </w:tcPr>
          <w:p w14:paraId="14786DC9" w14:textId="77777777" w:rsidR="00D933B7" w:rsidRPr="008745AC" w:rsidRDefault="00D933B7">
            <w:pPr>
              <w:spacing w:after="0" w:line="240" w:lineRule="auto"/>
              <w:jc w:val="center"/>
              <w:textAlignment w:val="baseline"/>
              <w:rPr>
                <w:rFonts w:cs="Segoe UI"/>
                <w:lang w:eastAsia="en-IE"/>
              </w:rPr>
            </w:pPr>
            <w:r>
              <w:t>31</w:t>
            </w:r>
            <w:r>
              <w:rPr>
                <w:rFonts w:ascii="Calibri" w:hAnsi="Calibri" w:cs="Calibri"/>
              </w:rPr>
              <w:t> </w:t>
            </w:r>
            <w:r>
              <w:t>714 enterprises (selected operations: 80</w:t>
            </w:r>
            <w:r>
              <w:rPr>
                <w:rFonts w:ascii="Calibri" w:hAnsi="Calibri" w:cs="Calibri"/>
              </w:rPr>
              <w:t> </w:t>
            </w:r>
            <w:r>
              <w:t>458 enterprises) by 2025 compared to a target of 126</w:t>
            </w:r>
            <w:r>
              <w:rPr>
                <w:rFonts w:ascii="Calibri" w:hAnsi="Calibri" w:cs="Calibri"/>
              </w:rPr>
              <w:t> </w:t>
            </w:r>
            <w:r>
              <w:t>309 enterprises</w:t>
            </w:r>
          </w:p>
        </w:tc>
        <w:tc>
          <w:tcPr>
            <w:tcW w:w="1133" w:type="dxa"/>
            <w:tcBorders>
              <w:top w:val="single" w:sz="6" w:space="0" w:color="8C8C8C"/>
              <w:left w:val="nil"/>
              <w:bottom w:val="single" w:sz="6" w:space="0" w:color="8C8C8C"/>
              <w:right w:val="nil"/>
            </w:tcBorders>
            <w:hideMark/>
          </w:tcPr>
          <w:p w14:paraId="6B188784" w14:textId="77777777" w:rsidR="00D933B7" w:rsidRPr="008745AC" w:rsidRDefault="00D933B7">
            <w:pPr>
              <w:spacing w:after="0" w:line="240" w:lineRule="auto"/>
              <w:jc w:val="center"/>
              <w:textAlignment w:val="baseline"/>
              <w:rPr>
                <w:rFonts w:cs="Segoe UI"/>
                <w:lang w:eastAsia="en-IE"/>
              </w:rPr>
            </w:pPr>
            <w:r>
              <w:t xml:space="preserve">On track </w:t>
            </w:r>
          </w:p>
        </w:tc>
      </w:tr>
      <w:tr w:rsidR="00D933B7" w:rsidRPr="008745AC" w14:paraId="3AF83FAF" w14:textId="77777777">
        <w:trPr>
          <w:trHeight w:val="300"/>
        </w:trPr>
        <w:tc>
          <w:tcPr>
            <w:tcW w:w="1327" w:type="dxa"/>
            <w:tcBorders>
              <w:top w:val="single" w:sz="6" w:space="0" w:color="8C8C8C"/>
              <w:left w:val="nil"/>
              <w:bottom w:val="single" w:sz="6" w:space="0" w:color="8C8C8C"/>
              <w:right w:val="nil"/>
            </w:tcBorders>
            <w:shd w:val="clear" w:color="auto" w:fill="FCFCFC" w:themeFill="background2" w:themeFillTint="33"/>
            <w:hideMark/>
          </w:tcPr>
          <w:p w14:paraId="3CFD69B2" w14:textId="77777777" w:rsidR="00D933B7" w:rsidRPr="008745AC" w:rsidRDefault="00D933B7">
            <w:pPr>
              <w:spacing w:after="0" w:line="240" w:lineRule="auto"/>
              <w:textAlignment w:val="baseline"/>
              <w:rPr>
                <w:rFonts w:cs="Segoe UI"/>
                <w:lang w:eastAsia="en-IE"/>
              </w:rPr>
            </w:pPr>
            <w:r>
              <w:rPr>
                <w:color w:val="000000"/>
                <w:lang w:eastAsia="en-IE"/>
              </w:rPr>
              <w:t>Small and medium-sized enterprises supported to enhance growth and competitiveness</w:t>
            </w:r>
          </w:p>
        </w:tc>
        <w:tc>
          <w:tcPr>
            <w:tcW w:w="855" w:type="dxa"/>
            <w:tcBorders>
              <w:top w:val="single" w:sz="6" w:space="0" w:color="8C8C8C"/>
              <w:left w:val="nil"/>
              <w:bottom w:val="single" w:sz="6" w:space="0" w:color="8C8C8C"/>
              <w:right w:val="nil"/>
            </w:tcBorders>
            <w:shd w:val="clear" w:color="auto" w:fill="FCFCFC" w:themeFill="background2" w:themeFillTint="33"/>
            <w:hideMark/>
          </w:tcPr>
          <w:p w14:paraId="60CCB8EA" w14:textId="77777777" w:rsidR="00D933B7" w:rsidRPr="008745AC" w:rsidRDefault="00D933B7">
            <w:pPr>
              <w:spacing w:after="0" w:line="240" w:lineRule="auto"/>
              <w:jc w:val="center"/>
              <w:textAlignment w:val="baseline"/>
              <w:rPr>
                <w:rFonts w:cs="Segoe UI"/>
                <w:lang w:eastAsia="en-IE"/>
              </w:rPr>
            </w:pPr>
            <w:r>
              <w:rPr>
                <w:rFonts w:cs="Calibri"/>
                <w:color w:val="000000"/>
                <w:lang w:eastAsia="en-IE"/>
              </w:rPr>
              <w:t>0</w:t>
            </w:r>
          </w:p>
        </w:tc>
        <w:tc>
          <w:tcPr>
            <w:tcW w:w="2071" w:type="dxa"/>
            <w:tcBorders>
              <w:top w:val="single" w:sz="6" w:space="0" w:color="8C8C8C"/>
              <w:left w:val="nil"/>
              <w:bottom w:val="single" w:sz="6" w:space="0" w:color="8C8C8C"/>
              <w:right w:val="nil"/>
            </w:tcBorders>
            <w:shd w:val="clear" w:color="auto" w:fill="FCFCFC" w:themeFill="background2" w:themeFillTint="33"/>
            <w:hideMark/>
          </w:tcPr>
          <w:p w14:paraId="28DECE63" w14:textId="77777777" w:rsidR="00D933B7" w:rsidRPr="008745AC" w:rsidRDefault="00D933B7">
            <w:pPr>
              <w:spacing w:after="0" w:line="240" w:lineRule="auto"/>
              <w:jc w:val="center"/>
              <w:textAlignment w:val="baseline"/>
              <w:rPr>
                <w:rFonts w:cs="Segoe UI"/>
                <w:lang w:eastAsia="en-IE"/>
              </w:rPr>
            </w:pPr>
            <w:r>
              <w:t>Actual results: 29.6%, selected operations: 73.1%</w:t>
            </w:r>
          </w:p>
        </w:tc>
        <w:tc>
          <w:tcPr>
            <w:tcW w:w="1276" w:type="dxa"/>
            <w:tcBorders>
              <w:top w:val="single" w:sz="6" w:space="0" w:color="8C8C8C"/>
              <w:left w:val="nil"/>
              <w:bottom w:val="single" w:sz="6" w:space="0" w:color="8C8C8C"/>
              <w:right w:val="nil"/>
            </w:tcBorders>
            <w:shd w:val="clear" w:color="auto" w:fill="FCFCFC" w:themeFill="background2" w:themeFillTint="33"/>
            <w:hideMark/>
          </w:tcPr>
          <w:p w14:paraId="06A07C97" w14:textId="77777777" w:rsidR="00D933B7" w:rsidRPr="008745AC" w:rsidRDefault="00D933B7">
            <w:pPr>
              <w:spacing w:after="0" w:line="240" w:lineRule="auto"/>
              <w:jc w:val="center"/>
              <w:textAlignment w:val="baseline"/>
              <w:rPr>
                <w:rFonts w:cs="Segoe UI"/>
                <w:lang w:eastAsia="en-IE"/>
              </w:rPr>
            </w:pPr>
            <w:r>
              <w:rPr>
                <w:color w:val="000000"/>
                <w:lang w:eastAsia="en-IE"/>
              </w:rPr>
              <w:t>450</w:t>
            </w:r>
            <w:r>
              <w:rPr>
                <w:rFonts w:ascii="Calibri" w:hAnsi="Calibri" w:cs="Calibri"/>
                <w:color w:val="000000"/>
                <w:lang w:eastAsia="en-IE"/>
              </w:rPr>
              <w:t> </w:t>
            </w:r>
            <w:r>
              <w:rPr>
                <w:color w:val="000000"/>
                <w:lang w:eastAsia="en-IE"/>
              </w:rPr>
              <w:t>000 in 2029</w:t>
            </w:r>
          </w:p>
        </w:tc>
        <w:tc>
          <w:tcPr>
            <w:tcW w:w="2976" w:type="dxa"/>
            <w:tcBorders>
              <w:top w:val="single" w:sz="6" w:space="0" w:color="8C8C8C"/>
              <w:left w:val="nil"/>
              <w:bottom w:val="single" w:sz="6" w:space="0" w:color="8C8C8C"/>
              <w:right w:val="nil"/>
            </w:tcBorders>
            <w:shd w:val="clear" w:color="auto" w:fill="FCFCFC" w:themeFill="background2" w:themeFillTint="33"/>
            <w:hideMark/>
          </w:tcPr>
          <w:p w14:paraId="55D8716A" w14:textId="77777777" w:rsidR="00D933B7" w:rsidRPr="008745AC" w:rsidRDefault="00D933B7">
            <w:pPr>
              <w:spacing w:after="0" w:line="240" w:lineRule="auto"/>
              <w:jc w:val="center"/>
              <w:textAlignment w:val="baseline"/>
              <w:rPr>
                <w:rFonts w:cs="Segoe UI"/>
                <w:lang w:eastAsia="en-IE"/>
              </w:rPr>
            </w:pPr>
            <w:r>
              <w:t>132</w:t>
            </w:r>
            <w:r>
              <w:rPr>
                <w:rFonts w:ascii="Calibri" w:hAnsi="Calibri" w:cs="Calibri"/>
              </w:rPr>
              <w:t> </w:t>
            </w:r>
            <w:r>
              <w:t>993 small and medium-sized enterprises (selected operations: 328</w:t>
            </w:r>
            <w:r>
              <w:rPr>
                <w:rFonts w:ascii="Calibri" w:hAnsi="Calibri" w:cs="Calibri"/>
              </w:rPr>
              <w:t> </w:t>
            </w:r>
            <w:r>
              <w:t>668 small and medium-sized enterprises) by 2025 compared to a target of 449</w:t>
            </w:r>
            <w:r>
              <w:rPr>
                <w:rFonts w:ascii="Calibri" w:hAnsi="Calibri" w:cs="Calibri"/>
              </w:rPr>
              <w:t> </w:t>
            </w:r>
            <w:r>
              <w:t>656 small and medium-sized enterprises</w:t>
            </w:r>
          </w:p>
        </w:tc>
        <w:tc>
          <w:tcPr>
            <w:tcW w:w="1133" w:type="dxa"/>
            <w:tcBorders>
              <w:top w:val="single" w:sz="6" w:space="0" w:color="8C8C8C"/>
              <w:left w:val="nil"/>
              <w:bottom w:val="single" w:sz="6" w:space="0" w:color="8C8C8C"/>
              <w:right w:val="nil"/>
            </w:tcBorders>
            <w:shd w:val="clear" w:color="auto" w:fill="FCFCFC" w:themeFill="background2" w:themeFillTint="33"/>
            <w:hideMark/>
          </w:tcPr>
          <w:p w14:paraId="6B83D110" w14:textId="77777777" w:rsidR="00D933B7" w:rsidRPr="008745AC" w:rsidRDefault="00D933B7">
            <w:pPr>
              <w:spacing w:after="0" w:line="240" w:lineRule="auto"/>
              <w:jc w:val="center"/>
              <w:textAlignment w:val="baseline"/>
              <w:rPr>
                <w:rFonts w:cs="Segoe UI"/>
                <w:lang w:eastAsia="en-IE"/>
              </w:rPr>
            </w:pPr>
            <w:r>
              <w:t xml:space="preserve">On track </w:t>
            </w:r>
          </w:p>
        </w:tc>
      </w:tr>
      <w:tr w:rsidR="00D933B7" w:rsidRPr="008745AC" w14:paraId="4D35B2BA" w14:textId="77777777">
        <w:trPr>
          <w:trHeight w:val="300"/>
        </w:trPr>
        <w:tc>
          <w:tcPr>
            <w:tcW w:w="1327" w:type="dxa"/>
            <w:tcBorders>
              <w:top w:val="single" w:sz="6" w:space="0" w:color="8C8C8C"/>
              <w:left w:val="nil"/>
              <w:bottom w:val="single" w:sz="6" w:space="0" w:color="8C8C8C"/>
              <w:right w:val="nil"/>
            </w:tcBorders>
            <w:hideMark/>
          </w:tcPr>
          <w:p w14:paraId="60AFF390" w14:textId="77777777" w:rsidR="00D933B7" w:rsidRPr="008745AC" w:rsidRDefault="00D933B7">
            <w:pPr>
              <w:spacing w:after="0" w:line="240" w:lineRule="auto"/>
              <w:textAlignment w:val="baseline"/>
              <w:rPr>
                <w:rFonts w:cs="Segoe UI"/>
                <w:lang w:eastAsia="en-IE"/>
              </w:rPr>
            </w:pPr>
            <w:r>
              <w:rPr>
                <w:rFonts w:cs="Segoe UI"/>
                <w:lang w:eastAsia="en-IE"/>
              </w:rPr>
              <w:t>Additional dwellings and enterprises with very-high- capacity broadband access</w:t>
            </w:r>
          </w:p>
        </w:tc>
        <w:tc>
          <w:tcPr>
            <w:tcW w:w="855" w:type="dxa"/>
            <w:tcBorders>
              <w:top w:val="single" w:sz="6" w:space="0" w:color="8C8C8C"/>
              <w:left w:val="nil"/>
              <w:bottom w:val="single" w:sz="6" w:space="0" w:color="8C8C8C"/>
              <w:right w:val="nil"/>
            </w:tcBorders>
            <w:hideMark/>
          </w:tcPr>
          <w:p w14:paraId="591FD718" w14:textId="77777777" w:rsidR="00D933B7" w:rsidRPr="008745AC" w:rsidRDefault="00D933B7">
            <w:pPr>
              <w:spacing w:after="0" w:line="240" w:lineRule="auto"/>
              <w:jc w:val="center"/>
              <w:textAlignment w:val="baseline"/>
              <w:rPr>
                <w:rFonts w:cs="Segoe UI"/>
                <w:lang w:eastAsia="en-IE"/>
              </w:rPr>
            </w:pPr>
            <w:r>
              <w:rPr>
                <w:rFonts w:cs="Calibri"/>
                <w:color w:val="000000"/>
                <w:lang w:eastAsia="en-IE"/>
              </w:rPr>
              <w:t>0</w:t>
            </w:r>
          </w:p>
        </w:tc>
        <w:tc>
          <w:tcPr>
            <w:tcW w:w="2071" w:type="dxa"/>
            <w:tcBorders>
              <w:top w:val="single" w:sz="6" w:space="0" w:color="8C8C8C"/>
              <w:left w:val="nil"/>
              <w:bottom w:val="single" w:sz="6" w:space="0" w:color="8C8C8C"/>
              <w:right w:val="nil"/>
            </w:tcBorders>
            <w:hideMark/>
          </w:tcPr>
          <w:p w14:paraId="358B9042" w14:textId="77777777" w:rsidR="00D933B7" w:rsidRPr="008745AC" w:rsidRDefault="00D933B7">
            <w:pPr>
              <w:spacing w:after="0" w:line="240" w:lineRule="auto"/>
              <w:jc w:val="center"/>
              <w:textAlignment w:val="baseline"/>
              <w:rPr>
                <w:rFonts w:cs="Segoe UI"/>
                <w:lang w:eastAsia="en-IE"/>
              </w:rPr>
            </w:pPr>
            <w:r>
              <w:t xml:space="preserve">Actual results: 14.4% for dwellings and 16.5% for enterprises, selected operations: 70% for dwellings and 90.7% for enterprises </w:t>
            </w:r>
          </w:p>
        </w:tc>
        <w:tc>
          <w:tcPr>
            <w:tcW w:w="1276" w:type="dxa"/>
            <w:tcBorders>
              <w:top w:val="single" w:sz="6" w:space="0" w:color="8C8C8C"/>
              <w:left w:val="nil"/>
              <w:bottom w:val="single" w:sz="6" w:space="0" w:color="8C8C8C"/>
              <w:right w:val="nil"/>
            </w:tcBorders>
            <w:hideMark/>
          </w:tcPr>
          <w:p w14:paraId="4629F3F7" w14:textId="2AAC825A" w:rsidR="00D933B7" w:rsidRPr="008745AC" w:rsidRDefault="00D933B7">
            <w:pPr>
              <w:spacing w:after="0" w:line="240" w:lineRule="auto"/>
              <w:jc w:val="center"/>
              <w:textAlignment w:val="baseline"/>
              <w:rPr>
                <w:rFonts w:cs="Segoe UI"/>
                <w:lang w:eastAsia="en-IE"/>
              </w:rPr>
            </w:pPr>
            <w:r>
              <w:rPr>
                <w:color w:val="000000"/>
                <w:lang w:eastAsia="en-IE"/>
              </w:rPr>
              <w:t>2.3</w:t>
            </w:r>
            <w:r>
              <w:rPr>
                <w:rFonts w:ascii="Calibri" w:hAnsi="Calibri" w:cs="Calibri"/>
                <w:color w:val="000000"/>
                <w:lang w:eastAsia="en-IE"/>
              </w:rPr>
              <w:t> </w:t>
            </w:r>
            <w:r>
              <w:rPr>
                <w:color w:val="000000"/>
                <w:lang w:eastAsia="en-IE"/>
              </w:rPr>
              <w:t>million dwellings and 2</w:t>
            </w:r>
            <w:r w:rsidR="000739F0">
              <w:rPr>
                <w:color w:val="000000"/>
                <w:lang w:eastAsia="en-IE"/>
              </w:rPr>
              <w:t xml:space="preserve">47 </w:t>
            </w:r>
            <w:r w:rsidR="006102E6">
              <w:rPr>
                <w:color w:val="000000"/>
                <w:lang w:eastAsia="en-IE"/>
              </w:rPr>
              <w:t>500</w:t>
            </w:r>
            <w:r>
              <w:rPr>
                <w:color w:val="000000"/>
                <w:lang w:eastAsia="en-IE"/>
              </w:rPr>
              <w:t>enterprises in 2029</w:t>
            </w:r>
          </w:p>
        </w:tc>
        <w:tc>
          <w:tcPr>
            <w:tcW w:w="2976" w:type="dxa"/>
            <w:tcBorders>
              <w:top w:val="single" w:sz="6" w:space="0" w:color="8C8C8C"/>
              <w:left w:val="nil"/>
              <w:bottom w:val="single" w:sz="6" w:space="0" w:color="8C8C8C"/>
              <w:right w:val="nil"/>
            </w:tcBorders>
          </w:tcPr>
          <w:p w14:paraId="52812937" w14:textId="77777777" w:rsidR="00D933B7" w:rsidRPr="008745AC" w:rsidRDefault="00D933B7">
            <w:pPr>
              <w:spacing w:after="0" w:line="240" w:lineRule="auto"/>
              <w:jc w:val="center"/>
              <w:textAlignment w:val="baseline"/>
              <w:rPr>
                <w:rFonts w:cs="Segoe UI"/>
                <w:lang w:eastAsia="en-IE"/>
              </w:rPr>
            </w:pPr>
            <w:r>
              <w:t>335</w:t>
            </w:r>
            <w:r>
              <w:rPr>
                <w:rFonts w:ascii="Calibri" w:hAnsi="Calibri" w:cs="Calibri"/>
              </w:rPr>
              <w:t> </w:t>
            </w:r>
            <w:r>
              <w:t>148 dwellings (selected operations: 1</w:t>
            </w:r>
            <w:r>
              <w:rPr>
                <w:rFonts w:ascii="Calibri" w:hAnsi="Calibri" w:cs="Calibri"/>
              </w:rPr>
              <w:t> </w:t>
            </w:r>
            <w:r>
              <w:t>630</w:t>
            </w:r>
            <w:r>
              <w:rPr>
                <w:rFonts w:ascii="Calibri" w:hAnsi="Calibri" w:cs="Calibri"/>
              </w:rPr>
              <w:t> </w:t>
            </w:r>
            <w:r>
              <w:t>241 dwellings) by 2025 compared to a target of 2</w:t>
            </w:r>
            <w:r>
              <w:rPr>
                <w:rFonts w:ascii="Calibri" w:hAnsi="Calibri" w:cs="Calibri"/>
              </w:rPr>
              <w:t> </w:t>
            </w:r>
            <w:r>
              <w:t>329</w:t>
            </w:r>
            <w:r>
              <w:rPr>
                <w:rFonts w:ascii="Calibri" w:hAnsi="Calibri" w:cs="Calibri"/>
              </w:rPr>
              <w:t> </w:t>
            </w:r>
            <w:r>
              <w:t>960 and 40</w:t>
            </w:r>
            <w:r>
              <w:rPr>
                <w:rFonts w:ascii="Calibri" w:hAnsi="Calibri" w:cs="Calibri"/>
              </w:rPr>
              <w:t> </w:t>
            </w:r>
            <w:r>
              <w:t>945 enterprises (selected operations: 224</w:t>
            </w:r>
            <w:r>
              <w:rPr>
                <w:rFonts w:ascii="Calibri" w:hAnsi="Calibri" w:cs="Calibri"/>
              </w:rPr>
              <w:t> </w:t>
            </w:r>
            <w:r>
              <w:t>536 enterprises), compared to a target of 247</w:t>
            </w:r>
            <w:r>
              <w:rPr>
                <w:rFonts w:ascii="Calibri" w:hAnsi="Calibri" w:cs="Calibri"/>
              </w:rPr>
              <w:t> </w:t>
            </w:r>
            <w:r>
              <w:t>532 enterprises</w:t>
            </w:r>
          </w:p>
        </w:tc>
        <w:tc>
          <w:tcPr>
            <w:tcW w:w="1133" w:type="dxa"/>
            <w:tcBorders>
              <w:top w:val="single" w:sz="6" w:space="0" w:color="8C8C8C"/>
              <w:left w:val="nil"/>
              <w:bottom w:val="single" w:sz="6" w:space="0" w:color="8C8C8C"/>
              <w:right w:val="nil"/>
            </w:tcBorders>
            <w:hideMark/>
          </w:tcPr>
          <w:p w14:paraId="4016FEB1" w14:textId="77777777" w:rsidR="00D933B7" w:rsidRPr="008745AC" w:rsidRDefault="00D933B7">
            <w:pPr>
              <w:spacing w:after="0" w:line="240" w:lineRule="auto"/>
              <w:jc w:val="center"/>
              <w:textAlignment w:val="baseline"/>
              <w:rPr>
                <w:rFonts w:cs="Segoe UI"/>
                <w:lang w:eastAsia="en-IE"/>
              </w:rPr>
            </w:pPr>
            <w:r>
              <w:t xml:space="preserve">On track </w:t>
            </w:r>
          </w:p>
        </w:tc>
      </w:tr>
      <w:tr w:rsidR="00D933B7" w:rsidRPr="008745AC" w14:paraId="55E56570" w14:textId="77777777">
        <w:trPr>
          <w:trHeight w:val="300"/>
        </w:trPr>
        <w:tc>
          <w:tcPr>
            <w:tcW w:w="1327" w:type="dxa"/>
            <w:tcBorders>
              <w:top w:val="single" w:sz="6" w:space="0" w:color="8C8C8C"/>
              <w:left w:val="nil"/>
              <w:bottom w:val="single" w:sz="6" w:space="0" w:color="8C8C8C"/>
              <w:right w:val="nil"/>
            </w:tcBorders>
            <w:shd w:val="clear" w:color="auto" w:fill="FCFCFC" w:themeFill="background2" w:themeFillTint="33"/>
            <w:hideMark/>
          </w:tcPr>
          <w:p w14:paraId="20166F07" w14:textId="77777777" w:rsidR="00D933B7" w:rsidRPr="008745AC" w:rsidRDefault="00D933B7">
            <w:pPr>
              <w:spacing w:after="0" w:line="240" w:lineRule="auto"/>
              <w:textAlignment w:val="baseline"/>
              <w:rPr>
                <w:rFonts w:cs="Segoe UI"/>
                <w:lang w:eastAsia="en-IE"/>
              </w:rPr>
            </w:pPr>
            <w:r>
              <w:rPr>
                <w:rFonts w:cs="Segoe UI"/>
                <w:lang w:eastAsia="en-IE"/>
              </w:rPr>
              <w:t>Savings in annual primary energy consumption</w:t>
            </w:r>
          </w:p>
        </w:tc>
        <w:tc>
          <w:tcPr>
            <w:tcW w:w="855" w:type="dxa"/>
            <w:tcBorders>
              <w:top w:val="single" w:sz="6" w:space="0" w:color="8C8C8C"/>
              <w:left w:val="nil"/>
              <w:bottom w:val="single" w:sz="6" w:space="0" w:color="8C8C8C"/>
              <w:right w:val="nil"/>
            </w:tcBorders>
            <w:shd w:val="clear" w:color="auto" w:fill="FCFCFC" w:themeFill="background2" w:themeFillTint="33"/>
            <w:hideMark/>
          </w:tcPr>
          <w:p w14:paraId="17AE10C6" w14:textId="37117A6E" w:rsidR="00D933B7" w:rsidRPr="008745AC" w:rsidRDefault="003426C1">
            <w:pPr>
              <w:spacing w:after="0" w:line="240" w:lineRule="auto"/>
              <w:jc w:val="center"/>
              <w:textAlignment w:val="baseline"/>
              <w:rPr>
                <w:rFonts w:cs="Segoe UI"/>
                <w:lang w:eastAsia="en-IE"/>
              </w:rPr>
            </w:pPr>
            <w:r>
              <w:rPr>
                <w:rFonts w:cs="Calibri"/>
                <w:color w:val="000000"/>
                <w:lang w:eastAsia="en-IE"/>
              </w:rPr>
              <w:t>296 144 570 M</w:t>
            </w:r>
            <w:r w:rsidR="00AA23E1">
              <w:rPr>
                <w:rFonts w:cs="Calibri"/>
                <w:color w:val="000000"/>
                <w:lang w:eastAsia="en-IE"/>
              </w:rPr>
              <w:t>Wh/year in 2021</w:t>
            </w:r>
          </w:p>
        </w:tc>
        <w:tc>
          <w:tcPr>
            <w:tcW w:w="2071" w:type="dxa"/>
            <w:tcBorders>
              <w:top w:val="single" w:sz="6" w:space="0" w:color="8C8C8C"/>
              <w:left w:val="nil"/>
              <w:bottom w:val="single" w:sz="6" w:space="0" w:color="8C8C8C"/>
              <w:right w:val="nil"/>
            </w:tcBorders>
            <w:shd w:val="clear" w:color="auto" w:fill="FCFCFC" w:themeFill="background2" w:themeFillTint="33"/>
            <w:hideMark/>
          </w:tcPr>
          <w:p w14:paraId="0BC63C5F" w14:textId="7A6727B1" w:rsidR="00D933B7" w:rsidRPr="008745AC" w:rsidRDefault="00D933B7">
            <w:pPr>
              <w:spacing w:after="0" w:line="240" w:lineRule="auto"/>
              <w:jc w:val="center"/>
              <w:textAlignment w:val="baseline"/>
              <w:rPr>
                <w:rFonts w:cs="Segoe UI"/>
                <w:lang w:eastAsia="en-IE"/>
              </w:rPr>
            </w:pPr>
            <w:r>
              <w:t xml:space="preserve">Actual results: </w:t>
            </w:r>
            <w:r w:rsidR="00B475AF">
              <w:t>5</w:t>
            </w:r>
            <w:r>
              <w:t xml:space="preserve">%, selected operations: </w:t>
            </w:r>
            <w:r w:rsidR="00B4358D">
              <w:t>25.1</w:t>
            </w:r>
            <w:r>
              <w:t>%</w:t>
            </w:r>
          </w:p>
        </w:tc>
        <w:tc>
          <w:tcPr>
            <w:tcW w:w="1276" w:type="dxa"/>
            <w:tcBorders>
              <w:top w:val="single" w:sz="6" w:space="0" w:color="8C8C8C"/>
              <w:left w:val="nil"/>
              <w:bottom w:val="single" w:sz="6" w:space="0" w:color="8C8C8C"/>
              <w:right w:val="nil"/>
            </w:tcBorders>
            <w:shd w:val="clear" w:color="auto" w:fill="FCFCFC" w:themeFill="background2" w:themeFillTint="33"/>
            <w:hideMark/>
          </w:tcPr>
          <w:p w14:paraId="4F06C414" w14:textId="27DFC151" w:rsidR="00D933B7" w:rsidRPr="008745AC" w:rsidRDefault="00867F1F">
            <w:pPr>
              <w:spacing w:after="0" w:line="240" w:lineRule="auto"/>
              <w:jc w:val="center"/>
              <w:textAlignment w:val="baseline"/>
              <w:rPr>
                <w:rFonts w:cs="Segoe UI"/>
                <w:lang w:eastAsia="en-IE"/>
              </w:rPr>
            </w:pPr>
            <w:r>
              <w:rPr>
                <w:color w:val="000000"/>
                <w:lang w:eastAsia="en-IE"/>
              </w:rPr>
              <w:t>70</w:t>
            </w:r>
            <w:r w:rsidR="005C3635">
              <w:rPr>
                <w:color w:val="000000"/>
                <w:lang w:eastAsia="en-IE"/>
              </w:rPr>
              <w:t xml:space="preserve"> </w:t>
            </w:r>
            <w:r w:rsidR="00B120F4">
              <w:rPr>
                <w:color w:val="000000"/>
                <w:lang w:eastAsia="en-IE"/>
              </w:rPr>
              <w:t>848 915 M</w:t>
            </w:r>
            <w:r w:rsidR="00445D9F">
              <w:rPr>
                <w:color w:val="000000"/>
                <w:lang w:eastAsia="en-IE"/>
              </w:rPr>
              <w:t>Wh/year (target value of</w:t>
            </w:r>
            <w:r w:rsidR="005C3635">
              <w:rPr>
                <w:color w:val="000000"/>
                <w:lang w:eastAsia="en-IE"/>
              </w:rPr>
              <w:t xml:space="preserve"> </w:t>
            </w:r>
            <w:r w:rsidR="00D933B7">
              <w:rPr>
                <w:color w:val="000000"/>
                <w:lang w:eastAsia="en-IE"/>
              </w:rPr>
              <w:t>225</w:t>
            </w:r>
            <w:r w:rsidR="00D933B7">
              <w:rPr>
                <w:rFonts w:ascii="Calibri" w:hAnsi="Calibri" w:cs="Calibri"/>
                <w:color w:val="000000"/>
                <w:lang w:eastAsia="en-IE"/>
              </w:rPr>
              <w:t> </w:t>
            </w:r>
            <w:r w:rsidR="00D933B7">
              <w:rPr>
                <w:color w:val="000000"/>
                <w:lang w:eastAsia="en-IE"/>
              </w:rPr>
              <w:t>million megawatt-hours/year in 2029</w:t>
            </w:r>
            <w:r w:rsidR="00002C80" w:rsidRPr="00002C80">
              <w:rPr>
                <w:rFonts w:cs="Segoe UI"/>
                <w:color w:val="000000"/>
                <w:lang w:eastAsia="en-IE"/>
              </w:rPr>
              <w:t xml:space="preserve"> </w:t>
            </w:r>
            <w:r w:rsidR="00002C80" w:rsidRPr="00002C80">
              <w:rPr>
                <w:color w:val="000000"/>
                <w:lang w:eastAsia="en-IE"/>
              </w:rPr>
              <w:t>compared to the baseline of 296 144 570 MWh/year in 2021)</w:t>
            </w:r>
          </w:p>
        </w:tc>
        <w:tc>
          <w:tcPr>
            <w:tcW w:w="2976" w:type="dxa"/>
            <w:tcBorders>
              <w:top w:val="single" w:sz="6" w:space="0" w:color="8C8C8C"/>
              <w:left w:val="nil"/>
              <w:bottom w:val="single" w:sz="6" w:space="0" w:color="8C8C8C"/>
              <w:right w:val="nil"/>
            </w:tcBorders>
            <w:shd w:val="clear" w:color="auto" w:fill="FCFCFC" w:themeFill="background2" w:themeFillTint="33"/>
            <w:hideMark/>
          </w:tcPr>
          <w:p w14:paraId="519D1C9D" w14:textId="03B75B89" w:rsidR="00D933B7" w:rsidRPr="008745AC" w:rsidRDefault="00D933B7">
            <w:pPr>
              <w:spacing w:after="0" w:line="240" w:lineRule="auto"/>
              <w:jc w:val="center"/>
              <w:textAlignment w:val="baseline"/>
              <w:rPr>
                <w:rFonts w:cs="Segoe UI"/>
                <w:lang w:eastAsia="en-IE"/>
              </w:rPr>
            </w:pPr>
            <w:r>
              <w:t>3</w:t>
            </w:r>
            <w:r>
              <w:rPr>
                <w:rFonts w:ascii="Calibri" w:hAnsi="Calibri" w:cs="Calibri"/>
              </w:rPr>
              <w:t> </w:t>
            </w:r>
            <w:r>
              <w:t>559</w:t>
            </w:r>
            <w:r>
              <w:rPr>
                <w:rFonts w:ascii="Calibri" w:hAnsi="Calibri" w:cs="Calibri"/>
              </w:rPr>
              <w:t> </w:t>
            </w:r>
            <w:r>
              <w:t>194 MWh/year (selected operations: 17</w:t>
            </w:r>
            <w:r>
              <w:rPr>
                <w:rFonts w:ascii="Calibri" w:hAnsi="Calibri" w:cs="Calibri"/>
              </w:rPr>
              <w:t> </w:t>
            </w:r>
            <w:r>
              <w:t>804</w:t>
            </w:r>
            <w:r>
              <w:rPr>
                <w:rFonts w:ascii="Calibri" w:hAnsi="Calibri" w:cs="Calibri"/>
              </w:rPr>
              <w:t> </w:t>
            </w:r>
            <w:r>
              <w:t xml:space="preserve">186 MWh/year) by 2025 compared to a target of </w:t>
            </w:r>
            <w:r w:rsidR="00E03947">
              <w:t xml:space="preserve">70 848 </w:t>
            </w:r>
            <w:r w:rsidR="00AA0761">
              <w:t>915</w:t>
            </w:r>
            <w:r>
              <w:t>MWh/year</w:t>
            </w:r>
          </w:p>
        </w:tc>
        <w:tc>
          <w:tcPr>
            <w:tcW w:w="1133" w:type="dxa"/>
            <w:tcBorders>
              <w:top w:val="single" w:sz="6" w:space="0" w:color="8C8C8C"/>
              <w:left w:val="nil"/>
              <w:bottom w:val="single" w:sz="6" w:space="0" w:color="8C8C8C"/>
              <w:right w:val="nil"/>
            </w:tcBorders>
            <w:shd w:val="clear" w:color="auto" w:fill="FCFCFC" w:themeFill="background2" w:themeFillTint="33"/>
            <w:hideMark/>
          </w:tcPr>
          <w:p w14:paraId="135F9BB7" w14:textId="77777777" w:rsidR="00D933B7" w:rsidRPr="008745AC" w:rsidRDefault="00D933B7">
            <w:pPr>
              <w:spacing w:after="0" w:line="240" w:lineRule="auto"/>
              <w:jc w:val="center"/>
              <w:textAlignment w:val="baseline"/>
              <w:rPr>
                <w:rFonts w:cs="Segoe UI"/>
                <w:lang w:eastAsia="en-IE"/>
              </w:rPr>
            </w:pPr>
            <w:r>
              <w:t>Moderate progress</w:t>
            </w:r>
          </w:p>
        </w:tc>
      </w:tr>
      <w:tr w:rsidR="00D933B7" w:rsidRPr="008745AC" w14:paraId="2DB91945" w14:textId="77777777">
        <w:trPr>
          <w:trHeight w:val="300"/>
        </w:trPr>
        <w:tc>
          <w:tcPr>
            <w:tcW w:w="1327" w:type="dxa"/>
            <w:tcBorders>
              <w:top w:val="single" w:sz="6" w:space="0" w:color="8C8C8C"/>
              <w:left w:val="nil"/>
              <w:bottom w:val="single" w:sz="6" w:space="0" w:color="8C8C8C"/>
              <w:right w:val="nil"/>
            </w:tcBorders>
            <w:shd w:val="clear" w:color="auto" w:fill="FCFCFC" w:themeFill="background2" w:themeFillTint="33"/>
          </w:tcPr>
          <w:p w14:paraId="5C716F19" w14:textId="77777777" w:rsidR="00D933B7" w:rsidRPr="008745AC" w:rsidRDefault="00D933B7">
            <w:pPr>
              <w:spacing w:after="0" w:line="240" w:lineRule="auto"/>
              <w:textAlignment w:val="baseline"/>
              <w:rPr>
                <w:rFonts w:cs="Segoe UI"/>
                <w:lang w:eastAsia="en-IE"/>
              </w:rPr>
            </w:pPr>
            <w:r>
              <w:rPr>
                <w:rFonts w:cs="Segoe UI"/>
                <w:lang w:eastAsia="en-IE"/>
              </w:rPr>
              <w:t>Additional production capacity for renewable energy</w:t>
            </w:r>
          </w:p>
        </w:tc>
        <w:tc>
          <w:tcPr>
            <w:tcW w:w="855" w:type="dxa"/>
            <w:tcBorders>
              <w:top w:val="single" w:sz="6" w:space="0" w:color="8C8C8C"/>
              <w:left w:val="nil"/>
              <w:bottom w:val="single" w:sz="6" w:space="0" w:color="8C8C8C"/>
              <w:right w:val="nil"/>
            </w:tcBorders>
            <w:shd w:val="clear" w:color="auto" w:fill="FCFCFC" w:themeFill="background2" w:themeFillTint="33"/>
          </w:tcPr>
          <w:p w14:paraId="06C00420" w14:textId="77777777" w:rsidR="00D933B7" w:rsidRPr="008745AC" w:rsidRDefault="00D933B7">
            <w:pPr>
              <w:spacing w:after="0" w:line="240" w:lineRule="auto"/>
              <w:jc w:val="center"/>
              <w:textAlignment w:val="baseline"/>
              <w:rPr>
                <w:rFonts w:cs="Segoe UI"/>
                <w:lang w:eastAsia="en-IE"/>
              </w:rPr>
            </w:pPr>
            <w:r>
              <w:rPr>
                <w:rFonts w:cs="Calibri"/>
                <w:color w:val="000000"/>
                <w:lang w:eastAsia="en-IE"/>
              </w:rPr>
              <w:t>0</w:t>
            </w:r>
          </w:p>
        </w:tc>
        <w:tc>
          <w:tcPr>
            <w:tcW w:w="2071" w:type="dxa"/>
            <w:tcBorders>
              <w:top w:val="single" w:sz="6" w:space="0" w:color="8C8C8C"/>
              <w:left w:val="nil"/>
              <w:bottom w:val="single" w:sz="6" w:space="0" w:color="8C8C8C"/>
              <w:right w:val="nil"/>
            </w:tcBorders>
            <w:shd w:val="clear" w:color="auto" w:fill="FCFCFC" w:themeFill="background2" w:themeFillTint="33"/>
          </w:tcPr>
          <w:p w14:paraId="0F6B04A3" w14:textId="77777777" w:rsidR="00D933B7" w:rsidRPr="008745AC" w:rsidRDefault="00D933B7">
            <w:pPr>
              <w:spacing w:after="0" w:line="240" w:lineRule="auto"/>
              <w:jc w:val="center"/>
              <w:textAlignment w:val="baseline"/>
              <w:rPr>
                <w:rFonts w:cs="Segoe UI"/>
                <w:b/>
                <w:lang w:eastAsia="en-IE"/>
              </w:rPr>
            </w:pPr>
            <w:r>
              <w:t>Actual results: 16.9%, selected operations: 55.1%</w:t>
            </w:r>
          </w:p>
        </w:tc>
        <w:tc>
          <w:tcPr>
            <w:tcW w:w="1276" w:type="dxa"/>
            <w:tcBorders>
              <w:top w:val="single" w:sz="6" w:space="0" w:color="8C8C8C"/>
              <w:left w:val="nil"/>
              <w:bottom w:val="single" w:sz="6" w:space="0" w:color="8C8C8C"/>
              <w:right w:val="nil"/>
            </w:tcBorders>
            <w:shd w:val="clear" w:color="auto" w:fill="FCFCFC" w:themeFill="background2" w:themeFillTint="33"/>
          </w:tcPr>
          <w:p w14:paraId="179D9FDC" w14:textId="77777777" w:rsidR="00D933B7" w:rsidRPr="008745AC" w:rsidRDefault="00D933B7">
            <w:pPr>
              <w:spacing w:after="0" w:line="240" w:lineRule="auto"/>
              <w:jc w:val="center"/>
              <w:textAlignment w:val="baseline"/>
              <w:rPr>
                <w:rFonts w:cs="Segoe UI"/>
                <w:lang w:eastAsia="en-IE"/>
              </w:rPr>
            </w:pPr>
            <w:r>
              <w:rPr>
                <w:color w:val="000000"/>
                <w:lang w:eastAsia="en-IE"/>
              </w:rPr>
              <w:t xml:space="preserve"> 8</w:t>
            </w:r>
            <w:r>
              <w:rPr>
                <w:rFonts w:ascii="Calibri" w:hAnsi="Calibri" w:cs="Calibri"/>
                <w:color w:val="000000"/>
                <w:lang w:eastAsia="en-IE"/>
              </w:rPr>
              <w:t> </w:t>
            </w:r>
            <w:r>
              <w:rPr>
                <w:color w:val="000000"/>
                <w:lang w:eastAsia="en-IE"/>
              </w:rPr>
              <w:t>500 megawatts in 2029</w:t>
            </w:r>
          </w:p>
        </w:tc>
        <w:tc>
          <w:tcPr>
            <w:tcW w:w="2976" w:type="dxa"/>
            <w:tcBorders>
              <w:top w:val="single" w:sz="6" w:space="0" w:color="8C8C8C"/>
              <w:left w:val="nil"/>
              <w:bottom w:val="single" w:sz="6" w:space="0" w:color="8C8C8C"/>
              <w:right w:val="nil"/>
            </w:tcBorders>
            <w:shd w:val="clear" w:color="auto" w:fill="FCFCFC" w:themeFill="background2" w:themeFillTint="33"/>
          </w:tcPr>
          <w:p w14:paraId="150A68B5" w14:textId="77777777" w:rsidR="00D933B7" w:rsidRPr="008745AC" w:rsidRDefault="00D933B7">
            <w:pPr>
              <w:spacing w:after="0" w:line="240" w:lineRule="auto"/>
              <w:jc w:val="center"/>
              <w:textAlignment w:val="baseline"/>
              <w:rPr>
                <w:rFonts w:cs="Segoe UI"/>
                <w:lang w:eastAsia="en-IE"/>
              </w:rPr>
            </w:pPr>
            <w:r>
              <w:t>1</w:t>
            </w:r>
            <w:r>
              <w:rPr>
                <w:rFonts w:ascii="Calibri" w:hAnsi="Calibri" w:cs="Calibri"/>
              </w:rPr>
              <w:t> </w:t>
            </w:r>
            <w:r>
              <w:t>434 MW (selected operations: 4</w:t>
            </w:r>
            <w:r>
              <w:rPr>
                <w:rFonts w:ascii="Calibri" w:hAnsi="Calibri" w:cs="Calibri"/>
              </w:rPr>
              <w:t> </w:t>
            </w:r>
            <w:r>
              <w:t>687</w:t>
            </w:r>
            <w:r>
              <w:rPr>
                <w:rFonts w:ascii="Calibri" w:hAnsi="Calibri" w:cs="Calibri"/>
              </w:rPr>
              <w:t> </w:t>
            </w:r>
            <w:r>
              <w:t>MW) by 2025 compared to a target of 8</w:t>
            </w:r>
            <w:r>
              <w:rPr>
                <w:rFonts w:ascii="Calibri" w:hAnsi="Calibri" w:cs="Calibri"/>
              </w:rPr>
              <w:t> </w:t>
            </w:r>
            <w:r>
              <w:t>501</w:t>
            </w:r>
            <w:r>
              <w:rPr>
                <w:rFonts w:ascii="Calibri" w:hAnsi="Calibri" w:cs="Calibri"/>
              </w:rPr>
              <w:t> </w:t>
            </w:r>
            <w:r>
              <w:t>MW</w:t>
            </w:r>
          </w:p>
        </w:tc>
        <w:tc>
          <w:tcPr>
            <w:tcW w:w="1133" w:type="dxa"/>
            <w:tcBorders>
              <w:top w:val="single" w:sz="6" w:space="0" w:color="8C8C8C"/>
              <w:left w:val="nil"/>
              <w:bottom w:val="single" w:sz="6" w:space="0" w:color="8C8C8C"/>
              <w:right w:val="nil"/>
            </w:tcBorders>
            <w:shd w:val="clear" w:color="auto" w:fill="FCFCFC" w:themeFill="background2" w:themeFillTint="33"/>
          </w:tcPr>
          <w:p w14:paraId="4B5F9A8E" w14:textId="77777777" w:rsidR="00D933B7" w:rsidRPr="008745AC" w:rsidRDefault="00D933B7">
            <w:pPr>
              <w:spacing w:after="0" w:line="240" w:lineRule="auto"/>
              <w:jc w:val="center"/>
              <w:textAlignment w:val="baseline"/>
              <w:rPr>
                <w:rFonts w:cs="Segoe UI"/>
                <w:lang w:eastAsia="en-IE"/>
              </w:rPr>
            </w:pPr>
            <w:r>
              <w:t xml:space="preserve">On track </w:t>
            </w:r>
          </w:p>
        </w:tc>
      </w:tr>
      <w:tr w:rsidR="00D933B7" w:rsidRPr="008745AC" w14:paraId="2FAA823E" w14:textId="77777777">
        <w:trPr>
          <w:trHeight w:val="300"/>
        </w:trPr>
        <w:tc>
          <w:tcPr>
            <w:tcW w:w="1327" w:type="dxa"/>
            <w:tcBorders>
              <w:top w:val="single" w:sz="6" w:space="0" w:color="8C8C8C"/>
              <w:left w:val="nil"/>
              <w:bottom w:val="single" w:sz="6" w:space="0" w:color="8C8C8C"/>
              <w:right w:val="nil"/>
            </w:tcBorders>
            <w:shd w:val="clear" w:color="auto" w:fill="FCFCFC" w:themeFill="background2" w:themeFillTint="33"/>
          </w:tcPr>
          <w:p w14:paraId="310B442F" w14:textId="70DA0231" w:rsidR="00D933B7" w:rsidRPr="008745AC" w:rsidRDefault="00D933B7">
            <w:pPr>
              <w:spacing w:after="0" w:line="240" w:lineRule="auto"/>
              <w:textAlignment w:val="baseline"/>
              <w:rPr>
                <w:rFonts w:cs="Segoe UI"/>
                <w:lang w:eastAsia="en-IE"/>
              </w:rPr>
            </w:pPr>
            <w:r>
              <w:rPr>
                <w:rFonts w:cs="Segoe UI"/>
                <w:lang w:eastAsia="en-IE"/>
              </w:rPr>
              <w:t xml:space="preserve">New, upgraded, reconstructed or modernised </w:t>
            </w:r>
            <w:r w:rsidR="00AA0761">
              <w:rPr>
                <w:rFonts w:cs="Segoe UI"/>
                <w:lang w:eastAsia="en-IE"/>
              </w:rPr>
              <w:t xml:space="preserve">TEN-T </w:t>
            </w:r>
            <w:r>
              <w:rPr>
                <w:rFonts w:cs="Segoe UI"/>
                <w:lang w:eastAsia="en-IE"/>
              </w:rPr>
              <w:t>railways</w:t>
            </w:r>
          </w:p>
        </w:tc>
        <w:tc>
          <w:tcPr>
            <w:tcW w:w="855" w:type="dxa"/>
            <w:tcBorders>
              <w:top w:val="single" w:sz="6" w:space="0" w:color="8C8C8C"/>
              <w:left w:val="nil"/>
              <w:bottom w:val="single" w:sz="6" w:space="0" w:color="8C8C8C"/>
              <w:right w:val="nil"/>
            </w:tcBorders>
            <w:shd w:val="clear" w:color="auto" w:fill="FCFCFC" w:themeFill="background2" w:themeFillTint="33"/>
          </w:tcPr>
          <w:p w14:paraId="184389EE" w14:textId="77777777" w:rsidR="00D933B7" w:rsidRPr="008745AC" w:rsidRDefault="00D933B7">
            <w:pPr>
              <w:spacing w:after="0" w:line="240" w:lineRule="auto"/>
              <w:jc w:val="center"/>
              <w:textAlignment w:val="baseline"/>
              <w:rPr>
                <w:rFonts w:cs="Segoe UI"/>
                <w:lang w:eastAsia="en-IE"/>
              </w:rPr>
            </w:pPr>
            <w:r>
              <w:rPr>
                <w:rFonts w:cs="Calibri"/>
                <w:color w:val="000000"/>
                <w:lang w:eastAsia="en-IE"/>
              </w:rPr>
              <w:t>0</w:t>
            </w:r>
          </w:p>
        </w:tc>
        <w:tc>
          <w:tcPr>
            <w:tcW w:w="2071" w:type="dxa"/>
            <w:tcBorders>
              <w:top w:val="single" w:sz="6" w:space="0" w:color="8C8C8C"/>
              <w:left w:val="nil"/>
              <w:bottom w:val="single" w:sz="6" w:space="0" w:color="8C8C8C"/>
              <w:right w:val="nil"/>
            </w:tcBorders>
            <w:shd w:val="clear" w:color="auto" w:fill="FCFCFC" w:themeFill="background2" w:themeFillTint="33"/>
          </w:tcPr>
          <w:p w14:paraId="720F348B" w14:textId="77777777" w:rsidR="00D933B7" w:rsidRPr="008745AC" w:rsidRDefault="00D933B7">
            <w:pPr>
              <w:spacing w:after="0" w:line="240" w:lineRule="auto"/>
              <w:jc w:val="center"/>
              <w:textAlignment w:val="baseline"/>
              <w:rPr>
                <w:rFonts w:cs="Segoe UI"/>
                <w:b/>
                <w:bCs/>
                <w:lang w:eastAsia="en-IE"/>
              </w:rPr>
            </w:pPr>
            <w:r>
              <w:t>Actual results: 8.2%, selected operations: 62.5%</w:t>
            </w:r>
          </w:p>
        </w:tc>
        <w:tc>
          <w:tcPr>
            <w:tcW w:w="1276" w:type="dxa"/>
            <w:tcBorders>
              <w:top w:val="single" w:sz="6" w:space="0" w:color="8C8C8C"/>
              <w:left w:val="nil"/>
              <w:bottom w:val="single" w:sz="6" w:space="0" w:color="8C8C8C"/>
              <w:right w:val="nil"/>
            </w:tcBorders>
            <w:shd w:val="clear" w:color="auto" w:fill="FCFCFC" w:themeFill="background2" w:themeFillTint="33"/>
          </w:tcPr>
          <w:p w14:paraId="4C5FA478" w14:textId="77777777" w:rsidR="00D933B7" w:rsidRPr="008745AC" w:rsidRDefault="00D933B7">
            <w:pPr>
              <w:spacing w:after="0" w:line="240" w:lineRule="auto"/>
              <w:jc w:val="center"/>
              <w:textAlignment w:val="baseline"/>
              <w:rPr>
                <w:rFonts w:cs="Segoe UI"/>
                <w:lang w:eastAsia="en-IE"/>
              </w:rPr>
            </w:pPr>
            <w:r>
              <w:rPr>
                <w:color w:val="000000"/>
                <w:lang w:eastAsia="en-IE"/>
              </w:rPr>
              <w:t>4</w:t>
            </w:r>
            <w:r>
              <w:rPr>
                <w:rFonts w:ascii="Calibri" w:hAnsi="Calibri" w:cs="Calibri"/>
                <w:color w:val="000000"/>
                <w:lang w:eastAsia="en-IE"/>
              </w:rPr>
              <w:t> </w:t>
            </w:r>
            <w:r>
              <w:rPr>
                <w:color w:val="000000"/>
                <w:lang w:eastAsia="en-IE"/>
              </w:rPr>
              <w:t>140 kilometres in 2029</w:t>
            </w:r>
          </w:p>
        </w:tc>
        <w:tc>
          <w:tcPr>
            <w:tcW w:w="2976" w:type="dxa"/>
            <w:tcBorders>
              <w:top w:val="single" w:sz="6" w:space="0" w:color="8C8C8C"/>
              <w:left w:val="nil"/>
              <w:bottom w:val="single" w:sz="6" w:space="0" w:color="8C8C8C"/>
              <w:right w:val="nil"/>
            </w:tcBorders>
            <w:shd w:val="clear" w:color="auto" w:fill="FCFCFC" w:themeFill="background2" w:themeFillTint="33"/>
          </w:tcPr>
          <w:p w14:paraId="0C355FB2" w14:textId="77777777" w:rsidR="00D933B7" w:rsidRPr="008745AC" w:rsidRDefault="00D933B7">
            <w:pPr>
              <w:spacing w:after="0" w:line="240" w:lineRule="auto"/>
              <w:jc w:val="center"/>
              <w:textAlignment w:val="baseline"/>
              <w:rPr>
                <w:rFonts w:cs="Segoe UI"/>
                <w:lang w:eastAsia="en-IE"/>
              </w:rPr>
            </w:pPr>
            <w:r>
              <w:t>340</w:t>
            </w:r>
            <w:r>
              <w:rPr>
                <w:rFonts w:ascii="Calibri" w:hAnsi="Calibri" w:cs="Calibri"/>
              </w:rPr>
              <w:t> </w:t>
            </w:r>
            <w:r>
              <w:t>km (selected operations: 2</w:t>
            </w:r>
            <w:r>
              <w:rPr>
                <w:rFonts w:ascii="Calibri" w:hAnsi="Calibri" w:cs="Calibri"/>
              </w:rPr>
              <w:t> </w:t>
            </w:r>
            <w:r>
              <w:t>591</w:t>
            </w:r>
            <w:r>
              <w:rPr>
                <w:rFonts w:ascii="Calibri" w:hAnsi="Calibri" w:cs="Calibri"/>
              </w:rPr>
              <w:t> </w:t>
            </w:r>
            <w:r>
              <w:t>km) by 2025 compared to a target of 4</w:t>
            </w:r>
            <w:r>
              <w:rPr>
                <w:rFonts w:ascii="Calibri" w:hAnsi="Calibri" w:cs="Calibri"/>
              </w:rPr>
              <w:t> </w:t>
            </w:r>
            <w:r>
              <w:t>143</w:t>
            </w:r>
            <w:r>
              <w:rPr>
                <w:rFonts w:ascii="Calibri" w:hAnsi="Calibri" w:cs="Calibri"/>
              </w:rPr>
              <w:t> </w:t>
            </w:r>
            <w:r>
              <w:t>km</w:t>
            </w:r>
          </w:p>
        </w:tc>
        <w:tc>
          <w:tcPr>
            <w:tcW w:w="1133" w:type="dxa"/>
            <w:tcBorders>
              <w:top w:val="single" w:sz="6" w:space="0" w:color="8C8C8C"/>
              <w:left w:val="nil"/>
              <w:bottom w:val="single" w:sz="6" w:space="0" w:color="8C8C8C"/>
              <w:right w:val="nil"/>
            </w:tcBorders>
            <w:shd w:val="clear" w:color="auto" w:fill="FCFCFC" w:themeFill="background2" w:themeFillTint="33"/>
          </w:tcPr>
          <w:p w14:paraId="76A4E9CE" w14:textId="77777777" w:rsidR="00D933B7" w:rsidRPr="008745AC" w:rsidRDefault="00D933B7">
            <w:pPr>
              <w:spacing w:after="0" w:line="240" w:lineRule="auto"/>
              <w:jc w:val="center"/>
              <w:textAlignment w:val="baseline"/>
              <w:rPr>
                <w:rFonts w:cs="Segoe UI"/>
                <w:sz w:val="20"/>
                <w:lang w:eastAsia="en-IE"/>
              </w:rPr>
            </w:pPr>
            <w:r>
              <w:t>On track</w:t>
            </w:r>
          </w:p>
        </w:tc>
      </w:tr>
      <w:tr w:rsidR="00D933B7" w:rsidRPr="008745AC" w14:paraId="7248B09C" w14:textId="77777777">
        <w:trPr>
          <w:trHeight w:val="300"/>
        </w:trPr>
        <w:tc>
          <w:tcPr>
            <w:tcW w:w="1327" w:type="dxa"/>
            <w:tcBorders>
              <w:top w:val="single" w:sz="6" w:space="0" w:color="8C8C8C"/>
              <w:left w:val="nil"/>
              <w:bottom w:val="single" w:sz="6" w:space="0" w:color="8C8C8C"/>
              <w:right w:val="nil"/>
            </w:tcBorders>
            <w:shd w:val="clear" w:color="auto" w:fill="FCFCFC" w:themeFill="background2" w:themeFillTint="33"/>
          </w:tcPr>
          <w:p w14:paraId="3B53487C" w14:textId="77777777" w:rsidR="00D933B7" w:rsidRPr="008745AC" w:rsidRDefault="00D933B7">
            <w:pPr>
              <w:spacing w:after="0" w:line="240" w:lineRule="auto"/>
              <w:textAlignment w:val="baseline"/>
              <w:rPr>
                <w:rFonts w:cs="Segoe UI"/>
                <w:lang w:eastAsia="en-IE"/>
              </w:rPr>
            </w:pPr>
            <w:r>
              <w:rPr>
                <w:rFonts w:cs="Segoe UI"/>
                <w:lang w:eastAsia="en-IE"/>
              </w:rPr>
              <w:t>New or modernised capacity for healthcare facilities</w:t>
            </w:r>
          </w:p>
        </w:tc>
        <w:tc>
          <w:tcPr>
            <w:tcW w:w="855" w:type="dxa"/>
            <w:tcBorders>
              <w:top w:val="single" w:sz="6" w:space="0" w:color="8C8C8C"/>
              <w:left w:val="nil"/>
              <w:bottom w:val="single" w:sz="6" w:space="0" w:color="8C8C8C"/>
              <w:right w:val="nil"/>
            </w:tcBorders>
            <w:shd w:val="clear" w:color="auto" w:fill="FCFCFC" w:themeFill="background2" w:themeFillTint="33"/>
          </w:tcPr>
          <w:p w14:paraId="05108D39" w14:textId="77777777" w:rsidR="00D933B7" w:rsidRPr="008745AC" w:rsidRDefault="00D933B7">
            <w:pPr>
              <w:spacing w:after="0" w:line="240" w:lineRule="auto"/>
              <w:jc w:val="center"/>
              <w:textAlignment w:val="baseline"/>
              <w:rPr>
                <w:rFonts w:cs="Segoe UI"/>
                <w:lang w:eastAsia="en-IE"/>
              </w:rPr>
            </w:pPr>
            <w:r>
              <w:rPr>
                <w:rFonts w:cs="Calibri"/>
                <w:color w:val="000000"/>
                <w:lang w:eastAsia="en-IE"/>
              </w:rPr>
              <w:t>0</w:t>
            </w:r>
          </w:p>
        </w:tc>
        <w:tc>
          <w:tcPr>
            <w:tcW w:w="2071" w:type="dxa"/>
            <w:tcBorders>
              <w:top w:val="single" w:sz="6" w:space="0" w:color="8C8C8C"/>
              <w:left w:val="nil"/>
              <w:bottom w:val="single" w:sz="6" w:space="0" w:color="8C8C8C"/>
              <w:right w:val="nil"/>
            </w:tcBorders>
            <w:shd w:val="clear" w:color="auto" w:fill="FCFCFC" w:themeFill="background2" w:themeFillTint="33"/>
          </w:tcPr>
          <w:p w14:paraId="670684D1" w14:textId="77777777" w:rsidR="00D933B7" w:rsidRPr="008745AC" w:rsidRDefault="00D933B7">
            <w:pPr>
              <w:spacing w:after="0" w:line="240" w:lineRule="auto"/>
              <w:jc w:val="center"/>
              <w:textAlignment w:val="baseline"/>
              <w:rPr>
                <w:rFonts w:cs="Segoe UI"/>
                <w:b/>
                <w:bCs/>
                <w:lang w:eastAsia="en-IE"/>
              </w:rPr>
            </w:pPr>
            <w:r>
              <w:t>Actual results: 13.3%, selected operations: 87.4%</w:t>
            </w:r>
          </w:p>
        </w:tc>
        <w:tc>
          <w:tcPr>
            <w:tcW w:w="1276" w:type="dxa"/>
            <w:tcBorders>
              <w:top w:val="single" w:sz="6" w:space="0" w:color="8C8C8C"/>
              <w:left w:val="nil"/>
              <w:bottom w:val="single" w:sz="6" w:space="0" w:color="8C8C8C"/>
              <w:right w:val="nil"/>
            </w:tcBorders>
            <w:shd w:val="clear" w:color="auto" w:fill="FCFCFC" w:themeFill="background2" w:themeFillTint="33"/>
          </w:tcPr>
          <w:p w14:paraId="00224037" w14:textId="77777777" w:rsidR="00D933B7" w:rsidRPr="008745AC" w:rsidRDefault="00D933B7">
            <w:pPr>
              <w:spacing w:after="0" w:line="240" w:lineRule="auto"/>
              <w:jc w:val="center"/>
              <w:textAlignment w:val="baseline"/>
              <w:rPr>
                <w:rFonts w:cs="Segoe UI"/>
                <w:lang w:eastAsia="en-IE"/>
              </w:rPr>
            </w:pPr>
            <w:r>
              <w:rPr>
                <w:color w:val="000000"/>
                <w:lang w:eastAsia="en-IE"/>
              </w:rPr>
              <w:t>68</w:t>
            </w:r>
            <w:r>
              <w:rPr>
                <w:rFonts w:ascii="Calibri" w:hAnsi="Calibri" w:cs="Calibri"/>
                <w:color w:val="000000"/>
                <w:lang w:eastAsia="en-IE"/>
              </w:rPr>
              <w:t> </w:t>
            </w:r>
            <w:r>
              <w:rPr>
                <w:color w:val="000000"/>
                <w:lang w:eastAsia="en-IE"/>
              </w:rPr>
              <w:t>million people/year in 2029</w:t>
            </w:r>
          </w:p>
        </w:tc>
        <w:tc>
          <w:tcPr>
            <w:tcW w:w="2976" w:type="dxa"/>
            <w:tcBorders>
              <w:top w:val="single" w:sz="6" w:space="0" w:color="8C8C8C"/>
              <w:left w:val="nil"/>
              <w:bottom w:val="single" w:sz="6" w:space="0" w:color="8C8C8C"/>
              <w:right w:val="nil"/>
            </w:tcBorders>
            <w:shd w:val="clear" w:color="auto" w:fill="FCFCFC" w:themeFill="background2" w:themeFillTint="33"/>
          </w:tcPr>
          <w:p w14:paraId="3D061BE1" w14:textId="77777777" w:rsidR="00D933B7" w:rsidRPr="008745AC" w:rsidRDefault="00D933B7">
            <w:pPr>
              <w:spacing w:after="0" w:line="240" w:lineRule="auto"/>
              <w:jc w:val="center"/>
              <w:textAlignment w:val="baseline"/>
              <w:rPr>
                <w:rFonts w:cs="Segoe UI"/>
                <w:lang w:eastAsia="en-IE"/>
              </w:rPr>
            </w:pPr>
            <w:r>
              <w:t>9</w:t>
            </w:r>
            <w:r>
              <w:rPr>
                <w:rFonts w:ascii="Calibri" w:hAnsi="Calibri" w:cs="Calibri"/>
              </w:rPr>
              <w:t> </w:t>
            </w:r>
            <w:r>
              <w:t xml:space="preserve">million </w:t>
            </w:r>
            <w:r>
              <w:rPr>
                <w:color w:val="000000"/>
                <w:lang w:eastAsia="en-IE"/>
              </w:rPr>
              <w:t>people</w:t>
            </w:r>
            <w:r>
              <w:t>/year (selected operations: 59.7</w:t>
            </w:r>
            <w:r>
              <w:rPr>
                <w:rFonts w:ascii="Calibri" w:hAnsi="Calibri" w:cs="Calibri"/>
              </w:rPr>
              <w:t> </w:t>
            </w:r>
            <w:r>
              <w:t xml:space="preserve">million </w:t>
            </w:r>
            <w:r>
              <w:rPr>
                <w:color w:val="000000"/>
                <w:lang w:eastAsia="en-IE"/>
              </w:rPr>
              <w:t>people</w:t>
            </w:r>
            <w:r>
              <w:t>/year) by 2025 compared to a target of 68.3</w:t>
            </w:r>
            <w:r>
              <w:rPr>
                <w:rFonts w:ascii="Calibri" w:hAnsi="Calibri" w:cs="Calibri"/>
              </w:rPr>
              <w:t> </w:t>
            </w:r>
            <w:r>
              <w:t xml:space="preserve">million </w:t>
            </w:r>
            <w:r>
              <w:rPr>
                <w:color w:val="000000"/>
                <w:lang w:eastAsia="en-IE"/>
              </w:rPr>
              <w:t>people</w:t>
            </w:r>
            <w:r>
              <w:t>/year</w:t>
            </w:r>
          </w:p>
        </w:tc>
        <w:tc>
          <w:tcPr>
            <w:tcW w:w="1133" w:type="dxa"/>
            <w:tcBorders>
              <w:top w:val="single" w:sz="6" w:space="0" w:color="8C8C8C"/>
              <w:left w:val="nil"/>
              <w:bottom w:val="single" w:sz="6" w:space="0" w:color="8C8C8C"/>
              <w:right w:val="nil"/>
            </w:tcBorders>
            <w:shd w:val="clear" w:color="auto" w:fill="FCFCFC" w:themeFill="background2" w:themeFillTint="33"/>
          </w:tcPr>
          <w:p w14:paraId="2E684C6D" w14:textId="77777777" w:rsidR="00D933B7" w:rsidRPr="008745AC" w:rsidRDefault="00D933B7">
            <w:pPr>
              <w:spacing w:after="0" w:line="240" w:lineRule="auto"/>
              <w:jc w:val="center"/>
              <w:textAlignment w:val="baseline"/>
              <w:rPr>
                <w:rFonts w:cs="Segoe UI"/>
                <w:sz w:val="20"/>
                <w:lang w:eastAsia="en-IE"/>
              </w:rPr>
            </w:pPr>
            <w:r>
              <w:t>On track</w:t>
            </w:r>
          </w:p>
        </w:tc>
      </w:tr>
      <w:tr w:rsidR="00D933B7" w:rsidRPr="008745AC" w14:paraId="60C49B1F" w14:textId="77777777">
        <w:trPr>
          <w:trHeight w:val="300"/>
        </w:trPr>
        <w:tc>
          <w:tcPr>
            <w:tcW w:w="1327" w:type="dxa"/>
            <w:tcBorders>
              <w:top w:val="single" w:sz="6" w:space="0" w:color="8C8C8C"/>
              <w:left w:val="nil"/>
              <w:bottom w:val="single" w:sz="6" w:space="0" w:color="8C8C8C"/>
              <w:right w:val="nil"/>
            </w:tcBorders>
            <w:shd w:val="clear" w:color="auto" w:fill="FCFCFC" w:themeFill="background2" w:themeFillTint="33"/>
          </w:tcPr>
          <w:p w14:paraId="69AC47A8" w14:textId="77777777" w:rsidR="00D933B7" w:rsidRPr="008745AC" w:rsidRDefault="00D933B7">
            <w:pPr>
              <w:spacing w:after="0" w:line="240" w:lineRule="auto"/>
              <w:textAlignment w:val="baseline"/>
              <w:rPr>
                <w:rFonts w:cs="Segoe UI"/>
                <w:lang w:eastAsia="en-IE"/>
              </w:rPr>
            </w:pPr>
            <w:r>
              <w:rPr>
                <w:rFonts w:cs="Segoe UI"/>
                <w:lang w:eastAsia="en-IE"/>
              </w:rPr>
              <w:t>Population covered by strategies for integrated territorial development</w:t>
            </w:r>
          </w:p>
        </w:tc>
        <w:tc>
          <w:tcPr>
            <w:tcW w:w="855" w:type="dxa"/>
            <w:tcBorders>
              <w:top w:val="single" w:sz="6" w:space="0" w:color="8C8C8C"/>
              <w:left w:val="nil"/>
              <w:bottom w:val="single" w:sz="6" w:space="0" w:color="8C8C8C"/>
              <w:right w:val="nil"/>
            </w:tcBorders>
            <w:shd w:val="clear" w:color="auto" w:fill="FCFCFC" w:themeFill="background2" w:themeFillTint="33"/>
          </w:tcPr>
          <w:p w14:paraId="1145E2F5" w14:textId="77777777" w:rsidR="00D933B7" w:rsidRPr="008745AC" w:rsidRDefault="00D933B7">
            <w:pPr>
              <w:spacing w:after="0" w:line="240" w:lineRule="auto"/>
              <w:jc w:val="center"/>
              <w:textAlignment w:val="baseline"/>
              <w:rPr>
                <w:rFonts w:cs="Segoe UI"/>
                <w:lang w:eastAsia="en-IE"/>
              </w:rPr>
            </w:pPr>
            <w:r>
              <w:rPr>
                <w:rFonts w:cs="Calibri"/>
                <w:color w:val="000000"/>
                <w:lang w:eastAsia="en-IE"/>
              </w:rPr>
              <w:t>0</w:t>
            </w:r>
          </w:p>
        </w:tc>
        <w:tc>
          <w:tcPr>
            <w:tcW w:w="2071" w:type="dxa"/>
            <w:tcBorders>
              <w:top w:val="single" w:sz="6" w:space="0" w:color="8C8C8C"/>
              <w:left w:val="nil"/>
              <w:bottom w:val="single" w:sz="6" w:space="0" w:color="8C8C8C"/>
              <w:right w:val="nil"/>
            </w:tcBorders>
            <w:shd w:val="clear" w:color="auto" w:fill="FCFCFC" w:themeFill="background2" w:themeFillTint="33"/>
          </w:tcPr>
          <w:p w14:paraId="41208C33" w14:textId="77777777" w:rsidR="00D933B7" w:rsidRPr="008745AC" w:rsidRDefault="00D933B7">
            <w:pPr>
              <w:spacing w:after="0" w:line="240" w:lineRule="auto"/>
              <w:jc w:val="center"/>
              <w:textAlignment w:val="baseline"/>
              <w:rPr>
                <w:rFonts w:cs="Segoe UI"/>
                <w:b/>
                <w:bCs/>
                <w:lang w:eastAsia="en-IE"/>
              </w:rPr>
            </w:pPr>
            <w:r>
              <w:t>Actual results: 15.9%, selected operations: 71%</w:t>
            </w:r>
          </w:p>
        </w:tc>
        <w:tc>
          <w:tcPr>
            <w:tcW w:w="1276" w:type="dxa"/>
            <w:tcBorders>
              <w:top w:val="single" w:sz="6" w:space="0" w:color="8C8C8C"/>
              <w:left w:val="nil"/>
              <w:bottom w:val="single" w:sz="6" w:space="0" w:color="8C8C8C"/>
              <w:right w:val="nil"/>
            </w:tcBorders>
            <w:shd w:val="clear" w:color="auto" w:fill="FCFCFC" w:themeFill="background2" w:themeFillTint="33"/>
          </w:tcPr>
          <w:p w14:paraId="18AF470A" w14:textId="77777777" w:rsidR="00D933B7" w:rsidRPr="008745AC" w:rsidRDefault="00D933B7">
            <w:pPr>
              <w:spacing w:after="0" w:line="240" w:lineRule="auto"/>
              <w:jc w:val="center"/>
              <w:textAlignment w:val="baseline"/>
              <w:rPr>
                <w:rFonts w:cs="Segoe UI"/>
                <w:lang w:eastAsia="en-IE"/>
              </w:rPr>
            </w:pPr>
            <w:r>
              <w:rPr>
                <w:color w:val="000000"/>
                <w:lang w:eastAsia="en-IE"/>
              </w:rPr>
              <w:t>168</w:t>
            </w:r>
            <w:r>
              <w:rPr>
                <w:rFonts w:ascii="Calibri" w:hAnsi="Calibri" w:cs="Calibri"/>
                <w:color w:val="000000"/>
                <w:lang w:eastAsia="en-IE"/>
              </w:rPr>
              <w:t> </w:t>
            </w:r>
            <w:r>
              <w:rPr>
                <w:color w:val="000000"/>
                <w:lang w:eastAsia="en-IE"/>
              </w:rPr>
              <w:t>million people in 2029</w:t>
            </w:r>
          </w:p>
        </w:tc>
        <w:tc>
          <w:tcPr>
            <w:tcW w:w="2976" w:type="dxa"/>
            <w:tcBorders>
              <w:top w:val="single" w:sz="6" w:space="0" w:color="8C8C8C"/>
              <w:left w:val="nil"/>
              <w:bottom w:val="single" w:sz="6" w:space="0" w:color="8C8C8C"/>
              <w:right w:val="nil"/>
            </w:tcBorders>
            <w:shd w:val="clear" w:color="auto" w:fill="FCFCFC" w:themeFill="background2" w:themeFillTint="33"/>
          </w:tcPr>
          <w:p w14:paraId="1744FB30" w14:textId="77777777" w:rsidR="00D933B7" w:rsidRPr="008745AC" w:rsidRDefault="00D933B7">
            <w:pPr>
              <w:spacing w:after="0" w:line="240" w:lineRule="auto"/>
              <w:jc w:val="center"/>
              <w:textAlignment w:val="baseline"/>
              <w:rPr>
                <w:rFonts w:cs="Segoe UI"/>
                <w:lang w:eastAsia="en-IE"/>
              </w:rPr>
            </w:pPr>
            <w:r>
              <w:t>26.7</w:t>
            </w:r>
            <w:r>
              <w:rPr>
                <w:rFonts w:ascii="Calibri" w:hAnsi="Calibri" w:cs="Calibri"/>
              </w:rPr>
              <w:t> </w:t>
            </w:r>
            <w:r>
              <w:t>million people (selected operations: 119.5</w:t>
            </w:r>
            <w:r>
              <w:rPr>
                <w:rFonts w:ascii="Calibri" w:hAnsi="Calibri" w:cs="Calibri"/>
              </w:rPr>
              <w:t> </w:t>
            </w:r>
            <w:r>
              <w:t>million people) by 2025 compared to a target of 168</w:t>
            </w:r>
            <w:r>
              <w:rPr>
                <w:rFonts w:ascii="Calibri" w:hAnsi="Calibri" w:cs="Calibri"/>
              </w:rPr>
              <w:t> </w:t>
            </w:r>
            <w:r>
              <w:t>million people</w:t>
            </w:r>
          </w:p>
        </w:tc>
        <w:tc>
          <w:tcPr>
            <w:tcW w:w="1133" w:type="dxa"/>
            <w:tcBorders>
              <w:top w:val="single" w:sz="6" w:space="0" w:color="8C8C8C"/>
              <w:left w:val="nil"/>
              <w:bottom w:val="single" w:sz="6" w:space="0" w:color="8C8C8C"/>
              <w:right w:val="nil"/>
            </w:tcBorders>
            <w:shd w:val="clear" w:color="auto" w:fill="FCFCFC" w:themeFill="background2" w:themeFillTint="33"/>
          </w:tcPr>
          <w:p w14:paraId="4C652EE3" w14:textId="77777777" w:rsidR="00D933B7" w:rsidRPr="008745AC" w:rsidRDefault="00D933B7">
            <w:pPr>
              <w:spacing w:after="0" w:line="240" w:lineRule="auto"/>
              <w:jc w:val="center"/>
              <w:textAlignment w:val="baseline"/>
              <w:rPr>
                <w:rFonts w:cs="Segoe UI"/>
                <w:sz w:val="20"/>
                <w:lang w:eastAsia="en-IE"/>
              </w:rPr>
            </w:pPr>
            <w:r>
              <w:t xml:space="preserve">On track </w:t>
            </w:r>
          </w:p>
        </w:tc>
      </w:tr>
    </w:tbl>
    <w:p w14:paraId="717FDA3D" w14:textId="77777777" w:rsidR="00D933B7" w:rsidRPr="00CB666D" w:rsidRDefault="00D933B7" w:rsidP="00D933B7">
      <w:pPr>
        <w:tabs>
          <w:tab w:val="left" w:pos="1410"/>
        </w:tabs>
        <w:rPr>
          <w:rFonts w:eastAsiaTheme="majorEastAsia" w:cstheme="majorBidi"/>
          <w:sz w:val="20"/>
          <w:lang w:eastAsia="en-GB"/>
        </w:rPr>
      </w:pPr>
      <w:r>
        <w:rPr>
          <w:rFonts w:eastAsiaTheme="majorEastAsia" w:cstheme="majorBidi"/>
          <w:sz w:val="20"/>
          <w:lang w:eastAsia="en-GB"/>
        </w:rPr>
        <w:t>Based on SFC2021 data as transmitted by Member State</w:t>
      </w:r>
      <w:r>
        <w:rPr>
          <w:rFonts w:ascii="Calibri" w:eastAsiaTheme="majorEastAsia" w:hAnsi="Calibri" w:cs="Calibri"/>
          <w:sz w:val="20"/>
          <w:lang w:eastAsia="en-GB"/>
        </w:rPr>
        <w:t> </w:t>
      </w:r>
      <w:r>
        <w:rPr>
          <w:rFonts w:eastAsiaTheme="majorEastAsia" w:cstheme="majorBidi"/>
          <w:sz w:val="20"/>
          <w:lang w:eastAsia="en-GB"/>
        </w:rPr>
        <w:t>/ managing authority and available on 13</w:t>
      </w:r>
      <w:r>
        <w:rPr>
          <w:rFonts w:ascii="Calibri" w:eastAsiaTheme="majorEastAsia" w:hAnsi="Calibri" w:cs="Calibri"/>
          <w:sz w:val="20"/>
          <w:lang w:eastAsia="en-GB"/>
        </w:rPr>
        <w:t xml:space="preserve"> March </w:t>
      </w:r>
      <w:r>
        <w:rPr>
          <w:rFonts w:eastAsiaTheme="majorEastAsia" w:cstheme="majorBidi"/>
          <w:sz w:val="20"/>
          <w:lang w:eastAsia="en-GB"/>
        </w:rPr>
        <w:t>2026.</w:t>
      </w:r>
    </w:p>
    <w:p w14:paraId="50E4382A" w14:textId="77777777" w:rsidR="00D933B7" w:rsidRPr="008745AC" w:rsidRDefault="00D933B7" w:rsidP="00D933B7">
      <w:pPr>
        <w:spacing w:line="259" w:lineRule="auto"/>
        <w:rPr>
          <w:rFonts w:eastAsia="EC Square Sans Pro" w:cs="EC Square Sans Pro"/>
          <w:lang w:eastAsia="en-GB"/>
        </w:rPr>
      </w:pPr>
      <w:r>
        <w:rPr>
          <w:rFonts w:eastAsia="EC Square Sans Pro" w:cs="EC Square Sans Pro"/>
          <w:lang w:eastAsia="en-GB"/>
        </w:rPr>
        <w:t>The 2021-2027 programme implementation is accelerating. As of the end of 2025, Member States had selected operations amounting to 63.4% of their European Regional Development Fund (ERDF)</w:t>
      </w:r>
      <w:r>
        <w:rPr>
          <w:rFonts w:ascii="Calibri" w:eastAsia="EC Square Sans Pro" w:hAnsi="Calibri" w:cs="Calibri"/>
          <w:lang w:eastAsia="en-GB"/>
        </w:rPr>
        <w:t> </w:t>
      </w:r>
      <w:r>
        <w:rPr>
          <w:rFonts w:eastAsia="EC Square Sans Pro" w:cs="EC Square Sans Pro"/>
          <w:lang w:eastAsia="en-GB"/>
        </w:rPr>
        <w:t xml:space="preserve">/ Cohesion Fund (CF) allocation (including Interreg Europe), EUR 185 billion under the ERDF and EUR 37 billion under the CF (including national co-financing). </w:t>
      </w:r>
    </w:p>
    <w:p w14:paraId="5E4B9393" w14:textId="77777777" w:rsidR="00D933B7" w:rsidRPr="008745AC" w:rsidRDefault="00D933B7" w:rsidP="00D933B7">
      <w:pPr>
        <w:spacing w:line="259" w:lineRule="auto"/>
        <w:rPr>
          <w:rFonts w:eastAsia="EC Square Sans Pro" w:cs="EC Square Sans Pro"/>
          <w:lang w:eastAsia="en-GB"/>
        </w:rPr>
      </w:pPr>
      <w:r>
        <w:rPr>
          <w:rFonts w:eastAsia="EC Square Sans Pro" w:cs="EC Square Sans Pro"/>
          <w:lang w:eastAsia="en-GB"/>
        </w:rPr>
        <w:t>The 2021-2027 selection rate is comparable to the previous programming period, considering that the 2021-2027 programmes were adopted on average more than seven months later than those in 2014-2020 due to the COVID-19 crisis, the Russian war of aggression against Ukraine and the energy crisis. At the same time, the simultaneous implementation</w:t>
      </w:r>
      <w:r>
        <w:rPr>
          <w:rFonts w:ascii="Calibri" w:eastAsia="EC Square Sans Pro" w:hAnsi="Calibri" w:cs="Calibri"/>
          <w:lang w:eastAsia="en-GB"/>
        </w:rPr>
        <w:t xml:space="preserve"> </w:t>
      </w:r>
      <w:r>
        <w:rPr>
          <w:rFonts w:eastAsia="EC Square Sans Pro" w:cs="EC Square Sans Pro"/>
          <w:lang w:eastAsia="en-GB"/>
        </w:rPr>
        <w:t>of the Recovery and Resilience Facility</w:t>
      </w:r>
      <w:r>
        <w:rPr>
          <w:rFonts w:ascii="Calibri" w:eastAsia="EC Square Sans Pro" w:hAnsi="Calibri" w:cs="Calibri"/>
          <w:lang w:eastAsia="en-GB"/>
        </w:rPr>
        <w:t xml:space="preserve"> </w:t>
      </w:r>
      <w:r>
        <w:rPr>
          <w:rFonts w:eastAsia="EC Square Sans Pro" w:cs="EC Square Sans Pro"/>
          <w:lang w:eastAsia="en-GB"/>
        </w:rPr>
        <w:t>with shorter implementation deadlines created challenges relating to the administrative capacity of the Member States.</w:t>
      </w:r>
    </w:p>
    <w:p w14:paraId="146952F6" w14:textId="2C3F4B98" w:rsidR="00D933B7" w:rsidRPr="008745AC" w:rsidRDefault="00D933B7" w:rsidP="00D933B7">
      <w:pPr>
        <w:spacing w:line="259" w:lineRule="auto"/>
        <w:rPr>
          <w:rFonts w:eastAsia="EC Square Sans Pro" w:cs="EC Square Sans Pro"/>
          <w:lang w:eastAsia="en-GB"/>
        </w:rPr>
      </w:pPr>
      <w:r>
        <w:rPr>
          <w:rFonts w:eastAsia="EC Square Sans Pro" w:cs="EC Square Sans Pro"/>
          <w:lang w:eastAsia="en-GB"/>
        </w:rPr>
        <w:t>As of 31</w:t>
      </w:r>
      <w:r>
        <w:rPr>
          <w:rFonts w:ascii="Calibri" w:eastAsia="EC Square Sans Pro" w:hAnsi="Calibri" w:cs="Calibri"/>
          <w:lang w:eastAsia="en-GB"/>
        </w:rPr>
        <w:t> </w:t>
      </w:r>
      <w:r>
        <w:rPr>
          <w:rFonts w:eastAsia="EC Square Sans Pro" w:cs="EC Square Sans Pro"/>
          <w:lang w:eastAsia="en-GB"/>
        </w:rPr>
        <w:t>December 2025, total net payments (including pre-financing) of EUR 39.9</w:t>
      </w:r>
      <w:r>
        <w:rPr>
          <w:rFonts w:ascii="Calibri" w:eastAsia="EC Square Sans Pro" w:hAnsi="Calibri" w:cs="Calibri"/>
          <w:lang w:eastAsia="en-GB"/>
        </w:rPr>
        <w:t> </w:t>
      </w:r>
      <w:r>
        <w:rPr>
          <w:rFonts w:eastAsia="EC Square Sans Pro" w:cs="EC Square Sans Pro"/>
          <w:lang w:eastAsia="en-GB"/>
        </w:rPr>
        <w:t>billion had been disbursed (15.2% of the ERDF and CF allocations). While payment rates for the ERDF and the CF increased significantly in 2025, they somewhat fell behind in comparison with 2014-2020. Reasons for this include the delayed start of the 2021-2027 programme implementation and the large backlog of unpaid claims at the end of 2025, which resulted in EUR</w:t>
      </w:r>
      <w:r>
        <w:rPr>
          <w:rFonts w:ascii="Calibri" w:eastAsia="EC Square Sans Pro" w:hAnsi="Calibri" w:cs="Calibri"/>
          <w:lang w:eastAsia="en-GB"/>
        </w:rPr>
        <w:t> </w:t>
      </w:r>
      <w:r w:rsidR="00A23301">
        <w:rPr>
          <w:rFonts w:eastAsia="EC Square Sans Pro" w:cs="EC Square Sans Pro"/>
          <w:lang w:eastAsia="en-GB"/>
        </w:rPr>
        <w:t>9.5</w:t>
      </w:r>
      <w:r>
        <w:rPr>
          <w:rFonts w:ascii="Calibri" w:eastAsia="EC Square Sans Pro" w:hAnsi="Calibri" w:cs="Calibri"/>
          <w:lang w:eastAsia="en-GB"/>
        </w:rPr>
        <w:t> </w:t>
      </w:r>
      <w:r>
        <w:rPr>
          <w:rFonts w:eastAsia="EC Square Sans Pro" w:cs="EC Square Sans Pro"/>
          <w:lang w:eastAsia="en-GB"/>
        </w:rPr>
        <w:t>billion in interim payments being made only in 2026. ERDF and CF payment rates are expected to continue accelerating in 2026. Based on the latest Member State forecasts submitted at the end of January 2026, and considering the effects of the midterm review of cohesion policy, by the end of 2026, implementation should fully catch up and even exceed the implementation level of the 2014-2020 period (sixth year of implementation).</w:t>
      </w:r>
    </w:p>
    <w:p w14:paraId="27A051B4" w14:textId="2E4ACD5F" w:rsidR="00D933B7" w:rsidRPr="008745AC" w:rsidRDefault="00D933B7" w:rsidP="00D933B7">
      <w:pPr>
        <w:spacing w:line="259" w:lineRule="auto"/>
        <w:rPr>
          <w:rFonts w:eastAsia="EC Square Sans Pro" w:cs="EC Square Sans Pro"/>
          <w:color w:val="000000" w:themeColor="text1"/>
        </w:rPr>
      </w:pPr>
      <w:r>
        <w:rPr>
          <w:rFonts w:eastAsia="EC Square Sans Pro" w:cs="EC Square Sans Pro"/>
          <w:color w:val="000000" w:themeColor="text1"/>
        </w:rPr>
        <w:t>The midterm review of programmes in 2025 opened up an opportunity to reallocate available financial resources to the strategic investment priorities: competitiveness; defence and civil preparedness, with priority given to dual use; water resilience; sustainable and affordable housing; and energy security, with a focus on energy interconnectors and related infrastructure. The respective amendment of the ERDF/CF Regulation</w:t>
      </w:r>
      <w:r>
        <w:rPr>
          <w:rFonts w:ascii="Calibri" w:eastAsia="EC Square Sans Pro" w:hAnsi="Calibri" w:cs="Calibri"/>
          <w:color w:val="000000" w:themeColor="text1"/>
        </w:rPr>
        <w:t> (</w:t>
      </w:r>
      <w:r>
        <w:rPr>
          <w:rStyle w:val="FootnoteReference"/>
          <w:rFonts w:ascii="Calibri" w:eastAsia="EC Square Sans Pro" w:hAnsi="Calibri" w:cs="Calibri"/>
          <w:color w:val="000000" w:themeColor="text1"/>
        </w:rPr>
        <w:footnoteReference w:id="21"/>
      </w:r>
      <w:r>
        <w:rPr>
          <w:rFonts w:ascii="Calibri" w:eastAsia="EC Square Sans Pro" w:hAnsi="Calibri" w:cs="Calibri"/>
          <w:color w:val="000000" w:themeColor="text1"/>
        </w:rPr>
        <w:t>)</w:t>
      </w:r>
      <w:r>
        <w:rPr>
          <w:rFonts w:eastAsia="EC Square Sans Pro" w:cs="EC Square Sans Pro"/>
          <w:color w:val="000000" w:themeColor="text1"/>
        </w:rPr>
        <w:t xml:space="preserve"> entered into force in September 2025, and 25 Member States had proposed financial reallocations </w:t>
      </w:r>
      <w:r w:rsidR="004A2296">
        <w:rPr>
          <w:rFonts w:eastAsia="EC Square Sans Pro" w:cs="EC Square Sans Pro"/>
          <w:color w:val="000000" w:themeColor="text1"/>
        </w:rPr>
        <w:t>amounting to 34.6</w:t>
      </w:r>
      <w:r>
        <w:rPr>
          <w:rFonts w:eastAsia="EC Square Sans Pro" w:cs="EC Square Sans Pro"/>
          <w:color w:val="000000" w:themeColor="text1"/>
        </w:rPr>
        <w:t xml:space="preserve"> </w:t>
      </w:r>
      <w:r w:rsidR="00500030">
        <w:rPr>
          <w:rFonts w:eastAsia="EC Square Sans Pro" w:cs="EC Square Sans Pro"/>
          <w:color w:val="000000" w:themeColor="text1"/>
        </w:rPr>
        <w:t>billion</w:t>
      </w:r>
      <w:r>
        <w:rPr>
          <w:rFonts w:eastAsia="EC Square Sans Pro" w:cs="EC Square Sans Pro"/>
          <w:color w:val="000000" w:themeColor="text1"/>
        </w:rPr>
        <w:t xml:space="preserve"> via </w:t>
      </w:r>
      <w:r w:rsidR="00500030">
        <w:rPr>
          <w:rFonts w:eastAsia="EC Square Sans Pro" w:cs="EC Square Sans Pro"/>
          <w:color w:val="000000" w:themeColor="text1"/>
        </w:rPr>
        <w:t>186</w:t>
      </w:r>
      <w:r>
        <w:rPr>
          <w:rFonts w:eastAsia="EC Square Sans Pro" w:cs="EC Square Sans Pro"/>
          <w:color w:val="000000" w:themeColor="text1"/>
        </w:rPr>
        <w:t xml:space="preserve"> programme amendments . Reallocations were supported by various incentives such as additional pre-financing, higher rates of co-financing and longer eligibility periods, with even stronger levels of support for eastern border regions in recognition of their heightened security challenges. Further simplification measures included faster selection for projects awarded the seals of excellence and for important projects of common European interest, along with the easing of rules for thematic concentration, climate contribution and investment in large enterprises across more regions.</w:t>
      </w:r>
    </w:p>
    <w:p w14:paraId="4C6B31EB" w14:textId="77777777" w:rsidR="00D933B7" w:rsidRPr="008745AC" w:rsidRDefault="00D933B7" w:rsidP="00D933B7">
      <w:pPr>
        <w:spacing w:line="259" w:lineRule="auto"/>
        <w:rPr>
          <w:rFonts w:eastAsia="EC Square Sans Pro" w:cs="EC Square Sans Pro"/>
          <w:lang w:eastAsia="en-GB"/>
        </w:rPr>
      </w:pPr>
      <w:r>
        <w:rPr>
          <w:rFonts w:eastAsia="EC Square Sans Pro" w:cs="EC Square Sans Pro"/>
          <w:lang w:eastAsia="en-GB"/>
        </w:rPr>
        <w:t>In order to ensure a smooth implementation, the Commission is in close contact with counterparts in the Member States and is monitoring the situation closely. Mitigation measures for those programmes experiencing difficulties entail reprogramming in particular (including in the context of the midterm review), but also streamlining procedures and promoting simplification through the use of financing not linked to costs, simplified cost options and financial instruments, with a positive impact on implementation prospects.</w:t>
      </w:r>
    </w:p>
    <w:p w14:paraId="4766E1CE" w14:textId="77777777" w:rsidR="00D933B7" w:rsidRPr="008745AC" w:rsidRDefault="00D933B7" w:rsidP="00D933B7">
      <w:pPr>
        <w:spacing w:line="259" w:lineRule="auto"/>
        <w:rPr>
          <w:rFonts w:eastAsia="EC Square Sans Pro" w:cs="EC Square Sans Pro"/>
          <w:lang w:eastAsia="en-GB"/>
        </w:rPr>
      </w:pPr>
      <w:r>
        <w:rPr>
          <w:rFonts w:eastAsia="EC Square Sans Pro" w:cs="EC Square Sans Pro"/>
          <w:lang w:eastAsia="en-GB"/>
        </w:rPr>
        <w:t>In the 2025 budget, the allocation for the ERDF and the CF together was EUR 47.1 billion for mainstream programmes (EUR 40.1 billion for the ERDF and EUR 7.0 billion for the CF) in commitment appropriations. Of this amount, EUR 46.1 billion has been committed, representing 97.8% of the total allocation. The remaining amount corresponds to suspended commitments for three Hungarian programmes</w:t>
      </w:r>
      <w:r>
        <w:rPr>
          <w:rFonts w:ascii="Calibri" w:eastAsia="EC Square Sans Pro" w:hAnsi="Calibri" w:cs="Calibri"/>
          <w:lang w:eastAsia="en-GB"/>
        </w:rPr>
        <w:t> (</w:t>
      </w:r>
      <w:r>
        <w:rPr>
          <w:rStyle w:val="FootnoteReference"/>
          <w:rFonts w:eastAsia="EC Square Sans Pro" w:cs="EC Square Sans Pro"/>
          <w:lang w:eastAsia="en-GB"/>
        </w:rPr>
        <w:footnoteReference w:id="22"/>
      </w:r>
      <w:r>
        <w:rPr>
          <w:rFonts w:ascii="Calibri" w:eastAsia="EC Square Sans Pro" w:hAnsi="Calibri" w:cs="Calibri"/>
          <w:lang w:eastAsia="en-GB"/>
        </w:rPr>
        <w:t>)</w:t>
      </w:r>
      <w:r>
        <w:rPr>
          <w:rFonts w:eastAsia="EC Square Sans Pro" w:cs="EC Square Sans Pro"/>
          <w:lang w:eastAsia="en-GB"/>
        </w:rPr>
        <w:t xml:space="preserve"> (EUR 1 billion). </w:t>
      </w:r>
    </w:p>
    <w:p w14:paraId="50F18915" w14:textId="65994F61" w:rsidR="00D933B7" w:rsidRPr="008745AC" w:rsidRDefault="00D933B7" w:rsidP="00D933B7">
      <w:pPr>
        <w:spacing w:line="259" w:lineRule="auto"/>
        <w:rPr>
          <w:rFonts w:eastAsia="EC Square Sans Pro" w:cs="EC Square Sans Pro"/>
          <w:lang w:eastAsia="en-GB"/>
        </w:rPr>
      </w:pPr>
      <w:r>
        <w:rPr>
          <w:rFonts w:eastAsia="EC Square Sans Pro" w:cs="EC Square Sans Pro"/>
          <w:lang w:eastAsia="en-GB"/>
        </w:rPr>
        <w:t>The performance data reported by programmes</w:t>
      </w:r>
      <w:r>
        <w:rPr>
          <w:rFonts w:ascii="Calibri" w:eastAsia="EC Square Sans Pro" w:hAnsi="Calibri" w:cs="Calibri"/>
          <w:lang w:eastAsia="en-GB"/>
        </w:rPr>
        <w:t> (</w:t>
      </w:r>
      <w:r>
        <w:rPr>
          <w:rStyle w:val="FootnoteReference"/>
          <w:rFonts w:eastAsia="EC Square Sans Pro" w:cs="EC Square Sans Pro"/>
          <w:lang w:eastAsia="en-GB"/>
        </w:rPr>
        <w:footnoteReference w:id="23"/>
      </w:r>
      <w:r>
        <w:rPr>
          <w:rFonts w:ascii="Calibri" w:eastAsia="EC Square Sans Pro" w:hAnsi="Calibri" w:cs="Calibri"/>
          <w:lang w:eastAsia="en-GB"/>
        </w:rPr>
        <w:t>)</w:t>
      </w:r>
      <w:r>
        <w:rPr>
          <w:rFonts w:eastAsia="EC Square Sans Pro" w:cs="EC Square Sans Pro"/>
          <w:lang w:eastAsia="en-GB"/>
        </w:rPr>
        <w:t xml:space="preserve"> at the end of 2025 show notable progress in implementation compared to the previous year. </w:t>
      </w:r>
      <w:r w:rsidR="00DD0990" w:rsidRPr="00DD0990">
        <w:rPr>
          <w:rFonts w:eastAsia="EC Square Sans Pro" w:cs="EC Square Sans Pro"/>
          <w:lang w:eastAsia="en-GB"/>
        </w:rPr>
        <w:t>in particular the corporate common indicators</w:t>
      </w:r>
      <w:r w:rsidR="00DD0990" w:rsidRPr="00DD0990">
        <w:rPr>
          <w:rFonts w:ascii="Calibri" w:eastAsia="EC Square Sans Pro" w:hAnsi="Calibri" w:cs="Calibri"/>
          <w:lang w:eastAsia="en-GB"/>
        </w:rPr>
        <w:t> </w:t>
      </w:r>
      <w:r w:rsidR="00DD0990" w:rsidRPr="00DD0990">
        <w:rPr>
          <w:rFonts w:eastAsia="EC Square Sans Pro" w:cs="EC Square Sans Pro"/>
          <w:lang w:eastAsia="en-GB"/>
        </w:rPr>
        <w:t>(</w:t>
      </w:r>
      <w:r w:rsidR="00DD0990" w:rsidRPr="00DD0990">
        <w:rPr>
          <w:rFonts w:eastAsia="EC Square Sans Pro" w:cs="EC Square Sans Pro"/>
          <w:vertAlign w:val="superscript"/>
          <w:lang w:eastAsia="en-GB"/>
        </w:rPr>
        <w:footnoteReference w:id="24"/>
      </w:r>
      <w:r w:rsidR="00DD0990" w:rsidRPr="00DD0990">
        <w:rPr>
          <w:rFonts w:eastAsia="EC Square Sans Pro" w:cs="EC Square Sans Pro"/>
          <w:lang w:eastAsia="en-GB"/>
        </w:rPr>
        <w:t>) linked to the support for small and medium-sized enterprises aimed at boosting innovation and competitiveness, as well as investments in digitalisation, energy, transportation, health and education infrastructure. 18 out of 25 corporate common output indicators are on track and show sufficient progress to achieve their planned targets by the end of the programming period. A limited number of corporate common output indicators</w:t>
      </w:r>
      <w:r w:rsidR="00C74C61">
        <w:rPr>
          <w:rFonts w:eastAsia="EC Square Sans Pro" w:cs="EC Square Sans Pro"/>
          <w:lang w:eastAsia="en-GB"/>
        </w:rPr>
        <w:t xml:space="preserve"> </w:t>
      </w:r>
      <w:r w:rsidR="00DD0990" w:rsidRPr="00DD0990">
        <w:rPr>
          <w:rFonts w:eastAsia="EC Square Sans Pro" w:cs="EC Square Sans Pro"/>
          <w:lang w:eastAsia="en-GB"/>
        </w:rPr>
        <w:t>linked to social and environmental digital and</w:t>
      </w:r>
      <w:r w:rsidR="00CE0083">
        <w:rPr>
          <w:rFonts w:eastAsia="EC Square Sans Pro" w:cs="EC Square Sans Pro"/>
          <w:lang w:eastAsia="en-GB"/>
        </w:rPr>
        <w:t xml:space="preserve"> </w:t>
      </w:r>
      <w:r w:rsidR="004A493A">
        <w:rPr>
          <w:rFonts w:eastAsia="EC Square Sans Pro" w:cs="EC Square Sans Pro"/>
          <w:lang w:eastAsia="en-GB"/>
        </w:rPr>
        <w:t>physical infrastructure</w:t>
      </w:r>
      <w:r w:rsidR="00A558FD">
        <w:rPr>
          <w:rFonts w:eastAsia="EC Square Sans Pro" w:cs="EC Square Sans Pro"/>
          <w:lang w:eastAsia="en-GB"/>
        </w:rPr>
        <w:t xml:space="preserve">) show </w:t>
      </w:r>
      <w:r w:rsidR="0072442D">
        <w:rPr>
          <w:rFonts w:eastAsia="EC Square Sans Pro" w:cs="EC Square Sans Pro"/>
          <w:lang w:eastAsia="en-GB"/>
        </w:rPr>
        <w:t xml:space="preserve">pronounced </w:t>
      </w:r>
      <w:r w:rsidR="00A558FD">
        <w:rPr>
          <w:rFonts w:eastAsia="EC Square Sans Pro" w:cs="EC Square Sans Pro"/>
          <w:lang w:eastAsia="en-GB"/>
        </w:rPr>
        <w:t xml:space="preserve">progress </w:t>
      </w:r>
      <w:r w:rsidR="0072442D">
        <w:rPr>
          <w:rFonts w:eastAsia="EC Square Sans Pro" w:cs="EC Square Sans Pro"/>
          <w:lang w:eastAsia="en-GB"/>
        </w:rPr>
        <w:t>compared to the previous year.</w:t>
      </w:r>
      <w:r w:rsidR="00DD0990" w:rsidRPr="00DD0990">
        <w:rPr>
          <w:rFonts w:eastAsia="EC Square Sans Pro" w:cs="EC Square Sans Pro"/>
          <w:lang w:eastAsia="en-GB"/>
        </w:rPr>
        <w:t xml:space="preserve"> </w:t>
      </w:r>
    </w:p>
    <w:p w14:paraId="5D24BE06" w14:textId="77777777" w:rsidR="00D933B7" w:rsidRPr="008745AC" w:rsidRDefault="00D933B7" w:rsidP="00D933B7">
      <w:pPr>
        <w:spacing w:line="259" w:lineRule="auto"/>
        <w:rPr>
          <w:rFonts w:eastAsia="EC Square Sans Pro" w:cs="EC Square Sans Pro"/>
          <w:lang w:eastAsia="en-GB"/>
        </w:rPr>
      </w:pPr>
      <w:r>
        <w:rPr>
          <w:rFonts w:eastAsia="EC Square Sans Pro" w:cs="EC Square Sans Pro"/>
          <w:lang w:eastAsia="en-GB"/>
        </w:rPr>
        <w:t>The midterm evaluation of the 2021-2027 programming period, carried out in 2025, confirms that the ERDF, the CF and the Just Transition Fund are well suited to addressing regional disparities and territorial challenges, and the multilevel governance model allowing the involvement of regions and local authorities in programming and implementation has clear added value in enhancing the effectiveness, ownership and impact of ERDF</w:t>
      </w:r>
      <w:r>
        <w:rPr>
          <w:rFonts w:ascii="Calibri" w:eastAsia="EC Square Sans Pro" w:hAnsi="Calibri" w:cs="Calibri"/>
          <w:lang w:eastAsia="en-GB"/>
        </w:rPr>
        <w:t> </w:t>
      </w:r>
      <w:r>
        <w:rPr>
          <w:rFonts w:eastAsia="EC Square Sans Pro" w:cs="EC Square Sans Pro"/>
          <w:lang w:eastAsia="en-GB"/>
        </w:rPr>
        <w:t>/ CF</w:t>
      </w:r>
      <w:r>
        <w:rPr>
          <w:rFonts w:ascii="Calibri" w:eastAsia="EC Square Sans Pro" w:hAnsi="Calibri" w:cs="Calibri"/>
          <w:lang w:eastAsia="en-GB"/>
        </w:rPr>
        <w:t> </w:t>
      </w:r>
      <w:r>
        <w:rPr>
          <w:rFonts w:eastAsia="EC Square Sans Pro" w:cs="EC Square Sans Pro"/>
          <w:lang w:eastAsia="en-GB"/>
        </w:rPr>
        <w:t>/ Just Transition Fund programme implementation. The evaluation also confirmed the importance of administrative capacity as a key prerequisite for effective implementation, and of capacity-building actions where needed.</w:t>
      </w:r>
    </w:p>
    <w:p w14:paraId="659ACC63" w14:textId="77777777" w:rsidR="00D933B7" w:rsidRPr="008745AC" w:rsidRDefault="00D933B7" w:rsidP="00D933B7">
      <w:pPr>
        <w:keepNext/>
        <w:keepLines/>
        <w:spacing w:before="360" w:after="0" w:line="240" w:lineRule="auto"/>
        <w:outlineLvl w:val="4"/>
        <w:rPr>
          <w:rFonts w:ascii="EC Square Sans Pro Medium" w:eastAsiaTheme="majorEastAsia" w:hAnsi="EC Square Sans Pro Medium" w:cstheme="majorBidi"/>
          <w:lang w:eastAsia="en-GB"/>
        </w:rPr>
      </w:pPr>
    </w:p>
    <w:p w14:paraId="7E9FD47E" w14:textId="01B7758D" w:rsidR="00D933B7" w:rsidRPr="008745AC" w:rsidRDefault="00D933B7" w:rsidP="00F72C99">
      <w:pPr>
        <w:pStyle w:val="Heading2"/>
        <w:rPr>
          <w:rFonts w:eastAsiaTheme="majorEastAsia"/>
          <w:lang w:eastAsia="en-GB"/>
        </w:rPr>
      </w:pPr>
      <w:r>
        <w:rPr>
          <w:rFonts w:eastAsiaTheme="majorEastAsia"/>
          <w:lang w:eastAsia="en-GB"/>
        </w:rPr>
        <w:t>Contribution to horizontal priorities</w:t>
      </w:r>
    </w:p>
    <w:p w14:paraId="54A7E081" w14:textId="77777777" w:rsidR="00D933B7" w:rsidRPr="008745AC"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48"/>
        <w:gridCol w:w="4689"/>
        <w:gridCol w:w="1663"/>
        <w:gridCol w:w="1739"/>
      </w:tblGrid>
      <w:tr w:rsidR="00D933B7" w:rsidRPr="008745AC" w14:paraId="3BB41005" w14:textId="77777777" w:rsidTr="006F6F8E">
        <w:trPr>
          <w:trHeight w:val="300"/>
        </w:trPr>
        <w:tc>
          <w:tcPr>
            <w:tcW w:w="1548" w:type="dxa"/>
            <w:tcBorders>
              <w:top w:val="single" w:sz="6" w:space="0" w:color="8C8C8C"/>
              <w:left w:val="nil"/>
              <w:bottom w:val="nil"/>
              <w:right w:val="nil"/>
            </w:tcBorders>
            <w:shd w:val="clear" w:color="auto" w:fill="F2F2F2" w:themeFill="background1" w:themeFillShade="F2"/>
            <w:vAlign w:val="center"/>
            <w:hideMark/>
          </w:tcPr>
          <w:p w14:paraId="475CA315"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color w:val="000000"/>
                <w:sz w:val="18"/>
                <w:szCs w:val="18"/>
                <w:lang w:eastAsia="en-IE"/>
              </w:rPr>
              <w:t> </w:t>
            </w:r>
            <w:r>
              <w:rPr>
                <w:rFonts w:ascii="Calibri" w:hAnsi="Calibri" w:cs="Calibri"/>
                <w:color w:val="000000"/>
                <w:sz w:val="18"/>
                <w:szCs w:val="18"/>
                <w:lang w:eastAsia="en-IE"/>
              </w:rPr>
              <w:t> </w:t>
            </w:r>
          </w:p>
        </w:tc>
        <w:tc>
          <w:tcPr>
            <w:tcW w:w="4689" w:type="dxa"/>
            <w:tcBorders>
              <w:top w:val="single" w:sz="6" w:space="0" w:color="8C8C8C"/>
              <w:left w:val="nil"/>
              <w:bottom w:val="nil"/>
              <w:right w:val="single" w:sz="4" w:space="0" w:color="auto"/>
            </w:tcBorders>
            <w:shd w:val="clear" w:color="auto" w:fill="F2F2F2" w:themeFill="background1" w:themeFillShade="F2"/>
            <w:vAlign w:val="center"/>
            <w:hideMark/>
          </w:tcPr>
          <w:p w14:paraId="47E93DE3"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sz w:val="18"/>
                <w:szCs w:val="18"/>
                <w:lang w:eastAsia="en-IE"/>
              </w:rPr>
              <w:t>Implementation</w:t>
            </w:r>
            <w:r>
              <w:rPr>
                <w:rFonts w:ascii="Calibri" w:hAnsi="Calibri" w:cs="Calibri"/>
                <w:sz w:val="18"/>
                <w:szCs w:val="18"/>
                <w:lang w:eastAsia="en-IE"/>
              </w:rPr>
              <w:t> </w:t>
            </w:r>
          </w:p>
        </w:tc>
        <w:tc>
          <w:tcPr>
            <w:tcW w:w="1663" w:type="dxa"/>
            <w:tcBorders>
              <w:top w:val="single" w:sz="6" w:space="0" w:color="8C8C8C"/>
              <w:left w:val="single" w:sz="4" w:space="0" w:color="auto"/>
              <w:bottom w:val="nil"/>
              <w:right w:val="nil"/>
            </w:tcBorders>
            <w:shd w:val="clear" w:color="auto" w:fill="F2F2F2" w:themeFill="background1" w:themeFillShade="F2"/>
            <w:vAlign w:val="center"/>
          </w:tcPr>
          <w:p w14:paraId="59F7FE76"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color w:val="000000"/>
                <w:sz w:val="18"/>
                <w:szCs w:val="18"/>
                <w:lang w:eastAsia="en-IE"/>
              </w:rPr>
              <w:t>Estimates</w:t>
            </w:r>
            <w:r>
              <w:rPr>
                <w:rFonts w:ascii="Calibri" w:hAnsi="Calibri" w:cs="Calibri"/>
                <w:color w:val="000000"/>
                <w:sz w:val="18"/>
                <w:szCs w:val="18"/>
                <w:lang w:eastAsia="en-IE"/>
              </w:rPr>
              <w:t> </w:t>
            </w:r>
          </w:p>
        </w:tc>
        <w:tc>
          <w:tcPr>
            <w:tcW w:w="1739" w:type="dxa"/>
            <w:tcBorders>
              <w:top w:val="single" w:sz="6" w:space="0" w:color="8C8C8C"/>
              <w:left w:val="single" w:sz="6" w:space="0" w:color="auto"/>
              <w:bottom w:val="nil"/>
              <w:right w:val="nil"/>
            </w:tcBorders>
            <w:shd w:val="clear" w:color="auto" w:fill="F2F2F2" w:themeFill="background1" w:themeFillShade="F2"/>
            <w:vAlign w:val="center"/>
            <w:hideMark/>
          </w:tcPr>
          <w:p w14:paraId="19E9DC45"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color w:val="000000"/>
                <w:sz w:val="18"/>
                <w:szCs w:val="18"/>
                <w:lang w:eastAsia="en-IE"/>
              </w:rPr>
              <w:t> </w:t>
            </w:r>
            <w:r>
              <w:rPr>
                <w:rFonts w:ascii="Calibri" w:hAnsi="Calibri" w:cs="Calibri"/>
                <w:color w:val="000000"/>
                <w:sz w:val="18"/>
                <w:szCs w:val="18"/>
                <w:lang w:eastAsia="en-IE"/>
              </w:rPr>
              <w:t> </w:t>
            </w:r>
          </w:p>
        </w:tc>
      </w:tr>
    </w:tbl>
    <w:tbl>
      <w:tblPr>
        <w:tblW w:w="9639"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276"/>
        <w:gridCol w:w="851"/>
        <w:gridCol w:w="850"/>
        <w:gridCol w:w="851"/>
        <w:gridCol w:w="1134"/>
        <w:gridCol w:w="1275"/>
        <w:gridCol w:w="993"/>
        <w:gridCol w:w="708"/>
        <w:gridCol w:w="797"/>
        <w:gridCol w:w="904"/>
      </w:tblGrid>
      <w:tr w:rsidR="00D933B7" w:rsidRPr="008745AC" w14:paraId="64BE8E9B" w14:textId="77777777">
        <w:trPr>
          <w:trHeight w:val="495"/>
        </w:trPr>
        <w:tc>
          <w:tcPr>
            <w:tcW w:w="1276" w:type="dxa"/>
            <w:tcBorders>
              <w:top w:val="nil"/>
              <w:left w:val="nil"/>
              <w:bottom w:val="single" w:sz="6" w:space="0" w:color="8C8C8C"/>
              <w:right w:val="nil"/>
            </w:tcBorders>
            <w:shd w:val="clear" w:color="auto" w:fill="F2F2F2" w:themeFill="background1" w:themeFillShade="F2"/>
            <w:vAlign w:val="center"/>
            <w:hideMark/>
          </w:tcPr>
          <w:p w14:paraId="05D75833"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color w:val="000000"/>
                <w:sz w:val="18"/>
                <w:szCs w:val="18"/>
                <w:lang w:eastAsia="en-IE"/>
              </w:rPr>
              <w:t> </w:t>
            </w:r>
            <w:r>
              <w:rPr>
                <w:rFonts w:ascii="Calibri" w:hAnsi="Calibri" w:cs="Calibri"/>
                <w:color w:val="000000"/>
                <w:sz w:val="18"/>
                <w:szCs w:val="18"/>
                <w:lang w:eastAsia="en-IE"/>
              </w:rPr>
              <w:t> </w:t>
            </w:r>
          </w:p>
        </w:tc>
        <w:tc>
          <w:tcPr>
            <w:tcW w:w="851" w:type="dxa"/>
            <w:tcBorders>
              <w:top w:val="nil"/>
              <w:left w:val="nil"/>
              <w:bottom w:val="single" w:sz="6" w:space="0" w:color="8C8C8C"/>
              <w:right w:val="nil"/>
            </w:tcBorders>
            <w:shd w:val="clear" w:color="auto" w:fill="F2F2F2" w:themeFill="background1" w:themeFillShade="F2"/>
            <w:vAlign w:val="center"/>
            <w:hideMark/>
          </w:tcPr>
          <w:p w14:paraId="315F61D6"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color w:val="000000"/>
                <w:sz w:val="18"/>
                <w:szCs w:val="18"/>
                <w:lang w:eastAsia="en-IE"/>
              </w:rPr>
              <w:t>2021</w:t>
            </w:r>
            <w:r>
              <w:rPr>
                <w:rFonts w:ascii="Calibri" w:hAnsi="Calibri" w:cs="Calibri"/>
                <w:color w:val="000000"/>
                <w:sz w:val="18"/>
                <w:szCs w:val="18"/>
                <w:lang w:eastAsia="en-IE"/>
              </w:rPr>
              <w:t> </w:t>
            </w:r>
          </w:p>
        </w:tc>
        <w:tc>
          <w:tcPr>
            <w:tcW w:w="850" w:type="dxa"/>
            <w:tcBorders>
              <w:top w:val="nil"/>
              <w:left w:val="nil"/>
              <w:bottom w:val="single" w:sz="6" w:space="0" w:color="8C8C8C"/>
              <w:right w:val="nil"/>
            </w:tcBorders>
            <w:shd w:val="clear" w:color="auto" w:fill="F2F2F2" w:themeFill="background1" w:themeFillShade="F2"/>
            <w:vAlign w:val="center"/>
            <w:hideMark/>
          </w:tcPr>
          <w:p w14:paraId="33392942"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color w:val="000000"/>
                <w:sz w:val="18"/>
                <w:szCs w:val="18"/>
                <w:lang w:eastAsia="en-IE"/>
              </w:rPr>
              <w:t>2022</w:t>
            </w:r>
            <w:r>
              <w:rPr>
                <w:rFonts w:ascii="Calibri" w:hAnsi="Calibri" w:cs="Calibri"/>
                <w:color w:val="000000"/>
                <w:sz w:val="18"/>
                <w:szCs w:val="18"/>
                <w:lang w:eastAsia="en-IE"/>
              </w:rPr>
              <w:t> </w:t>
            </w:r>
          </w:p>
        </w:tc>
        <w:tc>
          <w:tcPr>
            <w:tcW w:w="851" w:type="dxa"/>
            <w:tcBorders>
              <w:top w:val="nil"/>
              <w:left w:val="nil"/>
              <w:bottom w:val="single" w:sz="6" w:space="0" w:color="8C8C8C"/>
              <w:right w:val="nil"/>
            </w:tcBorders>
            <w:shd w:val="clear" w:color="auto" w:fill="F2F2F2" w:themeFill="background1" w:themeFillShade="F2"/>
            <w:vAlign w:val="center"/>
            <w:hideMark/>
          </w:tcPr>
          <w:p w14:paraId="32F08CA3"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color w:val="000000"/>
                <w:sz w:val="18"/>
                <w:szCs w:val="18"/>
                <w:lang w:eastAsia="en-IE"/>
              </w:rPr>
              <w:t>2023</w:t>
            </w:r>
            <w:r>
              <w:rPr>
                <w:rFonts w:ascii="Calibri" w:hAnsi="Calibri" w:cs="Calibri"/>
                <w:color w:val="000000"/>
                <w:sz w:val="18"/>
                <w:szCs w:val="18"/>
                <w:lang w:eastAsia="en-IE"/>
              </w:rPr>
              <w:t> </w:t>
            </w:r>
          </w:p>
        </w:tc>
        <w:tc>
          <w:tcPr>
            <w:tcW w:w="1134" w:type="dxa"/>
            <w:tcBorders>
              <w:top w:val="nil"/>
              <w:left w:val="nil"/>
              <w:bottom w:val="single" w:sz="6" w:space="0" w:color="8C8C8C"/>
              <w:right w:val="nil"/>
            </w:tcBorders>
            <w:shd w:val="clear" w:color="auto" w:fill="F2F2F2" w:themeFill="background1" w:themeFillShade="F2"/>
            <w:vAlign w:val="center"/>
            <w:hideMark/>
          </w:tcPr>
          <w:p w14:paraId="515023E1"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color w:val="000000"/>
                <w:sz w:val="18"/>
                <w:szCs w:val="18"/>
                <w:lang w:eastAsia="en-IE"/>
              </w:rPr>
              <w:t>2024</w:t>
            </w:r>
            <w:r>
              <w:rPr>
                <w:rFonts w:ascii="Calibri" w:hAnsi="Calibri" w:cs="Calibri"/>
                <w:color w:val="000000"/>
                <w:sz w:val="18"/>
                <w:szCs w:val="18"/>
                <w:lang w:eastAsia="en-IE"/>
              </w:rPr>
              <w:t> </w:t>
            </w:r>
          </w:p>
        </w:tc>
        <w:tc>
          <w:tcPr>
            <w:tcW w:w="1275" w:type="dxa"/>
            <w:tcBorders>
              <w:top w:val="nil"/>
              <w:left w:val="nil"/>
              <w:bottom w:val="single" w:sz="6" w:space="0" w:color="8C8C8C"/>
              <w:right w:val="single" w:sz="4" w:space="0" w:color="auto"/>
            </w:tcBorders>
            <w:shd w:val="clear" w:color="auto" w:fill="F2F2F2" w:themeFill="background1" w:themeFillShade="F2"/>
            <w:vAlign w:val="center"/>
            <w:hideMark/>
          </w:tcPr>
          <w:p w14:paraId="0A7D4057"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color w:val="000000"/>
                <w:sz w:val="18"/>
                <w:szCs w:val="18"/>
                <w:lang w:eastAsia="en-IE"/>
              </w:rPr>
              <w:t>2025</w:t>
            </w:r>
            <w:r>
              <w:rPr>
                <w:rFonts w:ascii="Calibri" w:hAnsi="Calibri" w:cs="Calibri"/>
                <w:color w:val="000000"/>
                <w:sz w:val="18"/>
                <w:szCs w:val="18"/>
                <w:lang w:eastAsia="en-IE"/>
              </w:rPr>
              <w:t> </w:t>
            </w:r>
          </w:p>
        </w:tc>
        <w:tc>
          <w:tcPr>
            <w:tcW w:w="993" w:type="dxa"/>
            <w:tcBorders>
              <w:top w:val="nil"/>
              <w:left w:val="single" w:sz="4" w:space="0" w:color="auto"/>
              <w:bottom w:val="single" w:sz="6" w:space="0" w:color="8C8C8C"/>
              <w:right w:val="nil"/>
            </w:tcBorders>
            <w:shd w:val="clear" w:color="auto" w:fill="F2F2F2" w:themeFill="background1" w:themeFillShade="F2"/>
            <w:vAlign w:val="center"/>
            <w:hideMark/>
          </w:tcPr>
          <w:p w14:paraId="0219F5AB"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sz w:val="18"/>
                <w:szCs w:val="18"/>
                <w:lang w:eastAsia="en-IE"/>
              </w:rPr>
              <w:t>2026</w:t>
            </w:r>
            <w:r>
              <w:rPr>
                <w:rFonts w:ascii="Calibri" w:hAnsi="Calibri" w:cs="Calibri"/>
                <w:sz w:val="18"/>
                <w:szCs w:val="18"/>
                <w:lang w:eastAsia="en-IE"/>
              </w:rPr>
              <w:t> </w:t>
            </w:r>
          </w:p>
        </w:tc>
        <w:tc>
          <w:tcPr>
            <w:tcW w:w="708" w:type="dxa"/>
            <w:tcBorders>
              <w:top w:val="nil"/>
              <w:left w:val="nil"/>
              <w:bottom w:val="single" w:sz="6" w:space="0" w:color="8C8C8C"/>
              <w:right w:val="single" w:sz="6" w:space="0" w:color="auto"/>
            </w:tcBorders>
            <w:shd w:val="clear" w:color="auto" w:fill="F2F2F2" w:themeFill="background1" w:themeFillShade="F2"/>
            <w:vAlign w:val="center"/>
            <w:hideMark/>
          </w:tcPr>
          <w:p w14:paraId="38F24D1B"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color w:val="000000"/>
                <w:sz w:val="18"/>
                <w:szCs w:val="18"/>
                <w:lang w:eastAsia="en-IE"/>
              </w:rPr>
              <w:t>2027</w:t>
            </w:r>
            <w:r>
              <w:rPr>
                <w:rFonts w:ascii="Calibri" w:hAnsi="Calibri" w:cs="Calibri"/>
                <w:color w:val="000000"/>
                <w:sz w:val="18"/>
                <w:szCs w:val="18"/>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4284D030"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sz w:val="18"/>
                <w:szCs w:val="18"/>
                <w:lang w:eastAsia="en-IE"/>
              </w:rPr>
              <w:t>Total</w:t>
            </w:r>
            <w:r>
              <w:rPr>
                <w:rFonts w:ascii="Calibri" w:hAnsi="Calibri" w:cs="Calibri"/>
                <w:sz w:val="18"/>
                <w:szCs w:val="18"/>
                <w:lang w:eastAsia="en-IE"/>
              </w:rPr>
              <w:t> </w:t>
            </w:r>
          </w:p>
        </w:tc>
        <w:tc>
          <w:tcPr>
            <w:tcW w:w="904" w:type="dxa"/>
            <w:tcBorders>
              <w:top w:val="nil"/>
              <w:left w:val="nil"/>
              <w:bottom w:val="single" w:sz="6" w:space="0" w:color="8C8C8C"/>
              <w:right w:val="nil"/>
            </w:tcBorders>
            <w:shd w:val="clear" w:color="auto" w:fill="F2F2F2" w:themeFill="background1" w:themeFillShade="F2"/>
            <w:vAlign w:val="center"/>
            <w:hideMark/>
          </w:tcPr>
          <w:p w14:paraId="7C33A7F0"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sz w:val="18"/>
                <w:szCs w:val="18"/>
                <w:lang w:eastAsia="en-IE"/>
              </w:rPr>
              <w:t>% of the</w:t>
            </w:r>
            <w:r>
              <w:rPr>
                <w:rFonts w:ascii="Calibri" w:hAnsi="Calibri" w:cs="Calibri"/>
                <w:b/>
                <w:sz w:val="18"/>
                <w:szCs w:val="18"/>
                <w:lang w:eastAsia="en-IE"/>
              </w:rPr>
              <w:t xml:space="preserve"> </w:t>
            </w:r>
            <w:r>
              <w:rPr>
                <w:rFonts w:cs="Segoe UI"/>
                <w:b/>
                <w:sz w:val="18"/>
                <w:szCs w:val="18"/>
                <w:lang w:eastAsia="en-IE"/>
              </w:rPr>
              <w:t>total envelope</w:t>
            </w:r>
            <w:r>
              <w:rPr>
                <w:rFonts w:ascii="Calibri" w:hAnsi="Calibri" w:cs="Calibri"/>
                <w:sz w:val="18"/>
                <w:szCs w:val="18"/>
                <w:lang w:eastAsia="en-IE"/>
              </w:rPr>
              <w:t> </w:t>
            </w:r>
          </w:p>
        </w:tc>
      </w:tr>
      <w:tr w:rsidR="00D933B7" w:rsidRPr="008745AC" w14:paraId="1FE9A085" w14:textId="77777777" w:rsidTr="00F72C99">
        <w:trPr>
          <w:trHeight w:val="300"/>
        </w:trPr>
        <w:tc>
          <w:tcPr>
            <w:tcW w:w="1276" w:type="dxa"/>
            <w:tcBorders>
              <w:top w:val="nil"/>
              <w:left w:val="nil"/>
              <w:bottom w:val="single" w:sz="6" w:space="0" w:color="8C8C8C"/>
              <w:right w:val="nil"/>
            </w:tcBorders>
            <w:vAlign w:val="center"/>
            <w:hideMark/>
          </w:tcPr>
          <w:p w14:paraId="7D71CA37" w14:textId="77777777" w:rsidR="00D933B7" w:rsidRPr="008745AC" w:rsidRDefault="00D933B7">
            <w:pPr>
              <w:spacing w:after="0" w:line="240" w:lineRule="auto"/>
              <w:textAlignment w:val="baseline"/>
              <w:rPr>
                <w:rFonts w:ascii="Segoe UI" w:hAnsi="Segoe UI" w:cs="Segoe UI"/>
                <w:sz w:val="18"/>
                <w:szCs w:val="18"/>
                <w:lang w:eastAsia="en-IE"/>
              </w:rPr>
            </w:pPr>
            <w:r>
              <w:rPr>
                <w:rFonts w:cs="Segoe UI"/>
                <w:b/>
                <w:color w:val="000000"/>
                <w:sz w:val="18"/>
                <w:szCs w:val="18"/>
                <w:lang w:eastAsia="en-IE"/>
              </w:rPr>
              <w:t xml:space="preserve">Climate mainstreaming </w:t>
            </w:r>
          </w:p>
        </w:tc>
        <w:tc>
          <w:tcPr>
            <w:tcW w:w="851"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tcPr>
          <w:p w14:paraId="11678E21" w14:textId="6C32BA3E" w:rsidR="00D933B7" w:rsidRPr="001F2F66" w:rsidRDefault="00FC3E63">
            <w:pPr>
              <w:spacing w:after="0" w:line="240" w:lineRule="auto"/>
              <w:jc w:val="center"/>
              <w:textAlignment w:val="baseline"/>
              <w:rPr>
                <w:rFonts w:ascii="Segoe UI" w:hAnsi="Segoe UI" w:cs="Segoe UI"/>
                <w:sz w:val="22"/>
                <w:szCs w:val="22"/>
                <w:lang w:eastAsia="en-IE"/>
              </w:rPr>
            </w:pPr>
            <w:r>
              <w:rPr>
                <w:sz w:val="18"/>
                <w:szCs w:val="18"/>
              </w:rPr>
              <w:t>91.7</w:t>
            </w:r>
            <w:r w:rsidR="00F55A75" w:rsidRPr="009273A4">
              <w:rPr>
                <w:sz w:val="18"/>
                <w:szCs w:val="18"/>
              </w:rPr>
              <w:t xml:space="preserve">   </w:t>
            </w:r>
          </w:p>
        </w:tc>
        <w:tc>
          <w:tcPr>
            <w:tcW w:w="850" w:type="dxa"/>
            <w:tcBorders>
              <w:top w:val="nil"/>
              <w:left w:val="nil"/>
              <w:bottom w:val="single" w:sz="4" w:space="0" w:color="D9D9D9" w:themeColor="background1" w:themeShade="D9"/>
              <w:right w:val="single" w:sz="4" w:space="0" w:color="D9D9D9" w:themeColor="background1" w:themeShade="D9"/>
            </w:tcBorders>
          </w:tcPr>
          <w:p w14:paraId="4CC43C10" w14:textId="6D3E6A82"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15</w:t>
            </w:r>
            <w:r w:rsidR="009403CB">
              <w:rPr>
                <w:sz w:val="18"/>
                <w:szCs w:val="18"/>
              </w:rPr>
              <w:t xml:space="preserve"> </w:t>
            </w:r>
            <w:r w:rsidRPr="009273A4">
              <w:rPr>
                <w:sz w:val="18"/>
                <w:szCs w:val="18"/>
              </w:rPr>
              <w:t>3</w:t>
            </w:r>
            <w:r w:rsidR="00707182">
              <w:rPr>
                <w:sz w:val="18"/>
                <w:szCs w:val="18"/>
              </w:rPr>
              <w:t>23.2</w:t>
            </w:r>
            <w:r w:rsidRPr="009273A4">
              <w:rPr>
                <w:sz w:val="18"/>
                <w:szCs w:val="18"/>
              </w:rPr>
              <w:t xml:space="preserve"> </w:t>
            </w:r>
          </w:p>
        </w:tc>
        <w:tc>
          <w:tcPr>
            <w:tcW w:w="851" w:type="dxa"/>
            <w:tcBorders>
              <w:top w:val="nil"/>
              <w:left w:val="nil"/>
              <w:bottom w:val="single" w:sz="4" w:space="0" w:color="D9D9D9" w:themeColor="background1" w:themeShade="D9"/>
              <w:right w:val="single" w:sz="4" w:space="0" w:color="D9D9D9" w:themeColor="background1" w:themeShade="D9"/>
            </w:tcBorders>
          </w:tcPr>
          <w:p w14:paraId="1F4114DF" w14:textId="336D3063"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16</w:t>
            </w:r>
            <w:r w:rsidR="0071614F">
              <w:rPr>
                <w:sz w:val="18"/>
                <w:szCs w:val="18"/>
              </w:rPr>
              <w:t xml:space="preserve"> </w:t>
            </w:r>
            <w:r w:rsidR="00707182">
              <w:rPr>
                <w:sz w:val="18"/>
                <w:szCs w:val="18"/>
              </w:rPr>
              <w:t>128.1</w:t>
            </w:r>
            <w:r w:rsidRPr="009273A4">
              <w:rPr>
                <w:sz w:val="18"/>
                <w:szCs w:val="18"/>
              </w:rPr>
              <w:t xml:space="preserve"> </w:t>
            </w:r>
          </w:p>
        </w:tc>
        <w:tc>
          <w:tcPr>
            <w:tcW w:w="1134" w:type="dxa"/>
            <w:tcBorders>
              <w:top w:val="nil"/>
              <w:left w:val="nil"/>
              <w:bottom w:val="single" w:sz="4" w:space="0" w:color="D9D9D9" w:themeColor="background1" w:themeShade="D9"/>
              <w:right w:val="single" w:sz="4" w:space="0" w:color="D9D9D9" w:themeColor="background1" w:themeShade="D9"/>
            </w:tcBorders>
          </w:tcPr>
          <w:p w14:paraId="1ECA676F" w14:textId="5DD4CE34"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16</w:t>
            </w:r>
            <w:r w:rsidR="0071614F">
              <w:rPr>
                <w:sz w:val="18"/>
                <w:szCs w:val="18"/>
              </w:rPr>
              <w:t xml:space="preserve"> </w:t>
            </w:r>
            <w:r w:rsidRPr="009273A4">
              <w:rPr>
                <w:sz w:val="18"/>
                <w:szCs w:val="18"/>
              </w:rPr>
              <w:t>5</w:t>
            </w:r>
            <w:r w:rsidR="00D879BC">
              <w:rPr>
                <w:sz w:val="18"/>
                <w:szCs w:val="18"/>
              </w:rPr>
              <w:t>70.2</w:t>
            </w:r>
            <w:r w:rsidRPr="009273A4">
              <w:rPr>
                <w:sz w:val="18"/>
                <w:szCs w:val="18"/>
              </w:rPr>
              <w:t xml:space="preserve"> </w:t>
            </w:r>
          </w:p>
        </w:tc>
        <w:tc>
          <w:tcPr>
            <w:tcW w:w="1275" w:type="dxa"/>
            <w:tcBorders>
              <w:top w:val="nil"/>
              <w:left w:val="nil"/>
              <w:bottom w:val="single" w:sz="4" w:space="0" w:color="D9D9D9" w:themeColor="background1" w:themeShade="D9"/>
              <w:right w:val="single" w:sz="4" w:space="0" w:color="D9D9D9" w:themeColor="background1" w:themeShade="D9"/>
            </w:tcBorders>
            <w:hideMark/>
          </w:tcPr>
          <w:p w14:paraId="55EEDE8C" w14:textId="7F8A82CE" w:rsidR="00D933B7" w:rsidRPr="001F2F66" w:rsidRDefault="00F55A75">
            <w:pPr>
              <w:spacing w:after="0" w:line="240" w:lineRule="auto"/>
              <w:jc w:val="center"/>
              <w:textAlignment w:val="baseline"/>
              <w:rPr>
                <w:rFonts w:ascii="Segoe UI" w:hAnsi="Segoe UI" w:cs="Segoe UI"/>
                <w:sz w:val="22"/>
                <w:szCs w:val="22"/>
                <w:highlight w:val="yellow"/>
                <w:lang w:eastAsia="en-IE"/>
              </w:rPr>
            </w:pPr>
            <w:r w:rsidRPr="009273A4">
              <w:rPr>
                <w:sz w:val="18"/>
                <w:szCs w:val="18"/>
              </w:rPr>
              <w:t>17</w:t>
            </w:r>
            <w:r w:rsidR="0071614F">
              <w:rPr>
                <w:sz w:val="18"/>
                <w:szCs w:val="18"/>
              </w:rPr>
              <w:t xml:space="preserve"> </w:t>
            </w:r>
            <w:r w:rsidRPr="009273A4">
              <w:rPr>
                <w:sz w:val="18"/>
                <w:szCs w:val="18"/>
              </w:rPr>
              <w:t>0</w:t>
            </w:r>
            <w:r w:rsidR="00D879BC">
              <w:rPr>
                <w:sz w:val="18"/>
                <w:szCs w:val="18"/>
              </w:rPr>
              <w:t>12.9</w:t>
            </w:r>
            <w:r w:rsidRPr="009273A4">
              <w:rPr>
                <w:sz w:val="18"/>
                <w:szCs w:val="18"/>
              </w:rPr>
              <w:t xml:space="preserve"> </w:t>
            </w:r>
          </w:p>
        </w:tc>
        <w:tc>
          <w:tcPr>
            <w:tcW w:w="993" w:type="dxa"/>
            <w:tcBorders>
              <w:top w:val="nil"/>
              <w:left w:val="nil"/>
              <w:bottom w:val="single" w:sz="4" w:space="0" w:color="D9D9D9" w:themeColor="background1" w:themeShade="D9"/>
              <w:right w:val="single" w:sz="4" w:space="0" w:color="D9D9D9" w:themeColor="background1" w:themeShade="D9"/>
            </w:tcBorders>
            <w:hideMark/>
          </w:tcPr>
          <w:p w14:paraId="47DC76CD" w14:textId="5F73B628"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14</w:t>
            </w:r>
            <w:r w:rsidR="0071614F">
              <w:rPr>
                <w:sz w:val="18"/>
                <w:szCs w:val="18"/>
              </w:rPr>
              <w:t xml:space="preserve">  </w:t>
            </w:r>
            <w:r w:rsidR="00D879BC">
              <w:rPr>
                <w:sz w:val="18"/>
                <w:szCs w:val="18"/>
              </w:rPr>
              <w:t>600.1</w:t>
            </w:r>
            <w:r w:rsidRPr="009273A4">
              <w:rPr>
                <w:sz w:val="18"/>
                <w:szCs w:val="18"/>
              </w:rPr>
              <w:t xml:space="preserve"> </w:t>
            </w:r>
          </w:p>
        </w:tc>
        <w:tc>
          <w:tcPr>
            <w:tcW w:w="708" w:type="dxa"/>
            <w:tcBorders>
              <w:top w:val="nil"/>
              <w:left w:val="nil"/>
              <w:bottom w:val="single" w:sz="4" w:space="0" w:color="D9D9D9" w:themeColor="background1" w:themeShade="D9"/>
              <w:right w:val="single" w:sz="4" w:space="0" w:color="D9D9D9" w:themeColor="background1" w:themeShade="D9"/>
            </w:tcBorders>
            <w:hideMark/>
          </w:tcPr>
          <w:p w14:paraId="6FC67D6C" w14:textId="75200102" w:rsidR="00D933B7" w:rsidRPr="001F2F66" w:rsidRDefault="00E22E7A">
            <w:pPr>
              <w:spacing w:after="0" w:line="240" w:lineRule="auto"/>
              <w:jc w:val="center"/>
              <w:textAlignment w:val="baseline"/>
              <w:rPr>
                <w:rFonts w:ascii="Segoe UI" w:hAnsi="Segoe UI" w:cs="Segoe UI"/>
                <w:sz w:val="22"/>
                <w:szCs w:val="22"/>
                <w:lang w:eastAsia="en-IE"/>
              </w:rPr>
            </w:pPr>
            <w:r>
              <w:rPr>
                <w:sz w:val="18"/>
                <w:szCs w:val="18"/>
              </w:rPr>
              <w:t>15 107.0</w:t>
            </w:r>
            <w:r w:rsidR="00F55A75" w:rsidRPr="009273A4">
              <w:rPr>
                <w:sz w:val="18"/>
                <w:szCs w:val="18"/>
              </w:rPr>
              <w:t xml:space="preserve"> </w:t>
            </w:r>
          </w:p>
        </w:tc>
        <w:tc>
          <w:tcPr>
            <w:tcW w:w="797" w:type="dxa"/>
            <w:tcBorders>
              <w:top w:val="nil"/>
              <w:left w:val="nil"/>
              <w:bottom w:val="single" w:sz="4" w:space="0" w:color="D9D9D9" w:themeColor="background1" w:themeShade="D9"/>
              <w:right w:val="single" w:sz="4" w:space="0" w:color="D9D9D9" w:themeColor="background1" w:themeShade="D9"/>
            </w:tcBorders>
            <w:hideMark/>
          </w:tcPr>
          <w:p w14:paraId="2CC6881B" w14:textId="3BC0DCF0"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94</w:t>
            </w:r>
            <w:r w:rsidR="0071614F">
              <w:rPr>
                <w:sz w:val="18"/>
                <w:szCs w:val="18"/>
              </w:rPr>
              <w:t xml:space="preserve"> </w:t>
            </w:r>
            <w:r w:rsidR="00E22E7A">
              <w:rPr>
                <w:sz w:val="18"/>
                <w:szCs w:val="18"/>
              </w:rPr>
              <w:t>833.3</w:t>
            </w:r>
            <w:r w:rsidRPr="009273A4">
              <w:rPr>
                <w:sz w:val="18"/>
                <w:szCs w:val="18"/>
              </w:rPr>
              <w:t xml:space="preserve"> </w:t>
            </w:r>
          </w:p>
        </w:tc>
        <w:tc>
          <w:tcPr>
            <w:tcW w:w="904" w:type="dxa"/>
            <w:tcBorders>
              <w:top w:val="nil"/>
              <w:left w:val="nil"/>
              <w:bottom w:val="nil"/>
              <w:right w:val="single" w:sz="4" w:space="0" w:color="D9D9D9" w:themeColor="background1" w:themeShade="D9"/>
            </w:tcBorders>
            <w:vAlign w:val="center"/>
            <w:hideMark/>
          </w:tcPr>
          <w:p w14:paraId="57602EA0" w14:textId="70E8C03F" w:rsidR="00D933B7" w:rsidRPr="001F2F66" w:rsidRDefault="00F55A75">
            <w:pPr>
              <w:spacing w:after="0" w:line="240" w:lineRule="auto"/>
              <w:jc w:val="center"/>
              <w:textAlignment w:val="baseline"/>
              <w:rPr>
                <w:rFonts w:ascii="Segoe UI" w:hAnsi="Segoe UI" w:cs="Segoe UI"/>
                <w:sz w:val="22"/>
                <w:szCs w:val="22"/>
                <w:lang w:eastAsia="en-IE"/>
              </w:rPr>
            </w:pPr>
            <w:r w:rsidRPr="00E57F7B">
              <w:rPr>
                <w:rFonts w:ascii="EC Square Sans Pro" w:hAnsi="EC Square Sans Pro" w:cs="Arial"/>
                <w:color w:val="000000"/>
                <w:sz w:val="16"/>
                <w:szCs w:val="16"/>
                <w:lang w:val="en-IE" w:eastAsia="en-IE"/>
              </w:rPr>
              <w:t>3</w:t>
            </w:r>
            <w:r w:rsidR="00E22E7A">
              <w:rPr>
                <w:rFonts w:ascii="EC Square Sans Pro" w:hAnsi="EC Square Sans Pro" w:cs="Arial"/>
                <w:color w:val="000000"/>
                <w:sz w:val="16"/>
                <w:szCs w:val="16"/>
                <w:lang w:val="en-IE" w:eastAsia="en-IE"/>
              </w:rPr>
              <w:t>5</w:t>
            </w:r>
            <w:r w:rsidRPr="00E57F7B">
              <w:rPr>
                <w:rFonts w:ascii="EC Square Sans Pro" w:hAnsi="EC Square Sans Pro" w:cs="Arial"/>
                <w:color w:val="000000"/>
                <w:sz w:val="16"/>
                <w:szCs w:val="16"/>
                <w:lang w:val="en-IE" w:eastAsia="en-IE"/>
              </w:rPr>
              <w:t>.</w:t>
            </w:r>
            <w:r w:rsidR="00E22E7A">
              <w:rPr>
                <w:rFonts w:ascii="EC Square Sans Pro" w:hAnsi="EC Square Sans Pro" w:cs="Arial"/>
                <w:color w:val="000000"/>
                <w:sz w:val="16"/>
                <w:szCs w:val="16"/>
                <w:lang w:val="en-IE" w:eastAsia="en-IE"/>
              </w:rPr>
              <w:t>9</w:t>
            </w:r>
            <w:r w:rsidRPr="00E57F7B">
              <w:rPr>
                <w:rFonts w:ascii="EC Square Sans Pro" w:hAnsi="EC Square Sans Pro" w:cs="Arial"/>
                <w:color w:val="000000"/>
                <w:sz w:val="16"/>
                <w:szCs w:val="16"/>
                <w:lang w:val="en-IE" w:eastAsia="en-IE"/>
              </w:rPr>
              <w:t>%</w:t>
            </w:r>
          </w:p>
        </w:tc>
      </w:tr>
      <w:tr w:rsidR="002C52E1" w:rsidRPr="008745AC" w14:paraId="611B85B2" w14:textId="77777777">
        <w:trPr>
          <w:trHeight w:val="300"/>
        </w:trPr>
        <w:tc>
          <w:tcPr>
            <w:tcW w:w="1276" w:type="dxa"/>
            <w:tcBorders>
              <w:top w:val="nil"/>
              <w:left w:val="nil"/>
              <w:bottom w:val="single" w:sz="6" w:space="0" w:color="8C8C8C"/>
              <w:right w:val="nil"/>
            </w:tcBorders>
            <w:shd w:val="clear" w:color="auto" w:fill="F2F2F2" w:themeFill="background1" w:themeFillShade="F2"/>
            <w:vAlign w:val="center"/>
            <w:hideMark/>
          </w:tcPr>
          <w:p w14:paraId="60BFD379" w14:textId="77777777" w:rsidR="00D933B7" w:rsidRPr="008745AC" w:rsidRDefault="00D933B7">
            <w:pPr>
              <w:spacing w:after="0" w:line="240" w:lineRule="auto"/>
              <w:textAlignment w:val="baseline"/>
              <w:rPr>
                <w:rFonts w:ascii="Segoe UI" w:hAnsi="Segoe UI" w:cs="Segoe UI"/>
                <w:sz w:val="18"/>
                <w:szCs w:val="18"/>
                <w:lang w:eastAsia="en-IE"/>
              </w:rPr>
            </w:pPr>
            <w:r>
              <w:rPr>
                <w:rFonts w:cs="Segoe UI"/>
                <w:b/>
                <w:sz w:val="18"/>
                <w:szCs w:val="18"/>
                <w:lang w:eastAsia="en-IE"/>
              </w:rPr>
              <w:t>Biodiversity mainstreaming</w:t>
            </w:r>
            <w:r>
              <w:rPr>
                <w:rFonts w:ascii="Calibri" w:hAnsi="Calibri" w:cs="Calibri"/>
                <w:b/>
                <w:sz w:val="18"/>
                <w:szCs w:val="18"/>
                <w:lang w:eastAsia="en-IE"/>
              </w:rPr>
              <w:t xml:space="preserve"> </w:t>
            </w:r>
          </w:p>
        </w:tc>
        <w:tc>
          <w:tcPr>
            <w:tcW w:w="851"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3A20BBE6" w14:textId="2C2421A8"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 xml:space="preserve"> </w:t>
            </w:r>
            <w:r w:rsidR="00667F53">
              <w:rPr>
                <w:sz w:val="18"/>
                <w:szCs w:val="18"/>
              </w:rPr>
              <w:t>15.6</w:t>
            </w:r>
            <w:r w:rsidRPr="009273A4">
              <w:rPr>
                <w:sz w:val="18"/>
                <w:szCs w:val="18"/>
              </w:rPr>
              <w:t xml:space="preserve">   </w:t>
            </w:r>
          </w:p>
        </w:tc>
        <w:tc>
          <w:tcPr>
            <w:tcW w:w="85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14D53276" w14:textId="4A0F092C"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 xml:space="preserve"> 2</w:t>
            </w:r>
            <w:r w:rsidR="0071614F">
              <w:rPr>
                <w:sz w:val="18"/>
                <w:szCs w:val="18"/>
              </w:rPr>
              <w:t xml:space="preserve"> </w:t>
            </w:r>
            <w:r w:rsidRPr="009273A4">
              <w:rPr>
                <w:sz w:val="18"/>
                <w:szCs w:val="18"/>
              </w:rPr>
              <w:t>61</w:t>
            </w:r>
            <w:r w:rsidR="008C7583">
              <w:rPr>
                <w:sz w:val="18"/>
                <w:szCs w:val="18"/>
              </w:rPr>
              <w:t>1.0</w:t>
            </w:r>
            <w:r w:rsidRPr="009273A4">
              <w:rPr>
                <w:sz w:val="18"/>
                <w:szCs w:val="18"/>
              </w:rPr>
              <w:t xml:space="preserve"> </w:t>
            </w:r>
          </w:p>
        </w:tc>
        <w:tc>
          <w:tcPr>
            <w:tcW w:w="851"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51FD8C6B" w14:textId="499C880D"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 xml:space="preserve"> 2</w:t>
            </w:r>
            <w:r w:rsidR="0071614F">
              <w:rPr>
                <w:sz w:val="18"/>
                <w:szCs w:val="18"/>
              </w:rPr>
              <w:t xml:space="preserve"> </w:t>
            </w:r>
            <w:r w:rsidRPr="009273A4">
              <w:rPr>
                <w:sz w:val="18"/>
                <w:szCs w:val="18"/>
              </w:rPr>
              <w:t>7</w:t>
            </w:r>
            <w:r w:rsidR="008C7583">
              <w:rPr>
                <w:sz w:val="18"/>
                <w:szCs w:val="18"/>
              </w:rPr>
              <w:t>48.1</w:t>
            </w:r>
            <w:r w:rsidRPr="009273A4">
              <w:rPr>
                <w:sz w:val="18"/>
                <w:szCs w:val="18"/>
              </w:rPr>
              <w:t xml:space="preserve"> </w:t>
            </w:r>
          </w:p>
        </w:tc>
        <w:tc>
          <w:tcPr>
            <w:tcW w:w="1134"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0700BD84" w14:textId="7624C977"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 xml:space="preserve"> 2</w:t>
            </w:r>
            <w:r w:rsidR="0071614F">
              <w:rPr>
                <w:sz w:val="18"/>
                <w:szCs w:val="18"/>
              </w:rPr>
              <w:t xml:space="preserve"> </w:t>
            </w:r>
            <w:r w:rsidRPr="009273A4">
              <w:rPr>
                <w:sz w:val="18"/>
                <w:szCs w:val="18"/>
              </w:rPr>
              <w:t>82</w:t>
            </w:r>
            <w:r w:rsidR="008C7583">
              <w:rPr>
                <w:sz w:val="18"/>
                <w:szCs w:val="18"/>
              </w:rPr>
              <w:t>3.5</w:t>
            </w:r>
            <w:r w:rsidRPr="009273A4">
              <w:rPr>
                <w:sz w:val="18"/>
                <w:szCs w:val="18"/>
              </w:rPr>
              <w:t xml:space="preserve"> </w:t>
            </w:r>
          </w:p>
        </w:tc>
        <w:tc>
          <w:tcPr>
            <w:tcW w:w="1275"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42731FDC" w14:textId="68AC034C" w:rsidR="00D933B7" w:rsidRPr="001F2F66" w:rsidRDefault="00F55A75">
            <w:pPr>
              <w:spacing w:after="0" w:line="240" w:lineRule="auto"/>
              <w:jc w:val="center"/>
              <w:textAlignment w:val="baseline"/>
              <w:rPr>
                <w:rFonts w:ascii="Segoe UI" w:hAnsi="Segoe UI" w:cs="Segoe UI"/>
                <w:sz w:val="22"/>
                <w:szCs w:val="22"/>
                <w:highlight w:val="yellow"/>
                <w:lang w:eastAsia="en-IE"/>
              </w:rPr>
            </w:pPr>
            <w:r w:rsidRPr="009273A4">
              <w:rPr>
                <w:sz w:val="18"/>
                <w:szCs w:val="18"/>
              </w:rPr>
              <w:t xml:space="preserve"> 2</w:t>
            </w:r>
            <w:r w:rsidR="0071614F">
              <w:rPr>
                <w:sz w:val="18"/>
                <w:szCs w:val="18"/>
              </w:rPr>
              <w:t xml:space="preserve"> </w:t>
            </w:r>
            <w:r w:rsidR="00321947">
              <w:rPr>
                <w:sz w:val="18"/>
                <w:szCs w:val="18"/>
              </w:rPr>
              <w:t>898.9</w:t>
            </w:r>
            <w:r w:rsidRPr="009273A4">
              <w:rPr>
                <w:sz w:val="18"/>
                <w:szCs w:val="18"/>
              </w:rPr>
              <w:t xml:space="preserve"> </w:t>
            </w:r>
          </w:p>
        </w:tc>
        <w:tc>
          <w:tcPr>
            <w:tcW w:w="993"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559A0985" w14:textId="78D4B3B3"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 xml:space="preserve"> 2</w:t>
            </w:r>
            <w:r w:rsidR="0071614F">
              <w:rPr>
                <w:sz w:val="18"/>
                <w:szCs w:val="18"/>
              </w:rPr>
              <w:t xml:space="preserve"> </w:t>
            </w:r>
            <w:r w:rsidRPr="009273A4">
              <w:rPr>
                <w:sz w:val="18"/>
                <w:szCs w:val="18"/>
              </w:rPr>
              <w:t>4</w:t>
            </w:r>
            <w:r w:rsidR="00321947">
              <w:rPr>
                <w:sz w:val="18"/>
                <w:szCs w:val="18"/>
              </w:rPr>
              <w:t>87.8</w:t>
            </w:r>
            <w:r w:rsidRPr="009273A4">
              <w:rPr>
                <w:sz w:val="18"/>
                <w:szCs w:val="18"/>
              </w:rPr>
              <w:t xml:space="preserve"> </w:t>
            </w:r>
          </w:p>
        </w:tc>
        <w:tc>
          <w:tcPr>
            <w:tcW w:w="708"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116C21EA" w14:textId="57A4C88E"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 xml:space="preserve"> 2</w:t>
            </w:r>
            <w:r w:rsidR="0071614F">
              <w:rPr>
                <w:sz w:val="18"/>
                <w:szCs w:val="18"/>
              </w:rPr>
              <w:t xml:space="preserve"> </w:t>
            </w:r>
            <w:r w:rsidRPr="009273A4">
              <w:rPr>
                <w:sz w:val="18"/>
                <w:szCs w:val="18"/>
              </w:rPr>
              <w:t>5</w:t>
            </w:r>
            <w:r w:rsidR="00321947">
              <w:rPr>
                <w:sz w:val="18"/>
                <w:szCs w:val="18"/>
              </w:rPr>
              <w:t>74.1</w:t>
            </w:r>
            <w:r w:rsidRPr="009273A4">
              <w:rPr>
                <w:sz w:val="18"/>
                <w:szCs w:val="18"/>
              </w:rPr>
              <w:t xml:space="preserve"> </w:t>
            </w:r>
          </w:p>
        </w:tc>
        <w:tc>
          <w:tcPr>
            <w:tcW w:w="797"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hideMark/>
          </w:tcPr>
          <w:p w14:paraId="7C5DC560" w14:textId="3B7A1DD8" w:rsidR="00D933B7" w:rsidRPr="001F2F66" w:rsidRDefault="00F55A75">
            <w:pPr>
              <w:spacing w:after="0" w:line="240" w:lineRule="auto"/>
              <w:jc w:val="center"/>
              <w:textAlignment w:val="baseline"/>
              <w:rPr>
                <w:rFonts w:ascii="Segoe UI" w:hAnsi="Segoe UI" w:cs="Segoe UI"/>
                <w:sz w:val="22"/>
                <w:szCs w:val="22"/>
                <w:lang w:eastAsia="en-IE"/>
              </w:rPr>
            </w:pPr>
            <w:r w:rsidRPr="009273A4">
              <w:rPr>
                <w:sz w:val="18"/>
                <w:szCs w:val="18"/>
              </w:rPr>
              <w:t>16</w:t>
            </w:r>
            <w:r w:rsidR="0071614F">
              <w:rPr>
                <w:sz w:val="18"/>
                <w:szCs w:val="18"/>
              </w:rPr>
              <w:t xml:space="preserve"> </w:t>
            </w:r>
            <w:r w:rsidRPr="009273A4">
              <w:rPr>
                <w:sz w:val="18"/>
                <w:szCs w:val="18"/>
              </w:rPr>
              <w:t>1</w:t>
            </w:r>
            <w:r w:rsidR="00321947">
              <w:rPr>
                <w:sz w:val="18"/>
                <w:szCs w:val="18"/>
              </w:rPr>
              <w:t>59.1</w:t>
            </w:r>
            <w:r w:rsidRPr="009273A4">
              <w:rPr>
                <w:sz w:val="18"/>
                <w:szCs w:val="18"/>
              </w:rPr>
              <w:t xml:space="preserve"> </w:t>
            </w:r>
          </w:p>
        </w:tc>
        <w:tc>
          <w:tcPr>
            <w:tcW w:w="904" w:type="dxa"/>
            <w:tcBorders>
              <w:top w:val="nil"/>
              <w:left w:val="nil"/>
              <w:bottom w:val="nil"/>
              <w:right w:val="single" w:sz="4" w:space="0" w:color="D9D9D9" w:themeColor="background1" w:themeShade="D9"/>
            </w:tcBorders>
            <w:shd w:val="clear" w:color="auto" w:fill="F2F2F2" w:themeFill="background1" w:themeFillShade="F2"/>
            <w:vAlign w:val="center"/>
            <w:hideMark/>
          </w:tcPr>
          <w:p w14:paraId="3469FCFF" w14:textId="56D7AB34" w:rsidR="00D933B7" w:rsidRPr="001F2F66" w:rsidRDefault="00F55A75">
            <w:pPr>
              <w:spacing w:after="0" w:line="240" w:lineRule="auto"/>
              <w:jc w:val="center"/>
              <w:textAlignment w:val="baseline"/>
              <w:rPr>
                <w:rFonts w:ascii="Segoe UI" w:hAnsi="Segoe UI" w:cs="Segoe UI"/>
                <w:sz w:val="22"/>
                <w:szCs w:val="22"/>
                <w:lang w:eastAsia="en-IE"/>
              </w:rPr>
            </w:pPr>
            <w:r w:rsidRPr="00E57F7B">
              <w:rPr>
                <w:rFonts w:ascii="EC Square Sans Pro" w:hAnsi="EC Square Sans Pro" w:cs="Arial"/>
                <w:color w:val="000000"/>
                <w:sz w:val="16"/>
                <w:szCs w:val="16"/>
                <w:lang w:val="en-IE" w:eastAsia="en-IE"/>
              </w:rPr>
              <w:t>6.1%</w:t>
            </w:r>
          </w:p>
        </w:tc>
      </w:tr>
    </w:tbl>
    <w:p w14:paraId="77E4ED4E" w14:textId="77777777" w:rsidR="00D933B7" w:rsidRDefault="00D933B7" w:rsidP="00D933B7">
      <w:pPr>
        <w:spacing w:line="259" w:lineRule="auto"/>
      </w:pPr>
    </w:p>
    <w:p w14:paraId="2470BBE7" w14:textId="77777777" w:rsidR="00D933B7" w:rsidRPr="008745AC" w:rsidRDefault="00D933B7" w:rsidP="00D933B7">
      <w:pPr>
        <w:spacing w:line="259" w:lineRule="auto"/>
        <w:rPr>
          <w:b/>
          <w:bCs/>
        </w:rPr>
      </w:pPr>
      <w:r>
        <w:t>Cohesion policy uses a ‘categorisation system’ to capture information of the thematic content of the 2021-2027 programmes. The multiannual thematic allocations are used to calculate the indicative share of investments under each annual commitment, as set out above. There are several tracking tools (e.g. climate, biodiversity, clean air, gender, digital).</w:t>
      </w:r>
      <w:r>
        <w:rPr>
          <w:rFonts w:ascii="Calibri" w:hAnsi="Calibri" w:cs="Calibri"/>
        </w:rPr>
        <w:t> </w:t>
      </w:r>
    </w:p>
    <w:p w14:paraId="13E55C6B" w14:textId="77777777" w:rsidR="00D933B7" w:rsidRPr="008745AC" w:rsidRDefault="00D933B7" w:rsidP="00D933B7">
      <w:pPr>
        <w:spacing w:line="259" w:lineRule="auto"/>
      </w:pPr>
      <w:r>
        <w:t>The legislation set up</w:t>
      </w:r>
      <w:r>
        <w:rPr>
          <w:rFonts w:ascii="Calibri" w:hAnsi="Calibri" w:cs="Calibri"/>
        </w:rPr>
        <w:t xml:space="preserve"> </w:t>
      </w:r>
      <w:r>
        <w:t>minimum</w:t>
      </w:r>
      <w:r>
        <w:rPr>
          <w:rFonts w:ascii="Calibri" w:hAnsi="Calibri" w:cs="Calibri"/>
        </w:rPr>
        <w:t xml:space="preserve"> </w:t>
      </w:r>
      <w:r>
        <w:t>thresholds for two of the tracking mechanisms: climate and biodiversity mainstreaming.</w:t>
      </w:r>
      <w:r>
        <w:rPr>
          <w:rFonts w:ascii="Calibri" w:hAnsi="Calibri" w:cs="Calibri"/>
        </w:rPr>
        <w:t> </w:t>
      </w:r>
    </w:p>
    <w:p w14:paraId="611743FE" w14:textId="77777777" w:rsidR="00D933B7" w:rsidRPr="00B51983" w:rsidRDefault="00D933B7" w:rsidP="00D933B7">
      <w:pPr>
        <w:spacing w:line="259" w:lineRule="auto"/>
      </w:pPr>
      <w:r>
        <w:t xml:space="preserve">For climate mainstreaming, </w:t>
      </w:r>
      <w:r>
        <w:rPr>
          <w:rFonts w:eastAsia="EC Square Sans Pro" w:cs="EC Square Sans Pro"/>
          <w:lang w:eastAsia="en-GB"/>
        </w:rPr>
        <w:t xml:space="preserve">the </w:t>
      </w:r>
      <w:r>
        <w:t xml:space="preserve">ERDF and </w:t>
      </w:r>
      <w:r>
        <w:rPr>
          <w:rFonts w:eastAsia="EC Square Sans Pro" w:cs="EC Square Sans Pro"/>
          <w:lang w:eastAsia="en-GB"/>
        </w:rPr>
        <w:t xml:space="preserve">the </w:t>
      </w:r>
      <w:r>
        <w:t>CF will contribute 30% and 37% respectively of the EU contribution. Following the entry into force of Regulation (EU) 2025/1914</w:t>
      </w:r>
      <w:r>
        <w:rPr>
          <w:rFonts w:ascii="Calibri" w:hAnsi="Calibri" w:cs="Calibri"/>
        </w:rPr>
        <w:t> (</w:t>
      </w:r>
      <w:r>
        <w:rPr>
          <w:rStyle w:val="FootnoteReference"/>
        </w:rPr>
        <w:footnoteReference w:id="25"/>
      </w:r>
      <w:r>
        <w:rPr>
          <w:rFonts w:ascii="Calibri" w:hAnsi="Calibri" w:cs="Calibri"/>
        </w:rPr>
        <w:t>)</w:t>
      </w:r>
      <w:r>
        <w:t>, i</w:t>
      </w:r>
      <w:r>
        <w:rPr>
          <w:rFonts w:eastAsia="EC Square Sans Pro" w:cs="EC Square Sans Pro"/>
        </w:rPr>
        <w:t xml:space="preserve">f either fund exceeds its climate contribution target, the excess can be counted toward helping the other fund meet its own climate contribution target. </w:t>
      </w:r>
      <w:r>
        <w:t xml:space="preserve">Based on the adopted 2021-2027 programmes, the planned targets have, in any case, largely been exceeded, reaching 33% for </w:t>
      </w:r>
      <w:r>
        <w:rPr>
          <w:rFonts w:eastAsia="EC Square Sans Pro" w:cs="EC Square Sans Pro"/>
          <w:lang w:eastAsia="en-GB"/>
        </w:rPr>
        <w:t xml:space="preserve">the </w:t>
      </w:r>
      <w:r>
        <w:t xml:space="preserve">ERDF and 56% for </w:t>
      </w:r>
      <w:r>
        <w:rPr>
          <w:rFonts w:eastAsia="EC Square Sans Pro" w:cs="EC Square Sans Pro"/>
          <w:lang w:eastAsia="en-GB"/>
        </w:rPr>
        <w:t xml:space="preserve">the </w:t>
      </w:r>
      <w:r>
        <w:t>CF.</w:t>
      </w:r>
      <w:r>
        <w:rPr>
          <w:rFonts w:ascii="Calibri" w:hAnsi="Calibri" w:cs="Calibri"/>
        </w:rPr>
        <w:t xml:space="preserve"> This </w:t>
      </w:r>
      <w:hyperlink r:id="rId198">
        <w:r>
          <w:rPr>
            <w:rStyle w:val="Hyperlink"/>
          </w:rPr>
          <w:t>climate tracking data story</w:t>
        </w:r>
      </w:hyperlink>
      <w:r>
        <w:rPr>
          <w:rFonts w:ascii="Calibri" w:hAnsi="Calibri" w:cs="Calibri"/>
        </w:rPr>
        <w:t xml:space="preserve"> </w:t>
      </w:r>
      <w:r>
        <w:t>presents in detail the cohesion policy support for climate action.</w:t>
      </w:r>
      <w:r>
        <w:rPr>
          <w:rFonts w:ascii="Calibri" w:hAnsi="Calibri" w:cs="Calibri"/>
        </w:rPr>
        <w:t> </w:t>
      </w:r>
    </w:p>
    <w:p w14:paraId="54986048" w14:textId="77777777" w:rsidR="00D933B7" w:rsidRPr="008745AC" w:rsidRDefault="00D933B7" w:rsidP="00D933B7">
      <w:pPr>
        <w:pStyle w:val="ListParagraph"/>
        <w:spacing w:before="200" w:after="200"/>
        <w:ind w:left="0"/>
        <w:jc w:val="both"/>
        <w:rPr>
          <w:rFonts w:eastAsia="EC Square Sans Pro" w:cs="EC Square Sans Pro"/>
        </w:rPr>
      </w:pPr>
      <w:r>
        <w:rPr>
          <w:rFonts w:eastAsia="EC Square Sans Pro" w:cs="EC Square Sans Pro"/>
        </w:rPr>
        <w:t xml:space="preserve">For biodiversity, the ambition is to provide 7.5% of annual spending under the multiannual financial framework to the funds governed by Regulation (EU) 2021/1060 (the Common Provisions Regulation). Based on the adopted programmes, 6.1% has been earmarked so far for activities tackling the loss of biodiversity. This </w:t>
      </w:r>
      <w:hyperlink r:id="rId199">
        <w:r>
          <w:rPr>
            <w:rStyle w:val="Hyperlink"/>
          </w:rPr>
          <w:t>biodiversity tracking data story</w:t>
        </w:r>
      </w:hyperlink>
      <w:r>
        <w:rPr>
          <w:rFonts w:eastAsia="EC Square Sans Pro" w:cs="EC Square Sans Pro"/>
        </w:rPr>
        <w:t>, available on the Cohesion Open Data Platform, presents in more detail the cohesion policy investments benefiting biodiversity.</w:t>
      </w:r>
    </w:p>
    <w:p w14:paraId="74B29168" w14:textId="77777777" w:rsidR="00D933B7" w:rsidRPr="008745AC" w:rsidRDefault="00D933B7" w:rsidP="00D933B7">
      <w:pPr>
        <w:pStyle w:val="ListParagraph"/>
        <w:spacing w:before="200" w:after="200"/>
        <w:ind w:left="0"/>
      </w:pPr>
    </w:p>
    <w:p w14:paraId="0181282A" w14:textId="77777777" w:rsidR="00D933B7" w:rsidRPr="008745AC" w:rsidRDefault="00D933B7" w:rsidP="00D933B7">
      <w:pPr>
        <w:pStyle w:val="ListParagraph"/>
        <w:spacing w:before="120" w:after="120" w:line="259" w:lineRule="auto"/>
        <w:ind w:left="0"/>
        <w:contextualSpacing w:val="0"/>
        <w:jc w:val="both"/>
        <w:rPr>
          <w:rFonts w:eastAsia="EC Square Sans Pro" w:cs="EC Square Sans Pro"/>
        </w:rPr>
      </w:pPr>
      <w:r>
        <w:t>F</w:t>
      </w:r>
      <w:r>
        <w:rPr>
          <w:rFonts w:eastAsia="EC Square Sans Pro" w:cs="EC Square Sans Pro"/>
        </w:rPr>
        <w:t>or clean air, based on the adopted 2021-2027 programmes, 18% of the planned EU amounts will be used to support interventions with a main objective of improving air quality, or with a substantial co-benefit for improving air quality. </w:t>
      </w:r>
    </w:p>
    <w:p w14:paraId="52EE7D97" w14:textId="77777777" w:rsidR="00D933B7" w:rsidRPr="008745AC" w:rsidRDefault="00D933B7" w:rsidP="00D933B7">
      <w:pPr>
        <w:pStyle w:val="ListParagraph"/>
        <w:spacing w:before="120" w:after="120" w:line="259" w:lineRule="auto"/>
        <w:ind w:left="0"/>
        <w:contextualSpacing w:val="0"/>
        <w:jc w:val="both"/>
        <w:rPr>
          <w:rFonts w:eastAsia="EC Square Sans Pro" w:cs="EC Square Sans Pro"/>
        </w:rPr>
      </w:pPr>
      <w:r>
        <w:rPr>
          <w:rFonts w:eastAsia="EC Square Sans Pro" w:cs="EC Square Sans Pro"/>
        </w:rPr>
        <w:t>The allocations to the different green budgeting objectives overlap to some extent. The amounts for the different cross-cutting priorities should not be directly aggregated to avoid double counting. Data stories on the Cohesion Open Data Platform present the data and the methods for tracking in more detail. </w:t>
      </w:r>
    </w:p>
    <w:p w14:paraId="2254FBC0" w14:textId="77777777" w:rsidR="00D933B7" w:rsidRPr="008745AC" w:rsidRDefault="00D933B7" w:rsidP="00D933B7">
      <w:pPr>
        <w:pStyle w:val="ListParagraph"/>
        <w:spacing w:before="120" w:after="120" w:line="259" w:lineRule="auto"/>
        <w:ind w:left="0"/>
        <w:contextualSpacing w:val="0"/>
        <w:jc w:val="both"/>
        <w:rPr>
          <w:rFonts w:eastAsia="EC Square Sans Pro" w:cs="EC Square Sans Pro"/>
        </w:rPr>
      </w:pPr>
      <w:r>
        <w:rPr>
          <w:rFonts w:eastAsia="EC Square Sans Pro" w:cs="EC Square Sans Pro"/>
        </w:rPr>
        <w:t>In relation to the taxonomy for sustainable activities, the Cohesion Policy Funds system of 193 intervention fields has undergone an alignment with the taxonomy in the context of NextGenerationEU green bond reporting. As a result, groups of intervention fields were assessed as ‘fully aligned’, ‘substantially aligned’, ‘partially aligned’ or ‘not covered’. According to the planned values from the adopted cohesion policy programmes and from the taxonomy perspective, around EUR 79.87 billion was assessed as being fully aligned, EUR 37.29 billion as partially or substantially aligned, while EUR</w:t>
      </w:r>
      <w:r>
        <w:rPr>
          <w:rFonts w:ascii="Calibri" w:eastAsia="EC Square Sans Pro" w:hAnsi="Calibri" w:cs="Calibri"/>
        </w:rPr>
        <w:t> </w:t>
      </w:r>
      <w:r>
        <w:rPr>
          <w:rFonts w:eastAsia="EC Square Sans Pro" w:cs="EC Square Sans Pro"/>
        </w:rPr>
        <w:t>146.36</w:t>
      </w:r>
      <w:r>
        <w:rPr>
          <w:rFonts w:ascii="Calibri" w:eastAsia="EC Square Sans Pro" w:hAnsi="Calibri" w:cs="Calibri"/>
        </w:rPr>
        <w:t> </w:t>
      </w:r>
      <w:r>
        <w:rPr>
          <w:rFonts w:eastAsia="EC Square Sans Pro" w:cs="EC Square Sans Pro"/>
        </w:rPr>
        <w:t>billion was assessed as not covered.</w:t>
      </w:r>
    </w:p>
    <w:p w14:paraId="314AB74A" w14:textId="77777777" w:rsidR="00D933B7" w:rsidRPr="008745AC" w:rsidRDefault="00D933B7" w:rsidP="00D933B7">
      <w:pPr>
        <w:pStyle w:val="ListParagraph"/>
        <w:spacing w:before="120" w:after="120" w:line="259" w:lineRule="auto"/>
        <w:ind w:left="0"/>
        <w:contextualSpacing w:val="0"/>
        <w:jc w:val="both"/>
      </w:pPr>
      <w:r>
        <w:t>Under the climate tracking</w:t>
      </w:r>
      <w:r>
        <w:rPr>
          <w:rFonts w:ascii="Calibri" w:hAnsi="Calibri" w:cs="Calibri"/>
        </w:rPr>
        <w:t> </w:t>
      </w:r>
      <w:r>
        <w:t>methodology, both mitigation and adaptation measures are supported. Mitigation measures include significant investments in renewable energies, energy</w:t>
      </w:r>
      <w:r>
        <w:rPr>
          <w:rFonts w:ascii="Calibri" w:hAnsi="Calibri" w:cs="Calibri"/>
        </w:rPr>
        <w:t> </w:t>
      </w:r>
      <w:r>
        <w:t>efficiency</w:t>
      </w:r>
      <w:r>
        <w:rPr>
          <w:rFonts w:ascii="Calibri" w:hAnsi="Calibri" w:cs="Calibri"/>
        </w:rPr>
        <w:t> </w:t>
      </w:r>
      <w:r>
        <w:t>and clean urban transport measures. Adaptation includes risk prevention linked to adjusting to the current and future effects of climate change. However, no explicit assignment of the different intervention fields to mitigation or adaptation has been made and there is some overlapping. Finally, there is likely to be under-reporting of adaptation measures where they are linked to infrastructures that bear a 0% climate coefficient.</w:t>
      </w:r>
      <w:r>
        <w:rPr>
          <w:rFonts w:ascii="Calibri" w:hAnsi="Calibri" w:cs="Calibri"/>
        </w:rPr>
        <w:t> </w:t>
      </w:r>
    </w:p>
    <w:p w14:paraId="1A6650C0" w14:textId="77777777" w:rsidR="00D933B7" w:rsidRPr="008745AC" w:rsidRDefault="00D933B7" w:rsidP="00D933B7">
      <w:pPr>
        <w:pStyle w:val="ListParagraph"/>
        <w:spacing w:before="120" w:after="120" w:line="259" w:lineRule="auto"/>
        <w:ind w:left="0"/>
        <w:contextualSpacing w:val="0"/>
        <w:jc w:val="both"/>
      </w:pPr>
      <w:r>
        <w:t>In addition to climate tracking, the ‘do no significant harm’ principle was applied by national authorities in the assessment of the investment priorities contained in the programmes before adoption. Member States</w:t>
      </w:r>
      <w:r>
        <w:rPr>
          <w:rFonts w:ascii="Calibri" w:hAnsi="Calibri" w:cs="Calibri"/>
        </w:rPr>
        <w:t> </w:t>
      </w:r>
      <w:r>
        <w:t>are responsible for</w:t>
      </w:r>
      <w:r>
        <w:rPr>
          <w:rFonts w:ascii="Calibri" w:hAnsi="Calibri" w:cs="Calibri"/>
        </w:rPr>
        <w:t> </w:t>
      </w:r>
      <w:r>
        <w:t>the implementation of this principle.</w:t>
      </w:r>
      <w:r>
        <w:rPr>
          <w:rFonts w:ascii="Calibri" w:hAnsi="Calibri" w:cs="Calibri"/>
        </w:rPr>
        <w:t xml:space="preserve"> </w:t>
      </w:r>
    </w:p>
    <w:p w14:paraId="6234986F" w14:textId="77777777" w:rsidR="00D933B7" w:rsidRPr="008745AC" w:rsidRDefault="00D933B7" w:rsidP="00D933B7">
      <w:pPr>
        <w:pStyle w:val="ListParagraph"/>
        <w:spacing w:line="259" w:lineRule="auto"/>
        <w:ind w:left="360"/>
        <w:rPr>
          <w:b/>
          <w:bCs/>
        </w:rPr>
      </w:pPr>
      <w:r>
        <w:rPr>
          <w:b/>
          <w:bCs/>
        </w:rPr>
        <w:br w:type="page"/>
      </w:r>
    </w:p>
    <w:p w14:paraId="16C8CD7E" w14:textId="77777777" w:rsidR="00D933B7" w:rsidRPr="008745AC" w:rsidRDefault="00D933B7" w:rsidP="00D933B7">
      <w:pPr>
        <w:keepNext/>
        <w:keepLines/>
        <w:spacing w:after="0" w:line="240" w:lineRule="auto"/>
        <w:outlineLvl w:val="4"/>
        <w:rPr>
          <w:b/>
          <w:bCs/>
          <w:sz w:val="2"/>
          <w:szCs w:val="2"/>
        </w:rPr>
      </w:pPr>
    </w:p>
    <w:p w14:paraId="30801538" w14:textId="77777777" w:rsidR="00D933B7" w:rsidRPr="008745AC" w:rsidRDefault="00D933B7" w:rsidP="00F72C99">
      <w:pPr>
        <w:pStyle w:val="Heading3"/>
      </w:pPr>
      <w:r>
        <w:t>Contribution to gender equality</w:t>
      </w:r>
    </w:p>
    <w:tbl>
      <w:tblPr>
        <w:tblW w:w="9497" w:type="dxa"/>
        <w:tblInd w:w="142" w:type="dxa"/>
        <w:tblCellMar>
          <w:left w:w="0" w:type="dxa"/>
          <w:right w:w="0" w:type="dxa"/>
        </w:tblCellMar>
        <w:tblLook w:val="04A0" w:firstRow="1" w:lastRow="0" w:firstColumn="1" w:lastColumn="0" w:noHBand="0" w:noVBand="1"/>
      </w:tblPr>
      <w:tblGrid>
        <w:gridCol w:w="753"/>
        <w:gridCol w:w="34"/>
        <w:gridCol w:w="1504"/>
        <w:gridCol w:w="1405"/>
        <w:gridCol w:w="37"/>
        <w:gridCol w:w="1367"/>
        <w:gridCol w:w="11"/>
        <w:gridCol w:w="1394"/>
        <w:gridCol w:w="1543"/>
        <w:gridCol w:w="60"/>
        <w:gridCol w:w="1389"/>
      </w:tblGrid>
      <w:tr w:rsidR="00D933B7" w:rsidRPr="008745AC" w14:paraId="089935E0" w14:textId="77777777" w:rsidTr="00F8755F">
        <w:trPr>
          <w:trHeight w:val="300"/>
        </w:trPr>
        <w:tc>
          <w:tcPr>
            <w:tcW w:w="742" w:type="dxa"/>
            <w:gridSpan w:val="2"/>
            <w:shd w:val="clear" w:color="auto" w:fill="F2F2F2" w:themeFill="background1" w:themeFillShade="F2"/>
            <w:vAlign w:val="center"/>
            <w:hideMark/>
          </w:tcPr>
          <w:p w14:paraId="3CBAD2E5"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00" w:type="dxa"/>
            <w:shd w:val="clear" w:color="auto" w:fill="F2F2F2" w:themeFill="background1" w:themeFillShade="F2"/>
            <w:vAlign w:val="center"/>
            <w:hideMark/>
          </w:tcPr>
          <w:p w14:paraId="663974F4"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456" w:type="dxa"/>
            <w:gridSpan w:val="2"/>
            <w:shd w:val="clear" w:color="auto" w:fill="F2F2F2" w:themeFill="background1" w:themeFillShade="F2"/>
            <w:vAlign w:val="center"/>
            <w:hideMark/>
          </w:tcPr>
          <w:p w14:paraId="4548A5B5"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390" w:type="dxa"/>
            <w:gridSpan w:val="2"/>
            <w:shd w:val="clear" w:color="auto" w:fill="F2F2F2" w:themeFill="background1" w:themeFillShade="F2"/>
            <w:vAlign w:val="center"/>
            <w:hideMark/>
          </w:tcPr>
          <w:p w14:paraId="0F09EE45"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390" w:type="dxa"/>
            <w:shd w:val="clear" w:color="auto" w:fill="F2F2F2" w:themeFill="background1" w:themeFillShade="F2"/>
            <w:vAlign w:val="center"/>
            <w:hideMark/>
          </w:tcPr>
          <w:p w14:paraId="0B06748F"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620" w:type="dxa"/>
            <w:gridSpan w:val="2"/>
            <w:shd w:val="clear" w:color="auto" w:fill="F2F2F2" w:themeFill="background1" w:themeFillShade="F2"/>
            <w:vAlign w:val="center"/>
          </w:tcPr>
          <w:p w14:paraId="11B23ADD" w14:textId="77777777" w:rsidR="00D933B7" w:rsidRPr="008745AC" w:rsidRDefault="00D933B7">
            <w:pPr>
              <w:spacing w:after="0" w:line="240" w:lineRule="auto"/>
              <w:jc w:val="center"/>
              <w:textAlignment w:val="baseline"/>
              <w:rPr>
                <w:rFonts w:cs="Segoe UI"/>
                <w:b/>
                <w:bCs/>
                <w:lang w:eastAsia="en-IE"/>
              </w:rPr>
            </w:pPr>
            <w:r>
              <w:rPr>
                <w:b/>
                <w:bCs/>
              </w:rPr>
              <w:t>2025</w:t>
            </w:r>
          </w:p>
        </w:tc>
        <w:tc>
          <w:tcPr>
            <w:tcW w:w="1399" w:type="dxa"/>
            <w:shd w:val="clear" w:color="auto" w:fill="F2F2F2" w:themeFill="background1" w:themeFillShade="F2"/>
            <w:vAlign w:val="center"/>
            <w:hideMark/>
          </w:tcPr>
          <w:p w14:paraId="7D88EA80" w14:textId="77777777" w:rsidR="00D933B7" w:rsidRPr="008745A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4D1D5E" w14:paraId="73E4C71A" w14:textId="77777777" w:rsidTr="00F8755F">
        <w:trPr>
          <w:trHeight w:val="285"/>
        </w:trPr>
        <w:tc>
          <w:tcPr>
            <w:tcW w:w="742" w:type="dxa"/>
            <w:gridSpan w:val="2"/>
            <w:vAlign w:val="center"/>
            <w:hideMark/>
          </w:tcPr>
          <w:p w14:paraId="78B49223" w14:textId="77777777" w:rsidR="00D933B7" w:rsidRPr="00A37113" w:rsidRDefault="00D933B7">
            <w:pPr>
              <w:spacing w:after="0" w:line="240" w:lineRule="auto"/>
              <w:jc w:val="center"/>
              <w:textAlignment w:val="baseline"/>
              <w:rPr>
                <w:rFonts w:ascii="Segoe UI" w:hAnsi="Segoe UI" w:cs="Segoe UI"/>
                <w:szCs w:val="24"/>
                <w:lang w:eastAsia="en-IE"/>
              </w:rPr>
            </w:pPr>
            <w:r w:rsidRPr="00A37113">
              <w:rPr>
                <w:rFonts w:cs="Segoe UI"/>
                <w:color w:val="000000" w:themeColor="text1"/>
                <w:szCs w:val="24"/>
                <w:lang w:eastAsia="en-IE"/>
              </w:rPr>
              <w:t>2</w:t>
            </w:r>
          </w:p>
        </w:tc>
        <w:tc>
          <w:tcPr>
            <w:tcW w:w="1500" w:type="dxa"/>
            <w:vAlign w:val="center"/>
            <w:hideMark/>
          </w:tcPr>
          <w:p w14:paraId="425738A8" w14:textId="2ACFCB86" w:rsidR="00D933B7" w:rsidRPr="001F2F66" w:rsidRDefault="005302FF" w:rsidP="006F6F8E">
            <w:pPr>
              <w:spacing w:after="0" w:line="240" w:lineRule="auto"/>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           1.5</w:t>
            </w:r>
          </w:p>
        </w:tc>
        <w:tc>
          <w:tcPr>
            <w:tcW w:w="1456" w:type="dxa"/>
            <w:gridSpan w:val="2"/>
            <w:vAlign w:val="center"/>
            <w:hideMark/>
          </w:tcPr>
          <w:p w14:paraId="27256D42" w14:textId="00BFA129"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245.1 </w:t>
            </w:r>
          </w:p>
        </w:tc>
        <w:tc>
          <w:tcPr>
            <w:tcW w:w="1390" w:type="dxa"/>
            <w:gridSpan w:val="2"/>
            <w:vAlign w:val="center"/>
            <w:hideMark/>
          </w:tcPr>
          <w:p w14:paraId="61DD49DA" w14:textId="52964E54"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257.9 </w:t>
            </w:r>
          </w:p>
        </w:tc>
        <w:tc>
          <w:tcPr>
            <w:tcW w:w="1390" w:type="dxa"/>
            <w:vAlign w:val="center"/>
            <w:hideMark/>
          </w:tcPr>
          <w:p w14:paraId="016717FA" w14:textId="6B47BB57"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265.0 </w:t>
            </w:r>
          </w:p>
        </w:tc>
        <w:tc>
          <w:tcPr>
            <w:tcW w:w="1620" w:type="dxa"/>
            <w:gridSpan w:val="2"/>
            <w:vAlign w:val="center"/>
          </w:tcPr>
          <w:p w14:paraId="6B0F74E2" w14:textId="39EAE135" w:rsidR="00D933B7" w:rsidRPr="001F2F66" w:rsidRDefault="005302FF">
            <w:pPr>
              <w:spacing w:after="0" w:line="240" w:lineRule="auto"/>
              <w:jc w:val="center"/>
              <w:textAlignment w:val="baseline"/>
              <w:rPr>
                <w:rFonts w:ascii="Calibri" w:hAnsi="Calibri" w:cs="Calibri"/>
                <w:color w:val="000000"/>
                <w:sz w:val="22"/>
                <w:szCs w:val="22"/>
                <w:lang w:eastAsia="en-IE"/>
              </w:rPr>
            </w:pPr>
            <w:r w:rsidRPr="00A37113">
              <w:rPr>
                <w:rFonts w:ascii="EC Square Sans Pro" w:hAnsi="EC Square Sans Pro" w:cs="Arial"/>
                <w:color w:val="000000"/>
                <w:sz w:val="22"/>
                <w:szCs w:val="22"/>
                <w:lang w:val="en-IE" w:eastAsia="en-IE"/>
              </w:rPr>
              <w:t xml:space="preserve">272.1 </w:t>
            </w:r>
          </w:p>
        </w:tc>
        <w:tc>
          <w:tcPr>
            <w:tcW w:w="1399" w:type="dxa"/>
            <w:vAlign w:val="center"/>
            <w:hideMark/>
          </w:tcPr>
          <w:p w14:paraId="4B04029B" w14:textId="41DC1FC6" w:rsidR="00D933B7" w:rsidRPr="001F2F66" w:rsidRDefault="008A5E13">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1</w:t>
            </w:r>
            <w:r w:rsidR="00E43352" w:rsidRPr="00A37113">
              <w:rPr>
                <w:rFonts w:ascii="EC Square Sans Pro" w:hAnsi="EC Square Sans Pro" w:cs="Arial"/>
                <w:color w:val="000000"/>
                <w:sz w:val="22"/>
                <w:szCs w:val="22"/>
                <w:lang w:val="en-IE" w:eastAsia="en-IE"/>
              </w:rPr>
              <w:t>,041.</w:t>
            </w:r>
            <w:r w:rsidR="00CC5C5B" w:rsidRPr="00A37113">
              <w:rPr>
                <w:rFonts w:ascii="EC Square Sans Pro" w:hAnsi="EC Square Sans Pro" w:cs="Arial"/>
                <w:color w:val="000000"/>
                <w:sz w:val="22"/>
                <w:szCs w:val="22"/>
                <w:lang w:val="en-IE" w:eastAsia="en-IE"/>
              </w:rPr>
              <w:t>6</w:t>
            </w:r>
            <w:r w:rsidR="005302FF" w:rsidRPr="00A37113">
              <w:rPr>
                <w:rFonts w:ascii="EC Square Sans Pro" w:hAnsi="EC Square Sans Pro" w:cs="Arial"/>
                <w:color w:val="000000"/>
                <w:sz w:val="22"/>
                <w:szCs w:val="22"/>
                <w:lang w:val="en-IE" w:eastAsia="en-IE"/>
              </w:rPr>
              <w:t xml:space="preserve"> </w:t>
            </w:r>
          </w:p>
        </w:tc>
      </w:tr>
      <w:tr w:rsidR="00D933B7" w:rsidRPr="004D1D5E" w14:paraId="31FA1954" w14:textId="77777777" w:rsidTr="00F8755F">
        <w:trPr>
          <w:trHeight w:val="300"/>
        </w:trPr>
        <w:tc>
          <w:tcPr>
            <w:tcW w:w="742" w:type="dxa"/>
            <w:gridSpan w:val="2"/>
            <w:vAlign w:val="center"/>
            <w:hideMark/>
          </w:tcPr>
          <w:p w14:paraId="2AB725A3" w14:textId="77777777" w:rsidR="00D933B7" w:rsidRPr="00A37113" w:rsidRDefault="00D933B7">
            <w:pPr>
              <w:spacing w:after="0" w:line="240" w:lineRule="auto"/>
              <w:jc w:val="center"/>
              <w:textAlignment w:val="baseline"/>
              <w:rPr>
                <w:rFonts w:ascii="Segoe UI" w:hAnsi="Segoe UI" w:cs="Segoe UI"/>
                <w:szCs w:val="24"/>
                <w:lang w:eastAsia="en-IE"/>
              </w:rPr>
            </w:pPr>
            <w:r w:rsidRPr="00A37113">
              <w:rPr>
                <w:rFonts w:cs="Segoe UI"/>
                <w:color w:val="000000"/>
                <w:szCs w:val="24"/>
                <w:lang w:eastAsia="en-IE"/>
              </w:rPr>
              <w:t>1</w:t>
            </w:r>
          </w:p>
        </w:tc>
        <w:tc>
          <w:tcPr>
            <w:tcW w:w="1500" w:type="dxa"/>
            <w:vAlign w:val="center"/>
            <w:hideMark/>
          </w:tcPr>
          <w:p w14:paraId="4F2B94FD" w14:textId="34BBCE77"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17.8 </w:t>
            </w:r>
          </w:p>
        </w:tc>
        <w:tc>
          <w:tcPr>
            <w:tcW w:w="1456" w:type="dxa"/>
            <w:gridSpan w:val="2"/>
            <w:vAlign w:val="center"/>
            <w:hideMark/>
          </w:tcPr>
          <w:p w14:paraId="55FF7F48" w14:textId="43B8DEDC"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2,971.6 </w:t>
            </w:r>
          </w:p>
        </w:tc>
        <w:tc>
          <w:tcPr>
            <w:tcW w:w="1390" w:type="dxa"/>
            <w:gridSpan w:val="2"/>
            <w:vAlign w:val="center"/>
            <w:hideMark/>
          </w:tcPr>
          <w:p w14:paraId="45C2D109" w14:textId="39CBBF39"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3,127.7 </w:t>
            </w:r>
          </w:p>
        </w:tc>
        <w:tc>
          <w:tcPr>
            <w:tcW w:w="1390" w:type="dxa"/>
            <w:vAlign w:val="center"/>
            <w:hideMark/>
          </w:tcPr>
          <w:p w14:paraId="5DDA24FA" w14:textId="237C0900" w:rsidR="00D933B7" w:rsidRPr="001F2F66" w:rsidRDefault="35F8E8DD">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themeColor="text1"/>
                <w:sz w:val="22"/>
                <w:szCs w:val="22"/>
                <w:lang w:val="en-IE" w:eastAsia="en-IE"/>
              </w:rPr>
              <w:t>3,213.</w:t>
            </w:r>
            <w:r w:rsidR="00495E56" w:rsidRPr="00A37113">
              <w:rPr>
                <w:rFonts w:ascii="EC Square Sans Pro" w:hAnsi="EC Square Sans Pro" w:cs="Arial"/>
                <w:color w:val="000000" w:themeColor="text1"/>
                <w:sz w:val="22"/>
                <w:szCs w:val="22"/>
                <w:lang w:val="en-IE" w:eastAsia="en-IE"/>
              </w:rPr>
              <w:t>4</w:t>
            </w:r>
            <w:r w:rsidRPr="00A37113">
              <w:rPr>
                <w:rFonts w:ascii="EC Square Sans Pro" w:hAnsi="EC Square Sans Pro" w:cs="Arial"/>
                <w:color w:val="000000" w:themeColor="text1"/>
                <w:sz w:val="22"/>
                <w:szCs w:val="22"/>
                <w:lang w:val="en-IE" w:eastAsia="en-IE"/>
              </w:rPr>
              <w:t xml:space="preserve"> </w:t>
            </w:r>
          </w:p>
        </w:tc>
        <w:tc>
          <w:tcPr>
            <w:tcW w:w="1620" w:type="dxa"/>
            <w:gridSpan w:val="2"/>
            <w:vAlign w:val="center"/>
          </w:tcPr>
          <w:p w14:paraId="14C97B71" w14:textId="3466756D" w:rsidR="00D933B7" w:rsidRPr="001F2F66" w:rsidRDefault="005302FF">
            <w:pPr>
              <w:spacing w:after="0" w:line="240" w:lineRule="auto"/>
              <w:jc w:val="center"/>
              <w:textAlignment w:val="baseline"/>
              <w:rPr>
                <w:rFonts w:ascii="Calibri" w:hAnsi="Calibri" w:cs="Calibri"/>
                <w:color w:val="000000"/>
                <w:sz w:val="22"/>
                <w:szCs w:val="22"/>
                <w:lang w:eastAsia="en-IE"/>
              </w:rPr>
            </w:pPr>
            <w:r w:rsidRPr="00A37113">
              <w:rPr>
                <w:rFonts w:ascii="EC Square Sans Pro" w:hAnsi="EC Square Sans Pro" w:cs="Arial"/>
                <w:color w:val="000000"/>
                <w:sz w:val="22"/>
                <w:szCs w:val="22"/>
                <w:lang w:val="en-IE" w:eastAsia="en-IE"/>
              </w:rPr>
              <w:t xml:space="preserve">3,299.3 </w:t>
            </w:r>
          </w:p>
        </w:tc>
        <w:tc>
          <w:tcPr>
            <w:tcW w:w="1399" w:type="dxa"/>
            <w:vAlign w:val="center"/>
            <w:hideMark/>
          </w:tcPr>
          <w:p w14:paraId="109151C1" w14:textId="05FA7367"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                               </w:t>
            </w:r>
            <w:r w:rsidR="00E43352" w:rsidRPr="00A37113">
              <w:rPr>
                <w:rFonts w:ascii="EC Square Sans Pro" w:hAnsi="EC Square Sans Pro" w:cs="Arial"/>
                <w:color w:val="000000"/>
                <w:sz w:val="22"/>
                <w:szCs w:val="22"/>
                <w:lang w:val="en-IE" w:eastAsia="en-IE"/>
              </w:rPr>
              <w:t>12,6</w:t>
            </w:r>
            <w:r w:rsidR="00DE7663" w:rsidRPr="00A37113">
              <w:rPr>
                <w:rFonts w:ascii="EC Square Sans Pro" w:hAnsi="EC Square Sans Pro" w:cs="Arial"/>
                <w:color w:val="000000"/>
                <w:sz w:val="22"/>
                <w:szCs w:val="22"/>
                <w:lang w:val="en-IE" w:eastAsia="en-IE"/>
              </w:rPr>
              <w:t>29.9</w:t>
            </w:r>
            <w:r w:rsidRPr="00A37113">
              <w:rPr>
                <w:rFonts w:ascii="EC Square Sans Pro" w:hAnsi="EC Square Sans Pro" w:cs="Arial"/>
                <w:color w:val="000000"/>
                <w:sz w:val="22"/>
                <w:szCs w:val="22"/>
                <w:lang w:val="en-IE" w:eastAsia="en-IE"/>
              </w:rPr>
              <w:t xml:space="preserve"> </w:t>
            </w:r>
          </w:p>
        </w:tc>
      </w:tr>
      <w:tr w:rsidR="00D933B7" w:rsidRPr="004D1D5E" w14:paraId="2E1BB105" w14:textId="77777777" w:rsidTr="00F8755F">
        <w:trPr>
          <w:trHeight w:val="300"/>
        </w:trPr>
        <w:tc>
          <w:tcPr>
            <w:tcW w:w="742" w:type="dxa"/>
            <w:gridSpan w:val="2"/>
            <w:vAlign w:val="center"/>
            <w:hideMark/>
          </w:tcPr>
          <w:p w14:paraId="62AA788A" w14:textId="77777777" w:rsidR="00D933B7" w:rsidRPr="00A37113" w:rsidRDefault="00D933B7">
            <w:pPr>
              <w:spacing w:after="0" w:line="240" w:lineRule="auto"/>
              <w:jc w:val="center"/>
              <w:textAlignment w:val="baseline"/>
              <w:rPr>
                <w:rFonts w:ascii="Segoe UI" w:hAnsi="Segoe UI" w:cs="Segoe UI"/>
                <w:szCs w:val="24"/>
                <w:lang w:eastAsia="en-IE"/>
              </w:rPr>
            </w:pPr>
            <w:r w:rsidRPr="00A37113">
              <w:rPr>
                <w:rFonts w:cs="Segoe UI"/>
                <w:color w:val="000000"/>
                <w:szCs w:val="24"/>
                <w:lang w:eastAsia="en-IE"/>
              </w:rPr>
              <w:t>0*</w:t>
            </w:r>
          </w:p>
        </w:tc>
        <w:tc>
          <w:tcPr>
            <w:tcW w:w="1500" w:type="dxa"/>
            <w:vAlign w:val="center"/>
            <w:hideMark/>
          </w:tcPr>
          <w:p w14:paraId="40DF3BD8" w14:textId="7429EB51"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   </w:t>
            </w:r>
          </w:p>
        </w:tc>
        <w:tc>
          <w:tcPr>
            <w:tcW w:w="1456" w:type="dxa"/>
            <w:gridSpan w:val="2"/>
            <w:vAlign w:val="center"/>
            <w:hideMark/>
          </w:tcPr>
          <w:p w14:paraId="4F07B505" w14:textId="07356569"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   </w:t>
            </w:r>
          </w:p>
        </w:tc>
        <w:tc>
          <w:tcPr>
            <w:tcW w:w="1390" w:type="dxa"/>
            <w:gridSpan w:val="2"/>
            <w:vAlign w:val="center"/>
            <w:hideMark/>
          </w:tcPr>
          <w:p w14:paraId="75B85BB4" w14:textId="26801EAD"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   </w:t>
            </w:r>
          </w:p>
        </w:tc>
        <w:tc>
          <w:tcPr>
            <w:tcW w:w="1390" w:type="dxa"/>
            <w:vAlign w:val="center"/>
            <w:hideMark/>
          </w:tcPr>
          <w:p w14:paraId="3CA2EEE5" w14:textId="1C2588CC"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   </w:t>
            </w:r>
          </w:p>
        </w:tc>
        <w:tc>
          <w:tcPr>
            <w:tcW w:w="1620" w:type="dxa"/>
            <w:gridSpan w:val="2"/>
            <w:vAlign w:val="center"/>
          </w:tcPr>
          <w:p w14:paraId="51B38D40" w14:textId="66FDCB8E" w:rsidR="00D933B7" w:rsidRPr="001F2F66" w:rsidRDefault="005302FF">
            <w:pPr>
              <w:spacing w:after="0" w:line="240" w:lineRule="auto"/>
              <w:jc w:val="center"/>
              <w:textAlignment w:val="baseline"/>
              <w:rPr>
                <w:rFonts w:ascii="Calibri" w:hAnsi="Calibri" w:cs="Calibri"/>
                <w:color w:val="000000"/>
                <w:sz w:val="22"/>
                <w:szCs w:val="22"/>
                <w:lang w:eastAsia="en-IE"/>
              </w:rPr>
            </w:pPr>
            <w:r w:rsidRPr="00A37113">
              <w:rPr>
                <w:rFonts w:ascii="EC Square Sans Pro" w:hAnsi="EC Square Sans Pro" w:cs="Arial"/>
                <w:color w:val="000000"/>
                <w:sz w:val="22"/>
                <w:szCs w:val="22"/>
                <w:lang w:val="en-IE" w:eastAsia="en-IE"/>
              </w:rPr>
              <w:t xml:space="preserve">-   </w:t>
            </w:r>
          </w:p>
        </w:tc>
        <w:tc>
          <w:tcPr>
            <w:tcW w:w="1399" w:type="dxa"/>
            <w:vAlign w:val="center"/>
            <w:hideMark/>
          </w:tcPr>
          <w:p w14:paraId="703EA3B8" w14:textId="3176F16F"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   </w:t>
            </w:r>
          </w:p>
        </w:tc>
      </w:tr>
      <w:tr w:rsidR="00D933B7" w:rsidRPr="004D1D5E" w14:paraId="1406D27F" w14:textId="77777777" w:rsidTr="00F8755F">
        <w:trPr>
          <w:trHeight w:val="300"/>
        </w:trPr>
        <w:tc>
          <w:tcPr>
            <w:tcW w:w="742" w:type="dxa"/>
            <w:gridSpan w:val="2"/>
            <w:vAlign w:val="center"/>
            <w:hideMark/>
          </w:tcPr>
          <w:p w14:paraId="7762EB4C" w14:textId="77777777" w:rsidR="00D933B7" w:rsidRPr="00A37113" w:rsidRDefault="00D933B7">
            <w:pPr>
              <w:spacing w:after="0" w:line="240" w:lineRule="auto"/>
              <w:jc w:val="center"/>
              <w:textAlignment w:val="baseline"/>
              <w:rPr>
                <w:rFonts w:ascii="Segoe UI" w:hAnsi="Segoe UI" w:cs="Segoe UI"/>
                <w:szCs w:val="24"/>
                <w:lang w:eastAsia="en-IE"/>
              </w:rPr>
            </w:pPr>
            <w:r w:rsidRPr="00A37113">
              <w:rPr>
                <w:rFonts w:cs="Segoe UI"/>
                <w:color w:val="000000"/>
                <w:szCs w:val="24"/>
                <w:lang w:eastAsia="en-IE"/>
              </w:rPr>
              <w:t>0</w:t>
            </w:r>
          </w:p>
        </w:tc>
        <w:tc>
          <w:tcPr>
            <w:tcW w:w="1500" w:type="dxa"/>
            <w:vAlign w:val="center"/>
            <w:hideMark/>
          </w:tcPr>
          <w:p w14:paraId="28E9C4B0" w14:textId="3B1909EA"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23</w:t>
            </w:r>
            <w:r w:rsidR="00D93620" w:rsidRPr="00A37113">
              <w:rPr>
                <w:rFonts w:ascii="EC Square Sans Pro" w:hAnsi="EC Square Sans Pro" w:cs="Arial"/>
                <w:color w:val="000000"/>
                <w:sz w:val="22"/>
                <w:szCs w:val="22"/>
                <w:lang w:val="en-IE" w:eastAsia="en-IE"/>
              </w:rPr>
              <w:t>6</w:t>
            </w:r>
            <w:r w:rsidR="00CA2CEB" w:rsidRPr="00A37113">
              <w:rPr>
                <w:rFonts w:ascii="EC Square Sans Pro" w:hAnsi="EC Square Sans Pro" w:cs="Arial"/>
                <w:color w:val="000000"/>
                <w:sz w:val="22"/>
                <w:szCs w:val="22"/>
                <w:lang w:val="en-IE" w:eastAsia="en-IE"/>
              </w:rPr>
              <w:t>.0</w:t>
            </w:r>
            <w:r w:rsidRPr="00A37113">
              <w:rPr>
                <w:rFonts w:ascii="EC Square Sans Pro" w:hAnsi="EC Square Sans Pro" w:cs="Arial"/>
                <w:color w:val="000000"/>
                <w:sz w:val="22"/>
                <w:szCs w:val="22"/>
                <w:lang w:val="en-IE" w:eastAsia="en-IE"/>
              </w:rPr>
              <w:t xml:space="preserve"> </w:t>
            </w:r>
          </w:p>
        </w:tc>
        <w:tc>
          <w:tcPr>
            <w:tcW w:w="1456" w:type="dxa"/>
            <w:gridSpan w:val="2"/>
            <w:vAlign w:val="center"/>
            <w:hideMark/>
          </w:tcPr>
          <w:p w14:paraId="2B2B5401" w14:textId="5EFD19AD"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39,407.9 </w:t>
            </w:r>
          </w:p>
        </w:tc>
        <w:tc>
          <w:tcPr>
            <w:tcW w:w="1390" w:type="dxa"/>
            <w:gridSpan w:val="2"/>
            <w:vAlign w:val="center"/>
            <w:hideMark/>
          </w:tcPr>
          <w:p w14:paraId="38426974" w14:textId="2A6EA515"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41,477.9 </w:t>
            </w:r>
          </w:p>
        </w:tc>
        <w:tc>
          <w:tcPr>
            <w:tcW w:w="1390" w:type="dxa"/>
            <w:vAlign w:val="center"/>
            <w:hideMark/>
          </w:tcPr>
          <w:p w14:paraId="66D45EBB" w14:textId="111051AC" w:rsidR="00D933B7" w:rsidRPr="001F2F66" w:rsidRDefault="005302FF">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 xml:space="preserve">42,614.9 </w:t>
            </w:r>
          </w:p>
        </w:tc>
        <w:tc>
          <w:tcPr>
            <w:tcW w:w="1620" w:type="dxa"/>
            <w:gridSpan w:val="2"/>
            <w:vAlign w:val="center"/>
          </w:tcPr>
          <w:p w14:paraId="7C4312BB" w14:textId="740CD6F2" w:rsidR="00D933B7" w:rsidRPr="001F2F66" w:rsidRDefault="005302FF">
            <w:pPr>
              <w:spacing w:after="0" w:line="240" w:lineRule="auto"/>
              <w:jc w:val="center"/>
              <w:textAlignment w:val="baseline"/>
              <w:rPr>
                <w:rFonts w:ascii="Calibri" w:hAnsi="Calibri" w:cs="Calibri"/>
                <w:color w:val="000000"/>
                <w:sz w:val="22"/>
                <w:szCs w:val="22"/>
                <w:lang w:eastAsia="en-IE"/>
              </w:rPr>
            </w:pPr>
            <w:r w:rsidRPr="00A37113">
              <w:rPr>
                <w:rFonts w:ascii="EC Square Sans Pro" w:hAnsi="EC Square Sans Pro" w:cs="Arial"/>
                <w:color w:val="000000"/>
                <w:sz w:val="22"/>
                <w:szCs w:val="22"/>
                <w:lang w:val="en-IE" w:eastAsia="en-IE"/>
              </w:rPr>
              <w:t>43,753.</w:t>
            </w:r>
            <w:r w:rsidR="00495E56" w:rsidRPr="00A37113">
              <w:rPr>
                <w:rFonts w:ascii="EC Square Sans Pro" w:hAnsi="EC Square Sans Pro" w:cs="Arial"/>
                <w:color w:val="000000"/>
                <w:sz w:val="22"/>
                <w:szCs w:val="22"/>
                <w:lang w:val="en-IE" w:eastAsia="en-IE"/>
              </w:rPr>
              <w:t>4</w:t>
            </w:r>
            <w:r w:rsidRPr="00A37113">
              <w:rPr>
                <w:rFonts w:ascii="EC Square Sans Pro" w:hAnsi="EC Square Sans Pro" w:cs="Arial"/>
                <w:color w:val="000000"/>
                <w:sz w:val="22"/>
                <w:szCs w:val="22"/>
                <w:lang w:val="en-IE" w:eastAsia="en-IE"/>
              </w:rPr>
              <w:t xml:space="preserve"> </w:t>
            </w:r>
          </w:p>
        </w:tc>
        <w:tc>
          <w:tcPr>
            <w:tcW w:w="1399" w:type="dxa"/>
            <w:vAlign w:val="center"/>
            <w:hideMark/>
          </w:tcPr>
          <w:p w14:paraId="3432983B" w14:textId="1751FFDB" w:rsidR="00D933B7" w:rsidRPr="001F2F66" w:rsidRDefault="00DE7663">
            <w:pPr>
              <w:spacing w:after="0" w:line="240" w:lineRule="auto"/>
              <w:jc w:val="center"/>
              <w:textAlignment w:val="baseline"/>
              <w:rPr>
                <w:rFonts w:ascii="Segoe UI" w:hAnsi="Segoe UI" w:cs="Segoe UI"/>
                <w:sz w:val="22"/>
                <w:szCs w:val="22"/>
                <w:lang w:eastAsia="en-IE"/>
              </w:rPr>
            </w:pPr>
            <w:r w:rsidRPr="00A37113">
              <w:rPr>
                <w:rFonts w:ascii="EC Square Sans Pro" w:hAnsi="EC Square Sans Pro" w:cs="Arial"/>
                <w:color w:val="000000"/>
                <w:sz w:val="22"/>
                <w:szCs w:val="22"/>
                <w:lang w:val="en-IE" w:eastAsia="en-IE"/>
              </w:rPr>
              <w:t>167,490.1</w:t>
            </w:r>
            <w:r w:rsidR="005302FF" w:rsidRPr="00A37113">
              <w:rPr>
                <w:rFonts w:ascii="EC Square Sans Pro" w:hAnsi="EC Square Sans Pro" w:cs="Arial"/>
                <w:color w:val="000000"/>
                <w:sz w:val="22"/>
                <w:szCs w:val="22"/>
                <w:lang w:val="en-IE" w:eastAsia="en-IE"/>
              </w:rPr>
              <w:t xml:space="preserve"> </w:t>
            </w:r>
          </w:p>
        </w:tc>
      </w:tr>
      <w:tr w:rsidR="00C11B88" w:rsidRPr="00C11B88" w14:paraId="13B85B3C" w14:textId="77777777" w:rsidTr="00F8755F">
        <w:trPr>
          <w:trHeight w:val="285"/>
        </w:trPr>
        <w:tc>
          <w:tcPr>
            <w:tcW w:w="708" w:type="dxa"/>
            <w:vAlign w:val="center"/>
            <w:hideMark/>
          </w:tcPr>
          <w:p w14:paraId="246BCE73" w14:textId="77777777" w:rsidR="00A37113" w:rsidRPr="00A37113" w:rsidRDefault="00A37113" w:rsidP="00A37113">
            <w:pPr>
              <w:spacing w:after="0" w:line="240" w:lineRule="auto"/>
              <w:jc w:val="center"/>
              <w:textAlignment w:val="baseline"/>
              <w:rPr>
                <w:rFonts w:cs="Segoe UI"/>
                <w:color w:val="000000"/>
                <w:szCs w:val="24"/>
                <w:lang w:val="pl-PL" w:eastAsia="en-IE"/>
              </w:rPr>
            </w:pPr>
            <w:r w:rsidRPr="00A37113">
              <w:rPr>
                <w:rFonts w:cs="Segoe UI"/>
                <w:color w:val="000000"/>
                <w:szCs w:val="24"/>
                <w:lang w:val="en-IE" w:eastAsia="en-IE"/>
              </w:rPr>
              <w:t>Total</w:t>
            </w:r>
            <w:r w:rsidRPr="00A37113">
              <w:rPr>
                <w:rFonts w:ascii="Calibri" w:hAnsi="Calibri" w:cs="Calibri"/>
                <w:color w:val="000000"/>
                <w:szCs w:val="24"/>
                <w:lang w:val="pl-PL" w:eastAsia="en-IE"/>
              </w:rPr>
              <w:t> </w:t>
            </w:r>
          </w:p>
        </w:tc>
        <w:tc>
          <w:tcPr>
            <w:tcW w:w="1560" w:type="dxa"/>
            <w:gridSpan w:val="2"/>
            <w:vAlign w:val="bottom"/>
            <w:hideMark/>
          </w:tcPr>
          <w:p w14:paraId="56DBE41F" w14:textId="77777777" w:rsidR="00A37113" w:rsidRPr="00A37113" w:rsidRDefault="00A37113" w:rsidP="00A37113">
            <w:pPr>
              <w:spacing w:after="0" w:line="240" w:lineRule="auto"/>
              <w:jc w:val="center"/>
              <w:textAlignment w:val="baseline"/>
              <w:rPr>
                <w:rFonts w:cs="Segoe UI"/>
                <w:color w:val="000000"/>
                <w:sz w:val="22"/>
                <w:szCs w:val="22"/>
                <w:lang w:val="pl-PL" w:eastAsia="en-IE"/>
              </w:rPr>
            </w:pPr>
            <w:r w:rsidRPr="00A37113">
              <w:rPr>
                <w:rFonts w:ascii="Calibri" w:hAnsi="Calibri" w:cs="Calibri"/>
                <w:color w:val="000000"/>
                <w:sz w:val="22"/>
                <w:szCs w:val="22"/>
                <w:lang w:val="en-IE" w:eastAsia="en-IE"/>
              </w:rPr>
              <w:t> </w:t>
            </w:r>
            <w:r w:rsidRPr="00A37113">
              <w:rPr>
                <w:rFonts w:cs="Segoe UI"/>
                <w:color w:val="000000"/>
                <w:sz w:val="22"/>
                <w:szCs w:val="22"/>
                <w:lang w:val="en-IE" w:eastAsia="en-IE"/>
              </w:rPr>
              <w:t>255.2</w:t>
            </w:r>
            <w:r w:rsidRPr="00A37113">
              <w:rPr>
                <w:rFonts w:ascii="Calibri" w:hAnsi="Calibri" w:cs="Calibri"/>
                <w:color w:val="000000"/>
                <w:sz w:val="22"/>
                <w:szCs w:val="22"/>
                <w:lang w:val="pl-PL" w:eastAsia="en-IE"/>
              </w:rPr>
              <w:t> </w:t>
            </w:r>
          </w:p>
        </w:tc>
        <w:tc>
          <w:tcPr>
            <w:tcW w:w="1418" w:type="dxa"/>
            <w:vAlign w:val="bottom"/>
            <w:hideMark/>
          </w:tcPr>
          <w:p w14:paraId="4CCB6B01" w14:textId="77777777" w:rsidR="00A37113" w:rsidRPr="00A37113" w:rsidRDefault="00A37113" w:rsidP="00A37113">
            <w:pPr>
              <w:spacing w:after="0" w:line="240" w:lineRule="auto"/>
              <w:jc w:val="center"/>
              <w:textAlignment w:val="baseline"/>
              <w:rPr>
                <w:rFonts w:cs="Segoe UI"/>
                <w:color w:val="000000"/>
                <w:sz w:val="22"/>
                <w:szCs w:val="22"/>
                <w:lang w:val="pl-PL" w:eastAsia="en-IE"/>
              </w:rPr>
            </w:pPr>
            <w:r w:rsidRPr="00A37113">
              <w:rPr>
                <w:rFonts w:cs="Segoe UI"/>
                <w:color w:val="000000"/>
                <w:sz w:val="22"/>
                <w:szCs w:val="22"/>
                <w:lang w:val="en-IE" w:eastAsia="en-IE"/>
              </w:rPr>
              <w:t>42,624.6</w:t>
            </w:r>
            <w:r w:rsidRPr="00A37113">
              <w:rPr>
                <w:rFonts w:ascii="Calibri" w:hAnsi="Calibri" w:cs="Calibri"/>
                <w:color w:val="000000"/>
                <w:sz w:val="22"/>
                <w:szCs w:val="22"/>
                <w:lang w:val="pl-PL" w:eastAsia="en-IE"/>
              </w:rPr>
              <w:t> </w:t>
            </w:r>
          </w:p>
        </w:tc>
        <w:tc>
          <w:tcPr>
            <w:tcW w:w="1417" w:type="dxa"/>
            <w:gridSpan w:val="2"/>
            <w:vAlign w:val="bottom"/>
            <w:hideMark/>
          </w:tcPr>
          <w:p w14:paraId="32D4D4DD" w14:textId="77777777" w:rsidR="00A37113" w:rsidRPr="00A37113" w:rsidRDefault="00A37113" w:rsidP="00A37113">
            <w:pPr>
              <w:spacing w:after="0" w:line="240" w:lineRule="auto"/>
              <w:jc w:val="center"/>
              <w:textAlignment w:val="baseline"/>
              <w:rPr>
                <w:rFonts w:cs="Segoe UI"/>
                <w:color w:val="000000"/>
                <w:sz w:val="22"/>
                <w:szCs w:val="22"/>
                <w:lang w:val="pl-PL" w:eastAsia="en-IE"/>
              </w:rPr>
            </w:pPr>
            <w:r w:rsidRPr="00A37113">
              <w:rPr>
                <w:rFonts w:cs="Segoe UI"/>
                <w:color w:val="000000"/>
                <w:sz w:val="22"/>
                <w:szCs w:val="22"/>
                <w:lang w:val="en-IE" w:eastAsia="en-IE"/>
              </w:rPr>
              <w:t>44,863.5</w:t>
            </w:r>
            <w:r w:rsidRPr="00A37113">
              <w:rPr>
                <w:rFonts w:ascii="Calibri" w:hAnsi="Calibri" w:cs="Calibri"/>
                <w:color w:val="000000"/>
                <w:sz w:val="22"/>
                <w:szCs w:val="22"/>
                <w:lang w:val="pl-PL" w:eastAsia="en-IE"/>
              </w:rPr>
              <w:t> </w:t>
            </w:r>
          </w:p>
        </w:tc>
        <w:tc>
          <w:tcPr>
            <w:tcW w:w="1418" w:type="dxa"/>
            <w:gridSpan w:val="2"/>
            <w:vAlign w:val="bottom"/>
            <w:hideMark/>
          </w:tcPr>
          <w:p w14:paraId="29F6F169" w14:textId="77777777" w:rsidR="00A37113" w:rsidRPr="00A37113" w:rsidRDefault="00A37113" w:rsidP="00A37113">
            <w:pPr>
              <w:spacing w:after="0" w:line="240" w:lineRule="auto"/>
              <w:jc w:val="center"/>
              <w:textAlignment w:val="baseline"/>
              <w:rPr>
                <w:rFonts w:cs="Segoe UI"/>
                <w:color w:val="000000"/>
                <w:sz w:val="22"/>
                <w:szCs w:val="22"/>
                <w:lang w:val="pl-PL" w:eastAsia="en-IE"/>
              </w:rPr>
            </w:pPr>
            <w:r w:rsidRPr="00A37113">
              <w:rPr>
                <w:rFonts w:cs="Segoe UI"/>
                <w:color w:val="000000"/>
                <w:sz w:val="22"/>
                <w:szCs w:val="22"/>
                <w:lang w:val="en-IE" w:eastAsia="en-IE"/>
              </w:rPr>
              <w:t>46,093.4</w:t>
            </w:r>
            <w:r w:rsidRPr="00A37113">
              <w:rPr>
                <w:rFonts w:ascii="Calibri" w:hAnsi="Calibri" w:cs="Calibri"/>
                <w:color w:val="000000"/>
                <w:sz w:val="22"/>
                <w:szCs w:val="22"/>
                <w:lang w:val="pl-PL" w:eastAsia="en-IE"/>
              </w:rPr>
              <w:t> </w:t>
            </w:r>
          </w:p>
        </w:tc>
        <w:tc>
          <w:tcPr>
            <w:tcW w:w="1559" w:type="dxa"/>
            <w:vAlign w:val="bottom"/>
            <w:hideMark/>
          </w:tcPr>
          <w:p w14:paraId="01981BCB" w14:textId="77777777" w:rsidR="00A37113" w:rsidRPr="00A37113" w:rsidRDefault="00A37113" w:rsidP="00A37113">
            <w:pPr>
              <w:spacing w:after="0" w:line="240" w:lineRule="auto"/>
              <w:jc w:val="center"/>
              <w:textAlignment w:val="baseline"/>
              <w:rPr>
                <w:rFonts w:cs="Segoe UI"/>
                <w:color w:val="000000"/>
                <w:sz w:val="22"/>
                <w:szCs w:val="22"/>
                <w:lang w:val="pl-PL" w:eastAsia="en-IE"/>
              </w:rPr>
            </w:pPr>
            <w:r w:rsidRPr="00A37113">
              <w:rPr>
                <w:rFonts w:cs="Segoe UI"/>
                <w:color w:val="000000"/>
                <w:sz w:val="22"/>
                <w:szCs w:val="22"/>
                <w:lang w:val="en-IE" w:eastAsia="en-IE"/>
              </w:rPr>
              <w:t>47,324.7</w:t>
            </w:r>
            <w:r w:rsidRPr="00A37113">
              <w:rPr>
                <w:rFonts w:ascii="Calibri" w:hAnsi="Calibri" w:cs="Calibri"/>
                <w:color w:val="000000"/>
                <w:sz w:val="22"/>
                <w:szCs w:val="22"/>
                <w:lang w:val="pl-PL" w:eastAsia="en-IE"/>
              </w:rPr>
              <w:t> </w:t>
            </w:r>
          </w:p>
        </w:tc>
        <w:tc>
          <w:tcPr>
            <w:tcW w:w="1417" w:type="dxa"/>
            <w:gridSpan w:val="2"/>
            <w:vAlign w:val="center"/>
            <w:hideMark/>
          </w:tcPr>
          <w:p w14:paraId="436EFBA2" w14:textId="77777777" w:rsidR="00A37113" w:rsidRPr="00A37113" w:rsidRDefault="00A37113" w:rsidP="00A37113">
            <w:pPr>
              <w:spacing w:after="0" w:line="240" w:lineRule="auto"/>
              <w:jc w:val="center"/>
              <w:textAlignment w:val="baseline"/>
              <w:rPr>
                <w:rFonts w:cs="Segoe UI"/>
                <w:color w:val="000000"/>
                <w:sz w:val="22"/>
                <w:szCs w:val="22"/>
                <w:lang w:val="pl-PL" w:eastAsia="en-IE"/>
              </w:rPr>
            </w:pPr>
            <w:r w:rsidRPr="00A37113">
              <w:rPr>
                <w:rFonts w:cs="Segoe UI"/>
                <w:color w:val="000000"/>
                <w:sz w:val="22"/>
                <w:szCs w:val="22"/>
                <w:lang w:val="en-IE" w:eastAsia="en-IE"/>
              </w:rPr>
              <w:t>181,165.5</w:t>
            </w:r>
            <w:r w:rsidRPr="00A37113">
              <w:rPr>
                <w:rFonts w:ascii="Calibri" w:hAnsi="Calibri" w:cs="Calibri"/>
                <w:color w:val="000000"/>
                <w:sz w:val="22"/>
                <w:szCs w:val="22"/>
                <w:lang w:val="pl-PL" w:eastAsia="en-IE"/>
              </w:rPr>
              <w:t> </w:t>
            </w:r>
          </w:p>
        </w:tc>
      </w:tr>
    </w:tbl>
    <w:p w14:paraId="64C61B6A" w14:textId="77777777" w:rsidR="00D933B7" w:rsidRPr="001F2F66" w:rsidRDefault="00D933B7" w:rsidP="00D933B7">
      <w:pPr>
        <w:pStyle w:val="paragraph"/>
        <w:spacing w:before="0" w:beforeAutospacing="0" w:after="0" w:afterAutospacing="0"/>
        <w:textAlignment w:val="baseline"/>
        <w:rPr>
          <w:rFonts w:ascii="Segoe UI" w:hAnsi="Segoe UI" w:cs="Segoe UI"/>
          <w:sz w:val="22"/>
          <w:szCs w:val="22"/>
          <w:lang w:val="en-GB"/>
        </w:rPr>
      </w:pPr>
      <w:r>
        <w:rPr>
          <w:rStyle w:val="eop"/>
          <w:rFonts w:ascii="Calibri" w:eastAsiaTheme="majorEastAsia" w:hAnsi="Calibri" w:cs="Calibri"/>
          <w:sz w:val="22"/>
          <w:szCs w:val="22"/>
        </w:rPr>
        <w:t> </w:t>
      </w:r>
    </w:p>
    <w:p w14:paraId="1F16A413" w14:textId="77777777" w:rsidR="00D933B7" w:rsidRPr="008745AC" w:rsidRDefault="00D933B7" w:rsidP="00D933B7">
      <w:pPr>
        <w:pStyle w:val="paragraph"/>
        <w:spacing w:before="120" w:beforeAutospacing="0" w:after="120" w:afterAutospacing="0" w:line="259" w:lineRule="auto"/>
        <w:jc w:val="both"/>
        <w:textAlignment w:val="baseline"/>
        <w:rPr>
          <w:rStyle w:val="normaltextrun"/>
          <w:rFonts w:ascii="EC Square Sans Pro" w:hAnsi="EC Square Sans Pro" w:cs="Arial"/>
          <w:lang w:val="en-GB"/>
        </w:rPr>
      </w:pPr>
      <w:r>
        <w:rPr>
          <w:rStyle w:val="normaltextrun"/>
          <w:rFonts w:ascii="EC Square Sans Pro" w:hAnsi="EC Square Sans Pro"/>
          <w:lang w:val="en-GB"/>
        </w:rPr>
        <w:t>Cohesion policy uses a ‘categorisation’ information system, which includes a gender equality dimension to capture information on the gender contribution of the 2021-2027 programmes. These multiannual thematic allocations are used to calculate the indicative share of investments under each annual commitment as set out above.</w:t>
      </w:r>
      <w:r>
        <w:rPr>
          <w:rStyle w:val="normaltextrun"/>
          <w:rFonts w:ascii="Calibri" w:hAnsi="Calibri" w:cs="Calibri"/>
          <w:lang w:val="en-GB"/>
        </w:rPr>
        <w:t> </w:t>
      </w:r>
    </w:p>
    <w:p w14:paraId="42A13C54" w14:textId="3FD12CFB" w:rsidR="00D933B7" w:rsidRPr="008745AC" w:rsidRDefault="00D933B7" w:rsidP="00D933B7">
      <w:pPr>
        <w:pStyle w:val="paragraph"/>
        <w:spacing w:before="120" w:beforeAutospacing="0" w:after="120" w:afterAutospacing="0" w:line="259" w:lineRule="auto"/>
        <w:jc w:val="both"/>
        <w:textAlignment w:val="baseline"/>
        <w:rPr>
          <w:rStyle w:val="eop"/>
          <w:rFonts w:ascii="EC Square Sans Pro" w:eastAsiaTheme="majorEastAsia" w:hAnsi="EC Square Sans Pro" w:cs="Segoe UI"/>
          <w:sz w:val="18"/>
          <w:szCs w:val="18"/>
        </w:rPr>
      </w:pPr>
      <w:r>
        <w:rPr>
          <w:rStyle w:val="normaltextrun"/>
          <w:rFonts w:ascii="EC Square Sans Pro" w:hAnsi="EC Square Sans Pro"/>
          <w:lang w:val="en-GB"/>
        </w:rPr>
        <w:t xml:space="preserve">Based on the adopted programmes, close to </w:t>
      </w:r>
      <w:r w:rsidR="009B3375">
        <w:rPr>
          <w:rStyle w:val="normaltextrun"/>
          <w:rFonts w:ascii="EC Square Sans Pro" w:hAnsi="EC Square Sans Pro"/>
          <w:lang w:val="en-GB"/>
        </w:rPr>
        <w:t>8</w:t>
      </w:r>
      <w:r>
        <w:rPr>
          <w:rStyle w:val="normaltextrun"/>
          <w:rFonts w:ascii="EC Square Sans Pro" w:hAnsi="EC Square Sans Pro"/>
          <w:lang w:val="en-GB"/>
        </w:rPr>
        <w:t>% of the planned ERDF/CF EU amounts will be used to support interventions the principal</w:t>
      </w:r>
      <w:r>
        <w:rPr>
          <w:rStyle w:val="normaltextrun"/>
          <w:rFonts w:ascii="Calibri" w:hAnsi="Calibri" w:cs="Calibri"/>
          <w:lang w:val="en-GB"/>
        </w:rPr>
        <w:t> </w:t>
      </w:r>
      <w:r>
        <w:rPr>
          <w:rStyle w:val="normaltextrun"/>
          <w:rFonts w:ascii="EC Square Sans Pro" w:hAnsi="EC Square Sans Pro"/>
          <w:lang w:val="en-GB"/>
        </w:rPr>
        <w:t>objective</w:t>
      </w:r>
      <w:r>
        <w:rPr>
          <w:rStyle w:val="normaltextrun"/>
          <w:rFonts w:ascii="Calibri" w:hAnsi="Calibri" w:cs="Calibri"/>
          <w:lang w:val="en-GB"/>
        </w:rPr>
        <w:t> </w:t>
      </w:r>
      <w:r>
        <w:rPr>
          <w:rStyle w:val="normaltextrun"/>
          <w:rFonts w:ascii="EC Square Sans Pro" w:hAnsi="EC Square Sans Pro"/>
          <w:lang w:val="en-GB"/>
        </w:rPr>
        <w:t>of which is to improve gender equality or interventions that have gender equality as</w:t>
      </w:r>
      <w:r>
        <w:rPr>
          <w:rStyle w:val="normaltextrun"/>
          <w:rFonts w:ascii="Calibri" w:hAnsi="Calibri" w:cs="Calibri"/>
          <w:lang w:val="en-GB"/>
        </w:rPr>
        <w:t> </w:t>
      </w:r>
      <w:r>
        <w:rPr>
          <w:rStyle w:val="normaltextrun"/>
          <w:rFonts w:ascii="EC Square Sans Pro" w:hAnsi="EC Square Sans Pro"/>
          <w:lang w:val="en-GB"/>
        </w:rPr>
        <w:t>an objective.</w:t>
      </w:r>
      <w:r>
        <w:rPr>
          <w:rStyle w:val="eop"/>
          <w:rFonts w:ascii="Calibri" w:eastAsiaTheme="majorEastAsia" w:hAnsi="Calibri" w:cs="Calibri"/>
        </w:rPr>
        <w:t> </w:t>
      </w:r>
    </w:p>
    <w:p w14:paraId="3E942AAC" w14:textId="77777777" w:rsidR="00D933B7" w:rsidRPr="008745AC" w:rsidRDefault="00D933B7" w:rsidP="00D933B7">
      <w:pPr>
        <w:pStyle w:val="paragraph"/>
        <w:spacing w:before="120" w:beforeAutospacing="0" w:after="120" w:afterAutospacing="0" w:line="259" w:lineRule="auto"/>
        <w:jc w:val="both"/>
        <w:textAlignment w:val="baseline"/>
        <w:rPr>
          <w:rFonts w:ascii="EC Square Sans Pro" w:eastAsia="Calibri" w:hAnsi="EC Square Sans Pro" w:cs="Arial"/>
          <w:lang w:val="en-GB"/>
        </w:rPr>
      </w:pPr>
      <w:r>
        <w:rPr>
          <w:rStyle w:val="normaltextrun"/>
          <w:rFonts w:ascii="EC Square Sans Pro" w:hAnsi="EC Square Sans Pro"/>
          <w:lang w:val="en-GB"/>
        </w:rPr>
        <w:t>For example, t</w:t>
      </w:r>
      <w:r>
        <w:rPr>
          <w:rFonts w:ascii="EC Square Sans Pro" w:eastAsia="Calibri" w:hAnsi="EC Square Sans Pro" w:cs="Arial"/>
          <w:lang w:val="en-GB"/>
        </w:rPr>
        <w:t xml:space="preserve">he </w:t>
      </w:r>
      <w:hyperlink r:id="rId200">
        <w:r>
          <w:rPr>
            <w:rStyle w:val="Hyperlink"/>
            <w:rFonts w:ascii="EC Square Sans Pro" w:eastAsia="Calibri" w:hAnsi="EC Square Sans Pro" w:cs="Arial"/>
          </w:rPr>
          <w:t>Women Business HUB</w:t>
        </w:r>
      </w:hyperlink>
      <w:r>
        <w:rPr>
          <w:rFonts w:ascii="EC Square Sans Pro" w:eastAsia="Calibri" w:hAnsi="EC Square Sans Pro" w:cs="Arial"/>
          <w:lang w:val="en-GB"/>
        </w:rPr>
        <w:t xml:space="preserve"> project contributes to a better business environment for women in border regions between Croatia and Serbia. Based on data that indicates a higher percentage of unemployed women and obstacles for women to start their own businesses, the partnership of the WBH project is determined to foster economic empowerment of women entrepreneurs and minimise the impact of these obstacles. </w:t>
      </w:r>
    </w:p>
    <w:p w14:paraId="5535DF40" w14:textId="697D2FE2" w:rsidR="00D933B7" w:rsidRPr="008745AC" w:rsidRDefault="00D933B7" w:rsidP="00D933B7">
      <w:pPr>
        <w:pStyle w:val="paragraph"/>
        <w:spacing w:before="0" w:beforeAutospacing="0" w:after="0" w:afterAutospacing="0"/>
        <w:textAlignment w:val="baseline"/>
        <w:rPr>
          <w:rFonts w:ascii="EC Square Sans Pro" w:hAnsi="EC Square Sans Pro" w:cs="Segoe UI"/>
          <w:sz w:val="18"/>
          <w:szCs w:val="18"/>
          <w:lang w:val="en-GB"/>
        </w:rPr>
      </w:pPr>
      <w:r w:rsidRPr="00F72C99">
        <w:rPr>
          <w:rStyle w:val="normaltextrun"/>
          <w:rFonts w:asciiTheme="majorHAnsi" w:hAnsiTheme="majorHAnsi"/>
          <w:lang w:val="en-GB"/>
        </w:rPr>
        <w:t xml:space="preserve">The </w:t>
      </w:r>
      <w:hyperlink r:id="rId201">
        <w:r w:rsidRPr="00F72C99">
          <w:rPr>
            <w:rStyle w:val="Hyperlink"/>
            <w:rFonts w:asciiTheme="majorHAnsi" w:eastAsia="Calibri" w:hAnsiTheme="majorHAnsi" w:cs="Arial"/>
          </w:rPr>
          <w:t>gender tracking data story</w:t>
        </w:r>
      </w:hyperlink>
      <w:r w:rsidRPr="00F72C99">
        <w:rPr>
          <w:rStyle w:val="normaltextrun"/>
          <w:rFonts w:asciiTheme="majorHAnsi" w:hAnsiTheme="majorHAnsi"/>
          <w:lang w:val="en-GB"/>
        </w:rPr>
        <w:t>, available</w:t>
      </w:r>
      <w:r>
        <w:rPr>
          <w:rStyle w:val="normaltextrun"/>
          <w:rFonts w:ascii="EC Square Sans Pro" w:hAnsi="EC Square Sans Pro"/>
          <w:lang w:val="en-GB"/>
        </w:rPr>
        <w:t xml:space="preserve"> on the Cohesion Open Data Platform, presents in detail the cohesion policy support </w:t>
      </w:r>
      <w:r>
        <w:t>for</w:t>
      </w:r>
      <w:r>
        <w:rPr>
          <w:lang w:val="en-GB"/>
        </w:rPr>
        <w:t xml:space="preserve"> </w:t>
      </w:r>
      <w:r>
        <w:rPr>
          <w:rStyle w:val="normaltextrun"/>
          <w:rFonts w:ascii="EC Square Sans Pro" w:hAnsi="EC Square Sans Pro"/>
          <w:lang w:val="en-GB"/>
        </w:rPr>
        <w:t>gender equality</w:t>
      </w:r>
      <w:r w:rsidR="0098466B" w:rsidRPr="0098466B">
        <w:rPr>
          <w:rFonts w:asciiTheme="minorHAnsi" w:hAnsiTheme="minorHAnsi"/>
          <w:szCs w:val="20"/>
          <w:lang w:val="en-GB" w:eastAsia="fr-FR"/>
        </w:rPr>
        <w:t xml:space="preserve"> </w:t>
      </w:r>
      <w:r w:rsidR="0098466B" w:rsidRPr="0098466B">
        <w:rPr>
          <w:rFonts w:ascii="EC Square Sans Pro" w:hAnsi="EC Square Sans Pro"/>
          <w:lang w:val="en-GB"/>
        </w:rPr>
        <w:t>based on the latest adopted programmes.</w:t>
      </w:r>
      <w:r w:rsidR="0098466B" w:rsidRPr="0098466B">
        <w:rPr>
          <w:rFonts w:ascii="Calibri" w:hAnsi="Calibri" w:cs="Calibri"/>
          <w:lang w:val="en-GB"/>
        </w:rPr>
        <w:t> </w:t>
      </w:r>
      <w:r>
        <w:rPr>
          <w:rStyle w:val="normaltextrun"/>
          <w:rFonts w:ascii="EC Square Sans Pro" w:hAnsi="EC Square Sans Pro"/>
          <w:lang w:val="en-GB"/>
        </w:rPr>
        <w:t>.</w:t>
      </w:r>
      <w:r>
        <w:rPr>
          <w:rStyle w:val="eop"/>
          <w:rFonts w:ascii="Calibri" w:eastAsiaTheme="majorEastAsia" w:hAnsi="Calibri" w:cs="Calibri"/>
        </w:rPr>
        <w:t> </w:t>
      </w:r>
    </w:p>
    <w:p w14:paraId="0EC28121" w14:textId="77777777" w:rsidR="00D933B7" w:rsidRPr="008745AC" w:rsidRDefault="00D933B7" w:rsidP="00D933B7">
      <w:pPr>
        <w:pStyle w:val="paragraph"/>
        <w:spacing w:before="0" w:beforeAutospacing="0" w:after="0" w:afterAutospacing="0"/>
        <w:textAlignment w:val="baseline"/>
        <w:rPr>
          <w:rFonts w:ascii="Segoe UI" w:hAnsi="Segoe UI" w:cs="Segoe UI"/>
          <w:sz w:val="18"/>
          <w:szCs w:val="18"/>
          <w:lang w:val="en-GB"/>
        </w:rPr>
      </w:pPr>
      <w:r>
        <w:rPr>
          <w:rStyle w:val="eop"/>
          <w:rFonts w:ascii="Calibri" w:eastAsiaTheme="majorEastAsia" w:hAnsi="Calibri" w:cs="Calibri"/>
          <w:sz w:val="22"/>
          <w:szCs w:val="22"/>
        </w:rPr>
        <w:t> </w:t>
      </w:r>
    </w:p>
    <w:tbl>
      <w:tblPr>
        <w:tblStyle w:val="Planning2022instructions"/>
        <w:tblW w:w="0" w:type="auto"/>
        <w:tblLook w:val="04A0" w:firstRow="1" w:lastRow="0" w:firstColumn="1" w:lastColumn="0" w:noHBand="0" w:noVBand="1"/>
      </w:tblPr>
      <w:tblGrid>
        <w:gridCol w:w="9629"/>
      </w:tblGrid>
      <w:tr w:rsidR="00D933B7" w:rsidRPr="008745AC" w14:paraId="0B7EFB56" w14:textId="77777777">
        <w:tc>
          <w:tcPr>
            <w:tcW w:w="9738" w:type="dxa"/>
            <w:shd w:val="clear" w:color="auto" w:fill="auto"/>
          </w:tcPr>
          <w:p w14:paraId="56E09186" w14:textId="77777777" w:rsidR="00D933B7" w:rsidRPr="00CB666D" w:rsidRDefault="00D933B7">
            <w:pPr>
              <w:spacing w:after="0" w:line="240" w:lineRule="auto"/>
              <w:textAlignment w:val="baseline"/>
              <w:rPr>
                <w:rFonts w:ascii="Times New Roman" w:eastAsia="Times New Roman" w:hAnsi="Times New Roman" w:cs="Segoe UI"/>
                <w:b/>
                <w:bCs/>
                <w:lang w:eastAsia="en-IE"/>
              </w:rPr>
            </w:pPr>
            <w:r>
              <w:rPr>
                <w:rFonts w:eastAsia="Times New Roman" w:cs="Segoe UI"/>
                <w:b/>
                <w:bCs/>
                <w:lang w:eastAsia="en-IE"/>
              </w:rPr>
              <w:t>Gender-disaggregated information</w:t>
            </w:r>
          </w:p>
          <w:p w14:paraId="003BA6E9" w14:textId="77777777" w:rsidR="00D933B7" w:rsidRPr="008745AC" w:rsidRDefault="00D933B7">
            <w:pPr>
              <w:pStyle w:val="TableListBullet"/>
              <w:numPr>
                <w:ilvl w:val="0"/>
                <w:numId w:val="0"/>
              </w:numPr>
            </w:pPr>
            <w:r>
              <w:t>There is no information available, as the data is not disaggregated by gender.</w:t>
            </w:r>
            <w:r>
              <w:rPr>
                <w:rFonts w:ascii="Calibri" w:hAnsi="Calibri" w:cs="Calibri"/>
              </w:rPr>
              <w:t> </w:t>
            </w:r>
          </w:p>
        </w:tc>
      </w:tr>
    </w:tbl>
    <w:p w14:paraId="217CB8AF" w14:textId="77777777" w:rsidR="00D933B7" w:rsidRPr="008745AC" w:rsidRDefault="00D933B7" w:rsidP="00D933B7">
      <w:pPr>
        <w:rPr>
          <w:b/>
          <w:bCs/>
        </w:rPr>
      </w:pPr>
    </w:p>
    <w:p w14:paraId="48C5DA65" w14:textId="77777777" w:rsidR="00D933B7" w:rsidRPr="008745AC"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0"/>
        <w:gridCol w:w="1102"/>
        <w:gridCol w:w="1238"/>
        <w:gridCol w:w="1105"/>
        <w:gridCol w:w="1238"/>
        <w:gridCol w:w="1341"/>
        <w:gridCol w:w="1199"/>
        <w:gridCol w:w="1146"/>
      </w:tblGrid>
      <w:tr w:rsidR="00D933B7" w:rsidRPr="008745AC" w14:paraId="471F7720" w14:textId="77777777">
        <w:trPr>
          <w:trHeight w:val="300"/>
        </w:trPr>
        <w:tc>
          <w:tcPr>
            <w:tcW w:w="1270" w:type="dxa"/>
            <w:tcBorders>
              <w:top w:val="single" w:sz="6" w:space="0" w:color="8C8C8C"/>
              <w:left w:val="nil"/>
              <w:bottom w:val="single" w:sz="6" w:space="0" w:color="8C8C8C"/>
              <w:right w:val="nil"/>
            </w:tcBorders>
            <w:shd w:val="clear" w:color="auto" w:fill="F2F2F2" w:themeFill="background1" w:themeFillShade="F2"/>
            <w:hideMark/>
          </w:tcPr>
          <w:p w14:paraId="6958348F" w14:textId="77777777" w:rsidR="00D933B7" w:rsidRPr="008745AC" w:rsidRDefault="00D933B7">
            <w:pPr>
              <w:spacing w:after="0" w:line="240" w:lineRule="auto"/>
              <w:jc w:val="center"/>
              <w:textAlignment w:val="baseline"/>
              <w:rPr>
                <w:rFonts w:ascii="Segoe UI" w:hAnsi="Segoe UI" w:cs="Segoe UI"/>
                <w:b/>
                <w:bCs/>
                <w:sz w:val="20"/>
                <w:lang w:eastAsia="en-IE"/>
              </w:rPr>
            </w:pPr>
            <w:r>
              <w:rPr>
                <w:rFonts w:ascii="Calibri" w:hAnsi="Calibri" w:cs="Calibri"/>
                <w:b/>
                <w:bCs/>
                <w:sz w:val="20"/>
                <w:lang w:eastAsia="en-IE"/>
              </w:rPr>
              <w:t> </w:t>
            </w:r>
          </w:p>
        </w:tc>
        <w:tc>
          <w:tcPr>
            <w:tcW w:w="1102" w:type="dxa"/>
            <w:tcBorders>
              <w:top w:val="single" w:sz="6" w:space="0" w:color="8C8C8C"/>
              <w:left w:val="nil"/>
              <w:bottom w:val="single" w:sz="6" w:space="0" w:color="8C8C8C"/>
              <w:right w:val="nil"/>
            </w:tcBorders>
            <w:shd w:val="clear" w:color="auto" w:fill="F2F2F2" w:themeFill="background1" w:themeFillShade="F2"/>
            <w:vAlign w:val="center"/>
            <w:hideMark/>
          </w:tcPr>
          <w:p w14:paraId="77E54EA0" w14:textId="77777777" w:rsidR="00D933B7" w:rsidRPr="008745AC" w:rsidRDefault="00D933B7">
            <w:pPr>
              <w:spacing w:after="0" w:line="240" w:lineRule="auto"/>
              <w:jc w:val="center"/>
              <w:textAlignment w:val="baseline"/>
              <w:rPr>
                <w:rFonts w:ascii="Segoe UI" w:hAnsi="Segoe UI" w:cs="Segoe UI"/>
                <w:b/>
                <w:bCs/>
                <w:sz w:val="20"/>
                <w:lang w:eastAsia="en-IE"/>
              </w:rPr>
            </w:pPr>
            <w:r>
              <w:rPr>
                <w:rFonts w:cs="Segoe UI"/>
                <w:b/>
                <w:bCs/>
                <w:sz w:val="20"/>
                <w:lang w:eastAsia="en-IE"/>
              </w:rPr>
              <w:t xml:space="preserve">2021 </w:t>
            </w:r>
          </w:p>
        </w:tc>
        <w:tc>
          <w:tcPr>
            <w:tcW w:w="1238" w:type="dxa"/>
            <w:tcBorders>
              <w:top w:val="single" w:sz="6" w:space="0" w:color="8C8C8C"/>
              <w:left w:val="nil"/>
              <w:bottom w:val="single" w:sz="6" w:space="0" w:color="8C8C8C"/>
              <w:right w:val="nil"/>
            </w:tcBorders>
            <w:shd w:val="clear" w:color="auto" w:fill="F2F2F2" w:themeFill="background1" w:themeFillShade="F2"/>
            <w:vAlign w:val="center"/>
            <w:hideMark/>
          </w:tcPr>
          <w:p w14:paraId="330659EB" w14:textId="77777777" w:rsidR="00D933B7" w:rsidRPr="008745AC" w:rsidRDefault="00D933B7">
            <w:pPr>
              <w:spacing w:after="0" w:line="240" w:lineRule="auto"/>
              <w:jc w:val="center"/>
              <w:textAlignment w:val="baseline"/>
              <w:rPr>
                <w:rFonts w:ascii="Segoe UI" w:hAnsi="Segoe UI" w:cs="Segoe UI"/>
                <w:b/>
                <w:bCs/>
                <w:sz w:val="20"/>
                <w:lang w:eastAsia="en-IE"/>
              </w:rPr>
            </w:pPr>
            <w:r>
              <w:rPr>
                <w:rFonts w:cs="Segoe UI"/>
                <w:b/>
                <w:bCs/>
                <w:sz w:val="20"/>
                <w:lang w:eastAsia="en-IE"/>
              </w:rPr>
              <w:t xml:space="preserve">2022 </w:t>
            </w:r>
          </w:p>
        </w:tc>
        <w:tc>
          <w:tcPr>
            <w:tcW w:w="1105" w:type="dxa"/>
            <w:tcBorders>
              <w:top w:val="single" w:sz="6" w:space="0" w:color="8C8C8C"/>
              <w:left w:val="nil"/>
              <w:bottom w:val="single" w:sz="6" w:space="0" w:color="8C8C8C"/>
              <w:right w:val="nil"/>
            </w:tcBorders>
            <w:shd w:val="clear" w:color="auto" w:fill="F2F2F2" w:themeFill="background1" w:themeFillShade="F2"/>
            <w:vAlign w:val="center"/>
            <w:hideMark/>
          </w:tcPr>
          <w:p w14:paraId="15B467B6" w14:textId="77777777" w:rsidR="00D933B7" w:rsidRPr="008745AC" w:rsidRDefault="00D933B7">
            <w:pPr>
              <w:spacing w:after="0" w:line="240" w:lineRule="auto"/>
              <w:jc w:val="center"/>
              <w:textAlignment w:val="baseline"/>
              <w:rPr>
                <w:rFonts w:ascii="Segoe UI" w:hAnsi="Segoe UI" w:cs="Segoe UI"/>
                <w:b/>
                <w:bCs/>
                <w:sz w:val="20"/>
                <w:lang w:eastAsia="en-IE"/>
              </w:rPr>
            </w:pPr>
            <w:r>
              <w:rPr>
                <w:rFonts w:ascii="Calibri" w:hAnsi="Calibri" w:cs="Calibri"/>
                <w:b/>
                <w:bCs/>
                <w:sz w:val="20"/>
                <w:lang w:eastAsia="en-IE"/>
              </w:rPr>
              <w:t> </w:t>
            </w:r>
            <w:r>
              <w:rPr>
                <w:rFonts w:cs="Segoe UI"/>
                <w:b/>
                <w:bCs/>
                <w:sz w:val="20"/>
                <w:lang w:eastAsia="en-IE"/>
              </w:rPr>
              <w:t xml:space="preserve">2023 </w:t>
            </w:r>
          </w:p>
        </w:tc>
        <w:tc>
          <w:tcPr>
            <w:tcW w:w="1238" w:type="dxa"/>
            <w:tcBorders>
              <w:top w:val="single" w:sz="6" w:space="0" w:color="8C8C8C"/>
              <w:left w:val="nil"/>
              <w:bottom w:val="single" w:sz="6" w:space="0" w:color="8C8C8C"/>
              <w:right w:val="nil"/>
            </w:tcBorders>
            <w:shd w:val="clear" w:color="auto" w:fill="F2F2F2" w:themeFill="background1" w:themeFillShade="F2"/>
            <w:vAlign w:val="center"/>
          </w:tcPr>
          <w:p w14:paraId="44FB74B4" w14:textId="77777777" w:rsidR="00D933B7" w:rsidRPr="008745AC"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341" w:type="dxa"/>
            <w:tcBorders>
              <w:top w:val="single" w:sz="6" w:space="0" w:color="8C8C8C"/>
              <w:left w:val="nil"/>
              <w:bottom w:val="single" w:sz="6" w:space="0" w:color="8C8C8C"/>
              <w:right w:val="nil"/>
            </w:tcBorders>
            <w:shd w:val="clear" w:color="auto" w:fill="F2F2F2" w:themeFill="background1" w:themeFillShade="F2"/>
            <w:vAlign w:val="center"/>
          </w:tcPr>
          <w:p w14:paraId="7DB8F115" w14:textId="77777777" w:rsidR="00D933B7" w:rsidRPr="008745AC"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199" w:type="dxa"/>
            <w:tcBorders>
              <w:top w:val="single" w:sz="6" w:space="0" w:color="8C8C8C"/>
              <w:left w:val="nil"/>
              <w:bottom w:val="single" w:sz="6" w:space="0" w:color="8C8C8C"/>
              <w:right w:val="nil"/>
            </w:tcBorders>
            <w:shd w:val="clear" w:color="auto" w:fill="F2F2F2" w:themeFill="background1" w:themeFillShade="F2"/>
            <w:vAlign w:val="center"/>
            <w:hideMark/>
          </w:tcPr>
          <w:p w14:paraId="3B05AEB6" w14:textId="77777777" w:rsidR="00D933B7" w:rsidRPr="008745AC" w:rsidRDefault="00D933B7">
            <w:pPr>
              <w:spacing w:after="0" w:line="240" w:lineRule="auto"/>
              <w:jc w:val="center"/>
              <w:textAlignment w:val="baseline"/>
              <w:rPr>
                <w:rFonts w:ascii="Segoe UI" w:hAnsi="Segoe UI" w:cs="Segoe UI"/>
                <w:b/>
                <w:bCs/>
                <w:sz w:val="20"/>
                <w:lang w:eastAsia="en-IE"/>
              </w:rPr>
            </w:pPr>
            <w:r>
              <w:rPr>
                <w:rFonts w:cs="Segoe UI"/>
                <w:b/>
                <w:bCs/>
                <w:sz w:val="20"/>
                <w:lang w:eastAsia="en-IE"/>
              </w:rPr>
              <w:t>Total</w:t>
            </w:r>
            <w:r>
              <w:rPr>
                <w:rFonts w:ascii="Calibri" w:hAnsi="Calibri" w:cs="Calibri"/>
                <w:b/>
                <w:bCs/>
                <w:sz w:val="20"/>
                <w:lang w:eastAsia="en-IE"/>
              </w:rPr>
              <w:t> </w:t>
            </w:r>
          </w:p>
        </w:tc>
        <w:tc>
          <w:tcPr>
            <w:tcW w:w="1146" w:type="dxa"/>
            <w:tcBorders>
              <w:top w:val="single" w:sz="6" w:space="0" w:color="8C8C8C"/>
              <w:left w:val="nil"/>
              <w:bottom w:val="single" w:sz="6" w:space="0" w:color="8C8C8C"/>
              <w:right w:val="nil"/>
            </w:tcBorders>
            <w:shd w:val="clear" w:color="auto" w:fill="F2F2F2" w:themeFill="background1" w:themeFillShade="F2"/>
            <w:vAlign w:val="center"/>
            <w:hideMark/>
          </w:tcPr>
          <w:p w14:paraId="640C4E29" w14:textId="77777777" w:rsidR="00D933B7" w:rsidRPr="008745AC" w:rsidRDefault="00D933B7">
            <w:pPr>
              <w:spacing w:after="0" w:line="240" w:lineRule="auto"/>
              <w:jc w:val="center"/>
              <w:textAlignment w:val="baseline"/>
              <w:rPr>
                <w:rFonts w:ascii="Segoe UI" w:hAnsi="Segoe UI" w:cs="Segoe UI"/>
                <w:b/>
                <w:bCs/>
                <w:sz w:val="20"/>
                <w:lang w:eastAsia="en-IE"/>
              </w:rPr>
            </w:pPr>
            <w:r>
              <w:rPr>
                <w:rFonts w:cs="Segoe UI"/>
                <w:b/>
                <w:bCs/>
                <w:sz w:val="20"/>
                <w:lang w:eastAsia="en-IE"/>
              </w:rPr>
              <w:t>% of the 2021-2025 envelope</w:t>
            </w:r>
          </w:p>
        </w:tc>
      </w:tr>
      <w:tr w:rsidR="00D933B7" w:rsidRPr="008745AC" w14:paraId="234C35AB" w14:textId="77777777" w:rsidTr="00F72C99">
        <w:trPr>
          <w:trHeight w:val="300"/>
        </w:trPr>
        <w:tc>
          <w:tcPr>
            <w:tcW w:w="1270" w:type="dxa"/>
            <w:tcBorders>
              <w:top w:val="single" w:sz="6" w:space="0" w:color="8C8C8C"/>
              <w:left w:val="nil"/>
              <w:bottom w:val="single" w:sz="6" w:space="0" w:color="8C8C8C"/>
              <w:right w:val="nil"/>
            </w:tcBorders>
            <w:vAlign w:val="center"/>
            <w:hideMark/>
          </w:tcPr>
          <w:p w14:paraId="1D29E69C" w14:textId="77777777" w:rsidR="00D933B7" w:rsidRPr="008745AC" w:rsidRDefault="00D933B7">
            <w:pPr>
              <w:spacing w:after="0" w:line="240" w:lineRule="auto"/>
              <w:textAlignment w:val="baseline"/>
              <w:rPr>
                <w:rFonts w:ascii="Segoe UI" w:hAnsi="Segoe UI" w:cs="Segoe UI"/>
                <w:b/>
                <w:bCs/>
                <w:sz w:val="20"/>
                <w:lang w:eastAsia="en-IE"/>
              </w:rPr>
            </w:pPr>
            <w:r>
              <w:rPr>
                <w:rFonts w:cs="Segoe UI"/>
                <w:b/>
                <w:bCs/>
                <w:sz w:val="20"/>
                <w:lang w:eastAsia="en-IE"/>
              </w:rPr>
              <w:t>Digital contribution</w:t>
            </w:r>
            <w:r>
              <w:rPr>
                <w:rFonts w:ascii="Calibri" w:hAnsi="Calibri" w:cs="Calibri"/>
                <w:b/>
                <w:bCs/>
                <w:sz w:val="20"/>
                <w:lang w:eastAsia="en-IE"/>
              </w:rPr>
              <w:t> </w:t>
            </w:r>
          </w:p>
        </w:tc>
        <w:tc>
          <w:tcPr>
            <w:tcW w:w="1102" w:type="dxa"/>
            <w:tcBorders>
              <w:top w:val="single" w:sz="6" w:space="0" w:color="8C8C8C"/>
              <w:left w:val="nil"/>
              <w:bottom w:val="single" w:sz="6" w:space="0" w:color="8C8C8C"/>
              <w:right w:val="nil"/>
            </w:tcBorders>
            <w:hideMark/>
          </w:tcPr>
          <w:p w14:paraId="6B80BC4C" w14:textId="56B76A68" w:rsidR="00D933B7" w:rsidRPr="001F2F66" w:rsidRDefault="0091581F">
            <w:pPr>
              <w:spacing w:after="0" w:line="240" w:lineRule="auto"/>
              <w:jc w:val="center"/>
              <w:textAlignment w:val="baseline"/>
              <w:rPr>
                <w:rFonts w:ascii="Segoe UI" w:hAnsi="Segoe UI" w:cs="Segoe UI"/>
                <w:sz w:val="22"/>
                <w:szCs w:val="22"/>
                <w:lang w:eastAsia="en-IE"/>
              </w:rPr>
            </w:pPr>
            <w:r w:rsidRPr="00922E33">
              <w:t xml:space="preserve"> </w:t>
            </w:r>
            <w:r w:rsidR="007342CF">
              <w:t>30.0</w:t>
            </w:r>
            <w:r w:rsidRPr="00922E33">
              <w:t xml:space="preserve">   </w:t>
            </w:r>
          </w:p>
        </w:tc>
        <w:tc>
          <w:tcPr>
            <w:tcW w:w="1238" w:type="dxa"/>
            <w:tcBorders>
              <w:top w:val="single" w:sz="6" w:space="0" w:color="8C8C8C"/>
              <w:left w:val="nil"/>
              <w:bottom w:val="single" w:sz="6" w:space="0" w:color="8C8C8C"/>
              <w:right w:val="nil"/>
            </w:tcBorders>
            <w:hideMark/>
          </w:tcPr>
          <w:p w14:paraId="020CCF53" w14:textId="36EC0594" w:rsidR="0091581F" w:rsidRDefault="0091581F" w:rsidP="0091581F">
            <w:pPr>
              <w:spacing w:after="0" w:line="240" w:lineRule="auto"/>
              <w:jc w:val="center"/>
              <w:textAlignment w:val="baseline"/>
            </w:pPr>
            <w:r w:rsidRPr="00922E33">
              <w:t xml:space="preserve"> 5</w:t>
            </w:r>
            <w:r w:rsidR="000C2F14">
              <w:rPr>
                <w:rFonts w:ascii="Calibri" w:hAnsi="Calibri" w:cs="Calibri"/>
              </w:rPr>
              <w:t> </w:t>
            </w:r>
            <w:r w:rsidRPr="00922E33">
              <w:t xml:space="preserve">010.9 </w:t>
            </w:r>
          </w:p>
          <w:p w14:paraId="44C49058" w14:textId="5579EDB9" w:rsidR="00D933B7" w:rsidRPr="001F2F66" w:rsidRDefault="00D933B7">
            <w:pPr>
              <w:spacing w:after="0" w:line="240" w:lineRule="auto"/>
              <w:jc w:val="center"/>
              <w:textAlignment w:val="baseline"/>
              <w:rPr>
                <w:rFonts w:ascii="Segoe UI" w:hAnsi="Segoe UI" w:cs="Segoe UI"/>
                <w:sz w:val="22"/>
                <w:szCs w:val="22"/>
                <w:lang w:eastAsia="en-IE"/>
              </w:rPr>
            </w:pPr>
          </w:p>
        </w:tc>
        <w:tc>
          <w:tcPr>
            <w:tcW w:w="1105" w:type="dxa"/>
            <w:tcBorders>
              <w:top w:val="single" w:sz="6" w:space="0" w:color="8C8C8C"/>
              <w:left w:val="nil"/>
              <w:bottom w:val="single" w:sz="6" w:space="0" w:color="8C8C8C"/>
              <w:right w:val="nil"/>
            </w:tcBorders>
            <w:hideMark/>
          </w:tcPr>
          <w:p w14:paraId="32CCD3F8" w14:textId="44C8B9E5" w:rsidR="0091581F" w:rsidRDefault="0091581F" w:rsidP="0091581F">
            <w:pPr>
              <w:spacing w:after="0" w:line="240" w:lineRule="auto"/>
              <w:jc w:val="center"/>
              <w:textAlignment w:val="baseline"/>
            </w:pPr>
            <w:r w:rsidRPr="00922E33">
              <w:t xml:space="preserve"> 5</w:t>
            </w:r>
            <w:r w:rsidR="000C2F14">
              <w:rPr>
                <w:rFonts w:ascii="Calibri" w:hAnsi="Calibri" w:cs="Calibri"/>
              </w:rPr>
              <w:t> </w:t>
            </w:r>
            <w:r w:rsidRPr="00922E33">
              <w:t xml:space="preserve">274.1 </w:t>
            </w:r>
          </w:p>
          <w:p w14:paraId="43E246A0" w14:textId="41A1B929" w:rsidR="00D933B7" w:rsidRPr="001F2F66" w:rsidRDefault="00D933B7">
            <w:pPr>
              <w:spacing w:after="0" w:line="240" w:lineRule="auto"/>
              <w:jc w:val="center"/>
              <w:textAlignment w:val="baseline"/>
              <w:rPr>
                <w:rFonts w:ascii="Segoe UI" w:hAnsi="Segoe UI" w:cs="Segoe UI"/>
                <w:sz w:val="22"/>
                <w:szCs w:val="22"/>
                <w:lang w:eastAsia="en-IE"/>
              </w:rPr>
            </w:pPr>
          </w:p>
        </w:tc>
        <w:tc>
          <w:tcPr>
            <w:tcW w:w="1238" w:type="dxa"/>
            <w:tcBorders>
              <w:top w:val="single" w:sz="6" w:space="0" w:color="8C8C8C"/>
              <w:left w:val="nil"/>
              <w:bottom w:val="single" w:sz="6" w:space="0" w:color="8C8C8C"/>
              <w:right w:val="nil"/>
            </w:tcBorders>
          </w:tcPr>
          <w:p w14:paraId="7160793E" w14:textId="3281FE72" w:rsidR="0091581F" w:rsidRDefault="0091581F" w:rsidP="0091581F">
            <w:pPr>
              <w:spacing w:after="0" w:line="240" w:lineRule="auto"/>
              <w:jc w:val="center"/>
              <w:textAlignment w:val="baseline"/>
            </w:pPr>
            <w:r w:rsidRPr="00922E33">
              <w:t xml:space="preserve"> 5</w:t>
            </w:r>
            <w:r w:rsidR="000C2F14">
              <w:rPr>
                <w:rFonts w:ascii="Calibri" w:hAnsi="Calibri" w:cs="Calibri"/>
              </w:rPr>
              <w:t> </w:t>
            </w:r>
            <w:r w:rsidRPr="00922E33">
              <w:t xml:space="preserve">418.7 </w:t>
            </w:r>
          </w:p>
          <w:p w14:paraId="5ABC4CFA" w14:textId="74492365" w:rsidR="00D933B7" w:rsidRPr="001F2F66" w:rsidRDefault="00D933B7">
            <w:pPr>
              <w:spacing w:after="0" w:line="240" w:lineRule="auto"/>
              <w:jc w:val="center"/>
              <w:textAlignment w:val="baseline"/>
              <w:rPr>
                <w:rFonts w:cs="Segoe UI"/>
                <w:sz w:val="22"/>
                <w:szCs w:val="22"/>
                <w:lang w:eastAsia="en-IE"/>
              </w:rPr>
            </w:pPr>
          </w:p>
        </w:tc>
        <w:tc>
          <w:tcPr>
            <w:tcW w:w="1341" w:type="dxa"/>
            <w:tcBorders>
              <w:top w:val="single" w:sz="6" w:space="0" w:color="8C8C8C"/>
              <w:left w:val="nil"/>
              <w:bottom w:val="single" w:sz="6" w:space="0" w:color="8C8C8C"/>
              <w:right w:val="nil"/>
            </w:tcBorders>
          </w:tcPr>
          <w:p w14:paraId="44466BDB" w14:textId="05FEB335" w:rsidR="0091581F" w:rsidRDefault="0091581F" w:rsidP="0091581F">
            <w:pPr>
              <w:spacing w:after="0" w:line="240" w:lineRule="auto"/>
              <w:jc w:val="center"/>
              <w:textAlignment w:val="baseline"/>
            </w:pPr>
            <w:r w:rsidRPr="00922E33">
              <w:t xml:space="preserve"> 5</w:t>
            </w:r>
            <w:r w:rsidR="000C2F14">
              <w:rPr>
                <w:rFonts w:ascii="Calibri" w:hAnsi="Calibri" w:cs="Calibri"/>
              </w:rPr>
              <w:t> </w:t>
            </w:r>
            <w:r w:rsidRPr="00922E33">
              <w:t xml:space="preserve">563.4 </w:t>
            </w:r>
          </w:p>
          <w:p w14:paraId="04E1FF65" w14:textId="34DFE12A" w:rsidR="00D933B7" w:rsidRPr="00FC6289" w:rsidRDefault="00D933B7">
            <w:pPr>
              <w:spacing w:after="0" w:line="240" w:lineRule="auto"/>
              <w:jc w:val="center"/>
              <w:textAlignment w:val="baseline"/>
              <w:rPr>
                <w:rFonts w:ascii="EC Square Sans Pro" w:hAnsi="EC Square Sans Pro" w:cs="Calibri"/>
                <w:sz w:val="22"/>
                <w:szCs w:val="22"/>
                <w:lang w:eastAsia="en-IE"/>
              </w:rPr>
            </w:pPr>
          </w:p>
        </w:tc>
        <w:tc>
          <w:tcPr>
            <w:tcW w:w="1199" w:type="dxa"/>
            <w:tcBorders>
              <w:top w:val="single" w:sz="6" w:space="0" w:color="8C8C8C"/>
              <w:left w:val="nil"/>
              <w:bottom w:val="single" w:sz="6" w:space="0" w:color="8C8C8C"/>
              <w:right w:val="nil"/>
            </w:tcBorders>
            <w:hideMark/>
          </w:tcPr>
          <w:p w14:paraId="6D0F80BC" w14:textId="4E16771F" w:rsidR="00D933B7" w:rsidRPr="00FC6289" w:rsidRDefault="0091581F">
            <w:pPr>
              <w:spacing w:after="0" w:line="240" w:lineRule="auto"/>
              <w:jc w:val="center"/>
              <w:textAlignment w:val="baseline"/>
              <w:rPr>
                <w:rFonts w:ascii="EC Square Sans Pro" w:hAnsi="EC Square Sans Pro" w:cs="Segoe UI"/>
                <w:sz w:val="22"/>
                <w:szCs w:val="22"/>
                <w:lang w:eastAsia="en-IE"/>
              </w:rPr>
            </w:pPr>
            <w:r w:rsidRPr="00922E33">
              <w:t xml:space="preserve"> </w:t>
            </w:r>
            <w:r w:rsidRPr="002F40D9">
              <w:t xml:space="preserve"> 21</w:t>
            </w:r>
            <w:r w:rsidR="000C2F14">
              <w:rPr>
                <w:rFonts w:ascii="Calibri" w:hAnsi="Calibri" w:cs="Calibri"/>
              </w:rPr>
              <w:t> </w:t>
            </w:r>
            <w:r w:rsidR="002A3E7E">
              <w:t>297.0</w:t>
            </w:r>
            <w:r w:rsidRPr="002F40D9">
              <w:t xml:space="preserve"> </w:t>
            </w:r>
          </w:p>
        </w:tc>
        <w:tc>
          <w:tcPr>
            <w:tcW w:w="1146" w:type="dxa"/>
            <w:tcBorders>
              <w:top w:val="single" w:sz="6" w:space="0" w:color="8C8C8C"/>
              <w:left w:val="nil"/>
              <w:bottom w:val="single" w:sz="6" w:space="0" w:color="8C8C8C"/>
              <w:right w:val="nil"/>
            </w:tcBorders>
            <w:hideMark/>
          </w:tcPr>
          <w:p w14:paraId="06CA8B3C" w14:textId="70FDD211" w:rsidR="00D933B7" w:rsidRPr="001F2F66" w:rsidRDefault="0091581F">
            <w:pPr>
              <w:spacing w:after="0" w:line="240" w:lineRule="auto"/>
              <w:jc w:val="center"/>
              <w:textAlignment w:val="baseline"/>
              <w:rPr>
                <w:rFonts w:ascii="Segoe UI" w:hAnsi="Segoe UI" w:cs="Segoe UI"/>
                <w:sz w:val="22"/>
                <w:szCs w:val="22"/>
                <w:lang w:eastAsia="en-IE"/>
              </w:rPr>
            </w:pPr>
            <w:r w:rsidRPr="002F40D9">
              <w:rPr>
                <w:sz w:val="22"/>
                <w:szCs w:val="22"/>
              </w:rPr>
              <w:t>11.</w:t>
            </w:r>
            <w:r w:rsidR="00CE4BEB">
              <w:rPr>
                <w:sz w:val="22"/>
                <w:szCs w:val="22"/>
              </w:rPr>
              <w:t>5</w:t>
            </w:r>
            <w:r w:rsidRPr="002F40D9">
              <w:rPr>
                <w:sz w:val="22"/>
                <w:szCs w:val="22"/>
              </w:rPr>
              <w:t>%</w:t>
            </w:r>
            <w:r w:rsidRPr="002F40D9" w:rsidDel="0057799B">
              <w:rPr>
                <w:sz w:val="22"/>
                <w:szCs w:val="22"/>
              </w:rPr>
              <w:t xml:space="preserve"> </w:t>
            </w:r>
          </w:p>
        </w:tc>
      </w:tr>
    </w:tbl>
    <w:p w14:paraId="3DB3B5CA" w14:textId="77777777" w:rsidR="00D933B7" w:rsidRDefault="00D933B7" w:rsidP="00D933B7">
      <w:pPr>
        <w:pStyle w:val="paragraph"/>
        <w:spacing w:before="0" w:beforeAutospacing="0" w:after="0" w:afterAutospacing="0"/>
        <w:jc w:val="both"/>
        <w:textAlignment w:val="baseline"/>
        <w:rPr>
          <w:rStyle w:val="normaltextrun"/>
          <w:rFonts w:ascii="EC Square Sans Pro" w:hAnsi="EC Square Sans Pro"/>
          <w:lang w:val="en-GB"/>
        </w:rPr>
      </w:pPr>
    </w:p>
    <w:p w14:paraId="3251E9F7" w14:textId="77777777" w:rsidR="00D933B7" w:rsidRPr="008745AC" w:rsidRDefault="00D933B7" w:rsidP="00D933B7">
      <w:pPr>
        <w:pStyle w:val="paragraph"/>
        <w:spacing w:before="0" w:beforeAutospacing="0" w:after="0" w:afterAutospacing="0"/>
        <w:jc w:val="both"/>
        <w:textAlignment w:val="baseline"/>
        <w:rPr>
          <w:rStyle w:val="normaltextrun"/>
          <w:rFonts w:ascii="EC Square Sans Pro" w:hAnsi="EC Square Sans Pro"/>
          <w:lang w:val="en-GB"/>
        </w:rPr>
      </w:pPr>
      <w:r>
        <w:rPr>
          <w:rStyle w:val="normaltextrun"/>
          <w:rFonts w:ascii="EC Square Sans Pro" w:hAnsi="EC Square Sans Pro"/>
          <w:lang w:val="en-GB"/>
        </w:rPr>
        <w:t>Based on the adopted programmes, close to 12% of the planned EU amounts will be used to finance interventions that support the digital transition.</w:t>
      </w:r>
    </w:p>
    <w:p w14:paraId="0B896B92" w14:textId="77777777" w:rsidR="00D933B7" w:rsidRPr="008745AC" w:rsidRDefault="00D933B7" w:rsidP="00D933B7">
      <w:pPr>
        <w:pStyle w:val="paragraph"/>
        <w:spacing w:before="0" w:beforeAutospacing="0" w:after="0" w:afterAutospacing="0"/>
        <w:jc w:val="both"/>
        <w:textAlignment w:val="baseline"/>
        <w:rPr>
          <w:rFonts w:ascii="EC Square Sans Pro" w:hAnsi="EC Square Sans Pro" w:cs="Segoe UI"/>
          <w:lang w:val="en-GB"/>
        </w:rPr>
      </w:pPr>
      <w:r>
        <w:rPr>
          <w:rStyle w:val="normaltextrun"/>
          <w:rFonts w:ascii="Calibri" w:hAnsi="Calibri" w:cs="Calibri"/>
          <w:lang w:val="en-GB"/>
        </w:rPr>
        <w:t xml:space="preserve"> </w:t>
      </w:r>
    </w:p>
    <w:p w14:paraId="31F0746A" w14:textId="602D822B" w:rsidR="00D933B7" w:rsidRPr="002361B4" w:rsidRDefault="00D933B7" w:rsidP="00D933B7">
      <w:pPr>
        <w:pStyle w:val="paragraph"/>
        <w:spacing w:before="0" w:beforeAutospacing="0" w:after="0" w:afterAutospacing="0"/>
        <w:jc w:val="both"/>
        <w:textAlignment w:val="baseline"/>
        <w:rPr>
          <w:rStyle w:val="normaltextrun"/>
          <w:lang w:val="en-GB"/>
        </w:rPr>
      </w:pPr>
      <w:r>
        <w:rPr>
          <w:rStyle w:val="normaltextrun"/>
          <w:rFonts w:ascii="EC Square Sans Pro" w:hAnsi="EC Square Sans Pro"/>
          <w:lang w:val="en-GB"/>
        </w:rPr>
        <w:t>The calculation of the amount for the digital transition is based on coefficients applied to the intervention fields in Annex</w:t>
      </w:r>
      <w:r>
        <w:rPr>
          <w:rStyle w:val="normaltextrun"/>
          <w:rFonts w:ascii="Calibri" w:hAnsi="Calibri" w:cs="Calibri"/>
          <w:lang w:val="en-GB"/>
        </w:rPr>
        <w:t> </w:t>
      </w:r>
      <w:r>
        <w:rPr>
          <w:rStyle w:val="normaltextrun"/>
          <w:rFonts w:ascii="EC Square Sans Pro" w:hAnsi="EC Square Sans Pro"/>
          <w:lang w:val="en-GB"/>
        </w:rPr>
        <w:t>1 to the Common Provisions Regulation. In the case of digital tracking, the amounts calculated are based on the assessment by Commission services of the relevance of planned thematic allocations.</w:t>
      </w:r>
      <w:r w:rsidRPr="002361B4">
        <w:rPr>
          <w:rStyle w:val="normaltextrun"/>
          <w:rFonts w:ascii="Calibri" w:hAnsi="Calibri" w:cs="Calibri"/>
          <w:lang w:val="en-GB"/>
        </w:rPr>
        <w:t> </w:t>
      </w:r>
      <w:r w:rsidR="002361B4" w:rsidRPr="002361B4">
        <w:rPr>
          <w:rStyle w:val="normaltextrun"/>
          <w:rFonts w:ascii="EC Square Sans Pro" w:hAnsi="EC Square Sans Pro"/>
          <w:lang w:val="en-GB"/>
        </w:rPr>
        <w:t>The reported amounts are based on the planned amounts in adopted programmes</w:t>
      </w:r>
      <w:r w:rsidR="00113F16">
        <w:rPr>
          <w:rStyle w:val="normaltextrun"/>
          <w:rFonts w:ascii="EC Square Sans Pro" w:hAnsi="EC Square Sans Pro"/>
          <w:lang w:val="en-GB"/>
        </w:rPr>
        <w:t xml:space="preserve"> at the end of 2025</w:t>
      </w:r>
      <w:r w:rsidR="002361B4" w:rsidRPr="002361B4">
        <w:rPr>
          <w:rStyle w:val="normaltextrun"/>
          <w:rFonts w:ascii="EC Square Sans Pro" w:hAnsi="EC Square Sans Pro"/>
          <w:lang w:val="en-GB"/>
        </w:rPr>
        <w:t xml:space="preserve">. The cumulative planned contribution to this horizontal objective is presented proportionately to financial implementation of annual budgetary commitments. </w:t>
      </w:r>
    </w:p>
    <w:p w14:paraId="70AEDF12" w14:textId="77777777" w:rsidR="00D933B7" w:rsidRPr="00505413" w:rsidRDefault="00D933B7" w:rsidP="00D933B7">
      <w:pPr>
        <w:pStyle w:val="paragraph"/>
        <w:spacing w:before="120" w:beforeAutospacing="0" w:after="120" w:afterAutospacing="0" w:line="259" w:lineRule="auto"/>
        <w:jc w:val="both"/>
        <w:textAlignment w:val="baseline"/>
        <w:rPr>
          <w:rFonts w:ascii="EC Square Sans Pro" w:hAnsi="EC Square Sans Pro" w:cs="Segoe UI"/>
          <w:lang w:val="en-GB"/>
        </w:rPr>
      </w:pPr>
      <w:r>
        <w:rPr>
          <w:rStyle w:val="normaltextrun"/>
          <w:rFonts w:ascii="EC Square Sans Pro" w:hAnsi="EC Square Sans Pro"/>
          <w:lang w:val="en-GB"/>
        </w:rPr>
        <w:t>The</w:t>
      </w:r>
      <w:r w:rsidRPr="001F2F66">
        <w:rPr>
          <w:rStyle w:val="normaltextrun"/>
          <w:rFonts w:ascii="EC Square Sans Pro" w:hAnsi="EC Square Sans Pro" w:cs="Calibri"/>
          <w:lang w:val="en-GB"/>
        </w:rPr>
        <w:t xml:space="preserve"> </w:t>
      </w:r>
      <w:hyperlink r:id="rId202">
        <w:r w:rsidRPr="001F2F66">
          <w:rPr>
            <w:rStyle w:val="Hyperlink"/>
            <w:rFonts w:ascii="EC Square Sans Pro" w:eastAsia="Calibri" w:hAnsi="EC Square Sans Pro" w:cs="Arial"/>
          </w:rPr>
          <w:t>digital tracking data story</w:t>
        </w:r>
      </w:hyperlink>
      <w:r>
        <w:rPr>
          <w:rStyle w:val="normaltextrun"/>
          <w:rFonts w:ascii="EC Square Sans Pro" w:hAnsi="EC Square Sans Pro"/>
          <w:lang w:val="en-GB"/>
        </w:rPr>
        <w:t>, available on the Cohesion Open Data Platform, presents in detail the cohesion policy support for the digital transition.</w:t>
      </w:r>
    </w:p>
    <w:p w14:paraId="7FB0AA33" w14:textId="77777777" w:rsidR="00D933B7" w:rsidRPr="008745AC" w:rsidRDefault="00D933B7" w:rsidP="00F72C99">
      <w:pPr>
        <w:pStyle w:val="Heading3"/>
      </w:pPr>
      <w:r>
        <w:t>Contribution to strategic technologies (STEP)</w:t>
      </w:r>
    </w:p>
    <w:p w14:paraId="377E5FB0" w14:textId="77777777" w:rsidR="00D933B7" w:rsidRPr="008745AC" w:rsidRDefault="00D933B7" w:rsidP="00D933B7">
      <w:pPr>
        <w:pStyle w:val="paragraph"/>
        <w:spacing w:before="120" w:beforeAutospacing="0" w:after="120" w:afterAutospacing="0" w:line="264" w:lineRule="auto"/>
        <w:jc w:val="both"/>
        <w:textAlignment w:val="baseline"/>
        <w:rPr>
          <w:rStyle w:val="normaltextrun"/>
          <w:rFonts w:ascii="EC Square Sans Pro" w:hAnsi="EC Square Sans Pro" w:cs="Calibri"/>
          <w:lang w:val="en-GB"/>
        </w:rPr>
      </w:pPr>
      <w:r>
        <w:rPr>
          <w:rStyle w:val="normaltextrun"/>
          <w:rFonts w:ascii="EC Square Sans Pro" w:hAnsi="EC Square Sans Pro" w:cs="Segoe UI"/>
          <w:lang w:val="en-GB"/>
        </w:rPr>
        <w:t>The ERDF is one of the EU programmes mobilised to strengthen the competitiveness and resilience of the European economy, in line with the STEP Regulation. STEP investments can be supported under existing priority axes and/or under new STEP-dedicated priorities, if a Member State amends one or more of its ERDF programmes.</w:t>
      </w:r>
      <w:r>
        <w:rPr>
          <w:rStyle w:val="normaltextrun"/>
          <w:rFonts w:ascii="Calibri" w:hAnsi="Calibri" w:cs="Calibri"/>
          <w:lang w:val="en-GB"/>
        </w:rPr>
        <w:t> </w:t>
      </w:r>
    </w:p>
    <w:p w14:paraId="0629B1D7" w14:textId="77777777" w:rsidR="00D933B7" w:rsidRPr="008745AC" w:rsidRDefault="00D933B7" w:rsidP="00D933B7">
      <w:pPr>
        <w:pStyle w:val="paragraph"/>
        <w:spacing w:before="120" w:beforeAutospacing="0" w:after="120" w:afterAutospacing="0" w:line="264" w:lineRule="auto"/>
        <w:jc w:val="both"/>
        <w:textAlignment w:val="baseline"/>
        <w:rPr>
          <w:rStyle w:val="eop"/>
          <w:rFonts w:ascii="EC Square Sans Pro" w:eastAsiaTheme="majorEastAsia" w:hAnsi="EC Square Sans Pro" w:cs="Calibri"/>
        </w:rPr>
      </w:pPr>
      <w:r>
        <w:rPr>
          <w:rStyle w:val="normaltextrun"/>
          <w:rFonts w:ascii="EC Square Sans Pro" w:hAnsi="EC Square Sans Pro" w:cs="Segoe UI"/>
          <w:lang w:val="en-GB"/>
        </w:rPr>
        <w:t>As of 31 December 2025, the Commission has adopted 77 programme amendments, including STEP-dedicated priorities, amounting to EUR</w:t>
      </w:r>
      <w:r>
        <w:rPr>
          <w:rStyle w:val="normaltextrun"/>
          <w:rFonts w:ascii="Calibri" w:hAnsi="Calibri" w:cs="Calibri"/>
          <w:lang w:val="en-GB"/>
        </w:rPr>
        <w:t> </w:t>
      </w:r>
      <w:r>
        <w:rPr>
          <w:rStyle w:val="normaltextrun"/>
          <w:rFonts w:ascii="EC Square Sans Pro" w:hAnsi="EC Square Sans Pro" w:cs="Segoe UI"/>
          <w:lang w:val="en-GB"/>
        </w:rPr>
        <w:t>10.8</w:t>
      </w:r>
      <w:r>
        <w:rPr>
          <w:rStyle w:val="normaltextrun"/>
          <w:rFonts w:ascii="Calibri" w:hAnsi="Calibri" w:cs="Calibri"/>
          <w:lang w:val="en-GB"/>
        </w:rPr>
        <w:t> </w:t>
      </w:r>
      <w:r>
        <w:rPr>
          <w:rStyle w:val="normaltextrun"/>
          <w:rFonts w:ascii="EC Square Sans Pro" w:hAnsi="EC Square Sans Pro" w:cs="Segoe UI"/>
          <w:lang w:val="en-GB"/>
        </w:rPr>
        <w:t>billion of ERDF allocations (in addition to amounts reprogrammed under the European Social Fund Plus and the Just Transition Fund).</w:t>
      </w:r>
      <w:r>
        <w:rPr>
          <w:rStyle w:val="eop"/>
          <w:rFonts w:ascii="Calibri" w:eastAsiaTheme="majorEastAsia" w:hAnsi="Calibri" w:cs="Calibri"/>
        </w:rPr>
        <w:t> </w:t>
      </w:r>
    </w:p>
    <w:p w14:paraId="089842DA" w14:textId="77777777" w:rsidR="00D933B7" w:rsidRPr="008745AC" w:rsidRDefault="00D933B7" w:rsidP="00D933B7">
      <w:pPr>
        <w:pStyle w:val="paragraph"/>
        <w:spacing w:before="120" w:beforeAutospacing="0" w:after="120" w:afterAutospacing="0" w:line="264" w:lineRule="auto"/>
        <w:jc w:val="both"/>
        <w:textAlignment w:val="baseline"/>
        <w:rPr>
          <w:rStyle w:val="normaltextrun"/>
          <w:rFonts w:ascii="EC Square Sans Pro" w:hAnsi="EC Square Sans Pro" w:cs="Calibri"/>
          <w:lang w:val="en-GB"/>
        </w:rPr>
      </w:pPr>
      <w:r>
        <w:rPr>
          <w:rStyle w:val="normaltextrun"/>
          <w:rFonts w:ascii="EC Square Sans Pro" w:hAnsi="EC Square Sans Pro" w:cs="Segoe UI"/>
          <w:lang w:val="en-GB"/>
        </w:rPr>
        <w:t>Eighteen Member States made use of this possibility through programme amendments (Belgium, Bulgaria, Croatia, France, Germany, Greece, Hungary, Italy, Ireland, Latvia, Lithuania, Netherlands, Poland, Portugal, Romania, Slovakia, Slovenia and Spain). Italy has</w:t>
      </w:r>
      <w:r>
        <w:rPr>
          <w:rStyle w:val="normaltextrun"/>
          <w:rFonts w:ascii="Calibri" w:hAnsi="Calibri" w:cs="Calibri"/>
          <w:lang w:val="en-GB"/>
        </w:rPr>
        <w:t xml:space="preserve"> </w:t>
      </w:r>
      <w:r>
        <w:rPr>
          <w:rStyle w:val="normaltextrun"/>
          <w:rFonts w:ascii="EC Square Sans Pro" w:hAnsi="EC Square Sans Pro" w:cs="Segoe UI"/>
          <w:lang w:val="en-GB"/>
        </w:rPr>
        <w:t>allocated</w:t>
      </w:r>
      <w:r>
        <w:rPr>
          <w:rStyle w:val="normaltextrun"/>
          <w:rFonts w:ascii="Calibri" w:hAnsi="Calibri" w:cs="Calibri"/>
          <w:lang w:val="en-GB"/>
        </w:rPr>
        <w:t xml:space="preserve"> </w:t>
      </w:r>
      <w:r>
        <w:rPr>
          <w:rStyle w:val="normaltextrun"/>
          <w:rFonts w:ascii="EC Square Sans Pro" w:hAnsi="EC Square Sans Pro" w:cs="Segoe UI"/>
          <w:lang w:val="en-GB"/>
        </w:rPr>
        <w:t>the most significant amounts to STEP</w:t>
      </w:r>
      <w:r>
        <w:rPr>
          <w:rStyle w:val="normaltextrun"/>
          <w:rFonts w:ascii="Calibri" w:hAnsi="Calibri" w:cs="Calibri"/>
          <w:lang w:val="en-GB"/>
        </w:rPr>
        <w:t> </w:t>
      </w:r>
      <w:r>
        <w:rPr>
          <w:rStyle w:val="normaltextrun"/>
          <w:rFonts w:ascii="EC Square Sans Pro" w:hAnsi="EC Square Sans Pro" w:cs="Calibri"/>
          <w:lang w:val="en-GB"/>
        </w:rPr>
        <w:t>–</w:t>
      </w:r>
      <w:r>
        <w:rPr>
          <w:rStyle w:val="normaltextrun"/>
          <w:rFonts w:ascii="Calibri" w:hAnsi="Calibri" w:cs="Calibri"/>
          <w:lang w:val="en-GB"/>
        </w:rPr>
        <w:t> </w:t>
      </w:r>
      <w:r>
        <w:rPr>
          <w:rStyle w:val="normaltextrun"/>
          <w:rFonts w:ascii="EC Square Sans Pro" w:hAnsi="EC Square Sans Pro" w:cs="Segoe UI"/>
          <w:lang w:val="en-GB"/>
        </w:rPr>
        <w:t>about 30% of the total</w:t>
      </w:r>
      <w:r>
        <w:rPr>
          <w:rStyle w:val="normaltextrun"/>
          <w:rFonts w:ascii="Calibri" w:hAnsi="Calibri" w:cs="Calibri"/>
          <w:lang w:val="en-GB"/>
        </w:rPr>
        <w:t xml:space="preserve"> </w:t>
      </w:r>
      <w:r>
        <w:rPr>
          <w:rStyle w:val="normaltextrun"/>
          <w:rFonts w:ascii="EC Square Sans Pro" w:hAnsi="EC Square Sans Pro" w:cs="Calibri"/>
          <w:lang w:val="en-GB"/>
        </w:rPr>
        <w:t>STEP reallocations –</w:t>
      </w:r>
      <w:r>
        <w:rPr>
          <w:rStyle w:val="normaltextrun"/>
          <w:rFonts w:ascii="Calibri" w:hAnsi="Calibri" w:cs="Calibri"/>
          <w:lang w:val="en-GB"/>
        </w:rPr>
        <w:t xml:space="preserve"> </w:t>
      </w:r>
      <w:r>
        <w:rPr>
          <w:rStyle w:val="normaltextrun"/>
          <w:rFonts w:ascii="EC Square Sans Pro" w:hAnsi="EC Square Sans Pro" w:cs="Segoe UI"/>
          <w:lang w:val="en-GB"/>
        </w:rPr>
        <w:t>followed by Spain (16%) and Germany (12%).</w:t>
      </w:r>
      <w:r>
        <w:rPr>
          <w:rStyle w:val="normaltextrun"/>
          <w:rFonts w:ascii="Calibri" w:hAnsi="Calibri" w:cs="Calibri"/>
          <w:lang w:val="en-GB"/>
        </w:rPr>
        <w:t> </w:t>
      </w:r>
    </w:p>
    <w:p w14:paraId="54494C15" w14:textId="77777777" w:rsidR="00D933B7" w:rsidRPr="008745AC" w:rsidRDefault="00D933B7" w:rsidP="00D933B7">
      <w:pPr>
        <w:pStyle w:val="paragraph"/>
        <w:spacing w:before="120" w:beforeAutospacing="0" w:after="120" w:afterAutospacing="0" w:line="264" w:lineRule="auto"/>
        <w:jc w:val="both"/>
        <w:textAlignment w:val="baseline"/>
        <w:rPr>
          <w:rStyle w:val="eop"/>
          <w:rFonts w:ascii="EC Square Sans Pro" w:eastAsiaTheme="majorEastAsia" w:hAnsi="EC Square Sans Pro" w:cs="Calibri"/>
        </w:rPr>
      </w:pPr>
      <w:r>
        <w:rPr>
          <w:rStyle w:val="normaltextrun"/>
          <w:rFonts w:ascii="EC Square Sans Pro" w:hAnsi="EC Square Sans Pro" w:cs="Segoe UI"/>
          <w:lang w:val="en-GB"/>
        </w:rPr>
        <w:t>The biggest share of the STEP ERDF allocation is used for productive investments in all three STEP sectors (EUR</w:t>
      </w:r>
      <w:r>
        <w:rPr>
          <w:rStyle w:val="normaltextrun"/>
          <w:rFonts w:ascii="Calibri" w:hAnsi="Calibri" w:cs="Calibri"/>
          <w:lang w:val="en-GB"/>
        </w:rPr>
        <w:t> </w:t>
      </w:r>
      <w:r>
        <w:rPr>
          <w:rStyle w:val="normaltextrun"/>
          <w:rFonts w:ascii="EC Square Sans Pro" w:hAnsi="EC Square Sans Pro" w:cs="Arial"/>
          <w:lang w:val="en-GB"/>
        </w:rPr>
        <w:t>6</w:t>
      </w:r>
      <w:r>
        <w:rPr>
          <w:rStyle w:val="normaltextrun"/>
          <w:rFonts w:ascii="EC Square Sans Pro" w:hAnsi="EC Square Sans Pro" w:cs="Segoe UI"/>
          <w:lang w:val="en-GB"/>
        </w:rPr>
        <w:t>.6</w:t>
      </w:r>
      <w:r>
        <w:rPr>
          <w:rStyle w:val="normaltextrun"/>
          <w:rFonts w:ascii="Calibri" w:hAnsi="Calibri" w:cs="Calibri"/>
          <w:lang w:val="en-GB"/>
        </w:rPr>
        <w:t> </w:t>
      </w:r>
      <w:r>
        <w:rPr>
          <w:rStyle w:val="normaltextrun"/>
          <w:rFonts w:ascii="EC Square Sans Pro" w:hAnsi="EC Square Sans Pro" w:cs="Segoe UI"/>
          <w:lang w:val="en-GB"/>
        </w:rPr>
        <w:t>billion). Research- and innovation activities received EUR</w:t>
      </w:r>
      <w:r>
        <w:rPr>
          <w:rStyle w:val="normaltextrun"/>
          <w:rFonts w:ascii="Calibri" w:hAnsi="Calibri" w:cs="Calibri"/>
          <w:lang w:val="en-GB"/>
        </w:rPr>
        <w:t> </w:t>
      </w:r>
      <w:r>
        <w:rPr>
          <w:rStyle w:val="normaltextrun"/>
          <w:rFonts w:ascii="EC Square Sans Pro" w:hAnsi="EC Square Sans Pro" w:cs="Arial"/>
          <w:lang w:val="en-GB"/>
        </w:rPr>
        <w:t>2.7</w:t>
      </w:r>
      <w:r>
        <w:rPr>
          <w:rStyle w:val="normaltextrun"/>
          <w:rFonts w:ascii="Calibri" w:hAnsi="Calibri" w:cs="Calibri"/>
          <w:lang w:val="en-GB"/>
        </w:rPr>
        <w:t> </w:t>
      </w:r>
      <w:r>
        <w:rPr>
          <w:rStyle w:val="normaltextrun"/>
          <w:rFonts w:ascii="EC Square Sans Pro" w:hAnsi="EC Square Sans Pro" w:cs="Arial"/>
          <w:lang w:val="en-GB"/>
        </w:rPr>
        <w:t xml:space="preserve">billion, while </w:t>
      </w:r>
      <w:r>
        <w:rPr>
          <w:rStyle w:val="normaltextrun"/>
          <w:rFonts w:ascii="EC Square Sans Pro" w:hAnsi="EC Square Sans Pro" w:cs="Segoe UI"/>
          <w:lang w:val="en-GB"/>
        </w:rPr>
        <w:t>skills development was allocated EUR</w:t>
      </w:r>
      <w:r>
        <w:rPr>
          <w:rStyle w:val="normaltextrun"/>
          <w:rFonts w:ascii="Calibri" w:hAnsi="Calibri" w:cs="Calibri"/>
          <w:lang w:val="en-GB"/>
        </w:rPr>
        <w:t> </w:t>
      </w:r>
      <w:r>
        <w:rPr>
          <w:rStyle w:val="normaltextrun"/>
          <w:rFonts w:ascii="EC Square Sans Pro" w:hAnsi="EC Square Sans Pro" w:cs="Arial"/>
          <w:lang w:val="en-GB"/>
        </w:rPr>
        <w:t>410</w:t>
      </w:r>
      <w:r>
        <w:rPr>
          <w:rStyle w:val="normaltextrun"/>
          <w:rFonts w:ascii="Calibri" w:hAnsi="Calibri" w:cs="Calibri"/>
          <w:lang w:val="en-GB"/>
        </w:rPr>
        <w:t> </w:t>
      </w:r>
      <w:r>
        <w:rPr>
          <w:rStyle w:val="normaltextrun"/>
          <w:rFonts w:ascii="EC Square Sans Pro" w:hAnsi="EC Square Sans Pro" w:cs="Segoe UI"/>
          <w:lang w:val="en-GB"/>
        </w:rPr>
        <w:t>million. Around EUR</w:t>
      </w:r>
      <w:r>
        <w:rPr>
          <w:rStyle w:val="normaltextrun"/>
          <w:rFonts w:ascii="Calibri" w:hAnsi="Calibri" w:cs="Calibri"/>
          <w:lang w:val="en-GB"/>
        </w:rPr>
        <w:t> </w:t>
      </w:r>
      <w:r>
        <w:rPr>
          <w:rStyle w:val="normaltextrun"/>
          <w:rFonts w:ascii="EC Square Sans Pro" w:hAnsi="EC Square Sans Pro" w:cs="Arial"/>
          <w:lang w:val="en-GB"/>
        </w:rPr>
        <w:t>1.1</w:t>
      </w:r>
      <w:r>
        <w:rPr>
          <w:rStyle w:val="normaltextrun"/>
          <w:rFonts w:ascii="Calibri" w:hAnsi="Calibri" w:cs="Calibri"/>
          <w:lang w:val="en-GB"/>
        </w:rPr>
        <w:t> </w:t>
      </w:r>
      <w:r>
        <w:rPr>
          <w:rStyle w:val="normaltextrun"/>
          <w:rFonts w:ascii="EC Square Sans Pro" w:hAnsi="EC Square Sans Pro" w:cs="Arial"/>
          <w:lang w:val="en-GB"/>
        </w:rPr>
        <w:t>billion</w:t>
      </w:r>
      <w:r>
        <w:rPr>
          <w:rStyle w:val="normaltextrun"/>
          <w:rFonts w:ascii="EC Square Sans Pro" w:hAnsi="EC Square Sans Pro" w:cs="Segoe UI"/>
          <w:lang w:val="en-GB"/>
        </w:rPr>
        <w:t xml:space="preserve"> of the STEP investments go to other activities, such as technology transfer and support for business incubation,</w:t>
      </w:r>
      <w:r>
        <w:rPr>
          <w:rStyle w:val="normaltextrun"/>
          <w:rFonts w:ascii="Calibri" w:hAnsi="Calibri" w:cs="Calibri"/>
          <w:lang w:val="en-GB"/>
        </w:rPr>
        <w:t xml:space="preserve"> </w:t>
      </w:r>
      <w:r>
        <w:rPr>
          <w:rStyle w:val="normaltextrun"/>
          <w:rFonts w:ascii="EC Square Sans Pro" w:hAnsi="EC Square Sans Pro" w:cs="Segoe UI"/>
          <w:lang w:val="en-GB"/>
        </w:rPr>
        <w:t>spin-offs</w:t>
      </w:r>
      <w:r>
        <w:rPr>
          <w:rStyle w:val="normaltextrun"/>
          <w:rFonts w:ascii="Calibri" w:hAnsi="Calibri" w:cs="Calibri"/>
          <w:lang w:val="en-GB"/>
        </w:rPr>
        <w:t xml:space="preserve"> </w:t>
      </w:r>
      <w:r>
        <w:rPr>
          <w:rStyle w:val="normaltextrun"/>
          <w:rFonts w:ascii="EC Square Sans Pro" w:hAnsi="EC Square Sans Pro" w:cs="Segoe UI"/>
          <w:lang w:val="en-GB"/>
        </w:rPr>
        <w:t>and start-ups, along with services linked to the low-carbon economy and resilience to climate change.</w:t>
      </w:r>
      <w:r>
        <w:rPr>
          <w:rStyle w:val="eop"/>
          <w:rFonts w:ascii="Calibri" w:eastAsiaTheme="majorEastAsia" w:hAnsi="Calibri" w:cs="Calibri"/>
        </w:rPr>
        <w:t> </w:t>
      </w:r>
    </w:p>
    <w:p w14:paraId="1AF8A5E3" w14:textId="77777777" w:rsidR="00D933B7" w:rsidRPr="008745AC" w:rsidRDefault="00D933B7" w:rsidP="00D933B7">
      <w:pPr>
        <w:pStyle w:val="paragraph"/>
        <w:spacing w:before="120" w:beforeAutospacing="0" w:after="120" w:afterAutospacing="0" w:line="264" w:lineRule="auto"/>
        <w:jc w:val="both"/>
        <w:textAlignment w:val="baseline"/>
        <w:rPr>
          <w:rFonts w:ascii="EC Square Sans Pro" w:hAnsi="EC Square Sans Pro" w:cs="Segoe UI"/>
          <w:lang w:val="en-GB"/>
        </w:rPr>
      </w:pPr>
      <w:r>
        <w:rPr>
          <w:rStyle w:val="normaltextrun"/>
          <w:rFonts w:ascii="EC Square Sans Pro" w:hAnsi="EC Square Sans Pro" w:cs="Segoe UI"/>
          <w:lang w:val="en-GB"/>
        </w:rPr>
        <w:t>Zooming into productive investments by type of enterprise, large enterprises account for EUR</w:t>
      </w:r>
      <w:r>
        <w:rPr>
          <w:rStyle w:val="normaltextrun"/>
          <w:rFonts w:ascii="Calibri" w:hAnsi="Calibri" w:cs="Calibri"/>
          <w:lang w:val="en-GB"/>
        </w:rPr>
        <w:t> </w:t>
      </w:r>
      <w:r>
        <w:rPr>
          <w:rStyle w:val="normaltextrun"/>
          <w:rFonts w:ascii="EC Square Sans Pro" w:hAnsi="EC Square Sans Pro" w:cs="Arial"/>
          <w:lang w:val="en-GB"/>
        </w:rPr>
        <w:t>3.7</w:t>
      </w:r>
      <w:r>
        <w:rPr>
          <w:rStyle w:val="normaltextrun"/>
          <w:rFonts w:ascii="Calibri" w:hAnsi="Calibri" w:cs="Calibri"/>
          <w:lang w:val="en-GB"/>
        </w:rPr>
        <w:t> </w:t>
      </w:r>
      <w:r>
        <w:rPr>
          <w:rStyle w:val="normaltextrun"/>
          <w:rFonts w:ascii="EC Square Sans Pro" w:hAnsi="EC Square Sans Pro" w:cs="Segoe UI"/>
          <w:lang w:val="en-GB"/>
        </w:rPr>
        <w:t>billion and small and medium-sized enterprises for EUR</w:t>
      </w:r>
      <w:r>
        <w:rPr>
          <w:rStyle w:val="normaltextrun"/>
          <w:rFonts w:ascii="Calibri" w:hAnsi="Calibri" w:cs="Calibri"/>
          <w:lang w:val="en-GB"/>
        </w:rPr>
        <w:t> </w:t>
      </w:r>
      <w:r>
        <w:rPr>
          <w:rStyle w:val="normaltextrun"/>
          <w:rFonts w:ascii="EC Square Sans Pro" w:hAnsi="EC Square Sans Pro" w:cs="Arial"/>
          <w:lang w:val="en-GB"/>
        </w:rPr>
        <w:t>2</w:t>
      </w:r>
      <w:r>
        <w:rPr>
          <w:rStyle w:val="normaltextrun"/>
          <w:rFonts w:ascii="EC Square Sans Pro" w:hAnsi="EC Square Sans Pro" w:cs="Segoe UI"/>
          <w:lang w:val="en-GB"/>
        </w:rPr>
        <w:t>.8</w:t>
      </w:r>
      <w:r>
        <w:rPr>
          <w:rStyle w:val="normaltextrun"/>
          <w:rFonts w:ascii="Calibri" w:hAnsi="Calibri" w:cs="Calibri"/>
          <w:lang w:val="en-GB"/>
        </w:rPr>
        <w:t> </w:t>
      </w:r>
      <w:r>
        <w:rPr>
          <w:rStyle w:val="normaltextrun"/>
          <w:rFonts w:ascii="EC Square Sans Pro" w:hAnsi="EC Square Sans Pro" w:cs="Segoe UI"/>
          <w:lang w:val="en-GB"/>
        </w:rPr>
        <w:t>billion of the reprogrammed amounts. The distribution of allocations across STEP sectors is quite proportionate: digital technologies and deep-tech innovation are set to receive EUR</w:t>
      </w:r>
      <w:r>
        <w:rPr>
          <w:rStyle w:val="normaltextrun"/>
          <w:rFonts w:ascii="Calibri" w:hAnsi="Calibri" w:cs="Calibri"/>
          <w:lang w:val="en-GB"/>
        </w:rPr>
        <w:t> </w:t>
      </w:r>
      <w:r>
        <w:rPr>
          <w:rStyle w:val="normaltextrun"/>
          <w:rFonts w:ascii="EC Square Sans Pro" w:hAnsi="EC Square Sans Pro" w:cs="Arial"/>
          <w:lang w:val="en-GB"/>
        </w:rPr>
        <w:t>2</w:t>
      </w:r>
      <w:r>
        <w:rPr>
          <w:rStyle w:val="normaltextrun"/>
          <w:rFonts w:ascii="EC Square Sans Pro" w:hAnsi="EC Square Sans Pro" w:cs="Segoe UI"/>
          <w:lang w:val="en-GB"/>
        </w:rPr>
        <w:t>.3</w:t>
      </w:r>
      <w:r>
        <w:rPr>
          <w:rStyle w:val="normaltextrun"/>
          <w:rFonts w:ascii="Calibri" w:hAnsi="Calibri" w:cs="Calibri"/>
          <w:lang w:val="en-GB"/>
        </w:rPr>
        <w:t> </w:t>
      </w:r>
      <w:r>
        <w:rPr>
          <w:rStyle w:val="normaltextrun"/>
          <w:rFonts w:ascii="EC Square Sans Pro" w:hAnsi="EC Square Sans Pro" w:cs="Segoe UI"/>
          <w:lang w:val="en-GB"/>
        </w:rPr>
        <w:t>billion,</w:t>
      </w:r>
      <w:r>
        <w:rPr>
          <w:rStyle w:val="normaltextrun"/>
          <w:rFonts w:ascii="Calibri" w:hAnsi="Calibri" w:cs="Calibri"/>
          <w:lang w:val="en-GB"/>
        </w:rPr>
        <w:t xml:space="preserve"> </w:t>
      </w:r>
      <w:r>
        <w:rPr>
          <w:rStyle w:val="normaltextrun"/>
          <w:rFonts w:ascii="EC Square Sans Pro" w:hAnsi="EC Square Sans Pro" w:cs="Segoe UI"/>
          <w:lang w:val="en-GB"/>
        </w:rPr>
        <w:t>clean</w:t>
      </w:r>
      <w:r>
        <w:rPr>
          <w:rStyle w:val="normaltextrun"/>
          <w:rFonts w:ascii="Calibri" w:hAnsi="Calibri" w:cs="Calibri"/>
          <w:lang w:val="en-GB"/>
        </w:rPr>
        <w:t xml:space="preserve"> </w:t>
      </w:r>
      <w:r>
        <w:rPr>
          <w:rStyle w:val="normaltextrun"/>
          <w:rFonts w:ascii="EC Square Sans Pro" w:hAnsi="EC Square Sans Pro" w:cs="Segoe UI"/>
          <w:lang w:val="en-GB"/>
        </w:rPr>
        <w:t>and resource-efficient technologies EUR</w:t>
      </w:r>
      <w:r>
        <w:rPr>
          <w:rStyle w:val="normaltextrun"/>
          <w:rFonts w:ascii="Calibri" w:hAnsi="Calibri" w:cs="Calibri"/>
          <w:lang w:val="en-GB"/>
        </w:rPr>
        <w:t> </w:t>
      </w:r>
      <w:r>
        <w:rPr>
          <w:rStyle w:val="normaltextrun"/>
          <w:rFonts w:ascii="EC Square Sans Pro" w:hAnsi="EC Square Sans Pro" w:cs="Arial"/>
          <w:lang w:val="en-GB"/>
        </w:rPr>
        <w:t>2.3</w:t>
      </w:r>
      <w:r>
        <w:rPr>
          <w:rStyle w:val="normaltextrun"/>
          <w:rFonts w:ascii="Calibri" w:hAnsi="Calibri" w:cs="Calibri"/>
          <w:lang w:val="en-GB"/>
        </w:rPr>
        <w:t> </w:t>
      </w:r>
      <w:r>
        <w:rPr>
          <w:rStyle w:val="normaltextrun"/>
          <w:rFonts w:ascii="EC Square Sans Pro" w:hAnsi="EC Square Sans Pro" w:cs="Segoe UI"/>
          <w:lang w:val="en-GB"/>
        </w:rPr>
        <w:t>billion and biotechnologies EUR</w:t>
      </w:r>
      <w:r>
        <w:rPr>
          <w:rStyle w:val="normaltextrun"/>
          <w:rFonts w:ascii="Calibri" w:hAnsi="Calibri" w:cs="Calibri"/>
          <w:lang w:val="en-GB"/>
        </w:rPr>
        <w:t> </w:t>
      </w:r>
      <w:r>
        <w:rPr>
          <w:rStyle w:val="normaltextrun"/>
          <w:rFonts w:ascii="EC Square Sans Pro" w:hAnsi="EC Square Sans Pro" w:cs="Segoe UI"/>
          <w:lang w:val="en-GB"/>
        </w:rPr>
        <w:t>1.9</w:t>
      </w:r>
      <w:r>
        <w:rPr>
          <w:rStyle w:val="normaltextrun"/>
          <w:rFonts w:ascii="Calibri" w:hAnsi="Calibri" w:cs="Calibri"/>
          <w:lang w:val="en-GB"/>
        </w:rPr>
        <w:t> </w:t>
      </w:r>
      <w:r>
        <w:rPr>
          <w:rStyle w:val="normaltextrun"/>
          <w:rFonts w:ascii="EC Square Sans Pro" w:hAnsi="EC Square Sans Pro" w:cs="Segoe UI"/>
          <w:lang w:val="en-GB"/>
        </w:rPr>
        <w:t>billion.</w:t>
      </w:r>
      <w:r>
        <w:rPr>
          <w:rStyle w:val="eop"/>
          <w:rFonts w:ascii="Calibri" w:eastAsiaTheme="majorEastAsia" w:hAnsi="Calibri" w:cs="Calibri"/>
        </w:rPr>
        <w:t> </w:t>
      </w:r>
    </w:p>
    <w:p w14:paraId="5000AA4A" w14:textId="77777777" w:rsidR="00D933B7" w:rsidRPr="008745AC" w:rsidRDefault="00D933B7" w:rsidP="00F72C99">
      <w:pPr>
        <w:pStyle w:val="Heading3"/>
      </w:pPr>
      <w:r>
        <w:t>Contribution to reforms</w:t>
      </w:r>
    </w:p>
    <w:p w14:paraId="4491B4E5" w14:textId="77777777" w:rsidR="00D933B7" w:rsidRPr="008745AC" w:rsidRDefault="00D933B7" w:rsidP="00D933B7">
      <w:pPr>
        <w:pStyle w:val="paragraph"/>
        <w:spacing w:before="120" w:beforeAutospacing="0" w:after="120" w:afterAutospacing="0" w:line="264" w:lineRule="auto"/>
        <w:jc w:val="both"/>
        <w:textAlignment w:val="baseline"/>
        <w:rPr>
          <w:rFonts w:ascii="Calibri" w:hAnsi="Calibri" w:cs="Calibri"/>
          <w:lang w:val="en-GB"/>
        </w:rPr>
      </w:pPr>
      <w:r>
        <w:rPr>
          <w:rStyle w:val="normaltextrun"/>
          <w:rFonts w:ascii="EC Square Sans Pro" w:hAnsi="EC Square Sans Pro" w:cs="Segoe UI"/>
          <w:lang w:val="en-GB"/>
        </w:rPr>
        <w:t>Under cohesion policy, reforms are supported via the enabling conditions. These ensure that the necessary conditions for the effective and efficient use of the funds are in place. These cover:</w:t>
      </w:r>
      <w:r>
        <w:rPr>
          <w:rStyle w:val="eop"/>
          <w:rFonts w:ascii="Calibri" w:eastAsiaTheme="majorEastAsia" w:hAnsi="Calibri" w:cs="Calibri"/>
        </w:rPr>
        <w:t> </w:t>
      </w:r>
    </w:p>
    <w:p w14:paraId="24D59121" w14:textId="77777777" w:rsidR="00D933B7" w:rsidRPr="008745AC" w:rsidRDefault="00D933B7" w:rsidP="00373960">
      <w:pPr>
        <w:pStyle w:val="paragraph"/>
        <w:numPr>
          <w:ilvl w:val="0"/>
          <w:numId w:val="30"/>
        </w:numPr>
        <w:spacing w:before="120" w:beforeAutospacing="0" w:after="120" w:afterAutospacing="0" w:line="264" w:lineRule="auto"/>
        <w:jc w:val="both"/>
        <w:textAlignment w:val="baseline"/>
        <w:rPr>
          <w:rFonts w:ascii="EC Square Sans Pro" w:hAnsi="EC Square Sans Pro" w:cs="Segoe UI"/>
          <w:lang w:val="en-GB"/>
        </w:rPr>
      </w:pPr>
      <w:r>
        <w:rPr>
          <w:rStyle w:val="normaltextrun"/>
          <w:rFonts w:ascii="EC Square Sans Pro" w:hAnsi="EC Square Sans Pro" w:cs="Segoe UI"/>
          <w:lang w:val="en-GB"/>
        </w:rPr>
        <w:t>policy and strategic frameworks, to ensure that the strategic documents at the national and regional levels which underpin investments are of high quality and in line with EU standards;</w:t>
      </w:r>
      <w:r>
        <w:rPr>
          <w:rStyle w:val="eop"/>
          <w:rFonts w:ascii="Calibri" w:eastAsiaTheme="majorEastAsia" w:hAnsi="Calibri" w:cs="Calibri"/>
        </w:rPr>
        <w:t> </w:t>
      </w:r>
    </w:p>
    <w:p w14:paraId="302D73F5" w14:textId="77777777" w:rsidR="00D933B7" w:rsidRPr="008745AC" w:rsidRDefault="00D933B7" w:rsidP="00373960">
      <w:pPr>
        <w:pStyle w:val="paragraph"/>
        <w:numPr>
          <w:ilvl w:val="0"/>
          <w:numId w:val="30"/>
        </w:numPr>
        <w:spacing w:before="120" w:beforeAutospacing="0" w:after="120" w:afterAutospacing="0" w:line="264" w:lineRule="auto"/>
        <w:jc w:val="both"/>
        <w:textAlignment w:val="baseline"/>
        <w:rPr>
          <w:rStyle w:val="normaltextrun"/>
          <w:rFonts w:ascii="EC Square Sans Pro" w:hAnsi="EC Square Sans Pro" w:cs="Segoe UI"/>
          <w:lang w:val="en-GB"/>
        </w:rPr>
      </w:pPr>
      <w:r>
        <w:rPr>
          <w:rStyle w:val="normaltextrun"/>
          <w:rFonts w:ascii="EC Square Sans Pro" w:hAnsi="EC Square Sans Pro" w:cs="Segoe UI"/>
          <w:lang w:val="en-GB"/>
        </w:rPr>
        <w:t>regulatory frameworks, to ensure that implementation of operations co-financed by the funds</w:t>
      </w:r>
      <w:r>
        <w:rPr>
          <w:rStyle w:val="normaltextrun"/>
          <w:rFonts w:ascii="Calibri" w:hAnsi="Calibri" w:cs="Calibri"/>
          <w:lang w:val="en-GB"/>
        </w:rPr>
        <w:t> </w:t>
      </w:r>
      <w:r>
        <w:rPr>
          <w:rStyle w:val="normaltextrun"/>
          <w:rFonts w:ascii="EC Square Sans Pro" w:hAnsi="EC Square Sans Pro" w:cs="Segoe UI"/>
          <w:lang w:val="en-GB"/>
        </w:rPr>
        <w:t>complies with</w:t>
      </w:r>
      <w:r>
        <w:rPr>
          <w:rStyle w:val="normaltextrun"/>
          <w:rFonts w:ascii="Calibri" w:hAnsi="Calibri" w:cs="Calibri"/>
          <w:lang w:val="en-GB"/>
        </w:rPr>
        <w:t> </w:t>
      </w:r>
      <w:r>
        <w:rPr>
          <w:rStyle w:val="normaltextrun"/>
          <w:rFonts w:ascii="EC Square Sans Pro" w:hAnsi="EC Square Sans Pro" w:cs="Segoe UI"/>
          <w:lang w:val="en-GB"/>
        </w:rPr>
        <w:t>the EU</w:t>
      </w:r>
      <w:r>
        <w:rPr>
          <w:rStyle w:val="normaltextrun"/>
          <w:rFonts w:ascii="Calibri" w:hAnsi="Calibri" w:cs="Calibri"/>
          <w:lang w:val="en-GB"/>
        </w:rPr>
        <w:t> </w:t>
      </w:r>
      <w:r>
        <w:rPr>
          <w:rStyle w:val="normaltextrun"/>
          <w:rFonts w:ascii="EC Square Sans Pro" w:hAnsi="EC Square Sans Pro" w:cs="Segoe UI"/>
          <w:i/>
          <w:iCs/>
          <w:lang w:val="en-GB"/>
        </w:rPr>
        <w:t>acquis</w:t>
      </w:r>
      <w:r>
        <w:rPr>
          <w:rStyle w:val="normaltextrun"/>
          <w:rFonts w:ascii="EC Square Sans Pro" w:hAnsi="EC Square Sans Pro" w:cs="Segoe UI"/>
          <w:lang w:val="en-GB"/>
        </w:rPr>
        <w:t>.</w:t>
      </w:r>
    </w:p>
    <w:p w14:paraId="5AC65718" w14:textId="77777777" w:rsidR="00D933B7" w:rsidRPr="008745AC" w:rsidRDefault="00D933B7" w:rsidP="00D933B7">
      <w:pPr>
        <w:pStyle w:val="paragraph"/>
        <w:spacing w:before="120" w:beforeAutospacing="0" w:after="120" w:afterAutospacing="0" w:line="264" w:lineRule="auto"/>
        <w:jc w:val="both"/>
        <w:textAlignment w:val="baseline"/>
        <w:rPr>
          <w:rStyle w:val="normaltextrun"/>
          <w:rFonts w:ascii="Calibri" w:hAnsi="Calibri" w:cs="Calibri"/>
          <w:lang w:val="en-GB"/>
        </w:rPr>
      </w:pPr>
      <w:r>
        <w:rPr>
          <w:rStyle w:val="normaltextrun"/>
          <w:rFonts w:ascii="EC Square Sans Pro" w:hAnsi="EC Square Sans Pro" w:cs="Segoe UI"/>
          <w:lang w:val="en-GB"/>
        </w:rPr>
        <w:t>The progress in the fulfilment of these conditions since the adoption of programmes in 2022 is significant. At the end of December 2025, only 1.3% of the</w:t>
      </w:r>
      <w:r>
        <w:rPr>
          <w:rStyle w:val="normaltextrun"/>
          <w:rFonts w:ascii="Calibri" w:hAnsi="Calibri" w:cs="Calibri"/>
          <w:lang w:val="en-GB"/>
        </w:rPr>
        <w:t xml:space="preserve"> </w:t>
      </w:r>
      <w:r>
        <w:rPr>
          <w:rStyle w:val="normaltextrun"/>
          <w:rFonts w:ascii="EC Square Sans Pro" w:hAnsi="EC Square Sans Pro" w:cs="Segoe UI"/>
          <w:lang w:val="en-GB"/>
        </w:rPr>
        <w:t>ERDF/CF/ESF+</w:t>
      </w:r>
      <w:r>
        <w:rPr>
          <w:rStyle w:val="normaltextrun"/>
          <w:rFonts w:ascii="Calibri" w:hAnsi="Calibri" w:cs="Calibri"/>
          <w:lang w:val="en-GB"/>
        </w:rPr>
        <w:t xml:space="preserve"> </w:t>
      </w:r>
      <w:r>
        <w:rPr>
          <w:rStyle w:val="normaltextrun"/>
          <w:rFonts w:ascii="EC Square Sans Pro" w:hAnsi="EC Square Sans Pro" w:cs="Segoe UI"/>
          <w:lang w:val="en-GB"/>
        </w:rPr>
        <w:t>allocations</w:t>
      </w:r>
      <w:r>
        <w:rPr>
          <w:rStyle w:val="normaltextrun"/>
          <w:rFonts w:ascii="Calibri" w:hAnsi="Calibri" w:cs="Calibri"/>
          <w:lang w:val="en-GB"/>
        </w:rPr>
        <w:t xml:space="preserve"> </w:t>
      </w:r>
      <w:r>
        <w:rPr>
          <w:rStyle w:val="normaltextrun"/>
          <w:rFonts w:ascii="EC Square Sans Pro" w:hAnsi="EC Square Sans Pro" w:cs="Segoe UI"/>
          <w:lang w:val="en-GB"/>
        </w:rPr>
        <w:t>remain</w:t>
      </w:r>
      <w:r>
        <w:rPr>
          <w:rStyle w:val="normaltextrun"/>
          <w:rFonts w:ascii="Calibri" w:hAnsi="Calibri" w:cs="Calibri"/>
          <w:lang w:val="en-GB"/>
        </w:rPr>
        <w:t xml:space="preserve"> </w:t>
      </w:r>
      <w:r>
        <w:rPr>
          <w:rStyle w:val="normaltextrun"/>
          <w:rFonts w:ascii="EC Square Sans Pro" w:hAnsi="EC Square Sans Pro" w:cs="Segoe UI"/>
          <w:lang w:val="en-GB"/>
        </w:rPr>
        <w:t>blocked by unfulfilled enabling conditions, compared to 22.3% at the time of adoption.</w:t>
      </w:r>
      <w:r>
        <w:rPr>
          <w:rStyle w:val="normaltextrun"/>
          <w:rFonts w:ascii="Calibri" w:hAnsi="Calibri" w:cs="Calibri"/>
          <w:lang w:val="en-GB"/>
        </w:rPr>
        <w:t> </w:t>
      </w:r>
    </w:p>
    <w:p w14:paraId="06080C70" w14:textId="77777777" w:rsidR="00D933B7" w:rsidRPr="008745AC" w:rsidRDefault="00D933B7" w:rsidP="00D933B7">
      <w:pPr>
        <w:pStyle w:val="paragraph"/>
        <w:spacing w:before="120" w:beforeAutospacing="0" w:after="120" w:afterAutospacing="0" w:line="264" w:lineRule="auto"/>
        <w:jc w:val="both"/>
        <w:rPr>
          <w:rStyle w:val="normaltextrun"/>
          <w:lang w:val="en-GB"/>
        </w:rPr>
      </w:pPr>
      <w:r>
        <w:rPr>
          <w:rStyle w:val="normaltextrun"/>
          <w:rFonts w:ascii="EC Square Sans Pro" w:hAnsi="EC Square Sans Pro" w:cs="Segoe UI"/>
          <w:lang w:val="en-GB"/>
        </w:rPr>
        <w:t>The mid-term evaluation of the 2021-2027 programming period showed that enabling conditions were instrumental in establishing strategic policy frameworks, systems and other arrangements, thus ensuring the funds’ effective and efficient implementation.</w:t>
      </w:r>
      <w:r>
        <w:rPr>
          <w:rStyle w:val="normaltextrun"/>
          <w:lang w:val="en-GB"/>
        </w:rPr>
        <w:t> </w:t>
      </w:r>
      <w:r>
        <w:rPr>
          <w:rStyle w:val="normaltextrun"/>
          <w:rFonts w:ascii="EC Square Sans Pro" w:hAnsi="EC Square Sans Pro" w:cs="Segoe UI"/>
          <w:lang w:val="en-GB"/>
        </w:rPr>
        <w:t>At the same time, the European Semester has provided an effective mechanism for improving coherence between national and subnational policies and strategies and common priorities of Member States.</w:t>
      </w:r>
    </w:p>
    <w:p w14:paraId="7DD1DA8F" w14:textId="77777777" w:rsidR="00D933B7" w:rsidRPr="008745AC" w:rsidRDefault="00D933B7" w:rsidP="00D933B7">
      <w:pPr>
        <w:spacing w:before="200" w:after="200"/>
        <w:rPr>
          <w:lang w:eastAsia="en-GB"/>
        </w:rPr>
      </w:pPr>
      <w:r>
        <w:rPr>
          <w:b/>
          <w:bCs/>
        </w:rPr>
        <w:br w:type="page"/>
      </w:r>
    </w:p>
    <w:p w14:paraId="76BA90CA" w14:textId="77777777" w:rsidR="00D933B7" w:rsidRPr="008745AC" w:rsidRDefault="00D933B7" w:rsidP="00F72C99">
      <w:pPr>
        <w:pStyle w:val="Heading3"/>
      </w:pPr>
      <w:r>
        <w:t>Contribution to sustainable development goals</w:t>
      </w:r>
    </w:p>
    <w:tbl>
      <w:tblPr>
        <w:tblStyle w:val="PPO2021"/>
        <w:tblW w:w="9635" w:type="dxa"/>
        <w:tblLayout w:type="fixed"/>
        <w:tblCellMar>
          <w:left w:w="115" w:type="dxa"/>
          <w:right w:w="115" w:type="dxa"/>
        </w:tblCellMar>
        <w:tblLook w:val="04A0" w:firstRow="1" w:lastRow="0" w:firstColumn="1" w:lastColumn="0" w:noHBand="0" w:noVBand="1"/>
      </w:tblPr>
      <w:tblGrid>
        <w:gridCol w:w="1135"/>
        <w:gridCol w:w="2410"/>
        <w:gridCol w:w="6090"/>
      </w:tblGrid>
      <w:tr w:rsidR="00D933B7" w:rsidRPr="008745AC" w14:paraId="0B963310"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6E518480" w14:textId="77777777" w:rsidR="00D933B7" w:rsidRPr="008745AC" w:rsidRDefault="00D933B7">
            <w:pPr>
              <w:jc w:val="left"/>
              <w:rPr>
                <w:rFonts w:eastAsia="EC Square Sans Pro" w:cs="EC Square Sans Pro"/>
                <w:sz w:val="24"/>
                <w:szCs w:val="24"/>
                <w:lang w:eastAsia="en-GB"/>
              </w:rPr>
            </w:pPr>
            <w:r>
              <w:rPr>
                <w:rFonts w:eastAsia="EC Square Sans Pro" w:cs="EC Square Sans Pro"/>
                <w:sz w:val="24"/>
                <w:szCs w:val="24"/>
                <w:lang w:eastAsia="en-GB"/>
              </w:rPr>
              <w:t>SDG</w:t>
            </w:r>
          </w:p>
        </w:tc>
        <w:tc>
          <w:tcPr>
            <w:tcW w:w="2410" w:type="dxa"/>
            <w:vAlign w:val="center"/>
          </w:tcPr>
          <w:p w14:paraId="48550ABA" w14:textId="77777777" w:rsidR="00D933B7" w:rsidRPr="008745AC" w:rsidRDefault="00D933B7">
            <w:pPr>
              <w:cnfStyle w:val="100000000000" w:firstRow="1" w:lastRow="0" w:firstColumn="0" w:lastColumn="0" w:oddVBand="0" w:evenVBand="0" w:oddHBand="0" w:evenHBand="0" w:firstRowFirstColumn="0" w:firstRowLastColumn="0" w:lastRowFirstColumn="0" w:lastRowLastColumn="0"/>
              <w:rPr>
                <w:rFonts w:eastAsia="EC Square Sans Pro" w:cs="EC Square Sans Pro"/>
                <w:sz w:val="24"/>
                <w:szCs w:val="24"/>
                <w:lang w:eastAsia="en-GB"/>
              </w:rPr>
            </w:pPr>
            <w:r>
              <w:rPr>
                <w:rFonts w:eastAsia="EC Square Sans Pro" w:cs="EC Square Sans Pro"/>
                <w:sz w:val="24"/>
                <w:szCs w:val="24"/>
                <w:lang w:eastAsia="en-GB"/>
              </w:rPr>
              <w:t>Does the programme contribute to the goal?</w:t>
            </w:r>
          </w:p>
        </w:tc>
        <w:tc>
          <w:tcPr>
            <w:tcW w:w="6090" w:type="dxa"/>
            <w:vAlign w:val="center"/>
          </w:tcPr>
          <w:p w14:paraId="01894E87" w14:textId="77777777" w:rsidR="00D933B7" w:rsidRPr="008745AC" w:rsidRDefault="00D933B7">
            <w:pPr>
              <w:jc w:val="left"/>
              <w:cnfStyle w:val="100000000000" w:firstRow="1" w:lastRow="0" w:firstColumn="0" w:lastColumn="0" w:oddVBand="0" w:evenVBand="0" w:oddHBand="0" w:evenHBand="0" w:firstRowFirstColumn="0" w:firstRowLastColumn="0" w:lastRowFirstColumn="0" w:lastRowLastColumn="0"/>
              <w:rPr>
                <w:rFonts w:eastAsia="EC Square Sans Pro" w:cs="EC Square Sans Pro"/>
                <w:sz w:val="24"/>
                <w:szCs w:val="24"/>
                <w:lang w:eastAsia="en-GB"/>
              </w:rPr>
            </w:pPr>
            <w:r>
              <w:rPr>
                <w:rFonts w:eastAsia="EC Square Sans Pro" w:cs="EC Square Sans Pro"/>
                <w:sz w:val="24"/>
                <w:szCs w:val="24"/>
                <w:lang w:eastAsia="en-GB"/>
              </w:rPr>
              <w:t>Example (only for the most relevant SDGs)</w:t>
            </w:r>
          </w:p>
        </w:tc>
      </w:tr>
      <w:tr w:rsidR="00D933B7" w:rsidRPr="008745AC" w14:paraId="1E61B1F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C31B220" w14:textId="70AF2106" w:rsidR="00D933B7" w:rsidRPr="008745AC" w:rsidRDefault="00EC0E1B">
            <w:pPr>
              <w:rPr>
                <w:rFonts w:eastAsia="EC Square Sans Pro" w:cs="EC Square Sans Pro"/>
                <w:b w:val="0"/>
                <w:sz w:val="24"/>
                <w:szCs w:val="24"/>
                <w:lang w:eastAsia="en-GB"/>
              </w:rPr>
            </w:pPr>
            <w:r w:rsidRPr="00DB731B">
              <w:rPr>
                <w:b w:val="0"/>
                <w:lang w:eastAsia="en-GB"/>
              </w:rPr>
              <w:t>SDG1: End poverty in all its forms everywhere</w:t>
            </w:r>
          </w:p>
        </w:tc>
        <w:tc>
          <w:tcPr>
            <w:tcW w:w="2410" w:type="dxa"/>
          </w:tcPr>
          <w:p w14:paraId="398B3547" w14:textId="77777777" w:rsidR="00D933B7" w:rsidRPr="008745AC" w:rsidRDefault="00D933B7">
            <w:pPr>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2C87B71A"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b/>
                <w:bCs/>
                <w:sz w:val="24"/>
                <w:szCs w:val="24"/>
              </w:rPr>
              <w:t xml:space="preserve">No poverty. </w:t>
            </w:r>
            <w:r>
              <w:rPr>
                <w:rFonts w:eastAsia="EC Square Sans Pro" w:cs="EC Square Sans Pro"/>
                <w:sz w:val="24"/>
                <w:szCs w:val="24"/>
              </w:rPr>
              <w:t>In Budapest (Hungary), the Affordable Housing for All (AHA) project</w:t>
            </w:r>
            <w:r>
              <w:rPr>
                <w:rFonts w:eastAsia="EC Square Sans Pro" w:cs="EC Square Sans Pro"/>
                <w:b/>
                <w:bCs/>
                <w:sz w:val="24"/>
                <w:szCs w:val="24"/>
              </w:rPr>
              <w:t>,</w:t>
            </w:r>
            <w:r>
              <w:rPr>
                <w:rFonts w:eastAsia="EC Square Sans Pro" w:cs="EC Square Sans Pro"/>
                <w:sz w:val="24"/>
                <w:szCs w:val="24"/>
              </w:rPr>
              <w:t xml:space="preserve"> supported under the European Urban Initiative (EUI)’s Innovative Actions, addresses the dual challenge of the energy and housing affordability crises by developing an Integrated Housing Service Model. The initiative combines the repurposing of an unused public building into near-zero energy social housing with a set of flexible, affordable and energy-efficient housing solutions tailored to the needs of vulnerable groups. At the heart of the project is the DemoHub, which will transform a former school building into 26 high-quality, energy-efficient housing units co-designed with community input. In parallel, AHA is developing a service portfolio to support energy efficient and flexible housing. Community engagement plays a central role, with awareness campaigns, placemaking events and collaboration with social workers and NGOs. </w:t>
            </w:r>
          </w:p>
          <w:p w14:paraId="6D883B8E" w14:textId="77777777" w:rsidR="00D933B7" w:rsidRPr="008745AC" w:rsidRDefault="00D933B7">
            <w:pPr>
              <w:spacing w:before="200" w:after="200"/>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sz w:val="24"/>
                <w:szCs w:val="24"/>
              </w:rPr>
              <w:t>Total ERDF budget granted: EUR</w:t>
            </w:r>
            <w:r>
              <w:rPr>
                <w:rFonts w:ascii="Calibri" w:eastAsia="EC Square Sans Pro" w:hAnsi="Calibri" w:cs="Calibri"/>
                <w:sz w:val="24"/>
                <w:szCs w:val="24"/>
              </w:rPr>
              <w:t> </w:t>
            </w:r>
            <w:r>
              <w:rPr>
                <w:rFonts w:eastAsia="EC Square Sans Pro" w:cs="EC Square Sans Pro"/>
                <w:sz w:val="24"/>
                <w:szCs w:val="24"/>
              </w:rPr>
              <w:t>5</w:t>
            </w:r>
            <w:r>
              <w:rPr>
                <w:rFonts w:ascii="Calibri" w:eastAsia="EC Square Sans Pro" w:hAnsi="Calibri" w:cs="Calibri"/>
                <w:sz w:val="24"/>
                <w:szCs w:val="24"/>
              </w:rPr>
              <w:t> </w:t>
            </w:r>
            <w:r>
              <w:rPr>
                <w:rFonts w:eastAsia="EC Square Sans Pro" w:cs="EC Square Sans Pro"/>
                <w:sz w:val="24"/>
                <w:szCs w:val="24"/>
              </w:rPr>
              <w:t>million</w:t>
            </w:r>
          </w:p>
        </w:tc>
      </w:tr>
      <w:tr w:rsidR="00D933B7" w:rsidRPr="008745AC" w14:paraId="346AA35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4F63D69" w14:textId="21D33EFD" w:rsidR="00D933B7" w:rsidRPr="008745AC" w:rsidRDefault="00AA26CE">
            <w:pPr>
              <w:rPr>
                <w:rFonts w:eastAsia="EC Square Sans Pro" w:cs="EC Square Sans Pro"/>
                <w:b w:val="0"/>
                <w:sz w:val="24"/>
                <w:szCs w:val="24"/>
                <w:lang w:eastAsia="en-GB"/>
              </w:rPr>
            </w:pPr>
            <w:r w:rsidRPr="007B1F5B">
              <w:rPr>
                <w:b w:val="0"/>
                <w:lang w:eastAsia="en-GB"/>
              </w:rPr>
              <w:t>SDG3: Ensure healthy lives and promote well-being for all at all ages</w:t>
            </w:r>
          </w:p>
        </w:tc>
        <w:tc>
          <w:tcPr>
            <w:tcW w:w="2410" w:type="dxa"/>
          </w:tcPr>
          <w:p w14:paraId="159E9A59" w14:textId="77777777" w:rsidR="00D933B7" w:rsidRPr="008745AC" w:rsidRDefault="00D933B7">
            <w:pPr>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0093FA77" w14:textId="77777777"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rPr>
            </w:pPr>
            <w:r>
              <w:rPr>
                <w:rFonts w:eastAsia="EC Square Sans Pro" w:cs="EC Square Sans Pro"/>
                <w:b/>
                <w:bCs/>
                <w:sz w:val="24"/>
                <w:szCs w:val="24"/>
              </w:rPr>
              <w:t>Good health and well-being.</w:t>
            </w:r>
            <w:r>
              <w:rPr>
                <w:rFonts w:eastAsia="EC Square Sans Pro" w:cs="EC Square Sans Pro"/>
                <w:sz w:val="24"/>
                <w:szCs w:val="24"/>
              </w:rPr>
              <w:t xml:space="preserve"> The TRUST project in Salamanca (Spain) aims to modernise the care system for dependent people by integrating AI-based voice recognition, IoT sensors, and predictive analytics. The project seeks to streamline administrative procedures, improve service coordination, and provide dedicated support for informal caregivers through a Caregiver Support Programme. All solutions will be demonstrated in the Innovation &amp; Care Centre, a renovated municipal hub for training, testing, and community engagement. Through these measures, TRUST strengthens the city’s care system, enhances personalised care, and improves support for both professional and informal caregivers.</w:t>
            </w:r>
          </w:p>
          <w:p w14:paraId="47FC4833" w14:textId="77777777" w:rsidR="00D933B7" w:rsidRPr="008745AC" w:rsidRDefault="00D933B7">
            <w:pPr>
              <w:spacing w:before="200" w:after="200"/>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rPr>
            </w:pPr>
            <w:r>
              <w:rPr>
                <w:rFonts w:eastAsia="EC Square Sans Pro" w:cs="EC Square Sans Pro"/>
                <w:sz w:val="24"/>
                <w:szCs w:val="24"/>
              </w:rPr>
              <w:t>Total ERDF budget granted: EUR</w:t>
            </w:r>
            <w:r>
              <w:rPr>
                <w:rFonts w:ascii="Calibri" w:eastAsia="EC Square Sans Pro" w:hAnsi="Calibri" w:cs="Calibri"/>
                <w:sz w:val="24"/>
                <w:szCs w:val="24"/>
              </w:rPr>
              <w:t> </w:t>
            </w:r>
            <w:r>
              <w:rPr>
                <w:rFonts w:eastAsia="EC Square Sans Pro" w:cs="EC Square Sans Pro"/>
                <w:sz w:val="24"/>
                <w:szCs w:val="24"/>
              </w:rPr>
              <w:t>4.4</w:t>
            </w:r>
            <w:r>
              <w:rPr>
                <w:rFonts w:ascii="Calibri" w:eastAsia="EC Square Sans Pro" w:hAnsi="Calibri" w:cs="Calibri"/>
                <w:sz w:val="24"/>
                <w:szCs w:val="24"/>
              </w:rPr>
              <w:t> </w:t>
            </w:r>
            <w:r>
              <w:rPr>
                <w:rFonts w:eastAsia="EC Square Sans Pro" w:cs="EC Square Sans Pro"/>
                <w:sz w:val="24"/>
                <w:szCs w:val="24"/>
              </w:rPr>
              <w:t xml:space="preserve">million </w:t>
            </w:r>
          </w:p>
        </w:tc>
      </w:tr>
      <w:tr w:rsidR="00D933B7" w:rsidRPr="008745AC" w14:paraId="46FEA83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A0A4674" w14:textId="19867069" w:rsidR="00D933B7" w:rsidRPr="008745AC" w:rsidRDefault="00A07D0F">
            <w:pPr>
              <w:rPr>
                <w:rFonts w:eastAsia="EC Square Sans Pro" w:cs="EC Square Sans Pro"/>
                <w:b w:val="0"/>
                <w:sz w:val="24"/>
                <w:szCs w:val="24"/>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773DD343" w14:textId="77777777" w:rsidR="00D933B7" w:rsidRPr="008745AC" w:rsidRDefault="00D933B7">
            <w:pPr>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19DEACC0"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b/>
                <w:bCs/>
                <w:sz w:val="24"/>
                <w:szCs w:val="24"/>
              </w:rPr>
              <w:t>Quality education.</w:t>
            </w:r>
            <w:r>
              <w:rPr>
                <w:rFonts w:eastAsia="EC Square Sans Pro" w:cs="EC Square Sans Pro"/>
                <w:sz w:val="24"/>
                <w:szCs w:val="24"/>
              </w:rPr>
              <w:t xml:space="preserve"> The Carmen Sylva project in Eforie Sud (Romania) aims to improve the quality of life by creating a multifunctional centre for education, culture, and recreation and upgrading urban road infrastructure. The centre will offer high-quality learning environments and educational programs for residents, supporting lifelong learning, skills development, and social inclusion, particularly for vulnerable groups. By combining educational, cultural, and recreational services in a single, accessible facility, the project strengthens human capital, encourages community engagement, and enhances the usability and attractiveness of public spaces for both permanent residents and Romanian and foreign tourists, promoting long-term sustainable development.</w:t>
            </w:r>
          </w:p>
          <w:p w14:paraId="0E95FB86"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sz w:val="24"/>
                <w:szCs w:val="24"/>
              </w:rPr>
              <w:t>Total ERDF budget granted: EUR</w:t>
            </w:r>
            <w:r>
              <w:rPr>
                <w:rFonts w:ascii="Calibri" w:eastAsia="EC Square Sans Pro" w:hAnsi="Calibri" w:cs="Calibri"/>
                <w:sz w:val="24"/>
                <w:szCs w:val="24"/>
              </w:rPr>
              <w:t> </w:t>
            </w:r>
            <w:r>
              <w:rPr>
                <w:rFonts w:eastAsia="EC Square Sans Pro" w:cs="EC Square Sans Pro"/>
                <w:sz w:val="24"/>
                <w:szCs w:val="24"/>
              </w:rPr>
              <w:t>4.4</w:t>
            </w:r>
            <w:r>
              <w:rPr>
                <w:rFonts w:ascii="Calibri" w:eastAsia="EC Square Sans Pro" w:hAnsi="Calibri" w:cs="Calibri"/>
                <w:sz w:val="24"/>
                <w:szCs w:val="24"/>
              </w:rPr>
              <w:t> </w:t>
            </w:r>
            <w:r>
              <w:rPr>
                <w:rFonts w:eastAsia="EC Square Sans Pro" w:cs="EC Square Sans Pro"/>
                <w:sz w:val="24"/>
                <w:szCs w:val="24"/>
              </w:rPr>
              <w:t xml:space="preserve">million </w:t>
            </w:r>
          </w:p>
          <w:p w14:paraId="2ADEF8E1" w14:textId="77777777" w:rsidR="00D933B7" w:rsidRPr="008745AC" w:rsidRDefault="00D933B7">
            <w:pP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p>
        </w:tc>
      </w:tr>
      <w:tr w:rsidR="00D933B7" w:rsidRPr="008745AC" w14:paraId="5B0EEEB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288A6C4" w14:textId="7AA4D154" w:rsidR="00D933B7" w:rsidRPr="008745AC" w:rsidRDefault="00FD0B5E">
            <w:pPr>
              <w:rPr>
                <w:rFonts w:eastAsia="EC Square Sans Pro" w:cs="EC Square Sans Pro"/>
                <w:b w:val="0"/>
                <w:sz w:val="24"/>
                <w:szCs w:val="24"/>
                <w:lang w:eastAsia="en-GB"/>
              </w:rPr>
            </w:pPr>
            <w:r w:rsidRPr="0084135A">
              <w:rPr>
                <w:b w:val="0"/>
                <w:lang w:eastAsia="en-GB"/>
              </w:rPr>
              <w:t>SDG5: Achieve gender equality and empower all women and girls</w:t>
            </w:r>
          </w:p>
        </w:tc>
        <w:tc>
          <w:tcPr>
            <w:tcW w:w="2410" w:type="dxa"/>
          </w:tcPr>
          <w:p w14:paraId="3F72840C" w14:textId="77777777" w:rsidR="00D933B7" w:rsidRPr="008745AC" w:rsidRDefault="00D933B7">
            <w:pPr>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274087D8" w14:textId="77777777"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Gender equality.</w:t>
            </w:r>
            <w:r>
              <w:rPr>
                <w:rFonts w:eastAsia="EC Square Sans Pro" w:cs="EC Square Sans Pro"/>
                <w:color w:val="000000" w:themeColor="text1"/>
                <w:sz w:val="24"/>
                <w:szCs w:val="24"/>
              </w:rPr>
              <w:t xml:space="preserve"> The Digital Skills for Women project in Rotterdam (Netherlands) aims to increase labour mobility and employment opportunities for women by providing training in digital skills and ICT (information, communication and technology) functions. The project targets women working in vulnerable professions, such as care and administration, offering accessible digital skills workshops and tailor-made reskilling pathways into ICT roles, with guaranteed job opportunities upon completion. By focusing on women with migrant backgrounds, the initiative promotes inclusivity while addressing the local ICT labour shortage. Through these interventions, the project supports more generally sustainable career development, enhances participation in the digital economy, and strengthens social and economic inclusion for women.</w:t>
            </w:r>
          </w:p>
          <w:p w14:paraId="71A827E2" w14:textId="77777777" w:rsidR="00D933B7" w:rsidRPr="008745AC"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Total ERDF budget granted: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640</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tc>
      </w:tr>
      <w:tr w:rsidR="00D933B7" w:rsidRPr="008745AC" w14:paraId="05E043E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6E854EB" w14:textId="1AADBCF9" w:rsidR="00D933B7" w:rsidRPr="008745AC" w:rsidRDefault="0023568D">
            <w:pPr>
              <w:rPr>
                <w:rFonts w:eastAsia="EC Square Sans Pro" w:cs="EC Square Sans Pro"/>
                <w:b w:val="0"/>
                <w:sz w:val="24"/>
                <w:szCs w:val="24"/>
                <w:lang w:eastAsia="en-GB"/>
              </w:rPr>
            </w:pPr>
            <w:r w:rsidRPr="00C74D8B">
              <w:rPr>
                <w:b w:val="0"/>
                <w:lang w:eastAsia="en-GB"/>
              </w:rPr>
              <w:t>SDG6: Ensure availability and sustainable management of water and sanitation for all</w:t>
            </w:r>
          </w:p>
        </w:tc>
        <w:tc>
          <w:tcPr>
            <w:tcW w:w="2410" w:type="dxa"/>
          </w:tcPr>
          <w:p w14:paraId="7A0E99ED" w14:textId="77777777" w:rsidR="00D933B7" w:rsidRPr="008745AC" w:rsidRDefault="00D933B7">
            <w:pPr>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1D342225"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b/>
                <w:bCs/>
                <w:sz w:val="24"/>
                <w:szCs w:val="24"/>
              </w:rPr>
              <w:t xml:space="preserve">Ensure clean water and sanitation for all. </w:t>
            </w:r>
            <w:r>
              <w:rPr>
                <w:rFonts w:eastAsia="EC Square Sans Pro" w:cs="EC Square Sans Pro"/>
                <w:sz w:val="24"/>
                <w:szCs w:val="24"/>
              </w:rPr>
              <w:t>In Sardinia (Italy) the island’s public water company has digitalised and centralised its water service, providing drinking water to over 1.6</w:t>
            </w:r>
            <w:r>
              <w:rPr>
                <w:rFonts w:ascii="Calibri" w:eastAsia="EC Square Sans Pro" w:hAnsi="Calibri" w:cs="Calibri"/>
                <w:sz w:val="24"/>
                <w:szCs w:val="24"/>
              </w:rPr>
              <w:t> </w:t>
            </w:r>
            <w:r>
              <w:rPr>
                <w:rFonts w:eastAsia="EC Square Sans Pro" w:cs="EC Square Sans Pro"/>
                <w:sz w:val="24"/>
                <w:szCs w:val="24"/>
              </w:rPr>
              <w:t>million residents. It has improved its service quality by developing a centralised data control and acquisition system that enables real-time monitoring, remote management, and tools for simulating and optimising water resource flows. This will enable better planning of targeted interventions to ensure water availability in the context of increasing water stress in the region.</w:t>
            </w:r>
          </w:p>
          <w:p w14:paraId="740EA175"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sz w:val="24"/>
                <w:szCs w:val="24"/>
              </w:rPr>
              <w:t>Thanks to significant funding from cohesion policy over the last two programming periods, the area of Castelli Romani, Italy has been equipped with three new sewage treatment plants capable of providing an additional service for approximately 75</w:t>
            </w:r>
            <w:r>
              <w:rPr>
                <w:rFonts w:ascii="Calibri" w:eastAsia="EC Square Sans Pro" w:hAnsi="Calibri" w:cs="Calibri"/>
                <w:sz w:val="24"/>
                <w:szCs w:val="24"/>
              </w:rPr>
              <w:t> </w:t>
            </w:r>
            <w:r>
              <w:rPr>
                <w:rFonts w:eastAsia="EC Square Sans Pro" w:cs="EC Square Sans Pro"/>
                <w:sz w:val="24"/>
                <w:szCs w:val="24"/>
              </w:rPr>
              <w:t xml:space="preserve">000 equivalent inhabitants, as well as a new sewer network, spanning approximately 70 kilometres. </w:t>
            </w:r>
          </w:p>
          <w:p w14:paraId="7054F24C" w14:textId="77777777" w:rsidR="00D933B7" w:rsidRPr="008745AC" w:rsidRDefault="00D933B7">
            <w:pPr>
              <w:spacing w:before="0" w:after="200" w:line="276" w:lineRule="auto"/>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sz w:val="24"/>
                <w:szCs w:val="24"/>
              </w:rPr>
              <w:t>Total EU amount planned for this goal: EUR</w:t>
            </w:r>
            <w:r>
              <w:rPr>
                <w:rFonts w:ascii="Calibri" w:eastAsia="EC Square Sans Pro" w:hAnsi="Calibri" w:cs="Calibri"/>
                <w:sz w:val="24"/>
                <w:szCs w:val="24"/>
              </w:rPr>
              <w:t> </w:t>
            </w:r>
            <w:r>
              <w:rPr>
                <w:rFonts w:eastAsia="EC Square Sans Pro" w:cs="EC Square Sans Pro"/>
                <w:sz w:val="24"/>
                <w:szCs w:val="24"/>
              </w:rPr>
              <w:t>13.4</w:t>
            </w:r>
            <w:r>
              <w:rPr>
                <w:rFonts w:ascii="Calibri" w:eastAsia="EC Square Sans Pro" w:hAnsi="Calibri" w:cs="Calibri"/>
                <w:sz w:val="24"/>
                <w:szCs w:val="24"/>
              </w:rPr>
              <w:t> </w:t>
            </w:r>
            <w:r>
              <w:rPr>
                <w:rFonts w:eastAsia="EC Square Sans Pro" w:cs="EC Square Sans Pro"/>
                <w:sz w:val="24"/>
                <w:szCs w:val="24"/>
              </w:rPr>
              <w:t>billion</w:t>
            </w:r>
          </w:p>
        </w:tc>
      </w:tr>
      <w:tr w:rsidR="00D933B7" w:rsidRPr="008745AC" w14:paraId="6C6F164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79A8762" w14:textId="68E37362" w:rsidR="00D933B7" w:rsidRPr="008745AC" w:rsidRDefault="00203B50">
            <w:pPr>
              <w:rPr>
                <w:rFonts w:eastAsia="EC Square Sans Pro" w:cs="EC Square Sans Pro"/>
                <w:b w:val="0"/>
                <w:sz w:val="24"/>
                <w:szCs w:val="24"/>
                <w:lang w:eastAsia="en-GB"/>
              </w:rPr>
            </w:pPr>
            <w:r w:rsidRPr="00203B50">
              <w:rPr>
                <w:b w:val="0"/>
                <w:lang w:eastAsia="en-GB"/>
              </w:rPr>
              <w:t>SDG7: Ensure access to affordable, reliable, sustainable and modern energy for all</w:t>
            </w:r>
          </w:p>
        </w:tc>
        <w:tc>
          <w:tcPr>
            <w:tcW w:w="2410" w:type="dxa"/>
            <w:tcBorders>
              <w:bottom w:val="single" w:sz="4" w:space="0" w:color="auto"/>
            </w:tcBorders>
          </w:tcPr>
          <w:p w14:paraId="4E487B7D" w14:textId="77777777" w:rsidR="00D933B7" w:rsidRPr="008745AC" w:rsidRDefault="00D933B7">
            <w:pPr>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Borders>
              <w:bottom w:val="single" w:sz="4" w:space="0" w:color="auto"/>
            </w:tcBorders>
          </w:tcPr>
          <w:p w14:paraId="4DB64FCA" w14:textId="77777777"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 xml:space="preserve">Affordable and clean energy. </w:t>
            </w:r>
            <w:r>
              <w:rPr>
                <w:rFonts w:eastAsia="EC Square Sans Pro" w:cs="EC Square Sans Pro"/>
                <w:color w:val="000000" w:themeColor="text1"/>
                <w:sz w:val="24"/>
                <w:szCs w:val="24"/>
              </w:rPr>
              <w:t xml:space="preserve">Interleuven, together with the municipality of Tervuren (Belgium), is developing the Keiberg-Vossem sustainable business park as an energy-self-sufficient site. It is powered mainly by solar energy and supported by heat storage. The project uses PV panels and solar collectors to generate heat in sunny periods, which is stored in large underground water basins and later used for heating during colder months, significantly reducing reliance on the electricity grid. The park aims to form a renewable energy community and serve as a reference model for sustainable energy solutions for business parks, residential areas, and other developments. </w:t>
            </w:r>
          </w:p>
          <w:p w14:paraId="661FC901" w14:textId="77777777"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highlight w:val="yellow"/>
              </w:rPr>
            </w:pPr>
            <w:r>
              <w:rPr>
                <w:rFonts w:eastAsia="EC Square Sans Pro" w:cs="EC Square Sans Pro"/>
                <w:color w:val="000000" w:themeColor="text1"/>
                <w:sz w:val="24"/>
                <w:szCs w:val="24"/>
              </w:rPr>
              <w:t>Total budget of the project: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2.6</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million, total allocation for this goal: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45</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 xml:space="preserve">billion up to 2029 </w:t>
            </w:r>
          </w:p>
        </w:tc>
      </w:tr>
      <w:tr w:rsidR="00D933B7" w:rsidRPr="008745AC" w14:paraId="7540971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CB6D013" w14:textId="7741FCA2" w:rsidR="00D933B7" w:rsidRPr="008745AC" w:rsidRDefault="00ED7022">
            <w:pPr>
              <w:rPr>
                <w:rFonts w:eastAsia="EC Square Sans Pro" w:cs="EC Square Sans Pro"/>
                <w:b w:val="0"/>
                <w:sz w:val="24"/>
                <w:szCs w:val="24"/>
                <w:lang w:eastAsia="en-GB"/>
              </w:rPr>
            </w:pPr>
            <w:r w:rsidRPr="00ED7022">
              <w:rPr>
                <w:b w:val="0"/>
                <w:lang w:eastAsia="en-GB"/>
              </w:rPr>
              <w:t>SDG8: Promote sustained, inclusive and sustainable economic growth, full and productive employment and decent work for all</w:t>
            </w:r>
          </w:p>
        </w:tc>
        <w:tc>
          <w:tcPr>
            <w:tcW w:w="2410" w:type="dxa"/>
            <w:tcBorders>
              <w:top w:val="single" w:sz="4" w:space="0" w:color="auto"/>
            </w:tcBorders>
          </w:tcPr>
          <w:p w14:paraId="0C5955ED" w14:textId="77777777" w:rsidR="00D933B7" w:rsidRPr="008745AC" w:rsidRDefault="00D933B7">
            <w:pPr>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Borders>
              <w:top w:val="single" w:sz="4" w:space="0" w:color="auto"/>
            </w:tcBorders>
          </w:tcPr>
          <w:p w14:paraId="5A4223A9"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Decent work and economic growth</w:t>
            </w:r>
            <w:r>
              <w:rPr>
                <w:rFonts w:eastAsia="EC Square Sans Pro" w:cs="EC Square Sans Pro"/>
                <w:color w:val="000000" w:themeColor="text1"/>
                <w:sz w:val="24"/>
                <w:szCs w:val="24"/>
              </w:rPr>
              <w:t>. InnoRenew CoE is a research institute in Slovenia focused on renewable materials and sustainable buildings, emphasizing innovative wood-based solutions and the transfer of scientific knowledge to industry. InnoRenew CoE advances the regional forest-based industry through research–industry collaboration and promotes sustainable economic growth. The institute was selected as a finalist in the New European Bauhaus Prizes 2024 for its integration of sustainability, aesthetics, and inclusivity.</w:t>
            </w:r>
          </w:p>
          <w:p w14:paraId="365EFDEF"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color w:val="000000" w:themeColor="text1"/>
                <w:sz w:val="24"/>
                <w:szCs w:val="24"/>
              </w:rPr>
              <w:t>Total amount planned for this goal: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29.4</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billion</w:t>
            </w:r>
          </w:p>
        </w:tc>
      </w:tr>
      <w:tr w:rsidR="00D933B7" w:rsidRPr="008745AC" w14:paraId="6081871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9F1EC7B" w14:textId="6994855C" w:rsidR="00D933B7" w:rsidRPr="008745AC" w:rsidRDefault="002A42C9">
            <w:pPr>
              <w:rPr>
                <w:rFonts w:eastAsia="EC Square Sans Pro" w:cs="EC Square Sans Pro"/>
                <w:b w:val="0"/>
                <w:sz w:val="24"/>
                <w:szCs w:val="24"/>
                <w:lang w:eastAsia="en-GB"/>
              </w:rPr>
            </w:pPr>
            <w:r w:rsidRPr="000A44D9">
              <w:rPr>
                <w:b w:val="0"/>
                <w:lang w:eastAsia="en-GB"/>
              </w:rPr>
              <w:t>SDG9: Build resilient infrastructure, promote inclusive and sustainable industrialization and foster innovation</w:t>
            </w:r>
          </w:p>
        </w:tc>
        <w:tc>
          <w:tcPr>
            <w:tcW w:w="2410" w:type="dxa"/>
          </w:tcPr>
          <w:p w14:paraId="610A0652" w14:textId="77777777" w:rsidR="00D933B7" w:rsidRPr="008745AC" w:rsidRDefault="00D933B7">
            <w:pPr>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58A1573F" w14:textId="77777777"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Industry, innovation and infrastructure.</w:t>
            </w:r>
            <w:r>
              <w:rPr>
                <w:rFonts w:eastAsia="EC Square Sans Pro" w:cs="EC Square Sans Pro"/>
                <w:color w:val="000000" w:themeColor="text1"/>
                <w:sz w:val="24"/>
                <w:szCs w:val="24"/>
              </w:rPr>
              <w:t xml:space="preserve"> In Coimbra region in Portugal, the project ‘Innovation Hub Lavoisier’ developed a Circular Economy Innovation Humb to create a comprehensive and strong innovation ecosystem in the field of Circular Economy, enabling the development and transfer of knowledge and technology to the market. The total budget of the project was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1.6</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million.</w:t>
            </w:r>
          </w:p>
          <w:p w14:paraId="409CF576" w14:textId="77777777" w:rsidR="00D933B7" w:rsidRPr="008745AC" w:rsidRDefault="00D933B7">
            <w:pPr>
              <w:spacing w:before="200" w:after="200"/>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highlight w:val="yellow"/>
              </w:rPr>
            </w:pPr>
            <w:r>
              <w:rPr>
                <w:rFonts w:eastAsia="EC Square Sans Pro" w:cs="EC Square Sans Pro"/>
                <w:color w:val="000000" w:themeColor="text1"/>
                <w:sz w:val="24"/>
                <w:szCs w:val="24"/>
              </w:rPr>
              <w:t>Total amount planned for this goal: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112.7</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billion.</w:t>
            </w:r>
          </w:p>
        </w:tc>
      </w:tr>
      <w:tr w:rsidR="00D933B7" w:rsidRPr="008745AC" w14:paraId="7E7717CA"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135" w:type="dxa"/>
          </w:tcPr>
          <w:p w14:paraId="64281AF3" w14:textId="6F5F4ADE" w:rsidR="00D933B7" w:rsidRPr="00D40104" w:rsidRDefault="00752588">
            <w:pPr>
              <w:rPr>
                <w:rFonts w:eastAsia="EC Square Sans Pro" w:cs="EC Square Sans Pro"/>
                <w:b w:val="0"/>
                <w:lang w:eastAsia="en-GB"/>
              </w:rPr>
            </w:pPr>
            <w:r w:rsidRPr="00D40104">
              <w:rPr>
                <w:b w:val="0"/>
                <w:sz w:val="24"/>
                <w:lang w:eastAsia="en-GB"/>
              </w:rPr>
              <w:t xml:space="preserve">SDG10: Reduce inequalities within and among </w:t>
            </w:r>
            <w:r w:rsidRPr="00D40104">
              <w:rPr>
                <w:b w:val="0"/>
                <w:bCs/>
                <w:sz w:val="24"/>
                <w:lang w:eastAsia="en-GB"/>
              </w:rPr>
              <w:t>countries</w:t>
            </w:r>
          </w:p>
        </w:tc>
        <w:tc>
          <w:tcPr>
            <w:tcW w:w="2410" w:type="dxa"/>
          </w:tcPr>
          <w:p w14:paraId="719ED2D0" w14:textId="77777777" w:rsidR="00D933B7" w:rsidRPr="008745AC" w:rsidRDefault="00D933B7">
            <w:pPr>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750A5D09"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b/>
                <w:bCs/>
                <w:sz w:val="24"/>
                <w:szCs w:val="24"/>
              </w:rPr>
              <w:t>Reduced inequalities.</w:t>
            </w:r>
            <w:r>
              <w:rPr>
                <w:rFonts w:eastAsia="EC Square Sans Pro" w:cs="EC Square Sans Pro"/>
                <w:sz w:val="24"/>
                <w:szCs w:val="24"/>
              </w:rPr>
              <w:t xml:space="preserve"> The Tatary District Revitalisation project in Lublin (Poland) aims to reduce socio-economic inequalities by modernising degraded urban areas, namely the expansion and reconstruction of an amphitheatre and the construction and redesign of a square. The project incorporates accessible design, including ramps, profiled slopes, and removal of architectural barriers, and uses energy-efficient and nature-inspired solutions such as LED lighting and wooden elements in small architecture. The revitalised area, part of a larger green recreational zone dating from the 1960s-70s, will provide a safe, inclusive, and attractive public space for the community. The project enables the organisation of outdoor cultural and educational events and encourages local engagement, activating and integrating residents while improving urban functionality and public order.</w:t>
            </w:r>
          </w:p>
          <w:p w14:paraId="29A01CA1" w14:textId="77777777" w:rsidR="00D933B7" w:rsidRPr="008745AC" w:rsidRDefault="00D933B7">
            <w:pPr>
              <w:spacing w:before="0" w:after="200" w:line="276" w:lineRule="auto"/>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rPr>
            </w:pPr>
            <w:r>
              <w:rPr>
                <w:rFonts w:eastAsia="EC Square Sans Pro" w:cs="EC Square Sans Pro"/>
                <w:sz w:val="24"/>
                <w:szCs w:val="24"/>
              </w:rPr>
              <w:t>Total ERDF budget granted: EUR</w:t>
            </w:r>
            <w:r>
              <w:rPr>
                <w:rFonts w:ascii="Calibri" w:eastAsia="EC Square Sans Pro" w:hAnsi="Calibri" w:cs="Calibri"/>
                <w:sz w:val="24"/>
                <w:szCs w:val="24"/>
              </w:rPr>
              <w:t> </w:t>
            </w:r>
            <w:r>
              <w:rPr>
                <w:rFonts w:eastAsia="EC Square Sans Pro" w:cs="EC Square Sans Pro"/>
                <w:sz w:val="24"/>
                <w:szCs w:val="24"/>
              </w:rPr>
              <w:t>2.4 mill</w:t>
            </w:r>
          </w:p>
        </w:tc>
      </w:tr>
      <w:tr w:rsidR="00D933B7" w:rsidRPr="008745AC" w14:paraId="75696CF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9D88F47" w14:textId="5153C2D9" w:rsidR="00D933B7" w:rsidRPr="008745AC" w:rsidRDefault="00685ACC">
            <w:pPr>
              <w:rPr>
                <w:rFonts w:eastAsia="EC Square Sans Pro" w:cs="EC Square Sans Pro"/>
                <w:b w:val="0"/>
                <w:sz w:val="24"/>
                <w:szCs w:val="24"/>
                <w:lang w:eastAsia="en-GB"/>
              </w:rPr>
            </w:pPr>
            <w:r w:rsidRPr="00DB1942">
              <w:rPr>
                <w:b w:val="0"/>
                <w:bCs/>
              </w:rPr>
              <w:t>SDG11: Make cities and human settlements inclusive, safe, resilient and sustainable</w:t>
            </w:r>
          </w:p>
        </w:tc>
        <w:tc>
          <w:tcPr>
            <w:tcW w:w="2410" w:type="dxa"/>
          </w:tcPr>
          <w:p w14:paraId="43FD6A0A" w14:textId="77777777" w:rsidR="00D933B7" w:rsidRPr="008745AC" w:rsidRDefault="00D933B7">
            <w:pPr>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6BD9D3E7" w14:textId="77777777"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rPr>
            </w:pPr>
            <w:r>
              <w:rPr>
                <w:rFonts w:eastAsia="EC Square Sans Pro" w:cs="EC Square Sans Pro"/>
                <w:b/>
                <w:bCs/>
                <w:sz w:val="24"/>
                <w:szCs w:val="24"/>
              </w:rPr>
              <w:t>Sustainable cities and communities.</w:t>
            </w:r>
            <w:r>
              <w:rPr>
                <w:rFonts w:eastAsia="EC Square Sans Pro" w:cs="EC Square Sans Pro"/>
                <w:sz w:val="24"/>
                <w:szCs w:val="24"/>
              </w:rPr>
              <w:t xml:space="preserve"> In Athens (Greece), the Cooling Havens project, supported under the European Urban Initiative’s (EUI) Innovative Actions, reintroduces water as a key element of urban resilience. It turns water-sensitive design into a strategic response to extreme urban heat and flash floods. By installing blue-green features such as rainwater gardens, bioswale wetlands and sewer-mining water systems in neighbourhoods, the project cools public spaces, enhances local climate comfort, and revives shared community assets. Beyond physical interventions, the initiative fosters environmental stewardship through the creation of a new Athens Water School and a Digital Lab for Water Memories, providing educational programmes that build skills among students, citizens and municipal officials. </w:t>
            </w:r>
          </w:p>
          <w:p w14:paraId="1EA32FB1" w14:textId="77777777" w:rsidR="00D933B7" w:rsidRPr="008745AC"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highlight w:val="yellow"/>
              </w:rPr>
            </w:pPr>
            <w:r>
              <w:rPr>
                <w:rFonts w:eastAsia="EC Square Sans Pro" w:cs="EC Square Sans Pro"/>
                <w:sz w:val="24"/>
                <w:szCs w:val="24"/>
              </w:rPr>
              <w:t>Total ERDF budget granted: EUR</w:t>
            </w:r>
            <w:r>
              <w:rPr>
                <w:rFonts w:ascii="Calibri" w:eastAsia="EC Square Sans Pro" w:hAnsi="Calibri" w:cs="Calibri"/>
                <w:sz w:val="24"/>
                <w:szCs w:val="24"/>
              </w:rPr>
              <w:t> </w:t>
            </w:r>
            <w:r>
              <w:rPr>
                <w:rFonts w:eastAsia="EC Square Sans Pro" w:cs="EC Square Sans Pro"/>
                <w:sz w:val="24"/>
                <w:szCs w:val="24"/>
              </w:rPr>
              <w:t>5</w:t>
            </w:r>
            <w:r>
              <w:rPr>
                <w:rFonts w:ascii="Calibri" w:eastAsia="EC Square Sans Pro" w:hAnsi="Calibri" w:cs="Calibri"/>
                <w:sz w:val="24"/>
                <w:szCs w:val="24"/>
              </w:rPr>
              <w:t> </w:t>
            </w:r>
            <w:r>
              <w:rPr>
                <w:rFonts w:eastAsia="EC Square Sans Pro" w:cs="EC Square Sans Pro"/>
                <w:sz w:val="24"/>
                <w:szCs w:val="24"/>
              </w:rPr>
              <w:t>million</w:t>
            </w:r>
          </w:p>
        </w:tc>
      </w:tr>
      <w:tr w:rsidR="00D933B7" w:rsidRPr="008745AC" w14:paraId="36408F0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887485A" w14:textId="41081F96" w:rsidR="00D933B7" w:rsidRPr="008745AC" w:rsidRDefault="00972BBF">
            <w:pPr>
              <w:rPr>
                <w:rFonts w:eastAsia="EC Square Sans Pro" w:cs="EC Square Sans Pro"/>
                <w:b w:val="0"/>
                <w:sz w:val="24"/>
                <w:szCs w:val="24"/>
                <w:lang w:eastAsia="en-GB"/>
              </w:rPr>
            </w:pPr>
            <w:r w:rsidRPr="00972BBF">
              <w:rPr>
                <w:b w:val="0"/>
                <w:lang w:eastAsia="en-GB"/>
              </w:rPr>
              <w:t>SDG12: Ensure sustainable consumption and production patterns</w:t>
            </w:r>
          </w:p>
        </w:tc>
        <w:tc>
          <w:tcPr>
            <w:tcW w:w="2410" w:type="dxa"/>
          </w:tcPr>
          <w:p w14:paraId="28EF9D1B" w14:textId="77777777" w:rsidR="00D933B7" w:rsidRPr="008745AC" w:rsidRDefault="00D933B7">
            <w:pPr>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0B6AEAAE" w14:textId="77777777" w:rsidR="00D933B7" w:rsidRPr="008745AC" w:rsidRDefault="00D933B7">
            <w:pPr>
              <w:spacing w:before="200" w:after="200"/>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Responsible consumption and production.</w:t>
            </w:r>
            <w:r>
              <w:rPr>
                <w:rFonts w:eastAsia="EC Square Sans Pro" w:cs="EC Square Sans Pro"/>
                <w:color w:val="000000" w:themeColor="text1"/>
                <w:sz w:val="24"/>
                <w:szCs w:val="24"/>
              </w:rPr>
              <w:t xml:space="preserve"> The project ‘SMARTFARM’ is a research and development project in the region of Nitra Region in Slovakia. It generates original scientific knowledge, innovative approaches and technological solutions for the sustainability and competitiveness of primary agricultural production. Total budget for the project is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11.5</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 xml:space="preserve">million. </w:t>
            </w:r>
          </w:p>
          <w:p w14:paraId="1FB9CED5" w14:textId="77777777" w:rsidR="00D933B7" w:rsidRPr="008745AC" w:rsidRDefault="00D933B7">
            <w:pPr>
              <w:spacing w:before="200" w:after="200"/>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Total amount planned for this goal: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7.7</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billion</w:t>
            </w:r>
          </w:p>
        </w:tc>
      </w:tr>
      <w:tr w:rsidR="00D933B7" w:rsidRPr="008745AC" w14:paraId="281C2E1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5BAFA18" w14:textId="7AF28258" w:rsidR="00D933B7" w:rsidRPr="008745AC" w:rsidRDefault="00C941C9">
            <w:pPr>
              <w:rPr>
                <w:rFonts w:eastAsia="EC Square Sans Pro" w:cs="EC Square Sans Pro"/>
                <w:b w:val="0"/>
                <w:sz w:val="24"/>
                <w:szCs w:val="24"/>
                <w:lang w:eastAsia="en-GB"/>
              </w:rPr>
            </w:pPr>
            <w:r w:rsidRPr="00C941C9">
              <w:rPr>
                <w:b w:val="0"/>
              </w:rPr>
              <w:t>SDG13: Take urgent action to combat climate change and its impacts</w:t>
            </w:r>
          </w:p>
        </w:tc>
        <w:tc>
          <w:tcPr>
            <w:tcW w:w="2410" w:type="dxa"/>
          </w:tcPr>
          <w:p w14:paraId="511957AA" w14:textId="77777777" w:rsidR="00D933B7" w:rsidRPr="008745AC" w:rsidRDefault="00D933B7">
            <w:pPr>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5444F2A4" w14:textId="77777777" w:rsidR="00D933B7" w:rsidRPr="008745AC" w:rsidRDefault="00D933B7">
            <w:pPr>
              <w:spacing w:before="200" w:after="200"/>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Climate action.</w:t>
            </w:r>
            <w:r>
              <w:rPr>
                <w:rFonts w:eastAsia="EC Square Sans Pro" w:cs="EC Square Sans Pro"/>
                <w:color w:val="000000" w:themeColor="text1"/>
                <w:sz w:val="24"/>
                <w:szCs w:val="24"/>
              </w:rPr>
              <w:t xml:space="preserve"> The urban areas of Riba-Roja and Paterna (Valencia, Spain), share the protected wildland zone ‘La Vallesa’, which is part of the Natural Park ‘Parque Natural del Turia’, located in a highly urbanised environment. The wildland-urban interface between this park and these two cities is subject to the growing risk posed by forest fires, further impacted by the effects of climate change. The GUARDIAN project addresses wildfire risk by combining the use of recycled water for fire mitigation and protection, providing water spraying patterns automatically programmed. Furthermore, soil and vegetation works (reduction of tree density, ladder fuels, pruning, shrub spacing, slash and vegetation debris reduction etc.) are carried out, improving the ecologic conditions and the fire resilience of the Vallesa forest. </w:t>
            </w:r>
          </w:p>
          <w:p w14:paraId="741D6E44" w14:textId="77777777" w:rsidR="00D933B7" w:rsidRPr="008745AC" w:rsidRDefault="00D933B7">
            <w:pPr>
              <w:spacing w:before="200" w:after="200"/>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Total amount planned for this goal: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120</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billion</w:t>
            </w:r>
          </w:p>
        </w:tc>
      </w:tr>
      <w:tr w:rsidR="00D933B7" w:rsidRPr="008745AC" w14:paraId="32A8482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135" w:type="dxa"/>
          </w:tcPr>
          <w:p w14:paraId="5C21579D" w14:textId="590A470C" w:rsidR="00D933B7" w:rsidRPr="008745AC" w:rsidRDefault="003A1950">
            <w:pPr>
              <w:rPr>
                <w:rFonts w:eastAsia="EC Square Sans Pro" w:cs="EC Square Sans Pro"/>
                <w:b w:val="0"/>
                <w:sz w:val="24"/>
                <w:szCs w:val="24"/>
                <w:lang w:eastAsia="en-GB"/>
              </w:rPr>
            </w:pPr>
            <w:r w:rsidRPr="003A1950">
              <w:rPr>
                <w:rFonts w:eastAsia="EC Square Sans Pro" w:cs="EC Square Sans Pro"/>
                <w:b w:val="0"/>
                <w:sz w:val="24"/>
                <w:szCs w:val="24"/>
                <w:lang w:eastAsia="en-GB"/>
              </w:rPr>
              <w:t>SDG14: Conserve and sustainably use the oceans, seas and marine resources for sustainable development</w:t>
            </w:r>
          </w:p>
        </w:tc>
        <w:tc>
          <w:tcPr>
            <w:tcW w:w="2410" w:type="dxa"/>
          </w:tcPr>
          <w:p w14:paraId="062AF669" w14:textId="77777777" w:rsidR="00D933B7" w:rsidRPr="008745AC" w:rsidRDefault="00D933B7">
            <w:pPr>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393BBB7D"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Life Below Water.</w:t>
            </w:r>
            <w:r>
              <w:rPr>
                <w:rFonts w:eastAsia="EC Square Sans Pro" w:cs="EC Square Sans Pro"/>
                <w:color w:val="000000" w:themeColor="text1"/>
                <w:sz w:val="24"/>
                <w:szCs w:val="24"/>
              </w:rPr>
              <w:t xml:space="preserve"> The Interreg project ‘PlasticBusters MPAs’ has contributed to maintaining biodiversity and preserving natural ecosystems in pelagic and coastal Marina Protected Areas. Regions in Spain, France, Italy, Greece, Croatia and Albania participate in this project which defines and implements a harmonized approach against marine litter. It entails actions that address the whole management cycle of marine litter, from monitoring and assessment to prevention and mitigation.</w:t>
            </w:r>
          </w:p>
          <w:p w14:paraId="43947DBB" w14:textId="77777777" w:rsidR="00D933B7" w:rsidRPr="008745AC"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Total budget for this project is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5</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million.</w:t>
            </w:r>
          </w:p>
        </w:tc>
      </w:tr>
      <w:tr w:rsidR="00D933B7" w:rsidRPr="008745AC" w14:paraId="1AE7528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CE5A6A2" w14:textId="7A546F66" w:rsidR="00D933B7" w:rsidRPr="008745AC" w:rsidRDefault="00E544E8">
            <w:pPr>
              <w:rPr>
                <w:rFonts w:eastAsia="EC Square Sans Pro" w:cs="EC Square Sans Pro"/>
                <w:b w:val="0"/>
                <w:sz w:val="24"/>
                <w:szCs w:val="24"/>
                <w:lang w:eastAsia="en-GB"/>
              </w:rPr>
            </w:pPr>
            <w:r w:rsidRPr="00E544E8">
              <w:rPr>
                <w:b w:val="0"/>
                <w:lang w:eastAsia="en-GB"/>
              </w:rPr>
              <w:t>SDG15: Protect, restore and promote sustainable use of terrestrial ecosystems, sustainably manage forests, combat desertification, and halt and reverse land degradation and halt biodiversity loss</w:t>
            </w:r>
          </w:p>
        </w:tc>
        <w:tc>
          <w:tcPr>
            <w:tcW w:w="2410" w:type="dxa"/>
          </w:tcPr>
          <w:p w14:paraId="11368F36" w14:textId="77777777" w:rsidR="00D933B7" w:rsidRPr="008745AC" w:rsidRDefault="00D933B7">
            <w:pPr>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Yes</w:t>
            </w:r>
          </w:p>
        </w:tc>
        <w:tc>
          <w:tcPr>
            <w:tcW w:w="6090" w:type="dxa"/>
          </w:tcPr>
          <w:p w14:paraId="1EADC486" w14:textId="77777777" w:rsidR="00485B67" w:rsidRPr="00485B67" w:rsidRDefault="00D933B7" w:rsidP="00485B6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b/>
                <w:bCs/>
                <w:color w:val="000000" w:themeColor="text1"/>
                <w:sz w:val="24"/>
                <w:szCs w:val="24"/>
              </w:rPr>
              <w:t>Life on land.</w:t>
            </w:r>
            <w:r>
              <w:rPr>
                <w:rFonts w:eastAsia="EC Square Sans Pro" w:cs="EC Square Sans Pro"/>
                <w:color w:val="000000" w:themeColor="text1"/>
                <w:sz w:val="24"/>
                <w:szCs w:val="24"/>
              </w:rPr>
              <w:t xml:space="preserve"> </w:t>
            </w:r>
            <w:r w:rsidR="00485B67" w:rsidRPr="00485B67">
              <w:rPr>
                <w:rFonts w:eastAsia="EC Square Sans Pro" w:cs="EC Square Sans Pro"/>
                <w:color w:val="000000" w:themeColor="text1"/>
                <w:sz w:val="24"/>
                <w:szCs w:val="24"/>
              </w:rPr>
              <w:t>The</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project</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Urban Biodiversity Parks in Turku (Finland) reflects the New European</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Bauhaus principles by</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promoting</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urban ecological restoration and regeneration through the creation of biodiversity parks and pilot green spaces.</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It reflects Turku’s ambition to become one of the world’s leading ‘nature and climate</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cities’.</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The</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project</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aim is to</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establish</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a 20-hectare biodiversity park, providing a recreational area – while also serving as a platform for community engagement and experiential learning.</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The concept is being piloted in Turku’s</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Skanssi</w:t>
            </w:r>
            <w:r w:rsidR="00485B67" w:rsidRPr="00485B67">
              <w:rPr>
                <w:rFonts w:ascii="Calibri" w:eastAsia="EC Square Sans Pro" w:hAnsi="Calibri" w:cs="Calibri"/>
                <w:color w:val="000000" w:themeColor="text1"/>
                <w:sz w:val="24"/>
                <w:szCs w:val="24"/>
              </w:rPr>
              <w:t> </w:t>
            </w:r>
            <w:r w:rsidR="00485B67" w:rsidRPr="00485B67">
              <w:rPr>
                <w:rFonts w:eastAsia="EC Square Sans Pro" w:cs="EC Square Sans Pro"/>
                <w:color w:val="000000" w:themeColor="text1"/>
                <w:sz w:val="24"/>
                <w:szCs w:val="24"/>
              </w:rPr>
              <w:t>area, with more, smaller pilots planned in other suburban neighbourhoods.</w:t>
            </w:r>
          </w:p>
          <w:p w14:paraId="7520D5EB" w14:textId="4C1CEF5A"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p>
          <w:p w14:paraId="07BB8745" w14:textId="77777777" w:rsidR="00D933B7" w:rsidRPr="008745AC"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Total amount planned for this goal: EUR</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9.5</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billion.</w:t>
            </w:r>
          </w:p>
          <w:p w14:paraId="40410EF3" w14:textId="77777777" w:rsidR="00D933B7" w:rsidRPr="008745AC"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sz w:val="24"/>
                <w:szCs w:val="24"/>
                <w:highlight w:val="yellow"/>
              </w:rPr>
            </w:pPr>
          </w:p>
        </w:tc>
      </w:tr>
    </w:tbl>
    <w:p w14:paraId="3756AFA2" w14:textId="77777777" w:rsidR="00D933B7" w:rsidRDefault="00D933B7" w:rsidP="00D933B7">
      <w:pPr>
        <w:keepNext/>
        <w:keepLines/>
        <w:spacing w:before="600" w:line="240" w:lineRule="auto"/>
        <w:outlineLvl w:val="4"/>
        <w:rPr>
          <w:rFonts w:ascii="Calibri" w:hAnsi="Calibri" w:cs="Calibri"/>
          <w:b/>
          <w:bCs/>
        </w:rPr>
      </w:pPr>
      <w:r>
        <w:rPr>
          <w:rFonts w:ascii="Calibri" w:hAnsi="Calibri" w:cs="Calibri"/>
          <w:b/>
          <w:bCs/>
        </w:rPr>
        <w:t> </w:t>
      </w:r>
    </w:p>
    <w:p w14:paraId="139CAD79" w14:textId="77777777" w:rsidR="00D933B7" w:rsidRDefault="00D933B7" w:rsidP="00D933B7">
      <w:pPr>
        <w:rPr>
          <w:rFonts w:ascii="Calibri" w:hAnsi="Calibri" w:cs="Calibri"/>
          <w:b/>
          <w:bCs/>
        </w:rPr>
      </w:pPr>
      <w:r>
        <w:rPr>
          <w:rFonts w:ascii="Calibri" w:hAnsi="Calibri" w:cs="Calibri"/>
          <w:b/>
          <w:bCs/>
        </w:rPr>
        <w:br w:type="page"/>
      </w:r>
    </w:p>
    <w:p w14:paraId="7CB7C9B4" w14:textId="77777777" w:rsidR="00D933B7" w:rsidRPr="008745AC" w:rsidRDefault="00D933B7" w:rsidP="00F72C99">
      <w:pPr>
        <w:pStyle w:val="Heading2"/>
      </w:pPr>
      <w:r>
        <w:t>2014-2020</w:t>
      </w:r>
      <w:r>
        <w:rPr>
          <w:rFonts w:ascii="Arial" w:hAnsi="Arial" w:cs="Arial"/>
        </w:rPr>
        <w:t> </w:t>
      </w:r>
      <w:r>
        <w:t xml:space="preserve">– Regional policy </w:t>
      </w:r>
    </w:p>
    <w:p w14:paraId="31C1FAEC" w14:textId="77777777" w:rsidR="00D933B7" w:rsidRPr="008745AC" w:rsidRDefault="00D933B7" w:rsidP="00D933B7">
      <w:pPr>
        <w:spacing w:after="0" w:line="240" w:lineRule="auto"/>
        <w:textAlignment w:val="baseline"/>
        <w:rPr>
          <w:rFonts w:cs="Segoe UI"/>
          <w:sz w:val="18"/>
          <w:szCs w:val="18"/>
          <w:lang w:eastAsia="en-IE"/>
        </w:rPr>
      </w:pPr>
      <w:r>
        <w:rPr>
          <w:rFonts w:ascii="Calibri" w:hAnsi="Calibri" w:cs="Calibri"/>
          <w:b/>
          <w:bCs/>
        </w:rPr>
        <w:t> </w:t>
      </w:r>
    </w:p>
    <w:p w14:paraId="79C40560" w14:textId="77777777" w:rsidR="00D933B7" w:rsidRPr="008745AC"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745AC" w14:paraId="024B2DC9" w14:textId="77777777">
        <w:trPr>
          <w:trHeight w:val="300"/>
        </w:trPr>
        <w:tc>
          <w:tcPr>
            <w:tcW w:w="2400" w:type="dxa"/>
            <w:tcBorders>
              <w:top w:val="single" w:sz="6" w:space="0" w:color="8C8C8C"/>
              <w:left w:val="nil"/>
              <w:bottom w:val="single" w:sz="6" w:space="0" w:color="8C8C8C"/>
              <w:right w:val="nil"/>
            </w:tcBorders>
            <w:shd w:val="clear" w:color="auto" w:fill="F2F2F2" w:themeFill="background1" w:themeFillShade="F2"/>
            <w:hideMark/>
          </w:tcPr>
          <w:p w14:paraId="700F2550" w14:textId="77777777" w:rsidR="00D933B7" w:rsidRPr="008745AC"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10176E91"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6DF977EE"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2014-2020 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167ADBB3" w14:textId="77777777" w:rsidR="00D933B7" w:rsidRPr="008745AC"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745AC" w14:paraId="5F3543B3" w14:textId="77777777">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19281DA3" w14:textId="77777777" w:rsidR="00D933B7" w:rsidRPr="008745AC"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3305B0B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lang w:eastAsia="en-IE"/>
              </w:rPr>
              <w:t>261</w:t>
            </w:r>
            <w:r w:rsidRPr="001F2F66">
              <w:rPr>
                <w:rFonts w:ascii="Calibri" w:hAnsi="Calibri" w:cs="Calibri"/>
                <w:sz w:val="22"/>
                <w:szCs w:val="22"/>
                <w:lang w:eastAsia="en-IE"/>
              </w:rPr>
              <w:t> </w:t>
            </w:r>
            <w:r w:rsidRPr="001F2F66">
              <w:rPr>
                <w:sz w:val="22"/>
                <w:szCs w:val="22"/>
                <w:lang w:eastAsia="en-IE"/>
              </w:rPr>
              <w:t>575.20</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7C5A07D1" w14:textId="77777777" w:rsidR="00D933B7" w:rsidRPr="001F2F66" w:rsidRDefault="00D933B7">
            <w:pPr>
              <w:spacing w:after="0" w:line="240" w:lineRule="auto"/>
              <w:jc w:val="right"/>
              <w:rPr>
                <w:rFonts w:ascii="Times New Roman" w:hAnsi="Times New Roman"/>
                <w:sz w:val="22"/>
                <w:szCs w:val="22"/>
                <w:lang w:eastAsia="en-IE"/>
              </w:rPr>
            </w:pPr>
            <w:r w:rsidRPr="001F2F66">
              <w:rPr>
                <w:sz w:val="22"/>
                <w:szCs w:val="22"/>
                <w:lang w:eastAsia="en-IE"/>
              </w:rPr>
              <w:t>261</w:t>
            </w:r>
            <w:r w:rsidRPr="001F2F66">
              <w:rPr>
                <w:rFonts w:ascii="Calibri" w:hAnsi="Calibri" w:cs="Calibri"/>
                <w:sz w:val="22"/>
                <w:szCs w:val="22"/>
                <w:lang w:eastAsia="en-IE"/>
              </w:rPr>
              <w:t> </w:t>
            </w:r>
            <w:r w:rsidRPr="001F2F66">
              <w:rPr>
                <w:sz w:val="22"/>
                <w:szCs w:val="22"/>
                <w:lang w:eastAsia="en-IE"/>
              </w:rPr>
              <w:t>575.20</w:t>
            </w:r>
            <w:r w:rsidRPr="001F2F66">
              <w:rPr>
                <w:rFonts w:ascii="Calibri" w:hAnsi="Calibri" w:cs="Calibri"/>
                <w:sz w:val="22"/>
                <w:szCs w:val="22"/>
                <w:lang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24EACFD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lang w:eastAsia="en-IE"/>
              </w:rPr>
              <w:t>100.00%</w:t>
            </w:r>
            <w:r w:rsidRPr="001F2F66">
              <w:rPr>
                <w:rFonts w:ascii="Calibri" w:hAnsi="Calibri" w:cs="Calibri"/>
                <w:sz w:val="22"/>
                <w:szCs w:val="22"/>
                <w:lang w:eastAsia="en-IE"/>
              </w:rPr>
              <w:t> </w:t>
            </w:r>
          </w:p>
        </w:tc>
      </w:tr>
      <w:tr w:rsidR="00D933B7" w:rsidRPr="008745AC" w14:paraId="40061AF2" w14:textId="77777777">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197311E1" w14:textId="77777777" w:rsidR="00D933B7" w:rsidRPr="008745AC"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6E81B522" w14:textId="77777777" w:rsidR="00D933B7" w:rsidRPr="001F2F66" w:rsidRDefault="00D933B7">
            <w:pPr>
              <w:spacing w:after="0" w:line="240" w:lineRule="auto"/>
              <w:jc w:val="right"/>
              <w:textAlignment w:val="baseline"/>
              <w:rPr>
                <w:rFonts w:ascii="Calibri" w:hAnsi="Calibri" w:cs="Calibri"/>
                <w:sz w:val="22"/>
                <w:szCs w:val="22"/>
                <w:lang w:eastAsia="en-IE"/>
              </w:rPr>
            </w:pPr>
            <w:r w:rsidRPr="001F2F66">
              <w:rPr>
                <w:rFonts w:ascii="Calibri" w:hAnsi="Calibri" w:cs="Calibri"/>
                <w:sz w:val="22"/>
                <w:szCs w:val="22"/>
                <w:lang w:eastAsia="en-IE"/>
              </w:rPr>
              <w:t>261 049.02</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010ED5BD" w14:textId="77777777" w:rsidR="00D933B7" w:rsidRPr="001F2F66" w:rsidRDefault="00D933B7">
            <w:pPr>
              <w:spacing w:after="0" w:line="240" w:lineRule="auto"/>
              <w:jc w:val="right"/>
              <w:textAlignment w:val="baseline"/>
              <w:rPr>
                <w:rFonts w:ascii="Calibri" w:hAnsi="Calibri" w:cs="Calibri"/>
                <w:sz w:val="22"/>
                <w:szCs w:val="22"/>
                <w:lang w:eastAsia="en-IE"/>
              </w:rPr>
            </w:pP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312A54D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lang w:eastAsia="en-IE"/>
              </w:rPr>
              <w:t>99.80%</w:t>
            </w:r>
            <w:r w:rsidRPr="001F2F66">
              <w:rPr>
                <w:rFonts w:ascii="Calibri" w:hAnsi="Calibri" w:cs="Calibri"/>
                <w:sz w:val="22"/>
                <w:szCs w:val="22"/>
                <w:lang w:eastAsia="en-IE"/>
              </w:rPr>
              <w:t> </w:t>
            </w:r>
          </w:p>
        </w:tc>
      </w:tr>
    </w:tbl>
    <w:p w14:paraId="45447C89" w14:textId="77777777" w:rsidR="00D933B7" w:rsidRPr="008745AC" w:rsidRDefault="00D933B7" w:rsidP="00D933B7">
      <w:pPr>
        <w:spacing w:after="0" w:line="240" w:lineRule="auto"/>
        <w:textAlignment w:val="baseline"/>
        <w:rPr>
          <w:rFonts w:ascii="Segoe UI" w:hAnsi="Segoe UI" w:cs="Segoe UI"/>
          <w:sz w:val="18"/>
          <w:szCs w:val="18"/>
          <w:lang w:eastAsia="en-IE"/>
        </w:rPr>
      </w:pPr>
    </w:p>
    <w:p w14:paraId="6F6A61FE" w14:textId="77777777" w:rsidR="00D933B7" w:rsidRPr="008745AC" w:rsidRDefault="00D933B7" w:rsidP="00D933B7">
      <w:pPr>
        <w:spacing w:after="0" w:line="240" w:lineRule="auto"/>
        <w:textAlignment w:val="baseline"/>
        <w:rPr>
          <w:rFonts w:ascii="Segoe UI" w:hAnsi="Segoe UI" w:cs="Segoe UI"/>
          <w:sz w:val="18"/>
          <w:szCs w:val="18"/>
          <w:lang w:eastAsia="en-IE"/>
        </w:rPr>
      </w:pPr>
    </w:p>
    <w:p w14:paraId="5F3E3F63" w14:textId="77777777" w:rsidR="00D933B7" w:rsidRPr="008745AC" w:rsidRDefault="00D933B7" w:rsidP="00D933B7">
      <w:pPr>
        <w:spacing w:after="0" w:line="240" w:lineRule="auto"/>
        <w:textAlignment w:val="baseline"/>
        <w:rPr>
          <w:rFonts w:ascii="Segoe UI" w:hAnsi="Segoe UI" w:cs="Segoe UI"/>
          <w:sz w:val="18"/>
          <w:szCs w:val="18"/>
          <w:lang w:eastAsia="en-IE"/>
        </w:rPr>
      </w:pPr>
    </w:p>
    <w:p w14:paraId="7212AB61" w14:textId="77777777" w:rsidR="00D933B7" w:rsidRPr="008745AC" w:rsidRDefault="00D933B7" w:rsidP="00F72C99">
      <w:pPr>
        <w:pStyle w:val="Heading3"/>
        <w:rPr>
          <w:lang w:eastAsia="en-IE"/>
        </w:rPr>
      </w:pPr>
      <w:r>
        <w:rPr>
          <w:lang w:eastAsia="en-IE"/>
        </w:rPr>
        <w:t xml:space="preserve">Key performance indicators </w:t>
      </w:r>
    </w:p>
    <w:p w14:paraId="51459017" w14:textId="77777777" w:rsidR="00D933B7" w:rsidRPr="008745AC" w:rsidRDefault="00D933B7" w:rsidP="00D933B7">
      <w:pPr>
        <w:spacing w:after="0" w:line="240" w:lineRule="auto"/>
        <w:textAlignment w:val="baseline"/>
        <w:rPr>
          <w:rFonts w:ascii="Segoe UI" w:hAnsi="Segoe UI" w:cs="Segoe UI"/>
          <w:sz w:val="18"/>
          <w:szCs w:val="18"/>
          <w:lang w:eastAsia="en-IE"/>
        </w:rPr>
      </w:pP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8745AC" w14:paraId="10F894BC"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74B592E7" w14:textId="77777777" w:rsidR="00D933B7" w:rsidRPr="008745AC" w:rsidRDefault="00D933B7">
            <w:pPr>
              <w:spacing w:after="0" w:line="240" w:lineRule="auto"/>
              <w:textAlignment w:val="baseline"/>
              <w:rPr>
                <w:rFonts w:ascii="Segoe UI" w:hAnsi="Segoe UI" w:cs="Segoe UI"/>
                <w:b/>
                <w:bCs/>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74D18BDF"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25EFCFD7"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7C053F3F"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70585369"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0784E958" w14:textId="77777777" w:rsidR="00D933B7" w:rsidRPr="008745AC" w:rsidRDefault="00D933B7">
            <w:pPr>
              <w:spacing w:after="0" w:line="240" w:lineRule="auto"/>
              <w:jc w:val="center"/>
              <w:textAlignment w:val="baseline"/>
              <w:rPr>
                <w:rFonts w:ascii="Segoe UI" w:hAnsi="Segoe UI" w:cs="Segoe UI"/>
                <w:b/>
                <w:bCs/>
                <w:lang w:eastAsia="en-IE"/>
              </w:rPr>
            </w:pPr>
            <w:r>
              <w:rPr>
                <w:rFonts w:cs="Segoe UI"/>
                <w:b/>
                <w:bCs/>
                <w:lang w:eastAsia="en-IE"/>
              </w:rPr>
              <w:t>Assessment</w:t>
            </w:r>
          </w:p>
        </w:tc>
      </w:tr>
      <w:tr w:rsidR="00D933B7" w:rsidRPr="008745AC" w14:paraId="01795427" w14:textId="77777777">
        <w:trPr>
          <w:trHeight w:val="300"/>
        </w:trPr>
        <w:tc>
          <w:tcPr>
            <w:tcW w:w="1984" w:type="dxa"/>
            <w:tcBorders>
              <w:top w:val="single" w:sz="6" w:space="0" w:color="8C8C8C"/>
              <w:left w:val="nil"/>
              <w:bottom w:val="single" w:sz="6" w:space="0" w:color="8C8C8C"/>
              <w:right w:val="nil"/>
            </w:tcBorders>
            <w:hideMark/>
          </w:tcPr>
          <w:p w14:paraId="2B6EB9E1" w14:textId="77777777" w:rsidR="00D933B7" w:rsidRPr="008745AC" w:rsidRDefault="00D933B7">
            <w:pPr>
              <w:spacing w:after="0" w:line="240" w:lineRule="auto"/>
              <w:textAlignment w:val="baseline"/>
              <w:rPr>
                <w:rFonts w:cs="Segoe UI"/>
                <w:sz w:val="20"/>
                <w:lang w:eastAsia="en-IE"/>
              </w:rPr>
            </w:pPr>
            <w:r>
              <w:rPr>
                <w:color w:val="000000"/>
                <w:sz w:val="20"/>
                <w:lang w:eastAsia="en-IE"/>
              </w:rPr>
              <w:t>Researchers working in</w:t>
            </w:r>
            <w:r>
              <w:rPr>
                <w:color w:val="000000"/>
                <w:sz w:val="20"/>
                <w:lang w:eastAsia="en-IE"/>
              </w:rPr>
              <w:br/>
              <w:t>improved research infrastructure facilities</w:t>
            </w:r>
          </w:p>
        </w:tc>
        <w:tc>
          <w:tcPr>
            <w:tcW w:w="1524" w:type="dxa"/>
            <w:tcBorders>
              <w:top w:val="single" w:sz="6" w:space="0" w:color="8C8C8C"/>
              <w:left w:val="nil"/>
              <w:bottom w:val="single" w:sz="6" w:space="0" w:color="8C8C8C"/>
              <w:right w:val="nil"/>
            </w:tcBorders>
            <w:hideMark/>
          </w:tcPr>
          <w:p w14:paraId="51DDAE73" w14:textId="77777777" w:rsidR="00D933B7" w:rsidRPr="008745AC" w:rsidRDefault="00D933B7">
            <w:pPr>
              <w:spacing w:after="0" w:line="240" w:lineRule="auto"/>
              <w:jc w:val="center"/>
              <w:textAlignment w:val="baseline"/>
              <w:rPr>
                <w:rFonts w:cs="Segoe UI"/>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hideMark/>
          </w:tcPr>
          <w:p w14:paraId="407A5715" w14:textId="77777777" w:rsidR="00D933B7" w:rsidRPr="008745AC" w:rsidRDefault="00D933B7">
            <w:pPr>
              <w:spacing w:after="0" w:line="240" w:lineRule="auto"/>
              <w:jc w:val="center"/>
              <w:textAlignment w:val="baseline"/>
              <w:rPr>
                <w:rFonts w:cs="Segoe UI"/>
                <w:sz w:val="20"/>
                <w:lang w:eastAsia="en-IE"/>
              </w:rPr>
            </w:pPr>
            <w:r>
              <w:t>&gt;100%</w:t>
            </w:r>
          </w:p>
        </w:tc>
        <w:tc>
          <w:tcPr>
            <w:tcW w:w="1488" w:type="dxa"/>
            <w:tcBorders>
              <w:top w:val="single" w:sz="6" w:space="0" w:color="8C8C8C"/>
              <w:left w:val="nil"/>
              <w:bottom w:val="single" w:sz="6" w:space="0" w:color="8C8C8C"/>
              <w:right w:val="nil"/>
            </w:tcBorders>
            <w:hideMark/>
          </w:tcPr>
          <w:p w14:paraId="306B8A49" w14:textId="77777777" w:rsidR="00D933B7" w:rsidRPr="008745AC" w:rsidRDefault="00D933B7">
            <w:pPr>
              <w:spacing w:after="0" w:line="240" w:lineRule="auto"/>
              <w:jc w:val="center"/>
              <w:textAlignment w:val="baseline"/>
              <w:rPr>
                <w:rFonts w:cs="Segoe UI"/>
                <w:sz w:val="20"/>
                <w:lang w:eastAsia="en-IE"/>
              </w:rPr>
            </w:pPr>
            <w:r>
              <w:t>94</w:t>
            </w:r>
            <w:r>
              <w:rPr>
                <w:rFonts w:ascii="Calibri" w:hAnsi="Calibri" w:cs="Calibri"/>
              </w:rPr>
              <w:t> </w:t>
            </w:r>
            <w:r>
              <w:t>430 in 2023</w:t>
            </w:r>
          </w:p>
        </w:tc>
        <w:tc>
          <w:tcPr>
            <w:tcW w:w="1535" w:type="dxa"/>
            <w:tcBorders>
              <w:top w:val="single" w:sz="6" w:space="0" w:color="8C8C8C"/>
              <w:left w:val="nil"/>
              <w:bottom w:val="single" w:sz="6" w:space="0" w:color="8C8C8C"/>
              <w:right w:val="nil"/>
            </w:tcBorders>
            <w:hideMark/>
          </w:tcPr>
          <w:p w14:paraId="28A4DB34" w14:textId="77777777" w:rsidR="00D933B7" w:rsidRPr="008745AC" w:rsidRDefault="00D933B7">
            <w:pPr>
              <w:spacing w:after="0" w:line="240" w:lineRule="auto"/>
              <w:jc w:val="center"/>
              <w:textAlignment w:val="baseline"/>
              <w:rPr>
                <w:rFonts w:cs="Segoe UI"/>
                <w:sz w:val="20"/>
                <w:lang w:eastAsia="en-IE"/>
              </w:rPr>
            </w:pPr>
            <w:r>
              <w:t>134</w:t>
            </w:r>
            <w:r>
              <w:rPr>
                <w:rFonts w:ascii="Calibri" w:hAnsi="Calibri" w:cs="Calibri"/>
              </w:rPr>
              <w:t> </w:t>
            </w:r>
            <w:r>
              <w:t>500 in 2023</w:t>
            </w:r>
          </w:p>
        </w:tc>
        <w:tc>
          <w:tcPr>
            <w:tcW w:w="1588" w:type="dxa"/>
            <w:tcBorders>
              <w:top w:val="single" w:sz="6" w:space="0" w:color="8C8C8C"/>
              <w:left w:val="nil"/>
              <w:bottom w:val="single" w:sz="6" w:space="0" w:color="8C8C8C"/>
              <w:right w:val="nil"/>
            </w:tcBorders>
            <w:hideMark/>
          </w:tcPr>
          <w:p w14:paraId="577A14B5"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0AA06301"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269DFAF7" w14:textId="77777777" w:rsidR="00D933B7" w:rsidRPr="008745AC" w:rsidRDefault="00D933B7">
            <w:pPr>
              <w:spacing w:after="0" w:line="240" w:lineRule="auto"/>
              <w:textAlignment w:val="baseline"/>
              <w:rPr>
                <w:rFonts w:cs="Segoe UI"/>
                <w:sz w:val="20"/>
                <w:lang w:eastAsia="en-IE"/>
              </w:rPr>
            </w:pPr>
            <w:r>
              <w:rPr>
                <w:rFonts w:cs="Segoe UI"/>
                <w:sz w:val="20"/>
                <w:lang w:eastAsia="en-IE"/>
              </w:rPr>
              <w:t>Enterprises receiving support</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15B1A250" w14:textId="77777777" w:rsidR="00D933B7" w:rsidRPr="008745AC" w:rsidRDefault="00D933B7">
            <w:pPr>
              <w:spacing w:after="0" w:line="240" w:lineRule="auto"/>
              <w:jc w:val="center"/>
              <w:textAlignment w:val="baseline"/>
              <w:rPr>
                <w:rFonts w:cs="Segoe UI"/>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5AAC881A" w14:textId="77777777" w:rsidR="00D933B7" w:rsidRPr="008745AC" w:rsidRDefault="00D933B7">
            <w:pPr>
              <w:spacing w:after="0" w:line="240" w:lineRule="auto"/>
              <w:jc w:val="center"/>
              <w:textAlignment w:val="baseline"/>
              <w:rPr>
                <w:rFonts w:cs="Segoe UI"/>
                <w:sz w:val="20"/>
                <w:lang w:eastAsia="en-IE"/>
              </w:rPr>
            </w:pPr>
            <w:r>
              <w:t>&gt;100%</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27EE3602" w14:textId="77777777" w:rsidR="00D933B7" w:rsidRPr="008745AC" w:rsidRDefault="00D933B7">
            <w:pPr>
              <w:spacing w:after="0" w:line="240" w:lineRule="auto"/>
              <w:jc w:val="center"/>
              <w:textAlignment w:val="baseline"/>
              <w:rPr>
                <w:rFonts w:cs="Segoe UI"/>
                <w:sz w:val="20"/>
                <w:lang w:eastAsia="en-IE"/>
              </w:rPr>
            </w:pPr>
            <w:r>
              <w:t>2.493</w:t>
            </w:r>
            <w:r>
              <w:rPr>
                <w:rFonts w:ascii="Calibri" w:hAnsi="Calibri" w:cs="Calibri"/>
              </w:rPr>
              <w:t> </w:t>
            </w:r>
            <w:r>
              <w:t>million in 2023</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789AC3BD" w14:textId="77777777" w:rsidR="00D933B7" w:rsidRPr="008745AC" w:rsidRDefault="00D933B7">
            <w:pPr>
              <w:spacing w:after="0" w:line="240" w:lineRule="auto"/>
              <w:jc w:val="center"/>
              <w:textAlignment w:val="baseline"/>
              <w:rPr>
                <w:rFonts w:cs="Segoe UI"/>
                <w:sz w:val="20"/>
                <w:lang w:eastAsia="en-IE"/>
              </w:rPr>
            </w:pPr>
            <w:r>
              <w:t>2.991</w:t>
            </w:r>
            <w:r>
              <w:rPr>
                <w:rFonts w:ascii="Calibri" w:hAnsi="Calibri" w:cs="Calibri"/>
              </w:rPr>
              <w:t> </w:t>
            </w:r>
            <w:r>
              <w:t>million in 2023</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645421C5"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4D45B50F" w14:textId="77777777">
        <w:trPr>
          <w:trHeight w:val="300"/>
        </w:trPr>
        <w:tc>
          <w:tcPr>
            <w:tcW w:w="1984" w:type="dxa"/>
            <w:tcBorders>
              <w:top w:val="single" w:sz="6" w:space="0" w:color="8C8C8C"/>
              <w:left w:val="nil"/>
              <w:bottom w:val="single" w:sz="6" w:space="0" w:color="8C8C8C"/>
              <w:right w:val="nil"/>
            </w:tcBorders>
            <w:hideMark/>
          </w:tcPr>
          <w:p w14:paraId="4602C813" w14:textId="77777777" w:rsidR="00D933B7" w:rsidRPr="008745AC" w:rsidRDefault="00D933B7">
            <w:pPr>
              <w:spacing w:after="0" w:line="240" w:lineRule="auto"/>
              <w:textAlignment w:val="baseline"/>
              <w:rPr>
                <w:rFonts w:cs="Segoe UI"/>
                <w:sz w:val="20"/>
                <w:lang w:eastAsia="en-IE"/>
              </w:rPr>
            </w:pPr>
            <w:r>
              <w:rPr>
                <w:color w:val="000000"/>
                <w:sz w:val="20"/>
                <w:lang w:eastAsia="en-IE"/>
              </w:rPr>
              <w:t>Additional employment in supported enterprises</w:t>
            </w:r>
          </w:p>
        </w:tc>
        <w:tc>
          <w:tcPr>
            <w:tcW w:w="1524" w:type="dxa"/>
            <w:tcBorders>
              <w:top w:val="single" w:sz="6" w:space="0" w:color="8C8C8C"/>
              <w:left w:val="nil"/>
              <w:bottom w:val="single" w:sz="6" w:space="0" w:color="8C8C8C"/>
              <w:right w:val="nil"/>
            </w:tcBorders>
            <w:hideMark/>
          </w:tcPr>
          <w:p w14:paraId="73C248E8" w14:textId="77777777" w:rsidR="00D933B7" w:rsidRPr="008745AC" w:rsidRDefault="00D933B7">
            <w:pPr>
              <w:spacing w:after="0" w:line="240" w:lineRule="auto"/>
              <w:jc w:val="center"/>
              <w:textAlignment w:val="baseline"/>
              <w:rPr>
                <w:rFonts w:cs="Segoe UI"/>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hideMark/>
          </w:tcPr>
          <w:p w14:paraId="7F73DB79" w14:textId="77777777" w:rsidR="00D933B7" w:rsidRPr="008745AC" w:rsidRDefault="00D933B7">
            <w:pPr>
              <w:spacing w:after="0" w:line="240" w:lineRule="auto"/>
              <w:jc w:val="center"/>
              <w:textAlignment w:val="baseline"/>
              <w:rPr>
                <w:rFonts w:cs="Segoe UI"/>
                <w:sz w:val="20"/>
                <w:lang w:eastAsia="en-IE"/>
              </w:rPr>
            </w:pPr>
            <w:r>
              <w:t>&gt;100%</w:t>
            </w:r>
          </w:p>
        </w:tc>
        <w:tc>
          <w:tcPr>
            <w:tcW w:w="1488" w:type="dxa"/>
            <w:tcBorders>
              <w:top w:val="single" w:sz="6" w:space="0" w:color="8C8C8C"/>
              <w:left w:val="nil"/>
              <w:bottom w:val="single" w:sz="6" w:space="0" w:color="8C8C8C"/>
              <w:right w:val="nil"/>
            </w:tcBorders>
            <w:hideMark/>
          </w:tcPr>
          <w:p w14:paraId="1AB7A014" w14:textId="77777777" w:rsidR="00D933B7" w:rsidRPr="008745AC" w:rsidRDefault="00D933B7">
            <w:pPr>
              <w:spacing w:after="0" w:line="240" w:lineRule="auto"/>
              <w:jc w:val="center"/>
              <w:textAlignment w:val="baseline"/>
              <w:rPr>
                <w:rFonts w:cs="Segoe UI"/>
                <w:sz w:val="20"/>
                <w:lang w:eastAsia="en-IE"/>
              </w:rPr>
            </w:pPr>
            <w:r>
              <w:t>381</w:t>
            </w:r>
            <w:r>
              <w:rPr>
                <w:rFonts w:ascii="Calibri" w:hAnsi="Calibri" w:cs="Calibri"/>
              </w:rPr>
              <w:t> </w:t>
            </w:r>
            <w:r>
              <w:t>200 in 2023</w:t>
            </w:r>
          </w:p>
        </w:tc>
        <w:tc>
          <w:tcPr>
            <w:tcW w:w="1535" w:type="dxa"/>
            <w:tcBorders>
              <w:top w:val="single" w:sz="6" w:space="0" w:color="8C8C8C"/>
              <w:left w:val="nil"/>
              <w:bottom w:val="single" w:sz="6" w:space="0" w:color="8C8C8C"/>
              <w:right w:val="nil"/>
            </w:tcBorders>
          </w:tcPr>
          <w:p w14:paraId="1184E121" w14:textId="77777777" w:rsidR="00D933B7" w:rsidRPr="008745AC" w:rsidRDefault="00D933B7">
            <w:pPr>
              <w:spacing w:after="0" w:line="240" w:lineRule="auto"/>
              <w:jc w:val="center"/>
              <w:textAlignment w:val="baseline"/>
              <w:rPr>
                <w:rFonts w:cs="Segoe UI"/>
                <w:sz w:val="20"/>
                <w:lang w:eastAsia="en-IE"/>
              </w:rPr>
            </w:pPr>
            <w:r>
              <w:t>503</w:t>
            </w:r>
            <w:r>
              <w:rPr>
                <w:rFonts w:ascii="Calibri" w:hAnsi="Calibri" w:cs="Calibri"/>
              </w:rPr>
              <w:t> </w:t>
            </w:r>
            <w:r>
              <w:t>300 in 2023</w:t>
            </w:r>
          </w:p>
        </w:tc>
        <w:tc>
          <w:tcPr>
            <w:tcW w:w="1588" w:type="dxa"/>
            <w:tcBorders>
              <w:top w:val="single" w:sz="6" w:space="0" w:color="8C8C8C"/>
              <w:left w:val="nil"/>
              <w:bottom w:val="single" w:sz="6" w:space="0" w:color="8C8C8C"/>
              <w:right w:val="nil"/>
            </w:tcBorders>
            <w:hideMark/>
          </w:tcPr>
          <w:p w14:paraId="31BD7BDE"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689D7231"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063FF03F" w14:textId="77777777" w:rsidR="00D933B7" w:rsidRPr="008745AC" w:rsidRDefault="00D933B7">
            <w:pPr>
              <w:spacing w:after="0" w:line="240" w:lineRule="auto"/>
              <w:textAlignment w:val="baseline"/>
              <w:rPr>
                <w:rFonts w:cs="Segoe UI"/>
                <w:sz w:val="20"/>
                <w:lang w:eastAsia="en-IE"/>
              </w:rPr>
            </w:pPr>
            <w:r>
              <w:rPr>
                <w:rFonts w:cs="Segoe UI"/>
                <w:sz w:val="20"/>
                <w:lang w:eastAsia="en-IE"/>
              </w:rPr>
              <w:t>Population covered by</w:t>
            </w:r>
            <w:r>
              <w:rPr>
                <w:rFonts w:cs="Segoe UI"/>
                <w:sz w:val="20"/>
                <w:lang w:eastAsia="en-IE"/>
              </w:rPr>
              <w:br/>
              <w:t>improved health services</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5DF054A9" w14:textId="77777777" w:rsidR="00D933B7" w:rsidRPr="008745AC" w:rsidRDefault="00D933B7">
            <w:pPr>
              <w:spacing w:after="0" w:line="240" w:lineRule="auto"/>
              <w:jc w:val="center"/>
              <w:textAlignment w:val="baseline"/>
              <w:rPr>
                <w:rFonts w:cs="Segoe UI"/>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67ECC4F0" w14:textId="77777777" w:rsidR="00D933B7" w:rsidRPr="008745AC" w:rsidRDefault="00D933B7">
            <w:pPr>
              <w:spacing w:after="0" w:line="240" w:lineRule="auto"/>
              <w:jc w:val="center"/>
              <w:textAlignment w:val="baseline"/>
              <w:rPr>
                <w:rFonts w:cs="Segoe UI"/>
                <w:sz w:val="20"/>
                <w:lang w:eastAsia="en-IE"/>
              </w:rPr>
            </w:pPr>
            <w:r>
              <w:t>&gt;100%</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014C1A76" w14:textId="77777777" w:rsidR="00D933B7" w:rsidRPr="008745AC" w:rsidRDefault="00D933B7">
            <w:pPr>
              <w:spacing w:after="0" w:line="240" w:lineRule="auto"/>
              <w:jc w:val="center"/>
              <w:textAlignment w:val="baseline"/>
              <w:rPr>
                <w:rFonts w:cs="Segoe UI"/>
                <w:sz w:val="20"/>
                <w:lang w:eastAsia="en-IE"/>
              </w:rPr>
            </w:pPr>
            <w:r>
              <w:t>103</w:t>
            </w:r>
            <w:r>
              <w:rPr>
                <w:rFonts w:ascii="Calibri" w:hAnsi="Calibri" w:cs="Calibri"/>
              </w:rPr>
              <w:t> </w:t>
            </w:r>
            <w:r>
              <w:t>million in 2023</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5F9FCA3A" w14:textId="77777777" w:rsidR="00D933B7" w:rsidRPr="008745AC" w:rsidRDefault="00D933B7">
            <w:pPr>
              <w:spacing w:after="0" w:line="240" w:lineRule="auto"/>
              <w:jc w:val="center"/>
              <w:textAlignment w:val="baseline"/>
              <w:rPr>
                <w:rFonts w:cs="Segoe UI"/>
                <w:sz w:val="20"/>
                <w:lang w:eastAsia="en-IE"/>
              </w:rPr>
            </w:pPr>
            <w:r>
              <w:t>144.9</w:t>
            </w:r>
            <w:r>
              <w:rPr>
                <w:rFonts w:ascii="Calibri" w:hAnsi="Calibri" w:cs="Calibri"/>
              </w:rPr>
              <w:t> </w:t>
            </w:r>
            <w:r>
              <w:t>million in 2023</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101DF71B"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391BA012"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7B32A228" w14:textId="77777777" w:rsidR="00D933B7" w:rsidRPr="008745AC" w:rsidRDefault="00D933B7">
            <w:pPr>
              <w:spacing w:after="0" w:line="240" w:lineRule="auto"/>
              <w:textAlignment w:val="baseline"/>
              <w:rPr>
                <w:rFonts w:cs="Segoe UI"/>
                <w:sz w:val="20"/>
                <w:lang w:eastAsia="en-IE"/>
              </w:rPr>
            </w:pPr>
            <w:r>
              <w:rPr>
                <w:rFonts w:cs="Segoe UI"/>
                <w:sz w:val="20"/>
                <w:lang w:eastAsia="en-IE"/>
              </w:rPr>
              <w:t xml:space="preserve">Additional capacity of </w:t>
            </w:r>
            <w:r>
              <w:rPr>
                <w:rFonts w:cs="Segoe UI"/>
                <w:sz w:val="20"/>
                <w:lang w:eastAsia="en-IE"/>
              </w:rPr>
              <w:br/>
              <w:t>renewable energy production</w:t>
            </w:r>
          </w:p>
        </w:tc>
        <w:tc>
          <w:tcPr>
            <w:tcW w:w="1524" w:type="dxa"/>
            <w:tcBorders>
              <w:top w:val="single" w:sz="6" w:space="0" w:color="8C8C8C"/>
              <w:left w:val="nil"/>
              <w:bottom w:val="single" w:sz="6" w:space="0" w:color="8C8C8C"/>
              <w:right w:val="nil"/>
            </w:tcBorders>
            <w:shd w:val="clear" w:color="auto" w:fill="FCFCFC" w:themeFill="background2" w:themeFillTint="33"/>
          </w:tcPr>
          <w:p w14:paraId="6083C8FF" w14:textId="77777777" w:rsidR="00D933B7" w:rsidRPr="008745AC" w:rsidRDefault="00D933B7">
            <w:pPr>
              <w:spacing w:after="0" w:line="240" w:lineRule="auto"/>
              <w:jc w:val="center"/>
              <w:textAlignment w:val="baseline"/>
              <w:rPr>
                <w:rFonts w:cs="Calibri"/>
                <w:color w:val="000000"/>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3AC2D134" w14:textId="77777777" w:rsidR="00D933B7" w:rsidRPr="008745AC" w:rsidRDefault="00D933B7">
            <w:pPr>
              <w:spacing w:after="0" w:line="240" w:lineRule="auto"/>
              <w:jc w:val="center"/>
              <w:textAlignment w:val="baseline"/>
              <w:rPr>
                <w:b/>
                <w:bCs/>
                <w:sz w:val="20"/>
                <w:lang w:eastAsia="en-IE"/>
              </w:rPr>
            </w:pPr>
            <w:r>
              <w:t>&gt;100%</w:t>
            </w:r>
          </w:p>
        </w:tc>
        <w:tc>
          <w:tcPr>
            <w:tcW w:w="1488" w:type="dxa"/>
            <w:tcBorders>
              <w:top w:val="single" w:sz="6" w:space="0" w:color="8C8C8C"/>
              <w:left w:val="nil"/>
              <w:bottom w:val="single" w:sz="6" w:space="0" w:color="8C8C8C"/>
              <w:right w:val="nil"/>
            </w:tcBorders>
            <w:shd w:val="clear" w:color="auto" w:fill="FCFCFC" w:themeFill="background2" w:themeFillTint="33"/>
          </w:tcPr>
          <w:p w14:paraId="5EE08750" w14:textId="77777777" w:rsidR="00D933B7" w:rsidRPr="008745AC" w:rsidRDefault="00D933B7">
            <w:pPr>
              <w:spacing w:after="0" w:line="240" w:lineRule="auto"/>
              <w:jc w:val="center"/>
              <w:textAlignment w:val="baseline"/>
              <w:rPr>
                <w:sz w:val="20"/>
              </w:rPr>
            </w:pPr>
            <w:r>
              <w:t xml:space="preserve"> 8</w:t>
            </w:r>
            <w:r>
              <w:rPr>
                <w:rFonts w:ascii="Calibri" w:hAnsi="Calibri" w:cs="Calibri"/>
              </w:rPr>
              <w:t> </w:t>
            </w:r>
            <w:r>
              <w:t>900 in 2023</w:t>
            </w:r>
          </w:p>
        </w:tc>
        <w:tc>
          <w:tcPr>
            <w:tcW w:w="1535" w:type="dxa"/>
            <w:tcBorders>
              <w:top w:val="single" w:sz="6" w:space="0" w:color="8C8C8C"/>
              <w:left w:val="nil"/>
              <w:bottom w:val="single" w:sz="6" w:space="0" w:color="8C8C8C"/>
              <w:right w:val="nil"/>
            </w:tcBorders>
            <w:shd w:val="clear" w:color="auto" w:fill="FCFCFC" w:themeFill="background2" w:themeFillTint="33"/>
          </w:tcPr>
          <w:p w14:paraId="66B3F694" w14:textId="77777777" w:rsidR="00D933B7" w:rsidRPr="008745AC" w:rsidRDefault="00D933B7">
            <w:pPr>
              <w:spacing w:after="0" w:line="240" w:lineRule="auto"/>
              <w:jc w:val="center"/>
              <w:textAlignment w:val="baseline"/>
              <w:rPr>
                <w:rFonts w:cs="Segoe UI"/>
                <w:sz w:val="20"/>
                <w:lang w:eastAsia="en-IE"/>
              </w:rPr>
            </w:pPr>
            <w:r>
              <w:t>13</w:t>
            </w:r>
            <w:r>
              <w:rPr>
                <w:rFonts w:ascii="Calibri" w:hAnsi="Calibri" w:cs="Calibri"/>
              </w:rPr>
              <w:t> </w:t>
            </w:r>
            <w:r>
              <w:t>400 in 2023</w:t>
            </w:r>
          </w:p>
        </w:tc>
        <w:tc>
          <w:tcPr>
            <w:tcW w:w="1588" w:type="dxa"/>
            <w:tcBorders>
              <w:top w:val="single" w:sz="6" w:space="0" w:color="8C8C8C"/>
              <w:left w:val="nil"/>
              <w:bottom w:val="single" w:sz="6" w:space="0" w:color="8C8C8C"/>
              <w:right w:val="nil"/>
            </w:tcBorders>
            <w:shd w:val="clear" w:color="auto" w:fill="FCFCFC" w:themeFill="background2" w:themeFillTint="33"/>
          </w:tcPr>
          <w:p w14:paraId="210788E6"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62DDF4EC"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73D89513" w14:textId="77777777" w:rsidR="00D933B7" w:rsidRPr="008745AC" w:rsidRDefault="00D933B7">
            <w:pPr>
              <w:spacing w:after="0" w:line="240" w:lineRule="auto"/>
              <w:textAlignment w:val="baseline"/>
              <w:rPr>
                <w:rFonts w:cs="Segoe UI"/>
                <w:sz w:val="20"/>
                <w:lang w:eastAsia="en-IE"/>
              </w:rPr>
            </w:pPr>
            <w:r>
              <w:rPr>
                <w:rFonts w:cs="Segoe UI"/>
                <w:sz w:val="20"/>
                <w:lang w:eastAsia="en-IE"/>
              </w:rPr>
              <w:t>Population benefiting from forest fire protection measures</w:t>
            </w:r>
          </w:p>
        </w:tc>
        <w:tc>
          <w:tcPr>
            <w:tcW w:w="1524" w:type="dxa"/>
            <w:tcBorders>
              <w:top w:val="single" w:sz="6" w:space="0" w:color="8C8C8C"/>
              <w:left w:val="nil"/>
              <w:bottom w:val="single" w:sz="6" w:space="0" w:color="8C8C8C"/>
              <w:right w:val="nil"/>
            </w:tcBorders>
            <w:shd w:val="clear" w:color="auto" w:fill="FCFCFC" w:themeFill="background2" w:themeFillTint="33"/>
          </w:tcPr>
          <w:p w14:paraId="56DBDF21" w14:textId="77777777" w:rsidR="00D933B7" w:rsidRPr="008745AC" w:rsidRDefault="00D933B7">
            <w:pPr>
              <w:spacing w:after="0" w:line="240" w:lineRule="auto"/>
              <w:jc w:val="center"/>
              <w:textAlignment w:val="baseline"/>
              <w:rPr>
                <w:rFonts w:cs="Calibri"/>
                <w:color w:val="000000"/>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4C0BDE1D" w14:textId="77777777" w:rsidR="00D933B7" w:rsidRPr="008745AC" w:rsidRDefault="00D933B7">
            <w:pPr>
              <w:spacing w:after="0" w:line="240" w:lineRule="auto"/>
              <w:jc w:val="center"/>
              <w:textAlignment w:val="baseline"/>
              <w:rPr>
                <w:b/>
                <w:bCs/>
                <w:sz w:val="20"/>
                <w:lang w:eastAsia="en-IE"/>
              </w:rPr>
            </w:pPr>
            <w:r>
              <w:t>&gt;100%</w:t>
            </w:r>
          </w:p>
        </w:tc>
        <w:tc>
          <w:tcPr>
            <w:tcW w:w="1488" w:type="dxa"/>
            <w:tcBorders>
              <w:top w:val="single" w:sz="6" w:space="0" w:color="8C8C8C"/>
              <w:left w:val="nil"/>
              <w:bottom w:val="single" w:sz="6" w:space="0" w:color="8C8C8C"/>
              <w:right w:val="nil"/>
            </w:tcBorders>
            <w:shd w:val="clear" w:color="auto" w:fill="FCFCFC" w:themeFill="background2" w:themeFillTint="33"/>
          </w:tcPr>
          <w:p w14:paraId="7E54D24D" w14:textId="77777777" w:rsidR="00D933B7" w:rsidRPr="008745AC" w:rsidRDefault="00D933B7">
            <w:pPr>
              <w:spacing w:after="0" w:line="240" w:lineRule="auto"/>
              <w:jc w:val="center"/>
              <w:textAlignment w:val="baseline"/>
              <w:rPr>
                <w:sz w:val="20"/>
              </w:rPr>
            </w:pPr>
            <w:r>
              <w:t>38</w:t>
            </w:r>
            <w:r>
              <w:rPr>
                <w:rFonts w:ascii="Calibri" w:hAnsi="Calibri" w:cs="Calibri"/>
              </w:rPr>
              <w:t> </w:t>
            </w:r>
            <w:r>
              <w:t>million in 2023</w:t>
            </w:r>
          </w:p>
        </w:tc>
        <w:tc>
          <w:tcPr>
            <w:tcW w:w="1535" w:type="dxa"/>
            <w:tcBorders>
              <w:top w:val="single" w:sz="6" w:space="0" w:color="8C8C8C"/>
              <w:left w:val="nil"/>
              <w:bottom w:val="single" w:sz="6" w:space="0" w:color="8C8C8C"/>
              <w:right w:val="nil"/>
            </w:tcBorders>
            <w:shd w:val="clear" w:color="auto" w:fill="FCFCFC" w:themeFill="background2" w:themeFillTint="33"/>
          </w:tcPr>
          <w:p w14:paraId="1714D706" w14:textId="77777777" w:rsidR="00D933B7" w:rsidRPr="008745AC" w:rsidRDefault="00D933B7">
            <w:pPr>
              <w:spacing w:after="0" w:line="240" w:lineRule="auto"/>
              <w:jc w:val="center"/>
              <w:textAlignment w:val="baseline"/>
              <w:rPr>
                <w:rFonts w:cs="Segoe UI"/>
                <w:sz w:val="20"/>
                <w:lang w:eastAsia="en-IE"/>
              </w:rPr>
            </w:pPr>
            <w:r>
              <w:t>47</w:t>
            </w:r>
            <w:r>
              <w:rPr>
                <w:rFonts w:ascii="Calibri" w:hAnsi="Calibri" w:cs="Calibri"/>
              </w:rPr>
              <w:t> </w:t>
            </w:r>
            <w:r>
              <w:t>million in 2023</w:t>
            </w:r>
          </w:p>
        </w:tc>
        <w:tc>
          <w:tcPr>
            <w:tcW w:w="1588" w:type="dxa"/>
            <w:tcBorders>
              <w:top w:val="single" w:sz="6" w:space="0" w:color="8C8C8C"/>
              <w:left w:val="nil"/>
              <w:bottom w:val="single" w:sz="6" w:space="0" w:color="8C8C8C"/>
              <w:right w:val="nil"/>
            </w:tcBorders>
            <w:shd w:val="clear" w:color="auto" w:fill="FCFCFC" w:themeFill="background2" w:themeFillTint="33"/>
          </w:tcPr>
          <w:p w14:paraId="1589CF2F"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6AC248F9"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7809DA12" w14:textId="77777777" w:rsidR="00D933B7" w:rsidRPr="008745AC" w:rsidRDefault="00D933B7">
            <w:pPr>
              <w:spacing w:after="0" w:line="240" w:lineRule="auto"/>
              <w:textAlignment w:val="baseline"/>
              <w:rPr>
                <w:rFonts w:cs="Segoe UI"/>
                <w:sz w:val="20"/>
                <w:lang w:eastAsia="en-IE"/>
              </w:rPr>
            </w:pPr>
            <w:r>
              <w:rPr>
                <w:rFonts w:cs="Segoe UI"/>
                <w:sz w:val="20"/>
                <w:lang w:eastAsia="en-IE"/>
              </w:rPr>
              <w:t>Households with an improved energy consumption classification</w:t>
            </w:r>
          </w:p>
        </w:tc>
        <w:tc>
          <w:tcPr>
            <w:tcW w:w="1524" w:type="dxa"/>
            <w:tcBorders>
              <w:top w:val="single" w:sz="6" w:space="0" w:color="8C8C8C"/>
              <w:left w:val="nil"/>
              <w:bottom w:val="single" w:sz="6" w:space="0" w:color="8C8C8C"/>
              <w:right w:val="nil"/>
            </w:tcBorders>
            <w:shd w:val="clear" w:color="auto" w:fill="FCFCFC" w:themeFill="background2" w:themeFillTint="33"/>
          </w:tcPr>
          <w:p w14:paraId="2CFFEAAA" w14:textId="77777777" w:rsidR="00D933B7" w:rsidRPr="008745AC" w:rsidRDefault="00D933B7">
            <w:pPr>
              <w:spacing w:after="0" w:line="240" w:lineRule="auto"/>
              <w:jc w:val="center"/>
              <w:textAlignment w:val="baseline"/>
              <w:rPr>
                <w:rFonts w:cs="Calibri"/>
                <w:color w:val="000000"/>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70DA34A0" w14:textId="77777777" w:rsidR="00D933B7" w:rsidRPr="008745AC" w:rsidRDefault="00D933B7">
            <w:pPr>
              <w:spacing w:after="0" w:line="240" w:lineRule="auto"/>
              <w:jc w:val="center"/>
              <w:textAlignment w:val="baseline"/>
              <w:rPr>
                <w:b/>
                <w:bCs/>
                <w:sz w:val="20"/>
                <w:lang w:eastAsia="en-IE"/>
              </w:rPr>
            </w:pPr>
            <w:r>
              <w:t>&gt;100%</w:t>
            </w:r>
          </w:p>
        </w:tc>
        <w:tc>
          <w:tcPr>
            <w:tcW w:w="1488" w:type="dxa"/>
            <w:tcBorders>
              <w:top w:val="single" w:sz="6" w:space="0" w:color="8C8C8C"/>
              <w:left w:val="nil"/>
              <w:bottom w:val="single" w:sz="6" w:space="0" w:color="8C8C8C"/>
              <w:right w:val="nil"/>
            </w:tcBorders>
            <w:shd w:val="clear" w:color="auto" w:fill="FCFCFC" w:themeFill="background2" w:themeFillTint="33"/>
          </w:tcPr>
          <w:p w14:paraId="7E21D927" w14:textId="77777777" w:rsidR="00D933B7" w:rsidRPr="008745AC" w:rsidRDefault="00D933B7">
            <w:pPr>
              <w:spacing w:after="0" w:line="240" w:lineRule="auto"/>
              <w:jc w:val="center"/>
              <w:textAlignment w:val="baseline"/>
              <w:rPr>
                <w:sz w:val="20"/>
              </w:rPr>
            </w:pPr>
            <w:r>
              <w:t>596</w:t>
            </w:r>
            <w:r>
              <w:rPr>
                <w:rFonts w:ascii="Calibri" w:hAnsi="Calibri" w:cs="Calibri"/>
              </w:rPr>
              <w:t> </w:t>
            </w:r>
            <w:r>
              <w:t>500 in 2023</w:t>
            </w:r>
          </w:p>
        </w:tc>
        <w:tc>
          <w:tcPr>
            <w:tcW w:w="1535" w:type="dxa"/>
            <w:tcBorders>
              <w:top w:val="single" w:sz="6" w:space="0" w:color="8C8C8C"/>
              <w:left w:val="nil"/>
              <w:bottom w:val="single" w:sz="6" w:space="0" w:color="8C8C8C"/>
              <w:right w:val="nil"/>
            </w:tcBorders>
            <w:shd w:val="clear" w:color="auto" w:fill="FCFCFC" w:themeFill="background2" w:themeFillTint="33"/>
          </w:tcPr>
          <w:p w14:paraId="7394B742" w14:textId="77777777" w:rsidR="00D933B7" w:rsidRPr="008745AC" w:rsidRDefault="00D933B7">
            <w:pPr>
              <w:spacing w:after="0" w:line="240" w:lineRule="auto"/>
              <w:jc w:val="center"/>
              <w:textAlignment w:val="baseline"/>
              <w:rPr>
                <w:rFonts w:cs="Segoe UI"/>
                <w:sz w:val="20"/>
                <w:lang w:eastAsia="en-IE"/>
              </w:rPr>
            </w:pPr>
            <w:r>
              <w:t>841</w:t>
            </w:r>
            <w:r>
              <w:rPr>
                <w:rFonts w:ascii="Calibri" w:hAnsi="Calibri" w:cs="Calibri"/>
              </w:rPr>
              <w:t> </w:t>
            </w:r>
            <w:r>
              <w:t>800 in 2023</w:t>
            </w:r>
          </w:p>
        </w:tc>
        <w:tc>
          <w:tcPr>
            <w:tcW w:w="1588" w:type="dxa"/>
            <w:tcBorders>
              <w:top w:val="single" w:sz="6" w:space="0" w:color="8C8C8C"/>
              <w:left w:val="nil"/>
              <w:bottom w:val="single" w:sz="6" w:space="0" w:color="8C8C8C"/>
              <w:right w:val="nil"/>
            </w:tcBorders>
            <w:shd w:val="clear" w:color="auto" w:fill="FCFCFC" w:themeFill="background2" w:themeFillTint="33"/>
          </w:tcPr>
          <w:p w14:paraId="2B475630"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66BE6589"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3A767AFC" w14:textId="77777777" w:rsidR="00D933B7" w:rsidRPr="008745AC" w:rsidRDefault="00D933B7">
            <w:pPr>
              <w:spacing w:after="0" w:line="240" w:lineRule="auto"/>
              <w:textAlignment w:val="baseline"/>
              <w:rPr>
                <w:rFonts w:cs="Segoe UI"/>
                <w:sz w:val="20"/>
                <w:lang w:eastAsia="en-IE"/>
              </w:rPr>
            </w:pPr>
            <w:r>
              <w:rPr>
                <w:rFonts w:cs="Segoe UI"/>
                <w:sz w:val="20"/>
                <w:lang w:eastAsia="en-IE"/>
              </w:rPr>
              <w:t>Trans-European transport networks – total length of new and reconstructed</w:t>
            </w:r>
            <w:r>
              <w:rPr>
                <w:rFonts w:cs="Segoe UI"/>
                <w:sz w:val="20"/>
                <w:lang w:eastAsia="en-IE"/>
              </w:rPr>
              <w:br/>
              <w:t>railway lines</w:t>
            </w:r>
          </w:p>
        </w:tc>
        <w:tc>
          <w:tcPr>
            <w:tcW w:w="1524" w:type="dxa"/>
            <w:tcBorders>
              <w:top w:val="single" w:sz="6" w:space="0" w:color="8C8C8C"/>
              <w:left w:val="nil"/>
              <w:bottom w:val="single" w:sz="6" w:space="0" w:color="8C8C8C"/>
              <w:right w:val="nil"/>
            </w:tcBorders>
            <w:shd w:val="clear" w:color="auto" w:fill="FCFCFC" w:themeFill="background2" w:themeFillTint="33"/>
          </w:tcPr>
          <w:p w14:paraId="6E58D90E" w14:textId="77777777" w:rsidR="00D933B7" w:rsidRPr="008745AC" w:rsidRDefault="00D933B7">
            <w:pPr>
              <w:spacing w:after="0" w:line="240" w:lineRule="auto"/>
              <w:jc w:val="center"/>
              <w:textAlignment w:val="baseline"/>
              <w:rPr>
                <w:rFonts w:cs="Calibri"/>
                <w:color w:val="000000"/>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618BE12D" w14:textId="77777777" w:rsidR="00D933B7" w:rsidRPr="008745AC" w:rsidRDefault="00D933B7">
            <w:pPr>
              <w:spacing w:after="0" w:line="240" w:lineRule="auto"/>
              <w:jc w:val="center"/>
              <w:textAlignment w:val="baseline"/>
              <w:rPr>
                <w:b/>
                <w:bCs/>
                <w:sz w:val="20"/>
                <w:lang w:eastAsia="en-IE"/>
              </w:rPr>
            </w:pPr>
            <w:r>
              <w:t>&gt;100%</w:t>
            </w:r>
          </w:p>
        </w:tc>
        <w:tc>
          <w:tcPr>
            <w:tcW w:w="1488" w:type="dxa"/>
            <w:tcBorders>
              <w:top w:val="single" w:sz="6" w:space="0" w:color="8C8C8C"/>
              <w:left w:val="nil"/>
              <w:bottom w:val="single" w:sz="6" w:space="0" w:color="8C8C8C"/>
              <w:right w:val="nil"/>
            </w:tcBorders>
            <w:shd w:val="clear" w:color="auto" w:fill="FCFCFC" w:themeFill="background2" w:themeFillTint="33"/>
          </w:tcPr>
          <w:p w14:paraId="4E4A5530" w14:textId="04395D8E" w:rsidR="00D933B7" w:rsidRPr="008745AC" w:rsidRDefault="00D933B7">
            <w:pPr>
              <w:spacing w:after="0" w:line="240" w:lineRule="auto"/>
              <w:jc w:val="center"/>
              <w:textAlignment w:val="baseline"/>
              <w:rPr>
                <w:sz w:val="20"/>
              </w:rPr>
            </w:pPr>
            <w:r>
              <w:t xml:space="preserve"> </w:t>
            </w:r>
            <w:r w:rsidR="00925DDF">
              <w:t>2 900</w:t>
            </w:r>
            <w:r>
              <w:t xml:space="preserve"> in 2023</w:t>
            </w:r>
          </w:p>
        </w:tc>
        <w:tc>
          <w:tcPr>
            <w:tcW w:w="1535" w:type="dxa"/>
            <w:tcBorders>
              <w:top w:val="single" w:sz="6" w:space="0" w:color="8C8C8C"/>
              <w:left w:val="nil"/>
              <w:bottom w:val="single" w:sz="6" w:space="0" w:color="8C8C8C"/>
              <w:right w:val="nil"/>
            </w:tcBorders>
            <w:shd w:val="clear" w:color="auto" w:fill="FCFCFC" w:themeFill="background2" w:themeFillTint="33"/>
          </w:tcPr>
          <w:p w14:paraId="14B2E41D" w14:textId="27C6D00D" w:rsidR="00D933B7" w:rsidRPr="008745AC" w:rsidRDefault="00D933B7">
            <w:pPr>
              <w:spacing w:after="0" w:line="240" w:lineRule="auto"/>
              <w:jc w:val="center"/>
              <w:textAlignment w:val="baseline"/>
              <w:rPr>
                <w:rFonts w:cs="Segoe UI"/>
                <w:sz w:val="20"/>
                <w:lang w:eastAsia="en-IE"/>
              </w:rPr>
            </w:pPr>
            <w:r>
              <w:t xml:space="preserve"> </w:t>
            </w:r>
            <w:r w:rsidR="00925DDF">
              <w:t>3</w:t>
            </w:r>
            <w:r>
              <w:rPr>
                <w:rFonts w:ascii="Calibri" w:hAnsi="Calibri" w:cs="Calibri"/>
              </w:rPr>
              <w:t> </w:t>
            </w:r>
            <w:r>
              <w:t>000 in 2023</w:t>
            </w:r>
          </w:p>
        </w:tc>
        <w:tc>
          <w:tcPr>
            <w:tcW w:w="1588" w:type="dxa"/>
            <w:tcBorders>
              <w:top w:val="single" w:sz="6" w:space="0" w:color="8C8C8C"/>
              <w:left w:val="nil"/>
              <w:bottom w:val="single" w:sz="6" w:space="0" w:color="8C8C8C"/>
              <w:right w:val="nil"/>
            </w:tcBorders>
            <w:shd w:val="clear" w:color="auto" w:fill="FCFCFC" w:themeFill="background2" w:themeFillTint="33"/>
          </w:tcPr>
          <w:p w14:paraId="2DE5DF90" w14:textId="77777777" w:rsidR="00D933B7" w:rsidRPr="008745AC" w:rsidRDefault="00D933B7">
            <w:pPr>
              <w:spacing w:after="0" w:line="240" w:lineRule="auto"/>
              <w:jc w:val="center"/>
              <w:textAlignment w:val="baseline"/>
              <w:rPr>
                <w:rFonts w:cs="Segoe UI"/>
                <w:sz w:val="20"/>
                <w:lang w:eastAsia="en-IE"/>
              </w:rPr>
            </w:pPr>
            <w:r>
              <w:t>Achieved</w:t>
            </w:r>
          </w:p>
        </w:tc>
      </w:tr>
      <w:tr w:rsidR="00D933B7" w:rsidRPr="008745AC" w14:paraId="6C7FAB64"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tcPr>
          <w:p w14:paraId="314A2AE3" w14:textId="77777777" w:rsidR="00D933B7" w:rsidRPr="008745AC" w:rsidRDefault="00D933B7">
            <w:pPr>
              <w:spacing w:after="0" w:line="240" w:lineRule="auto"/>
              <w:textAlignment w:val="baseline"/>
              <w:rPr>
                <w:rFonts w:cs="Segoe UI"/>
                <w:sz w:val="20"/>
                <w:lang w:eastAsia="en-IE"/>
              </w:rPr>
            </w:pPr>
            <w:r>
              <w:rPr>
                <w:rFonts w:cs="Segoe UI"/>
                <w:sz w:val="20"/>
                <w:lang w:eastAsia="en-IE"/>
              </w:rPr>
              <w:t>Total length of new or</w:t>
            </w:r>
            <w:r>
              <w:rPr>
                <w:rFonts w:cs="Segoe UI"/>
                <w:sz w:val="20"/>
                <w:lang w:eastAsia="en-IE"/>
              </w:rPr>
              <w:br/>
              <w:t>improved tram and metro lines</w:t>
            </w:r>
          </w:p>
        </w:tc>
        <w:tc>
          <w:tcPr>
            <w:tcW w:w="1524" w:type="dxa"/>
            <w:tcBorders>
              <w:top w:val="single" w:sz="6" w:space="0" w:color="8C8C8C"/>
              <w:left w:val="nil"/>
              <w:bottom w:val="single" w:sz="6" w:space="0" w:color="8C8C8C"/>
              <w:right w:val="nil"/>
            </w:tcBorders>
            <w:shd w:val="clear" w:color="auto" w:fill="FCFCFC" w:themeFill="background2" w:themeFillTint="33"/>
          </w:tcPr>
          <w:p w14:paraId="055C1272" w14:textId="77777777" w:rsidR="00D933B7" w:rsidRPr="008745AC" w:rsidRDefault="00D933B7">
            <w:pPr>
              <w:spacing w:after="0" w:line="240" w:lineRule="auto"/>
              <w:jc w:val="center"/>
              <w:textAlignment w:val="baseline"/>
              <w:rPr>
                <w:rFonts w:cs="Calibri"/>
                <w:color w:val="000000"/>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CFCFC" w:themeFill="background2" w:themeFillTint="33"/>
          </w:tcPr>
          <w:p w14:paraId="383C59EF" w14:textId="77777777" w:rsidR="00D933B7" w:rsidRPr="008745AC" w:rsidRDefault="00D933B7">
            <w:pPr>
              <w:spacing w:after="0" w:line="240" w:lineRule="auto"/>
              <w:jc w:val="center"/>
              <w:textAlignment w:val="baseline"/>
              <w:rPr>
                <w:b/>
                <w:bCs/>
                <w:sz w:val="20"/>
                <w:lang w:eastAsia="en-IE"/>
              </w:rPr>
            </w:pPr>
            <w:r>
              <w:t>&gt;100%</w:t>
            </w:r>
          </w:p>
        </w:tc>
        <w:tc>
          <w:tcPr>
            <w:tcW w:w="1488" w:type="dxa"/>
            <w:tcBorders>
              <w:top w:val="single" w:sz="6" w:space="0" w:color="8C8C8C"/>
              <w:left w:val="nil"/>
              <w:bottom w:val="single" w:sz="6" w:space="0" w:color="8C8C8C"/>
              <w:right w:val="nil"/>
            </w:tcBorders>
            <w:shd w:val="clear" w:color="auto" w:fill="FCFCFC" w:themeFill="background2" w:themeFillTint="33"/>
          </w:tcPr>
          <w:p w14:paraId="7E52FA57" w14:textId="77777777" w:rsidR="00D933B7" w:rsidRPr="008745AC" w:rsidRDefault="00D933B7">
            <w:pPr>
              <w:spacing w:after="0" w:line="240" w:lineRule="auto"/>
              <w:ind w:left="360"/>
              <w:jc w:val="center"/>
              <w:textAlignment w:val="baseline"/>
              <w:rPr>
                <w:sz w:val="20"/>
              </w:rPr>
            </w:pPr>
            <w:r>
              <w:t>500 in 2023</w:t>
            </w:r>
          </w:p>
        </w:tc>
        <w:tc>
          <w:tcPr>
            <w:tcW w:w="1535" w:type="dxa"/>
            <w:tcBorders>
              <w:top w:val="single" w:sz="6" w:space="0" w:color="8C8C8C"/>
              <w:left w:val="nil"/>
              <w:bottom w:val="single" w:sz="6" w:space="0" w:color="8C8C8C"/>
              <w:right w:val="nil"/>
            </w:tcBorders>
            <w:shd w:val="clear" w:color="auto" w:fill="FCFCFC" w:themeFill="background2" w:themeFillTint="33"/>
          </w:tcPr>
          <w:p w14:paraId="505AD79C" w14:textId="77777777" w:rsidR="00D933B7" w:rsidRPr="008745AC" w:rsidRDefault="00D933B7">
            <w:pPr>
              <w:spacing w:after="0" w:line="240" w:lineRule="auto"/>
              <w:jc w:val="center"/>
              <w:textAlignment w:val="baseline"/>
              <w:rPr>
                <w:rFonts w:cs="Segoe UI"/>
                <w:sz w:val="20"/>
                <w:lang w:eastAsia="en-IE"/>
              </w:rPr>
            </w:pPr>
            <w:r>
              <w:t>1</w:t>
            </w:r>
            <w:r>
              <w:rPr>
                <w:rFonts w:ascii="Calibri" w:hAnsi="Calibri" w:cs="Calibri"/>
              </w:rPr>
              <w:t> </w:t>
            </w:r>
            <w:r>
              <w:t>445 in 2023</w:t>
            </w:r>
          </w:p>
        </w:tc>
        <w:tc>
          <w:tcPr>
            <w:tcW w:w="1588" w:type="dxa"/>
            <w:tcBorders>
              <w:top w:val="single" w:sz="6" w:space="0" w:color="8C8C8C"/>
              <w:left w:val="nil"/>
              <w:bottom w:val="single" w:sz="6" w:space="0" w:color="8C8C8C"/>
              <w:right w:val="nil"/>
            </w:tcBorders>
            <w:shd w:val="clear" w:color="auto" w:fill="FCFCFC" w:themeFill="background2" w:themeFillTint="33"/>
          </w:tcPr>
          <w:p w14:paraId="480E6D30" w14:textId="77777777" w:rsidR="00D933B7" w:rsidRPr="008745AC" w:rsidRDefault="00D933B7">
            <w:pPr>
              <w:spacing w:after="0" w:line="240" w:lineRule="auto"/>
              <w:jc w:val="center"/>
              <w:textAlignment w:val="baseline"/>
              <w:rPr>
                <w:rFonts w:cs="Segoe UI"/>
                <w:sz w:val="20"/>
                <w:lang w:eastAsia="en-IE"/>
              </w:rPr>
            </w:pPr>
            <w:r>
              <w:t>Achieved</w:t>
            </w:r>
          </w:p>
        </w:tc>
      </w:tr>
    </w:tbl>
    <w:p w14:paraId="78DF1D2D" w14:textId="77777777" w:rsidR="00D933B7" w:rsidRPr="008745AC" w:rsidRDefault="00D933B7" w:rsidP="00D933B7">
      <w:pPr>
        <w:pStyle w:val="paragraph"/>
        <w:spacing w:before="0" w:beforeAutospacing="0" w:after="0" w:afterAutospacing="0"/>
        <w:textAlignment w:val="baseline"/>
        <w:rPr>
          <w:rStyle w:val="normaltextrun"/>
          <w:lang w:val="en-GB"/>
        </w:rPr>
      </w:pPr>
    </w:p>
    <w:p w14:paraId="226F3F4F" w14:textId="77777777" w:rsidR="00D933B7" w:rsidRPr="008745AC" w:rsidRDefault="00D933B7" w:rsidP="00D933B7">
      <w:pPr>
        <w:pStyle w:val="paragraph"/>
        <w:spacing w:before="0" w:beforeAutospacing="0" w:after="0" w:afterAutospacing="0"/>
        <w:textAlignment w:val="baseline"/>
        <w:rPr>
          <w:rStyle w:val="normaltextrun"/>
          <w:rFonts w:ascii="EC Square Sans Pro" w:hAnsi="EC Square Sans Pro"/>
          <w:lang w:val="en-GB"/>
        </w:rPr>
      </w:pPr>
      <w:r>
        <w:rPr>
          <w:rStyle w:val="normaltextrun"/>
          <w:rFonts w:ascii="EC Square Sans Pro" w:hAnsi="EC Square Sans Pro"/>
          <w:lang w:val="en-GB"/>
        </w:rPr>
        <w:t>Figures provided above are based on the data transmitted by the programmes in their Final Implementation Reports and available to the Commission on 13/03/2026.</w:t>
      </w:r>
    </w:p>
    <w:p w14:paraId="20DC8C33" w14:textId="77777777" w:rsidR="00D933B7" w:rsidRPr="008745AC" w:rsidRDefault="00D933B7" w:rsidP="00D933B7">
      <w:pPr>
        <w:pStyle w:val="paragraph"/>
        <w:spacing w:before="0" w:beforeAutospacing="0" w:after="0" w:afterAutospacing="0"/>
        <w:textAlignment w:val="baseline"/>
        <w:rPr>
          <w:rStyle w:val="normaltextrun"/>
          <w:rFonts w:ascii="Calibri" w:hAnsi="Calibri" w:cs="Calibri"/>
          <w:lang w:val="en-GB"/>
        </w:rPr>
      </w:pPr>
      <w:r>
        <w:rPr>
          <w:rStyle w:val="normaltextrun"/>
          <w:rFonts w:ascii="EC Square Sans Pro" w:hAnsi="EC Square Sans Pro"/>
          <w:lang w:val="en-GB"/>
        </w:rPr>
        <w:t>Given the eligibility end date of 2023, the 2014-2020 programmes are in the closure process.</w:t>
      </w:r>
      <w:r>
        <w:rPr>
          <w:rStyle w:val="normaltextrun"/>
          <w:rFonts w:ascii="Calibri" w:hAnsi="Calibri" w:cs="Calibri"/>
          <w:lang w:val="en-GB"/>
        </w:rPr>
        <w:t> </w:t>
      </w:r>
    </w:p>
    <w:p w14:paraId="47FB337A" w14:textId="77777777" w:rsidR="00D933B7" w:rsidRPr="00CC66A3" w:rsidRDefault="00D933B7" w:rsidP="00D933B7">
      <w:pPr>
        <w:pStyle w:val="paragraph"/>
        <w:spacing w:before="0" w:beforeAutospacing="0" w:after="0" w:afterAutospacing="0"/>
        <w:textAlignment w:val="baseline"/>
        <w:rPr>
          <w:rFonts w:ascii="EC Square Sans Pro" w:hAnsi="EC Square Sans Pro" w:cs="Segoe UI"/>
        </w:rPr>
      </w:pPr>
      <w:r>
        <w:rPr>
          <w:rStyle w:val="normaltextrun"/>
          <w:rFonts w:ascii="EC Square Sans Pro" w:hAnsi="EC Square Sans Pro"/>
          <w:lang w:val="en-GB"/>
        </w:rPr>
        <w:t>The total net payment rate as of 31</w:t>
      </w:r>
      <w:r>
        <w:rPr>
          <w:rStyle w:val="normaltextrun"/>
          <w:rFonts w:ascii="Arial" w:hAnsi="Arial" w:cs="Arial"/>
          <w:lang w:val="en-GB"/>
        </w:rPr>
        <w:t> </w:t>
      </w:r>
      <w:r>
        <w:rPr>
          <w:rStyle w:val="normaltextrun"/>
          <w:rFonts w:ascii="EC Square Sans Pro" w:hAnsi="EC Square Sans Pro"/>
          <w:lang w:val="en-GB"/>
        </w:rPr>
        <w:t>December 2025 is 99.8%.</w:t>
      </w:r>
    </w:p>
    <w:p w14:paraId="0AF2BCF2" w14:textId="77777777" w:rsidR="00D933B7" w:rsidRDefault="00D933B7" w:rsidP="00D933B7">
      <w:pPr>
        <w:sectPr w:rsidR="00D933B7" w:rsidSect="00D933B7">
          <w:headerReference w:type="even" r:id="rId203"/>
          <w:headerReference w:type="default" r:id="rId204"/>
          <w:footerReference w:type="even" r:id="rId205"/>
          <w:footerReference w:type="default" r:id="rId206"/>
          <w:headerReference w:type="first" r:id="rId207"/>
          <w:footerReference w:type="first" r:id="rId208"/>
          <w:pgSz w:w="11906" w:h="16838"/>
          <w:pgMar w:top="1440" w:right="1133" w:bottom="1440" w:left="1134" w:header="708" w:footer="708" w:gutter="0"/>
          <w:cols w:space="708"/>
          <w:docGrid w:linePitch="360"/>
        </w:sectPr>
      </w:pPr>
    </w:p>
    <w:p w14:paraId="1D47396D" w14:textId="0AB4AA16" w:rsidR="00D933B7" w:rsidRPr="00137E12" w:rsidRDefault="00E72117" w:rsidP="00D933B7">
      <w:pPr>
        <w:pStyle w:val="Heading1"/>
      </w:pPr>
      <w:bookmarkStart w:id="42" w:name="_Toc228976533"/>
      <w:r>
        <w:rPr>
          <w:noProof/>
        </w:rPr>
        <w:t>T</w:t>
      </w:r>
      <w:r w:rsidR="00D933B7" w:rsidRPr="00137E12">
        <w:rPr>
          <w:noProof/>
        </w:rPr>
        <w:t xml:space="preserve">URKISH </w:t>
      </w:r>
      <w:r w:rsidR="00D933B7" w:rsidRPr="00742189">
        <w:rPr>
          <w:noProof/>
        </w:rPr>
        <w:t xml:space="preserve">CYPRIOT </w:t>
      </w:r>
      <w:r w:rsidR="00D933B7" w:rsidRPr="00137E12">
        <w:rPr>
          <w:noProof/>
        </w:rPr>
        <w:t>COMMUNITY</w:t>
      </w:r>
      <w:bookmarkEnd w:id="42"/>
    </w:p>
    <w:p w14:paraId="5072D633" w14:textId="77777777" w:rsidR="00D933B7" w:rsidRDefault="00D933B7" w:rsidP="00D933B7">
      <w:pPr>
        <w:pStyle w:val="Heading2"/>
        <w:rPr>
          <w:rFonts w:ascii="EC Square Sans Pro Medium" w:hAnsi="EC Square Sans Pro Medium"/>
          <w:lang w:eastAsia="en-GB"/>
        </w:rPr>
      </w:pPr>
      <w:r w:rsidRPr="008353C8">
        <w:rPr>
          <w:lang w:val="en-IE"/>
        </w:rPr>
        <w:t>EU AID PROGRAMME FOR THE TURKISH CYPRIOT COMMUNITY</w:t>
      </w:r>
    </w:p>
    <w:p w14:paraId="609046EE" w14:textId="112856CC"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200076" w14:paraId="618A1163" w14:textId="77777777">
        <w:trPr>
          <w:trHeight w:val="1584"/>
          <w:jc w:val="left"/>
        </w:trPr>
        <w:tc>
          <w:tcPr>
            <w:tcW w:w="2410" w:type="dxa"/>
          </w:tcPr>
          <w:p w14:paraId="19FE0197" w14:textId="77777777" w:rsidR="00D933B7" w:rsidRPr="003B34C2" w:rsidRDefault="00D933B7">
            <w:pPr>
              <w:spacing w:before="120" w:after="120"/>
              <w:rPr>
                <w:sz w:val="24"/>
                <w:szCs w:val="24"/>
                <w:lang w:val="en-IE"/>
              </w:rPr>
            </w:pPr>
            <w:r>
              <w:rPr>
                <w:sz w:val="24"/>
                <w:szCs w:val="24"/>
                <w:lang w:val="en-US"/>
              </w:rPr>
              <w:t>99</w:t>
            </w:r>
          </w:p>
          <w:p w14:paraId="408FAB43" w14:textId="77777777" w:rsidR="00D933B7" w:rsidRPr="003B34C2" w:rsidRDefault="00D933B7">
            <w:pPr>
              <w:spacing w:before="120" w:after="120"/>
              <w:rPr>
                <w:sz w:val="24"/>
                <w:szCs w:val="24"/>
                <w:lang w:val="en-IE"/>
              </w:rPr>
            </w:pPr>
            <w:r>
              <w:rPr>
                <w:sz w:val="24"/>
                <w:szCs w:val="24"/>
              </w:rPr>
              <w:t>primary</w:t>
            </w:r>
            <w:r>
              <w:rPr>
                <w:rFonts w:eastAsia="EC Square Sans Pro" w:cs="EC Square Sans Pro"/>
                <w:sz w:val="24"/>
                <w:szCs w:val="24"/>
              </w:rPr>
              <w:t xml:space="preserve"> </w:t>
            </w:r>
            <w:r>
              <w:rPr>
                <w:sz w:val="24"/>
                <w:szCs w:val="24"/>
              </w:rPr>
              <w:t>and secondary schools were modernised</w:t>
            </w:r>
            <w:r>
              <w:rPr>
                <w:rFonts w:eastAsia="EC Square Sans Pro" w:cs="EC Square Sans Pro"/>
                <w:sz w:val="24"/>
                <w:szCs w:val="24"/>
              </w:rPr>
              <w:t xml:space="preserve"> </w:t>
            </w:r>
            <w:r>
              <w:rPr>
                <w:sz w:val="24"/>
                <w:szCs w:val="24"/>
              </w:rPr>
              <w:t>between 2021-2025.</w:t>
            </w:r>
          </w:p>
        </w:tc>
        <w:tc>
          <w:tcPr>
            <w:cnfStyle w:val="000001000000" w:firstRow="0" w:lastRow="0" w:firstColumn="0" w:lastColumn="0" w:oddVBand="0" w:evenVBand="1" w:oddHBand="0" w:evenHBand="0" w:firstRowFirstColumn="0" w:firstRowLastColumn="0" w:lastRowFirstColumn="0" w:lastRowLastColumn="0"/>
            <w:tcW w:w="2409" w:type="dxa"/>
          </w:tcPr>
          <w:p w14:paraId="62AA0606" w14:textId="77777777" w:rsidR="00D933B7" w:rsidRPr="003B34C2" w:rsidRDefault="00D933B7">
            <w:pPr>
              <w:spacing w:before="120" w:after="120"/>
              <w:rPr>
                <w:sz w:val="24"/>
                <w:szCs w:val="24"/>
                <w:lang w:val="en-IE"/>
              </w:rPr>
            </w:pPr>
            <w:r>
              <w:rPr>
                <w:sz w:val="24"/>
                <w:szCs w:val="24"/>
                <w:lang w:val="en-IE"/>
              </w:rPr>
              <w:t>153</w:t>
            </w:r>
            <w:r>
              <w:rPr>
                <w:rFonts w:ascii="Calibri" w:hAnsi="Calibri" w:cs="Calibri"/>
                <w:sz w:val="24"/>
                <w:szCs w:val="24"/>
                <w:lang w:val="en-IE"/>
              </w:rPr>
              <w:t> </w:t>
            </w:r>
            <w:r>
              <w:rPr>
                <w:sz w:val="24"/>
                <w:szCs w:val="24"/>
                <w:lang w:val="en-IE"/>
              </w:rPr>
              <w:t>kilometres</w:t>
            </w:r>
          </w:p>
          <w:p w14:paraId="2FB60878" w14:textId="77777777" w:rsidR="00D933B7" w:rsidRPr="003B34C2" w:rsidRDefault="00D933B7">
            <w:pPr>
              <w:spacing w:before="120" w:after="120"/>
              <w:rPr>
                <w:sz w:val="24"/>
                <w:szCs w:val="24"/>
                <w:lang w:val="en-IE"/>
              </w:rPr>
            </w:pPr>
            <w:r>
              <w:rPr>
                <w:sz w:val="24"/>
                <w:szCs w:val="24"/>
                <w:lang w:val="en-IE"/>
              </w:rPr>
              <w:t>of sewerage network were renovated between 2021-2025.</w:t>
            </w:r>
          </w:p>
        </w:tc>
        <w:tc>
          <w:tcPr>
            <w:tcW w:w="2410" w:type="dxa"/>
            <w:tcBorders>
              <w:bottom w:val="single" w:sz="4" w:space="0" w:color="8C8C8C"/>
            </w:tcBorders>
          </w:tcPr>
          <w:p w14:paraId="756FB9D5" w14:textId="77777777" w:rsidR="00D933B7" w:rsidRPr="003B34C2" w:rsidRDefault="00D933B7">
            <w:pPr>
              <w:spacing w:before="120" w:after="120"/>
              <w:cnfStyle w:val="000000000000" w:firstRow="0" w:lastRow="0" w:firstColumn="0" w:lastColumn="0" w:oddVBand="0" w:evenVBand="0" w:oddHBand="0" w:evenHBand="0" w:firstRowFirstColumn="0" w:firstRowLastColumn="0" w:lastRowFirstColumn="0" w:lastRowLastColumn="0"/>
              <w:rPr>
                <w:sz w:val="24"/>
                <w:szCs w:val="24"/>
                <w:lang w:val="en-IE"/>
              </w:rPr>
            </w:pPr>
            <w:r>
              <w:rPr>
                <w:sz w:val="24"/>
                <w:szCs w:val="24"/>
                <w:lang w:val="en-US"/>
              </w:rPr>
              <w:t>958</w:t>
            </w:r>
          </w:p>
          <w:p w14:paraId="5A392334" w14:textId="77777777" w:rsidR="00D933B7" w:rsidRPr="003B34C2" w:rsidRDefault="00D933B7">
            <w:pPr>
              <w:spacing w:before="120" w:after="120"/>
              <w:cnfStyle w:val="000000000000" w:firstRow="0" w:lastRow="0" w:firstColumn="0" w:lastColumn="0" w:oddVBand="0" w:evenVBand="0" w:oddHBand="0" w:evenHBand="0" w:firstRowFirstColumn="0" w:firstRowLastColumn="0" w:lastRowFirstColumn="0" w:lastRowLastColumn="0"/>
              <w:rPr>
                <w:sz w:val="24"/>
                <w:szCs w:val="24"/>
                <w:lang w:val="en-IE"/>
              </w:rPr>
            </w:pPr>
            <w:r>
              <w:rPr>
                <w:sz w:val="24"/>
                <w:szCs w:val="24"/>
                <w:lang w:val="en-US"/>
              </w:rPr>
              <w:t>small</w:t>
            </w:r>
            <w:r>
              <w:rPr>
                <w:rFonts w:eastAsia="EC Square Sans Pro" w:cs="EC Square Sans Pro"/>
                <w:sz w:val="24"/>
                <w:szCs w:val="24"/>
                <w:lang w:val="en-US"/>
              </w:rPr>
              <w:t xml:space="preserve"> </w:t>
            </w:r>
            <w:r>
              <w:rPr>
                <w:sz w:val="24"/>
                <w:szCs w:val="24"/>
                <w:lang w:val="en-US"/>
              </w:rPr>
              <w:t>and medium-sized enterprises and agricultural</w:t>
            </w:r>
            <w:r>
              <w:rPr>
                <w:rFonts w:eastAsia="EC Square Sans Pro" w:cs="EC Square Sans Pro"/>
                <w:sz w:val="24"/>
                <w:szCs w:val="24"/>
                <w:lang w:val="en-US"/>
              </w:rPr>
              <w:t xml:space="preserve"> </w:t>
            </w:r>
            <w:r>
              <w:rPr>
                <w:sz w:val="24"/>
                <w:szCs w:val="24"/>
                <w:lang w:val="en-US"/>
              </w:rPr>
              <w:t>businesses</w:t>
            </w:r>
            <w:r>
              <w:rPr>
                <w:rFonts w:cs="Calibri"/>
                <w:sz w:val="24"/>
                <w:szCs w:val="24"/>
                <w:lang w:val="en-US"/>
              </w:rPr>
              <w:t xml:space="preserve"> received</w:t>
            </w:r>
            <w:r>
              <w:rPr>
                <w:sz w:val="24"/>
                <w:szCs w:val="24"/>
                <w:lang w:val="en-US"/>
              </w:rPr>
              <w:t xml:space="preserve"> grants worth over EUR</w:t>
            </w:r>
            <w:r>
              <w:rPr>
                <w:rFonts w:ascii="Calibri" w:eastAsia="EC Square Sans Pro" w:hAnsi="Calibri" w:cs="Calibri"/>
                <w:sz w:val="24"/>
                <w:szCs w:val="24"/>
                <w:lang w:val="en-US"/>
              </w:rPr>
              <w:t> </w:t>
            </w:r>
            <w:r>
              <w:rPr>
                <w:sz w:val="24"/>
                <w:szCs w:val="24"/>
                <w:lang w:val="en-US"/>
              </w:rPr>
              <w:t>10.7</w:t>
            </w:r>
            <w:r>
              <w:rPr>
                <w:rFonts w:ascii="Calibri" w:eastAsia="EC Square Sans Pro" w:hAnsi="Calibri" w:cs="Calibri"/>
                <w:sz w:val="24"/>
                <w:szCs w:val="24"/>
                <w:lang w:val="en-US"/>
              </w:rPr>
              <w:t> </w:t>
            </w:r>
            <w:r>
              <w:rPr>
                <w:sz w:val="24"/>
                <w:szCs w:val="24"/>
                <w:lang w:val="en-US"/>
              </w:rPr>
              <w:t>million between 2021-2025.</w:t>
            </w:r>
          </w:p>
        </w:tc>
        <w:tc>
          <w:tcPr>
            <w:cnfStyle w:val="000001000000" w:firstRow="0" w:lastRow="0" w:firstColumn="0" w:lastColumn="0" w:oddVBand="0" w:evenVBand="1" w:oddHBand="0" w:evenHBand="0" w:firstRowFirstColumn="0" w:firstRowLastColumn="0" w:lastRowFirstColumn="0" w:lastRowLastColumn="0"/>
            <w:tcW w:w="2410" w:type="dxa"/>
          </w:tcPr>
          <w:p w14:paraId="5D08616C" w14:textId="77777777" w:rsidR="00D933B7" w:rsidRPr="003B34C2" w:rsidRDefault="00D933B7">
            <w:pPr>
              <w:spacing w:before="120" w:after="120"/>
              <w:rPr>
                <w:sz w:val="24"/>
                <w:szCs w:val="24"/>
                <w:lang w:val="en-IE"/>
              </w:rPr>
            </w:pPr>
            <w:r>
              <w:rPr>
                <w:sz w:val="24"/>
                <w:szCs w:val="24"/>
                <w:lang w:val="en-US"/>
              </w:rPr>
              <w:t>683</w:t>
            </w:r>
          </w:p>
          <w:p w14:paraId="258E5CC7" w14:textId="77777777" w:rsidR="00D933B7" w:rsidRPr="003B34C2" w:rsidRDefault="00D933B7">
            <w:pPr>
              <w:spacing w:before="120" w:after="120"/>
              <w:rPr>
                <w:sz w:val="24"/>
                <w:szCs w:val="24"/>
                <w:lang w:val="en-IE"/>
              </w:rPr>
            </w:pPr>
            <w:r>
              <w:rPr>
                <w:sz w:val="24"/>
                <w:szCs w:val="24"/>
                <w:lang w:val="en-US"/>
              </w:rPr>
              <w:t>Turkish Cypriots were given educational opportunities in EU Member States through EU scholarships between 2021-2025.</w:t>
            </w:r>
          </w:p>
        </w:tc>
      </w:tr>
      <w:tr w:rsidR="00D933B7" w:rsidRPr="00200076" w14:paraId="3EB62835" w14:textId="77777777">
        <w:trPr>
          <w:trHeight w:val="1034"/>
          <w:jc w:val="left"/>
        </w:trPr>
        <w:tc>
          <w:tcPr>
            <w:tcW w:w="2410" w:type="dxa"/>
          </w:tcPr>
          <w:p w14:paraId="08C9EDAB" w14:textId="77777777" w:rsidR="00D933B7" w:rsidRPr="005B5113" w:rsidRDefault="00D933B7">
            <w:pPr>
              <w:spacing w:before="120" w:after="120"/>
              <w:rPr>
                <w:rFonts w:eastAsia="EC Square Sans Pro" w:cs="EC Square Sans Pro"/>
                <w:sz w:val="24"/>
                <w:szCs w:val="24"/>
                <w:lang w:val="en-IE"/>
              </w:rPr>
            </w:pPr>
            <w:r>
              <w:rPr>
                <w:rFonts w:eastAsia="EC Square Sans Pro" w:cs="EC Square Sans Pro"/>
                <w:sz w:val="24"/>
                <w:szCs w:val="24"/>
                <w:lang w:val="en-US"/>
              </w:rPr>
              <w:t>48</w:t>
            </w:r>
          </w:p>
          <w:p w14:paraId="45AF5F69" w14:textId="77777777" w:rsidR="00D933B7" w:rsidRPr="005B5113" w:rsidRDefault="00D933B7">
            <w:pPr>
              <w:spacing w:before="120" w:after="120"/>
              <w:rPr>
                <w:rFonts w:eastAsia="EC Square Sans Pro" w:cs="EC Square Sans Pro"/>
                <w:sz w:val="24"/>
                <w:szCs w:val="24"/>
                <w:lang w:val="en-IE"/>
              </w:rPr>
            </w:pPr>
            <w:r>
              <w:rPr>
                <w:rFonts w:eastAsia="EC Square Sans Pro" w:cs="EC Square Sans Pro"/>
                <w:sz w:val="24"/>
                <w:szCs w:val="24"/>
                <w:lang w:val="en-US"/>
              </w:rPr>
              <w:t>grants totaling almost EUR</w:t>
            </w:r>
            <w:r>
              <w:rPr>
                <w:rFonts w:ascii="Calibri" w:eastAsia="EC Square Sans Pro" w:hAnsi="Calibri" w:cs="Calibri"/>
                <w:sz w:val="24"/>
                <w:szCs w:val="24"/>
                <w:lang w:val="en-US"/>
              </w:rPr>
              <w:t> </w:t>
            </w:r>
            <w:r>
              <w:rPr>
                <w:rFonts w:eastAsia="EC Square Sans Pro" w:cs="EC Square Sans Pro"/>
                <w:sz w:val="24"/>
                <w:szCs w:val="24"/>
                <w:lang w:val="en-US"/>
              </w:rPr>
              <w:t>10</w:t>
            </w:r>
            <w:r>
              <w:rPr>
                <w:rFonts w:ascii="Calibri" w:eastAsia="EC Square Sans Pro" w:hAnsi="Calibri" w:cs="Calibri"/>
                <w:sz w:val="24"/>
                <w:szCs w:val="24"/>
                <w:lang w:val="en-US"/>
              </w:rPr>
              <w:t> </w:t>
            </w:r>
            <w:r>
              <w:rPr>
                <w:rFonts w:eastAsia="EC Square Sans Pro" w:cs="EC Square Sans Pro"/>
                <w:sz w:val="24"/>
                <w:szCs w:val="24"/>
                <w:lang w:val="en-US"/>
              </w:rPr>
              <w:t xml:space="preserve">million were awarded to Cypriot </w:t>
            </w:r>
            <w:r>
              <w:rPr>
                <w:rFonts w:eastAsia="EC Square Sans Pro" w:cs="EC Square Sans Pro"/>
                <w:sz w:val="24"/>
                <w:szCs w:val="24"/>
              </w:rPr>
              <w:t>civil-society</w:t>
            </w:r>
            <w:r>
              <w:rPr>
                <w:rFonts w:ascii="Calibri" w:eastAsia="EC Square Sans Pro" w:hAnsi="Calibri" w:cs="Calibri"/>
                <w:sz w:val="24"/>
                <w:szCs w:val="24"/>
              </w:rPr>
              <w:t xml:space="preserve"> </w:t>
            </w:r>
            <w:r>
              <w:rPr>
                <w:rFonts w:eastAsia="EC Square Sans Pro" w:cs="EC Square Sans Pro"/>
                <w:sz w:val="24"/>
                <w:szCs w:val="24"/>
              </w:rPr>
              <w:t>organisations</w:t>
            </w:r>
            <w:r>
              <w:rPr>
                <w:rFonts w:ascii="Calibri" w:eastAsia="EC Square Sans Pro" w:hAnsi="Calibri" w:cs="Calibri"/>
                <w:sz w:val="24"/>
                <w:szCs w:val="24"/>
              </w:rPr>
              <w:t xml:space="preserve"> </w:t>
            </w:r>
            <w:r>
              <w:rPr>
                <w:rFonts w:eastAsia="EC Square Sans Pro" w:cs="EC Square Sans Pro"/>
                <w:sz w:val="24"/>
                <w:szCs w:val="24"/>
              </w:rPr>
              <w:t>between 2021-2025.</w:t>
            </w:r>
          </w:p>
        </w:tc>
        <w:tc>
          <w:tcPr>
            <w:cnfStyle w:val="000001000000" w:firstRow="0" w:lastRow="0" w:firstColumn="0" w:lastColumn="0" w:oddVBand="0" w:evenVBand="1" w:oddHBand="0" w:evenHBand="0" w:firstRowFirstColumn="0" w:firstRowLastColumn="0" w:lastRowFirstColumn="0" w:lastRowLastColumn="0"/>
            <w:tcW w:w="2409" w:type="dxa"/>
          </w:tcPr>
          <w:p w14:paraId="73EC1203" w14:textId="77777777" w:rsidR="00D933B7" w:rsidRPr="005B5113" w:rsidRDefault="00D933B7">
            <w:pPr>
              <w:spacing w:before="120" w:after="120"/>
              <w:rPr>
                <w:rFonts w:eastAsia="EC Square Sans Pro" w:cs="EC Square Sans Pro"/>
                <w:sz w:val="24"/>
                <w:szCs w:val="24"/>
                <w:lang w:val="en-IE"/>
              </w:rPr>
            </w:pPr>
            <w:r>
              <w:rPr>
                <w:rFonts w:eastAsia="EC Square Sans Pro" w:cs="EC Square Sans Pro"/>
                <w:sz w:val="24"/>
                <w:szCs w:val="24"/>
                <w:lang w:val="en-US"/>
              </w:rPr>
              <w:t>104</w:t>
            </w:r>
          </w:p>
          <w:p w14:paraId="427BF93F" w14:textId="77777777" w:rsidR="00D933B7" w:rsidRPr="005B5113" w:rsidRDefault="00D933B7">
            <w:pPr>
              <w:spacing w:before="120" w:after="120"/>
              <w:rPr>
                <w:rFonts w:eastAsia="EC Square Sans Pro" w:cs="EC Square Sans Pro"/>
                <w:sz w:val="24"/>
                <w:szCs w:val="24"/>
                <w:lang w:val="en-IE"/>
              </w:rPr>
            </w:pPr>
            <w:r>
              <w:rPr>
                <w:rFonts w:eastAsia="EC Square Sans Pro" w:cs="EC Square Sans Pro"/>
                <w:sz w:val="24"/>
                <w:szCs w:val="24"/>
                <w:lang w:val="en-US"/>
              </w:rPr>
              <w:t>cultural heritage sites across Cyprus were renovated, restored and protected between 2021-2025, with EU support reaching over EUR</w:t>
            </w:r>
            <w:r>
              <w:rPr>
                <w:rFonts w:ascii="Calibri" w:eastAsia="EC Square Sans Pro" w:hAnsi="Calibri" w:cs="Calibri"/>
                <w:sz w:val="24"/>
                <w:szCs w:val="24"/>
                <w:lang w:val="en-US"/>
              </w:rPr>
              <w:t> </w:t>
            </w:r>
            <w:r>
              <w:rPr>
                <w:rFonts w:eastAsia="EC Square Sans Pro" w:cs="EC Square Sans Pro"/>
                <w:sz w:val="24"/>
                <w:szCs w:val="24"/>
                <w:lang w:val="en-US"/>
              </w:rPr>
              <w:t>12</w:t>
            </w:r>
            <w:r>
              <w:rPr>
                <w:rFonts w:ascii="Calibri" w:eastAsia="EC Square Sans Pro" w:hAnsi="Calibri" w:cs="Calibri"/>
                <w:sz w:val="24"/>
                <w:szCs w:val="24"/>
                <w:lang w:val="en-US"/>
              </w:rPr>
              <w:t> </w:t>
            </w:r>
            <w:r>
              <w:rPr>
                <w:rFonts w:eastAsia="EC Square Sans Pro" w:cs="EC Square Sans Pro"/>
                <w:sz w:val="24"/>
                <w:szCs w:val="24"/>
                <w:lang w:val="en-US"/>
              </w:rPr>
              <w:t>million.</w:t>
            </w:r>
          </w:p>
        </w:tc>
        <w:tc>
          <w:tcPr>
            <w:tcW w:w="2410" w:type="dxa"/>
            <w:tcBorders>
              <w:bottom w:val="single" w:sz="4" w:space="0" w:color="8C8C8C"/>
            </w:tcBorders>
          </w:tcPr>
          <w:p w14:paraId="2915BEFA" w14:textId="77777777" w:rsidR="00D933B7" w:rsidRPr="00A31B29" w:rsidRDefault="00D933B7">
            <w:pPr>
              <w:spacing w:before="120" w:after="120"/>
              <w:cnfStyle w:val="000000000000" w:firstRow="0" w:lastRow="0" w:firstColumn="0" w:lastColumn="0" w:oddVBand="0" w:evenVBand="0" w:oddHBand="0" w:evenHBand="0" w:firstRowFirstColumn="0" w:firstRowLastColumn="0" w:lastRowFirstColumn="0" w:lastRowLastColumn="0"/>
              <w:rPr>
                <w:rFonts w:ascii="Calibri" w:eastAsia="EC Square Sans Pro" w:hAnsi="Calibri" w:cs="Calibri"/>
                <w:sz w:val="24"/>
                <w:szCs w:val="24"/>
                <w:lang w:val="en-IE"/>
              </w:rPr>
            </w:pPr>
            <w:r>
              <w:rPr>
                <w:rFonts w:eastAsia="EC Square Sans Pro" w:cs="EC Square Sans Pro"/>
                <w:sz w:val="24"/>
                <w:szCs w:val="24"/>
                <w:lang w:val="en-US"/>
              </w:rPr>
              <w:t>500</w:t>
            </w:r>
            <w:r>
              <w:rPr>
                <w:rFonts w:ascii="Calibri" w:eastAsia="EC Square Sans Pro" w:hAnsi="Calibri" w:cs="Calibri"/>
                <w:sz w:val="24"/>
                <w:szCs w:val="24"/>
                <w:lang w:val="en-US"/>
              </w:rPr>
              <w:t> </w:t>
            </w:r>
            <w:r>
              <w:rPr>
                <w:rFonts w:eastAsia="EC Square Sans Pro" w:cs="EC Square Sans Pro"/>
                <w:sz w:val="24"/>
                <w:szCs w:val="24"/>
                <w:lang w:val="en-US"/>
              </w:rPr>
              <w:t>kilowatt-peak</w:t>
            </w:r>
          </w:p>
          <w:p w14:paraId="424C5589" w14:textId="77777777" w:rsidR="00D933B7" w:rsidRPr="005B5113" w:rsidRDefault="00D933B7">
            <w:pPr>
              <w:spacing w:before="120"/>
              <w:cnfStyle w:val="000000000000" w:firstRow="0" w:lastRow="0" w:firstColumn="0" w:lastColumn="0" w:oddVBand="0" w:evenVBand="0" w:oddHBand="0" w:evenHBand="0" w:firstRowFirstColumn="0" w:firstRowLastColumn="0" w:lastRowFirstColumn="0" w:lastRowLastColumn="0"/>
              <w:rPr>
                <w:rFonts w:eastAsia="EC Square Sans Pro" w:cs="EC Square Sans Pro"/>
                <w:sz w:val="24"/>
                <w:szCs w:val="24"/>
              </w:rPr>
            </w:pPr>
            <w:r>
              <w:rPr>
                <w:rFonts w:eastAsia="EC Square Sans Pro" w:cs="EC Square Sans Pro"/>
                <w:sz w:val="24"/>
                <w:szCs w:val="24"/>
                <w:lang w:val="en-US"/>
              </w:rPr>
              <w:t>is the capacity of solar panels installed between 2021-2025.</w:t>
            </w:r>
          </w:p>
        </w:tc>
        <w:tc>
          <w:tcPr>
            <w:cnfStyle w:val="000001000000" w:firstRow="0" w:lastRow="0" w:firstColumn="0" w:lastColumn="0" w:oddVBand="0" w:evenVBand="1" w:oddHBand="0" w:evenHBand="0" w:firstRowFirstColumn="0" w:firstRowLastColumn="0" w:lastRowFirstColumn="0" w:lastRowLastColumn="0"/>
            <w:tcW w:w="2410" w:type="dxa"/>
          </w:tcPr>
          <w:p w14:paraId="057A4503" w14:textId="77777777" w:rsidR="00D933B7" w:rsidRPr="005B5113" w:rsidRDefault="00D933B7">
            <w:pPr>
              <w:spacing w:before="120" w:after="120"/>
              <w:rPr>
                <w:sz w:val="24"/>
                <w:szCs w:val="24"/>
              </w:rPr>
            </w:pPr>
          </w:p>
        </w:tc>
      </w:tr>
    </w:tbl>
    <w:p w14:paraId="6D3141DB"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p>
    <w:p w14:paraId="15B86F23"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5F8C5FDD" w14:textId="77777777" w:rsidR="00D933B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 xml:space="preserve">Budget </w:t>
      </w:r>
      <w:r>
        <w:rPr>
          <w:rFonts w:ascii="EC Square Sans Pro Medium" w:eastAsiaTheme="majorEastAsia" w:hAnsi="EC Square Sans Pro Medium" w:cstheme="majorBidi"/>
          <w:szCs w:val="32"/>
          <w:lang w:eastAsia="en-GB"/>
        </w:rPr>
        <w:t>implementation</w:t>
      </w:r>
    </w:p>
    <w:p w14:paraId="27468C6F"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406152C0"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58864E6C"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337B65B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FFB021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B8B0A0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00DD10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D18722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DDF102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17AF8B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5A5455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39C02544" w14:textId="77777777">
        <w:trPr>
          <w:trHeight w:val="300"/>
        </w:trPr>
        <w:tc>
          <w:tcPr>
            <w:tcW w:w="2085" w:type="dxa"/>
            <w:tcBorders>
              <w:top w:val="single" w:sz="6" w:space="0" w:color="8C8C8C"/>
              <w:left w:val="nil"/>
              <w:bottom w:val="single" w:sz="6" w:space="0" w:color="8C8C8C"/>
              <w:right w:val="nil"/>
            </w:tcBorders>
            <w:vAlign w:val="center"/>
            <w:hideMark/>
          </w:tcPr>
          <w:p w14:paraId="70B0622B"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9B3045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32.0</w:t>
            </w:r>
          </w:p>
        </w:tc>
        <w:tc>
          <w:tcPr>
            <w:tcW w:w="930" w:type="dxa"/>
            <w:tcBorders>
              <w:top w:val="single" w:sz="6" w:space="0" w:color="8C8C8C"/>
              <w:left w:val="nil"/>
              <w:bottom w:val="single" w:sz="6" w:space="0" w:color="8C8C8C"/>
              <w:right w:val="nil"/>
            </w:tcBorders>
            <w:hideMark/>
          </w:tcPr>
          <w:p w14:paraId="23B9FC5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34.3</w:t>
            </w:r>
          </w:p>
        </w:tc>
        <w:tc>
          <w:tcPr>
            <w:tcW w:w="930" w:type="dxa"/>
            <w:tcBorders>
              <w:top w:val="single" w:sz="6" w:space="0" w:color="8C8C8C"/>
              <w:left w:val="nil"/>
              <w:bottom w:val="single" w:sz="6" w:space="0" w:color="8C8C8C"/>
              <w:right w:val="nil"/>
            </w:tcBorders>
            <w:hideMark/>
          </w:tcPr>
          <w:p w14:paraId="31121F5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33.6</w:t>
            </w:r>
          </w:p>
        </w:tc>
        <w:tc>
          <w:tcPr>
            <w:tcW w:w="930" w:type="dxa"/>
            <w:tcBorders>
              <w:top w:val="single" w:sz="6" w:space="0" w:color="8C8C8C"/>
              <w:left w:val="nil"/>
              <w:bottom w:val="single" w:sz="6" w:space="0" w:color="8C8C8C"/>
              <w:right w:val="nil"/>
            </w:tcBorders>
            <w:hideMark/>
          </w:tcPr>
          <w:p w14:paraId="1F49645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34.3</w:t>
            </w:r>
          </w:p>
        </w:tc>
        <w:tc>
          <w:tcPr>
            <w:tcW w:w="930" w:type="dxa"/>
            <w:tcBorders>
              <w:top w:val="single" w:sz="6" w:space="0" w:color="8C8C8C"/>
              <w:left w:val="nil"/>
              <w:bottom w:val="single" w:sz="6" w:space="0" w:color="8C8C8C"/>
              <w:right w:val="nil"/>
            </w:tcBorders>
            <w:hideMark/>
          </w:tcPr>
          <w:p w14:paraId="5D9B0A4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35.5</w:t>
            </w:r>
          </w:p>
        </w:tc>
        <w:tc>
          <w:tcPr>
            <w:tcW w:w="930" w:type="dxa"/>
            <w:tcBorders>
              <w:top w:val="single" w:sz="6" w:space="0" w:color="8C8C8C"/>
              <w:left w:val="nil"/>
              <w:bottom w:val="single" w:sz="6" w:space="0" w:color="8C8C8C"/>
              <w:right w:val="nil"/>
            </w:tcBorders>
            <w:hideMark/>
          </w:tcPr>
          <w:p w14:paraId="1FE5901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36.2</w:t>
            </w:r>
          </w:p>
        </w:tc>
        <w:tc>
          <w:tcPr>
            <w:tcW w:w="930" w:type="dxa"/>
            <w:tcBorders>
              <w:top w:val="single" w:sz="6" w:space="0" w:color="8C8C8C"/>
              <w:left w:val="nil"/>
              <w:bottom w:val="single" w:sz="6" w:space="0" w:color="8C8C8C"/>
              <w:right w:val="nil"/>
            </w:tcBorders>
            <w:hideMark/>
          </w:tcPr>
          <w:p w14:paraId="44D4D35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36.2</w:t>
            </w:r>
          </w:p>
        </w:tc>
        <w:tc>
          <w:tcPr>
            <w:tcW w:w="930" w:type="dxa"/>
            <w:tcBorders>
              <w:top w:val="single" w:sz="6" w:space="0" w:color="8C8C8C"/>
              <w:left w:val="nil"/>
              <w:bottom w:val="single" w:sz="6" w:space="0" w:color="8C8C8C"/>
              <w:right w:val="nil"/>
            </w:tcBorders>
            <w:hideMark/>
          </w:tcPr>
          <w:p w14:paraId="33BB768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242.0</w:t>
            </w:r>
          </w:p>
        </w:tc>
      </w:tr>
      <w:tr w:rsidR="00D933B7" w:rsidRPr="00426441" w14:paraId="3DC7413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1B6268F6"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961753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ADB972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5418B0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E7F74A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AAB97F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3F1C27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CBDF9A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F1EDB1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25CE0418" w14:textId="77777777">
        <w:trPr>
          <w:trHeight w:val="300"/>
        </w:trPr>
        <w:tc>
          <w:tcPr>
            <w:tcW w:w="2085" w:type="dxa"/>
            <w:tcBorders>
              <w:top w:val="single" w:sz="6" w:space="0" w:color="8C8C8C"/>
              <w:left w:val="nil"/>
              <w:bottom w:val="single" w:sz="6" w:space="0" w:color="8C8C8C"/>
              <w:right w:val="nil"/>
            </w:tcBorders>
            <w:vAlign w:val="center"/>
            <w:hideMark/>
          </w:tcPr>
          <w:p w14:paraId="201DC89A"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1A58BD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6F1C2E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3CE893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573858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BD792C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827596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89D8E3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F65F75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4A03A7D3"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6B7FD77F"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27B079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4E0023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0C15B8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4E0632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F49336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645C00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CE4F1C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61B8D2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58D90C56" w14:textId="77777777">
        <w:trPr>
          <w:trHeight w:val="300"/>
        </w:trPr>
        <w:tc>
          <w:tcPr>
            <w:tcW w:w="2085" w:type="dxa"/>
            <w:tcBorders>
              <w:top w:val="single" w:sz="6" w:space="0" w:color="8C8C8C"/>
              <w:left w:val="nil"/>
              <w:bottom w:val="single" w:sz="6" w:space="0" w:color="8C8C8C"/>
              <w:right w:val="nil"/>
            </w:tcBorders>
            <w:vAlign w:val="center"/>
            <w:hideMark/>
          </w:tcPr>
          <w:p w14:paraId="094A3780"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7F3FE7E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32.0</w:t>
            </w:r>
          </w:p>
        </w:tc>
        <w:tc>
          <w:tcPr>
            <w:tcW w:w="930" w:type="dxa"/>
            <w:tcBorders>
              <w:top w:val="single" w:sz="6" w:space="0" w:color="8C8C8C"/>
              <w:left w:val="nil"/>
              <w:bottom w:val="single" w:sz="6" w:space="0" w:color="8C8C8C"/>
              <w:right w:val="nil"/>
            </w:tcBorders>
            <w:hideMark/>
          </w:tcPr>
          <w:p w14:paraId="51B0E19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34.3</w:t>
            </w:r>
          </w:p>
        </w:tc>
        <w:tc>
          <w:tcPr>
            <w:tcW w:w="930" w:type="dxa"/>
            <w:tcBorders>
              <w:top w:val="single" w:sz="6" w:space="0" w:color="8C8C8C"/>
              <w:left w:val="nil"/>
              <w:bottom w:val="single" w:sz="6" w:space="0" w:color="8C8C8C"/>
              <w:right w:val="nil"/>
            </w:tcBorders>
            <w:hideMark/>
          </w:tcPr>
          <w:p w14:paraId="09CC033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33.6</w:t>
            </w:r>
          </w:p>
        </w:tc>
        <w:tc>
          <w:tcPr>
            <w:tcW w:w="930" w:type="dxa"/>
            <w:tcBorders>
              <w:top w:val="single" w:sz="6" w:space="0" w:color="8C8C8C"/>
              <w:left w:val="nil"/>
              <w:bottom w:val="single" w:sz="6" w:space="0" w:color="8C8C8C"/>
              <w:right w:val="nil"/>
            </w:tcBorders>
            <w:hideMark/>
          </w:tcPr>
          <w:p w14:paraId="72A39A1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34.3</w:t>
            </w:r>
          </w:p>
        </w:tc>
        <w:tc>
          <w:tcPr>
            <w:tcW w:w="930" w:type="dxa"/>
            <w:tcBorders>
              <w:top w:val="single" w:sz="6" w:space="0" w:color="8C8C8C"/>
              <w:left w:val="nil"/>
              <w:bottom w:val="single" w:sz="6" w:space="0" w:color="8C8C8C"/>
              <w:right w:val="nil"/>
            </w:tcBorders>
            <w:hideMark/>
          </w:tcPr>
          <w:p w14:paraId="095B20A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35.5</w:t>
            </w:r>
          </w:p>
        </w:tc>
        <w:tc>
          <w:tcPr>
            <w:tcW w:w="930" w:type="dxa"/>
            <w:tcBorders>
              <w:top w:val="single" w:sz="6" w:space="0" w:color="8C8C8C"/>
              <w:left w:val="nil"/>
              <w:bottom w:val="single" w:sz="6" w:space="0" w:color="8C8C8C"/>
              <w:right w:val="nil"/>
            </w:tcBorders>
            <w:hideMark/>
          </w:tcPr>
          <w:p w14:paraId="080148D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36.2</w:t>
            </w:r>
          </w:p>
        </w:tc>
        <w:tc>
          <w:tcPr>
            <w:tcW w:w="930" w:type="dxa"/>
            <w:tcBorders>
              <w:top w:val="single" w:sz="6" w:space="0" w:color="8C8C8C"/>
              <w:left w:val="nil"/>
              <w:bottom w:val="single" w:sz="6" w:space="0" w:color="8C8C8C"/>
              <w:right w:val="nil"/>
            </w:tcBorders>
            <w:hideMark/>
          </w:tcPr>
          <w:p w14:paraId="3455331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36.2</w:t>
            </w:r>
          </w:p>
        </w:tc>
        <w:tc>
          <w:tcPr>
            <w:tcW w:w="930" w:type="dxa"/>
            <w:tcBorders>
              <w:top w:val="single" w:sz="6" w:space="0" w:color="8C8C8C"/>
              <w:left w:val="nil"/>
              <w:bottom w:val="single" w:sz="6" w:space="0" w:color="8C8C8C"/>
              <w:right w:val="nil"/>
            </w:tcBorders>
            <w:hideMark/>
          </w:tcPr>
          <w:p w14:paraId="43957C9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242.0</w:t>
            </w:r>
          </w:p>
        </w:tc>
      </w:tr>
    </w:tbl>
    <w:p w14:paraId="19BB1F87"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3AB5412E" w14:textId="77777777" w:rsidR="00D933B7" w:rsidRDefault="00D933B7" w:rsidP="00D933B7">
      <w:pPr>
        <w:spacing w:after="0" w:line="240" w:lineRule="auto"/>
        <w:textAlignment w:val="baseline"/>
        <w:rPr>
          <w:rFonts w:cs="Segoe UI"/>
          <w:sz w:val="18"/>
          <w:szCs w:val="18"/>
          <w:lang w:eastAsia="en-IE"/>
        </w:rPr>
      </w:pPr>
    </w:p>
    <w:p w14:paraId="569251F5" w14:textId="77777777" w:rsidR="00D933B7" w:rsidRDefault="00D933B7" w:rsidP="00D933B7">
      <w:pPr>
        <w:spacing w:after="0" w:line="240" w:lineRule="auto"/>
        <w:textAlignment w:val="baseline"/>
        <w:rPr>
          <w:rFonts w:cs="Segoe UI"/>
          <w:sz w:val="18"/>
          <w:szCs w:val="18"/>
          <w:lang w:eastAsia="en-IE"/>
        </w:rPr>
      </w:pPr>
    </w:p>
    <w:p w14:paraId="465F1273" w14:textId="77777777" w:rsidR="00D933B7" w:rsidRDefault="00D933B7" w:rsidP="00D933B7">
      <w:pPr>
        <w:spacing w:after="0" w:line="240" w:lineRule="auto"/>
        <w:textAlignment w:val="baseline"/>
        <w:rPr>
          <w:rFonts w:cs="Segoe UI"/>
          <w:sz w:val="18"/>
          <w:szCs w:val="18"/>
          <w:lang w:eastAsia="en-IE"/>
        </w:rPr>
      </w:pPr>
    </w:p>
    <w:p w14:paraId="48539593" w14:textId="77777777" w:rsidR="00D933B7" w:rsidRDefault="00D933B7" w:rsidP="00D933B7">
      <w:pPr>
        <w:spacing w:after="0" w:line="240" w:lineRule="auto"/>
        <w:textAlignment w:val="baseline"/>
        <w:rPr>
          <w:rFonts w:cs="Segoe UI"/>
          <w:sz w:val="18"/>
          <w:szCs w:val="18"/>
          <w:lang w:eastAsia="en-IE"/>
        </w:rPr>
      </w:pPr>
    </w:p>
    <w:p w14:paraId="499E1366"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15E769FB"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505B1894"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1CACE8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C61753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71DBBCD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48F2860B"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9D983BE"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58A00DC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169.5</w:t>
            </w:r>
          </w:p>
        </w:tc>
        <w:tc>
          <w:tcPr>
            <w:tcW w:w="2400" w:type="dxa"/>
            <w:tcBorders>
              <w:top w:val="single" w:sz="6" w:space="0" w:color="8C8C8C"/>
              <w:left w:val="nil"/>
              <w:bottom w:val="single" w:sz="6" w:space="0" w:color="8C8C8C"/>
              <w:right w:val="nil"/>
            </w:tcBorders>
            <w:shd w:val="clear" w:color="auto" w:fill="FFFFFF"/>
            <w:hideMark/>
          </w:tcPr>
          <w:p w14:paraId="0F3C770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242.0</w:t>
            </w:r>
          </w:p>
        </w:tc>
        <w:tc>
          <w:tcPr>
            <w:tcW w:w="2400" w:type="dxa"/>
            <w:tcBorders>
              <w:top w:val="single" w:sz="6" w:space="0" w:color="8C8C8C"/>
              <w:left w:val="nil"/>
              <w:bottom w:val="single" w:sz="6" w:space="0" w:color="8C8C8C"/>
              <w:right w:val="nil"/>
            </w:tcBorders>
            <w:shd w:val="clear" w:color="auto" w:fill="FFFFFF"/>
            <w:hideMark/>
          </w:tcPr>
          <w:p w14:paraId="1DAE760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70.1%</w:t>
            </w:r>
          </w:p>
        </w:tc>
      </w:tr>
      <w:tr w:rsidR="00D933B7" w:rsidRPr="00426441" w14:paraId="3E964993"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B0D20E0"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61B2F2C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90.2</w:t>
            </w:r>
          </w:p>
        </w:tc>
        <w:tc>
          <w:tcPr>
            <w:tcW w:w="2400" w:type="dxa"/>
            <w:tcBorders>
              <w:top w:val="single" w:sz="6" w:space="0" w:color="8C8C8C"/>
              <w:left w:val="nil"/>
              <w:bottom w:val="single" w:sz="6" w:space="0" w:color="8C8C8C"/>
              <w:right w:val="nil"/>
            </w:tcBorders>
            <w:shd w:val="clear" w:color="auto" w:fill="FFFFFF"/>
            <w:hideMark/>
          </w:tcPr>
          <w:p w14:paraId="2918F8D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3E0E1DB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37.3%</w:t>
            </w:r>
          </w:p>
        </w:tc>
      </w:tr>
    </w:tbl>
    <w:p w14:paraId="2691554F" w14:textId="77777777" w:rsidR="00D933B7" w:rsidRDefault="00D933B7" w:rsidP="00D933B7">
      <w:pPr>
        <w:spacing w:after="0" w:line="240" w:lineRule="auto"/>
        <w:textAlignment w:val="baseline"/>
        <w:rPr>
          <w:rFonts w:ascii="Segoe UI" w:hAnsi="Segoe UI" w:cs="Segoe UI"/>
          <w:sz w:val="18"/>
          <w:szCs w:val="18"/>
          <w:lang w:val="en-IE" w:eastAsia="en-IE"/>
        </w:rPr>
      </w:pPr>
    </w:p>
    <w:p w14:paraId="3082876D" w14:textId="77777777" w:rsidR="00D933B7" w:rsidRDefault="00D933B7" w:rsidP="00D933B7">
      <w:pPr>
        <w:spacing w:after="0" w:line="240" w:lineRule="auto"/>
        <w:textAlignment w:val="baseline"/>
        <w:rPr>
          <w:rFonts w:ascii="Segoe UI" w:hAnsi="Segoe UI" w:cs="Segoe UI"/>
          <w:sz w:val="18"/>
          <w:szCs w:val="18"/>
          <w:lang w:val="en-IE" w:eastAsia="en-IE"/>
        </w:rPr>
      </w:pPr>
    </w:p>
    <w:p w14:paraId="1A921E44"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729FDCFC"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79ED97EB"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2AEA13A0"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467"/>
        <w:gridCol w:w="1177"/>
        <w:gridCol w:w="1190"/>
        <w:gridCol w:w="1226"/>
        <w:gridCol w:w="3154"/>
        <w:gridCol w:w="1424"/>
      </w:tblGrid>
      <w:tr w:rsidR="00D933B7" w:rsidRPr="007B0108" w14:paraId="054F458C" w14:textId="77777777">
        <w:trPr>
          <w:trHeight w:val="300"/>
        </w:trPr>
        <w:tc>
          <w:tcPr>
            <w:tcW w:w="1487" w:type="dxa"/>
            <w:tcBorders>
              <w:top w:val="single" w:sz="6" w:space="0" w:color="8C8C8C"/>
              <w:left w:val="nil"/>
              <w:bottom w:val="single" w:sz="6" w:space="0" w:color="8C8C8C"/>
              <w:right w:val="nil"/>
            </w:tcBorders>
            <w:shd w:val="clear" w:color="auto" w:fill="FCFCFC" w:themeFill="background2" w:themeFillTint="33"/>
            <w:hideMark/>
          </w:tcPr>
          <w:p w14:paraId="70FFA156"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90" w:type="dxa"/>
            <w:tcBorders>
              <w:top w:val="single" w:sz="6" w:space="0" w:color="8C8C8C"/>
              <w:left w:val="nil"/>
              <w:bottom w:val="single" w:sz="6" w:space="0" w:color="8C8C8C"/>
              <w:right w:val="nil"/>
            </w:tcBorders>
            <w:shd w:val="clear" w:color="auto" w:fill="F2F2F2" w:themeFill="background1" w:themeFillShade="F2"/>
            <w:hideMark/>
          </w:tcPr>
          <w:p w14:paraId="19DD53A2"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203" w:type="dxa"/>
            <w:tcBorders>
              <w:top w:val="single" w:sz="6" w:space="0" w:color="8C8C8C"/>
              <w:left w:val="nil"/>
              <w:bottom w:val="single" w:sz="6" w:space="0" w:color="8C8C8C"/>
              <w:right w:val="nil"/>
            </w:tcBorders>
            <w:shd w:val="clear" w:color="auto" w:fill="FCFCFC" w:themeFill="background2" w:themeFillTint="33"/>
            <w:hideMark/>
          </w:tcPr>
          <w:p w14:paraId="5ADE3D33"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054" w:type="dxa"/>
            <w:tcBorders>
              <w:top w:val="single" w:sz="6" w:space="0" w:color="8C8C8C"/>
              <w:left w:val="nil"/>
              <w:bottom w:val="single" w:sz="6" w:space="0" w:color="8C8C8C"/>
              <w:right w:val="nil"/>
            </w:tcBorders>
            <w:shd w:val="clear" w:color="auto" w:fill="FCFCFC" w:themeFill="background2" w:themeFillTint="33"/>
            <w:hideMark/>
          </w:tcPr>
          <w:p w14:paraId="1ADEB515"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3274" w:type="dxa"/>
            <w:tcBorders>
              <w:top w:val="single" w:sz="6" w:space="0" w:color="8C8C8C"/>
              <w:left w:val="nil"/>
              <w:bottom w:val="single" w:sz="6" w:space="0" w:color="8C8C8C"/>
              <w:right w:val="nil"/>
            </w:tcBorders>
            <w:shd w:val="clear" w:color="auto" w:fill="FCFCFC" w:themeFill="background2" w:themeFillTint="33"/>
            <w:vAlign w:val="center"/>
            <w:hideMark/>
          </w:tcPr>
          <w:p w14:paraId="6CD59B27"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430" w:type="dxa"/>
            <w:tcBorders>
              <w:top w:val="single" w:sz="6" w:space="0" w:color="8C8C8C"/>
              <w:left w:val="nil"/>
              <w:bottom w:val="single" w:sz="6" w:space="0" w:color="8C8C8C"/>
              <w:right w:val="nil"/>
            </w:tcBorders>
            <w:shd w:val="clear" w:color="auto" w:fill="FCFCFC" w:themeFill="background2" w:themeFillTint="33"/>
            <w:hideMark/>
          </w:tcPr>
          <w:p w14:paraId="59AE0DAB"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5258CA84" w14:textId="77777777">
        <w:trPr>
          <w:trHeight w:val="300"/>
        </w:trPr>
        <w:tc>
          <w:tcPr>
            <w:tcW w:w="1487" w:type="dxa"/>
            <w:tcBorders>
              <w:top w:val="single" w:sz="6" w:space="0" w:color="8C8C8C"/>
              <w:left w:val="nil"/>
              <w:bottom w:val="single" w:sz="6" w:space="0" w:color="8C8C8C"/>
              <w:right w:val="nil"/>
            </w:tcBorders>
            <w:vAlign w:val="center"/>
            <w:hideMark/>
          </w:tcPr>
          <w:p w14:paraId="4D2BB8F7" w14:textId="77777777" w:rsidR="00D933B7" w:rsidRPr="00EB42E9" w:rsidRDefault="00D933B7">
            <w:pPr>
              <w:spacing w:after="0" w:line="240" w:lineRule="auto"/>
              <w:textAlignment w:val="baseline"/>
              <w:rPr>
                <w:rFonts w:cs="Segoe UI"/>
                <w:sz w:val="20"/>
                <w:lang w:val="en-IE" w:eastAsia="en-IE"/>
              </w:rPr>
            </w:pPr>
            <w:r>
              <w:rPr>
                <w:color w:val="000000"/>
                <w:sz w:val="20"/>
                <w:lang w:eastAsia="en-IE"/>
              </w:rPr>
              <w:t>Cross-Green-Line trade volume</w:t>
            </w:r>
          </w:p>
        </w:tc>
        <w:tc>
          <w:tcPr>
            <w:tcW w:w="1190" w:type="dxa"/>
            <w:tcBorders>
              <w:top w:val="single" w:sz="6" w:space="0" w:color="8C8C8C"/>
              <w:left w:val="nil"/>
              <w:bottom w:val="single" w:sz="6" w:space="0" w:color="8C8C8C"/>
              <w:right w:val="nil"/>
            </w:tcBorders>
            <w:hideMark/>
          </w:tcPr>
          <w:p w14:paraId="2163C2E9" w14:textId="77777777" w:rsidR="00D933B7" w:rsidRPr="00EB42E9" w:rsidRDefault="00D933B7">
            <w:pPr>
              <w:spacing w:after="0" w:line="240" w:lineRule="auto"/>
              <w:jc w:val="center"/>
              <w:textAlignment w:val="baseline"/>
              <w:rPr>
                <w:rFonts w:cs="Segoe UI"/>
                <w:sz w:val="20"/>
                <w:lang w:val="en-IE" w:eastAsia="en-IE"/>
              </w:rPr>
            </w:pPr>
            <w:r>
              <w:rPr>
                <w:rFonts w:cs="Calibri"/>
                <w:color w:val="000000"/>
                <w:sz w:val="20"/>
                <w:lang w:eastAsia="en-IE"/>
              </w:rPr>
              <w:t>0</w:t>
            </w:r>
          </w:p>
        </w:tc>
        <w:tc>
          <w:tcPr>
            <w:tcW w:w="1203" w:type="dxa"/>
            <w:tcBorders>
              <w:top w:val="single" w:sz="6" w:space="0" w:color="8C8C8C"/>
              <w:left w:val="nil"/>
              <w:bottom w:val="single" w:sz="6" w:space="0" w:color="8C8C8C"/>
              <w:right w:val="nil"/>
            </w:tcBorders>
            <w:hideMark/>
          </w:tcPr>
          <w:p w14:paraId="0B391CB2" w14:textId="77777777" w:rsidR="00D933B7" w:rsidRPr="00EB42E9" w:rsidRDefault="00D933B7">
            <w:pPr>
              <w:spacing w:after="0" w:line="240" w:lineRule="auto"/>
              <w:jc w:val="center"/>
              <w:textAlignment w:val="baseline"/>
              <w:rPr>
                <w:rFonts w:cs="Segoe UI"/>
                <w:sz w:val="20"/>
                <w:lang w:val="en-IE" w:eastAsia="en-IE"/>
              </w:rPr>
            </w:pPr>
            <w:r>
              <w:rPr>
                <w:b/>
                <w:bCs/>
                <w:sz w:val="20"/>
                <w:lang w:eastAsia="en-IE"/>
              </w:rPr>
              <w:t>56%</w:t>
            </w:r>
          </w:p>
        </w:tc>
        <w:tc>
          <w:tcPr>
            <w:tcW w:w="1054" w:type="dxa"/>
            <w:tcBorders>
              <w:top w:val="single" w:sz="6" w:space="0" w:color="8C8C8C"/>
              <w:left w:val="nil"/>
              <w:bottom w:val="single" w:sz="6" w:space="0" w:color="8C8C8C"/>
              <w:right w:val="nil"/>
            </w:tcBorders>
            <w:hideMark/>
          </w:tcPr>
          <w:p w14:paraId="290E870C"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EUR</w:t>
            </w:r>
            <w:r>
              <w:rPr>
                <w:rFonts w:ascii="Calibri" w:hAnsi="Calibri" w:cs="Calibri"/>
                <w:sz w:val="20"/>
                <w:lang w:eastAsia="en-IE"/>
              </w:rPr>
              <w:t> </w:t>
            </w:r>
            <w:r>
              <w:rPr>
                <w:rFonts w:cs="Segoe UI"/>
                <w:sz w:val="20"/>
                <w:lang w:eastAsia="en-IE"/>
              </w:rPr>
              <w:t>9.0</w:t>
            </w:r>
            <w:r>
              <w:rPr>
                <w:rFonts w:ascii="Calibri" w:hAnsi="Calibri" w:cs="Calibri"/>
                <w:sz w:val="20"/>
                <w:lang w:eastAsia="en-IE"/>
              </w:rPr>
              <w:t> </w:t>
            </w:r>
            <w:r>
              <w:rPr>
                <w:rFonts w:cs="Segoe UI"/>
                <w:sz w:val="20"/>
                <w:lang w:eastAsia="en-IE"/>
              </w:rPr>
              <w:t>million in 2029</w:t>
            </w:r>
          </w:p>
        </w:tc>
        <w:tc>
          <w:tcPr>
            <w:tcW w:w="3274" w:type="dxa"/>
            <w:tcBorders>
              <w:top w:val="single" w:sz="6" w:space="0" w:color="8C8C8C"/>
              <w:left w:val="nil"/>
              <w:bottom w:val="single" w:sz="6" w:space="0" w:color="8C8C8C"/>
              <w:right w:val="nil"/>
            </w:tcBorders>
            <w:hideMark/>
          </w:tcPr>
          <w:p w14:paraId="2D5F9B8C"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Milestones achieved for 2021-2025 (2025: 14.4</w:t>
            </w:r>
            <w:r>
              <w:rPr>
                <w:rFonts w:ascii="Calibri" w:hAnsi="Calibri" w:cs="Calibri"/>
                <w:sz w:val="20"/>
                <w:lang w:eastAsia="en-IE"/>
              </w:rPr>
              <w:t> </w:t>
            </w:r>
            <w:r>
              <w:rPr>
                <w:rFonts w:cs="Segoe UI"/>
                <w:sz w:val="20"/>
                <w:lang w:eastAsia="en-IE"/>
              </w:rPr>
              <w:t>million compared to a milestone of 7.0</w:t>
            </w:r>
            <w:r>
              <w:rPr>
                <w:rFonts w:ascii="Calibri" w:hAnsi="Calibri" w:cs="Calibri"/>
                <w:sz w:val="20"/>
                <w:lang w:eastAsia="en-IE"/>
              </w:rPr>
              <w:t> </w:t>
            </w:r>
            <w:r>
              <w:rPr>
                <w:rFonts w:cs="Segoe UI"/>
                <w:sz w:val="20"/>
                <w:lang w:eastAsia="en-IE"/>
              </w:rPr>
              <w:t>million)</w:t>
            </w:r>
          </w:p>
        </w:tc>
        <w:tc>
          <w:tcPr>
            <w:tcW w:w="1430" w:type="dxa"/>
            <w:tcBorders>
              <w:top w:val="single" w:sz="6" w:space="0" w:color="8C8C8C"/>
              <w:left w:val="nil"/>
              <w:bottom w:val="single" w:sz="6" w:space="0" w:color="8C8C8C"/>
              <w:right w:val="nil"/>
            </w:tcBorders>
            <w:hideMark/>
          </w:tcPr>
          <w:p w14:paraId="47DF0893"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On track</w:t>
            </w:r>
          </w:p>
        </w:tc>
      </w:tr>
      <w:tr w:rsidR="00D933B7" w:rsidRPr="007B0108" w14:paraId="0A5D4D30" w14:textId="77777777">
        <w:trPr>
          <w:trHeight w:val="300"/>
        </w:trPr>
        <w:tc>
          <w:tcPr>
            <w:tcW w:w="1487" w:type="dxa"/>
            <w:tcBorders>
              <w:top w:val="single" w:sz="6" w:space="0" w:color="8C8C8C"/>
              <w:left w:val="nil"/>
              <w:bottom w:val="single" w:sz="6" w:space="0" w:color="8C8C8C"/>
              <w:right w:val="nil"/>
            </w:tcBorders>
            <w:shd w:val="clear" w:color="auto" w:fill="FCFCFC" w:themeFill="background2" w:themeFillTint="33"/>
            <w:vAlign w:val="center"/>
            <w:hideMark/>
          </w:tcPr>
          <w:p w14:paraId="335DFEFF" w14:textId="77777777" w:rsidR="00D933B7" w:rsidRPr="00EB42E9" w:rsidRDefault="00D933B7">
            <w:pPr>
              <w:spacing w:after="0" w:line="240" w:lineRule="auto"/>
              <w:textAlignment w:val="baseline"/>
              <w:rPr>
                <w:rFonts w:cs="Segoe UI"/>
                <w:sz w:val="20"/>
                <w:lang w:val="en-IE" w:eastAsia="en-IE"/>
              </w:rPr>
            </w:pPr>
            <w:r>
              <w:rPr>
                <w:rFonts w:cs="Segoe UI"/>
                <w:sz w:val="20"/>
                <w:lang w:eastAsia="en-IE"/>
              </w:rPr>
              <w:t>Number of civil-society organisations having received EU support in the form of a grant</w:t>
            </w:r>
          </w:p>
        </w:tc>
        <w:tc>
          <w:tcPr>
            <w:tcW w:w="1190" w:type="dxa"/>
            <w:tcBorders>
              <w:top w:val="single" w:sz="6" w:space="0" w:color="8C8C8C"/>
              <w:left w:val="nil"/>
              <w:bottom w:val="single" w:sz="6" w:space="0" w:color="8C8C8C"/>
              <w:right w:val="nil"/>
            </w:tcBorders>
            <w:shd w:val="clear" w:color="auto" w:fill="FCFCFC" w:themeFill="background2" w:themeFillTint="33"/>
            <w:hideMark/>
          </w:tcPr>
          <w:p w14:paraId="380C5CB2" w14:textId="77777777" w:rsidR="00D933B7" w:rsidRPr="00EB42E9"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203" w:type="dxa"/>
            <w:tcBorders>
              <w:top w:val="single" w:sz="6" w:space="0" w:color="8C8C8C"/>
              <w:left w:val="nil"/>
              <w:bottom w:val="single" w:sz="6" w:space="0" w:color="8C8C8C"/>
              <w:right w:val="nil"/>
            </w:tcBorders>
            <w:shd w:val="clear" w:color="auto" w:fill="FCFCFC" w:themeFill="background2" w:themeFillTint="33"/>
            <w:hideMark/>
          </w:tcPr>
          <w:p w14:paraId="4D4CED42" w14:textId="77777777" w:rsidR="00D933B7" w:rsidRPr="00EB42E9" w:rsidRDefault="00D933B7">
            <w:pPr>
              <w:spacing w:after="0" w:line="240" w:lineRule="auto"/>
              <w:jc w:val="center"/>
              <w:textAlignment w:val="baseline"/>
              <w:rPr>
                <w:rFonts w:cs="Segoe UI"/>
                <w:sz w:val="20"/>
                <w:lang w:val="en-IE" w:eastAsia="en-IE"/>
              </w:rPr>
            </w:pPr>
            <w:r>
              <w:rPr>
                <w:b/>
                <w:bCs/>
                <w:sz w:val="20"/>
                <w:lang w:eastAsia="en-IE"/>
              </w:rPr>
              <w:t>92%</w:t>
            </w:r>
          </w:p>
        </w:tc>
        <w:tc>
          <w:tcPr>
            <w:tcW w:w="1054" w:type="dxa"/>
            <w:tcBorders>
              <w:top w:val="single" w:sz="6" w:space="0" w:color="8C8C8C"/>
              <w:left w:val="nil"/>
              <w:bottom w:val="single" w:sz="6" w:space="0" w:color="8C8C8C"/>
              <w:right w:val="nil"/>
            </w:tcBorders>
            <w:shd w:val="clear" w:color="auto" w:fill="FCFCFC" w:themeFill="background2" w:themeFillTint="33"/>
            <w:hideMark/>
          </w:tcPr>
          <w:p w14:paraId="1B36D997" w14:textId="77777777" w:rsidR="00D933B7" w:rsidRPr="00EB42E9" w:rsidRDefault="00D933B7">
            <w:pPr>
              <w:spacing w:after="0" w:line="240" w:lineRule="auto"/>
              <w:jc w:val="center"/>
              <w:textAlignment w:val="baseline"/>
              <w:rPr>
                <w:rFonts w:cs="Segoe UI"/>
                <w:sz w:val="20"/>
                <w:lang w:val="en-IE" w:eastAsia="en-IE"/>
              </w:rPr>
            </w:pPr>
            <w:r>
              <w:rPr>
                <w:color w:val="000000"/>
                <w:sz w:val="20"/>
                <w:lang w:eastAsia="en-IE"/>
              </w:rPr>
              <w:t>52 in 2029</w:t>
            </w:r>
          </w:p>
        </w:tc>
        <w:tc>
          <w:tcPr>
            <w:tcW w:w="3274" w:type="dxa"/>
            <w:tcBorders>
              <w:top w:val="single" w:sz="6" w:space="0" w:color="8C8C8C"/>
              <w:left w:val="nil"/>
              <w:bottom w:val="single" w:sz="6" w:space="0" w:color="8C8C8C"/>
              <w:right w:val="nil"/>
            </w:tcBorders>
            <w:shd w:val="clear" w:color="auto" w:fill="FCFCFC" w:themeFill="background2" w:themeFillTint="33"/>
            <w:hideMark/>
          </w:tcPr>
          <w:p w14:paraId="22463CD1"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48 by 2025 compared to a target of 52</w:t>
            </w:r>
          </w:p>
        </w:tc>
        <w:tc>
          <w:tcPr>
            <w:tcW w:w="1430" w:type="dxa"/>
            <w:tcBorders>
              <w:top w:val="single" w:sz="6" w:space="0" w:color="8C8C8C"/>
              <w:left w:val="nil"/>
              <w:bottom w:val="single" w:sz="6" w:space="0" w:color="8C8C8C"/>
              <w:right w:val="nil"/>
            </w:tcBorders>
            <w:shd w:val="clear" w:color="auto" w:fill="FCFCFC" w:themeFill="background2" w:themeFillTint="33"/>
            <w:hideMark/>
          </w:tcPr>
          <w:p w14:paraId="7B97D1EC"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On track</w:t>
            </w:r>
          </w:p>
        </w:tc>
      </w:tr>
      <w:tr w:rsidR="00D933B7" w:rsidRPr="007B0108" w14:paraId="2CA266F1" w14:textId="77777777">
        <w:trPr>
          <w:trHeight w:val="300"/>
        </w:trPr>
        <w:tc>
          <w:tcPr>
            <w:tcW w:w="1487" w:type="dxa"/>
            <w:tcBorders>
              <w:top w:val="single" w:sz="6" w:space="0" w:color="8C8C8C"/>
              <w:left w:val="nil"/>
              <w:bottom w:val="single" w:sz="6" w:space="0" w:color="8C8C8C"/>
              <w:right w:val="nil"/>
            </w:tcBorders>
            <w:vAlign w:val="center"/>
            <w:hideMark/>
          </w:tcPr>
          <w:p w14:paraId="3866E70E" w14:textId="77777777" w:rsidR="00D933B7" w:rsidRPr="00EB42E9" w:rsidRDefault="00D933B7">
            <w:pPr>
              <w:spacing w:after="0" w:line="240" w:lineRule="auto"/>
              <w:textAlignment w:val="baseline"/>
              <w:rPr>
                <w:rFonts w:cs="Segoe UI"/>
                <w:sz w:val="20"/>
                <w:lang w:val="en-IE" w:eastAsia="en-IE"/>
              </w:rPr>
            </w:pPr>
            <w:r>
              <w:rPr>
                <w:rFonts w:cs="Segoe UI"/>
                <w:sz w:val="20"/>
                <w:lang w:eastAsia="en-IE"/>
              </w:rPr>
              <w:t>Number of individuals having benefited from a scholarship</w:t>
            </w:r>
          </w:p>
        </w:tc>
        <w:tc>
          <w:tcPr>
            <w:tcW w:w="1190" w:type="dxa"/>
            <w:tcBorders>
              <w:top w:val="single" w:sz="6" w:space="0" w:color="8C8C8C"/>
              <w:left w:val="nil"/>
              <w:bottom w:val="single" w:sz="6" w:space="0" w:color="8C8C8C"/>
              <w:right w:val="nil"/>
            </w:tcBorders>
            <w:hideMark/>
          </w:tcPr>
          <w:p w14:paraId="5EBADBE6"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203" w:type="dxa"/>
            <w:tcBorders>
              <w:top w:val="single" w:sz="6" w:space="0" w:color="8C8C8C"/>
              <w:left w:val="nil"/>
              <w:bottom w:val="single" w:sz="6" w:space="0" w:color="8C8C8C"/>
              <w:right w:val="nil"/>
            </w:tcBorders>
            <w:hideMark/>
          </w:tcPr>
          <w:p w14:paraId="41930243" w14:textId="77777777" w:rsidR="00D933B7" w:rsidRPr="00EB42E9" w:rsidRDefault="00D933B7">
            <w:pPr>
              <w:spacing w:after="0" w:line="240" w:lineRule="auto"/>
              <w:jc w:val="center"/>
              <w:textAlignment w:val="baseline"/>
              <w:rPr>
                <w:rFonts w:cs="Segoe UI"/>
                <w:sz w:val="20"/>
                <w:lang w:val="en-IE" w:eastAsia="en-IE"/>
              </w:rPr>
            </w:pPr>
            <w:r>
              <w:rPr>
                <w:b/>
                <w:bCs/>
                <w:sz w:val="20"/>
                <w:lang w:eastAsia="en-IE"/>
              </w:rPr>
              <w:t>33%</w:t>
            </w:r>
          </w:p>
        </w:tc>
        <w:tc>
          <w:tcPr>
            <w:tcW w:w="1054" w:type="dxa"/>
            <w:tcBorders>
              <w:top w:val="single" w:sz="6" w:space="0" w:color="8C8C8C"/>
              <w:left w:val="nil"/>
              <w:bottom w:val="single" w:sz="6" w:space="0" w:color="8C8C8C"/>
              <w:right w:val="nil"/>
            </w:tcBorders>
            <w:hideMark/>
          </w:tcPr>
          <w:p w14:paraId="3FCA99E9" w14:textId="77777777" w:rsidR="00D933B7" w:rsidRPr="00EB42E9" w:rsidRDefault="00D933B7">
            <w:pPr>
              <w:spacing w:after="0" w:line="240" w:lineRule="auto"/>
              <w:jc w:val="center"/>
              <w:textAlignment w:val="baseline"/>
              <w:rPr>
                <w:rFonts w:cs="Segoe UI"/>
                <w:sz w:val="20"/>
                <w:lang w:val="en-IE" w:eastAsia="en-IE"/>
              </w:rPr>
            </w:pPr>
            <w:r>
              <w:rPr>
                <w:color w:val="000000"/>
                <w:sz w:val="20"/>
                <w:lang w:eastAsia="en-IE"/>
              </w:rPr>
              <w:t>145 annually from 2027</w:t>
            </w:r>
          </w:p>
        </w:tc>
        <w:tc>
          <w:tcPr>
            <w:tcW w:w="3274" w:type="dxa"/>
            <w:tcBorders>
              <w:top w:val="single" w:sz="6" w:space="0" w:color="8C8C8C"/>
              <w:left w:val="nil"/>
              <w:bottom w:val="single" w:sz="6" w:space="0" w:color="8C8C8C"/>
              <w:right w:val="nil"/>
            </w:tcBorders>
          </w:tcPr>
          <w:p w14:paraId="5A7F43C1"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Milestones achieved for 2021, 2022 and 2025, but not for 2023 or 2024 (2025: 142 compared to a milestone of 140)</w:t>
            </w:r>
          </w:p>
        </w:tc>
        <w:tc>
          <w:tcPr>
            <w:tcW w:w="1430" w:type="dxa"/>
            <w:tcBorders>
              <w:top w:val="single" w:sz="6" w:space="0" w:color="8C8C8C"/>
              <w:left w:val="nil"/>
              <w:bottom w:val="single" w:sz="6" w:space="0" w:color="8C8C8C"/>
              <w:right w:val="nil"/>
            </w:tcBorders>
            <w:hideMark/>
          </w:tcPr>
          <w:p w14:paraId="5F572139" w14:textId="77777777" w:rsidR="00D933B7" w:rsidRPr="00EB42E9" w:rsidRDefault="00D933B7">
            <w:pPr>
              <w:spacing w:after="0" w:line="240" w:lineRule="auto"/>
              <w:jc w:val="center"/>
              <w:textAlignment w:val="baseline"/>
              <w:rPr>
                <w:rFonts w:cs="Segoe UI"/>
                <w:sz w:val="20"/>
                <w:lang w:val="en-IE" w:eastAsia="en-IE"/>
              </w:rPr>
            </w:pPr>
            <w:r>
              <w:rPr>
                <w:rFonts w:cs="Segoe UI"/>
                <w:sz w:val="20"/>
                <w:lang w:eastAsia="en-IE"/>
              </w:rPr>
              <w:t>On track</w:t>
            </w:r>
          </w:p>
        </w:tc>
      </w:tr>
    </w:tbl>
    <w:p w14:paraId="6D540038" w14:textId="77777777" w:rsidR="00D933B7" w:rsidRPr="00D36F2F" w:rsidRDefault="00D933B7" w:rsidP="00D933B7">
      <w:pPr>
        <w:spacing w:line="259" w:lineRule="auto"/>
        <w:rPr>
          <w:rFonts w:eastAsia="EC Square Sans Pro" w:cs="EC Square Sans Pro"/>
          <w:lang w:val="en-IE" w:eastAsia="en-GB"/>
        </w:rPr>
      </w:pPr>
      <w:r>
        <w:rPr>
          <w:lang w:val="en-IE" w:eastAsia="en-GB"/>
        </w:rPr>
        <w:br/>
      </w:r>
      <w:r>
        <w:rPr>
          <w:rFonts w:eastAsia="EC Square Sans Pro" w:cs="EC Square Sans Pro"/>
          <w:lang w:val="en-IE" w:eastAsia="en-GB"/>
        </w:rPr>
        <w:t>The aid programme for the Turkish Cypriot community is allocated a budget of EUR 241 million under the 2021-2027 multiannual financial framework. In 2025, it met its financial targets and delivered results across its six objectives in a challenging operational environment.</w:t>
      </w:r>
    </w:p>
    <w:p w14:paraId="4A9947EC" w14:textId="77777777" w:rsidR="00D933B7" w:rsidRPr="003616CA" w:rsidRDefault="00D933B7" w:rsidP="00D933B7">
      <w:pPr>
        <w:spacing w:line="259" w:lineRule="auto"/>
        <w:rPr>
          <w:rFonts w:eastAsia="EC Square Sans Pro" w:cs="EC Square Sans Pro"/>
          <w:lang w:val="en-IE" w:eastAsia="en-GB"/>
        </w:rPr>
      </w:pPr>
      <w:r>
        <w:rPr>
          <w:rFonts w:eastAsia="EC Square Sans Pro" w:cs="EC Square Sans Pro"/>
          <w:lang w:val="en-IE" w:eastAsia="en-GB"/>
        </w:rPr>
        <w:t xml:space="preserve">Implementation of the Commission’s largest confidence-building measure in Cyprus with major economic impact, the bi-communal Halloumi/Hellim EU protected designation of origin scheme, continued. By 2025, 4 Turkish Cypriot producers and 24 farms were certified. Bureau Veritas achieved full accreditation for undertaking public health and animal health inspections in the community. </w:t>
      </w:r>
      <w:r>
        <w:rPr>
          <w:rFonts w:eastAsia="EC Square Sans Pro" w:cs="EC Square Sans Pro"/>
          <w:lang w:eastAsia="en-GB"/>
        </w:rPr>
        <w:t xml:space="preserve">Delays in the start of these inspections negatively impacted the motivation of Turkish Cypriot stakeholders to take part in the </w:t>
      </w:r>
      <w:r>
        <w:rPr>
          <w:rFonts w:eastAsia="EC Square Sans Pro" w:cs="EC Square Sans Pro"/>
          <w:lang w:val="en-IE" w:eastAsia="en-GB"/>
        </w:rPr>
        <w:t>protected designation of origin</w:t>
      </w:r>
      <w:r>
        <w:rPr>
          <w:rFonts w:eastAsia="EC Square Sans Pro" w:cs="EC Square Sans Pro"/>
          <w:lang w:eastAsia="en-GB"/>
        </w:rPr>
        <w:t xml:space="preserve"> scheme. The Commission raised the issue with the authorities of the Republic of Cyprus throughout the year with a view to ensure progress.</w:t>
      </w:r>
    </w:p>
    <w:p w14:paraId="75691201" w14:textId="77777777" w:rsidR="00D933B7" w:rsidRPr="00D36F2F" w:rsidRDefault="00D933B7" w:rsidP="00D933B7">
      <w:pPr>
        <w:rPr>
          <w:rFonts w:eastAsia="EC Square Sans Pro" w:cs="EC Square Sans Pro"/>
          <w:lang w:val="en-IE" w:eastAsia="en-GB"/>
        </w:rPr>
      </w:pPr>
      <w:r>
        <w:rPr>
          <w:rFonts w:eastAsia="EC Square Sans Pro" w:cs="EC Square Sans Pro"/>
          <w:lang w:val="en-IE" w:eastAsia="en-GB"/>
        </w:rPr>
        <w:t>Long-standing efforts to strengthen EU-aligned food safety and animal health management, agriculture and rural development in the Turkish Cypriot community showed progress. The first ever sheep and goat breeding programme was launched in 2025 and the EU Agricultural Knowledge and Innovation System brought opportunities to a key economic sector. Since 2024, 19 farms and 7 dairies were awarded grants to improve their standards. Thanks to long-term EU assistance, the Turkish Cypriot community mobilised quickly to roll out emergency actions to contain a foot-and-mouth disease outbreak in December 2025. Given the severity of the disease and its economic impact, long-term EU support to this sector is to be anticipated.</w:t>
      </w:r>
    </w:p>
    <w:p w14:paraId="5AE4B86F" w14:textId="77777777" w:rsidR="00D933B7" w:rsidRPr="003616CA" w:rsidRDefault="00D933B7" w:rsidP="00D933B7">
      <w:pPr>
        <w:spacing w:line="259" w:lineRule="auto"/>
        <w:rPr>
          <w:rFonts w:eastAsia="EC Square Sans Pro" w:cs="EC Square Sans Pro"/>
          <w:lang w:eastAsia="en-GB"/>
        </w:rPr>
      </w:pPr>
      <w:r>
        <w:rPr>
          <w:rFonts w:eastAsia="EC Square Sans Pro" w:cs="EC Square Sans Pro"/>
          <w:lang w:eastAsia="en-GB"/>
        </w:rPr>
        <w:t>Given their key role in economic development, the Commission continued to invest in upgrading the production standards and systems of small and medium-sized enterprises, specifically those with potential for trade across the Green Line. A total of 932 grants with a value of EUR</w:t>
      </w:r>
      <w:r>
        <w:rPr>
          <w:rFonts w:ascii="Calibri" w:eastAsia="EC Square Sans Pro" w:hAnsi="Calibri" w:cs="Calibri"/>
          <w:lang w:eastAsia="en-GB"/>
        </w:rPr>
        <w:t> </w:t>
      </w:r>
      <w:r>
        <w:rPr>
          <w:rFonts w:eastAsia="EC Square Sans Pro" w:cs="EC Square Sans Pro"/>
          <w:lang w:eastAsia="en-GB"/>
        </w:rPr>
        <w:t>8</w:t>
      </w:r>
      <w:r>
        <w:rPr>
          <w:rFonts w:ascii="Calibri" w:eastAsia="EC Square Sans Pro" w:hAnsi="Calibri" w:cs="Calibri"/>
          <w:lang w:eastAsia="en-GB"/>
        </w:rPr>
        <w:t> </w:t>
      </w:r>
      <w:r>
        <w:rPr>
          <w:rFonts w:eastAsia="EC Square Sans Pro" w:cs="EC Square Sans Pro"/>
          <w:lang w:eastAsia="en-GB"/>
        </w:rPr>
        <w:t xml:space="preserve">million were awarded since 2021, The bi-communal ‘StartUps4Peace’ programme celebrated its 10th anniversary with a record number of applications received.  </w:t>
      </w:r>
    </w:p>
    <w:p w14:paraId="13844EC5" w14:textId="77777777" w:rsidR="00D933B7" w:rsidRPr="00D36F2F" w:rsidRDefault="00D933B7" w:rsidP="00D933B7">
      <w:pPr>
        <w:spacing w:line="259" w:lineRule="auto"/>
        <w:rPr>
          <w:rFonts w:eastAsia="EC Square Sans Pro" w:cs="EC Square Sans Pro"/>
          <w:lang w:val="en-IE" w:eastAsia="en-GB"/>
        </w:rPr>
      </w:pPr>
      <w:r>
        <w:rPr>
          <w:rFonts w:eastAsia="EC Square Sans Pro" w:cs="EC Square Sans Pro"/>
          <w:lang w:val="en-IE" w:eastAsia="en-GB"/>
        </w:rPr>
        <w:t>In terms of infrastructure development, 153 kilometres of sewerage pipes were laid to replace damaged septic tanks that can contaminate groundwater. More recent investments included water/wastewater management, energy efficiency, air quality and noise measurement measures and the launch of bi-communal projects such as the rehabilitation of the Pedios river/Kanlidere, supporting people-to-people contact across communities.</w:t>
      </w:r>
    </w:p>
    <w:p w14:paraId="55CEAA3D" w14:textId="77777777" w:rsidR="00D933B7" w:rsidRDefault="00D933B7" w:rsidP="00D933B7">
      <w:pPr>
        <w:spacing w:line="259" w:lineRule="auto"/>
        <w:rPr>
          <w:rFonts w:eastAsia="EC Square Sans Pro" w:cs="EC Square Sans Pro"/>
          <w:lang w:val="en-IE" w:eastAsia="en-GB"/>
        </w:rPr>
      </w:pPr>
    </w:p>
    <w:p w14:paraId="7465DBB8" w14:textId="77777777" w:rsidR="00D933B7" w:rsidRPr="00D36F2F" w:rsidRDefault="00D933B7" w:rsidP="00D933B7">
      <w:pPr>
        <w:spacing w:line="259" w:lineRule="auto"/>
        <w:rPr>
          <w:rFonts w:eastAsia="EC Square Sans Pro" w:cs="EC Square Sans Pro"/>
          <w:lang w:val="en-IE" w:eastAsia="en-GB"/>
        </w:rPr>
      </w:pPr>
      <w:r>
        <w:rPr>
          <w:rFonts w:eastAsia="EC Square Sans Pro" w:cs="EC Square Sans Pro"/>
          <w:lang w:val="en-IE" w:eastAsia="en-GB"/>
        </w:rPr>
        <w:t>Education continued to be a key priority area for the aid programme, with assistance focusing on vocational education and training, lifelong learning and the professional development of teachers. During 2021-2025, 683 scholarships were awarded to Turkish Cypriots to study in a Member State, contributing to bring the community closer to the EU.</w:t>
      </w:r>
    </w:p>
    <w:p w14:paraId="02AB21D3" w14:textId="77777777" w:rsidR="00D933B7" w:rsidRPr="003616CA" w:rsidRDefault="00D933B7" w:rsidP="00D933B7">
      <w:pPr>
        <w:spacing w:before="200" w:after="200"/>
        <w:rPr>
          <w:rFonts w:eastAsia="EC Square Sans Pro" w:cs="EC Square Sans Pro"/>
          <w:lang w:val="en-IE" w:eastAsia="en-GB"/>
        </w:rPr>
      </w:pPr>
      <w:r>
        <w:rPr>
          <w:rFonts w:eastAsia="EC Square Sans Pro" w:cs="EC Square Sans Pro"/>
          <w:lang w:val="en-IE" w:eastAsia="en-GB"/>
        </w:rPr>
        <w:t>In terms of confidence-building measures, 104 cultural heritage sites were restored or conserved across the island during 2021-2025. The Commission continued its support to the Committee on Missing Persons and the bi-communal technical committees established by the leaders of the two communities. Civil society was boosted through 48 grants provided during 2021-2025, while 18 young Turkish Cypriots were granted scholarships in 2025 to study at the United World Colleges.</w:t>
      </w:r>
    </w:p>
    <w:p w14:paraId="7A3D586A" w14:textId="77777777" w:rsidR="00D933B7" w:rsidRPr="00803F6D" w:rsidRDefault="00D933B7" w:rsidP="00D933B7">
      <w:pPr>
        <w:spacing w:line="259" w:lineRule="auto"/>
        <w:rPr>
          <w:rFonts w:eastAsia="EC Square Sans Pro" w:cs="EC Square Sans Pro"/>
          <w:lang w:eastAsia="en-GB"/>
        </w:rPr>
      </w:pPr>
      <w:r>
        <w:rPr>
          <w:rFonts w:eastAsia="EC Square Sans Pro" w:cs="EC Square Sans Pro"/>
          <w:lang w:val="en-IE" w:eastAsia="en-GB"/>
        </w:rPr>
        <w:t xml:space="preserve">The technical assistance and information exchange instrument enabled more than 250 expert mobilisations from Member States helping draft EU-aligned local legal texts, conduct studies and improve knowledge of EU </w:t>
      </w:r>
      <w:r>
        <w:rPr>
          <w:rFonts w:eastAsia="EC Square Sans Pro" w:cs="EC Square Sans Pro"/>
          <w:i/>
          <w:iCs/>
          <w:lang w:val="en-IE" w:eastAsia="en-GB"/>
        </w:rPr>
        <w:t>acquis</w:t>
      </w:r>
      <w:r>
        <w:rPr>
          <w:rFonts w:eastAsia="EC Square Sans Pro" w:cs="EC Square Sans Pro"/>
          <w:lang w:val="en-IE" w:eastAsia="en-GB"/>
        </w:rPr>
        <w:t>. They ensured that plant products traded across the Green Line meet EU standards. The total value of all products traded across the Green Line amounted to EUR 14.4 million in 2025.</w:t>
      </w:r>
      <w:r>
        <w:rPr>
          <w:rFonts w:eastAsia="EC Square Sans Pro" w:cs="EC Square Sans Pro"/>
          <w:lang w:eastAsia="en-GB"/>
        </w:rPr>
        <w:br w:type="page"/>
      </w:r>
    </w:p>
    <w:p w14:paraId="1E75E6A1"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2C1D6C4E"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7FD0C08D"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70192EF5"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0677E7B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4101597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6BD2A32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0AC985A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4FF09E3E"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112B5E4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47CD55A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2B5C1C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07B46D4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2FD15F8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0E4AF8B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6D3363A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6784120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50B5891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5F580CD1" w14:textId="6BF18F44"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 total envelope</w:t>
            </w:r>
            <w:r>
              <w:rPr>
                <w:rFonts w:ascii="Calibri" w:hAnsi="Calibri" w:cs="Calibri"/>
                <w:sz w:val="20"/>
                <w:lang w:val="en-IE" w:eastAsia="en-IE"/>
              </w:rPr>
              <w:t> </w:t>
            </w:r>
          </w:p>
        </w:tc>
      </w:tr>
      <w:tr w:rsidR="00D933B7" w:rsidRPr="00426441" w14:paraId="30C409DC" w14:textId="77777777">
        <w:trPr>
          <w:trHeight w:val="300"/>
        </w:trPr>
        <w:tc>
          <w:tcPr>
            <w:tcW w:w="1562" w:type="dxa"/>
            <w:tcBorders>
              <w:top w:val="nil"/>
              <w:left w:val="nil"/>
              <w:bottom w:val="single" w:sz="6" w:space="0" w:color="8C8C8C"/>
              <w:right w:val="nil"/>
            </w:tcBorders>
            <w:vAlign w:val="center"/>
            <w:hideMark/>
          </w:tcPr>
          <w:p w14:paraId="5CF39513"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07AAF0F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919" w:type="dxa"/>
            <w:tcBorders>
              <w:top w:val="nil"/>
              <w:left w:val="nil"/>
              <w:bottom w:val="single" w:sz="6" w:space="0" w:color="8C8C8C"/>
              <w:right w:val="nil"/>
            </w:tcBorders>
            <w:vAlign w:val="center"/>
          </w:tcPr>
          <w:p w14:paraId="43EAFF4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0.7</w:t>
            </w:r>
          </w:p>
        </w:tc>
        <w:tc>
          <w:tcPr>
            <w:tcW w:w="806" w:type="dxa"/>
            <w:tcBorders>
              <w:top w:val="nil"/>
              <w:left w:val="nil"/>
              <w:bottom w:val="single" w:sz="6" w:space="0" w:color="8C8C8C"/>
              <w:right w:val="nil"/>
            </w:tcBorders>
            <w:vAlign w:val="center"/>
          </w:tcPr>
          <w:p w14:paraId="294F646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797" w:type="dxa"/>
            <w:tcBorders>
              <w:top w:val="nil"/>
              <w:left w:val="nil"/>
              <w:bottom w:val="single" w:sz="6" w:space="0" w:color="8C8C8C"/>
              <w:right w:val="nil"/>
            </w:tcBorders>
            <w:vAlign w:val="center"/>
          </w:tcPr>
          <w:p w14:paraId="65CBFD6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810" w:type="dxa"/>
            <w:tcBorders>
              <w:top w:val="nil"/>
              <w:left w:val="nil"/>
              <w:bottom w:val="single" w:sz="6" w:space="0" w:color="8C8C8C"/>
              <w:right w:val="nil"/>
            </w:tcBorders>
            <w:vAlign w:val="center"/>
            <w:hideMark/>
          </w:tcPr>
          <w:p w14:paraId="5DC4B8B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0.8</w:t>
            </w:r>
          </w:p>
        </w:tc>
        <w:tc>
          <w:tcPr>
            <w:tcW w:w="1215" w:type="dxa"/>
            <w:tcBorders>
              <w:top w:val="nil"/>
              <w:left w:val="nil"/>
              <w:bottom w:val="single" w:sz="6" w:space="0" w:color="8C8C8C"/>
              <w:right w:val="nil"/>
            </w:tcBorders>
            <w:vAlign w:val="center"/>
            <w:hideMark/>
          </w:tcPr>
          <w:p w14:paraId="5EEF716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796" w:type="dxa"/>
            <w:tcBorders>
              <w:top w:val="nil"/>
              <w:left w:val="nil"/>
              <w:bottom w:val="single" w:sz="6" w:space="0" w:color="8C8C8C"/>
              <w:right w:val="nil"/>
            </w:tcBorders>
            <w:vAlign w:val="center"/>
            <w:hideMark/>
          </w:tcPr>
          <w:p w14:paraId="22DED20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909" w:type="dxa"/>
            <w:tcBorders>
              <w:top w:val="nil"/>
              <w:left w:val="nil"/>
              <w:bottom w:val="single" w:sz="6" w:space="0" w:color="8C8C8C"/>
              <w:right w:val="nil"/>
            </w:tcBorders>
            <w:vAlign w:val="center"/>
            <w:hideMark/>
          </w:tcPr>
          <w:p w14:paraId="592C9E0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1.5</w:t>
            </w:r>
          </w:p>
        </w:tc>
        <w:tc>
          <w:tcPr>
            <w:tcW w:w="907" w:type="dxa"/>
            <w:tcBorders>
              <w:top w:val="nil"/>
              <w:left w:val="nil"/>
              <w:bottom w:val="single" w:sz="6" w:space="0" w:color="8C8C8C"/>
              <w:right w:val="nil"/>
            </w:tcBorders>
            <w:vAlign w:val="center"/>
            <w:hideMark/>
          </w:tcPr>
          <w:p w14:paraId="1FB6541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0.6%</w:t>
            </w:r>
          </w:p>
        </w:tc>
      </w:tr>
      <w:tr w:rsidR="00D933B7" w:rsidRPr="00426441" w14:paraId="1CC42CC9"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6BBB1629"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sz w:val="20"/>
                <w:lang w:eastAsia="en-IE"/>
              </w:rPr>
              <w:t>Biodiversity mainstreaming</w:t>
            </w:r>
            <w:r>
              <w:rPr>
                <w:rFonts w:ascii="Calibri" w:hAnsi="Calibri" w:cs="Calibri"/>
                <w:b/>
                <w:bCs/>
                <w:sz w:val="20"/>
                <w:lang w:eastAsia="en-IE"/>
              </w:rPr>
              <w:t> </w:t>
            </w:r>
            <w:r>
              <w:rPr>
                <w:rFonts w:ascii="Calibri" w:hAnsi="Calibri" w:cs="Calibri"/>
                <w:sz w:val="2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034E098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919" w:type="dxa"/>
            <w:tcBorders>
              <w:top w:val="nil"/>
              <w:left w:val="nil"/>
              <w:bottom w:val="single" w:sz="6" w:space="0" w:color="8C8C8C"/>
              <w:right w:val="nil"/>
            </w:tcBorders>
            <w:shd w:val="clear" w:color="auto" w:fill="F2F2F2" w:themeFill="background1" w:themeFillShade="F2"/>
            <w:vAlign w:val="center"/>
            <w:hideMark/>
          </w:tcPr>
          <w:p w14:paraId="63D1140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806" w:type="dxa"/>
            <w:tcBorders>
              <w:top w:val="nil"/>
              <w:left w:val="nil"/>
              <w:bottom w:val="single" w:sz="6" w:space="0" w:color="8C8C8C"/>
              <w:right w:val="nil"/>
            </w:tcBorders>
            <w:shd w:val="clear" w:color="auto" w:fill="F2F2F2" w:themeFill="background1" w:themeFillShade="F2"/>
            <w:vAlign w:val="center"/>
            <w:hideMark/>
          </w:tcPr>
          <w:p w14:paraId="66F9438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1.7</w:t>
            </w:r>
          </w:p>
        </w:tc>
        <w:tc>
          <w:tcPr>
            <w:tcW w:w="797" w:type="dxa"/>
            <w:tcBorders>
              <w:top w:val="nil"/>
              <w:left w:val="nil"/>
              <w:bottom w:val="single" w:sz="6" w:space="0" w:color="8C8C8C"/>
              <w:right w:val="nil"/>
            </w:tcBorders>
            <w:shd w:val="clear" w:color="auto" w:fill="F2F2F2" w:themeFill="background1" w:themeFillShade="F2"/>
            <w:vAlign w:val="center"/>
            <w:hideMark/>
          </w:tcPr>
          <w:p w14:paraId="03A088B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810" w:type="dxa"/>
            <w:tcBorders>
              <w:top w:val="nil"/>
              <w:left w:val="nil"/>
              <w:bottom w:val="single" w:sz="6" w:space="0" w:color="8C8C8C"/>
              <w:right w:val="nil"/>
            </w:tcBorders>
            <w:shd w:val="clear" w:color="auto" w:fill="F2F2F2" w:themeFill="background1" w:themeFillShade="F2"/>
            <w:vAlign w:val="center"/>
            <w:hideMark/>
          </w:tcPr>
          <w:p w14:paraId="40AA3CF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0.8</w:t>
            </w:r>
          </w:p>
        </w:tc>
        <w:tc>
          <w:tcPr>
            <w:tcW w:w="1215" w:type="dxa"/>
            <w:tcBorders>
              <w:top w:val="nil"/>
              <w:left w:val="nil"/>
              <w:bottom w:val="single" w:sz="6" w:space="0" w:color="8C8C8C"/>
              <w:right w:val="nil"/>
            </w:tcBorders>
            <w:shd w:val="clear" w:color="auto" w:fill="F2F2F2" w:themeFill="background1" w:themeFillShade="F2"/>
            <w:vAlign w:val="center"/>
            <w:hideMark/>
          </w:tcPr>
          <w:p w14:paraId="5DF25B3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796" w:type="dxa"/>
            <w:tcBorders>
              <w:top w:val="nil"/>
              <w:left w:val="nil"/>
              <w:bottom w:val="single" w:sz="6" w:space="0" w:color="8C8C8C"/>
              <w:right w:val="nil"/>
            </w:tcBorders>
            <w:shd w:val="clear" w:color="auto" w:fill="F2F2F2" w:themeFill="background1" w:themeFillShade="F2"/>
            <w:vAlign w:val="center"/>
            <w:hideMark/>
          </w:tcPr>
          <w:p w14:paraId="35A2851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909" w:type="dxa"/>
            <w:tcBorders>
              <w:top w:val="nil"/>
              <w:left w:val="nil"/>
              <w:bottom w:val="single" w:sz="6" w:space="0" w:color="8C8C8C"/>
              <w:right w:val="nil"/>
            </w:tcBorders>
            <w:shd w:val="clear" w:color="auto" w:fill="F2F2F2" w:themeFill="background1" w:themeFillShade="F2"/>
            <w:vAlign w:val="center"/>
            <w:hideMark/>
          </w:tcPr>
          <w:p w14:paraId="36D8354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2.5</w:t>
            </w:r>
          </w:p>
        </w:tc>
        <w:tc>
          <w:tcPr>
            <w:tcW w:w="907" w:type="dxa"/>
            <w:tcBorders>
              <w:top w:val="nil"/>
              <w:left w:val="nil"/>
              <w:bottom w:val="single" w:sz="6" w:space="0" w:color="8C8C8C"/>
              <w:right w:val="nil"/>
            </w:tcBorders>
            <w:shd w:val="clear" w:color="auto" w:fill="F2F2F2" w:themeFill="background1" w:themeFillShade="F2"/>
            <w:vAlign w:val="center"/>
            <w:hideMark/>
          </w:tcPr>
          <w:p w14:paraId="1F806C3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1.0%</w:t>
            </w:r>
          </w:p>
        </w:tc>
      </w:tr>
    </w:tbl>
    <w:p w14:paraId="2CF6D457" w14:textId="77777777" w:rsidR="00D933B7" w:rsidRDefault="00D933B7" w:rsidP="00D933B7">
      <w:pPr>
        <w:spacing w:line="259" w:lineRule="auto"/>
        <w:rPr>
          <w:lang w:val="en-IE"/>
        </w:rPr>
      </w:pPr>
    </w:p>
    <w:p w14:paraId="143CE5B9" w14:textId="77777777" w:rsidR="00D933B7" w:rsidRPr="00267840" w:rsidRDefault="00D933B7" w:rsidP="00D933B7">
      <w:pPr>
        <w:spacing w:line="259" w:lineRule="auto"/>
        <w:rPr>
          <w:lang w:val="en-IE"/>
        </w:rPr>
      </w:pPr>
      <w:r>
        <w:rPr>
          <w:lang w:val="en-IE"/>
        </w:rPr>
        <w:t>The aid programme is strictly related to the reunification of Cyprus and</w:t>
      </w:r>
      <w:r>
        <w:rPr>
          <w:rFonts w:ascii="Calibri" w:hAnsi="Calibri" w:cs="Calibri"/>
          <w:lang w:val="en-IE"/>
        </w:rPr>
        <w:t> </w:t>
      </w:r>
      <w:r>
        <w:rPr>
          <w:lang w:val="en-IE"/>
        </w:rPr>
        <w:t>operates</w:t>
      </w:r>
      <w:r>
        <w:rPr>
          <w:rFonts w:ascii="Calibri" w:hAnsi="Calibri" w:cs="Calibri"/>
          <w:lang w:val="en-IE"/>
        </w:rPr>
        <w:t> </w:t>
      </w:r>
      <w:r>
        <w:rPr>
          <w:lang w:val="en-IE"/>
        </w:rPr>
        <w:t>in relation to six fixed</w:t>
      </w:r>
      <w:r>
        <w:rPr>
          <w:rFonts w:ascii="Calibri" w:hAnsi="Calibri" w:cs="Calibri"/>
          <w:lang w:val="en-IE"/>
        </w:rPr>
        <w:t> </w:t>
      </w:r>
      <w:r>
        <w:rPr>
          <w:lang w:val="en-IE"/>
        </w:rPr>
        <w:t>objectives. Although green budgeting priorities are not featured among the six</w:t>
      </w:r>
      <w:r>
        <w:rPr>
          <w:rFonts w:ascii="Calibri" w:hAnsi="Calibri" w:cs="Calibri"/>
          <w:lang w:val="en-IE"/>
        </w:rPr>
        <w:t> </w:t>
      </w:r>
      <w:r>
        <w:rPr>
          <w:lang w:val="en-IE"/>
        </w:rPr>
        <w:t>objectives, the programme has contributed to greening priorities directly as follows:</w:t>
      </w:r>
      <w:r>
        <w:rPr>
          <w:rFonts w:ascii="Calibri" w:hAnsi="Calibri" w:cs="Calibri"/>
          <w:lang w:val="en-IE"/>
        </w:rPr>
        <w:t> </w:t>
      </w:r>
    </w:p>
    <w:p w14:paraId="7F45B50F" w14:textId="4F427FA9" w:rsidR="00D933B7" w:rsidRPr="003B62BE" w:rsidRDefault="00D933B7" w:rsidP="00373960">
      <w:pPr>
        <w:pStyle w:val="ListParagraph"/>
        <w:numPr>
          <w:ilvl w:val="0"/>
          <w:numId w:val="34"/>
        </w:numPr>
        <w:spacing w:after="240" w:line="264" w:lineRule="auto"/>
        <w:rPr>
          <w:lang w:val="en-IE"/>
        </w:rPr>
      </w:pPr>
      <w:r>
        <w:rPr>
          <w:lang w:val="en-IE"/>
        </w:rPr>
        <w:t>Implementation of infrastructure development initiatives in the area of the environment. The aid programme has undertaken significant investments in constructing, installing, refurbishing or extending major water, wastewater and waste infrastructure including sewage networks, wastewater treatment plants in Nicosia, Famagusta and Morphou. This has had a direct impact on the state of the environment of the Turkish Cypriot community, encouraging sustainable management of natural resources and preventing contamination. Support has also included promotion of the use of renewable energies, including through the installation of solar panel systems;</w:t>
      </w:r>
    </w:p>
    <w:p w14:paraId="303FEBE6" w14:textId="77777777" w:rsidR="00D933B7" w:rsidRPr="003B62BE" w:rsidRDefault="00D933B7" w:rsidP="00373960">
      <w:pPr>
        <w:pStyle w:val="ListParagraph"/>
        <w:numPr>
          <w:ilvl w:val="0"/>
          <w:numId w:val="34"/>
        </w:numPr>
        <w:spacing w:after="240" w:line="264" w:lineRule="auto"/>
        <w:rPr>
          <w:lang w:val="en-IE"/>
        </w:rPr>
      </w:pPr>
      <w:r>
        <w:rPr>
          <w:lang w:val="en-IE"/>
        </w:rPr>
        <w:t xml:space="preserve">Technical assistance to ensure long-term capacity in the Turkish Cypriot community in the area of the environment; </w:t>
      </w:r>
    </w:p>
    <w:p w14:paraId="1F499C51" w14:textId="77777777" w:rsidR="00D933B7" w:rsidRPr="003B62BE" w:rsidRDefault="00D933B7" w:rsidP="00373960">
      <w:pPr>
        <w:pStyle w:val="ListParagraph"/>
        <w:numPr>
          <w:ilvl w:val="0"/>
          <w:numId w:val="34"/>
        </w:numPr>
        <w:spacing w:after="240" w:line="264" w:lineRule="auto"/>
        <w:rPr>
          <w:lang w:val="en-IE"/>
        </w:rPr>
      </w:pPr>
      <w:r>
        <w:rPr>
          <w:lang w:val="en-IE"/>
        </w:rPr>
        <w:t xml:space="preserve">Grants awarded to civil-society organisations, including projects contributing to sustainable fisheries, wildfire management, wetlands conservation as well as environmental management, awareness raising and educational activities. </w:t>
      </w:r>
    </w:p>
    <w:p w14:paraId="65FE8705" w14:textId="77777777" w:rsidR="00D933B7" w:rsidRPr="00D36F2F" w:rsidRDefault="00D933B7" w:rsidP="00D933B7">
      <w:pPr>
        <w:spacing w:line="259" w:lineRule="auto"/>
        <w:rPr>
          <w:b/>
          <w:bCs/>
          <w:lang w:val="en-IE"/>
        </w:rPr>
      </w:pPr>
      <w:r>
        <w:rPr>
          <w:lang w:val="en-IE"/>
        </w:rPr>
        <w:t>Given the emphasis on the environment as one of the infrastructure areas to be supported under the aid programme, it is to be noted that the infrastructure objective has received a third of the total resources</w:t>
      </w:r>
      <w:r>
        <w:rPr>
          <w:rFonts w:ascii="Calibri" w:hAnsi="Calibri" w:cs="Calibri"/>
          <w:lang w:val="en-IE"/>
        </w:rPr>
        <w:t> </w:t>
      </w:r>
      <w:r>
        <w:rPr>
          <w:lang w:val="en-IE"/>
        </w:rPr>
        <w:t>allocated</w:t>
      </w:r>
      <w:r>
        <w:rPr>
          <w:rFonts w:ascii="Calibri" w:hAnsi="Calibri" w:cs="Calibri"/>
          <w:lang w:val="en-IE"/>
        </w:rPr>
        <w:t> </w:t>
      </w:r>
      <w:r>
        <w:rPr>
          <w:lang w:val="en-IE"/>
        </w:rPr>
        <w:t>to the aid programme since its inception. The investments that have been made since the establishment of the taxonomy, which are aligned with the specific</w:t>
      </w:r>
      <w:r>
        <w:rPr>
          <w:rFonts w:ascii="Calibri" w:hAnsi="Calibri" w:cs="Calibri"/>
          <w:lang w:val="en-IE"/>
        </w:rPr>
        <w:t> </w:t>
      </w:r>
      <w:r>
        <w:rPr>
          <w:lang w:val="en-IE"/>
        </w:rPr>
        <w:t>objectives</w:t>
      </w:r>
      <w:r>
        <w:rPr>
          <w:rFonts w:ascii="Calibri" w:hAnsi="Calibri" w:cs="Calibri"/>
          <w:lang w:val="en-IE"/>
        </w:rPr>
        <w:t> </w:t>
      </w:r>
      <w:r>
        <w:rPr>
          <w:lang w:val="en-IE"/>
        </w:rPr>
        <w:t>of Regulation (EC) No</w:t>
      </w:r>
      <w:r>
        <w:rPr>
          <w:rFonts w:ascii="Arial" w:hAnsi="Arial" w:cs="Arial"/>
          <w:lang w:val="en-IE"/>
        </w:rPr>
        <w:t> </w:t>
      </w:r>
      <w:r>
        <w:rPr>
          <w:lang w:val="en-IE"/>
        </w:rPr>
        <w:t>389/2006, are listed in the table below (for the period between 2022 and 2025).</w:t>
      </w:r>
      <w:r>
        <w:rPr>
          <w:rFonts w:ascii="Calibri" w:hAnsi="Calibri" w:cs="Calibri"/>
          <w:b/>
          <w:bCs/>
          <w:lang w:val="en-IE"/>
        </w:rPr>
        <w:t> </w:t>
      </w:r>
    </w:p>
    <w:tbl>
      <w:tblPr>
        <w:tblW w:w="0" w:type="dxa"/>
        <w:tblInd w:w="72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6375"/>
        <w:gridCol w:w="2528"/>
      </w:tblGrid>
      <w:tr w:rsidR="00D933B7" w:rsidRPr="00B86060" w14:paraId="18347D44" w14:textId="77777777">
        <w:trPr>
          <w:trHeight w:val="300"/>
        </w:trPr>
        <w:tc>
          <w:tcPr>
            <w:tcW w:w="6660" w:type="dxa"/>
            <w:tcBorders>
              <w:top w:val="single" w:sz="6" w:space="0" w:color="auto"/>
              <w:left w:val="single" w:sz="6" w:space="0" w:color="auto"/>
              <w:bottom w:val="single" w:sz="6" w:space="0" w:color="auto"/>
              <w:right w:val="single" w:sz="6" w:space="0" w:color="auto"/>
            </w:tcBorders>
            <w:hideMark/>
          </w:tcPr>
          <w:p w14:paraId="708EC279" w14:textId="77777777" w:rsidR="00D933B7" w:rsidRPr="00D36F2F" w:rsidRDefault="00D933B7">
            <w:pPr>
              <w:spacing w:line="259" w:lineRule="auto"/>
              <w:rPr>
                <w:lang w:val="en-IE"/>
              </w:rPr>
            </w:pPr>
            <w:r>
              <w:rPr>
                <w:lang w:val="en-US"/>
              </w:rPr>
              <w:t>Climate change mitigation</w:t>
            </w:r>
            <w:r>
              <w:rPr>
                <w:rFonts w:ascii="Calibri" w:hAnsi="Calibri" w:cs="Calibri"/>
                <w:lang w:val="en-IE"/>
              </w:rPr>
              <w:t> </w:t>
            </w:r>
          </w:p>
        </w:tc>
        <w:tc>
          <w:tcPr>
            <w:tcW w:w="2565" w:type="dxa"/>
            <w:tcBorders>
              <w:top w:val="single" w:sz="6" w:space="0" w:color="auto"/>
              <w:left w:val="single" w:sz="6" w:space="0" w:color="auto"/>
              <w:bottom w:val="single" w:sz="6" w:space="0" w:color="auto"/>
              <w:right w:val="single" w:sz="6" w:space="0" w:color="auto"/>
            </w:tcBorders>
            <w:hideMark/>
          </w:tcPr>
          <w:p w14:paraId="2FC79F3C" w14:textId="77777777" w:rsidR="00D933B7" w:rsidRPr="00D36F2F" w:rsidRDefault="00D933B7">
            <w:pPr>
              <w:spacing w:line="259" w:lineRule="auto"/>
              <w:rPr>
                <w:lang w:val="en-IE"/>
              </w:rPr>
            </w:pPr>
            <w:r>
              <w:rPr>
                <w:lang w:val="en-US"/>
              </w:rPr>
              <w:t>EUR</w:t>
            </w:r>
            <w:r>
              <w:rPr>
                <w:rFonts w:ascii="Arial" w:hAnsi="Arial" w:cs="Arial"/>
                <w:lang w:val="en-US"/>
              </w:rPr>
              <w:t> </w:t>
            </w:r>
            <w:r>
              <w:rPr>
                <w:lang w:val="en-US"/>
              </w:rPr>
              <w:t>2 152 855,00</w:t>
            </w:r>
            <w:r>
              <w:rPr>
                <w:rFonts w:ascii="Calibri" w:hAnsi="Calibri" w:cs="Calibri"/>
                <w:lang w:val="en-IE"/>
              </w:rPr>
              <w:t> </w:t>
            </w:r>
          </w:p>
        </w:tc>
      </w:tr>
      <w:tr w:rsidR="00D933B7" w:rsidRPr="00B86060" w14:paraId="7381C94C" w14:textId="77777777">
        <w:trPr>
          <w:trHeight w:val="300"/>
        </w:trPr>
        <w:tc>
          <w:tcPr>
            <w:tcW w:w="6660" w:type="dxa"/>
            <w:tcBorders>
              <w:top w:val="single" w:sz="6" w:space="0" w:color="auto"/>
              <w:left w:val="single" w:sz="6" w:space="0" w:color="auto"/>
              <w:bottom w:val="single" w:sz="6" w:space="0" w:color="auto"/>
              <w:right w:val="single" w:sz="6" w:space="0" w:color="auto"/>
            </w:tcBorders>
            <w:hideMark/>
          </w:tcPr>
          <w:p w14:paraId="30B66395" w14:textId="77777777" w:rsidR="00D933B7" w:rsidRPr="00134D5B" w:rsidRDefault="00D933B7">
            <w:pPr>
              <w:spacing w:line="259" w:lineRule="auto"/>
              <w:rPr>
                <w:lang w:val="en-IE"/>
              </w:rPr>
            </w:pPr>
            <w:r>
              <w:rPr>
                <w:lang w:val="en-US"/>
              </w:rPr>
              <w:t>Climate change adaptation</w:t>
            </w:r>
            <w:r>
              <w:rPr>
                <w:rFonts w:ascii="Calibri" w:hAnsi="Calibri" w:cs="Calibri"/>
                <w:lang w:val="en-IE"/>
              </w:rPr>
              <w:t> </w:t>
            </w:r>
          </w:p>
        </w:tc>
        <w:tc>
          <w:tcPr>
            <w:tcW w:w="2565" w:type="dxa"/>
            <w:tcBorders>
              <w:top w:val="single" w:sz="6" w:space="0" w:color="auto"/>
              <w:left w:val="single" w:sz="6" w:space="0" w:color="auto"/>
              <w:bottom w:val="single" w:sz="6" w:space="0" w:color="auto"/>
              <w:right w:val="single" w:sz="6" w:space="0" w:color="auto"/>
            </w:tcBorders>
            <w:hideMark/>
          </w:tcPr>
          <w:p w14:paraId="601728B6" w14:textId="77777777" w:rsidR="00D933B7" w:rsidRPr="00D36F2F" w:rsidRDefault="00D933B7">
            <w:pPr>
              <w:spacing w:line="259" w:lineRule="auto"/>
              <w:rPr>
                <w:lang w:val="en-IE"/>
              </w:rPr>
            </w:pPr>
            <w:r>
              <w:rPr>
                <w:lang w:val="en-US"/>
              </w:rPr>
              <w:t>EUR</w:t>
            </w:r>
            <w:r>
              <w:rPr>
                <w:rFonts w:ascii="Arial" w:hAnsi="Arial" w:cs="Arial"/>
                <w:lang w:val="en-US"/>
              </w:rPr>
              <w:t> </w:t>
            </w:r>
            <w:r>
              <w:rPr>
                <w:lang w:val="en-US"/>
              </w:rPr>
              <w:t>250 000,00</w:t>
            </w:r>
            <w:r>
              <w:rPr>
                <w:rFonts w:ascii="Calibri" w:hAnsi="Calibri" w:cs="Calibri"/>
                <w:lang w:val="en-IE"/>
              </w:rPr>
              <w:t> </w:t>
            </w:r>
          </w:p>
        </w:tc>
      </w:tr>
      <w:tr w:rsidR="00D933B7" w:rsidRPr="00B86060" w14:paraId="0986357E" w14:textId="77777777">
        <w:trPr>
          <w:trHeight w:val="300"/>
        </w:trPr>
        <w:tc>
          <w:tcPr>
            <w:tcW w:w="6660" w:type="dxa"/>
            <w:tcBorders>
              <w:top w:val="single" w:sz="6" w:space="0" w:color="auto"/>
              <w:left w:val="single" w:sz="6" w:space="0" w:color="auto"/>
              <w:bottom w:val="single" w:sz="6" w:space="0" w:color="auto"/>
              <w:right w:val="single" w:sz="6" w:space="0" w:color="auto"/>
            </w:tcBorders>
            <w:hideMark/>
          </w:tcPr>
          <w:p w14:paraId="55145A20" w14:textId="77777777" w:rsidR="00D933B7" w:rsidRPr="00134D5B" w:rsidRDefault="00D933B7">
            <w:pPr>
              <w:spacing w:line="259" w:lineRule="auto"/>
              <w:rPr>
                <w:lang w:val="en-IE"/>
              </w:rPr>
            </w:pPr>
            <w:r>
              <w:rPr>
                <w:lang w:val="en-US"/>
              </w:rPr>
              <w:t>Sustainable use and protection of water and marine resources</w:t>
            </w:r>
            <w:r>
              <w:rPr>
                <w:rFonts w:ascii="Calibri" w:hAnsi="Calibri" w:cs="Calibri"/>
                <w:lang w:val="en-IE"/>
              </w:rPr>
              <w:t> </w:t>
            </w:r>
          </w:p>
        </w:tc>
        <w:tc>
          <w:tcPr>
            <w:tcW w:w="2565" w:type="dxa"/>
            <w:tcBorders>
              <w:top w:val="single" w:sz="6" w:space="0" w:color="auto"/>
              <w:left w:val="single" w:sz="6" w:space="0" w:color="auto"/>
              <w:bottom w:val="single" w:sz="6" w:space="0" w:color="auto"/>
              <w:right w:val="single" w:sz="6" w:space="0" w:color="auto"/>
            </w:tcBorders>
            <w:hideMark/>
          </w:tcPr>
          <w:p w14:paraId="08D25EA9" w14:textId="77777777" w:rsidR="00D933B7" w:rsidRPr="00D36F2F" w:rsidRDefault="00D933B7">
            <w:pPr>
              <w:spacing w:line="259" w:lineRule="auto"/>
              <w:rPr>
                <w:lang w:val="en-IE"/>
              </w:rPr>
            </w:pPr>
            <w:r>
              <w:rPr>
                <w:lang w:val="en-US"/>
              </w:rPr>
              <w:t>EUR</w:t>
            </w:r>
            <w:r>
              <w:rPr>
                <w:rFonts w:ascii="Arial" w:hAnsi="Arial" w:cs="Arial"/>
                <w:lang w:val="en-US"/>
              </w:rPr>
              <w:t> </w:t>
            </w:r>
            <w:r>
              <w:rPr>
                <w:lang w:val="en-US"/>
              </w:rPr>
              <w:t>1 638 800,00</w:t>
            </w:r>
            <w:r>
              <w:rPr>
                <w:rFonts w:ascii="Calibri" w:hAnsi="Calibri" w:cs="Calibri"/>
                <w:lang w:val="en-IE"/>
              </w:rPr>
              <w:t> </w:t>
            </w:r>
          </w:p>
        </w:tc>
      </w:tr>
      <w:tr w:rsidR="00D933B7" w:rsidRPr="00B86060" w14:paraId="43EF5B46" w14:textId="77777777">
        <w:trPr>
          <w:trHeight w:val="300"/>
        </w:trPr>
        <w:tc>
          <w:tcPr>
            <w:tcW w:w="6660" w:type="dxa"/>
            <w:tcBorders>
              <w:top w:val="single" w:sz="6" w:space="0" w:color="auto"/>
              <w:left w:val="single" w:sz="6" w:space="0" w:color="auto"/>
              <w:bottom w:val="single" w:sz="6" w:space="0" w:color="auto"/>
              <w:right w:val="single" w:sz="6" w:space="0" w:color="auto"/>
            </w:tcBorders>
            <w:hideMark/>
          </w:tcPr>
          <w:p w14:paraId="7CBEC9CF" w14:textId="77777777" w:rsidR="00D933B7" w:rsidRPr="00134D5B" w:rsidRDefault="00D933B7">
            <w:pPr>
              <w:spacing w:line="259" w:lineRule="auto"/>
              <w:rPr>
                <w:lang w:val="en-IE"/>
              </w:rPr>
            </w:pPr>
            <w:r>
              <w:rPr>
                <w:lang w:val="en-US"/>
              </w:rPr>
              <w:t>Transition to a circular economy</w:t>
            </w:r>
            <w:r>
              <w:rPr>
                <w:rFonts w:ascii="Calibri" w:hAnsi="Calibri" w:cs="Calibri"/>
                <w:lang w:val="en-IE"/>
              </w:rPr>
              <w:t> </w:t>
            </w:r>
          </w:p>
        </w:tc>
        <w:tc>
          <w:tcPr>
            <w:tcW w:w="2565" w:type="dxa"/>
            <w:tcBorders>
              <w:top w:val="single" w:sz="6" w:space="0" w:color="auto"/>
              <w:left w:val="single" w:sz="6" w:space="0" w:color="auto"/>
              <w:bottom w:val="single" w:sz="6" w:space="0" w:color="auto"/>
              <w:right w:val="single" w:sz="6" w:space="0" w:color="auto"/>
            </w:tcBorders>
            <w:hideMark/>
          </w:tcPr>
          <w:p w14:paraId="3E50FC64" w14:textId="77777777" w:rsidR="00D933B7" w:rsidRPr="00D36F2F" w:rsidRDefault="00D933B7">
            <w:pPr>
              <w:spacing w:line="259" w:lineRule="auto"/>
              <w:rPr>
                <w:lang w:val="en-IE"/>
              </w:rPr>
            </w:pPr>
            <w:r>
              <w:rPr>
                <w:lang w:val="en-US"/>
              </w:rPr>
              <w:t>EUR</w:t>
            </w:r>
            <w:r>
              <w:rPr>
                <w:rFonts w:ascii="Arial" w:hAnsi="Arial" w:cs="Arial"/>
                <w:lang w:val="en-US"/>
              </w:rPr>
              <w:t> </w:t>
            </w:r>
            <w:r>
              <w:rPr>
                <w:lang w:val="en-US"/>
              </w:rPr>
              <w:t>941</w:t>
            </w:r>
            <w:r>
              <w:rPr>
                <w:rFonts w:ascii="Arial" w:hAnsi="Arial" w:cs="Arial"/>
                <w:lang w:val="en-US"/>
              </w:rPr>
              <w:t> </w:t>
            </w:r>
            <w:r>
              <w:rPr>
                <w:lang w:val="en-US"/>
              </w:rPr>
              <w:t>300,40</w:t>
            </w:r>
            <w:r>
              <w:rPr>
                <w:rFonts w:ascii="Calibri" w:hAnsi="Calibri" w:cs="Calibri"/>
                <w:lang w:val="en-IE"/>
              </w:rPr>
              <w:t> </w:t>
            </w:r>
          </w:p>
        </w:tc>
      </w:tr>
      <w:tr w:rsidR="00D933B7" w:rsidRPr="00B86060" w14:paraId="6C8FEBC8" w14:textId="77777777">
        <w:trPr>
          <w:trHeight w:val="300"/>
        </w:trPr>
        <w:tc>
          <w:tcPr>
            <w:tcW w:w="6660" w:type="dxa"/>
            <w:tcBorders>
              <w:top w:val="single" w:sz="6" w:space="0" w:color="auto"/>
              <w:left w:val="single" w:sz="6" w:space="0" w:color="auto"/>
              <w:bottom w:val="single" w:sz="6" w:space="0" w:color="auto"/>
              <w:right w:val="single" w:sz="6" w:space="0" w:color="auto"/>
            </w:tcBorders>
            <w:hideMark/>
          </w:tcPr>
          <w:p w14:paraId="508D6931" w14:textId="77777777" w:rsidR="00D933B7" w:rsidRPr="00134D5B" w:rsidRDefault="00D933B7">
            <w:pPr>
              <w:spacing w:line="259" w:lineRule="auto"/>
              <w:rPr>
                <w:lang w:val="en-IE"/>
              </w:rPr>
            </w:pPr>
            <w:r>
              <w:rPr>
                <w:lang w:val="en-US"/>
              </w:rPr>
              <w:t>Pollution prevention and control</w:t>
            </w:r>
            <w:r>
              <w:rPr>
                <w:rFonts w:ascii="Calibri" w:hAnsi="Calibri" w:cs="Calibri"/>
                <w:lang w:val="en-IE"/>
              </w:rPr>
              <w:t> </w:t>
            </w:r>
          </w:p>
        </w:tc>
        <w:tc>
          <w:tcPr>
            <w:tcW w:w="2565" w:type="dxa"/>
            <w:tcBorders>
              <w:top w:val="single" w:sz="6" w:space="0" w:color="auto"/>
              <w:left w:val="single" w:sz="6" w:space="0" w:color="auto"/>
              <w:bottom w:val="single" w:sz="6" w:space="0" w:color="auto"/>
              <w:right w:val="single" w:sz="6" w:space="0" w:color="auto"/>
            </w:tcBorders>
            <w:hideMark/>
          </w:tcPr>
          <w:p w14:paraId="5C0951B1" w14:textId="77777777" w:rsidR="00D933B7" w:rsidRPr="00D36F2F" w:rsidRDefault="00D933B7">
            <w:pPr>
              <w:spacing w:line="259" w:lineRule="auto"/>
              <w:rPr>
                <w:lang w:val="en-IE"/>
              </w:rPr>
            </w:pPr>
            <w:r>
              <w:rPr>
                <w:lang w:val="en-US"/>
              </w:rPr>
              <w:t>EUR</w:t>
            </w:r>
            <w:r>
              <w:rPr>
                <w:rFonts w:ascii="Arial" w:hAnsi="Arial" w:cs="Arial"/>
                <w:lang w:val="en-US"/>
              </w:rPr>
              <w:t> </w:t>
            </w:r>
            <w:r>
              <w:rPr>
                <w:lang w:val="en-US"/>
              </w:rPr>
              <w:t>3</w:t>
            </w:r>
            <w:r>
              <w:rPr>
                <w:rFonts w:ascii="Arial" w:hAnsi="Arial" w:cs="Arial"/>
                <w:lang w:val="en-US"/>
              </w:rPr>
              <w:t> </w:t>
            </w:r>
            <w:r>
              <w:rPr>
                <w:lang w:val="en-US"/>
              </w:rPr>
              <w:t>113</w:t>
            </w:r>
            <w:r>
              <w:rPr>
                <w:rFonts w:ascii="Arial" w:hAnsi="Arial" w:cs="Arial"/>
                <w:lang w:val="en-US"/>
              </w:rPr>
              <w:t> </w:t>
            </w:r>
            <w:r>
              <w:rPr>
                <w:lang w:val="en-US"/>
              </w:rPr>
              <w:t>960,00</w:t>
            </w:r>
            <w:r>
              <w:rPr>
                <w:rFonts w:ascii="Calibri" w:hAnsi="Calibri" w:cs="Calibri"/>
                <w:lang w:val="en-IE"/>
              </w:rPr>
              <w:t> </w:t>
            </w:r>
          </w:p>
        </w:tc>
      </w:tr>
      <w:tr w:rsidR="00D933B7" w:rsidRPr="00B86060" w14:paraId="56DB601B" w14:textId="77777777">
        <w:trPr>
          <w:trHeight w:val="300"/>
        </w:trPr>
        <w:tc>
          <w:tcPr>
            <w:tcW w:w="6660" w:type="dxa"/>
            <w:tcBorders>
              <w:top w:val="single" w:sz="6" w:space="0" w:color="auto"/>
              <w:left w:val="single" w:sz="6" w:space="0" w:color="auto"/>
              <w:bottom w:val="single" w:sz="6" w:space="0" w:color="auto"/>
              <w:right w:val="single" w:sz="6" w:space="0" w:color="auto"/>
            </w:tcBorders>
            <w:hideMark/>
          </w:tcPr>
          <w:p w14:paraId="68555ADB" w14:textId="77777777" w:rsidR="00D933B7" w:rsidRPr="00134D5B" w:rsidRDefault="00D933B7">
            <w:pPr>
              <w:spacing w:line="259" w:lineRule="auto"/>
              <w:rPr>
                <w:lang w:val="en-IE"/>
              </w:rPr>
            </w:pPr>
            <w:r>
              <w:rPr>
                <w:lang w:val="en-US"/>
              </w:rPr>
              <w:t>Protection of biodiversity and ecosystems</w:t>
            </w:r>
            <w:r>
              <w:rPr>
                <w:rFonts w:ascii="Calibri" w:hAnsi="Calibri" w:cs="Calibri"/>
                <w:lang w:val="en-IE"/>
              </w:rPr>
              <w:t> </w:t>
            </w:r>
          </w:p>
        </w:tc>
        <w:tc>
          <w:tcPr>
            <w:tcW w:w="2565" w:type="dxa"/>
            <w:tcBorders>
              <w:top w:val="single" w:sz="6" w:space="0" w:color="auto"/>
              <w:left w:val="single" w:sz="6" w:space="0" w:color="auto"/>
              <w:bottom w:val="single" w:sz="6" w:space="0" w:color="auto"/>
              <w:right w:val="single" w:sz="6" w:space="0" w:color="auto"/>
            </w:tcBorders>
            <w:hideMark/>
          </w:tcPr>
          <w:p w14:paraId="2D8B5F7F" w14:textId="77777777" w:rsidR="00D933B7" w:rsidRPr="00D36F2F" w:rsidRDefault="00D933B7">
            <w:pPr>
              <w:spacing w:line="259" w:lineRule="auto"/>
              <w:rPr>
                <w:lang w:val="en-IE"/>
              </w:rPr>
            </w:pPr>
            <w:r>
              <w:rPr>
                <w:lang w:val="en-US"/>
              </w:rPr>
              <w:t>EUR</w:t>
            </w:r>
            <w:r>
              <w:rPr>
                <w:rFonts w:cs="Arial"/>
                <w:lang w:val="en-US"/>
              </w:rPr>
              <w:t xml:space="preserve"> 4 </w:t>
            </w:r>
            <w:r>
              <w:rPr>
                <w:lang w:val="en-US"/>
              </w:rPr>
              <w:t>517</w:t>
            </w:r>
            <w:r>
              <w:rPr>
                <w:rFonts w:cs="Arial"/>
                <w:lang w:val="en-US"/>
              </w:rPr>
              <w:t xml:space="preserve"> </w:t>
            </w:r>
            <w:r>
              <w:rPr>
                <w:lang w:val="en-US"/>
              </w:rPr>
              <w:t>700,00</w:t>
            </w:r>
            <w:r>
              <w:rPr>
                <w:rFonts w:ascii="Calibri" w:hAnsi="Calibri" w:cs="Calibri"/>
                <w:lang w:val="en-IE"/>
              </w:rPr>
              <w:t> </w:t>
            </w:r>
          </w:p>
        </w:tc>
      </w:tr>
    </w:tbl>
    <w:p w14:paraId="3902C4E6" w14:textId="77777777" w:rsidR="00D933B7" w:rsidRPr="005847DC" w:rsidRDefault="00D933B7" w:rsidP="00D933B7">
      <w:pPr>
        <w:spacing w:line="259" w:lineRule="auto"/>
        <w:rPr>
          <w:lang w:val="en-IE"/>
        </w:rPr>
      </w:pPr>
    </w:p>
    <w:p w14:paraId="3A488445" w14:textId="19D0944B" w:rsidR="00D933B7" w:rsidRPr="00134D5B" w:rsidRDefault="00D933B7" w:rsidP="00D933B7">
      <w:pPr>
        <w:spacing w:line="259" w:lineRule="auto"/>
        <w:rPr>
          <w:lang w:val="en-IE"/>
        </w:rPr>
      </w:pPr>
      <w:r>
        <w:rPr>
          <w:lang w:val="en-IE"/>
        </w:rPr>
        <w:t>The amounts come from different apportionment levels to the specific</w:t>
      </w:r>
      <w:r>
        <w:rPr>
          <w:rFonts w:ascii="Calibri" w:hAnsi="Calibri" w:cs="Calibri"/>
          <w:lang w:val="en-IE"/>
        </w:rPr>
        <w:t> </w:t>
      </w:r>
      <w:r>
        <w:rPr>
          <w:lang w:val="en-IE"/>
        </w:rPr>
        <w:t>objectives</w:t>
      </w:r>
      <w:r>
        <w:rPr>
          <w:rFonts w:ascii="Calibri" w:hAnsi="Calibri" w:cs="Calibri"/>
          <w:lang w:val="en-IE"/>
        </w:rPr>
        <w:t> </w:t>
      </w:r>
      <w:r>
        <w:rPr>
          <w:lang w:val="en-IE"/>
        </w:rPr>
        <w:t>of the total investment values. The apportionment factors are assigned when projects make a substantial contribution to the specific</w:t>
      </w:r>
      <w:r>
        <w:rPr>
          <w:rFonts w:ascii="Calibri" w:hAnsi="Calibri" w:cs="Calibri"/>
          <w:lang w:val="en-IE"/>
        </w:rPr>
        <w:t> </w:t>
      </w:r>
      <w:r>
        <w:rPr>
          <w:lang w:val="en-IE"/>
        </w:rPr>
        <w:t>objectives, do not harm others and</w:t>
      </w:r>
      <w:r>
        <w:rPr>
          <w:rFonts w:ascii="Calibri" w:hAnsi="Calibri" w:cs="Calibri"/>
          <w:lang w:val="en-IE"/>
        </w:rPr>
        <w:t> </w:t>
      </w:r>
      <w:r>
        <w:rPr>
          <w:lang w:val="en-IE"/>
        </w:rPr>
        <w:t>comply with the minimum safeguards and technical criteria.</w:t>
      </w:r>
    </w:p>
    <w:p w14:paraId="0B07274F" w14:textId="77777777" w:rsidR="00D933B7" w:rsidRPr="00D36F2F" w:rsidRDefault="00D933B7" w:rsidP="00D933B7">
      <w:pPr>
        <w:spacing w:line="259" w:lineRule="auto"/>
        <w:rPr>
          <w:lang w:val="en-IE"/>
        </w:rPr>
      </w:pPr>
      <w:r>
        <w:rPr>
          <w:lang w:val="en-IE"/>
        </w:rPr>
        <w:t>The projects funded in 2022 include the establishment of a capacity-building programme on the environment and air quality, environmental</w:t>
      </w:r>
      <w:r>
        <w:rPr>
          <w:rFonts w:ascii="Calibri" w:hAnsi="Calibri" w:cs="Calibri"/>
          <w:lang w:val="en-IE"/>
        </w:rPr>
        <w:t> </w:t>
      </w:r>
      <w:r>
        <w:rPr>
          <w:lang w:val="en-IE"/>
        </w:rPr>
        <w:t>inspection</w:t>
      </w:r>
      <w:r>
        <w:rPr>
          <w:rFonts w:ascii="Calibri" w:hAnsi="Calibri" w:cs="Calibri"/>
          <w:lang w:val="en-IE"/>
        </w:rPr>
        <w:t> </w:t>
      </w:r>
      <w:r>
        <w:rPr>
          <w:lang w:val="en-IE"/>
        </w:rPr>
        <w:t>and monitoring supplies as well as the production of a geochemical agent map in the western part of Cyprus and measures to increase energy efficiency in local communities. In 2023,</w:t>
      </w:r>
      <w:r>
        <w:rPr>
          <w:rFonts w:ascii="Calibri" w:hAnsi="Calibri" w:cs="Calibri"/>
          <w:lang w:val="en-IE"/>
        </w:rPr>
        <w:t> </w:t>
      </w:r>
      <w:r>
        <w:rPr>
          <w:lang w:val="en-IE"/>
        </w:rPr>
        <w:t>additional</w:t>
      </w:r>
      <w:r>
        <w:rPr>
          <w:rFonts w:ascii="Calibri" w:hAnsi="Calibri" w:cs="Calibri"/>
          <w:lang w:val="en-IE"/>
        </w:rPr>
        <w:t> </w:t>
      </w:r>
      <w:r>
        <w:rPr>
          <w:lang w:val="en-IE"/>
        </w:rPr>
        <w:t>investment was made to bolster local energy-efficiency strategies and to provide a grant for a research project on marine pesticides. In 2024, two projects aimed at increasing the environmental monitoring and noise-control capabilities of the Turkish Cypriot community were financed.</w:t>
      </w:r>
      <w:r>
        <w:rPr>
          <w:rFonts w:ascii="Calibri" w:hAnsi="Calibri" w:cs="Calibri"/>
          <w:lang w:val="en-IE"/>
        </w:rPr>
        <w:t> </w:t>
      </w:r>
      <w:r>
        <w:rPr>
          <w:lang w:val="en-IE"/>
        </w:rPr>
        <w:t>In 2025, the EU funded the Pedieos river/Kanlidere linear park project, dedicated to the conservation of the riverbank and the creation of green spaces for the residents of the divided city of Nicosia. Equally, it funded a photovoltaic park for the wastewater treatment plants of Famagusta and Morphou, and a set of weather monitoring stations for climate change adaptation.</w:t>
      </w:r>
    </w:p>
    <w:p w14:paraId="2C7BA5D1" w14:textId="77777777" w:rsidR="00D933B7" w:rsidRPr="00D36F2F" w:rsidRDefault="00D933B7" w:rsidP="00D933B7">
      <w:pPr>
        <w:spacing w:after="0" w:line="240" w:lineRule="auto"/>
        <w:contextualSpacing/>
        <w:rPr>
          <w:lang w:val="en-IE"/>
        </w:rPr>
      </w:pPr>
      <w:r>
        <w:rPr>
          <w:lang w:val="en-IE"/>
        </w:rPr>
        <w:t>The principles</w:t>
      </w:r>
      <w:r>
        <w:rPr>
          <w:rFonts w:ascii="Calibri" w:hAnsi="Calibri" w:cs="Calibri"/>
          <w:lang w:val="en-IE"/>
        </w:rPr>
        <w:t> </w:t>
      </w:r>
      <w:r>
        <w:rPr>
          <w:lang w:val="en-IE"/>
        </w:rPr>
        <w:t>established</w:t>
      </w:r>
      <w:r>
        <w:rPr>
          <w:rFonts w:ascii="Calibri" w:hAnsi="Calibri" w:cs="Calibri"/>
          <w:lang w:val="en-IE"/>
        </w:rPr>
        <w:t> </w:t>
      </w:r>
      <w:r>
        <w:rPr>
          <w:lang w:val="en-IE"/>
        </w:rPr>
        <w:t>in the taxonomy are considered at the following stages in the project management cycle.</w:t>
      </w:r>
      <w:r>
        <w:rPr>
          <w:rFonts w:ascii="Calibri" w:hAnsi="Calibri" w:cs="Calibri"/>
          <w:lang w:val="en-IE"/>
        </w:rPr>
        <w:t> </w:t>
      </w:r>
    </w:p>
    <w:p w14:paraId="1E950B89" w14:textId="77777777" w:rsidR="00D933B7" w:rsidRPr="005C0413" w:rsidRDefault="00D933B7" w:rsidP="00373960">
      <w:pPr>
        <w:pStyle w:val="ListParagraph"/>
        <w:numPr>
          <w:ilvl w:val="0"/>
          <w:numId w:val="35"/>
        </w:numPr>
        <w:spacing w:after="0" w:line="240" w:lineRule="auto"/>
        <w:rPr>
          <w:lang w:val="en-IE"/>
        </w:rPr>
      </w:pPr>
      <w:r>
        <w:rPr>
          <w:lang w:val="en-IE"/>
        </w:rPr>
        <w:t>At the time the financing decision is programmed and drafted.</w:t>
      </w:r>
      <w:r>
        <w:rPr>
          <w:rFonts w:ascii="Calibri" w:hAnsi="Calibri" w:cs="Calibri"/>
          <w:lang w:val="en-IE"/>
        </w:rPr>
        <w:t> </w:t>
      </w:r>
    </w:p>
    <w:p w14:paraId="56E83A9E" w14:textId="77777777" w:rsidR="00D933B7" w:rsidRPr="005C0413" w:rsidRDefault="00D933B7" w:rsidP="00373960">
      <w:pPr>
        <w:pStyle w:val="ListParagraph"/>
        <w:numPr>
          <w:ilvl w:val="0"/>
          <w:numId w:val="35"/>
        </w:numPr>
        <w:spacing w:after="0" w:line="240" w:lineRule="auto"/>
        <w:rPr>
          <w:lang w:val="en-IE"/>
        </w:rPr>
      </w:pPr>
      <w:r>
        <w:rPr>
          <w:lang w:val="en-IE"/>
        </w:rPr>
        <w:t>At the time of commitment (when certain amendments are inevitable or more specificity is needed in terms of</w:t>
      </w:r>
      <w:r>
        <w:rPr>
          <w:rFonts w:ascii="Calibri" w:hAnsi="Calibri" w:cs="Calibri"/>
          <w:lang w:val="en-IE"/>
        </w:rPr>
        <w:t> </w:t>
      </w:r>
      <w:r>
        <w:rPr>
          <w:lang w:val="en-IE"/>
        </w:rPr>
        <w:t>objectives</w:t>
      </w:r>
      <w:r>
        <w:rPr>
          <w:rFonts w:ascii="Calibri" w:hAnsi="Calibri" w:cs="Calibri"/>
          <w:lang w:val="en-IE"/>
        </w:rPr>
        <w:t> </w:t>
      </w:r>
      <w:r>
        <w:rPr>
          <w:lang w:val="en-IE"/>
        </w:rPr>
        <w:t>and targets).</w:t>
      </w:r>
      <w:r>
        <w:rPr>
          <w:rFonts w:ascii="Calibri" w:hAnsi="Calibri" w:cs="Calibri"/>
          <w:lang w:val="en-IE"/>
        </w:rPr>
        <w:t> </w:t>
      </w:r>
    </w:p>
    <w:p w14:paraId="261DB3EA" w14:textId="77777777" w:rsidR="00D933B7" w:rsidRPr="005C0413" w:rsidRDefault="00D933B7" w:rsidP="00373960">
      <w:pPr>
        <w:pStyle w:val="ListParagraph"/>
        <w:numPr>
          <w:ilvl w:val="0"/>
          <w:numId w:val="35"/>
        </w:numPr>
        <w:spacing w:after="0" w:line="240" w:lineRule="auto"/>
        <w:rPr>
          <w:lang w:val="en-IE"/>
        </w:rPr>
      </w:pPr>
      <w:r>
        <w:rPr>
          <w:lang w:val="en-IE"/>
        </w:rPr>
        <w:t>When catering for all reporting needs (before, during and after project implementation).</w:t>
      </w:r>
      <w:r>
        <w:rPr>
          <w:rFonts w:ascii="Calibri" w:hAnsi="Calibri" w:cs="Calibri"/>
          <w:lang w:val="en-IE"/>
        </w:rPr>
        <w:t> </w:t>
      </w:r>
    </w:p>
    <w:p w14:paraId="5C8BDCCA" w14:textId="77777777" w:rsidR="00D933B7" w:rsidRPr="005847DC" w:rsidRDefault="00D933B7" w:rsidP="00D933B7">
      <w:pPr>
        <w:spacing w:after="0" w:line="240" w:lineRule="auto"/>
        <w:ind w:left="720"/>
        <w:contextualSpacing/>
        <w:rPr>
          <w:lang w:val="en-IE"/>
        </w:rPr>
      </w:pPr>
    </w:p>
    <w:p w14:paraId="7CA227D7"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7A421505"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73DF69F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5CF173D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35F6A9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2C7A60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03A74E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6DA47C04"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5A36901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35E303A2" w14:textId="77777777">
        <w:trPr>
          <w:trHeight w:val="300"/>
        </w:trPr>
        <w:tc>
          <w:tcPr>
            <w:tcW w:w="895" w:type="dxa"/>
            <w:tcBorders>
              <w:top w:val="nil"/>
              <w:left w:val="nil"/>
              <w:bottom w:val="single" w:sz="6" w:space="0" w:color="8C8C8C"/>
              <w:right w:val="nil"/>
            </w:tcBorders>
            <w:vAlign w:val="center"/>
            <w:hideMark/>
          </w:tcPr>
          <w:p w14:paraId="542D652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6C8DE78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1AF7EA8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3ED17C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9B62C3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4CCB550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2F89007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3E414D42" w14:textId="77777777">
        <w:trPr>
          <w:trHeight w:val="300"/>
        </w:trPr>
        <w:tc>
          <w:tcPr>
            <w:tcW w:w="895" w:type="dxa"/>
            <w:tcBorders>
              <w:top w:val="nil"/>
              <w:left w:val="nil"/>
              <w:bottom w:val="single" w:sz="6" w:space="0" w:color="8C8C8C"/>
              <w:right w:val="nil"/>
            </w:tcBorders>
            <w:vAlign w:val="center"/>
            <w:hideMark/>
          </w:tcPr>
          <w:p w14:paraId="610F3F1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0F4E62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0.3</w:t>
            </w:r>
          </w:p>
        </w:tc>
        <w:tc>
          <w:tcPr>
            <w:tcW w:w="1513" w:type="dxa"/>
            <w:tcBorders>
              <w:top w:val="nil"/>
              <w:left w:val="nil"/>
              <w:bottom w:val="single" w:sz="6" w:space="0" w:color="8C8C8C"/>
              <w:right w:val="nil"/>
            </w:tcBorders>
            <w:hideMark/>
          </w:tcPr>
          <w:p w14:paraId="6E2EE70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8619E2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0.7</w:t>
            </w:r>
          </w:p>
        </w:tc>
        <w:tc>
          <w:tcPr>
            <w:tcW w:w="1443" w:type="dxa"/>
            <w:tcBorders>
              <w:top w:val="nil"/>
              <w:left w:val="nil"/>
              <w:bottom w:val="single" w:sz="6" w:space="0" w:color="8C8C8C"/>
              <w:right w:val="nil"/>
            </w:tcBorders>
            <w:hideMark/>
          </w:tcPr>
          <w:p w14:paraId="73FC46C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30353F7A"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05D101D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1.0</w:t>
            </w:r>
          </w:p>
        </w:tc>
      </w:tr>
      <w:tr w:rsidR="00D933B7" w:rsidRPr="00426441" w14:paraId="2EFA0CC7" w14:textId="77777777">
        <w:trPr>
          <w:trHeight w:val="300"/>
        </w:trPr>
        <w:tc>
          <w:tcPr>
            <w:tcW w:w="895" w:type="dxa"/>
            <w:tcBorders>
              <w:top w:val="nil"/>
              <w:left w:val="nil"/>
              <w:bottom w:val="single" w:sz="6" w:space="0" w:color="8C8C8C"/>
              <w:right w:val="nil"/>
            </w:tcBorders>
            <w:vAlign w:val="center"/>
            <w:hideMark/>
          </w:tcPr>
          <w:p w14:paraId="6A3DABE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5AF7947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6707FFE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8F2581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429D27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137B8828"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05231C1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070B612E" w14:textId="77777777">
        <w:trPr>
          <w:trHeight w:val="300"/>
        </w:trPr>
        <w:tc>
          <w:tcPr>
            <w:tcW w:w="895" w:type="dxa"/>
            <w:tcBorders>
              <w:top w:val="nil"/>
              <w:left w:val="nil"/>
              <w:bottom w:val="single" w:sz="4" w:space="0" w:color="7F7F7F" w:themeColor="text1" w:themeTint="80"/>
              <w:right w:val="nil"/>
            </w:tcBorders>
            <w:vAlign w:val="center"/>
            <w:hideMark/>
          </w:tcPr>
          <w:p w14:paraId="49C9076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402D135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31.7</w:t>
            </w:r>
          </w:p>
        </w:tc>
        <w:tc>
          <w:tcPr>
            <w:tcW w:w="1513" w:type="dxa"/>
            <w:tcBorders>
              <w:top w:val="nil"/>
              <w:left w:val="nil"/>
              <w:bottom w:val="single" w:sz="4" w:space="0" w:color="7F7F7F" w:themeColor="text1" w:themeTint="80"/>
              <w:right w:val="nil"/>
            </w:tcBorders>
            <w:hideMark/>
          </w:tcPr>
          <w:p w14:paraId="1C4AE6A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34.3</w:t>
            </w:r>
          </w:p>
        </w:tc>
        <w:tc>
          <w:tcPr>
            <w:tcW w:w="1443" w:type="dxa"/>
            <w:tcBorders>
              <w:top w:val="nil"/>
              <w:left w:val="nil"/>
              <w:bottom w:val="single" w:sz="4" w:space="0" w:color="7F7F7F" w:themeColor="text1" w:themeTint="80"/>
              <w:right w:val="nil"/>
            </w:tcBorders>
            <w:hideMark/>
          </w:tcPr>
          <w:p w14:paraId="007FD23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32.9</w:t>
            </w:r>
          </w:p>
        </w:tc>
        <w:tc>
          <w:tcPr>
            <w:tcW w:w="1443" w:type="dxa"/>
            <w:tcBorders>
              <w:top w:val="nil"/>
              <w:left w:val="nil"/>
              <w:bottom w:val="single" w:sz="4" w:space="0" w:color="7F7F7F" w:themeColor="text1" w:themeTint="80"/>
              <w:right w:val="nil"/>
            </w:tcBorders>
            <w:hideMark/>
          </w:tcPr>
          <w:p w14:paraId="42B136C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34.3</w:t>
            </w:r>
          </w:p>
        </w:tc>
        <w:tc>
          <w:tcPr>
            <w:tcW w:w="1332" w:type="dxa"/>
            <w:tcBorders>
              <w:top w:val="nil"/>
              <w:left w:val="nil"/>
              <w:bottom w:val="single" w:sz="4" w:space="0" w:color="7F7F7F" w:themeColor="text1" w:themeTint="80"/>
              <w:right w:val="nil"/>
            </w:tcBorders>
          </w:tcPr>
          <w:p w14:paraId="238ED76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35.5</w:t>
            </w:r>
          </w:p>
        </w:tc>
        <w:tc>
          <w:tcPr>
            <w:tcW w:w="1453" w:type="dxa"/>
            <w:tcBorders>
              <w:top w:val="nil"/>
              <w:left w:val="nil"/>
              <w:bottom w:val="single" w:sz="4" w:space="0" w:color="7F7F7F" w:themeColor="text1" w:themeTint="80"/>
              <w:right w:val="nil"/>
            </w:tcBorders>
            <w:hideMark/>
          </w:tcPr>
          <w:p w14:paraId="39EAFD7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168.7</w:t>
            </w:r>
          </w:p>
        </w:tc>
      </w:tr>
      <w:tr w:rsidR="00D933B7" w:rsidRPr="00426441" w14:paraId="04AFDD8E"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5A9BE119"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29176F8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32.0</w:t>
            </w:r>
          </w:p>
        </w:tc>
        <w:tc>
          <w:tcPr>
            <w:tcW w:w="1513" w:type="dxa"/>
            <w:tcBorders>
              <w:top w:val="single" w:sz="4" w:space="0" w:color="7F7F7F" w:themeColor="text1" w:themeTint="80"/>
              <w:left w:val="nil"/>
              <w:bottom w:val="single" w:sz="6" w:space="0" w:color="8C8C8C"/>
              <w:right w:val="nil"/>
            </w:tcBorders>
          </w:tcPr>
          <w:p w14:paraId="031F242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34.3</w:t>
            </w:r>
          </w:p>
        </w:tc>
        <w:tc>
          <w:tcPr>
            <w:tcW w:w="1443" w:type="dxa"/>
            <w:tcBorders>
              <w:top w:val="single" w:sz="4" w:space="0" w:color="7F7F7F" w:themeColor="text1" w:themeTint="80"/>
              <w:left w:val="nil"/>
              <w:bottom w:val="single" w:sz="6" w:space="0" w:color="8C8C8C"/>
              <w:right w:val="nil"/>
            </w:tcBorders>
          </w:tcPr>
          <w:p w14:paraId="5CBBB5C7"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33.6</w:t>
            </w:r>
          </w:p>
        </w:tc>
        <w:tc>
          <w:tcPr>
            <w:tcW w:w="1443" w:type="dxa"/>
            <w:tcBorders>
              <w:top w:val="single" w:sz="4" w:space="0" w:color="7F7F7F" w:themeColor="text1" w:themeTint="80"/>
              <w:left w:val="nil"/>
              <w:bottom w:val="single" w:sz="6" w:space="0" w:color="8C8C8C"/>
              <w:right w:val="nil"/>
            </w:tcBorders>
          </w:tcPr>
          <w:p w14:paraId="28396E8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34.3</w:t>
            </w:r>
          </w:p>
        </w:tc>
        <w:tc>
          <w:tcPr>
            <w:tcW w:w="1332" w:type="dxa"/>
            <w:tcBorders>
              <w:top w:val="single" w:sz="4" w:space="0" w:color="7F7F7F" w:themeColor="text1" w:themeTint="80"/>
              <w:left w:val="nil"/>
              <w:bottom w:val="single" w:sz="6" w:space="0" w:color="8C8C8C"/>
              <w:right w:val="nil"/>
            </w:tcBorders>
          </w:tcPr>
          <w:p w14:paraId="3E53379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35.5</w:t>
            </w:r>
          </w:p>
        </w:tc>
        <w:tc>
          <w:tcPr>
            <w:tcW w:w="1453" w:type="dxa"/>
            <w:tcBorders>
              <w:top w:val="single" w:sz="4" w:space="0" w:color="7F7F7F" w:themeColor="text1" w:themeTint="80"/>
              <w:left w:val="nil"/>
              <w:bottom w:val="single" w:sz="6" w:space="0" w:color="8C8C8C"/>
              <w:right w:val="nil"/>
            </w:tcBorders>
          </w:tcPr>
          <w:p w14:paraId="1987AAC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169.7</w:t>
            </w:r>
          </w:p>
        </w:tc>
      </w:tr>
    </w:tbl>
    <w:p w14:paraId="69D33FB7" w14:textId="77777777" w:rsidR="00D933B7" w:rsidRDefault="00D933B7" w:rsidP="00D933B7">
      <w:pPr>
        <w:pStyle w:val="ListParagraph"/>
        <w:ind w:left="360"/>
        <w:rPr>
          <w:lang w:eastAsia="en-GB"/>
        </w:rPr>
      </w:pPr>
    </w:p>
    <w:p w14:paraId="684032FC" w14:textId="77777777" w:rsidR="00D933B7" w:rsidRPr="00CF4513" w:rsidRDefault="00D933B7" w:rsidP="00D933B7">
      <w:pPr>
        <w:pStyle w:val="ListParagraph"/>
        <w:ind w:left="0"/>
        <w:jc w:val="both"/>
        <w:rPr>
          <w:rFonts w:cs="Calibri"/>
          <w:lang w:val="en-IE" w:eastAsia="en-GB"/>
        </w:rPr>
      </w:pPr>
      <w:r>
        <w:rPr>
          <w:lang w:val="en-IE" w:eastAsia="en-GB"/>
        </w:rPr>
        <w:t>The aid programme is strictly related to the reunification of Cyprus and</w:t>
      </w:r>
      <w:r>
        <w:rPr>
          <w:rFonts w:ascii="Calibri" w:hAnsi="Calibri" w:cs="Calibri"/>
          <w:lang w:val="en-IE" w:eastAsia="en-GB"/>
        </w:rPr>
        <w:t> </w:t>
      </w:r>
      <w:r>
        <w:rPr>
          <w:lang w:val="en-IE" w:eastAsia="en-GB"/>
        </w:rPr>
        <w:t>operates</w:t>
      </w:r>
      <w:r>
        <w:rPr>
          <w:rFonts w:ascii="Calibri" w:hAnsi="Calibri" w:cs="Calibri"/>
          <w:lang w:val="en-IE" w:eastAsia="en-GB"/>
        </w:rPr>
        <w:t> </w:t>
      </w:r>
      <w:r>
        <w:rPr>
          <w:lang w:val="en-IE" w:eastAsia="en-GB"/>
        </w:rPr>
        <w:t>in relation to six fixed</w:t>
      </w:r>
      <w:r>
        <w:rPr>
          <w:rFonts w:ascii="Calibri" w:hAnsi="Calibri" w:cs="Calibri"/>
          <w:lang w:val="en-IE" w:eastAsia="en-GB"/>
        </w:rPr>
        <w:t> </w:t>
      </w:r>
      <w:r>
        <w:rPr>
          <w:lang w:val="en-IE" w:eastAsia="en-GB"/>
        </w:rPr>
        <w:t>objectives. Gender priorities are not featured among the</w:t>
      </w:r>
      <w:r>
        <w:rPr>
          <w:rFonts w:ascii="Calibri" w:hAnsi="Calibri" w:cs="Calibri"/>
          <w:lang w:val="en-IE" w:eastAsia="en-GB"/>
        </w:rPr>
        <w:t> </w:t>
      </w:r>
      <w:r>
        <w:rPr>
          <w:lang w:val="en-IE" w:eastAsia="en-GB"/>
        </w:rPr>
        <w:t>objectives.</w:t>
      </w:r>
      <w:r>
        <w:rPr>
          <w:rFonts w:ascii="Calibri" w:hAnsi="Calibri" w:cs="Calibri"/>
          <w:lang w:val="en-IE" w:eastAsia="en-GB"/>
        </w:rPr>
        <w:t> </w:t>
      </w:r>
      <w:r>
        <w:rPr>
          <w:lang w:val="en-IE" w:eastAsia="en-GB"/>
        </w:rPr>
        <w:t>However, the programme contributes to gender equality in the following ways:</w:t>
      </w:r>
      <w:r>
        <w:rPr>
          <w:rFonts w:ascii="Calibri" w:hAnsi="Calibri" w:cs="Calibri"/>
          <w:lang w:val="en-IE" w:eastAsia="en-GB"/>
        </w:rPr>
        <w:t> </w:t>
      </w:r>
    </w:p>
    <w:p w14:paraId="01F0CFC8" w14:textId="77777777" w:rsidR="00D933B7" w:rsidRPr="00CF4513" w:rsidRDefault="00D933B7" w:rsidP="00D933B7">
      <w:pPr>
        <w:pStyle w:val="ListParagraph"/>
        <w:ind w:left="360"/>
        <w:rPr>
          <w:lang w:val="en-IE" w:eastAsia="en-GB"/>
        </w:rPr>
      </w:pPr>
    </w:p>
    <w:p w14:paraId="0E5FE428" w14:textId="77777777" w:rsidR="00D933B7" w:rsidRPr="005C0413" w:rsidRDefault="00D933B7" w:rsidP="00373960">
      <w:pPr>
        <w:pStyle w:val="ListParagraph"/>
        <w:numPr>
          <w:ilvl w:val="0"/>
          <w:numId w:val="36"/>
        </w:numPr>
        <w:spacing w:after="240" w:line="264" w:lineRule="auto"/>
        <w:rPr>
          <w:lang w:val="en-IE" w:eastAsia="en-GB"/>
        </w:rPr>
      </w:pPr>
      <w:r>
        <w:rPr>
          <w:lang w:val="en-IE" w:eastAsia="en-GB"/>
        </w:rPr>
        <w:t>promoting the inclusion of women in social and economic life;</w:t>
      </w:r>
      <w:r>
        <w:rPr>
          <w:rFonts w:ascii="Calibri" w:hAnsi="Calibri" w:cs="Calibri"/>
          <w:lang w:val="en-IE" w:eastAsia="en-GB"/>
        </w:rPr>
        <w:t> </w:t>
      </w:r>
    </w:p>
    <w:p w14:paraId="0FC0845D" w14:textId="77777777" w:rsidR="00D933B7" w:rsidRPr="005C0413" w:rsidRDefault="00D933B7" w:rsidP="00373960">
      <w:pPr>
        <w:pStyle w:val="ListParagraph"/>
        <w:numPr>
          <w:ilvl w:val="0"/>
          <w:numId w:val="36"/>
        </w:numPr>
        <w:spacing w:after="240" w:line="264" w:lineRule="auto"/>
        <w:rPr>
          <w:lang w:val="en-IE" w:eastAsia="en-GB"/>
        </w:rPr>
      </w:pPr>
      <w:r>
        <w:rPr>
          <w:lang w:val="en-IE" w:eastAsia="en-GB"/>
        </w:rPr>
        <w:t>promoting EU values and inclusiveness, particularly in schools;</w:t>
      </w:r>
      <w:r>
        <w:rPr>
          <w:rFonts w:ascii="Calibri" w:hAnsi="Calibri" w:cs="Calibri"/>
          <w:lang w:val="en-IE" w:eastAsia="en-GB"/>
        </w:rPr>
        <w:t> </w:t>
      </w:r>
    </w:p>
    <w:p w14:paraId="67A2A63F" w14:textId="77777777" w:rsidR="00D933B7" w:rsidRPr="005C0413" w:rsidRDefault="00D933B7" w:rsidP="00373960">
      <w:pPr>
        <w:pStyle w:val="ListParagraph"/>
        <w:numPr>
          <w:ilvl w:val="0"/>
          <w:numId w:val="36"/>
        </w:numPr>
        <w:spacing w:after="240" w:line="264" w:lineRule="auto"/>
        <w:rPr>
          <w:lang w:val="en-IE" w:eastAsia="en-GB"/>
        </w:rPr>
      </w:pPr>
      <w:r>
        <w:rPr>
          <w:lang w:val="en-IE" w:eastAsia="en-GB"/>
        </w:rPr>
        <w:t>providing direct support (via grants) to civil-society organisations addressing equality issues (including women, young people, older people, people with disabilities, LGBTIQ people and vulnerable groups);</w:t>
      </w:r>
      <w:r>
        <w:rPr>
          <w:rFonts w:ascii="Calibri" w:hAnsi="Calibri" w:cs="Calibri"/>
          <w:lang w:val="en-IE" w:eastAsia="en-GB"/>
        </w:rPr>
        <w:t> </w:t>
      </w:r>
      <w:r>
        <w:rPr>
          <w:lang w:val="en-IE" w:eastAsia="en-GB"/>
        </w:rPr>
        <w:t>promoting gender equality education, prevention of domestic violence and sexual health education in schools; and</w:t>
      </w:r>
    </w:p>
    <w:p w14:paraId="65D09D25" w14:textId="77777777" w:rsidR="00D933B7" w:rsidRPr="005C0413" w:rsidRDefault="00D933B7" w:rsidP="00373960">
      <w:pPr>
        <w:pStyle w:val="ListParagraph"/>
        <w:numPr>
          <w:ilvl w:val="0"/>
          <w:numId w:val="36"/>
        </w:numPr>
        <w:spacing w:after="240" w:line="264" w:lineRule="auto"/>
        <w:rPr>
          <w:lang w:val="en-IE" w:eastAsia="en-GB"/>
        </w:rPr>
      </w:pPr>
      <w:r>
        <w:rPr>
          <w:lang w:eastAsia="en-GB"/>
        </w:rPr>
        <w:t>participation of women in the peace-building process, including through support to the bi-communal technical committee on gender.</w:t>
      </w:r>
      <w:r>
        <w:rPr>
          <w:lang w:val="en-IE" w:eastAsia="en-GB"/>
        </w:rPr>
        <w:br/>
      </w:r>
      <w:r>
        <w:rPr>
          <w:rFonts w:ascii="Calibri" w:hAnsi="Calibri" w:cs="Calibri"/>
          <w:lang w:val="en-IE" w:eastAsia="en-GB"/>
        </w:rPr>
        <w:t> </w:t>
      </w:r>
    </w:p>
    <w:p w14:paraId="0F29819D" w14:textId="77777777" w:rsidR="00D933B7" w:rsidRPr="00CF4513" w:rsidRDefault="00D933B7" w:rsidP="00D933B7">
      <w:pPr>
        <w:pStyle w:val="ListParagraph"/>
        <w:ind w:left="0"/>
        <w:rPr>
          <w:rFonts w:eastAsia="EC Square Sans Pro" w:cs="EC Square Sans Pro"/>
          <w:lang w:val="en-IE"/>
        </w:rPr>
      </w:pPr>
      <w:r>
        <w:rPr>
          <w:lang w:val="en-IE" w:eastAsia="en-GB"/>
        </w:rPr>
        <w:t xml:space="preserve">Gender equality is a critical consideration for many aid programmes funded civil-society projects. The programme funds civil society actions whose main objective is to advance gender equality </w:t>
      </w:r>
      <w:r>
        <w:rPr>
          <w:rFonts w:eastAsia="EC Square Sans Pro" w:cs="EC Square Sans Pro"/>
          <w:lang w:val="en-IE"/>
        </w:rPr>
        <w:t>and actions which contribute to gender equality.</w:t>
      </w:r>
    </w:p>
    <w:p w14:paraId="465E3076" w14:textId="77777777" w:rsidR="00D933B7" w:rsidRPr="00CF4513" w:rsidRDefault="00D933B7" w:rsidP="00D933B7">
      <w:pPr>
        <w:pStyle w:val="ListParagraph"/>
        <w:ind w:left="360"/>
        <w:rPr>
          <w:rFonts w:eastAsia="EC Square Sans Pro" w:cs="EC Square Sans Pro"/>
          <w:lang w:val="en-IE"/>
        </w:rPr>
      </w:pPr>
    </w:p>
    <w:p w14:paraId="26760333" w14:textId="77777777" w:rsidR="00D933B7" w:rsidRPr="00CF4513" w:rsidRDefault="00D933B7" w:rsidP="00D933B7">
      <w:pPr>
        <w:pStyle w:val="ListParagraph"/>
        <w:ind w:left="0"/>
        <w:rPr>
          <w:lang w:val="en-IE" w:eastAsia="en-GB"/>
        </w:rPr>
      </w:pPr>
      <w:r>
        <w:rPr>
          <w:lang w:val="en-IE" w:eastAsia="en-GB"/>
        </w:rPr>
        <w:t>The following civil society grants aiming to promote gender equality were successfully completed in 2025:</w:t>
      </w:r>
      <w:r>
        <w:rPr>
          <w:rFonts w:ascii="Calibri" w:hAnsi="Calibri" w:cs="Calibri"/>
          <w:lang w:val="en-IE" w:eastAsia="en-GB"/>
        </w:rPr>
        <w:t> </w:t>
      </w:r>
    </w:p>
    <w:p w14:paraId="18657753" w14:textId="77777777" w:rsidR="00D933B7" w:rsidRPr="00CF4513" w:rsidRDefault="00D933B7" w:rsidP="00373960">
      <w:pPr>
        <w:pStyle w:val="ListParagraph"/>
        <w:numPr>
          <w:ilvl w:val="0"/>
          <w:numId w:val="33"/>
        </w:numPr>
        <w:spacing w:after="240" w:line="264" w:lineRule="auto"/>
        <w:rPr>
          <w:lang w:val="en-IE" w:eastAsia="en-GB"/>
        </w:rPr>
      </w:pPr>
      <w:r>
        <w:rPr>
          <w:lang w:val="en-IE" w:eastAsia="en-GB"/>
        </w:rPr>
        <w:t>‘The helix project’ (EU budget EUR</w:t>
      </w:r>
      <w:r>
        <w:rPr>
          <w:rFonts w:ascii="Calibri" w:hAnsi="Calibri" w:cs="Calibri"/>
          <w:lang w:val="en-IE" w:eastAsia="en-GB"/>
        </w:rPr>
        <w:t> </w:t>
      </w:r>
      <w:r>
        <w:rPr>
          <w:lang w:val="en-IE" w:eastAsia="en-GB"/>
        </w:rPr>
        <w:t>199 924,32) contributed to better safeguarding the human rights of LGBTIQ persons,</w:t>
      </w:r>
    </w:p>
    <w:p w14:paraId="079F5CAF" w14:textId="77777777" w:rsidR="00D933B7" w:rsidRPr="00CF4513" w:rsidRDefault="00D933B7" w:rsidP="00D933B7">
      <w:pPr>
        <w:pStyle w:val="ListParagraph"/>
        <w:ind w:left="1087"/>
        <w:rPr>
          <w:lang w:val="en-IE" w:eastAsia="en-GB"/>
        </w:rPr>
      </w:pPr>
      <w:r>
        <w:rPr>
          <w:lang w:val="en-IE" w:eastAsia="en-GB"/>
        </w:rPr>
        <w:t>‘United action against human trafficking’ (EU budget EUR</w:t>
      </w:r>
      <w:r>
        <w:rPr>
          <w:rFonts w:ascii="Calibri" w:hAnsi="Calibri" w:cs="Calibri"/>
          <w:lang w:val="en-IE" w:eastAsia="en-GB"/>
        </w:rPr>
        <w:t> </w:t>
      </w:r>
      <w:r>
        <w:rPr>
          <w:lang w:val="en-IE" w:eastAsia="en-GB"/>
        </w:rPr>
        <w:t>190 000) focused on joint bi-communal action for the protection and support of survivors of human trafficking.</w:t>
      </w:r>
    </w:p>
    <w:p w14:paraId="07B35B87" w14:textId="77777777" w:rsidR="00D933B7" w:rsidRPr="00CF4513" w:rsidRDefault="00D933B7" w:rsidP="00D933B7">
      <w:pPr>
        <w:rPr>
          <w:lang w:val="en-IE" w:eastAsia="en-GB"/>
        </w:rPr>
      </w:pPr>
      <w:r>
        <w:rPr>
          <w:lang w:val="en-IE" w:eastAsia="en-GB"/>
        </w:rPr>
        <w:t>The on-going grants</w:t>
      </w:r>
      <w:r>
        <w:rPr>
          <w:rFonts w:ascii="Calibri" w:hAnsi="Calibri" w:cs="Calibri"/>
          <w:lang w:val="en-IE" w:eastAsia="en-GB"/>
        </w:rPr>
        <w:t> </w:t>
      </w:r>
      <w:r>
        <w:rPr>
          <w:lang w:val="en-IE" w:eastAsia="en-GB"/>
        </w:rPr>
        <w:t xml:space="preserve">that contribute to gender equality by targeting LGBTIQ rights, the fight against human trafficking, the protection and the economic and political empowerment of women are:  </w:t>
      </w:r>
    </w:p>
    <w:p w14:paraId="06CAF521" w14:textId="74567D9E" w:rsidR="00D933B7" w:rsidRPr="005C0413" w:rsidRDefault="00D933B7" w:rsidP="00373960">
      <w:pPr>
        <w:pStyle w:val="ListParagraph"/>
        <w:numPr>
          <w:ilvl w:val="0"/>
          <w:numId w:val="33"/>
        </w:numPr>
        <w:spacing w:after="120" w:line="264" w:lineRule="auto"/>
        <w:rPr>
          <w:lang w:val="en-IE" w:eastAsia="en-GB"/>
        </w:rPr>
      </w:pPr>
      <w:r>
        <w:rPr>
          <w:lang w:val="en-IE" w:eastAsia="en-GB"/>
        </w:rPr>
        <w:t>“Human rights platform” (EU budget EUR</w:t>
      </w:r>
      <w:r>
        <w:rPr>
          <w:rFonts w:ascii="Calibri" w:hAnsi="Calibri" w:cs="Calibri"/>
          <w:lang w:val="en-IE" w:eastAsia="en-GB"/>
        </w:rPr>
        <w:t> </w:t>
      </w:r>
      <w:r>
        <w:rPr>
          <w:lang w:val="en-IE" w:eastAsia="en-GB"/>
        </w:rPr>
        <w:t>1</w:t>
      </w:r>
      <w:r>
        <w:rPr>
          <w:rFonts w:ascii="Calibri" w:hAnsi="Calibri" w:cs="Calibri"/>
          <w:lang w:val="en-IE" w:eastAsia="en-GB"/>
        </w:rPr>
        <w:t> </w:t>
      </w:r>
      <w:r>
        <w:rPr>
          <w:lang w:val="en-IE" w:eastAsia="en-GB"/>
        </w:rPr>
        <w:t>450</w:t>
      </w:r>
      <w:r>
        <w:rPr>
          <w:rFonts w:ascii="Calibri" w:hAnsi="Calibri" w:cs="Calibri"/>
          <w:lang w:val="en-IE" w:eastAsia="en-GB"/>
        </w:rPr>
        <w:t> </w:t>
      </w:r>
      <w:r>
        <w:rPr>
          <w:lang w:val="en-IE" w:eastAsia="en-GB"/>
        </w:rPr>
        <w:t xml:space="preserve">000), </w:t>
      </w:r>
    </w:p>
    <w:p w14:paraId="332AB779" w14:textId="77777777" w:rsidR="00D933B7" w:rsidRPr="005C0413" w:rsidRDefault="00D933B7" w:rsidP="00373960">
      <w:pPr>
        <w:pStyle w:val="ListParagraph"/>
        <w:numPr>
          <w:ilvl w:val="0"/>
          <w:numId w:val="33"/>
        </w:numPr>
        <w:spacing w:after="120" w:line="264" w:lineRule="auto"/>
        <w:rPr>
          <w:lang w:val="en-IE" w:eastAsia="en-GB"/>
        </w:rPr>
      </w:pPr>
      <w:r>
        <w:rPr>
          <w:lang w:val="en-IE" w:eastAsia="en-GB"/>
        </w:rPr>
        <w:t xml:space="preserve">‘Women to support living’ (EU budget EUR 199 473,39), </w:t>
      </w:r>
    </w:p>
    <w:p w14:paraId="08CD778D" w14:textId="77777777" w:rsidR="00D933B7" w:rsidRPr="005C0413" w:rsidRDefault="00D933B7" w:rsidP="00373960">
      <w:pPr>
        <w:pStyle w:val="ListParagraph"/>
        <w:numPr>
          <w:ilvl w:val="0"/>
          <w:numId w:val="33"/>
        </w:numPr>
        <w:spacing w:after="120" w:line="264" w:lineRule="auto"/>
        <w:rPr>
          <w:lang w:val="en-IE" w:eastAsia="en-GB"/>
        </w:rPr>
      </w:pPr>
      <w:r>
        <w:rPr>
          <w:lang w:val="en-IE" w:eastAsia="en-GB"/>
        </w:rPr>
        <w:t>‘Partnership for improving women’s access to productive resources’ (EU budget EUR</w:t>
      </w:r>
      <w:r>
        <w:rPr>
          <w:rFonts w:ascii="Calibri" w:hAnsi="Calibri" w:cs="Calibri"/>
          <w:lang w:val="en-IE" w:eastAsia="en-GB"/>
        </w:rPr>
        <w:t> </w:t>
      </w:r>
      <w:r>
        <w:rPr>
          <w:lang w:val="en-IE" w:eastAsia="en-GB"/>
        </w:rPr>
        <w:t>165</w:t>
      </w:r>
      <w:r>
        <w:rPr>
          <w:rFonts w:ascii="Calibri" w:hAnsi="Calibri" w:cs="Calibri"/>
          <w:lang w:val="en-IE" w:eastAsia="en-GB"/>
        </w:rPr>
        <w:t> </w:t>
      </w:r>
      <w:r>
        <w:rPr>
          <w:lang w:val="en-IE" w:eastAsia="en-GB"/>
        </w:rPr>
        <w:t xml:space="preserve">000), </w:t>
      </w:r>
    </w:p>
    <w:p w14:paraId="4D70007D" w14:textId="77777777" w:rsidR="00D933B7" w:rsidRPr="005C0413" w:rsidRDefault="00D933B7" w:rsidP="00373960">
      <w:pPr>
        <w:pStyle w:val="ListParagraph"/>
        <w:numPr>
          <w:ilvl w:val="0"/>
          <w:numId w:val="33"/>
        </w:numPr>
        <w:spacing w:after="120" w:line="264" w:lineRule="auto"/>
        <w:rPr>
          <w:lang w:val="en-IE" w:eastAsia="en-GB"/>
        </w:rPr>
      </w:pPr>
      <w:r>
        <w:rPr>
          <w:lang w:val="en-IE" w:eastAsia="en-GB"/>
        </w:rPr>
        <w:t>‘Increasing women economic inclusion and women economic partnership across the Green Line’ (EU budget EUR</w:t>
      </w:r>
      <w:r>
        <w:rPr>
          <w:rFonts w:ascii="Calibri" w:hAnsi="Calibri" w:cs="Calibri"/>
          <w:lang w:val="en-IE" w:eastAsia="en-GB"/>
        </w:rPr>
        <w:t> </w:t>
      </w:r>
      <w:r>
        <w:rPr>
          <w:lang w:val="en-IE" w:eastAsia="en-GB"/>
        </w:rPr>
        <w:t>156</w:t>
      </w:r>
      <w:r>
        <w:rPr>
          <w:rFonts w:ascii="Calibri" w:hAnsi="Calibri" w:cs="Calibri"/>
          <w:lang w:val="en-IE" w:eastAsia="en-GB"/>
        </w:rPr>
        <w:t> </w:t>
      </w:r>
      <w:r>
        <w:rPr>
          <w:lang w:val="en-IE" w:eastAsia="en-GB"/>
        </w:rPr>
        <w:t xml:space="preserve">933,96), </w:t>
      </w:r>
    </w:p>
    <w:p w14:paraId="5CCF91F3" w14:textId="77777777" w:rsidR="00D933B7" w:rsidRPr="005C0413" w:rsidRDefault="00D933B7" w:rsidP="00373960">
      <w:pPr>
        <w:pStyle w:val="ListParagraph"/>
        <w:numPr>
          <w:ilvl w:val="0"/>
          <w:numId w:val="33"/>
        </w:numPr>
        <w:spacing w:after="120" w:line="264" w:lineRule="auto"/>
        <w:rPr>
          <w:lang w:val="en-IE" w:eastAsia="en-GB"/>
        </w:rPr>
      </w:pPr>
      <w:r>
        <w:rPr>
          <w:lang w:val="en-IE" w:eastAsia="en-GB"/>
        </w:rPr>
        <w:t>‘Sustainable wetlands initiative for Famagusta’s transformation’ (EU budget EUR 125 000),</w:t>
      </w:r>
    </w:p>
    <w:p w14:paraId="221F0F9D" w14:textId="77777777" w:rsidR="00D933B7" w:rsidRPr="005C0413" w:rsidRDefault="00D933B7" w:rsidP="00373960">
      <w:pPr>
        <w:pStyle w:val="ListParagraph"/>
        <w:numPr>
          <w:ilvl w:val="0"/>
          <w:numId w:val="33"/>
        </w:numPr>
        <w:spacing w:after="120" w:line="264" w:lineRule="auto"/>
        <w:rPr>
          <w:lang w:val="en-IE" w:eastAsia="en-GB"/>
        </w:rPr>
      </w:pPr>
      <w:r>
        <w:rPr>
          <w:lang w:val="en-IE" w:eastAsia="en-GB"/>
        </w:rPr>
        <w:t>‘Women making peace - a grassroots intervention for a united Cyprus’ (EU budget EUR 124 940,74).</w:t>
      </w:r>
      <w:r>
        <w:rPr>
          <w:rFonts w:ascii="Calibri" w:hAnsi="Calibri" w:cs="Calibri"/>
          <w:lang w:val="en-IE" w:eastAsia="en-GB"/>
        </w:rPr>
        <w:t> </w:t>
      </w:r>
    </w:p>
    <w:p w14:paraId="1CA6C8F0" w14:textId="77777777" w:rsidR="00D933B7" w:rsidRPr="00CF4513" w:rsidRDefault="00D933B7" w:rsidP="00D933B7">
      <w:pPr>
        <w:rPr>
          <w:lang w:val="en-IE" w:eastAsia="en-GB"/>
        </w:rPr>
      </w:pPr>
      <w:r>
        <w:rPr>
          <w:lang w:val="en-IE" w:eastAsia="en-GB"/>
        </w:rPr>
        <w:t>The structural impact of these activities on gender equality in the Turkish Cypriot community has not been measured, given that the main focus of the programme remains the reunification of the island.</w:t>
      </w:r>
    </w:p>
    <w:tbl>
      <w:tblPr>
        <w:tblStyle w:val="Planning2022instructions"/>
        <w:tblW w:w="0" w:type="auto"/>
        <w:tblLook w:val="04A0" w:firstRow="1" w:lastRow="0" w:firstColumn="1" w:lastColumn="0" w:noHBand="0" w:noVBand="1"/>
      </w:tblPr>
      <w:tblGrid>
        <w:gridCol w:w="9629"/>
      </w:tblGrid>
      <w:tr w:rsidR="00D933B7" w:rsidRPr="00CF4513" w14:paraId="7B10A15E" w14:textId="77777777">
        <w:tc>
          <w:tcPr>
            <w:tcW w:w="9738" w:type="dxa"/>
            <w:shd w:val="clear" w:color="auto" w:fill="auto"/>
          </w:tcPr>
          <w:p w14:paraId="45775CEE" w14:textId="77777777" w:rsidR="00D933B7" w:rsidRPr="001F2F66" w:rsidRDefault="00D933B7">
            <w:pPr>
              <w:spacing w:after="0" w:line="240" w:lineRule="auto"/>
              <w:textAlignment w:val="baseline"/>
              <w:rPr>
                <w:rFonts w:eastAsia="Times New Roman" w:cs="Segoe UI"/>
                <w:b/>
                <w:bCs/>
                <w:lang w:val="en-IE" w:eastAsia="en-IE"/>
              </w:rPr>
            </w:pPr>
            <w:r w:rsidRPr="001F2F66">
              <w:rPr>
                <w:rFonts w:eastAsia="Times New Roman" w:cs="Segoe UI"/>
                <w:b/>
                <w:bCs/>
                <w:lang w:val="en-IE" w:eastAsia="en-IE"/>
              </w:rPr>
              <w:t>Gender disaggregated information:</w:t>
            </w:r>
            <w:r w:rsidRPr="001F2F66">
              <w:rPr>
                <w:rFonts w:ascii="Calibri" w:eastAsia="Times New Roman" w:hAnsi="Calibri" w:cs="Calibri"/>
                <w:b/>
                <w:bCs/>
                <w:lang w:val="en-IE" w:eastAsia="en-IE"/>
              </w:rPr>
              <w:t> </w:t>
            </w:r>
          </w:p>
          <w:p w14:paraId="0F34E3B7" w14:textId="77777777" w:rsidR="00D933B7" w:rsidRPr="00CF4513" w:rsidRDefault="00D933B7">
            <w:pPr>
              <w:pStyle w:val="TableListBullet"/>
              <w:numPr>
                <w:ilvl w:val="0"/>
                <w:numId w:val="0"/>
              </w:numPr>
            </w:pPr>
            <w:r>
              <w:rPr>
                <w:lang w:val="en-US"/>
              </w:rPr>
              <w:t>Not applicable</w:t>
            </w:r>
            <w:r>
              <w:rPr>
                <w:rFonts w:ascii="Calibri" w:hAnsi="Calibri" w:cs="Calibri"/>
              </w:rPr>
              <w:t> </w:t>
            </w:r>
          </w:p>
        </w:tc>
      </w:tr>
    </w:tbl>
    <w:p w14:paraId="480B94B3" w14:textId="77777777" w:rsidR="00D933B7" w:rsidRPr="00CF4513" w:rsidRDefault="00D933B7" w:rsidP="00D933B7">
      <w:pPr>
        <w:rPr>
          <w:b/>
          <w:bCs/>
        </w:rPr>
      </w:pPr>
    </w:p>
    <w:p w14:paraId="7F54731C"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2"/>
        <w:gridCol w:w="1119"/>
        <w:gridCol w:w="1258"/>
        <w:gridCol w:w="1119"/>
        <w:gridCol w:w="1261"/>
        <w:gridCol w:w="1118"/>
        <w:gridCol w:w="1323"/>
        <w:gridCol w:w="1169"/>
      </w:tblGrid>
      <w:tr w:rsidR="00D933B7" w:rsidRPr="00426441" w14:paraId="1F293757" w14:textId="77777777">
        <w:trPr>
          <w:trHeight w:val="300"/>
        </w:trPr>
        <w:tc>
          <w:tcPr>
            <w:tcW w:w="1272" w:type="dxa"/>
            <w:tcBorders>
              <w:top w:val="single" w:sz="6" w:space="0" w:color="8C8C8C"/>
              <w:left w:val="nil"/>
              <w:bottom w:val="single" w:sz="6" w:space="0" w:color="8C8C8C"/>
              <w:right w:val="nil"/>
            </w:tcBorders>
            <w:shd w:val="clear" w:color="auto" w:fill="F2F2F2" w:themeFill="background1" w:themeFillShade="F2"/>
            <w:hideMark/>
          </w:tcPr>
          <w:p w14:paraId="65D10270"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19" w:type="dxa"/>
            <w:tcBorders>
              <w:top w:val="single" w:sz="6" w:space="0" w:color="8C8C8C"/>
              <w:left w:val="nil"/>
              <w:bottom w:val="single" w:sz="6" w:space="0" w:color="8C8C8C"/>
              <w:right w:val="nil"/>
            </w:tcBorders>
            <w:shd w:val="clear" w:color="auto" w:fill="F2F2F2" w:themeFill="background1" w:themeFillShade="F2"/>
            <w:vAlign w:val="center"/>
            <w:hideMark/>
          </w:tcPr>
          <w:p w14:paraId="1E5779E7"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58" w:type="dxa"/>
            <w:tcBorders>
              <w:top w:val="single" w:sz="6" w:space="0" w:color="8C8C8C"/>
              <w:left w:val="nil"/>
              <w:bottom w:val="single" w:sz="6" w:space="0" w:color="8C8C8C"/>
              <w:right w:val="nil"/>
            </w:tcBorders>
            <w:shd w:val="clear" w:color="auto" w:fill="F2F2F2" w:themeFill="background1" w:themeFillShade="F2"/>
            <w:vAlign w:val="center"/>
            <w:hideMark/>
          </w:tcPr>
          <w:p w14:paraId="1CEC4606"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19" w:type="dxa"/>
            <w:tcBorders>
              <w:top w:val="single" w:sz="6" w:space="0" w:color="8C8C8C"/>
              <w:left w:val="nil"/>
              <w:bottom w:val="single" w:sz="6" w:space="0" w:color="8C8C8C"/>
              <w:right w:val="nil"/>
            </w:tcBorders>
            <w:shd w:val="clear" w:color="auto" w:fill="F2F2F2" w:themeFill="background1" w:themeFillShade="F2"/>
            <w:vAlign w:val="center"/>
            <w:hideMark/>
          </w:tcPr>
          <w:p w14:paraId="2F470303"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61" w:type="dxa"/>
            <w:tcBorders>
              <w:top w:val="single" w:sz="6" w:space="0" w:color="8C8C8C"/>
              <w:left w:val="nil"/>
              <w:bottom w:val="single" w:sz="6" w:space="0" w:color="8C8C8C"/>
              <w:right w:val="nil"/>
            </w:tcBorders>
            <w:shd w:val="clear" w:color="auto" w:fill="F2F2F2" w:themeFill="background1" w:themeFillShade="F2"/>
            <w:vAlign w:val="center"/>
          </w:tcPr>
          <w:p w14:paraId="524B51B8"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18" w:type="dxa"/>
            <w:tcBorders>
              <w:top w:val="single" w:sz="6" w:space="0" w:color="8C8C8C"/>
              <w:left w:val="nil"/>
              <w:bottom w:val="single" w:sz="6" w:space="0" w:color="8C8C8C"/>
              <w:right w:val="nil"/>
            </w:tcBorders>
            <w:shd w:val="clear" w:color="auto" w:fill="F2F2F2" w:themeFill="background1" w:themeFillShade="F2"/>
            <w:vAlign w:val="center"/>
          </w:tcPr>
          <w:p w14:paraId="2E8AF28F"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323" w:type="dxa"/>
            <w:tcBorders>
              <w:top w:val="single" w:sz="6" w:space="0" w:color="8C8C8C"/>
              <w:left w:val="nil"/>
              <w:bottom w:val="single" w:sz="6" w:space="0" w:color="8C8C8C"/>
              <w:right w:val="nil"/>
            </w:tcBorders>
            <w:shd w:val="clear" w:color="auto" w:fill="F2F2F2" w:themeFill="background1" w:themeFillShade="F2"/>
            <w:vAlign w:val="center"/>
            <w:hideMark/>
          </w:tcPr>
          <w:p w14:paraId="23883550"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69" w:type="dxa"/>
            <w:tcBorders>
              <w:top w:val="single" w:sz="6" w:space="0" w:color="8C8C8C"/>
              <w:left w:val="nil"/>
              <w:bottom w:val="single" w:sz="6" w:space="0" w:color="8C8C8C"/>
              <w:right w:val="nil"/>
            </w:tcBorders>
            <w:shd w:val="clear" w:color="auto" w:fill="F2F2F2" w:themeFill="background1" w:themeFillShade="F2"/>
            <w:vAlign w:val="center"/>
            <w:hideMark/>
          </w:tcPr>
          <w:p w14:paraId="3B71FDFA"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61E3F167" w14:textId="77777777">
        <w:trPr>
          <w:trHeight w:val="300"/>
        </w:trPr>
        <w:tc>
          <w:tcPr>
            <w:tcW w:w="1272" w:type="dxa"/>
            <w:tcBorders>
              <w:top w:val="single" w:sz="6" w:space="0" w:color="8C8C8C"/>
              <w:left w:val="nil"/>
              <w:bottom w:val="single" w:sz="6" w:space="0" w:color="8C8C8C"/>
              <w:right w:val="nil"/>
            </w:tcBorders>
            <w:vAlign w:val="center"/>
            <w:hideMark/>
          </w:tcPr>
          <w:p w14:paraId="0B3CBE14"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19" w:type="dxa"/>
            <w:tcBorders>
              <w:top w:val="single" w:sz="6" w:space="0" w:color="8C8C8C"/>
              <w:left w:val="nil"/>
              <w:bottom w:val="single" w:sz="6" w:space="0" w:color="8C8C8C"/>
              <w:right w:val="nil"/>
            </w:tcBorders>
            <w:vAlign w:val="center"/>
            <w:hideMark/>
          </w:tcPr>
          <w:p w14:paraId="3454C4F5" w14:textId="77777777" w:rsidR="00D933B7" w:rsidRPr="003E1C38" w:rsidRDefault="00D933B7">
            <w:pPr>
              <w:spacing w:after="0" w:line="240" w:lineRule="auto"/>
              <w:jc w:val="center"/>
              <w:textAlignment w:val="baseline"/>
              <w:rPr>
                <w:rFonts w:ascii="Segoe UI" w:hAnsi="Segoe UI" w:cs="Segoe UI"/>
                <w:sz w:val="20"/>
                <w:lang w:val="en-IE" w:eastAsia="en-IE"/>
              </w:rPr>
            </w:pPr>
            <w:r>
              <w:t>1.0</w:t>
            </w:r>
          </w:p>
        </w:tc>
        <w:tc>
          <w:tcPr>
            <w:tcW w:w="1258" w:type="dxa"/>
            <w:tcBorders>
              <w:top w:val="single" w:sz="6" w:space="0" w:color="8C8C8C"/>
              <w:left w:val="nil"/>
              <w:bottom w:val="single" w:sz="6" w:space="0" w:color="8C8C8C"/>
              <w:right w:val="nil"/>
            </w:tcBorders>
            <w:vAlign w:val="center"/>
            <w:hideMark/>
          </w:tcPr>
          <w:p w14:paraId="3314AD9E" w14:textId="77777777" w:rsidR="00D933B7" w:rsidRPr="003E1C38" w:rsidRDefault="00D933B7">
            <w:pPr>
              <w:spacing w:after="0" w:line="240" w:lineRule="auto"/>
              <w:jc w:val="center"/>
              <w:rPr>
                <w:rFonts w:ascii="Segoe UI" w:hAnsi="Segoe UI" w:cs="Segoe UI"/>
                <w:sz w:val="20"/>
                <w:lang w:val="en-IE" w:eastAsia="en-IE"/>
              </w:rPr>
            </w:pPr>
            <w:r>
              <w:t>2.6</w:t>
            </w:r>
          </w:p>
        </w:tc>
        <w:tc>
          <w:tcPr>
            <w:tcW w:w="1119" w:type="dxa"/>
            <w:tcBorders>
              <w:top w:val="single" w:sz="6" w:space="0" w:color="8C8C8C"/>
              <w:left w:val="nil"/>
              <w:bottom w:val="single" w:sz="6" w:space="0" w:color="8C8C8C"/>
              <w:right w:val="nil"/>
            </w:tcBorders>
            <w:vAlign w:val="center"/>
            <w:hideMark/>
          </w:tcPr>
          <w:p w14:paraId="3B554C3B" w14:textId="77777777" w:rsidR="00D933B7" w:rsidRPr="003E1C38" w:rsidRDefault="00D933B7">
            <w:pPr>
              <w:spacing w:after="0" w:line="240" w:lineRule="auto"/>
              <w:jc w:val="center"/>
              <w:textAlignment w:val="baseline"/>
              <w:rPr>
                <w:rFonts w:ascii="Segoe UI" w:hAnsi="Segoe UI" w:cs="Segoe UI"/>
                <w:sz w:val="20"/>
                <w:lang w:val="en-IE" w:eastAsia="en-IE"/>
              </w:rPr>
            </w:pPr>
            <w:r>
              <w:t>0.0</w:t>
            </w:r>
          </w:p>
        </w:tc>
        <w:tc>
          <w:tcPr>
            <w:tcW w:w="1261" w:type="dxa"/>
            <w:tcBorders>
              <w:top w:val="single" w:sz="6" w:space="0" w:color="8C8C8C"/>
              <w:left w:val="nil"/>
              <w:bottom w:val="single" w:sz="6" w:space="0" w:color="8C8C8C"/>
              <w:right w:val="nil"/>
            </w:tcBorders>
            <w:vAlign w:val="center"/>
          </w:tcPr>
          <w:p w14:paraId="525A585C" w14:textId="77777777" w:rsidR="00D933B7" w:rsidRPr="003E1C38" w:rsidRDefault="00D933B7">
            <w:pPr>
              <w:spacing w:after="0" w:line="240" w:lineRule="auto"/>
              <w:jc w:val="center"/>
              <w:rPr>
                <w:rFonts w:cs="Segoe UI"/>
                <w:sz w:val="20"/>
                <w:lang w:eastAsia="en-IE"/>
              </w:rPr>
            </w:pPr>
            <w:r>
              <w:t>1.4</w:t>
            </w:r>
          </w:p>
        </w:tc>
        <w:tc>
          <w:tcPr>
            <w:tcW w:w="1118" w:type="dxa"/>
            <w:tcBorders>
              <w:top w:val="single" w:sz="6" w:space="0" w:color="8C8C8C"/>
              <w:left w:val="nil"/>
              <w:bottom w:val="single" w:sz="6" w:space="0" w:color="8C8C8C"/>
              <w:right w:val="nil"/>
            </w:tcBorders>
            <w:vAlign w:val="center"/>
          </w:tcPr>
          <w:p w14:paraId="6EFCB4F5" w14:textId="77777777" w:rsidR="00D933B7" w:rsidRPr="003E1C38" w:rsidRDefault="00D933B7">
            <w:pPr>
              <w:spacing w:after="0" w:line="240" w:lineRule="auto"/>
              <w:jc w:val="center"/>
              <w:textAlignment w:val="baseline"/>
              <w:rPr>
                <w:rFonts w:cs="Segoe UI"/>
                <w:sz w:val="20"/>
                <w:lang w:eastAsia="en-IE"/>
              </w:rPr>
            </w:pPr>
            <w:r>
              <w:t>0.0</w:t>
            </w:r>
          </w:p>
        </w:tc>
        <w:tc>
          <w:tcPr>
            <w:tcW w:w="1323" w:type="dxa"/>
            <w:tcBorders>
              <w:top w:val="single" w:sz="6" w:space="0" w:color="8C8C8C"/>
              <w:left w:val="nil"/>
              <w:bottom w:val="single" w:sz="6" w:space="0" w:color="8C8C8C"/>
              <w:right w:val="nil"/>
            </w:tcBorders>
            <w:vAlign w:val="center"/>
            <w:hideMark/>
          </w:tcPr>
          <w:p w14:paraId="6FB71EA6" w14:textId="77777777" w:rsidR="00D933B7" w:rsidRPr="003E1C38" w:rsidRDefault="00D933B7">
            <w:pPr>
              <w:spacing w:after="0" w:line="240" w:lineRule="auto"/>
              <w:jc w:val="center"/>
              <w:rPr>
                <w:rFonts w:ascii="Segoe UI" w:hAnsi="Segoe UI" w:cs="Segoe UI"/>
                <w:sz w:val="20"/>
                <w:lang w:val="en-IE" w:eastAsia="en-IE"/>
              </w:rPr>
            </w:pPr>
            <w:r>
              <w:t>5.0</w:t>
            </w:r>
          </w:p>
        </w:tc>
        <w:tc>
          <w:tcPr>
            <w:tcW w:w="1169" w:type="dxa"/>
            <w:tcBorders>
              <w:top w:val="single" w:sz="6" w:space="0" w:color="8C8C8C"/>
              <w:left w:val="nil"/>
              <w:bottom w:val="single" w:sz="6" w:space="0" w:color="8C8C8C"/>
              <w:right w:val="nil"/>
            </w:tcBorders>
            <w:vAlign w:val="center"/>
            <w:hideMark/>
          </w:tcPr>
          <w:p w14:paraId="5F1FCC0D" w14:textId="77777777" w:rsidR="00D933B7" w:rsidRPr="003E1C38" w:rsidRDefault="00D933B7">
            <w:pPr>
              <w:spacing w:after="0" w:line="240" w:lineRule="auto"/>
              <w:jc w:val="center"/>
              <w:textAlignment w:val="baseline"/>
              <w:rPr>
                <w:rFonts w:ascii="Segoe UI" w:hAnsi="Segoe UI" w:cs="Segoe UI"/>
                <w:sz w:val="20"/>
                <w:lang w:val="en-IE" w:eastAsia="en-IE"/>
              </w:rPr>
            </w:pPr>
            <w:r>
              <w:t>2.9%</w:t>
            </w:r>
          </w:p>
        </w:tc>
      </w:tr>
    </w:tbl>
    <w:p w14:paraId="00B0DEBA" w14:textId="77777777" w:rsidR="00D933B7" w:rsidRPr="00C07841" w:rsidRDefault="00D933B7" w:rsidP="00D933B7">
      <w:pPr>
        <w:keepNext/>
        <w:keepLines/>
        <w:spacing w:before="600" w:line="240" w:lineRule="auto"/>
        <w:outlineLvl w:val="4"/>
        <w:rPr>
          <w:lang w:val="en-IE" w:eastAsia="en-GB"/>
        </w:rPr>
      </w:pPr>
      <w:r>
        <w:rPr>
          <w:lang w:val="en-IE" w:eastAsia="en-GB"/>
        </w:rPr>
        <w:t>The aid programme is strictly related to the reunification of Cyprus and</w:t>
      </w:r>
      <w:r>
        <w:rPr>
          <w:rFonts w:ascii="Calibri" w:hAnsi="Calibri" w:cs="Calibri"/>
          <w:lang w:val="en-IE" w:eastAsia="en-GB"/>
        </w:rPr>
        <w:t> </w:t>
      </w:r>
      <w:r>
        <w:rPr>
          <w:lang w:val="en-IE" w:eastAsia="en-GB"/>
        </w:rPr>
        <w:t>operates</w:t>
      </w:r>
      <w:r>
        <w:rPr>
          <w:rFonts w:ascii="Calibri" w:hAnsi="Calibri" w:cs="Calibri"/>
          <w:lang w:val="en-IE" w:eastAsia="en-GB"/>
        </w:rPr>
        <w:t> </w:t>
      </w:r>
      <w:r>
        <w:rPr>
          <w:lang w:val="en-IE" w:eastAsia="en-GB"/>
        </w:rPr>
        <w:t>in relation to six fixed</w:t>
      </w:r>
      <w:r>
        <w:rPr>
          <w:rFonts w:ascii="Calibri" w:hAnsi="Calibri" w:cs="Calibri"/>
          <w:lang w:val="en-IE" w:eastAsia="en-GB"/>
        </w:rPr>
        <w:t> </w:t>
      </w:r>
      <w:r>
        <w:rPr>
          <w:lang w:val="en-IE" w:eastAsia="en-GB"/>
        </w:rPr>
        <w:t>objectives. Digital priorities are not featured among the objectives. However, the programme contributes to digital priorities in the following ways:</w:t>
      </w:r>
      <w:r>
        <w:rPr>
          <w:rFonts w:ascii="Calibri" w:hAnsi="Calibri" w:cs="Calibri"/>
          <w:lang w:val="en-IE" w:eastAsia="en-GB"/>
        </w:rPr>
        <w:t> </w:t>
      </w:r>
    </w:p>
    <w:p w14:paraId="1C5D4509" w14:textId="77777777" w:rsidR="00D933B7" w:rsidRPr="007257BE" w:rsidRDefault="00D933B7" w:rsidP="00373960">
      <w:pPr>
        <w:pStyle w:val="ListParagraph"/>
        <w:numPr>
          <w:ilvl w:val="0"/>
          <w:numId w:val="32"/>
        </w:numPr>
        <w:spacing w:after="120" w:line="259" w:lineRule="auto"/>
        <w:contextualSpacing w:val="0"/>
        <w:rPr>
          <w:lang w:val="en-IE" w:eastAsia="en-GB"/>
        </w:rPr>
      </w:pPr>
      <w:r>
        <w:rPr>
          <w:lang w:val="en-IE" w:eastAsia="en-GB"/>
        </w:rPr>
        <w:t>The Commission is funding the digitalisation and online accessibility of the cultural heritage of Cyprus, creating digital resources including the 3D models of four monuments and 360</w:t>
      </w:r>
      <w:r>
        <w:rPr>
          <w:rFonts w:ascii="Arial" w:hAnsi="Arial" w:cs="Arial"/>
          <w:lang w:val="en-IE" w:eastAsia="en-GB"/>
        </w:rPr>
        <w:t> </w:t>
      </w:r>
      <w:r>
        <w:rPr>
          <w:lang w:val="en-IE" w:eastAsia="en-GB"/>
        </w:rPr>
        <w:t>° virtual tours for 29 others. A multiplayer game based on the Othello Tower was developed and a digital archive featuring 67 monuments established, preserving important historical data. The initiative is integrated into the Technical Committee on Cultural Heritage's website for enhanced user experience. The total investment amounts to EUR</w:t>
      </w:r>
      <w:r>
        <w:rPr>
          <w:rFonts w:ascii="Arial" w:hAnsi="Arial" w:cs="Arial"/>
          <w:lang w:val="en-IE" w:eastAsia="en-GB"/>
        </w:rPr>
        <w:t> </w:t>
      </w:r>
      <w:r>
        <w:rPr>
          <w:lang w:val="en-IE" w:eastAsia="en-GB"/>
        </w:rPr>
        <w:t>229</w:t>
      </w:r>
      <w:r>
        <w:rPr>
          <w:rFonts w:ascii="Arial" w:hAnsi="Arial" w:cs="Arial"/>
          <w:lang w:val="en-IE" w:eastAsia="en-GB"/>
        </w:rPr>
        <w:t> </w:t>
      </w:r>
      <w:r>
        <w:rPr>
          <w:lang w:val="en-IE" w:eastAsia="en-GB"/>
        </w:rPr>
        <w:t xml:space="preserve">610. </w:t>
      </w:r>
    </w:p>
    <w:p w14:paraId="412E3E57" w14:textId="77777777" w:rsidR="00D933B7" w:rsidRPr="00C07841" w:rsidRDefault="00D933B7" w:rsidP="00373960">
      <w:pPr>
        <w:numPr>
          <w:ilvl w:val="0"/>
          <w:numId w:val="31"/>
        </w:numPr>
        <w:spacing w:before="0" w:line="259" w:lineRule="auto"/>
        <w:jc w:val="left"/>
        <w:rPr>
          <w:lang w:val="en-IE" w:eastAsia="en-GB"/>
        </w:rPr>
      </w:pPr>
      <w:r>
        <w:rPr>
          <w:lang w:val="en-IE" w:eastAsia="en-GB"/>
        </w:rPr>
        <w:t>A</w:t>
      </w:r>
      <w:r>
        <w:rPr>
          <w:rFonts w:ascii="Calibri" w:hAnsi="Calibri" w:cs="Calibri"/>
          <w:lang w:val="en-IE" w:eastAsia="en-GB"/>
        </w:rPr>
        <w:t> </w:t>
      </w:r>
      <w:r>
        <w:rPr>
          <w:lang w:val="en-IE" w:eastAsia="en-GB"/>
        </w:rPr>
        <w:t>digital database developed under the EU legal and linguistic support project monitors and stores EU-supported legal texts and includes templates and training materials. The total value of this investment is EUR</w:t>
      </w:r>
      <w:r>
        <w:rPr>
          <w:rFonts w:ascii="Calibri" w:hAnsi="Calibri" w:cs="Calibri"/>
          <w:lang w:val="en-IE" w:eastAsia="en-GB"/>
        </w:rPr>
        <w:t> </w:t>
      </w:r>
      <w:r>
        <w:rPr>
          <w:lang w:val="en-IE" w:eastAsia="en-GB"/>
        </w:rPr>
        <w:t>29</w:t>
      </w:r>
      <w:r>
        <w:rPr>
          <w:rFonts w:ascii="Calibri" w:hAnsi="Calibri" w:cs="Calibri"/>
          <w:lang w:val="en-IE" w:eastAsia="en-GB"/>
        </w:rPr>
        <w:t> </w:t>
      </w:r>
      <w:r>
        <w:rPr>
          <w:lang w:val="en-IE" w:eastAsia="en-GB"/>
        </w:rPr>
        <w:t>060. In addition, a bilingual educational game on the Minecraft platform is being developed to teach young people about Cyprus’ linguistic heritage, promoting multilingualism by incorporating Greek and Turkish languages The cost of the game is estimated at EUR</w:t>
      </w:r>
      <w:r>
        <w:rPr>
          <w:rFonts w:ascii="Calibri" w:hAnsi="Calibri" w:cs="Calibri"/>
          <w:lang w:val="en-IE" w:eastAsia="en-GB"/>
        </w:rPr>
        <w:t> </w:t>
      </w:r>
      <w:r>
        <w:rPr>
          <w:lang w:val="en-IE" w:eastAsia="en-GB"/>
        </w:rPr>
        <w:t>40</w:t>
      </w:r>
      <w:r>
        <w:rPr>
          <w:rFonts w:ascii="Calibri" w:hAnsi="Calibri" w:cs="Calibri"/>
          <w:lang w:val="en-IE" w:eastAsia="en-GB"/>
        </w:rPr>
        <w:t> </w:t>
      </w:r>
      <w:r>
        <w:rPr>
          <w:lang w:val="en-IE" w:eastAsia="en-GB"/>
        </w:rPr>
        <w:t>000, and the end of 2025 marked the final stages of development and further implementation.</w:t>
      </w:r>
      <w:r>
        <w:rPr>
          <w:rFonts w:ascii="Calibri" w:hAnsi="Calibri" w:cs="Calibri"/>
          <w:lang w:val="en-IE" w:eastAsia="en-GB"/>
        </w:rPr>
        <w:t> </w:t>
      </w:r>
    </w:p>
    <w:p w14:paraId="261A6D4E" w14:textId="77777777" w:rsidR="00D933B7" w:rsidRDefault="00D933B7" w:rsidP="00373960">
      <w:pPr>
        <w:numPr>
          <w:ilvl w:val="0"/>
          <w:numId w:val="31"/>
        </w:numPr>
        <w:spacing w:before="0" w:line="259" w:lineRule="auto"/>
        <w:jc w:val="left"/>
        <w:rPr>
          <w:lang w:val="en-IE" w:eastAsia="en-GB"/>
        </w:rPr>
      </w:pPr>
      <w:r>
        <w:rPr>
          <w:lang w:val="en-IE" w:eastAsia="en-GB"/>
        </w:rPr>
        <w:t>A contract worth EUR</w:t>
      </w:r>
      <w:r>
        <w:rPr>
          <w:rFonts w:ascii="Calibri" w:hAnsi="Calibri" w:cs="Calibri"/>
          <w:lang w:val="en-IE" w:eastAsia="en-GB"/>
        </w:rPr>
        <w:t> </w:t>
      </w:r>
      <w:r>
        <w:rPr>
          <w:lang w:val="en-IE" w:eastAsia="en-GB"/>
        </w:rPr>
        <w:t>207</w:t>
      </w:r>
      <w:r>
        <w:rPr>
          <w:rFonts w:ascii="Calibri" w:hAnsi="Calibri" w:cs="Calibri"/>
          <w:lang w:val="en-IE" w:eastAsia="en-GB"/>
        </w:rPr>
        <w:t> </w:t>
      </w:r>
      <w:r>
        <w:rPr>
          <w:lang w:val="en-IE" w:eastAsia="en-GB"/>
        </w:rPr>
        <w:t>740 for technical</w:t>
      </w:r>
      <w:r>
        <w:rPr>
          <w:rFonts w:ascii="Calibri" w:hAnsi="Calibri" w:cs="Calibri"/>
          <w:lang w:val="en-IE" w:eastAsia="en-GB"/>
        </w:rPr>
        <w:t> </w:t>
      </w:r>
      <w:r>
        <w:rPr>
          <w:lang w:val="en-IE" w:eastAsia="en-GB"/>
        </w:rPr>
        <w:t>assistance</w:t>
      </w:r>
      <w:r>
        <w:rPr>
          <w:rFonts w:cs="Calibri"/>
          <w:lang w:val="en-IE" w:eastAsia="en-GB"/>
        </w:rPr>
        <w:t xml:space="preserve"> in </w:t>
      </w:r>
      <w:r>
        <w:rPr>
          <w:lang w:val="en-IE" w:eastAsia="en-GB"/>
        </w:rPr>
        <w:t>transitioning to digital broadcasting and freeing the 700 MHz frequency band was signed in 2022, followed by a EUR</w:t>
      </w:r>
      <w:r>
        <w:rPr>
          <w:rFonts w:ascii="Calibri" w:hAnsi="Calibri" w:cs="Calibri"/>
          <w:lang w:val="en-IE" w:eastAsia="en-GB"/>
        </w:rPr>
        <w:t> </w:t>
      </w:r>
      <w:r>
        <w:rPr>
          <w:lang w:val="en-IE" w:eastAsia="en-GB"/>
        </w:rPr>
        <w:t>2</w:t>
      </w:r>
      <w:r>
        <w:rPr>
          <w:rFonts w:ascii="Calibri" w:hAnsi="Calibri" w:cs="Calibri"/>
          <w:lang w:val="en-IE" w:eastAsia="en-GB"/>
        </w:rPr>
        <w:t> </w:t>
      </w:r>
      <w:r>
        <w:rPr>
          <w:lang w:val="en-IE" w:eastAsia="en-GB"/>
        </w:rPr>
        <w:t>383</w:t>
      </w:r>
      <w:r>
        <w:rPr>
          <w:rFonts w:ascii="Calibri" w:hAnsi="Calibri" w:cs="Calibri"/>
          <w:lang w:val="en-IE" w:eastAsia="en-GB"/>
        </w:rPr>
        <w:t> </w:t>
      </w:r>
      <w:r>
        <w:rPr>
          <w:lang w:val="en-IE" w:eastAsia="en-GB"/>
        </w:rPr>
        <w:t>878.91 supply contract. The project enhanced digitalisation of television in the Turkish Cypriot community, improving bandwidth efficiency, image and audio quality, channel capacity and compatibility with computers and the internet.</w:t>
      </w:r>
    </w:p>
    <w:p w14:paraId="5EE01576" w14:textId="351E1EFE" w:rsidR="00D933B7" w:rsidRPr="00EE0421" w:rsidRDefault="00D933B7" w:rsidP="00373960">
      <w:pPr>
        <w:numPr>
          <w:ilvl w:val="0"/>
          <w:numId w:val="31"/>
        </w:numPr>
        <w:spacing w:before="0" w:line="259" w:lineRule="auto"/>
        <w:jc w:val="left"/>
        <w:rPr>
          <w:lang w:val="en-IE" w:eastAsia="en-GB"/>
        </w:rPr>
      </w:pPr>
      <w:r>
        <w:rPr>
          <w:lang w:val="en-IE" w:eastAsia="en-GB"/>
        </w:rPr>
        <w:t>In 2022 a EUR</w:t>
      </w:r>
      <w:r>
        <w:rPr>
          <w:rFonts w:ascii="Calibri" w:hAnsi="Calibri" w:cs="Calibri"/>
          <w:lang w:val="en-IE" w:eastAsia="en-GB"/>
        </w:rPr>
        <w:t> </w:t>
      </w:r>
      <w:r>
        <w:rPr>
          <w:lang w:val="en-IE" w:eastAsia="en-GB"/>
        </w:rPr>
        <w:t>186</w:t>
      </w:r>
      <w:r>
        <w:rPr>
          <w:rFonts w:ascii="Calibri" w:hAnsi="Calibri" w:cs="Calibri"/>
          <w:lang w:val="en-IE" w:eastAsia="en-GB"/>
        </w:rPr>
        <w:t> </w:t>
      </w:r>
      <w:r>
        <w:rPr>
          <w:lang w:val="en-IE" w:eastAsia="en-GB"/>
        </w:rPr>
        <w:t>400 contract was signed for technical</w:t>
      </w:r>
      <w:r>
        <w:rPr>
          <w:rFonts w:ascii="Calibri" w:hAnsi="Calibri" w:cs="Calibri"/>
          <w:lang w:val="en-IE" w:eastAsia="en-GB"/>
        </w:rPr>
        <w:t> </w:t>
      </w:r>
      <w:r>
        <w:rPr>
          <w:lang w:val="en-IE" w:eastAsia="en-GB"/>
        </w:rPr>
        <w:t>assistance</w:t>
      </w:r>
      <w:r>
        <w:rPr>
          <w:rFonts w:ascii="Calibri" w:hAnsi="Calibri" w:cs="Calibri"/>
          <w:lang w:val="en-IE" w:eastAsia="en-GB"/>
        </w:rPr>
        <w:t> </w:t>
      </w:r>
      <w:r>
        <w:rPr>
          <w:lang w:val="en-IE" w:eastAsia="en-GB"/>
        </w:rPr>
        <w:t>in deploying an island-wide animal identification database in Cyprus followed by a EUR</w:t>
      </w:r>
      <w:r>
        <w:rPr>
          <w:rFonts w:ascii="Calibri" w:hAnsi="Calibri" w:cs="Calibri"/>
          <w:lang w:val="en-IE" w:eastAsia="en-GB"/>
        </w:rPr>
        <w:t> </w:t>
      </w:r>
      <w:r>
        <w:rPr>
          <w:lang w:val="en-IE" w:eastAsia="en-GB"/>
        </w:rPr>
        <w:t>1</w:t>
      </w:r>
      <w:r>
        <w:rPr>
          <w:rFonts w:ascii="Calibri" w:hAnsi="Calibri" w:cs="Calibri"/>
          <w:lang w:val="en-IE" w:eastAsia="en-GB"/>
        </w:rPr>
        <w:t> </w:t>
      </w:r>
      <w:r>
        <w:rPr>
          <w:lang w:val="en-IE" w:eastAsia="en-GB"/>
        </w:rPr>
        <w:t>299</w:t>
      </w:r>
      <w:r>
        <w:rPr>
          <w:rFonts w:ascii="Calibri" w:hAnsi="Calibri" w:cs="Calibri"/>
          <w:lang w:val="en-IE" w:eastAsia="en-GB"/>
        </w:rPr>
        <w:t> </w:t>
      </w:r>
      <w:r>
        <w:rPr>
          <w:lang w:val="en-IE" w:eastAsia="en-GB"/>
        </w:rPr>
        <w:t>511 contract in 2024, for its development in the Turkish Cypriot community. This integrated digital management system is in the process of being developed. Once finalised, it will support animal health and well-being while enhancing agricultural and livestock productivity and sustainability.</w:t>
      </w:r>
    </w:p>
    <w:p w14:paraId="55A43EAF" w14:textId="77777777" w:rsidR="00D933B7" w:rsidRDefault="00D933B7" w:rsidP="00F72C99">
      <w:pPr>
        <w:pStyle w:val="Heading3"/>
      </w:pPr>
      <w:r>
        <w:t>Contribution to strategic technologies (STEP)</w:t>
      </w:r>
    </w:p>
    <w:p w14:paraId="1905B238" w14:textId="77777777" w:rsidR="00D933B7" w:rsidRPr="00EE0421" w:rsidRDefault="00D933B7" w:rsidP="00D933B7">
      <w:pPr>
        <w:rPr>
          <w:lang w:eastAsia="en-GB"/>
        </w:rPr>
      </w:pPr>
      <w:r>
        <w:rPr>
          <w:lang w:eastAsia="en-GB"/>
        </w:rPr>
        <w:t>Not applicable</w:t>
      </w:r>
    </w:p>
    <w:p w14:paraId="0A92BE60" w14:textId="77777777" w:rsidR="00D933B7" w:rsidRDefault="00D933B7" w:rsidP="00F72C99">
      <w:pPr>
        <w:pStyle w:val="Heading3"/>
      </w:pPr>
      <w:r>
        <w:t>Contribution to reforms</w:t>
      </w:r>
    </w:p>
    <w:p w14:paraId="3A9E2CE9" w14:textId="77777777" w:rsidR="00D933B7" w:rsidRPr="003D2F8D" w:rsidRDefault="00D933B7" w:rsidP="00D933B7">
      <w:pPr>
        <w:rPr>
          <w:lang w:eastAsia="en-GB"/>
        </w:rPr>
      </w:pPr>
      <w:r>
        <w:rPr>
          <w:lang w:eastAsia="en-GB"/>
        </w:rPr>
        <w:t>Not applicable</w:t>
      </w:r>
    </w:p>
    <w:p w14:paraId="32D6AB60" w14:textId="77777777" w:rsidR="00D933B7" w:rsidRPr="007863E8" w:rsidRDefault="00D933B7" w:rsidP="00D40104">
      <w:pPr>
        <w:pStyle w:val="ListParagraph"/>
        <w:keepNext/>
        <w:keepLines/>
        <w:numPr>
          <w:ilvl w:val="0"/>
          <w:numId w:val="9"/>
        </w:numPr>
        <w:spacing w:before="600" w:after="240" w:line="240" w:lineRule="auto"/>
        <w:ind w:left="357"/>
        <w:outlineLvl w:val="4"/>
        <w:rPr>
          <w:b/>
          <w:bCs/>
          <w:sz w:val="2"/>
          <w:szCs w:val="2"/>
        </w:rPr>
      </w:pPr>
    </w:p>
    <w:p w14:paraId="7079562B"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57336EA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79EB96B8" w14:textId="77777777" w:rsidR="00D933B7" w:rsidRPr="0047239D" w:rsidRDefault="00D933B7">
            <w:pPr>
              <w:jc w:val="left"/>
              <w:rPr>
                <w:lang w:eastAsia="en-GB"/>
              </w:rPr>
            </w:pPr>
            <w:r>
              <w:rPr>
                <w:lang w:eastAsia="en-GB"/>
              </w:rPr>
              <w:t>SDG</w:t>
            </w:r>
          </w:p>
        </w:tc>
        <w:tc>
          <w:tcPr>
            <w:tcW w:w="2410" w:type="dxa"/>
            <w:vAlign w:val="center"/>
          </w:tcPr>
          <w:p w14:paraId="5E020EA6"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0FF8CF3F"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58EAB06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B29543C" w14:textId="5812EE9B" w:rsidR="00D933B7" w:rsidRPr="0047239D" w:rsidRDefault="008E1714">
            <w:pPr>
              <w:jc w:val="both"/>
              <w:rPr>
                <w:rFonts w:eastAsia="EC Square Sans Pro" w:cs="EC Square Sans Pro"/>
                <w:b w:val="0"/>
                <w:sz w:val="24"/>
                <w:szCs w:val="24"/>
                <w:lang w:eastAsia="en-GB"/>
              </w:rPr>
            </w:pPr>
            <w:r w:rsidRPr="00C85C9C">
              <w:rPr>
                <w:b w:val="0"/>
                <w:lang w:eastAsia="en-GB"/>
              </w:rPr>
              <w:t>SDG2: End hunger, achieve food security and improved nutrition and promote sustainable agriculture</w:t>
            </w:r>
          </w:p>
        </w:tc>
        <w:tc>
          <w:tcPr>
            <w:tcW w:w="2410" w:type="dxa"/>
          </w:tcPr>
          <w:p w14:paraId="2B9171E4" w14:textId="77777777" w:rsidR="00D933B7" w:rsidRPr="00EC0218"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highlight w:val="yellow"/>
                <w:lang w:eastAsia="en-GB"/>
              </w:rPr>
            </w:pPr>
            <w:r>
              <w:rPr>
                <w:rStyle w:val="normaltextrun"/>
                <w:rFonts w:eastAsia="EC Square Sans Pro" w:cs="EC Square Sans Pro"/>
                <w:sz w:val="24"/>
                <w:szCs w:val="24"/>
                <w:lang w:val="en-US"/>
              </w:rPr>
              <w:t>Yes</w:t>
            </w:r>
            <w:r>
              <w:rPr>
                <w:rStyle w:val="eop"/>
                <w:rFonts w:eastAsia="EC Square Sans Pro" w:cs="EC Square Sans Pro"/>
                <w:sz w:val="24"/>
                <w:szCs w:val="24"/>
              </w:rPr>
              <w:t> </w:t>
            </w:r>
          </w:p>
        </w:tc>
        <w:tc>
          <w:tcPr>
            <w:tcW w:w="5772" w:type="dxa"/>
          </w:tcPr>
          <w:p w14:paraId="05CB077B" w14:textId="77777777" w:rsidR="00D933B7" w:rsidRPr="00921378"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eastAsia="en-GB"/>
              </w:rPr>
            </w:pPr>
            <w:r>
              <w:rPr>
                <w:rFonts w:eastAsia="EC Square Sans Pro" w:cs="EC Square Sans Pro"/>
                <w:b/>
                <w:sz w:val="24"/>
                <w:szCs w:val="24"/>
                <w:lang w:val="en-US"/>
              </w:rPr>
              <w:t>Zero Hunger.</w:t>
            </w:r>
            <w:r>
              <w:rPr>
                <w:rFonts w:eastAsia="EC Square Sans Pro" w:cs="EC Square Sans Pro"/>
                <w:sz w:val="24"/>
                <w:szCs w:val="24"/>
                <w:lang w:val="en-US"/>
              </w:rPr>
              <w:t xml:space="preserve"> </w:t>
            </w:r>
            <w:r>
              <w:rPr>
                <w:rFonts w:eastAsia="EC Square Sans Pro" w:cs="EC Square Sans Pro"/>
                <w:sz w:val="24"/>
                <w:szCs w:val="24"/>
                <w:lang w:eastAsia="en-GB"/>
              </w:rPr>
              <w:t>The multiannual action eunite-Uniting Cyprus for Business funded under the aid programme encompasses two strands which contributed to SDG2: (i) eunite: Halloumi/Hellim PDO aims to improve public and animal health in the Turkish Cypriot community (TCc), and promotes EU food safety standards in the dairy sector and (ii) eunite: AgriBusiness</w:t>
            </w:r>
            <w:r>
              <w:rPr>
                <w:rFonts w:eastAsia="EC Square Sans Pro" w:cs="EC Square Sans Pro"/>
                <w:b/>
                <w:sz w:val="24"/>
                <w:szCs w:val="24"/>
                <w:lang w:eastAsia="en-GB"/>
              </w:rPr>
              <w:t xml:space="preserve"> </w:t>
            </w:r>
            <w:r>
              <w:rPr>
                <w:rFonts w:eastAsia="EC Square Sans Pro" w:cs="EC Square Sans Pro"/>
                <w:sz w:val="24"/>
                <w:szCs w:val="24"/>
                <w:lang w:eastAsia="en-GB"/>
              </w:rPr>
              <w:t>strengthens the Turkish Cypriot agriculture and rural development sectors by implementing an Agriculture Knowledge and Innovation System (AKIS), including support to high-potential value chains. The total budget allocated to these two strands of the programme between 2021-2025 amounted to more than EUR 20 million.</w:t>
            </w:r>
            <w:r>
              <w:rPr>
                <w:rFonts w:eastAsia="EC Square Sans Pro" w:cs="EC Square Sans Pro"/>
                <w:b/>
                <w:sz w:val="24"/>
                <w:szCs w:val="24"/>
                <w:lang w:eastAsia="en-GB"/>
              </w:rPr>
              <w:t xml:space="preserve"> </w:t>
            </w:r>
          </w:p>
        </w:tc>
      </w:tr>
      <w:tr w:rsidR="00D933B7" w:rsidRPr="002F0EED" w14:paraId="523B591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E7D6A01" w14:textId="12E741F5" w:rsidR="00D933B7" w:rsidRPr="001F57BB" w:rsidRDefault="00AA26CE">
            <w:pPr>
              <w:jc w:val="both"/>
              <w:rPr>
                <w:rFonts w:eastAsia="EC Square Sans Pro" w:cs="EC Square Sans Pro"/>
                <w:b w:val="0"/>
                <w:sz w:val="24"/>
                <w:szCs w:val="24"/>
                <w:lang w:eastAsia="en-GB"/>
              </w:rPr>
            </w:pPr>
            <w:r w:rsidRPr="007B1F5B">
              <w:rPr>
                <w:b w:val="0"/>
                <w:lang w:eastAsia="en-GB"/>
              </w:rPr>
              <w:t>SDG3: Ensure healthy lives and promote well-being for all at all ages</w:t>
            </w:r>
          </w:p>
        </w:tc>
        <w:tc>
          <w:tcPr>
            <w:tcW w:w="2410" w:type="dxa"/>
          </w:tcPr>
          <w:p w14:paraId="6C58905D" w14:textId="77777777" w:rsidR="00D933B7" w:rsidRPr="001F57BB"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eastAsia="EC Square Sans Pro" w:cs="EC Square Sans Pro"/>
                <w:sz w:val="24"/>
                <w:szCs w:val="24"/>
              </w:rPr>
              <w:t> </w:t>
            </w:r>
          </w:p>
        </w:tc>
        <w:tc>
          <w:tcPr>
            <w:tcW w:w="5772" w:type="dxa"/>
          </w:tcPr>
          <w:p w14:paraId="1CA71E1F" w14:textId="77777777" w:rsidR="00D933B7" w:rsidRPr="001F57BB" w:rsidRDefault="00D933B7">
            <w:pPr>
              <w:pStyle w:val="paragraph"/>
              <w:spacing w:before="200" w:beforeAutospacing="0" w:after="200" w:afterAutospacing="0" w:line="264" w:lineRule="auto"/>
              <w:jc w:val="both"/>
              <w:textAlignment w:val="baseline"/>
              <w:cnfStyle w:val="000000010000" w:firstRow="0" w:lastRow="0" w:firstColumn="0" w:lastColumn="0" w:oddVBand="0" w:evenVBand="0" w:oddHBand="0" w:evenHBand="1" w:firstRowFirstColumn="0" w:firstRowLastColumn="0" w:lastRowFirstColumn="0" w:lastRowLastColumn="0"/>
              <w:rPr>
                <w:rFonts w:ascii="EC Square Sans Pro" w:eastAsia="EC Square Sans Pro" w:hAnsi="EC Square Sans Pro" w:cs="EC Square Sans Pro"/>
                <w:lang w:eastAsia="en-GB"/>
              </w:rPr>
            </w:pPr>
            <w:r>
              <w:rPr>
                <w:rFonts w:ascii="EC Square Sans Pro" w:eastAsia="EC Square Sans Pro" w:hAnsi="EC Square Sans Pro" w:cs="EC Square Sans Pro"/>
                <w:b/>
                <w:lang w:val="en-US"/>
              </w:rPr>
              <w:t>Good health and well-being.</w:t>
            </w:r>
            <w:r>
              <w:rPr>
                <w:rFonts w:ascii="EC Square Sans Pro" w:eastAsia="EC Square Sans Pro" w:hAnsi="EC Square Sans Pro" w:cs="EC Square Sans Pro"/>
                <w:lang w:val="en-US"/>
              </w:rPr>
              <w:t xml:space="preserve"> </w:t>
            </w:r>
            <w:r>
              <w:rPr>
                <w:rFonts w:ascii="EC Square Sans Pro" w:eastAsia="EC Square Sans Pro" w:hAnsi="EC Square Sans Pro" w:cs="EC Square Sans Pro"/>
                <w:lang w:eastAsia="en-GB"/>
              </w:rPr>
              <w:t>A series of civil society grants</w:t>
            </w:r>
            <w:r>
              <w:rPr>
                <w:rFonts w:ascii="EC Square Sans Pro" w:eastAsia="EC Square Sans Pro" w:hAnsi="EC Square Sans Pro" w:cs="EC Square Sans Pro"/>
                <w:b/>
                <w:lang w:eastAsia="en-GB"/>
              </w:rPr>
              <w:t xml:space="preserve"> </w:t>
            </w:r>
            <w:r>
              <w:rPr>
                <w:rFonts w:ascii="EC Square Sans Pro" w:eastAsia="EC Square Sans Pro" w:hAnsi="EC Square Sans Pro" w:cs="EC Square Sans Pro"/>
                <w:lang w:eastAsia="en-GB"/>
              </w:rPr>
              <w:t>promoting health and well-being were funded under the aid programme between 2021 and 2025 for approximately EUR 1.6 million. These included actions relating to awareness raising and advocacy on patients’ rights, elderly rights, LGBTIQ inclusivity in the education and health sectors, children’s health and wellness, empowering people with disabilities and research on the effects of dysmenorrhea on women’s quality of life in Cyprus. </w:t>
            </w:r>
          </w:p>
        </w:tc>
      </w:tr>
      <w:tr w:rsidR="00D933B7" w:rsidRPr="002F0EED" w14:paraId="2438B3E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9D67CCF" w14:textId="7E5FBC18" w:rsidR="00D933B7" w:rsidRPr="001F57BB" w:rsidRDefault="00A07D0F">
            <w:pPr>
              <w:jc w:val="both"/>
              <w:rPr>
                <w:rFonts w:eastAsia="EC Square Sans Pro" w:cs="EC Square Sans Pro"/>
                <w:b w:val="0"/>
                <w:sz w:val="24"/>
                <w:szCs w:val="24"/>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447EF1C8" w14:textId="77777777" w:rsidR="00D933B7" w:rsidRPr="001F57BB"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eastAsia="EC Square Sans Pro" w:cs="EC Square Sans Pro"/>
                <w:sz w:val="24"/>
                <w:szCs w:val="24"/>
              </w:rPr>
              <w:t> </w:t>
            </w:r>
          </w:p>
        </w:tc>
        <w:tc>
          <w:tcPr>
            <w:tcW w:w="5772" w:type="dxa"/>
          </w:tcPr>
          <w:p w14:paraId="550E64AA" w14:textId="77777777" w:rsidR="00D933B7" w:rsidRPr="003D2F8D"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eastAsia="en-GB"/>
              </w:rPr>
            </w:pPr>
            <w:r>
              <w:rPr>
                <w:rFonts w:eastAsia="EC Square Sans Pro" w:cs="EC Square Sans Pro"/>
                <w:b/>
                <w:sz w:val="24"/>
                <w:szCs w:val="24"/>
                <w:lang w:eastAsia="en-GB"/>
              </w:rPr>
              <w:t>Quality education.</w:t>
            </w:r>
            <w:r>
              <w:rPr>
                <w:rFonts w:eastAsia="EC Square Sans Pro" w:cs="EC Square Sans Pro"/>
                <w:sz w:val="24"/>
                <w:szCs w:val="24"/>
                <w:lang w:eastAsia="en-GB"/>
              </w:rPr>
              <w:t xml:space="preserve"> The aid programme has provided support for curriculum reform, the continuous professional development of teachers and the modernisation of vocational education and training, along with improved labour-market practices. The Curriculum Development for VET, a 5-year long project reforming VET was successfully concluded in 2025, with a total EU investment of over EUR 2.6 million. As a result of the programme a methodology to transform VET education into a modularised education programme was introduced in the Turkish Cypriot community and local capacity was built to strengthen the sustainability of the reforms.</w:t>
            </w:r>
          </w:p>
        </w:tc>
      </w:tr>
      <w:tr w:rsidR="00D933B7" w:rsidRPr="002F0EED" w14:paraId="54ADAA1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E59D50C" w14:textId="39BFD2CA" w:rsidR="00D933B7" w:rsidRPr="001F57BB" w:rsidRDefault="00FD0B5E">
            <w:pPr>
              <w:jc w:val="both"/>
              <w:rPr>
                <w:rFonts w:eastAsia="EC Square Sans Pro" w:cs="EC Square Sans Pro"/>
                <w:b w:val="0"/>
                <w:sz w:val="24"/>
                <w:szCs w:val="24"/>
                <w:lang w:eastAsia="en-GB"/>
              </w:rPr>
            </w:pPr>
            <w:r w:rsidRPr="0084135A">
              <w:rPr>
                <w:b w:val="0"/>
                <w:lang w:eastAsia="en-GB"/>
              </w:rPr>
              <w:t>SDG5: Achieve gender equality and empower all women and girls</w:t>
            </w:r>
          </w:p>
        </w:tc>
        <w:tc>
          <w:tcPr>
            <w:tcW w:w="2410" w:type="dxa"/>
          </w:tcPr>
          <w:p w14:paraId="474EEF12" w14:textId="77777777" w:rsidR="00D933B7" w:rsidRPr="001F57BB"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ascii="Calibri" w:eastAsia="EC Square Sans Pro" w:hAnsi="Calibri" w:cs="Calibri"/>
                <w:sz w:val="24"/>
                <w:szCs w:val="24"/>
              </w:rPr>
              <w:t> </w:t>
            </w:r>
          </w:p>
        </w:tc>
        <w:tc>
          <w:tcPr>
            <w:tcW w:w="5772" w:type="dxa"/>
          </w:tcPr>
          <w:p w14:paraId="3A366AD8" w14:textId="4249DA82" w:rsidR="00D933B7" w:rsidRPr="003D2F8D"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Fonts w:eastAsia="EC Square Sans Pro" w:cs="EC Square Sans Pro"/>
                <w:b/>
                <w:sz w:val="24"/>
                <w:szCs w:val="24"/>
                <w:lang w:eastAsia="en-GB"/>
              </w:rPr>
              <w:t>Gender Equality.</w:t>
            </w:r>
            <w:r>
              <w:rPr>
                <w:rFonts w:eastAsia="EC Square Sans Pro" w:cs="EC Square Sans Pro"/>
                <w:sz w:val="24"/>
                <w:szCs w:val="24"/>
                <w:lang w:eastAsia="en-GB"/>
              </w:rPr>
              <w:t xml:space="preserve"> On-going civil society grants funded under the aid programme target the protection and the economic and political empowerment of women are: ‘Women to support living’ (EU budget EUR 199 473,39) ‘Partnership for improving women’s access to productive resources’ (EU budget EUR</w:t>
            </w:r>
            <w:r>
              <w:rPr>
                <w:rFonts w:ascii="Calibri" w:eastAsia="EC Square Sans Pro" w:hAnsi="Calibri" w:cs="Calibri"/>
                <w:sz w:val="24"/>
                <w:szCs w:val="24"/>
                <w:lang w:eastAsia="en-GB"/>
              </w:rPr>
              <w:t> </w:t>
            </w:r>
            <w:r>
              <w:rPr>
                <w:rFonts w:eastAsia="EC Square Sans Pro" w:cs="EC Square Sans Pro"/>
                <w:sz w:val="24"/>
                <w:szCs w:val="24"/>
                <w:lang w:eastAsia="en-GB"/>
              </w:rPr>
              <w:t>165</w:t>
            </w:r>
            <w:r>
              <w:rPr>
                <w:rFonts w:ascii="Calibri" w:eastAsia="EC Square Sans Pro" w:hAnsi="Calibri" w:cs="Calibri"/>
                <w:sz w:val="24"/>
                <w:szCs w:val="24"/>
                <w:lang w:eastAsia="en-GB"/>
              </w:rPr>
              <w:t> </w:t>
            </w:r>
            <w:r>
              <w:rPr>
                <w:rFonts w:eastAsia="EC Square Sans Pro" w:cs="EC Square Sans Pro"/>
                <w:sz w:val="24"/>
                <w:szCs w:val="24"/>
                <w:lang w:eastAsia="en-GB"/>
              </w:rPr>
              <w:t>000), ‘Increasing women economic inclusion and women economic partnership across the Green Line’ (EU budget EUR</w:t>
            </w:r>
            <w:r>
              <w:rPr>
                <w:rFonts w:ascii="Calibri" w:eastAsia="EC Square Sans Pro" w:hAnsi="Calibri" w:cs="Calibri"/>
                <w:sz w:val="24"/>
                <w:szCs w:val="24"/>
                <w:lang w:eastAsia="en-GB"/>
              </w:rPr>
              <w:t> </w:t>
            </w:r>
            <w:r>
              <w:rPr>
                <w:rFonts w:eastAsia="EC Square Sans Pro" w:cs="EC Square Sans Pro"/>
                <w:sz w:val="24"/>
                <w:szCs w:val="24"/>
                <w:lang w:eastAsia="en-GB"/>
              </w:rPr>
              <w:t>156</w:t>
            </w:r>
            <w:r>
              <w:rPr>
                <w:rFonts w:ascii="Calibri" w:eastAsia="EC Square Sans Pro" w:hAnsi="Calibri" w:cs="Calibri"/>
                <w:sz w:val="24"/>
                <w:szCs w:val="24"/>
                <w:lang w:eastAsia="en-GB"/>
              </w:rPr>
              <w:t> </w:t>
            </w:r>
            <w:r>
              <w:rPr>
                <w:rFonts w:eastAsia="EC Square Sans Pro" w:cs="EC Square Sans Pro"/>
                <w:sz w:val="24"/>
                <w:szCs w:val="24"/>
                <w:lang w:eastAsia="en-GB"/>
              </w:rPr>
              <w:t>933,96), ‘Sustainable wetlands initiative for Famagusta’s transformation’ (EU budget EUR 125 000), ‘Women making peace - a grassroots intervention for a united Cyprus’ (EU budget EUR 124 940,74) and ‘Human rights platform’ (EU budget EUR 1 450 000).</w:t>
            </w:r>
          </w:p>
        </w:tc>
      </w:tr>
      <w:tr w:rsidR="00D933B7" w:rsidRPr="002F0EED" w14:paraId="69C97A7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564564F" w14:textId="5A7DE293" w:rsidR="00D933B7" w:rsidRPr="001F57BB" w:rsidRDefault="0023568D">
            <w:pPr>
              <w:jc w:val="both"/>
              <w:rPr>
                <w:rFonts w:eastAsia="EC Square Sans Pro" w:cs="EC Square Sans Pro"/>
                <w:b w:val="0"/>
                <w:sz w:val="24"/>
                <w:szCs w:val="24"/>
                <w:lang w:eastAsia="en-GB"/>
              </w:rPr>
            </w:pPr>
            <w:r w:rsidRPr="00C74D8B">
              <w:rPr>
                <w:b w:val="0"/>
                <w:lang w:eastAsia="en-GB"/>
              </w:rPr>
              <w:t>SDG6: Ensure availability and sustainable management of water and sanitation for all</w:t>
            </w:r>
          </w:p>
        </w:tc>
        <w:tc>
          <w:tcPr>
            <w:tcW w:w="2410" w:type="dxa"/>
          </w:tcPr>
          <w:p w14:paraId="154FCF85" w14:textId="77777777" w:rsidR="00D933B7" w:rsidRPr="001F57BB"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ascii="Calibri" w:eastAsia="EC Square Sans Pro" w:hAnsi="Calibri" w:cs="Calibri"/>
                <w:sz w:val="24"/>
                <w:szCs w:val="24"/>
              </w:rPr>
              <w:t> </w:t>
            </w:r>
          </w:p>
        </w:tc>
        <w:tc>
          <w:tcPr>
            <w:tcW w:w="5772" w:type="dxa"/>
          </w:tcPr>
          <w:p w14:paraId="31D8EB59" w14:textId="77777777" w:rsidR="00D933B7" w:rsidRPr="003D2F8D"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eastAsia="en-GB"/>
              </w:rPr>
            </w:pPr>
            <w:r>
              <w:rPr>
                <w:rFonts w:eastAsia="EC Square Sans Pro" w:cs="EC Square Sans Pro"/>
                <w:b/>
                <w:sz w:val="24"/>
                <w:szCs w:val="24"/>
                <w:lang w:eastAsia="en-GB"/>
              </w:rPr>
              <w:t>Ensure clean water and sanitation for all.</w:t>
            </w:r>
            <w:r>
              <w:rPr>
                <w:rFonts w:eastAsia="EC Square Sans Pro" w:cs="EC Square Sans Pro"/>
                <w:sz w:val="24"/>
                <w:szCs w:val="24"/>
                <w:lang w:eastAsia="en-GB"/>
              </w:rPr>
              <w:t xml:space="preserve"> The aid</w:t>
            </w:r>
            <w:r>
              <w:rPr>
                <w:rFonts w:ascii="Calibri" w:eastAsia="EC Square Sans Pro" w:hAnsi="Calibri" w:cs="Calibri"/>
                <w:sz w:val="24"/>
                <w:szCs w:val="24"/>
                <w:lang w:eastAsia="en-GB"/>
              </w:rPr>
              <w:t> </w:t>
            </w:r>
            <w:r>
              <w:rPr>
                <w:rFonts w:eastAsia="EC Square Sans Pro" w:cs="EC Square Sans Pro"/>
                <w:sz w:val="24"/>
                <w:szCs w:val="24"/>
                <w:lang w:eastAsia="en-GB"/>
              </w:rPr>
              <w:t>programme has prioritised under its infrastructure objective the upgrading of water treatment, distribution and sanitation infrastructure. In 2025, construction works for the new sewerage line of Mandres/Hamitkoy, with 13.6 km of pipes, has been completed. Around 1300 families will be able to connect to the sewage system, and they will not use anymore the septage tanks, which represents a financial burden for the inhabitants as well as an environmental risk. A new septage acceptance station to allow proper discharge of household septage to the bi-communal wastewater treatment plan of Nicosia was completed in 2025 at a cost of EUR</w:t>
            </w:r>
            <w:r>
              <w:rPr>
                <w:rFonts w:ascii="Calibri" w:eastAsia="EC Square Sans Pro" w:hAnsi="Calibri" w:cs="Calibri"/>
                <w:sz w:val="24"/>
                <w:szCs w:val="24"/>
                <w:lang w:eastAsia="en-GB"/>
              </w:rPr>
              <w:t> </w:t>
            </w:r>
            <w:r>
              <w:rPr>
                <w:rFonts w:eastAsia="EC Square Sans Pro" w:cs="EC Square Sans Pro"/>
                <w:sz w:val="24"/>
                <w:szCs w:val="24"/>
                <w:lang w:eastAsia="en-GB"/>
              </w:rPr>
              <w:t>2.1</w:t>
            </w:r>
            <w:r>
              <w:rPr>
                <w:rFonts w:ascii="Calibri" w:eastAsia="EC Square Sans Pro" w:hAnsi="Calibri" w:cs="Calibri"/>
                <w:sz w:val="24"/>
                <w:szCs w:val="24"/>
                <w:lang w:eastAsia="en-GB"/>
              </w:rPr>
              <w:t> </w:t>
            </w:r>
            <w:r>
              <w:rPr>
                <w:rFonts w:eastAsia="EC Square Sans Pro" w:cs="EC Square Sans Pro"/>
                <w:sz w:val="24"/>
                <w:szCs w:val="24"/>
                <w:lang w:eastAsia="en-GB"/>
              </w:rPr>
              <w:t>million.</w:t>
            </w:r>
          </w:p>
        </w:tc>
      </w:tr>
      <w:tr w:rsidR="00D933B7" w:rsidRPr="002F0EED" w14:paraId="0C9793B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16D0059" w14:textId="2A6A1911" w:rsidR="00D933B7" w:rsidRPr="001F57BB" w:rsidRDefault="00203B50">
            <w:pPr>
              <w:jc w:val="both"/>
              <w:rPr>
                <w:rFonts w:eastAsia="EC Square Sans Pro" w:cs="EC Square Sans Pro"/>
                <w:b w:val="0"/>
                <w:sz w:val="24"/>
                <w:szCs w:val="24"/>
                <w:lang w:eastAsia="en-GB"/>
              </w:rPr>
            </w:pPr>
            <w:r w:rsidRPr="00203B50">
              <w:rPr>
                <w:b w:val="0"/>
                <w:lang w:eastAsia="en-GB"/>
              </w:rPr>
              <w:t>SDG7: Ensure access to affordable, reliable, sustainable and modern energy for all</w:t>
            </w:r>
          </w:p>
        </w:tc>
        <w:tc>
          <w:tcPr>
            <w:tcW w:w="2410" w:type="dxa"/>
          </w:tcPr>
          <w:p w14:paraId="7DB34898" w14:textId="77777777" w:rsidR="00D933B7" w:rsidRPr="001F57BB"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ascii="Calibri" w:eastAsia="EC Square Sans Pro" w:hAnsi="Calibri" w:cs="Calibri"/>
                <w:sz w:val="24"/>
                <w:szCs w:val="24"/>
              </w:rPr>
              <w:t> </w:t>
            </w:r>
          </w:p>
        </w:tc>
        <w:tc>
          <w:tcPr>
            <w:tcW w:w="5772" w:type="dxa"/>
          </w:tcPr>
          <w:p w14:paraId="61F4EF92" w14:textId="77777777" w:rsidR="00D933B7" w:rsidRPr="000B7501"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Fonts w:eastAsia="EC Square Sans Pro" w:cs="EC Square Sans Pro"/>
                <w:b/>
                <w:sz w:val="24"/>
                <w:szCs w:val="24"/>
                <w:lang w:val="en-US" w:eastAsia="en-GB"/>
              </w:rPr>
              <w:t xml:space="preserve">Affordable and clean energy. </w:t>
            </w:r>
            <w:r>
              <w:rPr>
                <w:rFonts w:eastAsia="EC Square Sans Pro" w:cs="EC Square Sans Pro"/>
                <w:sz w:val="24"/>
                <w:szCs w:val="24"/>
                <w:lang w:eastAsia="en-GB"/>
              </w:rPr>
              <w:t xml:space="preserve">The aid programme has supported the increased uptake of renewable energies throughout its lifetime. </w:t>
            </w:r>
            <w:r>
              <w:rPr>
                <w:rFonts w:eastAsia="EC Square Sans Pro" w:cs="EC Square Sans Pro"/>
                <w:sz w:val="24"/>
                <w:szCs w:val="24"/>
                <w:lang w:val="en-IE" w:eastAsia="en-GB"/>
              </w:rPr>
              <w:t xml:space="preserve">In 2023 and 2024, 500 kWp of solar PV systems were commissioned in Lefka/Lefke (EUR 320 000), Kormakitis (EUR 20 000), and at the Agricultural Research Institute of Morphou (EUR 362 682). Works for the installation of a 1 018 kWp solar PV system </w:t>
            </w:r>
            <w:r>
              <w:rPr>
                <w:rFonts w:eastAsia="EC Square Sans Pro" w:cs="EC Square Sans Pro"/>
                <w:sz w:val="24"/>
                <w:szCs w:val="24"/>
                <w:lang w:eastAsia="en-GB"/>
              </w:rPr>
              <w:t xml:space="preserve">at the bi-communal wastewater treatment plan of Nicosia </w:t>
            </w:r>
            <w:r>
              <w:rPr>
                <w:rFonts w:eastAsia="EC Square Sans Pro" w:cs="EC Square Sans Pro"/>
                <w:sz w:val="24"/>
                <w:szCs w:val="24"/>
                <w:lang w:val="en-IE" w:eastAsia="en-GB"/>
              </w:rPr>
              <w:t xml:space="preserve">commenced at the end of 2025. </w:t>
            </w:r>
          </w:p>
        </w:tc>
      </w:tr>
      <w:tr w:rsidR="00D933B7" w:rsidRPr="002F0EED" w14:paraId="2BC6495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E0AF853" w14:textId="435057B9" w:rsidR="00D933B7" w:rsidRPr="001F57BB" w:rsidRDefault="00ED7022">
            <w:pPr>
              <w:jc w:val="both"/>
              <w:rPr>
                <w:rFonts w:eastAsia="EC Square Sans Pro" w:cs="EC Square Sans Pro"/>
                <w:b w:val="0"/>
                <w:sz w:val="24"/>
                <w:szCs w:val="24"/>
                <w:lang w:eastAsia="en-GB"/>
              </w:rPr>
            </w:pPr>
            <w:r w:rsidRPr="00ED7022">
              <w:rPr>
                <w:b w:val="0"/>
                <w:lang w:eastAsia="en-GB"/>
              </w:rPr>
              <w:t>SDG8: Promote sustained, inclusive and sustainable economic growth, full and productive employment and decent work for all</w:t>
            </w:r>
          </w:p>
        </w:tc>
        <w:tc>
          <w:tcPr>
            <w:tcW w:w="2410" w:type="dxa"/>
          </w:tcPr>
          <w:p w14:paraId="75E55301" w14:textId="77777777" w:rsidR="00D933B7" w:rsidRPr="001F57BB"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ascii="Calibri" w:eastAsia="EC Square Sans Pro" w:hAnsi="Calibri" w:cs="Calibri"/>
                <w:sz w:val="24"/>
                <w:szCs w:val="24"/>
              </w:rPr>
              <w:t> </w:t>
            </w:r>
          </w:p>
        </w:tc>
        <w:tc>
          <w:tcPr>
            <w:tcW w:w="5772" w:type="dxa"/>
          </w:tcPr>
          <w:p w14:paraId="79AE38CF" w14:textId="77777777" w:rsidR="00D933B7" w:rsidRPr="000B7501"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val="en-IE" w:eastAsia="en-GB"/>
              </w:rPr>
            </w:pPr>
            <w:r>
              <w:rPr>
                <w:rFonts w:eastAsia="EC Square Sans Pro" w:cs="EC Square Sans Pro"/>
                <w:b/>
                <w:sz w:val="24"/>
                <w:szCs w:val="24"/>
                <w:lang w:val="en-US" w:eastAsia="en-GB"/>
              </w:rPr>
              <w:t>Decent work</w:t>
            </w:r>
            <w:r>
              <w:rPr>
                <w:rFonts w:ascii="Calibri" w:eastAsia="EC Square Sans Pro" w:hAnsi="Calibri" w:cs="Calibri"/>
                <w:b/>
                <w:sz w:val="24"/>
                <w:szCs w:val="24"/>
                <w:lang w:val="en-US" w:eastAsia="en-GB"/>
              </w:rPr>
              <w:t> </w:t>
            </w:r>
            <w:r>
              <w:rPr>
                <w:rFonts w:eastAsia="EC Square Sans Pro" w:cs="EC Square Sans Pro"/>
                <w:b/>
                <w:sz w:val="24"/>
                <w:szCs w:val="24"/>
                <w:lang w:val="en-US" w:eastAsia="en-GB"/>
              </w:rPr>
              <w:t>and</w:t>
            </w:r>
            <w:r>
              <w:rPr>
                <w:rFonts w:ascii="Calibri" w:eastAsia="EC Square Sans Pro" w:hAnsi="Calibri" w:cs="Calibri"/>
                <w:b/>
                <w:sz w:val="24"/>
                <w:szCs w:val="24"/>
                <w:lang w:val="en-US" w:eastAsia="en-GB"/>
              </w:rPr>
              <w:t> </w:t>
            </w:r>
            <w:r>
              <w:rPr>
                <w:rFonts w:eastAsia="EC Square Sans Pro" w:cs="EC Square Sans Pro"/>
                <w:b/>
                <w:sz w:val="24"/>
                <w:szCs w:val="24"/>
                <w:lang w:val="en-US" w:eastAsia="en-GB"/>
              </w:rPr>
              <w:t>economic growth</w:t>
            </w:r>
            <w:r>
              <w:rPr>
                <w:rFonts w:eastAsia="EC Square Sans Pro" w:cs="EC Square Sans Pro"/>
                <w:sz w:val="24"/>
                <w:szCs w:val="24"/>
                <w:lang w:val="en-US" w:eastAsia="en-GB"/>
              </w:rPr>
              <w:t xml:space="preserve">. </w:t>
            </w:r>
            <w:r>
              <w:rPr>
                <w:rFonts w:eastAsia="EC Square Sans Pro" w:cs="EC Square Sans Pro"/>
                <w:sz w:val="24"/>
                <w:szCs w:val="24"/>
                <w:lang w:eastAsia="en-GB"/>
              </w:rPr>
              <w:t>The multiannual action eunite-Uniting Cyprus for Business funded under the aid programme encompasses one strand which contributed to SDG8: eunite:SME with a total budget of more than EUR 8 million. eunite:SME aims to support companies and other actors across various value chains to meet EU standards, to support innovation and encourage entrepreneurship.</w:t>
            </w:r>
            <w:r>
              <w:rPr>
                <w:rFonts w:ascii="Calibri" w:eastAsia="EC Square Sans Pro" w:hAnsi="Calibri" w:cs="Calibri"/>
                <w:sz w:val="24"/>
                <w:szCs w:val="24"/>
                <w:lang w:eastAsia="en-GB"/>
              </w:rPr>
              <w:t> </w:t>
            </w:r>
            <w:r>
              <w:rPr>
                <w:rFonts w:eastAsia="EC Square Sans Pro" w:cs="EC Square Sans Pro"/>
                <w:sz w:val="24"/>
                <w:szCs w:val="24"/>
                <w:lang w:eastAsia="en-GB"/>
              </w:rPr>
              <w:t>A total of 45 companies were awarded grants close to EUR</w:t>
            </w:r>
            <w:r>
              <w:rPr>
                <w:rFonts w:ascii="Calibri" w:eastAsia="EC Square Sans Pro" w:hAnsi="Calibri" w:cs="Calibri"/>
                <w:sz w:val="24"/>
                <w:szCs w:val="24"/>
                <w:lang w:eastAsia="en-GB"/>
              </w:rPr>
              <w:t> </w:t>
            </w:r>
            <w:r>
              <w:rPr>
                <w:rFonts w:eastAsia="EC Square Sans Pro" w:cs="EC Square Sans Pro"/>
                <w:sz w:val="24"/>
                <w:szCs w:val="24"/>
                <w:lang w:eastAsia="en-GB"/>
              </w:rPr>
              <w:t>2</w:t>
            </w:r>
            <w:r>
              <w:rPr>
                <w:rFonts w:ascii="Calibri" w:eastAsia="EC Square Sans Pro" w:hAnsi="Calibri" w:cs="Calibri"/>
                <w:sz w:val="24"/>
                <w:szCs w:val="24"/>
                <w:lang w:eastAsia="en-GB"/>
              </w:rPr>
              <w:t> </w:t>
            </w:r>
            <w:r>
              <w:rPr>
                <w:rFonts w:eastAsia="EC Square Sans Pro" w:cs="EC Square Sans Pro"/>
                <w:sz w:val="24"/>
                <w:szCs w:val="24"/>
                <w:lang w:eastAsia="en-GB"/>
              </w:rPr>
              <w:t>million in 2024, to start or grow their business across the Green Line.</w:t>
            </w:r>
          </w:p>
        </w:tc>
      </w:tr>
      <w:tr w:rsidR="00D933B7" w:rsidRPr="002F0EED" w14:paraId="482B99D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0F7ACD2" w14:textId="6C1BDA63" w:rsidR="00D933B7" w:rsidRPr="00C35DA3" w:rsidRDefault="00685ACC">
            <w:pPr>
              <w:jc w:val="both"/>
              <w:rPr>
                <w:rFonts w:eastAsia="EC Square Sans Pro" w:cs="EC Square Sans Pro"/>
                <w:b w:val="0"/>
                <w:sz w:val="24"/>
                <w:szCs w:val="24"/>
                <w:lang w:eastAsia="en-GB"/>
              </w:rPr>
            </w:pPr>
            <w:r w:rsidRPr="00DB1942">
              <w:rPr>
                <w:b w:val="0"/>
                <w:bCs/>
              </w:rPr>
              <w:t>SDG11: Make cities and human settlements inclusive, safe, resilient and sustainable</w:t>
            </w:r>
          </w:p>
        </w:tc>
        <w:tc>
          <w:tcPr>
            <w:tcW w:w="2410" w:type="dxa"/>
          </w:tcPr>
          <w:p w14:paraId="68ADF2EA" w14:textId="77777777" w:rsidR="00D933B7" w:rsidRPr="00C35DA3"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ascii="Calibri" w:eastAsia="EC Square Sans Pro" w:hAnsi="Calibri" w:cs="Calibri"/>
                <w:sz w:val="24"/>
                <w:szCs w:val="24"/>
              </w:rPr>
              <w:t> </w:t>
            </w:r>
          </w:p>
        </w:tc>
        <w:tc>
          <w:tcPr>
            <w:tcW w:w="5772" w:type="dxa"/>
          </w:tcPr>
          <w:p w14:paraId="744CFA4F" w14:textId="4CDA1677" w:rsidR="00D933B7" w:rsidRPr="003D2F8D"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val="en-IE" w:eastAsia="en-GB"/>
              </w:rPr>
            </w:pPr>
            <w:r>
              <w:rPr>
                <w:rFonts w:eastAsia="EC Square Sans Pro" w:cs="EC Square Sans Pro"/>
                <w:b/>
                <w:sz w:val="24"/>
                <w:szCs w:val="24"/>
                <w:lang w:val="en-US" w:eastAsia="en-GB"/>
              </w:rPr>
              <w:t>Sustainable cities and communities.</w:t>
            </w:r>
            <w:r>
              <w:rPr>
                <w:rFonts w:eastAsia="EC Square Sans Pro" w:cs="EC Square Sans Pro"/>
                <w:sz w:val="24"/>
                <w:szCs w:val="24"/>
                <w:lang w:val="en-US" w:eastAsia="en-GB"/>
              </w:rPr>
              <w:t xml:space="preserve"> </w:t>
            </w:r>
            <w:r>
              <w:rPr>
                <w:rFonts w:eastAsia="EC Square Sans Pro" w:cs="EC Square Sans Pro"/>
                <w:sz w:val="24"/>
                <w:szCs w:val="24"/>
                <w:lang w:eastAsia="en-GB"/>
              </w:rPr>
              <w:t>The bi-communal Technical Committee on Cultural Heritage contributes specifically to SDG 11.4 ‘Strengthen efforts to protect and safeguard the world’s cultural and natural heritage’. The committee</w:t>
            </w:r>
            <w:r>
              <w:rPr>
                <w:rFonts w:ascii="Calibri" w:eastAsia="EC Square Sans Pro" w:hAnsi="Calibri" w:cs="Calibri"/>
                <w:sz w:val="24"/>
                <w:szCs w:val="24"/>
                <w:lang w:eastAsia="en-GB"/>
              </w:rPr>
              <w:t> </w:t>
            </w:r>
            <w:r>
              <w:rPr>
                <w:rFonts w:eastAsia="EC Square Sans Pro" w:cs="EC Square Sans Pro"/>
                <w:sz w:val="24"/>
                <w:szCs w:val="24"/>
                <w:lang w:eastAsia="en-GB"/>
              </w:rPr>
              <w:t>received more than EUR</w:t>
            </w:r>
            <w:r>
              <w:rPr>
                <w:rFonts w:ascii="Calibri" w:eastAsia="EC Square Sans Pro" w:hAnsi="Calibri" w:cs="Calibri"/>
                <w:sz w:val="24"/>
                <w:szCs w:val="24"/>
                <w:lang w:eastAsia="en-GB"/>
              </w:rPr>
              <w:t> </w:t>
            </w:r>
            <w:r>
              <w:rPr>
                <w:rFonts w:eastAsia="EC Square Sans Pro" w:cs="EC Square Sans Pro"/>
                <w:sz w:val="24"/>
                <w:szCs w:val="24"/>
                <w:lang w:eastAsia="en-GB"/>
              </w:rPr>
              <w:t>12</w:t>
            </w:r>
            <w:r>
              <w:rPr>
                <w:rFonts w:ascii="Calibri" w:eastAsia="EC Square Sans Pro" w:hAnsi="Calibri" w:cs="Calibri"/>
                <w:sz w:val="24"/>
                <w:szCs w:val="24"/>
                <w:lang w:eastAsia="en-GB"/>
              </w:rPr>
              <w:t> </w:t>
            </w:r>
            <w:r>
              <w:rPr>
                <w:rFonts w:eastAsia="EC Square Sans Pro" w:cs="EC Square Sans Pro"/>
                <w:sz w:val="24"/>
                <w:szCs w:val="24"/>
                <w:lang w:eastAsia="en-GB"/>
              </w:rPr>
              <w:t>million in EU support in the 2021-2025 period (representing around 80% of the committee’s budget).</w:t>
            </w:r>
          </w:p>
        </w:tc>
      </w:tr>
      <w:tr w:rsidR="00D933B7" w:rsidRPr="002F0EED" w14:paraId="279DAB8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BB9B1BC" w14:textId="79FF4502" w:rsidR="00D933B7" w:rsidRPr="002F0EED" w:rsidRDefault="003A1950">
            <w:pPr>
              <w:jc w:val="both"/>
              <w:rPr>
                <w:rFonts w:eastAsia="EC Square Sans Pro" w:cs="EC Square Sans Pro"/>
                <w:b w:val="0"/>
                <w:sz w:val="24"/>
                <w:szCs w:val="24"/>
                <w:lang w:eastAsia="en-GB"/>
              </w:rPr>
            </w:pPr>
            <w:r w:rsidRPr="00E544E8">
              <w:rPr>
                <w:b w:val="0"/>
                <w:lang w:eastAsia="en-GB"/>
              </w:rPr>
              <w:t>SDG15: Protect, restore and promote sustainable use of terrestrial ecosystems, sustainably manage forests, combat desertification, and halt and reverse land degradation and halt biodiversity loss</w:t>
            </w:r>
          </w:p>
        </w:tc>
        <w:tc>
          <w:tcPr>
            <w:tcW w:w="2410" w:type="dxa"/>
          </w:tcPr>
          <w:p w14:paraId="2DE450F7" w14:textId="77777777" w:rsidR="00D933B7" w:rsidRPr="001D4D92"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sz w:val="24"/>
                <w:szCs w:val="24"/>
                <w:lang w:val="en-US"/>
              </w:rPr>
              <w:t>Yes</w:t>
            </w:r>
            <w:r>
              <w:rPr>
                <w:rStyle w:val="eop"/>
                <w:rFonts w:ascii="Calibri" w:eastAsia="EC Square Sans Pro" w:hAnsi="Calibri" w:cs="Calibri"/>
                <w:sz w:val="24"/>
                <w:szCs w:val="24"/>
              </w:rPr>
              <w:t> </w:t>
            </w:r>
          </w:p>
        </w:tc>
        <w:tc>
          <w:tcPr>
            <w:tcW w:w="5772" w:type="dxa"/>
          </w:tcPr>
          <w:p w14:paraId="2B02DB24" w14:textId="77777777" w:rsidR="00D933B7" w:rsidRPr="001D4D92"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sz w:val="24"/>
                <w:szCs w:val="24"/>
                <w:lang w:val="en-IE" w:eastAsia="en-GB"/>
              </w:rPr>
            </w:pPr>
            <w:r>
              <w:rPr>
                <w:rFonts w:eastAsia="EC Square Sans Pro" w:cs="EC Square Sans Pro"/>
                <w:b/>
                <w:sz w:val="24"/>
                <w:szCs w:val="24"/>
                <w:lang w:val="en-US" w:eastAsia="en-GB"/>
              </w:rPr>
              <w:t>Life</w:t>
            </w:r>
            <w:r>
              <w:rPr>
                <w:rFonts w:ascii="Calibri" w:eastAsia="EC Square Sans Pro" w:hAnsi="Calibri" w:cs="Calibri"/>
                <w:b/>
                <w:sz w:val="24"/>
                <w:szCs w:val="24"/>
                <w:lang w:val="en-US" w:eastAsia="en-GB"/>
              </w:rPr>
              <w:t> </w:t>
            </w:r>
            <w:r>
              <w:rPr>
                <w:rFonts w:eastAsia="EC Square Sans Pro" w:cs="EC Square Sans Pro"/>
                <w:b/>
                <w:sz w:val="24"/>
                <w:szCs w:val="24"/>
                <w:lang w:val="en-US" w:eastAsia="en-GB"/>
              </w:rPr>
              <w:t>on</w:t>
            </w:r>
            <w:r>
              <w:rPr>
                <w:rFonts w:ascii="Calibri" w:eastAsia="EC Square Sans Pro" w:hAnsi="Calibri" w:cs="Calibri"/>
                <w:b/>
                <w:sz w:val="24"/>
                <w:szCs w:val="24"/>
                <w:lang w:val="en-US" w:eastAsia="en-GB"/>
              </w:rPr>
              <w:t> </w:t>
            </w:r>
            <w:r>
              <w:rPr>
                <w:rFonts w:eastAsia="EC Square Sans Pro" w:cs="EC Square Sans Pro"/>
                <w:b/>
                <w:sz w:val="24"/>
                <w:szCs w:val="24"/>
                <w:lang w:val="en-US" w:eastAsia="en-GB"/>
              </w:rPr>
              <w:t>land.</w:t>
            </w:r>
            <w:r>
              <w:rPr>
                <w:rFonts w:ascii="Calibri" w:eastAsia="EC Square Sans Pro" w:hAnsi="Calibri" w:cs="Calibri"/>
                <w:sz w:val="24"/>
                <w:szCs w:val="24"/>
                <w:lang w:val="en-US" w:eastAsia="en-GB"/>
              </w:rPr>
              <w:t> </w:t>
            </w:r>
            <w:r>
              <w:rPr>
                <w:rFonts w:eastAsia="EC Square Sans Pro" w:cs="EC Square Sans Pro"/>
                <w:sz w:val="24"/>
                <w:szCs w:val="24"/>
                <w:lang w:eastAsia="en-GB"/>
              </w:rPr>
              <w:t>Six grants with a total</w:t>
            </w:r>
            <w:r>
              <w:rPr>
                <w:rFonts w:eastAsia="EC Square Sans Pro" w:cs="EC Square Sans Pro"/>
                <w:b/>
                <w:sz w:val="24"/>
                <w:szCs w:val="24"/>
                <w:lang w:eastAsia="en-GB"/>
              </w:rPr>
              <w:t xml:space="preserve"> </w:t>
            </w:r>
            <w:r>
              <w:rPr>
                <w:rFonts w:eastAsia="EC Square Sans Pro" w:cs="EC Square Sans Pro"/>
                <w:sz w:val="24"/>
                <w:szCs w:val="24"/>
                <w:lang w:eastAsia="en-GB"/>
              </w:rPr>
              <w:t>EU contribution of EUR 783 760 were awarded in 2025 under the Civil Society call, covering issues related to sustainable fisheries, green waste management, reducing the damage of wildland fires on biodiversity, ecological sustainability of the wetlands, legal activism and advocacy for environmental protection.</w:t>
            </w:r>
          </w:p>
        </w:tc>
      </w:tr>
      <w:tr w:rsidR="00D933B7" w:rsidRPr="0047239D" w14:paraId="531EDB2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6CA1D67" w14:textId="1BFF3F49" w:rsidR="00D933B7" w:rsidRPr="00A35486" w:rsidRDefault="00BB5D33">
            <w:pPr>
              <w:jc w:val="both"/>
              <w:rPr>
                <w:rFonts w:eastAsia="EC Square Sans Pro" w:cs="EC Square Sans Pro"/>
                <w:b w:val="0"/>
                <w:sz w:val="24"/>
                <w:szCs w:val="24"/>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72D6DD92" w14:textId="77777777" w:rsidR="00D933B7" w:rsidRPr="00A35486"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Style w:val="normaltextrun"/>
                <w:rFonts w:eastAsia="EC Square Sans Pro" w:cs="EC Square Sans Pro"/>
                <w:color w:val="000000" w:themeColor="text1"/>
                <w:sz w:val="24"/>
                <w:szCs w:val="24"/>
                <w:lang w:val="en-US"/>
              </w:rPr>
              <w:t>Yes</w:t>
            </w:r>
            <w:r>
              <w:rPr>
                <w:rStyle w:val="eop"/>
                <w:rFonts w:ascii="Calibri" w:eastAsia="EC Square Sans Pro" w:hAnsi="Calibri" w:cs="Calibri"/>
                <w:color w:val="000000" w:themeColor="text1"/>
                <w:sz w:val="24"/>
                <w:szCs w:val="24"/>
              </w:rPr>
              <w:t> </w:t>
            </w:r>
          </w:p>
        </w:tc>
        <w:tc>
          <w:tcPr>
            <w:tcW w:w="5772" w:type="dxa"/>
          </w:tcPr>
          <w:p w14:paraId="37FF0C1F" w14:textId="77777777" w:rsidR="00D933B7" w:rsidRPr="00A35486"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Fonts w:eastAsia="EC Square Sans Pro" w:cs="EC Square Sans Pro"/>
                <w:b/>
                <w:bCs/>
                <w:sz w:val="24"/>
                <w:szCs w:val="24"/>
                <w:lang w:eastAsia="en-GB"/>
              </w:rPr>
              <w:t>Peace, justice and strong institutions.</w:t>
            </w:r>
            <w:r>
              <w:rPr>
                <w:rFonts w:eastAsia="EC Square Sans Pro" w:cs="EC Square Sans Pro"/>
                <w:sz w:val="24"/>
                <w:szCs w:val="24"/>
                <w:lang w:eastAsia="en-GB"/>
              </w:rPr>
              <w:t xml:space="preserve"> The aid</w:t>
            </w:r>
            <w:r>
              <w:rPr>
                <w:rFonts w:ascii="Calibri" w:eastAsia="EC Square Sans Pro" w:hAnsi="Calibri" w:cs="Calibri"/>
                <w:sz w:val="24"/>
                <w:szCs w:val="24"/>
                <w:lang w:eastAsia="en-GB"/>
              </w:rPr>
              <w:t> </w:t>
            </w:r>
            <w:r>
              <w:rPr>
                <w:rFonts w:eastAsia="EC Square Sans Pro" w:cs="EC Square Sans Pro"/>
                <w:sz w:val="24"/>
                <w:szCs w:val="24"/>
                <w:lang w:eastAsia="en-GB"/>
              </w:rPr>
              <w:t>programme</w:t>
            </w:r>
            <w:r>
              <w:rPr>
                <w:rFonts w:ascii="Calibri" w:eastAsia="EC Square Sans Pro" w:hAnsi="Calibri" w:cs="Calibri"/>
                <w:sz w:val="24"/>
                <w:szCs w:val="24"/>
                <w:lang w:eastAsia="en-GB"/>
              </w:rPr>
              <w:t> </w:t>
            </w:r>
            <w:r>
              <w:rPr>
                <w:rFonts w:eastAsia="EC Square Sans Pro" w:cs="EC Square Sans Pro"/>
                <w:sz w:val="24"/>
                <w:szCs w:val="24"/>
                <w:lang w:eastAsia="en-GB"/>
              </w:rPr>
              <w:t xml:space="preserve">is supporting bi-communal projects that promote confidence building and reconciliation between the two Cypriot communities. </w:t>
            </w:r>
          </w:p>
          <w:p w14:paraId="4E80D242" w14:textId="77777777" w:rsidR="00D933B7" w:rsidRPr="00A35486"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Fonts w:eastAsia="EC Square Sans Pro" w:cs="EC Square Sans Pro"/>
                <w:sz w:val="24"/>
                <w:szCs w:val="24"/>
                <w:lang w:eastAsia="en-GB"/>
              </w:rPr>
              <w:t>As of 2021, 23</w:t>
            </w:r>
            <w:r>
              <w:rPr>
                <w:rFonts w:eastAsia="EC Square Sans Pro" w:cs="EC Square Sans Pro"/>
                <w:b/>
                <w:sz w:val="24"/>
                <w:szCs w:val="24"/>
                <w:lang w:eastAsia="en-GB"/>
              </w:rPr>
              <w:t xml:space="preserve"> </w:t>
            </w:r>
            <w:r>
              <w:rPr>
                <w:rFonts w:eastAsia="EC Square Sans Pro" w:cs="EC Square Sans Pro"/>
                <w:sz w:val="24"/>
                <w:szCs w:val="24"/>
                <w:lang w:eastAsia="en-GB"/>
              </w:rPr>
              <w:t>bi-communal projects,</w:t>
            </w:r>
            <w:r>
              <w:rPr>
                <w:rFonts w:eastAsia="EC Square Sans Pro" w:cs="EC Square Sans Pro"/>
                <w:b/>
                <w:sz w:val="24"/>
                <w:szCs w:val="24"/>
                <w:lang w:eastAsia="en-GB"/>
              </w:rPr>
              <w:t xml:space="preserve"> </w:t>
            </w:r>
            <w:r>
              <w:rPr>
                <w:rFonts w:eastAsia="EC Square Sans Pro" w:cs="EC Square Sans Pro"/>
                <w:sz w:val="24"/>
                <w:szCs w:val="24"/>
                <w:lang w:eastAsia="en-GB"/>
              </w:rPr>
              <w:t>were selected funding under the civil society calls for proposals (to a total amount of EUR</w:t>
            </w:r>
            <w:r>
              <w:rPr>
                <w:rFonts w:ascii="Calibri" w:eastAsia="EC Square Sans Pro" w:hAnsi="Calibri" w:cs="Calibri"/>
                <w:sz w:val="24"/>
                <w:szCs w:val="24"/>
                <w:lang w:eastAsia="en-GB"/>
              </w:rPr>
              <w:t> </w:t>
            </w:r>
            <w:r>
              <w:rPr>
                <w:rFonts w:eastAsia="EC Square Sans Pro" w:cs="EC Square Sans Pro"/>
                <w:sz w:val="24"/>
                <w:szCs w:val="24"/>
                <w:lang w:eastAsia="en-GB"/>
              </w:rPr>
              <w:t>2.25</w:t>
            </w:r>
            <w:r>
              <w:rPr>
                <w:rFonts w:ascii="Calibri" w:eastAsia="EC Square Sans Pro" w:hAnsi="Calibri" w:cs="Calibri"/>
                <w:sz w:val="24"/>
                <w:szCs w:val="24"/>
                <w:lang w:eastAsia="en-GB"/>
              </w:rPr>
              <w:t> </w:t>
            </w:r>
            <w:r>
              <w:rPr>
                <w:rFonts w:eastAsia="EC Square Sans Pro" w:cs="EC Square Sans Pro"/>
                <w:sz w:val="24"/>
                <w:szCs w:val="24"/>
                <w:lang w:eastAsia="en-GB"/>
              </w:rPr>
              <w:t>million). The projects support bi-communal dialogue and civic engagement in the areas of confidence building, human rights protection and anti-discrimination, fighting human trafficking, health, environment,</w:t>
            </w:r>
            <w:r>
              <w:rPr>
                <w:rFonts w:ascii="Calibri" w:eastAsia="EC Square Sans Pro" w:hAnsi="Calibri" w:cs="Calibri"/>
                <w:sz w:val="24"/>
                <w:szCs w:val="24"/>
                <w:lang w:eastAsia="en-GB"/>
              </w:rPr>
              <w:t> </w:t>
            </w:r>
            <w:r>
              <w:rPr>
                <w:rFonts w:eastAsia="EC Square Sans Pro" w:cs="EC Square Sans Pro"/>
                <w:sz w:val="24"/>
                <w:szCs w:val="24"/>
                <w:lang w:eastAsia="en-GB"/>
              </w:rPr>
              <w:t>culture</w:t>
            </w:r>
            <w:r>
              <w:rPr>
                <w:rFonts w:ascii="Calibri" w:eastAsia="EC Square Sans Pro" w:hAnsi="Calibri" w:cs="Calibri"/>
                <w:sz w:val="24"/>
                <w:szCs w:val="24"/>
                <w:lang w:eastAsia="en-GB"/>
              </w:rPr>
              <w:t> </w:t>
            </w:r>
            <w:r>
              <w:rPr>
                <w:rFonts w:eastAsia="EC Square Sans Pro" w:cs="EC Square Sans Pro"/>
                <w:sz w:val="24"/>
                <w:szCs w:val="24"/>
                <w:lang w:eastAsia="en-GB"/>
              </w:rPr>
              <w:t>and sports.</w:t>
            </w:r>
            <w:r>
              <w:rPr>
                <w:rFonts w:ascii="Calibri" w:eastAsia="EC Square Sans Pro" w:hAnsi="Calibri" w:cs="Calibri"/>
                <w:sz w:val="24"/>
                <w:szCs w:val="24"/>
                <w:lang w:eastAsia="en-GB"/>
              </w:rPr>
              <w:t> </w:t>
            </w:r>
          </w:p>
          <w:p w14:paraId="3F0F1561" w14:textId="77777777" w:rsidR="00D933B7" w:rsidRPr="00A35486"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sz w:val="24"/>
                <w:szCs w:val="24"/>
                <w:lang w:eastAsia="en-GB"/>
              </w:rPr>
            </w:pPr>
            <w:r>
              <w:rPr>
                <w:rFonts w:eastAsia="EC Square Sans Pro" w:cs="EC Square Sans Pro"/>
                <w:sz w:val="24"/>
                <w:szCs w:val="24"/>
                <w:lang w:eastAsia="en-GB"/>
              </w:rPr>
              <w:t>The ‘Human rights platform’ grant (EU budget EUR</w:t>
            </w:r>
            <w:r>
              <w:rPr>
                <w:rFonts w:ascii="Calibri" w:eastAsia="EC Square Sans Pro" w:hAnsi="Calibri" w:cs="Calibri"/>
                <w:sz w:val="24"/>
                <w:szCs w:val="24"/>
                <w:lang w:eastAsia="en-GB"/>
              </w:rPr>
              <w:t> </w:t>
            </w:r>
            <w:r>
              <w:rPr>
                <w:rFonts w:eastAsia="EC Square Sans Pro" w:cs="EC Square Sans Pro"/>
                <w:sz w:val="24"/>
                <w:szCs w:val="24"/>
                <w:lang w:eastAsia="en-GB"/>
              </w:rPr>
              <w:t>1</w:t>
            </w:r>
            <w:r>
              <w:rPr>
                <w:rFonts w:ascii="Calibri" w:eastAsia="EC Square Sans Pro" w:hAnsi="Calibri" w:cs="Calibri"/>
                <w:sz w:val="24"/>
                <w:szCs w:val="24"/>
                <w:lang w:eastAsia="en-GB"/>
              </w:rPr>
              <w:t> </w:t>
            </w:r>
            <w:r>
              <w:rPr>
                <w:rFonts w:eastAsia="EC Square Sans Pro" w:cs="EC Square Sans Pro"/>
                <w:sz w:val="24"/>
                <w:szCs w:val="24"/>
                <w:lang w:eastAsia="en-GB"/>
              </w:rPr>
              <w:t>450</w:t>
            </w:r>
            <w:r>
              <w:rPr>
                <w:rFonts w:ascii="Calibri" w:eastAsia="EC Square Sans Pro" w:hAnsi="Calibri" w:cs="Calibri"/>
                <w:sz w:val="24"/>
                <w:szCs w:val="24"/>
                <w:lang w:eastAsia="en-GB"/>
              </w:rPr>
              <w:t> </w:t>
            </w:r>
            <w:r>
              <w:rPr>
                <w:rFonts w:eastAsia="EC Square Sans Pro" w:cs="EC Square Sans Pro"/>
                <w:sz w:val="24"/>
                <w:szCs w:val="24"/>
                <w:lang w:eastAsia="en-GB"/>
              </w:rPr>
              <w:t>000) focuses on</w:t>
            </w:r>
            <w:r>
              <w:rPr>
                <w:rFonts w:ascii="Calibri" w:eastAsia="EC Square Sans Pro" w:hAnsi="Calibri" w:cs="Calibri"/>
                <w:sz w:val="24"/>
                <w:szCs w:val="24"/>
                <w:lang w:eastAsia="en-GB"/>
              </w:rPr>
              <w:t> </w:t>
            </w:r>
            <w:r>
              <w:rPr>
                <w:rFonts w:eastAsia="EC Square Sans Pro" w:cs="EC Square Sans Pro"/>
                <w:sz w:val="24"/>
                <w:szCs w:val="24"/>
                <w:lang w:eastAsia="en-GB"/>
              </w:rPr>
              <w:t>five thematic areas: anti-human trafficking; refugee rights; LGBTIQ rights; democratic participation in decision-making; detention conditions and freedom from torture.</w:t>
            </w:r>
            <w:r>
              <w:rPr>
                <w:rFonts w:ascii="Calibri" w:eastAsia="EC Square Sans Pro" w:hAnsi="Calibri" w:cs="Calibri"/>
                <w:sz w:val="24"/>
                <w:szCs w:val="24"/>
                <w:lang w:eastAsia="en-GB"/>
              </w:rPr>
              <w:t> </w:t>
            </w:r>
          </w:p>
          <w:p w14:paraId="40B3F731" w14:textId="77777777" w:rsidR="00D933B7" w:rsidRPr="00A35486" w:rsidRDefault="00D933B7">
            <w:pPr>
              <w:spacing w:before="200" w:after="200"/>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lang w:eastAsia="en-GB"/>
              </w:rPr>
            </w:pPr>
            <w:r w:rsidRPr="001F2F66">
              <w:rPr>
                <w:rFonts w:asciiTheme="minorHAnsi" w:eastAsia="EC Square Sans Pro" w:hAnsiTheme="minorHAnsi" w:cs="EC Square Sans Pro"/>
                <w:kern w:val="2"/>
                <w:lang w:eastAsia="en-GB"/>
                <w14:ligatures w14:val="standardContextual"/>
              </w:rPr>
              <w:t>A direct grant</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allocated</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in 2024 to the ‘Cyprus Dialogue Forum: strengthening collaborative spaces for dialogue and shared knowledge creation’ project (EU budget EUR</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1</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700</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000) brings together around 80 stakeholders, such as political parties, trade unions, professional associations</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and civil-society</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organisations</w:t>
            </w:r>
            <w:r w:rsidRPr="001F2F66">
              <w:rPr>
                <w:rFonts w:ascii="Calibri" w:eastAsia="EC Square Sans Pro" w:hAnsi="Calibri" w:cs="Calibri"/>
                <w:kern w:val="2"/>
                <w:lang w:eastAsia="en-GB"/>
                <w14:ligatures w14:val="standardContextual"/>
              </w:rPr>
              <w:t> </w:t>
            </w:r>
            <w:r w:rsidRPr="001F2F66">
              <w:rPr>
                <w:rFonts w:asciiTheme="minorHAnsi" w:eastAsia="EC Square Sans Pro" w:hAnsiTheme="minorHAnsi" w:cs="EC Square Sans Pro"/>
                <w:kern w:val="2"/>
                <w:lang w:eastAsia="en-GB"/>
                <w14:ligatures w14:val="standardContextual"/>
              </w:rPr>
              <w:t>from both communities, to create joint visions and instruments that support a wider peace process in Cyprus.</w:t>
            </w:r>
          </w:p>
        </w:tc>
      </w:tr>
    </w:tbl>
    <w:p w14:paraId="61CB5F62" w14:textId="77777777" w:rsidR="00D933B7" w:rsidRDefault="00D933B7" w:rsidP="00D933B7">
      <w:pPr>
        <w:keepNext/>
        <w:keepLines/>
        <w:spacing w:before="600" w:line="240" w:lineRule="auto"/>
        <w:outlineLvl w:val="4"/>
        <w:rPr>
          <w:rFonts w:eastAsia="EC Square Sans Pro" w:cs="EC Square Sans Pro"/>
          <w:b/>
        </w:rPr>
      </w:pPr>
    </w:p>
    <w:p w14:paraId="52170D1D" w14:textId="77777777" w:rsidR="00D933B7" w:rsidRDefault="00D933B7" w:rsidP="00D933B7">
      <w:pPr>
        <w:sectPr w:rsidR="00D933B7" w:rsidSect="00D933B7">
          <w:headerReference w:type="even" r:id="rId209"/>
          <w:headerReference w:type="default" r:id="rId210"/>
          <w:footerReference w:type="even" r:id="rId211"/>
          <w:footerReference w:type="default" r:id="rId212"/>
          <w:headerReference w:type="first" r:id="rId213"/>
          <w:footerReference w:type="first" r:id="rId214"/>
          <w:pgSz w:w="11906" w:h="16838"/>
          <w:pgMar w:top="1440" w:right="1133" w:bottom="1440" w:left="1134" w:header="708" w:footer="708" w:gutter="0"/>
          <w:cols w:space="708"/>
          <w:docGrid w:linePitch="360"/>
        </w:sectPr>
      </w:pPr>
    </w:p>
    <w:p w14:paraId="595EFB8F" w14:textId="6F7A2662" w:rsidR="00D933B7" w:rsidRPr="00742189" w:rsidRDefault="00E72117" w:rsidP="00D933B7">
      <w:pPr>
        <w:pStyle w:val="Heading1"/>
      </w:pPr>
      <w:bookmarkStart w:id="43" w:name="toc_sec_14"/>
      <w:bookmarkStart w:id="44" w:name="_Toc228976534"/>
      <w:bookmarkEnd w:id="43"/>
      <w:r>
        <w:t>R</w:t>
      </w:r>
      <w:r w:rsidR="00D933B7" w:rsidRPr="00137E12">
        <w:t>ECOVERY AND RESILIENCE FACILITY</w:t>
      </w:r>
      <w:bookmarkEnd w:id="44"/>
    </w:p>
    <w:p w14:paraId="2BE5779D" w14:textId="4F1DB05B" w:rsidR="00D933B7" w:rsidRPr="00EF5D2E"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1F92BD47" w14:textId="77777777">
        <w:trPr>
          <w:trHeight w:val="1584"/>
          <w:jc w:val="left"/>
        </w:trPr>
        <w:tc>
          <w:tcPr>
            <w:tcW w:w="2410" w:type="dxa"/>
          </w:tcPr>
          <w:p w14:paraId="1D2A93A2" w14:textId="77777777" w:rsidR="00D933B7" w:rsidRDefault="00D933B7">
            <w:pPr>
              <w:spacing w:before="120" w:after="120"/>
              <w:rPr>
                <w:sz w:val="28"/>
                <w:szCs w:val="28"/>
              </w:rPr>
            </w:pPr>
            <w:r>
              <w:rPr>
                <w:sz w:val="28"/>
                <w:szCs w:val="28"/>
              </w:rPr>
              <w:t>37</w:t>
            </w:r>
            <w:r>
              <w:rPr>
                <w:rFonts w:ascii="Calibri" w:hAnsi="Calibri" w:cs="Calibri"/>
                <w:sz w:val="28"/>
                <w:szCs w:val="28"/>
              </w:rPr>
              <w:t> </w:t>
            </w:r>
            <w:r>
              <w:rPr>
                <w:sz w:val="28"/>
                <w:szCs w:val="28"/>
              </w:rPr>
              <w:t>568</w:t>
            </w:r>
            <w:r>
              <w:rPr>
                <w:rFonts w:ascii="Calibri" w:hAnsi="Calibri" w:cs="Calibri"/>
                <w:sz w:val="28"/>
                <w:szCs w:val="28"/>
              </w:rPr>
              <w:t> </w:t>
            </w:r>
            <w:r>
              <w:rPr>
                <w:sz w:val="28"/>
                <w:szCs w:val="28"/>
              </w:rPr>
              <w:t>052</w:t>
            </w:r>
            <w:r>
              <w:rPr>
                <w:rFonts w:ascii="Calibri" w:hAnsi="Calibri" w:cs="Calibri"/>
                <w:sz w:val="28"/>
                <w:szCs w:val="28"/>
              </w:rPr>
              <w:t> megawatt-hours</w:t>
            </w:r>
            <w:r>
              <w:rPr>
                <w:sz w:val="28"/>
                <w:szCs w:val="28"/>
              </w:rPr>
              <w:t xml:space="preserve">/year </w:t>
            </w:r>
          </w:p>
          <w:p w14:paraId="056E8047" w14:textId="77777777" w:rsidR="00D933B7" w:rsidRPr="00E93781" w:rsidRDefault="00D933B7">
            <w:pPr>
              <w:spacing w:before="120" w:after="120"/>
            </w:pPr>
            <w:r>
              <w:t>of total savings in annual primary energy consumption by mid-2025 (Common indicator 1).</w:t>
            </w:r>
          </w:p>
        </w:tc>
        <w:tc>
          <w:tcPr>
            <w:cnfStyle w:val="000001000000" w:firstRow="0" w:lastRow="0" w:firstColumn="0" w:lastColumn="0" w:oddVBand="0" w:evenVBand="1" w:oddHBand="0" w:evenHBand="0" w:firstRowFirstColumn="0" w:firstRowLastColumn="0" w:lastRowFirstColumn="0" w:lastRowLastColumn="0"/>
            <w:tcW w:w="2409" w:type="dxa"/>
          </w:tcPr>
          <w:p w14:paraId="7B3BCFC6" w14:textId="77777777" w:rsidR="00D933B7" w:rsidRDefault="00D933B7">
            <w:pPr>
              <w:spacing w:before="120" w:after="120"/>
              <w:rPr>
                <w:sz w:val="28"/>
                <w:szCs w:val="28"/>
              </w:rPr>
            </w:pPr>
            <w:r>
              <w:rPr>
                <w:sz w:val="28"/>
                <w:szCs w:val="28"/>
              </w:rPr>
              <w:t>4</w:t>
            </w:r>
            <w:r>
              <w:rPr>
                <w:rFonts w:ascii="Calibri" w:hAnsi="Calibri" w:cs="Calibri"/>
                <w:sz w:val="28"/>
                <w:szCs w:val="28"/>
              </w:rPr>
              <w:t> </w:t>
            </w:r>
            <w:r>
              <w:rPr>
                <w:sz w:val="28"/>
                <w:szCs w:val="28"/>
              </w:rPr>
              <w:t>909</w:t>
            </w:r>
            <w:r>
              <w:rPr>
                <w:rFonts w:ascii="Calibri" w:hAnsi="Calibri" w:cs="Calibri"/>
                <w:sz w:val="28"/>
                <w:szCs w:val="28"/>
              </w:rPr>
              <w:t> </w:t>
            </w:r>
            <w:r>
              <w:rPr>
                <w:sz w:val="28"/>
                <w:szCs w:val="28"/>
              </w:rPr>
              <w:t>834</w:t>
            </w:r>
          </w:p>
          <w:p w14:paraId="409ED0AC" w14:textId="77777777" w:rsidR="00D933B7" w:rsidRPr="0047239D" w:rsidRDefault="00D933B7">
            <w:pPr>
              <w:spacing w:before="120" w:after="120"/>
            </w:pPr>
            <w:r>
              <w:t>enterprises, including small and micro, medium and large ones, supported through both monetary and in-kind support by mid-2025 (Common indicator 9).</w:t>
            </w:r>
          </w:p>
        </w:tc>
        <w:tc>
          <w:tcPr>
            <w:tcW w:w="2410" w:type="dxa"/>
            <w:tcBorders>
              <w:bottom w:val="single" w:sz="4" w:space="0" w:color="8C8C8C"/>
            </w:tcBorders>
          </w:tcPr>
          <w:p w14:paraId="27B82623"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62</w:t>
            </w:r>
            <w:r>
              <w:rPr>
                <w:rFonts w:ascii="Calibri" w:hAnsi="Calibri" w:cs="Calibri"/>
                <w:sz w:val="28"/>
                <w:szCs w:val="28"/>
              </w:rPr>
              <w:t> </w:t>
            </w:r>
            <w:r>
              <w:rPr>
                <w:sz w:val="28"/>
                <w:szCs w:val="28"/>
              </w:rPr>
              <w:t>444</w:t>
            </w:r>
            <w:r>
              <w:rPr>
                <w:rFonts w:ascii="Calibri" w:hAnsi="Calibri" w:cs="Calibri"/>
                <w:sz w:val="28"/>
                <w:szCs w:val="28"/>
              </w:rPr>
              <w:t> megawatts</w:t>
            </w:r>
            <w:r>
              <w:rPr>
                <w:sz w:val="28"/>
                <w:szCs w:val="28"/>
              </w:rPr>
              <w:t xml:space="preserve"> </w:t>
            </w:r>
          </w:p>
          <w:p w14:paraId="5E9BC369"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r>
              <w:t>of additional operational capacity of renewable energy installed by mid-2025</w:t>
            </w:r>
            <w:r>
              <w:rPr>
                <w:rFonts w:ascii="Calibri" w:hAnsi="Calibri" w:cs="Calibri"/>
              </w:rPr>
              <w:t> </w:t>
            </w:r>
            <w:r>
              <w:rPr>
                <w:rFonts w:cs="Calibri"/>
              </w:rPr>
              <w:t>(</w:t>
            </w:r>
            <w:r>
              <w:rPr>
                <w:rStyle w:val="FootnoteReference"/>
              </w:rPr>
              <w:footnoteReference w:id="26"/>
            </w:r>
            <w:r>
              <w:rPr>
                <w:rFonts w:cs="Calibri"/>
              </w:rPr>
              <w:t>)</w:t>
            </w:r>
            <w:r>
              <w:t xml:space="preserve"> (Common indicator 2).</w:t>
            </w:r>
          </w:p>
        </w:tc>
        <w:tc>
          <w:tcPr>
            <w:cnfStyle w:val="000001000000" w:firstRow="0" w:lastRow="0" w:firstColumn="0" w:lastColumn="0" w:oddVBand="0" w:evenVBand="1" w:oddHBand="0" w:evenHBand="0" w:firstRowFirstColumn="0" w:firstRowLastColumn="0" w:lastRowFirstColumn="0" w:lastRowLastColumn="0"/>
            <w:tcW w:w="2410" w:type="dxa"/>
          </w:tcPr>
          <w:p w14:paraId="18A483EA" w14:textId="77777777" w:rsidR="00D933B7" w:rsidRDefault="00D933B7">
            <w:pPr>
              <w:spacing w:before="120" w:after="120"/>
            </w:pPr>
            <w:r>
              <w:rPr>
                <w:sz w:val="28"/>
                <w:szCs w:val="28"/>
              </w:rPr>
              <w:t>36</w:t>
            </w:r>
            <w:r>
              <w:rPr>
                <w:rFonts w:ascii="Calibri" w:hAnsi="Calibri" w:cs="Calibri"/>
                <w:sz w:val="28"/>
                <w:szCs w:val="28"/>
              </w:rPr>
              <w:t> </w:t>
            </w:r>
            <w:r>
              <w:rPr>
                <w:sz w:val="28"/>
                <w:szCs w:val="28"/>
              </w:rPr>
              <w:t>840</w:t>
            </w:r>
            <w:r>
              <w:rPr>
                <w:rFonts w:ascii="Calibri" w:hAnsi="Calibri" w:cs="Calibri"/>
                <w:sz w:val="28"/>
                <w:szCs w:val="28"/>
              </w:rPr>
              <w:t> </w:t>
            </w:r>
            <w:r>
              <w:rPr>
                <w:sz w:val="28"/>
                <w:szCs w:val="28"/>
              </w:rPr>
              <w:t>373</w:t>
            </w:r>
          </w:p>
          <w:p w14:paraId="7A6569A4" w14:textId="77777777" w:rsidR="00D933B7" w:rsidRPr="0047239D" w:rsidRDefault="00D933B7">
            <w:pPr>
              <w:spacing w:before="120" w:after="120"/>
              <w:rPr>
                <w:sz w:val="28"/>
                <w:szCs w:val="28"/>
              </w:rPr>
            </w:pPr>
            <w:r>
              <w:t>people benefited from protection measures against climate-related natural disasters by mid-2025 (Common indicator 4).</w:t>
            </w:r>
          </w:p>
        </w:tc>
      </w:tr>
      <w:tr w:rsidR="00D933B7" w:rsidRPr="0047239D" w14:paraId="3AC53A6E" w14:textId="77777777">
        <w:trPr>
          <w:trHeight w:val="1034"/>
          <w:jc w:val="left"/>
        </w:trPr>
        <w:tc>
          <w:tcPr>
            <w:tcW w:w="2410" w:type="dxa"/>
          </w:tcPr>
          <w:p w14:paraId="5B741AA4" w14:textId="77777777" w:rsidR="00D933B7" w:rsidRDefault="00D933B7">
            <w:pPr>
              <w:spacing w:before="120" w:after="120"/>
            </w:pPr>
            <w:r>
              <w:rPr>
                <w:sz w:val="28"/>
                <w:szCs w:val="28"/>
              </w:rPr>
              <w:t>17</w:t>
            </w:r>
            <w:r>
              <w:rPr>
                <w:rFonts w:ascii="Calibri" w:hAnsi="Calibri" w:cs="Calibri"/>
                <w:sz w:val="28"/>
                <w:szCs w:val="28"/>
              </w:rPr>
              <w:t> </w:t>
            </w:r>
            <w:r>
              <w:rPr>
                <w:sz w:val="28"/>
                <w:szCs w:val="28"/>
              </w:rPr>
              <w:t>565</w:t>
            </w:r>
            <w:r>
              <w:rPr>
                <w:rFonts w:ascii="Calibri" w:hAnsi="Calibri" w:cs="Calibri"/>
                <w:sz w:val="28"/>
                <w:szCs w:val="28"/>
              </w:rPr>
              <w:t> </w:t>
            </w:r>
            <w:r>
              <w:rPr>
                <w:sz w:val="28"/>
                <w:szCs w:val="28"/>
              </w:rPr>
              <w:t>216</w:t>
            </w:r>
          </w:p>
          <w:p w14:paraId="102EFB38" w14:textId="77777777" w:rsidR="00D933B7" w:rsidRPr="0047239D" w:rsidRDefault="00D933B7">
            <w:pPr>
              <w:spacing w:before="120"/>
            </w:pPr>
            <w:r>
              <w:t>additional dwellings gained access to very high-capacity internet networks by mid-2025 (Common indicator 5).</w:t>
            </w:r>
          </w:p>
        </w:tc>
        <w:tc>
          <w:tcPr>
            <w:cnfStyle w:val="000001000000" w:firstRow="0" w:lastRow="0" w:firstColumn="0" w:lastColumn="0" w:oddVBand="0" w:evenVBand="1" w:oddHBand="0" w:evenHBand="0" w:firstRowFirstColumn="0" w:firstRowLastColumn="0" w:lastRowFirstColumn="0" w:lastRowLastColumn="0"/>
            <w:tcW w:w="2409" w:type="dxa"/>
          </w:tcPr>
          <w:p w14:paraId="75684D8F" w14:textId="77777777" w:rsidR="00D933B7" w:rsidRDefault="00D933B7">
            <w:pPr>
              <w:spacing w:before="120" w:after="120"/>
            </w:pPr>
            <w:r>
              <w:rPr>
                <w:sz w:val="28"/>
                <w:szCs w:val="28"/>
              </w:rPr>
              <w:t>940</w:t>
            </w:r>
            <w:r>
              <w:rPr>
                <w:rFonts w:ascii="Calibri" w:hAnsi="Calibri" w:cs="Calibri"/>
                <w:sz w:val="28"/>
                <w:szCs w:val="28"/>
              </w:rPr>
              <w:t> </w:t>
            </w:r>
            <w:r>
              <w:rPr>
                <w:sz w:val="28"/>
                <w:szCs w:val="28"/>
              </w:rPr>
              <w:t>866</w:t>
            </w:r>
          </w:p>
          <w:p w14:paraId="3D746C52" w14:textId="77777777" w:rsidR="00D933B7" w:rsidRDefault="00D933B7">
            <w:pPr>
              <w:spacing w:before="120" w:after="120"/>
            </w:pPr>
            <w:r>
              <w:t>newly installed or upgraded refuelling and recharging points for clean vehicles by mid-2025 (Common indicator 3).</w:t>
            </w:r>
          </w:p>
          <w:p w14:paraId="366C6BEB" w14:textId="77777777" w:rsidR="00D933B7" w:rsidRPr="0047239D" w:rsidRDefault="00D933B7">
            <w:pPr>
              <w:spacing w:before="120" w:after="120"/>
            </w:pPr>
          </w:p>
          <w:p w14:paraId="7874DFF3" w14:textId="77777777" w:rsidR="00D933B7" w:rsidRPr="0047239D" w:rsidRDefault="00D933B7">
            <w:pPr>
              <w:spacing w:before="120"/>
            </w:pPr>
          </w:p>
        </w:tc>
        <w:tc>
          <w:tcPr>
            <w:tcW w:w="2410" w:type="dxa"/>
            <w:tcBorders>
              <w:bottom w:val="single" w:sz="4" w:space="0" w:color="8C8C8C"/>
            </w:tcBorders>
          </w:tcPr>
          <w:p w14:paraId="36C0555B"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2</w:t>
            </w:r>
            <w:r>
              <w:rPr>
                <w:rFonts w:ascii="Calibri" w:hAnsi="Calibri" w:cs="Calibri"/>
                <w:sz w:val="28"/>
                <w:szCs w:val="28"/>
              </w:rPr>
              <w:t> </w:t>
            </w:r>
            <w:r>
              <w:rPr>
                <w:sz w:val="28"/>
                <w:szCs w:val="28"/>
              </w:rPr>
              <w:t>402</w:t>
            </w:r>
            <w:r>
              <w:rPr>
                <w:rFonts w:ascii="Calibri" w:hAnsi="Calibri" w:cs="Calibri"/>
                <w:sz w:val="28"/>
                <w:szCs w:val="28"/>
              </w:rPr>
              <w:t> </w:t>
            </w:r>
            <w:r>
              <w:rPr>
                <w:sz w:val="28"/>
                <w:szCs w:val="28"/>
              </w:rPr>
              <w:t>256</w:t>
            </w:r>
            <w:r>
              <w:rPr>
                <w:rFonts w:ascii="Calibri" w:hAnsi="Calibri" w:cs="Calibri"/>
                <w:sz w:val="28"/>
                <w:szCs w:val="28"/>
              </w:rPr>
              <w:t> </w:t>
            </w:r>
            <w:r>
              <w:rPr>
                <w:sz w:val="28"/>
                <w:szCs w:val="28"/>
              </w:rPr>
              <w:t>254</w:t>
            </w:r>
          </w:p>
          <w:p w14:paraId="0B974314"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t>users of new and improved public digital services, products and processes by mid-2025 (Common indicator 7).</w:t>
            </w:r>
          </w:p>
          <w:p w14:paraId="44F50086"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0621FF9B"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61579880" w14:textId="77777777" w:rsidR="00D933B7" w:rsidRPr="0047239D" w:rsidRDefault="00D933B7">
            <w:pPr>
              <w:spacing w:before="120" w:after="120"/>
            </w:pPr>
            <w:r>
              <w:rPr>
                <w:sz w:val="28"/>
                <w:szCs w:val="28"/>
              </w:rPr>
              <w:t>12</w:t>
            </w:r>
            <w:r>
              <w:rPr>
                <w:rFonts w:ascii="Calibri" w:hAnsi="Calibri" w:cs="Calibri"/>
                <w:sz w:val="28"/>
                <w:szCs w:val="28"/>
              </w:rPr>
              <w:t> </w:t>
            </w:r>
            <w:r>
              <w:rPr>
                <w:sz w:val="28"/>
                <w:szCs w:val="28"/>
              </w:rPr>
              <w:t>676</w:t>
            </w:r>
            <w:r>
              <w:rPr>
                <w:rFonts w:ascii="Calibri" w:hAnsi="Calibri" w:cs="Calibri"/>
                <w:sz w:val="28"/>
                <w:szCs w:val="28"/>
              </w:rPr>
              <w:t> </w:t>
            </w:r>
            <w:r>
              <w:rPr>
                <w:sz w:val="28"/>
                <w:szCs w:val="28"/>
              </w:rPr>
              <w:t>811</w:t>
            </w:r>
          </w:p>
          <w:p w14:paraId="7882535E" w14:textId="77777777" w:rsidR="00D933B7" w:rsidRPr="0047239D" w:rsidRDefault="00D933B7">
            <w:pPr>
              <w:spacing w:before="120" w:after="120"/>
              <w:rPr>
                <w:sz w:val="28"/>
                <w:szCs w:val="28"/>
              </w:rPr>
            </w:pPr>
            <w:r>
              <w:t>young people aged 15-29 received support through the programme, including monetary and in-kind support, such as education, training and employment support, by mid-2025 (Common indicator 14).</w:t>
            </w:r>
          </w:p>
        </w:tc>
      </w:tr>
    </w:tbl>
    <w:p w14:paraId="3B5F5C69"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p>
    <w:p w14:paraId="546908CD" w14:textId="77777777" w:rsidR="00D933B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5C838673" w14:textId="77777777" w:rsidR="00D933B7" w:rsidRPr="00674F29"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364"/>
        <w:gridCol w:w="963"/>
        <w:gridCol w:w="964"/>
        <w:gridCol w:w="964"/>
        <w:gridCol w:w="870"/>
        <w:gridCol w:w="870"/>
        <w:gridCol w:w="775"/>
        <w:gridCol w:w="776"/>
        <w:gridCol w:w="979"/>
      </w:tblGrid>
      <w:tr w:rsidR="00D933B7" w:rsidRPr="00426441" w14:paraId="2C8AFF01"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3CC9CBC9" w14:textId="77777777" w:rsidR="00D933B7" w:rsidRPr="00674F29" w:rsidRDefault="00D933B7">
            <w:pPr>
              <w:spacing w:after="0" w:line="240" w:lineRule="auto"/>
              <w:jc w:val="center"/>
              <w:textAlignment w:val="baseline"/>
              <w:rPr>
                <w:rFonts w:ascii="Times New Roman" w:hAnsi="Times New Roman"/>
                <w:b/>
                <w:lang w:eastAsia="en-IE"/>
              </w:rPr>
            </w:pPr>
          </w:p>
        </w:tc>
        <w:tc>
          <w:tcPr>
            <w:tcW w:w="1134" w:type="dxa"/>
            <w:tcBorders>
              <w:top w:val="single" w:sz="6" w:space="0" w:color="8C8C8C"/>
              <w:left w:val="nil"/>
              <w:bottom w:val="single" w:sz="6" w:space="0" w:color="8C8C8C"/>
              <w:right w:val="nil"/>
            </w:tcBorders>
            <w:shd w:val="clear" w:color="auto" w:fill="F2F2F2"/>
            <w:hideMark/>
          </w:tcPr>
          <w:p w14:paraId="249BA7FA"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2021</w:t>
            </w:r>
            <w:r>
              <w:rPr>
                <w:rFonts w:ascii="Calibri" w:hAnsi="Calibri" w:cs="Calibri"/>
                <w:b/>
                <w:lang w:eastAsia="en-IE"/>
              </w:rPr>
              <w:t> </w:t>
            </w:r>
          </w:p>
        </w:tc>
        <w:tc>
          <w:tcPr>
            <w:tcW w:w="1134" w:type="dxa"/>
            <w:tcBorders>
              <w:top w:val="single" w:sz="6" w:space="0" w:color="8C8C8C"/>
              <w:left w:val="nil"/>
              <w:bottom w:val="single" w:sz="6" w:space="0" w:color="8C8C8C"/>
              <w:right w:val="nil"/>
            </w:tcBorders>
            <w:shd w:val="clear" w:color="auto" w:fill="F2F2F2"/>
            <w:hideMark/>
          </w:tcPr>
          <w:p w14:paraId="0287E004"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2022</w:t>
            </w:r>
            <w:r>
              <w:rPr>
                <w:rFonts w:ascii="Calibri" w:hAnsi="Calibri" w:cs="Calibri"/>
                <w:b/>
                <w:lang w:eastAsia="en-IE"/>
              </w:rPr>
              <w:t> </w:t>
            </w:r>
          </w:p>
        </w:tc>
        <w:tc>
          <w:tcPr>
            <w:tcW w:w="1134" w:type="dxa"/>
            <w:tcBorders>
              <w:top w:val="single" w:sz="6" w:space="0" w:color="8C8C8C"/>
              <w:left w:val="nil"/>
              <w:bottom w:val="single" w:sz="6" w:space="0" w:color="8C8C8C"/>
              <w:right w:val="nil"/>
            </w:tcBorders>
            <w:shd w:val="clear" w:color="auto" w:fill="F2F2F2"/>
            <w:hideMark/>
          </w:tcPr>
          <w:p w14:paraId="31A9A3CA"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2023</w:t>
            </w:r>
            <w:r>
              <w:rPr>
                <w:rFonts w:ascii="Calibri" w:hAnsi="Calibri" w:cs="Calibri"/>
                <w:b/>
                <w:lang w:eastAsia="en-IE"/>
              </w:rPr>
              <w:t> </w:t>
            </w:r>
          </w:p>
        </w:tc>
        <w:tc>
          <w:tcPr>
            <w:tcW w:w="992" w:type="dxa"/>
            <w:tcBorders>
              <w:top w:val="single" w:sz="6" w:space="0" w:color="8C8C8C"/>
              <w:left w:val="nil"/>
              <w:bottom w:val="single" w:sz="6" w:space="0" w:color="8C8C8C"/>
              <w:right w:val="nil"/>
            </w:tcBorders>
            <w:shd w:val="clear" w:color="auto" w:fill="F2F2F2"/>
            <w:hideMark/>
          </w:tcPr>
          <w:p w14:paraId="53FD47E9"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2024</w:t>
            </w:r>
            <w:r>
              <w:rPr>
                <w:rFonts w:ascii="Calibri" w:hAnsi="Calibri" w:cs="Calibri"/>
                <w:b/>
                <w:lang w:eastAsia="en-IE"/>
              </w:rPr>
              <w:t> </w:t>
            </w:r>
          </w:p>
        </w:tc>
        <w:tc>
          <w:tcPr>
            <w:tcW w:w="993" w:type="dxa"/>
            <w:tcBorders>
              <w:top w:val="single" w:sz="6" w:space="0" w:color="8C8C8C"/>
              <w:left w:val="nil"/>
              <w:bottom w:val="single" w:sz="6" w:space="0" w:color="8C8C8C"/>
              <w:right w:val="nil"/>
            </w:tcBorders>
            <w:shd w:val="clear" w:color="auto" w:fill="F2F2F2"/>
            <w:hideMark/>
          </w:tcPr>
          <w:p w14:paraId="36BCAA16"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2025</w:t>
            </w:r>
            <w:r>
              <w:rPr>
                <w:rFonts w:ascii="Calibri" w:hAnsi="Calibri" w:cs="Calibri"/>
                <w:b/>
                <w:lang w:eastAsia="en-IE"/>
              </w:rPr>
              <w:t> </w:t>
            </w:r>
          </w:p>
        </w:tc>
        <w:tc>
          <w:tcPr>
            <w:tcW w:w="850" w:type="dxa"/>
            <w:tcBorders>
              <w:top w:val="single" w:sz="6" w:space="0" w:color="8C8C8C"/>
              <w:left w:val="nil"/>
              <w:bottom w:val="single" w:sz="6" w:space="0" w:color="8C8C8C"/>
              <w:right w:val="nil"/>
            </w:tcBorders>
            <w:shd w:val="clear" w:color="auto" w:fill="F2F2F2"/>
            <w:hideMark/>
          </w:tcPr>
          <w:p w14:paraId="7ED5CBCE"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2026</w:t>
            </w:r>
            <w:r>
              <w:rPr>
                <w:rFonts w:ascii="Calibri" w:hAnsi="Calibri" w:cs="Calibri"/>
                <w:b/>
                <w:lang w:eastAsia="en-IE"/>
              </w:rPr>
              <w:t> </w:t>
            </w:r>
          </w:p>
        </w:tc>
        <w:tc>
          <w:tcPr>
            <w:tcW w:w="851" w:type="dxa"/>
            <w:tcBorders>
              <w:top w:val="single" w:sz="6" w:space="0" w:color="8C8C8C"/>
              <w:left w:val="nil"/>
              <w:bottom w:val="single" w:sz="6" w:space="0" w:color="8C8C8C"/>
              <w:right w:val="nil"/>
            </w:tcBorders>
            <w:shd w:val="clear" w:color="auto" w:fill="F2F2F2"/>
            <w:hideMark/>
          </w:tcPr>
          <w:p w14:paraId="6AF8986B"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2027</w:t>
            </w:r>
            <w:r>
              <w:rPr>
                <w:rFonts w:ascii="Calibri" w:hAnsi="Calibri" w:cs="Calibri"/>
                <w:b/>
                <w:lang w:eastAsia="en-IE"/>
              </w:rPr>
              <w:t> </w:t>
            </w:r>
          </w:p>
        </w:tc>
        <w:tc>
          <w:tcPr>
            <w:tcW w:w="1161" w:type="dxa"/>
            <w:tcBorders>
              <w:top w:val="single" w:sz="6" w:space="0" w:color="8C8C8C"/>
              <w:left w:val="nil"/>
              <w:bottom w:val="single" w:sz="6" w:space="0" w:color="8C8C8C"/>
              <w:right w:val="nil"/>
            </w:tcBorders>
            <w:shd w:val="clear" w:color="auto" w:fill="F2F2F2"/>
            <w:hideMark/>
          </w:tcPr>
          <w:p w14:paraId="5DFC2101"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Total</w:t>
            </w:r>
            <w:r>
              <w:rPr>
                <w:rFonts w:ascii="Calibri" w:hAnsi="Calibri" w:cs="Calibri"/>
                <w:b/>
                <w:lang w:eastAsia="en-IE"/>
              </w:rPr>
              <w:t> </w:t>
            </w:r>
          </w:p>
        </w:tc>
      </w:tr>
      <w:tr w:rsidR="00D933B7" w:rsidRPr="00426441" w14:paraId="7903F01F" w14:textId="77777777">
        <w:trPr>
          <w:trHeight w:val="300"/>
        </w:trPr>
        <w:tc>
          <w:tcPr>
            <w:tcW w:w="1276" w:type="dxa"/>
            <w:tcBorders>
              <w:top w:val="single" w:sz="6" w:space="0" w:color="8C8C8C"/>
              <w:left w:val="nil"/>
              <w:bottom w:val="single" w:sz="6" w:space="0" w:color="8C8C8C"/>
              <w:right w:val="nil"/>
            </w:tcBorders>
            <w:vAlign w:val="center"/>
            <w:hideMark/>
          </w:tcPr>
          <w:p w14:paraId="6B658275" w14:textId="77777777" w:rsidR="00D933B7" w:rsidRPr="00674F29"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1134" w:type="dxa"/>
            <w:tcBorders>
              <w:top w:val="single" w:sz="6" w:space="0" w:color="8C8C8C"/>
              <w:left w:val="nil"/>
              <w:bottom w:val="single" w:sz="6" w:space="0" w:color="8C8C8C"/>
              <w:right w:val="nil"/>
            </w:tcBorders>
            <w:hideMark/>
          </w:tcPr>
          <w:p w14:paraId="304AAC14"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98 034.0</w:t>
            </w:r>
          </w:p>
        </w:tc>
        <w:tc>
          <w:tcPr>
            <w:tcW w:w="1134" w:type="dxa"/>
            <w:tcBorders>
              <w:top w:val="single" w:sz="6" w:space="0" w:color="8C8C8C"/>
              <w:left w:val="nil"/>
              <w:bottom w:val="single" w:sz="6" w:space="0" w:color="8C8C8C"/>
              <w:right w:val="nil"/>
            </w:tcBorders>
            <w:hideMark/>
          </w:tcPr>
          <w:p w14:paraId="3BB8528F"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136 389.6</w:t>
            </w:r>
          </w:p>
        </w:tc>
        <w:tc>
          <w:tcPr>
            <w:tcW w:w="1134" w:type="dxa"/>
            <w:tcBorders>
              <w:top w:val="single" w:sz="6" w:space="0" w:color="8C8C8C"/>
              <w:left w:val="nil"/>
              <w:bottom w:val="single" w:sz="6" w:space="0" w:color="8C8C8C"/>
              <w:right w:val="nil"/>
            </w:tcBorders>
            <w:hideMark/>
          </w:tcPr>
          <w:p w14:paraId="294402E1"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104 552.6</w:t>
            </w:r>
          </w:p>
        </w:tc>
        <w:tc>
          <w:tcPr>
            <w:tcW w:w="992" w:type="dxa"/>
            <w:tcBorders>
              <w:top w:val="single" w:sz="6" w:space="0" w:color="8C8C8C"/>
              <w:left w:val="nil"/>
              <w:bottom w:val="single" w:sz="6" w:space="0" w:color="8C8C8C"/>
              <w:right w:val="nil"/>
            </w:tcBorders>
            <w:hideMark/>
          </w:tcPr>
          <w:p w14:paraId="312F3DCB"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2 524.7</w:t>
            </w:r>
          </w:p>
        </w:tc>
        <w:tc>
          <w:tcPr>
            <w:tcW w:w="993" w:type="dxa"/>
            <w:tcBorders>
              <w:top w:val="single" w:sz="6" w:space="0" w:color="8C8C8C"/>
              <w:left w:val="nil"/>
              <w:bottom w:val="single" w:sz="6" w:space="0" w:color="8C8C8C"/>
              <w:right w:val="nil"/>
            </w:tcBorders>
            <w:hideMark/>
          </w:tcPr>
          <w:p w14:paraId="7C62563B"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1 069.0</w:t>
            </w:r>
          </w:p>
        </w:tc>
        <w:tc>
          <w:tcPr>
            <w:tcW w:w="850" w:type="dxa"/>
            <w:tcBorders>
              <w:top w:val="single" w:sz="6" w:space="0" w:color="8C8C8C"/>
              <w:left w:val="nil"/>
              <w:bottom w:val="single" w:sz="6" w:space="0" w:color="8C8C8C"/>
              <w:right w:val="nil"/>
            </w:tcBorders>
            <w:hideMark/>
          </w:tcPr>
          <w:p w14:paraId="63930C31"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23.7</w:t>
            </w:r>
          </w:p>
        </w:tc>
        <w:tc>
          <w:tcPr>
            <w:tcW w:w="851" w:type="dxa"/>
            <w:tcBorders>
              <w:top w:val="single" w:sz="6" w:space="0" w:color="8C8C8C"/>
              <w:left w:val="nil"/>
              <w:bottom w:val="single" w:sz="6" w:space="0" w:color="8C8C8C"/>
              <w:right w:val="nil"/>
            </w:tcBorders>
            <w:hideMark/>
          </w:tcPr>
          <w:p w14:paraId="1B47B042"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14.0</w:t>
            </w:r>
          </w:p>
        </w:tc>
        <w:tc>
          <w:tcPr>
            <w:tcW w:w="1161" w:type="dxa"/>
            <w:tcBorders>
              <w:top w:val="single" w:sz="6" w:space="0" w:color="8C8C8C"/>
              <w:left w:val="nil"/>
              <w:bottom w:val="single" w:sz="6" w:space="0" w:color="8C8C8C"/>
              <w:right w:val="nil"/>
            </w:tcBorders>
            <w:hideMark/>
          </w:tcPr>
          <w:p w14:paraId="2841A281"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342 607.5</w:t>
            </w:r>
          </w:p>
        </w:tc>
      </w:tr>
      <w:tr w:rsidR="00D933B7" w:rsidRPr="00426441" w14:paraId="215D7A40" w14:textId="77777777">
        <w:trPr>
          <w:trHeight w:val="300"/>
        </w:trPr>
        <w:tc>
          <w:tcPr>
            <w:tcW w:w="1276" w:type="dxa"/>
            <w:tcBorders>
              <w:top w:val="single" w:sz="6" w:space="0" w:color="8C8C8C"/>
              <w:left w:val="nil"/>
              <w:bottom w:val="single" w:sz="6" w:space="0" w:color="8C8C8C"/>
              <w:right w:val="nil"/>
            </w:tcBorders>
            <w:shd w:val="clear" w:color="auto" w:fill="F2F2F2"/>
            <w:vAlign w:val="center"/>
            <w:hideMark/>
          </w:tcPr>
          <w:p w14:paraId="271FDD7C" w14:textId="77777777" w:rsidR="00D933B7" w:rsidRPr="00674F29"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loans</w:t>
            </w:r>
          </w:p>
        </w:tc>
        <w:tc>
          <w:tcPr>
            <w:tcW w:w="1134" w:type="dxa"/>
            <w:tcBorders>
              <w:top w:val="single" w:sz="6" w:space="0" w:color="8C8C8C"/>
              <w:left w:val="nil"/>
              <w:bottom w:val="single" w:sz="6" w:space="0" w:color="8C8C8C"/>
              <w:right w:val="nil"/>
            </w:tcBorders>
            <w:shd w:val="clear" w:color="auto" w:fill="F2F2F2"/>
            <w:hideMark/>
          </w:tcPr>
          <w:p w14:paraId="0C809A38"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153 876.2</w:t>
            </w:r>
          </w:p>
        </w:tc>
        <w:tc>
          <w:tcPr>
            <w:tcW w:w="1134" w:type="dxa"/>
            <w:tcBorders>
              <w:top w:val="single" w:sz="6" w:space="0" w:color="8C8C8C"/>
              <w:left w:val="nil"/>
              <w:bottom w:val="single" w:sz="6" w:space="0" w:color="8C8C8C"/>
              <w:right w:val="nil"/>
            </w:tcBorders>
            <w:shd w:val="clear" w:color="auto" w:fill="F2F2F2"/>
            <w:hideMark/>
          </w:tcPr>
          <w:p w14:paraId="3CA9045A"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12 211.9</w:t>
            </w:r>
          </w:p>
        </w:tc>
        <w:tc>
          <w:tcPr>
            <w:tcW w:w="1134" w:type="dxa"/>
            <w:tcBorders>
              <w:top w:val="single" w:sz="6" w:space="0" w:color="8C8C8C"/>
              <w:left w:val="nil"/>
              <w:bottom w:val="single" w:sz="6" w:space="0" w:color="8C8C8C"/>
              <w:right w:val="nil"/>
            </w:tcBorders>
            <w:shd w:val="clear" w:color="auto" w:fill="F2F2F2"/>
            <w:hideMark/>
          </w:tcPr>
          <w:p w14:paraId="3B18B867"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110 211.9</w:t>
            </w:r>
          </w:p>
        </w:tc>
        <w:tc>
          <w:tcPr>
            <w:tcW w:w="992" w:type="dxa"/>
            <w:tcBorders>
              <w:top w:val="single" w:sz="6" w:space="0" w:color="8C8C8C"/>
              <w:left w:val="nil"/>
              <w:bottom w:val="single" w:sz="6" w:space="0" w:color="8C8C8C"/>
              <w:right w:val="nil"/>
            </w:tcBorders>
            <w:shd w:val="clear" w:color="auto" w:fill="F2F2F2"/>
            <w:hideMark/>
          </w:tcPr>
          <w:p w14:paraId="3E671ABD"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993" w:type="dxa"/>
            <w:tcBorders>
              <w:top w:val="single" w:sz="6" w:space="0" w:color="8C8C8C"/>
              <w:left w:val="nil"/>
              <w:bottom w:val="single" w:sz="6" w:space="0" w:color="8C8C8C"/>
              <w:right w:val="nil"/>
            </w:tcBorders>
            <w:shd w:val="clear" w:color="auto" w:fill="F2F2F2"/>
            <w:hideMark/>
          </w:tcPr>
          <w:p w14:paraId="14799DE7"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850" w:type="dxa"/>
            <w:tcBorders>
              <w:top w:val="single" w:sz="6" w:space="0" w:color="8C8C8C"/>
              <w:left w:val="nil"/>
              <w:bottom w:val="single" w:sz="6" w:space="0" w:color="8C8C8C"/>
              <w:right w:val="nil"/>
            </w:tcBorders>
            <w:shd w:val="clear" w:color="auto" w:fill="F2F2F2"/>
            <w:hideMark/>
          </w:tcPr>
          <w:p w14:paraId="18AB6736"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851" w:type="dxa"/>
            <w:tcBorders>
              <w:top w:val="single" w:sz="6" w:space="0" w:color="8C8C8C"/>
              <w:left w:val="nil"/>
              <w:bottom w:val="single" w:sz="6" w:space="0" w:color="8C8C8C"/>
              <w:right w:val="nil"/>
            </w:tcBorders>
            <w:shd w:val="clear" w:color="auto" w:fill="F2F2F2"/>
            <w:hideMark/>
          </w:tcPr>
          <w:p w14:paraId="02A33041"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1161" w:type="dxa"/>
            <w:tcBorders>
              <w:top w:val="single" w:sz="6" w:space="0" w:color="8C8C8C"/>
              <w:left w:val="nil"/>
              <w:bottom w:val="single" w:sz="6" w:space="0" w:color="8C8C8C"/>
              <w:right w:val="nil"/>
            </w:tcBorders>
            <w:shd w:val="clear" w:color="auto" w:fill="F2F2F2"/>
            <w:hideMark/>
          </w:tcPr>
          <w:p w14:paraId="497ED27A"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276 300.0</w:t>
            </w:r>
          </w:p>
        </w:tc>
      </w:tr>
      <w:tr w:rsidR="00D933B7" w:rsidRPr="00426441" w14:paraId="0657E5EB" w14:textId="77777777">
        <w:trPr>
          <w:trHeight w:val="300"/>
        </w:trPr>
        <w:tc>
          <w:tcPr>
            <w:tcW w:w="1276" w:type="dxa"/>
            <w:tcBorders>
              <w:top w:val="single" w:sz="6" w:space="0" w:color="8C8C8C"/>
              <w:left w:val="nil"/>
              <w:bottom w:val="single" w:sz="6" w:space="0" w:color="8C8C8C"/>
              <w:right w:val="nil"/>
            </w:tcBorders>
            <w:vAlign w:val="center"/>
            <w:hideMark/>
          </w:tcPr>
          <w:p w14:paraId="1A27B142" w14:textId="77777777" w:rsidR="00D933B7" w:rsidRPr="00674F29"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1134" w:type="dxa"/>
            <w:tcBorders>
              <w:top w:val="single" w:sz="6" w:space="0" w:color="8C8C8C"/>
              <w:left w:val="nil"/>
              <w:bottom w:val="single" w:sz="6" w:space="0" w:color="8C8C8C"/>
              <w:right w:val="nil"/>
            </w:tcBorders>
            <w:hideMark/>
          </w:tcPr>
          <w:p w14:paraId="7FC7F9CE"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1134" w:type="dxa"/>
            <w:tcBorders>
              <w:top w:val="single" w:sz="6" w:space="0" w:color="8C8C8C"/>
              <w:left w:val="nil"/>
              <w:bottom w:val="single" w:sz="6" w:space="0" w:color="8C8C8C"/>
              <w:right w:val="nil"/>
            </w:tcBorders>
            <w:hideMark/>
          </w:tcPr>
          <w:p w14:paraId="35C742F5"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1134" w:type="dxa"/>
            <w:tcBorders>
              <w:top w:val="single" w:sz="6" w:space="0" w:color="8C8C8C"/>
              <w:left w:val="nil"/>
              <w:bottom w:val="single" w:sz="6" w:space="0" w:color="8C8C8C"/>
              <w:right w:val="nil"/>
            </w:tcBorders>
            <w:hideMark/>
          </w:tcPr>
          <w:p w14:paraId="386072DE"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992" w:type="dxa"/>
            <w:tcBorders>
              <w:top w:val="single" w:sz="6" w:space="0" w:color="8C8C8C"/>
              <w:left w:val="nil"/>
              <w:bottom w:val="single" w:sz="6" w:space="0" w:color="8C8C8C"/>
              <w:right w:val="nil"/>
            </w:tcBorders>
            <w:hideMark/>
          </w:tcPr>
          <w:p w14:paraId="67237B86"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993" w:type="dxa"/>
            <w:tcBorders>
              <w:top w:val="single" w:sz="6" w:space="0" w:color="8C8C8C"/>
              <w:left w:val="nil"/>
              <w:bottom w:val="single" w:sz="6" w:space="0" w:color="8C8C8C"/>
              <w:right w:val="nil"/>
            </w:tcBorders>
            <w:hideMark/>
          </w:tcPr>
          <w:p w14:paraId="5746AB74"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0.1</w:t>
            </w:r>
          </w:p>
        </w:tc>
        <w:tc>
          <w:tcPr>
            <w:tcW w:w="850" w:type="dxa"/>
            <w:tcBorders>
              <w:top w:val="single" w:sz="6" w:space="0" w:color="8C8C8C"/>
              <w:left w:val="nil"/>
              <w:bottom w:val="single" w:sz="6" w:space="0" w:color="8C8C8C"/>
              <w:right w:val="nil"/>
            </w:tcBorders>
            <w:hideMark/>
          </w:tcPr>
          <w:p w14:paraId="4D2C70EF"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851" w:type="dxa"/>
            <w:tcBorders>
              <w:top w:val="single" w:sz="6" w:space="0" w:color="8C8C8C"/>
              <w:left w:val="nil"/>
              <w:bottom w:val="single" w:sz="6" w:space="0" w:color="8C8C8C"/>
              <w:right w:val="nil"/>
            </w:tcBorders>
            <w:hideMark/>
          </w:tcPr>
          <w:p w14:paraId="3CF55AF7"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1161" w:type="dxa"/>
            <w:tcBorders>
              <w:top w:val="single" w:sz="6" w:space="0" w:color="8C8C8C"/>
              <w:left w:val="nil"/>
              <w:bottom w:val="single" w:sz="6" w:space="0" w:color="8C8C8C"/>
              <w:right w:val="nil"/>
            </w:tcBorders>
            <w:hideMark/>
          </w:tcPr>
          <w:p w14:paraId="2BAF7CEA"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r>
      <w:tr w:rsidR="00D933B7" w:rsidRPr="00426441" w14:paraId="5C3E55B0" w14:textId="77777777">
        <w:trPr>
          <w:trHeight w:val="300"/>
        </w:trPr>
        <w:tc>
          <w:tcPr>
            <w:tcW w:w="1276" w:type="dxa"/>
            <w:tcBorders>
              <w:top w:val="single" w:sz="6" w:space="0" w:color="8C8C8C"/>
              <w:left w:val="nil"/>
              <w:bottom w:val="single" w:sz="6" w:space="0" w:color="8C8C8C"/>
              <w:right w:val="nil"/>
            </w:tcBorders>
            <w:shd w:val="clear" w:color="auto" w:fill="F2F2F2"/>
            <w:vAlign w:val="center"/>
            <w:hideMark/>
          </w:tcPr>
          <w:p w14:paraId="751C11BB" w14:textId="77777777" w:rsidR="00D933B7" w:rsidRPr="00674F29"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1134" w:type="dxa"/>
            <w:tcBorders>
              <w:top w:val="single" w:sz="6" w:space="0" w:color="8C8C8C"/>
              <w:left w:val="nil"/>
              <w:bottom w:val="single" w:sz="6" w:space="0" w:color="8C8C8C"/>
              <w:right w:val="nil"/>
            </w:tcBorders>
            <w:shd w:val="clear" w:color="auto" w:fill="F2F2F2"/>
            <w:hideMark/>
          </w:tcPr>
          <w:p w14:paraId="50E116F6"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1134" w:type="dxa"/>
            <w:tcBorders>
              <w:top w:val="single" w:sz="6" w:space="0" w:color="8C8C8C"/>
              <w:left w:val="nil"/>
              <w:bottom w:val="single" w:sz="6" w:space="0" w:color="8C8C8C"/>
              <w:right w:val="nil"/>
            </w:tcBorders>
            <w:shd w:val="clear" w:color="auto" w:fill="F2F2F2"/>
            <w:hideMark/>
          </w:tcPr>
          <w:p w14:paraId="663AC816"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1134" w:type="dxa"/>
            <w:tcBorders>
              <w:top w:val="single" w:sz="6" w:space="0" w:color="8C8C8C"/>
              <w:left w:val="nil"/>
              <w:bottom w:val="single" w:sz="6" w:space="0" w:color="8C8C8C"/>
              <w:right w:val="nil"/>
            </w:tcBorders>
            <w:shd w:val="clear" w:color="auto" w:fill="F2F2F2"/>
            <w:hideMark/>
          </w:tcPr>
          <w:p w14:paraId="781AE355"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20 000.0</w:t>
            </w:r>
          </w:p>
        </w:tc>
        <w:tc>
          <w:tcPr>
            <w:tcW w:w="992" w:type="dxa"/>
            <w:tcBorders>
              <w:top w:val="single" w:sz="6" w:space="0" w:color="8C8C8C"/>
              <w:left w:val="nil"/>
              <w:bottom w:val="single" w:sz="6" w:space="0" w:color="8C8C8C"/>
              <w:right w:val="nil"/>
            </w:tcBorders>
            <w:shd w:val="clear" w:color="auto" w:fill="F2F2F2"/>
            <w:hideMark/>
          </w:tcPr>
          <w:p w14:paraId="3A9030EF"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993" w:type="dxa"/>
            <w:tcBorders>
              <w:top w:val="single" w:sz="6" w:space="0" w:color="8C8C8C"/>
              <w:left w:val="nil"/>
              <w:bottom w:val="single" w:sz="6" w:space="0" w:color="8C8C8C"/>
              <w:right w:val="nil"/>
            </w:tcBorders>
            <w:shd w:val="clear" w:color="auto" w:fill="F2F2F2"/>
            <w:hideMark/>
          </w:tcPr>
          <w:p w14:paraId="48B220CF"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850" w:type="dxa"/>
            <w:tcBorders>
              <w:top w:val="single" w:sz="6" w:space="0" w:color="8C8C8C"/>
              <w:left w:val="nil"/>
              <w:bottom w:val="single" w:sz="6" w:space="0" w:color="8C8C8C"/>
              <w:right w:val="nil"/>
            </w:tcBorders>
            <w:shd w:val="clear" w:color="auto" w:fill="F2F2F2"/>
            <w:hideMark/>
          </w:tcPr>
          <w:p w14:paraId="74A172D2"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851" w:type="dxa"/>
            <w:tcBorders>
              <w:top w:val="single" w:sz="6" w:space="0" w:color="8C8C8C"/>
              <w:left w:val="nil"/>
              <w:bottom w:val="single" w:sz="6" w:space="0" w:color="8C8C8C"/>
              <w:right w:val="nil"/>
            </w:tcBorders>
            <w:shd w:val="clear" w:color="auto" w:fill="F2F2F2"/>
            <w:hideMark/>
          </w:tcPr>
          <w:p w14:paraId="70BEE962"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 xml:space="preserve"> 0.0</w:t>
            </w:r>
          </w:p>
        </w:tc>
        <w:tc>
          <w:tcPr>
            <w:tcW w:w="1161" w:type="dxa"/>
            <w:tcBorders>
              <w:top w:val="single" w:sz="6" w:space="0" w:color="8C8C8C"/>
              <w:left w:val="nil"/>
              <w:bottom w:val="single" w:sz="6" w:space="0" w:color="8C8C8C"/>
              <w:right w:val="nil"/>
            </w:tcBorders>
            <w:shd w:val="clear" w:color="auto" w:fill="F2F2F2"/>
            <w:hideMark/>
          </w:tcPr>
          <w:p w14:paraId="670C419F" w14:textId="77777777" w:rsidR="00D933B7" w:rsidRPr="001F2F66" w:rsidRDefault="00D933B7">
            <w:pPr>
              <w:spacing w:after="0" w:line="240" w:lineRule="auto"/>
              <w:jc w:val="right"/>
              <w:textAlignment w:val="baseline"/>
              <w:rPr>
                <w:rFonts w:ascii="Times New Roman" w:hAnsi="Times New Roman"/>
                <w:sz w:val="20"/>
                <w:lang w:eastAsia="en-IE"/>
              </w:rPr>
            </w:pPr>
            <w:r w:rsidRPr="001F2F66">
              <w:rPr>
                <w:sz w:val="20"/>
              </w:rPr>
              <w:t>20 000.0</w:t>
            </w:r>
          </w:p>
        </w:tc>
      </w:tr>
      <w:tr w:rsidR="00D933B7" w:rsidRPr="00426441" w14:paraId="5E1F954B" w14:textId="77777777">
        <w:trPr>
          <w:trHeight w:val="300"/>
        </w:trPr>
        <w:tc>
          <w:tcPr>
            <w:tcW w:w="1276" w:type="dxa"/>
            <w:tcBorders>
              <w:top w:val="single" w:sz="6" w:space="0" w:color="8C8C8C"/>
              <w:left w:val="nil"/>
              <w:bottom w:val="single" w:sz="6" w:space="0" w:color="8C8C8C"/>
              <w:right w:val="nil"/>
            </w:tcBorders>
            <w:vAlign w:val="center"/>
            <w:hideMark/>
          </w:tcPr>
          <w:p w14:paraId="5E6A347A" w14:textId="77777777" w:rsidR="00D933B7" w:rsidRPr="00674F29"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1134" w:type="dxa"/>
            <w:tcBorders>
              <w:top w:val="single" w:sz="6" w:space="0" w:color="8C8C8C"/>
              <w:left w:val="nil"/>
              <w:bottom w:val="single" w:sz="6" w:space="0" w:color="8C8C8C"/>
              <w:right w:val="nil"/>
            </w:tcBorders>
            <w:hideMark/>
          </w:tcPr>
          <w:p w14:paraId="2B6C099C"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251 910.2</w:t>
            </w:r>
          </w:p>
        </w:tc>
        <w:tc>
          <w:tcPr>
            <w:tcW w:w="1134" w:type="dxa"/>
            <w:tcBorders>
              <w:top w:val="single" w:sz="6" w:space="0" w:color="8C8C8C"/>
              <w:left w:val="nil"/>
              <w:bottom w:val="single" w:sz="6" w:space="0" w:color="8C8C8C"/>
              <w:right w:val="nil"/>
            </w:tcBorders>
            <w:hideMark/>
          </w:tcPr>
          <w:p w14:paraId="6AB95E9D"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148 601.5</w:t>
            </w:r>
          </w:p>
        </w:tc>
        <w:tc>
          <w:tcPr>
            <w:tcW w:w="1134" w:type="dxa"/>
            <w:tcBorders>
              <w:top w:val="single" w:sz="6" w:space="0" w:color="8C8C8C"/>
              <w:left w:val="nil"/>
              <w:bottom w:val="single" w:sz="6" w:space="0" w:color="8C8C8C"/>
              <w:right w:val="nil"/>
            </w:tcBorders>
            <w:hideMark/>
          </w:tcPr>
          <w:p w14:paraId="646FAF09"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234 764.5</w:t>
            </w:r>
          </w:p>
        </w:tc>
        <w:tc>
          <w:tcPr>
            <w:tcW w:w="992" w:type="dxa"/>
            <w:tcBorders>
              <w:top w:val="single" w:sz="6" w:space="0" w:color="8C8C8C"/>
              <w:left w:val="nil"/>
              <w:bottom w:val="single" w:sz="6" w:space="0" w:color="8C8C8C"/>
              <w:right w:val="nil"/>
            </w:tcBorders>
            <w:hideMark/>
          </w:tcPr>
          <w:p w14:paraId="2B9ACBBB"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2 524.7</w:t>
            </w:r>
          </w:p>
        </w:tc>
        <w:tc>
          <w:tcPr>
            <w:tcW w:w="993" w:type="dxa"/>
            <w:tcBorders>
              <w:top w:val="single" w:sz="6" w:space="0" w:color="8C8C8C"/>
              <w:left w:val="nil"/>
              <w:bottom w:val="single" w:sz="6" w:space="0" w:color="8C8C8C"/>
              <w:right w:val="nil"/>
            </w:tcBorders>
            <w:hideMark/>
          </w:tcPr>
          <w:p w14:paraId="6C868824"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1 069.0</w:t>
            </w:r>
          </w:p>
        </w:tc>
        <w:tc>
          <w:tcPr>
            <w:tcW w:w="850" w:type="dxa"/>
            <w:tcBorders>
              <w:top w:val="single" w:sz="6" w:space="0" w:color="8C8C8C"/>
              <w:left w:val="nil"/>
              <w:bottom w:val="single" w:sz="6" w:space="0" w:color="8C8C8C"/>
              <w:right w:val="nil"/>
            </w:tcBorders>
            <w:hideMark/>
          </w:tcPr>
          <w:p w14:paraId="0021CAAA"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 xml:space="preserve"> 23.7</w:t>
            </w:r>
          </w:p>
        </w:tc>
        <w:tc>
          <w:tcPr>
            <w:tcW w:w="851" w:type="dxa"/>
            <w:tcBorders>
              <w:top w:val="single" w:sz="6" w:space="0" w:color="8C8C8C"/>
              <w:left w:val="nil"/>
              <w:bottom w:val="single" w:sz="6" w:space="0" w:color="8C8C8C"/>
              <w:right w:val="nil"/>
            </w:tcBorders>
            <w:hideMark/>
          </w:tcPr>
          <w:p w14:paraId="2B68795B"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 xml:space="preserve"> 14.0</w:t>
            </w:r>
          </w:p>
        </w:tc>
        <w:tc>
          <w:tcPr>
            <w:tcW w:w="1161" w:type="dxa"/>
            <w:tcBorders>
              <w:top w:val="single" w:sz="6" w:space="0" w:color="8C8C8C"/>
              <w:left w:val="nil"/>
              <w:bottom w:val="single" w:sz="6" w:space="0" w:color="8C8C8C"/>
              <w:right w:val="nil"/>
            </w:tcBorders>
            <w:hideMark/>
          </w:tcPr>
          <w:p w14:paraId="6204683B" w14:textId="77777777" w:rsidR="00D933B7" w:rsidRPr="001F2F66" w:rsidRDefault="00D933B7">
            <w:pPr>
              <w:spacing w:after="0" w:line="240" w:lineRule="auto"/>
              <w:jc w:val="right"/>
              <w:textAlignment w:val="baseline"/>
              <w:rPr>
                <w:rFonts w:ascii="Times New Roman" w:hAnsi="Times New Roman"/>
                <w:b/>
                <w:bCs/>
                <w:sz w:val="20"/>
                <w:lang w:eastAsia="en-IE"/>
              </w:rPr>
            </w:pPr>
            <w:r w:rsidRPr="001F2F66">
              <w:rPr>
                <w:b/>
                <w:bCs/>
                <w:sz w:val="20"/>
              </w:rPr>
              <w:t>638 907.5</w:t>
            </w:r>
          </w:p>
        </w:tc>
      </w:tr>
    </w:tbl>
    <w:p w14:paraId="7CAF53BB"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D2C25F1" w14:textId="77777777" w:rsidR="00D933B7" w:rsidRDefault="00D933B7" w:rsidP="00D933B7">
      <w:pPr>
        <w:spacing w:after="0" w:line="240" w:lineRule="auto"/>
        <w:textAlignment w:val="baseline"/>
        <w:rPr>
          <w:rFonts w:cs="Segoe UI"/>
          <w:sz w:val="18"/>
          <w:szCs w:val="18"/>
          <w:lang w:eastAsia="en-IE"/>
        </w:rPr>
      </w:pPr>
    </w:p>
    <w:p w14:paraId="7AB033F0" w14:textId="77777777" w:rsidR="00D933B7" w:rsidRPr="00674F29"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3E3E0BD9"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54C582F6" w14:textId="77777777" w:rsidR="00D933B7" w:rsidRPr="00674F29" w:rsidRDefault="00D933B7">
            <w:pPr>
              <w:spacing w:after="0" w:line="240" w:lineRule="auto"/>
              <w:jc w:val="center"/>
              <w:textAlignment w:val="baseline"/>
              <w:rPr>
                <w:rFonts w:ascii="Times New Roman" w:hAnsi="Times New Roman"/>
                <w:b/>
                <w:lang w:eastAsia="en-IE"/>
              </w:rPr>
            </w:pPr>
            <w:r>
              <w:rPr>
                <w:rFonts w:ascii="Calibri" w:hAnsi="Calibri" w:cs="Calibri"/>
                <w:b/>
                <w:lang w:eastAsia="en-IE"/>
              </w:rPr>
              <w:t> </w:t>
            </w:r>
          </w:p>
        </w:tc>
        <w:tc>
          <w:tcPr>
            <w:tcW w:w="2400" w:type="dxa"/>
            <w:tcBorders>
              <w:top w:val="single" w:sz="6" w:space="0" w:color="8C8C8C"/>
              <w:left w:val="nil"/>
              <w:bottom w:val="single" w:sz="6" w:space="0" w:color="8C8C8C"/>
              <w:right w:val="nil"/>
            </w:tcBorders>
            <w:shd w:val="clear" w:color="auto" w:fill="F2F2F2"/>
            <w:hideMark/>
          </w:tcPr>
          <w:p w14:paraId="383DEC1D"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Implementation</w:t>
            </w:r>
            <w:r>
              <w:rPr>
                <w:rFonts w:ascii="Calibri" w:hAnsi="Calibri" w:cs="Calibri"/>
                <w:b/>
                <w:lang w:eastAsia="en-IE"/>
              </w:rPr>
              <w:t> </w:t>
            </w:r>
          </w:p>
        </w:tc>
        <w:tc>
          <w:tcPr>
            <w:tcW w:w="2400" w:type="dxa"/>
            <w:tcBorders>
              <w:top w:val="single" w:sz="6" w:space="0" w:color="8C8C8C"/>
              <w:left w:val="nil"/>
              <w:bottom w:val="single" w:sz="6" w:space="0" w:color="8C8C8C"/>
              <w:right w:val="nil"/>
            </w:tcBorders>
            <w:shd w:val="clear" w:color="auto" w:fill="F2F2F2"/>
            <w:hideMark/>
          </w:tcPr>
          <w:p w14:paraId="3A97D8B8"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Budget</w:t>
            </w:r>
            <w:r>
              <w:rPr>
                <w:rFonts w:ascii="Calibri" w:hAnsi="Calibri" w:cs="Calibri"/>
                <w:b/>
                <w:lang w:eastAsia="en-IE"/>
              </w:rPr>
              <w:t> </w:t>
            </w:r>
          </w:p>
        </w:tc>
        <w:tc>
          <w:tcPr>
            <w:tcW w:w="2400" w:type="dxa"/>
            <w:tcBorders>
              <w:top w:val="single" w:sz="6" w:space="0" w:color="8C8C8C"/>
              <w:left w:val="nil"/>
              <w:bottom w:val="single" w:sz="6" w:space="0" w:color="8C8C8C"/>
              <w:right w:val="nil"/>
            </w:tcBorders>
            <w:shd w:val="clear" w:color="auto" w:fill="F2F2F2"/>
            <w:hideMark/>
          </w:tcPr>
          <w:p w14:paraId="6E61EFEB" w14:textId="77777777" w:rsidR="00D933B7" w:rsidRPr="00674F29" w:rsidRDefault="00D933B7">
            <w:pPr>
              <w:spacing w:after="0" w:line="240" w:lineRule="auto"/>
              <w:jc w:val="right"/>
              <w:textAlignment w:val="baseline"/>
              <w:rPr>
                <w:rFonts w:ascii="Times New Roman" w:hAnsi="Times New Roman"/>
                <w:b/>
                <w:lang w:eastAsia="en-IE"/>
              </w:rPr>
            </w:pPr>
            <w:r>
              <w:rPr>
                <w:b/>
                <w:bCs/>
                <w:lang w:eastAsia="en-IE"/>
              </w:rPr>
              <w:t>Implementation rate</w:t>
            </w:r>
            <w:r>
              <w:rPr>
                <w:rFonts w:ascii="Calibri" w:hAnsi="Calibri" w:cs="Calibri"/>
                <w:b/>
                <w:lang w:eastAsia="en-IE"/>
              </w:rPr>
              <w:t> </w:t>
            </w:r>
          </w:p>
        </w:tc>
      </w:tr>
      <w:tr w:rsidR="00D933B7" w:rsidRPr="00426441" w14:paraId="3AD0F849"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D5958E0" w14:textId="77777777" w:rsidR="00D933B7" w:rsidRPr="00674F29" w:rsidRDefault="00D933B7">
            <w:pPr>
              <w:spacing w:after="0" w:line="240" w:lineRule="auto"/>
              <w:textAlignment w:val="baseline"/>
              <w:rPr>
                <w:rFonts w:ascii="Times New Roman" w:hAnsi="Times New Roman"/>
                <w:b/>
                <w:lang w:eastAsia="en-IE"/>
              </w:rPr>
            </w:pPr>
            <w:r>
              <w:rPr>
                <w:b/>
                <w:bCs/>
                <w:lang w:eastAsia="en-IE"/>
              </w:rPr>
              <w:t>Commitments</w:t>
            </w:r>
            <w:r>
              <w:rPr>
                <w:rFonts w:ascii="Calibri" w:hAnsi="Calibri" w:cs="Calibri"/>
                <w:b/>
                <w:lang w:eastAsia="en-IE"/>
              </w:rPr>
              <w:t> </w:t>
            </w:r>
          </w:p>
        </w:tc>
        <w:tc>
          <w:tcPr>
            <w:tcW w:w="2400" w:type="dxa"/>
            <w:tcBorders>
              <w:top w:val="single" w:sz="6" w:space="0" w:color="8C8C8C"/>
              <w:left w:val="nil"/>
              <w:bottom w:val="single" w:sz="6" w:space="0" w:color="8C8C8C"/>
              <w:right w:val="nil"/>
            </w:tcBorders>
            <w:shd w:val="clear" w:color="auto" w:fill="FFFFFF"/>
            <w:hideMark/>
          </w:tcPr>
          <w:p w14:paraId="17B3697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342 607.5</w:t>
            </w:r>
          </w:p>
        </w:tc>
        <w:tc>
          <w:tcPr>
            <w:tcW w:w="2400" w:type="dxa"/>
            <w:tcBorders>
              <w:top w:val="single" w:sz="6" w:space="0" w:color="8C8C8C"/>
              <w:left w:val="nil"/>
              <w:bottom w:val="single" w:sz="6" w:space="0" w:color="8C8C8C"/>
              <w:right w:val="nil"/>
            </w:tcBorders>
            <w:shd w:val="clear" w:color="auto" w:fill="FFFFFF"/>
            <w:hideMark/>
          </w:tcPr>
          <w:p w14:paraId="58E09C1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342 607.5</w:t>
            </w:r>
          </w:p>
        </w:tc>
        <w:tc>
          <w:tcPr>
            <w:tcW w:w="2400" w:type="dxa"/>
            <w:tcBorders>
              <w:top w:val="single" w:sz="6" w:space="0" w:color="8C8C8C"/>
              <w:left w:val="nil"/>
              <w:bottom w:val="single" w:sz="6" w:space="0" w:color="8C8C8C"/>
              <w:right w:val="nil"/>
            </w:tcBorders>
            <w:shd w:val="clear" w:color="auto" w:fill="FFFFFF"/>
            <w:hideMark/>
          </w:tcPr>
          <w:p w14:paraId="3BD022B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100.0%</w:t>
            </w:r>
          </w:p>
        </w:tc>
      </w:tr>
      <w:tr w:rsidR="00D933B7" w:rsidRPr="00426441" w14:paraId="4338B6D7"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DD1E3A1" w14:textId="77777777" w:rsidR="00D933B7" w:rsidRPr="00674F29" w:rsidRDefault="00D933B7">
            <w:pPr>
              <w:spacing w:after="0" w:line="240" w:lineRule="auto"/>
              <w:textAlignment w:val="baseline"/>
              <w:rPr>
                <w:rFonts w:ascii="Times New Roman" w:hAnsi="Times New Roman"/>
                <w:b/>
                <w:lang w:eastAsia="en-IE"/>
              </w:rPr>
            </w:pPr>
            <w:r>
              <w:rPr>
                <w:b/>
                <w:bCs/>
                <w:lang w:eastAsia="en-IE"/>
              </w:rPr>
              <w:t>Payments</w:t>
            </w:r>
            <w:r>
              <w:rPr>
                <w:rFonts w:ascii="Calibri" w:hAnsi="Calibri" w:cs="Calibri"/>
                <w:b/>
                <w:lang w:eastAsia="en-IE"/>
              </w:rPr>
              <w:t> </w:t>
            </w:r>
          </w:p>
        </w:tc>
        <w:tc>
          <w:tcPr>
            <w:tcW w:w="2400" w:type="dxa"/>
            <w:tcBorders>
              <w:top w:val="single" w:sz="6" w:space="0" w:color="8C8C8C"/>
              <w:left w:val="nil"/>
              <w:bottom w:val="single" w:sz="6" w:space="0" w:color="8C8C8C"/>
              <w:right w:val="nil"/>
            </w:tcBorders>
            <w:shd w:val="clear" w:color="auto" w:fill="FFFFFF"/>
            <w:hideMark/>
          </w:tcPr>
          <w:p w14:paraId="781692E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237 500.0</w:t>
            </w:r>
          </w:p>
        </w:tc>
        <w:tc>
          <w:tcPr>
            <w:tcW w:w="2400" w:type="dxa"/>
            <w:tcBorders>
              <w:top w:val="single" w:sz="6" w:space="0" w:color="8C8C8C"/>
              <w:left w:val="nil"/>
              <w:bottom w:val="single" w:sz="6" w:space="0" w:color="8C8C8C"/>
              <w:right w:val="nil"/>
            </w:tcBorders>
            <w:shd w:val="clear" w:color="auto" w:fill="FFFFFF"/>
            <w:hideMark/>
          </w:tcPr>
          <w:p w14:paraId="150E3B5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5E06BAC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69.3%</w:t>
            </w:r>
          </w:p>
        </w:tc>
      </w:tr>
    </w:tbl>
    <w:p w14:paraId="6329685F" w14:textId="77777777" w:rsidR="00953F8A" w:rsidRDefault="00953F8A" w:rsidP="00953F8A">
      <w:pPr>
        <w:spacing w:before="0" w:after="0" w:line="240" w:lineRule="auto"/>
        <w:jc w:val="left"/>
        <w:textAlignment w:val="baseline"/>
        <w:rPr>
          <w:rFonts w:ascii="Aptos Display" w:hAnsi="Aptos Display" w:cs="Segoe UI"/>
          <w:color w:val="E97132"/>
          <w:sz w:val="30"/>
          <w:szCs w:val="30"/>
          <w:lang w:eastAsia="pl-PL"/>
        </w:rPr>
      </w:pPr>
    </w:p>
    <w:p w14:paraId="4306C6C1" w14:textId="1F6790C4" w:rsidR="00953F8A" w:rsidRPr="00953F8A" w:rsidRDefault="00953F8A" w:rsidP="00953F8A">
      <w:pPr>
        <w:spacing w:before="0" w:after="0" w:line="240" w:lineRule="auto"/>
        <w:jc w:val="left"/>
        <w:textAlignment w:val="baseline"/>
        <w:rPr>
          <w:rFonts w:cs="Segoe UI"/>
          <w:color w:val="E97132"/>
          <w:sz w:val="18"/>
          <w:szCs w:val="18"/>
          <w:lang w:val="en-IE" w:eastAsia="pl-PL"/>
        </w:rPr>
      </w:pPr>
      <w:r w:rsidRPr="00953F8A">
        <w:rPr>
          <w:rFonts w:asciiTheme="majorHAnsi" w:hAnsiTheme="majorHAnsi" w:cs="Segoe UI"/>
          <w:color w:val="E97132"/>
          <w:sz w:val="30"/>
          <w:szCs w:val="30"/>
          <w:lang w:eastAsia="pl-PL"/>
        </w:rPr>
        <w:t>Cumulative budget</w:t>
      </w:r>
      <w:r w:rsidRPr="00953F8A">
        <w:rPr>
          <w:rFonts w:ascii="Calibri" w:hAnsi="Calibri" w:cs="Calibri"/>
          <w:color w:val="E97132"/>
          <w:sz w:val="30"/>
          <w:szCs w:val="30"/>
          <w:lang w:eastAsia="pl-PL"/>
        </w:rPr>
        <w:t> </w:t>
      </w:r>
      <w:r w:rsidRPr="00953F8A">
        <w:rPr>
          <w:rFonts w:asciiTheme="majorHAnsi" w:hAnsiTheme="majorHAnsi" w:cs="Segoe UI"/>
          <w:color w:val="E97132"/>
          <w:sz w:val="30"/>
          <w:szCs w:val="30"/>
          <w:lang w:eastAsia="pl-PL"/>
        </w:rPr>
        <w:t>implementation for</w:t>
      </w:r>
      <w:r w:rsidRPr="00953F8A">
        <w:rPr>
          <w:rFonts w:ascii="Calibri" w:hAnsi="Calibri" w:cs="Calibri"/>
          <w:color w:val="E97132"/>
          <w:sz w:val="30"/>
          <w:szCs w:val="30"/>
          <w:lang w:eastAsia="pl-PL"/>
        </w:rPr>
        <w:t> </w:t>
      </w:r>
      <w:r w:rsidRPr="00953F8A">
        <w:rPr>
          <w:rFonts w:asciiTheme="majorHAnsi" w:hAnsiTheme="majorHAnsi" w:cs="Segoe UI"/>
          <w:color w:val="E97132"/>
          <w:sz w:val="30"/>
          <w:szCs w:val="30"/>
          <w:lang w:eastAsia="pl-PL"/>
        </w:rPr>
        <w:t>additional</w:t>
      </w:r>
      <w:r w:rsidRPr="00953F8A">
        <w:rPr>
          <w:rFonts w:ascii="Calibri" w:hAnsi="Calibri" w:cs="Calibri"/>
          <w:color w:val="E97132"/>
          <w:sz w:val="30"/>
          <w:szCs w:val="30"/>
          <w:lang w:eastAsia="pl-PL"/>
        </w:rPr>
        <w:t> </w:t>
      </w:r>
      <w:r w:rsidRPr="00953F8A">
        <w:rPr>
          <w:rFonts w:asciiTheme="majorHAnsi" w:hAnsiTheme="majorHAnsi" w:cs="Segoe UI"/>
          <w:color w:val="E97132"/>
          <w:sz w:val="30"/>
          <w:szCs w:val="30"/>
          <w:lang w:eastAsia="pl-PL"/>
        </w:rPr>
        <w:t>grants</w:t>
      </w:r>
      <w:r w:rsidRPr="00953F8A">
        <w:rPr>
          <w:rFonts w:ascii="Calibri" w:hAnsi="Calibri" w:cs="Calibri"/>
          <w:color w:val="E97132"/>
          <w:sz w:val="30"/>
          <w:szCs w:val="30"/>
          <w:lang w:eastAsia="pl-PL"/>
        </w:rPr>
        <w:t> </w:t>
      </w:r>
      <w:r w:rsidRPr="00953F8A">
        <w:rPr>
          <w:rFonts w:asciiTheme="majorHAnsi" w:hAnsiTheme="majorHAnsi" w:cs="Segoe UI"/>
          <w:color w:val="E97132"/>
          <w:sz w:val="30"/>
          <w:szCs w:val="30"/>
          <w:lang w:eastAsia="pl-PL"/>
        </w:rPr>
        <w:t>at the end of 2025</w:t>
      </w:r>
      <w:r w:rsidRPr="00953F8A">
        <w:rPr>
          <w:rFonts w:ascii="Calibri" w:hAnsi="Calibri" w:cs="Calibri"/>
          <w:color w:val="E97132"/>
          <w:sz w:val="30"/>
          <w:szCs w:val="30"/>
          <w:lang w:eastAsia="pl-PL"/>
        </w:rPr>
        <w:t> </w:t>
      </w:r>
      <w:r w:rsidRPr="00953F8A">
        <w:rPr>
          <w:rFonts w:asciiTheme="majorHAnsi" w:hAnsiTheme="majorHAnsi" w:cs="Segoe UI"/>
          <w:color w:val="E97132"/>
          <w:sz w:val="30"/>
          <w:szCs w:val="30"/>
          <w:lang w:eastAsia="pl-PL"/>
        </w:rPr>
        <w:t>(million EUR):</w:t>
      </w:r>
      <w:r w:rsidRPr="00953F8A">
        <w:rPr>
          <w:rFonts w:ascii="Arial" w:hAnsi="Arial" w:cs="Arial"/>
          <w:color w:val="E97132"/>
          <w:sz w:val="30"/>
          <w:szCs w:val="30"/>
          <w:lang w:eastAsia="pl-PL"/>
        </w:rPr>
        <w:t> </w:t>
      </w:r>
      <w:r w:rsidRPr="00953F8A">
        <w:rPr>
          <w:rFonts w:ascii="Calibri" w:hAnsi="Calibri" w:cs="Calibri"/>
          <w:color w:val="E97132"/>
          <w:sz w:val="30"/>
          <w:szCs w:val="30"/>
          <w:lang w:val="en-IE" w:eastAsia="pl-PL"/>
        </w:rPr>
        <w:t> </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45"/>
        <w:gridCol w:w="1851"/>
        <w:gridCol w:w="936"/>
        <w:gridCol w:w="4406"/>
      </w:tblGrid>
      <w:tr w:rsidR="00111591" w:rsidRPr="00953F8A" w14:paraId="10620024" w14:textId="77777777" w:rsidTr="00111591">
        <w:trPr>
          <w:trHeight w:val="285"/>
        </w:trPr>
        <w:tc>
          <w:tcPr>
            <w:tcW w:w="2445" w:type="dxa"/>
            <w:tcBorders>
              <w:top w:val="single" w:sz="6" w:space="0" w:color="auto"/>
              <w:left w:val="nil"/>
              <w:bottom w:val="single" w:sz="6" w:space="0" w:color="auto"/>
              <w:right w:val="nil"/>
            </w:tcBorders>
            <w:shd w:val="clear" w:color="auto" w:fill="F2F2F2"/>
            <w:hideMark/>
          </w:tcPr>
          <w:p w14:paraId="175744B0" w14:textId="77777777" w:rsidR="00111591" w:rsidRPr="00953F8A" w:rsidRDefault="00111591" w:rsidP="00953F8A">
            <w:pPr>
              <w:spacing w:before="0" w:after="0" w:line="240" w:lineRule="auto"/>
              <w:jc w:val="center"/>
              <w:textAlignment w:val="baseline"/>
              <w:rPr>
                <w:szCs w:val="24"/>
                <w:lang w:val="pl-PL" w:eastAsia="pl-PL"/>
              </w:rPr>
            </w:pPr>
            <w:r w:rsidRPr="00953F8A">
              <w:rPr>
                <w:rFonts w:ascii="Arial" w:hAnsi="Arial" w:cs="Arial"/>
                <w:b/>
                <w:bCs/>
                <w:szCs w:val="24"/>
                <w:lang w:val="en-IE" w:eastAsia="pl-PL"/>
              </w:rPr>
              <w:t> </w:t>
            </w:r>
            <w:r w:rsidRPr="00953F8A">
              <w:rPr>
                <w:rFonts w:ascii="Calibri" w:hAnsi="Calibri" w:cs="Calibri"/>
                <w:szCs w:val="24"/>
                <w:lang w:val="pl-PL" w:eastAsia="pl-PL"/>
              </w:rPr>
              <w:t> </w:t>
            </w:r>
          </w:p>
        </w:tc>
        <w:tc>
          <w:tcPr>
            <w:tcW w:w="1851" w:type="dxa"/>
            <w:tcBorders>
              <w:top w:val="single" w:sz="6" w:space="0" w:color="auto"/>
              <w:left w:val="nil"/>
              <w:bottom w:val="single" w:sz="6" w:space="0" w:color="auto"/>
              <w:right w:val="nil"/>
            </w:tcBorders>
            <w:shd w:val="clear" w:color="auto" w:fill="F2F2F2"/>
            <w:hideMark/>
          </w:tcPr>
          <w:p w14:paraId="09F2DEDF" w14:textId="77777777" w:rsidR="00111591" w:rsidRPr="00953F8A" w:rsidRDefault="00111591" w:rsidP="00953F8A">
            <w:pPr>
              <w:spacing w:before="0" w:after="0" w:line="240" w:lineRule="auto"/>
              <w:jc w:val="right"/>
              <w:textAlignment w:val="baseline"/>
              <w:rPr>
                <w:szCs w:val="24"/>
                <w:lang w:val="pl-PL" w:eastAsia="pl-PL"/>
              </w:rPr>
            </w:pPr>
            <w:r w:rsidRPr="00953F8A">
              <w:rPr>
                <w:b/>
                <w:bCs/>
                <w:szCs w:val="24"/>
                <w:lang w:val="en-IE" w:eastAsia="pl-PL"/>
              </w:rPr>
              <w:t>Implementation</w:t>
            </w:r>
            <w:r w:rsidRPr="00953F8A">
              <w:rPr>
                <w:rFonts w:ascii="Arial" w:hAnsi="Arial" w:cs="Arial"/>
                <w:b/>
                <w:bCs/>
                <w:szCs w:val="24"/>
                <w:lang w:val="en-IE" w:eastAsia="pl-PL"/>
              </w:rPr>
              <w:t> </w:t>
            </w:r>
            <w:r w:rsidRPr="00953F8A">
              <w:rPr>
                <w:rFonts w:ascii="Calibri" w:hAnsi="Calibri" w:cs="Calibri"/>
                <w:szCs w:val="24"/>
                <w:lang w:val="pl-PL" w:eastAsia="pl-PL"/>
              </w:rPr>
              <w:t> </w:t>
            </w:r>
          </w:p>
        </w:tc>
        <w:tc>
          <w:tcPr>
            <w:tcW w:w="936" w:type="dxa"/>
            <w:tcBorders>
              <w:top w:val="single" w:sz="6" w:space="0" w:color="auto"/>
              <w:left w:val="nil"/>
              <w:bottom w:val="single" w:sz="6" w:space="0" w:color="auto"/>
              <w:right w:val="nil"/>
            </w:tcBorders>
            <w:shd w:val="clear" w:color="auto" w:fill="F2F2F2"/>
            <w:hideMark/>
          </w:tcPr>
          <w:p w14:paraId="455CB6B3" w14:textId="77777777" w:rsidR="00111591" w:rsidRPr="00953F8A" w:rsidRDefault="00111591" w:rsidP="00953F8A">
            <w:pPr>
              <w:spacing w:before="0" w:after="0" w:line="240" w:lineRule="auto"/>
              <w:jc w:val="right"/>
              <w:textAlignment w:val="baseline"/>
              <w:rPr>
                <w:szCs w:val="24"/>
                <w:lang w:val="pl-PL" w:eastAsia="pl-PL"/>
              </w:rPr>
            </w:pPr>
            <w:r w:rsidRPr="00953F8A">
              <w:rPr>
                <w:b/>
                <w:bCs/>
                <w:szCs w:val="24"/>
                <w:lang w:val="en-IE" w:eastAsia="pl-PL"/>
              </w:rPr>
              <w:t>Budget</w:t>
            </w:r>
            <w:r w:rsidRPr="00953F8A">
              <w:rPr>
                <w:rFonts w:ascii="Arial" w:hAnsi="Arial" w:cs="Arial"/>
                <w:b/>
                <w:bCs/>
                <w:szCs w:val="24"/>
                <w:lang w:val="en-IE" w:eastAsia="pl-PL"/>
              </w:rPr>
              <w:t> </w:t>
            </w:r>
            <w:r w:rsidRPr="00953F8A">
              <w:rPr>
                <w:rFonts w:ascii="Calibri" w:hAnsi="Calibri" w:cs="Calibri"/>
                <w:szCs w:val="24"/>
                <w:lang w:val="pl-PL" w:eastAsia="pl-PL"/>
              </w:rPr>
              <w:t> </w:t>
            </w:r>
          </w:p>
        </w:tc>
        <w:tc>
          <w:tcPr>
            <w:tcW w:w="4406" w:type="dxa"/>
            <w:tcBorders>
              <w:top w:val="single" w:sz="6" w:space="0" w:color="auto"/>
              <w:left w:val="nil"/>
              <w:bottom w:val="single" w:sz="6" w:space="0" w:color="auto"/>
              <w:right w:val="nil"/>
            </w:tcBorders>
            <w:shd w:val="clear" w:color="auto" w:fill="F2F2F2"/>
            <w:hideMark/>
          </w:tcPr>
          <w:p w14:paraId="10D9D8E2" w14:textId="77777777" w:rsidR="00111591" w:rsidRPr="00953F8A" w:rsidRDefault="00111591" w:rsidP="00953F8A">
            <w:pPr>
              <w:spacing w:before="0" w:after="0" w:line="240" w:lineRule="auto"/>
              <w:jc w:val="right"/>
              <w:textAlignment w:val="baseline"/>
              <w:rPr>
                <w:szCs w:val="24"/>
                <w:lang w:val="pl-PL" w:eastAsia="pl-PL"/>
              </w:rPr>
            </w:pPr>
            <w:r w:rsidRPr="00953F8A">
              <w:rPr>
                <w:b/>
                <w:bCs/>
                <w:szCs w:val="24"/>
                <w:lang w:val="en-IE" w:eastAsia="pl-PL"/>
              </w:rPr>
              <w:t>Implementation rate</w:t>
            </w:r>
            <w:r w:rsidRPr="00953F8A">
              <w:rPr>
                <w:rFonts w:ascii="Arial" w:hAnsi="Arial" w:cs="Arial"/>
                <w:b/>
                <w:bCs/>
                <w:szCs w:val="24"/>
                <w:lang w:val="en-IE" w:eastAsia="pl-PL"/>
              </w:rPr>
              <w:t> </w:t>
            </w:r>
            <w:r w:rsidRPr="00953F8A">
              <w:rPr>
                <w:rFonts w:ascii="Calibri" w:hAnsi="Calibri" w:cs="Calibri"/>
                <w:szCs w:val="24"/>
                <w:lang w:val="pl-PL" w:eastAsia="pl-PL"/>
              </w:rPr>
              <w:t> </w:t>
            </w:r>
          </w:p>
        </w:tc>
      </w:tr>
      <w:tr w:rsidR="00111591" w:rsidRPr="00953F8A" w14:paraId="3C38C017" w14:textId="77777777" w:rsidTr="00111591">
        <w:trPr>
          <w:trHeight w:val="285"/>
        </w:trPr>
        <w:tc>
          <w:tcPr>
            <w:tcW w:w="2445" w:type="dxa"/>
            <w:tcBorders>
              <w:top w:val="single" w:sz="6" w:space="0" w:color="auto"/>
              <w:left w:val="nil"/>
              <w:bottom w:val="single" w:sz="6" w:space="0" w:color="auto"/>
              <w:right w:val="nil"/>
            </w:tcBorders>
            <w:shd w:val="clear" w:color="auto" w:fill="FFFFFF"/>
            <w:hideMark/>
          </w:tcPr>
          <w:p w14:paraId="0EBE3D9B" w14:textId="42F887E4" w:rsidR="00111591" w:rsidRPr="00953F8A" w:rsidRDefault="00111591" w:rsidP="00953F8A">
            <w:pPr>
              <w:spacing w:before="0" w:after="0" w:line="240" w:lineRule="auto"/>
              <w:jc w:val="left"/>
              <w:textAlignment w:val="baseline"/>
              <w:rPr>
                <w:szCs w:val="24"/>
                <w:lang w:val="pl-PL" w:eastAsia="pl-PL"/>
              </w:rPr>
            </w:pPr>
            <w:r w:rsidRPr="00953F8A">
              <w:rPr>
                <w:b/>
                <w:bCs/>
                <w:szCs w:val="24"/>
                <w:lang w:val="en-IE" w:eastAsia="pl-PL"/>
              </w:rPr>
              <w:t>Commitments</w:t>
            </w:r>
            <w:r w:rsidRPr="00953F8A">
              <w:rPr>
                <w:rFonts w:ascii="Arial" w:hAnsi="Arial" w:cs="Arial"/>
                <w:b/>
                <w:bCs/>
                <w:szCs w:val="24"/>
                <w:lang w:val="en-IE" w:eastAsia="pl-PL"/>
              </w:rPr>
              <w:t> </w:t>
            </w:r>
            <w:r w:rsidRPr="00953F8A">
              <w:rPr>
                <w:rFonts w:ascii="Calibri" w:hAnsi="Calibri" w:cs="Calibri"/>
                <w:szCs w:val="24"/>
                <w:lang w:val="pl-PL" w:eastAsia="pl-PL"/>
              </w:rPr>
              <w:t> </w:t>
            </w:r>
          </w:p>
        </w:tc>
        <w:tc>
          <w:tcPr>
            <w:tcW w:w="1851" w:type="dxa"/>
            <w:tcBorders>
              <w:top w:val="single" w:sz="6" w:space="0" w:color="auto"/>
              <w:left w:val="nil"/>
              <w:bottom w:val="single" w:sz="6" w:space="0" w:color="auto"/>
              <w:right w:val="nil"/>
            </w:tcBorders>
            <w:shd w:val="clear" w:color="auto" w:fill="FFFFFF"/>
            <w:hideMark/>
          </w:tcPr>
          <w:p w14:paraId="334E209A" w14:textId="538200D5" w:rsidR="00111591" w:rsidRPr="00953F8A" w:rsidRDefault="00111591" w:rsidP="00953F8A">
            <w:pPr>
              <w:spacing w:before="0" w:after="0" w:line="240" w:lineRule="auto"/>
              <w:jc w:val="right"/>
              <w:textAlignment w:val="baseline"/>
              <w:rPr>
                <w:sz w:val="22"/>
                <w:szCs w:val="22"/>
                <w:lang w:val="pl-PL" w:eastAsia="pl-PL"/>
              </w:rPr>
            </w:pPr>
            <w:r w:rsidRPr="00953F8A">
              <w:rPr>
                <w:sz w:val="22"/>
                <w:szCs w:val="22"/>
                <w:lang w:val="en-IE" w:eastAsia="pl-PL"/>
              </w:rPr>
              <w:t>19 986.5</w:t>
            </w:r>
            <w:r w:rsidRPr="00953F8A">
              <w:rPr>
                <w:rFonts w:ascii="Calibri" w:hAnsi="Calibri" w:cs="Calibri"/>
                <w:sz w:val="22"/>
                <w:szCs w:val="22"/>
                <w:lang w:val="pl-PL" w:eastAsia="pl-PL"/>
              </w:rPr>
              <w:t> </w:t>
            </w:r>
          </w:p>
        </w:tc>
        <w:tc>
          <w:tcPr>
            <w:tcW w:w="936" w:type="dxa"/>
            <w:tcBorders>
              <w:top w:val="single" w:sz="6" w:space="0" w:color="auto"/>
              <w:left w:val="nil"/>
              <w:bottom w:val="single" w:sz="6" w:space="0" w:color="auto"/>
              <w:right w:val="nil"/>
            </w:tcBorders>
            <w:shd w:val="clear" w:color="auto" w:fill="FFFFFF"/>
            <w:hideMark/>
          </w:tcPr>
          <w:p w14:paraId="57457DC0" w14:textId="3D66BE66" w:rsidR="00111591" w:rsidRPr="00953F8A" w:rsidRDefault="00111591" w:rsidP="00953F8A">
            <w:pPr>
              <w:spacing w:before="0" w:after="0" w:line="240" w:lineRule="auto"/>
              <w:jc w:val="right"/>
              <w:textAlignment w:val="baseline"/>
              <w:rPr>
                <w:sz w:val="22"/>
                <w:szCs w:val="22"/>
                <w:lang w:val="pl-PL" w:eastAsia="pl-PL"/>
              </w:rPr>
            </w:pPr>
            <w:r w:rsidRPr="00953F8A">
              <w:rPr>
                <w:sz w:val="22"/>
                <w:szCs w:val="22"/>
                <w:lang w:val="en-IE" w:eastAsia="pl-PL"/>
              </w:rPr>
              <w:t>20 000.0</w:t>
            </w:r>
            <w:r w:rsidRPr="00953F8A">
              <w:rPr>
                <w:rFonts w:ascii="Calibri" w:hAnsi="Calibri" w:cs="Calibri"/>
                <w:sz w:val="22"/>
                <w:szCs w:val="22"/>
                <w:lang w:val="pl-PL" w:eastAsia="pl-PL"/>
              </w:rPr>
              <w:t> </w:t>
            </w:r>
          </w:p>
        </w:tc>
        <w:tc>
          <w:tcPr>
            <w:tcW w:w="4406" w:type="dxa"/>
            <w:tcBorders>
              <w:top w:val="single" w:sz="6" w:space="0" w:color="auto"/>
              <w:left w:val="nil"/>
              <w:bottom w:val="single" w:sz="6" w:space="0" w:color="auto"/>
              <w:right w:val="nil"/>
            </w:tcBorders>
            <w:shd w:val="clear" w:color="auto" w:fill="FFFFFF"/>
            <w:hideMark/>
          </w:tcPr>
          <w:p w14:paraId="1FF6055F" w14:textId="544A533E" w:rsidR="00111591" w:rsidRPr="00953F8A" w:rsidRDefault="00111591" w:rsidP="00953F8A">
            <w:pPr>
              <w:spacing w:before="0" w:after="0" w:line="240" w:lineRule="auto"/>
              <w:jc w:val="right"/>
              <w:textAlignment w:val="baseline"/>
              <w:rPr>
                <w:sz w:val="22"/>
                <w:szCs w:val="22"/>
                <w:lang w:val="pl-PL" w:eastAsia="pl-PL"/>
              </w:rPr>
            </w:pPr>
            <w:r w:rsidRPr="00953F8A">
              <w:rPr>
                <w:sz w:val="22"/>
                <w:szCs w:val="22"/>
                <w:lang w:val="en-IE" w:eastAsia="pl-PL"/>
              </w:rPr>
              <w:t>99.9%</w:t>
            </w:r>
            <w:r w:rsidRPr="00953F8A">
              <w:rPr>
                <w:rFonts w:ascii="Calibri" w:hAnsi="Calibri" w:cs="Calibri"/>
                <w:sz w:val="22"/>
                <w:szCs w:val="22"/>
                <w:lang w:val="pl-PL" w:eastAsia="pl-PL"/>
              </w:rPr>
              <w:t> </w:t>
            </w:r>
          </w:p>
        </w:tc>
      </w:tr>
      <w:tr w:rsidR="00111591" w:rsidRPr="00953F8A" w14:paraId="2AB50492" w14:textId="77777777" w:rsidTr="00111591">
        <w:trPr>
          <w:trHeight w:val="285"/>
        </w:trPr>
        <w:tc>
          <w:tcPr>
            <w:tcW w:w="2445" w:type="dxa"/>
            <w:tcBorders>
              <w:top w:val="single" w:sz="6" w:space="0" w:color="auto"/>
              <w:left w:val="nil"/>
              <w:bottom w:val="single" w:sz="6" w:space="0" w:color="auto"/>
              <w:right w:val="nil"/>
            </w:tcBorders>
            <w:shd w:val="clear" w:color="auto" w:fill="FFFFFF"/>
            <w:hideMark/>
          </w:tcPr>
          <w:p w14:paraId="566A8A62" w14:textId="7D7D176C" w:rsidR="00111591" w:rsidRPr="00953F8A" w:rsidRDefault="00111591" w:rsidP="00953F8A">
            <w:pPr>
              <w:spacing w:before="0" w:after="0" w:line="240" w:lineRule="auto"/>
              <w:jc w:val="left"/>
              <w:textAlignment w:val="baseline"/>
              <w:rPr>
                <w:szCs w:val="24"/>
                <w:lang w:val="pl-PL" w:eastAsia="pl-PL"/>
              </w:rPr>
            </w:pPr>
            <w:r w:rsidRPr="00953F8A">
              <w:rPr>
                <w:b/>
                <w:bCs/>
                <w:szCs w:val="24"/>
                <w:lang w:val="en-IE" w:eastAsia="pl-PL"/>
              </w:rPr>
              <w:t>Payments</w:t>
            </w:r>
            <w:r w:rsidRPr="00953F8A">
              <w:rPr>
                <w:rFonts w:ascii="Arial" w:hAnsi="Arial" w:cs="Arial"/>
                <w:b/>
                <w:bCs/>
                <w:szCs w:val="24"/>
                <w:lang w:val="en-IE" w:eastAsia="pl-PL"/>
              </w:rPr>
              <w:t> </w:t>
            </w:r>
            <w:r w:rsidRPr="00953F8A">
              <w:rPr>
                <w:rFonts w:ascii="Calibri" w:hAnsi="Calibri" w:cs="Calibri"/>
                <w:szCs w:val="24"/>
                <w:lang w:val="pl-PL" w:eastAsia="pl-PL"/>
              </w:rPr>
              <w:t> </w:t>
            </w:r>
          </w:p>
        </w:tc>
        <w:tc>
          <w:tcPr>
            <w:tcW w:w="1851" w:type="dxa"/>
            <w:tcBorders>
              <w:top w:val="single" w:sz="6" w:space="0" w:color="auto"/>
              <w:left w:val="nil"/>
              <w:bottom w:val="single" w:sz="6" w:space="0" w:color="auto"/>
              <w:right w:val="nil"/>
            </w:tcBorders>
            <w:shd w:val="clear" w:color="auto" w:fill="FFFFFF"/>
            <w:hideMark/>
          </w:tcPr>
          <w:p w14:paraId="504BC00C" w14:textId="67CD427B" w:rsidR="00111591" w:rsidRPr="00953F8A" w:rsidRDefault="00111591" w:rsidP="00953F8A">
            <w:pPr>
              <w:spacing w:before="0" w:after="0" w:line="240" w:lineRule="auto"/>
              <w:jc w:val="right"/>
              <w:textAlignment w:val="baseline"/>
              <w:rPr>
                <w:sz w:val="22"/>
                <w:szCs w:val="22"/>
                <w:lang w:val="pl-PL" w:eastAsia="pl-PL"/>
              </w:rPr>
            </w:pPr>
            <w:r w:rsidRPr="00953F8A">
              <w:rPr>
                <w:sz w:val="22"/>
                <w:szCs w:val="22"/>
                <w:lang w:val="en-IE" w:eastAsia="pl-PL"/>
              </w:rPr>
              <w:t>14 414.1</w:t>
            </w:r>
            <w:r w:rsidRPr="00953F8A">
              <w:rPr>
                <w:rFonts w:ascii="Calibri" w:hAnsi="Calibri" w:cs="Calibri"/>
                <w:sz w:val="22"/>
                <w:szCs w:val="22"/>
                <w:lang w:val="pl-PL" w:eastAsia="pl-PL"/>
              </w:rPr>
              <w:t> </w:t>
            </w:r>
          </w:p>
        </w:tc>
        <w:tc>
          <w:tcPr>
            <w:tcW w:w="936" w:type="dxa"/>
            <w:tcBorders>
              <w:top w:val="single" w:sz="6" w:space="0" w:color="auto"/>
              <w:left w:val="nil"/>
              <w:bottom w:val="single" w:sz="6" w:space="0" w:color="auto"/>
              <w:right w:val="nil"/>
            </w:tcBorders>
            <w:shd w:val="clear" w:color="auto" w:fill="FFFFFF"/>
            <w:hideMark/>
          </w:tcPr>
          <w:p w14:paraId="05135C29" w14:textId="487C4DB0" w:rsidR="00111591" w:rsidRPr="00953F8A" w:rsidRDefault="00111591" w:rsidP="00953F8A">
            <w:pPr>
              <w:spacing w:before="0" w:after="0" w:line="240" w:lineRule="auto"/>
              <w:jc w:val="right"/>
              <w:textAlignment w:val="baseline"/>
              <w:rPr>
                <w:sz w:val="22"/>
                <w:szCs w:val="22"/>
                <w:lang w:val="pl-PL" w:eastAsia="pl-PL"/>
              </w:rPr>
            </w:pPr>
            <w:r w:rsidRPr="00953F8A">
              <w:rPr>
                <w:rFonts w:ascii="Calibri" w:hAnsi="Calibri" w:cs="Calibri"/>
                <w:sz w:val="22"/>
                <w:szCs w:val="22"/>
                <w:lang w:val="en-IE" w:eastAsia="pl-PL"/>
              </w:rPr>
              <w:t> </w:t>
            </w:r>
            <w:r w:rsidRPr="00953F8A">
              <w:rPr>
                <w:sz w:val="22"/>
                <w:szCs w:val="22"/>
                <w:lang w:val="en-IE" w:eastAsia="pl-PL"/>
              </w:rPr>
              <w:t>0.0</w:t>
            </w:r>
            <w:r w:rsidRPr="00953F8A">
              <w:rPr>
                <w:rFonts w:ascii="Calibri" w:hAnsi="Calibri" w:cs="Calibri"/>
                <w:sz w:val="22"/>
                <w:szCs w:val="22"/>
                <w:lang w:val="pl-PL" w:eastAsia="pl-PL"/>
              </w:rPr>
              <w:t> </w:t>
            </w:r>
          </w:p>
        </w:tc>
        <w:tc>
          <w:tcPr>
            <w:tcW w:w="4406" w:type="dxa"/>
            <w:tcBorders>
              <w:top w:val="single" w:sz="6" w:space="0" w:color="auto"/>
              <w:left w:val="nil"/>
              <w:bottom w:val="single" w:sz="6" w:space="0" w:color="auto"/>
              <w:right w:val="nil"/>
            </w:tcBorders>
            <w:shd w:val="clear" w:color="auto" w:fill="FFFFFF"/>
            <w:hideMark/>
          </w:tcPr>
          <w:p w14:paraId="52C35587" w14:textId="63BD2D15" w:rsidR="00111591" w:rsidRPr="00953F8A" w:rsidRDefault="00111591" w:rsidP="00953F8A">
            <w:pPr>
              <w:spacing w:before="0" w:after="0" w:line="240" w:lineRule="auto"/>
              <w:jc w:val="right"/>
              <w:textAlignment w:val="baseline"/>
              <w:rPr>
                <w:sz w:val="22"/>
                <w:szCs w:val="22"/>
                <w:lang w:val="pl-PL" w:eastAsia="pl-PL"/>
              </w:rPr>
            </w:pPr>
            <w:r w:rsidRPr="00953F8A">
              <w:rPr>
                <w:sz w:val="22"/>
                <w:szCs w:val="22"/>
                <w:lang w:val="en-IE" w:eastAsia="pl-PL"/>
              </w:rPr>
              <w:t>72.1%</w:t>
            </w:r>
            <w:r w:rsidRPr="00953F8A">
              <w:rPr>
                <w:rFonts w:ascii="Calibri" w:hAnsi="Calibri" w:cs="Calibri"/>
                <w:sz w:val="22"/>
                <w:szCs w:val="22"/>
                <w:lang w:val="pl-PL" w:eastAsia="pl-PL"/>
              </w:rPr>
              <w:t> </w:t>
            </w:r>
          </w:p>
        </w:tc>
      </w:tr>
    </w:tbl>
    <w:p w14:paraId="7A599B07" w14:textId="77777777" w:rsidR="00953F8A" w:rsidRPr="00953F8A" w:rsidRDefault="00953F8A" w:rsidP="00953F8A">
      <w:pPr>
        <w:spacing w:before="0" w:after="0" w:line="240" w:lineRule="auto"/>
        <w:jc w:val="left"/>
        <w:textAlignment w:val="baseline"/>
        <w:rPr>
          <w:rFonts w:ascii="Segoe UI" w:hAnsi="Segoe UI" w:cs="Segoe UI"/>
          <w:sz w:val="18"/>
          <w:szCs w:val="18"/>
          <w:lang w:val="pl-PL" w:eastAsia="pl-PL"/>
        </w:rPr>
      </w:pPr>
      <w:r w:rsidRPr="00953F8A">
        <w:rPr>
          <w:rFonts w:ascii="Segoe UI" w:hAnsi="Segoe UI" w:cs="Segoe UI"/>
          <w:sz w:val="18"/>
          <w:szCs w:val="18"/>
          <w:lang w:val="pl-PL" w:eastAsia="pl-PL"/>
        </w:rPr>
        <w:t> </w:t>
      </w:r>
    </w:p>
    <w:p w14:paraId="5A9D64BC" w14:textId="77777777" w:rsidR="00953F8A" w:rsidRPr="00953F8A" w:rsidRDefault="00953F8A" w:rsidP="00953F8A">
      <w:pPr>
        <w:spacing w:before="0" w:after="0" w:line="240" w:lineRule="auto"/>
        <w:jc w:val="left"/>
        <w:textAlignment w:val="baseline"/>
        <w:rPr>
          <w:rFonts w:ascii="Segoe UI" w:hAnsi="Segoe UI" w:cs="Segoe UI"/>
          <w:sz w:val="18"/>
          <w:szCs w:val="18"/>
          <w:lang w:val="pl-PL" w:eastAsia="pl-PL"/>
        </w:rPr>
      </w:pPr>
      <w:r w:rsidRPr="00953F8A">
        <w:rPr>
          <w:rFonts w:ascii="Calibri" w:hAnsi="Calibri" w:cs="Calibri"/>
          <w:sz w:val="12"/>
          <w:szCs w:val="12"/>
          <w:lang w:val="pl-PL" w:eastAsia="pl-PL"/>
        </w:rPr>
        <w:t> </w:t>
      </w:r>
    </w:p>
    <w:p w14:paraId="71CB3FAD" w14:textId="77777777" w:rsidR="00D933B7" w:rsidRPr="00674F29" w:rsidRDefault="00D933B7" w:rsidP="00D933B7">
      <w:pPr>
        <w:spacing w:after="0" w:line="240" w:lineRule="auto"/>
        <w:textAlignment w:val="baseline"/>
        <w:rPr>
          <w:rFonts w:ascii="Segoe UI" w:hAnsi="Segoe UI" w:cs="Segoe UI"/>
          <w:sz w:val="18"/>
          <w:szCs w:val="18"/>
          <w:lang w:eastAsia="en-IE"/>
        </w:rPr>
      </w:pPr>
    </w:p>
    <w:p w14:paraId="5DAA05E8" w14:textId="77777777" w:rsidR="00D933B7" w:rsidRPr="007863E8" w:rsidRDefault="00D933B7" w:rsidP="00D40104">
      <w:pPr>
        <w:spacing w:line="259" w:lineRule="auto"/>
        <w:rPr>
          <w:rFonts w:ascii="EC Square Sans Pro Medium" w:eastAsiaTheme="majorEastAsia" w:hAnsi="EC Square Sans Pro Medium" w:cstheme="majorBidi"/>
          <w:sz w:val="12"/>
          <w:szCs w:val="12"/>
          <w:lang w:eastAsia="en-GB"/>
        </w:rPr>
      </w:pPr>
    </w:p>
    <w:p w14:paraId="5EB17CC1"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5A0BF265"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849"/>
        <w:gridCol w:w="1400"/>
        <w:gridCol w:w="1391"/>
        <w:gridCol w:w="1345"/>
        <w:gridCol w:w="2205"/>
        <w:gridCol w:w="1448"/>
      </w:tblGrid>
      <w:tr w:rsidR="00D933B7" w:rsidRPr="007B0108" w14:paraId="66362E20" w14:textId="77777777">
        <w:trPr>
          <w:trHeight w:val="300"/>
        </w:trPr>
        <w:tc>
          <w:tcPr>
            <w:tcW w:w="1849" w:type="dxa"/>
            <w:tcBorders>
              <w:top w:val="single" w:sz="6" w:space="0" w:color="8C8C8C"/>
              <w:left w:val="nil"/>
              <w:bottom w:val="single" w:sz="6" w:space="0" w:color="8C8C8C"/>
              <w:right w:val="nil"/>
            </w:tcBorders>
            <w:shd w:val="clear" w:color="auto" w:fill="FCFCFC" w:themeFill="background2" w:themeFillTint="33"/>
            <w:hideMark/>
          </w:tcPr>
          <w:p w14:paraId="175EF751" w14:textId="77777777" w:rsidR="00D933B7" w:rsidRPr="00674F29" w:rsidRDefault="00D933B7">
            <w:pPr>
              <w:spacing w:after="0" w:line="240" w:lineRule="auto"/>
              <w:textAlignment w:val="baseline"/>
              <w:rPr>
                <w:rFonts w:ascii="Segoe UI" w:hAnsi="Segoe UI" w:cs="Segoe UI"/>
                <w:b/>
                <w:sz w:val="18"/>
                <w:szCs w:val="18"/>
                <w:lang w:eastAsia="en-IE"/>
              </w:rPr>
            </w:pPr>
            <w:r>
              <w:rPr>
                <w:rFonts w:ascii="Calibri" w:hAnsi="Calibri" w:cs="Calibri"/>
                <w:b/>
                <w:lang w:eastAsia="en-IE"/>
              </w:rPr>
              <w:t> </w:t>
            </w:r>
          </w:p>
        </w:tc>
        <w:tc>
          <w:tcPr>
            <w:tcW w:w="1400" w:type="dxa"/>
            <w:tcBorders>
              <w:top w:val="single" w:sz="6" w:space="0" w:color="8C8C8C"/>
              <w:left w:val="nil"/>
              <w:bottom w:val="single" w:sz="6" w:space="0" w:color="8C8C8C"/>
              <w:right w:val="nil"/>
            </w:tcBorders>
            <w:shd w:val="clear" w:color="auto" w:fill="F2F2F2" w:themeFill="background1" w:themeFillShade="F2"/>
            <w:hideMark/>
          </w:tcPr>
          <w:p w14:paraId="3142A41C"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lang w:eastAsia="en-IE"/>
              </w:rPr>
              <w:t>Baseline</w:t>
            </w:r>
          </w:p>
        </w:tc>
        <w:tc>
          <w:tcPr>
            <w:tcW w:w="1391" w:type="dxa"/>
            <w:tcBorders>
              <w:top w:val="single" w:sz="6" w:space="0" w:color="8C8C8C"/>
              <w:left w:val="nil"/>
              <w:bottom w:val="single" w:sz="6" w:space="0" w:color="8C8C8C"/>
              <w:right w:val="nil"/>
            </w:tcBorders>
            <w:shd w:val="clear" w:color="auto" w:fill="FCFCFC" w:themeFill="background2" w:themeFillTint="33"/>
            <w:hideMark/>
          </w:tcPr>
          <w:p w14:paraId="649E9D29"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lang w:eastAsia="en-IE"/>
              </w:rPr>
              <w:t>Progress</w:t>
            </w:r>
          </w:p>
        </w:tc>
        <w:tc>
          <w:tcPr>
            <w:tcW w:w="1345" w:type="dxa"/>
            <w:tcBorders>
              <w:top w:val="single" w:sz="6" w:space="0" w:color="8C8C8C"/>
              <w:left w:val="nil"/>
              <w:bottom w:val="single" w:sz="6" w:space="0" w:color="8C8C8C"/>
              <w:right w:val="nil"/>
            </w:tcBorders>
            <w:shd w:val="clear" w:color="auto" w:fill="FCFCFC" w:themeFill="background2" w:themeFillTint="33"/>
            <w:hideMark/>
          </w:tcPr>
          <w:p w14:paraId="340029AD"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lang w:eastAsia="en-IE"/>
              </w:rPr>
              <w:t>Target</w:t>
            </w:r>
          </w:p>
        </w:tc>
        <w:tc>
          <w:tcPr>
            <w:tcW w:w="2205" w:type="dxa"/>
            <w:tcBorders>
              <w:top w:val="single" w:sz="6" w:space="0" w:color="8C8C8C"/>
              <w:left w:val="nil"/>
              <w:bottom w:val="single" w:sz="6" w:space="0" w:color="8C8C8C"/>
              <w:right w:val="nil"/>
            </w:tcBorders>
            <w:shd w:val="clear" w:color="auto" w:fill="FCFCFC" w:themeFill="background2" w:themeFillTint="33"/>
            <w:hideMark/>
          </w:tcPr>
          <w:p w14:paraId="054BAE63"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lang w:eastAsia="en-IE"/>
              </w:rPr>
              <w:t>Results</w:t>
            </w:r>
          </w:p>
        </w:tc>
        <w:tc>
          <w:tcPr>
            <w:tcW w:w="1448" w:type="dxa"/>
            <w:tcBorders>
              <w:top w:val="single" w:sz="6" w:space="0" w:color="8C8C8C"/>
              <w:left w:val="nil"/>
              <w:bottom w:val="single" w:sz="6" w:space="0" w:color="8C8C8C"/>
              <w:right w:val="nil"/>
            </w:tcBorders>
            <w:shd w:val="clear" w:color="auto" w:fill="FCFCFC" w:themeFill="background2" w:themeFillTint="33"/>
            <w:hideMark/>
          </w:tcPr>
          <w:p w14:paraId="436DCBF4"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lang w:eastAsia="en-IE"/>
              </w:rPr>
              <w:t>Assessment</w:t>
            </w:r>
          </w:p>
        </w:tc>
      </w:tr>
      <w:tr w:rsidR="00D933B7" w:rsidRPr="002342F7" w14:paraId="117A6ABB" w14:textId="77777777">
        <w:trPr>
          <w:trHeight w:val="300"/>
        </w:trPr>
        <w:tc>
          <w:tcPr>
            <w:tcW w:w="1849" w:type="dxa"/>
            <w:tcBorders>
              <w:top w:val="single" w:sz="6" w:space="0" w:color="8C8C8C"/>
              <w:left w:val="nil"/>
              <w:bottom w:val="single" w:sz="6" w:space="0" w:color="8C8C8C"/>
              <w:right w:val="nil"/>
            </w:tcBorders>
            <w:hideMark/>
          </w:tcPr>
          <w:p w14:paraId="47945D56" w14:textId="77777777" w:rsidR="00D933B7" w:rsidRPr="00674F29" w:rsidRDefault="00D933B7">
            <w:pPr>
              <w:spacing w:after="0" w:line="240" w:lineRule="auto"/>
              <w:textAlignment w:val="baseline"/>
              <w:rPr>
                <w:rFonts w:cs="Segoe UI"/>
                <w:sz w:val="20"/>
                <w:lang w:eastAsia="en-IE"/>
              </w:rPr>
            </w:pPr>
            <w:r>
              <w:rPr>
                <w:color w:val="000000"/>
                <w:sz w:val="20"/>
                <w:lang w:eastAsia="en-IE"/>
              </w:rPr>
              <w:t>Savings in annual primary energy consumption</w:t>
            </w:r>
          </w:p>
        </w:tc>
        <w:tc>
          <w:tcPr>
            <w:tcW w:w="1400" w:type="dxa"/>
            <w:tcBorders>
              <w:top w:val="single" w:sz="6" w:space="0" w:color="8C8C8C"/>
              <w:left w:val="nil"/>
              <w:bottom w:val="single" w:sz="6" w:space="0" w:color="8C8C8C"/>
              <w:right w:val="nil"/>
            </w:tcBorders>
            <w:hideMark/>
          </w:tcPr>
          <w:p w14:paraId="21CD92AC"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hideMark/>
          </w:tcPr>
          <w:p w14:paraId="66808F92"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45" w:type="dxa"/>
            <w:tcBorders>
              <w:top w:val="single" w:sz="6" w:space="0" w:color="8C8C8C"/>
              <w:left w:val="nil"/>
              <w:bottom w:val="single" w:sz="6" w:space="0" w:color="8C8C8C"/>
              <w:right w:val="nil"/>
            </w:tcBorders>
            <w:hideMark/>
          </w:tcPr>
          <w:p w14:paraId="6D10D1FE"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hideMark/>
          </w:tcPr>
          <w:p w14:paraId="3954E413"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37.6</w:t>
            </w:r>
            <w:r>
              <w:rPr>
                <w:rStyle w:val="normaltextrun"/>
                <w:rFonts w:ascii="Calibri" w:hAnsi="Calibri" w:cs="Calibri"/>
                <w:color w:val="000000"/>
                <w:sz w:val="20"/>
              </w:rPr>
              <w:t> </w:t>
            </w:r>
            <w:r>
              <w:rPr>
                <w:rStyle w:val="normaltextrun"/>
                <w:rFonts w:cs="Segoe UI"/>
                <w:color w:val="000000"/>
                <w:sz w:val="20"/>
              </w:rPr>
              <w:t>megawatt-hours/year</w:t>
            </w:r>
          </w:p>
        </w:tc>
        <w:tc>
          <w:tcPr>
            <w:tcW w:w="1448" w:type="dxa"/>
            <w:tcBorders>
              <w:top w:val="single" w:sz="6" w:space="0" w:color="8C8C8C"/>
              <w:left w:val="nil"/>
              <w:bottom w:val="single" w:sz="6" w:space="0" w:color="8C8C8C"/>
              <w:right w:val="nil"/>
            </w:tcBorders>
            <w:hideMark/>
          </w:tcPr>
          <w:p w14:paraId="08BE8ED6"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r w:rsidR="00D933B7" w:rsidRPr="002342F7" w14:paraId="50CCC415" w14:textId="77777777">
        <w:trPr>
          <w:trHeight w:val="300"/>
        </w:trPr>
        <w:tc>
          <w:tcPr>
            <w:tcW w:w="1849" w:type="dxa"/>
            <w:tcBorders>
              <w:top w:val="single" w:sz="6" w:space="0" w:color="8C8C8C"/>
              <w:left w:val="nil"/>
              <w:bottom w:val="single" w:sz="6" w:space="0" w:color="8C8C8C"/>
              <w:right w:val="nil"/>
            </w:tcBorders>
            <w:shd w:val="clear" w:color="auto" w:fill="FCFCFC" w:themeFill="background2" w:themeFillTint="33"/>
            <w:hideMark/>
          </w:tcPr>
          <w:p w14:paraId="205D4A3F" w14:textId="77777777" w:rsidR="00D933B7" w:rsidRPr="00674F29" w:rsidRDefault="00D933B7">
            <w:pPr>
              <w:spacing w:after="0" w:line="240" w:lineRule="auto"/>
              <w:textAlignment w:val="baseline"/>
              <w:rPr>
                <w:rFonts w:cs="Segoe UI"/>
                <w:sz w:val="20"/>
                <w:lang w:eastAsia="en-IE"/>
              </w:rPr>
            </w:pPr>
            <w:r>
              <w:rPr>
                <w:rFonts w:cs="Segoe UI"/>
                <w:sz w:val="20"/>
                <w:lang w:eastAsia="en-IE"/>
              </w:rPr>
              <w:t>Alternative fuels infrastructure</w:t>
            </w:r>
          </w:p>
        </w:tc>
        <w:tc>
          <w:tcPr>
            <w:tcW w:w="1400" w:type="dxa"/>
            <w:tcBorders>
              <w:top w:val="single" w:sz="6" w:space="0" w:color="8C8C8C"/>
              <w:left w:val="nil"/>
              <w:bottom w:val="single" w:sz="6" w:space="0" w:color="8C8C8C"/>
              <w:right w:val="nil"/>
            </w:tcBorders>
            <w:shd w:val="clear" w:color="auto" w:fill="FCFCFC" w:themeFill="background2" w:themeFillTint="33"/>
            <w:hideMark/>
          </w:tcPr>
          <w:p w14:paraId="35F62336"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shd w:val="clear" w:color="auto" w:fill="FCFCFC" w:themeFill="background2" w:themeFillTint="33"/>
            <w:hideMark/>
          </w:tcPr>
          <w:p w14:paraId="3EB19DAB"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45" w:type="dxa"/>
            <w:tcBorders>
              <w:top w:val="single" w:sz="6" w:space="0" w:color="8C8C8C"/>
              <w:left w:val="nil"/>
              <w:bottom w:val="single" w:sz="6" w:space="0" w:color="8C8C8C"/>
              <w:right w:val="nil"/>
            </w:tcBorders>
            <w:shd w:val="clear" w:color="auto" w:fill="FCFCFC" w:themeFill="background2" w:themeFillTint="33"/>
            <w:hideMark/>
          </w:tcPr>
          <w:p w14:paraId="3EFA74CD"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shd w:val="clear" w:color="auto" w:fill="FCFCFC" w:themeFill="background2" w:themeFillTint="33"/>
            <w:hideMark/>
          </w:tcPr>
          <w:p w14:paraId="295FA17C" w14:textId="77777777" w:rsidR="00D933B7" w:rsidRPr="003823B1" w:rsidRDefault="00D933B7">
            <w:pPr>
              <w:spacing w:after="0" w:line="240" w:lineRule="auto"/>
              <w:jc w:val="center"/>
              <w:textAlignment w:val="baseline"/>
              <w:rPr>
                <w:rFonts w:cs="Segoe UI"/>
                <w:sz w:val="20"/>
                <w:lang w:eastAsia="en-IE"/>
              </w:rPr>
            </w:pPr>
            <w:r>
              <w:rPr>
                <w:rStyle w:val="normaltextrun"/>
                <w:rFonts w:cs="Segoe UI"/>
                <w:sz w:val="20"/>
              </w:rPr>
              <w:t>940</w:t>
            </w:r>
            <w:r>
              <w:rPr>
                <w:rStyle w:val="normaltextrun"/>
                <w:sz w:val="20"/>
              </w:rPr>
              <w:t> </w:t>
            </w:r>
            <w:r>
              <w:rPr>
                <w:rStyle w:val="normaltextrun"/>
                <w:rFonts w:cs="Segoe UI"/>
                <w:sz w:val="20"/>
              </w:rPr>
              <w:t>866</w:t>
            </w:r>
          </w:p>
        </w:tc>
        <w:tc>
          <w:tcPr>
            <w:tcW w:w="1448" w:type="dxa"/>
            <w:tcBorders>
              <w:top w:val="single" w:sz="6" w:space="0" w:color="8C8C8C"/>
              <w:left w:val="nil"/>
              <w:bottom w:val="single" w:sz="6" w:space="0" w:color="8C8C8C"/>
              <w:right w:val="nil"/>
            </w:tcBorders>
            <w:shd w:val="clear" w:color="auto" w:fill="FCFCFC" w:themeFill="background2" w:themeFillTint="33"/>
            <w:hideMark/>
          </w:tcPr>
          <w:p w14:paraId="54C2D0B0"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r w:rsidR="00D933B7" w:rsidRPr="002342F7" w14:paraId="26D9CD93" w14:textId="77777777">
        <w:trPr>
          <w:trHeight w:val="300"/>
        </w:trPr>
        <w:tc>
          <w:tcPr>
            <w:tcW w:w="1849" w:type="dxa"/>
            <w:tcBorders>
              <w:top w:val="single" w:sz="6" w:space="0" w:color="8C8C8C"/>
              <w:left w:val="nil"/>
              <w:bottom w:val="single" w:sz="6" w:space="0" w:color="8C8C8C"/>
              <w:right w:val="nil"/>
            </w:tcBorders>
            <w:hideMark/>
          </w:tcPr>
          <w:p w14:paraId="5A8B32CB" w14:textId="77777777" w:rsidR="00D933B7" w:rsidRPr="00674F29" w:rsidRDefault="00D933B7">
            <w:pPr>
              <w:spacing w:after="0" w:line="240" w:lineRule="auto"/>
              <w:textAlignment w:val="baseline"/>
              <w:rPr>
                <w:rFonts w:cs="Segoe UI"/>
                <w:sz w:val="20"/>
                <w:lang w:eastAsia="en-IE"/>
              </w:rPr>
            </w:pPr>
            <w:r>
              <w:rPr>
                <w:rFonts w:cs="Segoe UI"/>
                <w:sz w:val="20"/>
                <w:lang w:eastAsia="en-IE"/>
              </w:rPr>
              <w:t>Additional</w:t>
            </w:r>
            <w:r>
              <w:rPr>
                <w:rFonts w:ascii="Calibri" w:hAnsi="Calibri" w:cs="Calibri"/>
                <w:sz w:val="20"/>
                <w:lang w:eastAsia="en-IE"/>
              </w:rPr>
              <w:t xml:space="preserve"> </w:t>
            </w:r>
            <w:r>
              <w:rPr>
                <w:rFonts w:cs="Segoe UI"/>
                <w:sz w:val="20"/>
                <w:lang w:eastAsia="en-IE"/>
              </w:rPr>
              <w:t>dwellings with internet access provided via very high-capacity networks</w:t>
            </w:r>
          </w:p>
        </w:tc>
        <w:tc>
          <w:tcPr>
            <w:tcW w:w="1400" w:type="dxa"/>
            <w:tcBorders>
              <w:top w:val="single" w:sz="6" w:space="0" w:color="8C8C8C"/>
              <w:left w:val="nil"/>
              <w:bottom w:val="single" w:sz="6" w:space="0" w:color="8C8C8C"/>
              <w:right w:val="nil"/>
            </w:tcBorders>
            <w:hideMark/>
          </w:tcPr>
          <w:p w14:paraId="2928756E"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hideMark/>
          </w:tcPr>
          <w:p w14:paraId="102DD514"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45" w:type="dxa"/>
            <w:tcBorders>
              <w:top w:val="single" w:sz="6" w:space="0" w:color="8C8C8C"/>
              <w:left w:val="nil"/>
              <w:bottom w:val="single" w:sz="6" w:space="0" w:color="8C8C8C"/>
              <w:right w:val="nil"/>
            </w:tcBorders>
            <w:hideMark/>
          </w:tcPr>
          <w:p w14:paraId="49542B1E"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tcPr>
          <w:p w14:paraId="3D070959"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17.6</w:t>
            </w:r>
            <w:r>
              <w:rPr>
                <w:rStyle w:val="normaltextrun"/>
                <w:rFonts w:ascii="Calibri" w:hAnsi="Calibri" w:cs="Calibri"/>
                <w:color w:val="000000"/>
                <w:sz w:val="20"/>
              </w:rPr>
              <w:t> </w:t>
            </w:r>
            <w:r>
              <w:rPr>
                <w:rStyle w:val="normaltextrun"/>
                <w:rFonts w:cs="Segoe UI"/>
                <w:color w:val="000000"/>
                <w:sz w:val="20"/>
              </w:rPr>
              <w:t>million</w:t>
            </w:r>
          </w:p>
        </w:tc>
        <w:tc>
          <w:tcPr>
            <w:tcW w:w="1448" w:type="dxa"/>
            <w:tcBorders>
              <w:top w:val="single" w:sz="6" w:space="0" w:color="8C8C8C"/>
              <w:left w:val="nil"/>
              <w:bottom w:val="single" w:sz="6" w:space="0" w:color="8C8C8C"/>
              <w:right w:val="nil"/>
            </w:tcBorders>
            <w:hideMark/>
          </w:tcPr>
          <w:p w14:paraId="51FE60F1"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r w:rsidR="00D933B7" w:rsidRPr="002342F7" w14:paraId="104137B0" w14:textId="77777777">
        <w:trPr>
          <w:trHeight w:val="300"/>
        </w:trPr>
        <w:tc>
          <w:tcPr>
            <w:tcW w:w="1849" w:type="dxa"/>
            <w:tcBorders>
              <w:top w:val="single" w:sz="6" w:space="0" w:color="8C8C8C"/>
              <w:left w:val="nil"/>
              <w:bottom w:val="single" w:sz="6" w:space="0" w:color="8C8C8C"/>
              <w:right w:val="nil"/>
            </w:tcBorders>
            <w:shd w:val="clear" w:color="auto" w:fill="FCFCFC" w:themeFill="background2" w:themeFillTint="33"/>
            <w:hideMark/>
          </w:tcPr>
          <w:p w14:paraId="0CB059F2" w14:textId="77777777" w:rsidR="00D933B7" w:rsidRPr="00674F29" w:rsidRDefault="00D933B7">
            <w:pPr>
              <w:spacing w:after="0" w:line="240" w:lineRule="auto"/>
              <w:textAlignment w:val="baseline"/>
              <w:rPr>
                <w:rFonts w:cs="Segoe UI"/>
                <w:sz w:val="20"/>
                <w:lang w:eastAsia="en-IE"/>
              </w:rPr>
            </w:pPr>
            <w:r>
              <w:rPr>
                <w:rFonts w:cs="Segoe UI"/>
                <w:sz w:val="20"/>
                <w:lang w:eastAsia="en-IE"/>
              </w:rPr>
              <w:t>Users of new and upgraded public digital services,</w:t>
            </w:r>
            <w:r>
              <w:rPr>
                <w:rFonts w:ascii="Calibri" w:hAnsi="Calibri" w:cs="Calibri"/>
                <w:sz w:val="20"/>
                <w:lang w:eastAsia="en-IE"/>
              </w:rPr>
              <w:t xml:space="preserve"> </w:t>
            </w:r>
            <w:r>
              <w:rPr>
                <w:rFonts w:cs="Segoe UI"/>
                <w:sz w:val="20"/>
                <w:lang w:eastAsia="en-IE"/>
              </w:rPr>
              <w:t>products</w:t>
            </w:r>
            <w:r>
              <w:rPr>
                <w:rFonts w:ascii="Calibri" w:hAnsi="Calibri" w:cs="Calibri"/>
                <w:sz w:val="20"/>
                <w:lang w:eastAsia="en-IE"/>
              </w:rPr>
              <w:t xml:space="preserve"> </w:t>
            </w:r>
            <w:r>
              <w:rPr>
                <w:rFonts w:cs="Segoe UI"/>
                <w:sz w:val="20"/>
                <w:lang w:eastAsia="en-IE"/>
              </w:rPr>
              <w:t>and processes</w:t>
            </w:r>
          </w:p>
        </w:tc>
        <w:tc>
          <w:tcPr>
            <w:tcW w:w="1400" w:type="dxa"/>
            <w:tcBorders>
              <w:top w:val="single" w:sz="6" w:space="0" w:color="8C8C8C"/>
              <w:left w:val="nil"/>
              <w:bottom w:val="single" w:sz="6" w:space="0" w:color="8C8C8C"/>
              <w:right w:val="nil"/>
            </w:tcBorders>
            <w:shd w:val="clear" w:color="auto" w:fill="FCFCFC" w:themeFill="background2" w:themeFillTint="33"/>
            <w:hideMark/>
          </w:tcPr>
          <w:p w14:paraId="64774EB6"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shd w:val="clear" w:color="auto" w:fill="FCFCFC" w:themeFill="background2" w:themeFillTint="33"/>
            <w:hideMark/>
          </w:tcPr>
          <w:p w14:paraId="501385FD"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45" w:type="dxa"/>
            <w:tcBorders>
              <w:top w:val="single" w:sz="6" w:space="0" w:color="8C8C8C"/>
              <w:left w:val="nil"/>
              <w:bottom w:val="single" w:sz="6" w:space="0" w:color="8C8C8C"/>
              <w:right w:val="nil"/>
            </w:tcBorders>
            <w:shd w:val="clear" w:color="auto" w:fill="FCFCFC" w:themeFill="background2" w:themeFillTint="33"/>
            <w:hideMark/>
          </w:tcPr>
          <w:p w14:paraId="18082E01"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shd w:val="clear" w:color="auto" w:fill="FCFCFC" w:themeFill="background2" w:themeFillTint="33"/>
            <w:hideMark/>
          </w:tcPr>
          <w:p w14:paraId="0CD98FD8"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2.4</w:t>
            </w:r>
            <w:r>
              <w:rPr>
                <w:rStyle w:val="normaltextrun"/>
                <w:rFonts w:ascii="Calibri" w:hAnsi="Calibri" w:cs="Calibri"/>
                <w:color w:val="000000"/>
                <w:sz w:val="20"/>
              </w:rPr>
              <w:t> </w:t>
            </w:r>
            <w:r>
              <w:rPr>
                <w:rStyle w:val="normaltextrun"/>
                <w:rFonts w:cs="Segoe UI"/>
                <w:color w:val="000000"/>
                <w:sz w:val="20"/>
              </w:rPr>
              <w:t>billion</w:t>
            </w:r>
          </w:p>
        </w:tc>
        <w:tc>
          <w:tcPr>
            <w:tcW w:w="1448" w:type="dxa"/>
            <w:tcBorders>
              <w:top w:val="single" w:sz="6" w:space="0" w:color="8C8C8C"/>
              <w:left w:val="nil"/>
              <w:bottom w:val="single" w:sz="6" w:space="0" w:color="8C8C8C"/>
              <w:right w:val="nil"/>
            </w:tcBorders>
            <w:shd w:val="clear" w:color="auto" w:fill="FCFCFC" w:themeFill="background2" w:themeFillTint="33"/>
            <w:hideMark/>
          </w:tcPr>
          <w:p w14:paraId="116FFCC8" w14:textId="77777777" w:rsidR="00D933B7" w:rsidRPr="00674F29"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r w:rsidR="00D933B7" w:rsidRPr="002342F7" w14:paraId="103E38A9" w14:textId="77777777">
        <w:trPr>
          <w:trHeight w:val="300"/>
        </w:trPr>
        <w:tc>
          <w:tcPr>
            <w:tcW w:w="1849" w:type="dxa"/>
            <w:tcBorders>
              <w:top w:val="single" w:sz="6" w:space="0" w:color="8C8C8C"/>
              <w:left w:val="nil"/>
              <w:bottom w:val="single" w:sz="6" w:space="0" w:color="8C8C8C"/>
              <w:right w:val="nil"/>
            </w:tcBorders>
            <w:shd w:val="clear" w:color="auto" w:fill="FCFCFC" w:themeFill="background2" w:themeFillTint="33"/>
          </w:tcPr>
          <w:p w14:paraId="310202CD" w14:textId="77777777" w:rsidR="00D933B7" w:rsidRPr="002342F7" w:rsidRDefault="00D933B7">
            <w:pPr>
              <w:spacing w:after="0" w:line="240" w:lineRule="auto"/>
              <w:textAlignment w:val="baseline"/>
              <w:rPr>
                <w:rFonts w:cs="Segoe UI"/>
                <w:sz w:val="20"/>
                <w:lang w:eastAsia="en-IE"/>
              </w:rPr>
            </w:pPr>
            <w:r>
              <w:rPr>
                <w:rFonts w:cs="Segoe UI"/>
                <w:sz w:val="20"/>
                <w:lang w:eastAsia="en-IE"/>
              </w:rPr>
              <w:t>Enterprises supported</w:t>
            </w:r>
          </w:p>
        </w:tc>
        <w:tc>
          <w:tcPr>
            <w:tcW w:w="1400" w:type="dxa"/>
            <w:tcBorders>
              <w:top w:val="single" w:sz="6" w:space="0" w:color="8C8C8C"/>
              <w:left w:val="nil"/>
              <w:bottom w:val="single" w:sz="6" w:space="0" w:color="8C8C8C"/>
              <w:right w:val="nil"/>
            </w:tcBorders>
            <w:shd w:val="clear" w:color="auto" w:fill="FCFCFC" w:themeFill="background2" w:themeFillTint="33"/>
          </w:tcPr>
          <w:p w14:paraId="35323E3A"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shd w:val="clear" w:color="auto" w:fill="FCFCFC" w:themeFill="background2" w:themeFillTint="33"/>
          </w:tcPr>
          <w:p w14:paraId="638A030C" w14:textId="77777777" w:rsidR="00D933B7" w:rsidRPr="002342F7" w:rsidRDefault="00D933B7">
            <w:pPr>
              <w:spacing w:after="0" w:line="240" w:lineRule="auto"/>
              <w:jc w:val="center"/>
              <w:textAlignment w:val="baseline"/>
              <w:rPr>
                <w:rFonts w:cs="Segoe UI"/>
                <w:b/>
                <w:sz w:val="20"/>
                <w:lang w:eastAsia="en-IE"/>
              </w:rPr>
            </w:pPr>
            <w:r>
              <w:rPr>
                <w:rStyle w:val="normaltextrun"/>
                <w:rFonts w:cs="Segoe UI"/>
                <w:color w:val="000000"/>
                <w:sz w:val="20"/>
              </w:rPr>
              <w:t>n/a</w:t>
            </w:r>
          </w:p>
        </w:tc>
        <w:tc>
          <w:tcPr>
            <w:tcW w:w="1345" w:type="dxa"/>
            <w:tcBorders>
              <w:top w:val="single" w:sz="6" w:space="0" w:color="8C8C8C"/>
              <w:left w:val="nil"/>
              <w:bottom w:val="single" w:sz="6" w:space="0" w:color="8C8C8C"/>
              <w:right w:val="nil"/>
            </w:tcBorders>
            <w:shd w:val="clear" w:color="auto" w:fill="FCFCFC" w:themeFill="background2" w:themeFillTint="33"/>
          </w:tcPr>
          <w:p w14:paraId="40A3C43E"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shd w:val="clear" w:color="auto" w:fill="FCFCFC" w:themeFill="background2" w:themeFillTint="33"/>
          </w:tcPr>
          <w:p w14:paraId="65AC530A" w14:textId="77777777" w:rsidR="00D933B7" w:rsidRPr="00A32883" w:rsidRDefault="00D933B7">
            <w:pPr>
              <w:spacing w:after="0" w:line="240" w:lineRule="auto"/>
              <w:jc w:val="center"/>
              <w:textAlignment w:val="baseline"/>
              <w:rPr>
                <w:rFonts w:cs="Segoe UI"/>
                <w:sz w:val="20"/>
                <w:lang w:eastAsia="en-IE"/>
              </w:rPr>
            </w:pPr>
            <w:r>
              <w:rPr>
                <w:rStyle w:val="normaltextrun"/>
                <w:rFonts w:cs="Segoe UI"/>
                <w:color w:val="000000"/>
                <w:sz w:val="20"/>
              </w:rPr>
              <w:t>4.9</w:t>
            </w:r>
            <w:r>
              <w:rPr>
                <w:rStyle w:val="normaltextrun"/>
                <w:rFonts w:ascii="Calibri" w:hAnsi="Calibri" w:cs="Calibri"/>
                <w:color w:val="000000"/>
                <w:sz w:val="20"/>
              </w:rPr>
              <w:t> </w:t>
            </w:r>
            <w:r>
              <w:rPr>
                <w:rStyle w:val="normaltextrun"/>
                <w:rFonts w:cs="Segoe UI"/>
                <w:color w:val="000000"/>
                <w:sz w:val="20"/>
              </w:rPr>
              <w:t>million</w:t>
            </w:r>
          </w:p>
        </w:tc>
        <w:tc>
          <w:tcPr>
            <w:tcW w:w="1448" w:type="dxa"/>
            <w:tcBorders>
              <w:top w:val="single" w:sz="6" w:space="0" w:color="8C8C8C"/>
              <w:left w:val="nil"/>
              <w:bottom w:val="single" w:sz="6" w:space="0" w:color="8C8C8C"/>
              <w:right w:val="nil"/>
            </w:tcBorders>
            <w:shd w:val="clear" w:color="auto" w:fill="FCFCFC" w:themeFill="background2" w:themeFillTint="33"/>
          </w:tcPr>
          <w:p w14:paraId="1EFAA2A4"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r w:rsidR="00D933B7" w:rsidRPr="002342F7" w14:paraId="7C861355" w14:textId="77777777">
        <w:trPr>
          <w:trHeight w:val="300"/>
        </w:trPr>
        <w:tc>
          <w:tcPr>
            <w:tcW w:w="1849" w:type="dxa"/>
            <w:tcBorders>
              <w:top w:val="single" w:sz="6" w:space="0" w:color="8C8C8C"/>
              <w:left w:val="nil"/>
              <w:bottom w:val="single" w:sz="6" w:space="0" w:color="8C8C8C"/>
              <w:right w:val="nil"/>
            </w:tcBorders>
            <w:shd w:val="clear" w:color="auto" w:fill="FCFCFC" w:themeFill="background2" w:themeFillTint="33"/>
          </w:tcPr>
          <w:p w14:paraId="3E105F05" w14:textId="77777777" w:rsidR="00D933B7" w:rsidRPr="002342F7" w:rsidRDefault="00D933B7">
            <w:pPr>
              <w:spacing w:after="0" w:line="240" w:lineRule="auto"/>
              <w:textAlignment w:val="baseline"/>
              <w:rPr>
                <w:rFonts w:cs="Segoe UI"/>
                <w:sz w:val="20"/>
                <w:lang w:eastAsia="en-IE"/>
              </w:rPr>
            </w:pPr>
            <w:r>
              <w:rPr>
                <w:rFonts w:cs="Segoe UI"/>
                <w:sz w:val="20"/>
                <w:lang w:eastAsia="en-IE"/>
              </w:rPr>
              <w:t>Number of participants in education or training</w:t>
            </w:r>
          </w:p>
        </w:tc>
        <w:tc>
          <w:tcPr>
            <w:tcW w:w="1400" w:type="dxa"/>
            <w:tcBorders>
              <w:top w:val="single" w:sz="6" w:space="0" w:color="8C8C8C"/>
              <w:left w:val="nil"/>
              <w:bottom w:val="single" w:sz="6" w:space="0" w:color="8C8C8C"/>
              <w:right w:val="nil"/>
            </w:tcBorders>
            <w:shd w:val="clear" w:color="auto" w:fill="FCFCFC" w:themeFill="background2" w:themeFillTint="33"/>
          </w:tcPr>
          <w:p w14:paraId="151A226E" w14:textId="77777777" w:rsidR="00D933B7" w:rsidRPr="002342F7" w:rsidRDefault="00D933B7">
            <w:pPr>
              <w:spacing w:after="0" w:line="240" w:lineRule="auto"/>
              <w:jc w:val="center"/>
              <w:textAlignment w:val="baseline"/>
              <w:rPr>
                <w:rFonts w:cs="Calibri"/>
                <w:color w:val="000000"/>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shd w:val="clear" w:color="auto" w:fill="FCFCFC" w:themeFill="background2" w:themeFillTint="33"/>
          </w:tcPr>
          <w:p w14:paraId="26A780BF" w14:textId="77777777" w:rsidR="00D933B7" w:rsidRPr="002342F7" w:rsidRDefault="00D933B7">
            <w:pPr>
              <w:spacing w:after="0" w:line="240" w:lineRule="auto"/>
              <w:jc w:val="center"/>
              <w:textAlignment w:val="baseline"/>
              <w:rPr>
                <w:b/>
                <w:bCs/>
                <w:sz w:val="20"/>
                <w:lang w:eastAsia="en-IE"/>
              </w:rPr>
            </w:pPr>
            <w:r>
              <w:rPr>
                <w:rStyle w:val="normaltextrun"/>
                <w:rFonts w:cs="Segoe UI"/>
                <w:color w:val="000000"/>
                <w:sz w:val="20"/>
              </w:rPr>
              <w:t>n/a</w:t>
            </w:r>
          </w:p>
        </w:tc>
        <w:tc>
          <w:tcPr>
            <w:tcW w:w="1345" w:type="dxa"/>
            <w:tcBorders>
              <w:top w:val="single" w:sz="6" w:space="0" w:color="8C8C8C"/>
              <w:left w:val="nil"/>
              <w:bottom w:val="single" w:sz="6" w:space="0" w:color="8C8C8C"/>
              <w:right w:val="nil"/>
            </w:tcBorders>
            <w:shd w:val="clear" w:color="auto" w:fill="FCFCFC" w:themeFill="background2" w:themeFillTint="33"/>
          </w:tcPr>
          <w:p w14:paraId="0302EE5D" w14:textId="77777777" w:rsidR="00D933B7" w:rsidRPr="002342F7" w:rsidRDefault="00D933B7">
            <w:pPr>
              <w:spacing w:after="0" w:line="240" w:lineRule="auto"/>
              <w:jc w:val="center"/>
              <w:textAlignment w:val="baseline"/>
              <w:rPr>
                <w:color w:val="000000"/>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shd w:val="clear" w:color="auto" w:fill="FCFCFC" w:themeFill="background2" w:themeFillTint="33"/>
          </w:tcPr>
          <w:p w14:paraId="227F2A7F" w14:textId="77777777" w:rsidR="00D933B7" w:rsidRPr="00A32883" w:rsidRDefault="00D933B7">
            <w:pPr>
              <w:spacing w:after="0" w:line="240" w:lineRule="auto"/>
              <w:jc w:val="center"/>
              <w:textAlignment w:val="baseline"/>
              <w:rPr>
                <w:rFonts w:cs="Segoe UI"/>
                <w:sz w:val="20"/>
                <w:lang w:eastAsia="en-IE"/>
              </w:rPr>
            </w:pPr>
            <w:r>
              <w:rPr>
                <w:rStyle w:val="normaltextrun"/>
                <w:rFonts w:cs="Segoe UI"/>
                <w:color w:val="000000"/>
                <w:sz w:val="20"/>
              </w:rPr>
              <w:t>30.7</w:t>
            </w:r>
            <w:r>
              <w:rPr>
                <w:rStyle w:val="normaltextrun"/>
                <w:rFonts w:ascii="Calibri" w:hAnsi="Calibri" w:cs="Calibri"/>
                <w:color w:val="000000"/>
                <w:sz w:val="20"/>
              </w:rPr>
              <w:t> </w:t>
            </w:r>
            <w:r>
              <w:rPr>
                <w:rStyle w:val="normaltextrun"/>
                <w:rFonts w:cs="Segoe UI"/>
                <w:color w:val="000000"/>
                <w:sz w:val="20"/>
              </w:rPr>
              <w:t>million</w:t>
            </w:r>
          </w:p>
        </w:tc>
        <w:tc>
          <w:tcPr>
            <w:tcW w:w="1448" w:type="dxa"/>
            <w:tcBorders>
              <w:top w:val="single" w:sz="6" w:space="0" w:color="8C8C8C"/>
              <w:left w:val="nil"/>
              <w:bottom w:val="single" w:sz="6" w:space="0" w:color="8C8C8C"/>
              <w:right w:val="nil"/>
            </w:tcBorders>
            <w:shd w:val="clear" w:color="auto" w:fill="FCFCFC" w:themeFill="background2" w:themeFillTint="33"/>
          </w:tcPr>
          <w:p w14:paraId="038E1346"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r w:rsidR="00D933B7" w:rsidRPr="002342F7" w14:paraId="73FACA08" w14:textId="77777777">
        <w:trPr>
          <w:trHeight w:val="300"/>
        </w:trPr>
        <w:tc>
          <w:tcPr>
            <w:tcW w:w="1849" w:type="dxa"/>
            <w:tcBorders>
              <w:top w:val="single" w:sz="6" w:space="0" w:color="8C8C8C"/>
              <w:left w:val="nil"/>
              <w:bottom w:val="single" w:sz="6" w:space="0" w:color="8C8C8C"/>
              <w:right w:val="nil"/>
            </w:tcBorders>
            <w:shd w:val="clear" w:color="auto" w:fill="FCFCFC" w:themeFill="background2" w:themeFillTint="33"/>
          </w:tcPr>
          <w:p w14:paraId="3EA098D8" w14:textId="77777777" w:rsidR="00D933B7" w:rsidRPr="002342F7" w:rsidRDefault="00D933B7">
            <w:pPr>
              <w:spacing w:after="0" w:line="240" w:lineRule="auto"/>
              <w:textAlignment w:val="baseline"/>
              <w:rPr>
                <w:rFonts w:cs="Segoe UI"/>
                <w:sz w:val="20"/>
                <w:lang w:eastAsia="en-IE"/>
              </w:rPr>
            </w:pPr>
            <w:r>
              <w:rPr>
                <w:rFonts w:cs="Segoe UI"/>
                <w:sz w:val="20"/>
                <w:lang w:eastAsia="en-IE"/>
              </w:rPr>
              <w:t>Capacity of new or modernised healthcare facilities</w:t>
            </w:r>
          </w:p>
        </w:tc>
        <w:tc>
          <w:tcPr>
            <w:tcW w:w="1400" w:type="dxa"/>
            <w:tcBorders>
              <w:top w:val="single" w:sz="6" w:space="0" w:color="8C8C8C"/>
              <w:left w:val="nil"/>
              <w:bottom w:val="single" w:sz="6" w:space="0" w:color="8C8C8C"/>
              <w:right w:val="nil"/>
            </w:tcBorders>
            <w:shd w:val="clear" w:color="auto" w:fill="FCFCFC" w:themeFill="background2" w:themeFillTint="33"/>
          </w:tcPr>
          <w:p w14:paraId="32145EC7"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shd w:val="clear" w:color="auto" w:fill="FCFCFC" w:themeFill="background2" w:themeFillTint="33"/>
          </w:tcPr>
          <w:p w14:paraId="5284B6A2" w14:textId="77777777" w:rsidR="00D933B7" w:rsidRPr="002342F7" w:rsidRDefault="00D933B7">
            <w:pPr>
              <w:spacing w:after="0" w:line="240" w:lineRule="auto"/>
              <w:jc w:val="center"/>
              <w:textAlignment w:val="baseline"/>
              <w:rPr>
                <w:rFonts w:cs="Segoe UI"/>
                <w:b/>
                <w:bCs/>
                <w:sz w:val="20"/>
                <w:lang w:eastAsia="en-IE"/>
              </w:rPr>
            </w:pPr>
            <w:r>
              <w:rPr>
                <w:rStyle w:val="normaltextrun"/>
                <w:rFonts w:cs="Segoe UI"/>
                <w:color w:val="000000"/>
                <w:sz w:val="20"/>
              </w:rPr>
              <w:t>n/a</w:t>
            </w:r>
            <w:r>
              <w:rPr>
                <w:rStyle w:val="eop"/>
                <w:rFonts w:ascii="Calibri" w:hAnsi="Calibri" w:cs="Calibri"/>
                <w:color w:val="000000"/>
                <w:sz w:val="20"/>
              </w:rPr>
              <w:t> </w:t>
            </w:r>
          </w:p>
        </w:tc>
        <w:tc>
          <w:tcPr>
            <w:tcW w:w="1345" w:type="dxa"/>
            <w:tcBorders>
              <w:top w:val="single" w:sz="6" w:space="0" w:color="8C8C8C"/>
              <w:left w:val="nil"/>
              <w:bottom w:val="single" w:sz="6" w:space="0" w:color="8C8C8C"/>
              <w:right w:val="nil"/>
            </w:tcBorders>
            <w:shd w:val="clear" w:color="auto" w:fill="FCFCFC" w:themeFill="background2" w:themeFillTint="33"/>
          </w:tcPr>
          <w:p w14:paraId="485F437C"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shd w:val="clear" w:color="auto" w:fill="FCFCFC" w:themeFill="background2" w:themeFillTint="33"/>
          </w:tcPr>
          <w:p w14:paraId="09ACD5B3" w14:textId="77777777" w:rsidR="00D933B7" w:rsidRPr="00A32883" w:rsidRDefault="00D933B7">
            <w:pPr>
              <w:spacing w:after="0" w:line="240" w:lineRule="auto"/>
              <w:jc w:val="center"/>
              <w:textAlignment w:val="baseline"/>
              <w:rPr>
                <w:rFonts w:cs="Segoe UI"/>
                <w:sz w:val="20"/>
                <w:lang w:eastAsia="en-IE"/>
              </w:rPr>
            </w:pPr>
            <w:r>
              <w:rPr>
                <w:rStyle w:val="normaltextrun"/>
                <w:rFonts w:cs="Segoe UI"/>
                <w:color w:val="000000"/>
                <w:sz w:val="20"/>
              </w:rPr>
              <w:t>60.2</w:t>
            </w:r>
            <w:r>
              <w:rPr>
                <w:rStyle w:val="normaltextrun"/>
                <w:rFonts w:ascii="Calibri" w:hAnsi="Calibri" w:cs="Calibri"/>
                <w:color w:val="000000"/>
                <w:sz w:val="20"/>
              </w:rPr>
              <w:t> </w:t>
            </w:r>
            <w:r>
              <w:rPr>
                <w:rStyle w:val="normaltextrun"/>
                <w:rFonts w:cs="Segoe UI"/>
                <w:color w:val="000000"/>
                <w:sz w:val="20"/>
              </w:rPr>
              <w:t>million</w:t>
            </w:r>
          </w:p>
        </w:tc>
        <w:tc>
          <w:tcPr>
            <w:tcW w:w="1448" w:type="dxa"/>
            <w:tcBorders>
              <w:top w:val="single" w:sz="6" w:space="0" w:color="8C8C8C"/>
              <w:left w:val="nil"/>
              <w:bottom w:val="single" w:sz="6" w:space="0" w:color="8C8C8C"/>
              <w:right w:val="nil"/>
            </w:tcBorders>
            <w:shd w:val="clear" w:color="auto" w:fill="FCFCFC" w:themeFill="background2" w:themeFillTint="33"/>
          </w:tcPr>
          <w:p w14:paraId="468EEBD9"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r w:rsidR="00D933B7" w:rsidRPr="002342F7" w14:paraId="56EA279A" w14:textId="77777777">
        <w:trPr>
          <w:trHeight w:val="300"/>
        </w:trPr>
        <w:tc>
          <w:tcPr>
            <w:tcW w:w="1849" w:type="dxa"/>
            <w:tcBorders>
              <w:top w:val="single" w:sz="6" w:space="0" w:color="8C8C8C"/>
              <w:left w:val="nil"/>
              <w:bottom w:val="single" w:sz="6" w:space="0" w:color="8C8C8C"/>
              <w:right w:val="nil"/>
            </w:tcBorders>
            <w:shd w:val="clear" w:color="auto" w:fill="FCFCFC" w:themeFill="background2" w:themeFillTint="33"/>
          </w:tcPr>
          <w:p w14:paraId="77258BD0" w14:textId="77777777" w:rsidR="00D933B7" w:rsidRPr="002342F7" w:rsidRDefault="00D933B7">
            <w:pPr>
              <w:spacing w:after="0" w:line="240" w:lineRule="auto"/>
              <w:textAlignment w:val="baseline"/>
              <w:rPr>
                <w:rFonts w:cs="Segoe UI"/>
                <w:sz w:val="20"/>
                <w:lang w:eastAsia="en-IE"/>
              </w:rPr>
            </w:pPr>
            <w:r>
              <w:rPr>
                <w:rFonts w:cs="Segoe UI"/>
                <w:sz w:val="20"/>
                <w:lang w:eastAsia="en-IE"/>
              </w:rPr>
              <w:t>Number of young people aged 15–29 receiving support</w:t>
            </w:r>
          </w:p>
        </w:tc>
        <w:tc>
          <w:tcPr>
            <w:tcW w:w="1400" w:type="dxa"/>
            <w:tcBorders>
              <w:top w:val="single" w:sz="6" w:space="0" w:color="8C8C8C"/>
              <w:left w:val="nil"/>
              <w:bottom w:val="single" w:sz="6" w:space="0" w:color="8C8C8C"/>
              <w:right w:val="nil"/>
            </w:tcBorders>
            <w:shd w:val="clear" w:color="auto" w:fill="FCFCFC" w:themeFill="background2" w:themeFillTint="33"/>
          </w:tcPr>
          <w:p w14:paraId="7671B4F4"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1391" w:type="dxa"/>
            <w:tcBorders>
              <w:top w:val="single" w:sz="6" w:space="0" w:color="8C8C8C"/>
              <w:left w:val="nil"/>
              <w:bottom w:val="single" w:sz="6" w:space="0" w:color="8C8C8C"/>
              <w:right w:val="nil"/>
            </w:tcBorders>
            <w:shd w:val="clear" w:color="auto" w:fill="FCFCFC" w:themeFill="background2" w:themeFillTint="33"/>
          </w:tcPr>
          <w:p w14:paraId="0337E15E" w14:textId="77777777" w:rsidR="00D933B7" w:rsidRPr="002342F7" w:rsidRDefault="00D933B7">
            <w:pPr>
              <w:spacing w:after="0" w:line="240" w:lineRule="auto"/>
              <w:jc w:val="center"/>
              <w:textAlignment w:val="baseline"/>
              <w:rPr>
                <w:rFonts w:cs="Segoe UI"/>
                <w:b/>
                <w:bCs/>
                <w:sz w:val="20"/>
                <w:lang w:eastAsia="en-IE"/>
              </w:rPr>
            </w:pPr>
            <w:r>
              <w:rPr>
                <w:rStyle w:val="normaltextrun"/>
                <w:rFonts w:cs="Segoe UI"/>
                <w:color w:val="000000"/>
                <w:sz w:val="20"/>
              </w:rPr>
              <w:t>n/a</w:t>
            </w:r>
          </w:p>
        </w:tc>
        <w:tc>
          <w:tcPr>
            <w:tcW w:w="1345" w:type="dxa"/>
            <w:tcBorders>
              <w:top w:val="single" w:sz="6" w:space="0" w:color="8C8C8C"/>
              <w:left w:val="nil"/>
              <w:bottom w:val="single" w:sz="6" w:space="0" w:color="8C8C8C"/>
              <w:right w:val="nil"/>
            </w:tcBorders>
            <w:shd w:val="clear" w:color="auto" w:fill="FCFCFC" w:themeFill="background2" w:themeFillTint="33"/>
          </w:tcPr>
          <w:p w14:paraId="11CD75D8"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c>
          <w:tcPr>
            <w:tcW w:w="2205" w:type="dxa"/>
            <w:tcBorders>
              <w:top w:val="single" w:sz="6" w:space="0" w:color="8C8C8C"/>
              <w:left w:val="nil"/>
              <w:bottom w:val="single" w:sz="6" w:space="0" w:color="8C8C8C"/>
              <w:right w:val="nil"/>
            </w:tcBorders>
            <w:shd w:val="clear" w:color="auto" w:fill="FCFCFC" w:themeFill="background2" w:themeFillTint="33"/>
          </w:tcPr>
          <w:p w14:paraId="122E96C5" w14:textId="77777777" w:rsidR="00D933B7" w:rsidRPr="00A32883" w:rsidRDefault="00D933B7">
            <w:pPr>
              <w:spacing w:after="0" w:line="240" w:lineRule="auto"/>
              <w:jc w:val="center"/>
              <w:textAlignment w:val="baseline"/>
              <w:rPr>
                <w:rFonts w:cs="Segoe UI"/>
                <w:sz w:val="20"/>
                <w:lang w:eastAsia="en-IE"/>
              </w:rPr>
            </w:pPr>
            <w:r>
              <w:rPr>
                <w:rStyle w:val="normaltextrun"/>
                <w:rFonts w:cs="Segoe UI"/>
                <w:color w:val="000000"/>
                <w:sz w:val="20"/>
              </w:rPr>
              <w:t>12.7</w:t>
            </w:r>
            <w:r>
              <w:rPr>
                <w:rStyle w:val="normaltextrun"/>
                <w:rFonts w:ascii="Calibri" w:hAnsi="Calibri" w:cs="Calibri"/>
                <w:color w:val="000000"/>
                <w:sz w:val="20"/>
              </w:rPr>
              <w:t> </w:t>
            </w:r>
            <w:r>
              <w:rPr>
                <w:rStyle w:val="normaltextrun"/>
                <w:rFonts w:cs="Segoe UI"/>
                <w:color w:val="000000"/>
                <w:sz w:val="20"/>
              </w:rPr>
              <w:t>million</w:t>
            </w:r>
          </w:p>
        </w:tc>
        <w:tc>
          <w:tcPr>
            <w:tcW w:w="1448" w:type="dxa"/>
            <w:tcBorders>
              <w:top w:val="single" w:sz="6" w:space="0" w:color="8C8C8C"/>
              <w:left w:val="nil"/>
              <w:bottom w:val="single" w:sz="6" w:space="0" w:color="8C8C8C"/>
              <w:right w:val="nil"/>
            </w:tcBorders>
            <w:shd w:val="clear" w:color="auto" w:fill="FCFCFC" w:themeFill="background2" w:themeFillTint="33"/>
          </w:tcPr>
          <w:p w14:paraId="205ACFFF" w14:textId="77777777" w:rsidR="00D933B7" w:rsidRPr="002342F7" w:rsidRDefault="00D933B7">
            <w:pPr>
              <w:spacing w:after="0" w:line="240" w:lineRule="auto"/>
              <w:jc w:val="center"/>
              <w:textAlignment w:val="baseline"/>
              <w:rPr>
                <w:rFonts w:cs="Segoe UI"/>
                <w:sz w:val="20"/>
                <w:lang w:eastAsia="en-IE"/>
              </w:rPr>
            </w:pPr>
            <w:r>
              <w:rPr>
                <w:rStyle w:val="normaltextrun"/>
                <w:rFonts w:cs="Segoe UI"/>
                <w:color w:val="000000"/>
                <w:sz w:val="20"/>
              </w:rPr>
              <w:t>n/a</w:t>
            </w:r>
          </w:p>
        </w:tc>
      </w:tr>
    </w:tbl>
    <w:p w14:paraId="6FFE2119" w14:textId="77777777" w:rsidR="00D933B7" w:rsidRPr="009F6F43"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0348BA57" w14:textId="77777777" w:rsidR="00D933B7" w:rsidRDefault="00D933B7" w:rsidP="00373960">
      <w:pPr>
        <w:pStyle w:val="ListParagraph"/>
        <w:numPr>
          <w:ilvl w:val="0"/>
          <w:numId w:val="38"/>
        </w:numPr>
        <w:spacing w:after="240" w:line="264" w:lineRule="auto"/>
        <w:jc w:val="both"/>
        <w:rPr>
          <w:rFonts w:eastAsia="EC Square Sans Pro" w:cs="EC Square Sans Pro"/>
          <w:color w:val="000000" w:themeColor="text1"/>
        </w:rPr>
      </w:pPr>
      <w:r>
        <w:rPr>
          <w:rFonts w:eastAsia="EC Square Sans Pro" w:cs="EC Square Sans Pro"/>
          <w:color w:val="000000" w:themeColor="text1"/>
        </w:rPr>
        <w:t>The Recovery and Resilience Facility (RRF) is an innovative, performance-based instrument, where funds are disbursed solely on the basis of the progress in the achievement of the reforms and investments that Member States committed to implement in their recovery and resilience plans.</w:t>
      </w:r>
    </w:p>
    <w:p w14:paraId="182151A2" w14:textId="77777777" w:rsidR="00D933B7" w:rsidRDefault="00D933B7" w:rsidP="00373960">
      <w:pPr>
        <w:pStyle w:val="ListParagraph"/>
        <w:numPr>
          <w:ilvl w:val="0"/>
          <w:numId w:val="38"/>
        </w:numPr>
        <w:spacing w:after="240" w:line="264" w:lineRule="auto"/>
        <w:jc w:val="both"/>
        <w:rPr>
          <w:rFonts w:eastAsia="EC Square Sans Pro" w:cs="EC Square Sans Pro"/>
          <w:color w:val="000000" w:themeColor="text1"/>
        </w:rPr>
      </w:pPr>
      <w:r>
        <w:t>In June 2025, the Commission published the communication ‘</w:t>
      </w:r>
      <w:r>
        <w:rPr>
          <w:rFonts w:eastAsiaTheme="majorEastAsia" w:cstheme="majorBidi"/>
          <w:lang w:eastAsia="en-GB"/>
        </w:rPr>
        <w:t>NextGenerationEU</w:t>
      </w:r>
      <w:r>
        <w:rPr>
          <w:rFonts w:ascii="Calibri" w:eastAsiaTheme="majorEastAsia" w:hAnsi="Calibri" w:cs="Calibri"/>
          <w:lang w:eastAsia="en-GB"/>
        </w:rPr>
        <w:t> </w:t>
      </w:r>
      <w:r>
        <w:rPr>
          <w:rFonts w:eastAsiaTheme="majorEastAsia" w:cs="EC Square Sans Pro Medium"/>
          <w:lang w:eastAsia="en-GB"/>
        </w:rPr>
        <w:t>–</w:t>
      </w:r>
      <w:r>
        <w:rPr>
          <w:rFonts w:eastAsiaTheme="majorEastAsia" w:cstheme="majorBidi"/>
          <w:lang w:eastAsia="en-GB"/>
        </w:rPr>
        <w:t xml:space="preserve"> The road to 2026’</w:t>
      </w:r>
      <w:r>
        <w:rPr>
          <w:rFonts w:ascii="Calibri" w:hAnsi="Calibri" w:cs="Calibri"/>
        </w:rPr>
        <w:t> </w:t>
      </w:r>
      <w:r>
        <w:rPr>
          <w:rFonts w:cs="Calibri"/>
        </w:rPr>
        <w:t>(</w:t>
      </w:r>
      <w:r>
        <w:rPr>
          <w:rStyle w:val="FootnoteReference"/>
          <w:rFonts w:eastAsiaTheme="majorEastAsia" w:cstheme="majorBidi"/>
          <w:lang w:eastAsia="en-GB"/>
        </w:rPr>
        <w:footnoteReference w:id="27"/>
      </w:r>
      <w:r>
        <w:rPr>
          <w:rFonts w:cs="Calibri"/>
        </w:rPr>
        <w:t>)</w:t>
      </w:r>
      <w:r>
        <w:rPr>
          <w:rFonts w:eastAsiaTheme="majorEastAsia" w:cstheme="majorBidi"/>
          <w:lang w:eastAsia="en-GB"/>
        </w:rPr>
        <w:t>, adopted on 4</w:t>
      </w:r>
      <w:r>
        <w:rPr>
          <w:rFonts w:ascii="Calibri" w:eastAsiaTheme="majorEastAsia" w:hAnsi="Calibri" w:cs="Calibri"/>
          <w:lang w:eastAsia="en-GB"/>
        </w:rPr>
        <w:t> </w:t>
      </w:r>
      <w:r>
        <w:rPr>
          <w:rFonts w:eastAsiaTheme="majorEastAsia" w:cstheme="majorBidi"/>
          <w:lang w:eastAsia="en-GB"/>
        </w:rPr>
        <w:t>June 2025, in which it called on Member States to streamline their recovery and resilience plans (RRPs) to maximise impact in light of implementation delays and the approaching end of the RRF in 2026.</w:t>
      </w:r>
      <w:r>
        <w:rPr>
          <w:rFonts w:ascii="Calibri" w:eastAsiaTheme="majorEastAsia" w:hAnsi="Calibri" w:cs="Calibri"/>
          <w:lang w:eastAsia="en-GB"/>
        </w:rPr>
        <w:t xml:space="preserve"> </w:t>
      </w:r>
      <w:r>
        <w:rPr>
          <w:rFonts w:eastAsiaTheme="majorEastAsia" w:cstheme="majorBidi"/>
          <w:lang w:eastAsia="en-GB"/>
        </w:rPr>
        <w:t xml:space="preserve">As a result of requests for amendments submitted by Member States, the </w:t>
      </w:r>
      <w:r>
        <w:t xml:space="preserve">Council adopted 18 simplified Council Implementing Decisions by </w:t>
      </w:r>
      <w:r>
        <w:rPr>
          <w:rFonts w:eastAsia="EC Square Sans Pro" w:cs="EC Square Sans Pro"/>
          <w:color w:val="000000" w:themeColor="text1"/>
        </w:rPr>
        <w:t xml:space="preserve">end-2025. This resulted in the removal of 543 milestones and targets, a 20% reduction in the outstanding number of milestones and targets left to assess in the final phase of the RRF. </w:t>
      </w:r>
    </w:p>
    <w:p w14:paraId="514565E8" w14:textId="77777777" w:rsidR="00D933B7" w:rsidRPr="00A33B57" w:rsidRDefault="00D933B7" w:rsidP="00373960">
      <w:pPr>
        <w:pStyle w:val="ListParagraph"/>
        <w:numPr>
          <w:ilvl w:val="0"/>
          <w:numId w:val="38"/>
        </w:numPr>
        <w:spacing w:after="240" w:line="264" w:lineRule="auto"/>
        <w:jc w:val="both"/>
      </w:pPr>
      <w:r>
        <w:rPr>
          <w:rFonts w:eastAsia="EC Square Sans Pro" w:cs="EC Square Sans Pro"/>
          <w:color w:val="000000" w:themeColor="text1"/>
        </w:rPr>
        <w:t>The streamlining of the plans in 2025 led to a EUR</w:t>
      </w:r>
      <w:r>
        <w:rPr>
          <w:rFonts w:ascii="Calibri" w:eastAsia="EC Square Sans Pro" w:hAnsi="Calibri" w:cs="Calibri"/>
          <w:color w:val="000000" w:themeColor="text1"/>
        </w:rPr>
        <w:t> </w:t>
      </w:r>
      <w:r>
        <w:rPr>
          <w:rFonts w:eastAsia="EC Square Sans Pro" w:cs="EC Square Sans Pro"/>
          <w:color w:val="000000" w:themeColor="text1"/>
        </w:rPr>
        <w:t>13.7</w:t>
      </w:r>
      <w:r>
        <w:rPr>
          <w:rFonts w:ascii="Calibri" w:eastAsia="EC Square Sans Pro" w:hAnsi="Calibri" w:cs="Calibri"/>
          <w:color w:val="000000" w:themeColor="text1"/>
        </w:rPr>
        <w:t> </w:t>
      </w:r>
      <w:r>
        <w:rPr>
          <w:rFonts w:eastAsia="EC Square Sans Pro" w:cs="EC Square Sans Pro"/>
          <w:color w:val="000000" w:themeColor="text1"/>
        </w:rPr>
        <w:t xml:space="preserve">billion reduction in the overall amount of loan support across seven Member States. In addition, in December 2025 the Commission adopted a proposal for an amended </w:t>
      </w:r>
      <w:r>
        <w:t xml:space="preserve">Council Implementing Decision </w:t>
      </w:r>
      <w:r>
        <w:rPr>
          <w:rFonts w:eastAsia="EC Square Sans Pro" w:cs="EC Square Sans Pro"/>
          <w:color w:val="000000" w:themeColor="text1"/>
        </w:rPr>
        <w:t>for Spain, reducing the loan support by EUR</w:t>
      </w:r>
      <w:r>
        <w:rPr>
          <w:rFonts w:ascii="Calibri" w:eastAsia="EC Square Sans Pro" w:hAnsi="Calibri" w:cs="Calibri"/>
          <w:color w:val="000000" w:themeColor="text1"/>
        </w:rPr>
        <w:t> </w:t>
      </w:r>
      <w:r>
        <w:rPr>
          <w:rFonts w:eastAsia="EC Square Sans Pro" w:cs="EC Square Sans Pro"/>
          <w:color w:val="000000" w:themeColor="text1"/>
        </w:rPr>
        <w:t>60.5</w:t>
      </w:r>
      <w:r>
        <w:rPr>
          <w:rFonts w:ascii="Calibri" w:eastAsia="EC Square Sans Pro" w:hAnsi="Calibri" w:cs="Calibri"/>
          <w:color w:val="000000" w:themeColor="text1"/>
        </w:rPr>
        <w:t> </w:t>
      </w:r>
      <w:r>
        <w:rPr>
          <w:rFonts w:eastAsia="EC Square Sans Pro" w:cs="EC Square Sans Pro"/>
          <w:color w:val="000000" w:themeColor="text1"/>
        </w:rPr>
        <w:t xml:space="preserve">billion. To a large extent, the reduction of loan support reflects implementation issues with some measures that led to their removal from the plan, and the need to </w:t>
      </w:r>
      <w:r>
        <w:t>ensure maximum absorption of the grants committed for the recovery and resilience plan.</w:t>
      </w:r>
    </w:p>
    <w:p w14:paraId="6E634CA5" w14:textId="6B7757CB" w:rsidR="00D933B7" w:rsidRDefault="00D933B7" w:rsidP="00373960">
      <w:pPr>
        <w:pStyle w:val="ListParagraph"/>
        <w:numPr>
          <w:ilvl w:val="0"/>
          <w:numId w:val="38"/>
        </w:numPr>
        <w:spacing w:after="240" w:line="264" w:lineRule="auto"/>
        <w:jc w:val="both"/>
        <w:rPr>
          <w:rFonts w:eastAsiaTheme="majorEastAsia"/>
        </w:rPr>
      </w:pPr>
      <w:r>
        <w:t xml:space="preserve">Overall, the Council adopted 50 Council Implementing Decision revisions in 2025 </w:t>
      </w:r>
      <w:r>
        <w:rPr>
          <w:rFonts w:eastAsiaTheme="majorEastAsia"/>
        </w:rPr>
        <w:t xml:space="preserve">where measures were adjusted or replaced by more suitable alternatives. The last </w:t>
      </w:r>
      <w:r w:rsidR="00FB4F53">
        <w:rPr>
          <w:rFonts w:eastAsiaTheme="majorEastAsia"/>
        </w:rPr>
        <w:t>REP</w:t>
      </w:r>
      <w:r>
        <w:rPr>
          <w:rFonts w:eastAsiaTheme="majorEastAsia"/>
        </w:rPr>
        <w:t>owerEU chapter of Bulgaria was adopted by the Council in 2025.</w:t>
      </w:r>
    </w:p>
    <w:p w14:paraId="72804E33" w14:textId="77777777" w:rsidR="00D933B7" w:rsidRPr="00A61096" w:rsidRDefault="00D933B7" w:rsidP="00373960">
      <w:pPr>
        <w:pStyle w:val="ListParagraph"/>
        <w:numPr>
          <w:ilvl w:val="0"/>
          <w:numId w:val="38"/>
        </w:numPr>
        <w:spacing w:after="240" w:line="264" w:lineRule="auto"/>
        <w:jc w:val="both"/>
        <w:rPr>
          <w:rFonts w:eastAsiaTheme="majorEastAsia"/>
        </w:rPr>
      </w:pPr>
      <w:r>
        <w:rPr>
          <w:rFonts w:eastAsiaTheme="majorEastAsia"/>
        </w:rPr>
        <w:t>All revised RRPs comprise reforms and investments that contribute to the six policy pillars of the RRF, and most exceed the climate and digital contribution targets set in the RRF Regulation (Article</w:t>
      </w:r>
      <w:r>
        <w:rPr>
          <w:rFonts w:ascii="Calibri" w:eastAsiaTheme="majorEastAsia" w:hAnsi="Calibri" w:cs="Calibri"/>
        </w:rPr>
        <w:t> </w:t>
      </w:r>
      <w:r>
        <w:rPr>
          <w:rFonts w:eastAsiaTheme="majorEastAsia"/>
        </w:rPr>
        <w:t xml:space="preserve">18(4)). For the RRF as a whole, the estimated climate contribution amounts to about 42% of the total allocation and the digital contribution to more than 25% of the RRF total allocation. </w:t>
      </w:r>
    </w:p>
    <w:p w14:paraId="3F44E8E6" w14:textId="77777777" w:rsidR="00D933B7" w:rsidRPr="00930FE9" w:rsidRDefault="00D933B7" w:rsidP="00373960">
      <w:pPr>
        <w:pStyle w:val="ListParagraph"/>
        <w:numPr>
          <w:ilvl w:val="0"/>
          <w:numId w:val="38"/>
        </w:numPr>
        <w:spacing w:after="240" w:line="264" w:lineRule="auto"/>
        <w:jc w:val="both"/>
        <w:rPr>
          <w:rFonts w:eastAsiaTheme="majorEastAsia"/>
        </w:rPr>
      </w:pPr>
      <w:r w:rsidRPr="001F2F66">
        <w:rPr>
          <w:rFonts w:eastAsiaTheme="majorEastAsia"/>
        </w:rPr>
        <w:t xml:space="preserve">In 2025, the Commission assessed 34 payment requests </w:t>
      </w:r>
      <w:r>
        <w:rPr>
          <w:rFonts w:eastAsiaTheme="majorEastAsia"/>
        </w:rPr>
        <w:t>submitted by 24 Member States. These covered 1</w:t>
      </w:r>
      <w:r w:rsidRPr="001F2F66">
        <w:rPr>
          <w:rFonts w:eastAsiaTheme="majorEastAsia"/>
        </w:rPr>
        <w:t> </w:t>
      </w:r>
      <w:r>
        <w:rPr>
          <w:rFonts w:eastAsiaTheme="majorEastAsia"/>
        </w:rPr>
        <w:t>163 milestones and targets in total (783 milestones and 380 targets).</w:t>
      </w:r>
      <w:r w:rsidRPr="001F2F66">
        <w:rPr>
          <w:rFonts w:eastAsiaTheme="majorEastAsia"/>
        </w:rPr>
        <w:t xml:space="preserve"> </w:t>
      </w:r>
    </w:p>
    <w:p w14:paraId="51A78876" w14:textId="77777777" w:rsidR="00D933B7" w:rsidRPr="00EB51C9" w:rsidRDefault="00D933B7" w:rsidP="00373960">
      <w:pPr>
        <w:pStyle w:val="ListParagraph"/>
        <w:numPr>
          <w:ilvl w:val="0"/>
          <w:numId w:val="38"/>
        </w:numPr>
        <w:spacing w:after="240" w:line="264" w:lineRule="auto"/>
        <w:jc w:val="both"/>
        <w:rPr>
          <w:rFonts w:eastAsiaTheme="majorEastAsia"/>
        </w:rPr>
      </w:pPr>
      <w:r>
        <w:rPr>
          <w:rFonts w:eastAsiaTheme="majorEastAsia"/>
        </w:rPr>
        <w:t>Upon assessment of these payment requests,</w:t>
      </w:r>
      <w:r w:rsidRPr="001F2F66">
        <w:rPr>
          <w:rFonts w:eastAsiaTheme="majorEastAsia"/>
        </w:rPr>
        <w:t xml:space="preserve"> </w:t>
      </w:r>
      <w:r>
        <w:rPr>
          <w:rFonts w:eastAsiaTheme="majorEastAsia"/>
        </w:rPr>
        <w:t>the Commission disbursed a total of EUR</w:t>
      </w:r>
      <w:r w:rsidRPr="001F2F66">
        <w:rPr>
          <w:rFonts w:eastAsiaTheme="majorEastAsia"/>
        </w:rPr>
        <w:t> </w:t>
      </w:r>
      <w:r>
        <w:rPr>
          <w:rFonts w:eastAsiaTheme="majorEastAsia"/>
        </w:rPr>
        <w:t>87.3</w:t>
      </w:r>
      <w:r w:rsidRPr="001F2F66">
        <w:rPr>
          <w:rFonts w:eastAsiaTheme="majorEastAsia"/>
        </w:rPr>
        <w:t> </w:t>
      </w:r>
      <w:r>
        <w:rPr>
          <w:rFonts w:eastAsiaTheme="majorEastAsia"/>
        </w:rPr>
        <w:t>billion in 2025 (out of which EUR</w:t>
      </w:r>
      <w:r w:rsidRPr="001F2F66">
        <w:rPr>
          <w:rFonts w:eastAsiaTheme="majorEastAsia"/>
        </w:rPr>
        <w:t> </w:t>
      </w:r>
      <w:r>
        <w:rPr>
          <w:rFonts w:eastAsiaTheme="majorEastAsia"/>
        </w:rPr>
        <w:t>40.1</w:t>
      </w:r>
      <w:r w:rsidRPr="001F2F66">
        <w:rPr>
          <w:rFonts w:eastAsiaTheme="majorEastAsia"/>
        </w:rPr>
        <w:t> </w:t>
      </w:r>
      <w:r>
        <w:rPr>
          <w:rFonts w:eastAsiaTheme="majorEastAsia"/>
        </w:rPr>
        <w:t>billion in grants and EUR</w:t>
      </w:r>
      <w:r w:rsidRPr="001F2F66">
        <w:rPr>
          <w:rFonts w:eastAsiaTheme="majorEastAsia"/>
        </w:rPr>
        <w:t> </w:t>
      </w:r>
      <w:r>
        <w:rPr>
          <w:rFonts w:eastAsiaTheme="majorEastAsia"/>
        </w:rPr>
        <w:t>47.2</w:t>
      </w:r>
      <w:r w:rsidRPr="001F2F66">
        <w:rPr>
          <w:rFonts w:eastAsiaTheme="majorEastAsia"/>
        </w:rPr>
        <w:t> </w:t>
      </w:r>
      <w:r>
        <w:rPr>
          <w:rFonts w:eastAsiaTheme="majorEastAsia"/>
        </w:rPr>
        <w:t>billion in loans). The total disbursements made from 2021 to 2025 amounted to EUR</w:t>
      </w:r>
      <w:r w:rsidRPr="001F2F66">
        <w:rPr>
          <w:rFonts w:eastAsiaTheme="majorEastAsia"/>
        </w:rPr>
        <w:t> </w:t>
      </w:r>
      <w:r>
        <w:rPr>
          <w:rFonts w:eastAsiaTheme="majorEastAsia"/>
        </w:rPr>
        <w:t>393.4</w:t>
      </w:r>
      <w:r w:rsidRPr="001F2F66">
        <w:rPr>
          <w:rFonts w:eastAsiaTheme="majorEastAsia"/>
        </w:rPr>
        <w:t> </w:t>
      </w:r>
      <w:r>
        <w:rPr>
          <w:rFonts w:eastAsiaTheme="majorEastAsia"/>
        </w:rPr>
        <w:t>billion, out of which EUR</w:t>
      </w:r>
      <w:r w:rsidRPr="001F2F66">
        <w:rPr>
          <w:rFonts w:eastAsiaTheme="majorEastAsia"/>
        </w:rPr>
        <w:t> </w:t>
      </w:r>
      <w:r>
        <w:rPr>
          <w:rFonts w:eastAsiaTheme="majorEastAsia"/>
        </w:rPr>
        <w:t>237.5</w:t>
      </w:r>
      <w:r w:rsidRPr="001F2F66">
        <w:rPr>
          <w:rFonts w:eastAsiaTheme="majorEastAsia"/>
        </w:rPr>
        <w:t> </w:t>
      </w:r>
      <w:r>
        <w:rPr>
          <w:rFonts w:eastAsiaTheme="majorEastAsia"/>
        </w:rPr>
        <w:t>billion were grants (66% of the total EUR</w:t>
      </w:r>
      <w:r w:rsidRPr="001F2F66">
        <w:rPr>
          <w:rFonts w:eastAsiaTheme="majorEastAsia"/>
        </w:rPr>
        <w:t> </w:t>
      </w:r>
      <w:r>
        <w:rPr>
          <w:rFonts w:eastAsiaTheme="majorEastAsia"/>
        </w:rPr>
        <w:t>360</w:t>
      </w:r>
      <w:r w:rsidRPr="001F2F66">
        <w:rPr>
          <w:rFonts w:eastAsiaTheme="majorEastAsia"/>
        </w:rPr>
        <w:t> </w:t>
      </w:r>
      <w:r>
        <w:rPr>
          <w:rFonts w:eastAsiaTheme="majorEastAsia"/>
        </w:rPr>
        <w:t>billion RRF grant envelope by end-2025) and EUR</w:t>
      </w:r>
      <w:r w:rsidRPr="001F2F66">
        <w:rPr>
          <w:rFonts w:eastAsiaTheme="majorEastAsia"/>
        </w:rPr>
        <w:t> </w:t>
      </w:r>
      <w:r>
        <w:rPr>
          <w:rFonts w:eastAsiaTheme="majorEastAsia"/>
        </w:rPr>
        <w:t>155.9</w:t>
      </w:r>
      <w:r w:rsidRPr="001F2F66">
        <w:rPr>
          <w:rFonts w:eastAsiaTheme="majorEastAsia"/>
        </w:rPr>
        <w:t> </w:t>
      </w:r>
      <w:r>
        <w:rPr>
          <w:rFonts w:eastAsiaTheme="majorEastAsia"/>
        </w:rPr>
        <w:t>billion in loans (56% of the total EUR</w:t>
      </w:r>
      <w:r w:rsidRPr="001F2F66">
        <w:rPr>
          <w:rFonts w:eastAsiaTheme="majorEastAsia"/>
        </w:rPr>
        <w:t> </w:t>
      </w:r>
      <w:r>
        <w:rPr>
          <w:rFonts w:eastAsiaTheme="majorEastAsia"/>
        </w:rPr>
        <w:t>277</w:t>
      </w:r>
      <w:r w:rsidRPr="001F2F66">
        <w:rPr>
          <w:rFonts w:eastAsiaTheme="majorEastAsia"/>
        </w:rPr>
        <w:t> </w:t>
      </w:r>
      <w:r>
        <w:rPr>
          <w:rFonts w:eastAsiaTheme="majorEastAsia"/>
        </w:rPr>
        <w:t>billion RRF loan envelope by end-2025).</w:t>
      </w:r>
    </w:p>
    <w:p w14:paraId="232AE698" w14:textId="77777777" w:rsidR="00D933B7" w:rsidRPr="001F2F66" w:rsidRDefault="00D933B7" w:rsidP="00373960">
      <w:pPr>
        <w:pStyle w:val="ListParagraph"/>
        <w:numPr>
          <w:ilvl w:val="0"/>
          <w:numId w:val="38"/>
        </w:numPr>
        <w:spacing w:after="240" w:line="264" w:lineRule="auto"/>
        <w:jc w:val="both"/>
        <w:rPr>
          <w:rFonts w:eastAsiaTheme="majorEastAsia"/>
        </w:rPr>
      </w:pPr>
      <w:r w:rsidRPr="001F2F66">
        <w:rPr>
          <w:rFonts w:eastAsiaTheme="majorEastAsia"/>
        </w:rPr>
        <w:t xml:space="preserve">Eleven milestones and targets were assessed as not satisfactorily fulfilled in 2025 and part of the related disbursements was subsequently suspended. This concerned payment requests submitted by Bulgaria, Spain and Romania. The Commission also lifted the suspension for three milestones and targets in 2025 for Czechia, Spain and Cyprus, as the necessary actions were taken to satisfactorily fulfil the related milestones and targets. </w:t>
      </w:r>
    </w:p>
    <w:p w14:paraId="3FDD12E3" w14:textId="4751F595" w:rsidR="00D933B7" w:rsidRPr="001F2F66" w:rsidRDefault="00D933B7" w:rsidP="00373960">
      <w:pPr>
        <w:pStyle w:val="ListParagraph"/>
        <w:numPr>
          <w:ilvl w:val="0"/>
          <w:numId w:val="38"/>
        </w:numPr>
        <w:spacing w:after="240" w:line="264" w:lineRule="auto"/>
        <w:jc w:val="both"/>
        <w:rPr>
          <w:rFonts w:eastAsiaTheme="majorEastAsia"/>
        </w:rPr>
      </w:pPr>
      <w:r w:rsidRPr="001F2F66">
        <w:rPr>
          <w:rFonts w:eastAsiaTheme="majorEastAsia"/>
        </w:rPr>
        <w:t>The Commission reduced one Member State’s (Czechia) financial contribution in accordance with Article 24(8) of the RRF Regulation for one milestone that remained non-satisfactorily fulfilled by the end of the suspension procedure. In the case of Belgium, while a suspension decision was adopted in 2024, the suspension was rescinded in 2025 as the RRP was subsequently revised.</w:t>
      </w:r>
    </w:p>
    <w:p w14:paraId="1F2A54C0" w14:textId="77777777" w:rsidR="00D933B7" w:rsidRPr="001F2F66" w:rsidRDefault="00D933B7" w:rsidP="00373960">
      <w:pPr>
        <w:pStyle w:val="ListParagraph"/>
        <w:numPr>
          <w:ilvl w:val="0"/>
          <w:numId w:val="38"/>
        </w:numPr>
        <w:spacing w:after="240" w:line="264" w:lineRule="auto"/>
        <w:jc w:val="both"/>
        <w:rPr>
          <w:rFonts w:eastAsiaTheme="majorEastAsia"/>
        </w:rPr>
      </w:pPr>
      <w:r w:rsidRPr="001F2F66">
        <w:rPr>
          <w:rFonts w:eastAsiaTheme="majorEastAsia"/>
        </w:rPr>
        <w:t>The Commission also assessed that a milestone that was previously satisfactorily fulfilled had been reversed by Spain, leading to the suspension of EUR 626.6 million on 7 July 2025. Spain had six months from the adoption of the suspension decision to take corrective measures and ensure that the milestone can again be assessed as</w:t>
      </w:r>
      <w:r>
        <w:rPr>
          <w:rFonts w:eastAsiaTheme="majorEastAsia"/>
        </w:rPr>
        <w:t xml:space="preserve"> </w:t>
      </w:r>
      <w:r w:rsidRPr="001F2F66">
        <w:rPr>
          <w:rFonts w:eastAsiaTheme="majorEastAsia"/>
        </w:rPr>
        <w:t>satisfactorily fulfilled.</w:t>
      </w:r>
    </w:p>
    <w:p w14:paraId="36020BC3" w14:textId="01317B2B" w:rsidR="00D933B7" w:rsidRPr="001F2F66" w:rsidRDefault="00D933B7" w:rsidP="00373960">
      <w:pPr>
        <w:pStyle w:val="ListParagraph"/>
        <w:numPr>
          <w:ilvl w:val="0"/>
          <w:numId w:val="38"/>
        </w:numPr>
        <w:spacing w:after="240" w:line="264" w:lineRule="auto"/>
        <w:jc w:val="both"/>
        <w:rPr>
          <w:rFonts w:eastAsiaTheme="majorEastAsia"/>
        </w:rPr>
      </w:pPr>
      <w:r w:rsidRPr="001F2F66">
        <w:rPr>
          <w:rFonts w:eastAsiaTheme="majorEastAsia"/>
        </w:rPr>
        <w:t xml:space="preserve">By the end of 2025, </w:t>
      </w:r>
      <w:r w:rsidR="00C07C10" w:rsidRPr="33F34F44">
        <w:rPr>
          <w:rFonts w:eastAsiaTheme="majorEastAsia"/>
        </w:rPr>
        <w:t>50% of all milestones and targets with an indicative due date up until Q4 2025 had been assessed as fulfilled by the Commission and an additional 26% were reported by the Member States as completed.</w:t>
      </w:r>
    </w:p>
    <w:p w14:paraId="078A12A8" w14:textId="77777777" w:rsidR="00D933B7" w:rsidRPr="00930FE9" w:rsidRDefault="00D933B7" w:rsidP="00D933B7">
      <w:pPr>
        <w:pStyle w:val="ppoListHyphened-L1"/>
        <w:numPr>
          <w:ilvl w:val="0"/>
          <w:numId w:val="0"/>
        </w:numPr>
        <w:ind w:left="357"/>
        <w:jc w:val="both"/>
        <w:rPr>
          <w:rFonts w:eastAsiaTheme="majorEastAsia"/>
        </w:rPr>
      </w:pPr>
    </w:p>
    <w:p w14:paraId="3EF996A3" w14:textId="77777777" w:rsidR="00D933B7" w:rsidRDefault="00D933B7" w:rsidP="00F72C99">
      <w:pPr>
        <w:pStyle w:val="ppoListHyphened-L1"/>
        <w:keepNext/>
        <w:keepLines/>
        <w:numPr>
          <w:ilvl w:val="0"/>
          <w:numId w:val="0"/>
        </w:numPr>
        <w:spacing w:before="360" w:after="0" w:line="240" w:lineRule="auto"/>
        <w:ind w:left="357"/>
        <w:jc w:val="both"/>
        <w:outlineLvl w:val="4"/>
        <w:rPr>
          <w:rFonts w:ascii="EC Square Sans Pro Medium" w:eastAsiaTheme="majorEastAsia" w:hAnsi="EC Square Sans Pro Medium" w:cstheme="majorBidi"/>
          <w:sz w:val="36"/>
          <w:szCs w:val="36"/>
          <w:lang w:eastAsia="en-GB"/>
        </w:rPr>
      </w:pPr>
    </w:p>
    <w:p w14:paraId="0814AF8E"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1C9F80E0" w14:textId="77777777" w:rsidR="00D933B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425"/>
        <w:gridCol w:w="1088"/>
        <w:gridCol w:w="978"/>
        <w:gridCol w:w="978"/>
        <w:gridCol w:w="789"/>
        <w:gridCol w:w="779"/>
        <w:gridCol w:w="1089"/>
        <w:gridCol w:w="747"/>
        <w:gridCol w:w="880"/>
        <w:gridCol w:w="886"/>
      </w:tblGrid>
      <w:tr w:rsidR="00D933B7" w:rsidRPr="00426441" w14:paraId="61F83A48" w14:textId="77777777">
        <w:trPr>
          <w:trHeight w:val="300"/>
        </w:trPr>
        <w:tc>
          <w:tcPr>
            <w:tcW w:w="1412" w:type="dxa"/>
            <w:tcBorders>
              <w:top w:val="single" w:sz="6" w:space="0" w:color="8C8C8C"/>
              <w:left w:val="nil"/>
              <w:bottom w:val="nil"/>
              <w:right w:val="nil"/>
            </w:tcBorders>
            <w:shd w:val="clear" w:color="auto" w:fill="F2F2F2" w:themeFill="background1" w:themeFillShade="F2"/>
            <w:vAlign w:val="center"/>
            <w:hideMark/>
          </w:tcPr>
          <w:p w14:paraId="2E1FE43F"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ascii="Calibri" w:hAnsi="Calibri" w:cs="Calibri"/>
                <w:color w:val="000000"/>
                <w:lang w:eastAsia="en-IE"/>
              </w:rPr>
              <w:t> </w:t>
            </w:r>
          </w:p>
        </w:tc>
        <w:tc>
          <w:tcPr>
            <w:tcW w:w="4621"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18841AAF"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1839" w:type="dxa"/>
            <w:gridSpan w:val="2"/>
            <w:tcBorders>
              <w:top w:val="single" w:sz="6" w:space="0" w:color="8C8C8C"/>
              <w:left w:val="single" w:sz="4" w:space="0" w:color="auto"/>
              <w:bottom w:val="nil"/>
              <w:right w:val="nil"/>
            </w:tcBorders>
            <w:shd w:val="clear" w:color="auto" w:fill="F2F2F2" w:themeFill="background1" w:themeFillShade="F2"/>
            <w:vAlign w:val="center"/>
          </w:tcPr>
          <w:p w14:paraId="1F005E3A"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color w:val="000000"/>
                <w:sz w:val="20"/>
                <w:lang w:eastAsia="en-IE"/>
              </w:rPr>
              <w:t>Estimates</w:t>
            </w:r>
            <w:r>
              <w:rPr>
                <w:rFonts w:ascii="Calibri" w:hAnsi="Calibri" w:cs="Calibri"/>
                <w:color w:val="000000"/>
                <w:sz w:val="20"/>
                <w:lang w:eastAsia="en-IE"/>
              </w:rPr>
              <w:t> </w:t>
            </w:r>
          </w:p>
        </w:tc>
        <w:tc>
          <w:tcPr>
            <w:tcW w:w="1767"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6C2BA8D1"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426441" w14:paraId="1A1C36A6" w14:textId="77777777">
        <w:trPr>
          <w:trHeight w:val="300"/>
        </w:trPr>
        <w:tc>
          <w:tcPr>
            <w:tcW w:w="1412" w:type="dxa"/>
            <w:tcBorders>
              <w:top w:val="nil"/>
              <w:left w:val="nil"/>
              <w:bottom w:val="single" w:sz="6" w:space="0" w:color="8C8C8C"/>
              <w:right w:val="nil"/>
            </w:tcBorders>
            <w:shd w:val="clear" w:color="auto" w:fill="F2F2F2" w:themeFill="background1" w:themeFillShade="F2"/>
            <w:vAlign w:val="center"/>
            <w:hideMark/>
          </w:tcPr>
          <w:p w14:paraId="0AE0CCC7"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1091" w:type="dxa"/>
            <w:tcBorders>
              <w:top w:val="nil"/>
              <w:left w:val="nil"/>
              <w:bottom w:val="single" w:sz="6" w:space="0" w:color="8C8C8C"/>
              <w:right w:val="nil"/>
            </w:tcBorders>
            <w:shd w:val="clear" w:color="auto" w:fill="F2F2F2" w:themeFill="background1" w:themeFillShade="F2"/>
            <w:vAlign w:val="center"/>
            <w:hideMark/>
          </w:tcPr>
          <w:p w14:paraId="6D1CA1FE"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color w:val="000000"/>
                <w:sz w:val="20"/>
                <w:lang w:eastAsia="en-IE"/>
              </w:rPr>
              <w:t>2021</w:t>
            </w:r>
            <w:r>
              <w:rPr>
                <w:rFonts w:ascii="Calibri" w:hAnsi="Calibri" w:cs="Calibri"/>
                <w:color w:val="000000"/>
                <w:sz w:val="20"/>
                <w:lang w:eastAsia="en-IE"/>
              </w:rPr>
              <w:t> </w:t>
            </w:r>
          </w:p>
        </w:tc>
        <w:tc>
          <w:tcPr>
            <w:tcW w:w="980" w:type="dxa"/>
            <w:tcBorders>
              <w:top w:val="nil"/>
              <w:left w:val="nil"/>
              <w:bottom w:val="single" w:sz="6" w:space="0" w:color="8C8C8C"/>
              <w:right w:val="nil"/>
            </w:tcBorders>
            <w:shd w:val="clear" w:color="auto" w:fill="F2F2F2" w:themeFill="background1" w:themeFillShade="F2"/>
            <w:vAlign w:val="center"/>
            <w:hideMark/>
          </w:tcPr>
          <w:p w14:paraId="7E7F73D9"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color w:val="000000"/>
                <w:sz w:val="20"/>
                <w:lang w:eastAsia="en-IE"/>
              </w:rPr>
              <w:t>2022</w:t>
            </w:r>
            <w:r>
              <w:rPr>
                <w:rFonts w:ascii="Calibri" w:hAnsi="Calibri" w:cs="Calibri"/>
                <w:color w:val="000000"/>
                <w:sz w:val="20"/>
                <w:lang w:eastAsia="en-IE"/>
              </w:rPr>
              <w:t> </w:t>
            </w:r>
          </w:p>
        </w:tc>
        <w:tc>
          <w:tcPr>
            <w:tcW w:w="980" w:type="dxa"/>
            <w:tcBorders>
              <w:top w:val="nil"/>
              <w:left w:val="nil"/>
              <w:bottom w:val="single" w:sz="6" w:space="0" w:color="8C8C8C"/>
              <w:right w:val="nil"/>
            </w:tcBorders>
            <w:shd w:val="clear" w:color="auto" w:fill="F2F2F2" w:themeFill="background1" w:themeFillShade="F2"/>
            <w:vAlign w:val="center"/>
            <w:hideMark/>
          </w:tcPr>
          <w:p w14:paraId="7A8C3F4B"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color w:val="000000"/>
                <w:sz w:val="20"/>
                <w:lang w:eastAsia="en-IE"/>
              </w:rPr>
              <w:t>2023</w:t>
            </w:r>
            <w:r>
              <w:rPr>
                <w:rFonts w:ascii="Calibri" w:hAnsi="Calibri" w:cs="Calibri"/>
                <w:color w:val="000000"/>
                <w:sz w:val="20"/>
                <w:lang w:eastAsia="en-IE"/>
              </w:rPr>
              <w:t> </w:t>
            </w:r>
          </w:p>
        </w:tc>
        <w:tc>
          <w:tcPr>
            <w:tcW w:w="790" w:type="dxa"/>
            <w:tcBorders>
              <w:top w:val="nil"/>
              <w:left w:val="nil"/>
              <w:bottom w:val="single" w:sz="6" w:space="0" w:color="8C8C8C"/>
              <w:right w:val="nil"/>
            </w:tcBorders>
            <w:shd w:val="clear" w:color="auto" w:fill="F2F2F2" w:themeFill="background1" w:themeFillShade="F2"/>
            <w:vAlign w:val="center"/>
            <w:hideMark/>
          </w:tcPr>
          <w:p w14:paraId="71651D00"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color w:val="000000"/>
                <w:sz w:val="20"/>
                <w:lang w:eastAsia="en-IE"/>
              </w:rPr>
              <w:t>2024</w:t>
            </w:r>
            <w:r>
              <w:rPr>
                <w:rFonts w:ascii="Calibri" w:hAnsi="Calibri" w:cs="Calibri"/>
                <w:color w:val="000000"/>
                <w:sz w:val="20"/>
                <w:lang w:eastAsia="en-IE"/>
              </w:rPr>
              <w:t> </w:t>
            </w:r>
          </w:p>
        </w:tc>
        <w:tc>
          <w:tcPr>
            <w:tcW w:w="780" w:type="dxa"/>
            <w:tcBorders>
              <w:top w:val="nil"/>
              <w:left w:val="nil"/>
              <w:bottom w:val="single" w:sz="6" w:space="0" w:color="8C8C8C"/>
              <w:right w:val="single" w:sz="4" w:space="0" w:color="auto"/>
            </w:tcBorders>
            <w:shd w:val="clear" w:color="auto" w:fill="F2F2F2" w:themeFill="background1" w:themeFillShade="F2"/>
            <w:vAlign w:val="center"/>
            <w:hideMark/>
          </w:tcPr>
          <w:p w14:paraId="4F167379"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color w:val="000000"/>
                <w:sz w:val="20"/>
                <w:lang w:eastAsia="en-IE"/>
              </w:rPr>
              <w:t>2025</w:t>
            </w:r>
            <w:r>
              <w:rPr>
                <w:rFonts w:ascii="Calibri" w:hAnsi="Calibri" w:cs="Calibri"/>
                <w:color w:val="000000"/>
                <w:sz w:val="20"/>
                <w:lang w:eastAsia="en-IE"/>
              </w:rPr>
              <w:t> </w:t>
            </w:r>
          </w:p>
        </w:tc>
        <w:tc>
          <w:tcPr>
            <w:tcW w:w="1091" w:type="dxa"/>
            <w:tcBorders>
              <w:top w:val="nil"/>
              <w:left w:val="single" w:sz="4" w:space="0" w:color="auto"/>
              <w:bottom w:val="single" w:sz="6" w:space="0" w:color="8C8C8C"/>
              <w:right w:val="nil"/>
            </w:tcBorders>
            <w:shd w:val="clear" w:color="auto" w:fill="F2F2F2" w:themeFill="background1" w:themeFillShade="F2"/>
            <w:vAlign w:val="center"/>
            <w:hideMark/>
          </w:tcPr>
          <w:p w14:paraId="2B58C725"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48" w:type="dxa"/>
            <w:tcBorders>
              <w:top w:val="nil"/>
              <w:left w:val="nil"/>
              <w:bottom w:val="single" w:sz="6" w:space="0" w:color="8C8C8C"/>
              <w:right w:val="single" w:sz="6" w:space="0" w:color="auto"/>
            </w:tcBorders>
            <w:shd w:val="clear" w:color="auto" w:fill="F2F2F2" w:themeFill="background1" w:themeFillShade="F2"/>
            <w:vAlign w:val="center"/>
            <w:hideMark/>
          </w:tcPr>
          <w:p w14:paraId="07DC9649"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color w:val="000000"/>
                <w:sz w:val="20"/>
                <w:lang w:eastAsia="en-IE"/>
              </w:rPr>
              <w:t>2027</w:t>
            </w:r>
            <w:r>
              <w:rPr>
                <w:rFonts w:ascii="Calibri" w:hAnsi="Calibri" w:cs="Calibri"/>
                <w:color w:val="000000"/>
                <w:sz w:val="20"/>
                <w:lang w:eastAsia="en-IE"/>
              </w:rPr>
              <w:t> </w:t>
            </w:r>
          </w:p>
        </w:tc>
        <w:tc>
          <w:tcPr>
            <w:tcW w:w="881" w:type="dxa"/>
            <w:tcBorders>
              <w:top w:val="nil"/>
              <w:left w:val="nil"/>
              <w:bottom w:val="single" w:sz="6" w:space="0" w:color="8C8C8C"/>
              <w:right w:val="nil"/>
            </w:tcBorders>
            <w:shd w:val="clear" w:color="auto" w:fill="F2F2F2" w:themeFill="background1" w:themeFillShade="F2"/>
            <w:vAlign w:val="center"/>
            <w:hideMark/>
          </w:tcPr>
          <w:p w14:paraId="347E18B5"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886" w:type="dxa"/>
            <w:tcBorders>
              <w:top w:val="nil"/>
              <w:left w:val="nil"/>
              <w:bottom w:val="single" w:sz="6" w:space="0" w:color="8C8C8C"/>
              <w:right w:val="nil"/>
            </w:tcBorders>
            <w:shd w:val="clear" w:color="auto" w:fill="F2F2F2" w:themeFill="background1" w:themeFillShade="F2"/>
            <w:vAlign w:val="center"/>
            <w:hideMark/>
          </w:tcPr>
          <w:p w14:paraId="64869558" w14:textId="624ED24C"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total envelope</w:t>
            </w:r>
            <w:r>
              <w:rPr>
                <w:rFonts w:ascii="Calibri" w:hAnsi="Calibri" w:cs="Calibri"/>
                <w:sz w:val="20"/>
                <w:lang w:eastAsia="en-IE"/>
              </w:rPr>
              <w:t> </w:t>
            </w:r>
          </w:p>
        </w:tc>
      </w:tr>
      <w:tr w:rsidR="00D933B7" w:rsidRPr="00426441" w14:paraId="28BB2066" w14:textId="77777777">
        <w:trPr>
          <w:trHeight w:val="300"/>
        </w:trPr>
        <w:tc>
          <w:tcPr>
            <w:tcW w:w="1412" w:type="dxa"/>
            <w:tcBorders>
              <w:top w:val="nil"/>
              <w:left w:val="nil"/>
              <w:bottom w:val="single" w:sz="6" w:space="0" w:color="8C8C8C"/>
              <w:right w:val="nil"/>
            </w:tcBorders>
            <w:vAlign w:val="center"/>
            <w:hideMark/>
          </w:tcPr>
          <w:p w14:paraId="47694470" w14:textId="07011124" w:rsidR="00D933B7" w:rsidRPr="00674F29"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Climate mainstreaming</w:t>
            </w:r>
          </w:p>
        </w:tc>
        <w:tc>
          <w:tcPr>
            <w:tcW w:w="1091" w:type="dxa"/>
            <w:tcBorders>
              <w:top w:val="nil"/>
              <w:left w:val="nil"/>
              <w:bottom w:val="single" w:sz="6" w:space="0" w:color="8C8C8C"/>
              <w:right w:val="nil"/>
            </w:tcBorders>
            <w:vAlign w:val="center"/>
          </w:tcPr>
          <w:p w14:paraId="2C735721"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104 166.6</w:t>
            </w:r>
          </w:p>
        </w:tc>
        <w:tc>
          <w:tcPr>
            <w:tcW w:w="980" w:type="dxa"/>
            <w:tcBorders>
              <w:top w:val="nil"/>
              <w:left w:val="nil"/>
              <w:bottom w:val="single" w:sz="6" w:space="0" w:color="8C8C8C"/>
              <w:right w:val="nil"/>
            </w:tcBorders>
            <w:vAlign w:val="center"/>
          </w:tcPr>
          <w:p w14:paraId="5FE249AE"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61 447.6</w:t>
            </w:r>
          </w:p>
        </w:tc>
        <w:tc>
          <w:tcPr>
            <w:tcW w:w="980" w:type="dxa"/>
            <w:tcBorders>
              <w:top w:val="nil"/>
              <w:left w:val="nil"/>
              <w:bottom w:val="single" w:sz="6" w:space="0" w:color="8C8C8C"/>
              <w:right w:val="nil"/>
            </w:tcBorders>
            <w:vAlign w:val="center"/>
          </w:tcPr>
          <w:p w14:paraId="07317700"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97 076.7</w:t>
            </w:r>
          </w:p>
        </w:tc>
        <w:tc>
          <w:tcPr>
            <w:tcW w:w="790" w:type="dxa"/>
            <w:tcBorders>
              <w:top w:val="nil"/>
              <w:left w:val="nil"/>
              <w:bottom w:val="single" w:sz="6" w:space="0" w:color="8C8C8C"/>
              <w:right w:val="nil"/>
            </w:tcBorders>
            <w:vAlign w:val="center"/>
          </w:tcPr>
          <w:p w14:paraId="0FAEE5DD"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1 044.0</w:t>
            </w:r>
          </w:p>
        </w:tc>
        <w:tc>
          <w:tcPr>
            <w:tcW w:w="780" w:type="dxa"/>
            <w:tcBorders>
              <w:top w:val="nil"/>
              <w:left w:val="nil"/>
              <w:bottom w:val="single" w:sz="6" w:space="0" w:color="8C8C8C"/>
              <w:right w:val="nil"/>
            </w:tcBorders>
            <w:vAlign w:val="center"/>
            <w:hideMark/>
          </w:tcPr>
          <w:p w14:paraId="43B4FEDD"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442.0</w:t>
            </w:r>
          </w:p>
        </w:tc>
        <w:tc>
          <w:tcPr>
            <w:tcW w:w="1091" w:type="dxa"/>
            <w:tcBorders>
              <w:top w:val="nil"/>
              <w:left w:val="nil"/>
              <w:bottom w:val="single" w:sz="6" w:space="0" w:color="8C8C8C"/>
              <w:right w:val="nil"/>
            </w:tcBorders>
            <w:vAlign w:val="center"/>
            <w:hideMark/>
          </w:tcPr>
          <w:p w14:paraId="11A24B3D"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9.8</w:t>
            </w:r>
          </w:p>
        </w:tc>
        <w:tc>
          <w:tcPr>
            <w:tcW w:w="748" w:type="dxa"/>
            <w:tcBorders>
              <w:top w:val="nil"/>
              <w:left w:val="nil"/>
              <w:bottom w:val="single" w:sz="6" w:space="0" w:color="8C8C8C"/>
              <w:right w:val="nil"/>
            </w:tcBorders>
            <w:vAlign w:val="center"/>
            <w:hideMark/>
          </w:tcPr>
          <w:p w14:paraId="1A2D2CAB"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5.8</w:t>
            </w:r>
          </w:p>
        </w:tc>
        <w:tc>
          <w:tcPr>
            <w:tcW w:w="881" w:type="dxa"/>
            <w:tcBorders>
              <w:top w:val="nil"/>
              <w:left w:val="nil"/>
              <w:bottom w:val="single" w:sz="6" w:space="0" w:color="8C8C8C"/>
              <w:right w:val="nil"/>
            </w:tcBorders>
            <w:vAlign w:val="center"/>
            <w:hideMark/>
          </w:tcPr>
          <w:p w14:paraId="521756DD"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264  192.5</w:t>
            </w:r>
          </w:p>
        </w:tc>
        <w:tc>
          <w:tcPr>
            <w:tcW w:w="886" w:type="dxa"/>
            <w:tcBorders>
              <w:top w:val="nil"/>
              <w:left w:val="nil"/>
              <w:bottom w:val="single" w:sz="6" w:space="0" w:color="8C8C8C"/>
              <w:right w:val="nil"/>
            </w:tcBorders>
            <w:vAlign w:val="center"/>
            <w:hideMark/>
          </w:tcPr>
          <w:p w14:paraId="646C45B5" w14:textId="3B2508D9" w:rsidR="00D933B7" w:rsidRPr="00CC26EA" w:rsidRDefault="007547F7">
            <w:pPr>
              <w:spacing w:after="0" w:line="240" w:lineRule="auto"/>
              <w:jc w:val="center"/>
              <w:textAlignment w:val="baseline"/>
              <w:rPr>
                <w:rFonts w:ascii="Segoe UI" w:hAnsi="Segoe UI" w:cs="Segoe UI"/>
                <w:sz w:val="20"/>
                <w:lang w:eastAsia="en-IE"/>
              </w:rPr>
            </w:pPr>
            <w:r>
              <w:rPr>
                <w:sz w:val="20"/>
              </w:rPr>
              <w:t>41.5</w:t>
            </w:r>
            <w:r w:rsidR="00D933B7">
              <w:rPr>
                <w:sz w:val="20"/>
              </w:rPr>
              <w:t>%</w:t>
            </w:r>
          </w:p>
        </w:tc>
      </w:tr>
      <w:tr w:rsidR="00D933B7" w:rsidRPr="00426441" w14:paraId="112F52A6" w14:textId="77777777">
        <w:trPr>
          <w:trHeight w:val="300"/>
        </w:trPr>
        <w:tc>
          <w:tcPr>
            <w:tcW w:w="1412" w:type="dxa"/>
            <w:tcBorders>
              <w:top w:val="nil"/>
              <w:left w:val="nil"/>
              <w:bottom w:val="single" w:sz="6" w:space="0" w:color="8C8C8C"/>
              <w:right w:val="nil"/>
            </w:tcBorders>
            <w:shd w:val="clear" w:color="auto" w:fill="F2F2F2" w:themeFill="background1" w:themeFillShade="F2"/>
            <w:vAlign w:val="center"/>
            <w:hideMark/>
          </w:tcPr>
          <w:p w14:paraId="2DD6B542" w14:textId="4EFB4C5F" w:rsidR="00D933B7" w:rsidRPr="00674F29" w:rsidRDefault="00D933B7">
            <w:pPr>
              <w:spacing w:after="0" w:line="240" w:lineRule="auto"/>
              <w:textAlignment w:val="baseline"/>
              <w:rPr>
                <w:rFonts w:ascii="Segoe UI" w:hAnsi="Segoe UI" w:cs="Segoe UI"/>
                <w:sz w:val="20"/>
                <w:lang w:eastAsia="en-IE"/>
              </w:rPr>
            </w:pPr>
            <w:r>
              <w:rPr>
                <w:rFonts w:cs="Segoe UI"/>
                <w:b/>
                <w:bCs/>
                <w:sz w:val="20"/>
                <w:lang w:eastAsia="en-IE"/>
              </w:rPr>
              <w:t>Biodiversity mainstreaming</w:t>
            </w:r>
            <w:r>
              <w:rPr>
                <w:rFonts w:ascii="Calibri" w:hAnsi="Calibri" w:cs="Calibri"/>
                <w:sz w:val="20"/>
                <w:lang w:eastAsia="en-IE"/>
              </w:rPr>
              <w:t> </w:t>
            </w:r>
          </w:p>
        </w:tc>
        <w:tc>
          <w:tcPr>
            <w:tcW w:w="1091" w:type="dxa"/>
            <w:tcBorders>
              <w:top w:val="nil"/>
              <w:left w:val="nil"/>
              <w:bottom w:val="single" w:sz="6" w:space="0" w:color="8C8C8C"/>
              <w:right w:val="nil"/>
            </w:tcBorders>
            <w:shd w:val="clear" w:color="auto" w:fill="F2F2F2" w:themeFill="background1" w:themeFillShade="F2"/>
            <w:vAlign w:val="center"/>
            <w:hideMark/>
          </w:tcPr>
          <w:p w14:paraId="20F47467"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4 020.9</w:t>
            </w:r>
          </w:p>
        </w:tc>
        <w:tc>
          <w:tcPr>
            <w:tcW w:w="980" w:type="dxa"/>
            <w:tcBorders>
              <w:top w:val="nil"/>
              <w:left w:val="nil"/>
              <w:bottom w:val="single" w:sz="6" w:space="0" w:color="8C8C8C"/>
              <w:right w:val="nil"/>
            </w:tcBorders>
            <w:shd w:val="clear" w:color="auto" w:fill="F2F2F2" w:themeFill="background1" w:themeFillShade="F2"/>
            <w:vAlign w:val="center"/>
            <w:hideMark/>
          </w:tcPr>
          <w:p w14:paraId="5D225B93"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2 371.9</w:t>
            </w:r>
          </w:p>
        </w:tc>
        <w:tc>
          <w:tcPr>
            <w:tcW w:w="980" w:type="dxa"/>
            <w:tcBorders>
              <w:top w:val="nil"/>
              <w:left w:val="nil"/>
              <w:bottom w:val="single" w:sz="6" w:space="0" w:color="8C8C8C"/>
              <w:right w:val="nil"/>
            </w:tcBorders>
            <w:shd w:val="clear" w:color="auto" w:fill="F2F2F2" w:themeFill="background1" w:themeFillShade="F2"/>
            <w:vAlign w:val="center"/>
            <w:hideMark/>
          </w:tcPr>
          <w:p w14:paraId="0A1FED2C"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3 747.2</w:t>
            </w:r>
          </w:p>
        </w:tc>
        <w:tc>
          <w:tcPr>
            <w:tcW w:w="790" w:type="dxa"/>
            <w:tcBorders>
              <w:top w:val="nil"/>
              <w:left w:val="nil"/>
              <w:bottom w:val="single" w:sz="6" w:space="0" w:color="8C8C8C"/>
              <w:right w:val="nil"/>
            </w:tcBorders>
            <w:shd w:val="clear" w:color="auto" w:fill="F2F2F2" w:themeFill="background1" w:themeFillShade="F2"/>
            <w:vAlign w:val="center"/>
            <w:hideMark/>
          </w:tcPr>
          <w:p w14:paraId="05DA7180"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40.3</w:t>
            </w:r>
          </w:p>
        </w:tc>
        <w:tc>
          <w:tcPr>
            <w:tcW w:w="780" w:type="dxa"/>
            <w:tcBorders>
              <w:top w:val="nil"/>
              <w:left w:val="nil"/>
              <w:bottom w:val="single" w:sz="6" w:space="0" w:color="8C8C8C"/>
              <w:right w:val="nil"/>
            </w:tcBorders>
            <w:shd w:val="clear" w:color="auto" w:fill="F2F2F2" w:themeFill="background1" w:themeFillShade="F2"/>
            <w:vAlign w:val="center"/>
            <w:hideMark/>
          </w:tcPr>
          <w:p w14:paraId="2840FE0A"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17.1</w:t>
            </w:r>
          </w:p>
        </w:tc>
        <w:tc>
          <w:tcPr>
            <w:tcW w:w="1091" w:type="dxa"/>
            <w:tcBorders>
              <w:top w:val="nil"/>
              <w:left w:val="nil"/>
              <w:bottom w:val="single" w:sz="6" w:space="0" w:color="8C8C8C"/>
              <w:right w:val="nil"/>
            </w:tcBorders>
            <w:shd w:val="clear" w:color="auto" w:fill="F2F2F2" w:themeFill="background1" w:themeFillShade="F2"/>
            <w:vAlign w:val="center"/>
            <w:hideMark/>
          </w:tcPr>
          <w:p w14:paraId="605E847F"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0.4</w:t>
            </w:r>
          </w:p>
        </w:tc>
        <w:tc>
          <w:tcPr>
            <w:tcW w:w="748" w:type="dxa"/>
            <w:tcBorders>
              <w:top w:val="nil"/>
              <w:left w:val="nil"/>
              <w:bottom w:val="single" w:sz="6" w:space="0" w:color="8C8C8C"/>
              <w:right w:val="nil"/>
            </w:tcBorders>
            <w:shd w:val="clear" w:color="auto" w:fill="F2F2F2" w:themeFill="background1" w:themeFillShade="F2"/>
            <w:vAlign w:val="center"/>
            <w:hideMark/>
          </w:tcPr>
          <w:p w14:paraId="250DE530"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0.2</w:t>
            </w:r>
          </w:p>
        </w:tc>
        <w:tc>
          <w:tcPr>
            <w:tcW w:w="881" w:type="dxa"/>
            <w:tcBorders>
              <w:top w:val="nil"/>
              <w:left w:val="nil"/>
              <w:bottom w:val="single" w:sz="6" w:space="0" w:color="8C8C8C"/>
              <w:right w:val="nil"/>
            </w:tcBorders>
            <w:shd w:val="clear" w:color="auto" w:fill="F2F2F2" w:themeFill="background1" w:themeFillShade="F2"/>
            <w:vAlign w:val="center"/>
            <w:hideMark/>
          </w:tcPr>
          <w:p w14:paraId="211E2F3E"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10 198.0</w:t>
            </w:r>
          </w:p>
        </w:tc>
        <w:tc>
          <w:tcPr>
            <w:tcW w:w="886" w:type="dxa"/>
            <w:tcBorders>
              <w:top w:val="nil"/>
              <w:left w:val="nil"/>
              <w:bottom w:val="single" w:sz="6" w:space="0" w:color="8C8C8C"/>
              <w:right w:val="nil"/>
            </w:tcBorders>
            <w:shd w:val="clear" w:color="auto" w:fill="F2F2F2" w:themeFill="background1" w:themeFillShade="F2"/>
            <w:vAlign w:val="center"/>
            <w:hideMark/>
          </w:tcPr>
          <w:p w14:paraId="1E0717F8" w14:textId="77777777" w:rsidR="00D933B7" w:rsidRPr="00CC26EA" w:rsidRDefault="00D933B7">
            <w:pPr>
              <w:spacing w:after="0" w:line="240" w:lineRule="auto"/>
              <w:jc w:val="center"/>
              <w:textAlignment w:val="baseline"/>
              <w:rPr>
                <w:rFonts w:ascii="Segoe UI" w:hAnsi="Segoe UI" w:cs="Segoe UI"/>
                <w:sz w:val="20"/>
                <w:lang w:eastAsia="en-IE"/>
              </w:rPr>
            </w:pPr>
            <w:r>
              <w:rPr>
                <w:sz w:val="20"/>
              </w:rPr>
              <w:t>1.6%</w:t>
            </w:r>
          </w:p>
        </w:tc>
      </w:tr>
    </w:tbl>
    <w:p w14:paraId="5F825DB4" w14:textId="77777777" w:rsidR="00D933B7" w:rsidRDefault="00D933B7" w:rsidP="00D933B7">
      <w:pPr>
        <w:pStyle w:val="ListParagraph"/>
        <w:jc w:val="both"/>
        <w:rPr>
          <w:rFonts w:eastAsia="EC Square Sans Pro" w:cs="EC Square Sans Pro"/>
          <w:color w:val="000000" w:themeColor="text1"/>
        </w:rPr>
      </w:pPr>
    </w:p>
    <w:p w14:paraId="2751B376" w14:textId="16D14686" w:rsidR="00D933B7" w:rsidRPr="00BB058C" w:rsidRDefault="00D933B7" w:rsidP="00373960">
      <w:pPr>
        <w:pStyle w:val="ListParagraph"/>
        <w:numPr>
          <w:ilvl w:val="0"/>
          <w:numId w:val="9"/>
        </w:numPr>
        <w:spacing w:after="240" w:line="264" w:lineRule="auto"/>
        <w:ind w:left="720"/>
        <w:jc w:val="both"/>
        <w:rPr>
          <w:rFonts w:eastAsia="EC Square Sans Pro" w:cs="EC Square Sans Pro"/>
          <w:color w:val="000000" w:themeColor="text1"/>
        </w:rPr>
      </w:pPr>
      <w:r>
        <w:rPr>
          <w:rFonts w:eastAsia="EC Square Sans Pro" w:cs="EC Square Sans Pro"/>
          <w:color w:val="000000" w:themeColor="text1"/>
        </w:rPr>
        <w:t xml:space="preserve">The RRF </w:t>
      </w:r>
      <w:r w:rsidR="00333A07">
        <w:rPr>
          <w:rFonts w:eastAsia="EC Square Sans Pro" w:cs="EC Square Sans Pro"/>
          <w:color w:val="000000" w:themeColor="text1"/>
        </w:rPr>
        <w:t xml:space="preserve">is expected </w:t>
      </w:r>
      <w:r>
        <w:rPr>
          <w:rFonts w:eastAsia="EC Square Sans Pro" w:cs="EC Square Sans Pro"/>
          <w:color w:val="000000" w:themeColor="text1"/>
        </w:rPr>
        <w:t>help achieve the EU’s targets to reduce net greenhouse gas emissions by at least 55% by 2030 and to reach climate neutrality by 2050. The RRF regulation requires that at least 37% of the total allocation of each RRP shall support measures that contribute to climate objectives. Overall, adopted RRPs have exceeded the target, with more than 42% of the total plans’ allocation contributing to climate objectives (as calculated according to the climate tracking methodology, using Annex</w:t>
      </w:r>
      <w:r>
        <w:rPr>
          <w:rFonts w:ascii="Calibri" w:eastAsia="Calibri" w:hAnsi="Calibri" w:cs="Calibri"/>
          <w:color w:val="000000" w:themeColor="text1"/>
        </w:rPr>
        <w:t> </w:t>
      </w:r>
      <w:r>
        <w:rPr>
          <w:rFonts w:eastAsia="EC Square Sans Pro" w:cs="EC Square Sans Pro"/>
          <w:color w:val="000000" w:themeColor="text1"/>
        </w:rPr>
        <w:t>VI of the RRF regulation).</w:t>
      </w:r>
    </w:p>
    <w:p w14:paraId="045E6D05" w14:textId="77777777" w:rsidR="00D933B7" w:rsidRPr="003B7D3E" w:rsidRDefault="00D933B7" w:rsidP="00373960">
      <w:pPr>
        <w:pStyle w:val="ListParagraph"/>
        <w:numPr>
          <w:ilvl w:val="0"/>
          <w:numId w:val="9"/>
        </w:numPr>
        <w:spacing w:after="240" w:line="264" w:lineRule="auto"/>
        <w:ind w:left="720"/>
        <w:jc w:val="both"/>
        <w:rPr>
          <w:rFonts w:eastAsia="EC Square Sans Pro" w:cs="EC Square Sans Pro"/>
          <w:color w:val="000000" w:themeColor="text1"/>
        </w:rPr>
      </w:pPr>
      <w:r>
        <w:t>The implementation of measures related to the green transition has made progress, with 1202 out of 2815 milestones and targets (42.7%) contributing to the green transition pillar assessed as fulfilled as of end-2025, and 411 or 14.6% reported as completed by Member States.</w:t>
      </w:r>
    </w:p>
    <w:p w14:paraId="3589004E" w14:textId="77777777" w:rsidR="00D933B7" w:rsidRPr="00AA567F" w:rsidRDefault="00D933B7" w:rsidP="00373960">
      <w:pPr>
        <w:pStyle w:val="ListParagraph"/>
        <w:numPr>
          <w:ilvl w:val="0"/>
          <w:numId w:val="9"/>
        </w:numPr>
        <w:spacing w:after="240" w:line="264" w:lineRule="auto"/>
        <w:ind w:left="720"/>
        <w:jc w:val="both"/>
        <w:rPr>
          <w:rFonts w:eastAsia="EC Square Sans Pro" w:cs="EC Square Sans Pro"/>
          <w:color w:val="000000" w:themeColor="text1"/>
        </w:rPr>
      </w:pPr>
      <w:r>
        <w:t>Payment requests in 2025 included 436 fulfilled milestones and targets linked to the green transition pillar. 299 related to investment measures and 137 to reform measures.</w:t>
      </w:r>
      <w:r>
        <w:rPr>
          <w:rFonts w:eastAsia="EC Square Sans Pro" w:cs="EC Square Sans Pro"/>
          <w:color w:val="000000" w:themeColor="text1"/>
        </w:rPr>
        <w:t xml:space="preserve"> They aimed, among other things, at continuing </w:t>
      </w:r>
      <w:r>
        <w:t>energy-efficiency renovations of buildings</w:t>
      </w:r>
      <w:r>
        <w:rPr>
          <w:rFonts w:eastAsia="EC Square Sans Pro" w:cs="EC Square Sans Pro"/>
          <w:color w:val="000000" w:themeColor="text1"/>
        </w:rPr>
        <w:t xml:space="preserve">, adapting regions to climate change, decarbonising industrial processes, supporting the green hydrogen value chain, </w:t>
      </w:r>
      <w:r>
        <w:t xml:space="preserve">and fostering innovation and research projects in green solutions. </w:t>
      </w:r>
    </w:p>
    <w:p w14:paraId="63DD7F9C" w14:textId="77777777" w:rsidR="00D933B7" w:rsidRPr="00EA76B3" w:rsidRDefault="00D933B7" w:rsidP="00373960">
      <w:pPr>
        <w:pStyle w:val="ListParagraph"/>
        <w:numPr>
          <w:ilvl w:val="0"/>
          <w:numId w:val="9"/>
        </w:numPr>
        <w:spacing w:after="240" w:line="264" w:lineRule="auto"/>
        <w:ind w:left="720"/>
        <w:jc w:val="both"/>
        <w:rPr>
          <w:rFonts w:eastAsia="EC Square Sans Pro" w:cs="EC Square Sans Pro"/>
          <w:color w:val="000000" w:themeColor="text1"/>
        </w:rPr>
      </w:pPr>
      <w:r>
        <w:rPr>
          <w:rFonts w:eastAsia="EC Square Sans Pro" w:cs="EC Square Sans Pro"/>
          <w:color w:val="000000" w:themeColor="text1"/>
        </w:rPr>
        <w:t xml:space="preserve">The RRF makes a significant contribution to environmental sustainability in the broader sense by addressing climate change and pollution, protecting nature, biodiversity and water resources and promoting circular economy while not doing any significant harm to any of the six environmental objectives of the EU Taxonomy. The assessment of the measures under the Taxonomy criteria is possible with the use of intervention fields. Some of them set conditions that are fully, substantially or partially aligned with the criteria defined in the Taxonomy regulation, which have to be reflected in the scope and design of the measures for being eligible under the respective intervention fields. Measures with an estimated cost of EUR 199.5 billion are fully or substantially aligned with the Taxonomy sustainable contribution criteria for climate change mitigation and adaptation, while measures with further EUR 56.1 billion estimated costs are partially aligned with these criteria. </w:t>
      </w:r>
    </w:p>
    <w:p w14:paraId="43756441" w14:textId="77777777" w:rsidR="00D933B7" w:rsidRPr="00C84F85" w:rsidRDefault="00D933B7" w:rsidP="00D933B7">
      <w:pPr>
        <w:pStyle w:val="ListParagraph"/>
        <w:jc w:val="both"/>
        <w:rPr>
          <w:rFonts w:eastAsia="EC Square Sans Pro" w:cs="EC Square Sans Pro"/>
          <w:highlight w:val="yellow"/>
        </w:rPr>
      </w:pPr>
    </w:p>
    <w:p w14:paraId="0993F0A0" w14:textId="77777777" w:rsidR="00D933B7" w:rsidRPr="006802C4" w:rsidRDefault="00D933B7" w:rsidP="00373960">
      <w:pPr>
        <w:pStyle w:val="ListParagraph"/>
        <w:numPr>
          <w:ilvl w:val="0"/>
          <w:numId w:val="9"/>
        </w:numPr>
        <w:spacing w:after="240" w:line="264" w:lineRule="auto"/>
        <w:ind w:left="720"/>
        <w:jc w:val="both"/>
        <w:rPr>
          <w:rFonts w:eastAsia="EC Square Sans Pro" w:cs="EC Square Sans Pro"/>
          <w:color w:val="000000" w:themeColor="text1"/>
        </w:rPr>
      </w:pPr>
      <w:r>
        <w:rPr>
          <w:rFonts w:eastAsia="EC Square Sans Pro" w:cs="EC Square Sans Pro"/>
        </w:rPr>
        <w:t xml:space="preserve">In 2025, the Council adopted the REPowerEU chapter for Bulgaria, making additional resources available to support measures contributing to REPowerEU. This brought the total number of REPowerEU chapters to 27, accounting for total estimated costs of EUR 57.6 billion. </w:t>
      </w:r>
      <w:r>
        <w:t xml:space="preserve"> </w:t>
      </w:r>
    </w:p>
    <w:p w14:paraId="0B82E9E4" w14:textId="77777777" w:rsidR="00D933B7" w:rsidRDefault="00D933B7" w:rsidP="00D933B7">
      <w:pPr>
        <w:pStyle w:val="ppoListHyphened-L1"/>
        <w:numPr>
          <w:ilvl w:val="0"/>
          <w:numId w:val="0"/>
        </w:numPr>
        <w:ind w:left="357"/>
        <w:rPr>
          <w:b/>
          <w:bCs/>
        </w:rPr>
      </w:pPr>
    </w:p>
    <w:p w14:paraId="38539969"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7C84F6D6"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7A3112DA"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47AD40DD"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5C9E27F0"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A6F113B"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1F4E59D"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3B19A86E"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625F491E" w14:textId="77777777" w:rsidR="00D933B7" w:rsidRPr="00674F29"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426441" w14:paraId="4E44A4EE" w14:textId="77777777">
        <w:trPr>
          <w:trHeight w:val="300"/>
        </w:trPr>
        <w:tc>
          <w:tcPr>
            <w:tcW w:w="895" w:type="dxa"/>
            <w:tcBorders>
              <w:top w:val="nil"/>
              <w:left w:val="nil"/>
              <w:bottom w:val="single" w:sz="6" w:space="0" w:color="8C8C8C"/>
              <w:right w:val="nil"/>
            </w:tcBorders>
            <w:vAlign w:val="center"/>
            <w:hideMark/>
          </w:tcPr>
          <w:p w14:paraId="13FE620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2</w:t>
            </w:r>
          </w:p>
        </w:tc>
        <w:tc>
          <w:tcPr>
            <w:tcW w:w="1560" w:type="dxa"/>
            <w:tcBorders>
              <w:top w:val="nil"/>
              <w:left w:val="nil"/>
              <w:bottom w:val="single" w:sz="6" w:space="0" w:color="8C8C8C"/>
              <w:right w:val="nil"/>
            </w:tcBorders>
            <w:hideMark/>
          </w:tcPr>
          <w:p w14:paraId="2102C0B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4 894.4</w:t>
            </w:r>
          </w:p>
        </w:tc>
        <w:tc>
          <w:tcPr>
            <w:tcW w:w="1513" w:type="dxa"/>
            <w:tcBorders>
              <w:top w:val="nil"/>
              <w:left w:val="nil"/>
              <w:bottom w:val="single" w:sz="6" w:space="0" w:color="8C8C8C"/>
              <w:right w:val="nil"/>
            </w:tcBorders>
            <w:hideMark/>
          </w:tcPr>
          <w:p w14:paraId="01A80C1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2 887.2</w:t>
            </w:r>
          </w:p>
        </w:tc>
        <w:tc>
          <w:tcPr>
            <w:tcW w:w="1443" w:type="dxa"/>
            <w:tcBorders>
              <w:top w:val="nil"/>
              <w:left w:val="nil"/>
              <w:bottom w:val="single" w:sz="6" w:space="0" w:color="8C8C8C"/>
              <w:right w:val="nil"/>
            </w:tcBorders>
            <w:hideMark/>
          </w:tcPr>
          <w:p w14:paraId="26E49F8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4 561.3</w:t>
            </w:r>
          </w:p>
        </w:tc>
        <w:tc>
          <w:tcPr>
            <w:tcW w:w="1443" w:type="dxa"/>
            <w:tcBorders>
              <w:top w:val="nil"/>
              <w:left w:val="nil"/>
              <w:bottom w:val="single" w:sz="6" w:space="0" w:color="8C8C8C"/>
              <w:right w:val="nil"/>
            </w:tcBorders>
            <w:hideMark/>
          </w:tcPr>
          <w:p w14:paraId="2BC7E6D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49.1</w:t>
            </w:r>
          </w:p>
        </w:tc>
        <w:tc>
          <w:tcPr>
            <w:tcW w:w="1332" w:type="dxa"/>
            <w:tcBorders>
              <w:top w:val="nil"/>
              <w:left w:val="nil"/>
              <w:bottom w:val="single" w:sz="6" w:space="0" w:color="8C8C8C"/>
              <w:right w:val="nil"/>
            </w:tcBorders>
          </w:tcPr>
          <w:p w14:paraId="2EEF965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20.8</w:t>
            </w:r>
          </w:p>
        </w:tc>
        <w:tc>
          <w:tcPr>
            <w:tcW w:w="1453" w:type="dxa"/>
            <w:tcBorders>
              <w:top w:val="nil"/>
              <w:left w:val="nil"/>
              <w:bottom w:val="single" w:sz="6" w:space="0" w:color="8C8C8C"/>
              <w:right w:val="nil"/>
            </w:tcBorders>
            <w:hideMark/>
          </w:tcPr>
          <w:p w14:paraId="3866793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12 412.7</w:t>
            </w:r>
          </w:p>
        </w:tc>
      </w:tr>
      <w:tr w:rsidR="00D933B7" w:rsidRPr="00426441" w14:paraId="3FB32436" w14:textId="77777777">
        <w:trPr>
          <w:trHeight w:val="300"/>
        </w:trPr>
        <w:tc>
          <w:tcPr>
            <w:tcW w:w="895" w:type="dxa"/>
            <w:tcBorders>
              <w:top w:val="nil"/>
              <w:left w:val="nil"/>
              <w:bottom w:val="single" w:sz="6" w:space="0" w:color="8C8C8C"/>
              <w:right w:val="nil"/>
            </w:tcBorders>
            <w:vAlign w:val="center"/>
            <w:hideMark/>
          </w:tcPr>
          <w:p w14:paraId="3A78294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1</w:t>
            </w:r>
          </w:p>
        </w:tc>
        <w:tc>
          <w:tcPr>
            <w:tcW w:w="1560" w:type="dxa"/>
            <w:tcBorders>
              <w:top w:val="nil"/>
              <w:left w:val="nil"/>
              <w:bottom w:val="single" w:sz="6" w:space="0" w:color="8C8C8C"/>
              <w:right w:val="nil"/>
            </w:tcBorders>
            <w:hideMark/>
          </w:tcPr>
          <w:p w14:paraId="2ED5964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2 240.2</w:t>
            </w:r>
          </w:p>
        </w:tc>
        <w:tc>
          <w:tcPr>
            <w:tcW w:w="1513" w:type="dxa"/>
            <w:tcBorders>
              <w:top w:val="nil"/>
              <w:left w:val="nil"/>
              <w:bottom w:val="single" w:sz="6" w:space="0" w:color="8C8C8C"/>
              <w:right w:val="nil"/>
            </w:tcBorders>
            <w:hideMark/>
          </w:tcPr>
          <w:p w14:paraId="52F35F8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1 321.5</w:t>
            </w:r>
          </w:p>
        </w:tc>
        <w:tc>
          <w:tcPr>
            <w:tcW w:w="1443" w:type="dxa"/>
            <w:tcBorders>
              <w:top w:val="nil"/>
              <w:left w:val="nil"/>
              <w:bottom w:val="single" w:sz="6" w:space="0" w:color="8C8C8C"/>
              <w:right w:val="nil"/>
            </w:tcBorders>
            <w:hideMark/>
          </w:tcPr>
          <w:p w14:paraId="5DA3FB2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2 087.7</w:t>
            </w:r>
          </w:p>
        </w:tc>
        <w:tc>
          <w:tcPr>
            <w:tcW w:w="1443" w:type="dxa"/>
            <w:tcBorders>
              <w:top w:val="nil"/>
              <w:left w:val="nil"/>
              <w:bottom w:val="single" w:sz="6" w:space="0" w:color="8C8C8C"/>
              <w:right w:val="nil"/>
            </w:tcBorders>
            <w:hideMark/>
          </w:tcPr>
          <w:p w14:paraId="76E6195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22.5</w:t>
            </w:r>
          </w:p>
        </w:tc>
        <w:tc>
          <w:tcPr>
            <w:tcW w:w="1332" w:type="dxa"/>
            <w:tcBorders>
              <w:top w:val="nil"/>
              <w:left w:val="nil"/>
              <w:bottom w:val="single" w:sz="6" w:space="0" w:color="8C8C8C"/>
              <w:right w:val="nil"/>
            </w:tcBorders>
          </w:tcPr>
          <w:p w14:paraId="7466540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9.5</w:t>
            </w:r>
          </w:p>
        </w:tc>
        <w:tc>
          <w:tcPr>
            <w:tcW w:w="1453" w:type="dxa"/>
            <w:tcBorders>
              <w:top w:val="nil"/>
              <w:left w:val="nil"/>
              <w:bottom w:val="single" w:sz="6" w:space="0" w:color="8C8C8C"/>
              <w:right w:val="nil"/>
            </w:tcBorders>
            <w:hideMark/>
          </w:tcPr>
          <w:p w14:paraId="14B35AE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5 681.3</w:t>
            </w:r>
          </w:p>
        </w:tc>
      </w:tr>
      <w:tr w:rsidR="00D933B7" w:rsidRPr="00426441" w14:paraId="208B4A65" w14:textId="77777777">
        <w:trPr>
          <w:trHeight w:val="300"/>
        </w:trPr>
        <w:tc>
          <w:tcPr>
            <w:tcW w:w="895" w:type="dxa"/>
            <w:tcBorders>
              <w:top w:val="nil"/>
              <w:left w:val="nil"/>
              <w:bottom w:val="single" w:sz="6" w:space="0" w:color="8C8C8C"/>
              <w:right w:val="nil"/>
            </w:tcBorders>
            <w:vAlign w:val="center"/>
            <w:hideMark/>
          </w:tcPr>
          <w:p w14:paraId="568112B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6" w:space="0" w:color="8C8C8C"/>
              <w:right w:val="nil"/>
            </w:tcBorders>
            <w:hideMark/>
          </w:tcPr>
          <w:p w14:paraId="30B7F44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1C236D6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62832C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F30BE8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2C0A30C3"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1DFD7C0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426441" w14:paraId="3F0E5D53" w14:textId="77777777">
        <w:trPr>
          <w:trHeight w:val="300"/>
        </w:trPr>
        <w:tc>
          <w:tcPr>
            <w:tcW w:w="895" w:type="dxa"/>
            <w:tcBorders>
              <w:top w:val="nil"/>
              <w:left w:val="nil"/>
              <w:bottom w:val="single" w:sz="4" w:space="0" w:color="7F7F7F" w:themeColor="text1" w:themeTint="80"/>
              <w:right w:val="nil"/>
            </w:tcBorders>
            <w:vAlign w:val="center"/>
            <w:hideMark/>
          </w:tcPr>
          <w:p w14:paraId="1AB1CD3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4" w:space="0" w:color="7F7F7F" w:themeColor="text1" w:themeTint="80"/>
              <w:right w:val="nil"/>
            </w:tcBorders>
            <w:hideMark/>
          </w:tcPr>
          <w:p w14:paraId="321AD6F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244 775.6</w:t>
            </w:r>
          </w:p>
        </w:tc>
        <w:tc>
          <w:tcPr>
            <w:tcW w:w="1513" w:type="dxa"/>
            <w:tcBorders>
              <w:top w:val="nil"/>
              <w:left w:val="nil"/>
              <w:bottom w:val="single" w:sz="4" w:space="0" w:color="7F7F7F" w:themeColor="text1" w:themeTint="80"/>
              <w:right w:val="nil"/>
            </w:tcBorders>
            <w:hideMark/>
          </w:tcPr>
          <w:p w14:paraId="4AB520E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144 392.8</w:t>
            </w:r>
          </w:p>
        </w:tc>
        <w:tc>
          <w:tcPr>
            <w:tcW w:w="1443" w:type="dxa"/>
            <w:tcBorders>
              <w:top w:val="nil"/>
              <w:left w:val="nil"/>
              <w:bottom w:val="single" w:sz="4" w:space="0" w:color="7F7F7F" w:themeColor="text1" w:themeTint="80"/>
              <w:right w:val="nil"/>
            </w:tcBorders>
            <w:hideMark/>
          </w:tcPr>
          <w:p w14:paraId="21BC756B"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228 115.6</w:t>
            </w:r>
          </w:p>
        </w:tc>
        <w:tc>
          <w:tcPr>
            <w:tcW w:w="1443" w:type="dxa"/>
            <w:tcBorders>
              <w:top w:val="nil"/>
              <w:left w:val="nil"/>
              <w:bottom w:val="single" w:sz="4" w:space="0" w:color="7F7F7F" w:themeColor="text1" w:themeTint="80"/>
              <w:right w:val="nil"/>
            </w:tcBorders>
            <w:hideMark/>
          </w:tcPr>
          <w:p w14:paraId="55F15D7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2 453.2</w:t>
            </w:r>
          </w:p>
        </w:tc>
        <w:tc>
          <w:tcPr>
            <w:tcW w:w="1332" w:type="dxa"/>
            <w:tcBorders>
              <w:top w:val="nil"/>
              <w:left w:val="nil"/>
              <w:bottom w:val="single" w:sz="4" w:space="0" w:color="7F7F7F" w:themeColor="text1" w:themeTint="80"/>
              <w:right w:val="nil"/>
            </w:tcBorders>
          </w:tcPr>
          <w:p w14:paraId="279C7986"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1 038.7</w:t>
            </w:r>
          </w:p>
        </w:tc>
        <w:tc>
          <w:tcPr>
            <w:tcW w:w="1453" w:type="dxa"/>
            <w:tcBorders>
              <w:top w:val="nil"/>
              <w:left w:val="nil"/>
              <w:bottom w:val="single" w:sz="4" w:space="0" w:color="7F7F7F" w:themeColor="text1" w:themeTint="80"/>
              <w:right w:val="nil"/>
            </w:tcBorders>
            <w:hideMark/>
          </w:tcPr>
          <w:p w14:paraId="38EEDFD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620 775.9</w:t>
            </w:r>
          </w:p>
        </w:tc>
      </w:tr>
      <w:tr w:rsidR="00D933B7" w:rsidRPr="00426441" w14:paraId="7C422144"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251F1CA9" w14:textId="77777777" w:rsidR="00D933B7" w:rsidRPr="001F2F66" w:rsidRDefault="00D933B7">
            <w:pPr>
              <w:spacing w:after="0" w:line="240" w:lineRule="auto"/>
              <w:jc w:val="center"/>
              <w:textAlignment w:val="baseline"/>
              <w:rPr>
                <w:rFonts w:cs="Segoe UI"/>
                <w:color w:val="000000"/>
                <w:sz w:val="22"/>
                <w:szCs w:val="22"/>
                <w:lang w:eastAsia="en-IE"/>
              </w:rPr>
            </w:pPr>
            <w:r w:rsidRPr="001F2F66">
              <w:rPr>
                <w:rFonts w:cs="Segoe UI"/>
                <w:color w:val="000000"/>
                <w:sz w:val="22"/>
                <w:szCs w:val="22"/>
                <w:lang w:eastAsia="en-IE"/>
              </w:rPr>
              <w:t>Total:</w:t>
            </w:r>
          </w:p>
        </w:tc>
        <w:tc>
          <w:tcPr>
            <w:tcW w:w="1560" w:type="dxa"/>
            <w:tcBorders>
              <w:top w:val="single" w:sz="4" w:space="0" w:color="7F7F7F" w:themeColor="text1" w:themeTint="80"/>
              <w:left w:val="nil"/>
              <w:bottom w:val="single" w:sz="6" w:space="0" w:color="8C8C8C"/>
              <w:right w:val="nil"/>
            </w:tcBorders>
          </w:tcPr>
          <w:p w14:paraId="359B3B43"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251 910.2</w:t>
            </w:r>
          </w:p>
        </w:tc>
        <w:tc>
          <w:tcPr>
            <w:tcW w:w="1513" w:type="dxa"/>
            <w:tcBorders>
              <w:top w:val="single" w:sz="4" w:space="0" w:color="7F7F7F" w:themeColor="text1" w:themeTint="80"/>
              <w:left w:val="nil"/>
              <w:bottom w:val="single" w:sz="6" w:space="0" w:color="8C8C8C"/>
              <w:right w:val="nil"/>
            </w:tcBorders>
          </w:tcPr>
          <w:p w14:paraId="1F3D5834"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148 601.5</w:t>
            </w:r>
          </w:p>
        </w:tc>
        <w:tc>
          <w:tcPr>
            <w:tcW w:w="1443" w:type="dxa"/>
            <w:tcBorders>
              <w:top w:val="single" w:sz="4" w:space="0" w:color="7F7F7F" w:themeColor="text1" w:themeTint="80"/>
              <w:left w:val="nil"/>
              <w:bottom w:val="single" w:sz="6" w:space="0" w:color="8C8C8C"/>
              <w:right w:val="nil"/>
            </w:tcBorders>
          </w:tcPr>
          <w:p w14:paraId="0F6D74B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234 764.5</w:t>
            </w:r>
          </w:p>
        </w:tc>
        <w:tc>
          <w:tcPr>
            <w:tcW w:w="1443" w:type="dxa"/>
            <w:tcBorders>
              <w:top w:val="single" w:sz="4" w:space="0" w:color="7F7F7F" w:themeColor="text1" w:themeTint="80"/>
              <w:left w:val="nil"/>
              <w:bottom w:val="single" w:sz="6" w:space="0" w:color="8C8C8C"/>
              <w:right w:val="nil"/>
            </w:tcBorders>
          </w:tcPr>
          <w:p w14:paraId="752388AA"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2 524.7</w:t>
            </w:r>
          </w:p>
        </w:tc>
        <w:tc>
          <w:tcPr>
            <w:tcW w:w="1332" w:type="dxa"/>
            <w:tcBorders>
              <w:top w:val="single" w:sz="4" w:space="0" w:color="7F7F7F" w:themeColor="text1" w:themeTint="80"/>
              <w:left w:val="nil"/>
              <w:bottom w:val="single" w:sz="6" w:space="0" w:color="8C8C8C"/>
              <w:right w:val="nil"/>
            </w:tcBorders>
          </w:tcPr>
          <w:p w14:paraId="6F3EC915"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1 069.0</w:t>
            </w:r>
          </w:p>
        </w:tc>
        <w:tc>
          <w:tcPr>
            <w:tcW w:w="1453" w:type="dxa"/>
            <w:tcBorders>
              <w:top w:val="single" w:sz="4" w:space="0" w:color="7F7F7F" w:themeColor="text1" w:themeTint="80"/>
              <w:left w:val="nil"/>
              <w:bottom w:val="single" w:sz="6" w:space="0" w:color="8C8C8C"/>
              <w:right w:val="nil"/>
            </w:tcBorders>
          </w:tcPr>
          <w:p w14:paraId="56B5170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638 869.9</w:t>
            </w:r>
          </w:p>
        </w:tc>
      </w:tr>
    </w:tbl>
    <w:p w14:paraId="10031BDA" w14:textId="77777777" w:rsidR="00D933B7" w:rsidRDefault="00D933B7" w:rsidP="00D933B7">
      <w:pPr>
        <w:pStyle w:val="ListParagraph"/>
        <w:ind w:left="360"/>
        <w:rPr>
          <w:lang w:eastAsia="en-GB"/>
        </w:rPr>
      </w:pPr>
    </w:p>
    <w:p w14:paraId="62502E45" w14:textId="77777777" w:rsidR="00D933B7" w:rsidRDefault="00D933B7" w:rsidP="00373960">
      <w:pPr>
        <w:pStyle w:val="ListParagraph"/>
        <w:numPr>
          <w:ilvl w:val="0"/>
          <w:numId w:val="9"/>
        </w:numPr>
        <w:spacing w:after="240" w:line="264" w:lineRule="auto"/>
        <w:ind w:left="357" w:hanging="357"/>
        <w:jc w:val="both"/>
      </w:pPr>
      <w:r>
        <w:rPr>
          <w:rFonts w:eastAsia="EC Square Sans Pro" w:cs="EC Square Sans Pro"/>
          <w:color w:val="000000" w:themeColor="text1"/>
        </w:rPr>
        <w:t>In order to report on the number of measures with a focus on gender equality and the share of such measures included in each RRP, the Commission, in consultation with Member States, has assigned a tag to measures with a focus on gender equality</w:t>
      </w:r>
      <w:r>
        <w:rPr>
          <w:rStyle w:val="FootnoteReference"/>
          <w:rFonts w:eastAsia="EC Square Sans Pro" w:cs="EC Square Sans Pro"/>
          <w:color w:val="000000" w:themeColor="text1"/>
        </w:rPr>
        <w:footnoteReference w:id="28"/>
      </w:r>
      <w:r>
        <w:t>. Following the recent simplification efforts,</w:t>
      </w:r>
      <w:r>
        <w:rPr>
          <w:rStyle w:val="FootnoteReference"/>
        </w:rPr>
        <w:footnoteReference w:id="29"/>
      </w:r>
      <w:r>
        <w:t xml:space="preserve"> measures contained in the RRPs were streamlined and their number significantly reduced. However, measures with a gender flag were not particularly affected by the simplification, as they diminished from 136 to 130. Of these, 8 measures support children and the youth, 19 contribute to climate objectives, and 19 to digital objectives, with one of them supporting green and digital objectives at the same time.</w:t>
      </w:r>
    </w:p>
    <w:p w14:paraId="390BF01F" w14:textId="77777777" w:rsidR="00D933B7" w:rsidRPr="00674F29" w:rsidRDefault="00D933B7" w:rsidP="00373960">
      <w:pPr>
        <w:pStyle w:val="ListParagraph"/>
        <w:numPr>
          <w:ilvl w:val="0"/>
          <w:numId w:val="9"/>
        </w:numPr>
        <w:spacing w:after="240" w:line="264" w:lineRule="auto"/>
        <w:ind w:left="357" w:hanging="357"/>
        <w:jc w:val="both"/>
      </w:pPr>
      <w:r>
        <w:rPr>
          <w:rFonts w:eastAsia="EC Square Sans Pro" w:cs="EC Square Sans Pro"/>
          <w:color w:val="000000" w:themeColor="text1"/>
        </w:rPr>
        <w:t>The 123 gender flagged measures contained in RRPs include 72 investments and 51 reforms, mirroring the unique feature of the RRF which combines reforms and investments to optimise the long-</w:t>
      </w:r>
      <w:r>
        <w:t xml:space="preserve">lasting impact of the EU budget on the ground. These measures include 207 milestones and targets in 25 RRPs, of which 117 are already assessed by the Commission as fulfilled, and 35 are reported by Member States as completed. </w:t>
      </w:r>
    </w:p>
    <w:p w14:paraId="1A07B40C" w14:textId="77777777" w:rsidR="00D933B7" w:rsidRPr="0042579A" w:rsidRDefault="00D933B7" w:rsidP="00373960">
      <w:pPr>
        <w:pStyle w:val="ListParagraph"/>
        <w:numPr>
          <w:ilvl w:val="0"/>
          <w:numId w:val="9"/>
        </w:numPr>
        <w:spacing w:after="240" w:line="264" w:lineRule="auto"/>
        <w:ind w:left="357" w:hanging="357"/>
        <w:jc w:val="both"/>
        <w:rPr>
          <w:rFonts w:eastAsia="EC Square Sans Pro" w:cs="EC Square Sans Pro"/>
          <w:color w:val="000000" w:themeColor="text1"/>
        </w:rPr>
      </w:pPr>
      <w:r>
        <w:rPr>
          <w:rFonts w:eastAsia="EC Square Sans Pro" w:cs="EC Square Sans Pro"/>
          <w:color w:val="000000" w:themeColor="text1"/>
        </w:rPr>
        <w:t>As set out in Article</w:t>
      </w:r>
      <w:r>
        <w:rPr>
          <w:rFonts w:ascii="Calibri" w:eastAsia="Calibri" w:hAnsi="Calibri" w:cs="Calibri"/>
          <w:color w:val="000000" w:themeColor="text1"/>
        </w:rPr>
        <w:t> </w:t>
      </w:r>
      <w:r>
        <w:rPr>
          <w:rFonts w:eastAsia="EC Square Sans Pro" w:cs="EC Square Sans Pro"/>
          <w:color w:val="000000" w:themeColor="text1"/>
        </w:rPr>
        <w:t>4 of the RRF Regulation, mitigating the social and economic impact of the COVID-19 crisis on women is a clear objective of the Facility. Member States are required to explain how the measures in their RRPs contribute to gender equality and equal opportunities for all and the mainstreaming of these objectives.</w:t>
      </w:r>
    </w:p>
    <w:p w14:paraId="34930195" w14:textId="77777777" w:rsidR="00D933B7" w:rsidRPr="00D6004A" w:rsidRDefault="00D933B7" w:rsidP="00373960">
      <w:pPr>
        <w:pStyle w:val="ListParagraph"/>
        <w:numPr>
          <w:ilvl w:val="0"/>
          <w:numId w:val="9"/>
        </w:numPr>
        <w:spacing w:after="240" w:line="264" w:lineRule="auto"/>
        <w:ind w:left="357" w:hanging="357"/>
        <w:jc w:val="both"/>
        <w:rPr>
          <w:rFonts w:eastAsia="EC Square Sans Pro" w:cs="EC Square Sans Pro"/>
          <w:color w:val="000000" w:themeColor="text1"/>
        </w:rPr>
      </w:pPr>
      <w:r>
        <w:rPr>
          <w:rFonts w:eastAsia="EC Square Sans Pro" w:cs="EC Square Sans Pro"/>
        </w:rPr>
        <w:t>RRPs contain a wide range of measures contributing to gender equality. These include investments and reforms specifically designed to tackle inequalities based on gender (score 2, contributing to this objective with around EUR 12.4 billion</w:t>
      </w:r>
      <w:r>
        <w:rPr>
          <w:rFonts w:eastAsia="EC Square Sans Pro" w:cs="EC Square Sans Pro"/>
          <w:color w:val="000000" w:themeColor="text1"/>
        </w:rPr>
        <w:t xml:space="preserve"> </w:t>
      </w:r>
      <w:r>
        <w:rPr>
          <w:rFonts w:eastAsia="EC Square Sans Pro" w:cs="EC Square Sans Pro"/>
        </w:rPr>
        <w:t xml:space="preserve">over the lifetime of the RRF) and other type of investments and reforms which are directly or indirectly contributing to gender equality (score 1, corresponding to around EUR 5.7 </w:t>
      </w:r>
      <w:r>
        <w:rPr>
          <w:rFonts w:eastAsia="EC Square Sans Pro" w:cs="EC Square Sans Pro"/>
          <w:color w:val="000000" w:themeColor="text1"/>
        </w:rPr>
        <w:t>billion</w:t>
      </w:r>
      <w:r>
        <w:rPr>
          <w:rFonts w:eastAsia="EC Square Sans Pro" w:cs="EC Square Sans Pro"/>
        </w:rPr>
        <w:t xml:space="preserve">. </w:t>
      </w:r>
      <w:r>
        <w:t>An example of RRP measure specifically designed to tackle gender-inequalities is the Portuguese reform to combat inequalities between women and men, which awards a seal to companies with a narrow gender pay gap</w:t>
      </w:r>
      <w:r>
        <w:rPr>
          <w:rFonts w:eastAsia="EC Square Sans Pro" w:cs="EC Square Sans Pro"/>
        </w:rPr>
        <w:t xml:space="preserve">. An example of RRP measures directly or indirectly contributing to gender equality include investments and reforms improving the access to and the quality of long-term care, for which women traditionally take a disproportionate burden in households (such measures feature in the RRPs of AT, CY, CZ, EE, LT, PL, SK, SI, ES). </w:t>
      </w:r>
    </w:p>
    <w:tbl>
      <w:tblPr>
        <w:tblStyle w:val="Planning2022instructions"/>
        <w:tblW w:w="0" w:type="auto"/>
        <w:tblLook w:val="04A0" w:firstRow="1" w:lastRow="0" w:firstColumn="1" w:lastColumn="0" w:noHBand="0" w:noVBand="1"/>
      </w:tblPr>
      <w:tblGrid>
        <w:gridCol w:w="9628"/>
      </w:tblGrid>
      <w:tr w:rsidR="00D933B7" w:rsidRPr="0047239D" w14:paraId="551E50F0" w14:textId="77777777">
        <w:tc>
          <w:tcPr>
            <w:tcW w:w="9738" w:type="dxa"/>
            <w:shd w:val="clear" w:color="auto" w:fill="auto"/>
          </w:tcPr>
          <w:p w14:paraId="06B08713" w14:textId="77777777" w:rsidR="00D933B7" w:rsidRPr="00674F29" w:rsidRDefault="00D933B7">
            <w:pPr>
              <w:spacing w:after="0" w:line="240" w:lineRule="auto"/>
              <w:textAlignment w:val="baseline"/>
              <w:rPr>
                <w:rFonts w:eastAsia="Times New Roman" w:cs="Segoe UI"/>
                <w:sz w:val="22"/>
                <w:szCs w:val="22"/>
                <w:lang w:eastAsia="en-IE"/>
              </w:rPr>
            </w:pPr>
          </w:p>
          <w:p w14:paraId="3D3AA47E" w14:textId="77777777" w:rsidR="00D933B7" w:rsidRPr="00674F29" w:rsidRDefault="00D933B7">
            <w:pPr>
              <w:spacing w:after="0" w:line="240" w:lineRule="auto"/>
              <w:textAlignment w:val="baseline"/>
              <w:rPr>
                <w:rFonts w:ascii="Times New Roman" w:eastAsia="Times New Roman" w:hAnsi="Times New Roman" w:cs="Segoe UI"/>
                <w:sz w:val="22"/>
                <w:szCs w:val="22"/>
                <w:lang w:eastAsia="en-IE"/>
              </w:rPr>
            </w:pPr>
            <w:r>
              <w:rPr>
                <w:rFonts w:eastAsia="Times New Roman" w:cs="Segoe UI"/>
                <w:sz w:val="22"/>
                <w:szCs w:val="22"/>
                <w:lang w:eastAsia="en-IE"/>
              </w:rPr>
              <w:t>Gender disaggregated information:</w:t>
            </w:r>
            <w:r>
              <w:rPr>
                <w:rFonts w:ascii="Times New Roman" w:eastAsia="Times New Roman" w:hAnsi="Times New Roman" w:cs="Segoe UI"/>
                <w:sz w:val="22"/>
                <w:szCs w:val="22"/>
                <w:lang w:eastAsia="en-IE"/>
              </w:rPr>
              <w:t> </w:t>
            </w:r>
          </w:p>
          <w:p w14:paraId="0DC53F48" w14:textId="77777777" w:rsidR="00D933B7" w:rsidRPr="00674F29" w:rsidRDefault="00D933B7">
            <w:pPr>
              <w:spacing w:after="0" w:line="240" w:lineRule="auto"/>
              <w:textAlignment w:val="baseline"/>
              <w:rPr>
                <w:rFonts w:ascii="Times New Roman" w:eastAsia="Times New Roman" w:hAnsi="Times New Roman" w:cs="Segoe UI"/>
                <w:sz w:val="22"/>
                <w:szCs w:val="22"/>
                <w:lang w:eastAsia="en-IE"/>
              </w:rPr>
            </w:pPr>
          </w:p>
          <w:p w14:paraId="631967E6" w14:textId="77777777" w:rsidR="00D933B7" w:rsidRPr="00745401" w:rsidRDefault="00D933B7" w:rsidP="00373960">
            <w:pPr>
              <w:pStyle w:val="ListParagraph"/>
              <w:numPr>
                <w:ilvl w:val="0"/>
                <w:numId w:val="37"/>
              </w:numPr>
              <w:tabs>
                <w:tab w:val="left" w:pos="8959"/>
              </w:tabs>
              <w:spacing w:after="0" w:line="240" w:lineRule="auto"/>
              <w:ind w:left="738" w:right="315"/>
              <w:jc w:val="both"/>
              <w:rPr>
                <w:rFonts w:eastAsia="EC Square Sans Pro" w:cs="EC Square Sans Pro"/>
                <w:color w:val="000000" w:themeColor="text1"/>
              </w:rPr>
            </w:pPr>
            <w:r>
              <w:rPr>
                <w:rStyle w:val="eop"/>
                <w:rFonts w:eastAsia="EC Square Sans Pro" w:cs="EC Square Sans Pro"/>
                <w:color w:val="000000" w:themeColor="text1"/>
                <w:sz w:val="22"/>
                <w:szCs w:val="22"/>
              </w:rPr>
              <w:t>Member States report gender disaggregated data for results and outputs achieved with RRF support within common indicators 8, 10, 11 and 14.</w:t>
            </w:r>
          </w:p>
          <w:p w14:paraId="60B3CBFA" w14:textId="77777777" w:rsidR="00D933B7" w:rsidRPr="00C552E7" w:rsidRDefault="00D933B7" w:rsidP="00373960">
            <w:pPr>
              <w:pStyle w:val="ListParagraph"/>
              <w:numPr>
                <w:ilvl w:val="0"/>
                <w:numId w:val="37"/>
              </w:numPr>
              <w:tabs>
                <w:tab w:val="left" w:pos="8959"/>
              </w:tabs>
              <w:spacing w:after="0" w:line="240" w:lineRule="auto"/>
              <w:ind w:left="738" w:right="315"/>
              <w:jc w:val="both"/>
              <w:rPr>
                <w:rStyle w:val="eop"/>
                <w:sz w:val="22"/>
                <w:szCs w:val="22"/>
              </w:rPr>
            </w:pPr>
            <w:r>
              <w:rPr>
                <w:rStyle w:val="eop"/>
                <w:rFonts w:eastAsia="EC Square Sans Pro" w:cs="EC Square Sans Pro"/>
                <w:color w:val="000000" w:themeColor="text1"/>
                <w:sz w:val="22"/>
                <w:szCs w:val="22"/>
              </w:rPr>
              <w:t>For example, research facilities supported by the RRF, employed 34 900 male, 23 400 female researchers full-time equivalent in 2025 (common indicator 8).</w:t>
            </w:r>
          </w:p>
          <w:p w14:paraId="6CA52576" w14:textId="77777777" w:rsidR="00D933B7" w:rsidRPr="00C552E7" w:rsidRDefault="00D933B7" w:rsidP="00373960">
            <w:pPr>
              <w:pStyle w:val="ListParagraph"/>
              <w:numPr>
                <w:ilvl w:val="0"/>
                <w:numId w:val="37"/>
              </w:numPr>
              <w:tabs>
                <w:tab w:val="left" w:pos="8959"/>
              </w:tabs>
              <w:spacing w:after="0" w:line="240" w:lineRule="auto"/>
              <w:ind w:left="738" w:right="315"/>
              <w:jc w:val="both"/>
              <w:rPr>
                <w:rStyle w:val="eop"/>
                <w:sz w:val="22"/>
                <w:szCs w:val="22"/>
              </w:rPr>
            </w:pPr>
            <w:r>
              <w:rPr>
                <w:rStyle w:val="eop"/>
                <w:sz w:val="22"/>
                <w:szCs w:val="22"/>
              </w:rPr>
              <w:t>So far, participants in education and training supported by the RRF amounted to a total of 12.9 million participants across all age groups. Out of the total, 7.7 million female, 5.2 m</w:t>
            </w:r>
            <w:r>
              <w:rPr>
                <w:rStyle w:val="eop"/>
                <w:rFonts w:eastAsia="EC Square Sans Pro" w:cs="EC Square Sans Pro"/>
                <w:color w:val="000000" w:themeColor="text1"/>
                <w:sz w:val="22"/>
                <w:szCs w:val="22"/>
              </w:rPr>
              <w:t xml:space="preserve">illion </w:t>
            </w:r>
            <w:r>
              <w:rPr>
                <w:rStyle w:val="eop"/>
                <w:sz w:val="22"/>
                <w:szCs w:val="22"/>
              </w:rPr>
              <w:t xml:space="preserve">male were reported (common indicator 10). </w:t>
            </w:r>
          </w:p>
          <w:p w14:paraId="169B126F" w14:textId="77777777" w:rsidR="00D933B7" w:rsidRPr="00C552E7" w:rsidRDefault="00D933B7" w:rsidP="00373960">
            <w:pPr>
              <w:pStyle w:val="ListParagraph"/>
              <w:numPr>
                <w:ilvl w:val="0"/>
                <w:numId w:val="37"/>
              </w:numPr>
              <w:tabs>
                <w:tab w:val="left" w:pos="8959"/>
              </w:tabs>
              <w:spacing w:after="0" w:line="240" w:lineRule="auto"/>
              <w:ind w:left="738" w:right="315"/>
              <w:jc w:val="both"/>
              <w:rPr>
                <w:rStyle w:val="eop"/>
                <w:sz w:val="22"/>
                <w:szCs w:val="22"/>
              </w:rPr>
            </w:pPr>
            <w:r>
              <w:rPr>
                <w:rStyle w:val="eop"/>
                <w:sz w:val="22"/>
                <w:szCs w:val="22"/>
              </w:rPr>
              <w:t xml:space="preserve">The total number of </w:t>
            </w:r>
            <w:r>
              <w:rPr>
                <w:rStyle w:val="eop"/>
                <w:rFonts w:eastAsia="EC Square Sans Pro" w:cs="EC Square Sans Pro"/>
                <w:color w:val="000000" w:themeColor="text1"/>
                <w:sz w:val="22"/>
                <w:szCs w:val="22"/>
              </w:rPr>
              <w:t>7</w:t>
            </w:r>
            <w:r>
              <w:rPr>
                <w:rStyle w:val="eop"/>
                <w:sz w:val="22"/>
                <w:szCs w:val="22"/>
              </w:rPr>
              <w:t xml:space="preserve"> million people in RRF-supported employment or job searching activities, is subdivided into 3.7 million female, 3.</w:t>
            </w:r>
            <w:r>
              <w:rPr>
                <w:rStyle w:val="eop"/>
                <w:rFonts w:eastAsia="EC Square Sans Pro" w:cs="EC Square Sans Pro"/>
                <w:color w:val="000000" w:themeColor="text1"/>
                <w:sz w:val="22"/>
                <w:szCs w:val="22"/>
              </w:rPr>
              <w:t>3</w:t>
            </w:r>
            <w:r>
              <w:rPr>
                <w:rStyle w:val="eop"/>
                <w:sz w:val="22"/>
                <w:szCs w:val="22"/>
              </w:rPr>
              <w:t xml:space="preserve"> million male across all age groups (common indicator 11).</w:t>
            </w:r>
          </w:p>
          <w:p w14:paraId="561EFBD2" w14:textId="77777777" w:rsidR="00D933B7" w:rsidRPr="00C552E7" w:rsidRDefault="00D933B7" w:rsidP="00373960">
            <w:pPr>
              <w:pStyle w:val="ListParagraph"/>
              <w:numPr>
                <w:ilvl w:val="0"/>
                <w:numId w:val="37"/>
              </w:numPr>
              <w:tabs>
                <w:tab w:val="left" w:pos="8959"/>
              </w:tabs>
              <w:spacing w:after="0" w:line="240" w:lineRule="auto"/>
              <w:ind w:left="738" w:right="315"/>
              <w:jc w:val="both"/>
              <w:rPr>
                <w:rStyle w:val="eop"/>
                <w:sz w:val="22"/>
                <w:szCs w:val="22"/>
              </w:rPr>
            </w:pPr>
            <w:r>
              <w:rPr>
                <w:rStyle w:val="eop"/>
                <w:sz w:val="22"/>
                <w:szCs w:val="22"/>
              </w:rPr>
              <w:t xml:space="preserve">The number of young people aged 15-29 receiving support by the RRF, amounted to 863 200 male, and 893 400 female (common indicator 14).  </w:t>
            </w:r>
          </w:p>
          <w:p w14:paraId="7DAF9CC6" w14:textId="77777777" w:rsidR="00D933B7" w:rsidRPr="00C84F85" w:rsidRDefault="00D933B7">
            <w:pPr>
              <w:pStyle w:val="ListParagraph"/>
              <w:spacing w:after="0" w:line="240" w:lineRule="auto"/>
              <w:ind w:left="1080"/>
              <w:jc w:val="both"/>
              <w:rPr>
                <w:rFonts w:eastAsia="EC Square Sans Pro" w:cs="EC Square Sans Pro"/>
                <w:color w:val="000000" w:themeColor="text1"/>
              </w:rPr>
            </w:pPr>
          </w:p>
        </w:tc>
      </w:tr>
    </w:tbl>
    <w:p w14:paraId="0713EE84" w14:textId="77777777" w:rsidR="00D933B7" w:rsidRDefault="00D933B7" w:rsidP="00D933B7">
      <w:pPr>
        <w:rPr>
          <w:b/>
          <w:bCs/>
        </w:rPr>
      </w:pPr>
    </w:p>
    <w:p w14:paraId="22B203F0"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4FA9B0AF"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224DDAB1"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ascii="Calibri" w:hAnsi="Calibri" w:cs="Calibri"/>
                <w:b/>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1FCB7D3D"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5C9044D5"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25AD77A5"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ascii="Calibri" w:hAnsi="Calibri" w:cs="Calibri"/>
                <w:b/>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0AD3CDBC"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7A886223"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5D29C56F"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sz w:val="20"/>
                <w:lang w:eastAsia="en-IE"/>
              </w:rPr>
              <w:t>Total</w:t>
            </w:r>
            <w:r>
              <w:rPr>
                <w:rFonts w:ascii="Calibri" w:hAnsi="Calibri" w:cs="Calibri"/>
                <w:b/>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268822BF" w14:textId="77777777" w:rsidR="00D933B7" w:rsidRPr="00674F29" w:rsidRDefault="00D933B7">
            <w:pPr>
              <w:spacing w:after="0" w:line="240" w:lineRule="auto"/>
              <w:jc w:val="center"/>
              <w:textAlignment w:val="baseline"/>
              <w:rPr>
                <w:rFonts w:ascii="Segoe UI" w:hAnsi="Segoe UI" w:cs="Segoe UI"/>
                <w:b/>
                <w:sz w:val="18"/>
                <w:szCs w:val="18"/>
                <w:lang w:eastAsia="en-IE"/>
              </w:rPr>
            </w:pPr>
            <w:r>
              <w:rPr>
                <w:rFonts w:cs="Segoe UI"/>
                <w:b/>
                <w:bCs/>
                <w:sz w:val="20"/>
                <w:lang w:eastAsia="en-IE"/>
              </w:rPr>
              <w:t>% of the 2021-2025 envelope</w:t>
            </w:r>
          </w:p>
        </w:tc>
      </w:tr>
      <w:tr w:rsidR="00D933B7" w:rsidRPr="00426441" w14:paraId="0B565C02" w14:textId="77777777">
        <w:trPr>
          <w:trHeight w:val="300"/>
        </w:trPr>
        <w:tc>
          <w:tcPr>
            <w:tcW w:w="1276" w:type="dxa"/>
            <w:tcBorders>
              <w:top w:val="single" w:sz="6" w:space="0" w:color="8C8C8C"/>
              <w:left w:val="nil"/>
              <w:bottom w:val="single" w:sz="6" w:space="0" w:color="8C8C8C"/>
              <w:right w:val="nil"/>
            </w:tcBorders>
            <w:vAlign w:val="center"/>
            <w:hideMark/>
          </w:tcPr>
          <w:p w14:paraId="3BEC055D" w14:textId="77777777" w:rsidR="00D933B7" w:rsidRPr="00674F29" w:rsidRDefault="00D933B7">
            <w:pPr>
              <w:spacing w:after="0" w:line="240" w:lineRule="auto"/>
              <w:textAlignment w:val="baseline"/>
              <w:rPr>
                <w:rFonts w:ascii="Segoe UI" w:hAnsi="Segoe UI" w:cs="Segoe UI"/>
                <w:b/>
                <w:sz w:val="18"/>
                <w:szCs w:val="18"/>
                <w:lang w:eastAsia="en-IE"/>
              </w:rPr>
            </w:pPr>
            <w:r>
              <w:rPr>
                <w:rFonts w:cs="Segoe UI"/>
                <w:b/>
                <w:bCs/>
                <w:sz w:val="20"/>
                <w:lang w:eastAsia="en-IE"/>
              </w:rPr>
              <w:t>Digital contribution</w:t>
            </w:r>
            <w:r>
              <w:rPr>
                <w:rFonts w:ascii="Calibri" w:hAnsi="Calibri" w:cs="Calibri"/>
                <w:b/>
                <w:sz w:val="20"/>
                <w:lang w:eastAsia="en-IE"/>
              </w:rPr>
              <w:t> </w:t>
            </w:r>
          </w:p>
        </w:tc>
        <w:tc>
          <w:tcPr>
            <w:tcW w:w="1134" w:type="dxa"/>
            <w:tcBorders>
              <w:top w:val="single" w:sz="6" w:space="0" w:color="8C8C8C"/>
              <w:left w:val="nil"/>
              <w:bottom w:val="single" w:sz="6" w:space="0" w:color="8C8C8C"/>
              <w:right w:val="nil"/>
            </w:tcBorders>
            <w:vAlign w:val="center"/>
            <w:hideMark/>
          </w:tcPr>
          <w:p w14:paraId="689687D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59 518.3</w:t>
            </w:r>
          </w:p>
        </w:tc>
        <w:tc>
          <w:tcPr>
            <w:tcW w:w="1276" w:type="dxa"/>
            <w:tcBorders>
              <w:top w:val="single" w:sz="6" w:space="0" w:color="8C8C8C"/>
              <w:left w:val="nil"/>
              <w:bottom w:val="single" w:sz="6" w:space="0" w:color="8C8C8C"/>
              <w:right w:val="nil"/>
            </w:tcBorders>
            <w:vAlign w:val="center"/>
            <w:hideMark/>
          </w:tcPr>
          <w:p w14:paraId="71E53E4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35 109.8</w:t>
            </w:r>
          </w:p>
        </w:tc>
        <w:tc>
          <w:tcPr>
            <w:tcW w:w="1134" w:type="dxa"/>
            <w:tcBorders>
              <w:top w:val="single" w:sz="6" w:space="0" w:color="8C8C8C"/>
              <w:left w:val="nil"/>
              <w:bottom w:val="single" w:sz="6" w:space="0" w:color="8C8C8C"/>
              <w:right w:val="nil"/>
            </w:tcBorders>
            <w:vAlign w:val="center"/>
            <w:hideMark/>
          </w:tcPr>
          <w:p w14:paraId="029241F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55 467.4</w:t>
            </w:r>
          </w:p>
        </w:tc>
        <w:tc>
          <w:tcPr>
            <w:tcW w:w="1276" w:type="dxa"/>
            <w:tcBorders>
              <w:top w:val="single" w:sz="6" w:space="0" w:color="8C8C8C"/>
              <w:left w:val="nil"/>
              <w:bottom w:val="single" w:sz="6" w:space="0" w:color="8C8C8C"/>
              <w:right w:val="nil"/>
            </w:tcBorders>
            <w:vAlign w:val="center"/>
          </w:tcPr>
          <w:p w14:paraId="3FF89DFB"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596.5</w:t>
            </w:r>
          </w:p>
        </w:tc>
        <w:tc>
          <w:tcPr>
            <w:tcW w:w="1134" w:type="dxa"/>
            <w:tcBorders>
              <w:top w:val="single" w:sz="6" w:space="0" w:color="8C8C8C"/>
              <w:left w:val="nil"/>
              <w:bottom w:val="single" w:sz="6" w:space="0" w:color="8C8C8C"/>
              <w:right w:val="nil"/>
            </w:tcBorders>
            <w:vAlign w:val="center"/>
          </w:tcPr>
          <w:p w14:paraId="3FD18173"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252.5</w:t>
            </w:r>
          </w:p>
        </w:tc>
        <w:tc>
          <w:tcPr>
            <w:tcW w:w="1233" w:type="dxa"/>
            <w:tcBorders>
              <w:top w:val="single" w:sz="6" w:space="0" w:color="8C8C8C"/>
              <w:left w:val="nil"/>
              <w:bottom w:val="single" w:sz="6" w:space="0" w:color="8C8C8C"/>
              <w:right w:val="nil"/>
            </w:tcBorders>
            <w:vAlign w:val="center"/>
            <w:hideMark/>
          </w:tcPr>
          <w:p w14:paraId="635FEC6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150 944.6</w:t>
            </w:r>
          </w:p>
        </w:tc>
        <w:tc>
          <w:tcPr>
            <w:tcW w:w="1176" w:type="dxa"/>
            <w:tcBorders>
              <w:top w:val="single" w:sz="6" w:space="0" w:color="8C8C8C"/>
              <w:left w:val="nil"/>
              <w:bottom w:val="single" w:sz="6" w:space="0" w:color="8C8C8C"/>
              <w:right w:val="nil"/>
            </w:tcBorders>
            <w:vAlign w:val="center"/>
            <w:hideMark/>
          </w:tcPr>
          <w:p w14:paraId="71FCD3C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24.4%</w:t>
            </w:r>
          </w:p>
        </w:tc>
      </w:tr>
    </w:tbl>
    <w:p w14:paraId="0B146803" w14:textId="77777777" w:rsidR="00D933B7" w:rsidRDefault="00D933B7" w:rsidP="00D933B7">
      <w:pPr>
        <w:rPr>
          <w:lang w:eastAsia="en-GB"/>
        </w:rPr>
      </w:pPr>
    </w:p>
    <w:p w14:paraId="28E6DFCE" w14:textId="77777777" w:rsidR="00D933B7" w:rsidRPr="008B705A" w:rsidRDefault="00D933B7" w:rsidP="00373960">
      <w:pPr>
        <w:pStyle w:val="ListParagraph"/>
        <w:keepNext/>
        <w:keepLines/>
        <w:numPr>
          <w:ilvl w:val="0"/>
          <w:numId w:val="9"/>
        </w:numPr>
        <w:spacing w:before="120" w:after="240" w:line="264" w:lineRule="auto"/>
        <w:ind w:left="357" w:hanging="357"/>
        <w:jc w:val="both"/>
      </w:pPr>
      <w:r>
        <w:rPr>
          <w:rFonts w:eastAsia="EC Square Sans Pro" w:cs="EC Square Sans Pro"/>
          <w:color w:val="000000" w:themeColor="text1"/>
        </w:rPr>
        <w:t>The Recovery and Resilience Facility significantly contributes to the digital transformation in the EU. The RRF regulation requires that at least 20% of the total allocation in each RRP support digital objectives. The adopted RRPs exceed this target, with around 25%</w:t>
      </w:r>
      <w:r>
        <w:rPr>
          <w:rFonts w:eastAsia="EC Square Sans Pro" w:cs="EC Square Sans Pro"/>
          <w:i/>
          <w:iCs/>
          <w:color w:val="000000" w:themeColor="text1"/>
        </w:rPr>
        <w:t xml:space="preserve"> </w:t>
      </w:r>
      <w:r>
        <w:rPr>
          <w:rFonts w:eastAsia="EC Square Sans Pro" w:cs="EC Square Sans Pro"/>
          <w:color w:val="000000" w:themeColor="text1"/>
        </w:rPr>
        <w:t>of the total allocation of the plans contributing to the digital transformation (as calculated according to the digital tagging methodology set out in Annex</w:t>
      </w:r>
      <w:r>
        <w:rPr>
          <w:rFonts w:ascii="Calibri" w:eastAsia="Calibri" w:hAnsi="Calibri" w:cs="Calibri"/>
          <w:color w:val="000000" w:themeColor="text1"/>
        </w:rPr>
        <w:t> </w:t>
      </w:r>
      <w:r>
        <w:rPr>
          <w:rFonts w:eastAsia="EC Square Sans Pro" w:cs="EC Square Sans Pro"/>
          <w:color w:val="000000" w:themeColor="text1"/>
        </w:rPr>
        <w:t>VII of the RRF regulation).</w:t>
      </w:r>
    </w:p>
    <w:p w14:paraId="3C24BBD3" w14:textId="77777777" w:rsidR="00D933B7" w:rsidRPr="00057B4B" w:rsidRDefault="00D933B7" w:rsidP="00373960">
      <w:pPr>
        <w:pStyle w:val="ListParagraph"/>
        <w:keepNext/>
        <w:keepLines/>
        <w:numPr>
          <w:ilvl w:val="0"/>
          <w:numId w:val="9"/>
        </w:numPr>
        <w:spacing w:before="120" w:after="240" w:line="264" w:lineRule="auto"/>
        <w:ind w:left="357" w:hanging="357"/>
        <w:jc w:val="both"/>
      </w:pPr>
      <w:r>
        <w:rPr>
          <w:rFonts w:eastAsia="EC Square Sans Pro" w:cs="EC Square Sans Pro"/>
          <w:color w:val="000000" w:themeColor="text1"/>
        </w:rPr>
        <w:t xml:space="preserve">By the end of 2025, important steps had been taken to implement digital measures, for example those related to the digital transformation of social services, the digital equipment of educational facilities, or the creation of cybersecurity platforms. </w:t>
      </w:r>
      <w:r>
        <w:t xml:space="preserve">At the end of 2025, 987 or close to half of digital-related milestones and targets were assessed by the Commission as fulfilled, and 330 (15%) were reported by Member States as completed.  </w:t>
      </w:r>
    </w:p>
    <w:p w14:paraId="68466D42" w14:textId="77777777" w:rsidR="00D933B7" w:rsidRDefault="00D933B7" w:rsidP="00F72C99">
      <w:pPr>
        <w:pStyle w:val="Heading3"/>
      </w:pPr>
      <w:r>
        <w:t>Contribution to strategic technologies (STEP)</w:t>
      </w:r>
    </w:p>
    <w:p w14:paraId="70DA747C" w14:textId="77777777" w:rsidR="00D933B7" w:rsidRPr="00B7252D" w:rsidRDefault="00D933B7" w:rsidP="00373960">
      <w:pPr>
        <w:pStyle w:val="ListParagraph"/>
        <w:keepNext/>
        <w:keepLines/>
        <w:numPr>
          <w:ilvl w:val="0"/>
          <w:numId w:val="9"/>
        </w:numPr>
        <w:spacing w:before="120" w:after="240" w:line="264" w:lineRule="auto"/>
        <w:ind w:left="357" w:hanging="357"/>
        <w:jc w:val="both"/>
        <w:rPr>
          <w:rFonts w:eastAsia="EC Square Sans Pro" w:cs="EC Square Sans Pro"/>
          <w:color w:val="000000" w:themeColor="text1"/>
        </w:rPr>
      </w:pPr>
      <w:r>
        <w:rPr>
          <w:rFonts w:eastAsia="EC Square Sans Pro" w:cs="EC Square Sans Pro"/>
          <w:color w:val="000000" w:themeColor="text1"/>
        </w:rPr>
        <w:t>In line with Regulation</w:t>
      </w:r>
      <w:r>
        <w:rPr>
          <w:rFonts w:ascii="Calibri" w:eastAsia="EC Square Sans Pro" w:hAnsi="Calibri" w:cs="Calibri"/>
          <w:color w:val="000000" w:themeColor="text1"/>
        </w:rPr>
        <w:t> </w:t>
      </w:r>
      <w:r>
        <w:rPr>
          <w:rFonts w:eastAsia="EC Square Sans Pro" w:cs="EC Square Sans Pro"/>
          <w:color w:val="000000" w:themeColor="text1"/>
        </w:rPr>
        <w:t>(EU)</w:t>
      </w:r>
      <w:r>
        <w:rPr>
          <w:rFonts w:ascii="Calibri" w:eastAsia="EC Square Sans Pro" w:hAnsi="Calibri" w:cs="Calibri"/>
          <w:color w:val="000000" w:themeColor="text1"/>
        </w:rPr>
        <w:t> </w:t>
      </w:r>
      <w:r>
        <w:rPr>
          <w:rFonts w:eastAsia="EC Square Sans Pro" w:cs="EC Square Sans Pro"/>
          <w:color w:val="000000" w:themeColor="text1"/>
        </w:rPr>
        <w:t>2024/795 (the</w:t>
      </w:r>
      <w:r>
        <w:rPr>
          <w:rFonts w:ascii="Calibri" w:eastAsia="EC Square Sans Pro" w:hAnsi="Calibri" w:cs="Calibri"/>
          <w:color w:val="000000" w:themeColor="text1"/>
        </w:rPr>
        <w:t> </w:t>
      </w:r>
      <w:r>
        <w:rPr>
          <w:rFonts w:eastAsia="EC Square Sans Pro" w:cs="EC Square Sans Pro"/>
          <w:color w:val="000000" w:themeColor="text1"/>
        </w:rPr>
        <w:t>Strategic Technologies for Europe Platform (STEP)</w:t>
      </w:r>
      <w:r>
        <w:rPr>
          <w:rFonts w:ascii="Calibri" w:eastAsia="EC Square Sans Pro" w:hAnsi="Calibri" w:cs="Calibri"/>
          <w:color w:val="000000" w:themeColor="text1"/>
        </w:rPr>
        <w:t> </w:t>
      </w:r>
      <w:r>
        <w:rPr>
          <w:rFonts w:eastAsia="EC Square Sans Pro" w:cs="EC Square Sans Pro"/>
          <w:color w:val="000000" w:themeColor="text1"/>
        </w:rPr>
        <w:t>Regulation), the</w:t>
      </w:r>
      <w:r>
        <w:rPr>
          <w:rFonts w:ascii="Calibri" w:eastAsia="EC Square Sans Pro" w:hAnsi="Calibri" w:cs="Calibri"/>
          <w:color w:val="000000" w:themeColor="text1"/>
        </w:rPr>
        <w:t> </w:t>
      </w:r>
      <w:r>
        <w:rPr>
          <w:rFonts w:eastAsia="EC Square Sans Pro" w:cs="EC Square Sans Pro"/>
          <w:color w:val="000000" w:themeColor="text1"/>
        </w:rPr>
        <w:t>RRF</w:t>
      </w:r>
      <w:r>
        <w:rPr>
          <w:rFonts w:ascii="Calibri" w:eastAsia="EC Square Sans Pro" w:hAnsi="Calibri" w:cs="Calibri"/>
          <w:color w:val="000000" w:themeColor="text1"/>
        </w:rPr>
        <w:t> </w:t>
      </w:r>
      <w:r>
        <w:rPr>
          <w:rFonts w:eastAsia="EC Square Sans Pro" w:cs="EC Square Sans Pro"/>
          <w:color w:val="000000" w:themeColor="text1"/>
        </w:rPr>
        <w:t>is one of the instruments mobilised under STEP to strengthen the competitiveness and resilience of the European economy. By integrating</w:t>
      </w:r>
      <w:r>
        <w:rPr>
          <w:rFonts w:ascii="Calibri" w:eastAsia="EC Square Sans Pro" w:hAnsi="Calibri" w:cs="Calibri"/>
          <w:color w:val="000000" w:themeColor="text1"/>
        </w:rPr>
        <w:t> </w:t>
      </w:r>
      <w:r>
        <w:rPr>
          <w:rFonts w:eastAsia="EC Square Sans Pro" w:cs="EC Square Sans Pro"/>
          <w:color w:val="000000" w:themeColor="text1"/>
        </w:rPr>
        <w:t>STEP</w:t>
      </w:r>
      <w:r>
        <w:rPr>
          <w:rFonts w:ascii="Calibri" w:eastAsia="EC Square Sans Pro" w:hAnsi="Calibri" w:cs="Calibri"/>
          <w:color w:val="000000" w:themeColor="text1"/>
        </w:rPr>
        <w:t> </w:t>
      </w:r>
      <w:r>
        <w:rPr>
          <w:rFonts w:eastAsia="EC Square Sans Pro" w:cs="EC Square Sans Pro"/>
          <w:color w:val="000000" w:themeColor="text1"/>
        </w:rPr>
        <w:t>priorities into their RRPs, Member States can channel resources towards the development and scaling up of critical technologies.</w:t>
      </w:r>
      <w:r>
        <w:rPr>
          <w:rFonts w:ascii="Calibri" w:eastAsia="EC Square Sans Pro" w:hAnsi="Calibri" w:cs="Calibri"/>
          <w:color w:val="000000" w:themeColor="text1"/>
        </w:rPr>
        <w:t> </w:t>
      </w:r>
    </w:p>
    <w:p w14:paraId="07B3AE63" w14:textId="77777777" w:rsidR="00D933B7" w:rsidRPr="00B7252D" w:rsidRDefault="00D933B7" w:rsidP="00373960">
      <w:pPr>
        <w:pStyle w:val="ListParagraph"/>
        <w:keepNext/>
        <w:keepLines/>
        <w:numPr>
          <w:ilvl w:val="0"/>
          <w:numId w:val="9"/>
        </w:numPr>
        <w:spacing w:before="120" w:after="240" w:line="264" w:lineRule="auto"/>
        <w:ind w:left="357" w:hanging="357"/>
        <w:jc w:val="both"/>
        <w:rPr>
          <w:rFonts w:eastAsia="EC Square Sans Pro" w:cs="EC Square Sans Pro"/>
          <w:color w:val="000000" w:themeColor="text1"/>
        </w:rPr>
      </w:pPr>
      <w:r>
        <w:rPr>
          <w:rFonts w:eastAsia="EC Square Sans Pro" w:cs="EC Square Sans Pro"/>
          <w:color w:val="000000" w:themeColor="text1"/>
        </w:rPr>
        <w:t>The</w:t>
      </w:r>
      <w:r>
        <w:rPr>
          <w:rFonts w:ascii="Calibri" w:eastAsia="EC Square Sans Pro" w:hAnsi="Calibri" w:cs="Calibri"/>
          <w:color w:val="000000" w:themeColor="text1"/>
        </w:rPr>
        <w:t> </w:t>
      </w:r>
      <w:r>
        <w:rPr>
          <w:rFonts w:eastAsia="EC Square Sans Pro" w:cs="EC Square Sans Pro"/>
          <w:color w:val="000000" w:themeColor="text1"/>
        </w:rPr>
        <w:t>STEP</w:t>
      </w:r>
      <w:r>
        <w:rPr>
          <w:rFonts w:ascii="Calibri" w:eastAsia="EC Square Sans Pro" w:hAnsi="Calibri" w:cs="Calibri"/>
          <w:color w:val="000000" w:themeColor="text1"/>
        </w:rPr>
        <w:t> </w:t>
      </w:r>
      <w:r>
        <w:rPr>
          <w:rFonts w:eastAsia="EC Square Sans Pro" w:cs="EC Square Sans Pro"/>
          <w:color w:val="000000" w:themeColor="text1"/>
        </w:rPr>
        <w:t>Regulation amended the RRF Regulation, allowing Member States to allocate</w:t>
      </w:r>
      <w:r>
        <w:rPr>
          <w:rFonts w:ascii="Calibri" w:eastAsia="EC Square Sans Pro" w:hAnsi="Calibri" w:cs="Calibri"/>
          <w:color w:val="000000" w:themeColor="text1"/>
        </w:rPr>
        <w:t> </w:t>
      </w:r>
      <w:r>
        <w:rPr>
          <w:rFonts w:eastAsia="EC Square Sans Pro" w:cs="EC Square Sans Pro"/>
          <w:color w:val="000000" w:themeColor="text1"/>
        </w:rPr>
        <w:t>up to 6% of their RRF financial allocation to their</w:t>
      </w:r>
      <w:r>
        <w:rPr>
          <w:rFonts w:ascii="Calibri" w:eastAsia="EC Square Sans Pro" w:hAnsi="Calibri" w:cs="Calibri"/>
          <w:color w:val="000000" w:themeColor="text1"/>
        </w:rPr>
        <w:t> </w:t>
      </w:r>
      <w:r>
        <w:rPr>
          <w:rFonts w:eastAsia="EC Square Sans Pro" w:cs="EC Square Sans Pro"/>
          <w:color w:val="000000" w:themeColor="text1"/>
        </w:rPr>
        <w:t>InvestEU</w:t>
      </w:r>
      <w:r>
        <w:rPr>
          <w:rFonts w:ascii="Calibri" w:eastAsia="EC Square Sans Pro" w:hAnsi="Calibri" w:cs="Calibri"/>
          <w:color w:val="000000" w:themeColor="text1"/>
        </w:rPr>
        <w:t> </w:t>
      </w:r>
      <w:r>
        <w:rPr>
          <w:rFonts w:eastAsia="EC Square Sans Pro" w:cs="EC Square Sans Pro"/>
          <w:color w:val="000000" w:themeColor="text1"/>
        </w:rPr>
        <w:t>Member State compartment, specifically for measures supporting investment operations contributing to</w:t>
      </w:r>
      <w:r>
        <w:rPr>
          <w:rFonts w:ascii="Calibri" w:eastAsia="EC Square Sans Pro" w:hAnsi="Calibri" w:cs="Calibri"/>
          <w:color w:val="000000" w:themeColor="text1"/>
        </w:rPr>
        <w:t> </w:t>
      </w:r>
      <w:r>
        <w:rPr>
          <w:rFonts w:eastAsia="EC Square Sans Pro" w:cs="EC Square Sans Pro"/>
          <w:color w:val="000000" w:themeColor="text1"/>
        </w:rPr>
        <w:t>STEP</w:t>
      </w:r>
      <w:r>
        <w:rPr>
          <w:rFonts w:ascii="Calibri" w:eastAsia="EC Square Sans Pro" w:hAnsi="Calibri" w:cs="Calibri"/>
          <w:color w:val="000000" w:themeColor="text1"/>
        </w:rPr>
        <w:t> </w:t>
      </w:r>
      <w:r>
        <w:rPr>
          <w:rFonts w:eastAsia="EC Square Sans Pro" w:cs="EC Square Sans Pro"/>
          <w:color w:val="000000" w:themeColor="text1"/>
        </w:rPr>
        <w:t>objectives. This allocation is</w:t>
      </w:r>
      <w:r>
        <w:rPr>
          <w:rFonts w:ascii="Calibri" w:eastAsia="EC Square Sans Pro" w:hAnsi="Calibri" w:cs="Calibri"/>
          <w:color w:val="000000" w:themeColor="text1"/>
        </w:rPr>
        <w:t> </w:t>
      </w:r>
      <w:r>
        <w:rPr>
          <w:rFonts w:eastAsia="EC Square Sans Pro" w:cs="EC Square Sans Pro"/>
          <w:color w:val="000000" w:themeColor="text1"/>
        </w:rPr>
        <w:t>in</w:t>
      </w:r>
      <w:r>
        <w:rPr>
          <w:rFonts w:ascii="Calibri" w:eastAsia="EC Square Sans Pro" w:hAnsi="Calibri" w:cs="Calibri"/>
          <w:color w:val="000000" w:themeColor="text1"/>
        </w:rPr>
        <w:t> </w:t>
      </w:r>
      <w:r>
        <w:rPr>
          <w:rFonts w:eastAsia="EC Square Sans Pro" w:cs="EC Square Sans Pro"/>
          <w:color w:val="000000" w:themeColor="text1"/>
        </w:rPr>
        <w:t>addition to the existing option of transferring up to 4% of a Member State’s financial allocation to the</w:t>
      </w:r>
      <w:r>
        <w:rPr>
          <w:rFonts w:ascii="Calibri" w:eastAsia="EC Square Sans Pro" w:hAnsi="Calibri" w:cs="Calibri"/>
          <w:color w:val="000000" w:themeColor="text1"/>
        </w:rPr>
        <w:t> </w:t>
      </w:r>
      <w:r>
        <w:rPr>
          <w:rFonts w:eastAsia="EC Square Sans Pro" w:cs="EC Square Sans Pro"/>
          <w:color w:val="000000" w:themeColor="text1"/>
        </w:rPr>
        <w:t>Member States’</w:t>
      </w:r>
      <w:r>
        <w:rPr>
          <w:rFonts w:ascii="Calibri" w:eastAsia="EC Square Sans Pro" w:hAnsi="Calibri" w:cs="Calibri"/>
          <w:color w:val="000000" w:themeColor="text1"/>
        </w:rPr>
        <w:t> </w:t>
      </w:r>
      <w:r>
        <w:rPr>
          <w:rFonts w:eastAsia="EC Square Sans Pro" w:cs="EC Square Sans Pro"/>
          <w:color w:val="000000" w:themeColor="text1"/>
        </w:rPr>
        <w:t>InvestEU</w:t>
      </w:r>
      <w:r>
        <w:rPr>
          <w:rFonts w:ascii="Calibri" w:eastAsia="EC Square Sans Pro" w:hAnsi="Calibri" w:cs="Calibri"/>
          <w:color w:val="000000" w:themeColor="text1"/>
        </w:rPr>
        <w:t> </w:t>
      </w:r>
      <w:r>
        <w:rPr>
          <w:rFonts w:eastAsia="EC Square Sans Pro" w:cs="EC Square Sans Pro"/>
          <w:color w:val="000000" w:themeColor="text1"/>
        </w:rPr>
        <w:t>Member State compartment for broader purposes, allowing a combined total transfer of up to 10%. Furthermore, when revising their RRPs, Member States</w:t>
      </w:r>
      <w:r>
        <w:rPr>
          <w:rFonts w:ascii="Calibri" w:eastAsia="EC Square Sans Pro" w:hAnsi="Calibri" w:cs="Calibri"/>
          <w:color w:val="000000" w:themeColor="text1"/>
        </w:rPr>
        <w:t> </w:t>
      </w:r>
      <w:r>
        <w:rPr>
          <w:rFonts w:eastAsia="EC Square Sans Pro" w:cs="EC Square Sans Pro"/>
          <w:color w:val="000000" w:themeColor="text1"/>
        </w:rPr>
        <w:t>are required to</w:t>
      </w:r>
      <w:r>
        <w:rPr>
          <w:rFonts w:ascii="Calibri" w:eastAsia="EC Square Sans Pro" w:hAnsi="Calibri" w:cs="Calibri"/>
          <w:color w:val="000000" w:themeColor="text1"/>
        </w:rPr>
        <w:t> </w:t>
      </w:r>
      <w:r>
        <w:rPr>
          <w:rFonts w:eastAsia="EC Square Sans Pro" w:cs="EC Square Sans Pro"/>
          <w:color w:val="000000" w:themeColor="text1"/>
        </w:rPr>
        <w:t>consider projects awarded the</w:t>
      </w:r>
      <w:r>
        <w:rPr>
          <w:rFonts w:ascii="Calibri" w:eastAsia="EC Square Sans Pro" w:hAnsi="Calibri" w:cs="Calibri"/>
          <w:color w:val="000000" w:themeColor="text1"/>
        </w:rPr>
        <w:t> </w:t>
      </w:r>
      <w:r>
        <w:rPr>
          <w:rFonts w:eastAsia="EC Square Sans Pro" w:cs="EC Square Sans Pro"/>
          <w:color w:val="000000" w:themeColor="text1"/>
        </w:rPr>
        <w:t>STEP</w:t>
      </w:r>
      <w:r>
        <w:rPr>
          <w:rFonts w:ascii="Calibri" w:eastAsia="EC Square Sans Pro" w:hAnsi="Calibri" w:cs="Calibri"/>
          <w:color w:val="000000" w:themeColor="text1"/>
        </w:rPr>
        <w:t> </w:t>
      </w:r>
      <w:r>
        <w:rPr>
          <w:rFonts w:eastAsia="EC Square Sans Pro" w:cs="EC Square Sans Pro"/>
          <w:color w:val="000000" w:themeColor="text1"/>
        </w:rPr>
        <w:t>Seal (Sovereignty Seal)</w:t>
      </w:r>
      <w:r>
        <w:rPr>
          <w:rFonts w:ascii="Calibri" w:eastAsia="EC Square Sans Pro" w:hAnsi="Calibri" w:cs="Calibri"/>
          <w:color w:val="000000" w:themeColor="text1"/>
        </w:rPr>
        <w:t> </w:t>
      </w:r>
      <w:r>
        <w:rPr>
          <w:rFonts w:eastAsia="EC Square Sans Pro" w:cs="EC Square Sans Pro"/>
          <w:color w:val="000000" w:themeColor="text1"/>
        </w:rPr>
        <w:t>as a priority.</w:t>
      </w:r>
      <w:r>
        <w:rPr>
          <w:rFonts w:ascii="Calibri" w:eastAsia="EC Square Sans Pro" w:hAnsi="Calibri" w:cs="Calibri"/>
          <w:color w:val="000000" w:themeColor="text1"/>
        </w:rPr>
        <w:t> </w:t>
      </w:r>
    </w:p>
    <w:p w14:paraId="1335D0D4" w14:textId="77777777" w:rsidR="00D933B7" w:rsidRPr="002B6057" w:rsidRDefault="00D933B7" w:rsidP="00373960">
      <w:pPr>
        <w:pStyle w:val="ListParagraph"/>
        <w:keepNext/>
        <w:keepLines/>
        <w:numPr>
          <w:ilvl w:val="0"/>
          <w:numId w:val="9"/>
        </w:numPr>
        <w:spacing w:before="120" w:after="240" w:line="264" w:lineRule="auto"/>
        <w:ind w:left="357" w:hanging="357"/>
        <w:jc w:val="both"/>
        <w:rPr>
          <w:rFonts w:eastAsia="EC Square Sans Pro" w:cs="EC Square Sans Pro"/>
          <w:color w:val="000000" w:themeColor="text1"/>
        </w:rPr>
      </w:pPr>
      <w:r>
        <w:rPr>
          <w:rFonts w:eastAsia="EC Square Sans Pro" w:cs="EC Square Sans Pro"/>
          <w:color w:val="000000" w:themeColor="text1"/>
        </w:rPr>
        <w:t>As of 31</w:t>
      </w:r>
      <w:r>
        <w:rPr>
          <w:rFonts w:ascii="Arial" w:eastAsia="EC Square Sans Pro" w:hAnsi="Arial" w:cs="Arial"/>
          <w:color w:val="000000" w:themeColor="text1"/>
        </w:rPr>
        <w:t> </w:t>
      </w:r>
      <w:r>
        <w:rPr>
          <w:rFonts w:eastAsia="EC Square Sans Pro" w:cs="EC Square Sans Pro"/>
          <w:color w:val="000000" w:themeColor="text1"/>
        </w:rPr>
        <w:t>December 2025, no</w:t>
      </w:r>
      <w:r>
        <w:rPr>
          <w:rFonts w:ascii="Calibri" w:eastAsia="EC Square Sans Pro" w:hAnsi="Calibri" w:cs="Calibri"/>
          <w:color w:val="000000" w:themeColor="text1"/>
        </w:rPr>
        <w:t> </w:t>
      </w:r>
      <w:r>
        <w:rPr>
          <w:rFonts w:eastAsia="EC Square Sans Pro" w:cs="EC Square Sans Pro"/>
          <w:color w:val="000000" w:themeColor="text1"/>
        </w:rPr>
        <w:t>RRPs</w:t>
      </w:r>
      <w:r>
        <w:rPr>
          <w:rFonts w:ascii="Calibri" w:eastAsia="EC Square Sans Pro" w:hAnsi="Calibri" w:cs="Calibri"/>
          <w:color w:val="000000" w:themeColor="text1"/>
        </w:rPr>
        <w:t> </w:t>
      </w:r>
      <w:r>
        <w:rPr>
          <w:rFonts w:eastAsia="EC Square Sans Pro" w:cs="EC Square Sans Pro"/>
          <w:color w:val="000000" w:themeColor="text1"/>
        </w:rPr>
        <w:t>had</w:t>
      </w:r>
      <w:r>
        <w:rPr>
          <w:rFonts w:ascii="Calibri" w:eastAsia="EC Square Sans Pro" w:hAnsi="Calibri" w:cs="Calibri"/>
          <w:color w:val="000000" w:themeColor="text1"/>
        </w:rPr>
        <w:t> </w:t>
      </w:r>
      <w:r>
        <w:rPr>
          <w:rFonts w:eastAsia="EC Square Sans Pro" w:cs="EC Square Sans Pro"/>
          <w:color w:val="000000" w:themeColor="text1"/>
        </w:rPr>
        <w:t>been amended to include a project awarded with the</w:t>
      </w:r>
      <w:r>
        <w:rPr>
          <w:rFonts w:ascii="Calibri" w:eastAsia="EC Square Sans Pro" w:hAnsi="Calibri" w:cs="Calibri"/>
          <w:color w:val="000000" w:themeColor="text1"/>
        </w:rPr>
        <w:t> </w:t>
      </w:r>
      <w:r>
        <w:rPr>
          <w:rFonts w:eastAsia="EC Square Sans Pro" w:cs="EC Square Sans Pro"/>
          <w:color w:val="000000" w:themeColor="text1"/>
        </w:rPr>
        <w:t>STEP</w:t>
      </w:r>
      <w:r>
        <w:rPr>
          <w:rFonts w:ascii="Calibri" w:eastAsia="EC Square Sans Pro" w:hAnsi="Calibri" w:cs="Calibri"/>
          <w:color w:val="000000" w:themeColor="text1"/>
        </w:rPr>
        <w:t> </w:t>
      </w:r>
      <w:r>
        <w:rPr>
          <w:rFonts w:eastAsia="EC Square Sans Pro" w:cs="EC Square Sans Pro"/>
          <w:color w:val="000000" w:themeColor="text1"/>
        </w:rPr>
        <w:t>Seal and no Member State</w:t>
      </w:r>
      <w:r>
        <w:rPr>
          <w:rFonts w:ascii="Calibri" w:eastAsia="EC Square Sans Pro" w:hAnsi="Calibri" w:cs="Calibri"/>
          <w:color w:val="000000" w:themeColor="text1"/>
        </w:rPr>
        <w:t> </w:t>
      </w:r>
      <w:r>
        <w:rPr>
          <w:rFonts w:eastAsia="EC Square Sans Pro" w:cs="EC Square Sans Pro"/>
          <w:color w:val="000000" w:themeColor="text1"/>
        </w:rPr>
        <w:t>had</w:t>
      </w:r>
      <w:r>
        <w:rPr>
          <w:rFonts w:ascii="Calibri" w:eastAsia="EC Square Sans Pro" w:hAnsi="Calibri" w:cs="Calibri"/>
          <w:color w:val="000000" w:themeColor="text1"/>
        </w:rPr>
        <w:t> </w:t>
      </w:r>
      <w:r>
        <w:rPr>
          <w:rFonts w:eastAsia="EC Square Sans Pro" w:cs="EC Square Sans Pro"/>
          <w:color w:val="000000" w:themeColor="text1"/>
        </w:rPr>
        <w:t>made use of the increased opportunity to use the InvestEU Member State compartment to support</w:t>
      </w:r>
      <w:r>
        <w:rPr>
          <w:rFonts w:ascii="Calibri" w:eastAsia="EC Square Sans Pro" w:hAnsi="Calibri" w:cs="Calibri"/>
          <w:color w:val="000000" w:themeColor="text1"/>
        </w:rPr>
        <w:t> </w:t>
      </w:r>
      <w:r>
        <w:rPr>
          <w:rFonts w:eastAsia="EC Square Sans Pro" w:cs="EC Square Sans Pro"/>
          <w:color w:val="000000" w:themeColor="text1"/>
        </w:rPr>
        <w:t>STEP</w:t>
      </w:r>
      <w:r>
        <w:rPr>
          <w:rFonts w:ascii="Calibri" w:eastAsia="EC Square Sans Pro" w:hAnsi="Calibri" w:cs="Calibri"/>
          <w:color w:val="000000" w:themeColor="text1"/>
        </w:rPr>
        <w:t> </w:t>
      </w:r>
      <w:r>
        <w:rPr>
          <w:rFonts w:eastAsia="EC Square Sans Pro" w:cs="EC Square Sans Pro"/>
          <w:color w:val="000000" w:themeColor="text1"/>
        </w:rPr>
        <w:t>objectives.</w:t>
      </w:r>
      <w:r>
        <w:rPr>
          <w:rFonts w:ascii="Calibri" w:eastAsia="EC Square Sans Pro" w:hAnsi="Calibri" w:cs="Calibri"/>
          <w:color w:val="000000" w:themeColor="text1"/>
        </w:rPr>
        <w:t> </w:t>
      </w:r>
    </w:p>
    <w:p w14:paraId="129905B9" w14:textId="77777777" w:rsidR="00D933B7" w:rsidRDefault="00D933B7" w:rsidP="00D933B7">
      <w:pPr>
        <w:spacing w:line="259" w:lineRule="auto"/>
        <w:rPr>
          <w:b/>
          <w:bCs/>
        </w:rPr>
      </w:pPr>
      <w:r>
        <w:rPr>
          <w:b/>
          <w:bCs/>
        </w:rPr>
        <w:br w:type="page"/>
      </w:r>
    </w:p>
    <w:p w14:paraId="137D403C" w14:textId="77777777" w:rsidR="00D933B7" w:rsidRDefault="00D933B7" w:rsidP="00F72C99">
      <w:pPr>
        <w:pStyle w:val="Heading3"/>
      </w:pPr>
      <w:r>
        <w:t>Contribution to reforms</w:t>
      </w:r>
    </w:p>
    <w:p w14:paraId="4715EFD9" w14:textId="77777777" w:rsidR="00D933B7" w:rsidRPr="00674F29" w:rsidRDefault="00D933B7" w:rsidP="00373960">
      <w:pPr>
        <w:numPr>
          <w:ilvl w:val="0"/>
          <w:numId w:val="9"/>
        </w:numPr>
        <w:spacing w:before="0" w:after="240"/>
        <w:ind w:left="357" w:hanging="357"/>
        <w:rPr>
          <w:rFonts w:eastAsia="EC Square Sans Pro" w:cs="EC Square Sans Pro"/>
          <w:color w:val="000000" w:themeColor="text1"/>
        </w:rPr>
      </w:pPr>
      <w:r>
        <w:rPr>
          <w:rFonts w:eastAsia="EC Square Sans Pro" w:cs="EC Square Sans Pro"/>
          <w:color w:val="000000" w:themeColor="text1"/>
        </w:rPr>
        <w:t xml:space="preserve">In the framework of the Recovery and Resilience Facility (RRF), Member States are delivering on the reforms and investments included in their RRPs. The RRF brought about a new stimulus and financial incentives for implementing critical and long-awaited reforms, thanks to the requirements of the Regulation and to the novel link between reforms and investments. </w:t>
      </w:r>
    </w:p>
    <w:p w14:paraId="2F9F3E8F" w14:textId="77777777" w:rsidR="00D933B7" w:rsidRPr="007B6D0E" w:rsidRDefault="00D933B7" w:rsidP="00373960">
      <w:pPr>
        <w:numPr>
          <w:ilvl w:val="0"/>
          <w:numId w:val="9"/>
        </w:numPr>
        <w:spacing w:before="0" w:after="240"/>
        <w:ind w:left="357" w:hanging="357"/>
        <w:rPr>
          <w:rFonts w:eastAsia="EC Square Sans Pro" w:cs="EC Square Sans Pro"/>
          <w:color w:val="000000" w:themeColor="text1"/>
        </w:rPr>
      </w:pPr>
      <w:r>
        <w:rPr>
          <w:rFonts w:eastAsia="EC Square Sans Pro" w:cs="EC Square Sans Pro"/>
          <w:color w:val="000000" w:themeColor="text1"/>
        </w:rPr>
        <w:t>The implementation of reform measures tends to be frontloaded compared to that of investments, across all RRF policy pillars, as reforms often serve a “preparatory” function vis-à-vis the relevant investments, notably to maximise the impact of the latter</w:t>
      </w:r>
      <w:r>
        <w:rPr>
          <w:vertAlign w:val="superscript"/>
        </w:rPr>
        <w:footnoteReference w:id="30"/>
      </w:r>
      <w:r>
        <w:rPr>
          <w:rFonts w:eastAsia="EC Square Sans Pro" w:cs="EC Square Sans Pro"/>
          <w:color w:val="000000" w:themeColor="text1"/>
        </w:rPr>
        <w:t xml:space="preserve">. </w:t>
      </w:r>
    </w:p>
    <w:p w14:paraId="0B2FCEEA" w14:textId="77777777" w:rsidR="00D933B7" w:rsidRPr="001D0952" w:rsidRDefault="00D933B7" w:rsidP="00373960">
      <w:pPr>
        <w:pStyle w:val="ListParagraph"/>
        <w:numPr>
          <w:ilvl w:val="0"/>
          <w:numId w:val="9"/>
        </w:numPr>
        <w:spacing w:after="240" w:line="264" w:lineRule="auto"/>
        <w:ind w:left="357" w:hanging="357"/>
        <w:jc w:val="both"/>
        <w:rPr>
          <w:rFonts w:eastAsia="EC Square Sans Pro" w:cs="EC Square Sans Pro"/>
          <w:color w:val="000000" w:themeColor="text1"/>
        </w:rPr>
      </w:pPr>
      <w:r>
        <w:rPr>
          <w:rFonts w:eastAsia="EC Square Sans Pro" w:cs="EC Square Sans Pro"/>
        </w:rPr>
        <w:t>Re</w:t>
      </w:r>
      <w:r>
        <w:rPr>
          <w:rFonts w:eastAsia="EC Square Sans Pro" w:cs="EC Square Sans Pro"/>
          <w:color w:val="000000" w:themeColor="text1"/>
        </w:rPr>
        <w:t xml:space="preserve">forms are distributed across the six RRF policy pillars, with a greater number of measures under the pillars covering growth-and resilience-enhancing policies </w:t>
      </w:r>
      <w:r>
        <w:rPr>
          <w:rFonts w:eastAsia="EC Square Sans Pro" w:cs="EC Square Sans Pro"/>
          <w:color w:val="000000" w:themeColor="text1"/>
          <w:lang w:val="en-US"/>
        </w:rPr>
        <w:t>(see chart 1).</w:t>
      </w:r>
      <w:r>
        <w:rPr>
          <w:rFonts w:eastAsia="EC Square Sans Pro" w:cs="EC Square Sans Pro"/>
          <w:color w:val="000000" w:themeColor="text1"/>
        </w:rPr>
        <w:t xml:space="preserve"> The pillars represent many EU priorities reflected in the Country Specific Recommendations (CSRs) addressed by the Council to Member States in the context of the European Semester. As such, RRF-supported reforms are expected to successfully address long-standing challenges identified in the CSRs.</w:t>
      </w:r>
    </w:p>
    <w:p w14:paraId="4421AE1D" w14:textId="77777777" w:rsidR="00D933B7" w:rsidRPr="005F2267" w:rsidRDefault="00D933B7" w:rsidP="00D933B7">
      <w:pPr>
        <w:rPr>
          <w:rFonts w:eastAsia="EC Square Sans Pro" w:cs="EC Square Sans Pro"/>
        </w:rPr>
      </w:pPr>
      <w:r>
        <w:rPr>
          <w:noProof/>
        </w:rPr>
        <w:drawing>
          <wp:anchor distT="0" distB="0" distL="114300" distR="114300" simplePos="0" relativeHeight="251658240" behindDoc="0" locked="0" layoutInCell="1" allowOverlap="1" wp14:anchorId="06C06E49" wp14:editId="7E071810">
            <wp:simplePos x="0" y="0"/>
            <wp:positionH relativeFrom="margin">
              <wp:align>right</wp:align>
            </wp:positionH>
            <wp:positionV relativeFrom="paragraph">
              <wp:posOffset>230543</wp:posOffset>
            </wp:positionV>
            <wp:extent cx="6113780" cy="3281045"/>
            <wp:effectExtent l="0" t="0" r="1270" b="0"/>
            <wp:wrapSquare wrapText="bothSides"/>
            <wp:docPr id="305891420" name="Picture 6" descr="A graph of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891420" name="Picture 6" descr="A graph of different colored bars&#10;&#10;AI-generated content may be incorrect."/>
                    <pic:cNvPicPr>
                      <a:picLocks noChangeAspect="1" noChangeArrowheads="1"/>
                    </pic:cNvPicPr>
                  </pic:nvPicPr>
                  <pic:blipFill>
                    <a:blip r:embed="rId215">
                      <a:extLst>
                        <a:ext uri="{28A0092B-C50C-407E-A947-70E740481C1C}">
                          <a14:useLocalDpi xmlns:a14="http://schemas.microsoft.com/office/drawing/2010/main" val="0"/>
                        </a:ext>
                      </a:extLst>
                    </a:blip>
                    <a:srcRect/>
                    <a:stretch>
                      <a:fillRect/>
                    </a:stretch>
                  </pic:blipFill>
                  <pic:spPr bwMode="auto">
                    <a:xfrm>
                      <a:off x="0" y="0"/>
                      <a:ext cx="6113780" cy="3281045"/>
                    </a:xfrm>
                    <a:prstGeom prst="rect">
                      <a:avLst/>
                    </a:prstGeom>
                    <a:noFill/>
                  </pic:spPr>
                </pic:pic>
              </a:graphicData>
            </a:graphic>
            <wp14:sizeRelH relativeFrom="margin">
              <wp14:pctWidth>0</wp14:pctWidth>
            </wp14:sizeRelH>
            <wp14:sizeRelV relativeFrom="margin">
              <wp14:pctHeight>0</wp14:pctHeight>
            </wp14:sizeRelV>
          </wp:anchor>
        </w:drawing>
      </w:r>
      <w:r>
        <w:rPr>
          <w:rFonts w:eastAsia="EC Square Sans Pro" w:cs="EC Square Sans Pro"/>
        </w:rPr>
        <w:t>Chart 1: Milestones and targets per pillar (weighted)</w:t>
      </w:r>
    </w:p>
    <w:p w14:paraId="5B2176D6" w14:textId="77777777" w:rsidR="00D933B7" w:rsidRPr="00AF10BD" w:rsidRDefault="00D933B7" w:rsidP="00D933B7">
      <w:pPr>
        <w:spacing w:after="0"/>
        <w:ind w:left="360"/>
      </w:pPr>
      <w:r>
        <w:rPr>
          <w:sz w:val="20"/>
        </w:rPr>
        <w:t xml:space="preserve">Source: European Commission </w:t>
      </w:r>
    </w:p>
    <w:p w14:paraId="2DD8C397" w14:textId="77777777" w:rsidR="00D933B7" w:rsidRPr="001D0952" w:rsidRDefault="00D933B7" w:rsidP="00D933B7">
      <w:pPr>
        <w:pStyle w:val="ListParagraph"/>
        <w:ind w:left="357"/>
        <w:jc w:val="both"/>
        <w:rPr>
          <w:rFonts w:eastAsia="EC Square Sans Pro" w:cs="EC Square Sans Pro"/>
          <w:color w:val="000000" w:themeColor="text1"/>
        </w:rPr>
      </w:pPr>
    </w:p>
    <w:p w14:paraId="6FD43525" w14:textId="77777777" w:rsidR="00D933B7" w:rsidRPr="008748EE" w:rsidRDefault="00D933B7" w:rsidP="00373960">
      <w:pPr>
        <w:pStyle w:val="ListParagraph"/>
        <w:numPr>
          <w:ilvl w:val="0"/>
          <w:numId w:val="9"/>
        </w:numPr>
        <w:spacing w:after="240" w:line="264" w:lineRule="auto"/>
        <w:ind w:left="357" w:hanging="357"/>
        <w:jc w:val="both"/>
        <w:rPr>
          <w:rFonts w:eastAsia="EC Square Sans Pro" w:cs="EC Square Sans Pro"/>
          <w:color w:val="000000" w:themeColor="text1"/>
        </w:rPr>
      </w:pPr>
      <w:r>
        <w:t xml:space="preserve">The CSR assessment published as part of the 2025 European Semester Spring package </w:t>
      </w:r>
      <w:r w:rsidRPr="001F2F66">
        <w:t>(COM(2025) 200 final)</w:t>
      </w:r>
      <w:r>
        <w:t xml:space="preserve"> demonstrates an increase in the implementation of CSRs adopted in 2019 and in 2020 compared to the implementation before the RRF. By June 2025, the share of CSRs adopted in 2019-2020 and recording at least some progress reached 79%. By comparison, before the RRF, 62% of the CSRs adopted in 2015-2016 had recorded at least some progress in 2021 (i.e. after the same amount of time for implementation). This shows that the incentives provided by the RRF, with its performance-based approach and link between payments and reform implementation, contributed to reinforcing the implementation of CSRs. </w:t>
      </w:r>
      <w:r>
        <w:rPr>
          <w:rFonts w:eastAsia="EC Square Sans Pro" w:cs="EC Square Sans Pro"/>
          <w:color w:val="000000" w:themeColor="text1"/>
        </w:rPr>
        <w:t xml:space="preserve">  </w:t>
      </w:r>
    </w:p>
    <w:p w14:paraId="3B07BC9C" w14:textId="77777777" w:rsidR="00D933B7" w:rsidRPr="003B33FE" w:rsidRDefault="00D933B7" w:rsidP="00373960">
      <w:pPr>
        <w:pStyle w:val="ListParagraph"/>
        <w:numPr>
          <w:ilvl w:val="0"/>
          <w:numId w:val="9"/>
        </w:numPr>
        <w:spacing w:after="240" w:line="264" w:lineRule="auto"/>
        <w:ind w:left="357" w:hanging="357"/>
        <w:jc w:val="both"/>
        <w:rPr>
          <w:rFonts w:eastAsia="EC Square Sans Pro" w:cs="EC Square Sans Pro"/>
          <w:color w:val="000000" w:themeColor="text1"/>
        </w:rPr>
      </w:pPr>
      <w:r>
        <w:rPr>
          <w:rFonts w:eastAsia="EC Square Sans Pro" w:cs="EC Square Sans Pro"/>
          <w:color w:val="000000" w:themeColor="text1"/>
        </w:rPr>
        <w:t>RRF policy pillars such as “Smart, sustainable and inclusive growth” or “Health, and economic, social and institutional resilience” show the fastest implementation progress so far. These have a relatively larger share of reform-related milestones and targets, compared to pillars on “Green transition” and “Digital transformation” which comprise a higher share of investment-related milestones and targets.</w:t>
      </w:r>
    </w:p>
    <w:p w14:paraId="32DB835D" w14:textId="77777777" w:rsidR="00D933B7" w:rsidRDefault="00D933B7" w:rsidP="00373960">
      <w:pPr>
        <w:pStyle w:val="ListParagraph"/>
        <w:numPr>
          <w:ilvl w:val="0"/>
          <w:numId w:val="9"/>
        </w:numPr>
        <w:spacing w:after="240" w:line="264" w:lineRule="auto"/>
        <w:ind w:left="357" w:hanging="357"/>
        <w:jc w:val="both"/>
        <w:rPr>
          <w:rFonts w:eastAsia="EC Square Sans Pro" w:cs="EC Square Sans Pro"/>
          <w:color w:val="000000" w:themeColor="text1"/>
        </w:rPr>
      </w:pPr>
      <w:r>
        <w:rPr>
          <w:rFonts w:eastAsia="EC Square Sans Pro" w:cs="EC Square Sans Pro"/>
          <w:color w:val="000000" w:themeColor="text1"/>
        </w:rPr>
        <w:t xml:space="preserve">Milestones and targets can be divided in two broad categories, respectively those related to “Preparatory and regulatory processes” - the majority in reform measures - and those resulting in the “Delivery on the ground” of a concrete outcome, with the latter more tied to investment measures (see chart 2).  </w:t>
      </w:r>
    </w:p>
    <w:p w14:paraId="2A4B66B2" w14:textId="77777777" w:rsidR="00D933B7" w:rsidRPr="00A42754" w:rsidRDefault="00D933B7" w:rsidP="00373960">
      <w:pPr>
        <w:pStyle w:val="ListParagraph"/>
        <w:numPr>
          <w:ilvl w:val="0"/>
          <w:numId w:val="9"/>
        </w:numPr>
        <w:spacing w:after="240" w:line="264" w:lineRule="auto"/>
        <w:ind w:left="357" w:hanging="357"/>
        <w:jc w:val="both"/>
        <w:rPr>
          <w:rFonts w:eastAsia="EC Square Sans Pro" w:cs="EC Square Sans Pro"/>
          <w:color w:val="000000" w:themeColor="text1"/>
        </w:rPr>
      </w:pPr>
      <w:r>
        <w:rPr>
          <w:rFonts w:eastAsia="EC Square Sans Pro" w:cs="EC Square Sans Pro"/>
          <w:color w:val="000000" w:themeColor="text1"/>
        </w:rPr>
        <w:t>Reform-related milestones and targets fulfilled by the end of 2025 concern firstly the entry into force of new legislation (745) as well as the adoption of strategies or frameworks (283), and the preparation or evaluation of policies (214). These three categories display the highest share of fulfilled milestones and targets, consistent with the implementation logic of the RRF: preparatory and regulatory processes are implemented first and they are followed by on-the-ground delivery and tangible results as the implementation of milestones and targets progresses.</w:t>
      </w:r>
    </w:p>
    <w:p w14:paraId="29AF8153" w14:textId="77777777" w:rsidR="00D933B7" w:rsidRPr="00C308CE" w:rsidRDefault="00D933B7" w:rsidP="00373960">
      <w:pPr>
        <w:pStyle w:val="ListParagraph"/>
        <w:numPr>
          <w:ilvl w:val="0"/>
          <w:numId w:val="9"/>
        </w:numPr>
        <w:spacing w:after="240" w:line="264" w:lineRule="auto"/>
        <w:ind w:left="357" w:hanging="357"/>
        <w:jc w:val="both"/>
      </w:pPr>
      <w:r>
        <w:rPr>
          <w:rFonts w:eastAsia="EC Square Sans Pro" w:cs="EC Square Sans Pro"/>
          <w:color w:val="000000" w:themeColor="text1"/>
        </w:rPr>
        <w:t xml:space="preserve">The reform milestones and targets related to “Delivery on the Ground”, show a lower rate of progress. This is in line with the type of projects covered by these milestones and targets. For instance, projects offering financial support often have a longer implementation timeline and will only be completed towards the end of 2026.   </w:t>
      </w:r>
    </w:p>
    <w:p w14:paraId="4D010BA4" w14:textId="77777777" w:rsidR="00D933B7" w:rsidRDefault="00D933B7" w:rsidP="00D933B7">
      <w:pPr>
        <w:pStyle w:val="ListParagraph"/>
        <w:ind w:left="357"/>
        <w:rPr>
          <w:rFonts w:eastAsia="EC Square Sans Pro" w:cs="EC Square Sans Pro"/>
          <w:color w:val="000000" w:themeColor="text1"/>
        </w:rPr>
      </w:pPr>
    </w:p>
    <w:p w14:paraId="3C287F26" w14:textId="77777777" w:rsidR="00D933B7" w:rsidRPr="00D806F6" w:rsidRDefault="00D933B7" w:rsidP="00D933B7">
      <w:pPr>
        <w:pStyle w:val="ListParagraph"/>
        <w:ind w:left="357"/>
        <w:jc w:val="both"/>
        <w:rPr>
          <w:rFonts w:eastAsia="EC Square Sans Pro" w:cs="EC Square Sans Pro"/>
          <w:color w:val="000000" w:themeColor="text1"/>
        </w:rPr>
      </w:pPr>
      <w:r>
        <w:rPr>
          <w:rFonts w:eastAsia="EC Square Sans Pro" w:cs="EC Square Sans Pro"/>
          <w:noProof/>
          <w:color w:val="000000" w:themeColor="text1"/>
        </w:rPr>
        <w:drawing>
          <wp:anchor distT="0" distB="0" distL="114300" distR="114300" simplePos="0" relativeHeight="251658241" behindDoc="0" locked="0" layoutInCell="1" allowOverlap="1" wp14:anchorId="64F16130" wp14:editId="1B2A505F">
            <wp:simplePos x="0" y="0"/>
            <wp:positionH relativeFrom="margin">
              <wp:align>center</wp:align>
            </wp:positionH>
            <wp:positionV relativeFrom="paragraph">
              <wp:posOffset>216535</wp:posOffset>
            </wp:positionV>
            <wp:extent cx="6974840" cy="4068445"/>
            <wp:effectExtent l="0" t="0" r="0" b="8255"/>
            <wp:wrapSquare wrapText="bothSides"/>
            <wp:docPr id="960538653" name="Picture 4" descr="A graph of a number of people  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0538653" name="Picture 4" descr="A graph of a number of people  AI-generated content may be incorrect."/>
                    <pic:cNvPicPr>
                      <a:picLocks noChangeAspect="1" noChangeArrowheads="1"/>
                    </pic:cNvPicPr>
                  </pic:nvPicPr>
                  <pic:blipFill>
                    <a:blip r:embed="rId216">
                      <a:extLst>
                        <a:ext uri="{28A0092B-C50C-407E-A947-70E740481C1C}">
                          <a14:useLocalDpi xmlns:a14="http://schemas.microsoft.com/office/drawing/2010/main" val="0"/>
                        </a:ext>
                      </a:extLst>
                    </a:blip>
                    <a:srcRect/>
                    <a:stretch>
                      <a:fillRect/>
                    </a:stretch>
                  </pic:blipFill>
                  <pic:spPr bwMode="auto">
                    <a:xfrm>
                      <a:off x="0" y="0"/>
                      <a:ext cx="6974840" cy="4068445"/>
                    </a:xfrm>
                    <a:prstGeom prst="rect">
                      <a:avLst/>
                    </a:prstGeom>
                    <a:noFill/>
                  </pic:spPr>
                </pic:pic>
              </a:graphicData>
            </a:graphic>
            <wp14:sizeRelH relativeFrom="margin">
              <wp14:pctWidth>0</wp14:pctWidth>
            </wp14:sizeRelH>
            <wp14:sizeRelV relativeFrom="margin">
              <wp14:pctHeight>0</wp14:pctHeight>
            </wp14:sizeRelV>
          </wp:anchor>
        </w:drawing>
      </w:r>
      <w:r>
        <w:rPr>
          <w:rFonts w:eastAsia="EC Square Sans Pro" w:cs="EC Square Sans Pro"/>
          <w:color w:val="000000" w:themeColor="text1"/>
        </w:rPr>
        <w:t>Chart 2: Fulfilled milestones and targets per each category</w:t>
      </w:r>
    </w:p>
    <w:p w14:paraId="78A2B635" w14:textId="3BA73388" w:rsidR="00D933B7" w:rsidRPr="000C1621" w:rsidRDefault="00D933B7" w:rsidP="00D933B7">
      <w:pPr>
        <w:pStyle w:val="ListParagraph"/>
        <w:ind w:left="357"/>
        <w:jc w:val="both"/>
        <w:rPr>
          <w:rFonts w:eastAsia="EC Square Sans Pro" w:cs="EC Square Sans Pro"/>
          <w:color w:val="000000" w:themeColor="text1"/>
          <w:sz w:val="20"/>
          <w:szCs w:val="20"/>
        </w:rPr>
      </w:pPr>
      <w:r>
        <w:rPr>
          <w:rFonts w:eastAsia="EC Square Sans Pro" w:cs="EC Square Sans Pro"/>
          <w:color w:val="000000" w:themeColor="text1"/>
          <w:sz w:val="20"/>
          <w:szCs w:val="20"/>
        </w:rPr>
        <w:t>Note: The different colours highlight different sub-groups: “Preparatory and regulatory processes” (dark blue), “Delivery on the ground” (medium blue) and “Delivery on ground” (lighter blue). To be noted that “delivery on the ground” milestones and targets mostly encompass investment measures, not shown in the chart above.</w:t>
      </w:r>
    </w:p>
    <w:p w14:paraId="1535148E" w14:textId="77777777" w:rsidR="00D933B7" w:rsidRDefault="00D933B7" w:rsidP="00D933B7">
      <w:pPr>
        <w:pStyle w:val="ListParagraph"/>
        <w:ind w:left="357"/>
        <w:jc w:val="both"/>
        <w:rPr>
          <w:rFonts w:eastAsia="EC Square Sans Pro" w:cs="EC Square Sans Pro"/>
          <w:color w:val="000000" w:themeColor="text1"/>
          <w:sz w:val="20"/>
          <w:szCs w:val="20"/>
        </w:rPr>
      </w:pPr>
      <w:r>
        <w:rPr>
          <w:rFonts w:eastAsia="EC Square Sans Pro" w:cs="EC Square Sans Pro"/>
          <w:color w:val="000000" w:themeColor="text1"/>
          <w:sz w:val="20"/>
          <w:szCs w:val="20"/>
        </w:rPr>
        <w:t>Source: European Commission analysis</w:t>
      </w:r>
    </w:p>
    <w:p w14:paraId="30624475" w14:textId="77777777" w:rsidR="00D933B7" w:rsidRPr="00A42754" w:rsidRDefault="00D933B7" w:rsidP="00D933B7">
      <w:pPr>
        <w:pStyle w:val="ListParagraph"/>
        <w:ind w:left="357"/>
        <w:jc w:val="both"/>
        <w:rPr>
          <w:rFonts w:eastAsia="EC Square Sans Pro" w:cs="EC Square Sans Pro"/>
          <w:color w:val="000000" w:themeColor="text1"/>
          <w:sz w:val="20"/>
          <w:szCs w:val="20"/>
        </w:rPr>
      </w:pPr>
    </w:p>
    <w:p w14:paraId="44E9112C" w14:textId="77777777" w:rsidR="00D933B7" w:rsidRPr="001F2F66" w:rsidRDefault="00D933B7" w:rsidP="00D933B7">
      <w:pPr>
        <w:keepNext/>
        <w:keepLines/>
        <w:tabs>
          <w:tab w:val="left" w:pos="7172"/>
        </w:tabs>
        <w:rPr>
          <w:rFonts w:eastAsia="EC Square Sans Pro" w:cs="EC Square Sans Pro"/>
          <w:color w:val="000000" w:themeColor="text1"/>
        </w:rPr>
      </w:pPr>
      <w:r w:rsidRPr="001F2F66">
        <w:rPr>
          <w:rFonts w:eastAsia="EC Square Sans Pro" w:cs="EC Square Sans Pro"/>
          <w:color w:val="000000" w:themeColor="text1"/>
        </w:rPr>
        <w:t>To illustrate such preparatory reform measures which are followed by delivery on the ground:</w:t>
      </w:r>
    </w:p>
    <w:p w14:paraId="3C44A891" w14:textId="77777777" w:rsidR="00D933B7" w:rsidRPr="0088665D" w:rsidRDefault="00D933B7" w:rsidP="00373960">
      <w:pPr>
        <w:pStyle w:val="ListParagraph"/>
        <w:keepNext/>
        <w:keepLines/>
        <w:numPr>
          <w:ilvl w:val="0"/>
          <w:numId w:val="9"/>
        </w:numPr>
        <w:tabs>
          <w:tab w:val="left" w:pos="7172"/>
        </w:tabs>
        <w:spacing w:after="120" w:line="264" w:lineRule="auto"/>
        <w:jc w:val="both"/>
        <w:rPr>
          <w:rFonts w:eastAsia="EC Square Sans Pro" w:cs="EC Square Sans Pro"/>
          <w:color w:val="000000" w:themeColor="text1"/>
        </w:rPr>
      </w:pPr>
      <w:r>
        <w:rPr>
          <w:rFonts w:eastAsia="EC Square Sans Pro" w:cs="EC Square Sans Pro"/>
          <w:color w:val="000000" w:themeColor="text1"/>
        </w:rPr>
        <w:t xml:space="preserve">Estonia approved a Strategic framework for Hospital Network Development Roadmap and changed the reimbursement system for doctors and pharmacists in order to incentivise the health workforce to work in remote areas. This was followed by an increase in the number of people enrolled in nursing training. </w:t>
      </w:r>
    </w:p>
    <w:p w14:paraId="31038583" w14:textId="77777777" w:rsidR="00D933B7" w:rsidRPr="0088665D" w:rsidRDefault="00D933B7" w:rsidP="00373960">
      <w:pPr>
        <w:pStyle w:val="ListParagraph"/>
        <w:keepNext/>
        <w:keepLines/>
        <w:numPr>
          <w:ilvl w:val="0"/>
          <w:numId w:val="9"/>
        </w:numPr>
        <w:tabs>
          <w:tab w:val="left" w:pos="7172"/>
        </w:tabs>
        <w:spacing w:after="120" w:line="264" w:lineRule="auto"/>
        <w:jc w:val="both"/>
        <w:rPr>
          <w:rFonts w:eastAsia="EC Square Sans Pro" w:cs="EC Square Sans Pro"/>
          <w:color w:val="000000" w:themeColor="text1"/>
        </w:rPr>
      </w:pPr>
      <w:r>
        <w:rPr>
          <w:rFonts w:eastAsia="EC Square Sans Pro" w:cs="EC Square Sans Pro"/>
          <w:color w:val="000000" w:themeColor="text1"/>
        </w:rPr>
        <w:t>Poland modernised applicable rules and process on renewable energy permitting and deployment. This was followed by the mobilisation of private sector investments in renewable energy capacity.</w:t>
      </w:r>
    </w:p>
    <w:p w14:paraId="6F25CD53" w14:textId="77777777" w:rsidR="00D933B7" w:rsidRPr="006009EC" w:rsidRDefault="00D933B7" w:rsidP="00D933B7">
      <w:pPr>
        <w:pStyle w:val="ppoListHyphened-L1"/>
        <w:ind w:left="357" w:hanging="357"/>
        <w:rPr>
          <w:lang w:eastAsia="en-GB"/>
        </w:rPr>
      </w:pPr>
      <w:r>
        <w:br w:type="page"/>
      </w:r>
    </w:p>
    <w:p w14:paraId="1842E815" w14:textId="77777777" w:rsidR="00D933B7" w:rsidRPr="007863E8" w:rsidRDefault="00D933B7" w:rsidP="00D933B7">
      <w:pPr>
        <w:keepNext/>
        <w:keepLines/>
        <w:spacing w:before="600" w:line="240" w:lineRule="auto"/>
        <w:ind w:left="357"/>
        <w:outlineLvl w:val="4"/>
        <w:rPr>
          <w:b/>
          <w:bCs/>
          <w:sz w:val="2"/>
          <w:szCs w:val="2"/>
        </w:rPr>
      </w:pPr>
    </w:p>
    <w:p w14:paraId="59CE3C14"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2127"/>
        <w:gridCol w:w="1590"/>
        <w:gridCol w:w="5600"/>
      </w:tblGrid>
      <w:tr w:rsidR="00D933B7" w:rsidRPr="0047239D" w14:paraId="6BFE0F94"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vAlign w:val="center"/>
          </w:tcPr>
          <w:p w14:paraId="57E3ABEC" w14:textId="77777777" w:rsidR="00D933B7" w:rsidRPr="0047239D" w:rsidRDefault="00D933B7">
            <w:pPr>
              <w:jc w:val="left"/>
              <w:rPr>
                <w:lang w:eastAsia="en-GB"/>
              </w:rPr>
            </w:pPr>
            <w:r>
              <w:rPr>
                <w:lang w:eastAsia="en-GB"/>
              </w:rPr>
              <w:t>SDG</w:t>
            </w:r>
          </w:p>
        </w:tc>
        <w:tc>
          <w:tcPr>
            <w:tcW w:w="1590" w:type="dxa"/>
            <w:vAlign w:val="center"/>
          </w:tcPr>
          <w:p w14:paraId="544762B6"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600" w:type="dxa"/>
            <w:vAlign w:val="center"/>
          </w:tcPr>
          <w:p w14:paraId="51A2C21F"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3B2F596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0CA88553" w14:textId="77777777" w:rsidR="00D933B7" w:rsidRPr="007A1AB8" w:rsidRDefault="00D933B7">
            <w:pPr>
              <w:jc w:val="both"/>
              <w:rPr>
                <w:sz w:val="20"/>
                <w:szCs w:val="20"/>
                <w:lang w:eastAsia="en-GB"/>
              </w:rPr>
            </w:pPr>
            <w:r>
              <w:rPr>
                <w:b w:val="0"/>
                <w:sz w:val="20"/>
                <w:szCs w:val="20"/>
                <w:lang w:eastAsia="en-GB"/>
              </w:rPr>
              <w:t>SDG1: End poverty in all its forms everywhere</w:t>
            </w:r>
          </w:p>
        </w:tc>
        <w:tc>
          <w:tcPr>
            <w:tcW w:w="1590" w:type="dxa"/>
          </w:tcPr>
          <w:p w14:paraId="380F6BA3"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42A125AE"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t>By the end of 2025, the RRF supported the entry into force of a Reform of the Minimum Income Scheme in Bulgaria.</w:t>
            </w:r>
          </w:p>
        </w:tc>
      </w:tr>
      <w:tr w:rsidR="00D933B7" w:rsidRPr="0047239D" w14:paraId="6603299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2285B26A" w14:textId="77777777" w:rsidR="00D933B7" w:rsidRPr="007A1AB8" w:rsidRDefault="00D933B7">
            <w:pPr>
              <w:jc w:val="both"/>
              <w:rPr>
                <w:sz w:val="20"/>
                <w:szCs w:val="20"/>
                <w:lang w:eastAsia="en-GB"/>
              </w:rPr>
            </w:pPr>
            <w:r>
              <w:rPr>
                <w:b w:val="0"/>
                <w:sz w:val="20"/>
                <w:szCs w:val="20"/>
                <w:lang w:eastAsia="en-GB"/>
              </w:rPr>
              <w:t>SDG2: End hunger, achieve food security and improved nutrition and promote sustainable agriculture</w:t>
            </w:r>
          </w:p>
        </w:tc>
        <w:tc>
          <w:tcPr>
            <w:tcW w:w="1590" w:type="dxa"/>
          </w:tcPr>
          <w:p w14:paraId="7E1A58DB"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53CFCD48"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pPr>
            <w:r>
              <w:t>By the end of 2025, the RRF supported research and innovation projects on plant-based organic food production in Denmark.</w:t>
            </w:r>
          </w:p>
        </w:tc>
      </w:tr>
      <w:tr w:rsidR="00D933B7" w:rsidRPr="0047239D" w14:paraId="0EF6F95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225F1E95" w14:textId="77777777" w:rsidR="00D933B7" w:rsidRPr="007A1AB8" w:rsidRDefault="00D933B7">
            <w:pPr>
              <w:jc w:val="both"/>
              <w:rPr>
                <w:sz w:val="20"/>
                <w:szCs w:val="20"/>
                <w:lang w:eastAsia="en-GB"/>
              </w:rPr>
            </w:pPr>
            <w:r>
              <w:rPr>
                <w:b w:val="0"/>
                <w:sz w:val="20"/>
                <w:szCs w:val="20"/>
                <w:lang w:eastAsia="en-GB"/>
              </w:rPr>
              <w:t>SDG3: Ensure healthy lives and promote well-being for all at all ages</w:t>
            </w:r>
          </w:p>
        </w:tc>
        <w:tc>
          <w:tcPr>
            <w:tcW w:w="1590" w:type="dxa"/>
          </w:tcPr>
          <w:p w14:paraId="362511B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4725A6A5" w14:textId="77777777" w:rsidR="00D933B7" w:rsidRPr="00C84F85" w:rsidRDefault="00D933B7">
            <w:pPr>
              <w:jc w:val="both"/>
              <w:cnfStyle w:val="000000100000" w:firstRow="0" w:lastRow="0" w:firstColumn="0" w:lastColumn="0" w:oddVBand="0" w:evenVBand="0" w:oddHBand="1" w:evenHBand="0" w:firstRowFirstColumn="0" w:firstRowLastColumn="0" w:lastRowFirstColumn="0" w:lastRowLastColumn="0"/>
              <w:rPr>
                <w:highlight w:val="yellow"/>
              </w:rPr>
            </w:pPr>
            <w:r>
              <w:t>By the end of 2025, the RRF supported the modernisation of public healthcare through the extension of the Invasive Radiology Unit and the enhancement of Paphos General Hospital in Cyprus.</w:t>
            </w:r>
          </w:p>
          <w:p w14:paraId="0A76E9E0" w14:textId="77777777" w:rsidR="00D933B7" w:rsidRPr="00C84F85" w:rsidRDefault="00D933B7">
            <w:pPr>
              <w:jc w:val="both"/>
              <w:cnfStyle w:val="000000100000" w:firstRow="0" w:lastRow="0" w:firstColumn="0" w:lastColumn="0" w:oddVBand="0" w:evenVBand="0" w:oddHBand="1" w:evenHBand="0" w:firstRowFirstColumn="0" w:firstRowLastColumn="0" w:lastRowFirstColumn="0" w:lastRowLastColumn="0"/>
              <w:rPr>
                <w:highlight w:val="yellow"/>
                <w:lang w:eastAsia="en-GB"/>
              </w:rPr>
            </w:pPr>
          </w:p>
        </w:tc>
      </w:tr>
      <w:tr w:rsidR="00D933B7" w:rsidRPr="0047239D" w14:paraId="628AA57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33C92719" w14:textId="77777777" w:rsidR="00D933B7" w:rsidRPr="007A1AB8" w:rsidRDefault="00D933B7">
            <w:pPr>
              <w:jc w:val="both"/>
              <w:rPr>
                <w:sz w:val="20"/>
                <w:szCs w:val="20"/>
                <w:lang w:eastAsia="en-GB"/>
              </w:rPr>
            </w:pPr>
            <w:r>
              <w:rPr>
                <w:b w:val="0"/>
                <w:sz w:val="20"/>
                <w:szCs w:val="20"/>
                <w:lang w:eastAsia="en-GB"/>
              </w:rPr>
              <w:t>SDG4: Ensure inclusive and equitable quality education and promote lifelong learning opportunities for all</w:t>
            </w:r>
          </w:p>
        </w:tc>
        <w:tc>
          <w:tcPr>
            <w:tcW w:w="1590" w:type="dxa"/>
          </w:tcPr>
          <w:p w14:paraId="46EDBA68"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2914F6D5"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pPr>
            <w:r>
              <w:t xml:space="preserve">By the end of 2025, the RRF supported the strengthening of the dual education system in Italy, </w:t>
            </w:r>
            <w:r>
              <w:rPr>
                <w:rFonts w:eastAsia="Aptos" w:cs="Aptos"/>
              </w:rPr>
              <w:t>combining formal education and learning experience in the workplace, the transformation of classrooms in digital learning environments and the strengthening of STEM programs in schools</w:t>
            </w:r>
            <w:r>
              <w:t>.</w:t>
            </w:r>
          </w:p>
          <w:p w14:paraId="244E150F"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47239D" w14:paraId="10232A6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7BFA5E81" w14:textId="77777777" w:rsidR="00D933B7" w:rsidRPr="007A1AB8" w:rsidRDefault="00D933B7">
            <w:pPr>
              <w:jc w:val="both"/>
              <w:rPr>
                <w:sz w:val="20"/>
                <w:szCs w:val="20"/>
                <w:lang w:eastAsia="en-GB"/>
              </w:rPr>
            </w:pPr>
            <w:r>
              <w:rPr>
                <w:b w:val="0"/>
                <w:sz w:val="20"/>
                <w:szCs w:val="20"/>
                <w:lang w:eastAsia="en-GB"/>
              </w:rPr>
              <w:t>SDG5: Achieve gender equality and empower all women and girls</w:t>
            </w:r>
          </w:p>
        </w:tc>
        <w:tc>
          <w:tcPr>
            <w:tcW w:w="1590" w:type="dxa"/>
          </w:tcPr>
          <w:p w14:paraId="4F08755F"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128B96C1" w14:textId="77777777" w:rsidR="00D933B7" w:rsidRPr="00590300" w:rsidRDefault="00D933B7">
            <w:pPr>
              <w:jc w:val="both"/>
              <w:cnfStyle w:val="000000100000" w:firstRow="0" w:lastRow="0" w:firstColumn="0" w:lastColumn="0" w:oddVBand="0" w:evenVBand="0" w:oddHBand="1" w:evenHBand="0" w:firstRowFirstColumn="0" w:firstRowLastColumn="0" w:lastRowFirstColumn="0" w:lastRowLastColumn="0"/>
            </w:pPr>
            <w:r>
              <w:t xml:space="preserve">By the end of 2025, the RRF supported a reform to reduce the gender pay gap in Portugal. </w:t>
            </w:r>
          </w:p>
        </w:tc>
      </w:tr>
      <w:tr w:rsidR="00D933B7" w:rsidRPr="0047239D" w14:paraId="01B7141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301E856A" w14:textId="77777777" w:rsidR="00D933B7" w:rsidRPr="007A1AB8" w:rsidRDefault="00D933B7">
            <w:pPr>
              <w:jc w:val="both"/>
              <w:rPr>
                <w:sz w:val="20"/>
                <w:szCs w:val="20"/>
                <w:lang w:eastAsia="en-GB"/>
              </w:rPr>
            </w:pPr>
            <w:r>
              <w:rPr>
                <w:b w:val="0"/>
                <w:sz w:val="20"/>
                <w:szCs w:val="20"/>
                <w:lang w:eastAsia="en-GB"/>
              </w:rPr>
              <w:t>SDG6: Ensure availability and sustainable management of water and sanitation for all</w:t>
            </w:r>
          </w:p>
        </w:tc>
        <w:tc>
          <w:tcPr>
            <w:tcW w:w="1590" w:type="dxa"/>
          </w:tcPr>
          <w:p w14:paraId="1DF0FEB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41695A39"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highlight w:val="yellow"/>
              </w:rPr>
            </w:pPr>
            <w:r>
              <w:t>By the end of 2025, the RRF supported the deployment of more efficient and effective drinking water supply and saving infrastructures in Greece.</w:t>
            </w:r>
          </w:p>
        </w:tc>
      </w:tr>
      <w:tr w:rsidR="00D933B7" w:rsidRPr="0047239D" w14:paraId="1116C01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6789EECC" w14:textId="77777777" w:rsidR="00D933B7" w:rsidRPr="007A1AB8" w:rsidRDefault="00D933B7">
            <w:pPr>
              <w:jc w:val="both"/>
              <w:rPr>
                <w:sz w:val="20"/>
                <w:szCs w:val="20"/>
                <w:lang w:eastAsia="en-GB"/>
              </w:rPr>
            </w:pPr>
            <w:r>
              <w:rPr>
                <w:b w:val="0"/>
                <w:sz w:val="20"/>
                <w:szCs w:val="20"/>
                <w:lang w:eastAsia="en-GB"/>
              </w:rPr>
              <w:t>SDG7: Ensure access to affordable, reliable, sustainable and modern energy for all</w:t>
            </w:r>
          </w:p>
        </w:tc>
        <w:tc>
          <w:tcPr>
            <w:tcW w:w="1590" w:type="dxa"/>
          </w:tcPr>
          <w:p w14:paraId="319AF668"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20EBCCA6" w14:textId="77777777" w:rsidR="00D933B7" w:rsidRPr="00366FB9" w:rsidRDefault="00D933B7">
            <w:pPr>
              <w:jc w:val="both"/>
              <w:cnfStyle w:val="000000100000" w:firstRow="0" w:lastRow="0" w:firstColumn="0" w:lastColumn="0" w:oddVBand="0" w:evenVBand="0" w:oddHBand="1" w:evenHBand="0" w:firstRowFirstColumn="0" w:firstRowLastColumn="0" w:lastRowFirstColumn="0" w:lastRowLastColumn="0"/>
            </w:pPr>
            <w:r>
              <w:t xml:space="preserve">By the end of 2025, the RRF supported the construction of low-energy housing in Latvia.  </w:t>
            </w:r>
          </w:p>
        </w:tc>
      </w:tr>
      <w:tr w:rsidR="00D933B7" w:rsidRPr="0047239D" w14:paraId="768AAF9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30D50123" w14:textId="77777777" w:rsidR="00D933B7" w:rsidRPr="007A1AB8" w:rsidRDefault="00D933B7">
            <w:pPr>
              <w:jc w:val="both"/>
              <w:rPr>
                <w:sz w:val="20"/>
                <w:szCs w:val="20"/>
                <w:lang w:eastAsia="en-GB"/>
              </w:rPr>
            </w:pPr>
            <w:r>
              <w:rPr>
                <w:b w:val="0"/>
                <w:sz w:val="20"/>
                <w:szCs w:val="20"/>
                <w:lang w:eastAsia="en-GB"/>
              </w:rPr>
              <w:t>SDG8: Promote sustained, inclusive and sustainable economic growth, full and productive employment and decent work for all</w:t>
            </w:r>
          </w:p>
        </w:tc>
        <w:tc>
          <w:tcPr>
            <w:tcW w:w="1590" w:type="dxa"/>
          </w:tcPr>
          <w:p w14:paraId="76996511"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75C736B5" w14:textId="77777777" w:rsidR="00D933B7" w:rsidRPr="00674F29" w:rsidRDefault="00D933B7">
            <w:pPr>
              <w:cnfStyle w:val="000000010000" w:firstRow="0" w:lastRow="0" w:firstColumn="0" w:lastColumn="0" w:oddVBand="0" w:evenVBand="0" w:oddHBand="0" w:evenHBand="1" w:firstRowFirstColumn="0" w:firstRowLastColumn="0" w:lastRowFirstColumn="0" w:lastRowLastColumn="0"/>
              <w:rPr>
                <w:lang w:eastAsia="en-GB"/>
              </w:rPr>
            </w:pPr>
            <w:r>
              <w:t>By the end of 2025, the RRF supported improvements to the labour legislation with the aim to reduce the number of temporary contracts and to increase the levels of minimum wage relative to average wage in Croatia.</w:t>
            </w:r>
          </w:p>
        </w:tc>
      </w:tr>
      <w:tr w:rsidR="00D933B7" w:rsidRPr="0047239D" w14:paraId="641829F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417E4A95" w14:textId="77777777" w:rsidR="00D933B7" w:rsidRPr="007A1AB8" w:rsidRDefault="00D933B7">
            <w:pPr>
              <w:jc w:val="both"/>
              <w:rPr>
                <w:sz w:val="20"/>
                <w:szCs w:val="20"/>
                <w:lang w:eastAsia="en-GB"/>
              </w:rPr>
            </w:pPr>
            <w:r>
              <w:rPr>
                <w:b w:val="0"/>
                <w:sz w:val="20"/>
                <w:szCs w:val="20"/>
                <w:lang w:eastAsia="en-GB"/>
              </w:rPr>
              <w:t>SDG9: Build resilient infrastructure, promote inclusive and sustainable industrialization and foster innovation</w:t>
            </w:r>
          </w:p>
        </w:tc>
        <w:tc>
          <w:tcPr>
            <w:tcW w:w="1590" w:type="dxa"/>
          </w:tcPr>
          <w:p w14:paraId="2500082D"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0D467C38" w14:textId="77777777" w:rsidR="00D933B7" w:rsidRPr="00C74D44" w:rsidRDefault="00D933B7">
            <w:pPr>
              <w:cnfStyle w:val="000000100000" w:firstRow="0" w:lastRow="0" w:firstColumn="0" w:lastColumn="0" w:oddVBand="0" w:evenVBand="0" w:oddHBand="1" w:evenHBand="0" w:firstRowFirstColumn="0" w:firstRowLastColumn="0" w:lastRowFirstColumn="0" w:lastRowLastColumn="0"/>
            </w:pPr>
            <w:r>
              <w:t>By the end of 2025, the RRF supported the upscaling of a biomethane industrial installation in Ireland.</w:t>
            </w:r>
          </w:p>
        </w:tc>
      </w:tr>
      <w:tr w:rsidR="00D933B7" w:rsidRPr="0047239D" w14:paraId="4138076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0E0EB65C" w14:textId="77777777" w:rsidR="00D933B7" w:rsidRPr="007A1AB8" w:rsidRDefault="00D933B7">
            <w:pPr>
              <w:jc w:val="both"/>
              <w:rPr>
                <w:sz w:val="20"/>
                <w:szCs w:val="20"/>
                <w:lang w:eastAsia="en-GB"/>
              </w:rPr>
            </w:pPr>
            <w:r>
              <w:rPr>
                <w:b w:val="0"/>
                <w:sz w:val="20"/>
                <w:szCs w:val="20"/>
                <w:lang w:eastAsia="en-GB"/>
              </w:rPr>
              <w:t>SDG10: Reduce inequalities within and among countries</w:t>
            </w:r>
          </w:p>
        </w:tc>
        <w:tc>
          <w:tcPr>
            <w:tcW w:w="1590" w:type="dxa"/>
          </w:tcPr>
          <w:p w14:paraId="6576A1CA"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1329AF55" w14:textId="77777777" w:rsidR="00D933B7" w:rsidRPr="00810924" w:rsidRDefault="00D933B7">
            <w:pPr>
              <w:cnfStyle w:val="000000010000" w:firstRow="0" w:lastRow="0" w:firstColumn="0" w:lastColumn="0" w:oddVBand="0" w:evenVBand="0" w:oddHBand="0" w:evenHBand="1" w:firstRowFirstColumn="0" w:firstRowLastColumn="0" w:lastRowFirstColumn="0" w:lastRowLastColumn="0"/>
            </w:pPr>
            <w:r>
              <w:t>By the end of 2025, the RRF supported the implementation of solutions for digital public services to persons with disabilities in Lithuania.</w:t>
            </w:r>
          </w:p>
        </w:tc>
      </w:tr>
      <w:tr w:rsidR="00D933B7" w:rsidRPr="0047239D" w14:paraId="2239A86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1D80C4C0" w14:textId="77777777" w:rsidR="00D933B7" w:rsidRPr="007A1AB8" w:rsidRDefault="00D933B7">
            <w:pPr>
              <w:jc w:val="both"/>
              <w:rPr>
                <w:sz w:val="20"/>
                <w:szCs w:val="20"/>
                <w:lang w:eastAsia="en-GB"/>
              </w:rPr>
            </w:pPr>
            <w:r>
              <w:rPr>
                <w:b w:val="0"/>
                <w:sz w:val="20"/>
                <w:szCs w:val="20"/>
              </w:rPr>
              <w:t>SDG11: Make cities and human settlements inclusive, safe, resilient and sustainable</w:t>
            </w:r>
          </w:p>
        </w:tc>
        <w:tc>
          <w:tcPr>
            <w:tcW w:w="1590" w:type="dxa"/>
          </w:tcPr>
          <w:p w14:paraId="7008B46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18FE4F54"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rPr>
                <w:highlight w:val="yellow"/>
              </w:rPr>
            </w:pPr>
            <w:r>
              <w:t>By the end of 2025, the RRF supported a reform obliging large cities in Poland to purchase only zero-emission buses.</w:t>
            </w:r>
          </w:p>
          <w:p w14:paraId="6F361710"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p>
          <w:p w14:paraId="091FC0F2"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p>
        </w:tc>
      </w:tr>
      <w:tr w:rsidR="00D933B7" w:rsidRPr="0047239D" w14:paraId="1B14018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18FE62DE" w14:textId="77777777" w:rsidR="00D933B7" w:rsidRPr="007A1AB8" w:rsidRDefault="00D933B7">
            <w:pPr>
              <w:jc w:val="both"/>
              <w:rPr>
                <w:sz w:val="20"/>
                <w:szCs w:val="20"/>
                <w:lang w:eastAsia="en-GB"/>
              </w:rPr>
            </w:pPr>
            <w:r>
              <w:rPr>
                <w:b w:val="0"/>
                <w:sz w:val="20"/>
                <w:szCs w:val="20"/>
                <w:lang w:eastAsia="en-GB"/>
              </w:rPr>
              <w:t>SDG12: Ensure sustainable consumption and production patterns</w:t>
            </w:r>
          </w:p>
        </w:tc>
        <w:tc>
          <w:tcPr>
            <w:tcW w:w="1590" w:type="dxa"/>
          </w:tcPr>
          <w:p w14:paraId="7223A441"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5C614800" w14:textId="77777777" w:rsidR="00D933B7" w:rsidRPr="00B50069" w:rsidRDefault="00D933B7">
            <w:pPr>
              <w:cnfStyle w:val="000000010000" w:firstRow="0" w:lastRow="0" w:firstColumn="0" w:lastColumn="0" w:oddVBand="0" w:evenVBand="0" w:oddHBand="0" w:evenHBand="1" w:firstRowFirstColumn="0" w:firstRowLastColumn="0" w:lastRowFirstColumn="0" w:lastRowLastColumn="0"/>
              <w:rPr>
                <w:highlight w:val="yellow"/>
              </w:rPr>
            </w:pPr>
            <w:r>
              <w:t>By the end of 2025, the RRF supported the installation of photovoltaic capacity in business premises in Luxembourg.</w:t>
            </w:r>
          </w:p>
        </w:tc>
      </w:tr>
      <w:tr w:rsidR="00D933B7" w:rsidRPr="0047239D" w14:paraId="7C43F2B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698BE74B" w14:textId="77777777" w:rsidR="00D933B7" w:rsidRPr="007A1AB8" w:rsidRDefault="00D933B7">
            <w:pPr>
              <w:jc w:val="both"/>
              <w:rPr>
                <w:sz w:val="20"/>
                <w:szCs w:val="20"/>
                <w:lang w:eastAsia="en-GB"/>
              </w:rPr>
            </w:pPr>
            <w:r>
              <w:rPr>
                <w:b w:val="0"/>
                <w:sz w:val="20"/>
                <w:szCs w:val="20"/>
                <w:lang w:eastAsia="en-GB"/>
              </w:rPr>
              <w:t>SDG13: Take urgent action to combat climate change and its impacts</w:t>
            </w:r>
          </w:p>
        </w:tc>
        <w:tc>
          <w:tcPr>
            <w:tcW w:w="1590" w:type="dxa"/>
          </w:tcPr>
          <w:p w14:paraId="3735121F"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0A04FBFE"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rPr>
                <w:lang w:eastAsia="en-GB"/>
              </w:rPr>
              <w:t>By the end of 2025, the RRF supported the adoption of an energy taxation reform adjusting electricity and gas tariffs to incentivise businesses and households to limit their energy consumption, switch to more climate-friendly sources of energy and reduce CO</w:t>
            </w:r>
            <w:r>
              <w:rPr>
                <w:vertAlign w:val="subscript"/>
                <w:lang w:eastAsia="en-GB"/>
              </w:rPr>
              <w:t>2</w:t>
            </w:r>
            <w:r>
              <w:rPr>
                <w:lang w:eastAsia="en-GB"/>
              </w:rPr>
              <w:t xml:space="preserve"> emissions in the Netherlands.   </w:t>
            </w:r>
          </w:p>
        </w:tc>
      </w:tr>
      <w:tr w:rsidR="00D933B7" w:rsidRPr="0047239D" w14:paraId="7F05916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55C4816C" w14:textId="77777777" w:rsidR="00D933B7" w:rsidRPr="007A1AB8" w:rsidRDefault="00D933B7">
            <w:pPr>
              <w:jc w:val="both"/>
              <w:rPr>
                <w:sz w:val="20"/>
                <w:szCs w:val="20"/>
                <w:lang w:eastAsia="en-GB"/>
              </w:rPr>
            </w:pPr>
            <w:r>
              <w:rPr>
                <w:b w:val="0"/>
                <w:sz w:val="20"/>
                <w:szCs w:val="20"/>
                <w:lang w:eastAsia="en-GB"/>
              </w:rPr>
              <w:t>SDG14: Conserve and sustainably use the oceans, seas and marine resources for sustainable development</w:t>
            </w:r>
          </w:p>
        </w:tc>
        <w:tc>
          <w:tcPr>
            <w:tcW w:w="1590" w:type="dxa"/>
          </w:tcPr>
          <w:p w14:paraId="6EA5E5C5"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6D6CB917"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By the end of 2025, the RRF supported the restoration of over 100 kilometres of coastline to protect and restore maritime eco-systems in Spain.</w:t>
            </w:r>
          </w:p>
        </w:tc>
      </w:tr>
      <w:tr w:rsidR="00D933B7" w:rsidRPr="0047239D" w14:paraId="0356585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13A710FB" w14:textId="77777777" w:rsidR="00D933B7" w:rsidRPr="007A1AB8" w:rsidRDefault="00D933B7">
            <w:pPr>
              <w:jc w:val="both"/>
              <w:rPr>
                <w:sz w:val="20"/>
                <w:szCs w:val="20"/>
                <w:lang w:eastAsia="en-GB"/>
              </w:rPr>
            </w:pPr>
            <w:r>
              <w:rPr>
                <w:b w:val="0"/>
                <w:sz w:val="20"/>
                <w:szCs w:val="20"/>
                <w:lang w:eastAsia="en-GB"/>
              </w:rPr>
              <w:t>SDG15: Protect, restore and promote sustainable use of terrestrial ecosystems, sustainably manage forests, combat desertification, and halt and reverse land degradation and halt biodiversity loss</w:t>
            </w:r>
          </w:p>
        </w:tc>
        <w:tc>
          <w:tcPr>
            <w:tcW w:w="1590" w:type="dxa"/>
          </w:tcPr>
          <w:p w14:paraId="0B431F7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600" w:type="dxa"/>
          </w:tcPr>
          <w:p w14:paraId="291AC723"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 xml:space="preserve">By the end of 2025, the RRF supported the reforestation of forests that are resilient to climate change in Czechia. </w:t>
            </w:r>
          </w:p>
        </w:tc>
      </w:tr>
      <w:tr w:rsidR="00D933B7" w:rsidRPr="0047239D" w14:paraId="426B864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27" w:type="dxa"/>
          </w:tcPr>
          <w:p w14:paraId="2286E3A9" w14:textId="77777777" w:rsidR="00D933B7" w:rsidRPr="007A1AB8" w:rsidRDefault="00D933B7">
            <w:pPr>
              <w:jc w:val="both"/>
              <w:rPr>
                <w:sz w:val="20"/>
                <w:szCs w:val="20"/>
                <w:lang w:eastAsia="en-GB"/>
              </w:rPr>
            </w:pPr>
            <w:r>
              <w:rPr>
                <w:b w:val="0"/>
                <w:sz w:val="20"/>
                <w:szCs w:val="20"/>
                <w:lang w:eastAsia="en-GB"/>
              </w:rPr>
              <w:t>SDG16: Promote peaceful and inclusive societies for sustainable development, provide access to justice for all and build effective, accountable and inclusive institutions at all levels</w:t>
            </w:r>
          </w:p>
        </w:tc>
        <w:tc>
          <w:tcPr>
            <w:tcW w:w="1590" w:type="dxa"/>
          </w:tcPr>
          <w:p w14:paraId="2BD881C5"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600" w:type="dxa"/>
          </w:tcPr>
          <w:p w14:paraId="2BF71EF6" w14:textId="77777777" w:rsidR="00D933B7" w:rsidRPr="005E5E3A" w:rsidRDefault="00D933B7">
            <w:pPr>
              <w:jc w:val="both"/>
              <w:cnfStyle w:val="000000010000" w:firstRow="0" w:lastRow="0" w:firstColumn="0" w:lastColumn="0" w:oddVBand="0" w:evenVBand="0" w:oddHBand="0" w:evenHBand="1" w:firstRowFirstColumn="0" w:firstRowLastColumn="0" w:lastRowFirstColumn="0" w:lastRowLastColumn="0"/>
              <w:rPr>
                <w:rFonts w:ascii="Aptos" w:eastAsia="Aptos" w:hAnsi="Aptos" w:cs="Aptos"/>
                <w:sz w:val="24"/>
                <w:szCs w:val="24"/>
              </w:rPr>
            </w:pPr>
            <w:r>
              <w:t xml:space="preserve">By the end of 2025, the RRF supported a reform transferring prosecution cases from the police to the Attorney General’s office and supporting the recruitment of additional offices to the Attorney General’s office in Malta.  </w:t>
            </w:r>
          </w:p>
        </w:tc>
      </w:tr>
    </w:tbl>
    <w:p w14:paraId="72C389F1" w14:textId="77777777" w:rsidR="00D933B7" w:rsidRDefault="00D933B7" w:rsidP="00D933B7">
      <w:pPr>
        <w:sectPr w:rsidR="00D933B7" w:rsidSect="00D40104">
          <w:headerReference w:type="even" r:id="rId217"/>
          <w:headerReference w:type="default" r:id="rId218"/>
          <w:footerReference w:type="even" r:id="rId219"/>
          <w:footerReference w:type="default" r:id="rId220"/>
          <w:headerReference w:type="first" r:id="rId221"/>
          <w:footerReference w:type="first" r:id="rId222"/>
          <w:pgSz w:w="11906" w:h="16838"/>
          <w:pgMar w:top="1440" w:right="1134" w:bottom="1440" w:left="1134" w:header="709" w:footer="709" w:gutter="0"/>
          <w:cols w:space="708"/>
          <w:docGrid w:linePitch="360"/>
        </w:sectPr>
      </w:pPr>
    </w:p>
    <w:p w14:paraId="734E8B34" w14:textId="77777777" w:rsidR="00D933B7" w:rsidRPr="003C3F30" w:rsidRDefault="00D933B7" w:rsidP="00D933B7">
      <w:pPr>
        <w:pStyle w:val="Heading1"/>
        <w:rPr>
          <w:rFonts w:eastAsia="Calibri"/>
          <w:sz w:val="22"/>
          <w:szCs w:val="22"/>
        </w:rPr>
      </w:pPr>
      <w:bookmarkStart w:id="45" w:name="_Toc228976535"/>
      <w:r>
        <w:rPr>
          <w:rFonts w:eastAsia="Calibri"/>
        </w:rPr>
        <w:t>TECHNICAL SUPPORT INSTRUMENT</w:t>
      </w:r>
      <w:bookmarkEnd w:id="45"/>
    </w:p>
    <w:p w14:paraId="3E589717" w14:textId="758B4669" w:rsidR="00D933B7" w:rsidRPr="00011134" w:rsidRDefault="008F7872" w:rsidP="008F7872">
      <w:pPr>
        <w:pStyle w:val="Heading2"/>
        <w:rPr>
          <w:rFonts w:eastAsiaTheme="majorEastAsia"/>
        </w:rPr>
      </w:pPr>
      <w:r>
        <w:rPr>
          <w:rFonts w:ascii="EC Square Sans Pro Medium" w:eastAsiaTheme="majorEastAsia" w:hAnsi="EC Square Sans Pro Medium" w:cstheme="majorBidi"/>
          <w:szCs w:val="32"/>
        </w:rPr>
        <w:t>Concrete examples of achievements</w:t>
      </w:r>
    </w:p>
    <w:p w14:paraId="67A91B6E" w14:textId="4FF9BA45" w:rsidR="00D933B7" w:rsidRPr="00011134" w:rsidRDefault="00D933B7" w:rsidP="00D933B7"/>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011134" w14:paraId="656B5B6A" w14:textId="77777777">
        <w:trPr>
          <w:trHeight w:val="1584"/>
          <w:jc w:val="left"/>
        </w:trPr>
        <w:tc>
          <w:tcPr>
            <w:tcW w:w="2410" w:type="dxa"/>
          </w:tcPr>
          <w:p w14:paraId="5D8E2F23" w14:textId="77777777" w:rsidR="00D933B7" w:rsidRPr="00011134" w:rsidRDefault="00D933B7">
            <w:pPr>
              <w:spacing w:before="120"/>
              <w:rPr>
                <w:sz w:val="28"/>
                <w:szCs w:val="28"/>
              </w:rPr>
            </w:pPr>
            <w:r>
              <w:rPr>
                <w:sz w:val="28"/>
                <w:szCs w:val="28"/>
              </w:rPr>
              <w:t>300</w:t>
            </w:r>
          </w:p>
          <w:p w14:paraId="32B34C4C" w14:textId="77777777" w:rsidR="00D933B7" w:rsidRPr="00011134" w:rsidRDefault="00D933B7">
            <w:pPr>
              <w:spacing w:before="120"/>
            </w:pPr>
            <w:r>
              <w:t>requests for reform support projects were introduced by 27 Member States under the 2026 Technical Support Instrument (TSI) call.</w:t>
            </w:r>
          </w:p>
        </w:tc>
        <w:tc>
          <w:tcPr>
            <w:cnfStyle w:val="000001000000" w:firstRow="0" w:lastRow="0" w:firstColumn="0" w:lastColumn="0" w:oddVBand="0" w:evenVBand="1" w:oddHBand="0" w:evenHBand="0" w:firstRowFirstColumn="0" w:firstRowLastColumn="0" w:lastRowFirstColumn="0" w:lastRowLastColumn="0"/>
            <w:tcW w:w="2409" w:type="dxa"/>
          </w:tcPr>
          <w:p w14:paraId="2382DFBF" w14:textId="77777777" w:rsidR="00D933B7" w:rsidRPr="00011134" w:rsidRDefault="00D933B7">
            <w:pPr>
              <w:spacing w:before="120"/>
            </w:pPr>
            <w:r>
              <w:rPr>
                <w:sz w:val="28"/>
                <w:szCs w:val="28"/>
              </w:rPr>
              <w:t>30</w:t>
            </w:r>
          </w:p>
          <w:p w14:paraId="6ECE5795" w14:textId="77777777" w:rsidR="00D933B7" w:rsidRPr="00011134" w:rsidRDefault="00D933B7">
            <w:pPr>
              <w:spacing w:before="120"/>
            </w:pPr>
            <w:r>
              <w:t>reform support projects translating into 176 reforms (national components of projects) were selected under the 2026 TSI call.</w:t>
            </w:r>
          </w:p>
        </w:tc>
        <w:tc>
          <w:tcPr>
            <w:tcW w:w="2410" w:type="dxa"/>
            <w:tcBorders>
              <w:bottom w:val="single" w:sz="4" w:space="0" w:color="8C8C8C"/>
            </w:tcBorders>
          </w:tcPr>
          <w:p w14:paraId="7D02EDFB" w14:textId="77777777" w:rsidR="00D933B7" w:rsidRPr="00011134" w:rsidRDefault="00D933B7">
            <w:pPr>
              <w:spacing w:before="120"/>
              <w:cnfStyle w:val="000000000000" w:firstRow="0" w:lastRow="0" w:firstColumn="0" w:lastColumn="0" w:oddVBand="0" w:evenVBand="0" w:oddHBand="0" w:evenHBand="0" w:firstRowFirstColumn="0" w:firstRowLastColumn="0" w:lastRowFirstColumn="0" w:lastRowLastColumn="0"/>
            </w:pPr>
            <w:r>
              <w:rPr>
                <w:sz w:val="28"/>
                <w:szCs w:val="28"/>
              </w:rPr>
              <w:t>8</w:t>
            </w:r>
          </w:p>
          <w:p w14:paraId="7470A3F3" w14:textId="77777777" w:rsidR="00D933B7" w:rsidRPr="00011134" w:rsidRDefault="00D933B7">
            <w:pPr>
              <w:cnfStyle w:val="000000000000" w:firstRow="0" w:lastRow="0" w:firstColumn="0" w:lastColumn="0" w:oddVBand="0" w:evenVBand="0" w:oddHBand="0" w:evenHBand="0" w:firstRowFirstColumn="0" w:firstRowLastColumn="0" w:lastRowFirstColumn="0" w:lastRowLastColumn="0"/>
            </w:pPr>
            <w:r>
              <w:t>multi-country projects were selected under the 2026 TSI call, and will address common challenges faced by Member States through the development of common approaches, peer learning and exchanges of good practices.</w:t>
            </w:r>
          </w:p>
        </w:tc>
        <w:tc>
          <w:tcPr>
            <w:cnfStyle w:val="000001000000" w:firstRow="0" w:lastRow="0" w:firstColumn="0" w:lastColumn="0" w:oddVBand="0" w:evenVBand="1" w:oddHBand="0" w:evenHBand="0" w:firstRowFirstColumn="0" w:firstRowLastColumn="0" w:lastRowFirstColumn="0" w:lastRowLastColumn="0"/>
            <w:tcW w:w="2410" w:type="dxa"/>
          </w:tcPr>
          <w:p w14:paraId="204EA587" w14:textId="77777777" w:rsidR="00D933B7" w:rsidRPr="00011134" w:rsidRDefault="00D933B7">
            <w:pPr>
              <w:spacing w:before="120"/>
            </w:pPr>
            <w:r>
              <w:rPr>
                <w:sz w:val="28"/>
                <w:szCs w:val="28"/>
              </w:rPr>
              <w:t>66</w:t>
            </w:r>
          </w:p>
          <w:p w14:paraId="0430F673" w14:textId="77777777" w:rsidR="00D933B7" w:rsidRPr="00011134" w:rsidRDefault="00D933B7">
            <w:pPr>
              <w:spacing w:before="120"/>
              <w:rPr>
                <w:sz w:val="28"/>
                <w:szCs w:val="28"/>
              </w:rPr>
            </w:pPr>
            <w:r>
              <w:t xml:space="preserve">exchanges under a single project of public administration cooperation exchanges were selected under the 2026 TSI call. </w:t>
            </w:r>
          </w:p>
        </w:tc>
      </w:tr>
      <w:tr w:rsidR="00D933B7" w:rsidRPr="00011134" w14:paraId="145352BA" w14:textId="77777777">
        <w:trPr>
          <w:trHeight w:val="1034"/>
          <w:jc w:val="left"/>
        </w:trPr>
        <w:tc>
          <w:tcPr>
            <w:tcW w:w="2410" w:type="dxa"/>
          </w:tcPr>
          <w:p w14:paraId="629ECFD7" w14:textId="77777777" w:rsidR="00D933B7" w:rsidRPr="00011134" w:rsidRDefault="00D933B7">
            <w:pPr>
              <w:spacing w:before="120"/>
            </w:pPr>
            <w:r>
              <w:rPr>
                <w:sz w:val="28"/>
                <w:szCs w:val="28"/>
              </w:rPr>
              <w:t>109</w:t>
            </w:r>
          </w:p>
          <w:p w14:paraId="01985F40" w14:textId="77777777" w:rsidR="00D933B7" w:rsidRPr="00011134" w:rsidRDefault="00D933B7">
            <w:pPr>
              <w:spacing w:before="120"/>
            </w:pPr>
            <w:r>
              <w:t>reforms were selected in 2025 to help the Member States to improve their business environments, close the innovation gap, build a net-zero economy and promote the EU’s security.</w:t>
            </w:r>
          </w:p>
        </w:tc>
        <w:tc>
          <w:tcPr>
            <w:cnfStyle w:val="000001000000" w:firstRow="0" w:lastRow="0" w:firstColumn="0" w:lastColumn="0" w:oddVBand="0" w:evenVBand="1" w:oddHBand="0" w:evenHBand="0" w:firstRowFirstColumn="0" w:firstRowLastColumn="0" w:lastRowFirstColumn="0" w:lastRowLastColumn="0"/>
            <w:tcW w:w="2409" w:type="dxa"/>
          </w:tcPr>
          <w:p w14:paraId="4D8ABC31" w14:textId="77777777" w:rsidR="00D933B7" w:rsidRPr="00011134" w:rsidRDefault="00D933B7">
            <w:pPr>
              <w:spacing w:before="120"/>
            </w:pPr>
            <w:r>
              <w:rPr>
                <w:sz w:val="28"/>
                <w:szCs w:val="28"/>
              </w:rPr>
              <w:t>130</w:t>
            </w:r>
          </w:p>
          <w:p w14:paraId="5E628881" w14:textId="77777777" w:rsidR="00D933B7" w:rsidRPr="00011134" w:rsidRDefault="00D933B7">
            <w:pPr>
              <w:spacing w:before="120"/>
            </w:pPr>
            <w:r>
              <w:t>reforms were selected in 2025 to support the Member States regarding the digital transition in 2025, with a particular focus on artificial intelligence and innovative technologies.</w:t>
            </w:r>
          </w:p>
        </w:tc>
        <w:tc>
          <w:tcPr>
            <w:tcW w:w="2410" w:type="dxa"/>
            <w:tcBorders>
              <w:bottom w:val="single" w:sz="4" w:space="0" w:color="8C8C8C"/>
            </w:tcBorders>
          </w:tcPr>
          <w:p w14:paraId="051BA6F7" w14:textId="77777777" w:rsidR="00D933B7" w:rsidRPr="00011134" w:rsidRDefault="00D933B7">
            <w:pPr>
              <w:spacing w:before="120"/>
              <w:cnfStyle w:val="000000000000" w:firstRow="0" w:lastRow="0" w:firstColumn="0" w:lastColumn="0" w:oddVBand="0" w:evenVBand="0" w:oddHBand="0" w:evenHBand="0" w:firstRowFirstColumn="0" w:firstRowLastColumn="0" w:lastRowFirstColumn="0" w:lastRowLastColumn="0"/>
            </w:pPr>
            <w:r>
              <w:rPr>
                <w:sz w:val="28"/>
                <w:szCs w:val="28"/>
              </w:rPr>
              <w:t>Almost 2</w:t>
            </w:r>
            <w:r>
              <w:rPr>
                <w:rFonts w:ascii="Calibri" w:hAnsi="Calibri" w:cs="Calibri"/>
                <w:sz w:val="28"/>
                <w:szCs w:val="28"/>
              </w:rPr>
              <w:t> </w:t>
            </w:r>
            <w:r>
              <w:rPr>
                <w:sz w:val="28"/>
                <w:szCs w:val="28"/>
              </w:rPr>
              <w:t>000</w:t>
            </w:r>
          </w:p>
          <w:p w14:paraId="10E10D00" w14:textId="7B193223" w:rsidR="00D933B7" w:rsidRPr="00011134" w:rsidRDefault="00D933B7">
            <w:pPr>
              <w:spacing w:before="120"/>
              <w:cnfStyle w:val="000000000000" w:firstRow="0" w:lastRow="0" w:firstColumn="0" w:lastColumn="0" w:oddVBand="0" w:evenVBand="0" w:oddHBand="0" w:evenHBand="0" w:firstRowFirstColumn="0" w:firstRowLastColumn="0" w:lastRowFirstColumn="0" w:lastRowLastColumn="0"/>
            </w:pPr>
            <w:r>
              <w:t>people from the 27 Member States attended the 2025 TSI Annual Conference in Brussels, both in person and online.</w:t>
            </w:r>
          </w:p>
        </w:tc>
        <w:tc>
          <w:tcPr>
            <w:cnfStyle w:val="000001000000" w:firstRow="0" w:lastRow="0" w:firstColumn="0" w:lastColumn="0" w:oddVBand="0" w:evenVBand="1" w:oddHBand="0" w:evenHBand="0" w:firstRowFirstColumn="0" w:firstRowLastColumn="0" w:lastRowFirstColumn="0" w:lastRowLastColumn="0"/>
            <w:tcW w:w="2410" w:type="dxa"/>
          </w:tcPr>
          <w:p w14:paraId="24BC867A" w14:textId="77777777" w:rsidR="00D933B7" w:rsidRPr="003C3F30" w:rsidRDefault="00D933B7">
            <w:pPr>
              <w:spacing w:before="120"/>
              <w:rPr>
                <w:sz w:val="28"/>
                <w:szCs w:val="28"/>
              </w:rPr>
            </w:pPr>
            <w:r>
              <w:rPr>
                <w:sz w:val="28"/>
                <w:szCs w:val="28"/>
              </w:rPr>
              <w:t>98%</w:t>
            </w:r>
          </w:p>
          <w:p w14:paraId="6F7FC91D" w14:textId="77777777" w:rsidR="00D933B7" w:rsidRPr="00011134" w:rsidRDefault="00D933B7">
            <w:pPr>
              <w:spacing w:before="120"/>
              <w:rPr>
                <w:sz w:val="28"/>
                <w:szCs w:val="28"/>
              </w:rPr>
            </w:pPr>
            <w:r>
              <w:t>of the projects selected for funding under the 2024 and 2025 calls were either running or had been completed at the end of 2025.</w:t>
            </w:r>
          </w:p>
        </w:tc>
      </w:tr>
    </w:tbl>
    <w:p w14:paraId="5B996057" w14:textId="77777777" w:rsidR="00D933B7" w:rsidRPr="00011134" w:rsidRDefault="00D933B7" w:rsidP="00D933B7"/>
    <w:p w14:paraId="2611E158" w14:textId="77777777" w:rsidR="00D933B7" w:rsidRPr="00011134" w:rsidRDefault="00D933B7" w:rsidP="00D933B7"/>
    <w:p w14:paraId="16FEAA7D" w14:textId="77777777" w:rsidR="00D933B7" w:rsidRPr="00011134" w:rsidRDefault="00D933B7" w:rsidP="00D933B7"/>
    <w:p w14:paraId="42DF35C2" w14:textId="77777777" w:rsidR="00D933B7" w:rsidRPr="00011134" w:rsidRDefault="00D933B7" w:rsidP="00D933B7">
      <w:pPr>
        <w:spacing w:after="0"/>
        <w:rPr>
          <w:rFonts w:ascii="EC Square Sans Pro Medium" w:eastAsiaTheme="majorEastAsia" w:hAnsi="EC Square Sans Pro Medium" w:cstheme="majorBidi"/>
          <w:sz w:val="32"/>
          <w:szCs w:val="32"/>
        </w:rPr>
      </w:pPr>
    </w:p>
    <w:p w14:paraId="081E1DBC" w14:textId="77777777" w:rsidR="00D933B7" w:rsidRPr="00011134" w:rsidRDefault="00D933B7" w:rsidP="00D933B7">
      <w:pPr>
        <w:spacing w:after="0"/>
        <w:rPr>
          <w:rFonts w:ascii="EC Square Sans Pro Medium" w:eastAsiaTheme="majorEastAsia" w:hAnsi="EC Square Sans Pro Medium" w:cstheme="majorBidi"/>
          <w:sz w:val="32"/>
          <w:szCs w:val="32"/>
        </w:rPr>
      </w:pPr>
      <w:r>
        <w:rPr>
          <w:rFonts w:ascii="EC Square Sans Pro Medium" w:eastAsiaTheme="majorEastAsia" w:hAnsi="EC Square Sans Pro Medium" w:cstheme="majorBidi"/>
          <w:sz w:val="32"/>
          <w:szCs w:val="32"/>
        </w:rPr>
        <w:br w:type="page"/>
      </w:r>
    </w:p>
    <w:p w14:paraId="06676900" w14:textId="77777777" w:rsidR="00D933B7" w:rsidRPr="00011134" w:rsidRDefault="00D933B7" w:rsidP="00F72C99">
      <w:pPr>
        <w:pStyle w:val="Heading2"/>
        <w:rPr>
          <w:rFonts w:ascii="EC Square Sans Pro Medium" w:eastAsiaTheme="majorEastAsia" w:hAnsi="EC Square Sans Pro Medium" w:cstheme="majorBidi"/>
          <w:szCs w:val="32"/>
        </w:rPr>
      </w:pPr>
      <w:r>
        <w:rPr>
          <w:rFonts w:eastAsiaTheme="majorEastAsia"/>
        </w:rPr>
        <w:t>Budget programming and implementation</w:t>
      </w:r>
    </w:p>
    <w:p w14:paraId="4833E537" w14:textId="77777777" w:rsidR="00D933B7" w:rsidRPr="00011134" w:rsidRDefault="00D933B7" w:rsidP="00D933B7"/>
    <w:p w14:paraId="09ED3C03" w14:textId="77777777" w:rsidR="00D933B7" w:rsidRPr="003C3F30" w:rsidRDefault="00D933B7" w:rsidP="00F72C99">
      <w:pPr>
        <w:pStyle w:val="Heading3"/>
        <w:rPr>
          <w:rFonts w:cs="Calibri"/>
          <w:lang w:eastAsia="en-IE"/>
        </w:rPr>
      </w:pPr>
      <w:r>
        <w:t xml:space="preserve">Budget programming </w:t>
      </w:r>
      <w:r>
        <w:rPr>
          <w:rFonts w:cs="Segoe UI"/>
          <w:lang w:eastAsia="en-IE"/>
        </w:rPr>
        <w:t>(million EUR):</w:t>
      </w:r>
      <w:r>
        <w:rPr>
          <w:rFonts w:ascii="Calibri" w:hAnsi="Calibri" w:cs="Calibri"/>
          <w:lang w:eastAsia="en-IE"/>
        </w:rPr>
        <w:t> </w:t>
      </w:r>
    </w:p>
    <w:p w14:paraId="6D23E813" w14:textId="77777777" w:rsidR="00D933B7" w:rsidRPr="003C3F30" w:rsidRDefault="00D933B7" w:rsidP="00D933B7">
      <w:pPr>
        <w:spacing w:after="0"/>
        <w:textAlignment w:val="baseline"/>
        <w:rPr>
          <w:rFonts w:ascii="Calibri" w:hAnsi="Calibri" w:cs="Calibri"/>
          <w:sz w:val="12"/>
          <w:szCs w:val="12"/>
          <w:lang w:eastAsia="en-IE"/>
        </w:rPr>
      </w:pPr>
    </w:p>
    <w:p w14:paraId="158B0875" w14:textId="77777777" w:rsidR="00D933B7" w:rsidRPr="003C3F30" w:rsidRDefault="00D933B7" w:rsidP="00D933B7">
      <w:pPr>
        <w:spacing w:after="0"/>
        <w:textAlignment w:val="baseline"/>
        <w:rPr>
          <w:rFonts w:ascii="Calibri" w:hAnsi="Calibri" w:cs="Calibri"/>
          <w:lang w:eastAsia="en-IE"/>
        </w:rPr>
      </w:pPr>
    </w:p>
    <w:tbl>
      <w:tblPr>
        <w:tblW w:w="10700" w:type="dxa"/>
        <w:tblLook w:val="04A0" w:firstRow="1" w:lastRow="0" w:firstColumn="1" w:lastColumn="0" w:noHBand="0" w:noVBand="1"/>
      </w:tblPr>
      <w:tblGrid>
        <w:gridCol w:w="2113"/>
        <w:gridCol w:w="1087"/>
        <w:gridCol w:w="1087"/>
        <w:gridCol w:w="1087"/>
        <w:gridCol w:w="1087"/>
        <w:gridCol w:w="1087"/>
        <w:gridCol w:w="1087"/>
        <w:gridCol w:w="1087"/>
        <w:gridCol w:w="978"/>
      </w:tblGrid>
      <w:tr w:rsidR="00D933B7" w:rsidRPr="00011134" w14:paraId="19FA55F2" w14:textId="77777777">
        <w:trPr>
          <w:trHeight w:val="315"/>
        </w:trPr>
        <w:tc>
          <w:tcPr>
            <w:tcW w:w="2020" w:type="dxa"/>
            <w:tcBorders>
              <w:top w:val="single" w:sz="4" w:space="0" w:color="FFFFFF" w:themeColor="background1"/>
              <w:left w:val="single" w:sz="4" w:space="0" w:color="FFFFFF" w:themeColor="background1"/>
              <w:bottom w:val="nil"/>
              <w:right w:val="single" w:sz="4" w:space="0" w:color="FFFFFF" w:themeColor="background1"/>
            </w:tcBorders>
            <w:noWrap/>
            <w:vAlign w:val="bottom"/>
            <w:hideMark/>
          </w:tcPr>
          <w:p w14:paraId="11D0252F" w14:textId="77777777" w:rsidR="00D933B7" w:rsidRPr="003C3F30" w:rsidRDefault="00D933B7">
            <w:pPr>
              <w:spacing w:after="0"/>
              <w:rPr>
                <w:rFonts w:ascii="Aptos Narrow" w:hAnsi="Aptos Narrow"/>
                <w:color w:val="000000"/>
                <w:sz w:val="22"/>
                <w:szCs w:val="22"/>
                <w:lang w:eastAsia="en-IE"/>
              </w:rPr>
            </w:pPr>
            <w:r>
              <w:rPr>
                <w:rFonts w:ascii="Aptos Narrow" w:hAnsi="Aptos Narrow"/>
                <w:color w:val="000000"/>
                <w:sz w:val="22"/>
                <w:szCs w:val="22"/>
                <w:lang w:eastAsia="en-IE"/>
              </w:rPr>
              <w:t> </w:t>
            </w:r>
          </w:p>
        </w:tc>
        <w:tc>
          <w:tcPr>
            <w:tcW w:w="1100"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DAE9F8"/>
            <w:vAlign w:val="center"/>
            <w:hideMark/>
          </w:tcPr>
          <w:p w14:paraId="792F23C8"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2021</w:t>
            </w:r>
            <w:r>
              <w:rPr>
                <w:rFonts w:ascii="Calibri" w:hAnsi="Calibri" w:cs="Calibri"/>
                <w:b/>
                <w:bCs/>
                <w:color w:val="000000"/>
                <w:sz w:val="22"/>
                <w:szCs w:val="22"/>
                <w:lang w:eastAsia="en-IE"/>
              </w:rPr>
              <w:t> </w:t>
            </w:r>
          </w:p>
        </w:tc>
        <w:tc>
          <w:tcPr>
            <w:tcW w:w="110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207CBA33"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2022</w:t>
            </w:r>
            <w:r>
              <w:rPr>
                <w:rFonts w:ascii="Calibri" w:hAnsi="Calibri" w:cs="Calibri"/>
                <w:b/>
                <w:bCs/>
                <w:color w:val="000000"/>
                <w:sz w:val="22"/>
                <w:szCs w:val="22"/>
                <w:lang w:eastAsia="en-IE"/>
              </w:rPr>
              <w:t> </w:t>
            </w:r>
          </w:p>
        </w:tc>
        <w:tc>
          <w:tcPr>
            <w:tcW w:w="110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6C000AD2"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2023</w:t>
            </w:r>
            <w:r>
              <w:rPr>
                <w:rFonts w:ascii="Calibri" w:hAnsi="Calibri" w:cs="Calibri"/>
                <w:b/>
                <w:bCs/>
                <w:color w:val="000000"/>
                <w:sz w:val="22"/>
                <w:szCs w:val="22"/>
                <w:lang w:eastAsia="en-IE"/>
              </w:rPr>
              <w:t> </w:t>
            </w:r>
          </w:p>
        </w:tc>
        <w:tc>
          <w:tcPr>
            <w:tcW w:w="110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58AC0164"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2024</w:t>
            </w:r>
            <w:r>
              <w:rPr>
                <w:rFonts w:ascii="Calibri" w:hAnsi="Calibri" w:cs="Calibri"/>
                <w:b/>
                <w:bCs/>
                <w:color w:val="000000"/>
                <w:sz w:val="22"/>
                <w:szCs w:val="22"/>
                <w:lang w:eastAsia="en-IE"/>
              </w:rPr>
              <w:t> </w:t>
            </w:r>
          </w:p>
        </w:tc>
        <w:tc>
          <w:tcPr>
            <w:tcW w:w="110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59BE30C5"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2025</w:t>
            </w:r>
            <w:r>
              <w:rPr>
                <w:rFonts w:ascii="Calibri" w:hAnsi="Calibri" w:cs="Calibri"/>
                <w:b/>
                <w:bCs/>
                <w:color w:val="000000"/>
                <w:sz w:val="22"/>
                <w:szCs w:val="22"/>
                <w:lang w:eastAsia="en-IE"/>
              </w:rPr>
              <w:t> </w:t>
            </w:r>
          </w:p>
        </w:tc>
        <w:tc>
          <w:tcPr>
            <w:tcW w:w="110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7061CE6E"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2026</w:t>
            </w:r>
            <w:r>
              <w:rPr>
                <w:rFonts w:ascii="Calibri" w:hAnsi="Calibri" w:cs="Calibri"/>
                <w:b/>
                <w:bCs/>
                <w:color w:val="000000"/>
                <w:sz w:val="22"/>
                <w:szCs w:val="22"/>
                <w:lang w:eastAsia="en-IE"/>
              </w:rPr>
              <w:t> </w:t>
            </w:r>
          </w:p>
        </w:tc>
        <w:tc>
          <w:tcPr>
            <w:tcW w:w="110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73393C22"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2027</w:t>
            </w:r>
            <w:r>
              <w:rPr>
                <w:rFonts w:ascii="Calibri" w:hAnsi="Calibri" w:cs="Calibri"/>
                <w:b/>
                <w:bCs/>
                <w:color w:val="000000"/>
                <w:sz w:val="22"/>
                <w:szCs w:val="22"/>
                <w:lang w:eastAsia="en-IE"/>
              </w:rPr>
              <w:t> </w:t>
            </w:r>
          </w:p>
        </w:tc>
        <w:tc>
          <w:tcPr>
            <w:tcW w:w="98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75C4CD06"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Total</w:t>
            </w:r>
            <w:r>
              <w:rPr>
                <w:rFonts w:ascii="Calibri" w:hAnsi="Calibri" w:cs="Calibri"/>
                <w:b/>
                <w:bCs/>
                <w:color w:val="000000"/>
                <w:sz w:val="22"/>
                <w:szCs w:val="22"/>
                <w:lang w:eastAsia="en-IE"/>
              </w:rPr>
              <w:t> </w:t>
            </w:r>
          </w:p>
        </w:tc>
      </w:tr>
      <w:tr w:rsidR="00D933B7" w:rsidRPr="00011134" w14:paraId="34B75D70" w14:textId="77777777">
        <w:trPr>
          <w:trHeight w:val="2100"/>
        </w:trPr>
        <w:tc>
          <w:tcPr>
            <w:tcW w:w="2020"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33BFD4A5" w14:textId="77777777" w:rsidR="00D933B7" w:rsidRPr="003C3F30" w:rsidRDefault="00D933B7">
            <w:pPr>
              <w:spacing w:after="0"/>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Financial programming</w:t>
            </w:r>
            <w:r>
              <w:rPr>
                <w:rFonts w:ascii="Calibri" w:hAnsi="Calibri" w:cs="Calibri"/>
                <w:b/>
                <w:bCs/>
                <w:color w:val="000000"/>
                <w:sz w:val="22"/>
                <w:szCs w:val="22"/>
                <w:lang w:eastAsia="en-IE"/>
              </w:rPr>
              <w:t> </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614D8C77"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116.4</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771298DA"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118.7</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1F7EEB6B"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121.1</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631A2409"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123.5</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7CE56800"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 xml:space="preserve"> 121.0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07D3B613"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 xml:space="preserve"> 52.5</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5FFCA3EF"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112.2</w:t>
            </w:r>
          </w:p>
        </w:tc>
        <w:tc>
          <w:tcPr>
            <w:tcW w:w="980" w:type="dxa"/>
            <w:tcBorders>
              <w:top w:val="nil"/>
              <w:left w:val="nil"/>
              <w:bottom w:val="single" w:sz="4" w:space="0" w:color="D9D9D9" w:themeColor="background1" w:themeShade="D9"/>
              <w:right w:val="single" w:sz="4" w:space="0" w:color="D9D9D9" w:themeColor="background1" w:themeShade="D9"/>
            </w:tcBorders>
            <w:vAlign w:val="center"/>
            <w:hideMark/>
          </w:tcPr>
          <w:p w14:paraId="7A29E807"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 xml:space="preserve"> 765.3</w:t>
            </w:r>
          </w:p>
        </w:tc>
      </w:tr>
      <w:tr w:rsidR="00D933B7" w:rsidRPr="00011134" w14:paraId="1E0BD1E6" w14:textId="77777777">
        <w:trPr>
          <w:trHeight w:val="630"/>
        </w:trPr>
        <w:tc>
          <w:tcPr>
            <w:tcW w:w="2020"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79886621" w14:textId="77777777" w:rsidR="00D933B7" w:rsidRPr="003C3F30" w:rsidRDefault="00D933B7">
            <w:pPr>
              <w:spacing w:after="0"/>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NextGenerationEU</w:t>
            </w:r>
            <w:r>
              <w:rPr>
                <w:rFonts w:ascii="Calibri" w:hAnsi="Calibri" w:cs="Calibri"/>
                <w:b/>
                <w:bCs/>
                <w:color w:val="000000"/>
                <w:sz w:val="22"/>
                <w:szCs w:val="22"/>
                <w:lang w:eastAsia="en-IE"/>
              </w:rPr>
              <w:t> </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00C2F508"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523EDCE4"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50ACFE61"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17A7B598"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17EE4058"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2A272552"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3ACF7ADA"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98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44A8E2A6"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r>
      <w:tr w:rsidR="00D933B7" w:rsidRPr="00011134" w14:paraId="2C62B8EC" w14:textId="77777777">
        <w:trPr>
          <w:trHeight w:val="945"/>
        </w:trPr>
        <w:tc>
          <w:tcPr>
            <w:tcW w:w="2020"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468024FE" w14:textId="77777777" w:rsidR="00D933B7" w:rsidRPr="003C3F30" w:rsidRDefault="00D933B7">
            <w:pPr>
              <w:spacing w:after="0"/>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Decommitments made available again</w:t>
            </w:r>
            <w:r>
              <w:rPr>
                <w:rFonts w:ascii="Arial" w:hAnsi="Arial" w:cs="Arial"/>
                <w:b/>
                <w:bCs/>
                <w:color w:val="000000"/>
                <w:sz w:val="22"/>
                <w:szCs w:val="22"/>
                <w:lang w:eastAsia="en-IE"/>
              </w:rPr>
              <w:t> </w:t>
            </w:r>
            <w:r>
              <w:rPr>
                <w:rFonts w:ascii="EC Square Sans Pro" w:hAnsi="EC Square Sans Pro"/>
                <w:color w:val="000000"/>
                <w:sz w:val="22"/>
                <w:szCs w:val="22"/>
                <w:lang w:eastAsia="en-IE"/>
              </w:rPr>
              <w:t>(*)</w:t>
            </w:r>
            <w:r>
              <w:rPr>
                <w:rFonts w:ascii="Calibri" w:hAnsi="Calibri" w:cs="Calibri"/>
                <w:b/>
                <w:bCs/>
                <w:color w:val="000000"/>
                <w:sz w:val="22"/>
                <w:szCs w:val="22"/>
                <w:lang w:eastAsia="en-IE"/>
              </w:rPr>
              <w:t> </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3D180635"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5DB2E23D" w14:textId="77777777" w:rsidR="00D933B7" w:rsidRPr="003C3F30" w:rsidRDefault="00D933B7">
            <w:pPr>
              <w:spacing w:after="0"/>
              <w:jc w:val="right"/>
              <w:rPr>
                <w:rFonts w:ascii="Calibri" w:hAnsi="Calibri" w:cs="Calibri"/>
                <w:color w:val="000000"/>
                <w:sz w:val="22"/>
                <w:szCs w:val="22"/>
                <w:lang w:eastAsia="en-IE"/>
              </w:rPr>
            </w:pPr>
            <w:r>
              <w:rPr>
                <w:rFonts w:ascii="Calibri" w:hAnsi="Calibri" w:cs="Calibri"/>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329E26D6"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7844B010"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7E234B39"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2B09BBD3"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2F7759B5"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980" w:type="dxa"/>
            <w:tcBorders>
              <w:top w:val="nil"/>
              <w:left w:val="nil"/>
              <w:bottom w:val="single" w:sz="4" w:space="0" w:color="D9D9D9" w:themeColor="background1" w:themeShade="D9"/>
              <w:right w:val="single" w:sz="4" w:space="0" w:color="D9D9D9" w:themeColor="background1" w:themeShade="D9"/>
            </w:tcBorders>
            <w:vAlign w:val="center"/>
            <w:hideMark/>
          </w:tcPr>
          <w:p w14:paraId="10B9363F"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r>
      <w:tr w:rsidR="00D933B7" w:rsidRPr="00011134" w14:paraId="66957B35" w14:textId="77777777">
        <w:trPr>
          <w:trHeight w:val="1260"/>
        </w:trPr>
        <w:tc>
          <w:tcPr>
            <w:tcW w:w="2020"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625D0BC0" w14:textId="77777777" w:rsidR="00D933B7" w:rsidRPr="003C3F30" w:rsidRDefault="00D933B7">
            <w:pPr>
              <w:spacing w:after="0"/>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Contributions from other countries and entities</w:t>
            </w:r>
            <w:r>
              <w:rPr>
                <w:rFonts w:ascii="Calibri" w:hAnsi="Calibri" w:cs="Calibri"/>
                <w:b/>
                <w:bCs/>
                <w:color w:val="000000"/>
                <w:sz w:val="22"/>
                <w:szCs w:val="22"/>
                <w:lang w:eastAsia="en-IE"/>
              </w:rPr>
              <w:t> </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2698B2AC"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4B0B35DE"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6.4</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081E6722"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116742E5"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417DFFDE"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19CDB5BA"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110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03C15E64"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0.0</w:t>
            </w:r>
          </w:p>
        </w:tc>
        <w:tc>
          <w:tcPr>
            <w:tcW w:w="980" w:type="dxa"/>
            <w:tcBorders>
              <w:top w:val="nil"/>
              <w:left w:val="nil"/>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2C4ED030"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 6.4</w:t>
            </w:r>
          </w:p>
        </w:tc>
      </w:tr>
      <w:tr w:rsidR="00D933B7" w:rsidRPr="00011134" w14:paraId="5BB67133" w14:textId="77777777">
        <w:trPr>
          <w:trHeight w:val="315"/>
        </w:trPr>
        <w:tc>
          <w:tcPr>
            <w:tcW w:w="2020"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0FA47BD2" w14:textId="77777777" w:rsidR="00D933B7" w:rsidRPr="003C3F30" w:rsidRDefault="00D933B7">
            <w:pPr>
              <w:spacing w:after="0"/>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Total</w:t>
            </w:r>
            <w:r>
              <w:rPr>
                <w:rFonts w:ascii="Calibri" w:hAnsi="Calibri" w:cs="Calibri"/>
                <w:color w:val="000000"/>
                <w:sz w:val="22"/>
                <w:szCs w:val="22"/>
                <w:lang w:eastAsia="en-IE"/>
              </w:rPr>
              <w:t> </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342ED96B"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 xml:space="preserve"> 116.4</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0457A535"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 xml:space="preserve"> 125.1</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316992BC"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 xml:space="preserve"> 121.1</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3A2EFDC7"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 xml:space="preserve"> 123.5</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37CAA013"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themeColor="text1"/>
                <w:sz w:val="22"/>
                <w:szCs w:val="22"/>
                <w:lang w:eastAsia="en-IE"/>
              </w:rPr>
              <w:t xml:space="preserve"> 121.0</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736BB824"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themeColor="text1"/>
                <w:sz w:val="22"/>
                <w:szCs w:val="22"/>
                <w:lang w:eastAsia="en-IE"/>
              </w:rPr>
              <w:t xml:space="preserve"> 52.5</w:t>
            </w:r>
          </w:p>
        </w:tc>
        <w:tc>
          <w:tcPr>
            <w:tcW w:w="1100" w:type="dxa"/>
            <w:tcBorders>
              <w:top w:val="nil"/>
              <w:left w:val="nil"/>
              <w:bottom w:val="single" w:sz="4" w:space="0" w:color="D9D9D9" w:themeColor="background1" w:themeShade="D9"/>
              <w:right w:val="single" w:sz="4" w:space="0" w:color="D9D9D9" w:themeColor="background1" w:themeShade="D9"/>
            </w:tcBorders>
            <w:vAlign w:val="center"/>
            <w:hideMark/>
          </w:tcPr>
          <w:p w14:paraId="0684229C"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 xml:space="preserve"> 112.2</w:t>
            </w:r>
          </w:p>
        </w:tc>
        <w:tc>
          <w:tcPr>
            <w:tcW w:w="980" w:type="dxa"/>
            <w:tcBorders>
              <w:top w:val="nil"/>
              <w:left w:val="nil"/>
              <w:bottom w:val="single" w:sz="4" w:space="0" w:color="D9D9D9" w:themeColor="background1" w:themeShade="D9"/>
              <w:right w:val="single" w:sz="4" w:space="0" w:color="D9D9D9" w:themeColor="background1" w:themeShade="D9"/>
            </w:tcBorders>
            <w:vAlign w:val="center"/>
            <w:hideMark/>
          </w:tcPr>
          <w:p w14:paraId="163072F2"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themeColor="text1"/>
                <w:sz w:val="22"/>
                <w:szCs w:val="22"/>
                <w:lang w:eastAsia="en-IE"/>
              </w:rPr>
              <w:t xml:space="preserve"> 771.70</w:t>
            </w:r>
          </w:p>
        </w:tc>
      </w:tr>
    </w:tbl>
    <w:p w14:paraId="01218FB7" w14:textId="77777777" w:rsidR="00D933B7" w:rsidRPr="003C3F30" w:rsidRDefault="00D933B7" w:rsidP="00D933B7">
      <w:pPr>
        <w:spacing w:after="0"/>
        <w:textAlignment w:val="baseline"/>
        <w:rPr>
          <w:rFonts w:ascii="Calibri" w:hAnsi="Calibri" w:cs="Calibri"/>
          <w:lang w:eastAsia="en-IE"/>
        </w:rPr>
      </w:pPr>
    </w:p>
    <w:p w14:paraId="7F931F51" w14:textId="77777777" w:rsidR="00D933B7" w:rsidRPr="00011134" w:rsidRDefault="00D933B7" w:rsidP="00D933B7">
      <w:pPr>
        <w:spacing w:after="0"/>
        <w:ind w:left="285" w:hanging="285"/>
        <w:textAlignment w:val="baseline"/>
        <w:rPr>
          <w:rFonts w:ascii="EC Square Sans Pro Medium" w:hAnsi="EC Square Sans Pro Medium" w:cs="Segoe UI"/>
          <w:sz w:val="18"/>
          <w:szCs w:val="18"/>
          <w:lang w:eastAsia="en-IE"/>
        </w:rPr>
      </w:pPr>
      <w:r>
        <w:rPr>
          <w:rFonts w:ascii="EC Square Sans Pro Medium" w:hAnsi="EC Square Sans Pro Medium" w:cs="Segoe UI"/>
          <w:sz w:val="18"/>
          <w:szCs w:val="18"/>
          <w:lang w:eastAsia="en-IE"/>
        </w:rPr>
        <w:t>(*) Only Article</w:t>
      </w:r>
      <w:r>
        <w:rPr>
          <w:rFonts w:ascii="Arial" w:hAnsi="Arial" w:cs="Arial"/>
          <w:sz w:val="18"/>
          <w:szCs w:val="18"/>
          <w:lang w:eastAsia="en-IE"/>
        </w:rPr>
        <w:t> </w:t>
      </w:r>
      <w:r>
        <w:rPr>
          <w:rFonts w:ascii="EC Square Sans Pro Medium" w:hAnsi="EC Square Sans Pro Medium" w:cs="Segoe UI"/>
          <w:sz w:val="18"/>
          <w:szCs w:val="18"/>
          <w:lang w:eastAsia="en-IE"/>
        </w:rPr>
        <w:t>15(3) of the Financial Regulation.</w:t>
      </w:r>
    </w:p>
    <w:p w14:paraId="4A255D56" w14:textId="77777777" w:rsidR="00D933B7" w:rsidRPr="00011134" w:rsidRDefault="00D933B7" w:rsidP="00D933B7">
      <w:pPr>
        <w:spacing w:after="0"/>
        <w:textAlignment w:val="baseline"/>
        <w:rPr>
          <w:rFonts w:cs="Segoe UI"/>
          <w:sz w:val="18"/>
          <w:szCs w:val="18"/>
          <w:lang w:eastAsia="en-IE"/>
        </w:rPr>
      </w:pPr>
    </w:p>
    <w:p w14:paraId="167A9BD0" w14:textId="77777777" w:rsidR="00D933B7" w:rsidRPr="00011134" w:rsidRDefault="00D933B7" w:rsidP="00D933B7">
      <w:pPr>
        <w:spacing w:after="0"/>
        <w:textAlignment w:val="baseline"/>
        <w:rPr>
          <w:rFonts w:cs="Segoe UI"/>
          <w:sz w:val="18"/>
          <w:szCs w:val="18"/>
          <w:lang w:eastAsia="en-IE"/>
        </w:rPr>
      </w:pPr>
    </w:p>
    <w:p w14:paraId="78B83FCB" w14:textId="77777777" w:rsidR="00D933B7" w:rsidRPr="00011134" w:rsidRDefault="00D933B7" w:rsidP="00F72C99">
      <w:pPr>
        <w:pStyle w:val="Heading3"/>
        <w:rPr>
          <w:lang w:eastAsia="en-IE"/>
        </w:rPr>
      </w:pPr>
      <w:r>
        <w:rPr>
          <w:lang w:eastAsia="en-IE"/>
        </w:rPr>
        <w:t>Cumulative budget implementation at the end of 2025 (million EUR):</w:t>
      </w:r>
    </w:p>
    <w:p w14:paraId="4F7448A7" w14:textId="77777777" w:rsidR="00D933B7" w:rsidRPr="003C3F30" w:rsidRDefault="00D933B7" w:rsidP="00D933B7">
      <w:pPr>
        <w:spacing w:after="0"/>
        <w:textAlignment w:val="baseline"/>
        <w:rPr>
          <w:rFonts w:ascii="EC Square Sans Pro" w:hAnsi="EC Square Sans Pro" w:cs="Calibri"/>
          <w:sz w:val="12"/>
          <w:szCs w:val="12"/>
          <w:lang w:eastAsia="en-IE"/>
        </w:rPr>
      </w:pPr>
    </w:p>
    <w:p w14:paraId="3B141CE3" w14:textId="77777777" w:rsidR="00D933B7" w:rsidRPr="003C3F30" w:rsidRDefault="00D933B7" w:rsidP="00D933B7">
      <w:pPr>
        <w:spacing w:after="0"/>
        <w:jc w:val="center"/>
        <w:textAlignment w:val="baseline"/>
        <w:rPr>
          <w:rFonts w:ascii="EC Square Sans Pro" w:hAnsi="EC Square Sans Pro" w:cs="Calibri"/>
          <w:lang w:eastAsia="en-IE"/>
        </w:rPr>
      </w:pPr>
    </w:p>
    <w:tbl>
      <w:tblPr>
        <w:tblW w:w="8260" w:type="dxa"/>
        <w:tblLook w:val="04A0" w:firstRow="1" w:lastRow="0" w:firstColumn="1" w:lastColumn="0" w:noHBand="0" w:noVBand="1"/>
      </w:tblPr>
      <w:tblGrid>
        <w:gridCol w:w="2020"/>
        <w:gridCol w:w="2080"/>
        <w:gridCol w:w="2080"/>
        <w:gridCol w:w="2080"/>
      </w:tblGrid>
      <w:tr w:rsidR="00D933B7" w:rsidRPr="00011134" w14:paraId="7C2A63E8" w14:textId="77777777">
        <w:trPr>
          <w:trHeight w:val="1260"/>
        </w:trPr>
        <w:tc>
          <w:tcPr>
            <w:tcW w:w="2020" w:type="dxa"/>
            <w:tcBorders>
              <w:top w:val="single" w:sz="4" w:space="0" w:color="FFFFFF" w:themeColor="background1"/>
              <w:left w:val="single" w:sz="4" w:space="0" w:color="FFFFFF" w:themeColor="background1"/>
              <w:bottom w:val="single" w:sz="4" w:space="0" w:color="FFFFFF" w:themeColor="background1"/>
              <w:right w:val="nil"/>
            </w:tcBorders>
            <w:noWrap/>
            <w:vAlign w:val="bottom"/>
            <w:hideMark/>
          </w:tcPr>
          <w:p w14:paraId="0DA511BA" w14:textId="77777777" w:rsidR="00D933B7" w:rsidRPr="003C3F30" w:rsidRDefault="00D933B7">
            <w:pPr>
              <w:spacing w:after="0"/>
              <w:rPr>
                <w:rFonts w:ascii="Aptos Narrow" w:hAnsi="Aptos Narrow"/>
                <w:color w:val="000000"/>
                <w:sz w:val="22"/>
                <w:szCs w:val="22"/>
                <w:lang w:eastAsia="en-IE"/>
              </w:rPr>
            </w:pPr>
            <w:r>
              <w:rPr>
                <w:rFonts w:ascii="Aptos Narrow" w:hAnsi="Aptos Narrow"/>
                <w:color w:val="000000"/>
                <w:sz w:val="22"/>
                <w:szCs w:val="22"/>
                <w:lang w:eastAsia="en-IE"/>
              </w:rPr>
              <w:t> </w:t>
            </w:r>
          </w:p>
        </w:tc>
        <w:tc>
          <w:tcPr>
            <w:tcW w:w="2080"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DAE9F8"/>
            <w:vAlign w:val="center"/>
            <w:hideMark/>
          </w:tcPr>
          <w:p w14:paraId="10A5B735"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Implementation</w:t>
            </w:r>
            <w:r>
              <w:rPr>
                <w:rFonts w:ascii="Calibri" w:hAnsi="Calibri" w:cs="Calibri"/>
                <w:b/>
                <w:bCs/>
                <w:color w:val="000000"/>
                <w:sz w:val="22"/>
                <w:szCs w:val="22"/>
                <w:lang w:eastAsia="en-IE"/>
              </w:rPr>
              <w:t> </w:t>
            </w:r>
          </w:p>
        </w:tc>
        <w:tc>
          <w:tcPr>
            <w:tcW w:w="208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40722D4B"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Budget</w:t>
            </w:r>
            <w:r>
              <w:rPr>
                <w:rFonts w:ascii="Calibri" w:hAnsi="Calibri" w:cs="Calibri"/>
                <w:b/>
                <w:bCs/>
                <w:color w:val="000000"/>
                <w:sz w:val="22"/>
                <w:szCs w:val="22"/>
                <w:lang w:eastAsia="en-IE"/>
              </w:rPr>
              <w:t> </w:t>
            </w:r>
          </w:p>
        </w:tc>
        <w:tc>
          <w:tcPr>
            <w:tcW w:w="2080"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77406332" w14:textId="77777777" w:rsidR="00D933B7" w:rsidRPr="003C3F30" w:rsidRDefault="00D933B7">
            <w:pPr>
              <w:spacing w:after="0"/>
              <w:jc w:val="right"/>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Implementation rate</w:t>
            </w:r>
            <w:r>
              <w:rPr>
                <w:rFonts w:ascii="Calibri" w:hAnsi="Calibri" w:cs="Calibri"/>
                <w:b/>
                <w:bCs/>
                <w:color w:val="000000"/>
                <w:sz w:val="22"/>
                <w:szCs w:val="22"/>
                <w:lang w:eastAsia="en-IE"/>
              </w:rPr>
              <w:t> </w:t>
            </w:r>
          </w:p>
        </w:tc>
      </w:tr>
      <w:tr w:rsidR="00D933B7" w:rsidRPr="00011134" w14:paraId="5DF225A4" w14:textId="77777777">
        <w:trPr>
          <w:trHeight w:val="600"/>
        </w:trPr>
        <w:tc>
          <w:tcPr>
            <w:tcW w:w="2020"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0147A71B" w14:textId="77777777" w:rsidR="00D933B7" w:rsidRPr="003C3F30" w:rsidRDefault="00D933B7">
            <w:pPr>
              <w:spacing w:after="0"/>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Commitments</w:t>
            </w:r>
            <w:r>
              <w:rPr>
                <w:rFonts w:ascii="Calibri" w:hAnsi="Calibri" w:cs="Calibri"/>
                <w:b/>
                <w:bCs/>
                <w:color w:val="000000"/>
                <w:sz w:val="22"/>
                <w:szCs w:val="22"/>
                <w:lang w:eastAsia="en-IE"/>
              </w:rPr>
              <w:t> </w:t>
            </w:r>
          </w:p>
        </w:tc>
        <w:tc>
          <w:tcPr>
            <w:tcW w:w="2080" w:type="dxa"/>
            <w:tcBorders>
              <w:top w:val="nil"/>
              <w:left w:val="nil"/>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34E278F9"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 xml:space="preserve"> 606.50</w:t>
            </w:r>
          </w:p>
        </w:tc>
        <w:tc>
          <w:tcPr>
            <w:tcW w:w="2080" w:type="dxa"/>
            <w:tcBorders>
              <w:top w:val="nil"/>
              <w:left w:val="nil"/>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6F47AAD8" w14:textId="77777777" w:rsidR="00D933B7" w:rsidRPr="003C3F30" w:rsidRDefault="00D933B7">
            <w:pPr>
              <w:spacing w:after="0"/>
              <w:jc w:val="right"/>
              <w:rPr>
                <w:rFonts w:ascii="EC Square Sans Pro" w:hAnsi="EC Square Sans Pro"/>
                <w:color w:val="000000" w:themeColor="text1"/>
                <w:sz w:val="22"/>
                <w:szCs w:val="22"/>
                <w:lang w:eastAsia="en-IE"/>
              </w:rPr>
            </w:pPr>
          </w:p>
          <w:p w14:paraId="2B720343"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 xml:space="preserve"> 771.7</w:t>
            </w:r>
          </w:p>
        </w:tc>
        <w:tc>
          <w:tcPr>
            <w:tcW w:w="2080" w:type="dxa"/>
            <w:tcBorders>
              <w:top w:val="nil"/>
              <w:left w:val="nil"/>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4FF3FB07"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78.6%</w:t>
            </w:r>
          </w:p>
        </w:tc>
      </w:tr>
      <w:tr w:rsidR="00D933B7" w:rsidRPr="00011134" w14:paraId="67786F6D" w14:textId="77777777">
        <w:trPr>
          <w:trHeight w:val="315"/>
        </w:trPr>
        <w:tc>
          <w:tcPr>
            <w:tcW w:w="2020"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2D9AE636" w14:textId="77777777" w:rsidR="00D933B7" w:rsidRPr="003C3F30" w:rsidRDefault="00D933B7">
            <w:pPr>
              <w:spacing w:after="0"/>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Payments</w:t>
            </w:r>
            <w:r>
              <w:rPr>
                <w:rFonts w:ascii="Calibri" w:hAnsi="Calibri" w:cs="Calibri"/>
                <w:b/>
                <w:bCs/>
                <w:color w:val="000000"/>
                <w:sz w:val="22"/>
                <w:szCs w:val="22"/>
                <w:lang w:eastAsia="en-IE"/>
              </w:rPr>
              <w:t> </w:t>
            </w:r>
          </w:p>
        </w:tc>
        <w:tc>
          <w:tcPr>
            <w:tcW w:w="2080" w:type="dxa"/>
            <w:tcBorders>
              <w:top w:val="nil"/>
              <w:left w:val="nil"/>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2A7E7318"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 xml:space="preserve"> 420.7</w:t>
            </w:r>
          </w:p>
        </w:tc>
        <w:tc>
          <w:tcPr>
            <w:tcW w:w="2080" w:type="dxa"/>
            <w:tcBorders>
              <w:top w:val="nil"/>
              <w:left w:val="nil"/>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50123284" w14:textId="77777777" w:rsidR="00D933B7" w:rsidRPr="003C3F30" w:rsidRDefault="00D933B7">
            <w:pPr>
              <w:spacing w:after="0"/>
              <w:jc w:val="right"/>
              <w:rPr>
                <w:rFonts w:ascii="EC Square Sans Pro" w:hAnsi="EC Square Sans Pro"/>
                <w:color w:val="000000"/>
                <w:sz w:val="22"/>
                <w:szCs w:val="22"/>
                <w:lang w:eastAsia="en-IE"/>
              </w:rPr>
            </w:pPr>
            <w:r>
              <w:rPr>
                <w:rFonts w:ascii="Calibri" w:hAnsi="Calibri" w:cs="Calibri"/>
                <w:color w:val="000000"/>
                <w:sz w:val="22"/>
                <w:szCs w:val="22"/>
                <w:lang w:eastAsia="en-IE"/>
              </w:rPr>
              <w:t> </w:t>
            </w:r>
          </w:p>
        </w:tc>
        <w:tc>
          <w:tcPr>
            <w:tcW w:w="2080" w:type="dxa"/>
            <w:tcBorders>
              <w:top w:val="nil"/>
              <w:left w:val="nil"/>
              <w:bottom w:val="single" w:sz="4" w:space="0" w:color="D9D9D9" w:themeColor="background1" w:themeShade="D9"/>
              <w:right w:val="single" w:sz="4" w:space="0" w:color="D9D9D9" w:themeColor="background1" w:themeShade="D9"/>
            </w:tcBorders>
            <w:shd w:val="clear" w:color="auto" w:fill="FFFFFF" w:themeFill="background1"/>
            <w:vAlign w:val="center"/>
            <w:hideMark/>
          </w:tcPr>
          <w:p w14:paraId="6528C0C7" w14:textId="77777777" w:rsidR="00D933B7" w:rsidRPr="003C3F30" w:rsidRDefault="00D933B7">
            <w:pPr>
              <w:spacing w:after="0"/>
              <w:jc w:val="right"/>
              <w:rPr>
                <w:rFonts w:ascii="EC Square Sans Pro" w:hAnsi="EC Square Sans Pro"/>
                <w:color w:val="000000"/>
                <w:sz w:val="22"/>
                <w:szCs w:val="22"/>
                <w:lang w:eastAsia="en-IE"/>
              </w:rPr>
            </w:pPr>
            <w:r>
              <w:rPr>
                <w:rFonts w:ascii="EC Square Sans Pro" w:hAnsi="EC Square Sans Pro"/>
                <w:color w:val="000000" w:themeColor="text1"/>
                <w:sz w:val="22"/>
                <w:szCs w:val="22"/>
                <w:lang w:eastAsia="en-IE"/>
              </w:rPr>
              <w:t>54.5%</w:t>
            </w:r>
          </w:p>
        </w:tc>
      </w:tr>
    </w:tbl>
    <w:p w14:paraId="1257A056" w14:textId="77777777" w:rsidR="00D933B7" w:rsidRPr="003C3F30" w:rsidRDefault="00D933B7" w:rsidP="00D933B7">
      <w:pPr>
        <w:spacing w:after="0"/>
        <w:jc w:val="center"/>
        <w:textAlignment w:val="baseline"/>
        <w:rPr>
          <w:rFonts w:ascii="EC Square Sans Pro" w:hAnsi="EC Square Sans Pro" w:cs="Calibri"/>
          <w:lang w:eastAsia="en-IE"/>
        </w:rPr>
      </w:pPr>
    </w:p>
    <w:p w14:paraId="46AEC0C2" w14:textId="77777777" w:rsidR="00D933B7" w:rsidRPr="00011134" w:rsidRDefault="00D933B7" w:rsidP="00D933B7">
      <w:pPr>
        <w:keepNext/>
        <w:keepLines/>
        <w:outlineLvl w:val="4"/>
        <w:rPr>
          <w:rFonts w:ascii="EC Square Sans Pro" w:eastAsiaTheme="majorEastAsia" w:hAnsi="EC Square Sans Pro" w:cstheme="majorBidi"/>
          <w:sz w:val="12"/>
          <w:szCs w:val="12"/>
        </w:rPr>
      </w:pPr>
    </w:p>
    <w:p w14:paraId="3925B130" w14:textId="77777777" w:rsidR="00D933B7" w:rsidRPr="00011134" w:rsidRDefault="00D933B7" w:rsidP="00D933B7">
      <w:pPr>
        <w:keepNext/>
        <w:keepLines/>
        <w:outlineLvl w:val="4"/>
        <w:rPr>
          <w:rFonts w:ascii="EC Square Sans Pro Medium" w:eastAsiaTheme="majorEastAsia" w:hAnsi="EC Square Sans Pro Medium" w:cstheme="majorBidi"/>
          <w:sz w:val="12"/>
          <w:szCs w:val="12"/>
        </w:rPr>
      </w:pPr>
    </w:p>
    <w:p w14:paraId="29F0885E" w14:textId="77777777" w:rsidR="00D933B7" w:rsidRPr="00011134" w:rsidRDefault="00D933B7" w:rsidP="00F72C99">
      <w:pPr>
        <w:pStyle w:val="Heading2"/>
        <w:rPr>
          <w:rFonts w:eastAsiaTheme="majorEastAsia"/>
        </w:rPr>
      </w:pPr>
      <w:r>
        <w:rPr>
          <w:rFonts w:eastAsiaTheme="majorEastAsia"/>
        </w:rPr>
        <w:t>Implementation and performance</w:t>
      </w:r>
    </w:p>
    <w:p w14:paraId="0BAC3E84" w14:textId="77777777" w:rsidR="00D933B7" w:rsidRPr="00011134"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011134" w14:paraId="50E8CE4E"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69E7028D" w14:textId="77777777" w:rsidR="00D933B7" w:rsidRPr="003C3F30" w:rsidRDefault="00D933B7">
            <w:pPr>
              <w:spacing w:after="0"/>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5E59C8B1" w14:textId="77777777" w:rsidR="00D933B7" w:rsidRPr="003C3F30" w:rsidRDefault="00D933B7">
            <w:pPr>
              <w:spacing w:after="0"/>
              <w:jc w:val="center"/>
              <w:textAlignment w:val="baseline"/>
              <w:rPr>
                <w:rFonts w:ascii="Segoe UI" w:hAnsi="Segoe UI" w:cs="Segoe UI"/>
                <w:b/>
                <w:bCs/>
                <w:sz w:val="18"/>
                <w:szCs w:val="18"/>
                <w:lang w:eastAsia="en-IE"/>
              </w:rPr>
            </w:pPr>
            <w:r>
              <w:rPr>
                <w:rFonts w:ascii="EC Square Sans Pro" w:hAnsi="EC Square Sans Pro"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3575169A" w14:textId="77777777" w:rsidR="00D933B7" w:rsidRPr="003C3F30" w:rsidRDefault="00D933B7">
            <w:pPr>
              <w:spacing w:after="0"/>
              <w:jc w:val="center"/>
              <w:textAlignment w:val="baseline"/>
              <w:rPr>
                <w:rFonts w:ascii="Segoe UI" w:hAnsi="Segoe UI" w:cs="Segoe UI"/>
                <w:b/>
                <w:bCs/>
                <w:sz w:val="18"/>
                <w:szCs w:val="18"/>
                <w:lang w:eastAsia="en-IE"/>
              </w:rPr>
            </w:pPr>
            <w:r>
              <w:rPr>
                <w:rFonts w:ascii="EC Square Sans Pro" w:hAnsi="EC Square Sans Pro"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67F0E5CA" w14:textId="77777777" w:rsidR="00D933B7" w:rsidRPr="003C3F30" w:rsidRDefault="00D933B7">
            <w:pPr>
              <w:spacing w:after="0"/>
              <w:jc w:val="center"/>
              <w:textAlignment w:val="baseline"/>
              <w:rPr>
                <w:rFonts w:ascii="Segoe UI" w:hAnsi="Segoe UI" w:cs="Segoe UI"/>
                <w:b/>
                <w:bCs/>
                <w:sz w:val="18"/>
                <w:szCs w:val="18"/>
                <w:lang w:eastAsia="en-IE"/>
              </w:rPr>
            </w:pPr>
            <w:r>
              <w:rPr>
                <w:rFonts w:ascii="EC Square Sans Pro" w:hAnsi="EC Square Sans Pro"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1FAC5A0A" w14:textId="77777777" w:rsidR="00D933B7" w:rsidRPr="003C3F30" w:rsidRDefault="00D933B7">
            <w:pPr>
              <w:spacing w:after="0"/>
              <w:jc w:val="center"/>
              <w:textAlignment w:val="baseline"/>
              <w:rPr>
                <w:rFonts w:ascii="Segoe UI" w:hAnsi="Segoe UI" w:cs="Segoe UI"/>
                <w:b/>
                <w:bCs/>
                <w:sz w:val="18"/>
                <w:szCs w:val="18"/>
                <w:lang w:eastAsia="en-IE"/>
              </w:rPr>
            </w:pPr>
            <w:r>
              <w:rPr>
                <w:rFonts w:ascii="EC Square Sans Pro" w:hAnsi="EC Square Sans Pro"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3206FB70" w14:textId="77777777" w:rsidR="00D933B7" w:rsidRPr="003C3F30" w:rsidRDefault="00D933B7">
            <w:pPr>
              <w:spacing w:after="0"/>
              <w:jc w:val="center"/>
              <w:textAlignment w:val="baseline"/>
              <w:rPr>
                <w:rFonts w:ascii="Segoe UI" w:hAnsi="Segoe UI" w:cs="Segoe UI"/>
                <w:b/>
                <w:bCs/>
                <w:sz w:val="18"/>
                <w:szCs w:val="18"/>
                <w:lang w:eastAsia="en-IE"/>
              </w:rPr>
            </w:pPr>
            <w:r>
              <w:rPr>
                <w:rFonts w:ascii="EC Square Sans Pro" w:hAnsi="EC Square Sans Pro" w:cs="Segoe UI"/>
                <w:b/>
                <w:bCs/>
                <w:lang w:eastAsia="en-IE"/>
              </w:rPr>
              <w:t>Assessment</w:t>
            </w:r>
          </w:p>
        </w:tc>
      </w:tr>
      <w:tr w:rsidR="00D933B7" w:rsidRPr="00011134" w14:paraId="1C8FFACA" w14:textId="77777777">
        <w:trPr>
          <w:trHeight w:val="300"/>
        </w:trPr>
        <w:tc>
          <w:tcPr>
            <w:tcW w:w="1984" w:type="dxa"/>
            <w:tcBorders>
              <w:top w:val="single" w:sz="6" w:space="0" w:color="8C8C8C"/>
              <w:left w:val="nil"/>
              <w:bottom w:val="single" w:sz="6" w:space="0" w:color="8C8C8C"/>
              <w:right w:val="nil"/>
            </w:tcBorders>
            <w:hideMark/>
          </w:tcPr>
          <w:p w14:paraId="0E3F5F47" w14:textId="77777777" w:rsidR="00D933B7" w:rsidRPr="003C3F30" w:rsidRDefault="00D933B7">
            <w:pPr>
              <w:spacing w:after="0"/>
              <w:textAlignment w:val="baseline"/>
              <w:rPr>
                <w:rFonts w:ascii="EC Square Sans Pro" w:hAnsi="EC Square Sans Pro" w:cs="Segoe UI"/>
                <w:sz w:val="20"/>
                <w:lang w:eastAsia="en-IE"/>
              </w:rPr>
            </w:pPr>
            <w:r>
              <w:rPr>
                <w:rFonts w:ascii="EC Square Sans Pro" w:eastAsia="Calibri" w:hAnsi="EC Square Sans Pro" w:cs="Arial"/>
                <w:color w:val="000000" w:themeColor="text1"/>
                <w:sz w:val="20"/>
                <w:lang w:eastAsia="en-IE"/>
              </w:rPr>
              <w:t>Cooperation and support plans concluded</w:t>
            </w:r>
          </w:p>
        </w:tc>
        <w:tc>
          <w:tcPr>
            <w:tcW w:w="1524" w:type="dxa"/>
            <w:tcBorders>
              <w:top w:val="single" w:sz="6" w:space="0" w:color="8C8C8C"/>
              <w:left w:val="nil"/>
              <w:bottom w:val="single" w:sz="6" w:space="0" w:color="8C8C8C"/>
              <w:right w:val="nil"/>
            </w:tcBorders>
            <w:hideMark/>
          </w:tcPr>
          <w:p w14:paraId="3036F193"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eastAsia="Calibri" w:hAnsi="EC Square Sans Pro" w:cs="Calibri"/>
                <w:color w:val="000000" w:themeColor="text1"/>
                <w:sz w:val="20"/>
                <w:lang w:eastAsia="en-IE"/>
              </w:rPr>
              <w:t>0</w:t>
            </w:r>
          </w:p>
        </w:tc>
        <w:tc>
          <w:tcPr>
            <w:tcW w:w="1519" w:type="dxa"/>
            <w:tcBorders>
              <w:top w:val="single" w:sz="6" w:space="0" w:color="8C8C8C"/>
              <w:left w:val="nil"/>
              <w:bottom w:val="single" w:sz="6" w:space="0" w:color="8C8C8C"/>
              <w:right w:val="nil"/>
            </w:tcBorders>
            <w:hideMark/>
          </w:tcPr>
          <w:p w14:paraId="46DE5285"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hAnsi="EC Square Sans Pro" w:cs="Arial"/>
                <w:b/>
                <w:bCs/>
                <w:sz w:val="20"/>
                <w:lang w:eastAsia="en-IE"/>
              </w:rPr>
              <w:t>&gt;</w:t>
            </w:r>
            <w:r>
              <w:rPr>
                <w:rFonts w:ascii="Calibri" w:hAnsi="Calibri" w:cs="Calibri"/>
                <w:b/>
                <w:bCs/>
                <w:sz w:val="20"/>
                <w:lang w:eastAsia="en-IE"/>
              </w:rPr>
              <w:t> </w:t>
            </w:r>
            <w:r>
              <w:rPr>
                <w:rFonts w:ascii="EC Square Sans Pro" w:hAnsi="EC Square Sans Pro" w:cs="Arial"/>
                <w:b/>
                <w:bCs/>
                <w:sz w:val="20"/>
                <w:lang w:eastAsia="en-IE"/>
              </w:rPr>
              <w:t>100%</w:t>
            </w:r>
          </w:p>
        </w:tc>
        <w:tc>
          <w:tcPr>
            <w:tcW w:w="1488" w:type="dxa"/>
            <w:tcBorders>
              <w:top w:val="single" w:sz="6" w:space="0" w:color="8C8C8C"/>
              <w:left w:val="nil"/>
              <w:bottom w:val="single" w:sz="6" w:space="0" w:color="8C8C8C"/>
              <w:right w:val="nil"/>
            </w:tcBorders>
            <w:hideMark/>
          </w:tcPr>
          <w:p w14:paraId="5A10820B"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hAnsi="EC Square Sans Pro" w:cs="Segoe UI"/>
                <w:sz w:val="20"/>
                <w:lang w:eastAsia="en-IE"/>
              </w:rPr>
              <w:t>20 annually from 2021 to 2027</w:t>
            </w:r>
          </w:p>
        </w:tc>
        <w:tc>
          <w:tcPr>
            <w:tcW w:w="1535" w:type="dxa"/>
            <w:tcBorders>
              <w:top w:val="single" w:sz="6" w:space="0" w:color="8C8C8C"/>
              <w:left w:val="nil"/>
              <w:bottom w:val="single" w:sz="6" w:space="0" w:color="8C8C8C"/>
              <w:right w:val="nil"/>
            </w:tcBorders>
            <w:hideMark/>
          </w:tcPr>
          <w:p w14:paraId="4659D602"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hAnsi="EC Square Sans Pro" w:cs="Segoe UI"/>
                <w:sz w:val="20"/>
                <w:lang w:eastAsia="en-IE"/>
              </w:rPr>
              <w:t>The TSI provided support to all Member States (27)</w:t>
            </w:r>
          </w:p>
        </w:tc>
        <w:tc>
          <w:tcPr>
            <w:tcW w:w="1588" w:type="dxa"/>
            <w:tcBorders>
              <w:top w:val="single" w:sz="6" w:space="0" w:color="8C8C8C"/>
              <w:left w:val="nil"/>
              <w:bottom w:val="single" w:sz="6" w:space="0" w:color="8C8C8C"/>
              <w:right w:val="nil"/>
            </w:tcBorders>
            <w:hideMark/>
          </w:tcPr>
          <w:p w14:paraId="7F73E7C9"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hAnsi="EC Square Sans Pro" w:cs="Segoe UI"/>
                <w:sz w:val="20"/>
                <w:lang w:eastAsia="en-IE"/>
              </w:rPr>
              <w:t>On track</w:t>
            </w:r>
          </w:p>
        </w:tc>
      </w:tr>
      <w:tr w:rsidR="00D933B7" w:rsidRPr="00011134" w14:paraId="76E03513"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A94D918" w14:textId="77777777" w:rsidR="00D933B7" w:rsidRPr="003C3F30" w:rsidRDefault="00D933B7">
            <w:pPr>
              <w:spacing w:after="0"/>
              <w:textAlignment w:val="baseline"/>
              <w:rPr>
                <w:rFonts w:ascii="EC Square Sans Pro" w:hAnsi="EC Square Sans Pro" w:cs="Segoe UI"/>
                <w:sz w:val="20"/>
                <w:lang w:eastAsia="en-IE"/>
              </w:rPr>
            </w:pPr>
            <w:r>
              <w:rPr>
                <w:rFonts w:ascii="EC Square Sans Pro" w:hAnsi="EC Square Sans Pro" w:cs="Segoe UI"/>
                <w:sz w:val="20"/>
                <w:lang w:eastAsia="en-IE"/>
              </w:rPr>
              <w:t>Number of support measures</w:t>
            </w:r>
          </w:p>
        </w:tc>
        <w:tc>
          <w:tcPr>
            <w:tcW w:w="1524" w:type="dxa"/>
            <w:tcBorders>
              <w:top w:val="single" w:sz="6" w:space="0" w:color="8C8C8C"/>
              <w:left w:val="nil"/>
              <w:bottom w:val="single" w:sz="6" w:space="0" w:color="8C8C8C"/>
              <w:right w:val="nil"/>
            </w:tcBorders>
            <w:shd w:val="clear" w:color="auto" w:fill="FAF9F9"/>
            <w:hideMark/>
          </w:tcPr>
          <w:p w14:paraId="1B595306"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eastAsia="Calibri" w:hAnsi="EC Square Sans Pro" w:cs="Calibri"/>
                <w:color w:val="000000" w:themeColor="text1"/>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4CD2D6D5"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hAnsi="EC Square Sans Pro" w:cs="Arial"/>
                <w:b/>
                <w:bCs/>
                <w:sz w:val="20"/>
                <w:lang w:eastAsia="en-IE"/>
              </w:rPr>
              <w:t>&gt;</w:t>
            </w:r>
            <w:r>
              <w:rPr>
                <w:rFonts w:ascii="Calibri" w:hAnsi="Calibri" w:cs="Calibri"/>
                <w:b/>
                <w:bCs/>
                <w:sz w:val="20"/>
                <w:lang w:eastAsia="en-IE"/>
              </w:rPr>
              <w:t> </w:t>
            </w:r>
            <w:r>
              <w:rPr>
                <w:rFonts w:ascii="EC Square Sans Pro" w:hAnsi="EC Square Sans Pro" w:cs="Arial"/>
                <w:b/>
                <w:bCs/>
                <w:sz w:val="20"/>
                <w:lang w:eastAsia="en-IE"/>
              </w:rPr>
              <w:t>100%</w:t>
            </w:r>
          </w:p>
        </w:tc>
        <w:tc>
          <w:tcPr>
            <w:tcW w:w="1488" w:type="dxa"/>
            <w:tcBorders>
              <w:top w:val="single" w:sz="6" w:space="0" w:color="8C8C8C"/>
              <w:left w:val="nil"/>
              <w:bottom w:val="single" w:sz="6" w:space="0" w:color="8C8C8C"/>
              <w:right w:val="nil"/>
            </w:tcBorders>
            <w:shd w:val="clear" w:color="auto" w:fill="FAF9F9"/>
            <w:hideMark/>
          </w:tcPr>
          <w:p w14:paraId="4F88986C"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eastAsia="Calibri" w:hAnsi="EC Square Sans Pro" w:cs="Arial"/>
                <w:color w:val="000000" w:themeColor="text1"/>
                <w:sz w:val="20"/>
                <w:lang w:eastAsia="en-IE"/>
              </w:rPr>
              <w:t>250 in 2021 till 120 in 2027</w:t>
            </w:r>
          </w:p>
        </w:tc>
        <w:tc>
          <w:tcPr>
            <w:tcW w:w="1535" w:type="dxa"/>
            <w:tcBorders>
              <w:top w:val="single" w:sz="6" w:space="0" w:color="8C8C8C"/>
              <w:left w:val="nil"/>
              <w:bottom w:val="single" w:sz="6" w:space="0" w:color="8C8C8C"/>
              <w:right w:val="nil"/>
            </w:tcBorders>
            <w:shd w:val="clear" w:color="auto" w:fill="FAF9F9"/>
            <w:hideMark/>
          </w:tcPr>
          <w:p w14:paraId="464C486B"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hAnsi="EC Square Sans Pro" w:cs="Segoe UI"/>
                <w:sz w:val="20"/>
                <w:lang w:eastAsia="en-IE"/>
              </w:rPr>
              <w:t>Average results (182) from 2021-2025 versus average milestones (177)</w:t>
            </w:r>
          </w:p>
        </w:tc>
        <w:tc>
          <w:tcPr>
            <w:tcW w:w="1588" w:type="dxa"/>
            <w:tcBorders>
              <w:top w:val="single" w:sz="6" w:space="0" w:color="8C8C8C"/>
              <w:left w:val="nil"/>
              <w:bottom w:val="single" w:sz="6" w:space="0" w:color="8C8C8C"/>
              <w:right w:val="nil"/>
            </w:tcBorders>
            <w:shd w:val="clear" w:color="auto" w:fill="FAF9F9"/>
            <w:hideMark/>
          </w:tcPr>
          <w:p w14:paraId="7782FAE6" w14:textId="77777777" w:rsidR="00D933B7" w:rsidRPr="003C3F30" w:rsidRDefault="00D933B7">
            <w:pPr>
              <w:spacing w:after="0"/>
              <w:jc w:val="center"/>
              <w:textAlignment w:val="baseline"/>
              <w:rPr>
                <w:rFonts w:ascii="EC Square Sans Pro" w:hAnsi="EC Square Sans Pro" w:cs="Segoe UI"/>
                <w:sz w:val="20"/>
                <w:lang w:eastAsia="en-IE"/>
              </w:rPr>
            </w:pPr>
            <w:r>
              <w:rPr>
                <w:rFonts w:ascii="EC Square Sans Pro" w:hAnsi="EC Square Sans Pro" w:cs="Segoe UI"/>
                <w:sz w:val="20"/>
                <w:lang w:eastAsia="en-IE"/>
              </w:rPr>
              <w:t>On track</w:t>
            </w:r>
          </w:p>
        </w:tc>
      </w:tr>
      <w:tr w:rsidR="00D933B7" w:rsidRPr="00011134" w14:paraId="1AADB81B" w14:textId="77777777">
        <w:trPr>
          <w:trHeight w:val="300"/>
        </w:trPr>
        <w:tc>
          <w:tcPr>
            <w:tcW w:w="1984" w:type="dxa"/>
            <w:tcBorders>
              <w:top w:val="single" w:sz="6" w:space="0" w:color="8C8C8C"/>
              <w:left w:val="nil"/>
              <w:bottom w:val="single" w:sz="6" w:space="0" w:color="8C8C8C"/>
              <w:right w:val="nil"/>
            </w:tcBorders>
            <w:shd w:val="clear" w:color="auto" w:fill="FAF9F9"/>
          </w:tcPr>
          <w:p w14:paraId="12610CEC" w14:textId="77777777" w:rsidR="00D933B7" w:rsidRPr="003C3F30" w:rsidRDefault="00D933B7">
            <w:pPr>
              <w:spacing w:after="0"/>
              <w:textAlignment w:val="baseline"/>
              <w:rPr>
                <w:rFonts w:ascii="EC Square Sans Pro" w:hAnsi="EC Square Sans Pro" w:cs="Segoe UI"/>
                <w:sz w:val="20"/>
                <w:lang w:eastAsia="en-IE"/>
              </w:rPr>
            </w:pPr>
            <w:r>
              <w:rPr>
                <w:rFonts w:ascii="EC Square Sans Pro" w:hAnsi="EC Square Sans Pro" w:cs="Segoe UI"/>
                <w:sz w:val="20"/>
                <w:lang w:eastAsia="en-IE"/>
              </w:rPr>
              <w:t>The objectives set in the cooperation and support plans, which have been achieved due, inter alia, to the technical support received</w:t>
            </w:r>
          </w:p>
        </w:tc>
        <w:tc>
          <w:tcPr>
            <w:tcW w:w="1524" w:type="dxa"/>
            <w:tcBorders>
              <w:top w:val="single" w:sz="6" w:space="0" w:color="8C8C8C"/>
              <w:left w:val="nil"/>
              <w:bottom w:val="single" w:sz="6" w:space="0" w:color="8C8C8C"/>
              <w:right w:val="nil"/>
            </w:tcBorders>
            <w:shd w:val="clear" w:color="auto" w:fill="FAF9F9"/>
          </w:tcPr>
          <w:p w14:paraId="30396651" w14:textId="77777777" w:rsidR="00D933B7" w:rsidRPr="003C3F30" w:rsidRDefault="00D933B7">
            <w:pPr>
              <w:spacing w:after="0"/>
              <w:jc w:val="center"/>
              <w:textAlignment w:val="baseline"/>
              <w:rPr>
                <w:rFonts w:ascii="EC Square Sans Pro" w:eastAsia="Calibri" w:hAnsi="EC Square Sans Pro" w:cs="Calibri"/>
                <w:color w:val="000000"/>
                <w:sz w:val="20"/>
                <w:lang w:eastAsia="en-IE"/>
              </w:rPr>
            </w:pPr>
            <w:r>
              <w:rPr>
                <w:rFonts w:ascii="EC Square Sans Pro" w:eastAsia="Calibri" w:hAnsi="EC Square Sans Pro" w:cs="Calibri"/>
                <w:color w:val="000000" w:themeColor="text1"/>
                <w:sz w:val="20"/>
                <w:lang w:eastAsia="en-IE"/>
              </w:rPr>
              <w:t>0</w:t>
            </w:r>
          </w:p>
        </w:tc>
        <w:tc>
          <w:tcPr>
            <w:tcW w:w="1519" w:type="dxa"/>
            <w:tcBorders>
              <w:top w:val="single" w:sz="6" w:space="0" w:color="8C8C8C"/>
              <w:left w:val="nil"/>
              <w:bottom w:val="single" w:sz="6" w:space="0" w:color="8C8C8C"/>
              <w:right w:val="nil"/>
            </w:tcBorders>
            <w:shd w:val="clear" w:color="auto" w:fill="FAF9F9"/>
          </w:tcPr>
          <w:p w14:paraId="25170E30" w14:textId="77777777" w:rsidR="00D933B7" w:rsidRPr="00011134" w:rsidRDefault="00D933B7">
            <w:pPr>
              <w:spacing w:after="0"/>
              <w:jc w:val="center"/>
              <w:textAlignment w:val="baseline"/>
              <w:rPr>
                <w:rFonts w:ascii="EC Square Sans Pro" w:hAnsi="EC Square Sans Pro" w:cs="Arial"/>
                <w:b/>
                <w:bCs/>
                <w:sz w:val="20"/>
                <w:lang w:eastAsia="en-IE"/>
              </w:rPr>
            </w:pPr>
            <w:r>
              <w:rPr>
                <w:rFonts w:ascii="EC Square Sans Pro" w:hAnsi="EC Square Sans Pro" w:cs="Arial"/>
                <w:b/>
                <w:bCs/>
                <w:sz w:val="20"/>
                <w:lang w:eastAsia="en-IE"/>
              </w:rPr>
              <w:t>&gt;</w:t>
            </w:r>
            <w:r>
              <w:rPr>
                <w:rFonts w:ascii="Calibri" w:hAnsi="Calibri" w:cs="Calibri"/>
                <w:b/>
                <w:bCs/>
                <w:sz w:val="20"/>
                <w:lang w:eastAsia="en-IE"/>
              </w:rPr>
              <w:t> </w:t>
            </w:r>
            <w:r>
              <w:rPr>
                <w:rFonts w:ascii="EC Square Sans Pro" w:hAnsi="EC Square Sans Pro" w:cs="Arial"/>
                <w:b/>
                <w:bCs/>
                <w:sz w:val="20"/>
                <w:lang w:eastAsia="en-IE"/>
              </w:rPr>
              <w:t>100%</w:t>
            </w:r>
          </w:p>
        </w:tc>
        <w:tc>
          <w:tcPr>
            <w:tcW w:w="1488" w:type="dxa"/>
            <w:tcBorders>
              <w:top w:val="single" w:sz="6" w:space="0" w:color="8C8C8C"/>
              <w:left w:val="nil"/>
              <w:bottom w:val="single" w:sz="6" w:space="0" w:color="8C8C8C"/>
              <w:right w:val="nil"/>
            </w:tcBorders>
            <w:shd w:val="clear" w:color="auto" w:fill="FAF9F9"/>
          </w:tcPr>
          <w:p w14:paraId="00881C56" w14:textId="77777777" w:rsidR="00D933B7" w:rsidRPr="003C3F30" w:rsidRDefault="00D933B7">
            <w:pPr>
              <w:spacing w:after="0"/>
              <w:jc w:val="center"/>
              <w:textAlignment w:val="baseline"/>
              <w:rPr>
                <w:rFonts w:ascii="EC Square Sans Pro" w:eastAsia="Calibri" w:hAnsi="EC Square Sans Pro" w:cs="Arial"/>
                <w:color w:val="000000"/>
                <w:sz w:val="20"/>
                <w:lang w:eastAsia="en-IE"/>
              </w:rPr>
            </w:pPr>
            <w:r>
              <w:rPr>
                <w:rFonts w:ascii="EC Square Sans Pro" w:eastAsia="Calibri" w:hAnsi="EC Square Sans Pro" w:cs="Arial"/>
                <w:color w:val="000000" w:themeColor="text1"/>
                <w:sz w:val="20"/>
                <w:lang w:eastAsia="en-IE"/>
              </w:rPr>
              <w:t>70% annually from 2021to 2027</w:t>
            </w:r>
          </w:p>
        </w:tc>
        <w:tc>
          <w:tcPr>
            <w:tcW w:w="1535" w:type="dxa"/>
            <w:tcBorders>
              <w:top w:val="single" w:sz="6" w:space="0" w:color="8C8C8C"/>
              <w:left w:val="nil"/>
              <w:bottom w:val="single" w:sz="6" w:space="0" w:color="8C8C8C"/>
              <w:right w:val="nil"/>
            </w:tcBorders>
            <w:shd w:val="clear" w:color="auto" w:fill="FAF9F9"/>
          </w:tcPr>
          <w:p w14:paraId="00B3BB01" w14:textId="77777777" w:rsidR="00D933B7" w:rsidRPr="00011134" w:rsidRDefault="00D933B7">
            <w:pPr>
              <w:spacing w:after="0"/>
              <w:jc w:val="center"/>
              <w:textAlignment w:val="baseline"/>
              <w:rPr>
                <w:rFonts w:ascii="EC Square Sans Pro" w:hAnsi="EC Square Sans Pro" w:cs="Segoe UI"/>
                <w:sz w:val="20"/>
                <w:lang w:eastAsia="en-IE"/>
              </w:rPr>
            </w:pPr>
            <w:r>
              <w:rPr>
                <w:rFonts w:ascii="EC Square Sans Pro" w:hAnsi="EC Square Sans Pro" w:cs="Segoe UI"/>
                <w:sz w:val="20"/>
                <w:lang w:eastAsia="en-IE"/>
              </w:rPr>
              <w:t>Average results (80%) from 2021-2022 versus average milestones (70%)</w:t>
            </w:r>
          </w:p>
        </w:tc>
        <w:tc>
          <w:tcPr>
            <w:tcW w:w="1588" w:type="dxa"/>
            <w:tcBorders>
              <w:top w:val="single" w:sz="6" w:space="0" w:color="8C8C8C"/>
              <w:left w:val="nil"/>
              <w:bottom w:val="single" w:sz="6" w:space="0" w:color="8C8C8C"/>
              <w:right w:val="nil"/>
            </w:tcBorders>
            <w:shd w:val="clear" w:color="auto" w:fill="FAF9F9"/>
          </w:tcPr>
          <w:p w14:paraId="0A19CBD7" w14:textId="77777777" w:rsidR="00D933B7" w:rsidRPr="00011134" w:rsidRDefault="00D933B7">
            <w:pPr>
              <w:spacing w:after="0"/>
              <w:jc w:val="center"/>
              <w:textAlignment w:val="baseline"/>
              <w:rPr>
                <w:rFonts w:ascii="EC Square Sans Pro" w:hAnsi="EC Square Sans Pro" w:cs="Segoe UI"/>
                <w:sz w:val="20"/>
                <w:lang w:eastAsia="en-IE"/>
              </w:rPr>
            </w:pPr>
            <w:r>
              <w:rPr>
                <w:rFonts w:ascii="EC Square Sans Pro" w:hAnsi="EC Square Sans Pro" w:cs="Segoe UI"/>
                <w:sz w:val="20"/>
                <w:lang w:eastAsia="en-IE"/>
              </w:rPr>
              <w:t>On track</w:t>
            </w:r>
          </w:p>
        </w:tc>
      </w:tr>
    </w:tbl>
    <w:p w14:paraId="157CA977" w14:textId="77777777" w:rsidR="00D933B7" w:rsidRPr="00011134" w:rsidRDefault="00D933B7" w:rsidP="00D933B7"/>
    <w:p w14:paraId="6A7E09CD" w14:textId="77777777" w:rsidR="00D933B7" w:rsidRPr="00011134" w:rsidRDefault="00D933B7" w:rsidP="00D933B7">
      <w:pPr>
        <w:spacing w:after="240"/>
        <w:rPr>
          <w:rFonts w:ascii="EC Square Sans Pro" w:hAnsi="EC Square Sans Pro"/>
          <w:sz w:val="22"/>
          <w:szCs w:val="22"/>
        </w:rPr>
      </w:pPr>
      <w:r>
        <w:rPr>
          <w:rFonts w:ascii="EC Square Sans Pro" w:hAnsi="EC Square Sans Pro"/>
          <w:sz w:val="22"/>
          <w:szCs w:val="22"/>
        </w:rPr>
        <w:t>2025 was the fifth year of implementation of the TSI programme, following the adoption of the programme regulation in February 2021. Throughout the five TSI annual cycles (2021-2025), more than 900 projects supported close to 1</w:t>
      </w:r>
      <w:r>
        <w:rPr>
          <w:rFonts w:ascii="Calibri" w:hAnsi="Calibri" w:cs="Calibri"/>
          <w:sz w:val="22"/>
          <w:szCs w:val="22"/>
        </w:rPr>
        <w:t> </w:t>
      </w:r>
      <w:r>
        <w:rPr>
          <w:rFonts w:ascii="EC Square Sans Pro" w:hAnsi="EC Square Sans Pro"/>
          <w:sz w:val="22"/>
          <w:szCs w:val="22"/>
        </w:rPr>
        <w:t>600 cutting-edge reforms in all 27</w:t>
      </w:r>
      <w:r>
        <w:rPr>
          <w:rFonts w:ascii="Calibri" w:hAnsi="Calibri" w:cs="Calibri"/>
          <w:sz w:val="22"/>
          <w:szCs w:val="22"/>
        </w:rPr>
        <w:t xml:space="preserve"> </w:t>
      </w:r>
      <w:r>
        <w:rPr>
          <w:rFonts w:ascii="EC Square Sans Pro" w:hAnsi="EC Square Sans Pro"/>
          <w:sz w:val="22"/>
          <w:szCs w:val="22"/>
        </w:rPr>
        <w:t xml:space="preserve">Member States in a vast array of public policy areas, which contributed to good progress in the achievement of TSI objectives. </w:t>
      </w:r>
    </w:p>
    <w:p w14:paraId="004AF9EF" w14:textId="77777777" w:rsidR="00D933B7" w:rsidRPr="00011134" w:rsidRDefault="00D933B7" w:rsidP="00D933B7">
      <w:pPr>
        <w:spacing w:after="240"/>
        <w:rPr>
          <w:rFonts w:ascii="Calibri" w:hAnsi="Calibri" w:cs="Calibri"/>
          <w:sz w:val="22"/>
          <w:szCs w:val="22"/>
        </w:rPr>
      </w:pPr>
      <w:r>
        <w:rPr>
          <w:rFonts w:ascii="EC Square Sans Pro" w:hAnsi="EC Square Sans Pro"/>
          <w:sz w:val="22"/>
          <w:szCs w:val="22"/>
        </w:rPr>
        <w:t>The TSI projects are helping the Member States to address reforms in key priority areas to</w:t>
      </w:r>
      <w:r>
        <w:rPr>
          <w:rFonts w:ascii="Calibri" w:hAnsi="Calibri" w:cs="Calibri"/>
          <w:sz w:val="22"/>
          <w:szCs w:val="22"/>
        </w:rPr>
        <w:t xml:space="preserve"> </w:t>
      </w:r>
      <w:r>
        <w:rPr>
          <w:rFonts w:ascii="EC Square Sans Pro" w:hAnsi="EC Square Sans Pro"/>
          <w:b/>
          <w:bCs/>
          <w:sz w:val="22"/>
          <w:szCs w:val="22"/>
        </w:rPr>
        <w:t xml:space="preserve">strengthen the EU’s resilience and competitiveness </w:t>
      </w:r>
      <w:r>
        <w:rPr>
          <w:rFonts w:ascii="EC Square Sans Pro" w:hAnsi="EC Square Sans Pro"/>
          <w:sz w:val="22"/>
          <w:szCs w:val="22"/>
        </w:rPr>
        <w:t>and to have a positive impact on citizens</w:t>
      </w:r>
      <w:r>
        <w:rPr>
          <w:rFonts w:ascii="EC Square Sans Pro" w:hAnsi="EC Square Sans Pro" w:cs="EC Square Sans Pro"/>
          <w:sz w:val="22"/>
          <w:szCs w:val="22"/>
        </w:rPr>
        <w:t>’</w:t>
      </w:r>
      <w:r>
        <w:rPr>
          <w:rFonts w:ascii="EC Square Sans Pro" w:hAnsi="EC Square Sans Pro"/>
          <w:sz w:val="22"/>
          <w:szCs w:val="22"/>
        </w:rPr>
        <w:t xml:space="preserve"> lives across the EU.</w:t>
      </w:r>
      <w:r>
        <w:rPr>
          <w:rFonts w:ascii="Calibri" w:hAnsi="Calibri" w:cs="Calibri"/>
          <w:sz w:val="22"/>
          <w:szCs w:val="22"/>
        </w:rPr>
        <w:t xml:space="preserve"> </w:t>
      </w:r>
      <w:r>
        <w:rPr>
          <w:rFonts w:ascii="EC Square Sans Pro" w:hAnsi="EC Square Sans Pro"/>
          <w:sz w:val="22"/>
          <w:szCs w:val="22"/>
        </w:rPr>
        <w:t>In 2025, two thirds of the projects aimed at addressing common reform needs across the EU, such as to improve the quality of public administration, provide a better business environment for small and medium-sized enterprises or make energy systems fit for the green and digital transitions.</w:t>
      </w:r>
    </w:p>
    <w:p w14:paraId="5762EDFC" w14:textId="77777777" w:rsidR="00D933B7" w:rsidRPr="00011134" w:rsidRDefault="00D933B7" w:rsidP="00D933B7">
      <w:pPr>
        <w:spacing w:after="240"/>
        <w:rPr>
          <w:rFonts w:ascii="EC Square Sans Pro" w:eastAsia="EC Square Sans Pro" w:hAnsi="EC Square Sans Pro"/>
          <w:sz w:val="22"/>
          <w:szCs w:val="22"/>
        </w:rPr>
      </w:pPr>
      <w:r>
        <w:rPr>
          <w:rFonts w:ascii="EC Square Sans Pro" w:eastAsia="EC Square Sans Pro" w:hAnsi="EC Square Sans Pro"/>
          <w:sz w:val="22"/>
          <w:szCs w:val="22"/>
        </w:rPr>
        <w:t xml:space="preserve">In line with the key priority to strengthen the EU’s </w:t>
      </w:r>
      <w:r>
        <w:rPr>
          <w:rFonts w:ascii="EC Square Sans Pro" w:eastAsia="EC Square Sans Pro" w:hAnsi="EC Square Sans Pro"/>
          <w:b/>
          <w:bCs/>
          <w:sz w:val="22"/>
          <w:szCs w:val="22"/>
        </w:rPr>
        <w:t>competitiveness</w:t>
      </w:r>
      <w:r>
        <w:rPr>
          <w:rFonts w:ascii="EC Square Sans Pro" w:eastAsia="EC Square Sans Pro" w:hAnsi="EC Square Sans Pro"/>
          <w:sz w:val="22"/>
          <w:szCs w:val="22"/>
        </w:rPr>
        <w:t xml:space="preserve">, in 2025 the TSI supported 109 reforms to help Member States improve their business environment, close the innovation gap, build a net-zero economy and promote the EU’s economic security. Of those, the TSI supported 38 reforms in 22 Member States to reduce unnecessary administrative burdens for </w:t>
      </w:r>
      <w:r>
        <w:rPr>
          <w:rFonts w:ascii="EC Square Sans Pro" w:hAnsi="EC Square Sans Pro"/>
          <w:sz w:val="22"/>
          <w:szCs w:val="22"/>
        </w:rPr>
        <w:t>small and medium-sized enterprises</w:t>
      </w:r>
      <w:r>
        <w:rPr>
          <w:rFonts w:ascii="EC Square Sans Pro" w:eastAsia="EC Square Sans Pro" w:hAnsi="EC Square Sans Pro"/>
          <w:sz w:val="22"/>
          <w:szCs w:val="22"/>
        </w:rPr>
        <w:t>, to promote start-ups and scale-ups and to enable them to be more productive, competitive and resilient.</w:t>
      </w:r>
    </w:p>
    <w:p w14:paraId="0950C42E" w14:textId="77777777" w:rsidR="00D933B7" w:rsidRPr="00011134" w:rsidRDefault="00D933B7" w:rsidP="00D933B7">
      <w:pPr>
        <w:spacing w:after="240"/>
        <w:rPr>
          <w:rFonts w:ascii="EC Square Sans Pro" w:eastAsia="EC Square Sans Pro" w:hAnsi="EC Square Sans Pro"/>
          <w:sz w:val="22"/>
          <w:szCs w:val="22"/>
        </w:rPr>
      </w:pPr>
      <w:r>
        <w:rPr>
          <w:rFonts w:ascii="EC Square Sans Pro" w:eastAsia="EC Square Sans Pro" w:hAnsi="EC Square Sans Pro"/>
          <w:sz w:val="22"/>
          <w:szCs w:val="22"/>
        </w:rPr>
        <w:t>Increasing the</w:t>
      </w:r>
      <w:r>
        <w:rPr>
          <w:rFonts w:ascii="Calibri" w:eastAsia="EC Square Sans Pro" w:hAnsi="Calibri" w:cs="Calibri"/>
          <w:sz w:val="22"/>
          <w:szCs w:val="22"/>
        </w:rPr>
        <w:t xml:space="preserve"> </w:t>
      </w:r>
      <w:r>
        <w:rPr>
          <w:rFonts w:ascii="EC Square Sans Pro" w:eastAsia="EC Square Sans Pro" w:hAnsi="EC Square Sans Pro"/>
          <w:b/>
          <w:bCs/>
          <w:sz w:val="22"/>
          <w:szCs w:val="22"/>
        </w:rPr>
        <w:t>capacity of Member States’ public administrations</w:t>
      </w:r>
      <w:r>
        <w:rPr>
          <w:rFonts w:ascii="Calibri" w:eastAsia="EC Square Sans Pro" w:hAnsi="Calibri" w:cs="Calibri"/>
          <w:b/>
          <w:bCs/>
          <w:sz w:val="22"/>
          <w:szCs w:val="22"/>
        </w:rPr>
        <w:t xml:space="preserve"> </w:t>
      </w:r>
      <w:r>
        <w:rPr>
          <w:rFonts w:ascii="EC Square Sans Pro" w:eastAsia="EC Square Sans Pro" w:hAnsi="EC Square Sans Pro"/>
          <w:b/>
          <w:bCs/>
          <w:sz w:val="22"/>
          <w:szCs w:val="22"/>
        </w:rPr>
        <w:t>and their cross-country collaboration</w:t>
      </w:r>
      <w:r>
        <w:rPr>
          <w:rFonts w:ascii="EC Square Sans Pro" w:eastAsia="EC Square Sans Pro" w:hAnsi="EC Square Sans Pro"/>
          <w:sz w:val="22"/>
          <w:szCs w:val="22"/>
        </w:rPr>
        <w:t xml:space="preserve"> is vital for the modernisation of the EU. Within the framework of the TSI 2025 exercise, 119</w:t>
      </w:r>
      <w:r>
        <w:rPr>
          <w:rFonts w:ascii="Calibri" w:eastAsia="EC Square Sans Pro" w:hAnsi="Calibri" w:cs="Calibri"/>
          <w:sz w:val="22"/>
          <w:szCs w:val="22"/>
        </w:rPr>
        <w:t xml:space="preserve"> </w:t>
      </w:r>
      <w:r>
        <w:rPr>
          <w:rFonts w:ascii="EC Square Sans Pro" w:eastAsia="EC Square Sans Pro" w:hAnsi="EC Square Sans Pro"/>
          <w:sz w:val="22"/>
          <w:szCs w:val="22"/>
        </w:rPr>
        <w:t xml:space="preserve">reforms assisted all Member States in strengthening their public administrations to effectively tackle current and future challenges. In line with the </w:t>
      </w:r>
      <w:hyperlink r:id="rId223" w:history="1">
        <w:r>
          <w:rPr>
            <w:rStyle w:val="Hyperlink"/>
            <w:rFonts w:eastAsia="EC Square Sans Pro"/>
            <w:sz w:val="22"/>
          </w:rPr>
          <w:t>communication on enhancing the European administrative space</w:t>
        </w:r>
      </w:hyperlink>
      <w:r>
        <w:rPr>
          <w:rFonts w:ascii="EC Square Sans Pro" w:eastAsia="EC Square Sans Pro" w:hAnsi="EC Square Sans Pro"/>
          <w:sz w:val="22"/>
          <w:szCs w:val="22"/>
        </w:rPr>
        <w:t>, adopted in October</w:t>
      </w:r>
      <w:r>
        <w:rPr>
          <w:rFonts w:ascii="Calibri" w:eastAsia="EC Square Sans Pro" w:hAnsi="Calibri" w:cs="Calibri"/>
          <w:sz w:val="22"/>
          <w:szCs w:val="22"/>
        </w:rPr>
        <w:t xml:space="preserve"> </w:t>
      </w:r>
      <w:r>
        <w:rPr>
          <w:rFonts w:ascii="EC Square Sans Pro" w:eastAsia="EC Square Sans Pro" w:hAnsi="EC Square Sans Pro"/>
          <w:sz w:val="22"/>
          <w:szCs w:val="22"/>
        </w:rPr>
        <w:t xml:space="preserve">2023, the TSI supports efforts by the Member States to converge on closing skills gaps, enabling digital transformation and preparing administrations to lead the green transition, as shown in the project </w:t>
      </w:r>
      <w:hyperlink r:id="rId224" w:history="1">
        <w:r>
          <w:rPr>
            <w:rStyle w:val="Hyperlink"/>
            <w:rFonts w:eastAsia="EC Square Sans Pro"/>
            <w:sz w:val="22"/>
          </w:rPr>
          <w:t>video</w:t>
        </w:r>
      </w:hyperlink>
      <w:r>
        <w:rPr>
          <w:rFonts w:ascii="EC Square Sans Pro" w:eastAsia="EC Square Sans Pro" w:hAnsi="EC Square Sans Pro"/>
          <w:sz w:val="22"/>
          <w:szCs w:val="22"/>
        </w:rPr>
        <w:t>.</w:t>
      </w:r>
    </w:p>
    <w:p w14:paraId="7A82BC39" w14:textId="77777777" w:rsidR="00D933B7" w:rsidRPr="00011134" w:rsidRDefault="00D933B7" w:rsidP="00D933B7">
      <w:pPr>
        <w:spacing w:after="240"/>
        <w:rPr>
          <w:rFonts w:ascii="EC Square Sans Pro" w:eastAsia="EC Square Sans Pro" w:hAnsi="EC Square Sans Pro"/>
          <w:sz w:val="22"/>
          <w:szCs w:val="22"/>
        </w:rPr>
      </w:pPr>
      <w:r>
        <w:rPr>
          <w:rFonts w:ascii="EC Square Sans Pro" w:eastAsia="EC Square Sans Pro" w:hAnsi="EC Square Sans Pro"/>
          <w:sz w:val="22"/>
          <w:szCs w:val="22"/>
        </w:rPr>
        <w:t>The design of the programme continues to address common challenges for Member States through</w:t>
      </w:r>
      <w:r>
        <w:rPr>
          <w:rFonts w:ascii="Calibri" w:eastAsia="EC Square Sans Pro" w:hAnsi="Calibri" w:cs="Calibri"/>
          <w:sz w:val="22"/>
          <w:szCs w:val="22"/>
        </w:rPr>
        <w:t xml:space="preserve"> </w:t>
      </w:r>
      <w:r>
        <w:rPr>
          <w:rFonts w:ascii="EC Square Sans Pro" w:eastAsia="EC Square Sans Pro" w:hAnsi="EC Square Sans Pro"/>
          <w:b/>
          <w:bCs/>
          <w:sz w:val="22"/>
          <w:szCs w:val="22"/>
        </w:rPr>
        <w:t>40</w:t>
      </w:r>
      <w:r>
        <w:rPr>
          <w:rFonts w:ascii="Calibri" w:eastAsia="EC Square Sans Pro" w:hAnsi="Calibri" w:cs="Calibri"/>
          <w:sz w:val="22"/>
          <w:szCs w:val="22"/>
        </w:rPr>
        <w:t xml:space="preserve"> </w:t>
      </w:r>
      <w:r>
        <w:rPr>
          <w:rFonts w:ascii="EC Square Sans Pro" w:eastAsia="EC Square Sans Pro" w:hAnsi="EC Square Sans Pro"/>
          <w:b/>
          <w:bCs/>
          <w:sz w:val="22"/>
          <w:szCs w:val="22"/>
        </w:rPr>
        <w:t xml:space="preserve">multi-country projects </w:t>
      </w:r>
      <w:r>
        <w:rPr>
          <w:rFonts w:ascii="EC Square Sans Pro" w:eastAsia="EC Square Sans Pro" w:hAnsi="EC Square Sans Pro"/>
          <w:sz w:val="22"/>
          <w:szCs w:val="22"/>
        </w:rPr>
        <w:t>in the 2025 TSI to promote the development of common approaches and include peer learning and the exchange of best practices. For example, 14 Member States (Belgium, Czechia, Germany, Ireland, Greece, France, Croatia, Cyprus, Austria, Poland, Romania, Slovenia, Finland and Sweden) joined forces to participate in a TSI multi-country project that focuses on improving Member States’ capacity to effectively implement EU tax legislation at a minimum level of 15% for large corporations in the European Union. The objective of the project is to ensure the high-quality, timely and effective implementation of this legislation.</w:t>
      </w:r>
    </w:p>
    <w:p w14:paraId="047BDAA9" w14:textId="77777777" w:rsidR="00D933B7" w:rsidRPr="003C3F30" w:rsidRDefault="00D933B7" w:rsidP="00D933B7">
      <w:pPr>
        <w:spacing w:after="240"/>
        <w:rPr>
          <w:rFonts w:ascii="EC Square Sans Pro" w:hAnsi="EC Square Sans Pro"/>
          <w:sz w:val="22"/>
          <w:szCs w:val="22"/>
        </w:rPr>
      </w:pPr>
      <w:r>
        <w:rPr>
          <w:rFonts w:ascii="EC Square Sans Pro" w:hAnsi="EC Square Sans Pro"/>
          <w:sz w:val="22"/>
          <w:szCs w:val="22"/>
        </w:rPr>
        <w:t>On 12</w:t>
      </w:r>
      <w:r>
        <w:rPr>
          <w:rFonts w:ascii="Calibri" w:hAnsi="Calibri" w:cs="Calibri"/>
          <w:sz w:val="22"/>
          <w:szCs w:val="22"/>
        </w:rPr>
        <w:t> </w:t>
      </w:r>
      <w:r>
        <w:rPr>
          <w:rFonts w:ascii="EC Square Sans Pro" w:hAnsi="EC Square Sans Pro"/>
          <w:sz w:val="22"/>
          <w:szCs w:val="22"/>
        </w:rPr>
        <w:t xml:space="preserve">May 2025, the TSI </w:t>
      </w:r>
      <w:hyperlink r:id="rId225" w:history="1">
        <w:r>
          <w:rPr>
            <w:rStyle w:val="Hyperlink"/>
            <w:rFonts w:eastAsia="EC Square Sans Pro"/>
            <w:sz w:val="22"/>
          </w:rPr>
          <w:t>midterm evaluation</w:t>
        </w:r>
      </w:hyperlink>
      <w:r>
        <w:rPr>
          <w:rFonts w:ascii="Calibri" w:hAnsi="Calibri" w:cs="Calibri"/>
          <w:sz w:val="22"/>
          <w:szCs w:val="22"/>
        </w:rPr>
        <w:t xml:space="preserve"> </w:t>
      </w:r>
      <w:r>
        <w:rPr>
          <w:rFonts w:ascii="EC Square Sans Pro" w:hAnsi="EC Square Sans Pro"/>
          <w:sz w:val="22"/>
          <w:szCs w:val="22"/>
        </w:rPr>
        <w:t>was released, providing key insights into the implementation of the TSI. The evaluation was conducted halfway through the TSI’s implementation period (2021-2027) to assess its early progress and impact. It covers projects implemented between 2021 and 2023 in all 27</w:t>
      </w:r>
      <w:r>
        <w:rPr>
          <w:rFonts w:ascii="Calibri" w:hAnsi="Calibri" w:cs="Calibri"/>
          <w:sz w:val="22"/>
          <w:szCs w:val="22"/>
        </w:rPr>
        <w:t xml:space="preserve"> </w:t>
      </w:r>
      <w:r>
        <w:rPr>
          <w:rFonts w:ascii="EC Square Sans Pro" w:hAnsi="EC Square Sans Pro"/>
          <w:sz w:val="22"/>
          <w:szCs w:val="22"/>
        </w:rPr>
        <w:t>Member States, scrutinising a total of 611</w:t>
      </w:r>
      <w:r>
        <w:rPr>
          <w:rFonts w:ascii="Calibri" w:hAnsi="Calibri" w:cs="Calibri"/>
          <w:sz w:val="22"/>
          <w:szCs w:val="22"/>
        </w:rPr>
        <w:t xml:space="preserve"> </w:t>
      </w:r>
      <w:r>
        <w:rPr>
          <w:rFonts w:ascii="EC Square Sans Pro" w:hAnsi="EC Square Sans Pro"/>
          <w:sz w:val="22"/>
          <w:szCs w:val="22"/>
        </w:rPr>
        <w:t>technical support projects with an overall budget of EUR</w:t>
      </w:r>
      <w:r>
        <w:rPr>
          <w:rFonts w:ascii="Calibri" w:hAnsi="Calibri" w:cs="Calibri"/>
          <w:sz w:val="22"/>
          <w:szCs w:val="22"/>
        </w:rPr>
        <w:t> </w:t>
      </w:r>
      <w:r>
        <w:rPr>
          <w:rFonts w:ascii="EC Square Sans Pro" w:hAnsi="EC Square Sans Pro"/>
          <w:sz w:val="22"/>
          <w:szCs w:val="22"/>
        </w:rPr>
        <w:t>359</w:t>
      </w:r>
      <w:r>
        <w:rPr>
          <w:rFonts w:ascii="Calibri" w:hAnsi="Calibri" w:cs="Calibri"/>
          <w:sz w:val="22"/>
          <w:szCs w:val="22"/>
        </w:rPr>
        <w:t> </w:t>
      </w:r>
      <w:r>
        <w:rPr>
          <w:rFonts w:ascii="EC Square Sans Pro" w:hAnsi="EC Square Sans Pro"/>
          <w:sz w:val="22"/>
          <w:szCs w:val="22"/>
        </w:rPr>
        <w:t>million.</w:t>
      </w:r>
      <w:r>
        <w:rPr>
          <w:rFonts w:ascii="Calibri" w:hAnsi="Calibri" w:cs="Calibri"/>
          <w:sz w:val="22"/>
          <w:szCs w:val="22"/>
        </w:rPr>
        <w:t xml:space="preserve"> </w:t>
      </w:r>
      <w:r>
        <w:rPr>
          <w:rFonts w:ascii="EC Square Sans Pro" w:hAnsi="EC Square Sans Pro"/>
          <w:sz w:val="22"/>
          <w:szCs w:val="22"/>
        </w:rPr>
        <w:t>The evaluation found the TSI’s implementation to be broadly successful, and that it effectively addressed Member States’ needs and strengthened their administrative capacity. Multi-country projects and flagship initiatives also fostered collaboration and supported EU policy goals. However, the evaluation stresses that achieving long-term sustainable results depends on consistent and systematic follow-up by Member States on the technical support provided.</w:t>
      </w:r>
    </w:p>
    <w:p w14:paraId="1E8033ED" w14:textId="77777777" w:rsidR="00D933B7" w:rsidRPr="00011134" w:rsidRDefault="00D933B7" w:rsidP="00D933B7">
      <w:pPr>
        <w:spacing w:after="240"/>
        <w:rPr>
          <w:rFonts w:ascii="EC Square Sans Pro" w:hAnsi="EC Square Sans Pro"/>
          <w:sz w:val="22"/>
          <w:szCs w:val="22"/>
        </w:rPr>
      </w:pPr>
      <w:r>
        <w:rPr>
          <w:rFonts w:ascii="EC Square Sans Pro" w:hAnsi="EC Square Sans Pro"/>
          <w:sz w:val="22"/>
          <w:szCs w:val="22"/>
        </w:rPr>
        <w:t>TSI projects usually last between one and three years after the adoption of the financing decision. The final results and the assessment of the level of achievement of the project outcomes are then captured via the TSI feedback mechanism within 18</w:t>
      </w:r>
      <w:r>
        <w:rPr>
          <w:rFonts w:ascii="Calibri" w:hAnsi="Calibri" w:cs="Calibri"/>
          <w:sz w:val="22"/>
          <w:szCs w:val="22"/>
        </w:rPr>
        <w:t> </w:t>
      </w:r>
      <w:r>
        <w:rPr>
          <w:rFonts w:ascii="EC Square Sans Pro" w:hAnsi="EC Square Sans Pro"/>
          <w:sz w:val="22"/>
          <w:szCs w:val="22"/>
        </w:rPr>
        <w:t xml:space="preserve">months of the closure of the project. </w:t>
      </w:r>
    </w:p>
    <w:p w14:paraId="3754DD38" w14:textId="77777777" w:rsidR="00D933B7" w:rsidRPr="003C3F30" w:rsidRDefault="00D933B7" w:rsidP="00D933B7">
      <w:pPr>
        <w:spacing w:line="259" w:lineRule="auto"/>
        <w:rPr>
          <w:rFonts w:ascii="EC Square Sans Pro" w:hAnsi="EC Square Sans Pro"/>
          <w:sz w:val="22"/>
          <w:szCs w:val="22"/>
        </w:rPr>
      </w:pPr>
      <w:r>
        <w:rPr>
          <w:rFonts w:ascii="EC Square Sans Pro" w:hAnsi="EC Square Sans Pro"/>
          <w:sz w:val="22"/>
          <w:szCs w:val="22"/>
        </w:rPr>
        <w:t>The reported progress on the result and impact indicators demonstrates that the TSI programme is delivering in line with expectations in helping Member States to design reforms, implement EU legislation and modernise their public administrations. It should be noted that, while the TSI is by nature an on-demand instrument, all Member States have consistently requested support since 2021.</w:t>
      </w:r>
    </w:p>
    <w:p w14:paraId="4DB78A2E" w14:textId="77777777" w:rsidR="00D933B7" w:rsidRPr="00011134" w:rsidRDefault="00D933B7" w:rsidP="00D933B7">
      <w:pPr>
        <w:spacing w:after="0"/>
        <w:rPr>
          <w:rFonts w:ascii="EC Square Sans Pro Medium" w:eastAsiaTheme="majorEastAsia" w:hAnsi="EC Square Sans Pro Medium" w:cstheme="majorBidi"/>
          <w:sz w:val="36"/>
          <w:szCs w:val="36"/>
        </w:rPr>
      </w:pPr>
      <w:r>
        <w:rPr>
          <w:rFonts w:ascii="EC Square Sans Pro Medium" w:eastAsiaTheme="majorEastAsia" w:hAnsi="EC Square Sans Pro Medium" w:cstheme="majorBidi"/>
          <w:sz w:val="36"/>
          <w:szCs w:val="36"/>
        </w:rPr>
        <w:br w:type="page"/>
      </w:r>
    </w:p>
    <w:p w14:paraId="153CE293" w14:textId="77777777" w:rsidR="00D933B7" w:rsidRPr="00011134" w:rsidRDefault="00D933B7" w:rsidP="00F72C99">
      <w:pPr>
        <w:pStyle w:val="Heading2"/>
        <w:rPr>
          <w:rFonts w:eastAsiaTheme="majorEastAsia"/>
        </w:rPr>
      </w:pPr>
      <w:r>
        <w:rPr>
          <w:rFonts w:eastAsiaTheme="majorEastAsia"/>
        </w:rPr>
        <w:t>Contribution to horizontal priorities</w:t>
      </w:r>
    </w:p>
    <w:p w14:paraId="5BCCEF67" w14:textId="77777777" w:rsidR="00D933B7" w:rsidRPr="00011134" w:rsidRDefault="00D933B7" w:rsidP="00F72C99">
      <w:pPr>
        <w:pStyle w:val="Heading3"/>
      </w:pPr>
      <w:r>
        <w:t>Contribution to green budgeting priorities:</w:t>
      </w:r>
    </w:p>
    <w:p w14:paraId="60091FA1" w14:textId="77777777" w:rsidR="00D933B7" w:rsidRPr="00011134" w:rsidRDefault="00D933B7" w:rsidP="00D933B7">
      <w:pPr>
        <w:rPr>
          <w:b/>
          <w:bCs/>
        </w:rPr>
      </w:pPr>
    </w:p>
    <w:tbl>
      <w:tblPr>
        <w:tblW w:w="9606" w:type="dxa"/>
        <w:tblLook w:val="04A0" w:firstRow="1" w:lastRow="0" w:firstColumn="1" w:lastColumn="0" w:noHBand="0" w:noVBand="1"/>
      </w:tblPr>
      <w:tblGrid>
        <w:gridCol w:w="2020"/>
        <w:gridCol w:w="855"/>
        <w:gridCol w:w="767"/>
        <w:gridCol w:w="769"/>
        <w:gridCol w:w="1065"/>
        <w:gridCol w:w="739"/>
        <w:gridCol w:w="740"/>
        <w:gridCol w:w="614"/>
        <w:gridCol w:w="126"/>
        <w:gridCol w:w="812"/>
        <w:gridCol w:w="1099"/>
      </w:tblGrid>
      <w:tr w:rsidR="00D933B7" w:rsidRPr="00011134" w14:paraId="276158E6" w14:textId="77777777" w:rsidTr="00F72C99">
        <w:trPr>
          <w:trHeight w:val="300"/>
        </w:trPr>
        <w:tc>
          <w:tcPr>
            <w:tcW w:w="2020" w:type="dxa"/>
            <w:tcBorders>
              <w:top w:val="single" w:sz="4" w:space="0" w:color="FFFFFF" w:themeColor="background1"/>
              <w:left w:val="single" w:sz="4" w:space="0" w:color="FFFFFF" w:themeColor="background1"/>
              <w:bottom w:val="nil"/>
              <w:right w:val="single" w:sz="4" w:space="0" w:color="FFFFFF" w:themeColor="background1"/>
            </w:tcBorders>
            <w:noWrap/>
            <w:vAlign w:val="bottom"/>
            <w:hideMark/>
          </w:tcPr>
          <w:p w14:paraId="590F3BD4" w14:textId="77777777" w:rsidR="00D933B7" w:rsidRPr="003C3F30" w:rsidRDefault="00D933B7">
            <w:pPr>
              <w:spacing w:after="0"/>
              <w:rPr>
                <w:rFonts w:ascii="Aptos Narrow" w:hAnsi="Aptos Narrow"/>
                <w:color w:val="000000"/>
                <w:sz w:val="22"/>
                <w:szCs w:val="22"/>
                <w:lang w:eastAsia="en-IE"/>
              </w:rPr>
            </w:pPr>
            <w:r>
              <w:rPr>
                <w:rFonts w:ascii="Aptos Narrow" w:hAnsi="Aptos Narrow"/>
                <w:color w:val="000000"/>
                <w:sz w:val="22"/>
                <w:szCs w:val="22"/>
                <w:lang w:eastAsia="en-IE"/>
              </w:rPr>
              <w:t> </w:t>
            </w:r>
          </w:p>
        </w:tc>
        <w:tc>
          <w:tcPr>
            <w:tcW w:w="3456" w:type="dxa"/>
            <w:gridSpan w:val="4"/>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DAE9F8"/>
            <w:vAlign w:val="center"/>
            <w:hideMark/>
          </w:tcPr>
          <w:p w14:paraId="387713C6"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Implementation</w:t>
            </w:r>
            <w:r>
              <w:rPr>
                <w:rFonts w:ascii="Calibri" w:hAnsi="Calibri" w:cs="Calibri"/>
                <w:color w:val="000000"/>
                <w:sz w:val="20"/>
                <w:lang w:eastAsia="en-IE"/>
              </w:rPr>
              <w:t> </w:t>
            </w:r>
          </w:p>
        </w:tc>
        <w:tc>
          <w:tcPr>
            <w:tcW w:w="2093" w:type="dxa"/>
            <w:gridSpan w:val="3"/>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4B3E7203" w14:textId="77777777" w:rsidR="00D933B7" w:rsidRPr="003C3F30" w:rsidRDefault="00D933B7" w:rsidP="00F72C99">
            <w:pPr>
              <w:spacing w:after="0"/>
              <w:jc w:val="right"/>
              <w:rPr>
                <w:rFonts w:ascii="EC Square Sans Pro" w:hAnsi="EC Square Sans Pro"/>
                <w:b/>
                <w:bCs/>
                <w:color w:val="000000"/>
                <w:sz w:val="20"/>
                <w:lang w:eastAsia="en-IE"/>
              </w:rPr>
            </w:pPr>
            <w:r>
              <w:rPr>
                <w:rFonts w:ascii="EC Square Sans Pro" w:hAnsi="EC Square Sans Pro"/>
                <w:b/>
                <w:bCs/>
                <w:color w:val="000000"/>
                <w:sz w:val="20"/>
                <w:lang w:eastAsia="en-IE"/>
              </w:rPr>
              <w:t>Estimates</w:t>
            </w:r>
            <w:r>
              <w:rPr>
                <w:rFonts w:ascii="Calibri" w:hAnsi="Calibri" w:cs="Calibri"/>
                <w:color w:val="000000"/>
                <w:sz w:val="20"/>
                <w:lang w:eastAsia="en-IE"/>
              </w:rPr>
              <w:t> </w:t>
            </w:r>
          </w:p>
        </w:tc>
        <w:tc>
          <w:tcPr>
            <w:tcW w:w="2037" w:type="dxa"/>
            <w:gridSpan w:val="3"/>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35A8CA30" w14:textId="77777777" w:rsidR="00D933B7" w:rsidRPr="003C3F30" w:rsidRDefault="00D933B7">
            <w:pPr>
              <w:spacing w:after="0"/>
              <w:jc w:val="center"/>
              <w:rPr>
                <w:rFonts w:ascii="Calibri" w:hAnsi="Calibri" w:cs="Calibri"/>
                <w:b/>
                <w:bCs/>
                <w:color w:val="000000"/>
                <w:sz w:val="20"/>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011134" w14:paraId="6ECB0D50" w14:textId="77777777" w:rsidTr="00CD5C8E">
        <w:trPr>
          <w:trHeight w:val="1065"/>
        </w:trPr>
        <w:tc>
          <w:tcPr>
            <w:tcW w:w="2020" w:type="dxa"/>
            <w:tcBorders>
              <w:top w:val="single" w:sz="4" w:space="0" w:color="FFFFFF" w:themeColor="background1"/>
              <w:left w:val="single" w:sz="4" w:space="0" w:color="FFFFFF" w:themeColor="background1"/>
              <w:bottom w:val="nil"/>
              <w:right w:val="single" w:sz="4" w:space="0" w:color="FFFFFF" w:themeColor="background1"/>
            </w:tcBorders>
            <w:noWrap/>
            <w:vAlign w:val="bottom"/>
            <w:hideMark/>
          </w:tcPr>
          <w:p w14:paraId="5C9C31A4" w14:textId="77777777" w:rsidR="00D933B7" w:rsidRPr="003C3F30" w:rsidRDefault="00D933B7">
            <w:pPr>
              <w:spacing w:after="0"/>
              <w:rPr>
                <w:rFonts w:ascii="Aptos Narrow" w:hAnsi="Aptos Narrow"/>
                <w:color w:val="000000"/>
                <w:sz w:val="22"/>
                <w:szCs w:val="22"/>
                <w:lang w:eastAsia="en-IE"/>
              </w:rPr>
            </w:pPr>
            <w:r>
              <w:rPr>
                <w:rFonts w:ascii="Aptos Narrow" w:hAnsi="Aptos Narrow"/>
                <w:color w:val="000000"/>
                <w:sz w:val="22"/>
                <w:szCs w:val="22"/>
                <w:lang w:eastAsia="en-IE"/>
              </w:rPr>
              <w:t> </w:t>
            </w:r>
          </w:p>
        </w:tc>
        <w:tc>
          <w:tcPr>
            <w:tcW w:w="855"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DAE9F8"/>
            <w:vAlign w:val="center"/>
            <w:hideMark/>
          </w:tcPr>
          <w:p w14:paraId="6F29425B"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2021</w:t>
            </w:r>
            <w:r>
              <w:rPr>
                <w:rFonts w:ascii="Calibri" w:hAnsi="Calibri" w:cs="Calibri"/>
                <w:color w:val="000000"/>
                <w:sz w:val="20"/>
                <w:lang w:eastAsia="en-IE"/>
              </w:rPr>
              <w:t> </w:t>
            </w:r>
          </w:p>
        </w:tc>
        <w:tc>
          <w:tcPr>
            <w:tcW w:w="767" w:type="dxa"/>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1CE39ED6"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2022</w:t>
            </w:r>
            <w:r>
              <w:rPr>
                <w:rFonts w:ascii="Calibri" w:hAnsi="Calibri" w:cs="Calibri"/>
                <w:color w:val="000000"/>
                <w:sz w:val="20"/>
                <w:lang w:eastAsia="en-IE"/>
              </w:rPr>
              <w:t> </w:t>
            </w:r>
          </w:p>
        </w:tc>
        <w:tc>
          <w:tcPr>
            <w:tcW w:w="769" w:type="dxa"/>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6351424B"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2023</w:t>
            </w:r>
            <w:r>
              <w:rPr>
                <w:rFonts w:ascii="Calibri" w:hAnsi="Calibri" w:cs="Calibri"/>
                <w:color w:val="000000"/>
                <w:sz w:val="20"/>
                <w:lang w:eastAsia="en-IE"/>
              </w:rPr>
              <w:t> </w:t>
            </w:r>
          </w:p>
        </w:tc>
        <w:tc>
          <w:tcPr>
            <w:tcW w:w="1065" w:type="dxa"/>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3F692D2F"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2024</w:t>
            </w:r>
            <w:r>
              <w:rPr>
                <w:rFonts w:ascii="Calibri" w:hAnsi="Calibri" w:cs="Calibri"/>
                <w:color w:val="000000"/>
                <w:sz w:val="20"/>
                <w:lang w:eastAsia="en-IE"/>
              </w:rPr>
              <w:t> </w:t>
            </w:r>
          </w:p>
        </w:tc>
        <w:tc>
          <w:tcPr>
            <w:tcW w:w="739" w:type="dxa"/>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40F73A2B"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2025</w:t>
            </w:r>
            <w:r>
              <w:rPr>
                <w:rFonts w:ascii="Calibri" w:hAnsi="Calibri" w:cs="Calibri"/>
                <w:color w:val="000000"/>
                <w:sz w:val="20"/>
                <w:lang w:eastAsia="en-IE"/>
              </w:rPr>
              <w:t> </w:t>
            </w:r>
          </w:p>
        </w:tc>
        <w:tc>
          <w:tcPr>
            <w:tcW w:w="740" w:type="dxa"/>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677F5225"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2026</w:t>
            </w:r>
            <w:r>
              <w:rPr>
                <w:rFonts w:ascii="Calibri" w:hAnsi="Calibri" w:cs="Calibri"/>
                <w:color w:val="000000"/>
                <w:sz w:val="20"/>
                <w:lang w:eastAsia="en-IE"/>
              </w:rPr>
              <w:t> </w:t>
            </w:r>
          </w:p>
        </w:tc>
        <w:tc>
          <w:tcPr>
            <w:tcW w:w="740" w:type="dxa"/>
            <w:gridSpan w:val="2"/>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1A7F3D12"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2027</w:t>
            </w:r>
            <w:r>
              <w:rPr>
                <w:rFonts w:ascii="Calibri" w:hAnsi="Calibri" w:cs="Calibri"/>
                <w:color w:val="000000"/>
                <w:sz w:val="20"/>
                <w:lang w:eastAsia="en-IE"/>
              </w:rPr>
              <w:t> </w:t>
            </w:r>
          </w:p>
        </w:tc>
        <w:tc>
          <w:tcPr>
            <w:tcW w:w="812" w:type="dxa"/>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1E569709"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Total</w:t>
            </w:r>
            <w:r>
              <w:rPr>
                <w:rFonts w:ascii="Calibri" w:hAnsi="Calibri" w:cs="Calibri"/>
                <w:color w:val="000000"/>
                <w:sz w:val="20"/>
                <w:lang w:eastAsia="en-IE"/>
              </w:rPr>
              <w:t> </w:t>
            </w:r>
          </w:p>
        </w:tc>
        <w:tc>
          <w:tcPr>
            <w:tcW w:w="1099" w:type="dxa"/>
            <w:tcBorders>
              <w:top w:val="nil"/>
              <w:left w:val="nil"/>
              <w:bottom w:val="single" w:sz="4" w:space="0" w:color="D9D9D9" w:themeColor="background1" w:themeShade="D9"/>
              <w:right w:val="single" w:sz="4" w:space="0" w:color="D9D9D9" w:themeColor="background1" w:themeShade="D9"/>
            </w:tcBorders>
            <w:shd w:val="clear" w:color="auto" w:fill="DAE9F8"/>
            <w:vAlign w:val="center"/>
            <w:hideMark/>
          </w:tcPr>
          <w:p w14:paraId="7AECF049" w14:textId="77777777" w:rsidR="00D933B7" w:rsidRPr="003C3F30" w:rsidRDefault="00D933B7">
            <w:pPr>
              <w:spacing w:after="0"/>
              <w:jc w:val="center"/>
              <w:rPr>
                <w:rFonts w:ascii="EC Square Sans Pro" w:hAnsi="EC Square Sans Pro"/>
                <w:b/>
                <w:bCs/>
                <w:color w:val="000000"/>
                <w:sz w:val="20"/>
                <w:lang w:eastAsia="en-IE"/>
              </w:rPr>
            </w:pPr>
            <w:r>
              <w:rPr>
                <w:rFonts w:ascii="EC Square Sans Pro" w:hAnsi="EC Square Sans Pro"/>
                <w:b/>
                <w:bCs/>
                <w:color w:val="000000"/>
                <w:sz w:val="20"/>
                <w:lang w:eastAsia="en-IE"/>
              </w:rPr>
              <w:t>% of the</w:t>
            </w:r>
            <w:r>
              <w:rPr>
                <w:rFonts w:ascii="Calibri" w:hAnsi="Calibri" w:cs="Calibri"/>
                <w:b/>
                <w:bCs/>
                <w:color w:val="000000"/>
                <w:sz w:val="20"/>
                <w:lang w:eastAsia="en-IE"/>
              </w:rPr>
              <w:t xml:space="preserve"> </w:t>
            </w:r>
            <w:r>
              <w:rPr>
                <w:rFonts w:ascii="EC Square Sans Pro" w:hAnsi="EC Square Sans Pro"/>
                <w:b/>
                <w:bCs/>
                <w:color w:val="000000"/>
                <w:sz w:val="20"/>
                <w:lang w:eastAsia="en-IE"/>
              </w:rPr>
              <w:t>total envelope</w:t>
            </w:r>
            <w:r>
              <w:rPr>
                <w:rFonts w:ascii="Calibri" w:hAnsi="Calibri" w:cs="Calibri"/>
                <w:color w:val="000000"/>
                <w:sz w:val="20"/>
                <w:lang w:eastAsia="en-IE"/>
              </w:rPr>
              <w:t> </w:t>
            </w:r>
          </w:p>
        </w:tc>
      </w:tr>
      <w:tr w:rsidR="00D933B7" w:rsidRPr="00011134" w14:paraId="1C5F36B4" w14:textId="77777777" w:rsidTr="00F72C99">
        <w:trPr>
          <w:trHeight w:val="540"/>
        </w:trPr>
        <w:tc>
          <w:tcPr>
            <w:tcW w:w="2020"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7ECAAC5F" w14:textId="77777777" w:rsidR="00D933B7" w:rsidRPr="003C3F30" w:rsidRDefault="00D933B7">
            <w:pPr>
              <w:spacing w:after="0"/>
              <w:rPr>
                <w:rFonts w:ascii="EC Square Sans Pro" w:hAnsi="EC Square Sans Pro"/>
                <w:b/>
                <w:bCs/>
                <w:color w:val="000000"/>
                <w:sz w:val="20"/>
                <w:lang w:eastAsia="en-IE"/>
              </w:rPr>
            </w:pPr>
            <w:r>
              <w:rPr>
                <w:rFonts w:ascii="EC Square Sans Pro" w:hAnsi="EC Square Sans Pro"/>
                <w:b/>
                <w:bCs/>
                <w:color w:val="000000"/>
                <w:sz w:val="20"/>
                <w:lang w:eastAsia="en-IE"/>
              </w:rPr>
              <w:t xml:space="preserve">Climate mainstreaming </w:t>
            </w:r>
          </w:p>
        </w:tc>
        <w:tc>
          <w:tcPr>
            <w:tcW w:w="855" w:type="dxa"/>
            <w:tcBorders>
              <w:top w:val="nil"/>
              <w:left w:val="nil"/>
              <w:bottom w:val="single" w:sz="4" w:space="0" w:color="D9D9D9" w:themeColor="background1" w:themeShade="D9"/>
              <w:right w:val="single" w:sz="4" w:space="0" w:color="D9D9D9" w:themeColor="background1" w:themeShade="D9"/>
            </w:tcBorders>
            <w:vAlign w:val="center"/>
            <w:hideMark/>
          </w:tcPr>
          <w:p w14:paraId="4043B185" w14:textId="77777777" w:rsidR="00D933B7" w:rsidRPr="003C3F30" w:rsidRDefault="00D933B7">
            <w:pPr>
              <w:spacing w:after="0"/>
              <w:jc w:val="center"/>
              <w:rPr>
                <w:rFonts w:ascii="EC Square Sans Pro" w:hAnsi="EC Square Sans Pro"/>
                <w:color w:val="000000"/>
                <w:sz w:val="22"/>
                <w:szCs w:val="22"/>
                <w:lang w:eastAsia="en-IE"/>
              </w:rPr>
            </w:pPr>
            <w:r>
              <w:t>22.9</w:t>
            </w:r>
          </w:p>
        </w:tc>
        <w:tc>
          <w:tcPr>
            <w:tcW w:w="767" w:type="dxa"/>
            <w:tcBorders>
              <w:top w:val="nil"/>
              <w:left w:val="nil"/>
              <w:bottom w:val="single" w:sz="4" w:space="0" w:color="D9D9D9" w:themeColor="background1" w:themeShade="D9"/>
              <w:right w:val="single" w:sz="4" w:space="0" w:color="D9D9D9" w:themeColor="background1" w:themeShade="D9"/>
            </w:tcBorders>
            <w:vAlign w:val="center"/>
            <w:hideMark/>
          </w:tcPr>
          <w:p w14:paraId="7FFE22A4" w14:textId="77777777" w:rsidR="00D933B7" w:rsidRPr="003C3F30" w:rsidRDefault="00D933B7">
            <w:pPr>
              <w:spacing w:after="0"/>
              <w:jc w:val="center"/>
              <w:rPr>
                <w:rFonts w:ascii="EC Square Sans Pro" w:hAnsi="EC Square Sans Pro"/>
                <w:color w:val="000000"/>
                <w:sz w:val="22"/>
                <w:szCs w:val="22"/>
                <w:lang w:eastAsia="en-IE"/>
              </w:rPr>
            </w:pPr>
            <w:r>
              <w:t>23.1</w:t>
            </w:r>
          </w:p>
        </w:tc>
        <w:tc>
          <w:tcPr>
            <w:tcW w:w="769" w:type="dxa"/>
            <w:tcBorders>
              <w:top w:val="nil"/>
              <w:left w:val="nil"/>
              <w:bottom w:val="single" w:sz="4" w:space="0" w:color="D9D9D9" w:themeColor="background1" w:themeShade="D9"/>
              <w:right w:val="single" w:sz="4" w:space="0" w:color="D9D9D9" w:themeColor="background1" w:themeShade="D9"/>
            </w:tcBorders>
            <w:vAlign w:val="center"/>
            <w:hideMark/>
          </w:tcPr>
          <w:p w14:paraId="5383D9EC" w14:textId="77777777" w:rsidR="00D933B7" w:rsidRPr="003C3F30" w:rsidRDefault="00D933B7">
            <w:pPr>
              <w:spacing w:after="0"/>
              <w:jc w:val="center"/>
              <w:rPr>
                <w:rFonts w:ascii="EC Square Sans Pro" w:hAnsi="EC Square Sans Pro"/>
                <w:color w:val="000000"/>
                <w:sz w:val="22"/>
                <w:szCs w:val="22"/>
                <w:lang w:eastAsia="en-IE"/>
              </w:rPr>
            </w:pPr>
            <w:r>
              <w:t>18.2</w:t>
            </w:r>
          </w:p>
        </w:tc>
        <w:tc>
          <w:tcPr>
            <w:tcW w:w="1065" w:type="dxa"/>
            <w:tcBorders>
              <w:top w:val="nil"/>
              <w:left w:val="nil"/>
              <w:bottom w:val="single" w:sz="4" w:space="0" w:color="D9D9D9" w:themeColor="background1" w:themeShade="D9"/>
              <w:right w:val="single" w:sz="4" w:space="0" w:color="D9D9D9" w:themeColor="background1" w:themeShade="D9"/>
            </w:tcBorders>
            <w:vAlign w:val="center"/>
            <w:hideMark/>
          </w:tcPr>
          <w:p w14:paraId="044C25C1" w14:textId="77777777" w:rsidR="00D933B7" w:rsidRPr="003C3F30" w:rsidRDefault="00D933B7">
            <w:pPr>
              <w:spacing w:after="0"/>
              <w:jc w:val="center"/>
              <w:rPr>
                <w:rFonts w:ascii="EC Square Sans Pro" w:hAnsi="EC Square Sans Pro"/>
                <w:color w:val="000000"/>
                <w:sz w:val="22"/>
                <w:szCs w:val="22"/>
                <w:lang w:eastAsia="en-IE"/>
              </w:rPr>
            </w:pPr>
            <w:r>
              <w:t>24.7</w:t>
            </w:r>
          </w:p>
        </w:tc>
        <w:tc>
          <w:tcPr>
            <w:tcW w:w="739" w:type="dxa"/>
            <w:tcBorders>
              <w:top w:val="nil"/>
              <w:left w:val="nil"/>
              <w:bottom w:val="single" w:sz="4" w:space="0" w:color="D9D9D9" w:themeColor="background1" w:themeShade="D9"/>
              <w:right w:val="single" w:sz="4" w:space="0" w:color="D9D9D9" w:themeColor="background1" w:themeShade="D9"/>
            </w:tcBorders>
            <w:vAlign w:val="center"/>
            <w:hideMark/>
          </w:tcPr>
          <w:p w14:paraId="7851099E" w14:textId="77777777" w:rsidR="00D933B7" w:rsidRPr="003C3F30" w:rsidRDefault="00D933B7">
            <w:pPr>
              <w:spacing w:after="0"/>
              <w:jc w:val="center"/>
              <w:rPr>
                <w:rFonts w:ascii="EC Square Sans Pro" w:hAnsi="EC Square Sans Pro"/>
                <w:color w:val="000000"/>
                <w:sz w:val="22"/>
                <w:szCs w:val="22"/>
                <w:lang w:eastAsia="en-IE"/>
              </w:rPr>
            </w:pPr>
            <w:r>
              <w:t>16.2</w:t>
            </w:r>
          </w:p>
        </w:tc>
        <w:tc>
          <w:tcPr>
            <w:tcW w:w="740" w:type="dxa"/>
            <w:tcBorders>
              <w:top w:val="nil"/>
              <w:left w:val="nil"/>
              <w:bottom w:val="single" w:sz="4" w:space="0" w:color="D9D9D9" w:themeColor="background1" w:themeShade="D9"/>
              <w:right w:val="single" w:sz="4" w:space="0" w:color="D9D9D9" w:themeColor="background1" w:themeShade="D9"/>
            </w:tcBorders>
            <w:vAlign w:val="center"/>
            <w:hideMark/>
          </w:tcPr>
          <w:p w14:paraId="57EAEE8E" w14:textId="77777777" w:rsidR="00D933B7" w:rsidRPr="003C3F30" w:rsidRDefault="00D933B7">
            <w:pPr>
              <w:spacing w:after="0"/>
              <w:jc w:val="center"/>
              <w:rPr>
                <w:rFonts w:ascii="EC Square Sans Pro" w:hAnsi="EC Square Sans Pro"/>
                <w:color w:val="000000"/>
                <w:sz w:val="22"/>
                <w:szCs w:val="22"/>
                <w:lang w:eastAsia="en-IE"/>
              </w:rPr>
            </w:pPr>
          </w:p>
        </w:tc>
        <w:tc>
          <w:tcPr>
            <w:tcW w:w="740" w:type="dxa"/>
            <w:gridSpan w:val="2"/>
            <w:tcBorders>
              <w:top w:val="nil"/>
              <w:left w:val="nil"/>
              <w:bottom w:val="single" w:sz="4" w:space="0" w:color="D9D9D9" w:themeColor="background1" w:themeShade="D9"/>
              <w:right w:val="single" w:sz="4" w:space="0" w:color="D9D9D9" w:themeColor="background1" w:themeShade="D9"/>
            </w:tcBorders>
            <w:vAlign w:val="center"/>
            <w:hideMark/>
          </w:tcPr>
          <w:p w14:paraId="6ACE96AC" w14:textId="77777777" w:rsidR="00D933B7" w:rsidRPr="003C3F30" w:rsidRDefault="00D933B7">
            <w:pPr>
              <w:spacing w:after="0"/>
              <w:jc w:val="center"/>
              <w:rPr>
                <w:rFonts w:ascii="EC Square Sans Pro" w:hAnsi="EC Square Sans Pro"/>
                <w:color w:val="000000"/>
                <w:sz w:val="22"/>
                <w:szCs w:val="22"/>
                <w:lang w:eastAsia="en-IE"/>
              </w:rPr>
            </w:pPr>
          </w:p>
        </w:tc>
        <w:tc>
          <w:tcPr>
            <w:tcW w:w="812" w:type="dxa"/>
            <w:tcBorders>
              <w:top w:val="nil"/>
              <w:left w:val="nil"/>
              <w:bottom w:val="single" w:sz="4" w:space="0" w:color="D9D9D9" w:themeColor="background1" w:themeShade="D9"/>
              <w:right w:val="single" w:sz="4" w:space="0" w:color="D9D9D9" w:themeColor="background1" w:themeShade="D9"/>
            </w:tcBorders>
            <w:vAlign w:val="center"/>
            <w:hideMark/>
          </w:tcPr>
          <w:p w14:paraId="12774391" w14:textId="77777777" w:rsidR="00D933B7" w:rsidRPr="003C3F30" w:rsidRDefault="00D933B7">
            <w:pPr>
              <w:spacing w:after="0"/>
              <w:jc w:val="center"/>
              <w:rPr>
                <w:rFonts w:ascii="EC Square Sans Pro" w:hAnsi="EC Square Sans Pro"/>
                <w:color w:val="000000"/>
                <w:sz w:val="22"/>
                <w:szCs w:val="22"/>
                <w:lang w:eastAsia="en-IE"/>
              </w:rPr>
            </w:pPr>
            <w:r>
              <w:t>105.1</w:t>
            </w:r>
          </w:p>
        </w:tc>
        <w:tc>
          <w:tcPr>
            <w:tcW w:w="1099" w:type="dxa"/>
            <w:tcBorders>
              <w:top w:val="nil"/>
              <w:left w:val="nil"/>
              <w:bottom w:val="single" w:sz="4" w:space="0" w:color="D9D9D9" w:themeColor="background1" w:themeShade="D9"/>
              <w:right w:val="single" w:sz="4" w:space="0" w:color="D9D9D9" w:themeColor="background1" w:themeShade="D9"/>
            </w:tcBorders>
            <w:vAlign w:val="center"/>
            <w:hideMark/>
          </w:tcPr>
          <w:p w14:paraId="0467C78E" w14:textId="77777777" w:rsidR="00D933B7" w:rsidRPr="003C3F30" w:rsidRDefault="00D933B7">
            <w:pPr>
              <w:spacing w:after="0"/>
              <w:jc w:val="center"/>
              <w:rPr>
                <w:rFonts w:ascii="EC Square Sans Pro" w:hAnsi="EC Square Sans Pro"/>
                <w:color w:val="000000"/>
                <w:sz w:val="22"/>
                <w:szCs w:val="22"/>
                <w:lang w:eastAsia="en-IE"/>
              </w:rPr>
            </w:pPr>
            <w:r>
              <w:t>13.7%</w:t>
            </w:r>
          </w:p>
        </w:tc>
      </w:tr>
      <w:tr w:rsidR="00D933B7" w:rsidRPr="00011134" w14:paraId="7416D591" w14:textId="77777777" w:rsidTr="00F72C99">
        <w:trPr>
          <w:trHeight w:val="900"/>
        </w:trPr>
        <w:tc>
          <w:tcPr>
            <w:tcW w:w="2020"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2F2F2" w:themeFill="background1" w:themeFillShade="F2"/>
            <w:vAlign w:val="center"/>
            <w:hideMark/>
          </w:tcPr>
          <w:p w14:paraId="0BC26000" w14:textId="77777777" w:rsidR="00D933B7" w:rsidRPr="003C3F30" w:rsidRDefault="00D933B7">
            <w:pPr>
              <w:spacing w:after="0"/>
              <w:rPr>
                <w:rFonts w:ascii="EC Square Sans Pro" w:hAnsi="EC Square Sans Pro"/>
                <w:b/>
                <w:bCs/>
                <w:color w:val="000000"/>
                <w:sz w:val="20"/>
                <w:lang w:eastAsia="en-IE"/>
              </w:rPr>
            </w:pPr>
            <w:r>
              <w:rPr>
                <w:rFonts w:ascii="EC Square Sans Pro" w:hAnsi="EC Square Sans Pro"/>
                <w:b/>
                <w:bCs/>
                <w:color w:val="000000"/>
                <w:sz w:val="20"/>
                <w:lang w:eastAsia="en-IE"/>
              </w:rPr>
              <w:t>Biodiversity mainstreaming</w:t>
            </w:r>
            <w:r>
              <w:rPr>
                <w:rFonts w:ascii="Calibri" w:hAnsi="Calibri" w:cs="Calibri"/>
                <w:b/>
                <w:bCs/>
                <w:color w:val="000000"/>
                <w:sz w:val="20"/>
                <w:lang w:eastAsia="en-IE"/>
              </w:rPr>
              <w:t xml:space="preserve"> </w:t>
            </w:r>
          </w:p>
        </w:tc>
        <w:tc>
          <w:tcPr>
            <w:tcW w:w="855" w:type="dxa"/>
            <w:tcBorders>
              <w:top w:val="nil"/>
              <w:left w:val="nil"/>
              <w:bottom w:val="single" w:sz="4" w:space="0" w:color="D9D9D9" w:themeColor="background1" w:themeShade="D9"/>
              <w:right w:val="single" w:sz="4" w:space="0" w:color="D9D9D9" w:themeColor="background1" w:themeShade="D9"/>
            </w:tcBorders>
            <w:vAlign w:val="center"/>
            <w:hideMark/>
          </w:tcPr>
          <w:p w14:paraId="3AE993DA" w14:textId="77777777" w:rsidR="00D933B7" w:rsidRPr="003C3F30" w:rsidRDefault="00D933B7">
            <w:pPr>
              <w:spacing w:after="0"/>
              <w:jc w:val="center"/>
              <w:rPr>
                <w:rFonts w:ascii="EC Square Sans Pro" w:hAnsi="EC Square Sans Pro"/>
                <w:color w:val="000000"/>
                <w:sz w:val="22"/>
                <w:szCs w:val="22"/>
                <w:lang w:eastAsia="en-IE"/>
              </w:rPr>
            </w:pPr>
            <w:r>
              <w:t>1.6</w:t>
            </w:r>
          </w:p>
        </w:tc>
        <w:tc>
          <w:tcPr>
            <w:tcW w:w="767" w:type="dxa"/>
            <w:tcBorders>
              <w:top w:val="nil"/>
              <w:left w:val="nil"/>
              <w:bottom w:val="single" w:sz="4" w:space="0" w:color="D9D9D9" w:themeColor="background1" w:themeShade="D9"/>
              <w:right w:val="single" w:sz="4" w:space="0" w:color="D9D9D9" w:themeColor="background1" w:themeShade="D9"/>
            </w:tcBorders>
            <w:vAlign w:val="center"/>
            <w:hideMark/>
          </w:tcPr>
          <w:p w14:paraId="2DD9E059" w14:textId="77777777" w:rsidR="00D933B7" w:rsidRPr="003C3F30" w:rsidRDefault="00D933B7">
            <w:pPr>
              <w:spacing w:after="0"/>
              <w:jc w:val="center"/>
              <w:rPr>
                <w:rFonts w:ascii="EC Square Sans Pro" w:hAnsi="EC Square Sans Pro"/>
                <w:color w:val="000000"/>
                <w:sz w:val="22"/>
                <w:szCs w:val="22"/>
                <w:lang w:eastAsia="en-IE"/>
              </w:rPr>
            </w:pPr>
            <w:r>
              <w:t>1.5</w:t>
            </w:r>
          </w:p>
        </w:tc>
        <w:tc>
          <w:tcPr>
            <w:tcW w:w="769" w:type="dxa"/>
            <w:tcBorders>
              <w:top w:val="nil"/>
              <w:left w:val="nil"/>
              <w:bottom w:val="single" w:sz="4" w:space="0" w:color="D9D9D9" w:themeColor="background1" w:themeShade="D9"/>
              <w:right w:val="single" w:sz="4" w:space="0" w:color="D9D9D9" w:themeColor="background1" w:themeShade="D9"/>
            </w:tcBorders>
            <w:vAlign w:val="center"/>
            <w:hideMark/>
          </w:tcPr>
          <w:p w14:paraId="1A807B1E" w14:textId="77777777" w:rsidR="00D933B7" w:rsidRPr="003C3F30" w:rsidRDefault="00D933B7">
            <w:pPr>
              <w:spacing w:after="0"/>
              <w:jc w:val="center"/>
              <w:rPr>
                <w:rFonts w:ascii="EC Square Sans Pro" w:hAnsi="EC Square Sans Pro"/>
                <w:color w:val="000000"/>
                <w:sz w:val="22"/>
                <w:szCs w:val="22"/>
                <w:lang w:eastAsia="en-IE"/>
              </w:rPr>
            </w:pPr>
            <w:r>
              <w:t>6.9</w:t>
            </w:r>
          </w:p>
        </w:tc>
        <w:tc>
          <w:tcPr>
            <w:tcW w:w="1065" w:type="dxa"/>
            <w:tcBorders>
              <w:top w:val="nil"/>
              <w:left w:val="nil"/>
              <w:bottom w:val="single" w:sz="4" w:space="0" w:color="D9D9D9" w:themeColor="background1" w:themeShade="D9"/>
              <w:right w:val="single" w:sz="4" w:space="0" w:color="D9D9D9" w:themeColor="background1" w:themeShade="D9"/>
            </w:tcBorders>
            <w:vAlign w:val="center"/>
            <w:hideMark/>
          </w:tcPr>
          <w:p w14:paraId="4DFFFDFF" w14:textId="77777777" w:rsidR="00D933B7" w:rsidRPr="003C3F30" w:rsidRDefault="00D933B7">
            <w:pPr>
              <w:spacing w:after="0"/>
              <w:jc w:val="center"/>
              <w:rPr>
                <w:rFonts w:ascii="EC Square Sans Pro" w:hAnsi="EC Square Sans Pro"/>
                <w:color w:val="000000"/>
                <w:sz w:val="22"/>
                <w:szCs w:val="22"/>
                <w:lang w:eastAsia="en-IE"/>
              </w:rPr>
            </w:pPr>
            <w:r>
              <w:t>6.7</w:t>
            </w:r>
          </w:p>
        </w:tc>
        <w:tc>
          <w:tcPr>
            <w:tcW w:w="739" w:type="dxa"/>
            <w:tcBorders>
              <w:top w:val="nil"/>
              <w:left w:val="nil"/>
              <w:bottom w:val="single" w:sz="4" w:space="0" w:color="D9D9D9" w:themeColor="background1" w:themeShade="D9"/>
              <w:right w:val="single" w:sz="4" w:space="0" w:color="D9D9D9" w:themeColor="background1" w:themeShade="D9"/>
            </w:tcBorders>
            <w:vAlign w:val="center"/>
            <w:hideMark/>
          </w:tcPr>
          <w:p w14:paraId="70C00024" w14:textId="77777777" w:rsidR="00D933B7" w:rsidRPr="003C3F30" w:rsidRDefault="00D933B7">
            <w:pPr>
              <w:spacing w:after="0"/>
              <w:jc w:val="center"/>
              <w:rPr>
                <w:rFonts w:ascii="EC Square Sans Pro" w:hAnsi="EC Square Sans Pro"/>
                <w:color w:val="000000"/>
                <w:sz w:val="22"/>
                <w:szCs w:val="22"/>
                <w:lang w:eastAsia="en-IE"/>
              </w:rPr>
            </w:pPr>
            <w:r>
              <w:t>5.3</w:t>
            </w:r>
          </w:p>
        </w:tc>
        <w:tc>
          <w:tcPr>
            <w:tcW w:w="740" w:type="dxa"/>
            <w:tcBorders>
              <w:top w:val="nil"/>
              <w:left w:val="nil"/>
              <w:bottom w:val="single" w:sz="4" w:space="0" w:color="D9D9D9" w:themeColor="background1" w:themeShade="D9"/>
              <w:right w:val="single" w:sz="4" w:space="0" w:color="D9D9D9" w:themeColor="background1" w:themeShade="D9"/>
            </w:tcBorders>
            <w:vAlign w:val="center"/>
            <w:hideMark/>
          </w:tcPr>
          <w:p w14:paraId="10D2637C" w14:textId="77777777" w:rsidR="00D933B7" w:rsidRPr="003C3F30" w:rsidRDefault="00D933B7">
            <w:pPr>
              <w:spacing w:after="0"/>
              <w:jc w:val="center"/>
              <w:rPr>
                <w:rFonts w:ascii="EC Square Sans Pro" w:hAnsi="EC Square Sans Pro"/>
                <w:color w:val="000000"/>
                <w:sz w:val="22"/>
                <w:szCs w:val="22"/>
                <w:lang w:eastAsia="en-IE"/>
              </w:rPr>
            </w:pPr>
          </w:p>
        </w:tc>
        <w:tc>
          <w:tcPr>
            <w:tcW w:w="740" w:type="dxa"/>
            <w:gridSpan w:val="2"/>
            <w:tcBorders>
              <w:top w:val="nil"/>
              <w:left w:val="nil"/>
              <w:bottom w:val="single" w:sz="4" w:space="0" w:color="D9D9D9" w:themeColor="background1" w:themeShade="D9"/>
              <w:right w:val="single" w:sz="4" w:space="0" w:color="D9D9D9" w:themeColor="background1" w:themeShade="D9"/>
            </w:tcBorders>
            <w:vAlign w:val="center"/>
            <w:hideMark/>
          </w:tcPr>
          <w:p w14:paraId="723F5001" w14:textId="77777777" w:rsidR="00D933B7" w:rsidRPr="003C3F30" w:rsidRDefault="00D933B7">
            <w:pPr>
              <w:spacing w:after="0"/>
              <w:jc w:val="center"/>
              <w:rPr>
                <w:rFonts w:ascii="EC Square Sans Pro" w:hAnsi="EC Square Sans Pro"/>
                <w:color w:val="000000"/>
                <w:sz w:val="22"/>
                <w:szCs w:val="22"/>
                <w:lang w:eastAsia="en-IE"/>
              </w:rPr>
            </w:pPr>
          </w:p>
        </w:tc>
        <w:tc>
          <w:tcPr>
            <w:tcW w:w="812" w:type="dxa"/>
            <w:tcBorders>
              <w:top w:val="nil"/>
              <w:left w:val="nil"/>
              <w:bottom w:val="single" w:sz="4" w:space="0" w:color="D9D9D9" w:themeColor="background1" w:themeShade="D9"/>
              <w:right w:val="single" w:sz="4" w:space="0" w:color="D9D9D9" w:themeColor="background1" w:themeShade="D9"/>
            </w:tcBorders>
            <w:vAlign w:val="center"/>
            <w:hideMark/>
          </w:tcPr>
          <w:p w14:paraId="01ED2CE7" w14:textId="77777777" w:rsidR="00D933B7" w:rsidRPr="003C3F30" w:rsidRDefault="00D933B7">
            <w:pPr>
              <w:spacing w:after="0"/>
              <w:jc w:val="center"/>
              <w:rPr>
                <w:rFonts w:ascii="EC Square Sans Pro" w:hAnsi="EC Square Sans Pro"/>
                <w:color w:val="000000"/>
                <w:sz w:val="22"/>
                <w:szCs w:val="22"/>
                <w:lang w:eastAsia="en-IE"/>
              </w:rPr>
            </w:pPr>
            <w:r>
              <w:t>22.0</w:t>
            </w:r>
          </w:p>
        </w:tc>
        <w:tc>
          <w:tcPr>
            <w:tcW w:w="1099" w:type="dxa"/>
            <w:tcBorders>
              <w:top w:val="nil"/>
              <w:left w:val="nil"/>
              <w:bottom w:val="single" w:sz="4" w:space="0" w:color="D9D9D9" w:themeColor="background1" w:themeShade="D9"/>
              <w:right w:val="single" w:sz="4" w:space="0" w:color="D9D9D9" w:themeColor="background1" w:themeShade="D9"/>
            </w:tcBorders>
            <w:vAlign w:val="center"/>
            <w:hideMark/>
          </w:tcPr>
          <w:p w14:paraId="02E05B2F" w14:textId="77777777" w:rsidR="00D933B7" w:rsidRPr="003C3F30" w:rsidRDefault="00D933B7">
            <w:pPr>
              <w:spacing w:after="0"/>
              <w:jc w:val="center"/>
              <w:rPr>
                <w:rFonts w:ascii="EC Square Sans Pro" w:hAnsi="EC Square Sans Pro"/>
                <w:color w:val="000000"/>
                <w:sz w:val="22"/>
                <w:szCs w:val="22"/>
                <w:lang w:eastAsia="en-IE"/>
              </w:rPr>
            </w:pPr>
            <w:r>
              <w:t>2.9%</w:t>
            </w:r>
          </w:p>
        </w:tc>
      </w:tr>
    </w:tbl>
    <w:p w14:paraId="2B0C150E" w14:textId="77777777" w:rsidR="00D933B7" w:rsidRPr="00011134" w:rsidRDefault="00D933B7" w:rsidP="00D933B7">
      <w:pPr>
        <w:jc w:val="center"/>
        <w:rPr>
          <w:b/>
          <w:bCs/>
        </w:rPr>
      </w:pPr>
    </w:p>
    <w:p w14:paraId="09909654" w14:textId="77777777" w:rsidR="00D933B7" w:rsidRPr="00011134" w:rsidRDefault="00D933B7" w:rsidP="00D933B7">
      <w:pPr>
        <w:rPr>
          <w:rFonts w:ascii="EC Square Sans Pro" w:hAnsi="EC Square Sans Pro"/>
          <w:sz w:val="22"/>
          <w:szCs w:val="22"/>
        </w:rPr>
      </w:pPr>
      <w:r>
        <w:rPr>
          <w:rFonts w:ascii="EC Square Sans Pro" w:hAnsi="EC Square Sans Pro"/>
          <w:sz w:val="22"/>
          <w:szCs w:val="22"/>
        </w:rPr>
        <w:t xml:space="preserve">In 2025, the TSI continued to support Member States in the implementation of the </w:t>
      </w:r>
      <w:r>
        <w:rPr>
          <w:rFonts w:ascii="EC Square Sans Pro" w:hAnsi="EC Square Sans Pro"/>
          <w:b/>
          <w:bCs/>
          <w:sz w:val="22"/>
          <w:szCs w:val="22"/>
        </w:rPr>
        <w:t>European Green Deal</w:t>
      </w:r>
      <w:r>
        <w:rPr>
          <w:rFonts w:ascii="EC Square Sans Pro" w:hAnsi="EC Square Sans Pro"/>
          <w:sz w:val="22"/>
          <w:szCs w:val="22"/>
        </w:rPr>
        <w:t xml:space="preserve">. Technical support has helped Member States design and implement reforms on climate change mitigation, biodiversity, tackling green washing and sustainability reporting, climate change adaptation, energy, environment and the circular economy, sustainable mobility and the just transition. </w:t>
      </w:r>
    </w:p>
    <w:p w14:paraId="0AE3B8A2" w14:textId="77777777" w:rsidR="00D933B7" w:rsidRPr="00011134" w:rsidRDefault="00D933B7" w:rsidP="00D933B7">
      <w:pPr>
        <w:rPr>
          <w:rFonts w:ascii="EC Square Sans Pro" w:hAnsi="EC Square Sans Pro"/>
          <w:sz w:val="22"/>
          <w:szCs w:val="22"/>
        </w:rPr>
      </w:pPr>
      <w:r>
        <w:rPr>
          <w:rFonts w:ascii="EC Square Sans Pro" w:hAnsi="EC Square Sans Pro"/>
          <w:sz w:val="22"/>
          <w:szCs w:val="22"/>
        </w:rPr>
        <w:t>The TSI programme’s contribution to the green budgeting priorities covered a broad number of actions such as the following.</w:t>
      </w:r>
    </w:p>
    <w:p w14:paraId="5D2EE775" w14:textId="77777777" w:rsidR="00D933B7" w:rsidRPr="00A47D06" w:rsidRDefault="00D933B7" w:rsidP="00373960">
      <w:pPr>
        <w:pStyle w:val="ListParagraph"/>
        <w:numPr>
          <w:ilvl w:val="0"/>
          <w:numId w:val="54"/>
        </w:numPr>
        <w:spacing w:after="120" w:line="240" w:lineRule="auto"/>
        <w:jc w:val="both"/>
        <w:rPr>
          <w:rFonts w:ascii="EC Square Sans Pro" w:hAnsi="EC Square Sans Pro"/>
          <w:i/>
          <w:iCs/>
          <w:sz w:val="22"/>
          <w:szCs w:val="22"/>
        </w:rPr>
      </w:pPr>
      <w:r>
        <w:rPr>
          <w:rFonts w:ascii="EC Square Sans Pro" w:hAnsi="EC Square Sans Pro"/>
          <w:sz w:val="22"/>
          <w:szCs w:val="22"/>
        </w:rPr>
        <w:t xml:space="preserve">In line with the </w:t>
      </w:r>
      <w:r>
        <w:rPr>
          <w:rFonts w:ascii="EC Square Sans Pro" w:hAnsi="EC Square Sans Pro"/>
          <w:b/>
          <w:bCs/>
          <w:sz w:val="22"/>
          <w:szCs w:val="22"/>
        </w:rPr>
        <w:t>EU climate goals</w:t>
      </w:r>
      <w:r>
        <w:rPr>
          <w:rFonts w:ascii="EC Square Sans Pro" w:hAnsi="EC Square Sans Pro"/>
          <w:sz w:val="22"/>
          <w:szCs w:val="22"/>
        </w:rPr>
        <w:t xml:space="preserve">, TSI focused also on </w:t>
      </w:r>
      <w:hyperlink r:id="rId226" w:history="1">
        <w:r w:rsidRPr="001F2F66">
          <w:rPr>
            <w:rStyle w:val="Hyperlink"/>
            <w:sz w:val="22"/>
          </w:rPr>
          <w:t xml:space="preserve">accelerating the </w:t>
        </w:r>
        <w:r w:rsidRPr="001F2F66">
          <w:rPr>
            <w:rStyle w:val="Hyperlink"/>
            <w:b/>
            <w:bCs/>
            <w:sz w:val="22"/>
          </w:rPr>
          <w:t>transition to clean and sustainable energy</w:t>
        </w:r>
      </w:hyperlink>
      <w:r>
        <w:rPr>
          <w:rFonts w:ascii="EC Square Sans Pro" w:hAnsi="EC Square Sans Pro"/>
          <w:b/>
          <w:bCs/>
          <w:sz w:val="22"/>
          <w:szCs w:val="22"/>
        </w:rPr>
        <w:t>.</w:t>
      </w:r>
      <w:r>
        <w:rPr>
          <w:rFonts w:ascii="EC Square Sans Pro" w:hAnsi="EC Square Sans Pro"/>
          <w:sz w:val="22"/>
          <w:szCs w:val="22"/>
        </w:rPr>
        <w:t xml:space="preserve"> TSI worked in close collaboration with NextGenerationEU to support Romania in reforming its energy sector, strengthening energy independence and deploying renewables - as new onshore wind and photovoltaic projects - at scale, as shown in the project </w:t>
      </w:r>
      <w:hyperlink r:id="rId227" w:history="1">
        <w:r w:rsidRPr="001F2F66">
          <w:rPr>
            <w:rStyle w:val="Hyperlink"/>
            <w:sz w:val="22"/>
          </w:rPr>
          <w:t>video</w:t>
        </w:r>
      </w:hyperlink>
      <w:r>
        <w:rPr>
          <w:rFonts w:ascii="EC Square Sans Pro" w:hAnsi="EC Square Sans Pro"/>
          <w:sz w:val="22"/>
          <w:szCs w:val="22"/>
        </w:rPr>
        <w:t>.</w:t>
      </w:r>
    </w:p>
    <w:p w14:paraId="6B724DB7" w14:textId="77777777" w:rsidR="00D933B7" w:rsidRPr="00A47D06" w:rsidRDefault="00D933B7" w:rsidP="00373960">
      <w:pPr>
        <w:pStyle w:val="ListParagraph"/>
        <w:numPr>
          <w:ilvl w:val="0"/>
          <w:numId w:val="54"/>
        </w:numPr>
        <w:spacing w:after="120" w:line="240" w:lineRule="auto"/>
        <w:jc w:val="both"/>
        <w:rPr>
          <w:rFonts w:ascii="EC Square Sans Pro" w:hAnsi="EC Square Sans Pro"/>
          <w:i/>
          <w:iCs/>
          <w:sz w:val="22"/>
          <w:szCs w:val="22"/>
        </w:rPr>
      </w:pPr>
      <w:r>
        <w:rPr>
          <w:rFonts w:ascii="EC Square Sans Pro" w:hAnsi="EC Square Sans Pro"/>
          <w:sz w:val="22"/>
          <w:szCs w:val="22"/>
        </w:rPr>
        <w:t xml:space="preserve">As the EU Member States’ annual </w:t>
      </w:r>
      <w:r>
        <w:rPr>
          <w:rFonts w:ascii="EC Square Sans Pro" w:hAnsi="EC Square Sans Pro"/>
          <w:b/>
          <w:bCs/>
          <w:sz w:val="22"/>
          <w:szCs w:val="22"/>
        </w:rPr>
        <w:t>energy renovation</w:t>
      </w:r>
      <w:r>
        <w:rPr>
          <w:rFonts w:ascii="EC Square Sans Pro" w:hAnsi="EC Square Sans Pro"/>
          <w:sz w:val="22"/>
          <w:szCs w:val="22"/>
        </w:rPr>
        <w:t xml:space="preserve"> rates should at least double by 2030 according to the European Commissions’ Renovation Wave Strategy, the TSI gave </w:t>
      </w:r>
      <w:hyperlink r:id="rId228" w:history="1">
        <w:r w:rsidRPr="001F2F66">
          <w:rPr>
            <w:rStyle w:val="Hyperlink"/>
            <w:sz w:val="22"/>
          </w:rPr>
          <w:t xml:space="preserve">guidance to Austria, Ireland and Lithuania to address their specific barriers to </w:t>
        </w:r>
        <w:r w:rsidRPr="001F2F66">
          <w:rPr>
            <w:rStyle w:val="Hyperlink"/>
            <w:b/>
            <w:bCs/>
            <w:sz w:val="22"/>
          </w:rPr>
          <w:t>building renovation and decarbonisation</w:t>
        </w:r>
      </w:hyperlink>
      <w:r>
        <w:rPr>
          <w:rFonts w:ascii="EC Square Sans Pro" w:hAnsi="EC Square Sans Pro"/>
          <w:sz w:val="22"/>
          <w:szCs w:val="22"/>
        </w:rPr>
        <w:t>.</w:t>
      </w:r>
    </w:p>
    <w:p w14:paraId="1B1C59FF" w14:textId="77777777" w:rsidR="00D933B7" w:rsidRPr="00A47D06" w:rsidRDefault="00D933B7" w:rsidP="00373960">
      <w:pPr>
        <w:pStyle w:val="ListParagraph"/>
        <w:numPr>
          <w:ilvl w:val="0"/>
          <w:numId w:val="54"/>
        </w:numPr>
        <w:spacing w:after="120" w:line="240" w:lineRule="auto"/>
        <w:jc w:val="both"/>
        <w:rPr>
          <w:rFonts w:ascii="EC Square Sans Pro" w:hAnsi="EC Square Sans Pro"/>
          <w:sz w:val="22"/>
          <w:szCs w:val="22"/>
        </w:rPr>
      </w:pPr>
      <w:r>
        <w:rPr>
          <w:rFonts w:ascii="EC Square Sans Pro" w:hAnsi="EC Square Sans Pro"/>
          <w:sz w:val="22"/>
          <w:szCs w:val="22"/>
        </w:rPr>
        <w:t xml:space="preserve">In the area of green public finance, the TSI continued supporting Member States </w:t>
      </w:r>
      <w:r>
        <w:rPr>
          <w:rFonts w:ascii="EC Square Sans Pro" w:hAnsi="EC Square Sans Pro"/>
          <w:b/>
          <w:bCs/>
          <w:sz w:val="22"/>
          <w:szCs w:val="22"/>
        </w:rPr>
        <w:t>in developing and strengthening green budgeting practices</w:t>
      </w:r>
      <w:r>
        <w:rPr>
          <w:rFonts w:ascii="EC Square Sans Pro" w:hAnsi="EC Square Sans Pro"/>
          <w:sz w:val="22"/>
          <w:szCs w:val="22"/>
        </w:rPr>
        <w:t xml:space="preserve">. The TSI supported Croatia, Cyprus, Czechia, Denmark, France, Ireland, Portugal, Slovakia, Slovenia, and Spain in improving how public budgets integrate climate and environmental priorities, through tools such as green budget tagging, spending reviews, performance frameworks, and stronger governance and administrative capacity. The project also supports peer learning through exchanges among national administrations to share practical experience in applying green budgeting methods. </w:t>
      </w:r>
    </w:p>
    <w:p w14:paraId="29B5507F" w14:textId="77777777" w:rsidR="00D933B7" w:rsidRPr="00A47D06" w:rsidRDefault="00D933B7" w:rsidP="00373960">
      <w:pPr>
        <w:pStyle w:val="ListParagraph"/>
        <w:numPr>
          <w:ilvl w:val="0"/>
          <w:numId w:val="54"/>
        </w:numPr>
        <w:spacing w:after="120" w:line="240" w:lineRule="auto"/>
        <w:jc w:val="both"/>
        <w:rPr>
          <w:rFonts w:ascii="EC Square Sans Pro" w:hAnsi="EC Square Sans Pro"/>
          <w:sz w:val="22"/>
          <w:szCs w:val="22"/>
        </w:rPr>
      </w:pPr>
      <w:r>
        <w:rPr>
          <w:rFonts w:ascii="EC Square Sans Pro" w:hAnsi="EC Square Sans Pro"/>
          <w:sz w:val="22"/>
          <w:szCs w:val="22"/>
        </w:rPr>
        <w:t xml:space="preserve">In terms of climate </w:t>
      </w:r>
      <w:r>
        <w:rPr>
          <w:rFonts w:ascii="EC Square Sans Pro" w:hAnsi="EC Square Sans Pro"/>
          <w:b/>
          <w:bCs/>
          <w:sz w:val="22"/>
          <w:szCs w:val="22"/>
        </w:rPr>
        <w:t>change adaptation</w:t>
      </w:r>
      <w:r>
        <w:rPr>
          <w:rFonts w:ascii="EC Square Sans Pro" w:hAnsi="EC Square Sans Pro"/>
          <w:sz w:val="22"/>
          <w:szCs w:val="22"/>
        </w:rPr>
        <w:t xml:space="preserve">, the TSI continued </w:t>
      </w:r>
      <w:hyperlink r:id="rId229" w:history="1">
        <w:r w:rsidRPr="001F2F66">
          <w:rPr>
            <w:rStyle w:val="Hyperlink"/>
            <w:sz w:val="22"/>
          </w:rPr>
          <w:t xml:space="preserve">supporting Member States to adapt and update their </w:t>
        </w:r>
        <w:r w:rsidRPr="001F2F66">
          <w:rPr>
            <w:rStyle w:val="Hyperlink"/>
            <w:b/>
            <w:bCs/>
            <w:sz w:val="22"/>
          </w:rPr>
          <w:t>national climate adaptation strategies and action plan</w:t>
        </w:r>
      </w:hyperlink>
      <w:r>
        <w:rPr>
          <w:rFonts w:ascii="EC Square Sans Pro" w:hAnsi="EC Square Sans Pro"/>
          <w:sz w:val="22"/>
          <w:szCs w:val="22"/>
        </w:rPr>
        <w:t xml:space="preserve">, and to achieve their targets. For example, Cyprus and Slovakia received EU Technical support to assess climate risks and design 120 adaptation measures, from nature-based solutions to better coordination across sectors, as shown in the project </w:t>
      </w:r>
      <w:hyperlink r:id="rId230" w:history="1">
        <w:r w:rsidRPr="001F2F66">
          <w:rPr>
            <w:rStyle w:val="Hyperlink"/>
            <w:sz w:val="22"/>
          </w:rPr>
          <w:t>video</w:t>
        </w:r>
      </w:hyperlink>
      <w:r>
        <w:rPr>
          <w:rFonts w:ascii="EC Square Sans Pro" w:hAnsi="EC Square Sans Pro"/>
          <w:sz w:val="22"/>
          <w:szCs w:val="22"/>
        </w:rPr>
        <w:t xml:space="preserve">.  </w:t>
      </w:r>
    </w:p>
    <w:p w14:paraId="2BDDEF34" w14:textId="77777777" w:rsidR="00D933B7" w:rsidRPr="00A47D06" w:rsidRDefault="00D933B7" w:rsidP="00373960">
      <w:pPr>
        <w:pStyle w:val="ListParagraph"/>
        <w:numPr>
          <w:ilvl w:val="0"/>
          <w:numId w:val="54"/>
        </w:numPr>
        <w:spacing w:after="120" w:line="240" w:lineRule="auto"/>
        <w:jc w:val="both"/>
        <w:rPr>
          <w:rFonts w:ascii="EC Square Sans Pro" w:hAnsi="EC Square Sans Pro"/>
          <w:sz w:val="22"/>
          <w:szCs w:val="22"/>
        </w:rPr>
      </w:pPr>
      <w:r>
        <w:rPr>
          <w:rFonts w:ascii="EC Square Sans Pro" w:hAnsi="EC Square Sans Pro"/>
          <w:sz w:val="22"/>
          <w:szCs w:val="22"/>
        </w:rPr>
        <w:t xml:space="preserve">With regard to </w:t>
      </w:r>
      <w:r>
        <w:rPr>
          <w:rFonts w:ascii="EC Square Sans Pro" w:hAnsi="EC Square Sans Pro"/>
          <w:b/>
          <w:bCs/>
          <w:sz w:val="22"/>
          <w:szCs w:val="22"/>
        </w:rPr>
        <w:t>climate mitigation</w:t>
      </w:r>
      <w:r>
        <w:rPr>
          <w:rFonts w:ascii="EC Square Sans Pro" w:hAnsi="EC Square Sans Pro"/>
          <w:sz w:val="22"/>
          <w:szCs w:val="22"/>
        </w:rPr>
        <w:t xml:space="preserve">, TSI addressed the social impacts by </w:t>
      </w:r>
      <w:hyperlink r:id="rId231" w:history="1">
        <w:r w:rsidRPr="001F2F66">
          <w:rPr>
            <w:rStyle w:val="Hyperlink"/>
            <w:sz w:val="22"/>
          </w:rPr>
          <w:t xml:space="preserve">supporting the preparation of the </w:t>
        </w:r>
        <w:r w:rsidRPr="001F2F66">
          <w:rPr>
            <w:rStyle w:val="Hyperlink"/>
            <w:b/>
            <w:bCs/>
            <w:sz w:val="22"/>
          </w:rPr>
          <w:t>Social Climate Plans</w:t>
        </w:r>
      </w:hyperlink>
      <w:r>
        <w:rPr>
          <w:rFonts w:ascii="EC Square Sans Pro" w:hAnsi="EC Square Sans Pro"/>
          <w:sz w:val="22"/>
          <w:szCs w:val="22"/>
        </w:rPr>
        <w:t xml:space="preserve"> in ten Member States</w:t>
      </w:r>
      <w:r>
        <w:rPr>
          <w:rFonts w:ascii="EC Square Sans Pro" w:hAnsi="EC Square Sans Pro"/>
          <w:b/>
          <w:bCs/>
          <w:sz w:val="22"/>
          <w:szCs w:val="22"/>
        </w:rPr>
        <w:t xml:space="preserve">. </w:t>
      </w:r>
      <w:r>
        <w:rPr>
          <w:rFonts w:ascii="EC Square Sans Pro" w:hAnsi="EC Square Sans Pro"/>
          <w:sz w:val="22"/>
          <w:szCs w:val="22"/>
        </w:rPr>
        <w:t xml:space="preserve">Belgium, Croatia, Czechia, Denmark, Finland, Greece, Latvia, Lithuania, Romania and Slovakia were supported in developing robust and effective Social Climate Plans, protect vulnerable households, transport users and, micro-enterprises from price impacts of the EU Emissions Trading System. </w:t>
      </w:r>
    </w:p>
    <w:p w14:paraId="7C2E7A46" w14:textId="77777777" w:rsidR="00D933B7" w:rsidRPr="00011134" w:rsidRDefault="00D933B7" w:rsidP="00373960">
      <w:pPr>
        <w:pStyle w:val="ListParagraph"/>
        <w:numPr>
          <w:ilvl w:val="0"/>
          <w:numId w:val="54"/>
        </w:numPr>
        <w:spacing w:after="120" w:line="240" w:lineRule="auto"/>
        <w:jc w:val="both"/>
        <w:rPr>
          <w:rFonts w:ascii="EC Square Sans Pro" w:hAnsi="EC Square Sans Pro"/>
          <w:sz w:val="22"/>
          <w:szCs w:val="22"/>
        </w:rPr>
      </w:pPr>
      <w:r>
        <w:rPr>
          <w:rFonts w:ascii="EC Square Sans Pro" w:hAnsi="EC Square Sans Pro"/>
          <w:sz w:val="22"/>
          <w:szCs w:val="22"/>
        </w:rPr>
        <w:t xml:space="preserve">The TSI supports </w:t>
      </w:r>
      <w:r>
        <w:rPr>
          <w:rFonts w:ascii="EC Square Sans Pro" w:hAnsi="EC Square Sans Pro"/>
          <w:b/>
          <w:bCs/>
          <w:sz w:val="22"/>
          <w:szCs w:val="22"/>
        </w:rPr>
        <w:t>biodiversity</w:t>
      </w:r>
      <w:r>
        <w:rPr>
          <w:rFonts w:ascii="EC Square Sans Pro" w:hAnsi="EC Square Sans Pro"/>
          <w:sz w:val="22"/>
          <w:szCs w:val="22"/>
        </w:rPr>
        <w:t xml:space="preserve"> through a multi-country project focused on integrated environmental monitoring and adaptive management of coastal wetlands, helping Belgium, Denmark, Germany, the Netherlands and Spain, in analysing site-specific pressures for marine spatial planning and adaptive protected area management. This integrated approach is essential for implementing the EU Nature Restoration Law, as it promotes habitat restoration and ecosystem recovery while delivering solutions that transcend national boundaries and address shared cross-border challenges.</w:t>
      </w:r>
    </w:p>
    <w:p w14:paraId="1E15CE36" w14:textId="77777777" w:rsidR="00D933B7" w:rsidRPr="00011134" w:rsidRDefault="00D933B7" w:rsidP="00D933B7">
      <w:pPr>
        <w:pStyle w:val="ListParagraph"/>
        <w:rPr>
          <w:rFonts w:ascii="EC Square Sans Pro" w:hAnsi="EC Square Sans Pro"/>
          <w:sz w:val="22"/>
          <w:szCs w:val="22"/>
        </w:rPr>
      </w:pPr>
    </w:p>
    <w:p w14:paraId="4594ADFB" w14:textId="77777777" w:rsidR="00D933B7" w:rsidRPr="00011134" w:rsidRDefault="00D933B7" w:rsidP="00D933B7">
      <w:pPr>
        <w:rPr>
          <w:rFonts w:ascii="EC Square Sans Pro" w:hAnsi="EC Square Sans Pro"/>
          <w:sz w:val="22"/>
          <w:szCs w:val="22"/>
        </w:rPr>
      </w:pPr>
      <w:r>
        <w:rPr>
          <w:rFonts w:ascii="EC Square Sans Pro" w:hAnsi="EC Square Sans Pro"/>
          <w:sz w:val="22"/>
          <w:szCs w:val="22"/>
        </w:rPr>
        <w:t>Since the TSI regulation does not specify targets related to green expenditure and TSI is a demand-driven instrument, it is not possible to provide an estimate on the future thematic expenditure.</w:t>
      </w:r>
    </w:p>
    <w:p w14:paraId="73E35125" w14:textId="77777777" w:rsidR="00D933B7" w:rsidRPr="00011134" w:rsidRDefault="00D933B7" w:rsidP="00D933B7">
      <w:pPr>
        <w:rPr>
          <w:rFonts w:ascii="EC Square Sans Pro" w:hAnsi="EC Square Sans Pro"/>
          <w:sz w:val="22"/>
          <w:szCs w:val="22"/>
        </w:rPr>
      </w:pPr>
      <w:r>
        <w:rPr>
          <w:rFonts w:ascii="EC Square Sans Pro" w:hAnsi="EC Square Sans Pro"/>
          <w:sz w:val="22"/>
          <w:szCs w:val="22"/>
        </w:rPr>
        <w:t xml:space="preserve">Due to its nature, the programme is not covered by the EU taxonomy regulation for sustainable activities. None of the eligible actions for technical support listed in Art. 8 of the Technical Support Instrument Regulation is aligned with the economic activities described in Annex 1 of the Delegated Regulation (EU) 2021/2139. Therefore, there is no taxonomy relevant expenditure financed by the programme to declare. </w:t>
      </w:r>
    </w:p>
    <w:p w14:paraId="72ACE5E9" w14:textId="77777777" w:rsidR="00D933B7" w:rsidRPr="00011134" w:rsidRDefault="00D933B7" w:rsidP="00D933B7">
      <w:pPr>
        <w:spacing w:after="240"/>
        <w:rPr>
          <w:rFonts w:ascii="EC Square Sans Pro" w:hAnsi="EC Square Sans Pro"/>
          <w:sz w:val="22"/>
          <w:szCs w:val="22"/>
        </w:rPr>
      </w:pPr>
    </w:p>
    <w:p w14:paraId="6DFD0404" w14:textId="77777777" w:rsidR="00D933B7" w:rsidRPr="00011134" w:rsidRDefault="00D933B7" w:rsidP="00D933B7">
      <w:pPr>
        <w:spacing w:line="259" w:lineRule="auto"/>
        <w:rPr>
          <w:b/>
          <w:bCs/>
        </w:rPr>
      </w:pPr>
      <w:r>
        <w:rPr>
          <w:b/>
          <w:bCs/>
        </w:rPr>
        <w:br w:type="page"/>
      </w:r>
    </w:p>
    <w:p w14:paraId="1E900EB5" w14:textId="77777777" w:rsidR="00D933B7" w:rsidRPr="00011134" w:rsidRDefault="00D933B7" w:rsidP="00D933B7">
      <w:pPr>
        <w:keepNext/>
        <w:keepLines/>
        <w:spacing w:after="0"/>
        <w:outlineLvl w:val="4"/>
        <w:rPr>
          <w:b/>
          <w:bCs/>
          <w:sz w:val="2"/>
          <w:szCs w:val="2"/>
        </w:rPr>
      </w:pPr>
    </w:p>
    <w:p w14:paraId="1790F5F8" w14:textId="77777777" w:rsidR="00D933B7" w:rsidRPr="00011134" w:rsidRDefault="00D933B7" w:rsidP="00F72C99">
      <w:pPr>
        <w:pStyle w:val="Heading3"/>
      </w:pPr>
      <w:r>
        <w:t>Contribution to gender equality</w:t>
      </w:r>
    </w:p>
    <w:tbl>
      <w:tblPr>
        <w:tblW w:w="6984" w:type="dxa"/>
        <w:jc w:val="center"/>
        <w:tblLook w:val="04A0" w:firstRow="1" w:lastRow="0" w:firstColumn="1" w:lastColumn="0" w:noHBand="0" w:noVBand="1"/>
      </w:tblPr>
      <w:tblGrid>
        <w:gridCol w:w="1926"/>
        <w:gridCol w:w="1037"/>
        <w:gridCol w:w="818"/>
        <w:gridCol w:w="818"/>
        <w:gridCol w:w="795"/>
        <w:gridCol w:w="795"/>
        <w:gridCol w:w="795"/>
      </w:tblGrid>
      <w:tr w:rsidR="00D933B7" w:rsidRPr="00011134" w14:paraId="6D2AD428" w14:textId="77777777">
        <w:trPr>
          <w:trHeight w:val="315"/>
          <w:jc w:val="center"/>
        </w:trPr>
        <w:tc>
          <w:tcPr>
            <w:tcW w:w="1946"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DAE9F8"/>
            <w:vAlign w:val="center"/>
            <w:hideMark/>
          </w:tcPr>
          <w:p w14:paraId="2F38F81F" w14:textId="77777777" w:rsidR="00D933B7" w:rsidRPr="003C3F30" w:rsidRDefault="00D933B7">
            <w:pPr>
              <w:spacing w:after="0"/>
              <w:jc w:val="center"/>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Gender score</w:t>
            </w:r>
            <w:r>
              <w:rPr>
                <w:rFonts w:ascii="Calibri" w:hAnsi="Calibri" w:cs="Calibri"/>
                <w:color w:val="000000"/>
                <w:sz w:val="22"/>
                <w:szCs w:val="22"/>
                <w:lang w:eastAsia="en-IE"/>
              </w:rPr>
              <w:t> </w:t>
            </w:r>
          </w:p>
        </w:tc>
        <w:tc>
          <w:tcPr>
            <w:tcW w:w="1042"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vAlign w:val="center"/>
            <w:hideMark/>
          </w:tcPr>
          <w:p w14:paraId="37938C9D" w14:textId="77777777" w:rsidR="00D933B7" w:rsidRPr="003C3F30" w:rsidRDefault="00D933B7">
            <w:pPr>
              <w:spacing w:after="0"/>
              <w:jc w:val="center"/>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2021</w:t>
            </w:r>
            <w:r>
              <w:rPr>
                <w:rFonts w:ascii="Calibri" w:hAnsi="Calibri" w:cs="Calibri"/>
                <w:b/>
                <w:bCs/>
                <w:color w:val="000000"/>
                <w:sz w:val="22"/>
                <w:szCs w:val="22"/>
                <w:lang w:eastAsia="en-IE"/>
              </w:rPr>
              <w:t> </w:t>
            </w:r>
          </w:p>
        </w:tc>
        <w:tc>
          <w:tcPr>
            <w:tcW w:w="818"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vAlign w:val="center"/>
            <w:hideMark/>
          </w:tcPr>
          <w:p w14:paraId="32862439" w14:textId="77777777" w:rsidR="00D933B7" w:rsidRPr="003C3F30" w:rsidRDefault="00D933B7">
            <w:pPr>
              <w:spacing w:after="0"/>
              <w:jc w:val="center"/>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2022</w:t>
            </w:r>
            <w:r>
              <w:rPr>
                <w:rFonts w:ascii="Calibri" w:hAnsi="Calibri" w:cs="Calibri"/>
                <w:b/>
                <w:bCs/>
                <w:color w:val="000000"/>
                <w:sz w:val="22"/>
                <w:szCs w:val="22"/>
                <w:lang w:eastAsia="en-IE"/>
              </w:rPr>
              <w:t> </w:t>
            </w:r>
          </w:p>
        </w:tc>
        <w:tc>
          <w:tcPr>
            <w:tcW w:w="818"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vAlign w:val="center"/>
            <w:hideMark/>
          </w:tcPr>
          <w:p w14:paraId="5F287998" w14:textId="77777777" w:rsidR="00D933B7" w:rsidRPr="003C3F30" w:rsidRDefault="00D933B7">
            <w:pPr>
              <w:spacing w:after="0"/>
              <w:jc w:val="center"/>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2023</w:t>
            </w:r>
            <w:r>
              <w:rPr>
                <w:rFonts w:ascii="Calibri" w:hAnsi="Calibri" w:cs="Calibri"/>
                <w:b/>
                <w:bCs/>
                <w:color w:val="000000"/>
                <w:sz w:val="22"/>
                <w:szCs w:val="22"/>
                <w:lang w:eastAsia="en-IE"/>
              </w:rPr>
              <w:t> </w:t>
            </w:r>
          </w:p>
        </w:tc>
        <w:tc>
          <w:tcPr>
            <w:tcW w:w="792"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vAlign w:val="center"/>
            <w:hideMark/>
          </w:tcPr>
          <w:p w14:paraId="2ECDA2B9" w14:textId="77777777" w:rsidR="00D933B7" w:rsidRPr="003C3F30" w:rsidRDefault="00D933B7">
            <w:pPr>
              <w:spacing w:after="0"/>
              <w:jc w:val="center"/>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2024</w:t>
            </w:r>
            <w:r>
              <w:rPr>
                <w:rFonts w:ascii="Calibri" w:hAnsi="Calibri" w:cs="Calibri"/>
                <w:color w:val="000000"/>
                <w:sz w:val="22"/>
                <w:szCs w:val="22"/>
                <w:lang w:eastAsia="en-IE"/>
              </w:rPr>
              <w:t> </w:t>
            </w:r>
          </w:p>
        </w:tc>
        <w:tc>
          <w:tcPr>
            <w:tcW w:w="784" w:type="dxa"/>
            <w:tcBorders>
              <w:top w:val="single" w:sz="4" w:space="0" w:color="D9D9D9" w:themeColor="background1" w:themeShade="D9"/>
              <w:left w:val="nil"/>
              <w:bottom w:val="single" w:sz="4" w:space="0" w:color="D9D9D9" w:themeColor="background1" w:themeShade="D9"/>
              <w:right w:val="nil"/>
            </w:tcBorders>
          </w:tcPr>
          <w:p w14:paraId="21E85944" w14:textId="77777777" w:rsidR="00D933B7" w:rsidRPr="003C3F30" w:rsidRDefault="00D933B7">
            <w:pPr>
              <w:spacing w:after="0"/>
              <w:jc w:val="center"/>
              <w:rPr>
                <w:rFonts w:ascii="EC Square Sans Pro" w:hAnsi="EC Square Sans Pro"/>
                <w:b/>
                <w:bCs/>
                <w:color w:val="000000"/>
                <w:sz w:val="22"/>
                <w:szCs w:val="22"/>
                <w:lang w:eastAsia="en-IE"/>
              </w:rPr>
            </w:pPr>
            <w:r>
              <w:rPr>
                <w:rFonts w:ascii="EC Square Sans Pro" w:hAnsi="EC Square Sans Pro"/>
                <w:b/>
                <w:bCs/>
                <w:color w:val="000000" w:themeColor="text1"/>
                <w:sz w:val="22"/>
                <w:szCs w:val="22"/>
                <w:lang w:eastAsia="en-IE"/>
              </w:rPr>
              <w:t>2025</w:t>
            </w:r>
          </w:p>
        </w:tc>
        <w:tc>
          <w:tcPr>
            <w:tcW w:w="784"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vAlign w:val="center"/>
            <w:hideMark/>
          </w:tcPr>
          <w:p w14:paraId="69B5592C" w14:textId="77777777" w:rsidR="00D933B7" w:rsidRPr="003C3F30" w:rsidRDefault="00D933B7">
            <w:pPr>
              <w:spacing w:after="0"/>
              <w:jc w:val="center"/>
              <w:rPr>
                <w:rFonts w:ascii="EC Square Sans Pro" w:hAnsi="EC Square Sans Pro"/>
                <w:b/>
                <w:bCs/>
                <w:color w:val="000000"/>
                <w:sz w:val="22"/>
                <w:szCs w:val="22"/>
                <w:lang w:eastAsia="en-IE"/>
              </w:rPr>
            </w:pPr>
            <w:r>
              <w:rPr>
                <w:rFonts w:ascii="EC Square Sans Pro" w:hAnsi="EC Square Sans Pro"/>
                <w:b/>
                <w:bCs/>
                <w:color w:val="000000"/>
                <w:sz w:val="22"/>
                <w:szCs w:val="22"/>
                <w:lang w:eastAsia="en-IE"/>
              </w:rPr>
              <w:t>Total</w:t>
            </w:r>
            <w:r>
              <w:rPr>
                <w:rFonts w:ascii="Calibri" w:hAnsi="Calibri" w:cs="Calibri"/>
                <w:color w:val="000000"/>
                <w:sz w:val="22"/>
                <w:szCs w:val="22"/>
                <w:lang w:eastAsia="en-IE"/>
              </w:rPr>
              <w:t> </w:t>
            </w:r>
          </w:p>
        </w:tc>
      </w:tr>
      <w:tr w:rsidR="00D933B7" w:rsidRPr="00011134" w14:paraId="4DF2EF57" w14:textId="77777777">
        <w:trPr>
          <w:trHeight w:val="300"/>
          <w:jc w:val="center"/>
        </w:trPr>
        <w:tc>
          <w:tcPr>
            <w:tcW w:w="1946"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1F1A074E" w14:textId="77777777" w:rsidR="00D933B7" w:rsidRPr="003C3F30" w:rsidRDefault="00D933B7">
            <w:pPr>
              <w:spacing w:after="0"/>
              <w:jc w:val="center"/>
              <w:rPr>
                <w:rFonts w:ascii="EC Square Sans Pro" w:hAnsi="EC Square Sans Pro"/>
                <w:color w:val="000000"/>
                <w:sz w:val="22"/>
                <w:szCs w:val="22"/>
                <w:lang w:eastAsia="en-IE"/>
              </w:rPr>
            </w:pPr>
            <w:r>
              <w:rPr>
                <w:rFonts w:ascii="EC Square Sans Pro" w:hAnsi="EC Square Sans Pro"/>
                <w:color w:val="000000"/>
                <w:sz w:val="22"/>
                <w:szCs w:val="22"/>
                <w:lang w:eastAsia="en-IE"/>
              </w:rPr>
              <w:t>2</w:t>
            </w:r>
            <w:r>
              <w:rPr>
                <w:rFonts w:ascii="Calibri" w:hAnsi="Calibri" w:cs="Calibri"/>
                <w:color w:val="000000"/>
                <w:sz w:val="22"/>
                <w:szCs w:val="22"/>
                <w:lang w:eastAsia="en-IE"/>
              </w:rPr>
              <w:t> </w:t>
            </w:r>
          </w:p>
        </w:tc>
        <w:tc>
          <w:tcPr>
            <w:tcW w:w="1042" w:type="dxa"/>
            <w:tcBorders>
              <w:top w:val="nil"/>
              <w:left w:val="nil"/>
              <w:bottom w:val="single" w:sz="4" w:space="0" w:color="D9D9D9" w:themeColor="background1" w:themeShade="D9"/>
              <w:right w:val="single" w:sz="4" w:space="0" w:color="D9D9D9" w:themeColor="background1" w:themeShade="D9"/>
            </w:tcBorders>
            <w:vAlign w:val="center"/>
            <w:hideMark/>
          </w:tcPr>
          <w:p w14:paraId="44971014" w14:textId="77777777" w:rsidR="00D933B7" w:rsidRPr="003C3F30" w:rsidRDefault="00D933B7">
            <w:pPr>
              <w:spacing w:after="0"/>
              <w:jc w:val="center"/>
              <w:rPr>
                <w:rFonts w:ascii="Calibri" w:hAnsi="Calibri" w:cs="Calibri"/>
                <w:color w:val="000000"/>
                <w:sz w:val="22"/>
                <w:szCs w:val="22"/>
                <w:lang w:eastAsia="en-IE"/>
              </w:rPr>
            </w:pPr>
            <w:r>
              <w:t>0.4</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7250B9D0" w14:textId="77777777" w:rsidR="00D933B7" w:rsidRPr="003C3F30" w:rsidRDefault="00D933B7">
            <w:pPr>
              <w:spacing w:after="0"/>
              <w:jc w:val="center"/>
              <w:rPr>
                <w:rFonts w:ascii="Calibri" w:hAnsi="Calibri" w:cs="Calibri"/>
                <w:color w:val="000000"/>
                <w:sz w:val="22"/>
                <w:szCs w:val="22"/>
                <w:lang w:eastAsia="en-IE"/>
              </w:rPr>
            </w:pPr>
            <w:r>
              <w:t>6.2</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1DF545A5" w14:textId="77777777" w:rsidR="00D933B7" w:rsidRPr="003C3F30" w:rsidRDefault="00D933B7">
            <w:pPr>
              <w:spacing w:after="0"/>
              <w:jc w:val="center"/>
              <w:rPr>
                <w:rFonts w:ascii="Calibri" w:hAnsi="Calibri" w:cs="Calibri"/>
                <w:color w:val="000000"/>
                <w:sz w:val="22"/>
                <w:szCs w:val="22"/>
                <w:lang w:eastAsia="en-IE"/>
              </w:rPr>
            </w:pPr>
            <w:r>
              <w:t>16.2</w:t>
            </w:r>
          </w:p>
        </w:tc>
        <w:tc>
          <w:tcPr>
            <w:tcW w:w="792" w:type="dxa"/>
            <w:tcBorders>
              <w:top w:val="nil"/>
              <w:left w:val="nil"/>
              <w:bottom w:val="single" w:sz="4" w:space="0" w:color="D9D9D9" w:themeColor="background1" w:themeShade="D9"/>
              <w:right w:val="single" w:sz="4" w:space="0" w:color="D9D9D9" w:themeColor="background1" w:themeShade="D9"/>
            </w:tcBorders>
            <w:vAlign w:val="center"/>
            <w:hideMark/>
          </w:tcPr>
          <w:p w14:paraId="657D7FC4" w14:textId="77777777" w:rsidR="00D933B7" w:rsidRPr="003C3F30" w:rsidRDefault="00D933B7">
            <w:pPr>
              <w:spacing w:after="0"/>
              <w:jc w:val="center"/>
              <w:rPr>
                <w:rFonts w:ascii="Calibri" w:hAnsi="Calibri" w:cs="Calibri"/>
                <w:color w:val="000000"/>
                <w:sz w:val="22"/>
                <w:szCs w:val="22"/>
                <w:lang w:eastAsia="en-IE"/>
              </w:rPr>
            </w:pPr>
            <w:r>
              <w:t>21.2</w:t>
            </w:r>
          </w:p>
        </w:tc>
        <w:tc>
          <w:tcPr>
            <w:tcW w:w="784" w:type="dxa"/>
            <w:tcBorders>
              <w:top w:val="single" w:sz="4" w:space="0" w:color="D9D9D9" w:themeColor="background1" w:themeShade="D9"/>
              <w:left w:val="nil"/>
              <w:bottom w:val="single" w:sz="4" w:space="0" w:color="D9D9D9" w:themeColor="background1" w:themeShade="D9"/>
              <w:right w:val="single" w:sz="4" w:space="0" w:color="auto"/>
            </w:tcBorders>
            <w:vAlign w:val="center"/>
          </w:tcPr>
          <w:p w14:paraId="1A9B5E38" w14:textId="77777777" w:rsidR="00D933B7" w:rsidRPr="003C3F30" w:rsidRDefault="00D933B7">
            <w:pPr>
              <w:spacing w:after="0"/>
              <w:jc w:val="center"/>
              <w:rPr>
                <w:rFonts w:ascii="Calibri" w:hAnsi="Calibri" w:cs="Calibri"/>
                <w:color w:val="000000"/>
                <w:sz w:val="22"/>
                <w:szCs w:val="22"/>
                <w:lang w:eastAsia="en-IE"/>
              </w:rPr>
            </w:pPr>
            <w:r>
              <w:t>2.3</w:t>
            </w:r>
          </w:p>
        </w:tc>
        <w:tc>
          <w:tcPr>
            <w:tcW w:w="784" w:type="dxa"/>
            <w:tcBorders>
              <w:top w:val="nil"/>
              <w:left w:val="single" w:sz="4" w:space="0" w:color="auto"/>
              <w:bottom w:val="single" w:sz="4" w:space="0" w:color="D9D9D9" w:themeColor="background1" w:themeShade="D9"/>
              <w:right w:val="single" w:sz="4" w:space="0" w:color="D9D9D9" w:themeColor="background1" w:themeShade="D9"/>
            </w:tcBorders>
            <w:vAlign w:val="center"/>
            <w:hideMark/>
          </w:tcPr>
          <w:p w14:paraId="557A3FEB" w14:textId="77777777" w:rsidR="00D933B7" w:rsidRPr="003C3F30" w:rsidRDefault="00D933B7">
            <w:pPr>
              <w:spacing w:after="0"/>
              <w:jc w:val="center"/>
              <w:rPr>
                <w:rFonts w:ascii="Calibri" w:hAnsi="Calibri" w:cs="Calibri"/>
                <w:color w:val="000000"/>
                <w:sz w:val="22"/>
                <w:szCs w:val="22"/>
                <w:lang w:eastAsia="en-IE"/>
              </w:rPr>
            </w:pPr>
            <w:r>
              <w:t>46.3</w:t>
            </w:r>
          </w:p>
        </w:tc>
      </w:tr>
      <w:tr w:rsidR="00D933B7" w:rsidRPr="00011134" w14:paraId="33139187" w14:textId="77777777">
        <w:trPr>
          <w:trHeight w:val="300"/>
          <w:jc w:val="center"/>
        </w:trPr>
        <w:tc>
          <w:tcPr>
            <w:tcW w:w="1946"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7BD4B5B1" w14:textId="77777777" w:rsidR="00D933B7" w:rsidRPr="003C3F30" w:rsidRDefault="00D933B7">
            <w:pPr>
              <w:spacing w:after="0"/>
              <w:jc w:val="center"/>
              <w:rPr>
                <w:rFonts w:ascii="EC Square Sans Pro" w:hAnsi="EC Square Sans Pro"/>
                <w:color w:val="000000"/>
                <w:sz w:val="22"/>
                <w:szCs w:val="22"/>
                <w:lang w:eastAsia="en-IE"/>
              </w:rPr>
            </w:pPr>
            <w:r>
              <w:rPr>
                <w:rFonts w:ascii="EC Square Sans Pro" w:hAnsi="EC Square Sans Pro"/>
                <w:color w:val="000000"/>
                <w:sz w:val="22"/>
                <w:szCs w:val="22"/>
                <w:lang w:eastAsia="en-IE"/>
              </w:rPr>
              <w:t>1</w:t>
            </w:r>
            <w:r>
              <w:rPr>
                <w:rFonts w:ascii="Calibri" w:hAnsi="Calibri" w:cs="Calibri"/>
                <w:color w:val="000000"/>
                <w:sz w:val="22"/>
                <w:szCs w:val="22"/>
                <w:lang w:eastAsia="en-IE"/>
              </w:rPr>
              <w:t> </w:t>
            </w:r>
          </w:p>
        </w:tc>
        <w:tc>
          <w:tcPr>
            <w:tcW w:w="1042" w:type="dxa"/>
            <w:tcBorders>
              <w:top w:val="nil"/>
              <w:left w:val="nil"/>
              <w:bottom w:val="single" w:sz="4" w:space="0" w:color="D9D9D9" w:themeColor="background1" w:themeShade="D9"/>
              <w:right w:val="single" w:sz="4" w:space="0" w:color="D9D9D9" w:themeColor="background1" w:themeShade="D9"/>
            </w:tcBorders>
            <w:vAlign w:val="center"/>
            <w:hideMark/>
          </w:tcPr>
          <w:p w14:paraId="2A4B4661" w14:textId="77777777" w:rsidR="00D933B7" w:rsidRPr="003C3F30" w:rsidRDefault="00D933B7">
            <w:pPr>
              <w:spacing w:after="0"/>
              <w:jc w:val="center"/>
              <w:rPr>
                <w:rFonts w:ascii="Calibri" w:hAnsi="Calibri" w:cs="Calibri"/>
                <w:color w:val="000000"/>
                <w:sz w:val="22"/>
                <w:szCs w:val="22"/>
                <w:lang w:eastAsia="en-IE"/>
              </w:rPr>
            </w:pPr>
            <w:r>
              <w:t>0.0</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24D7D37A" w14:textId="77777777" w:rsidR="00D933B7" w:rsidRPr="003C3F30" w:rsidRDefault="00D933B7">
            <w:pPr>
              <w:spacing w:after="0"/>
              <w:jc w:val="center"/>
              <w:rPr>
                <w:rFonts w:ascii="Calibri" w:hAnsi="Calibri" w:cs="Calibri"/>
                <w:color w:val="000000"/>
                <w:sz w:val="22"/>
                <w:szCs w:val="22"/>
                <w:lang w:eastAsia="en-IE"/>
              </w:rPr>
            </w:pPr>
            <w:r>
              <w:t>0.0</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06D8B9CE" w14:textId="77777777" w:rsidR="00D933B7" w:rsidRPr="003C3F30" w:rsidRDefault="00D933B7">
            <w:pPr>
              <w:spacing w:after="0"/>
              <w:jc w:val="center"/>
              <w:rPr>
                <w:rFonts w:ascii="Calibri" w:hAnsi="Calibri" w:cs="Calibri"/>
                <w:color w:val="000000"/>
                <w:sz w:val="22"/>
                <w:szCs w:val="22"/>
                <w:lang w:eastAsia="en-IE"/>
              </w:rPr>
            </w:pPr>
            <w:r>
              <w:t>1.0</w:t>
            </w:r>
          </w:p>
        </w:tc>
        <w:tc>
          <w:tcPr>
            <w:tcW w:w="792" w:type="dxa"/>
            <w:tcBorders>
              <w:top w:val="nil"/>
              <w:left w:val="nil"/>
              <w:bottom w:val="single" w:sz="4" w:space="0" w:color="D9D9D9" w:themeColor="background1" w:themeShade="D9"/>
              <w:right w:val="single" w:sz="4" w:space="0" w:color="D9D9D9" w:themeColor="background1" w:themeShade="D9"/>
            </w:tcBorders>
            <w:vAlign w:val="center"/>
            <w:hideMark/>
          </w:tcPr>
          <w:p w14:paraId="435CB614" w14:textId="77777777" w:rsidR="00D933B7" w:rsidRPr="003C3F30" w:rsidRDefault="00D933B7">
            <w:pPr>
              <w:spacing w:after="0"/>
              <w:jc w:val="center"/>
              <w:rPr>
                <w:rFonts w:ascii="Calibri" w:hAnsi="Calibri" w:cs="Calibri"/>
                <w:color w:val="000000"/>
                <w:sz w:val="22"/>
                <w:szCs w:val="22"/>
                <w:lang w:eastAsia="en-IE"/>
              </w:rPr>
            </w:pPr>
            <w:r>
              <w:t>0.1</w:t>
            </w:r>
          </w:p>
        </w:tc>
        <w:tc>
          <w:tcPr>
            <w:tcW w:w="784" w:type="dxa"/>
            <w:tcBorders>
              <w:top w:val="single" w:sz="4" w:space="0" w:color="D9D9D9" w:themeColor="background1" w:themeShade="D9"/>
              <w:left w:val="nil"/>
              <w:bottom w:val="single" w:sz="4" w:space="0" w:color="D9D9D9" w:themeColor="background1" w:themeShade="D9"/>
              <w:right w:val="single" w:sz="4" w:space="0" w:color="auto"/>
            </w:tcBorders>
            <w:vAlign w:val="center"/>
          </w:tcPr>
          <w:p w14:paraId="56C1F77A" w14:textId="77777777" w:rsidR="00D933B7" w:rsidRPr="003C3F30" w:rsidRDefault="00D933B7">
            <w:pPr>
              <w:spacing w:after="0"/>
              <w:jc w:val="center"/>
              <w:rPr>
                <w:rFonts w:ascii="Calibri" w:hAnsi="Calibri" w:cs="Calibri"/>
                <w:color w:val="000000"/>
                <w:sz w:val="22"/>
                <w:szCs w:val="22"/>
                <w:lang w:eastAsia="en-IE"/>
              </w:rPr>
            </w:pPr>
            <w:r>
              <w:t>1.9</w:t>
            </w:r>
          </w:p>
        </w:tc>
        <w:tc>
          <w:tcPr>
            <w:tcW w:w="784" w:type="dxa"/>
            <w:tcBorders>
              <w:top w:val="nil"/>
              <w:left w:val="single" w:sz="4" w:space="0" w:color="auto"/>
              <w:bottom w:val="single" w:sz="4" w:space="0" w:color="D9D9D9" w:themeColor="background1" w:themeShade="D9"/>
              <w:right w:val="single" w:sz="4" w:space="0" w:color="D9D9D9" w:themeColor="background1" w:themeShade="D9"/>
            </w:tcBorders>
            <w:vAlign w:val="center"/>
            <w:hideMark/>
          </w:tcPr>
          <w:p w14:paraId="6A3FF7D5" w14:textId="77777777" w:rsidR="00D933B7" w:rsidRPr="003C3F30" w:rsidRDefault="00D933B7">
            <w:pPr>
              <w:spacing w:after="0"/>
              <w:jc w:val="center"/>
              <w:rPr>
                <w:rFonts w:ascii="Calibri" w:hAnsi="Calibri" w:cs="Calibri"/>
                <w:color w:val="000000"/>
                <w:sz w:val="22"/>
                <w:szCs w:val="22"/>
                <w:lang w:eastAsia="en-IE"/>
              </w:rPr>
            </w:pPr>
            <w:r>
              <w:t>3.0</w:t>
            </w:r>
          </w:p>
        </w:tc>
      </w:tr>
      <w:tr w:rsidR="00D933B7" w:rsidRPr="00011134" w14:paraId="58C902F1" w14:textId="77777777">
        <w:trPr>
          <w:trHeight w:val="300"/>
          <w:jc w:val="center"/>
        </w:trPr>
        <w:tc>
          <w:tcPr>
            <w:tcW w:w="1946"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10C2B825" w14:textId="77777777" w:rsidR="00D933B7" w:rsidRPr="003C3F30" w:rsidRDefault="00D933B7">
            <w:pPr>
              <w:spacing w:after="0"/>
              <w:jc w:val="center"/>
              <w:rPr>
                <w:rFonts w:ascii="EC Square Sans Pro" w:hAnsi="EC Square Sans Pro"/>
                <w:color w:val="000000"/>
                <w:sz w:val="22"/>
                <w:szCs w:val="22"/>
                <w:lang w:eastAsia="en-IE"/>
              </w:rPr>
            </w:pPr>
            <w:r>
              <w:rPr>
                <w:rFonts w:ascii="EC Square Sans Pro" w:hAnsi="EC Square Sans Pro"/>
                <w:color w:val="000000"/>
                <w:sz w:val="22"/>
                <w:szCs w:val="22"/>
                <w:lang w:eastAsia="en-IE"/>
              </w:rPr>
              <w:t>0*</w:t>
            </w:r>
            <w:r>
              <w:rPr>
                <w:rFonts w:ascii="Calibri" w:hAnsi="Calibri" w:cs="Calibri"/>
                <w:color w:val="000000"/>
                <w:sz w:val="22"/>
                <w:szCs w:val="22"/>
                <w:lang w:eastAsia="en-IE"/>
              </w:rPr>
              <w:t> </w:t>
            </w:r>
          </w:p>
        </w:tc>
        <w:tc>
          <w:tcPr>
            <w:tcW w:w="1042" w:type="dxa"/>
            <w:tcBorders>
              <w:top w:val="nil"/>
              <w:left w:val="nil"/>
              <w:bottom w:val="single" w:sz="4" w:space="0" w:color="D9D9D9" w:themeColor="background1" w:themeShade="D9"/>
              <w:right w:val="single" w:sz="4" w:space="0" w:color="D9D9D9" w:themeColor="background1" w:themeShade="D9"/>
            </w:tcBorders>
            <w:vAlign w:val="center"/>
            <w:hideMark/>
          </w:tcPr>
          <w:p w14:paraId="191F1D97" w14:textId="77777777" w:rsidR="00D933B7" w:rsidRPr="003C3F30" w:rsidRDefault="00D933B7">
            <w:pPr>
              <w:spacing w:after="0"/>
              <w:jc w:val="center"/>
              <w:rPr>
                <w:rFonts w:ascii="Calibri" w:hAnsi="Calibri" w:cs="Calibri"/>
                <w:color w:val="000000"/>
                <w:sz w:val="22"/>
                <w:szCs w:val="22"/>
                <w:lang w:eastAsia="en-IE"/>
              </w:rPr>
            </w:pPr>
            <w:r>
              <w:t>0.0</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59BEDB88" w14:textId="77777777" w:rsidR="00D933B7" w:rsidRPr="003C3F30" w:rsidRDefault="00D933B7">
            <w:pPr>
              <w:spacing w:after="0"/>
              <w:jc w:val="center"/>
              <w:rPr>
                <w:rFonts w:ascii="Calibri" w:hAnsi="Calibri" w:cs="Calibri"/>
                <w:color w:val="000000"/>
                <w:sz w:val="22"/>
                <w:szCs w:val="22"/>
                <w:lang w:eastAsia="en-IE"/>
              </w:rPr>
            </w:pPr>
            <w:r>
              <w:t>0.0</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09F8DAA8" w14:textId="77777777" w:rsidR="00D933B7" w:rsidRPr="003C3F30" w:rsidRDefault="00D933B7">
            <w:pPr>
              <w:spacing w:after="0"/>
              <w:jc w:val="center"/>
              <w:rPr>
                <w:rFonts w:ascii="Calibri" w:hAnsi="Calibri" w:cs="Calibri"/>
                <w:color w:val="000000"/>
                <w:sz w:val="22"/>
                <w:szCs w:val="22"/>
                <w:lang w:eastAsia="en-IE"/>
              </w:rPr>
            </w:pPr>
            <w:r>
              <w:t>0.0</w:t>
            </w:r>
          </w:p>
        </w:tc>
        <w:tc>
          <w:tcPr>
            <w:tcW w:w="792" w:type="dxa"/>
            <w:tcBorders>
              <w:top w:val="nil"/>
              <w:left w:val="nil"/>
              <w:bottom w:val="single" w:sz="4" w:space="0" w:color="D9D9D9" w:themeColor="background1" w:themeShade="D9"/>
              <w:right w:val="single" w:sz="4" w:space="0" w:color="D9D9D9" w:themeColor="background1" w:themeShade="D9"/>
            </w:tcBorders>
            <w:vAlign w:val="center"/>
            <w:hideMark/>
          </w:tcPr>
          <w:p w14:paraId="2AE9283D" w14:textId="77777777" w:rsidR="00D933B7" w:rsidRPr="003C3F30" w:rsidRDefault="00D933B7">
            <w:pPr>
              <w:spacing w:after="0"/>
              <w:jc w:val="center"/>
              <w:rPr>
                <w:rFonts w:ascii="Calibri" w:hAnsi="Calibri" w:cs="Calibri"/>
                <w:color w:val="000000"/>
                <w:sz w:val="22"/>
                <w:szCs w:val="22"/>
                <w:lang w:eastAsia="en-IE"/>
              </w:rPr>
            </w:pPr>
            <w:r>
              <w:t>0.0</w:t>
            </w:r>
          </w:p>
        </w:tc>
        <w:tc>
          <w:tcPr>
            <w:tcW w:w="784" w:type="dxa"/>
            <w:tcBorders>
              <w:top w:val="single" w:sz="4" w:space="0" w:color="D9D9D9" w:themeColor="background1" w:themeShade="D9"/>
              <w:left w:val="nil"/>
              <w:bottom w:val="single" w:sz="4" w:space="0" w:color="D9D9D9" w:themeColor="background1" w:themeShade="D9"/>
              <w:right w:val="single" w:sz="4" w:space="0" w:color="auto"/>
            </w:tcBorders>
            <w:vAlign w:val="center"/>
          </w:tcPr>
          <w:p w14:paraId="4DB97165" w14:textId="77777777" w:rsidR="00D933B7" w:rsidRPr="003C3F30" w:rsidRDefault="00D933B7">
            <w:pPr>
              <w:spacing w:after="0"/>
              <w:jc w:val="center"/>
              <w:rPr>
                <w:rFonts w:ascii="Calibri" w:hAnsi="Calibri" w:cs="Calibri"/>
                <w:color w:val="000000"/>
                <w:sz w:val="22"/>
                <w:szCs w:val="22"/>
                <w:lang w:eastAsia="en-IE"/>
              </w:rPr>
            </w:pPr>
            <w:r>
              <w:t>0.0</w:t>
            </w:r>
          </w:p>
        </w:tc>
        <w:tc>
          <w:tcPr>
            <w:tcW w:w="784" w:type="dxa"/>
            <w:tcBorders>
              <w:top w:val="nil"/>
              <w:left w:val="single" w:sz="4" w:space="0" w:color="auto"/>
              <w:bottom w:val="single" w:sz="4" w:space="0" w:color="D9D9D9" w:themeColor="background1" w:themeShade="D9"/>
              <w:right w:val="single" w:sz="4" w:space="0" w:color="D9D9D9" w:themeColor="background1" w:themeShade="D9"/>
            </w:tcBorders>
            <w:vAlign w:val="center"/>
            <w:hideMark/>
          </w:tcPr>
          <w:p w14:paraId="5E40033C" w14:textId="77777777" w:rsidR="00D933B7" w:rsidRPr="003C3F30" w:rsidRDefault="00D933B7">
            <w:pPr>
              <w:spacing w:after="0"/>
              <w:jc w:val="center"/>
              <w:rPr>
                <w:rFonts w:ascii="Calibri" w:hAnsi="Calibri" w:cs="Calibri"/>
                <w:color w:val="000000"/>
                <w:sz w:val="22"/>
                <w:szCs w:val="22"/>
                <w:lang w:eastAsia="en-IE"/>
              </w:rPr>
            </w:pPr>
            <w:r>
              <w:t>0.0</w:t>
            </w:r>
          </w:p>
        </w:tc>
      </w:tr>
      <w:tr w:rsidR="00D933B7" w:rsidRPr="00011134" w14:paraId="4BC4A426" w14:textId="77777777">
        <w:trPr>
          <w:trHeight w:val="300"/>
          <w:jc w:val="center"/>
        </w:trPr>
        <w:tc>
          <w:tcPr>
            <w:tcW w:w="1946"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3282B1D7" w14:textId="77777777" w:rsidR="00D933B7" w:rsidRPr="003C3F30" w:rsidRDefault="00D933B7">
            <w:pPr>
              <w:spacing w:after="0"/>
              <w:jc w:val="center"/>
              <w:rPr>
                <w:rFonts w:ascii="EC Square Sans Pro" w:hAnsi="EC Square Sans Pro"/>
                <w:color w:val="000000"/>
                <w:sz w:val="22"/>
                <w:szCs w:val="22"/>
                <w:lang w:eastAsia="en-IE"/>
              </w:rPr>
            </w:pPr>
            <w:r>
              <w:rPr>
                <w:rFonts w:ascii="EC Square Sans Pro" w:hAnsi="EC Square Sans Pro"/>
                <w:color w:val="000000"/>
                <w:sz w:val="22"/>
                <w:szCs w:val="22"/>
                <w:lang w:eastAsia="en-IE"/>
              </w:rPr>
              <w:t>0</w:t>
            </w:r>
            <w:r>
              <w:rPr>
                <w:rFonts w:ascii="Calibri" w:hAnsi="Calibri" w:cs="Calibri"/>
                <w:color w:val="000000"/>
                <w:sz w:val="22"/>
                <w:szCs w:val="22"/>
                <w:lang w:eastAsia="en-IE"/>
              </w:rPr>
              <w:t> </w:t>
            </w:r>
          </w:p>
        </w:tc>
        <w:tc>
          <w:tcPr>
            <w:tcW w:w="1042" w:type="dxa"/>
            <w:tcBorders>
              <w:top w:val="nil"/>
              <w:left w:val="nil"/>
              <w:bottom w:val="single" w:sz="4" w:space="0" w:color="D9D9D9" w:themeColor="background1" w:themeShade="D9"/>
              <w:right w:val="single" w:sz="4" w:space="0" w:color="D9D9D9" w:themeColor="background1" w:themeShade="D9"/>
            </w:tcBorders>
            <w:vAlign w:val="center"/>
            <w:hideMark/>
          </w:tcPr>
          <w:p w14:paraId="5AED5A39" w14:textId="77777777" w:rsidR="00D933B7" w:rsidRPr="003C3F30" w:rsidRDefault="00D933B7">
            <w:pPr>
              <w:spacing w:after="0"/>
              <w:jc w:val="center"/>
              <w:rPr>
                <w:rFonts w:ascii="Calibri" w:hAnsi="Calibri" w:cs="Calibri"/>
                <w:color w:val="000000"/>
                <w:sz w:val="22"/>
                <w:szCs w:val="22"/>
                <w:lang w:eastAsia="en-IE"/>
              </w:rPr>
            </w:pPr>
            <w:r>
              <w:t>116.0</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5EAB23BB" w14:textId="77777777" w:rsidR="00D933B7" w:rsidRPr="003C3F30" w:rsidRDefault="00D933B7">
            <w:pPr>
              <w:spacing w:after="0"/>
              <w:jc w:val="center"/>
              <w:rPr>
                <w:rFonts w:ascii="Calibri" w:hAnsi="Calibri" w:cs="Calibri"/>
                <w:color w:val="000000"/>
                <w:sz w:val="22"/>
                <w:szCs w:val="22"/>
                <w:lang w:eastAsia="en-IE"/>
              </w:rPr>
            </w:pPr>
            <w:r>
              <w:t>112.5</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6686B3C5" w14:textId="77777777" w:rsidR="00D933B7" w:rsidRPr="003C3F30" w:rsidRDefault="00D933B7">
            <w:pPr>
              <w:spacing w:after="0"/>
              <w:jc w:val="center"/>
              <w:rPr>
                <w:rFonts w:ascii="Calibri" w:hAnsi="Calibri" w:cs="Calibri"/>
                <w:color w:val="000000"/>
                <w:sz w:val="22"/>
                <w:szCs w:val="22"/>
                <w:lang w:eastAsia="en-IE"/>
              </w:rPr>
            </w:pPr>
            <w:r>
              <w:t>103.8</w:t>
            </w:r>
          </w:p>
        </w:tc>
        <w:tc>
          <w:tcPr>
            <w:tcW w:w="792" w:type="dxa"/>
            <w:tcBorders>
              <w:top w:val="nil"/>
              <w:left w:val="nil"/>
              <w:bottom w:val="single" w:sz="4" w:space="0" w:color="D9D9D9" w:themeColor="background1" w:themeShade="D9"/>
              <w:right w:val="single" w:sz="4" w:space="0" w:color="D9D9D9" w:themeColor="background1" w:themeShade="D9"/>
            </w:tcBorders>
            <w:vAlign w:val="center"/>
            <w:hideMark/>
          </w:tcPr>
          <w:p w14:paraId="58AB698D" w14:textId="77777777" w:rsidR="00D933B7" w:rsidRPr="003C3F30" w:rsidRDefault="00D933B7">
            <w:pPr>
              <w:spacing w:after="0"/>
              <w:jc w:val="center"/>
              <w:rPr>
                <w:rFonts w:ascii="Calibri" w:hAnsi="Calibri" w:cs="Calibri"/>
                <w:color w:val="000000"/>
                <w:sz w:val="22"/>
                <w:szCs w:val="22"/>
                <w:lang w:eastAsia="en-IE"/>
              </w:rPr>
            </w:pPr>
            <w:r>
              <w:t>102.1</w:t>
            </w:r>
          </w:p>
        </w:tc>
        <w:tc>
          <w:tcPr>
            <w:tcW w:w="784" w:type="dxa"/>
            <w:tcBorders>
              <w:top w:val="single" w:sz="4" w:space="0" w:color="D9D9D9" w:themeColor="background1" w:themeShade="D9"/>
              <w:left w:val="nil"/>
              <w:bottom w:val="single" w:sz="4" w:space="0" w:color="D9D9D9" w:themeColor="background1" w:themeShade="D9"/>
              <w:right w:val="single" w:sz="4" w:space="0" w:color="auto"/>
            </w:tcBorders>
            <w:vAlign w:val="center"/>
          </w:tcPr>
          <w:p w14:paraId="42FD3006" w14:textId="77777777" w:rsidR="00D933B7" w:rsidRPr="003C3F30" w:rsidRDefault="00D933B7">
            <w:pPr>
              <w:spacing w:after="0"/>
              <w:jc w:val="center"/>
              <w:rPr>
                <w:rFonts w:ascii="Calibri" w:hAnsi="Calibri" w:cs="Calibri"/>
                <w:color w:val="000000"/>
                <w:sz w:val="22"/>
                <w:szCs w:val="22"/>
                <w:lang w:eastAsia="en-IE"/>
              </w:rPr>
            </w:pPr>
            <w:r>
              <w:t>116.9</w:t>
            </w:r>
          </w:p>
        </w:tc>
        <w:tc>
          <w:tcPr>
            <w:tcW w:w="784" w:type="dxa"/>
            <w:tcBorders>
              <w:top w:val="nil"/>
              <w:left w:val="single" w:sz="4" w:space="0" w:color="auto"/>
              <w:bottom w:val="single" w:sz="4" w:space="0" w:color="D9D9D9" w:themeColor="background1" w:themeShade="D9"/>
              <w:right w:val="single" w:sz="4" w:space="0" w:color="D9D9D9" w:themeColor="background1" w:themeShade="D9"/>
            </w:tcBorders>
            <w:vAlign w:val="center"/>
            <w:hideMark/>
          </w:tcPr>
          <w:p w14:paraId="06281BF1" w14:textId="77777777" w:rsidR="00D933B7" w:rsidRPr="003C3F30" w:rsidRDefault="00D933B7">
            <w:pPr>
              <w:spacing w:after="0"/>
              <w:jc w:val="center"/>
              <w:rPr>
                <w:rFonts w:ascii="Calibri" w:hAnsi="Calibri" w:cs="Calibri"/>
                <w:color w:val="000000"/>
                <w:sz w:val="22"/>
                <w:szCs w:val="22"/>
                <w:lang w:eastAsia="en-IE"/>
              </w:rPr>
            </w:pPr>
            <w:r>
              <w:t>551.3</w:t>
            </w:r>
          </w:p>
        </w:tc>
      </w:tr>
      <w:tr w:rsidR="00D933B7" w:rsidRPr="00011134" w14:paraId="331DBB52" w14:textId="77777777">
        <w:trPr>
          <w:trHeight w:val="300"/>
          <w:jc w:val="center"/>
        </w:trPr>
        <w:tc>
          <w:tcPr>
            <w:tcW w:w="1946"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vAlign w:val="center"/>
            <w:hideMark/>
          </w:tcPr>
          <w:p w14:paraId="51DA171A" w14:textId="77777777" w:rsidR="00D933B7" w:rsidRPr="003C3F30" w:rsidRDefault="00D933B7">
            <w:pPr>
              <w:spacing w:after="0"/>
              <w:jc w:val="center"/>
              <w:rPr>
                <w:rFonts w:ascii="EC Square Sans Pro" w:hAnsi="EC Square Sans Pro"/>
                <w:color w:val="000000"/>
                <w:sz w:val="22"/>
                <w:szCs w:val="22"/>
                <w:lang w:eastAsia="en-IE"/>
              </w:rPr>
            </w:pPr>
            <w:r>
              <w:rPr>
                <w:rFonts w:ascii="EC Square Sans Pro" w:hAnsi="EC Square Sans Pro"/>
                <w:color w:val="000000"/>
                <w:sz w:val="22"/>
                <w:szCs w:val="22"/>
                <w:lang w:eastAsia="en-IE"/>
              </w:rPr>
              <w:t xml:space="preserve">Total: </w:t>
            </w:r>
          </w:p>
        </w:tc>
        <w:tc>
          <w:tcPr>
            <w:tcW w:w="1042" w:type="dxa"/>
            <w:tcBorders>
              <w:top w:val="nil"/>
              <w:left w:val="nil"/>
              <w:bottom w:val="single" w:sz="4" w:space="0" w:color="D9D9D9" w:themeColor="background1" w:themeShade="D9"/>
              <w:right w:val="single" w:sz="4" w:space="0" w:color="D9D9D9" w:themeColor="background1" w:themeShade="D9"/>
            </w:tcBorders>
            <w:vAlign w:val="center"/>
            <w:hideMark/>
          </w:tcPr>
          <w:p w14:paraId="36B51D5B" w14:textId="77777777" w:rsidR="00D933B7" w:rsidRPr="003C3F30" w:rsidRDefault="00D933B7">
            <w:pPr>
              <w:spacing w:after="0"/>
              <w:jc w:val="center"/>
              <w:rPr>
                <w:rFonts w:ascii="Calibri" w:hAnsi="Calibri" w:cs="Calibri"/>
                <w:color w:val="000000"/>
                <w:sz w:val="22"/>
                <w:szCs w:val="22"/>
                <w:lang w:eastAsia="en-IE"/>
              </w:rPr>
            </w:pPr>
            <w:r>
              <w:t>116.4</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5D340EE3" w14:textId="77777777" w:rsidR="00D933B7" w:rsidRPr="003C3F30" w:rsidRDefault="00D933B7">
            <w:pPr>
              <w:spacing w:after="0"/>
              <w:jc w:val="center"/>
              <w:rPr>
                <w:rFonts w:ascii="Calibri" w:hAnsi="Calibri" w:cs="Calibri"/>
                <w:color w:val="000000"/>
                <w:sz w:val="22"/>
                <w:szCs w:val="22"/>
                <w:lang w:eastAsia="en-IE"/>
              </w:rPr>
            </w:pPr>
            <w:r>
              <w:t>118.7</w:t>
            </w:r>
          </w:p>
        </w:tc>
        <w:tc>
          <w:tcPr>
            <w:tcW w:w="818" w:type="dxa"/>
            <w:tcBorders>
              <w:top w:val="nil"/>
              <w:left w:val="nil"/>
              <w:bottom w:val="single" w:sz="4" w:space="0" w:color="D9D9D9" w:themeColor="background1" w:themeShade="D9"/>
              <w:right w:val="single" w:sz="4" w:space="0" w:color="D9D9D9" w:themeColor="background1" w:themeShade="D9"/>
            </w:tcBorders>
            <w:vAlign w:val="center"/>
            <w:hideMark/>
          </w:tcPr>
          <w:p w14:paraId="312C0AB5" w14:textId="77777777" w:rsidR="00D933B7" w:rsidRPr="003C3F30" w:rsidRDefault="00D933B7">
            <w:pPr>
              <w:spacing w:after="0"/>
              <w:jc w:val="center"/>
              <w:rPr>
                <w:rFonts w:ascii="Calibri" w:hAnsi="Calibri" w:cs="Calibri"/>
                <w:color w:val="000000"/>
                <w:sz w:val="22"/>
                <w:szCs w:val="22"/>
                <w:lang w:eastAsia="en-IE"/>
              </w:rPr>
            </w:pPr>
            <w:r>
              <w:t>121.1</w:t>
            </w:r>
          </w:p>
        </w:tc>
        <w:tc>
          <w:tcPr>
            <w:tcW w:w="792" w:type="dxa"/>
            <w:tcBorders>
              <w:top w:val="nil"/>
              <w:left w:val="nil"/>
              <w:bottom w:val="single" w:sz="4" w:space="0" w:color="D9D9D9" w:themeColor="background1" w:themeShade="D9"/>
              <w:right w:val="single" w:sz="4" w:space="0" w:color="D9D9D9" w:themeColor="background1" w:themeShade="D9"/>
            </w:tcBorders>
            <w:vAlign w:val="center"/>
            <w:hideMark/>
          </w:tcPr>
          <w:p w14:paraId="01A39F58" w14:textId="77777777" w:rsidR="00D933B7" w:rsidRPr="003C3F30" w:rsidRDefault="00D933B7">
            <w:pPr>
              <w:spacing w:after="0"/>
              <w:jc w:val="center"/>
              <w:rPr>
                <w:rFonts w:ascii="Calibri" w:hAnsi="Calibri" w:cs="Calibri"/>
                <w:color w:val="000000"/>
                <w:sz w:val="22"/>
                <w:szCs w:val="22"/>
                <w:lang w:eastAsia="en-IE"/>
              </w:rPr>
            </w:pPr>
            <w:r>
              <w:t>123.5</w:t>
            </w:r>
          </w:p>
        </w:tc>
        <w:tc>
          <w:tcPr>
            <w:tcW w:w="784" w:type="dxa"/>
            <w:tcBorders>
              <w:top w:val="single" w:sz="4" w:space="0" w:color="D9D9D9" w:themeColor="background1" w:themeShade="D9"/>
              <w:left w:val="nil"/>
              <w:bottom w:val="single" w:sz="4" w:space="0" w:color="D9D9D9" w:themeColor="background1" w:themeShade="D9"/>
              <w:right w:val="single" w:sz="4" w:space="0" w:color="auto"/>
            </w:tcBorders>
            <w:vAlign w:val="center"/>
          </w:tcPr>
          <w:p w14:paraId="7D24A16C" w14:textId="77777777" w:rsidR="00D933B7" w:rsidRPr="003C3F30" w:rsidRDefault="00D933B7">
            <w:pPr>
              <w:spacing w:after="0"/>
              <w:jc w:val="center"/>
              <w:rPr>
                <w:rFonts w:ascii="Calibri" w:hAnsi="Calibri" w:cs="Calibri"/>
                <w:color w:val="000000"/>
                <w:sz w:val="22"/>
                <w:szCs w:val="22"/>
                <w:lang w:eastAsia="en-IE"/>
              </w:rPr>
            </w:pPr>
            <w:r>
              <w:t>121.0</w:t>
            </w:r>
          </w:p>
        </w:tc>
        <w:tc>
          <w:tcPr>
            <w:tcW w:w="784" w:type="dxa"/>
            <w:tcBorders>
              <w:top w:val="nil"/>
              <w:left w:val="single" w:sz="4" w:space="0" w:color="auto"/>
              <w:bottom w:val="single" w:sz="4" w:space="0" w:color="D9D9D9" w:themeColor="background1" w:themeShade="D9"/>
              <w:right w:val="single" w:sz="4" w:space="0" w:color="D9D9D9" w:themeColor="background1" w:themeShade="D9"/>
            </w:tcBorders>
            <w:vAlign w:val="center"/>
            <w:hideMark/>
          </w:tcPr>
          <w:p w14:paraId="01519DC2" w14:textId="77777777" w:rsidR="00D933B7" w:rsidRPr="003C3F30" w:rsidRDefault="00D933B7">
            <w:pPr>
              <w:spacing w:after="0"/>
              <w:jc w:val="center"/>
              <w:rPr>
                <w:rFonts w:ascii="Calibri" w:hAnsi="Calibri" w:cs="Calibri"/>
                <w:color w:val="000000"/>
                <w:sz w:val="22"/>
                <w:szCs w:val="22"/>
                <w:lang w:eastAsia="en-IE"/>
              </w:rPr>
            </w:pPr>
            <w:r>
              <w:t>600.6</w:t>
            </w:r>
          </w:p>
        </w:tc>
      </w:tr>
    </w:tbl>
    <w:p w14:paraId="16A81A33" w14:textId="77777777" w:rsidR="00D933B7" w:rsidRPr="00011134" w:rsidRDefault="00D933B7" w:rsidP="00D933B7">
      <w:pPr>
        <w:pStyle w:val="ListParagraph"/>
        <w:ind w:left="360"/>
      </w:pPr>
    </w:p>
    <w:p w14:paraId="4A01DA99" w14:textId="77777777" w:rsidR="00D933B7" w:rsidRPr="00011134" w:rsidRDefault="00D933B7" w:rsidP="00D933B7">
      <w:pPr>
        <w:rPr>
          <w:rFonts w:ascii="EC Square Sans Pro" w:hAnsi="EC Square Sans Pro"/>
          <w:sz w:val="22"/>
          <w:szCs w:val="22"/>
        </w:rPr>
      </w:pPr>
      <w:r>
        <w:rPr>
          <w:rFonts w:ascii="EC Square Sans Pro" w:hAnsi="EC Square Sans Pro"/>
          <w:sz w:val="22"/>
          <w:szCs w:val="22"/>
        </w:rPr>
        <w:t xml:space="preserve">Under the TSI programme, </w:t>
      </w:r>
      <w:bookmarkStart w:id="46" w:name="_Hlk189057478"/>
      <w:r>
        <w:rPr>
          <w:rFonts w:ascii="EC Square Sans Pro" w:hAnsi="EC Square Sans Pro"/>
          <w:sz w:val="22"/>
          <w:szCs w:val="22"/>
        </w:rPr>
        <w:t xml:space="preserve">a broad array of actions </w:t>
      </w:r>
      <w:bookmarkEnd w:id="46"/>
      <w:r>
        <w:rPr>
          <w:rFonts w:ascii="EC Square Sans Pro" w:hAnsi="EC Square Sans Pro"/>
          <w:sz w:val="22"/>
          <w:szCs w:val="22"/>
        </w:rPr>
        <w:t xml:space="preserve">has been taken to promote </w:t>
      </w:r>
      <w:r>
        <w:rPr>
          <w:rFonts w:ascii="EC Square Sans Pro" w:hAnsi="EC Square Sans Pro"/>
          <w:b/>
          <w:bCs/>
          <w:sz w:val="22"/>
          <w:szCs w:val="22"/>
        </w:rPr>
        <w:t>gender equality in institutional and legislative reforms</w:t>
      </w:r>
      <w:r>
        <w:rPr>
          <w:rFonts w:ascii="EC Square Sans Pro" w:hAnsi="EC Square Sans Pro"/>
          <w:sz w:val="22"/>
          <w:szCs w:val="22"/>
        </w:rPr>
        <w:t>. The TSI emphasises gender equality as a cross-cutting priority, promoting the integration of the gender dimension in projects. .</w:t>
      </w:r>
    </w:p>
    <w:p w14:paraId="442C0D64" w14:textId="77777777" w:rsidR="00D933B7" w:rsidRPr="00011134" w:rsidRDefault="00D933B7" w:rsidP="00D933B7">
      <w:pPr>
        <w:rPr>
          <w:rFonts w:ascii="EC Square Sans Pro" w:eastAsia="Arial" w:hAnsi="EC Square Sans Pro"/>
          <w:sz w:val="22"/>
          <w:szCs w:val="22"/>
        </w:rPr>
      </w:pPr>
      <w:r>
        <w:rPr>
          <w:rFonts w:ascii="EC Square Sans Pro" w:hAnsi="EC Square Sans Pro"/>
          <w:sz w:val="22"/>
          <w:szCs w:val="22"/>
        </w:rPr>
        <w:t xml:space="preserve">The TSI continues shaping </w:t>
      </w:r>
      <w:r>
        <w:rPr>
          <w:rFonts w:ascii="EC Square Sans Pro" w:eastAsia="Arial" w:hAnsi="EC Square Sans Pro"/>
          <w:sz w:val="22"/>
          <w:szCs w:val="22"/>
        </w:rPr>
        <w:t>tailor made expertise to ten</w:t>
      </w:r>
      <w:r>
        <w:rPr>
          <w:rFonts w:ascii="Calibri" w:eastAsia="Arial" w:hAnsi="Calibri" w:cs="Calibri"/>
          <w:sz w:val="22"/>
          <w:szCs w:val="22"/>
        </w:rPr>
        <w:t> </w:t>
      </w:r>
      <w:r>
        <w:rPr>
          <w:rFonts w:ascii="EC Square Sans Pro" w:eastAsia="Arial" w:hAnsi="EC Square Sans Pro"/>
          <w:sz w:val="22"/>
          <w:szCs w:val="22"/>
        </w:rPr>
        <w:t>Member States (Cyprus, France, Germany, Greece, Ireland, Italy, Malta, Portugal, Romania, and Spain), embedded into national reform programmes under the</w:t>
      </w:r>
      <w:r>
        <w:rPr>
          <w:rFonts w:ascii="EC Square Sans Pro" w:eastAsia="Arial" w:hAnsi="EC Square Sans Pro" w:cs="Arial"/>
          <w:sz w:val="22"/>
          <w:szCs w:val="22"/>
        </w:rPr>
        <w:t xml:space="preserve"> </w:t>
      </w:r>
      <w:hyperlink r:id="rId232" w:history="1">
        <w:r>
          <w:rPr>
            <w:rFonts w:ascii="EC Square Sans Cond Pro" w:eastAsia="Arial" w:hAnsi="EC Square Sans Cond Pro" w:cs="Arial"/>
            <w:color w:val="0000FF"/>
            <w:u w:val="single"/>
          </w:rPr>
          <w:t>TSI Flagship project</w:t>
        </w:r>
        <w:r>
          <w:rPr>
            <w:rFonts w:ascii="EC Square Sans Cond Pro" w:eastAsia="Arial" w:hAnsi="EC Square Sans Cond Pro" w:cs="Arial"/>
            <w:color w:val="0000FF"/>
            <w:sz w:val="22"/>
            <w:szCs w:val="22"/>
            <w:u w:val="single"/>
          </w:rPr>
          <w:t xml:space="preserve"> </w:t>
        </w:r>
        <w:r>
          <w:rPr>
            <w:rFonts w:ascii="EC Square Sans Cond Pro" w:eastAsia="Arial" w:hAnsi="EC Square Sans Cond Pro" w:cs="Arial"/>
            <w:color w:val="0000FF"/>
            <w:u w:val="single"/>
          </w:rPr>
          <w:t>Gender mainstreaming in public policy and budget processes</w:t>
        </w:r>
      </w:hyperlink>
      <w:r>
        <w:rPr>
          <w:rFonts w:ascii="EC Square Sans Pro" w:eastAsia="Arial" w:hAnsi="EC Square Sans Pro" w:cs="Arial"/>
          <w:sz w:val="22"/>
          <w:szCs w:val="22"/>
        </w:rPr>
        <w:t xml:space="preserve">. </w:t>
      </w:r>
      <w:r>
        <w:rPr>
          <w:rFonts w:ascii="EC Square Sans Pro" w:eastAsia="Arial" w:hAnsi="EC Square Sans Pro"/>
          <w:sz w:val="22"/>
          <w:szCs w:val="22"/>
        </w:rPr>
        <w:t xml:space="preserve">The objective is to support these administrations in applying </w:t>
      </w:r>
      <w:r>
        <w:rPr>
          <w:rFonts w:ascii="EC Square Sans Pro" w:eastAsia="Arial" w:hAnsi="EC Square Sans Pro"/>
          <w:b/>
          <w:bCs/>
          <w:sz w:val="22"/>
          <w:szCs w:val="22"/>
        </w:rPr>
        <w:t>gender mainstreaming and gender impact assessment</w:t>
      </w:r>
      <w:r>
        <w:rPr>
          <w:rFonts w:ascii="EC Square Sans Pro" w:eastAsia="Arial" w:hAnsi="EC Square Sans Pro"/>
          <w:sz w:val="22"/>
          <w:szCs w:val="22"/>
        </w:rPr>
        <w:t xml:space="preserve">, and in bolstering their budgeting policies through gender-responsive budgeting. </w:t>
      </w:r>
    </w:p>
    <w:p w14:paraId="690A8367" w14:textId="77777777" w:rsidR="00D933B7" w:rsidRPr="00011134" w:rsidRDefault="00D933B7" w:rsidP="00D933B7">
      <w:pPr>
        <w:rPr>
          <w:rFonts w:ascii="EC Square Sans Pro" w:hAnsi="EC Square Sans Pro"/>
          <w:sz w:val="22"/>
          <w:szCs w:val="22"/>
        </w:rPr>
      </w:pPr>
      <w:r>
        <w:rPr>
          <w:rFonts w:ascii="EC Square Sans Pro" w:eastAsia="Arial" w:hAnsi="EC Square Sans Pro"/>
          <w:sz w:val="22"/>
          <w:szCs w:val="22"/>
        </w:rPr>
        <w:t>Additionally, t</w:t>
      </w:r>
      <w:r>
        <w:rPr>
          <w:rFonts w:ascii="EC Square Sans Pro" w:hAnsi="EC Square Sans Pro"/>
          <w:sz w:val="22"/>
          <w:szCs w:val="22"/>
        </w:rPr>
        <w:t xml:space="preserve">he </w:t>
      </w:r>
      <w:hyperlink r:id="rId233" w:history="1">
        <w:r w:rsidRPr="001F2F66">
          <w:rPr>
            <w:rStyle w:val="Hyperlink"/>
            <w:b/>
            <w:bCs/>
            <w:sz w:val="22"/>
          </w:rPr>
          <w:t>TSI programme supports the Equality bodies of three Member States</w:t>
        </w:r>
      </w:hyperlink>
      <w:r>
        <w:rPr>
          <w:rFonts w:ascii="EC Square Sans Pro" w:hAnsi="EC Square Sans Pro"/>
          <w:sz w:val="22"/>
          <w:szCs w:val="22"/>
        </w:rPr>
        <w:t xml:space="preserve"> (Belgium, Finland and Portugal) to assess the implications of artificial intelligence technologies on discrimination and equality. Through this Technical Support project, equality bodies are expected to increase their readiness to uncover discrimination in public administration’s deployment of artificial intelligence, including providing legal assistance to those who are discriminated against by artificial intelligence, in line with</w:t>
      </w:r>
      <w:r>
        <w:rPr>
          <w:rFonts w:ascii="Calibri" w:hAnsi="Calibri" w:cs="Calibri"/>
          <w:sz w:val="22"/>
          <w:szCs w:val="22"/>
        </w:rPr>
        <w:t> </w:t>
      </w:r>
      <w:r>
        <w:rPr>
          <w:rFonts w:ascii="EC Square Sans Pro" w:hAnsi="EC Square Sans Pro"/>
          <w:sz w:val="22"/>
          <w:szCs w:val="22"/>
        </w:rPr>
        <w:t>the EU and Council of Europe standards and national</w:t>
      </w:r>
      <w:r>
        <w:rPr>
          <w:rFonts w:ascii="Calibri" w:hAnsi="Calibri" w:cs="Calibri"/>
          <w:sz w:val="22"/>
          <w:szCs w:val="22"/>
        </w:rPr>
        <w:t> </w:t>
      </w:r>
      <w:r>
        <w:rPr>
          <w:rFonts w:ascii="EC Square Sans Pro" w:hAnsi="EC Square Sans Pro"/>
          <w:sz w:val="22"/>
          <w:szCs w:val="22"/>
        </w:rPr>
        <w:t>legislation.</w:t>
      </w:r>
    </w:p>
    <w:p w14:paraId="535FEA99" w14:textId="77777777" w:rsidR="00D933B7" w:rsidRPr="00011134" w:rsidRDefault="00D933B7" w:rsidP="00D933B7">
      <w:pPr>
        <w:rPr>
          <w:rFonts w:ascii="EC Square Sans Pro" w:hAnsi="EC Square Sans Pro"/>
          <w:sz w:val="22"/>
          <w:szCs w:val="22"/>
        </w:rPr>
      </w:pPr>
      <w:r>
        <w:rPr>
          <w:rFonts w:ascii="EC Square Sans Pro" w:hAnsi="EC Square Sans Pro"/>
          <w:sz w:val="22"/>
          <w:szCs w:val="22"/>
        </w:rPr>
        <w:t xml:space="preserve">As well, the TSI is improving girls’ and women’s interest and participation in ICT in Poland </w:t>
      </w:r>
      <w:r>
        <w:rPr>
          <w:rFonts w:ascii="EC Square Sans Pro" w:eastAsia="Arial" w:hAnsi="EC Square Sans Pro"/>
          <w:sz w:val="22"/>
          <w:szCs w:val="22"/>
        </w:rPr>
        <w:t>with different tools and proposals</w:t>
      </w:r>
      <w:r>
        <w:rPr>
          <w:rFonts w:ascii="EC Square Sans Pro" w:hAnsi="EC Square Sans Pro"/>
          <w:sz w:val="22"/>
          <w:szCs w:val="22"/>
        </w:rPr>
        <w:t xml:space="preserve">, complementing the ongoing work </w:t>
      </w:r>
      <w:r>
        <w:rPr>
          <w:rFonts w:ascii="EC Square Sans Pro" w:eastAsia="Arial" w:hAnsi="EC Square Sans Pro"/>
          <w:sz w:val="22"/>
          <w:szCs w:val="22"/>
        </w:rPr>
        <w:t>started under the Digital Competence Development Programme (DCDP). The project allows Poland to better understand and monitor the reasons behind the low participation of women in ICT, monitor the changes in social awareness and perceptions and, ultimately, increase the number of women in the ICT sector.</w:t>
      </w:r>
    </w:p>
    <w:p w14:paraId="21B7C3CE" w14:textId="77777777" w:rsidR="00D933B7" w:rsidRPr="00A47D06" w:rsidRDefault="00D933B7" w:rsidP="00D933B7">
      <w:pPr>
        <w:rPr>
          <w:rFonts w:ascii="EC Square Sans Pro" w:eastAsia="Arial" w:hAnsi="EC Square Sans Pro"/>
          <w:strike/>
          <w:sz w:val="22"/>
          <w:szCs w:val="22"/>
        </w:rPr>
      </w:pPr>
      <w:r>
        <w:rPr>
          <w:rFonts w:ascii="EC Square Sans Pro" w:eastAsia="Arial" w:hAnsi="EC Square Sans Pro"/>
          <w:sz w:val="22"/>
          <w:szCs w:val="22"/>
        </w:rPr>
        <w:t xml:space="preserve">Other gender equality projects aim to enhance the national strategy and frameworks to support victims of crimes in Estonia, Portugal and Malta, and </w:t>
      </w:r>
      <w:hyperlink r:id="rId234" w:history="1">
        <w:r w:rsidRPr="001F2F66">
          <w:rPr>
            <w:rStyle w:val="Hyperlink"/>
            <w:rFonts w:eastAsia="Arial"/>
            <w:sz w:val="22"/>
          </w:rPr>
          <w:t>facilitating the financial independence of young people in Greece</w:t>
        </w:r>
      </w:hyperlink>
      <w:r>
        <w:rPr>
          <w:rFonts w:ascii="EC Square Sans Pro" w:eastAsia="Arial" w:hAnsi="EC Square Sans Pro"/>
          <w:sz w:val="22"/>
          <w:szCs w:val="22"/>
        </w:rPr>
        <w:t xml:space="preserve">. </w:t>
      </w:r>
    </w:p>
    <w:p w14:paraId="21DF6F9C" w14:textId="77777777" w:rsidR="00D933B7" w:rsidRPr="00A47D06" w:rsidRDefault="00D933B7" w:rsidP="00D933B7">
      <w:pPr>
        <w:rPr>
          <w:rFonts w:ascii="EC Square Sans Pro" w:eastAsia="Arial" w:hAnsi="EC Square Sans Pro"/>
          <w:sz w:val="22"/>
          <w:szCs w:val="22"/>
        </w:rPr>
      </w:pPr>
      <w:r>
        <w:rPr>
          <w:rFonts w:ascii="EC Square Sans Pro" w:eastAsia="Arial" w:hAnsi="EC Square Sans Pro"/>
          <w:sz w:val="22"/>
          <w:szCs w:val="22"/>
        </w:rPr>
        <w:t>The ‘</w:t>
      </w:r>
      <w:hyperlink r:id="rId235" w:history="1">
        <w:r w:rsidRPr="001F2F66">
          <w:rPr>
            <w:rStyle w:val="Hyperlink"/>
            <w:rFonts w:eastAsia="Arial"/>
            <w:sz w:val="22"/>
          </w:rPr>
          <w:t>Gender Flagship Capitalisation Conference – Best Practices &amp; Lessons Learned’</w:t>
        </w:r>
      </w:hyperlink>
      <w:r>
        <w:rPr>
          <w:rFonts w:ascii="EC Square Sans Pro" w:eastAsia="Arial" w:hAnsi="EC Square Sans Pro"/>
          <w:sz w:val="22"/>
          <w:szCs w:val="22"/>
        </w:rPr>
        <w:t xml:space="preserve"> took place in October 2025 and showcased how the TSI supports gender mainstreaming.</w:t>
      </w:r>
    </w:p>
    <w:p w14:paraId="13C968E0" w14:textId="77777777" w:rsidR="00D933B7" w:rsidRPr="00011134" w:rsidRDefault="00D933B7" w:rsidP="00D933B7">
      <w:pPr>
        <w:rPr>
          <w:rFonts w:ascii="EC Square Sans Pro" w:hAnsi="EC Square Sans Pro"/>
          <w:sz w:val="22"/>
          <w:szCs w:val="22"/>
        </w:rPr>
      </w:pPr>
    </w:p>
    <w:tbl>
      <w:tblPr>
        <w:tblStyle w:val="Planning2022instructions"/>
        <w:tblW w:w="0" w:type="auto"/>
        <w:tblLook w:val="04A0" w:firstRow="1" w:lastRow="0" w:firstColumn="1" w:lastColumn="0" w:noHBand="0" w:noVBand="1"/>
      </w:tblPr>
      <w:tblGrid>
        <w:gridCol w:w="9629"/>
      </w:tblGrid>
      <w:tr w:rsidR="00D933B7" w:rsidRPr="00011134" w14:paraId="29DF2402" w14:textId="77777777">
        <w:tc>
          <w:tcPr>
            <w:tcW w:w="9738" w:type="dxa"/>
            <w:shd w:val="clear" w:color="auto" w:fill="auto"/>
          </w:tcPr>
          <w:p w14:paraId="30C90B81" w14:textId="77777777" w:rsidR="00D933B7" w:rsidRPr="003C3F30" w:rsidRDefault="00D933B7">
            <w:pPr>
              <w:spacing w:before="60" w:after="60" w:line="240" w:lineRule="auto"/>
              <w:rPr>
                <w:rFonts w:eastAsia="Times New Roman" w:cs="Times New Roman"/>
                <w:b/>
                <w:bCs/>
                <w:sz w:val="22"/>
                <w:szCs w:val="22"/>
                <w:lang w:eastAsia="fr-BE"/>
              </w:rPr>
            </w:pPr>
            <w:r>
              <w:rPr>
                <w:b/>
                <w:bCs/>
                <w:sz w:val="22"/>
                <w:szCs w:val="22"/>
                <w:lang w:eastAsia="fr-BE"/>
              </w:rPr>
              <w:t>Gender-disaggregated information</w:t>
            </w:r>
          </w:p>
          <w:p w14:paraId="2BCB1B32" w14:textId="77777777" w:rsidR="00D933B7" w:rsidRPr="00011134" w:rsidRDefault="00D933B7">
            <w:pPr>
              <w:spacing w:before="60" w:after="60" w:line="240" w:lineRule="auto"/>
              <w:rPr>
                <w:rFonts w:eastAsia="Times New Roman" w:cs="Times New Roman"/>
                <w:sz w:val="22"/>
                <w:szCs w:val="22"/>
                <w:lang w:eastAsia="fr-BE"/>
              </w:rPr>
            </w:pPr>
            <w:r>
              <w:rPr>
                <w:rFonts w:eastAsia="Times New Roman" w:cs="Times New Roman"/>
                <w:sz w:val="22"/>
                <w:szCs w:val="22"/>
                <w:lang w:eastAsia="fr-BE"/>
              </w:rPr>
              <w:t>Not available.</w:t>
            </w:r>
          </w:p>
        </w:tc>
      </w:tr>
    </w:tbl>
    <w:p w14:paraId="70752835" w14:textId="77777777" w:rsidR="00D933B7" w:rsidRPr="00011134" w:rsidRDefault="00D933B7" w:rsidP="00D933B7">
      <w:pPr>
        <w:rPr>
          <w:b/>
          <w:bCs/>
        </w:rPr>
      </w:pPr>
    </w:p>
    <w:p w14:paraId="59945E08" w14:textId="77777777" w:rsidR="00D933B7" w:rsidRPr="00011134" w:rsidRDefault="00D933B7" w:rsidP="00D933B7">
      <w:pPr>
        <w:spacing w:after="0"/>
        <w:rPr>
          <w:b/>
          <w:bCs/>
        </w:rPr>
      </w:pPr>
      <w:r>
        <w:rPr>
          <w:b/>
          <w:bCs/>
        </w:rPr>
        <w:br w:type="page"/>
      </w:r>
    </w:p>
    <w:p w14:paraId="2BE83E96" w14:textId="77777777" w:rsidR="00D933B7" w:rsidRPr="00011134" w:rsidRDefault="00D933B7" w:rsidP="00F72C99">
      <w:pPr>
        <w:pStyle w:val="Heading3"/>
      </w:pPr>
      <w:r>
        <w:t>Contribution to the digital transition</w:t>
      </w:r>
    </w:p>
    <w:p w14:paraId="07B5C6A1" w14:textId="77777777" w:rsidR="00D933B7" w:rsidRDefault="00D933B7" w:rsidP="00D933B7">
      <w:pPr>
        <w:rPr>
          <w:b/>
          <w:bCs/>
        </w:rPr>
      </w:pP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23245726"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6391C290" w14:textId="77777777" w:rsidR="00D933B7" w:rsidRPr="00426441" w:rsidRDefault="00D933B7">
            <w:pPr>
              <w:spacing w:after="0"/>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69E1F15E" w14:textId="77777777" w:rsidR="00D933B7" w:rsidRPr="00426441" w:rsidRDefault="00D933B7">
            <w:pPr>
              <w:spacing w:after="0"/>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1BF581EF" w14:textId="77777777" w:rsidR="00D933B7" w:rsidRPr="00426441" w:rsidRDefault="00D933B7">
            <w:pPr>
              <w:spacing w:after="0"/>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34867F0C" w14:textId="77777777" w:rsidR="00D933B7" w:rsidRPr="00426441" w:rsidRDefault="00D933B7">
            <w:pPr>
              <w:spacing w:after="0"/>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26C4C54E" w14:textId="77777777" w:rsidR="00D933B7" w:rsidRPr="00426441" w:rsidRDefault="00D933B7">
            <w:pPr>
              <w:spacing w:after="0"/>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65D201EC" w14:textId="77777777" w:rsidR="00D933B7" w:rsidRPr="00426441" w:rsidRDefault="00D933B7">
            <w:pPr>
              <w:spacing w:after="0"/>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44A0AA9A" w14:textId="77777777" w:rsidR="00D933B7" w:rsidRPr="00426441" w:rsidRDefault="00D933B7">
            <w:pPr>
              <w:spacing w:after="0"/>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62BDB70D" w14:textId="77777777" w:rsidR="00D933B7" w:rsidRPr="00426441" w:rsidRDefault="00D933B7">
            <w:pPr>
              <w:spacing w:after="0"/>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5318FFE0" w14:textId="77777777">
        <w:trPr>
          <w:trHeight w:val="300"/>
        </w:trPr>
        <w:tc>
          <w:tcPr>
            <w:tcW w:w="1276" w:type="dxa"/>
            <w:tcBorders>
              <w:top w:val="single" w:sz="6" w:space="0" w:color="8C8C8C"/>
              <w:left w:val="nil"/>
              <w:bottom w:val="single" w:sz="6" w:space="0" w:color="8C8C8C"/>
              <w:right w:val="nil"/>
            </w:tcBorders>
            <w:vAlign w:val="center"/>
            <w:hideMark/>
          </w:tcPr>
          <w:p w14:paraId="44301616" w14:textId="77777777" w:rsidR="00D933B7" w:rsidRPr="00426441" w:rsidRDefault="00D933B7">
            <w:pPr>
              <w:spacing w:after="0"/>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03CC1633" w14:textId="77777777" w:rsidR="00D933B7" w:rsidRPr="001F2F66" w:rsidRDefault="00D933B7">
            <w:pPr>
              <w:spacing w:after="0"/>
              <w:jc w:val="center"/>
              <w:textAlignment w:val="baseline"/>
              <w:rPr>
                <w:rFonts w:ascii="Segoe UI" w:hAnsi="Segoe UI" w:cs="Segoe UI"/>
                <w:sz w:val="22"/>
                <w:szCs w:val="22"/>
                <w:lang w:val="en-IE" w:eastAsia="en-IE"/>
              </w:rPr>
            </w:pPr>
            <w:r>
              <w:rPr>
                <w:rFonts w:ascii="Calibri" w:hAnsi="Calibri" w:cs="Calibri"/>
                <w:color w:val="000000"/>
                <w:sz w:val="22"/>
                <w:szCs w:val="22"/>
              </w:rPr>
              <w:t xml:space="preserve"> 15.2</w:t>
            </w:r>
          </w:p>
        </w:tc>
        <w:tc>
          <w:tcPr>
            <w:tcW w:w="1276" w:type="dxa"/>
            <w:tcBorders>
              <w:top w:val="single" w:sz="6" w:space="0" w:color="8C8C8C"/>
              <w:left w:val="nil"/>
              <w:bottom w:val="single" w:sz="6" w:space="0" w:color="8C8C8C"/>
              <w:right w:val="nil"/>
            </w:tcBorders>
            <w:vAlign w:val="center"/>
            <w:hideMark/>
          </w:tcPr>
          <w:p w14:paraId="477C4B97" w14:textId="77777777" w:rsidR="00D933B7" w:rsidRPr="001F2F66" w:rsidRDefault="00D933B7">
            <w:pPr>
              <w:spacing w:after="0"/>
              <w:jc w:val="center"/>
              <w:textAlignment w:val="baseline"/>
              <w:rPr>
                <w:rFonts w:ascii="Segoe UI" w:hAnsi="Segoe UI" w:cs="Segoe UI"/>
                <w:sz w:val="22"/>
                <w:szCs w:val="22"/>
                <w:lang w:val="en-IE" w:eastAsia="en-IE"/>
              </w:rPr>
            </w:pPr>
            <w:r>
              <w:rPr>
                <w:rFonts w:ascii="Calibri" w:hAnsi="Calibri" w:cs="Calibri"/>
                <w:color w:val="000000"/>
                <w:sz w:val="22"/>
                <w:szCs w:val="22"/>
              </w:rPr>
              <w:t xml:space="preserve"> 28.0</w:t>
            </w:r>
          </w:p>
        </w:tc>
        <w:tc>
          <w:tcPr>
            <w:tcW w:w="1134" w:type="dxa"/>
            <w:tcBorders>
              <w:top w:val="single" w:sz="6" w:space="0" w:color="8C8C8C"/>
              <w:left w:val="nil"/>
              <w:bottom w:val="single" w:sz="6" w:space="0" w:color="8C8C8C"/>
              <w:right w:val="nil"/>
            </w:tcBorders>
            <w:vAlign w:val="center"/>
            <w:hideMark/>
          </w:tcPr>
          <w:p w14:paraId="066CA804" w14:textId="77777777" w:rsidR="00D933B7" w:rsidRPr="001F2F66" w:rsidRDefault="00D933B7">
            <w:pPr>
              <w:spacing w:after="0"/>
              <w:jc w:val="center"/>
              <w:textAlignment w:val="baseline"/>
              <w:rPr>
                <w:rFonts w:ascii="Segoe UI" w:hAnsi="Segoe UI" w:cs="Segoe UI"/>
                <w:sz w:val="22"/>
                <w:szCs w:val="22"/>
                <w:lang w:val="en-IE" w:eastAsia="en-IE"/>
              </w:rPr>
            </w:pPr>
            <w:r>
              <w:rPr>
                <w:rFonts w:ascii="Calibri" w:hAnsi="Calibri" w:cs="Calibri"/>
                <w:color w:val="000000"/>
                <w:sz w:val="22"/>
                <w:szCs w:val="22"/>
              </w:rPr>
              <w:t xml:space="preserve"> 35.6</w:t>
            </w:r>
          </w:p>
        </w:tc>
        <w:tc>
          <w:tcPr>
            <w:tcW w:w="1276" w:type="dxa"/>
            <w:tcBorders>
              <w:top w:val="single" w:sz="6" w:space="0" w:color="8C8C8C"/>
              <w:left w:val="nil"/>
              <w:bottom w:val="single" w:sz="6" w:space="0" w:color="8C8C8C"/>
              <w:right w:val="nil"/>
            </w:tcBorders>
            <w:vAlign w:val="center"/>
          </w:tcPr>
          <w:p w14:paraId="117651DC" w14:textId="77777777" w:rsidR="00D933B7" w:rsidRPr="001F2F66" w:rsidRDefault="00D933B7">
            <w:pPr>
              <w:spacing w:after="0"/>
              <w:jc w:val="center"/>
              <w:textAlignment w:val="baseline"/>
              <w:rPr>
                <w:rFonts w:cs="Segoe UI"/>
                <w:sz w:val="22"/>
                <w:szCs w:val="22"/>
                <w:lang w:eastAsia="en-IE"/>
              </w:rPr>
            </w:pPr>
            <w:r>
              <w:rPr>
                <w:rFonts w:ascii="Calibri" w:hAnsi="Calibri" w:cs="Calibri"/>
                <w:color w:val="000000"/>
                <w:sz w:val="22"/>
                <w:szCs w:val="22"/>
              </w:rPr>
              <w:t xml:space="preserve"> 35.</w:t>
            </w:r>
            <w:r w:rsidRPr="001F2F66">
              <w:rPr>
                <w:sz w:val="22"/>
                <w:szCs w:val="22"/>
              </w:rPr>
              <w:t>0</w:t>
            </w:r>
          </w:p>
        </w:tc>
        <w:tc>
          <w:tcPr>
            <w:tcW w:w="1134" w:type="dxa"/>
            <w:tcBorders>
              <w:top w:val="single" w:sz="6" w:space="0" w:color="8C8C8C"/>
              <w:left w:val="nil"/>
              <w:bottom w:val="single" w:sz="6" w:space="0" w:color="8C8C8C"/>
              <w:right w:val="nil"/>
            </w:tcBorders>
            <w:vAlign w:val="center"/>
          </w:tcPr>
          <w:p w14:paraId="032F2570" w14:textId="77777777" w:rsidR="00D933B7" w:rsidRPr="001F2F66" w:rsidRDefault="00D933B7">
            <w:pPr>
              <w:spacing w:after="0"/>
              <w:jc w:val="center"/>
              <w:textAlignment w:val="baseline"/>
              <w:rPr>
                <w:rFonts w:cs="Segoe UI"/>
                <w:sz w:val="22"/>
                <w:szCs w:val="22"/>
                <w:lang w:eastAsia="en-IE"/>
              </w:rPr>
            </w:pPr>
            <w:r>
              <w:rPr>
                <w:rFonts w:ascii="Calibri" w:hAnsi="Calibri" w:cs="Calibri"/>
                <w:color w:val="000000"/>
                <w:sz w:val="22"/>
                <w:szCs w:val="22"/>
              </w:rPr>
              <w:t xml:space="preserve"> 35.8</w:t>
            </w:r>
          </w:p>
        </w:tc>
        <w:tc>
          <w:tcPr>
            <w:tcW w:w="1233" w:type="dxa"/>
            <w:tcBorders>
              <w:top w:val="single" w:sz="6" w:space="0" w:color="8C8C8C"/>
              <w:left w:val="nil"/>
              <w:bottom w:val="single" w:sz="6" w:space="0" w:color="8C8C8C"/>
              <w:right w:val="nil"/>
            </w:tcBorders>
            <w:vAlign w:val="center"/>
            <w:hideMark/>
          </w:tcPr>
          <w:p w14:paraId="42BBFC39" w14:textId="77777777" w:rsidR="00D933B7" w:rsidRPr="001F2F66" w:rsidRDefault="00D933B7">
            <w:pPr>
              <w:spacing w:after="0"/>
              <w:jc w:val="center"/>
              <w:textAlignment w:val="baseline"/>
              <w:rPr>
                <w:rFonts w:ascii="Segoe UI" w:hAnsi="Segoe UI" w:cs="Segoe UI"/>
                <w:sz w:val="22"/>
                <w:szCs w:val="22"/>
                <w:lang w:val="en-IE" w:eastAsia="en-IE"/>
              </w:rPr>
            </w:pPr>
            <w:r>
              <w:rPr>
                <w:rFonts w:ascii="Calibri" w:hAnsi="Calibri" w:cs="Calibri"/>
                <w:color w:val="000000"/>
                <w:sz w:val="22"/>
                <w:szCs w:val="22"/>
              </w:rPr>
              <w:t xml:space="preserve"> 149.6</w:t>
            </w:r>
          </w:p>
        </w:tc>
        <w:tc>
          <w:tcPr>
            <w:tcW w:w="1176" w:type="dxa"/>
            <w:tcBorders>
              <w:top w:val="single" w:sz="6" w:space="0" w:color="8C8C8C"/>
              <w:left w:val="nil"/>
              <w:bottom w:val="single" w:sz="6" w:space="0" w:color="8C8C8C"/>
              <w:right w:val="nil"/>
            </w:tcBorders>
            <w:vAlign w:val="center"/>
            <w:hideMark/>
          </w:tcPr>
          <w:p w14:paraId="40C7FBF0" w14:textId="77777777" w:rsidR="00D933B7" w:rsidRPr="001F2F66" w:rsidRDefault="00D933B7">
            <w:pPr>
              <w:spacing w:after="0"/>
              <w:jc w:val="center"/>
              <w:textAlignment w:val="baseline"/>
              <w:rPr>
                <w:rFonts w:ascii="Segoe UI" w:hAnsi="Segoe UI" w:cs="Segoe UI"/>
                <w:sz w:val="22"/>
                <w:szCs w:val="22"/>
                <w:lang w:val="en-IE" w:eastAsia="en-IE"/>
              </w:rPr>
            </w:pPr>
            <w:r>
              <w:rPr>
                <w:rFonts w:ascii="Calibri" w:hAnsi="Calibri" w:cs="Calibri"/>
                <w:color w:val="000000"/>
                <w:sz w:val="22"/>
                <w:szCs w:val="22"/>
              </w:rPr>
              <w:t>24.9%</w:t>
            </w:r>
          </w:p>
        </w:tc>
      </w:tr>
    </w:tbl>
    <w:p w14:paraId="011D1E7A" w14:textId="77777777" w:rsidR="00D933B7" w:rsidRPr="00011134" w:rsidRDefault="00D933B7" w:rsidP="00D933B7">
      <w:pPr>
        <w:jc w:val="center"/>
        <w:rPr>
          <w:b/>
          <w:bCs/>
        </w:rPr>
      </w:pPr>
    </w:p>
    <w:p w14:paraId="5526E996" w14:textId="77777777" w:rsidR="00D933B7" w:rsidRPr="003A4CFC" w:rsidRDefault="00D933B7" w:rsidP="00D933B7">
      <w:pPr>
        <w:pStyle w:val="ListParagraph"/>
        <w:spacing w:after="240" w:line="264" w:lineRule="auto"/>
        <w:ind w:left="0"/>
        <w:jc w:val="both"/>
        <w:rPr>
          <w:rFonts w:ascii="EC Square Sans Pro" w:hAnsi="EC Square Sans Pro"/>
          <w:sz w:val="22"/>
          <w:szCs w:val="22"/>
        </w:rPr>
      </w:pPr>
      <w:r>
        <w:rPr>
          <w:rFonts w:ascii="EC Square Sans Pro" w:hAnsi="EC Square Sans Pro"/>
          <w:sz w:val="22"/>
          <w:szCs w:val="22"/>
        </w:rPr>
        <w:t xml:space="preserve">In 2025 the TSI has been providing Member States with support in a number of projects related to the </w:t>
      </w:r>
      <w:r>
        <w:rPr>
          <w:rFonts w:ascii="EC Square Sans Pro" w:hAnsi="EC Square Sans Pro"/>
          <w:b/>
          <w:bCs/>
          <w:sz w:val="22"/>
          <w:szCs w:val="22"/>
        </w:rPr>
        <w:t>digital transition</w:t>
      </w:r>
      <w:r>
        <w:rPr>
          <w:rFonts w:ascii="EC Square Sans Pro" w:hAnsi="EC Square Sans Pro"/>
          <w:sz w:val="22"/>
          <w:szCs w:val="22"/>
        </w:rPr>
        <w:t xml:space="preserve">, in line with the </w:t>
      </w:r>
      <w:r>
        <w:rPr>
          <w:rFonts w:ascii="EC Square Sans Pro" w:hAnsi="EC Square Sans Pro"/>
          <w:b/>
          <w:bCs/>
          <w:sz w:val="22"/>
          <w:szCs w:val="22"/>
        </w:rPr>
        <w:t>Europe fit for the digital age action plan</w:t>
      </w:r>
      <w:r>
        <w:rPr>
          <w:rFonts w:ascii="EC Square Sans Pro" w:hAnsi="EC Square Sans Pro"/>
          <w:sz w:val="22"/>
          <w:szCs w:val="22"/>
        </w:rPr>
        <w:t xml:space="preserve"> and the communication strategy on the</w:t>
      </w:r>
      <w:r>
        <w:rPr>
          <w:rFonts w:ascii="EC Square Sans Pro" w:hAnsi="EC Square Sans Pro"/>
          <w:b/>
          <w:bCs/>
          <w:sz w:val="22"/>
          <w:szCs w:val="22"/>
        </w:rPr>
        <w:t xml:space="preserve"> 2030 digital compass: the European way for the digital decade</w:t>
      </w:r>
      <w:r>
        <w:rPr>
          <w:rFonts w:ascii="EC Square Sans Pro" w:hAnsi="EC Square Sans Pro"/>
          <w:sz w:val="22"/>
          <w:szCs w:val="22"/>
        </w:rPr>
        <w:t>.</w:t>
      </w:r>
    </w:p>
    <w:p w14:paraId="50DC1355" w14:textId="77777777" w:rsidR="00D933B7" w:rsidRPr="003A4CFC" w:rsidRDefault="00D933B7" w:rsidP="00D933B7">
      <w:pPr>
        <w:pStyle w:val="ListParagraph"/>
        <w:spacing w:after="240" w:line="264" w:lineRule="auto"/>
        <w:ind w:left="0"/>
        <w:jc w:val="both"/>
        <w:rPr>
          <w:rFonts w:ascii="EC Square Sans Pro" w:hAnsi="EC Square Sans Pro"/>
          <w:sz w:val="22"/>
          <w:szCs w:val="22"/>
        </w:rPr>
      </w:pPr>
    </w:p>
    <w:p w14:paraId="25DE8224" w14:textId="77777777" w:rsidR="00D933B7" w:rsidRPr="003A4CFC" w:rsidRDefault="00D933B7" w:rsidP="00D933B7">
      <w:pPr>
        <w:pStyle w:val="ListParagraph"/>
        <w:spacing w:after="240" w:line="264" w:lineRule="auto"/>
        <w:ind w:left="0"/>
        <w:jc w:val="both"/>
        <w:rPr>
          <w:rFonts w:ascii="EC Square Sans Pro" w:hAnsi="EC Square Sans Pro"/>
          <w:sz w:val="22"/>
          <w:szCs w:val="22"/>
        </w:rPr>
      </w:pPr>
      <w:r>
        <w:rPr>
          <w:rFonts w:ascii="EC Square Sans Pro" w:hAnsi="EC Square Sans Pro"/>
          <w:sz w:val="22"/>
          <w:szCs w:val="22"/>
        </w:rPr>
        <w:t xml:space="preserve">In 2025, 130 reforms to support the </w:t>
      </w:r>
      <w:r>
        <w:rPr>
          <w:rFonts w:ascii="EC Square Sans Pro" w:hAnsi="EC Square Sans Pro"/>
          <w:b/>
          <w:bCs/>
          <w:sz w:val="22"/>
          <w:szCs w:val="22"/>
        </w:rPr>
        <w:t>digital transition</w:t>
      </w:r>
      <w:r w:rsidRPr="001F2F66">
        <w:rPr>
          <w:rFonts w:ascii="EC Square Sans Pro" w:hAnsi="EC Square Sans Pro" w:cs="Calibri"/>
          <w:sz w:val="22"/>
          <w:szCs w:val="22"/>
        </w:rPr>
        <w:t xml:space="preserve"> </w:t>
      </w:r>
      <w:r>
        <w:rPr>
          <w:rFonts w:ascii="EC Square Sans Pro" w:hAnsi="EC Square Sans Pro"/>
          <w:sz w:val="22"/>
          <w:szCs w:val="22"/>
        </w:rPr>
        <w:t xml:space="preserve">have been selected, with a strong focus on </w:t>
      </w:r>
      <w:r>
        <w:rPr>
          <w:rFonts w:ascii="EC Square Sans Pro" w:hAnsi="EC Square Sans Pro"/>
          <w:b/>
          <w:bCs/>
          <w:sz w:val="22"/>
          <w:szCs w:val="22"/>
        </w:rPr>
        <w:t>artificial intelligence</w:t>
      </w:r>
      <w:r>
        <w:rPr>
          <w:rFonts w:ascii="EC Square Sans Pro" w:hAnsi="EC Square Sans Pro"/>
          <w:sz w:val="22"/>
          <w:szCs w:val="22"/>
        </w:rPr>
        <w:t xml:space="preserve"> and innovative technologies.</w:t>
      </w:r>
      <w:r w:rsidRPr="001F2F66">
        <w:rPr>
          <w:rFonts w:ascii="EC Square Sans Pro" w:hAnsi="EC Square Sans Pro" w:cs="Calibri"/>
          <w:sz w:val="22"/>
          <w:szCs w:val="22"/>
        </w:rPr>
        <w:t xml:space="preserve"> </w:t>
      </w:r>
      <w:r>
        <w:rPr>
          <w:rFonts w:ascii="EC Square Sans Pro" w:hAnsi="EC Square Sans Pro"/>
          <w:sz w:val="22"/>
          <w:szCs w:val="22"/>
        </w:rPr>
        <w:t>supporting Member States to reap the productivity gains from technology towards tomorrow's economy.</w:t>
      </w:r>
    </w:p>
    <w:p w14:paraId="643365E2" w14:textId="77777777" w:rsidR="00D933B7" w:rsidRPr="001F2F66" w:rsidRDefault="00D933B7" w:rsidP="00D933B7">
      <w:pPr>
        <w:pStyle w:val="ListParagraph"/>
        <w:spacing w:after="240" w:line="264" w:lineRule="auto"/>
        <w:ind w:left="0"/>
        <w:jc w:val="both"/>
        <w:rPr>
          <w:rFonts w:ascii="EC Square Sans Pro" w:hAnsi="EC Square Sans Pro" w:cs="Calibri"/>
          <w:sz w:val="22"/>
          <w:szCs w:val="22"/>
        </w:rPr>
      </w:pPr>
    </w:p>
    <w:p w14:paraId="22D881E5" w14:textId="77777777" w:rsidR="00D933B7" w:rsidRPr="001F2F66" w:rsidRDefault="00D933B7" w:rsidP="00D933B7">
      <w:pPr>
        <w:pStyle w:val="ListParagraph"/>
        <w:spacing w:after="240" w:line="264" w:lineRule="auto"/>
        <w:ind w:left="0"/>
        <w:jc w:val="both"/>
        <w:rPr>
          <w:rFonts w:ascii="EC Square Sans Pro" w:hAnsi="EC Square Sans Pro" w:cs="Calibri"/>
          <w:sz w:val="22"/>
          <w:szCs w:val="22"/>
        </w:rPr>
      </w:pPr>
      <w:r>
        <w:rPr>
          <w:rFonts w:ascii="EC Square Sans Pro" w:hAnsi="EC Square Sans Pro" w:cs="Calibri"/>
          <w:sz w:val="22"/>
          <w:szCs w:val="22"/>
        </w:rPr>
        <w:t xml:space="preserve">Several digital transition projects started recently. For example, the project “FutureProof Education” supports schools in Belgium, Germany, Ireland, Luxemburg and Sweden to develop guidance for the responsible and meaningful use of </w:t>
      </w:r>
      <w:r>
        <w:rPr>
          <w:rFonts w:ascii="EC Square Sans Pro" w:hAnsi="EC Square Sans Pro" w:cs="Calibri"/>
          <w:b/>
          <w:bCs/>
          <w:sz w:val="22"/>
          <w:szCs w:val="22"/>
        </w:rPr>
        <w:t>artificial intelligence</w:t>
      </w:r>
      <w:r>
        <w:rPr>
          <w:rFonts w:ascii="EC Square Sans Pro" w:hAnsi="EC Square Sans Pro" w:cs="Calibri"/>
          <w:sz w:val="22"/>
          <w:szCs w:val="22"/>
        </w:rPr>
        <w:t xml:space="preserve"> </w:t>
      </w:r>
      <w:r>
        <w:rPr>
          <w:rFonts w:ascii="EC Square Sans Pro" w:hAnsi="EC Square Sans Pro" w:cs="Calibri"/>
          <w:b/>
          <w:bCs/>
          <w:sz w:val="22"/>
          <w:szCs w:val="22"/>
        </w:rPr>
        <w:t>in schools</w:t>
      </w:r>
      <w:r>
        <w:rPr>
          <w:rFonts w:ascii="EC Square Sans Pro" w:hAnsi="EC Square Sans Pro" w:cs="Calibri"/>
          <w:sz w:val="22"/>
          <w:szCs w:val="22"/>
        </w:rPr>
        <w:t>, as well as to set up artificial intelligence literacy programmes.</w:t>
      </w:r>
      <w:r w:rsidRPr="001F2F66">
        <w:rPr>
          <w:rFonts w:ascii="EC Square Sans Pro" w:hAnsi="EC Square Sans Pro" w:cs="Calibri"/>
          <w:sz w:val="22"/>
          <w:szCs w:val="22"/>
        </w:rPr>
        <w:t xml:space="preserve"> </w:t>
      </w:r>
    </w:p>
    <w:p w14:paraId="66FBEC28" w14:textId="77777777" w:rsidR="00D933B7" w:rsidRPr="005E0B64" w:rsidRDefault="00D933B7" w:rsidP="00D933B7">
      <w:pPr>
        <w:pStyle w:val="Text2"/>
        <w:ind w:left="0"/>
        <w:rPr>
          <w:rFonts w:ascii="EC Square Sans Pro" w:hAnsi="EC Square Sans Pro"/>
          <w:sz w:val="22"/>
          <w:szCs w:val="22"/>
        </w:rPr>
      </w:pPr>
      <w:r>
        <w:rPr>
          <w:rFonts w:ascii="EC Square Sans Pro" w:hAnsi="EC Square Sans Pro"/>
          <w:sz w:val="22"/>
          <w:szCs w:val="22"/>
        </w:rPr>
        <w:t>Launched in October 2022, the</w:t>
      </w:r>
      <w:r>
        <w:rPr>
          <w:rFonts w:ascii="Calibri" w:hAnsi="Calibri" w:cs="Calibri"/>
          <w:sz w:val="22"/>
          <w:szCs w:val="22"/>
        </w:rPr>
        <w:t> </w:t>
      </w:r>
      <w:hyperlink r:id="rId236" w:history="1">
        <w:r w:rsidRPr="001F2F66">
          <w:rPr>
            <w:rStyle w:val="Hyperlink"/>
            <w:rFonts w:ascii="EC Square Sans Pro" w:hAnsi="EC Square Sans Pro"/>
            <w:b/>
            <w:bCs/>
            <w:sz w:val="22"/>
          </w:rPr>
          <w:t>EU Supervisory Digital Finance Academy</w:t>
        </w:r>
      </w:hyperlink>
      <w:r>
        <w:rPr>
          <w:rFonts w:ascii="EC Square Sans Pro" w:hAnsi="EC Square Sans Pro"/>
          <w:sz w:val="22"/>
          <w:szCs w:val="22"/>
        </w:rPr>
        <w:t xml:space="preserve"> continues to</w:t>
      </w:r>
      <w:r>
        <w:rPr>
          <w:rFonts w:ascii="EC Square Sans Pro" w:hAnsi="EC Square Sans Pro"/>
          <w:b/>
          <w:bCs/>
          <w:sz w:val="22"/>
          <w:szCs w:val="22"/>
        </w:rPr>
        <w:t xml:space="preserve"> </w:t>
      </w:r>
      <w:r>
        <w:rPr>
          <w:rFonts w:ascii="EC Square Sans Pro" w:hAnsi="EC Square Sans Pro"/>
          <w:sz w:val="22"/>
          <w:szCs w:val="22"/>
        </w:rPr>
        <w:t>support in his Second edition (2025-2028) the Member States' financial supervisors</w:t>
      </w:r>
      <w:r>
        <w:rPr>
          <w:rFonts w:ascii="Calibri" w:hAnsi="Calibri" w:cs="Calibri"/>
          <w:sz w:val="22"/>
          <w:szCs w:val="22"/>
        </w:rPr>
        <w:t> </w:t>
      </w:r>
      <w:r>
        <w:rPr>
          <w:rFonts w:ascii="EC Square Sans Pro" w:hAnsi="EC Square Sans Pro"/>
          <w:sz w:val="22"/>
          <w:szCs w:val="22"/>
        </w:rPr>
        <w:t xml:space="preserve">in tackling the risks and making the most of the benefits associated with the </w:t>
      </w:r>
      <w:r>
        <w:rPr>
          <w:rFonts w:ascii="EC Square Sans Pro" w:hAnsi="EC Square Sans Pro"/>
          <w:b/>
          <w:bCs/>
          <w:sz w:val="22"/>
          <w:szCs w:val="22"/>
        </w:rPr>
        <w:t>digital transformation in the area of finance</w:t>
      </w:r>
      <w:r>
        <w:rPr>
          <w:rFonts w:ascii="EC Square Sans Pro" w:hAnsi="EC Square Sans Pro"/>
          <w:sz w:val="22"/>
          <w:szCs w:val="22"/>
        </w:rPr>
        <w:t>. This multi-country project involves</w:t>
      </w:r>
      <w:r>
        <w:rPr>
          <w:rFonts w:ascii="Calibri" w:hAnsi="Calibri" w:cs="Calibri"/>
          <w:sz w:val="22"/>
          <w:szCs w:val="22"/>
        </w:rPr>
        <w:t> </w:t>
      </w:r>
      <w:r>
        <w:rPr>
          <w:rFonts w:ascii="EC Square Sans Pro" w:hAnsi="EC Square Sans Pro"/>
          <w:sz w:val="22"/>
          <w:szCs w:val="22"/>
        </w:rPr>
        <w:t>37</w:t>
      </w:r>
      <w:r>
        <w:rPr>
          <w:rFonts w:ascii="Calibri" w:hAnsi="Calibri" w:cs="Calibri"/>
          <w:sz w:val="22"/>
          <w:szCs w:val="22"/>
        </w:rPr>
        <w:t> </w:t>
      </w:r>
      <w:r>
        <w:rPr>
          <w:rFonts w:ascii="EC Square Sans Pro" w:hAnsi="EC Square Sans Pro"/>
          <w:sz w:val="22"/>
          <w:szCs w:val="22"/>
        </w:rPr>
        <w:t>supervisory authorities</w:t>
      </w:r>
      <w:r>
        <w:rPr>
          <w:rFonts w:ascii="Calibri" w:hAnsi="Calibri" w:cs="Calibri"/>
          <w:sz w:val="22"/>
          <w:szCs w:val="22"/>
        </w:rPr>
        <w:t> </w:t>
      </w:r>
      <w:r>
        <w:rPr>
          <w:rFonts w:ascii="EC Square Sans Pro" w:hAnsi="EC Square Sans Pro"/>
          <w:sz w:val="22"/>
          <w:szCs w:val="22"/>
        </w:rPr>
        <w:t>from</w:t>
      </w:r>
      <w:r>
        <w:rPr>
          <w:rFonts w:ascii="Calibri" w:hAnsi="Calibri" w:cs="Calibri"/>
          <w:sz w:val="22"/>
          <w:szCs w:val="22"/>
        </w:rPr>
        <w:t> </w:t>
      </w:r>
      <w:r>
        <w:rPr>
          <w:rFonts w:ascii="EC Square Sans Pro" w:hAnsi="EC Square Sans Pro"/>
          <w:sz w:val="22"/>
          <w:szCs w:val="22"/>
        </w:rPr>
        <w:t xml:space="preserve">26 Member States. </w:t>
      </w:r>
    </w:p>
    <w:p w14:paraId="699F9CAF" w14:textId="77777777" w:rsidR="00D933B7" w:rsidRPr="003A4CFC" w:rsidRDefault="00D933B7" w:rsidP="00D933B7">
      <w:pPr>
        <w:pStyle w:val="Text2"/>
        <w:ind w:left="0"/>
        <w:rPr>
          <w:rFonts w:ascii="EC Square Sans Pro" w:hAnsi="EC Square Sans Pro"/>
          <w:sz w:val="22"/>
          <w:szCs w:val="22"/>
        </w:rPr>
      </w:pPr>
      <w:r>
        <w:rPr>
          <w:rFonts w:ascii="EC Square Sans Pro" w:hAnsi="EC Square Sans Pro"/>
          <w:sz w:val="22"/>
          <w:szCs w:val="22"/>
        </w:rPr>
        <w:t xml:space="preserve">Additionally, the </w:t>
      </w:r>
      <w:hyperlink r:id="rId237" w:history="1">
        <w:r w:rsidRPr="001F2F66">
          <w:rPr>
            <w:rStyle w:val="Hyperlink"/>
            <w:rFonts w:ascii="EC Square Sans Pro" w:hAnsi="EC Square Sans Pro"/>
            <w:b/>
            <w:bCs/>
          </w:rPr>
          <w:t>TSI supported Spain implementing measures to set up the semantical and technical bases for the Statistical Interoperability Node</w:t>
        </w:r>
      </w:hyperlink>
      <w:r>
        <w:rPr>
          <w:rFonts w:ascii="EC Square Sans Pro" w:hAnsi="EC Square Sans Pro"/>
          <w:sz w:val="22"/>
          <w:szCs w:val="22"/>
        </w:rPr>
        <w:t xml:space="preserve"> for data exchange across government bodies at the regional and national level. In addition, it piloted with the National, Canarian, and Andalusian Statistics Institutes to test and evaluate the feasibility of the proposed architecture through the design and development of an operational proof of concept.</w:t>
      </w:r>
      <w:r w:rsidRPr="001F2F66">
        <w:rPr>
          <w:rFonts w:ascii="EC Square Sans Pro" w:hAnsi="EC Square Sans Pro" w:cs="Arial"/>
          <w:color w:val="00002E"/>
          <w:sz w:val="27"/>
          <w:szCs w:val="27"/>
        </w:rPr>
        <w:t xml:space="preserve"> </w:t>
      </w:r>
      <w:r>
        <w:rPr>
          <w:rFonts w:ascii="EC Square Sans Pro" w:hAnsi="EC Square Sans Pro"/>
          <w:sz w:val="22"/>
          <w:szCs w:val="22"/>
        </w:rPr>
        <w:t xml:space="preserve">The initiative enhanced data interoperability, streamlined processes, and supported evidence-based decision-making, as shown in the project </w:t>
      </w:r>
      <w:hyperlink r:id="rId238" w:history="1">
        <w:r w:rsidRPr="001F2F66">
          <w:rPr>
            <w:rStyle w:val="Hyperlink"/>
            <w:rFonts w:ascii="EC Square Sans Pro" w:hAnsi="EC Square Sans Pro"/>
            <w:sz w:val="22"/>
          </w:rPr>
          <w:t>video</w:t>
        </w:r>
      </w:hyperlink>
      <w:r>
        <w:rPr>
          <w:rFonts w:ascii="EC Square Sans Pro" w:hAnsi="EC Square Sans Pro"/>
          <w:sz w:val="22"/>
          <w:szCs w:val="22"/>
        </w:rPr>
        <w:t xml:space="preserve">. </w:t>
      </w:r>
    </w:p>
    <w:p w14:paraId="2B4AE3D4" w14:textId="77777777" w:rsidR="00D933B7" w:rsidRPr="003A4CFC" w:rsidRDefault="00D933B7" w:rsidP="00D933B7">
      <w:pPr>
        <w:pStyle w:val="Text2"/>
        <w:ind w:left="0"/>
        <w:rPr>
          <w:rFonts w:ascii="EC Square Sans Pro" w:hAnsi="EC Square Sans Pro"/>
          <w:sz w:val="22"/>
          <w:szCs w:val="22"/>
        </w:rPr>
      </w:pPr>
      <w:r>
        <w:rPr>
          <w:rFonts w:ascii="EC Square Sans Pro" w:hAnsi="EC Square Sans Pro"/>
          <w:i/>
          <w:iCs/>
          <w:sz w:val="22"/>
          <w:szCs w:val="22"/>
        </w:rPr>
        <w:br/>
      </w:r>
      <w:r>
        <w:rPr>
          <w:rFonts w:ascii="EC Square Sans Pro" w:hAnsi="EC Square Sans Pro"/>
          <w:sz w:val="22"/>
          <w:szCs w:val="22"/>
        </w:rPr>
        <w:t>A TSI flagship initiative on</w:t>
      </w:r>
      <w:r>
        <w:rPr>
          <w:rFonts w:ascii="Calibri" w:hAnsi="Calibri" w:cs="Calibri"/>
          <w:sz w:val="22"/>
          <w:szCs w:val="22"/>
        </w:rPr>
        <w:t> </w:t>
      </w:r>
      <w:r>
        <w:rPr>
          <w:rFonts w:ascii="EC Square Sans Pro" w:hAnsi="EC Square Sans Pro"/>
          <w:b/>
          <w:bCs/>
          <w:sz w:val="22"/>
          <w:szCs w:val="22"/>
        </w:rPr>
        <w:t>digital financial literacy</w:t>
      </w:r>
      <w:r>
        <w:rPr>
          <w:rFonts w:ascii="Calibri" w:hAnsi="Calibri" w:cs="Calibri"/>
          <w:sz w:val="22"/>
          <w:szCs w:val="22"/>
        </w:rPr>
        <w:t> </w:t>
      </w:r>
      <w:r>
        <w:rPr>
          <w:rFonts w:ascii="EC Square Sans Pro" w:hAnsi="EC Square Sans Pro"/>
          <w:sz w:val="22"/>
          <w:szCs w:val="22"/>
        </w:rPr>
        <w:t>will support Croatia, Finland, France, Latvia and Lithuania to address the challenges arising from the increasing use of digital channels to complete complex financial transactions.</w:t>
      </w:r>
    </w:p>
    <w:p w14:paraId="73131853" w14:textId="10A55CA2" w:rsidR="00D933B7" w:rsidRPr="003A4CFC" w:rsidRDefault="00D933B7" w:rsidP="00D933B7">
      <w:pPr>
        <w:pStyle w:val="Text2"/>
        <w:ind w:left="0"/>
        <w:rPr>
          <w:rFonts w:ascii="EC Square Sans Pro" w:hAnsi="EC Square Sans Pro"/>
          <w:i/>
          <w:iCs/>
          <w:sz w:val="22"/>
          <w:szCs w:val="22"/>
        </w:rPr>
      </w:pPr>
      <w:r>
        <w:rPr>
          <w:rFonts w:ascii="EC Square Sans Pro" w:hAnsi="EC Square Sans Pro"/>
          <w:sz w:val="22"/>
          <w:szCs w:val="22"/>
        </w:rPr>
        <w:t xml:space="preserve">The TSI supported Poland's </w:t>
      </w:r>
      <w:r>
        <w:rPr>
          <w:rFonts w:ascii="EC Square Sans Pro" w:hAnsi="EC Square Sans Pro"/>
          <w:b/>
          <w:bCs/>
          <w:sz w:val="22"/>
          <w:szCs w:val="22"/>
        </w:rPr>
        <w:t>digital farming</w:t>
      </w:r>
      <w:r>
        <w:rPr>
          <w:rFonts w:ascii="EC Square Sans Pro" w:hAnsi="EC Square Sans Pro"/>
          <w:sz w:val="22"/>
          <w:szCs w:val="22"/>
        </w:rPr>
        <w:t xml:space="preserve"> </w:t>
      </w:r>
      <w:r>
        <w:rPr>
          <w:rFonts w:ascii="EC Square Sans Pro" w:hAnsi="EC Square Sans Pro"/>
          <w:b/>
          <w:bCs/>
          <w:sz w:val="22"/>
          <w:szCs w:val="22"/>
        </w:rPr>
        <w:t>transformation project</w:t>
      </w:r>
      <w:r>
        <w:rPr>
          <w:rFonts w:ascii="EC Square Sans Pro" w:hAnsi="EC Square Sans Pro"/>
          <w:sz w:val="22"/>
          <w:szCs w:val="22"/>
        </w:rPr>
        <w:t xml:space="preserve">, facilitating a comprehensive analysis of breakthrough technologies and providing recommendations and capacity-building initiatives to enhance farmers' awareness and uptake. </w:t>
      </w:r>
    </w:p>
    <w:p w14:paraId="3E991FF7" w14:textId="77777777" w:rsidR="00D933B7" w:rsidRPr="00011134" w:rsidRDefault="00D933B7" w:rsidP="00D933B7">
      <w:pPr>
        <w:spacing w:after="0"/>
        <w:rPr>
          <w:rFonts w:ascii="EC Square Sans Pro" w:hAnsi="EC Square Sans Pro"/>
          <w:b/>
          <w:bCs/>
        </w:rPr>
      </w:pPr>
      <w:r>
        <w:rPr>
          <w:rFonts w:ascii="EC Square Sans Pro" w:hAnsi="EC Square Sans Pro"/>
          <w:b/>
          <w:bCs/>
        </w:rPr>
        <w:br w:type="page"/>
      </w:r>
    </w:p>
    <w:p w14:paraId="136C0B4B" w14:textId="77777777" w:rsidR="00D933B7" w:rsidRPr="00011134" w:rsidRDefault="00D933B7" w:rsidP="00F72C99">
      <w:pPr>
        <w:pStyle w:val="Heading3"/>
      </w:pPr>
      <w:r>
        <w:t>Contribution to sustainable development goals</w:t>
      </w:r>
    </w:p>
    <w:tbl>
      <w:tblPr>
        <w:tblStyle w:val="PPO2021"/>
        <w:tblW w:w="9310" w:type="dxa"/>
        <w:tblLayout w:type="fixed"/>
        <w:tblCellMar>
          <w:left w:w="115" w:type="dxa"/>
          <w:right w:w="115" w:type="dxa"/>
        </w:tblCellMar>
        <w:tblLook w:val="04A0" w:firstRow="1" w:lastRow="0" w:firstColumn="1" w:lastColumn="0" w:noHBand="0" w:noVBand="1"/>
      </w:tblPr>
      <w:tblGrid>
        <w:gridCol w:w="993"/>
        <w:gridCol w:w="1908"/>
        <w:gridCol w:w="6409"/>
      </w:tblGrid>
      <w:tr w:rsidR="00D933B7" w:rsidRPr="00011134" w14:paraId="2D86B71A"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vAlign w:val="center"/>
          </w:tcPr>
          <w:p w14:paraId="32F9F771" w14:textId="77777777" w:rsidR="00D933B7" w:rsidRPr="00011134" w:rsidRDefault="00D933B7">
            <w:pPr>
              <w:jc w:val="left"/>
              <w:rPr>
                <w:lang w:eastAsia="en-GB"/>
              </w:rPr>
            </w:pPr>
            <w:r>
              <w:rPr>
                <w:lang w:eastAsia="en-GB"/>
              </w:rPr>
              <w:t xml:space="preserve"> SDG</w:t>
            </w:r>
          </w:p>
        </w:tc>
        <w:tc>
          <w:tcPr>
            <w:tcW w:w="1908" w:type="dxa"/>
            <w:vAlign w:val="center"/>
          </w:tcPr>
          <w:p w14:paraId="3A96708F" w14:textId="77777777" w:rsidR="00D933B7" w:rsidRPr="00011134"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6409" w:type="dxa"/>
            <w:vAlign w:val="center"/>
          </w:tcPr>
          <w:p w14:paraId="3868F4DE" w14:textId="77777777" w:rsidR="00D933B7" w:rsidRPr="00011134"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011134" w14:paraId="5A3981A9"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242B1ABE" w14:textId="45D4A21B" w:rsidR="00D933B7" w:rsidRPr="00011134" w:rsidRDefault="00AA26CE">
            <w:pPr>
              <w:rPr>
                <w:lang w:eastAsia="en-GB"/>
              </w:rPr>
            </w:pPr>
            <w:r w:rsidRPr="007B1F5B">
              <w:rPr>
                <w:b w:val="0"/>
                <w:lang w:eastAsia="en-GB"/>
              </w:rPr>
              <w:t>SDG3: Ensure healthy lives and promote well-being for all at all ages</w:t>
            </w:r>
          </w:p>
        </w:tc>
        <w:tc>
          <w:tcPr>
            <w:tcW w:w="1908" w:type="dxa"/>
          </w:tcPr>
          <w:p w14:paraId="24ADAAA4" w14:textId="77777777" w:rsidR="00D933B7" w:rsidRPr="00011134"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409" w:type="dxa"/>
          </w:tcPr>
          <w:p w14:paraId="35781139" w14:textId="77777777" w:rsidR="00D933B7" w:rsidRPr="00011134" w:rsidRDefault="00D933B7">
            <w:pPr>
              <w:cnfStyle w:val="000000100000" w:firstRow="0" w:lastRow="0" w:firstColumn="0" w:lastColumn="0" w:oddVBand="0" w:evenVBand="0" w:oddHBand="1" w:evenHBand="0" w:firstRowFirstColumn="0" w:firstRowLastColumn="0" w:lastRowFirstColumn="0" w:lastRowLastColumn="0"/>
              <w:rPr>
                <w:rFonts w:eastAsia="Times New Roman" w:cs="Times New Roman"/>
              </w:rPr>
            </w:pPr>
            <w:r>
              <w:t xml:space="preserve">Under the TSI 2025, the </w:t>
            </w:r>
            <w:hyperlink r:id="rId239">
              <w:r>
                <w:rPr>
                  <w:rStyle w:val="Hyperlink"/>
                </w:rPr>
                <w:t>‘Safe and Supportive Schools Project’</w:t>
              </w:r>
            </w:hyperlink>
            <w:r>
              <w:t xml:space="preserve"> improves the institutional capacity of the Romanian education system to foster a healthy school environment in which social and emotional learning, psychosocial support, well-being and mental health is entirely part of a whole-school approach. The project ensures a secure and nurturing learning environment for students, while addressing the lack of preventive measures and cooperation between services, as well as the need for socio and emotional learning programs in schools.</w:t>
            </w:r>
          </w:p>
        </w:tc>
      </w:tr>
      <w:tr w:rsidR="00D933B7" w:rsidRPr="00011134" w14:paraId="0D33FBA4"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6B3014F2" w14:textId="2219D446" w:rsidR="00D933B7" w:rsidRPr="00011134" w:rsidRDefault="00D7426C">
            <w:pPr>
              <w:rPr>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1908" w:type="dxa"/>
          </w:tcPr>
          <w:p w14:paraId="2EA07EFA" w14:textId="77777777" w:rsidR="00D933B7" w:rsidRPr="00011134"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409" w:type="dxa"/>
          </w:tcPr>
          <w:p w14:paraId="5E34086C" w14:textId="77777777" w:rsidR="00D933B7" w:rsidRPr="00011134" w:rsidRDefault="00D933B7">
            <w:pPr>
              <w:cnfStyle w:val="000000010000" w:firstRow="0" w:lastRow="0" w:firstColumn="0" w:lastColumn="0" w:oddVBand="0" w:evenVBand="0" w:oddHBand="0" w:evenHBand="1" w:firstRowFirstColumn="0" w:firstRowLastColumn="0" w:lastRowFirstColumn="0" w:lastRowLastColumn="0"/>
              <w:rPr>
                <w:rFonts w:eastAsia="Times New Roman" w:cs="Times New Roman"/>
              </w:rPr>
            </w:pPr>
            <w:r>
              <w:t xml:space="preserve">The </w:t>
            </w:r>
            <w:hyperlink r:id="rId240">
              <w:r>
                <w:rPr>
                  <w:rStyle w:val="Hyperlink"/>
                </w:rPr>
                <w:t>TSI promotes equal access to inclusive education across Italy, Portugal and Spain</w:t>
              </w:r>
            </w:hyperlink>
            <w:r>
              <w:t xml:space="preserve">. The programme provides support to the three countries in their efforts to improve their inclusive education systems and practices, strengthening their systems’ capacity and making sustainable changes. Stakeholders at all levels were involved in sharing knowledge and experience with other countries. The technical support supports the education authorities to improve the design and increase the quality and consistency of the implementation of the policy measures fostering inclusive education. </w:t>
            </w:r>
          </w:p>
        </w:tc>
      </w:tr>
      <w:tr w:rsidR="00D933B7" w:rsidRPr="00011134" w14:paraId="6831633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1E498557" w14:textId="53F1338E" w:rsidR="00D933B7" w:rsidRPr="00011134" w:rsidRDefault="00FD0B5E">
            <w:pPr>
              <w:rPr>
                <w:lang w:eastAsia="en-GB"/>
              </w:rPr>
            </w:pPr>
            <w:r w:rsidRPr="0084135A">
              <w:rPr>
                <w:b w:val="0"/>
                <w:lang w:eastAsia="en-GB"/>
              </w:rPr>
              <w:t>SDG5: Achieve gender equality and empower all women and girls</w:t>
            </w:r>
          </w:p>
        </w:tc>
        <w:tc>
          <w:tcPr>
            <w:tcW w:w="1908" w:type="dxa"/>
          </w:tcPr>
          <w:p w14:paraId="058D2E61" w14:textId="77777777" w:rsidR="00D933B7" w:rsidRPr="00011134"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409" w:type="dxa"/>
          </w:tcPr>
          <w:p w14:paraId="1438F590" w14:textId="77777777" w:rsidR="00D933B7" w:rsidRPr="00011134" w:rsidRDefault="00D933B7">
            <w:pPr>
              <w:cnfStyle w:val="000000100000" w:firstRow="0" w:lastRow="0" w:firstColumn="0" w:lastColumn="0" w:oddVBand="0" w:evenVBand="0" w:oddHBand="1" w:evenHBand="0" w:firstRowFirstColumn="0" w:firstRowLastColumn="0" w:lastRowFirstColumn="0" w:lastRowLastColumn="0"/>
            </w:pPr>
            <w:r>
              <w:t xml:space="preserve">Under the TSI 2025, a number of new gender related projects started recently. For instance, the TSI project on the </w:t>
            </w:r>
            <w:hyperlink r:id="rId241">
              <w:r>
                <w:rPr>
                  <w:rStyle w:val="Hyperlink"/>
                  <w:rFonts w:eastAsia="Times New Roman"/>
                  <w:lang w:eastAsia="en-GB"/>
                </w:rPr>
                <w:t xml:space="preserve">‘Assessment on the effectiveness of </w:t>
              </w:r>
              <w:r>
                <w:rPr>
                  <w:rStyle w:val="Hyperlink"/>
                </w:rPr>
                <w:t>work-life balance and gender equality policies in the labour market’</w:t>
              </w:r>
            </w:hyperlink>
            <w:r>
              <w:t xml:space="preserve"> is helping Portugal to address its demographic challenges and, to promote a more inclusive and equitable society, contributing to the country’s sustainable economic development and competitiveness.</w:t>
            </w:r>
          </w:p>
        </w:tc>
      </w:tr>
      <w:tr w:rsidR="00D933B7" w:rsidRPr="00011134" w14:paraId="1CBEF1FD"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49B8F167" w14:textId="6753BC47" w:rsidR="00D933B7" w:rsidRPr="00011134" w:rsidRDefault="0023568D">
            <w:pPr>
              <w:rPr>
                <w:lang w:eastAsia="en-GB"/>
              </w:rPr>
            </w:pPr>
            <w:r w:rsidRPr="00C74D8B">
              <w:rPr>
                <w:b w:val="0"/>
                <w:lang w:eastAsia="en-GB"/>
              </w:rPr>
              <w:t>SDG6: Ensure availability and sustainable management of water and sanitation for all</w:t>
            </w:r>
          </w:p>
        </w:tc>
        <w:tc>
          <w:tcPr>
            <w:tcW w:w="1908" w:type="dxa"/>
          </w:tcPr>
          <w:p w14:paraId="5711D8E1" w14:textId="77777777" w:rsidR="00D933B7" w:rsidRPr="00011134"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409" w:type="dxa"/>
          </w:tcPr>
          <w:p w14:paraId="62BA0F1F" w14:textId="3273E8D4" w:rsidR="00D933B7" w:rsidRPr="00011134" w:rsidRDefault="00D933B7">
            <w:pPr>
              <w:cnfStyle w:val="000000010000" w:firstRow="0" w:lastRow="0" w:firstColumn="0" w:lastColumn="0" w:oddVBand="0" w:evenVBand="0" w:oddHBand="0" w:evenHBand="1" w:firstRowFirstColumn="0" w:firstRowLastColumn="0" w:lastRowFirstColumn="0" w:lastRowLastColumn="0"/>
            </w:pPr>
            <w:r>
              <w:t xml:space="preserve">The TSI supports Croatia in </w:t>
            </w:r>
            <w:hyperlink r:id="rId242" w:history="1">
              <w:r w:rsidR="004E4AC2" w:rsidRPr="009F30E5">
                <w:rPr>
                  <w:rStyle w:val="Hyperlink"/>
                  <w:rFonts w:asciiTheme="minorHAnsi" w:eastAsia="Times New Roman" w:hAnsiTheme="minorHAnsi" w:cs="Times New Roman"/>
                  <w:sz w:val="24"/>
                  <w:szCs w:val="20"/>
                  <w:lang w:eastAsia="fr-FR"/>
                </w:rPr>
                <w:t>reducing water losses in the supply of drinking water</w:t>
              </w:r>
            </w:hyperlink>
            <w:r>
              <w:t xml:space="preserve">, thereby increasing water efficiency, reducing water stress and improving availability of clean water. The project foresees the development of methodologies to break down at local level the adopted National Plan for water loss reduction. The TSI previously gave technical support for the development of the National Plan, which was adopted in May 2024. </w:t>
            </w:r>
          </w:p>
          <w:p w14:paraId="16E2FADF" w14:textId="77777777" w:rsidR="00D933B7" w:rsidRPr="00011134" w:rsidRDefault="00D933B7">
            <w:pPr>
              <w:cnfStyle w:val="000000010000" w:firstRow="0" w:lastRow="0" w:firstColumn="0" w:lastColumn="0" w:oddVBand="0" w:evenVBand="0" w:oddHBand="0" w:evenHBand="1" w:firstRowFirstColumn="0" w:firstRowLastColumn="0" w:lastRowFirstColumn="0" w:lastRowLastColumn="0"/>
              <w:rPr>
                <w:lang w:eastAsia="en-GB"/>
              </w:rPr>
            </w:pPr>
            <w:r>
              <w:br/>
            </w:r>
          </w:p>
        </w:tc>
      </w:tr>
      <w:tr w:rsidR="00D933B7" w:rsidRPr="00011134" w14:paraId="75A9C320"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64563A7E" w14:textId="126AED00" w:rsidR="00D933B7" w:rsidRPr="00011134" w:rsidRDefault="00203B50">
            <w:pPr>
              <w:rPr>
                <w:lang w:eastAsia="en-GB"/>
              </w:rPr>
            </w:pPr>
            <w:r w:rsidRPr="00203B50">
              <w:rPr>
                <w:b w:val="0"/>
                <w:lang w:eastAsia="en-GB"/>
              </w:rPr>
              <w:t>SDG7: Ensure access to affordable, reliable, sustainable and modern energy for all</w:t>
            </w:r>
          </w:p>
        </w:tc>
        <w:tc>
          <w:tcPr>
            <w:tcW w:w="1908" w:type="dxa"/>
          </w:tcPr>
          <w:p w14:paraId="5B0EEDD5" w14:textId="77777777" w:rsidR="00D933B7" w:rsidRPr="00011134"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409" w:type="dxa"/>
          </w:tcPr>
          <w:p w14:paraId="66C6DA18" w14:textId="5F62A546" w:rsidR="00D933B7" w:rsidRPr="00011134" w:rsidRDefault="00D933B7">
            <w:pPr>
              <w:cnfStyle w:val="000000100000" w:firstRow="0" w:lastRow="0" w:firstColumn="0" w:lastColumn="0" w:oddVBand="0" w:evenVBand="0" w:oddHBand="1" w:evenHBand="0" w:firstRowFirstColumn="0" w:firstRowLastColumn="0" w:lastRowFirstColumn="0" w:lastRowLastColumn="0"/>
              <w:rPr>
                <w:rFonts w:eastAsia="Times New Roman" w:cs="Times New Roman"/>
              </w:rPr>
            </w:pPr>
            <w:r>
              <w:rPr>
                <w:rFonts w:eastAsia="Times New Roman" w:cs="Times New Roman"/>
              </w:rPr>
              <w:t xml:space="preserve">In 2025, the TSI supported Cyprus to study </w:t>
            </w:r>
            <w:hyperlink r:id="rId243" w:history="1">
              <w:r w:rsidR="00D6082F" w:rsidRPr="00CD2D93">
                <w:rPr>
                  <w:rStyle w:val="Hyperlink"/>
                  <w:rFonts w:asciiTheme="minorHAnsi" w:eastAsia="Times New Roman" w:hAnsiTheme="minorHAnsi" w:cs="Times New Roman"/>
                  <w:sz w:val="24"/>
                  <w:szCs w:val="20"/>
                  <w:lang w:eastAsia="fr-FR"/>
                </w:rPr>
                <w:t>photovoltaic i</w:t>
              </w:r>
              <w:r w:rsidR="00D6082F" w:rsidRPr="00CD2D93">
                <w:rPr>
                  <w:rStyle w:val="Hyperlink"/>
                </w:rPr>
                <w:t>nstallation in dams and reservoirs, including Energy Storage Systems</w:t>
              </w:r>
            </w:hyperlink>
            <w:r>
              <w:t xml:space="preserve">. </w:t>
            </w:r>
            <w:r>
              <w:rPr>
                <w:rFonts w:eastAsia="Times New Roman" w:cs="Times New Roman"/>
              </w:rPr>
              <w:t>The project assisted Cyprus in assessing the feasibility and potential of floating photovoltaics, pumped hydroelectric energy storage solutions, and offshore renewables. In partic</w:t>
            </w:r>
            <w:r>
              <w:t>ular</w:t>
            </w:r>
            <w:r>
              <w:rPr>
                <w:rFonts w:eastAsia="Times New Roman" w:cs="Times New Roman"/>
              </w:rPr>
              <w:t xml:space="preserve"> the project delivered technical specifications and recommendations for adjustments in the respective legal frameworks, identified relevant funding instruments, as well as good practices from other EU Member States. </w:t>
            </w:r>
          </w:p>
        </w:tc>
      </w:tr>
      <w:tr w:rsidR="00D933B7" w:rsidRPr="00011134" w14:paraId="1F4D42C7"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0CAF9EDC" w14:textId="4C0BA855" w:rsidR="00D933B7" w:rsidRPr="00011134" w:rsidRDefault="00ED7022">
            <w:pPr>
              <w:rPr>
                <w:lang w:eastAsia="en-GB"/>
              </w:rPr>
            </w:pPr>
            <w:r w:rsidRPr="00ED7022">
              <w:rPr>
                <w:b w:val="0"/>
                <w:lang w:eastAsia="en-GB"/>
              </w:rPr>
              <w:t>SDG8: Promote sustained, inclusive and sustainable economic growth, full and productive employment and decent work for all</w:t>
            </w:r>
          </w:p>
        </w:tc>
        <w:tc>
          <w:tcPr>
            <w:tcW w:w="1908" w:type="dxa"/>
          </w:tcPr>
          <w:p w14:paraId="486E17B1" w14:textId="77777777" w:rsidR="00D933B7" w:rsidRPr="00011134"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409" w:type="dxa"/>
          </w:tcPr>
          <w:p w14:paraId="428FBCDD" w14:textId="77777777" w:rsidR="00D933B7" w:rsidRPr="00011134" w:rsidRDefault="00D933B7">
            <w:pPr>
              <w:cnfStyle w:val="000000010000" w:firstRow="0" w:lastRow="0" w:firstColumn="0" w:lastColumn="0" w:oddVBand="0" w:evenVBand="0" w:oddHBand="0" w:evenHBand="1" w:firstRowFirstColumn="0" w:firstRowLastColumn="0" w:lastRowFirstColumn="0" w:lastRowLastColumn="0"/>
              <w:rPr>
                <w:rFonts w:eastAsia="Times New Roman" w:cs="Times New Roman"/>
              </w:rPr>
            </w:pPr>
            <w:r>
              <w:t xml:space="preserve">The TSI project </w:t>
            </w:r>
            <w:hyperlink r:id="rId244">
              <w:r>
                <w:rPr>
                  <w:rStyle w:val="Hyperlink"/>
                </w:rPr>
                <w:t>‘Enhancing EU Mining Regional Ecosystems to Support the Green Transition and Secure Mineral Raw Materials Supply’</w:t>
              </w:r>
            </w:hyperlink>
            <w:r>
              <w:t>, aims at enhancing the EU’s mining regional ecosystems to contribute to the green transition and the EU Strategic</w:t>
            </w:r>
            <w:r>
              <w:rPr>
                <w:rFonts w:ascii="Calibri" w:hAnsi="Calibri" w:cs="Calibri"/>
              </w:rPr>
              <w:t> </w:t>
            </w:r>
            <w:r>
              <w:t>Autonomy</w:t>
            </w:r>
            <w:r>
              <w:rPr>
                <w:rFonts w:ascii="Calibri" w:hAnsi="Calibri" w:cs="Calibri"/>
              </w:rPr>
              <w:t> </w:t>
            </w:r>
            <w:r>
              <w:t>in mineral raw materials, while improving citizens’ well-being in mining regions.</w:t>
            </w:r>
            <w:r>
              <w:rPr>
                <w:rFonts w:ascii="Calibri" w:hAnsi="Calibri" w:cs="Calibri"/>
              </w:rPr>
              <w:t> </w:t>
            </w:r>
            <w:r>
              <w:t>The project focuses on the mining ecosystems of 10 regions across Greece, Finland, Portugal, Spain and Sweden. The project delivers a common Framework of Action to protect the environment and enhance social acceptance, enhancing innovation and sustainable practices, supporting circular economy and regional growth, resilience and long-term value creation.</w:t>
            </w:r>
          </w:p>
        </w:tc>
      </w:tr>
      <w:tr w:rsidR="00D933B7" w:rsidRPr="00011134" w14:paraId="5AC13C34"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shd w:val="clear" w:color="auto" w:fill="FFFFFF" w:themeFill="background1"/>
          </w:tcPr>
          <w:p w14:paraId="7207939F" w14:textId="6B029DC4" w:rsidR="00D933B7" w:rsidRPr="00011134" w:rsidRDefault="002A42C9">
            <w:pPr>
              <w:rPr>
                <w:lang w:eastAsia="en-GB"/>
              </w:rPr>
            </w:pPr>
            <w:r w:rsidRPr="000A44D9">
              <w:rPr>
                <w:b w:val="0"/>
                <w:lang w:eastAsia="en-GB"/>
              </w:rPr>
              <w:t>SDG9: Build resilient infrastructure, promote inclusive and sustainable industrialization and foster innovation</w:t>
            </w:r>
          </w:p>
        </w:tc>
        <w:tc>
          <w:tcPr>
            <w:tcW w:w="1908" w:type="dxa"/>
            <w:shd w:val="clear" w:color="auto" w:fill="FFFFFF" w:themeFill="background1"/>
          </w:tcPr>
          <w:p w14:paraId="27B737F8" w14:textId="77777777" w:rsidR="00D933B7" w:rsidRPr="00011134"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409" w:type="dxa"/>
            <w:shd w:val="clear" w:color="auto" w:fill="FFFFFF" w:themeFill="background1"/>
          </w:tcPr>
          <w:p w14:paraId="3AEAECA7" w14:textId="77777777" w:rsidR="00D933B7" w:rsidRPr="003C3F30" w:rsidRDefault="00D933B7">
            <w:pPr>
              <w:cnfStyle w:val="000000100000" w:firstRow="0" w:lastRow="0" w:firstColumn="0" w:lastColumn="0" w:oddVBand="0" w:evenVBand="0" w:oddHBand="1" w:evenHBand="0" w:firstRowFirstColumn="0" w:firstRowLastColumn="0" w:lastRowFirstColumn="0" w:lastRowLastColumn="0"/>
            </w:pPr>
            <w:r>
              <w:t>The TSI project ‘Rail Baltica’ contributes to</w:t>
            </w:r>
            <w:r>
              <w:rPr>
                <w:rFonts w:ascii="Calibri" w:hAnsi="Calibri" w:cs="Calibri"/>
              </w:rPr>
              <w:t> </w:t>
            </w:r>
            <w:r>
              <w:t xml:space="preserve">the </w:t>
            </w:r>
            <w:hyperlink r:id="rId245">
              <w:r>
                <w:rPr>
                  <w:rStyle w:val="Hyperlink"/>
                </w:rPr>
                <w:t>development of common approaches for the effective cross border management of the Rail Baltica to connect Estonia, Lithuania, and Latvia</w:t>
              </w:r>
            </w:hyperlink>
            <w:r>
              <w:t xml:space="preserve"> to the central EU rail network. For instance, enhancing common approaches in Public Service Obligations (PSOs), infrastructure management and in particular the rail access charging framework ,as well as the development of a successful financial model for the Rail Baltica.</w:t>
            </w:r>
          </w:p>
          <w:p w14:paraId="6185880D" w14:textId="77777777" w:rsidR="00D933B7" w:rsidRPr="003C3F30" w:rsidRDefault="00D933B7">
            <w:pPr>
              <w:cnfStyle w:val="000000100000" w:firstRow="0" w:lastRow="0" w:firstColumn="0" w:lastColumn="0" w:oddVBand="0" w:evenVBand="0" w:oddHBand="1" w:evenHBand="0" w:firstRowFirstColumn="0" w:firstRowLastColumn="0" w:lastRowFirstColumn="0" w:lastRowLastColumn="0"/>
              <w:rPr>
                <w:rFonts w:eastAsia="Times New Roman" w:cs="Times New Roman"/>
              </w:rPr>
            </w:pPr>
          </w:p>
        </w:tc>
      </w:tr>
      <w:tr w:rsidR="00D933B7" w:rsidRPr="00011134" w14:paraId="724BF7E5"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422F7CCB" w14:textId="4D6A1E06" w:rsidR="00D933B7" w:rsidRPr="00011134" w:rsidRDefault="00752588">
            <w:pPr>
              <w:rPr>
                <w:lang w:eastAsia="en-GB"/>
              </w:rPr>
            </w:pPr>
            <w:r w:rsidRPr="00DB731B">
              <w:rPr>
                <w:b w:val="0"/>
                <w:lang w:eastAsia="en-GB"/>
              </w:rPr>
              <w:t>SDG10: Reduce inequalities within and among countries</w:t>
            </w:r>
          </w:p>
        </w:tc>
        <w:tc>
          <w:tcPr>
            <w:tcW w:w="1908" w:type="dxa"/>
          </w:tcPr>
          <w:p w14:paraId="32D352C9" w14:textId="77777777" w:rsidR="00D933B7" w:rsidRPr="00011134"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409" w:type="dxa"/>
          </w:tcPr>
          <w:p w14:paraId="701BB718" w14:textId="77777777" w:rsidR="00D933B7" w:rsidRPr="00011134" w:rsidRDefault="00D933B7">
            <w:pPr>
              <w:cnfStyle w:val="000000010000" w:firstRow="0" w:lastRow="0" w:firstColumn="0" w:lastColumn="0" w:oddVBand="0" w:evenVBand="0" w:oddHBand="0" w:evenHBand="1" w:firstRowFirstColumn="0" w:firstRowLastColumn="0" w:lastRowFirstColumn="0" w:lastRowLastColumn="0"/>
              <w:rPr>
                <w:rFonts w:eastAsia="Times New Roman" w:cs="Times New Roman"/>
              </w:rPr>
            </w:pPr>
            <w:r>
              <w:t xml:space="preserve">The TSI, in collaboration with the Council of Europe, </w:t>
            </w:r>
            <w:hyperlink r:id="rId246">
              <w:r>
                <w:rPr>
                  <w:rStyle w:val="Hyperlink"/>
                </w:rPr>
                <w:t>supported Finland’s national and local stakeholders in enhancing the inclusive integration of Third Country Nationals</w:t>
              </w:r>
            </w:hyperlink>
            <w:r>
              <w:t xml:space="preserve"> by improving multi-level multi-stakeholder cooperation.</w:t>
            </w:r>
            <w:r>
              <w:rPr>
                <w:rFonts w:ascii="Calibri" w:hAnsi="Calibri" w:cs="Calibri"/>
              </w:rPr>
              <w:t> </w:t>
            </w:r>
            <w:r>
              <w:t>The project improved the community relations in Finland in a range of areas including, migrant</w:t>
            </w:r>
            <w:r>
              <w:rPr>
                <w:rFonts w:cs="EC Square Sans Pro"/>
              </w:rPr>
              <w:t>’</w:t>
            </w:r>
            <w:r>
              <w:t>s participation, education, cultural and social life, urban planning, business, labour market, anti-discrimination and multilingualism.</w:t>
            </w:r>
          </w:p>
        </w:tc>
      </w:tr>
      <w:tr w:rsidR="00D933B7" w:rsidRPr="00011134" w14:paraId="628C9C75"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shd w:val="clear" w:color="auto" w:fill="FFFFFF" w:themeFill="background1"/>
          </w:tcPr>
          <w:p w14:paraId="677206D9" w14:textId="12338770" w:rsidR="00D933B7" w:rsidRPr="00011134" w:rsidRDefault="00685ACC">
            <w:pPr>
              <w:rPr>
                <w:lang w:eastAsia="en-GB"/>
              </w:rPr>
            </w:pPr>
            <w:r w:rsidRPr="00DB1942">
              <w:rPr>
                <w:b w:val="0"/>
                <w:bCs/>
              </w:rPr>
              <w:t>SDG11: Make cities and human settlements inclusive, safe, resilient and sustainable</w:t>
            </w:r>
          </w:p>
        </w:tc>
        <w:tc>
          <w:tcPr>
            <w:tcW w:w="1908" w:type="dxa"/>
            <w:shd w:val="clear" w:color="auto" w:fill="FFFFFF" w:themeFill="background1"/>
          </w:tcPr>
          <w:p w14:paraId="1C7D9A03" w14:textId="77777777" w:rsidR="00D933B7" w:rsidRPr="00011134"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409" w:type="dxa"/>
            <w:shd w:val="clear" w:color="auto" w:fill="FFFFFF" w:themeFill="background1"/>
          </w:tcPr>
          <w:p w14:paraId="198A1D24" w14:textId="77777777" w:rsidR="00D933B7" w:rsidRPr="00011134" w:rsidRDefault="00D933B7">
            <w:pPr>
              <w:cnfStyle w:val="000000100000" w:firstRow="0" w:lastRow="0" w:firstColumn="0" w:lastColumn="0" w:oddVBand="0" w:evenVBand="0" w:oddHBand="1" w:evenHBand="0" w:firstRowFirstColumn="0" w:firstRowLastColumn="0" w:lastRowFirstColumn="0" w:lastRowLastColumn="0"/>
            </w:pPr>
            <w:r>
              <w:rPr>
                <w:rFonts w:eastAsia="Times New Roman" w:cs="Times New Roman"/>
              </w:rPr>
              <w:t xml:space="preserve">The TSI supports the City of Rome to mitigate and adapt to climate-related risks, particularly the urban heat island (UHI) effect. The project mapped the areas facing higher UHI risks and delivered draft action plans for two pilot areas, drawing on international good practices and a co-design process with key stakeholders. To ensure the sustainability of the technical support, the project also provided dedicated trainings, strengthening their technical and operational capacity to implement UHI measures. The project also supported peer-to-peer exchanges with cities facing similar UHI challenges, through a workshop and two study visits organised under the TAIEX (Technical Assistance and Information Exchange) instrument. </w:t>
            </w:r>
          </w:p>
        </w:tc>
      </w:tr>
      <w:tr w:rsidR="00D933B7" w:rsidRPr="00011134" w14:paraId="302B2089"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475B1F0D" w14:textId="0347DEE5" w:rsidR="00D933B7" w:rsidRPr="00011134" w:rsidRDefault="00C941C9">
            <w:pPr>
              <w:rPr>
                <w:lang w:eastAsia="en-GB"/>
              </w:rPr>
            </w:pPr>
            <w:r w:rsidRPr="00C941C9">
              <w:rPr>
                <w:b w:val="0"/>
              </w:rPr>
              <w:t>SDG13: Take urgent action to combat climate change and its impacts</w:t>
            </w:r>
          </w:p>
        </w:tc>
        <w:tc>
          <w:tcPr>
            <w:tcW w:w="1908" w:type="dxa"/>
          </w:tcPr>
          <w:p w14:paraId="0DC31ACE" w14:textId="77777777" w:rsidR="00D933B7" w:rsidRPr="00011134"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409" w:type="dxa"/>
          </w:tcPr>
          <w:p w14:paraId="10E80597" w14:textId="77777777" w:rsidR="00D933B7" w:rsidRPr="00011134" w:rsidRDefault="00D933B7">
            <w:pPr>
              <w:cnfStyle w:val="000000010000" w:firstRow="0" w:lastRow="0" w:firstColumn="0" w:lastColumn="0" w:oddVBand="0" w:evenVBand="0" w:oddHBand="0" w:evenHBand="1" w:firstRowFirstColumn="0" w:firstRowLastColumn="0" w:lastRowFirstColumn="0" w:lastRowLastColumn="0"/>
            </w:pPr>
            <w:r>
              <w:t xml:space="preserve">The </w:t>
            </w:r>
            <w:hyperlink r:id="rId247">
              <w:r>
                <w:rPr>
                  <w:rStyle w:val="Hyperlink"/>
                  <w:rFonts w:eastAsia="Times New Roman"/>
                  <w:lang w:eastAsia="en-GB"/>
                </w:rPr>
                <w:t>TSI sup</w:t>
              </w:r>
              <w:r>
                <w:rPr>
                  <w:rStyle w:val="Hyperlink"/>
                </w:rPr>
                <w:t>ports Cyprus and Slovakia on the revision and update of their National Strategy Adaptation</w:t>
              </w:r>
            </w:hyperlink>
            <w:r>
              <w:t xml:space="preserve"> to climate change and align them with the updated EU framework on climate adaptation. Support measures included revising the national strategy using new climate information, conducting risk assessments, strengthening institutional capacities, engaging stakeholders, and assessing nature-based solutions</w:t>
            </w:r>
          </w:p>
        </w:tc>
      </w:tr>
      <w:tr w:rsidR="00D933B7" w:rsidRPr="00011134" w14:paraId="747D3003"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018C07D5" w14:textId="53D439F5" w:rsidR="00D933B7" w:rsidRPr="00011134" w:rsidRDefault="004D124D">
            <w:pPr>
              <w:rPr>
                <w:lang w:eastAsia="en-GB"/>
              </w:rPr>
            </w:pPr>
            <w:r w:rsidRPr="00DB731B">
              <w:rPr>
                <w:b w:val="0"/>
                <w:lang w:eastAsia="en-GB"/>
              </w:rPr>
              <w:t>SDG14: Conserve and sustainably use the oceans, seas and marine resources for sustainable development</w:t>
            </w:r>
          </w:p>
        </w:tc>
        <w:tc>
          <w:tcPr>
            <w:tcW w:w="1908" w:type="dxa"/>
          </w:tcPr>
          <w:p w14:paraId="7415249B" w14:textId="77777777" w:rsidR="00D933B7" w:rsidRPr="00011134"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409" w:type="dxa"/>
          </w:tcPr>
          <w:p w14:paraId="6A2A5148" w14:textId="77777777" w:rsidR="00D933B7" w:rsidRPr="00011134" w:rsidRDefault="00D933B7">
            <w:pPr>
              <w:cnfStyle w:val="000000100000" w:firstRow="0" w:lastRow="0" w:firstColumn="0" w:lastColumn="0" w:oddVBand="0" w:evenVBand="0" w:oddHBand="1" w:evenHBand="0" w:firstRowFirstColumn="0" w:firstRowLastColumn="0" w:lastRowFirstColumn="0" w:lastRowLastColumn="0"/>
            </w:pPr>
            <w:r>
              <w:rPr>
                <w:rFonts w:eastAsia="Times New Roman" w:cs="Times New Roman"/>
              </w:rPr>
              <w:t xml:space="preserve">The </w:t>
            </w:r>
            <w:hyperlink r:id="rId248">
              <w:r>
                <w:rPr>
                  <w:rStyle w:val="Hyperlink"/>
                  <w:rFonts w:eastAsia="Times New Roman"/>
                </w:rPr>
                <w:t>TSI supported Portugal to identify opportunities to strengthen its maritime strategy.</w:t>
              </w:r>
            </w:hyperlink>
            <w:r>
              <w:rPr>
                <w:rFonts w:eastAsia="Times New Roman" w:cs="Times New Roman"/>
              </w:rPr>
              <w:t xml:space="preserve"> The project delivered recommended actions, policy options and governance tools to inform the development</w:t>
            </w:r>
            <w:r>
              <w:t xml:space="preserve"> the</w:t>
            </w:r>
            <w:r>
              <w:rPr>
                <w:rFonts w:eastAsia="Times New Roman" w:cs="Times New Roman"/>
              </w:rPr>
              <w:t xml:space="preserve"> Strategic Plan 2030, with a particular focus on advancing three strategic objectives: decarbonisation, digitalisation, and sustainability. These recommendations were grounded in an assessment </w:t>
            </w:r>
            <w:r>
              <w:t>of</w:t>
            </w:r>
            <w:r>
              <w:rPr>
                <w:rFonts w:eastAsia="Times New Roman" w:cs="Times New Roman"/>
              </w:rPr>
              <w:t xml:space="preserve"> existing capacities and operations and informed by consultations with stakeholders.</w:t>
            </w:r>
            <w:r>
              <w:t xml:space="preserve"> </w:t>
            </w:r>
          </w:p>
        </w:tc>
      </w:tr>
      <w:tr w:rsidR="00D933B7" w:rsidRPr="00011134" w14:paraId="710B647E" w14:textId="77777777">
        <w:trPr>
          <w:cnfStyle w:val="000000010000" w:firstRow="0" w:lastRow="0" w:firstColumn="0" w:lastColumn="0" w:oddVBand="0" w:evenVBand="0" w:oddHBand="0" w:evenHBand="1"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tcPr>
          <w:p w14:paraId="01A7E2C6" w14:textId="2AF22970" w:rsidR="00D933B7" w:rsidRPr="00011134" w:rsidRDefault="00BB5D33">
            <w:pPr>
              <w:rPr>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1908" w:type="dxa"/>
          </w:tcPr>
          <w:p w14:paraId="20B366D3" w14:textId="77777777" w:rsidR="00D933B7" w:rsidRPr="00011134"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409" w:type="dxa"/>
          </w:tcPr>
          <w:p w14:paraId="1D7C7C88" w14:textId="77777777" w:rsidR="00D933B7" w:rsidRPr="00011134" w:rsidRDefault="00D933B7">
            <w:pPr>
              <w:cnfStyle w:val="000000010000" w:firstRow="0" w:lastRow="0" w:firstColumn="0" w:lastColumn="0" w:oddVBand="0" w:evenVBand="0" w:oddHBand="0" w:evenHBand="1" w:firstRowFirstColumn="0" w:firstRowLastColumn="0" w:lastRowFirstColumn="0" w:lastRowLastColumn="0"/>
              <w:rPr>
                <w:rFonts w:eastAsia="Times New Roman" w:cs="Times New Roman"/>
              </w:rPr>
            </w:pPr>
            <w:r>
              <w:t xml:space="preserve">In 2025 the TSI supported Belgium, Czechia, Estonia, Greece, , Latvia, Lithuania, and the Netherlands in the project </w:t>
            </w:r>
            <w:hyperlink r:id="rId249">
              <w:r>
                <w:rPr>
                  <w:rStyle w:val="Hyperlink"/>
                  <w:rFonts w:eastAsia="Times New Roman"/>
                  <w:lang w:eastAsia="en-GB"/>
                </w:rPr>
                <w:t>‘Building capacity for evidence-informed policymaking in governance and public administration in a post-pandemic Europe’</w:t>
              </w:r>
            </w:hyperlink>
            <w:r>
              <w:t xml:space="preserve"> The project aims to build capacity of participating EU Member States to improve the effectiveness of their public administration, through greater capacity for supply and uptake of scientific knowledge, evaluation and evidence in policy making. </w:t>
            </w:r>
          </w:p>
          <w:p w14:paraId="4BC21E26" w14:textId="77777777" w:rsidR="00D933B7" w:rsidRPr="00011134" w:rsidRDefault="00D933B7">
            <w:pPr>
              <w:cnfStyle w:val="000000010000" w:firstRow="0" w:lastRow="0" w:firstColumn="0" w:lastColumn="0" w:oddVBand="0" w:evenVBand="0" w:oddHBand="0" w:evenHBand="1" w:firstRowFirstColumn="0" w:firstRowLastColumn="0" w:lastRowFirstColumn="0" w:lastRowLastColumn="0"/>
              <w:rPr>
                <w:rFonts w:eastAsia="Times New Roman" w:cs="Times New Roman"/>
              </w:rPr>
            </w:pPr>
          </w:p>
        </w:tc>
      </w:tr>
      <w:tr w:rsidR="00D933B7" w:rsidRPr="00011134" w14:paraId="6A29CCBC"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993" w:type="dxa"/>
            <w:shd w:val="clear" w:color="auto" w:fill="FFFFFF" w:themeFill="background1"/>
          </w:tcPr>
          <w:p w14:paraId="5D1B1F45" w14:textId="1082E42B" w:rsidR="00D933B7" w:rsidRPr="00011134" w:rsidRDefault="00BB5D33">
            <w:pPr>
              <w:rPr>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1908" w:type="dxa"/>
            <w:shd w:val="clear" w:color="auto" w:fill="FFFFFF" w:themeFill="background1"/>
          </w:tcPr>
          <w:p w14:paraId="748B90AD" w14:textId="77777777" w:rsidR="00D933B7" w:rsidRPr="00011134" w:rsidRDefault="00D933B7">
            <w:pPr>
              <w:jc w:val="center"/>
              <w:cnfStyle w:val="000000100000" w:firstRow="0" w:lastRow="0" w:firstColumn="0" w:lastColumn="0" w:oddVBand="0" w:evenVBand="0" w:oddHBand="1" w:evenHBand="0" w:firstRowFirstColumn="0" w:firstRowLastColumn="0" w:lastRowFirstColumn="0" w:lastRowLastColumn="0"/>
            </w:pPr>
            <w:r>
              <w:t>Yes</w:t>
            </w:r>
          </w:p>
        </w:tc>
        <w:tc>
          <w:tcPr>
            <w:tcW w:w="6409" w:type="dxa"/>
            <w:shd w:val="clear" w:color="auto" w:fill="FFFFFF" w:themeFill="background1"/>
          </w:tcPr>
          <w:p w14:paraId="293A2B4B" w14:textId="77777777" w:rsidR="00D933B7" w:rsidRPr="003C3F30" w:rsidRDefault="00D933B7">
            <w:pPr>
              <w:cnfStyle w:val="000000100000" w:firstRow="0" w:lastRow="0" w:firstColumn="0" w:lastColumn="0" w:oddVBand="0" w:evenVBand="0" w:oddHBand="1" w:evenHBand="0" w:firstRowFirstColumn="0" w:firstRowLastColumn="0" w:lastRowFirstColumn="0" w:lastRowLastColumn="0"/>
            </w:pPr>
            <w:r>
              <w:t>This multi-country TSI project ‘Building Policy Coherence for Sustainable Development (PCSD)’ supports bridging existing gaps in implementing the 2030 Agenda and its Sustainable Development Goals (SDGs) in Austria, Italy and Slovakia. The project enhances policy coherence for sustainable development (PCSD). It encompassed measures to implement policy coherence principles and practices, enhancing the approaches to address global challenges.</w:t>
            </w:r>
          </w:p>
          <w:p w14:paraId="379BAC32" w14:textId="77777777" w:rsidR="00D933B7" w:rsidRPr="00011134" w:rsidRDefault="00D933B7">
            <w:pPr>
              <w:cnfStyle w:val="000000100000" w:firstRow="0" w:lastRow="0" w:firstColumn="0" w:lastColumn="0" w:oddVBand="0" w:evenVBand="0" w:oddHBand="1" w:evenHBand="0" w:firstRowFirstColumn="0" w:firstRowLastColumn="0" w:lastRowFirstColumn="0" w:lastRowLastColumn="0"/>
            </w:pPr>
          </w:p>
        </w:tc>
      </w:tr>
    </w:tbl>
    <w:p w14:paraId="7B419F43" w14:textId="77777777" w:rsidR="00D933B7" w:rsidRPr="00011134" w:rsidRDefault="00D933B7" w:rsidP="00F72C99">
      <w:pPr>
        <w:pStyle w:val="Heading3"/>
        <w:rPr>
          <w:rFonts w:eastAsiaTheme="majorEastAsia"/>
          <w:color w:val="00B050"/>
        </w:rPr>
      </w:pPr>
      <w:r>
        <w:rPr>
          <w:rFonts w:eastAsiaTheme="majorEastAsia"/>
        </w:rPr>
        <w:t xml:space="preserve">Support to reforms </w:t>
      </w:r>
    </w:p>
    <w:p w14:paraId="1F87C3F4" w14:textId="77777777" w:rsidR="00D933B7" w:rsidRPr="00011134" w:rsidRDefault="00D933B7" w:rsidP="00D933B7">
      <w:pPr>
        <w:spacing w:after="240"/>
        <w:rPr>
          <w:rFonts w:ascii="EC Square Sans Pro" w:hAnsi="EC Square Sans Pro"/>
          <w:sz w:val="22"/>
          <w:szCs w:val="22"/>
        </w:rPr>
      </w:pPr>
      <w:r>
        <w:rPr>
          <w:rFonts w:ascii="EC Square Sans Pro" w:hAnsi="EC Square Sans Pro"/>
          <w:sz w:val="22"/>
          <w:szCs w:val="22"/>
        </w:rPr>
        <w:t xml:space="preserve">By bringing together </w:t>
      </w:r>
      <w:r>
        <w:rPr>
          <w:rFonts w:ascii="EC Square Sans Pro" w:hAnsi="EC Square Sans Pro"/>
          <w:b/>
          <w:bCs/>
          <w:sz w:val="22"/>
          <w:szCs w:val="22"/>
        </w:rPr>
        <w:t>expertise from different backgrounds</w:t>
      </w:r>
      <w:r>
        <w:rPr>
          <w:rFonts w:ascii="EC Square Sans Pro" w:hAnsi="EC Square Sans Pro"/>
          <w:sz w:val="22"/>
          <w:szCs w:val="22"/>
        </w:rPr>
        <w:t xml:space="preserve">, such as from international organizations, the private sector, and from other Member States, the Technical Support Instrument helps Member States to carry out reforms that create jobs, inclusive societies and sustainable growth. </w:t>
      </w:r>
    </w:p>
    <w:p w14:paraId="36752FCC" w14:textId="77777777" w:rsidR="00D933B7" w:rsidRPr="00011134" w:rsidRDefault="00D933B7" w:rsidP="00D933B7">
      <w:pPr>
        <w:rPr>
          <w:rFonts w:ascii="EC Square Sans Pro" w:eastAsia="EC Square Sans Pro" w:hAnsi="EC Square Sans Pro" w:cs="EC Square Sans Pro"/>
          <w:color w:val="000000" w:themeColor="text1"/>
          <w:sz w:val="22"/>
          <w:szCs w:val="22"/>
        </w:rPr>
      </w:pPr>
      <w:r>
        <w:rPr>
          <w:rFonts w:ascii="EC Square Sans Pro" w:eastAsia="EC Square Sans Pro" w:hAnsi="EC Square Sans Pro" w:cs="EC Square Sans Pro"/>
          <w:color w:val="000000" w:themeColor="text1"/>
          <w:sz w:val="22"/>
          <w:szCs w:val="22"/>
        </w:rPr>
        <w:t xml:space="preserve">In 2025, the Technical Support Instrument continued to support </w:t>
      </w:r>
      <w:r>
        <w:rPr>
          <w:rFonts w:ascii="EC Square Sans Pro" w:eastAsia="EC Square Sans Pro" w:hAnsi="EC Square Sans Pro" w:cs="EC Square Sans Pro"/>
          <w:b/>
          <w:bCs/>
          <w:color w:val="000000" w:themeColor="text1"/>
          <w:sz w:val="22"/>
          <w:szCs w:val="22"/>
        </w:rPr>
        <w:t>smart, sustainable and socially responsible reforms</w:t>
      </w:r>
      <w:r>
        <w:rPr>
          <w:rFonts w:ascii="EC Square Sans Pro" w:eastAsia="EC Square Sans Pro" w:hAnsi="EC Square Sans Pro" w:cs="EC Square Sans Pro"/>
          <w:color w:val="000000" w:themeColor="text1"/>
          <w:sz w:val="22"/>
          <w:szCs w:val="22"/>
        </w:rPr>
        <w:t xml:space="preserve"> in a wide range of policy areas</w:t>
      </w:r>
      <w:r>
        <w:rPr>
          <w:rFonts w:ascii="EC Square Sans Pro" w:hAnsi="EC Square Sans Pro"/>
          <w:sz w:val="22"/>
          <w:szCs w:val="22"/>
        </w:rPr>
        <w:t xml:space="preserve"> while strengthening all types of administrative capacities, especially the internal administrative mechanisms for reforms across the EU.</w:t>
      </w:r>
      <w:r>
        <w:rPr>
          <w:rFonts w:ascii="EC Square Sans Pro" w:eastAsia="EC Square Sans Pro" w:hAnsi="EC Square Sans Pro" w:cs="EC Square Sans Pro"/>
          <w:color w:val="000000" w:themeColor="text1"/>
          <w:sz w:val="22"/>
          <w:szCs w:val="22"/>
        </w:rPr>
        <w:t xml:space="preserve"> For instance, the TSI multi-country project </w:t>
      </w:r>
      <w:hyperlink r:id="rId250" w:history="1">
        <w:r>
          <w:rPr>
            <w:rStyle w:val="Hyperlink"/>
            <w:rFonts w:eastAsia="EC Square Sans Pro" w:cs="EC Square Sans Pro"/>
            <w:sz w:val="22"/>
          </w:rPr>
          <w:t>‘Sustainability</w:t>
        </w:r>
        <w:r>
          <w:rPr>
            <w:rStyle w:val="Hyperlink"/>
            <w:rFonts w:ascii="Calibri" w:eastAsia="EC Square Sans Pro" w:hAnsi="Calibri" w:cs="Calibri"/>
            <w:sz w:val="22"/>
          </w:rPr>
          <w:t xml:space="preserve"> </w:t>
        </w:r>
        <w:r>
          <w:rPr>
            <w:rStyle w:val="Hyperlink"/>
            <w:rFonts w:eastAsia="EC Square Sans Pro" w:cs="EC Square Sans Pro"/>
            <w:sz w:val="22"/>
          </w:rPr>
          <w:t>in</w:t>
        </w:r>
        <w:r>
          <w:rPr>
            <w:rStyle w:val="Hyperlink"/>
            <w:rFonts w:ascii="Calibri" w:eastAsia="EC Square Sans Pro" w:hAnsi="Calibri" w:cs="Calibri"/>
            <w:sz w:val="22"/>
          </w:rPr>
          <w:t xml:space="preserve"> </w:t>
        </w:r>
        <w:r>
          <w:rPr>
            <w:rStyle w:val="Hyperlink"/>
            <w:rFonts w:eastAsia="EC Square Sans Pro" w:cs="EC Square Sans Pro"/>
            <w:sz w:val="22"/>
          </w:rPr>
          <w:t>Local</w:t>
        </w:r>
        <w:r>
          <w:rPr>
            <w:rStyle w:val="Hyperlink"/>
            <w:rFonts w:ascii="Calibri" w:eastAsia="EC Square Sans Pro" w:hAnsi="Calibri" w:cs="Calibri"/>
            <w:sz w:val="22"/>
          </w:rPr>
          <w:t xml:space="preserve"> </w:t>
        </w:r>
        <w:r>
          <w:rPr>
            <w:rStyle w:val="Hyperlink"/>
            <w:rFonts w:eastAsia="EC Square Sans Pro" w:cs="EC Square Sans Pro"/>
            <w:sz w:val="22"/>
          </w:rPr>
          <w:t>Public</w:t>
        </w:r>
        <w:r>
          <w:rPr>
            <w:rStyle w:val="Hyperlink"/>
            <w:rFonts w:ascii="Calibri" w:eastAsia="EC Square Sans Pro" w:hAnsi="Calibri" w:cs="Calibri"/>
            <w:sz w:val="22"/>
          </w:rPr>
          <w:t xml:space="preserve"> </w:t>
        </w:r>
        <w:r>
          <w:rPr>
            <w:rStyle w:val="Hyperlink"/>
            <w:rFonts w:eastAsia="EC Square Sans Pro" w:cs="EC Square Sans Pro"/>
            <w:sz w:val="22"/>
          </w:rPr>
          <w:t>Finances</w:t>
        </w:r>
        <w:r>
          <w:rPr>
            <w:rStyle w:val="Hyperlink"/>
            <w:rFonts w:ascii="Calibri" w:eastAsia="EC Square Sans Pro" w:hAnsi="Calibri" w:cs="Calibri"/>
            <w:sz w:val="22"/>
          </w:rPr>
          <w:t> </w:t>
        </w:r>
        <w:r>
          <w:rPr>
            <w:rStyle w:val="Hyperlink"/>
            <w:rFonts w:eastAsia="EC Square Sans Pro" w:cs="EC Square Sans Pro"/>
            <w:sz w:val="22"/>
          </w:rPr>
          <w:t>-</w:t>
        </w:r>
        <w:r>
          <w:rPr>
            <w:rStyle w:val="Hyperlink"/>
            <w:rFonts w:ascii="Calibri" w:eastAsia="EC Square Sans Pro" w:hAnsi="Calibri" w:cs="Calibri"/>
            <w:sz w:val="22"/>
          </w:rPr>
          <w:t> </w:t>
        </w:r>
        <w:r>
          <w:rPr>
            <w:rStyle w:val="Hyperlink"/>
            <w:rFonts w:eastAsia="EC Square Sans Pro" w:cs="EC Square Sans Pro"/>
            <w:sz w:val="22"/>
          </w:rPr>
          <w:t>SLPF’</w:t>
        </w:r>
      </w:hyperlink>
      <w:r>
        <w:rPr>
          <w:rFonts w:ascii="EC Square Sans Pro" w:eastAsia="EC Square Sans Pro" w:hAnsi="EC Square Sans Pro" w:cs="EC Square Sans Pro"/>
          <w:color w:val="000000" w:themeColor="text1"/>
          <w:sz w:val="22"/>
          <w:szCs w:val="22"/>
        </w:rPr>
        <w:t xml:space="preserve"> focuses</w:t>
      </w:r>
      <w:r>
        <w:rPr>
          <w:rFonts w:ascii="Calibri" w:eastAsia="EC Square Sans Pro" w:hAnsi="Calibri" w:cs="Calibri"/>
          <w:color w:val="000000" w:themeColor="text1"/>
          <w:sz w:val="22"/>
          <w:szCs w:val="22"/>
        </w:rPr>
        <w:t xml:space="preserve"> </w:t>
      </w:r>
      <w:r>
        <w:rPr>
          <w:rFonts w:ascii="EC Square Sans Pro" w:eastAsia="EC Square Sans Pro" w:hAnsi="EC Square Sans Pro" w:cs="EC Square Sans Pro"/>
          <w:color w:val="000000" w:themeColor="text1"/>
          <w:sz w:val="22"/>
          <w:szCs w:val="22"/>
        </w:rPr>
        <w:t>on developing the foundations for "SDG Budgeting" in local governance systems. The project supported delivering city-specific and joint reports assessing SDG budgeting practices, while developing tailored methodologies, KPIs, and action plans with a view to improve budgeting coherence, transparency, and resource allocation. This helped lay the groundwork for institutionalized SDG-oriented financial management benefiting around 5</w:t>
      </w:r>
      <w:r>
        <w:rPr>
          <w:rFonts w:ascii="Calibri" w:eastAsia="EC Square Sans Pro" w:hAnsi="Calibri" w:cs="Calibri"/>
          <w:color w:val="000000" w:themeColor="text1"/>
          <w:sz w:val="22"/>
          <w:szCs w:val="22"/>
        </w:rPr>
        <w:t> </w:t>
      </w:r>
      <w:r>
        <w:rPr>
          <w:rFonts w:ascii="EC Square Sans Pro" w:eastAsia="EC Square Sans Pro" w:hAnsi="EC Square Sans Pro" w:cs="EC Square Sans Pro"/>
          <w:color w:val="000000" w:themeColor="text1"/>
          <w:sz w:val="22"/>
          <w:szCs w:val="22"/>
        </w:rPr>
        <w:t xml:space="preserve">million residents and serving as a transferable model for other EU municipalities. </w:t>
      </w:r>
    </w:p>
    <w:p w14:paraId="48B77BE0" w14:textId="77777777" w:rsidR="00D933B7" w:rsidRPr="00011134" w:rsidRDefault="00D933B7" w:rsidP="00D933B7">
      <w:pPr>
        <w:spacing w:after="240"/>
        <w:rPr>
          <w:rFonts w:ascii="EC Square Sans Pro" w:eastAsia="EC Square Sans Pro" w:hAnsi="EC Square Sans Pro" w:cs="EC Square Sans Pro"/>
          <w:color w:val="000000" w:themeColor="text1"/>
          <w:sz w:val="22"/>
          <w:szCs w:val="22"/>
        </w:rPr>
      </w:pPr>
      <w:r>
        <w:rPr>
          <w:rFonts w:ascii="EC Square Sans Pro" w:eastAsia="EC Square Sans Pro" w:hAnsi="EC Square Sans Pro" w:cs="EC Square Sans Pro"/>
          <w:color w:val="000000" w:themeColor="text1"/>
          <w:sz w:val="22"/>
          <w:szCs w:val="22"/>
        </w:rPr>
        <w:t xml:space="preserve">The TSI support to </w:t>
      </w:r>
      <w:r>
        <w:rPr>
          <w:rFonts w:ascii="EC Square Sans Pro" w:eastAsia="EC Square Sans Pro" w:hAnsi="EC Square Sans Pro" w:cs="EC Square Sans Pro"/>
          <w:b/>
          <w:bCs/>
          <w:color w:val="000000" w:themeColor="text1"/>
          <w:sz w:val="22"/>
          <w:szCs w:val="22"/>
        </w:rPr>
        <w:t>EU’s competitiveness</w:t>
      </w:r>
      <w:r>
        <w:rPr>
          <w:rFonts w:ascii="EC Square Sans Pro" w:eastAsia="EC Square Sans Pro" w:hAnsi="EC Square Sans Pro" w:cs="EC Square Sans Pro"/>
          <w:color w:val="000000" w:themeColor="text1"/>
          <w:sz w:val="22"/>
          <w:szCs w:val="22"/>
        </w:rPr>
        <w:t xml:space="preserve"> continues to show significant results, as recently reported in the </w:t>
      </w:r>
      <w:hyperlink r:id="rId251" w:history="1">
        <w:r>
          <w:rPr>
            <w:rStyle w:val="Hyperlink"/>
            <w:rFonts w:eastAsia="EC Square Sans Pro" w:cs="EC Square Sans Pro"/>
            <w:sz w:val="22"/>
          </w:rPr>
          <w:t>TSI Annual Report 2024</w:t>
        </w:r>
      </w:hyperlink>
      <w:r>
        <w:rPr>
          <w:rFonts w:eastAsia="EC Square Sans Pro"/>
          <w:color w:val="000000" w:themeColor="text1"/>
        </w:rPr>
        <w:t>.</w:t>
      </w:r>
      <w:r>
        <w:rPr>
          <w:rFonts w:ascii="EC Square Sans Pro" w:eastAsia="EC Square Sans Pro" w:hAnsi="EC Square Sans Pro" w:cs="EC Square Sans Pro"/>
          <w:color w:val="000000" w:themeColor="text1"/>
          <w:sz w:val="22"/>
          <w:szCs w:val="22"/>
        </w:rPr>
        <w:t xml:space="preserve"> The programme contributed to the achievement of a wide range of competitiveness drivers, fostering the functioning of the single market to improving capacity of Member States to deliver reforms for trade and open strategic autonomy. For example, </w:t>
      </w:r>
      <w:r>
        <w:rPr>
          <w:rFonts w:ascii="EC Square Sans Pro" w:eastAsia="EC Square Sans Pro" w:hAnsi="EC Square Sans Pro" w:cs="EC Square Sans Pro"/>
          <w:b/>
          <w:bCs/>
          <w:color w:val="000000" w:themeColor="text1"/>
          <w:sz w:val="22"/>
          <w:szCs w:val="22"/>
        </w:rPr>
        <w:t xml:space="preserve">the </w:t>
      </w:r>
      <w:hyperlink r:id="rId252" w:history="1">
        <w:r>
          <w:rPr>
            <w:rStyle w:val="Hyperlink"/>
            <w:rFonts w:eastAsia="EC Square Sans Pro" w:cs="EC Square Sans Pro"/>
            <w:sz w:val="22"/>
          </w:rPr>
          <w:t>public administration cooperation exchange</w:t>
        </w:r>
      </w:hyperlink>
      <w:r>
        <w:rPr>
          <w:rFonts w:ascii="EC Square Sans Pro" w:eastAsia="EC Square Sans Pro" w:hAnsi="EC Square Sans Pro" w:cs="EC Square Sans Pro"/>
          <w:b/>
          <w:bCs/>
          <w:color w:val="000000" w:themeColor="text1"/>
          <w:sz w:val="22"/>
          <w:szCs w:val="22"/>
        </w:rPr>
        <w:t xml:space="preserve"> multi-country flagship project</w:t>
      </w:r>
      <w:r>
        <w:rPr>
          <w:rFonts w:ascii="EC Square Sans Pro" w:eastAsia="EC Square Sans Pro" w:hAnsi="EC Square Sans Pro" w:cs="EC Square Sans Pro"/>
          <w:color w:val="000000" w:themeColor="text1"/>
          <w:sz w:val="22"/>
          <w:szCs w:val="22"/>
        </w:rPr>
        <w:t xml:space="preserve"> aims to promote cooperation and cross-border exchanges among Member States to build administrative capacity and prepare the next generation of policymakers in the EU, giving the opportunity to more than 800 civil servant to exchange experience between 2023 and 2025. It leverages </w:t>
      </w:r>
      <w:r>
        <w:rPr>
          <w:rFonts w:ascii="EC Square Sans Pro" w:eastAsia="EC Square Sans Pro" w:hAnsi="EC Square Sans Pro" w:cs="EC Square Sans Pro"/>
          <w:b/>
          <w:bCs/>
          <w:color w:val="000000" w:themeColor="text1"/>
          <w:sz w:val="22"/>
          <w:szCs w:val="22"/>
        </w:rPr>
        <w:t xml:space="preserve">Technical Assistance and Information Exchange (TAIEX) </w:t>
      </w:r>
      <w:r>
        <w:rPr>
          <w:rFonts w:ascii="EC Square Sans Pro" w:eastAsia="EC Square Sans Pro" w:hAnsi="EC Square Sans Pro" w:cs="EC Square Sans Pro"/>
          <w:color w:val="000000" w:themeColor="text1"/>
          <w:sz w:val="22"/>
          <w:szCs w:val="22"/>
        </w:rPr>
        <w:t>b</w:t>
      </w:r>
      <w:r>
        <w:rPr>
          <w:rFonts w:ascii="EC Square Sans Pro" w:hAnsi="EC Square Sans Pro"/>
          <w:sz w:val="22"/>
          <w:szCs w:val="22"/>
        </w:rPr>
        <w:t>etween administrations of different Member States.</w:t>
      </w:r>
    </w:p>
    <w:p w14:paraId="42182740" w14:textId="77777777" w:rsidR="00D933B7" w:rsidRPr="00011134" w:rsidRDefault="00D933B7" w:rsidP="00D933B7">
      <w:pPr>
        <w:spacing w:after="240"/>
        <w:rPr>
          <w:rFonts w:ascii="EC Square Sans Pro" w:hAnsi="EC Square Sans Pro"/>
          <w:sz w:val="22"/>
          <w:szCs w:val="22"/>
        </w:rPr>
      </w:pPr>
      <w:r>
        <w:rPr>
          <w:rFonts w:ascii="EC Square Sans Pro" w:hAnsi="EC Square Sans Pro"/>
          <w:sz w:val="22"/>
          <w:szCs w:val="22"/>
        </w:rPr>
        <w:t>Furthermore, in the framework of 2026 the TSI will provide support regarding the implementation of country-specific recommendations (CSR) and crucial reforms in the Member States. The programme will address technically difficult-to-implement CSRs targeting highest implementation needs and challenges.</w:t>
      </w:r>
    </w:p>
    <w:p w14:paraId="33A6AB27" w14:textId="77777777" w:rsidR="00D933B7" w:rsidRPr="00011134" w:rsidRDefault="00D933B7" w:rsidP="00D933B7">
      <w:pPr>
        <w:pStyle w:val="Text2"/>
        <w:ind w:left="0"/>
        <w:rPr>
          <w:rFonts w:ascii="EC Square Sans Pro" w:hAnsi="EC Square Sans Pro"/>
          <w:sz w:val="22"/>
          <w:szCs w:val="22"/>
        </w:rPr>
      </w:pPr>
    </w:p>
    <w:p w14:paraId="1C00B609" w14:textId="77777777" w:rsidR="00D933B7" w:rsidRPr="00011134" w:rsidRDefault="00D933B7" w:rsidP="00F72C99">
      <w:pPr>
        <w:pStyle w:val="Heading3"/>
        <w:rPr>
          <w:rFonts w:eastAsiaTheme="majorEastAsia"/>
        </w:rPr>
      </w:pPr>
      <w:r>
        <w:rPr>
          <w:rFonts w:eastAsiaTheme="majorEastAsia"/>
        </w:rPr>
        <w:t xml:space="preserve">Contribution to strategic technologies (STEP) </w:t>
      </w:r>
    </w:p>
    <w:p w14:paraId="625439F4" w14:textId="77777777" w:rsidR="00D933B7" w:rsidRPr="00011134" w:rsidRDefault="00D933B7" w:rsidP="00D933B7">
      <w:r>
        <w:t>Not applicable</w:t>
      </w:r>
    </w:p>
    <w:p w14:paraId="544038CE" w14:textId="77777777" w:rsidR="00D933B7" w:rsidRDefault="00D933B7" w:rsidP="00D933B7">
      <w:pPr>
        <w:keepNext/>
        <w:keepLines/>
        <w:tabs>
          <w:tab w:val="left" w:pos="7172"/>
        </w:tabs>
        <w:outlineLvl w:val="4"/>
        <w:rPr>
          <w:rFonts w:ascii="EC Square Sans Pro Medium" w:eastAsiaTheme="majorEastAsia" w:hAnsi="EC Square Sans Pro Medium" w:cstheme="majorBidi"/>
          <w:sz w:val="36"/>
          <w:szCs w:val="36"/>
        </w:rPr>
      </w:pPr>
    </w:p>
    <w:p w14:paraId="3ED017A5" w14:textId="77777777" w:rsidR="00D933B7" w:rsidRDefault="00D933B7" w:rsidP="00D933B7">
      <w:pPr>
        <w:sectPr w:rsidR="00D933B7" w:rsidSect="00D40104">
          <w:headerReference w:type="even" r:id="rId253"/>
          <w:headerReference w:type="default" r:id="rId254"/>
          <w:footerReference w:type="even" r:id="rId255"/>
          <w:footerReference w:type="default" r:id="rId256"/>
          <w:headerReference w:type="first" r:id="rId257"/>
          <w:footerReference w:type="first" r:id="rId258"/>
          <w:pgSz w:w="11907" w:h="16840"/>
          <w:pgMar w:top="1440" w:right="1134" w:bottom="1440" w:left="1134" w:header="0" w:footer="476" w:gutter="0"/>
          <w:cols w:space="720"/>
          <w:docGrid w:linePitch="326"/>
        </w:sectPr>
      </w:pPr>
    </w:p>
    <w:p w14:paraId="5027E27E" w14:textId="33E6251E" w:rsidR="00D933B7" w:rsidRPr="00137E12" w:rsidRDefault="001A30CB" w:rsidP="00D933B7">
      <w:pPr>
        <w:pStyle w:val="Heading1"/>
      </w:pPr>
      <w:bookmarkStart w:id="47" w:name="toc_sec_15"/>
      <w:bookmarkStart w:id="48" w:name="_Toc228976536"/>
      <w:bookmarkEnd w:id="47"/>
      <w:r>
        <w:rPr>
          <w:noProof/>
        </w:rPr>
        <w:t>P</w:t>
      </w:r>
      <w:r w:rsidR="00D933B7" w:rsidRPr="00137E12">
        <w:rPr>
          <w:noProof/>
        </w:rPr>
        <w:t>ERICLES IV</w:t>
      </w:r>
      <w:bookmarkEnd w:id="48"/>
    </w:p>
    <w:p w14:paraId="2528D58A" w14:textId="77777777" w:rsidR="00D933B7" w:rsidRPr="00742189" w:rsidRDefault="00D933B7" w:rsidP="00D933B7">
      <w:pPr>
        <w:pStyle w:val="Heading2"/>
        <w:rPr>
          <w:lang w:val="en-IE"/>
        </w:rPr>
      </w:pPr>
      <w:r w:rsidRPr="008353C8">
        <w:rPr>
          <w:lang w:val="en-IE"/>
        </w:rPr>
        <w:t>EXCHANGE, ASSISTANCE AND TRAINING PROGRAMME FOR THE PROTECTION OF THE EURO AGAINST COUNTERFEITING</w:t>
      </w:r>
    </w:p>
    <w:p w14:paraId="2A94D9D7" w14:textId="1645FF4B"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462B964D" w14:textId="77777777">
        <w:trPr>
          <w:trHeight w:val="1584"/>
          <w:jc w:val="left"/>
        </w:trPr>
        <w:tc>
          <w:tcPr>
            <w:tcW w:w="2410" w:type="dxa"/>
          </w:tcPr>
          <w:p w14:paraId="2B75C441" w14:textId="77777777" w:rsidR="00D933B7" w:rsidRDefault="00D933B7">
            <w:pPr>
              <w:spacing w:before="120" w:after="120"/>
              <w:rPr>
                <w:sz w:val="28"/>
                <w:szCs w:val="28"/>
              </w:rPr>
            </w:pPr>
            <w:r>
              <w:rPr>
                <w:sz w:val="28"/>
                <w:szCs w:val="28"/>
              </w:rPr>
              <w:t>444</w:t>
            </w:r>
            <w:r>
              <w:rPr>
                <w:rFonts w:ascii="Calibri" w:hAnsi="Calibri" w:cs="Calibri"/>
                <w:sz w:val="28"/>
                <w:szCs w:val="28"/>
              </w:rPr>
              <w:t> </w:t>
            </w:r>
            <w:r>
              <w:rPr>
                <w:sz w:val="28"/>
                <w:szCs w:val="28"/>
              </w:rPr>
              <w:t>000</w:t>
            </w:r>
            <w:r>
              <w:t xml:space="preserve"> </w:t>
            </w:r>
          </w:p>
          <w:p w14:paraId="5FF6BF76" w14:textId="77777777" w:rsidR="00D933B7" w:rsidRPr="0047239D" w:rsidRDefault="00D933B7">
            <w:pPr>
              <w:spacing w:before="120" w:after="120"/>
            </w:pPr>
            <w:r>
              <w:t>counterfeit euro banknotes were detected in 2025</w:t>
            </w:r>
            <w:r>
              <w:rPr>
                <w:rFonts w:ascii="Calibri" w:hAnsi="Calibri" w:cs="Calibri"/>
              </w:rPr>
              <w:t> </w:t>
            </w:r>
            <w:r>
              <w:t>(*).</w:t>
            </w:r>
          </w:p>
        </w:tc>
        <w:tc>
          <w:tcPr>
            <w:cnfStyle w:val="000001000000" w:firstRow="0" w:lastRow="0" w:firstColumn="0" w:lastColumn="0" w:oddVBand="0" w:evenVBand="1" w:oddHBand="0" w:evenHBand="0" w:firstRowFirstColumn="0" w:firstRowLastColumn="0" w:lastRowFirstColumn="0" w:lastRowLastColumn="0"/>
            <w:tcW w:w="2409" w:type="dxa"/>
          </w:tcPr>
          <w:p w14:paraId="181C0782" w14:textId="77777777" w:rsidR="00D933B7" w:rsidRDefault="00D933B7">
            <w:pPr>
              <w:spacing w:before="120" w:after="120"/>
              <w:rPr>
                <w:sz w:val="28"/>
                <w:szCs w:val="28"/>
              </w:rPr>
            </w:pPr>
            <w:r>
              <w:rPr>
                <w:sz w:val="28"/>
                <w:szCs w:val="28"/>
              </w:rPr>
              <w:t>335</w:t>
            </w:r>
            <w:r>
              <w:rPr>
                <w:rFonts w:ascii="Calibri" w:hAnsi="Calibri" w:cs="Calibri"/>
                <w:sz w:val="28"/>
                <w:szCs w:val="28"/>
              </w:rPr>
              <w:t> </w:t>
            </w:r>
            <w:r>
              <w:rPr>
                <w:sz w:val="28"/>
                <w:szCs w:val="28"/>
              </w:rPr>
              <w:t>290</w:t>
            </w:r>
          </w:p>
          <w:p w14:paraId="0658C073" w14:textId="77777777" w:rsidR="00D933B7" w:rsidRPr="0047239D" w:rsidRDefault="00D933B7">
            <w:pPr>
              <w:spacing w:before="120" w:after="120"/>
            </w:pPr>
            <w:r>
              <w:t>counterfeit euro coins were detected in 2025</w:t>
            </w:r>
            <w:r>
              <w:rPr>
                <w:rFonts w:ascii="Calibri" w:hAnsi="Calibri" w:cs="Calibri"/>
              </w:rPr>
              <w:t> </w:t>
            </w:r>
            <w:r>
              <w:t>(*).</w:t>
            </w:r>
          </w:p>
        </w:tc>
        <w:tc>
          <w:tcPr>
            <w:tcW w:w="2410" w:type="dxa"/>
            <w:tcBorders>
              <w:bottom w:val="single" w:sz="4" w:space="0" w:color="8C8C8C"/>
            </w:tcBorders>
          </w:tcPr>
          <w:p w14:paraId="15DBB46D"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11</w:t>
            </w:r>
          </w:p>
          <w:p w14:paraId="28A5795D"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illegal workshops (mints and print shops) were dismantled in 2025</w:t>
            </w:r>
            <w:r>
              <w:rPr>
                <w:rFonts w:ascii="Calibri" w:hAnsi="Calibri" w:cs="Calibri"/>
              </w:rPr>
              <w:t> </w:t>
            </w:r>
            <w:r>
              <w:t>(*).</w:t>
            </w:r>
          </w:p>
        </w:tc>
        <w:tc>
          <w:tcPr>
            <w:cnfStyle w:val="000001000000" w:firstRow="0" w:lastRow="0" w:firstColumn="0" w:lastColumn="0" w:oddVBand="0" w:evenVBand="1" w:oddHBand="0" w:evenHBand="0" w:firstRowFirstColumn="0" w:firstRowLastColumn="0" w:lastRowFirstColumn="0" w:lastRowLastColumn="0"/>
            <w:tcW w:w="2410" w:type="dxa"/>
          </w:tcPr>
          <w:p w14:paraId="6F2DAE5D" w14:textId="77777777" w:rsidR="00D933B7" w:rsidRPr="00887A57" w:rsidRDefault="00D933B7">
            <w:pPr>
              <w:spacing w:before="120" w:after="120"/>
              <w:rPr>
                <w:sz w:val="28"/>
                <w:szCs w:val="28"/>
              </w:rPr>
            </w:pPr>
            <w:r>
              <w:rPr>
                <w:sz w:val="28"/>
                <w:szCs w:val="28"/>
              </w:rPr>
              <w:t xml:space="preserve">11 </w:t>
            </w:r>
          </w:p>
          <w:p w14:paraId="46870DDC" w14:textId="77777777" w:rsidR="00D933B7" w:rsidRPr="0047239D" w:rsidRDefault="00D933B7">
            <w:pPr>
              <w:spacing w:before="120" w:after="120"/>
            </w:pPr>
            <w:r>
              <w:t>competent authorities applied to the programme from 2021 to 2025.</w:t>
            </w:r>
          </w:p>
        </w:tc>
      </w:tr>
      <w:tr w:rsidR="00D933B7" w:rsidRPr="0047239D" w14:paraId="4F2ECE13" w14:textId="77777777">
        <w:trPr>
          <w:trHeight w:val="1034"/>
          <w:jc w:val="left"/>
        </w:trPr>
        <w:tc>
          <w:tcPr>
            <w:tcW w:w="2410" w:type="dxa"/>
          </w:tcPr>
          <w:p w14:paraId="1131D899" w14:textId="77777777" w:rsidR="00D933B7" w:rsidRDefault="00D933B7">
            <w:pPr>
              <w:spacing w:before="120" w:after="120"/>
              <w:rPr>
                <w:sz w:val="28"/>
                <w:szCs w:val="28"/>
              </w:rPr>
            </w:pPr>
            <w:r>
              <w:rPr>
                <w:sz w:val="28"/>
                <w:szCs w:val="28"/>
              </w:rPr>
              <w:t>99.64%</w:t>
            </w:r>
          </w:p>
          <w:p w14:paraId="404F2A24" w14:textId="77777777" w:rsidR="00D933B7" w:rsidRPr="0047239D" w:rsidRDefault="00D933B7">
            <w:pPr>
              <w:spacing w:before="120" w:after="120"/>
            </w:pPr>
            <w:r>
              <w:t>of respondents across actions taking place in 2025 indicated being satisfied or highly satisfied.</w:t>
            </w:r>
          </w:p>
        </w:tc>
        <w:tc>
          <w:tcPr>
            <w:cnfStyle w:val="000001000000" w:firstRow="0" w:lastRow="0" w:firstColumn="0" w:lastColumn="0" w:oddVBand="0" w:evenVBand="1" w:oddHBand="0" w:evenHBand="0" w:firstRowFirstColumn="0" w:firstRowLastColumn="0" w:lastRowFirstColumn="0" w:lastRowLastColumn="0"/>
            <w:tcW w:w="2409" w:type="dxa"/>
          </w:tcPr>
          <w:p w14:paraId="381088A3" w14:textId="77777777" w:rsidR="00D933B7" w:rsidRDefault="00D933B7">
            <w:pPr>
              <w:spacing w:before="120" w:after="120"/>
              <w:rPr>
                <w:sz w:val="28"/>
                <w:szCs w:val="28"/>
              </w:rPr>
            </w:pPr>
            <w:r>
              <w:rPr>
                <w:sz w:val="28"/>
                <w:szCs w:val="28"/>
              </w:rPr>
              <w:t>97.80%</w:t>
            </w:r>
          </w:p>
          <w:p w14:paraId="6D569BB8" w14:textId="77777777" w:rsidR="00D933B7" w:rsidRPr="0047239D" w:rsidRDefault="00D933B7">
            <w:pPr>
              <w:spacing w:before="120" w:after="120"/>
            </w:pPr>
            <w:r>
              <w:t>of respondents across actions taking place in 2025 indicated that the programme has a moderate or high impact on their activities in protecting the euro against counterfeiting.</w:t>
            </w:r>
          </w:p>
        </w:tc>
        <w:tc>
          <w:tcPr>
            <w:tcW w:w="2410" w:type="dxa"/>
            <w:tcBorders>
              <w:bottom w:val="single" w:sz="4" w:space="0" w:color="8C8C8C"/>
            </w:tcBorders>
          </w:tcPr>
          <w:p w14:paraId="2EA0DF20"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6C9C9D13"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4F42C28F" w14:textId="77777777" w:rsidR="00D933B7" w:rsidRPr="0047239D" w:rsidRDefault="00D933B7">
            <w:pPr>
              <w:spacing w:before="120" w:after="120"/>
              <w:rPr>
                <w:sz w:val="28"/>
                <w:szCs w:val="28"/>
              </w:rPr>
            </w:pPr>
          </w:p>
        </w:tc>
      </w:tr>
    </w:tbl>
    <w:p w14:paraId="51A49ED8" w14:textId="77777777" w:rsidR="00D933B7" w:rsidRDefault="00D933B7" w:rsidP="00D933B7">
      <w:pPr>
        <w:keepNext/>
        <w:keepLines/>
        <w:spacing w:before="600" w:line="240" w:lineRule="auto"/>
        <w:rPr>
          <w:rFonts w:eastAsia="EC Square Sans Pro" w:cs="EC Square Sans Pro"/>
          <w:highlight w:val="yellow"/>
        </w:rPr>
      </w:pPr>
      <w:r>
        <w:rPr>
          <w:rFonts w:eastAsia="EC Square Sans Pro" w:cs="EC Square Sans Pro"/>
        </w:rPr>
        <w:t>(*) These indicators, while linked to the protection of the euro, should be considered as ‘context’ indicators, as the results are greatly influenced by factors external to the programme, such as counterfeiting activity and the detection rate consequence of the activities or the competent national and EU authorities.</w:t>
      </w:r>
    </w:p>
    <w:p w14:paraId="336EAC8C"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37DE35CD" w14:textId="77777777" w:rsidR="00D933B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br w:type="page"/>
        <w:t>Budget implementation</w:t>
      </w:r>
    </w:p>
    <w:p w14:paraId="62C2C320"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614DCD52"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64C491AB"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64152E4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B9E305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EB24B4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8FFE24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B9889B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5E74B9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54B456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3B27C0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45538EF8" w14:textId="77777777">
        <w:trPr>
          <w:trHeight w:val="300"/>
        </w:trPr>
        <w:tc>
          <w:tcPr>
            <w:tcW w:w="2085" w:type="dxa"/>
            <w:tcBorders>
              <w:top w:val="single" w:sz="6" w:space="0" w:color="8C8C8C"/>
              <w:left w:val="nil"/>
              <w:bottom w:val="single" w:sz="6" w:space="0" w:color="8C8C8C"/>
              <w:right w:val="nil"/>
            </w:tcBorders>
            <w:vAlign w:val="center"/>
            <w:hideMark/>
          </w:tcPr>
          <w:p w14:paraId="00CAB163"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7B03DA5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0.9</w:t>
            </w:r>
          </w:p>
        </w:tc>
        <w:tc>
          <w:tcPr>
            <w:tcW w:w="930" w:type="dxa"/>
            <w:tcBorders>
              <w:top w:val="single" w:sz="6" w:space="0" w:color="8C8C8C"/>
              <w:left w:val="nil"/>
              <w:bottom w:val="single" w:sz="6" w:space="0" w:color="8C8C8C"/>
              <w:right w:val="nil"/>
            </w:tcBorders>
            <w:hideMark/>
          </w:tcPr>
          <w:p w14:paraId="5DDBF7F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0.9</w:t>
            </w:r>
          </w:p>
        </w:tc>
        <w:tc>
          <w:tcPr>
            <w:tcW w:w="930" w:type="dxa"/>
            <w:tcBorders>
              <w:top w:val="single" w:sz="6" w:space="0" w:color="8C8C8C"/>
              <w:left w:val="nil"/>
              <w:bottom w:val="single" w:sz="6" w:space="0" w:color="8C8C8C"/>
              <w:right w:val="nil"/>
            </w:tcBorders>
            <w:hideMark/>
          </w:tcPr>
          <w:p w14:paraId="5AC5E67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0.8</w:t>
            </w:r>
          </w:p>
        </w:tc>
        <w:tc>
          <w:tcPr>
            <w:tcW w:w="930" w:type="dxa"/>
            <w:tcBorders>
              <w:top w:val="single" w:sz="6" w:space="0" w:color="8C8C8C"/>
              <w:left w:val="nil"/>
              <w:bottom w:val="single" w:sz="6" w:space="0" w:color="8C8C8C"/>
              <w:right w:val="nil"/>
            </w:tcBorders>
            <w:hideMark/>
          </w:tcPr>
          <w:p w14:paraId="7526AA6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0.9</w:t>
            </w:r>
          </w:p>
        </w:tc>
        <w:tc>
          <w:tcPr>
            <w:tcW w:w="930" w:type="dxa"/>
            <w:tcBorders>
              <w:top w:val="single" w:sz="6" w:space="0" w:color="8C8C8C"/>
              <w:left w:val="nil"/>
              <w:bottom w:val="single" w:sz="6" w:space="0" w:color="8C8C8C"/>
              <w:right w:val="nil"/>
            </w:tcBorders>
            <w:hideMark/>
          </w:tcPr>
          <w:p w14:paraId="67654A4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0.9</w:t>
            </w:r>
          </w:p>
        </w:tc>
        <w:tc>
          <w:tcPr>
            <w:tcW w:w="930" w:type="dxa"/>
            <w:tcBorders>
              <w:top w:val="single" w:sz="6" w:space="0" w:color="8C8C8C"/>
              <w:left w:val="nil"/>
              <w:bottom w:val="single" w:sz="6" w:space="0" w:color="8C8C8C"/>
              <w:right w:val="nil"/>
            </w:tcBorders>
            <w:hideMark/>
          </w:tcPr>
          <w:p w14:paraId="33E04E0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0.9</w:t>
            </w:r>
          </w:p>
        </w:tc>
        <w:tc>
          <w:tcPr>
            <w:tcW w:w="930" w:type="dxa"/>
            <w:tcBorders>
              <w:top w:val="single" w:sz="6" w:space="0" w:color="8C8C8C"/>
              <w:left w:val="nil"/>
              <w:bottom w:val="single" w:sz="6" w:space="0" w:color="8C8C8C"/>
              <w:right w:val="nil"/>
            </w:tcBorders>
            <w:hideMark/>
          </w:tcPr>
          <w:p w14:paraId="3F1F400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0.9</w:t>
            </w:r>
          </w:p>
        </w:tc>
        <w:tc>
          <w:tcPr>
            <w:tcW w:w="930" w:type="dxa"/>
            <w:tcBorders>
              <w:top w:val="single" w:sz="6" w:space="0" w:color="8C8C8C"/>
              <w:left w:val="nil"/>
              <w:bottom w:val="single" w:sz="6" w:space="0" w:color="8C8C8C"/>
              <w:right w:val="nil"/>
            </w:tcBorders>
            <w:hideMark/>
          </w:tcPr>
          <w:p w14:paraId="2CE76D2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6.2</w:t>
            </w:r>
          </w:p>
        </w:tc>
      </w:tr>
      <w:tr w:rsidR="00D933B7" w:rsidRPr="00426441" w14:paraId="31310D8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1A0881A"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692164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D6D6A8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99D651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63BC9D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EBC316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4C0EC0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82BA2A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D0CDAC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43BC9B8E" w14:textId="77777777">
        <w:trPr>
          <w:trHeight w:val="300"/>
        </w:trPr>
        <w:tc>
          <w:tcPr>
            <w:tcW w:w="2085" w:type="dxa"/>
            <w:tcBorders>
              <w:top w:val="single" w:sz="6" w:space="0" w:color="8C8C8C"/>
              <w:left w:val="nil"/>
              <w:bottom w:val="single" w:sz="6" w:space="0" w:color="8C8C8C"/>
              <w:right w:val="nil"/>
            </w:tcBorders>
            <w:vAlign w:val="center"/>
            <w:hideMark/>
          </w:tcPr>
          <w:p w14:paraId="41E0F811"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E997FF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1CEEDC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A84332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CABF6F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C2DAB8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F1B5A4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7631AA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0024FD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02D05C89"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5A86AE2"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91920D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40DAF8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C1466B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5B5B18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6687E9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1CCDB3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B03AD7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721B2A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6DBCD2F8" w14:textId="77777777">
        <w:trPr>
          <w:trHeight w:val="300"/>
        </w:trPr>
        <w:tc>
          <w:tcPr>
            <w:tcW w:w="2085" w:type="dxa"/>
            <w:tcBorders>
              <w:top w:val="single" w:sz="6" w:space="0" w:color="8C8C8C"/>
              <w:left w:val="nil"/>
              <w:bottom w:val="single" w:sz="6" w:space="0" w:color="8C8C8C"/>
              <w:right w:val="nil"/>
            </w:tcBorders>
            <w:vAlign w:val="center"/>
            <w:hideMark/>
          </w:tcPr>
          <w:p w14:paraId="0E7AA467"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1201B27A"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0.9</w:t>
            </w:r>
          </w:p>
        </w:tc>
        <w:tc>
          <w:tcPr>
            <w:tcW w:w="930" w:type="dxa"/>
            <w:tcBorders>
              <w:top w:val="single" w:sz="6" w:space="0" w:color="8C8C8C"/>
              <w:left w:val="nil"/>
              <w:bottom w:val="single" w:sz="6" w:space="0" w:color="8C8C8C"/>
              <w:right w:val="nil"/>
            </w:tcBorders>
            <w:hideMark/>
          </w:tcPr>
          <w:p w14:paraId="6628BF7F"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0.9</w:t>
            </w:r>
          </w:p>
        </w:tc>
        <w:tc>
          <w:tcPr>
            <w:tcW w:w="930" w:type="dxa"/>
            <w:tcBorders>
              <w:top w:val="single" w:sz="6" w:space="0" w:color="8C8C8C"/>
              <w:left w:val="nil"/>
              <w:bottom w:val="single" w:sz="6" w:space="0" w:color="8C8C8C"/>
              <w:right w:val="nil"/>
            </w:tcBorders>
            <w:hideMark/>
          </w:tcPr>
          <w:p w14:paraId="4447486C"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0.8</w:t>
            </w:r>
          </w:p>
        </w:tc>
        <w:tc>
          <w:tcPr>
            <w:tcW w:w="930" w:type="dxa"/>
            <w:tcBorders>
              <w:top w:val="single" w:sz="6" w:space="0" w:color="8C8C8C"/>
              <w:left w:val="nil"/>
              <w:bottom w:val="single" w:sz="6" w:space="0" w:color="8C8C8C"/>
              <w:right w:val="nil"/>
            </w:tcBorders>
            <w:hideMark/>
          </w:tcPr>
          <w:p w14:paraId="7DB2368A"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0.9</w:t>
            </w:r>
          </w:p>
        </w:tc>
        <w:tc>
          <w:tcPr>
            <w:tcW w:w="930" w:type="dxa"/>
            <w:tcBorders>
              <w:top w:val="single" w:sz="6" w:space="0" w:color="8C8C8C"/>
              <w:left w:val="nil"/>
              <w:bottom w:val="single" w:sz="6" w:space="0" w:color="8C8C8C"/>
              <w:right w:val="nil"/>
            </w:tcBorders>
            <w:hideMark/>
          </w:tcPr>
          <w:p w14:paraId="38E34E22"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0.9</w:t>
            </w:r>
          </w:p>
        </w:tc>
        <w:tc>
          <w:tcPr>
            <w:tcW w:w="930" w:type="dxa"/>
            <w:tcBorders>
              <w:top w:val="single" w:sz="6" w:space="0" w:color="8C8C8C"/>
              <w:left w:val="nil"/>
              <w:bottom w:val="single" w:sz="6" w:space="0" w:color="8C8C8C"/>
              <w:right w:val="nil"/>
            </w:tcBorders>
            <w:hideMark/>
          </w:tcPr>
          <w:p w14:paraId="03394DE4"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0.9</w:t>
            </w:r>
          </w:p>
        </w:tc>
        <w:tc>
          <w:tcPr>
            <w:tcW w:w="930" w:type="dxa"/>
            <w:tcBorders>
              <w:top w:val="single" w:sz="6" w:space="0" w:color="8C8C8C"/>
              <w:left w:val="nil"/>
              <w:bottom w:val="single" w:sz="6" w:space="0" w:color="8C8C8C"/>
              <w:right w:val="nil"/>
            </w:tcBorders>
            <w:hideMark/>
          </w:tcPr>
          <w:p w14:paraId="486DC7A5"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0.9</w:t>
            </w:r>
          </w:p>
        </w:tc>
        <w:tc>
          <w:tcPr>
            <w:tcW w:w="930" w:type="dxa"/>
            <w:tcBorders>
              <w:top w:val="single" w:sz="6" w:space="0" w:color="8C8C8C"/>
              <w:left w:val="nil"/>
              <w:bottom w:val="single" w:sz="6" w:space="0" w:color="8C8C8C"/>
              <w:right w:val="nil"/>
            </w:tcBorders>
            <w:hideMark/>
          </w:tcPr>
          <w:p w14:paraId="3690D80A" w14:textId="77777777" w:rsidR="00D933B7" w:rsidRPr="001F2F66" w:rsidRDefault="00D933B7">
            <w:pPr>
              <w:spacing w:after="0" w:line="240" w:lineRule="auto"/>
              <w:jc w:val="right"/>
              <w:textAlignment w:val="baseline"/>
              <w:rPr>
                <w:rFonts w:ascii="Times New Roman" w:hAnsi="Times New Roman"/>
                <w:b/>
                <w:bCs/>
                <w:sz w:val="22"/>
                <w:szCs w:val="22"/>
                <w:lang w:val="en-IE" w:eastAsia="en-IE"/>
              </w:rPr>
            </w:pPr>
            <w:r w:rsidRPr="001F2F66">
              <w:rPr>
                <w:b/>
                <w:bCs/>
                <w:sz w:val="22"/>
                <w:szCs w:val="22"/>
              </w:rPr>
              <w:t xml:space="preserve"> 6.2</w:t>
            </w:r>
          </w:p>
        </w:tc>
      </w:tr>
    </w:tbl>
    <w:p w14:paraId="7FF65E0A"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9829FD8" w14:textId="77777777" w:rsidR="00D933B7" w:rsidRDefault="00D933B7" w:rsidP="00D933B7">
      <w:pPr>
        <w:spacing w:after="0" w:line="240" w:lineRule="auto"/>
        <w:textAlignment w:val="baseline"/>
        <w:rPr>
          <w:rFonts w:cs="Segoe UI"/>
          <w:sz w:val="18"/>
          <w:szCs w:val="18"/>
          <w:lang w:eastAsia="en-IE"/>
        </w:rPr>
      </w:pPr>
    </w:p>
    <w:p w14:paraId="133ADED7" w14:textId="77777777" w:rsidR="00D933B7" w:rsidRDefault="00D933B7" w:rsidP="00D933B7">
      <w:pPr>
        <w:spacing w:after="0" w:line="240" w:lineRule="auto"/>
        <w:textAlignment w:val="baseline"/>
        <w:rPr>
          <w:rFonts w:cs="Segoe UI"/>
          <w:sz w:val="18"/>
          <w:szCs w:val="18"/>
          <w:lang w:eastAsia="en-IE"/>
        </w:rPr>
      </w:pPr>
    </w:p>
    <w:p w14:paraId="54838884" w14:textId="77777777" w:rsidR="00D933B7" w:rsidRDefault="00D933B7" w:rsidP="00D933B7">
      <w:pPr>
        <w:spacing w:after="0" w:line="240" w:lineRule="auto"/>
        <w:textAlignment w:val="baseline"/>
        <w:rPr>
          <w:rFonts w:cs="Segoe UI"/>
          <w:sz w:val="18"/>
          <w:szCs w:val="18"/>
          <w:lang w:eastAsia="en-IE"/>
        </w:rPr>
      </w:pPr>
    </w:p>
    <w:p w14:paraId="55190273" w14:textId="77777777" w:rsidR="00D933B7" w:rsidRDefault="00D933B7" w:rsidP="00D933B7">
      <w:pPr>
        <w:spacing w:after="0" w:line="240" w:lineRule="auto"/>
        <w:textAlignment w:val="baseline"/>
        <w:rPr>
          <w:rFonts w:cs="Segoe UI"/>
          <w:sz w:val="18"/>
          <w:szCs w:val="18"/>
          <w:lang w:eastAsia="en-IE"/>
        </w:rPr>
      </w:pPr>
    </w:p>
    <w:p w14:paraId="3B7FCF18"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FBF5DF0"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313892FA"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26B50B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A03884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48F7D1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3B8AFD99"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B836D98"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3C103CE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4.3</w:t>
            </w:r>
          </w:p>
        </w:tc>
        <w:tc>
          <w:tcPr>
            <w:tcW w:w="2400" w:type="dxa"/>
            <w:tcBorders>
              <w:top w:val="single" w:sz="6" w:space="0" w:color="8C8C8C"/>
              <w:left w:val="nil"/>
              <w:bottom w:val="single" w:sz="6" w:space="0" w:color="8C8C8C"/>
              <w:right w:val="nil"/>
            </w:tcBorders>
            <w:shd w:val="clear" w:color="auto" w:fill="FFFFFF"/>
            <w:hideMark/>
          </w:tcPr>
          <w:p w14:paraId="55FD5E3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6.2</w:t>
            </w:r>
          </w:p>
        </w:tc>
        <w:tc>
          <w:tcPr>
            <w:tcW w:w="2400" w:type="dxa"/>
            <w:tcBorders>
              <w:top w:val="single" w:sz="6" w:space="0" w:color="8C8C8C"/>
              <w:left w:val="nil"/>
              <w:bottom w:val="single" w:sz="6" w:space="0" w:color="8C8C8C"/>
              <w:right w:val="nil"/>
            </w:tcBorders>
            <w:shd w:val="clear" w:color="auto" w:fill="FFFFFF"/>
            <w:hideMark/>
          </w:tcPr>
          <w:p w14:paraId="7413ED7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69.3%</w:t>
            </w:r>
          </w:p>
        </w:tc>
      </w:tr>
      <w:tr w:rsidR="00D933B7" w:rsidRPr="00426441" w14:paraId="107EBAEB"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E2FB61D"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676A671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3.4</w:t>
            </w:r>
          </w:p>
        </w:tc>
        <w:tc>
          <w:tcPr>
            <w:tcW w:w="2400" w:type="dxa"/>
            <w:tcBorders>
              <w:top w:val="single" w:sz="6" w:space="0" w:color="8C8C8C"/>
              <w:left w:val="nil"/>
              <w:bottom w:val="single" w:sz="6" w:space="0" w:color="8C8C8C"/>
              <w:right w:val="nil"/>
            </w:tcBorders>
            <w:shd w:val="clear" w:color="auto" w:fill="FFFFFF"/>
            <w:hideMark/>
          </w:tcPr>
          <w:p w14:paraId="78013D5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629BDD1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54.4%</w:t>
            </w:r>
          </w:p>
        </w:tc>
      </w:tr>
    </w:tbl>
    <w:p w14:paraId="68D575E0" w14:textId="77777777" w:rsidR="00D933B7" w:rsidRDefault="00D933B7" w:rsidP="00D933B7">
      <w:pPr>
        <w:spacing w:after="0" w:line="240" w:lineRule="auto"/>
        <w:textAlignment w:val="baseline"/>
        <w:rPr>
          <w:rFonts w:ascii="Segoe UI" w:hAnsi="Segoe UI" w:cs="Segoe UI"/>
          <w:sz w:val="18"/>
          <w:szCs w:val="18"/>
          <w:lang w:val="en-IE" w:eastAsia="en-IE"/>
        </w:rPr>
      </w:pPr>
    </w:p>
    <w:p w14:paraId="60180E88" w14:textId="77777777" w:rsidR="00D933B7" w:rsidRDefault="00D933B7" w:rsidP="00D933B7">
      <w:pPr>
        <w:spacing w:after="0" w:line="240" w:lineRule="auto"/>
        <w:textAlignment w:val="baseline"/>
        <w:rPr>
          <w:rFonts w:ascii="Segoe UI" w:hAnsi="Segoe UI" w:cs="Segoe UI"/>
          <w:sz w:val="18"/>
          <w:szCs w:val="18"/>
          <w:lang w:val="en-IE" w:eastAsia="en-IE"/>
        </w:rPr>
      </w:pPr>
    </w:p>
    <w:p w14:paraId="15F2506D"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0C0410FC"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130C4D8B"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5A079799" w14:textId="77777777" w:rsidR="00D933B7" w:rsidRPr="002D3697" w:rsidRDefault="00D933B7" w:rsidP="00F72C99">
      <w:pPr>
        <w:pStyle w:val="Heading3"/>
      </w:pPr>
      <w:r>
        <w:t>Key performance indicators</w:t>
      </w:r>
    </w:p>
    <w:tbl>
      <w:tblPr>
        <w:tblW w:w="9922" w:type="dxa"/>
        <w:tblInd w:w="-28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268"/>
        <w:gridCol w:w="1524"/>
        <w:gridCol w:w="1519"/>
        <w:gridCol w:w="1488"/>
        <w:gridCol w:w="1535"/>
        <w:gridCol w:w="1588"/>
      </w:tblGrid>
      <w:tr w:rsidR="00D933B7" w:rsidRPr="007B0108" w14:paraId="7DF96EF9" w14:textId="77777777">
        <w:trPr>
          <w:trHeight w:val="300"/>
        </w:trPr>
        <w:tc>
          <w:tcPr>
            <w:tcW w:w="2268" w:type="dxa"/>
            <w:tcBorders>
              <w:top w:val="single" w:sz="6" w:space="0" w:color="8C8C8C"/>
              <w:left w:val="nil"/>
              <w:bottom w:val="single" w:sz="6" w:space="0" w:color="8C8C8C"/>
              <w:right w:val="nil"/>
            </w:tcBorders>
            <w:shd w:val="clear" w:color="auto" w:fill="FAF9F9"/>
            <w:hideMark/>
          </w:tcPr>
          <w:p w14:paraId="704FBB12"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2F2F2" w:themeFill="background1" w:themeFillShade="F2"/>
            <w:hideMark/>
          </w:tcPr>
          <w:p w14:paraId="3DC8905C"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5256E5C6"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6AB9BA4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722C8F28"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327CEF69"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E34C1F" w14:paraId="067E1DBE" w14:textId="77777777">
        <w:trPr>
          <w:trHeight w:val="300"/>
        </w:trPr>
        <w:tc>
          <w:tcPr>
            <w:tcW w:w="2268" w:type="dxa"/>
            <w:tcBorders>
              <w:top w:val="single" w:sz="6" w:space="0" w:color="8C8C8C"/>
              <w:left w:val="nil"/>
              <w:bottom w:val="single" w:sz="6" w:space="0" w:color="8C8C8C"/>
              <w:right w:val="nil"/>
            </w:tcBorders>
            <w:hideMark/>
          </w:tcPr>
          <w:p w14:paraId="652352DF" w14:textId="77777777" w:rsidR="00D933B7" w:rsidRPr="00E34C1F" w:rsidRDefault="00D933B7">
            <w:pPr>
              <w:spacing w:after="0" w:line="240" w:lineRule="auto"/>
              <w:textAlignment w:val="baseline"/>
              <w:rPr>
                <w:rFonts w:cs="Segoe UI"/>
                <w:sz w:val="20"/>
                <w:lang w:val="en-IE" w:eastAsia="en-IE"/>
              </w:rPr>
            </w:pPr>
            <w:r>
              <w:rPr>
                <w:color w:val="000000"/>
                <w:sz w:val="20"/>
                <w:lang w:eastAsia="en-IE"/>
              </w:rPr>
              <w:t>Counterfeit euro banknotes detected in circulation</w:t>
            </w:r>
          </w:p>
        </w:tc>
        <w:tc>
          <w:tcPr>
            <w:tcW w:w="1524" w:type="dxa"/>
            <w:tcBorders>
              <w:top w:val="single" w:sz="6" w:space="0" w:color="8C8C8C"/>
              <w:left w:val="nil"/>
              <w:bottom w:val="single" w:sz="6" w:space="0" w:color="8C8C8C"/>
              <w:right w:val="nil"/>
            </w:tcBorders>
            <w:hideMark/>
          </w:tcPr>
          <w:p w14:paraId="172F1E24" w14:textId="77777777" w:rsidR="00D933B7" w:rsidRPr="00E34C1F" w:rsidRDefault="00D933B7">
            <w:pPr>
              <w:spacing w:after="0" w:line="240" w:lineRule="auto"/>
              <w:jc w:val="center"/>
              <w:textAlignment w:val="baseline"/>
              <w:rPr>
                <w:rFonts w:cs="Segoe UI"/>
                <w:sz w:val="20"/>
                <w:lang w:val="en-IE"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hideMark/>
          </w:tcPr>
          <w:p w14:paraId="05A3F87D" w14:textId="77777777" w:rsidR="00D933B7" w:rsidRPr="00E34C1F" w:rsidRDefault="00D933B7">
            <w:pPr>
              <w:spacing w:after="0" w:line="240" w:lineRule="auto"/>
              <w:jc w:val="center"/>
              <w:textAlignment w:val="baseline"/>
              <w:rPr>
                <w:rFonts w:cs="Segoe UI"/>
                <w:sz w:val="20"/>
                <w:lang w:val="en-IE" w:eastAsia="en-IE"/>
              </w:rPr>
            </w:pPr>
            <w:r>
              <w:rPr>
                <w:b/>
                <w:bCs/>
                <w:sz w:val="20"/>
                <w:lang w:eastAsia="en-IE"/>
              </w:rPr>
              <w:t>0%</w:t>
            </w:r>
          </w:p>
        </w:tc>
        <w:tc>
          <w:tcPr>
            <w:tcW w:w="1488" w:type="dxa"/>
            <w:tcBorders>
              <w:top w:val="single" w:sz="6" w:space="0" w:color="8C8C8C"/>
              <w:left w:val="nil"/>
              <w:bottom w:val="single" w:sz="6" w:space="0" w:color="8C8C8C"/>
              <w:right w:val="nil"/>
            </w:tcBorders>
            <w:hideMark/>
          </w:tcPr>
          <w:p w14:paraId="7E8089BB"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671</w:t>
            </w:r>
            <w:r>
              <w:rPr>
                <w:rFonts w:ascii="Calibri" w:hAnsi="Calibri" w:cs="Calibri"/>
                <w:sz w:val="20"/>
                <w:lang w:eastAsia="en-IE"/>
              </w:rPr>
              <w:t> </w:t>
            </w:r>
            <w:r>
              <w:rPr>
                <w:rFonts w:cs="Segoe UI"/>
                <w:sz w:val="20"/>
                <w:lang w:eastAsia="en-IE"/>
              </w:rPr>
              <w:t>000 annually</w:t>
            </w:r>
            <w:r>
              <w:rPr>
                <w:color w:val="000000"/>
                <w:sz w:val="20"/>
                <w:lang w:eastAsia="en-IE"/>
              </w:rPr>
              <w:t xml:space="preserve"> from 2021 to 2027</w:t>
            </w:r>
          </w:p>
        </w:tc>
        <w:tc>
          <w:tcPr>
            <w:tcW w:w="1535" w:type="dxa"/>
            <w:tcBorders>
              <w:top w:val="single" w:sz="6" w:space="0" w:color="8C8C8C"/>
              <w:left w:val="nil"/>
              <w:bottom w:val="single" w:sz="6" w:space="0" w:color="8C8C8C"/>
              <w:right w:val="nil"/>
            </w:tcBorders>
            <w:hideMark/>
          </w:tcPr>
          <w:p w14:paraId="2430BF39"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Milestones not achieved for 2021-2025 (2025: 444</w:t>
            </w:r>
            <w:r>
              <w:rPr>
                <w:rFonts w:ascii="Calibri" w:hAnsi="Calibri" w:cs="Calibri"/>
                <w:sz w:val="20"/>
                <w:lang w:eastAsia="en-IE"/>
              </w:rPr>
              <w:t> </w:t>
            </w:r>
            <w:r>
              <w:rPr>
                <w:rFonts w:cs="Segoe UI"/>
                <w:sz w:val="20"/>
                <w:lang w:eastAsia="en-IE"/>
              </w:rPr>
              <w:t>000 compared to a target of 671</w:t>
            </w:r>
            <w:r>
              <w:rPr>
                <w:rFonts w:ascii="Calibri" w:hAnsi="Calibri" w:cs="Calibri"/>
                <w:sz w:val="20"/>
                <w:lang w:eastAsia="en-IE"/>
              </w:rPr>
              <w:t> </w:t>
            </w:r>
            <w:r>
              <w:rPr>
                <w:rFonts w:cs="Segoe UI"/>
                <w:sz w:val="20"/>
                <w:lang w:eastAsia="en-IE"/>
              </w:rPr>
              <w:t>000)</w:t>
            </w:r>
          </w:p>
        </w:tc>
        <w:tc>
          <w:tcPr>
            <w:tcW w:w="1588" w:type="dxa"/>
            <w:tcBorders>
              <w:top w:val="single" w:sz="6" w:space="0" w:color="8C8C8C"/>
              <w:left w:val="nil"/>
              <w:bottom w:val="single" w:sz="6" w:space="0" w:color="8C8C8C"/>
              <w:right w:val="nil"/>
            </w:tcBorders>
            <w:hideMark/>
          </w:tcPr>
          <w:p w14:paraId="7D24C3F2"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Moderate progress</w:t>
            </w:r>
          </w:p>
        </w:tc>
      </w:tr>
      <w:tr w:rsidR="00D933B7" w:rsidRPr="00E34C1F" w14:paraId="66411DC3" w14:textId="77777777">
        <w:trPr>
          <w:trHeight w:val="300"/>
        </w:trPr>
        <w:tc>
          <w:tcPr>
            <w:tcW w:w="2268" w:type="dxa"/>
            <w:tcBorders>
              <w:top w:val="single" w:sz="6" w:space="0" w:color="8C8C8C"/>
              <w:left w:val="nil"/>
              <w:bottom w:val="single" w:sz="6" w:space="0" w:color="8C8C8C"/>
              <w:right w:val="nil"/>
            </w:tcBorders>
            <w:shd w:val="clear" w:color="auto" w:fill="FAF9F9"/>
            <w:hideMark/>
          </w:tcPr>
          <w:p w14:paraId="2F47BB32" w14:textId="77777777" w:rsidR="00D933B7" w:rsidRPr="00E34C1F" w:rsidRDefault="00D933B7">
            <w:pPr>
              <w:spacing w:after="0" w:line="240" w:lineRule="auto"/>
              <w:textAlignment w:val="baseline"/>
              <w:rPr>
                <w:rFonts w:cs="Segoe UI"/>
                <w:sz w:val="20"/>
                <w:lang w:val="en-IE" w:eastAsia="en-IE"/>
              </w:rPr>
            </w:pPr>
            <w:r>
              <w:rPr>
                <w:rFonts w:cs="Segoe UI"/>
                <w:sz w:val="20"/>
                <w:lang w:eastAsia="en-IE"/>
              </w:rPr>
              <w:t>Counterfeit euro coins detected in circulation</w:t>
            </w:r>
          </w:p>
        </w:tc>
        <w:tc>
          <w:tcPr>
            <w:tcW w:w="1524" w:type="dxa"/>
            <w:tcBorders>
              <w:top w:val="single" w:sz="6" w:space="0" w:color="8C8C8C"/>
              <w:left w:val="nil"/>
              <w:bottom w:val="single" w:sz="6" w:space="0" w:color="8C8C8C"/>
              <w:right w:val="nil"/>
            </w:tcBorders>
            <w:shd w:val="clear" w:color="auto" w:fill="FAF9F9"/>
            <w:hideMark/>
          </w:tcPr>
          <w:p w14:paraId="6DE53757" w14:textId="77777777" w:rsidR="00D933B7" w:rsidRPr="00E34C1F"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0D88FE11" w14:textId="77777777" w:rsidR="00D933B7" w:rsidRPr="00E34C1F" w:rsidRDefault="00D933B7">
            <w:pPr>
              <w:spacing w:after="0" w:line="240" w:lineRule="auto"/>
              <w:jc w:val="center"/>
              <w:textAlignment w:val="baseline"/>
              <w:rPr>
                <w:rFonts w:cs="Segoe UI"/>
                <w:sz w:val="20"/>
                <w:lang w:val="en-IE" w:eastAsia="en-IE"/>
              </w:rPr>
            </w:pPr>
            <w:r>
              <w:rPr>
                <w:b/>
                <w:bCs/>
                <w:sz w:val="20"/>
                <w:lang w:eastAsia="en-IE"/>
              </w:rPr>
              <w:t>0%</w:t>
            </w:r>
          </w:p>
        </w:tc>
        <w:tc>
          <w:tcPr>
            <w:tcW w:w="1488" w:type="dxa"/>
            <w:tcBorders>
              <w:top w:val="single" w:sz="6" w:space="0" w:color="8C8C8C"/>
              <w:left w:val="nil"/>
              <w:bottom w:val="single" w:sz="6" w:space="0" w:color="8C8C8C"/>
              <w:right w:val="nil"/>
            </w:tcBorders>
            <w:shd w:val="clear" w:color="auto" w:fill="FAF9F9"/>
            <w:hideMark/>
          </w:tcPr>
          <w:p w14:paraId="5B879695" w14:textId="77777777" w:rsidR="00D933B7" w:rsidRPr="00E34C1F" w:rsidRDefault="00D933B7">
            <w:pPr>
              <w:spacing w:after="0" w:line="240" w:lineRule="auto"/>
              <w:jc w:val="center"/>
              <w:textAlignment w:val="baseline"/>
              <w:rPr>
                <w:rFonts w:cs="Segoe UI"/>
                <w:sz w:val="20"/>
                <w:lang w:val="en-IE" w:eastAsia="en-IE"/>
              </w:rPr>
            </w:pPr>
            <w:r>
              <w:rPr>
                <w:color w:val="000000"/>
                <w:sz w:val="20"/>
                <w:lang w:eastAsia="en-IE"/>
              </w:rPr>
              <w:t>174</w:t>
            </w:r>
            <w:r>
              <w:rPr>
                <w:rFonts w:ascii="Calibri" w:hAnsi="Calibri" w:cs="Calibri"/>
                <w:sz w:val="20"/>
                <w:lang w:eastAsia="en-IE"/>
              </w:rPr>
              <w:t> </w:t>
            </w:r>
            <w:r>
              <w:rPr>
                <w:color w:val="000000"/>
                <w:sz w:val="20"/>
                <w:lang w:eastAsia="en-IE"/>
              </w:rPr>
              <w:t>112 annually from 2021 to 2027</w:t>
            </w:r>
          </w:p>
        </w:tc>
        <w:tc>
          <w:tcPr>
            <w:tcW w:w="1535" w:type="dxa"/>
            <w:tcBorders>
              <w:top w:val="single" w:sz="6" w:space="0" w:color="8C8C8C"/>
              <w:left w:val="nil"/>
              <w:bottom w:val="single" w:sz="6" w:space="0" w:color="8C8C8C"/>
              <w:right w:val="nil"/>
            </w:tcBorders>
            <w:shd w:val="clear" w:color="auto" w:fill="FAF9F9"/>
            <w:hideMark/>
          </w:tcPr>
          <w:p w14:paraId="7BA8CC1C"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Milestones not achieved for 2021-2025 (2025: 335</w:t>
            </w:r>
            <w:r>
              <w:rPr>
                <w:rFonts w:ascii="Calibri" w:hAnsi="Calibri" w:cs="Calibri"/>
                <w:sz w:val="20"/>
                <w:lang w:eastAsia="en-IE"/>
              </w:rPr>
              <w:t> </w:t>
            </w:r>
            <w:r>
              <w:rPr>
                <w:rFonts w:cs="Segoe UI"/>
                <w:sz w:val="20"/>
                <w:lang w:eastAsia="en-IE"/>
              </w:rPr>
              <w:t>290 compared to a target of 174</w:t>
            </w:r>
            <w:r>
              <w:rPr>
                <w:rFonts w:ascii="Calibri" w:hAnsi="Calibri" w:cs="Calibri"/>
                <w:sz w:val="20"/>
                <w:lang w:eastAsia="en-IE"/>
              </w:rPr>
              <w:t> </w:t>
            </w:r>
            <w:r>
              <w:rPr>
                <w:rFonts w:cs="Segoe UI"/>
                <w:sz w:val="20"/>
                <w:lang w:eastAsia="en-IE"/>
              </w:rPr>
              <w:t>112</w:t>
            </w:r>
          </w:p>
        </w:tc>
        <w:tc>
          <w:tcPr>
            <w:tcW w:w="1588" w:type="dxa"/>
            <w:tcBorders>
              <w:top w:val="single" w:sz="6" w:space="0" w:color="8C8C8C"/>
              <w:left w:val="nil"/>
              <w:bottom w:val="single" w:sz="6" w:space="0" w:color="8C8C8C"/>
              <w:right w:val="nil"/>
            </w:tcBorders>
            <w:shd w:val="clear" w:color="auto" w:fill="FAF9F9"/>
            <w:hideMark/>
          </w:tcPr>
          <w:p w14:paraId="15AB434A"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Moderate progress</w:t>
            </w:r>
          </w:p>
        </w:tc>
      </w:tr>
      <w:tr w:rsidR="00D933B7" w:rsidRPr="00E34C1F" w14:paraId="3443B904" w14:textId="77777777">
        <w:trPr>
          <w:trHeight w:val="300"/>
        </w:trPr>
        <w:tc>
          <w:tcPr>
            <w:tcW w:w="2268" w:type="dxa"/>
            <w:tcBorders>
              <w:top w:val="single" w:sz="6" w:space="0" w:color="8C8C8C"/>
              <w:left w:val="nil"/>
              <w:bottom w:val="single" w:sz="6" w:space="0" w:color="8C8C8C"/>
              <w:right w:val="nil"/>
            </w:tcBorders>
            <w:hideMark/>
          </w:tcPr>
          <w:p w14:paraId="6B1F9E4D" w14:textId="77777777" w:rsidR="00D933B7" w:rsidRPr="00E34C1F" w:rsidRDefault="00D933B7">
            <w:pPr>
              <w:spacing w:after="0" w:line="240" w:lineRule="auto"/>
              <w:textAlignment w:val="baseline"/>
              <w:rPr>
                <w:rFonts w:cs="Segoe UI"/>
                <w:sz w:val="20"/>
                <w:lang w:val="en-IE" w:eastAsia="en-IE"/>
              </w:rPr>
            </w:pPr>
            <w:r>
              <w:rPr>
                <w:rFonts w:cs="Segoe UI"/>
                <w:sz w:val="20"/>
                <w:lang w:eastAsia="en-IE"/>
              </w:rPr>
              <w:t>Illegal workshops dismantled</w:t>
            </w:r>
          </w:p>
        </w:tc>
        <w:tc>
          <w:tcPr>
            <w:tcW w:w="1524" w:type="dxa"/>
            <w:tcBorders>
              <w:top w:val="single" w:sz="6" w:space="0" w:color="8C8C8C"/>
              <w:left w:val="nil"/>
              <w:bottom w:val="single" w:sz="6" w:space="0" w:color="8C8C8C"/>
              <w:right w:val="nil"/>
            </w:tcBorders>
            <w:hideMark/>
          </w:tcPr>
          <w:p w14:paraId="3708CF5B" w14:textId="77777777" w:rsidR="00D933B7" w:rsidRPr="00E34C1F"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hideMark/>
          </w:tcPr>
          <w:p w14:paraId="6807B8BD" w14:textId="77777777" w:rsidR="00D933B7" w:rsidRPr="00E34C1F" w:rsidRDefault="00D933B7">
            <w:pPr>
              <w:spacing w:after="0" w:line="240" w:lineRule="auto"/>
              <w:jc w:val="center"/>
              <w:textAlignment w:val="baseline"/>
              <w:rPr>
                <w:rFonts w:cs="Segoe UI"/>
                <w:sz w:val="20"/>
                <w:lang w:val="en-IE" w:eastAsia="en-IE"/>
              </w:rPr>
            </w:pPr>
            <w:r>
              <w:rPr>
                <w:b/>
                <w:bCs/>
                <w:sz w:val="20"/>
                <w:lang w:eastAsia="en-IE"/>
              </w:rPr>
              <w:t>0%</w:t>
            </w:r>
          </w:p>
        </w:tc>
        <w:tc>
          <w:tcPr>
            <w:tcW w:w="1488" w:type="dxa"/>
            <w:tcBorders>
              <w:top w:val="single" w:sz="6" w:space="0" w:color="8C8C8C"/>
              <w:left w:val="nil"/>
              <w:bottom w:val="single" w:sz="6" w:space="0" w:color="8C8C8C"/>
              <w:right w:val="nil"/>
            </w:tcBorders>
            <w:hideMark/>
          </w:tcPr>
          <w:p w14:paraId="0B470CF8" w14:textId="77777777" w:rsidR="00D933B7" w:rsidRPr="00E34C1F" w:rsidRDefault="00D933B7">
            <w:pPr>
              <w:spacing w:after="0" w:line="240" w:lineRule="auto"/>
              <w:jc w:val="center"/>
              <w:textAlignment w:val="baseline"/>
              <w:rPr>
                <w:rFonts w:cs="Segoe UI"/>
                <w:sz w:val="20"/>
                <w:lang w:val="en-IE" w:eastAsia="en-IE"/>
              </w:rPr>
            </w:pPr>
            <w:r>
              <w:rPr>
                <w:color w:val="000000"/>
                <w:sz w:val="20"/>
                <w:lang w:eastAsia="en-IE"/>
              </w:rPr>
              <w:t>22 annually from 2021 to 2027</w:t>
            </w:r>
          </w:p>
        </w:tc>
        <w:tc>
          <w:tcPr>
            <w:tcW w:w="1535" w:type="dxa"/>
            <w:tcBorders>
              <w:top w:val="single" w:sz="6" w:space="0" w:color="8C8C8C"/>
              <w:left w:val="nil"/>
              <w:bottom w:val="single" w:sz="6" w:space="0" w:color="8C8C8C"/>
              <w:right w:val="nil"/>
            </w:tcBorders>
          </w:tcPr>
          <w:p w14:paraId="3FC9458F"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Milestones not achieved for 2021-2025 (2025: 11 compared to a target of 22)</w:t>
            </w:r>
          </w:p>
        </w:tc>
        <w:tc>
          <w:tcPr>
            <w:tcW w:w="1588" w:type="dxa"/>
            <w:tcBorders>
              <w:top w:val="single" w:sz="6" w:space="0" w:color="8C8C8C"/>
              <w:left w:val="nil"/>
              <w:bottom w:val="single" w:sz="6" w:space="0" w:color="8C8C8C"/>
              <w:right w:val="nil"/>
            </w:tcBorders>
            <w:hideMark/>
          </w:tcPr>
          <w:p w14:paraId="277E5305"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Moderate progress</w:t>
            </w:r>
          </w:p>
        </w:tc>
      </w:tr>
      <w:tr w:rsidR="00D933B7" w:rsidRPr="00E34C1F" w14:paraId="664C8D6F" w14:textId="77777777">
        <w:trPr>
          <w:trHeight w:val="300"/>
        </w:trPr>
        <w:tc>
          <w:tcPr>
            <w:tcW w:w="2268" w:type="dxa"/>
            <w:tcBorders>
              <w:top w:val="single" w:sz="6" w:space="0" w:color="8C8C8C"/>
              <w:left w:val="nil"/>
              <w:bottom w:val="single" w:sz="6" w:space="0" w:color="8C8C8C"/>
              <w:right w:val="nil"/>
            </w:tcBorders>
            <w:shd w:val="clear" w:color="auto" w:fill="FAF9F9"/>
            <w:hideMark/>
          </w:tcPr>
          <w:p w14:paraId="251D8BE5" w14:textId="77777777" w:rsidR="00D933B7" w:rsidRPr="00E34C1F" w:rsidRDefault="00D933B7">
            <w:pPr>
              <w:spacing w:after="0" w:line="240" w:lineRule="auto"/>
              <w:textAlignment w:val="baseline"/>
              <w:rPr>
                <w:rFonts w:cs="Segoe UI"/>
                <w:sz w:val="20"/>
                <w:lang w:val="en-IE" w:eastAsia="en-IE"/>
              </w:rPr>
            </w:pPr>
            <w:r>
              <w:rPr>
                <w:rFonts w:cs="Segoe UI"/>
                <w:sz w:val="20"/>
                <w:lang w:eastAsia="en-IE"/>
              </w:rPr>
              <w:t>Competent authorities applying to the programme</w:t>
            </w:r>
          </w:p>
        </w:tc>
        <w:tc>
          <w:tcPr>
            <w:tcW w:w="1524" w:type="dxa"/>
            <w:tcBorders>
              <w:top w:val="single" w:sz="6" w:space="0" w:color="8C8C8C"/>
              <w:left w:val="nil"/>
              <w:bottom w:val="single" w:sz="6" w:space="0" w:color="8C8C8C"/>
              <w:right w:val="nil"/>
            </w:tcBorders>
            <w:shd w:val="clear" w:color="auto" w:fill="FAF9F9"/>
            <w:hideMark/>
          </w:tcPr>
          <w:p w14:paraId="798CA7EE" w14:textId="77777777" w:rsidR="00D933B7" w:rsidRPr="00E34C1F" w:rsidRDefault="00D933B7">
            <w:pPr>
              <w:spacing w:after="0" w:line="240" w:lineRule="auto"/>
              <w:jc w:val="center"/>
              <w:textAlignment w:val="baseline"/>
              <w:rPr>
                <w:rFonts w:cs="Segoe UI"/>
                <w:sz w:val="20"/>
                <w:lang w:val="en-IE"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24134A34" w14:textId="77777777" w:rsidR="00D933B7" w:rsidRPr="00E34C1F" w:rsidRDefault="00D933B7">
            <w:pPr>
              <w:spacing w:after="0" w:line="240" w:lineRule="auto"/>
              <w:jc w:val="center"/>
              <w:textAlignment w:val="baseline"/>
              <w:rPr>
                <w:rFonts w:cs="Segoe UI"/>
                <w:sz w:val="20"/>
                <w:lang w:val="en-IE" w:eastAsia="en-IE"/>
              </w:rPr>
            </w:pPr>
            <w:r>
              <w:rPr>
                <w:b/>
                <w:bCs/>
                <w:sz w:val="20"/>
                <w:lang w:eastAsia="en-IE"/>
              </w:rPr>
              <w:t>46%</w:t>
            </w:r>
          </w:p>
        </w:tc>
        <w:tc>
          <w:tcPr>
            <w:tcW w:w="1488" w:type="dxa"/>
            <w:tcBorders>
              <w:top w:val="single" w:sz="6" w:space="0" w:color="8C8C8C"/>
              <w:left w:val="nil"/>
              <w:bottom w:val="single" w:sz="6" w:space="0" w:color="8C8C8C"/>
              <w:right w:val="nil"/>
            </w:tcBorders>
            <w:shd w:val="clear" w:color="auto" w:fill="FAF9F9"/>
            <w:hideMark/>
          </w:tcPr>
          <w:p w14:paraId="1312605F" w14:textId="77777777" w:rsidR="00D933B7" w:rsidRPr="00E34C1F" w:rsidRDefault="00D933B7">
            <w:pPr>
              <w:spacing w:after="0" w:line="240" w:lineRule="auto"/>
              <w:jc w:val="center"/>
              <w:textAlignment w:val="baseline"/>
              <w:rPr>
                <w:rFonts w:cs="Segoe UI"/>
                <w:sz w:val="20"/>
                <w:lang w:val="en-IE" w:eastAsia="en-IE"/>
              </w:rPr>
            </w:pPr>
            <w:r>
              <w:rPr>
                <w:color w:val="000000"/>
                <w:sz w:val="20"/>
                <w:lang w:eastAsia="en-IE"/>
              </w:rPr>
              <w:t>24 in 2027</w:t>
            </w:r>
          </w:p>
        </w:tc>
        <w:tc>
          <w:tcPr>
            <w:tcW w:w="1535" w:type="dxa"/>
            <w:tcBorders>
              <w:top w:val="single" w:sz="6" w:space="0" w:color="8C8C8C"/>
              <w:left w:val="nil"/>
              <w:bottom w:val="single" w:sz="6" w:space="0" w:color="8C8C8C"/>
              <w:right w:val="nil"/>
            </w:tcBorders>
            <w:shd w:val="clear" w:color="auto" w:fill="FAF9F9"/>
            <w:hideMark/>
          </w:tcPr>
          <w:p w14:paraId="4307C7D2"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11 by 2025 compared to a target of 24</w:t>
            </w:r>
          </w:p>
        </w:tc>
        <w:tc>
          <w:tcPr>
            <w:tcW w:w="1588" w:type="dxa"/>
            <w:tcBorders>
              <w:top w:val="single" w:sz="6" w:space="0" w:color="8C8C8C"/>
              <w:left w:val="nil"/>
              <w:bottom w:val="single" w:sz="6" w:space="0" w:color="8C8C8C"/>
              <w:right w:val="nil"/>
            </w:tcBorders>
            <w:shd w:val="clear" w:color="auto" w:fill="FAF9F9"/>
            <w:hideMark/>
          </w:tcPr>
          <w:p w14:paraId="1C899CAE" w14:textId="77777777" w:rsidR="00D933B7" w:rsidRPr="00E34C1F" w:rsidRDefault="00D933B7">
            <w:pPr>
              <w:spacing w:after="0" w:line="240" w:lineRule="auto"/>
              <w:jc w:val="center"/>
              <w:textAlignment w:val="baseline"/>
              <w:rPr>
                <w:rFonts w:cs="Segoe UI"/>
                <w:sz w:val="20"/>
                <w:lang w:val="en-IE" w:eastAsia="en-IE"/>
              </w:rPr>
            </w:pPr>
            <w:r>
              <w:rPr>
                <w:rFonts w:cs="Segoe UI"/>
                <w:sz w:val="20"/>
                <w:lang w:eastAsia="en-IE"/>
              </w:rPr>
              <w:t>Moderate progress</w:t>
            </w:r>
          </w:p>
        </w:tc>
      </w:tr>
      <w:tr w:rsidR="00D933B7" w:rsidRPr="00E34C1F" w14:paraId="0A760B65" w14:textId="77777777">
        <w:trPr>
          <w:trHeight w:val="300"/>
        </w:trPr>
        <w:tc>
          <w:tcPr>
            <w:tcW w:w="2268" w:type="dxa"/>
            <w:tcBorders>
              <w:top w:val="single" w:sz="6" w:space="0" w:color="8C8C8C"/>
              <w:left w:val="nil"/>
              <w:bottom w:val="single" w:sz="6" w:space="0" w:color="8C8C8C"/>
              <w:right w:val="nil"/>
            </w:tcBorders>
            <w:shd w:val="clear" w:color="auto" w:fill="FAF9F9"/>
          </w:tcPr>
          <w:p w14:paraId="21DACD71" w14:textId="77777777" w:rsidR="00D933B7" w:rsidRPr="00E34C1F" w:rsidRDefault="00D933B7">
            <w:pPr>
              <w:spacing w:after="0" w:line="240" w:lineRule="auto"/>
              <w:textAlignment w:val="baseline"/>
              <w:rPr>
                <w:rFonts w:cs="Segoe UI"/>
                <w:sz w:val="20"/>
                <w:lang w:eastAsia="en-IE"/>
              </w:rPr>
            </w:pPr>
            <w:r>
              <w:rPr>
                <w:rFonts w:cs="Segoe UI"/>
                <w:sz w:val="20"/>
                <w:lang w:eastAsia="en-IE"/>
              </w:rPr>
              <w:t>Satisfaction rate of participants in the actions financed by the programme</w:t>
            </w:r>
          </w:p>
        </w:tc>
        <w:tc>
          <w:tcPr>
            <w:tcW w:w="1524" w:type="dxa"/>
            <w:tcBorders>
              <w:top w:val="single" w:sz="6" w:space="0" w:color="8C8C8C"/>
              <w:left w:val="nil"/>
              <w:bottom w:val="single" w:sz="6" w:space="0" w:color="8C8C8C"/>
              <w:right w:val="nil"/>
            </w:tcBorders>
            <w:shd w:val="clear" w:color="auto" w:fill="FAF9F9"/>
          </w:tcPr>
          <w:p w14:paraId="62083407" w14:textId="77777777" w:rsidR="00D933B7" w:rsidRPr="00E34C1F" w:rsidRDefault="00D933B7">
            <w:pPr>
              <w:spacing w:after="0" w:line="240" w:lineRule="auto"/>
              <w:jc w:val="center"/>
              <w:textAlignment w:val="baseline"/>
              <w:rPr>
                <w:rFonts w:cs="Segoe UI"/>
                <w:sz w:val="20"/>
                <w:lang w:eastAsia="en-IE"/>
              </w:rPr>
            </w:pPr>
            <w:r>
              <w:rPr>
                <w:rFonts w:cs="Calibri"/>
                <w:color w:val="000000"/>
                <w:sz w:val="20"/>
                <w:lang w:eastAsia="en-IE"/>
              </w:rPr>
              <w:t>0</w:t>
            </w:r>
          </w:p>
        </w:tc>
        <w:tc>
          <w:tcPr>
            <w:tcW w:w="1519" w:type="dxa"/>
            <w:tcBorders>
              <w:top w:val="single" w:sz="6" w:space="0" w:color="8C8C8C"/>
              <w:left w:val="nil"/>
              <w:bottom w:val="single" w:sz="6" w:space="0" w:color="8C8C8C"/>
              <w:right w:val="nil"/>
            </w:tcBorders>
            <w:shd w:val="clear" w:color="auto" w:fill="FAF9F9"/>
          </w:tcPr>
          <w:p w14:paraId="6FC0D16C" w14:textId="77777777" w:rsidR="00D933B7" w:rsidRPr="00E34C1F" w:rsidRDefault="00D933B7">
            <w:pPr>
              <w:spacing w:after="0" w:line="240" w:lineRule="auto"/>
              <w:jc w:val="center"/>
              <w:textAlignment w:val="baseline"/>
              <w:rPr>
                <w:rFonts w:cs="Segoe UI"/>
                <w:b/>
                <w:sz w:val="20"/>
                <w:lang w:eastAsia="en-IE"/>
              </w:rPr>
            </w:pPr>
            <w:r>
              <w:rPr>
                <w:b/>
                <w:bCs/>
                <w:sz w:val="20"/>
                <w:lang w:eastAsia="en-IE"/>
              </w:rPr>
              <w:t>71%</w:t>
            </w:r>
          </w:p>
        </w:tc>
        <w:tc>
          <w:tcPr>
            <w:tcW w:w="1488" w:type="dxa"/>
            <w:tcBorders>
              <w:top w:val="single" w:sz="6" w:space="0" w:color="8C8C8C"/>
              <w:left w:val="nil"/>
              <w:bottom w:val="single" w:sz="6" w:space="0" w:color="8C8C8C"/>
              <w:right w:val="nil"/>
            </w:tcBorders>
            <w:shd w:val="clear" w:color="auto" w:fill="FAF9F9"/>
          </w:tcPr>
          <w:p w14:paraId="532F171E" w14:textId="77777777" w:rsidR="00D933B7" w:rsidRPr="00E34C1F" w:rsidRDefault="00D933B7">
            <w:pPr>
              <w:spacing w:after="0" w:line="240" w:lineRule="auto"/>
              <w:jc w:val="center"/>
              <w:textAlignment w:val="baseline"/>
              <w:rPr>
                <w:rFonts w:cs="Segoe UI"/>
                <w:sz w:val="20"/>
                <w:lang w:eastAsia="en-IE"/>
              </w:rPr>
            </w:pPr>
            <w:r>
              <w:rPr>
                <w:color w:val="000000"/>
                <w:sz w:val="20"/>
                <w:lang w:eastAsia="en-IE"/>
              </w:rPr>
              <w:t>75% annually from 2021 to 2027</w:t>
            </w:r>
          </w:p>
        </w:tc>
        <w:tc>
          <w:tcPr>
            <w:tcW w:w="1535" w:type="dxa"/>
            <w:tcBorders>
              <w:top w:val="single" w:sz="6" w:space="0" w:color="8C8C8C"/>
              <w:left w:val="nil"/>
              <w:bottom w:val="single" w:sz="6" w:space="0" w:color="8C8C8C"/>
              <w:right w:val="nil"/>
            </w:tcBorders>
            <w:shd w:val="clear" w:color="auto" w:fill="FAF9F9"/>
          </w:tcPr>
          <w:p w14:paraId="5096AF8A" w14:textId="77777777" w:rsidR="00D933B7" w:rsidRPr="00E34C1F" w:rsidRDefault="00D933B7">
            <w:pPr>
              <w:spacing w:after="0" w:line="240" w:lineRule="auto"/>
              <w:jc w:val="center"/>
              <w:textAlignment w:val="baseline"/>
              <w:rPr>
                <w:rFonts w:cs="Segoe UI"/>
                <w:sz w:val="20"/>
                <w:lang w:eastAsia="en-IE"/>
              </w:rPr>
            </w:pPr>
            <w:r>
              <w:rPr>
                <w:rFonts w:cs="Segoe UI"/>
                <w:sz w:val="20"/>
                <w:lang w:eastAsia="en-IE"/>
              </w:rPr>
              <w:t>Milestones achieved for 2021-2025 (2025: 99.6% compared to a target of 75%)</w:t>
            </w:r>
          </w:p>
        </w:tc>
        <w:tc>
          <w:tcPr>
            <w:tcW w:w="1588" w:type="dxa"/>
            <w:tcBorders>
              <w:top w:val="single" w:sz="6" w:space="0" w:color="8C8C8C"/>
              <w:left w:val="nil"/>
              <w:bottom w:val="single" w:sz="6" w:space="0" w:color="8C8C8C"/>
              <w:right w:val="nil"/>
            </w:tcBorders>
            <w:shd w:val="clear" w:color="auto" w:fill="FAF9F9"/>
          </w:tcPr>
          <w:p w14:paraId="3FD93293" w14:textId="77777777" w:rsidR="00D933B7" w:rsidRPr="00E34C1F" w:rsidRDefault="00D933B7">
            <w:pPr>
              <w:spacing w:after="0" w:line="240" w:lineRule="auto"/>
              <w:jc w:val="center"/>
              <w:textAlignment w:val="baseline"/>
              <w:rPr>
                <w:rFonts w:cs="Segoe UI"/>
                <w:sz w:val="20"/>
                <w:lang w:eastAsia="en-IE"/>
              </w:rPr>
            </w:pPr>
            <w:r>
              <w:rPr>
                <w:rFonts w:cs="Segoe UI"/>
                <w:sz w:val="20"/>
                <w:lang w:val="en-IE" w:eastAsia="en-IE"/>
              </w:rPr>
              <w:t>On track</w:t>
            </w:r>
          </w:p>
        </w:tc>
      </w:tr>
      <w:tr w:rsidR="00D933B7" w:rsidRPr="00E34C1F" w14:paraId="2964407D" w14:textId="77777777">
        <w:trPr>
          <w:trHeight w:val="300"/>
        </w:trPr>
        <w:tc>
          <w:tcPr>
            <w:tcW w:w="2268" w:type="dxa"/>
            <w:tcBorders>
              <w:top w:val="single" w:sz="6" w:space="0" w:color="8C8C8C"/>
              <w:left w:val="nil"/>
              <w:bottom w:val="single" w:sz="6" w:space="0" w:color="8C8C8C"/>
              <w:right w:val="nil"/>
            </w:tcBorders>
            <w:shd w:val="clear" w:color="auto" w:fill="FAF9F9"/>
          </w:tcPr>
          <w:p w14:paraId="6D9FDAEF" w14:textId="77777777" w:rsidR="00D933B7" w:rsidRPr="00E34C1F" w:rsidRDefault="00D933B7">
            <w:pPr>
              <w:spacing w:after="0" w:line="240" w:lineRule="auto"/>
              <w:textAlignment w:val="baseline"/>
              <w:rPr>
                <w:rFonts w:cs="Segoe UI"/>
                <w:sz w:val="20"/>
                <w:lang w:eastAsia="en-IE"/>
              </w:rPr>
            </w:pPr>
            <w:r>
              <w:rPr>
                <w:rFonts w:cs="Segoe UI"/>
                <w:sz w:val="20"/>
                <w:lang w:eastAsia="en-IE"/>
              </w:rPr>
              <w:t>Feedback of participants on the impact of the programme on their activities in protecting the euro against counterfeiting</w:t>
            </w:r>
          </w:p>
        </w:tc>
        <w:tc>
          <w:tcPr>
            <w:tcW w:w="1524" w:type="dxa"/>
            <w:tcBorders>
              <w:top w:val="single" w:sz="6" w:space="0" w:color="8C8C8C"/>
              <w:left w:val="nil"/>
              <w:bottom w:val="single" w:sz="6" w:space="0" w:color="8C8C8C"/>
              <w:right w:val="nil"/>
            </w:tcBorders>
            <w:shd w:val="clear" w:color="auto" w:fill="FAF9F9"/>
          </w:tcPr>
          <w:p w14:paraId="289EFA56" w14:textId="77777777" w:rsidR="00D933B7" w:rsidRPr="00E34C1F" w:rsidRDefault="00D933B7">
            <w:pPr>
              <w:spacing w:after="0" w:line="240" w:lineRule="auto"/>
              <w:jc w:val="center"/>
              <w:textAlignment w:val="baseline"/>
              <w:rPr>
                <w:rFonts w:cs="Segoe UI"/>
                <w:sz w:val="20"/>
                <w:lang w:eastAsia="en-IE"/>
              </w:rPr>
            </w:pPr>
            <w:r>
              <w:rPr>
                <w:rFonts w:cs="Calibri"/>
                <w:color w:val="000000"/>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75F6844A" w14:textId="77777777" w:rsidR="00D933B7" w:rsidRPr="00E34C1F" w:rsidRDefault="00D933B7">
            <w:pPr>
              <w:spacing w:after="0" w:line="240" w:lineRule="auto"/>
              <w:jc w:val="center"/>
              <w:textAlignment w:val="baseline"/>
              <w:rPr>
                <w:rFonts w:cs="Segoe UI"/>
                <w:b/>
                <w:bCs/>
                <w:sz w:val="20"/>
                <w:lang w:eastAsia="en-IE"/>
              </w:rPr>
            </w:pPr>
            <w:r>
              <w:rPr>
                <w:b/>
                <w:bCs/>
                <w:sz w:val="20"/>
                <w:lang w:eastAsia="en-IE"/>
              </w:rPr>
              <w:t>71%</w:t>
            </w:r>
          </w:p>
        </w:tc>
        <w:tc>
          <w:tcPr>
            <w:tcW w:w="1488" w:type="dxa"/>
            <w:tcBorders>
              <w:top w:val="single" w:sz="6" w:space="0" w:color="8C8C8C"/>
              <w:left w:val="nil"/>
              <w:bottom w:val="single" w:sz="6" w:space="0" w:color="8C8C8C"/>
              <w:right w:val="nil"/>
            </w:tcBorders>
            <w:shd w:val="clear" w:color="auto" w:fill="FAF9F9"/>
          </w:tcPr>
          <w:p w14:paraId="0D3DFCED" w14:textId="77777777" w:rsidR="00D933B7" w:rsidRPr="00E34C1F" w:rsidRDefault="00D933B7">
            <w:pPr>
              <w:spacing w:after="0" w:line="240" w:lineRule="auto"/>
              <w:jc w:val="center"/>
              <w:textAlignment w:val="baseline"/>
              <w:rPr>
                <w:rFonts w:cs="Segoe UI"/>
                <w:sz w:val="20"/>
                <w:lang w:eastAsia="en-IE"/>
              </w:rPr>
            </w:pPr>
            <w:r>
              <w:rPr>
                <w:color w:val="000000"/>
                <w:sz w:val="20"/>
                <w:lang w:eastAsia="en-IE"/>
              </w:rPr>
              <w:t>75% annually from 2021 to 2027</w:t>
            </w:r>
          </w:p>
        </w:tc>
        <w:tc>
          <w:tcPr>
            <w:tcW w:w="1535" w:type="dxa"/>
            <w:tcBorders>
              <w:top w:val="single" w:sz="6" w:space="0" w:color="8C8C8C"/>
              <w:left w:val="nil"/>
              <w:bottom w:val="single" w:sz="6" w:space="0" w:color="8C8C8C"/>
              <w:right w:val="nil"/>
            </w:tcBorders>
            <w:shd w:val="clear" w:color="auto" w:fill="FAF9F9"/>
          </w:tcPr>
          <w:p w14:paraId="1E1CD542" w14:textId="77777777" w:rsidR="00D933B7" w:rsidRPr="00E34C1F" w:rsidRDefault="00D933B7">
            <w:pPr>
              <w:spacing w:after="0" w:line="240" w:lineRule="auto"/>
              <w:jc w:val="center"/>
              <w:textAlignment w:val="baseline"/>
              <w:rPr>
                <w:rFonts w:cs="Segoe UI"/>
                <w:sz w:val="20"/>
                <w:lang w:eastAsia="en-IE"/>
              </w:rPr>
            </w:pPr>
            <w:r>
              <w:rPr>
                <w:rFonts w:cs="Segoe UI"/>
                <w:sz w:val="20"/>
                <w:lang w:eastAsia="en-IE"/>
              </w:rPr>
              <w:t>Milestones achieved for 2021-2025 (2025: 97.8% compared to a target of 75%)</w:t>
            </w:r>
          </w:p>
        </w:tc>
        <w:tc>
          <w:tcPr>
            <w:tcW w:w="1588" w:type="dxa"/>
            <w:tcBorders>
              <w:top w:val="single" w:sz="6" w:space="0" w:color="8C8C8C"/>
              <w:left w:val="nil"/>
              <w:bottom w:val="single" w:sz="6" w:space="0" w:color="8C8C8C"/>
              <w:right w:val="nil"/>
            </w:tcBorders>
            <w:shd w:val="clear" w:color="auto" w:fill="FAF9F9"/>
          </w:tcPr>
          <w:p w14:paraId="532E118D" w14:textId="77777777" w:rsidR="00D933B7" w:rsidRPr="00E34C1F" w:rsidRDefault="00D933B7">
            <w:pPr>
              <w:spacing w:after="0" w:line="240" w:lineRule="auto"/>
              <w:jc w:val="center"/>
              <w:textAlignment w:val="baseline"/>
              <w:rPr>
                <w:rFonts w:cs="Segoe UI"/>
                <w:sz w:val="20"/>
                <w:lang w:eastAsia="en-IE"/>
              </w:rPr>
            </w:pPr>
            <w:r>
              <w:rPr>
                <w:rFonts w:cs="Segoe UI"/>
                <w:sz w:val="20"/>
                <w:lang w:val="en-IE" w:eastAsia="en-IE"/>
              </w:rPr>
              <w:t>On track</w:t>
            </w:r>
          </w:p>
        </w:tc>
      </w:tr>
    </w:tbl>
    <w:p w14:paraId="060AD554" w14:textId="77777777" w:rsidR="00D933B7"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68A6A9CA" w14:textId="77777777" w:rsidR="00D933B7"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5CCCA603" w14:textId="77777777" w:rsidR="00D933B7"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3209B60E" w14:textId="77777777" w:rsidR="00D933B7" w:rsidRDefault="00D933B7" w:rsidP="00D933B7">
      <w:pPr>
        <w:pStyle w:val="ListParagraph"/>
        <w:ind w:left="360"/>
        <w:rPr>
          <w:lang w:eastAsia="en-GB"/>
        </w:rPr>
      </w:pPr>
    </w:p>
    <w:p w14:paraId="3999FF51" w14:textId="77777777" w:rsidR="00D933B7" w:rsidRDefault="00D933B7" w:rsidP="00373960">
      <w:pPr>
        <w:pStyle w:val="ListParagraph"/>
        <w:numPr>
          <w:ilvl w:val="0"/>
          <w:numId w:val="9"/>
        </w:numPr>
        <w:spacing w:after="240" w:line="264" w:lineRule="auto"/>
        <w:rPr>
          <w:lang w:eastAsia="en-GB"/>
        </w:rPr>
      </w:pPr>
      <w:r>
        <w:rPr>
          <w:lang w:eastAsia="en-GB"/>
        </w:rPr>
        <w:t>In 2025, Pericles IV continued to support the Member States and to assist the competent national and EU authorities in protecting euro banknotes and coins against counterfeiting and related fraud.</w:t>
      </w:r>
    </w:p>
    <w:p w14:paraId="63E4A429" w14:textId="77777777" w:rsidR="00D933B7" w:rsidRPr="00163301" w:rsidRDefault="00D933B7" w:rsidP="00373960">
      <w:pPr>
        <w:pStyle w:val="ListParagraph"/>
        <w:numPr>
          <w:ilvl w:val="0"/>
          <w:numId w:val="9"/>
        </w:numPr>
        <w:spacing w:after="240" w:line="264" w:lineRule="auto"/>
        <w:rPr>
          <w:lang w:eastAsia="en-GB"/>
        </w:rPr>
      </w:pPr>
      <w:r>
        <w:rPr>
          <w:rFonts w:eastAsia="EC Square Sans Pro" w:cs="EC Square Sans Pro"/>
        </w:rPr>
        <w:t>While the number of counterfeit coins detected exceeded the set target, the number of counterfeit banknotes detected was lower than the target but has followed an increasing trend. At the same time, the number of illegal workshops dismantled was lower than expected. It should be underlined that the link between the programme and these indicators is only indirect, as a variety of external factors (including the progress of police investigations, the amount of counterfeit production and the methods of distribution) play an important role in the development of the indicators.</w:t>
      </w:r>
    </w:p>
    <w:p w14:paraId="557A9BA6" w14:textId="77777777" w:rsidR="00D933B7" w:rsidRDefault="00D933B7" w:rsidP="00373960">
      <w:pPr>
        <w:pStyle w:val="ListParagraph"/>
        <w:numPr>
          <w:ilvl w:val="0"/>
          <w:numId w:val="9"/>
        </w:numPr>
        <w:spacing w:after="240" w:line="264" w:lineRule="auto"/>
        <w:rPr>
          <w:lang w:eastAsia="en-GB"/>
        </w:rPr>
      </w:pPr>
      <w:r>
        <w:rPr>
          <w:lang w:eastAsia="en-GB"/>
        </w:rPr>
        <w:t>The indicators that are more directly linked to the programme, such as the satisfaction rate of participants in the actions taking place in 2025 and the feedback from those who have already participated in previous Pericles actions, showed very positive results. While the number of unique applicants to the programme is increasing, it remains lower than the target.</w:t>
      </w:r>
    </w:p>
    <w:p w14:paraId="5BB21894" w14:textId="77777777" w:rsidR="00D933B7" w:rsidRDefault="00D933B7" w:rsidP="00373960">
      <w:pPr>
        <w:pStyle w:val="ListParagraph"/>
        <w:numPr>
          <w:ilvl w:val="0"/>
          <w:numId w:val="9"/>
        </w:numPr>
        <w:spacing w:after="240" w:line="264" w:lineRule="auto"/>
        <w:rPr>
          <w:lang w:eastAsia="en-GB"/>
        </w:rPr>
      </w:pPr>
      <w:r>
        <w:rPr>
          <w:lang w:eastAsia="en-GB"/>
        </w:rPr>
        <w:t>2025 saw the implementation of 10 Pericles IV projects.</w:t>
      </w:r>
    </w:p>
    <w:p w14:paraId="5A65C779" w14:textId="77777777" w:rsidR="00D933B7" w:rsidRDefault="00D933B7" w:rsidP="00373960">
      <w:pPr>
        <w:pStyle w:val="ListParagraph"/>
        <w:numPr>
          <w:ilvl w:val="1"/>
          <w:numId w:val="9"/>
        </w:numPr>
        <w:spacing w:after="240" w:line="264" w:lineRule="auto"/>
        <w:rPr>
          <w:lang w:eastAsia="en-GB"/>
        </w:rPr>
      </w:pPr>
      <w:r>
        <w:rPr>
          <w:lang w:eastAsia="en-GB"/>
        </w:rPr>
        <w:t>Two projects funded under procurement (contracts):</w:t>
      </w:r>
    </w:p>
    <w:p w14:paraId="0DA24168" w14:textId="77777777" w:rsidR="00D933B7" w:rsidRDefault="00D933B7" w:rsidP="00373960">
      <w:pPr>
        <w:pStyle w:val="ListParagraph"/>
        <w:numPr>
          <w:ilvl w:val="2"/>
          <w:numId w:val="9"/>
        </w:numPr>
        <w:spacing w:after="240" w:line="264" w:lineRule="auto"/>
        <w:rPr>
          <w:lang w:eastAsia="en-GB"/>
        </w:rPr>
      </w:pPr>
      <w:r>
        <w:rPr>
          <w:lang w:eastAsia="en-GB"/>
        </w:rPr>
        <w:t>a seminar on legislative and institution building to protect the euro in Ukraine (June 2025),</w:t>
      </w:r>
    </w:p>
    <w:p w14:paraId="24B3DB18" w14:textId="77777777" w:rsidR="00D933B7" w:rsidRDefault="00D933B7" w:rsidP="00373960">
      <w:pPr>
        <w:pStyle w:val="ListParagraph"/>
        <w:numPr>
          <w:ilvl w:val="2"/>
          <w:numId w:val="9"/>
        </w:numPr>
        <w:spacing w:after="240" w:line="264" w:lineRule="auto"/>
        <w:rPr>
          <w:lang w:eastAsia="en-GB"/>
        </w:rPr>
      </w:pPr>
      <w:r>
        <w:rPr>
          <w:lang w:eastAsia="en-GB"/>
        </w:rPr>
        <w:t>the seminar ‘Enhancing detection of unfit euro coins’ (November 2025);</w:t>
      </w:r>
    </w:p>
    <w:p w14:paraId="22E8F6EC" w14:textId="77777777" w:rsidR="00D933B7" w:rsidRDefault="00D933B7" w:rsidP="00373960">
      <w:pPr>
        <w:pStyle w:val="ListParagraph"/>
        <w:numPr>
          <w:ilvl w:val="1"/>
          <w:numId w:val="9"/>
        </w:numPr>
        <w:spacing w:after="240" w:line="264" w:lineRule="auto"/>
        <w:rPr>
          <w:lang w:eastAsia="en-GB"/>
        </w:rPr>
      </w:pPr>
      <w:r>
        <w:rPr>
          <w:lang w:eastAsia="en-GB"/>
        </w:rPr>
        <w:t>Eight projects funded under a call for proposals (grants).</w:t>
      </w:r>
    </w:p>
    <w:p w14:paraId="5E556EFC" w14:textId="77777777" w:rsidR="00D933B7" w:rsidRDefault="00D933B7" w:rsidP="00373960">
      <w:pPr>
        <w:pStyle w:val="ListParagraph"/>
        <w:numPr>
          <w:ilvl w:val="2"/>
          <w:numId w:val="9"/>
        </w:numPr>
        <w:spacing w:after="240" w:line="264" w:lineRule="auto"/>
        <w:rPr>
          <w:lang w:eastAsia="en-GB"/>
        </w:rPr>
      </w:pPr>
      <w:r>
        <w:rPr>
          <w:lang w:eastAsia="en-GB"/>
        </w:rPr>
        <w:t>Purchasing equipment (video spectral comparator) by the Polícia Judiciária (Portuguese Criminal Investigation Police) for the Cape Verdean Criminal Police (Polícia Judiciária) and a technical training course (in March 2025) on using this equipment (project Counteract).</w:t>
      </w:r>
    </w:p>
    <w:p w14:paraId="0E8F9CAE" w14:textId="77777777" w:rsidR="00D933B7" w:rsidRDefault="00D933B7" w:rsidP="00373960">
      <w:pPr>
        <w:pStyle w:val="ListParagraph"/>
        <w:numPr>
          <w:ilvl w:val="2"/>
          <w:numId w:val="9"/>
        </w:numPr>
        <w:spacing w:after="240" w:line="264" w:lineRule="auto"/>
        <w:rPr>
          <w:lang w:eastAsia="en-GB"/>
        </w:rPr>
      </w:pPr>
      <w:r>
        <w:rPr>
          <w:lang w:eastAsia="en-GB"/>
        </w:rPr>
        <w:t>In March 2025, the Bank of Portugal organised the ‘Euro Protection 2025’ conference (one-day seminar and two days of workshops with case studies) in Lisbon, Portugal. It involved participants from Angola, Austria, Belgium, Brazil, Bulgaria, Cape Verde, Croatia, Cyprus, France, Germany, Greece, Guinea-Bissau, Italy, Latvia, Lithuania, Luxembourg, Malta, Montenegro, Mozambique, Netherlands, North Macedonia, Portugal, São Tomé and Principe, Serbia, Slovenia, Spain and Türkiye.</w:t>
      </w:r>
    </w:p>
    <w:p w14:paraId="367A7E9A" w14:textId="77777777" w:rsidR="00D933B7" w:rsidRDefault="00D933B7" w:rsidP="00373960">
      <w:pPr>
        <w:pStyle w:val="ListParagraph"/>
        <w:numPr>
          <w:ilvl w:val="2"/>
          <w:numId w:val="9"/>
        </w:numPr>
        <w:spacing w:after="240" w:line="264" w:lineRule="auto"/>
        <w:rPr>
          <w:lang w:eastAsia="en-GB"/>
        </w:rPr>
      </w:pPr>
      <w:r>
        <w:rPr>
          <w:lang w:eastAsia="en-GB"/>
        </w:rPr>
        <w:t>A technical training course on combating currency counterfeiting was organised by the Investigation Brigade of the Bank of Spain in November 2025 in Quito, Ecuador. There were participants from 11 Latin American countries (Argentina, Brazil, Chile, Colombia, Costa Rica, Ecuador, Mexico, Panama, Paraguay, Peru and Uruguay) and from Spain, France and Italy.</w:t>
      </w:r>
    </w:p>
    <w:p w14:paraId="1457A70D" w14:textId="77777777" w:rsidR="00D933B7" w:rsidRDefault="00D933B7" w:rsidP="00373960">
      <w:pPr>
        <w:pStyle w:val="ListParagraph"/>
        <w:numPr>
          <w:ilvl w:val="2"/>
          <w:numId w:val="9"/>
        </w:numPr>
        <w:spacing w:after="240" w:line="264" w:lineRule="auto"/>
        <w:rPr>
          <w:lang w:eastAsia="en-GB"/>
        </w:rPr>
      </w:pPr>
      <w:r>
        <w:rPr>
          <w:lang w:eastAsia="en-GB"/>
        </w:rPr>
        <w:t>Croatian National Bank experts provided eight technical training courses in 2025, in Montenegro (in February), North Macedonia (in February), Serbia (in March), Albania (in June), Türkiye (in April), Kosovo</w:t>
      </w:r>
      <w:r>
        <w:rPr>
          <w:rFonts w:ascii="Calibri" w:hAnsi="Calibri" w:cs="Calibri"/>
          <w:lang w:eastAsia="en-GB"/>
        </w:rPr>
        <w:t> </w:t>
      </w:r>
      <w:r>
        <w:rPr>
          <w:lang w:eastAsia="en-GB"/>
        </w:rPr>
        <w:t>(</w:t>
      </w:r>
      <w:r>
        <w:rPr>
          <w:rStyle w:val="FootnoteReference"/>
          <w:lang w:eastAsia="en-GB"/>
        </w:rPr>
        <w:footnoteReference w:id="31"/>
      </w:r>
      <w:r>
        <w:rPr>
          <w:lang w:eastAsia="en-GB"/>
        </w:rPr>
        <w:t>) (in May), Bosnia and Herzegovina (in May) and Greece (in June). A final meeting took place in Türkiye (in September) with the countries where the training courses took place.</w:t>
      </w:r>
    </w:p>
    <w:p w14:paraId="01B04DAE" w14:textId="77777777" w:rsidR="00D933B7" w:rsidRDefault="00D933B7" w:rsidP="00373960">
      <w:pPr>
        <w:pStyle w:val="ListParagraph"/>
        <w:numPr>
          <w:ilvl w:val="2"/>
          <w:numId w:val="9"/>
        </w:numPr>
        <w:spacing w:after="240" w:line="264" w:lineRule="auto"/>
        <w:rPr>
          <w:lang w:eastAsia="en-GB"/>
        </w:rPr>
      </w:pPr>
      <w:r>
        <w:rPr>
          <w:lang w:eastAsia="en-GB"/>
        </w:rPr>
        <w:t>A technical training course was organised (in June 2025) by the Bank of Spain (BDE) for participants from 12 Member States, 4 candidate countries and 1 potential candidate country with the title ‘Training activity on counterfeit coins analysis for technical experts (TA-coins 2025)’.</w:t>
      </w:r>
    </w:p>
    <w:p w14:paraId="63A0C947" w14:textId="77777777" w:rsidR="00D933B7" w:rsidRDefault="00D933B7" w:rsidP="00373960">
      <w:pPr>
        <w:pStyle w:val="ListParagraph"/>
        <w:numPr>
          <w:ilvl w:val="2"/>
          <w:numId w:val="9"/>
        </w:numPr>
        <w:spacing w:after="240" w:line="264" w:lineRule="auto"/>
        <w:rPr>
          <w:lang w:eastAsia="en-GB"/>
        </w:rPr>
      </w:pPr>
      <w:r>
        <w:rPr>
          <w:lang w:eastAsia="en-GB"/>
        </w:rPr>
        <w:t>The Currency Anticounterfeiting Unit of the Italian National Gendarmerie organised a staff exchange (February to December 2025) entitled ‘SEITACC5’, which involved 3 Member States (Greece, Italy and Austria), 2 candidate countries (Moldova and North Macedonia), 1 potential candidate country (Kosovo) and Bosnia and Herzegovina.</w:t>
      </w:r>
    </w:p>
    <w:p w14:paraId="2A56840F" w14:textId="77777777" w:rsidR="00D933B7" w:rsidRDefault="00D933B7" w:rsidP="00373960">
      <w:pPr>
        <w:pStyle w:val="ListParagraph"/>
        <w:numPr>
          <w:ilvl w:val="2"/>
          <w:numId w:val="9"/>
        </w:numPr>
        <w:spacing w:after="240" w:line="264" w:lineRule="auto"/>
        <w:rPr>
          <w:lang w:eastAsia="en-GB"/>
        </w:rPr>
      </w:pPr>
      <w:r>
        <w:rPr>
          <w:lang w:eastAsia="en-GB"/>
        </w:rPr>
        <w:t>A staff exchange (title: NCO (National Central Office) Uruguay Project) was organised by the Investigation Brigade of the Bank of Spain with Uruguay which ran in two phases: in May 2025, staff from Spain visited Uruguay and, at the end of June/beginning of July 2025, participants from Uruguay visited Spain.</w:t>
      </w:r>
    </w:p>
    <w:p w14:paraId="54150711" w14:textId="77777777" w:rsidR="00D933B7" w:rsidRDefault="00D933B7" w:rsidP="00373960">
      <w:pPr>
        <w:pStyle w:val="ListParagraph"/>
        <w:numPr>
          <w:ilvl w:val="2"/>
          <w:numId w:val="9"/>
        </w:numPr>
        <w:spacing w:after="240" w:line="264" w:lineRule="auto"/>
        <w:rPr>
          <w:lang w:eastAsia="en-GB"/>
        </w:rPr>
      </w:pPr>
      <w:r>
        <w:rPr>
          <w:lang w:eastAsia="en-GB"/>
        </w:rPr>
        <w:t>A staff exchange (project 2024-IT-INTEGRATE) with Türkiye was organised by the Guardia di Finanza (Italy) in February and April 2025.</w:t>
      </w:r>
    </w:p>
    <w:p w14:paraId="45BD0C4A" w14:textId="165F997F" w:rsidR="00D933B7" w:rsidRDefault="00D933B7" w:rsidP="00373960">
      <w:pPr>
        <w:pStyle w:val="ListParagraph"/>
        <w:numPr>
          <w:ilvl w:val="0"/>
          <w:numId w:val="9"/>
        </w:numPr>
        <w:spacing w:after="240" w:line="264" w:lineRule="auto"/>
        <w:rPr>
          <w:lang w:eastAsia="en-GB"/>
        </w:rPr>
      </w:pPr>
      <w:r>
        <w:rPr>
          <w:lang w:eastAsia="en-GB"/>
        </w:rPr>
        <w:t>The 3</w:t>
      </w:r>
      <w:r>
        <w:rPr>
          <w:rFonts w:ascii="Calibri" w:hAnsi="Calibri" w:cs="Calibri"/>
          <w:lang w:eastAsia="en-GB"/>
        </w:rPr>
        <w:t> </w:t>
      </w:r>
      <w:r>
        <w:rPr>
          <w:lang w:eastAsia="en-GB"/>
        </w:rPr>
        <w:t>94 participants in Pericles IV projects came from 50 countries: 40% from euro-area Member States, 3% from non-euro-area Member States, 25% from non-EU countries in Europe, 16% from Latin America, 6% from EU institutions, 9% from Africa and 1% from other regions.</w:t>
      </w:r>
    </w:p>
    <w:p w14:paraId="008D490E" w14:textId="77777777" w:rsidR="00D933B7" w:rsidRDefault="00D933B7" w:rsidP="00373960">
      <w:pPr>
        <w:pStyle w:val="ListParagraph"/>
        <w:numPr>
          <w:ilvl w:val="0"/>
          <w:numId w:val="9"/>
        </w:numPr>
        <w:spacing w:after="240" w:line="264" w:lineRule="auto"/>
        <w:rPr>
          <w:lang w:eastAsia="en-GB"/>
        </w:rPr>
      </w:pPr>
      <w:r>
        <w:rPr>
          <w:lang w:eastAsia="en-GB"/>
        </w:rPr>
        <w:t>With respect to the professional background of participants, members of police forces represented 46% of the total. Experts from national central banks represented 37%, members of the judiciary 3%, national mints 1%, customs 1%, the coin-processing machine industry 5%, EU institutions 6% and other categories 1%.</w:t>
      </w:r>
    </w:p>
    <w:p w14:paraId="47384D37" w14:textId="77777777" w:rsidR="00D933B7" w:rsidRDefault="00D933B7" w:rsidP="00373960">
      <w:pPr>
        <w:pStyle w:val="ListParagraph"/>
        <w:numPr>
          <w:ilvl w:val="0"/>
          <w:numId w:val="9"/>
        </w:numPr>
        <w:spacing w:after="240" w:line="264" w:lineRule="auto"/>
        <w:rPr>
          <w:lang w:eastAsia="en-GB"/>
        </w:rPr>
      </w:pPr>
      <w:r>
        <w:rPr>
          <w:lang w:eastAsia="en-GB"/>
        </w:rPr>
        <w:t>The implementation of the programme therefore met the transnational and multidisciplinary dimensions required under Regulation (EU) 2021/840</w:t>
      </w:r>
      <w:r>
        <w:rPr>
          <w:rFonts w:ascii="Calibri" w:hAnsi="Calibri" w:cs="Calibri"/>
          <w:lang w:eastAsia="en-GB"/>
        </w:rPr>
        <w:t> </w:t>
      </w:r>
      <w:r>
        <w:rPr>
          <w:lang w:eastAsia="en-GB"/>
        </w:rPr>
        <w:t>(</w:t>
      </w:r>
      <w:r>
        <w:rPr>
          <w:rStyle w:val="FootnoteReference"/>
          <w:lang w:eastAsia="en-GB"/>
        </w:rPr>
        <w:footnoteReference w:id="32"/>
      </w:r>
      <w:r>
        <w:rPr>
          <w:lang w:eastAsia="en-GB"/>
        </w:rPr>
        <w:t>), displaying a high degree of diversification.</w:t>
      </w:r>
    </w:p>
    <w:p w14:paraId="55F71A7C" w14:textId="77777777" w:rsidR="00D933B7" w:rsidRDefault="00D933B7" w:rsidP="00373960">
      <w:pPr>
        <w:pStyle w:val="ListParagraph"/>
        <w:numPr>
          <w:ilvl w:val="0"/>
          <w:numId w:val="9"/>
        </w:numPr>
        <w:spacing w:after="240" w:line="264" w:lineRule="auto"/>
        <w:rPr>
          <w:lang w:eastAsia="en-GB"/>
        </w:rPr>
      </w:pPr>
      <w:r>
        <w:rPr>
          <w:lang w:eastAsia="en-GB"/>
        </w:rPr>
        <w:t>During its fifth year of implementation, a total of 10 projects (seven grants and three procured projects) were committed under the Pericles IV programme.</w:t>
      </w:r>
    </w:p>
    <w:p w14:paraId="03BFF4BF" w14:textId="77777777" w:rsidR="00D933B7" w:rsidRPr="003B2D57" w:rsidRDefault="00D933B7" w:rsidP="00373960">
      <w:pPr>
        <w:pStyle w:val="ListParagraph"/>
        <w:numPr>
          <w:ilvl w:val="0"/>
          <w:numId w:val="9"/>
        </w:numPr>
        <w:spacing w:after="240" w:line="264" w:lineRule="auto"/>
        <w:rPr>
          <w:rFonts w:eastAsia="EC Square Sans Pro" w:cs="EC Square Sans Pro"/>
          <w:color w:val="333333"/>
        </w:rPr>
      </w:pPr>
      <w:r>
        <w:rPr>
          <w:rFonts w:eastAsia="EC Square Sans Pro" w:cs="EC Square Sans Pro"/>
          <w:color w:val="333333"/>
        </w:rPr>
        <w:t xml:space="preserve">The </w:t>
      </w:r>
      <w:hyperlink r:id="rId259" w:history="1">
        <w:r>
          <w:rPr>
            <w:rStyle w:val="Hyperlink"/>
            <w:rFonts w:eastAsia="EC Square Sans Pro" w:cs="EC Square Sans Pro"/>
          </w:rPr>
          <w:t>interim evaluation of the Pericles IV Programme</w:t>
        </w:r>
      </w:hyperlink>
      <w:r>
        <w:rPr>
          <w:rFonts w:eastAsia="EC Square Sans Pro" w:cs="EC Square Sans Pro"/>
          <w:color w:val="333333"/>
        </w:rPr>
        <w:t xml:space="preserve"> concluded that the programme is delivering on its objective of contributing to the prevention and combating of euro counterfeiting, thereby preserving the integrity of euro banknotes and coins. The programme has ensured an efficient use of resources and has proven effective in improving information exchange, technical skills, institutional frameworks and operational capabilities in combating euro counterfeiting, both in EU Member States and in non-EU countries. It has successfully facilitated networking and collaborative investigations, leading to significant achievements such as investigations resulting in the seizure of counterfeit euros and the dismantling of criminal organisations. By providing technical training, seminars, staff exchanges and studies, the programme has supported measures undertaken by Member States, especially where national funding is limited.</w:t>
      </w:r>
    </w:p>
    <w:p w14:paraId="761CF3DD" w14:textId="77777777" w:rsidR="00D933B7" w:rsidRDefault="00D933B7" w:rsidP="00D933B7">
      <w:pPr>
        <w:pStyle w:val="ListParagraph"/>
        <w:spacing w:after="240" w:line="264" w:lineRule="auto"/>
        <w:ind w:left="360"/>
        <w:rPr>
          <w:lang w:eastAsia="en-GB"/>
        </w:rPr>
      </w:pPr>
    </w:p>
    <w:p w14:paraId="4FC45321" w14:textId="77777777" w:rsidR="00D933B7" w:rsidRPr="0091729B" w:rsidRDefault="00D933B7" w:rsidP="00D933B7">
      <w:pPr>
        <w:keepNext/>
        <w:keepLines/>
        <w:spacing w:after="60"/>
        <w:ind w:left="288" w:hanging="288"/>
        <w:rPr>
          <w:rFonts w:eastAsia="EC Square Sans Pro" w:cs="EC Square Sans Pro"/>
          <w:sz w:val="18"/>
          <w:szCs w:val="18"/>
        </w:rPr>
      </w:pPr>
    </w:p>
    <w:p w14:paraId="39B5FDEB" w14:textId="77777777" w:rsidR="00D933B7" w:rsidRPr="0091729B" w:rsidRDefault="00D933B7" w:rsidP="00D933B7">
      <w:pPr>
        <w:keepNext/>
        <w:keepLines/>
        <w:spacing w:after="60"/>
        <w:ind w:left="288" w:hanging="288"/>
        <w:rPr>
          <w:rFonts w:eastAsia="EC Square Sans Pro" w:cs="EC Square Sans Pro"/>
          <w:sz w:val="18"/>
          <w:szCs w:val="18"/>
        </w:rPr>
      </w:pPr>
    </w:p>
    <w:p w14:paraId="194AF7C1"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6C0F5C63" w14:textId="77777777" w:rsidR="00D933B7" w:rsidRDefault="00D933B7" w:rsidP="00D933B7">
      <w:pPr>
        <w:rPr>
          <w:b/>
          <w:bCs/>
        </w:rPr>
      </w:pPr>
    </w:p>
    <w:p w14:paraId="2458216D" w14:textId="77777777" w:rsidR="00D933B7" w:rsidRDefault="00D933B7" w:rsidP="00F72C99">
      <w:pPr>
        <w:pStyle w:val="Heading3"/>
      </w:pPr>
      <w:r>
        <w:t>Contribution to green budgeting priorities:</w:t>
      </w:r>
    </w:p>
    <w:p w14:paraId="640715F5" w14:textId="77777777" w:rsidR="00D933B7" w:rsidRDefault="00D933B7" w:rsidP="00373960">
      <w:pPr>
        <w:pStyle w:val="ListParagraph"/>
        <w:numPr>
          <w:ilvl w:val="0"/>
          <w:numId w:val="9"/>
        </w:numPr>
        <w:spacing w:after="240" w:line="264" w:lineRule="auto"/>
        <w:rPr>
          <w:lang w:eastAsia="en-GB"/>
        </w:rPr>
      </w:pPr>
      <w:r>
        <w:rPr>
          <w:lang w:eastAsia="en-GB"/>
        </w:rPr>
        <w:t>N/A</w:t>
      </w:r>
    </w:p>
    <w:p w14:paraId="7EE23D27" w14:textId="77777777" w:rsidR="00D933B7" w:rsidRDefault="00D933B7" w:rsidP="00D933B7">
      <w:pPr>
        <w:keepNext/>
        <w:keepLines/>
        <w:spacing w:line="240" w:lineRule="auto"/>
        <w:outlineLvl w:val="4"/>
        <w:rPr>
          <w:b/>
          <w:bCs/>
        </w:rPr>
      </w:pPr>
    </w:p>
    <w:p w14:paraId="4851099D"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06C49401"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67EA9D0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2E97234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77325AA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61CC810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7D7F952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228AEE2A"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46DF7CD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045837D2" w14:textId="77777777">
        <w:trPr>
          <w:trHeight w:val="300"/>
        </w:trPr>
        <w:tc>
          <w:tcPr>
            <w:tcW w:w="895" w:type="dxa"/>
            <w:tcBorders>
              <w:top w:val="nil"/>
              <w:left w:val="nil"/>
              <w:bottom w:val="single" w:sz="6" w:space="0" w:color="8C8C8C"/>
              <w:right w:val="nil"/>
            </w:tcBorders>
            <w:vAlign w:val="center"/>
            <w:hideMark/>
          </w:tcPr>
          <w:p w14:paraId="3E6EACA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36E3392C"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46151C09"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32E150F3"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08EB3F4A"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43E7B886"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2B9EC0D3"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23BA877D" w14:textId="77777777">
        <w:trPr>
          <w:trHeight w:val="300"/>
        </w:trPr>
        <w:tc>
          <w:tcPr>
            <w:tcW w:w="895" w:type="dxa"/>
            <w:tcBorders>
              <w:top w:val="nil"/>
              <w:left w:val="nil"/>
              <w:bottom w:val="single" w:sz="6" w:space="0" w:color="8C8C8C"/>
              <w:right w:val="nil"/>
            </w:tcBorders>
            <w:vAlign w:val="center"/>
            <w:hideMark/>
          </w:tcPr>
          <w:p w14:paraId="47622C9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1C5634CA"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3233F43D"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0E2D8D3F"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04906F80"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34122B29"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80E9D6F"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1B8DC793" w14:textId="77777777">
        <w:trPr>
          <w:trHeight w:val="300"/>
        </w:trPr>
        <w:tc>
          <w:tcPr>
            <w:tcW w:w="895" w:type="dxa"/>
            <w:tcBorders>
              <w:top w:val="nil"/>
              <w:left w:val="nil"/>
              <w:bottom w:val="single" w:sz="6" w:space="0" w:color="8C8C8C"/>
              <w:right w:val="nil"/>
            </w:tcBorders>
            <w:vAlign w:val="center"/>
            <w:hideMark/>
          </w:tcPr>
          <w:p w14:paraId="45EC89E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1E73EF77"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60B65BB4"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4EE9006D"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5BC22EFC"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43916E23"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D3B0078"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426441" w14:paraId="7E66F6DA" w14:textId="77777777">
        <w:trPr>
          <w:trHeight w:val="300"/>
        </w:trPr>
        <w:tc>
          <w:tcPr>
            <w:tcW w:w="895" w:type="dxa"/>
            <w:tcBorders>
              <w:top w:val="nil"/>
              <w:left w:val="nil"/>
              <w:bottom w:val="single" w:sz="4" w:space="0" w:color="7F7F7F" w:themeColor="text1" w:themeTint="80"/>
              <w:right w:val="nil"/>
            </w:tcBorders>
            <w:vAlign w:val="center"/>
            <w:hideMark/>
          </w:tcPr>
          <w:p w14:paraId="292E0CE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66B28E40"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0.9</w:t>
            </w:r>
          </w:p>
        </w:tc>
        <w:tc>
          <w:tcPr>
            <w:tcW w:w="1513" w:type="dxa"/>
            <w:tcBorders>
              <w:top w:val="nil"/>
              <w:left w:val="nil"/>
              <w:bottom w:val="single" w:sz="4" w:space="0" w:color="7F7F7F" w:themeColor="text1" w:themeTint="80"/>
              <w:right w:val="nil"/>
            </w:tcBorders>
            <w:hideMark/>
          </w:tcPr>
          <w:p w14:paraId="6B082941"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0.9</w:t>
            </w:r>
          </w:p>
        </w:tc>
        <w:tc>
          <w:tcPr>
            <w:tcW w:w="1443" w:type="dxa"/>
            <w:tcBorders>
              <w:top w:val="nil"/>
              <w:left w:val="nil"/>
              <w:bottom w:val="single" w:sz="4" w:space="0" w:color="7F7F7F" w:themeColor="text1" w:themeTint="80"/>
              <w:right w:val="nil"/>
            </w:tcBorders>
            <w:hideMark/>
          </w:tcPr>
          <w:p w14:paraId="3323940E"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0.8</w:t>
            </w:r>
          </w:p>
        </w:tc>
        <w:tc>
          <w:tcPr>
            <w:tcW w:w="1443" w:type="dxa"/>
            <w:tcBorders>
              <w:top w:val="nil"/>
              <w:left w:val="nil"/>
              <w:bottom w:val="single" w:sz="4" w:space="0" w:color="7F7F7F" w:themeColor="text1" w:themeTint="80"/>
              <w:right w:val="nil"/>
            </w:tcBorders>
            <w:hideMark/>
          </w:tcPr>
          <w:p w14:paraId="76F3B739"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0.9</w:t>
            </w:r>
          </w:p>
        </w:tc>
        <w:tc>
          <w:tcPr>
            <w:tcW w:w="1332" w:type="dxa"/>
            <w:tcBorders>
              <w:top w:val="nil"/>
              <w:left w:val="nil"/>
              <w:bottom w:val="single" w:sz="4" w:space="0" w:color="7F7F7F" w:themeColor="text1" w:themeTint="80"/>
              <w:right w:val="nil"/>
            </w:tcBorders>
          </w:tcPr>
          <w:p w14:paraId="7EC8F340"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0.9</w:t>
            </w:r>
          </w:p>
        </w:tc>
        <w:tc>
          <w:tcPr>
            <w:tcW w:w="1453" w:type="dxa"/>
            <w:tcBorders>
              <w:top w:val="nil"/>
              <w:left w:val="nil"/>
              <w:bottom w:val="single" w:sz="4" w:space="0" w:color="7F7F7F" w:themeColor="text1" w:themeTint="80"/>
              <w:right w:val="nil"/>
            </w:tcBorders>
            <w:hideMark/>
          </w:tcPr>
          <w:p w14:paraId="7E28CDAA" w14:textId="77777777" w:rsidR="00D933B7" w:rsidRPr="00A55254" w:rsidRDefault="00D933B7">
            <w:pPr>
              <w:spacing w:after="0" w:line="240" w:lineRule="auto"/>
              <w:jc w:val="center"/>
              <w:textAlignment w:val="baseline"/>
              <w:rPr>
                <w:rFonts w:ascii="Segoe UI" w:hAnsi="Segoe UI" w:cs="Segoe UI"/>
                <w:sz w:val="20"/>
                <w:lang w:val="en-IE" w:eastAsia="en-IE"/>
              </w:rPr>
            </w:pPr>
            <w:r>
              <w:t xml:space="preserve"> 4.4</w:t>
            </w:r>
          </w:p>
        </w:tc>
      </w:tr>
      <w:tr w:rsidR="00D933B7" w:rsidRPr="00426441" w14:paraId="44523BB3"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4F191263"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0FE35049"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0.9</w:t>
            </w:r>
          </w:p>
        </w:tc>
        <w:tc>
          <w:tcPr>
            <w:tcW w:w="1513" w:type="dxa"/>
            <w:tcBorders>
              <w:top w:val="single" w:sz="4" w:space="0" w:color="7F7F7F" w:themeColor="text1" w:themeTint="80"/>
              <w:left w:val="nil"/>
              <w:bottom w:val="single" w:sz="6" w:space="0" w:color="8C8C8C"/>
              <w:right w:val="nil"/>
            </w:tcBorders>
          </w:tcPr>
          <w:p w14:paraId="1E8BBEB6"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0.9</w:t>
            </w:r>
          </w:p>
        </w:tc>
        <w:tc>
          <w:tcPr>
            <w:tcW w:w="1443" w:type="dxa"/>
            <w:tcBorders>
              <w:top w:val="single" w:sz="4" w:space="0" w:color="7F7F7F" w:themeColor="text1" w:themeTint="80"/>
              <w:left w:val="nil"/>
              <w:bottom w:val="single" w:sz="6" w:space="0" w:color="8C8C8C"/>
              <w:right w:val="nil"/>
            </w:tcBorders>
          </w:tcPr>
          <w:p w14:paraId="72201CD0"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0.8</w:t>
            </w:r>
          </w:p>
        </w:tc>
        <w:tc>
          <w:tcPr>
            <w:tcW w:w="1443" w:type="dxa"/>
            <w:tcBorders>
              <w:top w:val="single" w:sz="4" w:space="0" w:color="7F7F7F" w:themeColor="text1" w:themeTint="80"/>
              <w:left w:val="nil"/>
              <w:bottom w:val="single" w:sz="6" w:space="0" w:color="8C8C8C"/>
              <w:right w:val="nil"/>
            </w:tcBorders>
          </w:tcPr>
          <w:p w14:paraId="54FE4974"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0.9</w:t>
            </w:r>
          </w:p>
        </w:tc>
        <w:tc>
          <w:tcPr>
            <w:tcW w:w="1332" w:type="dxa"/>
            <w:tcBorders>
              <w:top w:val="single" w:sz="4" w:space="0" w:color="7F7F7F" w:themeColor="text1" w:themeTint="80"/>
              <w:left w:val="nil"/>
              <w:bottom w:val="single" w:sz="6" w:space="0" w:color="8C8C8C"/>
              <w:right w:val="nil"/>
            </w:tcBorders>
          </w:tcPr>
          <w:p w14:paraId="3A54C494"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0.9</w:t>
            </w:r>
          </w:p>
        </w:tc>
        <w:tc>
          <w:tcPr>
            <w:tcW w:w="1453" w:type="dxa"/>
            <w:tcBorders>
              <w:top w:val="single" w:sz="4" w:space="0" w:color="7F7F7F" w:themeColor="text1" w:themeTint="80"/>
              <w:left w:val="nil"/>
              <w:bottom w:val="single" w:sz="6" w:space="0" w:color="8C8C8C"/>
              <w:right w:val="nil"/>
            </w:tcBorders>
          </w:tcPr>
          <w:p w14:paraId="610628A5" w14:textId="77777777" w:rsidR="00D933B7" w:rsidRPr="00A55254" w:rsidRDefault="00D933B7">
            <w:pPr>
              <w:spacing w:after="0" w:line="240" w:lineRule="auto"/>
              <w:jc w:val="center"/>
              <w:textAlignment w:val="baseline"/>
              <w:rPr>
                <w:rFonts w:ascii="Calibri" w:hAnsi="Calibri" w:cs="Calibri"/>
                <w:color w:val="000000"/>
                <w:sz w:val="20"/>
                <w:lang w:eastAsia="en-IE"/>
              </w:rPr>
            </w:pPr>
            <w:r>
              <w:t xml:space="preserve"> 4.4</w:t>
            </w:r>
          </w:p>
        </w:tc>
      </w:tr>
    </w:tbl>
    <w:p w14:paraId="21C9223D" w14:textId="77777777" w:rsidR="00D933B7" w:rsidRDefault="00D933B7" w:rsidP="00D933B7">
      <w:pPr>
        <w:pStyle w:val="ListParagraph"/>
        <w:ind w:left="360"/>
        <w:rPr>
          <w:lang w:eastAsia="en-GB"/>
        </w:rPr>
      </w:pPr>
    </w:p>
    <w:p w14:paraId="3C333A54" w14:textId="77777777" w:rsidR="00D933B7" w:rsidRDefault="00D933B7" w:rsidP="00D933B7">
      <w:pPr>
        <w:spacing w:after="0"/>
        <w:rPr>
          <w:rFonts w:eastAsia="EC Square Sans Pro" w:cs="EC Square Sans Pro"/>
        </w:rPr>
      </w:pPr>
      <w:r>
        <w:rPr>
          <w:rFonts w:eastAsia="EC Square Sans Pro" w:cs="EC Square Sans Pro"/>
        </w:rPr>
        <w:t>The programme targets experts in protection of the euro against counterfeiting irrespective of gender. The programme is thus all classified under score 0.</w:t>
      </w:r>
    </w:p>
    <w:p w14:paraId="14517CE3"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183D6315" w14:textId="77777777">
        <w:tc>
          <w:tcPr>
            <w:tcW w:w="9738" w:type="dxa"/>
            <w:shd w:val="clear" w:color="auto" w:fill="auto"/>
          </w:tcPr>
          <w:p w14:paraId="1530D82D" w14:textId="77777777" w:rsidR="00D933B7" w:rsidRPr="0047239D" w:rsidRDefault="00D933B7">
            <w:pPr>
              <w:spacing w:after="0" w:line="240" w:lineRule="auto"/>
              <w:textAlignment w:val="baseline"/>
              <w:rPr>
                <w:rFonts w:eastAsia="Times New Roman" w:cs="Segoe UI"/>
                <w:sz w:val="22"/>
                <w:szCs w:val="22"/>
                <w:lang w:val="en-IE" w:eastAsia="en-IE"/>
              </w:rPr>
            </w:pPr>
          </w:p>
          <w:p w14:paraId="0DE1E34F"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2DDA0094"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1F54EE0E" w14:textId="77777777" w:rsidR="00D933B7" w:rsidRPr="00590300" w:rsidRDefault="00D933B7">
            <w:pPr>
              <w:spacing w:after="0"/>
              <w:rPr>
                <w:rFonts w:eastAsia="EC Square Sans Pro" w:cs="EC Square Sans Pro"/>
                <w:sz w:val="18"/>
                <w:szCs w:val="18"/>
              </w:rPr>
            </w:pPr>
            <w:r>
              <w:rPr>
                <w:rFonts w:eastAsia="EC Square Sans Pro" w:cs="EC Square Sans Pro"/>
                <w:sz w:val="22"/>
                <w:szCs w:val="22"/>
              </w:rPr>
              <w:t xml:space="preserve">Gender-disaggregated data is not collected under this programme. </w:t>
            </w:r>
          </w:p>
        </w:tc>
      </w:tr>
    </w:tbl>
    <w:p w14:paraId="060EE7DC" w14:textId="77777777" w:rsidR="00D933B7" w:rsidRDefault="00D933B7" w:rsidP="00D933B7">
      <w:pPr>
        <w:rPr>
          <w:b/>
          <w:bCs/>
        </w:rPr>
      </w:pPr>
    </w:p>
    <w:p w14:paraId="04E1A47D" w14:textId="77777777" w:rsidR="00D933B7" w:rsidRDefault="00D933B7" w:rsidP="00F72C99">
      <w:pPr>
        <w:pStyle w:val="Heading3"/>
      </w:pPr>
      <w:r>
        <w:t>Contribution to the digital transition</w:t>
      </w:r>
    </w:p>
    <w:p w14:paraId="5F700069" w14:textId="77777777" w:rsidR="00D933B7" w:rsidRDefault="00D933B7" w:rsidP="00373960">
      <w:pPr>
        <w:pStyle w:val="ListParagraph"/>
        <w:numPr>
          <w:ilvl w:val="0"/>
          <w:numId w:val="9"/>
        </w:numPr>
        <w:spacing w:after="240" w:line="264" w:lineRule="auto"/>
        <w:rPr>
          <w:lang w:eastAsia="en-GB"/>
        </w:rPr>
      </w:pPr>
      <w:r>
        <w:rPr>
          <w:lang w:eastAsia="en-GB"/>
        </w:rPr>
        <w:t>N/A</w:t>
      </w:r>
    </w:p>
    <w:p w14:paraId="66CCB467" w14:textId="77777777" w:rsidR="00D933B7" w:rsidRDefault="00D933B7" w:rsidP="00F72C99">
      <w:pPr>
        <w:pStyle w:val="Heading3"/>
      </w:pPr>
      <w:r>
        <w:t>Contribution to strategic technologies (STEP)</w:t>
      </w:r>
    </w:p>
    <w:p w14:paraId="5631C1B6" w14:textId="77777777" w:rsidR="00D933B7" w:rsidRDefault="00D933B7" w:rsidP="00373960">
      <w:pPr>
        <w:pStyle w:val="ListParagraph"/>
        <w:keepNext/>
        <w:keepLines/>
        <w:numPr>
          <w:ilvl w:val="0"/>
          <w:numId w:val="9"/>
        </w:numPr>
        <w:spacing w:before="600" w:after="240" w:line="240" w:lineRule="auto"/>
        <w:rPr>
          <w:lang w:eastAsia="en-GB"/>
        </w:rPr>
      </w:pPr>
      <w:r>
        <w:rPr>
          <w:lang w:eastAsia="en-GB"/>
        </w:rPr>
        <w:t>N/A</w:t>
      </w:r>
    </w:p>
    <w:p w14:paraId="4DE14B58" w14:textId="77777777" w:rsidR="00D933B7" w:rsidRDefault="00D933B7" w:rsidP="00F72C99">
      <w:pPr>
        <w:pStyle w:val="Heading3"/>
      </w:pPr>
      <w:r>
        <w:t>Contribution to reforms</w:t>
      </w:r>
    </w:p>
    <w:p w14:paraId="57143BD8" w14:textId="77777777" w:rsidR="00D933B7" w:rsidRDefault="00D933B7" w:rsidP="00373960">
      <w:pPr>
        <w:pStyle w:val="ListParagraph"/>
        <w:keepNext/>
        <w:keepLines/>
        <w:numPr>
          <w:ilvl w:val="0"/>
          <w:numId w:val="9"/>
        </w:numPr>
        <w:spacing w:before="600" w:after="240" w:line="240" w:lineRule="auto"/>
        <w:rPr>
          <w:lang w:eastAsia="en-GB"/>
        </w:rPr>
      </w:pPr>
      <w:r>
        <w:rPr>
          <w:lang w:eastAsia="en-GB"/>
        </w:rPr>
        <w:t>N/A</w:t>
      </w:r>
    </w:p>
    <w:p w14:paraId="3E48B53F"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7F3229D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065DFB52" w14:textId="77777777" w:rsidR="00D933B7" w:rsidRPr="0047239D" w:rsidRDefault="00D933B7">
            <w:pPr>
              <w:jc w:val="left"/>
              <w:rPr>
                <w:lang w:eastAsia="en-GB"/>
              </w:rPr>
            </w:pPr>
            <w:r>
              <w:rPr>
                <w:lang w:eastAsia="en-GB"/>
              </w:rPr>
              <w:t>SDG</w:t>
            </w:r>
          </w:p>
        </w:tc>
        <w:tc>
          <w:tcPr>
            <w:tcW w:w="2410" w:type="dxa"/>
            <w:vAlign w:val="center"/>
          </w:tcPr>
          <w:p w14:paraId="5E7F2C90"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4FDD7DDB"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55DC9B8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27B79BD" w14:textId="775AC61B" w:rsidR="00D933B7" w:rsidRPr="0047239D"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15FA2BB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96AEB96"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By preventing and combating counterfeiting and related fraud, Pericles preserves the integrity of the euro banknotes and coins, thus strengthening the trust of citizens and business in the genuineness of these banknotes and coins and therefore enhancing the trust in the Union's economy, while securing the sustainability of public finances.</w:t>
            </w:r>
          </w:p>
        </w:tc>
      </w:tr>
      <w:tr w:rsidR="00D933B7" w:rsidRPr="0047239D" w14:paraId="56FE62C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B467EAE" w14:textId="10EB88A2" w:rsidR="00D933B7" w:rsidRPr="0047239D" w:rsidRDefault="000C5031">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2A769262"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1DA83C8"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rPr>
              <w:t>Pericles contributes to innovation in the development of secure currency and anti-counterfeiting technologies.</w:t>
            </w:r>
          </w:p>
        </w:tc>
      </w:tr>
    </w:tbl>
    <w:p w14:paraId="781F4A72" w14:textId="77777777" w:rsidR="00D933B7" w:rsidRDefault="00D933B7" w:rsidP="00D933B7">
      <w:pPr>
        <w:keepNext/>
        <w:keepLines/>
        <w:spacing w:before="600" w:line="240" w:lineRule="auto"/>
        <w:outlineLvl w:val="4"/>
        <w:rPr>
          <w:b/>
          <w:bCs/>
        </w:rPr>
      </w:pPr>
    </w:p>
    <w:p w14:paraId="6377EA6D" w14:textId="77777777" w:rsidR="00D933B7" w:rsidRDefault="00D933B7" w:rsidP="00D933B7">
      <w:pPr>
        <w:sectPr w:rsidR="00D933B7" w:rsidSect="00D933B7">
          <w:headerReference w:type="even" r:id="rId260"/>
          <w:headerReference w:type="default" r:id="rId261"/>
          <w:footerReference w:type="even" r:id="rId262"/>
          <w:footerReference w:type="default" r:id="rId263"/>
          <w:headerReference w:type="first" r:id="rId264"/>
          <w:footerReference w:type="first" r:id="rId265"/>
          <w:pgSz w:w="11906" w:h="16838"/>
          <w:pgMar w:top="1440" w:right="1133" w:bottom="1440" w:left="1134" w:header="708" w:footer="708" w:gutter="0"/>
          <w:cols w:space="708"/>
          <w:docGrid w:linePitch="360"/>
        </w:sectPr>
      </w:pPr>
    </w:p>
    <w:p w14:paraId="0A6950E9" w14:textId="438AD75F" w:rsidR="00D933B7" w:rsidRPr="00137E12" w:rsidRDefault="001A30CB" w:rsidP="00D933B7">
      <w:pPr>
        <w:pStyle w:val="Heading1"/>
      </w:pPr>
      <w:bookmarkStart w:id="49" w:name="toc_sec_16"/>
      <w:bookmarkStart w:id="50" w:name="_Toc228976537"/>
      <w:bookmarkEnd w:id="49"/>
      <w:r>
        <w:rPr>
          <w:noProof/>
        </w:rPr>
        <w:t>C</w:t>
      </w:r>
      <w:r w:rsidR="00D933B7" w:rsidRPr="00137E12">
        <w:rPr>
          <w:noProof/>
        </w:rPr>
        <w:t>IVIL PROTECTION</w:t>
      </w:r>
      <w:bookmarkEnd w:id="50"/>
    </w:p>
    <w:p w14:paraId="0551B10C" w14:textId="77777777" w:rsidR="00D933B7" w:rsidRDefault="00D933B7" w:rsidP="00D933B7">
      <w:pPr>
        <w:pStyle w:val="Heading2"/>
        <w:rPr>
          <w:rFonts w:ascii="EC Square Sans Pro Medium" w:hAnsi="EC Square Sans Pro Medium"/>
          <w:lang w:eastAsia="en-GB"/>
        </w:rPr>
      </w:pPr>
      <w:r w:rsidRPr="008353C8">
        <w:t>UNION CIVIL PROTECTION MECHANISM</w:t>
      </w:r>
    </w:p>
    <w:p w14:paraId="2A01C7E4" w14:textId="79967001"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05EEFB8E" w14:textId="77777777">
        <w:trPr>
          <w:trHeight w:val="1584"/>
          <w:jc w:val="left"/>
        </w:trPr>
        <w:tc>
          <w:tcPr>
            <w:tcW w:w="2410" w:type="dxa"/>
          </w:tcPr>
          <w:p w14:paraId="215E47F4" w14:textId="77777777" w:rsidR="00D933B7" w:rsidRPr="00DC7C8F" w:rsidRDefault="00D933B7">
            <w:pPr>
              <w:spacing w:before="120" w:after="120"/>
              <w:rPr>
                <w:sz w:val="28"/>
                <w:szCs w:val="28"/>
              </w:rPr>
            </w:pPr>
            <w:r>
              <w:rPr>
                <w:sz w:val="28"/>
                <w:szCs w:val="28"/>
              </w:rPr>
              <w:t>103</w:t>
            </w:r>
          </w:p>
          <w:p w14:paraId="38FB121D" w14:textId="77777777" w:rsidR="00D933B7" w:rsidRPr="00DC7C8F" w:rsidRDefault="00D933B7">
            <w:pPr>
              <w:spacing w:before="120" w:after="120"/>
            </w:pPr>
            <w:r>
              <w:t>new</w:t>
            </w:r>
            <w:r>
              <w:rPr>
                <w:rFonts w:ascii="Calibri" w:hAnsi="Calibri" w:cs="Calibri"/>
              </w:rPr>
              <w:t xml:space="preserve"> </w:t>
            </w:r>
            <w:r>
              <w:t>requests for</w:t>
            </w:r>
            <w:r>
              <w:rPr>
                <w:rFonts w:ascii="Calibri" w:hAnsi="Calibri" w:cs="Calibri"/>
              </w:rPr>
              <w:t xml:space="preserve"> </w:t>
            </w:r>
            <w:r>
              <w:t>assistance</w:t>
            </w:r>
            <w:r>
              <w:rPr>
                <w:rFonts w:ascii="Calibri" w:hAnsi="Calibri" w:cs="Calibri"/>
              </w:rPr>
              <w:t xml:space="preserve"> </w:t>
            </w:r>
            <w:r>
              <w:t>were received and processed by the Emergency Response Coordination Centre in 2025. Furthermore,</w:t>
            </w:r>
            <w:r>
              <w:rPr>
                <w:rFonts w:ascii="Calibri" w:hAnsi="Calibri" w:cs="Calibri"/>
              </w:rPr>
              <w:t xml:space="preserve"> </w:t>
            </w:r>
            <w:r>
              <w:t>Ukraine updated</w:t>
            </w:r>
            <w:r>
              <w:rPr>
                <w:rFonts w:ascii="Calibri" w:hAnsi="Calibri" w:cs="Calibri"/>
              </w:rPr>
              <w:t xml:space="preserve"> </w:t>
            </w:r>
            <w:r>
              <w:t>39</w:t>
            </w:r>
            <w:r>
              <w:rPr>
                <w:rFonts w:ascii="Calibri" w:hAnsi="Calibri" w:cs="Calibri"/>
              </w:rPr>
              <w:t xml:space="preserve"> </w:t>
            </w:r>
            <w:r>
              <w:t>existing requests and an additional</w:t>
            </w:r>
            <w:r>
              <w:rPr>
                <w:rFonts w:ascii="Calibri" w:hAnsi="Calibri" w:cs="Calibri"/>
              </w:rPr>
              <w:t xml:space="preserve"> </w:t>
            </w:r>
            <w:r>
              <w:t>19</w:t>
            </w:r>
            <w:r>
              <w:rPr>
                <w:rFonts w:ascii="Calibri" w:hAnsi="Calibri" w:cs="Calibri"/>
              </w:rPr>
              <w:t xml:space="preserve"> </w:t>
            </w:r>
            <w:r>
              <w:t>other</w:t>
            </w:r>
            <w:r>
              <w:rPr>
                <w:rFonts w:ascii="Calibri" w:hAnsi="Calibri" w:cs="Calibri"/>
              </w:rPr>
              <w:t xml:space="preserve"> </w:t>
            </w:r>
            <w:r>
              <w:t>requests,</w:t>
            </w:r>
            <w:r>
              <w:rPr>
                <w:rFonts w:ascii="Calibri" w:hAnsi="Calibri" w:cs="Calibri"/>
              </w:rPr>
              <w:t xml:space="preserve"> </w:t>
            </w:r>
            <w:r>
              <w:t>opened in 2022-2024,</w:t>
            </w:r>
            <w:r>
              <w:rPr>
                <w:rFonts w:ascii="Calibri" w:hAnsi="Calibri" w:cs="Calibri"/>
              </w:rPr>
              <w:t xml:space="preserve"> </w:t>
            </w:r>
            <w:r>
              <w:t>continued to be</w:t>
            </w:r>
            <w:r>
              <w:rPr>
                <w:rFonts w:ascii="Calibri" w:hAnsi="Calibri" w:cs="Calibri"/>
              </w:rPr>
              <w:t xml:space="preserve"> </w:t>
            </w:r>
            <w:r>
              <w:t>active</w:t>
            </w:r>
            <w:r>
              <w:rPr>
                <w:rFonts w:ascii="Calibri" w:hAnsi="Calibri" w:cs="Calibri"/>
              </w:rPr>
              <w:t xml:space="preserve"> </w:t>
            </w:r>
            <w:r>
              <w:t>during 2025.</w:t>
            </w:r>
          </w:p>
        </w:tc>
        <w:tc>
          <w:tcPr>
            <w:cnfStyle w:val="000001000000" w:firstRow="0" w:lastRow="0" w:firstColumn="0" w:lastColumn="0" w:oddVBand="0" w:evenVBand="1" w:oddHBand="0" w:evenHBand="0" w:firstRowFirstColumn="0" w:firstRowLastColumn="0" w:lastRowFirstColumn="0" w:lastRowLastColumn="0"/>
            <w:tcW w:w="2409" w:type="dxa"/>
          </w:tcPr>
          <w:p w14:paraId="12F2BE66" w14:textId="77777777" w:rsidR="00D933B7" w:rsidRPr="00DC7C8F" w:rsidRDefault="00D933B7">
            <w:pPr>
              <w:spacing w:before="120" w:after="120"/>
            </w:pPr>
            <w:r>
              <w:rPr>
                <w:sz w:val="28"/>
                <w:szCs w:val="28"/>
              </w:rPr>
              <w:t>27</w:t>
            </w:r>
          </w:p>
          <w:p w14:paraId="057F1D0F" w14:textId="77777777" w:rsidR="00D933B7" w:rsidRPr="00DC7C8F" w:rsidRDefault="00D933B7">
            <w:r>
              <w:t>prevention and preparedness projects in the</w:t>
            </w:r>
            <w:r>
              <w:rPr>
                <w:rFonts w:ascii="Calibri" w:hAnsi="Calibri" w:cs="Calibri"/>
              </w:rPr>
              <w:t xml:space="preserve"> </w:t>
            </w:r>
            <w:r>
              <w:t>EU</w:t>
            </w:r>
            <w:r>
              <w:rPr>
                <w:rFonts w:ascii="Calibri" w:hAnsi="Calibri" w:cs="Calibri"/>
              </w:rPr>
              <w:t xml:space="preserve"> </w:t>
            </w:r>
            <w:r>
              <w:t>Member States and</w:t>
            </w:r>
            <w:r>
              <w:rPr>
                <w:rFonts w:ascii="Calibri" w:hAnsi="Calibri" w:cs="Calibri"/>
              </w:rPr>
              <w:t xml:space="preserve"> the </w:t>
            </w:r>
            <w:r>
              <w:t>Union Civil Protection Mechanism (UCPM)</w:t>
            </w:r>
            <w:r>
              <w:rPr>
                <w:rFonts w:ascii="Calibri" w:hAnsi="Calibri" w:cs="Calibri"/>
              </w:rPr>
              <w:t xml:space="preserve"> </w:t>
            </w:r>
            <w:r>
              <w:t>participating</w:t>
            </w:r>
            <w:r>
              <w:rPr>
                <w:rFonts w:ascii="Calibri" w:hAnsi="Calibri" w:cs="Calibri"/>
              </w:rPr>
              <w:t xml:space="preserve"> </w:t>
            </w:r>
            <w:r>
              <w:t>states</w:t>
            </w:r>
            <w:r>
              <w:rPr>
                <w:rFonts w:ascii="Calibri" w:hAnsi="Calibri" w:cs="Calibri"/>
              </w:rPr>
              <w:t xml:space="preserve"> </w:t>
            </w:r>
            <w:r>
              <w:t>were selected for funding in 2025, and</w:t>
            </w:r>
            <w:r>
              <w:rPr>
                <w:rFonts w:ascii="Calibri" w:hAnsi="Calibri" w:cs="Calibri"/>
              </w:rPr>
              <w:t xml:space="preserve"> </w:t>
            </w:r>
            <w:r>
              <w:t>two peer reviews</w:t>
            </w:r>
            <w:r>
              <w:rPr>
                <w:rFonts w:ascii="Calibri" w:hAnsi="Calibri" w:cs="Calibri"/>
              </w:rPr>
              <w:t xml:space="preserve"> </w:t>
            </w:r>
            <w:r>
              <w:t>(Italy and Land Brandenburg) were completed under the UCPM peer review programme in 2025.</w:t>
            </w:r>
          </w:p>
        </w:tc>
        <w:tc>
          <w:tcPr>
            <w:tcW w:w="2410" w:type="dxa"/>
            <w:tcBorders>
              <w:bottom w:val="single" w:sz="4" w:space="0" w:color="8C8C8C"/>
            </w:tcBorders>
          </w:tcPr>
          <w:p w14:paraId="788A7F4B" w14:textId="77777777" w:rsidR="00D933B7" w:rsidRPr="00AE4318" w:rsidRDefault="00D933B7">
            <w:pPr>
              <w:spacing w:before="120" w:after="120"/>
              <w:cnfStyle w:val="000000000000" w:firstRow="0" w:lastRow="0" w:firstColumn="0" w:lastColumn="0" w:oddVBand="0" w:evenVBand="0" w:oddHBand="0" w:evenHBand="0" w:firstRowFirstColumn="0" w:firstRowLastColumn="0" w:lastRowFirstColumn="0" w:lastRowLastColumn="0"/>
              <w:rPr>
                <w:rFonts w:ascii="Calibri" w:hAnsi="Calibri" w:cs="Calibri"/>
                <w:sz w:val="28"/>
                <w:szCs w:val="28"/>
              </w:rPr>
            </w:pPr>
            <w:r>
              <w:rPr>
                <w:sz w:val="28"/>
                <w:szCs w:val="28"/>
              </w:rPr>
              <w:t>9</w:t>
            </w:r>
            <w:r>
              <w:rPr>
                <w:rFonts w:ascii="Calibri" w:hAnsi="Calibri" w:cs="Calibri"/>
                <w:sz w:val="28"/>
                <w:szCs w:val="28"/>
              </w:rPr>
              <w:t> million</w:t>
            </w:r>
          </w:p>
          <w:p w14:paraId="74425EF2" w14:textId="77777777" w:rsidR="00D933B7" w:rsidRPr="00DC7C8F" w:rsidRDefault="00D933B7">
            <w:pPr>
              <w:spacing w:before="120" w:after="120"/>
              <w:cnfStyle w:val="000000000000" w:firstRow="0" w:lastRow="0" w:firstColumn="0" w:lastColumn="0" w:oddVBand="0" w:evenVBand="0" w:oddHBand="0" w:evenHBand="0" w:firstRowFirstColumn="0" w:firstRowLastColumn="0" w:lastRowFirstColumn="0" w:lastRowLastColumn="0"/>
            </w:pPr>
            <w:r>
              <w:t>people are estimated to have benefited from energy-related donations deployed under the UCPM to Ukraine in 2025.</w:t>
            </w:r>
          </w:p>
        </w:tc>
        <w:tc>
          <w:tcPr>
            <w:cnfStyle w:val="000001000000" w:firstRow="0" w:lastRow="0" w:firstColumn="0" w:lastColumn="0" w:oddVBand="0" w:evenVBand="1" w:oddHBand="0" w:evenHBand="0" w:firstRowFirstColumn="0" w:firstRowLastColumn="0" w:lastRowFirstColumn="0" w:lastRowLastColumn="0"/>
            <w:tcW w:w="2410" w:type="dxa"/>
          </w:tcPr>
          <w:p w14:paraId="3141701D" w14:textId="77777777" w:rsidR="00D933B7" w:rsidRPr="00DC7C8F" w:rsidRDefault="00D933B7">
            <w:pPr>
              <w:spacing w:before="120" w:after="120"/>
            </w:pPr>
            <w:r>
              <w:rPr>
                <w:sz w:val="28"/>
                <w:szCs w:val="28"/>
              </w:rPr>
              <w:t>38</w:t>
            </w:r>
          </w:p>
          <w:p w14:paraId="3676C84D" w14:textId="77777777" w:rsidR="00D933B7" w:rsidRPr="00DC7C8F" w:rsidRDefault="00D933B7">
            <w:pPr>
              <w:spacing w:before="120" w:after="120"/>
              <w:rPr>
                <w:sz w:val="28"/>
                <w:szCs w:val="28"/>
              </w:rPr>
            </w:pPr>
            <w:r>
              <w:t>UCPM experts were deployed from 17 Member States and</w:t>
            </w:r>
            <w:r>
              <w:rPr>
                <w:rFonts w:ascii="Calibri" w:hAnsi="Calibri" w:cs="Calibri"/>
              </w:rPr>
              <w:t xml:space="preserve"> </w:t>
            </w:r>
            <w:r>
              <w:t>participating states,</w:t>
            </w:r>
            <w:r>
              <w:rPr>
                <w:rFonts w:ascii="Calibri" w:hAnsi="Calibri" w:cs="Calibri"/>
              </w:rPr>
              <w:t xml:space="preserve"> </w:t>
            </w:r>
            <w:r>
              <w:t>in addition</w:t>
            </w:r>
            <w:r>
              <w:rPr>
                <w:rFonts w:ascii="Calibri" w:hAnsi="Calibri" w:cs="Calibri"/>
              </w:rPr>
              <w:t xml:space="preserve"> </w:t>
            </w:r>
            <w:r>
              <w:t>to</w:t>
            </w:r>
            <w:r>
              <w:rPr>
                <w:rFonts w:ascii="Calibri" w:hAnsi="Calibri" w:cs="Calibri"/>
              </w:rPr>
              <w:t xml:space="preserve"> </w:t>
            </w:r>
            <w:r>
              <w:t>15</w:t>
            </w:r>
            <w:r>
              <w:rPr>
                <w:rFonts w:ascii="Calibri" w:hAnsi="Calibri" w:cs="Calibri"/>
              </w:rPr>
              <w:t xml:space="preserve"> </w:t>
            </w:r>
            <w:r>
              <w:t>Emergency Response Coordination Centre liaison</w:t>
            </w:r>
            <w:r>
              <w:rPr>
                <w:rFonts w:ascii="Calibri" w:hAnsi="Calibri" w:cs="Calibri"/>
              </w:rPr>
              <w:t xml:space="preserve"> </w:t>
            </w:r>
            <w:r>
              <w:t>officers.</w:t>
            </w:r>
          </w:p>
        </w:tc>
      </w:tr>
      <w:tr w:rsidR="00D933B7" w:rsidRPr="0047239D" w14:paraId="4B7A4613" w14:textId="77777777">
        <w:trPr>
          <w:trHeight w:val="1034"/>
          <w:jc w:val="left"/>
        </w:trPr>
        <w:tc>
          <w:tcPr>
            <w:tcW w:w="2410" w:type="dxa"/>
          </w:tcPr>
          <w:p w14:paraId="3C35384C" w14:textId="77777777" w:rsidR="00D933B7" w:rsidRPr="00DC7C8F" w:rsidRDefault="00D933B7">
            <w:pPr>
              <w:spacing w:before="120" w:after="120"/>
            </w:pPr>
            <w:r>
              <w:rPr>
                <w:sz w:val="28"/>
                <w:szCs w:val="28"/>
              </w:rPr>
              <w:t>61</w:t>
            </w:r>
          </w:p>
          <w:p w14:paraId="60BDA0E9" w14:textId="77777777" w:rsidR="00D933B7" w:rsidRPr="00DC7C8F" w:rsidRDefault="00D933B7">
            <w:pPr>
              <w:spacing w:before="120" w:after="120"/>
            </w:pPr>
            <w:r>
              <w:t>training activities were delivered in 2025, including 45 training courses,</w:t>
            </w:r>
            <w:r>
              <w:rPr>
                <w:rFonts w:ascii="Calibri" w:hAnsi="Calibri" w:cs="Calibri"/>
              </w:rPr>
              <w:t xml:space="preserve"> </w:t>
            </w:r>
            <w:r>
              <w:t>workshops</w:t>
            </w:r>
            <w:r>
              <w:rPr>
                <w:rFonts w:ascii="Calibri" w:hAnsi="Calibri" w:cs="Calibri"/>
              </w:rPr>
              <w:t xml:space="preserve"> </w:t>
            </w:r>
            <w:r>
              <w:t>and training-of-trainers courses,</w:t>
            </w:r>
            <w:r>
              <w:rPr>
                <w:rFonts w:ascii="Calibri" w:hAnsi="Calibri" w:cs="Calibri"/>
              </w:rPr>
              <w:t xml:space="preserve"> </w:t>
            </w:r>
            <w:r>
              <w:t>with 821 course places offered to experts, and 12 EU module exercises and one full-scale exercise.</w:t>
            </w:r>
          </w:p>
        </w:tc>
        <w:tc>
          <w:tcPr>
            <w:cnfStyle w:val="000001000000" w:firstRow="0" w:lastRow="0" w:firstColumn="0" w:lastColumn="0" w:oddVBand="0" w:evenVBand="1" w:oddHBand="0" w:evenHBand="0" w:firstRowFirstColumn="0" w:firstRowLastColumn="0" w:lastRowFirstColumn="0" w:lastRowLastColumn="0"/>
            <w:tcW w:w="2409" w:type="dxa"/>
          </w:tcPr>
          <w:p w14:paraId="65D2FAA9" w14:textId="77777777" w:rsidR="00D933B7" w:rsidRPr="00DC7C8F" w:rsidRDefault="00D933B7">
            <w:pPr>
              <w:spacing w:before="120" w:after="120"/>
            </w:pPr>
            <w:r>
              <w:rPr>
                <w:sz w:val="28"/>
                <w:szCs w:val="28"/>
              </w:rPr>
              <w:t>153</w:t>
            </w:r>
          </w:p>
          <w:p w14:paraId="69E71470" w14:textId="77777777" w:rsidR="00D933B7" w:rsidRPr="00DC7C8F" w:rsidRDefault="00D933B7">
            <w:pPr>
              <w:spacing w:before="120" w:after="120"/>
            </w:pPr>
            <w:r>
              <w:t>response capacities were committed to the European Civil Protection Pool</w:t>
            </w:r>
            <w:r>
              <w:rPr>
                <w:rFonts w:ascii="Calibri" w:hAnsi="Calibri" w:cs="Calibri"/>
              </w:rPr>
              <w:t xml:space="preserve"> </w:t>
            </w:r>
            <w:r>
              <w:t>by the end of 2025, of which</w:t>
            </w:r>
            <w:r>
              <w:rPr>
                <w:rFonts w:ascii="Calibri" w:hAnsi="Calibri" w:cs="Calibri"/>
              </w:rPr>
              <w:t xml:space="preserve"> </w:t>
            </w:r>
            <w:r>
              <w:t>118 were available for immediate deployment</w:t>
            </w:r>
            <w:r>
              <w:rPr>
                <w:rFonts w:ascii="Calibri" w:hAnsi="Calibri" w:cs="Calibri"/>
              </w:rPr>
              <w:t xml:space="preserve"> </w:t>
            </w:r>
            <w:r>
              <w:t>as registered response capacities</w:t>
            </w:r>
            <w:r>
              <w:rPr>
                <w:rFonts w:ascii="Calibri" w:hAnsi="Calibri" w:cs="Calibri"/>
              </w:rPr>
              <w:t xml:space="preserve"> </w:t>
            </w:r>
            <w:r>
              <w:t>under the pool.</w:t>
            </w:r>
          </w:p>
        </w:tc>
        <w:tc>
          <w:tcPr>
            <w:tcW w:w="2410" w:type="dxa"/>
            <w:tcBorders>
              <w:bottom w:val="single" w:sz="4" w:space="0" w:color="8C8C8C"/>
            </w:tcBorders>
          </w:tcPr>
          <w:p w14:paraId="6107EDDE" w14:textId="77777777" w:rsidR="00D933B7" w:rsidRPr="00DC7C8F"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729</w:t>
            </w:r>
          </w:p>
          <w:p w14:paraId="083D4E0B" w14:textId="77777777" w:rsidR="00D933B7" w:rsidRPr="00DC7C8F" w:rsidRDefault="00D933B7">
            <w:pPr>
              <w:spacing w:before="120" w:after="120"/>
              <w:cnfStyle w:val="000000000000" w:firstRow="0" w:lastRow="0" w:firstColumn="0" w:lastColumn="0" w:oddVBand="0" w:evenVBand="0" w:oddHBand="0" w:evenHBand="0" w:firstRowFirstColumn="0" w:firstRowLastColumn="0" w:lastRowFirstColumn="0" w:lastRowLastColumn="0"/>
            </w:pPr>
            <w:r>
              <w:t>patients</w:t>
            </w:r>
            <w:r>
              <w:rPr>
                <w:rFonts w:ascii="Calibri" w:hAnsi="Calibri" w:cs="Calibri"/>
              </w:rPr>
              <w:t xml:space="preserve"> </w:t>
            </w:r>
            <w:r>
              <w:t>from Ukraine</w:t>
            </w:r>
            <w:r>
              <w:rPr>
                <w:rFonts w:ascii="Calibri" w:hAnsi="Calibri" w:cs="Calibri"/>
              </w:rPr>
              <w:t xml:space="preserve"> </w:t>
            </w:r>
            <w:r>
              <w:t>were</w:t>
            </w:r>
            <w:r>
              <w:rPr>
                <w:rFonts w:ascii="Calibri" w:hAnsi="Calibri" w:cs="Calibri"/>
              </w:rPr>
              <w:t xml:space="preserve"> </w:t>
            </w:r>
            <w:r>
              <w:t>supported</w:t>
            </w:r>
            <w:r>
              <w:rPr>
                <w:rFonts w:ascii="Calibri" w:hAnsi="Calibri" w:cs="Calibri"/>
              </w:rPr>
              <w:t xml:space="preserve"> </w:t>
            </w:r>
            <w:r>
              <w:t>through medical evacuation operations in 2024.</w:t>
            </w:r>
            <w:r>
              <w:rPr>
                <w:rFonts w:ascii="Calibri" w:hAnsi="Calibri" w:cs="Calibri"/>
              </w:rPr>
              <w:t xml:space="preserve"> </w:t>
            </w:r>
            <w:r>
              <w:t>These operations have supported a</w:t>
            </w:r>
            <w:r>
              <w:rPr>
                <w:rFonts w:ascii="Calibri" w:hAnsi="Calibri" w:cs="Calibri"/>
              </w:rPr>
              <w:t xml:space="preserve"> </w:t>
            </w:r>
            <w:r>
              <w:t>total</w:t>
            </w:r>
            <w:r>
              <w:rPr>
                <w:rFonts w:ascii="Calibri" w:hAnsi="Calibri" w:cs="Calibri"/>
              </w:rPr>
              <w:t xml:space="preserve"> </w:t>
            </w:r>
            <w:r>
              <w:t>of</w:t>
            </w:r>
            <w:r>
              <w:rPr>
                <w:rFonts w:ascii="Calibri" w:hAnsi="Calibri" w:cs="Calibri"/>
              </w:rPr>
              <w:t xml:space="preserve"> </w:t>
            </w:r>
            <w:r>
              <w:t>4</w:t>
            </w:r>
            <w:r>
              <w:rPr>
                <w:rFonts w:ascii="Calibri" w:hAnsi="Calibri" w:cs="Calibri"/>
              </w:rPr>
              <w:t> </w:t>
            </w:r>
            <w:r>
              <w:t>800</w:t>
            </w:r>
            <w:r>
              <w:rPr>
                <w:rFonts w:ascii="Calibri" w:hAnsi="Calibri" w:cs="Calibri"/>
              </w:rPr>
              <w:t xml:space="preserve"> </w:t>
            </w:r>
            <w:r>
              <w:t>patients since 2022.</w:t>
            </w:r>
          </w:p>
        </w:tc>
        <w:tc>
          <w:tcPr>
            <w:cnfStyle w:val="000001000000" w:firstRow="0" w:lastRow="0" w:firstColumn="0" w:lastColumn="0" w:oddVBand="0" w:evenVBand="1" w:oddHBand="0" w:evenHBand="0" w:firstRowFirstColumn="0" w:firstRowLastColumn="0" w:lastRowFirstColumn="0" w:lastRowLastColumn="0"/>
            <w:tcW w:w="2410" w:type="dxa"/>
          </w:tcPr>
          <w:p w14:paraId="32E7C128" w14:textId="77777777" w:rsidR="00D933B7" w:rsidRPr="00DC7C8F" w:rsidRDefault="00D933B7">
            <w:pPr>
              <w:spacing w:before="120" w:after="120"/>
            </w:pPr>
            <w:r>
              <w:rPr>
                <w:sz w:val="28"/>
                <w:szCs w:val="28"/>
              </w:rPr>
              <w:t>1</w:t>
            </w:r>
          </w:p>
          <w:p w14:paraId="7FE9E81B" w14:textId="77777777" w:rsidR="00D933B7" w:rsidRPr="00DC7C8F" w:rsidRDefault="00D933B7">
            <w:pPr>
              <w:spacing w:before="120" w:after="120"/>
              <w:rPr>
                <w:sz w:val="28"/>
                <w:szCs w:val="28"/>
              </w:rPr>
            </w:pPr>
            <w:r>
              <w:t>new strategy</w:t>
            </w:r>
            <w:r>
              <w:rPr>
                <w:rFonts w:ascii="Calibri" w:hAnsi="Calibri" w:cs="Calibri"/>
              </w:rPr>
              <w:t> </w:t>
            </w:r>
            <w:r>
              <w:rPr>
                <w:rFonts w:cs="EC Square Sans Pro"/>
              </w:rPr>
              <w:t>–</w:t>
            </w:r>
            <w:r>
              <w:rPr>
                <w:rFonts w:cs="Calibri"/>
              </w:rPr>
              <w:t xml:space="preserve"> the p</w:t>
            </w:r>
            <w:r>
              <w:t>reparedness union strategy</w:t>
            </w:r>
            <w:r>
              <w:rPr>
                <w:rFonts w:ascii="Calibri" w:hAnsi="Calibri" w:cs="Calibri"/>
              </w:rPr>
              <w:t> </w:t>
            </w:r>
            <w:r>
              <w:rPr>
                <w:rFonts w:cs="EC Square Sans Pro"/>
              </w:rPr>
              <w:t>–</w:t>
            </w:r>
            <w:r>
              <w:rPr>
                <w:rFonts w:cs="Calibri"/>
              </w:rPr>
              <w:t xml:space="preserve"> was launched in 2025. </w:t>
            </w:r>
            <w:r>
              <w:t>This flagship initiative, launched by the Commission and the High Representative for Foreign Affairs and Security Policy, aims to strengthen the EU’s capacity to anticipate, prevent and respond to an increasingly complex risk landscape. The strategy</w:t>
            </w:r>
            <w:r>
              <w:rPr>
                <w:rFonts w:cs="Calibri"/>
              </w:rPr>
              <w:t xml:space="preserve"> </w:t>
            </w:r>
            <w:r>
              <w:t>is supported by a 63-item action plan.</w:t>
            </w:r>
          </w:p>
        </w:tc>
      </w:tr>
    </w:tbl>
    <w:p w14:paraId="2CDF20E5"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734FEFB7" w14:textId="77777777" w:rsidR="00D933B7" w:rsidRPr="00B86602"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5CAC2A8D"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3274759C"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53E952CA"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3919FAF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4BE42B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212C7B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58491C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9D907A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608C29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91E7BB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17CF94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1A70FA8C" w14:textId="77777777">
        <w:trPr>
          <w:trHeight w:val="300"/>
        </w:trPr>
        <w:tc>
          <w:tcPr>
            <w:tcW w:w="2085" w:type="dxa"/>
            <w:tcBorders>
              <w:top w:val="single" w:sz="6" w:space="0" w:color="8C8C8C"/>
              <w:left w:val="nil"/>
              <w:bottom w:val="single" w:sz="6" w:space="0" w:color="8C8C8C"/>
              <w:right w:val="nil"/>
            </w:tcBorders>
            <w:vAlign w:val="center"/>
            <w:hideMark/>
          </w:tcPr>
          <w:p w14:paraId="38D0A077"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6A8BC7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182.6</w:t>
            </w:r>
          </w:p>
        </w:tc>
        <w:tc>
          <w:tcPr>
            <w:tcW w:w="930" w:type="dxa"/>
            <w:tcBorders>
              <w:top w:val="single" w:sz="6" w:space="0" w:color="8C8C8C"/>
              <w:left w:val="nil"/>
              <w:bottom w:val="single" w:sz="6" w:space="0" w:color="8C8C8C"/>
              <w:right w:val="nil"/>
            </w:tcBorders>
            <w:hideMark/>
          </w:tcPr>
          <w:p w14:paraId="0252676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354.3</w:t>
            </w:r>
          </w:p>
        </w:tc>
        <w:tc>
          <w:tcPr>
            <w:tcW w:w="930" w:type="dxa"/>
            <w:tcBorders>
              <w:top w:val="single" w:sz="6" w:space="0" w:color="8C8C8C"/>
              <w:left w:val="nil"/>
              <w:bottom w:val="single" w:sz="6" w:space="0" w:color="8C8C8C"/>
              <w:right w:val="nil"/>
            </w:tcBorders>
            <w:hideMark/>
          </w:tcPr>
          <w:p w14:paraId="2E55121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253.0</w:t>
            </w:r>
          </w:p>
        </w:tc>
        <w:tc>
          <w:tcPr>
            <w:tcW w:w="930" w:type="dxa"/>
            <w:tcBorders>
              <w:top w:val="single" w:sz="6" w:space="0" w:color="8C8C8C"/>
              <w:left w:val="nil"/>
              <w:bottom w:val="single" w:sz="6" w:space="0" w:color="8C8C8C"/>
              <w:right w:val="nil"/>
            </w:tcBorders>
            <w:hideMark/>
          </w:tcPr>
          <w:p w14:paraId="10A4B18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240.3</w:t>
            </w:r>
          </w:p>
        </w:tc>
        <w:tc>
          <w:tcPr>
            <w:tcW w:w="930" w:type="dxa"/>
            <w:tcBorders>
              <w:top w:val="single" w:sz="6" w:space="0" w:color="8C8C8C"/>
              <w:left w:val="nil"/>
              <w:bottom w:val="single" w:sz="6" w:space="0" w:color="8C8C8C"/>
              <w:right w:val="nil"/>
            </w:tcBorders>
            <w:hideMark/>
          </w:tcPr>
          <w:p w14:paraId="193ACA4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211.5</w:t>
            </w:r>
          </w:p>
        </w:tc>
        <w:tc>
          <w:tcPr>
            <w:tcW w:w="930" w:type="dxa"/>
            <w:tcBorders>
              <w:top w:val="single" w:sz="6" w:space="0" w:color="8C8C8C"/>
              <w:left w:val="nil"/>
              <w:bottom w:val="single" w:sz="6" w:space="0" w:color="8C8C8C"/>
              <w:right w:val="nil"/>
            </w:tcBorders>
            <w:hideMark/>
          </w:tcPr>
          <w:p w14:paraId="7F6FD265" w14:textId="1B53C256"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w:t>
            </w:r>
            <w:r w:rsidR="00E753D9">
              <w:rPr>
                <w:sz w:val="22"/>
                <w:szCs w:val="22"/>
              </w:rPr>
              <w:t>202.7</w:t>
            </w:r>
          </w:p>
        </w:tc>
        <w:tc>
          <w:tcPr>
            <w:tcW w:w="930" w:type="dxa"/>
            <w:tcBorders>
              <w:top w:val="single" w:sz="6" w:space="0" w:color="8C8C8C"/>
              <w:left w:val="nil"/>
              <w:bottom w:val="single" w:sz="6" w:space="0" w:color="8C8C8C"/>
              <w:right w:val="nil"/>
            </w:tcBorders>
            <w:hideMark/>
          </w:tcPr>
          <w:p w14:paraId="7FE7788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180.0</w:t>
            </w:r>
          </w:p>
        </w:tc>
        <w:tc>
          <w:tcPr>
            <w:tcW w:w="930" w:type="dxa"/>
            <w:tcBorders>
              <w:top w:val="single" w:sz="6" w:space="0" w:color="8C8C8C"/>
              <w:left w:val="nil"/>
              <w:bottom w:val="single" w:sz="6" w:space="0" w:color="8C8C8C"/>
              <w:right w:val="nil"/>
            </w:tcBorders>
            <w:hideMark/>
          </w:tcPr>
          <w:p w14:paraId="6E06EAF7" w14:textId="77532D56" w:rsidR="00D933B7" w:rsidRPr="001F2F66" w:rsidRDefault="003E309E">
            <w:pPr>
              <w:spacing w:after="0" w:line="240" w:lineRule="auto"/>
              <w:jc w:val="right"/>
              <w:textAlignment w:val="baseline"/>
              <w:rPr>
                <w:rFonts w:ascii="Times New Roman" w:hAnsi="Times New Roman"/>
                <w:sz w:val="22"/>
                <w:szCs w:val="22"/>
                <w:lang w:val="en-IE" w:eastAsia="en-IE"/>
              </w:rPr>
            </w:pPr>
            <w:r>
              <w:rPr>
                <w:sz w:val="22"/>
                <w:szCs w:val="22"/>
              </w:rPr>
              <w:t>1624.5</w:t>
            </w:r>
          </w:p>
        </w:tc>
      </w:tr>
      <w:tr w:rsidR="00D933B7" w:rsidRPr="00426441" w14:paraId="5006E440"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B48873A"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878A90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678.9</w:t>
            </w:r>
          </w:p>
        </w:tc>
        <w:tc>
          <w:tcPr>
            <w:tcW w:w="930" w:type="dxa"/>
            <w:tcBorders>
              <w:top w:val="single" w:sz="6" w:space="0" w:color="8C8C8C"/>
              <w:left w:val="nil"/>
              <w:bottom w:val="single" w:sz="6" w:space="0" w:color="8C8C8C"/>
              <w:right w:val="nil"/>
            </w:tcBorders>
            <w:shd w:val="clear" w:color="auto" w:fill="F2F2F2"/>
            <w:hideMark/>
          </w:tcPr>
          <w:p w14:paraId="37F8DC7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684.6</w:t>
            </w:r>
          </w:p>
        </w:tc>
        <w:tc>
          <w:tcPr>
            <w:tcW w:w="930" w:type="dxa"/>
            <w:tcBorders>
              <w:top w:val="single" w:sz="6" w:space="0" w:color="8C8C8C"/>
              <w:left w:val="nil"/>
              <w:bottom w:val="single" w:sz="6" w:space="0" w:color="8C8C8C"/>
              <w:right w:val="nil"/>
            </w:tcBorders>
            <w:shd w:val="clear" w:color="auto" w:fill="F2F2F2"/>
            <w:hideMark/>
          </w:tcPr>
          <w:p w14:paraId="612F7FA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683.1</w:t>
            </w:r>
          </w:p>
        </w:tc>
        <w:tc>
          <w:tcPr>
            <w:tcW w:w="930" w:type="dxa"/>
            <w:tcBorders>
              <w:top w:val="single" w:sz="6" w:space="0" w:color="8C8C8C"/>
              <w:left w:val="nil"/>
              <w:bottom w:val="single" w:sz="6" w:space="0" w:color="8C8C8C"/>
              <w:right w:val="nil"/>
            </w:tcBorders>
            <w:shd w:val="clear" w:color="auto" w:fill="F2F2F2"/>
            <w:hideMark/>
          </w:tcPr>
          <w:p w14:paraId="7641E8A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2.8</w:t>
            </w:r>
          </w:p>
        </w:tc>
        <w:tc>
          <w:tcPr>
            <w:tcW w:w="930" w:type="dxa"/>
            <w:tcBorders>
              <w:top w:val="single" w:sz="6" w:space="0" w:color="8C8C8C"/>
              <w:left w:val="nil"/>
              <w:bottom w:val="single" w:sz="6" w:space="0" w:color="8C8C8C"/>
              <w:right w:val="nil"/>
            </w:tcBorders>
            <w:shd w:val="clear" w:color="auto" w:fill="F2F2F2"/>
            <w:hideMark/>
          </w:tcPr>
          <w:p w14:paraId="5986986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2.3</w:t>
            </w:r>
          </w:p>
        </w:tc>
        <w:tc>
          <w:tcPr>
            <w:tcW w:w="930" w:type="dxa"/>
            <w:tcBorders>
              <w:top w:val="single" w:sz="6" w:space="0" w:color="8C8C8C"/>
              <w:left w:val="nil"/>
              <w:bottom w:val="single" w:sz="6" w:space="0" w:color="8C8C8C"/>
              <w:right w:val="nil"/>
            </w:tcBorders>
            <w:shd w:val="clear" w:color="auto" w:fill="F2F2F2"/>
            <w:hideMark/>
          </w:tcPr>
          <w:p w14:paraId="1B922D9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3.9</w:t>
            </w:r>
          </w:p>
        </w:tc>
        <w:tc>
          <w:tcPr>
            <w:tcW w:w="930" w:type="dxa"/>
            <w:tcBorders>
              <w:top w:val="single" w:sz="6" w:space="0" w:color="8C8C8C"/>
              <w:left w:val="nil"/>
              <w:bottom w:val="single" w:sz="6" w:space="0" w:color="8C8C8C"/>
              <w:right w:val="nil"/>
            </w:tcBorders>
            <w:shd w:val="clear" w:color="auto" w:fill="F2F2F2"/>
            <w:hideMark/>
          </w:tcPr>
          <w:p w14:paraId="51EBE93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3.5</w:t>
            </w:r>
          </w:p>
        </w:tc>
        <w:tc>
          <w:tcPr>
            <w:tcW w:w="930" w:type="dxa"/>
            <w:tcBorders>
              <w:top w:val="single" w:sz="6" w:space="0" w:color="8C8C8C"/>
              <w:left w:val="nil"/>
              <w:bottom w:val="single" w:sz="6" w:space="0" w:color="8C8C8C"/>
              <w:right w:val="nil"/>
            </w:tcBorders>
            <w:shd w:val="clear" w:color="auto" w:fill="F2F2F2"/>
            <w:hideMark/>
          </w:tcPr>
          <w:p w14:paraId="625E203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2 059.1</w:t>
            </w:r>
          </w:p>
        </w:tc>
      </w:tr>
      <w:tr w:rsidR="00D933B7" w:rsidRPr="00426441" w14:paraId="2082329D" w14:textId="77777777">
        <w:trPr>
          <w:trHeight w:val="300"/>
        </w:trPr>
        <w:tc>
          <w:tcPr>
            <w:tcW w:w="2085" w:type="dxa"/>
            <w:tcBorders>
              <w:top w:val="single" w:sz="6" w:space="0" w:color="8C8C8C"/>
              <w:left w:val="nil"/>
              <w:bottom w:val="single" w:sz="6" w:space="0" w:color="8C8C8C"/>
              <w:right w:val="nil"/>
            </w:tcBorders>
            <w:vAlign w:val="center"/>
            <w:hideMark/>
          </w:tcPr>
          <w:p w14:paraId="336F5846"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19A33E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3C6AAF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798C0F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A2F55F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500B75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7869F0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28FDD9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4356C2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40D4030A"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DDC77D8"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DEE65E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23.7</w:t>
            </w:r>
          </w:p>
        </w:tc>
        <w:tc>
          <w:tcPr>
            <w:tcW w:w="930" w:type="dxa"/>
            <w:tcBorders>
              <w:top w:val="single" w:sz="6" w:space="0" w:color="8C8C8C"/>
              <w:left w:val="nil"/>
              <w:bottom w:val="single" w:sz="6" w:space="0" w:color="8C8C8C"/>
              <w:right w:val="nil"/>
            </w:tcBorders>
            <w:shd w:val="clear" w:color="auto" w:fill="F2F2F2"/>
            <w:hideMark/>
          </w:tcPr>
          <w:p w14:paraId="4DC7E68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22.5</w:t>
            </w:r>
          </w:p>
        </w:tc>
        <w:tc>
          <w:tcPr>
            <w:tcW w:w="930" w:type="dxa"/>
            <w:tcBorders>
              <w:top w:val="single" w:sz="6" w:space="0" w:color="8C8C8C"/>
              <w:left w:val="nil"/>
              <w:bottom w:val="single" w:sz="6" w:space="0" w:color="8C8C8C"/>
              <w:right w:val="nil"/>
            </w:tcBorders>
            <w:shd w:val="clear" w:color="auto" w:fill="F2F2F2"/>
            <w:hideMark/>
          </w:tcPr>
          <w:p w14:paraId="08E35E7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26.7</w:t>
            </w:r>
          </w:p>
        </w:tc>
        <w:tc>
          <w:tcPr>
            <w:tcW w:w="930" w:type="dxa"/>
            <w:tcBorders>
              <w:top w:val="single" w:sz="6" w:space="0" w:color="8C8C8C"/>
              <w:left w:val="nil"/>
              <w:bottom w:val="single" w:sz="6" w:space="0" w:color="8C8C8C"/>
              <w:right w:val="nil"/>
            </w:tcBorders>
            <w:shd w:val="clear" w:color="auto" w:fill="F2F2F2"/>
            <w:hideMark/>
          </w:tcPr>
          <w:p w14:paraId="15AC1FD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9.4</w:t>
            </w:r>
          </w:p>
        </w:tc>
        <w:tc>
          <w:tcPr>
            <w:tcW w:w="930" w:type="dxa"/>
            <w:tcBorders>
              <w:top w:val="single" w:sz="6" w:space="0" w:color="8C8C8C"/>
              <w:left w:val="nil"/>
              <w:bottom w:val="single" w:sz="6" w:space="0" w:color="8C8C8C"/>
              <w:right w:val="nil"/>
            </w:tcBorders>
            <w:shd w:val="clear" w:color="auto" w:fill="F2F2F2"/>
            <w:hideMark/>
          </w:tcPr>
          <w:p w14:paraId="074EA42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12.2</w:t>
            </w:r>
          </w:p>
        </w:tc>
        <w:tc>
          <w:tcPr>
            <w:tcW w:w="930" w:type="dxa"/>
            <w:tcBorders>
              <w:top w:val="single" w:sz="6" w:space="0" w:color="8C8C8C"/>
              <w:left w:val="nil"/>
              <w:bottom w:val="single" w:sz="6" w:space="0" w:color="8C8C8C"/>
              <w:right w:val="nil"/>
            </w:tcBorders>
            <w:shd w:val="clear" w:color="auto" w:fill="F2F2F2"/>
            <w:hideMark/>
          </w:tcPr>
          <w:p w14:paraId="6EFBF0E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2551F5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69F1AC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94.4</w:t>
            </w:r>
          </w:p>
        </w:tc>
      </w:tr>
      <w:tr w:rsidR="00D933B7" w:rsidRPr="00426441" w14:paraId="58C8168B" w14:textId="77777777">
        <w:trPr>
          <w:trHeight w:val="300"/>
        </w:trPr>
        <w:tc>
          <w:tcPr>
            <w:tcW w:w="2085" w:type="dxa"/>
            <w:tcBorders>
              <w:top w:val="single" w:sz="6" w:space="0" w:color="8C8C8C"/>
              <w:left w:val="nil"/>
              <w:bottom w:val="single" w:sz="6" w:space="0" w:color="8C8C8C"/>
              <w:right w:val="nil"/>
            </w:tcBorders>
            <w:vAlign w:val="center"/>
            <w:hideMark/>
          </w:tcPr>
          <w:p w14:paraId="208564EF"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87DF78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885.2</w:t>
            </w:r>
          </w:p>
        </w:tc>
        <w:tc>
          <w:tcPr>
            <w:tcW w:w="930" w:type="dxa"/>
            <w:tcBorders>
              <w:top w:val="single" w:sz="6" w:space="0" w:color="8C8C8C"/>
              <w:left w:val="nil"/>
              <w:bottom w:val="single" w:sz="6" w:space="0" w:color="8C8C8C"/>
              <w:right w:val="nil"/>
            </w:tcBorders>
            <w:hideMark/>
          </w:tcPr>
          <w:p w14:paraId="538E7DB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1 061.4</w:t>
            </w:r>
          </w:p>
        </w:tc>
        <w:tc>
          <w:tcPr>
            <w:tcW w:w="930" w:type="dxa"/>
            <w:tcBorders>
              <w:top w:val="single" w:sz="6" w:space="0" w:color="8C8C8C"/>
              <w:left w:val="nil"/>
              <w:bottom w:val="single" w:sz="6" w:space="0" w:color="8C8C8C"/>
              <w:right w:val="nil"/>
            </w:tcBorders>
            <w:hideMark/>
          </w:tcPr>
          <w:p w14:paraId="1C79B6B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962.8</w:t>
            </w:r>
          </w:p>
        </w:tc>
        <w:tc>
          <w:tcPr>
            <w:tcW w:w="930" w:type="dxa"/>
            <w:tcBorders>
              <w:top w:val="single" w:sz="6" w:space="0" w:color="8C8C8C"/>
              <w:left w:val="nil"/>
              <w:bottom w:val="single" w:sz="6" w:space="0" w:color="8C8C8C"/>
              <w:right w:val="nil"/>
            </w:tcBorders>
            <w:hideMark/>
          </w:tcPr>
          <w:p w14:paraId="046441A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252.5</w:t>
            </w:r>
          </w:p>
        </w:tc>
        <w:tc>
          <w:tcPr>
            <w:tcW w:w="930" w:type="dxa"/>
            <w:tcBorders>
              <w:top w:val="single" w:sz="6" w:space="0" w:color="8C8C8C"/>
              <w:left w:val="nil"/>
              <w:bottom w:val="single" w:sz="6" w:space="0" w:color="8C8C8C"/>
              <w:right w:val="nil"/>
            </w:tcBorders>
            <w:hideMark/>
          </w:tcPr>
          <w:p w14:paraId="1537B16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226.0</w:t>
            </w:r>
          </w:p>
        </w:tc>
        <w:tc>
          <w:tcPr>
            <w:tcW w:w="930" w:type="dxa"/>
            <w:tcBorders>
              <w:top w:val="single" w:sz="6" w:space="0" w:color="8C8C8C"/>
              <w:left w:val="nil"/>
              <w:bottom w:val="single" w:sz="6" w:space="0" w:color="8C8C8C"/>
              <w:right w:val="nil"/>
            </w:tcBorders>
            <w:hideMark/>
          </w:tcPr>
          <w:p w14:paraId="149EBC47" w14:textId="4CFF431D"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w:t>
            </w:r>
            <w:r w:rsidR="007E67BF">
              <w:rPr>
                <w:sz w:val="22"/>
                <w:szCs w:val="22"/>
              </w:rPr>
              <w:t>206.6</w:t>
            </w:r>
          </w:p>
        </w:tc>
        <w:tc>
          <w:tcPr>
            <w:tcW w:w="930" w:type="dxa"/>
            <w:tcBorders>
              <w:top w:val="single" w:sz="6" w:space="0" w:color="8C8C8C"/>
              <w:left w:val="nil"/>
              <w:bottom w:val="single" w:sz="6" w:space="0" w:color="8C8C8C"/>
              <w:right w:val="nil"/>
            </w:tcBorders>
            <w:hideMark/>
          </w:tcPr>
          <w:p w14:paraId="28A9B82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183.5</w:t>
            </w:r>
          </w:p>
        </w:tc>
        <w:tc>
          <w:tcPr>
            <w:tcW w:w="930" w:type="dxa"/>
            <w:tcBorders>
              <w:top w:val="single" w:sz="6" w:space="0" w:color="8C8C8C"/>
              <w:left w:val="nil"/>
              <w:bottom w:val="single" w:sz="6" w:space="0" w:color="8C8C8C"/>
              <w:right w:val="nil"/>
            </w:tcBorders>
            <w:hideMark/>
          </w:tcPr>
          <w:p w14:paraId="120B5BA9" w14:textId="77BE8793" w:rsidR="00D933B7" w:rsidRPr="001F2F66" w:rsidRDefault="009530FB">
            <w:pPr>
              <w:spacing w:after="0" w:line="240" w:lineRule="auto"/>
              <w:jc w:val="right"/>
              <w:textAlignment w:val="baseline"/>
              <w:rPr>
                <w:rFonts w:ascii="Times New Roman" w:hAnsi="Times New Roman"/>
                <w:sz w:val="22"/>
                <w:szCs w:val="22"/>
                <w:lang w:val="en-IE" w:eastAsia="en-IE"/>
              </w:rPr>
            </w:pPr>
            <w:r>
              <w:rPr>
                <w:sz w:val="22"/>
                <w:szCs w:val="22"/>
              </w:rPr>
              <w:t>3 778.0</w:t>
            </w:r>
          </w:p>
        </w:tc>
      </w:tr>
    </w:tbl>
    <w:p w14:paraId="0F15BC86"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FEE14FB" w14:textId="77777777" w:rsidR="00D933B7" w:rsidRDefault="00D933B7" w:rsidP="00D933B7">
      <w:pPr>
        <w:spacing w:after="0" w:line="240" w:lineRule="auto"/>
        <w:textAlignment w:val="baseline"/>
        <w:rPr>
          <w:rFonts w:cs="Segoe UI"/>
          <w:sz w:val="18"/>
          <w:szCs w:val="18"/>
          <w:lang w:eastAsia="en-IE"/>
        </w:rPr>
      </w:pPr>
    </w:p>
    <w:p w14:paraId="7BA7B2C7" w14:textId="77777777" w:rsidR="00D933B7" w:rsidRDefault="00D933B7" w:rsidP="00D933B7">
      <w:pPr>
        <w:spacing w:after="0" w:line="240" w:lineRule="auto"/>
        <w:textAlignment w:val="baseline"/>
        <w:rPr>
          <w:rFonts w:cs="Segoe UI"/>
          <w:sz w:val="18"/>
          <w:szCs w:val="18"/>
          <w:lang w:eastAsia="en-IE"/>
        </w:rPr>
      </w:pPr>
    </w:p>
    <w:p w14:paraId="6B827513" w14:textId="77777777" w:rsidR="00D933B7" w:rsidRDefault="00D933B7" w:rsidP="00D933B7">
      <w:pPr>
        <w:spacing w:after="0" w:line="240" w:lineRule="auto"/>
        <w:textAlignment w:val="baseline"/>
        <w:rPr>
          <w:rFonts w:cs="Segoe UI"/>
          <w:sz w:val="18"/>
          <w:szCs w:val="18"/>
          <w:lang w:eastAsia="en-IE"/>
        </w:rPr>
      </w:pPr>
    </w:p>
    <w:p w14:paraId="06D2529E" w14:textId="77777777" w:rsidR="00D933B7" w:rsidRDefault="00D933B7" w:rsidP="00D933B7">
      <w:pPr>
        <w:spacing w:after="0" w:line="240" w:lineRule="auto"/>
        <w:textAlignment w:val="baseline"/>
        <w:rPr>
          <w:rFonts w:cs="Segoe UI"/>
          <w:sz w:val="18"/>
          <w:szCs w:val="18"/>
          <w:lang w:eastAsia="en-IE"/>
        </w:rPr>
      </w:pPr>
    </w:p>
    <w:p w14:paraId="4DB81C7D"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47E5F858"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2B29BDE1"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7B662BB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19A8EB0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04DE8B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3598E69D"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C751A77"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13852EE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3 388.0</w:t>
            </w:r>
          </w:p>
        </w:tc>
        <w:tc>
          <w:tcPr>
            <w:tcW w:w="2400" w:type="dxa"/>
            <w:tcBorders>
              <w:top w:val="single" w:sz="6" w:space="0" w:color="8C8C8C"/>
              <w:left w:val="nil"/>
              <w:bottom w:val="single" w:sz="6" w:space="0" w:color="8C8C8C"/>
              <w:right w:val="nil"/>
            </w:tcBorders>
            <w:shd w:val="clear" w:color="auto" w:fill="FFFFFF"/>
            <w:hideMark/>
          </w:tcPr>
          <w:p w14:paraId="77664948" w14:textId="6363FCA6" w:rsidR="00D933B7" w:rsidRPr="001F2F66" w:rsidRDefault="002012F7">
            <w:pPr>
              <w:spacing w:after="0" w:line="240" w:lineRule="auto"/>
              <w:jc w:val="right"/>
              <w:textAlignment w:val="baseline"/>
              <w:rPr>
                <w:rFonts w:ascii="Times New Roman" w:hAnsi="Times New Roman"/>
                <w:sz w:val="22"/>
                <w:szCs w:val="22"/>
                <w:lang w:val="en-IE" w:eastAsia="en-IE"/>
              </w:rPr>
            </w:pPr>
            <w:r>
              <w:rPr>
                <w:sz w:val="22"/>
                <w:szCs w:val="22"/>
              </w:rPr>
              <w:t>3 7</w:t>
            </w:r>
            <w:r w:rsidR="00B0213A">
              <w:rPr>
                <w:sz w:val="22"/>
                <w:szCs w:val="22"/>
              </w:rPr>
              <w:t>78.0</w:t>
            </w:r>
          </w:p>
        </w:tc>
        <w:tc>
          <w:tcPr>
            <w:tcW w:w="2400" w:type="dxa"/>
            <w:tcBorders>
              <w:top w:val="single" w:sz="6" w:space="0" w:color="8C8C8C"/>
              <w:left w:val="nil"/>
              <w:bottom w:val="single" w:sz="6" w:space="0" w:color="8C8C8C"/>
              <w:right w:val="nil"/>
            </w:tcBorders>
            <w:shd w:val="clear" w:color="auto" w:fill="FFFFFF"/>
            <w:hideMark/>
          </w:tcPr>
          <w:p w14:paraId="2A1653C8" w14:textId="0DE05C07" w:rsidR="00D933B7" w:rsidRPr="001F2F66" w:rsidRDefault="00B0213A">
            <w:pPr>
              <w:spacing w:after="0" w:line="240" w:lineRule="auto"/>
              <w:jc w:val="right"/>
              <w:textAlignment w:val="baseline"/>
              <w:rPr>
                <w:rFonts w:ascii="Times New Roman" w:hAnsi="Times New Roman"/>
                <w:sz w:val="22"/>
                <w:szCs w:val="22"/>
                <w:lang w:val="en-IE" w:eastAsia="en-IE"/>
              </w:rPr>
            </w:pPr>
            <w:r>
              <w:rPr>
                <w:sz w:val="22"/>
                <w:szCs w:val="22"/>
              </w:rPr>
              <w:t>89.7</w:t>
            </w:r>
            <w:r w:rsidR="00D933B7" w:rsidRPr="001F2F66">
              <w:rPr>
                <w:sz w:val="22"/>
                <w:szCs w:val="22"/>
              </w:rPr>
              <w:t>%</w:t>
            </w:r>
          </w:p>
        </w:tc>
      </w:tr>
      <w:tr w:rsidR="00D933B7" w:rsidRPr="00426441" w14:paraId="61DC5727"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5D3EF66"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6E93F82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2 396.6</w:t>
            </w:r>
          </w:p>
        </w:tc>
        <w:tc>
          <w:tcPr>
            <w:tcW w:w="2400" w:type="dxa"/>
            <w:tcBorders>
              <w:top w:val="single" w:sz="6" w:space="0" w:color="8C8C8C"/>
              <w:left w:val="nil"/>
              <w:bottom w:val="single" w:sz="6" w:space="0" w:color="8C8C8C"/>
              <w:right w:val="nil"/>
            </w:tcBorders>
            <w:shd w:val="clear" w:color="auto" w:fill="FFFFFF"/>
            <w:hideMark/>
          </w:tcPr>
          <w:p w14:paraId="3DA35FF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p>
        </w:tc>
        <w:tc>
          <w:tcPr>
            <w:tcW w:w="2400" w:type="dxa"/>
            <w:tcBorders>
              <w:top w:val="single" w:sz="6" w:space="0" w:color="8C8C8C"/>
              <w:left w:val="nil"/>
              <w:bottom w:val="single" w:sz="6" w:space="0" w:color="8C8C8C"/>
              <w:right w:val="nil"/>
            </w:tcBorders>
            <w:shd w:val="clear" w:color="auto" w:fill="FFFFFF"/>
            <w:hideMark/>
          </w:tcPr>
          <w:p w14:paraId="3FA61765" w14:textId="73372559"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63.</w:t>
            </w:r>
            <w:r w:rsidR="004468B7">
              <w:rPr>
                <w:sz w:val="22"/>
                <w:szCs w:val="22"/>
              </w:rPr>
              <w:t>4</w:t>
            </w:r>
            <w:r w:rsidRPr="001F2F66">
              <w:rPr>
                <w:sz w:val="22"/>
                <w:szCs w:val="22"/>
              </w:rPr>
              <w:t>%</w:t>
            </w:r>
          </w:p>
        </w:tc>
      </w:tr>
    </w:tbl>
    <w:p w14:paraId="5D086EB9" w14:textId="77777777" w:rsidR="00D933B7" w:rsidRDefault="00D933B7" w:rsidP="00D933B7">
      <w:pPr>
        <w:spacing w:after="0" w:line="240" w:lineRule="auto"/>
        <w:textAlignment w:val="baseline"/>
        <w:rPr>
          <w:rFonts w:ascii="Segoe UI" w:hAnsi="Segoe UI" w:cs="Segoe UI"/>
          <w:sz w:val="18"/>
          <w:szCs w:val="18"/>
          <w:lang w:val="en-IE" w:eastAsia="en-IE"/>
        </w:rPr>
      </w:pPr>
    </w:p>
    <w:p w14:paraId="278C9D34" w14:textId="77777777" w:rsidR="00D933B7" w:rsidRDefault="00D933B7" w:rsidP="00D933B7">
      <w:pPr>
        <w:spacing w:after="0" w:line="240" w:lineRule="auto"/>
        <w:textAlignment w:val="baseline"/>
        <w:rPr>
          <w:rFonts w:ascii="Segoe UI" w:hAnsi="Segoe UI" w:cs="Segoe UI"/>
          <w:sz w:val="18"/>
          <w:szCs w:val="18"/>
          <w:lang w:val="en-IE" w:eastAsia="en-IE"/>
        </w:rPr>
      </w:pPr>
    </w:p>
    <w:p w14:paraId="5877A03E"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004B47E3"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63118F60"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33B653C2"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236"/>
        <w:gridCol w:w="1265"/>
        <w:gridCol w:w="964"/>
        <w:gridCol w:w="1389"/>
        <w:gridCol w:w="2476"/>
        <w:gridCol w:w="1308"/>
      </w:tblGrid>
      <w:tr w:rsidR="00D933B7" w:rsidRPr="006E1630" w14:paraId="3CEE189B" w14:textId="77777777">
        <w:trPr>
          <w:trHeight w:val="300"/>
        </w:trPr>
        <w:tc>
          <w:tcPr>
            <w:tcW w:w="2268" w:type="dxa"/>
            <w:tcBorders>
              <w:top w:val="single" w:sz="6" w:space="0" w:color="8C8C8C"/>
              <w:left w:val="nil"/>
              <w:bottom w:val="single" w:sz="6" w:space="0" w:color="8C8C8C"/>
              <w:right w:val="nil"/>
            </w:tcBorders>
            <w:shd w:val="clear" w:color="auto" w:fill="FCFCFC" w:themeFill="background2" w:themeFillTint="33"/>
            <w:vAlign w:val="center"/>
            <w:hideMark/>
          </w:tcPr>
          <w:p w14:paraId="74B80154" w14:textId="77777777" w:rsidR="00D933B7" w:rsidRPr="006E1630" w:rsidRDefault="00D933B7">
            <w:pPr>
              <w:spacing w:after="0"/>
              <w:jc w:val="center"/>
              <w:rPr>
                <w:b/>
                <w:bCs/>
                <w:lang w:val="en-IE" w:eastAsia="en-GB"/>
              </w:rPr>
            </w:pPr>
          </w:p>
        </w:tc>
        <w:tc>
          <w:tcPr>
            <w:tcW w:w="1276" w:type="dxa"/>
            <w:tcBorders>
              <w:top w:val="single" w:sz="6" w:space="0" w:color="8C8C8C"/>
              <w:left w:val="nil"/>
              <w:bottom w:val="single" w:sz="6" w:space="0" w:color="8C8C8C"/>
              <w:right w:val="nil"/>
            </w:tcBorders>
            <w:shd w:val="clear" w:color="auto" w:fill="F2F2F2" w:themeFill="background1" w:themeFillShade="F2"/>
            <w:vAlign w:val="center"/>
            <w:hideMark/>
          </w:tcPr>
          <w:p w14:paraId="5217FB23" w14:textId="77777777" w:rsidR="00D933B7" w:rsidRPr="006E1630" w:rsidRDefault="00D933B7">
            <w:pPr>
              <w:spacing w:after="0"/>
              <w:jc w:val="center"/>
              <w:rPr>
                <w:b/>
                <w:bCs/>
                <w:lang w:val="en-IE" w:eastAsia="en-GB"/>
              </w:rPr>
            </w:pPr>
            <w:r>
              <w:rPr>
                <w:b/>
                <w:bCs/>
                <w:lang w:eastAsia="en-GB"/>
              </w:rPr>
              <w:t>Baseline</w:t>
            </w:r>
          </w:p>
        </w:tc>
        <w:tc>
          <w:tcPr>
            <w:tcW w:w="964" w:type="dxa"/>
            <w:tcBorders>
              <w:top w:val="single" w:sz="6" w:space="0" w:color="8C8C8C"/>
              <w:left w:val="nil"/>
              <w:bottom w:val="single" w:sz="6" w:space="0" w:color="8C8C8C"/>
              <w:right w:val="nil"/>
            </w:tcBorders>
            <w:shd w:val="clear" w:color="auto" w:fill="FCFCFC" w:themeFill="background2" w:themeFillTint="33"/>
            <w:vAlign w:val="center"/>
            <w:hideMark/>
          </w:tcPr>
          <w:p w14:paraId="7D0A3EDC" w14:textId="77777777" w:rsidR="00D933B7" w:rsidRPr="006E1630" w:rsidRDefault="00D933B7">
            <w:pPr>
              <w:spacing w:after="0"/>
              <w:jc w:val="center"/>
              <w:rPr>
                <w:b/>
                <w:bCs/>
                <w:lang w:val="en-IE" w:eastAsia="en-GB"/>
              </w:rPr>
            </w:pPr>
            <w:r>
              <w:rPr>
                <w:b/>
                <w:bCs/>
                <w:lang w:eastAsia="en-GB"/>
              </w:rPr>
              <w:t>Progress</w:t>
            </w:r>
          </w:p>
        </w:tc>
        <w:tc>
          <w:tcPr>
            <w:tcW w:w="1407" w:type="dxa"/>
            <w:tcBorders>
              <w:top w:val="single" w:sz="6" w:space="0" w:color="8C8C8C"/>
              <w:left w:val="nil"/>
              <w:bottom w:val="single" w:sz="6" w:space="0" w:color="8C8C8C"/>
              <w:right w:val="nil"/>
            </w:tcBorders>
            <w:shd w:val="clear" w:color="auto" w:fill="FCFCFC" w:themeFill="background2" w:themeFillTint="33"/>
            <w:vAlign w:val="center"/>
            <w:hideMark/>
          </w:tcPr>
          <w:p w14:paraId="0D1A7343" w14:textId="77777777" w:rsidR="00D933B7" w:rsidRPr="006E1630" w:rsidRDefault="00D933B7">
            <w:pPr>
              <w:spacing w:after="0"/>
              <w:jc w:val="center"/>
              <w:rPr>
                <w:b/>
                <w:bCs/>
                <w:lang w:val="en-IE" w:eastAsia="en-GB"/>
              </w:rPr>
            </w:pPr>
            <w:r>
              <w:rPr>
                <w:b/>
                <w:bCs/>
                <w:lang w:eastAsia="en-GB"/>
              </w:rPr>
              <w:t>Target</w:t>
            </w:r>
          </w:p>
        </w:tc>
        <w:tc>
          <w:tcPr>
            <w:tcW w:w="2524" w:type="dxa"/>
            <w:tcBorders>
              <w:top w:val="single" w:sz="6" w:space="0" w:color="8C8C8C"/>
              <w:left w:val="nil"/>
              <w:bottom w:val="single" w:sz="6" w:space="0" w:color="8C8C8C"/>
              <w:right w:val="nil"/>
            </w:tcBorders>
            <w:shd w:val="clear" w:color="auto" w:fill="FCFCFC" w:themeFill="background2" w:themeFillTint="33"/>
            <w:vAlign w:val="center"/>
            <w:hideMark/>
          </w:tcPr>
          <w:p w14:paraId="4AC49633" w14:textId="77777777" w:rsidR="00D933B7" w:rsidRPr="006E1630" w:rsidRDefault="00D933B7">
            <w:pPr>
              <w:spacing w:after="0"/>
              <w:jc w:val="center"/>
              <w:rPr>
                <w:b/>
                <w:bCs/>
                <w:lang w:val="en-IE" w:eastAsia="en-GB"/>
              </w:rPr>
            </w:pPr>
            <w:r>
              <w:rPr>
                <w:b/>
                <w:bCs/>
                <w:lang w:eastAsia="en-GB"/>
              </w:rPr>
              <w:t>Results</w:t>
            </w:r>
          </w:p>
        </w:tc>
        <w:tc>
          <w:tcPr>
            <w:tcW w:w="1199" w:type="dxa"/>
            <w:tcBorders>
              <w:top w:val="single" w:sz="6" w:space="0" w:color="8C8C8C"/>
              <w:left w:val="nil"/>
              <w:bottom w:val="single" w:sz="6" w:space="0" w:color="8C8C8C"/>
              <w:right w:val="nil"/>
            </w:tcBorders>
            <w:shd w:val="clear" w:color="auto" w:fill="FCFCFC" w:themeFill="background2" w:themeFillTint="33"/>
            <w:vAlign w:val="center"/>
            <w:hideMark/>
          </w:tcPr>
          <w:p w14:paraId="72C2F997" w14:textId="77777777" w:rsidR="00D933B7" w:rsidRPr="006E1630" w:rsidRDefault="00D933B7">
            <w:pPr>
              <w:spacing w:after="0"/>
              <w:jc w:val="center"/>
              <w:rPr>
                <w:b/>
                <w:bCs/>
                <w:lang w:val="en-IE" w:eastAsia="en-GB"/>
              </w:rPr>
            </w:pPr>
            <w:r>
              <w:rPr>
                <w:b/>
                <w:bCs/>
                <w:lang w:eastAsia="en-GB"/>
              </w:rPr>
              <w:t>Assessment</w:t>
            </w:r>
          </w:p>
        </w:tc>
      </w:tr>
      <w:tr w:rsidR="00D933B7" w:rsidRPr="006E1630" w14:paraId="33F0552D" w14:textId="77777777">
        <w:trPr>
          <w:trHeight w:val="300"/>
        </w:trPr>
        <w:tc>
          <w:tcPr>
            <w:tcW w:w="2268" w:type="dxa"/>
            <w:tcBorders>
              <w:top w:val="single" w:sz="6" w:space="0" w:color="8C8C8C"/>
              <w:left w:val="nil"/>
              <w:bottom w:val="single" w:sz="6" w:space="0" w:color="8C8C8C"/>
              <w:right w:val="nil"/>
            </w:tcBorders>
            <w:hideMark/>
          </w:tcPr>
          <w:p w14:paraId="1532CACD" w14:textId="77777777" w:rsidR="00D933B7" w:rsidRPr="00AE4318" w:rsidRDefault="00D933B7">
            <w:pPr>
              <w:spacing w:after="0"/>
              <w:rPr>
                <w:lang w:eastAsia="en-GB"/>
              </w:rPr>
            </w:pPr>
            <w:r>
              <w:rPr>
                <w:lang w:eastAsia="en-GB"/>
              </w:rPr>
              <w:t>Response time of the UCPM to a request for</w:t>
            </w:r>
            <w:r>
              <w:rPr>
                <w:lang w:eastAsia="en-GB"/>
              </w:rPr>
              <w:br/>
              <w:t>assistance in the EU</w:t>
            </w:r>
          </w:p>
        </w:tc>
        <w:tc>
          <w:tcPr>
            <w:tcW w:w="1276" w:type="dxa"/>
            <w:tcBorders>
              <w:top w:val="single" w:sz="6" w:space="0" w:color="8C8C8C"/>
              <w:left w:val="nil"/>
              <w:bottom w:val="single" w:sz="6" w:space="0" w:color="8C8C8C"/>
              <w:right w:val="nil"/>
            </w:tcBorders>
            <w:hideMark/>
          </w:tcPr>
          <w:p w14:paraId="589AE1CE" w14:textId="77777777" w:rsidR="00D933B7" w:rsidRPr="00AE4318" w:rsidRDefault="00D933B7">
            <w:pPr>
              <w:spacing w:after="0"/>
              <w:jc w:val="center"/>
              <w:rPr>
                <w:lang w:eastAsia="en-GB"/>
              </w:rPr>
            </w:pPr>
            <w:r>
              <w:rPr>
                <w:lang w:eastAsia="en-GB"/>
              </w:rPr>
              <w:t>0</w:t>
            </w:r>
          </w:p>
        </w:tc>
        <w:tc>
          <w:tcPr>
            <w:tcW w:w="964" w:type="dxa"/>
            <w:tcBorders>
              <w:top w:val="single" w:sz="6" w:space="0" w:color="8C8C8C"/>
              <w:left w:val="nil"/>
              <w:bottom w:val="single" w:sz="6" w:space="0" w:color="8C8C8C"/>
              <w:right w:val="nil"/>
            </w:tcBorders>
            <w:hideMark/>
          </w:tcPr>
          <w:p w14:paraId="48D572AD" w14:textId="77777777" w:rsidR="00D933B7" w:rsidRPr="00AE4318" w:rsidRDefault="00D933B7">
            <w:pPr>
              <w:spacing w:after="0"/>
              <w:jc w:val="center"/>
              <w:rPr>
                <w:lang w:eastAsia="en-GB"/>
              </w:rPr>
            </w:pPr>
            <w:r>
              <w:rPr>
                <w:lang w:eastAsia="en-GB"/>
              </w:rPr>
              <w:t>14%</w:t>
            </w:r>
          </w:p>
        </w:tc>
        <w:tc>
          <w:tcPr>
            <w:tcW w:w="1407" w:type="dxa"/>
            <w:tcBorders>
              <w:top w:val="single" w:sz="6" w:space="0" w:color="8C8C8C"/>
              <w:left w:val="nil"/>
              <w:bottom w:val="single" w:sz="6" w:space="0" w:color="8C8C8C"/>
              <w:right w:val="nil"/>
            </w:tcBorders>
            <w:hideMark/>
          </w:tcPr>
          <w:p w14:paraId="3F9D44B1" w14:textId="77777777" w:rsidR="00D933B7" w:rsidRPr="00AE4318" w:rsidRDefault="00D933B7">
            <w:pPr>
              <w:spacing w:after="0"/>
              <w:jc w:val="center"/>
              <w:rPr>
                <w:lang w:eastAsia="en-GB"/>
              </w:rPr>
            </w:pPr>
            <w:r>
              <w:rPr>
                <w:lang w:eastAsia="en-GB"/>
              </w:rPr>
              <w:t>Three hours</w:t>
            </w:r>
            <w:r>
              <w:rPr>
                <w:lang w:eastAsia="en-GB"/>
              </w:rPr>
              <w:br/>
              <w:t>annually</w:t>
            </w:r>
          </w:p>
        </w:tc>
        <w:tc>
          <w:tcPr>
            <w:tcW w:w="2524" w:type="dxa"/>
            <w:tcBorders>
              <w:top w:val="single" w:sz="6" w:space="0" w:color="8C8C8C"/>
              <w:left w:val="nil"/>
              <w:bottom w:val="single" w:sz="6" w:space="0" w:color="8C8C8C"/>
              <w:right w:val="nil"/>
            </w:tcBorders>
            <w:hideMark/>
          </w:tcPr>
          <w:p w14:paraId="0F611F15" w14:textId="77777777" w:rsidR="00D933B7" w:rsidRPr="00AE4318" w:rsidRDefault="00D933B7">
            <w:pPr>
              <w:spacing w:after="0"/>
              <w:jc w:val="center"/>
              <w:rPr>
                <w:lang w:eastAsia="en-GB"/>
              </w:rPr>
            </w:pPr>
            <w:r>
              <w:rPr>
                <w:lang w:eastAsia="en-GB"/>
              </w:rPr>
              <w:t>Milestone achieved in 2024, but not in 2021, 2022, 2023 and 2025 (2025: 7</w:t>
            </w:r>
            <w:r>
              <w:rPr>
                <w:rFonts w:ascii="Calibri" w:hAnsi="Calibri" w:cs="Calibri"/>
                <w:lang w:eastAsia="en-GB"/>
              </w:rPr>
              <w:t> </w:t>
            </w:r>
            <w:r>
              <w:rPr>
                <w:lang w:eastAsia="en-GB"/>
              </w:rPr>
              <w:t>hours compared to a target of 3</w:t>
            </w:r>
            <w:r>
              <w:rPr>
                <w:rFonts w:ascii="Calibri" w:hAnsi="Calibri" w:cs="Calibri"/>
                <w:lang w:eastAsia="en-GB"/>
              </w:rPr>
              <w:t> </w:t>
            </w:r>
            <w:r>
              <w:rPr>
                <w:lang w:eastAsia="en-GB"/>
              </w:rPr>
              <w:t>hours)</w:t>
            </w:r>
          </w:p>
        </w:tc>
        <w:tc>
          <w:tcPr>
            <w:tcW w:w="1199" w:type="dxa"/>
            <w:tcBorders>
              <w:top w:val="single" w:sz="6" w:space="0" w:color="8C8C8C"/>
              <w:left w:val="nil"/>
              <w:bottom w:val="single" w:sz="6" w:space="0" w:color="8C8C8C"/>
              <w:right w:val="nil"/>
            </w:tcBorders>
            <w:hideMark/>
          </w:tcPr>
          <w:p w14:paraId="1BF227DF" w14:textId="77777777" w:rsidR="00D933B7" w:rsidRPr="00AE4318" w:rsidRDefault="00D933B7">
            <w:pPr>
              <w:spacing w:after="0"/>
              <w:jc w:val="center"/>
              <w:rPr>
                <w:lang w:eastAsia="en-GB"/>
              </w:rPr>
            </w:pPr>
            <w:r>
              <w:rPr>
                <w:lang w:eastAsia="en-GB"/>
              </w:rPr>
              <w:t>Deserves attention</w:t>
            </w:r>
          </w:p>
        </w:tc>
      </w:tr>
      <w:tr w:rsidR="00D933B7" w:rsidRPr="006E1630" w14:paraId="446127AA" w14:textId="77777777">
        <w:trPr>
          <w:trHeight w:val="300"/>
        </w:trPr>
        <w:tc>
          <w:tcPr>
            <w:tcW w:w="2268" w:type="dxa"/>
            <w:tcBorders>
              <w:top w:val="single" w:sz="6" w:space="0" w:color="8C8C8C"/>
              <w:left w:val="nil"/>
              <w:bottom w:val="single" w:sz="6" w:space="0" w:color="8C8C8C"/>
              <w:right w:val="nil"/>
            </w:tcBorders>
            <w:shd w:val="clear" w:color="auto" w:fill="FCFCFC" w:themeFill="background2" w:themeFillTint="33"/>
            <w:hideMark/>
          </w:tcPr>
          <w:p w14:paraId="26007DE9" w14:textId="77777777" w:rsidR="00D933B7" w:rsidRPr="00AE4318" w:rsidRDefault="00D933B7">
            <w:pPr>
              <w:spacing w:after="0"/>
              <w:rPr>
                <w:lang w:eastAsia="en-GB"/>
              </w:rPr>
            </w:pPr>
            <w:r>
              <w:rPr>
                <w:lang w:eastAsia="en-GB"/>
              </w:rPr>
              <w:t>Response time of the UCPM to a request for</w:t>
            </w:r>
            <w:r>
              <w:rPr>
                <w:lang w:eastAsia="en-GB"/>
              </w:rPr>
              <w:br/>
              <w:t>assistance outside of the EU</w:t>
            </w:r>
          </w:p>
        </w:tc>
        <w:tc>
          <w:tcPr>
            <w:tcW w:w="1276" w:type="dxa"/>
            <w:tcBorders>
              <w:top w:val="single" w:sz="6" w:space="0" w:color="8C8C8C"/>
              <w:left w:val="nil"/>
              <w:bottom w:val="single" w:sz="6" w:space="0" w:color="8C8C8C"/>
              <w:right w:val="nil"/>
            </w:tcBorders>
            <w:shd w:val="clear" w:color="auto" w:fill="FCFCFC" w:themeFill="background2" w:themeFillTint="33"/>
            <w:hideMark/>
          </w:tcPr>
          <w:p w14:paraId="7BEB0FF5" w14:textId="77777777" w:rsidR="00D933B7" w:rsidRPr="00AE4318" w:rsidRDefault="00D933B7">
            <w:pPr>
              <w:spacing w:after="0"/>
              <w:jc w:val="center"/>
              <w:rPr>
                <w:lang w:eastAsia="en-GB"/>
              </w:rPr>
            </w:pPr>
            <w:r>
              <w:rPr>
                <w:lang w:eastAsia="en-GB"/>
              </w:rPr>
              <w:t>0</w:t>
            </w:r>
          </w:p>
        </w:tc>
        <w:tc>
          <w:tcPr>
            <w:tcW w:w="964" w:type="dxa"/>
            <w:tcBorders>
              <w:top w:val="single" w:sz="6" w:space="0" w:color="8C8C8C"/>
              <w:left w:val="nil"/>
              <w:bottom w:val="single" w:sz="6" w:space="0" w:color="8C8C8C"/>
              <w:right w:val="nil"/>
            </w:tcBorders>
            <w:shd w:val="clear" w:color="auto" w:fill="FCFCFC" w:themeFill="background2" w:themeFillTint="33"/>
            <w:hideMark/>
          </w:tcPr>
          <w:p w14:paraId="03D032AD" w14:textId="77777777" w:rsidR="00D933B7" w:rsidRPr="00AE4318" w:rsidRDefault="00D933B7">
            <w:pPr>
              <w:spacing w:after="0"/>
              <w:jc w:val="center"/>
              <w:rPr>
                <w:lang w:eastAsia="en-GB"/>
              </w:rPr>
            </w:pPr>
            <w:r>
              <w:rPr>
                <w:lang w:eastAsia="en-GB"/>
              </w:rPr>
              <w:t>29%</w:t>
            </w:r>
          </w:p>
        </w:tc>
        <w:tc>
          <w:tcPr>
            <w:tcW w:w="1407" w:type="dxa"/>
            <w:tcBorders>
              <w:top w:val="single" w:sz="6" w:space="0" w:color="8C8C8C"/>
              <w:left w:val="nil"/>
              <w:bottom w:val="single" w:sz="6" w:space="0" w:color="8C8C8C"/>
              <w:right w:val="nil"/>
            </w:tcBorders>
            <w:shd w:val="clear" w:color="auto" w:fill="FCFCFC" w:themeFill="background2" w:themeFillTint="33"/>
            <w:hideMark/>
          </w:tcPr>
          <w:p w14:paraId="6534D64F" w14:textId="77777777" w:rsidR="00D933B7" w:rsidRPr="00AE4318" w:rsidRDefault="00D933B7">
            <w:pPr>
              <w:spacing w:after="0"/>
              <w:jc w:val="center"/>
              <w:rPr>
                <w:lang w:eastAsia="en-GB"/>
              </w:rPr>
            </w:pPr>
            <w:r>
              <w:rPr>
                <w:lang w:eastAsia="en-GB"/>
              </w:rPr>
              <w:t>10</w:t>
            </w:r>
            <w:r>
              <w:rPr>
                <w:rFonts w:ascii="Calibri" w:hAnsi="Calibri" w:cs="Calibri"/>
                <w:lang w:eastAsia="en-GB"/>
              </w:rPr>
              <w:t> </w:t>
            </w:r>
            <w:r>
              <w:rPr>
                <w:lang w:eastAsia="en-GB"/>
              </w:rPr>
              <w:t>hours annually</w:t>
            </w:r>
          </w:p>
        </w:tc>
        <w:tc>
          <w:tcPr>
            <w:tcW w:w="2524" w:type="dxa"/>
            <w:tcBorders>
              <w:top w:val="single" w:sz="6" w:space="0" w:color="8C8C8C"/>
              <w:left w:val="nil"/>
              <w:bottom w:val="single" w:sz="6" w:space="0" w:color="8C8C8C"/>
              <w:right w:val="nil"/>
            </w:tcBorders>
            <w:shd w:val="clear" w:color="auto" w:fill="FCFCFC" w:themeFill="background2" w:themeFillTint="33"/>
            <w:hideMark/>
          </w:tcPr>
          <w:p w14:paraId="370E8F22" w14:textId="77777777" w:rsidR="00D933B7" w:rsidRPr="00AE4318" w:rsidRDefault="00D933B7">
            <w:pPr>
              <w:spacing w:after="0"/>
              <w:jc w:val="center"/>
              <w:rPr>
                <w:lang w:eastAsia="en-GB"/>
              </w:rPr>
            </w:pPr>
            <w:r>
              <w:rPr>
                <w:lang w:eastAsia="en-GB"/>
              </w:rPr>
              <w:t>Milestone achieved in 2023 and 2024, but not in 2021, 2022 and 2025 (2025: 71</w:t>
            </w:r>
            <w:r>
              <w:rPr>
                <w:rFonts w:ascii="Calibri" w:hAnsi="Calibri" w:cs="Calibri"/>
                <w:lang w:eastAsia="en-GB"/>
              </w:rPr>
              <w:t> </w:t>
            </w:r>
            <w:r>
              <w:rPr>
                <w:lang w:eastAsia="en-GB"/>
              </w:rPr>
              <w:t>hours compared to a target of 10</w:t>
            </w:r>
            <w:r>
              <w:rPr>
                <w:rFonts w:ascii="Calibri" w:hAnsi="Calibri" w:cs="Calibri"/>
                <w:lang w:eastAsia="en-GB"/>
              </w:rPr>
              <w:t> </w:t>
            </w:r>
            <w:r>
              <w:rPr>
                <w:lang w:eastAsia="en-GB"/>
              </w:rPr>
              <w:t>hours)</w:t>
            </w:r>
          </w:p>
        </w:tc>
        <w:tc>
          <w:tcPr>
            <w:tcW w:w="1199" w:type="dxa"/>
            <w:tcBorders>
              <w:top w:val="single" w:sz="6" w:space="0" w:color="8C8C8C"/>
              <w:left w:val="nil"/>
              <w:bottom w:val="single" w:sz="6" w:space="0" w:color="8C8C8C"/>
              <w:right w:val="nil"/>
            </w:tcBorders>
            <w:shd w:val="clear" w:color="auto" w:fill="FCFCFC" w:themeFill="background2" w:themeFillTint="33"/>
            <w:hideMark/>
          </w:tcPr>
          <w:p w14:paraId="4495DD8C" w14:textId="77777777" w:rsidR="00D933B7" w:rsidRPr="00AE4318" w:rsidRDefault="00D933B7">
            <w:pPr>
              <w:spacing w:after="0"/>
              <w:jc w:val="center"/>
              <w:rPr>
                <w:lang w:eastAsia="en-GB"/>
              </w:rPr>
            </w:pPr>
            <w:r>
              <w:rPr>
                <w:lang w:eastAsia="en-GB"/>
              </w:rPr>
              <w:t>Deserves attention</w:t>
            </w:r>
          </w:p>
        </w:tc>
      </w:tr>
      <w:tr w:rsidR="00D933B7" w:rsidRPr="006E1630" w14:paraId="71B6B0DC" w14:textId="77777777">
        <w:trPr>
          <w:trHeight w:val="300"/>
        </w:trPr>
        <w:tc>
          <w:tcPr>
            <w:tcW w:w="2268" w:type="dxa"/>
            <w:tcBorders>
              <w:top w:val="single" w:sz="6" w:space="0" w:color="8C8C8C"/>
              <w:left w:val="nil"/>
              <w:bottom w:val="single" w:sz="6" w:space="0" w:color="8C8C8C"/>
              <w:right w:val="nil"/>
            </w:tcBorders>
            <w:hideMark/>
          </w:tcPr>
          <w:p w14:paraId="5E3B7C7F" w14:textId="77777777" w:rsidR="00D933B7" w:rsidRPr="00AE4318" w:rsidRDefault="00D933B7">
            <w:pPr>
              <w:spacing w:after="0"/>
              <w:rPr>
                <w:lang w:eastAsia="en-GB"/>
              </w:rPr>
            </w:pPr>
            <w:r>
              <w:rPr>
                <w:lang w:eastAsia="en-GB"/>
              </w:rPr>
              <w:t>Adequacy of response of the UCPM in the EU</w:t>
            </w:r>
          </w:p>
        </w:tc>
        <w:tc>
          <w:tcPr>
            <w:tcW w:w="1276" w:type="dxa"/>
            <w:tcBorders>
              <w:top w:val="single" w:sz="6" w:space="0" w:color="8C8C8C"/>
              <w:left w:val="nil"/>
              <w:bottom w:val="single" w:sz="6" w:space="0" w:color="8C8C8C"/>
              <w:right w:val="nil"/>
            </w:tcBorders>
            <w:hideMark/>
          </w:tcPr>
          <w:p w14:paraId="2B2408E0" w14:textId="77777777" w:rsidR="00D933B7" w:rsidRPr="00AE4318" w:rsidRDefault="00D933B7">
            <w:pPr>
              <w:spacing w:after="0"/>
              <w:jc w:val="center"/>
              <w:rPr>
                <w:lang w:eastAsia="en-GB"/>
              </w:rPr>
            </w:pPr>
            <w:r>
              <w:rPr>
                <w:lang w:eastAsia="en-GB"/>
              </w:rPr>
              <w:t>0</w:t>
            </w:r>
          </w:p>
        </w:tc>
        <w:tc>
          <w:tcPr>
            <w:tcW w:w="964" w:type="dxa"/>
            <w:tcBorders>
              <w:top w:val="single" w:sz="6" w:space="0" w:color="8C8C8C"/>
              <w:left w:val="nil"/>
              <w:bottom w:val="single" w:sz="6" w:space="0" w:color="8C8C8C"/>
              <w:right w:val="nil"/>
            </w:tcBorders>
            <w:hideMark/>
          </w:tcPr>
          <w:p w14:paraId="20755311" w14:textId="77777777" w:rsidR="00D933B7" w:rsidRPr="00AE4318" w:rsidRDefault="00D933B7">
            <w:pPr>
              <w:spacing w:after="0"/>
              <w:jc w:val="center"/>
              <w:rPr>
                <w:lang w:eastAsia="en-GB"/>
              </w:rPr>
            </w:pPr>
            <w:r>
              <w:rPr>
                <w:lang w:eastAsia="en-GB"/>
              </w:rPr>
              <w:t>71%</w:t>
            </w:r>
          </w:p>
        </w:tc>
        <w:tc>
          <w:tcPr>
            <w:tcW w:w="1407" w:type="dxa"/>
            <w:tcBorders>
              <w:top w:val="single" w:sz="6" w:space="0" w:color="8C8C8C"/>
              <w:left w:val="nil"/>
              <w:bottom w:val="single" w:sz="6" w:space="0" w:color="8C8C8C"/>
              <w:right w:val="nil"/>
            </w:tcBorders>
            <w:hideMark/>
          </w:tcPr>
          <w:p w14:paraId="500076E9" w14:textId="77777777" w:rsidR="00D933B7" w:rsidRPr="00AE4318" w:rsidRDefault="00D933B7">
            <w:pPr>
              <w:spacing w:after="0"/>
              <w:jc w:val="center"/>
              <w:rPr>
                <w:lang w:eastAsia="en-GB"/>
              </w:rPr>
            </w:pPr>
            <w:r>
              <w:rPr>
                <w:lang w:eastAsia="en-GB"/>
              </w:rPr>
              <w:t>90% annually</w:t>
            </w:r>
            <w:r>
              <w:rPr>
                <w:lang w:eastAsia="en-GB"/>
              </w:rPr>
              <w:br/>
              <w:t>from 2024</w:t>
            </w:r>
          </w:p>
        </w:tc>
        <w:tc>
          <w:tcPr>
            <w:tcW w:w="2524" w:type="dxa"/>
            <w:tcBorders>
              <w:top w:val="single" w:sz="6" w:space="0" w:color="8C8C8C"/>
              <w:left w:val="nil"/>
              <w:bottom w:val="single" w:sz="6" w:space="0" w:color="8C8C8C"/>
              <w:right w:val="nil"/>
            </w:tcBorders>
          </w:tcPr>
          <w:p w14:paraId="3CDEAA47" w14:textId="77777777" w:rsidR="00D933B7" w:rsidRPr="00AE4318" w:rsidRDefault="00D933B7">
            <w:pPr>
              <w:spacing w:after="0"/>
              <w:jc w:val="center"/>
              <w:rPr>
                <w:lang w:eastAsia="en-GB"/>
              </w:rPr>
            </w:pPr>
            <w:r>
              <w:rPr>
                <w:lang w:eastAsia="en-GB"/>
              </w:rPr>
              <w:t>Milestones achieved for 2021-2025 (2025: 100% compared to a milestone of 90%</w:t>
            </w:r>
          </w:p>
        </w:tc>
        <w:tc>
          <w:tcPr>
            <w:tcW w:w="1199" w:type="dxa"/>
            <w:tcBorders>
              <w:top w:val="single" w:sz="6" w:space="0" w:color="8C8C8C"/>
              <w:left w:val="nil"/>
              <w:bottom w:val="single" w:sz="6" w:space="0" w:color="8C8C8C"/>
              <w:right w:val="nil"/>
            </w:tcBorders>
            <w:hideMark/>
          </w:tcPr>
          <w:p w14:paraId="45373345" w14:textId="77777777" w:rsidR="00D933B7" w:rsidRPr="00AE4318" w:rsidRDefault="00D933B7">
            <w:pPr>
              <w:spacing w:after="0"/>
              <w:jc w:val="center"/>
              <w:rPr>
                <w:lang w:eastAsia="en-GB"/>
              </w:rPr>
            </w:pPr>
            <w:r>
              <w:rPr>
                <w:lang w:eastAsia="en-GB"/>
              </w:rPr>
              <w:t>On track</w:t>
            </w:r>
          </w:p>
        </w:tc>
      </w:tr>
      <w:tr w:rsidR="00D933B7" w:rsidRPr="006E1630" w14:paraId="1CEC5CAB" w14:textId="77777777">
        <w:trPr>
          <w:trHeight w:val="300"/>
        </w:trPr>
        <w:tc>
          <w:tcPr>
            <w:tcW w:w="2268" w:type="dxa"/>
            <w:tcBorders>
              <w:top w:val="single" w:sz="6" w:space="0" w:color="8C8C8C"/>
              <w:left w:val="nil"/>
              <w:bottom w:val="single" w:sz="6" w:space="0" w:color="8C8C8C"/>
              <w:right w:val="nil"/>
            </w:tcBorders>
            <w:shd w:val="clear" w:color="auto" w:fill="FCFCFC" w:themeFill="background2" w:themeFillTint="33"/>
            <w:hideMark/>
          </w:tcPr>
          <w:p w14:paraId="08ABDD1D" w14:textId="77777777" w:rsidR="00D933B7" w:rsidRPr="00AE4318" w:rsidRDefault="00D933B7">
            <w:pPr>
              <w:spacing w:after="0"/>
              <w:rPr>
                <w:lang w:eastAsia="en-GB"/>
              </w:rPr>
            </w:pPr>
            <w:r>
              <w:rPr>
                <w:lang w:eastAsia="en-GB"/>
              </w:rPr>
              <w:t>Adequacy of response of the UCPM outside of the EU</w:t>
            </w:r>
          </w:p>
        </w:tc>
        <w:tc>
          <w:tcPr>
            <w:tcW w:w="1276" w:type="dxa"/>
            <w:tcBorders>
              <w:top w:val="single" w:sz="6" w:space="0" w:color="8C8C8C"/>
              <w:left w:val="nil"/>
              <w:bottom w:val="single" w:sz="6" w:space="0" w:color="8C8C8C"/>
              <w:right w:val="nil"/>
            </w:tcBorders>
            <w:shd w:val="clear" w:color="auto" w:fill="FCFCFC" w:themeFill="background2" w:themeFillTint="33"/>
            <w:hideMark/>
          </w:tcPr>
          <w:p w14:paraId="444E584F" w14:textId="77777777" w:rsidR="00D933B7" w:rsidRPr="00AE4318" w:rsidRDefault="00D933B7">
            <w:pPr>
              <w:spacing w:after="0"/>
              <w:jc w:val="center"/>
              <w:rPr>
                <w:lang w:eastAsia="en-GB"/>
              </w:rPr>
            </w:pPr>
            <w:r>
              <w:rPr>
                <w:lang w:eastAsia="en-GB"/>
              </w:rPr>
              <w:t>0</w:t>
            </w:r>
          </w:p>
        </w:tc>
        <w:tc>
          <w:tcPr>
            <w:tcW w:w="964" w:type="dxa"/>
            <w:tcBorders>
              <w:top w:val="single" w:sz="6" w:space="0" w:color="8C8C8C"/>
              <w:left w:val="nil"/>
              <w:bottom w:val="single" w:sz="6" w:space="0" w:color="8C8C8C"/>
              <w:right w:val="nil"/>
            </w:tcBorders>
            <w:shd w:val="clear" w:color="auto" w:fill="FCFCFC" w:themeFill="background2" w:themeFillTint="33"/>
            <w:hideMark/>
          </w:tcPr>
          <w:p w14:paraId="0C9EA013" w14:textId="77777777" w:rsidR="00D933B7" w:rsidRPr="00AE4318" w:rsidRDefault="00D933B7">
            <w:pPr>
              <w:spacing w:after="0"/>
              <w:jc w:val="center"/>
              <w:rPr>
                <w:lang w:eastAsia="en-GB"/>
              </w:rPr>
            </w:pPr>
            <w:r>
              <w:rPr>
                <w:lang w:eastAsia="en-GB"/>
              </w:rPr>
              <w:t>43%</w:t>
            </w:r>
          </w:p>
        </w:tc>
        <w:tc>
          <w:tcPr>
            <w:tcW w:w="1407" w:type="dxa"/>
            <w:tcBorders>
              <w:top w:val="single" w:sz="6" w:space="0" w:color="8C8C8C"/>
              <w:left w:val="nil"/>
              <w:bottom w:val="single" w:sz="6" w:space="0" w:color="8C8C8C"/>
              <w:right w:val="nil"/>
            </w:tcBorders>
            <w:shd w:val="clear" w:color="auto" w:fill="FCFCFC" w:themeFill="background2" w:themeFillTint="33"/>
            <w:hideMark/>
          </w:tcPr>
          <w:p w14:paraId="3C6FB66B" w14:textId="77777777" w:rsidR="00D933B7" w:rsidRPr="00AE4318" w:rsidRDefault="00D933B7">
            <w:pPr>
              <w:spacing w:after="0"/>
              <w:jc w:val="center"/>
              <w:rPr>
                <w:lang w:eastAsia="en-GB"/>
              </w:rPr>
            </w:pPr>
            <w:r>
              <w:rPr>
                <w:lang w:eastAsia="en-GB"/>
              </w:rPr>
              <w:t>86% annually</w:t>
            </w:r>
          </w:p>
        </w:tc>
        <w:tc>
          <w:tcPr>
            <w:tcW w:w="2524" w:type="dxa"/>
            <w:tcBorders>
              <w:top w:val="single" w:sz="6" w:space="0" w:color="8C8C8C"/>
              <w:left w:val="nil"/>
              <w:bottom w:val="single" w:sz="6" w:space="0" w:color="8C8C8C"/>
              <w:right w:val="nil"/>
            </w:tcBorders>
            <w:shd w:val="clear" w:color="auto" w:fill="FCFCFC" w:themeFill="background2" w:themeFillTint="33"/>
            <w:hideMark/>
          </w:tcPr>
          <w:p w14:paraId="24B60595" w14:textId="77777777" w:rsidR="00D933B7" w:rsidRPr="00AE4318" w:rsidRDefault="00D933B7">
            <w:pPr>
              <w:spacing w:after="0"/>
              <w:jc w:val="center"/>
              <w:rPr>
                <w:lang w:eastAsia="en-GB"/>
              </w:rPr>
            </w:pPr>
            <w:r>
              <w:rPr>
                <w:lang w:eastAsia="en-GB"/>
              </w:rPr>
              <w:t>Milestones achieved for 2021-2023, but not in 2024 and 2025 (2025: 78% compared to a target of 86%)</w:t>
            </w:r>
          </w:p>
        </w:tc>
        <w:tc>
          <w:tcPr>
            <w:tcW w:w="1199" w:type="dxa"/>
            <w:tcBorders>
              <w:top w:val="single" w:sz="6" w:space="0" w:color="8C8C8C"/>
              <w:left w:val="nil"/>
              <w:bottom w:val="single" w:sz="6" w:space="0" w:color="8C8C8C"/>
              <w:right w:val="nil"/>
            </w:tcBorders>
            <w:shd w:val="clear" w:color="auto" w:fill="FCFCFC" w:themeFill="background2" w:themeFillTint="33"/>
            <w:hideMark/>
          </w:tcPr>
          <w:p w14:paraId="7600EF61" w14:textId="77777777" w:rsidR="00D933B7" w:rsidRPr="00AE4318" w:rsidRDefault="00D933B7">
            <w:pPr>
              <w:spacing w:after="0"/>
              <w:jc w:val="center"/>
              <w:rPr>
                <w:lang w:eastAsia="en-GB"/>
              </w:rPr>
            </w:pPr>
            <w:r>
              <w:rPr>
                <w:lang w:eastAsia="en-GB"/>
              </w:rPr>
              <w:t>Deserves attention</w:t>
            </w:r>
          </w:p>
        </w:tc>
      </w:tr>
      <w:tr w:rsidR="00D933B7" w:rsidRPr="006E1630" w14:paraId="52B328C1" w14:textId="77777777">
        <w:trPr>
          <w:trHeight w:val="300"/>
        </w:trPr>
        <w:tc>
          <w:tcPr>
            <w:tcW w:w="2268" w:type="dxa"/>
            <w:tcBorders>
              <w:top w:val="single" w:sz="6" w:space="0" w:color="8C8C8C"/>
              <w:left w:val="nil"/>
              <w:bottom w:val="single" w:sz="6" w:space="0" w:color="8C8C8C"/>
              <w:right w:val="nil"/>
            </w:tcBorders>
            <w:shd w:val="clear" w:color="auto" w:fill="FCFCFC" w:themeFill="background2" w:themeFillTint="33"/>
          </w:tcPr>
          <w:p w14:paraId="32ABCC7C" w14:textId="77777777" w:rsidR="00D933B7" w:rsidRPr="006E1630" w:rsidRDefault="00D933B7">
            <w:pPr>
              <w:spacing w:after="0"/>
              <w:rPr>
                <w:lang w:eastAsia="en-GB"/>
              </w:rPr>
            </w:pPr>
            <w:r>
              <w:rPr>
                <w:lang w:eastAsia="en-GB"/>
              </w:rPr>
              <w:t>Number of committed and certified capacities included in the European Civil Protection Pool</w:t>
            </w:r>
          </w:p>
        </w:tc>
        <w:tc>
          <w:tcPr>
            <w:tcW w:w="1276" w:type="dxa"/>
            <w:tcBorders>
              <w:top w:val="single" w:sz="6" w:space="0" w:color="8C8C8C"/>
              <w:left w:val="nil"/>
              <w:bottom w:val="single" w:sz="6" w:space="0" w:color="8C8C8C"/>
              <w:right w:val="nil"/>
            </w:tcBorders>
            <w:shd w:val="clear" w:color="auto" w:fill="FCFCFC" w:themeFill="background2" w:themeFillTint="33"/>
          </w:tcPr>
          <w:p w14:paraId="03D08C04" w14:textId="77777777" w:rsidR="00D933B7" w:rsidRPr="006E1630" w:rsidRDefault="00D933B7">
            <w:pPr>
              <w:spacing w:after="0"/>
              <w:jc w:val="center"/>
              <w:rPr>
                <w:lang w:eastAsia="en-GB"/>
              </w:rPr>
            </w:pPr>
            <w:r>
              <w:rPr>
                <w:lang w:eastAsia="en-GB"/>
              </w:rPr>
              <w:t>60</w:t>
            </w:r>
          </w:p>
        </w:tc>
        <w:tc>
          <w:tcPr>
            <w:tcW w:w="964" w:type="dxa"/>
            <w:tcBorders>
              <w:top w:val="single" w:sz="6" w:space="0" w:color="8C8C8C"/>
              <w:left w:val="nil"/>
              <w:bottom w:val="single" w:sz="6" w:space="0" w:color="8C8C8C"/>
              <w:right w:val="nil"/>
            </w:tcBorders>
            <w:shd w:val="clear" w:color="auto" w:fill="FCFCFC" w:themeFill="background2" w:themeFillTint="33"/>
          </w:tcPr>
          <w:p w14:paraId="72981632" w14:textId="77777777" w:rsidR="00D933B7" w:rsidRPr="00AE4318" w:rsidRDefault="00D933B7">
            <w:pPr>
              <w:spacing w:after="0"/>
              <w:jc w:val="center"/>
              <w:rPr>
                <w:lang w:eastAsia="en-GB"/>
              </w:rPr>
            </w:pPr>
            <w:r>
              <w:rPr>
                <w:lang w:eastAsia="en-GB"/>
              </w:rPr>
              <w:t>57%</w:t>
            </w:r>
          </w:p>
        </w:tc>
        <w:tc>
          <w:tcPr>
            <w:tcW w:w="1407" w:type="dxa"/>
            <w:tcBorders>
              <w:top w:val="single" w:sz="6" w:space="0" w:color="8C8C8C"/>
              <w:left w:val="nil"/>
              <w:bottom w:val="single" w:sz="6" w:space="0" w:color="8C8C8C"/>
              <w:right w:val="nil"/>
            </w:tcBorders>
            <w:shd w:val="clear" w:color="auto" w:fill="FCFCFC" w:themeFill="background2" w:themeFillTint="33"/>
          </w:tcPr>
          <w:p w14:paraId="4F986477" w14:textId="77777777" w:rsidR="00D933B7" w:rsidRPr="006E1630" w:rsidRDefault="00D933B7">
            <w:pPr>
              <w:spacing w:after="0"/>
              <w:jc w:val="center"/>
              <w:rPr>
                <w:lang w:eastAsia="en-GB"/>
              </w:rPr>
            </w:pPr>
            <w:r>
              <w:rPr>
                <w:lang w:eastAsia="en-GB"/>
              </w:rPr>
              <w:t>&gt;</w:t>
            </w:r>
            <w:r>
              <w:rPr>
                <w:rFonts w:ascii="Calibri" w:hAnsi="Calibri" w:cs="Calibri"/>
                <w:lang w:eastAsia="en-GB"/>
              </w:rPr>
              <w:t> </w:t>
            </w:r>
            <w:r>
              <w:rPr>
                <w:lang w:eastAsia="en-GB"/>
              </w:rPr>
              <w:t>60 annually</w:t>
            </w:r>
          </w:p>
        </w:tc>
        <w:tc>
          <w:tcPr>
            <w:tcW w:w="2524" w:type="dxa"/>
            <w:tcBorders>
              <w:top w:val="single" w:sz="6" w:space="0" w:color="8C8C8C"/>
              <w:left w:val="nil"/>
              <w:bottom w:val="single" w:sz="6" w:space="0" w:color="8C8C8C"/>
              <w:right w:val="nil"/>
            </w:tcBorders>
            <w:shd w:val="clear" w:color="auto" w:fill="FCFCFC" w:themeFill="background2" w:themeFillTint="33"/>
          </w:tcPr>
          <w:p w14:paraId="2452FD14" w14:textId="77777777" w:rsidR="00D933B7" w:rsidRPr="006E1630" w:rsidRDefault="00D933B7">
            <w:pPr>
              <w:spacing w:after="0"/>
              <w:jc w:val="center"/>
              <w:rPr>
                <w:lang w:eastAsia="en-GB"/>
              </w:rPr>
            </w:pPr>
            <w:r>
              <w:rPr>
                <w:lang w:eastAsia="en-GB"/>
              </w:rPr>
              <w:t>Milestones achieved for 2021-2023 and 2025, but not in 2024 (2025: 117 compared to a target of 60)</w:t>
            </w:r>
          </w:p>
        </w:tc>
        <w:tc>
          <w:tcPr>
            <w:tcW w:w="1199" w:type="dxa"/>
            <w:tcBorders>
              <w:top w:val="single" w:sz="6" w:space="0" w:color="8C8C8C"/>
              <w:left w:val="nil"/>
              <w:bottom w:val="single" w:sz="6" w:space="0" w:color="8C8C8C"/>
              <w:right w:val="nil"/>
            </w:tcBorders>
            <w:shd w:val="clear" w:color="auto" w:fill="FCFCFC" w:themeFill="background2" w:themeFillTint="33"/>
          </w:tcPr>
          <w:p w14:paraId="1EC3A58F" w14:textId="77777777" w:rsidR="00D933B7" w:rsidRPr="006E1630" w:rsidRDefault="00D933B7">
            <w:pPr>
              <w:spacing w:after="0"/>
              <w:jc w:val="center"/>
              <w:rPr>
                <w:lang w:eastAsia="en-GB"/>
              </w:rPr>
            </w:pPr>
            <w:r>
              <w:rPr>
                <w:lang w:eastAsia="en-GB"/>
              </w:rPr>
              <w:t>On track</w:t>
            </w:r>
          </w:p>
        </w:tc>
      </w:tr>
      <w:tr w:rsidR="00D933B7" w:rsidRPr="006E1630" w14:paraId="5F560852" w14:textId="77777777">
        <w:trPr>
          <w:trHeight w:val="300"/>
        </w:trPr>
        <w:tc>
          <w:tcPr>
            <w:tcW w:w="2268" w:type="dxa"/>
            <w:tcBorders>
              <w:top w:val="single" w:sz="6" w:space="0" w:color="8C8C8C"/>
              <w:left w:val="nil"/>
              <w:bottom w:val="single" w:sz="6" w:space="0" w:color="8C8C8C"/>
              <w:right w:val="nil"/>
            </w:tcBorders>
            <w:shd w:val="clear" w:color="auto" w:fill="FCFCFC" w:themeFill="background2" w:themeFillTint="33"/>
          </w:tcPr>
          <w:p w14:paraId="3E2F4ABB" w14:textId="77777777" w:rsidR="00D933B7" w:rsidRPr="006E1630" w:rsidRDefault="00D933B7">
            <w:pPr>
              <w:spacing w:after="0"/>
              <w:rPr>
                <w:lang w:eastAsia="en-GB"/>
              </w:rPr>
            </w:pPr>
            <w:r>
              <w:rPr>
                <w:lang w:eastAsia="en-GB"/>
              </w:rPr>
              <w:t>Number of Member States that provided the Commission with a summary of risk assessments and an assessment of risk management capability</w:t>
            </w:r>
          </w:p>
        </w:tc>
        <w:tc>
          <w:tcPr>
            <w:tcW w:w="1276" w:type="dxa"/>
            <w:tcBorders>
              <w:top w:val="single" w:sz="6" w:space="0" w:color="8C8C8C"/>
              <w:left w:val="nil"/>
              <w:bottom w:val="single" w:sz="6" w:space="0" w:color="8C8C8C"/>
              <w:right w:val="nil"/>
            </w:tcBorders>
            <w:shd w:val="clear" w:color="auto" w:fill="FCFCFC" w:themeFill="background2" w:themeFillTint="33"/>
          </w:tcPr>
          <w:p w14:paraId="3752C0E0" w14:textId="77777777" w:rsidR="00D933B7" w:rsidRPr="006E1630" w:rsidRDefault="00D933B7">
            <w:pPr>
              <w:spacing w:after="0"/>
              <w:jc w:val="center"/>
              <w:rPr>
                <w:lang w:eastAsia="en-GB"/>
              </w:rPr>
            </w:pPr>
            <w:r>
              <w:rPr>
                <w:lang w:eastAsia="en-GB"/>
              </w:rPr>
              <w:t>27</w:t>
            </w:r>
          </w:p>
        </w:tc>
        <w:tc>
          <w:tcPr>
            <w:tcW w:w="964" w:type="dxa"/>
            <w:tcBorders>
              <w:top w:val="single" w:sz="6" w:space="0" w:color="8C8C8C"/>
              <w:left w:val="nil"/>
              <w:bottom w:val="single" w:sz="6" w:space="0" w:color="8C8C8C"/>
              <w:right w:val="nil"/>
            </w:tcBorders>
            <w:shd w:val="clear" w:color="auto" w:fill="FCFCFC" w:themeFill="background2" w:themeFillTint="33"/>
          </w:tcPr>
          <w:p w14:paraId="7CBE1C26" w14:textId="77777777" w:rsidR="00D933B7" w:rsidRPr="00AE4318" w:rsidRDefault="00D933B7">
            <w:pPr>
              <w:spacing w:after="0"/>
              <w:jc w:val="center"/>
              <w:rPr>
                <w:lang w:eastAsia="en-GB"/>
              </w:rPr>
            </w:pPr>
            <w:r>
              <w:rPr>
                <w:lang w:eastAsia="en-GB"/>
              </w:rPr>
              <w:t>29%</w:t>
            </w:r>
          </w:p>
        </w:tc>
        <w:tc>
          <w:tcPr>
            <w:tcW w:w="1407" w:type="dxa"/>
            <w:tcBorders>
              <w:top w:val="single" w:sz="6" w:space="0" w:color="8C8C8C"/>
              <w:left w:val="nil"/>
              <w:bottom w:val="single" w:sz="6" w:space="0" w:color="8C8C8C"/>
              <w:right w:val="nil"/>
            </w:tcBorders>
            <w:shd w:val="clear" w:color="auto" w:fill="FCFCFC" w:themeFill="background2" w:themeFillTint="33"/>
          </w:tcPr>
          <w:p w14:paraId="244AE8A6" w14:textId="77777777" w:rsidR="00D933B7" w:rsidRPr="006E1630" w:rsidRDefault="00D933B7">
            <w:pPr>
              <w:spacing w:after="0"/>
              <w:jc w:val="center"/>
              <w:rPr>
                <w:lang w:eastAsia="en-GB"/>
              </w:rPr>
            </w:pPr>
            <w:r>
              <w:rPr>
                <w:lang w:eastAsia="en-GB"/>
              </w:rPr>
              <w:t>27 annually</w:t>
            </w:r>
          </w:p>
        </w:tc>
        <w:tc>
          <w:tcPr>
            <w:tcW w:w="2524" w:type="dxa"/>
            <w:tcBorders>
              <w:top w:val="single" w:sz="6" w:space="0" w:color="8C8C8C"/>
              <w:left w:val="nil"/>
              <w:bottom w:val="single" w:sz="6" w:space="0" w:color="8C8C8C"/>
              <w:right w:val="nil"/>
            </w:tcBorders>
            <w:shd w:val="clear" w:color="auto" w:fill="FCFCFC" w:themeFill="background2" w:themeFillTint="33"/>
          </w:tcPr>
          <w:p w14:paraId="68CBF21B" w14:textId="77777777" w:rsidR="00D933B7" w:rsidRPr="006E1630" w:rsidRDefault="00D933B7">
            <w:pPr>
              <w:spacing w:after="0"/>
              <w:jc w:val="center"/>
              <w:rPr>
                <w:lang w:eastAsia="en-GB"/>
              </w:rPr>
            </w:pPr>
            <w:r>
              <w:rPr>
                <w:lang w:eastAsia="en-GB"/>
              </w:rPr>
              <w:t>Milestone achieved in 2024 and 2025, but not for 2021-2023 (2025: 27 compared to a target of 27)</w:t>
            </w:r>
          </w:p>
        </w:tc>
        <w:tc>
          <w:tcPr>
            <w:tcW w:w="1199" w:type="dxa"/>
            <w:tcBorders>
              <w:top w:val="single" w:sz="6" w:space="0" w:color="8C8C8C"/>
              <w:left w:val="nil"/>
              <w:bottom w:val="single" w:sz="6" w:space="0" w:color="8C8C8C"/>
              <w:right w:val="nil"/>
            </w:tcBorders>
            <w:shd w:val="clear" w:color="auto" w:fill="FCFCFC" w:themeFill="background2" w:themeFillTint="33"/>
          </w:tcPr>
          <w:p w14:paraId="7313F2C9" w14:textId="77777777" w:rsidR="00D933B7" w:rsidRPr="006E1630" w:rsidRDefault="00D933B7">
            <w:pPr>
              <w:spacing w:after="0"/>
              <w:jc w:val="center"/>
              <w:rPr>
                <w:lang w:eastAsia="en-GB"/>
              </w:rPr>
            </w:pPr>
            <w:r>
              <w:rPr>
                <w:lang w:eastAsia="en-GB"/>
              </w:rPr>
              <w:t>On track</w:t>
            </w:r>
          </w:p>
        </w:tc>
      </w:tr>
      <w:tr w:rsidR="00D933B7" w:rsidRPr="006E1630" w14:paraId="55B6D190" w14:textId="77777777">
        <w:trPr>
          <w:trHeight w:val="300"/>
        </w:trPr>
        <w:tc>
          <w:tcPr>
            <w:tcW w:w="2268" w:type="dxa"/>
            <w:tcBorders>
              <w:top w:val="single" w:sz="6" w:space="0" w:color="8C8C8C"/>
              <w:left w:val="nil"/>
              <w:bottom w:val="single" w:sz="6" w:space="0" w:color="8C8C8C"/>
              <w:right w:val="nil"/>
            </w:tcBorders>
            <w:shd w:val="clear" w:color="auto" w:fill="FCFCFC" w:themeFill="background2" w:themeFillTint="33"/>
          </w:tcPr>
          <w:p w14:paraId="028A2303" w14:textId="77777777" w:rsidR="00D933B7" w:rsidRPr="006E1630" w:rsidRDefault="00D933B7">
            <w:pPr>
              <w:spacing w:after="0"/>
              <w:rPr>
                <w:lang w:eastAsia="en-GB"/>
              </w:rPr>
            </w:pPr>
            <w:r>
              <w:rPr>
                <w:lang w:eastAsia="en-GB"/>
              </w:rPr>
              <w:t>Level of awareness of EU citizens on the level of risk of their region</w:t>
            </w:r>
          </w:p>
        </w:tc>
        <w:tc>
          <w:tcPr>
            <w:tcW w:w="1276" w:type="dxa"/>
            <w:tcBorders>
              <w:top w:val="single" w:sz="6" w:space="0" w:color="8C8C8C"/>
              <w:left w:val="nil"/>
              <w:bottom w:val="single" w:sz="6" w:space="0" w:color="8C8C8C"/>
              <w:right w:val="nil"/>
            </w:tcBorders>
            <w:shd w:val="clear" w:color="auto" w:fill="FCFCFC" w:themeFill="background2" w:themeFillTint="33"/>
          </w:tcPr>
          <w:p w14:paraId="086DC8D0" w14:textId="77777777" w:rsidR="00D933B7" w:rsidRPr="006E1630" w:rsidRDefault="00D933B7">
            <w:pPr>
              <w:spacing w:after="0"/>
              <w:jc w:val="center"/>
              <w:rPr>
                <w:lang w:eastAsia="en-GB"/>
              </w:rPr>
            </w:pPr>
            <w:r>
              <w:rPr>
                <w:lang w:eastAsia="en-GB"/>
              </w:rPr>
              <w:t>N/A</w:t>
            </w:r>
          </w:p>
        </w:tc>
        <w:tc>
          <w:tcPr>
            <w:tcW w:w="964" w:type="dxa"/>
            <w:tcBorders>
              <w:top w:val="single" w:sz="6" w:space="0" w:color="8C8C8C"/>
              <w:left w:val="nil"/>
              <w:bottom w:val="single" w:sz="6" w:space="0" w:color="8C8C8C"/>
              <w:right w:val="nil"/>
            </w:tcBorders>
            <w:shd w:val="clear" w:color="auto" w:fill="FCFCFC" w:themeFill="background2" w:themeFillTint="33"/>
          </w:tcPr>
          <w:p w14:paraId="76BD992C" w14:textId="77777777" w:rsidR="00D933B7" w:rsidRPr="00AE4318" w:rsidRDefault="00D933B7">
            <w:pPr>
              <w:spacing w:after="0"/>
              <w:jc w:val="center"/>
              <w:rPr>
                <w:lang w:eastAsia="en-GB"/>
              </w:rPr>
            </w:pPr>
            <w:r>
              <w:rPr>
                <w:lang w:eastAsia="en-GB"/>
              </w:rPr>
              <w:t>N/A</w:t>
            </w:r>
          </w:p>
        </w:tc>
        <w:tc>
          <w:tcPr>
            <w:tcW w:w="1407" w:type="dxa"/>
            <w:tcBorders>
              <w:top w:val="single" w:sz="6" w:space="0" w:color="8C8C8C"/>
              <w:left w:val="nil"/>
              <w:bottom w:val="single" w:sz="6" w:space="0" w:color="8C8C8C"/>
              <w:right w:val="nil"/>
            </w:tcBorders>
            <w:shd w:val="clear" w:color="auto" w:fill="FCFCFC" w:themeFill="background2" w:themeFillTint="33"/>
          </w:tcPr>
          <w:p w14:paraId="62AA1400" w14:textId="77777777" w:rsidR="00D933B7" w:rsidRPr="006E1630" w:rsidRDefault="00D933B7">
            <w:pPr>
              <w:spacing w:after="0"/>
              <w:jc w:val="center"/>
              <w:rPr>
                <w:lang w:eastAsia="en-GB"/>
              </w:rPr>
            </w:pPr>
            <w:r>
              <w:rPr>
                <w:lang w:eastAsia="en-GB"/>
              </w:rPr>
              <w:t>&gt; 64%</w:t>
            </w:r>
          </w:p>
        </w:tc>
        <w:tc>
          <w:tcPr>
            <w:tcW w:w="2524" w:type="dxa"/>
            <w:tcBorders>
              <w:top w:val="single" w:sz="6" w:space="0" w:color="8C8C8C"/>
              <w:left w:val="nil"/>
              <w:bottom w:val="single" w:sz="6" w:space="0" w:color="8C8C8C"/>
              <w:right w:val="nil"/>
            </w:tcBorders>
            <w:shd w:val="clear" w:color="auto" w:fill="FCFCFC" w:themeFill="background2" w:themeFillTint="33"/>
          </w:tcPr>
          <w:p w14:paraId="31CE2BA1" w14:textId="77777777" w:rsidR="00D933B7" w:rsidRPr="006E1630" w:rsidRDefault="00D933B7">
            <w:pPr>
              <w:spacing w:after="0"/>
              <w:jc w:val="center"/>
              <w:rPr>
                <w:lang w:eastAsia="en-GB"/>
              </w:rPr>
            </w:pPr>
            <w:r>
              <w:rPr>
                <w:lang w:eastAsia="en-GB"/>
              </w:rPr>
              <w:t>N/A</w:t>
            </w:r>
          </w:p>
        </w:tc>
        <w:tc>
          <w:tcPr>
            <w:tcW w:w="1199" w:type="dxa"/>
            <w:tcBorders>
              <w:top w:val="single" w:sz="6" w:space="0" w:color="8C8C8C"/>
              <w:left w:val="nil"/>
              <w:bottom w:val="single" w:sz="6" w:space="0" w:color="8C8C8C"/>
              <w:right w:val="nil"/>
            </w:tcBorders>
            <w:shd w:val="clear" w:color="auto" w:fill="FCFCFC" w:themeFill="background2" w:themeFillTint="33"/>
          </w:tcPr>
          <w:p w14:paraId="4D6C7AFB" w14:textId="77777777" w:rsidR="00D933B7" w:rsidRPr="006E1630" w:rsidRDefault="00D933B7">
            <w:pPr>
              <w:spacing w:after="0"/>
              <w:jc w:val="center"/>
              <w:rPr>
                <w:lang w:eastAsia="en-GB"/>
              </w:rPr>
            </w:pPr>
            <w:r>
              <w:rPr>
                <w:lang w:eastAsia="en-GB"/>
              </w:rPr>
              <w:t>No data</w:t>
            </w:r>
          </w:p>
        </w:tc>
      </w:tr>
    </w:tbl>
    <w:p w14:paraId="61926E1B" w14:textId="77777777" w:rsidR="00D933B7" w:rsidRPr="0091729B" w:rsidRDefault="00D933B7" w:rsidP="00D933B7">
      <w:pPr>
        <w:spacing w:line="259" w:lineRule="auto"/>
        <w:rPr>
          <w:rFonts w:ascii="EC Square Sans Pro Medium" w:eastAsiaTheme="majorEastAsia" w:hAnsi="EC Square Sans Pro Medium" w:cstheme="majorBidi"/>
          <w:sz w:val="36"/>
          <w:szCs w:val="36"/>
          <w:lang w:eastAsia="en-GB"/>
        </w:rPr>
      </w:pPr>
    </w:p>
    <w:p w14:paraId="4996F81F"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In 2025, the Commission has been working towards strengthening overall preparedness and resilience in Europe</w:t>
      </w:r>
      <w:r>
        <w:rPr>
          <w:rFonts w:ascii="Calibri" w:hAnsi="Calibri" w:cs="Calibri"/>
          <w:lang w:eastAsia="en-GB"/>
        </w:rPr>
        <w:t xml:space="preserve"> </w:t>
      </w:r>
      <w:r>
        <w:rPr>
          <w:lang w:eastAsia="en-GB"/>
        </w:rPr>
        <w:t>in an all-hazard,</w:t>
      </w:r>
      <w:r>
        <w:rPr>
          <w:rFonts w:ascii="Calibri" w:hAnsi="Calibri" w:cs="Calibri"/>
          <w:lang w:eastAsia="en-GB"/>
        </w:rPr>
        <w:t xml:space="preserve"> </w:t>
      </w:r>
      <w:r>
        <w:rPr>
          <w:lang w:eastAsia="en-GB"/>
        </w:rPr>
        <w:t>whole-of-society,</w:t>
      </w:r>
      <w:r>
        <w:rPr>
          <w:rFonts w:ascii="Calibri" w:hAnsi="Calibri" w:cs="Calibri"/>
          <w:lang w:eastAsia="en-GB"/>
        </w:rPr>
        <w:t xml:space="preserve"> </w:t>
      </w:r>
      <w:r>
        <w:rPr>
          <w:lang w:eastAsia="en-GB"/>
        </w:rPr>
        <w:t>whole-of-government approach. The preparedness union strategy was adopted in March 2025 along with a 63-item action plan. Out of these 63 actions, 30 aim to embed a ‘preparedness by design’ approach across EU policies and instruments.</w:t>
      </w:r>
      <w:r>
        <w:rPr>
          <w:rFonts w:ascii="Calibri" w:hAnsi="Calibri" w:cs="Calibri"/>
          <w:lang w:eastAsia="en-GB"/>
        </w:rPr>
        <w:t xml:space="preserve"> </w:t>
      </w:r>
    </w:p>
    <w:p w14:paraId="3FB98FD5"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One of the first deliverables of the strategy is the cross-sectoral EU stockpiling strategy, which was adopted in July 2025 together with the strategy on medical countermeasures.</w:t>
      </w:r>
    </w:p>
    <w:p w14:paraId="4CCFBEA9"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The European Civil Protection Pool was further strengthened as the primary reserve of response capacities available for UCPM response operations. The number of certified and registered European Civil Protection Pool resources increased by 19.4% in the past year. In 2025, these capacities were deployed for consular and medical evacuations, forest firefighting and emergency medical support.</w:t>
      </w:r>
    </w:p>
    <w:p w14:paraId="58D242E4"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Through the Union Civil Protection Knowledge Network, the UCPM continued to increase the level of preparedness of emergency response operations. The year 2025 saw a significant increase in events and engagement, particularly on the Knowledge Network Platform, with the number of community members growing by 45%, from 1</w:t>
      </w:r>
      <w:r>
        <w:rPr>
          <w:rFonts w:ascii="Calibri" w:hAnsi="Calibri" w:cs="Calibri"/>
          <w:lang w:eastAsia="en-GB"/>
        </w:rPr>
        <w:t> </w:t>
      </w:r>
      <w:r>
        <w:rPr>
          <w:lang w:eastAsia="en-GB"/>
        </w:rPr>
        <w:t>291 to 1</w:t>
      </w:r>
      <w:r>
        <w:rPr>
          <w:rFonts w:ascii="Calibri" w:hAnsi="Calibri" w:cs="Calibri"/>
          <w:lang w:eastAsia="en-GB"/>
        </w:rPr>
        <w:t> </w:t>
      </w:r>
      <w:r>
        <w:rPr>
          <w:lang w:eastAsia="en-GB"/>
        </w:rPr>
        <w:t xml:space="preserve">875 during 2025. </w:t>
      </w:r>
    </w:p>
    <w:p w14:paraId="155D1B71"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To support resilience in Member States and other countries participating in UCPM, in 2025</w:t>
      </w:r>
      <w:r>
        <w:rPr>
          <w:rFonts w:ascii="Calibri" w:hAnsi="Calibri" w:cs="Calibri"/>
          <w:lang w:eastAsia="en-GB"/>
        </w:rPr>
        <w:t xml:space="preserve"> </w:t>
      </w:r>
      <w:r>
        <w:rPr>
          <w:lang w:eastAsia="en-GB"/>
        </w:rPr>
        <w:t>the EU budget</w:t>
      </w:r>
      <w:r>
        <w:rPr>
          <w:rFonts w:ascii="Calibri" w:hAnsi="Calibri" w:cs="Calibri"/>
          <w:lang w:eastAsia="en-GB"/>
        </w:rPr>
        <w:t xml:space="preserve"> </w:t>
      </w:r>
      <w:r>
        <w:rPr>
          <w:lang w:eastAsia="en-GB"/>
        </w:rPr>
        <w:t>co-financed</w:t>
      </w:r>
      <w:r>
        <w:rPr>
          <w:rFonts w:ascii="Calibri" w:hAnsi="Calibri" w:cs="Calibri"/>
          <w:lang w:eastAsia="en-GB"/>
        </w:rPr>
        <w:t xml:space="preserve"> </w:t>
      </w:r>
      <w:r>
        <w:rPr>
          <w:lang w:eastAsia="en-GB"/>
        </w:rPr>
        <w:t>27</w:t>
      </w:r>
      <w:r>
        <w:rPr>
          <w:rFonts w:ascii="Calibri" w:hAnsi="Calibri" w:cs="Calibri"/>
          <w:lang w:eastAsia="en-GB"/>
        </w:rPr>
        <w:t xml:space="preserve"> </w:t>
      </w:r>
      <w:r>
        <w:rPr>
          <w:lang w:eastAsia="en-GB"/>
        </w:rPr>
        <w:t>prevention and preparedness projects, including 13</w:t>
      </w:r>
      <w:r>
        <w:rPr>
          <w:rFonts w:ascii="Calibri" w:hAnsi="Calibri" w:cs="Calibri"/>
          <w:lang w:eastAsia="en-GB"/>
        </w:rPr>
        <w:t xml:space="preserve"> </w:t>
      </w:r>
      <w:r>
        <w:rPr>
          <w:lang w:eastAsia="en-GB"/>
        </w:rPr>
        <w:t>under the</w:t>
      </w:r>
      <w:r>
        <w:rPr>
          <w:rFonts w:ascii="Calibri" w:hAnsi="Calibri" w:cs="Calibri"/>
          <w:lang w:eastAsia="en-GB"/>
        </w:rPr>
        <w:t xml:space="preserve"> </w:t>
      </w:r>
      <w:r>
        <w:rPr>
          <w:lang w:eastAsia="en-GB"/>
        </w:rPr>
        <w:t xml:space="preserve">single-country grants </w:t>
      </w:r>
      <w:r>
        <w:t>to disaster risk management authorities (Track 1) and 14</w:t>
      </w:r>
      <w:r>
        <w:rPr>
          <w:rFonts w:ascii="Calibri" w:hAnsi="Calibri" w:cs="Calibri"/>
        </w:rPr>
        <w:t xml:space="preserve"> </w:t>
      </w:r>
      <w:r>
        <w:t>under the</w:t>
      </w:r>
      <w:r>
        <w:rPr>
          <w:rFonts w:ascii="Calibri" w:hAnsi="Calibri" w:cs="Calibri"/>
        </w:rPr>
        <w:t xml:space="preserve"> </w:t>
      </w:r>
      <w:r>
        <w:t>multi-country grants known as ‘KAPP’.</w:t>
      </w:r>
    </w:p>
    <w:p w14:paraId="2FF28622"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The Technical Assistance Financing Facility</w:t>
      </w:r>
      <w:r>
        <w:rPr>
          <w:rFonts w:ascii="Calibri" w:hAnsi="Calibri" w:cs="Calibri"/>
          <w:lang w:eastAsia="en-GB"/>
        </w:rPr>
        <w:t xml:space="preserve"> </w:t>
      </w:r>
      <w:r>
        <w:rPr>
          <w:lang w:eastAsia="en-GB"/>
        </w:rPr>
        <w:t xml:space="preserve">entered its second year of implementation, in partnership with the World Bank and the Global Facility for Disaster Reduction and Recovery. Under the knowledge and capacity building component of the Technical Assistance Financing Facility, a series of reports published in 2025 set out practical measures to strengthen Europe’s preparedness for wildfires and earthquakes. In addition, the Technical Assistance Financing Facility is supporting two actions of the preparedness union strategy, both focusing on population preparedness. </w:t>
      </w:r>
    </w:p>
    <w:p w14:paraId="06109627"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The year continued to be marked by Russia’s war of aggression against Ukraine, the response to the situation in the Middle East, the European wildfire season, a major earthquake in Myanmar and hurricane Melissa in the Caribbean. The emergency response to Ukraine, which includes 39 updated requests in 2025, is the largest operation under the mechanism so far, with over 156</w:t>
      </w:r>
      <w:r>
        <w:rPr>
          <w:rFonts w:ascii="Calibri" w:hAnsi="Calibri" w:cs="Calibri"/>
          <w:lang w:eastAsia="en-GB"/>
        </w:rPr>
        <w:t> </w:t>
      </w:r>
      <w:r>
        <w:rPr>
          <w:lang w:eastAsia="en-GB"/>
        </w:rPr>
        <w:t>584</w:t>
      </w:r>
      <w:r>
        <w:rPr>
          <w:rFonts w:ascii="Calibri" w:hAnsi="Calibri" w:cs="Calibri"/>
          <w:lang w:eastAsia="en-GB"/>
        </w:rPr>
        <w:t> </w:t>
      </w:r>
      <w:r>
        <w:rPr>
          <w:lang w:eastAsia="en-GB"/>
        </w:rPr>
        <w:t>tonnes of life-saving assistance delivered since the conflict started.</w:t>
      </w:r>
    </w:p>
    <w:p w14:paraId="455D1ACD" w14:textId="77777777" w:rsidR="00D933B7" w:rsidRPr="00FF1ACB" w:rsidRDefault="00D933B7" w:rsidP="00373960">
      <w:pPr>
        <w:pStyle w:val="ListParagraph"/>
        <w:numPr>
          <w:ilvl w:val="0"/>
          <w:numId w:val="9"/>
        </w:numPr>
        <w:spacing w:before="240" w:after="240" w:line="264" w:lineRule="auto"/>
        <w:rPr>
          <w:lang w:eastAsia="en-GB"/>
        </w:rPr>
      </w:pPr>
      <w:r>
        <w:rPr>
          <w:lang w:eastAsia="en-GB"/>
        </w:rPr>
        <w:t>Following continued massive bombardments of critical infrastructure in Ukraine, the UCPM kept deploying critical energy infrastructure for repairs, including large transformers and an entire thermal power plant</w:t>
      </w:r>
      <w:r>
        <w:rPr>
          <w:b/>
          <w:bCs/>
          <w:lang w:eastAsia="en-GB"/>
        </w:rPr>
        <w:t xml:space="preserve"> </w:t>
      </w:r>
      <w:r>
        <w:rPr>
          <w:lang w:eastAsia="en-GB"/>
        </w:rPr>
        <w:t>donated by Lithuania, along with generators and other electrical material. The operation is the largest, most complex operation implemented under the UCPM so far.</w:t>
      </w:r>
    </w:p>
    <w:p w14:paraId="1FDA1300" w14:textId="77777777" w:rsidR="00D933B7" w:rsidRDefault="00D933B7" w:rsidP="00373960">
      <w:pPr>
        <w:pStyle w:val="ListParagraph"/>
        <w:numPr>
          <w:ilvl w:val="0"/>
          <w:numId w:val="9"/>
        </w:numPr>
        <w:spacing w:before="240" w:after="240" w:line="264" w:lineRule="auto"/>
        <w:rPr>
          <w:lang w:eastAsia="en-GB"/>
        </w:rPr>
      </w:pPr>
      <w:r>
        <w:rPr>
          <w:lang w:eastAsia="en-GB"/>
        </w:rPr>
        <w:t>During the 2025 European wildfire season, the UCPM was activated 18 times in response to wildfires, with 16 activations in Europe and two outside of Europe. The countries affected included Albania, Bosnia and Herzegovina, Bulgaria, Greece, Montenegro, Portugal, Spain and Syria. The programme co-financed the standby availability of rescEU aerial forest firefighting capacities, including 18 firefighting planes and four helicopters in case of requests for assistance.</w:t>
      </w:r>
    </w:p>
    <w:p w14:paraId="0C17A964" w14:textId="77777777" w:rsidR="00D933B7" w:rsidRPr="006C43B7" w:rsidRDefault="00D933B7" w:rsidP="00373960">
      <w:pPr>
        <w:pStyle w:val="ListParagraph"/>
        <w:numPr>
          <w:ilvl w:val="0"/>
          <w:numId w:val="9"/>
        </w:numPr>
        <w:spacing w:before="240" w:after="240" w:line="264" w:lineRule="auto"/>
        <w:rPr>
          <w:lang w:eastAsia="en-GB"/>
        </w:rPr>
      </w:pPr>
      <w:r>
        <w:rPr>
          <w:lang w:eastAsia="en-GB"/>
        </w:rPr>
        <w:t>Four out of seven indicators reached their targets in 2025. The ones that did not were ‘Adequacy of</w:t>
      </w:r>
      <w:r>
        <w:rPr>
          <w:rFonts w:ascii="Calibri" w:hAnsi="Calibri" w:cs="Calibri"/>
          <w:lang w:eastAsia="en-GB"/>
        </w:rPr>
        <w:t xml:space="preserve"> </w:t>
      </w:r>
      <w:r>
        <w:rPr>
          <w:lang w:eastAsia="en-GB"/>
        </w:rPr>
        <w:t>response of the</w:t>
      </w:r>
      <w:r>
        <w:rPr>
          <w:rFonts w:ascii="Calibri" w:hAnsi="Calibri" w:cs="Calibri"/>
          <w:lang w:eastAsia="en-GB"/>
        </w:rPr>
        <w:t xml:space="preserve"> </w:t>
      </w:r>
      <w:r>
        <w:rPr>
          <w:lang w:eastAsia="en-GB"/>
        </w:rPr>
        <w:t>UCPM in the EU’</w:t>
      </w:r>
      <w:r>
        <w:rPr>
          <w:i/>
          <w:iCs/>
          <w:lang w:eastAsia="en-GB"/>
        </w:rPr>
        <w:t xml:space="preserve"> </w:t>
      </w:r>
      <w:r>
        <w:rPr>
          <w:lang w:eastAsia="en-GB"/>
        </w:rPr>
        <w:t>and the two indicators on response time of the UCPM. Civil protection is a Member State capacity based on solidarity. The EU can only encourage responses from Member States. Furthermore, the number of types of hazards responded to (wildfires, conflicts, floods, etc.) has increased, as has the geographic expanse of the mechanism. Not all hazards have the same time sensitivity, nor is responding in geographically distant areas always sufficiently viable.</w:t>
      </w:r>
    </w:p>
    <w:p w14:paraId="02CA1243" w14:textId="77777777" w:rsidR="00D933B7" w:rsidRPr="00FF1ACB" w:rsidRDefault="00D933B7" w:rsidP="00373960">
      <w:pPr>
        <w:pStyle w:val="ListParagraph"/>
        <w:numPr>
          <w:ilvl w:val="0"/>
          <w:numId w:val="9"/>
        </w:numPr>
        <w:spacing w:before="240" w:after="0" w:line="264" w:lineRule="auto"/>
        <w:rPr>
          <w:lang w:eastAsia="en-GB"/>
        </w:rPr>
      </w:pPr>
      <w:r>
        <w:rPr>
          <w:lang w:eastAsia="en-GB"/>
        </w:rPr>
        <w:t>The amount of assistance requested through the UCPM has continued to grow, as has the</w:t>
      </w:r>
      <w:r>
        <w:t xml:space="preserve"> </w:t>
      </w:r>
      <w:r>
        <w:rPr>
          <w:lang w:eastAsia="en-GB"/>
        </w:rPr>
        <w:t>duration of civil protection operations. The Emergency Response Coordination Centre has managed a high number of simultaneously open requests for assistance (approximately averaging 20 at any given time). The types of assistance requested have become more</w:t>
      </w:r>
      <w:r>
        <w:t xml:space="preserve"> </w:t>
      </w:r>
      <w:r>
        <w:rPr>
          <w:lang w:eastAsia="en-GB"/>
        </w:rPr>
        <w:t xml:space="preserve">complex and diverse. The response to Ukraine has increased in logistical complexity and the centre is coordinating growing numbers of </w:t>
      </w:r>
      <w:r>
        <w:t>medical evacuation</w:t>
      </w:r>
      <w:r>
        <w:rPr>
          <w:lang w:eastAsia="en-GB"/>
        </w:rPr>
        <w:t xml:space="preserve"> operations from Gaza and Ukraine. </w:t>
      </w:r>
    </w:p>
    <w:p w14:paraId="1D2B38E8" w14:textId="77777777" w:rsidR="00D933B7" w:rsidRPr="007E77B5" w:rsidRDefault="00D933B7" w:rsidP="00373960">
      <w:pPr>
        <w:pStyle w:val="ListParagraph"/>
        <w:numPr>
          <w:ilvl w:val="0"/>
          <w:numId w:val="9"/>
        </w:numPr>
        <w:spacing w:before="240" w:after="0" w:line="264" w:lineRule="auto"/>
        <w:rPr>
          <w:lang w:eastAsia="en-GB"/>
        </w:rPr>
      </w:pPr>
      <w:r>
        <w:rPr>
          <w:lang w:eastAsia="en-GB"/>
        </w:rPr>
        <w:t>With future challenges linked to climate change and the ongoing evolution of the risk landscape, including security-related risks, an increase in the number of activations with deployments to high-risk areas is expected. The security set-up for high-risk areas (e.g. Egypt/Sinai, Ukraine) has been enhanced, and further discussions are ongoing to strengthen the Emergency Response Coordination Centre.</w:t>
      </w:r>
      <w:r>
        <w:rPr>
          <w:rFonts w:ascii="EC Square Sans Pro Medium" w:eastAsiaTheme="majorEastAsia" w:hAnsi="EC Square Sans Pro Medium" w:cstheme="majorBidi"/>
          <w:sz w:val="40"/>
          <w:szCs w:val="40"/>
          <w:lang w:eastAsia="en-GB"/>
        </w:rPr>
        <w:br w:type="page"/>
      </w:r>
    </w:p>
    <w:p w14:paraId="1E32E857"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220803BC"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28840AA1" w14:textId="77777777" w:rsidR="00D933B7" w:rsidRDefault="00D933B7" w:rsidP="00F72C99">
      <w:pPr>
        <w:pStyle w:val="Heading3"/>
      </w:pPr>
      <w:r>
        <w:t xml:space="preserve">Contribution to green budgeting priorities: </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17BCE84D"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6C989954" w14:textId="1606812C"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themeColor="text1"/>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353F195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50BCC35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749F20D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7A5A3ABC"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45288AF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3F6914E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3D52D71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2E11DDD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7E78C7E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7A994B8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65F40BE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5E79993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79F806A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3B244AE6" w14:textId="12962C0F"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total envelope</w:t>
            </w:r>
            <w:r>
              <w:rPr>
                <w:rFonts w:ascii="Calibri" w:hAnsi="Calibri" w:cs="Calibri"/>
                <w:sz w:val="20"/>
                <w:lang w:val="en-IE" w:eastAsia="en-IE"/>
              </w:rPr>
              <w:t> </w:t>
            </w:r>
          </w:p>
        </w:tc>
      </w:tr>
      <w:tr w:rsidR="00D933B7" w:rsidRPr="00426441" w14:paraId="24ED39D2" w14:textId="77777777">
        <w:trPr>
          <w:trHeight w:val="300"/>
        </w:trPr>
        <w:tc>
          <w:tcPr>
            <w:tcW w:w="1562" w:type="dxa"/>
            <w:tcBorders>
              <w:top w:val="nil"/>
              <w:left w:val="nil"/>
              <w:bottom w:val="single" w:sz="6" w:space="0" w:color="8C8C8C"/>
              <w:right w:val="nil"/>
            </w:tcBorders>
            <w:vAlign w:val="center"/>
            <w:hideMark/>
          </w:tcPr>
          <w:p w14:paraId="728C2EB0"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tcPr>
          <w:p w14:paraId="06E8017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78.1</w:t>
            </w:r>
          </w:p>
        </w:tc>
        <w:tc>
          <w:tcPr>
            <w:tcW w:w="919" w:type="dxa"/>
            <w:tcBorders>
              <w:top w:val="nil"/>
              <w:left w:val="nil"/>
              <w:bottom w:val="single" w:sz="6" w:space="0" w:color="8C8C8C"/>
              <w:right w:val="nil"/>
            </w:tcBorders>
          </w:tcPr>
          <w:p w14:paraId="0D8CD88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289.6</w:t>
            </w:r>
          </w:p>
        </w:tc>
        <w:tc>
          <w:tcPr>
            <w:tcW w:w="806" w:type="dxa"/>
            <w:tcBorders>
              <w:top w:val="nil"/>
              <w:left w:val="nil"/>
              <w:bottom w:val="single" w:sz="6" w:space="0" w:color="8C8C8C"/>
              <w:right w:val="nil"/>
            </w:tcBorders>
          </w:tcPr>
          <w:p w14:paraId="6F5B392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191.5</w:t>
            </w:r>
          </w:p>
        </w:tc>
        <w:tc>
          <w:tcPr>
            <w:tcW w:w="797" w:type="dxa"/>
            <w:tcBorders>
              <w:top w:val="nil"/>
              <w:left w:val="nil"/>
              <w:bottom w:val="single" w:sz="6" w:space="0" w:color="8C8C8C"/>
              <w:right w:val="nil"/>
            </w:tcBorders>
          </w:tcPr>
          <w:p w14:paraId="19ADBC3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111.6</w:t>
            </w:r>
          </w:p>
        </w:tc>
        <w:tc>
          <w:tcPr>
            <w:tcW w:w="810" w:type="dxa"/>
            <w:tcBorders>
              <w:top w:val="nil"/>
              <w:left w:val="nil"/>
              <w:bottom w:val="single" w:sz="6" w:space="0" w:color="8C8C8C"/>
              <w:right w:val="nil"/>
            </w:tcBorders>
            <w:hideMark/>
          </w:tcPr>
          <w:p w14:paraId="391AFC8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139.4</w:t>
            </w:r>
          </w:p>
        </w:tc>
        <w:tc>
          <w:tcPr>
            <w:tcW w:w="1215" w:type="dxa"/>
            <w:tcBorders>
              <w:top w:val="nil"/>
              <w:left w:val="nil"/>
              <w:bottom w:val="single" w:sz="6" w:space="0" w:color="8C8C8C"/>
              <w:right w:val="nil"/>
            </w:tcBorders>
            <w:hideMark/>
          </w:tcPr>
          <w:p w14:paraId="5B56796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796" w:type="dxa"/>
            <w:tcBorders>
              <w:top w:val="nil"/>
              <w:left w:val="nil"/>
              <w:bottom w:val="single" w:sz="6" w:space="0" w:color="8C8C8C"/>
              <w:right w:val="nil"/>
            </w:tcBorders>
            <w:hideMark/>
          </w:tcPr>
          <w:p w14:paraId="1F7BF3E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909" w:type="dxa"/>
            <w:tcBorders>
              <w:top w:val="nil"/>
              <w:left w:val="nil"/>
              <w:bottom w:val="single" w:sz="6" w:space="0" w:color="8C8C8C"/>
              <w:right w:val="nil"/>
            </w:tcBorders>
            <w:hideMark/>
          </w:tcPr>
          <w:p w14:paraId="7149BBF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810.3</w:t>
            </w:r>
          </w:p>
        </w:tc>
        <w:tc>
          <w:tcPr>
            <w:tcW w:w="907" w:type="dxa"/>
            <w:tcBorders>
              <w:top w:val="nil"/>
              <w:left w:val="nil"/>
              <w:bottom w:val="single" w:sz="6" w:space="0" w:color="8C8C8C"/>
              <w:right w:val="nil"/>
            </w:tcBorders>
            <w:hideMark/>
          </w:tcPr>
          <w:p w14:paraId="34BBD52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22.1%</w:t>
            </w:r>
          </w:p>
        </w:tc>
      </w:tr>
      <w:tr w:rsidR="00D933B7" w:rsidRPr="00426441" w14:paraId="08AFA2FD"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3BD00268"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sz w:val="20"/>
                <w:lang w:eastAsia="en-IE"/>
              </w:rPr>
              <w:t>Biodiversity mainstreaming</w:t>
            </w:r>
            <w:r>
              <w:rPr>
                <w:rFonts w:ascii="Calibri" w:hAnsi="Calibri" w:cs="Calibri"/>
                <w:b/>
                <w:bCs/>
                <w:sz w:val="20"/>
                <w:lang w:eastAsia="en-IE"/>
              </w:rPr>
              <w:t> </w:t>
            </w:r>
            <w:r>
              <w:rPr>
                <w:rFonts w:ascii="Calibri" w:hAnsi="Calibri" w:cs="Calibri"/>
                <w:sz w:val="20"/>
                <w:lang w:val="en-IE" w:eastAsia="en-IE"/>
              </w:rPr>
              <w:t> </w:t>
            </w:r>
          </w:p>
        </w:tc>
        <w:tc>
          <w:tcPr>
            <w:tcW w:w="918" w:type="dxa"/>
            <w:tcBorders>
              <w:top w:val="nil"/>
              <w:left w:val="nil"/>
              <w:bottom w:val="single" w:sz="6" w:space="0" w:color="8C8C8C"/>
              <w:right w:val="nil"/>
            </w:tcBorders>
            <w:shd w:val="clear" w:color="auto" w:fill="F2F2F2" w:themeFill="background1" w:themeFillShade="F2"/>
            <w:hideMark/>
          </w:tcPr>
          <w:p w14:paraId="35F936C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43.1</w:t>
            </w:r>
          </w:p>
        </w:tc>
        <w:tc>
          <w:tcPr>
            <w:tcW w:w="919" w:type="dxa"/>
            <w:tcBorders>
              <w:top w:val="nil"/>
              <w:left w:val="nil"/>
              <w:bottom w:val="single" w:sz="6" w:space="0" w:color="8C8C8C"/>
              <w:right w:val="nil"/>
            </w:tcBorders>
            <w:shd w:val="clear" w:color="auto" w:fill="F2F2F2" w:themeFill="background1" w:themeFillShade="F2"/>
            <w:hideMark/>
          </w:tcPr>
          <w:p w14:paraId="34B873A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30.3</w:t>
            </w:r>
          </w:p>
        </w:tc>
        <w:tc>
          <w:tcPr>
            <w:tcW w:w="806" w:type="dxa"/>
            <w:tcBorders>
              <w:top w:val="nil"/>
              <w:left w:val="nil"/>
              <w:bottom w:val="single" w:sz="6" w:space="0" w:color="8C8C8C"/>
              <w:right w:val="nil"/>
            </w:tcBorders>
            <w:shd w:val="clear" w:color="auto" w:fill="F2F2F2" w:themeFill="background1" w:themeFillShade="F2"/>
            <w:hideMark/>
          </w:tcPr>
          <w:p w14:paraId="233A6A7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14.8</w:t>
            </w:r>
          </w:p>
        </w:tc>
        <w:tc>
          <w:tcPr>
            <w:tcW w:w="797" w:type="dxa"/>
            <w:tcBorders>
              <w:top w:val="nil"/>
              <w:left w:val="nil"/>
              <w:bottom w:val="single" w:sz="6" w:space="0" w:color="8C8C8C"/>
              <w:right w:val="nil"/>
            </w:tcBorders>
            <w:shd w:val="clear" w:color="auto" w:fill="F2F2F2" w:themeFill="background1" w:themeFillShade="F2"/>
            <w:hideMark/>
          </w:tcPr>
          <w:p w14:paraId="1313676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74.4</w:t>
            </w:r>
          </w:p>
        </w:tc>
        <w:tc>
          <w:tcPr>
            <w:tcW w:w="810" w:type="dxa"/>
            <w:tcBorders>
              <w:top w:val="nil"/>
              <w:left w:val="nil"/>
              <w:bottom w:val="single" w:sz="6" w:space="0" w:color="8C8C8C"/>
              <w:right w:val="nil"/>
            </w:tcBorders>
            <w:shd w:val="clear" w:color="auto" w:fill="F2F2F2" w:themeFill="background1" w:themeFillShade="F2"/>
            <w:hideMark/>
          </w:tcPr>
          <w:p w14:paraId="6A725373" w14:textId="25A0B900"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w:t>
            </w:r>
            <w:r w:rsidR="00153CC7">
              <w:rPr>
                <w:sz w:val="22"/>
                <w:szCs w:val="22"/>
              </w:rPr>
              <w:t>65.8</w:t>
            </w:r>
          </w:p>
        </w:tc>
        <w:tc>
          <w:tcPr>
            <w:tcW w:w="1215" w:type="dxa"/>
            <w:tcBorders>
              <w:top w:val="nil"/>
              <w:left w:val="nil"/>
              <w:bottom w:val="single" w:sz="6" w:space="0" w:color="8C8C8C"/>
              <w:right w:val="nil"/>
            </w:tcBorders>
            <w:shd w:val="clear" w:color="auto" w:fill="F2F2F2" w:themeFill="background1" w:themeFillShade="F2"/>
            <w:hideMark/>
          </w:tcPr>
          <w:p w14:paraId="3EF840B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796" w:type="dxa"/>
            <w:tcBorders>
              <w:top w:val="nil"/>
              <w:left w:val="nil"/>
              <w:bottom w:val="single" w:sz="6" w:space="0" w:color="8C8C8C"/>
              <w:right w:val="nil"/>
            </w:tcBorders>
            <w:shd w:val="clear" w:color="auto" w:fill="F2F2F2" w:themeFill="background1" w:themeFillShade="F2"/>
            <w:hideMark/>
          </w:tcPr>
          <w:p w14:paraId="54D863F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909" w:type="dxa"/>
            <w:tcBorders>
              <w:top w:val="nil"/>
              <w:left w:val="nil"/>
              <w:bottom w:val="single" w:sz="6" w:space="0" w:color="8C8C8C"/>
              <w:right w:val="nil"/>
            </w:tcBorders>
            <w:shd w:val="clear" w:color="auto" w:fill="F2F2F2" w:themeFill="background1" w:themeFillShade="F2"/>
            <w:hideMark/>
          </w:tcPr>
          <w:p w14:paraId="0C7F8AEB" w14:textId="21E5FD9C"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w:t>
            </w:r>
            <w:r w:rsidR="00017438">
              <w:rPr>
                <w:sz w:val="22"/>
                <w:szCs w:val="22"/>
              </w:rPr>
              <w:t>228</w:t>
            </w:r>
            <w:r w:rsidR="00D06356">
              <w:rPr>
                <w:sz w:val="22"/>
                <w:szCs w:val="22"/>
              </w:rPr>
              <w:t>.4</w:t>
            </w:r>
          </w:p>
        </w:tc>
        <w:tc>
          <w:tcPr>
            <w:tcW w:w="907" w:type="dxa"/>
            <w:tcBorders>
              <w:top w:val="nil"/>
              <w:left w:val="nil"/>
              <w:bottom w:val="single" w:sz="6" w:space="0" w:color="8C8C8C"/>
              <w:right w:val="nil"/>
            </w:tcBorders>
            <w:shd w:val="clear" w:color="auto" w:fill="F2F2F2" w:themeFill="background1" w:themeFillShade="F2"/>
            <w:hideMark/>
          </w:tcPr>
          <w:p w14:paraId="140115D7" w14:textId="0F3EFD87" w:rsidR="00D933B7" w:rsidRPr="001F2F66" w:rsidRDefault="00AD4A0C">
            <w:pPr>
              <w:spacing w:after="0" w:line="240" w:lineRule="auto"/>
              <w:jc w:val="center"/>
              <w:textAlignment w:val="baseline"/>
              <w:rPr>
                <w:rFonts w:ascii="Segoe UI" w:hAnsi="Segoe UI" w:cs="Segoe UI"/>
                <w:sz w:val="22"/>
                <w:szCs w:val="22"/>
                <w:lang w:val="en-IE" w:eastAsia="en-IE"/>
              </w:rPr>
            </w:pPr>
            <w:r>
              <w:rPr>
                <w:sz w:val="22"/>
                <w:szCs w:val="22"/>
              </w:rPr>
              <w:t>6.2</w:t>
            </w:r>
            <w:r w:rsidR="00D933B7" w:rsidRPr="001F2F66">
              <w:rPr>
                <w:sz w:val="22"/>
                <w:szCs w:val="22"/>
              </w:rPr>
              <w:t>%</w:t>
            </w:r>
          </w:p>
        </w:tc>
      </w:tr>
    </w:tbl>
    <w:p w14:paraId="550C7B22" w14:textId="77777777" w:rsidR="00D933B7" w:rsidRPr="00827845" w:rsidRDefault="00D933B7" w:rsidP="00D933B7">
      <w:pPr>
        <w:pStyle w:val="ListParagraph"/>
        <w:spacing w:line="259" w:lineRule="auto"/>
        <w:ind w:left="360"/>
        <w:rPr>
          <w:b/>
          <w:bCs/>
        </w:rPr>
      </w:pPr>
    </w:p>
    <w:p w14:paraId="5ADC9C2B" w14:textId="7E90CBD4" w:rsidR="00D933B7" w:rsidRPr="00814797" w:rsidRDefault="00D933B7" w:rsidP="00373960">
      <w:pPr>
        <w:pStyle w:val="ListParagraph"/>
        <w:numPr>
          <w:ilvl w:val="0"/>
          <w:numId w:val="9"/>
        </w:numPr>
        <w:spacing w:line="259" w:lineRule="auto"/>
        <w:rPr>
          <w:b/>
          <w:bCs/>
        </w:rPr>
      </w:pPr>
      <w:r>
        <w:rPr>
          <w:lang w:eastAsia="en-GB"/>
        </w:rPr>
        <w:t>The mechanism will continue contributing to the overall Commission objective of climate</w:t>
      </w:r>
      <w:r>
        <w:br/>
      </w:r>
      <w:r>
        <w:rPr>
          <w:lang w:eastAsia="en-GB"/>
        </w:rPr>
        <w:t>mainstreaming through its various activities. A key achievement since 2019 has been the creation ofthe dedicated reserve of rescEU capacities in the area of forest firefighting through the rescEU.</w:t>
      </w:r>
      <w:r>
        <w:br/>
      </w:r>
      <w:r>
        <w:rPr>
          <w:lang w:eastAsia="en-GB"/>
        </w:rPr>
        <w:t>transition phase, resulting in a total of 28 additional capacities to support Member States in forest</w:t>
      </w:r>
      <w:r>
        <w:br/>
      </w:r>
      <w:r>
        <w:rPr>
          <w:lang w:eastAsia="en-GB"/>
        </w:rPr>
        <w:t>firefighting activities. This additional support aims to reduce the devastation caused by wildfires –</w:t>
      </w:r>
      <w:r>
        <w:br/>
      </w:r>
      <w:r>
        <w:rPr>
          <w:lang w:eastAsia="en-GB"/>
        </w:rPr>
        <w:t>including increased carbon dioxide emissions – and is considered a key climate-related achievement.</w:t>
      </w:r>
    </w:p>
    <w:p w14:paraId="5C600F23" w14:textId="77777777" w:rsidR="00D933B7" w:rsidRDefault="00D933B7" w:rsidP="00373960">
      <w:pPr>
        <w:pStyle w:val="ListParagraph"/>
        <w:numPr>
          <w:ilvl w:val="0"/>
          <w:numId w:val="9"/>
        </w:numPr>
        <w:spacing w:after="240" w:line="264" w:lineRule="auto"/>
      </w:pPr>
      <w:r>
        <w:t xml:space="preserve">In 2025, investment in early warning and information systems linked to climate-related hazards has continued. Stable contributions to the development of the early warning component of the Copernicus Emergency Management Service enabled the upgrading and continuous uninterrupted operation of systems, despite increased needs (e.g. record burned areas in Europe stretching EFFIS capacities). As a part of a comprehensive process and analysis, two lessons learned meetings took place in 2025 focusing exclusively on operations caused by climate related hazards, identifying challenges and bringing forth best practices for preparedness and response. </w:t>
      </w:r>
    </w:p>
    <w:p w14:paraId="6C3192AB" w14:textId="77777777" w:rsidR="00D933B7" w:rsidRPr="00814797" w:rsidRDefault="00D933B7" w:rsidP="00D933B7">
      <w:pPr>
        <w:spacing w:line="259" w:lineRule="auto"/>
        <w:rPr>
          <w:b/>
          <w:bCs/>
        </w:rPr>
      </w:pPr>
    </w:p>
    <w:p w14:paraId="44D4ABF9" w14:textId="77777777" w:rsidR="00D933B7" w:rsidRDefault="00D933B7" w:rsidP="00D933B7">
      <w:pPr>
        <w:spacing w:line="259" w:lineRule="auto"/>
        <w:rPr>
          <w:b/>
          <w:bCs/>
        </w:rPr>
      </w:pPr>
      <w:r>
        <w:rPr>
          <w:b/>
          <w:bCs/>
        </w:rPr>
        <w:br w:type="page"/>
      </w:r>
    </w:p>
    <w:p w14:paraId="2DD6410E" w14:textId="77777777" w:rsidR="00D933B7" w:rsidRDefault="00D933B7" w:rsidP="00D933B7">
      <w:pPr>
        <w:keepNext/>
        <w:keepLines/>
        <w:spacing w:line="240" w:lineRule="auto"/>
        <w:outlineLvl w:val="4"/>
        <w:rPr>
          <w:b/>
          <w:bCs/>
        </w:rPr>
      </w:pPr>
    </w:p>
    <w:p w14:paraId="0F8A8883" w14:textId="77777777" w:rsidR="00D933B7" w:rsidRDefault="00D933B7" w:rsidP="00F72C99">
      <w:pPr>
        <w:pStyle w:val="Heading3"/>
      </w:pPr>
      <w:r>
        <w:t>Contribution to gender equality (*)</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6E17797E"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50A3B59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337993C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5A272F2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2C48E0A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02DF5FA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4E665719"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47283F7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4381E45E" w14:textId="77777777">
        <w:trPr>
          <w:trHeight w:val="300"/>
        </w:trPr>
        <w:tc>
          <w:tcPr>
            <w:tcW w:w="895" w:type="dxa"/>
            <w:tcBorders>
              <w:top w:val="nil"/>
              <w:left w:val="nil"/>
              <w:bottom w:val="single" w:sz="6" w:space="0" w:color="8C8C8C"/>
              <w:right w:val="nil"/>
            </w:tcBorders>
            <w:vAlign w:val="center"/>
            <w:hideMark/>
          </w:tcPr>
          <w:p w14:paraId="159CB8A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2</w:t>
            </w:r>
          </w:p>
        </w:tc>
        <w:tc>
          <w:tcPr>
            <w:tcW w:w="1560" w:type="dxa"/>
            <w:tcBorders>
              <w:top w:val="nil"/>
              <w:left w:val="nil"/>
              <w:bottom w:val="single" w:sz="6" w:space="0" w:color="8C8C8C"/>
              <w:right w:val="nil"/>
            </w:tcBorders>
            <w:hideMark/>
          </w:tcPr>
          <w:p w14:paraId="3863DB0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69D6232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710B02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6424EC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28D46815"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77A9ADE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3911F43B" w14:textId="77777777">
        <w:trPr>
          <w:trHeight w:val="300"/>
        </w:trPr>
        <w:tc>
          <w:tcPr>
            <w:tcW w:w="895" w:type="dxa"/>
            <w:tcBorders>
              <w:top w:val="nil"/>
              <w:left w:val="nil"/>
              <w:bottom w:val="single" w:sz="6" w:space="0" w:color="8C8C8C"/>
              <w:right w:val="nil"/>
            </w:tcBorders>
            <w:vAlign w:val="center"/>
            <w:hideMark/>
          </w:tcPr>
          <w:p w14:paraId="6922B57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1</w:t>
            </w:r>
          </w:p>
        </w:tc>
        <w:tc>
          <w:tcPr>
            <w:tcW w:w="1560" w:type="dxa"/>
            <w:tcBorders>
              <w:top w:val="nil"/>
              <w:left w:val="nil"/>
              <w:bottom w:val="single" w:sz="6" w:space="0" w:color="8C8C8C"/>
              <w:right w:val="nil"/>
            </w:tcBorders>
            <w:hideMark/>
          </w:tcPr>
          <w:p w14:paraId="7397EBA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2638F8B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72AAF04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2D0C58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3E36E86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5B7F2DE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3CF04F71" w14:textId="77777777">
        <w:trPr>
          <w:trHeight w:val="300"/>
        </w:trPr>
        <w:tc>
          <w:tcPr>
            <w:tcW w:w="895" w:type="dxa"/>
            <w:tcBorders>
              <w:top w:val="nil"/>
              <w:left w:val="nil"/>
              <w:bottom w:val="single" w:sz="6" w:space="0" w:color="8C8C8C"/>
              <w:right w:val="nil"/>
            </w:tcBorders>
            <w:vAlign w:val="center"/>
            <w:hideMark/>
          </w:tcPr>
          <w:p w14:paraId="00D33D1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6" w:space="0" w:color="8C8C8C"/>
              <w:right w:val="nil"/>
            </w:tcBorders>
            <w:hideMark/>
          </w:tcPr>
          <w:p w14:paraId="42DAB9E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5C19942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C556FF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4B426D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1E442D4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388AB93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79B1AF7E" w14:textId="77777777">
        <w:trPr>
          <w:trHeight w:val="300"/>
        </w:trPr>
        <w:tc>
          <w:tcPr>
            <w:tcW w:w="895" w:type="dxa"/>
            <w:tcBorders>
              <w:top w:val="nil"/>
              <w:left w:val="nil"/>
              <w:bottom w:val="single" w:sz="4" w:space="0" w:color="7F7F7F" w:themeColor="text1" w:themeTint="80"/>
              <w:right w:val="nil"/>
            </w:tcBorders>
            <w:vAlign w:val="center"/>
            <w:hideMark/>
          </w:tcPr>
          <w:p w14:paraId="6A24816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4" w:space="0" w:color="7F7F7F" w:themeColor="text1" w:themeTint="80"/>
              <w:right w:val="nil"/>
            </w:tcBorders>
            <w:hideMark/>
          </w:tcPr>
          <w:p w14:paraId="158661E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182.6</w:t>
            </w:r>
          </w:p>
        </w:tc>
        <w:tc>
          <w:tcPr>
            <w:tcW w:w="1513" w:type="dxa"/>
            <w:tcBorders>
              <w:top w:val="nil"/>
              <w:left w:val="nil"/>
              <w:bottom w:val="single" w:sz="4" w:space="0" w:color="7F7F7F" w:themeColor="text1" w:themeTint="80"/>
              <w:right w:val="nil"/>
            </w:tcBorders>
            <w:hideMark/>
          </w:tcPr>
          <w:p w14:paraId="5F67C2C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354.3</w:t>
            </w:r>
          </w:p>
        </w:tc>
        <w:tc>
          <w:tcPr>
            <w:tcW w:w="1443" w:type="dxa"/>
            <w:tcBorders>
              <w:top w:val="nil"/>
              <w:left w:val="nil"/>
              <w:bottom w:val="single" w:sz="4" w:space="0" w:color="7F7F7F" w:themeColor="text1" w:themeTint="80"/>
              <w:right w:val="nil"/>
            </w:tcBorders>
            <w:hideMark/>
          </w:tcPr>
          <w:p w14:paraId="2AA8F60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253.0</w:t>
            </w:r>
          </w:p>
        </w:tc>
        <w:tc>
          <w:tcPr>
            <w:tcW w:w="1443" w:type="dxa"/>
            <w:tcBorders>
              <w:top w:val="nil"/>
              <w:left w:val="nil"/>
              <w:bottom w:val="single" w:sz="4" w:space="0" w:color="7F7F7F" w:themeColor="text1" w:themeTint="80"/>
              <w:right w:val="nil"/>
            </w:tcBorders>
            <w:hideMark/>
          </w:tcPr>
          <w:p w14:paraId="2EF4712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240.3</w:t>
            </w:r>
          </w:p>
        </w:tc>
        <w:tc>
          <w:tcPr>
            <w:tcW w:w="1332" w:type="dxa"/>
            <w:tcBorders>
              <w:top w:val="nil"/>
              <w:left w:val="nil"/>
              <w:bottom w:val="single" w:sz="4" w:space="0" w:color="7F7F7F" w:themeColor="text1" w:themeTint="80"/>
              <w:right w:val="nil"/>
            </w:tcBorders>
          </w:tcPr>
          <w:p w14:paraId="72A56E28"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211.5</w:t>
            </w:r>
          </w:p>
        </w:tc>
        <w:tc>
          <w:tcPr>
            <w:tcW w:w="1453" w:type="dxa"/>
            <w:tcBorders>
              <w:top w:val="nil"/>
              <w:left w:val="nil"/>
              <w:bottom w:val="single" w:sz="4" w:space="0" w:color="7F7F7F" w:themeColor="text1" w:themeTint="80"/>
              <w:right w:val="nil"/>
            </w:tcBorders>
            <w:hideMark/>
          </w:tcPr>
          <w:p w14:paraId="4F7FECF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1 241.7</w:t>
            </w:r>
          </w:p>
        </w:tc>
      </w:tr>
      <w:tr w:rsidR="00D933B7" w:rsidRPr="00426441" w14:paraId="4D064BA8"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30A65BBA" w14:textId="77777777" w:rsidR="00D933B7" w:rsidRPr="001F2F66" w:rsidRDefault="00D933B7">
            <w:pPr>
              <w:spacing w:after="0" w:line="240" w:lineRule="auto"/>
              <w:jc w:val="center"/>
              <w:textAlignment w:val="baseline"/>
              <w:rPr>
                <w:rFonts w:cs="Segoe UI"/>
                <w:color w:val="000000"/>
                <w:sz w:val="22"/>
                <w:szCs w:val="22"/>
                <w:lang w:val="en-IE" w:eastAsia="en-IE"/>
              </w:rPr>
            </w:pPr>
            <w:r w:rsidRPr="001F2F66">
              <w:rPr>
                <w:rFonts w:cs="Segoe UI"/>
                <w:color w:val="000000"/>
                <w:sz w:val="22"/>
                <w:szCs w:val="22"/>
                <w:lang w:val="en-IE" w:eastAsia="en-IE"/>
              </w:rPr>
              <w:t>Total:</w:t>
            </w:r>
          </w:p>
        </w:tc>
        <w:tc>
          <w:tcPr>
            <w:tcW w:w="1560" w:type="dxa"/>
            <w:tcBorders>
              <w:top w:val="single" w:sz="4" w:space="0" w:color="7F7F7F" w:themeColor="text1" w:themeTint="80"/>
              <w:left w:val="nil"/>
              <w:bottom w:val="single" w:sz="6" w:space="0" w:color="8C8C8C"/>
              <w:right w:val="nil"/>
            </w:tcBorders>
          </w:tcPr>
          <w:p w14:paraId="7919B83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182.6</w:t>
            </w:r>
          </w:p>
        </w:tc>
        <w:tc>
          <w:tcPr>
            <w:tcW w:w="1513" w:type="dxa"/>
            <w:tcBorders>
              <w:top w:val="single" w:sz="4" w:space="0" w:color="7F7F7F" w:themeColor="text1" w:themeTint="80"/>
              <w:left w:val="nil"/>
              <w:bottom w:val="single" w:sz="6" w:space="0" w:color="8C8C8C"/>
              <w:right w:val="nil"/>
            </w:tcBorders>
          </w:tcPr>
          <w:p w14:paraId="6ABD51C0"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354.3</w:t>
            </w:r>
          </w:p>
        </w:tc>
        <w:tc>
          <w:tcPr>
            <w:tcW w:w="1443" w:type="dxa"/>
            <w:tcBorders>
              <w:top w:val="single" w:sz="4" w:space="0" w:color="7F7F7F" w:themeColor="text1" w:themeTint="80"/>
              <w:left w:val="nil"/>
              <w:bottom w:val="single" w:sz="6" w:space="0" w:color="8C8C8C"/>
              <w:right w:val="nil"/>
            </w:tcBorders>
          </w:tcPr>
          <w:p w14:paraId="7BF61414"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253.0</w:t>
            </w:r>
          </w:p>
        </w:tc>
        <w:tc>
          <w:tcPr>
            <w:tcW w:w="1443" w:type="dxa"/>
            <w:tcBorders>
              <w:top w:val="single" w:sz="4" w:space="0" w:color="7F7F7F" w:themeColor="text1" w:themeTint="80"/>
              <w:left w:val="nil"/>
              <w:bottom w:val="single" w:sz="6" w:space="0" w:color="8C8C8C"/>
              <w:right w:val="nil"/>
            </w:tcBorders>
          </w:tcPr>
          <w:p w14:paraId="2A6D419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240.3</w:t>
            </w:r>
          </w:p>
        </w:tc>
        <w:tc>
          <w:tcPr>
            <w:tcW w:w="1332" w:type="dxa"/>
            <w:tcBorders>
              <w:top w:val="single" w:sz="4" w:space="0" w:color="7F7F7F" w:themeColor="text1" w:themeTint="80"/>
              <w:left w:val="nil"/>
              <w:bottom w:val="single" w:sz="6" w:space="0" w:color="8C8C8C"/>
              <w:right w:val="nil"/>
            </w:tcBorders>
          </w:tcPr>
          <w:p w14:paraId="3C7A47A6"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211.5</w:t>
            </w:r>
          </w:p>
        </w:tc>
        <w:tc>
          <w:tcPr>
            <w:tcW w:w="1453" w:type="dxa"/>
            <w:tcBorders>
              <w:top w:val="single" w:sz="4" w:space="0" w:color="7F7F7F" w:themeColor="text1" w:themeTint="80"/>
              <w:left w:val="nil"/>
              <w:bottom w:val="single" w:sz="6" w:space="0" w:color="8C8C8C"/>
              <w:right w:val="nil"/>
            </w:tcBorders>
          </w:tcPr>
          <w:p w14:paraId="3A1B8691" w14:textId="77777777" w:rsidR="00D933B7" w:rsidRPr="001F2F66" w:rsidRDefault="00D933B7">
            <w:pPr>
              <w:spacing w:after="0" w:line="240" w:lineRule="auto"/>
              <w:jc w:val="center"/>
              <w:textAlignment w:val="baseline"/>
              <w:rPr>
                <w:rFonts w:ascii="Calibri" w:hAnsi="Calibri" w:cs="Calibri"/>
                <w:color w:val="000000" w:themeColor="text1"/>
                <w:sz w:val="22"/>
                <w:szCs w:val="22"/>
                <w:lang w:eastAsia="en-IE"/>
              </w:rPr>
            </w:pPr>
            <w:r w:rsidRPr="001F2F66">
              <w:rPr>
                <w:sz w:val="22"/>
                <w:szCs w:val="22"/>
              </w:rPr>
              <w:t>1 241.7</w:t>
            </w:r>
          </w:p>
        </w:tc>
      </w:tr>
    </w:tbl>
    <w:p w14:paraId="059143DA" w14:textId="77777777" w:rsidR="00D933B7" w:rsidRDefault="00D933B7" w:rsidP="00D933B7">
      <w:pPr>
        <w:pStyle w:val="ListParagraph"/>
        <w:ind w:left="360"/>
        <w:rPr>
          <w:lang w:eastAsia="en-GB"/>
        </w:rPr>
      </w:pPr>
    </w:p>
    <w:p w14:paraId="30E4B12D" w14:textId="77777777" w:rsidR="00D933B7" w:rsidRDefault="00D933B7" w:rsidP="00D933B7">
      <w:pPr>
        <w:spacing w:before="240" w:after="60"/>
        <w:ind w:left="288" w:hanging="288"/>
        <w:rPr>
          <w:rFonts w:eastAsia="EC Square Sans Pro" w:cs="EC Square Sans Pro"/>
          <w:color w:val="000000" w:themeColor="text1"/>
          <w:sz w:val="18"/>
          <w:szCs w:val="18"/>
        </w:rPr>
      </w:pPr>
      <w:r>
        <w:rPr>
          <w:rFonts w:eastAsia="EC Square Sans Pro" w:cs="EC Square Sans Pro"/>
          <w:color w:val="000000" w:themeColor="text1"/>
          <w:sz w:val="18"/>
          <w:szCs w:val="18"/>
        </w:rPr>
        <w:t>(*)</w:t>
      </w:r>
      <w:r>
        <w:tab/>
      </w:r>
      <w:r>
        <w:rPr>
          <w:rFonts w:eastAsia="EC Square Sans Pro" w:cs="EC Square Sans Pro"/>
          <w:color w:val="000000" w:themeColor="text1"/>
          <w:sz w:val="18"/>
          <w:szCs w:val="18"/>
        </w:rPr>
        <w:t>Based on the applied gender contribution methodology, the following scores are attributed at the most granular level of intervention possible:</w:t>
      </w:r>
    </w:p>
    <w:p w14:paraId="506DE0EA" w14:textId="77777777" w:rsidR="00D933B7" w:rsidRDefault="00D933B7" w:rsidP="00373960">
      <w:pPr>
        <w:pStyle w:val="ListParagraph"/>
        <w:numPr>
          <w:ilvl w:val="0"/>
          <w:numId w:val="55"/>
        </w:numPr>
        <w:spacing w:after="60" w:line="264" w:lineRule="auto"/>
        <w:rPr>
          <w:rFonts w:eastAsia="EC Square Sans Pro" w:cs="EC Square Sans Pro"/>
          <w:color w:val="000000" w:themeColor="text1"/>
          <w:sz w:val="18"/>
          <w:szCs w:val="18"/>
        </w:rPr>
      </w:pPr>
      <w:r>
        <w:rPr>
          <w:rFonts w:eastAsia="EC Square Sans Pro" w:cs="EC Square Sans Pro"/>
          <w:color w:val="000000" w:themeColor="text1"/>
          <w:sz w:val="18"/>
          <w:szCs w:val="18"/>
        </w:rPr>
        <w:t>2: interventions the principal objective of which is to improve gender equality;</w:t>
      </w:r>
    </w:p>
    <w:p w14:paraId="225A5B7C" w14:textId="77777777" w:rsidR="00D933B7" w:rsidRDefault="00D933B7" w:rsidP="00373960">
      <w:pPr>
        <w:pStyle w:val="ListParagraph"/>
        <w:numPr>
          <w:ilvl w:val="0"/>
          <w:numId w:val="55"/>
        </w:numPr>
        <w:spacing w:after="60" w:line="264" w:lineRule="auto"/>
        <w:rPr>
          <w:rFonts w:eastAsia="EC Square Sans Pro" w:cs="EC Square Sans Pro"/>
          <w:color w:val="000000" w:themeColor="text1"/>
          <w:sz w:val="18"/>
          <w:szCs w:val="18"/>
        </w:rPr>
      </w:pPr>
      <w:r>
        <w:rPr>
          <w:rFonts w:eastAsia="EC Square Sans Pro" w:cs="EC Square Sans Pro"/>
          <w:color w:val="000000" w:themeColor="text1"/>
          <w:sz w:val="18"/>
          <w:szCs w:val="18"/>
        </w:rPr>
        <w:t>1: interventions that have gender equality as an important and deliberate objective but not as the main reason for the intervention;</w:t>
      </w:r>
    </w:p>
    <w:p w14:paraId="7F745BCA" w14:textId="77777777" w:rsidR="00D933B7" w:rsidRDefault="00D933B7" w:rsidP="00373960">
      <w:pPr>
        <w:pStyle w:val="ListParagraph"/>
        <w:numPr>
          <w:ilvl w:val="0"/>
          <w:numId w:val="55"/>
        </w:numPr>
        <w:spacing w:after="60" w:line="264" w:lineRule="auto"/>
        <w:rPr>
          <w:rFonts w:eastAsia="EC Square Sans Pro" w:cs="EC Square Sans Pro"/>
          <w:color w:val="000000" w:themeColor="text1"/>
          <w:sz w:val="18"/>
          <w:szCs w:val="18"/>
        </w:rPr>
      </w:pPr>
      <w:r>
        <w:rPr>
          <w:rFonts w:eastAsia="EC Square Sans Pro" w:cs="EC Square Sans Pro"/>
          <w:color w:val="000000" w:themeColor="text1"/>
          <w:sz w:val="18"/>
          <w:szCs w:val="18"/>
        </w:rPr>
        <w:t>0: non-targeted interventions (interventions that are expected to have no significant bearing on gender equality);</w:t>
      </w:r>
    </w:p>
    <w:p w14:paraId="2DF259FB" w14:textId="77777777" w:rsidR="00D933B7" w:rsidRDefault="00D933B7" w:rsidP="00373960">
      <w:pPr>
        <w:pStyle w:val="ListParagraph"/>
        <w:numPr>
          <w:ilvl w:val="0"/>
          <w:numId w:val="55"/>
        </w:numPr>
        <w:spacing w:after="60" w:line="264" w:lineRule="auto"/>
        <w:rPr>
          <w:rFonts w:eastAsia="EC Square Sans Pro" w:cs="EC Square Sans Pro"/>
          <w:color w:val="000000" w:themeColor="text1"/>
          <w:sz w:val="18"/>
          <w:szCs w:val="18"/>
        </w:rPr>
      </w:pPr>
      <w:r>
        <w:rPr>
          <w:rFonts w:eastAsia="EC Square Sans Pro" w:cs="EC Square Sans Pro"/>
          <w:color w:val="000000" w:themeColor="text1"/>
          <w:sz w:val="18"/>
          <w:szCs w:val="18"/>
        </w:rPr>
        <w:t>0*: score to be assigned to interventions with a likely but not yet clear positive impact on gender equality.</w:t>
      </w:r>
    </w:p>
    <w:p w14:paraId="4572C6ED" w14:textId="77777777" w:rsidR="00D933B7" w:rsidRPr="00827845" w:rsidRDefault="00D933B7" w:rsidP="00D933B7">
      <w:pPr>
        <w:spacing w:after="60"/>
        <w:rPr>
          <w:rFonts w:eastAsia="EC Square Sans Pro" w:cs="EC Square Sans Pro"/>
          <w:color w:val="000000" w:themeColor="text1"/>
          <w:sz w:val="18"/>
          <w:szCs w:val="18"/>
        </w:rPr>
      </w:pPr>
    </w:p>
    <w:p w14:paraId="5F465CA5" w14:textId="77777777" w:rsidR="00D933B7" w:rsidRDefault="00D933B7" w:rsidP="00373960">
      <w:pPr>
        <w:pStyle w:val="ListParagraph"/>
        <w:numPr>
          <w:ilvl w:val="0"/>
          <w:numId w:val="9"/>
        </w:numPr>
        <w:spacing w:after="240" w:line="264" w:lineRule="auto"/>
        <w:ind w:left="357"/>
      </w:pPr>
      <w:r>
        <w:rPr>
          <w:rFonts w:eastAsia="EC Square Sans Pro" w:cs="EC Square Sans Pro"/>
        </w:rPr>
        <w:t xml:space="preserve">One of the aims is gender-sensitive civil protection, including addressing specific vulnerabilities and exchanges on the issue of support for victims of gender-based violence during disasters. Gender equality is promoted throughout the disaster risk cycle and raises awareness of the principles of non-discrimination and inclusiveness, alongside a gender-inclusive approach in response activities and ensures that the gender component is considered. </w:t>
      </w:r>
    </w:p>
    <w:p w14:paraId="295D0B05" w14:textId="77777777" w:rsidR="00D933B7" w:rsidRPr="00DC7C8F" w:rsidRDefault="00D933B7" w:rsidP="00373960">
      <w:pPr>
        <w:pStyle w:val="ListParagraph"/>
        <w:numPr>
          <w:ilvl w:val="0"/>
          <w:numId w:val="9"/>
        </w:numPr>
        <w:spacing w:after="240" w:line="264" w:lineRule="auto"/>
        <w:ind w:left="357"/>
      </w:pPr>
      <w:r>
        <w:t>In 2025 two dedicated UCPM eLearning modules on EU Academy target the topics on “Cultural sensitivity and Gender” and “Exploring the core themes of Diversity &amp; Inclusion” took place, thereby offering an online training to the UCPM community on the principles of Diversity and Inclusion and how to create an inclusive and safe environment in EU civil protection working context, both with affected population on missions as well as within the teams.</w:t>
      </w:r>
    </w:p>
    <w:p w14:paraId="717C99ED"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3BDCDE94" w14:textId="77777777">
        <w:tc>
          <w:tcPr>
            <w:tcW w:w="9738" w:type="dxa"/>
            <w:shd w:val="clear" w:color="auto" w:fill="auto"/>
          </w:tcPr>
          <w:p w14:paraId="542A1481" w14:textId="77777777" w:rsidR="00D933B7" w:rsidRPr="0047239D" w:rsidRDefault="00D933B7">
            <w:pPr>
              <w:spacing w:after="0" w:line="240" w:lineRule="auto"/>
              <w:textAlignment w:val="baseline"/>
              <w:rPr>
                <w:rFonts w:eastAsia="Times New Roman" w:cs="Segoe UI"/>
                <w:sz w:val="22"/>
                <w:szCs w:val="22"/>
                <w:lang w:val="en-IE" w:eastAsia="en-IE"/>
              </w:rPr>
            </w:pPr>
          </w:p>
          <w:p w14:paraId="6D6178FE"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4F6BAA33"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706D3F2A" w14:textId="77777777" w:rsidR="00D933B7" w:rsidRPr="00590300" w:rsidRDefault="00D933B7" w:rsidP="00D933B7">
            <w:pPr>
              <w:pStyle w:val="TableListBullet"/>
              <w:tabs>
                <w:tab w:val="num" w:pos="283"/>
              </w:tabs>
              <w:ind w:left="283" w:hanging="283"/>
            </w:pPr>
            <w:r>
              <w:rPr>
                <w:rStyle w:val="eop"/>
                <w:rFonts w:eastAsia="EC Square Sans Pro" w:cs="EC Square Sans Pro"/>
                <w:color w:val="000000" w:themeColor="text1"/>
                <w:sz w:val="22"/>
                <w:szCs w:val="22"/>
              </w:rPr>
              <w:t>No sets of data disaggregated by gender a</w:t>
            </w:r>
            <w:r>
              <w:rPr>
                <w:rStyle w:val="eop"/>
                <w:rFonts w:eastAsia="EC Square Sans Pro" w:cs="EC Square Sans Pro"/>
                <w:color w:val="000000" w:themeColor="text1"/>
              </w:rPr>
              <w:t>re</w:t>
            </w:r>
            <w:r>
              <w:rPr>
                <w:rFonts w:eastAsia="EC Square Sans Pro" w:cs="EC Square Sans Pro"/>
                <w:color w:val="000000" w:themeColor="text1"/>
                <w:sz w:val="22"/>
                <w:szCs w:val="22"/>
              </w:rPr>
              <w:t xml:space="preserve"> compiled under the UCPM. As a result, the voted budget implementations committed to the mechanism haven been preliminarily marked in the 0 category.</w:t>
            </w:r>
          </w:p>
          <w:p w14:paraId="2A1D29E4" w14:textId="77777777" w:rsidR="00D933B7" w:rsidRPr="00590300" w:rsidRDefault="00D933B7">
            <w:pPr>
              <w:pStyle w:val="TableListBullet"/>
              <w:numPr>
                <w:ilvl w:val="0"/>
                <w:numId w:val="0"/>
              </w:numPr>
              <w:rPr>
                <w:sz w:val="22"/>
                <w:szCs w:val="22"/>
              </w:rPr>
            </w:pPr>
          </w:p>
        </w:tc>
      </w:tr>
    </w:tbl>
    <w:p w14:paraId="2353A9EF" w14:textId="77777777" w:rsidR="00D933B7" w:rsidRDefault="00D933B7" w:rsidP="00D933B7">
      <w:pPr>
        <w:rPr>
          <w:lang w:eastAsia="en-GB"/>
        </w:rPr>
      </w:pPr>
    </w:p>
    <w:p w14:paraId="4BDE05EE" w14:textId="77777777" w:rsidR="00D933B7" w:rsidRDefault="00D933B7" w:rsidP="00F72C99">
      <w:pPr>
        <w:spacing w:line="259" w:lineRule="auto"/>
        <w:rPr>
          <w:b/>
          <w:bCs/>
        </w:rPr>
      </w:pPr>
    </w:p>
    <w:p w14:paraId="1F965DB2" w14:textId="77777777" w:rsidR="00D933B7" w:rsidRDefault="00D933B7" w:rsidP="00F72C99">
      <w:pPr>
        <w:pStyle w:val="Heading3"/>
      </w:pPr>
      <w:r>
        <w:t>Contribution to the digital transition</w:t>
      </w:r>
    </w:p>
    <w:p w14:paraId="66952E28" w14:textId="77777777" w:rsidR="00D933B7" w:rsidRPr="00BC16D8" w:rsidRDefault="00D933B7" w:rsidP="00D933B7">
      <w:pPr>
        <w:rPr>
          <w:rFonts w:eastAsia="EC Square Sans Pro" w:cs="EC Square Sans Pro"/>
        </w:rPr>
      </w:pPr>
      <w:r>
        <w:rPr>
          <w:rFonts w:eastAsia="EC Square Sans Pro" w:cs="EC Square Sans Pro"/>
          <w:color w:val="000000" w:themeColor="text1"/>
        </w:rPr>
        <w:t>The objective of the programme is to promote solidarity in face of disasters. The programme therefore does not contribute to the digital horizontal priority.</w:t>
      </w:r>
    </w:p>
    <w:p w14:paraId="0418B317" w14:textId="77777777" w:rsidR="00D933B7" w:rsidRDefault="00D933B7" w:rsidP="00D933B7">
      <w:pPr>
        <w:keepNext/>
        <w:keepLines/>
        <w:spacing w:after="0" w:line="240" w:lineRule="auto"/>
        <w:outlineLvl w:val="4"/>
        <w:rPr>
          <w:b/>
          <w:bCs/>
        </w:rPr>
      </w:pPr>
    </w:p>
    <w:p w14:paraId="429B24D0" w14:textId="77777777" w:rsidR="00D933B7" w:rsidRDefault="00D933B7" w:rsidP="00F72C99">
      <w:pPr>
        <w:pStyle w:val="Heading3"/>
      </w:pPr>
      <w:r>
        <w:t>Contribution to strategic technologies (STEP)</w:t>
      </w:r>
    </w:p>
    <w:p w14:paraId="54E026E3" w14:textId="77777777" w:rsidR="00D933B7" w:rsidRDefault="00D933B7" w:rsidP="00D933B7">
      <w:pPr>
        <w:keepNext/>
        <w:keepLines/>
        <w:spacing w:before="600" w:line="240" w:lineRule="auto"/>
        <w:rPr>
          <w:rFonts w:eastAsia="EC Square Sans Pro" w:cs="EC Square Sans Pro"/>
        </w:rPr>
      </w:pPr>
      <w:r>
        <w:rPr>
          <w:rFonts w:eastAsia="EC Square Sans Pro" w:cs="EC Square Sans Pro"/>
          <w:color w:val="000000" w:themeColor="text1"/>
        </w:rPr>
        <w:t>Not applicable</w:t>
      </w:r>
    </w:p>
    <w:p w14:paraId="3640BED0" w14:textId="77777777" w:rsidR="00D933B7" w:rsidRDefault="00D933B7" w:rsidP="00F72C99">
      <w:pPr>
        <w:pStyle w:val="Heading3"/>
      </w:pPr>
      <w:r>
        <w:t>Contribution to reforms</w:t>
      </w:r>
    </w:p>
    <w:p w14:paraId="6CE4FE10" w14:textId="77777777" w:rsidR="00D933B7" w:rsidRDefault="00D933B7" w:rsidP="00D933B7">
      <w:pPr>
        <w:keepNext/>
        <w:keepLines/>
        <w:spacing w:before="600" w:line="240" w:lineRule="auto"/>
        <w:rPr>
          <w:lang w:eastAsia="en-GB"/>
        </w:rPr>
      </w:pPr>
      <w:r>
        <w:rPr>
          <w:lang w:eastAsia="en-GB"/>
        </w:rPr>
        <w:t>Not applicable</w:t>
      </w:r>
    </w:p>
    <w:p w14:paraId="27F3971D" w14:textId="77777777" w:rsidR="00D933B7" w:rsidRDefault="00D933B7" w:rsidP="00D933B7">
      <w:pPr>
        <w:spacing w:line="259" w:lineRule="auto"/>
        <w:rPr>
          <w:lang w:eastAsia="en-GB"/>
        </w:rPr>
      </w:pPr>
      <w:r>
        <w:rPr>
          <w:lang w:eastAsia="en-GB"/>
        </w:rPr>
        <w:br w:type="page"/>
      </w:r>
    </w:p>
    <w:p w14:paraId="46F8EB35" w14:textId="77777777" w:rsidR="00D933B7" w:rsidRDefault="00D933B7" w:rsidP="00D933B7">
      <w:pPr>
        <w:keepNext/>
        <w:keepLines/>
        <w:spacing w:after="0" w:line="240" w:lineRule="auto"/>
        <w:ind w:left="357" w:hanging="357"/>
        <w:outlineLvl w:val="4"/>
        <w:rPr>
          <w:b/>
          <w:bCs/>
        </w:rPr>
      </w:pPr>
    </w:p>
    <w:p w14:paraId="56642885"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985"/>
        <w:gridCol w:w="1560"/>
        <w:gridCol w:w="5772"/>
      </w:tblGrid>
      <w:tr w:rsidR="00D933B7" w:rsidRPr="0047239D" w14:paraId="78D8A99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vAlign w:val="center"/>
          </w:tcPr>
          <w:p w14:paraId="5B734F1B" w14:textId="77777777" w:rsidR="00D933B7" w:rsidRPr="0047239D" w:rsidRDefault="00D933B7">
            <w:pPr>
              <w:jc w:val="left"/>
              <w:rPr>
                <w:lang w:eastAsia="en-GB"/>
              </w:rPr>
            </w:pPr>
            <w:r>
              <w:rPr>
                <w:lang w:eastAsia="en-GB"/>
              </w:rPr>
              <w:t>SDG</w:t>
            </w:r>
          </w:p>
        </w:tc>
        <w:tc>
          <w:tcPr>
            <w:tcW w:w="1560" w:type="dxa"/>
            <w:vAlign w:val="center"/>
          </w:tcPr>
          <w:p w14:paraId="71AEA203"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538A39CF"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34744EE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2AEFF00F" w14:textId="1B28960F" w:rsidR="00D933B7" w:rsidRPr="0047239D" w:rsidRDefault="00AA26CE">
            <w:pPr>
              <w:rPr>
                <w:b w:val="0"/>
                <w:lang w:eastAsia="en-GB"/>
              </w:rPr>
            </w:pPr>
            <w:r w:rsidRPr="007B1F5B">
              <w:rPr>
                <w:b w:val="0"/>
                <w:lang w:eastAsia="en-GB"/>
              </w:rPr>
              <w:t>SDG3: Ensure healthy lives and promote well-being for all at all ages</w:t>
            </w:r>
            <w:r w:rsidR="00D933B7">
              <w:rPr>
                <w:b w:val="0"/>
                <w:lang w:eastAsia="en-GB"/>
              </w:rPr>
              <w:t xml:space="preserve"> </w:t>
            </w:r>
          </w:p>
        </w:tc>
        <w:tc>
          <w:tcPr>
            <w:tcW w:w="1560" w:type="dxa"/>
          </w:tcPr>
          <w:p w14:paraId="51D94B63" w14:textId="77777777" w:rsidR="00D933B7" w:rsidRPr="00DC7C8F"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Yes</w:t>
            </w:r>
          </w:p>
        </w:tc>
        <w:tc>
          <w:tcPr>
            <w:tcW w:w="5772" w:type="dxa"/>
          </w:tcPr>
          <w:p w14:paraId="182DE9F0" w14:textId="77777777" w:rsidR="00D933B7" w:rsidRPr="00DC7C8F" w:rsidRDefault="00D933B7">
            <w:pPr>
              <w:cnfStyle w:val="000000100000" w:firstRow="0" w:lastRow="0" w:firstColumn="0" w:lastColumn="0" w:oddVBand="0" w:evenVBand="0" w:oddHBand="1" w:evenHBand="0" w:firstRowFirstColumn="0" w:firstRowLastColumn="0" w:lastRowFirstColumn="0" w:lastRowLastColumn="0"/>
              <w:rPr>
                <w:lang w:eastAsia="en-GB"/>
              </w:rPr>
            </w:pPr>
            <w:r>
              <w:t>On top of the Medevac (medical evacuations) operations occurring almost every week since early 2022 in the context of Russia´s war of aggression against Ukraine (729 patients transported from Ukraine to EU hospitals in 2025), other Medevac operations took place in 2025, notably Palestinian patients directly evacuated from Gaza (344 patients and 941 relatives) by 14 hosting countries. The UCPM also supported in 2025 the response of epidemics (Mpox, Marburg, Ebola) in countries such as Democratic Republic of the Congo, Sierra Leona, Uganda and Rwanda.</w:t>
            </w:r>
          </w:p>
        </w:tc>
      </w:tr>
      <w:tr w:rsidR="00D933B7" w:rsidRPr="0047239D" w14:paraId="375134A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6D043FB8" w14:textId="7F116E13" w:rsidR="00D933B7" w:rsidRPr="0047239D" w:rsidRDefault="00D7426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r w:rsidR="00D933B7">
              <w:rPr>
                <w:b w:val="0"/>
                <w:lang w:eastAsia="en-GB"/>
              </w:rPr>
              <w:t xml:space="preserve"> </w:t>
            </w:r>
          </w:p>
        </w:tc>
        <w:tc>
          <w:tcPr>
            <w:tcW w:w="1560" w:type="dxa"/>
          </w:tcPr>
          <w:p w14:paraId="570D7871"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3AD277F8"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color w:val="7B7B7B" w:themeColor="accent5" w:themeShade="BF"/>
                <w:lang w:eastAsia="en-GB"/>
              </w:rPr>
            </w:pPr>
            <w:r>
              <w:t xml:space="preserve">The EU has commissioned </w:t>
            </w:r>
            <w:r>
              <w:rPr>
                <w:lang w:eastAsia="en-GB"/>
              </w:rPr>
              <w:t xml:space="preserve">a new comparative study to identify the extent to which preparedness is integrated into early childhood and primary school curricula, including teacher education and teaching materials, across the EU Member States as well as selected Participating States to the UCPM and comparable third countries, as well as a repository of good practices and teachers’ resources. The study will constitute the base for the development of guidelines for the inclusion of preparedness in early childhood and primary education curricula in 2026. </w:t>
            </w:r>
          </w:p>
        </w:tc>
      </w:tr>
      <w:tr w:rsidR="00D933B7" w:rsidRPr="0047239D" w14:paraId="2B47974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415E5A37" w14:textId="5AB8CAAF" w:rsidR="00D933B7" w:rsidRPr="0047239D" w:rsidRDefault="00FD0B5E">
            <w:pPr>
              <w:rPr>
                <w:b w:val="0"/>
                <w:lang w:eastAsia="en-GB"/>
              </w:rPr>
            </w:pPr>
            <w:r w:rsidRPr="0084135A">
              <w:rPr>
                <w:b w:val="0"/>
                <w:lang w:eastAsia="en-GB"/>
              </w:rPr>
              <w:t>SDG5: Achieve gender equality and empower all women and girls</w:t>
            </w:r>
          </w:p>
        </w:tc>
        <w:tc>
          <w:tcPr>
            <w:tcW w:w="1560" w:type="dxa"/>
          </w:tcPr>
          <w:p w14:paraId="5BB7BE8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314427D"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0D9D066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7482EE15" w14:textId="7E44781B" w:rsidR="00D933B7" w:rsidRPr="0047239D" w:rsidRDefault="0023568D">
            <w:pPr>
              <w:rPr>
                <w:b w:val="0"/>
                <w:lang w:eastAsia="en-GB"/>
              </w:rPr>
            </w:pPr>
            <w:r w:rsidRPr="00C74D8B">
              <w:rPr>
                <w:b w:val="0"/>
                <w:lang w:eastAsia="en-GB"/>
              </w:rPr>
              <w:t>SDG6: Ensure availability and sustainable management of water and sanitation for all</w:t>
            </w:r>
            <w:r w:rsidR="00FD0B5E">
              <w:rPr>
                <w:b w:val="0"/>
                <w:lang w:eastAsia="en-GB"/>
              </w:rPr>
              <w:t xml:space="preserve"> </w:t>
            </w:r>
          </w:p>
        </w:tc>
        <w:tc>
          <w:tcPr>
            <w:tcW w:w="1560" w:type="dxa"/>
          </w:tcPr>
          <w:p w14:paraId="5DF4886C" w14:textId="77777777" w:rsidR="00D933B7" w:rsidRPr="00DC7C8F"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9228D8D" w14:textId="77777777" w:rsidR="00D933B7" w:rsidRPr="00DC7C8F"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T</w:t>
            </w:r>
            <w:r>
              <w:t>he EU provides safe drinking water, sanitation, and hygiene support through its humanitarian aid and Civil Protection Mechanism, with its main objective to save and preserve life and alleviate the suffering of populations facing severe environmental health risks and water insecurity in the context of anticipated, ongoing and recent humanitarian crises, for example in Ukraine. The UCPM has also been active in responding to flooded areas with non-food items, health and Water Access, Sanitation and Hygiene material, such as the response to Melissa Hurricane in the Caribbean (Jamaica, Cuba) and in earthquake affected areas such as Myanmar. These donations were offered by Member States and the Emergency Response Coordination Centre co-funded transport and deployment costs.</w:t>
            </w:r>
          </w:p>
        </w:tc>
      </w:tr>
      <w:tr w:rsidR="00D933B7" w:rsidRPr="0047239D" w14:paraId="42FDE80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5C0C8A3E" w14:textId="23C0B087" w:rsidR="00D933B7" w:rsidRPr="0047239D" w:rsidRDefault="00203B50">
            <w:pPr>
              <w:rPr>
                <w:b w:val="0"/>
                <w:lang w:eastAsia="en-GB"/>
              </w:rPr>
            </w:pPr>
            <w:r w:rsidRPr="00203B50">
              <w:rPr>
                <w:b w:val="0"/>
                <w:lang w:eastAsia="en-GB"/>
              </w:rPr>
              <w:t>SDG7: Ensure access to affordable, reliable, sustainable and modern energy for all</w:t>
            </w:r>
            <w:r w:rsidR="00FD0B5E">
              <w:rPr>
                <w:b w:val="0"/>
                <w:lang w:eastAsia="en-GB"/>
              </w:rPr>
              <w:t xml:space="preserve"> </w:t>
            </w:r>
          </w:p>
        </w:tc>
        <w:tc>
          <w:tcPr>
            <w:tcW w:w="1560" w:type="dxa"/>
          </w:tcPr>
          <w:p w14:paraId="68205605"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B90F46E"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The UCPM has continued to provide energy related support to Ukraine, including an entire Thermal Power Plant donated by Lithuania, large equipment donated by Germany and Sweden and other electrical material and generators. These donations allow Ukraine to repair and restore energy production and transmission.</w:t>
            </w:r>
          </w:p>
        </w:tc>
      </w:tr>
      <w:tr w:rsidR="00D933B7" w:rsidRPr="0047239D" w14:paraId="3667579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21BBBDCC" w14:textId="3240E351" w:rsidR="00D933B7" w:rsidRPr="0047239D" w:rsidRDefault="000C5031">
            <w:pPr>
              <w:rPr>
                <w:b w:val="0"/>
                <w:lang w:eastAsia="en-GB"/>
              </w:rPr>
            </w:pPr>
            <w:r w:rsidRPr="000A44D9">
              <w:rPr>
                <w:b w:val="0"/>
                <w:lang w:eastAsia="en-GB"/>
              </w:rPr>
              <w:t>SDG9: Build resilient infrastructure, promote inclusive and sustainable industrialization and foster innovation</w:t>
            </w:r>
            <w:r w:rsidR="00FD0B5E">
              <w:rPr>
                <w:b w:val="0"/>
                <w:lang w:eastAsia="en-GB"/>
              </w:rPr>
              <w:t xml:space="preserve"> </w:t>
            </w:r>
          </w:p>
        </w:tc>
        <w:tc>
          <w:tcPr>
            <w:tcW w:w="1560" w:type="dxa"/>
          </w:tcPr>
          <w:p w14:paraId="3A6CFFBF" w14:textId="77777777" w:rsidR="00D933B7" w:rsidRPr="00DC7C8F"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29C048D" w14:textId="77777777" w:rsidR="00D933B7" w:rsidRPr="00DC7C8F" w:rsidRDefault="00D933B7">
            <w:pPr>
              <w:cnfStyle w:val="000000010000" w:firstRow="0" w:lastRow="0" w:firstColumn="0" w:lastColumn="0" w:oddVBand="0" w:evenVBand="0" w:oddHBand="0" w:evenHBand="1" w:firstRowFirstColumn="0" w:firstRowLastColumn="0" w:lastRowFirstColumn="0" w:lastRowLastColumn="0"/>
              <w:rPr>
                <w:lang w:val="en-IE" w:eastAsia="en-GB"/>
              </w:rPr>
            </w:pPr>
          </w:p>
        </w:tc>
      </w:tr>
      <w:tr w:rsidR="00D933B7" w:rsidRPr="0047239D" w14:paraId="363F14B3"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985" w:type="dxa"/>
          </w:tcPr>
          <w:p w14:paraId="3598D2F7" w14:textId="7E5D5DB5" w:rsidR="00D933B7" w:rsidRPr="0047239D" w:rsidRDefault="00752588">
            <w:pPr>
              <w:rPr>
                <w:b w:val="0"/>
                <w:lang w:eastAsia="en-GB"/>
              </w:rPr>
            </w:pPr>
            <w:r w:rsidRPr="00DB731B">
              <w:rPr>
                <w:b w:val="0"/>
                <w:lang w:eastAsia="en-GB"/>
              </w:rPr>
              <w:t>SDG10: Reduce inequalities within and among countries</w:t>
            </w:r>
          </w:p>
        </w:tc>
        <w:tc>
          <w:tcPr>
            <w:tcW w:w="1560" w:type="dxa"/>
          </w:tcPr>
          <w:p w14:paraId="42E22FA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7A4B4FBE"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 xml:space="preserve">The UCPM Training, Exercises and Exchange of Expert Programmes promote gender balance, equality and consideration of vulnerable groups and persons with disabilities, including in exercise projects and scenarios. Further, the UCPM deployable training curricula mainstreams Diversity and Inclusion (D&amp;I) in all training courses, with dedicated D&amp;I learning objectives and simulated exercise scenarios and injects on D&amp;I, accompanied by a 1) D&amp;I Handbook, 2) D&amp;I Manual for UCPM trainers, as well as 3) Training of Trainers for all UCPM training staff. </w:t>
            </w:r>
          </w:p>
        </w:tc>
      </w:tr>
      <w:tr w:rsidR="00D933B7" w:rsidRPr="0047239D" w14:paraId="4AF6E67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2D09E76D" w14:textId="5EE0ED4D" w:rsidR="00D933B7" w:rsidRPr="0047239D" w:rsidRDefault="00685ACC">
            <w:pPr>
              <w:rPr>
                <w:b w:val="0"/>
                <w:lang w:eastAsia="en-GB"/>
              </w:rPr>
            </w:pPr>
            <w:r w:rsidRPr="00DB1942">
              <w:rPr>
                <w:b w:val="0"/>
                <w:bCs/>
              </w:rPr>
              <w:t>SDG11: Make cities and human settlements inclusive, safe, resilient and sustainable</w:t>
            </w:r>
            <w:r w:rsidR="00752588">
              <w:rPr>
                <w:b w:val="0"/>
                <w:bCs/>
              </w:rPr>
              <w:t xml:space="preserve"> </w:t>
            </w:r>
          </w:p>
        </w:tc>
        <w:tc>
          <w:tcPr>
            <w:tcW w:w="1560" w:type="dxa"/>
          </w:tcPr>
          <w:p w14:paraId="7000169D" w14:textId="77777777" w:rsidR="00D933B7" w:rsidRPr="00E00C56" w:rsidRDefault="00D933B7">
            <w:pPr>
              <w:jc w:val="center"/>
              <w:cnfStyle w:val="000000010000" w:firstRow="0" w:lastRow="0" w:firstColumn="0" w:lastColumn="0" w:oddVBand="0" w:evenVBand="0" w:oddHBand="0" w:evenHBand="1" w:firstRowFirstColumn="0" w:firstRowLastColumn="0" w:lastRowFirstColumn="0" w:lastRowLastColumn="0"/>
              <w:rPr>
                <w:color w:val="FF0000"/>
                <w:lang w:eastAsia="en-GB"/>
              </w:rPr>
            </w:pPr>
            <w:r>
              <w:t>Yes</w:t>
            </w:r>
          </w:p>
        </w:tc>
        <w:tc>
          <w:tcPr>
            <w:tcW w:w="5772" w:type="dxa"/>
          </w:tcPr>
          <w:p w14:paraId="4E7072F4" w14:textId="77777777" w:rsidR="00D933B7" w:rsidRPr="00E00C56" w:rsidRDefault="00D933B7">
            <w:pPr>
              <w:cnfStyle w:val="000000010000" w:firstRow="0" w:lastRow="0" w:firstColumn="0" w:lastColumn="0" w:oddVBand="0" w:evenVBand="0" w:oddHBand="0" w:evenHBand="1" w:firstRowFirstColumn="0" w:firstRowLastColumn="0" w:lastRowFirstColumn="0" w:lastRowLastColumn="0"/>
              <w:rPr>
                <w:color w:val="FF0000"/>
                <w:lang w:val="en-IE" w:eastAsia="en-GB"/>
              </w:rPr>
            </w:pPr>
          </w:p>
        </w:tc>
      </w:tr>
      <w:tr w:rsidR="00D933B7" w:rsidRPr="0047239D" w14:paraId="2F020C8C" w14:textId="77777777">
        <w:trPr>
          <w:cnfStyle w:val="000000100000" w:firstRow="0" w:lastRow="0" w:firstColumn="0" w:lastColumn="0" w:oddVBand="0" w:evenVBand="0" w:oddHBand="1" w:evenHBand="0" w:firstRowFirstColumn="0" w:firstRowLastColumn="0" w:lastRowFirstColumn="0" w:lastRowLastColumn="0"/>
          <w:trHeight w:val="716"/>
        </w:trPr>
        <w:tc>
          <w:tcPr>
            <w:cnfStyle w:val="001000000000" w:firstRow="0" w:lastRow="0" w:firstColumn="1" w:lastColumn="0" w:oddVBand="0" w:evenVBand="0" w:oddHBand="0" w:evenHBand="0" w:firstRowFirstColumn="0" w:firstRowLastColumn="0" w:lastRowFirstColumn="0" w:lastRowLastColumn="0"/>
            <w:tcW w:w="1985" w:type="dxa"/>
          </w:tcPr>
          <w:p w14:paraId="7CF42550" w14:textId="75FC893F" w:rsidR="00D933B7" w:rsidRPr="0047239D" w:rsidRDefault="00C941C9">
            <w:pPr>
              <w:spacing w:after="0"/>
              <w:rPr>
                <w:b w:val="0"/>
                <w:lang w:eastAsia="en-GB"/>
              </w:rPr>
            </w:pPr>
            <w:r w:rsidRPr="00C941C9">
              <w:rPr>
                <w:b w:val="0"/>
              </w:rPr>
              <w:t>SDG13: Take urgent action to combat climate change and its impacts</w:t>
            </w:r>
          </w:p>
        </w:tc>
        <w:tc>
          <w:tcPr>
            <w:tcW w:w="1560" w:type="dxa"/>
          </w:tcPr>
          <w:p w14:paraId="3D487635" w14:textId="77777777" w:rsidR="00D933B7" w:rsidRPr="0017029D" w:rsidRDefault="00D933B7">
            <w:pPr>
              <w:jc w:val="center"/>
              <w:cnfStyle w:val="000000100000" w:firstRow="0" w:lastRow="0" w:firstColumn="0" w:lastColumn="0" w:oddVBand="0" w:evenVBand="0" w:oddHBand="1" w:evenHBand="0" w:firstRowFirstColumn="0" w:firstRowLastColumn="0" w:lastRowFirstColumn="0" w:lastRowLastColumn="0"/>
              <w:rPr>
                <w:color w:val="FF0000"/>
                <w:lang w:eastAsia="en-GB"/>
              </w:rPr>
            </w:pPr>
            <w:r>
              <w:t>Yes</w:t>
            </w:r>
          </w:p>
        </w:tc>
        <w:tc>
          <w:tcPr>
            <w:tcW w:w="5772" w:type="dxa"/>
          </w:tcPr>
          <w:p w14:paraId="1FEBAABE" w14:textId="77777777" w:rsidR="00D933B7" w:rsidRPr="0017029D" w:rsidRDefault="00D933B7">
            <w:pPr>
              <w:cnfStyle w:val="000000100000" w:firstRow="0" w:lastRow="0" w:firstColumn="0" w:lastColumn="0" w:oddVBand="0" w:evenVBand="0" w:oddHBand="1" w:evenHBand="0" w:firstRowFirstColumn="0" w:firstRowLastColumn="0" w:lastRowFirstColumn="0" w:lastRowLastColumn="0"/>
              <w:rPr>
                <w:color w:val="FF0000"/>
                <w:lang w:eastAsia="en-GB"/>
              </w:rPr>
            </w:pPr>
          </w:p>
        </w:tc>
      </w:tr>
    </w:tbl>
    <w:p w14:paraId="59392D87" w14:textId="77777777" w:rsidR="00D933B7" w:rsidRDefault="00D933B7" w:rsidP="00D933B7">
      <w:pPr>
        <w:sectPr w:rsidR="00D933B7" w:rsidSect="00D933B7">
          <w:headerReference w:type="even" r:id="rId266"/>
          <w:headerReference w:type="default" r:id="rId267"/>
          <w:footerReference w:type="even" r:id="rId268"/>
          <w:footerReference w:type="default" r:id="rId269"/>
          <w:headerReference w:type="first" r:id="rId270"/>
          <w:footerReference w:type="first" r:id="rId271"/>
          <w:pgSz w:w="11906" w:h="16838"/>
          <w:pgMar w:top="1440" w:right="1133" w:bottom="1440" w:left="1134" w:header="708" w:footer="708" w:gutter="0"/>
          <w:cols w:space="708"/>
          <w:docGrid w:linePitch="360"/>
        </w:sectPr>
      </w:pPr>
    </w:p>
    <w:p w14:paraId="01948590" w14:textId="6F545555" w:rsidR="00D933B7" w:rsidRPr="00137E12" w:rsidRDefault="00CA24C4" w:rsidP="00D933B7">
      <w:pPr>
        <w:pStyle w:val="Heading1"/>
      </w:pPr>
      <w:bookmarkStart w:id="51" w:name="toc_sec_17"/>
      <w:bookmarkStart w:id="52" w:name="_Toc228976538"/>
      <w:bookmarkEnd w:id="51"/>
      <w:r>
        <w:rPr>
          <w:noProof/>
        </w:rPr>
        <w:t>E</w:t>
      </w:r>
      <w:r w:rsidR="00D933B7" w:rsidRPr="00137E12">
        <w:rPr>
          <w:noProof/>
        </w:rPr>
        <w:t>U4HEALTH</w:t>
      </w:r>
      <w:bookmarkEnd w:id="52"/>
    </w:p>
    <w:p w14:paraId="39D49FE8" w14:textId="77777777" w:rsidR="00D933B7" w:rsidRDefault="00D933B7" w:rsidP="00D933B7">
      <w:pPr>
        <w:pStyle w:val="Heading2"/>
        <w:rPr>
          <w:rFonts w:ascii="EC Square Sans Pro Medium" w:hAnsi="EC Square Sans Pro Medium"/>
          <w:lang w:val="en-IE" w:eastAsia="en-GB"/>
        </w:rPr>
      </w:pPr>
      <w:r w:rsidRPr="008353C8">
        <w:t>EU PROGRAMME FOR A HEALTHIER AND SAFER UNION</w:t>
      </w:r>
    </w:p>
    <w:p w14:paraId="2D0762C5" w14:textId="38F45B80" w:rsidR="00D933B7" w:rsidRPr="00FF01D4" w:rsidRDefault="008F7872" w:rsidP="008F7872">
      <w:pPr>
        <w:pStyle w:val="Heading2"/>
        <w:rPr>
          <w:rFonts w:eastAsiaTheme="majorEastAsia"/>
          <w:lang w:val="en-IE" w:eastAsia="en-GB"/>
        </w:rPr>
      </w:pPr>
      <w:r>
        <w:rPr>
          <w:rFonts w:ascii="EC Square Sans Pro Medium" w:eastAsiaTheme="majorEastAsia" w:hAnsi="EC Square Sans Pro Medium" w:cstheme="majorBidi"/>
          <w:szCs w:val="32"/>
          <w:lang w:val="en-IE" w:eastAsia="en-GB"/>
        </w:rPr>
        <w:t>Concrete examples of achievements</w:t>
      </w:r>
    </w:p>
    <w:p w14:paraId="0F64FC8E" w14:textId="77777777" w:rsidR="00D933B7" w:rsidRPr="00FF01D4" w:rsidRDefault="00D933B7" w:rsidP="00D933B7">
      <w:pPr>
        <w:rPr>
          <w:rFonts w:ascii="Calibri" w:hAnsi="Calibri" w:cs="Calibri"/>
          <w:b/>
          <w:bCs/>
          <w:i/>
          <w:iCs/>
          <w:lang w:val="en-IE"/>
        </w:rPr>
      </w:pPr>
      <w:bookmarkStart w:id="53" w:name="_Hlk220422240"/>
    </w:p>
    <w:tbl>
      <w:tblPr>
        <w:tblStyle w:val="PPO2021"/>
        <w:tblW w:w="10632" w:type="dxa"/>
        <w:jc w:val="left"/>
        <w:tblInd w:w="-426" w:type="dxa"/>
        <w:tblLayout w:type="fixed"/>
        <w:tblCellMar>
          <w:left w:w="115" w:type="dxa"/>
          <w:right w:w="115" w:type="dxa"/>
        </w:tblCellMar>
        <w:tblLook w:val="0200" w:firstRow="0" w:lastRow="0" w:firstColumn="0" w:lastColumn="0" w:noHBand="1" w:noVBand="0"/>
      </w:tblPr>
      <w:tblGrid>
        <w:gridCol w:w="2836"/>
        <w:gridCol w:w="2977"/>
        <w:gridCol w:w="2693"/>
        <w:gridCol w:w="2126"/>
      </w:tblGrid>
      <w:tr w:rsidR="00D933B7" w:rsidRPr="00FF01D4" w14:paraId="4F2BE607" w14:textId="77777777">
        <w:trPr>
          <w:trHeight w:val="1584"/>
          <w:jc w:val="left"/>
        </w:trPr>
        <w:tc>
          <w:tcPr>
            <w:tcW w:w="2836" w:type="dxa"/>
          </w:tcPr>
          <w:p w14:paraId="30399706" w14:textId="77777777" w:rsidR="00D933B7" w:rsidRPr="00C32FC9" w:rsidRDefault="00D933B7">
            <w:pPr>
              <w:spacing w:before="120" w:after="120"/>
              <w:rPr>
                <w:b/>
                <w:sz w:val="28"/>
                <w:szCs w:val="28"/>
                <w:lang w:val="en-IE"/>
              </w:rPr>
            </w:pPr>
            <w:bookmarkStart w:id="54" w:name="_Hlk224553055"/>
            <w:bookmarkEnd w:id="53"/>
            <w:r w:rsidRPr="001F2F66">
              <w:rPr>
                <w:b/>
                <w:sz w:val="28"/>
                <w:szCs w:val="28"/>
                <w:lang w:val="en-IE"/>
              </w:rPr>
              <w:t>100</w:t>
            </w:r>
          </w:p>
          <w:p w14:paraId="2C6386F0" w14:textId="77777777" w:rsidR="00D933B7" w:rsidRPr="00C32FC9" w:rsidRDefault="00D933B7">
            <w:pPr>
              <w:spacing w:before="120" w:after="120"/>
              <w:rPr>
                <w:rFonts w:eastAsia="Calibri" w:cs="Arial"/>
                <w:lang w:val="en-IE"/>
              </w:rPr>
            </w:pPr>
            <w:r>
              <w:rPr>
                <w:rFonts w:eastAsia="Calibri" w:cs="Arial"/>
                <w:lang w:val="en-IE"/>
              </w:rPr>
              <w:t xml:space="preserve">high-standard Comprehensive Cancer Centres </w:t>
            </w:r>
            <w:bookmarkEnd w:id="54"/>
            <w:r>
              <w:rPr>
                <w:rFonts w:eastAsia="Calibri" w:cs="Arial"/>
                <w:lang w:val="en-IE"/>
              </w:rPr>
              <w:t xml:space="preserve">covering all EU Member States </w:t>
            </w:r>
          </w:p>
          <w:p w14:paraId="013C8327" w14:textId="77777777" w:rsidR="00D933B7" w:rsidRPr="00C32FC9" w:rsidRDefault="00D933B7">
            <w:pPr>
              <w:spacing w:before="120" w:after="120"/>
              <w:rPr>
                <w:lang w:val="en-IE"/>
              </w:rPr>
            </w:pPr>
            <w:r>
              <w:rPr>
                <w:rFonts w:eastAsia="Calibri" w:cs="Arial"/>
                <w:lang w:val="en-IE"/>
              </w:rPr>
              <w:t>will collaborate in an EU network launched in 2025 by the Joint Action ‘</w:t>
            </w:r>
            <w:r>
              <w:rPr>
                <w:rFonts w:eastAsia="Calibri" w:cs="Arial"/>
              </w:rPr>
              <w:t>European Network of Comprehensive Cancer Centres’</w:t>
            </w:r>
            <w:r>
              <w:rPr>
                <w:rFonts w:eastAsia="Calibri" w:cs="Arial"/>
                <w:lang w:val="en-IE"/>
              </w:rPr>
              <w:t xml:space="preserve"> to ensure that by 2030, 90% of eligible patients across the EU have access to high-quality cancer care.</w:t>
            </w:r>
          </w:p>
        </w:tc>
        <w:tc>
          <w:tcPr>
            <w:cnfStyle w:val="000001000000" w:firstRow="0" w:lastRow="0" w:firstColumn="0" w:lastColumn="0" w:oddVBand="0" w:evenVBand="1" w:oddHBand="0" w:evenHBand="0" w:firstRowFirstColumn="0" w:firstRowLastColumn="0" w:lastRowFirstColumn="0" w:lastRowLastColumn="0"/>
            <w:tcW w:w="2977" w:type="dxa"/>
          </w:tcPr>
          <w:p w14:paraId="09801A1B" w14:textId="77777777" w:rsidR="00D933B7" w:rsidRPr="00C32FC9" w:rsidRDefault="00D933B7">
            <w:pPr>
              <w:spacing w:before="120" w:after="120"/>
              <w:rPr>
                <w:rFonts w:ascii="Arial" w:eastAsia="Arial" w:hAnsi="Arial" w:cs="Arial"/>
                <w:b/>
                <w:bCs/>
                <w:color w:val="00002E"/>
                <w:sz w:val="36"/>
                <w:szCs w:val="36"/>
                <w:lang w:val="en-IE"/>
              </w:rPr>
            </w:pPr>
            <w:r w:rsidRPr="001F2F66">
              <w:rPr>
                <w:b/>
                <w:bCs/>
                <w:sz w:val="28"/>
                <w:szCs w:val="28"/>
                <w:lang w:val="en-IE"/>
              </w:rPr>
              <w:t>2.66</w:t>
            </w:r>
            <w:r w:rsidRPr="001F2F66">
              <w:rPr>
                <w:rFonts w:ascii="Calibri" w:hAnsi="Calibri" w:cs="Calibri"/>
                <w:b/>
                <w:bCs/>
                <w:sz w:val="28"/>
                <w:szCs w:val="28"/>
                <w:lang w:val="en-IE"/>
              </w:rPr>
              <w:t> </w:t>
            </w:r>
            <w:r w:rsidRPr="001F2F66">
              <w:rPr>
                <w:b/>
                <w:bCs/>
                <w:sz w:val="28"/>
                <w:szCs w:val="28"/>
                <w:lang w:val="en-IE"/>
              </w:rPr>
              <w:t>million</w:t>
            </w:r>
            <w:r>
              <w:rPr>
                <w:b/>
                <w:bCs/>
                <w:sz w:val="28"/>
                <w:szCs w:val="28"/>
                <w:lang w:val="en-IE"/>
              </w:rPr>
              <w:t xml:space="preserve"> </w:t>
            </w:r>
          </w:p>
          <w:p w14:paraId="1276345C" w14:textId="77777777" w:rsidR="00D933B7" w:rsidRPr="00C32FC9" w:rsidRDefault="00D933B7">
            <w:pPr>
              <w:spacing w:before="120" w:after="120"/>
              <w:rPr>
                <w:lang w:val="en-IE"/>
              </w:rPr>
            </w:pPr>
            <w:r>
              <w:rPr>
                <w:lang w:val="en-IE"/>
              </w:rPr>
              <w:t xml:space="preserve">patients with rare conditions </w:t>
            </w:r>
          </w:p>
          <w:p w14:paraId="5BC37564" w14:textId="77777777" w:rsidR="00D933B7" w:rsidRPr="00C32FC9" w:rsidRDefault="00D933B7">
            <w:pPr>
              <w:spacing w:before="120" w:after="120"/>
              <w:rPr>
                <w:lang w:val="en-IE"/>
              </w:rPr>
            </w:pPr>
            <w:r>
              <w:rPr>
                <w:lang w:val="en-IE"/>
              </w:rPr>
              <w:t>benefited from access to diagnosis and treatment in the 24 European reference networks by the end of 2025.</w:t>
            </w:r>
          </w:p>
        </w:tc>
        <w:tc>
          <w:tcPr>
            <w:tcW w:w="2693" w:type="dxa"/>
            <w:tcBorders>
              <w:bottom w:val="single" w:sz="4" w:space="0" w:color="8C8C8C"/>
            </w:tcBorders>
          </w:tcPr>
          <w:p w14:paraId="747B55DA" w14:textId="77777777" w:rsidR="00D933B7" w:rsidRPr="00C32FC9" w:rsidRDefault="00D933B7">
            <w:pPr>
              <w:spacing w:before="120" w:after="120"/>
              <w:cnfStyle w:val="000000000000" w:firstRow="0" w:lastRow="0" w:firstColumn="0" w:lastColumn="0" w:oddVBand="0" w:evenVBand="0" w:oddHBand="0" w:evenHBand="0" w:firstRowFirstColumn="0" w:firstRowLastColumn="0" w:lastRowFirstColumn="0" w:lastRowLastColumn="0"/>
              <w:rPr>
                <w:b/>
                <w:bCs/>
                <w:sz w:val="28"/>
                <w:szCs w:val="28"/>
                <w:lang w:val="en-IE"/>
              </w:rPr>
            </w:pPr>
            <w:r w:rsidRPr="001F2F66">
              <w:rPr>
                <w:b/>
                <w:bCs/>
                <w:sz w:val="28"/>
                <w:szCs w:val="28"/>
                <w:lang w:val="en-IE"/>
              </w:rPr>
              <w:t>16</w:t>
            </w:r>
            <w:r>
              <w:rPr>
                <w:b/>
                <w:bCs/>
                <w:sz w:val="28"/>
                <w:szCs w:val="28"/>
                <w:lang w:val="en-IE"/>
              </w:rPr>
              <w:t xml:space="preserve"> </w:t>
            </w:r>
          </w:p>
          <w:p w14:paraId="3A999085" w14:textId="77777777" w:rsidR="00D933B7" w:rsidRPr="00C32FC9" w:rsidRDefault="00D933B7">
            <w:pPr>
              <w:spacing w:before="120"/>
              <w:cnfStyle w:val="000000000000" w:firstRow="0" w:lastRow="0" w:firstColumn="0" w:lastColumn="0" w:oddVBand="0" w:evenVBand="0" w:oddHBand="0" w:evenHBand="0" w:firstRowFirstColumn="0" w:firstRowLastColumn="0" w:lastRowFirstColumn="0" w:lastRowLastColumn="0"/>
              <w:rPr>
                <w:lang w:val="en-IE"/>
              </w:rPr>
            </w:pPr>
            <w:r>
              <w:rPr>
                <w:lang w:val="en-IE"/>
              </w:rPr>
              <w:t xml:space="preserve">EU Member States and Norway </w:t>
            </w:r>
          </w:p>
          <w:p w14:paraId="304A0FC4" w14:textId="77777777" w:rsidR="00D933B7" w:rsidRPr="00C32FC9" w:rsidRDefault="00D933B7">
            <w:pPr>
              <w:spacing w:before="120"/>
              <w:cnfStyle w:val="000000000000" w:firstRow="0" w:lastRow="0" w:firstColumn="0" w:lastColumn="0" w:oddVBand="0" w:evenVBand="0" w:oddHBand="0" w:evenHBand="0" w:firstRowFirstColumn="0" w:firstRowLastColumn="0" w:lastRowFirstColumn="0" w:lastRowLastColumn="0"/>
              <w:rPr>
                <w:lang w:val="en-IE"/>
              </w:rPr>
            </w:pPr>
            <w:r>
              <w:rPr>
                <w:lang w:val="en-IE"/>
              </w:rPr>
              <w:t>are exchanging Patient Summaries and ePrescription cross-border using the MyHealth@EU infrastructure.</w:t>
            </w:r>
          </w:p>
        </w:tc>
        <w:tc>
          <w:tcPr>
            <w:cnfStyle w:val="000001000000" w:firstRow="0" w:lastRow="0" w:firstColumn="0" w:lastColumn="0" w:oddVBand="0" w:evenVBand="1" w:oddHBand="0" w:evenHBand="0" w:firstRowFirstColumn="0" w:firstRowLastColumn="0" w:lastRowFirstColumn="0" w:lastRowLastColumn="0"/>
            <w:tcW w:w="2126" w:type="dxa"/>
          </w:tcPr>
          <w:p w14:paraId="244B96B1" w14:textId="77777777" w:rsidR="00D933B7" w:rsidRPr="00C32FC9" w:rsidRDefault="00D933B7">
            <w:pPr>
              <w:spacing w:before="120" w:after="120"/>
              <w:rPr>
                <w:b/>
                <w:bCs/>
                <w:lang w:val="en-IE"/>
              </w:rPr>
            </w:pPr>
            <w:r w:rsidRPr="001F2F66">
              <w:rPr>
                <w:b/>
                <w:bCs/>
                <w:sz w:val="28"/>
                <w:szCs w:val="28"/>
                <w:lang w:val="en-IE"/>
              </w:rPr>
              <w:t>30</w:t>
            </w:r>
          </w:p>
          <w:p w14:paraId="02E0B888" w14:textId="77777777" w:rsidR="00D933B7" w:rsidRPr="00C32FC9" w:rsidRDefault="00D933B7">
            <w:pPr>
              <w:spacing w:after="0" w:line="240" w:lineRule="auto"/>
              <w:rPr>
                <w:lang w:val="en-IE"/>
              </w:rPr>
            </w:pPr>
            <w:r>
              <w:rPr>
                <w:lang w:val="en-IE"/>
              </w:rPr>
              <w:t xml:space="preserve">joint inspections of medical device manufacturers </w:t>
            </w:r>
          </w:p>
          <w:p w14:paraId="0213DDAD" w14:textId="77777777" w:rsidR="00D933B7" w:rsidRPr="00C32FC9" w:rsidRDefault="00D933B7">
            <w:pPr>
              <w:spacing w:after="0" w:line="240" w:lineRule="auto"/>
              <w:rPr>
                <w:sz w:val="28"/>
                <w:szCs w:val="28"/>
                <w:lang w:val="en-IE"/>
              </w:rPr>
            </w:pPr>
            <w:r>
              <w:rPr>
                <w:lang w:val="en-IE"/>
              </w:rPr>
              <w:t>took place between 2024-2026 under the Joint Action on Reinforced Market Surveillance for Medical Devices and In Vitro Diagnostics to implement the relevant rules under the regulatory framework for medical devices and in vitro diagnostics.</w:t>
            </w:r>
          </w:p>
        </w:tc>
      </w:tr>
      <w:tr w:rsidR="00D933B7" w:rsidRPr="00FF01D4" w14:paraId="026FC767" w14:textId="77777777">
        <w:trPr>
          <w:trHeight w:val="1034"/>
          <w:jc w:val="left"/>
        </w:trPr>
        <w:tc>
          <w:tcPr>
            <w:tcW w:w="2836" w:type="dxa"/>
          </w:tcPr>
          <w:p w14:paraId="62248383" w14:textId="77777777" w:rsidR="00D933B7" w:rsidRPr="00C32FC9" w:rsidRDefault="00D933B7">
            <w:pPr>
              <w:spacing w:before="120" w:after="120"/>
              <w:rPr>
                <w:b/>
                <w:bCs/>
                <w:sz w:val="28"/>
                <w:szCs w:val="28"/>
                <w:lang w:val="en-IE"/>
              </w:rPr>
            </w:pPr>
            <w:r w:rsidRPr="001F2F66">
              <w:rPr>
                <w:b/>
                <w:bCs/>
                <w:sz w:val="28"/>
                <w:szCs w:val="28"/>
                <w:lang w:val="en-IE"/>
              </w:rPr>
              <w:t>33</w:t>
            </w:r>
            <w:r>
              <w:rPr>
                <w:b/>
                <w:bCs/>
                <w:sz w:val="28"/>
                <w:szCs w:val="28"/>
                <w:lang w:val="en-IE"/>
              </w:rPr>
              <w:t xml:space="preserve"> </w:t>
            </w:r>
          </w:p>
          <w:p w14:paraId="2DD61D25" w14:textId="77777777" w:rsidR="00D933B7" w:rsidRPr="00C32FC9" w:rsidRDefault="00D933B7">
            <w:pPr>
              <w:spacing w:before="120" w:after="120"/>
              <w:rPr>
                <w:rFonts w:eastAsia="EC Square Sans Pro" w:cs="EC Square Sans Pro"/>
                <w:lang w:val="en-IE"/>
              </w:rPr>
            </w:pPr>
            <w:r>
              <w:rPr>
                <w:rFonts w:eastAsia="EC Square Sans Pro" w:cs="EC Square Sans Pro"/>
                <w:lang w:val="en-IE"/>
              </w:rPr>
              <w:t xml:space="preserve">countries are participating in the Joint Action </w:t>
            </w:r>
            <w:r>
              <w:rPr>
                <w:lang w:val="en-IE"/>
              </w:rPr>
              <w:t>for Scaling-up of</w:t>
            </w:r>
            <w:r>
              <w:rPr>
                <w:rFonts w:eastAsia="EC Square Sans Pro" w:cs="EC Square Sans Pro"/>
                <w:lang w:val="en-IE"/>
              </w:rPr>
              <w:t xml:space="preserve"> National Systems for Vector Threat Detection and Control Capacity, </w:t>
            </w:r>
          </w:p>
          <w:p w14:paraId="0A28E525" w14:textId="77777777" w:rsidR="00D933B7" w:rsidRPr="00C32FC9" w:rsidRDefault="00D933B7">
            <w:pPr>
              <w:spacing w:before="120" w:after="120"/>
              <w:rPr>
                <w:sz w:val="28"/>
                <w:szCs w:val="28"/>
                <w:lang w:val="en-IE"/>
              </w:rPr>
            </w:pPr>
            <w:r>
              <w:rPr>
                <w:rFonts w:eastAsia="EC Square Sans Pro" w:cs="EC Square Sans Pro"/>
                <w:lang w:val="en-IE"/>
              </w:rPr>
              <w:t xml:space="preserve">align with EU health and climate goals, to develop and implement countermeasures for control of </w:t>
            </w:r>
            <w:r>
              <w:rPr>
                <w:lang w:val="en-IE"/>
              </w:rPr>
              <w:t>disease-transmitting vectors, including physical, biological and chemical methods.</w:t>
            </w:r>
          </w:p>
        </w:tc>
        <w:tc>
          <w:tcPr>
            <w:cnfStyle w:val="000001000000" w:firstRow="0" w:lastRow="0" w:firstColumn="0" w:lastColumn="0" w:oddVBand="0" w:evenVBand="1" w:oddHBand="0" w:evenHBand="0" w:firstRowFirstColumn="0" w:firstRowLastColumn="0" w:lastRowFirstColumn="0" w:lastRowLastColumn="0"/>
            <w:tcW w:w="2977" w:type="dxa"/>
          </w:tcPr>
          <w:p w14:paraId="5DEB619B" w14:textId="77777777" w:rsidR="00D933B7" w:rsidRPr="00C32FC9" w:rsidRDefault="00D933B7">
            <w:pPr>
              <w:spacing w:before="120" w:after="120"/>
              <w:rPr>
                <w:rFonts w:eastAsia="EC Square Sans Pro" w:cs="EC Square Sans Pro"/>
                <w:b/>
                <w:bCs/>
                <w:sz w:val="28"/>
                <w:szCs w:val="28"/>
                <w:lang w:val="en-IE"/>
              </w:rPr>
            </w:pPr>
            <w:r w:rsidRPr="001F2F66">
              <w:rPr>
                <w:rFonts w:eastAsia="EC Square Sans Pro" w:cs="EC Square Sans Pro"/>
                <w:b/>
                <w:bCs/>
                <w:sz w:val="28"/>
                <w:szCs w:val="28"/>
                <w:lang w:val="en-IE"/>
              </w:rPr>
              <w:t>12</w:t>
            </w:r>
          </w:p>
          <w:p w14:paraId="2A0C54BF" w14:textId="77777777" w:rsidR="00D933B7" w:rsidRPr="00C32FC9" w:rsidRDefault="00D933B7">
            <w:pPr>
              <w:spacing w:before="120" w:after="120"/>
              <w:rPr>
                <w:rFonts w:eastAsia="EC Square Sans Pro" w:cs="EC Square Sans Pro"/>
                <w:lang w:val="en-IE"/>
              </w:rPr>
            </w:pPr>
            <w:r>
              <w:rPr>
                <w:rFonts w:eastAsia="EC Square Sans Pro" w:cs="EC Square Sans Pro"/>
                <w:lang w:val="en-IE"/>
              </w:rPr>
              <w:t xml:space="preserve">beneficiaries from seven Member States have established the European Vaccine Hub </w:t>
            </w:r>
          </w:p>
          <w:p w14:paraId="361BEA45" w14:textId="77777777" w:rsidR="00D933B7" w:rsidRPr="00C32FC9" w:rsidRDefault="00D933B7">
            <w:pPr>
              <w:spacing w:before="120" w:after="120"/>
              <w:rPr>
                <w:sz w:val="28"/>
                <w:szCs w:val="28"/>
                <w:lang w:val="en-IE"/>
              </w:rPr>
            </w:pPr>
            <w:r>
              <w:rPr>
                <w:rFonts w:eastAsia="EC Square Sans Pro" w:cs="EC Square Sans Pro"/>
                <w:lang w:val="en-IE"/>
              </w:rPr>
              <w:t>by aligning existing nationally funded vaccine research and development investments into a collaborative network for end-to-end vaccine delivery, leveraging their extensive expertise in vaccine discovery, development, clinical trials and manufacturing.</w:t>
            </w:r>
          </w:p>
        </w:tc>
        <w:tc>
          <w:tcPr>
            <w:tcW w:w="2693" w:type="dxa"/>
            <w:tcBorders>
              <w:bottom w:val="single" w:sz="4" w:space="0" w:color="8C8C8C"/>
            </w:tcBorders>
          </w:tcPr>
          <w:p w14:paraId="67F72C76" w14:textId="77777777" w:rsidR="00D933B7" w:rsidRPr="00C32FC9" w:rsidRDefault="00D933B7">
            <w:pPr>
              <w:cnfStyle w:val="000000000000" w:firstRow="0" w:lastRow="0" w:firstColumn="0" w:lastColumn="0" w:oddVBand="0" w:evenVBand="0" w:oddHBand="0" w:evenHBand="0" w:firstRowFirstColumn="0" w:firstRowLastColumn="0" w:lastRowFirstColumn="0" w:lastRowLastColumn="0"/>
              <w:rPr>
                <w:b/>
                <w:bCs/>
                <w:sz w:val="28"/>
                <w:szCs w:val="28"/>
                <w:lang w:val="en-IE"/>
              </w:rPr>
            </w:pPr>
            <w:r w:rsidRPr="001F2F66">
              <w:rPr>
                <w:b/>
                <w:bCs/>
                <w:sz w:val="28"/>
                <w:szCs w:val="28"/>
                <w:lang w:val="en-IE"/>
              </w:rPr>
              <w:t>4</w:t>
            </w:r>
          </w:p>
          <w:p w14:paraId="10718B14" w14:textId="77777777" w:rsidR="00D933B7" w:rsidRPr="00C32FC9" w:rsidRDefault="00D933B7">
            <w:pPr>
              <w:spacing w:before="120"/>
              <w:cnfStyle w:val="000000000000" w:firstRow="0" w:lastRow="0" w:firstColumn="0" w:lastColumn="0" w:oddVBand="0" w:evenVBand="0" w:oddHBand="0" w:evenHBand="0" w:firstRowFirstColumn="0" w:firstRowLastColumn="0" w:lastRowFirstColumn="0" w:lastRowLastColumn="0"/>
              <w:rPr>
                <w:rFonts w:eastAsia="EC Square Sans Pro" w:cs="EC Square Sans Pro"/>
                <w:lang w:val="en-IE"/>
              </w:rPr>
            </w:pPr>
            <w:r>
              <w:rPr>
                <w:rFonts w:eastAsia="EC Square Sans Pro" w:cs="EC Square Sans Pro"/>
                <w:lang w:val="en-IE"/>
              </w:rPr>
              <w:t xml:space="preserve">loan agreements have been signed </w:t>
            </w:r>
          </w:p>
          <w:p w14:paraId="6EF13A6E" w14:textId="77777777" w:rsidR="00D933B7" w:rsidRPr="00C32FC9" w:rsidRDefault="00D933B7">
            <w:pPr>
              <w:cnfStyle w:val="000000000000" w:firstRow="0" w:lastRow="0" w:firstColumn="0" w:lastColumn="0" w:oddVBand="0" w:evenVBand="0" w:oddHBand="0" w:evenHBand="0" w:firstRowFirstColumn="0" w:firstRowLastColumn="0" w:lastRowFirstColumn="0" w:lastRowLastColumn="0"/>
              <w:rPr>
                <w:sz w:val="28"/>
                <w:szCs w:val="28"/>
                <w:lang w:val="en-IE"/>
              </w:rPr>
            </w:pPr>
            <w:r>
              <w:rPr>
                <w:rFonts w:eastAsia="EC Square Sans Pro" w:cs="EC Square Sans Pro"/>
                <w:lang w:val="en-IE"/>
              </w:rPr>
              <w:t>under the HERA Invest mechanism to support the research and development of medical countermeasures and technologies to address priority cross-border health threats.</w:t>
            </w:r>
          </w:p>
        </w:tc>
        <w:tc>
          <w:tcPr>
            <w:cnfStyle w:val="000001000000" w:firstRow="0" w:lastRow="0" w:firstColumn="0" w:lastColumn="0" w:oddVBand="0" w:evenVBand="1" w:oddHBand="0" w:evenHBand="0" w:firstRowFirstColumn="0" w:firstRowLastColumn="0" w:lastRowFirstColumn="0" w:lastRowLastColumn="0"/>
            <w:tcW w:w="2126" w:type="dxa"/>
          </w:tcPr>
          <w:p w14:paraId="375B88B2" w14:textId="77777777" w:rsidR="00D933B7" w:rsidRPr="00C32FC9" w:rsidRDefault="00D933B7">
            <w:pPr>
              <w:rPr>
                <w:b/>
                <w:bCs/>
                <w:sz w:val="28"/>
                <w:szCs w:val="28"/>
                <w:lang w:val="en-IE"/>
              </w:rPr>
            </w:pPr>
            <w:r w:rsidRPr="001F2F66">
              <w:rPr>
                <w:b/>
                <w:bCs/>
                <w:sz w:val="28"/>
                <w:szCs w:val="28"/>
                <w:lang w:val="en-IE"/>
              </w:rPr>
              <w:t>325</w:t>
            </w:r>
            <w:r w:rsidRPr="001F2F66">
              <w:rPr>
                <w:rFonts w:ascii="Calibri" w:hAnsi="Calibri" w:cs="Calibri"/>
                <w:b/>
                <w:bCs/>
                <w:sz w:val="28"/>
                <w:szCs w:val="28"/>
                <w:lang w:val="en-IE"/>
              </w:rPr>
              <w:t> </w:t>
            </w:r>
            <w:r w:rsidRPr="001F2F66">
              <w:rPr>
                <w:b/>
                <w:bCs/>
                <w:sz w:val="28"/>
                <w:szCs w:val="28"/>
                <w:lang w:val="en-IE"/>
              </w:rPr>
              <w:t>million</w:t>
            </w:r>
          </w:p>
          <w:p w14:paraId="4D97DC85" w14:textId="77777777" w:rsidR="00D933B7" w:rsidRPr="00C32FC9" w:rsidRDefault="00D933B7">
            <w:pPr>
              <w:spacing w:before="120" w:after="120"/>
              <w:rPr>
                <w:rFonts w:eastAsia="EC Square Sans Pro" w:cs="EC Square Sans Pro"/>
                <w:color w:val="000000" w:themeColor="text1"/>
                <w:lang w:val="en-IE"/>
              </w:rPr>
            </w:pPr>
            <w:r>
              <w:rPr>
                <w:rFonts w:eastAsia="EC Square Sans Pro" w:cs="EC Square Sans Pro"/>
                <w:color w:val="000000" w:themeColor="text1"/>
                <w:lang w:val="en-IE"/>
              </w:rPr>
              <w:t xml:space="preserve">doses of vaccines or monoclonal antibodies </w:t>
            </w:r>
          </w:p>
          <w:p w14:paraId="55F3BB93" w14:textId="77777777" w:rsidR="00D933B7" w:rsidRPr="00C32FC9" w:rsidRDefault="00D933B7">
            <w:pPr>
              <w:spacing w:before="120" w:after="120"/>
              <w:rPr>
                <w:sz w:val="28"/>
                <w:szCs w:val="28"/>
                <w:lang w:val="en-IE"/>
              </w:rPr>
            </w:pPr>
            <w:r>
              <w:rPr>
                <w:rFonts w:eastAsia="EC Square Sans Pro" w:cs="EC Square Sans Pro"/>
                <w:color w:val="000000" w:themeColor="text1"/>
                <w:lang w:val="en-IE"/>
              </w:rPr>
              <w:t>could be produced using reserved manufacturing capacities, with priority manufacturing rights activated in the event of a future public health emergency, to ensure the timely availability of suitable medical countermeasures for EU citizens.</w:t>
            </w:r>
          </w:p>
        </w:tc>
      </w:tr>
    </w:tbl>
    <w:p w14:paraId="15417B75" w14:textId="77777777" w:rsidR="00D933B7" w:rsidRDefault="00D933B7" w:rsidP="00D933B7">
      <w:pPr>
        <w:keepNext/>
        <w:keepLines/>
        <w:spacing w:line="240" w:lineRule="auto"/>
        <w:outlineLvl w:val="4"/>
        <w:rPr>
          <w:rFonts w:ascii="EC Square Sans Pro Medium" w:eastAsiaTheme="majorEastAsia" w:hAnsi="EC Square Sans Pro Medium" w:cstheme="majorBidi"/>
          <w:sz w:val="32"/>
          <w:szCs w:val="32"/>
          <w:lang w:val="en-IE" w:eastAsia="en-GB"/>
        </w:rPr>
      </w:pPr>
    </w:p>
    <w:p w14:paraId="0C2A0476" w14:textId="77777777" w:rsidR="00D933B7" w:rsidRPr="00FF01D4" w:rsidRDefault="00D933B7" w:rsidP="00F72C99">
      <w:pPr>
        <w:pStyle w:val="Heading2"/>
        <w:rPr>
          <w:rFonts w:ascii="EC Square Sans Pro Medium" w:eastAsiaTheme="majorEastAsia" w:hAnsi="EC Square Sans Pro Medium" w:cstheme="majorBidi"/>
          <w:szCs w:val="32"/>
          <w:lang w:val="en-IE" w:eastAsia="en-GB"/>
        </w:rPr>
      </w:pPr>
      <w:r>
        <w:rPr>
          <w:rFonts w:eastAsiaTheme="majorEastAsia"/>
          <w:lang w:val="en-IE" w:eastAsia="en-GB"/>
        </w:rPr>
        <w:t>Budget implementation</w:t>
      </w:r>
    </w:p>
    <w:p w14:paraId="42F9DBE3" w14:textId="77777777" w:rsidR="00D933B7" w:rsidRPr="00FF01D4" w:rsidRDefault="00D933B7" w:rsidP="00F72C99">
      <w:pPr>
        <w:pStyle w:val="Heading3"/>
        <w:rPr>
          <w:rFonts w:ascii="Segoe UI" w:hAnsi="Segoe UI" w:cs="Segoe UI"/>
          <w:sz w:val="18"/>
          <w:szCs w:val="18"/>
          <w:lang w:val="en-IE" w:eastAsia="en-IE"/>
        </w:rPr>
      </w:pPr>
      <w:r>
        <w:rPr>
          <w:lang w:val="en-IE"/>
        </w:rPr>
        <w:t xml:space="preserve">Budget programming </w:t>
      </w:r>
      <w:r>
        <w:rPr>
          <w:rFonts w:cs="Segoe UI"/>
          <w:lang w:val="en-IE"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FF01D4" w14:paraId="7CA97762"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6757613" w14:textId="77777777" w:rsidR="00D933B7" w:rsidRPr="00FF01D4"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633F6BE0"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31A5A54"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507F5D8"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D6F5B8D"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4180245"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81BE6EF"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1773ECF"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6B158D4"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Total</w:t>
            </w:r>
            <w:r>
              <w:rPr>
                <w:rFonts w:ascii="Calibri" w:hAnsi="Calibri" w:cs="Calibri"/>
                <w:b/>
                <w:bCs/>
                <w:lang w:val="en-IE" w:eastAsia="en-IE"/>
              </w:rPr>
              <w:t> </w:t>
            </w:r>
          </w:p>
        </w:tc>
      </w:tr>
      <w:tr w:rsidR="00D933B7" w:rsidRPr="00FF01D4" w14:paraId="46EEEAF4" w14:textId="77777777">
        <w:trPr>
          <w:trHeight w:val="300"/>
        </w:trPr>
        <w:tc>
          <w:tcPr>
            <w:tcW w:w="2085" w:type="dxa"/>
            <w:tcBorders>
              <w:top w:val="single" w:sz="6" w:space="0" w:color="8C8C8C"/>
              <w:left w:val="nil"/>
              <w:bottom w:val="single" w:sz="6" w:space="0" w:color="8C8C8C"/>
              <w:right w:val="nil"/>
            </w:tcBorders>
            <w:vAlign w:val="center"/>
            <w:hideMark/>
          </w:tcPr>
          <w:p w14:paraId="0C55D78D" w14:textId="77777777" w:rsidR="00D933B7" w:rsidRPr="00FF01D4" w:rsidRDefault="00D933B7">
            <w:pPr>
              <w:spacing w:after="0" w:line="240" w:lineRule="auto"/>
              <w:textAlignment w:val="baseline"/>
              <w:rPr>
                <w:rFonts w:ascii="Times New Roman" w:hAnsi="Times New Roman"/>
                <w:lang w:val="en-IE" w:eastAsia="en-IE"/>
              </w:rPr>
            </w:pPr>
            <w:r>
              <w:rPr>
                <w:lang w:val="en-IE"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43AF3E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329.1</w:t>
            </w:r>
          </w:p>
        </w:tc>
        <w:tc>
          <w:tcPr>
            <w:tcW w:w="930" w:type="dxa"/>
            <w:tcBorders>
              <w:top w:val="single" w:sz="6" w:space="0" w:color="8C8C8C"/>
              <w:left w:val="nil"/>
              <w:bottom w:val="single" w:sz="6" w:space="0" w:color="8C8C8C"/>
              <w:right w:val="nil"/>
            </w:tcBorders>
            <w:hideMark/>
          </w:tcPr>
          <w:p w14:paraId="74AB707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839.4</w:t>
            </w:r>
          </w:p>
        </w:tc>
        <w:tc>
          <w:tcPr>
            <w:tcW w:w="930" w:type="dxa"/>
            <w:tcBorders>
              <w:top w:val="single" w:sz="6" w:space="0" w:color="8C8C8C"/>
              <w:left w:val="nil"/>
              <w:bottom w:val="single" w:sz="6" w:space="0" w:color="8C8C8C"/>
              <w:right w:val="nil"/>
            </w:tcBorders>
            <w:hideMark/>
          </w:tcPr>
          <w:p w14:paraId="7006114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739.3</w:t>
            </w:r>
          </w:p>
        </w:tc>
        <w:tc>
          <w:tcPr>
            <w:tcW w:w="930" w:type="dxa"/>
            <w:tcBorders>
              <w:top w:val="single" w:sz="6" w:space="0" w:color="8C8C8C"/>
              <w:left w:val="nil"/>
              <w:bottom w:val="single" w:sz="6" w:space="0" w:color="8C8C8C"/>
              <w:right w:val="nil"/>
            </w:tcBorders>
            <w:hideMark/>
          </w:tcPr>
          <w:p w14:paraId="33D24D8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753.4</w:t>
            </w:r>
          </w:p>
        </w:tc>
        <w:tc>
          <w:tcPr>
            <w:tcW w:w="930" w:type="dxa"/>
            <w:tcBorders>
              <w:top w:val="single" w:sz="6" w:space="0" w:color="8C8C8C"/>
              <w:left w:val="nil"/>
              <w:bottom w:val="single" w:sz="6" w:space="0" w:color="8C8C8C"/>
              <w:right w:val="nil"/>
            </w:tcBorders>
            <w:hideMark/>
          </w:tcPr>
          <w:p w14:paraId="25F5017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582.6</w:t>
            </w:r>
          </w:p>
        </w:tc>
        <w:tc>
          <w:tcPr>
            <w:tcW w:w="930" w:type="dxa"/>
            <w:tcBorders>
              <w:top w:val="single" w:sz="6" w:space="0" w:color="8C8C8C"/>
              <w:left w:val="nil"/>
              <w:bottom w:val="single" w:sz="6" w:space="0" w:color="8C8C8C"/>
              <w:right w:val="nil"/>
            </w:tcBorders>
            <w:hideMark/>
          </w:tcPr>
          <w:p w14:paraId="43453E3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687.9</w:t>
            </w:r>
          </w:p>
        </w:tc>
        <w:tc>
          <w:tcPr>
            <w:tcW w:w="930" w:type="dxa"/>
            <w:tcBorders>
              <w:top w:val="single" w:sz="6" w:space="0" w:color="8C8C8C"/>
              <w:left w:val="nil"/>
              <w:bottom w:val="single" w:sz="6" w:space="0" w:color="8C8C8C"/>
              <w:right w:val="nil"/>
            </w:tcBorders>
            <w:hideMark/>
          </w:tcPr>
          <w:p w14:paraId="5271A37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635.3</w:t>
            </w:r>
          </w:p>
        </w:tc>
        <w:tc>
          <w:tcPr>
            <w:tcW w:w="930" w:type="dxa"/>
            <w:tcBorders>
              <w:top w:val="single" w:sz="6" w:space="0" w:color="8C8C8C"/>
              <w:left w:val="nil"/>
              <w:bottom w:val="single" w:sz="6" w:space="0" w:color="8C8C8C"/>
              <w:right w:val="nil"/>
            </w:tcBorders>
            <w:hideMark/>
          </w:tcPr>
          <w:p w14:paraId="6C990F5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4 567.0</w:t>
            </w:r>
          </w:p>
        </w:tc>
      </w:tr>
      <w:tr w:rsidR="00D933B7" w:rsidRPr="00FF01D4" w14:paraId="6FA5B6AB"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56B864D6" w14:textId="77777777" w:rsidR="00D933B7" w:rsidRPr="00FF01D4" w:rsidRDefault="00D933B7">
            <w:pPr>
              <w:spacing w:after="0" w:line="240" w:lineRule="auto"/>
              <w:textAlignment w:val="baseline"/>
              <w:rPr>
                <w:rFonts w:ascii="Times New Roman" w:hAnsi="Times New Roman"/>
                <w:lang w:val="en-IE" w:eastAsia="en-IE"/>
              </w:rPr>
            </w:pPr>
            <w:r>
              <w:rPr>
                <w:lang w:val="en-IE"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B01498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B6F579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9807D6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1576C6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1E7584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3319A7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0FFB3C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CA1A0E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FF01D4" w14:paraId="4DD6C810" w14:textId="77777777">
        <w:trPr>
          <w:trHeight w:val="300"/>
        </w:trPr>
        <w:tc>
          <w:tcPr>
            <w:tcW w:w="2085" w:type="dxa"/>
            <w:tcBorders>
              <w:top w:val="single" w:sz="6" w:space="0" w:color="8C8C8C"/>
              <w:left w:val="nil"/>
              <w:bottom w:val="single" w:sz="6" w:space="0" w:color="8C8C8C"/>
              <w:right w:val="nil"/>
            </w:tcBorders>
            <w:vAlign w:val="center"/>
            <w:hideMark/>
          </w:tcPr>
          <w:p w14:paraId="435DC3A5" w14:textId="77777777" w:rsidR="00D933B7" w:rsidRPr="00FF01D4" w:rsidRDefault="00D933B7">
            <w:pPr>
              <w:spacing w:after="0" w:line="240" w:lineRule="auto"/>
              <w:textAlignment w:val="baseline"/>
              <w:rPr>
                <w:rFonts w:ascii="Times New Roman" w:hAnsi="Times New Roman"/>
                <w:lang w:val="en-IE" w:eastAsia="en-IE"/>
              </w:rPr>
            </w:pPr>
            <w:r>
              <w:rPr>
                <w:lang w:val="en-IE" w:eastAsia="en-IE"/>
              </w:rPr>
              <w:t>Decommitments made available again</w:t>
            </w:r>
            <w:r>
              <w:rPr>
                <w:rFonts w:ascii="Calibri" w:hAnsi="Calibri" w:cs="Calibri"/>
                <w:lang w:val="en-IE" w:eastAsia="en-IE"/>
              </w:rPr>
              <w:t> (</w:t>
            </w:r>
            <w:r>
              <w:rPr>
                <w:lang w:val="en-IE"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7F275EC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46C610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CD2DD8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08A30C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07F2CE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9E93F5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4303F7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9FF2FB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FF01D4" w14:paraId="5D566F05"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3C5F164" w14:textId="77777777" w:rsidR="00D933B7" w:rsidRPr="00FF01D4" w:rsidRDefault="00D933B7">
            <w:pPr>
              <w:spacing w:after="0" w:line="240" w:lineRule="auto"/>
              <w:textAlignment w:val="baseline"/>
              <w:rPr>
                <w:rFonts w:ascii="Times New Roman" w:hAnsi="Times New Roman"/>
                <w:lang w:val="en-IE" w:eastAsia="en-IE"/>
              </w:rPr>
            </w:pPr>
            <w:r>
              <w:rPr>
                <w:lang w:val="en-IE"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BCA728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8.7</w:t>
            </w:r>
          </w:p>
        </w:tc>
        <w:tc>
          <w:tcPr>
            <w:tcW w:w="930" w:type="dxa"/>
            <w:tcBorders>
              <w:top w:val="single" w:sz="6" w:space="0" w:color="8C8C8C"/>
              <w:left w:val="nil"/>
              <w:bottom w:val="single" w:sz="6" w:space="0" w:color="8C8C8C"/>
              <w:right w:val="nil"/>
            </w:tcBorders>
            <w:shd w:val="clear" w:color="auto" w:fill="F2F2F2"/>
            <w:hideMark/>
          </w:tcPr>
          <w:p w14:paraId="40987FC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20.9</w:t>
            </w:r>
          </w:p>
        </w:tc>
        <w:tc>
          <w:tcPr>
            <w:tcW w:w="930" w:type="dxa"/>
            <w:tcBorders>
              <w:top w:val="single" w:sz="6" w:space="0" w:color="8C8C8C"/>
              <w:left w:val="nil"/>
              <w:bottom w:val="single" w:sz="6" w:space="0" w:color="8C8C8C"/>
              <w:right w:val="nil"/>
            </w:tcBorders>
            <w:shd w:val="clear" w:color="auto" w:fill="F2F2F2"/>
            <w:hideMark/>
          </w:tcPr>
          <w:p w14:paraId="356AF43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21.4</w:t>
            </w:r>
          </w:p>
        </w:tc>
        <w:tc>
          <w:tcPr>
            <w:tcW w:w="930" w:type="dxa"/>
            <w:tcBorders>
              <w:top w:val="single" w:sz="6" w:space="0" w:color="8C8C8C"/>
              <w:left w:val="nil"/>
              <w:bottom w:val="single" w:sz="6" w:space="0" w:color="8C8C8C"/>
              <w:right w:val="nil"/>
            </w:tcBorders>
            <w:shd w:val="clear" w:color="auto" w:fill="F2F2F2"/>
            <w:hideMark/>
          </w:tcPr>
          <w:p w14:paraId="6327FD0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27.3</w:t>
            </w:r>
          </w:p>
        </w:tc>
        <w:tc>
          <w:tcPr>
            <w:tcW w:w="930" w:type="dxa"/>
            <w:tcBorders>
              <w:top w:val="single" w:sz="6" w:space="0" w:color="8C8C8C"/>
              <w:left w:val="nil"/>
              <w:bottom w:val="single" w:sz="6" w:space="0" w:color="8C8C8C"/>
              <w:right w:val="nil"/>
            </w:tcBorders>
            <w:shd w:val="clear" w:color="auto" w:fill="F2F2F2"/>
            <w:hideMark/>
          </w:tcPr>
          <w:p w14:paraId="1022087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16.6</w:t>
            </w:r>
          </w:p>
        </w:tc>
        <w:tc>
          <w:tcPr>
            <w:tcW w:w="930" w:type="dxa"/>
            <w:tcBorders>
              <w:top w:val="single" w:sz="6" w:space="0" w:color="8C8C8C"/>
              <w:left w:val="nil"/>
              <w:bottom w:val="single" w:sz="6" w:space="0" w:color="8C8C8C"/>
              <w:right w:val="nil"/>
            </w:tcBorders>
            <w:shd w:val="clear" w:color="auto" w:fill="F2F2F2"/>
            <w:hideMark/>
          </w:tcPr>
          <w:p w14:paraId="04AAEBA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C1E871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2A320E2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95.0</w:t>
            </w:r>
          </w:p>
        </w:tc>
      </w:tr>
      <w:tr w:rsidR="00D933B7" w:rsidRPr="00FF01D4" w14:paraId="12F2345A" w14:textId="77777777">
        <w:trPr>
          <w:trHeight w:val="300"/>
        </w:trPr>
        <w:tc>
          <w:tcPr>
            <w:tcW w:w="2085" w:type="dxa"/>
            <w:tcBorders>
              <w:top w:val="single" w:sz="6" w:space="0" w:color="8C8C8C"/>
              <w:left w:val="nil"/>
              <w:bottom w:val="single" w:sz="6" w:space="0" w:color="8C8C8C"/>
              <w:right w:val="nil"/>
            </w:tcBorders>
            <w:vAlign w:val="center"/>
            <w:hideMark/>
          </w:tcPr>
          <w:p w14:paraId="57EE0621" w14:textId="77777777" w:rsidR="00D933B7" w:rsidRPr="00FF01D4" w:rsidRDefault="00D933B7">
            <w:pPr>
              <w:spacing w:after="0" w:line="240" w:lineRule="auto"/>
              <w:textAlignment w:val="baseline"/>
              <w:rPr>
                <w:rFonts w:ascii="Times New Roman" w:hAnsi="Times New Roman"/>
                <w:lang w:val="en-IE" w:eastAsia="en-IE"/>
              </w:rPr>
            </w:pPr>
            <w:r>
              <w:rPr>
                <w:b/>
                <w:bCs/>
                <w:lang w:val="en-IE"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16E0EB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337.8</w:t>
            </w:r>
          </w:p>
        </w:tc>
        <w:tc>
          <w:tcPr>
            <w:tcW w:w="930" w:type="dxa"/>
            <w:tcBorders>
              <w:top w:val="single" w:sz="6" w:space="0" w:color="8C8C8C"/>
              <w:left w:val="nil"/>
              <w:bottom w:val="single" w:sz="6" w:space="0" w:color="8C8C8C"/>
              <w:right w:val="nil"/>
            </w:tcBorders>
            <w:hideMark/>
          </w:tcPr>
          <w:p w14:paraId="5638079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860.4</w:t>
            </w:r>
          </w:p>
        </w:tc>
        <w:tc>
          <w:tcPr>
            <w:tcW w:w="930" w:type="dxa"/>
            <w:tcBorders>
              <w:top w:val="single" w:sz="6" w:space="0" w:color="8C8C8C"/>
              <w:left w:val="nil"/>
              <w:bottom w:val="single" w:sz="6" w:space="0" w:color="8C8C8C"/>
              <w:right w:val="nil"/>
            </w:tcBorders>
            <w:hideMark/>
          </w:tcPr>
          <w:p w14:paraId="3E889FD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760.6</w:t>
            </w:r>
          </w:p>
        </w:tc>
        <w:tc>
          <w:tcPr>
            <w:tcW w:w="930" w:type="dxa"/>
            <w:tcBorders>
              <w:top w:val="single" w:sz="6" w:space="0" w:color="8C8C8C"/>
              <w:left w:val="nil"/>
              <w:bottom w:val="single" w:sz="6" w:space="0" w:color="8C8C8C"/>
              <w:right w:val="nil"/>
            </w:tcBorders>
            <w:hideMark/>
          </w:tcPr>
          <w:p w14:paraId="1A682551"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780.7</w:t>
            </w:r>
          </w:p>
        </w:tc>
        <w:tc>
          <w:tcPr>
            <w:tcW w:w="930" w:type="dxa"/>
            <w:tcBorders>
              <w:top w:val="single" w:sz="6" w:space="0" w:color="8C8C8C"/>
              <w:left w:val="nil"/>
              <w:bottom w:val="single" w:sz="6" w:space="0" w:color="8C8C8C"/>
              <w:right w:val="nil"/>
            </w:tcBorders>
            <w:hideMark/>
          </w:tcPr>
          <w:p w14:paraId="286C48B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599.2</w:t>
            </w:r>
          </w:p>
        </w:tc>
        <w:tc>
          <w:tcPr>
            <w:tcW w:w="930" w:type="dxa"/>
            <w:tcBorders>
              <w:top w:val="single" w:sz="6" w:space="0" w:color="8C8C8C"/>
              <w:left w:val="nil"/>
              <w:bottom w:val="single" w:sz="6" w:space="0" w:color="8C8C8C"/>
              <w:right w:val="nil"/>
            </w:tcBorders>
            <w:hideMark/>
          </w:tcPr>
          <w:p w14:paraId="5D2ED92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687.9</w:t>
            </w:r>
          </w:p>
        </w:tc>
        <w:tc>
          <w:tcPr>
            <w:tcW w:w="930" w:type="dxa"/>
            <w:tcBorders>
              <w:top w:val="single" w:sz="6" w:space="0" w:color="8C8C8C"/>
              <w:left w:val="nil"/>
              <w:bottom w:val="single" w:sz="6" w:space="0" w:color="8C8C8C"/>
              <w:right w:val="nil"/>
            </w:tcBorders>
            <w:hideMark/>
          </w:tcPr>
          <w:p w14:paraId="694E190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635.3</w:t>
            </w:r>
          </w:p>
        </w:tc>
        <w:tc>
          <w:tcPr>
            <w:tcW w:w="930" w:type="dxa"/>
            <w:tcBorders>
              <w:top w:val="single" w:sz="6" w:space="0" w:color="8C8C8C"/>
              <w:left w:val="nil"/>
              <w:bottom w:val="single" w:sz="6" w:space="0" w:color="8C8C8C"/>
              <w:right w:val="nil"/>
            </w:tcBorders>
            <w:hideMark/>
          </w:tcPr>
          <w:p w14:paraId="74238D5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4 661.9</w:t>
            </w:r>
          </w:p>
        </w:tc>
      </w:tr>
    </w:tbl>
    <w:p w14:paraId="70CF09FA" w14:textId="77777777" w:rsidR="00D933B7" w:rsidRPr="00FF01D4" w:rsidRDefault="00D933B7" w:rsidP="00D933B7">
      <w:pPr>
        <w:spacing w:after="0" w:line="240" w:lineRule="auto"/>
        <w:ind w:left="285" w:hanging="285"/>
        <w:textAlignment w:val="baseline"/>
        <w:rPr>
          <w:rFonts w:cs="Segoe UI"/>
          <w:sz w:val="18"/>
          <w:szCs w:val="18"/>
          <w:lang w:val="en-IE" w:eastAsia="en-IE"/>
        </w:rPr>
      </w:pPr>
      <w:r>
        <w:rPr>
          <w:rFonts w:cs="Segoe UI"/>
          <w:sz w:val="18"/>
          <w:szCs w:val="18"/>
          <w:lang w:val="en-IE" w:eastAsia="en-IE"/>
        </w:rPr>
        <w:t>(*) Only Article</w:t>
      </w:r>
      <w:r>
        <w:rPr>
          <w:rFonts w:ascii="Calibri" w:hAnsi="Calibri" w:cs="Calibri"/>
          <w:sz w:val="18"/>
          <w:szCs w:val="18"/>
          <w:lang w:val="en-IE" w:eastAsia="en-IE"/>
        </w:rPr>
        <w:t> </w:t>
      </w:r>
      <w:r>
        <w:rPr>
          <w:rFonts w:cs="Segoe UI"/>
          <w:sz w:val="18"/>
          <w:szCs w:val="18"/>
          <w:lang w:val="en-IE" w:eastAsia="en-IE"/>
        </w:rPr>
        <w:t>15(3) of the Financial Regulation.</w:t>
      </w:r>
    </w:p>
    <w:p w14:paraId="51BEBF3E" w14:textId="77777777" w:rsidR="00D933B7" w:rsidRPr="00FF01D4" w:rsidRDefault="00D933B7" w:rsidP="00D933B7">
      <w:pPr>
        <w:spacing w:after="0" w:line="240" w:lineRule="auto"/>
        <w:textAlignment w:val="baseline"/>
        <w:rPr>
          <w:rFonts w:cs="Segoe UI"/>
          <w:sz w:val="18"/>
          <w:szCs w:val="18"/>
          <w:lang w:val="en-IE" w:eastAsia="en-IE"/>
        </w:rPr>
      </w:pPr>
    </w:p>
    <w:p w14:paraId="1DBB9E71" w14:textId="77777777" w:rsidR="00D933B7" w:rsidRPr="00FF01D4" w:rsidRDefault="00D933B7" w:rsidP="00D933B7">
      <w:pPr>
        <w:spacing w:after="0" w:line="240" w:lineRule="auto"/>
        <w:textAlignment w:val="baseline"/>
        <w:rPr>
          <w:rFonts w:cs="Segoe UI"/>
          <w:sz w:val="18"/>
          <w:szCs w:val="18"/>
          <w:lang w:val="en-IE" w:eastAsia="en-IE"/>
        </w:rPr>
      </w:pPr>
    </w:p>
    <w:p w14:paraId="41BA24A0" w14:textId="77777777" w:rsidR="00D933B7" w:rsidRPr="00FF01D4" w:rsidRDefault="00D933B7" w:rsidP="00F72C99">
      <w:pPr>
        <w:pStyle w:val="Heading3"/>
        <w:rPr>
          <w:rFonts w:ascii="Segoe UI" w:hAnsi="Segoe UI" w:cs="Segoe UI"/>
          <w:sz w:val="18"/>
          <w:szCs w:val="18"/>
          <w:lang w:val="en-IE" w:eastAsia="en-IE"/>
        </w:rPr>
      </w:pPr>
      <w:r>
        <w:rPr>
          <w:lang w:val="en-IE" w:eastAsia="en-IE"/>
        </w:rPr>
        <w:t>Cumulative budget implementation at the end of 2025</w:t>
      </w:r>
      <w:r>
        <w:rPr>
          <w:rFonts w:cs="Segoe UI"/>
          <w:lang w:val="en-IE"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FF01D4" w14:paraId="7566FFE6"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1D1BE438" w14:textId="77777777" w:rsidR="00D933B7" w:rsidRPr="00FF01D4"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20F06DE"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5875A47"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49F1149" w14:textId="77777777" w:rsidR="00D933B7" w:rsidRPr="00FF01D4" w:rsidRDefault="00D933B7">
            <w:pPr>
              <w:spacing w:after="0" w:line="240" w:lineRule="auto"/>
              <w:jc w:val="right"/>
              <w:textAlignment w:val="baseline"/>
              <w:rPr>
                <w:rFonts w:ascii="Times New Roman" w:hAnsi="Times New Roman"/>
                <w:b/>
                <w:bCs/>
                <w:lang w:val="en-IE" w:eastAsia="en-IE"/>
              </w:rPr>
            </w:pPr>
            <w:r>
              <w:rPr>
                <w:b/>
                <w:bCs/>
                <w:lang w:val="en-IE" w:eastAsia="en-IE"/>
              </w:rPr>
              <w:t>Implementation rate</w:t>
            </w:r>
            <w:r>
              <w:rPr>
                <w:rFonts w:ascii="Calibri" w:hAnsi="Calibri" w:cs="Calibri"/>
                <w:b/>
                <w:bCs/>
                <w:lang w:val="en-IE" w:eastAsia="en-IE"/>
              </w:rPr>
              <w:t> </w:t>
            </w:r>
          </w:p>
        </w:tc>
      </w:tr>
      <w:tr w:rsidR="00D933B7" w:rsidRPr="00FF01D4" w14:paraId="656E104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0B74075B" w14:textId="77777777" w:rsidR="00D933B7" w:rsidRPr="00FF01D4" w:rsidRDefault="00D933B7">
            <w:pPr>
              <w:spacing w:after="0" w:line="240" w:lineRule="auto"/>
              <w:textAlignment w:val="baseline"/>
              <w:rPr>
                <w:rFonts w:ascii="Times New Roman" w:hAnsi="Times New Roman"/>
                <w:b/>
                <w:bCs/>
                <w:lang w:val="en-IE" w:eastAsia="en-IE"/>
              </w:rPr>
            </w:pPr>
            <w:r>
              <w:rPr>
                <w:b/>
                <w:bCs/>
                <w:lang w:val="en-IE"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7D4AD7A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3 337.4</w:t>
            </w:r>
          </w:p>
        </w:tc>
        <w:tc>
          <w:tcPr>
            <w:tcW w:w="2400" w:type="dxa"/>
            <w:tcBorders>
              <w:top w:val="single" w:sz="6" w:space="0" w:color="8C8C8C"/>
              <w:left w:val="nil"/>
              <w:bottom w:val="single" w:sz="6" w:space="0" w:color="8C8C8C"/>
              <w:right w:val="nil"/>
            </w:tcBorders>
            <w:shd w:val="clear" w:color="auto" w:fill="FFFFFF"/>
            <w:hideMark/>
          </w:tcPr>
          <w:p w14:paraId="3B3FA78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4 661.9</w:t>
            </w:r>
          </w:p>
        </w:tc>
        <w:tc>
          <w:tcPr>
            <w:tcW w:w="2400" w:type="dxa"/>
            <w:tcBorders>
              <w:top w:val="single" w:sz="6" w:space="0" w:color="8C8C8C"/>
              <w:left w:val="nil"/>
              <w:bottom w:val="single" w:sz="6" w:space="0" w:color="8C8C8C"/>
              <w:right w:val="nil"/>
            </w:tcBorders>
            <w:shd w:val="clear" w:color="auto" w:fill="FFFFFF"/>
            <w:hideMark/>
          </w:tcPr>
          <w:p w14:paraId="140A2D0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71.6%</w:t>
            </w:r>
          </w:p>
        </w:tc>
      </w:tr>
      <w:tr w:rsidR="00D933B7" w:rsidRPr="00FF01D4" w14:paraId="4E52369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A72559E" w14:textId="77777777" w:rsidR="00D933B7" w:rsidRPr="00FF01D4" w:rsidRDefault="00D933B7">
            <w:pPr>
              <w:spacing w:after="0" w:line="240" w:lineRule="auto"/>
              <w:textAlignment w:val="baseline"/>
              <w:rPr>
                <w:rFonts w:ascii="Times New Roman" w:hAnsi="Times New Roman"/>
                <w:b/>
                <w:bCs/>
                <w:lang w:val="en-IE" w:eastAsia="en-IE"/>
              </w:rPr>
            </w:pPr>
            <w:r>
              <w:rPr>
                <w:b/>
                <w:bCs/>
                <w:lang w:val="en-IE"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1F4B7D9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1 789.1</w:t>
            </w:r>
          </w:p>
        </w:tc>
        <w:tc>
          <w:tcPr>
            <w:tcW w:w="2400" w:type="dxa"/>
            <w:tcBorders>
              <w:top w:val="single" w:sz="6" w:space="0" w:color="8C8C8C"/>
              <w:left w:val="nil"/>
              <w:bottom w:val="single" w:sz="6" w:space="0" w:color="8C8C8C"/>
              <w:right w:val="nil"/>
            </w:tcBorders>
            <w:shd w:val="clear" w:color="auto" w:fill="FFFFFF"/>
            <w:hideMark/>
          </w:tcPr>
          <w:p w14:paraId="2E1DF8F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4EE5509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38.4%</w:t>
            </w:r>
          </w:p>
        </w:tc>
      </w:tr>
    </w:tbl>
    <w:p w14:paraId="4304B7AA" w14:textId="77777777" w:rsidR="00D933B7" w:rsidRPr="00FF01D4" w:rsidRDefault="00D933B7" w:rsidP="00D933B7">
      <w:pPr>
        <w:spacing w:after="0" w:line="240" w:lineRule="auto"/>
        <w:textAlignment w:val="baseline"/>
        <w:rPr>
          <w:rFonts w:ascii="Segoe UI" w:hAnsi="Segoe UI" w:cs="Segoe UI"/>
          <w:sz w:val="18"/>
          <w:szCs w:val="18"/>
          <w:lang w:val="en-IE" w:eastAsia="en-IE"/>
        </w:rPr>
      </w:pPr>
    </w:p>
    <w:p w14:paraId="2706BDD1" w14:textId="77777777" w:rsidR="00D933B7" w:rsidRPr="00FF01D4" w:rsidRDefault="00D933B7" w:rsidP="00D933B7">
      <w:pPr>
        <w:spacing w:after="0" w:line="240" w:lineRule="auto"/>
        <w:textAlignment w:val="baseline"/>
        <w:rPr>
          <w:rFonts w:ascii="Segoe UI" w:hAnsi="Segoe UI" w:cs="Segoe UI"/>
          <w:sz w:val="18"/>
          <w:szCs w:val="18"/>
          <w:lang w:val="en-IE" w:eastAsia="en-IE"/>
        </w:rPr>
      </w:pPr>
    </w:p>
    <w:p w14:paraId="48ACB239" w14:textId="77777777" w:rsidR="00D933B7" w:rsidRPr="00FF01D4" w:rsidRDefault="00D933B7" w:rsidP="00F72C99">
      <w:pPr>
        <w:pStyle w:val="Heading2"/>
        <w:rPr>
          <w:rFonts w:eastAsiaTheme="majorEastAsia"/>
          <w:lang w:val="en-IE" w:eastAsia="en-GB"/>
        </w:rPr>
      </w:pPr>
      <w:r>
        <w:rPr>
          <w:rFonts w:eastAsiaTheme="majorEastAsia"/>
          <w:lang w:val="en-IE" w:eastAsia="en-GB"/>
        </w:rPr>
        <w:t>Implementation and performance</w:t>
      </w:r>
    </w:p>
    <w:p w14:paraId="243E107F" w14:textId="77777777" w:rsidR="00D933B7" w:rsidRPr="00FF01D4" w:rsidRDefault="00D933B7" w:rsidP="00F72C99">
      <w:pPr>
        <w:pStyle w:val="Heading3"/>
        <w:rPr>
          <w:lang w:val="en-IE"/>
        </w:rPr>
      </w:pPr>
      <w:r>
        <w:rPr>
          <w:lang w:val="en-IE"/>
        </w:rPr>
        <w:t>Key performance indicators</w:t>
      </w:r>
    </w:p>
    <w:tbl>
      <w:tblPr>
        <w:tblW w:w="9638"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3402"/>
        <w:gridCol w:w="993"/>
        <w:gridCol w:w="992"/>
        <w:gridCol w:w="1134"/>
        <w:gridCol w:w="1559"/>
        <w:gridCol w:w="1558"/>
      </w:tblGrid>
      <w:tr w:rsidR="00D933B7" w:rsidRPr="00FF01D4" w14:paraId="51BCFA42" w14:textId="77777777">
        <w:trPr>
          <w:trHeight w:val="300"/>
        </w:trPr>
        <w:tc>
          <w:tcPr>
            <w:tcW w:w="3402" w:type="dxa"/>
            <w:tcBorders>
              <w:top w:val="single" w:sz="6" w:space="0" w:color="8C8C8C"/>
              <w:left w:val="nil"/>
              <w:bottom w:val="single" w:sz="6" w:space="0" w:color="8C8C8C"/>
              <w:right w:val="nil"/>
            </w:tcBorders>
            <w:shd w:val="clear" w:color="auto" w:fill="FAF9F9"/>
            <w:hideMark/>
          </w:tcPr>
          <w:p w14:paraId="7C0B9F2A" w14:textId="77777777" w:rsidR="00D933B7" w:rsidRPr="00FF01D4"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993" w:type="dxa"/>
            <w:tcBorders>
              <w:top w:val="single" w:sz="6" w:space="0" w:color="8C8C8C"/>
              <w:left w:val="nil"/>
              <w:bottom w:val="single" w:sz="6" w:space="0" w:color="8C8C8C"/>
              <w:right w:val="nil"/>
            </w:tcBorders>
            <w:shd w:val="clear" w:color="auto" w:fill="FAF9F9"/>
            <w:hideMark/>
          </w:tcPr>
          <w:p w14:paraId="64E615F3"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Baseline</w:t>
            </w:r>
          </w:p>
        </w:tc>
        <w:tc>
          <w:tcPr>
            <w:tcW w:w="992" w:type="dxa"/>
            <w:tcBorders>
              <w:top w:val="single" w:sz="6" w:space="0" w:color="8C8C8C"/>
              <w:left w:val="nil"/>
              <w:bottom w:val="single" w:sz="6" w:space="0" w:color="8C8C8C"/>
              <w:right w:val="nil"/>
            </w:tcBorders>
            <w:shd w:val="clear" w:color="auto" w:fill="FAF9F9"/>
            <w:hideMark/>
          </w:tcPr>
          <w:p w14:paraId="69E509AE"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Progress</w:t>
            </w:r>
          </w:p>
        </w:tc>
        <w:tc>
          <w:tcPr>
            <w:tcW w:w="1134" w:type="dxa"/>
            <w:tcBorders>
              <w:top w:val="single" w:sz="6" w:space="0" w:color="8C8C8C"/>
              <w:left w:val="nil"/>
              <w:bottom w:val="single" w:sz="6" w:space="0" w:color="8C8C8C"/>
              <w:right w:val="nil"/>
            </w:tcBorders>
            <w:shd w:val="clear" w:color="auto" w:fill="FAF9F9"/>
            <w:hideMark/>
          </w:tcPr>
          <w:p w14:paraId="12B14276"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Target</w:t>
            </w:r>
          </w:p>
        </w:tc>
        <w:tc>
          <w:tcPr>
            <w:tcW w:w="1559" w:type="dxa"/>
            <w:tcBorders>
              <w:top w:val="single" w:sz="6" w:space="0" w:color="8C8C8C"/>
              <w:left w:val="nil"/>
              <w:bottom w:val="single" w:sz="6" w:space="0" w:color="8C8C8C"/>
              <w:right w:val="nil"/>
            </w:tcBorders>
            <w:shd w:val="clear" w:color="auto" w:fill="FAF9F9"/>
            <w:hideMark/>
          </w:tcPr>
          <w:p w14:paraId="354F7213"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Results</w:t>
            </w:r>
          </w:p>
        </w:tc>
        <w:tc>
          <w:tcPr>
            <w:tcW w:w="1558" w:type="dxa"/>
            <w:tcBorders>
              <w:top w:val="single" w:sz="6" w:space="0" w:color="8C8C8C"/>
              <w:left w:val="nil"/>
              <w:bottom w:val="single" w:sz="6" w:space="0" w:color="8C8C8C"/>
              <w:right w:val="nil"/>
            </w:tcBorders>
            <w:shd w:val="clear" w:color="auto" w:fill="FAF9F9"/>
            <w:hideMark/>
          </w:tcPr>
          <w:p w14:paraId="43D80823"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Assessment</w:t>
            </w:r>
          </w:p>
        </w:tc>
      </w:tr>
      <w:tr w:rsidR="00D933B7" w:rsidRPr="00FF01D4" w14:paraId="1DA94A60" w14:textId="77777777">
        <w:trPr>
          <w:trHeight w:val="855"/>
        </w:trPr>
        <w:tc>
          <w:tcPr>
            <w:tcW w:w="3402" w:type="dxa"/>
            <w:tcBorders>
              <w:top w:val="single" w:sz="6" w:space="0" w:color="8C8C8C"/>
              <w:left w:val="nil"/>
              <w:bottom w:val="single" w:sz="6" w:space="0" w:color="8C8C8C"/>
              <w:right w:val="nil"/>
            </w:tcBorders>
            <w:hideMark/>
          </w:tcPr>
          <w:p w14:paraId="59D9A41F"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Number of Member States implementing best practices regarding health promotion, disease prevention and</w:t>
            </w:r>
          </w:p>
          <w:p w14:paraId="0D7A138E"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sz w:val="20"/>
                <w:lang w:val="en-IE" w:eastAsia="en-IE"/>
              </w:rPr>
              <w:t>addressing health inequalities</w:t>
            </w:r>
          </w:p>
        </w:tc>
        <w:tc>
          <w:tcPr>
            <w:tcW w:w="993" w:type="dxa"/>
            <w:tcBorders>
              <w:top w:val="single" w:sz="6" w:space="0" w:color="8C8C8C"/>
              <w:left w:val="nil"/>
              <w:bottom w:val="single" w:sz="6" w:space="0" w:color="8C8C8C"/>
              <w:right w:val="nil"/>
            </w:tcBorders>
            <w:hideMark/>
          </w:tcPr>
          <w:p w14:paraId="1F4CDD58"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0</w:t>
            </w:r>
          </w:p>
        </w:tc>
        <w:tc>
          <w:tcPr>
            <w:tcW w:w="992" w:type="dxa"/>
            <w:tcBorders>
              <w:top w:val="single" w:sz="6" w:space="0" w:color="8C8C8C"/>
              <w:left w:val="nil"/>
              <w:bottom w:val="single" w:sz="6" w:space="0" w:color="8C8C8C"/>
              <w:right w:val="nil"/>
            </w:tcBorders>
            <w:hideMark/>
          </w:tcPr>
          <w:p w14:paraId="62D439A1" w14:textId="77777777" w:rsidR="00D933B7" w:rsidRPr="00FF01D4" w:rsidRDefault="00D933B7">
            <w:pPr>
              <w:spacing w:after="0" w:line="240" w:lineRule="auto"/>
              <w:jc w:val="center"/>
              <w:textAlignment w:val="baseline"/>
              <w:rPr>
                <w:rFonts w:ascii="Segoe UI" w:hAnsi="Segoe UI" w:cs="Segoe UI"/>
                <w:sz w:val="20"/>
                <w:lang w:val="en-IE" w:eastAsia="en-IE"/>
              </w:rPr>
            </w:pPr>
            <w:r>
              <w:rPr>
                <w:b/>
                <w:bCs/>
                <w:sz w:val="20"/>
                <w:lang w:val="en-IE" w:eastAsia="en-IE"/>
              </w:rPr>
              <w:t>&gt;</w:t>
            </w:r>
            <w:r>
              <w:rPr>
                <w:rFonts w:ascii="Calibri" w:hAnsi="Calibri" w:cs="Calibri"/>
                <w:b/>
                <w:bCs/>
                <w:sz w:val="20"/>
                <w:lang w:val="en-IE" w:eastAsia="en-IE"/>
              </w:rPr>
              <w:t> </w:t>
            </w:r>
            <w:r>
              <w:rPr>
                <w:b/>
                <w:bCs/>
                <w:sz w:val="20"/>
                <w:lang w:val="en-IE" w:eastAsia="en-IE"/>
              </w:rPr>
              <w:t>100%</w:t>
            </w:r>
          </w:p>
        </w:tc>
        <w:tc>
          <w:tcPr>
            <w:tcW w:w="1134" w:type="dxa"/>
            <w:tcBorders>
              <w:top w:val="single" w:sz="6" w:space="0" w:color="8C8C8C"/>
              <w:left w:val="nil"/>
              <w:bottom w:val="single" w:sz="6" w:space="0" w:color="8C8C8C"/>
              <w:right w:val="nil"/>
            </w:tcBorders>
            <w:hideMark/>
          </w:tcPr>
          <w:p w14:paraId="02B3CC54" w14:textId="77777777" w:rsidR="00D933B7" w:rsidRPr="00FF01D4" w:rsidRDefault="00D933B7">
            <w:pPr>
              <w:spacing w:after="0" w:line="240" w:lineRule="auto"/>
              <w:jc w:val="center"/>
              <w:textAlignment w:val="baseline"/>
              <w:rPr>
                <w:rFonts w:eastAsia="EC Square Sans Pro" w:cs="EC Square Sans Pro"/>
                <w:sz w:val="20"/>
                <w:lang w:val="en-IE"/>
              </w:rPr>
            </w:pPr>
            <w:r>
              <w:rPr>
                <w:rFonts w:eastAsia="EC Square Sans Pro" w:cs="EC Square Sans Pro"/>
                <w:color w:val="000000" w:themeColor="text1"/>
                <w:sz w:val="20"/>
                <w:lang w:val="en-IE"/>
              </w:rPr>
              <w:t>20 in 2031</w:t>
            </w:r>
          </w:p>
          <w:p w14:paraId="46B26923" w14:textId="77777777" w:rsidR="00D933B7" w:rsidRPr="00FF01D4" w:rsidRDefault="00D933B7">
            <w:pPr>
              <w:spacing w:after="0" w:line="240" w:lineRule="auto"/>
              <w:jc w:val="center"/>
              <w:textAlignment w:val="baseline"/>
              <w:rPr>
                <w:rFonts w:cs="Segoe UI"/>
                <w:sz w:val="20"/>
                <w:lang w:val="en-IE" w:eastAsia="en-IE"/>
              </w:rPr>
            </w:pPr>
          </w:p>
        </w:tc>
        <w:tc>
          <w:tcPr>
            <w:tcW w:w="1559" w:type="dxa"/>
            <w:tcBorders>
              <w:top w:val="single" w:sz="6" w:space="0" w:color="8C8C8C"/>
              <w:left w:val="nil"/>
              <w:bottom w:val="single" w:sz="6" w:space="0" w:color="8C8C8C"/>
              <w:right w:val="nil"/>
            </w:tcBorders>
            <w:hideMark/>
          </w:tcPr>
          <w:p w14:paraId="45784D84"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26 in 2025 compared to a target of 20</w:t>
            </w:r>
          </w:p>
        </w:tc>
        <w:tc>
          <w:tcPr>
            <w:tcW w:w="1558" w:type="dxa"/>
            <w:tcBorders>
              <w:top w:val="single" w:sz="6" w:space="0" w:color="8C8C8C"/>
              <w:left w:val="nil"/>
              <w:bottom w:val="single" w:sz="6" w:space="0" w:color="8C8C8C"/>
              <w:right w:val="nil"/>
            </w:tcBorders>
            <w:hideMark/>
          </w:tcPr>
          <w:p w14:paraId="33429DB7"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Achieved</w:t>
            </w:r>
          </w:p>
        </w:tc>
      </w:tr>
      <w:tr w:rsidR="00D933B7" w:rsidRPr="00FF01D4" w14:paraId="2384B5FE" w14:textId="77777777">
        <w:trPr>
          <w:trHeight w:val="300"/>
        </w:trPr>
        <w:tc>
          <w:tcPr>
            <w:tcW w:w="3402" w:type="dxa"/>
            <w:tcBorders>
              <w:top w:val="single" w:sz="6" w:space="0" w:color="8C8C8C"/>
              <w:left w:val="nil"/>
              <w:bottom w:val="single" w:sz="6" w:space="0" w:color="8C8C8C"/>
              <w:right w:val="nil"/>
            </w:tcBorders>
            <w:shd w:val="clear" w:color="auto" w:fill="FAF9F9"/>
            <w:hideMark/>
          </w:tcPr>
          <w:p w14:paraId="02971700"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Preparedness and response planning of the EU and of Member States for serious</w:t>
            </w:r>
          </w:p>
          <w:p w14:paraId="795A1178"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sz w:val="20"/>
                <w:lang w:val="en-IE" w:eastAsia="en-IE"/>
              </w:rPr>
              <w:t>cross-border threats to health</w:t>
            </w:r>
          </w:p>
        </w:tc>
        <w:tc>
          <w:tcPr>
            <w:tcW w:w="993" w:type="dxa"/>
            <w:tcBorders>
              <w:top w:val="single" w:sz="6" w:space="0" w:color="8C8C8C"/>
              <w:left w:val="nil"/>
              <w:bottom w:val="single" w:sz="6" w:space="0" w:color="8C8C8C"/>
              <w:right w:val="nil"/>
            </w:tcBorders>
            <w:shd w:val="clear" w:color="auto" w:fill="FAF9F9"/>
            <w:hideMark/>
          </w:tcPr>
          <w:p w14:paraId="0F5D2AD3"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0</w:t>
            </w:r>
          </w:p>
        </w:tc>
        <w:tc>
          <w:tcPr>
            <w:tcW w:w="992" w:type="dxa"/>
            <w:tcBorders>
              <w:top w:val="single" w:sz="6" w:space="0" w:color="8C8C8C"/>
              <w:left w:val="nil"/>
              <w:bottom w:val="single" w:sz="6" w:space="0" w:color="8C8C8C"/>
              <w:right w:val="nil"/>
            </w:tcBorders>
            <w:shd w:val="clear" w:color="auto" w:fill="FAF9F9"/>
            <w:hideMark/>
          </w:tcPr>
          <w:p w14:paraId="04409F5F" w14:textId="77777777" w:rsidR="00D933B7" w:rsidRPr="00FF01D4" w:rsidRDefault="00D933B7">
            <w:pPr>
              <w:spacing w:after="0" w:line="240" w:lineRule="auto"/>
              <w:jc w:val="center"/>
              <w:textAlignment w:val="baseline"/>
              <w:rPr>
                <w:rFonts w:ascii="Segoe UI" w:hAnsi="Segoe UI" w:cs="Segoe UI"/>
                <w:sz w:val="20"/>
                <w:lang w:val="en-IE" w:eastAsia="en-IE"/>
              </w:rPr>
            </w:pPr>
            <w:r>
              <w:rPr>
                <w:b/>
                <w:bCs/>
                <w:sz w:val="20"/>
                <w:lang w:val="en-IE" w:eastAsia="en-IE"/>
              </w:rPr>
              <w:t>94%</w:t>
            </w:r>
          </w:p>
        </w:tc>
        <w:tc>
          <w:tcPr>
            <w:tcW w:w="1134" w:type="dxa"/>
            <w:tcBorders>
              <w:top w:val="single" w:sz="6" w:space="0" w:color="8C8C8C"/>
              <w:left w:val="nil"/>
              <w:bottom w:val="single" w:sz="6" w:space="0" w:color="8C8C8C"/>
              <w:right w:val="nil"/>
            </w:tcBorders>
            <w:shd w:val="clear" w:color="auto" w:fill="FAF9F9"/>
            <w:hideMark/>
          </w:tcPr>
          <w:p w14:paraId="3E2EB443"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32 in 2027</w:t>
            </w:r>
          </w:p>
        </w:tc>
        <w:tc>
          <w:tcPr>
            <w:tcW w:w="1559" w:type="dxa"/>
            <w:tcBorders>
              <w:top w:val="single" w:sz="6" w:space="0" w:color="8C8C8C"/>
              <w:left w:val="nil"/>
              <w:bottom w:val="single" w:sz="6" w:space="0" w:color="8C8C8C"/>
              <w:right w:val="nil"/>
            </w:tcBorders>
            <w:shd w:val="clear" w:color="auto" w:fill="FAF9F9"/>
            <w:hideMark/>
          </w:tcPr>
          <w:p w14:paraId="20C64363"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30 in 2025 compared to a target of 32</w:t>
            </w:r>
          </w:p>
        </w:tc>
        <w:tc>
          <w:tcPr>
            <w:tcW w:w="1558" w:type="dxa"/>
            <w:tcBorders>
              <w:top w:val="single" w:sz="6" w:space="0" w:color="8C8C8C"/>
              <w:left w:val="nil"/>
              <w:bottom w:val="single" w:sz="6" w:space="0" w:color="8C8C8C"/>
              <w:right w:val="nil"/>
            </w:tcBorders>
            <w:shd w:val="clear" w:color="auto" w:fill="FAF9F9"/>
            <w:hideMark/>
          </w:tcPr>
          <w:p w14:paraId="7113E6A8"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FF01D4" w14:paraId="6BB2D524" w14:textId="77777777">
        <w:trPr>
          <w:trHeight w:val="300"/>
        </w:trPr>
        <w:tc>
          <w:tcPr>
            <w:tcW w:w="3402" w:type="dxa"/>
            <w:tcBorders>
              <w:top w:val="single" w:sz="6" w:space="0" w:color="8C8C8C"/>
              <w:left w:val="nil"/>
              <w:bottom w:val="single" w:sz="6" w:space="0" w:color="8C8C8C"/>
              <w:right w:val="nil"/>
            </w:tcBorders>
            <w:hideMark/>
          </w:tcPr>
          <w:p w14:paraId="35468799"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sz w:val="20"/>
                <w:lang w:val="en-IE" w:eastAsia="en-IE"/>
              </w:rPr>
              <w:t>Number of actions aimed at increasing the security and continuity of the global supply chains and addressing dependence on imports from non-EU countries for the production of essential active pharmaceutical ingredients and medicinal products in the EU</w:t>
            </w:r>
          </w:p>
        </w:tc>
        <w:tc>
          <w:tcPr>
            <w:tcW w:w="993" w:type="dxa"/>
            <w:tcBorders>
              <w:top w:val="single" w:sz="6" w:space="0" w:color="8C8C8C"/>
              <w:left w:val="nil"/>
              <w:bottom w:val="single" w:sz="6" w:space="0" w:color="8C8C8C"/>
              <w:right w:val="nil"/>
            </w:tcBorders>
            <w:hideMark/>
          </w:tcPr>
          <w:p w14:paraId="6DCCC681"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1</w:t>
            </w:r>
          </w:p>
        </w:tc>
        <w:tc>
          <w:tcPr>
            <w:tcW w:w="992" w:type="dxa"/>
            <w:tcBorders>
              <w:top w:val="single" w:sz="6" w:space="0" w:color="8C8C8C"/>
              <w:left w:val="nil"/>
              <w:bottom w:val="single" w:sz="6" w:space="0" w:color="8C8C8C"/>
              <w:right w:val="nil"/>
            </w:tcBorders>
            <w:hideMark/>
          </w:tcPr>
          <w:p w14:paraId="63E83F78" w14:textId="77777777" w:rsidR="00D933B7" w:rsidRPr="00FF01D4" w:rsidRDefault="00D933B7">
            <w:pPr>
              <w:spacing w:after="0" w:line="240" w:lineRule="auto"/>
              <w:jc w:val="center"/>
              <w:textAlignment w:val="baseline"/>
              <w:rPr>
                <w:rFonts w:ascii="Segoe UI" w:hAnsi="Segoe UI" w:cs="Segoe UI"/>
                <w:sz w:val="20"/>
                <w:lang w:val="en-IE" w:eastAsia="en-IE"/>
              </w:rPr>
            </w:pPr>
            <w:r>
              <w:rPr>
                <w:b/>
                <w:bCs/>
                <w:sz w:val="20"/>
                <w:lang w:val="en-IE" w:eastAsia="en-IE"/>
              </w:rPr>
              <w:t>25%</w:t>
            </w:r>
          </w:p>
        </w:tc>
        <w:tc>
          <w:tcPr>
            <w:tcW w:w="1134" w:type="dxa"/>
            <w:tcBorders>
              <w:top w:val="single" w:sz="6" w:space="0" w:color="8C8C8C"/>
              <w:left w:val="nil"/>
              <w:bottom w:val="single" w:sz="6" w:space="0" w:color="8C8C8C"/>
              <w:right w:val="nil"/>
            </w:tcBorders>
            <w:hideMark/>
          </w:tcPr>
          <w:p w14:paraId="5FD7BB21"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13 in 2027</w:t>
            </w:r>
          </w:p>
        </w:tc>
        <w:tc>
          <w:tcPr>
            <w:tcW w:w="1559" w:type="dxa"/>
            <w:tcBorders>
              <w:top w:val="single" w:sz="6" w:space="0" w:color="8C8C8C"/>
              <w:left w:val="nil"/>
              <w:bottom w:val="single" w:sz="6" w:space="0" w:color="8C8C8C"/>
              <w:right w:val="nil"/>
            </w:tcBorders>
          </w:tcPr>
          <w:p w14:paraId="7232C756"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4 in 2025 compared to a target of 13</w:t>
            </w:r>
          </w:p>
        </w:tc>
        <w:tc>
          <w:tcPr>
            <w:tcW w:w="1558" w:type="dxa"/>
            <w:tcBorders>
              <w:top w:val="single" w:sz="6" w:space="0" w:color="8C8C8C"/>
              <w:left w:val="nil"/>
              <w:bottom w:val="single" w:sz="6" w:space="0" w:color="8C8C8C"/>
              <w:right w:val="nil"/>
            </w:tcBorders>
            <w:hideMark/>
          </w:tcPr>
          <w:p w14:paraId="21163318" w14:textId="77777777" w:rsidR="00D933B7" w:rsidRPr="00FF01D4" w:rsidRDefault="00D933B7">
            <w:pPr>
              <w:spacing w:after="0" w:line="240" w:lineRule="auto"/>
              <w:jc w:val="center"/>
              <w:rPr>
                <w:rFonts w:ascii="Segoe UI" w:hAnsi="Segoe UI" w:cs="Segoe UI"/>
                <w:sz w:val="20"/>
                <w:lang w:val="en-IE" w:eastAsia="en-IE"/>
              </w:rPr>
            </w:pPr>
            <w:r>
              <w:rPr>
                <w:rFonts w:cs="Segoe UI"/>
                <w:sz w:val="20"/>
                <w:lang w:val="en-IE" w:eastAsia="en-IE"/>
              </w:rPr>
              <w:t>On track</w:t>
            </w:r>
          </w:p>
        </w:tc>
      </w:tr>
      <w:tr w:rsidR="00D933B7" w:rsidRPr="00FF01D4" w14:paraId="7F87FD7B" w14:textId="77777777">
        <w:trPr>
          <w:trHeight w:val="300"/>
        </w:trPr>
        <w:tc>
          <w:tcPr>
            <w:tcW w:w="3402" w:type="dxa"/>
            <w:tcBorders>
              <w:top w:val="single" w:sz="6" w:space="0" w:color="8C8C8C"/>
              <w:left w:val="nil"/>
              <w:bottom w:val="single" w:sz="6" w:space="0" w:color="8C8C8C"/>
              <w:right w:val="nil"/>
            </w:tcBorders>
            <w:shd w:val="clear" w:color="auto" w:fill="FAF9F9"/>
            <w:hideMark/>
          </w:tcPr>
          <w:p w14:paraId="46A7B379"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Number of production facilities with enhanced capacities in increasing security and continuity of supply for medical countermeasures, raw materials and components at</w:t>
            </w:r>
          </w:p>
          <w:p w14:paraId="2A9D0A4A"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sz w:val="20"/>
                <w:lang w:val="en-IE" w:eastAsia="en-IE"/>
              </w:rPr>
              <w:t>the EU level</w:t>
            </w:r>
          </w:p>
        </w:tc>
        <w:tc>
          <w:tcPr>
            <w:tcW w:w="993" w:type="dxa"/>
            <w:tcBorders>
              <w:top w:val="single" w:sz="6" w:space="0" w:color="8C8C8C"/>
              <w:left w:val="nil"/>
              <w:bottom w:val="single" w:sz="6" w:space="0" w:color="8C8C8C"/>
              <w:right w:val="nil"/>
            </w:tcBorders>
            <w:shd w:val="clear" w:color="auto" w:fill="FAF9F9"/>
            <w:hideMark/>
          </w:tcPr>
          <w:p w14:paraId="65A090D9"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0</w:t>
            </w:r>
          </w:p>
        </w:tc>
        <w:tc>
          <w:tcPr>
            <w:tcW w:w="992" w:type="dxa"/>
            <w:tcBorders>
              <w:top w:val="single" w:sz="6" w:space="0" w:color="8C8C8C"/>
              <w:left w:val="nil"/>
              <w:bottom w:val="single" w:sz="6" w:space="0" w:color="8C8C8C"/>
              <w:right w:val="nil"/>
            </w:tcBorders>
            <w:shd w:val="clear" w:color="auto" w:fill="FAF9F9"/>
            <w:hideMark/>
          </w:tcPr>
          <w:p w14:paraId="5BE1B81C" w14:textId="77777777" w:rsidR="00D933B7" w:rsidRPr="00FF01D4" w:rsidRDefault="00D933B7">
            <w:pPr>
              <w:spacing w:after="0" w:line="240" w:lineRule="auto"/>
              <w:jc w:val="center"/>
              <w:textAlignment w:val="baseline"/>
              <w:rPr>
                <w:rFonts w:ascii="Segoe UI" w:hAnsi="Segoe UI" w:cs="Segoe UI"/>
                <w:sz w:val="20"/>
                <w:lang w:val="en-IE" w:eastAsia="en-IE"/>
              </w:rPr>
            </w:pPr>
            <w:r>
              <w:rPr>
                <w:b/>
                <w:bCs/>
                <w:sz w:val="20"/>
                <w:lang w:val="en-IE" w:eastAsia="en-IE"/>
              </w:rPr>
              <w:t>80%</w:t>
            </w:r>
          </w:p>
        </w:tc>
        <w:tc>
          <w:tcPr>
            <w:tcW w:w="1134" w:type="dxa"/>
            <w:tcBorders>
              <w:top w:val="single" w:sz="6" w:space="0" w:color="8C8C8C"/>
              <w:left w:val="nil"/>
              <w:bottom w:val="single" w:sz="6" w:space="0" w:color="8C8C8C"/>
              <w:right w:val="nil"/>
            </w:tcBorders>
            <w:shd w:val="clear" w:color="auto" w:fill="FAF9F9"/>
            <w:hideMark/>
          </w:tcPr>
          <w:p w14:paraId="7D60FDDC"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5 in 2027</w:t>
            </w:r>
          </w:p>
        </w:tc>
        <w:tc>
          <w:tcPr>
            <w:tcW w:w="1559" w:type="dxa"/>
            <w:tcBorders>
              <w:top w:val="single" w:sz="6" w:space="0" w:color="8C8C8C"/>
              <w:left w:val="nil"/>
              <w:bottom w:val="single" w:sz="6" w:space="0" w:color="8C8C8C"/>
              <w:right w:val="nil"/>
            </w:tcBorders>
            <w:shd w:val="clear" w:color="auto" w:fill="FAF9F9"/>
            <w:hideMark/>
          </w:tcPr>
          <w:p w14:paraId="0CF7CC26"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4 in 2025 compared to a target of 5</w:t>
            </w:r>
          </w:p>
        </w:tc>
        <w:tc>
          <w:tcPr>
            <w:tcW w:w="1558" w:type="dxa"/>
            <w:tcBorders>
              <w:top w:val="single" w:sz="6" w:space="0" w:color="8C8C8C"/>
              <w:left w:val="nil"/>
              <w:bottom w:val="single" w:sz="6" w:space="0" w:color="8C8C8C"/>
              <w:right w:val="nil"/>
            </w:tcBorders>
            <w:shd w:val="clear" w:color="auto" w:fill="FAF9F9"/>
            <w:hideMark/>
          </w:tcPr>
          <w:p w14:paraId="195F7E96" w14:textId="77777777" w:rsidR="00D933B7" w:rsidRPr="00FF01D4"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FF01D4" w14:paraId="5D643BF5" w14:textId="77777777">
        <w:trPr>
          <w:trHeight w:val="300"/>
        </w:trPr>
        <w:tc>
          <w:tcPr>
            <w:tcW w:w="3402" w:type="dxa"/>
            <w:tcBorders>
              <w:top w:val="single" w:sz="6" w:space="0" w:color="8C8C8C"/>
              <w:left w:val="nil"/>
              <w:bottom w:val="single" w:sz="6" w:space="0" w:color="8C8C8C"/>
              <w:right w:val="nil"/>
            </w:tcBorders>
            <w:shd w:val="clear" w:color="auto" w:fill="FAF9F9"/>
          </w:tcPr>
          <w:p w14:paraId="1F145258"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Number of audits conducted in the EU and in non-EU countries to</w:t>
            </w:r>
          </w:p>
          <w:p w14:paraId="69A7BAC8"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ensure good manufacturing</w:t>
            </w:r>
          </w:p>
          <w:p w14:paraId="62B56910"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practices and good clinical practices</w:t>
            </w:r>
          </w:p>
        </w:tc>
        <w:tc>
          <w:tcPr>
            <w:tcW w:w="993" w:type="dxa"/>
            <w:tcBorders>
              <w:top w:val="single" w:sz="6" w:space="0" w:color="8C8C8C"/>
              <w:left w:val="nil"/>
              <w:bottom w:val="single" w:sz="6" w:space="0" w:color="8C8C8C"/>
              <w:right w:val="nil"/>
            </w:tcBorders>
            <w:shd w:val="clear" w:color="auto" w:fill="FAF9F9"/>
          </w:tcPr>
          <w:p w14:paraId="648C85EB"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10</w:t>
            </w:r>
          </w:p>
        </w:tc>
        <w:tc>
          <w:tcPr>
            <w:tcW w:w="992" w:type="dxa"/>
            <w:tcBorders>
              <w:top w:val="single" w:sz="6" w:space="0" w:color="8C8C8C"/>
              <w:left w:val="nil"/>
              <w:bottom w:val="single" w:sz="6" w:space="0" w:color="8C8C8C"/>
              <w:right w:val="nil"/>
            </w:tcBorders>
            <w:shd w:val="clear" w:color="auto" w:fill="FAF9F9"/>
          </w:tcPr>
          <w:p w14:paraId="7DFA72EA" w14:textId="77777777" w:rsidR="00D933B7" w:rsidRPr="00FF01D4" w:rsidRDefault="00D933B7">
            <w:pPr>
              <w:spacing w:after="0" w:line="240" w:lineRule="auto"/>
              <w:jc w:val="center"/>
              <w:textAlignment w:val="baseline"/>
              <w:rPr>
                <w:rFonts w:cs="Segoe UI"/>
                <w:b/>
                <w:sz w:val="20"/>
                <w:lang w:val="en-IE" w:eastAsia="en-IE"/>
              </w:rPr>
            </w:pPr>
            <w:r>
              <w:rPr>
                <w:b/>
                <w:bCs/>
                <w:sz w:val="20"/>
                <w:lang w:val="en-IE" w:eastAsia="en-IE"/>
              </w:rPr>
              <w:t>&gt;</w:t>
            </w:r>
            <w:r>
              <w:rPr>
                <w:rFonts w:ascii="Calibri" w:hAnsi="Calibri" w:cs="Calibri"/>
                <w:b/>
                <w:bCs/>
                <w:sz w:val="20"/>
                <w:lang w:val="en-IE" w:eastAsia="en-IE"/>
              </w:rPr>
              <w:t> </w:t>
            </w:r>
            <w:r>
              <w:rPr>
                <w:b/>
                <w:bCs/>
                <w:sz w:val="20"/>
                <w:lang w:val="en-IE" w:eastAsia="en-IE"/>
              </w:rPr>
              <w:t>100%</w:t>
            </w:r>
          </w:p>
        </w:tc>
        <w:tc>
          <w:tcPr>
            <w:tcW w:w="1134" w:type="dxa"/>
            <w:tcBorders>
              <w:top w:val="single" w:sz="6" w:space="0" w:color="8C8C8C"/>
              <w:left w:val="nil"/>
              <w:bottom w:val="single" w:sz="6" w:space="0" w:color="8C8C8C"/>
              <w:right w:val="nil"/>
            </w:tcBorders>
            <w:shd w:val="clear" w:color="auto" w:fill="FAF9F9"/>
          </w:tcPr>
          <w:p w14:paraId="0C178674"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65 in 2027</w:t>
            </w:r>
          </w:p>
        </w:tc>
        <w:tc>
          <w:tcPr>
            <w:tcW w:w="1559" w:type="dxa"/>
            <w:tcBorders>
              <w:top w:val="single" w:sz="6" w:space="0" w:color="8C8C8C"/>
              <w:left w:val="nil"/>
              <w:bottom w:val="single" w:sz="6" w:space="0" w:color="8C8C8C"/>
              <w:right w:val="nil"/>
            </w:tcBorders>
            <w:shd w:val="clear" w:color="auto" w:fill="FAF9F9"/>
          </w:tcPr>
          <w:p w14:paraId="7D8DC4F6"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75 in 2025 compared to a target of 65</w:t>
            </w:r>
          </w:p>
        </w:tc>
        <w:tc>
          <w:tcPr>
            <w:tcW w:w="1558" w:type="dxa"/>
            <w:tcBorders>
              <w:top w:val="single" w:sz="6" w:space="0" w:color="8C8C8C"/>
              <w:left w:val="nil"/>
              <w:bottom w:val="single" w:sz="6" w:space="0" w:color="8C8C8C"/>
              <w:right w:val="nil"/>
            </w:tcBorders>
            <w:shd w:val="clear" w:color="auto" w:fill="FAF9F9"/>
          </w:tcPr>
          <w:p w14:paraId="42CA13BE"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Achieved</w:t>
            </w:r>
          </w:p>
        </w:tc>
      </w:tr>
      <w:tr w:rsidR="00D933B7" w:rsidRPr="00FF01D4" w14:paraId="7A3B0961" w14:textId="77777777">
        <w:trPr>
          <w:trHeight w:val="300"/>
        </w:trPr>
        <w:tc>
          <w:tcPr>
            <w:tcW w:w="3402" w:type="dxa"/>
            <w:tcBorders>
              <w:top w:val="single" w:sz="6" w:space="0" w:color="8C8C8C"/>
              <w:left w:val="nil"/>
              <w:bottom w:val="single" w:sz="6" w:space="0" w:color="8C8C8C"/>
              <w:right w:val="nil"/>
            </w:tcBorders>
            <w:shd w:val="clear" w:color="auto" w:fill="FAF9F9"/>
          </w:tcPr>
          <w:p w14:paraId="695D2155"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Number of healthcare and public health staff trained</w:t>
            </w:r>
          </w:p>
        </w:tc>
        <w:tc>
          <w:tcPr>
            <w:tcW w:w="993" w:type="dxa"/>
            <w:tcBorders>
              <w:top w:val="single" w:sz="6" w:space="0" w:color="8C8C8C"/>
              <w:left w:val="nil"/>
              <w:bottom w:val="single" w:sz="6" w:space="0" w:color="8C8C8C"/>
              <w:right w:val="nil"/>
            </w:tcBorders>
            <w:shd w:val="clear" w:color="auto" w:fill="FAF9F9"/>
          </w:tcPr>
          <w:p w14:paraId="34D4B955"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992" w:type="dxa"/>
            <w:tcBorders>
              <w:top w:val="single" w:sz="6" w:space="0" w:color="8C8C8C"/>
              <w:left w:val="nil"/>
              <w:bottom w:val="single" w:sz="6" w:space="0" w:color="8C8C8C"/>
              <w:right w:val="nil"/>
            </w:tcBorders>
            <w:shd w:val="clear" w:color="auto" w:fill="FAF9F9"/>
          </w:tcPr>
          <w:p w14:paraId="5FD6CA98" w14:textId="77777777" w:rsidR="00D933B7" w:rsidRPr="00FF01D4" w:rsidRDefault="00D933B7">
            <w:pPr>
              <w:spacing w:after="0" w:line="240" w:lineRule="auto"/>
              <w:jc w:val="center"/>
              <w:textAlignment w:val="baseline"/>
              <w:rPr>
                <w:rFonts w:cs="Segoe UI"/>
                <w:b/>
                <w:bCs/>
                <w:sz w:val="20"/>
                <w:lang w:val="en-IE" w:eastAsia="en-IE"/>
              </w:rPr>
            </w:pPr>
            <w:r>
              <w:rPr>
                <w:b/>
                <w:bCs/>
                <w:sz w:val="20"/>
                <w:lang w:val="en-IE" w:eastAsia="en-IE"/>
              </w:rPr>
              <w:t>54%</w:t>
            </w:r>
          </w:p>
        </w:tc>
        <w:tc>
          <w:tcPr>
            <w:tcW w:w="1134" w:type="dxa"/>
            <w:tcBorders>
              <w:top w:val="single" w:sz="6" w:space="0" w:color="8C8C8C"/>
              <w:left w:val="nil"/>
              <w:bottom w:val="single" w:sz="6" w:space="0" w:color="8C8C8C"/>
              <w:right w:val="nil"/>
            </w:tcBorders>
            <w:shd w:val="clear" w:color="auto" w:fill="FAF9F9"/>
          </w:tcPr>
          <w:p w14:paraId="4E270574"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3</w:t>
            </w:r>
            <w:r>
              <w:rPr>
                <w:rFonts w:ascii="Calibri" w:hAnsi="Calibri" w:cs="Calibri"/>
                <w:sz w:val="20"/>
                <w:lang w:val="en-IE" w:eastAsia="en-IE"/>
              </w:rPr>
              <w:t> </w:t>
            </w:r>
            <w:r>
              <w:rPr>
                <w:rFonts w:cs="Segoe UI"/>
                <w:sz w:val="20"/>
                <w:lang w:val="en-IE" w:eastAsia="en-IE"/>
              </w:rPr>
              <w:t>050 in 2027</w:t>
            </w:r>
          </w:p>
        </w:tc>
        <w:tc>
          <w:tcPr>
            <w:tcW w:w="1559" w:type="dxa"/>
            <w:tcBorders>
              <w:top w:val="single" w:sz="6" w:space="0" w:color="8C8C8C"/>
              <w:left w:val="nil"/>
              <w:bottom w:val="single" w:sz="6" w:space="0" w:color="8C8C8C"/>
              <w:right w:val="nil"/>
            </w:tcBorders>
            <w:shd w:val="clear" w:color="auto" w:fill="FAF9F9"/>
          </w:tcPr>
          <w:p w14:paraId="4A0923FB"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1</w:t>
            </w:r>
            <w:r>
              <w:rPr>
                <w:rFonts w:ascii="Calibri" w:hAnsi="Calibri" w:cs="Calibri"/>
                <w:sz w:val="20"/>
                <w:lang w:val="en-IE" w:eastAsia="en-IE"/>
              </w:rPr>
              <w:t> </w:t>
            </w:r>
            <w:r>
              <w:rPr>
                <w:rFonts w:cs="Segoe UI"/>
                <w:sz w:val="20"/>
                <w:lang w:val="en-IE" w:eastAsia="en-IE"/>
              </w:rPr>
              <w:t>649 in 2025 compared to a target of 3</w:t>
            </w:r>
            <w:r>
              <w:rPr>
                <w:rFonts w:ascii="Calibri" w:hAnsi="Calibri" w:cs="Calibri"/>
                <w:sz w:val="20"/>
                <w:lang w:val="en-IE" w:eastAsia="en-IE"/>
              </w:rPr>
              <w:t> </w:t>
            </w:r>
            <w:r>
              <w:rPr>
                <w:rFonts w:cs="Segoe UI"/>
                <w:sz w:val="20"/>
                <w:lang w:val="en-IE" w:eastAsia="en-IE"/>
              </w:rPr>
              <w:t>050</w:t>
            </w:r>
          </w:p>
        </w:tc>
        <w:tc>
          <w:tcPr>
            <w:tcW w:w="1558" w:type="dxa"/>
            <w:tcBorders>
              <w:top w:val="single" w:sz="6" w:space="0" w:color="8C8C8C"/>
              <w:left w:val="nil"/>
              <w:bottom w:val="single" w:sz="6" w:space="0" w:color="8C8C8C"/>
              <w:right w:val="nil"/>
            </w:tcBorders>
            <w:shd w:val="clear" w:color="auto" w:fill="FAF9F9"/>
          </w:tcPr>
          <w:p w14:paraId="5BB64327"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Moderate progress</w:t>
            </w:r>
          </w:p>
        </w:tc>
      </w:tr>
      <w:tr w:rsidR="00D933B7" w:rsidRPr="00FF01D4" w14:paraId="74A8AC07" w14:textId="77777777">
        <w:trPr>
          <w:trHeight w:val="300"/>
        </w:trPr>
        <w:tc>
          <w:tcPr>
            <w:tcW w:w="3402" w:type="dxa"/>
            <w:tcBorders>
              <w:top w:val="single" w:sz="6" w:space="0" w:color="8C8C8C"/>
              <w:left w:val="nil"/>
              <w:bottom w:val="single" w:sz="6" w:space="0" w:color="8C8C8C"/>
              <w:right w:val="nil"/>
            </w:tcBorders>
            <w:shd w:val="clear" w:color="auto" w:fill="FAF9F9"/>
          </w:tcPr>
          <w:p w14:paraId="45E3C2C0"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Number of Member States participating in the European</w:t>
            </w:r>
          </w:p>
          <w:p w14:paraId="4DB32AF9"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health data space</w:t>
            </w:r>
          </w:p>
        </w:tc>
        <w:tc>
          <w:tcPr>
            <w:tcW w:w="993" w:type="dxa"/>
            <w:tcBorders>
              <w:top w:val="single" w:sz="6" w:space="0" w:color="8C8C8C"/>
              <w:left w:val="nil"/>
              <w:bottom w:val="single" w:sz="6" w:space="0" w:color="8C8C8C"/>
              <w:right w:val="nil"/>
            </w:tcBorders>
            <w:shd w:val="clear" w:color="auto" w:fill="FAF9F9"/>
          </w:tcPr>
          <w:p w14:paraId="6D846985"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7</w:t>
            </w:r>
          </w:p>
        </w:tc>
        <w:tc>
          <w:tcPr>
            <w:tcW w:w="992" w:type="dxa"/>
            <w:tcBorders>
              <w:top w:val="single" w:sz="6" w:space="0" w:color="8C8C8C"/>
              <w:left w:val="nil"/>
              <w:bottom w:val="single" w:sz="6" w:space="0" w:color="8C8C8C"/>
              <w:right w:val="nil"/>
            </w:tcBorders>
            <w:shd w:val="clear" w:color="auto" w:fill="FAF9F9"/>
          </w:tcPr>
          <w:p w14:paraId="0BD11612" w14:textId="77777777" w:rsidR="00D933B7" w:rsidRPr="00FF01D4" w:rsidRDefault="00D933B7">
            <w:pPr>
              <w:spacing w:after="0" w:line="240" w:lineRule="auto"/>
              <w:jc w:val="center"/>
              <w:textAlignment w:val="baseline"/>
              <w:rPr>
                <w:rFonts w:cs="Segoe UI"/>
                <w:b/>
                <w:bCs/>
                <w:sz w:val="20"/>
                <w:lang w:val="en-IE" w:eastAsia="en-IE"/>
              </w:rPr>
            </w:pPr>
            <w:r>
              <w:rPr>
                <w:b/>
                <w:bCs/>
                <w:sz w:val="20"/>
                <w:lang w:val="en-IE" w:eastAsia="en-IE"/>
              </w:rPr>
              <w:t>50%</w:t>
            </w:r>
          </w:p>
        </w:tc>
        <w:tc>
          <w:tcPr>
            <w:tcW w:w="1134" w:type="dxa"/>
            <w:tcBorders>
              <w:top w:val="single" w:sz="6" w:space="0" w:color="8C8C8C"/>
              <w:left w:val="nil"/>
              <w:bottom w:val="single" w:sz="6" w:space="0" w:color="8C8C8C"/>
              <w:right w:val="nil"/>
            </w:tcBorders>
            <w:shd w:val="clear" w:color="auto" w:fill="FAF9F9"/>
          </w:tcPr>
          <w:p w14:paraId="6F4862AA"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27 in 2031</w:t>
            </w:r>
          </w:p>
        </w:tc>
        <w:tc>
          <w:tcPr>
            <w:tcW w:w="1559" w:type="dxa"/>
            <w:tcBorders>
              <w:top w:val="single" w:sz="6" w:space="0" w:color="8C8C8C"/>
              <w:left w:val="nil"/>
              <w:bottom w:val="single" w:sz="6" w:space="0" w:color="8C8C8C"/>
              <w:right w:val="nil"/>
            </w:tcBorders>
            <w:shd w:val="clear" w:color="auto" w:fill="FAF9F9"/>
          </w:tcPr>
          <w:p w14:paraId="46FE0174"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17 in 2025 compared to a target of 27</w:t>
            </w:r>
          </w:p>
        </w:tc>
        <w:tc>
          <w:tcPr>
            <w:tcW w:w="1558" w:type="dxa"/>
            <w:tcBorders>
              <w:top w:val="single" w:sz="6" w:space="0" w:color="8C8C8C"/>
              <w:left w:val="nil"/>
              <w:bottom w:val="single" w:sz="6" w:space="0" w:color="8C8C8C"/>
              <w:right w:val="nil"/>
            </w:tcBorders>
            <w:shd w:val="clear" w:color="auto" w:fill="FAF9F9"/>
          </w:tcPr>
          <w:p w14:paraId="198A95FC"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On track</w:t>
            </w:r>
          </w:p>
        </w:tc>
      </w:tr>
      <w:tr w:rsidR="00D933B7" w:rsidRPr="00FF01D4" w14:paraId="0465DC60" w14:textId="77777777">
        <w:trPr>
          <w:trHeight w:val="300"/>
        </w:trPr>
        <w:tc>
          <w:tcPr>
            <w:tcW w:w="3402" w:type="dxa"/>
            <w:tcBorders>
              <w:top w:val="single" w:sz="6" w:space="0" w:color="8C8C8C"/>
              <w:left w:val="nil"/>
              <w:bottom w:val="single" w:sz="6" w:space="0" w:color="8C8C8C"/>
              <w:right w:val="nil"/>
            </w:tcBorders>
            <w:shd w:val="clear" w:color="auto" w:fill="FAF9F9"/>
          </w:tcPr>
          <w:p w14:paraId="05DC6D53"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Number of studies supporting the evaluations of legislative and non-legislative health union</w:t>
            </w:r>
          </w:p>
          <w:p w14:paraId="745AC877"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policies</w:t>
            </w:r>
          </w:p>
        </w:tc>
        <w:tc>
          <w:tcPr>
            <w:tcW w:w="993" w:type="dxa"/>
            <w:tcBorders>
              <w:top w:val="single" w:sz="6" w:space="0" w:color="8C8C8C"/>
              <w:left w:val="nil"/>
              <w:bottom w:val="single" w:sz="6" w:space="0" w:color="8C8C8C"/>
              <w:right w:val="nil"/>
            </w:tcBorders>
            <w:shd w:val="clear" w:color="auto" w:fill="FAF9F9"/>
          </w:tcPr>
          <w:p w14:paraId="59C969BA"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992" w:type="dxa"/>
            <w:tcBorders>
              <w:top w:val="single" w:sz="6" w:space="0" w:color="8C8C8C"/>
              <w:left w:val="nil"/>
              <w:bottom w:val="single" w:sz="6" w:space="0" w:color="8C8C8C"/>
              <w:right w:val="nil"/>
            </w:tcBorders>
            <w:shd w:val="clear" w:color="auto" w:fill="FAF9F9"/>
          </w:tcPr>
          <w:p w14:paraId="1EE9DF03" w14:textId="77777777" w:rsidR="00D933B7" w:rsidRPr="00FF01D4" w:rsidRDefault="00D933B7">
            <w:pPr>
              <w:spacing w:after="0" w:line="240" w:lineRule="auto"/>
              <w:jc w:val="center"/>
              <w:textAlignment w:val="baseline"/>
              <w:rPr>
                <w:rFonts w:cs="Segoe UI"/>
                <w:b/>
                <w:bCs/>
                <w:sz w:val="20"/>
                <w:lang w:val="en-IE" w:eastAsia="en-IE"/>
              </w:rPr>
            </w:pPr>
            <w:r>
              <w:rPr>
                <w:b/>
                <w:bCs/>
                <w:sz w:val="20"/>
                <w:lang w:val="en-IE" w:eastAsia="en-IE"/>
              </w:rPr>
              <w:t>52%</w:t>
            </w:r>
          </w:p>
        </w:tc>
        <w:tc>
          <w:tcPr>
            <w:tcW w:w="1134" w:type="dxa"/>
            <w:tcBorders>
              <w:top w:val="single" w:sz="6" w:space="0" w:color="8C8C8C"/>
              <w:left w:val="nil"/>
              <w:bottom w:val="single" w:sz="6" w:space="0" w:color="8C8C8C"/>
              <w:right w:val="nil"/>
            </w:tcBorders>
            <w:shd w:val="clear" w:color="auto" w:fill="FAF9F9"/>
          </w:tcPr>
          <w:p w14:paraId="0D1D32C9"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25 in 2027</w:t>
            </w:r>
          </w:p>
        </w:tc>
        <w:tc>
          <w:tcPr>
            <w:tcW w:w="1559" w:type="dxa"/>
            <w:tcBorders>
              <w:top w:val="single" w:sz="6" w:space="0" w:color="8C8C8C"/>
              <w:left w:val="nil"/>
              <w:bottom w:val="single" w:sz="6" w:space="0" w:color="8C8C8C"/>
              <w:right w:val="nil"/>
            </w:tcBorders>
            <w:shd w:val="clear" w:color="auto" w:fill="FAF9F9"/>
          </w:tcPr>
          <w:p w14:paraId="34320171"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13 in 2025 compared to a target of 25</w:t>
            </w:r>
          </w:p>
        </w:tc>
        <w:tc>
          <w:tcPr>
            <w:tcW w:w="1558" w:type="dxa"/>
            <w:tcBorders>
              <w:top w:val="single" w:sz="6" w:space="0" w:color="8C8C8C"/>
              <w:left w:val="nil"/>
              <w:bottom w:val="single" w:sz="6" w:space="0" w:color="8C8C8C"/>
              <w:right w:val="nil"/>
            </w:tcBorders>
            <w:shd w:val="clear" w:color="auto" w:fill="FAF9F9"/>
          </w:tcPr>
          <w:p w14:paraId="7D6E1D45"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Deserves attention</w:t>
            </w:r>
          </w:p>
        </w:tc>
      </w:tr>
      <w:tr w:rsidR="00D933B7" w:rsidRPr="00FF01D4" w14:paraId="55F72394" w14:textId="77777777">
        <w:trPr>
          <w:trHeight w:val="300"/>
        </w:trPr>
        <w:tc>
          <w:tcPr>
            <w:tcW w:w="3402" w:type="dxa"/>
            <w:tcBorders>
              <w:top w:val="single" w:sz="6" w:space="0" w:color="8C8C8C"/>
              <w:left w:val="nil"/>
              <w:bottom w:val="single" w:sz="6" w:space="0" w:color="8C8C8C"/>
              <w:right w:val="nil"/>
            </w:tcBorders>
            <w:shd w:val="clear" w:color="auto" w:fill="FAF9F9"/>
          </w:tcPr>
          <w:p w14:paraId="52C40F8A"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Number patients diagnosed and treated by the members of</w:t>
            </w:r>
          </w:p>
          <w:p w14:paraId="4694F19B" w14:textId="77777777" w:rsidR="00D933B7" w:rsidRPr="00FF01D4" w:rsidRDefault="00D933B7">
            <w:pPr>
              <w:spacing w:after="0" w:line="240" w:lineRule="auto"/>
              <w:textAlignment w:val="baseline"/>
              <w:rPr>
                <w:rFonts w:cs="Segoe UI"/>
                <w:sz w:val="20"/>
                <w:lang w:val="en-IE" w:eastAsia="en-IE"/>
              </w:rPr>
            </w:pPr>
            <w:r>
              <w:rPr>
                <w:rFonts w:cs="Segoe UI"/>
                <w:sz w:val="20"/>
                <w:lang w:val="en-IE" w:eastAsia="en-IE"/>
              </w:rPr>
              <w:t>European reference networks</w:t>
            </w:r>
          </w:p>
        </w:tc>
        <w:tc>
          <w:tcPr>
            <w:tcW w:w="993" w:type="dxa"/>
            <w:tcBorders>
              <w:top w:val="single" w:sz="6" w:space="0" w:color="8C8C8C"/>
              <w:left w:val="nil"/>
              <w:bottom w:val="single" w:sz="6" w:space="0" w:color="8C8C8C"/>
              <w:right w:val="nil"/>
            </w:tcBorders>
            <w:shd w:val="clear" w:color="auto" w:fill="FAF9F9"/>
          </w:tcPr>
          <w:p w14:paraId="5B05A44B"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1</w:t>
            </w:r>
            <w:r>
              <w:rPr>
                <w:rFonts w:ascii="Calibri" w:hAnsi="Calibri" w:cs="Calibri"/>
                <w:sz w:val="20"/>
                <w:lang w:val="en-IE" w:eastAsia="en-IE"/>
              </w:rPr>
              <w:t> </w:t>
            </w:r>
            <w:r>
              <w:rPr>
                <w:rFonts w:cs="Segoe UI"/>
                <w:sz w:val="20"/>
                <w:lang w:val="en-IE" w:eastAsia="en-IE"/>
              </w:rPr>
              <w:t>million</w:t>
            </w:r>
          </w:p>
        </w:tc>
        <w:tc>
          <w:tcPr>
            <w:tcW w:w="992" w:type="dxa"/>
            <w:tcBorders>
              <w:top w:val="single" w:sz="6" w:space="0" w:color="8C8C8C"/>
              <w:left w:val="nil"/>
              <w:bottom w:val="single" w:sz="6" w:space="0" w:color="8C8C8C"/>
              <w:right w:val="nil"/>
            </w:tcBorders>
            <w:shd w:val="clear" w:color="auto" w:fill="FAF9F9"/>
          </w:tcPr>
          <w:p w14:paraId="027CBB0D" w14:textId="77777777" w:rsidR="00D933B7" w:rsidRPr="00FF01D4" w:rsidRDefault="00D933B7">
            <w:pPr>
              <w:spacing w:after="0" w:line="240" w:lineRule="auto"/>
              <w:jc w:val="center"/>
              <w:textAlignment w:val="baseline"/>
              <w:rPr>
                <w:rFonts w:cs="Segoe UI"/>
                <w:b/>
                <w:bCs/>
                <w:sz w:val="20"/>
                <w:lang w:val="en-IE" w:eastAsia="en-IE"/>
              </w:rPr>
            </w:pPr>
            <w:r>
              <w:rPr>
                <w:b/>
                <w:bCs/>
                <w:sz w:val="20"/>
                <w:lang w:val="en-IE" w:eastAsia="en-IE"/>
              </w:rPr>
              <w:t>&gt;</w:t>
            </w:r>
            <w:r>
              <w:rPr>
                <w:rFonts w:ascii="Calibri" w:hAnsi="Calibri" w:cs="Calibri"/>
                <w:sz w:val="20"/>
                <w:lang w:val="en-IE" w:eastAsia="en-IE"/>
              </w:rPr>
              <w:t> </w:t>
            </w:r>
            <w:r>
              <w:rPr>
                <w:b/>
                <w:bCs/>
                <w:sz w:val="20"/>
                <w:lang w:val="en-IE" w:eastAsia="en-IE"/>
              </w:rPr>
              <w:t>100%</w:t>
            </w:r>
          </w:p>
        </w:tc>
        <w:tc>
          <w:tcPr>
            <w:tcW w:w="1134" w:type="dxa"/>
            <w:tcBorders>
              <w:top w:val="single" w:sz="6" w:space="0" w:color="8C8C8C"/>
              <w:left w:val="nil"/>
              <w:bottom w:val="single" w:sz="6" w:space="0" w:color="8C8C8C"/>
              <w:right w:val="nil"/>
            </w:tcBorders>
            <w:shd w:val="clear" w:color="auto" w:fill="FAF9F9"/>
          </w:tcPr>
          <w:p w14:paraId="0620811F"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2.66</w:t>
            </w:r>
            <w:r>
              <w:rPr>
                <w:rFonts w:ascii="Calibri" w:hAnsi="Calibri" w:cs="Calibri"/>
                <w:sz w:val="20"/>
                <w:lang w:val="en-IE" w:eastAsia="en-IE"/>
              </w:rPr>
              <w:t> </w:t>
            </w:r>
            <w:r>
              <w:rPr>
                <w:rFonts w:cs="Segoe UI"/>
                <w:sz w:val="20"/>
                <w:lang w:val="en-IE" w:eastAsia="en-IE"/>
              </w:rPr>
              <w:t>million in 2027</w:t>
            </w:r>
          </w:p>
        </w:tc>
        <w:tc>
          <w:tcPr>
            <w:tcW w:w="1559" w:type="dxa"/>
            <w:tcBorders>
              <w:top w:val="single" w:sz="6" w:space="0" w:color="8C8C8C"/>
              <w:left w:val="nil"/>
              <w:bottom w:val="single" w:sz="6" w:space="0" w:color="8C8C8C"/>
              <w:right w:val="nil"/>
            </w:tcBorders>
            <w:shd w:val="clear" w:color="auto" w:fill="FAF9F9"/>
          </w:tcPr>
          <w:p w14:paraId="280639DD"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2.66</w:t>
            </w:r>
            <w:r>
              <w:rPr>
                <w:rFonts w:ascii="Calibri" w:hAnsi="Calibri" w:cs="Calibri"/>
                <w:sz w:val="20"/>
                <w:lang w:val="en-IE" w:eastAsia="en-IE"/>
              </w:rPr>
              <w:t> </w:t>
            </w:r>
            <w:r>
              <w:rPr>
                <w:rFonts w:cs="Segoe UI"/>
                <w:sz w:val="20"/>
                <w:lang w:val="en-IE" w:eastAsia="en-IE"/>
              </w:rPr>
              <w:t>million in 2025 compared to a target of 2</w:t>
            </w:r>
            <w:r>
              <w:rPr>
                <w:rFonts w:ascii="Calibri" w:hAnsi="Calibri" w:cs="Calibri"/>
                <w:sz w:val="20"/>
                <w:lang w:val="en-IE" w:eastAsia="en-IE"/>
              </w:rPr>
              <w:t> </w:t>
            </w:r>
            <w:r>
              <w:rPr>
                <w:rFonts w:cs="Segoe UI"/>
                <w:sz w:val="20"/>
                <w:lang w:val="en-IE" w:eastAsia="en-IE"/>
              </w:rPr>
              <w:t>million</w:t>
            </w:r>
          </w:p>
        </w:tc>
        <w:tc>
          <w:tcPr>
            <w:tcW w:w="1558" w:type="dxa"/>
            <w:tcBorders>
              <w:top w:val="single" w:sz="6" w:space="0" w:color="8C8C8C"/>
              <w:left w:val="nil"/>
              <w:bottom w:val="single" w:sz="6" w:space="0" w:color="8C8C8C"/>
              <w:right w:val="nil"/>
            </w:tcBorders>
            <w:shd w:val="clear" w:color="auto" w:fill="FAF9F9"/>
          </w:tcPr>
          <w:p w14:paraId="11E69537" w14:textId="77777777" w:rsidR="00D933B7" w:rsidRPr="00FF01D4" w:rsidRDefault="00D933B7">
            <w:pPr>
              <w:spacing w:after="0" w:line="240" w:lineRule="auto"/>
              <w:jc w:val="center"/>
              <w:textAlignment w:val="baseline"/>
              <w:rPr>
                <w:rFonts w:cs="Segoe UI"/>
                <w:sz w:val="20"/>
                <w:lang w:val="en-IE" w:eastAsia="en-IE"/>
              </w:rPr>
            </w:pPr>
            <w:r>
              <w:rPr>
                <w:rFonts w:cs="Segoe UI"/>
                <w:sz w:val="20"/>
                <w:lang w:val="en-IE" w:eastAsia="en-IE"/>
              </w:rPr>
              <w:t>Achieved</w:t>
            </w:r>
          </w:p>
        </w:tc>
      </w:tr>
    </w:tbl>
    <w:p w14:paraId="051CB6A1" w14:textId="77777777" w:rsidR="00D933B7" w:rsidRPr="00FF01D4" w:rsidRDefault="00D933B7" w:rsidP="00D933B7">
      <w:pPr>
        <w:tabs>
          <w:tab w:val="left" w:pos="1410"/>
        </w:tabs>
        <w:rPr>
          <w:lang w:val="en-IE" w:eastAsia="en-GB"/>
        </w:rPr>
      </w:pPr>
    </w:p>
    <w:p w14:paraId="3996EFCB" w14:textId="77777777" w:rsidR="00D933B7" w:rsidRPr="00646D6B" w:rsidRDefault="00D933B7" w:rsidP="00D933B7">
      <w:pPr>
        <w:spacing w:before="100" w:beforeAutospacing="1" w:after="100" w:afterAutospacing="1" w:line="240" w:lineRule="auto"/>
        <w:rPr>
          <w:rFonts w:eastAsia="Calibri" w:cs="Segoe UI"/>
          <w:lang w:val="en-IE" w:eastAsia="en-IE"/>
        </w:rPr>
      </w:pPr>
      <w:r>
        <w:rPr>
          <w:rFonts w:eastAsia="Calibri" w:cs="Segoe UI"/>
          <w:lang w:val="en-IE" w:eastAsia="en-IE"/>
        </w:rPr>
        <w:t xml:space="preserve">The Commission adopted the </w:t>
      </w:r>
      <w:hyperlink r:id="rId272" w:tgtFrame="_blank" w:tooltip="https://eur-lex.europa.eu/legal-content/en/all/?uri=com:2025:0709:fin" w:history="1">
        <w:r>
          <w:rPr>
            <w:rFonts w:eastAsia="Calibri" w:cs="Segoe UI"/>
            <w:color w:val="0000FF"/>
            <w:u w:val="single"/>
            <w:lang w:val="en-IE" w:eastAsia="en-IE"/>
          </w:rPr>
          <w:t>interim evaluation report</w:t>
        </w:r>
      </w:hyperlink>
      <w:r>
        <w:rPr>
          <w:rFonts w:eastAsia="Calibri" w:cs="Segoe UI"/>
          <w:lang w:val="en-IE" w:eastAsia="en-IE"/>
        </w:rPr>
        <w:t xml:space="preserve"> on 25</w:t>
      </w:r>
      <w:r>
        <w:rPr>
          <w:rFonts w:ascii="Calibri" w:eastAsia="Calibri" w:hAnsi="Calibri" w:cs="Calibri"/>
          <w:lang w:val="en-IE" w:eastAsia="en-IE"/>
        </w:rPr>
        <w:t> </w:t>
      </w:r>
      <w:r>
        <w:rPr>
          <w:rFonts w:eastAsia="Calibri" w:cs="Segoe UI"/>
          <w:lang w:val="en-IE" w:eastAsia="en-IE"/>
        </w:rPr>
        <w:t xml:space="preserve">November, accompanied by a </w:t>
      </w:r>
      <w:hyperlink r:id="rId273" w:tgtFrame="_blank" w:tooltip="https://health.ec.europa.eu/document/download/b1875ebd-8f31-4f1b-a046-e602a4dfee04_en?filename=funding_eu4health_2021-2024_interim-evaluation_swd_en.pdf" w:history="1">
        <w:r>
          <w:rPr>
            <w:rFonts w:eastAsia="Calibri" w:cs="Segoe UI"/>
            <w:color w:val="0000FF"/>
            <w:u w:val="single"/>
            <w:lang w:val="en-IE" w:eastAsia="en-IE"/>
          </w:rPr>
          <w:t>staff working document</w:t>
        </w:r>
      </w:hyperlink>
      <w:r>
        <w:rPr>
          <w:rFonts w:eastAsia="Calibri" w:cs="Segoe UI"/>
          <w:lang w:val="en-IE" w:eastAsia="en-IE"/>
        </w:rPr>
        <w:t xml:space="preserve">, and the </w:t>
      </w:r>
      <w:hyperlink r:id="rId274" w:tgtFrame="_blank" w:tooltip="https://commission.europa.eu/strategy-and-policy/eu-budget/performance-and-reporting/programme-performance-statements/eu4health-performance_en" w:history="1">
        <w:r>
          <w:rPr>
            <w:rFonts w:eastAsia="Calibri" w:cs="Segoe UI"/>
            <w:color w:val="0000FF"/>
            <w:u w:val="single"/>
            <w:lang w:val="en-IE" w:eastAsia="en-IE"/>
          </w:rPr>
          <w:t>2024 Programme Performance Statement</w:t>
        </w:r>
      </w:hyperlink>
      <w:r>
        <w:rPr>
          <w:rFonts w:eastAsia="Calibri" w:cs="Segoe UI"/>
          <w:lang w:val="en-IE" w:eastAsia="en-IE"/>
        </w:rPr>
        <w:t xml:space="preserve"> on 19</w:t>
      </w:r>
      <w:r>
        <w:rPr>
          <w:rFonts w:ascii="Calibri" w:eastAsia="Calibri" w:hAnsi="Calibri" w:cs="Calibri"/>
          <w:lang w:val="en-IE" w:eastAsia="en-IE"/>
        </w:rPr>
        <w:t> </w:t>
      </w:r>
      <w:r>
        <w:rPr>
          <w:rFonts w:eastAsia="Calibri" w:cs="Segoe UI"/>
          <w:lang w:val="en-IE" w:eastAsia="en-IE"/>
        </w:rPr>
        <w:t>June 2025.</w:t>
      </w:r>
    </w:p>
    <w:p w14:paraId="6E7A0626" w14:textId="77777777" w:rsidR="00D933B7" w:rsidRPr="00FF01D4" w:rsidRDefault="00D933B7" w:rsidP="00D933B7">
      <w:pPr>
        <w:rPr>
          <w:lang w:val="en-IE" w:eastAsia="en-IE"/>
        </w:rPr>
      </w:pPr>
      <w:r>
        <w:rPr>
          <w:lang w:val="en-IE"/>
        </w:rPr>
        <w:t xml:space="preserve">The 2025 budget for investments in </w:t>
      </w:r>
      <w:r>
        <w:rPr>
          <w:b/>
          <w:bCs/>
          <w:lang w:val="en-IE"/>
        </w:rPr>
        <w:t xml:space="preserve">crisis preparedness and response actions </w:t>
      </w:r>
      <w:r>
        <w:rPr>
          <w:lang w:val="en-IE"/>
        </w:rPr>
        <w:t xml:space="preserve">represents </w:t>
      </w:r>
      <w:r>
        <w:rPr>
          <w:b/>
          <w:bCs/>
          <w:lang w:val="en-IE"/>
        </w:rPr>
        <w:t xml:space="preserve">more than half </w:t>
      </w:r>
      <w:r>
        <w:rPr>
          <w:lang w:val="en-IE"/>
        </w:rPr>
        <w:t xml:space="preserve">of the annual budget. </w:t>
      </w:r>
      <w:r>
        <w:rPr>
          <w:lang w:val="en-IE" w:eastAsia="en-IE"/>
        </w:rPr>
        <w:t>The investments significantly support the implementation of obligations under Regulation (EU) 2022/2371 on serious cross-border threats to health. These include increasing preparedness, prevention and response planning against vector-borne diseases, setting up EU Reference Laboratories, improving integrated surveillance systems in participating countries and providing training to (public) health professionals. The programme also supports several actions to help participating countries reach the UN sustainable development goal as regards HIV/AIDS, tuberculosis and hepatitis. Further investments strengthen the EU Early Warning and Response System.</w:t>
      </w:r>
    </w:p>
    <w:p w14:paraId="5A4AE3FA" w14:textId="77777777" w:rsidR="00D933B7" w:rsidRPr="00FF01D4" w:rsidRDefault="00D933B7" w:rsidP="00D933B7">
      <w:pPr>
        <w:rPr>
          <w:lang w:val="en-IE" w:eastAsia="en-IE"/>
        </w:rPr>
      </w:pPr>
      <w:r>
        <w:rPr>
          <w:lang w:val="en-IE" w:eastAsia="en-IE"/>
        </w:rPr>
        <w:t>Despite the EUR</w:t>
      </w:r>
      <w:r>
        <w:rPr>
          <w:rFonts w:ascii="Calibri" w:eastAsia="Calibri" w:hAnsi="Calibri" w:cs="Calibri"/>
          <w:lang w:val="en-IE" w:eastAsia="en-IE"/>
        </w:rPr>
        <w:t> </w:t>
      </w:r>
      <w:r>
        <w:rPr>
          <w:lang w:val="en-IE" w:eastAsia="en-IE"/>
        </w:rPr>
        <w:t>1</w:t>
      </w:r>
      <w:r>
        <w:rPr>
          <w:rFonts w:ascii="Calibri" w:eastAsia="Calibri" w:hAnsi="Calibri" w:cs="Calibri"/>
          <w:lang w:val="en-IE" w:eastAsia="en-IE"/>
        </w:rPr>
        <w:t> </w:t>
      </w:r>
      <w:r>
        <w:rPr>
          <w:lang w:val="en-IE" w:eastAsia="en-IE"/>
        </w:rPr>
        <w:t xml:space="preserve">billion budgetary reduction for EU4Health, actions are in line with the expected planning, supporting new projects while sustaining and expanding ongoing activities. The threat prioritisation process guides the </w:t>
      </w:r>
      <w:r>
        <w:rPr>
          <w:rFonts w:eastAsia="EC Square Sans Pro" w:cs="EC Square Sans Pro"/>
        </w:rPr>
        <w:t>Health Emergency Preparedness and Response Authority</w:t>
      </w:r>
      <w:r>
        <w:rPr>
          <w:lang w:val="en-IE" w:eastAsia="en-IE"/>
        </w:rPr>
        <w:t>’s support for the development of crisis-related products, with a focus on innovation of medical countermeasures for various health threats (pathogens with pandemic potential, chemical-biological-radiological-nuclear materials and agents, vector-borne threats and antimicrobial resistance).</w:t>
      </w:r>
    </w:p>
    <w:p w14:paraId="0618D78C" w14:textId="6025D21C" w:rsidR="00D933B7" w:rsidRPr="00FF01D4" w:rsidRDefault="00D933B7" w:rsidP="00D933B7">
      <w:pPr>
        <w:rPr>
          <w:lang w:val="en-IE" w:eastAsia="en-IE"/>
        </w:rPr>
      </w:pPr>
      <w:r>
        <w:rPr>
          <w:lang w:val="en-IE" w:eastAsia="en-IE"/>
        </w:rPr>
        <w:t xml:space="preserve">Investments have targeted supporting innovation (HERA Invest, access to critical products during potential future health emergencies (‘EU-FAB’ call) and upscaling human resources knowledge (training programme for public health officials). </w:t>
      </w:r>
      <w:r w:rsidR="006B4DC5" w:rsidRPr="008F4C9E">
        <w:rPr>
          <w:rFonts w:eastAsia="Arial"/>
          <w:lang w:val="en-IE" w:eastAsia="en-IE"/>
        </w:rPr>
        <w:t>The EU4Health programme has also contributed to the InvestEU Programme through blending with the EU guarantee, which contributed to the mobilisation of additional investments. In particular, the programme contributed EUR 130 million via an InvestEU top-up for EIB investments into innovative life science projects in the area of medical countermeasures.</w:t>
      </w:r>
    </w:p>
    <w:p w14:paraId="0211D4A7" w14:textId="77777777" w:rsidR="00D933B7" w:rsidRPr="00FF01D4" w:rsidRDefault="00D933B7" w:rsidP="00D933B7">
      <w:pPr>
        <w:rPr>
          <w:lang w:val="en-IE" w:eastAsia="en-IE"/>
        </w:rPr>
      </w:pPr>
      <w:r>
        <w:rPr>
          <w:lang w:val="en-IE" w:eastAsia="en-IE"/>
        </w:rPr>
        <w:t>For setting up a coordinated surveillance system under the ‘One Health’ approach for cross-border zoonotic pathogens that threaten the EU, EU4Health has financed nine direct grants (around EUR</w:t>
      </w:r>
      <w:r>
        <w:rPr>
          <w:rFonts w:ascii="Calibri" w:eastAsia="Calibri" w:hAnsi="Calibri" w:cs="Calibri"/>
          <w:lang w:val="en-IE" w:eastAsia="en-IE"/>
        </w:rPr>
        <w:t> </w:t>
      </w:r>
      <w:r>
        <w:rPr>
          <w:lang w:val="en-IE" w:eastAsia="en-IE"/>
        </w:rPr>
        <w:t>20</w:t>
      </w:r>
      <w:r>
        <w:rPr>
          <w:rFonts w:ascii="Calibri" w:eastAsia="Calibri" w:hAnsi="Calibri" w:cs="Calibri"/>
          <w:lang w:val="en-IE" w:eastAsia="en-IE"/>
        </w:rPr>
        <w:t> </w:t>
      </w:r>
      <w:r>
        <w:rPr>
          <w:lang w:val="en-IE" w:eastAsia="en-IE"/>
        </w:rPr>
        <w:t xml:space="preserve">million) to Member States (from 22 Member States and Norway); the European Food Safety Agency assessed that One Health surveillance has substantially improved early detection capacity, geographical coverage and cross-sectoral collaboration for avian influenza and other zoonoses. </w:t>
      </w:r>
    </w:p>
    <w:p w14:paraId="0117C664" w14:textId="77777777" w:rsidR="00D933B7" w:rsidRPr="00FF01D4" w:rsidRDefault="00D933B7" w:rsidP="00D933B7">
      <w:pPr>
        <w:spacing w:after="0" w:line="259" w:lineRule="auto"/>
        <w:rPr>
          <w:lang w:val="en-IE" w:eastAsia="en-IE"/>
        </w:rPr>
      </w:pPr>
      <w:r>
        <w:rPr>
          <w:lang w:val="en-IE"/>
        </w:rPr>
        <w:t>The actions on health promotion and disease prevention are on track to reach their targets, contributing to reduction of the burden of non-communicable diseases and addressing health determinants. The Joint Action ‘</w:t>
      </w:r>
      <w:r>
        <w:t>Prevention-oriented Rights-based Approach to Support Mental Health in Vulnerable Population Groups’</w:t>
      </w:r>
      <w:r>
        <w:rPr>
          <w:lang w:val="en-IE"/>
        </w:rPr>
        <w:t xml:space="preserve"> is supporting a mental-health-in-all-policies approach</w:t>
      </w:r>
      <w:r>
        <w:rPr>
          <w:rFonts w:ascii="Calibri" w:hAnsi="Calibri" w:cs="Calibri"/>
          <w:lang w:val="en-IE"/>
        </w:rPr>
        <w:t> </w:t>
      </w:r>
      <w:r>
        <w:rPr>
          <w:rFonts w:ascii="EC Square Sans Pro" w:hAnsi="EC Square Sans Pro" w:cs="Calibri"/>
          <w:lang w:val="en-IE"/>
        </w:rPr>
        <w:t>(</w:t>
      </w:r>
      <w:r>
        <w:rPr>
          <w:vertAlign w:val="superscript"/>
          <w:lang w:val="en-IE"/>
        </w:rPr>
        <w:footnoteReference w:id="33"/>
      </w:r>
      <w:r>
        <w:rPr>
          <w:rFonts w:ascii="EC Square Sans Pro" w:hAnsi="EC Square Sans Pro" w:cs="Calibri"/>
          <w:lang w:val="en-IE"/>
        </w:rPr>
        <w:t>)</w:t>
      </w:r>
      <w:r>
        <w:rPr>
          <w:rFonts w:ascii="Calibri" w:hAnsi="Calibri" w:cs="Calibri"/>
          <w:lang w:val="en-IE"/>
        </w:rPr>
        <w:t> </w:t>
      </w:r>
      <w:r>
        <w:rPr>
          <w:rFonts w:ascii="EC Square Sans Pro" w:hAnsi="EC Square Sans Pro" w:cs="Calibri"/>
          <w:lang w:val="en-IE"/>
        </w:rPr>
        <w:t>(</w:t>
      </w:r>
      <w:r>
        <w:rPr>
          <w:vertAlign w:val="superscript"/>
          <w:lang w:val="en-IE"/>
        </w:rPr>
        <w:footnoteReference w:id="34"/>
      </w:r>
      <w:r>
        <w:rPr>
          <w:lang w:val="en-IE"/>
        </w:rPr>
        <w:t>) through the implementation of three best practices by 17 participating Member States. Additionally, 662 professionals across various sectors were trained in adopting a comprehensive approach to mental health, focusing on vulnerable groups. In 2025, the Joint Action on Cardiovascular Diseases and Diabetes supported the safe hearts plan, delivering a framework for standardised, evidence-based screening programmes for cardiovascular diseases. Support was also provided for the implementation of tobacco-control legislation.</w:t>
      </w:r>
    </w:p>
    <w:p w14:paraId="082294E5" w14:textId="77777777" w:rsidR="00D933B7" w:rsidRPr="00FF01D4" w:rsidRDefault="00D933B7" w:rsidP="00D933B7">
      <w:pPr>
        <w:spacing w:after="0" w:line="259" w:lineRule="auto"/>
        <w:rPr>
          <w:lang w:val="en-IE" w:eastAsia="en-IE"/>
        </w:rPr>
      </w:pPr>
    </w:p>
    <w:p w14:paraId="31B6BFE5" w14:textId="77777777" w:rsidR="00D933B7" w:rsidRPr="00FF01D4" w:rsidRDefault="00D933B7" w:rsidP="00D933B7">
      <w:pPr>
        <w:spacing w:after="0" w:line="259" w:lineRule="auto"/>
        <w:rPr>
          <w:rFonts w:eastAsia="EC Square Sans Pro" w:cs="EC Square Sans Pro"/>
          <w:color w:val="00002E"/>
        </w:rPr>
      </w:pPr>
      <w:r>
        <w:rPr>
          <w:lang w:eastAsia="en-IE"/>
        </w:rPr>
        <w:t xml:space="preserve">The </w:t>
      </w:r>
      <w:bookmarkStart w:id="55" w:name="_Hlk220591610"/>
      <w:r>
        <w:rPr>
          <w:b/>
        </w:rPr>
        <w:t>health systems and healthcare workforce</w:t>
      </w:r>
      <w:r>
        <w:rPr>
          <w:lang w:eastAsia="en-IE"/>
        </w:rPr>
        <w:t xml:space="preserve"> </w:t>
      </w:r>
      <w:bookmarkStart w:id="56" w:name="_Hlk220499653"/>
      <w:bookmarkEnd w:id="55"/>
      <w:r>
        <w:t xml:space="preserve">supports policies that aim to generate country-specific and cross-country knowledge on health systems, to strengthen the resilience of Member States’ health systems, including by transferring best practices in primary care, and to enhance access to healthcare. In 2025, the fifth cycle of the ‘State of health in the EU’ project delivered 29 country health profiles (also for Iceland and Norway), highlighting the latest challenges and policy responses in national health systems. Moreover, an interactive dashboard was launched, allowing for dynamic analyses of country health profile data. In 2025, three EU4Health actions concluded the development of guidelines for Member States on how to assess and improve affordability and access to healthcare services, and produced evidence on the role of healthcare in reducing poverty. </w:t>
      </w:r>
      <w:bookmarkEnd w:id="56"/>
    </w:p>
    <w:p w14:paraId="4AEC8F6F" w14:textId="77777777" w:rsidR="00D933B7" w:rsidRPr="00FF01D4" w:rsidRDefault="00D933B7" w:rsidP="00D933B7">
      <w:pPr>
        <w:spacing w:after="0" w:line="259" w:lineRule="auto"/>
        <w:rPr>
          <w:lang w:val="en-IE" w:eastAsia="en-IE"/>
        </w:rPr>
      </w:pPr>
    </w:p>
    <w:p w14:paraId="7047802B" w14:textId="77777777" w:rsidR="00D933B7" w:rsidRPr="000F4E6D" w:rsidRDefault="00D933B7" w:rsidP="00D933B7">
      <w:pPr>
        <w:spacing w:after="0" w:line="259" w:lineRule="auto"/>
      </w:pPr>
      <w:r>
        <w:t xml:space="preserve">EU4Health is financing a framework contract to fund the Member States in implementing the </w:t>
      </w:r>
      <w:hyperlink r:id="rId275">
        <w:r>
          <w:t>Health Technology Assessment Regulation</w:t>
        </w:r>
      </w:hyperlink>
      <w:r>
        <w:t>. The implementation of these actions is on track. In 2025, 13 joint clinical assessments were initiated and 40 patients and clinicians were consulted. The Health Technology Assessment IT platform is fully operational, with 1</w:t>
      </w:r>
      <w:r>
        <w:rPr>
          <w:rFonts w:ascii="Calibri" w:hAnsi="Calibri" w:cs="Calibri"/>
        </w:rPr>
        <w:t> </w:t>
      </w:r>
      <w:r>
        <w:t>044 users onboarded in 2025. Seven joint scientific consultations have already been finalised. Several joint clinical assessment reports are expected to be published by the end of 2026.</w:t>
      </w:r>
    </w:p>
    <w:p w14:paraId="020CF294" w14:textId="77777777" w:rsidR="00D933B7" w:rsidRPr="00FF01D4" w:rsidRDefault="00D933B7" w:rsidP="00D933B7">
      <w:pPr>
        <w:spacing w:after="0" w:line="259" w:lineRule="auto"/>
        <w:rPr>
          <w:lang w:val="en-IE" w:eastAsia="en-IE"/>
        </w:rPr>
      </w:pPr>
    </w:p>
    <w:p w14:paraId="45C2BC1B" w14:textId="11670223" w:rsidR="00D933B7" w:rsidRPr="007E1F67" w:rsidRDefault="00D933B7" w:rsidP="00D933B7">
      <w:pPr>
        <w:spacing w:after="0" w:line="259" w:lineRule="auto"/>
        <w:rPr>
          <w:rFonts w:ascii="Aptos" w:eastAsia="Aptos" w:hAnsi="Aptos" w:cs="Aptos"/>
          <w:lang w:val="en-IE"/>
        </w:rPr>
      </w:pPr>
      <w:r>
        <w:rPr>
          <w:rFonts w:eastAsia="EC Square Sans Pro" w:cs="EC Square Sans Pro"/>
          <w:lang w:val="en-IE"/>
        </w:rPr>
        <w:t>T</w:t>
      </w:r>
      <w:r>
        <w:rPr>
          <w:lang w:val="en-IE"/>
        </w:rPr>
        <w:t>he EU4Health programme includes initiatives supporting the implementation of the pharmaceutical strategy and legislation, such as the Joint Action ‘Increasenet’</w:t>
      </w:r>
      <w:r>
        <w:rPr>
          <w:rFonts w:ascii="Calibri" w:hAnsi="Calibri" w:cs="Calibri"/>
          <w:lang w:val="en-IE"/>
        </w:rPr>
        <w:t> </w:t>
      </w:r>
      <w:r>
        <w:rPr>
          <w:rFonts w:ascii="EC Square Sans Pro" w:hAnsi="EC Square Sans Pro" w:cs="Calibri"/>
          <w:lang w:val="en-IE"/>
        </w:rPr>
        <w:t>(</w:t>
      </w:r>
      <w:r>
        <w:rPr>
          <w:rStyle w:val="FootnoteReference"/>
          <w:lang w:val="en-IE"/>
        </w:rPr>
        <w:footnoteReference w:id="35"/>
      </w:r>
      <w:r>
        <w:rPr>
          <w:rFonts w:ascii="EC Square Sans Pro" w:hAnsi="EC Square Sans Pro" w:cs="Calibri"/>
          <w:lang w:val="en-IE"/>
        </w:rPr>
        <w:t>)</w:t>
      </w:r>
      <w:r>
        <w:rPr>
          <w:lang w:val="en-IE"/>
        </w:rPr>
        <w:t>. This</w:t>
      </w:r>
      <w:r w:rsidR="006A4DA6">
        <w:rPr>
          <w:lang w:val="en-IE"/>
        </w:rPr>
        <w:t xml:space="preserve"> Join Action</w:t>
      </w:r>
      <w:r>
        <w:rPr>
          <w:lang w:val="en-IE"/>
        </w:rPr>
        <w:t xml:space="preserve"> is progressing very well and is significantly contributing to the implementation of the pharmaceutical legislation through building competence of assessors in national competent authorities by means of e-learning materials, and a practical toolkit to facilitate the authorities’ interaction with academia and on-the-job learning, and a coaching pilot programme that currently supports 78 trainee assessors, 48 shadow assessors and 3 Increasenet teams. </w:t>
      </w:r>
      <w:r w:rsidR="00E8674A" w:rsidRPr="00E8674A">
        <w:rPr>
          <w:lang w:val="en-IE"/>
        </w:rPr>
        <w:t>However with respect to other areas of implementation of legislation,</w:t>
      </w:r>
      <w:r>
        <w:rPr>
          <w:lang w:val="en-IE"/>
        </w:rPr>
        <w:t xml:space="preserve"> </w:t>
      </w:r>
      <w:r w:rsidR="00E8674A">
        <w:rPr>
          <w:lang w:val="en-IE"/>
        </w:rPr>
        <w:t>m</w:t>
      </w:r>
      <w:r>
        <w:rPr>
          <w:lang w:val="en-IE"/>
        </w:rPr>
        <w:t>ore efforts have to be made to meet the needs of healthcare systems, improve resilience of supply chains and avoid shortages of medicines.</w:t>
      </w:r>
    </w:p>
    <w:p w14:paraId="5AB73552" w14:textId="77777777" w:rsidR="00D933B7" w:rsidRPr="00FF01D4" w:rsidRDefault="00D933B7" w:rsidP="00D933B7">
      <w:pPr>
        <w:spacing w:after="0" w:line="259" w:lineRule="auto"/>
        <w:rPr>
          <w:lang w:val="en-IE"/>
        </w:rPr>
      </w:pPr>
    </w:p>
    <w:p w14:paraId="41856FA5" w14:textId="77777777" w:rsidR="00D933B7" w:rsidRPr="00FF01D4" w:rsidRDefault="00D933B7" w:rsidP="00D933B7">
      <w:pPr>
        <w:rPr>
          <w:rFonts w:eastAsia="EC Square Sans Pro" w:cs="EC Square Sans Pro"/>
          <w:lang w:val="en-IE"/>
        </w:rPr>
      </w:pPr>
      <w:r>
        <w:rPr>
          <w:rFonts w:eastAsia="EC Square Sans Pro" w:cs="EC Square Sans Pro"/>
          <w:lang w:val="en-IE"/>
        </w:rPr>
        <w:t>EU4Health actions have significantly contributed to support work on innovation, preparedness and training of national authorities under the regulation on substances of human origin</w:t>
      </w:r>
      <w:r>
        <w:rPr>
          <w:rFonts w:ascii="Calibri" w:eastAsia="EC Square Sans Pro" w:hAnsi="Calibri" w:cs="Calibri"/>
          <w:lang w:val="en-IE"/>
        </w:rPr>
        <w:t> </w:t>
      </w:r>
      <w:r>
        <w:rPr>
          <w:rFonts w:ascii="EC Square Sans Pro" w:eastAsia="EC Square Sans Pro" w:hAnsi="EC Square Sans Pro" w:cs="Calibri"/>
          <w:lang w:val="en-IE"/>
        </w:rPr>
        <w:t>(</w:t>
      </w:r>
      <w:r>
        <w:rPr>
          <w:rStyle w:val="FootnoteReference"/>
          <w:rFonts w:eastAsia="EC Square Sans Pro" w:cs="EC Square Sans Pro"/>
          <w:lang w:val="en-IE"/>
        </w:rPr>
        <w:footnoteReference w:id="36"/>
      </w:r>
      <w:r>
        <w:rPr>
          <w:rFonts w:ascii="EC Square Sans Pro" w:eastAsia="EC Square Sans Pro" w:hAnsi="EC Square Sans Pro" w:cs="Calibri"/>
          <w:lang w:val="en-IE"/>
        </w:rPr>
        <w:t>)</w:t>
      </w:r>
      <w:r>
        <w:rPr>
          <w:rFonts w:ascii="Calibri" w:eastAsia="EC Square Sans Pro" w:hAnsi="Calibri" w:cs="Calibri"/>
          <w:lang w:val="en-IE"/>
        </w:rPr>
        <w:t>,</w:t>
      </w:r>
      <w:r>
        <w:rPr>
          <w:rFonts w:eastAsia="EC Square Sans Pro" w:cs="EC Square Sans Pro"/>
          <w:lang w:val="en-IE"/>
        </w:rPr>
        <w:t xml:space="preserve"> along with building awareness among professionals (more than 5</w:t>
      </w:r>
      <w:r>
        <w:rPr>
          <w:rFonts w:ascii="Calibri" w:eastAsia="EC Square Sans Pro" w:hAnsi="Calibri" w:cs="Calibri"/>
          <w:lang w:val="en-IE"/>
        </w:rPr>
        <w:t> </w:t>
      </w:r>
      <w:r>
        <w:rPr>
          <w:rFonts w:eastAsia="EC Square Sans Pro" w:cs="EC Square Sans Pro"/>
          <w:lang w:val="en-IE"/>
        </w:rPr>
        <w:t>000 establishments across the EU).</w:t>
      </w:r>
    </w:p>
    <w:p w14:paraId="3718D326" w14:textId="77777777" w:rsidR="00D933B7" w:rsidRPr="00FF01D4" w:rsidRDefault="00D933B7" w:rsidP="00D933B7">
      <w:pPr>
        <w:rPr>
          <w:rFonts w:eastAsia="EC Square Sans Pro" w:cs="EC Square Sans Pro"/>
          <w:lang w:val="en-IE"/>
        </w:rPr>
      </w:pPr>
      <w:r>
        <w:rPr>
          <w:rFonts w:eastAsia="EC Square Sans Pro" w:cs="EC Square Sans Pro"/>
          <w:lang w:val="en-IE"/>
        </w:rPr>
        <w:t>The EU4Health programme is funding actions supporting the implementation, evaluation and revision of the medical devices and in vitro diagnostics regulations, such as the EU database on medical devices (Eudamed), the monitoring of availability of devices and diagnostics, 30 joint inspections of manufacturers and the strengthening of notified bodies’ capacity. The implementation of these actions is on track and work is progressing very well, with more than 13</w:t>
      </w:r>
      <w:r>
        <w:rPr>
          <w:rFonts w:ascii="Calibri" w:eastAsia="EC Square Sans Pro" w:hAnsi="Calibri" w:cs="Calibri"/>
          <w:lang w:val="en-IE"/>
        </w:rPr>
        <w:t> </w:t>
      </w:r>
      <w:r>
        <w:rPr>
          <w:rFonts w:eastAsia="EC Square Sans Pro" w:cs="EC Square Sans Pro"/>
          <w:lang w:val="en-IE"/>
        </w:rPr>
        <w:t xml:space="preserve">000 certificates issued and the first four Eudamed modules becoming mandatory for use in May 2026. Funding is also provided for the designation of seven European Reference Laboratories, which are significantly contributing to the safety assessment of in vitro diagnostics. </w:t>
      </w:r>
    </w:p>
    <w:p w14:paraId="4E693A36" w14:textId="77777777" w:rsidR="00D933B7" w:rsidRPr="00FF01D4" w:rsidRDefault="00D933B7" w:rsidP="00D933B7">
      <w:pPr>
        <w:rPr>
          <w:rFonts w:ascii="Calibri" w:eastAsia="Calibri" w:hAnsi="Calibri" w:cs="Calibri"/>
          <w:lang w:val="en-IE"/>
        </w:rPr>
      </w:pPr>
      <w:r>
        <w:rPr>
          <w:rFonts w:eastAsia="EC Square Sans Pro" w:cs="EC Square Sans Pro"/>
          <w:lang w:val="en-IE"/>
        </w:rPr>
        <w:t>The Joint Action ‘Global Health Impact’ established mechanisms for closer coordination between the EU institutions and Member States and therefore strengthens the EU’s leadership in global health. Adequate monitoring and regular contacts were put in place throughout 2025, ensuring thorough implementation oversight, including a follow-up action to ensure the continuation of coordination and monitoring of the global health strategy implementation</w:t>
      </w:r>
      <w:r>
        <w:rPr>
          <w:rFonts w:ascii="Calibri" w:eastAsia="Calibri" w:hAnsi="Calibri" w:cs="Calibri"/>
          <w:lang w:val="en-IE"/>
        </w:rPr>
        <w:t>.</w:t>
      </w:r>
    </w:p>
    <w:p w14:paraId="35EB088D" w14:textId="1A067E07" w:rsidR="00D933B7" w:rsidRPr="001F2F66" w:rsidRDefault="00D933B7" w:rsidP="00D933B7">
      <w:pPr>
        <w:keepNext/>
        <w:keepLines/>
        <w:spacing w:line="240" w:lineRule="auto"/>
        <w:rPr>
          <w:lang w:eastAsia="en-GB"/>
        </w:rPr>
      </w:pPr>
      <w:r w:rsidRPr="001F2F66">
        <w:rPr>
          <w:lang w:eastAsia="en-GB"/>
        </w:rPr>
        <w:t xml:space="preserve">EU4Health investments addressing rare diseases have targeted IT tools for diagnosis and treatment, such as the telemedicine tool CPMS 2.0 – Clinical Patients Management System. The European reference networks system was further developed, </w:t>
      </w:r>
      <w:r w:rsidR="00C3530A">
        <w:rPr>
          <w:lang w:eastAsia="en-GB"/>
        </w:rPr>
        <w:t xml:space="preserve">also </w:t>
      </w:r>
      <w:r w:rsidRPr="001F2F66">
        <w:rPr>
          <w:lang w:eastAsia="en-GB"/>
        </w:rPr>
        <w:t>supported by EUR 77.4 million in EU4Health grants (2023-2027), and efforts to integrate this system into national healthcare systems (through the Joint Action on Integration of ERNs into National Healthcare Systems) continued, with deliverables expected in early 2027. The Orphanet review found that the 24 European Reference Networks cover 9</w:t>
      </w:r>
      <w:r w:rsidR="00A9628C">
        <w:rPr>
          <w:lang w:eastAsia="en-GB"/>
        </w:rPr>
        <w:t>7</w:t>
      </w:r>
      <w:r w:rsidRPr="001F2F66">
        <w:rPr>
          <w:lang w:eastAsia="en-GB"/>
        </w:rPr>
        <w:t>% of the 6 </w:t>
      </w:r>
      <w:r w:rsidR="00A9628C">
        <w:rPr>
          <w:lang w:eastAsia="en-GB"/>
        </w:rPr>
        <w:t>352</w:t>
      </w:r>
      <w:r w:rsidRPr="001F2F66">
        <w:rPr>
          <w:lang w:eastAsia="en-GB"/>
        </w:rPr>
        <w:t xml:space="preserve"> classified rare diseases, leaving only </w:t>
      </w:r>
      <w:r w:rsidR="00A9628C">
        <w:rPr>
          <w:lang w:eastAsia="en-GB"/>
        </w:rPr>
        <w:t>3</w:t>
      </w:r>
      <w:r w:rsidRPr="001F2F66">
        <w:rPr>
          <w:lang w:eastAsia="en-GB"/>
        </w:rPr>
        <w:t xml:space="preserve">% (approximately </w:t>
      </w:r>
      <w:r w:rsidR="00A9628C">
        <w:rPr>
          <w:lang w:eastAsia="en-GB"/>
        </w:rPr>
        <w:t>190</w:t>
      </w:r>
      <w:r w:rsidRPr="001F2F66">
        <w:rPr>
          <w:lang w:eastAsia="en-GB"/>
        </w:rPr>
        <w:t xml:space="preserve">) </w:t>
      </w:r>
      <w:r w:rsidR="00A9628C">
        <w:rPr>
          <w:lang w:eastAsia="en-GB"/>
        </w:rPr>
        <w:t>to be addressed</w:t>
      </w:r>
      <w:r w:rsidRPr="001F2F66">
        <w:rPr>
          <w:lang w:eastAsia="en-GB"/>
        </w:rPr>
        <w:t>.</w:t>
      </w:r>
    </w:p>
    <w:p w14:paraId="14B3E862" w14:textId="77777777" w:rsidR="00D933B7" w:rsidRDefault="00D933B7" w:rsidP="00D933B7">
      <w:pPr>
        <w:spacing w:line="240" w:lineRule="auto"/>
        <w:rPr>
          <w:rFonts w:eastAsia="EC Square Sans Pro" w:cs="EC Square Sans Pro"/>
          <w:lang w:val="en-IE"/>
        </w:rPr>
      </w:pPr>
      <w:r>
        <w:rPr>
          <w:lang w:val="en-IE"/>
        </w:rPr>
        <w:t>The</w:t>
      </w:r>
      <w:r>
        <w:rPr>
          <w:b/>
          <w:bCs/>
          <w:lang w:val="en-IE"/>
        </w:rPr>
        <w:t xml:space="preserve"> digital</w:t>
      </w:r>
      <w:r>
        <w:rPr>
          <w:lang w:val="en-IE"/>
        </w:rPr>
        <w:t xml:space="preserve"> strand spending in 2025 helped to facilitate the preparations for the implementation of the European health data space, showing good progress in reaching the 2027 targets. The financial support focused on supporting Member States’ work on preparing for the connection to the cross-border digital health infrastructure for primary use of data MyHealth@EU and developing the secondary-use cross-border digital health infrastructure HealthData@EU. Two new Member States joined MyHealth@EU in 2025, making a total of 17 countries (including Norway) participating in cross-border exchange of health data. Grants were established for setting up and expanding the capabilities of health data access bodies for enabling the reuse of health data, as a follow-up action to the 2022 direct grants currently supporting 21 countries (20 Member States and Norway). The timely implementation of this strand</w:t>
      </w:r>
      <w:r>
        <w:rPr>
          <w:rFonts w:eastAsia="EC Square Sans Pro" w:cs="EC Square Sans Pro"/>
          <w:lang w:val="en-IE"/>
        </w:rPr>
        <w:t xml:space="preserve"> depends on resources and specialised technical expertise in Member States. To address this need, the Commission is providing extensive support to Member States through the eHealth Network, in the eHealth Member States Expert Group and the Community of Practice for secondary uses of health data.</w:t>
      </w:r>
      <w:r>
        <w:rPr>
          <w:lang w:val="en-IE"/>
        </w:rPr>
        <w:t xml:space="preserve"> </w:t>
      </w:r>
    </w:p>
    <w:p w14:paraId="54E6C54D" w14:textId="77777777" w:rsidR="00D933B7" w:rsidRPr="00FF01D4" w:rsidRDefault="00D933B7" w:rsidP="00D933B7">
      <w:pPr>
        <w:rPr>
          <w:b/>
          <w:bCs/>
          <w:lang w:val="en-IE"/>
        </w:rPr>
      </w:pPr>
      <w:r>
        <w:rPr>
          <w:lang w:val="en-IE"/>
        </w:rPr>
        <w:t xml:space="preserve">In all, 24 actions were successfully launched in 2025 under the implementation of the </w:t>
      </w:r>
      <w:r>
        <w:rPr>
          <w:b/>
          <w:bCs/>
          <w:lang w:val="en-IE"/>
        </w:rPr>
        <w:t>cancer</w:t>
      </w:r>
      <w:r>
        <w:rPr>
          <w:lang w:val="en-IE"/>
        </w:rPr>
        <w:t xml:space="preserve"> cross-cutting approach, which is well on track to achieve the objectives of Europe’s beating cancer plan. For example, collaborative work in the field of cancer is ongoing under the Joint Action ‘Enhancing the Digital Capabilities of Cancer Centres in Europe to Improve Prevention and Care’ to improve e-health, telemedicine and remote monitoring systems, and to enhance access to and exchange of health data in existing and future cancer centres.</w:t>
      </w:r>
    </w:p>
    <w:p w14:paraId="342C02AD" w14:textId="77777777" w:rsidR="00D933B7" w:rsidRPr="00FF01D4" w:rsidRDefault="00D933B7" w:rsidP="00D933B7">
      <w:pPr>
        <w:spacing w:after="0"/>
        <w:rPr>
          <w:b/>
          <w:lang w:val="en-IE"/>
        </w:rPr>
      </w:pPr>
    </w:p>
    <w:p w14:paraId="176F6950" w14:textId="77777777" w:rsidR="00D933B7" w:rsidRPr="00FF01D4" w:rsidRDefault="00D933B7" w:rsidP="00F72C99">
      <w:pPr>
        <w:pStyle w:val="Heading2"/>
        <w:rPr>
          <w:rFonts w:eastAsiaTheme="majorEastAsia"/>
          <w:lang w:val="en-IE" w:eastAsia="en-GB"/>
        </w:rPr>
      </w:pPr>
      <w:r>
        <w:rPr>
          <w:rFonts w:eastAsiaTheme="majorEastAsia"/>
          <w:lang w:val="en-IE" w:eastAsia="en-GB"/>
        </w:rPr>
        <w:t>Contribution to horizontal priorities</w:t>
      </w:r>
    </w:p>
    <w:p w14:paraId="2827D9F6" w14:textId="77777777" w:rsidR="00D933B7" w:rsidRPr="00FF01D4" w:rsidRDefault="00D933B7" w:rsidP="00F72C99">
      <w:pPr>
        <w:pStyle w:val="Heading3"/>
        <w:rPr>
          <w:lang w:val="en-IE"/>
        </w:rPr>
      </w:pPr>
      <w:r>
        <w:rPr>
          <w:lang w:val="en-IE"/>
        </w:rP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FF01D4" w14:paraId="286B6965"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1BE1792D"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33F27FC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791CB341"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5D15CD22"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r>
      <w:tr w:rsidR="00D933B7" w:rsidRPr="00FF01D4" w14:paraId="728F44D1"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3BB70B9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7843F5F8"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624016B0"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4FB357D8"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2E3DE79D"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17EB4C5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38DBE146"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665DFB1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3E769831"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66B96CC9"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 of the</w:t>
            </w:r>
            <w:r>
              <w:rPr>
                <w:rFonts w:ascii="Calibri" w:hAnsi="Calibri" w:cs="Calibri"/>
                <w:b/>
                <w:bCs/>
                <w:sz w:val="20"/>
                <w:lang w:val="en-IE" w:eastAsia="en-IE"/>
              </w:rPr>
              <w:t> </w:t>
            </w:r>
            <w:r>
              <w:rPr>
                <w:rFonts w:cs="Segoe UI"/>
                <w:b/>
                <w:bCs/>
                <w:sz w:val="20"/>
                <w:lang w:val="en-IE" w:eastAsia="en-IE"/>
              </w:rPr>
              <w:t>total envelope</w:t>
            </w:r>
            <w:r>
              <w:rPr>
                <w:rFonts w:ascii="Calibri" w:hAnsi="Calibri" w:cs="Calibri"/>
                <w:sz w:val="20"/>
                <w:lang w:val="en-IE" w:eastAsia="en-IE"/>
              </w:rPr>
              <w:t> </w:t>
            </w:r>
          </w:p>
        </w:tc>
      </w:tr>
      <w:tr w:rsidR="00D933B7" w:rsidRPr="00FF01D4" w14:paraId="706652FF" w14:textId="77777777">
        <w:trPr>
          <w:trHeight w:val="300"/>
        </w:trPr>
        <w:tc>
          <w:tcPr>
            <w:tcW w:w="1562" w:type="dxa"/>
            <w:tcBorders>
              <w:top w:val="nil"/>
              <w:left w:val="nil"/>
              <w:bottom w:val="single" w:sz="6" w:space="0" w:color="8C8C8C"/>
              <w:right w:val="nil"/>
            </w:tcBorders>
            <w:vAlign w:val="center"/>
            <w:hideMark/>
          </w:tcPr>
          <w:p w14:paraId="7D4FF20B"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b/>
                <w:bCs/>
                <w:color w:val="000000"/>
                <w:sz w:val="20"/>
                <w:lang w:val="en-IE"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7F05946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7.3</w:t>
            </w:r>
          </w:p>
        </w:tc>
        <w:tc>
          <w:tcPr>
            <w:tcW w:w="919" w:type="dxa"/>
            <w:tcBorders>
              <w:top w:val="nil"/>
              <w:left w:val="nil"/>
              <w:bottom w:val="single" w:sz="6" w:space="0" w:color="8C8C8C"/>
              <w:right w:val="nil"/>
            </w:tcBorders>
            <w:vAlign w:val="center"/>
          </w:tcPr>
          <w:p w14:paraId="141ABF0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0.5</w:t>
            </w:r>
          </w:p>
        </w:tc>
        <w:tc>
          <w:tcPr>
            <w:tcW w:w="806" w:type="dxa"/>
            <w:tcBorders>
              <w:top w:val="nil"/>
              <w:left w:val="nil"/>
              <w:bottom w:val="single" w:sz="6" w:space="0" w:color="8C8C8C"/>
              <w:right w:val="nil"/>
            </w:tcBorders>
            <w:vAlign w:val="center"/>
          </w:tcPr>
          <w:p w14:paraId="611F75B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0.9</w:t>
            </w:r>
          </w:p>
        </w:tc>
        <w:tc>
          <w:tcPr>
            <w:tcW w:w="797" w:type="dxa"/>
            <w:tcBorders>
              <w:top w:val="nil"/>
              <w:left w:val="nil"/>
              <w:bottom w:val="single" w:sz="6" w:space="0" w:color="8C8C8C"/>
              <w:right w:val="nil"/>
            </w:tcBorders>
            <w:vAlign w:val="center"/>
          </w:tcPr>
          <w:p w14:paraId="0EF4B9B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0.1</w:t>
            </w:r>
          </w:p>
        </w:tc>
        <w:tc>
          <w:tcPr>
            <w:tcW w:w="810" w:type="dxa"/>
            <w:tcBorders>
              <w:top w:val="nil"/>
              <w:left w:val="nil"/>
              <w:bottom w:val="single" w:sz="6" w:space="0" w:color="8C8C8C"/>
              <w:right w:val="nil"/>
            </w:tcBorders>
            <w:vAlign w:val="center"/>
            <w:hideMark/>
          </w:tcPr>
          <w:p w14:paraId="5D85641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0.0</w:t>
            </w:r>
          </w:p>
        </w:tc>
        <w:tc>
          <w:tcPr>
            <w:tcW w:w="1215" w:type="dxa"/>
            <w:tcBorders>
              <w:top w:val="nil"/>
              <w:left w:val="nil"/>
              <w:bottom w:val="single" w:sz="6" w:space="0" w:color="8C8C8C"/>
              <w:right w:val="nil"/>
            </w:tcBorders>
            <w:vAlign w:val="center"/>
            <w:hideMark/>
          </w:tcPr>
          <w:p w14:paraId="615DB28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796" w:type="dxa"/>
            <w:tcBorders>
              <w:top w:val="nil"/>
              <w:left w:val="nil"/>
              <w:bottom w:val="single" w:sz="6" w:space="0" w:color="8C8C8C"/>
              <w:right w:val="nil"/>
            </w:tcBorders>
            <w:vAlign w:val="center"/>
            <w:hideMark/>
          </w:tcPr>
          <w:p w14:paraId="6297B02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909" w:type="dxa"/>
            <w:tcBorders>
              <w:top w:val="nil"/>
              <w:left w:val="nil"/>
              <w:bottom w:val="single" w:sz="6" w:space="0" w:color="8C8C8C"/>
              <w:right w:val="nil"/>
            </w:tcBorders>
            <w:vAlign w:val="center"/>
            <w:hideMark/>
          </w:tcPr>
          <w:p w14:paraId="704D955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8.9</w:t>
            </w:r>
          </w:p>
        </w:tc>
        <w:tc>
          <w:tcPr>
            <w:tcW w:w="907" w:type="dxa"/>
            <w:tcBorders>
              <w:top w:val="nil"/>
              <w:left w:val="nil"/>
              <w:bottom w:val="single" w:sz="6" w:space="0" w:color="8C8C8C"/>
              <w:right w:val="nil"/>
            </w:tcBorders>
            <w:vAlign w:val="center"/>
            <w:hideMark/>
          </w:tcPr>
          <w:p w14:paraId="6B672E4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0.2%</w:t>
            </w:r>
          </w:p>
        </w:tc>
      </w:tr>
    </w:tbl>
    <w:p w14:paraId="208AE352" w14:textId="77777777" w:rsidR="00D933B7" w:rsidRPr="00FF01D4" w:rsidRDefault="00D933B7" w:rsidP="00D933B7">
      <w:pPr>
        <w:rPr>
          <w:lang w:val="en-IE"/>
        </w:rPr>
      </w:pPr>
    </w:p>
    <w:p w14:paraId="0B3F7CCF" w14:textId="77777777" w:rsidR="00D933B7" w:rsidRPr="00FF01D4" w:rsidRDefault="00D933B7" w:rsidP="00D933B7">
      <w:pPr>
        <w:spacing w:after="0" w:line="240" w:lineRule="auto"/>
        <w:rPr>
          <w:lang w:val="en-IE"/>
        </w:rPr>
      </w:pPr>
      <w:r>
        <w:rPr>
          <w:lang w:val="en-IE"/>
        </w:rPr>
        <w:t>The 2025 annual work programme provides programmed funding for 15 initiatives addressing environmental risk factors and contributing to adaptation/resilience to consequences of climate change, in a ‘One Health’ approach under the crisis preparedness strand. The initiatives funded under EU4Health programme do not have a direct contribution to the climate, biodiversity and clean air horizontal priorities. However, for ensuring a high level of human health protection in all EU policies the initiatives funded by the programme are implemented, where applicable, in line with the ‘one health’ approach, which recognises that human health is connected to animal health and to the environment, and that measures to tackle threats to health must consider those three dimensions. The funds programmed for ‘one health’ measures in 2025 amounted to about EUR</w:t>
      </w:r>
      <w:r>
        <w:rPr>
          <w:rFonts w:ascii="Calibri" w:hAnsi="Calibri" w:cs="Calibri"/>
          <w:lang w:val="en-IE"/>
        </w:rPr>
        <w:t> 147 </w:t>
      </w:r>
      <w:r>
        <w:rPr>
          <w:lang w:val="en-IE"/>
        </w:rPr>
        <w:t>million and this amount will be revised once the actions are signed. The amounts have varied over the last five years, with a total budget of about EUR</w:t>
      </w:r>
      <w:r>
        <w:rPr>
          <w:rFonts w:ascii="Calibri" w:hAnsi="Calibri" w:cs="Calibri"/>
          <w:lang w:val="en-IE"/>
        </w:rPr>
        <w:t> </w:t>
      </w:r>
      <w:r>
        <w:rPr>
          <w:lang w:val="en-IE"/>
        </w:rPr>
        <w:t>586</w:t>
      </w:r>
      <w:r>
        <w:rPr>
          <w:rFonts w:ascii="Calibri" w:hAnsi="Calibri" w:cs="Calibri"/>
          <w:lang w:val="en-IE"/>
        </w:rPr>
        <w:t> </w:t>
      </w:r>
      <w:r>
        <w:rPr>
          <w:lang w:val="en-IE"/>
        </w:rPr>
        <w:t xml:space="preserve">million during that period. </w:t>
      </w:r>
    </w:p>
    <w:p w14:paraId="1DA3D7A2" w14:textId="77777777" w:rsidR="00D933B7" w:rsidRPr="00FF01D4" w:rsidRDefault="00D933B7" w:rsidP="00D933B7">
      <w:pPr>
        <w:spacing w:after="0" w:line="240" w:lineRule="auto"/>
        <w:rPr>
          <w:lang w:val="en-IE"/>
        </w:rPr>
      </w:pPr>
    </w:p>
    <w:p w14:paraId="319431CD" w14:textId="77777777" w:rsidR="00D933B7" w:rsidRPr="00FF01D4" w:rsidRDefault="00D933B7" w:rsidP="00F72C99">
      <w:pPr>
        <w:pStyle w:val="Heading3"/>
        <w:rPr>
          <w:lang w:val="en-IE"/>
        </w:rPr>
      </w:pPr>
      <w:r>
        <w:rPr>
          <w:lang w:val="en-IE"/>
        </w:rP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FF01D4" w14:paraId="4E44296D"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1D47580C"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55097E4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683E534A"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A0E347F"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4E00B438"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0C0E9825" w14:textId="77777777" w:rsidR="00D933B7" w:rsidRPr="00FF01D4" w:rsidRDefault="00D933B7">
            <w:pPr>
              <w:spacing w:after="0" w:line="240" w:lineRule="auto"/>
              <w:jc w:val="center"/>
              <w:textAlignment w:val="baseline"/>
              <w:rPr>
                <w:rFonts w:cs="Segoe UI"/>
                <w:b/>
                <w:bCs/>
                <w:lang w:val="en-IE" w:eastAsia="en-IE"/>
              </w:rPr>
            </w:pPr>
            <w:r>
              <w:rPr>
                <w:b/>
                <w:bCs/>
                <w:lang w:val="en-IE"/>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26EF881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Total</w:t>
            </w:r>
          </w:p>
        </w:tc>
      </w:tr>
      <w:tr w:rsidR="00D933B7" w:rsidRPr="00FF01D4" w14:paraId="129DD64B" w14:textId="77777777">
        <w:trPr>
          <w:trHeight w:val="300"/>
        </w:trPr>
        <w:tc>
          <w:tcPr>
            <w:tcW w:w="895" w:type="dxa"/>
            <w:tcBorders>
              <w:top w:val="nil"/>
              <w:left w:val="nil"/>
              <w:bottom w:val="single" w:sz="6" w:space="0" w:color="8C8C8C"/>
              <w:right w:val="nil"/>
            </w:tcBorders>
            <w:vAlign w:val="center"/>
            <w:hideMark/>
          </w:tcPr>
          <w:p w14:paraId="27F6235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2</w:t>
            </w:r>
          </w:p>
        </w:tc>
        <w:tc>
          <w:tcPr>
            <w:tcW w:w="1560" w:type="dxa"/>
            <w:tcBorders>
              <w:top w:val="nil"/>
              <w:left w:val="nil"/>
              <w:bottom w:val="single" w:sz="6" w:space="0" w:color="8C8C8C"/>
              <w:right w:val="nil"/>
            </w:tcBorders>
            <w:hideMark/>
          </w:tcPr>
          <w:p w14:paraId="28B6E4A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0B6D990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06957A2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F7B789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2ECD2313"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7.9</w:t>
            </w:r>
          </w:p>
        </w:tc>
        <w:tc>
          <w:tcPr>
            <w:tcW w:w="1453" w:type="dxa"/>
            <w:tcBorders>
              <w:top w:val="nil"/>
              <w:left w:val="nil"/>
              <w:bottom w:val="single" w:sz="6" w:space="0" w:color="8C8C8C"/>
              <w:right w:val="nil"/>
            </w:tcBorders>
            <w:hideMark/>
          </w:tcPr>
          <w:p w14:paraId="0EC765E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7.9</w:t>
            </w:r>
          </w:p>
        </w:tc>
      </w:tr>
      <w:tr w:rsidR="00D933B7" w:rsidRPr="00FF01D4" w14:paraId="6E62D84C" w14:textId="77777777">
        <w:trPr>
          <w:trHeight w:val="300"/>
        </w:trPr>
        <w:tc>
          <w:tcPr>
            <w:tcW w:w="895" w:type="dxa"/>
            <w:tcBorders>
              <w:top w:val="nil"/>
              <w:left w:val="nil"/>
              <w:bottom w:val="single" w:sz="6" w:space="0" w:color="8C8C8C"/>
              <w:right w:val="nil"/>
            </w:tcBorders>
            <w:vAlign w:val="center"/>
            <w:hideMark/>
          </w:tcPr>
          <w:p w14:paraId="4C32C0A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1</w:t>
            </w:r>
          </w:p>
        </w:tc>
        <w:tc>
          <w:tcPr>
            <w:tcW w:w="1560" w:type="dxa"/>
            <w:tcBorders>
              <w:top w:val="nil"/>
              <w:left w:val="nil"/>
              <w:bottom w:val="single" w:sz="6" w:space="0" w:color="8C8C8C"/>
              <w:right w:val="nil"/>
            </w:tcBorders>
            <w:hideMark/>
          </w:tcPr>
          <w:p w14:paraId="5214C1F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15.0</w:t>
            </w:r>
          </w:p>
        </w:tc>
        <w:tc>
          <w:tcPr>
            <w:tcW w:w="1513" w:type="dxa"/>
            <w:tcBorders>
              <w:top w:val="nil"/>
              <w:left w:val="nil"/>
              <w:bottom w:val="single" w:sz="6" w:space="0" w:color="8C8C8C"/>
              <w:right w:val="nil"/>
            </w:tcBorders>
            <w:hideMark/>
          </w:tcPr>
          <w:p w14:paraId="01622D0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75.9</w:t>
            </w:r>
          </w:p>
        </w:tc>
        <w:tc>
          <w:tcPr>
            <w:tcW w:w="1443" w:type="dxa"/>
            <w:tcBorders>
              <w:top w:val="nil"/>
              <w:left w:val="nil"/>
              <w:bottom w:val="single" w:sz="6" w:space="0" w:color="8C8C8C"/>
              <w:right w:val="nil"/>
            </w:tcBorders>
            <w:hideMark/>
          </w:tcPr>
          <w:p w14:paraId="2E650DA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23.3</w:t>
            </w:r>
          </w:p>
        </w:tc>
        <w:tc>
          <w:tcPr>
            <w:tcW w:w="1443" w:type="dxa"/>
            <w:tcBorders>
              <w:top w:val="nil"/>
              <w:left w:val="nil"/>
              <w:bottom w:val="single" w:sz="6" w:space="0" w:color="8C8C8C"/>
              <w:right w:val="nil"/>
            </w:tcBorders>
            <w:hideMark/>
          </w:tcPr>
          <w:p w14:paraId="75CA73E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20.0</w:t>
            </w:r>
          </w:p>
        </w:tc>
        <w:tc>
          <w:tcPr>
            <w:tcW w:w="1332" w:type="dxa"/>
            <w:tcBorders>
              <w:top w:val="nil"/>
              <w:left w:val="nil"/>
              <w:bottom w:val="single" w:sz="6" w:space="0" w:color="8C8C8C"/>
              <w:right w:val="nil"/>
            </w:tcBorders>
          </w:tcPr>
          <w:p w14:paraId="72CE146A"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13.9</w:t>
            </w:r>
          </w:p>
        </w:tc>
        <w:tc>
          <w:tcPr>
            <w:tcW w:w="1453" w:type="dxa"/>
            <w:tcBorders>
              <w:top w:val="nil"/>
              <w:left w:val="nil"/>
              <w:bottom w:val="single" w:sz="6" w:space="0" w:color="8C8C8C"/>
              <w:right w:val="nil"/>
            </w:tcBorders>
            <w:hideMark/>
          </w:tcPr>
          <w:p w14:paraId="66F2097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148.1</w:t>
            </w:r>
          </w:p>
        </w:tc>
      </w:tr>
      <w:tr w:rsidR="00D933B7" w:rsidRPr="00FF01D4" w14:paraId="692CAFEE" w14:textId="77777777">
        <w:trPr>
          <w:trHeight w:val="300"/>
        </w:trPr>
        <w:tc>
          <w:tcPr>
            <w:tcW w:w="895" w:type="dxa"/>
            <w:tcBorders>
              <w:top w:val="nil"/>
              <w:left w:val="nil"/>
              <w:bottom w:val="single" w:sz="6" w:space="0" w:color="8C8C8C"/>
              <w:right w:val="nil"/>
            </w:tcBorders>
            <w:vAlign w:val="center"/>
            <w:hideMark/>
          </w:tcPr>
          <w:p w14:paraId="6110DE4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themeColor="text1"/>
                <w:sz w:val="22"/>
                <w:szCs w:val="22"/>
                <w:lang w:val="en-IE" w:eastAsia="en-IE"/>
              </w:rPr>
              <w:t>0*</w:t>
            </w:r>
          </w:p>
        </w:tc>
        <w:tc>
          <w:tcPr>
            <w:tcW w:w="1560" w:type="dxa"/>
            <w:tcBorders>
              <w:top w:val="nil"/>
              <w:left w:val="nil"/>
              <w:bottom w:val="single" w:sz="6" w:space="0" w:color="8C8C8C"/>
              <w:right w:val="nil"/>
            </w:tcBorders>
            <w:hideMark/>
          </w:tcPr>
          <w:p w14:paraId="5F2C67F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459D599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0825D5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644436A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27F2D47B"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29CE44A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FF01D4" w14:paraId="33634780" w14:textId="77777777">
        <w:trPr>
          <w:trHeight w:val="300"/>
        </w:trPr>
        <w:tc>
          <w:tcPr>
            <w:tcW w:w="895" w:type="dxa"/>
            <w:tcBorders>
              <w:top w:val="nil"/>
              <w:left w:val="nil"/>
              <w:bottom w:val="single" w:sz="4" w:space="0" w:color="7F7F7F" w:themeColor="text1" w:themeTint="80"/>
              <w:right w:val="nil"/>
            </w:tcBorders>
            <w:vAlign w:val="center"/>
            <w:hideMark/>
          </w:tcPr>
          <w:p w14:paraId="7266219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4" w:space="0" w:color="7F7F7F" w:themeColor="text1" w:themeTint="80"/>
              <w:right w:val="nil"/>
            </w:tcBorders>
            <w:hideMark/>
          </w:tcPr>
          <w:p w14:paraId="532284E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314.1</w:t>
            </w:r>
          </w:p>
        </w:tc>
        <w:tc>
          <w:tcPr>
            <w:tcW w:w="1513" w:type="dxa"/>
            <w:tcBorders>
              <w:top w:val="nil"/>
              <w:left w:val="nil"/>
              <w:bottom w:val="single" w:sz="4" w:space="0" w:color="7F7F7F" w:themeColor="text1" w:themeTint="80"/>
              <w:right w:val="nil"/>
            </w:tcBorders>
            <w:hideMark/>
          </w:tcPr>
          <w:p w14:paraId="6E525C6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763.5</w:t>
            </w:r>
          </w:p>
        </w:tc>
        <w:tc>
          <w:tcPr>
            <w:tcW w:w="1443" w:type="dxa"/>
            <w:tcBorders>
              <w:top w:val="nil"/>
              <w:left w:val="nil"/>
              <w:bottom w:val="single" w:sz="4" w:space="0" w:color="7F7F7F" w:themeColor="text1" w:themeTint="80"/>
              <w:right w:val="nil"/>
            </w:tcBorders>
            <w:hideMark/>
          </w:tcPr>
          <w:p w14:paraId="68B0A3C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716.0</w:t>
            </w:r>
          </w:p>
        </w:tc>
        <w:tc>
          <w:tcPr>
            <w:tcW w:w="1443" w:type="dxa"/>
            <w:tcBorders>
              <w:top w:val="nil"/>
              <w:left w:val="nil"/>
              <w:bottom w:val="single" w:sz="4" w:space="0" w:color="7F7F7F" w:themeColor="text1" w:themeTint="80"/>
              <w:right w:val="nil"/>
            </w:tcBorders>
            <w:hideMark/>
          </w:tcPr>
          <w:p w14:paraId="5B86FB2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733.4</w:t>
            </w:r>
          </w:p>
        </w:tc>
        <w:tc>
          <w:tcPr>
            <w:tcW w:w="1332" w:type="dxa"/>
            <w:tcBorders>
              <w:top w:val="nil"/>
              <w:left w:val="nil"/>
              <w:bottom w:val="single" w:sz="4" w:space="0" w:color="7F7F7F" w:themeColor="text1" w:themeTint="80"/>
              <w:right w:val="nil"/>
            </w:tcBorders>
          </w:tcPr>
          <w:p w14:paraId="645DF16A"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560.9</w:t>
            </w:r>
          </w:p>
        </w:tc>
        <w:tc>
          <w:tcPr>
            <w:tcW w:w="1453" w:type="dxa"/>
            <w:tcBorders>
              <w:top w:val="nil"/>
              <w:left w:val="nil"/>
              <w:bottom w:val="single" w:sz="4" w:space="0" w:color="7F7F7F" w:themeColor="text1" w:themeTint="80"/>
              <w:right w:val="nil"/>
            </w:tcBorders>
            <w:hideMark/>
          </w:tcPr>
          <w:p w14:paraId="03035F1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3 087.9</w:t>
            </w:r>
          </w:p>
        </w:tc>
      </w:tr>
      <w:tr w:rsidR="00D933B7" w:rsidRPr="00FF01D4" w14:paraId="409B54B4"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02BACD0D" w14:textId="77777777" w:rsidR="00D933B7" w:rsidRPr="001F2F66" w:rsidRDefault="00D933B7">
            <w:pPr>
              <w:spacing w:after="0" w:line="240" w:lineRule="auto"/>
              <w:jc w:val="center"/>
              <w:textAlignment w:val="baseline"/>
              <w:rPr>
                <w:rFonts w:cs="Segoe UI"/>
                <w:color w:val="000000"/>
                <w:sz w:val="22"/>
                <w:szCs w:val="22"/>
                <w:lang w:val="en-IE" w:eastAsia="en-IE"/>
              </w:rPr>
            </w:pPr>
            <w:r w:rsidRPr="001F2F66">
              <w:rPr>
                <w:rFonts w:cs="Segoe UI"/>
                <w:color w:val="000000"/>
                <w:sz w:val="22"/>
                <w:szCs w:val="22"/>
                <w:lang w:val="en-IE" w:eastAsia="en-IE"/>
              </w:rPr>
              <w:t>Total:</w:t>
            </w:r>
          </w:p>
        </w:tc>
        <w:tc>
          <w:tcPr>
            <w:tcW w:w="1560" w:type="dxa"/>
            <w:tcBorders>
              <w:top w:val="single" w:sz="4" w:space="0" w:color="7F7F7F" w:themeColor="text1" w:themeTint="80"/>
              <w:left w:val="nil"/>
              <w:bottom w:val="single" w:sz="6" w:space="0" w:color="8C8C8C"/>
              <w:right w:val="nil"/>
            </w:tcBorders>
          </w:tcPr>
          <w:p w14:paraId="53592425"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329.1</w:t>
            </w:r>
          </w:p>
        </w:tc>
        <w:tc>
          <w:tcPr>
            <w:tcW w:w="1513" w:type="dxa"/>
            <w:tcBorders>
              <w:top w:val="single" w:sz="4" w:space="0" w:color="7F7F7F" w:themeColor="text1" w:themeTint="80"/>
              <w:left w:val="nil"/>
              <w:bottom w:val="single" w:sz="6" w:space="0" w:color="8C8C8C"/>
              <w:right w:val="nil"/>
            </w:tcBorders>
          </w:tcPr>
          <w:p w14:paraId="1DCC70AB"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839.4</w:t>
            </w:r>
          </w:p>
        </w:tc>
        <w:tc>
          <w:tcPr>
            <w:tcW w:w="1443" w:type="dxa"/>
            <w:tcBorders>
              <w:top w:val="single" w:sz="4" w:space="0" w:color="7F7F7F" w:themeColor="text1" w:themeTint="80"/>
              <w:left w:val="nil"/>
              <w:bottom w:val="single" w:sz="6" w:space="0" w:color="8C8C8C"/>
              <w:right w:val="nil"/>
            </w:tcBorders>
          </w:tcPr>
          <w:p w14:paraId="470B16B4"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739.3</w:t>
            </w:r>
          </w:p>
        </w:tc>
        <w:tc>
          <w:tcPr>
            <w:tcW w:w="1443" w:type="dxa"/>
            <w:tcBorders>
              <w:top w:val="single" w:sz="4" w:space="0" w:color="7F7F7F" w:themeColor="text1" w:themeTint="80"/>
              <w:left w:val="nil"/>
              <w:bottom w:val="single" w:sz="6" w:space="0" w:color="8C8C8C"/>
              <w:right w:val="nil"/>
            </w:tcBorders>
          </w:tcPr>
          <w:p w14:paraId="0F72D547"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753.4</w:t>
            </w:r>
          </w:p>
        </w:tc>
        <w:tc>
          <w:tcPr>
            <w:tcW w:w="1332" w:type="dxa"/>
            <w:tcBorders>
              <w:top w:val="single" w:sz="4" w:space="0" w:color="7F7F7F" w:themeColor="text1" w:themeTint="80"/>
              <w:left w:val="nil"/>
              <w:bottom w:val="single" w:sz="6" w:space="0" w:color="8C8C8C"/>
              <w:right w:val="nil"/>
            </w:tcBorders>
          </w:tcPr>
          <w:p w14:paraId="436CCF1F"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 xml:space="preserve"> 582.6</w:t>
            </w:r>
          </w:p>
        </w:tc>
        <w:tc>
          <w:tcPr>
            <w:tcW w:w="1453" w:type="dxa"/>
            <w:tcBorders>
              <w:top w:val="single" w:sz="4" w:space="0" w:color="7F7F7F" w:themeColor="text1" w:themeTint="80"/>
              <w:left w:val="nil"/>
              <w:bottom w:val="single" w:sz="6" w:space="0" w:color="8C8C8C"/>
              <w:right w:val="nil"/>
            </w:tcBorders>
          </w:tcPr>
          <w:p w14:paraId="4052B94B" w14:textId="77777777" w:rsidR="00D933B7" w:rsidRPr="001F2F66" w:rsidRDefault="00D933B7">
            <w:pPr>
              <w:spacing w:after="0" w:line="240" w:lineRule="auto"/>
              <w:jc w:val="center"/>
              <w:textAlignment w:val="baseline"/>
              <w:rPr>
                <w:rFonts w:ascii="Calibri" w:hAnsi="Calibri" w:cs="Calibri"/>
                <w:color w:val="000000"/>
                <w:sz w:val="22"/>
                <w:szCs w:val="22"/>
                <w:lang w:val="en-IE" w:eastAsia="en-IE"/>
              </w:rPr>
            </w:pPr>
            <w:r w:rsidRPr="001F2F66">
              <w:rPr>
                <w:sz w:val="22"/>
                <w:szCs w:val="22"/>
              </w:rPr>
              <w:t>3 243.9</w:t>
            </w:r>
          </w:p>
        </w:tc>
      </w:tr>
    </w:tbl>
    <w:p w14:paraId="220D4ACB" w14:textId="77777777" w:rsidR="00D933B7" w:rsidRPr="00FF01D4" w:rsidRDefault="00D933B7" w:rsidP="00D933B7">
      <w:pPr>
        <w:pStyle w:val="NormalWeb"/>
        <w:rPr>
          <w:rFonts w:ascii="EC Square Sans Pro" w:eastAsiaTheme="minorHAnsi" w:hAnsi="EC Square Sans Pro" w:cstheme="minorBidi"/>
          <w:sz w:val="22"/>
          <w:szCs w:val="22"/>
          <w:lang w:val="en-IE" w:eastAsia="en-US"/>
        </w:rPr>
      </w:pPr>
      <w:r>
        <w:rPr>
          <w:rFonts w:ascii="EC Square Sans Pro" w:eastAsiaTheme="minorHAnsi" w:hAnsi="EC Square Sans Pro" w:cstheme="minorBidi"/>
          <w:sz w:val="22"/>
          <w:szCs w:val="22"/>
          <w:lang w:val="en-IE" w:eastAsia="en-US"/>
        </w:rPr>
        <w:t>(*)</w:t>
      </w:r>
      <w:r>
        <w:rPr>
          <w:rFonts w:ascii="Calibri" w:eastAsiaTheme="minorHAnsi" w:hAnsi="Calibri" w:cs="Calibri"/>
          <w:sz w:val="22"/>
          <w:szCs w:val="22"/>
          <w:lang w:val="en-IE" w:eastAsia="en-US"/>
        </w:rPr>
        <w:t> </w:t>
      </w:r>
      <w:r>
        <w:rPr>
          <w:rFonts w:ascii="EC Square Sans Pro" w:eastAsiaTheme="minorHAnsi" w:hAnsi="EC Square Sans Pro" w:cstheme="minorBidi"/>
          <w:sz w:val="22"/>
          <w:szCs w:val="22"/>
          <w:lang w:val="en-IE" w:eastAsia="en-US"/>
        </w:rPr>
        <w:t>Based on the applied gender contribution methodology, the following scores are attributed at the most granular level of intervention possible:</w:t>
      </w:r>
    </w:p>
    <w:p w14:paraId="72FB1992" w14:textId="77777777" w:rsidR="00D933B7" w:rsidRPr="00FF01D4" w:rsidRDefault="00D933B7" w:rsidP="00373960">
      <w:pPr>
        <w:pStyle w:val="NormalWeb"/>
        <w:numPr>
          <w:ilvl w:val="0"/>
          <w:numId w:val="56"/>
        </w:numPr>
        <w:rPr>
          <w:rFonts w:ascii="EC Square Sans Pro" w:eastAsiaTheme="minorHAnsi" w:hAnsi="EC Square Sans Pro" w:cstheme="minorBidi"/>
          <w:sz w:val="22"/>
          <w:szCs w:val="22"/>
          <w:lang w:val="en-IE" w:eastAsia="en-US"/>
        </w:rPr>
      </w:pPr>
      <w:r>
        <w:rPr>
          <w:rFonts w:ascii="EC Square Sans Pro" w:eastAsiaTheme="minorHAnsi" w:hAnsi="EC Square Sans Pro" w:cstheme="minorBidi"/>
          <w:sz w:val="22"/>
          <w:szCs w:val="22"/>
          <w:lang w:val="en-IE" w:eastAsia="en-US"/>
        </w:rPr>
        <w:t>2: interventions the principal objective of which is to improve gender</w:t>
      </w:r>
      <w:r>
        <w:rPr>
          <w:rFonts w:ascii="Calibri" w:eastAsiaTheme="minorHAnsi" w:hAnsi="Calibri" w:cs="Calibri"/>
          <w:sz w:val="22"/>
          <w:szCs w:val="22"/>
          <w:lang w:val="en-IE" w:eastAsia="en-US"/>
        </w:rPr>
        <w:t> </w:t>
      </w:r>
      <w:r>
        <w:rPr>
          <w:rFonts w:ascii="EC Square Sans Pro" w:eastAsiaTheme="minorHAnsi" w:hAnsi="EC Square Sans Pro" w:cstheme="minorBidi"/>
          <w:sz w:val="22"/>
          <w:szCs w:val="22"/>
          <w:lang w:val="en-IE" w:eastAsia="en-US"/>
        </w:rPr>
        <w:t>equality;</w:t>
      </w:r>
    </w:p>
    <w:p w14:paraId="2610EF5A" w14:textId="77777777" w:rsidR="00D933B7" w:rsidRPr="00FF01D4" w:rsidRDefault="00D933B7" w:rsidP="00373960">
      <w:pPr>
        <w:pStyle w:val="NormalWeb"/>
        <w:numPr>
          <w:ilvl w:val="0"/>
          <w:numId w:val="56"/>
        </w:numPr>
        <w:rPr>
          <w:rFonts w:ascii="EC Square Sans Pro" w:eastAsiaTheme="minorHAnsi" w:hAnsi="EC Square Sans Pro" w:cstheme="minorBidi"/>
          <w:sz w:val="22"/>
          <w:szCs w:val="22"/>
          <w:lang w:val="en-IE" w:eastAsia="en-US"/>
        </w:rPr>
      </w:pPr>
      <w:r>
        <w:rPr>
          <w:rFonts w:ascii="EC Square Sans Pro" w:eastAsiaTheme="minorHAnsi" w:hAnsi="EC Square Sans Pro" w:cstheme="minorBidi"/>
          <w:sz w:val="22"/>
          <w:szCs w:val="22"/>
          <w:lang w:val="en-IE" w:eastAsia="en-US"/>
        </w:rPr>
        <w:t>1: interventions that have gender equality as an important and deliberate objective but not as the main reason for the</w:t>
      </w:r>
      <w:r>
        <w:rPr>
          <w:rFonts w:ascii="Calibri" w:eastAsiaTheme="minorHAnsi" w:hAnsi="Calibri" w:cs="Calibri"/>
          <w:sz w:val="22"/>
          <w:szCs w:val="22"/>
          <w:lang w:val="en-IE" w:eastAsia="en-US"/>
        </w:rPr>
        <w:t> </w:t>
      </w:r>
      <w:r>
        <w:rPr>
          <w:rFonts w:ascii="EC Square Sans Pro" w:eastAsiaTheme="minorHAnsi" w:hAnsi="EC Square Sans Pro" w:cstheme="minorBidi"/>
          <w:sz w:val="22"/>
          <w:szCs w:val="22"/>
          <w:lang w:val="en-IE" w:eastAsia="en-US"/>
        </w:rPr>
        <w:t>intervention;</w:t>
      </w:r>
    </w:p>
    <w:p w14:paraId="72BB062A" w14:textId="77777777" w:rsidR="00D933B7" w:rsidRPr="00FF01D4" w:rsidRDefault="00D933B7" w:rsidP="00373960">
      <w:pPr>
        <w:pStyle w:val="NormalWeb"/>
        <w:numPr>
          <w:ilvl w:val="0"/>
          <w:numId w:val="56"/>
        </w:numPr>
        <w:rPr>
          <w:rFonts w:ascii="EC Square Sans Pro" w:eastAsiaTheme="minorHAnsi" w:hAnsi="EC Square Sans Pro" w:cstheme="minorBidi"/>
          <w:sz w:val="22"/>
          <w:szCs w:val="22"/>
          <w:lang w:val="en-IE" w:eastAsia="en-US"/>
        </w:rPr>
      </w:pPr>
      <w:r>
        <w:rPr>
          <w:rFonts w:ascii="EC Square Sans Pro" w:eastAsiaTheme="minorHAnsi" w:hAnsi="EC Square Sans Pro" w:cstheme="minorBidi"/>
          <w:sz w:val="22"/>
          <w:szCs w:val="22"/>
          <w:lang w:val="en-IE" w:eastAsia="en-US"/>
        </w:rPr>
        <w:t>0: non-targeted interventions</w:t>
      </w:r>
      <w:r>
        <w:rPr>
          <w:rFonts w:ascii="Calibri" w:eastAsiaTheme="minorHAnsi" w:hAnsi="Calibri" w:cs="Calibri"/>
          <w:sz w:val="22"/>
          <w:szCs w:val="22"/>
          <w:lang w:val="en-IE" w:eastAsia="en-US"/>
        </w:rPr>
        <w:t> </w:t>
      </w:r>
      <w:r>
        <w:rPr>
          <w:rFonts w:ascii="EC Square Sans Pro" w:eastAsiaTheme="minorHAnsi" w:hAnsi="EC Square Sans Pro" w:cstheme="minorBidi"/>
          <w:sz w:val="22"/>
          <w:szCs w:val="22"/>
          <w:lang w:val="en-IE" w:eastAsia="en-US"/>
        </w:rPr>
        <w:t>(interventions that are expected to have no significant bearing on gender equality);</w:t>
      </w:r>
    </w:p>
    <w:p w14:paraId="0BE87B7D" w14:textId="77777777" w:rsidR="00D933B7" w:rsidRPr="00FF01D4" w:rsidRDefault="00D933B7" w:rsidP="00373960">
      <w:pPr>
        <w:pStyle w:val="NormalWeb"/>
        <w:numPr>
          <w:ilvl w:val="0"/>
          <w:numId w:val="56"/>
        </w:numPr>
        <w:rPr>
          <w:lang w:val="en-IE" w:eastAsia="en-US"/>
        </w:rPr>
      </w:pPr>
      <w:r>
        <w:rPr>
          <w:rFonts w:ascii="EC Square Sans Pro" w:eastAsiaTheme="minorHAnsi" w:hAnsi="EC Square Sans Pro" w:cstheme="minorBidi"/>
          <w:sz w:val="22"/>
          <w:szCs w:val="22"/>
          <w:lang w:val="en-IE" w:eastAsia="en-US"/>
        </w:rPr>
        <w:t>0*: score to be assigned to interventions with a likely but not yet clear positive impact on gender equality.</w:t>
      </w:r>
    </w:p>
    <w:p w14:paraId="70D61232" w14:textId="131ED15B" w:rsidR="00D933B7" w:rsidRPr="00FF01D4" w:rsidRDefault="00D933B7" w:rsidP="00D933B7">
      <w:pPr>
        <w:rPr>
          <w:lang w:val="en-IE"/>
        </w:rPr>
      </w:pPr>
      <w:r>
        <w:rPr>
          <w:lang w:val="en-IE"/>
        </w:rPr>
        <w:t xml:space="preserve">The EU4Health programme aims to keep all people healthy and active for longer, irrespective of gender. Several initiatives focus on gender specific medical conditions or devices (such as prostate cancer or women-health silicone-containing medical devices) and provide relevant information for the purpose of gender tracking under the EU4Health programme. The European </w:t>
      </w:r>
      <w:r w:rsidR="000D1EB7">
        <w:rPr>
          <w:lang w:val="en-IE"/>
        </w:rPr>
        <w:t>C</w:t>
      </w:r>
      <w:r>
        <w:rPr>
          <w:lang w:val="en-IE"/>
        </w:rPr>
        <w:t xml:space="preserve">ancer </w:t>
      </w:r>
      <w:r w:rsidR="000D1EB7">
        <w:rPr>
          <w:lang w:val="en-IE"/>
        </w:rPr>
        <w:t>I</w:t>
      </w:r>
      <w:r>
        <w:rPr>
          <w:lang w:val="en-IE"/>
        </w:rPr>
        <w:t xml:space="preserve">nequalities </w:t>
      </w:r>
      <w:r w:rsidR="00F86D01">
        <w:rPr>
          <w:lang w:val="en-IE"/>
        </w:rPr>
        <w:t>R</w:t>
      </w:r>
      <w:r>
        <w:rPr>
          <w:lang w:val="en-IE"/>
        </w:rPr>
        <w:t>egistry initiative provides sound and reliable data to identify inequalities in cancer prevention and care across the Member States, Norway and Iceland. One of the inequality dimensions explicitly addressed is differences between men and women, through the inclusion of data on the cancer burden and certain risk factors disaggregated by sex. Certain other topics address a specific policy focus on gender differences (cancers caused by infections, vaccine-preventable cancers, addressing communicable diseases) and on equity dimension, aiming at reducing inequalities and differences across population groups (particularly women, children and other groups) in various fields (e.g: cardiovascular health, non-communicable diseases). The 2025 annual work programme budget allocated around EUR</w:t>
      </w:r>
      <w:r>
        <w:rPr>
          <w:rFonts w:ascii="Calibri" w:hAnsi="Calibri" w:cs="Calibri"/>
          <w:lang w:val="en-IE"/>
        </w:rPr>
        <w:t> 21.5 </w:t>
      </w:r>
      <w:r>
        <w:rPr>
          <w:lang w:val="en-IE"/>
        </w:rPr>
        <w:t>million to initiatives considered relevant to gender, which is around the average annual contribution of the first four programming years. The data that will allow disaggregation by gender are expected to become available in late 2026.</w:t>
      </w:r>
    </w:p>
    <w:tbl>
      <w:tblPr>
        <w:tblStyle w:val="Planning2022instructions"/>
        <w:tblW w:w="0" w:type="auto"/>
        <w:tblLook w:val="04A0" w:firstRow="1" w:lastRow="0" w:firstColumn="1" w:lastColumn="0" w:noHBand="0" w:noVBand="1"/>
      </w:tblPr>
      <w:tblGrid>
        <w:gridCol w:w="9629"/>
      </w:tblGrid>
      <w:tr w:rsidR="00D933B7" w:rsidRPr="00FF01D4" w14:paraId="208FFA0F" w14:textId="77777777">
        <w:tc>
          <w:tcPr>
            <w:tcW w:w="9629" w:type="dxa"/>
            <w:shd w:val="clear" w:color="auto" w:fill="auto"/>
          </w:tcPr>
          <w:p w14:paraId="5F84F34F" w14:textId="77777777" w:rsidR="00D933B7" w:rsidRPr="00FF01D4" w:rsidRDefault="00D933B7">
            <w:pPr>
              <w:spacing w:after="0" w:line="240" w:lineRule="auto"/>
              <w:textAlignment w:val="baseline"/>
              <w:rPr>
                <w:rFonts w:eastAsia="Times New Roman" w:cs="Segoe UI"/>
                <w:sz w:val="22"/>
                <w:szCs w:val="22"/>
                <w:lang w:val="en-IE" w:eastAsia="en-IE"/>
              </w:rPr>
            </w:pPr>
          </w:p>
          <w:p w14:paraId="0A771450" w14:textId="77777777" w:rsidR="00D933B7" w:rsidRPr="00FF01D4" w:rsidRDefault="00D933B7">
            <w:pPr>
              <w:spacing w:after="0" w:line="240" w:lineRule="auto"/>
              <w:textAlignment w:val="baseline"/>
              <w:rPr>
                <w:rFonts w:eastAsiaTheme="minorHAnsi"/>
                <w:sz w:val="22"/>
                <w:szCs w:val="22"/>
                <w:lang w:val="en-IE" w:eastAsia="en-US"/>
              </w:rPr>
            </w:pPr>
            <w:r>
              <w:rPr>
                <w:rFonts w:eastAsiaTheme="minorHAnsi"/>
                <w:sz w:val="22"/>
                <w:szCs w:val="22"/>
                <w:lang w:val="en-IE" w:eastAsia="en-US"/>
              </w:rPr>
              <w:t>Gender disaggregated information:</w:t>
            </w:r>
          </w:p>
          <w:p w14:paraId="15530925" w14:textId="77777777" w:rsidR="00D933B7" w:rsidRPr="00FF01D4" w:rsidRDefault="00D933B7">
            <w:pPr>
              <w:spacing w:after="0" w:line="240" w:lineRule="auto"/>
              <w:textAlignment w:val="baseline"/>
              <w:rPr>
                <w:rFonts w:eastAsiaTheme="minorHAnsi"/>
                <w:sz w:val="22"/>
                <w:szCs w:val="22"/>
                <w:lang w:val="en-IE" w:eastAsia="en-US"/>
              </w:rPr>
            </w:pPr>
          </w:p>
          <w:p w14:paraId="2D92A03E" w14:textId="77777777" w:rsidR="00D933B7" w:rsidRPr="00FF01D4" w:rsidRDefault="00D933B7">
            <w:pPr>
              <w:jc w:val="both"/>
              <w:rPr>
                <w:rFonts w:eastAsiaTheme="minorHAnsi"/>
                <w:sz w:val="22"/>
                <w:szCs w:val="22"/>
                <w:lang w:val="en-IE" w:eastAsia="en-US"/>
              </w:rPr>
            </w:pPr>
            <w:r>
              <w:rPr>
                <w:rFonts w:eastAsiaTheme="minorHAnsi"/>
                <w:sz w:val="22"/>
                <w:szCs w:val="22"/>
                <w:lang w:val="en-IE" w:eastAsia="en-US"/>
              </w:rPr>
              <w:t xml:space="preserve">Where relevant information on the gender dimension will be retrieved from the collection of data on several indicators that focus on gender-predominant related diseases (such as prostate cancer, vaccination coverage for human papillomaviruses in eligible girls – (indicator 7.3)). In addition, in the case of certain indicators (the age-standardised five-year net survival rate for paediatric cancer and the percentage of the population covered by cancer registries reporting information on colorectal and paediatric cancer stage at diagnosis), relevant data that can be disaggregated. </w:t>
            </w:r>
          </w:p>
          <w:p w14:paraId="6D1A2F28" w14:textId="77777777" w:rsidR="00D933B7" w:rsidRPr="00FF01D4" w:rsidRDefault="00D933B7">
            <w:pPr>
              <w:pStyle w:val="TableListBullet"/>
              <w:numPr>
                <w:ilvl w:val="0"/>
                <w:numId w:val="0"/>
              </w:numPr>
              <w:rPr>
                <w:sz w:val="22"/>
                <w:szCs w:val="22"/>
                <w:lang w:val="en-IE" w:eastAsia="en-US"/>
              </w:rPr>
            </w:pPr>
            <w:bookmarkStart w:id="57" w:name="_Hlk220485946"/>
            <w:r>
              <w:rPr>
                <w:sz w:val="22"/>
                <w:szCs w:val="22"/>
                <w:lang w:val="en-IE" w:eastAsia="en-US"/>
              </w:rPr>
              <w:t>In the case of other indicators, very limited gender disaggregation may be possible when data become available (the indicators ‘Number of actions addressing the prevalence of major chronic diseases per Member State, by disease, gender, and age’, ‘Number of actions addressing the age prevalence of tobacco use, if possible, differentiated by gender’ and ‘Number of actions addressing the prevalence of harmful use of alcohol, if possible, differentiated by gender and age’). Future collection of action-level indicators may provide relevant information on gender dimension/equality of funded initiatives throughout the implementation of the programmed actions, and data will be reported accordingly.</w:t>
            </w:r>
            <w:bookmarkEnd w:id="57"/>
          </w:p>
        </w:tc>
      </w:tr>
    </w:tbl>
    <w:p w14:paraId="4E78D3E9" w14:textId="77777777" w:rsidR="00D933B7" w:rsidRPr="00FF01D4" w:rsidRDefault="00D933B7" w:rsidP="00D933B7">
      <w:pPr>
        <w:rPr>
          <w:b/>
          <w:bCs/>
          <w:lang w:val="en-IE"/>
        </w:rPr>
      </w:pPr>
    </w:p>
    <w:p w14:paraId="0C666FE8" w14:textId="77777777" w:rsidR="00D933B7" w:rsidRPr="00FF01D4" w:rsidRDefault="00D933B7" w:rsidP="00F72C99">
      <w:pPr>
        <w:pStyle w:val="Heading3"/>
        <w:rPr>
          <w:lang w:val="en-IE"/>
        </w:rPr>
      </w:pPr>
      <w:r>
        <w:rPr>
          <w:lang w:val="en-IE"/>
        </w:rP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FF01D4" w14:paraId="26EE9046" w14:textId="77777777">
        <w:trPr>
          <w:trHeight w:val="300"/>
        </w:trPr>
        <w:tc>
          <w:tcPr>
            <w:tcW w:w="1276" w:type="dxa"/>
            <w:tcBorders>
              <w:top w:val="single" w:sz="6" w:space="0" w:color="8C8C8C"/>
              <w:left w:val="nil"/>
              <w:bottom w:val="single" w:sz="6" w:space="0" w:color="8C8C8C"/>
              <w:right w:val="nil"/>
            </w:tcBorders>
            <w:shd w:val="clear" w:color="auto" w:fill="F2F2F2" w:themeFill="background1" w:themeFillShade="F2"/>
            <w:hideMark/>
          </w:tcPr>
          <w:p w14:paraId="50DFDE16"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hideMark/>
          </w:tcPr>
          <w:p w14:paraId="3757E4C8"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2021 </w:t>
            </w:r>
          </w:p>
        </w:tc>
        <w:tc>
          <w:tcPr>
            <w:tcW w:w="1276" w:type="dxa"/>
            <w:tcBorders>
              <w:top w:val="single" w:sz="6" w:space="0" w:color="8C8C8C"/>
              <w:left w:val="nil"/>
              <w:bottom w:val="single" w:sz="6" w:space="0" w:color="8C8C8C"/>
              <w:right w:val="nil"/>
            </w:tcBorders>
            <w:shd w:val="clear" w:color="auto" w:fill="F2F2F2" w:themeFill="background1" w:themeFillShade="F2"/>
            <w:vAlign w:val="center"/>
            <w:hideMark/>
          </w:tcPr>
          <w:p w14:paraId="41F0B0FC"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2022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hideMark/>
          </w:tcPr>
          <w:p w14:paraId="49C295B4"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val="en-IE" w:eastAsia="en-IE"/>
              </w:rPr>
              <w:t xml:space="preserve">2023 </w:t>
            </w:r>
          </w:p>
        </w:tc>
        <w:tc>
          <w:tcPr>
            <w:tcW w:w="1276" w:type="dxa"/>
            <w:tcBorders>
              <w:top w:val="single" w:sz="6" w:space="0" w:color="8C8C8C"/>
              <w:left w:val="nil"/>
              <w:bottom w:val="single" w:sz="6" w:space="0" w:color="8C8C8C"/>
              <w:right w:val="nil"/>
            </w:tcBorders>
            <w:shd w:val="clear" w:color="auto" w:fill="F2F2F2" w:themeFill="background1" w:themeFillShade="F2"/>
            <w:vAlign w:val="center"/>
          </w:tcPr>
          <w:p w14:paraId="48F5F248" w14:textId="77777777" w:rsidR="00D933B7" w:rsidRPr="00FF01D4" w:rsidRDefault="00D933B7">
            <w:pPr>
              <w:spacing w:after="0" w:line="240" w:lineRule="auto"/>
              <w:jc w:val="center"/>
              <w:textAlignment w:val="baseline"/>
              <w:rPr>
                <w:rFonts w:cs="Segoe UI"/>
                <w:b/>
                <w:bCs/>
                <w:sz w:val="20"/>
                <w:lang w:val="en-IE" w:eastAsia="en-IE"/>
              </w:rPr>
            </w:pPr>
            <w:r>
              <w:rPr>
                <w:rFonts w:cs="Segoe UI"/>
                <w:b/>
                <w:bCs/>
                <w:sz w:val="20"/>
                <w:lang w:val="en-IE" w:eastAsia="en-IE"/>
              </w:rPr>
              <w:t xml:space="preserve">2024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tcPr>
          <w:p w14:paraId="1E5C9078" w14:textId="77777777" w:rsidR="00D933B7" w:rsidRPr="00FF01D4" w:rsidRDefault="00D933B7">
            <w:pPr>
              <w:spacing w:after="0" w:line="240" w:lineRule="auto"/>
              <w:jc w:val="center"/>
              <w:textAlignment w:val="baseline"/>
              <w:rPr>
                <w:rFonts w:cs="Segoe UI"/>
                <w:b/>
                <w:bCs/>
                <w:sz w:val="20"/>
                <w:lang w:val="en-IE" w:eastAsia="en-IE"/>
              </w:rPr>
            </w:pPr>
            <w:r>
              <w:rPr>
                <w:rFonts w:cs="Segoe UI"/>
                <w:b/>
                <w:bCs/>
                <w:sz w:val="20"/>
                <w:lang w:val="en-IE" w:eastAsia="en-IE"/>
              </w:rPr>
              <w:t>2</w:t>
            </w:r>
            <w:r>
              <w:rPr>
                <w:b/>
                <w:bCs/>
                <w:sz w:val="20"/>
                <w:lang w:val="en-IE" w:eastAsia="en-IE"/>
              </w:rPr>
              <w:t>025</w:t>
            </w:r>
          </w:p>
        </w:tc>
        <w:tc>
          <w:tcPr>
            <w:tcW w:w="1233" w:type="dxa"/>
            <w:tcBorders>
              <w:top w:val="single" w:sz="6" w:space="0" w:color="8C8C8C"/>
              <w:left w:val="nil"/>
              <w:bottom w:val="single" w:sz="6" w:space="0" w:color="8C8C8C"/>
              <w:right w:val="nil"/>
            </w:tcBorders>
            <w:shd w:val="clear" w:color="auto" w:fill="F2F2F2" w:themeFill="background1" w:themeFillShade="F2"/>
            <w:vAlign w:val="center"/>
            <w:hideMark/>
          </w:tcPr>
          <w:p w14:paraId="601F1D0A"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themeFill="background1" w:themeFillShade="F2"/>
            <w:vAlign w:val="center"/>
            <w:hideMark/>
          </w:tcPr>
          <w:p w14:paraId="24A9F37C"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of the 2021-2025 envelope</w:t>
            </w:r>
          </w:p>
        </w:tc>
      </w:tr>
      <w:tr w:rsidR="00D933B7" w:rsidRPr="00FF01D4" w14:paraId="6364A1F1" w14:textId="77777777">
        <w:trPr>
          <w:trHeight w:val="300"/>
        </w:trPr>
        <w:tc>
          <w:tcPr>
            <w:tcW w:w="1276" w:type="dxa"/>
            <w:tcBorders>
              <w:top w:val="single" w:sz="6" w:space="0" w:color="8C8C8C"/>
              <w:left w:val="nil"/>
              <w:bottom w:val="single" w:sz="6" w:space="0" w:color="8C8C8C"/>
              <w:right w:val="nil"/>
            </w:tcBorders>
            <w:vAlign w:val="center"/>
            <w:hideMark/>
          </w:tcPr>
          <w:p w14:paraId="2921980F" w14:textId="77777777" w:rsidR="00D933B7" w:rsidRPr="00FF01D4" w:rsidRDefault="00D933B7">
            <w:pPr>
              <w:spacing w:after="0" w:line="240" w:lineRule="auto"/>
              <w:textAlignment w:val="baseline"/>
              <w:rPr>
                <w:rFonts w:ascii="Segoe UI" w:hAnsi="Segoe UI" w:cs="Segoe UI"/>
                <w:b/>
                <w:bCs/>
                <w:sz w:val="18"/>
                <w:szCs w:val="18"/>
                <w:lang w:val="en-IE" w:eastAsia="en-IE"/>
              </w:rPr>
            </w:pPr>
            <w:r>
              <w:rPr>
                <w:rFonts w:cs="Segoe UI"/>
                <w:b/>
                <w:bCs/>
                <w:sz w:val="20"/>
                <w:lang w:val="en-IE"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08D34DF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86.1</w:t>
            </w:r>
          </w:p>
        </w:tc>
        <w:tc>
          <w:tcPr>
            <w:tcW w:w="1276" w:type="dxa"/>
            <w:tcBorders>
              <w:top w:val="single" w:sz="6" w:space="0" w:color="8C8C8C"/>
              <w:left w:val="nil"/>
              <w:bottom w:val="single" w:sz="6" w:space="0" w:color="8C8C8C"/>
              <w:right w:val="nil"/>
            </w:tcBorders>
            <w:vAlign w:val="center"/>
            <w:hideMark/>
          </w:tcPr>
          <w:p w14:paraId="2D63DB3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140.1</w:t>
            </w:r>
          </w:p>
        </w:tc>
        <w:tc>
          <w:tcPr>
            <w:tcW w:w="1134" w:type="dxa"/>
            <w:tcBorders>
              <w:top w:val="single" w:sz="6" w:space="0" w:color="8C8C8C"/>
              <w:left w:val="nil"/>
              <w:bottom w:val="single" w:sz="6" w:space="0" w:color="8C8C8C"/>
              <w:right w:val="nil"/>
            </w:tcBorders>
            <w:vAlign w:val="center"/>
            <w:hideMark/>
          </w:tcPr>
          <w:p w14:paraId="6ADECEC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67.0</w:t>
            </w:r>
          </w:p>
        </w:tc>
        <w:tc>
          <w:tcPr>
            <w:tcW w:w="1276" w:type="dxa"/>
            <w:tcBorders>
              <w:top w:val="single" w:sz="6" w:space="0" w:color="8C8C8C"/>
              <w:left w:val="nil"/>
              <w:bottom w:val="single" w:sz="6" w:space="0" w:color="8C8C8C"/>
              <w:right w:val="nil"/>
            </w:tcBorders>
            <w:vAlign w:val="center"/>
          </w:tcPr>
          <w:p w14:paraId="00AFD921" w14:textId="77777777" w:rsidR="00D933B7" w:rsidRPr="001F2F66" w:rsidRDefault="00D933B7">
            <w:pPr>
              <w:spacing w:after="0" w:line="240" w:lineRule="auto"/>
              <w:jc w:val="center"/>
              <w:textAlignment w:val="baseline"/>
              <w:rPr>
                <w:rFonts w:cs="Segoe UI"/>
                <w:sz w:val="22"/>
                <w:szCs w:val="22"/>
                <w:lang w:val="en-IE" w:eastAsia="en-IE"/>
              </w:rPr>
            </w:pPr>
            <w:r w:rsidRPr="001F2F66">
              <w:rPr>
                <w:sz w:val="22"/>
                <w:szCs w:val="22"/>
              </w:rPr>
              <w:t>80.8</w:t>
            </w:r>
          </w:p>
        </w:tc>
        <w:tc>
          <w:tcPr>
            <w:tcW w:w="1134" w:type="dxa"/>
            <w:tcBorders>
              <w:top w:val="single" w:sz="6" w:space="0" w:color="8C8C8C"/>
              <w:left w:val="nil"/>
              <w:bottom w:val="single" w:sz="6" w:space="0" w:color="8C8C8C"/>
              <w:right w:val="nil"/>
            </w:tcBorders>
            <w:vAlign w:val="center"/>
          </w:tcPr>
          <w:p w14:paraId="75296DE0" w14:textId="77777777" w:rsidR="00D933B7" w:rsidRPr="001F2F66" w:rsidRDefault="00D933B7">
            <w:pPr>
              <w:spacing w:after="0" w:line="240" w:lineRule="auto"/>
              <w:jc w:val="center"/>
              <w:textAlignment w:val="baseline"/>
              <w:rPr>
                <w:rFonts w:cs="Segoe UI"/>
                <w:sz w:val="22"/>
                <w:szCs w:val="22"/>
                <w:lang w:val="en-IE" w:eastAsia="en-IE"/>
              </w:rPr>
            </w:pPr>
            <w:r w:rsidRPr="001F2F66">
              <w:rPr>
                <w:sz w:val="22"/>
                <w:szCs w:val="22"/>
              </w:rPr>
              <w:t>72.4</w:t>
            </w:r>
          </w:p>
        </w:tc>
        <w:tc>
          <w:tcPr>
            <w:tcW w:w="1233" w:type="dxa"/>
            <w:tcBorders>
              <w:top w:val="single" w:sz="6" w:space="0" w:color="8C8C8C"/>
              <w:left w:val="nil"/>
              <w:bottom w:val="single" w:sz="6" w:space="0" w:color="8C8C8C"/>
              <w:right w:val="nil"/>
            </w:tcBorders>
            <w:vAlign w:val="center"/>
            <w:hideMark/>
          </w:tcPr>
          <w:p w14:paraId="51690EA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446.3</w:t>
            </w:r>
          </w:p>
        </w:tc>
        <w:tc>
          <w:tcPr>
            <w:tcW w:w="1176" w:type="dxa"/>
            <w:tcBorders>
              <w:top w:val="single" w:sz="6" w:space="0" w:color="8C8C8C"/>
              <w:left w:val="nil"/>
              <w:bottom w:val="single" w:sz="6" w:space="0" w:color="8C8C8C"/>
              <w:right w:val="nil"/>
            </w:tcBorders>
            <w:vAlign w:val="center"/>
            <w:hideMark/>
          </w:tcPr>
          <w:p w14:paraId="46631D3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13.8%</w:t>
            </w:r>
          </w:p>
        </w:tc>
      </w:tr>
    </w:tbl>
    <w:p w14:paraId="26A58806" w14:textId="77777777" w:rsidR="00D933B7" w:rsidRPr="00FF01D4" w:rsidRDefault="00D933B7" w:rsidP="00D933B7">
      <w:pPr>
        <w:pStyle w:val="ListParagraph"/>
        <w:ind w:left="360"/>
        <w:rPr>
          <w:lang w:val="en-IE" w:eastAsia="en-GB"/>
        </w:rPr>
      </w:pPr>
    </w:p>
    <w:p w14:paraId="3760101E" w14:textId="77777777" w:rsidR="00D933B7" w:rsidRPr="00FF01D4" w:rsidRDefault="00D933B7" w:rsidP="00D933B7">
      <w:pPr>
        <w:rPr>
          <w:lang w:val="en-IE"/>
        </w:rPr>
      </w:pPr>
      <w:r>
        <w:rPr>
          <w:lang w:val="en-IE"/>
        </w:rPr>
        <w:t>The EU4Health programme has contributed substantially to the digital transition between 2021-2025 with a total programmed budget of EUR 502 million supporting actions in the following intervention fields: (i) human capital – information technology services and applications for digital skills and digital inclusion; support for the development of digital skills; (ii) digital public services – government information and communications technology solutions, e-services and applications; e-health services and applications (including e-Care, immersive virtual reality to improve health literacy, dedicated IT platforms to support SOHO oversight activities for authorities and ensure interoperability among national competent authorities, development of databases (e.g., EUDAMED) the internet of things for physical activity and ambient assisted living), and digitalisation in healthcare (such as developing predictive models and screening tools for cardiovascular diseases and diabetes risk).</w:t>
      </w:r>
    </w:p>
    <w:p w14:paraId="7B5722BD" w14:textId="77777777" w:rsidR="00D933B7" w:rsidRPr="00FF01D4" w:rsidRDefault="00D933B7" w:rsidP="00F72C99">
      <w:pPr>
        <w:pStyle w:val="Heading3"/>
        <w:rPr>
          <w:lang w:val="en-IE"/>
        </w:rPr>
      </w:pPr>
      <w:r>
        <w:rPr>
          <w:lang w:val="en-IE"/>
        </w:rPr>
        <w:t>Contribution to strategic technologies (STEP)</w:t>
      </w:r>
    </w:p>
    <w:p w14:paraId="58DCB6AD" w14:textId="77777777" w:rsidR="00D933B7" w:rsidRPr="00FF01D4" w:rsidRDefault="00D933B7" w:rsidP="00D933B7">
      <w:pPr>
        <w:keepNext/>
        <w:keepLines/>
        <w:tabs>
          <w:tab w:val="left" w:pos="7172"/>
        </w:tabs>
        <w:outlineLvl w:val="4"/>
        <w:rPr>
          <w:lang w:val="en-IE"/>
        </w:rPr>
      </w:pPr>
      <w:r>
        <w:rPr>
          <w:lang w:val="en-IE"/>
        </w:rPr>
        <w:t xml:space="preserve">In line with </w:t>
      </w:r>
      <w:r>
        <w:rPr>
          <w:b/>
          <w:bCs/>
          <w:lang w:val="en-IE"/>
        </w:rPr>
        <w:t>Regulation 2024/795</w:t>
      </w:r>
      <w:r>
        <w:rPr>
          <w:lang w:val="en-IE"/>
        </w:rPr>
        <w:t xml:space="preserve"> (the “STEP” Regulation), </w:t>
      </w:r>
      <w:r>
        <w:rPr>
          <w:b/>
          <w:bCs/>
          <w:lang w:val="en-IE"/>
        </w:rPr>
        <w:t xml:space="preserve">EU4Health </w:t>
      </w:r>
      <w:r>
        <w:rPr>
          <w:lang w:val="en-IE"/>
        </w:rPr>
        <w:t xml:space="preserve">is one of the EU budget instruments in direct management and indirect management mobilized under the </w:t>
      </w:r>
      <w:r>
        <w:rPr>
          <w:b/>
          <w:bCs/>
          <w:lang w:val="en-IE"/>
        </w:rPr>
        <w:t>Strategic Technologies for Europe Platform (STEP)</w:t>
      </w:r>
      <w:r>
        <w:rPr>
          <w:lang w:val="en-IE"/>
        </w:rPr>
        <w:t xml:space="preserve"> to strengthen the competitiveness and resilience of the European economy. As stipulated in </w:t>
      </w:r>
      <w:r>
        <w:rPr>
          <w:b/>
          <w:bCs/>
          <w:lang w:val="en-IE"/>
        </w:rPr>
        <w:t>Article 4</w:t>
      </w:r>
      <w:r>
        <w:rPr>
          <w:lang w:val="en-IE"/>
        </w:rPr>
        <w:t xml:space="preserve">, EU4Health is also among the programmes authorized to award the </w:t>
      </w:r>
      <w:r>
        <w:rPr>
          <w:b/>
          <w:bCs/>
          <w:lang w:val="en-IE"/>
        </w:rPr>
        <w:t>STEP (Sovereignty) Seal</w:t>
      </w:r>
      <w:r>
        <w:rPr>
          <w:lang w:val="en-IE"/>
        </w:rPr>
        <w:t xml:space="preserve"> under its calls for proposals.</w:t>
      </w:r>
      <w:r>
        <w:rPr>
          <w:rFonts w:ascii="Calibri" w:hAnsi="Calibri" w:cs="Calibri"/>
          <w:lang w:val="en-IE"/>
        </w:rPr>
        <w:t> </w:t>
      </w:r>
    </w:p>
    <w:p w14:paraId="2658FB2B" w14:textId="77777777" w:rsidR="00D933B7" w:rsidRPr="003A2436" w:rsidRDefault="00D933B7" w:rsidP="00D933B7">
      <w:pPr>
        <w:keepNext/>
        <w:keepLines/>
        <w:tabs>
          <w:tab w:val="left" w:pos="7172"/>
        </w:tabs>
        <w:outlineLvl w:val="4"/>
        <w:rPr>
          <w:lang w:val="en-IE"/>
        </w:rPr>
      </w:pPr>
      <w:r>
        <w:rPr>
          <w:lang w:val="en-IE"/>
        </w:rPr>
        <w:t xml:space="preserve">In 2025, </w:t>
      </w:r>
      <w:r>
        <w:rPr>
          <w:b/>
          <w:bCs/>
          <w:lang w:val="en-IE"/>
        </w:rPr>
        <w:t>six actions were considered as relevant for Strategic Technologies for Europe Platform (STEP), for a total budget of EUR 254 million</w:t>
      </w:r>
      <w:r>
        <w:rPr>
          <w:lang w:val="en-IE"/>
        </w:rPr>
        <w:t xml:space="preserve">. In line with the mission of HERA, these actions aim to support the development and supply of medical countermeasures, new diagnostic tests for vector borne diseases and financing manufacturing investments and capacity. </w:t>
      </w:r>
    </w:p>
    <w:p w14:paraId="3EA85ED0" w14:textId="77777777" w:rsidR="00D933B7" w:rsidRPr="00FF01D4" w:rsidRDefault="00D933B7" w:rsidP="00D933B7">
      <w:pPr>
        <w:rPr>
          <w:lang w:val="en-IE"/>
        </w:rPr>
      </w:pPr>
      <w:r>
        <w:rPr>
          <w:lang w:val="en-IE"/>
        </w:rPr>
        <w:t xml:space="preserve">In 2025, EU4Health did not award any grant or STEP seal under STEP-relevant actions: results for two calls for proposals launched and closed in 2025 are expected to come in 2026. </w:t>
      </w:r>
    </w:p>
    <w:p w14:paraId="5C4A2242" w14:textId="77777777" w:rsidR="00D933B7" w:rsidRPr="00FF01D4" w:rsidRDefault="00D933B7" w:rsidP="00F72C99">
      <w:pPr>
        <w:pStyle w:val="Heading3"/>
        <w:rPr>
          <w:lang w:val="en-IE"/>
        </w:rPr>
      </w:pPr>
      <w:r>
        <w:rPr>
          <w:lang w:val="en-IE"/>
        </w:rPr>
        <w:t>Contribution to reforms</w:t>
      </w:r>
    </w:p>
    <w:p w14:paraId="23112FDF" w14:textId="77777777" w:rsidR="00D933B7" w:rsidRPr="00FF01D4" w:rsidRDefault="00D933B7" w:rsidP="00D933B7">
      <w:pPr>
        <w:rPr>
          <w:lang w:val="en-IE" w:eastAsia="en-GB"/>
        </w:rPr>
      </w:pPr>
      <w:r>
        <w:rPr>
          <w:lang w:val="en-IE"/>
        </w:rPr>
        <w:t>Initiatives funded by EU4Health relate to reforms that Member States need to carry out in response to country-specific recommendations issued under the European Semester. Initiatives implemented across all of the strands of EU4Health contribute to Member States’ efforts to address country-specific recommendations relating to improving the resilience, accessibility and effectiveness of health systems; ensuring the supply of critical medical products; addressing shortages of health professionals; supporting the reskilling and upskilling of the health workforce; strengthening primary care; taking forward the deployment of e-health services; and supporting disease prevention measures.</w:t>
      </w:r>
    </w:p>
    <w:p w14:paraId="65663515" w14:textId="77777777" w:rsidR="00D933B7" w:rsidRPr="00FF01D4" w:rsidRDefault="00D933B7" w:rsidP="00F72C99">
      <w:pPr>
        <w:pStyle w:val="Heading3"/>
        <w:rPr>
          <w:lang w:val="en-IE"/>
        </w:rPr>
      </w:pPr>
      <w:r>
        <w:rPr>
          <w:lang w:val="en-IE"/>
        </w:rPr>
        <w:t>Contribution to sustainable development goals</w:t>
      </w:r>
    </w:p>
    <w:tbl>
      <w:tblPr>
        <w:tblStyle w:val="PPO2021"/>
        <w:tblW w:w="10065" w:type="dxa"/>
        <w:tblLayout w:type="fixed"/>
        <w:tblCellMar>
          <w:left w:w="115" w:type="dxa"/>
          <w:right w:w="115" w:type="dxa"/>
        </w:tblCellMar>
        <w:tblLook w:val="04A0" w:firstRow="1" w:lastRow="0" w:firstColumn="1" w:lastColumn="0" w:noHBand="0" w:noVBand="1"/>
      </w:tblPr>
      <w:tblGrid>
        <w:gridCol w:w="993"/>
        <w:gridCol w:w="2268"/>
        <w:gridCol w:w="6804"/>
      </w:tblGrid>
      <w:tr w:rsidR="00D933B7" w:rsidRPr="00FF01D4" w14:paraId="6AF4627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3" w:type="dxa"/>
            <w:vAlign w:val="center"/>
          </w:tcPr>
          <w:p w14:paraId="1D0F53E0" w14:textId="77777777" w:rsidR="00D933B7" w:rsidRPr="00FF01D4" w:rsidRDefault="00D933B7">
            <w:pPr>
              <w:jc w:val="left"/>
              <w:rPr>
                <w:lang w:val="en-IE" w:eastAsia="en-GB"/>
              </w:rPr>
            </w:pPr>
            <w:r>
              <w:rPr>
                <w:lang w:val="en-IE" w:eastAsia="en-GB"/>
              </w:rPr>
              <w:t>SDG</w:t>
            </w:r>
          </w:p>
        </w:tc>
        <w:tc>
          <w:tcPr>
            <w:tcW w:w="2268" w:type="dxa"/>
            <w:vAlign w:val="center"/>
          </w:tcPr>
          <w:p w14:paraId="70118BC5" w14:textId="77777777" w:rsidR="00D933B7" w:rsidRPr="00FF01D4" w:rsidRDefault="00D933B7">
            <w:pPr>
              <w:cnfStyle w:val="100000000000" w:firstRow="1" w:lastRow="0" w:firstColumn="0" w:lastColumn="0" w:oddVBand="0" w:evenVBand="0" w:oddHBand="0" w:evenHBand="0" w:firstRowFirstColumn="0" w:firstRowLastColumn="0" w:lastRowFirstColumn="0" w:lastRowLastColumn="0"/>
              <w:rPr>
                <w:lang w:val="en-IE" w:eastAsia="en-GB"/>
              </w:rPr>
            </w:pPr>
            <w:r>
              <w:rPr>
                <w:lang w:val="en-IE" w:eastAsia="en-GB"/>
              </w:rPr>
              <w:t>Does the programme contribute to the goal?</w:t>
            </w:r>
          </w:p>
        </w:tc>
        <w:tc>
          <w:tcPr>
            <w:tcW w:w="6804" w:type="dxa"/>
            <w:vAlign w:val="center"/>
          </w:tcPr>
          <w:p w14:paraId="6C2BE4C6" w14:textId="77777777" w:rsidR="00D933B7" w:rsidRPr="00FF01D4" w:rsidRDefault="00D933B7">
            <w:pPr>
              <w:jc w:val="left"/>
              <w:cnfStyle w:val="100000000000" w:firstRow="1" w:lastRow="0" w:firstColumn="0" w:lastColumn="0" w:oddVBand="0" w:evenVBand="0" w:oddHBand="0" w:evenHBand="0" w:firstRowFirstColumn="0" w:firstRowLastColumn="0" w:lastRowFirstColumn="0" w:lastRowLastColumn="0"/>
              <w:rPr>
                <w:lang w:val="en-IE" w:eastAsia="en-GB"/>
              </w:rPr>
            </w:pPr>
            <w:r>
              <w:rPr>
                <w:lang w:val="en-IE" w:eastAsia="en-GB"/>
              </w:rPr>
              <w:t>Example (only for the most relevant SDGs)</w:t>
            </w:r>
          </w:p>
        </w:tc>
      </w:tr>
      <w:tr w:rsidR="00D933B7" w:rsidRPr="00FF01D4" w14:paraId="47842C6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3" w:type="dxa"/>
          </w:tcPr>
          <w:p w14:paraId="3C721D50" w14:textId="288A2D66" w:rsidR="00D933B7" w:rsidRPr="00FF01D4" w:rsidRDefault="00AA26CE">
            <w:pPr>
              <w:rPr>
                <w:b w:val="0"/>
                <w:lang w:val="en-IE" w:eastAsia="en-GB"/>
              </w:rPr>
            </w:pPr>
            <w:r w:rsidRPr="007B1F5B">
              <w:rPr>
                <w:b w:val="0"/>
                <w:lang w:eastAsia="en-GB"/>
              </w:rPr>
              <w:t>SDG3: Ensure healthy lives and promote well-being for all at all ages</w:t>
            </w:r>
          </w:p>
        </w:tc>
        <w:tc>
          <w:tcPr>
            <w:tcW w:w="2268" w:type="dxa"/>
          </w:tcPr>
          <w:p w14:paraId="00DB54D1" w14:textId="77777777" w:rsidR="00D933B7" w:rsidRPr="00FF01D4"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YES</w:t>
            </w:r>
          </w:p>
        </w:tc>
        <w:tc>
          <w:tcPr>
            <w:tcW w:w="6804" w:type="dxa"/>
          </w:tcPr>
          <w:p w14:paraId="795185BA" w14:textId="77777777" w:rsidR="00D933B7" w:rsidRPr="00262A45"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lang w:val="en-IE" w:eastAsia="en-GB"/>
              </w:rPr>
              <w:t>The EU4Health programme and its annual work programmes deliver actions to implement the ‘Healthier together’ initiative, Europe’s Beating Cancer Plan, the comprehensive approach to mental health, and addresses key risk factors to reduce premature mortality from non-communicable diseases. The Programme also funds actions that are producing guidance to improve healthcare</w:t>
            </w:r>
            <w:r>
              <w:rPr>
                <w:lang w:val="en-IE" w:eastAsia="en-IE"/>
              </w:rPr>
              <w:t xml:space="preserve"> access, contributing to SDG 3.8. </w:t>
            </w:r>
            <w:r>
              <w:rPr>
                <w:lang w:val="en-IE" w:eastAsia="en-GB"/>
              </w:rPr>
              <w:t>The Programme also funds actions to address SDG 3.3 to end the epidemics of HIV/AIDS, tuberculosis, neglected tropical diseases and combat hepatitis, water-borne diseases and other communicable diseases. The Programme funds actions to address SDG 3.D to strengthen the capacity of countries for early warning, risk reduction and management of national and global health risks.</w:t>
            </w:r>
          </w:p>
        </w:tc>
      </w:tr>
      <w:tr w:rsidR="00D933B7" w:rsidRPr="00FF01D4" w14:paraId="3D638E6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93" w:type="dxa"/>
          </w:tcPr>
          <w:p w14:paraId="34A940B8" w14:textId="57FC6BA2" w:rsidR="00D933B7" w:rsidRPr="00FF01D4" w:rsidRDefault="00A93FA2">
            <w:pPr>
              <w:rPr>
                <w:b w:val="0"/>
                <w:lang w:val="en-IE" w:eastAsia="en-GB"/>
              </w:rPr>
            </w:pPr>
            <w:r w:rsidRPr="00DB731B">
              <w:rPr>
                <w:b w:val="0"/>
                <w:lang w:eastAsia="en-GB"/>
              </w:rPr>
              <w:t>SDG10: Reduce inequalities within and among countries</w:t>
            </w:r>
          </w:p>
        </w:tc>
        <w:tc>
          <w:tcPr>
            <w:tcW w:w="2268" w:type="dxa"/>
          </w:tcPr>
          <w:p w14:paraId="5C2494A1" w14:textId="77777777" w:rsidR="00D933B7" w:rsidRPr="00FF01D4"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rPr>
              <w:t>YES</w:t>
            </w:r>
          </w:p>
        </w:tc>
        <w:tc>
          <w:tcPr>
            <w:tcW w:w="6804" w:type="dxa"/>
          </w:tcPr>
          <w:p w14:paraId="0266D0C4" w14:textId="77777777" w:rsidR="00D933B7" w:rsidRPr="00262A45"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rPr>
                <w:lang w:val="en-IE" w:eastAsia="en-GB"/>
              </w:rPr>
              <w:t>Under Europe’s Beating Cancer Plan, the EU4Health programme and its annual work programmes contributes to the European Cancer Inequalities Registry initiative. This provides sound and reliable data to identify inequalities in cancer prevention and care across the EU27, Norway and Iceland. The EU4Health programme supports actions that identify and implement cost-effective and evidence-based practices to reduce the burden of non-communicable diseases and address health inequalities between Member States.</w:t>
            </w:r>
            <w:r>
              <w:rPr>
                <w:rFonts w:cs="Arial"/>
                <w:color w:val="26324B"/>
                <w:lang w:val="en-IE"/>
              </w:rPr>
              <w:t xml:space="preserve">  </w:t>
            </w:r>
          </w:p>
        </w:tc>
      </w:tr>
    </w:tbl>
    <w:p w14:paraId="2F59C1EF" w14:textId="77777777" w:rsidR="00D933B7" w:rsidRPr="00FF01D4" w:rsidRDefault="00D933B7" w:rsidP="00D933B7">
      <w:pPr>
        <w:keepNext/>
        <w:keepLines/>
        <w:spacing w:before="600" w:line="240" w:lineRule="auto"/>
        <w:outlineLvl w:val="4"/>
        <w:rPr>
          <w:b/>
          <w:bCs/>
          <w:lang w:val="en-IE"/>
        </w:rPr>
      </w:pPr>
    </w:p>
    <w:p w14:paraId="2171BC20" w14:textId="77777777" w:rsidR="00D933B7" w:rsidRDefault="00D933B7" w:rsidP="00D933B7">
      <w:pPr>
        <w:sectPr w:rsidR="00D933B7" w:rsidSect="00D933B7">
          <w:headerReference w:type="default" r:id="rId276"/>
          <w:footerReference w:type="default" r:id="rId277"/>
          <w:pgSz w:w="11906" w:h="16838"/>
          <w:pgMar w:top="1440" w:right="1133" w:bottom="1440" w:left="1134" w:header="708" w:footer="708" w:gutter="0"/>
          <w:cols w:space="708"/>
          <w:docGrid w:linePitch="360"/>
        </w:sectPr>
      </w:pPr>
    </w:p>
    <w:p w14:paraId="234AEA59" w14:textId="6C464C1B" w:rsidR="00D933B7" w:rsidRPr="0080638F" w:rsidRDefault="001A30CB" w:rsidP="00D933B7">
      <w:pPr>
        <w:pStyle w:val="Heading1"/>
        <w:rPr>
          <w:rFonts w:ascii="EC Square Sans Pro Medium" w:hAnsi="EC Square Sans Pro Medium"/>
          <w:lang w:eastAsia="en-GB"/>
        </w:rPr>
      </w:pPr>
      <w:bookmarkStart w:id="58" w:name="toc_sec_18"/>
      <w:bookmarkStart w:id="59" w:name="_Toc228976539"/>
      <w:bookmarkEnd w:id="58"/>
      <w:r>
        <w:t>E</w:t>
      </w:r>
      <w:r w:rsidR="00D933B7" w:rsidRPr="00137E12">
        <w:t>UROPEAN SOCIAL FUND+</w:t>
      </w:r>
      <w:bookmarkEnd w:id="59"/>
    </w:p>
    <w:p w14:paraId="0C0D2031" w14:textId="2052579E" w:rsidR="00D933B7" w:rsidRPr="0080638F"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8764" w:type="dxa"/>
        <w:jc w:val="left"/>
        <w:tblLayout w:type="fixed"/>
        <w:tblCellMar>
          <w:left w:w="115" w:type="dxa"/>
          <w:right w:w="115" w:type="dxa"/>
        </w:tblCellMar>
        <w:tblLook w:val="0200" w:firstRow="0" w:lastRow="0" w:firstColumn="0" w:lastColumn="0" w:noHBand="1" w:noVBand="0"/>
      </w:tblPr>
      <w:tblGrid>
        <w:gridCol w:w="2192"/>
        <w:gridCol w:w="2190"/>
        <w:gridCol w:w="2191"/>
        <w:gridCol w:w="2191"/>
      </w:tblGrid>
      <w:tr w:rsidR="00D933B7" w:rsidRPr="0080638F" w14:paraId="20A94520" w14:textId="77777777">
        <w:trPr>
          <w:trHeight w:val="1570"/>
          <w:jc w:val="left"/>
        </w:trPr>
        <w:tc>
          <w:tcPr>
            <w:tcW w:w="2192" w:type="dxa"/>
          </w:tcPr>
          <w:p w14:paraId="6E98B2B1" w14:textId="77777777" w:rsidR="00D933B7" w:rsidRPr="0080638F" w:rsidRDefault="00D933B7">
            <w:pPr>
              <w:spacing w:before="120" w:after="120"/>
              <w:rPr>
                <w:b/>
                <w:bCs/>
                <w:sz w:val="28"/>
                <w:szCs w:val="28"/>
              </w:rPr>
            </w:pPr>
            <w:r>
              <w:rPr>
                <w:b/>
                <w:bCs/>
                <w:sz w:val="28"/>
                <w:szCs w:val="28"/>
              </w:rPr>
              <w:t>16</w:t>
            </w:r>
            <w:r>
              <w:rPr>
                <w:rFonts w:ascii="Calibri" w:hAnsi="Calibri" w:cs="Calibri"/>
                <w:b/>
                <w:bCs/>
                <w:sz w:val="28"/>
                <w:szCs w:val="28"/>
              </w:rPr>
              <w:t> </w:t>
            </w:r>
            <w:r>
              <w:rPr>
                <w:b/>
                <w:bCs/>
                <w:sz w:val="28"/>
                <w:szCs w:val="28"/>
              </w:rPr>
              <w:t>million</w:t>
            </w:r>
          </w:p>
          <w:p w14:paraId="730C27A9" w14:textId="77777777" w:rsidR="00D933B7" w:rsidRPr="0080638F" w:rsidRDefault="00D933B7">
            <w:pPr>
              <w:spacing w:before="120"/>
              <w:rPr>
                <w:rFonts w:eastAsia="Times New Roman" w:cs="Times New Roman"/>
              </w:rPr>
            </w:pPr>
            <w:r>
              <w:rPr>
                <w:rFonts w:eastAsia="Times New Roman" w:cs="Times New Roman"/>
              </w:rPr>
              <w:t>people had been supported by the end of 2025 thanks to the shared management strand of the European Social Fund Plus (ESF+).</w:t>
            </w:r>
          </w:p>
        </w:tc>
        <w:tc>
          <w:tcPr>
            <w:cnfStyle w:val="000001000000" w:firstRow="0" w:lastRow="0" w:firstColumn="0" w:lastColumn="0" w:oddVBand="0" w:evenVBand="1" w:oddHBand="0" w:evenHBand="0" w:firstRowFirstColumn="0" w:firstRowLastColumn="0" w:lastRowFirstColumn="0" w:lastRowLastColumn="0"/>
            <w:tcW w:w="2190" w:type="dxa"/>
          </w:tcPr>
          <w:p w14:paraId="345A65DF" w14:textId="77777777" w:rsidR="00D933B7" w:rsidRPr="0080638F" w:rsidRDefault="00D933B7">
            <w:pPr>
              <w:spacing w:before="120"/>
              <w:rPr>
                <w:b/>
                <w:bCs/>
                <w:sz w:val="28"/>
                <w:szCs w:val="28"/>
              </w:rPr>
            </w:pPr>
            <w:r>
              <w:rPr>
                <w:b/>
                <w:bCs/>
                <w:sz w:val="28"/>
                <w:szCs w:val="28"/>
              </w:rPr>
              <w:t>4.9</w:t>
            </w:r>
            <w:r>
              <w:rPr>
                <w:rFonts w:ascii="Calibri" w:hAnsi="Calibri" w:cs="Calibri"/>
                <w:b/>
                <w:bCs/>
                <w:sz w:val="28"/>
                <w:szCs w:val="28"/>
              </w:rPr>
              <w:t> </w:t>
            </w:r>
            <w:r>
              <w:rPr>
                <w:b/>
                <w:bCs/>
                <w:sz w:val="28"/>
                <w:szCs w:val="28"/>
              </w:rPr>
              <w:t>million</w:t>
            </w:r>
          </w:p>
          <w:p w14:paraId="0B02F003" w14:textId="77777777" w:rsidR="00D933B7" w:rsidRPr="0080638F" w:rsidRDefault="00D933B7">
            <w:pPr>
              <w:spacing w:before="120" w:after="120"/>
            </w:pPr>
            <w:r>
              <w:rPr>
                <w:rFonts w:eastAsia="Times New Roman" w:cs="Times New Roman"/>
              </w:rPr>
              <w:t>participants in the ESF+ have entered employment, have gained a qualification, are in education or training or are actively searching for a job.</w:t>
            </w:r>
          </w:p>
        </w:tc>
        <w:tc>
          <w:tcPr>
            <w:tcW w:w="2191" w:type="dxa"/>
          </w:tcPr>
          <w:p w14:paraId="0ABE47F5" w14:textId="77777777" w:rsidR="00D933B7" w:rsidRPr="0080638F" w:rsidRDefault="00D933B7">
            <w:pPr>
              <w:spacing w:before="120"/>
              <w:cnfStyle w:val="000000000000" w:firstRow="0" w:lastRow="0" w:firstColumn="0" w:lastColumn="0" w:oddVBand="0" w:evenVBand="0" w:oddHBand="0" w:evenHBand="0" w:firstRowFirstColumn="0" w:firstRowLastColumn="0" w:lastRowFirstColumn="0" w:lastRowLastColumn="0"/>
              <w:rPr>
                <w:b/>
                <w:bCs/>
                <w:sz w:val="28"/>
                <w:szCs w:val="28"/>
              </w:rPr>
            </w:pPr>
            <w:r>
              <w:rPr>
                <w:b/>
                <w:bCs/>
                <w:sz w:val="28"/>
                <w:szCs w:val="28"/>
              </w:rPr>
              <w:t>1.7</w:t>
            </w:r>
            <w:r>
              <w:rPr>
                <w:rFonts w:ascii="Calibri" w:hAnsi="Calibri" w:cs="Calibri"/>
                <w:b/>
                <w:bCs/>
                <w:sz w:val="28"/>
                <w:szCs w:val="28"/>
              </w:rPr>
              <w:t> </w:t>
            </w:r>
            <w:r>
              <w:rPr>
                <w:b/>
                <w:bCs/>
                <w:sz w:val="28"/>
                <w:szCs w:val="28"/>
              </w:rPr>
              <w:t>million</w:t>
            </w:r>
          </w:p>
          <w:p w14:paraId="40DB4391" w14:textId="77777777" w:rsidR="00D933B7" w:rsidRPr="0080638F" w:rsidRDefault="00D933B7">
            <w:pPr>
              <w:spacing w:before="120"/>
              <w:cnfStyle w:val="000000000000" w:firstRow="0" w:lastRow="0" w:firstColumn="0" w:lastColumn="0" w:oddVBand="0" w:evenVBand="0" w:oddHBand="0" w:evenHBand="0" w:firstRowFirstColumn="0" w:firstRowLastColumn="0" w:lastRowFirstColumn="0" w:lastRowLastColumn="0"/>
            </w:pPr>
            <w:r>
              <w:rPr>
                <w:rFonts w:eastAsia="Times New Roman" w:cs="Times New Roman"/>
              </w:rPr>
              <w:t>participants had found a job (including being self-employed) by the end of 2025 thanks to the shared management strand of the ESF+.</w:t>
            </w:r>
          </w:p>
        </w:tc>
        <w:tc>
          <w:tcPr>
            <w:cnfStyle w:val="000001000000" w:firstRow="0" w:lastRow="0" w:firstColumn="0" w:lastColumn="0" w:oddVBand="0" w:evenVBand="1" w:oddHBand="0" w:evenHBand="0" w:firstRowFirstColumn="0" w:firstRowLastColumn="0" w:lastRowFirstColumn="0" w:lastRowLastColumn="0"/>
            <w:tcW w:w="2191" w:type="dxa"/>
          </w:tcPr>
          <w:p w14:paraId="36BBE90B" w14:textId="77777777" w:rsidR="00D933B7" w:rsidRPr="0080638F" w:rsidRDefault="00D933B7">
            <w:pPr>
              <w:spacing w:before="120" w:after="120"/>
              <w:rPr>
                <w:b/>
                <w:bCs/>
              </w:rPr>
            </w:pPr>
            <w:r>
              <w:rPr>
                <w:b/>
                <w:bCs/>
                <w:sz w:val="28"/>
                <w:szCs w:val="28"/>
              </w:rPr>
              <w:t>2.2</w:t>
            </w:r>
            <w:r>
              <w:rPr>
                <w:rFonts w:ascii="Calibri" w:hAnsi="Calibri" w:cs="Calibri"/>
                <w:b/>
                <w:bCs/>
                <w:sz w:val="28"/>
                <w:szCs w:val="28"/>
              </w:rPr>
              <w:t> </w:t>
            </w:r>
            <w:r>
              <w:rPr>
                <w:b/>
                <w:bCs/>
                <w:sz w:val="28"/>
                <w:szCs w:val="28"/>
              </w:rPr>
              <w:t>million</w:t>
            </w:r>
          </w:p>
          <w:p w14:paraId="61E81CE4" w14:textId="77777777" w:rsidR="00D933B7" w:rsidRPr="0080638F" w:rsidRDefault="00D933B7">
            <w:pPr>
              <w:spacing w:before="120" w:after="120"/>
              <w:rPr>
                <w:sz w:val="28"/>
                <w:szCs w:val="28"/>
              </w:rPr>
            </w:pPr>
            <w:r>
              <w:rPr>
                <w:rFonts w:eastAsia="Times New Roman" w:cs="Times New Roman"/>
              </w:rPr>
              <w:t>participants had gained a qualification by the end of 2025 thanks to the shared management strand of the ESF+.</w:t>
            </w:r>
          </w:p>
        </w:tc>
      </w:tr>
      <w:tr w:rsidR="00D933B7" w:rsidRPr="0080638F" w14:paraId="7D9EADF5" w14:textId="77777777">
        <w:trPr>
          <w:trHeight w:val="1025"/>
          <w:jc w:val="left"/>
        </w:trPr>
        <w:tc>
          <w:tcPr>
            <w:tcW w:w="2192" w:type="dxa"/>
          </w:tcPr>
          <w:p w14:paraId="18CD9E7D" w14:textId="77777777" w:rsidR="00D933B7" w:rsidRPr="0080638F" w:rsidRDefault="00D933B7">
            <w:pPr>
              <w:spacing w:before="120"/>
              <w:rPr>
                <w:b/>
                <w:bCs/>
                <w:sz w:val="28"/>
                <w:szCs w:val="28"/>
              </w:rPr>
            </w:pPr>
            <w:r>
              <w:rPr>
                <w:b/>
                <w:bCs/>
                <w:sz w:val="28"/>
                <w:szCs w:val="28"/>
              </w:rPr>
              <w:t>660</w:t>
            </w:r>
            <w:r>
              <w:rPr>
                <w:rFonts w:ascii="Calibri" w:hAnsi="Calibri" w:cs="Calibri"/>
                <w:b/>
                <w:bCs/>
                <w:sz w:val="28"/>
                <w:szCs w:val="28"/>
              </w:rPr>
              <w:t> </w:t>
            </w:r>
            <w:r>
              <w:rPr>
                <w:b/>
                <w:bCs/>
                <w:sz w:val="28"/>
                <w:szCs w:val="28"/>
              </w:rPr>
              <w:t>000</w:t>
            </w:r>
          </w:p>
          <w:p w14:paraId="2345EE4A" w14:textId="77777777" w:rsidR="00D933B7" w:rsidRPr="0080638F" w:rsidRDefault="00D933B7">
            <w:pPr>
              <w:spacing w:before="120"/>
            </w:pPr>
            <w:r>
              <w:rPr>
                <w:rFonts w:eastAsia="Times New Roman" w:cs="Times New Roman"/>
              </w:rPr>
              <w:t>participants were in education or training by the end of 2025 thanks to the shared management strand of the ESF+.</w:t>
            </w:r>
          </w:p>
        </w:tc>
        <w:tc>
          <w:tcPr>
            <w:cnfStyle w:val="000001000000" w:firstRow="0" w:lastRow="0" w:firstColumn="0" w:lastColumn="0" w:oddVBand="0" w:evenVBand="1" w:oddHBand="0" w:evenHBand="0" w:firstRowFirstColumn="0" w:firstRowLastColumn="0" w:lastRowFirstColumn="0" w:lastRowLastColumn="0"/>
            <w:tcW w:w="2190" w:type="dxa"/>
          </w:tcPr>
          <w:p w14:paraId="4CD34E4B" w14:textId="77777777" w:rsidR="00D933B7" w:rsidRPr="0080638F" w:rsidRDefault="00D933B7">
            <w:pPr>
              <w:spacing w:before="120"/>
              <w:rPr>
                <w:b/>
                <w:bCs/>
                <w:sz w:val="28"/>
                <w:szCs w:val="28"/>
              </w:rPr>
            </w:pPr>
            <w:r>
              <w:rPr>
                <w:b/>
                <w:bCs/>
                <w:sz w:val="28"/>
                <w:szCs w:val="28"/>
              </w:rPr>
              <w:t>342</w:t>
            </w:r>
            <w:r>
              <w:rPr>
                <w:rFonts w:ascii="Calibri" w:hAnsi="Calibri" w:cs="Calibri"/>
                <w:b/>
                <w:bCs/>
                <w:sz w:val="28"/>
                <w:szCs w:val="28"/>
              </w:rPr>
              <w:t> </w:t>
            </w:r>
            <w:r>
              <w:rPr>
                <w:b/>
                <w:bCs/>
                <w:sz w:val="28"/>
                <w:szCs w:val="28"/>
              </w:rPr>
              <w:t>000</w:t>
            </w:r>
          </w:p>
          <w:p w14:paraId="616F830A" w14:textId="77777777" w:rsidR="00D933B7" w:rsidRPr="0080638F" w:rsidRDefault="00D933B7">
            <w:pPr>
              <w:spacing w:before="120"/>
            </w:pPr>
            <w:r>
              <w:rPr>
                <w:rFonts w:eastAsia="Times New Roman" w:cs="Times New Roman"/>
              </w:rPr>
              <w:t>participants engaged in job searching upon completing their interaction with the ESF+.</w:t>
            </w:r>
          </w:p>
        </w:tc>
        <w:tc>
          <w:tcPr>
            <w:tcW w:w="2191" w:type="dxa"/>
          </w:tcPr>
          <w:p w14:paraId="0E02F0C6" w14:textId="77777777" w:rsidR="00D933B7" w:rsidRPr="0080638F" w:rsidRDefault="00D933B7">
            <w:pPr>
              <w:spacing w:before="120" w:after="120"/>
              <w:cnfStyle w:val="000000000000" w:firstRow="0" w:lastRow="0" w:firstColumn="0" w:lastColumn="0" w:oddVBand="0" w:evenVBand="0" w:oddHBand="0" w:evenHBand="0" w:firstRowFirstColumn="0" w:firstRowLastColumn="0" w:lastRowFirstColumn="0" w:lastRowLastColumn="0"/>
              <w:rPr>
                <w:b/>
                <w:bCs/>
              </w:rPr>
            </w:pPr>
            <w:r>
              <w:rPr>
                <w:b/>
                <w:bCs/>
                <w:sz w:val="28"/>
                <w:szCs w:val="28"/>
              </w:rPr>
              <w:t>31</w:t>
            </w:r>
            <w:r>
              <w:rPr>
                <w:rFonts w:ascii="Calibri" w:hAnsi="Calibri" w:cs="Calibri"/>
                <w:b/>
                <w:bCs/>
                <w:sz w:val="28"/>
                <w:szCs w:val="28"/>
              </w:rPr>
              <w:t> </w:t>
            </w:r>
            <w:r>
              <w:rPr>
                <w:b/>
                <w:bCs/>
                <w:sz w:val="28"/>
                <w:szCs w:val="28"/>
              </w:rPr>
              <w:t>million</w:t>
            </w:r>
          </w:p>
          <w:p w14:paraId="21DBA31D" w14:textId="77777777" w:rsidR="00D933B7" w:rsidRPr="0080638F" w:rsidRDefault="00D933B7">
            <w:pPr>
              <w:spacing w:before="120"/>
              <w:cnfStyle w:val="000000000000" w:firstRow="0" w:lastRow="0" w:firstColumn="0" w:lastColumn="0" w:oddVBand="0" w:evenVBand="0" w:oddHBand="0" w:evenHBand="0" w:firstRowFirstColumn="0" w:firstRowLastColumn="0" w:lastRowFirstColumn="0" w:lastRowLastColumn="0"/>
            </w:pPr>
            <w:r>
              <w:rPr>
                <w:rFonts w:eastAsia="Times New Roman" w:cs="Times New Roman"/>
              </w:rPr>
              <w:t>people benefited from food assistance in 2025 under the shared management strand of the ESF+.</w:t>
            </w:r>
          </w:p>
        </w:tc>
        <w:tc>
          <w:tcPr>
            <w:cnfStyle w:val="000001000000" w:firstRow="0" w:lastRow="0" w:firstColumn="0" w:lastColumn="0" w:oddVBand="0" w:evenVBand="1" w:oddHBand="0" w:evenHBand="0" w:firstRowFirstColumn="0" w:firstRowLastColumn="0" w:lastRowFirstColumn="0" w:lastRowLastColumn="0"/>
            <w:tcW w:w="2191" w:type="dxa"/>
          </w:tcPr>
          <w:p w14:paraId="020D5872" w14:textId="77777777" w:rsidR="00D933B7" w:rsidRPr="0080638F" w:rsidRDefault="00D933B7">
            <w:pPr>
              <w:spacing w:before="120" w:after="120"/>
              <w:rPr>
                <w:b/>
                <w:bCs/>
              </w:rPr>
            </w:pPr>
            <w:r>
              <w:rPr>
                <w:b/>
                <w:bCs/>
                <w:sz w:val="28"/>
                <w:szCs w:val="28"/>
              </w:rPr>
              <w:t>7</w:t>
            </w:r>
            <w:r>
              <w:rPr>
                <w:rFonts w:ascii="Calibri" w:hAnsi="Calibri" w:cs="Calibri"/>
                <w:b/>
                <w:bCs/>
                <w:sz w:val="28"/>
                <w:szCs w:val="28"/>
              </w:rPr>
              <w:t> </w:t>
            </w:r>
            <w:r>
              <w:rPr>
                <w:b/>
                <w:bCs/>
                <w:sz w:val="28"/>
                <w:szCs w:val="28"/>
              </w:rPr>
              <w:t>689</w:t>
            </w:r>
          </w:p>
          <w:p w14:paraId="5506B6C6" w14:textId="77777777" w:rsidR="00D933B7" w:rsidRPr="0080638F" w:rsidRDefault="00D933B7">
            <w:pPr>
              <w:spacing w:before="120" w:after="120"/>
              <w:rPr>
                <w:sz w:val="28"/>
                <w:szCs w:val="28"/>
              </w:rPr>
            </w:pPr>
            <w:r>
              <w:t xml:space="preserve">job placements were created under the direct management strand of the </w:t>
            </w:r>
            <w:r>
              <w:rPr>
                <w:rFonts w:eastAsia="Times New Roman" w:cs="Times New Roman"/>
              </w:rPr>
              <w:t xml:space="preserve">ESF+ </w:t>
            </w:r>
            <w:r>
              <w:t>(employment and social innovation) in the 2021-2025 period (EURES targeted mobility scheme).</w:t>
            </w:r>
          </w:p>
        </w:tc>
      </w:tr>
    </w:tbl>
    <w:p w14:paraId="4B8493A7" w14:textId="77777777" w:rsidR="00D933B7" w:rsidRPr="0080638F"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br w:type="page"/>
        <w:t>Budget implementation</w:t>
      </w:r>
    </w:p>
    <w:p w14:paraId="38214D0D" w14:textId="77777777" w:rsidR="00D933B7" w:rsidRPr="0080638F"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847"/>
        <w:gridCol w:w="897"/>
        <w:gridCol w:w="898"/>
        <w:gridCol w:w="899"/>
        <w:gridCol w:w="899"/>
        <w:gridCol w:w="899"/>
        <w:gridCol w:w="899"/>
        <w:gridCol w:w="1220"/>
        <w:gridCol w:w="1181"/>
      </w:tblGrid>
      <w:tr w:rsidR="00D933B7" w:rsidRPr="0080638F" w14:paraId="0D0DF25A" w14:textId="77777777">
        <w:trPr>
          <w:trHeight w:val="300"/>
        </w:trPr>
        <w:tc>
          <w:tcPr>
            <w:tcW w:w="1609" w:type="dxa"/>
            <w:tcBorders>
              <w:top w:val="single" w:sz="6" w:space="0" w:color="8C8C8C"/>
              <w:left w:val="nil"/>
              <w:bottom w:val="single" w:sz="6" w:space="0" w:color="8C8C8C"/>
              <w:right w:val="nil"/>
            </w:tcBorders>
            <w:shd w:val="clear" w:color="auto" w:fill="F2F2F2"/>
            <w:hideMark/>
          </w:tcPr>
          <w:p w14:paraId="7095CE53" w14:textId="77777777" w:rsidR="00D933B7" w:rsidRPr="0080638F" w:rsidRDefault="00D933B7">
            <w:pPr>
              <w:spacing w:after="0" w:line="240" w:lineRule="auto"/>
              <w:jc w:val="center"/>
              <w:textAlignment w:val="baseline"/>
              <w:rPr>
                <w:rFonts w:ascii="Times New Roman" w:hAnsi="Times New Roman"/>
                <w:b/>
                <w:bCs/>
                <w:lang w:eastAsia="en-IE"/>
              </w:rPr>
            </w:pPr>
          </w:p>
        </w:tc>
        <w:tc>
          <w:tcPr>
            <w:tcW w:w="921" w:type="dxa"/>
            <w:tcBorders>
              <w:top w:val="single" w:sz="6" w:space="0" w:color="8C8C8C"/>
              <w:left w:val="nil"/>
              <w:bottom w:val="single" w:sz="6" w:space="0" w:color="8C8C8C"/>
              <w:right w:val="nil"/>
            </w:tcBorders>
            <w:shd w:val="clear" w:color="auto" w:fill="F2F2F2"/>
            <w:hideMark/>
          </w:tcPr>
          <w:p w14:paraId="3E1947DB"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21" w:type="dxa"/>
            <w:tcBorders>
              <w:top w:val="single" w:sz="6" w:space="0" w:color="8C8C8C"/>
              <w:left w:val="nil"/>
              <w:bottom w:val="single" w:sz="6" w:space="0" w:color="8C8C8C"/>
              <w:right w:val="nil"/>
            </w:tcBorders>
            <w:shd w:val="clear" w:color="auto" w:fill="F2F2F2"/>
            <w:hideMark/>
          </w:tcPr>
          <w:p w14:paraId="6AE66037"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22" w:type="dxa"/>
            <w:tcBorders>
              <w:top w:val="single" w:sz="6" w:space="0" w:color="8C8C8C"/>
              <w:left w:val="nil"/>
              <w:bottom w:val="single" w:sz="6" w:space="0" w:color="8C8C8C"/>
              <w:right w:val="nil"/>
            </w:tcBorders>
            <w:shd w:val="clear" w:color="auto" w:fill="F2F2F2"/>
            <w:hideMark/>
          </w:tcPr>
          <w:p w14:paraId="23061F02"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22" w:type="dxa"/>
            <w:tcBorders>
              <w:top w:val="single" w:sz="6" w:space="0" w:color="8C8C8C"/>
              <w:left w:val="nil"/>
              <w:bottom w:val="single" w:sz="6" w:space="0" w:color="8C8C8C"/>
              <w:right w:val="nil"/>
            </w:tcBorders>
            <w:shd w:val="clear" w:color="auto" w:fill="F2F2F2"/>
            <w:hideMark/>
          </w:tcPr>
          <w:p w14:paraId="3CE06179"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22" w:type="dxa"/>
            <w:tcBorders>
              <w:top w:val="single" w:sz="6" w:space="0" w:color="8C8C8C"/>
              <w:left w:val="nil"/>
              <w:bottom w:val="single" w:sz="6" w:space="0" w:color="8C8C8C"/>
              <w:right w:val="nil"/>
            </w:tcBorders>
            <w:shd w:val="clear" w:color="auto" w:fill="F2F2F2"/>
            <w:hideMark/>
          </w:tcPr>
          <w:p w14:paraId="07083F52"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22" w:type="dxa"/>
            <w:tcBorders>
              <w:top w:val="single" w:sz="6" w:space="0" w:color="8C8C8C"/>
              <w:left w:val="nil"/>
              <w:bottom w:val="single" w:sz="6" w:space="0" w:color="8C8C8C"/>
              <w:right w:val="nil"/>
            </w:tcBorders>
            <w:shd w:val="clear" w:color="auto" w:fill="F2F2F2"/>
            <w:hideMark/>
          </w:tcPr>
          <w:p w14:paraId="6271D087"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1271" w:type="dxa"/>
            <w:tcBorders>
              <w:top w:val="single" w:sz="6" w:space="0" w:color="8C8C8C"/>
              <w:left w:val="nil"/>
              <w:bottom w:val="single" w:sz="6" w:space="0" w:color="8C8C8C"/>
              <w:right w:val="nil"/>
            </w:tcBorders>
            <w:shd w:val="clear" w:color="auto" w:fill="F2F2F2"/>
            <w:hideMark/>
          </w:tcPr>
          <w:p w14:paraId="4359BD89"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1229" w:type="dxa"/>
            <w:tcBorders>
              <w:top w:val="single" w:sz="6" w:space="0" w:color="8C8C8C"/>
              <w:left w:val="nil"/>
              <w:bottom w:val="single" w:sz="6" w:space="0" w:color="8C8C8C"/>
              <w:right w:val="nil"/>
            </w:tcBorders>
            <w:shd w:val="clear" w:color="auto" w:fill="F2F2F2"/>
            <w:hideMark/>
          </w:tcPr>
          <w:p w14:paraId="64C8F939"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80638F" w14:paraId="466D1E64" w14:textId="77777777">
        <w:trPr>
          <w:trHeight w:val="300"/>
        </w:trPr>
        <w:tc>
          <w:tcPr>
            <w:tcW w:w="1609" w:type="dxa"/>
            <w:tcBorders>
              <w:top w:val="single" w:sz="6" w:space="0" w:color="8C8C8C"/>
              <w:left w:val="nil"/>
              <w:bottom w:val="single" w:sz="6" w:space="0" w:color="8C8C8C"/>
              <w:right w:val="nil"/>
            </w:tcBorders>
            <w:vAlign w:val="center"/>
            <w:hideMark/>
          </w:tcPr>
          <w:p w14:paraId="6B1716B9" w14:textId="77777777" w:rsidR="00D933B7" w:rsidRPr="0080638F"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21" w:type="dxa"/>
            <w:tcBorders>
              <w:top w:val="single" w:sz="6" w:space="0" w:color="8C8C8C"/>
              <w:left w:val="nil"/>
              <w:bottom w:val="single" w:sz="6" w:space="0" w:color="8C8C8C"/>
              <w:right w:val="nil"/>
            </w:tcBorders>
            <w:hideMark/>
          </w:tcPr>
          <w:p w14:paraId="6FCFA19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174.0</w:t>
            </w:r>
          </w:p>
        </w:tc>
        <w:tc>
          <w:tcPr>
            <w:tcW w:w="921" w:type="dxa"/>
            <w:tcBorders>
              <w:top w:val="single" w:sz="6" w:space="0" w:color="8C8C8C"/>
              <w:left w:val="nil"/>
              <w:bottom w:val="single" w:sz="6" w:space="0" w:color="8C8C8C"/>
              <w:right w:val="nil"/>
            </w:tcBorders>
            <w:hideMark/>
          </w:tcPr>
          <w:p w14:paraId="0B778E7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15 967.8</w:t>
            </w:r>
          </w:p>
        </w:tc>
        <w:tc>
          <w:tcPr>
            <w:tcW w:w="922" w:type="dxa"/>
            <w:tcBorders>
              <w:top w:val="single" w:sz="6" w:space="0" w:color="8C8C8C"/>
              <w:left w:val="nil"/>
              <w:bottom w:val="single" w:sz="6" w:space="0" w:color="8C8C8C"/>
              <w:right w:val="nil"/>
            </w:tcBorders>
            <w:hideMark/>
          </w:tcPr>
          <w:p w14:paraId="04A0B53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16 373.9</w:t>
            </w:r>
          </w:p>
        </w:tc>
        <w:tc>
          <w:tcPr>
            <w:tcW w:w="922" w:type="dxa"/>
            <w:tcBorders>
              <w:top w:val="single" w:sz="6" w:space="0" w:color="8C8C8C"/>
              <w:left w:val="nil"/>
              <w:bottom w:val="single" w:sz="6" w:space="0" w:color="8C8C8C"/>
              <w:right w:val="nil"/>
            </w:tcBorders>
            <w:hideMark/>
          </w:tcPr>
          <w:p w14:paraId="24548D8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16 816.3</w:t>
            </w:r>
          </w:p>
        </w:tc>
        <w:tc>
          <w:tcPr>
            <w:tcW w:w="922" w:type="dxa"/>
            <w:tcBorders>
              <w:top w:val="single" w:sz="6" w:space="0" w:color="8C8C8C"/>
              <w:left w:val="nil"/>
              <w:bottom w:val="single" w:sz="6" w:space="0" w:color="8C8C8C"/>
              <w:right w:val="nil"/>
            </w:tcBorders>
            <w:hideMark/>
          </w:tcPr>
          <w:p w14:paraId="5AC5E3E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17 232.3</w:t>
            </w:r>
          </w:p>
        </w:tc>
        <w:tc>
          <w:tcPr>
            <w:tcW w:w="922" w:type="dxa"/>
            <w:tcBorders>
              <w:top w:val="single" w:sz="6" w:space="0" w:color="8C8C8C"/>
              <w:left w:val="nil"/>
              <w:bottom w:val="single" w:sz="6" w:space="0" w:color="8C8C8C"/>
              <w:right w:val="nil"/>
            </w:tcBorders>
            <w:hideMark/>
          </w:tcPr>
          <w:p w14:paraId="74C61FA3" w14:textId="11F80DC9" w:rsidR="00D933B7" w:rsidRPr="001F2F66" w:rsidRDefault="003519A2">
            <w:pPr>
              <w:spacing w:after="0" w:line="240" w:lineRule="auto"/>
              <w:jc w:val="right"/>
              <w:textAlignment w:val="baseline"/>
              <w:rPr>
                <w:rFonts w:ascii="Times New Roman" w:hAnsi="Times New Roman"/>
                <w:sz w:val="22"/>
                <w:szCs w:val="22"/>
                <w:lang w:eastAsia="en-IE"/>
              </w:rPr>
            </w:pPr>
            <w:r>
              <w:rPr>
                <w:sz w:val="22"/>
                <w:szCs w:val="22"/>
              </w:rPr>
              <w:t>14 154.6</w:t>
            </w:r>
          </w:p>
        </w:tc>
        <w:tc>
          <w:tcPr>
            <w:tcW w:w="1271" w:type="dxa"/>
            <w:tcBorders>
              <w:top w:val="single" w:sz="6" w:space="0" w:color="8C8C8C"/>
              <w:left w:val="nil"/>
              <w:bottom w:val="single" w:sz="6" w:space="0" w:color="8C8C8C"/>
              <w:right w:val="nil"/>
            </w:tcBorders>
            <w:hideMark/>
          </w:tcPr>
          <w:p w14:paraId="6FB8ABEB" w14:textId="74359323" w:rsidR="00D933B7" w:rsidRPr="001F2F66" w:rsidRDefault="003519A2">
            <w:pPr>
              <w:spacing w:after="0" w:line="240" w:lineRule="auto"/>
              <w:jc w:val="right"/>
              <w:textAlignment w:val="baseline"/>
              <w:rPr>
                <w:rFonts w:ascii="Times New Roman" w:hAnsi="Times New Roman"/>
                <w:sz w:val="22"/>
                <w:szCs w:val="22"/>
                <w:lang w:eastAsia="en-IE"/>
              </w:rPr>
            </w:pPr>
            <w:r>
              <w:rPr>
                <w:sz w:val="22"/>
                <w:szCs w:val="22"/>
              </w:rPr>
              <w:t>14 561.8</w:t>
            </w:r>
          </w:p>
        </w:tc>
        <w:tc>
          <w:tcPr>
            <w:tcW w:w="1229" w:type="dxa"/>
            <w:tcBorders>
              <w:top w:val="single" w:sz="6" w:space="0" w:color="8C8C8C"/>
              <w:left w:val="nil"/>
              <w:bottom w:val="single" w:sz="6" w:space="0" w:color="8C8C8C"/>
              <w:right w:val="nil"/>
            </w:tcBorders>
            <w:hideMark/>
          </w:tcPr>
          <w:p w14:paraId="1AA85261" w14:textId="465A8B9E" w:rsidR="00D933B7" w:rsidRPr="001F2F66" w:rsidRDefault="003519A2">
            <w:pPr>
              <w:spacing w:after="0" w:line="240" w:lineRule="auto"/>
              <w:jc w:val="right"/>
              <w:textAlignment w:val="baseline"/>
              <w:rPr>
                <w:rFonts w:ascii="Times New Roman" w:hAnsi="Times New Roman"/>
                <w:sz w:val="22"/>
                <w:szCs w:val="22"/>
                <w:lang w:eastAsia="en-IE"/>
              </w:rPr>
            </w:pPr>
            <w:r>
              <w:rPr>
                <w:sz w:val="22"/>
                <w:szCs w:val="22"/>
              </w:rPr>
              <w:t>95 280.7</w:t>
            </w:r>
          </w:p>
        </w:tc>
      </w:tr>
      <w:tr w:rsidR="00D933B7" w:rsidRPr="0080638F" w14:paraId="6DC49ED5" w14:textId="77777777">
        <w:trPr>
          <w:trHeight w:val="300"/>
        </w:trPr>
        <w:tc>
          <w:tcPr>
            <w:tcW w:w="1609" w:type="dxa"/>
            <w:tcBorders>
              <w:top w:val="single" w:sz="6" w:space="0" w:color="8C8C8C"/>
              <w:left w:val="nil"/>
              <w:bottom w:val="single" w:sz="6" w:space="0" w:color="8C8C8C"/>
              <w:right w:val="nil"/>
            </w:tcBorders>
            <w:shd w:val="clear" w:color="auto" w:fill="F2F2F2"/>
            <w:vAlign w:val="center"/>
            <w:hideMark/>
          </w:tcPr>
          <w:p w14:paraId="6333C349" w14:textId="77777777" w:rsidR="00D933B7" w:rsidRPr="0080638F"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21" w:type="dxa"/>
            <w:tcBorders>
              <w:top w:val="single" w:sz="6" w:space="0" w:color="8C8C8C"/>
              <w:left w:val="nil"/>
              <w:bottom w:val="single" w:sz="6" w:space="0" w:color="8C8C8C"/>
              <w:right w:val="nil"/>
            </w:tcBorders>
            <w:shd w:val="clear" w:color="auto" w:fill="F2F2F2"/>
            <w:hideMark/>
          </w:tcPr>
          <w:p w14:paraId="53D7A30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1" w:type="dxa"/>
            <w:tcBorders>
              <w:top w:val="single" w:sz="6" w:space="0" w:color="8C8C8C"/>
              <w:left w:val="nil"/>
              <w:bottom w:val="single" w:sz="6" w:space="0" w:color="8C8C8C"/>
              <w:right w:val="nil"/>
            </w:tcBorders>
            <w:shd w:val="clear" w:color="auto" w:fill="F2F2F2"/>
            <w:hideMark/>
          </w:tcPr>
          <w:p w14:paraId="1295554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shd w:val="clear" w:color="auto" w:fill="F2F2F2"/>
            <w:hideMark/>
          </w:tcPr>
          <w:p w14:paraId="05F443B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shd w:val="clear" w:color="auto" w:fill="F2F2F2"/>
            <w:hideMark/>
          </w:tcPr>
          <w:p w14:paraId="06D626D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shd w:val="clear" w:color="auto" w:fill="F2F2F2"/>
            <w:hideMark/>
          </w:tcPr>
          <w:p w14:paraId="609D90E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shd w:val="clear" w:color="auto" w:fill="F2F2F2"/>
            <w:hideMark/>
          </w:tcPr>
          <w:p w14:paraId="17CDA71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271" w:type="dxa"/>
            <w:tcBorders>
              <w:top w:val="single" w:sz="6" w:space="0" w:color="8C8C8C"/>
              <w:left w:val="nil"/>
              <w:bottom w:val="single" w:sz="6" w:space="0" w:color="8C8C8C"/>
              <w:right w:val="nil"/>
            </w:tcBorders>
            <w:shd w:val="clear" w:color="auto" w:fill="F2F2F2"/>
            <w:hideMark/>
          </w:tcPr>
          <w:p w14:paraId="47910DA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229" w:type="dxa"/>
            <w:tcBorders>
              <w:top w:val="single" w:sz="6" w:space="0" w:color="8C8C8C"/>
              <w:left w:val="nil"/>
              <w:bottom w:val="single" w:sz="6" w:space="0" w:color="8C8C8C"/>
              <w:right w:val="nil"/>
            </w:tcBorders>
            <w:shd w:val="clear" w:color="auto" w:fill="F2F2F2"/>
            <w:hideMark/>
          </w:tcPr>
          <w:p w14:paraId="22C4AA4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80638F" w14:paraId="66B82560" w14:textId="77777777">
        <w:trPr>
          <w:trHeight w:val="300"/>
        </w:trPr>
        <w:tc>
          <w:tcPr>
            <w:tcW w:w="1609" w:type="dxa"/>
            <w:tcBorders>
              <w:top w:val="single" w:sz="6" w:space="0" w:color="8C8C8C"/>
              <w:left w:val="nil"/>
              <w:bottom w:val="single" w:sz="6" w:space="0" w:color="8C8C8C"/>
              <w:right w:val="nil"/>
            </w:tcBorders>
            <w:vAlign w:val="center"/>
            <w:hideMark/>
          </w:tcPr>
          <w:p w14:paraId="2B0E510F" w14:textId="77777777" w:rsidR="00D933B7" w:rsidRPr="0080638F"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21" w:type="dxa"/>
            <w:tcBorders>
              <w:top w:val="single" w:sz="6" w:space="0" w:color="8C8C8C"/>
              <w:left w:val="nil"/>
              <w:bottom w:val="single" w:sz="6" w:space="0" w:color="8C8C8C"/>
              <w:right w:val="nil"/>
            </w:tcBorders>
            <w:hideMark/>
          </w:tcPr>
          <w:p w14:paraId="5F4873B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1" w:type="dxa"/>
            <w:tcBorders>
              <w:top w:val="single" w:sz="6" w:space="0" w:color="8C8C8C"/>
              <w:left w:val="nil"/>
              <w:bottom w:val="single" w:sz="6" w:space="0" w:color="8C8C8C"/>
              <w:right w:val="nil"/>
            </w:tcBorders>
            <w:hideMark/>
          </w:tcPr>
          <w:p w14:paraId="798BB6A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hideMark/>
          </w:tcPr>
          <w:p w14:paraId="7FEA0A1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hideMark/>
          </w:tcPr>
          <w:p w14:paraId="5091F8D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hideMark/>
          </w:tcPr>
          <w:p w14:paraId="0B03F38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22" w:type="dxa"/>
            <w:tcBorders>
              <w:top w:val="single" w:sz="6" w:space="0" w:color="8C8C8C"/>
              <w:left w:val="nil"/>
              <w:bottom w:val="single" w:sz="6" w:space="0" w:color="8C8C8C"/>
              <w:right w:val="nil"/>
            </w:tcBorders>
            <w:hideMark/>
          </w:tcPr>
          <w:p w14:paraId="31A3187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271" w:type="dxa"/>
            <w:tcBorders>
              <w:top w:val="single" w:sz="6" w:space="0" w:color="8C8C8C"/>
              <w:left w:val="nil"/>
              <w:bottom w:val="single" w:sz="6" w:space="0" w:color="8C8C8C"/>
              <w:right w:val="nil"/>
            </w:tcBorders>
            <w:hideMark/>
          </w:tcPr>
          <w:p w14:paraId="58EED94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229" w:type="dxa"/>
            <w:tcBorders>
              <w:top w:val="single" w:sz="6" w:space="0" w:color="8C8C8C"/>
              <w:left w:val="nil"/>
              <w:bottom w:val="single" w:sz="6" w:space="0" w:color="8C8C8C"/>
              <w:right w:val="nil"/>
            </w:tcBorders>
            <w:hideMark/>
          </w:tcPr>
          <w:p w14:paraId="5E11AA1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80638F" w14:paraId="7C87586D" w14:textId="77777777">
        <w:trPr>
          <w:trHeight w:val="300"/>
        </w:trPr>
        <w:tc>
          <w:tcPr>
            <w:tcW w:w="1609" w:type="dxa"/>
            <w:tcBorders>
              <w:top w:val="single" w:sz="6" w:space="0" w:color="8C8C8C"/>
              <w:left w:val="nil"/>
              <w:bottom w:val="single" w:sz="6" w:space="0" w:color="8C8C8C"/>
              <w:right w:val="nil"/>
            </w:tcBorders>
            <w:shd w:val="clear" w:color="auto" w:fill="F2F2F2"/>
            <w:vAlign w:val="center"/>
            <w:hideMark/>
          </w:tcPr>
          <w:p w14:paraId="417EC3F8" w14:textId="77777777" w:rsidR="00D933B7" w:rsidRPr="0080638F"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21" w:type="dxa"/>
            <w:tcBorders>
              <w:top w:val="single" w:sz="6" w:space="0" w:color="8C8C8C"/>
              <w:left w:val="nil"/>
              <w:bottom w:val="single" w:sz="6" w:space="0" w:color="8C8C8C"/>
              <w:right w:val="nil"/>
            </w:tcBorders>
            <w:shd w:val="clear" w:color="auto" w:fill="F2F2F2"/>
            <w:hideMark/>
          </w:tcPr>
          <w:p w14:paraId="3730D0B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7.2</w:t>
            </w:r>
          </w:p>
        </w:tc>
        <w:tc>
          <w:tcPr>
            <w:tcW w:w="921" w:type="dxa"/>
            <w:tcBorders>
              <w:top w:val="single" w:sz="6" w:space="0" w:color="8C8C8C"/>
              <w:left w:val="nil"/>
              <w:bottom w:val="single" w:sz="6" w:space="0" w:color="8C8C8C"/>
              <w:right w:val="nil"/>
            </w:tcBorders>
            <w:shd w:val="clear" w:color="auto" w:fill="F2F2F2"/>
            <w:hideMark/>
          </w:tcPr>
          <w:p w14:paraId="66C4E61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2.6</w:t>
            </w:r>
          </w:p>
        </w:tc>
        <w:tc>
          <w:tcPr>
            <w:tcW w:w="922" w:type="dxa"/>
            <w:tcBorders>
              <w:top w:val="single" w:sz="6" w:space="0" w:color="8C8C8C"/>
              <w:left w:val="nil"/>
              <w:bottom w:val="single" w:sz="6" w:space="0" w:color="8C8C8C"/>
              <w:right w:val="nil"/>
            </w:tcBorders>
            <w:shd w:val="clear" w:color="auto" w:fill="F2F2F2"/>
            <w:hideMark/>
          </w:tcPr>
          <w:p w14:paraId="2ABBA46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2.9</w:t>
            </w:r>
          </w:p>
        </w:tc>
        <w:tc>
          <w:tcPr>
            <w:tcW w:w="922" w:type="dxa"/>
            <w:tcBorders>
              <w:top w:val="single" w:sz="6" w:space="0" w:color="8C8C8C"/>
              <w:left w:val="nil"/>
              <w:bottom w:val="single" w:sz="6" w:space="0" w:color="8C8C8C"/>
              <w:right w:val="nil"/>
            </w:tcBorders>
            <w:shd w:val="clear" w:color="auto" w:fill="F2F2F2"/>
            <w:hideMark/>
          </w:tcPr>
          <w:p w14:paraId="7B9E9EB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3.6</w:t>
            </w:r>
          </w:p>
        </w:tc>
        <w:tc>
          <w:tcPr>
            <w:tcW w:w="922" w:type="dxa"/>
            <w:tcBorders>
              <w:top w:val="single" w:sz="6" w:space="0" w:color="8C8C8C"/>
              <w:left w:val="nil"/>
              <w:bottom w:val="single" w:sz="6" w:space="0" w:color="8C8C8C"/>
              <w:right w:val="nil"/>
            </w:tcBorders>
            <w:shd w:val="clear" w:color="auto" w:fill="F2F2F2"/>
            <w:hideMark/>
          </w:tcPr>
          <w:p w14:paraId="0F3ACAA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3.6</w:t>
            </w:r>
          </w:p>
        </w:tc>
        <w:tc>
          <w:tcPr>
            <w:tcW w:w="922" w:type="dxa"/>
            <w:tcBorders>
              <w:top w:val="single" w:sz="6" w:space="0" w:color="8C8C8C"/>
              <w:left w:val="nil"/>
              <w:bottom w:val="single" w:sz="6" w:space="0" w:color="8C8C8C"/>
              <w:right w:val="nil"/>
            </w:tcBorders>
            <w:shd w:val="clear" w:color="auto" w:fill="F2F2F2"/>
            <w:hideMark/>
          </w:tcPr>
          <w:p w14:paraId="5D7C9D1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271" w:type="dxa"/>
            <w:tcBorders>
              <w:top w:val="single" w:sz="6" w:space="0" w:color="8C8C8C"/>
              <w:left w:val="nil"/>
              <w:bottom w:val="single" w:sz="6" w:space="0" w:color="8C8C8C"/>
              <w:right w:val="nil"/>
            </w:tcBorders>
            <w:shd w:val="clear" w:color="auto" w:fill="F2F2F2"/>
            <w:hideMark/>
          </w:tcPr>
          <w:p w14:paraId="10A2647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229" w:type="dxa"/>
            <w:tcBorders>
              <w:top w:val="single" w:sz="6" w:space="0" w:color="8C8C8C"/>
              <w:left w:val="nil"/>
              <w:bottom w:val="single" w:sz="6" w:space="0" w:color="8C8C8C"/>
              <w:right w:val="nil"/>
            </w:tcBorders>
            <w:shd w:val="clear" w:color="auto" w:fill="F2F2F2"/>
            <w:hideMark/>
          </w:tcPr>
          <w:p w14:paraId="40F4705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19.9</w:t>
            </w:r>
          </w:p>
        </w:tc>
      </w:tr>
      <w:tr w:rsidR="00D933B7" w:rsidRPr="0080638F" w14:paraId="2D389A77" w14:textId="77777777">
        <w:trPr>
          <w:trHeight w:val="300"/>
        </w:trPr>
        <w:tc>
          <w:tcPr>
            <w:tcW w:w="1609" w:type="dxa"/>
            <w:tcBorders>
              <w:top w:val="single" w:sz="6" w:space="0" w:color="8C8C8C"/>
              <w:left w:val="nil"/>
              <w:bottom w:val="single" w:sz="6" w:space="0" w:color="8C8C8C"/>
              <w:right w:val="nil"/>
            </w:tcBorders>
            <w:vAlign w:val="center"/>
            <w:hideMark/>
          </w:tcPr>
          <w:p w14:paraId="6F585A16" w14:textId="77777777" w:rsidR="00D933B7" w:rsidRPr="0080638F"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21" w:type="dxa"/>
            <w:tcBorders>
              <w:top w:val="single" w:sz="6" w:space="0" w:color="8C8C8C"/>
              <w:left w:val="nil"/>
              <w:bottom w:val="single" w:sz="6" w:space="0" w:color="8C8C8C"/>
              <w:right w:val="nil"/>
            </w:tcBorders>
            <w:hideMark/>
          </w:tcPr>
          <w:p w14:paraId="2B84EE03"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181.2</w:t>
            </w:r>
          </w:p>
        </w:tc>
        <w:tc>
          <w:tcPr>
            <w:tcW w:w="921" w:type="dxa"/>
            <w:tcBorders>
              <w:top w:val="single" w:sz="6" w:space="0" w:color="8C8C8C"/>
              <w:left w:val="nil"/>
              <w:bottom w:val="single" w:sz="6" w:space="0" w:color="8C8C8C"/>
              <w:right w:val="nil"/>
            </w:tcBorders>
            <w:hideMark/>
          </w:tcPr>
          <w:p w14:paraId="25ABB1D9"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15 970.4</w:t>
            </w:r>
          </w:p>
        </w:tc>
        <w:tc>
          <w:tcPr>
            <w:tcW w:w="922" w:type="dxa"/>
            <w:tcBorders>
              <w:top w:val="single" w:sz="6" w:space="0" w:color="8C8C8C"/>
              <w:left w:val="nil"/>
              <w:bottom w:val="single" w:sz="6" w:space="0" w:color="8C8C8C"/>
              <w:right w:val="nil"/>
            </w:tcBorders>
            <w:hideMark/>
          </w:tcPr>
          <w:p w14:paraId="46D2939E"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16 376.8</w:t>
            </w:r>
          </w:p>
        </w:tc>
        <w:tc>
          <w:tcPr>
            <w:tcW w:w="922" w:type="dxa"/>
            <w:tcBorders>
              <w:top w:val="single" w:sz="6" w:space="0" w:color="8C8C8C"/>
              <w:left w:val="nil"/>
              <w:bottom w:val="single" w:sz="6" w:space="0" w:color="8C8C8C"/>
              <w:right w:val="nil"/>
            </w:tcBorders>
            <w:hideMark/>
          </w:tcPr>
          <w:p w14:paraId="177600AC"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16 819.8</w:t>
            </w:r>
          </w:p>
        </w:tc>
        <w:tc>
          <w:tcPr>
            <w:tcW w:w="922" w:type="dxa"/>
            <w:tcBorders>
              <w:top w:val="single" w:sz="6" w:space="0" w:color="8C8C8C"/>
              <w:left w:val="nil"/>
              <w:bottom w:val="single" w:sz="6" w:space="0" w:color="8C8C8C"/>
              <w:right w:val="nil"/>
            </w:tcBorders>
            <w:hideMark/>
          </w:tcPr>
          <w:p w14:paraId="25048C05"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17 235.9</w:t>
            </w:r>
          </w:p>
        </w:tc>
        <w:tc>
          <w:tcPr>
            <w:tcW w:w="922" w:type="dxa"/>
            <w:tcBorders>
              <w:top w:val="single" w:sz="6" w:space="0" w:color="8C8C8C"/>
              <w:left w:val="nil"/>
              <w:bottom w:val="single" w:sz="6" w:space="0" w:color="8C8C8C"/>
              <w:right w:val="nil"/>
            </w:tcBorders>
            <w:hideMark/>
          </w:tcPr>
          <w:p w14:paraId="3A7C64DF" w14:textId="1AAB0770" w:rsidR="00D933B7" w:rsidRPr="001F2F66" w:rsidRDefault="003519A2">
            <w:pPr>
              <w:spacing w:after="0" w:line="240" w:lineRule="auto"/>
              <w:jc w:val="right"/>
              <w:textAlignment w:val="baseline"/>
              <w:rPr>
                <w:rFonts w:ascii="Times New Roman" w:hAnsi="Times New Roman"/>
                <w:b/>
                <w:bCs/>
                <w:sz w:val="22"/>
                <w:szCs w:val="22"/>
                <w:lang w:eastAsia="en-IE"/>
              </w:rPr>
            </w:pPr>
            <w:r>
              <w:rPr>
                <w:b/>
                <w:bCs/>
                <w:sz w:val="22"/>
                <w:szCs w:val="22"/>
              </w:rPr>
              <w:t>14 154.6</w:t>
            </w:r>
          </w:p>
        </w:tc>
        <w:tc>
          <w:tcPr>
            <w:tcW w:w="1271" w:type="dxa"/>
            <w:tcBorders>
              <w:top w:val="single" w:sz="6" w:space="0" w:color="8C8C8C"/>
              <w:left w:val="nil"/>
              <w:bottom w:val="single" w:sz="6" w:space="0" w:color="8C8C8C"/>
              <w:right w:val="nil"/>
            </w:tcBorders>
            <w:hideMark/>
          </w:tcPr>
          <w:p w14:paraId="51369CAC" w14:textId="2E4921C4" w:rsidR="00D933B7" w:rsidRPr="001F2F66" w:rsidRDefault="00F730FF">
            <w:pPr>
              <w:spacing w:after="0" w:line="240" w:lineRule="auto"/>
              <w:jc w:val="right"/>
              <w:textAlignment w:val="baseline"/>
              <w:rPr>
                <w:rFonts w:ascii="Times New Roman" w:hAnsi="Times New Roman"/>
                <w:b/>
                <w:bCs/>
                <w:sz w:val="22"/>
                <w:szCs w:val="22"/>
                <w:lang w:eastAsia="en-IE"/>
              </w:rPr>
            </w:pPr>
            <w:r>
              <w:rPr>
                <w:b/>
                <w:bCs/>
                <w:sz w:val="22"/>
                <w:szCs w:val="22"/>
              </w:rPr>
              <w:t>14 561.8</w:t>
            </w:r>
          </w:p>
        </w:tc>
        <w:tc>
          <w:tcPr>
            <w:tcW w:w="1229" w:type="dxa"/>
            <w:tcBorders>
              <w:top w:val="single" w:sz="6" w:space="0" w:color="8C8C8C"/>
              <w:left w:val="nil"/>
              <w:bottom w:val="single" w:sz="6" w:space="0" w:color="8C8C8C"/>
              <w:right w:val="nil"/>
            </w:tcBorders>
            <w:hideMark/>
          </w:tcPr>
          <w:p w14:paraId="37254E46" w14:textId="46A11A05" w:rsidR="00D933B7" w:rsidRPr="001F2F66" w:rsidRDefault="00F730FF">
            <w:pPr>
              <w:spacing w:after="0" w:line="240" w:lineRule="auto"/>
              <w:jc w:val="right"/>
              <w:textAlignment w:val="baseline"/>
              <w:rPr>
                <w:rFonts w:ascii="Times New Roman" w:hAnsi="Times New Roman"/>
                <w:b/>
                <w:bCs/>
                <w:sz w:val="22"/>
                <w:szCs w:val="22"/>
                <w:lang w:eastAsia="en-IE"/>
              </w:rPr>
            </w:pPr>
            <w:r>
              <w:rPr>
                <w:b/>
                <w:bCs/>
                <w:sz w:val="22"/>
                <w:szCs w:val="22"/>
              </w:rPr>
              <w:t>95 300.6</w:t>
            </w:r>
          </w:p>
        </w:tc>
      </w:tr>
    </w:tbl>
    <w:p w14:paraId="6F8A8232" w14:textId="77777777" w:rsidR="00D933B7" w:rsidRPr="0080638F"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FB1B67F" w14:textId="77777777" w:rsidR="00D933B7" w:rsidRPr="0080638F" w:rsidRDefault="00D933B7" w:rsidP="00D933B7">
      <w:pPr>
        <w:spacing w:after="0" w:line="240" w:lineRule="auto"/>
        <w:textAlignment w:val="baseline"/>
        <w:rPr>
          <w:rFonts w:cs="Segoe UI"/>
          <w:sz w:val="18"/>
          <w:szCs w:val="18"/>
          <w:lang w:eastAsia="en-IE"/>
        </w:rPr>
      </w:pPr>
    </w:p>
    <w:p w14:paraId="4FB2E334" w14:textId="77777777" w:rsidR="00D933B7" w:rsidRPr="0080638F" w:rsidRDefault="00D933B7" w:rsidP="00D933B7">
      <w:pPr>
        <w:spacing w:after="0" w:line="240" w:lineRule="auto"/>
        <w:textAlignment w:val="baseline"/>
        <w:rPr>
          <w:rFonts w:cs="Segoe UI"/>
          <w:sz w:val="18"/>
          <w:szCs w:val="18"/>
          <w:lang w:eastAsia="en-IE"/>
        </w:rPr>
      </w:pPr>
    </w:p>
    <w:p w14:paraId="1CC31D28" w14:textId="77777777" w:rsidR="00D933B7" w:rsidRPr="0080638F" w:rsidRDefault="00D933B7" w:rsidP="00F72C99">
      <w:pPr>
        <w:pStyle w:val="Heading3"/>
        <w:rPr>
          <w:rFonts w:ascii="Segoe UI" w:hAnsi="Segoe UI" w:cs="Segoe UI"/>
          <w:sz w:val="18"/>
          <w:szCs w:val="18"/>
          <w:lang w:eastAsia="en-IE"/>
        </w:rPr>
      </w:pPr>
      <w:r>
        <w:t xml:space="preserve">Budget programming REACT-EU </w:t>
      </w:r>
      <w:r>
        <w:rPr>
          <w:rFonts w:cs="Segoe UI"/>
          <w:lang w:eastAsia="en-IE"/>
        </w:rPr>
        <w:t>(million EUR):</w:t>
      </w:r>
      <w:r>
        <w:rPr>
          <w:rFonts w:ascii="Calibri" w:hAnsi="Calibri" w:cs="Calibri"/>
          <w:lang w:eastAsia="en-IE"/>
        </w:rPr>
        <w:t> </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1"/>
        <w:gridCol w:w="883"/>
        <w:gridCol w:w="883"/>
        <w:gridCol w:w="884"/>
        <w:gridCol w:w="884"/>
        <w:gridCol w:w="884"/>
        <w:gridCol w:w="884"/>
        <w:gridCol w:w="1196"/>
        <w:gridCol w:w="1160"/>
      </w:tblGrid>
      <w:tr w:rsidR="00D933B7" w:rsidRPr="0080638F" w14:paraId="62BCEFA3" w14:textId="77777777">
        <w:trPr>
          <w:trHeight w:val="300"/>
        </w:trPr>
        <w:tc>
          <w:tcPr>
            <w:tcW w:w="1981" w:type="dxa"/>
            <w:tcBorders>
              <w:top w:val="single" w:sz="6" w:space="0" w:color="8C8C8C"/>
              <w:left w:val="nil"/>
              <w:bottom w:val="single" w:sz="6" w:space="0" w:color="8C8C8C"/>
              <w:right w:val="nil"/>
            </w:tcBorders>
            <w:shd w:val="clear" w:color="auto" w:fill="F2F2F2"/>
            <w:hideMark/>
          </w:tcPr>
          <w:p w14:paraId="04424427" w14:textId="77777777" w:rsidR="00D933B7" w:rsidRPr="0080638F" w:rsidRDefault="00D933B7">
            <w:pPr>
              <w:spacing w:after="0" w:line="240" w:lineRule="auto"/>
              <w:jc w:val="center"/>
              <w:textAlignment w:val="baseline"/>
              <w:rPr>
                <w:rFonts w:ascii="Times New Roman" w:hAnsi="Times New Roman"/>
                <w:b/>
                <w:bCs/>
                <w:lang w:eastAsia="en-IE"/>
              </w:rPr>
            </w:pPr>
          </w:p>
        </w:tc>
        <w:tc>
          <w:tcPr>
            <w:tcW w:w="883" w:type="dxa"/>
            <w:tcBorders>
              <w:top w:val="single" w:sz="6" w:space="0" w:color="8C8C8C"/>
              <w:left w:val="nil"/>
              <w:bottom w:val="single" w:sz="6" w:space="0" w:color="8C8C8C"/>
              <w:right w:val="nil"/>
            </w:tcBorders>
            <w:shd w:val="clear" w:color="auto" w:fill="F2F2F2"/>
            <w:hideMark/>
          </w:tcPr>
          <w:p w14:paraId="7D3D3D9E"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883" w:type="dxa"/>
            <w:tcBorders>
              <w:top w:val="single" w:sz="6" w:space="0" w:color="8C8C8C"/>
              <w:left w:val="nil"/>
              <w:bottom w:val="single" w:sz="6" w:space="0" w:color="8C8C8C"/>
              <w:right w:val="nil"/>
            </w:tcBorders>
            <w:shd w:val="clear" w:color="auto" w:fill="F2F2F2"/>
            <w:hideMark/>
          </w:tcPr>
          <w:p w14:paraId="3171D21B"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884" w:type="dxa"/>
            <w:tcBorders>
              <w:top w:val="single" w:sz="6" w:space="0" w:color="8C8C8C"/>
              <w:left w:val="nil"/>
              <w:bottom w:val="single" w:sz="6" w:space="0" w:color="8C8C8C"/>
              <w:right w:val="nil"/>
            </w:tcBorders>
            <w:shd w:val="clear" w:color="auto" w:fill="F2F2F2"/>
            <w:hideMark/>
          </w:tcPr>
          <w:p w14:paraId="76962B73"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884" w:type="dxa"/>
            <w:tcBorders>
              <w:top w:val="single" w:sz="6" w:space="0" w:color="8C8C8C"/>
              <w:left w:val="nil"/>
              <w:bottom w:val="single" w:sz="6" w:space="0" w:color="8C8C8C"/>
              <w:right w:val="nil"/>
            </w:tcBorders>
            <w:shd w:val="clear" w:color="auto" w:fill="F2F2F2"/>
            <w:hideMark/>
          </w:tcPr>
          <w:p w14:paraId="7A0DCC37"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884" w:type="dxa"/>
            <w:tcBorders>
              <w:top w:val="single" w:sz="6" w:space="0" w:color="8C8C8C"/>
              <w:left w:val="nil"/>
              <w:bottom w:val="single" w:sz="6" w:space="0" w:color="8C8C8C"/>
              <w:right w:val="nil"/>
            </w:tcBorders>
            <w:shd w:val="clear" w:color="auto" w:fill="F2F2F2"/>
            <w:hideMark/>
          </w:tcPr>
          <w:p w14:paraId="7E605A7B"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884" w:type="dxa"/>
            <w:tcBorders>
              <w:top w:val="single" w:sz="6" w:space="0" w:color="8C8C8C"/>
              <w:left w:val="nil"/>
              <w:bottom w:val="single" w:sz="6" w:space="0" w:color="8C8C8C"/>
              <w:right w:val="nil"/>
            </w:tcBorders>
            <w:shd w:val="clear" w:color="auto" w:fill="F2F2F2"/>
            <w:hideMark/>
          </w:tcPr>
          <w:p w14:paraId="517C0E4E"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1196" w:type="dxa"/>
            <w:tcBorders>
              <w:top w:val="single" w:sz="6" w:space="0" w:color="8C8C8C"/>
              <w:left w:val="nil"/>
              <w:bottom w:val="single" w:sz="6" w:space="0" w:color="8C8C8C"/>
              <w:right w:val="nil"/>
            </w:tcBorders>
            <w:shd w:val="clear" w:color="auto" w:fill="F2F2F2"/>
            <w:hideMark/>
          </w:tcPr>
          <w:p w14:paraId="1F3D9649"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1160" w:type="dxa"/>
            <w:tcBorders>
              <w:top w:val="single" w:sz="6" w:space="0" w:color="8C8C8C"/>
              <w:left w:val="nil"/>
              <w:bottom w:val="single" w:sz="6" w:space="0" w:color="8C8C8C"/>
              <w:right w:val="nil"/>
            </w:tcBorders>
            <w:shd w:val="clear" w:color="auto" w:fill="F2F2F2"/>
            <w:hideMark/>
          </w:tcPr>
          <w:p w14:paraId="18BB4118"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80638F" w14:paraId="7F4B933A" w14:textId="77777777">
        <w:trPr>
          <w:trHeight w:val="300"/>
        </w:trPr>
        <w:tc>
          <w:tcPr>
            <w:tcW w:w="1981" w:type="dxa"/>
            <w:tcBorders>
              <w:top w:val="single" w:sz="6" w:space="0" w:color="8C8C8C"/>
              <w:left w:val="nil"/>
              <w:bottom w:val="single" w:sz="6" w:space="0" w:color="8C8C8C"/>
              <w:right w:val="nil"/>
            </w:tcBorders>
            <w:vAlign w:val="center"/>
            <w:hideMark/>
          </w:tcPr>
          <w:p w14:paraId="054229B8" w14:textId="77777777" w:rsidR="00D933B7" w:rsidRPr="0080638F"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883" w:type="dxa"/>
            <w:tcBorders>
              <w:top w:val="single" w:sz="6" w:space="0" w:color="8C8C8C"/>
              <w:left w:val="nil"/>
              <w:bottom w:val="single" w:sz="6" w:space="0" w:color="8C8C8C"/>
              <w:right w:val="nil"/>
            </w:tcBorders>
            <w:hideMark/>
          </w:tcPr>
          <w:p w14:paraId="564721BA"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3" w:type="dxa"/>
            <w:tcBorders>
              <w:top w:val="single" w:sz="6" w:space="0" w:color="8C8C8C"/>
              <w:left w:val="nil"/>
              <w:bottom w:val="single" w:sz="6" w:space="0" w:color="8C8C8C"/>
              <w:right w:val="nil"/>
            </w:tcBorders>
            <w:hideMark/>
          </w:tcPr>
          <w:p w14:paraId="01E5CB05"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67AA2840"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05D70A41"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25B1126B"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151C4C32"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96" w:type="dxa"/>
            <w:tcBorders>
              <w:top w:val="single" w:sz="6" w:space="0" w:color="8C8C8C"/>
              <w:left w:val="nil"/>
              <w:bottom w:val="single" w:sz="6" w:space="0" w:color="8C8C8C"/>
              <w:right w:val="nil"/>
            </w:tcBorders>
            <w:hideMark/>
          </w:tcPr>
          <w:p w14:paraId="79A3CBEA"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60" w:type="dxa"/>
            <w:tcBorders>
              <w:top w:val="single" w:sz="6" w:space="0" w:color="8C8C8C"/>
              <w:left w:val="nil"/>
              <w:bottom w:val="single" w:sz="6" w:space="0" w:color="8C8C8C"/>
              <w:right w:val="nil"/>
            </w:tcBorders>
            <w:hideMark/>
          </w:tcPr>
          <w:p w14:paraId="1BD2C13A"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80638F" w14:paraId="11C32A4F" w14:textId="77777777">
        <w:trPr>
          <w:trHeight w:val="300"/>
        </w:trPr>
        <w:tc>
          <w:tcPr>
            <w:tcW w:w="1981" w:type="dxa"/>
            <w:tcBorders>
              <w:top w:val="single" w:sz="6" w:space="0" w:color="8C8C8C"/>
              <w:left w:val="nil"/>
              <w:bottom w:val="single" w:sz="6" w:space="0" w:color="8C8C8C"/>
              <w:right w:val="nil"/>
            </w:tcBorders>
            <w:shd w:val="clear" w:color="auto" w:fill="F2F2F2"/>
            <w:vAlign w:val="center"/>
            <w:hideMark/>
          </w:tcPr>
          <w:p w14:paraId="115C0B03" w14:textId="77777777" w:rsidR="00D933B7" w:rsidRPr="0080638F"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883" w:type="dxa"/>
            <w:tcBorders>
              <w:top w:val="single" w:sz="6" w:space="0" w:color="8C8C8C"/>
              <w:left w:val="nil"/>
              <w:bottom w:val="single" w:sz="6" w:space="0" w:color="8C8C8C"/>
              <w:right w:val="nil"/>
            </w:tcBorders>
            <w:shd w:val="clear" w:color="auto" w:fill="F2F2F2"/>
            <w:hideMark/>
          </w:tcPr>
          <w:p w14:paraId="131F3E25"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15 434.9</w:t>
            </w:r>
          </w:p>
        </w:tc>
        <w:tc>
          <w:tcPr>
            <w:tcW w:w="883" w:type="dxa"/>
            <w:tcBorders>
              <w:top w:val="single" w:sz="6" w:space="0" w:color="8C8C8C"/>
              <w:left w:val="nil"/>
              <w:bottom w:val="single" w:sz="6" w:space="0" w:color="8C8C8C"/>
              <w:right w:val="nil"/>
            </w:tcBorders>
            <w:shd w:val="clear" w:color="auto" w:fill="F2F2F2"/>
            <w:hideMark/>
          </w:tcPr>
          <w:p w14:paraId="309FD2EE"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5 151.8</w:t>
            </w:r>
          </w:p>
        </w:tc>
        <w:tc>
          <w:tcPr>
            <w:tcW w:w="884" w:type="dxa"/>
            <w:tcBorders>
              <w:top w:val="single" w:sz="6" w:space="0" w:color="8C8C8C"/>
              <w:left w:val="nil"/>
              <w:bottom w:val="single" w:sz="6" w:space="0" w:color="8C8C8C"/>
              <w:right w:val="nil"/>
            </w:tcBorders>
            <w:shd w:val="clear" w:color="auto" w:fill="F2F2F2"/>
            <w:hideMark/>
          </w:tcPr>
          <w:p w14:paraId="7E6BC4DB"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11.5</w:t>
            </w:r>
          </w:p>
        </w:tc>
        <w:tc>
          <w:tcPr>
            <w:tcW w:w="884" w:type="dxa"/>
            <w:tcBorders>
              <w:top w:val="single" w:sz="6" w:space="0" w:color="8C8C8C"/>
              <w:left w:val="nil"/>
              <w:bottom w:val="single" w:sz="6" w:space="0" w:color="8C8C8C"/>
              <w:right w:val="nil"/>
            </w:tcBorders>
            <w:shd w:val="clear" w:color="auto" w:fill="F2F2F2"/>
            <w:hideMark/>
          </w:tcPr>
          <w:p w14:paraId="076C01F1"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1.3</w:t>
            </w:r>
          </w:p>
        </w:tc>
        <w:tc>
          <w:tcPr>
            <w:tcW w:w="884" w:type="dxa"/>
            <w:tcBorders>
              <w:top w:val="single" w:sz="6" w:space="0" w:color="8C8C8C"/>
              <w:left w:val="nil"/>
              <w:bottom w:val="single" w:sz="6" w:space="0" w:color="8C8C8C"/>
              <w:right w:val="nil"/>
            </w:tcBorders>
            <w:shd w:val="clear" w:color="auto" w:fill="F2F2F2"/>
            <w:hideMark/>
          </w:tcPr>
          <w:p w14:paraId="5593421B"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13.5</w:t>
            </w:r>
          </w:p>
        </w:tc>
        <w:tc>
          <w:tcPr>
            <w:tcW w:w="884" w:type="dxa"/>
            <w:tcBorders>
              <w:top w:val="single" w:sz="6" w:space="0" w:color="8C8C8C"/>
              <w:left w:val="nil"/>
              <w:bottom w:val="single" w:sz="6" w:space="0" w:color="8C8C8C"/>
              <w:right w:val="nil"/>
            </w:tcBorders>
            <w:shd w:val="clear" w:color="auto" w:fill="F2F2F2"/>
            <w:hideMark/>
          </w:tcPr>
          <w:p w14:paraId="0D5BF18F"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96" w:type="dxa"/>
            <w:tcBorders>
              <w:top w:val="single" w:sz="6" w:space="0" w:color="8C8C8C"/>
              <w:left w:val="nil"/>
              <w:bottom w:val="single" w:sz="6" w:space="0" w:color="8C8C8C"/>
              <w:right w:val="nil"/>
            </w:tcBorders>
            <w:shd w:val="clear" w:color="auto" w:fill="F2F2F2"/>
            <w:hideMark/>
          </w:tcPr>
          <w:p w14:paraId="1B4EB612"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60" w:type="dxa"/>
            <w:tcBorders>
              <w:top w:val="single" w:sz="6" w:space="0" w:color="8C8C8C"/>
              <w:left w:val="nil"/>
              <w:bottom w:val="single" w:sz="6" w:space="0" w:color="8C8C8C"/>
              <w:right w:val="nil"/>
            </w:tcBorders>
            <w:shd w:val="clear" w:color="auto" w:fill="F2F2F2"/>
            <w:hideMark/>
          </w:tcPr>
          <w:p w14:paraId="35AB9014"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20 613.0</w:t>
            </w:r>
          </w:p>
        </w:tc>
      </w:tr>
      <w:tr w:rsidR="00D933B7" w:rsidRPr="0080638F" w14:paraId="0AAAAFE0" w14:textId="77777777">
        <w:trPr>
          <w:trHeight w:val="300"/>
        </w:trPr>
        <w:tc>
          <w:tcPr>
            <w:tcW w:w="1981" w:type="dxa"/>
            <w:tcBorders>
              <w:top w:val="single" w:sz="6" w:space="0" w:color="8C8C8C"/>
              <w:left w:val="nil"/>
              <w:bottom w:val="single" w:sz="6" w:space="0" w:color="8C8C8C"/>
              <w:right w:val="nil"/>
            </w:tcBorders>
            <w:vAlign w:val="center"/>
            <w:hideMark/>
          </w:tcPr>
          <w:p w14:paraId="073AC06A" w14:textId="77777777" w:rsidR="00D933B7" w:rsidRPr="0080638F"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883" w:type="dxa"/>
            <w:tcBorders>
              <w:top w:val="single" w:sz="6" w:space="0" w:color="8C8C8C"/>
              <w:left w:val="nil"/>
              <w:bottom w:val="single" w:sz="6" w:space="0" w:color="8C8C8C"/>
              <w:right w:val="nil"/>
            </w:tcBorders>
            <w:hideMark/>
          </w:tcPr>
          <w:p w14:paraId="73F46052"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3" w:type="dxa"/>
            <w:tcBorders>
              <w:top w:val="single" w:sz="6" w:space="0" w:color="8C8C8C"/>
              <w:left w:val="nil"/>
              <w:bottom w:val="single" w:sz="6" w:space="0" w:color="8C8C8C"/>
              <w:right w:val="nil"/>
            </w:tcBorders>
            <w:hideMark/>
          </w:tcPr>
          <w:p w14:paraId="01202460"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492030A5"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72F70581"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099B09D2"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hideMark/>
          </w:tcPr>
          <w:p w14:paraId="1BD47CC2"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96" w:type="dxa"/>
            <w:tcBorders>
              <w:top w:val="single" w:sz="6" w:space="0" w:color="8C8C8C"/>
              <w:left w:val="nil"/>
              <w:bottom w:val="single" w:sz="6" w:space="0" w:color="8C8C8C"/>
              <w:right w:val="nil"/>
            </w:tcBorders>
            <w:hideMark/>
          </w:tcPr>
          <w:p w14:paraId="41C2CC2F"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60" w:type="dxa"/>
            <w:tcBorders>
              <w:top w:val="single" w:sz="6" w:space="0" w:color="8C8C8C"/>
              <w:left w:val="nil"/>
              <w:bottom w:val="single" w:sz="6" w:space="0" w:color="8C8C8C"/>
              <w:right w:val="nil"/>
            </w:tcBorders>
            <w:hideMark/>
          </w:tcPr>
          <w:p w14:paraId="691FF945"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80638F" w14:paraId="6F89CCCF" w14:textId="77777777">
        <w:trPr>
          <w:trHeight w:val="300"/>
        </w:trPr>
        <w:tc>
          <w:tcPr>
            <w:tcW w:w="1981" w:type="dxa"/>
            <w:tcBorders>
              <w:top w:val="single" w:sz="6" w:space="0" w:color="8C8C8C"/>
              <w:left w:val="nil"/>
              <w:bottom w:val="single" w:sz="6" w:space="0" w:color="8C8C8C"/>
              <w:right w:val="nil"/>
            </w:tcBorders>
            <w:shd w:val="clear" w:color="auto" w:fill="F2F2F2"/>
            <w:vAlign w:val="center"/>
            <w:hideMark/>
          </w:tcPr>
          <w:p w14:paraId="5129D5C1" w14:textId="77777777" w:rsidR="00D933B7" w:rsidRPr="0080638F"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883" w:type="dxa"/>
            <w:tcBorders>
              <w:top w:val="single" w:sz="6" w:space="0" w:color="8C8C8C"/>
              <w:left w:val="nil"/>
              <w:bottom w:val="single" w:sz="6" w:space="0" w:color="8C8C8C"/>
              <w:right w:val="nil"/>
            </w:tcBorders>
            <w:shd w:val="clear" w:color="auto" w:fill="F2F2F2"/>
            <w:hideMark/>
          </w:tcPr>
          <w:p w14:paraId="4CFA1B7D"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3" w:type="dxa"/>
            <w:tcBorders>
              <w:top w:val="single" w:sz="6" w:space="0" w:color="8C8C8C"/>
              <w:left w:val="nil"/>
              <w:bottom w:val="single" w:sz="6" w:space="0" w:color="8C8C8C"/>
              <w:right w:val="nil"/>
            </w:tcBorders>
            <w:shd w:val="clear" w:color="auto" w:fill="F2F2F2"/>
            <w:hideMark/>
          </w:tcPr>
          <w:p w14:paraId="31FD641A"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shd w:val="clear" w:color="auto" w:fill="F2F2F2"/>
            <w:hideMark/>
          </w:tcPr>
          <w:p w14:paraId="60F5FD2E"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shd w:val="clear" w:color="auto" w:fill="F2F2F2"/>
            <w:hideMark/>
          </w:tcPr>
          <w:p w14:paraId="57FEAF57"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shd w:val="clear" w:color="auto" w:fill="F2F2F2"/>
            <w:hideMark/>
          </w:tcPr>
          <w:p w14:paraId="60999071"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884" w:type="dxa"/>
            <w:tcBorders>
              <w:top w:val="single" w:sz="6" w:space="0" w:color="8C8C8C"/>
              <w:left w:val="nil"/>
              <w:bottom w:val="single" w:sz="6" w:space="0" w:color="8C8C8C"/>
              <w:right w:val="nil"/>
            </w:tcBorders>
            <w:shd w:val="clear" w:color="auto" w:fill="F2F2F2"/>
            <w:hideMark/>
          </w:tcPr>
          <w:p w14:paraId="7E473835"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96" w:type="dxa"/>
            <w:tcBorders>
              <w:top w:val="single" w:sz="6" w:space="0" w:color="8C8C8C"/>
              <w:left w:val="nil"/>
              <w:bottom w:val="single" w:sz="6" w:space="0" w:color="8C8C8C"/>
              <w:right w:val="nil"/>
            </w:tcBorders>
            <w:shd w:val="clear" w:color="auto" w:fill="F2F2F2"/>
            <w:hideMark/>
          </w:tcPr>
          <w:p w14:paraId="0D443E72"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1160" w:type="dxa"/>
            <w:tcBorders>
              <w:top w:val="single" w:sz="6" w:space="0" w:color="8C8C8C"/>
              <w:left w:val="nil"/>
              <w:bottom w:val="single" w:sz="6" w:space="0" w:color="8C8C8C"/>
              <w:right w:val="nil"/>
            </w:tcBorders>
            <w:shd w:val="clear" w:color="auto" w:fill="F2F2F2"/>
            <w:hideMark/>
          </w:tcPr>
          <w:p w14:paraId="0E1C5231" w14:textId="77777777" w:rsidR="00D933B7" w:rsidRPr="003040E3"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80638F" w14:paraId="6496C2BF" w14:textId="77777777">
        <w:trPr>
          <w:trHeight w:val="300"/>
        </w:trPr>
        <w:tc>
          <w:tcPr>
            <w:tcW w:w="1981" w:type="dxa"/>
            <w:tcBorders>
              <w:top w:val="single" w:sz="6" w:space="0" w:color="8C8C8C"/>
              <w:left w:val="nil"/>
              <w:bottom w:val="single" w:sz="6" w:space="0" w:color="8C8C8C"/>
              <w:right w:val="nil"/>
            </w:tcBorders>
            <w:vAlign w:val="center"/>
            <w:hideMark/>
          </w:tcPr>
          <w:p w14:paraId="14830515" w14:textId="77777777" w:rsidR="00D933B7" w:rsidRPr="0080638F"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883" w:type="dxa"/>
            <w:tcBorders>
              <w:top w:val="single" w:sz="6" w:space="0" w:color="8C8C8C"/>
              <w:left w:val="nil"/>
              <w:bottom w:val="single" w:sz="6" w:space="0" w:color="8C8C8C"/>
              <w:right w:val="nil"/>
            </w:tcBorders>
            <w:hideMark/>
          </w:tcPr>
          <w:p w14:paraId="0166AF0E"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15 434.9</w:t>
            </w:r>
          </w:p>
        </w:tc>
        <w:tc>
          <w:tcPr>
            <w:tcW w:w="883" w:type="dxa"/>
            <w:tcBorders>
              <w:top w:val="single" w:sz="6" w:space="0" w:color="8C8C8C"/>
              <w:left w:val="nil"/>
              <w:bottom w:val="single" w:sz="6" w:space="0" w:color="8C8C8C"/>
              <w:right w:val="nil"/>
            </w:tcBorders>
            <w:hideMark/>
          </w:tcPr>
          <w:p w14:paraId="5B5656F2"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5 151.8</w:t>
            </w:r>
          </w:p>
        </w:tc>
        <w:tc>
          <w:tcPr>
            <w:tcW w:w="884" w:type="dxa"/>
            <w:tcBorders>
              <w:top w:val="single" w:sz="6" w:space="0" w:color="8C8C8C"/>
              <w:left w:val="nil"/>
              <w:bottom w:val="single" w:sz="6" w:space="0" w:color="8C8C8C"/>
              <w:right w:val="nil"/>
            </w:tcBorders>
            <w:hideMark/>
          </w:tcPr>
          <w:p w14:paraId="1A5257DC"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 xml:space="preserve"> 11.5</w:t>
            </w:r>
          </w:p>
        </w:tc>
        <w:tc>
          <w:tcPr>
            <w:tcW w:w="884" w:type="dxa"/>
            <w:tcBorders>
              <w:top w:val="single" w:sz="6" w:space="0" w:color="8C8C8C"/>
              <w:left w:val="nil"/>
              <w:bottom w:val="single" w:sz="6" w:space="0" w:color="8C8C8C"/>
              <w:right w:val="nil"/>
            </w:tcBorders>
            <w:hideMark/>
          </w:tcPr>
          <w:p w14:paraId="64015EF9"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 xml:space="preserve"> 1.3</w:t>
            </w:r>
          </w:p>
        </w:tc>
        <w:tc>
          <w:tcPr>
            <w:tcW w:w="884" w:type="dxa"/>
            <w:tcBorders>
              <w:top w:val="single" w:sz="6" w:space="0" w:color="8C8C8C"/>
              <w:left w:val="nil"/>
              <w:bottom w:val="single" w:sz="6" w:space="0" w:color="8C8C8C"/>
              <w:right w:val="nil"/>
            </w:tcBorders>
            <w:hideMark/>
          </w:tcPr>
          <w:p w14:paraId="23A55E4F"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 xml:space="preserve"> 13.5</w:t>
            </w:r>
          </w:p>
        </w:tc>
        <w:tc>
          <w:tcPr>
            <w:tcW w:w="884" w:type="dxa"/>
            <w:tcBorders>
              <w:top w:val="single" w:sz="6" w:space="0" w:color="8C8C8C"/>
              <w:left w:val="nil"/>
              <w:bottom w:val="single" w:sz="6" w:space="0" w:color="8C8C8C"/>
              <w:right w:val="nil"/>
            </w:tcBorders>
            <w:hideMark/>
          </w:tcPr>
          <w:p w14:paraId="1A1FCD1A"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 xml:space="preserve"> 0.0</w:t>
            </w:r>
          </w:p>
        </w:tc>
        <w:tc>
          <w:tcPr>
            <w:tcW w:w="1196" w:type="dxa"/>
            <w:tcBorders>
              <w:top w:val="single" w:sz="6" w:space="0" w:color="8C8C8C"/>
              <w:left w:val="nil"/>
              <w:bottom w:val="single" w:sz="6" w:space="0" w:color="8C8C8C"/>
              <w:right w:val="nil"/>
            </w:tcBorders>
            <w:hideMark/>
          </w:tcPr>
          <w:p w14:paraId="510C0E19"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 xml:space="preserve"> 0.0</w:t>
            </w:r>
          </w:p>
        </w:tc>
        <w:tc>
          <w:tcPr>
            <w:tcW w:w="1160" w:type="dxa"/>
            <w:tcBorders>
              <w:top w:val="single" w:sz="6" w:space="0" w:color="8C8C8C"/>
              <w:left w:val="nil"/>
              <w:bottom w:val="single" w:sz="6" w:space="0" w:color="8C8C8C"/>
              <w:right w:val="nil"/>
            </w:tcBorders>
            <w:hideMark/>
          </w:tcPr>
          <w:p w14:paraId="5685C300" w14:textId="77777777" w:rsidR="00D933B7" w:rsidRPr="003040E3" w:rsidRDefault="00D933B7">
            <w:pPr>
              <w:spacing w:after="0" w:line="240" w:lineRule="auto"/>
              <w:jc w:val="right"/>
              <w:textAlignment w:val="baseline"/>
              <w:rPr>
                <w:rFonts w:ascii="Times New Roman" w:hAnsi="Times New Roman"/>
                <w:b/>
                <w:bCs/>
                <w:sz w:val="22"/>
                <w:szCs w:val="22"/>
                <w:lang w:eastAsia="en-IE"/>
              </w:rPr>
            </w:pPr>
            <w:r w:rsidRPr="001F2F66">
              <w:rPr>
                <w:sz w:val="22"/>
                <w:szCs w:val="22"/>
              </w:rPr>
              <w:t>20 613.0</w:t>
            </w:r>
          </w:p>
        </w:tc>
      </w:tr>
    </w:tbl>
    <w:p w14:paraId="06B9FADF" w14:textId="77777777" w:rsidR="00D933B7" w:rsidRPr="0080638F" w:rsidRDefault="00D933B7" w:rsidP="00D933B7">
      <w:pPr>
        <w:spacing w:after="0" w:line="240" w:lineRule="auto"/>
        <w:ind w:left="285" w:hanging="285"/>
        <w:textAlignment w:val="baseline"/>
        <w:rPr>
          <w:rFonts w:cs="Segoe UI"/>
          <w:sz w:val="18"/>
          <w:szCs w:val="18"/>
          <w:lang w:eastAsia="en-IE"/>
        </w:rPr>
      </w:pPr>
    </w:p>
    <w:p w14:paraId="27D9FC8D" w14:textId="77777777" w:rsidR="00D933B7" w:rsidRPr="0080638F" w:rsidRDefault="00D933B7" w:rsidP="00D933B7">
      <w:pPr>
        <w:spacing w:after="0" w:line="240" w:lineRule="auto"/>
        <w:textAlignment w:val="baseline"/>
        <w:rPr>
          <w:rFonts w:cs="Segoe UI"/>
          <w:sz w:val="18"/>
          <w:szCs w:val="18"/>
          <w:lang w:eastAsia="en-IE"/>
        </w:rPr>
      </w:pPr>
    </w:p>
    <w:p w14:paraId="70BA8842" w14:textId="77777777" w:rsidR="00D933B7" w:rsidRPr="0080638F" w:rsidRDefault="00D933B7" w:rsidP="00D933B7">
      <w:pPr>
        <w:spacing w:after="0" w:line="240" w:lineRule="auto"/>
        <w:textAlignment w:val="baseline"/>
        <w:rPr>
          <w:rFonts w:cs="Segoe UI"/>
          <w:sz w:val="18"/>
          <w:szCs w:val="18"/>
          <w:lang w:eastAsia="en-IE"/>
        </w:rPr>
      </w:pPr>
    </w:p>
    <w:p w14:paraId="3F0A406A" w14:textId="77777777" w:rsidR="00D933B7" w:rsidRPr="0080638F" w:rsidRDefault="00D933B7" w:rsidP="00D933B7">
      <w:pPr>
        <w:spacing w:after="0" w:line="240" w:lineRule="auto"/>
        <w:textAlignment w:val="baseline"/>
        <w:rPr>
          <w:rFonts w:cs="Segoe UI"/>
          <w:sz w:val="18"/>
          <w:szCs w:val="18"/>
          <w:lang w:eastAsia="en-IE"/>
        </w:rPr>
      </w:pPr>
    </w:p>
    <w:p w14:paraId="075606D7" w14:textId="77777777" w:rsidR="00D933B7" w:rsidRPr="0080638F"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0638F" w14:paraId="02B2864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A5121E7" w14:textId="77777777" w:rsidR="00D933B7" w:rsidRPr="0080638F"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58E4C72"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1F178DBA"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5A4EA04"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0638F" w14:paraId="1FD3AF7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5D71290" w14:textId="77777777" w:rsidR="00D933B7" w:rsidRPr="0080638F"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76EFE8F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66 343.1</w:t>
            </w:r>
          </w:p>
        </w:tc>
        <w:tc>
          <w:tcPr>
            <w:tcW w:w="2400" w:type="dxa"/>
            <w:tcBorders>
              <w:top w:val="single" w:sz="6" w:space="0" w:color="8C8C8C"/>
              <w:left w:val="nil"/>
              <w:bottom w:val="single" w:sz="6" w:space="0" w:color="8C8C8C"/>
              <w:right w:val="nil"/>
            </w:tcBorders>
            <w:shd w:val="clear" w:color="auto" w:fill="FFFFFF"/>
            <w:hideMark/>
          </w:tcPr>
          <w:p w14:paraId="6CC85318" w14:textId="2D70060A" w:rsidR="00D933B7" w:rsidRPr="001F2F66" w:rsidRDefault="00F730FF">
            <w:pPr>
              <w:spacing w:after="0" w:line="240" w:lineRule="auto"/>
              <w:jc w:val="right"/>
              <w:textAlignment w:val="baseline"/>
              <w:rPr>
                <w:rFonts w:ascii="Times New Roman" w:hAnsi="Times New Roman"/>
                <w:sz w:val="22"/>
                <w:szCs w:val="22"/>
                <w:lang w:eastAsia="en-IE"/>
              </w:rPr>
            </w:pPr>
            <w:r>
              <w:rPr>
                <w:sz w:val="22"/>
                <w:szCs w:val="22"/>
              </w:rPr>
              <w:t>95 300.06</w:t>
            </w:r>
          </w:p>
        </w:tc>
        <w:tc>
          <w:tcPr>
            <w:tcW w:w="2400" w:type="dxa"/>
            <w:tcBorders>
              <w:top w:val="single" w:sz="6" w:space="0" w:color="8C8C8C"/>
              <w:left w:val="nil"/>
              <w:bottom w:val="single" w:sz="6" w:space="0" w:color="8C8C8C"/>
              <w:right w:val="nil"/>
            </w:tcBorders>
            <w:shd w:val="clear" w:color="auto" w:fill="FFFFFF"/>
            <w:hideMark/>
          </w:tcPr>
          <w:p w14:paraId="5C28AF23" w14:textId="3DA4676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69.</w:t>
            </w:r>
            <w:r w:rsidR="00F730FF">
              <w:rPr>
                <w:sz w:val="22"/>
                <w:szCs w:val="22"/>
              </w:rPr>
              <w:t>5</w:t>
            </w:r>
            <w:r w:rsidRPr="001F2F66">
              <w:rPr>
                <w:sz w:val="22"/>
                <w:szCs w:val="22"/>
              </w:rPr>
              <w:t>%</w:t>
            </w:r>
          </w:p>
        </w:tc>
      </w:tr>
      <w:tr w:rsidR="00D933B7" w:rsidRPr="0080638F" w14:paraId="2397A69A"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6FEB189" w14:textId="77777777" w:rsidR="00D933B7" w:rsidRPr="0080638F"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3ED97A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14 315.8</w:t>
            </w:r>
          </w:p>
        </w:tc>
        <w:tc>
          <w:tcPr>
            <w:tcW w:w="2400" w:type="dxa"/>
            <w:tcBorders>
              <w:top w:val="single" w:sz="6" w:space="0" w:color="8C8C8C"/>
              <w:left w:val="nil"/>
              <w:bottom w:val="single" w:sz="6" w:space="0" w:color="8C8C8C"/>
              <w:right w:val="nil"/>
            </w:tcBorders>
            <w:shd w:val="clear" w:color="auto" w:fill="FFFFFF"/>
            <w:hideMark/>
          </w:tcPr>
          <w:p w14:paraId="0CE0CFE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27953ED1" w14:textId="671FB5FA" w:rsidR="00D933B7" w:rsidRPr="001F2F66" w:rsidRDefault="00F730FF">
            <w:pPr>
              <w:spacing w:after="0" w:line="240" w:lineRule="auto"/>
              <w:jc w:val="right"/>
              <w:textAlignment w:val="baseline"/>
              <w:rPr>
                <w:rFonts w:ascii="Times New Roman" w:hAnsi="Times New Roman"/>
                <w:sz w:val="22"/>
                <w:szCs w:val="22"/>
                <w:lang w:eastAsia="en-IE"/>
              </w:rPr>
            </w:pPr>
            <w:r>
              <w:rPr>
                <w:sz w:val="22"/>
                <w:szCs w:val="22"/>
              </w:rPr>
              <w:t>15.0</w:t>
            </w:r>
            <w:r w:rsidR="00D933B7" w:rsidRPr="001F2F66">
              <w:rPr>
                <w:sz w:val="22"/>
                <w:szCs w:val="22"/>
              </w:rPr>
              <w:t>%</w:t>
            </w:r>
          </w:p>
        </w:tc>
      </w:tr>
    </w:tbl>
    <w:p w14:paraId="0BDF3126" w14:textId="77777777" w:rsidR="00D933B7" w:rsidRDefault="00D933B7" w:rsidP="00D933B7">
      <w:pPr>
        <w:spacing w:after="0" w:line="240" w:lineRule="auto"/>
        <w:textAlignment w:val="baseline"/>
        <w:rPr>
          <w:rFonts w:ascii="Segoe UI" w:hAnsi="Segoe UI" w:cs="Segoe UI"/>
          <w:sz w:val="18"/>
          <w:szCs w:val="18"/>
          <w:lang w:eastAsia="en-IE"/>
        </w:rPr>
      </w:pPr>
    </w:p>
    <w:p w14:paraId="0C6D320F" w14:textId="77777777" w:rsidR="00D933B7" w:rsidRPr="0080638F" w:rsidRDefault="00D933B7" w:rsidP="00D933B7">
      <w:pPr>
        <w:spacing w:after="0" w:line="240" w:lineRule="auto"/>
        <w:textAlignment w:val="baseline"/>
        <w:rPr>
          <w:rFonts w:ascii="Segoe UI" w:hAnsi="Segoe UI" w:cs="Segoe UI"/>
          <w:sz w:val="18"/>
          <w:szCs w:val="18"/>
          <w:lang w:eastAsia="en-IE"/>
        </w:rPr>
      </w:pPr>
    </w:p>
    <w:p w14:paraId="54262637" w14:textId="77777777" w:rsidR="00D933B7" w:rsidRPr="0080638F" w:rsidRDefault="00D933B7" w:rsidP="00D933B7">
      <w:pPr>
        <w:spacing w:after="0" w:line="240" w:lineRule="auto"/>
        <w:textAlignment w:val="baseline"/>
        <w:rPr>
          <w:rFonts w:ascii="Segoe UI" w:hAnsi="Segoe UI" w:cs="Segoe UI"/>
          <w:sz w:val="18"/>
          <w:szCs w:val="18"/>
          <w:lang w:eastAsia="en-IE"/>
        </w:rPr>
      </w:pPr>
    </w:p>
    <w:p w14:paraId="5694F1BB" w14:textId="77777777" w:rsidR="00D933B7" w:rsidRPr="008E4A0E"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w:t>
      </w:r>
      <w:r w:rsidRPr="001F2F66">
        <w:rPr>
          <w:lang w:eastAsia="en-IE"/>
        </w:rPr>
        <w:t>REACT-EU</w:t>
      </w:r>
      <w:r>
        <w:rPr>
          <w:rFonts w:cs="Segoe UI"/>
          <w:lang w:eastAsia="en-IE"/>
        </w:rPr>
        <w:t xml:space="preserve"> (million EUR):</w:t>
      </w:r>
      <w:r>
        <w:rPr>
          <w:rFonts w:ascii="Calibri" w:hAnsi="Calibri" w:cs="Calibri"/>
          <w:lang w:eastAsia="en-IE"/>
        </w:rPr>
        <w:t xml:space="preserve">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0638F" w14:paraId="5C3A7E8B"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2B0A8666" w14:textId="77777777" w:rsidR="00D933B7" w:rsidRPr="0080638F"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4DD2CD5F"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2B1D98F1"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298130D1"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0638F" w14:paraId="21702C06"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B157250" w14:textId="77777777" w:rsidR="00D933B7" w:rsidRPr="0080638F"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10CF3C6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20 596.0</w:t>
            </w:r>
          </w:p>
        </w:tc>
        <w:tc>
          <w:tcPr>
            <w:tcW w:w="2400" w:type="dxa"/>
            <w:tcBorders>
              <w:top w:val="single" w:sz="6" w:space="0" w:color="8C8C8C"/>
              <w:left w:val="nil"/>
              <w:bottom w:val="single" w:sz="6" w:space="0" w:color="8C8C8C"/>
              <w:right w:val="nil"/>
            </w:tcBorders>
            <w:shd w:val="clear" w:color="auto" w:fill="FFFFFF"/>
            <w:hideMark/>
          </w:tcPr>
          <w:p w14:paraId="794D375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20 613.0</w:t>
            </w:r>
          </w:p>
        </w:tc>
        <w:tc>
          <w:tcPr>
            <w:tcW w:w="2400" w:type="dxa"/>
            <w:tcBorders>
              <w:top w:val="single" w:sz="6" w:space="0" w:color="8C8C8C"/>
              <w:left w:val="nil"/>
              <w:bottom w:val="single" w:sz="6" w:space="0" w:color="8C8C8C"/>
              <w:right w:val="nil"/>
            </w:tcBorders>
            <w:shd w:val="clear" w:color="auto" w:fill="FFFFFF"/>
            <w:hideMark/>
          </w:tcPr>
          <w:p w14:paraId="22513BC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99.9%</w:t>
            </w:r>
          </w:p>
        </w:tc>
      </w:tr>
      <w:tr w:rsidR="00D933B7" w:rsidRPr="0080638F" w14:paraId="7B14E4BC"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755A204" w14:textId="77777777" w:rsidR="00D933B7" w:rsidRPr="0080638F"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5B356A5D" w14:textId="469536AD" w:rsidR="00D933B7" w:rsidRPr="001F2F66" w:rsidRDefault="00B571F0">
            <w:pPr>
              <w:spacing w:after="0" w:line="240" w:lineRule="auto"/>
              <w:jc w:val="right"/>
              <w:textAlignment w:val="baseline"/>
              <w:rPr>
                <w:rFonts w:ascii="Times New Roman" w:hAnsi="Times New Roman"/>
                <w:sz w:val="22"/>
                <w:szCs w:val="22"/>
                <w:lang w:eastAsia="en-IE"/>
              </w:rPr>
            </w:pPr>
            <w:r>
              <w:rPr>
                <w:sz w:val="22"/>
                <w:szCs w:val="22"/>
              </w:rPr>
              <w:t>20</w:t>
            </w:r>
            <w:r w:rsidR="00F37D5A">
              <w:rPr>
                <w:sz w:val="22"/>
                <w:szCs w:val="22"/>
              </w:rPr>
              <w:t xml:space="preserve"> 246.5</w:t>
            </w:r>
          </w:p>
        </w:tc>
        <w:tc>
          <w:tcPr>
            <w:tcW w:w="2400" w:type="dxa"/>
            <w:tcBorders>
              <w:top w:val="single" w:sz="6" w:space="0" w:color="8C8C8C"/>
              <w:left w:val="nil"/>
              <w:bottom w:val="single" w:sz="6" w:space="0" w:color="8C8C8C"/>
              <w:right w:val="nil"/>
            </w:tcBorders>
            <w:shd w:val="clear" w:color="auto" w:fill="FFFFFF"/>
            <w:hideMark/>
          </w:tcPr>
          <w:p w14:paraId="2B3E55B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116C1957" w14:textId="655F522D" w:rsidR="00D933B7" w:rsidRPr="001F2F66" w:rsidRDefault="00F37D5A">
            <w:pPr>
              <w:spacing w:after="0" w:line="240" w:lineRule="auto"/>
              <w:jc w:val="right"/>
              <w:textAlignment w:val="baseline"/>
              <w:rPr>
                <w:rFonts w:ascii="Times New Roman" w:hAnsi="Times New Roman"/>
                <w:sz w:val="22"/>
                <w:szCs w:val="22"/>
                <w:lang w:eastAsia="en-IE"/>
              </w:rPr>
            </w:pPr>
            <w:r>
              <w:rPr>
                <w:sz w:val="22"/>
                <w:szCs w:val="22"/>
              </w:rPr>
              <w:t>98.2</w:t>
            </w:r>
            <w:r w:rsidR="00D933B7" w:rsidRPr="001F2F66">
              <w:rPr>
                <w:sz w:val="22"/>
                <w:szCs w:val="22"/>
              </w:rPr>
              <w:t>%</w:t>
            </w:r>
          </w:p>
        </w:tc>
      </w:tr>
    </w:tbl>
    <w:p w14:paraId="6B980119" w14:textId="77777777" w:rsidR="00D933B7" w:rsidRPr="0080638F" w:rsidRDefault="00D933B7" w:rsidP="00D933B7">
      <w:pPr>
        <w:spacing w:after="0" w:line="240" w:lineRule="auto"/>
        <w:textAlignment w:val="baseline"/>
        <w:rPr>
          <w:rFonts w:ascii="Segoe UI" w:hAnsi="Segoe UI" w:cs="Segoe UI"/>
          <w:sz w:val="18"/>
          <w:szCs w:val="18"/>
          <w:lang w:eastAsia="en-IE"/>
        </w:rPr>
      </w:pPr>
    </w:p>
    <w:p w14:paraId="416EFF36" w14:textId="77777777" w:rsidR="00D933B7" w:rsidRPr="0080638F" w:rsidRDefault="00D933B7" w:rsidP="00D933B7">
      <w:pPr>
        <w:spacing w:after="0" w:line="240" w:lineRule="auto"/>
        <w:textAlignment w:val="baseline"/>
        <w:rPr>
          <w:rFonts w:ascii="Segoe UI" w:hAnsi="Segoe UI" w:cs="Segoe UI"/>
          <w:sz w:val="18"/>
          <w:szCs w:val="18"/>
          <w:lang w:eastAsia="en-IE"/>
        </w:rPr>
      </w:pPr>
    </w:p>
    <w:p w14:paraId="5A41A072" w14:textId="77777777" w:rsidR="00D933B7" w:rsidRPr="0080638F"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2B5097C" w14:textId="77777777" w:rsidR="00D933B7" w:rsidRPr="0080638F"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1639AC3F" w14:textId="77777777" w:rsidR="00D933B7" w:rsidRPr="0080638F" w:rsidRDefault="00D933B7" w:rsidP="00F72C99">
      <w:pPr>
        <w:pStyle w:val="Heading2"/>
        <w:rPr>
          <w:rFonts w:eastAsiaTheme="majorEastAsia"/>
          <w:lang w:eastAsia="en-GB"/>
        </w:rPr>
      </w:pPr>
      <w:r>
        <w:rPr>
          <w:rFonts w:eastAsiaTheme="majorEastAsia"/>
          <w:lang w:eastAsia="en-GB"/>
        </w:rPr>
        <w:t>Implementation and performance</w:t>
      </w:r>
    </w:p>
    <w:p w14:paraId="3D91AA54" w14:textId="77777777" w:rsidR="00D933B7" w:rsidRPr="0080638F"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80638F" w14:paraId="6D502F02"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18403042" w14:textId="77777777" w:rsidR="00D933B7" w:rsidRPr="0080638F" w:rsidRDefault="00D933B7">
            <w:pPr>
              <w:spacing w:after="0" w:line="240" w:lineRule="auto"/>
              <w:textAlignment w:val="baseline"/>
              <w:rPr>
                <w:rFonts w:ascii="Segoe UI" w:hAnsi="Segoe UI" w:cs="Segoe UI"/>
                <w:b/>
                <w:bCs/>
                <w:sz w:val="18"/>
                <w:szCs w:val="18"/>
                <w:lang w:eastAsia="en-IE"/>
              </w:rPr>
            </w:pPr>
            <w:bookmarkStart w:id="60" w:name="_Hlk226645076"/>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71882259"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0E9AB063"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5F6D89C6"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084B5989"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4DB67FC3"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80638F" w14:paraId="77086B80" w14:textId="77777777">
        <w:trPr>
          <w:trHeight w:val="300"/>
        </w:trPr>
        <w:tc>
          <w:tcPr>
            <w:tcW w:w="1984" w:type="dxa"/>
            <w:tcBorders>
              <w:top w:val="single" w:sz="6" w:space="0" w:color="8C8C8C"/>
              <w:left w:val="nil"/>
              <w:bottom w:val="single" w:sz="6" w:space="0" w:color="8C8C8C"/>
              <w:right w:val="nil"/>
            </w:tcBorders>
            <w:hideMark/>
          </w:tcPr>
          <w:p w14:paraId="38285165" w14:textId="77777777" w:rsidR="00D933B7" w:rsidRPr="0080638F" w:rsidRDefault="00D933B7">
            <w:pPr>
              <w:spacing w:after="0" w:line="240" w:lineRule="auto"/>
              <w:textAlignment w:val="baseline"/>
              <w:rPr>
                <w:rFonts w:cs="Segoe UI"/>
                <w:sz w:val="20"/>
                <w:lang w:eastAsia="en-IE"/>
              </w:rPr>
            </w:pPr>
            <w:r>
              <w:rPr>
                <w:rFonts w:cs="Segoe UI"/>
                <w:sz w:val="20"/>
                <w:lang w:eastAsia="en-IE"/>
              </w:rPr>
              <w:t>Unemployed participants reached</w:t>
            </w:r>
          </w:p>
        </w:tc>
        <w:tc>
          <w:tcPr>
            <w:tcW w:w="1524" w:type="dxa"/>
            <w:tcBorders>
              <w:top w:val="single" w:sz="6" w:space="0" w:color="8C8C8C"/>
              <w:left w:val="nil"/>
              <w:bottom w:val="single" w:sz="6" w:space="0" w:color="8C8C8C"/>
              <w:right w:val="nil"/>
            </w:tcBorders>
            <w:hideMark/>
          </w:tcPr>
          <w:p w14:paraId="7DC7584B"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639335D2"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26%</w:t>
            </w:r>
          </w:p>
        </w:tc>
        <w:tc>
          <w:tcPr>
            <w:tcW w:w="1488" w:type="dxa"/>
            <w:tcBorders>
              <w:top w:val="single" w:sz="6" w:space="0" w:color="8C8C8C"/>
              <w:left w:val="nil"/>
              <w:bottom w:val="single" w:sz="6" w:space="0" w:color="8C8C8C"/>
              <w:right w:val="nil"/>
            </w:tcBorders>
            <w:hideMark/>
          </w:tcPr>
          <w:p w14:paraId="2184ADCE"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21.5</w:t>
            </w:r>
            <w:r>
              <w:rPr>
                <w:rFonts w:ascii="Calibri" w:hAnsi="Calibri" w:cs="Calibri"/>
                <w:sz w:val="20"/>
                <w:lang w:eastAsia="en-IE"/>
              </w:rPr>
              <w:t> </w:t>
            </w:r>
            <w:r>
              <w:rPr>
                <w:rFonts w:cs="Segoe UI"/>
                <w:sz w:val="20"/>
                <w:lang w:eastAsia="en-IE"/>
              </w:rPr>
              <w:t>million in 2029</w:t>
            </w:r>
          </w:p>
        </w:tc>
        <w:tc>
          <w:tcPr>
            <w:tcW w:w="1535" w:type="dxa"/>
            <w:tcBorders>
              <w:top w:val="single" w:sz="6" w:space="0" w:color="8C8C8C"/>
              <w:left w:val="nil"/>
              <w:bottom w:val="single" w:sz="6" w:space="0" w:color="8C8C8C"/>
              <w:right w:val="nil"/>
            </w:tcBorders>
            <w:hideMark/>
          </w:tcPr>
          <w:p w14:paraId="7A0C7C9E"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5.5</w:t>
            </w:r>
            <w:r>
              <w:rPr>
                <w:rFonts w:ascii="Calibri" w:hAnsi="Calibri" w:cs="Calibri"/>
                <w:sz w:val="20"/>
                <w:lang w:eastAsia="en-IE"/>
              </w:rPr>
              <w:t> </w:t>
            </w:r>
            <w:r>
              <w:rPr>
                <w:rFonts w:cs="Segoe UI"/>
                <w:sz w:val="20"/>
                <w:lang w:eastAsia="en-IE"/>
              </w:rPr>
              <w:t>million by 2025 compared to a target of 21.5</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hideMark/>
          </w:tcPr>
          <w:p w14:paraId="4C15AFDC"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80638F" w14:paraId="34BB697B"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191112E0" w14:textId="77777777" w:rsidR="00D933B7" w:rsidRPr="0080638F" w:rsidRDefault="00D933B7">
            <w:pPr>
              <w:spacing w:after="0" w:line="240" w:lineRule="auto"/>
              <w:textAlignment w:val="baseline"/>
              <w:rPr>
                <w:rFonts w:cs="Segoe UI"/>
                <w:sz w:val="20"/>
                <w:lang w:eastAsia="en-IE"/>
              </w:rPr>
            </w:pPr>
            <w:r>
              <w:rPr>
                <w:rFonts w:cs="Segoe UI"/>
                <w:sz w:val="20"/>
                <w:lang w:eastAsia="en-IE"/>
              </w:rPr>
              <w:t>Number of participants aged 55</w:t>
            </w:r>
            <w:r>
              <w:rPr>
                <w:rFonts w:ascii="Calibri" w:hAnsi="Calibri" w:cs="Calibri"/>
                <w:sz w:val="20"/>
                <w:lang w:eastAsia="en-IE"/>
              </w:rPr>
              <w:t> </w:t>
            </w:r>
            <w:r>
              <w:rPr>
                <w:rFonts w:cs="Segoe UI"/>
                <w:sz w:val="20"/>
                <w:lang w:eastAsia="en-IE"/>
              </w:rPr>
              <w:t>years and above reached</w:t>
            </w:r>
          </w:p>
        </w:tc>
        <w:tc>
          <w:tcPr>
            <w:tcW w:w="1524" w:type="dxa"/>
            <w:tcBorders>
              <w:top w:val="single" w:sz="6" w:space="0" w:color="8C8C8C"/>
              <w:left w:val="nil"/>
              <w:bottom w:val="single" w:sz="6" w:space="0" w:color="8C8C8C"/>
              <w:right w:val="nil"/>
            </w:tcBorders>
            <w:shd w:val="clear" w:color="auto" w:fill="FAF9F9"/>
            <w:hideMark/>
          </w:tcPr>
          <w:p w14:paraId="3F0DDB24"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119CBDA9"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25%</w:t>
            </w:r>
          </w:p>
        </w:tc>
        <w:tc>
          <w:tcPr>
            <w:tcW w:w="1488" w:type="dxa"/>
            <w:tcBorders>
              <w:top w:val="single" w:sz="6" w:space="0" w:color="8C8C8C"/>
              <w:left w:val="nil"/>
              <w:bottom w:val="single" w:sz="6" w:space="0" w:color="8C8C8C"/>
              <w:right w:val="nil"/>
            </w:tcBorders>
            <w:shd w:val="clear" w:color="auto" w:fill="FAF9F9"/>
            <w:hideMark/>
          </w:tcPr>
          <w:p w14:paraId="4524BE1B"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6.4</w:t>
            </w:r>
            <w:r>
              <w:rPr>
                <w:rFonts w:ascii="Calibri" w:hAnsi="Calibri" w:cs="Calibri"/>
                <w:sz w:val="20"/>
                <w:lang w:eastAsia="en-IE"/>
              </w:rPr>
              <w:t> </w:t>
            </w:r>
            <w:r>
              <w:rPr>
                <w:rFonts w:cs="Segoe UI"/>
                <w:sz w:val="20"/>
                <w:lang w:eastAsia="en-IE"/>
              </w:rPr>
              <w:t>million in 2029</w:t>
            </w:r>
          </w:p>
        </w:tc>
        <w:tc>
          <w:tcPr>
            <w:tcW w:w="1535" w:type="dxa"/>
            <w:tcBorders>
              <w:top w:val="single" w:sz="6" w:space="0" w:color="8C8C8C"/>
              <w:left w:val="nil"/>
              <w:bottom w:val="single" w:sz="6" w:space="0" w:color="8C8C8C"/>
              <w:right w:val="nil"/>
            </w:tcBorders>
            <w:shd w:val="clear" w:color="auto" w:fill="FAF9F9"/>
            <w:hideMark/>
          </w:tcPr>
          <w:p w14:paraId="2D9DF71D"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1.6</w:t>
            </w:r>
            <w:r>
              <w:rPr>
                <w:rFonts w:ascii="Calibri" w:hAnsi="Calibri" w:cs="Calibri"/>
                <w:sz w:val="20"/>
                <w:lang w:eastAsia="en-IE"/>
              </w:rPr>
              <w:t> </w:t>
            </w:r>
            <w:r>
              <w:rPr>
                <w:rFonts w:cs="Segoe UI"/>
                <w:sz w:val="20"/>
                <w:lang w:eastAsia="en-IE"/>
              </w:rPr>
              <w:t>million by 2025 compared to a target of 6.4</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hideMark/>
          </w:tcPr>
          <w:p w14:paraId="201DDD31"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80638F" w14:paraId="79242977" w14:textId="77777777">
        <w:trPr>
          <w:trHeight w:val="300"/>
        </w:trPr>
        <w:tc>
          <w:tcPr>
            <w:tcW w:w="1984" w:type="dxa"/>
            <w:tcBorders>
              <w:top w:val="single" w:sz="6" w:space="0" w:color="8C8C8C"/>
              <w:left w:val="nil"/>
              <w:bottom w:val="single" w:sz="6" w:space="0" w:color="8C8C8C"/>
              <w:right w:val="nil"/>
            </w:tcBorders>
            <w:hideMark/>
          </w:tcPr>
          <w:p w14:paraId="14CA74DE" w14:textId="77777777" w:rsidR="00D933B7" w:rsidRPr="0080638F" w:rsidRDefault="00D933B7">
            <w:pPr>
              <w:spacing w:after="0" w:line="240" w:lineRule="auto"/>
              <w:textAlignment w:val="baseline"/>
              <w:rPr>
                <w:rFonts w:cs="Segoe UI"/>
                <w:sz w:val="20"/>
                <w:lang w:eastAsia="en-IE"/>
              </w:rPr>
            </w:pPr>
            <w:r>
              <w:rPr>
                <w:rFonts w:cs="Segoe UI"/>
                <w:sz w:val="20"/>
                <w:lang w:eastAsia="en-IE"/>
              </w:rPr>
              <w:t>Participants with lower-secondary education or less reached</w:t>
            </w:r>
          </w:p>
        </w:tc>
        <w:tc>
          <w:tcPr>
            <w:tcW w:w="1524" w:type="dxa"/>
            <w:tcBorders>
              <w:top w:val="single" w:sz="6" w:space="0" w:color="8C8C8C"/>
              <w:left w:val="nil"/>
              <w:bottom w:val="single" w:sz="6" w:space="0" w:color="8C8C8C"/>
              <w:right w:val="nil"/>
            </w:tcBorders>
            <w:hideMark/>
          </w:tcPr>
          <w:p w14:paraId="35F232AE"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278F025F"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26%</w:t>
            </w:r>
          </w:p>
        </w:tc>
        <w:tc>
          <w:tcPr>
            <w:tcW w:w="1488" w:type="dxa"/>
            <w:tcBorders>
              <w:top w:val="single" w:sz="6" w:space="0" w:color="8C8C8C"/>
              <w:left w:val="nil"/>
              <w:bottom w:val="single" w:sz="6" w:space="0" w:color="8C8C8C"/>
              <w:right w:val="nil"/>
            </w:tcBorders>
            <w:hideMark/>
          </w:tcPr>
          <w:p w14:paraId="345AC317"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31.1</w:t>
            </w:r>
            <w:r>
              <w:rPr>
                <w:rFonts w:ascii="Calibri" w:hAnsi="Calibri" w:cs="Calibri"/>
                <w:sz w:val="20"/>
                <w:lang w:eastAsia="en-IE"/>
              </w:rPr>
              <w:t> </w:t>
            </w:r>
            <w:r>
              <w:rPr>
                <w:rFonts w:cs="Segoe UI"/>
                <w:sz w:val="20"/>
                <w:lang w:eastAsia="en-IE"/>
              </w:rPr>
              <w:t>million in 2029</w:t>
            </w:r>
          </w:p>
        </w:tc>
        <w:tc>
          <w:tcPr>
            <w:tcW w:w="1535" w:type="dxa"/>
            <w:tcBorders>
              <w:top w:val="single" w:sz="6" w:space="0" w:color="8C8C8C"/>
              <w:left w:val="nil"/>
              <w:bottom w:val="single" w:sz="6" w:space="0" w:color="8C8C8C"/>
              <w:right w:val="nil"/>
            </w:tcBorders>
          </w:tcPr>
          <w:p w14:paraId="18FB1543"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8.2</w:t>
            </w:r>
            <w:r>
              <w:rPr>
                <w:rFonts w:ascii="Calibri" w:hAnsi="Calibri" w:cs="Calibri"/>
                <w:sz w:val="20"/>
                <w:lang w:eastAsia="en-IE"/>
              </w:rPr>
              <w:t> </w:t>
            </w:r>
            <w:r>
              <w:rPr>
                <w:rFonts w:cs="Segoe UI"/>
                <w:sz w:val="20"/>
                <w:lang w:eastAsia="en-IE"/>
              </w:rPr>
              <w:t>million by 2025 compared to a target of 31.1</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hideMark/>
          </w:tcPr>
          <w:p w14:paraId="736B5EE3"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80638F" w14:paraId="47FFCE5F"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7B57B5EF" w14:textId="77777777" w:rsidR="00D933B7" w:rsidRPr="0080638F" w:rsidRDefault="00D933B7">
            <w:pPr>
              <w:spacing w:after="0" w:line="240" w:lineRule="auto"/>
              <w:textAlignment w:val="baseline"/>
              <w:rPr>
                <w:rFonts w:cs="Segoe UI"/>
                <w:sz w:val="20"/>
                <w:lang w:eastAsia="en-IE"/>
              </w:rPr>
            </w:pPr>
            <w:r>
              <w:rPr>
                <w:rFonts w:cs="Segoe UI"/>
                <w:sz w:val="20"/>
                <w:lang w:eastAsia="en-IE"/>
              </w:rPr>
              <w:t>Participants considered part of disadvantaged groups reached</w:t>
            </w:r>
          </w:p>
        </w:tc>
        <w:tc>
          <w:tcPr>
            <w:tcW w:w="1524" w:type="dxa"/>
            <w:tcBorders>
              <w:top w:val="single" w:sz="6" w:space="0" w:color="8C8C8C"/>
              <w:left w:val="nil"/>
              <w:bottom w:val="single" w:sz="6" w:space="0" w:color="8C8C8C"/>
              <w:right w:val="nil"/>
            </w:tcBorders>
            <w:shd w:val="clear" w:color="auto" w:fill="FAF9F9"/>
            <w:hideMark/>
          </w:tcPr>
          <w:p w14:paraId="6EEB8DD4"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5DACEF88"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42%</w:t>
            </w:r>
          </w:p>
        </w:tc>
        <w:tc>
          <w:tcPr>
            <w:tcW w:w="1488" w:type="dxa"/>
            <w:tcBorders>
              <w:top w:val="single" w:sz="6" w:space="0" w:color="8C8C8C"/>
              <w:left w:val="nil"/>
              <w:bottom w:val="single" w:sz="6" w:space="0" w:color="8C8C8C"/>
              <w:right w:val="nil"/>
            </w:tcBorders>
            <w:shd w:val="clear" w:color="auto" w:fill="FAF9F9"/>
            <w:hideMark/>
          </w:tcPr>
          <w:p w14:paraId="4E6E1570"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10.9</w:t>
            </w:r>
            <w:r>
              <w:rPr>
                <w:rFonts w:ascii="Calibri" w:hAnsi="Calibri" w:cs="Calibri"/>
                <w:sz w:val="20"/>
                <w:lang w:eastAsia="en-IE"/>
              </w:rPr>
              <w:t> </w:t>
            </w:r>
            <w:r>
              <w:rPr>
                <w:rFonts w:cs="Segoe UI"/>
                <w:sz w:val="20"/>
                <w:lang w:eastAsia="en-IE"/>
              </w:rPr>
              <w:t>million in 2029</w:t>
            </w:r>
          </w:p>
        </w:tc>
        <w:tc>
          <w:tcPr>
            <w:tcW w:w="1535" w:type="dxa"/>
            <w:tcBorders>
              <w:top w:val="single" w:sz="6" w:space="0" w:color="8C8C8C"/>
              <w:left w:val="nil"/>
              <w:bottom w:val="single" w:sz="6" w:space="0" w:color="8C8C8C"/>
              <w:right w:val="nil"/>
            </w:tcBorders>
            <w:shd w:val="clear" w:color="auto" w:fill="FAF9F9"/>
            <w:hideMark/>
          </w:tcPr>
          <w:p w14:paraId="70394C24"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4.6</w:t>
            </w:r>
            <w:r>
              <w:rPr>
                <w:rFonts w:ascii="Calibri" w:hAnsi="Calibri" w:cs="Calibri"/>
                <w:sz w:val="20"/>
                <w:lang w:eastAsia="en-IE"/>
              </w:rPr>
              <w:t> </w:t>
            </w:r>
            <w:r>
              <w:rPr>
                <w:rFonts w:cs="Segoe UI"/>
                <w:sz w:val="20"/>
                <w:lang w:eastAsia="en-IE"/>
              </w:rPr>
              <w:t>million by 2025 compared to a target of 10.9</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hideMark/>
          </w:tcPr>
          <w:p w14:paraId="612AF4D7"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80638F" w14:paraId="7C05FD30" w14:textId="77777777">
        <w:trPr>
          <w:trHeight w:val="300"/>
        </w:trPr>
        <w:tc>
          <w:tcPr>
            <w:tcW w:w="1984" w:type="dxa"/>
            <w:tcBorders>
              <w:top w:val="single" w:sz="6" w:space="0" w:color="8C8C8C"/>
              <w:left w:val="nil"/>
              <w:bottom w:val="single" w:sz="6" w:space="0" w:color="8C8C8C"/>
              <w:right w:val="nil"/>
            </w:tcBorders>
            <w:shd w:val="clear" w:color="auto" w:fill="FAF9F9"/>
          </w:tcPr>
          <w:p w14:paraId="3B9CEC6D" w14:textId="77777777" w:rsidR="00D933B7" w:rsidRPr="0080638F" w:rsidRDefault="00D933B7">
            <w:pPr>
              <w:spacing w:after="0" w:line="240" w:lineRule="auto"/>
              <w:textAlignment w:val="baseline"/>
              <w:rPr>
                <w:rFonts w:cs="Segoe UI"/>
                <w:sz w:val="20"/>
                <w:lang w:eastAsia="en-IE"/>
              </w:rPr>
            </w:pPr>
            <w:r>
              <w:rPr>
                <w:rFonts w:cs="Segoe UI"/>
                <w:sz w:val="20"/>
                <w:lang w:eastAsia="en-IE"/>
              </w:rPr>
              <w:t>Total number of end recipients benefiting from food, material or voucher/card support</w:t>
            </w:r>
          </w:p>
        </w:tc>
        <w:tc>
          <w:tcPr>
            <w:tcW w:w="1524" w:type="dxa"/>
            <w:tcBorders>
              <w:top w:val="single" w:sz="6" w:space="0" w:color="8C8C8C"/>
              <w:left w:val="nil"/>
              <w:bottom w:val="single" w:sz="6" w:space="0" w:color="8C8C8C"/>
              <w:right w:val="nil"/>
            </w:tcBorders>
            <w:shd w:val="clear" w:color="auto" w:fill="FAF9F9"/>
          </w:tcPr>
          <w:p w14:paraId="0E26EA3E"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05F4FB6F"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26%</w:t>
            </w:r>
          </w:p>
        </w:tc>
        <w:tc>
          <w:tcPr>
            <w:tcW w:w="1488" w:type="dxa"/>
            <w:tcBorders>
              <w:top w:val="single" w:sz="6" w:space="0" w:color="8C8C8C"/>
              <w:left w:val="nil"/>
              <w:bottom w:val="single" w:sz="6" w:space="0" w:color="8C8C8C"/>
              <w:right w:val="nil"/>
            </w:tcBorders>
            <w:shd w:val="clear" w:color="auto" w:fill="FAF9F9"/>
          </w:tcPr>
          <w:p w14:paraId="225E7990"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135.7</w:t>
            </w:r>
            <w:r>
              <w:rPr>
                <w:rFonts w:ascii="Calibri" w:hAnsi="Calibri" w:cs="Calibri"/>
                <w:sz w:val="20"/>
                <w:lang w:eastAsia="en-IE"/>
              </w:rPr>
              <w:t> </w:t>
            </w:r>
            <w:r>
              <w:rPr>
                <w:rFonts w:cs="Segoe UI"/>
                <w:sz w:val="20"/>
                <w:lang w:eastAsia="en-IE"/>
              </w:rPr>
              <w:t>million in 2029</w:t>
            </w:r>
          </w:p>
        </w:tc>
        <w:tc>
          <w:tcPr>
            <w:tcW w:w="1535" w:type="dxa"/>
            <w:tcBorders>
              <w:top w:val="single" w:sz="6" w:space="0" w:color="8C8C8C"/>
              <w:left w:val="nil"/>
              <w:bottom w:val="single" w:sz="6" w:space="0" w:color="8C8C8C"/>
              <w:right w:val="nil"/>
            </w:tcBorders>
            <w:shd w:val="clear" w:color="auto" w:fill="FAF9F9"/>
          </w:tcPr>
          <w:p w14:paraId="1D6A518C"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35.2</w:t>
            </w:r>
            <w:r>
              <w:rPr>
                <w:rFonts w:ascii="Calibri" w:hAnsi="Calibri" w:cs="Calibri"/>
                <w:sz w:val="20"/>
                <w:lang w:eastAsia="en-IE"/>
              </w:rPr>
              <w:t> </w:t>
            </w:r>
            <w:r>
              <w:rPr>
                <w:rFonts w:cs="Segoe UI"/>
                <w:sz w:val="20"/>
                <w:lang w:eastAsia="en-IE"/>
              </w:rPr>
              <w:t>million by 2025 compared to a target of 135.7</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tcPr>
          <w:p w14:paraId="12C71F3C"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 xml:space="preserve"> On track</w:t>
            </w:r>
          </w:p>
        </w:tc>
      </w:tr>
      <w:tr w:rsidR="00D933B7" w:rsidRPr="0080638F" w14:paraId="627E75E7" w14:textId="77777777">
        <w:trPr>
          <w:trHeight w:val="300"/>
        </w:trPr>
        <w:tc>
          <w:tcPr>
            <w:tcW w:w="1984" w:type="dxa"/>
            <w:tcBorders>
              <w:top w:val="single" w:sz="6" w:space="0" w:color="8C8C8C"/>
              <w:left w:val="nil"/>
              <w:bottom w:val="single" w:sz="6" w:space="0" w:color="8C8C8C"/>
              <w:right w:val="nil"/>
            </w:tcBorders>
            <w:shd w:val="clear" w:color="auto" w:fill="FAF9F9"/>
          </w:tcPr>
          <w:p w14:paraId="0CCF03B7" w14:textId="77777777" w:rsidR="00D933B7" w:rsidRPr="0080638F" w:rsidRDefault="00D933B7">
            <w:pPr>
              <w:spacing w:after="0" w:line="240" w:lineRule="auto"/>
              <w:textAlignment w:val="baseline"/>
              <w:rPr>
                <w:rFonts w:cs="Segoe UI"/>
                <w:sz w:val="20"/>
                <w:lang w:eastAsia="en-IE"/>
              </w:rPr>
            </w:pPr>
            <w:r>
              <w:rPr>
                <w:rFonts w:cs="Segoe UI"/>
                <w:sz w:val="20"/>
                <w:lang w:eastAsia="en-IE"/>
              </w:rPr>
              <w:t>Number of children below 18</w:t>
            </w:r>
            <w:r>
              <w:rPr>
                <w:rFonts w:ascii="Calibri" w:hAnsi="Calibri" w:cs="Calibri"/>
                <w:sz w:val="20"/>
                <w:lang w:eastAsia="en-IE"/>
              </w:rPr>
              <w:t> </w:t>
            </w:r>
            <w:r>
              <w:rPr>
                <w:rFonts w:cs="Segoe UI"/>
                <w:sz w:val="20"/>
                <w:lang w:eastAsia="en-IE"/>
              </w:rPr>
              <w:t>years of age benefiting from food, material or voucher support</w:t>
            </w:r>
          </w:p>
        </w:tc>
        <w:tc>
          <w:tcPr>
            <w:tcW w:w="1524" w:type="dxa"/>
            <w:tcBorders>
              <w:top w:val="single" w:sz="6" w:space="0" w:color="8C8C8C"/>
              <w:left w:val="nil"/>
              <w:bottom w:val="single" w:sz="6" w:space="0" w:color="8C8C8C"/>
              <w:right w:val="nil"/>
            </w:tcBorders>
            <w:shd w:val="clear" w:color="auto" w:fill="FAF9F9"/>
          </w:tcPr>
          <w:p w14:paraId="7CCE3EE5"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0F4FD8F8"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18%</w:t>
            </w:r>
          </w:p>
        </w:tc>
        <w:tc>
          <w:tcPr>
            <w:tcW w:w="1488" w:type="dxa"/>
            <w:tcBorders>
              <w:top w:val="single" w:sz="6" w:space="0" w:color="8C8C8C"/>
              <w:left w:val="nil"/>
              <w:bottom w:val="single" w:sz="6" w:space="0" w:color="8C8C8C"/>
              <w:right w:val="nil"/>
            </w:tcBorders>
            <w:shd w:val="clear" w:color="auto" w:fill="FAF9F9"/>
          </w:tcPr>
          <w:p w14:paraId="05436CA7"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43.6</w:t>
            </w:r>
            <w:r>
              <w:rPr>
                <w:rFonts w:ascii="Calibri" w:hAnsi="Calibri" w:cs="Calibri"/>
                <w:sz w:val="20"/>
                <w:lang w:eastAsia="en-IE"/>
              </w:rPr>
              <w:t> </w:t>
            </w:r>
            <w:r>
              <w:rPr>
                <w:rFonts w:cs="Segoe UI"/>
                <w:sz w:val="20"/>
                <w:lang w:eastAsia="en-IE"/>
              </w:rPr>
              <w:t>million in 2029</w:t>
            </w:r>
          </w:p>
        </w:tc>
        <w:tc>
          <w:tcPr>
            <w:tcW w:w="1535" w:type="dxa"/>
            <w:tcBorders>
              <w:top w:val="single" w:sz="6" w:space="0" w:color="8C8C8C"/>
              <w:left w:val="nil"/>
              <w:bottom w:val="single" w:sz="6" w:space="0" w:color="8C8C8C"/>
              <w:right w:val="nil"/>
            </w:tcBorders>
            <w:shd w:val="clear" w:color="auto" w:fill="FAF9F9"/>
          </w:tcPr>
          <w:p w14:paraId="06ABEBE2"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7.9</w:t>
            </w:r>
            <w:r>
              <w:rPr>
                <w:rFonts w:ascii="Calibri" w:hAnsi="Calibri" w:cs="Calibri"/>
                <w:sz w:val="20"/>
                <w:lang w:eastAsia="en-IE"/>
              </w:rPr>
              <w:t> </w:t>
            </w:r>
            <w:r>
              <w:rPr>
                <w:rFonts w:cs="Segoe UI"/>
                <w:sz w:val="20"/>
                <w:lang w:eastAsia="en-IE"/>
              </w:rPr>
              <w:t>million in 2025 compared to a target of 43.6</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tcPr>
          <w:p w14:paraId="0C84ECD6"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80638F" w14:paraId="724DBD2B" w14:textId="77777777">
        <w:trPr>
          <w:trHeight w:val="300"/>
        </w:trPr>
        <w:tc>
          <w:tcPr>
            <w:tcW w:w="1984" w:type="dxa"/>
            <w:tcBorders>
              <w:top w:val="single" w:sz="6" w:space="0" w:color="8C8C8C"/>
              <w:left w:val="nil"/>
              <w:bottom w:val="single" w:sz="6" w:space="0" w:color="8C8C8C"/>
              <w:right w:val="nil"/>
            </w:tcBorders>
            <w:shd w:val="clear" w:color="auto" w:fill="FAF9F9"/>
          </w:tcPr>
          <w:p w14:paraId="287E068C" w14:textId="77777777" w:rsidR="00D933B7" w:rsidRPr="0080638F" w:rsidRDefault="00D933B7">
            <w:pPr>
              <w:spacing w:after="0" w:line="240" w:lineRule="auto"/>
              <w:textAlignment w:val="baseline"/>
              <w:rPr>
                <w:rFonts w:cs="Segoe UI"/>
                <w:sz w:val="20"/>
                <w:lang w:eastAsia="en-IE"/>
              </w:rPr>
            </w:pPr>
            <w:r>
              <w:rPr>
                <w:rFonts w:cs="Segoe UI"/>
                <w:sz w:val="20"/>
                <w:lang w:eastAsia="en-IE"/>
              </w:rPr>
              <w:t>Number of information-</w:t>
            </w:r>
          </w:p>
          <w:p w14:paraId="05CDE45B" w14:textId="77777777" w:rsidR="00D933B7" w:rsidRPr="0080638F" w:rsidRDefault="00D933B7">
            <w:pPr>
              <w:spacing w:after="0" w:line="240" w:lineRule="auto"/>
              <w:textAlignment w:val="baseline"/>
              <w:rPr>
                <w:rFonts w:cs="Segoe UI"/>
                <w:sz w:val="20"/>
                <w:lang w:eastAsia="en-IE"/>
              </w:rPr>
            </w:pPr>
            <w:r>
              <w:rPr>
                <w:rFonts w:cs="Segoe UI"/>
                <w:sz w:val="20"/>
                <w:lang w:eastAsia="en-IE"/>
              </w:rPr>
              <w:t>sharing and mutual-learning activities</w:t>
            </w:r>
          </w:p>
        </w:tc>
        <w:tc>
          <w:tcPr>
            <w:tcW w:w="1524" w:type="dxa"/>
            <w:tcBorders>
              <w:top w:val="single" w:sz="6" w:space="0" w:color="8C8C8C"/>
              <w:left w:val="nil"/>
              <w:bottom w:val="single" w:sz="6" w:space="0" w:color="8C8C8C"/>
              <w:right w:val="nil"/>
            </w:tcBorders>
            <w:shd w:val="clear" w:color="auto" w:fill="FAF9F9"/>
          </w:tcPr>
          <w:p w14:paraId="46BE3313"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09BA4CB4"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63%</w:t>
            </w:r>
          </w:p>
        </w:tc>
        <w:tc>
          <w:tcPr>
            <w:tcW w:w="1488" w:type="dxa"/>
            <w:tcBorders>
              <w:top w:val="single" w:sz="6" w:space="0" w:color="8C8C8C"/>
              <w:left w:val="nil"/>
              <w:bottom w:val="single" w:sz="6" w:space="0" w:color="8C8C8C"/>
              <w:right w:val="nil"/>
            </w:tcBorders>
            <w:shd w:val="clear" w:color="auto" w:fill="FAF9F9"/>
          </w:tcPr>
          <w:p w14:paraId="4B1D3EFA"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191 in 2029</w:t>
            </w:r>
          </w:p>
        </w:tc>
        <w:tc>
          <w:tcPr>
            <w:tcW w:w="1535" w:type="dxa"/>
            <w:tcBorders>
              <w:top w:val="single" w:sz="6" w:space="0" w:color="8C8C8C"/>
              <w:left w:val="nil"/>
              <w:bottom w:val="single" w:sz="6" w:space="0" w:color="8C8C8C"/>
              <w:right w:val="nil"/>
            </w:tcBorders>
            <w:shd w:val="clear" w:color="auto" w:fill="FAF9F9"/>
          </w:tcPr>
          <w:p w14:paraId="3C05CF64"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120 by 2025 compared to a target of 191</w:t>
            </w:r>
          </w:p>
        </w:tc>
        <w:tc>
          <w:tcPr>
            <w:tcW w:w="1588" w:type="dxa"/>
            <w:tcBorders>
              <w:top w:val="single" w:sz="6" w:space="0" w:color="8C8C8C"/>
              <w:left w:val="nil"/>
              <w:bottom w:val="single" w:sz="6" w:space="0" w:color="8C8C8C"/>
              <w:right w:val="nil"/>
            </w:tcBorders>
            <w:shd w:val="clear" w:color="auto" w:fill="FAF9F9"/>
          </w:tcPr>
          <w:p w14:paraId="45F20F9C"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Moderate progress</w:t>
            </w:r>
          </w:p>
        </w:tc>
      </w:tr>
      <w:tr w:rsidR="00D933B7" w:rsidRPr="0080638F" w14:paraId="0625E665" w14:textId="77777777">
        <w:trPr>
          <w:trHeight w:val="300"/>
        </w:trPr>
        <w:tc>
          <w:tcPr>
            <w:tcW w:w="1984" w:type="dxa"/>
            <w:tcBorders>
              <w:top w:val="single" w:sz="6" w:space="0" w:color="8C8C8C"/>
              <w:left w:val="nil"/>
              <w:bottom w:val="single" w:sz="6" w:space="0" w:color="8C8C8C"/>
              <w:right w:val="nil"/>
            </w:tcBorders>
            <w:shd w:val="clear" w:color="auto" w:fill="FAF9F9"/>
          </w:tcPr>
          <w:p w14:paraId="2B5F113C" w14:textId="77777777" w:rsidR="00D933B7" w:rsidRPr="0080638F" w:rsidRDefault="00D933B7">
            <w:pPr>
              <w:spacing w:after="0" w:line="240" w:lineRule="auto"/>
              <w:textAlignment w:val="baseline"/>
              <w:rPr>
                <w:rFonts w:cs="Segoe UI"/>
                <w:sz w:val="20"/>
                <w:lang w:eastAsia="en-IE"/>
              </w:rPr>
            </w:pPr>
            <w:r>
              <w:rPr>
                <w:rFonts w:cs="Segoe UI"/>
                <w:sz w:val="20"/>
                <w:lang w:eastAsia="en-IE"/>
              </w:rPr>
              <w:t>Number of social experimentations</w:t>
            </w:r>
          </w:p>
        </w:tc>
        <w:tc>
          <w:tcPr>
            <w:tcW w:w="1524" w:type="dxa"/>
            <w:tcBorders>
              <w:top w:val="single" w:sz="6" w:space="0" w:color="8C8C8C"/>
              <w:left w:val="nil"/>
              <w:bottom w:val="single" w:sz="6" w:space="0" w:color="8C8C8C"/>
              <w:right w:val="nil"/>
            </w:tcBorders>
            <w:shd w:val="clear" w:color="auto" w:fill="FAF9F9"/>
          </w:tcPr>
          <w:p w14:paraId="7924F2F3"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19895169"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93%</w:t>
            </w:r>
          </w:p>
        </w:tc>
        <w:tc>
          <w:tcPr>
            <w:tcW w:w="1488" w:type="dxa"/>
            <w:tcBorders>
              <w:top w:val="single" w:sz="6" w:space="0" w:color="8C8C8C"/>
              <w:left w:val="nil"/>
              <w:bottom w:val="single" w:sz="6" w:space="0" w:color="8C8C8C"/>
              <w:right w:val="nil"/>
            </w:tcBorders>
            <w:shd w:val="clear" w:color="auto" w:fill="FAF9F9"/>
          </w:tcPr>
          <w:p w14:paraId="4404E9CF"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14 in 2029</w:t>
            </w:r>
          </w:p>
        </w:tc>
        <w:tc>
          <w:tcPr>
            <w:tcW w:w="1535" w:type="dxa"/>
            <w:tcBorders>
              <w:top w:val="single" w:sz="6" w:space="0" w:color="8C8C8C"/>
              <w:left w:val="nil"/>
              <w:bottom w:val="single" w:sz="6" w:space="0" w:color="8C8C8C"/>
              <w:right w:val="nil"/>
            </w:tcBorders>
            <w:shd w:val="clear" w:color="auto" w:fill="FAF9F9"/>
          </w:tcPr>
          <w:p w14:paraId="0B8A7AAD"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13 by 2025 compared to a target of 14</w:t>
            </w:r>
          </w:p>
        </w:tc>
        <w:tc>
          <w:tcPr>
            <w:tcW w:w="1588" w:type="dxa"/>
            <w:tcBorders>
              <w:top w:val="single" w:sz="6" w:space="0" w:color="8C8C8C"/>
              <w:left w:val="nil"/>
              <w:bottom w:val="single" w:sz="6" w:space="0" w:color="8C8C8C"/>
              <w:right w:val="nil"/>
            </w:tcBorders>
            <w:shd w:val="clear" w:color="auto" w:fill="FAF9F9"/>
          </w:tcPr>
          <w:p w14:paraId="5A90F578"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On track</w:t>
            </w:r>
          </w:p>
        </w:tc>
      </w:tr>
      <w:bookmarkEnd w:id="60"/>
    </w:tbl>
    <w:p w14:paraId="77047672" w14:textId="77777777" w:rsidR="00D933B7" w:rsidRPr="0080638F" w:rsidRDefault="00D933B7" w:rsidP="00D933B7">
      <w:pPr>
        <w:tabs>
          <w:tab w:val="left" w:pos="1410"/>
        </w:tabs>
        <w:rPr>
          <w:lang w:eastAsia="en-GB"/>
        </w:rPr>
      </w:pPr>
    </w:p>
    <w:p w14:paraId="0140F7BE" w14:textId="77777777" w:rsidR="00D933B7" w:rsidRPr="0080638F" w:rsidRDefault="00D933B7" w:rsidP="00D933B7">
      <w:pPr>
        <w:pStyle w:val="ppoListHyphened-L1"/>
        <w:numPr>
          <w:ilvl w:val="0"/>
          <w:numId w:val="0"/>
        </w:numPr>
        <w:jc w:val="both"/>
      </w:pPr>
      <w:r>
        <w:t>The performance of programmes is regularly discussed during the annual performance review meetings, in accordance with Article</w:t>
      </w:r>
      <w:r>
        <w:rPr>
          <w:rFonts w:ascii="Calibri" w:hAnsi="Calibri" w:cs="Calibri"/>
        </w:rPr>
        <w:t> </w:t>
      </w:r>
      <w:r>
        <w:t xml:space="preserve">41 of the </w:t>
      </w:r>
      <w:hyperlink r:id="rId278" w:history="1">
        <w:r>
          <w:rPr>
            <w:rStyle w:val="Hyperlink"/>
          </w:rPr>
          <w:t>Common Provisions Regulation</w:t>
        </w:r>
      </w:hyperlink>
      <w:r>
        <w:t>. As the ESF+ programmes were adopted in late 2022, the time available to achieve the milestones was reduced from four years to just over two years; however, managing authorities were aware of the challenges involved in setting milestones under these conditions.</w:t>
      </w:r>
    </w:p>
    <w:p w14:paraId="346CDF1C" w14:textId="2DD8E204" w:rsidR="00D933B7" w:rsidRPr="0080638F" w:rsidRDefault="00D933B7" w:rsidP="00D933B7">
      <w:pPr>
        <w:pStyle w:val="ppoListHyphened-L1"/>
        <w:numPr>
          <w:ilvl w:val="0"/>
          <w:numId w:val="0"/>
        </w:numPr>
        <w:jc w:val="both"/>
      </w:pPr>
      <w:r>
        <w:t>From the second half of 2024, implementation began to accelerate, and managing authorities reported the selection of over EUR</w:t>
      </w:r>
      <w:r>
        <w:rPr>
          <w:rFonts w:ascii="Calibri" w:hAnsi="Calibri" w:cs="Calibri"/>
        </w:rPr>
        <w:t> </w:t>
      </w:r>
      <w:r>
        <w:t>23</w:t>
      </w:r>
      <w:r>
        <w:rPr>
          <w:rFonts w:ascii="Calibri" w:hAnsi="Calibri" w:cs="Calibri"/>
        </w:rPr>
        <w:t> </w:t>
      </w:r>
      <w:r>
        <w:t>billion in projects (16% of the total ESF+ budget) from June to December 2024. In 2025, budget implementation continued, with nearly EUR</w:t>
      </w:r>
      <w:r>
        <w:rPr>
          <w:rFonts w:ascii="Calibri" w:hAnsi="Calibri" w:cs="Calibri"/>
        </w:rPr>
        <w:t> </w:t>
      </w:r>
      <w:r>
        <w:t>7</w:t>
      </w:r>
      <w:r>
        <w:rPr>
          <w:rFonts w:ascii="Calibri" w:hAnsi="Calibri" w:cs="Calibri"/>
        </w:rPr>
        <w:t> </w:t>
      </w:r>
      <w:r>
        <w:t>billion in interim payment requests submitted by Member States and paid out. By 2025, the number of cost claims received had caught up with the levels observed at the same stage of the previous two multiannual financial framework periods, confirming that implementation is gaining momentum and supporting our assessment that the indicators can be considered to be on track even though the actual results are lagging somewhat behind the milestones and targets.</w:t>
      </w:r>
      <w:r w:rsidR="006366E6">
        <w:t xml:space="preserve"> </w:t>
      </w:r>
      <w:r w:rsidR="006366E6" w:rsidRPr="006366E6">
        <w:t>Project selection continued to expand thereafter, reaching about EUR 92.5 billion by December 2025 (around 66% of the budget). This strong expansion of the project pipeline confirms that implementation on the ground has gained momentum.</w:t>
      </w:r>
    </w:p>
    <w:p w14:paraId="4FB7F9A8" w14:textId="77777777" w:rsidR="00D933B7" w:rsidRPr="0080638F" w:rsidRDefault="00D933B7" w:rsidP="00D933B7">
      <w:pPr>
        <w:pStyle w:val="ppoListHyphened-L1"/>
        <w:numPr>
          <w:ilvl w:val="0"/>
          <w:numId w:val="0"/>
        </w:numPr>
        <w:jc w:val="both"/>
        <w:rPr>
          <w:rFonts w:eastAsia="Aptos" w:cs="Aptos"/>
        </w:rPr>
      </w:pPr>
      <w:r>
        <w:rPr>
          <w:rFonts w:eastAsia="Aptos" w:cs="Aptos"/>
        </w:rPr>
        <w:t xml:space="preserve">This positive trend is further reinforced by the simplification measures introduced to facilitate delivery and accelerate absorption, which are expected to support progress towards the targets and underpin the ‘on track’ assessment. In 2025, DG </w:t>
      </w:r>
      <w:r>
        <w:t>Employment, Social Affairs and Inclusion</w:t>
      </w:r>
      <w:r>
        <w:rPr>
          <w:rFonts w:eastAsia="Aptos" w:cs="Aptos"/>
        </w:rPr>
        <w:t xml:space="preserve"> continued to work towards simplifying the implementation of the ESF+. According to the data from the study on the uptake of simplified cost options and financing not linked to costs, almost 50% of the ESF+ budget is implemented through their use, thus making it the frontrunner among all funds encompassed by the Common Provisions Regulation. Whereas the use of simplified cost options had already been a reality for the last several years, the uptake of financing not linked to costs has also been increasing. In 2025, five new schemes for financing not linked to costs in Croatia, Lithuania, Poland and Romania (two schemes) were approved by the Commission. By the end of January 2026, 13 schemes for financing not linked to costs had been adopted by the Commission in 10 Member States (Estonia, France, Croatia, Cyprus, Latvia, Lithuania, Hungary (2), Poland (2), Portugal and Romania (2)), amounting to EUR</w:t>
      </w:r>
      <w:r>
        <w:rPr>
          <w:rFonts w:ascii="Calibri" w:eastAsia="Aptos" w:hAnsi="Calibri" w:cs="Calibri"/>
        </w:rPr>
        <w:t> </w:t>
      </w:r>
      <w:r>
        <w:rPr>
          <w:rFonts w:eastAsia="Aptos" w:cs="Aptos"/>
        </w:rPr>
        <w:t>5.1</w:t>
      </w:r>
      <w:r>
        <w:rPr>
          <w:rFonts w:ascii="Calibri" w:eastAsia="Aptos" w:hAnsi="Calibri" w:cs="Calibri"/>
        </w:rPr>
        <w:t> </w:t>
      </w:r>
      <w:r>
        <w:rPr>
          <w:rFonts w:eastAsia="Aptos" w:cs="Aptos"/>
        </w:rPr>
        <w:t xml:space="preserve">billion. To support Member States in preparing such schemes, DG </w:t>
      </w:r>
      <w:r>
        <w:t>Employment, Social Affairs and Inclusion</w:t>
      </w:r>
      <w:r>
        <w:rPr>
          <w:rFonts w:eastAsia="Aptos" w:cs="Aptos"/>
        </w:rPr>
        <w:t xml:space="preserve"> provides continuous support and guidance, including by making available nine models for schemes relating to financing not linked to costs (one on individual learning accounts; three based on existing RRF measures in the fields of education and skills, employment and social inclusion; two for the integration of migrants and refugees; and three using common indicators as triggers for payment). In addition, within the framework of the Transnational Network on Simplification, six other models were prepared by the Member States’ representatives.</w:t>
      </w:r>
    </w:p>
    <w:p w14:paraId="5FF1881F" w14:textId="77777777" w:rsidR="00D933B7" w:rsidRPr="0080638F" w:rsidRDefault="00D933B7" w:rsidP="00D933B7">
      <w:pPr>
        <w:pStyle w:val="ppoListHyphened-L1"/>
        <w:numPr>
          <w:ilvl w:val="0"/>
          <w:numId w:val="0"/>
        </w:numPr>
        <w:jc w:val="both"/>
      </w:pPr>
      <w:r>
        <w:rPr>
          <w:rFonts w:eastAsia="Aptos" w:cs="Aptos"/>
        </w:rPr>
        <w:t>Since the adoption of the legislative framework for cohesion policy, including the ESF+, major geopolitical and economic events have reshaped certain EU strategic priorities. The midterm review in 2025 therefore provided an opportunity not only to assess the state of implementation but also to refocus programmes on emerging challenges and strategic priorities, while further accelerating delivery through simplification. In this context, 50 programme amendments were initiated, mobilising EUR</w:t>
      </w:r>
      <w:r>
        <w:rPr>
          <w:rFonts w:ascii="Calibri" w:eastAsia="Aptos" w:hAnsi="Calibri" w:cs="Calibri"/>
        </w:rPr>
        <w:t> </w:t>
      </w:r>
      <w:r>
        <w:rPr>
          <w:rFonts w:eastAsia="Aptos" w:cs="Aptos"/>
        </w:rPr>
        <w:t>1.54</w:t>
      </w:r>
      <w:r>
        <w:rPr>
          <w:rFonts w:ascii="Calibri" w:eastAsia="Aptos" w:hAnsi="Calibri" w:cs="Calibri"/>
        </w:rPr>
        <w:t> </w:t>
      </w:r>
      <w:r>
        <w:rPr>
          <w:rFonts w:eastAsia="Aptos" w:cs="Aptos"/>
        </w:rPr>
        <w:t>billion from the ESF+ for the development of skills in the areas of civil preparedness, the defence industry and cybersecurity, and for adaptation linked to decarbonisation and newly created STEP priorities.</w:t>
      </w:r>
    </w:p>
    <w:p w14:paraId="4FFFE693" w14:textId="77777777" w:rsidR="00D933B7" w:rsidRPr="0080638F" w:rsidRDefault="00D933B7" w:rsidP="00D933B7">
      <w:pPr>
        <w:pStyle w:val="ppoListHyphened-L1"/>
        <w:numPr>
          <w:ilvl w:val="0"/>
          <w:numId w:val="0"/>
        </w:numPr>
        <w:jc w:val="both"/>
      </w:pPr>
      <w:r>
        <w:t>In parallel with the acceleration in financial implementation and the simplification efforts described above, the pace at which results are delivered has also picked up compared to 2024. The ESF+ continues to promote sustainable and quality employment, education and social inclusion, having supported 16.0</w:t>
      </w:r>
      <w:r>
        <w:rPr>
          <w:rFonts w:ascii="Calibri" w:hAnsi="Calibri" w:cs="Calibri"/>
        </w:rPr>
        <w:t> </w:t>
      </w:r>
      <w:r>
        <w:t>million participants by the end of 2025</w:t>
      </w:r>
      <w:r>
        <w:rPr>
          <w:rFonts w:ascii="Calibri" w:hAnsi="Calibri" w:cs="Calibri"/>
        </w:rPr>
        <w:t> </w:t>
      </w:r>
      <w:r>
        <w:rPr>
          <w:rFonts w:eastAsiaTheme="majorEastAsia" w:cstheme="majorBidi"/>
          <w:sz w:val="24"/>
          <w:szCs w:val="24"/>
        </w:rPr>
        <w:t>(</w:t>
      </w:r>
      <w:r>
        <w:rPr>
          <w:rStyle w:val="FootnoteReference"/>
          <w:rFonts w:eastAsiaTheme="majorEastAsia" w:cstheme="majorBidi"/>
          <w:szCs w:val="24"/>
        </w:rPr>
        <w:footnoteReference w:id="37"/>
      </w:r>
      <w:r>
        <w:rPr>
          <w:rFonts w:eastAsiaTheme="majorEastAsia" w:cstheme="majorBidi"/>
          <w:sz w:val="24"/>
          <w:szCs w:val="24"/>
        </w:rPr>
        <w:t>)</w:t>
      </w:r>
      <w:r>
        <w:t>. Participation is distributed across the three thematic objectives, with 4.6</w:t>
      </w:r>
      <w:r>
        <w:rPr>
          <w:rFonts w:ascii="Calibri" w:hAnsi="Calibri" w:cs="Calibri"/>
        </w:rPr>
        <w:t> </w:t>
      </w:r>
      <w:r>
        <w:t>million participants in the broad policy area of employment, 6.5</w:t>
      </w:r>
      <w:r>
        <w:rPr>
          <w:rFonts w:ascii="Calibri" w:hAnsi="Calibri" w:cs="Calibri"/>
        </w:rPr>
        <w:t> </w:t>
      </w:r>
      <w:r>
        <w:t>million in education and training operations and 4.8</w:t>
      </w:r>
      <w:r>
        <w:rPr>
          <w:rFonts w:ascii="Calibri" w:hAnsi="Calibri" w:cs="Calibri"/>
        </w:rPr>
        <w:t> </w:t>
      </w:r>
      <w:r>
        <w:t>million under social inclusion objectives.</w:t>
      </w:r>
    </w:p>
    <w:p w14:paraId="273D8306" w14:textId="77777777" w:rsidR="00D933B7" w:rsidRPr="0080638F" w:rsidRDefault="00D933B7" w:rsidP="00D933B7">
      <w:pPr>
        <w:pStyle w:val="ppoListHyphened-L1"/>
        <w:numPr>
          <w:ilvl w:val="0"/>
          <w:numId w:val="0"/>
        </w:numPr>
        <w:jc w:val="both"/>
      </w:pPr>
      <w:r>
        <w:t>Overall, this has resulted in 4.9</w:t>
      </w:r>
      <w:r>
        <w:rPr>
          <w:rFonts w:ascii="Calibri" w:hAnsi="Calibri" w:cs="Calibri"/>
        </w:rPr>
        <w:t> </w:t>
      </w:r>
      <w:r>
        <w:t>million positive short-term results, meaning that participants have entered employment, have gained a qualification, are in education or training or are actively searching for a job.</w:t>
      </w:r>
    </w:p>
    <w:p w14:paraId="7DD84D0D" w14:textId="77777777" w:rsidR="00D933B7" w:rsidRPr="0080638F" w:rsidRDefault="00D933B7" w:rsidP="00D933B7">
      <w:pPr>
        <w:pStyle w:val="ppoListHyphened-L1"/>
        <w:numPr>
          <w:ilvl w:val="0"/>
          <w:numId w:val="0"/>
        </w:numPr>
        <w:jc w:val="both"/>
      </w:pPr>
      <w:r>
        <w:t>The ESF+ primarily reaches those who are out of work due to inactivity or unemployment, accounting for 11.8</w:t>
      </w:r>
      <w:r>
        <w:rPr>
          <w:rFonts w:ascii="Calibri" w:hAnsi="Calibri" w:cs="Calibri"/>
        </w:rPr>
        <w:t> </w:t>
      </w:r>
      <w:r>
        <w:t>million participants. More than half of all participants (8.2</w:t>
      </w:r>
      <w:r>
        <w:rPr>
          <w:rFonts w:ascii="Calibri" w:hAnsi="Calibri" w:cs="Calibri"/>
        </w:rPr>
        <w:t> </w:t>
      </w:r>
      <w:r>
        <w:t>million) are low-skilled, with lower secondary education or less (ISCED 0-2). With 3.6</w:t>
      </w:r>
      <w:r>
        <w:rPr>
          <w:rFonts w:ascii="Calibri" w:hAnsi="Calibri" w:cs="Calibri"/>
        </w:rPr>
        <w:t> </w:t>
      </w:r>
      <w:r>
        <w:t>million children and 3.9</w:t>
      </w:r>
      <w:r>
        <w:rPr>
          <w:rFonts w:ascii="Calibri" w:hAnsi="Calibri" w:cs="Calibri"/>
        </w:rPr>
        <w:t> </w:t>
      </w:r>
      <w:r>
        <w:t>million young people aged 18 to 29 supported, the ESF+ provides significant assistance to younger generations. Vulnerable groups also benefit substantially from ESF+ support, including 1.3</w:t>
      </w:r>
      <w:r>
        <w:rPr>
          <w:rFonts w:ascii="Calibri" w:hAnsi="Calibri" w:cs="Calibri"/>
        </w:rPr>
        <w:t> </w:t>
      </w:r>
      <w:r>
        <w:t>million people with disabilities, 2</w:t>
      </w:r>
      <w:r>
        <w:rPr>
          <w:rFonts w:ascii="Calibri" w:hAnsi="Calibri" w:cs="Calibri"/>
        </w:rPr>
        <w:t> </w:t>
      </w:r>
      <w:r>
        <w:t>million non-EU nationals and 312</w:t>
      </w:r>
      <w:r>
        <w:rPr>
          <w:rFonts w:ascii="Calibri" w:hAnsi="Calibri" w:cs="Calibri"/>
        </w:rPr>
        <w:t> </w:t>
      </w:r>
      <w:r>
        <w:t>000 homeless participants to date.</w:t>
      </w:r>
    </w:p>
    <w:p w14:paraId="6E10DDB0" w14:textId="77777777" w:rsidR="00D933B7" w:rsidRPr="0080638F" w:rsidRDefault="00D933B7" w:rsidP="00D933B7">
      <w:pPr>
        <w:pStyle w:val="ppoListHyphened-L1"/>
        <w:numPr>
          <w:ilvl w:val="0"/>
          <w:numId w:val="0"/>
        </w:numPr>
        <w:jc w:val="both"/>
      </w:pPr>
      <w:r>
        <w:t>The implementation of the ESF+ direct and indirect management (employment and social innovation</w:t>
      </w:r>
      <w:r>
        <w:rPr>
          <w:rFonts w:ascii="Calibri" w:hAnsi="Calibri" w:cs="Calibri"/>
        </w:rPr>
        <w:t xml:space="preserve"> – </w:t>
      </w:r>
      <w:r>
        <w:t>EaSI) strand is globally on track, and is improving as execution progresses. The number of EaSI/ESF+ information-sharing and mutual-learning activities is making progress, with 30 activities in 2024 and 26 in 2025. This number will increase, as further commitments can still be made in 2026. The number of jobs created under the targeted mobility scheme is expected to rise further in the coming years, as confirmed by a clearly rising trend (the number of jobs created in 2023 increased by 26% compared to 2022, and 27% if we compare 2023 with 2024). Transnational cooperation activities to accelerate the transfer and scaling up of social innovations are taking place under the ESF+ social innovation initiative. With a current budget of EUR</w:t>
      </w:r>
      <w:r>
        <w:rPr>
          <w:rFonts w:ascii="Calibri" w:hAnsi="Calibri" w:cs="Calibri"/>
        </w:rPr>
        <w:t> </w:t>
      </w:r>
      <w:r>
        <w:t>132</w:t>
      </w:r>
      <w:r>
        <w:rPr>
          <w:rFonts w:ascii="Calibri" w:hAnsi="Calibri" w:cs="Calibri"/>
        </w:rPr>
        <w:t> </w:t>
      </w:r>
      <w:r>
        <w:t>million, this initiative is implemented under indirect management by the Lithuanian European Social Fund Agency and was officially launched in November 2022. In 2025, this agency launched two calls for proposals (implementing the disability employment package and piloting a skill guarantee for workers in transition) and continued implementing the five calls for proposals that were launched in previous years.</w:t>
      </w:r>
    </w:p>
    <w:p w14:paraId="18158D6B" w14:textId="77777777" w:rsidR="00D933B7" w:rsidRDefault="00D933B7" w:rsidP="00D933B7">
      <w:pPr>
        <w:keepNext/>
        <w:keepLines/>
        <w:tabs>
          <w:tab w:val="left" w:pos="7172"/>
        </w:tabs>
        <w:spacing w:line="240" w:lineRule="auto"/>
        <w:outlineLvl w:val="4"/>
        <w:rPr>
          <w:rFonts w:ascii="EC Square Sans Pro Medium" w:eastAsiaTheme="majorEastAsia" w:hAnsi="EC Square Sans Pro Medium" w:cstheme="majorBidi"/>
          <w:sz w:val="36"/>
          <w:szCs w:val="36"/>
          <w:lang w:eastAsia="en-GB"/>
        </w:rPr>
      </w:pPr>
    </w:p>
    <w:p w14:paraId="0DDF0BAE" w14:textId="77777777" w:rsidR="00D933B7" w:rsidRPr="0080638F" w:rsidRDefault="00D933B7" w:rsidP="00F72C99">
      <w:pPr>
        <w:pStyle w:val="Heading2"/>
        <w:rPr>
          <w:rFonts w:eastAsiaTheme="majorEastAsia"/>
          <w:lang w:eastAsia="en-GB"/>
        </w:rPr>
      </w:pPr>
      <w:r>
        <w:rPr>
          <w:rFonts w:eastAsiaTheme="majorEastAsia"/>
          <w:lang w:eastAsia="en-GB"/>
        </w:rPr>
        <w:t>Contribution to horizontal priorities</w:t>
      </w:r>
    </w:p>
    <w:p w14:paraId="40CFC277" w14:textId="77777777" w:rsidR="00D933B7" w:rsidRPr="0080638F"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0"/>
        <w:gridCol w:w="912"/>
        <w:gridCol w:w="917"/>
        <w:gridCol w:w="806"/>
        <w:gridCol w:w="806"/>
        <w:gridCol w:w="810"/>
        <w:gridCol w:w="1209"/>
        <w:gridCol w:w="806"/>
        <w:gridCol w:w="907"/>
        <w:gridCol w:w="906"/>
      </w:tblGrid>
      <w:tr w:rsidR="00D933B7" w:rsidRPr="0080638F" w14:paraId="33E2CFBF" w14:textId="77777777">
        <w:trPr>
          <w:trHeight w:val="300"/>
        </w:trPr>
        <w:tc>
          <w:tcPr>
            <w:tcW w:w="1560" w:type="dxa"/>
            <w:tcBorders>
              <w:top w:val="single" w:sz="6" w:space="0" w:color="8C8C8C"/>
              <w:left w:val="nil"/>
              <w:bottom w:val="nil"/>
              <w:right w:val="nil"/>
            </w:tcBorders>
            <w:shd w:val="clear" w:color="auto" w:fill="F2F2F2" w:themeFill="background1" w:themeFillShade="F2"/>
            <w:vAlign w:val="center"/>
            <w:hideMark/>
          </w:tcPr>
          <w:p w14:paraId="7D64282B"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1"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0665EAC4"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5" w:type="dxa"/>
            <w:gridSpan w:val="2"/>
            <w:tcBorders>
              <w:top w:val="single" w:sz="6" w:space="0" w:color="8C8C8C"/>
              <w:left w:val="single" w:sz="4" w:space="0" w:color="auto"/>
              <w:bottom w:val="nil"/>
              <w:right w:val="nil"/>
            </w:tcBorders>
            <w:shd w:val="clear" w:color="auto" w:fill="F2F2F2" w:themeFill="background1" w:themeFillShade="F2"/>
            <w:vAlign w:val="center"/>
          </w:tcPr>
          <w:p w14:paraId="0EEC1F79"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3"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13801643"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80638F" w14:paraId="47336052" w14:textId="77777777">
        <w:trPr>
          <w:trHeight w:val="300"/>
        </w:trPr>
        <w:tc>
          <w:tcPr>
            <w:tcW w:w="1560" w:type="dxa"/>
            <w:tcBorders>
              <w:top w:val="nil"/>
              <w:left w:val="nil"/>
              <w:bottom w:val="single" w:sz="6" w:space="0" w:color="8C8C8C"/>
              <w:right w:val="nil"/>
            </w:tcBorders>
            <w:shd w:val="clear" w:color="auto" w:fill="F2F2F2" w:themeFill="background1" w:themeFillShade="F2"/>
            <w:vAlign w:val="center"/>
            <w:hideMark/>
          </w:tcPr>
          <w:p w14:paraId="1F48B033"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2" w:type="dxa"/>
            <w:tcBorders>
              <w:top w:val="nil"/>
              <w:left w:val="nil"/>
              <w:bottom w:val="single" w:sz="6" w:space="0" w:color="8C8C8C"/>
              <w:right w:val="nil"/>
            </w:tcBorders>
            <w:shd w:val="clear" w:color="auto" w:fill="F2F2F2" w:themeFill="background1" w:themeFillShade="F2"/>
            <w:vAlign w:val="center"/>
            <w:hideMark/>
          </w:tcPr>
          <w:p w14:paraId="429C57E3"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7" w:type="dxa"/>
            <w:tcBorders>
              <w:top w:val="nil"/>
              <w:left w:val="nil"/>
              <w:bottom w:val="single" w:sz="6" w:space="0" w:color="8C8C8C"/>
              <w:right w:val="nil"/>
            </w:tcBorders>
            <w:shd w:val="clear" w:color="auto" w:fill="F2F2F2" w:themeFill="background1" w:themeFillShade="F2"/>
            <w:vAlign w:val="center"/>
            <w:hideMark/>
          </w:tcPr>
          <w:p w14:paraId="02E4849F"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13C0837C"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5B80D69B"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78B5EFBE"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09" w:type="dxa"/>
            <w:tcBorders>
              <w:top w:val="nil"/>
              <w:left w:val="single" w:sz="4" w:space="0" w:color="auto"/>
              <w:bottom w:val="single" w:sz="6" w:space="0" w:color="8C8C8C"/>
              <w:right w:val="nil"/>
            </w:tcBorders>
            <w:shd w:val="clear" w:color="auto" w:fill="F2F2F2" w:themeFill="background1" w:themeFillShade="F2"/>
            <w:vAlign w:val="center"/>
            <w:hideMark/>
          </w:tcPr>
          <w:p w14:paraId="76BB3A64"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806" w:type="dxa"/>
            <w:tcBorders>
              <w:top w:val="nil"/>
              <w:left w:val="nil"/>
              <w:bottom w:val="single" w:sz="6" w:space="0" w:color="8C8C8C"/>
              <w:right w:val="single" w:sz="6" w:space="0" w:color="auto"/>
            </w:tcBorders>
            <w:shd w:val="clear" w:color="auto" w:fill="F2F2F2" w:themeFill="background1" w:themeFillShade="F2"/>
            <w:vAlign w:val="center"/>
            <w:hideMark/>
          </w:tcPr>
          <w:p w14:paraId="07BBFD9A"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51FCA661"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6" w:type="dxa"/>
            <w:tcBorders>
              <w:top w:val="nil"/>
              <w:left w:val="nil"/>
              <w:bottom w:val="single" w:sz="6" w:space="0" w:color="8C8C8C"/>
              <w:right w:val="nil"/>
            </w:tcBorders>
            <w:shd w:val="clear" w:color="auto" w:fill="F2F2F2" w:themeFill="background1" w:themeFillShade="F2"/>
            <w:vAlign w:val="center"/>
            <w:hideMark/>
          </w:tcPr>
          <w:p w14:paraId="6487C23C"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80638F" w14:paraId="211A34FD" w14:textId="77777777">
        <w:trPr>
          <w:trHeight w:val="300"/>
        </w:trPr>
        <w:tc>
          <w:tcPr>
            <w:tcW w:w="1560" w:type="dxa"/>
            <w:tcBorders>
              <w:top w:val="nil"/>
              <w:left w:val="nil"/>
              <w:bottom w:val="single" w:sz="6" w:space="0" w:color="8C8C8C"/>
              <w:right w:val="nil"/>
            </w:tcBorders>
            <w:vAlign w:val="center"/>
            <w:hideMark/>
          </w:tcPr>
          <w:p w14:paraId="1903128B" w14:textId="77777777" w:rsidR="00D933B7" w:rsidRPr="0080638F"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2" w:type="dxa"/>
            <w:tcBorders>
              <w:top w:val="nil"/>
              <w:left w:val="nil"/>
              <w:bottom w:val="single" w:sz="6" w:space="0" w:color="8C8C8C"/>
              <w:right w:val="nil"/>
            </w:tcBorders>
            <w:vAlign w:val="center"/>
          </w:tcPr>
          <w:p w14:paraId="25EB0F6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0.4</w:t>
            </w:r>
          </w:p>
        </w:tc>
        <w:tc>
          <w:tcPr>
            <w:tcW w:w="917" w:type="dxa"/>
            <w:tcBorders>
              <w:top w:val="nil"/>
              <w:left w:val="nil"/>
              <w:bottom w:val="single" w:sz="6" w:space="0" w:color="8C8C8C"/>
              <w:right w:val="nil"/>
            </w:tcBorders>
            <w:vAlign w:val="center"/>
          </w:tcPr>
          <w:p w14:paraId="45BB938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1 263.7</w:t>
            </w:r>
          </w:p>
        </w:tc>
        <w:tc>
          <w:tcPr>
            <w:tcW w:w="806" w:type="dxa"/>
            <w:tcBorders>
              <w:top w:val="nil"/>
              <w:left w:val="nil"/>
              <w:bottom w:val="single" w:sz="6" w:space="0" w:color="8C8C8C"/>
              <w:right w:val="nil"/>
            </w:tcBorders>
            <w:vAlign w:val="center"/>
          </w:tcPr>
          <w:p w14:paraId="48176E1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1 303.7</w:t>
            </w:r>
          </w:p>
        </w:tc>
        <w:tc>
          <w:tcPr>
            <w:tcW w:w="806" w:type="dxa"/>
            <w:tcBorders>
              <w:top w:val="nil"/>
              <w:left w:val="nil"/>
              <w:bottom w:val="single" w:sz="6" w:space="0" w:color="8C8C8C"/>
              <w:right w:val="nil"/>
            </w:tcBorders>
            <w:vAlign w:val="center"/>
          </w:tcPr>
          <w:p w14:paraId="45E7769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1 396.6</w:t>
            </w:r>
          </w:p>
        </w:tc>
        <w:tc>
          <w:tcPr>
            <w:tcW w:w="810" w:type="dxa"/>
            <w:tcBorders>
              <w:top w:val="nil"/>
              <w:left w:val="nil"/>
              <w:bottom w:val="single" w:sz="6" w:space="0" w:color="8C8C8C"/>
              <w:right w:val="nil"/>
            </w:tcBorders>
            <w:vAlign w:val="center"/>
            <w:hideMark/>
          </w:tcPr>
          <w:p w14:paraId="5BBC8F7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1 370.5</w:t>
            </w:r>
          </w:p>
        </w:tc>
        <w:tc>
          <w:tcPr>
            <w:tcW w:w="1209" w:type="dxa"/>
            <w:tcBorders>
              <w:top w:val="nil"/>
              <w:left w:val="nil"/>
              <w:bottom w:val="single" w:sz="6" w:space="0" w:color="8C8C8C"/>
              <w:right w:val="nil"/>
            </w:tcBorders>
            <w:vAlign w:val="center"/>
            <w:hideMark/>
          </w:tcPr>
          <w:p w14:paraId="6BD791B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817.8</w:t>
            </w:r>
          </w:p>
        </w:tc>
        <w:tc>
          <w:tcPr>
            <w:tcW w:w="806" w:type="dxa"/>
            <w:tcBorders>
              <w:top w:val="nil"/>
              <w:left w:val="nil"/>
              <w:bottom w:val="single" w:sz="6" w:space="0" w:color="8C8C8C"/>
              <w:right w:val="nil"/>
            </w:tcBorders>
            <w:vAlign w:val="center"/>
            <w:hideMark/>
          </w:tcPr>
          <w:p w14:paraId="47FD944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843.2</w:t>
            </w:r>
          </w:p>
        </w:tc>
        <w:tc>
          <w:tcPr>
            <w:tcW w:w="907" w:type="dxa"/>
            <w:tcBorders>
              <w:top w:val="nil"/>
              <w:left w:val="nil"/>
              <w:bottom w:val="single" w:sz="6" w:space="0" w:color="8C8C8C"/>
              <w:right w:val="nil"/>
            </w:tcBorders>
            <w:vAlign w:val="center"/>
            <w:hideMark/>
          </w:tcPr>
          <w:p w14:paraId="662F868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6 996.0</w:t>
            </w:r>
          </w:p>
        </w:tc>
        <w:tc>
          <w:tcPr>
            <w:tcW w:w="906" w:type="dxa"/>
            <w:tcBorders>
              <w:top w:val="nil"/>
              <w:left w:val="nil"/>
              <w:bottom w:val="single" w:sz="6" w:space="0" w:color="8C8C8C"/>
              <w:right w:val="nil"/>
            </w:tcBorders>
            <w:vAlign w:val="center"/>
            <w:hideMark/>
          </w:tcPr>
          <w:p w14:paraId="484884C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7.3%</w:t>
            </w:r>
          </w:p>
        </w:tc>
      </w:tr>
    </w:tbl>
    <w:p w14:paraId="056F82F7" w14:textId="77777777" w:rsidR="00D933B7" w:rsidRPr="0080638F" w:rsidRDefault="00D933B7" w:rsidP="00D933B7">
      <w:pPr>
        <w:rPr>
          <w:b/>
          <w:bCs/>
        </w:rPr>
      </w:pPr>
    </w:p>
    <w:p w14:paraId="21FFE1EC" w14:textId="77777777" w:rsidR="00D933B7" w:rsidRPr="0080638F" w:rsidRDefault="00D933B7" w:rsidP="00D933B7">
      <w:pPr>
        <w:pStyle w:val="ppoListHyphened-L1"/>
        <w:numPr>
          <w:ilvl w:val="0"/>
          <w:numId w:val="0"/>
        </w:numPr>
        <w:jc w:val="both"/>
      </w:pPr>
      <w:r>
        <w:t>The ESF+ supports the climate change objectives by promoting green skills and jobs and contributing to the green economy. Climate actions can be undertaken under the majority (if not all) of the ESF’s investment priorities (whether in the context of support for small and medium-sized enterprises, vocational education and training systems, lifelong learning or youth employment measures, among other things). It is for this reason that the Commission decided to add a dimension to the ESF to track climate change expenditure: the ESF+ secondary theme. All expenditure under the ESF secondary theme has a 100% coefficient.</w:t>
      </w:r>
    </w:p>
    <w:p w14:paraId="708AEA4E" w14:textId="77777777" w:rsidR="00D933B7" w:rsidRPr="0080638F" w:rsidRDefault="00D933B7" w:rsidP="00D933B7">
      <w:pPr>
        <w:pStyle w:val="ppoListHyphened-L1"/>
        <w:numPr>
          <w:ilvl w:val="0"/>
          <w:numId w:val="0"/>
        </w:numPr>
        <w:jc w:val="both"/>
      </w:pPr>
      <w:r>
        <w:t>This contribution corresponds to the amount earmarked for the secondary theme (01) ‘Contributing to green skills and jobs and the green economy’ in the ESF + programmes.</w:t>
      </w:r>
    </w:p>
    <w:p w14:paraId="1C4BAECB" w14:textId="77777777" w:rsidR="00D933B7" w:rsidRPr="0080638F" w:rsidRDefault="00D933B7" w:rsidP="00D933B7">
      <w:pPr>
        <w:pStyle w:val="ppoListHyphened-L1"/>
        <w:numPr>
          <w:ilvl w:val="0"/>
          <w:numId w:val="0"/>
        </w:numPr>
        <w:jc w:val="both"/>
      </w:pPr>
      <w:r>
        <w:t>Regulation (EU) 2024/795 of the European Parliament and of the Council of 29</w:t>
      </w:r>
      <w:r>
        <w:rPr>
          <w:rFonts w:ascii="Calibri" w:hAnsi="Calibri" w:cs="Calibri"/>
        </w:rPr>
        <w:t> </w:t>
      </w:r>
      <w:r>
        <w:t xml:space="preserve">February 2024 establishing the Strategic Technologies for Europe Platform (STEP) introduced two new intervention fields, including145b (Support for the development of skills or access to employment in clean and resource-efficient technologies), which is dedicated for actions specific to the strategic technologies and also have a 100% contribution coefficient for climate change objectives. </w:t>
      </w:r>
    </w:p>
    <w:p w14:paraId="1E7D7059" w14:textId="77777777" w:rsidR="00D933B7" w:rsidRPr="0080638F" w:rsidRDefault="00D933B7" w:rsidP="00D933B7">
      <w:pPr>
        <w:pStyle w:val="ppoListHyphened-L1"/>
        <w:numPr>
          <w:ilvl w:val="0"/>
          <w:numId w:val="0"/>
        </w:numPr>
        <w:jc w:val="both"/>
      </w:pPr>
      <w:r>
        <w:t>Regulation (EU) 2025/1913 of the European Parliament and of the Council of 18</w:t>
      </w:r>
      <w:r>
        <w:rPr>
          <w:rFonts w:ascii="Calibri" w:hAnsi="Calibri" w:cs="Calibri"/>
        </w:rPr>
        <w:t> </w:t>
      </w:r>
      <w:r>
        <w:t>September 2025 amending Regulation (EU) 2021/1057 establishing the European Social Fund Plus (ESF+) as regards specific measures to address strategic challenges introduced – among others – financial incentives and flexibilities to provide support for training aiming at skilling, upskilling and reskilling with a view to adaptation of workers, enterprises and entrepreneurs to change contributing to the decarbonisation of production capacities under dedicated priorities, with the objective of maintaining competitiveness, sustainability and innovation during the green transition.</w:t>
      </w:r>
    </w:p>
    <w:p w14:paraId="4D4BCE90" w14:textId="77777777" w:rsidR="00D933B7" w:rsidRPr="0080638F" w:rsidRDefault="00D933B7" w:rsidP="00D933B7">
      <w:pPr>
        <w:pStyle w:val="ppoListHyphened-L1"/>
        <w:numPr>
          <w:ilvl w:val="0"/>
          <w:numId w:val="0"/>
        </w:numPr>
        <w:jc w:val="both"/>
      </w:pPr>
      <w:r>
        <w:t xml:space="preserve">The ESF+ promotes green skills and jobs and contributes to the green economy by: </w:t>
      </w:r>
    </w:p>
    <w:p w14:paraId="7040480C" w14:textId="77777777" w:rsidR="00D933B7" w:rsidRPr="0080638F" w:rsidRDefault="00D933B7" w:rsidP="00373960">
      <w:pPr>
        <w:pStyle w:val="ppoListHyphened-L1"/>
        <w:numPr>
          <w:ilvl w:val="1"/>
          <w:numId w:val="101"/>
        </w:numPr>
        <w:jc w:val="both"/>
      </w:pPr>
      <w:r>
        <w:t xml:space="preserve">supporting the labour force by enhancing knowledge and skills to develop, produce, use and apply new efficient and low-carbon technologies in a broad range of sectors and by matching these skills to jobs; </w:t>
      </w:r>
    </w:p>
    <w:p w14:paraId="6D18D71D" w14:textId="77777777" w:rsidR="00D933B7" w:rsidRPr="0080638F" w:rsidRDefault="00D933B7" w:rsidP="00373960">
      <w:pPr>
        <w:pStyle w:val="ppoListHyphened-L1"/>
        <w:numPr>
          <w:ilvl w:val="1"/>
          <w:numId w:val="101"/>
        </w:numPr>
        <w:jc w:val="both"/>
      </w:pPr>
      <w:r>
        <w:t>offering support to the labour force to alleviate any negative impact on employment as a result of shifting to a low-carbon and climate-resilient economy, namely job cuts in energy-intensive industries;</w:t>
      </w:r>
    </w:p>
    <w:p w14:paraId="6D015CF5" w14:textId="77777777" w:rsidR="00D933B7" w:rsidRPr="0080638F" w:rsidRDefault="00D933B7" w:rsidP="00373960">
      <w:pPr>
        <w:pStyle w:val="ppoListHyphened-L1"/>
        <w:numPr>
          <w:ilvl w:val="1"/>
          <w:numId w:val="101"/>
        </w:numPr>
        <w:jc w:val="both"/>
      </w:pPr>
      <w:r>
        <w:t xml:space="preserve">facilitating the industrial adjustment linked to the decarbonisation of production processes and products, while supporting skilling, job maintenance and quality job creation throughout the decarbonisation process. Through this type of investment, the programme also partially supports the development of biodiversity-relevant skills and jobs. However, the contribution of the ESF+ to biodiversity is marginal compared to the broader contribution to climate. </w:t>
      </w:r>
    </w:p>
    <w:p w14:paraId="685812B8" w14:textId="77777777" w:rsidR="00D933B7" w:rsidRPr="0080638F" w:rsidRDefault="00D933B7" w:rsidP="00373960">
      <w:pPr>
        <w:pStyle w:val="ListParagraph"/>
        <w:numPr>
          <w:ilvl w:val="0"/>
          <w:numId w:val="9"/>
        </w:numPr>
        <w:spacing w:line="259" w:lineRule="auto"/>
        <w:rPr>
          <w:b/>
          <w:bCs/>
        </w:rPr>
      </w:pPr>
      <w:r>
        <w:rPr>
          <w:b/>
          <w:bCs/>
        </w:rPr>
        <w:br w:type="page"/>
      </w:r>
    </w:p>
    <w:p w14:paraId="15D31675" w14:textId="77777777" w:rsidR="00D933B7" w:rsidRPr="0080638F" w:rsidRDefault="00D933B7" w:rsidP="00D933B7">
      <w:pPr>
        <w:keepNext/>
        <w:keepLines/>
        <w:spacing w:after="0" w:line="240" w:lineRule="auto"/>
        <w:outlineLvl w:val="4"/>
        <w:rPr>
          <w:b/>
          <w:bCs/>
          <w:sz w:val="2"/>
          <w:szCs w:val="2"/>
        </w:rPr>
      </w:pPr>
    </w:p>
    <w:p w14:paraId="5E113269" w14:textId="77777777" w:rsidR="00D933B7" w:rsidRPr="0080638F" w:rsidRDefault="00D933B7" w:rsidP="00D933B7">
      <w:pPr>
        <w:keepNext/>
        <w:keepLines/>
        <w:spacing w:line="240" w:lineRule="auto"/>
        <w:outlineLvl w:val="4"/>
        <w:rPr>
          <w:b/>
          <w:bCs/>
        </w:rPr>
      </w:pPr>
    </w:p>
    <w:p w14:paraId="54C7D0EB" w14:textId="77777777" w:rsidR="00D933B7" w:rsidRPr="0080638F"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80638F" w14:paraId="4CBCBC78"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10A69AFF"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6294D105"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0223A95A"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2D2490D4"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6ED4D228"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758F41C3" w14:textId="77777777" w:rsidR="00D933B7" w:rsidRPr="0080638F"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13DAD226" w14:textId="77777777" w:rsidR="00D933B7" w:rsidRPr="0080638F"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80638F" w14:paraId="14E60008" w14:textId="77777777">
        <w:trPr>
          <w:trHeight w:val="300"/>
        </w:trPr>
        <w:tc>
          <w:tcPr>
            <w:tcW w:w="895" w:type="dxa"/>
            <w:tcBorders>
              <w:top w:val="nil"/>
              <w:left w:val="nil"/>
              <w:bottom w:val="single" w:sz="6" w:space="0" w:color="8C8C8C"/>
              <w:right w:val="nil"/>
            </w:tcBorders>
            <w:vAlign w:val="center"/>
            <w:hideMark/>
          </w:tcPr>
          <w:p w14:paraId="7F97181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2</w:t>
            </w:r>
          </w:p>
        </w:tc>
        <w:tc>
          <w:tcPr>
            <w:tcW w:w="1560" w:type="dxa"/>
            <w:tcBorders>
              <w:top w:val="nil"/>
              <w:left w:val="nil"/>
              <w:bottom w:val="single" w:sz="6" w:space="0" w:color="8C8C8C"/>
              <w:right w:val="nil"/>
            </w:tcBorders>
            <w:hideMark/>
          </w:tcPr>
          <w:p w14:paraId="6283212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5B9C0BC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507.5</w:t>
            </w:r>
          </w:p>
        </w:tc>
        <w:tc>
          <w:tcPr>
            <w:tcW w:w="1443" w:type="dxa"/>
            <w:tcBorders>
              <w:top w:val="nil"/>
              <w:left w:val="nil"/>
              <w:bottom w:val="single" w:sz="6" w:space="0" w:color="8C8C8C"/>
              <w:right w:val="nil"/>
            </w:tcBorders>
            <w:hideMark/>
          </w:tcPr>
          <w:p w14:paraId="0C7C514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1 439.4</w:t>
            </w:r>
          </w:p>
        </w:tc>
        <w:tc>
          <w:tcPr>
            <w:tcW w:w="1443" w:type="dxa"/>
            <w:tcBorders>
              <w:top w:val="nil"/>
              <w:left w:val="nil"/>
              <w:bottom w:val="single" w:sz="6" w:space="0" w:color="8C8C8C"/>
              <w:right w:val="nil"/>
            </w:tcBorders>
            <w:hideMark/>
          </w:tcPr>
          <w:p w14:paraId="1847841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688.6</w:t>
            </w:r>
          </w:p>
        </w:tc>
        <w:tc>
          <w:tcPr>
            <w:tcW w:w="1332" w:type="dxa"/>
            <w:tcBorders>
              <w:top w:val="nil"/>
              <w:left w:val="nil"/>
              <w:bottom w:val="single" w:sz="6" w:space="0" w:color="8C8C8C"/>
              <w:right w:val="nil"/>
            </w:tcBorders>
          </w:tcPr>
          <w:p w14:paraId="0AA311A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706.0</w:t>
            </w:r>
          </w:p>
        </w:tc>
        <w:tc>
          <w:tcPr>
            <w:tcW w:w="1453" w:type="dxa"/>
            <w:tcBorders>
              <w:top w:val="nil"/>
              <w:left w:val="nil"/>
              <w:bottom w:val="single" w:sz="6" w:space="0" w:color="8C8C8C"/>
              <w:right w:val="nil"/>
            </w:tcBorders>
            <w:hideMark/>
          </w:tcPr>
          <w:p w14:paraId="2CE9802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3 341.4</w:t>
            </w:r>
          </w:p>
        </w:tc>
      </w:tr>
      <w:tr w:rsidR="00D933B7" w:rsidRPr="0080638F" w14:paraId="61EF966B" w14:textId="77777777">
        <w:trPr>
          <w:trHeight w:val="300"/>
        </w:trPr>
        <w:tc>
          <w:tcPr>
            <w:tcW w:w="895" w:type="dxa"/>
            <w:tcBorders>
              <w:top w:val="nil"/>
              <w:left w:val="nil"/>
              <w:bottom w:val="single" w:sz="6" w:space="0" w:color="8C8C8C"/>
              <w:right w:val="nil"/>
            </w:tcBorders>
            <w:vAlign w:val="center"/>
            <w:hideMark/>
          </w:tcPr>
          <w:p w14:paraId="569BFEA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1</w:t>
            </w:r>
          </w:p>
        </w:tc>
        <w:tc>
          <w:tcPr>
            <w:tcW w:w="1560" w:type="dxa"/>
            <w:tcBorders>
              <w:top w:val="nil"/>
              <w:left w:val="nil"/>
              <w:bottom w:val="single" w:sz="6" w:space="0" w:color="8C8C8C"/>
              <w:right w:val="nil"/>
            </w:tcBorders>
            <w:hideMark/>
          </w:tcPr>
          <w:p w14:paraId="3985655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4D8ECE6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14 775.4</w:t>
            </w:r>
          </w:p>
        </w:tc>
        <w:tc>
          <w:tcPr>
            <w:tcW w:w="1443" w:type="dxa"/>
            <w:tcBorders>
              <w:top w:val="nil"/>
              <w:left w:val="nil"/>
              <w:bottom w:val="single" w:sz="6" w:space="0" w:color="8C8C8C"/>
              <w:right w:val="nil"/>
            </w:tcBorders>
            <w:hideMark/>
          </w:tcPr>
          <w:p w14:paraId="7A90CD3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13 384.2</w:t>
            </w:r>
          </w:p>
        </w:tc>
        <w:tc>
          <w:tcPr>
            <w:tcW w:w="1443" w:type="dxa"/>
            <w:tcBorders>
              <w:top w:val="nil"/>
              <w:left w:val="nil"/>
              <w:bottom w:val="single" w:sz="6" w:space="0" w:color="8C8C8C"/>
              <w:right w:val="nil"/>
            </w:tcBorders>
            <w:hideMark/>
          </w:tcPr>
          <w:p w14:paraId="201D664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14 162.1</w:t>
            </w:r>
          </w:p>
        </w:tc>
        <w:tc>
          <w:tcPr>
            <w:tcW w:w="1332" w:type="dxa"/>
            <w:tcBorders>
              <w:top w:val="nil"/>
              <w:left w:val="nil"/>
              <w:bottom w:val="single" w:sz="6" w:space="0" w:color="8C8C8C"/>
              <w:right w:val="nil"/>
            </w:tcBorders>
          </w:tcPr>
          <w:p w14:paraId="22E8E37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14 521.5</w:t>
            </w:r>
          </w:p>
        </w:tc>
        <w:tc>
          <w:tcPr>
            <w:tcW w:w="1453" w:type="dxa"/>
            <w:tcBorders>
              <w:top w:val="nil"/>
              <w:left w:val="nil"/>
              <w:bottom w:val="single" w:sz="6" w:space="0" w:color="8C8C8C"/>
              <w:right w:val="nil"/>
            </w:tcBorders>
            <w:hideMark/>
          </w:tcPr>
          <w:p w14:paraId="5B6C39BB"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56 843.1</w:t>
            </w:r>
          </w:p>
        </w:tc>
      </w:tr>
      <w:tr w:rsidR="00D933B7" w:rsidRPr="0080638F" w14:paraId="0351D33E" w14:textId="77777777">
        <w:trPr>
          <w:trHeight w:val="300"/>
        </w:trPr>
        <w:tc>
          <w:tcPr>
            <w:tcW w:w="895" w:type="dxa"/>
            <w:tcBorders>
              <w:top w:val="nil"/>
              <w:left w:val="nil"/>
              <w:bottom w:val="single" w:sz="6" w:space="0" w:color="8C8C8C"/>
              <w:right w:val="nil"/>
            </w:tcBorders>
            <w:vAlign w:val="center"/>
            <w:hideMark/>
          </w:tcPr>
          <w:p w14:paraId="3F6A7EC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6" w:space="0" w:color="8C8C8C"/>
              <w:right w:val="nil"/>
            </w:tcBorders>
            <w:hideMark/>
          </w:tcPr>
          <w:p w14:paraId="738DA3E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1BD6B7E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75AF09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6CD97F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684CC6C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6471F85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80638F" w14:paraId="787E8D24" w14:textId="77777777">
        <w:trPr>
          <w:trHeight w:val="300"/>
        </w:trPr>
        <w:tc>
          <w:tcPr>
            <w:tcW w:w="895" w:type="dxa"/>
            <w:tcBorders>
              <w:top w:val="nil"/>
              <w:left w:val="nil"/>
              <w:bottom w:val="single" w:sz="4" w:space="0" w:color="7F7F7F" w:themeColor="text1" w:themeTint="80"/>
              <w:right w:val="nil"/>
            </w:tcBorders>
            <w:vAlign w:val="center"/>
            <w:hideMark/>
          </w:tcPr>
          <w:p w14:paraId="7521A1A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4" w:space="0" w:color="7F7F7F" w:themeColor="text1" w:themeTint="80"/>
              <w:right w:val="nil"/>
            </w:tcBorders>
            <w:hideMark/>
          </w:tcPr>
          <w:p w14:paraId="2642687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174.0</w:t>
            </w:r>
          </w:p>
        </w:tc>
        <w:tc>
          <w:tcPr>
            <w:tcW w:w="1513" w:type="dxa"/>
            <w:tcBorders>
              <w:top w:val="nil"/>
              <w:left w:val="nil"/>
              <w:bottom w:val="single" w:sz="4" w:space="0" w:color="7F7F7F" w:themeColor="text1" w:themeTint="80"/>
              <w:right w:val="nil"/>
            </w:tcBorders>
            <w:hideMark/>
          </w:tcPr>
          <w:p w14:paraId="5CAF93C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685.0</w:t>
            </w:r>
          </w:p>
        </w:tc>
        <w:tc>
          <w:tcPr>
            <w:tcW w:w="1443" w:type="dxa"/>
            <w:tcBorders>
              <w:top w:val="nil"/>
              <w:left w:val="nil"/>
              <w:bottom w:val="single" w:sz="4" w:space="0" w:color="7F7F7F" w:themeColor="text1" w:themeTint="80"/>
              <w:right w:val="nil"/>
            </w:tcBorders>
            <w:hideMark/>
          </w:tcPr>
          <w:p w14:paraId="56C5D3C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1 550.3</w:t>
            </w:r>
          </w:p>
        </w:tc>
        <w:tc>
          <w:tcPr>
            <w:tcW w:w="1443" w:type="dxa"/>
            <w:tcBorders>
              <w:top w:val="nil"/>
              <w:left w:val="nil"/>
              <w:bottom w:val="single" w:sz="4" w:space="0" w:color="7F7F7F" w:themeColor="text1" w:themeTint="80"/>
              <w:right w:val="nil"/>
            </w:tcBorders>
            <w:hideMark/>
          </w:tcPr>
          <w:p w14:paraId="7E5A248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1 965.6</w:t>
            </w:r>
          </w:p>
        </w:tc>
        <w:tc>
          <w:tcPr>
            <w:tcW w:w="1332" w:type="dxa"/>
            <w:tcBorders>
              <w:top w:val="nil"/>
              <w:left w:val="nil"/>
              <w:bottom w:val="single" w:sz="4" w:space="0" w:color="7F7F7F" w:themeColor="text1" w:themeTint="80"/>
              <w:right w:val="nil"/>
            </w:tcBorders>
          </w:tcPr>
          <w:p w14:paraId="63382176"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2 004.8</w:t>
            </w:r>
          </w:p>
        </w:tc>
        <w:tc>
          <w:tcPr>
            <w:tcW w:w="1453" w:type="dxa"/>
            <w:tcBorders>
              <w:top w:val="nil"/>
              <w:left w:val="nil"/>
              <w:bottom w:val="single" w:sz="4" w:space="0" w:color="7F7F7F" w:themeColor="text1" w:themeTint="80"/>
              <w:right w:val="nil"/>
            </w:tcBorders>
            <w:hideMark/>
          </w:tcPr>
          <w:p w14:paraId="7B68A49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6 379.7</w:t>
            </w:r>
          </w:p>
        </w:tc>
      </w:tr>
      <w:tr w:rsidR="00D933B7" w:rsidRPr="0080638F" w14:paraId="1D4F9434"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29F99418" w14:textId="77777777" w:rsidR="00D933B7" w:rsidRPr="001F2F66" w:rsidRDefault="00D933B7">
            <w:pPr>
              <w:spacing w:after="0" w:line="240" w:lineRule="auto"/>
              <w:jc w:val="center"/>
              <w:textAlignment w:val="baseline"/>
              <w:rPr>
                <w:rFonts w:cs="Segoe UI"/>
                <w:color w:val="000000"/>
                <w:sz w:val="22"/>
                <w:szCs w:val="22"/>
                <w:lang w:eastAsia="en-IE"/>
              </w:rPr>
            </w:pPr>
            <w:r w:rsidRPr="001F2F66">
              <w:rPr>
                <w:rFonts w:cs="Segoe UI"/>
                <w:color w:val="000000"/>
                <w:sz w:val="22"/>
                <w:szCs w:val="22"/>
                <w:lang w:eastAsia="en-IE"/>
              </w:rPr>
              <w:t>Total:</w:t>
            </w:r>
          </w:p>
        </w:tc>
        <w:tc>
          <w:tcPr>
            <w:tcW w:w="1560" w:type="dxa"/>
            <w:tcBorders>
              <w:top w:val="single" w:sz="4" w:space="0" w:color="7F7F7F" w:themeColor="text1" w:themeTint="80"/>
              <w:left w:val="nil"/>
              <w:bottom w:val="single" w:sz="6" w:space="0" w:color="8C8C8C"/>
              <w:right w:val="nil"/>
            </w:tcBorders>
          </w:tcPr>
          <w:p w14:paraId="66B3137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174.0</w:t>
            </w:r>
          </w:p>
        </w:tc>
        <w:tc>
          <w:tcPr>
            <w:tcW w:w="1513" w:type="dxa"/>
            <w:tcBorders>
              <w:top w:val="single" w:sz="4" w:space="0" w:color="7F7F7F" w:themeColor="text1" w:themeTint="80"/>
              <w:left w:val="nil"/>
              <w:bottom w:val="single" w:sz="6" w:space="0" w:color="8C8C8C"/>
              <w:right w:val="nil"/>
            </w:tcBorders>
          </w:tcPr>
          <w:p w14:paraId="7EFF9A24"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15 967.8</w:t>
            </w:r>
          </w:p>
        </w:tc>
        <w:tc>
          <w:tcPr>
            <w:tcW w:w="1443" w:type="dxa"/>
            <w:tcBorders>
              <w:top w:val="single" w:sz="4" w:space="0" w:color="7F7F7F" w:themeColor="text1" w:themeTint="80"/>
              <w:left w:val="nil"/>
              <w:bottom w:val="single" w:sz="6" w:space="0" w:color="8C8C8C"/>
              <w:right w:val="nil"/>
            </w:tcBorders>
          </w:tcPr>
          <w:p w14:paraId="2EC9615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16 373.9</w:t>
            </w:r>
          </w:p>
        </w:tc>
        <w:tc>
          <w:tcPr>
            <w:tcW w:w="1443" w:type="dxa"/>
            <w:tcBorders>
              <w:top w:val="single" w:sz="4" w:space="0" w:color="7F7F7F" w:themeColor="text1" w:themeTint="80"/>
              <w:left w:val="nil"/>
              <w:bottom w:val="single" w:sz="6" w:space="0" w:color="8C8C8C"/>
              <w:right w:val="nil"/>
            </w:tcBorders>
          </w:tcPr>
          <w:p w14:paraId="7EA7659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16 816.3</w:t>
            </w:r>
          </w:p>
        </w:tc>
        <w:tc>
          <w:tcPr>
            <w:tcW w:w="1332" w:type="dxa"/>
            <w:tcBorders>
              <w:top w:val="single" w:sz="4" w:space="0" w:color="7F7F7F" w:themeColor="text1" w:themeTint="80"/>
              <w:left w:val="nil"/>
              <w:bottom w:val="single" w:sz="6" w:space="0" w:color="8C8C8C"/>
              <w:right w:val="nil"/>
            </w:tcBorders>
          </w:tcPr>
          <w:p w14:paraId="76F0899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17 232.3</w:t>
            </w:r>
          </w:p>
        </w:tc>
        <w:tc>
          <w:tcPr>
            <w:tcW w:w="1453" w:type="dxa"/>
            <w:tcBorders>
              <w:top w:val="single" w:sz="4" w:space="0" w:color="7F7F7F" w:themeColor="text1" w:themeTint="80"/>
              <w:left w:val="nil"/>
              <w:bottom w:val="single" w:sz="6" w:space="0" w:color="8C8C8C"/>
              <w:right w:val="nil"/>
            </w:tcBorders>
          </w:tcPr>
          <w:p w14:paraId="04DC951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66 564.3</w:t>
            </w:r>
          </w:p>
        </w:tc>
      </w:tr>
    </w:tbl>
    <w:p w14:paraId="10F55F5E" w14:textId="77777777" w:rsidR="00D933B7" w:rsidRPr="0080638F" w:rsidRDefault="00D933B7" w:rsidP="00D933B7">
      <w:pPr>
        <w:pStyle w:val="ListParagraph"/>
        <w:ind w:left="360"/>
        <w:rPr>
          <w:lang w:eastAsia="en-GB"/>
        </w:rPr>
      </w:pPr>
    </w:p>
    <w:p w14:paraId="30584FC6" w14:textId="77777777" w:rsidR="00D933B7" w:rsidRPr="0080638F" w:rsidRDefault="00D933B7" w:rsidP="00D933B7">
      <w:pPr>
        <w:pStyle w:val="ppoListHyphened-L1"/>
        <w:numPr>
          <w:ilvl w:val="0"/>
          <w:numId w:val="0"/>
        </w:numPr>
        <w:jc w:val="both"/>
        <w:rPr>
          <w:rFonts w:eastAsia="Georgia" w:cs="Georgia"/>
          <w:color w:val="252525"/>
          <w:sz w:val="24"/>
          <w:szCs w:val="24"/>
        </w:rPr>
      </w:pPr>
      <w:r>
        <w:rPr>
          <w:rFonts w:eastAsia="Georgia" w:cs="Georgia"/>
          <w:color w:val="252525"/>
          <w:sz w:val="24"/>
          <w:szCs w:val="24"/>
        </w:rPr>
        <w:t xml:space="preserve">The ESF+ Regulation provides for the obligation of the Member States and the Commission to support specific targeted actions to promote gender equality mainstreaming and increase the participation of women in employment, to support the improvement of work/life balance and combat the feminisation of poverty and gender discrimination in the labour market, education and training. Once the targeted measures are included in the programme, the specific thematic enabling condition requires the Member States to put in place a national strategic policy framework for gender equality. </w:t>
      </w:r>
    </w:p>
    <w:p w14:paraId="46F9225D" w14:textId="77777777" w:rsidR="00D933B7" w:rsidRPr="0080638F" w:rsidRDefault="00D933B7" w:rsidP="00D933B7">
      <w:pPr>
        <w:pStyle w:val="ppoListHyphened-L1"/>
        <w:numPr>
          <w:ilvl w:val="0"/>
          <w:numId w:val="0"/>
        </w:numPr>
        <w:jc w:val="both"/>
        <w:rPr>
          <w:sz w:val="24"/>
          <w:szCs w:val="24"/>
        </w:rPr>
      </w:pPr>
      <w:r>
        <w:rPr>
          <w:sz w:val="24"/>
          <w:szCs w:val="24"/>
        </w:rPr>
        <w:t xml:space="preserve">Moreover, when selecting operations, Member States must set and apply criteria and procedures that are non-discriminatory and transparent, ensure accessibility for persons with disabilities, ensure gender equality and take account of the EU Charter of Fundamental Rights. </w:t>
      </w:r>
    </w:p>
    <w:p w14:paraId="5EA835E8" w14:textId="77777777" w:rsidR="00D933B7" w:rsidRPr="0080638F" w:rsidRDefault="00D933B7" w:rsidP="00D933B7">
      <w:pPr>
        <w:pStyle w:val="ppoListHyphened-L1"/>
        <w:numPr>
          <w:ilvl w:val="0"/>
          <w:numId w:val="0"/>
        </w:numPr>
        <w:jc w:val="both"/>
        <w:rPr>
          <w:sz w:val="24"/>
          <w:szCs w:val="24"/>
        </w:rPr>
      </w:pPr>
      <w:r>
        <w:rPr>
          <w:sz w:val="24"/>
          <w:szCs w:val="24"/>
        </w:rPr>
        <w:t>ESF+ allows Member States to develop work-life balance policies, including in the workplace, ensure gender-sensitive policies, increase the labour-market participation of women, provide access to affordable and accessible care services for children, older persons or persons with disabilities, as well as tackle gender stereotypes.</w:t>
      </w:r>
    </w:p>
    <w:p w14:paraId="7628E33D" w14:textId="77777777" w:rsidR="00D933B7" w:rsidRPr="0080638F" w:rsidRDefault="00D933B7" w:rsidP="00D933B7">
      <w:pPr>
        <w:pStyle w:val="ppoListHyphened-L1"/>
        <w:numPr>
          <w:ilvl w:val="0"/>
          <w:numId w:val="0"/>
        </w:numPr>
        <w:jc w:val="both"/>
        <w:rPr>
          <w:sz w:val="24"/>
          <w:szCs w:val="24"/>
        </w:rPr>
      </w:pPr>
      <w:r>
        <w:rPr>
          <w:sz w:val="24"/>
          <w:szCs w:val="24"/>
        </w:rPr>
        <w:t>ESF+ is the biggest cohesion policy contributor to gender equality, with almost EUR</w:t>
      </w:r>
      <w:r>
        <w:rPr>
          <w:rFonts w:ascii="Calibri" w:hAnsi="Calibri" w:cs="Calibri"/>
          <w:sz w:val="24"/>
          <w:szCs w:val="24"/>
        </w:rPr>
        <w:t> </w:t>
      </w:r>
      <w:r>
        <w:rPr>
          <w:sz w:val="24"/>
          <w:szCs w:val="24"/>
        </w:rPr>
        <w:t>85</w:t>
      </w:r>
      <w:r>
        <w:rPr>
          <w:rFonts w:ascii="Calibri" w:hAnsi="Calibri" w:cs="Calibri"/>
          <w:sz w:val="24"/>
          <w:szCs w:val="24"/>
        </w:rPr>
        <w:t> </w:t>
      </w:r>
      <w:r>
        <w:rPr>
          <w:sz w:val="24"/>
          <w:szCs w:val="24"/>
        </w:rPr>
        <w:t>billion planned to contribute to gender equality through gender mainstreaming and around EUR</w:t>
      </w:r>
      <w:r>
        <w:rPr>
          <w:rFonts w:ascii="Calibri" w:hAnsi="Calibri" w:cs="Calibri"/>
          <w:sz w:val="24"/>
          <w:szCs w:val="24"/>
        </w:rPr>
        <w:t> </w:t>
      </w:r>
      <w:r>
        <w:rPr>
          <w:sz w:val="24"/>
          <w:szCs w:val="24"/>
        </w:rPr>
        <w:t>4.3</w:t>
      </w:r>
      <w:r>
        <w:rPr>
          <w:rFonts w:ascii="Calibri" w:hAnsi="Calibri" w:cs="Calibri"/>
          <w:sz w:val="24"/>
          <w:szCs w:val="24"/>
        </w:rPr>
        <w:t> </w:t>
      </w:r>
      <w:r>
        <w:rPr>
          <w:sz w:val="24"/>
          <w:szCs w:val="24"/>
        </w:rPr>
        <w:t xml:space="preserve">billion to support actions targeting gender equality. </w:t>
      </w:r>
    </w:p>
    <w:p w14:paraId="19A292D3" w14:textId="77777777" w:rsidR="00D933B7" w:rsidRPr="0080638F" w:rsidRDefault="00D933B7" w:rsidP="00D933B7">
      <w:pPr>
        <w:pStyle w:val="ppoListHyphened-L1"/>
        <w:numPr>
          <w:ilvl w:val="0"/>
          <w:numId w:val="0"/>
        </w:numPr>
        <w:jc w:val="both"/>
        <w:rPr>
          <w:sz w:val="24"/>
          <w:szCs w:val="24"/>
        </w:rPr>
      </w:pPr>
      <w:r>
        <w:rPr>
          <w:sz w:val="24"/>
          <w:szCs w:val="24"/>
        </w:rPr>
        <w:t xml:space="preserve">As regards the reporting requirements, the Member States are obliged to report, where relevant, the indicator data broken down by gender (women, men and non-binary, in accordance with the national law). </w:t>
      </w:r>
    </w:p>
    <w:p w14:paraId="0CE75F47" w14:textId="77777777" w:rsidR="00D933B7" w:rsidRPr="0080638F" w:rsidRDefault="00D933B7" w:rsidP="00D933B7">
      <w:pPr>
        <w:pStyle w:val="ppoListHyphened-L1"/>
        <w:numPr>
          <w:ilvl w:val="0"/>
          <w:numId w:val="0"/>
        </w:numPr>
        <w:jc w:val="both"/>
        <w:rPr>
          <w:sz w:val="24"/>
          <w:szCs w:val="24"/>
        </w:rPr>
      </w:pPr>
      <w:r>
        <w:rPr>
          <w:sz w:val="24"/>
          <w:szCs w:val="24"/>
        </w:rPr>
        <w:t>The amounts provided correspond to those earmarked for the gender codes of the Common Provisions Regulation: ‘01’ for gender targeting (corresponding to a score of 2), ‘02’ for gender mainstreaming (corresponding to a score of 1) and ‘03’ for gender neutral (corresponding to a score of 0).</w:t>
      </w:r>
    </w:p>
    <w:p w14:paraId="233EEA3B" w14:textId="77777777" w:rsidR="00D933B7" w:rsidRPr="0080638F" w:rsidRDefault="00D933B7" w:rsidP="00D933B7">
      <w:pPr>
        <w:pStyle w:val="ppoListHyphened-L1"/>
        <w:numPr>
          <w:ilvl w:val="0"/>
          <w:numId w:val="0"/>
        </w:numPr>
        <w:jc w:val="both"/>
        <w:rPr>
          <w:sz w:val="24"/>
          <w:szCs w:val="24"/>
        </w:rPr>
      </w:pPr>
      <w:r>
        <w:rPr>
          <w:sz w:val="24"/>
          <w:szCs w:val="24"/>
        </w:rPr>
        <w:t>Gender equality is also a horizontal priority for the direct and indirect management strand of the ESF+ and should be taken into account in all activities. To identify to what extent the employment and social innovation strand is successful in mainstreaming horizontal principles in EaSI-supported activities, the performance framework of the strand includes an indicator on the percentage of stakeholders who declare that the activities funded through EaSI promote gender equality and non-discrimination. This indicator is directly linked to sustainable development goal 5: gender equality.</w:t>
      </w:r>
    </w:p>
    <w:tbl>
      <w:tblPr>
        <w:tblStyle w:val="Planning2022instructions"/>
        <w:tblW w:w="0" w:type="auto"/>
        <w:tblLook w:val="04A0" w:firstRow="1" w:lastRow="0" w:firstColumn="1" w:lastColumn="0" w:noHBand="0" w:noVBand="1"/>
      </w:tblPr>
      <w:tblGrid>
        <w:gridCol w:w="9629"/>
      </w:tblGrid>
      <w:tr w:rsidR="00D933B7" w:rsidRPr="0080638F" w14:paraId="024B2224" w14:textId="77777777">
        <w:tc>
          <w:tcPr>
            <w:tcW w:w="9738" w:type="dxa"/>
            <w:shd w:val="clear" w:color="auto" w:fill="auto"/>
          </w:tcPr>
          <w:p w14:paraId="3FAC9F31" w14:textId="77777777" w:rsidR="00D933B7" w:rsidRPr="0080638F" w:rsidRDefault="00D933B7">
            <w:pPr>
              <w:spacing w:before="60" w:after="0" w:line="276" w:lineRule="auto"/>
              <w:jc w:val="both"/>
              <w:textAlignment w:val="baseline"/>
              <w:rPr>
                <w:rFonts w:eastAsia="Times New Roman" w:cs="Segoe UI"/>
                <w:b/>
                <w:bCs/>
                <w:lang w:eastAsia="en-IE"/>
              </w:rPr>
            </w:pPr>
            <w:r>
              <w:rPr>
                <w:rFonts w:eastAsia="Times New Roman" w:cs="Segoe UI"/>
                <w:b/>
                <w:bCs/>
                <w:lang w:eastAsia="en-IE"/>
              </w:rPr>
              <w:t>Gender-disaggregated information</w:t>
            </w:r>
          </w:p>
          <w:p w14:paraId="5C63F8C2" w14:textId="77777777" w:rsidR="00D933B7" w:rsidRPr="0080638F" w:rsidRDefault="00D933B7" w:rsidP="00D933B7">
            <w:pPr>
              <w:pStyle w:val="TableListBullet"/>
              <w:tabs>
                <w:tab w:val="num" w:pos="283"/>
              </w:tabs>
              <w:spacing w:line="276" w:lineRule="auto"/>
              <w:ind w:left="283" w:hanging="283"/>
              <w:jc w:val="both"/>
            </w:pPr>
            <w:r>
              <w:rPr>
                <w:rStyle w:val="normaltextrun"/>
                <w:color w:val="000000"/>
                <w:shd w:val="clear" w:color="auto" w:fill="FFFFFF"/>
              </w:rPr>
              <w:t>All common indicators on participants are broken down by gender. In ESF+ shared management, Member States transmit data twice a year on supported participants with a gender breakdown. By the end of 2025, ESF+ had supported 16</w:t>
            </w:r>
            <w:r>
              <w:rPr>
                <w:rStyle w:val="normaltextrun"/>
                <w:rFonts w:ascii="Arial" w:hAnsi="Arial" w:cs="Arial"/>
                <w:color w:val="000000"/>
                <w:shd w:val="clear" w:color="auto" w:fill="FFFFFF"/>
              </w:rPr>
              <w:t> </w:t>
            </w:r>
            <w:r>
              <w:rPr>
                <w:rStyle w:val="normaltextrun"/>
                <w:color w:val="000000"/>
                <w:shd w:val="clear" w:color="auto" w:fill="FFFFFF"/>
              </w:rPr>
              <w:t>million participants, of whom 8.4</w:t>
            </w:r>
            <w:r>
              <w:rPr>
                <w:rStyle w:val="normaltextrun"/>
                <w:rFonts w:ascii="Calibri" w:hAnsi="Calibri" w:cs="Calibri"/>
                <w:color w:val="000000"/>
                <w:shd w:val="clear" w:color="auto" w:fill="FFFFFF"/>
              </w:rPr>
              <w:t> </w:t>
            </w:r>
            <w:r>
              <w:rPr>
                <w:rStyle w:val="normaltextrun"/>
                <w:color w:val="000000"/>
                <w:shd w:val="clear" w:color="auto" w:fill="FFFFFF"/>
              </w:rPr>
              <w:t>million were women, 7.5</w:t>
            </w:r>
            <w:r>
              <w:rPr>
                <w:rStyle w:val="normaltextrun"/>
                <w:rFonts w:ascii="Calibri" w:hAnsi="Calibri" w:cs="Calibri"/>
                <w:color w:val="000000"/>
                <w:shd w:val="clear" w:color="auto" w:fill="FFFFFF"/>
              </w:rPr>
              <w:t> </w:t>
            </w:r>
            <w:r>
              <w:rPr>
                <w:rStyle w:val="normaltextrun"/>
                <w:color w:val="000000"/>
                <w:shd w:val="clear" w:color="auto" w:fill="FFFFFF"/>
              </w:rPr>
              <w:t>million were men and 118</w:t>
            </w:r>
            <w:r>
              <w:rPr>
                <w:rStyle w:val="normaltextrun"/>
                <w:rFonts w:ascii="Calibri" w:hAnsi="Calibri" w:cs="Calibri"/>
                <w:color w:val="000000"/>
                <w:shd w:val="clear" w:color="auto" w:fill="FFFFFF"/>
              </w:rPr>
              <w:t> </w:t>
            </w:r>
            <w:r>
              <w:rPr>
                <w:rStyle w:val="normaltextrun"/>
                <w:color w:val="000000"/>
                <w:shd w:val="clear" w:color="auto" w:fill="FFFFFF"/>
              </w:rPr>
              <w:t>000 were non-binary.</w:t>
            </w:r>
          </w:p>
        </w:tc>
      </w:tr>
    </w:tbl>
    <w:p w14:paraId="176975A1" w14:textId="77777777" w:rsidR="00D933B7" w:rsidRPr="0080638F" w:rsidRDefault="00D933B7" w:rsidP="00D933B7">
      <w:pPr>
        <w:rPr>
          <w:lang w:eastAsia="en-GB"/>
        </w:rPr>
      </w:pPr>
    </w:p>
    <w:p w14:paraId="43D25DF5" w14:textId="77777777" w:rsidR="00D933B7" w:rsidRPr="0080638F" w:rsidRDefault="00D933B7" w:rsidP="00D933B7">
      <w:pPr>
        <w:rPr>
          <w:b/>
          <w:bCs/>
        </w:rPr>
      </w:pPr>
    </w:p>
    <w:p w14:paraId="786B60E2" w14:textId="77777777" w:rsidR="00D933B7" w:rsidRPr="0080638F" w:rsidRDefault="00D933B7" w:rsidP="00D933B7">
      <w:pPr>
        <w:spacing w:line="259" w:lineRule="auto"/>
        <w:rPr>
          <w:b/>
          <w:bCs/>
        </w:rPr>
      </w:pPr>
      <w:r>
        <w:rPr>
          <w:b/>
          <w:bCs/>
        </w:rPr>
        <w:br w:type="page"/>
      </w:r>
    </w:p>
    <w:p w14:paraId="4A70B8FC" w14:textId="77777777" w:rsidR="00D933B7" w:rsidRPr="0080638F" w:rsidRDefault="00D933B7" w:rsidP="00D933B7">
      <w:pPr>
        <w:rPr>
          <w:b/>
          <w:bCs/>
        </w:rPr>
      </w:pPr>
    </w:p>
    <w:p w14:paraId="61757130" w14:textId="77777777" w:rsidR="00D933B7" w:rsidRPr="0080638F"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80638F" w14:paraId="0E12B675"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71842FE0"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772DA4B9"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2D155341"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2627BCCE"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5D82FCA8" w14:textId="77777777" w:rsidR="00D933B7" w:rsidRPr="0080638F"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0523A05C" w14:textId="77777777" w:rsidR="00D933B7" w:rsidRPr="0080638F"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42CBAF68"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1B14F549"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80638F" w14:paraId="559BE86A" w14:textId="77777777">
        <w:trPr>
          <w:trHeight w:val="300"/>
        </w:trPr>
        <w:tc>
          <w:tcPr>
            <w:tcW w:w="1276" w:type="dxa"/>
            <w:tcBorders>
              <w:top w:val="single" w:sz="6" w:space="0" w:color="8C8C8C"/>
              <w:left w:val="nil"/>
              <w:bottom w:val="single" w:sz="6" w:space="0" w:color="8C8C8C"/>
              <w:right w:val="nil"/>
            </w:tcBorders>
            <w:vAlign w:val="center"/>
            <w:hideMark/>
          </w:tcPr>
          <w:p w14:paraId="7EEE5E2C" w14:textId="77777777" w:rsidR="00D933B7" w:rsidRPr="0080638F"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199FBC9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1276" w:type="dxa"/>
            <w:tcBorders>
              <w:top w:val="single" w:sz="6" w:space="0" w:color="8C8C8C"/>
              <w:left w:val="nil"/>
              <w:bottom w:val="single" w:sz="6" w:space="0" w:color="8C8C8C"/>
              <w:right w:val="nil"/>
            </w:tcBorders>
            <w:vAlign w:val="center"/>
            <w:hideMark/>
          </w:tcPr>
          <w:p w14:paraId="2013ABFA" w14:textId="6C1A0FCA" w:rsidR="00D933B7" w:rsidRPr="001F2F66" w:rsidRDefault="008E5269">
            <w:pPr>
              <w:spacing w:after="0" w:line="240" w:lineRule="auto"/>
              <w:jc w:val="center"/>
              <w:textAlignment w:val="baseline"/>
              <w:rPr>
                <w:rFonts w:ascii="Segoe UI" w:hAnsi="Segoe UI" w:cs="Segoe UI"/>
                <w:sz w:val="22"/>
                <w:szCs w:val="22"/>
                <w:lang w:eastAsia="en-IE"/>
              </w:rPr>
            </w:pPr>
            <w:r>
              <w:rPr>
                <w:sz w:val="22"/>
                <w:szCs w:val="22"/>
              </w:rPr>
              <w:t>55.5</w:t>
            </w:r>
          </w:p>
        </w:tc>
        <w:tc>
          <w:tcPr>
            <w:tcW w:w="1134" w:type="dxa"/>
            <w:tcBorders>
              <w:top w:val="single" w:sz="6" w:space="0" w:color="8C8C8C"/>
              <w:left w:val="nil"/>
              <w:bottom w:val="single" w:sz="6" w:space="0" w:color="8C8C8C"/>
              <w:right w:val="nil"/>
            </w:tcBorders>
            <w:vAlign w:val="center"/>
            <w:hideMark/>
          </w:tcPr>
          <w:p w14:paraId="2DB9609A" w14:textId="3EDC9CA3" w:rsidR="00D933B7" w:rsidRPr="001F2F66" w:rsidRDefault="008E5269">
            <w:pPr>
              <w:spacing w:after="0" w:line="240" w:lineRule="auto"/>
              <w:jc w:val="center"/>
              <w:textAlignment w:val="baseline"/>
              <w:rPr>
                <w:rFonts w:ascii="Segoe UI" w:hAnsi="Segoe UI" w:cs="Segoe UI"/>
                <w:sz w:val="22"/>
                <w:szCs w:val="22"/>
                <w:lang w:eastAsia="en-IE"/>
              </w:rPr>
            </w:pPr>
            <w:r>
              <w:rPr>
                <w:sz w:val="22"/>
                <w:szCs w:val="22"/>
              </w:rPr>
              <w:t>686.3</w:t>
            </w:r>
          </w:p>
        </w:tc>
        <w:tc>
          <w:tcPr>
            <w:tcW w:w="1276" w:type="dxa"/>
            <w:tcBorders>
              <w:top w:val="single" w:sz="6" w:space="0" w:color="8C8C8C"/>
              <w:left w:val="nil"/>
              <w:bottom w:val="single" w:sz="6" w:space="0" w:color="8C8C8C"/>
              <w:right w:val="nil"/>
            </w:tcBorders>
            <w:vAlign w:val="center"/>
          </w:tcPr>
          <w:p w14:paraId="3BBBB210" w14:textId="3071F48E" w:rsidR="00D933B7" w:rsidRPr="001F2F66" w:rsidRDefault="008E5269">
            <w:pPr>
              <w:spacing w:after="0" w:line="240" w:lineRule="auto"/>
              <w:jc w:val="center"/>
              <w:textAlignment w:val="baseline"/>
              <w:rPr>
                <w:rFonts w:cs="Segoe UI"/>
                <w:sz w:val="22"/>
                <w:szCs w:val="22"/>
                <w:lang w:eastAsia="en-IE"/>
              </w:rPr>
            </w:pPr>
            <w:r>
              <w:rPr>
                <w:sz w:val="22"/>
                <w:szCs w:val="22"/>
              </w:rPr>
              <w:t>1001.4</w:t>
            </w:r>
          </w:p>
        </w:tc>
        <w:tc>
          <w:tcPr>
            <w:tcW w:w="1134" w:type="dxa"/>
            <w:tcBorders>
              <w:top w:val="single" w:sz="6" w:space="0" w:color="8C8C8C"/>
              <w:left w:val="nil"/>
              <w:bottom w:val="single" w:sz="6" w:space="0" w:color="8C8C8C"/>
              <w:right w:val="nil"/>
            </w:tcBorders>
            <w:vAlign w:val="center"/>
          </w:tcPr>
          <w:p w14:paraId="2AAAD98B" w14:textId="3AAFFEAE" w:rsidR="00D933B7" w:rsidRPr="001F2F66" w:rsidRDefault="008E5269">
            <w:pPr>
              <w:spacing w:after="0" w:line="240" w:lineRule="auto"/>
              <w:jc w:val="center"/>
              <w:textAlignment w:val="baseline"/>
              <w:rPr>
                <w:rFonts w:cs="Segoe UI"/>
                <w:sz w:val="22"/>
                <w:szCs w:val="22"/>
                <w:lang w:eastAsia="en-IE"/>
              </w:rPr>
            </w:pPr>
            <w:r>
              <w:rPr>
                <w:sz w:val="22"/>
                <w:szCs w:val="22"/>
              </w:rPr>
              <w:t>1 728.5</w:t>
            </w:r>
          </w:p>
        </w:tc>
        <w:tc>
          <w:tcPr>
            <w:tcW w:w="1233" w:type="dxa"/>
            <w:tcBorders>
              <w:top w:val="single" w:sz="6" w:space="0" w:color="8C8C8C"/>
              <w:left w:val="nil"/>
              <w:bottom w:val="single" w:sz="6" w:space="0" w:color="8C8C8C"/>
              <w:right w:val="nil"/>
            </w:tcBorders>
            <w:vAlign w:val="center"/>
            <w:hideMark/>
          </w:tcPr>
          <w:p w14:paraId="77687924" w14:textId="0CCA2EEF" w:rsidR="00D933B7" w:rsidRPr="001F2F66" w:rsidRDefault="008E5269">
            <w:pPr>
              <w:spacing w:after="0" w:line="240" w:lineRule="auto"/>
              <w:jc w:val="center"/>
              <w:textAlignment w:val="baseline"/>
              <w:rPr>
                <w:rFonts w:ascii="Segoe UI" w:hAnsi="Segoe UI" w:cs="Segoe UI"/>
                <w:sz w:val="22"/>
                <w:szCs w:val="22"/>
                <w:lang w:eastAsia="en-IE"/>
              </w:rPr>
            </w:pPr>
            <w:r>
              <w:rPr>
                <w:sz w:val="22"/>
                <w:szCs w:val="22"/>
              </w:rPr>
              <w:t>3 471.2</w:t>
            </w:r>
          </w:p>
        </w:tc>
        <w:tc>
          <w:tcPr>
            <w:tcW w:w="1176" w:type="dxa"/>
            <w:tcBorders>
              <w:top w:val="single" w:sz="6" w:space="0" w:color="8C8C8C"/>
              <w:left w:val="nil"/>
              <w:bottom w:val="single" w:sz="6" w:space="0" w:color="8C8C8C"/>
              <w:right w:val="nil"/>
            </w:tcBorders>
            <w:vAlign w:val="center"/>
            <w:hideMark/>
          </w:tcPr>
          <w:p w14:paraId="7DFC5D80" w14:textId="43773282" w:rsidR="00D933B7" w:rsidRPr="001F2F66" w:rsidRDefault="008E5269">
            <w:pPr>
              <w:spacing w:after="0" w:line="240" w:lineRule="auto"/>
              <w:jc w:val="center"/>
              <w:textAlignment w:val="baseline"/>
              <w:rPr>
                <w:rFonts w:ascii="Segoe UI" w:hAnsi="Segoe UI" w:cs="Segoe UI"/>
                <w:sz w:val="22"/>
                <w:szCs w:val="22"/>
                <w:lang w:eastAsia="en-IE"/>
              </w:rPr>
            </w:pPr>
            <w:r>
              <w:rPr>
                <w:sz w:val="22"/>
                <w:szCs w:val="22"/>
              </w:rPr>
              <w:t>5.2</w:t>
            </w:r>
            <w:r w:rsidR="00D933B7" w:rsidRPr="001F2F66">
              <w:rPr>
                <w:sz w:val="22"/>
                <w:szCs w:val="22"/>
              </w:rPr>
              <w:t>%</w:t>
            </w:r>
          </w:p>
        </w:tc>
      </w:tr>
    </w:tbl>
    <w:p w14:paraId="59302085" w14:textId="77777777" w:rsidR="00D933B7" w:rsidRPr="0080638F" w:rsidRDefault="00D933B7" w:rsidP="00D933B7">
      <w:pPr>
        <w:rPr>
          <w:rStyle w:val="eop"/>
          <w:rFonts w:ascii="Calibri" w:hAnsi="Calibri" w:cs="Calibri"/>
          <w:shd w:val="clear" w:color="auto" w:fill="FFFFFF"/>
        </w:rPr>
      </w:pPr>
      <w:r>
        <w:rPr>
          <w:rStyle w:val="normaltextrun"/>
          <w:shd w:val="clear" w:color="auto" w:fill="FFFFFF"/>
        </w:rPr>
        <w:t>The</w:t>
      </w:r>
      <w:r>
        <w:rPr>
          <w:rStyle w:val="normaltextrun"/>
          <w:rFonts w:ascii="Calibri" w:hAnsi="Calibri" w:cs="Calibri"/>
          <w:shd w:val="clear" w:color="auto" w:fill="FFFFFF"/>
        </w:rPr>
        <w:t xml:space="preserve"> </w:t>
      </w:r>
      <w:r>
        <w:rPr>
          <w:rStyle w:val="normaltextrun"/>
          <w:shd w:val="clear" w:color="auto" w:fill="FFFFFF"/>
        </w:rPr>
        <w:t>digital transition is supported by the ESF+ through its investment in digital skills</w:t>
      </w:r>
      <w:r>
        <w:rPr>
          <w:rStyle w:val="normaltextrun"/>
          <w:rFonts w:ascii="Calibri" w:hAnsi="Calibri" w:cs="Calibri"/>
          <w:shd w:val="clear" w:color="auto" w:fill="FFFFFF"/>
        </w:rPr>
        <w:t xml:space="preserve"> </w:t>
      </w:r>
      <w:r>
        <w:rPr>
          <w:rStyle w:val="normaltextrun"/>
          <w:shd w:val="clear" w:color="auto" w:fill="FFFFFF"/>
        </w:rPr>
        <w:t>and jobs. In particular, the amounts provided correspond to those</w:t>
      </w:r>
      <w:r>
        <w:rPr>
          <w:rStyle w:val="normaltextrun"/>
          <w:rFonts w:ascii="Calibri" w:hAnsi="Calibri" w:cs="Calibri"/>
          <w:shd w:val="clear" w:color="auto" w:fill="FFFFFF"/>
        </w:rPr>
        <w:t xml:space="preserve"> </w:t>
      </w:r>
      <w:r>
        <w:rPr>
          <w:rStyle w:val="normaltextrun"/>
          <w:shd w:val="clear" w:color="auto" w:fill="FFFFFF"/>
        </w:rPr>
        <w:t>allocated</w:t>
      </w:r>
      <w:r>
        <w:rPr>
          <w:rStyle w:val="normaltextrun"/>
          <w:rFonts w:ascii="Calibri" w:hAnsi="Calibri" w:cs="Calibri"/>
          <w:shd w:val="clear" w:color="auto" w:fill="FFFFFF"/>
        </w:rPr>
        <w:t xml:space="preserve"> </w:t>
      </w:r>
      <w:r>
        <w:rPr>
          <w:rStyle w:val="normaltextrun"/>
          <w:shd w:val="clear" w:color="auto" w:fill="FFFFFF"/>
        </w:rPr>
        <w:t xml:space="preserve">for </w:t>
      </w:r>
      <w:r>
        <w:rPr>
          <w:rStyle w:val="normaltextrun"/>
          <w:rFonts w:cs="EC Square Sans Pro"/>
          <w:shd w:val="clear" w:color="auto" w:fill="FFFFFF"/>
        </w:rPr>
        <w:t>‘</w:t>
      </w:r>
      <w:r>
        <w:rPr>
          <w:rStyle w:val="normaltextrun"/>
          <w:shd w:val="clear" w:color="auto" w:fill="FFFFFF"/>
        </w:rPr>
        <w:t>Developing digital skills and jobs</w:t>
      </w:r>
      <w:r>
        <w:rPr>
          <w:rStyle w:val="normaltextrun"/>
          <w:rFonts w:cs="EC Square Sans Pro"/>
          <w:shd w:val="clear" w:color="auto" w:fill="FFFFFF"/>
        </w:rPr>
        <w:t>’</w:t>
      </w:r>
      <w:r>
        <w:rPr>
          <w:rStyle w:val="normaltextrun"/>
          <w:shd w:val="clear" w:color="auto" w:fill="FFFFFF"/>
        </w:rPr>
        <w:t xml:space="preserve"> (secondary theme 02)</w:t>
      </w:r>
      <w:r>
        <w:rPr>
          <w:rStyle w:val="normaltextrun"/>
          <w:rFonts w:ascii="Calibri" w:hAnsi="Calibri" w:cs="Calibri"/>
          <w:shd w:val="clear" w:color="auto" w:fill="FFFFFF"/>
        </w:rPr>
        <w:t xml:space="preserve"> </w:t>
      </w:r>
      <w:r>
        <w:rPr>
          <w:rStyle w:val="normaltextrun"/>
          <w:shd w:val="clear" w:color="auto" w:fill="FFFFFF"/>
        </w:rPr>
        <w:t>in ESF+ programmes. For tracking digital expenditure, the intervention field grid from Annex</w:t>
      </w:r>
      <w:r>
        <w:rPr>
          <w:rStyle w:val="normaltextrun"/>
          <w:rFonts w:ascii="Calibri" w:hAnsi="Calibri" w:cs="Calibri"/>
          <w:shd w:val="clear" w:color="auto" w:fill="FFFFFF"/>
        </w:rPr>
        <w:t> </w:t>
      </w:r>
      <w:r>
        <w:rPr>
          <w:rStyle w:val="normaltextrun"/>
          <w:shd w:val="clear" w:color="auto" w:fill="FFFFFF"/>
        </w:rPr>
        <w:t>VI of the Recovery and Resilience Facility Regulation is used.</w:t>
      </w:r>
      <w:r>
        <w:rPr>
          <w:rStyle w:val="eop"/>
          <w:rFonts w:ascii="Calibri" w:hAnsi="Calibri" w:cs="Calibri"/>
          <w:shd w:val="clear" w:color="auto" w:fill="FFFFFF"/>
        </w:rPr>
        <w:t> </w:t>
      </w:r>
    </w:p>
    <w:p w14:paraId="265C6B61" w14:textId="77777777" w:rsidR="00D933B7" w:rsidRPr="0080638F" w:rsidRDefault="00D933B7" w:rsidP="00F72C99">
      <w:pPr>
        <w:pStyle w:val="Heading3"/>
      </w:pPr>
      <w:r>
        <w:t>Contribution to strategic technologies (STEP)</w:t>
      </w:r>
    </w:p>
    <w:p w14:paraId="429032A4" w14:textId="77777777" w:rsidR="00D933B7" w:rsidRPr="0080638F" w:rsidRDefault="00D933B7" w:rsidP="00D933B7">
      <w:pPr>
        <w:pStyle w:val="Text2"/>
        <w:ind w:left="0"/>
        <w:rPr>
          <w:rFonts w:ascii="EC Square Sans Pro" w:hAnsi="EC Square Sans Pro"/>
        </w:rPr>
      </w:pPr>
      <w:r>
        <w:rPr>
          <w:rFonts w:ascii="EC Square Sans Pro" w:hAnsi="EC Square Sans Pro"/>
        </w:rPr>
        <w:t xml:space="preserve">In line with Regulation (EU) 2024/795 establishing the Strategic Technologies for Europe Platform (STEP), the ESF+ is one of the EU budget instruments under shared management mobilised to strengthen the competitiveness and resilience of the European economy. STEP investments under ESF+ can be supported through existing priority axes or through new STEP-dedicated priorities, following amendments to one or more ESF+ programmes by Member State. </w:t>
      </w:r>
    </w:p>
    <w:p w14:paraId="30F3A594" w14:textId="77777777" w:rsidR="00D933B7" w:rsidRPr="0080638F" w:rsidRDefault="00D933B7" w:rsidP="00D933B7">
      <w:pPr>
        <w:pStyle w:val="Text2"/>
        <w:ind w:left="0"/>
        <w:rPr>
          <w:rFonts w:ascii="EC Square Sans Pro" w:hAnsi="EC Square Sans Pro"/>
        </w:rPr>
      </w:pPr>
      <w:r>
        <w:rPr>
          <w:rFonts w:ascii="EC Square Sans Pro" w:hAnsi="EC Square Sans Pro"/>
        </w:rPr>
        <w:t>The regulation also introduced important changes to ESF+ financing to facilitate the implementation of STEP initiatives. It provides for an exceptional pre-financing rate of 30% for programme priorities dedicated to STEP objectives, aimed at accelerating the launch of projects contributing to the EU’s technological advancement and strategic autonomy. In addition, the maximum co-financing rate for these priorities has been increased to 100%, encouraging Member States to implement STEP-related projects and supporting faster uptake of critical technologies across the EU. In December 2025, the Defence Mini-omnibus Regulation extended the scope of STEP to a fourth sector covering investments in defence.</w:t>
      </w:r>
    </w:p>
    <w:p w14:paraId="0E23FD1B" w14:textId="77777777" w:rsidR="00D933B7" w:rsidRPr="001F2F66" w:rsidRDefault="00D933B7" w:rsidP="00D933B7">
      <w:pPr>
        <w:pStyle w:val="Text2"/>
        <w:ind w:left="0"/>
        <w:rPr>
          <w:rFonts w:ascii="EC Square Sans Pro" w:hAnsi="EC Square Sans Pro"/>
        </w:rPr>
      </w:pPr>
      <w:r>
        <w:rPr>
          <w:rFonts w:ascii="EC Square Sans Pro" w:hAnsi="EC Square Sans Pro"/>
        </w:rPr>
        <w:t>In line with ESF+ objectives, STEP also supports actions addressing skills shortages and promoting up- and re-skilling of workers.</w:t>
      </w:r>
    </w:p>
    <w:p w14:paraId="15B19C39" w14:textId="77777777" w:rsidR="00D933B7" w:rsidRPr="001F2F66" w:rsidRDefault="00D933B7" w:rsidP="00D933B7">
      <w:pPr>
        <w:pStyle w:val="Text2"/>
        <w:ind w:left="0"/>
        <w:rPr>
          <w:rFonts w:ascii="EC Square Sans Pro" w:hAnsi="EC Square Sans Pro"/>
        </w:rPr>
      </w:pPr>
      <w:r w:rsidRPr="001F2F66">
        <w:t>By the end of December 2025, Member States have programmed EUR 2.1 billion of ESF+ funding to support STEP measures. </w:t>
      </w:r>
    </w:p>
    <w:p w14:paraId="59C2FF03" w14:textId="77777777" w:rsidR="00D933B7" w:rsidRPr="001F2F66" w:rsidRDefault="00D933B7" w:rsidP="00D933B7">
      <w:pPr>
        <w:pStyle w:val="Text2"/>
        <w:ind w:left="0"/>
        <w:rPr>
          <w:rFonts w:ascii="EC Square Sans Pro" w:hAnsi="EC Square Sans Pro"/>
        </w:rPr>
      </w:pPr>
      <w:r w:rsidRPr="001F2F66">
        <w:t>The STEP Regulation has introduced a new ESF+ secondary theme – 11: Contributing to skills and jobs in digital technologies and deep tech innovation, clean and resource-efficient technologies, and biotechnologies, as well as two new intervention fields: 145a Support for the development of skills or access to employment in digital technologies and deep tech innovation, biotechnologies and 145b Support for the development of skills or access to employment in clean and resource-efficient technologies. The latter has a 100% coefficient for the calculation of support for climate change</w:t>
      </w:r>
      <w:r w:rsidRPr="001F2F66">
        <w:rPr>
          <w:rFonts w:ascii="EC Square Sans Pro" w:hAnsi="EC Square Sans Pro"/>
        </w:rPr>
        <w:t xml:space="preserve"> </w:t>
      </w:r>
      <w:r w:rsidRPr="001F2F66">
        <w:t>objectives</w:t>
      </w:r>
      <w:r w:rsidRPr="001F2F66">
        <w:rPr>
          <w:rFonts w:ascii="EC Square Sans Pro" w:hAnsi="EC Square Sans Pro"/>
        </w:rPr>
        <w:t xml:space="preserve"> </w:t>
      </w:r>
      <w:r w:rsidRPr="001F2F66">
        <w:t>and 40% coefficient for the support to environmental</w:t>
      </w:r>
      <w:r w:rsidRPr="001F2F66">
        <w:rPr>
          <w:rFonts w:ascii="EC Square Sans Pro" w:hAnsi="EC Square Sans Pro"/>
        </w:rPr>
        <w:t xml:space="preserve"> </w:t>
      </w:r>
      <w:r w:rsidRPr="001F2F66">
        <w:t>objectives.</w:t>
      </w:r>
    </w:p>
    <w:p w14:paraId="28BDFACC" w14:textId="77777777" w:rsidR="00D933B7" w:rsidRPr="001F2F66" w:rsidRDefault="00D933B7" w:rsidP="00D933B7">
      <w:pPr>
        <w:pStyle w:val="Text2"/>
        <w:ind w:left="0"/>
        <w:rPr>
          <w:rFonts w:ascii="EC Square Sans Pro" w:hAnsi="EC Square Sans Pro"/>
        </w:rPr>
      </w:pPr>
      <w:r w:rsidRPr="001F2F66">
        <w:t>On 31 December 2025,</w:t>
      </w:r>
      <w:r w:rsidRPr="001F2F66">
        <w:rPr>
          <w:rFonts w:ascii="EC Square Sans Pro" w:hAnsi="EC Square Sans Pro"/>
        </w:rPr>
        <w:t xml:space="preserve"> </w:t>
      </w:r>
      <w:r w:rsidRPr="001F2F66">
        <w:t>the selected operations</w:t>
      </w:r>
      <w:r w:rsidRPr="001F2F66">
        <w:rPr>
          <w:rFonts w:ascii="EC Square Sans Pro" w:hAnsi="EC Square Sans Pro"/>
        </w:rPr>
        <w:t xml:space="preserve"> </w:t>
      </w:r>
      <w:r w:rsidRPr="001F2F66">
        <w:t>for STEP priorities</w:t>
      </w:r>
      <w:r w:rsidRPr="001F2F66">
        <w:rPr>
          <w:rFonts w:ascii="EC Square Sans Pro" w:hAnsi="EC Square Sans Pro"/>
        </w:rPr>
        <w:t xml:space="preserve"> </w:t>
      </w:r>
      <w:r w:rsidRPr="001F2F66">
        <w:t>amounted</w:t>
      </w:r>
      <w:r w:rsidRPr="001F2F66">
        <w:rPr>
          <w:rFonts w:ascii="EC Square Sans Pro" w:hAnsi="EC Square Sans Pro"/>
        </w:rPr>
        <w:t xml:space="preserve"> </w:t>
      </w:r>
      <w:r w:rsidRPr="001F2F66">
        <w:t>to just over</w:t>
      </w:r>
      <w:r w:rsidRPr="001F2F66">
        <w:rPr>
          <w:rFonts w:ascii="EC Square Sans Pro" w:hAnsi="EC Square Sans Pro"/>
        </w:rPr>
        <w:t xml:space="preserve"> </w:t>
      </w:r>
      <w:r w:rsidRPr="001F2F66">
        <w:t>EUR 80 million (EU and national contributions combined)</w:t>
      </w:r>
      <w:r w:rsidRPr="001F2F66">
        <w:rPr>
          <w:rFonts w:ascii="EC Square Sans Pro" w:hAnsi="EC Square Sans Pro"/>
        </w:rPr>
        <w:t>, with the vast majority directed towards</w:t>
      </w:r>
      <w:r w:rsidRPr="001F2F66">
        <w:t xml:space="preserve"> intervention field 145a, related to skills in digital, deep tech and biotechnologies. </w:t>
      </w:r>
    </w:p>
    <w:p w14:paraId="1B4B1C62" w14:textId="77777777" w:rsidR="00D933B7" w:rsidRDefault="00D933B7" w:rsidP="00D933B7">
      <w:pPr>
        <w:keepNext/>
        <w:keepLines/>
        <w:spacing w:before="600" w:line="240" w:lineRule="auto"/>
        <w:ind w:left="357"/>
        <w:outlineLvl w:val="4"/>
        <w:rPr>
          <w:b/>
          <w:bCs/>
        </w:rPr>
      </w:pPr>
    </w:p>
    <w:p w14:paraId="2B8C9EE4" w14:textId="77777777" w:rsidR="00D933B7" w:rsidRPr="0080638F" w:rsidRDefault="00D933B7" w:rsidP="00F72C99">
      <w:pPr>
        <w:pStyle w:val="Heading3"/>
      </w:pPr>
      <w:r>
        <w:t>Contribution to reforms</w:t>
      </w:r>
    </w:p>
    <w:p w14:paraId="4CB848A6" w14:textId="77777777" w:rsidR="00D933B7" w:rsidRPr="0080638F" w:rsidRDefault="00D933B7" w:rsidP="00D933B7">
      <w:r>
        <w:t xml:space="preserve">DG Employment, Social Affairs and Inclusion commissioned the </w:t>
      </w:r>
      <w:hyperlink r:id="rId279" w:history="1">
        <w:r>
          <w:rPr>
            <w:rStyle w:val="Hyperlink"/>
          </w:rPr>
          <w:t>Study supporting the impact assessment of the future European Social Fund proposal</w:t>
        </w:r>
        <w:r>
          <w:rPr>
            <w:rStyle w:val="Hyperlink"/>
            <w:rFonts w:ascii="Calibri" w:hAnsi="Calibri" w:cs="Calibri"/>
          </w:rPr>
          <w:t> </w:t>
        </w:r>
        <w:r>
          <w:rPr>
            <w:rStyle w:val="Hyperlink"/>
            <w:rFonts w:cs="EC Square Sans Pro"/>
          </w:rPr>
          <w:t>–</w:t>
        </w:r>
        <w:r>
          <w:rPr>
            <w:rStyle w:val="Hyperlink"/>
          </w:rPr>
          <w:t xml:space="preserve"> Achieving structural change: conditions for success in the areas of ESF+ intervention</w:t>
        </w:r>
      </w:hyperlink>
      <w:r>
        <w:t>, published in 2025, that provides a comprehensive analysis of how the European Social Fund Plus (ESF+) facilitates systemic reforms across the EU. Between 2014 and 2022, the research identified 293 distinct reforms within the Member States, mapping the specific causal mechanisms and conditions that enable successful policy shifts. The study underscores the role of the ESF+ as a strategic instrument in the European social policy landscape, evaluating its contribution to long-term structural change alongside other national and EU funding streams.</w:t>
      </w:r>
    </w:p>
    <w:p w14:paraId="54C7EE82" w14:textId="77777777" w:rsidR="00D933B7" w:rsidRPr="0080638F" w:rsidRDefault="00D933B7" w:rsidP="00D933B7">
      <w:r>
        <w:t>The findings detail the diverse levels of financial investment provided by the ESF and ESF+ across these 293 identified reforms. The data show that the fund provided a significant backbone for many initiatives, with 5.1% of reforms receiving 75-100% of their support from the ESF/ESF+, and another 5.8% supported at a level of 51-75%. Furthermore, the ESF/ESF+ contributed between 25% and 50% of the support for 12.7% of the identified reforms, while for 25% of the reforms, the fund provided up to 25% of the necessary support.</w:t>
      </w:r>
    </w:p>
    <w:p w14:paraId="1515C1C7" w14:textId="77777777" w:rsidR="00D933B7" w:rsidRPr="0080638F" w:rsidRDefault="00D933B7" w:rsidP="00F72C99">
      <w:pPr>
        <w:pStyle w:val="Heading3"/>
      </w:pPr>
      <w:r>
        <w:t>Contribution to sustainable development goals</w:t>
      </w:r>
    </w:p>
    <w:tbl>
      <w:tblPr>
        <w:tblStyle w:val="PPO2021"/>
        <w:tblW w:w="9305" w:type="dxa"/>
        <w:tblLayout w:type="fixed"/>
        <w:tblCellMar>
          <w:left w:w="115" w:type="dxa"/>
          <w:right w:w="115" w:type="dxa"/>
        </w:tblCellMar>
        <w:tblLook w:val="04A0" w:firstRow="1" w:lastRow="0" w:firstColumn="1" w:lastColumn="0" w:noHBand="0" w:noVBand="1"/>
      </w:tblPr>
      <w:tblGrid>
        <w:gridCol w:w="1135"/>
        <w:gridCol w:w="2267"/>
        <w:gridCol w:w="5903"/>
      </w:tblGrid>
      <w:tr w:rsidR="00D933B7" w:rsidRPr="0080638F" w14:paraId="688D7CB1"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7EB7ACE1" w14:textId="77777777" w:rsidR="00D933B7" w:rsidRPr="0080638F" w:rsidRDefault="00D933B7">
            <w:pPr>
              <w:jc w:val="left"/>
              <w:rPr>
                <w:lang w:eastAsia="en-GB"/>
              </w:rPr>
            </w:pPr>
            <w:r>
              <w:rPr>
                <w:lang w:eastAsia="en-GB"/>
              </w:rPr>
              <w:t>SDG</w:t>
            </w:r>
          </w:p>
        </w:tc>
        <w:tc>
          <w:tcPr>
            <w:tcW w:w="2267" w:type="dxa"/>
            <w:vAlign w:val="center"/>
          </w:tcPr>
          <w:p w14:paraId="67703FC7" w14:textId="77777777" w:rsidR="00D933B7" w:rsidRPr="0080638F"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903" w:type="dxa"/>
            <w:vAlign w:val="center"/>
          </w:tcPr>
          <w:p w14:paraId="584BA1DD" w14:textId="77777777" w:rsidR="00D933B7" w:rsidRPr="0080638F"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80638F" w14:paraId="6717D29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6F5713D" w14:textId="09BA0DEE" w:rsidR="00D933B7" w:rsidRPr="0080638F" w:rsidRDefault="00EC0E1B">
            <w:pPr>
              <w:jc w:val="both"/>
              <w:rPr>
                <w:lang w:eastAsia="en-GB"/>
              </w:rPr>
            </w:pPr>
            <w:r w:rsidRPr="00DB731B">
              <w:rPr>
                <w:b w:val="0"/>
                <w:lang w:eastAsia="en-GB"/>
              </w:rPr>
              <w:t>SDG1: End poverty in all its forms everywhere</w:t>
            </w:r>
          </w:p>
        </w:tc>
        <w:tc>
          <w:tcPr>
            <w:tcW w:w="2267" w:type="dxa"/>
          </w:tcPr>
          <w:p w14:paraId="6105E9F4" w14:textId="77777777" w:rsidR="00D933B7" w:rsidRPr="0080638F" w:rsidRDefault="00D933B7">
            <w:pPr>
              <w:jc w:val="both"/>
              <w:cnfStyle w:val="000000100000" w:firstRow="0" w:lastRow="0" w:firstColumn="0" w:lastColumn="0" w:oddVBand="0" w:evenVBand="0" w:oddHBand="1" w:evenHBand="0" w:firstRowFirstColumn="0" w:firstRowLastColumn="0" w:lastRowFirstColumn="0" w:lastRowLastColumn="0"/>
            </w:pPr>
            <w:r>
              <w:t>YES</w:t>
            </w:r>
          </w:p>
          <w:p w14:paraId="3AED29B5" w14:textId="77777777" w:rsidR="00D933B7" w:rsidRPr="0080638F"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p>
        </w:tc>
        <w:tc>
          <w:tcPr>
            <w:tcW w:w="5903" w:type="dxa"/>
          </w:tcPr>
          <w:p w14:paraId="3765C618" w14:textId="77777777" w:rsidR="00D933B7" w:rsidRPr="0080638F"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Times New Roman" w:cs="Times New Roman"/>
                <w:b/>
                <w:bCs/>
              </w:rPr>
              <w:t>2021-2027 ESF+</w:t>
            </w:r>
            <w:r>
              <w:rPr>
                <w:rFonts w:eastAsia="Times New Roman" w:cs="Times New Roman"/>
              </w:rPr>
              <w:t xml:space="preserve"> (shared management)</w:t>
            </w:r>
          </w:p>
          <w:p w14:paraId="566D492E" w14:textId="77777777" w:rsidR="00D933B7" w:rsidRPr="0080638F" w:rsidRDefault="00D933B7">
            <w:pPr>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rPr>
                <w:rFonts w:eastAsia="Times New Roman" w:cs="Times New Roman"/>
              </w:rPr>
              <w:t xml:space="preserve">In Bulgaria, the ESF+ supports a </w:t>
            </w:r>
            <w:hyperlink r:id="rId280" w:history="1">
              <w:r>
                <w:rPr>
                  <w:rStyle w:val="Hyperlink"/>
                  <w:rFonts w:eastAsia="Times New Roman"/>
                </w:rPr>
                <w:t>project</w:t>
              </w:r>
              <w:r>
                <w:rPr>
                  <w:rStyle w:val="Hyperlink"/>
                  <w:rFonts w:eastAsia="Times New Roman" w:cs="Times New Roman"/>
                </w:rPr>
                <w:t xml:space="preserve"> modernising social protection systems</w:t>
              </w:r>
            </w:hyperlink>
            <w:r>
              <w:rPr>
                <w:rFonts w:eastAsia="Times New Roman" w:cs="Times New Roman"/>
              </w:rPr>
              <w:t>, with the goal of improving access for vulnerable groups, including ch</w:t>
            </w:r>
            <w:r>
              <w:t xml:space="preserve">ildren and people with disabilities. </w:t>
            </w:r>
            <w:r>
              <w:rPr>
                <w:rFonts w:eastAsia="Times New Roman" w:cs="Times New Roman"/>
              </w:rPr>
              <w:t>By enhancing the capacity of staff, the Agency of Social Assistance (ASA) will ensure adequate care by offering those in need competent and multi-component support, in line with new technologies and ensuring an improvement in their quality of life. The establishment of a single call centre in the ASA with a toll-free telephone number for users connected to all territorial structures, will ensure centralised processing of queries and rapid response to issues. This initiative ensures faster, more efficient support, helping prevent social isolation and improve quality of life.</w:t>
            </w:r>
          </w:p>
          <w:p w14:paraId="399D47F9" w14:textId="77777777" w:rsidR="00D933B7" w:rsidRPr="008E4A0E"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lang w:val="fr-BE"/>
              </w:rPr>
            </w:pPr>
            <w:r>
              <w:rPr>
                <w:b/>
                <w:bCs/>
                <w:lang w:val="fr-BE"/>
              </w:rPr>
              <w:t>Member State:</w:t>
            </w:r>
            <w:r>
              <w:rPr>
                <w:lang w:val="fr-BE"/>
              </w:rPr>
              <w:t xml:space="preserve"> Bulgaria </w:t>
            </w:r>
          </w:p>
          <w:p w14:paraId="61DEE243" w14:textId="77777777" w:rsidR="00D933B7" w:rsidRPr="008E4A0E"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lang w:val="fr-BE"/>
              </w:rPr>
            </w:pPr>
            <w:r>
              <w:rPr>
                <w:b/>
                <w:bCs/>
                <w:lang w:val="fr-BE"/>
              </w:rPr>
              <w:t>EU Contribution:</w:t>
            </w:r>
            <w:r>
              <w:rPr>
                <w:lang w:val="fr-BE"/>
              </w:rPr>
              <w:t xml:space="preserve"> EUR</w:t>
            </w:r>
            <w:r>
              <w:rPr>
                <w:rFonts w:ascii="Calibri" w:hAnsi="Calibri" w:cs="Calibri"/>
                <w:lang w:val="fr-BE"/>
              </w:rPr>
              <w:t> </w:t>
            </w:r>
            <w:r>
              <w:rPr>
                <w:lang w:val="fr-BE"/>
              </w:rPr>
              <w:t>13</w:t>
            </w:r>
            <w:r>
              <w:rPr>
                <w:rFonts w:ascii="Calibri" w:hAnsi="Calibri" w:cs="Calibri"/>
                <w:lang w:val="fr-BE"/>
              </w:rPr>
              <w:t> </w:t>
            </w:r>
            <w:r>
              <w:rPr>
                <w:lang w:val="fr-BE"/>
              </w:rPr>
              <w:t>508</w:t>
            </w:r>
            <w:r>
              <w:rPr>
                <w:rFonts w:ascii="Calibri" w:hAnsi="Calibri" w:cs="Calibri"/>
                <w:lang w:val="fr-BE"/>
              </w:rPr>
              <w:t> </w:t>
            </w:r>
            <w:r>
              <w:rPr>
                <w:lang w:val="fr-BE"/>
              </w:rPr>
              <w:t xml:space="preserve">946.96 </w:t>
            </w:r>
          </w:p>
          <w:p w14:paraId="3E9B1721"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pPr>
            <w:r>
              <w:rPr>
                <w:b/>
                <w:bCs/>
              </w:rPr>
              <w:t>Duration:</w:t>
            </w:r>
            <w:r>
              <w:t xml:space="preserve"> </w:t>
            </w:r>
            <w:r>
              <w:rPr>
                <w:rFonts w:eastAsia="Times New Roman" w:cs="Times New Roman"/>
                <w:color w:val="000000" w:themeColor="text1"/>
              </w:rPr>
              <w:t xml:space="preserve">24 February 2025 – </w:t>
            </w:r>
            <w:r>
              <w:t>24 January 2028</w:t>
            </w:r>
          </w:p>
          <w:p w14:paraId="5ED33151"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lang w:eastAsia="en-GB"/>
              </w:rPr>
            </w:pPr>
          </w:p>
        </w:tc>
      </w:tr>
      <w:tr w:rsidR="00D933B7" w:rsidRPr="0080638F" w14:paraId="7495FCB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7F67606" w14:textId="41B52267" w:rsidR="00D933B7" w:rsidRPr="0080638F" w:rsidRDefault="008E1714">
            <w:pPr>
              <w:rPr>
                <w:lang w:eastAsia="en-GB"/>
              </w:rPr>
            </w:pPr>
            <w:r w:rsidRPr="00C85C9C">
              <w:rPr>
                <w:b w:val="0"/>
                <w:lang w:eastAsia="en-GB"/>
              </w:rPr>
              <w:t>SDG2: End hunger, achieve food security and improved nutrition and promote sustainable agriculture</w:t>
            </w:r>
          </w:p>
        </w:tc>
        <w:tc>
          <w:tcPr>
            <w:tcW w:w="2267" w:type="dxa"/>
          </w:tcPr>
          <w:p w14:paraId="651A7A20" w14:textId="77777777" w:rsidR="00D933B7" w:rsidRPr="0080638F"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903" w:type="dxa"/>
          </w:tcPr>
          <w:p w14:paraId="43CC156F" w14:textId="77777777" w:rsidR="00D933B7" w:rsidRPr="0080638F" w:rsidRDefault="00D933B7">
            <w:pPr>
              <w:spacing w:before="0" w:after="0"/>
              <w:jc w:val="both"/>
              <w:cnfStyle w:val="000000010000" w:firstRow="0" w:lastRow="0" w:firstColumn="0" w:lastColumn="0" w:oddVBand="0" w:evenVBand="0" w:oddHBand="0" w:evenHBand="1" w:firstRowFirstColumn="0" w:firstRowLastColumn="0" w:lastRowFirstColumn="0" w:lastRowLastColumn="0"/>
            </w:pPr>
            <w:r>
              <w:rPr>
                <w:rFonts w:eastAsia="Times New Roman" w:cs="Times New Roman"/>
                <w:b/>
                <w:bCs/>
              </w:rPr>
              <w:t xml:space="preserve">2021-2027 ESF+ </w:t>
            </w:r>
            <w:r>
              <w:rPr>
                <w:rFonts w:eastAsia="Times New Roman" w:cs="Times New Roman"/>
              </w:rPr>
              <w:t>(shared management)</w:t>
            </w:r>
          </w:p>
          <w:p w14:paraId="075F2E2D"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rPr>
            </w:pPr>
            <w:r>
              <w:rPr>
                <w:rFonts w:eastAsia="Times New Roman" w:cs="Times New Roman"/>
              </w:rPr>
              <w:t xml:space="preserve">In Greece, the Social Solidarity Network is tackling extreme poverty by providing essential food and material assistance to those in need. Through the project </w:t>
            </w:r>
            <w:hyperlink r:id="rId281">
              <w:r>
                <w:rPr>
                  <w:rStyle w:val="Hyperlink"/>
                  <w:rFonts w:eastAsia="Times New Roman"/>
                </w:rPr>
                <w:t>'Grid of Actions to Address Material Deprivation'</w:t>
              </w:r>
            </w:hyperlink>
            <w:r>
              <w:rPr>
                <w:rFonts w:eastAsia="Times New Roman" w:cs="Times New Roman"/>
              </w:rPr>
              <w:t>, the Region of Peloponnese is delivering basic supplies to vulnerable households while offering social inclusion support. Beneficiaries, including recipients of the Guaranteed Minimum Income, receive not just aid but also administrative and integration assistance.</w:t>
            </w:r>
          </w:p>
          <w:p w14:paraId="697B2892"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pPr>
            <w:r>
              <w:rPr>
                <w:b/>
                <w:bCs/>
              </w:rPr>
              <w:t xml:space="preserve">Member State: </w:t>
            </w:r>
            <w:r>
              <w:t>Greece</w:t>
            </w:r>
          </w:p>
          <w:p w14:paraId="34D05A08"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rPr>
            </w:pPr>
            <w:r>
              <w:rPr>
                <w:b/>
                <w:bCs/>
              </w:rPr>
              <w:t>EU Contribution:</w:t>
            </w:r>
            <w:r>
              <w:t xml:space="preserve"> EUR</w:t>
            </w:r>
            <w:r>
              <w:rPr>
                <w:rFonts w:ascii="Calibri" w:hAnsi="Calibri" w:cs="Calibri"/>
              </w:rPr>
              <w:t> </w:t>
            </w:r>
            <w:r>
              <w:rPr>
                <w:color w:val="000000" w:themeColor="text1"/>
              </w:rPr>
              <w:t>25</w:t>
            </w:r>
            <w:r>
              <w:rPr>
                <w:rFonts w:ascii="Calibri" w:hAnsi="Calibri" w:cs="Calibri"/>
                <w:color w:val="000000" w:themeColor="text1"/>
              </w:rPr>
              <w:t> </w:t>
            </w:r>
            <w:r>
              <w:rPr>
                <w:color w:val="000000" w:themeColor="text1"/>
              </w:rPr>
              <w:t>353</w:t>
            </w:r>
            <w:r>
              <w:rPr>
                <w:rFonts w:ascii="Calibri" w:hAnsi="Calibri" w:cs="Calibri"/>
                <w:color w:val="000000" w:themeColor="text1"/>
              </w:rPr>
              <w:t> </w:t>
            </w:r>
            <w:r>
              <w:rPr>
                <w:color w:val="000000" w:themeColor="text1"/>
              </w:rPr>
              <w:t>903.44</w:t>
            </w:r>
            <w:r>
              <w:t xml:space="preserve"> </w:t>
            </w:r>
          </w:p>
          <w:p w14:paraId="381ABB73"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rPr>
            </w:pPr>
            <w:r>
              <w:rPr>
                <w:rFonts w:eastAsia="Times New Roman" w:cs="Times New Roman"/>
                <w:b/>
                <w:bCs/>
              </w:rPr>
              <w:t>Duration</w:t>
            </w:r>
            <w:r>
              <w:rPr>
                <w:rFonts w:eastAsia="Times New Roman" w:cs="Times New Roman"/>
              </w:rPr>
              <w:t>: 2 April 2024 – 31 December 2029</w:t>
            </w:r>
          </w:p>
        </w:tc>
      </w:tr>
      <w:tr w:rsidR="00D933B7" w:rsidRPr="0080638F" w14:paraId="0E317B2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90E20A6" w14:textId="5CF59312" w:rsidR="00D933B7" w:rsidRPr="0080638F" w:rsidRDefault="00AA26CE">
            <w:pPr>
              <w:rPr>
                <w:lang w:eastAsia="en-GB"/>
              </w:rPr>
            </w:pPr>
            <w:r w:rsidRPr="007B1F5B">
              <w:rPr>
                <w:b w:val="0"/>
                <w:lang w:eastAsia="en-GB"/>
              </w:rPr>
              <w:t>SDG3: Ensure healthy lives and promote well-being for all at all ages</w:t>
            </w:r>
          </w:p>
        </w:tc>
        <w:tc>
          <w:tcPr>
            <w:tcW w:w="2267" w:type="dxa"/>
          </w:tcPr>
          <w:p w14:paraId="6E07647B" w14:textId="77777777" w:rsidR="00D933B7" w:rsidRPr="0080638F"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903" w:type="dxa"/>
          </w:tcPr>
          <w:p w14:paraId="2CA6BD45" w14:textId="77777777" w:rsidR="00D933B7" w:rsidRPr="0080638F"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Times New Roman" w:cs="Times New Roman"/>
                <w:b/>
                <w:bCs/>
              </w:rPr>
              <w:t xml:space="preserve">2021-2027 ESF+ </w:t>
            </w:r>
            <w:r>
              <w:rPr>
                <w:rFonts w:eastAsia="Times New Roman" w:cs="Times New Roman"/>
              </w:rPr>
              <w:t>(shared management)</w:t>
            </w:r>
          </w:p>
          <w:p w14:paraId="13B7B9D7"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t xml:space="preserve">In Poland, the </w:t>
            </w:r>
            <w:hyperlink r:id="rId282" w:history="1">
              <w:r>
                <w:rPr>
                  <w:rStyle w:val="Hyperlink"/>
                </w:rPr>
                <w:t xml:space="preserve">Active Despite Cancer project </w:t>
              </w:r>
            </w:hyperlink>
            <w:r>
              <w:t xml:space="preserve">is supporting cancer patients aged 18-64 in </w:t>
            </w:r>
            <w:r>
              <w:rPr>
                <w:rFonts w:eastAsia="Times New Roman" w:cs="Times New Roman"/>
              </w:rPr>
              <w:t>Wielkopolska</w:t>
            </w:r>
            <w:r>
              <w:t xml:space="preserve"> </w:t>
            </w:r>
            <w:r>
              <w:rPr>
                <w:rFonts w:eastAsia="Times New Roman" w:cs="Times New Roman"/>
              </w:rPr>
              <w:t xml:space="preserve">region </w:t>
            </w:r>
            <w:r>
              <w:t xml:space="preserve">through comprehensive rehabilitation. Led by the </w:t>
            </w:r>
            <w:r>
              <w:rPr>
                <w:rFonts w:eastAsia="Times New Roman" w:cs="Times New Roman"/>
              </w:rPr>
              <w:t>Alina Pienkowska Cancer Prevention and Epidemiology Centre in Poznań (OPEN),</w:t>
            </w:r>
            <w:r>
              <w:t xml:space="preserve"> the project builds on a successful pilot to improve physical fitness, mental well-being, and employability for 2</w:t>
            </w:r>
            <w:r>
              <w:rPr>
                <w:rFonts w:ascii="Calibri" w:hAnsi="Calibri" w:cs="Calibri"/>
              </w:rPr>
              <w:t> </w:t>
            </w:r>
            <w:r>
              <w:t xml:space="preserve">500 patients. </w:t>
            </w:r>
            <w:r>
              <w:rPr>
                <w:rFonts w:eastAsia="Times New Roman" w:cs="Times New Roman"/>
              </w:rPr>
              <w:t>T</w:t>
            </w:r>
            <w:r>
              <w:t xml:space="preserve">he initiative </w:t>
            </w:r>
            <w:r>
              <w:rPr>
                <w:rFonts w:eastAsia="Times New Roman" w:cs="Times New Roman"/>
              </w:rPr>
              <w:t>offers physiotherapy, dietetics, psychological support, and training for medical staff. By enhancing rehabilitation services, the project helps patients regain independence and return to work.</w:t>
            </w:r>
          </w:p>
          <w:p w14:paraId="0A61224F" w14:textId="77777777" w:rsidR="00D933B7" w:rsidRPr="008E4A0E"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lang w:val="fr-BE"/>
              </w:rPr>
            </w:pPr>
            <w:r>
              <w:rPr>
                <w:rFonts w:eastAsia="Times New Roman" w:cs="Times New Roman"/>
                <w:b/>
                <w:bCs/>
                <w:lang w:val="fr-BE"/>
              </w:rPr>
              <w:t>Member State:</w:t>
            </w:r>
            <w:r>
              <w:rPr>
                <w:rFonts w:eastAsia="Times New Roman" w:cs="Times New Roman"/>
                <w:lang w:val="fr-BE"/>
              </w:rPr>
              <w:t xml:space="preserve"> Poland</w:t>
            </w:r>
          </w:p>
          <w:p w14:paraId="4B6DE2D3" w14:textId="77777777" w:rsidR="00D933B7" w:rsidRPr="008E4A0E"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lang w:val="fr-BE"/>
              </w:rPr>
            </w:pPr>
            <w:r>
              <w:rPr>
                <w:rFonts w:eastAsia="Times New Roman" w:cs="Times New Roman"/>
                <w:b/>
                <w:bCs/>
                <w:lang w:val="fr-BE"/>
              </w:rPr>
              <w:t>EU Contribution:</w:t>
            </w:r>
            <w:r>
              <w:rPr>
                <w:rFonts w:eastAsia="Times New Roman" w:cs="Times New Roman"/>
                <w:lang w:val="fr-BE"/>
              </w:rPr>
              <w:t xml:space="preserve"> EUR</w:t>
            </w:r>
            <w:r>
              <w:rPr>
                <w:rFonts w:ascii="Calibri" w:eastAsia="Times New Roman" w:hAnsi="Calibri" w:cs="Calibri"/>
                <w:lang w:val="fr-BE"/>
              </w:rPr>
              <w:t> </w:t>
            </w:r>
            <w:r>
              <w:rPr>
                <w:rFonts w:eastAsia="Times New Roman" w:cs="Times New Roman"/>
                <w:lang w:val="fr-BE"/>
              </w:rPr>
              <w:t>3</w:t>
            </w:r>
            <w:r>
              <w:rPr>
                <w:rFonts w:ascii="Calibri" w:eastAsia="Times New Roman" w:hAnsi="Calibri" w:cs="Calibri"/>
                <w:lang w:val="fr-BE"/>
              </w:rPr>
              <w:t> </w:t>
            </w:r>
            <w:r>
              <w:rPr>
                <w:rFonts w:eastAsia="Times New Roman" w:cs="Times New Roman"/>
                <w:lang w:val="fr-BE"/>
              </w:rPr>
              <w:t>856</w:t>
            </w:r>
            <w:r>
              <w:rPr>
                <w:rFonts w:ascii="Calibri" w:eastAsia="Times New Roman" w:hAnsi="Calibri" w:cs="Calibri"/>
                <w:lang w:val="fr-BE"/>
              </w:rPr>
              <w:t> </w:t>
            </w:r>
            <w:r>
              <w:rPr>
                <w:rFonts w:eastAsia="Times New Roman" w:cs="Times New Roman"/>
                <w:lang w:val="fr-BE"/>
              </w:rPr>
              <w:t>221.23</w:t>
            </w:r>
          </w:p>
          <w:p w14:paraId="51A3A659"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rPr>
                <w:rFonts w:eastAsia="Times New Roman" w:cs="Times New Roman"/>
                <w:b/>
                <w:bCs/>
              </w:rPr>
              <w:t>Duration:</w:t>
            </w:r>
            <w:r>
              <w:rPr>
                <w:rFonts w:eastAsia="Times New Roman" w:cs="Times New Roman"/>
              </w:rPr>
              <w:t xml:space="preserve"> 1 September 2024 – 31 August 2028</w:t>
            </w:r>
          </w:p>
        </w:tc>
      </w:tr>
      <w:tr w:rsidR="00D933B7" w:rsidRPr="0080638F" w14:paraId="006B360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B4F34D5" w14:textId="54180895" w:rsidR="00D933B7" w:rsidRPr="0080638F" w:rsidRDefault="00D7426C">
            <w:pPr>
              <w:jc w:val="both"/>
              <w:rPr>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267" w:type="dxa"/>
          </w:tcPr>
          <w:p w14:paraId="48AA8DCB" w14:textId="77777777" w:rsidR="00D933B7" w:rsidRPr="0080638F"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903" w:type="dxa"/>
          </w:tcPr>
          <w:p w14:paraId="520E8A59" w14:textId="77777777" w:rsidR="00D933B7" w:rsidRPr="0080638F" w:rsidRDefault="00D933B7">
            <w:pPr>
              <w:spacing w:before="0" w:after="0"/>
              <w:jc w:val="both"/>
              <w:cnfStyle w:val="000000010000" w:firstRow="0" w:lastRow="0" w:firstColumn="0" w:lastColumn="0" w:oddVBand="0" w:evenVBand="0" w:oddHBand="0" w:evenHBand="1" w:firstRowFirstColumn="0" w:firstRowLastColumn="0" w:lastRowFirstColumn="0" w:lastRowLastColumn="0"/>
              <w:rPr>
                <w:rFonts w:eastAsia="Times New Roman" w:cs="Times New Roman"/>
              </w:rPr>
            </w:pPr>
            <w:r>
              <w:rPr>
                <w:rFonts w:eastAsia="Times New Roman" w:cs="Times New Roman"/>
                <w:b/>
                <w:bCs/>
              </w:rPr>
              <w:t xml:space="preserve">2021-2027 ESF+ </w:t>
            </w:r>
            <w:r>
              <w:rPr>
                <w:rFonts w:eastAsia="Times New Roman" w:cs="Times New Roman"/>
              </w:rPr>
              <w:t>(shared management)</w:t>
            </w:r>
          </w:p>
          <w:p w14:paraId="12DE5DDD"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rPr>
            </w:pPr>
            <w:r>
              <w:rPr>
                <w:rFonts w:eastAsia="Times New Roman" w:cs="Times New Roman"/>
              </w:rPr>
              <w:t xml:space="preserve">In France, the ESF+-co-financed </w:t>
            </w:r>
            <w:hyperlink r:id="rId283" w:history="1">
              <w:r>
                <w:rPr>
                  <w:rStyle w:val="Hyperlink"/>
                  <w:rFonts w:eastAsia="Times New Roman" w:cs="Times New Roman"/>
                </w:rPr>
                <w:t>'Visa métiers' qualifications training scheme</w:t>
              </w:r>
            </w:hyperlink>
            <w:r>
              <w:rPr>
                <w:rFonts w:eastAsia="Times New Roman" w:cs="Times New Roman"/>
              </w:rPr>
              <w:t xml:space="preserve"> (2022–2023) aims to strengthen the skill needs of low-qualified individuals and support economic actors in the region by providing targeted professional training. The initiative, implemented by the Pays de la Loire Region’s professional and continuing training service, focuses on sectors facing labour shortages, including industry, construction, agriculture/landscape, logistics transport, and services to people. The scheme primarily targets jobseekers and individuals under judicial supervision, offering them personalised training pathways tailored to their skills and competencies. By fostering professional integration and qualification, the ‘Visa métiers’ project seeks to empower individuals who are distant from the labour market, contributing to the region’s economic development and social inclusion, aligning with the goal of promoting lifelong learning opportunities for all. </w:t>
            </w:r>
          </w:p>
          <w:p w14:paraId="77C39F7A" w14:textId="77777777" w:rsidR="00D933B7" w:rsidRPr="008E4A0E"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val="fr-BE" w:eastAsia="en-GB"/>
              </w:rPr>
            </w:pPr>
            <w:r>
              <w:rPr>
                <w:b/>
                <w:bCs/>
                <w:lang w:val="fr-BE"/>
              </w:rPr>
              <w:t xml:space="preserve">Member State: </w:t>
            </w:r>
            <w:r>
              <w:rPr>
                <w:rFonts w:eastAsia="Times New Roman" w:cs="Times New Roman"/>
                <w:lang w:val="fr-BE" w:eastAsia="en-GB"/>
              </w:rPr>
              <w:t>France</w:t>
            </w:r>
          </w:p>
          <w:p w14:paraId="26CA145E" w14:textId="77777777" w:rsidR="00D933B7" w:rsidRPr="008E4A0E"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val="fr-BE"/>
              </w:rPr>
            </w:pPr>
            <w:r>
              <w:rPr>
                <w:b/>
                <w:bCs/>
                <w:lang w:val="fr-BE"/>
              </w:rPr>
              <w:t>EU Contribution:</w:t>
            </w:r>
            <w:r>
              <w:rPr>
                <w:lang w:val="fr-BE"/>
              </w:rPr>
              <w:t xml:space="preserve"> EUR</w:t>
            </w:r>
            <w:r>
              <w:rPr>
                <w:rFonts w:ascii="Calibri" w:hAnsi="Calibri" w:cs="Calibri"/>
                <w:lang w:val="fr-BE"/>
              </w:rPr>
              <w:t> </w:t>
            </w:r>
            <w:r>
              <w:rPr>
                <w:rFonts w:eastAsia="Times New Roman" w:cs="Times New Roman"/>
                <w:color w:val="000000" w:themeColor="text1"/>
                <w:lang w:val="fr-BE"/>
              </w:rPr>
              <w:t>26</w:t>
            </w:r>
            <w:r>
              <w:rPr>
                <w:rFonts w:ascii="Calibri" w:eastAsia="Times New Roman" w:hAnsi="Calibri" w:cs="Calibri"/>
                <w:color w:val="000000" w:themeColor="text1"/>
                <w:lang w:val="fr-BE"/>
              </w:rPr>
              <w:t> </w:t>
            </w:r>
            <w:r>
              <w:rPr>
                <w:rFonts w:eastAsia="Times New Roman" w:cs="Times New Roman"/>
                <w:color w:val="000000" w:themeColor="text1"/>
                <w:lang w:val="fr-BE"/>
              </w:rPr>
              <w:t>965</w:t>
            </w:r>
            <w:r>
              <w:rPr>
                <w:rFonts w:ascii="Calibri" w:eastAsia="Times New Roman" w:hAnsi="Calibri" w:cs="Calibri"/>
                <w:color w:val="000000" w:themeColor="text1"/>
                <w:lang w:val="fr-BE"/>
              </w:rPr>
              <w:t> </w:t>
            </w:r>
            <w:r>
              <w:rPr>
                <w:rFonts w:eastAsia="Times New Roman" w:cs="Times New Roman"/>
                <w:color w:val="000000" w:themeColor="text1"/>
                <w:lang w:val="fr-BE"/>
              </w:rPr>
              <w:t>800.00</w:t>
            </w:r>
          </w:p>
          <w:p w14:paraId="317C162B"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eastAsia="en-GB"/>
              </w:rPr>
            </w:pPr>
            <w:r>
              <w:rPr>
                <w:b/>
                <w:bCs/>
              </w:rPr>
              <w:t>Duration</w:t>
            </w:r>
            <w:r>
              <w:t>: 1 J</w:t>
            </w:r>
            <w:r>
              <w:rPr>
                <w:rFonts w:eastAsia="Times New Roman" w:cs="Times New Roman"/>
                <w:lang w:eastAsia="en-GB"/>
              </w:rPr>
              <w:t>anuary 2022</w:t>
            </w:r>
            <w:r>
              <w:t xml:space="preserve"> – 3</w:t>
            </w:r>
            <w:r>
              <w:rPr>
                <w:rFonts w:eastAsia="Times New Roman" w:cs="Times New Roman"/>
                <w:lang w:eastAsia="en-GB"/>
              </w:rPr>
              <w:t>1 December 2025</w:t>
            </w:r>
          </w:p>
        </w:tc>
      </w:tr>
      <w:tr w:rsidR="00D933B7" w:rsidRPr="0080638F" w14:paraId="58CB6B5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C058709" w14:textId="390E1D50" w:rsidR="00D933B7" w:rsidRPr="0080638F" w:rsidRDefault="00FD0B5E">
            <w:pPr>
              <w:jc w:val="both"/>
              <w:rPr>
                <w:lang w:eastAsia="en-GB"/>
              </w:rPr>
            </w:pPr>
            <w:r w:rsidRPr="0084135A">
              <w:rPr>
                <w:b w:val="0"/>
                <w:lang w:eastAsia="en-GB"/>
              </w:rPr>
              <w:t>SDG5: Achieve gender equality and empower all women and girls</w:t>
            </w:r>
          </w:p>
        </w:tc>
        <w:tc>
          <w:tcPr>
            <w:tcW w:w="2267" w:type="dxa"/>
          </w:tcPr>
          <w:p w14:paraId="6B1A36D7" w14:textId="77777777" w:rsidR="00D933B7" w:rsidRPr="0080638F"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903" w:type="dxa"/>
          </w:tcPr>
          <w:p w14:paraId="67B6C1E3" w14:textId="77777777" w:rsidR="00D933B7" w:rsidRPr="0080638F"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Times New Roman" w:cs="Times New Roman"/>
                <w:b/>
                <w:bCs/>
              </w:rPr>
              <w:t xml:space="preserve">2021-2027 ESF+ </w:t>
            </w:r>
            <w:r>
              <w:rPr>
                <w:rFonts w:eastAsia="Times New Roman" w:cs="Times New Roman"/>
              </w:rPr>
              <w:t>(shared management)</w:t>
            </w:r>
          </w:p>
          <w:p w14:paraId="693919B9"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rPr>
                <w:rFonts w:eastAsia="Times New Roman" w:cs="Times New Roman"/>
              </w:rPr>
              <w:t xml:space="preserve">In Austria, the project </w:t>
            </w:r>
            <w:hyperlink r:id="rId284">
              <w:r>
                <w:rPr>
                  <w:rStyle w:val="Hyperlink"/>
                  <w:rFonts w:eastAsia="Times New Roman"/>
                </w:rPr>
                <w:t>‘FairPlusService’</w:t>
              </w:r>
            </w:hyperlink>
            <w:r>
              <w:rPr>
                <w:rFonts w:eastAsia="Times New Roman" w:cs="Times New Roman"/>
                <w:u w:val="single"/>
              </w:rPr>
              <w:t>,</w:t>
            </w:r>
            <w:r>
              <w:rPr>
                <w:rFonts w:eastAsia="Times New Roman" w:cs="Times New Roman"/>
              </w:rPr>
              <w:t xml:space="preserve"> co-financed by the ESF+, aims to enhance the professional development and further training of formally low-skilled and unqualified women, fostering equal opportunities and empowerment. The initiative targets women with limited formal qualifications, offering a range of measures to support employment, such as providing compact training and short learning units to stimulate continuous skill development, as well as tailored consulting and coaching services for both Austrian companies and the women themselves. The project focuses on key sectors such as trade, tourism, health and social care, and education, where advisory services are delivered to bridge skill gaps and promote career advancement. These services are complemented by comprehensive outreach efforts and broad knowledge-sharing initiatives to ensure long-term impact. Overall, the project seeks to promote long-term employment stability, gender equality, and labour market participation for some of Austria’s most vulnerable women.</w:t>
            </w:r>
          </w:p>
          <w:p w14:paraId="4E9CBC80" w14:textId="77777777" w:rsidR="00D933B7" w:rsidRPr="008E4A0E"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lang w:val="fr-BE" w:eastAsia="en-GB"/>
              </w:rPr>
            </w:pPr>
            <w:r>
              <w:rPr>
                <w:rFonts w:eastAsia="Times New Roman" w:cs="Times New Roman"/>
                <w:b/>
                <w:bCs/>
                <w:lang w:val="fr-BE" w:eastAsia="en-GB"/>
              </w:rPr>
              <w:t>Member State:</w:t>
            </w:r>
            <w:r>
              <w:rPr>
                <w:rFonts w:eastAsia="Times New Roman" w:cs="Times New Roman"/>
                <w:lang w:val="fr-BE" w:eastAsia="en-GB"/>
              </w:rPr>
              <w:t xml:space="preserve"> Austria</w:t>
            </w:r>
          </w:p>
          <w:p w14:paraId="6DF862B9" w14:textId="77777777" w:rsidR="00D933B7" w:rsidRPr="008E4A0E"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lang w:val="fr-BE" w:eastAsia="en-GB"/>
              </w:rPr>
            </w:pPr>
            <w:r>
              <w:rPr>
                <w:rFonts w:eastAsia="Times New Roman" w:cs="Times New Roman"/>
                <w:b/>
                <w:bCs/>
                <w:lang w:val="fr-BE" w:eastAsia="en-GB"/>
              </w:rPr>
              <w:t>EU Contribution:</w:t>
            </w:r>
            <w:r>
              <w:rPr>
                <w:rFonts w:eastAsia="Times New Roman" w:cs="Times New Roman"/>
                <w:lang w:val="fr-BE" w:eastAsia="en-GB"/>
              </w:rPr>
              <w:t xml:space="preserve"> EUR</w:t>
            </w:r>
            <w:r>
              <w:rPr>
                <w:rFonts w:ascii="Calibri" w:eastAsia="Times New Roman" w:hAnsi="Calibri" w:cs="Calibri"/>
                <w:lang w:val="fr-BE" w:eastAsia="en-GB"/>
              </w:rPr>
              <w:t> </w:t>
            </w:r>
            <w:r>
              <w:rPr>
                <w:rFonts w:eastAsia="Times New Roman" w:cs="Times New Roman"/>
                <w:color w:val="000000" w:themeColor="text1"/>
                <w:lang w:val="fr-BE"/>
              </w:rPr>
              <w:t>2</w:t>
            </w:r>
            <w:r>
              <w:rPr>
                <w:rFonts w:ascii="Calibri" w:eastAsia="Times New Roman" w:hAnsi="Calibri" w:cs="Calibri"/>
                <w:color w:val="000000" w:themeColor="text1"/>
                <w:lang w:val="fr-BE"/>
              </w:rPr>
              <w:t> </w:t>
            </w:r>
            <w:r>
              <w:rPr>
                <w:rFonts w:eastAsia="Times New Roman" w:cs="Times New Roman"/>
                <w:color w:val="000000" w:themeColor="text1"/>
                <w:lang w:val="fr-BE"/>
              </w:rPr>
              <w:t>408</w:t>
            </w:r>
            <w:r>
              <w:rPr>
                <w:rFonts w:ascii="Calibri" w:eastAsia="Times New Roman" w:hAnsi="Calibri" w:cs="Calibri"/>
                <w:color w:val="000000" w:themeColor="text1"/>
                <w:lang w:val="fr-BE"/>
              </w:rPr>
              <w:t> </w:t>
            </w:r>
            <w:r>
              <w:rPr>
                <w:rFonts w:eastAsia="Times New Roman" w:cs="Times New Roman"/>
                <w:color w:val="000000" w:themeColor="text1"/>
                <w:lang w:val="fr-BE"/>
              </w:rPr>
              <w:t>047.46</w:t>
            </w:r>
            <w:r>
              <w:rPr>
                <w:rFonts w:eastAsia="Times New Roman" w:cs="Times New Roman"/>
                <w:lang w:val="fr-BE" w:eastAsia="en-GB"/>
              </w:rPr>
              <w:t xml:space="preserve"> </w:t>
            </w:r>
          </w:p>
          <w:p w14:paraId="6CF04672"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lang w:eastAsia="en-GB"/>
              </w:rPr>
            </w:pPr>
            <w:r>
              <w:rPr>
                <w:rFonts w:eastAsia="Times New Roman" w:cs="Times New Roman"/>
                <w:b/>
                <w:bCs/>
                <w:lang w:eastAsia="en-GB"/>
              </w:rPr>
              <w:t>Duration:</w:t>
            </w:r>
            <w:r>
              <w:rPr>
                <w:rFonts w:eastAsia="Times New Roman" w:cs="Times New Roman"/>
                <w:lang w:eastAsia="en-GB"/>
              </w:rPr>
              <w:t xml:space="preserve"> 14 November 2023 – 13 November 2028</w:t>
            </w:r>
          </w:p>
        </w:tc>
      </w:tr>
      <w:tr w:rsidR="00D933B7" w:rsidRPr="008E1D75" w14:paraId="087DA09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EE1C00D" w14:textId="6D875017" w:rsidR="00D933B7" w:rsidRPr="0080638F" w:rsidRDefault="00ED7022">
            <w:pPr>
              <w:rPr>
                <w:lang w:eastAsia="en-GB"/>
              </w:rPr>
            </w:pPr>
            <w:r w:rsidRPr="00ED7022">
              <w:rPr>
                <w:b w:val="0"/>
                <w:lang w:eastAsia="en-GB"/>
              </w:rPr>
              <w:t>SDG8: Promote sustained, inclusive and sustainable economic growth, full and productive employment and decent work for all</w:t>
            </w:r>
          </w:p>
        </w:tc>
        <w:tc>
          <w:tcPr>
            <w:tcW w:w="2267" w:type="dxa"/>
          </w:tcPr>
          <w:p w14:paraId="0591653A" w14:textId="77777777" w:rsidR="00D933B7" w:rsidRPr="0080638F"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903" w:type="dxa"/>
          </w:tcPr>
          <w:p w14:paraId="35E525E2" w14:textId="77777777" w:rsidR="00D933B7" w:rsidRPr="0080638F" w:rsidRDefault="00D933B7">
            <w:pPr>
              <w:spacing w:before="0" w:after="0"/>
              <w:jc w:val="both"/>
              <w:cnfStyle w:val="000000010000" w:firstRow="0" w:lastRow="0" w:firstColumn="0" w:lastColumn="0" w:oddVBand="0" w:evenVBand="0" w:oddHBand="0" w:evenHBand="1" w:firstRowFirstColumn="0" w:firstRowLastColumn="0" w:lastRowFirstColumn="0" w:lastRowLastColumn="0"/>
            </w:pPr>
            <w:r>
              <w:rPr>
                <w:rFonts w:eastAsia="Times New Roman" w:cs="Times New Roman"/>
                <w:b/>
                <w:bCs/>
              </w:rPr>
              <w:t xml:space="preserve">2021-2027 ESF+ </w:t>
            </w:r>
            <w:r>
              <w:rPr>
                <w:rFonts w:eastAsia="Times New Roman" w:cs="Times New Roman"/>
              </w:rPr>
              <w:t>(shared management)</w:t>
            </w:r>
          </w:p>
          <w:p w14:paraId="32EB1157"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eastAsia="en-GB"/>
              </w:rPr>
            </w:pPr>
            <w:r>
              <w:t>The ESF+ supports</w:t>
            </w:r>
            <w:r>
              <w:rPr>
                <w:rFonts w:eastAsia="Times New Roman" w:cs="Times New Roman"/>
                <w:lang w:eastAsia="en-GB"/>
              </w:rPr>
              <w:t xml:space="preserve"> a </w:t>
            </w:r>
            <w:hyperlink r:id="rId285">
              <w:r>
                <w:rPr>
                  <w:rStyle w:val="Hyperlink"/>
                  <w:rFonts w:eastAsia="Times New Roman"/>
                  <w:lang w:eastAsia="en-GB"/>
                </w:rPr>
                <w:t>project</w:t>
              </w:r>
            </w:hyperlink>
            <w:r>
              <w:rPr>
                <w:rFonts w:eastAsia="Times New Roman" w:cs="Times New Roman"/>
                <w:lang w:eastAsia="en-GB"/>
              </w:rPr>
              <w:t xml:space="preserve"> designed to integrate unemployed individuals, employed persons with disabilities, and economically inactive residents into the labour market. The initiative targets vulnerable groups, including long-term unemployed individuals, persons with disabilities or mental health conditions, refugees, individuals over 55, and young adults under 29. The project offers a range of measures to f</w:t>
            </w:r>
            <w:r>
              <w:rPr>
                <w:rFonts w:eastAsia="Times New Roman" w:cs="Times New Roman"/>
              </w:rPr>
              <w:t>acilitate employment, such as creating subsidised jobs in collaboration with employers, adapting workplaces for persons with disabilities, and providing financial support for regional mobility to help participants cover transport and accommodation costs during their first four months of employment. The project also includes professional suitability assessments, skills development programs for young adults and persons with disabilities, and support for overcoming addictions through therapy and counselling. Psychological and mentorship services are provided to boost participants' confidence and help employers better understand the needs of these target groups. Overall, the project aims to promote long-term employment stability, social integration, and labour market participation for some of Latvia's most vulnerable populations.</w:t>
            </w:r>
            <w:r>
              <w:br/>
            </w:r>
            <w:r>
              <w:br/>
            </w:r>
            <w:r>
              <w:rPr>
                <w:b/>
                <w:bCs/>
              </w:rPr>
              <w:t>Member State</w:t>
            </w:r>
            <w:r>
              <w:t>: Latvia</w:t>
            </w:r>
            <w:r>
              <w:rPr>
                <w:rFonts w:eastAsia="Times New Roman" w:cs="Times New Roman"/>
                <w:lang w:eastAsia="en-GB"/>
              </w:rPr>
              <w:t xml:space="preserve">EU </w:t>
            </w:r>
          </w:p>
          <w:p w14:paraId="7F04FFF5" w14:textId="77777777" w:rsidR="00D933B7" w:rsidRPr="008E1D75"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val="fr-BE"/>
              </w:rPr>
            </w:pPr>
            <w:r w:rsidRPr="008E1D75">
              <w:rPr>
                <w:rFonts w:eastAsia="Times New Roman" w:cs="Times New Roman"/>
                <w:b/>
                <w:bCs/>
                <w:lang w:val="fr-BE" w:eastAsia="en-GB"/>
              </w:rPr>
              <w:t>Contribution:</w:t>
            </w:r>
            <w:r w:rsidRPr="008E1D75">
              <w:rPr>
                <w:rFonts w:eastAsia="Times New Roman" w:cs="Times New Roman"/>
                <w:lang w:val="fr-BE" w:eastAsia="en-GB"/>
              </w:rPr>
              <w:t xml:space="preserve"> EUR</w:t>
            </w:r>
            <w:r w:rsidRPr="008E1D75">
              <w:rPr>
                <w:rFonts w:ascii="Calibri" w:eastAsia="Times New Roman" w:hAnsi="Calibri" w:cs="Calibri"/>
                <w:lang w:val="fr-BE" w:eastAsia="en-GB"/>
              </w:rPr>
              <w:t> </w:t>
            </w:r>
            <w:r w:rsidRPr="008E1D75">
              <w:rPr>
                <w:rFonts w:eastAsia="Times New Roman" w:cs="Times New Roman"/>
                <w:color w:val="000000" w:themeColor="text1"/>
                <w:lang w:val="fr-BE"/>
              </w:rPr>
              <w:t>43</w:t>
            </w:r>
            <w:r w:rsidRPr="008E1D75">
              <w:rPr>
                <w:rFonts w:ascii="Calibri" w:eastAsia="Times New Roman" w:hAnsi="Calibri" w:cs="Calibri"/>
                <w:color w:val="000000" w:themeColor="text1"/>
                <w:lang w:val="fr-BE"/>
              </w:rPr>
              <w:t> </w:t>
            </w:r>
            <w:r w:rsidRPr="008E1D75">
              <w:rPr>
                <w:rFonts w:eastAsia="Times New Roman" w:cs="Times New Roman"/>
                <w:color w:val="000000" w:themeColor="text1"/>
                <w:lang w:val="fr-BE"/>
              </w:rPr>
              <w:t>537</w:t>
            </w:r>
            <w:r w:rsidRPr="008E1D75">
              <w:rPr>
                <w:rFonts w:ascii="Calibri" w:eastAsia="Times New Roman" w:hAnsi="Calibri" w:cs="Calibri"/>
                <w:color w:val="000000" w:themeColor="text1"/>
                <w:lang w:val="fr-BE"/>
              </w:rPr>
              <w:t> </w:t>
            </w:r>
            <w:r w:rsidRPr="008E1D75">
              <w:rPr>
                <w:rFonts w:eastAsia="Times New Roman" w:cs="Times New Roman"/>
                <w:color w:val="000000" w:themeColor="text1"/>
                <w:lang w:val="fr-BE"/>
              </w:rPr>
              <w:t>650.00</w:t>
            </w:r>
          </w:p>
          <w:p w14:paraId="7DDC5389" w14:textId="77777777" w:rsidR="00D933B7" w:rsidRPr="008E1D75"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val="fr-BE" w:eastAsia="en-GB"/>
              </w:rPr>
            </w:pPr>
            <w:r w:rsidRPr="008E1D75">
              <w:rPr>
                <w:rFonts w:eastAsia="Times New Roman" w:cs="Times New Roman"/>
                <w:b/>
                <w:bCs/>
                <w:lang w:val="fr-BE" w:eastAsia="en-GB"/>
              </w:rPr>
              <w:t>Duration:</w:t>
            </w:r>
            <w:r w:rsidRPr="008E1D75">
              <w:rPr>
                <w:rFonts w:eastAsia="Times New Roman" w:cs="Times New Roman"/>
                <w:lang w:val="fr-BE" w:eastAsia="en-GB"/>
              </w:rPr>
              <w:t xml:space="preserve"> 1 June 2023 – 30 June 2028</w:t>
            </w:r>
          </w:p>
        </w:tc>
      </w:tr>
      <w:tr w:rsidR="00D933B7" w:rsidRPr="0080638F" w14:paraId="584D122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6867109" w14:textId="7B186DE0" w:rsidR="00D933B7" w:rsidRPr="0080638F" w:rsidRDefault="00A93FA2">
            <w:pPr>
              <w:jc w:val="both"/>
              <w:rPr>
                <w:lang w:eastAsia="en-GB"/>
              </w:rPr>
            </w:pPr>
            <w:r w:rsidRPr="00DB731B">
              <w:rPr>
                <w:b w:val="0"/>
                <w:lang w:eastAsia="en-GB"/>
              </w:rPr>
              <w:t>SDG10: Reduce inequalities within and among countries</w:t>
            </w:r>
          </w:p>
        </w:tc>
        <w:tc>
          <w:tcPr>
            <w:tcW w:w="2267" w:type="dxa"/>
          </w:tcPr>
          <w:p w14:paraId="7EAB383D" w14:textId="77777777" w:rsidR="00D933B7" w:rsidRPr="0080638F"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903" w:type="dxa"/>
          </w:tcPr>
          <w:p w14:paraId="0999716D" w14:textId="77777777" w:rsidR="00D933B7" w:rsidRPr="0080638F"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Times New Roman" w:cs="Times New Roman"/>
                <w:b/>
                <w:bCs/>
              </w:rPr>
              <w:t xml:space="preserve">2021-2027 ESF+ </w:t>
            </w:r>
            <w:r>
              <w:rPr>
                <w:rFonts w:eastAsia="Times New Roman" w:cs="Times New Roman"/>
              </w:rPr>
              <w:t>(shared management)</w:t>
            </w:r>
          </w:p>
          <w:p w14:paraId="5EA12069"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rPr>
                <w:rFonts w:eastAsia="Times New Roman" w:cs="Times New Roman"/>
                <w:lang w:eastAsia="en-GB"/>
              </w:rPr>
              <w:t>The ESF+ f</w:t>
            </w:r>
            <w:r>
              <w:rPr>
                <w:rFonts w:eastAsia="Times New Roman" w:cs="Times New Roman"/>
              </w:rPr>
              <w:t xml:space="preserve">unds a </w:t>
            </w:r>
            <w:hyperlink r:id="rId286" w:history="1">
              <w:r>
                <w:rPr>
                  <w:rStyle w:val="Hyperlink"/>
                  <w:rFonts w:eastAsia="Times New Roman" w:cs="Times New Roman"/>
                </w:rPr>
                <w:t xml:space="preserve">three-year </w:t>
              </w:r>
              <w:r>
                <w:rPr>
                  <w:rStyle w:val="Hyperlink"/>
                  <w:rFonts w:eastAsia="Times New Roman"/>
                </w:rPr>
                <w:t>project</w:t>
              </w:r>
            </w:hyperlink>
            <w:r>
              <w:rPr>
                <w:rFonts w:eastAsia="Times New Roman" w:cs="Times New Roman"/>
                <w:u w:val="single"/>
              </w:rPr>
              <w:t xml:space="preserve"> </w:t>
            </w:r>
            <w:r>
              <w:rPr>
                <w:rFonts w:eastAsia="Times New Roman" w:cs="Times New Roman"/>
              </w:rPr>
              <w:t>in Gothenburg focused on reducing child poverty by enhancing children's and young people's participation in school and leisure activities. The project specifically targets children aged 6-18 living in Gothenburg neighbourhoods with high relative poverty rates. It involves close collaboration with the City of Gothenburg's school and social services, housing companies, volunteer organisations, and local stakeholders. This initiative builds upon the ‘School as Arena/Lights On’ framework, which aims to equalise opportunities for children from disadvantaged backgrounds and ensure their right to a fulfilling childhood. By providing structured leisure activities under the supervision of trusted adults, the project creates safe environments that positively influence children's academic success and future development, helping reduce the gap of opportunity with their peers.</w:t>
            </w:r>
          </w:p>
          <w:p w14:paraId="666556BA"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pPr>
            <w:r>
              <w:rPr>
                <w:b/>
                <w:bCs/>
              </w:rPr>
              <w:t>Member State:</w:t>
            </w:r>
            <w:r>
              <w:t xml:space="preserve"> Sweden</w:t>
            </w:r>
          </w:p>
          <w:p w14:paraId="58BCFDB4"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rPr>
                <w:b/>
                <w:bCs/>
              </w:rPr>
              <w:t xml:space="preserve">EU Contribution: </w:t>
            </w:r>
            <w:r>
              <w:t>EUR</w:t>
            </w:r>
            <w:r>
              <w:rPr>
                <w:rFonts w:ascii="Calibri" w:hAnsi="Calibri" w:cs="Calibri"/>
              </w:rPr>
              <w:t> </w:t>
            </w:r>
            <w:r>
              <w:rPr>
                <w:color w:val="000000" w:themeColor="text1"/>
              </w:rPr>
              <w:t>971</w:t>
            </w:r>
            <w:r>
              <w:rPr>
                <w:rFonts w:ascii="Calibri" w:hAnsi="Calibri" w:cs="Calibri"/>
                <w:color w:val="000000" w:themeColor="text1"/>
              </w:rPr>
              <w:t> </w:t>
            </w:r>
            <w:r>
              <w:rPr>
                <w:color w:val="000000" w:themeColor="text1"/>
              </w:rPr>
              <w:t>592.70</w:t>
            </w:r>
          </w:p>
          <w:p w14:paraId="655DBDF3"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lang w:eastAsia="en-GB"/>
              </w:rPr>
            </w:pPr>
            <w:r>
              <w:rPr>
                <w:rFonts w:eastAsia="Times New Roman" w:cs="Times New Roman"/>
                <w:b/>
                <w:bCs/>
                <w:lang w:eastAsia="en-GB"/>
              </w:rPr>
              <w:t>Duration:</w:t>
            </w:r>
            <w:r>
              <w:rPr>
                <w:rFonts w:eastAsia="Times New Roman" w:cs="Times New Roman"/>
                <w:lang w:eastAsia="en-GB"/>
              </w:rPr>
              <w:t xml:space="preserve"> 1 March 2023 – 28 February 2026</w:t>
            </w:r>
          </w:p>
        </w:tc>
      </w:tr>
      <w:tr w:rsidR="00D933B7" w:rsidRPr="0080638F" w14:paraId="732EA46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FBD69B0" w14:textId="733C1D63" w:rsidR="00D933B7" w:rsidRPr="0080638F" w:rsidRDefault="00DB1942">
            <w:pPr>
              <w:rPr>
                <w:lang w:eastAsia="en-GB"/>
              </w:rPr>
            </w:pPr>
            <w:r w:rsidRPr="00DB1942">
              <w:rPr>
                <w:b w:val="0"/>
                <w:bCs/>
              </w:rPr>
              <w:t>SDG11: Make cities and human settlements inclusive, safe, resilient and sustainable</w:t>
            </w:r>
          </w:p>
        </w:tc>
        <w:tc>
          <w:tcPr>
            <w:tcW w:w="2267" w:type="dxa"/>
          </w:tcPr>
          <w:p w14:paraId="408C356B" w14:textId="77777777" w:rsidR="00D933B7" w:rsidRPr="0080638F"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YES</w:t>
            </w:r>
          </w:p>
        </w:tc>
        <w:tc>
          <w:tcPr>
            <w:tcW w:w="5903" w:type="dxa"/>
          </w:tcPr>
          <w:p w14:paraId="5DEA115A" w14:textId="77777777" w:rsidR="00D933B7" w:rsidRPr="0080638F" w:rsidRDefault="00D933B7">
            <w:pPr>
              <w:spacing w:before="0" w:after="0"/>
              <w:jc w:val="both"/>
              <w:cnfStyle w:val="000000010000" w:firstRow="0" w:lastRow="0" w:firstColumn="0" w:lastColumn="0" w:oddVBand="0" w:evenVBand="0" w:oddHBand="0" w:evenHBand="1" w:firstRowFirstColumn="0" w:firstRowLastColumn="0" w:lastRowFirstColumn="0" w:lastRowLastColumn="0"/>
            </w:pPr>
            <w:r>
              <w:rPr>
                <w:rFonts w:eastAsia="Times New Roman" w:cs="Times New Roman"/>
                <w:b/>
                <w:bCs/>
              </w:rPr>
              <w:t xml:space="preserve">2021-2027 ESF+ </w:t>
            </w:r>
            <w:r>
              <w:rPr>
                <w:rFonts w:eastAsia="Times New Roman" w:cs="Times New Roman"/>
              </w:rPr>
              <w:t>(shared management)</w:t>
            </w:r>
          </w:p>
          <w:p w14:paraId="77A88E79"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rPr>
            </w:pPr>
            <w:r>
              <w:rPr>
                <w:rFonts w:eastAsia="Times New Roman" w:cs="Times New Roman"/>
                <w:lang w:eastAsia="en-GB"/>
              </w:rPr>
              <w:t>In Romania, t</w:t>
            </w:r>
            <w:r>
              <w:rPr>
                <w:rFonts w:eastAsia="Times New Roman" w:cs="Times New Roman"/>
              </w:rPr>
              <w:t>he E</w:t>
            </w:r>
            <w:r>
              <w:rPr>
                <w:rFonts w:eastAsia="Times New Roman" w:cs="Times New Roman"/>
                <w:lang w:eastAsia="en-GB"/>
              </w:rPr>
              <w:t xml:space="preserve">SF+ funds </w:t>
            </w:r>
            <w:r>
              <w:rPr>
                <w:rFonts w:eastAsia="Times New Roman" w:cs="Times New Roman"/>
              </w:rPr>
              <w:t xml:space="preserve">a </w:t>
            </w:r>
            <w:hyperlink r:id="rId287">
              <w:r>
                <w:rPr>
                  <w:rStyle w:val="Hyperlink"/>
                  <w:rFonts w:eastAsia="Times New Roman"/>
                </w:rPr>
                <w:t>project</w:t>
              </w:r>
            </w:hyperlink>
            <w:r>
              <w:rPr>
                <w:rFonts w:eastAsia="Times New Roman" w:cs="Times New Roman"/>
              </w:rPr>
              <w:t xml:space="preserve"> aimed at reducing poverty and social exclusion among marginalised Roma and non-Roma communities, with a particular focus on the Roma minority population. The initiative operates under the Community-Led Local Development (CLLD) mechanism, implementing integrated measures to provide quality, sustainable, and affordable services. These include housing support, person-centred care and modernisation of social protection systems, with special attention to children and disadvantaged groups, with the goal of fostering inclusive growth and improved living conditions for vulnerable populations in the region.</w:t>
            </w:r>
          </w:p>
          <w:p w14:paraId="186E9D90" w14:textId="77777777" w:rsidR="00D933B7" w:rsidRPr="008E4A0E"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lang w:val="fr-BE"/>
              </w:rPr>
            </w:pPr>
            <w:r>
              <w:rPr>
                <w:b/>
                <w:bCs/>
                <w:lang w:val="fr-BE"/>
              </w:rPr>
              <w:t xml:space="preserve">Member State: </w:t>
            </w:r>
            <w:r>
              <w:rPr>
                <w:lang w:val="fr-BE"/>
              </w:rPr>
              <w:t>Romania</w:t>
            </w:r>
          </w:p>
          <w:p w14:paraId="669F5C7A" w14:textId="77777777" w:rsidR="00D933B7" w:rsidRPr="008E4A0E"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val="fr-BE"/>
              </w:rPr>
            </w:pPr>
            <w:r>
              <w:rPr>
                <w:b/>
                <w:bCs/>
                <w:lang w:val="fr-BE"/>
              </w:rPr>
              <w:t xml:space="preserve">EU Contribution: </w:t>
            </w:r>
            <w:r>
              <w:rPr>
                <w:lang w:val="fr-BE"/>
              </w:rPr>
              <w:t>EUR</w:t>
            </w:r>
            <w:r>
              <w:rPr>
                <w:rFonts w:ascii="Calibri" w:hAnsi="Calibri" w:cs="Calibri"/>
                <w:lang w:val="fr-BE"/>
              </w:rPr>
              <w:t> </w:t>
            </w:r>
            <w:r>
              <w:rPr>
                <w:rFonts w:eastAsia="Times New Roman" w:cs="Times New Roman"/>
                <w:color w:val="000000" w:themeColor="text1"/>
                <w:lang w:val="fr-BE"/>
              </w:rPr>
              <w:t>834</w:t>
            </w:r>
            <w:r>
              <w:rPr>
                <w:rFonts w:ascii="Calibri" w:eastAsia="Times New Roman" w:hAnsi="Calibri" w:cs="Calibri"/>
                <w:color w:val="000000" w:themeColor="text1"/>
                <w:lang w:val="fr-BE"/>
              </w:rPr>
              <w:t> </w:t>
            </w:r>
            <w:r>
              <w:rPr>
                <w:rFonts w:eastAsia="Times New Roman" w:cs="Times New Roman"/>
                <w:color w:val="000000" w:themeColor="text1"/>
                <w:lang w:val="fr-BE"/>
              </w:rPr>
              <w:t>674.40</w:t>
            </w:r>
          </w:p>
          <w:p w14:paraId="0AAB92E2" w14:textId="77777777" w:rsidR="00D933B7" w:rsidRPr="0080638F"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Times New Roman" w:cs="Times New Roman"/>
                <w:lang w:eastAsia="en-GB"/>
              </w:rPr>
            </w:pPr>
            <w:r>
              <w:rPr>
                <w:rFonts w:eastAsia="Times New Roman" w:cs="Times New Roman"/>
                <w:b/>
                <w:bCs/>
                <w:lang w:eastAsia="en-GB"/>
              </w:rPr>
              <w:t>Duration</w:t>
            </w:r>
            <w:r>
              <w:rPr>
                <w:rFonts w:eastAsia="Times New Roman" w:cs="Times New Roman"/>
                <w:lang w:eastAsia="en-GB"/>
              </w:rPr>
              <w:t>: 1 January 2024 – 29 December 2029</w:t>
            </w:r>
          </w:p>
        </w:tc>
      </w:tr>
      <w:tr w:rsidR="00D933B7" w:rsidRPr="0080638F" w14:paraId="70FF5BB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F667F2D" w14:textId="64405846" w:rsidR="00D933B7" w:rsidRPr="0080638F" w:rsidRDefault="00C941C9">
            <w:pPr>
              <w:rPr>
                <w:lang w:eastAsia="en-GB"/>
              </w:rPr>
            </w:pPr>
            <w:r w:rsidRPr="00C941C9">
              <w:rPr>
                <w:b w:val="0"/>
              </w:rPr>
              <w:t>SDG13: Take urgent action to combat climate change and its impacts</w:t>
            </w:r>
          </w:p>
        </w:tc>
        <w:tc>
          <w:tcPr>
            <w:tcW w:w="2267" w:type="dxa"/>
          </w:tcPr>
          <w:p w14:paraId="7A29C72C" w14:textId="77777777" w:rsidR="00D933B7" w:rsidRPr="0080638F"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903" w:type="dxa"/>
          </w:tcPr>
          <w:p w14:paraId="2FCADD6B" w14:textId="77777777" w:rsidR="00D933B7" w:rsidRPr="0080638F"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Times New Roman" w:cs="Times New Roman"/>
                <w:b/>
                <w:bCs/>
              </w:rPr>
              <w:t xml:space="preserve">2021-2027 ESF+, EaSI strand </w:t>
            </w:r>
            <w:r>
              <w:rPr>
                <w:rFonts w:eastAsia="Times New Roman" w:cs="Times New Roman"/>
              </w:rPr>
              <w:t>(direct management)</w:t>
            </w:r>
          </w:p>
          <w:p w14:paraId="149D2438"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t xml:space="preserve">The </w:t>
            </w:r>
            <w:hyperlink r:id="rId288" w:history="1">
              <w:r>
                <w:rPr>
                  <w:rStyle w:val="Hyperlink"/>
                </w:rPr>
                <w:t xml:space="preserve">NewEcoSmart project </w:t>
              </w:r>
            </w:hyperlink>
            <w:r>
              <w:t>aims to create an inclusive social innovation approach to reskill and upskill adults in rural areas, helping them adapt to the green and digital transitions in their current jobs or find new employment opportunities within habitat-related sectors. The initiative also promotes social entrepreneurial skills to encourage sustainable business models aligned with circular and socially responsible practices. The project brings together industry representatives, vocational training institutions, and social innovation actors, with support from public authorities, educational providers, and third-sector organisations. Focusing on rural regions in Spain, Portugal, and Italy with strong manufacturing traditions, NewEcoSmart identifies and addresses the green, digital, and entrepreneurial skill gaps among adults over 45, small and medium-sized enterprises, and micro-firms. It develops a digital transformation toolkit for social economy actors to adopt innovative approaches that support the twin transition, tests and validates these methods in selected territories, and expands its impact through prizes and grants.</w:t>
            </w:r>
          </w:p>
          <w:p w14:paraId="6B8343B8"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pPr>
            <w:r>
              <w:rPr>
                <w:b/>
                <w:bCs/>
              </w:rPr>
              <w:t>Member State:</w:t>
            </w:r>
            <w:r>
              <w:t xml:space="preserve"> Italy, Spain, Portugal </w:t>
            </w:r>
          </w:p>
          <w:p w14:paraId="25C9DFB5"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Times New Roman" w:cs="Times New Roman"/>
              </w:rPr>
            </w:pPr>
            <w:r>
              <w:rPr>
                <w:b/>
                <w:bCs/>
              </w:rPr>
              <w:t>EU Contribution:</w:t>
            </w:r>
            <w:r>
              <w:t xml:space="preserve"> EUR</w:t>
            </w:r>
            <w:r>
              <w:rPr>
                <w:rFonts w:ascii="Calibri" w:hAnsi="Calibri" w:cs="Calibri"/>
              </w:rPr>
              <w:t> </w:t>
            </w:r>
            <w:r>
              <w:t>812</w:t>
            </w:r>
            <w:r>
              <w:rPr>
                <w:rFonts w:ascii="Calibri" w:hAnsi="Calibri" w:cs="Calibri"/>
              </w:rPr>
              <w:t> </w:t>
            </w:r>
            <w:r>
              <w:t>159.54</w:t>
            </w:r>
          </w:p>
          <w:p w14:paraId="4C97F1F4" w14:textId="77777777" w:rsidR="00D933B7" w:rsidRPr="0080638F"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pPr>
            <w:r>
              <w:rPr>
                <w:b/>
                <w:bCs/>
              </w:rPr>
              <w:t>Duration:</w:t>
            </w:r>
            <w:r>
              <w:t xml:space="preserve"> 1 August 2023 – 31 July 2025 </w:t>
            </w:r>
          </w:p>
          <w:p w14:paraId="7C29F740" w14:textId="77777777" w:rsidR="00D933B7" w:rsidRPr="0080638F" w:rsidRDefault="00D933B7">
            <w:pPr>
              <w:spacing w:before="0" w:after="160" w:line="257" w:lineRule="auto"/>
              <w:cnfStyle w:val="000000100000" w:firstRow="0" w:lastRow="0" w:firstColumn="0" w:lastColumn="0" w:oddVBand="0" w:evenVBand="0" w:oddHBand="1" w:evenHBand="0" w:firstRowFirstColumn="0" w:firstRowLastColumn="0" w:lastRowFirstColumn="0" w:lastRowLastColumn="0"/>
            </w:pPr>
          </w:p>
        </w:tc>
      </w:tr>
    </w:tbl>
    <w:p w14:paraId="0F6F6DDB" w14:textId="77777777" w:rsidR="00D933B7" w:rsidRPr="0080638F" w:rsidRDefault="00D933B7" w:rsidP="00D933B7">
      <w:pPr>
        <w:keepNext/>
        <w:keepLines/>
        <w:tabs>
          <w:tab w:val="left" w:pos="7172"/>
        </w:tabs>
        <w:outlineLvl w:val="4"/>
        <w:rPr>
          <w:rFonts w:eastAsiaTheme="majorEastAsia" w:cstheme="majorBidi"/>
          <w:sz w:val="36"/>
          <w:szCs w:val="36"/>
        </w:rPr>
      </w:pPr>
      <w:r>
        <w:rPr>
          <w:rFonts w:eastAsiaTheme="majorEastAsia" w:cstheme="majorBidi"/>
          <w:sz w:val="36"/>
          <w:szCs w:val="36"/>
        </w:rPr>
        <w:br w:type="page"/>
      </w:r>
    </w:p>
    <w:p w14:paraId="40D61857" w14:textId="77777777" w:rsidR="00D933B7" w:rsidRDefault="00D933B7" w:rsidP="00D933B7">
      <w:pPr>
        <w:keepNext/>
        <w:keepLines/>
        <w:tabs>
          <w:tab w:val="left" w:pos="7172"/>
        </w:tabs>
        <w:outlineLvl w:val="4"/>
        <w:rPr>
          <w:rFonts w:eastAsiaTheme="majorEastAsia" w:cstheme="majorBidi"/>
          <w:sz w:val="36"/>
          <w:szCs w:val="36"/>
        </w:rPr>
      </w:pPr>
    </w:p>
    <w:p w14:paraId="70709AC4" w14:textId="77777777" w:rsidR="00D933B7" w:rsidRPr="0080638F" w:rsidRDefault="00D933B7" w:rsidP="00F72C99">
      <w:pPr>
        <w:pStyle w:val="Heading2"/>
        <w:rPr>
          <w:rFonts w:eastAsiaTheme="majorEastAsia"/>
        </w:rPr>
      </w:pPr>
      <w:r>
        <w:rPr>
          <w:rFonts w:eastAsiaTheme="majorEastAsia"/>
        </w:rPr>
        <w:t>2014-2020 Multiannual Financial Framework – European Social Fund (ESF)</w:t>
      </w:r>
    </w:p>
    <w:p w14:paraId="2AEE5740" w14:textId="77777777" w:rsidR="00D933B7" w:rsidRPr="0080638F" w:rsidRDefault="00D933B7" w:rsidP="00D933B7">
      <w:pPr>
        <w:spacing w:after="0"/>
        <w:textAlignment w:val="baseline"/>
        <w:rPr>
          <w:rFonts w:cs="Segoe UI"/>
          <w:sz w:val="18"/>
          <w:szCs w:val="18"/>
          <w:lang w:eastAsia="en-IE"/>
        </w:rPr>
      </w:pPr>
    </w:p>
    <w:p w14:paraId="14960A72" w14:textId="77777777" w:rsidR="00D933B7" w:rsidRPr="0080638F" w:rsidRDefault="00D933B7" w:rsidP="00F72C99">
      <w:pPr>
        <w:pStyle w:val="Heading3"/>
        <w:rPr>
          <w:lang w:eastAsia="en-IE"/>
        </w:rPr>
      </w:pPr>
      <w:r>
        <w:rPr>
          <w:lang w:eastAsia="en-IE"/>
        </w:rPr>
        <w:t>Cumulative budget implementation at the end of 2025 (million EUR):</w:t>
      </w:r>
    </w:p>
    <w:p w14:paraId="5B1B62DF" w14:textId="77777777" w:rsidR="00D933B7" w:rsidRPr="0080638F" w:rsidRDefault="00D933B7" w:rsidP="00D933B7">
      <w:pPr>
        <w:spacing w:after="0"/>
        <w:textAlignment w:val="baseline"/>
        <w:rPr>
          <w:rFonts w:cs="Calibri"/>
          <w:sz w:val="12"/>
          <w:szCs w:val="12"/>
          <w:lang w:eastAsia="en-IE"/>
        </w:rPr>
      </w:pP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0638F" w14:paraId="20776319"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44ACEC56" w14:textId="77777777" w:rsidR="00D933B7" w:rsidRPr="0080638F"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38F38B97"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23EEC5B"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2FE4A5A"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077955" w14:paraId="58E3321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F216810" w14:textId="77777777" w:rsidR="00D933B7" w:rsidRPr="001F2F66" w:rsidRDefault="00D933B7">
            <w:pPr>
              <w:spacing w:after="0" w:line="240" w:lineRule="auto"/>
              <w:textAlignment w:val="baseline"/>
              <w:rPr>
                <w:rFonts w:ascii="Times New Roman" w:hAnsi="Times New Roman"/>
                <w:b/>
                <w:bCs/>
                <w:sz w:val="22"/>
                <w:szCs w:val="22"/>
                <w:lang w:eastAsia="en-IE"/>
              </w:rPr>
            </w:pPr>
            <w:r w:rsidRPr="001F2F66">
              <w:rPr>
                <w:b/>
                <w:bCs/>
                <w:sz w:val="22"/>
                <w:szCs w:val="22"/>
                <w:lang w:eastAsia="en-IE"/>
              </w:rPr>
              <w:t>Commitments</w:t>
            </w:r>
            <w:r w:rsidRPr="001F2F66">
              <w:rPr>
                <w:rFonts w:ascii="Calibri" w:hAnsi="Calibri" w:cs="Calibri"/>
                <w:b/>
                <w:bCs/>
                <w:sz w:val="22"/>
                <w:szCs w:val="22"/>
                <w:lang w:eastAsia="en-IE"/>
              </w:rPr>
              <w:t> </w:t>
            </w:r>
          </w:p>
        </w:tc>
        <w:tc>
          <w:tcPr>
            <w:tcW w:w="2400" w:type="dxa"/>
            <w:tcBorders>
              <w:top w:val="single" w:sz="6" w:space="0" w:color="8C8C8C"/>
              <w:left w:val="nil"/>
              <w:bottom w:val="single" w:sz="6" w:space="0" w:color="8C8C8C"/>
              <w:right w:val="nil"/>
            </w:tcBorders>
            <w:shd w:val="clear" w:color="auto" w:fill="FFFFFF"/>
            <w:hideMark/>
          </w:tcPr>
          <w:p w14:paraId="5FA1E73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93 619.5</w:t>
            </w:r>
          </w:p>
        </w:tc>
        <w:tc>
          <w:tcPr>
            <w:tcW w:w="2400" w:type="dxa"/>
            <w:tcBorders>
              <w:top w:val="single" w:sz="6" w:space="0" w:color="8C8C8C"/>
              <w:left w:val="nil"/>
              <w:bottom w:val="single" w:sz="6" w:space="0" w:color="8C8C8C"/>
              <w:right w:val="nil"/>
            </w:tcBorders>
            <w:shd w:val="clear" w:color="auto" w:fill="FFFFFF"/>
            <w:hideMark/>
          </w:tcPr>
          <w:p w14:paraId="612FBB5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93 630.6</w:t>
            </w:r>
          </w:p>
        </w:tc>
        <w:tc>
          <w:tcPr>
            <w:tcW w:w="2400" w:type="dxa"/>
            <w:tcBorders>
              <w:top w:val="single" w:sz="6" w:space="0" w:color="8C8C8C"/>
              <w:left w:val="nil"/>
              <w:bottom w:val="single" w:sz="6" w:space="0" w:color="8C8C8C"/>
              <w:right w:val="nil"/>
            </w:tcBorders>
            <w:shd w:val="clear" w:color="auto" w:fill="FFFFFF"/>
            <w:hideMark/>
          </w:tcPr>
          <w:p w14:paraId="7F32BF5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100.0%</w:t>
            </w:r>
          </w:p>
        </w:tc>
      </w:tr>
      <w:tr w:rsidR="00D933B7" w:rsidRPr="00077955" w14:paraId="7CF5A55B"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F047857" w14:textId="77777777" w:rsidR="00D933B7" w:rsidRPr="001F2F66" w:rsidRDefault="00D933B7">
            <w:pPr>
              <w:spacing w:after="0" w:line="240" w:lineRule="auto"/>
              <w:textAlignment w:val="baseline"/>
              <w:rPr>
                <w:rFonts w:ascii="Times New Roman" w:hAnsi="Times New Roman"/>
                <w:b/>
                <w:bCs/>
                <w:sz w:val="22"/>
                <w:szCs w:val="22"/>
                <w:lang w:eastAsia="en-IE"/>
              </w:rPr>
            </w:pPr>
            <w:r w:rsidRPr="001F2F66">
              <w:rPr>
                <w:b/>
                <w:bCs/>
                <w:sz w:val="22"/>
                <w:szCs w:val="22"/>
                <w:lang w:eastAsia="en-IE"/>
              </w:rPr>
              <w:t>Payments</w:t>
            </w:r>
            <w:r w:rsidRPr="001F2F66">
              <w:rPr>
                <w:rFonts w:ascii="Calibri" w:hAnsi="Calibri" w:cs="Calibri"/>
                <w:b/>
                <w:bCs/>
                <w:sz w:val="22"/>
                <w:szCs w:val="22"/>
                <w:lang w:eastAsia="en-IE"/>
              </w:rPr>
              <w:t> </w:t>
            </w:r>
          </w:p>
        </w:tc>
        <w:tc>
          <w:tcPr>
            <w:tcW w:w="2400" w:type="dxa"/>
            <w:tcBorders>
              <w:top w:val="single" w:sz="6" w:space="0" w:color="8C8C8C"/>
              <w:left w:val="nil"/>
              <w:bottom w:val="single" w:sz="6" w:space="0" w:color="8C8C8C"/>
              <w:right w:val="nil"/>
            </w:tcBorders>
            <w:shd w:val="clear" w:color="auto" w:fill="FFFFFF"/>
            <w:hideMark/>
          </w:tcPr>
          <w:p w14:paraId="098963F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93 242.4</w:t>
            </w:r>
          </w:p>
        </w:tc>
        <w:tc>
          <w:tcPr>
            <w:tcW w:w="2400" w:type="dxa"/>
            <w:tcBorders>
              <w:top w:val="single" w:sz="6" w:space="0" w:color="8C8C8C"/>
              <w:left w:val="nil"/>
              <w:bottom w:val="single" w:sz="6" w:space="0" w:color="8C8C8C"/>
              <w:right w:val="nil"/>
            </w:tcBorders>
            <w:shd w:val="clear" w:color="auto" w:fill="FFFFFF"/>
            <w:hideMark/>
          </w:tcPr>
          <w:p w14:paraId="76CDDE9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52E02B9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99.6%</w:t>
            </w:r>
          </w:p>
        </w:tc>
      </w:tr>
    </w:tbl>
    <w:p w14:paraId="76D5A245" w14:textId="77777777" w:rsidR="00D933B7" w:rsidRPr="001F2F66" w:rsidRDefault="00D933B7" w:rsidP="00D933B7">
      <w:pPr>
        <w:rPr>
          <w:b/>
          <w:bCs/>
          <w:sz w:val="22"/>
          <w:szCs w:val="22"/>
        </w:rPr>
      </w:pPr>
    </w:p>
    <w:p w14:paraId="7CBF27F9" w14:textId="77777777" w:rsidR="00D933B7" w:rsidRPr="0080638F"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97"/>
        <w:gridCol w:w="1118"/>
        <w:gridCol w:w="1149"/>
        <w:gridCol w:w="2950"/>
        <w:gridCol w:w="1229"/>
        <w:gridCol w:w="1595"/>
      </w:tblGrid>
      <w:tr w:rsidR="00D933B7" w:rsidRPr="0080638F" w14:paraId="2D36C3AA" w14:textId="77777777">
        <w:trPr>
          <w:trHeight w:val="300"/>
        </w:trPr>
        <w:tc>
          <w:tcPr>
            <w:tcW w:w="1597" w:type="dxa"/>
            <w:tcBorders>
              <w:top w:val="single" w:sz="6" w:space="0" w:color="8C8C8C"/>
              <w:left w:val="nil"/>
              <w:bottom w:val="single" w:sz="6" w:space="0" w:color="8C8C8C"/>
              <w:right w:val="nil"/>
            </w:tcBorders>
            <w:shd w:val="clear" w:color="auto" w:fill="FAF9F9"/>
            <w:hideMark/>
          </w:tcPr>
          <w:p w14:paraId="4C6D85D9" w14:textId="77777777" w:rsidR="00D933B7" w:rsidRPr="0080638F"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118" w:type="dxa"/>
            <w:tcBorders>
              <w:top w:val="single" w:sz="6" w:space="0" w:color="8C8C8C"/>
              <w:left w:val="nil"/>
              <w:bottom w:val="single" w:sz="6" w:space="0" w:color="8C8C8C"/>
              <w:right w:val="nil"/>
            </w:tcBorders>
            <w:shd w:val="clear" w:color="auto" w:fill="FAF9F9"/>
            <w:hideMark/>
          </w:tcPr>
          <w:p w14:paraId="20B4C28E"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149" w:type="dxa"/>
            <w:tcBorders>
              <w:top w:val="single" w:sz="6" w:space="0" w:color="8C8C8C"/>
              <w:left w:val="nil"/>
              <w:bottom w:val="single" w:sz="6" w:space="0" w:color="8C8C8C"/>
              <w:right w:val="nil"/>
            </w:tcBorders>
            <w:shd w:val="clear" w:color="auto" w:fill="FAF9F9"/>
            <w:hideMark/>
          </w:tcPr>
          <w:p w14:paraId="51988A91"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2950" w:type="dxa"/>
            <w:tcBorders>
              <w:top w:val="single" w:sz="6" w:space="0" w:color="8C8C8C"/>
              <w:left w:val="nil"/>
              <w:bottom w:val="single" w:sz="6" w:space="0" w:color="8C8C8C"/>
              <w:right w:val="nil"/>
            </w:tcBorders>
            <w:shd w:val="clear" w:color="auto" w:fill="FAF9F9"/>
            <w:hideMark/>
          </w:tcPr>
          <w:p w14:paraId="6408B35E"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229" w:type="dxa"/>
            <w:tcBorders>
              <w:top w:val="single" w:sz="6" w:space="0" w:color="8C8C8C"/>
              <w:left w:val="nil"/>
              <w:bottom w:val="single" w:sz="6" w:space="0" w:color="8C8C8C"/>
              <w:right w:val="nil"/>
            </w:tcBorders>
            <w:shd w:val="clear" w:color="auto" w:fill="FAF9F9"/>
            <w:hideMark/>
          </w:tcPr>
          <w:p w14:paraId="3CD5FD0F"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95" w:type="dxa"/>
            <w:tcBorders>
              <w:top w:val="single" w:sz="6" w:space="0" w:color="8C8C8C"/>
              <w:left w:val="nil"/>
              <w:bottom w:val="single" w:sz="6" w:space="0" w:color="8C8C8C"/>
              <w:right w:val="nil"/>
            </w:tcBorders>
            <w:shd w:val="clear" w:color="auto" w:fill="FAF9F9"/>
            <w:hideMark/>
          </w:tcPr>
          <w:p w14:paraId="7859EF1A"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80638F" w14:paraId="6B925907" w14:textId="77777777">
        <w:trPr>
          <w:trHeight w:val="300"/>
        </w:trPr>
        <w:tc>
          <w:tcPr>
            <w:tcW w:w="1597" w:type="dxa"/>
            <w:tcBorders>
              <w:top w:val="single" w:sz="6" w:space="0" w:color="8C8C8C"/>
              <w:left w:val="nil"/>
              <w:bottom w:val="single" w:sz="6" w:space="0" w:color="8C8C8C"/>
              <w:right w:val="nil"/>
            </w:tcBorders>
            <w:hideMark/>
          </w:tcPr>
          <w:p w14:paraId="28FD171E" w14:textId="77777777" w:rsidR="00D933B7" w:rsidRPr="0080638F" w:rsidRDefault="00D933B7">
            <w:pPr>
              <w:spacing w:after="0" w:line="240" w:lineRule="auto"/>
              <w:textAlignment w:val="baseline"/>
              <w:rPr>
                <w:rFonts w:cs="Segoe UI"/>
                <w:sz w:val="20"/>
                <w:lang w:eastAsia="en-IE"/>
              </w:rPr>
            </w:pPr>
            <w:r>
              <w:rPr>
                <w:rFonts w:ascii="Calibri" w:hAnsi="Calibri" w:cs="Calibri"/>
                <w:color w:val="000000"/>
                <w:lang w:eastAsia="en-IE"/>
              </w:rPr>
              <w:t>Participants in employment, including self-employment, upon leaving the ESF intervention</w:t>
            </w:r>
          </w:p>
        </w:tc>
        <w:tc>
          <w:tcPr>
            <w:tcW w:w="1118" w:type="dxa"/>
            <w:tcBorders>
              <w:top w:val="single" w:sz="6" w:space="0" w:color="8C8C8C"/>
              <w:left w:val="nil"/>
              <w:bottom w:val="single" w:sz="6" w:space="0" w:color="8C8C8C"/>
              <w:right w:val="nil"/>
            </w:tcBorders>
            <w:vAlign w:val="center"/>
            <w:hideMark/>
          </w:tcPr>
          <w:p w14:paraId="106CA2E2" w14:textId="77777777" w:rsidR="00D933B7" w:rsidRPr="0080638F" w:rsidRDefault="00D933B7">
            <w:pPr>
              <w:spacing w:after="0" w:line="240" w:lineRule="auto"/>
              <w:jc w:val="center"/>
              <w:textAlignment w:val="baseline"/>
              <w:rPr>
                <w:rFonts w:cs="Segoe UI"/>
                <w:sz w:val="20"/>
                <w:lang w:eastAsia="en-IE"/>
              </w:rPr>
            </w:pPr>
            <w:r>
              <w:rPr>
                <w:rFonts w:cs="Segoe UI"/>
                <w:sz w:val="20"/>
                <w:lang w:eastAsia="en-IE"/>
              </w:rPr>
              <w:t>14%</w:t>
            </w:r>
          </w:p>
        </w:tc>
        <w:tc>
          <w:tcPr>
            <w:tcW w:w="1149" w:type="dxa"/>
            <w:tcBorders>
              <w:top w:val="single" w:sz="6" w:space="0" w:color="8C8C8C"/>
              <w:left w:val="nil"/>
              <w:bottom w:val="single" w:sz="6" w:space="0" w:color="8C8C8C"/>
              <w:right w:val="nil"/>
            </w:tcBorders>
            <w:vAlign w:val="center"/>
            <w:hideMark/>
          </w:tcPr>
          <w:p w14:paraId="32B1686E"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&gt; 100%</w:t>
            </w:r>
          </w:p>
        </w:tc>
        <w:tc>
          <w:tcPr>
            <w:tcW w:w="2950" w:type="dxa"/>
            <w:tcBorders>
              <w:top w:val="single" w:sz="6" w:space="0" w:color="8C8C8C"/>
              <w:left w:val="nil"/>
              <w:bottom w:val="single" w:sz="6" w:space="0" w:color="8C8C8C"/>
              <w:right w:val="nil"/>
            </w:tcBorders>
            <w:vAlign w:val="center"/>
            <w:hideMark/>
          </w:tcPr>
          <w:p w14:paraId="5B0023DE"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24% in 2023</w:t>
            </w:r>
          </w:p>
        </w:tc>
        <w:tc>
          <w:tcPr>
            <w:tcW w:w="1229" w:type="dxa"/>
            <w:tcBorders>
              <w:top w:val="single" w:sz="6" w:space="0" w:color="8C8C8C"/>
              <w:left w:val="nil"/>
              <w:bottom w:val="single" w:sz="6" w:space="0" w:color="8C8C8C"/>
              <w:right w:val="nil"/>
            </w:tcBorders>
            <w:vAlign w:val="center"/>
            <w:hideMark/>
          </w:tcPr>
          <w:p w14:paraId="2F6CE8AC"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35% of participants in 2023 compared to a target of 24%</w:t>
            </w:r>
          </w:p>
        </w:tc>
        <w:tc>
          <w:tcPr>
            <w:tcW w:w="1595" w:type="dxa"/>
            <w:tcBorders>
              <w:top w:val="single" w:sz="6" w:space="0" w:color="8C8C8C"/>
              <w:left w:val="nil"/>
              <w:bottom w:val="single" w:sz="6" w:space="0" w:color="8C8C8C"/>
              <w:right w:val="nil"/>
            </w:tcBorders>
            <w:vAlign w:val="center"/>
            <w:hideMark/>
          </w:tcPr>
          <w:p w14:paraId="0026CCFB"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Achieved</w:t>
            </w:r>
          </w:p>
        </w:tc>
      </w:tr>
      <w:tr w:rsidR="00D933B7" w:rsidRPr="0080638F" w14:paraId="2AE8DC58" w14:textId="77777777">
        <w:trPr>
          <w:trHeight w:val="300"/>
        </w:trPr>
        <w:tc>
          <w:tcPr>
            <w:tcW w:w="1597" w:type="dxa"/>
            <w:tcBorders>
              <w:top w:val="single" w:sz="6" w:space="0" w:color="8C8C8C"/>
              <w:left w:val="nil"/>
              <w:bottom w:val="single" w:sz="6" w:space="0" w:color="8C8C8C"/>
              <w:right w:val="nil"/>
            </w:tcBorders>
            <w:shd w:val="clear" w:color="auto" w:fill="FAF9F9"/>
            <w:hideMark/>
          </w:tcPr>
          <w:p w14:paraId="686E42F3" w14:textId="77777777" w:rsidR="00D933B7" w:rsidRPr="0080638F" w:rsidRDefault="00D933B7">
            <w:pPr>
              <w:spacing w:after="0" w:line="240" w:lineRule="auto"/>
              <w:textAlignment w:val="baseline"/>
              <w:rPr>
                <w:rFonts w:cs="Segoe UI"/>
                <w:sz w:val="20"/>
                <w:lang w:eastAsia="en-IE"/>
              </w:rPr>
            </w:pPr>
            <w:r>
              <w:rPr>
                <w:color w:val="000000"/>
                <w:lang w:eastAsia="en-IE"/>
              </w:rPr>
              <w:t>Participants gaining a qualification upon leaving the ESF intervention in education, training and vocational training for skills and lifelong learning</w:t>
            </w:r>
          </w:p>
        </w:tc>
        <w:tc>
          <w:tcPr>
            <w:tcW w:w="1118" w:type="dxa"/>
            <w:tcBorders>
              <w:top w:val="single" w:sz="6" w:space="0" w:color="8C8C8C"/>
              <w:left w:val="nil"/>
              <w:bottom w:val="single" w:sz="6" w:space="0" w:color="8C8C8C"/>
              <w:right w:val="nil"/>
            </w:tcBorders>
            <w:shd w:val="clear" w:color="auto" w:fill="FAF9F9"/>
            <w:vAlign w:val="center"/>
            <w:hideMark/>
          </w:tcPr>
          <w:p w14:paraId="690B5198" w14:textId="77777777" w:rsidR="00D933B7" w:rsidRPr="0080638F" w:rsidRDefault="00D933B7">
            <w:pPr>
              <w:spacing w:after="0" w:line="240" w:lineRule="auto"/>
              <w:jc w:val="center"/>
              <w:textAlignment w:val="baseline"/>
              <w:rPr>
                <w:rFonts w:cs="Segoe UI"/>
                <w:sz w:val="20"/>
                <w:lang w:eastAsia="en-IE"/>
              </w:rPr>
            </w:pPr>
            <w:r>
              <w:rPr>
                <w:rFonts w:ascii="Calibri" w:hAnsi="Calibri" w:cs="Calibri"/>
                <w:color w:val="000000"/>
                <w:lang w:eastAsia="en-IE"/>
              </w:rPr>
              <w:t>0</w:t>
            </w:r>
          </w:p>
        </w:tc>
        <w:tc>
          <w:tcPr>
            <w:tcW w:w="1149" w:type="dxa"/>
            <w:tcBorders>
              <w:top w:val="single" w:sz="6" w:space="0" w:color="8C8C8C"/>
              <w:left w:val="nil"/>
              <w:bottom w:val="single" w:sz="6" w:space="0" w:color="8C8C8C"/>
              <w:right w:val="nil"/>
            </w:tcBorders>
            <w:shd w:val="clear" w:color="auto" w:fill="FAF9F9"/>
            <w:vAlign w:val="center"/>
            <w:hideMark/>
          </w:tcPr>
          <w:p w14:paraId="724634F1"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&gt; 100%</w:t>
            </w:r>
          </w:p>
        </w:tc>
        <w:tc>
          <w:tcPr>
            <w:tcW w:w="2950" w:type="dxa"/>
            <w:tcBorders>
              <w:top w:val="single" w:sz="6" w:space="0" w:color="8C8C8C"/>
              <w:left w:val="nil"/>
              <w:bottom w:val="single" w:sz="6" w:space="0" w:color="8C8C8C"/>
              <w:right w:val="nil"/>
            </w:tcBorders>
            <w:shd w:val="clear" w:color="auto" w:fill="FAF9F9"/>
            <w:vAlign w:val="center"/>
            <w:hideMark/>
          </w:tcPr>
          <w:p w14:paraId="0A6A0401"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23% in 2023</w:t>
            </w:r>
          </w:p>
        </w:tc>
        <w:tc>
          <w:tcPr>
            <w:tcW w:w="1229" w:type="dxa"/>
            <w:tcBorders>
              <w:top w:val="single" w:sz="6" w:space="0" w:color="8C8C8C"/>
              <w:left w:val="nil"/>
              <w:bottom w:val="single" w:sz="6" w:space="0" w:color="8C8C8C"/>
              <w:right w:val="nil"/>
            </w:tcBorders>
            <w:shd w:val="clear" w:color="auto" w:fill="FAF9F9"/>
            <w:vAlign w:val="center"/>
            <w:hideMark/>
          </w:tcPr>
          <w:p w14:paraId="202856FC"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26% of participants in 2023 compared to a target of 23%</w:t>
            </w:r>
          </w:p>
        </w:tc>
        <w:tc>
          <w:tcPr>
            <w:tcW w:w="1595" w:type="dxa"/>
            <w:tcBorders>
              <w:top w:val="single" w:sz="6" w:space="0" w:color="8C8C8C"/>
              <w:left w:val="nil"/>
              <w:bottom w:val="single" w:sz="6" w:space="0" w:color="8C8C8C"/>
              <w:right w:val="nil"/>
            </w:tcBorders>
            <w:shd w:val="clear" w:color="auto" w:fill="FAF9F9"/>
            <w:vAlign w:val="center"/>
            <w:hideMark/>
          </w:tcPr>
          <w:p w14:paraId="469DB300"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Achieved</w:t>
            </w:r>
          </w:p>
        </w:tc>
      </w:tr>
      <w:tr w:rsidR="00D933B7" w:rsidRPr="0080638F" w14:paraId="7F463065" w14:textId="77777777">
        <w:trPr>
          <w:trHeight w:val="300"/>
        </w:trPr>
        <w:tc>
          <w:tcPr>
            <w:tcW w:w="1597" w:type="dxa"/>
            <w:tcBorders>
              <w:top w:val="single" w:sz="6" w:space="0" w:color="8C8C8C"/>
              <w:left w:val="nil"/>
              <w:bottom w:val="single" w:sz="6" w:space="0" w:color="8C8C8C"/>
              <w:right w:val="nil"/>
            </w:tcBorders>
            <w:hideMark/>
          </w:tcPr>
          <w:p w14:paraId="4259F189" w14:textId="77777777" w:rsidR="00D933B7" w:rsidRPr="0080638F" w:rsidRDefault="00D933B7">
            <w:pPr>
              <w:spacing w:after="0" w:line="240" w:lineRule="auto"/>
              <w:textAlignment w:val="baseline"/>
              <w:rPr>
                <w:rFonts w:cs="Segoe UI"/>
                <w:sz w:val="20"/>
                <w:lang w:eastAsia="en-IE"/>
              </w:rPr>
            </w:pPr>
            <w:r>
              <w:rPr>
                <w:color w:val="000000"/>
                <w:lang w:eastAsia="en-IE"/>
              </w:rPr>
              <w:t>Inactive young people not in employment, education or training gaining a qualification or in employment upon leaving the youth employment initiative intervention</w:t>
            </w:r>
          </w:p>
        </w:tc>
        <w:tc>
          <w:tcPr>
            <w:tcW w:w="1118" w:type="dxa"/>
            <w:tcBorders>
              <w:top w:val="single" w:sz="6" w:space="0" w:color="8C8C8C"/>
              <w:left w:val="nil"/>
              <w:bottom w:val="single" w:sz="6" w:space="0" w:color="8C8C8C"/>
              <w:right w:val="nil"/>
            </w:tcBorders>
            <w:vAlign w:val="center"/>
            <w:hideMark/>
          </w:tcPr>
          <w:p w14:paraId="0F93FF3F" w14:textId="77777777" w:rsidR="00D933B7" w:rsidRPr="0080638F" w:rsidRDefault="00D933B7">
            <w:pPr>
              <w:spacing w:after="0" w:line="240" w:lineRule="auto"/>
              <w:jc w:val="center"/>
              <w:textAlignment w:val="baseline"/>
              <w:rPr>
                <w:rFonts w:cs="Segoe UI"/>
                <w:sz w:val="20"/>
                <w:lang w:eastAsia="en-IE"/>
              </w:rPr>
            </w:pPr>
            <w:r>
              <w:rPr>
                <w:rFonts w:ascii="Calibri" w:hAnsi="Calibri" w:cs="Calibri"/>
                <w:color w:val="000000"/>
                <w:lang w:eastAsia="en-IE"/>
              </w:rPr>
              <w:t>0</w:t>
            </w:r>
          </w:p>
        </w:tc>
        <w:tc>
          <w:tcPr>
            <w:tcW w:w="1149" w:type="dxa"/>
            <w:tcBorders>
              <w:top w:val="single" w:sz="6" w:space="0" w:color="8C8C8C"/>
              <w:left w:val="nil"/>
              <w:bottom w:val="single" w:sz="6" w:space="0" w:color="8C8C8C"/>
              <w:right w:val="nil"/>
            </w:tcBorders>
            <w:vAlign w:val="center"/>
            <w:hideMark/>
          </w:tcPr>
          <w:p w14:paraId="3BB3CBA2"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&gt; 100%</w:t>
            </w:r>
          </w:p>
        </w:tc>
        <w:tc>
          <w:tcPr>
            <w:tcW w:w="2950" w:type="dxa"/>
            <w:tcBorders>
              <w:top w:val="single" w:sz="6" w:space="0" w:color="8C8C8C"/>
              <w:left w:val="nil"/>
              <w:bottom w:val="single" w:sz="6" w:space="0" w:color="8C8C8C"/>
              <w:right w:val="nil"/>
            </w:tcBorders>
            <w:vAlign w:val="center"/>
            <w:hideMark/>
          </w:tcPr>
          <w:p w14:paraId="7B97E515"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0.26</w:t>
            </w:r>
            <w:r>
              <w:rPr>
                <w:rFonts w:ascii="Calibri" w:hAnsi="Calibri" w:cs="Calibri"/>
                <w:color w:val="000000"/>
                <w:lang w:eastAsia="en-IE"/>
              </w:rPr>
              <w:t> </w:t>
            </w:r>
            <w:r>
              <w:rPr>
                <w:color w:val="000000"/>
                <w:lang w:eastAsia="en-IE"/>
              </w:rPr>
              <w:t>million in 2020</w:t>
            </w:r>
          </w:p>
        </w:tc>
        <w:tc>
          <w:tcPr>
            <w:tcW w:w="1229" w:type="dxa"/>
            <w:tcBorders>
              <w:top w:val="single" w:sz="6" w:space="0" w:color="8C8C8C"/>
              <w:left w:val="nil"/>
              <w:bottom w:val="single" w:sz="6" w:space="0" w:color="8C8C8C"/>
              <w:right w:val="nil"/>
            </w:tcBorders>
            <w:vAlign w:val="center"/>
          </w:tcPr>
          <w:p w14:paraId="0D3C51AA" w14:textId="4ED97B18" w:rsidR="00D933B7" w:rsidRPr="0080638F" w:rsidRDefault="00D933B7">
            <w:pPr>
              <w:spacing w:after="0" w:line="240" w:lineRule="auto"/>
              <w:jc w:val="center"/>
              <w:textAlignment w:val="baseline"/>
              <w:rPr>
                <w:rFonts w:cs="Segoe UI"/>
                <w:sz w:val="20"/>
                <w:lang w:eastAsia="en-IE"/>
              </w:rPr>
            </w:pPr>
            <w:r>
              <w:rPr>
                <w:color w:val="000000"/>
                <w:lang w:eastAsia="en-IE"/>
              </w:rPr>
              <w:t>0.33</w:t>
            </w:r>
            <w:r>
              <w:rPr>
                <w:rFonts w:ascii="Calibri" w:hAnsi="Calibri" w:cs="Calibri"/>
                <w:color w:val="000000"/>
                <w:lang w:eastAsia="en-IE"/>
              </w:rPr>
              <w:t> </w:t>
            </w:r>
            <w:r>
              <w:rPr>
                <w:color w:val="000000"/>
                <w:lang w:eastAsia="en-IE"/>
              </w:rPr>
              <w:t xml:space="preserve">million inactive participants in </w:t>
            </w:r>
            <w:r w:rsidR="000534BD">
              <w:rPr>
                <w:color w:val="000000"/>
                <w:lang w:eastAsia="en-IE"/>
              </w:rPr>
              <w:t xml:space="preserve">2023 </w:t>
            </w:r>
            <w:r>
              <w:rPr>
                <w:color w:val="000000"/>
                <w:lang w:eastAsia="en-IE"/>
              </w:rPr>
              <w:t>compared to a target of 0.26</w:t>
            </w:r>
            <w:r>
              <w:rPr>
                <w:rFonts w:ascii="Calibri" w:hAnsi="Calibri" w:cs="Calibri"/>
                <w:color w:val="000000"/>
                <w:lang w:eastAsia="en-IE"/>
              </w:rPr>
              <w:t> </w:t>
            </w:r>
            <w:r>
              <w:rPr>
                <w:color w:val="000000"/>
                <w:lang w:eastAsia="en-IE"/>
              </w:rPr>
              <w:t>million</w:t>
            </w:r>
          </w:p>
        </w:tc>
        <w:tc>
          <w:tcPr>
            <w:tcW w:w="1595" w:type="dxa"/>
            <w:tcBorders>
              <w:top w:val="single" w:sz="6" w:space="0" w:color="8C8C8C"/>
              <w:left w:val="nil"/>
              <w:bottom w:val="single" w:sz="6" w:space="0" w:color="8C8C8C"/>
              <w:right w:val="nil"/>
            </w:tcBorders>
            <w:vAlign w:val="center"/>
            <w:hideMark/>
          </w:tcPr>
          <w:p w14:paraId="5E15A41F"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Achieved</w:t>
            </w:r>
          </w:p>
        </w:tc>
      </w:tr>
    </w:tbl>
    <w:p w14:paraId="42BB8B8D" w14:textId="77777777" w:rsidR="00D933B7" w:rsidRPr="0080638F" w:rsidRDefault="00D933B7" w:rsidP="00D933B7">
      <w:pPr>
        <w:jc w:val="center"/>
      </w:pPr>
    </w:p>
    <w:p w14:paraId="2FE5799D" w14:textId="77777777" w:rsidR="00D933B7" w:rsidRPr="0080638F" w:rsidRDefault="00D933B7" w:rsidP="00D933B7">
      <w:pPr>
        <w:spacing w:line="259" w:lineRule="auto"/>
        <w:rPr>
          <w:rFonts w:eastAsiaTheme="majorEastAsia" w:cstheme="majorBidi"/>
        </w:rPr>
      </w:pPr>
      <w:r>
        <w:rPr>
          <w:rFonts w:eastAsiaTheme="majorEastAsia" w:cstheme="majorBidi"/>
        </w:rPr>
        <w:t>By the end of 2023, a total of 76</w:t>
      </w:r>
      <w:r>
        <w:rPr>
          <w:rFonts w:ascii="Calibri" w:eastAsiaTheme="majorEastAsia" w:hAnsi="Calibri" w:cs="Calibri"/>
        </w:rPr>
        <w:t> </w:t>
      </w:r>
      <w:r>
        <w:rPr>
          <w:rFonts w:eastAsiaTheme="majorEastAsia" w:cstheme="majorBidi"/>
        </w:rPr>
        <w:t>million</w:t>
      </w:r>
      <w:r>
        <w:rPr>
          <w:rFonts w:ascii="Calibri" w:eastAsiaTheme="majorEastAsia" w:hAnsi="Calibri" w:cs="Calibri"/>
        </w:rPr>
        <w:t> </w:t>
      </w:r>
      <w:r>
        <w:rPr>
          <w:rFonts w:eastAsiaTheme="majorEastAsia" w:cstheme="majorBidi"/>
        </w:rPr>
        <w:t>(</w:t>
      </w:r>
      <w:r>
        <w:rPr>
          <w:rStyle w:val="FootnoteReference"/>
          <w:rFonts w:eastAsiaTheme="majorEastAsia" w:cstheme="majorBidi"/>
        </w:rPr>
        <w:footnoteReference w:id="38"/>
      </w:r>
      <w:r>
        <w:rPr>
          <w:rFonts w:eastAsiaTheme="majorEastAsia" w:cstheme="majorBidi"/>
        </w:rPr>
        <w:t>) participations were reported in ESF interventions with objectives focusing on employment, education and social inclusion. Of these participations, a total of 25.5</w:t>
      </w:r>
      <w:r>
        <w:rPr>
          <w:rFonts w:ascii="Calibri" w:eastAsiaTheme="majorEastAsia" w:hAnsi="Calibri" w:cs="Calibri"/>
        </w:rPr>
        <w:t> </w:t>
      </w:r>
      <w:r>
        <w:rPr>
          <w:rFonts w:eastAsiaTheme="majorEastAsia" w:cstheme="majorBidi"/>
        </w:rPr>
        <w:t xml:space="preserve">million were reported to have gained a qualification, entered employment or education, or became engaged in job-searching, translating to an overall success rate of around 34 %. </w:t>
      </w:r>
    </w:p>
    <w:p w14:paraId="11774A43" w14:textId="77777777" w:rsidR="00D933B7" w:rsidRPr="0080638F" w:rsidRDefault="00D933B7" w:rsidP="00D933B7">
      <w:pPr>
        <w:spacing w:line="259" w:lineRule="auto"/>
        <w:rPr>
          <w:rFonts w:eastAsiaTheme="majorEastAsia" w:cstheme="majorBidi"/>
        </w:rPr>
      </w:pPr>
      <w:r>
        <w:rPr>
          <w:rFonts w:eastAsiaTheme="majorEastAsia" w:cstheme="majorBidi"/>
        </w:rPr>
        <w:t>The ESF (excluding YEI) has been successfully promoting sustainable and quality employment (in line with specific objective 1). Operations that promote sustainable and quality employment supported more than 16</w:t>
      </w:r>
      <w:r>
        <w:rPr>
          <w:rFonts w:ascii="Calibri" w:eastAsiaTheme="majorEastAsia" w:hAnsi="Calibri" w:cs="Calibri"/>
        </w:rPr>
        <w:t> </w:t>
      </w:r>
      <w:r>
        <w:rPr>
          <w:rFonts w:eastAsiaTheme="majorEastAsia" w:cstheme="majorBidi"/>
        </w:rPr>
        <w:t>million participations and led to 6.7</w:t>
      </w:r>
      <w:r>
        <w:rPr>
          <w:rFonts w:ascii="Calibri" w:eastAsiaTheme="majorEastAsia" w:hAnsi="Calibri" w:cs="Calibri"/>
        </w:rPr>
        <w:t> </w:t>
      </w:r>
      <w:r>
        <w:rPr>
          <w:rFonts w:eastAsiaTheme="majorEastAsia" w:cstheme="majorBidi"/>
        </w:rPr>
        <w:t>million positive short-term results (i.e. people either found a job, gained a qualification or otherwise improved their labour market position). 3.5</w:t>
      </w:r>
      <w:r>
        <w:rPr>
          <w:rFonts w:ascii="Calibri" w:eastAsiaTheme="majorEastAsia" w:hAnsi="Calibri" w:cs="Calibri"/>
        </w:rPr>
        <w:t> </w:t>
      </w:r>
      <w:r>
        <w:rPr>
          <w:rFonts w:eastAsiaTheme="majorEastAsia" w:cstheme="majorBidi"/>
        </w:rPr>
        <w:t>million participants entered employment after participating in an ESF-supported intervention, which amounts to a total of 35% of participations recorded for unemployed and inactive persons. This is well above the target of the core performance indicator set in the 2014-2020 multiannual financial framework for this objective (24%).</w:t>
      </w:r>
    </w:p>
    <w:p w14:paraId="2868B818" w14:textId="77777777" w:rsidR="00D933B7" w:rsidRPr="0080638F" w:rsidRDefault="00D933B7" w:rsidP="00D933B7">
      <w:pPr>
        <w:spacing w:line="259" w:lineRule="auto"/>
        <w:rPr>
          <w:rFonts w:eastAsiaTheme="majorEastAsia" w:cstheme="majorBidi"/>
        </w:rPr>
      </w:pPr>
      <w:r>
        <w:rPr>
          <w:rFonts w:eastAsiaTheme="majorEastAsia" w:cstheme="majorBidi"/>
        </w:rPr>
        <w:t>In the field of social inclusion (specific objective 2), the ESF contributes to reducing poverty in the EU, typically through attention for active inclusion, by targeting specific groups such as low-skilled people, (long-term) unemployed, older people, people with disabilities, and people with a migrant/foreign background. At the end of 2023, this specific objective had supported more than 17</w:t>
      </w:r>
      <w:r>
        <w:rPr>
          <w:rFonts w:ascii="Calibri" w:eastAsiaTheme="majorEastAsia" w:hAnsi="Calibri" w:cs="Calibri"/>
        </w:rPr>
        <w:t> </w:t>
      </w:r>
      <w:r>
        <w:rPr>
          <w:rFonts w:eastAsiaTheme="majorEastAsia" w:cstheme="majorBidi"/>
        </w:rPr>
        <w:t>million participations and led to almost 5</w:t>
      </w:r>
      <w:r>
        <w:rPr>
          <w:rFonts w:ascii="Calibri" w:eastAsiaTheme="majorEastAsia" w:hAnsi="Calibri" w:cs="Calibri"/>
        </w:rPr>
        <w:t> </w:t>
      </w:r>
      <w:r>
        <w:rPr>
          <w:rFonts w:eastAsiaTheme="majorEastAsia" w:cstheme="majorBidi"/>
        </w:rPr>
        <w:t>million positive results. Around 0.8</w:t>
      </w:r>
      <w:r>
        <w:rPr>
          <w:rFonts w:ascii="Calibri" w:eastAsiaTheme="majorEastAsia" w:hAnsi="Calibri" w:cs="Calibri"/>
        </w:rPr>
        <w:t> </w:t>
      </w:r>
      <w:r>
        <w:rPr>
          <w:rFonts w:eastAsiaTheme="majorEastAsia" w:cstheme="majorBidi"/>
        </w:rPr>
        <w:t xml:space="preserve">million inactive participants were engaged in job searching upon leaving, which amounts to 12.5% of all participations recorded for inactive persons. </w:t>
      </w:r>
    </w:p>
    <w:p w14:paraId="546B3CB2" w14:textId="77777777" w:rsidR="00D933B7" w:rsidRPr="0080638F" w:rsidRDefault="00D933B7" w:rsidP="00D933B7">
      <w:pPr>
        <w:spacing w:line="259" w:lineRule="auto"/>
        <w:rPr>
          <w:rFonts w:eastAsiaTheme="majorEastAsia" w:cstheme="majorBidi"/>
        </w:rPr>
      </w:pPr>
      <w:r>
        <w:rPr>
          <w:rFonts w:eastAsiaTheme="majorEastAsia" w:cstheme="majorBidi"/>
        </w:rPr>
        <w:t>In the area of education and training (specific objective 3) almost 27</w:t>
      </w:r>
      <w:r>
        <w:rPr>
          <w:rFonts w:ascii="Calibri" w:eastAsiaTheme="majorEastAsia" w:hAnsi="Calibri" w:cs="Calibri"/>
        </w:rPr>
        <w:t> </w:t>
      </w:r>
      <w:r>
        <w:rPr>
          <w:rFonts w:eastAsiaTheme="majorEastAsia" w:cstheme="majorBidi"/>
        </w:rPr>
        <w:t>million participations were recorded for all operations in education, of which 9</w:t>
      </w:r>
      <w:r>
        <w:rPr>
          <w:rFonts w:ascii="Calibri" w:eastAsiaTheme="majorEastAsia" w:hAnsi="Calibri" w:cs="Calibri"/>
        </w:rPr>
        <w:t> </w:t>
      </w:r>
      <w:r>
        <w:rPr>
          <w:rFonts w:eastAsiaTheme="majorEastAsia" w:cstheme="majorBidi"/>
        </w:rPr>
        <w:t>million had achieved an individual short-term result by the end of 2023. Almost 7</w:t>
      </w:r>
      <w:r>
        <w:rPr>
          <w:rFonts w:ascii="Calibri" w:eastAsiaTheme="majorEastAsia" w:hAnsi="Calibri" w:cs="Calibri"/>
        </w:rPr>
        <w:t> </w:t>
      </w:r>
      <w:r>
        <w:rPr>
          <w:rFonts w:eastAsiaTheme="majorEastAsia" w:cstheme="majorBidi"/>
        </w:rPr>
        <w:t>million participants gained a qualification through ESF investments with an education objective, which represents 26% of all participations recorded in this objective. This is above the target defined as core performance indicator by 2023 (23%). Another 1.5</w:t>
      </w:r>
      <w:r>
        <w:rPr>
          <w:rFonts w:ascii="Calibri" w:eastAsiaTheme="majorEastAsia" w:hAnsi="Calibri" w:cs="Calibri"/>
        </w:rPr>
        <w:t> </w:t>
      </w:r>
      <w:r>
        <w:rPr>
          <w:rFonts w:eastAsiaTheme="majorEastAsia" w:cstheme="majorBidi"/>
        </w:rPr>
        <w:t xml:space="preserve">million persons were in education/training when they left the intervention. As expected, the numbers of people engaged in education were higher than those engaged in job search or those that had entered employment. </w:t>
      </w:r>
    </w:p>
    <w:p w14:paraId="3104598C" w14:textId="77777777" w:rsidR="00D933B7" w:rsidRPr="0080638F" w:rsidRDefault="00D933B7" w:rsidP="00D933B7">
      <w:pPr>
        <w:spacing w:line="259" w:lineRule="auto"/>
        <w:rPr>
          <w:rFonts w:eastAsiaTheme="majorEastAsia" w:cstheme="majorBidi"/>
        </w:rPr>
      </w:pPr>
      <w:r>
        <w:rPr>
          <w:rFonts w:eastAsiaTheme="majorEastAsia" w:cstheme="majorBidi"/>
        </w:rPr>
        <w:t>Institutional capacity investments (specific objective 4) have supported projects targeting public administrations or public services at the national, regional or local level. Interventions mainly contributed to public officials gaining a certain type of qualification (0.5</w:t>
      </w:r>
      <w:r>
        <w:rPr>
          <w:rFonts w:ascii="Calibri" w:eastAsiaTheme="majorEastAsia" w:hAnsi="Calibri" w:cs="Calibri"/>
        </w:rPr>
        <w:t> </w:t>
      </w:r>
      <w:r>
        <w:rPr>
          <w:rFonts w:eastAsiaTheme="majorEastAsia" w:cstheme="majorBidi"/>
        </w:rPr>
        <w:t>million out of 1.1</w:t>
      </w:r>
      <w:r>
        <w:rPr>
          <w:rFonts w:ascii="Calibri" w:eastAsiaTheme="majorEastAsia" w:hAnsi="Calibri" w:cs="Calibri"/>
        </w:rPr>
        <w:t> </w:t>
      </w:r>
      <w:r>
        <w:rPr>
          <w:rFonts w:eastAsiaTheme="majorEastAsia" w:cstheme="majorBidi"/>
        </w:rPr>
        <w:t xml:space="preserve">million participants). The most meaningful results were procedural, such as improvements in the administrative time required for certain procedures, or specific positive results for organisations, public administrations, the judiciary, and civil society organisations. Good examples include the numbers of institutions implementing certain IT systems, revised and/or simplified procedures, and increased regulatory scrutiny. </w:t>
      </w:r>
    </w:p>
    <w:p w14:paraId="0EEC2462" w14:textId="77777777" w:rsidR="00D933B7" w:rsidRPr="0080638F" w:rsidRDefault="00D933B7" w:rsidP="00D933B7">
      <w:pPr>
        <w:spacing w:line="259" w:lineRule="auto"/>
        <w:rPr>
          <w:rFonts w:eastAsiaTheme="majorEastAsia" w:cstheme="majorBidi"/>
        </w:rPr>
      </w:pPr>
      <w:r>
        <w:rPr>
          <w:rFonts w:eastAsiaTheme="majorEastAsia" w:cstheme="majorBidi"/>
        </w:rPr>
        <w:t>In the field of support for young people not in employment, education or training (specific objective 5), by the end of 2023 a total of 7.4</w:t>
      </w:r>
      <w:r>
        <w:rPr>
          <w:rFonts w:ascii="Calibri" w:eastAsiaTheme="majorEastAsia" w:hAnsi="Calibri" w:cs="Calibri"/>
        </w:rPr>
        <w:t> </w:t>
      </w:r>
      <w:r>
        <w:rPr>
          <w:rFonts w:eastAsiaTheme="majorEastAsia" w:cstheme="majorBidi"/>
        </w:rPr>
        <w:t>million young people had benefited from YEI support. Of these, almost 1.8</w:t>
      </w:r>
      <w:r>
        <w:rPr>
          <w:rFonts w:ascii="Calibri" w:eastAsiaTheme="majorEastAsia" w:hAnsi="Calibri" w:cs="Calibri"/>
        </w:rPr>
        <w:t> </w:t>
      </w:r>
      <w:r>
        <w:rPr>
          <w:rFonts w:eastAsiaTheme="majorEastAsia" w:cstheme="majorBidi"/>
        </w:rPr>
        <w:t xml:space="preserve">million were in education/training, gained a qualification or were in employment, including self-employment, upon leaving the YEI supported intervention. </w:t>
      </w:r>
    </w:p>
    <w:p w14:paraId="143C72E2" w14:textId="77777777" w:rsidR="00D933B7" w:rsidRPr="0080638F" w:rsidRDefault="00D933B7" w:rsidP="00D933B7">
      <w:pPr>
        <w:spacing w:line="259" w:lineRule="auto"/>
        <w:rPr>
          <w:rFonts w:eastAsiaTheme="majorEastAsia" w:cstheme="majorBidi"/>
        </w:rPr>
      </w:pPr>
      <w:r>
        <w:rPr>
          <w:rFonts w:eastAsiaTheme="majorEastAsia" w:cstheme="majorBidi"/>
        </w:rPr>
        <w:t>Regarding fostering crisis repair and resilience, the programme amendments across the EU after the introduction of REACT-EU in 2020 resulted in an aggregated additional EUR</w:t>
      </w:r>
      <w:r>
        <w:rPr>
          <w:rFonts w:ascii="Calibri" w:eastAsiaTheme="majorEastAsia" w:hAnsi="Calibri" w:cs="Calibri"/>
        </w:rPr>
        <w:t> </w:t>
      </w:r>
      <w:r>
        <w:rPr>
          <w:rFonts w:eastAsiaTheme="majorEastAsia" w:cstheme="majorBidi"/>
        </w:rPr>
        <w:t>19.6</w:t>
      </w:r>
      <w:r>
        <w:rPr>
          <w:rFonts w:ascii="Calibri" w:eastAsiaTheme="majorEastAsia" w:hAnsi="Calibri" w:cs="Calibri"/>
        </w:rPr>
        <w:t> </w:t>
      </w:r>
      <w:r>
        <w:rPr>
          <w:rFonts w:eastAsiaTheme="majorEastAsia" w:cstheme="majorBidi"/>
        </w:rPr>
        <w:t>billion of European funds available for implementation of ESF across the various objectives (EUR</w:t>
      </w:r>
      <w:r>
        <w:rPr>
          <w:rFonts w:ascii="Calibri" w:eastAsiaTheme="majorEastAsia" w:hAnsi="Calibri" w:cs="Calibri"/>
        </w:rPr>
        <w:t> </w:t>
      </w:r>
      <w:r>
        <w:rPr>
          <w:rFonts w:eastAsiaTheme="majorEastAsia" w:cstheme="majorBidi"/>
        </w:rPr>
        <w:t>20.2</w:t>
      </w:r>
      <w:r>
        <w:rPr>
          <w:rFonts w:ascii="Calibri" w:eastAsiaTheme="majorEastAsia" w:hAnsi="Calibri" w:cs="Calibri"/>
        </w:rPr>
        <w:t> </w:t>
      </w:r>
      <w:r>
        <w:rPr>
          <w:rFonts w:eastAsiaTheme="majorEastAsia" w:cstheme="majorBidi"/>
        </w:rPr>
        <w:t>billion when including national co-financing). Most of these funds were allocated to supporting employment objectives (EUR</w:t>
      </w:r>
      <w:r>
        <w:rPr>
          <w:rFonts w:ascii="Calibri" w:eastAsiaTheme="majorEastAsia" w:hAnsi="Calibri" w:cs="Calibri"/>
        </w:rPr>
        <w:t> </w:t>
      </w:r>
      <w:r>
        <w:rPr>
          <w:rFonts w:eastAsiaTheme="majorEastAsia" w:cstheme="majorBidi"/>
        </w:rPr>
        <w:t>12.5</w:t>
      </w:r>
      <w:r>
        <w:rPr>
          <w:rFonts w:ascii="Calibri" w:eastAsiaTheme="majorEastAsia" w:hAnsi="Calibri" w:cs="Calibri"/>
        </w:rPr>
        <w:t> </w:t>
      </w:r>
      <w:r>
        <w:rPr>
          <w:rFonts w:eastAsiaTheme="majorEastAsia" w:cstheme="majorBidi"/>
        </w:rPr>
        <w:t>billion), followed by investments in education (EUR</w:t>
      </w:r>
      <w:r>
        <w:rPr>
          <w:rFonts w:ascii="Calibri" w:eastAsiaTheme="majorEastAsia" w:hAnsi="Calibri" w:cs="Calibri"/>
        </w:rPr>
        <w:t> </w:t>
      </w:r>
      <w:r>
        <w:rPr>
          <w:rFonts w:eastAsiaTheme="majorEastAsia" w:cstheme="majorBidi"/>
        </w:rPr>
        <w:t>3.4</w:t>
      </w:r>
      <w:r>
        <w:rPr>
          <w:rFonts w:ascii="Calibri" w:eastAsiaTheme="majorEastAsia" w:hAnsi="Calibri" w:cs="Calibri"/>
        </w:rPr>
        <w:t> </w:t>
      </w:r>
      <w:r>
        <w:rPr>
          <w:rFonts w:eastAsiaTheme="majorEastAsia" w:cstheme="majorBidi"/>
        </w:rPr>
        <w:t>billion) and social inclusion (EUR</w:t>
      </w:r>
      <w:r>
        <w:rPr>
          <w:rFonts w:ascii="Calibri" w:eastAsiaTheme="majorEastAsia" w:hAnsi="Calibri" w:cs="Calibri"/>
        </w:rPr>
        <w:t> </w:t>
      </w:r>
      <w:r>
        <w:rPr>
          <w:rFonts w:eastAsiaTheme="majorEastAsia" w:cstheme="majorBidi"/>
        </w:rPr>
        <w:t>2.4</w:t>
      </w:r>
      <w:r>
        <w:rPr>
          <w:rFonts w:ascii="Calibri" w:eastAsiaTheme="majorEastAsia" w:hAnsi="Calibri" w:cs="Calibri"/>
        </w:rPr>
        <w:t> </w:t>
      </w:r>
      <w:r>
        <w:rPr>
          <w:rFonts w:eastAsiaTheme="majorEastAsia" w:cstheme="majorBidi"/>
        </w:rPr>
        <w:t>billion). Remaining investments were reserved for institutional capacity (EUR</w:t>
      </w:r>
      <w:r>
        <w:rPr>
          <w:rFonts w:ascii="Calibri" w:eastAsiaTheme="majorEastAsia" w:hAnsi="Calibri" w:cs="Calibri"/>
        </w:rPr>
        <w:t> </w:t>
      </w:r>
      <w:r>
        <w:rPr>
          <w:rFonts w:eastAsiaTheme="majorEastAsia" w:cstheme="majorBidi"/>
        </w:rPr>
        <w:t>0.7</w:t>
      </w:r>
      <w:r>
        <w:rPr>
          <w:rFonts w:ascii="Calibri" w:eastAsiaTheme="majorEastAsia" w:hAnsi="Calibri" w:cs="Calibri"/>
        </w:rPr>
        <w:t> </w:t>
      </w:r>
      <w:r>
        <w:rPr>
          <w:rFonts w:eastAsiaTheme="majorEastAsia" w:cstheme="majorBidi"/>
        </w:rPr>
        <w:t>billion) and other support (EUR</w:t>
      </w:r>
      <w:r>
        <w:rPr>
          <w:rFonts w:ascii="Calibri" w:eastAsiaTheme="majorEastAsia" w:hAnsi="Calibri" w:cs="Calibri"/>
        </w:rPr>
        <w:t> </w:t>
      </w:r>
      <w:r>
        <w:rPr>
          <w:rFonts w:eastAsiaTheme="majorEastAsia" w:cstheme="majorBidi"/>
        </w:rPr>
        <w:t>0.6</w:t>
      </w:r>
      <w:r>
        <w:rPr>
          <w:rFonts w:ascii="Calibri" w:eastAsiaTheme="majorEastAsia" w:hAnsi="Calibri" w:cs="Calibri"/>
        </w:rPr>
        <w:t> </w:t>
      </w:r>
      <w:r>
        <w:rPr>
          <w:rFonts w:eastAsiaTheme="majorEastAsia" w:cstheme="majorBidi"/>
        </w:rPr>
        <w:t>billion).</w:t>
      </w:r>
    </w:p>
    <w:p w14:paraId="6E10132D" w14:textId="77777777" w:rsidR="00D933B7" w:rsidRPr="0080638F" w:rsidRDefault="00D933B7" w:rsidP="00D933B7">
      <w:pPr>
        <w:spacing w:line="259" w:lineRule="auto"/>
        <w:rPr>
          <w:rFonts w:eastAsiaTheme="majorEastAsia" w:cstheme="majorBidi"/>
        </w:rPr>
      </w:pPr>
      <w:r>
        <w:rPr>
          <w:rFonts w:eastAsiaTheme="majorEastAsia" w:cstheme="majorBidi"/>
        </w:rPr>
        <w:t xml:space="preserve">While the investments under this objective are directed to existing investment priorities, they focused transversally on crisis repair and fighting the COVID-19 pandemic, as well as future-oriented investments. They were also used to finance emergency support measures for Ukrainian refugees in 2022. </w:t>
      </w:r>
      <w:r>
        <w:rPr>
          <w:rFonts w:eastAsiaTheme="majorEastAsia" w:cstheme="majorBidi"/>
        </w:rPr>
        <w:tab/>
      </w:r>
    </w:p>
    <w:p w14:paraId="79BCA5B2" w14:textId="77777777" w:rsidR="00D933B7" w:rsidRPr="0080638F" w:rsidRDefault="00D933B7" w:rsidP="00D933B7">
      <w:pPr>
        <w:spacing w:line="259" w:lineRule="auto"/>
        <w:rPr>
          <w:rFonts w:eastAsiaTheme="majorEastAsia" w:cstheme="majorBidi"/>
        </w:rPr>
      </w:pPr>
      <w:r>
        <w:rPr>
          <w:rFonts w:eastAsiaTheme="majorEastAsia" w:cstheme="majorBidi"/>
        </w:rPr>
        <w:t>Under the 2014-2020 programming period, investments through CARE and FAST-CARE amounted to EUR</w:t>
      </w:r>
      <w:r>
        <w:rPr>
          <w:rFonts w:ascii="Calibri" w:eastAsiaTheme="majorEastAsia" w:hAnsi="Calibri" w:cs="Calibri"/>
        </w:rPr>
        <w:t> </w:t>
      </w:r>
      <w:r>
        <w:rPr>
          <w:rFonts w:eastAsiaTheme="majorEastAsia" w:cstheme="majorBidi"/>
        </w:rPr>
        <w:t>1.428</w:t>
      </w:r>
      <w:r>
        <w:rPr>
          <w:rFonts w:ascii="Calibri" w:eastAsiaTheme="majorEastAsia" w:hAnsi="Calibri" w:cs="Calibri"/>
        </w:rPr>
        <w:t> </w:t>
      </w:r>
      <w:r>
        <w:rPr>
          <w:rFonts w:eastAsiaTheme="majorEastAsia" w:cstheme="majorBidi"/>
        </w:rPr>
        <w:t>billion of which EUR</w:t>
      </w:r>
      <w:r>
        <w:rPr>
          <w:rFonts w:ascii="Calibri" w:eastAsiaTheme="majorEastAsia" w:hAnsi="Calibri" w:cs="Calibri"/>
        </w:rPr>
        <w:t> </w:t>
      </w:r>
      <w:r>
        <w:rPr>
          <w:rFonts w:eastAsiaTheme="majorEastAsia" w:cstheme="majorBidi"/>
        </w:rPr>
        <w:t>972</w:t>
      </w:r>
      <w:r>
        <w:rPr>
          <w:rFonts w:ascii="Calibri" w:eastAsiaTheme="majorEastAsia" w:hAnsi="Calibri" w:cs="Calibri"/>
        </w:rPr>
        <w:t> </w:t>
      </w:r>
      <w:r>
        <w:rPr>
          <w:rFonts w:eastAsiaTheme="majorEastAsia" w:cstheme="majorBidi"/>
        </w:rPr>
        <w:t>million came from the ESF (EU contribution: EUR</w:t>
      </w:r>
      <w:r>
        <w:rPr>
          <w:rFonts w:ascii="Calibri" w:eastAsiaTheme="majorEastAsia" w:hAnsi="Calibri" w:cs="Calibri"/>
        </w:rPr>
        <w:t> </w:t>
      </w:r>
      <w:r>
        <w:rPr>
          <w:rFonts w:eastAsiaTheme="majorEastAsia" w:cstheme="majorBidi"/>
        </w:rPr>
        <w:t>949</w:t>
      </w:r>
      <w:r>
        <w:rPr>
          <w:rFonts w:ascii="Calibri" w:eastAsiaTheme="majorEastAsia" w:hAnsi="Calibri" w:cs="Calibri"/>
        </w:rPr>
        <w:t> </w:t>
      </w:r>
      <w:r>
        <w:rPr>
          <w:rFonts w:eastAsiaTheme="majorEastAsia" w:cstheme="majorBidi"/>
        </w:rPr>
        <w:t>million).</w:t>
      </w:r>
    </w:p>
    <w:p w14:paraId="552DA3B6" w14:textId="77777777" w:rsidR="00D933B7" w:rsidRPr="0080638F" w:rsidRDefault="00D933B7" w:rsidP="00D933B7">
      <w:pPr>
        <w:spacing w:line="259" w:lineRule="auto"/>
        <w:rPr>
          <w:rFonts w:eastAsiaTheme="majorEastAsia" w:cstheme="majorBidi"/>
        </w:rPr>
      </w:pPr>
      <w:r>
        <w:rPr>
          <w:rFonts w:eastAsiaTheme="majorEastAsia" w:cstheme="majorBidi"/>
        </w:rPr>
        <w:t>REACT-EU investments have been almost completed by the end of 2023, with a total of EUR</w:t>
      </w:r>
      <w:r>
        <w:rPr>
          <w:rFonts w:ascii="Calibri" w:eastAsiaTheme="majorEastAsia" w:hAnsi="Calibri" w:cs="Calibri"/>
        </w:rPr>
        <w:t> </w:t>
      </w:r>
      <w:r>
        <w:rPr>
          <w:rFonts w:eastAsiaTheme="majorEastAsia" w:cstheme="majorBidi"/>
        </w:rPr>
        <w:t>20.3</w:t>
      </w:r>
      <w:r>
        <w:rPr>
          <w:rFonts w:ascii="Calibri" w:eastAsiaTheme="majorEastAsia" w:hAnsi="Calibri" w:cs="Calibri"/>
        </w:rPr>
        <w:t> </w:t>
      </w:r>
      <w:r>
        <w:rPr>
          <w:rFonts w:eastAsiaTheme="majorEastAsia" w:cstheme="majorBidi"/>
        </w:rPr>
        <w:t>billion (over 100%) selected and over 50% had been declared as expenditure already. Implementation of the transversal REACT-EU investments with employment objectives show slightly lower implementation rates as expenditure declared (43%).</w:t>
      </w:r>
    </w:p>
    <w:p w14:paraId="52EE554F" w14:textId="77777777" w:rsidR="00D933B7" w:rsidRDefault="00D933B7" w:rsidP="00D933B7">
      <w:pPr>
        <w:rPr>
          <w:rFonts w:eastAsiaTheme="majorEastAsia" w:cstheme="majorBidi"/>
        </w:rPr>
      </w:pPr>
      <w:r>
        <w:rPr>
          <w:rFonts w:eastAsiaTheme="majorEastAsia" w:cstheme="majorBidi"/>
        </w:rPr>
        <w:t>Operations under the REACT-EU thematic objective reached an additional 7</w:t>
      </w:r>
      <w:r>
        <w:rPr>
          <w:rFonts w:ascii="Calibri" w:eastAsiaTheme="majorEastAsia" w:hAnsi="Calibri" w:cs="Calibri"/>
        </w:rPr>
        <w:t> </w:t>
      </w:r>
      <w:r>
        <w:rPr>
          <w:rFonts w:eastAsiaTheme="majorEastAsia" w:cstheme="majorBidi"/>
        </w:rPr>
        <w:t>million participations, leading to more than 7.2 positive short-term results.</w:t>
      </w:r>
    </w:p>
    <w:p w14:paraId="1C4B8986" w14:textId="77777777" w:rsidR="00D933B7" w:rsidRPr="0080638F" w:rsidRDefault="00D933B7" w:rsidP="00D933B7">
      <w:pPr>
        <w:rPr>
          <w:sz w:val="36"/>
          <w:szCs w:val="36"/>
        </w:rPr>
      </w:pPr>
    </w:p>
    <w:p w14:paraId="18E79AA5" w14:textId="77777777" w:rsidR="00D933B7" w:rsidRPr="0080638F" w:rsidRDefault="00D933B7" w:rsidP="00F72C99">
      <w:pPr>
        <w:pStyle w:val="Heading2"/>
        <w:rPr>
          <w:rFonts w:eastAsiaTheme="majorEastAsia"/>
        </w:rPr>
      </w:pPr>
      <w:bookmarkStart w:id="61" w:name="_Int_6K0eU9m2"/>
      <w:bookmarkEnd w:id="61"/>
      <w:r>
        <w:rPr>
          <w:rFonts w:eastAsiaTheme="majorEastAsia"/>
        </w:rPr>
        <w:t>2014-2020 Multiannual Financial Framework – Fund for European Aid to the Most Deprived (FEAD)</w:t>
      </w:r>
    </w:p>
    <w:p w14:paraId="082471EE" w14:textId="77777777" w:rsidR="00D933B7" w:rsidRPr="0080638F" w:rsidRDefault="00D933B7" w:rsidP="00D933B7">
      <w:pPr>
        <w:spacing w:after="0"/>
        <w:textAlignment w:val="baseline"/>
        <w:rPr>
          <w:rFonts w:cs="Segoe UI"/>
          <w:sz w:val="18"/>
          <w:szCs w:val="18"/>
          <w:lang w:eastAsia="en-IE"/>
        </w:rPr>
      </w:pPr>
    </w:p>
    <w:p w14:paraId="79335D99" w14:textId="77777777" w:rsidR="00D933B7" w:rsidRPr="0080638F" w:rsidRDefault="00D933B7" w:rsidP="00F72C99">
      <w:pPr>
        <w:pStyle w:val="Heading3"/>
        <w:rPr>
          <w:lang w:eastAsia="en-IE"/>
        </w:rPr>
      </w:pPr>
      <w:r>
        <w:rPr>
          <w:lang w:eastAsia="en-IE"/>
        </w:rPr>
        <w:t>Cumulative budget implementation at the end of 2025 (million EUR):</w:t>
      </w:r>
    </w:p>
    <w:p w14:paraId="429AA1E1" w14:textId="77777777" w:rsidR="00D933B7" w:rsidRPr="0080638F" w:rsidRDefault="00D933B7" w:rsidP="00D933B7">
      <w:pPr>
        <w:spacing w:after="0"/>
        <w:textAlignment w:val="baseline"/>
        <w:rPr>
          <w:rFonts w:cs="Calibri"/>
          <w:sz w:val="12"/>
          <w:szCs w:val="12"/>
          <w:lang w:eastAsia="en-IE"/>
        </w:rPr>
      </w:pP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0638F" w14:paraId="0300BE24"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414112C6" w14:textId="77777777" w:rsidR="00D933B7" w:rsidRPr="0080638F"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87A0E31"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D7F6CF3"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1C83AFEC" w14:textId="77777777" w:rsidR="00D933B7" w:rsidRPr="0080638F"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0638F" w14:paraId="08E70D1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E8B108B" w14:textId="77777777" w:rsidR="00D933B7" w:rsidRPr="0080638F"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806777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3 813.7</w:t>
            </w:r>
          </w:p>
        </w:tc>
        <w:tc>
          <w:tcPr>
            <w:tcW w:w="2400" w:type="dxa"/>
            <w:tcBorders>
              <w:top w:val="single" w:sz="6" w:space="0" w:color="8C8C8C"/>
              <w:left w:val="nil"/>
              <w:bottom w:val="single" w:sz="6" w:space="0" w:color="8C8C8C"/>
              <w:right w:val="nil"/>
            </w:tcBorders>
            <w:shd w:val="clear" w:color="auto" w:fill="FFFFFF"/>
            <w:hideMark/>
          </w:tcPr>
          <w:p w14:paraId="3B211DD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3 813.7</w:t>
            </w:r>
          </w:p>
        </w:tc>
        <w:tc>
          <w:tcPr>
            <w:tcW w:w="2400" w:type="dxa"/>
            <w:tcBorders>
              <w:top w:val="single" w:sz="6" w:space="0" w:color="8C8C8C"/>
              <w:left w:val="nil"/>
              <w:bottom w:val="single" w:sz="6" w:space="0" w:color="8C8C8C"/>
              <w:right w:val="nil"/>
            </w:tcBorders>
            <w:shd w:val="clear" w:color="auto" w:fill="FFFFFF"/>
            <w:hideMark/>
          </w:tcPr>
          <w:p w14:paraId="0081A6C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100.0%</w:t>
            </w:r>
          </w:p>
        </w:tc>
      </w:tr>
      <w:tr w:rsidR="00D933B7" w:rsidRPr="0080638F" w14:paraId="074C199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2ECD537" w14:textId="77777777" w:rsidR="00D933B7" w:rsidRPr="0080638F"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72BC590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3 645.2</w:t>
            </w:r>
          </w:p>
        </w:tc>
        <w:tc>
          <w:tcPr>
            <w:tcW w:w="2400" w:type="dxa"/>
            <w:tcBorders>
              <w:top w:val="single" w:sz="6" w:space="0" w:color="8C8C8C"/>
              <w:left w:val="nil"/>
              <w:bottom w:val="single" w:sz="6" w:space="0" w:color="8C8C8C"/>
              <w:right w:val="nil"/>
            </w:tcBorders>
            <w:shd w:val="clear" w:color="auto" w:fill="FFFFFF"/>
            <w:hideMark/>
          </w:tcPr>
          <w:p w14:paraId="3EAFA8D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73EDDD3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95.6%</w:t>
            </w:r>
          </w:p>
        </w:tc>
      </w:tr>
    </w:tbl>
    <w:p w14:paraId="0D7D84F4" w14:textId="77777777" w:rsidR="00D933B7" w:rsidRPr="0080638F" w:rsidRDefault="00D933B7" w:rsidP="00D933B7">
      <w:pPr>
        <w:rPr>
          <w:b/>
          <w:bCs/>
        </w:rPr>
      </w:pPr>
    </w:p>
    <w:p w14:paraId="23623DBD" w14:textId="77777777" w:rsidR="00D933B7" w:rsidRPr="0080638F"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97"/>
        <w:gridCol w:w="1118"/>
        <w:gridCol w:w="1149"/>
        <w:gridCol w:w="2950"/>
        <w:gridCol w:w="1229"/>
        <w:gridCol w:w="1595"/>
      </w:tblGrid>
      <w:tr w:rsidR="00D933B7" w:rsidRPr="0080638F" w14:paraId="6AE7B319" w14:textId="77777777">
        <w:trPr>
          <w:trHeight w:val="300"/>
        </w:trPr>
        <w:tc>
          <w:tcPr>
            <w:tcW w:w="1597" w:type="dxa"/>
            <w:tcBorders>
              <w:top w:val="single" w:sz="6" w:space="0" w:color="8C8C8C"/>
              <w:left w:val="nil"/>
              <w:bottom w:val="single" w:sz="6" w:space="0" w:color="8C8C8C"/>
              <w:right w:val="nil"/>
            </w:tcBorders>
            <w:shd w:val="clear" w:color="auto" w:fill="FAF9F9"/>
            <w:hideMark/>
          </w:tcPr>
          <w:p w14:paraId="0AE73EE0" w14:textId="77777777" w:rsidR="00D933B7" w:rsidRPr="0080638F"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118" w:type="dxa"/>
            <w:tcBorders>
              <w:top w:val="single" w:sz="6" w:space="0" w:color="8C8C8C"/>
              <w:left w:val="nil"/>
              <w:bottom w:val="single" w:sz="6" w:space="0" w:color="8C8C8C"/>
              <w:right w:val="nil"/>
            </w:tcBorders>
            <w:shd w:val="clear" w:color="auto" w:fill="FAF9F9"/>
            <w:hideMark/>
          </w:tcPr>
          <w:p w14:paraId="6463C83A"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149" w:type="dxa"/>
            <w:tcBorders>
              <w:top w:val="single" w:sz="6" w:space="0" w:color="8C8C8C"/>
              <w:left w:val="nil"/>
              <w:bottom w:val="single" w:sz="6" w:space="0" w:color="8C8C8C"/>
              <w:right w:val="nil"/>
            </w:tcBorders>
            <w:shd w:val="clear" w:color="auto" w:fill="FAF9F9"/>
            <w:hideMark/>
          </w:tcPr>
          <w:p w14:paraId="63054364"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2950" w:type="dxa"/>
            <w:tcBorders>
              <w:top w:val="single" w:sz="6" w:space="0" w:color="8C8C8C"/>
              <w:left w:val="nil"/>
              <w:bottom w:val="single" w:sz="6" w:space="0" w:color="8C8C8C"/>
              <w:right w:val="nil"/>
            </w:tcBorders>
            <w:shd w:val="clear" w:color="auto" w:fill="FAF9F9"/>
            <w:hideMark/>
          </w:tcPr>
          <w:p w14:paraId="5BF749DD"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229" w:type="dxa"/>
            <w:tcBorders>
              <w:top w:val="single" w:sz="6" w:space="0" w:color="8C8C8C"/>
              <w:left w:val="nil"/>
              <w:bottom w:val="single" w:sz="6" w:space="0" w:color="8C8C8C"/>
              <w:right w:val="nil"/>
            </w:tcBorders>
            <w:shd w:val="clear" w:color="auto" w:fill="FAF9F9"/>
            <w:hideMark/>
          </w:tcPr>
          <w:p w14:paraId="38D98AC3"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95" w:type="dxa"/>
            <w:tcBorders>
              <w:top w:val="single" w:sz="6" w:space="0" w:color="8C8C8C"/>
              <w:left w:val="nil"/>
              <w:bottom w:val="single" w:sz="6" w:space="0" w:color="8C8C8C"/>
              <w:right w:val="nil"/>
            </w:tcBorders>
            <w:shd w:val="clear" w:color="auto" w:fill="FAF9F9"/>
            <w:hideMark/>
          </w:tcPr>
          <w:p w14:paraId="0CAD2EC3" w14:textId="77777777" w:rsidR="00D933B7" w:rsidRPr="0080638F"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80638F" w14:paraId="00A3F20C" w14:textId="77777777">
        <w:trPr>
          <w:trHeight w:val="300"/>
        </w:trPr>
        <w:tc>
          <w:tcPr>
            <w:tcW w:w="1597" w:type="dxa"/>
            <w:tcBorders>
              <w:top w:val="single" w:sz="6" w:space="0" w:color="8C8C8C"/>
              <w:left w:val="nil"/>
              <w:bottom w:val="single" w:sz="6" w:space="0" w:color="8C8C8C"/>
              <w:right w:val="nil"/>
            </w:tcBorders>
            <w:hideMark/>
          </w:tcPr>
          <w:p w14:paraId="55CEB221" w14:textId="77777777" w:rsidR="00D933B7" w:rsidRPr="0080638F" w:rsidRDefault="00D933B7">
            <w:pPr>
              <w:spacing w:after="0" w:line="240" w:lineRule="auto"/>
              <w:textAlignment w:val="baseline"/>
              <w:rPr>
                <w:rFonts w:cs="Segoe UI"/>
                <w:sz w:val="20"/>
                <w:lang w:eastAsia="en-IE"/>
              </w:rPr>
            </w:pPr>
            <w:r>
              <w:rPr>
                <w:rFonts w:ascii="Calibri" w:hAnsi="Calibri" w:cs="Calibri"/>
                <w:color w:val="000000"/>
                <w:lang w:eastAsia="en-IE"/>
              </w:rPr>
              <w:t>Number of people receiving assistance from the fund</w:t>
            </w:r>
          </w:p>
        </w:tc>
        <w:tc>
          <w:tcPr>
            <w:tcW w:w="1118" w:type="dxa"/>
            <w:tcBorders>
              <w:top w:val="single" w:sz="6" w:space="0" w:color="8C8C8C"/>
              <w:left w:val="nil"/>
              <w:bottom w:val="single" w:sz="6" w:space="0" w:color="8C8C8C"/>
              <w:right w:val="nil"/>
            </w:tcBorders>
            <w:hideMark/>
          </w:tcPr>
          <w:p w14:paraId="75947320"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0</w:t>
            </w:r>
          </w:p>
        </w:tc>
        <w:tc>
          <w:tcPr>
            <w:tcW w:w="1149" w:type="dxa"/>
            <w:tcBorders>
              <w:top w:val="single" w:sz="6" w:space="0" w:color="8C8C8C"/>
              <w:left w:val="nil"/>
              <w:bottom w:val="single" w:sz="6" w:space="0" w:color="8C8C8C"/>
              <w:right w:val="nil"/>
            </w:tcBorders>
            <w:hideMark/>
          </w:tcPr>
          <w:p w14:paraId="5B119C58"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&gt; 100%</w:t>
            </w:r>
          </w:p>
        </w:tc>
        <w:tc>
          <w:tcPr>
            <w:tcW w:w="2950" w:type="dxa"/>
            <w:tcBorders>
              <w:top w:val="single" w:sz="6" w:space="0" w:color="8C8C8C"/>
              <w:left w:val="nil"/>
              <w:bottom w:val="single" w:sz="6" w:space="0" w:color="8C8C8C"/>
              <w:right w:val="nil"/>
            </w:tcBorders>
            <w:hideMark/>
          </w:tcPr>
          <w:p w14:paraId="4DA7B06A"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12.7</w:t>
            </w:r>
            <w:r>
              <w:rPr>
                <w:rFonts w:ascii="Calibri" w:hAnsi="Calibri" w:cs="Calibri"/>
                <w:color w:val="000000"/>
                <w:lang w:eastAsia="en-IE"/>
              </w:rPr>
              <w:t> </w:t>
            </w:r>
            <w:r>
              <w:rPr>
                <w:color w:val="000000"/>
                <w:lang w:eastAsia="en-IE"/>
              </w:rPr>
              <w:t>million annually from 2015 to 2020</w:t>
            </w:r>
          </w:p>
        </w:tc>
        <w:tc>
          <w:tcPr>
            <w:tcW w:w="1229" w:type="dxa"/>
            <w:tcBorders>
              <w:top w:val="single" w:sz="6" w:space="0" w:color="8C8C8C"/>
              <w:left w:val="nil"/>
              <w:bottom w:val="single" w:sz="6" w:space="0" w:color="8C8C8C"/>
              <w:right w:val="nil"/>
            </w:tcBorders>
            <w:hideMark/>
          </w:tcPr>
          <w:p w14:paraId="3527A12F"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14</w:t>
            </w:r>
            <w:r>
              <w:rPr>
                <w:rFonts w:ascii="Calibri" w:hAnsi="Calibri" w:cs="Calibri"/>
                <w:color w:val="000000"/>
                <w:lang w:eastAsia="en-IE"/>
              </w:rPr>
              <w:t> </w:t>
            </w:r>
            <w:r>
              <w:rPr>
                <w:color w:val="000000"/>
                <w:lang w:eastAsia="en-IE"/>
              </w:rPr>
              <w:t>million in 2023 compared to a target of 12.7</w:t>
            </w:r>
            <w:r>
              <w:rPr>
                <w:rFonts w:ascii="Calibri" w:hAnsi="Calibri" w:cs="Calibri"/>
                <w:color w:val="000000"/>
                <w:lang w:eastAsia="en-IE"/>
              </w:rPr>
              <w:t> </w:t>
            </w:r>
            <w:r>
              <w:rPr>
                <w:color w:val="000000"/>
                <w:lang w:eastAsia="en-IE"/>
              </w:rPr>
              <w:t xml:space="preserve">million </w:t>
            </w:r>
          </w:p>
        </w:tc>
        <w:tc>
          <w:tcPr>
            <w:tcW w:w="1595" w:type="dxa"/>
            <w:tcBorders>
              <w:top w:val="single" w:sz="6" w:space="0" w:color="8C8C8C"/>
              <w:left w:val="nil"/>
              <w:bottom w:val="single" w:sz="6" w:space="0" w:color="8C8C8C"/>
              <w:right w:val="nil"/>
            </w:tcBorders>
            <w:hideMark/>
          </w:tcPr>
          <w:p w14:paraId="4C5F5746" w14:textId="77777777" w:rsidR="00D933B7" w:rsidRPr="0080638F" w:rsidRDefault="00D933B7">
            <w:pPr>
              <w:spacing w:after="0" w:line="240" w:lineRule="auto"/>
              <w:jc w:val="center"/>
              <w:textAlignment w:val="baseline"/>
              <w:rPr>
                <w:rFonts w:cs="Segoe UI"/>
                <w:sz w:val="20"/>
                <w:lang w:eastAsia="en-IE"/>
              </w:rPr>
            </w:pPr>
            <w:r>
              <w:rPr>
                <w:color w:val="000000"/>
                <w:lang w:eastAsia="en-IE"/>
              </w:rPr>
              <w:t>Achieved</w:t>
            </w:r>
          </w:p>
        </w:tc>
      </w:tr>
    </w:tbl>
    <w:p w14:paraId="2C897321" w14:textId="77777777" w:rsidR="00D933B7" w:rsidRPr="0080638F" w:rsidRDefault="00D933B7" w:rsidP="00D933B7"/>
    <w:p w14:paraId="30127861" w14:textId="77777777" w:rsidR="00D933B7" w:rsidRPr="0080638F" w:rsidRDefault="00D933B7" w:rsidP="00D933B7">
      <w:pPr>
        <w:rPr>
          <w:rFonts w:eastAsia="Arial"/>
        </w:rPr>
      </w:pPr>
      <w:r>
        <w:rPr>
          <w:rFonts w:eastAsia="Arial"/>
        </w:rPr>
        <w:t>Around 14</w:t>
      </w:r>
      <w:r>
        <w:rPr>
          <w:rFonts w:ascii="Calibri" w:eastAsia="Arial" w:hAnsi="Calibri" w:cs="Calibri"/>
        </w:rPr>
        <w:t> </w:t>
      </w:r>
      <w:r>
        <w:rPr>
          <w:rFonts w:eastAsia="Arial"/>
        </w:rPr>
        <w:t>million people benefited from FEAD in 2023, with more then 300</w:t>
      </w:r>
      <w:r>
        <w:rPr>
          <w:rFonts w:ascii="Calibri" w:eastAsia="Arial" w:hAnsi="Calibri" w:cs="Calibri"/>
        </w:rPr>
        <w:t> </w:t>
      </w:r>
      <w:r>
        <w:rPr>
          <w:rFonts w:eastAsia="Arial"/>
        </w:rPr>
        <w:t>000 tonnes of food and almost 67</w:t>
      </w:r>
      <w:r>
        <w:rPr>
          <w:rFonts w:ascii="Calibri" w:eastAsia="Arial" w:hAnsi="Calibri" w:cs="Calibri"/>
        </w:rPr>
        <w:t> </w:t>
      </w:r>
      <w:r>
        <w:rPr>
          <w:rFonts w:eastAsia="Arial"/>
        </w:rPr>
        <w:t>million meals distributed. More than 950</w:t>
      </w:r>
      <w:r>
        <w:rPr>
          <w:rFonts w:ascii="Calibri" w:eastAsia="Arial" w:hAnsi="Calibri" w:cs="Calibri"/>
        </w:rPr>
        <w:t> </w:t>
      </w:r>
      <w:r>
        <w:rPr>
          <w:rFonts w:eastAsia="Arial"/>
        </w:rPr>
        <w:t>000 people were supported through basic material assistance and almost 50</w:t>
      </w:r>
      <w:r>
        <w:rPr>
          <w:rFonts w:ascii="Calibri" w:eastAsia="Arial" w:hAnsi="Calibri" w:cs="Calibri"/>
        </w:rPr>
        <w:t> </w:t>
      </w:r>
      <w:r>
        <w:rPr>
          <w:rFonts w:eastAsia="Arial"/>
        </w:rPr>
        <w:t xml:space="preserve">000 people received vouchers. </w:t>
      </w:r>
    </w:p>
    <w:p w14:paraId="4FA0F9D7" w14:textId="77777777" w:rsidR="00D933B7" w:rsidRPr="0080638F" w:rsidRDefault="00D933B7" w:rsidP="00D933B7">
      <w:pPr>
        <w:rPr>
          <w:rFonts w:eastAsia="Arial" w:cs="Arial"/>
        </w:rPr>
      </w:pPr>
      <w:r>
        <w:rPr>
          <w:rFonts w:eastAsia="Arial" w:cs="Arial"/>
        </w:rPr>
        <w:t xml:space="preserve">Among the persons benefitting, 49% were women; 26% were children; 11% were above 65 years old; 20% were migrants, people with a foreign background or minorities; 7.5% were people with disabilities; and around 3% were homeless. Compared to the preceding years, slightly less people benefited from FEAD type support and the amount of distributed food was lower. This has to be seen in the context of overlapping support in the year 2023, where some Member States already started the implementation of ex-FEAD type activities under the ESF+. </w:t>
      </w:r>
    </w:p>
    <w:p w14:paraId="6D9D9212" w14:textId="77777777" w:rsidR="00D933B7" w:rsidRPr="0080638F" w:rsidRDefault="00D933B7" w:rsidP="00D933B7">
      <w:r>
        <w:rPr>
          <w:rFonts w:eastAsia="Arial" w:cs="Arial"/>
        </w:rPr>
        <w:t>By the end of 2023, FEAD had successfully delivered assistance in 27 Member States, making good progress towards its objectives. Most Member States (23 out of 27) had distributed food and/or basic material assistance together with accompanying measures (operational programme I) and four Member States continued to run social inclusion programmes (OP II).</w:t>
      </w:r>
    </w:p>
    <w:p w14:paraId="50F9A058" w14:textId="77777777" w:rsidR="00D933B7" w:rsidRDefault="00D933B7" w:rsidP="00D933B7">
      <w:pPr>
        <w:keepNext/>
        <w:keepLines/>
        <w:spacing w:before="600" w:line="240" w:lineRule="auto"/>
        <w:outlineLvl w:val="4"/>
        <w:rPr>
          <w:b/>
          <w:bCs/>
        </w:rPr>
      </w:pPr>
    </w:p>
    <w:p w14:paraId="138927B6" w14:textId="77777777" w:rsidR="00D933B7" w:rsidRDefault="00D933B7" w:rsidP="00D933B7">
      <w:pPr>
        <w:sectPr w:rsidR="00D933B7" w:rsidSect="00D933B7">
          <w:headerReference w:type="even" r:id="rId289"/>
          <w:headerReference w:type="default" r:id="rId290"/>
          <w:footerReference w:type="even" r:id="rId291"/>
          <w:footerReference w:type="default" r:id="rId292"/>
          <w:headerReference w:type="first" r:id="rId293"/>
          <w:footerReference w:type="first" r:id="rId294"/>
          <w:pgSz w:w="11906" w:h="16838"/>
          <w:pgMar w:top="1440" w:right="1133" w:bottom="1440" w:left="1134" w:header="708" w:footer="708" w:gutter="0"/>
          <w:cols w:space="708"/>
          <w:docGrid w:linePitch="360"/>
        </w:sectPr>
      </w:pPr>
    </w:p>
    <w:p w14:paraId="0FC53F7F" w14:textId="0D9F0F30" w:rsidR="00D933B7" w:rsidRDefault="00E72117" w:rsidP="00D933B7">
      <w:pPr>
        <w:pStyle w:val="Heading1"/>
        <w:rPr>
          <w:rFonts w:ascii="EC Square Sans Pro Medium" w:hAnsi="EC Square Sans Pro Medium"/>
          <w:sz w:val="32"/>
          <w:szCs w:val="32"/>
          <w:lang w:eastAsia="en-GB"/>
        </w:rPr>
      </w:pPr>
      <w:bookmarkStart w:id="62" w:name="toc_sec_19"/>
      <w:bookmarkStart w:id="63" w:name="_Toc228976540"/>
      <w:bookmarkEnd w:id="62"/>
      <w:r>
        <w:rPr>
          <w:noProof/>
        </w:rPr>
        <w:t>E</w:t>
      </w:r>
      <w:r w:rsidR="00D933B7" w:rsidRPr="00137E12">
        <w:rPr>
          <w:noProof/>
        </w:rPr>
        <w:t>RASMUS+</w:t>
      </w:r>
      <w:bookmarkEnd w:id="63"/>
    </w:p>
    <w:p w14:paraId="1D219E77" w14:textId="085427B5"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21E48DD2" w14:textId="77777777">
        <w:trPr>
          <w:trHeight w:val="1584"/>
          <w:jc w:val="left"/>
        </w:trPr>
        <w:tc>
          <w:tcPr>
            <w:tcW w:w="2410" w:type="dxa"/>
          </w:tcPr>
          <w:p w14:paraId="2DC8FEF8" w14:textId="77777777" w:rsidR="00D933B7" w:rsidRDefault="00D933B7">
            <w:pPr>
              <w:rPr>
                <w:sz w:val="28"/>
                <w:szCs w:val="28"/>
              </w:rPr>
            </w:pPr>
            <w:r>
              <w:rPr>
                <w:sz w:val="28"/>
                <w:szCs w:val="28"/>
              </w:rPr>
              <w:t>More than 1.5</w:t>
            </w:r>
            <w:r>
              <w:rPr>
                <w:rFonts w:ascii="Calibri" w:hAnsi="Calibri" w:cs="Calibri"/>
                <w:sz w:val="28"/>
                <w:szCs w:val="28"/>
              </w:rPr>
              <w:t> </w:t>
            </w:r>
            <w:r>
              <w:rPr>
                <w:sz w:val="28"/>
                <w:szCs w:val="28"/>
              </w:rPr>
              <w:t>million</w:t>
            </w:r>
          </w:p>
          <w:p w14:paraId="12EA2B5D" w14:textId="77777777" w:rsidR="00D933B7" w:rsidRDefault="00D933B7">
            <w:pPr>
              <w:spacing w:before="120" w:after="120"/>
            </w:pPr>
            <w:r>
              <w:t xml:space="preserve">participants </w:t>
            </w:r>
          </w:p>
          <w:p w14:paraId="3C8E5C43" w14:textId="77777777" w:rsidR="00D933B7" w:rsidRPr="0047239D" w:rsidRDefault="00D933B7">
            <w:pPr>
              <w:spacing w:before="120" w:after="120"/>
            </w:pPr>
            <w:r>
              <w:t>took advantage of Erasmus+ mobility in 2025.</w:t>
            </w:r>
          </w:p>
        </w:tc>
        <w:tc>
          <w:tcPr>
            <w:cnfStyle w:val="000001000000" w:firstRow="0" w:lastRow="0" w:firstColumn="0" w:lastColumn="0" w:oddVBand="0" w:evenVBand="1" w:oddHBand="0" w:evenHBand="0" w:firstRowFirstColumn="0" w:firstRowLastColumn="0" w:lastRowFirstColumn="0" w:lastRowLastColumn="0"/>
            <w:tcW w:w="2409" w:type="dxa"/>
          </w:tcPr>
          <w:p w14:paraId="3C764923" w14:textId="77777777" w:rsidR="00D933B7" w:rsidRPr="00B039CF" w:rsidRDefault="00D933B7">
            <w:pPr>
              <w:spacing w:before="120" w:after="120"/>
              <w:rPr>
                <w:sz w:val="28"/>
                <w:szCs w:val="28"/>
              </w:rPr>
            </w:pPr>
            <w:r>
              <w:rPr>
                <w:sz w:val="28"/>
                <w:szCs w:val="28"/>
              </w:rPr>
              <w:t>Close to 61</w:t>
            </w:r>
            <w:r>
              <w:rPr>
                <w:rFonts w:ascii="Calibri" w:hAnsi="Calibri" w:cs="Calibri"/>
                <w:sz w:val="28"/>
                <w:szCs w:val="28"/>
              </w:rPr>
              <w:t> </w:t>
            </w:r>
            <w:r>
              <w:rPr>
                <w:sz w:val="28"/>
                <w:szCs w:val="28"/>
              </w:rPr>
              <w:t xml:space="preserve">900 </w:t>
            </w:r>
          </w:p>
          <w:p w14:paraId="20E0928B" w14:textId="77777777" w:rsidR="00D933B7" w:rsidRDefault="00D933B7">
            <w:r>
              <w:t xml:space="preserve">unique organisations </w:t>
            </w:r>
          </w:p>
          <w:p w14:paraId="62629544" w14:textId="77777777" w:rsidR="00D933B7" w:rsidRPr="0047239D" w:rsidRDefault="00D933B7">
            <w:r>
              <w:t>were involved in Erasmus+ projects in 2025.</w:t>
            </w:r>
            <w:r>
              <w:rPr>
                <w:sz w:val="28"/>
                <w:szCs w:val="28"/>
              </w:rPr>
              <w:t xml:space="preserve"> </w:t>
            </w:r>
          </w:p>
        </w:tc>
        <w:tc>
          <w:tcPr>
            <w:tcW w:w="2410" w:type="dxa"/>
            <w:tcBorders>
              <w:bottom w:val="single" w:sz="4" w:space="0" w:color="8C8C8C"/>
            </w:tcBorders>
          </w:tcPr>
          <w:p w14:paraId="7B05496F" w14:textId="77777777" w:rsidR="00D933B7" w:rsidRPr="00B35442"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More than 51</w:t>
            </w:r>
            <w:r>
              <w:rPr>
                <w:rFonts w:ascii="Calibri" w:hAnsi="Calibri" w:cs="Calibri"/>
                <w:sz w:val="28"/>
                <w:szCs w:val="28"/>
              </w:rPr>
              <w:t> </w:t>
            </w:r>
            <w:r>
              <w:rPr>
                <w:sz w:val="28"/>
                <w:szCs w:val="28"/>
              </w:rPr>
              <w:t>000</w:t>
            </w:r>
          </w:p>
          <w:p w14:paraId="14DF3192"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t>Ukrainian nationals</w:t>
            </w:r>
          </w:p>
          <w:p w14:paraId="517D6676"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 xml:space="preserve"> have participated in Erasmus+ mobility programmes since 2022.</w:t>
            </w:r>
          </w:p>
        </w:tc>
        <w:tc>
          <w:tcPr>
            <w:cnfStyle w:val="000001000000" w:firstRow="0" w:lastRow="0" w:firstColumn="0" w:lastColumn="0" w:oddVBand="0" w:evenVBand="1" w:oddHBand="0" w:evenHBand="0" w:firstRowFirstColumn="0" w:firstRowLastColumn="0" w:lastRowFirstColumn="0" w:lastRowLastColumn="0"/>
            <w:tcW w:w="2410" w:type="dxa"/>
          </w:tcPr>
          <w:p w14:paraId="52D08E17" w14:textId="77777777" w:rsidR="00D933B7" w:rsidRDefault="00D933B7">
            <w:pPr>
              <w:spacing w:before="120" w:after="120"/>
            </w:pPr>
            <w:r>
              <w:rPr>
                <w:sz w:val="28"/>
                <w:szCs w:val="28"/>
              </w:rPr>
              <w:t>4.4 million</w:t>
            </w:r>
            <w:r>
              <w:t xml:space="preserve"> </w:t>
            </w:r>
          </w:p>
          <w:p w14:paraId="25E7DE4D" w14:textId="77777777" w:rsidR="00D933B7" w:rsidRDefault="00D933B7">
            <w:pPr>
              <w:spacing w:before="120" w:after="120"/>
            </w:pPr>
            <w:r>
              <w:t>European student cards</w:t>
            </w:r>
          </w:p>
          <w:p w14:paraId="4B47F08F" w14:textId="77777777" w:rsidR="00D933B7" w:rsidRPr="005173D8" w:rsidRDefault="00D933B7">
            <w:pPr>
              <w:spacing w:before="120" w:after="120"/>
            </w:pPr>
            <w:r>
              <w:t xml:space="preserve"> had been issued by universities and other institutions by the end of 2025.</w:t>
            </w:r>
          </w:p>
        </w:tc>
      </w:tr>
      <w:tr w:rsidR="00D933B7" w:rsidRPr="0047239D" w14:paraId="745BA566" w14:textId="77777777">
        <w:trPr>
          <w:trHeight w:val="1034"/>
          <w:jc w:val="left"/>
        </w:trPr>
        <w:tc>
          <w:tcPr>
            <w:tcW w:w="2410" w:type="dxa"/>
          </w:tcPr>
          <w:p w14:paraId="58216C08" w14:textId="77777777" w:rsidR="00D933B7" w:rsidRDefault="00D933B7">
            <w:pPr>
              <w:spacing w:before="120" w:after="120"/>
              <w:rPr>
                <w:sz w:val="28"/>
                <w:szCs w:val="28"/>
              </w:rPr>
            </w:pPr>
            <w:r>
              <w:rPr>
                <w:sz w:val="28"/>
                <w:szCs w:val="28"/>
              </w:rPr>
              <w:t>35%</w:t>
            </w:r>
          </w:p>
          <w:p w14:paraId="153A5855" w14:textId="77777777" w:rsidR="00D933B7" w:rsidRPr="0047239D" w:rsidRDefault="00D933B7">
            <w:pPr>
              <w:spacing w:before="120" w:after="120"/>
            </w:pPr>
            <w:r>
              <w:t>of Erasmus+</w:t>
            </w:r>
            <w:r>
              <w:rPr>
                <w:sz w:val="28"/>
                <w:szCs w:val="28"/>
              </w:rPr>
              <w:t xml:space="preserve"> </w:t>
            </w:r>
            <w:r>
              <w:t>cooperation partnerships supported digital transformation in 2025.</w:t>
            </w:r>
          </w:p>
        </w:tc>
        <w:tc>
          <w:tcPr>
            <w:cnfStyle w:val="000001000000" w:firstRow="0" w:lastRow="0" w:firstColumn="0" w:lastColumn="0" w:oddVBand="0" w:evenVBand="1" w:oddHBand="0" w:evenHBand="0" w:firstRowFirstColumn="0" w:firstRowLastColumn="0" w:lastRowFirstColumn="0" w:lastRowLastColumn="0"/>
            <w:tcW w:w="2409" w:type="dxa"/>
          </w:tcPr>
          <w:p w14:paraId="7A5B7E28" w14:textId="77777777" w:rsidR="00D933B7" w:rsidRPr="000836AA" w:rsidRDefault="00D933B7">
            <w:pPr>
              <w:spacing w:before="120" w:after="120"/>
              <w:rPr>
                <w:sz w:val="28"/>
                <w:szCs w:val="28"/>
              </w:rPr>
            </w:pPr>
            <w:r>
              <w:rPr>
                <w:sz w:val="28"/>
                <w:szCs w:val="28"/>
              </w:rPr>
              <w:t xml:space="preserve">43% </w:t>
            </w:r>
          </w:p>
          <w:p w14:paraId="2303B719" w14:textId="77777777" w:rsidR="00D933B7" w:rsidRPr="0047239D" w:rsidRDefault="00D933B7">
            <w:pPr>
              <w:spacing w:before="120" w:after="120"/>
            </w:pPr>
            <w:r>
              <w:t>of budget cooperation projects supported the environment and climate change in 2024.</w:t>
            </w:r>
          </w:p>
          <w:p w14:paraId="60940994" w14:textId="77777777" w:rsidR="00D933B7" w:rsidRPr="0047239D" w:rsidRDefault="00D933B7">
            <w:pPr>
              <w:spacing w:before="120" w:after="120"/>
            </w:pPr>
          </w:p>
        </w:tc>
        <w:tc>
          <w:tcPr>
            <w:tcW w:w="2410" w:type="dxa"/>
            <w:tcBorders>
              <w:bottom w:val="single" w:sz="4" w:space="0" w:color="8C8C8C"/>
            </w:tcBorders>
          </w:tcPr>
          <w:p w14:paraId="2A406841"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More than 13</w:t>
            </w:r>
            <w:r>
              <w:rPr>
                <w:rFonts w:ascii="Calibri" w:hAnsi="Calibri" w:cs="Calibri"/>
                <w:sz w:val="28"/>
                <w:szCs w:val="28"/>
              </w:rPr>
              <w:t> </w:t>
            </w:r>
            <w:r>
              <w:rPr>
                <w:sz w:val="28"/>
                <w:szCs w:val="28"/>
              </w:rPr>
              <w:t>500</w:t>
            </w:r>
          </w:p>
          <w:p w14:paraId="03EC5843"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Erasmus Mundus scholarships have been awarded since 2021.</w:t>
            </w:r>
          </w:p>
        </w:tc>
        <w:tc>
          <w:tcPr>
            <w:cnfStyle w:val="000001000000" w:firstRow="0" w:lastRow="0" w:firstColumn="0" w:lastColumn="0" w:oddVBand="0" w:evenVBand="1" w:oddHBand="0" w:evenHBand="0" w:firstRowFirstColumn="0" w:firstRowLastColumn="0" w:lastRowFirstColumn="0" w:lastRowLastColumn="0"/>
            <w:tcW w:w="2410" w:type="dxa"/>
          </w:tcPr>
          <w:p w14:paraId="1D02C33B" w14:textId="77777777" w:rsidR="00D933B7" w:rsidRPr="001B109A" w:rsidRDefault="00D933B7">
            <w:pPr>
              <w:spacing w:before="120" w:after="120"/>
              <w:rPr>
                <w:sz w:val="28"/>
                <w:szCs w:val="28"/>
              </w:rPr>
            </w:pPr>
            <w:r>
              <w:rPr>
                <w:sz w:val="28"/>
                <w:szCs w:val="28"/>
              </w:rPr>
              <w:t>19%</w:t>
            </w:r>
          </w:p>
          <w:p w14:paraId="0E086D74" w14:textId="77777777" w:rsidR="00D933B7" w:rsidRPr="000836AA" w:rsidRDefault="00D933B7">
            <w:pPr>
              <w:spacing w:before="120" w:after="120"/>
            </w:pPr>
            <w:r>
              <w:t>was the estimated share of participants with fewer opportunities in learning mobility activities in 2025.</w:t>
            </w:r>
          </w:p>
        </w:tc>
      </w:tr>
    </w:tbl>
    <w:p w14:paraId="7AE524F9"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43C86C74"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7AF56BB0"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4313F11" w14:textId="77777777" w:rsidR="00D933B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604D3A07"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4EE78040"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DB809FE"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68641AE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368202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CA5452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B5B386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5904AB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B904E1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A11886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DA99C8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6CD4E737" w14:textId="77777777">
        <w:trPr>
          <w:trHeight w:val="300"/>
        </w:trPr>
        <w:tc>
          <w:tcPr>
            <w:tcW w:w="2085" w:type="dxa"/>
            <w:tcBorders>
              <w:top w:val="single" w:sz="6" w:space="0" w:color="8C8C8C"/>
              <w:left w:val="nil"/>
              <w:bottom w:val="single" w:sz="6" w:space="0" w:color="8C8C8C"/>
              <w:right w:val="nil"/>
            </w:tcBorders>
            <w:vAlign w:val="center"/>
            <w:hideMark/>
          </w:tcPr>
          <w:p w14:paraId="222FE57A"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283451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2 663.0</w:t>
            </w:r>
          </w:p>
        </w:tc>
        <w:tc>
          <w:tcPr>
            <w:tcW w:w="930" w:type="dxa"/>
            <w:tcBorders>
              <w:top w:val="single" w:sz="6" w:space="0" w:color="8C8C8C"/>
              <w:left w:val="nil"/>
              <w:bottom w:val="single" w:sz="6" w:space="0" w:color="8C8C8C"/>
              <w:right w:val="nil"/>
            </w:tcBorders>
            <w:hideMark/>
          </w:tcPr>
          <w:p w14:paraId="20FDB5E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3 420.7</w:t>
            </w:r>
          </w:p>
        </w:tc>
        <w:tc>
          <w:tcPr>
            <w:tcW w:w="930" w:type="dxa"/>
            <w:tcBorders>
              <w:top w:val="single" w:sz="6" w:space="0" w:color="8C8C8C"/>
              <w:left w:val="nil"/>
              <w:bottom w:val="single" w:sz="6" w:space="0" w:color="8C8C8C"/>
              <w:right w:val="nil"/>
            </w:tcBorders>
            <w:hideMark/>
          </w:tcPr>
          <w:p w14:paraId="4037599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3 684.0</w:t>
            </w:r>
          </w:p>
        </w:tc>
        <w:tc>
          <w:tcPr>
            <w:tcW w:w="930" w:type="dxa"/>
            <w:tcBorders>
              <w:top w:val="single" w:sz="6" w:space="0" w:color="8C8C8C"/>
              <w:left w:val="nil"/>
              <w:bottom w:val="single" w:sz="6" w:space="0" w:color="8C8C8C"/>
              <w:right w:val="nil"/>
            </w:tcBorders>
            <w:hideMark/>
          </w:tcPr>
          <w:p w14:paraId="2675FD4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3 806.1</w:t>
            </w:r>
          </w:p>
        </w:tc>
        <w:tc>
          <w:tcPr>
            <w:tcW w:w="930" w:type="dxa"/>
            <w:tcBorders>
              <w:top w:val="single" w:sz="6" w:space="0" w:color="8C8C8C"/>
              <w:left w:val="nil"/>
              <w:bottom w:val="single" w:sz="6" w:space="0" w:color="8C8C8C"/>
              <w:right w:val="nil"/>
            </w:tcBorders>
            <w:hideMark/>
          </w:tcPr>
          <w:p w14:paraId="178288C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3 977.2</w:t>
            </w:r>
          </w:p>
        </w:tc>
        <w:tc>
          <w:tcPr>
            <w:tcW w:w="930" w:type="dxa"/>
            <w:tcBorders>
              <w:top w:val="single" w:sz="6" w:space="0" w:color="8C8C8C"/>
              <w:left w:val="nil"/>
              <w:bottom w:val="single" w:sz="6" w:space="0" w:color="8C8C8C"/>
              <w:right w:val="nil"/>
            </w:tcBorders>
            <w:hideMark/>
          </w:tcPr>
          <w:p w14:paraId="05C6EB8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4 284.3</w:t>
            </w:r>
          </w:p>
        </w:tc>
        <w:tc>
          <w:tcPr>
            <w:tcW w:w="930" w:type="dxa"/>
            <w:tcBorders>
              <w:top w:val="single" w:sz="6" w:space="0" w:color="8C8C8C"/>
              <w:left w:val="nil"/>
              <w:bottom w:val="single" w:sz="6" w:space="0" w:color="8C8C8C"/>
              <w:right w:val="nil"/>
            </w:tcBorders>
            <w:hideMark/>
          </w:tcPr>
          <w:p w14:paraId="3B475A3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4 578.4</w:t>
            </w:r>
          </w:p>
        </w:tc>
        <w:tc>
          <w:tcPr>
            <w:tcW w:w="930" w:type="dxa"/>
            <w:tcBorders>
              <w:top w:val="single" w:sz="6" w:space="0" w:color="8C8C8C"/>
              <w:left w:val="nil"/>
              <w:bottom w:val="single" w:sz="6" w:space="0" w:color="8C8C8C"/>
              <w:right w:val="nil"/>
            </w:tcBorders>
            <w:hideMark/>
          </w:tcPr>
          <w:p w14:paraId="3B5CA93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26 413.8</w:t>
            </w:r>
          </w:p>
        </w:tc>
      </w:tr>
      <w:tr w:rsidR="00D933B7" w:rsidRPr="00426441" w14:paraId="56E79631"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EB71E52"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212F4A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C405B5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BFE27E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04D7B0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77642B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EE9572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8C0EDE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C745B8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27CF11EB" w14:textId="77777777">
        <w:trPr>
          <w:trHeight w:val="300"/>
        </w:trPr>
        <w:tc>
          <w:tcPr>
            <w:tcW w:w="2085" w:type="dxa"/>
            <w:tcBorders>
              <w:top w:val="single" w:sz="6" w:space="0" w:color="8C8C8C"/>
              <w:left w:val="nil"/>
              <w:bottom w:val="single" w:sz="6" w:space="0" w:color="8C8C8C"/>
              <w:right w:val="nil"/>
            </w:tcBorders>
            <w:vAlign w:val="center"/>
            <w:hideMark/>
          </w:tcPr>
          <w:p w14:paraId="0D79BB55"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1214641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3500F9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172A97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6DAED27"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7C8C53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C43875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5AC91D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864A306"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r>
      <w:tr w:rsidR="00D933B7" w:rsidRPr="00426441" w14:paraId="570EEC3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DEF3E0F"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E2CAF8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256.0</w:t>
            </w:r>
          </w:p>
        </w:tc>
        <w:tc>
          <w:tcPr>
            <w:tcW w:w="930" w:type="dxa"/>
            <w:tcBorders>
              <w:top w:val="single" w:sz="6" w:space="0" w:color="8C8C8C"/>
              <w:left w:val="nil"/>
              <w:bottom w:val="single" w:sz="6" w:space="0" w:color="8C8C8C"/>
              <w:right w:val="nil"/>
            </w:tcBorders>
            <w:shd w:val="clear" w:color="auto" w:fill="F2F2F2"/>
            <w:hideMark/>
          </w:tcPr>
          <w:p w14:paraId="43576F7E"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209.2</w:t>
            </w:r>
          </w:p>
        </w:tc>
        <w:tc>
          <w:tcPr>
            <w:tcW w:w="930" w:type="dxa"/>
            <w:tcBorders>
              <w:top w:val="single" w:sz="6" w:space="0" w:color="8C8C8C"/>
              <w:left w:val="nil"/>
              <w:bottom w:val="single" w:sz="6" w:space="0" w:color="8C8C8C"/>
              <w:right w:val="nil"/>
            </w:tcBorders>
            <w:shd w:val="clear" w:color="auto" w:fill="F2F2F2"/>
            <w:hideMark/>
          </w:tcPr>
          <w:p w14:paraId="0C5D025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243.9</w:t>
            </w:r>
          </w:p>
        </w:tc>
        <w:tc>
          <w:tcPr>
            <w:tcW w:w="930" w:type="dxa"/>
            <w:tcBorders>
              <w:top w:val="single" w:sz="6" w:space="0" w:color="8C8C8C"/>
              <w:left w:val="nil"/>
              <w:bottom w:val="single" w:sz="6" w:space="0" w:color="8C8C8C"/>
              <w:right w:val="nil"/>
            </w:tcBorders>
            <w:shd w:val="clear" w:color="auto" w:fill="F2F2F2"/>
            <w:hideMark/>
          </w:tcPr>
          <w:p w14:paraId="672F03E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304.1</w:t>
            </w:r>
          </w:p>
        </w:tc>
        <w:tc>
          <w:tcPr>
            <w:tcW w:w="930" w:type="dxa"/>
            <w:tcBorders>
              <w:top w:val="single" w:sz="6" w:space="0" w:color="8C8C8C"/>
              <w:left w:val="nil"/>
              <w:bottom w:val="single" w:sz="6" w:space="0" w:color="8C8C8C"/>
              <w:right w:val="nil"/>
            </w:tcBorders>
            <w:shd w:val="clear" w:color="auto" w:fill="F2F2F2"/>
            <w:hideMark/>
          </w:tcPr>
          <w:p w14:paraId="11B61914"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291.3</w:t>
            </w:r>
          </w:p>
        </w:tc>
        <w:tc>
          <w:tcPr>
            <w:tcW w:w="930" w:type="dxa"/>
            <w:tcBorders>
              <w:top w:val="single" w:sz="6" w:space="0" w:color="8C8C8C"/>
              <w:left w:val="nil"/>
              <w:bottom w:val="single" w:sz="6" w:space="0" w:color="8C8C8C"/>
              <w:right w:val="nil"/>
            </w:tcBorders>
            <w:shd w:val="clear" w:color="auto" w:fill="F2F2F2"/>
            <w:hideMark/>
          </w:tcPr>
          <w:p w14:paraId="11ECCB6A"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4446F5C"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070EBB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1 304.5</w:t>
            </w:r>
          </w:p>
        </w:tc>
      </w:tr>
      <w:tr w:rsidR="00D933B7" w:rsidRPr="00426441" w14:paraId="444DD73A" w14:textId="77777777">
        <w:trPr>
          <w:trHeight w:val="300"/>
        </w:trPr>
        <w:tc>
          <w:tcPr>
            <w:tcW w:w="2085" w:type="dxa"/>
            <w:tcBorders>
              <w:top w:val="single" w:sz="6" w:space="0" w:color="8C8C8C"/>
              <w:left w:val="nil"/>
              <w:bottom w:val="single" w:sz="6" w:space="0" w:color="8C8C8C"/>
              <w:right w:val="nil"/>
            </w:tcBorders>
            <w:vAlign w:val="center"/>
            <w:hideMark/>
          </w:tcPr>
          <w:p w14:paraId="728A0BE5"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4F7365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2 919.0</w:t>
            </w:r>
          </w:p>
        </w:tc>
        <w:tc>
          <w:tcPr>
            <w:tcW w:w="930" w:type="dxa"/>
            <w:tcBorders>
              <w:top w:val="single" w:sz="6" w:space="0" w:color="8C8C8C"/>
              <w:left w:val="nil"/>
              <w:bottom w:val="single" w:sz="6" w:space="0" w:color="8C8C8C"/>
              <w:right w:val="nil"/>
            </w:tcBorders>
            <w:hideMark/>
          </w:tcPr>
          <w:p w14:paraId="0AEBB172"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3 630.0</w:t>
            </w:r>
          </w:p>
        </w:tc>
        <w:tc>
          <w:tcPr>
            <w:tcW w:w="930" w:type="dxa"/>
            <w:tcBorders>
              <w:top w:val="single" w:sz="6" w:space="0" w:color="8C8C8C"/>
              <w:left w:val="nil"/>
              <w:bottom w:val="single" w:sz="6" w:space="0" w:color="8C8C8C"/>
              <w:right w:val="nil"/>
            </w:tcBorders>
            <w:hideMark/>
          </w:tcPr>
          <w:p w14:paraId="0F032B19"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3 927.9</w:t>
            </w:r>
          </w:p>
        </w:tc>
        <w:tc>
          <w:tcPr>
            <w:tcW w:w="930" w:type="dxa"/>
            <w:tcBorders>
              <w:top w:val="single" w:sz="6" w:space="0" w:color="8C8C8C"/>
              <w:left w:val="nil"/>
              <w:bottom w:val="single" w:sz="6" w:space="0" w:color="8C8C8C"/>
              <w:right w:val="nil"/>
            </w:tcBorders>
            <w:hideMark/>
          </w:tcPr>
          <w:p w14:paraId="079918E8"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4 110.2</w:t>
            </w:r>
          </w:p>
        </w:tc>
        <w:tc>
          <w:tcPr>
            <w:tcW w:w="930" w:type="dxa"/>
            <w:tcBorders>
              <w:top w:val="single" w:sz="6" w:space="0" w:color="8C8C8C"/>
              <w:left w:val="nil"/>
              <w:bottom w:val="single" w:sz="6" w:space="0" w:color="8C8C8C"/>
              <w:right w:val="nil"/>
            </w:tcBorders>
            <w:hideMark/>
          </w:tcPr>
          <w:p w14:paraId="175D1FF3"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4 268.5</w:t>
            </w:r>
          </w:p>
        </w:tc>
        <w:tc>
          <w:tcPr>
            <w:tcW w:w="930" w:type="dxa"/>
            <w:tcBorders>
              <w:top w:val="single" w:sz="6" w:space="0" w:color="8C8C8C"/>
              <w:left w:val="nil"/>
              <w:bottom w:val="single" w:sz="6" w:space="0" w:color="8C8C8C"/>
              <w:right w:val="nil"/>
            </w:tcBorders>
            <w:hideMark/>
          </w:tcPr>
          <w:p w14:paraId="6A9F726F"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4 284.3</w:t>
            </w:r>
          </w:p>
        </w:tc>
        <w:tc>
          <w:tcPr>
            <w:tcW w:w="930" w:type="dxa"/>
            <w:tcBorders>
              <w:top w:val="single" w:sz="6" w:space="0" w:color="8C8C8C"/>
              <w:left w:val="nil"/>
              <w:bottom w:val="single" w:sz="6" w:space="0" w:color="8C8C8C"/>
              <w:right w:val="nil"/>
            </w:tcBorders>
            <w:hideMark/>
          </w:tcPr>
          <w:p w14:paraId="01F5FF4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4 578.4</w:t>
            </w:r>
          </w:p>
        </w:tc>
        <w:tc>
          <w:tcPr>
            <w:tcW w:w="930" w:type="dxa"/>
            <w:tcBorders>
              <w:top w:val="single" w:sz="6" w:space="0" w:color="8C8C8C"/>
              <w:left w:val="nil"/>
              <w:bottom w:val="single" w:sz="6" w:space="0" w:color="8C8C8C"/>
              <w:right w:val="nil"/>
            </w:tcBorders>
            <w:hideMark/>
          </w:tcPr>
          <w:p w14:paraId="554E9F9B"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27 718.3</w:t>
            </w:r>
          </w:p>
        </w:tc>
      </w:tr>
    </w:tbl>
    <w:p w14:paraId="79469559"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3DC69E6" w14:textId="77777777" w:rsidR="00D933B7" w:rsidRDefault="00D933B7" w:rsidP="00D933B7">
      <w:pPr>
        <w:spacing w:after="0" w:line="240" w:lineRule="auto"/>
        <w:textAlignment w:val="baseline"/>
        <w:rPr>
          <w:rFonts w:cs="Segoe UI"/>
          <w:sz w:val="18"/>
          <w:szCs w:val="18"/>
          <w:lang w:eastAsia="en-IE"/>
        </w:rPr>
      </w:pPr>
    </w:p>
    <w:p w14:paraId="59D76C0D" w14:textId="77777777" w:rsidR="00D933B7" w:rsidRDefault="00D933B7" w:rsidP="00D933B7">
      <w:pPr>
        <w:spacing w:after="0" w:line="240" w:lineRule="auto"/>
        <w:textAlignment w:val="baseline"/>
        <w:rPr>
          <w:rFonts w:cs="Segoe UI"/>
          <w:sz w:val="18"/>
          <w:szCs w:val="18"/>
          <w:lang w:eastAsia="en-IE"/>
        </w:rPr>
      </w:pPr>
    </w:p>
    <w:p w14:paraId="38592436" w14:textId="77777777" w:rsidR="00D933B7" w:rsidRDefault="00D933B7" w:rsidP="00D933B7">
      <w:pPr>
        <w:spacing w:after="0" w:line="240" w:lineRule="auto"/>
        <w:textAlignment w:val="baseline"/>
        <w:rPr>
          <w:rFonts w:cs="Segoe UI"/>
          <w:sz w:val="18"/>
          <w:szCs w:val="18"/>
          <w:lang w:eastAsia="en-IE"/>
        </w:rPr>
      </w:pPr>
    </w:p>
    <w:p w14:paraId="4ECEFE43" w14:textId="77777777" w:rsidR="00D933B7" w:rsidRDefault="00D933B7" w:rsidP="00D933B7">
      <w:pPr>
        <w:spacing w:after="0" w:line="240" w:lineRule="auto"/>
        <w:textAlignment w:val="baseline"/>
        <w:rPr>
          <w:rFonts w:cs="Segoe UI"/>
          <w:sz w:val="18"/>
          <w:szCs w:val="18"/>
          <w:lang w:eastAsia="en-IE"/>
        </w:rPr>
      </w:pPr>
    </w:p>
    <w:p w14:paraId="75FD3797"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7FC6E20B"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E4A813D"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B4CAB7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75BF2A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D79413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0263B3E2"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0BDAB9C2"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61150165"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18 768.3</w:t>
            </w:r>
          </w:p>
        </w:tc>
        <w:tc>
          <w:tcPr>
            <w:tcW w:w="2400" w:type="dxa"/>
            <w:tcBorders>
              <w:top w:val="single" w:sz="6" w:space="0" w:color="8C8C8C"/>
              <w:left w:val="nil"/>
              <w:bottom w:val="single" w:sz="6" w:space="0" w:color="8C8C8C"/>
              <w:right w:val="nil"/>
            </w:tcBorders>
            <w:shd w:val="clear" w:color="auto" w:fill="FFFFFF"/>
            <w:hideMark/>
          </w:tcPr>
          <w:p w14:paraId="7DE3693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27 718.3</w:t>
            </w:r>
          </w:p>
        </w:tc>
        <w:tc>
          <w:tcPr>
            <w:tcW w:w="2400" w:type="dxa"/>
            <w:tcBorders>
              <w:top w:val="single" w:sz="6" w:space="0" w:color="8C8C8C"/>
              <w:left w:val="nil"/>
              <w:bottom w:val="single" w:sz="6" w:space="0" w:color="8C8C8C"/>
              <w:right w:val="nil"/>
            </w:tcBorders>
            <w:shd w:val="clear" w:color="auto" w:fill="FFFFFF"/>
            <w:hideMark/>
          </w:tcPr>
          <w:p w14:paraId="18474D0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67.7%</w:t>
            </w:r>
          </w:p>
        </w:tc>
      </w:tr>
      <w:tr w:rsidR="00D933B7" w:rsidRPr="00426441" w14:paraId="30DDC9B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5F89581"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6C8C5CB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16 381.4</w:t>
            </w:r>
          </w:p>
        </w:tc>
        <w:tc>
          <w:tcPr>
            <w:tcW w:w="2400" w:type="dxa"/>
            <w:tcBorders>
              <w:top w:val="single" w:sz="6" w:space="0" w:color="8C8C8C"/>
              <w:left w:val="nil"/>
              <w:bottom w:val="single" w:sz="6" w:space="0" w:color="8C8C8C"/>
              <w:right w:val="nil"/>
            </w:tcBorders>
            <w:shd w:val="clear" w:color="auto" w:fill="FFFFFF"/>
            <w:hideMark/>
          </w:tcPr>
          <w:p w14:paraId="5FCEBE90"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1971768D" w14:textId="77777777" w:rsidR="00D933B7" w:rsidRPr="001F2F66" w:rsidRDefault="00D933B7">
            <w:pPr>
              <w:spacing w:after="0" w:line="240" w:lineRule="auto"/>
              <w:jc w:val="right"/>
              <w:textAlignment w:val="baseline"/>
              <w:rPr>
                <w:rFonts w:ascii="Times New Roman" w:hAnsi="Times New Roman"/>
                <w:sz w:val="22"/>
                <w:szCs w:val="22"/>
                <w:lang w:val="en-IE" w:eastAsia="en-IE"/>
              </w:rPr>
            </w:pPr>
            <w:r w:rsidRPr="001F2F66">
              <w:rPr>
                <w:sz w:val="22"/>
                <w:szCs w:val="22"/>
              </w:rPr>
              <w:t>59.1%</w:t>
            </w:r>
          </w:p>
        </w:tc>
      </w:tr>
    </w:tbl>
    <w:p w14:paraId="478FC6FF" w14:textId="77777777" w:rsidR="00D933B7" w:rsidRDefault="00D933B7" w:rsidP="00D933B7">
      <w:pPr>
        <w:spacing w:after="0" w:line="240" w:lineRule="auto"/>
        <w:textAlignment w:val="baseline"/>
        <w:rPr>
          <w:rFonts w:ascii="Segoe UI" w:hAnsi="Segoe UI" w:cs="Segoe UI"/>
          <w:sz w:val="18"/>
          <w:szCs w:val="18"/>
          <w:lang w:val="en-IE" w:eastAsia="en-IE"/>
        </w:rPr>
      </w:pPr>
    </w:p>
    <w:p w14:paraId="71D1FED9" w14:textId="77777777" w:rsidR="00D933B7" w:rsidRDefault="00D933B7" w:rsidP="00D933B7">
      <w:pPr>
        <w:spacing w:after="0" w:line="240" w:lineRule="auto"/>
        <w:textAlignment w:val="baseline"/>
        <w:rPr>
          <w:rFonts w:ascii="Segoe UI" w:hAnsi="Segoe UI" w:cs="Segoe UI"/>
          <w:sz w:val="18"/>
          <w:szCs w:val="18"/>
          <w:lang w:val="en-IE" w:eastAsia="en-IE"/>
        </w:rPr>
      </w:pPr>
    </w:p>
    <w:p w14:paraId="202ABF59"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2FB7E31"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2524F4DF"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15D2C50A" w14:textId="77777777" w:rsidR="00D933B7" w:rsidRPr="002D3697" w:rsidRDefault="00D933B7" w:rsidP="00F72C99">
      <w:pPr>
        <w:pStyle w:val="Heading3"/>
      </w:pPr>
      <w:r>
        <w:t>Key performance indicators</w:t>
      </w:r>
    </w:p>
    <w:p w14:paraId="51DDC2AF" w14:textId="77777777" w:rsidR="00D933B7" w:rsidRPr="00FF0BD6" w:rsidRDefault="00D933B7" w:rsidP="00D933B7">
      <w:pPr>
        <w:rPr>
          <w:lang w:eastAsia="en-GB"/>
        </w:rPr>
      </w:pPr>
    </w:p>
    <w:tbl>
      <w:tblPr>
        <w:tblW w:w="9780" w:type="dxa"/>
        <w:tblInd w:w="-142"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126"/>
        <w:gridCol w:w="1524"/>
        <w:gridCol w:w="1519"/>
        <w:gridCol w:w="1488"/>
        <w:gridCol w:w="1535"/>
        <w:gridCol w:w="1588"/>
      </w:tblGrid>
      <w:tr w:rsidR="00D933B7" w:rsidRPr="007B0108" w14:paraId="787C1229" w14:textId="77777777">
        <w:trPr>
          <w:trHeight w:val="300"/>
        </w:trPr>
        <w:tc>
          <w:tcPr>
            <w:tcW w:w="2126" w:type="dxa"/>
            <w:tcBorders>
              <w:top w:val="single" w:sz="6" w:space="0" w:color="8C8C8C"/>
              <w:left w:val="nil"/>
              <w:bottom w:val="single" w:sz="6" w:space="0" w:color="8C8C8C"/>
              <w:right w:val="nil"/>
            </w:tcBorders>
            <w:shd w:val="clear" w:color="auto" w:fill="FAF9F9"/>
            <w:hideMark/>
          </w:tcPr>
          <w:p w14:paraId="43829A4D"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AF9F9"/>
            <w:hideMark/>
          </w:tcPr>
          <w:p w14:paraId="046656F1"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6521FC4B"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63D8B18B"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0B201BB5"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69D3AC0B"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7E5894EF" w14:textId="77777777">
        <w:trPr>
          <w:trHeight w:val="300"/>
        </w:trPr>
        <w:tc>
          <w:tcPr>
            <w:tcW w:w="2126" w:type="dxa"/>
            <w:tcBorders>
              <w:top w:val="single" w:sz="6" w:space="0" w:color="8C8C8C"/>
              <w:left w:val="nil"/>
              <w:bottom w:val="single" w:sz="6" w:space="0" w:color="8C8C8C"/>
              <w:right w:val="nil"/>
            </w:tcBorders>
            <w:hideMark/>
          </w:tcPr>
          <w:p w14:paraId="4AD1ABE0" w14:textId="77777777" w:rsidR="00D933B7" w:rsidRPr="0075143D" w:rsidRDefault="00D933B7">
            <w:pPr>
              <w:spacing w:after="0" w:line="240" w:lineRule="auto"/>
              <w:textAlignment w:val="baseline"/>
              <w:rPr>
                <w:rFonts w:ascii="Segoe UI" w:hAnsi="Segoe UI" w:cs="Segoe UI"/>
                <w:sz w:val="20"/>
                <w:lang w:val="en-IE" w:eastAsia="en-IE"/>
              </w:rPr>
            </w:pPr>
            <w:r>
              <w:rPr>
                <w:rFonts w:cs="Segoe UI"/>
                <w:sz w:val="20"/>
                <w:lang w:eastAsia="en-IE"/>
              </w:rPr>
              <w:t>Number of participants in learning mobility activities – learners (education and training)</w:t>
            </w:r>
          </w:p>
        </w:tc>
        <w:tc>
          <w:tcPr>
            <w:tcW w:w="1524" w:type="dxa"/>
            <w:tcBorders>
              <w:top w:val="single" w:sz="6" w:space="0" w:color="8C8C8C"/>
              <w:left w:val="nil"/>
              <w:bottom w:val="single" w:sz="6" w:space="0" w:color="8C8C8C"/>
              <w:right w:val="nil"/>
            </w:tcBorders>
            <w:hideMark/>
          </w:tcPr>
          <w:p w14:paraId="68BB8950"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7D8FB333" w14:textId="77777777" w:rsidR="00D933B7" w:rsidRPr="00A55254" w:rsidRDefault="00D933B7">
            <w:pPr>
              <w:spacing w:after="0" w:line="240" w:lineRule="auto"/>
              <w:jc w:val="center"/>
              <w:rPr>
                <w:rFonts w:cs="Segoe UI"/>
                <w:b/>
                <w:bCs/>
                <w:sz w:val="20"/>
                <w:lang w:val="en-IE" w:eastAsia="en-IE"/>
              </w:rPr>
            </w:pPr>
            <w:r>
              <w:rPr>
                <w:rFonts w:cs="Segoe UI"/>
                <w:b/>
                <w:bCs/>
                <w:sz w:val="20"/>
                <w:lang w:eastAsia="en-IE"/>
              </w:rPr>
              <w:t>77%</w:t>
            </w:r>
          </w:p>
        </w:tc>
        <w:tc>
          <w:tcPr>
            <w:tcW w:w="1488" w:type="dxa"/>
            <w:tcBorders>
              <w:top w:val="single" w:sz="6" w:space="0" w:color="8C8C8C"/>
              <w:left w:val="nil"/>
              <w:bottom w:val="single" w:sz="6" w:space="0" w:color="8C8C8C"/>
              <w:right w:val="nil"/>
            </w:tcBorders>
            <w:hideMark/>
          </w:tcPr>
          <w:p w14:paraId="0CDAB65F" w14:textId="77777777" w:rsidR="00D933B7" w:rsidRPr="00A55254" w:rsidRDefault="00D933B7">
            <w:pPr>
              <w:spacing w:after="0" w:line="240" w:lineRule="auto"/>
              <w:jc w:val="center"/>
              <w:rPr>
                <w:rFonts w:cs="Segoe UI"/>
                <w:sz w:val="20"/>
                <w:lang w:eastAsia="en-IE"/>
              </w:rPr>
            </w:pPr>
            <w:r>
              <w:rPr>
                <w:rFonts w:cs="Segoe UI"/>
                <w:sz w:val="20"/>
                <w:lang w:eastAsia="en-IE"/>
              </w:rPr>
              <w:t>5</w:t>
            </w:r>
            <w:r>
              <w:rPr>
                <w:rFonts w:ascii="Calibri" w:hAnsi="Calibri" w:cs="Calibri"/>
                <w:sz w:val="20"/>
                <w:lang w:eastAsia="en-IE"/>
              </w:rPr>
              <w:t> </w:t>
            </w:r>
            <w:r>
              <w:rPr>
                <w:rFonts w:cs="Segoe UI"/>
                <w:sz w:val="20"/>
                <w:lang w:eastAsia="en-IE"/>
              </w:rPr>
              <w:t>million in 2027</w:t>
            </w:r>
          </w:p>
        </w:tc>
        <w:tc>
          <w:tcPr>
            <w:tcW w:w="1535" w:type="dxa"/>
            <w:tcBorders>
              <w:top w:val="single" w:sz="6" w:space="0" w:color="8C8C8C"/>
              <w:left w:val="nil"/>
              <w:bottom w:val="single" w:sz="6" w:space="0" w:color="8C8C8C"/>
              <w:right w:val="nil"/>
            </w:tcBorders>
            <w:hideMark/>
          </w:tcPr>
          <w:p w14:paraId="3D93245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3.8</w:t>
            </w:r>
            <w:r>
              <w:rPr>
                <w:rFonts w:ascii="Calibri" w:hAnsi="Calibri" w:cs="Calibri"/>
                <w:sz w:val="20"/>
                <w:lang w:eastAsia="en-IE"/>
              </w:rPr>
              <w:t> </w:t>
            </w:r>
            <w:r>
              <w:rPr>
                <w:rFonts w:cs="Segoe UI"/>
                <w:sz w:val="20"/>
                <w:lang w:eastAsia="en-IE"/>
              </w:rPr>
              <w:t>million by 2025 compared to a target of 5</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hideMark/>
          </w:tcPr>
          <w:p w14:paraId="50E50E0B"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4A81ECB2" w14:textId="77777777">
        <w:trPr>
          <w:trHeight w:val="300"/>
        </w:trPr>
        <w:tc>
          <w:tcPr>
            <w:tcW w:w="2126" w:type="dxa"/>
            <w:tcBorders>
              <w:top w:val="single" w:sz="6" w:space="0" w:color="8C8C8C"/>
              <w:left w:val="nil"/>
              <w:bottom w:val="single" w:sz="6" w:space="0" w:color="8C8C8C"/>
              <w:right w:val="nil"/>
            </w:tcBorders>
            <w:shd w:val="clear" w:color="auto" w:fill="FAF9F9"/>
            <w:hideMark/>
          </w:tcPr>
          <w:p w14:paraId="275685F8" w14:textId="77777777" w:rsidR="00D933B7" w:rsidRPr="0075143D" w:rsidRDefault="00D933B7">
            <w:pPr>
              <w:spacing w:after="0" w:line="240" w:lineRule="auto"/>
              <w:textAlignment w:val="baseline"/>
            </w:pPr>
            <w:r>
              <w:rPr>
                <w:rFonts w:cs="Segoe UI"/>
                <w:sz w:val="20"/>
                <w:lang w:eastAsia="en-IE"/>
              </w:rPr>
              <w:t>Number of participants in learning mobility activities – staff (education and training)</w:t>
            </w:r>
          </w:p>
        </w:tc>
        <w:tc>
          <w:tcPr>
            <w:tcW w:w="1524" w:type="dxa"/>
            <w:tcBorders>
              <w:top w:val="single" w:sz="6" w:space="0" w:color="8C8C8C"/>
              <w:left w:val="nil"/>
              <w:bottom w:val="single" w:sz="6" w:space="0" w:color="8C8C8C"/>
              <w:right w:val="nil"/>
            </w:tcBorders>
            <w:shd w:val="clear" w:color="auto" w:fill="FAF9F9"/>
            <w:hideMark/>
          </w:tcPr>
          <w:p w14:paraId="3D5E395C"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62CB5616"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88%</w:t>
            </w:r>
          </w:p>
        </w:tc>
        <w:tc>
          <w:tcPr>
            <w:tcW w:w="1488" w:type="dxa"/>
            <w:tcBorders>
              <w:top w:val="single" w:sz="6" w:space="0" w:color="8C8C8C"/>
              <w:left w:val="nil"/>
              <w:bottom w:val="single" w:sz="6" w:space="0" w:color="8C8C8C"/>
              <w:right w:val="nil"/>
            </w:tcBorders>
            <w:shd w:val="clear" w:color="auto" w:fill="FAF9F9"/>
            <w:hideMark/>
          </w:tcPr>
          <w:p w14:paraId="2DB277C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1.4</w:t>
            </w:r>
            <w:r>
              <w:rPr>
                <w:rFonts w:ascii="Calibri" w:hAnsi="Calibri" w:cs="Calibri"/>
                <w:sz w:val="20"/>
                <w:lang w:eastAsia="en-IE"/>
              </w:rPr>
              <w:t> </w:t>
            </w:r>
            <w:r>
              <w:rPr>
                <w:rFonts w:cs="Segoe UI"/>
                <w:sz w:val="20"/>
                <w:lang w:eastAsia="en-IE"/>
              </w:rPr>
              <w:t>million in 2027</w:t>
            </w:r>
          </w:p>
        </w:tc>
        <w:tc>
          <w:tcPr>
            <w:tcW w:w="1535" w:type="dxa"/>
            <w:tcBorders>
              <w:top w:val="single" w:sz="6" w:space="0" w:color="8C8C8C"/>
              <w:left w:val="nil"/>
              <w:bottom w:val="single" w:sz="6" w:space="0" w:color="8C8C8C"/>
              <w:right w:val="nil"/>
            </w:tcBorders>
            <w:shd w:val="clear" w:color="auto" w:fill="FAF9F9"/>
            <w:hideMark/>
          </w:tcPr>
          <w:p w14:paraId="32A951A7"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1.3</w:t>
            </w:r>
            <w:r>
              <w:rPr>
                <w:rFonts w:ascii="Calibri" w:hAnsi="Calibri" w:cs="Calibri"/>
                <w:sz w:val="20"/>
                <w:lang w:eastAsia="en-IE"/>
              </w:rPr>
              <w:t> </w:t>
            </w:r>
            <w:r>
              <w:rPr>
                <w:rFonts w:cs="Segoe UI"/>
                <w:sz w:val="20"/>
                <w:lang w:eastAsia="en-IE"/>
              </w:rPr>
              <w:t>million by 2025 compared to a target of 1.4</w:t>
            </w:r>
          </w:p>
        </w:tc>
        <w:tc>
          <w:tcPr>
            <w:tcW w:w="1588" w:type="dxa"/>
            <w:tcBorders>
              <w:top w:val="single" w:sz="6" w:space="0" w:color="8C8C8C"/>
              <w:left w:val="nil"/>
              <w:bottom w:val="single" w:sz="6" w:space="0" w:color="8C8C8C"/>
              <w:right w:val="nil"/>
            </w:tcBorders>
            <w:shd w:val="clear" w:color="auto" w:fill="FAF9F9"/>
            <w:hideMark/>
          </w:tcPr>
          <w:p w14:paraId="24AE370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3463E7D6" w14:textId="77777777">
        <w:trPr>
          <w:trHeight w:val="300"/>
        </w:trPr>
        <w:tc>
          <w:tcPr>
            <w:tcW w:w="2126" w:type="dxa"/>
            <w:tcBorders>
              <w:top w:val="single" w:sz="6" w:space="0" w:color="8C8C8C"/>
              <w:left w:val="nil"/>
              <w:bottom w:val="single" w:sz="6" w:space="0" w:color="8C8C8C"/>
              <w:right w:val="nil"/>
            </w:tcBorders>
            <w:hideMark/>
          </w:tcPr>
          <w:p w14:paraId="75624ABE" w14:textId="77777777" w:rsidR="00D933B7" w:rsidRPr="0075143D" w:rsidRDefault="00D933B7">
            <w:pPr>
              <w:spacing w:after="0" w:line="240" w:lineRule="auto"/>
              <w:textAlignment w:val="baseline"/>
            </w:pPr>
            <w:r>
              <w:rPr>
                <w:rFonts w:cs="Segoe UI"/>
                <w:sz w:val="20"/>
                <w:lang w:eastAsia="en-IE"/>
              </w:rPr>
              <w:t>Number of participants in virtual learning (education and training)</w:t>
            </w:r>
          </w:p>
        </w:tc>
        <w:tc>
          <w:tcPr>
            <w:tcW w:w="1524" w:type="dxa"/>
            <w:tcBorders>
              <w:top w:val="single" w:sz="6" w:space="0" w:color="8C8C8C"/>
              <w:left w:val="nil"/>
              <w:bottom w:val="single" w:sz="6" w:space="0" w:color="8C8C8C"/>
              <w:right w:val="nil"/>
            </w:tcBorders>
            <w:hideMark/>
          </w:tcPr>
          <w:p w14:paraId="56DA524F"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10948123"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&gt;</w:t>
            </w:r>
            <w:r>
              <w:rPr>
                <w:rFonts w:ascii="Calibri" w:hAnsi="Calibri" w:cs="Calibri"/>
                <w:b/>
                <w:bCs/>
                <w:sz w:val="20"/>
                <w:lang w:eastAsia="en-IE"/>
              </w:rPr>
              <w:t> </w:t>
            </w:r>
            <w:r>
              <w:rPr>
                <w:b/>
                <w:bCs/>
                <w:sz w:val="20"/>
                <w:lang w:eastAsia="en-IE"/>
              </w:rPr>
              <w:t>100%</w:t>
            </w:r>
          </w:p>
        </w:tc>
        <w:tc>
          <w:tcPr>
            <w:tcW w:w="1488" w:type="dxa"/>
            <w:tcBorders>
              <w:top w:val="single" w:sz="6" w:space="0" w:color="8C8C8C"/>
              <w:left w:val="nil"/>
              <w:bottom w:val="single" w:sz="6" w:space="0" w:color="8C8C8C"/>
              <w:right w:val="nil"/>
            </w:tcBorders>
            <w:hideMark/>
          </w:tcPr>
          <w:p w14:paraId="2C2AC66D"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224</w:t>
            </w:r>
            <w:r>
              <w:rPr>
                <w:rFonts w:ascii="Calibri" w:hAnsi="Calibri" w:cs="Calibri"/>
                <w:sz w:val="20"/>
                <w:lang w:eastAsia="en-IE"/>
              </w:rPr>
              <w:t> </w:t>
            </w:r>
            <w:r>
              <w:rPr>
                <w:rFonts w:cs="Segoe UI"/>
                <w:sz w:val="20"/>
                <w:lang w:eastAsia="en-IE"/>
              </w:rPr>
              <w:t>300 in 2027</w:t>
            </w:r>
          </w:p>
        </w:tc>
        <w:tc>
          <w:tcPr>
            <w:tcW w:w="1535" w:type="dxa"/>
            <w:tcBorders>
              <w:top w:val="single" w:sz="6" w:space="0" w:color="8C8C8C"/>
              <w:left w:val="nil"/>
              <w:bottom w:val="single" w:sz="6" w:space="0" w:color="8C8C8C"/>
              <w:right w:val="nil"/>
            </w:tcBorders>
          </w:tcPr>
          <w:p w14:paraId="000B0B9C"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411</w:t>
            </w:r>
            <w:r>
              <w:rPr>
                <w:rFonts w:ascii="Calibri" w:hAnsi="Calibri" w:cs="Calibri"/>
                <w:sz w:val="20"/>
                <w:lang w:eastAsia="en-IE"/>
              </w:rPr>
              <w:t> </w:t>
            </w:r>
            <w:r>
              <w:rPr>
                <w:rFonts w:cs="Segoe UI"/>
                <w:sz w:val="20"/>
                <w:lang w:eastAsia="en-IE"/>
              </w:rPr>
              <w:t>998 by 2025 compared to a target of 224</w:t>
            </w:r>
            <w:r>
              <w:rPr>
                <w:rFonts w:ascii="Calibri" w:hAnsi="Calibri" w:cs="Calibri"/>
                <w:sz w:val="20"/>
                <w:lang w:eastAsia="en-IE"/>
              </w:rPr>
              <w:t> </w:t>
            </w:r>
            <w:r>
              <w:rPr>
                <w:rFonts w:cs="Segoe UI"/>
                <w:sz w:val="20"/>
                <w:lang w:eastAsia="en-IE"/>
              </w:rPr>
              <w:t>300</w:t>
            </w:r>
          </w:p>
        </w:tc>
        <w:tc>
          <w:tcPr>
            <w:tcW w:w="1588" w:type="dxa"/>
            <w:tcBorders>
              <w:top w:val="single" w:sz="6" w:space="0" w:color="8C8C8C"/>
              <w:left w:val="nil"/>
              <w:bottom w:val="single" w:sz="6" w:space="0" w:color="8C8C8C"/>
              <w:right w:val="nil"/>
            </w:tcBorders>
            <w:hideMark/>
          </w:tcPr>
          <w:p w14:paraId="42C90224"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45DF8EB2" w14:textId="77777777">
        <w:trPr>
          <w:trHeight w:val="300"/>
        </w:trPr>
        <w:tc>
          <w:tcPr>
            <w:tcW w:w="2126" w:type="dxa"/>
            <w:tcBorders>
              <w:top w:val="single" w:sz="6" w:space="0" w:color="8C8C8C"/>
              <w:left w:val="nil"/>
              <w:bottom w:val="single" w:sz="6" w:space="0" w:color="8C8C8C"/>
              <w:right w:val="nil"/>
            </w:tcBorders>
            <w:shd w:val="clear" w:color="auto" w:fill="FAF9F9"/>
            <w:hideMark/>
          </w:tcPr>
          <w:p w14:paraId="77C1CC2A" w14:textId="77777777" w:rsidR="00D933B7" w:rsidRPr="00E36DCA" w:rsidRDefault="00D933B7">
            <w:pPr>
              <w:spacing w:after="0" w:line="240" w:lineRule="auto"/>
              <w:textAlignment w:val="baseline"/>
            </w:pPr>
            <w:r>
              <w:rPr>
                <w:rFonts w:cs="Segoe UI"/>
                <w:sz w:val="20"/>
                <w:lang w:eastAsia="en-IE"/>
              </w:rPr>
              <w:t>Number of organisations and institutions taking part in the programme (youth)</w:t>
            </w:r>
          </w:p>
        </w:tc>
        <w:tc>
          <w:tcPr>
            <w:tcW w:w="1524" w:type="dxa"/>
            <w:tcBorders>
              <w:top w:val="single" w:sz="6" w:space="0" w:color="8C8C8C"/>
              <w:left w:val="nil"/>
              <w:bottom w:val="single" w:sz="6" w:space="0" w:color="8C8C8C"/>
              <w:right w:val="nil"/>
            </w:tcBorders>
            <w:shd w:val="clear" w:color="auto" w:fill="FAF9F9"/>
            <w:hideMark/>
          </w:tcPr>
          <w:p w14:paraId="60C255C6"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1A618A23"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61%</w:t>
            </w:r>
          </w:p>
        </w:tc>
        <w:tc>
          <w:tcPr>
            <w:tcW w:w="1488" w:type="dxa"/>
            <w:tcBorders>
              <w:top w:val="single" w:sz="6" w:space="0" w:color="8C8C8C"/>
              <w:left w:val="nil"/>
              <w:bottom w:val="single" w:sz="6" w:space="0" w:color="8C8C8C"/>
              <w:right w:val="nil"/>
            </w:tcBorders>
            <w:shd w:val="clear" w:color="auto" w:fill="FAF9F9"/>
            <w:hideMark/>
          </w:tcPr>
          <w:p w14:paraId="2AFD283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156</w:t>
            </w:r>
            <w:r>
              <w:rPr>
                <w:rFonts w:ascii="Calibri" w:hAnsi="Calibri" w:cs="Calibri"/>
                <w:sz w:val="20"/>
                <w:lang w:eastAsia="en-IE"/>
              </w:rPr>
              <w:t> </w:t>
            </w:r>
            <w:r>
              <w:rPr>
                <w:rFonts w:cs="Segoe UI"/>
                <w:sz w:val="20"/>
                <w:lang w:eastAsia="en-IE"/>
              </w:rPr>
              <w:t>210 in 2027</w:t>
            </w:r>
          </w:p>
        </w:tc>
        <w:tc>
          <w:tcPr>
            <w:tcW w:w="1535" w:type="dxa"/>
            <w:tcBorders>
              <w:top w:val="single" w:sz="6" w:space="0" w:color="8C8C8C"/>
              <w:left w:val="nil"/>
              <w:bottom w:val="single" w:sz="6" w:space="0" w:color="8C8C8C"/>
              <w:right w:val="nil"/>
            </w:tcBorders>
            <w:shd w:val="clear" w:color="auto" w:fill="FAF9F9"/>
            <w:hideMark/>
          </w:tcPr>
          <w:p w14:paraId="4CFBEAF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95</w:t>
            </w:r>
            <w:r>
              <w:rPr>
                <w:rFonts w:ascii="Calibri" w:hAnsi="Calibri" w:cs="Calibri"/>
                <w:sz w:val="20"/>
                <w:lang w:eastAsia="en-IE"/>
              </w:rPr>
              <w:t> </w:t>
            </w:r>
            <w:r>
              <w:rPr>
                <w:rFonts w:cs="Segoe UI"/>
                <w:sz w:val="20"/>
                <w:lang w:eastAsia="en-IE"/>
              </w:rPr>
              <w:t>824 by 2025 compared to a target of 156</w:t>
            </w:r>
            <w:r>
              <w:rPr>
                <w:rFonts w:ascii="Calibri" w:hAnsi="Calibri" w:cs="Calibri"/>
                <w:sz w:val="20"/>
                <w:lang w:eastAsia="en-IE"/>
              </w:rPr>
              <w:t> </w:t>
            </w:r>
            <w:r>
              <w:rPr>
                <w:rFonts w:cs="Segoe UI"/>
                <w:sz w:val="20"/>
                <w:lang w:eastAsia="en-IE"/>
              </w:rPr>
              <w:t xml:space="preserve">210 </w:t>
            </w:r>
          </w:p>
        </w:tc>
        <w:tc>
          <w:tcPr>
            <w:tcW w:w="1588" w:type="dxa"/>
            <w:tcBorders>
              <w:top w:val="single" w:sz="6" w:space="0" w:color="8C8C8C"/>
              <w:left w:val="nil"/>
              <w:bottom w:val="single" w:sz="6" w:space="0" w:color="8C8C8C"/>
              <w:right w:val="nil"/>
            </w:tcBorders>
            <w:shd w:val="clear" w:color="auto" w:fill="FAF9F9"/>
            <w:hideMark/>
          </w:tcPr>
          <w:p w14:paraId="77710527"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1A55AABB" w14:textId="77777777">
        <w:trPr>
          <w:trHeight w:val="300"/>
        </w:trPr>
        <w:tc>
          <w:tcPr>
            <w:tcW w:w="2126" w:type="dxa"/>
            <w:tcBorders>
              <w:top w:val="single" w:sz="6" w:space="0" w:color="8C8C8C"/>
              <w:left w:val="nil"/>
              <w:bottom w:val="single" w:sz="6" w:space="0" w:color="8C8C8C"/>
              <w:right w:val="nil"/>
            </w:tcBorders>
            <w:shd w:val="clear" w:color="auto" w:fill="FAF9F9"/>
          </w:tcPr>
          <w:p w14:paraId="2C72214D" w14:textId="77777777" w:rsidR="00D933B7" w:rsidRPr="00E36DCA" w:rsidRDefault="00D933B7">
            <w:pPr>
              <w:spacing w:after="0" w:line="240" w:lineRule="auto"/>
              <w:textAlignment w:val="baseline"/>
            </w:pPr>
            <w:r>
              <w:rPr>
                <w:rFonts w:cs="Segoe UI"/>
                <w:sz w:val="20"/>
                <w:lang w:eastAsia="en-IE"/>
              </w:rPr>
              <w:t>Number of organisations and institutions taking part in the programme (sport)</w:t>
            </w:r>
          </w:p>
        </w:tc>
        <w:tc>
          <w:tcPr>
            <w:tcW w:w="1524" w:type="dxa"/>
            <w:tcBorders>
              <w:top w:val="single" w:sz="6" w:space="0" w:color="8C8C8C"/>
              <w:left w:val="nil"/>
              <w:bottom w:val="single" w:sz="6" w:space="0" w:color="8C8C8C"/>
              <w:right w:val="nil"/>
            </w:tcBorders>
            <w:shd w:val="clear" w:color="auto" w:fill="FAF9F9"/>
          </w:tcPr>
          <w:p w14:paraId="31744A42"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5551A429" w14:textId="77777777" w:rsidR="00D933B7" w:rsidRPr="00A55254" w:rsidRDefault="00D933B7">
            <w:pPr>
              <w:spacing w:after="0" w:line="240" w:lineRule="auto"/>
              <w:jc w:val="center"/>
              <w:textAlignment w:val="baseline"/>
              <w:rPr>
                <w:rFonts w:cs="Segoe UI"/>
                <w:b/>
                <w:sz w:val="20"/>
                <w:lang w:eastAsia="en-IE"/>
              </w:rPr>
            </w:pPr>
            <w:r>
              <w:rPr>
                <w:b/>
                <w:bCs/>
                <w:sz w:val="20"/>
                <w:lang w:eastAsia="en-IE"/>
              </w:rPr>
              <w:t>76%</w:t>
            </w:r>
          </w:p>
        </w:tc>
        <w:tc>
          <w:tcPr>
            <w:tcW w:w="1488" w:type="dxa"/>
            <w:tcBorders>
              <w:top w:val="single" w:sz="6" w:space="0" w:color="8C8C8C"/>
              <w:left w:val="nil"/>
              <w:bottom w:val="single" w:sz="6" w:space="0" w:color="8C8C8C"/>
              <w:right w:val="nil"/>
            </w:tcBorders>
            <w:shd w:val="clear" w:color="auto" w:fill="FAF9F9"/>
          </w:tcPr>
          <w:p w14:paraId="38139F19"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11</w:t>
            </w:r>
            <w:r>
              <w:rPr>
                <w:rFonts w:ascii="Calibri" w:hAnsi="Calibri" w:cs="Calibri"/>
                <w:sz w:val="20"/>
                <w:lang w:eastAsia="en-IE"/>
              </w:rPr>
              <w:t> </w:t>
            </w:r>
            <w:r>
              <w:rPr>
                <w:rFonts w:cs="Segoe UI"/>
                <w:sz w:val="20"/>
                <w:lang w:eastAsia="en-IE"/>
              </w:rPr>
              <w:t>422 in 2027</w:t>
            </w:r>
          </w:p>
        </w:tc>
        <w:tc>
          <w:tcPr>
            <w:tcW w:w="1535" w:type="dxa"/>
            <w:tcBorders>
              <w:top w:val="single" w:sz="6" w:space="0" w:color="8C8C8C"/>
              <w:left w:val="nil"/>
              <w:bottom w:val="single" w:sz="6" w:space="0" w:color="8C8C8C"/>
              <w:right w:val="nil"/>
            </w:tcBorders>
            <w:shd w:val="clear" w:color="auto" w:fill="FAF9F9"/>
          </w:tcPr>
          <w:p w14:paraId="63CB52A1"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8</w:t>
            </w:r>
            <w:r>
              <w:rPr>
                <w:rFonts w:ascii="Calibri" w:hAnsi="Calibri" w:cs="Calibri"/>
                <w:sz w:val="20"/>
                <w:lang w:eastAsia="en-IE"/>
              </w:rPr>
              <w:t> </w:t>
            </w:r>
            <w:r>
              <w:rPr>
                <w:rFonts w:cs="Segoe UI"/>
                <w:sz w:val="20"/>
                <w:lang w:eastAsia="en-IE"/>
              </w:rPr>
              <w:t>624 by 2025 compared to a target of 11</w:t>
            </w:r>
            <w:r>
              <w:rPr>
                <w:rFonts w:ascii="Calibri" w:hAnsi="Calibri" w:cs="Calibri"/>
                <w:sz w:val="20"/>
                <w:lang w:eastAsia="en-IE"/>
              </w:rPr>
              <w:t> </w:t>
            </w:r>
            <w:r>
              <w:rPr>
                <w:rFonts w:cs="Segoe UI"/>
                <w:sz w:val="20"/>
                <w:lang w:eastAsia="en-IE"/>
              </w:rPr>
              <w:t>422</w:t>
            </w:r>
          </w:p>
        </w:tc>
        <w:tc>
          <w:tcPr>
            <w:tcW w:w="1588" w:type="dxa"/>
            <w:tcBorders>
              <w:top w:val="single" w:sz="6" w:space="0" w:color="8C8C8C"/>
              <w:left w:val="nil"/>
              <w:bottom w:val="single" w:sz="6" w:space="0" w:color="8C8C8C"/>
              <w:right w:val="nil"/>
            </w:tcBorders>
            <w:shd w:val="clear" w:color="auto" w:fill="FAF9F9"/>
          </w:tcPr>
          <w:p w14:paraId="0A2DCE72"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26F1B5DA" w14:textId="77777777">
        <w:trPr>
          <w:trHeight w:val="300"/>
        </w:trPr>
        <w:tc>
          <w:tcPr>
            <w:tcW w:w="2126" w:type="dxa"/>
            <w:tcBorders>
              <w:top w:val="single" w:sz="6" w:space="0" w:color="8C8C8C"/>
              <w:left w:val="nil"/>
              <w:bottom w:val="single" w:sz="6" w:space="0" w:color="8C8C8C"/>
              <w:right w:val="nil"/>
            </w:tcBorders>
            <w:shd w:val="clear" w:color="auto" w:fill="FAF9F9"/>
          </w:tcPr>
          <w:p w14:paraId="63838E11" w14:textId="77777777" w:rsidR="00D933B7" w:rsidRPr="0075143D" w:rsidRDefault="00D933B7">
            <w:pPr>
              <w:spacing w:after="0" w:line="240" w:lineRule="auto"/>
              <w:textAlignment w:val="baseline"/>
            </w:pPr>
            <w:r>
              <w:rPr>
                <w:rFonts w:cs="Segoe UI"/>
                <w:sz w:val="20"/>
                <w:lang w:eastAsia="en-IE"/>
              </w:rPr>
              <w:t>Number of small-scale partnerships supported by the programme (education and training)</w:t>
            </w:r>
          </w:p>
        </w:tc>
        <w:tc>
          <w:tcPr>
            <w:tcW w:w="1524" w:type="dxa"/>
            <w:tcBorders>
              <w:top w:val="single" w:sz="6" w:space="0" w:color="8C8C8C"/>
              <w:left w:val="nil"/>
              <w:bottom w:val="single" w:sz="6" w:space="0" w:color="8C8C8C"/>
              <w:right w:val="nil"/>
            </w:tcBorders>
            <w:shd w:val="clear" w:color="auto" w:fill="FAF9F9"/>
          </w:tcPr>
          <w:p w14:paraId="48EDFC9D"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6D00F617"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76%</w:t>
            </w:r>
          </w:p>
        </w:tc>
        <w:tc>
          <w:tcPr>
            <w:tcW w:w="1488" w:type="dxa"/>
            <w:tcBorders>
              <w:top w:val="single" w:sz="6" w:space="0" w:color="8C8C8C"/>
              <w:left w:val="nil"/>
              <w:bottom w:val="single" w:sz="6" w:space="0" w:color="8C8C8C"/>
              <w:right w:val="nil"/>
            </w:tcBorders>
            <w:shd w:val="clear" w:color="auto" w:fill="FAF9F9"/>
          </w:tcPr>
          <w:p w14:paraId="58EDAF2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8</w:t>
            </w:r>
            <w:r>
              <w:rPr>
                <w:rFonts w:ascii="Calibri" w:hAnsi="Calibri" w:cs="Calibri"/>
                <w:sz w:val="20"/>
                <w:lang w:eastAsia="en-IE"/>
              </w:rPr>
              <w:t> </w:t>
            </w:r>
            <w:r>
              <w:rPr>
                <w:rFonts w:cs="Segoe UI"/>
                <w:sz w:val="20"/>
                <w:lang w:eastAsia="en-IE"/>
              </w:rPr>
              <w:t>700 in 2027</w:t>
            </w:r>
          </w:p>
        </w:tc>
        <w:tc>
          <w:tcPr>
            <w:tcW w:w="1535" w:type="dxa"/>
            <w:tcBorders>
              <w:top w:val="single" w:sz="6" w:space="0" w:color="8C8C8C"/>
              <w:left w:val="nil"/>
              <w:bottom w:val="single" w:sz="6" w:space="0" w:color="8C8C8C"/>
              <w:right w:val="nil"/>
            </w:tcBorders>
            <w:shd w:val="clear" w:color="auto" w:fill="FAF9F9"/>
          </w:tcPr>
          <w:p w14:paraId="3164C960"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6</w:t>
            </w:r>
            <w:r>
              <w:rPr>
                <w:rFonts w:ascii="Calibri" w:hAnsi="Calibri" w:cs="Calibri"/>
                <w:sz w:val="20"/>
                <w:lang w:eastAsia="en-IE"/>
              </w:rPr>
              <w:t> </w:t>
            </w:r>
            <w:r>
              <w:rPr>
                <w:rFonts w:cs="Segoe UI"/>
                <w:sz w:val="20"/>
                <w:lang w:eastAsia="en-IE"/>
              </w:rPr>
              <w:t>605 by 2025 compared to a target of 8</w:t>
            </w:r>
            <w:r>
              <w:rPr>
                <w:rFonts w:ascii="Calibri" w:hAnsi="Calibri" w:cs="Calibri"/>
                <w:sz w:val="20"/>
                <w:lang w:eastAsia="en-IE"/>
              </w:rPr>
              <w:t> </w:t>
            </w:r>
            <w:r>
              <w:rPr>
                <w:rFonts w:cs="Segoe UI"/>
                <w:sz w:val="20"/>
                <w:lang w:eastAsia="en-IE"/>
              </w:rPr>
              <w:t>700</w:t>
            </w:r>
          </w:p>
        </w:tc>
        <w:tc>
          <w:tcPr>
            <w:tcW w:w="1588" w:type="dxa"/>
            <w:tcBorders>
              <w:top w:val="single" w:sz="6" w:space="0" w:color="8C8C8C"/>
              <w:left w:val="nil"/>
              <w:bottom w:val="single" w:sz="6" w:space="0" w:color="8C8C8C"/>
              <w:right w:val="nil"/>
            </w:tcBorders>
            <w:shd w:val="clear" w:color="auto" w:fill="FAF9F9"/>
          </w:tcPr>
          <w:p w14:paraId="028E44CA"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7B0108" w14:paraId="4C168A81" w14:textId="77777777">
        <w:trPr>
          <w:trHeight w:val="300"/>
        </w:trPr>
        <w:tc>
          <w:tcPr>
            <w:tcW w:w="2126" w:type="dxa"/>
            <w:tcBorders>
              <w:top w:val="single" w:sz="6" w:space="0" w:color="8C8C8C"/>
              <w:left w:val="nil"/>
              <w:bottom w:val="single" w:sz="6" w:space="0" w:color="8C8C8C"/>
              <w:right w:val="nil"/>
            </w:tcBorders>
            <w:shd w:val="clear" w:color="auto" w:fill="FAF9F9"/>
          </w:tcPr>
          <w:p w14:paraId="21DA3614" w14:textId="77777777" w:rsidR="00D933B7" w:rsidRPr="0075143D" w:rsidRDefault="00D933B7">
            <w:pPr>
              <w:spacing w:after="0" w:line="240" w:lineRule="auto"/>
              <w:textAlignment w:val="baseline"/>
            </w:pPr>
            <w:r>
              <w:rPr>
                <w:rFonts w:cs="Segoe UI"/>
                <w:sz w:val="20"/>
                <w:lang w:eastAsia="en-IE"/>
              </w:rPr>
              <w:t>Share of projects addressing climate objectives under cooperation projects (youth)</w:t>
            </w:r>
          </w:p>
        </w:tc>
        <w:tc>
          <w:tcPr>
            <w:tcW w:w="1524" w:type="dxa"/>
            <w:tcBorders>
              <w:top w:val="single" w:sz="6" w:space="0" w:color="8C8C8C"/>
              <w:left w:val="nil"/>
              <w:bottom w:val="single" w:sz="6" w:space="0" w:color="8C8C8C"/>
              <w:right w:val="nil"/>
            </w:tcBorders>
            <w:shd w:val="clear" w:color="auto" w:fill="FAF9F9"/>
          </w:tcPr>
          <w:p w14:paraId="4B596B7E"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407D8C87" w14:textId="77777777" w:rsidR="00D933B7" w:rsidRPr="00A55254" w:rsidRDefault="00D933B7">
            <w:pPr>
              <w:spacing w:after="0" w:line="240" w:lineRule="auto"/>
              <w:jc w:val="center"/>
              <w:textAlignment w:val="baseline"/>
              <w:rPr>
                <w:rFonts w:cs="Segoe UI"/>
                <w:b/>
                <w:bCs/>
                <w:sz w:val="20"/>
                <w:lang w:eastAsia="en-IE"/>
              </w:rPr>
            </w:pPr>
            <w:r>
              <w:rPr>
                <w:b/>
                <w:bCs/>
                <w:sz w:val="20"/>
                <w:lang w:eastAsia="en-IE"/>
              </w:rPr>
              <w:t>71%</w:t>
            </w:r>
          </w:p>
        </w:tc>
        <w:tc>
          <w:tcPr>
            <w:tcW w:w="1488" w:type="dxa"/>
            <w:tcBorders>
              <w:top w:val="single" w:sz="6" w:space="0" w:color="8C8C8C"/>
              <w:left w:val="nil"/>
              <w:bottom w:val="single" w:sz="6" w:space="0" w:color="8C8C8C"/>
              <w:right w:val="nil"/>
            </w:tcBorders>
            <w:shd w:val="clear" w:color="auto" w:fill="FAF9F9"/>
          </w:tcPr>
          <w:p w14:paraId="2B84E306"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25% in 2027</w:t>
            </w:r>
          </w:p>
        </w:tc>
        <w:tc>
          <w:tcPr>
            <w:tcW w:w="1535" w:type="dxa"/>
            <w:tcBorders>
              <w:top w:val="single" w:sz="6" w:space="0" w:color="8C8C8C"/>
              <w:left w:val="nil"/>
              <w:bottom w:val="single" w:sz="6" w:space="0" w:color="8C8C8C"/>
              <w:right w:val="nil"/>
            </w:tcBorders>
            <w:shd w:val="clear" w:color="auto" w:fill="FAF9F9"/>
          </w:tcPr>
          <w:p w14:paraId="240617B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Milestones achieved for 2021 till 2025 (2025: 33% compared to a milestone of 20%)</w:t>
            </w:r>
          </w:p>
        </w:tc>
        <w:tc>
          <w:tcPr>
            <w:tcW w:w="1588" w:type="dxa"/>
            <w:tcBorders>
              <w:top w:val="single" w:sz="6" w:space="0" w:color="8C8C8C"/>
              <w:left w:val="nil"/>
              <w:bottom w:val="single" w:sz="6" w:space="0" w:color="8C8C8C"/>
              <w:right w:val="nil"/>
            </w:tcBorders>
            <w:shd w:val="clear" w:color="auto" w:fill="FAF9F9"/>
          </w:tcPr>
          <w:p w14:paraId="18C8028D"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17CC41F2" w14:textId="77777777" w:rsidR="00D933B7" w:rsidRDefault="00D933B7" w:rsidP="00D933B7"/>
    <w:p w14:paraId="120A948B" w14:textId="77777777" w:rsidR="00D933B7" w:rsidRDefault="00D933B7" w:rsidP="00D933B7">
      <w:pPr>
        <w:tabs>
          <w:tab w:val="left" w:pos="1410"/>
        </w:tabs>
        <w:rPr>
          <w:lang w:eastAsia="en-GB"/>
        </w:rPr>
      </w:pPr>
      <w:r>
        <w:rPr>
          <w:lang w:eastAsia="en-GB"/>
        </w:rPr>
        <w:tab/>
      </w:r>
    </w:p>
    <w:p w14:paraId="3AF151BE"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56D9B72B" w14:textId="77777777" w:rsidR="00D933B7" w:rsidRPr="0091729B"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7954E1F5" w14:textId="77777777" w:rsidR="00D933B7" w:rsidRPr="00472C0D" w:rsidRDefault="00D933B7" w:rsidP="00373960">
      <w:pPr>
        <w:numPr>
          <w:ilvl w:val="0"/>
          <w:numId w:val="57"/>
        </w:numPr>
        <w:tabs>
          <w:tab w:val="num" w:pos="720"/>
        </w:tabs>
        <w:spacing w:before="0" w:after="160" w:line="259" w:lineRule="auto"/>
        <w:jc w:val="left"/>
        <w:rPr>
          <w:lang w:eastAsia="en-GB"/>
        </w:rPr>
      </w:pPr>
      <w:r>
        <w:rPr>
          <w:lang w:eastAsia="en-GB"/>
        </w:rPr>
        <w:t>In 2025, the Erasmus+ programme continued to support transnational learning mobility, cooperation between organisations and policy development.</w:t>
      </w:r>
    </w:p>
    <w:p w14:paraId="486D5F14" w14:textId="77777777" w:rsidR="00D933B7" w:rsidRPr="00472C0D" w:rsidRDefault="00D933B7" w:rsidP="00373960">
      <w:pPr>
        <w:numPr>
          <w:ilvl w:val="0"/>
          <w:numId w:val="57"/>
        </w:numPr>
        <w:tabs>
          <w:tab w:val="num" w:pos="720"/>
        </w:tabs>
        <w:spacing w:before="0" w:after="160" w:line="259" w:lineRule="auto"/>
        <w:jc w:val="left"/>
        <w:rPr>
          <w:lang w:eastAsia="en-GB"/>
        </w:rPr>
      </w:pPr>
      <w:r>
        <w:rPr>
          <w:lang w:eastAsia="en-GB"/>
        </w:rPr>
        <w:t xml:space="preserve">The programme continued to roll out the numerous initiatives contributing to achieving the European education area and initiatives under the union of skills following the adoption of the </w:t>
      </w:r>
      <w:hyperlink r:id="rId295" w:history="1">
        <w:r>
          <w:rPr>
            <w:rStyle w:val="Hyperlink"/>
            <w:lang w:eastAsia="en-GB"/>
          </w:rPr>
          <w:t>Commission communication</w:t>
        </w:r>
      </w:hyperlink>
      <w:r>
        <w:rPr>
          <w:lang w:eastAsia="en-GB"/>
        </w:rPr>
        <w:t xml:space="preserve"> on the latter in March 2025. The programme supported flagship initiatives such as Erasmus+ teacher academies, European universities and centres of vocational excellence.</w:t>
      </w:r>
    </w:p>
    <w:p w14:paraId="26E54B79" w14:textId="77777777" w:rsidR="00D933B7" w:rsidRPr="00472C0D" w:rsidRDefault="00D933B7" w:rsidP="00373960">
      <w:pPr>
        <w:numPr>
          <w:ilvl w:val="0"/>
          <w:numId w:val="57"/>
        </w:numPr>
        <w:tabs>
          <w:tab w:val="num" w:pos="720"/>
        </w:tabs>
        <w:spacing w:before="0" w:after="160" w:line="259" w:lineRule="auto"/>
        <w:jc w:val="left"/>
        <w:rPr>
          <w:lang w:eastAsia="en-GB"/>
        </w:rPr>
      </w:pPr>
      <w:r>
        <w:t>On 15</w:t>
      </w:r>
      <w:r>
        <w:rPr>
          <w:rFonts w:ascii="Calibri" w:hAnsi="Calibri" w:cs="Calibri"/>
        </w:rPr>
        <w:t> </w:t>
      </w:r>
      <w:r>
        <w:t xml:space="preserve">July 2025, the Commission adopted </w:t>
      </w:r>
      <w:hyperlink r:id="rId296" w:history="1">
        <w:r>
          <w:rPr>
            <w:rStyle w:val="Hyperlink"/>
          </w:rPr>
          <w:t>the interim evaluation of the 2021-2027 Erasmus+ programme and the final evaluation of the predecessor programme</w:t>
        </w:r>
      </w:hyperlink>
      <w:r>
        <w:t>. The interim evaluation showed that the programme is on track to achieve its key outputs, results and impacts, despite significant disruptions from the COVID-19 pandemic in its early stages. It also identified some areas for improvement, in particular regarding monitoring and evaluation arrangements, which will inform the next stages of programme implementation and the post-2027 programme</w:t>
      </w:r>
      <w:r>
        <w:rPr>
          <w:lang w:eastAsia="en-GB"/>
        </w:rPr>
        <w:t>.</w:t>
      </w:r>
    </w:p>
    <w:p w14:paraId="458D2631" w14:textId="77777777" w:rsidR="00D933B7" w:rsidRPr="00472C0D" w:rsidRDefault="00D933B7" w:rsidP="00D933B7">
      <w:pPr>
        <w:spacing w:line="259" w:lineRule="auto"/>
        <w:rPr>
          <w:lang w:eastAsia="en-GB"/>
        </w:rPr>
      </w:pPr>
      <w:r>
        <w:rPr>
          <w:b/>
          <w:bCs/>
          <w:lang w:eastAsia="en-GB"/>
        </w:rPr>
        <w:t>Delivering on main priorities</w:t>
      </w:r>
    </w:p>
    <w:p w14:paraId="52FEF958" w14:textId="77777777" w:rsidR="00D933B7" w:rsidRPr="00472C0D" w:rsidRDefault="00D933B7" w:rsidP="00373960">
      <w:pPr>
        <w:numPr>
          <w:ilvl w:val="0"/>
          <w:numId w:val="58"/>
        </w:numPr>
        <w:spacing w:before="0" w:after="160" w:line="259" w:lineRule="auto"/>
        <w:jc w:val="left"/>
        <w:rPr>
          <w:lang w:eastAsia="en-GB"/>
        </w:rPr>
      </w:pPr>
      <w:r>
        <w:rPr>
          <w:lang w:eastAsia="en-GB"/>
        </w:rPr>
        <w:t>In 2025, the programme also continued to focus on its four main cross-sector priorities (inclusion and diversity, environment and the fight against climate change, digital transformation and participation in democratic life, and common values and civic engagement) by supporting projects and specific activities. More information on the green and digital priorities can be found below (in the ‘Contribution to horizontal priorities’ section).</w:t>
      </w:r>
    </w:p>
    <w:p w14:paraId="1AB0931E" w14:textId="77777777" w:rsidR="00D933B7" w:rsidRDefault="00D933B7" w:rsidP="00373960">
      <w:pPr>
        <w:numPr>
          <w:ilvl w:val="0"/>
          <w:numId w:val="58"/>
        </w:numPr>
        <w:spacing w:before="0" w:after="160" w:line="259" w:lineRule="auto"/>
        <w:jc w:val="left"/>
        <w:rPr>
          <w:lang w:eastAsia="en-GB"/>
        </w:rPr>
      </w:pPr>
      <w:r>
        <w:rPr>
          <w:lang w:eastAsia="en-GB"/>
        </w:rPr>
        <w:t>The inclusion priority is measured through a varied set of indicators, tracking the number of participants with fewer opportunities taking part in the different strands of the programme, but also showing the inclusiveness of the programme through the number of newcomer organisations reached thanks to the simplification measures introduced in the new programme. The Commission thoroughly revised the funding rules for learning mobility participants in 2023-2024, adapting unit cost rates to improve the programme’s inclusiveness in times of rising inflation.</w:t>
      </w:r>
    </w:p>
    <w:p w14:paraId="030899D4" w14:textId="77777777" w:rsidR="00D933B7" w:rsidRPr="00472C0D" w:rsidRDefault="00D933B7" w:rsidP="00373960">
      <w:pPr>
        <w:pStyle w:val="ListParagraph"/>
        <w:numPr>
          <w:ilvl w:val="0"/>
          <w:numId w:val="58"/>
        </w:numPr>
        <w:spacing w:after="240" w:line="264" w:lineRule="auto"/>
        <w:rPr>
          <w:lang w:eastAsia="en-GB"/>
        </w:rPr>
      </w:pPr>
      <w:r>
        <w:rPr>
          <w:lang w:eastAsia="en-GB"/>
        </w:rPr>
        <w:t>The programme framework of inclusion measures was adopted in 2021 to reinforce inclusion measures that had already been implemented and to help adapt them to different circumstances in the Member States. With these measures in place, which also include the setting up of national inclusion plans and the nomination of inclusion contact points in each national agency, the programme opens up opportunities for many people to have a learning experience in another country, in particular by reaching out to increasing numbers of people with fewer opportunities. These measures are starting to bear fruit, with an estimated share in 2025 of 19% of participants with fewer opportunities under key action</w:t>
      </w:r>
      <w:r>
        <w:rPr>
          <w:rFonts w:ascii="Calibri" w:hAnsi="Calibri" w:cs="Calibri"/>
          <w:lang w:eastAsia="en-GB"/>
        </w:rPr>
        <w:t> </w:t>
      </w:r>
      <w:r>
        <w:rPr>
          <w:lang w:eastAsia="en-GB"/>
        </w:rPr>
        <w:t>1 of the programme (compared with 13% in 2022).</w:t>
      </w:r>
    </w:p>
    <w:p w14:paraId="7C0208C4" w14:textId="77777777" w:rsidR="00D933B7" w:rsidRDefault="00D933B7" w:rsidP="00373960">
      <w:pPr>
        <w:numPr>
          <w:ilvl w:val="0"/>
          <w:numId w:val="58"/>
        </w:numPr>
        <w:spacing w:before="0" w:after="160" w:line="259" w:lineRule="auto"/>
        <w:jc w:val="left"/>
        <w:rPr>
          <w:lang w:eastAsia="en-GB"/>
        </w:rPr>
      </w:pPr>
      <w:r>
        <w:rPr>
          <w:lang w:eastAsia="en-GB"/>
        </w:rPr>
        <w:t>SALTO (support advanced learning and training opportunities) resource centres provide support to both national agencies and beneficiaries for the quality implementation of the four priorities across Erasmus+ and the European Solidarity Corps, fostering synergies among the programmes.</w:t>
      </w:r>
    </w:p>
    <w:p w14:paraId="75175498" w14:textId="77777777" w:rsidR="00D933B7" w:rsidRPr="00472C0D" w:rsidRDefault="00D933B7" w:rsidP="00D933B7">
      <w:pPr>
        <w:spacing w:line="259" w:lineRule="auto"/>
        <w:rPr>
          <w:lang w:eastAsia="en-GB"/>
        </w:rPr>
      </w:pPr>
      <w:r>
        <w:rPr>
          <w:b/>
          <w:bCs/>
          <w:lang w:eastAsia="en-GB"/>
        </w:rPr>
        <w:t>Democratic participation and EU values</w:t>
      </w:r>
    </w:p>
    <w:p w14:paraId="1B1532B3" w14:textId="77777777" w:rsidR="00D933B7" w:rsidRPr="00472C0D" w:rsidRDefault="00D933B7" w:rsidP="00373960">
      <w:pPr>
        <w:numPr>
          <w:ilvl w:val="0"/>
          <w:numId w:val="59"/>
        </w:numPr>
        <w:spacing w:before="0" w:after="160" w:line="259" w:lineRule="auto"/>
        <w:jc w:val="left"/>
        <w:rPr>
          <w:lang w:eastAsia="en-GB"/>
        </w:rPr>
      </w:pPr>
      <w:r>
        <w:rPr>
          <w:lang w:eastAsia="en-GB"/>
        </w:rPr>
        <w:t xml:space="preserve">In line with </w:t>
      </w:r>
      <w:hyperlink r:id="rId297" w:history="1">
        <w:r>
          <w:rPr>
            <w:rStyle w:val="Hyperlink"/>
            <w:lang w:eastAsia="en-GB"/>
          </w:rPr>
          <w:t>Regulation (EU) 2021/817</w:t>
        </w:r>
      </w:hyperlink>
      <w:r>
        <w:rPr>
          <w:lang w:eastAsia="en-GB"/>
        </w:rPr>
        <w:t xml:space="preserve"> (the Erasmus+ Regulation), the 2025 Erasmus+ annual work programme reaffirmed the key role of the programme in strengthening European identity and values and in contributing to a more democratic EU. Entities that are beneficiaries of EU projects have the obligation to commit to and ensure the respect of EU values. In 2025, 4</w:t>
      </w:r>
      <w:r>
        <w:rPr>
          <w:rFonts w:ascii="Calibri" w:hAnsi="Calibri" w:cs="Calibri"/>
          <w:lang w:eastAsia="en-GB"/>
        </w:rPr>
        <w:t> </w:t>
      </w:r>
      <w:r>
        <w:rPr>
          <w:lang w:eastAsia="en-GB"/>
        </w:rPr>
        <w:t>382 projects under key action</w:t>
      </w:r>
      <w:r>
        <w:rPr>
          <w:rFonts w:ascii="Calibri" w:hAnsi="Calibri" w:cs="Calibri"/>
          <w:lang w:eastAsia="en-GB"/>
        </w:rPr>
        <w:t> </w:t>
      </w:r>
      <w:r>
        <w:rPr>
          <w:lang w:eastAsia="en-GB"/>
        </w:rPr>
        <w:t xml:space="preserve">2 supported democratic participation. In addition, </w:t>
      </w:r>
      <w:r>
        <w:rPr>
          <w:rFonts w:eastAsia="ECSquareSansPro" w:cs="ECSquareSansPro"/>
          <w:bCs/>
        </w:rPr>
        <w:t>94% of participants in mobility activities declared that they feel more European, while 92% were more aware of European values.</w:t>
      </w:r>
    </w:p>
    <w:p w14:paraId="1746AAA9" w14:textId="77777777" w:rsidR="00D933B7" w:rsidRPr="0065267B" w:rsidRDefault="00D933B7" w:rsidP="00373960">
      <w:pPr>
        <w:numPr>
          <w:ilvl w:val="0"/>
          <w:numId w:val="59"/>
        </w:numPr>
        <w:spacing w:before="0" w:after="160" w:line="259" w:lineRule="auto"/>
        <w:jc w:val="left"/>
        <w:rPr>
          <w:lang w:eastAsia="en-GB"/>
        </w:rPr>
      </w:pPr>
      <w:r>
        <w:rPr>
          <w:lang w:eastAsia="en-GB"/>
        </w:rPr>
        <w:t>In 2025, Jean Monnet actions in other fields of education and training aimed to (1) empower teachers to teach about the EU and (2) improve learning outcomes on EU matters, strengthen EU literacy and create interest in the EU and democratic processes among learners, thus promoting active citizenship education. The Jean Monnet actions in the field of higher education continued to stimulate teaching, learning and research in European integration matters; promote policy debates inside and outside Europe; and contribute to spreading knowledge about the EU through the 246 selected projects.</w:t>
      </w:r>
    </w:p>
    <w:p w14:paraId="0D0DE0A0" w14:textId="77777777" w:rsidR="00D933B7" w:rsidRPr="00472C0D" w:rsidRDefault="00D933B7" w:rsidP="00373960">
      <w:pPr>
        <w:numPr>
          <w:ilvl w:val="0"/>
          <w:numId w:val="59"/>
        </w:numPr>
        <w:spacing w:before="0" w:after="160" w:line="259" w:lineRule="auto"/>
        <w:jc w:val="left"/>
        <w:rPr>
          <w:lang w:eastAsia="en-GB"/>
        </w:rPr>
      </w:pPr>
      <w:r>
        <w:rPr>
          <w:lang w:eastAsia="en-GB"/>
        </w:rPr>
        <w:t>Youth participation activities aim to enhance young people’s skills and competences and to foster active citizenship. This initiative complements the existing support for non-formal learning activities, such as youth exchanges, which bring together young people from different countries to meet, share experiences and learn outside their formal educational system. From 2021 to 2025, almost EUR</w:t>
      </w:r>
      <w:r>
        <w:rPr>
          <w:rFonts w:ascii="Calibri" w:hAnsi="Calibri" w:cs="Calibri"/>
          <w:lang w:eastAsia="en-GB"/>
        </w:rPr>
        <w:t> </w:t>
      </w:r>
      <w:r>
        <w:rPr>
          <w:lang w:eastAsia="en-GB"/>
        </w:rPr>
        <w:t>120</w:t>
      </w:r>
      <w:r>
        <w:rPr>
          <w:rFonts w:ascii="Calibri" w:hAnsi="Calibri" w:cs="Calibri"/>
          <w:lang w:eastAsia="en-GB"/>
        </w:rPr>
        <w:t> </w:t>
      </w:r>
      <w:r>
        <w:rPr>
          <w:lang w:eastAsia="en-GB"/>
        </w:rPr>
        <w:t>million was devoted to this initiative, and it was expected to generate participation opportunities for more than 640</w:t>
      </w:r>
      <w:r>
        <w:rPr>
          <w:rFonts w:ascii="Calibri" w:hAnsi="Calibri" w:cs="Calibri"/>
          <w:lang w:eastAsia="en-GB"/>
        </w:rPr>
        <w:t> </w:t>
      </w:r>
      <w:r>
        <w:rPr>
          <w:lang w:eastAsia="en-GB"/>
        </w:rPr>
        <w:t>000 young people.</w:t>
      </w:r>
    </w:p>
    <w:p w14:paraId="686F1BAF" w14:textId="77777777" w:rsidR="00D933B7" w:rsidRPr="00472C0D" w:rsidRDefault="00D933B7" w:rsidP="00D933B7">
      <w:pPr>
        <w:spacing w:line="259" w:lineRule="auto"/>
        <w:rPr>
          <w:lang w:eastAsia="en-GB"/>
        </w:rPr>
      </w:pPr>
      <w:bookmarkStart w:id="64" w:name="footnote-1"/>
      <w:bookmarkEnd w:id="64"/>
      <w:r>
        <w:rPr>
          <w:b/>
          <w:bCs/>
          <w:lang w:eastAsia="en-GB"/>
        </w:rPr>
        <w:t>The international dimension</w:t>
      </w:r>
    </w:p>
    <w:p w14:paraId="0986064F" w14:textId="77777777" w:rsidR="00D933B7" w:rsidRDefault="00D933B7" w:rsidP="00373960">
      <w:pPr>
        <w:pStyle w:val="ListParagraph"/>
        <w:numPr>
          <w:ilvl w:val="0"/>
          <w:numId w:val="60"/>
        </w:numPr>
        <w:spacing w:after="240" w:line="264" w:lineRule="auto"/>
        <w:rPr>
          <w:lang w:eastAsia="en-GB"/>
        </w:rPr>
      </w:pPr>
      <w:r>
        <w:rPr>
          <w:lang w:eastAsia="en-GB"/>
        </w:rPr>
        <w:t>Erasmus+ continues to deliver strong results in its international action, as reflected in consistently high budget absorption rates. As budget allocations have remained broadly stable over the years, similar results are expected in 2026 to those achieved in 2025. In particular, in 2025, the programme supported around 1</w:t>
      </w:r>
      <w:r>
        <w:rPr>
          <w:rFonts w:ascii="Calibri" w:hAnsi="Calibri" w:cs="Calibri"/>
          <w:lang w:eastAsia="en-GB"/>
        </w:rPr>
        <w:t> </w:t>
      </w:r>
      <w:r>
        <w:rPr>
          <w:lang w:eastAsia="en-GB"/>
        </w:rPr>
        <w:t>200 international credit mobility projects aiming to provide opportunities to more than 50</w:t>
      </w:r>
      <w:r>
        <w:rPr>
          <w:rFonts w:ascii="Calibri" w:hAnsi="Calibri" w:cs="Calibri"/>
          <w:lang w:eastAsia="en-GB"/>
        </w:rPr>
        <w:t> </w:t>
      </w:r>
      <w:r>
        <w:rPr>
          <w:lang w:eastAsia="en-GB"/>
        </w:rPr>
        <w:t>000 higher education students and staff to take advantage of the opportunity for mobility worldwide. Also in 2025, through Erasmus Mundus actions, around 139 higher education institutions from 31 countries were involved in the development of joint international master’s degree programmes. Some 2</w:t>
      </w:r>
      <w:r>
        <w:rPr>
          <w:rFonts w:ascii="Calibri" w:hAnsi="Calibri" w:cs="Calibri"/>
          <w:lang w:eastAsia="en-GB"/>
        </w:rPr>
        <w:t> </w:t>
      </w:r>
      <w:r>
        <w:rPr>
          <w:lang w:eastAsia="en-GB"/>
        </w:rPr>
        <w:t>400 Erasmus Mundus scholarships were also granted to students from more than 140 countries during the year, and since the launch of the programme in 2004 some 39</w:t>
      </w:r>
      <w:r>
        <w:rPr>
          <w:rFonts w:ascii="Calibri" w:hAnsi="Calibri" w:cs="Calibri"/>
          <w:lang w:eastAsia="en-GB"/>
        </w:rPr>
        <w:t> </w:t>
      </w:r>
      <w:r>
        <w:rPr>
          <w:lang w:eastAsia="en-GB"/>
        </w:rPr>
        <w:t>000 such scholarships have been awarded. Furthermore, 321 capacity-building projects were selected in 2025 to promote cooperation among institutions and organisations engaged in higher education, vocational education and training, and youth and sport.</w:t>
      </w:r>
    </w:p>
    <w:p w14:paraId="75ACB03B" w14:textId="77777777" w:rsidR="00D933B7" w:rsidRPr="00472C0D" w:rsidRDefault="00D933B7" w:rsidP="00D933B7">
      <w:pPr>
        <w:spacing w:line="259" w:lineRule="auto"/>
        <w:rPr>
          <w:lang w:eastAsia="en-GB"/>
        </w:rPr>
      </w:pPr>
      <w:r>
        <w:rPr>
          <w:b/>
          <w:bCs/>
          <w:lang w:eastAsia="en-GB"/>
        </w:rPr>
        <w:t>Continuing support for Ukraine</w:t>
      </w:r>
    </w:p>
    <w:p w14:paraId="7CF1B5BA" w14:textId="1F83F205" w:rsidR="00D933B7" w:rsidRPr="00472C0D" w:rsidRDefault="00D933B7" w:rsidP="00373960">
      <w:pPr>
        <w:numPr>
          <w:ilvl w:val="0"/>
          <w:numId w:val="61"/>
        </w:numPr>
        <w:spacing w:before="0" w:after="160" w:line="259" w:lineRule="auto"/>
        <w:jc w:val="left"/>
        <w:rPr>
          <w:lang w:eastAsia="en-GB"/>
        </w:rPr>
      </w:pPr>
      <w:r>
        <w:rPr>
          <w:lang w:eastAsia="en-GB"/>
        </w:rPr>
        <w:t>Since the start of Russia’s war of aggression against Ukraine, the Erasmus+ programme has mobilised more than EUR</w:t>
      </w:r>
      <w:r>
        <w:rPr>
          <w:rFonts w:ascii="Calibri" w:hAnsi="Calibri" w:cs="Calibri"/>
          <w:lang w:eastAsia="en-GB"/>
        </w:rPr>
        <w:t> </w:t>
      </w:r>
      <w:r>
        <w:rPr>
          <w:lang w:eastAsia="en-GB"/>
        </w:rPr>
        <w:t>200</w:t>
      </w:r>
      <w:r>
        <w:rPr>
          <w:rFonts w:ascii="Calibri" w:hAnsi="Calibri" w:cs="Calibri"/>
          <w:lang w:eastAsia="en-GB"/>
        </w:rPr>
        <w:t> </w:t>
      </w:r>
      <w:r>
        <w:rPr>
          <w:lang w:eastAsia="en-GB"/>
        </w:rPr>
        <w:t>million, thanks to its built-in flexibility, to support projects promoting educational activities and facilitating the integration of people fleeing the war into their new learning environments. Participating organisations have been encouraged to tailor their activities to address these challenges effectively. Key action</w:t>
      </w:r>
      <w:r>
        <w:rPr>
          <w:rFonts w:ascii="Calibri" w:hAnsi="Calibri" w:cs="Calibri"/>
          <w:lang w:eastAsia="en-GB"/>
        </w:rPr>
        <w:t> </w:t>
      </w:r>
      <w:r>
        <w:rPr>
          <w:lang w:eastAsia="en-GB"/>
        </w:rPr>
        <w:t>1 (learning mobility) projects have been mobilised, given their capacity to support incoming mobility from Ukraine and facilitate the integration of learners and staff, with over 51</w:t>
      </w:r>
      <w:r>
        <w:rPr>
          <w:rFonts w:ascii="Calibri" w:hAnsi="Calibri" w:cs="Calibri"/>
          <w:lang w:eastAsia="en-GB"/>
        </w:rPr>
        <w:t> </w:t>
      </w:r>
      <w:r>
        <w:rPr>
          <w:lang w:eastAsia="en-GB"/>
        </w:rPr>
        <w:t xml:space="preserve">000 </w:t>
      </w:r>
      <w:r>
        <w:rPr>
          <w:lang w:val="en-US" w:eastAsia="en-GB"/>
        </w:rPr>
        <w:t>Ukrainian nationals participating in mobility projects since 2022</w:t>
      </w:r>
      <w:r>
        <w:rPr>
          <w:lang w:eastAsia="en-GB"/>
        </w:rPr>
        <w:t>. Sector-specific priorities under ‘partnerships for cooperation’ (key action</w:t>
      </w:r>
      <w:r>
        <w:rPr>
          <w:rFonts w:ascii="Calibri" w:hAnsi="Calibri" w:cs="Calibri"/>
          <w:lang w:eastAsia="en-GB"/>
        </w:rPr>
        <w:t> </w:t>
      </w:r>
      <w:r>
        <w:rPr>
          <w:lang w:eastAsia="en-GB"/>
        </w:rPr>
        <w:t>2) in the fields of education, training and youth are specifically aimed at supporting those affected by the war. Grants supporting this priority have amounted to EUR</w:t>
      </w:r>
      <w:r>
        <w:rPr>
          <w:rFonts w:ascii="Calibri" w:hAnsi="Calibri" w:cs="Calibri"/>
          <w:lang w:eastAsia="en-GB"/>
        </w:rPr>
        <w:t> </w:t>
      </w:r>
      <w:r>
        <w:rPr>
          <w:lang w:eastAsia="en-GB"/>
        </w:rPr>
        <w:t>48</w:t>
      </w:r>
      <w:r>
        <w:rPr>
          <w:rFonts w:ascii="Calibri" w:hAnsi="Calibri" w:cs="Calibri"/>
          <w:lang w:eastAsia="en-GB"/>
        </w:rPr>
        <w:t> </w:t>
      </w:r>
      <w:r>
        <w:rPr>
          <w:lang w:eastAsia="en-GB"/>
        </w:rPr>
        <w:t>million since 2023. Additionally, the international dimension of the programme has provided support to organisations, learners and staff in Ukraine through activities such as capacity-building projects in higher education, vocational education and training, and youth and sport, with a total of EUR</w:t>
      </w:r>
      <w:r>
        <w:rPr>
          <w:rFonts w:ascii="Calibri" w:hAnsi="Calibri" w:cs="Calibri"/>
          <w:lang w:eastAsia="en-GB"/>
        </w:rPr>
        <w:t> </w:t>
      </w:r>
      <w:r w:rsidR="004C2EA6">
        <w:rPr>
          <w:lang w:eastAsia="en-GB"/>
        </w:rPr>
        <w:t>31</w:t>
      </w:r>
      <w:r>
        <w:rPr>
          <w:rFonts w:ascii="Calibri" w:hAnsi="Calibri" w:cs="Calibri"/>
          <w:lang w:eastAsia="en-GB"/>
        </w:rPr>
        <w:t> </w:t>
      </w:r>
      <w:r>
        <w:rPr>
          <w:lang w:eastAsia="en-GB"/>
        </w:rPr>
        <w:t>million contracted in grants for Ukrainian organisations since 2022.</w:t>
      </w:r>
    </w:p>
    <w:p w14:paraId="5FD588CB"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p>
    <w:p w14:paraId="1DEDC710"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45FA7931" w14:textId="77777777" w:rsidR="00D933B7" w:rsidRDefault="00D933B7" w:rsidP="00F72C99">
      <w:pPr>
        <w:pStyle w:val="Heading3"/>
      </w:pPr>
      <w:r>
        <w:t>Contribution to green budgeting priorities:</w:t>
      </w:r>
    </w:p>
    <w:p w14:paraId="35083879" w14:textId="77777777" w:rsidR="00D933B7" w:rsidRPr="0091729B" w:rsidRDefault="00D933B7" w:rsidP="00D933B7">
      <w:pPr>
        <w:rPr>
          <w:b/>
          <w:bCs/>
        </w:rPr>
      </w:pP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7"/>
        <w:gridCol w:w="918"/>
        <w:gridCol w:w="806"/>
        <w:gridCol w:w="806"/>
        <w:gridCol w:w="810"/>
        <w:gridCol w:w="1211"/>
        <w:gridCol w:w="794"/>
        <w:gridCol w:w="908"/>
        <w:gridCol w:w="907"/>
      </w:tblGrid>
      <w:tr w:rsidR="00D933B7" w:rsidRPr="00426441" w14:paraId="28D25E91"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176B547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7"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0B94699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05" w:type="dxa"/>
            <w:gridSpan w:val="2"/>
            <w:tcBorders>
              <w:top w:val="single" w:sz="6" w:space="0" w:color="8C8C8C"/>
              <w:left w:val="single" w:sz="4" w:space="0" w:color="auto"/>
              <w:bottom w:val="nil"/>
              <w:right w:val="nil"/>
            </w:tcBorders>
            <w:shd w:val="clear" w:color="auto" w:fill="F2F2F2" w:themeFill="background1" w:themeFillShade="F2"/>
            <w:vAlign w:val="center"/>
          </w:tcPr>
          <w:p w14:paraId="57A4AD1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5"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6390106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2E6CD4E3"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2982B30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7" w:type="dxa"/>
            <w:tcBorders>
              <w:top w:val="nil"/>
              <w:left w:val="nil"/>
              <w:bottom w:val="single" w:sz="6" w:space="0" w:color="8C8C8C"/>
              <w:right w:val="nil"/>
            </w:tcBorders>
            <w:shd w:val="clear" w:color="auto" w:fill="F2F2F2" w:themeFill="background1" w:themeFillShade="F2"/>
            <w:vAlign w:val="center"/>
            <w:hideMark/>
          </w:tcPr>
          <w:p w14:paraId="161AB88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1A27157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686EABE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8C58F9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4E216E9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1" w:type="dxa"/>
            <w:tcBorders>
              <w:top w:val="nil"/>
              <w:left w:val="single" w:sz="4" w:space="0" w:color="auto"/>
              <w:bottom w:val="single" w:sz="6" w:space="0" w:color="8C8C8C"/>
              <w:right w:val="nil"/>
            </w:tcBorders>
            <w:shd w:val="clear" w:color="auto" w:fill="F2F2F2" w:themeFill="background1" w:themeFillShade="F2"/>
            <w:vAlign w:val="center"/>
            <w:hideMark/>
          </w:tcPr>
          <w:p w14:paraId="739B6FD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4" w:type="dxa"/>
            <w:tcBorders>
              <w:top w:val="nil"/>
              <w:left w:val="nil"/>
              <w:bottom w:val="single" w:sz="6" w:space="0" w:color="8C8C8C"/>
              <w:right w:val="single" w:sz="6" w:space="0" w:color="auto"/>
            </w:tcBorders>
            <w:shd w:val="clear" w:color="auto" w:fill="F2F2F2" w:themeFill="background1" w:themeFillShade="F2"/>
            <w:vAlign w:val="center"/>
            <w:hideMark/>
          </w:tcPr>
          <w:p w14:paraId="2D1E69A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8" w:type="dxa"/>
            <w:tcBorders>
              <w:top w:val="nil"/>
              <w:left w:val="nil"/>
              <w:bottom w:val="single" w:sz="6" w:space="0" w:color="8C8C8C"/>
              <w:right w:val="nil"/>
            </w:tcBorders>
            <w:shd w:val="clear" w:color="auto" w:fill="F2F2F2" w:themeFill="background1" w:themeFillShade="F2"/>
            <w:vAlign w:val="center"/>
            <w:hideMark/>
          </w:tcPr>
          <w:p w14:paraId="02C8819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612047B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 total envelope</w:t>
            </w:r>
            <w:r>
              <w:rPr>
                <w:rFonts w:ascii="Calibri" w:hAnsi="Calibri" w:cs="Calibri"/>
                <w:sz w:val="20"/>
                <w:lang w:val="en-IE" w:eastAsia="en-IE"/>
              </w:rPr>
              <w:t> </w:t>
            </w:r>
          </w:p>
        </w:tc>
      </w:tr>
      <w:tr w:rsidR="00D933B7" w:rsidRPr="00426441" w14:paraId="7DD89528" w14:textId="77777777">
        <w:trPr>
          <w:trHeight w:val="300"/>
        </w:trPr>
        <w:tc>
          <w:tcPr>
            <w:tcW w:w="1562" w:type="dxa"/>
            <w:tcBorders>
              <w:top w:val="nil"/>
              <w:left w:val="nil"/>
              <w:bottom w:val="single" w:sz="6" w:space="0" w:color="8C8C8C"/>
              <w:right w:val="nil"/>
            </w:tcBorders>
            <w:vAlign w:val="center"/>
            <w:hideMark/>
          </w:tcPr>
          <w:p w14:paraId="202FCDED"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p>
        </w:tc>
        <w:tc>
          <w:tcPr>
            <w:tcW w:w="917" w:type="dxa"/>
            <w:tcBorders>
              <w:top w:val="nil"/>
              <w:left w:val="nil"/>
              <w:bottom w:val="single" w:sz="6" w:space="0" w:color="8C8C8C"/>
              <w:right w:val="nil"/>
            </w:tcBorders>
            <w:vAlign w:val="center"/>
          </w:tcPr>
          <w:p w14:paraId="64FBBF2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228.3</w:t>
            </w:r>
          </w:p>
        </w:tc>
        <w:tc>
          <w:tcPr>
            <w:tcW w:w="918" w:type="dxa"/>
            <w:tcBorders>
              <w:top w:val="nil"/>
              <w:left w:val="nil"/>
              <w:bottom w:val="single" w:sz="6" w:space="0" w:color="8C8C8C"/>
              <w:right w:val="nil"/>
            </w:tcBorders>
            <w:vAlign w:val="center"/>
          </w:tcPr>
          <w:p w14:paraId="28E24FD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385.4</w:t>
            </w:r>
          </w:p>
        </w:tc>
        <w:tc>
          <w:tcPr>
            <w:tcW w:w="806" w:type="dxa"/>
            <w:tcBorders>
              <w:top w:val="nil"/>
              <w:left w:val="nil"/>
              <w:bottom w:val="single" w:sz="6" w:space="0" w:color="8C8C8C"/>
              <w:right w:val="nil"/>
            </w:tcBorders>
            <w:vAlign w:val="center"/>
          </w:tcPr>
          <w:p w14:paraId="0D1E5FF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444.8</w:t>
            </w:r>
          </w:p>
        </w:tc>
        <w:tc>
          <w:tcPr>
            <w:tcW w:w="806" w:type="dxa"/>
            <w:tcBorders>
              <w:top w:val="nil"/>
              <w:left w:val="nil"/>
              <w:bottom w:val="single" w:sz="6" w:space="0" w:color="8C8C8C"/>
              <w:right w:val="nil"/>
            </w:tcBorders>
            <w:vAlign w:val="center"/>
          </w:tcPr>
          <w:p w14:paraId="61549E0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477.0</w:t>
            </w:r>
          </w:p>
        </w:tc>
        <w:tc>
          <w:tcPr>
            <w:tcW w:w="810" w:type="dxa"/>
            <w:tcBorders>
              <w:top w:val="nil"/>
              <w:left w:val="nil"/>
              <w:bottom w:val="single" w:sz="6" w:space="0" w:color="8C8C8C"/>
              <w:right w:val="nil"/>
            </w:tcBorders>
            <w:vAlign w:val="center"/>
            <w:hideMark/>
          </w:tcPr>
          <w:p w14:paraId="063EA8A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529.3</w:t>
            </w:r>
          </w:p>
        </w:tc>
        <w:tc>
          <w:tcPr>
            <w:tcW w:w="1211" w:type="dxa"/>
            <w:tcBorders>
              <w:top w:val="nil"/>
              <w:left w:val="nil"/>
              <w:bottom w:val="single" w:sz="6" w:space="0" w:color="8C8C8C"/>
              <w:right w:val="nil"/>
            </w:tcBorders>
            <w:vAlign w:val="center"/>
            <w:hideMark/>
          </w:tcPr>
          <w:p w14:paraId="2CD957D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794" w:type="dxa"/>
            <w:tcBorders>
              <w:top w:val="nil"/>
              <w:left w:val="nil"/>
              <w:bottom w:val="single" w:sz="6" w:space="0" w:color="8C8C8C"/>
              <w:right w:val="nil"/>
            </w:tcBorders>
            <w:vAlign w:val="center"/>
            <w:hideMark/>
          </w:tcPr>
          <w:p w14:paraId="290C14B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p>
        </w:tc>
        <w:tc>
          <w:tcPr>
            <w:tcW w:w="908" w:type="dxa"/>
            <w:tcBorders>
              <w:top w:val="nil"/>
              <w:left w:val="nil"/>
              <w:bottom w:val="single" w:sz="6" w:space="0" w:color="8C8C8C"/>
              <w:right w:val="nil"/>
            </w:tcBorders>
            <w:vAlign w:val="center"/>
            <w:hideMark/>
          </w:tcPr>
          <w:p w14:paraId="4F83BE7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2 064.9</w:t>
            </w:r>
          </w:p>
        </w:tc>
        <w:tc>
          <w:tcPr>
            <w:tcW w:w="907" w:type="dxa"/>
            <w:tcBorders>
              <w:top w:val="nil"/>
              <w:left w:val="nil"/>
              <w:bottom w:val="single" w:sz="6" w:space="0" w:color="8C8C8C"/>
              <w:right w:val="nil"/>
            </w:tcBorders>
            <w:vAlign w:val="center"/>
            <w:hideMark/>
          </w:tcPr>
          <w:p w14:paraId="0C2EE37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7.8%</w:t>
            </w:r>
          </w:p>
        </w:tc>
      </w:tr>
    </w:tbl>
    <w:p w14:paraId="78DF0C53" w14:textId="77777777" w:rsidR="00D933B7" w:rsidRPr="0047239D" w:rsidRDefault="00D933B7" w:rsidP="00D933B7">
      <w:pPr>
        <w:rPr>
          <w:b/>
          <w:bCs/>
        </w:rPr>
      </w:pPr>
    </w:p>
    <w:p w14:paraId="1FE8C277" w14:textId="77777777" w:rsidR="00D933B7" w:rsidRDefault="00D933B7" w:rsidP="00373960">
      <w:pPr>
        <w:pStyle w:val="ListParagraph"/>
        <w:numPr>
          <w:ilvl w:val="0"/>
          <w:numId w:val="9"/>
        </w:numPr>
        <w:spacing w:line="259" w:lineRule="auto"/>
        <w:rPr>
          <w:lang w:eastAsia="en-GB"/>
        </w:rPr>
      </w:pPr>
      <w:r>
        <w:rPr>
          <w:lang w:eastAsia="en-GB"/>
        </w:rPr>
        <w:t>The actions supported by the programme contribute to the overall climate objective, both by the prioritisation of the green transition in the cooperation activities and by the promotion of green practices at the project level throughout the programme.</w:t>
      </w:r>
    </w:p>
    <w:p w14:paraId="3F7921E0" w14:textId="77777777" w:rsidR="00D933B7" w:rsidRDefault="00D933B7" w:rsidP="00373960">
      <w:pPr>
        <w:pStyle w:val="ListParagraph"/>
        <w:numPr>
          <w:ilvl w:val="0"/>
          <w:numId w:val="9"/>
        </w:numPr>
        <w:spacing w:line="259" w:lineRule="auto"/>
        <w:rPr>
          <w:lang w:eastAsia="en-GB"/>
        </w:rPr>
      </w:pPr>
      <w:r>
        <w:rPr>
          <w:lang w:eastAsia="en-GB"/>
        </w:rPr>
        <w:t>In this respect, the programme supports the use of innovative and awareness-raising practices to make learners, staff and youth workers true factors of change (e.g. save resources, reduce energy use and waste, compensate carbon footprint emissions, opt for sustainable food and mobility choices).</w:t>
      </w:r>
    </w:p>
    <w:p w14:paraId="251575A1" w14:textId="77777777" w:rsidR="00D933B7" w:rsidRDefault="00D933B7" w:rsidP="00373960">
      <w:pPr>
        <w:pStyle w:val="ListParagraph"/>
        <w:numPr>
          <w:ilvl w:val="0"/>
          <w:numId w:val="9"/>
        </w:numPr>
        <w:spacing w:line="259" w:lineRule="auto"/>
        <w:rPr>
          <w:lang w:eastAsia="en-GB"/>
        </w:rPr>
      </w:pPr>
      <w:r>
        <w:rPr>
          <w:lang w:eastAsia="en-GB"/>
        </w:rPr>
        <w:t>Funding rules have been revised so that from 2024, sustainable travel became the default option, with the programme offering stronger incentives for those who travel in a sustainable way. Participants in learning mobility activities are thus encouraged to prioritise green travel as their first choice when planning their trip.</w:t>
      </w:r>
    </w:p>
    <w:p w14:paraId="434E6081" w14:textId="77777777" w:rsidR="00D933B7" w:rsidRPr="002F449D" w:rsidRDefault="00D933B7" w:rsidP="00373960">
      <w:pPr>
        <w:pStyle w:val="ListParagraph"/>
        <w:numPr>
          <w:ilvl w:val="0"/>
          <w:numId w:val="9"/>
        </w:numPr>
        <w:spacing w:line="259" w:lineRule="auto"/>
        <w:rPr>
          <w:b/>
          <w:bCs/>
        </w:rPr>
      </w:pPr>
      <w:r>
        <w:rPr>
          <w:lang w:eastAsia="en-GB"/>
        </w:rPr>
        <w:t>The framework for implementing the green priority in Erasmus+, prepared in cooperation with the relevant thematic SALTO and in consultation with many stakeholders, was published at the end of 2024. It outlines the importance of the priority on the EU’s political agenda and provides an overview of the measures and mechanisms to implement it in the programme.</w:t>
      </w:r>
    </w:p>
    <w:p w14:paraId="30D9057D" w14:textId="77777777" w:rsidR="00D933B7" w:rsidRDefault="00D933B7" w:rsidP="00D933B7">
      <w:pPr>
        <w:pStyle w:val="ListParagraph"/>
        <w:spacing w:line="259" w:lineRule="auto"/>
        <w:ind w:left="360"/>
        <w:rPr>
          <w:b/>
          <w:bCs/>
        </w:rPr>
      </w:pPr>
    </w:p>
    <w:p w14:paraId="10B450F9" w14:textId="77777777" w:rsidR="00D933B7" w:rsidRDefault="00D933B7" w:rsidP="00D933B7">
      <w:pPr>
        <w:pStyle w:val="ListParagraph"/>
        <w:spacing w:line="259" w:lineRule="auto"/>
        <w:ind w:left="0"/>
      </w:pPr>
      <w:r>
        <w:t>The yearly contribution to climate objectives is based on beneficiary organisations’ applications for receiving funding for the cooperation of projects (Key action 2) with climate-related topics. The environment and the fight against climate change are among the horizontal priorities of the programme which aim to support, across all sectors, awareness-raising about the green transition, environmental and climate-change challenges. Examples of cooperation projects addressing climate objectives can be found in the Erasmus+ annual report 2024 and the Erasmus+ project result platform.</w:t>
      </w:r>
    </w:p>
    <w:p w14:paraId="70931BA6" w14:textId="77777777" w:rsidR="00D933B7" w:rsidRPr="007863E8" w:rsidRDefault="00D933B7" w:rsidP="00D933B7">
      <w:pPr>
        <w:pStyle w:val="ListParagraph"/>
        <w:spacing w:line="259" w:lineRule="auto"/>
        <w:ind w:left="360"/>
        <w:rPr>
          <w:b/>
          <w:bCs/>
          <w:sz w:val="2"/>
          <w:szCs w:val="2"/>
        </w:rPr>
      </w:pPr>
      <w:r>
        <w:rPr>
          <w:b/>
          <w:bCs/>
        </w:rPr>
        <w:br w:type="page"/>
      </w:r>
    </w:p>
    <w:p w14:paraId="56989C2D" w14:textId="77777777" w:rsidR="00D933B7" w:rsidRDefault="00D933B7" w:rsidP="00D933B7">
      <w:pPr>
        <w:keepNext/>
        <w:keepLines/>
        <w:spacing w:line="240" w:lineRule="auto"/>
        <w:outlineLvl w:val="4"/>
        <w:rPr>
          <w:b/>
          <w:bCs/>
        </w:rPr>
      </w:pPr>
    </w:p>
    <w:p w14:paraId="37AC4157"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103"/>
        <w:gridCol w:w="1520"/>
        <w:gridCol w:w="1475"/>
        <w:gridCol w:w="1408"/>
        <w:gridCol w:w="1408"/>
        <w:gridCol w:w="1302"/>
        <w:gridCol w:w="1423"/>
      </w:tblGrid>
      <w:tr w:rsidR="00D933B7" w:rsidRPr="00426441" w14:paraId="351C5A93" w14:textId="77777777">
        <w:trPr>
          <w:trHeight w:val="300"/>
        </w:trPr>
        <w:tc>
          <w:tcPr>
            <w:tcW w:w="1103" w:type="dxa"/>
            <w:tcBorders>
              <w:top w:val="single" w:sz="6" w:space="0" w:color="8C8C8C"/>
              <w:left w:val="nil"/>
              <w:bottom w:val="single" w:sz="6" w:space="0" w:color="8C8C8C"/>
              <w:right w:val="nil"/>
            </w:tcBorders>
            <w:shd w:val="clear" w:color="auto" w:fill="F2F2F2"/>
            <w:vAlign w:val="center"/>
            <w:hideMark/>
          </w:tcPr>
          <w:p w14:paraId="66537C0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20" w:type="dxa"/>
            <w:tcBorders>
              <w:top w:val="single" w:sz="6" w:space="0" w:color="8C8C8C"/>
              <w:left w:val="nil"/>
              <w:bottom w:val="single" w:sz="6" w:space="0" w:color="8C8C8C"/>
              <w:right w:val="nil"/>
            </w:tcBorders>
            <w:shd w:val="clear" w:color="auto" w:fill="F2F2F2"/>
            <w:vAlign w:val="center"/>
            <w:hideMark/>
          </w:tcPr>
          <w:p w14:paraId="2BC9CEB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475" w:type="dxa"/>
            <w:tcBorders>
              <w:top w:val="single" w:sz="6" w:space="0" w:color="8C8C8C"/>
              <w:left w:val="nil"/>
              <w:bottom w:val="single" w:sz="6" w:space="0" w:color="8C8C8C"/>
              <w:right w:val="nil"/>
            </w:tcBorders>
            <w:shd w:val="clear" w:color="auto" w:fill="F2F2F2"/>
            <w:vAlign w:val="center"/>
            <w:hideMark/>
          </w:tcPr>
          <w:p w14:paraId="780C28D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08" w:type="dxa"/>
            <w:tcBorders>
              <w:top w:val="single" w:sz="6" w:space="0" w:color="8C8C8C"/>
              <w:left w:val="nil"/>
              <w:bottom w:val="single" w:sz="6" w:space="0" w:color="8C8C8C"/>
              <w:right w:val="nil"/>
            </w:tcBorders>
            <w:shd w:val="clear" w:color="auto" w:fill="F2F2F2"/>
            <w:vAlign w:val="center"/>
            <w:hideMark/>
          </w:tcPr>
          <w:p w14:paraId="058751D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08" w:type="dxa"/>
            <w:tcBorders>
              <w:top w:val="single" w:sz="6" w:space="0" w:color="8C8C8C"/>
              <w:left w:val="nil"/>
              <w:bottom w:val="single" w:sz="6" w:space="0" w:color="8C8C8C"/>
              <w:right w:val="nil"/>
            </w:tcBorders>
            <w:shd w:val="clear" w:color="auto" w:fill="F2F2F2"/>
            <w:vAlign w:val="center"/>
            <w:hideMark/>
          </w:tcPr>
          <w:p w14:paraId="335C671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02" w:type="dxa"/>
            <w:tcBorders>
              <w:top w:val="single" w:sz="6" w:space="0" w:color="8C8C8C"/>
              <w:left w:val="nil"/>
              <w:bottom w:val="single" w:sz="6" w:space="0" w:color="8C8C8C"/>
              <w:right w:val="nil"/>
            </w:tcBorders>
            <w:shd w:val="clear" w:color="auto" w:fill="F2F2F2"/>
            <w:vAlign w:val="center"/>
          </w:tcPr>
          <w:p w14:paraId="7AEB0AEE"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23" w:type="dxa"/>
            <w:tcBorders>
              <w:top w:val="single" w:sz="6" w:space="0" w:color="8C8C8C"/>
              <w:left w:val="nil"/>
              <w:bottom w:val="single" w:sz="6" w:space="0" w:color="8C8C8C"/>
              <w:right w:val="nil"/>
            </w:tcBorders>
            <w:shd w:val="clear" w:color="auto" w:fill="F2F2F2"/>
            <w:vAlign w:val="center"/>
            <w:hideMark/>
          </w:tcPr>
          <w:p w14:paraId="260F542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182558E5" w14:textId="77777777">
        <w:trPr>
          <w:trHeight w:val="300"/>
        </w:trPr>
        <w:tc>
          <w:tcPr>
            <w:tcW w:w="1103" w:type="dxa"/>
            <w:tcBorders>
              <w:top w:val="nil"/>
              <w:left w:val="nil"/>
              <w:bottom w:val="single" w:sz="6" w:space="0" w:color="8C8C8C"/>
              <w:right w:val="nil"/>
            </w:tcBorders>
            <w:vAlign w:val="center"/>
            <w:hideMark/>
          </w:tcPr>
          <w:p w14:paraId="1BCB7D4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2</w:t>
            </w:r>
          </w:p>
        </w:tc>
        <w:tc>
          <w:tcPr>
            <w:tcW w:w="1520" w:type="dxa"/>
            <w:tcBorders>
              <w:top w:val="nil"/>
              <w:left w:val="nil"/>
              <w:bottom w:val="single" w:sz="6" w:space="0" w:color="8C8C8C"/>
              <w:right w:val="nil"/>
            </w:tcBorders>
            <w:hideMark/>
          </w:tcPr>
          <w:p w14:paraId="6892491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291.8</w:t>
            </w:r>
          </w:p>
        </w:tc>
        <w:tc>
          <w:tcPr>
            <w:tcW w:w="1475" w:type="dxa"/>
            <w:tcBorders>
              <w:top w:val="nil"/>
              <w:left w:val="nil"/>
              <w:bottom w:val="single" w:sz="6" w:space="0" w:color="8C8C8C"/>
              <w:right w:val="nil"/>
            </w:tcBorders>
            <w:hideMark/>
          </w:tcPr>
          <w:p w14:paraId="4F0ABC9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292.1</w:t>
            </w:r>
          </w:p>
        </w:tc>
        <w:tc>
          <w:tcPr>
            <w:tcW w:w="1408" w:type="dxa"/>
            <w:tcBorders>
              <w:top w:val="nil"/>
              <w:left w:val="nil"/>
              <w:bottom w:val="single" w:sz="6" w:space="0" w:color="8C8C8C"/>
              <w:right w:val="nil"/>
            </w:tcBorders>
            <w:hideMark/>
          </w:tcPr>
          <w:p w14:paraId="69F1C06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360.9</w:t>
            </w:r>
          </w:p>
        </w:tc>
        <w:tc>
          <w:tcPr>
            <w:tcW w:w="1408" w:type="dxa"/>
            <w:tcBorders>
              <w:top w:val="nil"/>
              <w:left w:val="nil"/>
              <w:bottom w:val="single" w:sz="6" w:space="0" w:color="8C8C8C"/>
              <w:right w:val="nil"/>
            </w:tcBorders>
            <w:hideMark/>
          </w:tcPr>
          <w:p w14:paraId="7A6EF73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283.7</w:t>
            </w:r>
          </w:p>
        </w:tc>
        <w:tc>
          <w:tcPr>
            <w:tcW w:w="1302" w:type="dxa"/>
            <w:tcBorders>
              <w:top w:val="nil"/>
              <w:left w:val="nil"/>
              <w:bottom w:val="single" w:sz="6" w:space="0" w:color="8C8C8C"/>
              <w:right w:val="nil"/>
            </w:tcBorders>
          </w:tcPr>
          <w:p w14:paraId="0E0E39D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158.7</w:t>
            </w:r>
          </w:p>
        </w:tc>
        <w:tc>
          <w:tcPr>
            <w:tcW w:w="1423" w:type="dxa"/>
            <w:tcBorders>
              <w:top w:val="nil"/>
              <w:left w:val="nil"/>
              <w:bottom w:val="single" w:sz="6" w:space="0" w:color="8C8C8C"/>
              <w:right w:val="nil"/>
            </w:tcBorders>
            <w:hideMark/>
          </w:tcPr>
          <w:p w14:paraId="52CCDC1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1 387.2</w:t>
            </w:r>
          </w:p>
        </w:tc>
      </w:tr>
      <w:tr w:rsidR="00D933B7" w:rsidRPr="00426441" w14:paraId="70DFDE9B" w14:textId="77777777">
        <w:trPr>
          <w:trHeight w:val="300"/>
        </w:trPr>
        <w:tc>
          <w:tcPr>
            <w:tcW w:w="1103" w:type="dxa"/>
            <w:tcBorders>
              <w:top w:val="nil"/>
              <w:left w:val="nil"/>
              <w:bottom w:val="single" w:sz="6" w:space="0" w:color="8C8C8C"/>
              <w:right w:val="nil"/>
            </w:tcBorders>
            <w:vAlign w:val="center"/>
            <w:hideMark/>
          </w:tcPr>
          <w:p w14:paraId="6BD0158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1</w:t>
            </w:r>
          </w:p>
        </w:tc>
        <w:tc>
          <w:tcPr>
            <w:tcW w:w="1520" w:type="dxa"/>
            <w:tcBorders>
              <w:top w:val="nil"/>
              <w:left w:val="nil"/>
              <w:bottom w:val="single" w:sz="6" w:space="0" w:color="8C8C8C"/>
              <w:right w:val="nil"/>
            </w:tcBorders>
            <w:hideMark/>
          </w:tcPr>
          <w:p w14:paraId="28D752D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457.8</w:t>
            </w:r>
          </w:p>
        </w:tc>
        <w:tc>
          <w:tcPr>
            <w:tcW w:w="1475" w:type="dxa"/>
            <w:tcBorders>
              <w:top w:val="nil"/>
              <w:left w:val="nil"/>
              <w:bottom w:val="single" w:sz="6" w:space="0" w:color="8C8C8C"/>
              <w:right w:val="nil"/>
            </w:tcBorders>
            <w:hideMark/>
          </w:tcPr>
          <w:p w14:paraId="679281F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705.8</w:t>
            </w:r>
          </w:p>
        </w:tc>
        <w:tc>
          <w:tcPr>
            <w:tcW w:w="1408" w:type="dxa"/>
            <w:tcBorders>
              <w:top w:val="nil"/>
              <w:left w:val="nil"/>
              <w:bottom w:val="single" w:sz="6" w:space="0" w:color="8C8C8C"/>
              <w:right w:val="nil"/>
            </w:tcBorders>
            <w:hideMark/>
          </w:tcPr>
          <w:p w14:paraId="7A9185F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782.3</w:t>
            </w:r>
          </w:p>
        </w:tc>
        <w:tc>
          <w:tcPr>
            <w:tcW w:w="1408" w:type="dxa"/>
            <w:tcBorders>
              <w:top w:val="nil"/>
              <w:left w:val="nil"/>
              <w:bottom w:val="single" w:sz="6" w:space="0" w:color="8C8C8C"/>
              <w:right w:val="nil"/>
            </w:tcBorders>
            <w:hideMark/>
          </w:tcPr>
          <w:p w14:paraId="3BCE859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916.0</w:t>
            </w:r>
          </w:p>
        </w:tc>
        <w:tc>
          <w:tcPr>
            <w:tcW w:w="1302" w:type="dxa"/>
            <w:tcBorders>
              <w:top w:val="nil"/>
              <w:left w:val="nil"/>
              <w:bottom w:val="single" w:sz="6" w:space="0" w:color="8C8C8C"/>
              <w:right w:val="nil"/>
            </w:tcBorders>
          </w:tcPr>
          <w:p w14:paraId="7CE7D8B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1 014.2</w:t>
            </w:r>
          </w:p>
        </w:tc>
        <w:tc>
          <w:tcPr>
            <w:tcW w:w="1423" w:type="dxa"/>
            <w:tcBorders>
              <w:top w:val="nil"/>
              <w:left w:val="nil"/>
              <w:bottom w:val="single" w:sz="6" w:space="0" w:color="8C8C8C"/>
              <w:right w:val="nil"/>
            </w:tcBorders>
            <w:hideMark/>
          </w:tcPr>
          <w:p w14:paraId="657266D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3 876.1</w:t>
            </w:r>
          </w:p>
        </w:tc>
      </w:tr>
      <w:tr w:rsidR="00D933B7" w:rsidRPr="00426441" w14:paraId="68CFCC38" w14:textId="77777777">
        <w:trPr>
          <w:trHeight w:val="300"/>
        </w:trPr>
        <w:tc>
          <w:tcPr>
            <w:tcW w:w="1103" w:type="dxa"/>
            <w:tcBorders>
              <w:top w:val="nil"/>
              <w:left w:val="nil"/>
              <w:bottom w:val="single" w:sz="6" w:space="0" w:color="8C8C8C"/>
              <w:right w:val="nil"/>
            </w:tcBorders>
            <w:vAlign w:val="center"/>
            <w:hideMark/>
          </w:tcPr>
          <w:p w14:paraId="576BC95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20" w:type="dxa"/>
            <w:tcBorders>
              <w:top w:val="nil"/>
              <w:left w:val="nil"/>
              <w:bottom w:val="single" w:sz="6" w:space="0" w:color="8C8C8C"/>
              <w:right w:val="nil"/>
            </w:tcBorders>
            <w:hideMark/>
          </w:tcPr>
          <w:p w14:paraId="5D189B5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75" w:type="dxa"/>
            <w:tcBorders>
              <w:top w:val="nil"/>
              <w:left w:val="nil"/>
              <w:bottom w:val="single" w:sz="6" w:space="0" w:color="8C8C8C"/>
              <w:right w:val="nil"/>
            </w:tcBorders>
            <w:hideMark/>
          </w:tcPr>
          <w:p w14:paraId="140D7A4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08" w:type="dxa"/>
            <w:tcBorders>
              <w:top w:val="nil"/>
              <w:left w:val="nil"/>
              <w:bottom w:val="single" w:sz="6" w:space="0" w:color="8C8C8C"/>
              <w:right w:val="nil"/>
            </w:tcBorders>
            <w:hideMark/>
          </w:tcPr>
          <w:p w14:paraId="6417FB4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08" w:type="dxa"/>
            <w:tcBorders>
              <w:top w:val="nil"/>
              <w:left w:val="nil"/>
              <w:bottom w:val="single" w:sz="6" w:space="0" w:color="8C8C8C"/>
              <w:right w:val="nil"/>
            </w:tcBorders>
            <w:hideMark/>
          </w:tcPr>
          <w:p w14:paraId="070FFA0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02" w:type="dxa"/>
            <w:tcBorders>
              <w:top w:val="nil"/>
              <w:left w:val="nil"/>
              <w:bottom w:val="single" w:sz="6" w:space="0" w:color="8C8C8C"/>
              <w:right w:val="nil"/>
            </w:tcBorders>
          </w:tcPr>
          <w:p w14:paraId="0AF7EEE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23" w:type="dxa"/>
            <w:tcBorders>
              <w:top w:val="nil"/>
              <w:left w:val="nil"/>
              <w:bottom w:val="single" w:sz="6" w:space="0" w:color="8C8C8C"/>
              <w:right w:val="nil"/>
            </w:tcBorders>
            <w:hideMark/>
          </w:tcPr>
          <w:p w14:paraId="6495FB1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02780D82" w14:textId="77777777">
        <w:trPr>
          <w:trHeight w:val="300"/>
        </w:trPr>
        <w:tc>
          <w:tcPr>
            <w:tcW w:w="1103" w:type="dxa"/>
            <w:tcBorders>
              <w:top w:val="nil"/>
              <w:left w:val="nil"/>
              <w:bottom w:val="single" w:sz="4" w:space="0" w:color="7F7F7F" w:themeColor="text1" w:themeTint="80"/>
              <w:right w:val="nil"/>
            </w:tcBorders>
            <w:vAlign w:val="center"/>
            <w:hideMark/>
          </w:tcPr>
          <w:p w14:paraId="06DA792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20" w:type="dxa"/>
            <w:tcBorders>
              <w:top w:val="nil"/>
              <w:left w:val="nil"/>
              <w:bottom w:val="single" w:sz="4" w:space="0" w:color="7F7F7F" w:themeColor="text1" w:themeTint="80"/>
              <w:right w:val="nil"/>
            </w:tcBorders>
            <w:hideMark/>
          </w:tcPr>
          <w:p w14:paraId="0665B95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1 913.4</w:t>
            </w:r>
          </w:p>
        </w:tc>
        <w:tc>
          <w:tcPr>
            <w:tcW w:w="1475" w:type="dxa"/>
            <w:tcBorders>
              <w:top w:val="nil"/>
              <w:left w:val="nil"/>
              <w:bottom w:val="single" w:sz="4" w:space="0" w:color="7F7F7F" w:themeColor="text1" w:themeTint="80"/>
              <w:right w:val="nil"/>
            </w:tcBorders>
            <w:hideMark/>
          </w:tcPr>
          <w:p w14:paraId="0783E3A0"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2 422.8</w:t>
            </w:r>
          </w:p>
        </w:tc>
        <w:tc>
          <w:tcPr>
            <w:tcW w:w="1408" w:type="dxa"/>
            <w:tcBorders>
              <w:top w:val="nil"/>
              <w:left w:val="nil"/>
              <w:bottom w:val="single" w:sz="4" w:space="0" w:color="7F7F7F" w:themeColor="text1" w:themeTint="80"/>
              <w:right w:val="nil"/>
            </w:tcBorders>
            <w:hideMark/>
          </w:tcPr>
          <w:p w14:paraId="69C01A4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2 540.9</w:t>
            </w:r>
          </w:p>
        </w:tc>
        <w:tc>
          <w:tcPr>
            <w:tcW w:w="1408" w:type="dxa"/>
            <w:tcBorders>
              <w:top w:val="nil"/>
              <w:left w:val="nil"/>
              <w:bottom w:val="single" w:sz="4" w:space="0" w:color="7F7F7F" w:themeColor="text1" w:themeTint="80"/>
              <w:right w:val="nil"/>
            </w:tcBorders>
            <w:hideMark/>
          </w:tcPr>
          <w:p w14:paraId="09BC4B7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2 606.4</w:t>
            </w:r>
          </w:p>
        </w:tc>
        <w:tc>
          <w:tcPr>
            <w:tcW w:w="1302" w:type="dxa"/>
            <w:tcBorders>
              <w:top w:val="nil"/>
              <w:left w:val="nil"/>
              <w:bottom w:val="single" w:sz="4" w:space="0" w:color="7F7F7F" w:themeColor="text1" w:themeTint="80"/>
              <w:right w:val="nil"/>
            </w:tcBorders>
          </w:tcPr>
          <w:p w14:paraId="17A7E6E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2 804.3</w:t>
            </w:r>
          </w:p>
        </w:tc>
        <w:tc>
          <w:tcPr>
            <w:tcW w:w="1423" w:type="dxa"/>
            <w:tcBorders>
              <w:top w:val="nil"/>
              <w:left w:val="nil"/>
              <w:bottom w:val="single" w:sz="4" w:space="0" w:color="7F7F7F" w:themeColor="text1" w:themeTint="80"/>
              <w:right w:val="nil"/>
            </w:tcBorders>
            <w:hideMark/>
          </w:tcPr>
          <w:p w14:paraId="1F5106A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12 287.8</w:t>
            </w:r>
          </w:p>
        </w:tc>
      </w:tr>
      <w:tr w:rsidR="00D933B7" w:rsidRPr="00426441" w14:paraId="48CC08D7" w14:textId="77777777">
        <w:trPr>
          <w:trHeight w:val="300"/>
        </w:trPr>
        <w:tc>
          <w:tcPr>
            <w:tcW w:w="1103" w:type="dxa"/>
            <w:tcBorders>
              <w:top w:val="single" w:sz="4" w:space="0" w:color="7F7F7F" w:themeColor="text1" w:themeTint="80"/>
              <w:left w:val="nil"/>
              <w:bottom w:val="single" w:sz="6" w:space="0" w:color="8C8C8C"/>
              <w:right w:val="nil"/>
            </w:tcBorders>
            <w:vAlign w:val="center"/>
          </w:tcPr>
          <w:p w14:paraId="52AADE7C" w14:textId="77777777" w:rsidR="00D933B7" w:rsidRPr="001F2F66" w:rsidRDefault="00D933B7">
            <w:pPr>
              <w:spacing w:after="0" w:line="240" w:lineRule="auto"/>
              <w:jc w:val="center"/>
              <w:textAlignment w:val="baseline"/>
              <w:rPr>
                <w:rFonts w:cs="Segoe UI"/>
                <w:color w:val="000000"/>
                <w:sz w:val="22"/>
                <w:szCs w:val="22"/>
                <w:lang w:val="en-IE" w:eastAsia="en-IE"/>
              </w:rPr>
            </w:pPr>
            <w:r w:rsidRPr="001F2F66">
              <w:rPr>
                <w:rFonts w:cs="Segoe UI"/>
                <w:color w:val="000000"/>
                <w:sz w:val="22"/>
                <w:szCs w:val="22"/>
                <w:lang w:val="en-IE" w:eastAsia="en-IE"/>
              </w:rPr>
              <w:t>Total:</w:t>
            </w:r>
          </w:p>
        </w:tc>
        <w:tc>
          <w:tcPr>
            <w:tcW w:w="1520" w:type="dxa"/>
            <w:tcBorders>
              <w:top w:val="single" w:sz="4" w:space="0" w:color="7F7F7F" w:themeColor="text1" w:themeTint="80"/>
              <w:left w:val="nil"/>
              <w:bottom w:val="single" w:sz="6" w:space="0" w:color="8C8C8C"/>
              <w:right w:val="nil"/>
            </w:tcBorders>
          </w:tcPr>
          <w:p w14:paraId="002625FA"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2 663.0</w:t>
            </w:r>
          </w:p>
        </w:tc>
        <w:tc>
          <w:tcPr>
            <w:tcW w:w="1475" w:type="dxa"/>
            <w:tcBorders>
              <w:top w:val="single" w:sz="4" w:space="0" w:color="7F7F7F" w:themeColor="text1" w:themeTint="80"/>
              <w:left w:val="nil"/>
              <w:bottom w:val="single" w:sz="6" w:space="0" w:color="8C8C8C"/>
              <w:right w:val="nil"/>
            </w:tcBorders>
          </w:tcPr>
          <w:p w14:paraId="528B93A7"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3 420.7</w:t>
            </w:r>
          </w:p>
        </w:tc>
        <w:tc>
          <w:tcPr>
            <w:tcW w:w="1408" w:type="dxa"/>
            <w:tcBorders>
              <w:top w:val="single" w:sz="4" w:space="0" w:color="7F7F7F" w:themeColor="text1" w:themeTint="80"/>
              <w:left w:val="nil"/>
              <w:bottom w:val="single" w:sz="6" w:space="0" w:color="8C8C8C"/>
              <w:right w:val="nil"/>
            </w:tcBorders>
          </w:tcPr>
          <w:p w14:paraId="4FAC5179"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3 684.0</w:t>
            </w:r>
          </w:p>
        </w:tc>
        <w:tc>
          <w:tcPr>
            <w:tcW w:w="1408" w:type="dxa"/>
            <w:tcBorders>
              <w:top w:val="single" w:sz="4" w:space="0" w:color="7F7F7F" w:themeColor="text1" w:themeTint="80"/>
              <w:left w:val="nil"/>
              <w:bottom w:val="single" w:sz="6" w:space="0" w:color="8C8C8C"/>
              <w:right w:val="nil"/>
            </w:tcBorders>
          </w:tcPr>
          <w:p w14:paraId="20BE7516"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3 806.1</w:t>
            </w:r>
          </w:p>
        </w:tc>
        <w:tc>
          <w:tcPr>
            <w:tcW w:w="1302" w:type="dxa"/>
            <w:tcBorders>
              <w:top w:val="single" w:sz="4" w:space="0" w:color="7F7F7F" w:themeColor="text1" w:themeTint="80"/>
              <w:left w:val="nil"/>
              <w:bottom w:val="single" w:sz="6" w:space="0" w:color="8C8C8C"/>
              <w:right w:val="nil"/>
            </w:tcBorders>
          </w:tcPr>
          <w:p w14:paraId="459E9692"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3 977.2</w:t>
            </w:r>
          </w:p>
        </w:tc>
        <w:tc>
          <w:tcPr>
            <w:tcW w:w="1423" w:type="dxa"/>
            <w:tcBorders>
              <w:top w:val="single" w:sz="4" w:space="0" w:color="7F7F7F" w:themeColor="text1" w:themeTint="80"/>
              <w:left w:val="nil"/>
              <w:bottom w:val="single" w:sz="6" w:space="0" w:color="8C8C8C"/>
              <w:right w:val="nil"/>
            </w:tcBorders>
          </w:tcPr>
          <w:p w14:paraId="7003471D"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17 551.1</w:t>
            </w:r>
          </w:p>
        </w:tc>
      </w:tr>
    </w:tbl>
    <w:p w14:paraId="567BE9C2" w14:textId="77777777" w:rsidR="00D933B7" w:rsidRDefault="00D933B7" w:rsidP="00D933B7">
      <w:pPr>
        <w:pStyle w:val="ListParagraph"/>
        <w:ind w:left="360"/>
        <w:rPr>
          <w:lang w:eastAsia="en-GB"/>
        </w:rPr>
      </w:pPr>
    </w:p>
    <w:p w14:paraId="6AC3A685" w14:textId="77777777" w:rsidR="00D933B7" w:rsidRDefault="00D933B7" w:rsidP="00373960">
      <w:pPr>
        <w:pStyle w:val="ListParagraph"/>
        <w:numPr>
          <w:ilvl w:val="0"/>
          <w:numId w:val="9"/>
        </w:numPr>
        <w:spacing w:after="240" w:line="264" w:lineRule="auto"/>
        <w:rPr>
          <w:lang w:eastAsia="en-GB"/>
        </w:rPr>
      </w:pPr>
      <w:r>
        <w:rPr>
          <w:lang w:eastAsia="en-GB"/>
        </w:rPr>
        <w:t>In line with the principles of the 2020-2025 gender equality strategy, Erasmus+ contributes to fostering equality, including gender equality, in all of the sectors it addresses. The programme seeks, inter alia, to help overcome gender stereotypes in education and educational careers and strengthen the promotion of participation of women in the area of science, technology, engineering and mathematics education, especially in engineering, information and communication technologies and advanced digital skills. For instance, the programme contributes to fostering gender balance in higher education institutions, across fields of study and in leadership positions; in the vocational education and training sector, it supports targeted measures promoting gender balance in traditionally ‘male’ or ‘female’ professions and addressing gender and other stereotypes. The main programme indicators are disaggregated by gender when relevant and possible.</w:t>
      </w:r>
    </w:p>
    <w:p w14:paraId="6ED81D7F" w14:textId="77777777" w:rsidR="00D933B7" w:rsidRPr="00145E26" w:rsidRDefault="00D933B7" w:rsidP="00373960">
      <w:pPr>
        <w:pStyle w:val="ListParagraph"/>
        <w:numPr>
          <w:ilvl w:val="0"/>
          <w:numId w:val="9"/>
        </w:numPr>
        <w:spacing w:after="240" w:line="264" w:lineRule="auto"/>
        <w:rPr>
          <w:lang w:eastAsia="en-GB"/>
        </w:rPr>
      </w:pPr>
      <w:r>
        <w:rPr>
          <w:lang w:eastAsia="en-GB"/>
        </w:rPr>
        <w:t xml:space="preserve">Regarding interventions of which the principal objective is to improve gender equality (score 2), the yearly contribution to gender is based on beneficiary organisations’ applications for receiving funding for cooperation projects (Key action 2) with gender-related topics. </w:t>
      </w:r>
    </w:p>
    <w:p w14:paraId="73F08187" w14:textId="77777777" w:rsidR="00D933B7" w:rsidRDefault="00D933B7" w:rsidP="00373960">
      <w:pPr>
        <w:pStyle w:val="ListParagraph"/>
        <w:numPr>
          <w:ilvl w:val="0"/>
          <w:numId w:val="9"/>
        </w:numPr>
        <w:spacing w:after="240" w:line="264" w:lineRule="auto"/>
        <w:rPr>
          <w:lang w:eastAsia="en-GB"/>
        </w:rPr>
      </w:pPr>
      <w:r>
        <w:rPr>
          <w:lang w:eastAsia="en-GB"/>
        </w:rPr>
        <w:t>Regarding interventions with a neutral impact on gender equality (score 0), the yearly contribution to gender is the difference between the programme’s budget as indicated in the relevant annual work programme and the yearly contribution to gender based on beneficiary organisations’ applications for receiving funding for cooperation projects (Key action 2) with gender-related topics.</w:t>
      </w:r>
    </w:p>
    <w:p w14:paraId="6CA60390" w14:textId="77777777" w:rsidR="00D933B7" w:rsidRPr="00225A3B" w:rsidRDefault="00D933B7" w:rsidP="00373960">
      <w:pPr>
        <w:pStyle w:val="ListParagraph"/>
        <w:numPr>
          <w:ilvl w:val="0"/>
          <w:numId w:val="9"/>
        </w:numPr>
        <w:spacing w:after="240" w:line="264" w:lineRule="auto"/>
        <w:rPr>
          <w:lang w:eastAsia="en-GB"/>
        </w:rPr>
      </w:pPr>
      <w:r>
        <w:rPr>
          <w:lang w:eastAsia="en-GB"/>
        </w:rPr>
        <w:t>The data are provisional, as the final results will only be available upon completion of the projects (normally 2-3 years after they start).</w:t>
      </w:r>
    </w:p>
    <w:p w14:paraId="37E39E54" w14:textId="77777777" w:rsidR="00D933B7" w:rsidRDefault="00D933B7" w:rsidP="00373960">
      <w:pPr>
        <w:pStyle w:val="ListParagraph"/>
        <w:numPr>
          <w:ilvl w:val="0"/>
          <w:numId w:val="9"/>
        </w:numPr>
        <w:spacing w:after="240" w:line="264" w:lineRule="auto"/>
        <w:rPr>
          <w:lang w:eastAsia="en-GB"/>
        </w:rPr>
      </w:pPr>
      <w:r>
        <w:rPr>
          <w:lang w:eastAsia="en-GB"/>
        </w:rPr>
        <w:t>Due to the specificities of the Erasmus+ programme, it is not possible to fully discern gender contribution from voted budget implementation commitments only. The split presented in the table above represents a pro-rata repartition based on the score proportions of the total implementation included in the relevant annual work programmes. This total of EUR</w:t>
      </w:r>
      <w:r>
        <w:rPr>
          <w:rFonts w:ascii="Calibri" w:hAnsi="Calibri" w:cs="Calibri"/>
          <w:lang w:eastAsia="en-GB"/>
        </w:rPr>
        <w:t> </w:t>
      </w:r>
      <w:r>
        <w:rPr>
          <w:lang w:eastAsia="en-GB"/>
        </w:rPr>
        <w:t>5</w:t>
      </w:r>
      <w:r>
        <w:rPr>
          <w:rFonts w:ascii="Calibri" w:hAnsi="Calibri" w:cs="Calibri"/>
          <w:lang w:eastAsia="en-GB"/>
        </w:rPr>
        <w:t> </w:t>
      </w:r>
      <w:r>
        <w:rPr>
          <w:lang w:eastAsia="en-GB"/>
        </w:rPr>
        <w:t>263</w:t>
      </w:r>
      <w:r>
        <w:rPr>
          <w:rFonts w:ascii="Calibri" w:hAnsi="Calibri" w:cs="Calibri"/>
          <w:lang w:eastAsia="en-GB"/>
        </w:rPr>
        <w:t> </w:t>
      </w:r>
      <w:r>
        <w:rPr>
          <w:lang w:eastAsia="en-GB"/>
        </w:rPr>
        <w:t>million</w:t>
      </w:r>
      <w:r>
        <w:rPr>
          <w:rFonts w:ascii="Calibri" w:hAnsi="Calibri" w:cs="Calibri"/>
          <w:lang w:eastAsia="en-GB"/>
        </w:rPr>
        <w:t> </w:t>
      </w:r>
      <w:r>
        <w:rPr>
          <w:lang w:eastAsia="en-GB"/>
        </w:rPr>
        <w:t>(</w:t>
      </w:r>
      <w:r>
        <w:rPr>
          <w:rStyle w:val="FootnoteReference"/>
        </w:rPr>
        <w:footnoteReference w:id="39"/>
      </w:r>
      <w:r>
        <w:rPr>
          <w:lang w:eastAsia="en-GB"/>
        </w:rPr>
        <w:t>) includes other sources of funding on top of the voted budget implementation.</w:t>
      </w:r>
    </w:p>
    <w:p w14:paraId="323DCF76"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122046DD" w14:textId="77777777">
        <w:trPr>
          <w:trHeight w:val="2580"/>
        </w:trPr>
        <w:tc>
          <w:tcPr>
            <w:tcW w:w="9738" w:type="dxa"/>
            <w:shd w:val="clear" w:color="auto" w:fill="auto"/>
          </w:tcPr>
          <w:p w14:paraId="084CBEA2" w14:textId="77777777" w:rsidR="00D933B7" w:rsidRPr="00F7078A" w:rsidRDefault="00D933B7">
            <w:pPr>
              <w:spacing w:after="0" w:line="240" w:lineRule="auto"/>
              <w:textAlignment w:val="baseline"/>
              <w:rPr>
                <w:rFonts w:eastAsia="Times New Roman" w:cs="Segoe UI"/>
                <w:b/>
                <w:bCs/>
                <w:color w:val="000000" w:themeColor="text1"/>
                <w:sz w:val="22"/>
                <w:szCs w:val="22"/>
                <w:lang w:val="en-IE" w:eastAsia="en-IE"/>
              </w:rPr>
            </w:pPr>
          </w:p>
          <w:p w14:paraId="0339FB63" w14:textId="77777777" w:rsidR="00D933B7" w:rsidRPr="00F7078A" w:rsidRDefault="00D933B7">
            <w:pPr>
              <w:spacing w:after="0" w:line="240" w:lineRule="auto"/>
              <w:textAlignment w:val="baseline"/>
              <w:rPr>
                <w:rFonts w:ascii="Times New Roman" w:eastAsia="Times New Roman" w:hAnsi="Times New Roman" w:cs="Segoe UI"/>
                <w:b/>
                <w:bCs/>
                <w:color w:val="000000" w:themeColor="text1"/>
                <w:sz w:val="22"/>
                <w:szCs w:val="22"/>
                <w:lang w:val="en-IE" w:eastAsia="en-IE"/>
              </w:rPr>
            </w:pPr>
            <w:r>
              <w:rPr>
                <w:rFonts w:eastAsia="Times New Roman" w:cs="Segoe UI"/>
                <w:b/>
                <w:bCs/>
                <w:color w:val="000000" w:themeColor="text1"/>
                <w:lang w:val="en-IE" w:eastAsia="en-IE"/>
              </w:rPr>
              <w:t>Gender-disaggregated information</w:t>
            </w:r>
          </w:p>
          <w:p w14:paraId="626DB0B9"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2521860C" w14:textId="77777777" w:rsidR="00D933B7" w:rsidRPr="00590300" w:rsidRDefault="00D933B7" w:rsidP="00D933B7">
            <w:pPr>
              <w:pStyle w:val="TableListBullet"/>
              <w:tabs>
                <w:tab w:val="num" w:pos="283"/>
              </w:tabs>
              <w:ind w:left="283" w:hanging="283"/>
              <w:rPr>
                <w:sz w:val="22"/>
                <w:szCs w:val="22"/>
              </w:rPr>
            </w:pPr>
            <w:r>
              <w:rPr>
                <w:color w:val="000000" w:themeColor="text1"/>
                <w:sz w:val="22"/>
                <w:szCs w:val="22"/>
              </w:rPr>
              <w:t>Erasmus+ supports gender equality and encourages all genders to participate in mobility activities. In 2024, 60% of the provided mobility opportunities were taken up by women. The gender distribution varies depending on the field of education; adult education has the highest percentage of women (69.3%), followed by school education (65.3%), higher education (60.4%), youth (57.6%), vocational education and training (54.3%) and sport (41.7%). Examples of cooperation projects addressing inclusion and diversity, including gender equality, can be found in the</w:t>
            </w:r>
            <w:r>
              <w:rPr>
                <w:sz w:val="22"/>
                <w:szCs w:val="22"/>
              </w:rPr>
              <w:t xml:space="preserve"> </w:t>
            </w:r>
            <w:hyperlink r:id="rId298">
              <w:r>
                <w:rPr>
                  <w:rStyle w:val="Hyperlink"/>
                  <w:sz w:val="22"/>
                  <w:szCs w:val="22"/>
                </w:rPr>
                <w:t>Erasmus+ Annual Report 2024</w:t>
              </w:r>
            </w:hyperlink>
            <w:r>
              <w:rPr>
                <w:sz w:val="22"/>
                <w:szCs w:val="22"/>
              </w:rPr>
              <w:t xml:space="preserve"> </w:t>
            </w:r>
            <w:r>
              <w:rPr>
                <w:color w:val="000000" w:themeColor="text1"/>
                <w:sz w:val="22"/>
                <w:szCs w:val="22"/>
              </w:rPr>
              <w:t>and on the</w:t>
            </w:r>
            <w:r>
              <w:rPr>
                <w:sz w:val="22"/>
                <w:szCs w:val="22"/>
              </w:rPr>
              <w:t xml:space="preserve"> </w:t>
            </w:r>
            <w:hyperlink r:id="rId299">
              <w:r>
                <w:rPr>
                  <w:rStyle w:val="Hyperlink"/>
                  <w:sz w:val="22"/>
                  <w:szCs w:val="22"/>
                </w:rPr>
                <w:t>Erasmus+ project result platform</w:t>
              </w:r>
            </w:hyperlink>
            <w:r>
              <w:rPr>
                <w:sz w:val="22"/>
                <w:szCs w:val="22"/>
              </w:rPr>
              <w:t>.</w:t>
            </w:r>
          </w:p>
        </w:tc>
      </w:tr>
    </w:tbl>
    <w:p w14:paraId="7B4B5137" w14:textId="77777777" w:rsidR="00D933B7" w:rsidRDefault="00D933B7" w:rsidP="00D933B7">
      <w:pPr>
        <w:rPr>
          <w:lang w:eastAsia="en-GB"/>
        </w:rPr>
      </w:pPr>
    </w:p>
    <w:p w14:paraId="1377AF62" w14:textId="77777777" w:rsidR="00D933B7" w:rsidRDefault="00D933B7" w:rsidP="00D933B7">
      <w:pPr>
        <w:rPr>
          <w:b/>
          <w:bCs/>
        </w:rPr>
      </w:pPr>
    </w:p>
    <w:p w14:paraId="718FF493" w14:textId="77777777" w:rsidR="00D933B7" w:rsidRDefault="00D933B7" w:rsidP="00D933B7">
      <w:pPr>
        <w:spacing w:line="259" w:lineRule="auto"/>
        <w:rPr>
          <w:b/>
          <w:bCs/>
        </w:rPr>
      </w:pPr>
      <w:r>
        <w:rPr>
          <w:b/>
          <w:bCs/>
        </w:rPr>
        <w:br w:type="page"/>
      </w:r>
    </w:p>
    <w:p w14:paraId="3AA6B186" w14:textId="77777777" w:rsidR="00D933B7" w:rsidRDefault="00D933B7" w:rsidP="00D933B7">
      <w:pPr>
        <w:rPr>
          <w:b/>
          <w:bCs/>
        </w:rPr>
      </w:pPr>
    </w:p>
    <w:p w14:paraId="27F540EA"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426441" w14:paraId="3B69066B"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06C825AE"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475A416D"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6C8CDBCB"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72D8FBD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09428C7A"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5913D34D"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689E068A"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116DC69C"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2FBD7855" w14:textId="77777777">
        <w:trPr>
          <w:trHeight w:val="300"/>
        </w:trPr>
        <w:tc>
          <w:tcPr>
            <w:tcW w:w="1276" w:type="dxa"/>
            <w:tcBorders>
              <w:top w:val="single" w:sz="6" w:space="0" w:color="8C8C8C"/>
              <w:left w:val="nil"/>
              <w:bottom w:val="single" w:sz="6" w:space="0" w:color="8C8C8C"/>
              <w:right w:val="nil"/>
            </w:tcBorders>
            <w:vAlign w:val="center"/>
            <w:hideMark/>
          </w:tcPr>
          <w:p w14:paraId="4728161B"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67E4DE7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531.7</w:t>
            </w:r>
          </w:p>
        </w:tc>
        <w:tc>
          <w:tcPr>
            <w:tcW w:w="1276" w:type="dxa"/>
            <w:tcBorders>
              <w:top w:val="single" w:sz="6" w:space="0" w:color="8C8C8C"/>
              <w:left w:val="nil"/>
              <w:bottom w:val="single" w:sz="6" w:space="0" w:color="8C8C8C"/>
              <w:right w:val="nil"/>
            </w:tcBorders>
            <w:vAlign w:val="center"/>
            <w:hideMark/>
          </w:tcPr>
          <w:p w14:paraId="5237D1E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777.3</w:t>
            </w:r>
          </w:p>
        </w:tc>
        <w:tc>
          <w:tcPr>
            <w:tcW w:w="1134" w:type="dxa"/>
            <w:tcBorders>
              <w:top w:val="single" w:sz="6" w:space="0" w:color="8C8C8C"/>
              <w:left w:val="nil"/>
              <w:bottom w:val="single" w:sz="6" w:space="0" w:color="8C8C8C"/>
              <w:right w:val="nil"/>
            </w:tcBorders>
            <w:vAlign w:val="center"/>
            <w:hideMark/>
          </w:tcPr>
          <w:p w14:paraId="427C4DC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873.1</w:t>
            </w:r>
          </w:p>
        </w:tc>
        <w:tc>
          <w:tcPr>
            <w:tcW w:w="1276" w:type="dxa"/>
            <w:tcBorders>
              <w:top w:val="single" w:sz="6" w:space="0" w:color="8C8C8C"/>
              <w:left w:val="nil"/>
              <w:bottom w:val="single" w:sz="6" w:space="0" w:color="8C8C8C"/>
              <w:right w:val="nil"/>
            </w:tcBorders>
            <w:vAlign w:val="center"/>
          </w:tcPr>
          <w:p w14:paraId="35BFBFDA"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427.8</w:t>
            </w:r>
          </w:p>
        </w:tc>
        <w:tc>
          <w:tcPr>
            <w:tcW w:w="1134" w:type="dxa"/>
            <w:tcBorders>
              <w:top w:val="single" w:sz="6" w:space="0" w:color="8C8C8C"/>
              <w:left w:val="nil"/>
              <w:bottom w:val="single" w:sz="6" w:space="0" w:color="8C8C8C"/>
              <w:right w:val="nil"/>
            </w:tcBorders>
            <w:vAlign w:val="center"/>
          </w:tcPr>
          <w:p w14:paraId="182FE6C3"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254.0</w:t>
            </w:r>
          </w:p>
        </w:tc>
        <w:tc>
          <w:tcPr>
            <w:tcW w:w="1233" w:type="dxa"/>
            <w:tcBorders>
              <w:top w:val="single" w:sz="6" w:space="0" w:color="8C8C8C"/>
              <w:left w:val="nil"/>
              <w:bottom w:val="single" w:sz="6" w:space="0" w:color="8C8C8C"/>
              <w:right w:val="nil"/>
            </w:tcBorders>
            <w:vAlign w:val="center"/>
            <w:hideMark/>
          </w:tcPr>
          <w:p w14:paraId="00B4952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2 863.8</w:t>
            </w:r>
          </w:p>
        </w:tc>
        <w:tc>
          <w:tcPr>
            <w:tcW w:w="1176" w:type="dxa"/>
            <w:tcBorders>
              <w:top w:val="single" w:sz="6" w:space="0" w:color="8C8C8C"/>
              <w:left w:val="nil"/>
              <w:bottom w:val="single" w:sz="6" w:space="0" w:color="8C8C8C"/>
              <w:right w:val="nil"/>
            </w:tcBorders>
            <w:vAlign w:val="center"/>
            <w:hideMark/>
          </w:tcPr>
          <w:p w14:paraId="2ACA58C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16.3%</w:t>
            </w:r>
          </w:p>
        </w:tc>
      </w:tr>
    </w:tbl>
    <w:p w14:paraId="12BE1B47" w14:textId="77777777" w:rsidR="00D933B7" w:rsidRDefault="00D933B7" w:rsidP="00D933B7">
      <w:pPr>
        <w:pStyle w:val="ListParagraph"/>
        <w:ind w:left="360"/>
        <w:rPr>
          <w:lang w:eastAsia="en-GB"/>
        </w:rPr>
      </w:pPr>
    </w:p>
    <w:p w14:paraId="22292C14" w14:textId="77777777" w:rsidR="00D933B7" w:rsidRDefault="00D933B7" w:rsidP="00373960">
      <w:pPr>
        <w:pStyle w:val="ListParagraph"/>
        <w:numPr>
          <w:ilvl w:val="0"/>
          <w:numId w:val="9"/>
        </w:numPr>
        <w:spacing w:after="240" w:line="264" w:lineRule="auto"/>
        <w:rPr>
          <w:lang w:eastAsia="en-GB"/>
        </w:rPr>
      </w:pPr>
      <w:r>
        <w:rPr>
          <w:lang w:eastAsia="en-GB"/>
        </w:rPr>
        <w:t xml:space="preserve">Erasmus+ is heavily mobilised to respond to the necessary digital transformation of education and training, youth and sport. The year 2022 saw the launch of the SALTO digital resource centre, with the aim of supporting the qualitative implementation of the digital priority in the programme and for bringing programme and policy closer in the field of digital education. To this end, relevant guidelines for the creation and implementation of a digital strategy in Erasmus+ were launched in 2024. </w:t>
      </w:r>
    </w:p>
    <w:p w14:paraId="208CBCB8" w14:textId="77777777" w:rsidR="00D933B7" w:rsidRDefault="00D933B7" w:rsidP="00373960">
      <w:pPr>
        <w:pStyle w:val="ListParagraph"/>
        <w:numPr>
          <w:ilvl w:val="0"/>
          <w:numId w:val="9"/>
        </w:numPr>
        <w:spacing w:after="240" w:line="264" w:lineRule="auto"/>
        <w:rPr>
          <w:lang w:eastAsia="en-GB"/>
        </w:rPr>
      </w:pPr>
      <w:r>
        <w:rPr>
          <w:lang w:eastAsia="en-GB"/>
        </w:rPr>
        <w:t>The mobility actions of the programme provide an increased number of opportunities to acquire and develop digital skills, through initiatives such as the digital opportunity traineeships scheme. The programme also complements physical mobility by promoting distance and blended learning. Moreover, it has a broad offer of learning opportunities focusing on basic and advanced digital competence development and virtual exchanges, and it supports cooperation projects on digital education.</w:t>
      </w:r>
    </w:p>
    <w:p w14:paraId="52309893" w14:textId="77777777" w:rsidR="00D933B7" w:rsidRDefault="00D933B7" w:rsidP="00373960">
      <w:pPr>
        <w:pStyle w:val="ListParagraph"/>
        <w:numPr>
          <w:ilvl w:val="0"/>
          <w:numId w:val="9"/>
        </w:numPr>
        <w:spacing w:after="240" w:line="264" w:lineRule="auto"/>
        <w:rPr>
          <w:lang w:eastAsia="en-GB"/>
        </w:rPr>
      </w:pPr>
      <w:r>
        <w:rPr>
          <w:lang w:eastAsia="en-GB"/>
        </w:rPr>
        <w:t>The programme supports the implementation of the 2021-2027 Digital Education Action Plan. In line with the action plan priorities, the programme contributes to the development of digital skills and competences, promotes accessible and high-quality digital learning, fosters teachers’ capacity to use digital tools, services and content to enhance student learning and develop student digital skills, provides blended learning opportunities (combinations of more than one approach to the learning process, blending school-site and distance-learning environments, and digital and non-digital learning tools). Erasmus+ also supports European online platforms for virtual cooperation and digital education.</w:t>
      </w:r>
    </w:p>
    <w:p w14:paraId="2D5A2AAA" w14:textId="77777777" w:rsidR="00D933B7" w:rsidRDefault="00D933B7" w:rsidP="00373960">
      <w:pPr>
        <w:pStyle w:val="ListParagraph"/>
        <w:numPr>
          <w:ilvl w:val="0"/>
          <w:numId w:val="9"/>
        </w:numPr>
        <w:spacing w:after="240" w:line="264" w:lineRule="auto"/>
        <w:rPr>
          <w:lang w:eastAsia="en-GB"/>
        </w:rPr>
      </w:pPr>
      <w:r>
        <w:rPr>
          <w:lang w:eastAsia="en-GB"/>
        </w:rPr>
        <w:t>Following the 2023 adoption of the digital education and skills package, consisting of two Council recommendations, one on key enabling factors for successful digital education and training and one on the provision of digital skills and competences, two expert groups were set up on: (i) the development of guidelines and quality requirements for accessible, well-designed and high-quality digital education content, and (ii) the development of guidelines on high-quality informatics. In the Communication on the Digital Education Action Plan 2021-2027, the Commission committed to undertake its comprehensive review in 2024 and propose additional or new measures if necessary. Consultation activities were launched in April 2024, and a series of stakeholder-focused events took place throughout 2024 and 2025. Additional consultation activities will be carried out in the first half of 2026. The results of the consultation process and evidence gathering will be published as a Commission Staff Working Document, which will accompany the 2030 Roadmap on the future of digital education and skills. Throughout 2024, the Commission continued to implement the ‘SELFIE’ tool (‘self-reflection on effective learning by fostering the use of innovative educational technologies’), which currently has been used by 6.7</w:t>
      </w:r>
      <w:r>
        <w:rPr>
          <w:rFonts w:ascii="Calibri" w:hAnsi="Calibri" w:cs="Calibri"/>
          <w:lang w:eastAsia="en-GB"/>
        </w:rPr>
        <w:t> </w:t>
      </w:r>
      <w:r>
        <w:rPr>
          <w:lang w:eastAsia="en-GB"/>
        </w:rPr>
        <w:t>million users in 32</w:t>
      </w:r>
      <w:r>
        <w:rPr>
          <w:rFonts w:ascii="Calibri" w:hAnsi="Calibri" w:cs="Calibri"/>
          <w:lang w:eastAsia="en-GB"/>
        </w:rPr>
        <w:t> </w:t>
      </w:r>
      <w:r>
        <w:rPr>
          <w:lang w:eastAsia="en-GB"/>
        </w:rPr>
        <w:t>875 schools in 88 countries.</w:t>
      </w:r>
    </w:p>
    <w:p w14:paraId="77238316" w14:textId="77777777" w:rsidR="00D933B7" w:rsidRDefault="00D933B7" w:rsidP="00373960">
      <w:pPr>
        <w:pStyle w:val="ListParagraph"/>
        <w:numPr>
          <w:ilvl w:val="0"/>
          <w:numId w:val="9"/>
        </w:numPr>
        <w:spacing w:after="240" w:line="264" w:lineRule="auto"/>
        <w:rPr>
          <w:lang w:eastAsia="en-GB"/>
        </w:rPr>
      </w:pPr>
      <w:r>
        <w:rPr>
          <w:lang w:eastAsia="en-GB"/>
        </w:rPr>
        <w:t>The European Digital Education Hub was launched in 2022. In December 2024, the hub community counted 6</w:t>
      </w:r>
      <w:r>
        <w:rPr>
          <w:rFonts w:ascii="Calibri" w:hAnsi="Calibri" w:cs="Calibri"/>
          <w:lang w:eastAsia="en-GB"/>
        </w:rPr>
        <w:t> </w:t>
      </w:r>
      <w:r>
        <w:rPr>
          <w:lang w:eastAsia="en-GB"/>
        </w:rPr>
        <w:t>000 members. Six squads were established, gathering around 25 members focusing on topics such as hybrid learning spaces, safety and security, immersive learning, digital wellbeing, featuring and explainable AI. The higher education interoperability workgroup, established within the hub, produced in December 2024 a draft version of the higher education interoperability framework, offering practical guidelines and tools to enable interoperability among learning and teaching systems in higher education. These guidelines and tools were tested by the workgroup, in preparation for the framework’s official launch in February 2025.</w:t>
      </w:r>
    </w:p>
    <w:p w14:paraId="2868E033" w14:textId="77777777" w:rsidR="00D933B7" w:rsidRDefault="00D933B7" w:rsidP="00373960">
      <w:pPr>
        <w:pStyle w:val="ListParagraph"/>
        <w:numPr>
          <w:ilvl w:val="0"/>
          <w:numId w:val="9"/>
        </w:numPr>
        <w:spacing w:after="240" w:line="264" w:lineRule="auto"/>
        <w:rPr>
          <w:lang w:eastAsia="en-GB"/>
        </w:rPr>
      </w:pPr>
      <w:r>
        <w:rPr>
          <w:lang w:eastAsia="en-GB"/>
        </w:rPr>
        <w:t>The European Student Card Initiative aims at making it as easy as possible for students across Europe to be mobile. Through its key components –the Erasmus+ Mobile App, the European Student Card and the digitalisation of student mobility management via Erasmus Without Paper– the initiative constitutes a real revolution for the simplification of the way higher education institutions manage student mobility. By the end of 2025, the Erasmus+ Mobile App had been downloaded more than 275</w:t>
      </w:r>
      <w:r>
        <w:rPr>
          <w:rFonts w:ascii="Calibri" w:hAnsi="Calibri" w:cs="Calibri"/>
          <w:lang w:eastAsia="en-GB"/>
        </w:rPr>
        <w:t> </w:t>
      </w:r>
      <w:r>
        <w:rPr>
          <w:lang w:eastAsia="en-GB"/>
        </w:rPr>
        <w:t>000 times and 4.4</w:t>
      </w:r>
      <w:r>
        <w:rPr>
          <w:rFonts w:ascii="Calibri" w:hAnsi="Calibri" w:cs="Calibri"/>
          <w:lang w:eastAsia="en-GB"/>
        </w:rPr>
        <w:t> </w:t>
      </w:r>
      <w:r>
        <w:rPr>
          <w:lang w:eastAsia="en-GB"/>
        </w:rPr>
        <w:t>million European Student Cards had been produced. The Erasmus Without Paper network has become the default option for higher education institutions to prepare intra-European student mobility for studies. By the end of 2025, a total of 290</w:t>
      </w:r>
      <w:r>
        <w:rPr>
          <w:rFonts w:ascii="Calibri" w:hAnsi="Calibri" w:cs="Calibri"/>
          <w:lang w:eastAsia="en-GB"/>
        </w:rPr>
        <w:t> </w:t>
      </w:r>
      <w:r>
        <w:rPr>
          <w:lang w:eastAsia="en-GB"/>
        </w:rPr>
        <w:t>000 interinstitutional agreements and 540</w:t>
      </w:r>
      <w:r>
        <w:rPr>
          <w:rFonts w:ascii="Calibri" w:hAnsi="Calibri" w:cs="Calibri"/>
          <w:lang w:eastAsia="en-GB"/>
        </w:rPr>
        <w:t> </w:t>
      </w:r>
      <w:r>
        <w:rPr>
          <w:lang w:eastAsia="en-GB"/>
        </w:rPr>
        <w:t>000 learning agreements had been digitally exchanged and approved by partners.</w:t>
      </w:r>
    </w:p>
    <w:p w14:paraId="5A6DCC15" w14:textId="77777777" w:rsidR="00D933B7" w:rsidRDefault="00D933B7" w:rsidP="00373960">
      <w:pPr>
        <w:pStyle w:val="ListParagraph"/>
        <w:numPr>
          <w:ilvl w:val="0"/>
          <w:numId w:val="9"/>
        </w:numPr>
        <w:spacing w:after="240" w:line="264" w:lineRule="auto"/>
        <w:rPr>
          <w:lang w:eastAsia="en-GB"/>
        </w:rPr>
      </w:pPr>
      <w:r>
        <w:rPr>
          <w:lang w:eastAsia="en-GB"/>
        </w:rPr>
        <w:t xml:space="preserve">The yearly contribution to digital objectives is, among others, based on beneficiary organisations’ applications for receiving funding for cooperation projects (Key action 2) with digital-related topics. Results also include centralised projects supporting digital education and managed directly by DG Education, Youth, Sport and Culture, and digital platforms supporting learners, staff and organisations. </w:t>
      </w:r>
    </w:p>
    <w:p w14:paraId="413B2D60" w14:textId="77777777" w:rsidR="00D933B7" w:rsidRDefault="00D933B7" w:rsidP="00373960">
      <w:pPr>
        <w:pStyle w:val="ListParagraph"/>
        <w:numPr>
          <w:ilvl w:val="0"/>
          <w:numId w:val="9"/>
        </w:numPr>
        <w:spacing w:after="240" w:line="264" w:lineRule="auto"/>
        <w:rPr>
          <w:lang w:eastAsia="en-GB"/>
        </w:rPr>
      </w:pPr>
      <w:r>
        <w:rPr>
          <w:lang w:eastAsia="en-GB"/>
        </w:rPr>
        <w:t>The data are provisional as the final results will only be available upon completion of the projects (normally 2-3 years after they start).</w:t>
      </w:r>
    </w:p>
    <w:p w14:paraId="16489D5C" w14:textId="77777777" w:rsidR="00D933B7" w:rsidRDefault="00D933B7" w:rsidP="00F72C99">
      <w:pPr>
        <w:pStyle w:val="Heading3"/>
      </w:pPr>
      <w:r>
        <w:t>Contribution to strategic technologies (STEP)</w:t>
      </w:r>
    </w:p>
    <w:p w14:paraId="7AC991F5" w14:textId="77777777" w:rsidR="00D933B7" w:rsidRDefault="00D933B7" w:rsidP="00D933B7">
      <w:pPr>
        <w:pStyle w:val="ListParagraph"/>
        <w:ind w:left="360"/>
        <w:rPr>
          <w:lang w:eastAsia="en-GB"/>
        </w:rPr>
      </w:pPr>
    </w:p>
    <w:p w14:paraId="21F16568" w14:textId="77777777" w:rsidR="00D933B7" w:rsidRDefault="00D933B7" w:rsidP="00373960">
      <w:pPr>
        <w:pStyle w:val="ListParagraph"/>
        <w:numPr>
          <w:ilvl w:val="0"/>
          <w:numId w:val="9"/>
        </w:numPr>
        <w:spacing w:after="240" w:line="264" w:lineRule="auto"/>
        <w:rPr>
          <w:lang w:eastAsia="en-GB"/>
        </w:rPr>
      </w:pPr>
      <w:r>
        <w:rPr>
          <w:lang w:eastAsia="en-GB"/>
        </w:rPr>
        <w:t xml:space="preserve">Not applicable </w:t>
      </w:r>
    </w:p>
    <w:p w14:paraId="44CC14EE" w14:textId="77777777" w:rsidR="00D933B7" w:rsidRDefault="00D933B7" w:rsidP="00D933B7">
      <w:pPr>
        <w:rPr>
          <w:b/>
          <w:bCs/>
        </w:rPr>
      </w:pPr>
    </w:p>
    <w:p w14:paraId="644BD99B" w14:textId="77777777" w:rsidR="00D933B7" w:rsidRDefault="00D933B7" w:rsidP="00F72C99">
      <w:pPr>
        <w:pStyle w:val="Heading3"/>
      </w:pPr>
      <w:r>
        <w:t>Contribution to reforms</w:t>
      </w:r>
    </w:p>
    <w:p w14:paraId="4CE805C5" w14:textId="77777777" w:rsidR="00D933B7" w:rsidRDefault="00D933B7" w:rsidP="00D933B7">
      <w:pPr>
        <w:pStyle w:val="ListParagraph"/>
        <w:ind w:left="360"/>
        <w:rPr>
          <w:lang w:eastAsia="en-GB"/>
        </w:rPr>
      </w:pPr>
    </w:p>
    <w:p w14:paraId="7C323712" w14:textId="77777777" w:rsidR="00D933B7" w:rsidRPr="006009EC" w:rsidRDefault="00D933B7" w:rsidP="00373960">
      <w:pPr>
        <w:pStyle w:val="ListParagraph"/>
        <w:numPr>
          <w:ilvl w:val="0"/>
          <w:numId w:val="9"/>
        </w:numPr>
        <w:spacing w:after="240" w:line="264" w:lineRule="auto"/>
        <w:rPr>
          <w:lang w:eastAsia="en-GB"/>
        </w:rPr>
      </w:pPr>
      <w:r>
        <w:t xml:space="preserve">Not applicable </w:t>
      </w:r>
      <w:r>
        <w:rPr>
          <w:b/>
          <w:bCs/>
        </w:rPr>
        <w:br w:type="page"/>
      </w:r>
    </w:p>
    <w:p w14:paraId="2D77ABF2" w14:textId="77777777" w:rsidR="00D933B7" w:rsidRPr="007863E8" w:rsidRDefault="00D933B7" w:rsidP="00D933B7">
      <w:pPr>
        <w:keepNext/>
        <w:keepLines/>
        <w:spacing w:before="600" w:line="240" w:lineRule="auto"/>
        <w:ind w:left="357"/>
        <w:outlineLvl w:val="4"/>
        <w:rPr>
          <w:b/>
          <w:bCs/>
          <w:sz w:val="2"/>
          <w:szCs w:val="2"/>
        </w:rPr>
      </w:pPr>
    </w:p>
    <w:p w14:paraId="630C26DF"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6AEDE784"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643C2F8C" w14:textId="77777777" w:rsidR="00D933B7" w:rsidRPr="0047239D" w:rsidRDefault="00D933B7">
            <w:pPr>
              <w:jc w:val="left"/>
              <w:rPr>
                <w:lang w:eastAsia="en-GB"/>
              </w:rPr>
            </w:pPr>
            <w:r>
              <w:rPr>
                <w:lang w:eastAsia="en-GB"/>
              </w:rPr>
              <w:t>SDG</w:t>
            </w:r>
          </w:p>
        </w:tc>
        <w:tc>
          <w:tcPr>
            <w:tcW w:w="2410" w:type="dxa"/>
            <w:vAlign w:val="center"/>
          </w:tcPr>
          <w:p w14:paraId="73F8F555"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0E8B82A"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1CAF889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3D79F00" w14:textId="13875245" w:rsidR="00D933B7" w:rsidRPr="0047239D" w:rsidRDefault="00AA26CE">
            <w:pPr>
              <w:rPr>
                <w:b w:val="0"/>
                <w:lang w:eastAsia="en-GB"/>
              </w:rPr>
            </w:pPr>
            <w:r w:rsidRPr="007B1F5B">
              <w:rPr>
                <w:b w:val="0"/>
                <w:lang w:eastAsia="en-GB"/>
              </w:rPr>
              <w:t>SDG3: Ensure healthy lives and promote well-being for all at all ages</w:t>
            </w:r>
          </w:p>
        </w:tc>
        <w:tc>
          <w:tcPr>
            <w:tcW w:w="2410" w:type="dxa"/>
          </w:tcPr>
          <w:p w14:paraId="41FB9A24"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6C553A6E"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The mobility project ‘staying strong’ has been designed to support the physical, mental, and emotional well-being of young people by promoting healthy ways to manage stress and anxiety. Through workshops, sports, creative activities, and non-formal education, participants developed confidence, healthy habits, and important soft skills. By working together and sharing their experiences locally, they learned how small lifestyle changes can improve personal well-being and strengthen their communities.</w:t>
            </w:r>
          </w:p>
        </w:tc>
      </w:tr>
      <w:tr w:rsidR="00D933B7" w:rsidRPr="0047239D" w14:paraId="3BE9CA0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518FC94" w14:textId="496BD691" w:rsidR="00D933B7" w:rsidRPr="0047239D" w:rsidRDefault="00D7426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7A9E71CF"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2B810D4F" w14:textId="77777777" w:rsidR="00D933B7" w:rsidRDefault="00D933B7">
            <w:pPr>
              <w:cnfStyle w:val="000000010000" w:firstRow="0" w:lastRow="0" w:firstColumn="0" w:lastColumn="0" w:oddVBand="0" w:evenVBand="0" w:oddHBand="0" w:evenHBand="1" w:firstRowFirstColumn="0" w:firstRowLastColumn="0" w:lastRowFirstColumn="0" w:lastRowLastColumn="0"/>
            </w:pPr>
            <w:r>
              <w:t>The ‘share the music for inclusive learning in education’ (Smile) project was designed to support teachers in addressing this challenge by providing a practical framework and showcasing best practices for managing inclusion and diversity in education. Its primary goal is to offer pre-primary and primary school teachers new knowledge, key competencies and ready-to-use educational materials to effectively use music as a pedagogical tool for inclusive education.</w:t>
            </w:r>
          </w:p>
          <w:p w14:paraId="10E853F6"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Additionally, the project aims to help teachers develop their social and digital skills through its digital repository and online training resources. While the project has been designed for teachers, the ultimate beneficiaries are the students, whose well-being and academic performance are expected to improve as a result of these integrated inclusive practices.</w:t>
            </w:r>
          </w:p>
        </w:tc>
      </w:tr>
      <w:tr w:rsidR="00D933B7" w:rsidRPr="0047239D" w14:paraId="04C7BCC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2F92BB8" w14:textId="491346AD" w:rsidR="00D933B7" w:rsidRPr="0047239D" w:rsidRDefault="00FD0B5E">
            <w:pPr>
              <w:rPr>
                <w:b w:val="0"/>
                <w:lang w:eastAsia="en-GB"/>
              </w:rPr>
            </w:pPr>
            <w:r w:rsidRPr="0084135A">
              <w:rPr>
                <w:b w:val="0"/>
                <w:lang w:eastAsia="en-GB"/>
              </w:rPr>
              <w:t>SDG5: Achieve gender equality and empower all women and girls</w:t>
            </w:r>
          </w:p>
        </w:tc>
        <w:tc>
          <w:tcPr>
            <w:tcW w:w="2410" w:type="dxa"/>
          </w:tcPr>
          <w:p w14:paraId="7C0EE0E5"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61D6B417" w14:textId="23E86430" w:rsidR="00D933B7" w:rsidRPr="00590300" w:rsidRDefault="00D933B7">
            <w:pPr>
              <w:cnfStyle w:val="000000100000" w:firstRow="0" w:lastRow="0" w:firstColumn="0" w:lastColumn="0" w:oddVBand="0" w:evenVBand="0" w:oddHBand="1" w:evenHBand="0" w:firstRowFirstColumn="0" w:firstRowLastColumn="0" w:lastRowFirstColumn="0" w:lastRowLastColumn="0"/>
            </w:pPr>
            <w:r>
              <w:t>The general objective of the project ‘step forward for women in basketball’ (Promise) is to promote the inclusion and participation of girls and women in basketball at all levels of responsibility through the design, implementation and evaluation of a holistic intervention programme. The project is fully aligned with the Erasmus+ Sport specific priority ‘combating violence and tackling racism, discrimination, and intolerance in sport (including gender equality)’. It conducts focus groups involving all participant federations and 216 European stakeholders to assess the current situation of women in basketball, along with the programme methodology, which will be implemented in all six of the countries involved (Bulgaria, France, Ireland, Kosovo</w:t>
            </w:r>
            <w:r>
              <w:rPr>
                <w:rFonts w:ascii="Calibri" w:hAnsi="Calibri" w:cs="Calibri"/>
              </w:rPr>
              <w:t> </w:t>
            </w:r>
            <w:r>
              <w:t>(</w:t>
            </w:r>
            <w:r>
              <w:rPr>
                <w:vertAlign w:val="superscript"/>
              </w:rPr>
              <w:footnoteReference w:id="40"/>
            </w:r>
            <w:r>
              <w:t>), Portugal and Spain).</w:t>
            </w:r>
          </w:p>
        </w:tc>
      </w:tr>
      <w:tr w:rsidR="00D933B7" w:rsidRPr="0047239D" w14:paraId="080F7B6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DA22A1B" w14:textId="038B3810" w:rsidR="00D933B7" w:rsidRPr="0047239D"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51364BC3"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2B055EB8"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The project ‘fast-tracking women into new tech careers and supporting successful female-led start-ups’ (Femme forward) is a forward-looking project targeting the low representation of women in digital jobs and start-ups. Through an innovative and comprehensive training programme, women with various backgrounds are empowered to either start a career in tech or employ their experience and knowledge to set up a tech start-up. The project supports women with various backgrounds with a special focus on: migrants and refugees whose qualifications are not recognised in the EU; professionals and women who want to change careers for better job prospects; young graduates with non-tech degrees who want to move into tech positions; women who have a tech business idea and want to make it a reality; women re-entering the labour market after maternity, etc.</w:t>
            </w:r>
          </w:p>
        </w:tc>
      </w:tr>
      <w:tr w:rsidR="00D933B7" w:rsidRPr="0047239D" w14:paraId="0109D4D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4FD1D77" w14:textId="0EF26FCB" w:rsidR="00D933B7" w:rsidRPr="0047239D" w:rsidRDefault="00C17957">
            <w:pPr>
              <w:rPr>
                <w:b w:val="0"/>
                <w:lang w:eastAsia="en-GB"/>
              </w:rPr>
            </w:pPr>
            <w:r w:rsidRPr="00DB1942">
              <w:rPr>
                <w:b w:val="0"/>
                <w:bCs/>
              </w:rPr>
              <w:t>SDG11: Make cities and human settlements inclusive, safe, resilient and sustainable</w:t>
            </w:r>
          </w:p>
        </w:tc>
        <w:tc>
          <w:tcPr>
            <w:tcW w:w="2410" w:type="dxa"/>
          </w:tcPr>
          <w:p w14:paraId="0D60474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419B61F5"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The project ‘youth and city’ aims to provide training and resources to empower young people to actively participate in the development of their cities. By involving them in the planning process, the project hopes to create more inclusive and environmentally friendly communities.</w:t>
            </w:r>
          </w:p>
        </w:tc>
      </w:tr>
      <w:tr w:rsidR="00D933B7" w:rsidRPr="0047239D" w14:paraId="6AEC279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135FD1C" w14:textId="05B77825"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3F3C1B4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x</w:t>
            </w:r>
          </w:p>
        </w:tc>
        <w:tc>
          <w:tcPr>
            <w:tcW w:w="5772" w:type="dxa"/>
          </w:tcPr>
          <w:p w14:paraId="7FF02F36" w14:textId="77777777" w:rsidR="00D933B7" w:rsidRDefault="00D933B7">
            <w:pPr>
              <w:jc w:val="both"/>
              <w:cnfStyle w:val="000000010000" w:firstRow="0" w:lastRow="0" w:firstColumn="0" w:lastColumn="0" w:oddVBand="0" w:evenVBand="0" w:oddHBand="0" w:evenHBand="1" w:firstRowFirstColumn="0" w:firstRowLastColumn="0" w:lastRowFirstColumn="0" w:lastRowLastColumn="0"/>
            </w:pPr>
            <w:r>
              <w:t>‘La jeunesse européenne contre la crise de l’eau’ is a youth project aimed at mobilising European youth to address the water crisis affecting several European countries by working collaboratively to promote awareness, education, community action, and the implementation of innovative and sustainable solutions for water management.</w:t>
            </w:r>
          </w:p>
          <w:p w14:paraId="3C502D71"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w:t>
            </w:r>
          </w:p>
        </w:tc>
      </w:tr>
      <w:tr w:rsidR="00D933B7" w:rsidRPr="0047239D" w14:paraId="4F8B852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0B76FAD" w14:textId="6BEE59FC" w:rsidR="00D933B7" w:rsidRPr="0047239D" w:rsidRDefault="00C941C9">
            <w:pPr>
              <w:rPr>
                <w:b w:val="0"/>
                <w:lang w:eastAsia="en-GB"/>
              </w:rPr>
            </w:pPr>
            <w:r w:rsidRPr="00C941C9">
              <w:rPr>
                <w:b w:val="0"/>
              </w:rPr>
              <w:t>SDG13: Take urgent action to combat climate change and its impacts</w:t>
            </w:r>
          </w:p>
        </w:tc>
        <w:tc>
          <w:tcPr>
            <w:tcW w:w="2410" w:type="dxa"/>
          </w:tcPr>
          <w:p w14:paraId="1843ECBC"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00DD9436"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The project ‘digitally for climate’ (Digi4clima) established international cooperation to contribute to raising awareness of two global issues – the fight against climate change and digital transformation. It aimed at developing and promoting a digital learning tool on climate change that provides knowledge, raises awareness of environmental sustainability and promotes digital literacy. The tool supports teachers when educating primary school students about the dangerous effects of climate change on earth, developing a caring attitude towards nature, making them aware of the consequences of their daily actions, and encouraging them to live in a more environmentally friendly way.</w:t>
            </w:r>
          </w:p>
        </w:tc>
      </w:tr>
      <w:tr w:rsidR="00D933B7" w:rsidRPr="0047239D" w14:paraId="17CFCF3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6807E87" w14:textId="0741D1A4" w:rsidR="00D933B7" w:rsidRPr="0047239D"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7A82DBB4"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0933805B"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Under the action for ‘Capacity building in higher education’, the project ‘Academic alliance for reconciliation in the field of higher education in peace, conflict transformation, and reconciliation studies in the Middle East and North Africa’ aimed at building capacity in the field of higher education in peace, reconciliation and conflict transformation studies in the Middle East and North Africa.</w:t>
            </w:r>
          </w:p>
        </w:tc>
      </w:tr>
    </w:tbl>
    <w:p w14:paraId="1A4C641E" w14:textId="77777777" w:rsidR="00D933B7" w:rsidRDefault="00D933B7" w:rsidP="00D933B7">
      <w:pPr>
        <w:keepNext/>
        <w:keepLines/>
        <w:spacing w:before="600" w:line="240" w:lineRule="auto"/>
        <w:outlineLvl w:val="4"/>
        <w:rPr>
          <w:b/>
          <w:bCs/>
        </w:rPr>
      </w:pPr>
    </w:p>
    <w:p w14:paraId="7FA99A27" w14:textId="77777777" w:rsidR="00D933B7" w:rsidRDefault="00D933B7" w:rsidP="00D933B7">
      <w:pPr>
        <w:sectPr w:rsidR="00D933B7" w:rsidSect="00D933B7">
          <w:headerReference w:type="even" r:id="rId300"/>
          <w:headerReference w:type="default" r:id="rId301"/>
          <w:footerReference w:type="even" r:id="rId302"/>
          <w:footerReference w:type="default" r:id="rId303"/>
          <w:headerReference w:type="first" r:id="rId304"/>
          <w:footerReference w:type="first" r:id="rId305"/>
          <w:pgSz w:w="11906" w:h="16838"/>
          <w:pgMar w:top="1440" w:right="1133" w:bottom="1440" w:left="1134" w:header="708" w:footer="708" w:gutter="0"/>
          <w:cols w:space="708"/>
          <w:docGrid w:linePitch="360"/>
        </w:sectPr>
      </w:pPr>
    </w:p>
    <w:p w14:paraId="288BC068" w14:textId="585E722E" w:rsidR="00D933B7" w:rsidRPr="00EF1E5B" w:rsidRDefault="00E72117" w:rsidP="00D933B7">
      <w:pPr>
        <w:pStyle w:val="Heading1"/>
      </w:pPr>
      <w:bookmarkStart w:id="65" w:name="toc_sec_20"/>
      <w:bookmarkStart w:id="66" w:name="_Toc228976541"/>
      <w:bookmarkEnd w:id="65"/>
      <w:r>
        <w:t>E</w:t>
      </w:r>
      <w:r w:rsidR="00D933B7" w:rsidRPr="00137E12">
        <w:t>UROPEAN SOLIDARITY CORPS</w:t>
      </w:r>
      <w:bookmarkEnd w:id="66"/>
    </w:p>
    <w:p w14:paraId="14612189" w14:textId="25584C06" w:rsidR="00D933B7" w:rsidRPr="00EF1E5B"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EF1E5B" w14:paraId="69760FE4" w14:textId="77777777">
        <w:trPr>
          <w:trHeight w:val="1584"/>
          <w:jc w:val="left"/>
        </w:trPr>
        <w:tc>
          <w:tcPr>
            <w:tcW w:w="2410" w:type="dxa"/>
          </w:tcPr>
          <w:p w14:paraId="6D5050BF" w14:textId="77777777" w:rsidR="00D933B7" w:rsidRPr="00EF4804" w:rsidRDefault="00D933B7">
            <w:pPr>
              <w:spacing w:before="120" w:after="120"/>
              <w:rPr>
                <w:sz w:val="28"/>
                <w:szCs w:val="28"/>
              </w:rPr>
            </w:pPr>
            <w:r>
              <w:rPr>
                <w:sz w:val="28"/>
                <w:szCs w:val="28"/>
              </w:rPr>
              <w:t>More than 1</w:t>
            </w:r>
            <w:r>
              <w:rPr>
                <w:rFonts w:ascii="Calibri" w:hAnsi="Calibri" w:cs="Calibri"/>
                <w:sz w:val="28"/>
                <w:szCs w:val="28"/>
              </w:rPr>
              <w:t> </w:t>
            </w:r>
            <w:r>
              <w:rPr>
                <w:sz w:val="28"/>
                <w:szCs w:val="28"/>
              </w:rPr>
              <w:t>100</w:t>
            </w:r>
            <w:r>
              <w:rPr>
                <w:rFonts w:ascii="Calibri" w:hAnsi="Calibri" w:cs="Calibri"/>
                <w:sz w:val="28"/>
                <w:szCs w:val="28"/>
              </w:rPr>
              <w:t> </w:t>
            </w:r>
            <w:r>
              <w:rPr>
                <w:sz w:val="28"/>
                <w:szCs w:val="28"/>
              </w:rPr>
              <w:t>000</w:t>
            </w:r>
          </w:p>
          <w:p w14:paraId="3D369045" w14:textId="77777777" w:rsidR="00D933B7" w:rsidRPr="00EF1E5B" w:rsidRDefault="00D933B7">
            <w:pPr>
              <w:spacing w:before="120" w:after="120"/>
            </w:pPr>
            <w:r>
              <w:t>young people have expressed an interest in joining the European Solidarity Corps by registering since the launch of the new-generation programme in 2021.</w:t>
            </w:r>
          </w:p>
        </w:tc>
        <w:tc>
          <w:tcPr>
            <w:cnfStyle w:val="000001000000" w:firstRow="0" w:lastRow="0" w:firstColumn="0" w:lastColumn="0" w:oddVBand="0" w:evenVBand="1" w:oddHBand="0" w:evenHBand="0" w:firstRowFirstColumn="0" w:firstRowLastColumn="0" w:lastRowFirstColumn="0" w:lastRowLastColumn="0"/>
            <w:tcW w:w="2409" w:type="dxa"/>
          </w:tcPr>
          <w:p w14:paraId="71497BA8" w14:textId="77777777" w:rsidR="00D933B7" w:rsidRPr="00EF1E5B" w:rsidRDefault="00D933B7">
            <w:pPr>
              <w:spacing w:before="120" w:after="120"/>
            </w:pPr>
            <w:r>
              <w:rPr>
                <w:sz w:val="28"/>
                <w:szCs w:val="28"/>
              </w:rPr>
              <w:t>More than 12</w:t>
            </w:r>
            <w:r>
              <w:rPr>
                <w:rFonts w:ascii="Calibri" w:hAnsi="Calibri" w:cs="Calibri"/>
                <w:sz w:val="28"/>
                <w:szCs w:val="28"/>
              </w:rPr>
              <w:t> </w:t>
            </w:r>
            <w:r>
              <w:rPr>
                <w:sz w:val="28"/>
                <w:szCs w:val="28"/>
              </w:rPr>
              <w:t>000</w:t>
            </w:r>
          </w:p>
          <w:p w14:paraId="2B19DF02" w14:textId="77777777" w:rsidR="00D933B7" w:rsidRPr="00EF1E5B" w:rsidRDefault="00D933B7">
            <w:r>
              <w:t>projects have received programme grants since the launch of the programme in 2021.</w:t>
            </w:r>
          </w:p>
        </w:tc>
        <w:tc>
          <w:tcPr>
            <w:tcW w:w="2410" w:type="dxa"/>
            <w:tcBorders>
              <w:bottom w:val="single" w:sz="4" w:space="0" w:color="8C8C8C"/>
            </w:tcBorders>
          </w:tcPr>
          <w:p w14:paraId="1A8D16B0" w14:textId="77777777" w:rsidR="00D933B7" w:rsidRPr="00EF1E5B"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Nearly 5</w:t>
            </w:r>
            <w:r>
              <w:rPr>
                <w:rFonts w:ascii="Calibri" w:hAnsi="Calibri" w:cs="Calibri"/>
                <w:sz w:val="28"/>
                <w:szCs w:val="28"/>
              </w:rPr>
              <w:t> </w:t>
            </w:r>
            <w:r>
              <w:rPr>
                <w:sz w:val="28"/>
                <w:szCs w:val="28"/>
              </w:rPr>
              <w:t>500</w:t>
            </w:r>
          </w:p>
          <w:p w14:paraId="31AC11F0" w14:textId="77777777" w:rsidR="00D933B7" w:rsidRPr="00EF1E5B" w:rsidRDefault="00D933B7">
            <w:pPr>
              <w:spacing w:before="120"/>
              <w:cnfStyle w:val="000000000000" w:firstRow="0" w:lastRow="0" w:firstColumn="0" w:lastColumn="0" w:oddVBand="0" w:evenVBand="0" w:oddHBand="0" w:evenHBand="0" w:firstRowFirstColumn="0" w:firstRowLastColumn="0" w:lastRowFirstColumn="0" w:lastRowLastColumn="0"/>
            </w:pPr>
            <w:r>
              <w:t>organisations have participated in projects supported by the programme since its launch in 2021.</w:t>
            </w:r>
          </w:p>
        </w:tc>
        <w:tc>
          <w:tcPr>
            <w:cnfStyle w:val="000001000000" w:firstRow="0" w:lastRow="0" w:firstColumn="0" w:lastColumn="0" w:oddVBand="0" w:evenVBand="1" w:oddHBand="0" w:evenHBand="0" w:firstRowFirstColumn="0" w:firstRowLastColumn="0" w:lastRowFirstColumn="0" w:lastRowLastColumn="0"/>
            <w:tcW w:w="2410" w:type="dxa"/>
          </w:tcPr>
          <w:p w14:paraId="31390047" w14:textId="77777777" w:rsidR="00D933B7" w:rsidRPr="00EF1E5B" w:rsidRDefault="00D933B7">
            <w:pPr>
              <w:spacing w:before="120" w:after="120"/>
              <w:rPr>
                <w:sz w:val="28"/>
                <w:szCs w:val="28"/>
              </w:rPr>
            </w:pPr>
            <w:r>
              <w:rPr>
                <w:sz w:val="28"/>
                <w:szCs w:val="28"/>
              </w:rPr>
              <w:t>More than 120</w:t>
            </w:r>
            <w:r>
              <w:rPr>
                <w:rFonts w:ascii="Calibri" w:hAnsi="Calibri" w:cs="Calibri"/>
                <w:sz w:val="28"/>
                <w:szCs w:val="28"/>
              </w:rPr>
              <w:t> </w:t>
            </w:r>
            <w:r>
              <w:rPr>
                <w:sz w:val="28"/>
                <w:szCs w:val="28"/>
              </w:rPr>
              <w:t>000</w:t>
            </w:r>
          </w:p>
          <w:p w14:paraId="72CC6055" w14:textId="77777777" w:rsidR="00D933B7" w:rsidRPr="00EF1E5B" w:rsidRDefault="00D933B7">
            <w:pPr>
              <w:spacing w:before="120" w:after="120"/>
            </w:pPr>
            <w:r>
              <w:t>opportunities for young people have been created under the programme since 2021.</w:t>
            </w:r>
          </w:p>
          <w:p w14:paraId="25989417" w14:textId="77777777" w:rsidR="00D933B7" w:rsidRPr="00EF1E5B" w:rsidRDefault="00D933B7">
            <w:pPr>
              <w:spacing w:before="120" w:after="120"/>
              <w:rPr>
                <w:sz w:val="28"/>
                <w:szCs w:val="28"/>
              </w:rPr>
            </w:pPr>
          </w:p>
        </w:tc>
      </w:tr>
      <w:tr w:rsidR="00D933B7" w:rsidRPr="00EF1E5B" w14:paraId="63903979" w14:textId="77777777">
        <w:trPr>
          <w:trHeight w:val="1034"/>
          <w:jc w:val="left"/>
        </w:trPr>
        <w:tc>
          <w:tcPr>
            <w:tcW w:w="2410" w:type="dxa"/>
          </w:tcPr>
          <w:p w14:paraId="714CA05A" w14:textId="77777777" w:rsidR="00D933B7" w:rsidRPr="00EF1E5B" w:rsidRDefault="00D933B7">
            <w:pPr>
              <w:spacing w:before="120" w:after="120"/>
            </w:pPr>
            <w:r>
              <w:rPr>
                <w:sz w:val="28"/>
                <w:szCs w:val="28"/>
              </w:rPr>
              <w:t>More than 50%</w:t>
            </w:r>
          </w:p>
          <w:p w14:paraId="23B08692" w14:textId="77777777" w:rsidR="00D933B7" w:rsidRPr="00EF1E5B" w:rsidRDefault="00D933B7">
            <w:pPr>
              <w:spacing w:before="120" w:after="120"/>
            </w:pPr>
            <w:r>
              <w:t>of participants in volunteering activities since 2021 have been people with fewer opportunities.</w:t>
            </w:r>
          </w:p>
        </w:tc>
        <w:tc>
          <w:tcPr>
            <w:cnfStyle w:val="000001000000" w:firstRow="0" w:lastRow="0" w:firstColumn="0" w:lastColumn="0" w:oddVBand="0" w:evenVBand="1" w:oddHBand="0" w:evenHBand="0" w:firstRowFirstColumn="0" w:firstRowLastColumn="0" w:lastRowFirstColumn="0" w:lastRowLastColumn="0"/>
            <w:tcW w:w="2409" w:type="dxa"/>
          </w:tcPr>
          <w:p w14:paraId="46275BD7" w14:textId="77777777" w:rsidR="00D933B7" w:rsidRPr="00EF1E5B" w:rsidRDefault="00D933B7">
            <w:pPr>
              <w:spacing w:before="120" w:after="120"/>
            </w:pPr>
            <w:r>
              <w:rPr>
                <w:sz w:val="28"/>
                <w:szCs w:val="28"/>
              </w:rPr>
              <w:t>About 63%</w:t>
            </w:r>
          </w:p>
          <w:p w14:paraId="6EFB27E9" w14:textId="77777777" w:rsidR="00D933B7" w:rsidRPr="00EF1E5B" w:rsidRDefault="00D933B7">
            <w:pPr>
              <w:spacing w:before="120" w:after="120"/>
            </w:pPr>
            <w:r>
              <w:t>of the total number of programme participants since its launch in 2021 have been women.</w:t>
            </w:r>
          </w:p>
        </w:tc>
        <w:tc>
          <w:tcPr>
            <w:tcW w:w="2410" w:type="dxa"/>
            <w:tcBorders>
              <w:bottom w:val="single" w:sz="4" w:space="0" w:color="8C8C8C"/>
            </w:tcBorders>
          </w:tcPr>
          <w:p w14:paraId="3437098F" w14:textId="77777777" w:rsidR="00D933B7" w:rsidRPr="00EF1E5B"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3E768CCA" w14:textId="77777777" w:rsidR="00D933B7" w:rsidRPr="00EF1E5B"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6503F30D" w14:textId="77777777" w:rsidR="00D933B7" w:rsidRPr="00EF1E5B" w:rsidRDefault="00D933B7">
            <w:pPr>
              <w:spacing w:before="120" w:after="120"/>
              <w:rPr>
                <w:sz w:val="28"/>
                <w:szCs w:val="28"/>
              </w:rPr>
            </w:pPr>
          </w:p>
        </w:tc>
      </w:tr>
    </w:tbl>
    <w:p w14:paraId="2EF9CB8C" w14:textId="77777777" w:rsidR="00D933B7" w:rsidRPr="00EF1E5B"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4002859D" w14:textId="77777777" w:rsidR="00D933B7" w:rsidRPr="00EF1E5B"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3BCCA403" w14:textId="77777777" w:rsidR="00D933B7" w:rsidRPr="00EF1E5B"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4BCE7F9" w14:textId="77777777" w:rsidR="00D933B7" w:rsidRPr="00EF1E5B"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4E1C0FFA" w14:textId="77777777" w:rsidR="00D933B7" w:rsidRPr="00EF1E5B"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EF1E5B" w14:paraId="21B442FA"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259DBF77" w14:textId="77777777" w:rsidR="00D933B7" w:rsidRPr="00EF1E5B"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2FC7034F"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0D6C7B1"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AB78A8C"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E4AEE01"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B999D2B"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F2F3763"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16CB6B9"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2AA7E18"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EF1E5B" w14:paraId="56F2C205" w14:textId="77777777">
        <w:trPr>
          <w:trHeight w:val="300"/>
        </w:trPr>
        <w:tc>
          <w:tcPr>
            <w:tcW w:w="2085" w:type="dxa"/>
            <w:tcBorders>
              <w:top w:val="single" w:sz="6" w:space="0" w:color="8C8C8C"/>
              <w:left w:val="nil"/>
              <w:bottom w:val="single" w:sz="6" w:space="0" w:color="8C8C8C"/>
              <w:right w:val="nil"/>
            </w:tcBorders>
            <w:vAlign w:val="center"/>
            <w:hideMark/>
          </w:tcPr>
          <w:p w14:paraId="1B7A311D" w14:textId="77777777" w:rsidR="00D933B7" w:rsidRPr="00EF1E5B"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39BAD32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135.7</w:t>
            </w:r>
          </w:p>
        </w:tc>
        <w:tc>
          <w:tcPr>
            <w:tcW w:w="930" w:type="dxa"/>
            <w:tcBorders>
              <w:top w:val="single" w:sz="6" w:space="0" w:color="8C8C8C"/>
              <w:left w:val="nil"/>
              <w:bottom w:val="single" w:sz="6" w:space="0" w:color="8C8C8C"/>
              <w:right w:val="nil"/>
            </w:tcBorders>
            <w:hideMark/>
          </w:tcPr>
          <w:p w14:paraId="4F43E3D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141.4</w:t>
            </w:r>
          </w:p>
        </w:tc>
        <w:tc>
          <w:tcPr>
            <w:tcW w:w="930" w:type="dxa"/>
            <w:tcBorders>
              <w:top w:val="single" w:sz="6" w:space="0" w:color="8C8C8C"/>
              <w:left w:val="nil"/>
              <w:bottom w:val="single" w:sz="6" w:space="0" w:color="8C8C8C"/>
              <w:right w:val="nil"/>
            </w:tcBorders>
            <w:hideMark/>
          </w:tcPr>
          <w:p w14:paraId="7A88E3C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144.2</w:t>
            </w:r>
          </w:p>
        </w:tc>
        <w:tc>
          <w:tcPr>
            <w:tcW w:w="930" w:type="dxa"/>
            <w:tcBorders>
              <w:top w:val="single" w:sz="6" w:space="0" w:color="8C8C8C"/>
              <w:left w:val="nil"/>
              <w:bottom w:val="single" w:sz="6" w:space="0" w:color="8C8C8C"/>
              <w:right w:val="nil"/>
            </w:tcBorders>
            <w:hideMark/>
          </w:tcPr>
          <w:p w14:paraId="709660D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144.0</w:t>
            </w:r>
          </w:p>
        </w:tc>
        <w:tc>
          <w:tcPr>
            <w:tcW w:w="930" w:type="dxa"/>
            <w:tcBorders>
              <w:top w:val="single" w:sz="6" w:space="0" w:color="8C8C8C"/>
              <w:left w:val="nil"/>
              <w:bottom w:val="single" w:sz="6" w:space="0" w:color="8C8C8C"/>
              <w:right w:val="nil"/>
            </w:tcBorders>
            <w:hideMark/>
          </w:tcPr>
          <w:p w14:paraId="540E108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146.9</w:t>
            </w:r>
          </w:p>
        </w:tc>
        <w:tc>
          <w:tcPr>
            <w:tcW w:w="930" w:type="dxa"/>
            <w:tcBorders>
              <w:top w:val="single" w:sz="6" w:space="0" w:color="8C8C8C"/>
              <w:left w:val="nil"/>
              <w:bottom w:val="single" w:sz="6" w:space="0" w:color="8C8C8C"/>
              <w:right w:val="nil"/>
            </w:tcBorders>
            <w:hideMark/>
          </w:tcPr>
          <w:p w14:paraId="3A9C6DE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149.8</w:t>
            </w:r>
          </w:p>
        </w:tc>
        <w:tc>
          <w:tcPr>
            <w:tcW w:w="930" w:type="dxa"/>
            <w:tcBorders>
              <w:top w:val="single" w:sz="6" w:space="0" w:color="8C8C8C"/>
              <w:left w:val="nil"/>
              <w:bottom w:val="single" w:sz="6" w:space="0" w:color="8C8C8C"/>
              <w:right w:val="nil"/>
            </w:tcBorders>
            <w:hideMark/>
          </w:tcPr>
          <w:p w14:paraId="1E30D12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152.9</w:t>
            </w:r>
          </w:p>
        </w:tc>
        <w:tc>
          <w:tcPr>
            <w:tcW w:w="930" w:type="dxa"/>
            <w:tcBorders>
              <w:top w:val="single" w:sz="6" w:space="0" w:color="8C8C8C"/>
              <w:left w:val="nil"/>
              <w:bottom w:val="single" w:sz="6" w:space="0" w:color="8C8C8C"/>
              <w:right w:val="nil"/>
            </w:tcBorders>
            <w:hideMark/>
          </w:tcPr>
          <w:p w14:paraId="51D441F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1 015.0</w:t>
            </w:r>
          </w:p>
        </w:tc>
      </w:tr>
      <w:tr w:rsidR="00D933B7" w:rsidRPr="00EF1E5B" w14:paraId="281C7113"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A0A233E" w14:textId="77777777" w:rsidR="00D933B7" w:rsidRPr="00EF1E5B"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31F6CAC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3CF0D0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934080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C25EF9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665E41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DEB93E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7196E1E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4666AC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EF1E5B" w14:paraId="18471788" w14:textId="77777777">
        <w:trPr>
          <w:trHeight w:val="300"/>
        </w:trPr>
        <w:tc>
          <w:tcPr>
            <w:tcW w:w="2085" w:type="dxa"/>
            <w:tcBorders>
              <w:top w:val="single" w:sz="6" w:space="0" w:color="8C8C8C"/>
              <w:left w:val="nil"/>
              <w:bottom w:val="single" w:sz="6" w:space="0" w:color="8C8C8C"/>
              <w:right w:val="nil"/>
            </w:tcBorders>
            <w:vAlign w:val="center"/>
            <w:hideMark/>
          </w:tcPr>
          <w:p w14:paraId="662AB2A0" w14:textId="77777777" w:rsidR="00D933B7" w:rsidRPr="00EF1E5B"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0F13A45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F93FC2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B3E96D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B2D115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AFE233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29A108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B790E8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E2FBBD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EF1E5B" w14:paraId="70BDBDDA"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A5E74C0" w14:textId="77777777" w:rsidR="00D933B7" w:rsidRPr="00EF1E5B"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14B1DA5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11.0</w:t>
            </w:r>
          </w:p>
        </w:tc>
        <w:tc>
          <w:tcPr>
            <w:tcW w:w="930" w:type="dxa"/>
            <w:tcBorders>
              <w:top w:val="single" w:sz="6" w:space="0" w:color="8C8C8C"/>
              <w:left w:val="nil"/>
              <w:bottom w:val="single" w:sz="6" w:space="0" w:color="8C8C8C"/>
              <w:right w:val="nil"/>
            </w:tcBorders>
            <w:shd w:val="clear" w:color="auto" w:fill="F2F2F2"/>
            <w:hideMark/>
          </w:tcPr>
          <w:p w14:paraId="0613224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7.0</w:t>
            </w:r>
          </w:p>
        </w:tc>
        <w:tc>
          <w:tcPr>
            <w:tcW w:w="930" w:type="dxa"/>
            <w:tcBorders>
              <w:top w:val="single" w:sz="6" w:space="0" w:color="8C8C8C"/>
              <w:left w:val="nil"/>
              <w:bottom w:val="single" w:sz="6" w:space="0" w:color="8C8C8C"/>
              <w:right w:val="nil"/>
            </w:tcBorders>
            <w:shd w:val="clear" w:color="auto" w:fill="F2F2F2"/>
            <w:hideMark/>
          </w:tcPr>
          <w:p w14:paraId="2717381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7.4</w:t>
            </w:r>
          </w:p>
        </w:tc>
        <w:tc>
          <w:tcPr>
            <w:tcW w:w="930" w:type="dxa"/>
            <w:tcBorders>
              <w:top w:val="single" w:sz="6" w:space="0" w:color="8C8C8C"/>
              <w:left w:val="nil"/>
              <w:bottom w:val="single" w:sz="6" w:space="0" w:color="8C8C8C"/>
              <w:right w:val="nil"/>
            </w:tcBorders>
            <w:shd w:val="clear" w:color="auto" w:fill="F2F2F2"/>
            <w:hideMark/>
          </w:tcPr>
          <w:p w14:paraId="40CEAD1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8.2</w:t>
            </w:r>
          </w:p>
        </w:tc>
        <w:tc>
          <w:tcPr>
            <w:tcW w:w="930" w:type="dxa"/>
            <w:tcBorders>
              <w:top w:val="single" w:sz="6" w:space="0" w:color="8C8C8C"/>
              <w:left w:val="nil"/>
              <w:bottom w:val="single" w:sz="6" w:space="0" w:color="8C8C8C"/>
              <w:right w:val="nil"/>
            </w:tcBorders>
            <w:shd w:val="clear" w:color="auto" w:fill="F2F2F2"/>
            <w:hideMark/>
          </w:tcPr>
          <w:p w14:paraId="53D2CE5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9.3</w:t>
            </w:r>
          </w:p>
        </w:tc>
        <w:tc>
          <w:tcPr>
            <w:tcW w:w="930" w:type="dxa"/>
            <w:tcBorders>
              <w:top w:val="single" w:sz="6" w:space="0" w:color="8C8C8C"/>
              <w:left w:val="nil"/>
              <w:bottom w:val="single" w:sz="6" w:space="0" w:color="8C8C8C"/>
              <w:right w:val="nil"/>
            </w:tcBorders>
            <w:shd w:val="clear" w:color="auto" w:fill="F2F2F2"/>
            <w:hideMark/>
          </w:tcPr>
          <w:p w14:paraId="594336B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29743D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012EA9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42.9</w:t>
            </w:r>
          </w:p>
        </w:tc>
      </w:tr>
      <w:tr w:rsidR="00D933B7" w:rsidRPr="00EF1E5B" w14:paraId="73BA9A5A" w14:textId="77777777">
        <w:trPr>
          <w:trHeight w:val="300"/>
        </w:trPr>
        <w:tc>
          <w:tcPr>
            <w:tcW w:w="2085" w:type="dxa"/>
            <w:tcBorders>
              <w:top w:val="single" w:sz="6" w:space="0" w:color="8C8C8C"/>
              <w:left w:val="nil"/>
              <w:bottom w:val="single" w:sz="6" w:space="0" w:color="8C8C8C"/>
              <w:right w:val="nil"/>
            </w:tcBorders>
            <w:vAlign w:val="center"/>
            <w:hideMark/>
          </w:tcPr>
          <w:p w14:paraId="3A294ABA" w14:textId="77777777" w:rsidR="00D933B7" w:rsidRPr="00EF1E5B"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5D24981C"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146.7</w:t>
            </w:r>
          </w:p>
        </w:tc>
        <w:tc>
          <w:tcPr>
            <w:tcW w:w="930" w:type="dxa"/>
            <w:tcBorders>
              <w:top w:val="single" w:sz="6" w:space="0" w:color="8C8C8C"/>
              <w:left w:val="nil"/>
              <w:bottom w:val="single" w:sz="6" w:space="0" w:color="8C8C8C"/>
              <w:right w:val="nil"/>
            </w:tcBorders>
            <w:hideMark/>
          </w:tcPr>
          <w:p w14:paraId="5FEC6281"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148.4</w:t>
            </w:r>
          </w:p>
        </w:tc>
        <w:tc>
          <w:tcPr>
            <w:tcW w:w="930" w:type="dxa"/>
            <w:tcBorders>
              <w:top w:val="single" w:sz="6" w:space="0" w:color="8C8C8C"/>
              <w:left w:val="nil"/>
              <w:bottom w:val="single" w:sz="6" w:space="0" w:color="8C8C8C"/>
              <w:right w:val="nil"/>
            </w:tcBorders>
            <w:hideMark/>
          </w:tcPr>
          <w:p w14:paraId="0A8BE421"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151.6</w:t>
            </w:r>
          </w:p>
        </w:tc>
        <w:tc>
          <w:tcPr>
            <w:tcW w:w="930" w:type="dxa"/>
            <w:tcBorders>
              <w:top w:val="single" w:sz="6" w:space="0" w:color="8C8C8C"/>
              <w:left w:val="nil"/>
              <w:bottom w:val="single" w:sz="6" w:space="0" w:color="8C8C8C"/>
              <w:right w:val="nil"/>
            </w:tcBorders>
            <w:hideMark/>
          </w:tcPr>
          <w:p w14:paraId="33BB83BB"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152.2</w:t>
            </w:r>
          </w:p>
        </w:tc>
        <w:tc>
          <w:tcPr>
            <w:tcW w:w="930" w:type="dxa"/>
            <w:tcBorders>
              <w:top w:val="single" w:sz="6" w:space="0" w:color="8C8C8C"/>
              <w:left w:val="nil"/>
              <w:bottom w:val="single" w:sz="6" w:space="0" w:color="8C8C8C"/>
              <w:right w:val="nil"/>
            </w:tcBorders>
            <w:hideMark/>
          </w:tcPr>
          <w:p w14:paraId="3BB96A2F"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156.2</w:t>
            </w:r>
          </w:p>
        </w:tc>
        <w:tc>
          <w:tcPr>
            <w:tcW w:w="930" w:type="dxa"/>
            <w:tcBorders>
              <w:top w:val="single" w:sz="6" w:space="0" w:color="8C8C8C"/>
              <w:left w:val="nil"/>
              <w:bottom w:val="single" w:sz="6" w:space="0" w:color="8C8C8C"/>
              <w:right w:val="nil"/>
            </w:tcBorders>
            <w:hideMark/>
          </w:tcPr>
          <w:p w14:paraId="532B7154"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149.8</w:t>
            </w:r>
          </w:p>
        </w:tc>
        <w:tc>
          <w:tcPr>
            <w:tcW w:w="930" w:type="dxa"/>
            <w:tcBorders>
              <w:top w:val="single" w:sz="6" w:space="0" w:color="8C8C8C"/>
              <w:left w:val="nil"/>
              <w:bottom w:val="single" w:sz="6" w:space="0" w:color="8C8C8C"/>
              <w:right w:val="nil"/>
            </w:tcBorders>
            <w:hideMark/>
          </w:tcPr>
          <w:p w14:paraId="44A77EB4"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152.9</w:t>
            </w:r>
          </w:p>
        </w:tc>
        <w:tc>
          <w:tcPr>
            <w:tcW w:w="930" w:type="dxa"/>
            <w:tcBorders>
              <w:top w:val="single" w:sz="6" w:space="0" w:color="8C8C8C"/>
              <w:left w:val="nil"/>
              <w:bottom w:val="single" w:sz="6" w:space="0" w:color="8C8C8C"/>
              <w:right w:val="nil"/>
            </w:tcBorders>
            <w:hideMark/>
          </w:tcPr>
          <w:p w14:paraId="68B49B67"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1 057.8</w:t>
            </w:r>
          </w:p>
        </w:tc>
      </w:tr>
    </w:tbl>
    <w:p w14:paraId="58C06A07" w14:textId="77777777" w:rsidR="00D933B7" w:rsidRPr="00EF1E5B"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8B067C8" w14:textId="77777777" w:rsidR="00D933B7" w:rsidRPr="00EF1E5B" w:rsidRDefault="00D933B7" w:rsidP="00D933B7">
      <w:pPr>
        <w:spacing w:after="0" w:line="240" w:lineRule="auto"/>
        <w:textAlignment w:val="baseline"/>
        <w:rPr>
          <w:rFonts w:cs="Segoe UI"/>
          <w:sz w:val="18"/>
          <w:szCs w:val="18"/>
          <w:lang w:eastAsia="en-IE"/>
        </w:rPr>
      </w:pPr>
    </w:p>
    <w:p w14:paraId="528A4A4F" w14:textId="77777777" w:rsidR="00D933B7" w:rsidRPr="00EF1E5B" w:rsidRDefault="00D933B7" w:rsidP="00D933B7">
      <w:pPr>
        <w:spacing w:after="0" w:line="240" w:lineRule="auto"/>
        <w:textAlignment w:val="baseline"/>
        <w:rPr>
          <w:rFonts w:cs="Segoe UI"/>
          <w:sz w:val="18"/>
          <w:szCs w:val="18"/>
          <w:lang w:eastAsia="en-IE"/>
        </w:rPr>
      </w:pPr>
    </w:p>
    <w:p w14:paraId="1E518CB2" w14:textId="77777777" w:rsidR="00D933B7" w:rsidRPr="00EF1E5B" w:rsidRDefault="00D933B7" w:rsidP="00D933B7">
      <w:pPr>
        <w:spacing w:after="0" w:line="240" w:lineRule="auto"/>
        <w:textAlignment w:val="baseline"/>
        <w:rPr>
          <w:rFonts w:cs="Segoe UI"/>
          <w:sz w:val="18"/>
          <w:szCs w:val="18"/>
          <w:lang w:eastAsia="en-IE"/>
        </w:rPr>
      </w:pPr>
    </w:p>
    <w:p w14:paraId="398F53E5" w14:textId="77777777" w:rsidR="00D933B7" w:rsidRPr="00EF1E5B" w:rsidRDefault="00D933B7" w:rsidP="00D933B7">
      <w:pPr>
        <w:spacing w:after="0" w:line="240" w:lineRule="auto"/>
        <w:textAlignment w:val="baseline"/>
        <w:rPr>
          <w:rFonts w:cs="Segoe UI"/>
          <w:sz w:val="18"/>
          <w:szCs w:val="18"/>
          <w:lang w:eastAsia="en-IE"/>
        </w:rPr>
      </w:pPr>
    </w:p>
    <w:p w14:paraId="4A9239C1" w14:textId="77777777" w:rsidR="00D933B7" w:rsidRPr="00EF1E5B"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EF1E5B" w14:paraId="031318C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66BE787A" w14:textId="77777777" w:rsidR="00D933B7" w:rsidRPr="00EF1E5B"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3420D895"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B21940F"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0239EBAE" w14:textId="77777777" w:rsidR="00D933B7" w:rsidRPr="00EF1E5B"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EF1E5B" w14:paraId="01E13D0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0EAB38DC" w14:textId="77777777" w:rsidR="00D933B7" w:rsidRPr="00EF1E5B"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59B105D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738.4</w:t>
            </w:r>
          </w:p>
        </w:tc>
        <w:tc>
          <w:tcPr>
            <w:tcW w:w="2400" w:type="dxa"/>
            <w:tcBorders>
              <w:top w:val="single" w:sz="6" w:space="0" w:color="8C8C8C"/>
              <w:left w:val="nil"/>
              <w:bottom w:val="single" w:sz="6" w:space="0" w:color="8C8C8C"/>
              <w:right w:val="nil"/>
            </w:tcBorders>
            <w:shd w:val="clear" w:color="auto" w:fill="FFFFFF"/>
            <w:hideMark/>
          </w:tcPr>
          <w:p w14:paraId="773ADF7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1 057.8</w:t>
            </w:r>
          </w:p>
        </w:tc>
        <w:tc>
          <w:tcPr>
            <w:tcW w:w="2400" w:type="dxa"/>
            <w:tcBorders>
              <w:top w:val="single" w:sz="6" w:space="0" w:color="8C8C8C"/>
              <w:left w:val="nil"/>
              <w:bottom w:val="single" w:sz="6" w:space="0" w:color="8C8C8C"/>
              <w:right w:val="nil"/>
            </w:tcBorders>
            <w:shd w:val="clear" w:color="auto" w:fill="FFFFFF"/>
            <w:hideMark/>
          </w:tcPr>
          <w:p w14:paraId="289BF3B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69.8%</w:t>
            </w:r>
          </w:p>
        </w:tc>
      </w:tr>
      <w:tr w:rsidR="00D933B7" w:rsidRPr="00EF1E5B" w14:paraId="30E8D2A6"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8EDDF19" w14:textId="77777777" w:rsidR="00D933B7" w:rsidRPr="00EF1E5B"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1894A17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612.3</w:t>
            </w:r>
          </w:p>
        </w:tc>
        <w:tc>
          <w:tcPr>
            <w:tcW w:w="2400" w:type="dxa"/>
            <w:tcBorders>
              <w:top w:val="single" w:sz="6" w:space="0" w:color="8C8C8C"/>
              <w:left w:val="nil"/>
              <w:bottom w:val="single" w:sz="6" w:space="0" w:color="8C8C8C"/>
              <w:right w:val="nil"/>
            </w:tcBorders>
            <w:shd w:val="clear" w:color="auto" w:fill="FFFFFF"/>
            <w:hideMark/>
          </w:tcPr>
          <w:p w14:paraId="19034BD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2E81496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57.9%</w:t>
            </w:r>
          </w:p>
        </w:tc>
      </w:tr>
    </w:tbl>
    <w:p w14:paraId="6EE5FDEC" w14:textId="77777777" w:rsidR="00D933B7" w:rsidRPr="00EF1E5B" w:rsidRDefault="00D933B7" w:rsidP="00D933B7">
      <w:pPr>
        <w:spacing w:after="0" w:line="240" w:lineRule="auto"/>
        <w:textAlignment w:val="baseline"/>
        <w:rPr>
          <w:rFonts w:ascii="Segoe UI" w:hAnsi="Segoe UI" w:cs="Segoe UI"/>
          <w:sz w:val="18"/>
          <w:szCs w:val="18"/>
          <w:lang w:eastAsia="en-IE"/>
        </w:rPr>
      </w:pPr>
    </w:p>
    <w:p w14:paraId="084B3BDA" w14:textId="77777777" w:rsidR="00D933B7" w:rsidRPr="00EF1E5B" w:rsidRDefault="00D933B7" w:rsidP="00D933B7">
      <w:pPr>
        <w:spacing w:after="0" w:line="240" w:lineRule="auto"/>
        <w:textAlignment w:val="baseline"/>
        <w:rPr>
          <w:rFonts w:ascii="Segoe UI" w:hAnsi="Segoe UI" w:cs="Segoe UI"/>
          <w:sz w:val="18"/>
          <w:szCs w:val="18"/>
          <w:lang w:eastAsia="en-IE"/>
        </w:rPr>
      </w:pPr>
    </w:p>
    <w:p w14:paraId="4943CA13" w14:textId="77777777" w:rsidR="00D933B7" w:rsidRPr="00EF1E5B"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8AC175D" w14:textId="77777777" w:rsidR="00D933B7" w:rsidRPr="00EF1E5B"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0D092A2C" w14:textId="77777777" w:rsidR="00D933B7" w:rsidRPr="00EF1E5B" w:rsidRDefault="00D933B7" w:rsidP="00F72C99">
      <w:pPr>
        <w:pStyle w:val="Heading2"/>
        <w:rPr>
          <w:rFonts w:eastAsiaTheme="majorEastAsia"/>
          <w:lang w:eastAsia="en-GB"/>
        </w:rPr>
      </w:pPr>
      <w:r>
        <w:rPr>
          <w:rFonts w:eastAsiaTheme="majorEastAsia"/>
          <w:lang w:eastAsia="en-GB"/>
        </w:rPr>
        <w:t>Implementation and performance</w:t>
      </w:r>
    </w:p>
    <w:p w14:paraId="33A3963A" w14:textId="77777777" w:rsidR="00D933B7" w:rsidRPr="00EF1E5B"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EF1E5B" w14:paraId="7E2C3A3C"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5C70A69" w14:textId="77777777" w:rsidR="00D933B7" w:rsidRPr="00EF1E5B"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5FE721BA"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4105D6A1"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1807B436"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7A99274C"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60858AD7"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EF1E5B" w14:paraId="390D8FDC" w14:textId="77777777">
        <w:trPr>
          <w:trHeight w:val="300"/>
        </w:trPr>
        <w:tc>
          <w:tcPr>
            <w:tcW w:w="1984" w:type="dxa"/>
            <w:tcBorders>
              <w:top w:val="single" w:sz="6" w:space="0" w:color="8C8C8C"/>
              <w:left w:val="nil"/>
              <w:bottom w:val="single" w:sz="6" w:space="0" w:color="8C8C8C"/>
              <w:right w:val="nil"/>
            </w:tcBorders>
            <w:hideMark/>
          </w:tcPr>
          <w:p w14:paraId="01C311BA" w14:textId="77777777" w:rsidR="00D933B7" w:rsidRPr="00EF1E5B" w:rsidRDefault="00D933B7">
            <w:pPr>
              <w:spacing w:after="0" w:line="240" w:lineRule="auto"/>
              <w:textAlignment w:val="baseline"/>
              <w:rPr>
                <w:rFonts w:ascii="Segoe UI" w:hAnsi="Segoe UI" w:cs="Segoe UI"/>
                <w:sz w:val="20"/>
                <w:lang w:eastAsia="en-IE"/>
              </w:rPr>
            </w:pPr>
            <w:r>
              <w:rPr>
                <w:rFonts w:cs="Segoe UI"/>
                <w:sz w:val="20"/>
                <w:lang w:eastAsia="en-IE"/>
              </w:rPr>
              <w:t>Number of participants in solidarity activities</w:t>
            </w:r>
          </w:p>
        </w:tc>
        <w:tc>
          <w:tcPr>
            <w:tcW w:w="1524" w:type="dxa"/>
            <w:tcBorders>
              <w:top w:val="single" w:sz="6" w:space="0" w:color="8C8C8C"/>
              <w:left w:val="nil"/>
              <w:bottom w:val="single" w:sz="6" w:space="0" w:color="8C8C8C"/>
              <w:right w:val="nil"/>
            </w:tcBorders>
            <w:hideMark/>
          </w:tcPr>
          <w:p w14:paraId="338BBED9" w14:textId="77777777" w:rsidR="00D933B7" w:rsidRPr="00EF1E5B"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1325601B" w14:textId="77777777" w:rsidR="00D933B7" w:rsidRPr="00EF1E5B" w:rsidRDefault="00D933B7">
            <w:pPr>
              <w:spacing w:after="0" w:line="240" w:lineRule="auto"/>
              <w:jc w:val="center"/>
              <w:textAlignment w:val="baseline"/>
              <w:rPr>
                <w:rFonts w:ascii="Segoe UI" w:hAnsi="Segoe UI" w:cs="Segoe UI"/>
                <w:sz w:val="20"/>
                <w:lang w:eastAsia="en-IE"/>
              </w:rPr>
            </w:pPr>
            <w:r>
              <w:rPr>
                <w:b/>
                <w:bCs/>
                <w:sz w:val="20"/>
                <w:lang w:eastAsia="en-IE"/>
              </w:rPr>
              <w:t>66%</w:t>
            </w:r>
          </w:p>
        </w:tc>
        <w:tc>
          <w:tcPr>
            <w:tcW w:w="1488" w:type="dxa"/>
            <w:tcBorders>
              <w:top w:val="single" w:sz="6" w:space="0" w:color="8C8C8C"/>
              <w:left w:val="nil"/>
              <w:bottom w:val="single" w:sz="6" w:space="0" w:color="8C8C8C"/>
              <w:right w:val="nil"/>
            </w:tcBorders>
            <w:hideMark/>
          </w:tcPr>
          <w:p w14:paraId="1BE4AB0D"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187 688 in 2027</w:t>
            </w:r>
          </w:p>
        </w:tc>
        <w:tc>
          <w:tcPr>
            <w:tcW w:w="1535" w:type="dxa"/>
            <w:tcBorders>
              <w:top w:val="single" w:sz="6" w:space="0" w:color="8C8C8C"/>
              <w:left w:val="nil"/>
              <w:bottom w:val="single" w:sz="6" w:space="0" w:color="8C8C8C"/>
              <w:right w:val="nil"/>
            </w:tcBorders>
            <w:hideMark/>
          </w:tcPr>
          <w:p w14:paraId="2E82D0E3"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124</w:t>
            </w:r>
            <w:r>
              <w:rPr>
                <w:rFonts w:ascii="Calibri" w:hAnsi="Calibri" w:cs="Calibri"/>
                <w:sz w:val="20"/>
                <w:lang w:eastAsia="en-IE"/>
              </w:rPr>
              <w:t> </w:t>
            </w:r>
            <w:r>
              <w:rPr>
                <w:rFonts w:cs="Segoe UI"/>
                <w:sz w:val="20"/>
                <w:lang w:eastAsia="en-IE"/>
              </w:rPr>
              <w:t>789 by 2025 compared to a target of 187</w:t>
            </w:r>
            <w:r>
              <w:rPr>
                <w:rFonts w:ascii="Calibri" w:hAnsi="Calibri" w:cs="Calibri"/>
                <w:sz w:val="20"/>
                <w:lang w:eastAsia="en-IE"/>
              </w:rPr>
              <w:t> </w:t>
            </w:r>
            <w:r>
              <w:rPr>
                <w:rFonts w:cs="Segoe UI"/>
                <w:sz w:val="20"/>
                <w:lang w:eastAsia="en-IE"/>
              </w:rPr>
              <w:t>688</w:t>
            </w:r>
          </w:p>
        </w:tc>
        <w:tc>
          <w:tcPr>
            <w:tcW w:w="1588" w:type="dxa"/>
            <w:tcBorders>
              <w:top w:val="single" w:sz="6" w:space="0" w:color="8C8C8C"/>
              <w:left w:val="nil"/>
              <w:bottom w:val="single" w:sz="6" w:space="0" w:color="8C8C8C"/>
              <w:right w:val="nil"/>
            </w:tcBorders>
            <w:hideMark/>
          </w:tcPr>
          <w:p w14:paraId="6B947306"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EF1E5B" w14:paraId="751214AD"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854CD4D" w14:textId="77777777" w:rsidR="00D933B7" w:rsidRPr="00EF1E5B" w:rsidRDefault="00D933B7">
            <w:pPr>
              <w:spacing w:after="0" w:line="240" w:lineRule="auto"/>
              <w:textAlignment w:val="baseline"/>
              <w:rPr>
                <w:rFonts w:ascii="Segoe UI" w:hAnsi="Segoe UI" w:cs="Segoe UI"/>
                <w:sz w:val="20"/>
                <w:lang w:eastAsia="en-IE"/>
              </w:rPr>
            </w:pPr>
            <w:r>
              <w:rPr>
                <w:rFonts w:cs="Segoe UI"/>
                <w:sz w:val="20"/>
                <w:lang w:eastAsia="en-IE"/>
              </w:rPr>
              <w:t>Number of organisations holding a quality label</w:t>
            </w:r>
          </w:p>
        </w:tc>
        <w:tc>
          <w:tcPr>
            <w:tcW w:w="1524" w:type="dxa"/>
            <w:tcBorders>
              <w:top w:val="single" w:sz="6" w:space="0" w:color="8C8C8C"/>
              <w:left w:val="nil"/>
              <w:bottom w:val="single" w:sz="6" w:space="0" w:color="8C8C8C"/>
              <w:right w:val="nil"/>
            </w:tcBorders>
            <w:shd w:val="clear" w:color="auto" w:fill="FAF9F9"/>
            <w:hideMark/>
          </w:tcPr>
          <w:p w14:paraId="4854EFC5" w14:textId="77777777" w:rsidR="00D933B7" w:rsidRPr="00EF1E5B"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7D7F2883" w14:textId="77777777" w:rsidR="00D933B7" w:rsidRPr="00EF1E5B" w:rsidRDefault="00D933B7">
            <w:pPr>
              <w:spacing w:after="0" w:line="240" w:lineRule="auto"/>
              <w:jc w:val="center"/>
              <w:textAlignment w:val="baseline"/>
              <w:rPr>
                <w:rFonts w:ascii="Segoe UI" w:hAnsi="Segoe UI" w:cs="Segoe UI"/>
                <w:sz w:val="20"/>
                <w:lang w:eastAsia="en-IE"/>
              </w:rPr>
            </w:pPr>
            <w:r>
              <w:rPr>
                <w:b/>
                <w:bCs/>
                <w:sz w:val="20"/>
                <w:lang w:eastAsia="en-IE"/>
              </w:rPr>
              <w:t>77%</w:t>
            </w:r>
          </w:p>
        </w:tc>
        <w:tc>
          <w:tcPr>
            <w:tcW w:w="1488" w:type="dxa"/>
            <w:tcBorders>
              <w:top w:val="single" w:sz="6" w:space="0" w:color="8C8C8C"/>
              <w:left w:val="nil"/>
              <w:bottom w:val="single" w:sz="6" w:space="0" w:color="8C8C8C"/>
              <w:right w:val="nil"/>
            </w:tcBorders>
            <w:shd w:val="clear" w:color="auto" w:fill="FAF9F9"/>
            <w:hideMark/>
          </w:tcPr>
          <w:p w14:paraId="12422287"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5 155 in 2027</w:t>
            </w:r>
          </w:p>
        </w:tc>
        <w:tc>
          <w:tcPr>
            <w:tcW w:w="1535" w:type="dxa"/>
            <w:tcBorders>
              <w:top w:val="single" w:sz="6" w:space="0" w:color="8C8C8C"/>
              <w:left w:val="nil"/>
              <w:bottom w:val="single" w:sz="6" w:space="0" w:color="8C8C8C"/>
              <w:right w:val="nil"/>
            </w:tcBorders>
            <w:shd w:val="clear" w:color="auto" w:fill="FAF9F9"/>
            <w:hideMark/>
          </w:tcPr>
          <w:p w14:paraId="0E334F1E"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3</w:t>
            </w:r>
            <w:r>
              <w:rPr>
                <w:rFonts w:ascii="Calibri" w:hAnsi="Calibri" w:cs="Calibri"/>
                <w:sz w:val="20"/>
                <w:lang w:eastAsia="en-IE"/>
              </w:rPr>
              <w:t> </w:t>
            </w:r>
            <w:r>
              <w:rPr>
                <w:rFonts w:cs="Segoe UI"/>
                <w:sz w:val="20"/>
                <w:lang w:eastAsia="en-IE"/>
              </w:rPr>
              <w:t>958 by 2025 compared to a target of 5</w:t>
            </w:r>
            <w:r>
              <w:rPr>
                <w:rFonts w:ascii="Calibri" w:hAnsi="Calibri" w:cs="Calibri"/>
                <w:sz w:val="20"/>
                <w:lang w:eastAsia="en-IE"/>
              </w:rPr>
              <w:t> </w:t>
            </w:r>
            <w:r>
              <w:rPr>
                <w:rFonts w:cs="Segoe UI"/>
                <w:sz w:val="20"/>
                <w:lang w:eastAsia="en-IE"/>
              </w:rPr>
              <w:t>155</w:t>
            </w:r>
          </w:p>
        </w:tc>
        <w:tc>
          <w:tcPr>
            <w:tcW w:w="1588" w:type="dxa"/>
            <w:tcBorders>
              <w:top w:val="single" w:sz="6" w:space="0" w:color="8C8C8C"/>
              <w:left w:val="nil"/>
              <w:bottom w:val="single" w:sz="6" w:space="0" w:color="8C8C8C"/>
              <w:right w:val="nil"/>
            </w:tcBorders>
            <w:shd w:val="clear" w:color="auto" w:fill="FAF9F9"/>
            <w:hideMark/>
          </w:tcPr>
          <w:p w14:paraId="616EDC9B"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EF1E5B" w14:paraId="08D59FDD" w14:textId="77777777">
        <w:trPr>
          <w:trHeight w:val="300"/>
        </w:trPr>
        <w:tc>
          <w:tcPr>
            <w:tcW w:w="1984" w:type="dxa"/>
            <w:tcBorders>
              <w:top w:val="single" w:sz="6" w:space="0" w:color="8C8C8C"/>
              <w:left w:val="nil"/>
              <w:bottom w:val="single" w:sz="6" w:space="0" w:color="8C8C8C"/>
              <w:right w:val="nil"/>
            </w:tcBorders>
            <w:hideMark/>
          </w:tcPr>
          <w:p w14:paraId="51B0200A" w14:textId="77777777" w:rsidR="00D933B7" w:rsidRPr="00EF1E5B" w:rsidRDefault="00D933B7">
            <w:pPr>
              <w:spacing w:after="0" w:line="240" w:lineRule="auto"/>
              <w:textAlignment w:val="baseline"/>
              <w:rPr>
                <w:rFonts w:ascii="Segoe UI" w:hAnsi="Segoe UI" w:cs="Segoe UI"/>
                <w:sz w:val="20"/>
                <w:lang w:eastAsia="en-IE"/>
              </w:rPr>
            </w:pPr>
            <w:r>
              <w:rPr>
                <w:rFonts w:cs="Segoe UI"/>
                <w:sz w:val="20"/>
                <w:lang w:eastAsia="en-IE"/>
              </w:rPr>
              <w:t>Share of participants with fewer opportunities</w:t>
            </w:r>
          </w:p>
        </w:tc>
        <w:tc>
          <w:tcPr>
            <w:tcW w:w="1524" w:type="dxa"/>
            <w:tcBorders>
              <w:top w:val="single" w:sz="6" w:space="0" w:color="8C8C8C"/>
              <w:left w:val="nil"/>
              <w:bottom w:val="single" w:sz="6" w:space="0" w:color="8C8C8C"/>
              <w:right w:val="nil"/>
            </w:tcBorders>
            <w:hideMark/>
          </w:tcPr>
          <w:p w14:paraId="6CCA0EC0" w14:textId="77777777" w:rsidR="00D933B7" w:rsidRPr="00EF1E5B"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1EA4C3E7" w14:textId="77777777" w:rsidR="00D933B7" w:rsidRPr="00EF1E5B" w:rsidRDefault="00D933B7">
            <w:pPr>
              <w:spacing w:after="0" w:line="240" w:lineRule="auto"/>
              <w:jc w:val="center"/>
              <w:textAlignment w:val="baseline"/>
              <w:rPr>
                <w:rFonts w:ascii="Segoe UI" w:hAnsi="Segoe UI" w:cs="Segoe UI"/>
                <w:sz w:val="20"/>
                <w:lang w:eastAsia="en-IE"/>
              </w:rPr>
            </w:pPr>
            <w:r>
              <w:rPr>
                <w:b/>
                <w:bCs/>
                <w:sz w:val="20"/>
                <w:lang w:eastAsia="en-IE"/>
              </w:rPr>
              <w:t>71%</w:t>
            </w:r>
          </w:p>
        </w:tc>
        <w:tc>
          <w:tcPr>
            <w:tcW w:w="1488" w:type="dxa"/>
            <w:tcBorders>
              <w:top w:val="single" w:sz="6" w:space="0" w:color="8C8C8C"/>
              <w:left w:val="nil"/>
              <w:bottom w:val="single" w:sz="6" w:space="0" w:color="8C8C8C"/>
              <w:right w:val="nil"/>
            </w:tcBorders>
            <w:hideMark/>
          </w:tcPr>
          <w:p w14:paraId="31FC3AFA"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30% annually from 2022</w:t>
            </w:r>
          </w:p>
        </w:tc>
        <w:tc>
          <w:tcPr>
            <w:tcW w:w="1535" w:type="dxa"/>
            <w:tcBorders>
              <w:top w:val="single" w:sz="6" w:space="0" w:color="8C8C8C"/>
              <w:left w:val="nil"/>
              <w:bottom w:val="single" w:sz="6" w:space="0" w:color="8C8C8C"/>
              <w:right w:val="nil"/>
            </w:tcBorders>
          </w:tcPr>
          <w:p w14:paraId="346F5C4B"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Milestones achieved for 2021-2025 (2025: 54.2% compared to a milestone of 30%)</w:t>
            </w:r>
          </w:p>
        </w:tc>
        <w:tc>
          <w:tcPr>
            <w:tcW w:w="1588" w:type="dxa"/>
            <w:tcBorders>
              <w:top w:val="single" w:sz="6" w:space="0" w:color="8C8C8C"/>
              <w:left w:val="nil"/>
              <w:bottom w:val="single" w:sz="6" w:space="0" w:color="8C8C8C"/>
              <w:right w:val="nil"/>
            </w:tcBorders>
            <w:hideMark/>
          </w:tcPr>
          <w:p w14:paraId="2F346A0F"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EF1E5B" w14:paraId="601DF4EF"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06628FAB" w14:textId="77777777" w:rsidR="00D933B7" w:rsidRPr="00EF1E5B" w:rsidRDefault="00D933B7">
            <w:pPr>
              <w:spacing w:after="0" w:line="240" w:lineRule="auto"/>
              <w:textAlignment w:val="baseline"/>
              <w:rPr>
                <w:rFonts w:ascii="Segoe UI" w:hAnsi="Segoe UI" w:cs="Segoe UI"/>
                <w:sz w:val="20"/>
                <w:lang w:eastAsia="en-IE"/>
              </w:rPr>
            </w:pPr>
            <w:r>
              <w:rPr>
                <w:rFonts w:cs="Segoe UI"/>
                <w:sz w:val="20"/>
                <w:lang w:eastAsia="en-IE"/>
              </w:rPr>
              <w:t>Share of activities that address climate objectives</w:t>
            </w:r>
          </w:p>
        </w:tc>
        <w:tc>
          <w:tcPr>
            <w:tcW w:w="1524" w:type="dxa"/>
            <w:tcBorders>
              <w:top w:val="single" w:sz="6" w:space="0" w:color="8C8C8C"/>
              <w:left w:val="nil"/>
              <w:bottom w:val="single" w:sz="6" w:space="0" w:color="8C8C8C"/>
              <w:right w:val="nil"/>
            </w:tcBorders>
            <w:shd w:val="clear" w:color="auto" w:fill="FAF9F9"/>
            <w:hideMark/>
          </w:tcPr>
          <w:p w14:paraId="0E2E574F" w14:textId="77777777" w:rsidR="00D933B7" w:rsidRPr="00EF1E5B"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22D8306B" w14:textId="77777777" w:rsidR="00D933B7" w:rsidRPr="00EF1E5B" w:rsidRDefault="00D933B7">
            <w:pPr>
              <w:spacing w:after="0" w:line="240" w:lineRule="auto"/>
              <w:jc w:val="center"/>
              <w:textAlignment w:val="baseline"/>
              <w:rPr>
                <w:rFonts w:ascii="Segoe UI" w:hAnsi="Segoe UI" w:cs="Segoe UI"/>
                <w:sz w:val="20"/>
                <w:lang w:eastAsia="en-IE"/>
              </w:rPr>
            </w:pPr>
            <w:r>
              <w:rPr>
                <w:b/>
                <w:bCs/>
                <w:sz w:val="20"/>
                <w:lang w:eastAsia="en-IE"/>
              </w:rPr>
              <w:t>71%</w:t>
            </w:r>
          </w:p>
        </w:tc>
        <w:tc>
          <w:tcPr>
            <w:tcW w:w="1488" w:type="dxa"/>
            <w:tcBorders>
              <w:top w:val="single" w:sz="6" w:space="0" w:color="8C8C8C"/>
              <w:left w:val="nil"/>
              <w:bottom w:val="single" w:sz="6" w:space="0" w:color="8C8C8C"/>
              <w:right w:val="nil"/>
            </w:tcBorders>
            <w:shd w:val="clear" w:color="auto" w:fill="FAF9F9"/>
            <w:hideMark/>
          </w:tcPr>
          <w:p w14:paraId="5AC62D9F"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20% annually from 2025</w:t>
            </w:r>
          </w:p>
        </w:tc>
        <w:tc>
          <w:tcPr>
            <w:tcW w:w="1535" w:type="dxa"/>
            <w:tcBorders>
              <w:top w:val="single" w:sz="6" w:space="0" w:color="8C8C8C"/>
              <w:left w:val="nil"/>
              <w:bottom w:val="single" w:sz="6" w:space="0" w:color="8C8C8C"/>
              <w:right w:val="nil"/>
            </w:tcBorders>
            <w:shd w:val="clear" w:color="auto" w:fill="FAF9F9"/>
            <w:hideMark/>
          </w:tcPr>
          <w:p w14:paraId="7FD101CD"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Milestones achieved for 2021-2025 (2025: 45% compared to a milestone of 20%)</w:t>
            </w:r>
          </w:p>
        </w:tc>
        <w:tc>
          <w:tcPr>
            <w:tcW w:w="1588" w:type="dxa"/>
            <w:tcBorders>
              <w:top w:val="single" w:sz="6" w:space="0" w:color="8C8C8C"/>
              <w:left w:val="nil"/>
              <w:bottom w:val="single" w:sz="6" w:space="0" w:color="8C8C8C"/>
              <w:right w:val="nil"/>
            </w:tcBorders>
            <w:shd w:val="clear" w:color="auto" w:fill="FAF9F9"/>
            <w:hideMark/>
          </w:tcPr>
          <w:p w14:paraId="103F1BE6" w14:textId="77777777" w:rsidR="00D933B7" w:rsidRPr="00EF1E5B"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bl>
    <w:p w14:paraId="784A5F5E" w14:textId="77777777" w:rsidR="00D933B7" w:rsidRPr="00EF1E5B" w:rsidRDefault="00D933B7" w:rsidP="00D933B7"/>
    <w:p w14:paraId="5839A497" w14:textId="77777777" w:rsidR="00D933B7" w:rsidRPr="00EF1E5B" w:rsidRDefault="00D933B7" w:rsidP="00D933B7">
      <w:pPr>
        <w:tabs>
          <w:tab w:val="left" w:pos="1410"/>
        </w:tabs>
        <w:rPr>
          <w:lang w:eastAsia="en-GB"/>
        </w:rPr>
      </w:pPr>
      <w:r>
        <w:rPr>
          <w:lang w:eastAsia="en-GB"/>
        </w:rPr>
        <w:tab/>
      </w:r>
    </w:p>
    <w:p w14:paraId="366C100B" w14:textId="77777777" w:rsidR="00D933B7" w:rsidRPr="00EF1E5B"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6AB05201" w14:textId="77777777" w:rsidR="00D933B7" w:rsidRPr="00EF1E5B"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0946F2AB" w14:textId="77777777" w:rsidR="00D933B7" w:rsidRPr="00EF1E5B" w:rsidRDefault="00D933B7" w:rsidP="00373960">
      <w:pPr>
        <w:pStyle w:val="ListParagraph"/>
        <w:numPr>
          <w:ilvl w:val="0"/>
          <w:numId w:val="9"/>
        </w:numPr>
        <w:spacing w:after="0" w:line="240" w:lineRule="auto"/>
      </w:pPr>
      <w:r>
        <w:t>After five years of implementation, the programme’s volunteering projects are using the allocated budget to a very large extent, due to the high demand by young people for volunteering opportunities. However, the number of young people who can be supported with the available budget is lower than initially expected. This is due to the lower-than-estimated take-up of short-term volunteering activities, which are less costly, and the higher-than-estimated take-up of long-term activities.</w:t>
      </w:r>
    </w:p>
    <w:p w14:paraId="01D838BB" w14:textId="77777777" w:rsidR="00D933B7" w:rsidRPr="00EF1E5B" w:rsidRDefault="00D933B7" w:rsidP="00373960">
      <w:pPr>
        <w:pStyle w:val="NormalWeb"/>
        <w:numPr>
          <w:ilvl w:val="0"/>
          <w:numId w:val="9"/>
        </w:numPr>
        <w:rPr>
          <w:rFonts w:ascii="EC Square Sans Pro" w:hAnsi="EC Square Sans Pro"/>
          <w:sz w:val="22"/>
          <w:szCs w:val="22"/>
        </w:rPr>
      </w:pPr>
      <w:r>
        <w:rPr>
          <w:rFonts w:ascii="EC Square Sans Pro" w:hAnsi="EC Square Sans Pro"/>
          <w:sz w:val="22"/>
          <w:szCs w:val="22"/>
        </w:rPr>
        <w:t>Short-term activities, lasting two weeks to two months, cost on average 8–10 times less than long-term activities, which last several months to one year. While the original budget split was estimated at 35% for short-term and 65% for long-term activities, it was assessed in real terms to be closer to 15% and 85% respectively, largely explaining the implementation figures in terms of volunteer numbers. Inflation and a higher-than-expected level of participation by young people with fewer opportunities also contributed. The resulting reduction in participant numbers was partly offset by the co-delegation of Horizon Europe mission funds to the European Solidarity Corps in 2023 and 2024, a concrete example of effective programme synergy. This co-delegation ended in 2025 for the remainder of the current multiannual financial framework.</w:t>
      </w:r>
    </w:p>
    <w:p w14:paraId="5F0510A9" w14:textId="77777777" w:rsidR="00D933B7" w:rsidRPr="00EF1E5B" w:rsidRDefault="00D933B7" w:rsidP="00373960">
      <w:pPr>
        <w:pStyle w:val="NormalWeb"/>
        <w:numPr>
          <w:ilvl w:val="0"/>
          <w:numId w:val="9"/>
        </w:numPr>
        <w:rPr>
          <w:rFonts w:ascii="EC Square Sans Pro" w:hAnsi="EC Square Sans Pro"/>
          <w:sz w:val="22"/>
          <w:szCs w:val="22"/>
        </w:rPr>
      </w:pPr>
      <w:r>
        <w:rPr>
          <w:rFonts w:ascii="EC Square Sans Pro" w:hAnsi="EC Square Sans Pro"/>
          <w:sz w:val="22"/>
          <w:szCs w:val="22"/>
        </w:rPr>
        <w:t>Rising inflation and overall hosting costs have put increased pressure on the costs of corps participants. The Commission increased individual support rates for the 2023 European Solidarity Corps call to help participants cope with rising living costs. In 2024, funding rules were further revised to strengthen inclusiveness and ensure full support for volunteers through their host organisations. Funding for volunteering teams was also improved by removing the cap that had previously been applied. This should help to increase the number of participants in the corps for the final years of the programme. As a tangible result, the ratio of participants has now reached 20% for short-term and 80% for long-term activities.</w:t>
      </w:r>
    </w:p>
    <w:p w14:paraId="605CFC1C" w14:textId="77777777" w:rsidR="00D933B7" w:rsidRPr="00EF1E5B" w:rsidRDefault="00D933B7" w:rsidP="00373960">
      <w:pPr>
        <w:pStyle w:val="NormalWeb"/>
        <w:numPr>
          <w:ilvl w:val="0"/>
          <w:numId w:val="9"/>
        </w:numPr>
        <w:rPr>
          <w:rFonts w:ascii="EC Square Sans Pro" w:hAnsi="EC Square Sans Pro"/>
          <w:sz w:val="22"/>
          <w:szCs w:val="22"/>
        </w:rPr>
      </w:pPr>
      <w:r>
        <w:rPr>
          <w:rFonts w:ascii="EC Square Sans Pro" w:hAnsi="EC Square Sans Pro"/>
          <w:sz w:val="22"/>
          <w:szCs w:val="22"/>
        </w:rPr>
        <w:t>The programme focuses, via support for projects and for specific activities, on four main transversal priorities: promoting inclusion and diversity; contributing to the green and digital transitions; contributing to democratic participation; and contributing to EU values. In 2021, a specific priority, ‘Prevention, promotion and support in the field of health’, was added to mobilise volunteers in addressing the impact of the COVID-19 pandemic and the recovery. In 2022, two priorities were indicated: ‘Promoting healthy lifestyles’ and ‘Preservation of cultural heritage’. In 2023, relief for people fleeing armed conflicts and other victims of natural or human-made disasters was added. The latter was maintained in 2024, and was seconded by fostering positive learning experiences and outcomes for young people with fewer opportunities. In 2025, promoting waste management and recycling solutions was added to the list of annual priorities.</w:t>
      </w:r>
    </w:p>
    <w:p w14:paraId="6A40B169" w14:textId="77777777" w:rsidR="00D933B7" w:rsidRPr="00EF1E5B" w:rsidRDefault="00D933B7" w:rsidP="00373960">
      <w:pPr>
        <w:pStyle w:val="NormalWeb"/>
        <w:numPr>
          <w:ilvl w:val="0"/>
          <w:numId w:val="9"/>
        </w:numPr>
        <w:rPr>
          <w:rFonts w:ascii="EC Square Sans Pro" w:hAnsi="EC Square Sans Pro"/>
          <w:sz w:val="22"/>
          <w:szCs w:val="22"/>
        </w:rPr>
      </w:pPr>
      <w:r>
        <w:rPr>
          <w:rFonts w:ascii="EC Square Sans Pro" w:hAnsi="EC Square Sans Pro"/>
          <w:sz w:val="22"/>
          <w:szCs w:val="22"/>
        </w:rPr>
        <w:t>The programme and its entire community once again showed extreme resilience and adaptability by quickly mobilising to provide relief to Ukrainian residents fleeing Russia’s war of aggression, along with communities across the EU that offered them a safe haven.</w:t>
      </w:r>
    </w:p>
    <w:p w14:paraId="4EE2F0EB" w14:textId="77777777" w:rsidR="00D933B7" w:rsidRPr="00EF1E5B" w:rsidRDefault="00D933B7" w:rsidP="00373960">
      <w:pPr>
        <w:pStyle w:val="NormalWeb"/>
        <w:numPr>
          <w:ilvl w:val="0"/>
          <w:numId w:val="9"/>
        </w:numPr>
        <w:rPr>
          <w:rFonts w:ascii="EC Square Sans Pro" w:hAnsi="EC Square Sans Pro"/>
          <w:sz w:val="22"/>
          <w:szCs w:val="22"/>
        </w:rPr>
      </w:pPr>
      <w:r>
        <w:rPr>
          <w:rFonts w:ascii="EC Square Sans Pro" w:hAnsi="EC Square Sans Pro"/>
          <w:sz w:val="22"/>
          <w:szCs w:val="22"/>
        </w:rPr>
        <w:t>Launched in 2022, the European Voluntary Humanitarian Aid Corps is a centralised initiative that allows the deployment of young volunteers in non-EU countries. The first call for proposals was published in the 2022 programme guide, enabling organisations that had been awarded the specific quality label to request funding for volunteering opportunities in support of humanitarian aid projects. As 2023 was the first year of implementation, and based on the results of the first three calls, we can make more accurate estimates for the following years, notably regarding deployment in teams, which is much lower than had initially been expected. In practice, the number of volunteers is now expected to be much lower than the initial estimate, but their deployments are expected to last longer.</w:t>
      </w:r>
    </w:p>
    <w:p w14:paraId="73415729" w14:textId="77777777" w:rsidR="00D933B7" w:rsidRPr="00EF1E5B" w:rsidRDefault="00D933B7" w:rsidP="00373960">
      <w:pPr>
        <w:pStyle w:val="NormalWeb"/>
        <w:numPr>
          <w:ilvl w:val="0"/>
          <w:numId w:val="9"/>
        </w:numPr>
        <w:rPr>
          <w:rFonts w:ascii="EC Square Sans Pro" w:hAnsi="EC Square Sans Pro"/>
          <w:sz w:val="22"/>
          <w:szCs w:val="22"/>
        </w:rPr>
      </w:pPr>
      <w:r>
        <w:rPr>
          <w:rFonts w:ascii="EC Square Sans Pro" w:hAnsi="EC Square Sans Pro"/>
          <w:sz w:val="22"/>
          <w:szCs w:val="22"/>
        </w:rPr>
        <w:t>The 2018-2020 European Solidarity Corps final evaluation and the 2021-2027 European Solidarity Corps interim evaluation were adopted on 1</w:t>
      </w:r>
      <w:r>
        <w:rPr>
          <w:rFonts w:ascii="Calibri" w:hAnsi="Calibri" w:cs="Calibri"/>
          <w:sz w:val="22"/>
          <w:szCs w:val="22"/>
        </w:rPr>
        <w:t> </w:t>
      </w:r>
      <w:r>
        <w:rPr>
          <w:rFonts w:ascii="EC Square Sans Pro" w:hAnsi="EC Square Sans Pro"/>
          <w:sz w:val="22"/>
          <w:szCs w:val="22"/>
        </w:rPr>
        <w:t>April 2025</w:t>
      </w:r>
      <w:r>
        <w:rPr>
          <w:rFonts w:ascii="Calibri" w:hAnsi="Calibri" w:cs="Calibri"/>
          <w:sz w:val="22"/>
          <w:szCs w:val="22"/>
        </w:rPr>
        <w:t> (</w:t>
      </w:r>
      <w:r>
        <w:rPr>
          <w:rStyle w:val="FootnoteReference"/>
        </w:rPr>
        <w:footnoteReference w:id="41"/>
      </w:r>
      <w:r>
        <w:rPr>
          <w:rFonts w:ascii="Calibri" w:hAnsi="Calibri" w:cs="Calibri"/>
          <w:sz w:val="22"/>
          <w:szCs w:val="22"/>
        </w:rPr>
        <w:t>)</w:t>
      </w:r>
      <w:r>
        <w:rPr>
          <w:rFonts w:ascii="EC Square Sans Pro" w:hAnsi="EC Square Sans Pro"/>
          <w:sz w:val="22"/>
          <w:szCs w:val="22"/>
        </w:rPr>
        <w:t>. The evaluations highlight the significant impact of the European Solidarity Corps in promoting inclusion, diversity and democratic participation, reinforcing European identity and values:</w:t>
      </w:r>
    </w:p>
    <w:p w14:paraId="2CB9C066"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sz w:val="22"/>
          <w:szCs w:val="22"/>
        </w:rPr>
        <w:t>71% of participants would not have found similar opportunities without the programme;</w:t>
      </w:r>
    </w:p>
    <w:p w14:paraId="6D16D04F"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sz w:val="22"/>
          <w:szCs w:val="22"/>
        </w:rPr>
        <w:t>the participation of young people with fewer opportunities has steadily grown, from 25% in 2018 to 40% in 2023;</w:t>
      </w:r>
    </w:p>
    <w:p w14:paraId="1F425CF0"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sz w:val="22"/>
          <w:szCs w:val="22"/>
        </w:rPr>
        <w:t>the programme’s impact has doubled, proving cost-effective despite challenges such as inflation, which led to increased unit costs in 2023 and 2024;</w:t>
      </w:r>
    </w:p>
    <w:p w14:paraId="4FF42EF0"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sz w:val="22"/>
          <w:szCs w:val="22"/>
        </w:rPr>
        <w:t>the humanitarian aid strand has seen overwhelming interest, with nearly 200</w:t>
      </w:r>
      <w:r>
        <w:rPr>
          <w:rFonts w:ascii="Calibri" w:hAnsi="Calibri" w:cs="Calibri"/>
          <w:sz w:val="22"/>
          <w:szCs w:val="22"/>
        </w:rPr>
        <w:t> </w:t>
      </w:r>
      <w:r>
        <w:rPr>
          <w:rFonts w:ascii="EC Square Sans Pro" w:hAnsi="EC Square Sans Pro"/>
          <w:sz w:val="22"/>
          <w:szCs w:val="22"/>
        </w:rPr>
        <w:t>000 expressions of interest since its launch in 2023, vastly outnumbering the available placements.</w:t>
      </w:r>
    </w:p>
    <w:p w14:paraId="65B99F87" w14:textId="77777777" w:rsidR="00D933B7" w:rsidRPr="00EF1E5B" w:rsidRDefault="00D933B7" w:rsidP="00373960">
      <w:pPr>
        <w:pStyle w:val="NormalWeb"/>
        <w:numPr>
          <w:ilvl w:val="0"/>
          <w:numId w:val="9"/>
        </w:numPr>
        <w:rPr>
          <w:rFonts w:ascii="EC Square Sans Pro" w:hAnsi="EC Square Sans Pro"/>
          <w:sz w:val="22"/>
          <w:szCs w:val="22"/>
        </w:rPr>
      </w:pPr>
      <w:r>
        <w:rPr>
          <w:rFonts w:ascii="EC Square Sans Pro" w:hAnsi="EC Square Sans Pro"/>
          <w:sz w:val="22"/>
          <w:szCs w:val="22"/>
        </w:rPr>
        <w:t>While the programme has demonstrated remarkable success, the evaluation outlines a number of challenges in key areas that require attention.</w:t>
      </w:r>
    </w:p>
    <w:p w14:paraId="1D29DEED"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b/>
          <w:bCs/>
          <w:sz w:val="22"/>
          <w:szCs w:val="22"/>
        </w:rPr>
        <w:t xml:space="preserve">Inclusion. </w:t>
      </w:r>
      <w:r>
        <w:rPr>
          <w:rFonts w:ascii="EC Square Sans Pro" w:hAnsi="EC Square Sans Pro"/>
          <w:sz w:val="22"/>
          <w:szCs w:val="22"/>
        </w:rPr>
        <w:t>Outreach and support for young people from disadvantaged backgrounds could be strengthened.</w:t>
      </w:r>
    </w:p>
    <w:p w14:paraId="6A59FE9D"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b/>
          <w:bCs/>
          <w:sz w:val="22"/>
          <w:szCs w:val="22"/>
        </w:rPr>
        <w:t>Funding.</w:t>
      </w:r>
      <w:r>
        <w:rPr>
          <w:rFonts w:ascii="EC Square Sans Pro" w:hAnsi="EC Square Sans Pro"/>
          <w:sz w:val="22"/>
          <w:szCs w:val="22"/>
        </w:rPr>
        <w:t xml:space="preserve"> The budget needs to be aligned with growing demands to sustain impact.</w:t>
      </w:r>
    </w:p>
    <w:p w14:paraId="1989C90B"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b/>
          <w:bCs/>
          <w:sz w:val="22"/>
          <w:szCs w:val="22"/>
        </w:rPr>
        <w:t>Digital efficiency.</w:t>
      </w:r>
      <w:r>
        <w:rPr>
          <w:rFonts w:ascii="EC Square Sans Pro" w:hAnsi="EC Square Sans Pro"/>
          <w:sz w:val="22"/>
          <w:szCs w:val="22"/>
        </w:rPr>
        <w:t xml:space="preserve"> IT systems should be further improved and administrative burdens should be reduced.</w:t>
      </w:r>
    </w:p>
    <w:p w14:paraId="55F27613"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b/>
          <w:bCs/>
          <w:sz w:val="22"/>
          <w:szCs w:val="22"/>
        </w:rPr>
        <w:t>Geographical balance.</w:t>
      </w:r>
      <w:r>
        <w:rPr>
          <w:rFonts w:ascii="EC Square Sans Pro" w:hAnsi="EC Square Sans Pro"/>
          <w:sz w:val="22"/>
          <w:szCs w:val="22"/>
        </w:rPr>
        <w:t xml:space="preserve"> Wider participation across all EU Member States should be encouraged.</w:t>
      </w:r>
    </w:p>
    <w:p w14:paraId="51A890E4"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b/>
          <w:bCs/>
          <w:sz w:val="22"/>
          <w:szCs w:val="22"/>
        </w:rPr>
        <w:t>Non-EU nationals.</w:t>
      </w:r>
      <w:r>
        <w:rPr>
          <w:rFonts w:ascii="EC Square Sans Pro" w:hAnsi="EC Square Sans Pro"/>
          <w:sz w:val="22"/>
          <w:szCs w:val="22"/>
        </w:rPr>
        <w:t xml:space="preserve"> Possible improvements to visa arrangements should be considered.</w:t>
      </w:r>
    </w:p>
    <w:p w14:paraId="4ACB5A70" w14:textId="77777777" w:rsidR="00D933B7" w:rsidRPr="00EF1E5B" w:rsidRDefault="00D933B7" w:rsidP="00373960">
      <w:pPr>
        <w:pStyle w:val="NormalWeb"/>
        <w:numPr>
          <w:ilvl w:val="1"/>
          <w:numId w:val="9"/>
        </w:numPr>
        <w:rPr>
          <w:rFonts w:ascii="EC Square Sans Pro" w:hAnsi="EC Square Sans Pro"/>
          <w:sz w:val="22"/>
          <w:szCs w:val="22"/>
        </w:rPr>
      </w:pPr>
      <w:r>
        <w:rPr>
          <w:rFonts w:ascii="EC Square Sans Pro" w:hAnsi="EC Square Sans Pro"/>
          <w:b/>
          <w:bCs/>
          <w:sz w:val="22"/>
          <w:szCs w:val="22"/>
        </w:rPr>
        <w:t>Alignment of the humanitarian aid strand.</w:t>
      </w:r>
      <w:r>
        <w:rPr>
          <w:rFonts w:ascii="EC Square Sans Pro" w:hAnsi="EC Square Sans Pro"/>
          <w:sz w:val="22"/>
          <w:szCs w:val="22"/>
        </w:rPr>
        <w:t xml:space="preserve"> The purpose of the humanitarian aid strand should be clarified and the age limit of that strand aligned with the rest of the programme.</w:t>
      </w:r>
    </w:p>
    <w:p w14:paraId="76594BD5" w14:textId="77777777" w:rsidR="00D933B7" w:rsidRPr="00EF1E5B"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5ABF1FB7" w14:textId="77777777" w:rsidR="00D933B7" w:rsidRPr="00EF1E5B"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71309AB3" w14:textId="77777777" w:rsidR="00D933B7" w:rsidRPr="00EF1E5B" w:rsidRDefault="00D933B7" w:rsidP="00F72C99">
      <w:pPr>
        <w:pStyle w:val="Heading2"/>
        <w:rPr>
          <w:rFonts w:eastAsiaTheme="majorEastAsia"/>
          <w:lang w:eastAsia="en-GB"/>
        </w:rPr>
      </w:pPr>
      <w:r>
        <w:rPr>
          <w:rFonts w:eastAsiaTheme="majorEastAsia"/>
          <w:lang w:eastAsia="en-GB"/>
        </w:rPr>
        <w:t>Contribution to horizontal priorities</w:t>
      </w:r>
    </w:p>
    <w:p w14:paraId="70ABC274" w14:textId="77777777" w:rsidR="00D933B7" w:rsidRPr="00EF1E5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EF1E5B" w14:paraId="741EF3D7"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084FDF0B"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7B2C690E"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71C749E6"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056AFAAA"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EF1E5B" w14:paraId="28D4BBC0"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627D8620"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048F5FC2"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0B5938B2"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8E0C65F"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6227362D"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15564C5E"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2ABC7AD5"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1BC0F833"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54FE868E"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437CE11C"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 total envelope</w:t>
            </w:r>
            <w:r>
              <w:rPr>
                <w:rFonts w:ascii="Calibri" w:hAnsi="Calibri" w:cs="Calibri"/>
                <w:sz w:val="20"/>
                <w:lang w:eastAsia="en-IE"/>
              </w:rPr>
              <w:t> </w:t>
            </w:r>
          </w:p>
        </w:tc>
      </w:tr>
      <w:tr w:rsidR="00D933B7" w:rsidRPr="00EF1E5B" w14:paraId="0208446A" w14:textId="77777777">
        <w:trPr>
          <w:trHeight w:val="300"/>
        </w:trPr>
        <w:tc>
          <w:tcPr>
            <w:tcW w:w="1562" w:type="dxa"/>
            <w:tcBorders>
              <w:top w:val="nil"/>
              <w:left w:val="nil"/>
              <w:bottom w:val="single" w:sz="6" w:space="0" w:color="8C8C8C"/>
              <w:right w:val="nil"/>
            </w:tcBorders>
            <w:vAlign w:val="center"/>
            <w:hideMark/>
          </w:tcPr>
          <w:p w14:paraId="043380A8" w14:textId="77777777" w:rsidR="00D933B7" w:rsidRPr="00EF1E5B"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Climate mainstreaming</w:t>
            </w:r>
          </w:p>
        </w:tc>
        <w:tc>
          <w:tcPr>
            <w:tcW w:w="918" w:type="dxa"/>
            <w:tcBorders>
              <w:top w:val="nil"/>
              <w:left w:val="nil"/>
              <w:bottom w:val="single" w:sz="6" w:space="0" w:color="8C8C8C"/>
              <w:right w:val="nil"/>
            </w:tcBorders>
            <w:vAlign w:val="center"/>
          </w:tcPr>
          <w:p w14:paraId="46DB609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20.8</w:t>
            </w:r>
          </w:p>
        </w:tc>
        <w:tc>
          <w:tcPr>
            <w:tcW w:w="919" w:type="dxa"/>
            <w:tcBorders>
              <w:top w:val="nil"/>
              <w:left w:val="nil"/>
              <w:bottom w:val="single" w:sz="6" w:space="0" w:color="8C8C8C"/>
              <w:right w:val="nil"/>
            </w:tcBorders>
            <w:vAlign w:val="center"/>
          </w:tcPr>
          <w:p w14:paraId="69150CC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15.8</w:t>
            </w:r>
          </w:p>
        </w:tc>
        <w:tc>
          <w:tcPr>
            <w:tcW w:w="806" w:type="dxa"/>
            <w:tcBorders>
              <w:top w:val="nil"/>
              <w:left w:val="nil"/>
              <w:bottom w:val="single" w:sz="6" w:space="0" w:color="8C8C8C"/>
              <w:right w:val="nil"/>
            </w:tcBorders>
            <w:vAlign w:val="center"/>
          </w:tcPr>
          <w:p w14:paraId="6797B6D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16.5</w:t>
            </w:r>
          </w:p>
        </w:tc>
        <w:tc>
          <w:tcPr>
            <w:tcW w:w="797" w:type="dxa"/>
            <w:tcBorders>
              <w:top w:val="nil"/>
              <w:left w:val="nil"/>
              <w:bottom w:val="single" w:sz="6" w:space="0" w:color="8C8C8C"/>
              <w:right w:val="nil"/>
            </w:tcBorders>
            <w:vAlign w:val="center"/>
          </w:tcPr>
          <w:p w14:paraId="424DFE5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17.8</w:t>
            </w:r>
          </w:p>
        </w:tc>
        <w:tc>
          <w:tcPr>
            <w:tcW w:w="810" w:type="dxa"/>
            <w:tcBorders>
              <w:top w:val="nil"/>
              <w:left w:val="nil"/>
              <w:bottom w:val="single" w:sz="6" w:space="0" w:color="8C8C8C"/>
              <w:right w:val="nil"/>
            </w:tcBorders>
            <w:vAlign w:val="center"/>
            <w:hideMark/>
          </w:tcPr>
          <w:p w14:paraId="45233E3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19.5</w:t>
            </w:r>
          </w:p>
        </w:tc>
        <w:tc>
          <w:tcPr>
            <w:tcW w:w="1215" w:type="dxa"/>
            <w:tcBorders>
              <w:top w:val="nil"/>
              <w:left w:val="nil"/>
              <w:bottom w:val="single" w:sz="6" w:space="0" w:color="8C8C8C"/>
              <w:right w:val="nil"/>
            </w:tcBorders>
            <w:vAlign w:val="center"/>
            <w:hideMark/>
          </w:tcPr>
          <w:p w14:paraId="74160843" w14:textId="77777777" w:rsidR="00D933B7" w:rsidRPr="001F2F66" w:rsidRDefault="00D933B7">
            <w:pPr>
              <w:spacing w:after="0" w:line="240" w:lineRule="auto"/>
              <w:jc w:val="center"/>
              <w:textAlignment w:val="baseline"/>
              <w:rPr>
                <w:rFonts w:ascii="Segoe UI" w:hAnsi="Segoe UI" w:cs="Segoe UI"/>
                <w:sz w:val="22"/>
                <w:szCs w:val="22"/>
                <w:lang w:eastAsia="en-IE"/>
              </w:rPr>
            </w:pPr>
          </w:p>
        </w:tc>
        <w:tc>
          <w:tcPr>
            <w:tcW w:w="796" w:type="dxa"/>
            <w:tcBorders>
              <w:top w:val="nil"/>
              <w:left w:val="nil"/>
              <w:bottom w:val="single" w:sz="6" w:space="0" w:color="8C8C8C"/>
              <w:right w:val="nil"/>
            </w:tcBorders>
            <w:vAlign w:val="center"/>
            <w:hideMark/>
          </w:tcPr>
          <w:p w14:paraId="0C47D519" w14:textId="77777777" w:rsidR="00D933B7" w:rsidRPr="001F2F66" w:rsidRDefault="00D933B7">
            <w:pPr>
              <w:spacing w:after="0" w:line="240" w:lineRule="auto"/>
              <w:jc w:val="center"/>
              <w:textAlignment w:val="baseline"/>
              <w:rPr>
                <w:rFonts w:ascii="Segoe UI" w:hAnsi="Segoe UI" w:cs="Segoe UI"/>
                <w:sz w:val="22"/>
                <w:szCs w:val="22"/>
                <w:lang w:eastAsia="en-IE"/>
              </w:rPr>
            </w:pPr>
          </w:p>
        </w:tc>
        <w:tc>
          <w:tcPr>
            <w:tcW w:w="909" w:type="dxa"/>
            <w:tcBorders>
              <w:top w:val="nil"/>
              <w:left w:val="nil"/>
              <w:bottom w:val="single" w:sz="6" w:space="0" w:color="8C8C8C"/>
              <w:right w:val="nil"/>
            </w:tcBorders>
            <w:vAlign w:val="center"/>
            <w:hideMark/>
          </w:tcPr>
          <w:p w14:paraId="3AC6E32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90.4</w:t>
            </w:r>
          </w:p>
        </w:tc>
        <w:tc>
          <w:tcPr>
            <w:tcW w:w="907" w:type="dxa"/>
            <w:tcBorders>
              <w:top w:val="nil"/>
              <w:left w:val="nil"/>
              <w:bottom w:val="single" w:sz="6" w:space="0" w:color="8C8C8C"/>
              <w:right w:val="nil"/>
            </w:tcBorders>
            <w:vAlign w:val="center"/>
            <w:hideMark/>
          </w:tcPr>
          <w:p w14:paraId="7B04CBB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8.9%</w:t>
            </w:r>
          </w:p>
        </w:tc>
      </w:tr>
    </w:tbl>
    <w:p w14:paraId="12353FA6" w14:textId="77777777" w:rsidR="00D933B7" w:rsidRPr="00EF1E5B" w:rsidRDefault="00D933B7" w:rsidP="00D933B7">
      <w:pPr>
        <w:rPr>
          <w:b/>
          <w:bCs/>
        </w:rPr>
      </w:pPr>
    </w:p>
    <w:p w14:paraId="1FD76C12" w14:textId="77777777" w:rsidR="00D933B7" w:rsidRPr="00EF1E5B" w:rsidRDefault="00D933B7" w:rsidP="00373960">
      <w:pPr>
        <w:pStyle w:val="ListParagraph"/>
        <w:numPr>
          <w:ilvl w:val="0"/>
          <w:numId w:val="9"/>
        </w:numPr>
        <w:spacing w:line="259" w:lineRule="auto"/>
        <w:rPr>
          <w:lang w:eastAsia="en-GB"/>
        </w:rPr>
      </w:pPr>
      <w:r>
        <w:rPr>
          <w:lang w:eastAsia="en-GB"/>
        </w:rPr>
        <w:t>The programme contributes to the mainstreaming of climate action by targeting organisations and young people wishing to tackle current societal challenges, including climate action, through projects that benefit people and communities across Europe and beyond. A coefficient of 40% is applied to the relevant projects’ budgets, in accordance with the EU climate coefficients methodology. Young people between the ages of 18 and 30 can take part in a wide range of solidarity activities, such as tackling societal challenges, supporting vulnerable people and contributing to positive change in communities across Europe and beyond, all while gaining valuable skills. Climate action, the environment and nature protection are increasingly popular areas within the programme. A strategic approach towards carbon-neutral and more environment-friendly post-2020 EU programmes for education, training, youth, sport and solidarity is under preparation. Meanwhile, the programme already supports sustainability and climate action in the following ways:</w:t>
      </w:r>
    </w:p>
    <w:p w14:paraId="2659B1D4" w14:textId="77777777" w:rsidR="00D933B7" w:rsidRPr="00EF1E5B" w:rsidRDefault="00D933B7" w:rsidP="00373960">
      <w:pPr>
        <w:pStyle w:val="ListParagraph"/>
        <w:numPr>
          <w:ilvl w:val="1"/>
          <w:numId w:val="9"/>
        </w:numPr>
        <w:spacing w:line="259" w:lineRule="auto"/>
        <w:rPr>
          <w:lang w:eastAsia="en-GB"/>
        </w:rPr>
      </w:pPr>
      <w:r>
        <w:rPr>
          <w:lang w:eastAsia="en-GB"/>
        </w:rPr>
        <w:t>supporting projects with the themes of climate action and sustainability;</w:t>
      </w:r>
    </w:p>
    <w:p w14:paraId="5A07C9D6" w14:textId="77777777" w:rsidR="00D933B7" w:rsidRPr="00EF1E5B" w:rsidRDefault="00D933B7" w:rsidP="00373960">
      <w:pPr>
        <w:pStyle w:val="ListParagraph"/>
        <w:numPr>
          <w:ilvl w:val="1"/>
          <w:numId w:val="9"/>
        </w:numPr>
        <w:spacing w:line="259" w:lineRule="auto"/>
        <w:rPr>
          <w:lang w:eastAsia="en-GB"/>
        </w:rPr>
      </w:pPr>
      <w:r>
        <w:rPr>
          <w:lang w:eastAsia="en-GB"/>
        </w:rPr>
        <w:t>assigning a dedicated priority in its specific calls for ‘Volunteering teams in high-priority areas’ to climate change and sustainability;</w:t>
      </w:r>
    </w:p>
    <w:p w14:paraId="77D6FCF1" w14:textId="77777777" w:rsidR="00D933B7" w:rsidRPr="00EF1E5B" w:rsidRDefault="00D933B7" w:rsidP="00373960">
      <w:pPr>
        <w:pStyle w:val="ListParagraph"/>
        <w:numPr>
          <w:ilvl w:val="1"/>
          <w:numId w:val="9"/>
        </w:numPr>
        <w:spacing w:line="259" w:lineRule="auto"/>
        <w:rPr>
          <w:lang w:eastAsia="en-GB"/>
        </w:rPr>
      </w:pPr>
      <w:r>
        <w:rPr>
          <w:lang w:eastAsia="en-GB"/>
        </w:rPr>
        <w:t>promoting sustainable awareness among programme participants.</w:t>
      </w:r>
    </w:p>
    <w:p w14:paraId="0DB2A077" w14:textId="77777777" w:rsidR="00D933B7" w:rsidRPr="00EF1E5B" w:rsidRDefault="00D933B7" w:rsidP="00373960">
      <w:pPr>
        <w:pStyle w:val="ListParagraph"/>
        <w:numPr>
          <w:ilvl w:val="0"/>
          <w:numId w:val="9"/>
        </w:numPr>
        <w:spacing w:line="259" w:lineRule="auto"/>
        <w:rPr>
          <w:lang w:eastAsia="en-GB"/>
        </w:rPr>
      </w:pPr>
      <w:r>
        <w:rPr>
          <w:lang w:eastAsia="en-GB"/>
        </w:rPr>
        <w:t>Since 2021, the programme has supported projects and activities aiming to protect, conserve and enhance natural capital, to raise awareness about environmental sustainability and to enable behavioural changes linked to individual preferences, consumption habits and lifestyles. The programme supports initiatives aimed at preventing, mitigating or repairing the adverse effects of extreme weather events and natural disasters, along with activities that provide support to affected communities in the aftermath of such events or disasters.</w:t>
      </w:r>
    </w:p>
    <w:p w14:paraId="18C2B2E6" w14:textId="77777777" w:rsidR="00D933B7" w:rsidRPr="00EF1E5B" w:rsidRDefault="00D933B7" w:rsidP="00373960">
      <w:pPr>
        <w:pStyle w:val="ListParagraph"/>
        <w:numPr>
          <w:ilvl w:val="0"/>
          <w:numId w:val="9"/>
        </w:numPr>
        <w:spacing w:line="259" w:lineRule="auto"/>
        <w:rPr>
          <w:lang w:eastAsia="en-GB"/>
        </w:rPr>
      </w:pPr>
      <w:r>
        <w:rPr>
          <w:lang w:eastAsia="en-GB"/>
        </w:rPr>
        <w:t>In general, the programme promotes the incorporation of green practices into all projects, regardless of the main focus of their activities. Organisations and participants involved with the programme should have an environment-friendly approach when designing their activities. Activities contributing to other existing EU initiatives in the area of environmental sustainability (e.g. the new European Bauhaus) are highly encouraged. In 2025, a climate related topic (Promoting waste management and recycling solutions) was included in the list of priorities for the Volunteering Teams in High Priority Areas.</w:t>
      </w:r>
    </w:p>
    <w:p w14:paraId="0055E7D7" w14:textId="77777777" w:rsidR="00D933B7" w:rsidRPr="00EF1E5B" w:rsidRDefault="00D933B7" w:rsidP="00373960">
      <w:pPr>
        <w:pStyle w:val="ListParagraph"/>
        <w:numPr>
          <w:ilvl w:val="0"/>
          <w:numId w:val="9"/>
        </w:numPr>
        <w:spacing w:line="259" w:lineRule="auto"/>
        <w:rPr>
          <w:lang w:eastAsia="en-GB"/>
        </w:rPr>
      </w:pPr>
      <w:r>
        <w:rPr>
          <w:lang w:eastAsia="en-GB"/>
        </w:rPr>
        <w:t>Funding rules have been revised so that, from 2024, sustainable travel became the default option, and the programme offers stronger incentives for those who travel in a sustainable way. Participants are encouraged to prioritise green travel as their first choice when planning their trip.</w:t>
      </w:r>
    </w:p>
    <w:p w14:paraId="7AABE51D" w14:textId="77777777" w:rsidR="00D933B7" w:rsidRPr="00EF1E5B" w:rsidRDefault="00D933B7" w:rsidP="00373960">
      <w:pPr>
        <w:pStyle w:val="ListParagraph"/>
        <w:numPr>
          <w:ilvl w:val="0"/>
          <w:numId w:val="9"/>
        </w:numPr>
        <w:spacing w:line="259" w:lineRule="auto"/>
        <w:rPr>
          <w:lang w:eastAsia="en-GB"/>
        </w:rPr>
      </w:pPr>
      <w:r>
        <w:rPr>
          <w:lang w:eastAsia="en-GB"/>
        </w:rPr>
        <w:t xml:space="preserve">Combining funding from the programme and Horizon Europe EU missions in 2023 and 2024 further mobilised young citizens to give their time to climate and environmental projects and to health projects, linked to the goals of the missions. The extra budget allocated from these missions to the programme addressed the following priorities: green, health, digital, culture, civil security and food bioeconomy. As a result, 2023 saw a 18% increase of volunteers participating in projects addressing the green priority. However, in 2025 the Horizon Europe Programme Committee decided to discontinue the co-delegation agreement between the Corps and Horizon Europe Missions, prioritising funding for core research and innovation topics. </w:t>
      </w:r>
    </w:p>
    <w:p w14:paraId="2F818AB7" w14:textId="77777777" w:rsidR="00D933B7" w:rsidRPr="00EF1E5B" w:rsidRDefault="00D933B7" w:rsidP="00373960">
      <w:pPr>
        <w:pStyle w:val="ListParagraph"/>
        <w:numPr>
          <w:ilvl w:val="0"/>
          <w:numId w:val="9"/>
        </w:numPr>
        <w:spacing w:line="259" w:lineRule="auto"/>
        <w:rPr>
          <w:lang w:eastAsia="en-GB"/>
        </w:rPr>
      </w:pPr>
      <w:r>
        <w:rPr>
          <w:lang w:eastAsia="en-GB"/>
        </w:rPr>
        <w:t xml:space="preserve">The yearly contribution to climate objectives is based on beneficiary organisations’ applications for receiving funding for projects with climate-related topics. The environment and the fight against climate change are among the horizontal priorities of the programme, which aims to support awareness raising about the green transition and about environment and climate-change challenges. Examples of European Solidarity Corps projects addressing the climate objectives can be found in the </w:t>
      </w:r>
      <w:hyperlink r:id="rId306" w:history="1">
        <w:r>
          <w:rPr>
            <w:rStyle w:val="Hyperlink"/>
            <w:lang w:eastAsia="en-GB"/>
          </w:rPr>
          <w:t>European Solidarity Corps</w:t>
        </w:r>
        <w:r>
          <w:rPr>
            <w:rStyle w:val="Hyperlink"/>
            <w:rFonts w:ascii="Calibri" w:hAnsi="Calibri" w:cs="Calibri"/>
            <w:lang w:eastAsia="en-GB"/>
          </w:rPr>
          <w:t> </w:t>
        </w:r>
        <w:r>
          <w:rPr>
            <w:rStyle w:val="Hyperlink"/>
            <w:rFonts w:cs="EC Square Sans Pro"/>
            <w:lang w:eastAsia="en-GB"/>
          </w:rPr>
          <w:t>–</w:t>
        </w:r>
        <w:r>
          <w:rPr>
            <w:rStyle w:val="Hyperlink"/>
            <w:lang w:eastAsia="en-GB"/>
          </w:rPr>
          <w:t xml:space="preserve"> Report 2021-2023</w:t>
        </w:r>
      </w:hyperlink>
      <w:r>
        <w:rPr>
          <w:lang w:eastAsia="en-GB"/>
        </w:rPr>
        <w:t xml:space="preserve"> and on the </w:t>
      </w:r>
      <w:hyperlink r:id="rId307" w:history="1">
        <w:r>
          <w:rPr>
            <w:rStyle w:val="Hyperlink"/>
            <w:lang w:eastAsia="en-GB"/>
          </w:rPr>
          <w:t>European Solidarity Corps projects results platform</w:t>
        </w:r>
      </w:hyperlink>
      <w:r>
        <w:rPr>
          <w:lang w:eastAsia="en-GB"/>
        </w:rPr>
        <w:t>.</w:t>
      </w:r>
    </w:p>
    <w:p w14:paraId="17B3560A" w14:textId="77777777" w:rsidR="00D933B7" w:rsidRPr="00EF1E5B" w:rsidRDefault="00D933B7" w:rsidP="00373960">
      <w:pPr>
        <w:pStyle w:val="ListParagraph"/>
        <w:numPr>
          <w:ilvl w:val="0"/>
          <w:numId w:val="9"/>
        </w:numPr>
        <w:spacing w:line="259" w:lineRule="auto"/>
        <w:rPr>
          <w:b/>
          <w:bCs/>
        </w:rPr>
      </w:pPr>
      <w:r>
        <w:rPr>
          <w:b/>
          <w:bCs/>
        </w:rPr>
        <w:br w:type="page"/>
      </w:r>
    </w:p>
    <w:p w14:paraId="55F88304" w14:textId="77777777" w:rsidR="00D933B7" w:rsidRPr="00EF1E5B" w:rsidRDefault="00D933B7" w:rsidP="00D933B7">
      <w:pPr>
        <w:keepNext/>
        <w:keepLines/>
        <w:spacing w:after="0" w:line="240" w:lineRule="auto"/>
        <w:outlineLvl w:val="4"/>
        <w:rPr>
          <w:b/>
          <w:bCs/>
          <w:sz w:val="2"/>
          <w:szCs w:val="2"/>
        </w:rPr>
      </w:pPr>
    </w:p>
    <w:p w14:paraId="39C711EF" w14:textId="77777777" w:rsidR="00D933B7" w:rsidRPr="00EF1E5B" w:rsidRDefault="00D933B7" w:rsidP="00D933B7">
      <w:pPr>
        <w:keepNext/>
        <w:keepLines/>
        <w:spacing w:line="240" w:lineRule="auto"/>
        <w:outlineLvl w:val="4"/>
        <w:rPr>
          <w:b/>
          <w:bCs/>
        </w:rPr>
      </w:pPr>
    </w:p>
    <w:p w14:paraId="2507E3BB" w14:textId="77777777" w:rsidR="00D933B7" w:rsidRPr="00EF1E5B"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EF1E5B" w14:paraId="38775BCA"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3AB8319C"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4753FBBF"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7BEDB290"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68E838E5"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2FDB8953"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143010B8" w14:textId="77777777" w:rsidR="00D933B7" w:rsidRPr="00EF1E5B"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12FE14F9" w14:textId="77777777" w:rsidR="00D933B7" w:rsidRPr="00EF1E5B"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333A47" w14:paraId="2F47F40D" w14:textId="77777777">
        <w:trPr>
          <w:trHeight w:val="300"/>
        </w:trPr>
        <w:tc>
          <w:tcPr>
            <w:tcW w:w="895" w:type="dxa"/>
            <w:tcBorders>
              <w:top w:val="nil"/>
              <w:left w:val="nil"/>
              <w:bottom w:val="single" w:sz="6" w:space="0" w:color="8C8C8C"/>
              <w:right w:val="nil"/>
            </w:tcBorders>
            <w:vAlign w:val="center"/>
            <w:hideMark/>
          </w:tcPr>
          <w:p w14:paraId="56092B3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2</w:t>
            </w:r>
          </w:p>
        </w:tc>
        <w:tc>
          <w:tcPr>
            <w:tcW w:w="1560" w:type="dxa"/>
            <w:tcBorders>
              <w:top w:val="nil"/>
              <w:left w:val="nil"/>
              <w:bottom w:val="single" w:sz="6" w:space="0" w:color="8C8C8C"/>
              <w:right w:val="nil"/>
            </w:tcBorders>
            <w:hideMark/>
          </w:tcPr>
          <w:p w14:paraId="38CC178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17.3</w:t>
            </w:r>
          </w:p>
        </w:tc>
        <w:tc>
          <w:tcPr>
            <w:tcW w:w="1513" w:type="dxa"/>
            <w:tcBorders>
              <w:top w:val="nil"/>
              <w:left w:val="nil"/>
              <w:bottom w:val="single" w:sz="6" w:space="0" w:color="8C8C8C"/>
              <w:right w:val="nil"/>
            </w:tcBorders>
            <w:hideMark/>
          </w:tcPr>
          <w:p w14:paraId="08B0610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50.8</w:t>
            </w:r>
          </w:p>
        </w:tc>
        <w:tc>
          <w:tcPr>
            <w:tcW w:w="1443" w:type="dxa"/>
            <w:tcBorders>
              <w:top w:val="nil"/>
              <w:left w:val="nil"/>
              <w:bottom w:val="single" w:sz="6" w:space="0" w:color="8C8C8C"/>
              <w:right w:val="nil"/>
            </w:tcBorders>
            <w:hideMark/>
          </w:tcPr>
          <w:p w14:paraId="7186229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80.5</w:t>
            </w:r>
          </w:p>
        </w:tc>
        <w:tc>
          <w:tcPr>
            <w:tcW w:w="1443" w:type="dxa"/>
            <w:tcBorders>
              <w:top w:val="nil"/>
              <w:left w:val="nil"/>
              <w:bottom w:val="single" w:sz="6" w:space="0" w:color="8C8C8C"/>
              <w:right w:val="nil"/>
            </w:tcBorders>
            <w:hideMark/>
          </w:tcPr>
          <w:p w14:paraId="41EA537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59.8</w:t>
            </w:r>
          </w:p>
        </w:tc>
        <w:tc>
          <w:tcPr>
            <w:tcW w:w="1332" w:type="dxa"/>
            <w:tcBorders>
              <w:top w:val="nil"/>
              <w:left w:val="nil"/>
              <w:bottom w:val="single" w:sz="6" w:space="0" w:color="8C8C8C"/>
              <w:right w:val="nil"/>
            </w:tcBorders>
          </w:tcPr>
          <w:p w14:paraId="55912797"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68.1</w:t>
            </w:r>
          </w:p>
        </w:tc>
        <w:tc>
          <w:tcPr>
            <w:tcW w:w="1453" w:type="dxa"/>
            <w:tcBorders>
              <w:top w:val="nil"/>
              <w:left w:val="nil"/>
              <w:bottom w:val="single" w:sz="6" w:space="0" w:color="8C8C8C"/>
              <w:right w:val="nil"/>
            </w:tcBorders>
            <w:hideMark/>
          </w:tcPr>
          <w:p w14:paraId="3CA8B58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276.5</w:t>
            </w:r>
          </w:p>
        </w:tc>
      </w:tr>
      <w:tr w:rsidR="00D933B7" w:rsidRPr="00333A47" w14:paraId="4B8EB7CF" w14:textId="77777777">
        <w:trPr>
          <w:trHeight w:val="300"/>
        </w:trPr>
        <w:tc>
          <w:tcPr>
            <w:tcW w:w="895" w:type="dxa"/>
            <w:tcBorders>
              <w:top w:val="nil"/>
              <w:left w:val="nil"/>
              <w:bottom w:val="single" w:sz="6" w:space="0" w:color="8C8C8C"/>
              <w:right w:val="nil"/>
            </w:tcBorders>
            <w:vAlign w:val="center"/>
            <w:hideMark/>
          </w:tcPr>
          <w:p w14:paraId="766A568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1</w:t>
            </w:r>
          </w:p>
        </w:tc>
        <w:tc>
          <w:tcPr>
            <w:tcW w:w="1560" w:type="dxa"/>
            <w:tcBorders>
              <w:top w:val="nil"/>
              <w:left w:val="nil"/>
              <w:bottom w:val="single" w:sz="6" w:space="0" w:color="8C8C8C"/>
              <w:right w:val="nil"/>
            </w:tcBorders>
            <w:hideMark/>
          </w:tcPr>
          <w:p w14:paraId="6887A2D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367FB5F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C7417E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6CC6A11B"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1B1F89F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23FD681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333A47" w14:paraId="6803DB25" w14:textId="77777777">
        <w:trPr>
          <w:trHeight w:val="300"/>
        </w:trPr>
        <w:tc>
          <w:tcPr>
            <w:tcW w:w="895" w:type="dxa"/>
            <w:tcBorders>
              <w:top w:val="nil"/>
              <w:left w:val="nil"/>
              <w:bottom w:val="single" w:sz="6" w:space="0" w:color="8C8C8C"/>
              <w:right w:val="nil"/>
            </w:tcBorders>
            <w:vAlign w:val="center"/>
            <w:hideMark/>
          </w:tcPr>
          <w:p w14:paraId="3D2E534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6" w:space="0" w:color="8C8C8C"/>
              <w:right w:val="nil"/>
            </w:tcBorders>
            <w:hideMark/>
          </w:tcPr>
          <w:p w14:paraId="353E4EF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3267669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3D69B8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B1A1FA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543D22A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4868655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333A47" w14:paraId="46666E17" w14:textId="77777777">
        <w:trPr>
          <w:trHeight w:val="300"/>
        </w:trPr>
        <w:tc>
          <w:tcPr>
            <w:tcW w:w="895" w:type="dxa"/>
            <w:tcBorders>
              <w:top w:val="nil"/>
              <w:left w:val="nil"/>
              <w:bottom w:val="single" w:sz="4" w:space="0" w:color="7F7F7F" w:themeColor="text1" w:themeTint="80"/>
              <w:right w:val="nil"/>
            </w:tcBorders>
            <w:vAlign w:val="center"/>
            <w:hideMark/>
          </w:tcPr>
          <w:p w14:paraId="76FB0AE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4" w:space="0" w:color="7F7F7F" w:themeColor="text1" w:themeTint="80"/>
              <w:right w:val="nil"/>
            </w:tcBorders>
            <w:hideMark/>
          </w:tcPr>
          <w:p w14:paraId="17DE58C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118.4</w:t>
            </w:r>
          </w:p>
        </w:tc>
        <w:tc>
          <w:tcPr>
            <w:tcW w:w="1513" w:type="dxa"/>
            <w:tcBorders>
              <w:top w:val="nil"/>
              <w:left w:val="nil"/>
              <w:bottom w:val="single" w:sz="4" w:space="0" w:color="7F7F7F" w:themeColor="text1" w:themeTint="80"/>
              <w:right w:val="nil"/>
            </w:tcBorders>
            <w:hideMark/>
          </w:tcPr>
          <w:p w14:paraId="48006C6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90.6</w:t>
            </w:r>
          </w:p>
        </w:tc>
        <w:tc>
          <w:tcPr>
            <w:tcW w:w="1443" w:type="dxa"/>
            <w:tcBorders>
              <w:top w:val="nil"/>
              <w:left w:val="nil"/>
              <w:bottom w:val="single" w:sz="4" w:space="0" w:color="7F7F7F" w:themeColor="text1" w:themeTint="80"/>
              <w:right w:val="nil"/>
            </w:tcBorders>
            <w:hideMark/>
          </w:tcPr>
          <w:p w14:paraId="534ADE3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63.7</w:t>
            </w:r>
          </w:p>
        </w:tc>
        <w:tc>
          <w:tcPr>
            <w:tcW w:w="1443" w:type="dxa"/>
            <w:tcBorders>
              <w:top w:val="nil"/>
              <w:left w:val="nil"/>
              <w:bottom w:val="single" w:sz="4" w:space="0" w:color="7F7F7F" w:themeColor="text1" w:themeTint="80"/>
              <w:right w:val="nil"/>
            </w:tcBorders>
            <w:hideMark/>
          </w:tcPr>
          <w:p w14:paraId="7A3CC6E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84.2</w:t>
            </w:r>
          </w:p>
        </w:tc>
        <w:tc>
          <w:tcPr>
            <w:tcW w:w="1332" w:type="dxa"/>
            <w:tcBorders>
              <w:top w:val="nil"/>
              <w:left w:val="nil"/>
              <w:bottom w:val="single" w:sz="4" w:space="0" w:color="7F7F7F" w:themeColor="text1" w:themeTint="80"/>
              <w:right w:val="nil"/>
            </w:tcBorders>
          </w:tcPr>
          <w:p w14:paraId="08A7E96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78.8</w:t>
            </w:r>
          </w:p>
        </w:tc>
        <w:tc>
          <w:tcPr>
            <w:tcW w:w="1453" w:type="dxa"/>
            <w:tcBorders>
              <w:top w:val="nil"/>
              <w:left w:val="nil"/>
              <w:bottom w:val="single" w:sz="4" w:space="0" w:color="7F7F7F" w:themeColor="text1" w:themeTint="80"/>
              <w:right w:val="nil"/>
            </w:tcBorders>
            <w:hideMark/>
          </w:tcPr>
          <w:p w14:paraId="2CB211E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435.7</w:t>
            </w:r>
          </w:p>
        </w:tc>
      </w:tr>
      <w:tr w:rsidR="00D933B7" w:rsidRPr="00333A47" w14:paraId="737D0D32"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629A3CA6" w14:textId="77777777" w:rsidR="00D933B7" w:rsidRPr="001F2F66" w:rsidRDefault="00D933B7">
            <w:pPr>
              <w:spacing w:after="0" w:line="240" w:lineRule="auto"/>
              <w:jc w:val="center"/>
              <w:textAlignment w:val="baseline"/>
              <w:rPr>
                <w:rFonts w:cs="Segoe UI"/>
                <w:color w:val="000000"/>
                <w:sz w:val="22"/>
                <w:szCs w:val="22"/>
                <w:lang w:eastAsia="en-IE"/>
              </w:rPr>
            </w:pPr>
            <w:r w:rsidRPr="001F2F66">
              <w:rPr>
                <w:rFonts w:cs="Segoe UI"/>
                <w:color w:val="000000"/>
                <w:sz w:val="22"/>
                <w:szCs w:val="22"/>
                <w:lang w:eastAsia="en-IE"/>
              </w:rPr>
              <w:t>Total:</w:t>
            </w:r>
          </w:p>
        </w:tc>
        <w:tc>
          <w:tcPr>
            <w:tcW w:w="1560" w:type="dxa"/>
            <w:tcBorders>
              <w:top w:val="single" w:sz="4" w:space="0" w:color="7F7F7F" w:themeColor="text1" w:themeTint="80"/>
              <w:left w:val="nil"/>
              <w:bottom w:val="single" w:sz="6" w:space="0" w:color="8C8C8C"/>
              <w:right w:val="nil"/>
            </w:tcBorders>
          </w:tcPr>
          <w:p w14:paraId="52159368"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 xml:space="preserve"> 135.7</w:t>
            </w:r>
          </w:p>
        </w:tc>
        <w:tc>
          <w:tcPr>
            <w:tcW w:w="1513" w:type="dxa"/>
            <w:tcBorders>
              <w:top w:val="single" w:sz="4" w:space="0" w:color="7F7F7F" w:themeColor="text1" w:themeTint="80"/>
              <w:left w:val="nil"/>
              <w:bottom w:val="single" w:sz="6" w:space="0" w:color="8C8C8C"/>
              <w:right w:val="nil"/>
            </w:tcBorders>
          </w:tcPr>
          <w:p w14:paraId="20C4D43A"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 xml:space="preserve"> 141.4</w:t>
            </w:r>
          </w:p>
        </w:tc>
        <w:tc>
          <w:tcPr>
            <w:tcW w:w="1443" w:type="dxa"/>
            <w:tcBorders>
              <w:top w:val="single" w:sz="4" w:space="0" w:color="7F7F7F" w:themeColor="text1" w:themeTint="80"/>
              <w:left w:val="nil"/>
              <w:bottom w:val="single" w:sz="6" w:space="0" w:color="8C8C8C"/>
              <w:right w:val="nil"/>
            </w:tcBorders>
          </w:tcPr>
          <w:p w14:paraId="3A0E6793"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 xml:space="preserve"> 144.2</w:t>
            </w:r>
          </w:p>
        </w:tc>
        <w:tc>
          <w:tcPr>
            <w:tcW w:w="1443" w:type="dxa"/>
            <w:tcBorders>
              <w:top w:val="single" w:sz="4" w:space="0" w:color="7F7F7F" w:themeColor="text1" w:themeTint="80"/>
              <w:left w:val="nil"/>
              <w:bottom w:val="single" w:sz="6" w:space="0" w:color="8C8C8C"/>
              <w:right w:val="nil"/>
            </w:tcBorders>
          </w:tcPr>
          <w:p w14:paraId="55A83636"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 xml:space="preserve"> 144.0</w:t>
            </w:r>
          </w:p>
        </w:tc>
        <w:tc>
          <w:tcPr>
            <w:tcW w:w="1332" w:type="dxa"/>
            <w:tcBorders>
              <w:top w:val="single" w:sz="4" w:space="0" w:color="7F7F7F" w:themeColor="text1" w:themeTint="80"/>
              <w:left w:val="nil"/>
              <w:bottom w:val="single" w:sz="6" w:space="0" w:color="8C8C8C"/>
              <w:right w:val="nil"/>
            </w:tcBorders>
          </w:tcPr>
          <w:p w14:paraId="31349E38"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 xml:space="preserve"> 146.9</w:t>
            </w:r>
          </w:p>
        </w:tc>
        <w:tc>
          <w:tcPr>
            <w:tcW w:w="1453" w:type="dxa"/>
            <w:tcBorders>
              <w:top w:val="single" w:sz="4" w:space="0" w:color="7F7F7F" w:themeColor="text1" w:themeTint="80"/>
              <w:left w:val="nil"/>
              <w:bottom w:val="single" w:sz="6" w:space="0" w:color="8C8C8C"/>
              <w:right w:val="nil"/>
            </w:tcBorders>
          </w:tcPr>
          <w:p w14:paraId="4AA693B3" w14:textId="77777777" w:rsidR="00D933B7" w:rsidRPr="001F2F66" w:rsidRDefault="00D933B7">
            <w:pPr>
              <w:spacing w:after="0" w:line="240" w:lineRule="auto"/>
              <w:jc w:val="center"/>
              <w:textAlignment w:val="baseline"/>
              <w:rPr>
                <w:rFonts w:ascii="Calibri" w:hAnsi="Calibri" w:cs="Calibri"/>
                <w:color w:val="000000"/>
                <w:sz w:val="22"/>
                <w:szCs w:val="22"/>
              </w:rPr>
            </w:pPr>
            <w:r w:rsidRPr="001F2F66">
              <w:rPr>
                <w:sz w:val="22"/>
                <w:szCs w:val="22"/>
              </w:rPr>
              <w:t xml:space="preserve"> 712.3</w:t>
            </w:r>
          </w:p>
        </w:tc>
      </w:tr>
    </w:tbl>
    <w:p w14:paraId="1F7028D5" w14:textId="77777777" w:rsidR="00D933B7" w:rsidRPr="001F2F66" w:rsidRDefault="00D933B7" w:rsidP="00D933B7">
      <w:pPr>
        <w:pStyle w:val="ListParagraph"/>
        <w:ind w:left="360"/>
        <w:rPr>
          <w:sz w:val="22"/>
          <w:szCs w:val="22"/>
          <w:lang w:eastAsia="en-GB"/>
        </w:rPr>
      </w:pPr>
    </w:p>
    <w:p w14:paraId="2CDB3BFC" w14:textId="77777777" w:rsidR="00D933B7" w:rsidRPr="00EF1E5B" w:rsidRDefault="00D933B7" w:rsidP="00373960">
      <w:pPr>
        <w:pStyle w:val="ListParagraph"/>
        <w:numPr>
          <w:ilvl w:val="0"/>
          <w:numId w:val="9"/>
        </w:numPr>
        <w:spacing w:after="0" w:line="240" w:lineRule="auto"/>
        <w:rPr>
          <w:rFonts w:ascii="Times New Roman" w:hAnsi="Times New Roman"/>
        </w:rPr>
      </w:pPr>
      <w:r>
        <w:t>The programme aims to promote social inclusion by facilitating access for young people with fewer opportunities. In some cases, young people need additional support in facing obstacles such as gender-based discrimination, harassment and gender-based violence. A number of solidarity and volunteering projects address issues such as the promotion of gender equality, the fight against sexual violence, the promotion of LGBTIQ+ equality, etc.</w:t>
      </w:r>
    </w:p>
    <w:p w14:paraId="71990CC2" w14:textId="77777777" w:rsidR="00D933B7" w:rsidRPr="00EF1E5B" w:rsidRDefault="00D933B7" w:rsidP="00373960">
      <w:pPr>
        <w:pStyle w:val="ListParagraph"/>
        <w:numPr>
          <w:ilvl w:val="0"/>
          <w:numId w:val="9"/>
        </w:numPr>
        <w:spacing w:after="240" w:line="264" w:lineRule="auto"/>
      </w:pPr>
      <w:r>
        <w:t>Regarding interventions the principal objective of which is to improve gender equality (score</w:t>
      </w:r>
      <w:r>
        <w:rPr>
          <w:rFonts w:ascii="Calibri" w:hAnsi="Calibri" w:cs="Calibri"/>
        </w:rPr>
        <w:t> </w:t>
      </w:r>
      <w:r>
        <w:t>2), the total yearly contribution to gender is based on beneficiary organisations</w:t>
      </w:r>
      <w:r>
        <w:rPr>
          <w:rFonts w:cs="EC Square Sans Pro"/>
        </w:rPr>
        <w:t>’</w:t>
      </w:r>
      <w:r>
        <w:t xml:space="preserve"> applications for receiving funding for projects with gender-related topics (e.g. of which promotion of equality between women and men in the fields of arts and sports, fighting violence and discrimination against women and girls).</w:t>
      </w:r>
    </w:p>
    <w:p w14:paraId="178B62FE" w14:textId="77777777" w:rsidR="00D933B7" w:rsidRPr="00EF1E5B" w:rsidRDefault="00D933B7" w:rsidP="00373960">
      <w:pPr>
        <w:pStyle w:val="ListParagraph"/>
        <w:numPr>
          <w:ilvl w:val="0"/>
          <w:numId w:val="9"/>
        </w:numPr>
        <w:spacing w:after="240" w:line="264" w:lineRule="auto"/>
      </w:pPr>
      <w:r>
        <w:t>From the beginning of the programming period, 20</w:t>
      </w:r>
      <w:r>
        <w:rPr>
          <w:rFonts w:ascii="Calibri" w:hAnsi="Calibri" w:cs="Calibri"/>
        </w:rPr>
        <w:t> </w:t>
      </w:r>
      <w:r>
        <w:t>970 were women, representing 61% of all participants in this group.</w:t>
      </w:r>
    </w:p>
    <w:p w14:paraId="59616F22" w14:textId="77777777" w:rsidR="00D933B7" w:rsidRPr="00EF1E5B" w:rsidRDefault="00D933B7" w:rsidP="00373960">
      <w:pPr>
        <w:pStyle w:val="ListParagraph"/>
        <w:numPr>
          <w:ilvl w:val="0"/>
          <w:numId w:val="9"/>
        </w:numPr>
        <w:spacing w:after="240" w:line="264" w:lineRule="auto"/>
      </w:pPr>
      <w:r>
        <w:t>Regarding interventions with a neutral impact on gender equality (score</w:t>
      </w:r>
      <w:r>
        <w:rPr>
          <w:rFonts w:ascii="Calibri" w:hAnsi="Calibri" w:cs="Calibri"/>
        </w:rPr>
        <w:t> </w:t>
      </w:r>
      <w:r>
        <w:t>0), the total yearly contribution to gender is the difference between the programme budget as indicated in the relevant annual work programme and the yearly contribution to gender, based on beneficiary organisations</w:t>
      </w:r>
      <w:r>
        <w:rPr>
          <w:rFonts w:cs="EC Square Sans Pro"/>
        </w:rPr>
        <w:t>’</w:t>
      </w:r>
      <w:r>
        <w:t xml:space="preserve"> applications for receiving funding for projects with gender-related topics.</w:t>
      </w:r>
    </w:p>
    <w:p w14:paraId="09F1426C" w14:textId="77777777" w:rsidR="00D933B7" w:rsidRPr="00EF1E5B" w:rsidRDefault="00D933B7" w:rsidP="00373960">
      <w:pPr>
        <w:pStyle w:val="ListParagraph"/>
        <w:numPr>
          <w:ilvl w:val="0"/>
          <w:numId w:val="9"/>
        </w:numPr>
        <w:spacing w:after="240" w:line="264" w:lineRule="auto"/>
        <w:rPr>
          <w:lang w:eastAsia="en-GB"/>
        </w:rPr>
      </w:pPr>
      <w:r>
        <w:t>Due to the specificities of the European Solidarity Corps programme, it is not possible to fully discern gender contributions from voted budget implementation commitments only. The split presented in the table above represents a pro rata distribution based on the scores’ proportions of the total implementation included in the relevant annual work programmes. This total of EUR</w:t>
      </w:r>
      <w:r>
        <w:rPr>
          <w:rFonts w:ascii="Calibri" w:hAnsi="Calibri" w:cs="Calibri"/>
        </w:rPr>
        <w:t> </w:t>
      </w:r>
      <w:r>
        <w:t>276.5</w:t>
      </w:r>
      <w:r>
        <w:rPr>
          <w:rFonts w:ascii="Calibri" w:hAnsi="Calibri" w:cs="Calibri"/>
        </w:rPr>
        <w:t> </w:t>
      </w:r>
      <w:r>
        <w:t>million</w:t>
      </w:r>
      <w:r>
        <w:rPr>
          <w:rFonts w:ascii="Calibri" w:hAnsi="Calibri" w:cs="Calibri"/>
        </w:rPr>
        <w:t> (</w:t>
      </w:r>
      <w:r>
        <w:rPr>
          <w:rStyle w:val="FootnoteReference"/>
        </w:rPr>
        <w:footnoteReference w:id="42"/>
      </w:r>
      <w:r>
        <w:rPr>
          <w:rFonts w:ascii="Calibri" w:hAnsi="Calibri" w:cs="Calibri"/>
        </w:rPr>
        <w:t>)</w:t>
      </w:r>
      <w:r>
        <w:t xml:space="preserve"> includes administrative credits on top of the voted budget implementation.</w:t>
      </w:r>
    </w:p>
    <w:p w14:paraId="078DDF43" w14:textId="77777777" w:rsidR="00D933B7" w:rsidRPr="00EF1E5B"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EF1E5B" w14:paraId="610FD450" w14:textId="77777777">
        <w:tc>
          <w:tcPr>
            <w:tcW w:w="9738" w:type="dxa"/>
            <w:shd w:val="clear" w:color="auto" w:fill="auto"/>
          </w:tcPr>
          <w:p w14:paraId="68BABF64" w14:textId="77777777" w:rsidR="00D933B7" w:rsidRPr="00EF1E5B" w:rsidRDefault="00D933B7">
            <w:pPr>
              <w:spacing w:after="0" w:line="240" w:lineRule="auto"/>
              <w:textAlignment w:val="baseline"/>
              <w:rPr>
                <w:rFonts w:eastAsia="Times New Roman" w:cs="Segoe UI"/>
                <w:color w:val="000000" w:themeColor="text1"/>
                <w:sz w:val="22"/>
                <w:szCs w:val="22"/>
                <w:lang w:eastAsia="en-IE"/>
              </w:rPr>
            </w:pPr>
          </w:p>
          <w:p w14:paraId="5F4D460E" w14:textId="77777777" w:rsidR="00D933B7" w:rsidRPr="00EF4804" w:rsidRDefault="00D933B7">
            <w:pPr>
              <w:spacing w:after="0" w:line="240" w:lineRule="auto"/>
              <w:textAlignment w:val="baseline"/>
              <w:rPr>
                <w:rFonts w:ascii="Times New Roman" w:eastAsia="Times New Roman" w:hAnsi="Times New Roman" w:cs="Segoe UI"/>
                <w:b/>
                <w:bCs/>
                <w:color w:val="000000" w:themeColor="text1"/>
                <w:sz w:val="22"/>
                <w:szCs w:val="22"/>
                <w:lang w:eastAsia="en-IE"/>
              </w:rPr>
            </w:pPr>
            <w:r>
              <w:rPr>
                <w:rFonts w:eastAsia="Times New Roman" w:cs="Segoe UI"/>
                <w:b/>
                <w:bCs/>
                <w:color w:val="000000" w:themeColor="text1"/>
                <w:lang w:eastAsia="en-IE"/>
              </w:rPr>
              <w:t>Gender-disaggregated information</w:t>
            </w:r>
          </w:p>
          <w:p w14:paraId="3285620D" w14:textId="77777777" w:rsidR="00D933B7" w:rsidRPr="00EF1E5B" w:rsidRDefault="00D933B7">
            <w:pPr>
              <w:spacing w:after="0" w:line="240" w:lineRule="auto"/>
              <w:textAlignment w:val="baseline"/>
              <w:rPr>
                <w:rFonts w:ascii="Segoe UI" w:eastAsia="Times New Roman" w:hAnsi="Segoe UI" w:cs="Segoe UI"/>
                <w:color w:val="000000" w:themeColor="text1"/>
                <w:sz w:val="18"/>
                <w:szCs w:val="18"/>
                <w:lang w:eastAsia="en-IE"/>
              </w:rPr>
            </w:pPr>
          </w:p>
          <w:p w14:paraId="420F53D4" w14:textId="77777777" w:rsidR="00D933B7" w:rsidRPr="00EF1E5B" w:rsidRDefault="00D933B7" w:rsidP="00D933B7">
            <w:pPr>
              <w:pStyle w:val="TableListBullet"/>
              <w:tabs>
                <w:tab w:val="num" w:pos="283"/>
              </w:tabs>
              <w:ind w:left="283" w:hanging="283"/>
              <w:rPr>
                <w:color w:val="000000" w:themeColor="text1"/>
                <w:sz w:val="22"/>
                <w:szCs w:val="22"/>
              </w:rPr>
            </w:pPr>
            <w:r>
              <w:rPr>
                <w:color w:val="000000" w:themeColor="text1"/>
                <w:sz w:val="22"/>
                <w:szCs w:val="22"/>
              </w:rPr>
              <w:t xml:space="preserve">The European Solidarity Corps supports gender equality and encourages women to participate in volunteering and solidarity projects. 63% of the total number of programme participants since the launch of the programme in 2021 are women, while 36% are men. See also the </w:t>
            </w:r>
            <w:hyperlink r:id="rId308">
              <w:r>
                <w:rPr>
                  <w:rStyle w:val="Hyperlink"/>
                  <w:color w:val="0E4194" w:themeColor="accent1"/>
                  <w:sz w:val="22"/>
                  <w:szCs w:val="22"/>
                </w:rPr>
                <w:t>European Solidarity Corps</w:t>
              </w:r>
            </w:hyperlink>
            <w:hyperlink r:id="rId309">
              <w:r>
                <w:rPr>
                  <w:rStyle w:val="Hyperlink"/>
                  <w:rFonts w:ascii="Calibri" w:hAnsi="Calibri" w:cs="Calibri"/>
                  <w:color w:val="0E4194" w:themeColor="accent1"/>
                  <w:sz w:val="22"/>
                  <w:szCs w:val="22"/>
                </w:rPr>
                <w:t> </w:t>
              </w:r>
            </w:hyperlink>
            <w:hyperlink r:id="rId310">
              <w:r>
                <w:rPr>
                  <w:rStyle w:val="Hyperlink"/>
                  <w:color w:val="0E4194" w:themeColor="accent1"/>
                  <w:sz w:val="22"/>
                  <w:szCs w:val="22"/>
                </w:rPr>
                <w:t>– Report 2021-2023</w:t>
              </w:r>
            </w:hyperlink>
            <w:r>
              <w:rPr>
                <w:color w:val="0E4194" w:themeColor="accent1"/>
                <w:sz w:val="22"/>
                <w:szCs w:val="22"/>
                <w:u w:val="single"/>
              </w:rPr>
              <w:t xml:space="preserve">. Examples of gender-related projects addressing gender equality can be found on the </w:t>
            </w:r>
            <w:hyperlink r:id="rId311" w:history="1">
              <w:r>
                <w:rPr>
                  <w:rStyle w:val="Hyperlink"/>
                  <w:color w:val="0E4194" w:themeColor="accent1"/>
                  <w:sz w:val="22"/>
                  <w:szCs w:val="22"/>
                </w:rPr>
                <w:t>European Solidarity Corps project results p</w:t>
              </w:r>
            </w:hyperlink>
            <w:hyperlink r:id="rId312" w:history="1">
              <w:r>
                <w:rPr>
                  <w:rStyle w:val="Hyperlink"/>
                  <w:color w:val="0E4194" w:themeColor="accent1"/>
                  <w:sz w:val="22"/>
                  <w:szCs w:val="22"/>
                </w:rPr>
                <w:t xml:space="preserve">latform </w:t>
              </w:r>
            </w:hyperlink>
            <w:r>
              <w:rPr>
                <w:color w:val="000000" w:themeColor="text1"/>
                <w:sz w:val="22"/>
                <w:szCs w:val="22"/>
              </w:rPr>
              <w:t>.</w:t>
            </w:r>
          </w:p>
        </w:tc>
      </w:tr>
    </w:tbl>
    <w:p w14:paraId="3750FB45" w14:textId="77777777" w:rsidR="00D933B7" w:rsidRPr="00EF1E5B" w:rsidRDefault="00D933B7" w:rsidP="00D933B7">
      <w:pPr>
        <w:rPr>
          <w:lang w:eastAsia="en-GB"/>
        </w:rPr>
      </w:pPr>
    </w:p>
    <w:p w14:paraId="38C469B9" w14:textId="77777777" w:rsidR="00D933B7" w:rsidRPr="00EF1E5B" w:rsidRDefault="00D933B7" w:rsidP="00D933B7">
      <w:pPr>
        <w:rPr>
          <w:b/>
          <w:bCs/>
        </w:rPr>
      </w:pPr>
    </w:p>
    <w:p w14:paraId="6218A802" w14:textId="77777777" w:rsidR="00D933B7" w:rsidRPr="00EF1E5B" w:rsidRDefault="00D933B7" w:rsidP="00D933B7">
      <w:pPr>
        <w:spacing w:line="259" w:lineRule="auto"/>
        <w:rPr>
          <w:b/>
          <w:bCs/>
        </w:rPr>
      </w:pPr>
      <w:r>
        <w:rPr>
          <w:b/>
          <w:bCs/>
        </w:rPr>
        <w:br w:type="page"/>
      </w:r>
    </w:p>
    <w:p w14:paraId="66F251B4" w14:textId="77777777" w:rsidR="00D933B7" w:rsidRPr="00EF1E5B" w:rsidRDefault="00D933B7" w:rsidP="00D933B7">
      <w:pPr>
        <w:rPr>
          <w:b/>
          <w:bCs/>
        </w:rPr>
      </w:pPr>
    </w:p>
    <w:p w14:paraId="793565B1" w14:textId="77777777" w:rsidR="00D933B7" w:rsidRPr="00EF1E5B"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EF1E5B" w14:paraId="3662989C"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108B2872"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459B5BAE"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7418F9E0"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7D36F424"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40410D54" w14:textId="77777777" w:rsidR="00D933B7" w:rsidRPr="00EF1E5B"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1AA919EC" w14:textId="77777777" w:rsidR="00D933B7" w:rsidRPr="00EF1E5B"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6454345F"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0D69FEDA" w14:textId="77777777" w:rsidR="00D933B7" w:rsidRPr="00EF1E5B"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EF1E5B" w14:paraId="21374445" w14:textId="77777777">
        <w:trPr>
          <w:trHeight w:val="300"/>
        </w:trPr>
        <w:tc>
          <w:tcPr>
            <w:tcW w:w="1276" w:type="dxa"/>
            <w:tcBorders>
              <w:top w:val="single" w:sz="6" w:space="0" w:color="8C8C8C"/>
              <w:left w:val="nil"/>
              <w:bottom w:val="single" w:sz="6" w:space="0" w:color="8C8C8C"/>
              <w:right w:val="nil"/>
            </w:tcBorders>
            <w:vAlign w:val="center"/>
            <w:hideMark/>
          </w:tcPr>
          <w:p w14:paraId="7F8560F9" w14:textId="77777777" w:rsidR="00D933B7" w:rsidRPr="00EF1E5B"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3AE63B8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11.8</w:t>
            </w:r>
          </w:p>
        </w:tc>
        <w:tc>
          <w:tcPr>
            <w:tcW w:w="1276" w:type="dxa"/>
            <w:tcBorders>
              <w:top w:val="single" w:sz="6" w:space="0" w:color="8C8C8C"/>
              <w:left w:val="nil"/>
              <w:bottom w:val="single" w:sz="6" w:space="0" w:color="8C8C8C"/>
              <w:right w:val="nil"/>
            </w:tcBorders>
            <w:vAlign w:val="center"/>
            <w:hideMark/>
          </w:tcPr>
          <w:p w14:paraId="2D86625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32.2</w:t>
            </w:r>
          </w:p>
        </w:tc>
        <w:tc>
          <w:tcPr>
            <w:tcW w:w="1134" w:type="dxa"/>
            <w:tcBorders>
              <w:top w:val="single" w:sz="6" w:space="0" w:color="8C8C8C"/>
              <w:left w:val="nil"/>
              <w:bottom w:val="single" w:sz="6" w:space="0" w:color="8C8C8C"/>
              <w:right w:val="nil"/>
            </w:tcBorders>
            <w:vAlign w:val="center"/>
            <w:hideMark/>
          </w:tcPr>
          <w:p w14:paraId="177680B7"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50.3</w:t>
            </w:r>
          </w:p>
        </w:tc>
        <w:tc>
          <w:tcPr>
            <w:tcW w:w="1276" w:type="dxa"/>
            <w:tcBorders>
              <w:top w:val="single" w:sz="6" w:space="0" w:color="8C8C8C"/>
              <w:left w:val="nil"/>
              <w:bottom w:val="single" w:sz="6" w:space="0" w:color="8C8C8C"/>
              <w:right w:val="nil"/>
            </w:tcBorders>
            <w:vAlign w:val="center"/>
          </w:tcPr>
          <w:p w14:paraId="3834A44E"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44.7</w:t>
            </w:r>
          </w:p>
        </w:tc>
        <w:tc>
          <w:tcPr>
            <w:tcW w:w="1134" w:type="dxa"/>
            <w:tcBorders>
              <w:top w:val="single" w:sz="6" w:space="0" w:color="8C8C8C"/>
              <w:left w:val="nil"/>
              <w:bottom w:val="single" w:sz="6" w:space="0" w:color="8C8C8C"/>
              <w:right w:val="nil"/>
            </w:tcBorders>
            <w:vAlign w:val="center"/>
          </w:tcPr>
          <w:p w14:paraId="5690042C" w14:textId="77777777" w:rsidR="00D933B7" w:rsidRPr="001F2F66" w:rsidRDefault="00D933B7">
            <w:pPr>
              <w:spacing w:after="0" w:line="240" w:lineRule="auto"/>
              <w:jc w:val="center"/>
              <w:textAlignment w:val="baseline"/>
              <w:rPr>
                <w:rFonts w:cs="Segoe UI"/>
                <w:sz w:val="22"/>
                <w:szCs w:val="22"/>
                <w:lang w:eastAsia="en-IE"/>
              </w:rPr>
            </w:pPr>
            <w:r w:rsidRPr="001F2F66">
              <w:rPr>
                <w:sz w:val="22"/>
                <w:szCs w:val="22"/>
              </w:rPr>
              <w:t>40.5</w:t>
            </w:r>
          </w:p>
        </w:tc>
        <w:tc>
          <w:tcPr>
            <w:tcW w:w="1233" w:type="dxa"/>
            <w:tcBorders>
              <w:top w:val="single" w:sz="6" w:space="0" w:color="8C8C8C"/>
              <w:left w:val="nil"/>
              <w:bottom w:val="single" w:sz="6" w:space="0" w:color="8C8C8C"/>
              <w:right w:val="nil"/>
            </w:tcBorders>
            <w:vAlign w:val="center"/>
            <w:hideMark/>
          </w:tcPr>
          <w:p w14:paraId="6DFD02E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179.5</w:t>
            </w:r>
          </w:p>
        </w:tc>
        <w:tc>
          <w:tcPr>
            <w:tcW w:w="1176" w:type="dxa"/>
            <w:tcBorders>
              <w:top w:val="single" w:sz="6" w:space="0" w:color="8C8C8C"/>
              <w:left w:val="nil"/>
              <w:bottom w:val="single" w:sz="6" w:space="0" w:color="8C8C8C"/>
              <w:right w:val="nil"/>
            </w:tcBorders>
            <w:vAlign w:val="center"/>
            <w:hideMark/>
          </w:tcPr>
          <w:p w14:paraId="1E64EF2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25.2%</w:t>
            </w:r>
          </w:p>
        </w:tc>
      </w:tr>
    </w:tbl>
    <w:p w14:paraId="6042DF22" w14:textId="77777777" w:rsidR="00D933B7" w:rsidRPr="00EF1E5B" w:rsidRDefault="00D933B7" w:rsidP="00D933B7">
      <w:pPr>
        <w:pStyle w:val="ListParagraph"/>
        <w:ind w:left="360"/>
        <w:rPr>
          <w:lang w:eastAsia="en-GB"/>
        </w:rPr>
      </w:pPr>
    </w:p>
    <w:p w14:paraId="007713EA" w14:textId="77777777" w:rsidR="00D933B7" w:rsidRPr="00EF1E5B" w:rsidRDefault="00D933B7" w:rsidP="00373960">
      <w:pPr>
        <w:pStyle w:val="ListParagraph"/>
        <w:numPr>
          <w:ilvl w:val="0"/>
          <w:numId w:val="9"/>
        </w:numPr>
        <w:spacing w:after="240" w:line="264" w:lineRule="auto"/>
        <w:rPr>
          <w:lang w:eastAsia="en-GB"/>
        </w:rPr>
      </w:pPr>
      <w:r>
        <w:rPr>
          <w:lang w:eastAsia="en-GB"/>
        </w:rPr>
        <w:t>The programme aims to help Europeans, regardless of their gender, age and background, to live and thrive in the digital age through projects and activities that help to improve digital skills in general or foster digital literacy, and to develop an understanding of the risks and opportunities of digital technology.</w:t>
      </w:r>
    </w:p>
    <w:p w14:paraId="7343B572" w14:textId="77777777" w:rsidR="00D933B7" w:rsidRPr="00EF1E5B" w:rsidRDefault="00D933B7" w:rsidP="00373960">
      <w:pPr>
        <w:pStyle w:val="ListParagraph"/>
        <w:numPr>
          <w:ilvl w:val="0"/>
          <w:numId w:val="9"/>
        </w:numPr>
        <w:spacing w:after="240" w:line="264" w:lineRule="auto"/>
        <w:rPr>
          <w:lang w:eastAsia="en-GB"/>
        </w:rPr>
      </w:pPr>
      <w:r>
        <w:rPr>
          <w:lang w:eastAsia="en-GB"/>
        </w:rPr>
        <w:t>In general, the programme promotes the use of appropriate information, communication and technology tools in all projects, regardless of the main focus of their activities.</w:t>
      </w:r>
    </w:p>
    <w:p w14:paraId="0794D486" w14:textId="77777777" w:rsidR="00D933B7" w:rsidRPr="00EF1E5B" w:rsidRDefault="00D933B7" w:rsidP="00373960">
      <w:pPr>
        <w:pStyle w:val="ListParagraph"/>
        <w:numPr>
          <w:ilvl w:val="0"/>
          <w:numId w:val="9"/>
        </w:numPr>
        <w:spacing w:after="240" w:line="264" w:lineRule="auto"/>
        <w:rPr>
          <w:lang w:eastAsia="en-GB"/>
        </w:rPr>
      </w:pPr>
      <w:r>
        <w:rPr>
          <w:lang w:eastAsia="en-GB"/>
        </w:rPr>
        <w:t xml:space="preserve">The yearly contribution to digital objectives is based on beneficiary organisations’ applications for funding for projects with digital-related topics. </w:t>
      </w:r>
    </w:p>
    <w:p w14:paraId="73A9CC4D" w14:textId="77777777" w:rsidR="00D933B7" w:rsidRPr="00EF1E5B" w:rsidRDefault="00D933B7" w:rsidP="00373960">
      <w:pPr>
        <w:pStyle w:val="ListParagraph"/>
        <w:numPr>
          <w:ilvl w:val="0"/>
          <w:numId w:val="9"/>
        </w:numPr>
        <w:spacing w:after="240" w:line="264" w:lineRule="auto"/>
        <w:rPr>
          <w:lang w:eastAsia="en-GB"/>
        </w:rPr>
      </w:pPr>
      <w:r>
        <w:rPr>
          <w:lang w:eastAsia="en-GB"/>
        </w:rPr>
        <w:t>2022 saw the launch of the Digital SALTO (Support Advanced Learning and Training Opportunities) with the aim of supporting the qualitative implementation of the digital priority in the programme and of bringing the programme and youth policy closer towards the digital objectives.</w:t>
      </w:r>
    </w:p>
    <w:p w14:paraId="540FABF2" w14:textId="77777777" w:rsidR="00D933B7" w:rsidRPr="00EF1E5B" w:rsidRDefault="00D933B7" w:rsidP="00373960">
      <w:pPr>
        <w:pStyle w:val="ListParagraph"/>
        <w:numPr>
          <w:ilvl w:val="0"/>
          <w:numId w:val="9"/>
        </w:numPr>
        <w:spacing w:after="240" w:line="264" w:lineRule="auto"/>
        <w:rPr>
          <w:lang w:eastAsia="en-GB"/>
        </w:rPr>
      </w:pPr>
      <w:r>
        <w:rPr>
          <w:lang w:eastAsia="en-GB"/>
        </w:rPr>
        <w:t>The European Solidarity Corps also supports virtual cooperation and digital education through the European Solidarity Portal embedded in the European Youth Portal, which manages the registration and implementation of volunteering and solidarity activities. In 2025, the European Solidarity Corps portal counted 284</w:t>
      </w:r>
      <w:r>
        <w:rPr>
          <w:rFonts w:ascii="Calibri" w:hAnsi="Calibri" w:cs="Calibri"/>
          <w:lang w:eastAsia="en-GB"/>
        </w:rPr>
        <w:t> </w:t>
      </w:r>
      <w:r>
        <w:rPr>
          <w:lang w:eastAsia="en-GB"/>
        </w:rPr>
        <w:t>243 new registrations. The European Solidarity Corps App was analysed during 2025 and although it continued to be downloaded and used with a total of 11</w:t>
      </w:r>
      <w:r>
        <w:rPr>
          <w:rFonts w:ascii="Calibri" w:hAnsi="Calibri" w:cs="Calibri"/>
          <w:lang w:eastAsia="en-GB"/>
        </w:rPr>
        <w:t> </w:t>
      </w:r>
      <w:r>
        <w:rPr>
          <w:lang w:eastAsia="en-GB"/>
        </w:rPr>
        <w:t>682 unique users in 2025 (compared to 13</w:t>
      </w:r>
      <w:r>
        <w:rPr>
          <w:rFonts w:ascii="Calibri" w:hAnsi="Calibri" w:cs="Calibri"/>
          <w:lang w:eastAsia="en-GB"/>
        </w:rPr>
        <w:t> </w:t>
      </w:r>
      <w:r>
        <w:rPr>
          <w:lang w:eastAsia="en-GB"/>
        </w:rPr>
        <w:t xml:space="preserve">315 in 2024), the quality of content posted by users did not satisfy the objectives that had been initially set. After consultation with National Agencies, it was decided to decommission the ESC APP. Continuous improvements are being made to the European Youth Portal mobile version to align with the App features for young people seeking opportunities. </w:t>
      </w:r>
    </w:p>
    <w:p w14:paraId="7844340F" w14:textId="77777777" w:rsidR="00D933B7" w:rsidRPr="00EF1E5B" w:rsidRDefault="00D933B7" w:rsidP="00373960">
      <w:pPr>
        <w:pStyle w:val="ListParagraph"/>
        <w:numPr>
          <w:ilvl w:val="0"/>
          <w:numId w:val="9"/>
        </w:numPr>
        <w:spacing w:after="240" w:line="264" w:lineRule="auto"/>
      </w:pPr>
      <w:r>
        <w:t xml:space="preserve">The digital </w:t>
      </w:r>
      <w:r>
        <w:rPr>
          <w:lang w:eastAsia="en-GB"/>
        </w:rPr>
        <w:t>transformation</w:t>
      </w:r>
      <w:r>
        <w:t xml:space="preserve"> is among the horizontal priorities of the programme, which aims to improve digital skills in general, or foster digital literacy, and to develop an understanding of the risks and opportunities regarding digital technology. Examples of European Solidarity Corps projects addressing the digital transformation can be found in the </w:t>
      </w:r>
      <w:hyperlink r:id="rId313" w:history="1">
        <w:r>
          <w:rPr>
            <w:rStyle w:val="Hyperlink"/>
          </w:rPr>
          <w:t>European Solidarity Corps</w:t>
        </w:r>
        <w:r>
          <w:rPr>
            <w:rStyle w:val="Hyperlink"/>
            <w:rFonts w:ascii="Calibri" w:hAnsi="Calibri" w:cs="Calibri"/>
          </w:rPr>
          <w:t> </w:t>
        </w:r>
        <w:r>
          <w:rPr>
            <w:rStyle w:val="Hyperlink"/>
            <w:rFonts w:cs="EC Square Sans Pro"/>
          </w:rPr>
          <w:t>–</w:t>
        </w:r>
        <w:r>
          <w:rPr>
            <w:rStyle w:val="Hyperlink"/>
          </w:rPr>
          <w:t xml:space="preserve"> Report 2021-2023</w:t>
        </w:r>
      </w:hyperlink>
      <w:r>
        <w:t xml:space="preserve"> and on the </w:t>
      </w:r>
      <w:hyperlink r:id="rId314" w:history="1">
        <w:r>
          <w:rPr>
            <w:rStyle w:val="Hyperlink"/>
          </w:rPr>
          <w:t>European Solidarity Corps project results platform</w:t>
        </w:r>
      </w:hyperlink>
      <w:r>
        <w:t>.</w:t>
      </w:r>
    </w:p>
    <w:p w14:paraId="6B8E18C9" w14:textId="77777777" w:rsidR="00D933B7" w:rsidRPr="00EF1E5B" w:rsidRDefault="00D933B7" w:rsidP="00F72C99">
      <w:pPr>
        <w:pStyle w:val="Heading3"/>
      </w:pPr>
      <w:r>
        <w:t>Contribution to strategic technologies (STEP)</w:t>
      </w:r>
    </w:p>
    <w:p w14:paraId="4559C23E" w14:textId="77777777" w:rsidR="00D933B7" w:rsidRPr="00EF1E5B" w:rsidRDefault="00D933B7" w:rsidP="00373960">
      <w:pPr>
        <w:pStyle w:val="ListParagraph"/>
        <w:numPr>
          <w:ilvl w:val="0"/>
          <w:numId w:val="9"/>
        </w:numPr>
        <w:spacing w:after="240" w:line="264" w:lineRule="auto"/>
        <w:rPr>
          <w:lang w:eastAsia="en-GB"/>
        </w:rPr>
      </w:pPr>
      <w:r>
        <w:rPr>
          <w:lang w:eastAsia="en-GB"/>
        </w:rPr>
        <w:t xml:space="preserve">Not applicable </w:t>
      </w:r>
    </w:p>
    <w:p w14:paraId="1F7D9BAB" w14:textId="77777777" w:rsidR="00D933B7" w:rsidRPr="00EF1E5B" w:rsidRDefault="00D933B7" w:rsidP="00D933B7">
      <w:pPr>
        <w:rPr>
          <w:lang w:eastAsia="en-GB"/>
        </w:rPr>
      </w:pPr>
    </w:p>
    <w:p w14:paraId="30C9AC1D" w14:textId="77777777" w:rsidR="00D933B7" w:rsidRPr="00EF1E5B" w:rsidRDefault="00D933B7" w:rsidP="00D933B7">
      <w:pPr>
        <w:rPr>
          <w:lang w:eastAsia="en-GB"/>
        </w:rPr>
      </w:pPr>
    </w:p>
    <w:p w14:paraId="43DCA8D4" w14:textId="77777777" w:rsidR="00D933B7" w:rsidRPr="00EF1E5B" w:rsidRDefault="00D933B7" w:rsidP="00D933B7">
      <w:pPr>
        <w:pStyle w:val="ListParagraph"/>
        <w:ind w:left="360"/>
        <w:rPr>
          <w:lang w:eastAsia="en-GB"/>
        </w:rPr>
      </w:pPr>
    </w:p>
    <w:p w14:paraId="241BBA57" w14:textId="77777777" w:rsidR="00D933B7" w:rsidRPr="00EF1E5B" w:rsidRDefault="00D933B7" w:rsidP="00D933B7">
      <w:pPr>
        <w:keepNext/>
        <w:keepLines/>
        <w:spacing w:before="600" w:line="240" w:lineRule="auto"/>
        <w:outlineLvl w:val="4"/>
        <w:rPr>
          <w:b/>
          <w:bCs/>
        </w:rPr>
      </w:pPr>
      <w:r>
        <w:rPr>
          <w:b/>
          <w:bCs/>
        </w:rPr>
        <w:t>Contribution to reforms</w:t>
      </w:r>
    </w:p>
    <w:p w14:paraId="56C87479" w14:textId="77777777" w:rsidR="00D933B7" w:rsidRPr="00EF1E5B" w:rsidRDefault="00D933B7" w:rsidP="00373960">
      <w:pPr>
        <w:pStyle w:val="ListParagraph"/>
        <w:numPr>
          <w:ilvl w:val="0"/>
          <w:numId w:val="9"/>
        </w:numPr>
        <w:spacing w:after="240" w:line="264" w:lineRule="auto"/>
        <w:rPr>
          <w:lang w:eastAsia="en-GB"/>
        </w:rPr>
      </w:pPr>
      <w:r>
        <w:t xml:space="preserve">Not applicable </w:t>
      </w:r>
      <w:r>
        <w:rPr>
          <w:b/>
          <w:bCs/>
        </w:rPr>
        <w:br w:type="page"/>
      </w:r>
    </w:p>
    <w:p w14:paraId="632920C5" w14:textId="77777777" w:rsidR="00D933B7" w:rsidRPr="00EF1E5B" w:rsidRDefault="00D933B7" w:rsidP="00D933B7">
      <w:pPr>
        <w:keepNext/>
        <w:keepLines/>
        <w:spacing w:before="600" w:line="240" w:lineRule="auto"/>
        <w:ind w:left="357"/>
        <w:outlineLvl w:val="4"/>
        <w:rPr>
          <w:b/>
          <w:bCs/>
          <w:sz w:val="2"/>
          <w:szCs w:val="2"/>
        </w:rPr>
      </w:pPr>
    </w:p>
    <w:p w14:paraId="3BDB051A" w14:textId="77777777" w:rsidR="00D933B7" w:rsidRPr="00EF1E5B"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EF1E5B" w14:paraId="73A19AA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5C5F809F" w14:textId="77777777" w:rsidR="00D933B7" w:rsidRPr="00EF1E5B" w:rsidRDefault="00D933B7">
            <w:pPr>
              <w:jc w:val="left"/>
              <w:rPr>
                <w:lang w:eastAsia="en-GB"/>
              </w:rPr>
            </w:pPr>
            <w:r>
              <w:rPr>
                <w:lang w:eastAsia="en-GB"/>
              </w:rPr>
              <w:t>SDG</w:t>
            </w:r>
          </w:p>
        </w:tc>
        <w:tc>
          <w:tcPr>
            <w:tcW w:w="2410" w:type="dxa"/>
            <w:vAlign w:val="center"/>
          </w:tcPr>
          <w:p w14:paraId="56D64D38" w14:textId="77777777" w:rsidR="00D933B7" w:rsidRPr="00EF1E5B"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765D480A" w14:textId="77777777" w:rsidR="00D933B7" w:rsidRPr="00EF1E5B"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EF1E5B" w14:paraId="6A94178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9B6A541" w14:textId="553E7471" w:rsidR="00D933B7" w:rsidRPr="00EF1E5B" w:rsidRDefault="00AA26CE">
            <w:pPr>
              <w:rPr>
                <w:b w:val="0"/>
                <w:lang w:eastAsia="en-GB"/>
              </w:rPr>
            </w:pPr>
            <w:r w:rsidRPr="007B1F5B">
              <w:rPr>
                <w:b w:val="0"/>
                <w:lang w:eastAsia="en-GB"/>
              </w:rPr>
              <w:t>SDG3: Ensure healthy lives and promote well-being for all at all ages</w:t>
            </w:r>
          </w:p>
        </w:tc>
        <w:tc>
          <w:tcPr>
            <w:tcW w:w="2410" w:type="dxa"/>
          </w:tcPr>
          <w:p w14:paraId="0EEE6517" w14:textId="77777777" w:rsidR="00D933B7" w:rsidRPr="00EF1E5B"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6AA8D8DA" w14:textId="77777777" w:rsidR="00D933B7" w:rsidRPr="00EF1E5B" w:rsidRDefault="00D933B7">
            <w:pPr>
              <w:cnfStyle w:val="000000100000" w:firstRow="0" w:lastRow="0" w:firstColumn="0" w:lastColumn="0" w:oddVBand="0" w:evenVBand="0" w:oddHBand="1" w:evenHBand="0" w:firstRowFirstColumn="0" w:firstRowLastColumn="0" w:lastRowFirstColumn="0" w:lastRowLastColumn="0"/>
              <w:rPr>
                <w:lang w:eastAsia="en-GB"/>
              </w:rPr>
            </w:pPr>
            <w:r>
              <w:t>The programme plays an important role in supporting health and social care systems, improving people’s experience of care, building stronger relationships between services and communities. Through its activities, it also aims at mobilising volunteers around key health challenges, such as those related to cancer, mental health and wellbeing overall.</w:t>
            </w:r>
          </w:p>
        </w:tc>
      </w:tr>
      <w:tr w:rsidR="00D933B7" w:rsidRPr="00EF1E5B" w14:paraId="55FE52A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E58A629" w14:textId="068B4B22" w:rsidR="00D933B7" w:rsidRPr="00EF1E5B" w:rsidRDefault="00D7426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39EB4B3C" w14:textId="77777777" w:rsidR="00D933B7" w:rsidRPr="00EF1E5B"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12B21C8F" w14:textId="77777777" w:rsidR="00D933B7" w:rsidRPr="00EF1E5B" w:rsidRDefault="00D933B7">
            <w:pPr>
              <w:cnfStyle w:val="000000010000" w:firstRow="0" w:lastRow="0" w:firstColumn="0" w:lastColumn="0" w:oddVBand="0" w:evenVBand="0" w:oddHBand="0" w:evenHBand="1" w:firstRowFirstColumn="0" w:firstRowLastColumn="0" w:lastRowFirstColumn="0" w:lastRowLastColumn="0"/>
              <w:rPr>
                <w:lang w:eastAsia="en-GB"/>
              </w:rPr>
            </w:pPr>
            <w:r>
              <w:t>The programme aims, among other things, at developing the skills and competences of participants for professional, social and civic development. In addition, given its strong focus on inclusion, this includes young people with fewer opportunities (38.9% of the total participants in 2025, including young people with disabilities.</w:t>
            </w:r>
          </w:p>
        </w:tc>
      </w:tr>
      <w:tr w:rsidR="00D933B7" w:rsidRPr="00EF1E5B" w14:paraId="1233438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8B65738" w14:textId="76960691" w:rsidR="00D933B7" w:rsidRPr="00EF1E5B" w:rsidRDefault="00FD0B5E">
            <w:pPr>
              <w:rPr>
                <w:b w:val="0"/>
                <w:lang w:eastAsia="en-GB"/>
              </w:rPr>
            </w:pPr>
            <w:r w:rsidRPr="0084135A">
              <w:rPr>
                <w:b w:val="0"/>
                <w:lang w:eastAsia="en-GB"/>
              </w:rPr>
              <w:t>SDG5: Achieve gender equality and empower all women and girls</w:t>
            </w:r>
          </w:p>
        </w:tc>
        <w:tc>
          <w:tcPr>
            <w:tcW w:w="2410" w:type="dxa"/>
          </w:tcPr>
          <w:p w14:paraId="263CC4CE" w14:textId="77777777" w:rsidR="00D933B7" w:rsidRPr="00EF1E5B"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0456D4ED" w14:textId="77777777" w:rsidR="00D933B7" w:rsidRPr="00EF1E5B" w:rsidRDefault="00D933B7">
            <w:pPr>
              <w:cnfStyle w:val="000000100000" w:firstRow="0" w:lastRow="0" w:firstColumn="0" w:lastColumn="0" w:oddVBand="0" w:evenVBand="0" w:oddHBand="1" w:evenHBand="0" w:firstRowFirstColumn="0" w:firstRowLastColumn="0" w:lastRowFirstColumn="0" w:lastRowLastColumn="0"/>
              <w:rPr>
                <w:lang w:eastAsia="en-GB"/>
              </w:rPr>
            </w:pPr>
            <w:r>
              <w:t>The programme aims at removing social obstacles for participation of people facing gender-based discrimination, among other reasons. It also supports projects dealing with the issue of gender equality, such as focusing on changing mentalities, sensitising communities to gender and diversity or contributing to breaking down barriers for women’s access to employment. For example, Humanitarian Aid Volunteers can be recruited as gender experts to promote gender sensitivity and mainstreaming of gender considerations in disaster risk management in affected communities.</w:t>
            </w:r>
          </w:p>
        </w:tc>
      </w:tr>
      <w:tr w:rsidR="00D933B7" w:rsidRPr="00EF1E5B" w14:paraId="5B9943F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3B1FA5D" w14:textId="2D6B81EE" w:rsidR="00D933B7" w:rsidRPr="00EF1E5B"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6DDEB2B3" w14:textId="77777777" w:rsidR="00D933B7" w:rsidRPr="00EF1E5B"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137A72F8" w14:textId="77777777" w:rsidR="00D933B7" w:rsidRPr="00EF1E5B" w:rsidRDefault="00D933B7">
            <w:pPr>
              <w:cnfStyle w:val="000000010000" w:firstRow="0" w:lastRow="0" w:firstColumn="0" w:lastColumn="0" w:oddVBand="0" w:evenVBand="0" w:oddHBand="0" w:evenHBand="1" w:firstRowFirstColumn="0" w:firstRowLastColumn="0" w:lastRowFirstColumn="0" w:lastRowLastColumn="0"/>
              <w:rPr>
                <w:lang w:eastAsia="en-GB"/>
              </w:rPr>
            </w:pPr>
            <w:r>
              <w:t>All programme actions contribute to increase the employability of the young people who participate, as shown by several studies. This is achieved through a combination of outcomes, for example the acquisition of new skills, increased autonomy, increased knowledge of foreign languages. Additionally, solidarity projects can further help the entrepreneurial and innovative spirit of young participants. Finally, the emphasis on inclusion aims to ensure that everyone can reap these benefits, including people with fewer opportunities.</w:t>
            </w:r>
          </w:p>
        </w:tc>
      </w:tr>
      <w:tr w:rsidR="00D933B7" w:rsidRPr="00EF1E5B" w14:paraId="415B192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1D183EC" w14:textId="28B66767" w:rsidR="00D933B7" w:rsidRPr="00EF1E5B" w:rsidRDefault="00A93FA2">
            <w:pPr>
              <w:rPr>
                <w:b w:val="0"/>
                <w:lang w:eastAsia="en-GB"/>
              </w:rPr>
            </w:pPr>
            <w:r w:rsidRPr="00DB731B">
              <w:rPr>
                <w:b w:val="0"/>
                <w:lang w:eastAsia="en-GB"/>
              </w:rPr>
              <w:t>SDG10: Reduce inequalities within and among countries</w:t>
            </w:r>
          </w:p>
        </w:tc>
        <w:tc>
          <w:tcPr>
            <w:tcW w:w="2410" w:type="dxa"/>
          </w:tcPr>
          <w:p w14:paraId="7DBEADC0" w14:textId="77777777" w:rsidR="00D933B7" w:rsidRPr="00EF1E5B"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171CA7B9" w14:textId="77777777" w:rsidR="00D933B7" w:rsidRPr="00EF1E5B" w:rsidRDefault="00D933B7">
            <w:pPr>
              <w:cnfStyle w:val="000000100000" w:firstRow="0" w:lastRow="0" w:firstColumn="0" w:lastColumn="0" w:oddVBand="0" w:evenVBand="0" w:oddHBand="1" w:evenHBand="0" w:firstRowFirstColumn="0" w:firstRowLastColumn="0" w:lastRowFirstColumn="0" w:lastRowLastColumn="0"/>
              <w:rPr>
                <w:lang w:eastAsia="en-GB"/>
              </w:rPr>
            </w:pPr>
            <w:r>
              <w:t>Through its activities, the programme aims to strengthen cohesion and solidarity. It supports projects and activities actively addressing the issue of inclusion in society. Special attention ensures that activities supported by the programme are accessible to all young people, notably the most disadvantaged ones. To this end, special measures are in place to promote social inclusion, the participation of young people with fewer opportunities, as well as to take into account the constraints imposed by the remoteness of the outermost EU regions and overseas countries and territories. Similarly, the participating countries should endeavour to adopt all appropriate measures to remove legal and administrative obstacles to the proper functioning of the programme. These include – wherever possible and without prejudice to the Schengen acquis and EU law on the entry and residence of non-EU nationals – resolving administrative issues that create difficulties in obtaining visas and residence permits.</w:t>
            </w:r>
          </w:p>
        </w:tc>
      </w:tr>
      <w:tr w:rsidR="00D933B7" w:rsidRPr="00EF1E5B" w14:paraId="5C2AE0F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EE1E3A8" w14:textId="7C49B955" w:rsidR="00D933B7" w:rsidRPr="00EF1E5B" w:rsidRDefault="00C17957">
            <w:pPr>
              <w:rPr>
                <w:b w:val="0"/>
                <w:lang w:eastAsia="en-GB"/>
              </w:rPr>
            </w:pPr>
            <w:r w:rsidRPr="00DB1942">
              <w:rPr>
                <w:b w:val="0"/>
                <w:bCs/>
              </w:rPr>
              <w:t>SDG11: Make cities and human settlements inclusive, safe, resilient and sustainable</w:t>
            </w:r>
          </w:p>
        </w:tc>
        <w:tc>
          <w:tcPr>
            <w:tcW w:w="2410" w:type="dxa"/>
          </w:tcPr>
          <w:p w14:paraId="1AE79E18" w14:textId="77777777" w:rsidR="00D933B7" w:rsidRPr="00EF1E5B"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42A8AE13" w14:textId="77777777" w:rsidR="00D933B7" w:rsidRPr="00EF1E5B" w:rsidRDefault="00D933B7">
            <w:pPr>
              <w:cnfStyle w:val="000000010000" w:firstRow="0" w:lastRow="0" w:firstColumn="0" w:lastColumn="0" w:oddVBand="0" w:evenVBand="0" w:oddHBand="0" w:evenHBand="1" w:firstRowFirstColumn="0" w:firstRowLastColumn="0" w:lastRowFirstColumn="0" w:lastRowLastColumn="0"/>
              <w:rPr>
                <w:lang w:eastAsia="en-GB"/>
              </w:rPr>
            </w:pPr>
            <w:r>
              <w:t>Through its activities aiming at addressing societal challenges, the programme supports efforts to promote sustainable development of urban areas, and to protect and safeguard Europe’s cultural heritage. In call year 2023, 85 solidarity projects have been awarded, with a focus on the development of disadvantaged rural and urban areas.</w:t>
            </w:r>
          </w:p>
        </w:tc>
      </w:tr>
      <w:tr w:rsidR="00D933B7" w:rsidRPr="00EF1E5B" w14:paraId="386C256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404A024" w14:textId="48BDA0CB" w:rsidR="00D933B7" w:rsidRPr="00EF1E5B" w:rsidRDefault="00C941C9">
            <w:pPr>
              <w:rPr>
                <w:b w:val="0"/>
                <w:lang w:eastAsia="en-GB"/>
              </w:rPr>
            </w:pPr>
            <w:r w:rsidRPr="00C941C9">
              <w:rPr>
                <w:b w:val="0"/>
              </w:rPr>
              <w:t>SDG13: Take urgent action to combat climate change and its impacts</w:t>
            </w:r>
          </w:p>
        </w:tc>
        <w:tc>
          <w:tcPr>
            <w:tcW w:w="2410" w:type="dxa"/>
          </w:tcPr>
          <w:p w14:paraId="70808B6C" w14:textId="77777777" w:rsidR="00D933B7" w:rsidRPr="00EF1E5B"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0E71A24D" w14:textId="77777777" w:rsidR="00D933B7" w:rsidRPr="00EF1E5B" w:rsidRDefault="00D933B7">
            <w:pPr>
              <w:cnfStyle w:val="000000100000" w:firstRow="0" w:lastRow="0" w:firstColumn="0" w:lastColumn="0" w:oddVBand="0" w:evenVBand="0" w:oddHBand="1" w:evenHBand="0" w:firstRowFirstColumn="0" w:firstRowLastColumn="0" w:lastRowFirstColumn="0" w:lastRowLastColumn="0"/>
              <w:rPr>
                <w:lang w:eastAsia="en-GB"/>
              </w:rPr>
            </w:pPr>
            <w:r>
              <w:t>The programme aims at integrating green practices into all projects and activities, and promoting environmentally sustainable and responsible behaviour among participants and participating organisations. Organisations and participants should thus have an environment-friendly approach when designing and implementing their activities. The programme also supports projects and activities addressing the topics of environmental protection, sustainability and climate goals, and aiming to protect, conserve and enhance natural capital, as well as raising awareness about environmental sustainability and enabling behavioural changes for individual preferences, consumption habits and lifestyles.</w:t>
            </w:r>
          </w:p>
        </w:tc>
      </w:tr>
    </w:tbl>
    <w:p w14:paraId="27E31065" w14:textId="77777777" w:rsidR="00D933B7" w:rsidRDefault="00D933B7" w:rsidP="00D933B7">
      <w:pPr>
        <w:keepNext/>
        <w:keepLines/>
        <w:spacing w:before="600" w:line="240" w:lineRule="auto"/>
        <w:outlineLvl w:val="4"/>
        <w:rPr>
          <w:b/>
          <w:bCs/>
        </w:rPr>
      </w:pPr>
    </w:p>
    <w:p w14:paraId="4CF8CCD4" w14:textId="77777777" w:rsidR="00D933B7" w:rsidRDefault="00D933B7" w:rsidP="00D933B7">
      <w:pPr>
        <w:sectPr w:rsidR="00D933B7" w:rsidSect="00D933B7">
          <w:headerReference w:type="even" r:id="rId315"/>
          <w:headerReference w:type="default" r:id="rId316"/>
          <w:footerReference w:type="even" r:id="rId317"/>
          <w:footerReference w:type="default" r:id="rId318"/>
          <w:headerReference w:type="first" r:id="rId319"/>
          <w:footerReference w:type="first" r:id="rId320"/>
          <w:pgSz w:w="11906" w:h="16838"/>
          <w:pgMar w:top="1440" w:right="1133" w:bottom="1440" w:left="1134" w:header="708" w:footer="708" w:gutter="0"/>
          <w:cols w:space="708"/>
          <w:docGrid w:linePitch="360"/>
        </w:sectPr>
      </w:pPr>
    </w:p>
    <w:p w14:paraId="7FD6CE8F" w14:textId="1DD1291B" w:rsidR="00D933B7" w:rsidRPr="003A4360" w:rsidRDefault="00E72117" w:rsidP="00D933B7">
      <w:pPr>
        <w:pStyle w:val="Heading1"/>
      </w:pPr>
      <w:bookmarkStart w:id="67" w:name="toc_sec_21"/>
      <w:bookmarkStart w:id="68" w:name="_Toc228976542"/>
      <w:bookmarkEnd w:id="67"/>
      <w:r>
        <w:t>J</w:t>
      </w:r>
      <w:r w:rsidR="00D933B7" w:rsidRPr="00137E12">
        <w:t>USTICE PROGRAMME</w:t>
      </w:r>
      <w:bookmarkEnd w:id="68"/>
    </w:p>
    <w:p w14:paraId="6EBF3337" w14:textId="476939B4" w:rsidR="00D933B7" w:rsidRPr="003A4360"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3A4360" w14:paraId="4DE9AA5E" w14:textId="77777777">
        <w:trPr>
          <w:trHeight w:val="1584"/>
          <w:jc w:val="left"/>
        </w:trPr>
        <w:tc>
          <w:tcPr>
            <w:tcW w:w="2410" w:type="dxa"/>
          </w:tcPr>
          <w:p w14:paraId="381CBB25" w14:textId="77777777" w:rsidR="00D933B7" w:rsidRPr="003A4360" w:rsidRDefault="00D933B7">
            <w:pPr>
              <w:spacing w:before="120" w:after="120"/>
              <w:rPr>
                <w:rFonts w:eastAsia="EC Square Sans Pro" w:cs="EC Square Sans Pro"/>
                <w:sz w:val="28"/>
                <w:szCs w:val="28"/>
              </w:rPr>
            </w:pPr>
            <w:r>
              <w:rPr>
                <w:rFonts w:eastAsia="EC Square Sans Pro" w:cs="EC Square Sans Pro"/>
                <w:color w:val="000000" w:themeColor="text1"/>
                <w:sz w:val="28"/>
                <w:szCs w:val="28"/>
              </w:rPr>
              <w:t>5</w:t>
            </w:r>
            <w:r>
              <w:rPr>
                <w:rFonts w:ascii="Calibri" w:eastAsia="EC Square Sans Pro" w:hAnsi="Calibri" w:cs="Calibri"/>
                <w:color w:val="000000" w:themeColor="text1"/>
                <w:sz w:val="28"/>
                <w:szCs w:val="28"/>
              </w:rPr>
              <w:t> </w:t>
            </w:r>
            <w:r>
              <w:rPr>
                <w:rFonts w:eastAsia="EC Square Sans Pro" w:cs="EC Square Sans Pro"/>
                <w:color w:val="000000" w:themeColor="text1"/>
                <w:sz w:val="28"/>
                <w:szCs w:val="28"/>
              </w:rPr>
              <w:t>million</w:t>
            </w:r>
          </w:p>
          <w:p w14:paraId="41443F27" w14:textId="77777777" w:rsidR="00D933B7" w:rsidRPr="003A4360" w:rsidRDefault="00D933B7">
            <w:pPr>
              <w:spacing w:before="120" w:after="120"/>
              <w:rPr>
                <w:rFonts w:eastAsia="EC Square Sans Pro" w:cs="EC Square Sans Pro"/>
              </w:rPr>
            </w:pPr>
            <w:r>
              <w:rPr>
                <w:rFonts w:eastAsia="EC Square Sans Pro" w:cs="EC Square Sans Pro"/>
                <w:color w:val="000000" w:themeColor="text1"/>
              </w:rPr>
              <w:t>exchanges of information occurred in 2025 in the European criminal records information system.</w:t>
            </w:r>
          </w:p>
        </w:tc>
        <w:tc>
          <w:tcPr>
            <w:cnfStyle w:val="000001000000" w:firstRow="0" w:lastRow="0" w:firstColumn="0" w:lastColumn="0" w:oddVBand="0" w:evenVBand="1" w:oddHBand="0" w:evenHBand="0" w:firstRowFirstColumn="0" w:firstRowLastColumn="0" w:lastRowFirstColumn="0" w:lastRowLastColumn="0"/>
            <w:tcW w:w="2409" w:type="dxa"/>
          </w:tcPr>
          <w:p w14:paraId="7237844C" w14:textId="77777777" w:rsidR="00D933B7" w:rsidRPr="003A4360" w:rsidRDefault="00D933B7">
            <w:pPr>
              <w:spacing w:before="120" w:after="120"/>
              <w:rPr>
                <w:sz w:val="28"/>
                <w:szCs w:val="28"/>
              </w:rPr>
            </w:pPr>
            <w:r>
              <w:rPr>
                <w:sz w:val="28"/>
                <w:szCs w:val="28"/>
              </w:rPr>
              <w:t>17</w:t>
            </w:r>
            <w:r>
              <w:rPr>
                <w:rFonts w:ascii="Calibri" w:hAnsi="Calibri" w:cs="Calibri"/>
                <w:sz w:val="28"/>
                <w:szCs w:val="28"/>
              </w:rPr>
              <w:t> </w:t>
            </w:r>
            <w:r>
              <w:rPr>
                <w:sz w:val="28"/>
                <w:szCs w:val="28"/>
              </w:rPr>
              <w:t>173</w:t>
            </w:r>
          </w:p>
          <w:p w14:paraId="56DB3C3D" w14:textId="77777777" w:rsidR="00D933B7" w:rsidRPr="003A4360" w:rsidRDefault="00D933B7">
            <w:pPr>
              <w:spacing w:before="120" w:after="120"/>
              <w:rPr>
                <w:rFonts w:eastAsia="EC Square Sans Pro" w:cs="EC Square Sans Pro"/>
              </w:rPr>
            </w:pPr>
            <w:r>
              <w:t xml:space="preserve">justice professionals </w:t>
            </w:r>
            <w:r>
              <w:rPr>
                <w:rFonts w:eastAsia="EC Square Sans Pro" w:cs="EC Square Sans Pro"/>
                <w:color w:val="000000" w:themeColor="text1"/>
              </w:rPr>
              <w:t>were trained in 2024 through cross-border training activities funded by action grants and training provided by the European Judicial Training Network under its operating grant.</w:t>
            </w:r>
          </w:p>
        </w:tc>
        <w:tc>
          <w:tcPr>
            <w:tcW w:w="2410" w:type="dxa"/>
            <w:tcBorders>
              <w:bottom w:val="single" w:sz="4" w:space="0" w:color="8C8C8C"/>
            </w:tcBorders>
          </w:tcPr>
          <w:p w14:paraId="33A2C7E7" w14:textId="77777777" w:rsidR="00D933B7" w:rsidRPr="003A4360"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Pr>
                <w:rFonts w:eastAsia="EC Square Sans Pro" w:cs="EC Square Sans Pro"/>
                <w:color w:val="000000" w:themeColor="text1"/>
                <w:sz w:val="28"/>
                <w:szCs w:val="28"/>
              </w:rPr>
              <w:t>4.3</w:t>
            </w:r>
            <w:r>
              <w:rPr>
                <w:rFonts w:ascii="Calibri" w:eastAsia="EC Square Sans Pro" w:hAnsi="Calibri" w:cs="Calibri"/>
                <w:color w:val="000000" w:themeColor="text1"/>
                <w:sz w:val="28"/>
                <w:szCs w:val="28"/>
              </w:rPr>
              <w:t> </w:t>
            </w:r>
            <w:r>
              <w:rPr>
                <w:rFonts w:eastAsia="EC Square Sans Pro" w:cs="EC Square Sans Pro"/>
                <w:color w:val="000000" w:themeColor="text1"/>
                <w:sz w:val="28"/>
                <w:szCs w:val="28"/>
              </w:rPr>
              <w:t>million</w:t>
            </w:r>
          </w:p>
          <w:p w14:paraId="06DBB74C" w14:textId="77777777" w:rsidR="00D933B7" w:rsidRPr="003A4360" w:rsidRDefault="00D933B7">
            <w:pPr>
              <w:spacing w:before="120"/>
              <w:cnfStyle w:val="000000000000" w:firstRow="0" w:lastRow="0" w:firstColumn="0" w:lastColumn="0" w:oddVBand="0" w:evenVBand="0" w:oddHBand="0" w:evenHBand="0" w:firstRowFirstColumn="0" w:firstRowLastColumn="0" w:lastRowFirstColumn="0" w:lastRowLastColumn="0"/>
            </w:pPr>
            <w:r>
              <w:t xml:space="preserve">Visits </w:t>
            </w:r>
            <w:r>
              <w:rPr>
                <w:rFonts w:eastAsia="EC Square Sans Pro" w:cs="EC Square Sans Pro"/>
                <w:color w:val="000000" w:themeColor="text1"/>
              </w:rPr>
              <w:t>were made to pages addressing the need for information on cross-border civil and criminal cases on the European e-Justice Portal in 2025.</w:t>
            </w:r>
          </w:p>
        </w:tc>
        <w:tc>
          <w:tcPr>
            <w:cnfStyle w:val="000001000000" w:firstRow="0" w:lastRow="0" w:firstColumn="0" w:lastColumn="0" w:oddVBand="0" w:evenVBand="1" w:oddHBand="0" w:evenHBand="0" w:firstRowFirstColumn="0" w:firstRowLastColumn="0" w:lastRowFirstColumn="0" w:lastRowLastColumn="0"/>
            <w:tcW w:w="2410" w:type="dxa"/>
          </w:tcPr>
          <w:p w14:paraId="361391F0" w14:textId="77777777" w:rsidR="00D933B7" w:rsidRPr="003A4360" w:rsidRDefault="00D933B7">
            <w:pPr>
              <w:spacing w:before="120" w:after="120"/>
            </w:pPr>
            <w:r>
              <w:rPr>
                <w:sz w:val="28"/>
                <w:szCs w:val="28"/>
              </w:rPr>
              <w:t>455</w:t>
            </w:r>
          </w:p>
          <w:p w14:paraId="27D267ED" w14:textId="77777777" w:rsidR="00D933B7" w:rsidRPr="003A4360" w:rsidRDefault="00D933B7">
            <w:pPr>
              <w:spacing w:before="120" w:after="120"/>
              <w:rPr>
                <w:rFonts w:eastAsia="EC Square Sans Pro" w:cs="EC Square Sans Pro"/>
              </w:rPr>
            </w:pPr>
            <w:r>
              <w:rPr>
                <w:rFonts w:eastAsia="EC Square Sans Pro" w:cs="EC Square Sans Pro"/>
                <w:color w:val="000000" w:themeColor="text1"/>
              </w:rPr>
              <w:t>civil-society organisations involved in action and operating grants funded under the three specific objectives of the justice programme were reached by support and capacity-building activities in the 2021-2025 period.</w:t>
            </w:r>
          </w:p>
        </w:tc>
      </w:tr>
      <w:tr w:rsidR="00D933B7" w:rsidRPr="003A4360" w14:paraId="46FE65D9" w14:textId="77777777">
        <w:trPr>
          <w:trHeight w:val="1034"/>
          <w:jc w:val="left"/>
        </w:trPr>
        <w:tc>
          <w:tcPr>
            <w:tcW w:w="2410" w:type="dxa"/>
          </w:tcPr>
          <w:p w14:paraId="1839A5A1" w14:textId="77777777" w:rsidR="00D933B7" w:rsidRPr="003A4360" w:rsidRDefault="00D933B7">
            <w:pPr>
              <w:spacing w:before="120" w:after="120"/>
              <w:rPr>
                <w:rFonts w:eastAsia="EC Square Sans Pro" w:cs="EC Square Sans Pro"/>
                <w:sz w:val="28"/>
                <w:szCs w:val="28"/>
              </w:rPr>
            </w:pPr>
            <w:r>
              <w:rPr>
                <w:rFonts w:eastAsia="EC Square Sans Pro" w:cs="EC Square Sans Pro"/>
                <w:color w:val="000000" w:themeColor="text1"/>
                <w:sz w:val="28"/>
                <w:szCs w:val="28"/>
              </w:rPr>
              <w:t>More than 1.3</w:t>
            </w:r>
            <w:r>
              <w:rPr>
                <w:rFonts w:ascii="Calibri" w:eastAsia="EC Square Sans Pro" w:hAnsi="Calibri" w:cs="Calibri"/>
                <w:color w:val="000000" w:themeColor="text1"/>
                <w:sz w:val="28"/>
                <w:szCs w:val="28"/>
              </w:rPr>
              <w:t> </w:t>
            </w:r>
            <w:r>
              <w:rPr>
                <w:rFonts w:eastAsia="EC Square Sans Pro" w:cs="EC Square Sans Pro"/>
                <w:color w:val="000000" w:themeColor="text1"/>
                <w:sz w:val="28"/>
                <w:szCs w:val="28"/>
              </w:rPr>
              <w:t>million</w:t>
            </w:r>
          </w:p>
          <w:p w14:paraId="7693BDEB" w14:textId="77777777" w:rsidR="00D933B7" w:rsidRPr="003A4360" w:rsidRDefault="00D933B7">
            <w:pPr>
              <w:spacing w:before="120" w:after="120"/>
            </w:pPr>
            <w:r>
              <w:t>people are expected to be reached through the activities funded by the justice programme in 2025 alone.</w:t>
            </w:r>
          </w:p>
          <w:p w14:paraId="1CE9D590" w14:textId="77777777" w:rsidR="00D933B7" w:rsidRPr="003A4360" w:rsidRDefault="00D933B7">
            <w:pPr>
              <w:spacing w:before="120" w:after="120"/>
            </w:pPr>
          </w:p>
          <w:p w14:paraId="51B2AC16" w14:textId="77777777" w:rsidR="00D933B7" w:rsidRPr="003A4360" w:rsidRDefault="00D933B7">
            <w:pPr>
              <w:spacing w:before="120"/>
            </w:pPr>
          </w:p>
        </w:tc>
        <w:tc>
          <w:tcPr>
            <w:cnfStyle w:val="000001000000" w:firstRow="0" w:lastRow="0" w:firstColumn="0" w:lastColumn="0" w:oddVBand="0" w:evenVBand="1" w:oddHBand="0" w:evenHBand="0" w:firstRowFirstColumn="0" w:firstRowLastColumn="0" w:lastRowFirstColumn="0" w:lastRowLastColumn="0"/>
            <w:tcW w:w="2409" w:type="dxa"/>
          </w:tcPr>
          <w:p w14:paraId="4E80995D" w14:textId="77777777" w:rsidR="00D933B7" w:rsidRPr="003A4360" w:rsidRDefault="00D933B7">
            <w:pPr>
              <w:spacing w:before="120"/>
            </w:pPr>
          </w:p>
        </w:tc>
        <w:tc>
          <w:tcPr>
            <w:tcW w:w="2410" w:type="dxa"/>
            <w:tcBorders>
              <w:bottom w:val="single" w:sz="4" w:space="0" w:color="8C8C8C"/>
            </w:tcBorders>
          </w:tcPr>
          <w:p w14:paraId="368868AA" w14:textId="77777777" w:rsidR="00D933B7" w:rsidRPr="003A4360"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2A242078" w14:textId="77777777" w:rsidR="00D933B7" w:rsidRPr="003A4360" w:rsidRDefault="00D933B7">
            <w:pPr>
              <w:spacing w:before="120" w:after="120"/>
              <w:rPr>
                <w:sz w:val="28"/>
                <w:szCs w:val="28"/>
              </w:rPr>
            </w:pPr>
          </w:p>
        </w:tc>
      </w:tr>
    </w:tbl>
    <w:p w14:paraId="28960FE6" w14:textId="77777777" w:rsidR="00D933B7" w:rsidRPr="003A4360"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1FECAAC5" w14:textId="77777777" w:rsidR="00D933B7" w:rsidRPr="003A4360"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55601497" w14:textId="77777777" w:rsidR="00D933B7" w:rsidRPr="003A4360"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6202DA91" w14:textId="77777777" w:rsidR="00D933B7" w:rsidRPr="003A4360"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2287D43B" w14:textId="77777777" w:rsidR="00D933B7" w:rsidRPr="003A4360"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3A4360" w14:paraId="27D7A31A"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4FE58FF5" w14:textId="77777777" w:rsidR="00D933B7" w:rsidRPr="003A4360"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34D09082"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0449149"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18670FE"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DA98116"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ACA0767"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38ACF2A"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F3A4272"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913CE22"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3A4360" w14:paraId="0D4039CA" w14:textId="77777777">
        <w:trPr>
          <w:trHeight w:val="300"/>
        </w:trPr>
        <w:tc>
          <w:tcPr>
            <w:tcW w:w="2085" w:type="dxa"/>
            <w:tcBorders>
              <w:top w:val="single" w:sz="6" w:space="0" w:color="8C8C8C"/>
              <w:left w:val="nil"/>
              <w:bottom w:val="single" w:sz="6" w:space="0" w:color="8C8C8C"/>
              <w:right w:val="nil"/>
            </w:tcBorders>
            <w:vAlign w:val="center"/>
            <w:hideMark/>
          </w:tcPr>
          <w:p w14:paraId="1698F17E" w14:textId="77777777" w:rsidR="00D933B7" w:rsidRPr="003A4360"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0475287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46.7</w:t>
            </w:r>
          </w:p>
        </w:tc>
        <w:tc>
          <w:tcPr>
            <w:tcW w:w="930" w:type="dxa"/>
            <w:tcBorders>
              <w:top w:val="single" w:sz="6" w:space="0" w:color="8C8C8C"/>
              <w:left w:val="nil"/>
              <w:bottom w:val="single" w:sz="6" w:space="0" w:color="8C8C8C"/>
              <w:right w:val="nil"/>
            </w:tcBorders>
            <w:hideMark/>
          </w:tcPr>
          <w:p w14:paraId="1D9E583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43.6</w:t>
            </w:r>
          </w:p>
        </w:tc>
        <w:tc>
          <w:tcPr>
            <w:tcW w:w="930" w:type="dxa"/>
            <w:tcBorders>
              <w:top w:val="single" w:sz="6" w:space="0" w:color="8C8C8C"/>
              <w:left w:val="nil"/>
              <w:bottom w:val="single" w:sz="6" w:space="0" w:color="8C8C8C"/>
              <w:right w:val="nil"/>
            </w:tcBorders>
            <w:hideMark/>
          </w:tcPr>
          <w:p w14:paraId="5EAA060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39.8</w:t>
            </w:r>
          </w:p>
        </w:tc>
        <w:tc>
          <w:tcPr>
            <w:tcW w:w="930" w:type="dxa"/>
            <w:tcBorders>
              <w:top w:val="single" w:sz="6" w:space="0" w:color="8C8C8C"/>
              <w:left w:val="nil"/>
              <w:bottom w:val="single" w:sz="6" w:space="0" w:color="8C8C8C"/>
              <w:right w:val="nil"/>
            </w:tcBorders>
            <w:hideMark/>
          </w:tcPr>
          <w:p w14:paraId="3BB6E7A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41.8</w:t>
            </w:r>
          </w:p>
        </w:tc>
        <w:tc>
          <w:tcPr>
            <w:tcW w:w="930" w:type="dxa"/>
            <w:tcBorders>
              <w:top w:val="single" w:sz="6" w:space="0" w:color="8C8C8C"/>
              <w:left w:val="nil"/>
              <w:bottom w:val="single" w:sz="6" w:space="0" w:color="8C8C8C"/>
              <w:right w:val="nil"/>
            </w:tcBorders>
            <w:hideMark/>
          </w:tcPr>
          <w:p w14:paraId="72E2D89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41.9</w:t>
            </w:r>
          </w:p>
        </w:tc>
        <w:tc>
          <w:tcPr>
            <w:tcW w:w="930" w:type="dxa"/>
            <w:tcBorders>
              <w:top w:val="single" w:sz="6" w:space="0" w:color="8C8C8C"/>
              <w:left w:val="nil"/>
              <w:bottom w:val="single" w:sz="6" w:space="0" w:color="8C8C8C"/>
              <w:right w:val="nil"/>
            </w:tcBorders>
            <w:hideMark/>
          </w:tcPr>
          <w:p w14:paraId="039B5B7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41.7</w:t>
            </w:r>
          </w:p>
        </w:tc>
        <w:tc>
          <w:tcPr>
            <w:tcW w:w="930" w:type="dxa"/>
            <w:tcBorders>
              <w:top w:val="single" w:sz="6" w:space="0" w:color="8C8C8C"/>
              <w:left w:val="nil"/>
              <w:bottom w:val="single" w:sz="6" w:space="0" w:color="8C8C8C"/>
              <w:right w:val="nil"/>
            </w:tcBorders>
            <w:hideMark/>
          </w:tcPr>
          <w:p w14:paraId="7A11AD6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41.4</w:t>
            </w:r>
          </w:p>
        </w:tc>
        <w:tc>
          <w:tcPr>
            <w:tcW w:w="930" w:type="dxa"/>
            <w:tcBorders>
              <w:top w:val="single" w:sz="6" w:space="0" w:color="8C8C8C"/>
              <w:left w:val="nil"/>
              <w:bottom w:val="single" w:sz="6" w:space="0" w:color="8C8C8C"/>
              <w:right w:val="nil"/>
            </w:tcBorders>
            <w:hideMark/>
          </w:tcPr>
          <w:p w14:paraId="1335AD2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297.0</w:t>
            </w:r>
          </w:p>
        </w:tc>
      </w:tr>
      <w:tr w:rsidR="00D933B7" w:rsidRPr="003A4360" w14:paraId="54E1FEEC"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3F5A996" w14:textId="77777777" w:rsidR="00D933B7" w:rsidRPr="003A4360"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3277C9F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88BE6E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A26853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2D1392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F8AE43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E61D14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9A716B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4A20517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3A4360" w14:paraId="45B56493" w14:textId="77777777">
        <w:trPr>
          <w:trHeight w:val="300"/>
        </w:trPr>
        <w:tc>
          <w:tcPr>
            <w:tcW w:w="2085" w:type="dxa"/>
            <w:tcBorders>
              <w:top w:val="single" w:sz="6" w:space="0" w:color="8C8C8C"/>
              <w:left w:val="nil"/>
              <w:bottom w:val="single" w:sz="6" w:space="0" w:color="8C8C8C"/>
              <w:right w:val="nil"/>
            </w:tcBorders>
            <w:vAlign w:val="center"/>
            <w:hideMark/>
          </w:tcPr>
          <w:p w14:paraId="7CFD8284" w14:textId="77777777" w:rsidR="00D933B7" w:rsidRPr="003A4360"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2484F98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C65F91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F1134D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2257F1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38869E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735445C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03066C6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287904A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3A4360" w14:paraId="3CE2FD69"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5AE03251" w14:textId="77777777" w:rsidR="00D933B7" w:rsidRPr="003A4360"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65F7423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9B4FED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0FA07DE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B0AE8E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0.2</w:t>
            </w:r>
          </w:p>
        </w:tc>
        <w:tc>
          <w:tcPr>
            <w:tcW w:w="930" w:type="dxa"/>
            <w:tcBorders>
              <w:top w:val="single" w:sz="6" w:space="0" w:color="8C8C8C"/>
              <w:left w:val="nil"/>
              <w:bottom w:val="single" w:sz="6" w:space="0" w:color="8C8C8C"/>
              <w:right w:val="nil"/>
            </w:tcBorders>
            <w:shd w:val="clear" w:color="auto" w:fill="F2F2F2"/>
            <w:hideMark/>
          </w:tcPr>
          <w:p w14:paraId="0C96960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0.1</w:t>
            </w:r>
          </w:p>
        </w:tc>
        <w:tc>
          <w:tcPr>
            <w:tcW w:w="930" w:type="dxa"/>
            <w:tcBorders>
              <w:top w:val="single" w:sz="6" w:space="0" w:color="8C8C8C"/>
              <w:left w:val="nil"/>
              <w:bottom w:val="single" w:sz="6" w:space="0" w:color="8C8C8C"/>
              <w:right w:val="nil"/>
            </w:tcBorders>
            <w:shd w:val="clear" w:color="auto" w:fill="F2F2F2"/>
            <w:hideMark/>
          </w:tcPr>
          <w:p w14:paraId="0807554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C5F557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05F8E4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0.3</w:t>
            </w:r>
          </w:p>
        </w:tc>
      </w:tr>
      <w:tr w:rsidR="00D933B7" w:rsidRPr="003A4360" w14:paraId="710C8E5D" w14:textId="77777777">
        <w:trPr>
          <w:trHeight w:val="300"/>
        </w:trPr>
        <w:tc>
          <w:tcPr>
            <w:tcW w:w="2085" w:type="dxa"/>
            <w:tcBorders>
              <w:top w:val="single" w:sz="6" w:space="0" w:color="8C8C8C"/>
              <w:left w:val="nil"/>
              <w:bottom w:val="single" w:sz="6" w:space="0" w:color="8C8C8C"/>
              <w:right w:val="nil"/>
            </w:tcBorders>
            <w:vAlign w:val="center"/>
            <w:hideMark/>
          </w:tcPr>
          <w:p w14:paraId="6B206C06" w14:textId="77777777" w:rsidR="00D933B7" w:rsidRPr="003A4360"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55DD1BF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46.7</w:t>
            </w:r>
          </w:p>
        </w:tc>
        <w:tc>
          <w:tcPr>
            <w:tcW w:w="930" w:type="dxa"/>
            <w:tcBorders>
              <w:top w:val="single" w:sz="6" w:space="0" w:color="8C8C8C"/>
              <w:left w:val="nil"/>
              <w:bottom w:val="single" w:sz="6" w:space="0" w:color="8C8C8C"/>
              <w:right w:val="nil"/>
            </w:tcBorders>
            <w:hideMark/>
          </w:tcPr>
          <w:p w14:paraId="1E85A67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43.6</w:t>
            </w:r>
          </w:p>
        </w:tc>
        <w:tc>
          <w:tcPr>
            <w:tcW w:w="930" w:type="dxa"/>
            <w:tcBorders>
              <w:top w:val="single" w:sz="6" w:space="0" w:color="8C8C8C"/>
              <w:left w:val="nil"/>
              <w:bottom w:val="single" w:sz="6" w:space="0" w:color="8C8C8C"/>
              <w:right w:val="nil"/>
            </w:tcBorders>
            <w:hideMark/>
          </w:tcPr>
          <w:p w14:paraId="0850331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39.8</w:t>
            </w:r>
          </w:p>
        </w:tc>
        <w:tc>
          <w:tcPr>
            <w:tcW w:w="930" w:type="dxa"/>
            <w:tcBorders>
              <w:top w:val="single" w:sz="6" w:space="0" w:color="8C8C8C"/>
              <w:left w:val="nil"/>
              <w:bottom w:val="single" w:sz="6" w:space="0" w:color="8C8C8C"/>
              <w:right w:val="nil"/>
            </w:tcBorders>
            <w:hideMark/>
          </w:tcPr>
          <w:p w14:paraId="07C4EFF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42.0</w:t>
            </w:r>
          </w:p>
        </w:tc>
        <w:tc>
          <w:tcPr>
            <w:tcW w:w="930" w:type="dxa"/>
            <w:tcBorders>
              <w:top w:val="single" w:sz="6" w:space="0" w:color="8C8C8C"/>
              <w:left w:val="nil"/>
              <w:bottom w:val="single" w:sz="6" w:space="0" w:color="8C8C8C"/>
              <w:right w:val="nil"/>
            </w:tcBorders>
            <w:hideMark/>
          </w:tcPr>
          <w:p w14:paraId="2936C52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42.0</w:t>
            </w:r>
          </w:p>
        </w:tc>
        <w:tc>
          <w:tcPr>
            <w:tcW w:w="930" w:type="dxa"/>
            <w:tcBorders>
              <w:top w:val="single" w:sz="6" w:space="0" w:color="8C8C8C"/>
              <w:left w:val="nil"/>
              <w:bottom w:val="single" w:sz="6" w:space="0" w:color="8C8C8C"/>
              <w:right w:val="nil"/>
            </w:tcBorders>
            <w:hideMark/>
          </w:tcPr>
          <w:p w14:paraId="35371F2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41.7</w:t>
            </w:r>
          </w:p>
        </w:tc>
        <w:tc>
          <w:tcPr>
            <w:tcW w:w="930" w:type="dxa"/>
            <w:tcBorders>
              <w:top w:val="single" w:sz="6" w:space="0" w:color="8C8C8C"/>
              <w:left w:val="nil"/>
              <w:bottom w:val="single" w:sz="6" w:space="0" w:color="8C8C8C"/>
              <w:right w:val="nil"/>
            </w:tcBorders>
            <w:hideMark/>
          </w:tcPr>
          <w:p w14:paraId="1EB2B971"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41.4</w:t>
            </w:r>
          </w:p>
        </w:tc>
        <w:tc>
          <w:tcPr>
            <w:tcW w:w="930" w:type="dxa"/>
            <w:tcBorders>
              <w:top w:val="single" w:sz="6" w:space="0" w:color="8C8C8C"/>
              <w:left w:val="nil"/>
              <w:bottom w:val="single" w:sz="6" w:space="0" w:color="8C8C8C"/>
              <w:right w:val="nil"/>
            </w:tcBorders>
            <w:hideMark/>
          </w:tcPr>
          <w:p w14:paraId="4980E636"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297.3</w:t>
            </w:r>
          </w:p>
        </w:tc>
      </w:tr>
    </w:tbl>
    <w:p w14:paraId="09BE8372" w14:textId="77777777" w:rsidR="00D933B7" w:rsidRPr="003A4360"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CC5510D" w14:textId="77777777" w:rsidR="00D933B7" w:rsidRPr="003A4360" w:rsidRDefault="00D933B7" w:rsidP="00D933B7">
      <w:pPr>
        <w:spacing w:after="0" w:line="240" w:lineRule="auto"/>
        <w:textAlignment w:val="baseline"/>
        <w:rPr>
          <w:rFonts w:cs="Segoe UI"/>
          <w:sz w:val="18"/>
          <w:szCs w:val="18"/>
          <w:lang w:eastAsia="en-IE"/>
        </w:rPr>
      </w:pPr>
    </w:p>
    <w:p w14:paraId="68C3591B" w14:textId="77777777" w:rsidR="00D933B7" w:rsidRPr="003A4360" w:rsidRDefault="00D933B7" w:rsidP="00D933B7">
      <w:pPr>
        <w:spacing w:after="0" w:line="240" w:lineRule="auto"/>
        <w:textAlignment w:val="baseline"/>
        <w:rPr>
          <w:rFonts w:cs="Segoe UI"/>
          <w:sz w:val="18"/>
          <w:szCs w:val="18"/>
          <w:lang w:eastAsia="en-IE"/>
        </w:rPr>
      </w:pPr>
    </w:p>
    <w:p w14:paraId="293E448A" w14:textId="77777777" w:rsidR="00D933B7" w:rsidRPr="003A4360" w:rsidRDefault="00D933B7" w:rsidP="00D933B7">
      <w:pPr>
        <w:spacing w:after="0" w:line="240" w:lineRule="auto"/>
        <w:textAlignment w:val="baseline"/>
        <w:rPr>
          <w:rFonts w:cs="Segoe UI"/>
          <w:sz w:val="18"/>
          <w:szCs w:val="18"/>
          <w:lang w:eastAsia="en-IE"/>
        </w:rPr>
      </w:pPr>
    </w:p>
    <w:p w14:paraId="54D832E8" w14:textId="77777777" w:rsidR="00D933B7" w:rsidRPr="003A4360" w:rsidRDefault="00D933B7" w:rsidP="00D933B7">
      <w:pPr>
        <w:spacing w:after="0" w:line="240" w:lineRule="auto"/>
        <w:textAlignment w:val="baseline"/>
        <w:rPr>
          <w:rFonts w:cs="Segoe UI"/>
          <w:sz w:val="18"/>
          <w:szCs w:val="18"/>
          <w:lang w:eastAsia="en-IE"/>
        </w:rPr>
      </w:pPr>
    </w:p>
    <w:p w14:paraId="0525C0C8" w14:textId="77777777" w:rsidR="00D933B7" w:rsidRPr="003A4360"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3A4360" w14:paraId="0D3F209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14616B9C" w14:textId="77777777" w:rsidR="00D933B7" w:rsidRPr="003A4360"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86A06ED"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1698A856"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97EB6FE" w14:textId="77777777" w:rsidR="00D933B7" w:rsidRPr="003A4360"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3A4360" w14:paraId="5342E8FF"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9D30811" w14:textId="77777777" w:rsidR="00D933B7" w:rsidRPr="003A4360"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3FE956A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213.6</w:t>
            </w:r>
          </w:p>
        </w:tc>
        <w:tc>
          <w:tcPr>
            <w:tcW w:w="2400" w:type="dxa"/>
            <w:tcBorders>
              <w:top w:val="single" w:sz="6" w:space="0" w:color="8C8C8C"/>
              <w:left w:val="nil"/>
              <w:bottom w:val="single" w:sz="6" w:space="0" w:color="8C8C8C"/>
              <w:right w:val="nil"/>
            </w:tcBorders>
            <w:shd w:val="clear" w:color="auto" w:fill="FFFFFF"/>
            <w:hideMark/>
          </w:tcPr>
          <w:p w14:paraId="75AD524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297.3</w:t>
            </w:r>
          </w:p>
        </w:tc>
        <w:tc>
          <w:tcPr>
            <w:tcW w:w="2400" w:type="dxa"/>
            <w:tcBorders>
              <w:top w:val="single" w:sz="6" w:space="0" w:color="8C8C8C"/>
              <w:left w:val="nil"/>
              <w:bottom w:val="single" w:sz="6" w:space="0" w:color="8C8C8C"/>
              <w:right w:val="nil"/>
            </w:tcBorders>
            <w:shd w:val="clear" w:color="auto" w:fill="FFFFFF"/>
            <w:hideMark/>
          </w:tcPr>
          <w:p w14:paraId="1539537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71.9%</w:t>
            </w:r>
          </w:p>
        </w:tc>
      </w:tr>
      <w:tr w:rsidR="00D933B7" w:rsidRPr="003A4360" w14:paraId="06B76FC5"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8F15B66" w14:textId="77777777" w:rsidR="00D933B7" w:rsidRPr="003A4360"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6E4C2CF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169.2</w:t>
            </w:r>
          </w:p>
        </w:tc>
        <w:tc>
          <w:tcPr>
            <w:tcW w:w="2400" w:type="dxa"/>
            <w:tcBorders>
              <w:top w:val="single" w:sz="6" w:space="0" w:color="8C8C8C"/>
              <w:left w:val="nil"/>
              <w:bottom w:val="single" w:sz="6" w:space="0" w:color="8C8C8C"/>
              <w:right w:val="nil"/>
            </w:tcBorders>
            <w:shd w:val="clear" w:color="auto" w:fill="FFFFFF"/>
            <w:hideMark/>
          </w:tcPr>
          <w:p w14:paraId="7B65386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2400" w:type="dxa"/>
            <w:tcBorders>
              <w:top w:val="single" w:sz="6" w:space="0" w:color="8C8C8C"/>
              <w:left w:val="nil"/>
              <w:bottom w:val="single" w:sz="6" w:space="0" w:color="8C8C8C"/>
              <w:right w:val="nil"/>
            </w:tcBorders>
            <w:shd w:val="clear" w:color="auto" w:fill="FFFFFF"/>
            <w:hideMark/>
          </w:tcPr>
          <w:p w14:paraId="75317DE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56.9%</w:t>
            </w:r>
          </w:p>
        </w:tc>
      </w:tr>
    </w:tbl>
    <w:p w14:paraId="4647873F" w14:textId="77777777" w:rsidR="00D933B7" w:rsidRPr="003A4360" w:rsidRDefault="00D933B7" w:rsidP="00D933B7">
      <w:pPr>
        <w:spacing w:after="0" w:line="240" w:lineRule="auto"/>
        <w:textAlignment w:val="baseline"/>
        <w:rPr>
          <w:rFonts w:ascii="Segoe UI" w:hAnsi="Segoe UI" w:cs="Segoe UI"/>
          <w:sz w:val="18"/>
          <w:szCs w:val="18"/>
          <w:lang w:eastAsia="en-IE"/>
        </w:rPr>
      </w:pPr>
    </w:p>
    <w:p w14:paraId="411C5BF2" w14:textId="77777777" w:rsidR="00D933B7" w:rsidRPr="003A4360" w:rsidRDefault="00D933B7" w:rsidP="00D933B7">
      <w:pPr>
        <w:spacing w:after="0" w:line="240" w:lineRule="auto"/>
        <w:textAlignment w:val="baseline"/>
        <w:rPr>
          <w:rFonts w:ascii="Segoe UI" w:hAnsi="Segoe UI" w:cs="Segoe UI"/>
          <w:sz w:val="18"/>
          <w:szCs w:val="18"/>
          <w:lang w:eastAsia="en-IE"/>
        </w:rPr>
      </w:pPr>
    </w:p>
    <w:p w14:paraId="78002781" w14:textId="77777777" w:rsidR="00D933B7" w:rsidRPr="003A4360"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8F882D7" w14:textId="77777777" w:rsidR="00D933B7" w:rsidRPr="003A4360"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30C03910" w14:textId="77777777" w:rsidR="00D933B7" w:rsidRPr="003A4360" w:rsidRDefault="00D933B7" w:rsidP="00F72C99">
      <w:pPr>
        <w:pStyle w:val="Heading2"/>
        <w:rPr>
          <w:rFonts w:eastAsiaTheme="majorEastAsia"/>
          <w:lang w:eastAsia="en-GB"/>
        </w:rPr>
      </w:pPr>
      <w:r>
        <w:rPr>
          <w:rFonts w:eastAsiaTheme="majorEastAsia"/>
          <w:lang w:eastAsia="en-GB"/>
        </w:rPr>
        <w:t>Implementation and performance</w:t>
      </w:r>
    </w:p>
    <w:p w14:paraId="5959F52D" w14:textId="77777777" w:rsidR="00D933B7" w:rsidRPr="003A4360" w:rsidRDefault="00D933B7" w:rsidP="00F72C99">
      <w:pPr>
        <w:pStyle w:val="Heading3"/>
      </w:pPr>
      <w:r>
        <w:t>Key performance indicators</w:t>
      </w:r>
    </w:p>
    <w:tbl>
      <w:tblPr>
        <w:tblW w:w="9639"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985"/>
        <w:gridCol w:w="1559"/>
        <w:gridCol w:w="1275"/>
        <w:gridCol w:w="1607"/>
        <w:gridCol w:w="1606"/>
        <w:gridCol w:w="1607"/>
      </w:tblGrid>
      <w:tr w:rsidR="00D933B7" w:rsidRPr="003A4360" w14:paraId="6D4B6D59" w14:textId="77777777">
        <w:trPr>
          <w:trHeight w:val="300"/>
        </w:trPr>
        <w:tc>
          <w:tcPr>
            <w:tcW w:w="1985" w:type="dxa"/>
            <w:tcBorders>
              <w:top w:val="single" w:sz="6" w:space="0" w:color="8C8C8C"/>
              <w:left w:val="nil"/>
              <w:bottom w:val="single" w:sz="6" w:space="0" w:color="8C8C8C"/>
              <w:right w:val="nil"/>
            </w:tcBorders>
            <w:shd w:val="clear" w:color="auto" w:fill="FAF9F9"/>
            <w:hideMark/>
          </w:tcPr>
          <w:p w14:paraId="6B1F9B6F" w14:textId="77777777" w:rsidR="00D933B7" w:rsidRPr="003A4360"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59" w:type="dxa"/>
            <w:tcBorders>
              <w:top w:val="single" w:sz="6" w:space="0" w:color="8C8C8C"/>
              <w:left w:val="nil"/>
              <w:bottom w:val="single" w:sz="6" w:space="0" w:color="8C8C8C"/>
              <w:right w:val="nil"/>
            </w:tcBorders>
            <w:shd w:val="clear" w:color="auto" w:fill="FAF9F9"/>
            <w:hideMark/>
          </w:tcPr>
          <w:p w14:paraId="369AD43B"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275" w:type="dxa"/>
            <w:tcBorders>
              <w:top w:val="single" w:sz="6" w:space="0" w:color="8C8C8C"/>
              <w:left w:val="nil"/>
              <w:bottom w:val="single" w:sz="6" w:space="0" w:color="8C8C8C"/>
              <w:right w:val="nil"/>
            </w:tcBorders>
            <w:shd w:val="clear" w:color="auto" w:fill="FAF9F9"/>
            <w:hideMark/>
          </w:tcPr>
          <w:p w14:paraId="6CCCAC47"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607" w:type="dxa"/>
            <w:tcBorders>
              <w:top w:val="single" w:sz="6" w:space="0" w:color="8C8C8C"/>
              <w:left w:val="nil"/>
              <w:bottom w:val="single" w:sz="6" w:space="0" w:color="8C8C8C"/>
              <w:right w:val="nil"/>
            </w:tcBorders>
            <w:shd w:val="clear" w:color="auto" w:fill="FAF9F9"/>
            <w:hideMark/>
          </w:tcPr>
          <w:p w14:paraId="02FA1FA0"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606" w:type="dxa"/>
            <w:tcBorders>
              <w:top w:val="single" w:sz="6" w:space="0" w:color="8C8C8C"/>
              <w:left w:val="nil"/>
              <w:bottom w:val="single" w:sz="6" w:space="0" w:color="8C8C8C"/>
              <w:right w:val="nil"/>
            </w:tcBorders>
            <w:shd w:val="clear" w:color="auto" w:fill="FAF9F9"/>
            <w:hideMark/>
          </w:tcPr>
          <w:p w14:paraId="509BEC1B"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607" w:type="dxa"/>
            <w:tcBorders>
              <w:top w:val="single" w:sz="6" w:space="0" w:color="8C8C8C"/>
              <w:left w:val="nil"/>
              <w:bottom w:val="single" w:sz="6" w:space="0" w:color="8C8C8C"/>
              <w:right w:val="nil"/>
            </w:tcBorders>
            <w:shd w:val="clear" w:color="auto" w:fill="FAF9F9"/>
            <w:hideMark/>
          </w:tcPr>
          <w:p w14:paraId="08BD9D62"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3A4360" w14:paraId="0E7203C5" w14:textId="77777777">
        <w:trPr>
          <w:trHeight w:val="300"/>
        </w:trPr>
        <w:tc>
          <w:tcPr>
            <w:tcW w:w="1985" w:type="dxa"/>
            <w:tcBorders>
              <w:top w:val="single" w:sz="6" w:space="0" w:color="8C8C8C"/>
              <w:left w:val="nil"/>
              <w:bottom w:val="single" w:sz="6" w:space="0" w:color="8C8C8C"/>
              <w:right w:val="nil"/>
            </w:tcBorders>
            <w:hideMark/>
          </w:tcPr>
          <w:p w14:paraId="01AEEABE" w14:textId="77777777" w:rsidR="00D933B7" w:rsidRPr="003A4360" w:rsidRDefault="00D933B7">
            <w:pPr>
              <w:spacing w:after="0" w:line="240" w:lineRule="auto"/>
              <w:textAlignment w:val="baseline"/>
              <w:rPr>
                <w:rFonts w:ascii="Segoe UI" w:hAnsi="Segoe UI" w:cs="Segoe UI"/>
                <w:sz w:val="20"/>
                <w:lang w:eastAsia="en-IE"/>
              </w:rPr>
            </w:pPr>
            <w:r>
              <w:rPr>
                <w:rFonts w:cs="Segoe UI"/>
                <w:sz w:val="20"/>
                <w:lang w:eastAsia="en-IE"/>
              </w:rPr>
              <w:t>Exchanges of information in the European criminal records information system</w:t>
            </w:r>
          </w:p>
        </w:tc>
        <w:tc>
          <w:tcPr>
            <w:tcW w:w="1559" w:type="dxa"/>
            <w:tcBorders>
              <w:top w:val="single" w:sz="6" w:space="0" w:color="8C8C8C"/>
              <w:left w:val="nil"/>
              <w:bottom w:val="single" w:sz="6" w:space="0" w:color="8C8C8C"/>
              <w:right w:val="nil"/>
            </w:tcBorders>
            <w:hideMark/>
          </w:tcPr>
          <w:p w14:paraId="2E7034CB"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4.1</w:t>
            </w:r>
            <w:r>
              <w:rPr>
                <w:rFonts w:ascii="Calibri" w:hAnsi="Calibri" w:cs="Calibri"/>
                <w:sz w:val="20"/>
                <w:lang w:eastAsia="en-IE"/>
              </w:rPr>
              <w:t> </w:t>
            </w:r>
            <w:r>
              <w:rPr>
                <w:rFonts w:cs="Segoe UI"/>
                <w:sz w:val="20"/>
                <w:lang w:eastAsia="en-IE"/>
              </w:rPr>
              <w:t>million</w:t>
            </w:r>
          </w:p>
        </w:tc>
        <w:tc>
          <w:tcPr>
            <w:tcW w:w="1275" w:type="dxa"/>
            <w:tcBorders>
              <w:top w:val="single" w:sz="6" w:space="0" w:color="8C8C8C"/>
              <w:left w:val="nil"/>
              <w:bottom w:val="single" w:sz="6" w:space="0" w:color="8C8C8C"/>
              <w:right w:val="nil"/>
            </w:tcBorders>
            <w:hideMark/>
          </w:tcPr>
          <w:p w14:paraId="21A62B50" w14:textId="77777777" w:rsidR="00D933B7" w:rsidRPr="003A4360" w:rsidRDefault="00D933B7">
            <w:pPr>
              <w:spacing w:after="0" w:line="240" w:lineRule="auto"/>
              <w:jc w:val="center"/>
              <w:textAlignment w:val="baseline"/>
              <w:rPr>
                <w:b/>
                <w:bCs/>
                <w:sz w:val="20"/>
                <w:lang w:eastAsia="en-IE"/>
              </w:rPr>
            </w:pPr>
            <w:r>
              <w:rPr>
                <w:b/>
                <w:bCs/>
                <w:sz w:val="20"/>
                <w:lang w:eastAsia="en-IE"/>
              </w:rPr>
              <w:t>79%</w:t>
            </w:r>
          </w:p>
        </w:tc>
        <w:tc>
          <w:tcPr>
            <w:tcW w:w="1607" w:type="dxa"/>
            <w:tcBorders>
              <w:top w:val="single" w:sz="6" w:space="0" w:color="8C8C8C"/>
              <w:left w:val="nil"/>
              <w:bottom w:val="single" w:sz="6" w:space="0" w:color="8C8C8C"/>
              <w:right w:val="nil"/>
            </w:tcBorders>
            <w:hideMark/>
          </w:tcPr>
          <w:p w14:paraId="7ED86530"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6 million in 2027</w:t>
            </w:r>
          </w:p>
        </w:tc>
        <w:tc>
          <w:tcPr>
            <w:tcW w:w="1606" w:type="dxa"/>
            <w:tcBorders>
              <w:top w:val="single" w:sz="6" w:space="0" w:color="8C8C8C"/>
              <w:left w:val="nil"/>
              <w:bottom w:val="single" w:sz="6" w:space="0" w:color="8C8C8C"/>
              <w:right w:val="nil"/>
            </w:tcBorders>
            <w:hideMark/>
          </w:tcPr>
          <w:p w14:paraId="4EAEED6E"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Average result in 2021-2025: 4.8</w:t>
            </w:r>
            <w:r>
              <w:rPr>
                <w:rFonts w:ascii="Calibri" w:hAnsi="Calibri" w:cs="Calibri"/>
                <w:sz w:val="20"/>
                <w:lang w:eastAsia="en-IE"/>
              </w:rPr>
              <w:t> </w:t>
            </w:r>
            <w:r>
              <w:rPr>
                <w:rFonts w:cs="Segoe UI"/>
                <w:sz w:val="20"/>
                <w:lang w:eastAsia="en-IE"/>
              </w:rPr>
              <w:t>million compared to a target of 6</w:t>
            </w:r>
            <w:r>
              <w:rPr>
                <w:rFonts w:ascii="Calibri" w:hAnsi="Calibri" w:cs="Calibri"/>
                <w:sz w:val="20"/>
                <w:lang w:eastAsia="en-IE"/>
              </w:rPr>
              <w:t> </w:t>
            </w:r>
            <w:r>
              <w:rPr>
                <w:rFonts w:cs="Segoe UI"/>
                <w:sz w:val="20"/>
                <w:lang w:eastAsia="en-IE"/>
              </w:rPr>
              <w:t>million</w:t>
            </w:r>
          </w:p>
        </w:tc>
        <w:tc>
          <w:tcPr>
            <w:tcW w:w="1607" w:type="dxa"/>
            <w:tcBorders>
              <w:top w:val="single" w:sz="6" w:space="0" w:color="8C8C8C"/>
              <w:left w:val="nil"/>
              <w:bottom w:val="single" w:sz="6" w:space="0" w:color="8C8C8C"/>
              <w:right w:val="nil"/>
            </w:tcBorders>
            <w:hideMark/>
          </w:tcPr>
          <w:p w14:paraId="27D76CB4"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3A4360" w14:paraId="736C9936" w14:textId="77777777">
        <w:trPr>
          <w:trHeight w:val="300"/>
        </w:trPr>
        <w:tc>
          <w:tcPr>
            <w:tcW w:w="1985" w:type="dxa"/>
            <w:tcBorders>
              <w:top w:val="single" w:sz="6" w:space="0" w:color="8C8C8C"/>
              <w:left w:val="nil"/>
              <w:bottom w:val="single" w:sz="6" w:space="0" w:color="8C8C8C"/>
              <w:right w:val="nil"/>
            </w:tcBorders>
            <w:shd w:val="clear" w:color="auto" w:fill="FAF9F9"/>
            <w:hideMark/>
          </w:tcPr>
          <w:p w14:paraId="47074FE4" w14:textId="77777777" w:rsidR="00D933B7" w:rsidRPr="003A4360" w:rsidRDefault="00D933B7">
            <w:pPr>
              <w:spacing w:after="0" w:line="240" w:lineRule="auto"/>
              <w:textAlignment w:val="baseline"/>
              <w:rPr>
                <w:rFonts w:ascii="Segoe UI" w:hAnsi="Segoe UI" w:cs="Segoe UI"/>
                <w:sz w:val="20"/>
                <w:lang w:eastAsia="en-IE"/>
              </w:rPr>
            </w:pPr>
            <w:r>
              <w:rPr>
                <w:rFonts w:cs="Segoe UI"/>
                <w:sz w:val="20"/>
                <w:lang w:eastAsia="en-IE"/>
              </w:rPr>
              <w:t>Members of the judiciary and judicial staff who have participated in training activities</w:t>
            </w:r>
          </w:p>
        </w:tc>
        <w:tc>
          <w:tcPr>
            <w:tcW w:w="1559" w:type="dxa"/>
            <w:tcBorders>
              <w:top w:val="single" w:sz="6" w:space="0" w:color="8C8C8C"/>
              <w:left w:val="nil"/>
              <w:bottom w:val="single" w:sz="6" w:space="0" w:color="8C8C8C"/>
              <w:right w:val="nil"/>
            </w:tcBorders>
            <w:shd w:val="clear" w:color="auto" w:fill="FAF9F9"/>
            <w:hideMark/>
          </w:tcPr>
          <w:p w14:paraId="7E90C7EC"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0</w:t>
            </w:r>
          </w:p>
        </w:tc>
        <w:tc>
          <w:tcPr>
            <w:tcW w:w="1275" w:type="dxa"/>
            <w:tcBorders>
              <w:top w:val="single" w:sz="6" w:space="0" w:color="8C8C8C"/>
              <w:left w:val="nil"/>
              <w:bottom w:val="single" w:sz="6" w:space="0" w:color="8C8C8C"/>
              <w:right w:val="nil"/>
            </w:tcBorders>
            <w:shd w:val="clear" w:color="auto" w:fill="FAF9F9"/>
            <w:hideMark/>
          </w:tcPr>
          <w:p w14:paraId="1352B0BB" w14:textId="77777777" w:rsidR="00D933B7" w:rsidRPr="003A4360" w:rsidRDefault="00D933B7">
            <w:pPr>
              <w:spacing w:after="0" w:line="240" w:lineRule="auto"/>
              <w:jc w:val="center"/>
              <w:textAlignment w:val="baseline"/>
              <w:rPr>
                <w:rFonts w:ascii="Segoe UI" w:hAnsi="Segoe UI" w:cs="Segoe UI"/>
                <w:sz w:val="20"/>
                <w:lang w:eastAsia="en-IE"/>
              </w:rPr>
            </w:pPr>
            <w:r>
              <w:rPr>
                <w:b/>
                <w:bCs/>
                <w:sz w:val="20"/>
                <w:lang w:eastAsia="en-IE"/>
              </w:rPr>
              <w:t>&gt;100%</w:t>
            </w:r>
          </w:p>
        </w:tc>
        <w:tc>
          <w:tcPr>
            <w:tcW w:w="1607" w:type="dxa"/>
            <w:tcBorders>
              <w:top w:val="single" w:sz="6" w:space="0" w:color="8C8C8C"/>
              <w:left w:val="nil"/>
              <w:bottom w:val="single" w:sz="6" w:space="0" w:color="8C8C8C"/>
              <w:right w:val="nil"/>
            </w:tcBorders>
            <w:shd w:val="clear" w:color="auto" w:fill="FAF9F9"/>
            <w:hideMark/>
          </w:tcPr>
          <w:p w14:paraId="6652C37B"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15</w:t>
            </w:r>
            <w:r>
              <w:rPr>
                <w:rFonts w:ascii="Calibri" w:hAnsi="Calibri" w:cs="Calibri"/>
                <w:sz w:val="20"/>
                <w:lang w:eastAsia="en-IE"/>
              </w:rPr>
              <w:t> </w:t>
            </w:r>
            <w:r>
              <w:rPr>
                <w:rFonts w:cs="Segoe UI"/>
                <w:sz w:val="20"/>
                <w:lang w:eastAsia="en-IE"/>
              </w:rPr>
              <w:t>000 in 2027</w:t>
            </w:r>
          </w:p>
        </w:tc>
        <w:tc>
          <w:tcPr>
            <w:tcW w:w="1606" w:type="dxa"/>
            <w:tcBorders>
              <w:top w:val="single" w:sz="6" w:space="0" w:color="8C8C8C"/>
              <w:left w:val="nil"/>
              <w:bottom w:val="single" w:sz="6" w:space="0" w:color="8C8C8C"/>
              <w:right w:val="nil"/>
            </w:tcBorders>
            <w:shd w:val="clear" w:color="auto" w:fill="FAF9F9"/>
            <w:hideMark/>
          </w:tcPr>
          <w:p w14:paraId="102245D0"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17</w:t>
            </w:r>
            <w:r>
              <w:rPr>
                <w:rFonts w:ascii="Calibri" w:hAnsi="Calibri" w:cs="Calibri"/>
                <w:sz w:val="20"/>
                <w:lang w:eastAsia="en-IE"/>
              </w:rPr>
              <w:t> </w:t>
            </w:r>
            <w:r>
              <w:rPr>
                <w:rFonts w:cs="Segoe UI"/>
                <w:sz w:val="20"/>
                <w:lang w:eastAsia="en-IE"/>
              </w:rPr>
              <w:t>173 in 2024 compared to a target of 15</w:t>
            </w:r>
            <w:r>
              <w:rPr>
                <w:rFonts w:ascii="Calibri" w:hAnsi="Calibri" w:cs="Calibri"/>
                <w:sz w:val="20"/>
                <w:lang w:eastAsia="en-IE"/>
              </w:rPr>
              <w:t> </w:t>
            </w:r>
            <w:r>
              <w:rPr>
                <w:rFonts w:cs="Segoe UI"/>
                <w:sz w:val="20"/>
                <w:lang w:eastAsia="en-IE"/>
              </w:rPr>
              <w:t>000</w:t>
            </w:r>
          </w:p>
        </w:tc>
        <w:tc>
          <w:tcPr>
            <w:tcW w:w="1607" w:type="dxa"/>
            <w:tcBorders>
              <w:top w:val="single" w:sz="6" w:space="0" w:color="8C8C8C"/>
              <w:left w:val="nil"/>
              <w:bottom w:val="single" w:sz="6" w:space="0" w:color="8C8C8C"/>
              <w:right w:val="nil"/>
            </w:tcBorders>
            <w:shd w:val="clear" w:color="auto" w:fill="FAF9F9"/>
            <w:hideMark/>
          </w:tcPr>
          <w:p w14:paraId="0DDD0745"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3A4360" w14:paraId="02E4B2F3" w14:textId="77777777">
        <w:trPr>
          <w:trHeight w:val="300"/>
        </w:trPr>
        <w:tc>
          <w:tcPr>
            <w:tcW w:w="1985" w:type="dxa"/>
            <w:tcBorders>
              <w:top w:val="single" w:sz="6" w:space="0" w:color="8C8C8C"/>
              <w:left w:val="nil"/>
              <w:bottom w:val="single" w:sz="6" w:space="0" w:color="8C8C8C"/>
              <w:right w:val="nil"/>
            </w:tcBorders>
            <w:hideMark/>
          </w:tcPr>
          <w:p w14:paraId="283EA0D5" w14:textId="77777777" w:rsidR="00D933B7" w:rsidRPr="003A4360" w:rsidRDefault="00D933B7">
            <w:pPr>
              <w:spacing w:after="0" w:line="240" w:lineRule="auto"/>
              <w:textAlignment w:val="baseline"/>
              <w:rPr>
                <w:rFonts w:ascii="Segoe UI" w:hAnsi="Segoe UI" w:cs="Segoe UI"/>
                <w:sz w:val="20"/>
                <w:lang w:eastAsia="en-IE"/>
              </w:rPr>
            </w:pPr>
            <w:r>
              <w:rPr>
                <w:rFonts w:cs="Segoe UI"/>
                <w:sz w:val="20"/>
                <w:lang w:eastAsia="en-IE"/>
              </w:rPr>
              <w:t>Hits on the European e-Justice Portal / pages addressing the need for information on cross-border civil and criminal cases</w:t>
            </w:r>
          </w:p>
        </w:tc>
        <w:tc>
          <w:tcPr>
            <w:tcW w:w="1559" w:type="dxa"/>
            <w:tcBorders>
              <w:top w:val="single" w:sz="6" w:space="0" w:color="8C8C8C"/>
              <w:left w:val="nil"/>
              <w:bottom w:val="single" w:sz="6" w:space="0" w:color="8C8C8C"/>
              <w:right w:val="nil"/>
            </w:tcBorders>
            <w:hideMark/>
          </w:tcPr>
          <w:p w14:paraId="05ACDABB"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1.4</w:t>
            </w:r>
            <w:r>
              <w:rPr>
                <w:rFonts w:ascii="Calibri" w:hAnsi="Calibri" w:cs="Calibri"/>
                <w:sz w:val="20"/>
                <w:lang w:eastAsia="en-IE"/>
              </w:rPr>
              <w:t> </w:t>
            </w:r>
            <w:r>
              <w:rPr>
                <w:rFonts w:cs="Segoe UI"/>
                <w:sz w:val="20"/>
                <w:lang w:eastAsia="en-IE"/>
              </w:rPr>
              <w:t>million</w:t>
            </w:r>
          </w:p>
        </w:tc>
        <w:tc>
          <w:tcPr>
            <w:tcW w:w="1275" w:type="dxa"/>
            <w:tcBorders>
              <w:top w:val="single" w:sz="6" w:space="0" w:color="8C8C8C"/>
              <w:left w:val="nil"/>
              <w:bottom w:val="single" w:sz="6" w:space="0" w:color="8C8C8C"/>
              <w:right w:val="nil"/>
            </w:tcBorders>
            <w:hideMark/>
          </w:tcPr>
          <w:p w14:paraId="534FF91F" w14:textId="77777777" w:rsidR="00D933B7" w:rsidRPr="003A4360" w:rsidRDefault="00D933B7">
            <w:pPr>
              <w:spacing w:after="0" w:line="240" w:lineRule="auto"/>
              <w:jc w:val="center"/>
              <w:textAlignment w:val="baseline"/>
              <w:rPr>
                <w:rFonts w:ascii="Segoe UI" w:hAnsi="Segoe UI" w:cs="Segoe UI"/>
                <w:sz w:val="20"/>
                <w:lang w:eastAsia="en-IE"/>
              </w:rPr>
            </w:pPr>
            <w:r>
              <w:rPr>
                <w:b/>
                <w:bCs/>
                <w:sz w:val="20"/>
                <w:lang w:eastAsia="en-IE"/>
              </w:rPr>
              <w:t>90%</w:t>
            </w:r>
          </w:p>
        </w:tc>
        <w:tc>
          <w:tcPr>
            <w:tcW w:w="1607" w:type="dxa"/>
            <w:tcBorders>
              <w:top w:val="single" w:sz="6" w:space="0" w:color="8C8C8C"/>
              <w:left w:val="nil"/>
              <w:bottom w:val="single" w:sz="6" w:space="0" w:color="8C8C8C"/>
              <w:right w:val="nil"/>
            </w:tcBorders>
            <w:hideMark/>
          </w:tcPr>
          <w:p w14:paraId="3E14F526"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2.8</w:t>
            </w:r>
            <w:r>
              <w:rPr>
                <w:rFonts w:ascii="Calibri" w:hAnsi="Calibri" w:cs="Calibri"/>
                <w:sz w:val="20"/>
                <w:lang w:eastAsia="en-IE"/>
              </w:rPr>
              <w:t> </w:t>
            </w:r>
            <w:r>
              <w:rPr>
                <w:rFonts w:cs="Segoe UI"/>
                <w:sz w:val="20"/>
                <w:lang w:eastAsia="en-IE"/>
              </w:rPr>
              <w:t>million in 2027</w:t>
            </w:r>
          </w:p>
        </w:tc>
        <w:tc>
          <w:tcPr>
            <w:tcW w:w="1606" w:type="dxa"/>
            <w:tcBorders>
              <w:top w:val="single" w:sz="6" w:space="0" w:color="8C8C8C"/>
              <w:left w:val="nil"/>
              <w:bottom w:val="single" w:sz="6" w:space="0" w:color="8C8C8C"/>
              <w:right w:val="nil"/>
            </w:tcBorders>
          </w:tcPr>
          <w:p w14:paraId="450D994E"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Average result in 2021-2025: 2.7</w:t>
            </w:r>
            <w:r>
              <w:rPr>
                <w:rFonts w:ascii="Calibri" w:hAnsi="Calibri" w:cs="Calibri"/>
                <w:sz w:val="20"/>
                <w:lang w:eastAsia="en-IE"/>
              </w:rPr>
              <w:t> </w:t>
            </w:r>
            <w:r>
              <w:rPr>
                <w:rFonts w:cs="Segoe UI"/>
                <w:sz w:val="20"/>
                <w:lang w:eastAsia="en-IE"/>
              </w:rPr>
              <w:t>million compared to a target of 2.8</w:t>
            </w:r>
            <w:r>
              <w:rPr>
                <w:rFonts w:ascii="Calibri" w:hAnsi="Calibri" w:cs="Calibri"/>
                <w:sz w:val="20"/>
                <w:lang w:eastAsia="en-IE"/>
              </w:rPr>
              <w:t> </w:t>
            </w:r>
            <w:r>
              <w:rPr>
                <w:rFonts w:cs="Segoe UI"/>
                <w:sz w:val="20"/>
                <w:lang w:eastAsia="en-IE"/>
              </w:rPr>
              <w:t>million</w:t>
            </w:r>
          </w:p>
        </w:tc>
        <w:tc>
          <w:tcPr>
            <w:tcW w:w="1607" w:type="dxa"/>
            <w:tcBorders>
              <w:top w:val="single" w:sz="6" w:space="0" w:color="8C8C8C"/>
              <w:left w:val="nil"/>
              <w:bottom w:val="single" w:sz="6" w:space="0" w:color="8C8C8C"/>
              <w:right w:val="nil"/>
            </w:tcBorders>
            <w:hideMark/>
          </w:tcPr>
          <w:p w14:paraId="35BF31C2"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3A4360" w14:paraId="54113BDE" w14:textId="77777777">
        <w:trPr>
          <w:trHeight w:val="300"/>
        </w:trPr>
        <w:tc>
          <w:tcPr>
            <w:tcW w:w="1985" w:type="dxa"/>
            <w:tcBorders>
              <w:top w:val="single" w:sz="6" w:space="0" w:color="8C8C8C"/>
              <w:left w:val="nil"/>
              <w:bottom w:val="single" w:sz="6" w:space="0" w:color="8C8C8C"/>
              <w:right w:val="nil"/>
            </w:tcBorders>
            <w:shd w:val="clear" w:color="auto" w:fill="FAF9F9"/>
            <w:hideMark/>
          </w:tcPr>
          <w:p w14:paraId="1AB1D518" w14:textId="77777777" w:rsidR="00D933B7" w:rsidRPr="003A4360" w:rsidRDefault="00D933B7">
            <w:pPr>
              <w:spacing w:after="0" w:line="240" w:lineRule="auto"/>
              <w:textAlignment w:val="baseline"/>
              <w:rPr>
                <w:rFonts w:ascii="Segoe UI" w:hAnsi="Segoe UI" w:cs="Segoe UI"/>
                <w:sz w:val="20"/>
                <w:lang w:eastAsia="en-IE"/>
              </w:rPr>
            </w:pPr>
            <w:r>
              <w:rPr>
                <w:rFonts w:cs="Segoe UI"/>
                <w:sz w:val="20"/>
                <w:lang w:eastAsia="en-IE"/>
              </w:rPr>
              <w:t>Facilitate and support judicial cooperation in civil and criminal matters: civil-society organisations reached by support and capacity-building activities</w:t>
            </w:r>
          </w:p>
        </w:tc>
        <w:tc>
          <w:tcPr>
            <w:tcW w:w="1559" w:type="dxa"/>
            <w:tcBorders>
              <w:top w:val="single" w:sz="6" w:space="0" w:color="8C8C8C"/>
              <w:left w:val="nil"/>
              <w:bottom w:val="single" w:sz="6" w:space="0" w:color="8C8C8C"/>
              <w:right w:val="nil"/>
            </w:tcBorders>
            <w:shd w:val="clear" w:color="auto" w:fill="FAF9F9"/>
            <w:hideMark/>
          </w:tcPr>
          <w:p w14:paraId="3348B1C5"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0</w:t>
            </w:r>
          </w:p>
        </w:tc>
        <w:tc>
          <w:tcPr>
            <w:tcW w:w="1275" w:type="dxa"/>
            <w:tcBorders>
              <w:top w:val="single" w:sz="6" w:space="0" w:color="8C8C8C"/>
              <w:left w:val="nil"/>
              <w:bottom w:val="single" w:sz="6" w:space="0" w:color="8C8C8C"/>
              <w:right w:val="nil"/>
            </w:tcBorders>
            <w:shd w:val="clear" w:color="auto" w:fill="FAF9F9"/>
            <w:hideMark/>
          </w:tcPr>
          <w:p w14:paraId="06D897F4" w14:textId="77777777" w:rsidR="00D933B7" w:rsidRPr="003A4360" w:rsidRDefault="00D933B7">
            <w:pPr>
              <w:spacing w:after="0" w:line="240" w:lineRule="auto"/>
              <w:jc w:val="center"/>
              <w:textAlignment w:val="baseline"/>
              <w:rPr>
                <w:rFonts w:ascii="Segoe UI" w:hAnsi="Segoe UI" w:cs="Segoe UI"/>
                <w:sz w:val="20"/>
                <w:lang w:eastAsia="en-IE"/>
              </w:rPr>
            </w:pPr>
            <w:r>
              <w:rPr>
                <w:b/>
                <w:bCs/>
                <w:sz w:val="20"/>
                <w:lang w:eastAsia="en-IE"/>
              </w:rPr>
              <w:t>&gt;100%</w:t>
            </w:r>
          </w:p>
        </w:tc>
        <w:tc>
          <w:tcPr>
            <w:tcW w:w="1607" w:type="dxa"/>
            <w:tcBorders>
              <w:top w:val="single" w:sz="6" w:space="0" w:color="8C8C8C"/>
              <w:left w:val="nil"/>
              <w:bottom w:val="single" w:sz="6" w:space="0" w:color="8C8C8C"/>
              <w:right w:val="nil"/>
            </w:tcBorders>
            <w:shd w:val="clear" w:color="auto" w:fill="FAF9F9"/>
            <w:hideMark/>
          </w:tcPr>
          <w:p w14:paraId="3E4A26C2"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105 in 2027</w:t>
            </w:r>
          </w:p>
        </w:tc>
        <w:tc>
          <w:tcPr>
            <w:tcW w:w="1606" w:type="dxa"/>
            <w:tcBorders>
              <w:top w:val="single" w:sz="6" w:space="0" w:color="8C8C8C"/>
              <w:left w:val="nil"/>
              <w:bottom w:val="single" w:sz="6" w:space="0" w:color="8C8C8C"/>
              <w:right w:val="nil"/>
            </w:tcBorders>
            <w:shd w:val="clear" w:color="auto" w:fill="FAF9F9"/>
            <w:hideMark/>
          </w:tcPr>
          <w:p w14:paraId="3DBDC661"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112 by 2025 compared to a target of 105</w:t>
            </w:r>
          </w:p>
        </w:tc>
        <w:tc>
          <w:tcPr>
            <w:tcW w:w="1607" w:type="dxa"/>
            <w:tcBorders>
              <w:top w:val="single" w:sz="6" w:space="0" w:color="8C8C8C"/>
              <w:left w:val="nil"/>
              <w:bottom w:val="single" w:sz="6" w:space="0" w:color="8C8C8C"/>
              <w:right w:val="nil"/>
            </w:tcBorders>
            <w:shd w:val="clear" w:color="auto" w:fill="FAF9F9"/>
            <w:hideMark/>
          </w:tcPr>
          <w:p w14:paraId="34705247" w14:textId="77777777" w:rsidR="00D933B7" w:rsidRPr="003A436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3A4360" w14:paraId="4ED8FEC4" w14:textId="77777777">
        <w:trPr>
          <w:trHeight w:val="300"/>
        </w:trPr>
        <w:tc>
          <w:tcPr>
            <w:tcW w:w="1985" w:type="dxa"/>
            <w:tcBorders>
              <w:top w:val="single" w:sz="6" w:space="0" w:color="8C8C8C"/>
              <w:left w:val="nil"/>
              <w:bottom w:val="single" w:sz="6" w:space="0" w:color="8C8C8C"/>
              <w:right w:val="nil"/>
            </w:tcBorders>
            <w:shd w:val="clear" w:color="auto" w:fill="FAF9F9"/>
          </w:tcPr>
          <w:p w14:paraId="343297D4" w14:textId="77777777" w:rsidR="00D933B7" w:rsidRPr="003A4360" w:rsidRDefault="00D933B7">
            <w:pPr>
              <w:spacing w:after="0" w:line="240" w:lineRule="auto"/>
              <w:textAlignment w:val="baseline"/>
              <w:rPr>
                <w:rFonts w:cs="Segoe UI"/>
                <w:sz w:val="20"/>
                <w:lang w:eastAsia="en-IE"/>
              </w:rPr>
            </w:pPr>
            <w:r>
              <w:rPr>
                <w:rFonts w:cs="Segoe UI"/>
                <w:sz w:val="20"/>
                <w:lang w:eastAsia="en-IE"/>
              </w:rPr>
              <w:t>Support and promote judicial training: civil-society organisations reached by support and capacity-building activities</w:t>
            </w:r>
          </w:p>
        </w:tc>
        <w:tc>
          <w:tcPr>
            <w:tcW w:w="1559" w:type="dxa"/>
            <w:tcBorders>
              <w:top w:val="single" w:sz="6" w:space="0" w:color="8C8C8C"/>
              <w:left w:val="nil"/>
              <w:bottom w:val="single" w:sz="6" w:space="0" w:color="8C8C8C"/>
              <w:right w:val="nil"/>
            </w:tcBorders>
            <w:shd w:val="clear" w:color="auto" w:fill="FAF9F9"/>
          </w:tcPr>
          <w:p w14:paraId="13F7743D"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0</w:t>
            </w:r>
          </w:p>
        </w:tc>
        <w:tc>
          <w:tcPr>
            <w:tcW w:w="1275" w:type="dxa"/>
            <w:tcBorders>
              <w:top w:val="single" w:sz="6" w:space="0" w:color="8C8C8C"/>
              <w:left w:val="nil"/>
              <w:bottom w:val="single" w:sz="6" w:space="0" w:color="8C8C8C"/>
              <w:right w:val="nil"/>
            </w:tcBorders>
            <w:shd w:val="clear" w:color="auto" w:fill="FAF9F9"/>
          </w:tcPr>
          <w:p w14:paraId="173301EF" w14:textId="77777777" w:rsidR="00D933B7" w:rsidRPr="003A4360" w:rsidRDefault="00D933B7">
            <w:pPr>
              <w:spacing w:after="0" w:line="240" w:lineRule="auto"/>
              <w:jc w:val="center"/>
              <w:textAlignment w:val="baseline"/>
              <w:rPr>
                <w:rFonts w:cs="Segoe UI"/>
                <w:b/>
                <w:sz w:val="20"/>
                <w:lang w:eastAsia="en-IE"/>
              </w:rPr>
            </w:pPr>
            <w:r>
              <w:rPr>
                <w:b/>
                <w:bCs/>
                <w:sz w:val="20"/>
                <w:lang w:eastAsia="en-IE"/>
              </w:rPr>
              <w:t>&gt;100%</w:t>
            </w:r>
          </w:p>
        </w:tc>
        <w:tc>
          <w:tcPr>
            <w:tcW w:w="1607" w:type="dxa"/>
            <w:tcBorders>
              <w:top w:val="single" w:sz="6" w:space="0" w:color="8C8C8C"/>
              <w:left w:val="nil"/>
              <w:bottom w:val="single" w:sz="6" w:space="0" w:color="8C8C8C"/>
              <w:right w:val="nil"/>
            </w:tcBorders>
            <w:shd w:val="clear" w:color="auto" w:fill="FAF9F9"/>
          </w:tcPr>
          <w:p w14:paraId="1ADDE307"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154 in 2027</w:t>
            </w:r>
          </w:p>
        </w:tc>
        <w:tc>
          <w:tcPr>
            <w:tcW w:w="1606" w:type="dxa"/>
            <w:tcBorders>
              <w:top w:val="single" w:sz="6" w:space="0" w:color="8C8C8C"/>
              <w:left w:val="nil"/>
              <w:bottom w:val="single" w:sz="6" w:space="0" w:color="8C8C8C"/>
              <w:right w:val="nil"/>
            </w:tcBorders>
            <w:shd w:val="clear" w:color="auto" w:fill="FAF9F9"/>
          </w:tcPr>
          <w:p w14:paraId="4D5B35AB"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182 by 2025 compared to a target of 154</w:t>
            </w:r>
          </w:p>
        </w:tc>
        <w:tc>
          <w:tcPr>
            <w:tcW w:w="1607" w:type="dxa"/>
            <w:tcBorders>
              <w:top w:val="single" w:sz="6" w:space="0" w:color="8C8C8C"/>
              <w:left w:val="nil"/>
              <w:bottom w:val="single" w:sz="6" w:space="0" w:color="8C8C8C"/>
              <w:right w:val="nil"/>
            </w:tcBorders>
            <w:shd w:val="clear" w:color="auto" w:fill="FAF9F9"/>
          </w:tcPr>
          <w:p w14:paraId="3F26CED1"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3A4360" w14:paraId="5B76A0ED" w14:textId="77777777">
        <w:trPr>
          <w:trHeight w:val="300"/>
        </w:trPr>
        <w:tc>
          <w:tcPr>
            <w:tcW w:w="1985" w:type="dxa"/>
            <w:tcBorders>
              <w:top w:val="single" w:sz="6" w:space="0" w:color="8C8C8C"/>
              <w:left w:val="nil"/>
              <w:bottom w:val="single" w:sz="6" w:space="0" w:color="8C8C8C"/>
              <w:right w:val="nil"/>
            </w:tcBorders>
            <w:shd w:val="clear" w:color="auto" w:fill="FAF9F9"/>
          </w:tcPr>
          <w:p w14:paraId="75B2930C" w14:textId="77777777" w:rsidR="00D933B7" w:rsidRPr="003A4360" w:rsidRDefault="00D933B7">
            <w:pPr>
              <w:spacing w:after="0" w:line="240" w:lineRule="auto"/>
              <w:textAlignment w:val="baseline"/>
              <w:rPr>
                <w:rFonts w:cs="Segoe UI"/>
                <w:sz w:val="20"/>
                <w:lang w:eastAsia="en-IE"/>
              </w:rPr>
            </w:pPr>
            <w:r>
              <w:rPr>
                <w:rFonts w:cs="Segoe UI"/>
                <w:sz w:val="20"/>
                <w:lang w:eastAsia="en-IE"/>
              </w:rPr>
              <w:t>Facilitate effective and non-discriminatory access to justice for all: civil-society organisations reached by support and capacity-building activities</w:t>
            </w:r>
          </w:p>
        </w:tc>
        <w:tc>
          <w:tcPr>
            <w:tcW w:w="1559" w:type="dxa"/>
            <w:tcBorders>
              <w:top w:val="single" w:sz="6" w:space="0" w:color="8C8C8C"/>
              <w:left w:val="nil"/>
              <w:bottom w:val="single" w:sz="6" w:space="0" w:color="8C8C8C"/>
              <w:right w:val="nil"/>
            </w:tcBorders>
            <w:shd w:val="clear" w:color="auto" w:fill="FAF9F9"/>
          </w:tcPr>
          <w:p w14:paraId="5EC01823"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0</w:t>
            </w:r>
          </w:p>
        </w:tc>
        <w:tc>
          <w:tcPr>
            <w:tcW w:w="1275" w:type="dxa"/>
            <w:tcBorders>
              <w:top w:val="single" w:sz="6" w:space="0" w:color="8C8C8C"/>
              <w:left w:val="nil"/>
              <w:bottom w:val="single" w:sz="6" w:space="0" w:color="8C8C8C"/>
              <w:right w:val="nil"/>
            </w:tcBorders>
            <w:shd w:val="clear" w:color="auto" w:fill="FAF9F9"/>
          </w:tcPr>
          <w:p w14:paraId="0A6ADC65" w14:textId="77777777" w:rsidR="00D933B7" w:rsidRPr="003A4360" w:rsidRDefault="00D933B7">
            <w:pPr>
              <w:spacing w:after="0" w:line="240" w:lineRule="auto"/>
              <w:jc w:val="center"/>
              <w:textAlignment w:val="baseline"/>
              <w:rPr>
                <w:rFonts w:cs="Segoe UI"/>
                <w:b/>
                <w:bCs/>
                <w:sz w:val="20"/>
                <w:lang w:eastAsia="en-IE"/>
              </w:rPr>
            </w:pPr>
            <w:r>
              <w:rPr>
                <w:b/>
                <w:bCs/>
                <w:sz w:val="20"/>
                <w:lang w:eastAsia="en-IE"/>
              </w:rPr>
              <w:t>59%</w:t>
            </w:r>
          </w:p>
        </w:tc>
        <w:tc>
          <w:tcPr>
            <w:tcW w:w="1607" w:type="dxa"/>
            <w:tcBorders>
              <w:top w:val="single" w:sz="6" w:space="0" w:color="8C8C8C"/>
              <w:left w:val="nil"/>
              <w:bottom w:val="single" w:sz="6" w:space="0" w:color="8C8C8C"/>
              <w:right w:val="nil"/>
            </w:tcBorders>
            <w:shd w:val="clear" w:color="auto" w:fill="FAF9F9"/>
          </w:tcPr>
          <w:p w14:paraId="4095D4D3"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273 in 2027</w:t>
            </w:r>
          </w:p>
        </w:tc>
        <w:tc>
          <w:tcPr>
            <w:tcW w:w="1606" w:type="dxa"/>
            <w:tcBorders>
              <w:top w:val="single" w:sz="6" w:space="0" w:color="8C8C8C"/>
              <w:left w:val="nil"/>
              <w:bottom w:val="single" w:sz="6" w:space="0" w:color="8C8C8C"/>
              <w:right w:val="nil"/>
            </w:tcBorders>
            <w:shd w:val="clear" w:color="auto" w:fill="FAF9F9"/>
          </w:tcPr>
          <w:p w14:paraId="4F127D17"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161 by 2025 compared to a target of 273</w:t>
            </w:r>
          </w:p>
        </w:tc>
        <w:tc>
          <w:tcPr>
            <w:tcW w:w="1607" w:type="dxa"/>
            <w:tcBorders>
              <w:top w:val="single" w:sz="6" w:space="0" w:color="8C8C8C"/>
              <w:left w:val="nil"/>
              <w:bottom w:val="single" w:sz="6" w:space="0" w:color="8C8C8C"/>
              <w:right w:val="nil"/>
            </w:tcBorders>
            <w:shd w:val="clear" w:color="auto" w:fill="FAF9F9"/>
          </w:tcPr>
          <w:p w14:paraId="1355BE6A" w14:textId="77777777" w:rsidR="00D933B7" w:rsidRPr="003A4360"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71089BAE" w14:textId="77777777" w:rsidR="00D933B7" w:rsidRPr="003A4360" w:rsidRDefault="00D933B7" w:rsidP="00D933B7"/>
    <w:p w14:paraId="72495E84" w14:textId="77777777" w:rsidR="00D933B7" w:rsidRPr="003A4360" w:rsidRDefault="00D933B7" w:rsidP="00D933B7"/>
    <w:p w14:paraId="03BBD4FC" w14:textId="77777777" w:rsidR="00D933B7" w:rsidRPr="003A4360" w:rsidRDefault="00D933B7" w:rsidP="00D933B7"/>
    <w:p w14:paraId="32C57993"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color w:val="000000" w:themeColor="text1"/>
        </w:rPr>
        <w:t>The justice programme's implementation in 2025 ran smoothly. Under the three open calls for proposals (action grants on judicial cooperation, judicial training and access to justice/e-justice), with a total indicative budget of EUR</w:t>
      </w:r>
      <w:r>
        <w:rPr>
          <w:rFonts w:ascii="Calibri" w:eastAsia="EC Square Sans Pro" w:hAnsi="Calibri" w:cs="Calibri"/>
          <w:color w:val="000000" w:themeColor="text1"/>
        </w:rPr>
        <w:t> </w:t>
      </w:r>
      <w:r>
        <w:rPr>
          <w:rFonts w:eastAsia="EC Square Sans Pro" w:cs="EC Square Sans Pro"/>
          <w:color w:val="000000" w:themeColor="text1"/>
        </w:rPr>
        <w:t>15.4</w:t>
      </w:r>
      <w:r>
        <w:rPr>
          <w:rFonts w:ascii="Calibri" w:eastAsia="EC Square Sans Pro" w:hAnsi="Calibri" w:cs="Calibri"/>
          <w:color w:val="000000" w:themeColor="text1"/>
        </w:rPr>
        <w:t> </w:t>
      </w:r>
      <w:r>
        <w:rPr>
          <w:rFonts w:eastAsia="EC Square Sans Pro" w:cs="EC Square Sans Pro"/>
          <w:color w:val="000000" w:themeColor="text1"/>
        </w:rPr>
        <w:t>million, 165 project proposals were submitted and 94 projects were selected for funding (the evaluation of the biennial call for proposals on access to justice is still ongoing). The programme also funded operating grants to justice framework partners and the European Judicial Training Network. In 2025, the programme continued to support action by the Council of Europe in the area of justice: the network of prison-monitoring bodies, the delivery of the SPACE report (an annual report on prison statistics providing clear insights into the detention situations in the Member States) and the Council of Europe’s European Commission for the Efficiency of Justice annual study on the efficiency, quality and independence of justice systems among the EU Member States. In addition, procurement contracts, for a total of EUR</w:t>
      </w:r>
      <w:r>
        <w:rPr>
          <w:rFonts w:ascii="Calibri" w:eastAsia="EC Square Sans Pro" w:hAnsi="Calibri" w:cs="Calibri"/>
          <w:color w:val="000000" w:themeColor="text1"/>
        </w:rPr>
        <w:t> </w:t>
      </w:r>
      <w:r>
        <w:rPr>
          <w:rFonts w:eastAsia="EC Square Sans Pro" w:cs="EC Square Sans Pro"/>
          <w:color w:val="000000" w:themeColor="text1"/>
        </w:rPr>
        <w:t>9.2</w:t>
      </w:r>
      <w:r>
        <w:rPr>
          <w:rFonts w:ascii="Calibri" w:eastAsia="EC Square Sans Pro" w:hAnsi="Calibri" w:cs="Calibri"/>
          <w:color w:val="000000" w:themeColor="text1"/>
        </w:rPr>
        <w:t> </w:t>
      </w:r>
      <w:r>
        <w:rPr>
          <w:rFonts w:eastAsia="EC Square Sans Pro" w:cs="EC Square Sans Pro"/>
          <w:color w:val="000000" w:themeColor="text1"/>
        </w:rPr>
        <w:t>million, were concluded in 2025 to support the development and maintenance of IT tools and key EU policies in the justice field through activities such as a study to support the impact assessment for the revision of the Eurojust Regulation, along with various other studies and EU-level conferences.</w:t>
      </w:r>
    </w:p>
    <w:p w14:paraId="5CD5D6D7"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color w:val="000000" w:themeColor="text1"/>
        </w:rPr>
        <w:t>In 2025, no specific challenges significantly affected the performance of the programme, mainly due to its flexibility and efficient financial management. Where beneficiaries encountered implementation challenges, targeted amendments to the grant agreements were introduced to adjust activities or timelines. These changes provided the necessary flexibility for projects to continue delivering results, while maintaining full compliance with the grant agreement and ensuring the sound financial management of EU funds. The use of lump sums strengthened efficient financial management by shifting the focus from detailed cost verification to the delivery of quality outputs. This simplification reduces errors and allows for a greater focus on results and effective implementation. The introduction of lump sums for all justice action grant calls is still relatively recent, and in 2025 applicants remained in the learning phase. However, experience shows clear progress: applicants are increasingly able to define clear, measurable outputs, providing more detailed descriptions of deliverables and better justifying cost estimates. The overall understanding of the lump-sum scheme has improved, contributing to higher-quality projects being funded, as the EU’s contribution is now paid based on the implementation of the work packages rather than as a reimbursement of costs.</w:t>
      </w:r>
    </w:p>
    <w:p w14:paraId="129FD92A"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color w:val="000000" w:themeColor="text1"/>
        </w:rPr>
        <w:t>The indicators that measure the performance of the justice programme show that the programme’s objectives are on track.</w:t>
      </w:r>
    </w:p>
    <w:p w14:paraId="195AD8AE"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b/>
          <w:bCs/>
          <w:color w:val="000000" w:themeColor="text1"/>
        </w:rPr>
        <w:t>Indicators for specific objective 1: judicial cooperation in civil and criminal matters</w:t>
      </w:r>
    </w:p>
    <w:p w14:paraId="4D375C6F"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color w:val="000000" w:themeColor="text1"/>
        </w:rPr>
        <w:t>In 2025, the Member States exchanged almost 5</w:t>
      </w:r>
      <w:r>
        <w:rPr>
          <w:rFonts w:ascii="Calibri" w:eastAsia="EC Square Sans Pro" w:hAnsi="Calibri" w:cs="Calibri"/>
          <w:color w:val="000000" w:themeColor="text1"/>
        </w:rPr>
        <w:t> </w:t>
      </w:r>
      <w:r>
        <w:rPr>
          <w:rFonts w:eastAsia="EC Square Sans Pro" w:cs="EC Square Sans Pro"/>
          <w:color w:val="000000" w:themeColor="text1"/>
        </w:rPr>
        <w:t>million messages through the European criminal records information system, a decentralised IT system operated by the central authorities of the Member States. This shows steady growth since the post-COVID-19 period. In total, in the 2021-2025 period, 112 civil-society organisations, funded via action and operating grants under this specific objective, were reached by support and capacity-building activities.</w:t>
      </w:r>
    </w:p>
    <w:p w14:paraId="5FE1E444"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b/>
          <w:bCs/>
          <w:color w:val="000000" w:themeColor="text1"/>
        </w:rPr>
        <w:t>Indicators for specific objective 2: judicial training</w:t>
      </w:r>
    </w:p>
    <w:p w14:paraId="77FEEBA7"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color w:val="000000" w:themeColor="text1"/>
        </w:rPr>
        <w:t>The justice programme is a key player in the area of judicial training, where the results demonstrate an improvement in the impact of the programme’s measures in this field. In 2024, 6</w:t>
      </w:r>
      <w:r>
        <w:rPr>
          <w:rFonts w:ascii="Calibri" w:eastAsia="EC Square Sans Pro" w:hAnsi="Calibri" w:cs="Calibri"/>
          <w:color w:val="000000" w:themeColor="text1"/>
        </w:rPr>
        <w:t> </w:t>
      </w:r>
      <w:r>
        <w:rPr>
          <w:rFonts w:eastAsia="EC Square Sans Pro" w:cs="EC Square Sans Pro"/>
          <w:color w:val="000000" w:themeColor="text1"/>
        </w:rPr>
        <w:t>252 justice professionals took part in training supported by the justice programme’s action grant for judicial training. Moreover, under the specific annual training programmes of the European Judicial Training Network, which are also supported via the programme, the number of participants increased from 9</w:t>
      </w:r>
      <w:r>
        <w:rPr>
          <w:rFonts w:ascii="Calibri" w:eastAsia="EC Square Sans Pro" w:hAnsi="Calibri" w:cs="Calibri"/>
          <w:color w:val="000000" w:themeColor="text1"/>
        </w:rPr>
        <w:t> </w:t>
      </w:r>
      <w:r>
        <w:rPr>
          <w:rFonts w:eastAsia="EC Square Sans Pro" w:cs="EC Square Sans Pro"/>
          <w:color w:val="000000" w:themeColor="text1"/>
        </w:rPr>
        <w:t>320 in 2023 to 10</w:t>
      </w:r>
      <w:r>
        <w:rPr>
          <w:rFonts w:ascii="Calibri" w:eastAsia="EC Square Sans Pro" w:hAnsi="Calibri" w:cs="Calibri"/>
          <w:color w:val="000000" w:themeColor="text1"/>
        </w:rPr>
        <w:t> </w:t>
      </w:r>
      <w:r>
        <w:rPr>
          <w:rFonts w:eastAsia="EC Square Sans Pro" w:cs="EC Square Sans Pro"/>
          <w:color w:val="000000" w:themeColor="text1"/>
        </w:rPr>
        <w:t>921 in 2024. The data for 2025 will be available by December 2026, following the preparation of the annual report on European judicial training. However, the network’s work plan anticipates reaching 10</w:t>
      </w:r>
      <w:r>
        <w:rPr>
          <w:rFonts w:ascii="Calibri" w:eastAsia="EC Square Sans Pro" w:hAnsi="Calibri" w:cs="Calibri"/>
          <w:color w:val="000000" w:themeColor="text1"/>
        </w:rPr>
        <w:t> </w:t>
      </w:r>
      <w:r>
        <w:rPr>
          <w:rFonts w:eastAsia="EC Square Sans Pro" w:cs="EC Square Sans Pro"/>
          <w:color w:val="000000" w:themeColor="text1"/>
        </w:rPr>
        <w:t>000 participants, including 3</w:t>
      </w:r>
      <w:r>
        <w:rPr>
          <w:rFonts w:ascii="Calibri" w:eastAsia="EC Square Sans Pro" w:hAnsi="Calibri" w:cs="Calibri"/>
          <w:color w:val="000000" w:themeColor="text1"/>
        </w:rPr>
        <w:t> </w:t>
      </w:r>
      <w:r>
        <w:rPr>
          <w:rFonts w:eastAsia="EC Square Sans Pro" w:cs="EC Square Sans Pro"/>
          <w:color w:val="000000" w:themeColor="text1"/>
        </w:rPr>
        <w:t>000 through pure training activities. In total, in the 2021-2025 period, 182 civil-society organisations, funded via action and operating grants funded under this specific objective, were reached by support and capacity-building activities.</w:t>
      </w:r>
    </w:p>
    <w:p w14:paraId="09A3558A"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b/>
          <w:bCs/>
          <w:color w:val="000000" w:themeColor="text1"/>
        </w:rPr>
        <w:t>Indicators for specific objective 3: access to justice</w:t>
      </w:r>
    </w:p>
    <w:p w14:paraId="5A1549F3"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color w:val="000000" w:themeColor="text1"/>
        </w:rPr>
        <w:t>In 2025, the number of hits on the pages of the European e-Justice Portal relating to cross-border civil and criminal topics set a new record, reflecting the significant demand for information on these issues and the relevance of these web pages in ensuring access to justice for all EU citizens. Although the 2024 milestone had already been surpassed in 2022, visits continue to grow, with the average number of monthly visits doubling since 2024.</w:t>
      </w:r>
    </w:p>
    <w:p w14:paraId="7DC2DFAB" w14:textId="77777777" w:rsidR="00D933B7" w:rsidRPr="003A4360" w:rsidRDefault="00D933B7" w:rsidP="00D933B7">
      <w:pPr>
        <w:keepNext/>
        <w:keepLines/>
        <w:spacing w:line="240" w:lineRule="auto"/>
        <w:rPr>
          <w:rFonts w:eastAsia="EC Square Sans Pro" w:cs="EC Square Sans Pro"/>
          <w:color w:val="000000" w:themeColor="text1"/>
        </w:rPr>
      </w:pPr>
      <w:r>
        <w:rPr>
          <w:rFonts w:eastAsia="EC Square Sans Pro" w:cs="EC Square Sans Pro"/>
          <w:color w:val="000000" w:themeColor="text1"/>
        </w:rPr>
        <w:t>In total, in the 2021-2025 period, 161 civil-society organisations funded via action and operating grants funded under this specific objective (access to justice) were reached by support and capacity-building activities.</w:t>
      </w:r>
    </w:p>
    <w:p w14:paraId="380B8EA5" w14:textId="77777777" w:rsidR="00D933B7" w:rsidRPr="003A4360" w:rsidRDefault="00D933B7" w:rsidP="00D933B7">
      <w:pPr>
        <w:rPr>
          <w:lang w:eastAsia="en-GB"/>
        </w:rPr>
      </w:pPr>
    </w:p>
    <w:p w14:paraId="2E6C1C98" w14:textId="77777777" w:rsidR="00D933B7" w:rsidRPr="003A4360"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0491C618" w14:textId="77777777" w:rsidR="00D933B7" w:rsidRPr="003A4360"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67693625" w14:textId="77777777" w:rsidR="00D933B7" w:rsidRPr="003A4360" w:rsidRDefault="00D933B7" w:rsidP="00F72C99">
      <w:pPr>
        <w:pStyle w:val="Heading2"/>
        <w:rPr>
          <w:rFonts w:eastAsiaTheme="majorEastAsia"/>
          <w:lang w:eastAsia="en-GB"/>
        </w:rPr>
      </w:pPr>
      <w:r>
        <w:rPr>
          <w:rFonts w:eastAsiaTheme="majorEastAsia"/>
          <w:lang w:eastAsia="en-GB"/>
        </w:rPr>
        <w:t>Contribution to horizontal priorities</w:t>
      </w:r>
    </w:p>
    <w:p w14:paraId="4A4F28D2" w14:textId="77777777" w:rsidR="00D933B7" w:rsidRPr="003A4360"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3A4360" w14:paraId="61FBCEC9"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59DDD209"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2DCF83A1"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0CF98199"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5AED7058"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3A4360" w14:paraId="60EFE379"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1438E7AA"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661C14C9"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5E564D6B"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2FE4D904"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79662B71"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5F9D88B5"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39926EEE"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41B67EDF"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112E05C2"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2D9FA7AA"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3A4360" w14:paraId="5DFC1651" w14:textId="77777777">
        <w:trPr>
          <w:trHeight w:val="300"/>
        </w:trPr>
        <w:tc>
          <w:tcPr>
            <w:tcW w:w="1562" w:type="dxa"/>
            <w:tcBorders>
              <w:top w:val="nil"/>
              <w:left w:val="nil"/>
              <w:bottom w:val="single" w:sz="6" w:space="0" w:color="8C8C8C"/>
              <w:right w:val="nil"/>
            </w:tcBorders>
            <w:vAlign w:val="center"/>
            <w:hideMark/>
          </w:tcPr>
          <w:p w14:paraId="6DF67411" w14:textId="77777777" w:rsidR="00D933B7" w:rsidRPr="003A4360"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8" w:type="dxa"/>
            <w:tcBorders>
              <w:top w:val="nil"/>
              <w:left w:val="nil"/>
              <w:bottom w:val="single" w:sz="6" w:space="0" w:color="8C8C8C"/>
              <w:right w:val="nil"/>
            </w:tcBorders>
            <w:vAlign w:val="center"/>
          </w:tcPr>
          <w:p w14:paraId="22CFAB9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919" w:type="dxa"/>
            <w:tcBorders>
              <w:top w:val="nil"/>
              <w:left w:val="nil"/>
              <w:bottom w:val="single" w:sz="6" w:space="0" w:color="8C8C8C"/>
              <w:right w:val="nil"/>
            </w:tcBorders>
            <w:vAlign w:val="center"/>
          </w:tcPr>
          <w:p w14:paraId="13F6534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806" w:type="dxa"/>
            <w:tcBorders>
              <w:top w:val="nil"/>
              <w:left w:val="nil"/>
              <w:bottom w:val="single" w:sz="6" w:space="0" w:color="8C8C8C"/>
              <w:right w:val="nil"/>
            </w:tcBorders>
            <w:vAlign w:val="center"/>
          </w:tcPr>
          <w:p w14:paraId="6BE50CE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797" w:type="dxa"/>
            <w:tcBorders>
              <w:top w:val="nil"/>
              <w:left w:val="nil"/>
              <w:bottom w:val="single" w:sz="6" w:space="0" w:color="8C8C8C"/>
              <w:right w:val="nil"/>
            </w:tcBorders>
            <w:vAlign w:val="center"/>
          </w:tcPr>
          <w:p w14:paraId="4D2CD26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810" w:type="dxa"/>
            <w:tcBorders>
              <w:top w:val="nil"/>
              <w:left w:val="nil"/>
              <w:bottom w:val="single" w:sz="6" w:space="0" w:color="8C8C8C"/>
              <w:right w:val="nil"/>
            </w:tcBorders>
            <w:vAlign w:val="center"/>
            <w:hideMark/>
          </w:tcPr>
          <w:p w14:paraId="4B90CD8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1215" w:type="dxa"/>
            <w:tcBorders>
              <w:top w:val="nil"/>
              <w:left w:val="nil"/>
              <w:bottom w:val="single" w:sz="6" w:space="0" w:color="8C8C8C"/>
              <w:right w:val="nil"/>
            </w:tcBorders>
            <w:vAlign w:val="center"/>
            <w:hideMark/>
          </w:tcPr>
          <w:p w14:paraId="0D2A780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796" w:type="dxa"/>
            <w:tcBorders>
              <w:top w:val="nil"/>
              <w:left w:val="nil"/>
              <w:bottom w:val="single" w:sz="6" w:space="0" w:color="8C8C8C"/>
              <w:right w:val="nil"/>
            </w:tcBorders>
            <w:vAlign w:val="center"/>
            <w:hideMark/>
          </w:tcPr>
          <w:p w14:paraId="314BB4A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909" w:type="dxa"/>
            <w:tcBorders>
              <w:top w:val="nil"/>
              <w:left w:val="nil"/>
              <w:bottom w:val="single" w:sz="6" w:space="0" w:color="8C8C8C"/>
              <w:right w:val="nil"/>
            </w:tcBorders>
            <w:vAlign w:val="center"/>
            <w:hideMark/>
          </w:tcPr>
          <w:p w14:paraId="405D69A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c>
          <w:tcPr>
            <w:tcW w:w="907" w:type="dxa"/>
            <w:tcBorders>
              <w:top w:val="nil"/>
              <w:left w:val="nil"/>
              <w:bottom w:val="single" w:sz="6" w:space="0" w:color="8C8C8C"/>
              <w:right w:val="nil"/>
            </w:tcBorders>
            <w:vAlign w:val="center"/>
            <w:hideMark/>
          </w:tcPr>
          <w:p w14:paraId="5AAA9AA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0.0%</w:t>
            </w:r>
          </w:p>
        </w:tc>
      </w:tr>
    </w:tbl>
    <w:p w14:paraId="2AF101DC" w14:textId="77777777" w:rsidR="00D933B7" w:rsidRPr="003A4360" w:rsidRDefault="00D933B7" w:rsidP="00D933B7">
      <w:pPr>
        <w:rPr>
          <w:b/>
          <w:bCs/>
        </w:rPr>
      </w:pPr>
    </w:p>
    <w:p w14:paraId="7AE125FE" w14:textId="77777777" w:rsidR="00D933B7" w:rsidRPr="003A4360" w:rsidRDefault="00D933B7" w:rsidP="00D933B7">
      <w:pPr>
        <w:spacing w:line="259" w:lineRule="auto"/>
      </w:pPr>
      <w:r>
        <w:t>All projects funded under the justice programme must align with EU policy interests and priorities, including environmental objectives. Beneficiaries are encouraged to limit the number of participants from each co-beneficiary attending in-person meetings, to organise project meetings in blended ways (in person, online or hybrid) and to prefer rail travel when it is an efficient alternative to air travel. Activities should also contribute to climate mainstreaming in line with the Commission communication on the European Green Deal.</w:t>
      </w:r>
    </w:p>
    <w:p w14:paraId="2A7B6FA5" w14:textId="77777777" w:rsidR="00D933B7" w:rsidRPr="003A4360" w:rsidRDefault="00D933B7" w:rsidP="00D933B7">
      <w:pPr>
        <w:spacing w:line="259" w:lineRule="auto"/>
      </w:pPr>
      <w:r>
        <w:t xml:space="preserve">In 2025, no projects funded under calls for proposals for judicial cooperation, judicial training and access to justice/e-justice specifically targeted climate or environmental issues or directly contribute to climate or biodiversity mainstreaming, as the work programme includes no ‘green’ priorities. </w:t>
      </w:r>
    </w:p>
    <w:p w14:paraId="5C76D5D8" w14:textId="77777777" w:rsidR="00D933B7" w:rsidRPr="003A4360" w:rsidRDefault="00D933B7" w:rsidP="00D933B7">
      <w:pPr>
        <w:spacing w:line="259" w:lineRule="auto"/>
        <w:rPr>
          <w:b/>
          <w:bCs/>
        </w:rPr>
      </w:pPr>
      <w:r>
        <w:t>Several procurement contracts in 2025 supported the ‘do no significant harm’ principle through their implementation methods (such as online meetings, IT services, and web applications). However, none were identified as directly contributing to climate or environmental goals based on their content.</w:t>
      </w:r>
      <w:r>
        <w:rPr>
          <w:b/>
          <w:bCs/>
        </w:rPr>
        <w:br w:type="page"/>
      </w:r>
    </w:p>
    <w:p w14:paraId="55F6B58E" w14:textId="77777777" w:rsidR="00D933B7" w:rsidRPr="003A4360" w:rsidRDefault="00D933B7" w:rsidP="00D933B7">
      <w:pPr>
        <w:keepNext/>
        <w:keepLines/>
        <w:spacing w:after="0" w:line="240" w:lineRule="auto"/>
        <w:outlineLvl w:val="4"/>
        <w:rPr>
          <w:b/>
          <w:bCs/>
          <w:sz w:val="2"/>
          <w:szCs w:val="2"/>
        </w:rPr>
      </w:pPr>
    </w:p>
    <w:p w14:paraId="749FEC9D" w14:textId="77777777" w:rsidR="00D933B7" w:rsidRPr="003A4360" w:rsidRDefault="00D933B7" w:rsidP="00D933B7">
      <w:pPr>
        <w:keepNext/>
        <w:keepLines/>
        <w:spacing w:line="240" w:lineRule="auto"/>
        <w:outlineLvl w:val="4"/>
        <w:rPr>
          <w:b/>
          <w:bCs/>
        </w:rPr>
      </w:pPr>
    </w:p>
    <w:p w14:paraId="36452FAF" w14:textId="77777777" w:rsidR="00D933B7" w:rsidRPr="003A4360"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3A4360" w14:paraId="7777C4A6"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17430EBD"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02992B0D"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491542A7"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4FAACB99"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66518FA3"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62003EFF" w14:textId="77777777" w:rsidR="00D933B7" w:rsidRPr="003A4360"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3E7DB439"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3A4360" w14:paraId="54D92792" w14:textId="77777777">
        <w:trPr>
          <w:trHeight w:val="300"/>
        </w:trPr>
        <w:tc>
          <w:tcPr>
            <w:tcW w:w="895" w:type="dxa"/>
            <w:tcBorders>
              <w:top w:val="nil"/>
              <w:left w:val="nil"/>
              <w:bottom w:val="single" w:sz="6" w:space="0" w:color="8C8C8C"/>
              <w:right w:val="nil"/>
            </w:tcBorders>
            <w:vAlign w:val="center"/>
            <w:hideMark/>
          </w:tcPr>
          <w:p w14:paraId="48BFFB42"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0816DCA3"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701AFB88"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56307196"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0.3</w:t>
            </w:r>
          </w:p>
        </w:tc>
        <w:tc>
          <w:tcPr>
            <w:tcW w:w="1443" w:type="dxa"/>
            <w:tcBorders>
              <w:top w:val="nil"/>
              <w:left w:val="nil"/>
              <w:bottom w:val="single" w:sz="6" w:space="0" w:color="8C8C8C"/>
              <w:right w:val="nil"/>
            </w:tcBorders>
            <w:hideMark/>
          </w:tcPr>
          <w:p w14:paraId="1B8277F6"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0.4</w:t>
            </w:r>
          </w:p>
        </w:tc>
        <w:tc>
          <w:tcPr>
            <w:tcW w:w="1332" w:type="dxa"/>
            <w:tcBorders>
              <w:top w:val="nil"/>
              <w:left w:val="nil"/>
              <w:bottom w:val="single" w:sz="6" w:space="0" w:color="8C8C8C"/>
              <w:right w:val="nil"/>
            </w:tcBorders>
          </w:tcPr>
          <w:p w14:paraId="7740E47E"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0F8AA498"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0.7</w:t>
            </w:r>
          </w:p>
        </w:tc>
      </w:tr>
      <w:tr w:rsidR="00D933B7" w:rsidRPr="003A4360" w14:paraId="314F3740" w14:textId="77777777">
        <w:trPr>
          <w:trHeight w:val="300"/>
        </w:trPr>
        <w:tc>
          <w:tcPr>
            <w:tcW w:w="895" w:type="dxa"/>
            <w:tcBorders>
              <w:top w:val="nil"/>
              <w:left w:val="nil"/>
              <w:bottom w:val="single" w:sz="6" w:space="0" w:color="8C8C8C"/>
              <w:right w:val="nil"/>
            </w:tcBorders>
            <w:vAlign w:val="center"/>
            <w:hideMark/>
          </w:tcPr>
          <w:p w14:paraId="29CFE967"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2839D455"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14.9</w:t>
            </w:r>
          </w:p>
        </w:tc>
        <w:tc>
          <w:tcPr>
            <w:tcW w:w="1513" w:type="dxa"/>
            <w:tcBorders>
              <w:top w:val="nil"/>
              <w:left w:val="nil"/>
              <w:bottom w:val="single" w:sz="6" w:space="0" w:color="8C8C8C"/>
              <w:right w:val="nil"/>
            </w:tcBorders>
            <w:hideMark/>
          </w:tcPr>
          <w:p w14:paraId="4D939865"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20.1</w:t>
            </w:r>
          </w:p>
        </w:tc>
        <w:tc>
          <w:tcPr>
            <w:tcW w:w="1443" w:type="dxa"/>
            <w:tcBorders>
              <w:top w:val="nil"/>
              <w:left w:val="nil"/>
              <w:bottom w:val="single" w:sz="6" w:space="0" w:color="8C8C8C"/>
              <w:right w:val="nil"/>
            </w:tcBorders>
            <w:hideMark/>
          </w:tcPr>
          <w:p w14:paraId="324A3A87"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7.5</w:t>
            </w:r>
          </w:p>
        </w:tc>
        <w:tc>
          <w:tcPr>
            <w:tcW w:w="1443" w:type="dxa"/>
            <w:tcBorders>
              <w:top w:val="nil"/>
              <w:left w:val="nil"/>
              <w:bottom w:val="single" w:sz="6" w:space="0" w:color="8C8C8C"/>
              <w:right w:val="nil"/>
            </w:tcBorders>
            <w:hideMark/>
          </w:tcPr>
          <w:p w14:paraId="64B40CBB"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19.6</w:t>
            </w:r>
          </w:p>
        </w:tc>
        <w:tc>
          <w:tcPr>
            <w:tcW w:w="1332" w:type="dxa"/>
            <w:tcBorders>
              <w:top w:val="nil"/>
              <w:left w:val="nil"/>
              <w:bottom w:val="single" w:sz="6" w:space="0" w:color="8C8C8C"/>
              <w:right w:val="nil"/>
            </w:tcBorders>
          </w:tcPr>
          <w:p w14:paraId="6A594AE8"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18.6</w:t>
            </w:r>
          </w:p>
        </w:tc>
        <w:tc>
          <w:tcPr>
            <w:tcW w:w="1453" w:type="dxa"/>
            <w:tcBorders>
              <w:top w:val="nil"/>
              <w:left w:val="nil"/>
              <w:bottom w:val="single" w:sz="6" w:space="0" w:color="8C8C8C"/>
              <w:right w:val="nil"/>
            </w:tcBorders>
            <w:hideMark/>
          </w:tcPr>
          <w:p w14:paraId="7E9B9279"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80.9</w:t>
            </w:r>
          </w:p>
        </w:tc>
      </w:tr>
      <w:tr w:rsidR="00D933B7" w:rsidRPr="003A4360" w14:paraId="68BC781A" w14:textId="77777777">
        <w:trPr>
          <w:trHeight w:val="300"/>
        </w:trPr>
        <w:tc>
          <w:tcPr>
            <w:tcW w:w="895" w:type="dxa"/>
            <w:tcBorders>
              <w:top w:val="nil"/>
              <w:left w:val="nil"/>
              <w:bottom w:val="single" w:sz="6" w:space="0" w:color="8C8C8C"/>
              <w:right w:val="nil"/>
            </w:tcBorders>
            <w:vAlign w:val="center"/>
            <w:hideMark/>
          </w:tcPr>
          <w:p w14:paraId="47075F80"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00E795C2"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15.1</w:t>
            </w:r>
          </w:p>
        </w:tc>
        <w:tc>
          <w:tcPr>
            <w:tcW w:w="1513" w:type="dxa"/>
            <w:tcBorders>
              <w:top w:val="nil"/>
              <w:left w:val="nil"/>
              <w:bottom w:val="single" w:sz="6" w:space="0" w:color="8C8C8C"/>
              <w:right w:val="nil"/>
            </w:tcBorders>
            <w:hideMark/>
          </w:tcPr>
          <w:p w14:paraId="4F68E84D"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11.4</w:t>
            </w:r>
          </w:p>
        </w:tc>
        <w:tc>
          <w:tcPr>
            <w:tcW w:w="1443" w:type="dxa"/>
            <w:tcBorders>
              <w:top w:val="nil"/>
              <w:left w:val="nil"/>
              <w:bottom w:val="single" w:sz="6" w:space="0" w:color="8C8C8C"/>
              <w:right w:val="nil"/>
            </w:tcBorders>
            <w:hideMark/>
          </w:tcPr>
          <w:p w14:paraId="06A4ADFD"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19.6</w:t>
            </w:r>
          </w:p>
        </w:tc>
        <w:tc>
          <w:tcPr>
            <w:tcW w:w="1443" w:type="dxa"/>
            <w:tcBorders>
              <w:top w:val="nil"/>
              <w:left w:val="nil"/>
              <w:bottom w:val="single" w:sz="6" w:space="0" w:color="8C8C8C"/>
              <w:right w:val="nil"/>
            </w:tcBorders>
            <w:hideMark/>
          </w:tcPr>
          <w:p w14:paraId="76B383F2"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6.5</w:t>
            </w:r>
          </w:p>
        </w:tc>
        <w:tc>
          <w:tcPr>
            <w:tcW w:w="1332" w:type="dxa"/>
            <w:tcBorders>
              <w:top w:val="nil"/>
              <w:left w:val="nil"/>
              <w:bottom w:val="single" w:sz="6" w:space="0" w:color="8C8C8C"/>
              <w:right w:val="nil"/>
            </w:tcBorders>
          </w:tcPr>
          <w:p w14:paraId="5FD9CE3A"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10.9</w:t>
            </w:r>
          </w:p>
        </w:tc>
        <w:tc>
          <w:tcPr>
            <w:tcW w:w="1453" w:type="dxa"/>
            <w:tcBorders>
              <w:top w:val="nil"/>
              <w:left w:val="nil"/>
              <w:bottom w:val="single" w:sz="6" w:space="0" w:color="8C8C8C"/>
              <w:right w:val="nil"/>
            </w:tcBorders>
            <w:hideMark/>
          </w:tcPr>
          <w:p w14:paraId="41C975E4"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63.5</w:t>
            </w:r>
          </w:p>
        </w:tc>
      </w:tr>
      <w:tr w:rsidR="00D933B7" w:rsidRPr="003A4360" w14:paraId="5127A38F" w14:textId="77777777">
        <w:trPr>
          <w:trHeight w:val="300"/>
        </w:trPr>
        <w:tc>
          <w:tcPr>
            <w:tcW w:w="895" w:type="dxa"/>
            <w:tcBorders>
              <w:top w:val="nil"/>
              <w:left w:val="nil"/>
              <w:bottom w:val="single" w:sz="4" w:space="0" w:color="7F7F7F" w:themeColor="text1" w:themeTint="80"/>
              <w:right w:val="nil"/>
            </w:tcBorders>
            <w:vAlign w:val="center"/>
            <w:hideMark/>
          </w:tcPr>
          <w:p w14:paraId="21587A34" w14:textId="77777777" w:rsidR="00D933B7" w:rsidRPr="003A436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5A54E0ED"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16.7</w:t>
            </w:r>
          </w:p>
        </w:tc>
        <w:tc>
          <w:tcPr>
            <w:tcW w:w="1513" w:type="dxa"/>
            <w:tcBorders>
              <w:top w:val="nil"/>
              <w:left w:val="nil"/>
              <w:bottom w:val="single" w:sz="4" w:space="0" w:color="7F7F7F" w:themeColor="text1" w:themeTint="80"/>
              <w:right w:val="nil"/>
            </w:tcBorders>
            <w:hideMark/>
          </w:tcPr>
          <w:p w14:paraId="0545BB3E"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12.1</w:t>
            </w:r>
          </w:p>
        </w:tc>
        <w:tc>
          <w:tcPr>
            <w:tcW w:w="1443" w:type="dxa"/>
            <w:tcBorders>
              <w:top w:val="nil"/>
              <w:left w:val="nil"/>
              <w:bottom w:val="single" w:sz="4" w:space="0" w:color="7F7F7F" w:themeColor="text1" w:themeTint="80"/>
              <w:right w:val="nil"/>
            </w:tcBorders>
            <w:hideMark/>
          </w:tcPr>
          <w:p w14:paraId="5F2CF683"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12.4</w:t>
            </w:r>
          </w:p>
        </w:tc>
        <w:tc>
          <w:tcPr>
            <w:tcW w:w="1443" w:type="dxa"/>
            <w:tcBorders>
              <w:top w:val="nil"/>
              <w:left w:val="nil"/>
              <w:bottom w:val="single" w:sz="4" w:space="0" w:color="7F7F7F" w:themeColor="text1" w:themeTint="80"/>
              <w:right w:val="nil"/>
            </w:tcBorders>
            <w:hideMark/>
          </w:tcPr>
          <w:p w14:paraId="5AF9FA3F"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15.4</w:t>
            </w:r>
          </w:p>
        </w:tc>
        <w:tc>
          <w:tcPr>
            <w:tcW w:w="1332" w:type="dxa"/>
            <w:tcBorders>
              <w:top w:val="nil"/>
              <w:left w:val="nil"/>
              <w:bottom w:val="single" w:sz="4" w:space="0" w:color="7F7F7F" w:themeColor="text1" w:themeTint="80"/>
              <w:right w:val="nil"/>
            </w:tcBorders>
          </w:tcPr>
          <w:p w14:paraId="430229FD"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12.2</w:t>
            </w:r>
          </w:p>
        </w:tc>
        <w:tc>
          <w:tcPr>
            <w:tcW w:w="1453" w:type="dxa"/>
            <w:tcBorders>
              <w:top w:val="nil"/>
              <w:left w:val="nil"/>
              <w:bottom w:val="single" w:sz="4" w:space="0" w:color="7F7F7F" w:themeColor="text1" w:themeTint="80"/>
              <w:right w:val="nil"/>
            </w:tcBorders>
            <w:hideMark/>
          </w:tcPr>
          <w:p w14:paraId="4511A65A" w14:textId="77777777" w:rsidR="00D933B7" w:rsidRPr="003A4360" w:rsidRDefault="00D933B7">
            <w:pPr>
              <w:spacing w:after="0" w:line="240" w:lineRule="auto"/>
              <w:jc w:val="center"/>
              <w:textAlignment w:val="baseline"/>
              <w:rPr>
                <w:rFonts w:ascii="Segoe UI" w:hAnsi="Segoe UI" w:cs="Segoe UI"/>
                <w:sz w:val="20"/>
                <w:lang w:eastAsia="en-IE"/>
              </w:rPr>
            </w:pPr>
            <w:r>
              <w:t xml:space="preserve"> 68.7</w:t>
            </w:r>
          </w:p>
        </w:tc>
      </w:tr>
      <w:tr w:rsidR="00D933B7" w:rsidRPr="003A4360" w14:paraId="78B62B36"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78BA8F1F" w14:textId="77777777" w:rsidR="00D933B7" w:rsidRPr="003A4360"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281180DD"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46.7</w:t>
            </w:r>
          </w:p>
        </w:tc>
        <w:tc>
          <w:tcPr>
            <w:tcW w:w="1513" w:type="dxa"/>
            <w:tcBorders>
              <w:top w:val="single" w:sz="4" w:space="0" w:color="7F7F7F" w:themeColor="text1" w:themeTint="80"/>
              <w:left w:val="nil"/>
              <w:bottom w:val="single" w:sz="6" w:space="0" w:color="8C8C8C"/>
              <w:right w:val="nil"/>
            </w:tcBorders>
          </w:tcPr>
          <w:p w14:paraId="428967A4"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43.6</w:t>
            </w:r>
          </w:p>
        </w:tc>
        <w:tc>
          <w:tcPr>
            <w:tcW w:w="1443" w:type="dxa"/>
            <w:tcBorders>
              <w:top w:val="single" w:sz="4" w:space="0" w:color="7F7F7F" w:themeColor="text1" w:themeTint="80"/>
              <w:left w:val="nil"/>
              <w:bottom w:val="single" w:sz="6" w:space="0" w:color="8C8C8C"/>
              <w:right w:val="nil"/>
            </w:tcBorders>
          </w:tcPr>
          <w:p w14:paraId="2C59D1C0"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39.8</w:t>
            </w:r>
          </w:p>
        </w:tc>
        <w:tc>
          <w:tcPr>
            <w:tcW w:w="1443" w:type="dxa"/>
            <w:tcBorders>
              <w:top w:val="single" w:sz="4" w:space="0" w:color="7F7F7F" w:themeColor="text1" w:themeTint="80"/>
              <w:left w:val="nil"/>
              <w:bottom w:val="single" w:sz="6" w:space="0" w:color="8C8C8C"/>
              <w:right w:val="nil"/>
            </w:tcBorders>
          </w:tcPr>
          <w:p w14:paraId="0CD07E0E"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41.8</w:t>
            </w:r>
          </w:p>
        </w:tc>
        <w:tc>
          <w:tcPr>
            <w:tcW w:w="1332" w:type="dxa"/>
            <w:tcBorders>
              <w:top w:val="single" w:sz="4" w:space="0" w:color="7F7F7F" w:themeColor="text1" w:themeTint="80"/>
              <w:left w:val="nil"/>
              <w:bottom w:val="single" w:sz="6" w:space="0" w:color="8C8C8C"/>
              <w:right w:val="nil"/>
            </w:tcBorders>
          </w:tcPr>
          <w:p w14:paraId="3580A79E"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41.9</w:t>
            </w:r>
          </w:p>
        </w:tc>
        <w:tc>
          <w:tcPr>
            <w:tcW w:w="1453" w:type="dxa"/>
            <w:tcBorders>
              <w:top w:val="single" w:sz="4" w:space="0" w:color="7F7F7F" w:themeColor="text1" w:themeTint="80"/>
              <w:left w:val="nil"/>
              <w:bottom w:val="single" w:sz="6" w:space="0" w:color="8C8C8C"/>
              <w:right w:val="nil"/>
            </w:tcBorders>
          </w:tcPr>
          <w:p w14:paraId="23AB2BA5" w14:textId="77777777" w:rsidR="00D933B7" w:rsidRPr="003A4360" w:rsidRDefault="00D933B7">
            <w:pPr>
              <w:spacing w:after="0" w:line="240" w:lineRule="auto"/>
              <w:jc w:val="center"/>
              <w:textAlignment w:val="baseline"/>
              <w:rPr>
                <w:rFonts w:ascii="Calibri" w:hAnsi="Calibri" w:cs="Calibri"/>
                <w:color w:val="000000"/>
                <w:sz w:val="20"/>
                <w:lang w:eastAsia="en-IE"/>
              </w:rPr>
            </w:pPr>
            <w:r>
              <w:t xml:space="preserve"> 213.8</w:t>
            </w:r>
          </w:p>
        </w:tc>
      </w:tr>
    </w:tbl>
    <w:p w14:paraId="7FA4A163" w14:textId="77777777" w:rsidR="00D933B7" w:rsidRPr="003A4360" w:rsidRDefault="00D933B7" w:rsidP="00D933B7">
      <w:pPr>
        <w:pStyle w:val="ListParagraph"/>
        <w:ind w:left="360"/>
        <w:rPr>
          <w:lang w:eastAsia="en-GB"/>
        </w:rPr>
      </w:pPr>
    </w:p>
    <w:p w14:paraId="69D04D05" w14:textId="77777777" w:rsidR="00D933B7" w:rsidRPr="00AF6F19" w:rsidRDefault="00D933B7" w:rsidP="00D933B7">
      <w:pPr>
        <w:rPr>
          <w:rFonts w:eastAsia="EC Square Sans Pro" w:cs="EC Square Sans Pro"/>
          <w:color w:val="000000" w:themeColor="text1"/>
        </w:rPr>
      </w:pPr>
      <w:r>
        <w:rPr>
          <w:rFonts w:eastAsia="Segoe UI" w:cs="Segoe UI"/>
          <w:b/>
          <w:bCs/>
          <w:color w:val="000000" w:themeColor="text1"/>
        </w:rPr>
        <w:t xml:space="preserve">Gender score </w:t>
      </w:r>
      <w:r>
        <w:rPr>
          <w:rFonts w:eastAsia="EC Square Sans Pro" w:cs="EC Square Sans Pro"/>
          <w:b/>
          <w:bCs/>
          <w:color w:val="000000" w:themeColor="text1"/>
        </w:rPr>
        <w:t>2.</w:t>
      </w:r>
      <w:r>
        <w:rPr>
          <w:rFonts w:eastAsia="EC Square Sans Pro" w:cs="EC Square Sans Pro"/>
          <w:color w:val="000000" w:themeColor="text1"/>
        </w:rPr>
        <w:t xml:space="preserve"> Unlike in 2023 and 2024 where an awarded project contributed to score 2, in 2025 no such project was identified in the justice programme (typically score 2 projects may be awarded under the access-to-justice call for action grants victims’ rights priority and this call’s evaluation was not completed in 2025).</w:t>
      </w:r>
    </w:p>
    <w:p w14:paraId="7727B4F8" w14:textId="77777777" w:rsidR="00D933B7" w:rsidRPr="00AF6F19" w:rsidRDefault="00D933B7" w:rsidP="00D933B7">
      <w:pPr>
        <w:rPr>
          <w:rFonts w:eastAsia="EC Square Sans Pro" w:cs="EC Square Sans Pro"/>
          <w:color w:val="000000" w:themeColor="text1"/>
        </w:rPr>
      </w:pPr>
      <w:r>
        <w:rPr>
          <w:rFonts w:eastAsia="Segoe UI" w:cs="Segoe UI"/>
          <w:b/>
          <w:bCs/>
          <w:color w:val="000000" w:themeColor="text1"/>
        </w:rPr>
        <w:t xml:space="preserve">Gender score </w:t>
      </w:r>
      <w:r>
        <w:rPr>
          <w:rFonts w:eastAsia="EC Square Sans Pro" w:cs="EC Square Sans Pro"/>
          <w:b/>
          <w:bCs/>
          <w:color w:val="000000" w:themeColor="text1"/>
        </w:rPr>
        <w:t>1.</w:t>
      </w:r>
      <w:r>
        <w:rPr>
          <w:rFonts w:eastAsia="EC Square Sans Pro" w:cs="EC Square Sans Pro"/>
          <w:color w:val="000000" w:themeColor="text1"/>
        </w:rPr>
        <w:t xml:space="preserve"> In 2025 all priorities (judicial cooperation, judicial training, and access to justice) contributed to score 1. Projects scoring 1 accounted for about 45% of the total budget, a similar level to last year which shows continuous attention to gender equality. Funding to the European Judicial Training Network remains a major contributor of the total budget contributing to score 1. The network receives an operating grant and fosters a shared understanding of EU legislation across Europe, while also helping justice professionals develop non-judicial skills, including gender expertise. By training justice professionals of all genders, the network strengthens their capacities and promotes gender equality.</w:t>
      </w:r>
    </w:p>
    <w:p w14:paraId="49568D79" w14:textId="77777777" w:rsidR="00D933B7" w:rsidRPr="00AF6F19" w:rsidRDefault="00D933B7" w:rsidP="00D933B7">
      <w:pPr>
        <w:rPr>
          <w:rFonts w:eastAsia="EC Square Sans Pro" w:cs="EC Square Sans Pro"/>
          <w:color w:val="000000" w:themeColor="text1"/>
        </w:rPr>
      </w:pPr>
      <w:r>
        <w:rPr>
          <w:rFonts w:eastAsia="Segoe UI" w:cs="Segoe UI"/>
          <w:b/>
          <w:bCs/>
          <w:color w:val="000000" w:themeColor="text1"/>
        </w:rPr>
        <w:t xml:space="preserve">Gender score </w:t>
      </w:r>
      <w:r>
        <w:rPr>
          <w:rFonts w:eastAsia="EC Square Sans Pro" w:cs="EC Square Sans Pro"/>
          <w:b/>
          <w:bCs/>
          <w:color w:val="000000" w:themeColor="text1"/>
        </w:rPr>
        <w:t>0*.</w:t>
      </w:r>
      <w:r>
        <w:rPr>
          <w:rFonts w:eastAsia="EC Square Sans Pro" w:cs="EC Square Sans Pro"/>
          <w:color w:val="000000" w:themeColor="text1"/>
        </w:rPr>
        <w:t xml:space="preserve"> About 26% of the budget was allocated to score 0*. Around two-thirds of action grants promoting judicial cooperation show potential to advance gender equality, highlighting judicial cooperation as a valuable tool in this area. However, to contribute more directly to gender mainstreaming, judicial cooperation activities could be strengthened by integrating specific gender-focused objectives and providing targeted training on gender issues. Similarly, around two-thirds of the operating grants show comparable potential, although their contribution to gender mainstreaming will be reassessed at the end of 2026.</w:t>
      </w:r>
    </w:p>
    <w:p w14:paraId="187E2CB5" w14:textId="77777777" w:rsidR="00D933B7" w:rsidRPr="003A4360" w:rsidRDefault="00D933B7" w:rsidP="00D933B7">
      <w:pPr>
        <w:rPr>
          <w:rFonts w:eastAsia="EC Square Sans Pro" w:cs="EC Square Sans Pro"/>
          <w:color w:val="000000" w:themeColor="text1"/>
        </w:rPr>
      </w:pPr>
      <w:r>
        <w:rPr>
          <w:rFonts w:eastAsia="Segoe UI" w:cs="Segoe UI"/>
          <w:b/>
          <w:bCs/>
          <w:color w:val="000000" w:themeColor="text1"/>
        </w:rPr>
        <w:t xml:space="preserve">Gender score </w:t>
      </w:r>
      <w:r>
        <w:rPr>
          <w:rFonts w:eastAsia="EC Square Sans Pro" w:cs="EC Square Sans Pro"/>
          <w:b/>
          <w:bCs/>
          <w:color w:val="000000" w:themeColor="text1"/>
        </w:rPr>
        <w:t>0.</w:t>
      </w:r>
      <w:r>
        <w:rPr>
          <w:rFonts w:eastAsia="EC Square Sans Pro" w:cs="EC Square Sans Pro"/>
          <w:color w:val="000000" w:themeColor="text1"/>
        </w:rPr>
        <w:t xml:space="preserve"> 29% of the budget is allocated to score 0. This part of the budget funds procurement contracts that focus to a very large degree on IT tools development and management. In fact, 99% of the procurement budget of around EUR</w:t>
      </w:r>
      <w:r>
        <w:rPr>
          <w:rFonts w:ascii="Calibri" w:eastAsia="EC Square Sans Pro" w:hAnsi="Calibri" w:cs="Calibri"/>
          <w:color w:val="000000" w:themeColor="text1"/>
        </w:rPr>
        <w:t> </w:t>
      </w:r>
      <w:r>
        <w:rPr>
          <w:rFonts w:eastAsia="EC Square Sans Pro" w:cs="EC Square Sans Pro"/>
          <w:color w:val="000000" w:themeColor="text1"/>
        </w:rPr>
        <w:t>9.8</w:t>
      </w:r>
      <w:r>
        <w:rPr>
          <w:rFonts w:ascii="Calibri" w:eastAsia="EC Square Sans Pro" w:hAnsi="Calibri" w:cs="Calibri"/>
          <w:color w:val="000000" w:themeColor="text1"/>
        </w:rPr>
        <w:t> </w:t>
      </w:r>
      <w:r>
        <w:rPr>
          <w:rFonts w:eastAsia="EC Square Sans Pro" w:cs="EC Square Sans Pro"/>
          <w:color w:val="000000" w:themeColor="text1"/>
        </w:rPr>
        <w:t xml:space="preserve">million is allocated to this score. </w:t>
      </w:r>
    </w:p>
    <w:p w14:paraId="3B85D5C0" w14:textId="77777777" w:rsidR="00D933B7" w:rsidRPr="003A4360" w:rsidRDefault="00D933B7" w:rsidP="00D933B7">
      <w:pPr>
        <w:rPr>
          <w:rFonts w:eastAsia="EC Square Sans Pro" w:cs="EC Square Sans Pro"/>
          <w:color w:val="000000" w:themeColor="text1"/>
        </w:rPr>
      </w:pPr>
      <w:r>
        <w:rPr>
          <w:rFonts w:eastAsia="EC Square Sans Pro" w:cs="EC Square Sans Pro"/>
          <w:color w:val="000000" w:themeColor="text1"/>
        </w:rPr>
        <w:t>Under the exercise for the 2025 budget, the gender scores from finished projects awarded in past years that initially received a 0* score were revisited, and in case the projects realised their potential to promote gender equality a new score was assigned (on the basis of final project reporting) and its budget reassigned to contribute to the new score total.</w:t>
      </w:r>
    </w:p>
    <w:p w14:paraId="1865F0DB" w14:textId="77777777" w:rsidR="00D933B7" w:rsidRPr="003A4360"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3A4360" w14:paraId="3C20F8F1" w14:textId="77777777">
        <w:trPr>
          <w:trHeight w:val="5595"/>
        </w:trPr>
        <w:tc>
          <w:tcPr>
            <w:tcW w:w="9738" w:type="dxa"/>
            <w:shd w:val="clear" w:color="auto" w:fill="auto"/>
          </w:tcPr>
          <w:p w14:paraId="19D5CDB0" w14:textId="77777777" w:rsidR="00D933B7" w:rsidRPr="003A4360" w:rsidRDefault="00D933B7">
            <w:pPr>
              <w:spacing w:after="0" w:line="240" w:lineRule="auto"/>
              <w:textAlignment w:val="baseline"/>
              <w:rPr>
                <w:rFonts w:eastAsia="Times New Roman" w:cs="Segoe UI"/>
                <w:sz w:val="22"/>
                <w:szCs w:val="22"/>
                <w:lang w:eastAsia="en-IE"/>
              </w:rPr>
            </w:pPr>
          </w:p>
          <w:p w14:paraId="3A40A165" w14:textId="77777777" w:rsidR="00D933B7" w:rsidRPr="000A6052" w:rsidRDefault="00D933B7">
            <w:pPr>
              <w:spacing w:after="0" w:line="240" w:lineRule="auto"/>
              <w:textAlignment w:val="baseline"/>
              <w:rPr>
                <w:rFonts w:ascii="Times New Roman" w:eastAsia="Times New Roman" w:hAnsi="Times New Roman" w:cs="Segoe UI"/>
                <w:b/>
                <w:bCs/>
                <w:sz w:val="22"/>
                <w:szCs w:val="22"/>
                <w:lang w:eastAsia="en-IE"/>
              </w:rPr>
            </w:pPr>
            <w:r>
              <w:rPr>
                <w:rFonts w:eastAsia="Times New Roman" w:cs="Segoe UI"/>
                <w:b/>
                <w:bCs/>
                <w:lang w:eastAsia="en-IE"/>
              </w:rPr>
              <w:t>Gender-disaggregated information</w:t>
            </w:r>
            <w:r>
              <w:rPr>
                <w:rFonts w:ascii="Times New Roman" w:eastAsia="Times New Roman" w:hAnsi="Times New Roman" w:cs="Segoe UI"/>
                <w:b/>
                <w:bCs/>
                <w:lang w:eastAsia="en-IE"/>
              </w:rPr>
              <w:t> </w:t>
            </w:r>
          </w:p>
          <w:p w14:paraId="5C7C6BF8" w14:textId="77777777" w:rsidR="00D933B7" w:rsidRPr="003A4360" w:rsidRDefault="00D933B7">
            <w:pPr>
              <w:spacing w:after="0" w:line="240" w:lineRule="auto"/>
              <w:textAlignment w:val="baseline"/>
              <w:rPr>
                <w:rFonts w:ascii="Segoe UI" w:eastAsia="Times New Roman" w:hAnsi="Segoe UI" w:cs="Segoe UI"/>
                <w:sz w:val="18"/>
                <w:szCs w:val="18"/>
                <w:lang w:eastAsia="en-IE"/>
              </w:rPr>
            </w:pPr>
          </w:p>
          <w:p w14:paraId="2C46DF7D" w14:textId="77777777" w:rsidR="00D933B7" w:rsidRPr="000A6052" w:rsidRDefault="00D933B7" w:rsidP="00D933B7">
            <w:pPr>
              <w:pStyle w:val="TableListBullet"/>
              <w:tabs>
                <w:tab w:val="num" w:pos="283"/>
              </w:tabs>
              <w:ind w:left="283" w:hanging="283"/>
              <w:jc w:val="both"/>
              <w:rPr>
                <w:rFonts w:eastAsia="EC Square Sans Pro" w:cs="EC Square Sans Pro"/>
                <w:color w:val="000000" w:themeColor="text1"/>
                <w:sz w:val="22"/>
                <w:szCs w:val="22"/>
              </w:rPr>
            </w:pPr>
            <w:r>
              <w:rPr>
                <w:rFonts w:eastAsia="EC Square Sans Pro" w:cs="EC Square Sans Pro"/>
                <w:color w:val="000000" w:themeColor="text1"/>
                <w:sz w:val="22"/>
                <w:szCs w:val="22"/>
              </w:rPr>
              <w:t>The programme collects gender-disaggregated data on the target audience, as follows. First, the number of participants (people involved in or targeted by projects), disaggregated by gender, is collected through a dedicated form that is filled in by the beneficiaries at the start of their projects. Thus, the data are best estimates of the beneficiaries implementing the projects. The data inserted are tracked via key performance indicators on how awareness-raising, mutual-learning and training activities have reached the programme’s target group. The data are disaggregated by gender and encompass data on female, male and non-binary people. In 2025, 308</w:t>
            </w:r>
            <w:r>
              <w:rPr>
                <w:rFonts w:ascii="Calibri" w:eastAsia="EC Square Sans Pro" w:hAnsi="Calibri" w:cs="Calibri"/>
                <w:color w:val="000000" w:themeColor="text1"/>
                <w:sz w:val="22"/>
                <w:szCs w:val="22"/>
              </w:rPr>
              <w:t> </w:t>
            </w:r>
            <w:r>
              <w:rPr>
                <w:rFonts w:eastAsia="EC Square Sans Pro" w:cs="EC Square Sans Pro"/>
                <w:color w:val="000000" w:themeColor="text1"/>
                <w:sz w:val="22"/>
                <w:szCs w:val="22"/>
              </w:rPr>
              <w:t>988 participants were reached through awareness-raising activities, of whom 196</w:t>
            </w:r>
            <w:r>
              <w:rPr>
                <w:rFonts w:ascii="Calibri" w:eastAsia="EC Square Sans Pro" w:hAnsi="Calibri" w:cs="Calibri"/>
                <w:color w:val="000000" w:themeColor="text1"/>
                <w:sz w:val="22"/>
                <w:szCs w:val="22"/>
              </w:rPr>
              <w:t> </w:t>
            </w:r>
            <w:r>
              <w:rPr>
                <w:rFonts w:eastAsia="EC Square Sans Pro" w:cs="EC Square Sans Pro"/>
                <w:color w:val="000000" w:themeColor="text1"/>
                <w:sz w:val="22"/>
                <w:szCs w:val="22"/>
              </w:rPr>
              <w:t>407 were female, 107</w:t>
            </w:r>
            <w:r>
              <w:rPr>
                <w:rFonts w:ascii="Calibri" w:eastAsia="EC Square Sans Pro" w:hAnsi="Calibri" w:cs="Calibri"/>
                <w:color w:val="000000" w:themeColor="text1"/>
                <w:sz w:val="22"/>
                <w:szCs w:val="22"/>
              </w:rPr>
              <w:t> </w:t>
            </w:r>
            <w:r>
              <w:rPr>
                <w:rFonts w:eastAsia="EC Square Sans Pro" w:cs="EC Square Sans Pro"/>
                <w:color w:val="000000" w:themeColor="text1"/>
                <w:sz w:val="22"/>
                <w:szCs w:val="22"/>
              </w:rPr>
              <w:t>734 male, and 4</w:t>
            </w:r>
            <w:r>
              <w:rPr>
                <w:rFonts w:ascii="Calibri" w:eastAsia="EC Square Sans Pro" w:hAnsi="Calibri" w:cs="Calibri"/>
                <w:color w:val="000000" w:themeColor="text1"/>
                <w:sz w:val="22"/>
                <w:szCs w:val="22"/>
              </w:rPr>
              <w:t> </w:t>
            </w:r>
            <w:r>
              <w:rPr>
                <w:rFonts w:eastAsia="EC Square Sans Pro" w:cs="EC Square Sans Pro"/>
                <w:color w:val="000000" w:themeColor="text1"/>
                <w:sz w:val="22"/>
                <w:szCs w:val="22"/>
              </w:rPr>
              <w:t>847 non-binary. 110</w:t>
            </w:r>
            <w:r>
              <w:rPr>
                <w:rFonts w:ascii="Calibri" w:eastAsia="EC Square Sans Pro" w:hAnsi="Calibri" w:cs="Calibri"/>
                <w:color w:val="000000" w:themeColor="text1"/>
                <w:sz w:val="22"/>
                <w:szCs w:val="22"/>
              </w:rPr>
              <w:t> </w:t>
            </w:r>
            <w:r>
              <w:rPr>
                <w:rFonts w:eastAsia="EC Square Sans Pro" w:cs="EC Square Sans Pro"/>
                <w:color w:val="000000" w:themeColor="text1"/>
                <w:sz w:val="22"/>
                <w:szCs w:val="22"/>
              </w:rPr>
              <w:t>539 participants were reached through mutual learning activities, of whom 46</w:t>
            </w:r>
            <w:r>
              <w:rPr>
                <w:rFonts w:ascii="Calibri" w:eastAsia="EC Square Sans Pro" w:hAnsi="Calibri" w:cs="Calibri"/>
                <w:color w:val="000000" w:themeColor="text1"/>
                <w:sz w:val="22"/>
                <w:szCs w:val="22"/>
              </w:rPr>
              <w:t> </w:t>
            </w:r>
            <w:r>
              <w:rPr>
                <w:rFonts w:eastAsia="EC Square Sans Pro" w:cs="EC Square Sans Pro"/>
                <w:color w:val="000000" w:themeColor="text1"/>
                <w:sz w:val="22"/>
                <w:szCs w:val="22"/>
              </w:rPr>
              <w:t>181 were female, 64</w:t>
            </w:r>
            <w:r>
              <w:rPr>
                <w:rFonts w:ascii="Calibri" w:eastAsia="EC Square Sans Pro" w:hAnsi="Calibri" w:cs="Calibri"/>
                <w:color w:val="000000" w:themeColor="text1"/>
                <w:sz w:val="22"/>
                <w:szCs w:val="22"/>
              </w:rPr>
              <w:t> </w:t>
            </w:r>
            <w:r>
              <w:rPr>
                <w:rFonts w:eastAsia="EC Square Sans Pro" w:cs="EC Square Sans Pro"/>
                <w:color w:val="000000" w:themeColor="text1"/>
                <w:sz w:val="22"/>
                <w:szCs w:val="22"/>
              </w:rPr>
              <w:t>035 male and 323 non-binary.</w:t>
            </w:r>
          </w:p>
          <w:p w14:paraId="35F88272" w14:textId="77777777" w:rsidR="00D933B7" w:rsidRPr="003A4360" w:rsidRDefault="00D933B7" w:rsidP="00D933B7">
            <w:pPr>
              <w:pStyle w:val="TableListBullet"/>
              <w:tabs>
                <w:tab w:val="num" w:pos="283"/>
              </w:tabs>
              <w:ind w:left="283" w:hanging="283"/>
              <w:jc w:val="both"/>
            </w:pPr>
            <w:r>
              <w:rPr>
                <w:rFonts w:eastAsia="EC Square Sans Pro" w:cs="EC Square Sans Pro"/>
                <w:color w:val="000000" w:themeColor="text1"/>
                <w:sz w:val="22"/>
                <w:szCs w:val="22"/>
              </w:rPr>
              <w:t>Overall, the programme reaches people of all genders. About half of the people estimated to have been reached by the programme identify as female. Somewhat less than 50% identify as men. The remainder of the people estimated to have been reached, about 1%, identify as non-binary. The balance in the share of women and men that are estimated to have been reached by the programme reflects the inclusiveness of the programme’s activities.</w:t>
            </w:r>
          </w:p>
          <w:p w14:paraId="19B1268F" w14:textId="77777777" w:rsidR="00D933B7" w:rsidRPr="003A4360" w:rsidRDefault="00D933B7" w:rsidP="00D933B7">
            <w:pPr>
              <w:pStyle w:val="TableListBullet"/>
              <w:tabs>
                <w:tab w:val="num" w:pos="283"/>
              </w:tabs>
              <w:ind w:left="283" w:hanging="283"/>
              <w:jc w:val="both"/>
            </w:pPr>
            <w:r>
              <w:rPr>
                <w:rFonts w:eastAsia="EC Square Sans Pro" w:cs="EC Square Sans Pro"/>
                <w:color w:val="000000" w:themeColor="text1"/>
                <w:sz w:val="22"/>
                <w:szCs w:val="22"/>
              </w:rPr>
              <w:t xml:space="preserve">Second, through the EU Survey on Justice, Rights and Values, the programme collects sex-disaggregated data. For example, survey data provide an insight into the percentage of respondents indicating that they are engaged in civic activities at the local, national or EU levels. The survey is accessible to all participants in justice-programme-funded activities at the following link: </w:t>
            </w:r>
            <w:hyperlink r:id="rId321">
              <w:r>
                <w:rPr>
                  <w:rStyle w:val="Hyperlink"/>
                  <w:rFonts w:eastAsia="EC Square Sans Pro" w:cs="EC Square Sans Pro"/>
                  <w:sz w:val="22"/>
                  <w:szCs w:val="22"/>
                </w:rPr>
                <w:t>https://ec.europa.eu/eusurvey/runner/Justice_2021-2027</w:t>
              </w:r>
            </w:hyperlink>
            <w:r>
              <w:rPr>
                <w:rFonts w:eastAsia="EC Square Sans Pro" w:cs="EC Square Sans Pro"/>
                <w:color w:val="000000" w:themeColor="text1"/>
                <w:sz w:val="22"/>
                <w:szCs w:val="22"/>
              </w:rPr>
              <w:t>.</w:t>
            </w:r>
          </w:p>
        </w:tc>
      </w:tr>
    </w:tbl>
    <w:p w14:paraId="57FB09D8" w14:textId="77777777" w:rsidR="00D933B7" w:rsidRPr="003A4360" w:rsidRDefault="00D933B7" w:rsidP="00D933B7">
      <w:pPr>
        <w:rPr>
          <w:lang w:eastAsia="en-GB"/>
        </w:rPr>
      </w:pPr>
    </w:p>
    <w:p w14:paraId="54B58A92" w14:textId="77777777" w:rsidR="00D933B7" w:rsidRPr="003A4360" w:rsidRDefault="00D933B7" w:rsidP="00D933B7">
      <w:pPr>
        <w:rPr>
          <w:b/>
          <w:bCs/>
        </w:rPr>
      </w:pPr>
    </w:p>
    <w:p w14:paraId="5391DA7B" w14:textId="77777777" w:rsidR="00D933B7" w:rsidRPr="003A4360" w:rsidRDefault="00D933B7" w:rsidP="00D933B7">
      <w:pPr>
        <w:spacing w:line="259" w:lineRule="auto"/>
        <w:rPr>
          <w:b/>
          <w:bCs/>
        </w:rPr>
      </w:pPr>
      <w:r>
        <w:rPr>
          <w:b/>
          <w:bCs/>
        </w:rPr>
        <w:br w:type="page"/>
      </w:r>
    </w:p>
    <w:p w14:paraId="1D77798D" w14:textId="77777777" w:rsidR="00D933B7" w:rsidRPr="003A4360" w:rsidRDefault="00D933B7" w:rsidP="00D933B7">
      <w:pPr>
        <w:rPr>
          <w:b/>
          <w:bCs/>
        </w:rPr>
      </w:pPr>
    </w:p>
    <w:p w14:paraId="0B7EDA09" w14:textId="77777777" w:rsidR="00D933B7" w:rsidRPr="003A4360"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3A4360" w14:paraId="26573527"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1C7F4D82"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5ACD3D94"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0EC0504D"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02D56548"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4F9B1D53" w14:textId="77777777" w:rsidR="00D933B7" w:rsidRPr="003A4360"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0CC0CC67" w14:textId="77777777" w:rsidR="00D933B7" w:rsidRPr="003A4360"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5B6E4E54"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31BFCE39" w14:textId="77777777" w:rsidR="00D933B7" w:rsidRPr="003A436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3A4360" w14:paraId="2FC048F6" w14:textId="77777777">
        <w:trPr>
          <w:trHeight w:val="300"/>
        </w:trPr>
        <w:tc>
          <w:tcPr>
            <w:tcW w:w="1276" w:type="dxa"/>
            <w:tcBorders>
              <w:top w:val="single" w:sz="6" w:space="0" w:color="8C8C8C"/>
              <w:left w:val="nil"/>
              <w:bottom w:val="single" w:sz="6" w:space="0" w:color="8C8C8C"/>
              <w:right w:val="nil"/>
            </w:tcBorders>
            <w:vAlign w:val="center"/>
            <w:hideMark/>
          </w:tcPr>
          <w:p w14:paraId="7A9EE7D7" w14:textId="77777777" w:rsidR="00D933B7" w:rsidRPr="003A4360"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3D3118AB" w14:textId="77777777" w:rsidR="00D933B7" w:rsidRPr="003A4360" w:rsidRDefault="00D933B7">
            <w:pPr>
              <w:spacing w:after="0" w:line="240" w:lineRule="auto"/>
              <w:jc w:val="center"/>
              <w:textAlignment w:val="baseline"/>
              <w:rPr>
                <w:rFonts w:ascii="Segoe UI" w:hAnsi="Segoe UI" w:cs="Segoe UI"/>
                <w:sz w:val="20"/>
                <w:lang w:eastAsia="en-IE"/>
              </w:rPr>
            </w:pPr>
            <w:r>
              <w:t>6.1</w:t>
            </w:r>
          </w:p>
        </w:tc>
        <w:tc>
          <w:tcPr>
            <w:tcW w:w="1276" w:type="dxa"/>
            <w:tcBorders>
              <w:top w:val="single" w:sz="6" w:space="0" w:color="8C8C8C"/>
              <w:left w:val="nil"/>
              <w:bottom w:val="single" w:sz="6" w:space="0" w:color="8C8C8C"/>
              <w:right w:val="nil"/>
            </w:tcBorders>
            <w:vAlign w:val="center"/>
            <w:hideMark/>
          </w:tcPr>
          <w:p w14:paraId="1F8C31D0" w14:textId="77777777" w:rsidR="00D933B7" w:rsidRPr="003A4360" w:rsidRDefault="00D933B7">
            <w:pPr>
              <w:spacing w:after="0" w:line="240" w:lineRule="auto"/>
              <w:jc w:val="center"/>
              <w:textAlignment w:val="baseline"/>
              <w:rPr>
                <w:rFonts w:ascii="Segoe UI" w:hAnsi="Segoe UI" w:cs="Segoe UI"/>
                <w:sz w:val="20"/>
                <w:lang w:eastAsia="en-IE"/>
              </w:rPr>
            </w:pPr>
            <w:r>
              <w:t>6.6</w:t>
            </w:r>
          </w:p>
        </w:tc>
        <w:tc>
          <w:tcPr>
            <w:tcW w:w="1134" w:type="dxa"/>
            <w:tcBorders>
              <w:top w:val="single" w:sz="6" w:space="0" w:color="8C8C8C"/>
              <w:left w:val="nil"/>
              <w:bottom w:val="single" w:sz="6" w:space="0" w:color="8C8C8C"/>
              <w:right w:val="nil"/>
            </w:tcBorders>
            <w:vAlign w:val="center"/>
            <w:hideMark/>
          </w:tcPr>
          <w:p w14:paraId="605FBC4C" w14:textId="77777777" w:rsidR="00D933B7" w:rsidRPr="003A4360" w:rsidRDefault="00D933B7">
            <w:pPr>
              <w:spacing w:after="0" w:line="240" w:lineRule="auto"/>
              <w:jc w:val="center"/>
              <w:textAlignment w:val="baseline"/>
              <w:rPr>
                <w:rFonts w:ascii="Segoe UI" w:hAnsi="Segoe UI" w:cs="Segoe UI"/>
                <w:sz w:val="20"/>
                <w:lang w:eastAsia="en-IE"/>
              </w:rPr>
            </w:pPr>
            <w:r>
              <w:t>11.0</w:t>
            </w:r>
          </w:p>
        </w:tc>
        <w:tc>
          <w:tcPr>
            <w:tcW w:w="1276" w:type="dxa"/>
            <w:tcBorders>
              <w:top w:val="single" w:sz="6" w:space="0" w:color="8C8C8C"/>
              <w:left w:val="nil"/>
              <w:bottom w:val="single" w:sz="6" w:space="0" w:color="8C8C8C"/>
              <w:right w:val="nil"/>
            </w:tcBorders>
            <w:vAlign w:val="center"/>
          </w:tcPr>
          <w:p w14:paraId="53C7913D" w14:textId="77777777" w:rsidR="00D933B7" w:rsidRPr="003A4360" w:rsidRDefault="00D933B7">
            <w:pPr>
              <w:spacing w:after="0" w:line="240" w:lineRule="auto"/>
              <w:jc w:val="center"/>
              <w:textAlignment w:val="baseline"/>
              <w:rPr>
                <w:rFonts w:cs="Segoe UI"/>
                <w:sz w:val="20"/>
                <w:lang w:eastAsia="en-IE"/>
              </w:rPr>
            </w:pPr>
            <w:r>
              <w:t>10.6</w:t>
            </w:r>
          </w:p>
        </w:tc>
        <w:tc>
          <w:tcPr>
            <w:tcW w:w="1134" w:type="dxa"/>
            <w:tcBorders>
              <w:top w:val="single" w:sz="6" w:space="0" w:color="8C8C8C"/>
              <w:left w:val="nil"/>
              <w:bottom w:val="single" w:sz="6" w:space="0" w:color="8C8C8C"/>
              <w:right w:val="nil"/>
            </w:tcBorders>
            <w:vAlign w:val="center"/>
          </w:tcPr>
          <w:p w14:paraId="2A1BC500" w14:textId="77777777" w:rsidR="00D933B7" w:rsidRPr="003A4360" w:rsidRDefault="00D933B7">
            <w:pPr>
              <w:spacing w:after="0" w:line="240" w:lineRule="auto"/>
              <w:jc w:val="center"/>
              <w:textAlignment w:val="baseline"/>
              <w:rPr>
                <w:rFonts w:cs="Segoe UI"/>
                <w:sz w:val="20"/>
                <w:lang w:eastAsia="en-IE"/>
              </w:rPr>
            </w:pPr>
            <w:r>
              <w:t>10.3</w:t>
            </w:r>
          </w:p>
        </w:tc>
        <w:tc>
          <w:tcPr>
            <w:tcW w:w="1233" w:type="dxa"/>
            <w:tcBorders>
              <w:top w:val="single" w:sz="6" w:space="0" w:color="8C8C8C"/>
              <w:left w:val="nil"/>
              <w:bottom w:val="single" w:sz="6" w:space="0" w:color="8C8C8C"/>
              <w:right w:val="nil"/>
            </w:tcBorders>
            <w:vAlign w:val="center"/>
            <w:hideMark/>
          </w:tcPr>
          <w:p w14:paraId="066163CD" w14:textId="77777777" w:rsidR="00D933B7" w:rsidRPr="003A4360" w:rsidRDefault="00D933B7">
            <w:pPr>
              <w:spacing w:after="0" w:line="240" w:lineRule="auto"/>
              <w:jc w:val="center"/>
              <w:textAlignment w:val="baseline"/>
              <w:rPr>
                <w:rFonts w:ascii="Segoe UI" w:hAnsi="Segoe UI" w:cs="Segoe UI"/>
                <w:sz w:val="20"/>
                <w:lang w:eastAsia="en-IE"/>
              </w:rPr>
            </w:pPr>
            <w:r>
              <w:t>44.5</w:t>
            </w:r>
          </w:p>
        </w:tc>
        <w:tc>
          <w:tcPr>
            <w:tcW w:w="1176" w:type="dxa"/>
            <w:tcBorders>
              <w:top w:val="single" w:sz="6" w:space="0" w:color="8C8C8C"/>
              <w:left w:val="nil"/>
              <w:bottom w:val="single" w:sz="6" w:space="0" w:color="8C8C8C"/>
              <w:right w:val="nil"/>
            </w:tcBorders>
            <w:vAlign w:val="center"/>
            <w:hideMark/>
          </w:tcPr>
          <w:p w14:paraId="613E57EF" w14:textId="77777777" w:rsidR="00D933B7" w:rsidRPr="003A4360" w:rsidRDefault="00D933B7">
            <w:pPr>
              <w:spacing w:after="0" w:line="240" w:lineRule="auto"/>
              <w:jc w:val="center"/>
              <w:textAlignment w:val="baseline"/>
              <w:rPr>
                <w:rFonts w:ascii="Segoe UI" w:hAnsi="Segoe UI" w:cs="Segoe UI"/>
                <w:sz w:val="20"/>
                <w:lang w:eastAsia="en-IE"/>
              </w:rPr>
            </w:pPr>
            <w:r>
              <w:t>20.8%</w:t>
            </w:r>
          </w:p>
        </w:tc>
      </w:tr>
    </w:tbl>
    <w:p w14:paraId="7EBBD6BC" w14:textId="77777777" w:rsidR="00D933B7" w:rsidRDefault="00D933B7" w:rsidP="00D933B7">
      <w:pPr>
        <w:rPr>
          <w:rFonts w:eastAsia="EC Square Sans Pro" w:cs="EC Square Sans Pro"/>
          <w:color w:val="000000" w:themeColor="text1"/>
        </w:rPr>
      </w:pPr>
    </w:p>
    <w:p w14:paraId="0729F48B" w14:textId="77777777" w:rsidR="00D933B7" w:rsidRPr="003A4360" w:rsidRDefault="00D933B7" w:rsidP="00D933B7">
      <w:pPr>
        <w:rPr>
          <w:rFonts w:eastAsia="EC Square Sans Pro" w:cs="EC Square Sans Pro"/>
          <w:color w:val="000000" w:themeColor="text1"/>
        </w:rPr>
      </w:pPr>
      <w:r>
        <w:rPr>
          <w:rFonts w:eastAsia="EC Square Sans Pro" w:cs="EC Square Sans Pro"/>
          <w:color w:val="000000" w:themeColor="text1"/>
        </w:rPr>
        <w:t>The digital transition is a cross-cutting objective of the programme, embedded across all three specific objectives. An enhanced focus on digitalisation and digital technologies, including the development of digital skills for the judiciary and judicial staff, is essential to ensure that the justice programme remains relevant for its target groups. This is reflected in the share of the programmes’ budget dedicated to the digital transition, through grants and procurement contracts.</w:t>
      </w:r>
    </w:p>
    <w:p w14:paraId="6F9730EA" w14:textId="77777777" w:rsidR="00D933B7" w:rsidRPr="003A4360" w:rsidRDefault="00D933B7" w:rsidP="00D933B7">
      <w:pPr>
        <w:rPr>
          <w:rFonts w:eastAsia="EC Square Sans Pro" w:cs="EC Square Sans Pro"/>
          <w:color w:val="000000" w:themeColor="text1"/>
        </w:rPr>
      </w:pPr>
      <w:r>
        <w:rPr>
          <w:rFonts w:eastAsia="EC Square Sans Pro" w:cs="EC Square Sans Pro"/>
          <w:color w:val="000000" w:themeColor="text1"/>
        </w:rPr>
        <w:t xml:space="preserve">Regarding the </w:t>
      </w:r>
      <w:r>
        <w:rPr>
          <w:rFonts w:eastAsia="EC Square Sans Pro" w:cs="EC Square Sans Pro"/>
          <w:b/>
          <w:bCs/>
          <w:color w:val="000000" w:themeColor="text1"/>
        </w:rPr>
        <w:t>contribution of grants to the digital transition</w:t>
      </w:r>
      <w:r>
        <w:rPr>
          <w:rFonts w:eastAsia="EC Square Sans Pro" w:cs="EC Square Sans Pro"/>
          <w:color w:val="000000" w:themeColor="text1"/>
        </w:rPr>
        <w:t>, several projects with a clear digital focus were awarded under the various calls for proposals, reflecting a strong need in this area.</w:t>
      </w:r>
    </w:p>
    <w:p w14:paraId="163C7899" w14:textId="77777777" w:rsidR="00D933B7" w:rsidRPr="003A4360" w:rsidRDefault="00D933B7" w:rsidP="00D933B7">
      <w:pPr>
        <w:rPr>
          <w:rFonts w:eastAsia="EC Square Sans Pro" w:cs="EC Square Sans Pro"/>
          <w:color w:val="000000" w:themeColor="text1"/>
        </w:rPr>
      </w:pPr>
      <w:r>
        <w:rPr>
          <w:rFonts w:eastAsia="EC Square Sans Pro" w:cs="EC Square Sans Pro"/>
          <w:color w:val="000000" w:themeColor="text1"/>
        </w:rPr>
        <w:t>In the area of judicial cooperation in civil and criminal matters, the iSupport project in particular will facilitate the take up of its digital tool by improving training, in particular with the use of information technology, thus enhancing the digital skills of legal practitioners and users. Moreover, by preparing the advent of the EU Digitalisation Regulation and assessing the feasibility of further connections to iSupport with courts, citizens, and legal practitioners, the project will advance the digitalisation of justice systems across the EU.</w:t>
      </w:r>
    </w:p>
    <w:p w14:paraId="28EB352A" w14:textId="77777777" w:rsidR="00D933B7" w:rsidRPr="003A4360" w:rsidRDefault="00D933B7" w:rsidP="00D933B7">
      <w:pPr>
        <w:rPr>
          <w:rFonts w:eastAsia="EC Square Sans Pro" w:cs="EC Square Sans Pro"/>
          <w:color w:val="000000" w:themeColor="text1"/>
        </w:rPr>
      </w:pPr>
      <w:r>
        <w:rPr>
          <w:rFonts w:eastAsia="EC Square Sans Pro" w:cs="EC Square Sans Pro"/>
          <w:color w:val="000000" w:themeColor="text1"/>
        </w:rPr>
        <w:t>In the area of judicial training, the JUST AI-BLOC EU project provides hands-on training on AI and Blockchain technologies, equipping judges, prosecutors, lawyers, and judicial officers with essential digital skills for the evolving justice landscape. By promoting practical use of AI-powered analytics and Blockchain-based evidence management systems, it actively supports the digitalisation and modernisation of justice systems across the EU.</w:t>
      </w:r>
    </w:p>
    <w:p w14:paraId="62634CD8" w14:textId="77777777" w:rsidR="00D933B7" w:rsidRPr="003A4360" w:rsidRDefault="00D933B7" w:rsidP="00D933B7">
      <w:pPr>
        <w:rPr>
          <w:rFonts w:eastAsia="EC Square Sans Pro" w:cs="EC Square Sans Pro"/>
          <w:color w:val="000000" w:themeColor="text1"/>
        </w:rPr>
      </w:pPr>
      <w:r>
        <w:rPr>
          <w:rFonts w:eastAsia="EC Square Sans Pro" w:cs="EC Square Sans Pro"/>
          <w:color w:val="000000" w:themeColor="text1"/>
        </w:rPr>
        <w:t>The call for proposals for action grants to support transnational projects in the field of e-justice, victims’ rights and procedural rights is still under evaluation. It is expected to significantly contribute to the digital transition, with one of its main objectives being the digitalisation of justice systems at the EU and national levels (as far as they have an EU dimension).</w:t>
      </w:r>
    </w:p>
    <w:p w14:paraId="1687EA57" w14:textId="77777777" w:rsidR="00D933B7" w:rsidRPr="003A4360" w:rsidRDefault="00D933B7" w:rsidP="00D933B7">
      <w:pPr>
        <w:rPr>
          <w:rFonts w:eastAsia="EC Square Sans Pro" w:cs="EC Square Sans Pro"/>
          <w:color w:val="000000" w:themeColor="text1"/>
        </w:rPr>
      </w:pPr>
      <w:r>
        <w:rPr>
          <w:rFonts w:eastAsia="EC Square Sans Pro" w:cs="EC Square Sans Pro"/>
          <w:color w:val="000000" w:themeColor="text1"/>
        </w:rPr>
        <w:t xml:space="preserve">Regarding the </w:t>
      </w:r>
      <w:r>
        <w:rPr>
          <w:rFonts w:eastAsia="EC Square Sans Pro" w:cs="EC Square Sans Pro"/>
          <w:b/>
          <w:bCs/>
          <w:color w:val="000000" w:themeColor="text1"/>
        </w:rPr>
        <w:t>contribution of procurement contracts to the digital transition</w:t>
      </w:r>
      <w:r>
        <w:rPr>
          <w:rFonts w:eastAsia="EC Square Sans Pro" w:cs="EC Square Sans Pro"/>
          <w:color w:val="000000" w:themeColor="text1"/>
        </w:rPr>
        <w:t>, several digitalisation-related contracts were signed in 2025, amounting to approximately EUR</w:t>
      </w:r>
      <w:r>
        <w:rPr>
          <w:rFonts w:ascii="Calibri" w:eastAsia="EC Square Sans Pro" w:hAnsi="Calibri" w:cs="Calibri"/>
          <w:color w:val="000000" w:themeColor="text1"/>
        </w:rPr>
        <w:t> </w:t>
      </w:r>
      <w:r>
        <w:rPr>
          <w:rFonts w:eastAsia="EC Square Sans Pro" w:cs="EC Square Sans Pro"/>
          <w:color w:val="000000" w:themeColor="text1"/>
        </w:rPr>
        <w:t>7.1</w:t>
      </w:r>
      <w:r>
        <w:rPr>
          <w:rFonts w:ascii="Calibri" w:eastAsia="EC Square Sans Pro" w:hAnsi="Calibri" w:cs="Calibri"/>
          <w:color w:val="000000" w:themeColor="text1"/>
        </w:rPr>
        <w:t> </w:t>
      </w:r>
      <w:r>
        <w:rPr>
          <w:rFonts w:eastAsia="EC Square Sans Pro" w:cs="EC Square Sans Pro"/>
          <w:color w:val="000000" w:themeColor="text1"/>
        </w:rPr>
        <w:t>million. These funds mainly financed information and communication technology contracts, as well as the maintenance of the e-Justice Portal.</w:t>
      </w:r>
    </w:p>
    <w:p w14:paraId="7735C659" w14:textId="77777777" w:rsidR="00D933B7" w:rsidRPr="003A4360" w:rsidRDefault="00D933B7" w:rsidP="00D933B7">
      <w:pPr>
        <w:rPr>
          <w:b/>
          <w:bCs/>
        </w:rPr>
      </w:pPr>
      <w:r>
        <w:rPr>
          <w:rFonts w:eastAsia="EC Square Sans Pro" w:cs="EC Square Sans Pro"/>
          <w:color w:val="000000" w:themeColor="text1"/>
        </w:rPr>
        <w:t>While the justice programme increasingly supports the digital transition, high digitalisation costs put significant pressure on its limited budget, requiring careful resource planning and close budget monitoring. Despite these challenges, the programme continues to advance the EU’s digital transformation by expanding digital initiatives and modernising judicial cooperation, making justice systems more efficient, accessible, and interconnected. This is supported by the November 2025 adoption of the DigitalJustice@2030 strategy and the 2025-2030 European judicial training strategy, which provide a long-term policy framework for the systematic digital transformation of justice across the EU.</w:t>
      </w:r>
    </w:p>
    <w:p w14:paraId="65072DC1" w14:textId="77777777" w:rsidR="00D933B7" w:rsidRPr="003A4360" w:rsidRDefault="00D933B7" w:rsidP="00F72C99">
      <w:pPr>
        <w:pStyle w:val="Heading3"/>
      </w:pPr>
      <w:r>
        <w:t>Contribution to strategic technologies (STEP)</w:t>
      </w:r>
    </w:p>
    <w:p w14:paraId="5F7334D4" w14:textId="77777777" w:rsidR="00D933B7" w:rsidRPr="000A6052" w:rsidRDefault="00D933B7" w:rsidP="00D933B7">
      <w:pPr>
        <w:rPr>
          <w:rFonts w:eastAsia="EC Square Sans Pro" w:cs="EC Square Sans Pro"/>
        </w:rPr>
      </w:pPr>
      <w:r>
        <w:rPr>
          <w:rFonts w:eastAsia="EC Square Sans Pro" w:cs="EC Square Sans Pro"/>
        </w:rPr>
        <w:t xml:space="preserve">The </w:t>
      </w:r>
      <w:r>
        <w:rPr>
          <w:rFonts w:eastAsia="EC Square Sans Pro" w:cs="EC Square Sans Pro"/>
          <w:color w:val="000000" w:themeColor="text1"/>
        </w:rPr>
        <w:t>justice</w:t>
      </w:r>
      <w:r>
        <w:rPr>
          <w:rFonts w:eastAsia="EC Square Sans Pro" w:cs="EC Square Sans Pro"/>
        </w:rPr>
        <w:t xml:space="preserve"> programme only indirectly supports the STEP objectives. It does so in two ways:</w:t>
      </w:r>
    </w:p>
    <w:p w14:paraId="61BEA28C" w14:textId="77777777" w:rsidR="00D933B7" w:rsidRPr="000A6052" w:rsidRDefault="00D933B7" w:rsidP="00373960">
      <w:pPr>
        <w:pStyle w:val="ListParagraph"/>
        <w:numPr>
          <w:ilvl w:val="0"/>
          <w:numId w:val="62"/>
        </w:numPr>
        <w:spacing w:after="240" w:line="264" w:lineRule="auto"/>
        <w:jc w:val="both"/>
        <w:rPr>
          <w:rFonts w:eastAsia="EC Square Sans Pro" w:cs="EC Square Sans Pro"/>
        </w:rPr>
      </w:pPr>
      <w:r>
        <w:rPr>
          <w:rFonts w:eastAsia="EC Square Sans Pro" w:cs="EC Square Sans Pro"/>
        </w:rPr>
        <w:t>in general, the programme contributes to strengthening respect for rule-of-law principles, which is also a precondition for creating the right conditions for a stable environment for investment in strategic technologies;</w:t>
      </w:r>
    </w:p>
    <w:p w14:paraId="696EC686" w14:textId="77777777" w:rsidR="00D933B7" w:rsidRPr="00AF6F19" w:rsidRDefault="00D933B7" w:rsidP="00373960">
      <w:pPr>
        <w:pStyle w:val="ListParagraph"/>
        <w:numPr>
          <w:ilvl w:val="0"/>
          <w:numId w:val="62"/>
        </w:numPr>
        <w:spacing w:after="240" w:line="264" w:lineRule="auto"/>
        <w:jc w:val="both"/>
        <w:rPr>
          <w:lang w:eastAsia="en-GB"/>
        </w:rPr>
      </w:pPr>
      <w:r>
        <w:rPr>
          <w:rFonts w:eastAsia="EC Square Sans Pro" w:cs="EC Square Sans Pro"/>
        </w:rPr>
        <w:t>more specifically, in terms of strategic technologies, the programme is raising awareness on artificial intelligence applications in the field of justice to ensure that their use respects fundamental rights and EU values, along with transparency and fairness.</w:t>
      </w:r>
    </w:p>
    <w:p w14:paraId="59C2F193" w14:textId="77777777" w:rsidR="00D933B7" w:rsidRPr="00AF6F19" w:rsidRDefault="00D933B7" w:rsidP="00F72C99">
      <w:pPr>
        <w:pStyle w:val="Heading3"/>
      </w:pPr>
      <w:r>
        <w:t>Contribution to reforms</w:t>
      </w:r>
    </w:p>
    <w:p w14:paraId="26BA67A6" w14:textId="77777777" w:rsidR="00D933B7" w:rsidRPr="00AF6F19" w:rsidRDefault="00D933B7" w:rsidP="00D933B7">
      <w:pPr>
        <w:rPr>
          <w:lang w:eastAsia="en-GB"/>
        </w:rPr>
      </w:pPr>
      <w:r>
        <w:rPr>
          <w:rFonts w:eastAsia="EC Square Sans Pro" w:cs="EC Square Sans Pro"/>
        </w:rPr>
        <w:t>The justice programme contributes indirectly to national reforms by supporting initiatives at the EU level that equip Member States and their judicial systems with the necessary knowledge, tools and skills to be active players in the EU area of justice.</w:t>
      </w:r>
    </w:p>
    <w:p w14:paraId="58271D93" w14:textId="77777777" w:rsidR="00D933B7" w:rsidRPr="000A6052" w:rsidRDefault="00D933B7" w:rsidP="00D933B7">
      <w:pPr>
        <w:rPr>
          <w:rFonts w:eastAsia="EC Square Sans Pro" w:cs="EC Square Sans Pro"/>
        </w:rPr>
      </w:pPr>
      <w:r>
        <w:rPr>
          <w:rFonts w:eastAsia="EC Square Sans Pro" w:cs="EC Square Sans Pro"/>
        </w:rPr>
        <w:t xml:space="preserve">Training of judicial </w:t>
      </w:r>
      <w:r>
        <w:rPr>
          <w:rFonts w:eastAsia="EC Square Sans Pro" w:cs="EC Square Sans Pro"/>
          <w:color w:val="000000" w:themeColor="text1"/>
        </w:rPr>
        <w:t>practitioners</w:t>
      </w:r>
      <w:r>
        <w:rPr>
          <w:rFonts w:eastAsia="EC Square Sans Pro" w:cs="EC Square Sans Pro"/>
        </w:rPr>
        <w:t xml:space="preserve"> can indirectly support reforms in Member States by improving the consistent application of EU law, promoting the exchange of best practices, and strengthening professional networks across jurisdictions. These effects can influence judicial practice and institutional approaches over time, thereby facilitating the adoption or effective implementation of reforms at national level.</w:t>
      </w:r>
    </w:p>
    <w:p w14:paraId="6FA67B2C" w14:textId="77777777" w:rsidR="00D933B7" w:rsidRPr="000A6052" w:rsidRDefault="00D933B7" w:rsidP="00D933B7">
      <w:pPr>
        <w:rPr>
          <w:rFonts w:eastAsia="EC Square Sans Pro" w:cs="EC Square Sans Pro"/>
        </w:rPr>
      </w:pPr>
      <w:r>
        <w:rPr>
          <w:rFonts w:eastAsia="EC Square Sans Pro" w:cs="EC Square Sans Pro"/>
        </w:rPr>
        <w:t xml:space="preserve">Judicial </w:t>
      </w:r>
      <w:r>
        <w:rPr>
          <w:rFonts w:eastAsia="EC Square Sans Pro" w:cs="EC Square Sans Pro"/>
          <w:color w:val="000000" w:themeColor="text1"/>
        </w:rPr>
        <w:t>cooperation</w:t>
      </w:r>
      <w:r>
        <w:rPr>
          <w:rFonts w:eastAsia="EC Square Sans Pro" w:cs="EC Square Sans Pro"/>
        </w:rPr>
        <w:t xml:space="preserve"> can indirectly support reforms in Member States by revealing practical obstacles in cross-border procedures, encouraging alignment with EU standards, and facilitating the exchange of institutional </w:t>
      </w:r>
      <w:r>
        <w:rPr>
          <w:rFonts w:eastAsia="EC Square Sans Pro" w:cs="EC Square Sans Pro"/>
          <w:color w:val="000000" w:themeColor="text1"/>
        </w:rPr>
        <w:t>practices</w:t>
      </w:r>
      <w:r>
        <w:rPr>
          <w:rFonts w:eastAsia="EC Square Sans Pro" w:cs="EC Square Sans Pro"/>
        </w:rPr>
        <w:t xml:space="preserve"> among judicial authorities. These interactions may influence national legal frameworks and contribute to improvements in the functioning of justice systems over time</w:t>
      </w:r>
    </w:p>
    <w:p w14:paraId="60D040F7" w14:textId="77777777" w:rsidR="00D933B7" w:rsidRPr="003A4360" w:rsidRDefault="00D933B7" w:rsidP="00373960">
      <w:pPr>
        <w:pStyle w:val="ListParagraph"/>
        <w:numPr>
          <w:ilvl w:val="0"/>
          <w:numId w:val="9"/>
        </w:numPr>
        <w:spacing w:after="240" w:line="264" w:lineRule="auto"/>
        <w:jc w:val="both"/>
        <w:rPr>
          <w:lang w:eastAsia="en-GB"/>
        </w:rPr>
      </w:pPr>
      <w:r>
        <w:rPr>
          <w:b/>
          <w:bCs/>
        </w:rPr>
        <w:br w:type="page"/>
      </w:r>
    </w:p>
    <w:p w14:paraId="305938D8" w14:textId="77777777" w:rsidR="00D933B7" w:rsidRPr="003A4360" w:rsidRDefault="00D933B7" w:rsidP="00D933B7">
      <w:pPr>
        <w:keepNext/>
        <w:keepLines/>
        <w:spacing w:before="600" w:line="240" w:lineRule="auto"/>
        <w:ind w:left="357"/>
        <w:outlineLvl w:val="4"/>
        <w:rPr>
          <w:b/>
          <w:bCs/>
          <w:sz w:val="2"/>
          <w:szCs w:val="2"/>
        </w:rPr>
      </w:pPr>
    </w:p>
    <w:p w14:paraId="69E68CA2" w14:textId="77777777" w:rsidR="00D933B7" w:rsidRPr="003A4360"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3A4360" w14:paraId="2E36AF1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4CAE1EB5" w14:textId="77777777" w:rsidR="00D933B7" w:rsidRPr="003A4360" w:rsidRDefault="00D933B7">
            <w:pPr>
              <w:jc w:val="left"/>
              <w:rPr>
                <w:lang w:eastAsia="en-GB"/>
              </w:rPr>
            </w:pPr>
            <w:r>
              <w:rPr>
                <w:lang w:eastAsia="en-GB"/>
              </w:rPr>
              <w:t>SDG</w:t>
            </w:r>
          </w:p>
        </w:tc>
        <w:tc>
          <w:tcPr>
            <w:tcW w:w="2410" w:type="dxa"/>
            <w:vAlign w:val="center"/>
          </w:tcPr>
          <w:p w14:paraId="4EDCE942" w14:textId="77777777" w:rsidR="00D933B7" w:rsidRPr="003A4360"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0BED6B36" w14:textId="77777777" w:rsidR="00D933B7" w:rsidRPr="003A4360"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3A4360" w14:paraId="247D490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2E8C3BB" w14:textId="39DA2EC5" w:rsidR="00D933B7" w:rsidRPr="003A4360" w:rsidRDefault="00AA26CE">
            <w:pPr>
              <w:rPr>
                <w:b w:val="0"/>
                <w:lang w:eastAsia="en-GB"/>
              </w:rPr>
            </w:pPr>
            <w:r w:rsidRPr="007B1F5B">
              <w:rPr>
                <w:b w:val="0"/>
                <w:lang w:eastAsia="en-GB"/>
              </w:rPr>
              <w:t>SDG3: Ensure healthy lives and promote well-being for all at all ages</w:t>
            </w:r>
          </w:p>
        </w:tc>
        <w:tc>
          <w:tcPr>
            <w:tcW w:w="2410" w:type="dxa"/>
          </w:tcPr>
          <w:p w14:paraId="36A98865" w14:textId="77777777" w:rsidR="00D933B7" w:rsidRPr="003A436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 the justice programme contributes to SDG3</w:t>
            </w:r>
          </w:p>
        </w:tc>
        <w:tc>
          <w:tcPr>
            <w:tcW w:w="5772" w:type="dxa"/>
          </w:tcPr>
          <w:p w14:paraId="20E24BA9" w14:textId="77777777" w:rsidR="00D933B7" w:rsidRPr="003A4360"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color w:val="000000" w:themeColor="text1"/>
              </w:rPr>
              <w:t>By supporting organisations working with victims of crime, the justice programme contributes to improved health outcomes.</w:t>
            </w:r>
          </w:p>
        </w:tc>
      </w:tr>
      <w:tr w:rsidR="00D933B7" w:rsidRPr="003A4360" w14:paraId="7B7D481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5670840" w14:textId="3C71E072" w:rsidR="00D933B7" w:rsidRPr="003A4360" w:rsidRDefault="00FD0B5E">
            <w:pPr>
              <w:rPr>
                <w:b w:val="0"/>
                <w:lang w:eastAsia="en-GB"/>
              </w:rPr>
            </w:pPr>
            <w:r w:rsidRPr="0084135A">
              <w:rPr>
                <w:b w:val="0"/>
                <w:lang w:eastAsia="en-GB"/>
              </w:rPr>
              <w:t>SDG5: Achieve gender equality and empower all women and girls</w:t>
            </w:r>
          </w:p>
        </w:tc>
        <w:tc>
          <w:tcPr>
            <w:tcW w:w="2410" w:type="dxa"/>
          </w:tcPr>
          <w:p w14:paraId="0CB46B60" w14:textId="77777777" w:rsidR="00D933B7" w:rsidRPr="003A436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 the justice programme contributes to SDG5</w:t>
            </w:r>
          </w:p>
        </w:tc>
        <w:tc>
          <w:tcPr>
            <w:tcW w:w="5772" w:type="dxa"/>
          </w:tcPr>
          <w:p w14:paraId="0087F98D" w14:textId="77777777" w:rsidR="00D933B7" w:rsidRPr="003A4360"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color w:val="000000" w:themeColor="text1"/>
              </w:rPr>
              <w:t>The Justice Programme Regulation stipulates in Article 4 that gender equality should be promoted in all funded activities. This is particularly the case for the ‘access to justice’ specific objective, which promotes activities that support victims’ rights and helps victims of crime to receive gender-sensitive support. Also, under the ‘judicial training’ specific objective training activities funded by the programme help legal practitioners and judicial staff to build gender expertise and raise awareness of gender aspects when applying and interpreting EU law. Projects for which gender equality is a significant, though not the principal, objective and awarded in 2025 have a total value of over EUR</w:t>
            </w:r>
            <w:r>
              <w:rPr>
                <w:rFonts w:ascii="Calibri" w:eastAsia="EC Square Sans Pro" w:hAnsi="Calibri" w:cs="Calibri"/>
                <w:color w:val="000000" w:themeColor="text1"/>
              </w:rPr>
              <w:t> </w:t>
            </w:r>
            <w:r>
              <w:rPr>
                <w:rFonts w:eastAsia="EC Square Sans Pro" w:cs="EC Square Sans Pro"/>
                <w:color w:val="000000" w:themeColor="text1"/>
              </w:rPr>
              <w:t>16</w:t>
            </w:r>
            <w:r>
              <w:rPr>
                <w:rFonts w:ascii="Calibri" w:eastAsia="EC Square Sans Pro" w:hAnsi="Calibri" w:cs="Calibri"/>
                <w:color w:val="000000" w:themeColor="text1"/>
              </w:rPr>
              <w:t> </w:t>
            </w:r>
            <w:r>
              <w:rPr>
                <w:rFonts w:eastAsia="EC Square Sans Pro" w:cs="EC Square Sans Pro"/>
                <w:color w:val="000000" w:themeColor="text1"/>
              </w:rPr>
              <w:t>million.</w:t>
            </w:r>
          </w:p>
        </w:tc>
      </w:tr>
      <w:tr w:rsidR="00D933B7" w:rsidRPr="003A4360" w14:paraId="6B94F12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044CC6B" w14:textId="6338C052" w:rsidR="00D933B7" w:rsidRPr="003A4360" w:rsidRDefault="00A93FA2">
            <w:pPr>
              <w:rPr>
                <w:b w:val="0"/>
                <w:lang w:eastAsia="en-GB"/>
              </w:rPr>
            </w:pPr>
            <w:r w:rsidRPr="00DB731B">
              <w:rPr>
                <w:b w:val="0"/>
                <w:lang w:eastAsia="en-GB"/>
              </w:rPr>
              <w:t>SDG10: Reduce inequalities within and among countries</w:t>
            </w:r>
          </w:p>
        </w:tc>
        <w:tc>
          <w:tcPr>
            <w:tcW w:w="2410" w:type="dxa"/>
          </w:tcPr>
          <w:p w14:paraId="3A62ED54" w14:textId="77777777" w:rsidR="00D933B7" w:rsidRPr="003A436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 the justice programme contributes to SDG10</w:t>
            </w:r>
          </w:p>
        </w:tc>
        <w:tc>
          <w:tcPr>
            <w:tcW w:w="5772" w:type="dxa"/>
          </w:tcPr>
          <w:p w14:paraId="00377BCC" w14:textId="77777777" w:rsidR="00D933B7" w:rsidRPr="003A4360"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color w:val="000000" w:themeColor="text1"/>
              </w:rPr>
              <w:t>Thanks to the cross-border nature of the activities supported under its three specific objectives, the justice programme mainly supports transnational projects involving justice professionals from various Member States. By supporting judicial cooperation, funding the sharing of good practices, providing training on EU law and promoting awareness-raising activities, the programme contributes to reducing inequality and discrimination among EU citizens and among Member States in the justice field.</w:t>
            </w:r>
          </w:p>
        </w:tc>
      </w:tr>
      <w:tr w:rsidR="00D933B7" w:rsidRPr="003A4360" w14:paraId="55010F3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BF3B61D" w14:textId="0D3358B0" w:rsidR="00D933B7" w:rsidRPr="003A4360"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5F9E5C10" w14:textId="77777777" w:rsidR="00D933B7" w:rsidRPr="003A436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 the justice programme contributes to SDG16</w:t>
            </w:r>
          </w:p>
        </w:tc>
        <w:tc>
          <w:tcPr>
            <w:tcW w:w="5772" w:type="dxa"/>
          </w:tcPr>
          <w:p w14:paraId="593EB05F" w14:textId="77777777" w:rsidR="00D933B7" w:rsidRPr="003A4360"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color w:val="000000" w:themeColor="text1"/>
              </w:rPr>
              <w:t>One of the three specific objectives of the justice programme is to facilitate effective and non-discriminatory access to justice for all, including by electronic means (e-justice).</w:t>
            </w:r>
          </w:p>
        </w:tc>
      </w:tr>
      <w:tr w:rsidR="00D933B7" w:rsidRPr="003A4360" w14:paraId="661BF9B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4B0AD1C" w14:textId="2616DDB8" w:rsidR="00D933B7" w:rsidRPr="003A4360"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28EDCAA3" w14:textId="77777777" w:rsidR="00D933B7" w:rsidRPr="003A4360" w:rsidRDefault="00D933B7">
            <w:pPr>
              <w:jc w:val="center"/>
              <w:cnfStyle w:val="000000100000" w:firstRow="0" w:lastRow="0" w:firstColumn="0" w:lastColumn="0" w:oddVBand="0" w:evenVBand="0" w:oddHBand="1" w:evenHBand="0" w:firstRowFirstColumn="0" w:firstRowLastColumn="0" w:lastRowFirstColumn="0" w:lastRowLastColumn="0"/>
            </w:pPr>
            <w:r>
              <w:t>Yes, the justice programme contributes to SDG17</w:t>
            </w:r>
          </w:p>
        </w:tc>
        <w:tc>
          <w:tcPr>
            <w:tcW w:w="5772" w:type="dxa"/>
          </w:tcPr>
          <w:p w14:paraId="4583A349" w14:textId="77777777" w:rsidR="00D933B7" w:rsidRPr="003A4360"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color w:val="000000" w:themeColor="text1"/>
              </w:rPr>
              <w:t>The programme contributes to the goal as it is particularly successful in building long-lasting partnerships and in fostering the creation and awareness of EU-level networks. This ensures that projects funded by the programme have a long-term impact and that cooperation between Member States on justice matters across the EU is strengthened and sustained. In 2025, the programme supported justice framework partners and continued its support for the European Judicial Training Network. In total, the justice programme provided nearly EUR</w:t>
            </w:r>
            <w:r>
              <w:rPr>
                <w:rFonts w:ascii="Calibri" w:eastAsia="EC Square Sans Pro" w:hAnsi="Calibri" w:cs="Calibri"/>
                <w:color w:val="000000" w:themeColor="text1"/>
              </w:rPr>
              <w:t> </w:t>
            </w:r>
            <w:r>
              <w:rPr>
                <w:rFonts w:eastAsia="EC Square Sans Pro" w:cs="EC Square Sans Pro"/>
                <w:color w:val="000000" w:themeColor="text1"/>
              </w:rPr>
              <w:t>15.8</w:t>
            </w:r>
            <w:r>
              <w:rPr>
                <w:rFonts w:ascii="Calibri" w:eastAsia="EC Square Sans Pro" w:hAnsi="Calibri" w:cs="Calibri"/>
                <w:color w:val="000000" w:themeColor="text1"/>
              </w:rPr>
              <w:t> </w:t>
            </w:r>
            <w:r>
              <w:rPr>
                <w:rFonts w:eastAsia="EC Square Sans Pro" w:cs="EC Square Sans Pro"/>
                <w:color w:val="000000" w:themeColor="text1"/>
              </w:rPr>
              <w:t>million in support to these EU-level networks.</w:t>
            </w:r>
          </w:p>
        </w:tc>
      </w:tr>
    </w:tbl>
    <w:p w14:paraId="5A47C549" w14:textId="77777777" w:rsidR="00D933B7" w:rsidRDefault="00D933B7" w:rsidP="00D933B7">
      <w:pPr>
        <w:keepNext/>
        <w:keepLines/>
        <w:spacing w:before="600" w:line="240" w:lineRule="auto"/>
        <w:outlineLvl w:val="4"/>
        <w:rPr>
          <w:b/>
          <w:bCs/>
        </w:rPr>
      </w:pPr>
    </w:p>
    <w:p w14:paraId="0E685944" w14:textId="77777777" w:rsidR="00D933B7" w:rsidRDefault="00D933B7" w:rsidP="00D933B7">
      <w:pPr>
        <w:sectPr w:rsidR="00D933B7" w:rsidSect="00D933B7">
          <w:headerReference w:type="even" r:id="rId322"/>
          <w:headerReference w:type="default" r:id="rId323"/>
          <w:footerReference w:type="even" r:id="rId324"/>
          <w:footerReference w:type="default" r:id="rId325"/>
          <w:headerReference w:type="first" r:id="rId326"/>
          <w:footerReference w:type="first" r:id="rId327"/>
          <w:pgSz w:w="11906" w:h="16838"/>
          <w:pgMar w:top="1440" w:right="1133" w:bottom="1440" w:left="1134" w:header="708" w:footer="708" w:gutter="0"/>
          <w:cols w:space="708"/>
          <w:docGrid w:linePitch="360"/>
        </w:sectPr>
      </w:pPr>
    </w:p>
    <w:p w14:paraId="54352DB7" w14:textId="77777777" w:rsidR="00D933B7" w:rsidRPr="008E1150" w:rsidRDefault="00D933B7" w:rsidP="00D933B7">
      <w:pPr>
        <w:pStyle w:val="Heading1"/>
      </w:pPr>
      <w:bookmarkStart w:id="69" w:name="toc_sec_22"/>
      <w:bookmarkStart w:id="70" w:name="_Toc228976543"/>
      <w:bookmarkEnd w:id="69"/>
      <w:r>
        <w:t>C</w:t>
      </w:r>
      <w:r w:rsidRPr="00137E12">
        <w:t>ITIZENS, EQUALITY, RIGHTS AND VALUES PROGRAMME</w:t>
      </w:r>
      <w:bookmarkEnd w:id="70"/>
    </w:p>
    <w:p w14:paraId="17279F2C" w14:textId="08EE6962" w:rsidR="00D933B7" w:rsidRPr="008E1150"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8744" w:type="dxa"/>
        <w:jc w:val="left"/>
        <w:tblLayout w:type="fixed"/>
        <w:tblCellMar>
          <w:left w:w="115" w:type="dxa"/>
          <w:right w:w="115" w:type="dxa"/>
        </w:tblCellMar>
        <w:tblLook w:val="0200" w:firstRow="0" w:lastRow="0" w:firstColumn="0" w:lastColumn="0" w:noHBand="1" w:noVBand="0"/>
      </w:tblPr>
      <w:tblGrid>
        <w:gridCol w:w="2915"/>
        <w:gridCol w:w="2914"/>
        <w:gridCol w:w="2915"/>
      </w:tblGrid>
      <w:tr w:rsidR="00D933B7" w:rsidRPr="008E1150" w14:paraId="63B417A8" w14:textId="77777777">
        <w:trPr>
          <w:trHeight w:val="1629"/>
          <w:jc w:val="left"/>
        </w:trPr>
        <w:tc>
          <w:tcPr>
            <w:tcW w:w="2915" w:type="dxa"/>
          </w:tcPr>
          <w:p w14:paraId="66121EB8" w14:textId="77777777" w:rsidR="00D933B7" w:rsidRPr="001F2F66" w:rsidRDefault="00D933B7">
            <w:pPr>
              <w:pStyle w:val="paragraph"/>
              <w:spacing w:before="0" w:beforeAutospacing="0" w:after="0" w:afterAutospacing="0"/>
              <w:textAlignment w:val="baseline"/>
              <w:rPr>
                <w:rStyle w:val="normaltextrun"/>
                <w:rFonts w:ascii="EC Square Sans Cond Pro" w:hAnsi="EC Square Sans Cond Pro" w:cs="Segoe UI"/>
                <w:sz w:val="28"/>
                <w:szCs w:val="28"/>
                <w:lang w:val="en-GB"/>
              </w:rPr>
            </w:pPr>
            <w:r w:rsidRPr="001F2F66">
              <w:rPr>
                <w:rStyle w:val="normaltextrun"/>
                <w:rFonts w:ascii="EC Square Sans Cond Pro" w:hAnsi="EC Square Sans Cond Pro" w:cs="Segoe UI"/>
                <w:sz w:val="28"/>
                <w:szCs w:val="28"/>
                <w:lang w:val="en-GB"/>
              </w:rPr>
              <w:t>More than 6</w:t>
            </w:r>
            <w:r w:rsidRPr="001F2F66">
              <w:rPr>
                <w:rStyle w:val="normaltextrun"/>
                <w:rFonts w:ascii="Calibri" w:hAnsi="Calibri" w:cs="Calibri"/>
                <w:sz w:val="28"/>
                <w:szCs w:val="28"/>
                <w:lang w:val="en-GB"/>
              </w:rPr>
              <w:t> </w:t>
            </w:r>
            <w:r w:rsidRPr="001F2F66">
              <w:rPr>
                <w:rStyle w:val="normaltextrun"/>
                <w:rFonts w:ascii="EC Square Sans Cond Pro" w:hAnsi="EC Square Sans Cond Pro" w:cs="Segoe UI"/>
                <w:sz w:val="28"/>
                <w:szCs w:val="28"/>
                <w:lang w:val="en-GB"/>
              </w:rPr>
              <w:t>500</w:t>
            </w:r>
          </w:p>
          <w:p w14:paraId="60315A79" w14:textId="77777777" w:rsidR="00D933B7" w:rsidRPr="001F2F66" w:rsidRDefault="00D933B7">
            <w:pPr>
              <w:pStyle w:val="paragraph"/>
              <w:spacing w:before="0" w:beforeAutospacing="0" w:after="0" w:afterAutospacing="0"/>
              <w:textAlignment w:val="baseline"/>
              <w:rPr>
                <w:rStyle w:val="normaltextrun"/>
                <w:rFonts w:ascii="EC Square Sans Cond Pro" w:hAnsi="EC Square Sans Cond Pro"/>
                <w:sz w:val="28"/>
                <w:szCs w:val="28"/>
                <w:lang w:val="en-GB"/>
              </w:rPr>
            </w:pPr>
            <w:r w:rsidRPr="001F2F66">
              <w:rPr>
                <w:rStyle w:val="normaltextrun"/>
                <w:rFonts w:ascii="Calibri" w:hAnsi="Calibri" w:cs="Calibri"/>
                <w:lang w:val="en-GB"/>
              </w:rPr>
              <w:t> </w:t>
            </w:r>
          </w:p>
          <w:p w14:paraId="6068C7CB" w14:textId="77777777" w:rsidR="00D933B7" w:rsidRPr="00CD43DB" w:rsidRDefault="00D933B7">
            <w:pPr>
              <w:pStyle w:val="paragraph"/>
              <w:spacing w:before="0" w:beforeAutospacing="0" w:after="0" w:afterAutospacing="0"/>
              <w:textAlignment w:val="baseline"/>
            </w:pPr>
            <w:r>
              <w:rPr>
                <w:rStyle w:val="normaltextrun"/>
                <w:rFonts w:ascii="EC Square Sans Cond Pro" w:hAnsi="EC Square Sans Cond Pro" w:cs="Segoe UI"/>
                <w:lang w:val="en-GB"/>
              </w:rPr>
              <w:t>civil-society organisations have been supported by the citizens, equality,</w:t>
            </w:r>
            <w:r>
              <w:rPr>
                <w:rStyle w:val="normaltextrun"/>
                <w:rFonts w:ascii="Calibri" w:hAnsi="Calibri" w:cs="Calibri"/>
                <w:lang w:val="en-GB"/>
              </w:rPr>
              <w:t xml:space="preserve"> </w:t>
            </w:r>
            <w:r>
              <w:rPr>
                <w:rStyle w:val="normaltextrun"/>
                <w:rFonts w:ascii="EC Square Sans Cond Pro" w:hAnsi="EC Square Sans Cond Pro" w:cs="Segoe UI"/>
                <w:lang w:val="en-GB"/>
              </w:rPr>
              <w:t>rights</w:t>
            </w:r>
            <w:r>
              <w:rPr>
                <w:rStyle w:val="normaltextrun"/>
                <w:rFonts w:ascii="Calibri" w:hAnsi="Calibri" w:cs="Calibri"/>
                <w:lang w:val="en-GB"/>
              </w:rPr>
              <w:t xml:space="preserve"> </w:t>
            </w:r>
            <w:r>
              <w:rPr>
                <w:rStyle w:val="normaltextrun"/>
                <w:rFonts w:ascii="EC Square Sans Cond Pro" w:hAnsi="EC Square Sans Cond Pro" w:cs="Segoe UI"/>
                <w:lang w:val="en-GB"/>
              </w:rPr>
              <w:t>and values programme since 2021.</w:t>
            </w:r>
          </w:p>
        </w:tc>
        <w:tc>
          <w:tcPr>
            <w:cnfStyle w:val="000001000000" w:firstRow="0" w:lastRow="0" w:firstColumn="0" w:lastColumn="0" w:oddVBand="0" w:evenVBand="1" w:oddHBand="0" w:evenHBand="0" w:firstRowFirstColumn="0" w:firstRowLastColumn="0" w:lastRowFirstColumn="0" w:lastRowLastColumn="0"/>
            <w:tcW w:w="2914" w:type="dxa"/>
          </w:tcPr>
          <w:p w14:paraId="2EC5AFE8" w14:textId="77777777" w:rsidR="00D933B7" w:rsidRPr="00CD43DB" w:rsidRDefault="00D933B7">
            <w:pPr>
              <w:pStyle w:val="paragraph"/>
              <w:spacing w:before="0" w:beforeAutospacing="0" w:after="0" w:afterAutospacing="0"/>
              <w:textAlignment w:val="baseline"/>
              <w:rPr>
                <w:rStyle w:val="eop"/>
                <w:rFonts w:ascii="Calibri" w:eastAsiaTheme="majorEastAsia" w:hAnsi="Calibri" w:cs="Calibri"/>
                <w:sz w:val="28"/>
                <w:szCs w:val="28"/>
              </w:rPr>
            </w:pPr>
            <w:r w:rsidRPr="001F2F66">
              <w:rPr>
                <w:rStyle w:val="normaltextrun"/>
                <w:rFonts w:ascii="EC Square Sans Cond Pro" w:hAnsi="EC Square Sans Cond Pro" w:cs="Segoe UI"/>
                <w:sz w:val="28"/>
                <w:szCs w:val="28"/>
                <w:lang w:val="en-GB"/>
              </w:rPr>
              <w:t>49</w:t>
            </w:r>
            <w:r>
              <w:rPr>
                <w:rStyle w:val="eop"/>
                <w:rFonts w:ascii="Calibri" w:eastAsiaTheme="majorEastAsia" w:hAnsi="Calibri" w:cs="Calibri"/>
                <w:sz w:val="28"/>
                <w:szCs w:val="28"/>
              </w:rPr>
              <w:t> </w:t>
            </w:r>
          </w:p>
          <w:p w14:paraId="70FA261A" w14:textId="77777777" w:rsidR="00D933B7" w:rsidRPr="00CD43DB" w:rsidRDefault="00D933B7">
            <w:pPr>
              <w:pStyle w:val="paragraph"/>
              <w:spacing w:before="0" w:beforeAutospacing="0" w:after="0" w:afterAutospacing="0"/>
              <w:textAlignment w:val="baseline"/>
              <w:rPr>
                <w:rFonts w:ascii="Segoe UI" w:hAnsi="Segoe UI" w:cs="Segoe UI"/>
                <w:sz w:val="18"/>
                <w:szCs w:val="18"/>
                <w:lang w:val="en-GB"/>
              </w:rPr>
            </w:pPr>
          </w:p>
          <w:p w14:paraId="4794B6F2" w14:textId="77777777" w:rsidR="00D933B7" w:rsidRPr="00CD43DB" w:rsidRDefault="00D933B7">
            <w:pPr>
              <w:pStyle w:val="paragraph"/>
              <w:spacing w:before="0" w:beforeAutospacing="0" w:after="0" w:afterAutospacing="0"/>
              <w:textAlignment w:val="baseline"/>
            </w:pPr>
            <w:r>
              <w:rPr>
                <w:rStyle w:val="normaltextrun"/>
                <w:rFonts w:ascii="EC Square Sans Cond Pro" w:hAnsi="EC Square Sans Cond Pro" w:cs="Segoe UI"/>
                <w:lang w:val="en-GB"/>
              </w:rPr>
              <w:t>European citizens’ initiatives were registered between 2021 and 2025.</w:t>
            </w:r>
          </w:p>
        </w:tc>
        <w:tc>
          <w:tcPr>
            <w:tcW w:w="2915" w:type="dxa"/>
            <w:tcBorders>
              <w:bottom w:val="single" w:sz="4" w:space="0" w:color="8C8C8C"/>
            </w:tcBorders>
          </w:tcPr>
          <w:p w14:paraId="2F3B335D" w14:textId="77777777" w:rsidR="00D933B7" w:rsidRPr="001F2F66" w:rsidRDefault="00D933B7">
            <w:pPr>
              <w:pStyle w:val="paragraph"/>
              <w:spacing w:before="0" w:beforeAutospacing="0" w:after="0" w:afterAutospacing="0"/>
              <w:textAlignment w:val="baseline"/>
              <w:cnfStyle w:val="000000000000" w:firstRow="0" w:lastRow="0" w:firstColumn="0" w:lastColumn="0" w:oddVBand="0" w:evenVBand="0" w:oddHBand="0" w:evenHBand="0" w:firstRowFirstColumn="0" w:firstRowLastColumn="0" w:lastRowFirstColumn="0" w:lastRowLastColumn="0"/>
              <w:rPr>
                <w:rStyle w:val="normaltextrun"/>
                <w:rFonts w:ascii="EC Square Sans Cond Pro" w:hAnsi="EC Square Sans Cond Pro" w:cs="Segoe UI"/>
                <w:sz w:val="28"/>
                <w:szCs w:val="28"/>
                <w:lang w:val="en-GB"/>
              </w:rPr>
            </w:pPr>
            <w:r w:rsidRPr="001F2F66">
              <w:rPr>
                <w:rStyle w:val="normaltextrun"/>
                <w:rFonts w:ascii="EC Square Sans Cond Pro" w:hAnsi="EC Square Sans Cond Pro" w:cs="Segoe UI"/>
                <w:sz w:val="28"/>
                <w:szCs w:val="28"/>
                <w:lang w:val="en-GB"/>
              </w:rPr>
              <w:t>At least 79</w:t>
            </w:r>
            <w:r w:rsidRPr="001F2F66">
              <w:rPr>
                <w:rStyle w:val="normaltextrun"/>
                <w:rFonts w:ascii="Calibri" w:hAnsi="Calibri" w:cs="Calibri"/>
                <w:sz w:val="28"/>
                <w:szCs w:val="28"/>
                <w:lang w:val="en-GB"/>
              </w:rPr>
              <w:t> </w:t>
            </w:r>
            <w:r w:rsidRPr="001F2F66">
              <w:rPr>
                <w:rStyle w:val="normaltextrun"/>
                <w:rFonts w:ascii="EC Square Sans Cond Pro" w:hAnsi="EC Square Sans Cond Pro" w:cs="Segoe UI"/>
                <w:sz w:val="28"/>
                <w:szCs w:val="28"/>
                <w:lang w:val="en-GB"/>
              </w:rPr>
              <w:t>million</w:t>
            </w:r>
          </w:p>
          <w:p w14:paraId="0D2E3B46" w14:textId="77777777" w:rsidR="00D933B7" w:rsidRPr="00CD43DB" w:rsidRDefault="00D933B7">
            <w:pPr>
              <w:pStyle w:val="paragraph"/>
              <w:spacing w:before="0" w:beforeAutospacing="0" w:after="0" w:afterAutospacing="0"/>
              <w:textAlignment w:val="baseline"/>
              <w:cnfStyle w:val="000000000000" w:firstRow="0" w:lastRow="0" w:firstColumn="0" w:lastColumn="0" w:oddVBand="0" w:evenVBand="0" w:oddHBand="0" w:evenHBand="0" w:firstRowFirstColumn="0" w:firstRowLastColumn="0" w:lastRowFirstColumn="0" w:lastRowLastColumn="0"/>
              <w:rPr>
                <w:rFonts w:ascii="Segoe UI" w:hAnsi="Segoe UI" w:cs="Segoe UI"/>
                <w:sz w:val="18"/>
                <w:szCs w:val="18"/>
                <w:lang w:val="en-GB"/>
              </w:rPr>
            </w:pPr>
            <w:r>
              <w:rPr>
                <w:rStyle w:val="eop"/>
                <w:rFonts w:ascii="Calibri" w:eastAsiaTheme="majorEastAsia" w:hAnsi="Calibri" w:cs="Calibri"/>
                <w:sz w:val="28"/>
                <w:szCs w:val="28"/>
              </w:rPr>
              <w:t> </w:t>
            </w:r>
          </w:p>
          <w:p w14:paraId="41A4A0A8" w14:textId="77777777" w:rsidR="00D933B7" w:rsidRPr="00CD43DB" w:rsidRDefault="00D933B7">
            <w:pPr>
              <w:spacing w:before="120"/>
              <w:cnfStyle w:val="000000000000" w:firstRow="0" w:lastRow="0" w:firstColumn="0" w:lastColumn="0" w:oddVBand="0" w:evenVBand="0" w:oddHBand="0" w:evenHBand="0" w:firstRowFirstColumn="0" w:firstRowLastColumn="0" w:lastRowFirstColumn="0" w:lastRowLastColumn="0"/>
            </w:pPr>
            <w:r>
              <w:rPr>
                <w:rStyle w:val="normaltextrun"/>
                <w:rFonts w:ascii="EC Square Sans Cond Pro" w:hAnsi="EC Square Sans Cond Pro"/>
              </w:rPr>
              <w:t>people are expected to be reached by 2021-2025</w:t>
            </w:r>
            <w:r>
              <w:rPr>
                <w:rStyle w:val="normaltextrun"/>
                <w:rFonts w:ascii="Calibri" w:hAnsi="Calibri" w:cs="Calibri"/>
              </w:rPr>
              <w:t xml:space="preserve"> </w:t>
            </w:r>
            <w:r>
              <w:rPr>
                <w:rStyle w:val="normaltextrun"/>
                <w:rFonts w:ascii="EC Square Sans Cond Pro" w:hAnsi="EC Square Sans Cond Pro"/>
              </w:rPr>
              <w:t>citizens, equality,</w:t>
            </w:r>
            <w:r>
              <w:rPr>
                <w:rStyle w:val="normaltextrun"/>
                <w:rFonts w:ascii="EC Square Sans Cond Pro" w:hAnsi="EC Square Sans Cond Pro" w:cs="Segoe UI"/>
              </w:rPr>
              <w:t xml:space="preserve"> </w:t>
            </w:r>
            <w:r>
              <w:rPr>
                <w:rStyle w:val="normaltextrun"/>
                <w:rFonts w:ascii="EC Square Sans Cond Pro" w:hAnsi="EC Square Sans Cond Pro"/>
              </w:rPr>
              <w:t>rights</w:t>
            </w:r>
            <w:r>
              <w:rPr>
                <w:rStyle w:val="normaltextrun"/>
                <w:rFonts w:ascii="Calibri" w:hAnsi="Calibri" w:cs="Calibri"/>
              </w:rPr>
              <w:t xml:space="preserve"> </w:t>
            </w:r>
            <w:r>
              <w:rPr>
                <w:rStyle w:val="normaltextrun"/>
                <w:rFonts w:ascii="EC Square Sans Cond Pro" w:hAnsi="EC Square Sans Cond Pro"/>
              </w:rPr>
              <w:t>and values programme projects.</w:t>
            </w:r>
          </w:p>
        </w:tc>
      </w:tr>
      <w:tr w:rsidR="00D933B7" w:rsidRPr="008E1150" w14:paraId="61FFE341" w14:textId="77777777">
        <w:trPr>
          <w:trHeight w:val="1063"/>
          <w:jc w:val="left"/>
        </w:trPr>
        <w:tc>
          <w:tcPr>
            <w:tcW w:w="2915" w:type="dxa"/>
          </w:tcPr>
          <w:p w14:paraId="0EFC84F1" w14:textId="77777777" w:rsidR="00D933B7" w:rsidRPr="001F2F66" w:rsidRDefault="00D933B7">
            <w:pPr>
              <w:pStyle w:val="paragraph"/>
              <w:spacing w:before="0" w:beforeAutospacing="0" w:after="0" w:afterAutospacing="0"/>
              <w:textAlignment w:val="baseline"/>
              <w:rPr>
                <w:rStyle w:val="normaltextrun"/>
                <w:rFonts w:ascii="EC Square Sans Cond Pro" w:hAnsi="EC Square Sans Cond Pro" w:cs="Segoe UI"/>
                <w:sz w:val="28"/>
                <w:szCs w:val="28"/>
                <w:lang w:val="en-GB"/>
              </w:rPr>
            </w:pPr>
            <w:r w:rsidRPr="001F2F66">
              <w:rPr>
                <w:rStyle w:val="normaltextrun"/>
                <w:rFonts w:ascii="EC Square Sans Cond Pro" w:hAnsi="EC Square Sans Cond Pro" w:cs="Segoe UI"/>
                <w:sz w:val="28"/>
                <w:szCs w:val="28"/>
                <w:lang w:val="en-GB"/>
              </w:rPr>
              <w:t>More than 2</w:t>
            </w:r>
            <w:r w:rsidRPr="001F2F66">
              <w:rPr>
                <w:rStyle w:val="normaltextrun"/>
                <w:rFonts w:ascii="Calibri" w:hAnsi="Calibri" w:cs="Calibri"/>
                <w:sz w:val="28"/>
                <w:szCs w:val="28"/>
                <w:lang w:val="en-GB"/>
              </w:rPr>
              <w:t> </w:t>
            </w:r>
            <w:r w:rsidRPr="001F2F66">
              <w:rPr>
                <w:rStyle w:val="normaltextrun"/>
                <w:rFonts w:ascii="EC Square Sans Cond Pro" w:hAnsi="EC Square Sans Cond Pro" w:cs="Segoe UI"/>
                <w:sz w:val="28"/>
                <w:szCs w:val="28"/>
                <w:lang w:val="en-GB"/>
              </w:rPr>
              <w:t>000</w:t>
            </w:r>
          </w:p>
          <w:p w14:paraId="0884BD2A" w14:textId="77777777" w:rsidR="00D933B7" w:rsidRPr="001F2F66" w:rsidRDefault="00D933B7">
            <w:pPr>
              <w:pStyle w:val="paragraph"/>
              <w:spacing w:before="0" w:beforeAutospacing="0" w:after="0" w:afterAutospacing="0"/>
              <w:textAlignment w:val="baseline"/>
              <w:rPr>
                <w:rStyle w:val="normaltextrun"/>
                <w:rFonts w:ascii="EC Square Sans Cond Pro" w:hAnsi="EC Square Sans Cond Pro"/>
                <w:sz w:val="28"/>
                <w:szCs w:val="28"/>
                <w:lang w:val="en-GB"/>
              </w:rPr>
            </w:pPr>
          </w:p>
          <w:p w14:paraId="67599CCB" w14:textId="77777777" w:rsidR="00D933B7" w:rsidRPr="00CD43DB" w:rsidRDefault="00D933B7">
            <w:pPr>
              <w:spacing w:before="120"/>
            </w:pPr>
            <w:r>
              <w:rPr>
                <w:rStyle w:val="normaltextrun"/>
                <w:rFonts w:ascii="EC Square Sans Cond Pro" w:hAnsi="EC Square Sans Cond Pro"/>
              </w:rPr>
              <w:t xml:space="preserve">projects </w:t>
            </w:r>
            <w:r>
              <w:rPr>
                <w:rStyle w:val="normaltextrun"/>
                <w:rFonts w:ascii="EC Square Sans Cond Pro" w:hAnsi="EC Square Sans Cond Pro" w:cs="Segoe UI"/>
              </w:rPr>
              <w:t xml:space="preserve">were </w:t>
            </w:r>
            <w:r>
              <w:rPr>
                <w:rStyle w:val="normaltextrun"/>
                <w:rFonts w:ascii="EC Square Sans Cond Pro" w:hAnsi="EC Square Sans Cond Pro"/>
              </w:rPr>
              <w:t>funded between 2021 and 2025</w:t>
            </w:r>
            <w:r>
              <w:rPr>
                <w:rStyle w:val="eop"/>
                <w:rFonts w:ascii="Calibri" w:hAnsi="Calibri" w:cs="Calibri"/>
              </w:rPr>
              <w:t>.</w:t>
            </w:r>
          </w:p>
        </w:tc>
        <w:tc>
          <w:tcPr>
            <w:cnfStyle w:val="000001000000" w:firstRow="0" w:lastRow="0" w:firstColumn="0" w:lastColumn="0" w:oddVBand="0" w:evenVBand="1" w:oddHBand="0" w:evenHBand="0" w:firstRowFirstColumn="0" w:firstRowLastColumn="0" w:lastRowFirstColumn="0" w:lastRowLastColumn="0"/>
            <w:tcW w:w="2914" w:type="dxa"/>
          </w:tcPr>
          <w:p w14:paraId="73E0FBD9" w14:textId="77777777" w:rsidR="00D933B7" w:rsidRPr="00CD43DB" w:rsidRDefault="00D933B7">
            <w:pPr>
              <w:spacing w:before="120" w:after="120"/>
              <w:rPr>
                <w:sz w:val="28"/>
                <w:szCs w:val="28"/>
              </w:rPr>
            </w:pPr>
            <w:r w:rsidRPr="001F2F66">
              <w:rPr>
                <w:sz w:val="28"/>
                <w:szCs w:val="28"/>
              </w:rPr>
              <w:t>93.4%</w:t>
            </w:r>
            <w:r>
              <w:rPr>
                <w:rFonts w:ascii="Calibri" w:hAnsi="Calibri" w:cs="Calibri"/>
                <w:sz w:val="28"/>
                <w:szCs w:val="28"/>
              </w:rPr>
              <w:t> </w:t>
            </w:r>
          </w:p>
          <w:p w14:paraId="192AA773" w14:textId="77777777" w:rsidR="00D933B7" w:rsidRPr="00CD43DB" w:rsidRDefault="00D933B7">
            <w:pPr>
              <w:spacing w:before="120"/>
            </w:pPr>
            <w:r>
              <w:t>of participants assessed the events in</w:t>
            </w:r>
            <w:r>
              <w:rPr>
                <w:rFonts w:ascii="Calibri" w:hAnsi="Calibri" w:cs="Calibri"/>
              </w:rPr>
              <w:t xml:space="preserve"> </w:t>
            </w:r>
            <w:r>
              <w:t>which they</w:t>
            </w:r>
            <w:r>
              <w:rPr>
                <w:rFonts w:ascii="Calibri" w:hAnsi="Calibri" w:cs="Calibri"/>
              </w:rPr>
              <w:t xml:space="preserve"> </w:t>
            </w:r>
            <w:r>
              <w:t>participated</w:t>
            </w:r>
            <w:r>
              <w:rPr>
                <w:rFonts w:ascii="Calibri" w:hAnsi="Calibri" w:cs="Calibri"/>
              </w:rPr>
              <w:t xml:space="preserve"> </w:t>
            </w:r>
            <w:r>
              <w:t>in</w:t>
            </w:r>
            <w:r>
              <w:rPr>
                <w:rFonts w:ascii="Calibri" w:hAnsi="Calibri" w:cs="Calibri"/>
              </w:rPr>
              <w:t xml:space="preserve"> </w:t>
            </w:r>
            <w:r>
              <w:t>2025</w:t>
            </w:r>
            <w:r>
              <w:rPr>
                <w:rFonts w:ascii="Calibri" w:hAnsi="Calibri" w:cs="Calibri"/>
              </w:rPr>
              <w:t xml:space="preserve"> </w:t>
            </w:r>
            <w:r>
              <w:t>as good or</w:t>
            </w:r>
            <w:r>
              <w:rPr>
                <w:rFonts w:ascii="Calibri" w:hAnsi="Calibri" w:cs="Calibri"/>
              </w:rPr>
              <w:t xml:space="preserve"> </w:t>
            </w:r>
            <w:r>
              <w:t>very good</w:t>
            </w:r>
            <w:r>
              <w:rPr>
                <w:rFonts w:ascii="Calibri" w:hAnsi="Calibri" w:cs="Calibri"/>
              </w:rPr>
              <w:t>.</w:t>
            </w:r>
          </w:p>
        </w:tc>
        <w:tc>
          <w:tcPr>
            <w:tcW w:w="2915" w:type="dxa"/>
            <w:tcBorders>
              <w:bottom w:val="single" w:sz="4" w:space="0" w:color="8C8C8C"/>
            </w:tcBorders>
          </w:tcPr>
          <w:p w14:paraId="1466A4BF" w14:textId="77777777" w:rsidR="00D933B7" w:rsidRPr="00CD43DB" w:rsidRDefault="00D933B7">
            <w:pPr>
              <w:pStyle w:val="paragraph"/>
              <w:spacing w:before="0" w:beforeAutospacing="0" w:after="0" w:afterAutospacing="0"/>
              <w:textAlignment w:val="baseline"/>
              <w:cnfStyle w:val="000000000000" w:firstRow="0" w:lastRow="0" w:firstColumn="0" w:lastColumn="0" w:oddVBand="0" w:evenVBand="0" w:oddHBand="0" w:evenHBand="0" w:firstRowFirstColumn="0" w:firstRowLastColumn="0" w:lastRowFirstColumn="0" w:lastRowLastColumn="0"/>
              <w:rPr>
                <w:rStyle w:val="eop"/>
                <w:rFonts w:ascii="Calibri" w:eastAsiaTheme="majorEastAsia" w:hAnsi="Calibri" w:cs="Calibri"/>
                <w:sz w:val="28"/>
                <w:szCs w:val="28"/>
              </w:rPr>
            </w:pPr>
            <w:r w:rsidRPr="001F2F66">
              <w:rPr>
                <w:rStyle w:val="normaltextrun"/>
                <w:rFonts w:ascii="EC Square Sans Cond Pro" w:hAnsi="EC Square Sans Cond Pro" w:cs="Segoe UI"/>
                <w:sz w:val="28"/>
                <w:szCs w:val="28"/>
                <w:lang w:val="en-GB"/>
              </w:rPr>
              <w:t>62</w:t>
            </w:r>
            <w:r w:rsidRPr="001F2F66">
              <w:rPr>
                <w:rStyle w:val="normaltextrun"/>
                <w:rFonts w:ascii="Calibri" w:hAnsi="Calibri" w:cs="Calibri"/>
                <w:sz w:val="28"/>
                <w:szCs w:val="28"/>
                <w:lang w:val="en-GB"/>
              </w:rPr>
              <w:t xml:space="preserve"> </w:t>
            </w:r>
          </w:p>
          <w:p w14:paraId="40CAEF2E" w14:textId="77777777" w:rsidR="00D933B7" w:rsidRPr="00CD43DB" w:rsidRDefault="00D933B7">
            <w:pPr>
              <w:pStyle w:val="paragraph"/>
              <w:spacing w:before="0" w:beforeAutospacing="0" w:after="0" w:afterAutospacing="0"/>
              <w:textAlignment w:val="baseline"/>
              <w:cnfStyle w:val="000000000000" w:firstRow="0" w:lastRow="0" w:firstColumn="0" w:lastColumn="0" w:oddVBand="0" w:evenVBand="0" w:oddHBand="0" w:evenHBand="0" w:firstRowFirstColumn="0" w:firstRowLastColumn="0" w:lastRowFirstColumn="0" w:lastRowLastColumn="0"/>
              <w:rPr>
                <w:rFonts w:ascii="Segoe UI" w:hAnsi="Segoe UI" w:cs="Segoe UI"/>
                <w:sz w:val="18"/>
                <w:szCs w:val="18"/>
                <w:lang w:val="en-GB"/>
              </w:rPr>
            </w:pPr>
          </w:p>
          <w:p w14:paraId="44468F9A" w14:textId="77777777" w:rsidR="00D933B7" w:rsidRPr="00CD43DB" w:rsidRDefault="00D933B7">
            <w:pPr>
              <w:spacing w:before="120"/>
              <w:cnfStyle w:val="000000000000" w:firstRow="0" w:lastRow="0" w:firstColumn="0" w:lastColumn="0" w:oddVBand="0" w:evenVBand="0" w:oddHBand="0" w:evenHBand="0" w:firstRowFirstColumn="0" w:firstRowLastColumn="0" w:lastRowFirstColumn="0" w:lastRowLastColumn="0"/>
            </w:pPr>
            <w:r>
              <w:rPr>
                <w:rStyle w:val="normaltextrun"/>
                <w:rFonts w:ascii="EC Square Sans Cond Pro" w:hAnsi="EC Square Sans Cond Pro"/>
              </w:rPr>
              <w:t>calls for proposals took place between 2021 and 2025</w:t>
            </w:r>
            <w:r>
              <w:t>.</w:t>
            </w:r>
          </w:p>
        </w:tc>
      </w:tr>
    </w:tbl>
    <w:p w14:paraId="30BE2C6D" w14:textId="77777777" w:rsidR="00D933B7" w:rsidRPr="008E1150"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0ABB1616" w14:textId="77777777" w:rsidR="00D933B7" w:rsidRPr="008E1150"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464AFE38" w14:textId="77777777" w:rsidR="00D933B7" w:rsidRPr="008E1150"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460774F9" w14:textId="77777777" w:rsidR="00D933B7" w:rsidRPr="008E1150"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271F4B00" w14:textId="77777777" w:rsidR="00D933B7" w:rsidRPr="008E1150"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8E1150" w14:paraId="7F28ECBC"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768D10F8" w14:textId="77777777" w:rsidR="00D933B7" w:rsidRPr="008E1150"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1CD0EF5C"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67B5A3E"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541AA62"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3322B60"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6B6B714"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A9A2C65"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7A5E605"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2764B06"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8E1150" w14:paraId="404698FC" w14:textId="77777777">
        <w:trPr>
          <w:trHeight w:val="300"/>
        </w:trPr>
        <w:tc>
          <w:tcPr>
            <w:tcW w:w="2085" w:type="dxa"/>
            <w:tcBorders>
              <w:top w:val="single" w:sz="6" w:space="0" w:color="8C8C8C"/>
              <w:left w:val="nil"/>
              <w:bottom w:val="single" w:sz="6" w:space="0" w:color="8C8C8C"/>
              <w:right w:val="nil"/>
            </w:tcBorders>
            <w:vAlign w:val="center"/>
            <w:hideMark/>
          </w:tcPr>
          <w:p w14:paraId="600ED40B" w14:textId="77777777" w:rsidR="00D933B7" w:rsidRPr="008E1150"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33E98BA1" w14:textId="77777777" w:rsidR="00D933B7" w:rsidRPr="008E1150" w:rsidRDefault="00D933B7">
            <w:pPr>
              <w:spacing w:after="0" w:line="240" w:lineRule="auto"/>
              <w:jc w:val="right"/>
              <w:textAlignment w:val="baseline"/>
              <w:rPr>
                <w:rFonts w:ascii="Times New Roman" w:hAnsi="Times New Roman"/>
                <w:lang w:eastAsia="en-IE"/>
              </w:rPr>
            </w:pPr>
            <w:r>
              <w:t xml:space="preserve"> 98.9</w:t>
            </w:r>
          </w:p>
        </w:tc>
        <w:tc>
          <w:tcPr>
            <w:tcW w:w="930" w:type="dxa"/>
            <w:tcBorders>
              <w:top w:val="single" w:sz="6" w:space="0" w:color="8C8C8C"/>
              <w:left w:val="nil"/>
              <w:bottom w:val="single" w:sz="6" w:space="0" w:color="8C8C8C"/>
              <w:right w:val="nil"/>
            </w:tcBorders>
            <w:hideMark/>
          </w:tcPr>
          <w:p w14:paraId="219E6CF7" w14:textId="77777777" w:rsidR="00D933B7" w:rsidRPr="008E1150" w:rsidRDefault="00D933B7">
            <w:pPr>
              <w:spacing w:after="0" w:line="240" w:lineRule="auto"/>
              <w:jc w:val="right"/>
              <w:textAlignment w:val="baseline"/>
              <w:rPr>
                <w:rFonts w:ascii="Times New Roman" w:hAnsi="Times New Roman"/>
                <w:lang w:eastAsia="en-IE"/>
              </w:rPr>
            </w:pPr>
            <w:r>
              <w:t xml:space="preserve"> 214.9</w:t>
            </w:r>
          </w:p>
        </w:tc>
        <w:tc>
          <w:tcPr>
            <w:tcW w:w="930" w:type="dxa"/>
            <w:tcBorders>
              <w:top w:val="single" w:sz="6" w:space="0" w:color="8C8C8C"/>
              <w:left w:val="nil"/>
              <w:bottom w:val="single" w:sz="6" w:space="0" w:color="8C8C8C"/>
              <w:right w:val="nil"/>
            </w:tcBorders>
            <w:hideMark/>
          </w:tcPr>
          <w:p w14:paraId="55C71286" w14:textId="77777777" w:rsidR="00D933B7" w:rsidRPr="008E1150" w:rsidRDefault="00D933B7">
            <w:pPr>
              <w:spacing w:after="0" w:line="240" w:lineRule="auto"/>
              <w:jc w:val="right"/>
              <w:textAlignment w:val="baseline"/>
              <w:rPr>
                <w:rFonts w:ascii="Times New Roman" w:hAnsi="Times New Roman"/>
                <w:lang w:eastAsia="en-IE"/>
              </w:rPr>
            </w:pPr>
            <w:r>
              <w:t xml:space="preserve"> 214.3</w:t>
            </w:r>
          </w:p>
        </w:tc>
        <w:tc>
          <w:tcPr>
            <w:tcW w:w="930" w:type="dxa"/>
            <w:tcBorders>
              <w:top w:val="single" w:sz="6" w:space="0" w:color="8C8C8C"/>
              <w:left w:val="nil"/>
              <w:bottom w:val="single" w:sz="6" w:space="0" w:color="8C8C8C"/>
              <w:right w:val="nil"/>
            </w:tcBorders>
            <w:hideMark/>
          </w:tcPr>
          <w:p w14:paraId="511E93DE" w14:textId="77777777" w:rsidR="00D933B7" w:rsidRPr="008E1150" w:rsidRDefault="00D933B7">
            <w:pPr>
              <w:spacing w:after="0" w:line="240" w:lineRule="auto"/>
              <w:jc w:val="right"/>
              <w:textAlignment w:val="baseline"/>
              <w:rPr>
                <w:rFonts w:ascii="Times New Roman" w:hAnsi="Times New Roman"/>
                <w:lang w:eastAsia="en-IE"/>
              </w:rPr>
            </w:pPr>
            <w:r>
              <w:t xml:space="preserve"> 218.6</w:t>
            </w:r>
          </w:p>
        </w:tc>
        <w:tc>
          <w:tcPr>
            <w:tcW w:w="930" w:type="dxa"/>
            <w:tcBorders>
              <w:top w:val="single" w:sz="6" w:space="0" w:color="8C8C8C"/>
              <w:left w:val="nil"/>
              <w:bottom w:val="single" w:sz="6" w:space="0" w:color="8C8C8C"/>
              <w:right w:val="nil"/>
            </w:tcBorders>
            <w:hideMark/>
          </w:tcPr>
          <w:p w14:paraId="1D1B88C9" w14:textId="77777777" w:rsidR="00D933B7" w:rsidRPr="008E1150" w:rsidRDefault="00D933B7">
            <w:pPr>
              <w:spacing w:after="0" w:line="240" w:lineRule="auto"/>
              <w:jc w:val="right"/>
              <w:textAlignment w:val="baseline"/>
              <w:rPr>
                <w:rFonts w:ascii="Times New Roman" w:hAnsi="Times New Roman"/>
                <w:lang w:eastAsia="en-IE"/>
              </w:rPr>
            </w:pPr>
            <w:r>
              <w:t xml:space="preserve"> 237.7</w:t>
            </w:r>
          </w:p>
        </w:tc>
        <w:tc>
          <w:tcPr>
            <w:tcW w:w="930" w:type="dxa"/>
            <w:tcBorders>
              <w:top w:val="single" w:sz="6" w:space="0" w:color="8C8C8C"/>
              <w:left w:val="nil"/>
              <w:bottom w:val="single" w:sz="6" w:space="0" w:color="8C8C8C"/>
              <w:right w:val="nil"/>
            </w:tcBorders>
            <w:hideMark/>
          </w:tcPr>
          <w:p w14:paraId="445B5864" w14:textId="77777777" w:rsidR="00D933B7" w:rsidRPr="008E1150" w:rsidRDefault="00D933B7">
            <w:pPr>
              <w:spacing w:after="0" w:line="240" w:lineRule="auto"/>
              <w:jc w:val="right"/>
              <w:textAlignment w:val="baseline"/>
              <w:rPr>
                <w:rFonts w:ascii="Times New Roman" w:hAnsi="Times New Roman"/>
                <w:lang w:eastAsia="en-IE"/>
              </w:rPr>
            </w:pPr>
            <w:r>
              <w:t xml:space="preserve"> 291.9</w:t>
            </w:r>
          </w:p>
        </w:tc>
        <w:tc>
          <w:tcPr>
            <w:tcW w:w="930" w:type="dxa"/>
            <w:tcBorders>
              <w:top w:val="single" w:sz="6" w:space="0" w:color="8C8C8C"/>
              <w:left w:val="nil"/>
              <w:bottom w:val="single" w:sz="6" w:space="0" w:color="8C8C8C"/>
              <w:right w:val="nil"/>
            </w:tcBorders>
            <w:hideMark/>
          </w:tcPr>
          <w:p w14:paraId="7F5AD834" w14:textId="77777777" w:rsidR="00D933B7" w:rsidRPr="008E1150" w:rsidRDefault="00D933B7">
            <w:pPr>
              <w:spacing w:after="0" w:line="240" w:lineRule="auto"/>
              <w:jc w:val="right"/>
              <w:textAlignment w:val="baseline"/>
              <w:rPr>
                <w:rFonts w:ascii="Times New Roman" w:hAnsi="Times New Roman"/>
                <w:lang w:eastAsia="en-IE"/>
              </w:rPr>
            </w:pPr>
            <w:r>
              <w:t xml:space="preserve"> 311.9</w:t>
            </w:r>
          </w:p>
        </w:tc>
        <w:tc>
          <w:tcPr>
            <w:tcW w:w="930" w:type="dxa"/>
            <w:tcBorders>
              <w:top w:val="single" w:sz="6" w:space="0" w:color="8C8C8C"/>
              <w:left w:val="nil"/>
              <w:bottom w:val="single" w:sz="6" w:space="0" w:color="8C8C8C"/>
              <w:right w:val="nil"/>
            </w:tcBorders>
            <w:hideMark/>
          </w:tcPr>
          <w:p w14:paraId="5B2547F6" w14:textId="77777777" w:rsidR="00D933B7" w:rsidRPr="008E1150" w:rsidRDefault="00D933B7">
            <w:pPr>
              <w:spacing w:after="0" w:line="240" w:lineRule="auto"/>
              <w:jc w:val="right"/>
              <w:textAlignment w:val="baseline"/>
              <w:rPr>
                <w:rFonts w:ascii="Times New Roman" w:hAnsi="Times New Roman"/>
                <w:lang w:eastAsia="en-IE"/>
              </w:rPr>
            </w:pPr>
            <w:r>
              <w:t>1 588.3</w:t>
            </w:r>
          </w:p>
        </w:tc>
      </w:tr>
      <w:tr w:rsidR="00D933B7" w:rsidRPr="008E1150" w14:paraId="6B2E1CF3"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6F67D59C" w14:textId="77777777" w:rsidR="00D933B7" w:rsidRPr="008E1150"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7D7AA83F"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5956C59"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06A8F17"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3002965"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840B878"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5F1B6F4"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5047393"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6D2AC70"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r>
      <w:tr w:rsidR="00D933B7" w:rsidRPr="008E1150" w14:paraId="1BD68DE1" w14:textId="77777777">
        <w:trPr>
          <w:trHeight w:val="300"/>
        </w:trPr>
        <w:tc>
          <w:tcPr>
            <w:tcW w:w="2085" w:type="dxa"/>
            <w:tcBorders>
              <w:top w:val="single" w:sz="6" w:space="0" w:color="8C8C8C"/>
              <w:left w:val="nil"/>
              <w:bottom w:val="single" w:sz="6" w:space="0" w:color="8C8C8C"/>
              <w:right w:val="nil"/>
            </w:tcBorders>
            <w:vAlign w:val="center"/>
            <w:hideMark/>
          </w:tcPr>
          <w:p w14:paraId="6319956E" w14:textId="77777777" w:rsidR="00D933B7" w:rsidRPr="008E1150"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6786803D"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DF297DA"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4EB84B0E"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F242F28"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7A31C78D"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62C16B00"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132C5BA"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3D84B8A"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r>
      <w:tr w:rsidR="00D933B7" w:rsidRPr="008E1150" w14:paraId="1A9A534A"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110DB2AE" w14:textId="77777777" w:rsidR="00D933B7" w:rsidRPr="008E1150"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558C6AB1" w14:textId="77777777" w:rsidR="00D933B7" w:rsidRPr="008E1150" w:rsidRDefault="00D933B7">
            <w:pPr>
              <w:spacing w:after="0" w:line="240" w:lineRule="auto"/>
              <w:jc w:val="right"/>
              <w:textAlignment w:val="baseline"/>
              <w:rPr>
                <w:rFonts w:ascii="Times New Roman" w:hAnsi="Times New Roman"/>
                <w:lang w:eastAsia="en-IE"/>
              </w:rPr>
            </w:pPr>
            <w:r>
              <w:t xml:space="preserve"> 0.1</w:t>
            </w:r>
          </w:p>
        </w:tc>
        <w:tc>
          <w:tcPr>
            <w:tcW w:w="930" w:type="dxa"/>
            <w:tcBorders>
              <w:top w:val="single" w:sz="6" w:space="0" w:color="8C8C8C"/>
              <w:left w:val="nil"/>
              <w:bottom w:val="single" w:sz="6" w:space="0" w:color="8C8C8C"/>
              <w:right w:val="nil"/>
            </w:tcBorders>
            <w:shd w:val="clear" w:color="auto" w:fill="F2F2F2"/>
            <w:hideMark/>
          </w:tcPr>
          <w:p w14:paraId="06E5EBF6"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D99DFCF"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32BDED1" w14:textId="77777777" w:rsidR="00D933B7" w:rsidRPr="008E1150" w:rsidRDefault="00D933B7">
            <w:pPr>
              <w:spacing w:after="0" w:line="240" w:lineRule="auto"/>
              <w:jc w:val="right"/>
              <w:textAlignment w:val="baseline"/>
              <w:rPr>
                <w:rFonts w:ascii="Times New Roman" w:hAnsi="Times New Roman"/>
                <w:lang w:eastAsia="en-IE"/>
              </w:rPr>
            </w:pPr>
            <w:r>
              <w:t xml:space="preserve"> 0.4</w:t>
            </w:r>
          </w:p>
        </w:tc>
        <w:tc>
          <w:tcPr>
            <w:tcW w:w="930" w:type="dxa"/>
            <w:tcBorders>
              <w:top w:val="single" w:sz="6" w:space="0" w:color="8C8C8C"/>
              <w:left w:val="nil"/>
              <w:bottom w:val="single" w:sz="6" w:space="0" w:color="8C8C8C"/>
              <w:right w:val="nil"/>
            </w:tcBorders>
            <w:shd w:val="clear" w:color="auto" w:fill="F2F2F2"/>
            <w:hideMark/>
          </w:tcPr>
          <w:p w14:paraId="550FD0DD" w14:textId="77777777" w:rsidR="00D933B7" w:rsidRPr="008E1150" w:rsidRDefault="00D933B7">
            <w:pPr>
              <w:spacing w:after="0" w:line="240" w:lineRule="auto"/>
              <w:jc w:val="right"/>
              <w:textAlignment w:val="baseline"/>
              <w:rPr>
                <w:rFonts w:ascii="Times New Roman" w:hAnsi="Times New Roman"/>
                <w:lang w:eastAsia="en-IE"/>
              </w:rPr>
            </w:pPr>
            <w:r>
              <w:t xml:space="preserve"> 0.3</w:t>
            </w:r>
          </w:p>
        </w:tc>
        <w:tc>
          <w:tcPr>
            <w:tcW w:w="930" w:type="dxa"/>
            <w:tcBorders>
              <w:top w:val="single" w:sz="6" w:space="0" w:color="8C8C8C"/>
              <w:left w:val="nil"/>
              <w:bottom w:val="single" w:sz="6" w:space="0" w:color="8C8C8C"/>
              <w:right w:val="nil"/>
            </w:tcBorders>
            <w:shd w:val="clear" w:color="auto" w:fill="F2F2F2"/>
            <w:hideMark/>
          </w:tcPr>
          <w:p w14:paraId="5ACC9F6D"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70CFD13"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855B1FF" w14:textId="77777777" w:rsidR="00D933B7" w:rsidRPr="008E1150" w:rsidRDefault="00D933B7">
            <w:pPr>
              <w:spacing w:after="0" w:line="240" w:lineRule="auto"/>
              <w:jc w:val="right"/>
              <w:textAlignment w:val="baseline"/>
              <w:rPr>
                <w:rFonts w:ascii="Times New Roman" w:hAnsi="Times New Roman"/>
                <w:lang w:eastAsia="en-IE"/>
              </w:rPr>
            </w:pPr>
            <w:r>
              <w:t xml:space="preserve"> 0.8</w:t>
            </w:r>
          </w:p>
        </w:tc>
      </w:tr>
      <w:tr w:rsidR="00D933B7" w:rsidRPr="008E1150" w14:paraId="783D7854" w14:textId="77777777">
        <w:trPr>
          <w:trHeight w:val="300"/>
        </w:trPr>
        <w:tc>
          <w:tcPr>
            <w:tcW w:w="2085" w:type="dxa"/>
            <w:tcBorders>
              <w:top w:val="single" w:sz="6" w:space="0" w:color="8C8C8C"/>
              <w:left w:val="nil"/>
              <w:bottom w:val="single" w:sz="6" w:space="0" w:color="8C8C8C"/>
              <w:right w:val="nil"/>
            </w:tcBorders>
            <w:vAlign w:val="center"/>
            <w:hideMark/>
          </w:tcPr>
          <w:p w14:paraId="2D79F495" w14:textId="77777777" w:rsidR="00D933B7" w:rsidRPr="008E1150"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3AA8C289" w14:textId="77777777" w:rsidR="00D933B7" w:rsidRPr="00AA043D" w:rsidRDefault="00D933B7">
            <w:pPr>
              <w:spacing w:after="0" w:line="240" w:lineRule="auto"/>
              <w:jc w:val="right"/>
              <w:textAlignment w:val="baseline"/>
              <w:rPr>
                <w:rFonts w:ascii="Times New Roman" w:hAnsi="Times New Roman"/>
                <w:b/>
                <w:bCs/>
                <w:lang w:eastAsia="en-IE"/>
              </w:rPr>
            </w:pPr>
            <w:r>
              <w:rPr>
                <w:b/>
                <w:bCs/>
              </w:rPr>
              <w:t xml:space="preserve"> 99.0</w:t>
            </w:r>
          </w:p>
        </w:tc>
        <w:tc>
          <w:tcPr>
            <w:tcW w:w="930" w:type="dxa"/>
            <w:tcBorders>
              <w:top w:val="single" w:sz="6" w:space="0" w:color="8C8C8C"/>
              <w:left w:val="nil"/>
              <w:bottom w:val="single" w:sz="6" w:space="0" w:color="8C8C8C"/>
              <w:right w:val="nil"/>
            </w:tcBorders>
            <w:hideMark/>
          </w:tcPr>
          <w:p w14:paraId="773BC367" w14:textId="77777777" w:rsidR="00D933B7" w:rsidRPr="00AA043D" w:rsidRDefault="00D933B7">
            <w:pPr>
              <w:spacing w:after="0" w:line="240" w:lineRule="auto"/>
              <w:jc w:val="right"/>
              <w:textAlignment w:val="baseline"/>
              <w:rPr>
                <w:rFonts w:ascii="Times New Roman" w:hAnsi="Times New Roman"/>
                <w:b/>
                <w:bCs/>
                <w:lang w:eastAsia="en-IE"/>
              </w:rPr>
            </w:pPr>
            <w:r>
              <w:rPr>
                <w:b/>
                <w:bCs/>
              </w:rPr>
              <w:t xml:space="preserve"> 214.9</w:t>
            </w:r>
          </w:p>
        </w:tc>
        <w:tc>
          <w:tcPr>
            <w:tcW w:w="930" w:type="dxa"/>
            <w:tcBorders>
              <w:top w:val="single" w:sz="6" w:space="0" w:color="8C8C8C"/>
              <w:left w:val="nil"/>
              <w:bottom w:val="single" w:sz="6" w:space="0" w:color="8C8C8C"/>
              <w:right w:val="nil"/>
            </w:tcBorders>
            <w:hideMark/>
          </w:tcPr>
          <w:p w14:paraId="4AC44B1E" w14:textId="77777777" w:rsidR="00D933B7" w:rsidRPr="00AA043D" w:rsidRDefault="00D933B7">
            <w:pPr>
              <w:spacing w:after="0" w:line="240" w:lineRule="auto"/>
              <w:jc w:val="right"/>
              <w:textAlignment w:val="baseline"/>
              <w:rPr>
                <w:rFonts w:ascii="Times New Roman" w:hAnsi="Times New Roman"/>
                <w:b/>
                <w:bCs/>
                <w:lang w:eastAsia="en-IE"/>
              </w:rPr>
            </w:pPr>
            <w:r>
              <w:rPr>
                <w:b/>
                <w:bCs/>
              </w:rPr>
              <w:t xml:space="preserve"> 214.3</w:t>
            </w:r>
          </w:p>
        </w:tc>
        <w:tc>
          <w:tcPr>
            <w:tcW w:w="930" w:type="dxa"/>
            <w:tcBorders>
              <w:top w:val="single" w:sz="6" w:space="0" w:color="8C8C8C"/>
              <w:left w:val="nil"/>
              <w:bottom w:val="single" w:sz="6" w:space="0" w:color="8C8C8C"/>
              <w:right w:val="nil"/>
            </w:tcBorders>
            <w:hideMark/>
          </w:tcPr>
          <w:p w14:paraId="67828BBF" w14:textId="77777777" w:rsidR="00D933B7" w:rsidRPr="00AA043D" w:rsidRDefault="00D933B7">
            <w:pPr>
              <w:spacing w:after="0" w:line="240" w:lineRule="auto"/>
              <w:jc w:val="right"/>
              <w:textAlignment w:val="baseline"/>
              <w:rPr>
                <w:rFonts w:ascii="Times New Roman" w:hAnsi="Times New Roman"/>
                <w:b/>
                <w:bCs/>
                <w:lang w:eastAsia="en-IE"/>
              </w:rPr>
            </w:pPr>
            <w:r>
              <w:rPr>
                <w:b/>
                <w:bCs/>
              </w:rPr>
              <w:t xml:space="preserve"> 219.0</w:t>
            </w:r>
          </w:p>
        </w:tc>
        <w:tc>
          <w:tcPr>
            <w:tcW w:w="930" w:type="dxa"/>
            <w:tcBorders>
              <w:top w:val="single" w:sz="6" w:space="0" w:color="8C8C8C"/>
              <w:left w:val="nil"/>
              <w:bottom w:val="single" w:sz="6" w:space="0" w:color="8C8C8C"/>
              <w:right w:val="nil"/>
            </w:tcBorders>
            <w:hideMark/>
          </w:tcPr>
          <w:p w14:paraId="16381407" w14:textId="77777777" w:rsidR="00D933B7" w:rsidRPr="00AA043D" w:rsidRDefault="00D933B7">
            <w:pPr>
              <w:spacing w:after="0" w:line="240" w:lineRule="auto"/>
              <w:jc w:val="right"/>
              <w:textAlignment w:val="baseline"/>
              <w:rPr>
                <w:rFonts w:ascii="Times New Roman" w:hAnsi="Times New Roman"/>
                <w:b/>
                <w:bCs/>
                <w:lang w:eastAsia="en-IE"/>
              </w:rPr>
            </w:pPr>
            <w:r>
              <w:rPr>
                <w:b/>
                <w:bCs/>
              </w:rPr>
              <w:t xml:space="preserve"> 238.1</w:t>
            </w:r>
          </w:p>
        </w:tc>
        <w:tc>
          <w:tcPr>
            <w:tcW w:w="930" w:type="dxa"/>
            <w:tcBorders>
              <w:top w:val="single" w:sz="6" w:space="0" w:color="8C8C8C"/>
              <w:left w:val="nil"/>
              <w:bottom w:val="single" w:sz="6" w:space="0" w:color="8C8C8C"/>
              <w:right w:val="nil"/>
            </w:tcBorders>
            <w:hideMark/>
          </w:tcPr>
          <w:p w14:paraId="00650AC4" w14:textId="77777777" w:rsidR="00D933B7" w:rsidRPr="00AA043D" w:rsidRDefault="00D933B7">
            <w:pPr>
              <w:spacing w:after="0" w:line="240" w:lineRule="auto"/>
              <w:jc w:val="right"/>
              <w:textAlignment w:val="baseline"/>
              <w:rPr>
                <w:rFonts w:ascii="Times New Roman" w:hAnsi="Times New Roman"/>
                <w:b/>
                <w:bCs/>
                <w:lang w:eastAsia="en-IE"/>
              </w:rPr>
            </w:pPr>
            <w:r>
              <w:rPr>
                <w:b/>
                <w:bCs/>
              </w:rPr>
              <w:t xml:space="preserve"> 291.9</w:t>
            </w:r>
          </w:p>
        </w:tc>
        <w:tc>
          <w:tcPr>
            <w:tcW w:w="930" w:type="dxa"/>
            <w:tcBorders>
              <w:top w:val="single" w:sz="6" w:space="0" w:color="8C8C8C"/>
              <w:left w:val="nil"/>
              <w:bottom w:val="single" w:sz="6" w:space="0" w:color="8C8C8C"/>
              <w:right w:val="nil"/>
            </w:tcBorders>
            <w:hideMark/>
          </w:tcPr>
          <w:p w14:paraId="3F5AB9D9" w14:textId="77777777" w:rsidR="00D933B7" w:rsidRPr="00AA043D" w:rsidRDefault="00D933B7">
            <w:pPr>
              <w:spacing w:after="0" w:line="240" w:lineRule="auto"/>
              <w:jc w:val="right"/>
              <w:textAlignment w:val="baseline"/>
              <w:rPr>
                <w:rFonts w:ascii="Times New Roman" w:hAnsi="Times New Roman"/>
                <w:b/>
                <w:bCs/>
                <w:lang w:eastAsia="en-IE"/>
              </w:rPr>
            </w:pPr>
            <w:r>
              <w:rPr>
                <w:b/>
                <w:bCs/>
              </w:rPr>
              <w:t xml:space="preserve"> 311.9</w:t>
            </w:r>
          </w:p>
        </w:tc>
        <w:tc>
          <w:tcPr>
            <w:tcW w:w="930" w:type="dxa"/>
            <w:tcBorders>
              <w:top w:val="single" w:sz="6" w:space="0" w:color="8C8C8C"/>
              <w:left w:val="nil"/>
              <w:bottom w:val="single" w:sz="6" w:space="0" w:color="8C8C8C"/>
              <w:right w:val="nil"/>
            </w:tcBorders>
            <w:hideMark/>
          </w:tcPr>
          <w:p w14:paraId="16989FF7" w14:textId="77777777" w:rsidR="00D933B7" w:rsidRPr="00AA043D" w:rsidRDefault="00D933B7">
            <w:pPr>
              <w:spacing w:after="0" w:line="240" w:lineRule="auto"/>
              <w:jc w:val="right"/>
              <w:textAlignment w:val="baseline"/>
              <w:rPr>
                <w:rFonts w:ascii="Times New Roman" w:hAnsi="Times New Roman"/>
                <w:b/>
                <w:bCs/>
                <w:lang w:eastAsia="en-IE"/>
              </w:rPr>
            </w:pPr>
            <w:r>
              <w:rPr>
                <w:b/>
                <w:bCs/>
              </w:rPr>
              <w:t>1 589.0</w:t>
            </w:r>
          </w:p>
        </w:tc>
      </w:tr>
    </w:tbl>
    <w:p w14:paraId="693E3828" w14:textId="77777777" w:rsidR="00D933B7" w:rsidRPr="008E1150"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12FD4A4C" w14:textId="77777777" w:rsidR="00D933B7" w:rsidRPr="008E1150" w:rsidRDefault="00D933B7" w:rsidP="00D933B7">
      <w:pPr>
        <w:spacing w:after="0" w:line="240" w:lineRule="auto"/>
        <w:textAlignment w:val="baseline"/>
        <w:rPr>
          <w:rFonts w:cs="Segoe UI"/>
          <w:sz w:val="18"/>
          <w:szCs w:val="18"/>
          <w:lang w:eastAsia="en-IE"/>
        </w:rPr>
      </w:pPr>
    </w:p>
    <w:p w14:paraId="1A181170" w14:textId="77777777" w:rsidR="00D933B7" w:rsidRPr="008E1150" w:rsidRDefault="00D933B7" w:rsidP="00D933B7">
      <w:pPr>
        <w:spacing w:after="0" w:line="240" w:lineRule="auto"/>
        <w:textAlignment w:val="baseline"/>
        <w:rPr>
          <w:rFonts w:cs="Segoe UI"/>
          <w:sz w:val="18"/>
          <w:szCs w:val="18"/>
          <w:lang w:eastAsia="en-IE"/>
        </w:rPr>
      </w:pPr>
    </w:p>
    <w:p w14:paraId="2861C8A3" w14:textId="77777777" w:rsidR="00D933B7" w:rsidRPr="008E1150" w:rsidRDefault="00D933B7" w:rsidP="00D933B7">
      <w:pPr>
        <w:spacing w:after="0" w:line="240" w:lineRule="auto"/>
        <w:textAlignment w:val="baseline"/>
        <w:rPr>
          <w:rFonts w:cs="Segoe UI"/>
          <w:sz w:val="18"/>
          <w:szCs w:val="18"/>
          <w:lang w:eastAsia="en-IE"/>
        </w:rPr>
      </w:pPr>
    </w:p>
    <w:p w14:paraId="4A5ACB9D" w14:textId="77777777" w:rsidR="00D933B7" w:rsidRPr="008E1150" w:rsidRDefault="00D933B7" w:rsidP="00D933B7">
      <w:pPr>
        <w:spacing w:after="0" w:line="240" w:lineRule="auto"/>
        <w:textAlignment w:val="baseline"/>
        <w:rPr>
          <w:rFonts w:cs="Segoe UI"/>
          <w:sz w:val="18"/>
          <w:szCs w:val="18"/>
          <w:lang w:eastAsia="en-IE"/>
        </w:rPr>
      </w:pPr>
    </w:p>
    <w:p w14:paraId="18421AEF" w14:textId="77777777" w:rsidR="00D933B7" w:rsidRPr="008E1150"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E1150" w14:paraId="41E4774C"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3B0FEE95" w14:textId="77777777" w:rsidR="00D933B7" w:rsidRPr="008E1150"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D40A6F6"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4522D97"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3FABEE5F" w14:textId="77777777" w:rsidR="00D933B7" w:rsidRPr="008E1150"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E1150" w14:paraId="7BF08BC3"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4C16EB4" w14:textId="77777777" w:rsidR="00D933B7" w:rsidRPr="008E1150"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3BC0F643" w14:textId="77777777" w:rsidR="00D933B7" w:rsidRPr="008E1150" w:rsidRDefault="00D933B7">
            <w:pPr>
              <w:spacing w:after="0" w:line="240" w:lineRule="auto"/>
              <w:jc w:val="right"/>
              <w:textAlignment w:val="baseline"/>
              <w:rPr>
                <w:rFonts w:ascii="Times New Roman" w:hAnsi="Times New Roman"/>
                <w:lang w:eastAsia="en-IE"/>
              </w:rPr>
            </w:pPr>
            <w:r>
              <w:t xml:space="preserve"> 985.4</w:t>
            </w:r>
          </w:p>
        </w:tc>
        <w:tc>
          <w:tcPr>
            <w:tcW w:w="2400" w:type="dxa"/>
            <w:tcBorders>
              <w:top w:val="single" w:sz="6" w:space="0" w:color="8C8C8C"/>
              <w:left w:val="nil"/>
              <w:bottom w:val="single" w:sz="6" w:space="0" w:color="8C8C8C"/>
              <w:right w:val="nil"/>
            </w:tcBorders>
            <w:shd w:val="clear" w:color="auto" w:fill="FFFFFF"/>
            <w:hideMark/>
          </w:tcPr>
          <w:p w14:paraId="74B44061" w14:textId="77777777" w:rsidR="00D933B7" w:rsidRPr="008E1150" w:rsidRDefault="00D933B7">
            <w:pPr>
              <w:spacing w:after="0" w:line="240" w:lineRule="auto"/>
              <w:jc w:val="right"/>
              <w:textAlignment w:val="baseline"/>
              <w:rPr>
                <w:rFonts w:ascii="Times New Roman" w:hAnsi="Times New Roman"/>
                <w:lang w:eastAsia="en-IE"/>
              </w:rPr>
            </w:pPr>
            <w:r>
              <w:t>1 589.0</w:t>
            </w:r>
          </w:p>
        </w:tc>
        <w:tc>
          <w:tcPr>
            <w:tcW w:w="2400" w:type="dxa"/>
            <w:tcBorders>
              <w:top w:val="single" w:sz="6" w:space="0" w:color="8C8C8C"/>
              <w:left w:val="nil"/>
              <w:bottom w:val="single" w:sz="6" w:space="0" w:color="8C8C8C"/>
              <w:right w:val="nil"/>
            </w:tcBorders>
            <w:shd w:val="clear" w:color="auto" w:fill="FFFFFF"/>
            <w:hideMark/>
          </w:tcPr>
          <w:p w14:paraId="4216B37D" w14:textId="77777777" w:rsidR="00D933B7" w:rsidRPr="008E1150" w:rsidRDefault="00D933B7">
            <w:pPr>
              <w:spacing w:after="0" w:line="240" w:lineRule="auto"/>
              <w:jc w:val="right"/>
              <w:textAlignment w:val="baseline"/>
              <w:rPr>
                <w:rFonts w:ascii="Times New Roman" w:hAnsi="Times New Roman"/>
                <w:lang w:eastAsia="en-IE"/>
              </w:rPr>
            </w:pPr>
            <w:r>
              <w:t>62.0%</w:t>
            </w:r>
          </w:p>
        </w:tc>
      </w:tr>
      <w:tr w:rsidR="00D933B7" w:rsidRPr="008E1150" w14:paraId="1012BD3F"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62EB15F" w14:textId="77777777" w:rsidR="00D933B7" w:rsidRPr="008E1150"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58577B54" w14:textId="77777777" w:rsidR="00D933B7" w:rsidRPr="008E1150" w:rsidRDefault="00D933B7">
            <w:pPr>
              <w:spacing w:after="0" w:line="240" w:lineRule="auto"/>
              <w:jc w:val="right"/>
              <w:textAlignment w:val="baseline"/>
              <w:rPr>
                <w:rFonts w:ascii="Times New Roman" w:hAnsi="Times New Roman"/>
                <w:lang w:eastAsia="en-IE"/>
              </w:rPr>
            </w:pPr>
            <w:r>
              <w:t xml:space="preserve"> 658.8</w:t>
            </w:r>
          </w:p>
        </w:tc>
        <w:tc>
          <w:tcPr>
            <w:tcW w:w="2400" w:type="dxa"/>
            <w:tcBorders>
              <w:top w:val="single" w:sz="6" w:space="0" w:color="8C8C8C"/>
              <w:left w:val="nil"/>
              <w:bottom w:val="single" w:sz="6" w:space="0" w:color="8C8C8C"/>
              <w:right w:val="nil"/>
            </w:tcBorders>
            <w:shd w:val="clear" w:color="auto" w:fill="FFFFFF"/>
            <w:hideMark/>
          </w:tcPr>
          <w:p w14:paraId="2F231BFC" w14:textId="77777777" w:rsidR="00D933B7" w:rsidRPr="008E1150"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70F55D8C" w14:textId="77777777" w:rsidR="00D933B7" w:rsidRPr="008E1150" w:rsidRDefault="00D933B7">
            <w:pPr>
              <w:spacing w:after="0" w:line="240" w:lineRule="auto"/>
              <w:jc w:val="right"/>
              <w:textAlignment w:val="baseline"/>
              <w:rPr>
                <w:rFonts w:ascii="Times New Roman" w:hAnsi="Times New Roman"/>
                <w:lang w:eastAsia="en-IE"/>
              </w:rPr>
            </w:pPr>
            <w:r>
              <w:t>41.5%</w:t>
            </w:r>
          </w:p>
        </w:tc>
      </w:tr>
    </w:tbl>
    <w:p w14:paraId="39F2D741" w14:textId="77777777" w:rsidR="00D933B7" w:rsidRPr="008E1150" w:rsidRDefault="00D933B7" w:rsidP="00D933B7">
      <w:pPr>
        <w:spacing w:after="0" w:line="240" w:lineRule="auto"/>
        <w:textAlignment w:val="baseline"/>
        <w:rPr>
          <w:rFonts w:ascii="Segoe UI" w:hAnsi="Segoe UI" w:cs="Segoe UI"/>
          <w:sz w:val="18"/>
          <w:szCs w:val="18"/>
          <w:lang w:eastAsia="en-IE"/>
        </w:rPr>
      </w:pPr>
    </w:p>
    <w:p w14:paraId="3438A963" w14:textId="77777777" w:rsidR="00D933B7" w:rsidRPr="008E1150" w:rsidRDefault="00D933B7" w:rsidP="00D933B7">
      <w:pPr>
        <w:spacing w:after="0" w:line="240" w:lineRule="auto"/>
        <w:textAlignment w:val="baseline"/>
        <w:rPr>
          <w:rFonts w:ascii="Segoe UI" w:hAnsi="Segoe UI" w:cs="Segoe UI"/>
          <w:sz w:val="18"/>
          <w:szCs w:val="18"/>
          <w:lang w:eastAsia="en-IE"/>
        </w:rPr>
      </w:pPr>
    </w:p>
    <w:p w14:paraId="7CC70D75" w14:textId="77777777" w:rsidR="00D933B7" w:rsidRPr="008E1150"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7B5C412E" w14:textId="77777777" w:rsidR="00D933B7" w:rsidRPr="008E1150"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1D3D6F55" w14:textId="77777777" w:rsidR="00D933B7" w:rsidRPr="008E1150" w:rsidRDefault="00D933B7" w:rsidP="00F72C99">
      <w:pPr>
        <w:pStyle w:val="Heading2"/>
        <w:rPr>
          <w:rFonts w:eastAsiaTheme="majorEastAsia"/>
          <w:lang w:eastAsia="en-GB"/>
        </w:rPr>
      </w:pPr>
      <w:r>
        <w:rPr>
          <w:rFonts w:eastAsiaTheme="majorEastAsia"/>
          <w:lang w:eastAsia="en-GB"/>
        </w:rPr>
        <w:t>Implementation and performance</w:t>
      </w:r>
    </w:p>
    <w:p w14:paraId="58E4DFD4" w14:textId="77777777" w:rsidR="00D933B7" w:rsidRPr="008E1150" w:rsidRDefault="00D933B7" w:rsidP="00F72C99">
      <w:pPr>
        <w:pStyle w:val="Heading3"/>
      </w:pPr>
      <w:r>
        <w:t>Key performance indicators</w:t>
      </w:r>
    </w:p>
    <w:tbl>
      <w:tblPr>
        <w:tblW w:w="0" w:type="auto"/>
        <w:tblBorders>
          <w:top w:val="single" w:sz="6" w:space="0" w:color="auto"/>
          <w:left w:val="single" w:sz="6" w:space="0" w:color="auto"/>
          <w:bottom w:val="single" w:sz="6" w:space="0" w:color="auto"/>
          <w:right w:val="single" w:sz="6" w:space="0" w:color="auto"/>
        </w:tblBorders>
        <w:tblLook w:val="04A0" w:firstRow="1" w:lastRow="0" w:firstColumn="1" w:lastColumn="0" w:noHBand="0" w:noVBand="1"/>
      </w:tblPr>
      <w:tblGrid>
        <w:gridCol w:w="1605"/>
        <w:gridCol w:w="1230"/>
        <w:gridCol w:w="1230"/>
        <w:gridCol w:w="1125"/>
        <w:gridCol w:w="1230"/>
        <w:gridCol w:w="3180"/>
      </w:tblGrid>
      <w:tr w:rsidR="00D933B7" w:rsidRPr="008E1150" w14:paraId="5708618B" w14:textId="77777777">
        <w:trPr>
          <w:trHeight w:val="285"/>
        </w:trPr>
        <w:tc>
          <w:tcPr>
            <w:tcW w:w="1605" w:type="dxa"/>
            <w:tcBorders>
              <w:top w:val="single" w:sz="6" w:space="0" w:color="8C8C8C"/>
              <w:left w:val="nil"/>
              <w:bottom w:val="single" w:sz="6" w:space="0" w:color="8C8C8C"/>
              <w:right w:val="nil"/>
            </w:tcBorders>
            <w:shd w:val="clear" w:color="auto" w:fill="FAF9F9"/>
          </w:tcPr>
          <w:p w14:paraId="5F6B9A96" w14:textId="77777777" w:rsidR="00D933B7" w:rsidRPr="008E1150" w:rsidRDefault="00D933B7">
            <w:pPr>
              <w:spacing w:after="0" w:line="240" w:lineRule="auto"/>
              <w:rPr>
                <w:rFonts w:ascii="Calibri" w:eastAsia="Calibri" w:hAnsi="Calibri" w:cs="Calibri"/>
                <w:color w:val="000000" w:themeColor="text1"/>
              </w:rPr>
            </w:pPr>
            <w:r>
              <w:rPr>
                <w:rFonts w:ascii="Calibri" w:eastAsia="Calibri" w:hAnsi="Calibri" w:cs="Calibri"/>
                <w:b/>
                <w:bCs/>
                <w:color w:val="000000" w:themeColor="text1"/>
              </w:rPr>
              <w:t> </w:t>
            </w:r>
          </w:p>
        </w:tc>
        <w:tc>
          <w:tcPr>
            <w:tcW w:w="1230" w:type="dxa"/>
            <w:tcBorders>
              <w:top w:val="single" w:sz="6" w:space="0" w:color="8C8C8C"/>
              <w:left w:val="nil"/>
              <w:bottom w:val="single" w:sz="6" w:space="0" w:color="8C8C8C"/>
              <w:right w:val="nil"/>
            </w:tcBorders>
            <w:shd w:val="clear" w:color="auto" w:fill="FAF9F9"/>
          </w:tcPr>
          <w:p w14:paraId="3E164CC7" w14:textId="77777777" w:rsidR="00D933B7" w:rsidRPr="008E1150"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rPr>
              <w:t>Baseline</w:t>
            </w:r>
          </w:p>
        </w:tc>
        <w:tc>
          <w:tcPr>
            <w:tcW w:w="1230" w:type="dxa"/>
            <w:tcBorders>
              <w:top w:val="single" w:sz="6" w:space="0" w:color="8C8C8C"/>
              <w:left w:val="nil"/>
              <w:bottom w:val="single" w:sz="6" w:space="0" w:color="8C8C8C"/>
              <w:right w:val="nil"/>
            </w:tcBorders>
            <w:shd w:val="clear" w:color="auto" w:fill="FAF9F9"/>
          </w:tcPr>
          <w:p w14:paraId="788C316D" w14:textId="77777777" w:rsidR="00D933B7" w:rsidRPr="008E1150"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rPr>
              <w:t>Progress</w:t>
            </w:r>
          </w:p>
        </w:tc>
        <w:tc>
          <w:tcPr>
            <w:tcW w:w="1125" w:type="dxa"/>
            <w:tcBorders>
              <w:top w:val="single" w:sz="6" w:space="0" w:color="8C8C8C"/>
              <w:left w:val="nil"/>
              <w:bottom w:val="single" w:sz="6" w:space="0" w:color="8C8C8C"/>
              <w:right w:val="nil"/>
            </w:tcBorders>
            <w:shd w:val="clear" w:color="auto" w:fill="FAF9F9"/>
          </w:tcPr>
          <w:p w14:paraId="35511936" w14:textId="77777777" w:rsidR="00D933B7" w:rsidRPr="008E1150"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rPr>
              <w:t>Target</w:t>
            </w:r>
          </w:p>
        </w:tc>
        <w:tc>
          <w:tcPr>
            <w:tcW w:w="1230" w:type="dxa"/>
            <w:tcBorders>
              <w:top w:val="single" w:sz="6" w:space="0" w:color="8C8C8C"/>
              <w:left w:val="nil"/>
              <w:bottom w:val="single" w:sz="6" w:space="0" w:color="8C8C8C"/>
              <w:right w:val="nil"/>
            </w:tcBorders>
            <w:shd w:val="clear" w:color="auto" w:fill="FAF9F9"/>
          </w:tcPr>
          <w:p w14:paraId="0340F4C7" w14:textId="77777777" w:rsidR="00D933B7" w:rsidRPr="008E1150"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rPr>
              <w:t>Results</w:t>
            </w:r>
          </w:p>
        </w:tc>
        <w:tc>
          <w:tcPr>
            <w:tcW w:w="3180" w:type="dxa"/>
            <w:tcBorders>
              <w:top w:val="single" w:sz="6" w:space="0" w:color="8C8C8C"/>
              <w:left w:val="nil"/>
              <w:bottom w:val="single" w:sz="6" w:space="0" w:color="8C8C8C"/>
              <w:right w:val="nil"/>
            </w:tcBorders>
            <w:shd w:val="clear" w:color="auto" w:fill="FAF9F9"/>
          </w:tcPr>
          <w:p w14:paraId="6DFB26B2" w14:textId="77777777" w:rsidR="00D933B7" w:rsidRPr="008E1150"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rPr>
              <w:t>Assessment</w:t>
            </w:r>
          </w:p>
        </w:tc>
      </w:tr>
      <w:tr w:rsidR="00D933B7" w:rsidRPr="008E1150" w14:paraId="552AD794" w14:textId="77777777">
        <w:trPr>
          <w:trHeight w:val="285"/>
        </w:trPr>
        <w:tc>
          <w:tcPr>
            <w:tcW w:w="1605" w:type="dxa"/>
            <w:tcBorders>
              <w:top w:val="single" w:sz="6" w:space="0" w:color="8C8C8C"/>
              <w:left w:val="nil"/>
              <w:bottom w:val="single" w:sz="6" w:space="0" w:color="8C8C8C"/>
              <w:right w:val="nil"/>
            </w:tcBorders>
          </w:tcPr>
          <w:p w14:paraId="7792EB08" w14:textId="77777777" w:rsidR="00D933B7" w:rsidRPr="008E1150" w:rsidRDefault="00D933B7">
            <w:pPr>
              <w:spacing w:after="0" w:line="240" w:lineRule="auto"/>
              <w:rPr>
                <w:rFonts w:eastAsia="EC Square Sans Pro" w:cs="EC Square Sans Pro"/>
                <w:color w:val="000000" w:themeColor="text1"/>
                <w:sz w:val="20"/>
              </w:rPr>
            </w:pPr>
            <w:r>
              <w:rPr>
                <w:rFonts w:eastAsia="EC Square Sans Pro" w:cs="EC Square Sans Pro"/>
                <w:color w:val="000000" w:themeColor="text1"/>
                <w:sz w:val="20"/>
              </w:rPr>
              <w:t>Civil-society organisations reached by support and capacity-building activities under the EU values strand</w:t>
            </w:r>
          </w:p>
        </w:tc>
        <w:tc>
          <w:tcPr>
            <w:tcW w:w="1230" w:type="dxa"/>
            <w:tcBorders>
              <w:top w:val="single" w:sz="6" w:space="0" w:color="8C8C8C"/>
              <w:left w:val="nil"/>
              <w:bottom w:val="single" w:sz="6" w:space="0" w:color="8C8C8C"/>
              <w:right w:val="nil"/>
            </w:tcBorders>
          </w:tcPr>
          <w:p w14:paraId="5A4F946E"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0</w:t>
            </w:r>
          </w:p>
        </w:tc>
        <w:tc>
          <w:tcPr>
            <w:tcW w:w="1230" w:type="dxa"/>
            <w:tcBorders>
              <w:top w:val="single" w:sz="6" w:space="0" w:color="8C8C8C"/>
              <w:left w:val="nil"/>
              <w:bottom w:val="single" w:sz="6" w:space="0" w:color="8C8C8C"/>
              <w:right w:val="nil"/>
            </w:tcBorders>
          </w:tcPr>
          <w:p w14:paraId="39FE29FC"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b/>
                <w:bCs/>
                <w:sz w:val="20"/>
              </w:rPr>
              <w:t>71%</w:t>
            </w:r>
          </w:p>
        </w:tc>
        <w:tc>
          <w:tcPr>
            <w:tcW w:w="1125" w:type="dxa"/>
            <w:tcBorders>
              <w:top w:val="single" w:sz="6" w:space="0" w:color="8C8C8C"/>
              <w:left w:val="nil"/>
              <w:bottom w:val="single" w:sz="6" w:space="0" w:color="8C8C8C"/>
              <w:right w:val="nil"/>
            </w:tcBorders>
          </w:tcPr>
          <w:p w14:paraId="669D8335" w14:textId="77777777" w:rsidR="00D933B7" w:rsidRPr="008E1150" w:rsidRDefault="00D933B7">
            <w:pPr>
              <w:spacing w:after="0" w:line="240" w:lineRule="auto"/>
              <w:jc w:val="center"/>
              <w:rPr>
                <w:rFonts w:eastAsia="EC Square Sans Pro" w:cs="EC Square Sans Pro"/>
                <w:sz w:val="20"/>
              </w:rPr>
            </w:pPr>
          </w:p>
          <w:p w14:paraId="43BF8037"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 xml:space="preserve">6 300 in 2027 </w:t>
            </w:r>
          </w:p>
        </w:tc>
        <w:tc>
          <w:tcPr>
            <w:tcW w:w="1230" w:type="dxa"/>
            <w:tcBorders>
              <w:top w:val="single" w:sz="6" w:space="0" w:color="8C8C8C"/>
              <w:left w:val="nil"/>
              <w:bottom w:val="single" w:sz="6" w:space="0" w:color="8C8C8C"/>
              <w:right w:val="nil"/>
            </w:tcBorders>
          </w:tcPr>
          <w:p w14:paraId="24A69067"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4</w:t>
            </w:r>
            <w:r>
              <w:rPr>
                <w:rFonts w:ascii="Calibri" w:eastAsia="EC Square Sans Pro" w:hAnsi="Calibri" w:cs="Calibri"/>
                <w:sz w:val="20"/>
              </w:rPr>
              <w:t> </w:t>
            </w:r>
            <w:r>
              <w:rPr>
                <w:rFonts w:eastAsia="EC Square Sans Pro" w:cs="EC Square Sans Pro"/>
                <w:sz w:val="20"/>
              </w:rPr>
              <w:t>499 by 2025 compared to a target of 6</w:t>
            </w:r>
            <w:r>
              <w:rPr>
                <w:rFonts w:ascii="Calibri" w:eastAsia="EC Square Sans Pro" w:hAnsi="Calibri" w:cs="Calibri"/>
                <w:sz w:val="20"/>
              </w:rPr>
              <w:t> </w:t>
            </w:r>
            <w:r>
              <w:rPr>
                <w:rFonts w:eastAsia="EC Square Sans Pro" w:cs="EC Square Sans Pro"/>
                <w:sz w:val="20"/>
              </w:rPr>
              <w:t>300</w:t>
            </w:r>
          </w:p>
        </w:tc>
        <w:tc>
          <w:tcPr>
            <w:tcW w:w="3180" w:type="dxa"/>
            <w:tcBorders>
              <w:top w:val="single" w:sz="6" w:space="0" w:color="8C8C8C"/>
              <w:left w:val="nil"/>
              <w:bottom w:val="single" w:sz="6" w:space="0" w:color="8C8C8C"/>
              <w:right w:val="nil"/>
            </w:tcBorders>
          </w:tcPr>
          <w:p w14:paraId="24FE91C4"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On track</w:t>
            </w:r>
          </w:p>
        </w:tc>
      </w:tr>
      <w:tr w:rsidR="00D933B7" w:rsidRPr="008E1150" w14:paraId="45211326" w14:textId="77777777">
        <w:trPr>
          <w:trHeight w:val="285"/>
        </w:trPr>
        <w:tc>
          <w:tcPr>
            <w:tcW w:w="1605" w:type="dxa"/>
            <w:tcBorders>
              <w:top w:val="single" w:sz="6" w:space="0" w:color="8C8C8C"/>
              <w:left w:val="nil"/>
              <w:bottom w:val="single" w:sz="6" w:space="0" w:color="8C8C8C"/>
              <w:right w:val="nil"/>
            </w:tcBorders>
            <w:shd w:val="clear" w:color="auto" w:fill="FAF9F9"/>
          </w:tcPr>
          <w:p w14:paraId="679D3EA0" w14:textId="77777777" w:rsidR="00D933B7" w:rsidRPr="008E1150" w:rsidRDefault="00D933B7">
            <w:pPr>
              <w:spacing w:after="0" w:line="240" w:lineRule="auto"/>
              <w:rPr>
                <w:rFonts w:eastAsia="EC Square Sans Pro" w:cs="EC Square Sans Pro"/>
                <w:color w:val="000000" w:themeColor="text1"/>
                <w:sz w:val="20"/>
              </w:rPr>
            </w:pPr>
            <w:r>
              <w:rPr>
                <w:rFonts w:eastAsia="EC Square Sans Pro" w:cs="EC Square Sans Pro"/>
                <w:color w:val="000000" w:themeColor="text1"/>
                <w:sz w:val="20"/>
              </w:rPr>
              <w:t>Civil-society organisations reached by support and capacity-building activities under the equality, rights and gender equality strand</w:t>
            </w:r>
          </w:p>
        </w:tc>
        <w:tc>
          <w:tcPr>
            <w:tcW w:w="1230" w:type="dxa"/>
            <w:tcBorders>
              <w:top w:val="single" w:sz="6" w:space="0" w:color="8C8C8C"/>
              <w:left w:val="nil"/>
              <w:bottom w:val="single" w:sz="6" w:space="0" w:color="8C8C8C"/>
              <w:right w:val="nil"/>
            </w:tcBorders>
            <w:shd w:val="clear" w:color="auto" w:fill="FAF9F9"/>
          </w:tcPr>
          <w:p w14:paraId="1678759E"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0</w:t>
            </w:r>
          </w:p>
        </w:tc>
        <w:tc>
          <w:tcPr>
            <w:tcW w:w="1230" w:type="dxa"/>
            <w:tcBorders>
              <w:top w:val="single" w:sz="6" w:space="0" w:color="8C8C8C"/>
              <w:left w:val="nil"/>
              <w:bottom w:val="single" w:sz="6" w:space="0" w:color="8C8C8C"/>
              <w:right w:val="nil"/>
            </w:tcBorders>
            <w:shd w:val="clear" w:color="auto" w:fill="FAF9F9"/>
          </w:tcPr>
          <w:p w14:paraId="2644DAAF"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b/>
                <w:bCs/>
                <w:sz w:val="20"/>
              </w:rPr>
              <w:t>&gt;</w:t>
            </w:r>
            <w:r>
              <w:rPr>
                <w:rFonts w:ascii="Calibri" w:eastAsia="EC Square Sans Pro" w:hAnsi="Calibri" w:cs="Calibri"/>
                <w:b/>
                <w:bCs/>
                <w:sz w:val="20"/>
              </w:rPr>
              <w:t> </w:t>
            </w:r>
            <w:r>
              <w:rPr>
                <w:rFonts w:eastAsia="EC Square Sans Pro" w:cs="EC Square Sans Pro"/>
                <w:b/>
                <w:bCs/>
                <w:sz w:val="20"/>
              </w:rPr>
              <w:t>100%</w:t>
            </w:r>
          </w:p>
        </w:tc>
        <w:tc>
          <w:tcPr>
            <w:tcW w:w="1125" w:type="dxa"/>
            <w:tcBorders>
              <w:top w:val="single" w:sz="6" w:space="0" w:color="8C8C8C"/>
              <w:left w:val="nil"/>
              <w:bottom w:val="single" w:sz="6" w:space="0" w:color="8C8C8C"/>
              <w:right w:val="nil"/>
            </w:tcBorders>
            <w:shd w:val="clear" w:color="auto" w:fill="FAF9F9"/>
          </w:tcPr>
          <w:p w14:paraId="3A862C76"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 xml:space="preserve">847 in 2027 </w:t>
            </w:r>
          </w:p>
        </w:tc>
        <w:tc>
          <w:tcPr>
            <w:tcW w:w="1230" w:type="dxa"/>
            <w:tcBorders>
              <w:top w:val="single" w:sz="6" w:space="0" w:color="8C8C8C"/>
              <w:left w:val="nil"/>
              <w:bottom w:val="single" w:sz="6" w:space="0" w:color="8C8C8C"/>
              <w:right w:val="nil"/>
            </w:tcBorders>
            <w:shd w:val="clear" w:color="auto" w:fill="FAF9F9"/>
          </w:tcPr>
          <w:p w14:paraId="4864903F"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1</w:t>
            </w:r>
            <w:r>
              <w:rPr>
                <w:rFonts w:ascii="Calibri" w:eastAsia="EC Square Sans Pro" w:hAnsi="Calibri" w:cs="Calibri"/>
                <w:sz w:val="20"/>
              </w:rPr>
              <w:t> </w:t>
            </w:r>
            <w:r>
              <w:rPr>
                <w:rFonts w:eastAsia="EC Square Sans Pro" w:cs="EC Square Sans Pro"/>
                <w:sz w:val="20"/>
              </w:rPr>
              <w:t>291 by 2025 compared to a target of 847</w:t>
            </w:r>
          </w:p>
        </w:tc>
        <w:tc>
          <w:tcPr>
            <w:tcW w:w="3180" w:type="dxa"/>
            <w:tcBorders>
              <w:top w:val="single" w:sz="6" w:space="0" w:color="8C8C8C"/>
              <w:left w:val="nil"/>
              <w:bottom w:val="single" w:sz="6" w:space="0" w:color="8C8C8C"/>
              <w:right w:val="nil"/>
            </w:tcBorders>
            <w:shd w:val="clear" w:color="auto" w:fill="FAF9F9"/>
          </w:tcPr>
          <w:p w14:paraId="54FE9182"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On track</w:t>
            </w:r>
          </w:p>
        </w:tc>
      </w:tr>
      <w:tr w:rsidR="00D933B7" w:rsidRPr="008E1150" w14:paraId="50BE9A44" w14:textId="77777777">
        <w:trPr>
          <w:trHeight w:val="285"/>
        </w:trPr>
        <w:tc>
          <w:tcPr>
            <w:tcW w:w="1605" w:type="dxa"/>
            <w:tcBorders>
              <w:top w:val="single" w:sz="6" w:space="0" w:color="8C8C8C"/>
              <w:left w:val="nil"/>
              <w:bottom w:val="single" w:sz="6" w:space="0" w:color="8C8C8C"/>
              <w:right w:val="nil"/>
            </w:tcBorders>
          </w:tcPr>
          <w:p w14:paraId="20E87A5D" w14:textId="77777777" w:rsidR="00D933B7" w:rsidRPr="008E1150" w:rsidRDefault="00D933B7">
            <w:pPr>
              <w:spacing w:after="0" w:line="240" w:lineRule="auto"/>
              <w:rPr>
                <w:rFonts w:eastAsia="EC Square Sans Pro" w:cs="EC Square Sans Pro"/>
                <w:color w:val="000000" w:themeColor="text1"/>
                <w:sz w:val="20"/>
              </w:rPr>
            </w:pPr>
            <w:r>
              <w:rPr>
                <w:rFonts w:eastAsia="EC Square Sans Pro" w:cs="EC Square Sans Pro"/>
                <w:color w:val="000000" w:themeColor="text1"/>
                <w:sz w:val="20"/>
              </w:rPr>
              <w:t>Civil-society organisations reached by support and capacity-building activities under the citizen’s engagement and participation strand</w:t>
            </w:r>
          </w:p>
        </w:tc>
        <w:tc>
          <w:tcPr>
            <w:tcW w:w="1230" w:type="dxa"/>
            <w:tcBorders>
              <w:top w:val="single" w:sz="6" w:space="0" w:color="8C8C8C"/>
              <w:left w:val="nil"/>
              <w:bottom w:val="single" w:sz="6" w:space="0" w:color="8C8C8C"/>
              <w:right w:val="nil"/>
            </w:tcBorders>
          </w:tcPr>
          <w:p w14:paraId="11AB084C"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0</w:t>
            </w:r>
          </w:p>
        </w:tc>
        <w:tc>
          <w:tcPr>
            <w:tcW w:w="1230" w:type="dxa"/>
            <w:tcBorders>
              <w:top w:val="single" w:sz="6" w:space="0" w:color="8C8C8C"/>
              <w:left w:val="nil"/>
              <w:bottom w:val="single" w:sz="6" w:space="0" w:color="8C8C8C"/>
              <w:right w:val="nil"/>
            </w:tcBorders>
          </w:tcPr>
          <w:p w14:paraId="6969FC29"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b/>
                <w:bCs/>
                <w:sz w:val="20"/>
              </w:rPr>
              <w:t>&gt;</w:t>
            </w:r>
            <w:r>
              <w:rPr>
                <w:rFonts w:ascii="Calibri" w:eastAsia="EC Square Sans Pro" w:hAnsi="Calibri" w:cs="Calibri"/>
                <w:b/>
                <w:bCs/>
                <w:sz w:val="20"/>
              </w:rPr>
              <w:t> </w:t>
            </w:r>
            <w:r>
              <w:rPr>
                <w:rFonts w:eastAsia="EC Square Sans Pro" w:cs="EC Square Sans Pro"/>
                <w:b/>
                <w:bCs/>
                <w:sz w:val="20"/>
              </w:rPr>
              <w:t>100%</w:t>
            </w:r>
          </w:p>
        </w:tc>
        <w:tc>
          <w:tcPr>
            <w:tcW w:w="1125" w:type="dxa"/>
            <w:tcBorders>
              <w:top w:val="single" w:sz="6" w:space="0" w:color="8C8C8C"/>
              <w:left w:val="nil"/>
              <w:bottom w:val="single" w:sz="6" w:space="0" w:color="8C8C8C"/>
              <w:right w:val="nil"/>
            </w:tcBorders>
          </w:tcPr>
          <w:p w14:paraId="21FBA5B6"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 xml:space="preserve">2 372 in 2027 </w:t>
            </w:r>
          </w:p>
        </w:tc>
        <w:tc>
          <w:tcPr>
            <w:tcW w:w="1230" w:type="dxa"/>
            <w:tcBorders>
              <w:top w:val="single" w:sz="6" w:space="0" w:color="8C8C8C"/>
              <w:left w:val="nil"/>
              <w:bottom w:val="single" w:sz="6" w:space="0" w:color="8C8C8C"/>
              <w:right w:val="nil"/>
            </w:tcBorders>
          </w:tcPr>
          <w:p w14:paraId="4E10F169"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5</w:t>
            </w:r>
            <w:r>
              <w:rPr>
                <w:rFonts w:ascii="Calibri" w:eastAsia="EC Square Sans Pro" w:hAnsi="Calibri" w:cs="Calibri"/>
                <w:sz w:val="20"/>
              </w:rPr>
              <w:t> </w:t>
            </w:r>
            <w:r>
              <w:rPr>
                <w:rFonts w:eastAsia="EC Square Sans Pro" w:cs="EC Square Sans Pro"/>
                <w:sz w:val="20"/>
              </w:rPr>
              <w:t>124 by 2025 compared to a target of 2</w:t>
            </w:r>
            <w:r>
              <w:rPr>
                <w:rFonts w:ascii="Calibri" w:eastAsia="EC Square Sans Pro" w:hAnsi="Calibri" w:cs="Calibri"/>
                <w:sz w:val="20"/>
              </w:rPr>
              <w:t> </w:t>
            </w:r>
            <w:r>
              <w:rPr>
                <w:rFonts w:eastAsia="EC Square Sans Pro" w:cs="EC Square Sans Pro"/>
                <w:sz w:val="20"/>
              </w:rPr>
              <w:t>372</w:t>
            </w:r>
          </w:p>
        </w:tc>
        <w:tc>
          <w:tcPr>
            <w:tcW w:w="3180" w:type="dxa"/>
            <w:tcBorders>
              <w:top w:val="single" w:sz="6" w:space="0" w:color="8C8C8C"/>
              <w:left w:val="nil"/>
              <w:bottom w:val="single" w:sz="6" w:space="0" w:color="8C8C8C"/>
              <w:right w:val="nil"/>
            </w:tcBorders>
          </w:tcPr>
          <w:p w14:paraId="7B0A2F1E"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On track</w:t>
            </w:r>
          </w:p>
        </w:tc>
      </w:tr>
      <w:tr w:rsidR="00D933B7" w:rsidRPr="008E1150" w14:paraId="7554D027" w14:textId="77777777">
        <w:trPr>
          <w:trHeight w:val="285"/>
        </w:trPr>
        <w:tc>
          <w:tcPr>
            <w:tcW w:w="1605" w:type="dxa"/>
            <w:tcBorders>
              <w:top w:val="single" w:sz="6" w:space="0" w:color="8C8C8C"/>
              <w:left w:val="nil"/>
              <w:bottom w:val="single" w:sz="6" w:space="0" w:color="8C8C8C"/>
              <w:right w:val="nil"/>
            </w:tcBorders>
            <w:shd w:val="clear" w:color="auto" w:fill="FAF9F9"/>
          </w:tcPr>
          <w:p w14:paraId="3B311305" w14:textId="77777777" w:rsidR="00D933B7" w:rsidRPr="008E1150" w:rsidRDefault="00D933B7">
            <w:pPr>
              <w:spacing w:after="0" w:line="240" w:lineRule="auto"/>
              <w:rPr>
                <w:rFonts w:eastAsia="EC Square Sans Pro" w:cs="EC Square Sans Pro"/>
                <w:color w:val="000000" w:themeColor="text1"/>
                <w:sz w:val="20"/>
              </w:rPr>
            </w:pPr>
            <w:r>
              <w:rPr>
                <w:rFonts w:eastAsia="EC Square Sans Pro" w:cs="EC Square Sans Pro"/>
                <w:color w:val="000000" w:themeColor="text1"/>
                <w:sz w:val="20"/>
              </w:rPr>
              <w:t>Civil-society organisations reached by support and capacity-building activities under the Daphne strand</w:t>
            </w:r>
          </w:p>
        </w:tc>
        <w:tc>
          <w:tcPr>
            <w:tcW w:w="1230" w:type="dxa"/>
            <w:tcBorders>
              <w:top w:val="single" w:sz="6" w:space="0" w:color="8C8C8C"/>
              <w:left w:val="nil"/>
              <w:bottom w:val="single" w:sz="6" w:space="0" w:color="8C8C8C"/>
              <w:right w:val="nil"/>
            </w:tcBorders>
            <w:shd w:val="clear" w:color="auto" w:fill="FAF9F9"/>
          </w:tcPr>
          <w:p w14:paraId="64B38B5E"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0</w:t>
            </w:r>
          </w:p>
        </w:tc>
        <w:tc>
          <w:tcPr>
            <w:tcW w:w="1230" w:type="dxa"/>
            <w:tcBorders>
              <w:top w:val="single" w:sz="6" w:space="0" w:color="8C8C8C"/>
              <w:left w:val="nil"/>
              <w:bottom w:val="single" w:sz="6" w:space="0" w:color="8C8C8C"/>
              <w:right w:val="nil"/>
            </w:tcBorders>
            <w:shd w:val="clear" w:color="auto" w:fill="FAF9F9"/>
          </w:tcPr>
          <w:p w14:paraId="56F68C35"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b/>
                <w:bCs/>
                <w:sz w:val="20"/>
              </w:rPr>
              <w:t>&gt;</w:t>
            </w:r>
            <w:r>
              <w:rPr>
                <w:rFonts w:ascii="Calibri" w:eastAsia="EC Square Sans Pro" w:hAnsi="Calibri" w:cs="Calibri"/>
                <w:b/>
                <w:bCs/>
                <w:sz w:val="20"/>
              </w:rPr>
              <w:t> </w:t>
            </w:r>
            <w:r>
              <w:rPr>
                <w:rFonts w:eastAsia="EC Square Sans Pro" w:cs="EC Square Sans Pro"/>
                <w:b/>
                <w:bCs/>
                <w:sz w:val="20"/>
              </w:rPr>
              <w:t>100%</w:t>
            </w:r>
          </w:p>
        </w:tc>
        <w:tc>
          <w:tcPr>
            <w:tcW w:w="1125" w:type="dxa"/>
            <w:tcBorders>
              <w:top w:val="single" w:sz="6" w:space="0" w:color="8C8C8C"/>
              <w:left w:val="nil"/>
              <w:bottom w:val="single" w:sz="6" w:space="0" w:color="8C8C8C"/>
              <w:right w:val="nil"/>
            </w:tcBorders>
            <w:shd w:val="clear" w:color="auto" w:fill="FAF9F9"/>
          </w:tcPr>
          <w:p w14:paraId="4B6DBF25"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 xml:space="preserve">1 120 in 2027 </w:t>
            </w:r>
          </w:p>
        </w:tc>
        <w:tc>
          <w:tcPr>
            <w:tcW w:w="1230" w:type="dxa"/>
            <w:tcBorders>
              <w:top w:val="single" w:sz="6" w:space="0" w:color="8C8C8C"/>
              <w:left w:val="nil"/>
              <w:bottom w:val="single" w:sz="6" w:space="0" w:color="8C8C8C"/>
              <w:right w:val="nil"/>
            </w:tcBorders>
            <w:shd w:val="clear" w:color="auto" w:fill="FAF9F9"/>
          </w:tcPr>
          <w:p w14:paraId="4C4ACBE0"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1</w:t>
            </w:r>
            <w:r>
              <w:rPr>
                <w:rFonts w:ascii="Calibri" w:eastAsia="EC Square Sans Pro" w:hAnsi="Calibri" w:cs="Calibri"/>
                <w:sz w:val="20"/>
              </w:rPr>
              <w:t> </w:t>
            </w:r>
            <w:r>
              <w:rPr>
                <w:rFonts w:eastAsia="EC Square Sans Pro" w:cs="EC Square Sans Pro"/>
                <w:sz w:val="20"/>
              </w:rPr>
              <w:t>438 by 2025 compared to a target of 1</w:t>
            </w:r>
            <w:r>
              <w:rPr>
                <w:rFonts w:ascii="Calibri" w:eastAsia="EC Square Sans Pro" w:hAnsi="Calibri" w:cs="Calibri"/>
                <w:sz w:val="20"/>
              </w:rPr>
              <w:t> </w:t>
            </w:r>
            <w:r>
              <w:rPr>
                <w:rFonts w:eastAsia="EC Square Sans Pro" w:cs="EC Square Sans Pro"/>
                <w:sz w:val="20"/>
              </w:rPr>
              <w:t>120</w:t>
            </w:r>
          </w:p>
        </w:tc>
        <w:tc>
          <w:tcPr>
            <w:tcW w:w="3180" w:type="dxa"/>
            <w:tcBorders>
              <w:top w:val="single" w:sz="6" w:space="0" w:color="8C8C8C"/>
              <w:left w:val="nil"/>
              <w:bottom w:val="single" w:sz="6" w:space="0" w:color="8C8C8C"/>
              <w:right w:val="nil"/>
            </w:tcBorders>
            <w:shd w:val="clear" w:color="auto" w:fill="FAF9F9"/>
          </w:tcPr>
          <w:p w14:paraId="6C7C3D9E"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On track</w:t>
            </w:r>
          </w:p>
        </w:tc>
      </w:tr>
      <w:tr w:rsidR="00D933B7" w:rsidRPr="008E1150" w14:paraId="2B5639CA" w14:textId="77777777">
        <w:trPr>
          <w:trHeight w:val="285"/>
        </w:trPr>
        <w:tc>
          <w:tcPr>
            <w:tcW w:w="1605" w:type="dxa"/>
            <w:tcBorders>
              <w:top w:val="single" w:sz="6" w:space="0" w:color="8C8C8C"/>
              <w:left w:val="nil"/>
              <w:bottom w:val="single" w:sz="6" w:space="0" w:color="8C8C8C"/>
              <w:right w:val="nil"/>
            </w:tcBorders>
            <w:shd w:val="clear" w:color="auto" w:fill="FAF9F9"/>
          </w:tcPr>
          <w:p w14:paraId="51C26ED0" w14:textId="77777777" w:rsidR="00D933B7" w:rsidRPr="008E1150" w:rsidRDefault="00D933B7">
            <w:pPr>
              <w:spacing w:after="0" w:line="240" w:lineRule="auto"/>
              <w:rPr>
                <w:rFonts w:eastAsia="EC Square Sans Pro" w:cs="EC Square Sans Pro"/>
                <w:color w:val="000000" w:themeColor="text1"/>
                <w:sz w:val="20"/>
              </w:rPr>
            </w:pPr>
            <w:r>
              <w:rPr>
                <w:rFonts w:eastAsia="EC Square Sans Pro" w:cs="EC Square Sans Pro"/>
                <w:color w:val="000000" w:themeColor="text1"/>
                <w:sz w:val="20"/>
              </w:rPr>
              <w:t>Transnational networks and initiatives focusing on European memory and heritage as a result of programme intervention</w:t>
            </w:r>
          </w:p>
        </w:tc>
        <w:tc>
          <w:tcPr>
            <w:tcW w:w="1230" w:type="dxa"/>
            <w:tcBorders>
              <w:top w:val="single" w:sz="6" w:space="0" w:color="8C8C8C"/>
              <w:left w:val="nil"/>
              <w:bottom w:val="single" w:sz="6" w:space="0" w:color="8C8C8C"/>
              <w:right w:val="nil"/>
            </w:tcBorders>
            <w:shd w:val="clear" w:color="auto" w:fill="FAF9F9"/>
          </w:tcPr>
          <w:p w14:paraId="2B220B23"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0</w:t>
            </w:r>
          </w:p>
        </w:tc>
        <w:tc>
          <w:tcPr>
            <w:tcW w:w="1230" w:type="dxa"/>
            <w:tcBorders>
              <w:top w:val="single" w:sz="6" w:space="0" w:color="8C8C8C"/>
              <w:left w:val="nil"/>
              <w:bottom w:val="single" w:sz="6" w:space="0" w:color="8C8C8C"/>
              <w:right w:val="nil"/>
            </w:tcBorders>
            <w:shd w:val="clear" w:color="auto" w:fill="FAF9F9"/>
          </w:tcPr>
          <w:p w14:paraId="541214EE"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b/>
                <w:bCs/>
                <w:sz w:val="20"/>
              </w:rPr>
              <w:t>90%</w:t>
            </w:r>
          </w:p>
        </w:tc>
        <w:tc>
          <w:tcPr>
            <w:tcW w:w="1125" w:type="dxa"/>
            <w:tcBorders>
              <w:top w:val="single" w:sz="6" w:space="0" w:color="8C8C8C"/>
              <w:left w:val="nil"/>
              <w:bottom w:val="single" w:sz="6" w:space="0" w:color="8C8C8C"/>
              <w:right w:val="nil"/>
            </w:tcBorders>
            <w:shd w:val="clear" w:color="auto" w:fill="FAF9F9"/>
          </w:tcPr>
          <w:p w14:paraId="54B9D8C9"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 xml:space="preserve">1 500 in 2027 </w:t>
            </w:r>
          </w:p>
        </w:tc>
        <w:tc>
          <w:tcPr>
            <w:tcW w:w="1230" w:type="dxa"/>
            <w:tcBorders>
              <w:top w:val="single" w:sz="6" w:space="0" w:color="8C8C8C"/>
              <w:left w:val="nil"/>
              <w:bottom w:val="single" w:sz="6" w:space="0" w:color="8C8C8C"/>
              <w:right w:val="nil"/>
            </w:tcBorders>
            <w:shd w:val="clear" w:color="auto" w:fill="FAF9F9"/>
          </w:tcPr>
          <w:p w14:paraId="78BE6731"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1</w:t>
            </w:r>
            <w:r>
              <w:rPr>
                <w:rFonts w:ascii="Calibri" w:eastAsia="EC Square Sans Pro" w:hAnsi="Calibri" w:cs="Calibri"/>
                <w:sz w:val="20"/>
              </w:rPr>
              <w:t> </w:t>
            </w:r>
            <w:r>
              <w:rPr>
                <w:rFonts w:eastAsia="EC Square Sans Pro" w:cs="EC Square Sans Pro"/>
                <w:sz w:val="20"/>
              </w:rPr>
              <w:t>346 by 2025 compared to a target of 1</w:t>
            </w:r>
            <w:r>
              <w:rPr>
                <w:rFonts w:ascii="Calibri" w:eastAsia="EC Square Sans Pro" w:hAnsi="Calibri" w:cs="Calibri"/>
                <w:sz w:val="20"/>
              </w:rPr>
              <w:t> </w:t>
            </w:r>
            <w:r>
              <w:rPr>
                <w:rFonts w:eastAsia="EC Square Sans Pro" w:cs="EC Square Sans Pro"/>
                <w:sz w:val="20"/>
              </w:rPr>
              <w:t>500</w:t>
            </w:r>
          </w:p>
        </w:tc>
        <w:tc>
          <w:tcPr>
            <w:tcW w:w="3180" w:type="dxa"/>
            <w:tcBorders>
              <w:top w:val="single" w:sz="6" w:space="0" w:color="8C8C8C"/>
              <w:left w:val="nil"/>
              <w:bottom w:val="single" w:sz="6" w:space="0" w:color="8C8C8C"/>
              <w:right w:val="nil"/>
            </w:tcBorders>
            <w:shd w:val="clear" w:color="auto" w:fill="FAF9F9"/>
          </w:tcPr>
          <w:p w14:paraId="3B89AA47" w14:textId="77777777" w:rsidR="00D933B7" w:rsidRPr="008E1150" w:rsidRDefault="00D933B7">
            <w:pPr>
              <w:spacing w:after="0" w:line="240" w:lineRule="auto"/>
              <w:jc w:val="center"/>
              <w:rPr>
                <w:rFonts w:eastAsia="EC Square Sans Pro" w:cs="EC Square Sans Pro"/>
                <w:sz w:val="20"/>
              </w:rPr>
            </w:pPr>
            <w:r>
              <w:rPr>
                <w:rFonts w:eastAsia="EC Square Sans Pro" w:cs="EC Square Sans Pro"/>
                <w:sz w:val="20"/>
              </w:rPr>
              <w:t>On track</w:t>
            </w:r>
          </w:p>
        </w:tc>
      </w:tr>
    </w:tbl>
    <w:p w14:paraId="25F3C59D" w14:textId="77777777" w:rsidR="00D933B7" w:rsidRPr="008E1150" w:rsidRDefault="00D933B7" w:rsidP="00D933B7"/>
    <w:p w14:paraId="13F0D99A" w14:textId="77777777" w:rsidR="00D933B7" w:rsidRPr="00F72C99" w:rsidRDefault="00D933B7" w:rsidP="00D933B7">
      <w:pPr>
        <w:pStyle w:val="paragraph"/>
        <w:spacing w:before="0" w:beforeAutospacing="0" w:after="0" w:afterAutospacing="0"/>
        <w:jc w:val="both"/>
        <w:textAlignment w:val="baseline"/>
        <w:rPr>
          <w:rStyle w:val="eop"/>
          <w:rFonts w:ascii="EC Square Sans Pro" w:eastAsia="EC Square Sans Pro" w:hAnsi="EC Square Sans Pro" w:cs="EC Square Sans Pro"/>
        </w:rPr>
      </w:pPr>
      <w:r w:rsidRPr="00F72C99">
        <w:rPr>
          <w:rStyle w:val="normaltextrun"/>
          <w:rFonts w:ascii="EC Square Sans Pro" w:eastAsia="EC Square Sans Pro" w:hAnsi="EC Square Sans Pro" w:cs="EC Square Sans Pro"/>
          <w:lang w:val="en-GB"/>
        </w:rPr>
        <w:t xml:space="preserve">The citizens, equality, rights and values (CERV) programme continues to deliver strong results and is progressing well towards achieving its objectives. This was confirmed by </w:t>
      </w:r>
      <w:r w:rsidRPr="00F72C99">
        <w:rPr>
          <w:rStyle w:val="normaltextrun"/>
          <w:rFonts w:ascii="EC Square Sans Pro" w:eastAsia="EC Square Sans Pro" w:hAnsi="EC Square Sans Pro"/>
          <w:lang w:val="en-GB"/>
        </w:rPr>
        <w:t xml:space="preserve">the </w:t>
      </w:r>
      <w:r w:rsidRPr="00F72C99">
        <w:rPr>
          <w:rStyle w:val="normaltextrun"/>
          <w:rFonts w:ascii="EC Square Sans Pro" w:eastAsia="EC Square Sans Pro" w:hAnsi="EC Square Sans Pro" w:cs="EC Square Sans Pro"/>
          <w:lang w:val="en-GB"/>
        </w:rPr>
        <w:t xml:space="preserve">programme’s </w:t>
      </w:r>
      <w:hyperlink r:id="rId328" w:history="1">
        <w:r w:rsidRPr="00F72C99">
          <w:rPr>
            <w:rStyle w:val="Hyperlink"/>
            <w:rFonts w:ascii="EC Square Sans Pro" w:eastAsia="EC Square Sans Pro" w:hAnsi="EC Square Sans Pro"/>
          </w:rPr>
          <w:t>midterm evaluation</w:t>
        </w:r>
      </w:hyperlink>
      <w:r w:rsidRPr="00F72C99">
        <w:rPr>
          <w:rStyle w:val="normaltextrun"/>
          <w:rFonts w:ascii="EC Square Sans Pro" w:eastAsia="EC Square Sans Pro" w:hAnsi="EC Square Sans Pro" w:cs="EC Square Sans Pro"/>
          <w:lang w:val="en-GB"/>
        </w:rPr>
        <w:t>, which shows that most performance indicators have met or exceeded their milestones.</w:t>
      </w:r>
    </w:p>
    <w:p w14:paraId="19D899F3" w14:textId="77777777" w:rsidR="00D933B7" w:rsidRPr="008E1150" w:rsidRDefault="00D933B7" w:rsidP="00D933B7">
      <w:pPr>
        <w:pStyle w:val="paragraph"/>
        <w:spacing w:before="0" w:beforeAutospacing="0" w:after="0" w:afterAutospacing="0"/>
        <w:jc w:val="both"/>
        <w:textAlignment w:val="baseline"/>
        <w:rPr>
          <w:rFonts w:ascii="EC Square Sans Pro" w:eastAsia="EC Square Sans Pro" w:hAnsi="EC Square Sans Pro" w:cs="EC Square Sans Pro"/>
          <w:sz w:val="22"/>
          <w:szCs w:val="22"/>
          <w:lang w:val="en-GB"/>
        </w:rPr>
      </w:pPr>
    </w:p>
    <w:p w14:paraId="2596D12D" w14:textId="77777777" w:rsidR="00D933B7" w:rsidRPr="00F72C99" w:rsidRDefault="00D933B7" w:rsidP="00D933B7">
      <w:pPr>
        <w:pStyle w:val="paragraph"/>
        <w:spacing w:before="0" w:beforeAutospacing="0" w:after="0" w:afterAutospacing="0"/>
        <w:jc w:val="both"/>
        <w:textAlignment w:val="baseline"/>
        <w:rPr>
          <w:rFonts w:ascii="EC Square Sans Pro" w:eastAsia="EC Square Sans Pro" w:hAnsi="EC Square Sans Pro"/>
          <w:lang w:val="en-GB"/>
        </w:rPr>
      </w:pPr>
      <w:r>
        <w:rPr>
          <w:rStyle w:val="normaltextrun"/>
          <w:rFonts w:ascii="EC Square Sans Pro" w:eastAsia="EC Square Sans Pro" w:hAnsi="EC Square Sans Pro" w:cs="EC Square Sans Pro"/>
          <w:lang w:val="en-GB"/>
        </w:rPr>
        <w:t>By 2025, CERV had supported 6</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737 civil-society organisations across all Member States and eligible non-EU countries through operational support and capacity-building initiatives. Between 2021 and 2025, 2</w:t>
      </w:r>
      <w:r>
        <w:rPr>
          <w:rStyle w:val="normaltextrun"/>
          <w:rFonts w:ascii="Calibri" w:eastAsia="EC Square Sans Pro" w:hAnsi="Calibri"/>
          <w:lang w:val="en-GB"/>
        </w:rPr>
        <w:t> </w:t>
      </w:r>
      <w:r>
        <w:rPr>
          <w:rStyle w:val="normaltextrun"/>
          <w:rFonts w:ascii="EC Square Sans Pro" w:eastAsia="EC Square Sans Pro" w:hAnsi="EC Square Sans Pro" w:cs="EC Square Sans Pro"/>
          <w:lang w:val="en-GB"/>
        </w:rPr>
        <w:t>155 projects were funded, and they are expected to reach at least 79</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million people, thereby demonstrating the programme’s wide outreach and strong EU added value.</w:t>
      </w:r>
    </w:p>
    <w:p w14:paraId="25E37348" w14:textId="77777777" w:rsidR="00D933B7" w:rsidRPr="00F72C99" w:rsidRDefault="00D933B7" w:rsidP="00D933B7">
      <w:pPr>
        <w:pStyle w:val="paragraph"/>
        <w:spacing w:before="0" w:beforeAutospacing="0" w:after="0" w:afterAutospacing="0"/>
        <w:jc w:val="both"/>
        <w:textAlignment w:val="baseline"/>
        <w:rPr>
          <w:rStyle w:val="eop"/>
          <w:rFonts w:ascii="EC Square Sans Pro" w:eastAsia="EC Square Sans Pro" w:hAnsi="EC Square Sans Pro" w:cs="EC Square Sans Pro"/>
        </w:rPr>
      </w:pPr>
    </w:p>
    <w:p w14:paraId="21CA5305" w14:textId="77777777" w:rsidR="00D933B7" w:rsidRPr="00F72C99" w:rsidRDefault="00D933B7" w:rsidP="00D933B7">
      <w:pPr>
        <w:pStyle w:val="paragraph"/>
        <w:spacing w:before="0" w:beforeAutospacing="0" w:after="0" w:afterAutospacing="0"/>
        <w:jc w:val="both"/>
        <w:textAlignment w:val="baseline"/>
        <w:rPr>
          <w:rFonts w:ascii="EC Square Sans Pro" w:eastAsia="EC Square Sans Pro" w:hAnsi="EC Square Sans Pro" w:cs="EC Square Sans Pro"/>
          <w:lang w:val="en-GB"/>
        </w:rPr>
      </w:pPr>
      <w:r>
        <w:rPr>
          <w:rStyle w:val="normaltextrun"/>
          <w:rFonts w:ascii="EC Square Sans Pro" w:eastAsia="EC Square Sans Pro" w:hAnsi="EC Square Sans Pro" w:cs="EC Square Sans Pro"/>
          <w:lang w:val="en-GB"/>
        </w:rPr>
        <w:t>Implementation remained robust in 2025, reflecting the programme’s operational maturity and its capacity to manage a growing portfolio under direct management.</w:t>
      </w:r>
      <w:r w:rsidRPr="00F72C99">
        <w:rPr>
          <w:rFonts w:ascii="EC Square Sans Pro" w:eastAsia="EC Square Sans Pro" w:hAnsi="EC Square Sans Pro" w:cs="EC Square Sans Pro"/>
          <w:lang w:val="en-GB"/>
        </w:rPr>
        <w:t xml:space="preserve"> </w:t>
      </w:r>
      <w:r>
        <w:rPr>
          <w:rFonts w:ascii="EC Square Sans Pro" w:eastAsia="EC Square Sans Pro" w:hAnsi="EC Square Sans Pro" w:cs="EC Square Sans Pro"/>
          <w:lang w:val="en-GB"/>
        </w:rPr>
        <w:t>In particular, CERV successfully launched and managed 11 calls for proposals in 2025 with a total budget exceeding EUR</w:t>
      </w:r>
      <w:r>
        <w:rPr>
          <w:rFonts w:ascii="Calibri" w:eastAsia="EC Square Sans Pro" w:hAnsi="Calibri" w:cs="Calibri"/>
          <w:lang w:val="en-GB"/>
        </w:rPr>
        <w:t> </w:t>
      </w:r>
      <w:r>
        <w:rPr>
          <w:rFonts w:ascii="EC Square Sans Pro" w:eastAsia="EC Square Sans Pro" w:hAnsi="EC Square Sans Pro" w:cs="EC Square Sans Pro"/>
          <w:lang w:val="en-GB"/>
        </w:rPr>
        <w:t>130</w:t>
      </w:r>
      <w:r>
        <w:rPr>
          <w:rFonts w:ascii="Calibri" w:eastAsia="EC Square Sans Pro" w:hAnsi="Calibri" w:cs="Calibri"/>
          <w:lang w:val="en-GB"/>
        </w:rPr>
        <w:t> </w:t>
      </w:r>
      <w:r>
        <w:rPr>
          <w:rFonts w:ascii="EC Square Sans Pro" w:eastAsia="EC Square Sans Pro" w:hAnsi="EC Square Sans Pro" w:cs="EC Square Sans Pro"/>
          <w:lang w:val="en-GB"/>
        </w:rPr>
        <w:t>million, while continuing to monitor a large number of ongoing projects across the four strands.</w:t>
      </w:r>
      <w:r>
        <w:rPr>
          <w:rStyle w:val="normaltextrun"/>
          <w:rFonts w:ascii="EC Square Sans Pro" w:eastAsia="EC Square Sans Pro" w:hAnsi="EC Square Sans Pro" w:cs="EC Square Sans Pro"/>
          <w:lang w:val="en-GB"/>
        </w:rPr>
        <w:t xml:space="preserve"> Interest in CERV funding continued to increase, with </w:t>
      </w:r>
      <w:r>
        <w:rPr>
          <w:rFonts w:ascii="EC Square Sans Pro" w:eastAsia="EC Square Sans Pro" w:hAnsi="EC Square Sans Pro" w:cs="EC Square Sans Pro"/>
          <w:lang w:val="en-GB"/>
        </w:rPr>
        <w:t>4</w:t>
      </w:r>
      <w:r>
        <w:rPr>
          <w:rFonts w:ascii="Calibri" w:eastAsia="EC Square Sans Pro" w:hAnsi="Calibri" w:cs="Calibri"/>
          <w:lang w:val="en-GB"/>
        </w:rPr>
        <w:t> </w:t>
      </w:r>
      <w:r>
        <w:rPr>
          <w:rFonts w:ascii="EC Square Sans Pro" w:eastAsia="EC Square Sans Pro" w:hAnsi="EC Square Sans Pro" w:cs="EC Square Sans Pro"/>
          <w:lang w:val="en-GB"/>
        </w:rPr>
        <w:t>675 applications</w:t>
      </w:r>
      <w:r>
        <w:rPr>
          <w:rStyle w:val="normaltextrun"/>
          <w:rFonts w:ascii="EC Square Sans Pro" w:eastAsia="EC Square Sans Pro" w:hAnsi="EC Square Sans Pro" w:cs="EC Square Sans Pro"/>
          <w:lang w:val="en-GB"/>
        </w:rPr>
        <w:t xml:space="preserve"> submitted in 2025, confirming the programme’s strong relevance for civil-society organisations, public authorities and local actors. Several large calls launched in 2025</w:t>
      </w:r>
      <w:r>
        <w:rPr>
          <w:rStyle w:val="normaltextrun"/>
          <w:rFonts w:ascii="Calibri" w:eastAsia="EC Square Sans Pro" w:hAnsi="Calibri"/>
          <w:lang w:val="en-GB"/>
        </w:rPr>
        <w:t> </w:t>
      </w:r>
      <w:r>
        <w:rPr>
          <w:rStyle w:val="normaltextrun"/>
          <w:rFonts w:ascii="EC Square Sans Pro" w:eastAsia="EC Square Sans Pro" w:hAnsi="EC Square Sans Pro" w:cs="EC Square Sans Pro"/>
          <w:lang w:val="en-GB"/>
        </w:rPr>
        <w:t>– particularly under the equality, charter and European remembrance strands</w:t>
      </w:r>
      <w:r>
        <w:rPr>
          <w:rStyle w:val="normaltextrun"/>
          <w:rFonts w:ascii="Calibri" w:eastAsia="EC Square Sans Pro" w:hAnsi="Calibri"/>
          <w:lang w:val="en-GB"/>
        </w:rPr>
        <w:t> </w:t>
      </w:r>
      <w:r>
        <w:rPr>
          <w:rStyle w:val="normaltextrun"/>
          <w:rFonts w:ascii="EC Square Sans Pro" w:eastAsia="EC Square Sans Pro" w:hAnsi="EC Square Sans Pro" w:cs="EC Square Sans Pro"/>
          <w:lang w:val="en-GB"/>
        </w:rPr>
        <w:t>– were still under evaluation or contractualisation at year end; their results are expected to further strengthen programme performance in the next period.</w:t>
      </w:r>
      <w:r>
        <w:rPr>
          <w:rStyle w:val="eop"/>
          <w:rFonts w:ascii="EC Square Sans Pro" w:eastAsia="EC Square Sans Pro" w:hAnsi="EC Square Sans Pro" w:cs="EC Square Sans Pro"/>
        </w:rPr>
        <w:t xml:space="preserve"> </w:t>
      </w:r>
    </w:p>
    <w:p w14:paraId="69DFB3B1" w14:textId="77777777" w:rsidR="00D933B7" w:rsidRPr="00F72C99" w:rsidRDefault="00D933B7" w:rsidP="00D933B7">
      <w:pPr>
        <w:pStyle w:val="paragraph"/>
        <w:spacing w:before="0" w:beforeAutospacing="0" w:after="0" w:afterAutospacing="0"/>
        <w:jc w:val="both"/>
        <w:textAlignment w:val="baseline"/>
        <w:rPr>
          <w:rFonts w:ascii="EC Square Sans Pro" w:eastAsia="EC Square Sans Pro" w:hAnsi="EC Square Sans Pro" w:cs="EC Square Sans Pro"/>
          <w:lang w:val="en-GB"/>
        </w:rPr>
      </w:pPr>
    </w:p>
    <w:p w14:paraId="45FD7514" w14:textId="77777777" w:rsidR="00D933B7" w:rsidRPr="00F72C99" w:rsidRDefault="00D933B7" w:rsidP="00D933B7">
      <w:pPr>
        <w:pStyle w:val="paragraph"/>
        <w:spacing w:before="0" w:beforeAutospacing="0" w:after="0" w:afterAutospacing="0"/>
        <w:jc w:val="both"/>
        <w:textAlignment w:val="baseline"/>
        <w:rPr>
          <w:rStyle w:val="eop"/>
          <w:rFonts w:ascii="EC Square Sans Pro" w:eastAsia="EC Square Sans Pro" w:hAnsi="EC Square Sans Pro" w:cs="EC Square Sans Pro"/>
        </w:rPr>
      </w:pPr>
      <w:r w:rsidRPr="00F72C99">
        <w:rPr>
          <w:rStyle w:val="normaltextrun"/>
          <w:rFonts w:ascii="EC Square Sans Pro" w:eastAsia="EC Square Sans Pro" w:hAnsi="EC Square Sans Pro" w:cs="EC Square Sans Pro"/>
          <w:lang w:val="en-GB"/>
        </w:rPr>
        <w:t>CERV also supported high-visibility award schemes that promote accessibility, inclusion and equality at the local level. Through the Access City Award and the European Capitals of Inclusion and Diversity Award, the programme recognised cities and towns across the EU in relation to concrete initiatives advancing accessibility for people with disabilities and fostering inclusive, discrimination-free communities. Examples include Zaragoza, Valencia and Rennes for accessibility, and Utrecht, Bilbao and Kraków for inclusion and diversity. These awards contributed to raising awareness, sharing good practices and encouraging peer learning among local authorities, thereby amplifying the programme’s impact beyond direct beneficiaries.</w:t>
      </w:r>
    </w:p>
    <w:p w14:paraId="278149B2" w14:textId="77777777" w:rsidR="00D933B7" w:rsidRPr="00F72C99" w:rsidRDefault="00D933B7" w:rsidP="00D933B7">
      <w:pPr>
        <w:pStyle w:val="paragraph"/>
        <w:spacing w:before="0" w:beforeAutospacing="0" w:after="0" w:afterAutospacing="0"/>
        <w:jc w:val="both"/>
        <w:textAlignment w:val="baseline"/>
        <w:rPr>
          <w:rFonts w:ascii="EC Square Sans Pro" w:eastAsia="EC Square Sans Pro" w:hAnsi="EC Square Sans Pro" w:cs="EC Square Sans Pro"/>
          <w:lang w:val="en-GB"/>
        </w:rPr>
      </w:pPr>
    </w:p>
    <w:p w14:paraId="25F50BCE" w14:textId="77777777" w:rsidR="00D933B7" w:rsidRPr="00F72C99" w:rsidRDefault="00D933B7" w:rsidP="00D933B7">
      <w:pPr>
        <w:pStyle w:val="paragraph"/>
        <w:spacing w:before="0" w:beforeAutospacing="0" w:after="0" w:afterAutospacing="0"/>
        <w:jc w:val="both"/>
        <w:rPr>
          <w:rStyle w:val="normaltextrun"/>
          <w:rFonts w:ascii="EC Square Sans Pro" w:eastAsia="EC Square Sans Pro" w:hAnsi="EC Square Sans Pro" w:cs="EC Square Sans Pro"/>
          <w:lang w:val="en-GB"/>
        </w:rPr>
      </w:pPr>
      <w:r w:rsidRPr="00F72C99">
        <w:rPr>
          <w:rStyle w:val="normaltextrun"/>
          <w:rFonts w:ascii="EC Square Sans Pro" w:eastAsia="EC Square Sans Pro" w:hAnsi="EC Square Sans Pro" w:cs="EC Square Sans Pro"/>
          <w:lang w:val="en-GB"/>
        </w:rPr>
        <w:t>Support for participatory democracy remained a key achievement. In 2025, CERV allocated over EUR</w:t>
      </w:r>
      <w:r w:rsidRPr="00F72C99">
        <w:rPr>
          <w:rStyle w:val="normaltextrun"/>
          <w:rFonts w:ascii="Calibri" w:eastAsia="EC Square Sans Pro" w:hAnsi="Calibri" w:cs="Calibri"/>
          <w:lang w:val="en-GB"/>
        </w:rPr>
        <w:t> </w:t>
      </w:r>
      <w:r w:rsidRPr="00F72C99">
        <w:rPr>
          <w:rStyle w:val="normaltextrun"/>
          <w:rFonts w:ascii="EC Square Sans Pro" w:eastAsia="EC Square Sans Pro" w:hAnsi="EC Square Sans Pro" w:cs="EC Square Sans Pro"/>
          <w:lang w:val="en-GB"/>
        </w:rPr>
        <w:t>1.9</w:t>
      </w:r>
      <w:r w:rsidRPr="00F72C99">
        <w:rPr>
          <w:rStyle w:val="normaltextrun"/>
          <w:rFonts w:ascii="Calibri" w:eastAsia="EC Square Sans Pro" w:hAnsi="Calibri" w:cs="Calibri"/>
          <w:lang w:val="en-GB"/>
        </w:rPr>
        <w:t> </w:t>
      </w:r>
      <w:r w:rsidRPr="00F72C99">
        <w:rPr>
          <w:rStyle w:val="normaltextrun"/>
          <w:rFonts w:ascii="EC Square Sans Pro" w:eastAsia="EC Square Sans Pro" w:hAnsi="EC Square Sans Pro" w:cs="EC Square Sans Pro"/>
          <w:lang w:val="en-GB"/>
        </w:rPr>
        <w:t>million to support the European citizens’ initiative. Six new initiatives were registered during the year, addressing topics such as sustainable food systems, building renovation, air passenger rights and human rights in the EU’s external action. Between 2021 and 2025, 49 initiatives were registered, with a record four initiatives reaching the threshold of 1</w:t>
      </w:r>
      <w:r w:rsidRPr="00F72C99">
        <w:rPr>
          <w:rStyle w:val="normaltextrun"/>
          <w:rFonts w:ascii="Calibri" w:eastAsia="EC Square Sans Pro" w:hAnsi="Calibri" w:cs="Calibri"/>
          <w:lang w:val="en-GB"/>
        </w:rPr>
        <w:t> </w:t>
      </w:r>
      <w:r w:rsidRPr="00F72C99">
        <w:rPr>
          <w:rStyle w:val="normaltextrun"/>
          <w:rFonts w:ascii="EC Square Sans Pro" w:eastAsia="EC Square Sans Pro" w:hAnsi="EC Square Sans Pro" w:cs="EC Square Sans Pro"/>
          <w:lang w:val="en-GB"/>
        </w:rPr>
        <w:t>million signatures, confirming growing citizen engagement at the EU level.</w:t>
      </w:r>
    </w:p>
    <w:p w14:paraId="44D2A505" w14:textId="77777777" w:rsidR="00D933B7" w:rsidRPr="00F72C99" w:rsidRDefault="00D933B7" w:rsidP="00D933B7">
      <w:pPr>
        <w:pStyle w:val="paragraph"/>
        <w:spacing w:before="0" w:beforeAutospacing="0" w:after="0" w:afterAutospacing="0"/>
        <w:jc w:val="both"/>
        <w:rPr>
          <w:rStyle w:val="normaltextrun"/>
          <w:rFonts w:ascii="EC Square Sans Pro" w:eastAsia="EC Square Sans Pro" w:hAnsi="EC Square Sans Pro" w:cs="EC Square Sans Pro"/>
          <w:lang w:val="en-GB"/>
        </w:rPr>
      </w:pPr>
    </w:p>
    <w:p w14:paraId="056E0E6F" w14:textId="50E4F0C5" w:rsidR="00D933B7" w:rsidRPr="00F72C99" w:rsidRDefault="00D933B7" w:rsidP="00D933B7">
      <w:pPr>
        <w:pStyle w:val="paragraph"/>
        <w:spacing w:before="0" w:beforeAutospacing="0" w:after="0" w:afterAutospacing="0"/>
        <w:jc w:val="both"/>
        <w:rPr>
          <w:rStyle w:val="normaltextrun"/>
          <w:rFonts w:ascii="EC Square Sans Pro" w:eastAsia="EC Square Sans Pro" w:hAnsi="EC Square Sans Pro"/>
        </w:rPr>
      </w:pPr>
      <w:r w:rsidRPr="00F72C99">
        <w:rPr>
          <w:rStyle w:val="normaltextrun"/>
          <w:rFonts w:ascii="EC Square Sans Pro" w:eastAsia="EC Square Sans Pro" w:hAnsi="EC Square Sans Pro" w:cs="EC Square Sans Pro"/>
          <w:lang w:val="en-GB"/>
        </w:rPr>
        <w:t>At the same time, implementation highlighted various challenges. The demand for funding continues to exceed the available resources, particularly in areas such as equality, gender equality and fighting violence against women and children, which may limit the programme’s capacity to fully respond to needs. T</w:t>
      </w:r>
      <w:r w:rsidRPr="00F72C99">
        <w:rPr>
          <w:rStyle w:val="normaltextrun"/>
          <w:rFonts w:ascii="EC Square Sans Pro" w:eastAsia="EC Square Sans Pro" w:hAnsi="EC Square Sans Pro"/>
        </w:rPr>
        <w:t>o address this, calls increasingly prioritised initiatives with the highest expected level of impact and encouraged the use of re-granting schemes, allowing intermediary organisations to redistribute EU funding to a larger number of small grassroots organisations. In addition, clearer guidance and information for applicants helped improve the quality and focus of proposals submitted under highly competitive calls.</w:t>
      </w:r>
      <w:r w:rsidRPr="00865E11">
        <w:t>f</w:t>
      </w:r>
    </w:p>
    <w:p w14:paraId="1826F77E" w14:textId="77777777" w:rsidR="00D933B7" w:rsidRPr="00F72C99" w:rsidRDefault="00D933B7" w:rsidP="00D933B7">
      <w:pPr>
        <w:pStyle w:val="paragraph"/>
        <w:spacing w:before="0" w:beforeAutospacing="0" w:after="0" w:afterAutospacing="0"/>
        <w:jc w:val="both"/>
        <w:rPr>
          <w:rStyle w:val="normaltextrun"/>
          <w:rFonts w:ascii="EC Square Sans Pro" w:eastAsia="EC Square Sans Pro" w:hAnsi="EC Square Sans Pro"/>
          <w:lang w:val="en-GB"/>
        </w:rPr>
      </w:pPr>
      <w:r w:rsidRPr="00F72C99">
        <w:rPr>
          <w:rStyle w:val="normaltextrun"/>
          <w:rFonts w:ascii="EC Square Sans Pro" w:eastAsia="EC Square Sans Pro" w:hAnsi="EC Square Sans Pro" w:cs="EC Square Sans Pro"/>
          <w:lang w:val="en-GB"/>
        </w:rPr>
        <w:t>Operational challenges persist for some applicants, in particular grassroots organisations and small municipalities, including difficulties relating to proposal-submission IT tools. The continued use of lump-sum funding and re-granting schemes also required that additional support be given to applicants and intermediaries to ensure high-quality proposals and effective implementation.</w:t>
      </w:r>
    </w:p>
    <w:p w14:paraId="29F1630F" w14:textId="77777777" w:rsidR="00D933B7" w:rsidRPr="00F72C99" w:rsidRDefault="00D933B7" w:rsidP="00D933B7">
      <w:pPr>
        <w:pStyle w:val="paragraph"/>
        <w:spacing w:before="0" w:beforeAutospacing="0" w:after="0" w:afterAutospacing="0"/>
        <w:jc w:val="both"/>
        <w:textAlignment w:val="baseline"/>
        <w:rPr>
          <w:rFonts w:ascii="EC Square Sans Pro" w:eastAsia="EC Square Sans Pro" w:hAnsi="EC Square Sans Pro" w:cs="EC Square Sans Pro"/>
          <w:lang w:val="en-GB"/>
        </w:rPr>
      </w:pPr>
    </w:p>
    <w:p w14:paraId="2C71F876" w14:textId="77777777" w:rsidR="00D933B7" w:rsidRPr="00F72C99" w:rsidRDefault="00D933B7" w:rsidP="00D933B7">
      <w:pPr>
        <w:pStyle w:val="paragraph"/>
        <w:spacing w:before="0" w:beforeAutospacing="0" w:after="0" w:afterAutospacing="0"/>
        <w:jc w:val="both"/>
        <w:rPr>
          <w:rStyle w:val="normaltextrun"/>
          <w:rFonts w:ascii="EC Square Sans Pro" w:eastAsia="EC Square Sans Pro" w:hAnsi="EC Square Sans Pro" w:cs="EC Square Sans Pro"/>
        </w:rPr>
      </w:pPr>
      <w:r w:rsidRPr="00F72C99">
        <w:rPr>
          <w:rStyle w:val="normaltextrun"/>
          <w:rFonts w:ascii="EC Square Sans Pro" w:eastAsia="EC Square Sans Pro" w:hAnsi="EC Square Sans Pro" w:cs="EC Square Sans Pro"/>
          <w:lang w:val="en-GB"/>
        </w:rPr>
        <w:t>Overall, CERV shows strong performance in relation to its key performance indicators, high demand and growing visibility, while continuing to adapt its delivery tools to maximise impact and accessibility within the existing budgetary framework.</w:t>
      </w:r>
    </w:p>
    <w:p w14:paraId="2B55A1AF" w14:textId="77777777" w:rsidR="00D933B7" w:rsidRPr="008E1150"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0F286FBF" w14:textId="77777777" w:rsidR="00D933B7" w:rsidRPr="008E1150" w:rsidRDefault="00D933B7" w:rsidP="00F72C99">
      <w:pPr>
        <w:pStyle w:val="Heading2"/>
        <w:rPr>
          <w:rFonts w:eastAsiaTheme="majorEastAsia"/>
          <w:lang w:eastAsia="en-GB"/>
        </w:rPr>
      </w:pPr>
      <w:r>
        <w:rPr>
          <w:rFonts w:eastAsiaTheme="majorEastAsia"/>
          <w:lang w:eastAsia="en-GB"/>
        </w:rPr>
        <w:t>Contribution to horizontal priorities</w:t>
      </w:r>
    </w:p>
    <w:p w14:paraId="1D53BC91" w14:textId="77777777" w:rsidR="00D933B7" w:rsidRPr="008E1150"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8E1150" w14:paraId="7BD9FF40"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3075D9C6"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34304544"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3ADE0E5B"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73D98BED"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8E1150" w14:paraId="3A4098A1"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752239B3"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3D0C872E"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24AAD2FE"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486D2799"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1E9503CF"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55BFCCE7"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3A24964E"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28A706C1"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2ABADA7A"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5D5C5548"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b/>
                <w:sz w:val="20"/>
              </w:rPr>
              <w:t xml:space="preserve"> </w:t>
            </w:r>
            <w:r>
              <w:rPr>
                <w:rFonts w:cs="Segoe UI"/>
                <w:b/>
                <w:bCs/>
                <w:sz w:val="20"/>
                <w:lang w:eastAsia="en-IE"/>
              </w:rPr>
              <w:t>total envelope</w:t>
            </w:r>
            <w:r>
              <w:rPr>
                <w:rFonts w:ascii="Calibri" w:hAnsi="Calibri" w:cs="Calibri"/>
                <w:sz w:val="20"/>
                <w:lang w:eastAsia="en-IE"/>
              </w:rPr>
              <w:t> </w:t>
            </w:r>
          </w:p>
        </w:tc>
      </w:tr>
      <w:tr w:rsidR="00D933B7" w:rsidRPr="008E1150" w14:paraId="4A6DC255" w14:textId="77777777">
        <w:trPr>
          <w:trHeight w:val="300"/>
        </w:trPr>
        <w:tc>
          <w:tcPr>
            <w:tcW w:w="1562" w:type="dxa"/>
            <w:tcBorders>
              <w:top w:val="nil"/>
              <w:left w:val="nil"/>
              <w:bottom w:val="single" w:sz="6" w:space="0" w:color="8C8C8C"/>
              <w:right w:val="nil"/>
            </w:tcBorders>
            <w:vAlign w:val="center"/>
            <w:hideMark/>
          </w:tcPr>
          <w:p w14:paraId="5B2C1A6D" w14:textId="77777777" w:rsidR="00D933B7" w:rsidRPr="008E1150"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8" w:type="dxa"/>
            <w:tcBorders>
              <w:top w:val="nil"/>
              <w:left w:val="nil"/>
              <w:bottom w:val="single" w:sz="6" w:space="0" w:color="8C8C8C"/>
              <w:right w:val="nil"/>
            </w:tcBorders>
            <w:vAlign w:val="center"/>
          </w:tcPr>
          <w:p w14:paraId="45FE9B71" w14:textId="77777777" w:rsidR="00D933B7" w:rsidRPr="008E1150" w:rsidRDefault="00D933B7">
            <w:pPr>
              <w:spacing w:after="0" w:line="240" w:lineRule="auto"/>
              <w:jc w:val="center"/>
              <w:textAlignment w:val="baseline"/>
              <w:rPr>
                <w:rFonts w:ascii="Segoe UI" w:hAnsi="Segoe UI" w:cs="Segoe UI"/>
                <w:sz w:val="20"/>
                <w:lang w:eastAsia="en-IE"/>
              </w:rPr>
            </w:pPr>
            <w:r>
              <w:t>0.0</w:t>
            </w:r>
          </w:p>
        </w:tc>
        <w:tc>
          <w:tcPr>
            <w:tcW w:w="919" w:type="dxa"/>
            <w:tcBorders>
              <w:top w:val="nil"/>
              <w:left w:val="nil"/>
              <w:bottom w:val="single" w:sz="6" w:space="0" w:color="8C8C8C"/>
              <w:right w:val="nil"/>
            </w:tcBorders>
            <w:vAlign w:val="center"/>
          </w:tcPr>
          <w:p w14:paraId="539E21B4" w14:textId="77777777" w:rsidR="00D933B7" w:rsidRPr="008E1150" w:rsidRDefault="00D933B7">
            <w:pPr>
              <w:spacing w:after="0" w:line="240" w:lineRule="auto"/>
              <w:jc w:val="center"/>
              <w:textAlignment w:val="baseline"/>
              <w:rPr>
                <w:rFonts w:ascii="Segoe UI" w:hAnsi="Segoe UI" w:cs="Segoe UI"/>
                <w:sz w:val="20"/>
                <w:lang w:eastAsia="en-IE"/>
              </w:rPr>
            </w:pPr>
            <w:r>
              <w:t>2.8</w:t>
            </w:r>
          </w:p>
        </w:tc>
        <w:tc>
          <w:tcPr>
            <w:tcW w:w="806" w:type="dxa"/>
            <w:tcBorders>
              <w:top w:val="nil"/>
              <w:left w:val="nil"/>
              <w:bottom w:val="single" w:sz="6" w:space="0" w:color="8C8C8C"/>
              <w:right w:val="nil"/>
            </w:tcBorders>
            <w:vAlign w:val="center"/>
          </w:tcPr>
          <w:p w14:paraId="747FE68E" w14:textId="77777777" w:rsidR="00D933B7" w:rsidRPr="008E1150" w:rsidRDefault="00D933B7">
            <w:pPr>
              <w:spacing w:after="0" w:line="240" w:lineRule="auto"/>
              <w:jc w:val="center"/>
              <w:textAlignment w:val="baseline"/>
              <w:rPr>
                <w:rFonts w:ascii="Segoe UI" w:hAnsi="Segoe UI" w:cs="Segoe UI"/>
                <w:sz w:val="20"/>
                <w:lang w:eastAsia="en-IE"/>
              </w:rPr>
            </w:pPr>
            <w:r>
              <w:t>2.8</w:t>
            </w:r>
          </w:p>
        </w:tc>
        <w:tc>
          <w:tcPr>
            <w:tcW w:w="797" w:type="dxa"/>
            <w:tcBorders>
              <w:top w:val="nil"/>
              <w:left w:val="nil"/>
              <w:bottom w:val="single" w:sz="6" w:space="0" w:color="8C8C8C"/>
              <w:right w:val="nil"/>
            </w:tcBorders>
            <w:vAlign w:val="center"/>
          </w:tcPr>
          <w:p w14:paraId="69BCD290" w14:textId="77777777" w:rsidR="00D933B7" w:rsidRPr="008E1150" w:rsidRDefault="00D933B7">
            <w:pPr>
              <w:spacing w:after="0" w:line="240" w:lineRule="auto"/>
              <w:jc w:val="center"/>
              <w:textAlignment w:val="baseline"/>
              <w:rPr>
                <w:rFonts w:ascii="Segoe UI" w:hAnsi="Segoe UI" w:cs="Segoe UI"/>
                <w:sz w:val="20"/>
                <w:lang w:eastAsia="en-IE"/>
              </w:rPr>
            </w:pPr>
            <w:r>
              <w:t>5.9</w:t>
            </w:r>
          </w:p>
        </w:tc>
        <w:tc>
          <w:tcPr>
            <w:tcW w:w="810" w:type="dxa"/>
            <w:tcBorders>
              <w:top w:val="nil"/>
              <w:left w:val="nil"/>
              <w:bottom w:val="single" w:sz="6" w:space="0" w:color="8C8C8C"/>
              <w:right w:val="nil"/>
            </w:tcBorders>
            <w:vAlign w:val="center"/>
            <w:hideMark/>
          </w:tcPr>
          <w:p w14:paraId="0BE6DD9F" w14:textId="77777777" w:rsidR="00D933B7" w:rsidRPr="008E1150" w:rsidRDefault="00D933B7">
            <w:pPr>
              <w:spacing w:after="0" w:line="240" w:lineRule="auto"/>
              <w:jc w:val="center"/>
              <w:textAlignment w:val="baseline"/>
              <w:rPr>
                <w:rFonts w:ascii="Segoe UI" w:hAnsi="Segoe UI" w:cs="Segoe UI"/>
                <w:sz w:val="20"/>
                <w:lang w:eastAsia="en-IE"/>
              </w:rPr>
            </w:pPr>
            <w:r>
              <w:t>2.2</w:t>
            </w:r>
          </w:p>
        </w:tc>
        <w:tc>
          <w:tcPr>
            <w:tcW w:w="1215" w:type="dxa"/>
            <w:tcBorders>
              <w:top w:val="nil"/>
              <w:left w:val="nil"/>
              <w:bottom w:val="single" w:sz="6" w:space="0" w:color="8C8C8C"/>
              <w:right w:val="nil"/>
            </w:tcBorders>
            <w:vAlign w:val="center"/>
            <w:hideMark/>
          </w:tcPr>
          <w:p w14:paraId="32D0C12E" w14:textId="77777777" w:rsidR="00D933B7" w:rsidRPr="008E1150" w:rsidRDefault="00D933B7">
            <w:pPr>
              <w:spacing w:after="0" w:line="240" w:lineRule="auto"/>
              <w:jc w:val="center"/>
              <w:textAlignment w:val="baseline"/>
              <w:rPr>
                <w:rFonts w:ascii="Segoe UI" w:hAnsi="Segoe UI" w:cs="Segoe UI"/>
                <w:sz w:val="20"/>
                <w:lang w:eastAsia="en-IE"/>
              </w:rPr>
            </w:pPr>
            <w:r>
              <w:t>0.0</w:t>
            </w:r>
          </w:p>
        </w:tc>
        <w:tc>
          <w:tcPr>
            <w:tcW w:w="796" w:type="dxa"/>
            <w:tcBorders>
              <w:top w:val="nil"/>
              <w:left w:val="nil"/>
              <w:bottom w:val="single" w:sz="6" w:space="0" w:color="8C8C8C"/>
              <w:right w:val="nil"/>
            </w:tcBorders>
            <w:vAlign w:val="center"/>
            <w:hideMark/>
          </w:tcPr>
          <w:p w14:paraId="0D8FBFD4" w14:textId="77777777" w:rsidR="00D933B7" w:rsidRPr="008E1150" w:rsidRDefault="00D933B7">
            <w:pPr>
              <w:spacing w:after="0" w:line="240" w:lineRule="auto"/>
              <w:jc w:val="center"/>
              <w:textAlignment w:val="baseline"/>
              <w:rPr>
                <w:rFonts w:ascii="Segoe UI" w:hAnsi="Segoe UI" w:cs="Segoe UI"/>
                <w:sz w:val="20"/>
                <w:lang w:eastAsia="en-IE"/>
              </w:rPr>
            </w:pPr>
            <w:r>
              <w:t>0.0</w:t>
            </w:r>
          </w:p>
        </w:tc>
        <w:tc>
          <w:tcPr>
            <w:tcW w:w="909" w:type="dxa"/>
            <w:tcBorders>
              <w:top w:val="nil"/>
              <w:left w:val="nil"/>
              <w:bottom w:val="single" w:sz="6" w:space="0" w:color="8C8C8C"/>
              <w:right w:val="nil"/>
            </w:tcBorders>
            <w:vAlign w:val="center"/>
            <w:hideMark/>
          </w:tcPr>
          <w:p w14:paraId="5EBEF1BE" w14:textId="77777777" w:rsidR="00D933B7" w:rsidRPr="008E1150" w:rsidRDefault="00D933B7">
            <w:pPr>
              <w:spacing w:after="0" w:line="240" w:lineRule="auto"/>
              <w:jc w:val="center"/>
              <w:textAlignment w:val="baseline"/>
              <w:rPr>
                <w:rFonts w:ascii="Segoe UI" w:hAnsi="Segoe UI" w:cs="Segoe UI"/>
                <w:sz w:val="20"/>
                <w:lang w:eastAsia="en-IE"/>
              </w:rPr>
            </w:pPr>
            <w:r>
              <w:t>13.7</w:t>
            </w:r>
          </w:p>
        </w:tc>
        <w:tc>
          <w:tcPr>
            <w:tcW w:w="907" w:type="dxa"/>
            <w:tcBorders>
              <w:top w:val="nil"/>
              <w:left w:val="nil"/>
              <w:bottom w:val="single" w:sz="6" w:space="0" w:color="8C8C8C"/>
              <w:right w:val="nil"/>
            </w:tcBorders>
            <w:vAlign w:val="center"/>
            <w:hideMark/>
          </w:tcPr>
          <w:p w14:paraId="5E4CFC09" w14:textId="77777777" w:rsidR="00D933B7" w:rsidRPr="008E1150" w:rsidRDefault="00D933B7">
            <w:pPr>
              <w:spacing w:after="0" w:line="240" w:lineRule="auto"/>
              <w:jc w:val="center"/>
              <w:textAlignment w:val="baseline"/>
              <w:rPr>
                <w:rFonts w:ascii="Segoe UI" w:hAnsi="Segoe UI" w:cs="Segoe UI"/>
                <w:sz w:val="20"/>
                <w:lang w:eastAsia="en-IE"/>
              </w:rPr>
            </w:pPr>
            <w:r>
              <w:t>0.9%</w:t>
            </w:r>
          </w:p>
        </w:tc>
      </w:tr>
    </w:tbl>
    <w:p w14:paraId="6FC50148" w14:textId="77777777" w:rsidR="00D933B7" w:rsidRPr="008E1150" w:rsidRDefault="00D933B7" w:rsidP="00D933B7">
      <w:pPr>
        <w:pStyle w:val="ListParagraph"/>
        <w:ind w:left="360"/>
        <w:rPr>
          <w:lang w:eastAsia="en-GB"/>
        </w:rPr>
      </w:pPr>
    </w:p>
    <w:p w14:paraId="73CF0F27" w14:textId="77777777" w:rsidR="00D933B7" w:rsidRPr="008E1150" w:rsidRDefault="00D933B7" w:rsidP="00D933B7">
      <w:pPr>
        <w:pStyle w:val="ListParagraph"/>
        <w:ind w:left="360"/>
        <w:rPr>
          <w:lang w:eastAsia="en-GB"/>
        </w:rPr>
      </w:pPr>
    </w:p>
    <w:p w14:paraId="69854FDD" w14:textId="77777777" w:rsidR="00D933B7" w:rsidRPr="008E1150" w:rsidRDefault="00D933B7" w:rsidP="00373960">
      <w:pPr>
        <w:pStyle w:val="ListParagraph"/>
        <w:numPr>
          <w:ilvl w:val="0"/>
          <w:numId w:val="9"/>
        </w:numPr>
        <w:spacing w:after="240" w:line="264" w:lineRule="auto"/>
        <w:rPr>
          <w:lang w:eastAsia="en-GB"/>
        </w:rPr>
      </w:pPr>
      <w:r>
        <w:rPr>
          <w:lang w:eastAsia="en-GB"/>
        </w:rPr>
        <w:t>While CERV’s core mission is to promote EU values, fundamental rights,</w:t>
      </w:r>
      <w:r>
        <w:rPr>
          <w:rFonts w:ascii="Calibri" w:hAnsi="Calibri" w:cs="Calibri"/>
          <w:lang w:eastAsia="en-GB"/>
        </w:rPr>
        <w:t xml:space="preserve"> </w:t>
      </w:r>
      <w:r>
        <w:rPr>
          <w:lang w:eastAsia="en-GB"/>
        </w:rPr>
        <w:t>equality</w:t>
      </w:r>
      <w:r>
        <w:rPr>
          <w:rFonts w:ascii="Calibri" w:hAnsi="Calibri" w:cs="Calibri"/>
          <w:lang w:eastAsia="en-GB"/>
        </w:rPr>
        <w:t xml:space="preserve"> </w:t>
      </w:r>
      <w:r>
        <w:rPr>
          <w:lang w:eastAsia="en-GB"/>
        </w:rPr>
        <w:t>and citizens</w:t>
      </w:r>
      <w:r>
        <w:rPr>
          <w:rFonts w:cs="EC Square Sans Pro"/>
          <w:lang w:eastAsia="en-GB"/>
        </w:rPr>
        <w:t>’</w:t>
      </w:r>
      <w:r>
        <w:rPr>
          <w:lang w:eastAsia="en-GB"/>
        </w:rPr>
        <w:t xml:space="preserve"> participation </w:t>
      </w:r>
      <w:r>
        <w:rPr>
          <w:rFonts w:cs="EC Square Sans Pro"/>
          <w:lang w:eastAsia="en-GB"/>
        </w:rPr>
        <w:t>—</w:t>
      </w:r>
      <w:r>
        <w:rPr>
          <w:lang w:eastAsia="en-GB"/>
        </w:rPr>
        <w:t xml:space="preserve"> and not to deliver climate mitigation or adaptation policies,</w:t>
      </w:r>
      <w:r>
        <w:rPr>
          <w:rFonts w:ascii="Calibri" w:hAnsi="Calibri" w:cs="Calibri"/>
          <w:lang w:eastAsia="en-GB"/>
        </w:rPr>
        <w:t xml:space="preserve"> </w:t>
      </w:r>
      <w:r>
        <w:rPr>
          <w:lang w:eastAsia="en-GB"/>
        </w:rPr>
        <w:t>projects contributed to raising citizens’ and stakeholders’ awareness of environment-related topics through a variety of activities, events, conferences, summer-camps</w:t>
      </w:r>
      <w:r>
        <w:rPr>
          <w:rFonts w:ascii="Calibri" w:hAnsi="Calibri" w:cs="Calibri"/>
          <w:lang w:eastAsia="en-GB"/>
        </w:rPr>
        <w:t xml:space="preserve"> </w:t>
      </w:r>
      <w:r>
        <w:rPr>
          <w:lang w:eastAsia="en-GB"/>
        </w:rPr>
        <w:t>and debates. These initiatives have sparked meaningful discussions on sustainability, the EU Green Deal, and eco-culture,</w:t>
      </w:r>
      <w:r>
        <w:rPr>
          <w:rFonts w:ascii="Calibri" w:hAnsi="Calibri" w:cs="Calibri"/>
          <w:lang w:eastAsia="en-GB"/>
        </w:rPr>
        <w:t xml:space="preserve"> </w:t>
      </w:r>
      <w:r>
        <w:rPr>
          <w:lang w:eastAsia="en-GB"/>
        </w:rPr>
        <w:t>helping to foster community engagement on environmental issues.</w:t>
      </w:r>
      <w:r>
        <w:rPr>
          <w:rFonts w:ascii="Calibri" w:hAnsi="Calibri" w:cs="Calibri"/>
          <w:lang w:eastAsia="en-GB"/>
        </w:rPr>
        <w:t xml:space="preserve"> </w:t>
      </w:r>
      <w:r>
        <w:rPr>
          <w:lang w:eastAsia="en-GB"/>
        </w:rPr>
        <w:t>Projects addressed a wide range of topics, including the circular economy, climate resilience (such as the right to repair), urban sustainability, energy transition and energy poverty, biodiversity, sustainable food systems, waste management, fast</w:t>
      </w:r>
      <w:r>
        <w:rPr>
          <w:rFonts w:ascii="Calibri" w:hAnsi="Calibri" w:cs="Calibri"/>
          <w:lang w:eastAsia="en-GB"/>
        </w:rPr>
        <w:t xml:space="preserve"> </w:t>
      </w:r>
      <w:r>
        <w:rPr>
          <w:lang w:eastAsia="en-GB"/>
        </w:rPr>
        <w:t>fashion</w:t>
      </w:r>
      <w:r>
        <w:rPr>
          <w:rFonts w:ascii="Calibri" w:hAnsi="Calibri" w:cs="Calibri"/>
          <w:lang w:eastAsia="en-GB"/>
        </w:rPr>
        <w:t xml:space="preserve"> </w:t>
      </w:r>
      <w:r>
        <w:rPr>
          <w:lang w:eastAsia="en-GB"/>
        </w:rPr>
        <w:t>and ethical consumption.</w:t>
      </w:r>
      <w:r>
        <w:rPr>
          <w:rFonts w:ascii="Calibri" w:hAnsi="Calibri" w:cs="Calibri"/>
          <w:lang w:eastAsia="en-GB"/>
        </w:rPr>
        <w:t xml:space="preserve"> </w:t>
      </w:r>
      <w:r>
        <w:rPr>
          <w:lang w:eastAsia="en-GB"/>
        </w:rPr>
        <w:t>The climate and environmental justice were also at the core of several projects, underlining the unequal impacts of climate change on vulnerable or marginalised people.</w:t>
      </w:r>
      <w:r>
        <w:rPr>
          <w:rFonts w:ascii="Calibri" w:hAnsi="Calibri" w:cs="Calibri"/>
          <w:lang w:eastAsia="en-GB"/>
        </w:rPr>
        <w:t xml:space="preserve"> </w:t>
      </w:r>
    </w:p>
    <w:p w14:paraId="3A55C580" w14:textId="77777777" w:rsidR="00D933B7" w:rsidRPr="008E1150" w:rsidRDefault="00D933B7" w:rsidP="00373960">
      <w:pPr>
        <w:pStyle w:val="ListParagraph"/>
        <w:numPr>
          <w:ilvl w:val="0"/>
          <w:numId w:val="9"/>
        </w:numPr>
        <w:spacing w:after="240" w:line="264" w:lineRule="auto"/>
        <w:rPr>
          <w:lang w:eastAsia="en-GB"/>
        </w:rPr>
      </w:pPr>
      <w:r>
        <w:rPr>
          <w:lang w:eastAsia="en-GB"/>
        </w:rPr>
        <w:t>The main challenges projects faced, revolved around ensuring inclusive participation and representation of diverse stakeholders, as well specific target groups such as single women in vulnerable situation and minorities, addressing environmental issues in a context of competing interests and reaching out to rural communities</w:t>
      </w:r>
      <w:r>
        <w:rPr>
          <w:rFonts w:ascii="Calibri" w:hAnsi="Calibri" w:cs="Calibri"/>
          <w:lang w:eastAsia="en-GB"/>
        </w:rPr>
        <w:t xml:space="preserve"> </w:t>
      </w:r>
      <w:r>
        <w:rPr>
          <w:lang w:eastAsia="en-GB"/>
        </w:rPr>
        <w:t>in order to</w:t>
      </w:r>
      <w:r>
        <w:rPr>
          <w:rFonts w:ascii="Calibri" w:hAnsi="Calibri" w:cs="Calibri"/>
          <w:lang w:eastAsia="en-GB"/>
        </w:rPr>
        <w:t xml:space="preserve"> </w:t>
      </w:r>
      <w:r>
        <w:rPr>
          <w:lang w:eastAsia="en-GB"/>
        </w:rPr>
        <w:t>foster active engagement in remote areas.</w:t>
      </w:r>
      <w:r>
        <w:rPr>
          <w:rFonts w:ascii="Calibri" w:hAnsi="Calibri" w:cs="Calibri"/>
          <w:lang w:eastAsia="en-GB"/>
        </w:rPr>
        <w:t xml:space="preserve"> </w:t>
      </w:r>
    </w:p>
    <w:p w14:paraId="07868EC7" w14:textId="77777777" w:rsidR="00D933B7" w:rsidRPr="008E1150" w:rsidRDefault="00D933B7" w:rsidP="00373960">
      <w:pPr>
        <w:pStyle w:val="ListParagraph"/>
        <w:numPr>
          <w:ilvl w:val="0"/>
          <w:numId w:val="9"/>
        </w:numPr>
        <w:spacing w:after="240" w:line="264" w:lineRule="auto"/>
        <w:rPr>
          <w:lang w:eastAsia="en-GB"/>
        </w:rPr>
      </w:pPr>
      <w:r>
        <w:rPr>
          <w:lang w:eastAsia="en-GB"/>
        </w:rPr>
        <w:t>Overall, projects enhanced democratic participation in environmental</w:t>
      </w:r>
      <w:r>
        <w:rPr>
          <w:rFonts w:ascii="Calibri" w:hAnsi="Calibri" w:cs="Calibri"/>
          <w:lang w:eastAsia="en-GB"/>
        </w:rPr>
        <w:t xml:space="preserve"> </w:t>
      </w:r>
      <w:r>
        <w:rPr>
          <w:lang w:eastAsia="en-GB"/>
        </w:rPr>
        <w:t>policy-making</w:t>
      </w:r>
      <w:r>
        <w:rPr>
          <w:rFonts w:ascii="Calibri" w:hAnsi="Calibri" w:cs="Calibri"/>
          <w:lang w:eastAsia="en-GB"/>
        </w:rPr>
        <w:t xml:space="preserve"> </w:t>
      </w:r>
      <w:r>
        <w:rPr>
          <w:lang w:eastAsia="en-GB"/>
        </w:rPr>
        <w:t>by bringing citizens</w:t>
      </w:r>
      <w:r>
        <w:rPr>
          <w:rFonts w:cs="EC Square Sans Pro"/>
          <w:lang w:eastAsia="en-GB"/>
        </w:rPr>
        <w:t>’</w:t>
      </w:r>
      <w:r>
        <w:rPr>
          <w:lang w:eastAsia="en-GB"/>
        </w:rPr>
        <w:t xml:space="preserve"> ideas to local-, national- and EU-level stakeholders through structured dialogue, thus fostering citizens</w:t>
      </w:r>
      <w:r>
        <w:rPr>
          <w:rFonts w:cs="EC Square Sans Pro"/>
          <w:lang w:eastAsia="en-GB"/>
        </w:rPr>
        <w:t>’</w:t>
      </w:r>
      <w:r>
        <w:rPr>
          <w:lang w:eastAsia="en-GB"/>
        </w:rPr>
        <w:t xml:space="preserve"> ownership of the EU and environmental policies. The projects will continue to provide opportunities for citizens led environmental action,</w:t>
      </w:r>
      <w:r>
        <w:rPr>
          <w:rFonts w:ascii="Calibri" w:hAnsi="Calibri" w:cs="Calibri"/>
          <w:lang w:eastAsia="en-GB"/>
        </w:rPr>
        <w:t xml:space="preserve"> </w:t>
      </w:r>
      <w:r>
        <w:rPr>
          <w:lang w:eastAsia="en-GB"/>
        </w:rPr>
        <w:t>participation</w:t>
      </w:r>
      <w:r>
        <w:rPr>
          <w:rFonts w:ascii="Calibri" w:hAnsi="Calibri" w:cs="Calibri"/>
          <w:lang w:eastAsia="en-GB"/>
        </w:rPr>
        <w:t xml:space="preserve"> </w:t>
      </w:r>
      <w:r>
        <w:rPr>
          <w:lang w:eastAsia="en-GB"/>
        </w:rPr>
        <w:t>and engagement in addressing environmental issues and promotion of sustainable practice.</w:t>
      </w:r>
    </w:p>
    <w:p w14:paraId="50202283" w14:textId="77777777" w:rsidR="00D933B7" w:rsidRPr="008E1150" w:rsidRDefault="00D933B7" w:rsidP="00373960">
      <w:pPr>
        <w:pStyle w:val="ListParagraph"/>
        <w:numPr>
          <w:ilvl w:val="0"/>
          <w:numId w:val="9"/>
        </w:numPr>
        <w:spacing w:after="240" w:line="264" w:lineRule="auto"/>
        <w:rPr>
          <w:lang w:eastAsia="en-GB"/>
        </w:rPr>
      </w:pPr>
      <w:r>
        <w:rPr>
          <w:lang w:eastAsia="en-GB"/>
        </w:rPr>
        <w:t xml:space="preserve">While the programme does not include dedicated calls on climate change mitigation or adaptation, many </w:t>
      </w:r>
      <w:r>
        <w:rPr>
          <w:rStyle w:val="normaltextrun"/>
          <w:rFonts w:eastAsia="EC Square Sans Pro" w:cs="EC Square Sans Pro"/>
        </w:rPr>
        <w:t>initiatives</w:t>
      </w:r>
      <w:r>
        <w:rPr>
          <w:lang w:eastAsia="en-GB"/>
        </w:rPr>
        <w:t xml:space="preserve"> contributed indirectly to these</w:t>
      </w:r>
      <w:r>
        <w:rPr>
          <w:rFonts w:ascii="Calibri" w:hAnsi="Calibri" w:cs="Calibri"/>
          <w:lang w:eastAsia="en-GB"/>
        </w:rPr>
        <w:t xml:space="preserve"> </w:t>
      </w:r>
      <w:r>
        <w:rPr>
          <w:lang w:eastAsia="en-GB"/>
        </w:rPr>
        <w:t>objectives</w:t>
      </w:r>
      <w:r>
        <w:rPr>
          <w:rFonts w:ascii="Calibri" w:hAnsi="Calibri" w:cs="Calibri"/>
          <w:lang w:eastAsia="en-GB"/>
        </w:rPr>
        <w:t xml:space="preserve"> </w:t>
      </w:r>
      <w:r>
        <w:rPr>
          <w:lang w:eastAsia="en-GB"/>
        </w:rPr>
        <w:t>by promoting sustainable behaviours, supporting Community</w:t>
      </w:r>
      <w:r>
        <w:rPr>
          <w:rFonts w:ascii="Calibri" w:hAnsi="Calibri" w:cs="Calibri"/>
          <w:lang w:eastAsia="en-GB"/>
        </w:rPr>
        <w:t xml:space="preserve"> </w:t>
      </w:r>
      <w:r>
        <w:rPr>
          <w:lang w:eastAsia="en-GB"/>
        </w:rPr>
        <w:t>resilience</w:t>
      </w:r>
      <w:r>
        <w:rPr>
          <w:rFonts w:ascii="Calibri" w:hAnsi="Calibri" w:cs="Calibri"/>
          <w:lang w:eastAsia="en-GB"/>
        </w:rPr>
        <w:t xml:space="preserve"> </w:t>
      </w:r>
      <w:r>
        <w:rPr>
          <w:lang w:eastAsia="en-GB"/>
        </w:rPr>
        <w:t>and encouraging innovative, participatory responses to environmental</w:t>
      </w:r>
      <w:r>
        <w:rPr>
          <w:rFonts w:ascii="Calibri" w:hAnsi="Calibri" w:cs="Calibri"/>
          <w:lang w:eastAsia="en-GB"/>
        </w:rPr>
        <w:t xml:space="preserve"> </w:t>
      </w:r>
      <w:r>
        <w:rPr>
          <w:lang w:eastAsia="en-GB"/>
        </w:rPr>
        <w:t>challenges.</w:t>
      </w:r>
      <w:r>
        <w:rPr>
          <w:lang w:eastAsia="en-GB"/>
        </w:rPr>
        <w:br w:type="page"/>
      </w:r>
    </w:p>
    <w:p w14:paraId="7BD8DA98" w14:textId="77777777" w:rsidR="00D933B7" w:rsidRPr="008E1150" w:rsidRDefault="00D933B7" w:rsidP="00D933B7">
      <w:pPr>
        <w:keepNext/>
        <w:keepLines/>
        <w:spacing w:after="0" w:line="240" w:lineRule="auto"/>
        <w:outlineLvl w:val="4"/>
        <w:rPr>
          <w:b/>
          <w:bCs/>
          <w:sz w:val="2"/>
          <w:szCs w:val="2"/>
        </w:rPr>
      </w:pPr>
    </w:p>
    <w:p w14:paraId="494705B6" w14:textId="77777777" w:rsidR="00D933B7" w:rsidRPr="008E1150" w:rsidRDefault="00D933B7" w:rsidP="00D933B7">
      <w:pPr>
        <w:keepNext/>
        <w:keepLines/>
        <w:spacing w:line="240" w:lineRule="auto"/>
        <w:outlineLvl w:val="4"/>
        <w:rPr>
          <w:b/>
          <w:bCs/>
        </w:rPr>
      </w:pPr>
    </w:p>
    <w:p w14:paraId="44B2E0C6" w14:textId="77777777" w:rsidR="00D933B7" w:rsidRPr="008E1150"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103"/>
        <w:gridCol w:w="1522"/>
        <w:gridCol w:w="1476"/>
        <w:gridCol w:w="1409"/>
        <w:gridCol w:w="1409"/>
        <w:gridCol w:w="1302"/>
        <w:gridCol w:w="1418"/>
      </w:tblGrid>
      <w:tr w:rsidR="00D933B7" w:rsidRPr="008E1150" w14:paraId="7FAE222C" w14:textId="77777777">
        <w:trPr>
          <w:trHeight w:val="300"/>
        </w:trPr>
        <w:tc>
          <w:tcPr>
            <w:tcW w:w="1103" w:type="dxa"/>
            <w:tcBorders>
              <w:top w:val="single" w:sz="6" w:space="0" w:color="8C8C8C"/>
              <w:left w:val="nil"/>
              <w:bottom w:val="single" w:sz="6" w:space="0" w:color="8C8C8C"/>
              <w:right w:val="nil"/>
            </w:tcBorders>
            <w:shd w:val="clear" w:color="auto" w:fill="F2F2F2" w:themeFill="background1" w:themeFillShade="F2"/>
            <w:vAlign w:val="center"/>
            <w:hideMark/>
          </w:tcPr>
          <w:p w14:paraId="1D65D49D"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22" w:type="dxa"/>
            <w:tcBorders>
              <w:top w:val="single" w:sz="6" w:space="0" w:color="8C8C8C"/>
              <w:left w:val="nil"/>
              <w:bottom w:val="single" w:sz="6" w:space="0" w:color="8C8C8C"/>
              <w:right w:val="nil"/>
            </w:tcBorders>
            <w:shd w:val="clear" w:color="auto" w:fill="F2F2F2" w:themeFill="background1" w:themeFillShade="F2"/>
            <w:vAlign w:val="center"/>
            <w:hideMark/>
          </w:tcPr>
          <w:p w14:paraId="669A45DA"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476" w:type="dxa"/>
            <w:tcBorders>
              <w:top w:val="single" w:sz="6" w:space="0" w:color="8C8C8C"/>
              <w:left w:val="nil"/>
              <w:bottom w:val="single" w:sz="6" w:space="0" w:color="8C8C8C"/>
              <w:right w:val="nil"/>
            </w:tcBorders>
            <w:shd w:val="clear" w:color="auto" w:fill="F2F2F2" w:themeFill="background1" w:themeFillShade="F2"/>
            <w:vAlign w:val="center"/>
            <w:hideMark/>
          </w:tcPr>
          <w:p w14:paraId="4776AC96"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09" w:type="dxa"/>
            <w:tcBorders>
              <w:top w:val="single" w:sz="6" w:space="0" w:color="8C8C8C"/>
              <w:left w:val="nil"/>
              <w:bottom w:val="single" w:sz="6" w:space="0" w:color="8C8C8C"/>
              <w:right w:val="nil"/>
            </w:tcBorders>
            <w:shd w:val="clear" w:color="auto" w:fill="F2F2F2" w:themeFill="background1" w:themeFillShade="F2"/>
            <w:vAlign w:val="center"/>
            <w:hideMark/>
          </w:tcPr>
          <w:p w14:paraId="2EC7E204"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09" w:type="dxa"/>
            <w:tcBorders>
              <w:top w:val="single" w:sz="6" w:space="0" w:color="8C8C8C"/>
              <w:left w:val="nil"/>
              <w:bottom w:val="single" w:sz="6" w:space="0" w:color="8C8C8C"/>
              <w:right w:val="nil"/>
            </w:tcBorders>
            <w:shd w:val="clear" w:color="auto" w:fill="F2F2F2" w:themeFill="background1" w:themeFillShade="F2"/>
            <w:vAlign w:val="center"/>
            <w:hideMark/>
          </w:tcPr>
          <w:p w14:paraId="45368008"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02" w:type="dxa"/>
            <w:tcBorders>
              <w:top w:val="single" w:sz="6" w:space="0" w:color="8C8C8C"/>
              <w:left w:val="nil"/>
              <w:bottom w:val="single" w:sz="6" w:space="0" w:color="8C8C8C"/>
              <w:right w:val="nil"/>
            </w:tcBorders>
            <w:shd w:val="clear" w:color="auto" w:fill="F2F2F2" w:themeFill="background1" w:themeFillShade="F2"/>
            <w:vAlign w:val="center"/>
          </w:tcPr>
          <w:p w14:paraId="56DA7ECF" w14:textId="77777777" w:rsidR="00D933B7" w:rsidRPr="008E1150" w:rsidRDefault="00D933B7">
            <w:pPr>
              <w:spacing w:after="0" w:line="240" w:lineRule="auto"/>
              <w:jc w:val="center"/>
              <w:textAlignment w:val="baseline"/>
              <w:rPr>
                <w:rFonts w:cs="Segoe UI"/>
                <w:b/>
                <w:bCs/>
                <w:lang w:eastAsia="en-IE"/>
              </w:rPr>
            </w:pPr>
            <w:r>
              <w:rPr>
                <w:b/>
                <w:bCs/>
              </w:rPr>
              <w:t>2025</w:t>
            </w:r>
          </w:p>
        </w:tc>
        <w:tc>
          <w:tcPr>
            <w:tcW w:w="1418" w:type="dxa"/>
            <w:tcBorders>
              <w:top w:val="single" w:sz="6" w:space="0" w:color="8C8C8C"/>
              <w:left w:val="nil"/>
              <w:bottom w:val="single" w:sz="6" w:space="0" w:color="8C8C8C"/>
              <w:right w:val="nil"/>
            </w:tcBorders>
            <w:shd w:val="clear" w:color="auto" w:fill="F2F2F2" w:themeFill="background1" w:themeFillShade="F2"/>
            <w:vAlign w:val="center"/>
            <w:hideMark/>
          </w:tcPr>
          <w:p w14:paraId="173FA51E"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8E1150" w14:paraId="05232759" w14:textId="77777777">
        <w:trPr>
          <w:trHeight w:val="300"/>
        </w:trPr>
        <w:tc>
          <w:tcPr>
            <w:tcW w:w="1103" w:type="dxa"/>
            <w:tcBorders>
              <w:top w:val="nil"/>
              <w:left w:val="nil"/>
              <w:bottom w:val="single" w:sz="6" w:space="0" w:color="8C8C8C"/>
              <w:right w:val="nil"/>
            </w:tcBorders>
            <w:vAlign w:val="center"/>
            <w:hideMark/>
          </w:tcPr>
          <w:p w14:paraId="5661ED9D"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22" w:type="dxa"/>
            <w:tcBorders>
              <w:top w:val="nil"/>
              <w:left w:val="nil"/>
              <w:bottom w:val="single" w:sz="6" w:space="0" w:color="8C8C8C"/>
              <w:right w:val="nil"/>
            </w:tcBorders>
            <w:hideMark/>
          </w:tcPr>
          <w:p w14:paraId="05E59527"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22.0</w:t>
            </w:r>
          </w:p>
        </w:tc>
        <w:tc>
          <w:tcPr>
            <w:tcW w:w="1476" w:type="dxa"/>
            <w:tcBorders>
              <w:top w:val="nil"/>
              <w:left w:val="nil"/>
              <w:bottom w:val="single" w:sz="6" w:space="0" w:color="8C8C8C"/>
              <w:right w:val="nil"/>
            </w:tcBorders>
            <w:hideMark/>
          </w:tcPr>
          <w:p w14:paraId="5397A8F9"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35.7</w:t>
            </w:r>
          </w:p>
        </w:tc>
        <w:tc>
          <w:tcPr>
            <w:tcW w:w="1409" w:type="dxa"/>
            <w:tcBorders>
              <w:top w:val="nil"/>
              <w:left w:val="nil"/>
              <w:bottom w:val="single" w:sz="6" w:space="0" w:color="8C8C8C"/>
              <w:right w:val="nil"/>
            </w:tcBorders>
            <w:hideMark/>
          </w:tcPr>
          <w:p w14:paraId="7C3A2DF2"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28.3</w:t>
            </w:r>
          </w:p>
        </w:tc>
        <w:tc>
          <w:tcPr>
            <w:tcW w:w="1409" w:type="dxa"/>
            <w:tcBorders>
              <w:top w:val="nil"/>
              <w:left w:val="nil"/>
              <w:bottom w:val="single" w:sz="6" w:space="0" w:color="8C8C8C"/>
              <w:right w:val="nil"/>
            </w:tcBorders>
            <w:hideMark/>
          </w:tcPr>
          <w:p w14:paraId="5F01A6C8"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46.4</w:t>
            </w:r>
          </w:p>
        </w:tc>
        <w:tc>
          <w:tcPr>
            <w:tcW w:w="1302" w:type="dxa"/>
            <w:tcBorders>
              <w:top w:val="nil"/>
              <w:left w:val="nil"/>
              <w:bottom w:val="single" w:sz="6" w:space="0" w:color="8C8C8C"/>
              <w:right w:val="nil"/>
            </w:tcBorders>
          </w:tcPr>
          <w:p w14:paraId="5D6828E3" w14:textId="77777777" w:rsidR="00D933B7" w:rsidRPr="008E1150" w:rsidRDefault="00D933B7">
            <w:pPr>
              <w:spacing w:after="0" w:line="240" w:lineRule="auto"/>
              <w:jc w:val="center"/>
              <w:textAlignment w:val="baseline"/>
              <w:rPr>
                <w:rFonts w:ascii="Calibri" w:hAnsi="Calibri" w:cs="Calibri"/>
                <w:color w:val="000000"/>
                <w:sz w:val="20"/>
                <w:lang w:eastAsia="en-IE"/>
              </w:rPr>
            </w:pPr>
            <w:r>
              <w:t>59.4</w:t>
            </w:r>
          </w:p>
        </w:tc>
        <w:tc>
          <w:tcPr>
            <w:tcW w:w="1418" w:type="dxa"/>
            <w:tcBorders>
              <w:top w:val="nil"/>
              <w:left w:val="nil"/>
              <w:bottom w:val="single" w:sz="6" w:space="0" w:color="8C8C8C"/>
              <w:right w:val="nil"/>
            </w:tcBorders>
            <w:hideMark/>
          </w:tcPr>
          <w:p w14:paraId="7FF56B52"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191.8</w:t>
            </w:r>
          </w:p>
        </w:tc>
      </w:tr>
      <w:tr w:rsidR="00D933B7" w:rsidRPr="008E1150" w14:paraId="091FC98B" w14:textId="77777777">
        <w:trPr>
          <w:trHeight w:val="300"/>
        </w:trPr>
        <w:tc>
          <w:tcPr>
            <w:tcW w:w="1103" w:type="dxa"/>
            <w:tcBorders>
              <w:top w:val="nil"/>
              <w:left w:val="nil"/>
              <w:bottom w:val="single" w:sz="6" w:space="0" w:color="8C8C8C"/>
              <w:right w:val="nil"/>
            </w:tcBorders>
            <w:vAlign w:val="center"/>
            <w:hideMark/>
          </w:tcPr>
          <w:p w14:paraId="30A92CDE"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22" w:type="dxa"/>
            <w:tcBorders>
              <w:top w:val="nil"/>
              <w:left w:val="nil"/>
              <w:bottom w:val="single" w:sz="6" w:space="0" w:color="8C8C8C"/>
              <w:right w:val="nil"/>
            </w:tcBorders>
            <w:hideMark/>
          </w:tcPr>
          <w:p w14:paraId="652B0894"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68.9</w:t>
            </w:r>
          </w:p>
        </w:tc>
        <w:tc>
          <w:tcPr>
            <w:tcW w:w="1476" w:type="dxa"/>
            <w:tcBorders>
              <w:top w:val="nil"/>
              <w:left w:val="nil"/>
              <w:bottom w:val="single" w:sz="6" w:space="0" w:color="8C8C8C"/>
              <w:right w:val="nil"/>
            </w:tcBorders>
            <w:hideMark/>
          </w:tcPr>
          <w:p w14:paraId="3EF4FDFE"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141.5</w:t>
            </w:r>
          </w:p>
        </w:tc>
        <w:tc>
          <w:tcPr>
            <w:tcW w:w="1409" w:type="dxa"/>
            <w:tcBorders>
              <w:top w:val="nil"/>
              <w:left w:val="nil"/>
              <w:bottom w:val="single" w:sz="6" w:space="0" w:color="8C8C8C"/>
              <w:right w:val="nil"/>
            </w:tcBorders>
            <w:hideMark/>
          </w:tcPr>
          <w:p w14:paraId="57C0C626"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126.3</w:t>
            </w:r>
          </w:p>
        </w:tc>
        <w:tc>
          <w:tcPr>
            <w:tcW w:w="1409" w:type="dxa"/>
            <w:tcBorders>
              <w:top w:val="nil"/>
              <w:left w:val="nil"/>
              <w:bottom w:val="single" w:sz="6" w:space="0" w:color="8C8C8C"/>
              <w:right w:val="nil"/>
            </w:tcBorders>
            <w:hideMark/>
          </w:tcPr>
          <w:p w14:paraId="197E8795"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120.5</w:t>
            </w:r>
          </w:p>
        </w:tc>
        <w:tc>
          <w:tcPr>
            <w:tcW w:w="1302" w:type="dxa"/>
            <w:tcBorders>
              <w:top w:val="nil"/>
              <w:left w:val="nil"/>
              <w:bottom w:val="single" w:sz="6" w:space="0" w:color="8C8C8C"/>
              <w:right w:val="nil"/>
            </w:tcBorders>
          </w:tcPr>
          <w:p w14:paraId="2624288F" w14:textId="77777777" w:rsidR="00D933B7" w:rsidRPr="008E1150" w:rsidRDefault="00D933B7">
            <w:pPr>
              <w:spacing w:after="0" w:line="240" w:lineRule="auto"/>
              <w:jc w:val="center"/>
              <w:textAlignment w:val="baseline"/>
              <w:rPr>
                <w:rFonts w:ascii="Calibri" w:hAnsi="Calibri" w:cs="Calibri"/>
                <w:color w:val="000000"/>
                <w:sz w:val="20"/>
                <w:lang w:eastAsia="en-IE"/>
              </w:rPr>
            </w:pPr>
            <w:r>
              <w:t>128.3</w:t>
            </w:r>
          </w:p>
        </w:tc>
        <w:tc>
          <w:tcPr>
            <w:tcW w:w="1418" w:type="dxa"/>
            <w:tcBorders>
              <w:top w:val="nil"/>
              <w:left w:val="nil"/>
              <w:bottom w:val="single" w:sz="6" w:space="0" w:color="8C8C8C"/>
              <w:right w:val="nil"/>
            </w:tcBorders>
            <w:hideMark/>
          </w:tcPr>
          <w:p w14:paraId="5434D016"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585.6</w:t>
            </w:r>
          </w:p>
        </w:tc>
      </w:tr>
      <w:tr w:rsidR="00D933B7" w:rsidRPr="008E1150" w14:paraId="75E4EC48" w14:textId="77777777">
        <w:trPr>
          <w:trHeight w:val="300"/>
        </w:trPr>
        <w:tc>
          <w:tcPr>
            <w:tcW w:w="1103" w:type="dxa"/>
            <w:tcBorders>
              <w:top w:val="nil"/>
              <w:left w:val="nil"/>
              <w:bottom w:val="single" w:sz="6" w:space="0" w:color="8C8C8C"/>
              <w:right w:val="nil"/>
            </w:tcBorders>
            <w:vAlign w:val="center"/>
            <w:hideMark/>
          </w:tcPr>
          <w:p w14:paraId="23837C0A"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22" w:type="dxa"/>
            <w:tcBorders>
              <w:top w:val="nil"/>
              <w:left w:val="nil"/>
              <w:bottom w:val="single" w:sz="6" w:space="0" w:color="8C8C8C"/>
              <w:right w:val="nil"/>
            </w:tcBorders>
            <w:hideMark/>
          </w:tcPr>
          <w:p w14:paraId="063A5B5C"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0.0</w:t>
            </w:r>
          </w:p>
        </w:tc>
        <w:tc>
          <w:tcPr>
            <w:tcW w:w="1476" w:type="dxa"/>
            <w:tcBorders>
              <w:top w:val="nil"/>
              <w:left w:val="nil"/>
              <w:bottom w:val="single" w:sz="6" w:space="0" w:color="8C8C8C"/>
              <w:right w:val="nil"/>
            </w:tcBorders>
            <w:hideMark/>
          </w:tcPr>
          <w:p w14:paraId="07CF9617"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10.6</w:t>
            </w:r>
          </w:p>
        </w:tc>
        <w:tc>
          <w:tcPr>
            <w:tcW w:w="1409" w:type="dxa"/>
            <w:tcBorders>
              <w:top w:val="nil"/>
              <w:left w:val="nil"/>
              <w:bottom w:val="single" w:sz="6" w:space="0" w:color="8C8C8C"/>
              <w:right w:val="nil"/>
            </w:tcBorders>
            <w:hideMark/>
          </w:tcPr>
          <w:p w14:paraId="41BDB6A3"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45.9</w:t>
            </w:r>
          </w:p>
        </w:tc>
        <w:tc>
          <w:tcPr>
            <w:tcW w:w="1409" w:type="dxa"/>
            <w:tcBorders>
              <w:top w:val="nil"/>
              <w:left w:val="nil"/>
              <w:bottom w:val="single" w:sz="6" w:space="0" w:color="8C8C8C"/>
              <w:right w:val="nil"/>
            </w:tcBorders>
            <w:hideMark/>
          </w:tcPr>
          <w:p w14:paraId="26147398"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31.9</w:t>
            </w:r>
          </w:p>
        </w:tc>
        <w:tc>
          <w:tcPr>
            <w:tcW w:w="1302" w:type="dxa"/>
            <w:tcBorders>
              <w:top w:val="nil"/>
              <w:left w:val="nil"/>
              <w:bottom w:val="single" w:sz="6" w:space="0" w:color="8C8C8C"/>
              <w:right w:val="nil"/>
            </w:tcBorders>
          </w:tcPr>
          <w:p w14:paraId="79A342AA" w14:textId="77777777" w:rsidR="00D933B7" w:rsidRPr="008E1150" w:rsidRDefault="00D933B7">
            <w:pPr>
              <w:spacing w:after="0" w:line="240" w:lineRule="auto"/>
              <w:jc w:val="center"/>
              <w:textAlignment w:val="baseline"/>
              <w:rPr>
                <w:rFonts w:ascii="Calibri" w:hAnsi="Calibri" w:cs="Calibri"/>
                <w:color w:val="000000"/>
                <w:sz w:val="20"/>
                <w:lang w:eastAsia="en-IE"/>
              </w:rPr>
            </w:pPr>
            <w:r>
              <w:t>23.8</w:t>
            </w:r>
          </w:p>
        </w:tc>
        <w:tc>
          <w:tcPr>
            <w:tcW w:w="1418" w:type="dxa"/>
            <w:tcBorders>
              <w:top w:val="nil"/>
              <w:left w:val="nil"/>
              <w:bottom w:val="single" w:sz="6" w:space="0" w:color="8C8C8C"/>
              <w:right w:val="nil"/>
            </w:tcBorders>
            <w:hideMark/>
          </w:tcPr>
          <w:p w14:paraId="074179A9"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112.2</w:t>
            </w:r>
          </w:p>
        </w:tc>
      </w:tr>
      <w:tr w:rsidR="00D933B7" w:rsidRPr="008E1150" w14:paraId="03C71E09" w14:textId="77777777">
        <w:trPr>
          <w:trHeight w:val="300"/>
        </w:trPr>
        <w:tc>
          <w:tcPr>
            <w:tcW w:w="1103" w:type="dxa"/>
            <w:tcBorders>
              <w:top w:val="nil"/>
              <w:left w:val="nil"/>
              <w:bottom w:val="single" w:sz="4" w:space="0" w:color="7F7F7F" w:themeColor="text1" w:themeTint="80"/>
              <w:right w:val="nil"/>
            </w:tcBorders>
            <w:vAlign w:val="center"/>
            <w:hideMark/>
          </w:tcPr>
          <w:p w14:paraId="6A498695"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22" w:type="dxa"/>
            <w:tcBorders>
              <w:top w:val="nil"/>
              <w:left w:val="nil"/>
              <w:bottom w:val="single" w:sz="4" w:space="0" w:color="7F7F7F" w:themeColor="text1" w:themeTint="80"/>
              <w:right w:val="nil"/>
            </w:tcBorders>
            <w:hideMark/>
          </w:tcPr>
          <w:p w14:paraId="21BCE8DC"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8.0</w:t>
            </w:r>
          </w:p>
        </w:tc>
        <w:tc>
          <w:tcPr>
            <w:tcW w:w="1476" w:type="dxa"/>
            <w:tcBorders>
              <w:top w:val="nil"/>
              <w:left w:val="nil"/>
              <w:bottom w:val="single" w:sz="4" w:space="0" w:color="7F7F7F" w:themeColor="text1" w:themeTint="80"/>
              <w:right w:val="nil"/>
            </w:tcBorders>
            <w:hideMark/>
          </w:tcPr>
          <w:p w14:paraId="673DF485"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27.1</w:t>
            </w:r>
          </w:p>
        </w:tc>
        <w:tc>
          <w:tcPr>
            <w:tcW w:w="1409" w:type="dxa"/>
            <w:tcBorders>
              <w:top w:val="nil"/>
              <w:left w:val="nil"/>
              <w:bottom w:val="single" w:sz="4" w:space="0" w:color="7F7F7F" w:themeColor="text1" w:themeTint="80"/>
              <w:right w:val="nil"/>
            </w:tcBorders>
            <w:hideMark/>
          </w:tcPr>
          <w:p w14:paraId="4EDA7FC9"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13.7</w:t>
            </w:r>
          </w:p>
        </w:tc>
        <w:tc>
          <w:tcPr>
            <w:tcW w:w="1409" w:type="dxa"/>
            <w:tcBorders>
              <w:top w:val="nil"/>
              <w:left w:val="nil"/>
              <w:bottom w:val="single" w:sz="4" w:space="0" w:color="7F7F7F" w:themeColor="text1" w:themeTint="80"/>
              <w:right w:val="nil"/>
            </w:tcBorders>
            <w:hideMark/>
          </w:tcPr>
          <w:p w14:paraId="2F652A52"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19.8</w:t>
            </w:r>
          </w:p>
        </w:tc>
        <w:tc>
          <w:tcPr>
            <w:tcW w:w="1302" w:type="dxa"/>
            <w:tcBorders>
              <w:top w:val="nil"/>
              <w:left w:val="nil"/>
              <w:bottom w:val="single" w:sz="4" w:space="0" w:color="7F7F7F" w:themeColor="text1" w:themeTint="80"/>
              <w:right w:val="nil"/>
            </w:tcBorders>
          </w:tcPr>
          <w:p w14:paraId="57155FA2" w14:textId="77777777" w:rsidR="00D933B7" w:rsidRPr="008E1150" w:rsidRDefault="00D933B7">
            <w:pPr>
              <w:spacing w:after="0" w:line="240" w:lineRule="auto"/>
              <w:jc w:val="center"/>
              <w:textAlignment w:val="baseline"/>
              <w:rPr>
                <w:rFonts w:ascii="Calibri" w:hAnsi="Calibri" w:cs="Calibri"/>
                <w:color w:val="000000"/>
                <w:sz w:val="20"/>
                <w:lang w:eastAsia="en-IE"/>
              </w:rPr>
            </w:pPr>
            <w:r>
              <w:t>26.1</w:t>
            </w:r>
          </w:p>
        </w:tc>
        <w:tc>
          <w:tcPr>
            <w:tcW w:w="1418" w:type="dxa"/>
            <w:tcBorders>
              <w:top w:val="nil"/>
              <w:left w:val="nil"/>
              <w:bottom w:val="single" w:sz="4" w:space="0" w:color="7F7F7F" w:themeColor="text1" w:themeTint="80"/>
              <w:right w:val="nil"/>
            </w:tcBorders>
            <w:hideMark/>
          </w:tcPr>
          <w:p w14:paraId="6A02AD81" w14:textId="77777777" w:rsidR="00D933B7" w:rsidRPr="008E1150" w:rsidRDefault="00D933B7">
            <w:pPr>
              <w:spacing w:after="0" w:line="240" w:lineRule="auto"/>
              <w:jc w:val="center"/>
              <w:textAlignment w:val="baseline"/>
              <w:rPr>
                <w:rFonts w:ascii="Segoe UI" w:hAnsi="Segoe UI" w:cs="Segoe UI"/>
                <w:sz w:val="20"/>
                <w:lang w:eastAsia="en-IE"/>
              </w:rPr>
            </w:pPr>
            <w:r>
              <w:t xml:space="preserve"> 94.7</w:t>
            </w:r>
          </w:p>
        </w:tc>
      </w:tr>
      <w:tr w:rsidR="00D933B7" w:rsidRPr="008E1150" w14:paraId="126DFC89" w14:textId="77777777">
        <w:trPr>
          <w:trHeight w:val="300"/>
        </w:trPr>
        <w:tc>
          <w:tcPr>
            <w:tcW w:w="1103" w:type="dxa"/>
            <w:tcBorders>
              <w:top w:val="single" w:sz="4" w:space="0" w:color="7F7F7F" w:themeColor="text1" w:themeTint="80"/>
              <w:left w:val="nil"/>
              <w:bottom w:val="single" w:sz="6" w:space="0" w:color="8C8C8C"/>
              <w:right w:val="nil"/>
            </w:tcBorders>
            <w:vAlign w:val="center"/>
          </w:tcPr>
          <w:p w14:paraId="08D7EF87" w14:textId="77777777" w:rsidR="00D933B7" w:rsidRPr="008E1150"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22" w:type="dxa"/>
            <w:tcBorders>
              <w:top w:val="single" w:sz="4" w:space="0" w:color="7F7F7F" w:themeColor="text1" w:themeTint="80"/>
              <w:left w:val="nil"/>
              <w:bottom w:val="single" w:sz="6" w:space="0" w:color="8C8C8C"/>
              <w:right w:val="nil"/>
            </w:tcBorders>
          </w:tcPr>
          <w:p w14:paraId="5F0CC09E" w14:textId="77777777" w:rsidR="00D933B7" w:rsidRPr="008E1150" w:rsidRDefault="00D933B7">
            <w:pPr>
              <w:spacing w:after="0" w:line="240" w:lineRule="auto"/>
              <w:jc w:val="center"/>
              <w:textAlignment w:val="baseline"/>
              <w:rPr>
                <w:rFonts w:ascii="Calibri" w:hAnsi="Calibri" w:cs="Calibri"/>
                <w:color w:val="000000"/>
                <w:sz w:val="20"/>
                <w:lang w:eastAsia="en-IE"/>
              </w:rPr>
            </w:pPr>
            <w:r>
              <w:t xml:space="preserve"> 98.9</w:t>
            </w:r>
          </w:p>
        </w:tc>
        <w:tc>
          <w:tcPr>
            <w:tcW w:w="1476" w:type="dxa"/>
            <w:tcBorders>
              <w:top w:val="single" w:sz="4" w:space="0" w:color="7F7F7F" w:themeColor="text1" w:themeTint="80"/>
              <w:left w:val="nil"/>
              <w:bottom w:val="single" w:sz="6" w:space="0" w:color="8C8C8C"/>
              <w:right w:val="nil"/>
            </w:tcBorders>
          </w:tcPr>
          <w:p w14:paraId="07465E8B" w14:textId="77777777" w:rsidR="00D933B7" w:rsidRPr="008E1150" w:rsidRDefault="00D933B7">
            <w:pPr>
              <w:spacing w:after="0" w:line="240" w:lineRule="auto"/>
              <w:jc w:val="center"/>
              <w:textAlignment w:val="baseline"/>
              <w:rPr>
                <w:rFonts w:ascii="Calibri" w:hAnsi="Calibri" w:cs="Calibri"/>
                <w:color w:val="000000"/>
                <w:sz w:val="20"/>
                <w:lang w:eastAsia="en-IE"/>
              </w:rPr>
            </w:pPr>
            <w:r>
              <w:t xml:space="preserve"> 214.9</w:t>
            </w:r>
          </w:p>
        </w:tc>
        <w:tc>
          <w:tcPr>
            <w:tcW w:w="1409" w:type="dxa"/>
            <w:tcBorders>
              <w:top w:val="single" w:sz="4" w:space="0" w:color="7F7F7F" w:themeColor="text1" w:themeTint="80"/>
              <w:left w:val="nil"/>
              <w:bottom w:val="single" w:sz="6" w:space="0" w:color="8C8C8C"/>
              <w:right w:val="nil"/>
            </w:tcBorders>
          </w:tcPr>
          <w:p w14:paraId="31A5B89D" w14:textId="77777777" w:rsidR="00D933B7" w:rsidRPr="008E1150" w:rsidRDefault="00D933B7">
            <w:pPr>
              <w:spacing w:after="0" w:line="240" w:lineRule="auto"/>
              <w:jc w:val="center"/>
              <w:textAlignment w:val="baseline"/>
              <w:rPr>
                <w:rFonts w:ascii="Calibri" w:hAnsi="Calibri" w:cs="Calibri"/>
                <w:color w:val="000000"/>
                <w:sz w:val="20"/>
                <w:lang w:eastAsia="en-IE"/>
              </w:rPr>
            </w:pPr>
            <w:r>
              <w:t xml:space="preserve"> 214.3</w:t>
            </w:r>
          </w:p>
        </w:tc>
        <w:tc>
          <w:tcPr>
            <w:tcW w:w="1409" w:type="dxa"/>
            <w:tcBorders>
              <w:top w:val="single" w:sz="4" w:space="0" w:color="7F7F7F" w:themeColor="text1" w:themeTint="80"/>
              <w:left w:val="nil"/>
              <w:bottom w:val="single" w:sz="6" w:space="0" w:color="8C8C8C"/>
              <w:right w:val="nil"/>
            </w:tcBorders>
          </w:tcPr>
          <w:p w14:paraId="3DA828C4" w14:textId="77777777" w:rsidR="00D933B7" w:rsidRPr="008E1150" w:rsidRDefault="00D933B7">
            <w:pPr>
              <w:spacing w:after="0" w:line="240" w:lineRule="auto"/>
              <w:jc w:val="center"/>
              <w:textAlignment w:val="baseline"/>
              <w:rPr>
                <w:rFonts w:ascii="Calibri" w:hAnsi="Calibri" w:cs="Calibri"/>
                <w:color w:val="000000"/>
                <w:sz w:val="20"/>
                <w:lang w:eastAsia="en-IE"/>
              </w:rPr>
            </w:pPr>
            <w:r>
              <w:t xml:space="preserve"> 218.6</w:t>
            </w:r>
          </w:p>
        </w:tc>
        <w:tc>
          <w:tcPr>
            <w:tcW w:w="1302" w:type="dxa"/>
            <w:tcBorders>
              <w:top w:val="single" w:sz="4" w:space="0" w:color="7F7F7F" w:themeColor="text1" w:themeTint="80"/>
              <w:left w:val="nil"/>
              <w:bottom w:val="single" w:sz="6" w:space="0" w:color="8C8C8C"/>
              <w:right w:val="nil"/>
            </w:tcBorders>
          </w:tcPr>
          <w:p w14:paraId="7730B6D9" w14:textId="77777777" w:rsidR="00D933B7" w:rsidRPr="008E1150" w:rsidRDefault="00D933B7">
            <w:pPr>
              <w:spacing w:after="0" w:line="240" w:lineRule="auto"/>
              <w:jc w:val="center"/>
              <w:textAlignment w:val="baseline"/>
              <w:rPr>
                <w:rFonts w:ascii="Calibri" w:hAnsi="Calibri" w:cs="Calibri"/>
                <w:color w:val="000000"/>
                <w:sz w:val="20"/>
                <w:lang w:eastAsia="en-IE"/>
              </w:rPr>
            </w:pPr>
            <w:r>
              <w:t>237.7</w:t>
            </w:r>
          </w:p>
        </w:tc>
        <w:tc>
          <w:tcPr>
            <w:tcW w:w="1418" w:type="dxa"/>
            <w:tcBorders>
              <w:top w:val="single" w:sz="4" w:space="0" w:color="7F7F7F" w:themeColor="text1" w:themeTint="80"/>
              <w:left w:val="nil"/>
              <w:bottom w:val="single" w:sz="6" w:space="0" w:color="8C8C8C"/>
              <w:right w:val="nil"/>
            </w:tcBorders>
          </w:tcPr>
          <w:p w14:paraId="22E3A642" w14:textId="77777777" w:rsidR="00D933B7" w:rsidRPr="008E1150" w:rsidRDefault="00D933B7">
            <w:pPr>
              <w:spacing w:after="0" w:line="240" w:lineRule="auto"/>
              <w:jc w:val="center"/>
              <w:textAlignment w:val="baseline"/>
              <w:rPr>
                <w:rFonts w:ascii="Calibri" w:hAnsi="Calibri" w:cs="Calibri"/>
                <w:color w:val="000000"/>
                <w:sz w:val="20"/>
                <w:lang w:eastAsia="en-IE"/>
              </w:rPr>
            </w:pPr>
            <w:r>
              <w:t xml:space="preserve"> 984.4</w:t>
            </w:r>
          </w:p>
        </w:tc>
      </w:tr>
    </w:tbl>
    <w:p w14:paraId="207DBCFB" w14:textId="77777777" w:rsidR="00D933B7" w:rsidRPr="008E1150" w:rsidRDefault="00D933B7" w:rsidP="00D933B7">
      <w:pPr>
        <w:pStyle w:val="ListParagraph"/>
        <w:ind w:left="360"/>
        <w:rPr>
          <w:lang w:eastAsia="en-GB"/>
        </w:rPr>
      </w:pPr>
    </w:p>
    <w:p w14:paraId="12C7BF47" w14:textId="77777777" w:rsidR="00D933B7" w:rsidRPr="008E1150" w:rsidRDefault="00D933B7" w:rsidP="00373960">
      <w:pPr>
        <w:pStyle w:val="ListParagraph"/>
        <w:numPr>
          <w:ilvl w:val="0"/>
          <w:numId w:val="9"/>
        </w:numPr>
        <w:spacing w:after="240" w:line="264" w:lineRule="auto"/>
        <w:rPr>
          <w:rFonts w:eastAsia="EC Square Sans Pro" w:cs="EC Square Sans Pro"/>
          <w:lang w:eastAsia="en-GB"/>
        </w:rPr>
      </w:pPr>
      <w:r>
        <w:rPr>
          <w:rFonts w:eastAsia="EC Square Sans Pro" w:cs="EC Square Sans Pro"/>
          <w:lang w:eastAsia="en-GB"/>
        </w:rPr>
        <w:t>Gender score 2. CERV contributed strongly to the three pillars of the EU Gender Equality Strategy, with 25% of the programme’s budget having gender equality as a primary objective. In 2025, this was mainly driven by the Daphne call, which aims to prevent and combat gender-based violence and violence against children where EUR</w:t>
      </w:r>
      <w:r>
        <w:rPr>
          <w:rFonts w:ascii="Calibri" w:eastAsia="EC Square Sans Pro" w:hAnsi="Calibri" w:cs="Calibri"/>
          <w:lang w:eastAsia="en-GB"/>
        </w:rPr>
        <w:t> </w:t>
      </w:r>
      <w:r>
        <w:rPr>
          <w:rFonts w:eastAsia="EC Square Sans Pro" w:cs="EC Square Sans Pro"/>
          <w:lang w:eastAsia="en-GB"/>
        </w:rPr>
        <w:t>15.4</w:t>
      </w:r>
      <w:r>
        <w:rPr>
          <w:rFonts w:ascii="Calibri" w:eastAsia="EC Square Sans Pro" w:hAnsi="Calibri" w:cs="Calibri"/>
          <w:lang w:eastAsia="en-GB"/>
        </w:rPr>
        <w:t> </w:t>
      </w:r>
      <w:r>
        <w:rPr>
          <w:rFonts w:eastAsia="EC Square Sans Pro" w:cs="EC Square Sans Pro"/>
          <w:lang w:eastAsia="en-GB"/>
        </w:rPr>
        <w:t>million out of EUR</w:t>
      </w:r>
      <w:r>
        <w:rPr>
          <w:rFonts w:ascii="Calibri" w:eastAsia="EC Square Sans Pro" w:hAnsi="Calibri" w:cs="Calibri"/>
          <w:lang w:eastAsia="en-GB"/>
        </w:rPr>
        <w:t> </w:t>
      </w:r>
      <w:r>
        <w:rPr>
          <w:rFonts w:eastAsia="EC Square Sans Pro" w:cs="EC Square Sans Pro"/>
          <w:lang w:eastAsia="en-GB"/>
        </w:rPr>
        <w:t>23</w:t>
      </w:r>
      <w:r>
        <w:rPr>
          <w:rFonts w:ascii="Calibri" w:eastAsia="EC Square Sans Pro" w:hAnsi="Calibri" w:cs="Calibri"/>
          <w:lang w:eastAsia="en-GB"/>
        </w:rPr>
        <w:t> </w:t>
      </w:r>
      <w:r>
        <w:rPr>
          <w:rFonts w:eastAsia="EC Square Sans Pro" w:cs="EC Square Sans Pro"/>
          <w:lang w:eastAsia="en-GB"/>
        </w:rPr>
        <w:t>million contributed to score 2. Award of grants under the EQUAL call is not yet completed resulting in a lower contribution to score 2 compared to previous years.</w:t>
      </w:r>
    </w:p>
    <w:p w14:paraId="1401D552" w14:textId="77777777" w:rsidR="00D933B7" w:rsidRPr="008E1150" w:rsidRDefault="00D933B7" w:rsidP="00D933B7">
      <w:pPr>
        <w:pStyle w:val="ListParagraph"/>
        <w:ind w:left="360"/>
        <w:rPr>
          <w:rFonts w:eastAsia="EC Square Sans Pro" w:cs="EC Square Sans Pro"/>
          <w:lang w:eastAsia="en-GB"/>
        </w:rPr>
      </w:pPr>
      <w:r>
        <w:rPr>
          <w:rFonts w:eastAsia="EC Square Sans Pro" w:cs="EC Square Sans Pro"/>
          <w:lang w:eastAsia="en-GB"/>
        </w:rPr>
        <w:t>Procurement activities such as the LGBTQI subgroup, the European Network of Legal Experts in Gender Equality and Non-Discrimination, and training seminars for judges and legal practitioners on EU gender equality and non-discrimination legislation, also contributed to score 2, with EUR</w:t>
      </w:r>
      <w:r>
        <w:rPr>
          <w:rFonts w:ascii="Calibri" w:eastAsia="EC Square Sans Pro" w:hAnsi="Calibri" w:cs="Calibri"/>
          <w:lang w:eastAsia="en-GB"/>
        </w:rPr>
        <w:t> </w:t>
      </w:r>
      <w:r>
        <w:rPr>
          <w:rFonts w:eastAsia="EC Square Sans Pro" w:cs="EC Square Sans Pro"/>
          <w:lang w:eastAsia="en-GB"/>
        </w:rPr>
        <w:t>4.7</w:t>
      </w:r>
      <w:r>
        <w:rPr>
          <w:rFonts w:ascii="Calibri" w:eastAsia="EC Square Sans Pro" w:hAnsi="Calibri" w:cs="Calibri"/>
          <w:lang w:eastAsia="en-GB"/>
        </w:rPr>
        <w:t> </w:t>
      </w:r>
      <w:r>
        <w:rPr>
          <w:rFonts w:eastAsia="EC Square Sans Pro" w:cs="EC Square Sans Pro"/>
          <w:lang w:eastAsia="en-GB"/>
        </w:rPr>
        <w:t>million out of EUR</w:t>
      </w:r>
      <w:r>
        <w:rPr>
          <w:rFonts w:ascii="Calibri" w:eastAsia="EC Square Sans Pro" w:hAnsi="Calibri" w:cs="Calibri"/>
          <w:lang w:eastAsia="en-GB"/>
        </w:rPr>
        <w:t> </w:t>
      </w:r>
      <w:r>
        <w:rPr>
          <w:rFonts w:eastAsia="EC Square Sans Pro" w:cs="EC Square Sans Pro"/>
          <w:lang w:eastAsia="en-GB"/>
        </w:rPr>
        <w:t>24.4</w:t>
      </w:r>
      <w:r>
        <w:rPr>
          <w:rFonts w:ascii="Calibri" w:eastAsia="EC Square Sans Pro" w:hAnsi="Calibri" w:cs="Calibri"/>
          <w:lang w:eastAsia="en-GB"/>
        </w:rPr>
        <w:t> </w:t>
      </w:r>
      <w:r>
        <w:rPr>
          <w:rFonts w:eastAsia="EC Square Sans Pro" w:cs="EC Square Sans Pro"/>
          <w:lang w:eastAsia="en-GB"/>
        </w:rPr>
        <w:t>million.</w:t>
      </w:r>
    </w:p>
    <w:p w14:paraId="25616C0E" w14:textId="77777777" w:rsidR="00D933B7" w:rsidRPr="008E1150" w:rsidRDefault="00D933B7" w:rsidP="00373960">
      <w:pPr>
        <w:pStyle w:val="ListParagraph"/>
        <w:numPr>
          <w:ilvl w:val="0"/>
          <w:numId w:val="9"/>
        </w:numPr>
        <w:spacing w:after="240" w:line="264" w:lineRule="auto"/>
        <w:rPr>
          <w:rFonts w:eastAsia="EC Square Sans Pro" w:cs="EC Square Sans Pro"/>
          <w:lang w:eastAsia="en-GB"/>
        </w:rPr>
      </w:pPr>
      <w:r>
        <w:rPr>
          <w:rFonts w:eastAsia="EC Square Sans Pro" w:cs="EC Square Sans Pro"/>
          <w:lang w:eastAsia="en-GB"/>
        </w:rPr>
        <w:t xml:space="preserve">Gender score 1: Overall, approximately 54% of the programme budget was allocated to gender score 1, demonstrating strong gender mainstreaming across programme </w:t>
      </w:r>
      <w:r>
        <w:rPr>
          <w:rStyle w:val="normaltextrun"/>
          <w:rFonts w:eastAsia="EC Square Sans Pro" w:cs="EC Square Sans Pro"/>
        </w:rPr>
        <w:t>initiatives</w:t>
      </w:r>
      <w:r>
        <w:rPr>
          <w:rFonts w:eastAsia="EC Square Sans Pro" w:cs="EC Square Sans Pro"/>
          <w:lang w:eastAsia="en-GB"/>
        </w:rPr>
        <w:t>. Several calls contributed significantly to gender score 1 by integrating gender equality as an important cross-cutting objective, such as the Child rights call, supporting the implementation of the EU Strategy on the Rights of the Child with 81% of its EUR</w:t>
      </w:r>
      <w:r>
        <w:rPr>
          <w:rFonts w:ascii="Calibri" w:eastAsia="EC Square Sans Pro" w:hAnsi="Calibri" w:cs="Calibri"/>
          <w:lang w:eastAsia="en-GB"/>
        </w:rPr>
        <w:t> </w:t>
      </w:r>
      <w:r>
        <w:rPr>
          <w:rFonts w:eastAsia="EC Square Sans Pro" w:cs="EC Square Sans Pro"/>
          <w:lang w:eastAsia="en-GB"/>
        </w:rPr>
        <w:t>17</w:t>
      </w:r>
      <w:r>
        <w:rPr>
          <w:rFonts w:ascii="Calibri" w:eastAsia="EC Square Sans Pro" w:hAnsi="Calibri" w:cs="Calibri"/>
          <w:lang w:eastAsia="en-GB"/>
        </w:rPr>
        <w:t> </w:t>
      </w:r>
      <w:r>
        <w:rPr>
          <w:rFonts w:eastAsia="EC Square Sans Pro" w:cs="EC Square Sans Pro"/>
          <w:lang w:eastAsia="en-GB"/>
        </w:rPr>
        <w:t>million budget, and the Citizens’ Engagement and Participation call, promoting inclusive democratic participation and civic engagement with 79% of its EUR</w:t>
      </w:r>
      <w:r>
        <w:rPr>
          <w:rFonts w:ascii="Calibri" w:eastAsia="EC Square Sans Pro" w:hAnsi="Calibri" w:cs="Calibri"/>
          <w:lang w:eastAsia="en-GB"/>
        </w:rPr>
        <w:t> </w:t>
      </w:r>
      <w:r>
        <w:rPr>
          <w:rFonts w:eastAsia="EC Square Sans Pro" w:cs="EC Square Sans Pro"/>
          <w:lang w:eastAsia="en-GB"/>
        </w:rPr>
        <w:t>33</w:t>
      </w:r>
      <w:r>
        <w:rPr>
          <w:rFonts w:ascii="Calibri" w:eastAsia="EC Square Sans Pro" w:hAnsi="Calibri" w:cs="Calibri"/>
          <w:lang w:eastAsia="en-GB"/>
        </w:rPr>
        <w:t> </w:t>
      </w:r>
      <w:r>
        <w:rPr>
          <w:rFonts w:eastAsia="EC Square Sans Pro" w:cs="EC Square Sans Pro"/>
          <w:lang w:eastAsia="en-GB"/>
        </w:rPr>
        <w:t xml:space="preserve">million budget. </w:t>
      </w:r>
    </w:p>
    <w:p w14:paraId="257B1095" w14:textId="77777777" w:rsidR="00D933B7" w:rsidRPr="008E1150" w:rsidRDefault="00D933B7" w:rsidP="00D933B7">
      <w:pPr>
        <w:pStyle w:val="ListParagraph"/>
        <w:ind w:left="360"/>
        <w:rPr>
          <w:rFonts w:eastAsia="EC Square Sans Pro" w:cs="EC Square Sans Pro"/>
          <w:lang w:eastAsia="en-GB"/>
        </w:rPr>
      </w:pPr>
      <w:r>
        <w:rPr>
          <w:rFonts w:eastAsia="EC Square Sans Pro" w:cs="EC Square Sans Pro"/>
          <w:lang w:eastAsia="en-GB"/>
        </w:rPr>
        <w:t>Operating grants supporting organisations working on disability rights and EU values also contributed substantially, with EUR</w:t>
      </w:r>
      <w:r>
        <w:rPr>
          <w:rFonts w:ascii="Calibri" w:eastAsia="EC Square Sans Pro" w:hAnsi="Calibri" w:cs="Calibri"/>
          <w:lang w:eastAsia="en-GB"/>
        </w:rPr>
        <w:t> </w:t>
      </w:r>
      <w:r>
        <w:rPr>
          <w:rFonts w:eastAsia="EC Square Sans Pro" w:cs="EC Square Sans Pro"/>
          <w:lang w:eastAsia="en-GB"/>
        </w:rPr>
        <w:t>23.5</w:t>
      </w:r>
      <w:r>
        <w:rPr>
          <w:rFonts w:ascii="Calibri" w:eastAsia="EC Square Sans Pro" w:hAnsi="Calibri" w:cs="Calibri"/>
          <w:lang w:eastAsia="en-GB"/>
        </w:rPr>
        <w:t> </w:t>
      </w:r>
      <w:r>
        <w:rPr>
          <w:rFonts w:eastAsia="EC Square Sans Pro" w:cs="EC Square Sans Pro"/>
          <w:lang w:eastAsia="en-GB"/>
        </w:rPr>
        <w:t xml:space="preserve">million allocated. </w:t>
      </w:r>
    </w:p>
    <w:p w14:paraId="7D37E025" w14:textId="77777777" w:rsidR="00D933B7" w:rsidRPr="008E1150" w:rsidRDefault="00D933B7" w:rsidP="00373960">
      <w:pPr>
        <w:pStyle w:val="ListParagraph"/>
        <w:numPr>
          <w:ilvl w:val="0"/>
          <w:numId w:val="9"/>
        </w:numPr>
        <w:spacing w:after="240" w:line="264" w:lineRule="auto"/>
        <w:rPr>
          <w:rFonts w:eastAsia="EC Square Sans Pro" w:cs="EC Square Sans Pro"/>
          <w:lang w:eastAsia="en-GB"/>
        </w:rPr>
      </w:pPr>
      <w:r>
        <w:rPr>
          <w:rFonts w:eastAsia="EC Square Sans Pro" w:cs="EC Square Sans Pro"/>
          <w:lang w:eastAsia="en-GB"/>
        </w:rPr>
        <w:t xml:space="preserve">Gender score 0*: Although the CERV programme promotes equality, non-discrimination and participation in an intersectional manner, some </w:t>
      </w:r>
      <w:r>
        <w:rPr>
          <w:rStyle w:val="normaltextrun"/>
          <w:rFonts w:eastAsia="EC Square Sans Pro" w:cs="EC Square Sans Pro"/>
        </w:rPr>
        <w:t>initiatives</w:t>
      </w:r>
      <w:r>
        <w:rPr>
          <w:rFonts w:eastAsia="EC Square Sans Pro" w:cs="EC Square Sans Pro"/>
          <w:lang w:eastAsia="en-GB"/>
        </w:rPr>
        <w:t xml:space="preserve"> have limited direct contribution to gender equality, with around 10% of the programme budget receiving a score of 0*. In 2025, this was mainly linked to certain projects where the primary focus of funded activities was not specifically gender-related. Nevertheless, there remains potential to further strengthen gender mainstreaming in these</w:t>
      </w:r>
      <w:r>
        <w:rPr>
          <w:rStyle w:val="normaltextrun"/>
          <w:rFonts w:eastAsia="EC Square Sans Pro" w:cs="EC Square Sans Pro"/>
        </w:rPr>
        <w:t xml:space="preserve"> initiatives</w:t>
      </w:r>
      <w:r>
        <w:rPr>
          <w:rFonts w:eastAsia="EC Square Sans Pro" w:cs="EC Square Sans Pro"/>
          <w:lang w:eastAsia="en-GB"/>
        </w:rPr>
        <w:t xml:space="preserve">, notably through more systematic gender-sensitive project implementation, data collection and evaluation. </w:t>
      </w:r>
    </w:p>
    <w:p w14:paraId="639ED83C" w14:textId="77777777" w:rsidR="00D933B7" w:rsidRPr="008E1150" w:rsidRDefault="00D933B7" w:rsidP="00373960">
      <w:pPr>
        <w:pStyle w:val="ListParagraph"/>
        <w:numPr>
          <w:ilvl w:val="0"/>
          <w:numId w:val="9"/>
        </w:numPr>
        <w:spacing w:after="240" w:line="264" w:lineRule="auto"/>
        <w:rPr>
          <w:rFonts w:eastAsia="EC Square Sans Pro" w:cs="EC Square Sans Pro"/>
          <w:lang w:eastAsia="en-GB"/>
        </w:rPr>
      </w:pPr>
      <w:r>
        <w:rPr>
          <w:rFonts w:eastAsia="EC Square Sans Pro" w:cs="EC Square Sans Pro"/>
          <w:lang w:eastAsia="en-GB"/>
        </w:rPr>
        <w:t>Gender score 0: Only a low share of around 11% of the programme’s budget is allocated to score 0. Within this score are included the programme’s administrative budget as well as programme elements that do not contribute to gender equality such as support from the Commission to national data protection authorities via a specific call for proposals to promote data protection and collaboration between competent authorities in the EU. Under the exercise for the 2025 budget, the gender scores from finished projects awarded in past years that initially received a 0* score were revisited, and in case the projects realised their potential to promote gender equality a new score was assigned (on the basis of final project reporting) and its budget reassigned to contribute to the new score total.</w:t>
      </w:r>
    </w:p>
    <w:p w14:paraId="5FDA6C1B" w14:textId="77777777" w:rsidR="00D933B7" w:rsidRPr="008E1150" w:rsidRDefault="00D933B7" w:rsidP="00D933B7">
      <w:pPr>
        <w:pStyle w:val="ListParagraph"/>
        <w:ind w:left="360"/>
        <w:rPr>
          <w:rFonts w:eastAsia="EC Square Sans Pro" w:cs="EC Square Sans Pro"/>
          <w:lang w:eastAsia="en-GB"/>
        </w:rPr>
      </w:pPr>
    </w:p>
    <w:tbl>
      <w:tblPr>
        <w:tblStyle w:val="Planning2022instructions"/>
        <w:tblW w:w="0" w:type="auto"/>
        <w:tblLook w:val="04A0" w:firstRow="1" w:lastRow="0" w:firstColumn="1" w:lastColumn="0" w:noHBand="0" w:noVBand="1"/>
      </w:tblPr>
      <w:tblGrid>
        <w:gridCol w:w="9629"/>
      </w:tblGrid>
      <w:tr w:rsidR="00D933B7" w:rsidRPr="008E1150" w14:paraId="4D255B4A" w14:textId="77777777">
        <w:tc>
          <w:tcPr>
            <w:tcW w:w="9738" w:type="dxa"/>
            <w:shd w:val="clear" w:color="auto" w:fill="auto"/>
          </w:tcPr>
          <w:p w14:paraId="597240BE" w14:textId="77777777" w:rsidR="00D933B7" w:rsidRPr="008E1150" w:rsidRDefault="00D933B7">
            <w:pPr>
              <w:spacing w:after="0" w:line="240" w:lineRule="auto"/>
              <w:textAlignment w:val="baseline"/>
              <w:rPr>
                <w:rFonts w:eastAsia="EC Square Sans Pro" w:cs="EC Square Sans Pro"/>
                <w:color w:val="000000" w:themeColor="text1"/>
                <w:sz w:val="22"/>
                <w:szCs w:val="22"/>
                <w:lang w:eastAsia="en-GB"/>
              </w:rPr>
            </w:pPr>
          </w:p>
          <w:p w14:paraId="0F2A994F" w14:textId="77777777" w:rsidR="00D933B7" w:rsidRPr="00AA043D" w:rsidRDefault="00D933B7">
            <w:pPr>
              <w:spacing w:after="0" w:line="240" w:lineRule="auto"/>
              <w:textAlignment w:val="baseline"/>
              <w:rPr>
                <w:b/>
                <w:color w:val="000000" w:themeColor="text1"/>
                <w:sz w:val="22"/>
              </w:rPr>
            </w:pPr>
            <w:r>
              <w:rPr>
                <w:b/>
                <w:color w:val="000000" w:themeColor="text1"/>
              </w:rPr>
              <w:t>Gender</w:t>
            </w:r>
            <w:r>
              <w:rPr>
                <w:rFonts w:eastAsia="EC Square Sans Pro" w:cs="EC Square Sans Pro"/>
                <w:b/>
                <w:bCs/>
                <w:color w:val="000000" w:themeColor="text1"/>
                <w:lang w:eastAsia="en-GB"/>
              </w:rPr>
              <w:t>-</w:t>
            </w:r>
            <w:r>
              <w:rPr>
                <w:b/>
                <w:color w:val="000000" w:themeColor="text1"/>
              </w:rPr>
              <w:t>disaggregated information</w:t>
            </w:r>
          </w:p>
          <w:p w14:paraId="70482ED5" w14:textId="77777777" w:rsidR="00D933B7" w:rsidRPr="008E1150" w:rsidRDefault="00D933B7">
            <w:pPr>
              <w:spacing w:after="0" w:line="240" w:lineRule="auto"/>
              <w:textAlignment w:val="baseline"/>
              <w:rPr>
                <w:rFonts w:eastAsia="EC Square Sans Pro" w:cs="EC Square Sans Pro"/>
                <w:color w:val="000000" w:themeColor="text1"/>
                <w:sz w:val="22"/>
                <w:szCs w:val="22"/>
                <w:lang w:eastAsia="en-GB"/>
              </w:rPr>
            </w:pPr>
          </w:p>
          <w:p w14:paraId="1C3997FE" w14:textId="77777777" w:rsidR="00D933B7" w:rsidRPr="008E1150" w:rsidRDefault="00D933B7">
            <w:pPr>
              <w:pStyle w:val="TableListBullet"/>
              <w:numPr>
                <w:ilvl w:val="0"/>
                <w:numId w:val="0"/>
              </w:numPr>
              <w:ind w:left="283" w:hanging="283"/>
              <w:rPr>
                <w:rFonts w:eastAsia="EC Square Sans Pro" w:cs="EC Square Sans Pro"/>
                <w:color w:val="000000" w:themeColor="text1"/>
                <w:sz w:val="22"/>
                <w:szCs w:val="22"/>
                <w:lang w:eastAsia="en-GB"/>
              </w:rPr>
            </w:pPr>
            <w:r>
              <w:rPr>
                <w:rFonts w:eastAsia="EC Square Sans Pro" w:cs="EC Square Sans Pro"/>
                <w:color w:val="000000" w:themeColor="text1"/>
                <w:sz w:val="22"/>
                <w:szCs w:val="22"/>
                <w:lang w:eastAsia="en-GB"/>
              </w:rPr>
              <w:t>The programme collects gender-disaggregated data on the target audience as follows.</w:t>
            </w:r>
          </w:p>
          <w:p w14:paraId="6888B36D" w14:textId="77777777" w:rsidR="00D933B7" w:rsidRPr="008E1150" w:rsidRDefault="00D933B7" w:rsidP="00D933B7">
            <w:pPr>
              <w:pStyle w:val="TableListBullet"/>
              <w:tabs>
                <w:tab w:val="num" w:pos="283"/>
              </w:tabs>
              <w:ind w:left="283" w:hanging="283"/>
            </w:pPr>
            <w:r>
              <w:rPr>
                <w:rFonts w:eastAsia="EC Square Sans Pro" w:cs="EC Square Sans Pro"/>
                <w:color w:val="000000" w:themeColor="text1"/>
                <w:sz w:val="22"/>
                <w:szCs w:val="22"/>
                <w:lang w:eastAsia="en-GB"/>
              </w:rPr>
              <w:t xml:space="preserve">The number of participants (people involved or targeted by projects), disaggregated by gender, is collected through a dedicated form that is filled in by the beneficiaries at the start of their projects. Thus, the data are best estimates of beneficiaries implementing the projects. The data inserted are tracked via key performance indicators tracking how awareness raising, mutual learning, and training activities have reached the programme’s target group disaggregated by gender and encompassing data on female, male and non-binary people. </w:t>
            </w:r>
            <w:r>
              <w:rPr>
                <w:sz w:val="22"/>
                <w:szCs w:val="22"/>
              </w:rPr>
              <w:t>For example, based on the 2025 estimates reported by beneficiaries of CERV-funded projects, awareness-raising activities reached around 300</w:t>
            </w:r>
            <w:r>
              <w:rPr>
                <w:rFonts w:ascii="Calibri" w:hAnsi="Calibri" w:cs="Calibri"/>
                <w:sz w:val="22"/>
                <w:szCs w:val="22"/>
              </w:rPr>
              <w:t> </w:t>
            </w:r>
            <w:r>
              <w:rPr>
                <w:sz w:val="22"/>
                <w:szCs w:val="22"/>
              </w:rPr>
              <w:t>000 participants, including approximately 190</w:t>
            </w:r>
            <w:r>
              <w:rPr>
                <w:rFonts w:ascii="Calibri" w:hAnsi="Calibri" w:cs="Calibri"/>
                <w:sz w:val="22"/>
                <w:szCs w:val="22"/>
              </w:rPr>
              <w:t> </w:t>
            </w:r>
            <w:r>
              <w:rPr>
                <w:sz w:val="22"/>
                <w:szCs w:val="22"/>
              </w:rPr>
              <w:t>000 women, 105</w:t>
            </w:r>
            <w:r>
              <w:rPr>
                <w:rFonts w:ascii="Calibri" w:hAnsi="Calibri" w:cs="Calibri"/>
                <w:sz w:val="22"/>
                <w:szCs w:val="22"/>
              </w:rPr>
              <w:t> </w:t>
            </w:r>
            <w:r>
              <w:rPr>
                <w:sz w:val="22"/>
                <w:szCs w:val="22"/>
              </w:rPr>
              <w:t>000 men and around 5</w:t>
            </w:r>
            <w:r>
              <w:rPr>
                <w:rFonts w:ascii="Calibri" w:hAnsi="Calibri" w:cs="Calibri"/>
                <w:sz w:val="22"/>
                <w:szCs w:val="22"/>
              </w:rPr>
              <w:t> </w:t>
            </w:r>
            <w:r>
              <w:rPr>
                <w:sz w:val="22"/>
                <w:szCs w:val="22"/>
              </w:rPr>
              <w:t>000 non-binary participants. In addition, mutual-learning activities reached around 110</w:t>
            </w:r>
            <w:r>
              <w:rPr>
                <w:rFonts w:ascii="Calibri" w:hAnsi="Calibri" w:cs="Calibri"/>
                <w:sz w:val="22"/>
                <w:szCs w:val="22"/>
              </w:rPr>
              <w:t> </w:t>
            </w:r>
            <w:r>
              <w:rPr>
                <w:sz w:val="22"/>
                <w:szCs w:val="22"/>
              </w:rPr>
              <w:t>000 participants, including approximately 46</w:t>
            </w:r>
            <w:r>
              <w:rPr>
                <w:rFonts w:ascii="Calibri" w:hAnsi="Calibri" w:cs="Calibri"/>
                <w:sz w:val="22"/>
                <w:szCs w:val="22"/>
              </w:rPr>
              <w:t> </w:t>
            </w:r>
            <w:r>
              <w:rPr>
                <w:sz w:val="22"/>
                <w:szCs w:val="22"/>
              </w:rPr>
              <w:t>000 women, 64</w:t>
            </w:r>
            <w:r>
              <w:rPr>
                <w:rFonts w:ascii="Calibri" w:hAnsi="Calibri" w:cs="Calibri"/>
                <w:sz w:val="22"/>
                <w:szCs w:val="22"/>
              </w:rPr>
              <w:t> </w:t>
            </w:r>
            <w:r>
              <w:rPr>
                <w:sz w:val="22"/>
                <w:szCs w:val="22"/>
              </w:rPr>
              <w:t>000 men and around 300 non-binary participants.</w:t>
            </w:r>
          </w:p>
          <w:p w14:paraId="5F5859BA" w14:textId="77777777" w:rsidR="00D933B7" w:rsidRPr="008E1150" w:rsidRDefault="00D933B7">
            <w:pPr>
              <w:pStyle w:val="TableListBullet"/>
              <w:numPr>
                <w:ilvl w:val="0"/>
                <w:numId w:val="0"/>
              </w:numPr>
              <w:ind w:left="283"/>
              <w:rPr>
                <w:rFonts w:eastAsia="EC Square Sans Pro" w:cs="EC Square Sans Pro"/>
                <w:color w:val="000000" w:themeColor="text1"/>
                <w:sz w:val="22"/>
                <w:szCs w:val="22"/>
                <w:lang w:eastAsia="en-GB"/>
              </w:rPr>
            </w:pPr>
            <w:r>
              <w:rPr>
                <w:rFonts w:eastAsia="EC Square Sans Pro" w:cs="EC Square Sans Pro"/>
                <w:color w:val="000000" w:themeColor="text1"/>
                <w:sz w:val="22"/>
                <w:szCs w:val="22"/>
                <w:lang w:eastAsia="en-GB"/>
              </w:rPr>
              <w:t xml:space="preserve">Overall, the programme reaches people of all gender. Based on the estimated data, a bit more than half of the people estimated to have been reached are female, while a bit less than 50% of people estimated to have been reached are male. Approximately 1% of the people reached were estimated to be non-binary. Considering the programme dedicated support for non-binary people, their comparative low share on the people the programme reached could be based on factors such as social acceptance bias when making estimates. Taking the potential bias in estimates into account, the data still indicate that the programme’s design promotes gender equality as people of all gender are reached and women and men are approximately equally involved in the programme’s activities. </w:t>
            </w:r>
          </w:p>
          <w:p w14:paraId="5B771B72" w14:textId="77777777" w:rsidR="00D933B7" w:rsidRPr="008E1150" w:rsidRDefault="00D933B7" w:rsidP="00D933B7">
            <w:pPr>
              <w:pStyle w:val="TableListBullet"/>
              <w:tabs>
                <w:tab w:val="num" w:pos="283"/>
              </w:tabs>
              <w:ind w:left="283" w:hanging="283"/>
              <w:rPr>
                <w:rFonts w:eastAsia="EC Square Sans Pro" w:cs="EC Square Sans Pro"/>
                <w:color w:val="000000" w:themeColor="text1"/>
                <w:sz w:val="22"/>
                <w:szCs w:val="22"/>
                <w:lang w:eastAsia="en-GB"/>
              </w:rPr>
            </w:pPr>
            <w:r>
              <w:rPr>
                <w:rFonts w:eastAsia="EC Square Sans Pro" w:cs="EC Square Sans Pro"/>
                <w:color w:val="000000" w:themeColor="text1"/>
                <w:sz w:val="22"/>
                <w:szCs w:val="22"/>
                <w:lang w:eastAsia="en-GB"/>
              </w:rPr>
              <w:t>Second, through the EU Survey on Justice, Rights and Values, accessible to all participants in CERV-funded activities at https://ec.europa.eu/eusurvey/runner/CERV_2021-2027 the programme collects sex-disaggregated data on various areas such as the percentage of respondents indicating that they are engaged in civic activities at the local, national or EU levels.</w:t>
            </w:r>
          </w:p>
          <w:p w14:paraId="0364CD51" w14:textId="77777777" w:rsidR="00D933B7" w:rsidRPr="008E1150" w:rsidRDefault="00D933B7">
            <w:pPr>
              <w:pStyle w:val="TableListBullet"/>
              <w:numPr>
                <w:ilvl w:val="0"/>
                <w:numId w:val="0"/>
              </w:numPr>
              <w:ind w:left="283"/>
              <w:rPr>
                <w:rFonts w:eastAsia="EC Square Sans Pro" w:cs="EC Square Sans Pro"/>
                <w:sz w:val="22"/>
                <w:szCs w:val="22"/>
                <w:lang w:eastAsia="en-GB"/>
              </w:rPr>
            </w:pPr>
          </w:p>
        </w:tc>
      </w:tr>
    </w:tbl>
    <w:p w14:paraId="2D2C0EEF" w14:textId="77777777" w:rsidR="00D933B7" w:rsidRPr="008E1150" w:rsidRDefault="00D933B7" w:rsidP="00D933B7">
      <w:pPr>
        <w:rPr>
          <w:rFonts w:eastAsia="EC Square Sans Pro" w:cs="EC Square Sans Pro"/>
          <w:lang w:eastAsia="en-GB"/>
        </w:rPr>
      </w:pPr>
    </w:p>
    <w:p w14:paraId="0E45B3A1" w14:textId="77777777" w:rsidR="00D933B7" w:rsidRPr="008E1150" w:rsidRDefault="00D933B7" w:rsidP="00D933B7">
      <w:pPr>
        <w:rPr>
          <w:rFonts w:eastAsia="EC Square Sans Pro" w:cs="EC Square Sans Pro"/>
          <w:b/>
          <w:bCs/>
        </w:rPr>
      </w:pPr>
    </w:p>
    <w:p w14:paraId="2308E1EF" w14:textId="77777777" w:rsidR="00D933B7" w:rsidRPr="008E1150" w:rsidRDefault="00D933B7" w:rsidP="00D933B7">
      <w:pPr>
        <w:spacing w:line="259" w:lineRule="auto"/>
        <w:rPr>
          <w:b/>
          <w:bCs/>
        </w:rPr>
      </w:pPr>
      <w:r>
        <w:rPr>
          <w:b/>
          <w:bCs/>
        </w:rPr>
        <w:br w:type="page"/>
      </w:r>
    </w:p>
    <w:p w14:paraId="26D05B60" w14:textId="77777777" w:rsidR="00D933B7" w:rsidRPr="008E1150" w:rsidRDefault="00D933B7" w:rsidP="00D933B7">
      <w:pPr>
        <w:rPr>
          <w:b/>
          <w:bCs/>
        </w:rPr>
      </w:pPr>
    </w:p>
    <w:p w14:paraId="224E4BA4" w14:textId="77777777" w:rsidR="00D933B7" w:rsidRPr="008E1150"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8E1150" w14:paraId="108F288F"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30B89D48" w14:textId="77777777" w:rsidR="00D933B7" w:rsidRPr="008E115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3576B0AB" w14:textId="77777777" w:rsidR="00D933B7" w:rsidRPr="008E115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25645DF9" w14:textId="77777777" w:rsidR="00D933B7" w:rsidRPr="008E115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1675E8BC" w14:textId="77777777" w:rsidR="00D933B7" w:rsidRPr="008E115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446E2E84" w14:textId="77777777" w:rsidR="00D933B7" w:rsidRPr="008E1150"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51FB5CF6" w14:textId="77777777" w:rsidR="00D933B7" w:rsidRPr="008E1150"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332A2F7F" w14:textId="77777777" w:rsidR="00D933B7" w:rsidRPr="008E115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746CE4B7" w14:textId="77777777" w:rsidR="00D933B7" w:rsidRPr="008E115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2021-2025</w:t>
            </w:r>
          </w:p>
        </w:tc>
      </w:tr>
      <w:tr w:rsidR="00D933B7" w:rsidRPr="008E1150" w14:paraId="122386D8" w14:textId="77777777">
        <w:trPr>
          <w:trHeight w:val="300"/>
        </w:trPr>
        <w:tc>
          <w:tcPr>
            <w:tcW w:w="1276" w:type="dxa"/>
            <w:tcBorders>
              <w:top w:val="single" w:sz="6" w:space="0" w:color="8C8C8C"/>
              <w:left w:val="nil"/>
              <w:bottom w:val="single" w:sz="6" w:space="0" w:color="8C8C8C"/>
              <w:right w:val="nil"/>
            </w:tcBorders>
            <w:vAlign w:val="center"/>
            <w:hideMark/>
          </w:tcPr>
          <w:p w14:paraId="5F13B4F6" w14:textId="77777777" w:rsidR="00D933B7" w:rsidRPr="008E1150"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1212385B" w14:textId="77777777" w:rsidR="00D933B7" w:rsidRPr="008E1150" w:rsidRDefault="00D933B7">
            <w:pPr>
              <w:spacing w:after="0" w:line="240" w:lineRule="auto"/>
              <w:jc w:val="center"/>
              <w:textAlignment w:val="baseline"/>
              <w:rPr>
                <w:rFonts w:ascii="Segoe UI" w:hAnsi="Segoe UI" w:cs="Segoe UI"/>
                <w:sz w:val="20"/>
                <w:lang w:eastAsia="en-IE"/>
              </w:rPr>
            </w:pPr>
            <w:r>
              <w:t>1.1</w:t>
            </w:r>
          </w:p>
        </w:tc>
        <w:tc>
          <w:tcPr>
            <w:tcW w:w="1276" w:type="dxa"/>
            <w:tcBorders>
              <w:top w:val="single" w:sz="6" w:space="0" w:color="8C8C8C"/>
              <w:left w:val="nil"/>
              <w:bottom w:val="single" w:sz="6" w:space="0" w:color="8C8C8C"/>
              <w:right w:val="nil"/>
            </w:tcBorders>
            <w:vAlign w:val="center"/>
            <w:hideMark/>
          </w:tcPr>
          <w:p w14:paraId="6008BF9E" w14:textId="77777777" w:rsidR="00D933B7" w:rsidRPr="008E1150" w:rsidRDefault="00D933B7">
            <w:pPr>
              <w:spacing w:after="0" w:line="240" w:lineRule="auto"/>
              <w:jc w:val="center"/>
              <w:textAlignment w:val="baseline"/>
              <w:rPr>
                <w:rFonts w:ascii="Segoe UI" w:hAnsi="Segoe UI" w:cs="Segoe UI"/>
                <w:sz w:val="20"/>
                <w:lang w:eastAsia="en-IE"/>
              </w:rPr>
            </w:pPr>
            <w:r>
              <w:t>5.1</w:t>
            </w:r>
          </w:p>
        </w:tc>
        <w:tc>
          <w:tcPr>
            <w:tcW w:w="1134" w:type="dxa"/>
            <w:tcBorders>
              <w:top w:val="single" w:sz="6" w:space="0" w:color="8C8C8C"/>
              <w:left w:val="nil"/>
              <w:bottom w:val="single" w:sz="6" w:space="0" w:color="8C8C8C"/>
              <w:right w:val="nil"/>
            </w:tcBorders>
            <w:vAlign w:val="center"/>
            <w:hideMark/>
          </w:tcPr>
          <w:p w14:paraId="4AABF1F4" w14:textId="77777777" w:rsidR="00D933B7" w:rsidRPr="008E1150" w:rsidRDefault="00D933B7">
            <w:pPr>
              <w:spacing w:after="0" w:line="240" w:lineRule="auto"/>
              <w:jc w:val="center"/>
              <w:textAlignment w:val="baseline"/>
              <w:rPr>
                <w:rFonts w:ascii="Segoe UI" w:hAnsi="Segoe UI" w:cs="Segoe UI"/>
                <w:sz w:val="20"/>
                <w:lang w:eastAsia="en-IE"/>
              </w:rPr>
            </w:pPr>
            <w:r>
              <w:t>1.6</w:t>
            </w:r>
          </w:p>
        </w:tc>
        <w:tc>
          <w:tcPr>
            <w:tcW w:w="1276" w:type="dxa"/>
            <w:tcBorders>
              <w:top w:val="single" w:sz="6" w:space="0" w:color="8C8C8C"/>
              <w:left w:val="nil"/>
              <w:bottom w:val="single" w:sz="6" w:space="0" w:color="8C8C8C"/>
              <w:right w:val="nil"/>
            </w:tcBorders>
            <w:vAlign w:val="center"/>
          </w:tcPr>
          <w:p w14:paraId="416E0A83" w14:textId="77777777" w:rsidR="00D933B7" w:rsidRPr="008E1150" w:rsidRDefault="00D933B7">
            <w:pPr>
              <w:spacing w:after="0" w:line="240" w:lineRule="auto"/>
              <w:jc w:val="center"/>
              <w:textAlignment w:val="baseline"/>
              <w:rPr>
                <w:rFonts w:cs="Segoe UI"/>
                <w:sz w:val="20"/>
                <w:lang w:eastAsia="en-IE"/>
              </w:rPr>
            </w:pPr>
            <w:r>
              <w:t>1.4</w:t>
            </w:r>
          </w:p>
        </w:tc>
        <w:tc>
          <w:tcPr>
            <w:tcW w:w="1134" w:type="dxa"/>
            <w:tcBorders>
              <w:top w:val="single" w:sz="6" w:space="0" w:color="8C8C8C"/>
              <w:left w:val="nil"/>
              <w:bottom w:val="single" w:sz="6" w:space="0" w:color="8C8C8C"/>
              <w:right w:val="nil"/>
            </w:tcBorders>
            <w:vAlign w:val="center"/>
          </w:tcPr>
          <w:p w14:paraId="35961A82" w14:textId="77777777" w:rsidR="00D933B7" w:rsidRPr="008E1150" w:rsidRDefault="00D933B7">
            <w:pPr>
              <w:spacing w:after="0" w:line="240" w:lineRule="auto"/>
              <w:jc w:val="center"/>
              <w:textAlignment w:val="baseline"/>
              <w:rPr>
                <w:rFonts w:cs="Segoe UI"/>
                <w:sz w:val="20"/>
                <w:lang w:eastAsia="en-IE"/>
              </w:rPr>
            </w:pPr>
            <w:r>
              <w:t>18.2</w:t>
            </w:r>
          </w:p>
        </w:tc>
        <w:tc>
          <w:tcPr>
            <w:tcW w:w="1233" w:type="dxa"/>
            <w:tcBorders>
              <w:top w:val="single" w:sz="6" w:space="0" w:color="8C8C8C"/>
              <w:left w:val="nil"/>
              <w:bottom w:val="single" w:sz="6" w:space="0" w:color="8C8C8C"/>
              <w:right w:val="nil"/>
            </w:tcBorders>
            <w:vAlign w:val="center"/>
            <w:hideMark/>
          </w:tcPr>
          <w:p w14:paraId="5A83BBAD" w14:textId="77777777" w:rsidR="00D933B7" w:rsidRPr="008E1150" w:rsidRDefault="00D933B7">
            <w:pPr>
              <w:spacing w:after="0" w:line="240" w:lineRule="auto"/>
              <w:jc w:val="center"/>
              <w:textAlignment w:val="baseline"/>
              <w:rPr>
                <w:rFonts w:ascii="Segoe UI" w:hAnsi="Segoe UI" w:cs="Segoe UI"/>
                <w:sz w:val="20"/>
                <w:lang w:eastAsia="en-IE"/>
              </w:rPr>
            </w:pPr>
            <w:r>
              <w:t>27.3</w:t>
            </w:r>
          </w:p>
        </w:tc>
        <w:tc>
          <w:tcPr>
            <w:tcW w:w="1176" w:type="dxa"/>
            <w:tcBorders>
              <w:top w:val="single" w:sz="6" w:space="0" w:color="8C8C8C"/>
              <w:left w:val="nil"/>
              <w:bottom w:val="single" w:sz="6" w:space="0" w:color="8C8C8C"/>
              <w:right w:val="nil"/>
            </w:tcBorders>
            <w:vAlign w:val="center"/>
            <w:hideMark/>
          </w:tcPr>
          <w:p w14:paraId="0AC3BC82" w14:textId="77777777" w:rsidR="00D933B7" w:rsidRPr="008E1150" w:rsidRDefault="00D933B7">
            <w:pPr>
              <w:spacing w:after="0" w:line="240" w:lineRule="auto"/>
              <w:jc w:val="center"/>
              <w:textAlignment w:val="baseline"/>
              <w:rPr>
                <w:rFonts w:ascii="Segoe UI" w:hAnsi="Segoe UI" w:cs="Segoe UI"/>
                <w:sz w:val="20"/>
                <w:lang w:eastAsia="en-IE"/>
              </w:rPr>
            </w:pPr>
            <w:r>
              <w:t>2.8%</w:t>
            </w:r>
          </w:p>
        </w:tc>
      </w:tr>
    </w:tbl>
    <w:p w14:paraId="77F8C81C" w14:textId="77777777" w:rsidR="00D933B7" w:rsidRPr="008E1150" w:rsidRDefault="00D933B7" w:rsidP="00D933B7">
      <w:pPr>
        <w:pStyle w:val="ListParagraph"/>
        <w:ind w:left="360"/>
        <w:rPr>
          <w:lang w:eastAsia="en-GB"/>
        </w:rPr>
      </w:pPr>
    </w:p>
    <w:p w14:paraId="1E21CA7E" w14:textId="77777777" w:rsidR="00D933B7" w:rsidRPr="008E1150" w:rsidRDefault="00D933B7" w:rsidP="00373960">
      <w:pPr>
        <w:pStyle w:val="ListParagraph"/>
        <w:numPr>
          <w:ilvl w:val="0"/>
          <w:numId w:val="63"/>
        </w:numPr>
        <w:spacing w:after="240" w:line="264" w:lineRule="auto"/>
        <w:rPr>
          <w:rFonts w:eastAsia="EC Square Sans Pro" w:cs="EC Square Sans Pro"/>
          <w:lang w:eastAsia="en-GB"/>
        </w:rPr>
      </w:pPr>
      <w:r>
        <w:rPr>
          <w:lang w:eastAsia="en-GB"/>
        </w:rPr>
        <w:t>T</w:t>
      </w:r>
      <w:r>
        <w:rPr>
          <w:rFonts w:eastAsia="EC Square Sans Pro" w:cs="EC Square Sans Pro"/>
          <w:lang w:eastAsia="en-GB"/>
        </w:rPr>
        <w:t xml:space="preserve">he CERV programme contributes to the digital transition by supporting </w:t>
      </w:r>
      <w:r>
        <w:rPr>
          <w:rStyle w:val="normaltextrun"/>
          <w:rFonts w:eastAsia="EC Square Sans Pro" w:cs="EC Square Sans Pro"/>
        </w:rPr>
        <w:t>initiatives</w:t>
      </w:r>
      <w:r>
        <w:rPr>
          <w:rFonts w:eastAsia="EC Square Sans Pro" w:cs="EC Square Sans Pro"/>
          <w:lang w:eastAsia="en-GB"/>
        </w:rPr>
        <w:t xml:space="preserve"> that strengthen democratic participation and citizens’ empowerment through digital means. This includes in particular: </w:t>
      </w:r>
      <w:r>
        <w:br/>
      </w:r>
      <w:r>
        <w:rPr>
          <w:rFonts w:eastAsia="EC Square Sans Pro" w:cs="EC Square Sans Pro"/>
          <w:lang w:eastAsia="en-GB"/>
        </w:rPr>
        <w:t xml:space="preserve">(1) the development and use of digital and e-democracy tools to enhance citizens’ engagement in democratic life; </w:t>
      </w:r>
      <w:r>
        <w:br/>
      </w:r>
      <w:r>
        <w:rPr>
          <w:rFonts w:eastAsia="EC Square Sans Pro" w:cs="EC Square Sans Pro"/>
          <w:lang w:eastAsia="en-GB"/>
        </w:rPr>
        <w:t xml:space="preserve">(2) media literacy and counter-disinformation </w:t>
      </w:r>
      <w:r>
        <w:rPr>
          <w:rStyle w:val="normaltextrun"/>
          <w:rFonts w:eastAsia="EC Square Sans Pro" w:cs="EC Square Sans Pro"/>
        </w:rPr>
        <w:t>initiatives</w:t>
      </w:r>
      <w:r>
        <w:rPr>
          <w:rFonts w:eastAsia="EC Square Sans Pro" w:cs="EC Square Sans Pro"/>
          <w:lang w:eastAsia="en-GB"/>
        </w:rPr>
        <w:t xml:space="preserve">, enabling citizens to critically engage in the online information environment; and </w:t>
      </w:r>
      <w:r>
        <w:br/>
      </w:r>
      <w:r>
        <w:rPr>
          <w:rFonts w:eastAsia="EC Square Sans Pro" w:cs="EC Square Sans Pro"/>
          <w:lang w:eastAsia="en-GB"/>
        </w:rPr>
        <w:t xml:space="preserve">(3) support for the European citizens’ initiative, notably through its online platform, enabling secure and accessible digital participation by citizens, including through electronic identification (e-ID). </w:t>
      </w:r>
    </w:p>
    <w:p w14:paraId="1162020B" w14:textId="77777777" w:rsidR="00D933B7" w:rsidRPr="008E1150" w:rsidRDefault="00D933B7" w:rsidP="00373960">
      <w:pPr>
        <w:pStyle w:val="ListParagraph"/>
        <w:numPr>
          <w:ilvl w:val="0"/>
          <w:numId w:val="64"/>
        </w:numPr>
        <w:spacing w:after="240" w:line="264" w:lineRule="auto"/>
        <w:rPr>
          <w:rFonts w:eastAsia="EC Square Sans Pro" w:cs="EC Square Sans Pro"/>
          <w:lang w:eastAsia="en-GB"/>
        </w:rPr>
      </w:pPr>
      <w:r>
        <w:rPr>
          <w:rFonts w:eastAsia="EC Square Sans Pro" w:cs="EC Square Sans Pro"/>
          <w:lang w:eastAsia="en-GB"/>
        </w:rPr>
        <w:t>In 2025, CERV support to digital objectives increased significantly, mainly driven by the Citizens engagement and participation (CIV) call. The CIV 2025 call budget increased to EUR</w:t>
      </w:r>
      <w:r>
        <w:rPr>
          <w:rFonts w:ascii="Calibri" w:eastAsia="EC Square Sans Pro" w:hAnsi="Calibri" w:cs="Calibri"/>
          <w:lang w:eastAsia="en-GB"/>
        </w:rPr>
        <w:t> </w:t>
      </w:r>
      <w:r>
        <w:rPr>
          <w:rFonts w:eastAsia="EC Square Sans Pro" w:cs="EC Square Sans Pro"/>
          <w:lang w:eastAsia="en-GB"/>
        </w:rPr>
        <w:t>33</w:t>
      </w:r>
      <w:r>
        <w:rPr>
          <w:rFonts w:ascii="Calibri" w:eastAsia="EC Square Sans Pro" w:hAnsi="Calibri" w:cs="Calibri"/>
          <w:lang w:eastAsia="en-GB"/>
        </w:rPr>
        <w:t> </w:t>
      </w:r>
      <w:r>
        <w:rPr>
          <w:rFonts w:eastAsia="EC Square Sans Pro" w:cs="EC Square Sans Pro"/>
          <w:lang w:eastAsia="en-GB"/>
        </w:rPr>
        <w:t>million, compared to EUR</w:t>
      </w:r>
      <w:r>
        <w:rPr>
          <w:rFonts w:ascii="Calibri" w:eastAsia="EC Square Sans Pro" w:hAnsi="Calibri" w:cs="Calibri"/>
          <w:lang w:eastAsia="en-GB"/>
        </w:rPr>
        <w:t> </w:t>
      </w:r>
      <w:r>
        <w:rPr>
          <w:rFonts w:eastAsia="EC Square Sans Pro" w:cs="EC Square Sans Pro"/>
          <w:lang w:eastAsia="en-GB"/>
        </w:rPr>
        <w:t>25.4</w:t>
      </w:r>
      <w:r>
        <w:rPr>
          <w:rFonts w:ascii="Calibri" w:eastAsia="EC Square Sans Pro" w:hAnsi="Calibri" w:cs="Calibri"/>
          <w:lang w:eastAsia="en-GB"/>
        </w:rPr>
        <w:t> </w:t>
      </w:r>
      <w:r>
        <w:rPr>
          <w:rFonts w:eastAsia="EC Square Sans Pro" w:cs="EC Square Sans Pro"/>
          <w:lang w:eastAsia="en-GB"/>
        </w:rPr>
        <w:t>million under the previous call, and included a dedicated priority on countering disinformation and promoting media literacy. Based on the analysis of awarded projects, 51 projects, representing an estimated EUR</w:t>
      </w:r>
      <w:r>
        <w:rPr>
          <w:rFonts w:ascii="Calibri" w:eastAsia="EC Square Sans Pro" w:hAnsi="Calibri" w:cs="Calibri"/>
          <w:lang w:eastAsia="en-GB"/>
        </w:rPr>
        <w:t> </w:t>
      </w:r>
      <w:r>
        <w:rPr>
          <w:rFonts w:eastAsia="EC Square Sans Pro" w:cs="EC Square Sans Pro"/>
          <w:lang w:eastAsia="en-GB"/>
        </w:rPr>
        <w:t>16.25</w:t>
      </w:r>
      <w:r>
        <w:rPr>
          <w:rFonts w:ascii="Calibri" w:eastAsia="EC Square Sans Pro" w:hAnsi="Calibri" w:cs="Calibri"/>
          <w:lang w:eastAsia="en-GB"/>
        </w:rPr>
        <w:t> </w:t>
      </w:r>
      <w:r>
        <w:rPr>
          <w:rFonts w:eastAsia="EC Square Sans Pro" w:cs="EC Square Sans Pro"/>
          <w:lang w:eastAsia="en-GB"/>
        </w:rPr>
        <w:t xml:space="preserve">million, include </w:t>
      </w:r>
      <w:r>
        <w:rPr>
          <w:rStyle w:val="normaltextrun"/>
          <w:rFonts w:eastAsia="EC Square Sans Pro" w:cs="EC Square Sans Pro"/>
        </w:rPr>
        <w:t>initiatives</w:t>
      </w:r>
      <w:r>
        <w:rPr>
          <w:rFonts w:eastAsia="EC Square Sans Pro" w:cs="EC Square Sans Pro"/>
          <w:lang w:eastAsia="en-GB"/>
        </w:rPr>
        <w:t xml:space="preserve"> contributing to digital indicators, notably in the areas of e-democracy, media literacy and digital skills. </w:t>
      </w:r>
    </w:p>
    <w:p w14:paraId="77F5114C" w14:textId="77777777" w:rsidR="00D933B7" w:rsidRPr="008E1150" w:rsidRDefault="00D933B7" w:rsidP="00373960">
      <w:pPr>
        <w:pStyle w:val="ListParagraph"/>
        <w:numPr>
          <w:ilvl w:val="0"/>
          <w:numId w:val="65"/>
        </w:numPr>
        <w:spacing w:after="240" w:line="264" w:lineRule="auto"/>
        <w:rPr>
          <w:rFonts w:eastAsia="EC Square Sans Pro" w:cs="EC Square Sans Pro"/>
          <w:lang w:eastAsia="en-GB"/>
        </w:rPr>
      </w:pPr>
      <w:r>
        <w:rPr>
          <w:rFonts w:eastAsia="EC Square Sans Pro" w:cs="EC Square Sans Pro"/>
          <w:lang w:eastAsia="en-GB"/>
        </w:rPr>
        <w:t xml:space="preserve">Digital aspects are cross-cutting across CIV 2025 priorities, as projects widely rely on online tools and platforms to foster citizens’ participation and engagement in democratic processes at the local, national and European levels. </w:t>
      </w:r>
    </w:p>
    <w:p w14:paraId="0FA57E62" w14:textId="77777777" w:rsidR="00D933B7" w:rsidRPr="008E1150" w:rsidRDefault="00D933B7" w:rsidP="00373960">
      <w:pPr>
        <w:pStyle w:val="ListParagraph"/>
        <w:numPr>
          <w:ilvl w:val="0"/>
          <w:numId w:val="66"/>
        </w:numPr>
        <w:spacing w:after="240" w:line="264" w:lineRule="auto"/>
        <w:rPr>
          <w:rFonts w:eastAsia="EC Square Sans Pro" w:cs="EC Square Sans Pro"/>
          <w:lang w:eastAsia="en-GB"/>
        </w:rPr>
      </w:pPr>
      <w:r>
        <w:rPr>
          <w:rFonts w:eastAsia="EC Square Sans Pro" w:cs="EC Square Sans Pro"/>
          <w:lang w:eastAsia="en-GB"/>
        </w:rPr>
        <w:t>In addition, the CERV programme contributes to digital objectives through the European Citizens’ Initiative, with around EUR</w:t>
      </w:r>
      <w:r>
        <w:rPr>
          <w:rFonts w:ascii="Calibri" w:eastAsia="EC Square Sans Pro" w:hAnsi="Calibri" w:cs="Calibri"/>
          <w:lang w:eastAsia="en-GB"/>
        </w:rPr>
        <w:t> </w:t>
      </w:r>
      <w:r>
        <w:rPr>
          <w:rFonts w:eastAsia="EC Square Sans Pro" w:cs="EC Square Sans Pro"/>
          <w:lang w:eastAsia="en-GB"/>
        </w:rPr>
        <w:t>2</w:t>
      </w:r>
      <w:r>
        <w:rPr>
          <w:rFonts w:ascii="Calibri" w:eastAsia="EC Square Sans Pro" w:hAnsi="Calibri" w:cs="Calibri"/>
          <w:lang w:eastAsia="en-GB"/>
        </w:rPr>
        <w:t> </w:t>
      </w:r>
      <w:r>
        <w:rPr>
          <w:rFonts w:eastAsia="EC Square Sans Pro" w:cs="EC Square Sans Pro"/>
          <w:lang w:eastAsia="en-GB"/>
        </w:rPr>
        <w:t xml:space="preserve">million in 2025 dedicated to the operation and further development of the online platform of the European citizens’ initiative, strengthening the digital infrastructure underpinning participatory democracy at the EU level. </w:t>
      </w:r>
    </w:p>
    <w:p w14:paraId="5AEE2D1F" w14:textId="77777777" w:rsidR="00D933B7" w:rsidRPr="008E1150" w:rsidRDefault="00D933B7" w:rsidP="00F72C99">
      <w:pPr>
        <w:pStyle w:val="Heading3"/>
      </w:pPr>
      <w:r>
        <w:t>Contribution to reforms</w:t>
      </w:r>
    </w:p>
    <w:p w14:paraId="7E45EEF3" w14:textId="77777777" w:rsidR="00D933B7" w:rsidRPr="008E1150" w:rsidRDefault="00D933B7" w:rsidP="00373960">
      <w:pPr>
        <w:pStyle w:val="ListParagraph"/>
        <w:numPr>
          <w:ilvl w:val="0"/>
          <w:numId w:val="9"/>
        </w:numPr>
        <w:spacing w:after="240" w:line="264" w:lineRule="auto"/>
        <w:rPr>
          <w:lang w:eastAsia="en-GB"/>
        </w:rPr>
      </w:pPr>
      <w:r>
        <w:rPr>
          <w:lang w:eastAsia="en-GB"/>
        </w:rPr>
        <w:t>The CERV</w:t>
      </w:r>
      <w:r>
        <w:rPr>
          <w:rFonts w:ascii="Calibri" w:hAnsi="Calibri" w:cs="Calibri"/>
          <w:lang w:eastAsia="en-GB"/>
        </w:rPr>
        <w:t xml:space="preserve"> </w:t>
      </w:r>
      <w:r>
        <w:rPr>
          <w:lang w:eastAsia="en-GB"/>
        </w:rPr>
        <w:t>programme</w:t>
      </w:r>
      <w:r>
        <w:rPr>
          <w:rFonts w:ascii="Calibri" w:hAnsi="Calibri" w:cs="Calibri"/>
          <w:lang w:eastAsia="en-GB"/>
        </w:rPr>
        <w:t xml:space="preserve"> </w:t>
      </w:r>
      <w:r>
        <w:rPr>
          <w:lang w:eastAsia="en-GB"/>
        </w:rPr>
        <w:t xml:space="preserve">may contribute to national reforms indirectly, by supporting </w:t>
      </w:r>
      <w:r>
        <w:rPr>
          <w:rStyle w:val="normaltextrun"/>
          <w:rFonts w:eastAsia="EC Square Sans Pro" w:cs="EC Square Sans Pro"/>
        </w:rPr>
        <w:t>initiatives</w:t>
      </w:r>
      <w:r>
        <w:rPr>
          <w:lang w:eastAsia="en-GB"/>
        </w:rPr>
        <w:t xml:space="preserve"> implemented at the EU level that strengthen the capacity of Member States and relevant stakeholders to apply EU law and uphold EU values.</w:t>
      </w:r>
      <w:r>
        <w:rPr>
          <w:rFonts w:ascii="Calibri" w:hAnsi="Calibri" w:cs="Calibri"/>
          <w:lang w:eastAsia="en-GB"/>
        </w:rPr>
        <w:t xml:space="preserve"> </w:t>
      </w:r>
      <w:r>
        <w:rPr>
          <w:lang w:eastAsia="en-GB"/>
        </w:rPr>
        <w:t>In particular, projects</w:t>
      </w:r>
      <w:r>
        <w:rPr>
          <w:rFonts w:ascii="Calibri" w:hAnsi="Calibri" w:cs="Calibri"/>
          <w:lang w:eastAsia="en-GB"/>
        </w:rPr>
        <w:t xml:space="preserve"> </w:t>
      </w:r>
      <w:r>
        <w:rPr>
          <w:lang w:eastAsia="en-GB"/>
        </w:rPr>
        <w:t xml:space="preserve">funded under the </w:t>
      </w:r>
      <w:r>
        <w:rPr>
          <w:rFonts w:eastAsia="EC Square Sans Pro" w:cs="EC Square Sans Pro"/>
          <w:lang w:eastAsia="en-GB"/>
        </w:rPr>
        <w:t xml:space="preserve">EU </w:t>
      </w:r>
      <w:r>
        <w:rPr>
          <w:lang w:eastAsia="en-GB"/>
        </w:rPr>
        <w:t>values strand support activities such as training, peer learning, exchange of practices, development of guidance materials and practical tools for public authorities, judicial</w:t>
      </w:r>
      <w:r>
        <w:rPr>
          <w:rFonts w:ascii="Calibri" w:hAnsi="Calibri" w:cs="Calibri"/>
          <w:lang w:eastAsia="en-GB"/>
        </w:rPr>
        <w:t xml:space="preserve"> </w:t>
      </w:r>
      <w:r>
        <w:rPr>
          <w:lang w:eastAsia="en-GB"/>
        </w:rPr>
        <w:t>actors</w:t>
      </w:r>
      <w:r>
        <w:rPr>
          <w:rFonts w:ascii="Calibri" w:hAnsi="Calibri" w:cs="Calibri"/>
          <w:lang w:eastAsia="en-GB"/>
        </w:rPr>
        <w:t xml:space="preserve"> </w:t>
      </w:r>
      <w:r>
        <w:rPr>
          <w:lang w:eastAsia="en-GB"/>
        </w:rPr>
        <w:t>and civil society</w:t>
      </w:r>
      <w:r>
        <w:rPr>
          <w:rFonts w:ascii="Calibri" w:hAnsi="Calibri" w:cs="Calibri"/>
          <w:lang w:eastAsia="en-GB"/>
        </w:rPr>
        <w:t xml:space="preserve"> </w:t>
      </w:r>
      <w:r>
        <w:rPr>
          <w:lang w:eastAsia="en-GB"/>
        </w:rPr>
        <w:t>organisations.</w:t>
      </w:r>
      <w:r>
        <w:rPr>
          <w:rFonts w:ascii="Calibri" w:hAnsi="Calibri" w:cs="Calibri"/>
          <w:lang w:eastAsia="en-GB"/>
        </w:rPr>
        <w:t xml:space="preserve"> </w:t>
      </w:r>
    </w:p>
    <w:p w14:paraId="5BECE7AC" w14:textId="77777777" w:rsidR="00D933B7" w:rsidRPr="008E1150" w:rsidRDefault="00D933B7" w:rsidP="00373960">
      <w:pPr>
        <w:pStyle w:val="ListParagraph"/>
        <w:numPr>
          <w:ilvl w:val="0"/>
          <w:numId w:val="9"/>
        </w:numPr>
        <w:spacing w:after="240" w:line="264" w:lineRule="auto"/>
        <w:rPr>
          <w:lang w:eastAsia="en-GB"/>
        </w:rPr>
      </w:pPr>
      <w:r>
        <w:rPr>
          <w:lang w:eastAsia="en-GB"/>
        </w:rPr>
        <w:t>For example, several projects support training and capacity-building activities for judges, lawyers and civil society organisations on the application of the EU Charter of Fundamental Rights, including workshops and guidance materials to improve the use of EU fundamental rights standards in national proceedings. Other projects facilitate peer-learning and exchange of practices between civil society organisations and national authorities on protecting civic space and promoting the rule of law, including the development of practical toolkits and monitoring methodologies that can be used by stakeholders at the national level.</w:t>
      </w:r>
    </w:p>
    <w:p w14:paraId="2A809404" w14:textId="77777777" w:rsidR="00D933B7" w:rsidRPr="008E1150" w:rsidRDefault="00D933B7" w:rsidP="00373960">
      <w:pPr>
        <w:pStyle w:val="ListParagraph"/>
        <w:numPr>
          <w:ilvl w:val="0"/>
          <w:numId w:val="9"/>
        </w:numPr>
        <w:spacing w:after="240" w:line="264" w:lineRule="auto"/>
        <w:rPr>
          <w:lang w:eastAsia="en-GB"/>
        </w:rPr>
      </w:pPr>
      <w:r>
        <w:rPr>
          <w:lang w:eastAsia="en-GB"/>
        </w:rPr>
        <w:t xml:space="preserve">These </w:t>
      </w:r>
      <w:r>
        <w:rPr>
          <w:rStyle w:val="normaltextrun"/>
          <w:rFonts w:eastAsia="EC Square Sans Pro" w:cs="EC Square Sans Pro"/>
        </w:rPr>
        <w:t>initiatives</w:t>
      </w:r>
      <w:r>
        <w:rPr>
          <w:lang w:eastAsia="en-GB"/>
        </w:rPr>
        <w:t xml:space="preserve"> may contribute to addressing structural challenges</w:t>
      </w:r>
      <w:r>
        <w:rPr>
          <w:rFonts w:ascii="Calibri" w:hAnsi="Calibri" w:cs="Calibri"/>
          <w:lang w:eastAsia="en-GB"/>
        </w:rPr>
        <w:t xml:space="preserve"> </w:t>
      </w:r>
      <w:r>
        <w:rPr>
          <w:lang w:eastAsia="en-GB"/>
        </w:rPr>
        <w:t>identified</w:t>
      </w:r>
      <w:r>
        <w:rPr>
          <w:rFonts w:ascii="Calibri" w:hAnsi="Calibri" w:cs="Calibri"/>
          <w:lang w:eastAsia="en-GB"/>
        </w:rPr>
        <w:t xml:space="preserve"> </w:t>
      </w:r>
      <w:r>
        <w:rPr>
          <w:lang w:eastAsia="en-GB"/>
        </w:rPr>
        <w:t>in EU-level processes, including follow-up to findings and recommendations of the Rule of Law Reports, by enhancing awareness, administrative</w:t>
      </w:r>
      <w:r>
        <w:rPr>
          <w:rFonts w:ascii="Calibri" w:hAnsi="Calibri" w:cs="Calibri"/>
          <w:lang w:eastAsia="en-GB"/>
        </w:rPr>
        <w:t xml:space="preserve"> </w:t>
      </w:r>
      <w:r>
        <w:rPr>
          <w:lang w:eastAsia="en-GB"/>
        </w:rPr>
        <w:t>practices</w:t>
      </w:r>
      <w:r>
        <w:rPr>
          <w:rFonts w:ascii="Calibri" w:hAnsi="Calibri" w:cs="Calibri"/>
          <w:lang w:eastAsia="en-GB"/>
        </w:rPr>
        <w:t xml:space="preserve"> </w:t>
      </w:r>
      <w:r>
        <w:rPr>
          <w:lang w:eastAsia="en-GB"/>
        </w:rPr>
        <w:t>and implementation capacity at the national level. Through such support, CERV complements national reform efforts while not directly financing or steering reform measures.</w:t>
      </w:r>
      <w:r>
        <w:rPr>
          <w:b/>
          <w:bCs/>
        </w:rPr>
        <w:br w:type="page"/>
      </w:r>
    </w:p>
    <w:p w14:paraId="21BB31D3" w14:textId="77777777" w:rsidR="00D933B7" w:rsidRPr="008E1150" w:rsidRDefault="00D933B7" w:rsidP="00D933B7">
      <w:pPr>
        <w:keepNext/>
        <w:keepLines/>
        <w:spacing w:before="600" w:line="240" w:lineRule="auto"/>
        <w:ind w:left="357"/>
        <w:outlineLvl w:val="4"/>
        <w:rPr>
          <w:b/>
          <w:bCs/>
          <w:sz w:val="2"/>
          <w:szCs w:val="2"/>
        </w:rPr>
      </w:pPr>
    </w:p>
    <w:p w14:paraId="2573335C" w14:textId="77777777" w:rsidR="00D933B7" w:rsidRPr="008E1150"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8E1150" w14:paraId="0F1A2545"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4F8623BE" w14:textId="77777777" w:rsidR="00D933B7" w:rsidRPr="008E1150" w:rsidRDefault="00D933B7">
            <w:pPr>
              <w:jc w:val="left"/>
              <w:rPr>
                <w:lang w:eastAsia="en-GB"/>
              </w:rPr>
            </w:pPr>
            <w:r>
              <w:rPr>
                <w:lang w:eastAsia="en-GB"/>
              </w:rPr>
              <w:t>SDG</w:t>
            </w:r>
          </w:p>
        </w:tc>
        <w:tc>
          <w:tcPr>
            <w:tcW w:w="2410" w:type="dxa"/>
            <w:vAlign w:val="center"/>
          </w:tcPr>
          <w:p w14:paraId="68160943" w14:textId="77777777" w:rsidR="00D933B7" w:rsidRPr="008E1150"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06E35FE" w14:textId="77777777" w:rsidR="00D933B7" w:rsidRPr="008E1150"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8E1150" w14:paraId="212B6D7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914934B" w14:textId="12504D53" w:rsidR="00D933B7" w:rsidRPr="008E1150" w:rsidRDefault="00D7426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25638C2C" w14:textId="77777777" w:rsidR="00D933B7" w:rsidRPr="008E115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rFonts w:ascii="EC Square Sans Cond Pro" w:hAnsi="EC Square Sans Cond Pro"/>
                <w:color w:val="000000"/>
                <w:shd w:val="clear" w:color="auto" w:fill="FFFFFF"/>
              </w:rPr>
              <w:t xml:space="preserve"> </w:t>
            </w:r>
            <w:r>
              <w:t>x</w:t>
            </w:r>
            <w:r>
              <w:rPr>
                <w:rFonts w:ascii="Calibri" w:hAnsi="Calibri" w:cs="Calibri"/>
              </w:rPr>
              <w:t> </w:t>
            </w:r>
          </w:p>
        </w:tc>
        <w:tc>
          <w:tcPr>
            <w:tcW w:w="5772" w:type="dxa"/>
          </w:tcPr>
          <w:p w14:paraId="77054B6C" w14:textId="77777777" w:rsidR="00D933B7" w:rsidRPr="008E1150" w:rsidRDefault="00D933B7">
            <w:pPr>
              <w:cnfStyle w:val="000000100000" w:firstRow="0" w:lastRow="0" w:firstColumn="0" w:lastColumn="0" w:oddVBand="0" w:evenVBand="0" w:oddHBand="1" w:evenHBand="0" w:firstRowFirstColumn="0" w:firstRowLastColumn="0" w:lastRowFirstColumn="0" w:lastRowLastColumn="0"/>
              <w:rPr>
                <w:lang w:eastAsia="en-GB"/>
              </w:rPr>
            </w:pPr>
            <w:r>
              <w:t>The programme supports projects for the inclusion of all to quality education, including minority groups such as Roma youth or people living with a handicap, and organisations promoting lifelong learning opportunities at all ages.</w:t>
            </w:r>
            <w:r>
              <w:rPr>
                <w:rFonts w:ascii="Calibri" w:hAnsi="Calibri" w:cs="Calibri"/>
              </w:rPr>
              <w:t> </w:t>
            </w:r>
          </w:p>
        </w:tc>
      </w:tr>
      <w:tr w:rsidR="00D933B7" w:rsidRPr="008E1150" w14:paraId="64A638D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A133231" w14:textId="6A5F2C1F" w:rsidR="00D933B7" w:rsidRPr="008E1150" w:rsidRDefault="00FD0B5E">
            <w:pPr>
              <w:rPr>
                <w:b w:val="0"/>
                <w:lang w:eastAsia="en-GB"/>
              </w:rPr>
            </w:pPr>
            <w:r w:rsidRPr="0084135A">
              <w:rPr>
                <w:b w:val="0"/>
                <w:lang w:eastAsia="en-GB"/>
              </w:rPr>
              <w:t>SDG5: Achieve gender equality and empower all women and girls</w:t>
            </w:r>
          </w:p>
        </w:tc>
        <w:tc>
          <w:tcPr>
            <w:tcW w:w="2410" w:type="dxa"/>
          </w:tcPr>
          <w:p w14:paraId="6D7951F9" w14:textId="77777777" w:rsidR="00D933B7" w:rsidRPr="008E115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x</w:t>
            </w:r>
            <w:r>
              <w:rPr>
                <w:rFonts w:ascii="Calibri" w:hAnsi="Calibri" w:cs="Calibri"/>
                <w:lang w:eastAsia="en-GB"/>
              </w:rPr>
              <w:t> </w:t>
            </w:r>
          </w:p>
        </w:tc>
        <w:tc>
          <w:tcPr>
            <w:tcW w:w="5772" w:type="dxa"/>
          </w:tcPr>
          <w:p w14:paraId="624AA4EE" w14:textId="77777777" w:rsidR="00D933B7" w:rsidRPr="008E1150"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 xml:space="preserve">The programme made specific contributions to gender equality by providing dedicated funding to support Member States to transpose the Pay Transparency directive. The programme also bolstered with its long-term investments in two- to three-year long projects the capacity of organisations fighting gender-based violence. Through its scheme for financial support to third parties under the </w:t>
            </w:r>
            <w:r>
              <w:rPr>
                <w:rFonts w:eastAsia="EC Square Sans Pro" w:cs="EC Square Sans Pro"/>
                <w:lang w:eastAsia="en-GB"/>
              </w:rPr>
              <w:t xml:space="preserve">EU </w:t>
            </w:r>
            <w:r>
              <w:rPr>
                <w:lang w:eastAsia="en-GB"/>
              </w:rPr>
              <w:t>values strand, the programme provides funding via intermediaries to European small and grassroot organisations enabling them to engage at the local level and promote an active civil society, empower active and informed citizens to counter gender-based discrimination and promote gender equality.</w:t>
            </w:r>
            <w:r>
              <w:rPr>
                <w:rFonts w:ascii="Calibri" w:hAnsi="Calibri" w:cs="Calibri"/>
                <w:lang w:eastAsia="en-GB"/>
              </w:rPr>
              <w:t xml:space="preserve"> </w:t>
            </w:r>
            <w:r>
              <w:rPr>
                <w:lang w:eastAsia="en-GB"/>
              </w:rPr>
              <w:t>In</w:t>
            </w:r>
            <w:r>
              <w:rPr>
                <w:rFonts w:ascii="Calibri" w:hAnsi="Calibri" w:cs="Calibri"/>
                <w:lang w:eastAsia="en-GB"/>
              </w:rPr>
              <w:t xml:space="preserve"> </w:t>
            </w:r>
            <w:r>
              <w:rPr>
                <w:lang w:eastAsia="en-GB"/>
              </w:rPr>
              <w:t>2025, about every fourth euro the programme committed had the primary goal to promote gender equality.</w:t>
            </w:r>
            <w:r>
              <w:rPr>
                <w:rFonts w:ascii="Calibri" w:hAnsi="Calibri" w:cs="Calibri"/>
                <w:lang w:eastAsia="en-GB"/>
              </w:rPr>
              <w:t xml:space="preserve"> </w:t>
            </w:r>
            <w:r>
              <w:rPr>
                <w:lang w:eastAsia="en-GB"/>
              </w:rPr>
              <w:t>The</w:t>
            </w:r>
            <w:r>
              <w:rPr>
                <w:rFonts w:ascii="Calibri" w:hAnsi="Calibri" w:cs="Calibri"/>
                <w:lang w:eastAsia="en-GB"/>
              </w:rPr>
              <w:t xml:space="preserve"> </w:t>
            </w:r>
            <w:r>
              <w:rPr>
                <w:lang w:eastAsia="en-GB"/>
              </w:rPr>
              <w:t>results of the programme</w:t>
            </w:r>
            <w:r>
              <w:rPr>
                <w:rFonts w:cs="EC Square Sans Pro"/>
                <w:lang w:eastAsia="en-GB"/>
              </w:rPr>
              <w:t>’</w:t>
            </w:r>
            <w:r>
              <w:rPr>
                <w:lang w:eastAsia="en-GB"/>
              </w:rPr>
              <w:t>s interim evaluation confirm that the programme helped build gender</w:t>
            </w:r>
            <w:r>
              <w:rPr>
                <w:rFonts w:ascii="Calibri" w:hAnsi="Calibri" w:cs="Calibri"/>
                <w:lang w:eastAsia="en-GB"/>
              </w:rPr>
              <w:t xml:space="preserve"> </w:t>
            </w:r>
            <w:r>
              <w:rPr>
                <w:lang w:eastAsia="en-GB"/>
              </w:rPr>
              <w:t>expertise</w:t>
            </w:r>
            <w:r>
              <w:rPr>
                <w:rFonts w:ascii="Calibri" w:hAnsi="Calibri" w:cs="Calibri"/>
                <w:lang w:eastAsia="en-GB"/>
              </w:rPr>
              <w:t xml:space="preserve"> </w:t>
            </w:r>
            <w:r>
              <w:rPr>
                <w:lang w:eastAsia="en-GB"/>
              </w:rPr>
              <w:t>among its stakeholders and is effective in promoting gender equality.</w:t>
            </w:r>
            <w:r>
              <w:rPr>
                <w:rFonts w:ascii="Calibri" w:hAnsi="Calibri" w:cs="Calibri"/>
                <w:lang w:eastAsia="en-GB"/>
              </w:rPr>
              <w:t xml:space="preserve"> </w:t>
            </w:r>
          </w:p>
        </w:tc>
      </w:tr>
      <w:tr w:rsidR="00D933B7" w:rsidRPr="008E1150" w14:paraId="44823EB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7DE9B84" w14:textId="5D17C56C" w:rsidR="00D933B7" w:rsidRPr="008E1150" w:rsidRDefault="00ED7022">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1200FEE2" w14:textId="77777777" w:rsidR="00D933B7" w:rsidRPr="008E115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Promote sustained,</w:t>
            </w:r>
            <w:r>
              <w:rPr>
                <w:rFonts w:ascii="Calibri" w:hAnsi="Calibri" w:cs="Calibri"/>
                <w:lang w:eastAsia="en-GB"/>
              </w:rPr>
              <w:t> </w:t>
            </w:r>
            <w:r>
              <w:rPr>
                <w:lang w:eastAsia="en-GB"/>
              </w:rPr>
              <w:t>inclusive</w:t>
            </w:r>
            <w:r>
              <w:rPr>
                <w:rFonts w:ascii="Calibri" w:hAnsi="Calibri" w:cs="Calibri"/>
                <w:lang w:eastAsia="en-GB"/>
              </w:rPr>
              <w:t> </w:t>
            </w:r>
            <w:r>
              <w:rPr>
                <w:lang w:eastAsia="en-GB"/>
              </w:rPr>
              <w:t>and sustainable economic growth, full and productive</w:t>
            </w:r>
            <w:r>
              <w:rPr>
                <w:rFonts w:ascii="Calibri" w:hAnsi="Calibri" w:cs="Calibri"/>
                <w:lang w:eastAsia="en-GB"/>
              </w:rPr>
              <w:t> </w:t>
            </w:r>
            <w:r>
              <w:rPr>
                <w:lang w:eastAsia="en-GB"/>
              </w:rPr>
              <w:t>employment</w:t>
            </w:r>
            <w:r>
              <w:rPr>
                <w:rFonts w:ascii="Calibri" w:hAnsi="Calibri" w:cs="Calibri"/>
                <w:lang w:eastAsia="en-GB"/>
              </w:rPr>
              <w:t> </w:t>
            </w:r>
            <w:r>
              <w:rPr>
                <w:lang w:eastAsia="en-GB"/>
              </w:rPr>
              <w:t>and decent work for all</w:t>
            </w:r>
          </w:p>
        </w:tc>
        <w:tc>
          <w:tcPr>
            <w:tcW w:w="5772" w:type="dxa"/>
          </w:tcPr>
          <w:p w14:paraId="4B3ED51B" w14:textId="77777777" w:rsidR="00D933B7" w:rsidRPr="008E1150" w:rsidRDefault="00D933B7">
            <w:pPr>
              <w:cnfStyle w:val="000000100000" w:firstRow="0" w:lastRow="0" w:firstColumn="0" w:lastColumn="0" w:oddVBand="0" w:evenVBand="0" w:oddHBand="1" w:evenHBand="0" w:firstRowFirstColumn="0" w:firstRowLastColumn="0" w:lastRowFirstColumn="0" w:lastRowLastColumn="0"/>
              <w:rPr>
                <w:lang w:eastAsia="en-GB"/>
              </w:rPr>
            </w:pPr>
            <w:r>
              <w:t>Via the equality, rights and gender equality strand, the programme supports projects for equal access to work, equal participation in labour market, diversity in public and private sector organisations and the elimination of barriers to career progression in all sectors.</w:t>
            </w:r>
            <w:r>
              <w:rPr>
                <w:rFonts w:ascii="Calibri" w:hAnsi="Calibri" w:cs="Calibri"/>
              </w:rPr>
              <w:t> </w:t>
            </w:r>
          </w:p>
        </w:tc>
      </w:tr>
      <w:tr w:rsidR="00D933B7" w:rsidRPr="008E1150" w14:paraId="7243991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3AC6DAF" w14:textId="027D4753" w:rsidR="00D933B7" w:rsidRPr="008E1150" w:rsidRDefault="00B71151">
            <w:pPr>
              <w:rPr>
                <w:b w:val="0"/>
                <w:lang w:eastAsia="en-GB"/>
              </w:rPr>
            </w:pPr>
            <w:r w:rsidRPr="00DB731B">
              <w:rPr>
                <w:b w:val="0"/>
                <w:lang w:eastAsia="en-GB"/>
              </w:rPr>
              <w:t>SDG10: Reduce inequalities within and among countries</w:t>
            </w:r>
          </w:p>
        </w:tc>
        <w:tc>
          <w:tcPr>
            <w:tcW w:w="2410" w:type="dxa"/>
          </w:tcPr>
          <w:p w14:paraId="18F8BACD" w14:textId="77777777" w:rsidR="00D933B7" w:rsidRPr="008E115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Reduce inequality within and among countries</w:t>
            </w:r>
          </w:p>
        </w:tc>
        <w:tc>
          <w:tcPr>
            <w:tcW w:w="5772" w:type="dxa"/>
          </w:tcPr>
          <w:p w14:paraId="1923175A" w14:textId="77777777" w:rsidR="00D933B7" w:rsidRPr="008E1150"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The programme, through transnational projects sharing good practices, trainings and awareness rising activities, contributes to the reduction of inequalities and eliminating</w:t>
            </w:r>
            <w:r>
              <w:rPr>
                <w:rFonts w:ascii="Calibri" w:hAnsi="Calibri" w:cs="Calibri"/>
                <w:lang w:eastAsia="en-GB"/>
              </w:rPr>
              <w:t xml:space="preserve"> </w:t>
            </w:r>
            <w:r>
              <w:rPr>
                <w:lang w:eastAsia="en-GB"/>
              </w:rPr>
              <w:t>discrimination between EU citizens and among countries.</w:t>
            </w:r>
            <w:r>
              <w:rPr>
                <w:rFonts w:ascii="Calibri" w:hAnsi="Calibri" w:cs="Calibri"/>
                <w:lang w:eastAsia="en-GB"/>
              </w:rPr>
              <w:t> </w:t>
            </w:r>
          </w:p>
        </w:tc>
      </w:tr>
      <w:tr w:rsidR="00D933B7" w:rsidRPr="008E1150" w14:paraId="02D41C4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655909A" w14:textId="72DC4645" w:rsidR="00D933B7" w:rsidRPr="008E1150"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3B993E16" w14:textId="77777777" w:rsidR="00D933B7" w:rsidRPr="008E115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x</w:t>
            </w:r>
            <w:r>
              <w:rPr>
                <w:rFonts w:ascii="Calibri" w:hAnsi="Calibri" w:cs="Calibri"/>
                <w:lang w:eastAsia="en-GB"/>
              </w:rPr>
              <w:t xml:space="preserve"> </w:t>
            </w:r>
          </w:p>
        </w:tc>
        <w:tc>
          <w:tcPr>
            <w:tcW w:w="5772" w:type="dxa"/>
          </w:tcPr>
          <w:p w14:paraId="00EF992E" w14:textId="77777777" w:rsidR="00D933B7" w:rsidRPr="008E1150" w:rsidRDefault="00D933B7">
            <w:pPr>
              <w:cnfStyle w:val="000000100000" w:firstRow="0" w:lastRow="0" w:firstColumn="0" w:lastColumn="0" w:oddVBand="0" w:evenVBand="0" w:oddHBand="1" w:evenHBand="0" w:firstRowFirstColumn="0" w:firstRowLastColumn="0" w:lastRowFirstColumn="0" w:lastRowLastColumn="0"/>
            </w:pPr>
            <w:r>
              <w:t>Via the citizens' engagement and participation strand and the EU values strand, the programme promotes inclusive society and the rule of law. Funds support entities which contribute to make our common values, rights and equality and rich diversity alive and vibrant</w:t>
            </w:r>
          </w:p>
        </w:tc>
      </w:tr>
      <w:tr w:rsidR="00D933B7" w:rsidRPr="008E1150" w14:paraId="4D83676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E4CB957" w14:textId="690154A4" w:rsidR="00D933B7" w:rsidRPr="008E1150"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006F07C6" w14:textId="77777777" w:rsidR="00D933B7" w:rsidRPr="008E1150" w:rsidRDefault="00D933B7">
            <w:pPr>
              <w:jc w:val="center"/>
              <w:cnfStyle w:val="000000010000" w:firstRow="0" w:lastRow="0" w:firstColumn="0" w:lastColumn="0" w:oddVBand="0" w:evenVBand="0" w:oddHBand="0" w:evenHBand="1" w:firstRowFirstColumn="0" w:firstRowLastColumn="0" w:lastRowFirstColumn="0" w:lastRowLastColumn="0"/>
              <w:rPr>
                <w:bCs/>
              </w:rPr>
            </w:pPr>
            <w:r>
              <w:rPr>
                <w:bCs/>
              </w:rPr>
              <w:t>x</w:t>
            </w:r>
            <w:r>
              <w:rPr>
                <w:rFonts w:ascii="Calibri" w:hAnsi="Calibri" w:cs="Calibri"/>
                <w:bCs/>
              </w:rPr>
              <w:t> </w:t>
            </w:r>
          </w:p>
        </w:tc>
        <w:tc>
          <w:tcPr>
            <w:tcW w:w="5772" w:type="dxa"/>
          </w:tcPr>
          <w:p w14:paraId="3E89F4DC" w14:textId="77777777" w:rsidR="00D933B7" w:rsidRPr="008E1150" w:rsidRDefault="00D933B7">
            <w:pPr>
              <w:cnfStyle w:val="000000010000" w:firstRow="0" w:lastRow="0" w:firstColumn="0" w:lastColumn="0" w:oddVBand="0" w:evenVBand="0" w:oddHBand="0" w:evenHBand="1" w:firstRowFirstColumn="0" w:firstRowLastColumn="0" w:lastRowFirstColumn="0" w:lastRowLastColumn="0"/>
              <w:rPr>
                <w:bCs/>
              </w:rPr>
            </w:pPr>
            <w:r>
              <w:rPr>
                <w:bCs/>
              </w:rPr>
              <w:t>The programme contributes to the goal, especially through the re-granting calls, which aim to build capacity of</w:t>
            </w:r>
            <w:r>
              <w:rPr>
                <w:rFonts w:ascii="Calibri" w:hAnsi="Calibri" w:cs="Calibri"/>
                <w:bCs/>
              </w:rPr>
              <w:t xml:space="preserve"> </w:t>
            </w:r>
            <w:r>
              <w:rPr>
                <w:bCs/>
              </w:rPr>
              <w:t>small and grass-roots</w:t>
            </w:r>
            <w:r>
              <w:rPr>
                <w:rFonts w:ascii="Calibri" w:hAnsi="Calibri" w:cs="Calibri"/>
                <w:bCs/>
              </w:rPr>
              <w:t xml:space="preserve"> </w:t>
            </w:r>
            <w:r>
              <w:rPr>
                <w:bCs/>
              </w:rPr>
              <w:t>civil-society organisations</w:t>
            </w:r>
            <w:r>
              <w:rPr>
                <w:rFonts w:ascii="Calibri" w:hAnsi="Calibri" w:cs="Calibri"/>
                <w:bCs/>
              </w:rPr>
              <w:t xml:space="preserve"> </w:t>
            </w:r>
            <w:r>
              <w:rPr>
                <w:bCs/>
              </w:rPr>
              <w:t>and also</w:t>
            </w:r>
            <w:r>
              <w:rPr>
                <w:rFonts w:ascii="Calibri" w:hAnsi="Calibri" w:cs="Calibri"/>
                <w:bCs/>
              </w:rPr>
              <w:t xml:space="preserve"> </w:t>
            </w:r>
            <w:r>
              <w:rPr>
                <w:bCs/>
              </w:rPr>
              <w:t>promotes strong partnerships for the intermediaries.</w:t>
            </w:r>
          </w:p>
        </w:tc>
      </w:tr>
    </w:tbl>
    <w:p w14:paraId="45231FC7" w14:textId="77777777" w:rsidR="00D933B7" w:rsidRDefault="00D933B7" w:rsidP="00D933B7">
      <w:pPr>
        <w:keepNext/>
        <w:keepLines/>
        <w:spacing w:before="600" w:line="240" w:lineRule="auto"/>
        <w:outlineLvl w:val="4"/>
        <w:rPr>
          <w:b/>
          <w:bCs/>
        </w:rPr>
      </w:pPr>
    </w:p>
    <w:p w14:paraId="6F870010" w14:textId="77777777" w:rsidR="00D933B7" w:rsidRDefault="00D933B7" w:rsidP="00D933B7">
      <w:pPr>
        <w:sectPr w:rsidR="00D933B7" w:rsidSect="00D933B7">
          <w:headerReference w:type="even" r:id="rId329"/>
          <w:headerReference w:type="default" r:id="rId330"/>
          <w:footerReference w:type="even" r:id="rId331"/>
          <w:footerReference w:type="default" r:id="rId332"/>
          <w:headerReference w:type="first" r:id="rId333"/>
          <w:footerReference w:type="first" r:id="rId334"/>
          <w:pgSz w:w="11906" w:h="16838"/>
          <w:pgMar w:top="1440" w:right="1133" w:bottom="1440" w:left="1134" w:header="708" w:footer="708" w:gutter="0"/>
          <w:cols w:space="708"/>
          <w:docGrid w:linePitch="360"/>
        </w:sectPr>
      </w:pPr>
    </w:p>
    <w:p w14:paraId="291A5FCC" w14:textId="77777777" w:rsidR="00D933B7" w:rsidRPr="003A6575" w:rsidRDefault="00D933B7" w:rsidP="00D933B7">
      <w:pPr>
        <w:pStyle w:val="Heading1"/>
      </w:pPr>
      <w:bookmarkStart w:id="71" w:name="toc_sec_23"/>
      <w:bookmarkStart w:id="72" w:name="_Toc228976544"/>
      <w:bookmarkEnd w:id="71"/>
      <w:r>
        <w:t>C</w:t>
      </w:r>
      <w:r w:rsidRPr="00137E12">
        <w:t>REATIVE EUROPE PROGRAMME</w:t>
      </w:r>
      <w:bookmarkEnd w:id="72"/>
    </w:p>
    <w:p w14:paraId="73D9E3DB" w14:textId="3D4D8B13" w:rsidR="00D933B7" w:rsidRPr="003A6575" w:rsidRDefault="008F7872" w:rsidP="008F7872">
      <w:pPr>
        <w:pStyle w:val="Heading2"/>
        <w:rPr>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3A6575" w14:paraId="15395C85" w14:textId="77777777">
        <w:trPr>
          <w:trHeight w:val="1584"/>
          <w:jc w:val="left"/>
        </w:trPr>
        <w:tc>
          <w:tcPr>
            <w:tcW w:w="2410" w:type="dxa"/>
          </w:tcPr>
          <w:p w14:paraId="09074518" w14:textId="77777777" w:rsidR="00D933B7" w:rsidRPr="003A6575" w:rsidRDefault="00D933B7">
            <w:pPr>
              <w:spacing w:before="120" w:after="120"/>
            </w:pPr>
            <w:r>
              <w:rPr>
                <w:sz w:val="28"/>
                <w:szCs w:val="28"/>
              </w:rPr>
              <w:t>15</w:t>
            </w:r>
          </w:p>
          <w:p w14:paraId="76F258FF" w14:textId="18B2D9E6" w:rsidR="00D933B7" w:rsidRPr="003A6575" w:rsidRDefault="00D933B7">
            <w:pPr>
              <w:spacing w:before="120" w:after="120"/>
            </w:pPr>
            <w:r>
              <w:t xml:space="preserve">Oscar nominations were received for six films supported by the programme’s media strand and released in 2025, including nine for </w:t>
            </w:r>
            <w:r>
              <w:rPr>
                <w:i/>
                <w:iCs/>
              </w:rPr>
              <w:t>Sentimental Value</w:t>
            </w:r>
            <w:r>
              <w:t xml:space="preserve"> (which also won in Cannes and received six European Film Awards and a Golden Globe). Additionally, 13 video games whose development was supported by the media strand received 34 nominations in the most important industry competitions in 2025</w:t>
            </w:r>
            <w:r>
              <w:rPr>
                <w:rFonts w:ascii="Calibri" w:hAnsi="Calibri" w:cs="Calibri"/>
              </w:rPr>
              <w:t> (</w:t>
            </w:r>
            <w:r>
              <w:rPr>
                <w:rStyle w:val="FootnoteReference"/>
              </w:rPr>
              <w:footnoteReference w:id="43"/>
            </w:r>
            <w:r>
              <w:rPr>
                <w:rFonts w:ascii="Calibri" w:hAnsi="Calibri" w:cs="Calibri"/>
              </w:rPr>
              <w:t>)</w:t>
            </w:r>
            <w:r>
              <w:t>.</w:t>
            </w:r>
          </w:p>
        </w:tc>
        <w:tc>
          <w:tcPr>
            <w:cnfStyle w:val="000001000000" w:firstRow="0" w:lastRow="0" w:firstColumn="0" w:lastColumn="0" w:oddVBand="0" w:evenVBand="1" w:oddHBand="0" w:evenHBand="0" w:firstRowFirstColumn="0" w:firstRowLastColumn="0" w:lastRowFirstColumn="0" w:lastRowLastColumn="0"/>
            <w:tcW w:w="2409" w:type="dxa"/>
          </w:tcPr>
          <w:p w14:paraId="4A4D2014" w14:textId="77777777" w:rsidR="00D933B7" w:rsidRPr="003A6575" w:rsidRDefault="00D933B7">
            <w:pPr>
              <w:spacing w:before="120" w:after="120"/>
              <w:rPr>
                <w:rFonts w:ascii="Calibri" w:hAnsi="Calibri" w:cs="Calibri"/>
              </w:rPr>
            </w:pPr>
            <w:r>
              <w:rPr>
                <w:sz w:val="28"/>
                <w:szCs w:val="28"/>
              </w:rPr>
              <w:t>7</w:t>
            </w:r>
            <w:r>
              <w:rPr>
                <w:rFonts w:ascii="Calibri" w:hAnsi="Calibri" w:cs="Calibri"/>
                <w:sz w:val="28"/>
                <w:szCs w:val="28"/>
              </w:rPr>
              <w:t> 274</w:t>
            </w:r>
          </w:p>
          <w:p w14:paraId="0BD47968" w14:textId="77777777" w:rsidR="00D933B7" w:rsidRPr="003A6575" w:rsidRDefault="00D933B7">
            <w:r>
              <w:t>artists and cultural professionals had benefited from mobility by the end of 2025 thanks to the culture moves Europe initiative.</w:t>
            </w:r>
          </w:p>
        </w:tc>
        <w:tc>
          <w:tcPr>
            <w:tcW w:w="2410" w:type="dxa"/>
            <w:tcBorders>
              <w:bottom w:val="single" w:sz="4" w:space="0" w:color="8C8C8C"/>
            </w:tcBorders>
          </w:tcPr>
          <w:p w14:paraId="714251F6" w14:textId="77777777" w:rsidR="00D933B7" w:rsidRPr="003A6575"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42</w:t>
            </w:r>
          </w:p>
          <w:p w14:paraId="184F39A3" w14:textId="77777777" w:rsidR="00D933B7" w:rsidRPr="003A6575" w:rsidRDefault="00D933B7">
            <w:pPr>
              <w:spacing w:before="120" w:after="120"/>
              <w:cnfStyle w:val="000000000000" w:firstRow="0" w:lastRow="0" w:firstColumn="0" w:lastColumn="0" w:oddVBand="0" w:evenVBand="0" w:oddHBand="0" w:evenHBand="0" w:firstRowFirstColumn="0" w:firstRowLastColumn="0" w:lastRowFirstColumn="0" w:lastRowLastColumn="0"/>
            </w:pPr>
            <w:r>
              <w:t>projects had been supported through the perform Europe open call by the end of 2025. Projects comprised more than 187 partners showing 63 artistic works from all performing arts disciplines across all of the creative Europe countries.</w:t>
            </w:r>
          </w:p>
        </w:tc>
        <w:tc>
          <w:tcPr>
            <w:cnfStyle w:val="000001000000" w:firstRow="0" w:lastRow="0" w:firstColumn="0" w:lastColumn="0" w:oddVBand="0" w:evenVBand="1" w:oddHBand="0" w:evenHBand="0" w:firstRowFirstColumn="0" w:firstRowLastColumn="0" w:lastRowFirstColumn="0" w:lastRowLastColumn="0"/>
            <w:tcW w:w="2410" w:type="dxa"/>
          </w:tcPr>
          <w:p w14:paraId="3262F204" w14:textId="77777777" w:rsidR="00D933B7" w:rsidRPr="003A6575" w:rsidRDefault="00D933B7">
            <w:pPr>
              <w:spacing w:before="120" w:after="120"/>
            </w:pPr>
            <w:r>
              <w:rPr>
                <w:sz w:val="28"/>
                <w:szCs w:val="28"/>
              </w:rPr>
              <w:t>The 40th anniversary</w:t>
            </w:r>
          </w:p>
          <w:p w14:paraId="18EB4817" w14:textId="77777777" w:rsidR="00D933B7" w:rsidRPr="003A6575" w:rsidRDefault="00D933B7">
            <w:pPr>
              <w:spacing w:before="120" w:after="120"/>
            </w:pPr>
            <w:r>
              <w:t>of the European Capitals of Culture initiative was celebrated in 2025. Since 1985, more than 70 cities have used the title to celebrate diversity, strengthen their European identity and shape their future through culture.</w:t>
            </w:r>
          </w:p>
        </w:tc>
      </w:tr>
      <w:tr w:rsidR="00D933B7" w:rsidRPr="003A6575" w14:paraId="2DF1D329" w14:textId="77777777">
        <w:trPr>
          <w:trHeight w:val="1034"/>
          <w:jc w:val="left"/>
        </w:trPr>
        <w:tc>
          <w:tcPr>
            <w:tcW w:w="2410" w:type="dxa"/>
          </w:tcPr>
          <w:p w14:paraId="549F1CB4" w14:textId="77777777" w:rsidR="00D933B7" w:rsidRPr="003A6575" w:rsidRDefault="00D933B7">
            <w:pPr>
              <w:spacing w:before="120" w:after="120"/>
            </w:pPr>
            <w:r>
              <w:rPr>
                <w:sz w:val="28"/>
                <w:szCs w:val="28"/>
              </w:rPr>
              <w:t>616</w:t>
            </w:r>
          </w:p>
          <w:p w14:paraId="771CFCAE" w14:textId="77777777" w:rsidR="00D933B7" w:rsidRPr="003A6575" w:rsidRDefault="00D933B7">
            <w:pPr>
              <w:spacing w:before="120" w:after="120"/>
            </w:pPr>
            <w:r>
              <w:t>films have been released in cinemas across Europe, outside of their production country, thanks to the distribution grants signed in 2022.</w:t>
            </w:r>
          </w:p>
        </w:tc>
        <w:tc>
          <w:tcPr>
            <w:cnfStyle w:val="000001000000" w:firstRow="0" w:lastRow="0" w:firstColumn="0" w:lastColumn="0" w:oddVBand="0" w:evenVBand="1" w:oddHBand="0" w:evenHBand="0" w:firstRowFirstColumn="0" w:firstRowLastColumn="0" w:lastRowFirstColumn="0" w:lastRowLastColumn="0"/>
            <w:tcW w:w="2409" w:type="dxa"/>
          </w:tcPr>
          <w:p w14:paraId="2E169081" w14:textId="77777777" w:rsidR="00D933B7" w:rsidRPr="003A6575" w:rsidRDefault="00D933B7">
            <w:pPr>
              <w:spacing w:before="120" w:after="120"/>
            </w:pPr>
            <w:r>
              <w:rPr>
                <w:sz w:val="28"/>
                <w:szCs w:val="28"/>
              </w:rPr>
              <w:t>EUR</w:t>
            </w:r>
            <w:r>
              <w:rPr>
                <w:rFonts w:ascii="Calibri" w:hAnsi="Calibri" w:cs="Calibri"/>
                <w:sz w:val="28"/>
                <w:szCs w:val="28"/>
              </w:rPr>
              <w:t> </w:t>
            </w:r>
            <w:r>
              <w:rPr>
                <w:sz w:val="28"/>
                <w:szCs w:val="28"/>
              </w:rPr>
              <w:t>340</w:t>
            </w:r>
            <w:r>
              <w:rPr>
                <w:rFonts w:ascii="Calibri" w:hAnsi="Calibri" w:cs="Calibri"/>
              </w:rPr>
              <w:t> </w:t>
            </w:r>
            <w:r>
              <w:rPr>
                <w:sz w:val="28"/>
                <w:szCs w:val="28"/>
              </w:rPr>
              <w:t>million</w:t>
            </w:r>
          </w:p>
          <w:p w14:paraId="32B270EB" w14:textId="77777777" w:rsidR="00D933B7" w:rsidRPr="003A6575" w:rsidRDefault="00D933B7">
            <w:pPr>
              <w:spacing w:before="120" w:after="120"/>
            </w:pPr>
            <w:r>
              <w:t>was committed by the end of 2025 by private investors in the European audiovisual and video game sectors thanks to the four contracts already signed between MediaInvest and investment funds, out of a target of EUR</w:t>
            </w:r>
            <w:r>
              <w:rPr>
                <w:rFonts w:ascii="Calibri" w:hAnsi="Calibri" w:cs="Calibri"/>
              </w:rPr>
              <w:t> </w:t>
            </w:r>
            <w:r>
              <w:t>400</w:t>
            </w:r>
            <w:r>
              <w:rPr>
                <w:rFonts w:ascii="Calibri" w:hAnsi="Calibri" w:cs="Calibri"/>
              </w:rPr>
              <w:t> </w:t>
            </w:r>
            <w:r>
              <w:t>million by 2027.</w:t>
            </w:r>
          </w:p>
        </w:tc>
        <w:tc>
          <w:tcPr>
            <w:tcW w:w="2410" w:type="dxa"/>
            <w:tcBorders>
              <w:bottom w:val="single" w:sz="4" w:space="0" w:color="8C8C8C"/>
            </w:tcBorders>
          </w:tcPr>
          <w:p w14:paraId="02A2A8DD" w14:textId="77777777" w:rsidR="00D933B7" w:rsidRPr="003A6575"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150</w:t>
            </w:r>
          </w:p>
          <w:p w14:paraId="3534D052" w14:textId="77777777" w:rsidR="00D933B7" w:rsidRPr="003A6575" w:rsidRDefault="00D933B7">
            <w:pPr>
              <w:spacing w:before="120" w:after="120"/>
              <w:cnfStyle w:val="000000000000" w:firstRow="0" w:lastRow="0" w:firstColumn="0" w:lastColumn="0" w:oddVBand="0" w:evenVBand="0" w:oddHBand="0" w:evenHBand="0" w:firstRowFirstColumn="0" w:firstRowLastColumn="0" w:lastRowFirstColumn="0" w:lastRowLastColumn="0"/>
            </w:pPr>
            <w:r>
              <w:t>investigative journalism projects, involving more than 250 journalists, are supported for up to 2024 months since their selection in 2025 in two cascading grants for journalism partnerships.</w:t>
            </w:r>
          </w:p>
        </w:tc>
        <w:tc>
          <w:tcPr>
            <w:cnfStyle w:val="000001000000" w:firstRow="0" w:lastRow="0" w:firstColumn="0" w:lastColumn="0" w:oddVBand="0" w:evenVBand="1" w:oddHBand="0" w:evenHBand="0" w:firstRowFirstColumn="0" w:firstRowLastColumn="0" w:lastRowFirstColumn="0" w:lastRowLastColumn="0"/>
            <w:tcW w:w="2410" w:type="dxa"/>
          </w:tcPr>
          <w:p w14:paraId="4628AFCF" w14:textId="77777777" w:rsidR="00D933B7" w:rsidRPr="003A6575" w:rsidRDefault="00D933B7">
            <w:pPr>
              <w:spacing w:before="120" w:after="120"/>
            </w:pPr>
            <w:r>
              <w:rPr>
                <w:sz w:val="28"/>
                <w:szCs w:val="28"/>
              </w:rPr>
              <w:t>15.6</w:t>
            </w:r>
            <w:r>
              <w:rPr>
                <w:rFonts w:ascii="Calibri" w:hAnsi="Calibri" w:cs="Calibri"/>
                <w:sz w:val="28"/>
                <w:szCs w:val="28"/>
              </w:rPr>
              <w:t> </w:t>
            </w:r>
            <w:r>
              <w:rPr>
                <w:sz w:val="28"/>
                <w:szCs w:val="28"/>
              </w:rPr>
              <w:t>million</w:t>
            </w:r>
          </w:p>
          <w:p w14:paraId="21ED76C3" w14:textId="77777777" w:rsidR="00D933B7" w:rsidRPr="003A6575" w:rsidRDefault="00D933B7">
            <w:pPr>
              <w:spacing w:before="120" w:after="120"/>
              <w:rPr>
                <w:sz w:val="28"/>
                <w:szCs w:val="28"/>
              </w:rPr>
            </w:pPr>
            <w:r>
              <w:t>cinemagoers saw a non-national European film in one of the more than 1</w:t>
            </w:r>
            <w:r>
              <w:rPr>
                <w:rFonts w:ascii="Calibri" w:hAnsi="Calibri" w:cs="Calibri"/>
              </w:rPr>
              <w:t> </w:t>
            </w:r>
            <w:r>
              <w:t>200 cinemas belonging to the Europa Cinemas network in 2025.</w:t>
            </w:r>
          </w:p>
        </w:tc>
      </w:tr>
    </w:tbl>
    <w:p w14:paraId="313E87D7" w14:textId="77777777" w:rsidR="00D933B7" w:rsidRPr="003A6575" w:rsidRDefault="00D933B7" w:rsidP="00D933B7">
      <w:pPr>
        <w:spacing w:line="259" w:lineRule="auto"/>
        <w:rPr>
          <w:rFonts w:ascii="EC Square Sans Pro Medium" w:eastAsiaTheme="majorEastAsia" w:hAnsi="EC Square Sans Pro Medium" w:cstheme="majorBidi"/>
          <w:sz w:val="32"/>
          <w:szCs w:val="32"/>
          <w:lang w:eastAsia="en-GB"/>
        </w:rPr>
      </w:pPr>
    </w:p>
    <w:p w14:paraId="46EE0292" w14:textId="77777777" w:rsidR="00D933B7" w:rsidRPr="003A6575"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33E56F1C" w14:textId="77777777" w:rsidR="00D933B7" w:rsidRPr="003A6575"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3A6575" w14:paraId="693A6ED7"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3E4575F" w14:textId="77777777" w:rsidR="00D933B7" w:rsidRPr="003A6575"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69F894F3"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0772C63"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6EE79F9"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5CA4583"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BD981F1"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525ABBBD"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DE11C8B"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0110D5D"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3A6575" w14:paraId="1F776F96" w14:textId="77777777">
        <w:trPr>
          <w:trHeight w:val="300"/>
        </w:trPr>
        <w:tc>
          <w:tcPr>
            <w:tcW w:w="2085" w:type="dxa"/>
            <w:tcBorders>
              <w:top w:val="single" w:sz="6" w:space="0" w:color="8C8C8C"/>
              <w:left w:val="nil"/>
              <w:bottom w:val="single" w:sz="6" w:space="0" w:color="8C8C8C"/>
              <w:right w:val="nil"/>
            </w:tcBorders>
            <w:vAlign w:val="center"/>
            <w:hideMark/>
          </w:tcPr>
          <w:p w14:paraId="01BB27F1" w14:textId="77777777" w:rsidR="00D933B7" w:rsidRPr="003A6575"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03F8095E" w14:textId="77777777" w:rsidR="00D933B7" w:rsidRPr="003A6575" w:rsidRDefault="00D933B7">
            <w:pPr>
              <w:spacing w:after="0" w:line="240" w:lineRule="auto"/>
              <w:jc w:val="right"/>
              <w:textAlignment w:val="baseline"/>
              <w:rPr>
                <w:rFonts w:ascii="Times New Roman" w:hAnsi="Times New Roman"/>
                <w:lang w:eastAsia="en-IE"/>
              </w:rPr>
            </w:pPr>
            <w:r>
              <w:t xml:space="preserve"> 306.4</w:t>
            </w:r>
          </w:p>
        </w:tc>
        <w:tc>
          <w:tcPr>
            <w:tcW w:w="930" w:type="dxa"/>
            <w:tcBorders>
              <w:top w:val="single" w:sz="6" w:space="0" w:color="8C8C8C"/>
              <w:left w:val="nil"/>
              <w:bottom w:val="single" w:sz="6" w:space="0" w:color="8C8C8C"/>
              <w:right w:val="nil"/>
            </w:tcBorders>
            <w:hideMark/>
          </w:tcPr>
          <w:p w14:paraId="5D8C1332" w14:textId="77777777" w:rsidR="00D933B7" w:rsidRPr="003A6575" w:rsidRDefault="00D933B7">
            <w:pPr>
              <w:spacing w:after="0" w:line="240" w:lineRule="auto"/>
              <w:jc w:val="right"/>
              <w:textAlignment w:val="baseline"/>
              <w:rPr>
                <w:rFonts w:ascii="Times New Roman" w:hAnsi="Times New Roman"/>
                <w:lang w:eastAsia="en-IE"/>
              </w:rPr>
            </w:pPr>
            <w:r>
              <w:t xml:space="preserve"> 406.5</w:t>
            </w:r>
          </w:p>
        </w:tc>
        <w:tc>
          <w:tcPr>
            <w:tcW w:w="930" w:type="dxa"/>
            <w:tcBorders>
              <w:top w:val="single" w:sz="6" w:space="0" w:color="8C8C8C"/>
              <w:left w:val="nil"/>
              <w:bottom w:val="single" w:sz="6" w:space="0" w:color="8C8C8C"/>
              <w:right w:val="nil"/>
            </w:tcBorders>
            <w:hideMark/>
          </w:tcPr>
          <w:p w14:paraId="61C950E6" w14:textId="77777777" w:rsidR="00D933B7" w:rsidRPr="003A6575" w:rsidRDefault="00D933B7">
            <w:pPr>
              <w:spacing w:after="0" w:line="240" w:lineRule="auto"/>
              <w:jc w:val="right"/>
              <w:textAlignment w:val="baseline"/>
              <w:rPr>
                <w:rFonts w:ascii="Times New Roman" w:hAnsi="Times New Roman"/>
                <w:lang w:eastAsia="en-IE"/>
              </w:rPr>
            </w:pPr>
            <w:r>
              <w:t xml:space="preserve"> 332.8</w:t>
            </w:r>
          </w:p>
        </w:tc>
        <w:tc>
          <w:tcPr>
            <w:tcW w:w="930" w:type="dxa"/>
            <w:tcBorders>
              <w:top w:val="single" w:sz="6" w:space="0" w:color="8C8C8C"/>
              <w:left w:val="nil"/>
              <w:bottom w:val="single" w:sz="6" w:space="0" w:color="8C8C8C"/>
              <w:right w:val="nil"/>
            </w:tcBorders>
            <w:hideMark/>
          </w:tcPr>
          <w:p w14:paraId="0331801E" w14:textId="77777777" w:rsidR="00D933B7" w:rsidRPr="003A6575" w:rsidRDefault="00D933B7">
            <w:pPr>
              <w:spacing w:after="0" w:line="240" w:lineRule="auto"/>
              <w:jc w:val="right"/>
              <w:textAlignment w:val="baseline"/>
              <w:rPr>
                <w:rFonts w:ascii="Times New Roman" w:hAnsi="Times New Roman"/>
                <w:lang w:eastAsia="en-IE"/>
              </w:rPr>
            </w:pPr>
            <w:r>
              <w:t xml:space="preserve"> 334.8</w:t>
            </w:r>
          </w:p>
        </w:tc>
        <w:tc>
          <w:tcPr>
            <w:tcW w:w="930" w:type="dxa"/>
            <w:tcBorders>
              <w:top w:val="single" w:sz="6" w:space="0" w:color="8C8C8C"/>
              <w:left w:val="nil"/>
              <w:bottom w:val="single" w:sz="6" w:space="0" w:color="8C8C8C"/>
              <w:right w:val="nil"/>
            </w:tcBorders>
            <w:hideMark/>
          </w:tcPr>
          <w:p w14:paraId="1D0CBC58" w14:textId="77777777" w:rsidR="00D933B7" w:rsidRPr="003A6575" w:rsidRDefault="00D933B7">
            <w:pPr>
              <w:spacing w:after="0" w:line="240" w:lineRule="auto"/>
              <w:jc w:val="right"/>
              <w:textAlignment w:val="baseline"/>
              <w:rPr>
                <w:rFonts w:ascii="Times New Roman" w:hAnsi="Times New Roman"/>
                <w:lang w:eastAsia="en-IE"/>
              </w:rPr>
            </w:pPr>
            <w:r>
              <w:t xml:space="preserve"> 352.2</w:t>
            </w:r>
          </w:p>
        </w:tc>
        <w:tc>
          <w:tcPr>
            <w:tcW w:w="930" w:type="dxa"/>
            <w:tcBorders>
              <w:top w:val="single" w:sz="6" w:space="0" w:color="8C8C8C"/>
              <w:left w:val="nil"/>
              <w:bottom w:val="single" w:sz="6" w:space="0" w:color="8C8C8C"/>
              <w:right w:val="nil"/>
            </w:tcBorders>
            <w:hideMark/>
          </w:tcPr>
          <w:p w14:paraId="0CA22D5A" w14:textId="77777777" w:rsidR="00D933B7" w:rsidRPr="003A6575" w:rsidRDefault="00D933B7">
            <w:pPr>
              <w:spacing w:after="0" w:line="240" w:lineRule="auto"/>
              <w:jc w:val="right"/>
              <w:textAlignment w:val="baseline"/>
              <w:rPr>
                <w:rFonts w:ascii="Times New Roman" w:hAnsi="Times New Roman"/>
                <w:lang w:eastAsia="en-IE"/>
              </w:rPr>
            </w:pPr>
            <w:r>
              <w:t xml:space="preserve"> 397.0</w:t>
            </w:r>
          </w:p>
        </w:tc>
        <w:tc>
          <w:tcPr>
            <w:tcW w:w="930" w:type="dxa"/>
            <w:tcBorders>
              <w:top w:val="single" w:sz="6" w:space="0" w:color="8C8C8C"/>
              <w:left w:val="nil"/>
              <w:bottom w:val="single" w:sz="6" w:space="0" w:color="8C8C8C"/>
              <w:right w:val="nil"/>
            </w:tcBorders>
            <w:hideMark/>
          </w:tcPr>
          <w:p w14:paraId="44B294B6" w14:textId="77777777" w:rsidR="00D933B7" w:rsidRPr="003A6575" w:rsidRDefault="00D933B7">
            <w:pPr>
              <w:spacing w:after="0" w:line="240" w:lineRule="auto"/>
              <w:jc w:val="right"/>
              <w:textAlignment w:val="baseline"/>
              <w:rPr>
                <w:rFonts w:ascii="Times New Roman" w:hAnsi="Times New Roman"/>
                <w:lang w:eastAsia="en-IE"/>
              </w:rPr>
            </w:pPr>
            <w:r>
              <w:t xml:space="preserve"> 417.3</w:t>
            </w:r>
          </w:p>
        </w:tc>
        <w:tc>
          <w:tcPr>
            <w:tcW w:w="930" w:type="dxa"/>
            <w:tcBorders>
              <w:top w:val="single" w:sz="6" w:space="0" w:color="8C8C8C"/>
              <w:left w:val="nil"/>
              <w:bottom w:val="single" w:sz="6" w:space="0" w:color="8C8C8C"/>
              <w:right w:val="nil"/>
            </w:tcBorders>
            <w:hideMark/>
          </w:tcPr>
          <w:p w14:paraId="11FFDABE" w14:textId="77777777" w:rsidR="00D933B7" w:rsidRPr="003A6575" w:rsidRDefault="00D933B7">
            <w:pPr>
              <w:spacing w:after="0" w:line="240" w:lineRule="auto"/>
              <w:jc w:val="right"/>
              <w:textAlignment w:val="baseline"/>
              <w:rPr>
                <w:rFonts w:ascii="Times New Roman" w:hAnsi="Times New Roman"/>
                <w:lang w:eastAsia="en-IE"/>
              </w:rPr>
            </w:pPr>
            <w:r>
              <w:t>2 547.1</w:t>
            </w:r>
          </w:p>
        </w:tc>
      </w:tr>
      <w:tr w:rsidR="00D933B7" w:rsidRPr="003A6575" w14:paraId="1907D2E4"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40088B0" w14:textId="77777777" w:rsidR="00D933B7" w:rsidRPr="003A6575"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63888E71"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8CD8256"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F0DC554"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E58082C"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23E65F6"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EDA705F"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D15DCD3"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AC59592"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r>
      <w:tr w:rsidR="00D933B7" w:rsidRPr="003A6575" w14:paraId="1E65A497" w14:textId="77777777">
        <w:trPr>
          <w:trHeight w:val="300"/>
        </w:trPr>
        <w:tc>
          <w:tcPr>
            <w:tcW w:w="2085" w:type="dxa"/>
            <w:tcBorders>
              <w:top w:val="single" w:sz="6" w:space="0" w:color="8C8C8C"/>
              <w:left w:val="nil"/>
              <w:bottom w:val="single" w:sz="6" w:space="0" w:color="8C8C8C"/>
              <w:right w:val="nil"/>
            </w:tcBorders>
            <w:vAlign w:val="center"/>
            <w:hideMark/>
          </w:tcPr>
          <w:p w14:paraId="5C3227EE" w14:textId="77777777" w:rsidR="00D933B7" w:rsidRPr="003A6575"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0B32AAA8"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1C9B6AA"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271641D"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731A6388"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6693EAF"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E96972B"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2320D10"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52BDA62"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r>
      <w:tr w:rsidR="00D933B7" w:rsidRPr="003A6575" w14:paraId="3E492477"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C67F72B" w14:textId="77777777" w:rsidR="00D933B7" w:rsidRPr="003A6575"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7B81FCF1" w14:textId="77777777" w:rsidR="00D933B7" w:rsidRPr="003A6575" w:rsidRDefault="00D933B7">
            <w:pPr>
              <w:spacing w:after="0" w:line="240" w:lineRule="auto"/>
              <w:jc w:val="right"/>
              <w:textAlignment w:val="baseline"/>
              <w:rPr>
                <w:rFonts w:ascii="Times New Roman" w:hAnsi="Times New Roman"/>
                <w:lang w:eastAsia="en-IE"/>
              </w:rPr>
            </w:pPr>
            <w:r>
              <w:t xml:space="preserve"> 10.1</w:t>
            </w:r>
          </w:p>
        </w:tc>
        <w:tc>
          <w:tcPr>
            <w:tcW w:w="930" w:type="dxa"/>
            <w:tcBorders>
              <w:top w:val="single" w:sz="6" w:space="0" w:color="8C8C8C"/>
              <w:left w:val="nil"/>
              <w:bottom w:val="single" w:sz="6" w:space="0" w:color="8C8C8C"/>
              <w:right w:val="nil"/>
            </w:tcBorders>
            <w:shd w:val="clear" w:color="auto" w:fill="F2F2F2"/>
            <w:hideMark/>
          </w:tcPr>
          <w:p w14:paraId="44D19EF7" w14:textId="77777777" w:rsidR="00D933B7" w:rsidRPr="003A6575" w:rsidRDefault="00D933B7">
            <w:pPr>
              <w:spacing w:after="0" w:line="240" w:lineRule="auto"/>
              <w:jc w:val="right"/>
              <w:textAlignment w:val="baseline"/>
              <w:rPr>
                <w:rFonts w:ascii="Times New Roman" w:hAnsi="Times New Roman"/>
                <w:lang w:eastAsia="en-IE"/>
              </w:rPr>
            </w:pPr>
            <w:r>
              <w:t xml:space="preserve"> 13.3</w:t>
            </w:r>
          </w:p>
        </w:tc>
        <w:tc>
          <w:tcPr>
            <w:tcW w:w="930" w:type="dxa"/>
            <w:tcBorders>
              <w:top w:val="single" w:sz="6" w:space="0" w:color="8C8C8C"/>
              <w:left w:val="nil"/>
              <w:bottom w:val="single" w:sz="6" w:space="0" w:color="8C8C8C"/>
              <w:right w:val="nil"/>
            </w:tcBorders>
            <w:shd w:val="clear" w:color="auto" w:fill="F2F2F2"/>
            <w:hideMark/>
          </w:tcPr>
          <w:p w14:paraId="38CC357C" w14:textId="77777777" w:rsidR="00D933B7" w:rsidRPr="003A6575" w:rsidRDefault="00D933B7">
            <w:pPr>
              <w:spacing w:after="0" w:line="240" w:lineRule="auto"/>
              <w:jc w:val="right"/>
              <w:textAlignment w:val="baseline"/>
              <w:rPr>
                <w:rFonts w:ascii="Times New Roman" w:hAnsi="Times New Roman"/>
                <w:lang w:eastAsia="en-IE"/>
              </w:rPr>
            </w:pPr>
            <w:r>
              <w:t xml:space="preserve"> 11.5</w:t>
            </w:r>
          </w:p>
        </w:tc>
        <w:tc>
          <w:tcPr>
            <w:tcW w:w="930" w:type="dxa"/>
            <w:tcBorders>
              <w:top w:val="single" w:sz="6" w:space="0" w:color="8C8C8C"/>
              <w:left w:val="nil"/>
              <w:bottom w:val="single" w:sz="6" w:space="0" w:color="8C8C8C"/>
              <w:right w:val="nil"/>
            </w:tcBorders>
            <w:shd w:val="clear" w:color="auto" w:fill="F2F2F2"/>
            <w:hideMark/>
          </w:tcPr>
          <w:p w14:paraId="0D2CA207" w14:textId="77777777" w:rsidR="00D933B7" w:rsidRPr="003A6575" w:rsidRDefault="00D933B7">
            <w:pPr>
              <w:spacing w:after="0" w:line="240" w:lineRule="auto"/>
              <w:jc w:val="right"/>
              <w:textAlignment w:val="baseline"/>
              <w:rPr>
                <w:rFonts w:ascii="Times New Roman" w:hAnsi="Times New Roman"/>
                <w:lang w:eastAsia="en-IE"/>
              </w:rPr>
            </w:pPr>
            <w:r>
              <w:t xml:space="preserve"> 14.7</w:t>
            </w:r>
          </w:p>
        </w:tc>
        <w:tc>
          <w:tcPr>
            <w:tcW w:w="930" w:type="dxa"/>
            <w:tcBorders>
              <w:top w:val="single" w:sz="6" w:space="0" w:color="8C8C8C"/>
              <w:left w:val="nil"/>
              <w:bottom w:val="single" w:sz="6" w:space="0" w:color="8C8C8C"/>
              <w:right w:val="nil"/>
            </w:tcBorders>
            <w:shd w:val="clear" w:color="auto" w:fill="F2F2F2"/>
            <w:hideMark/>
          </w:tcPr>
          <w:p w14:paraId="0450A111" w14:textId="77777777" w:rsidR="00D933B7" w:rsidRPr="003A6575" w:rsidRDefault="00D933B7">
            <w:pPr>
              <w:spacing w:after="0" w:line="240" w:lineRule="auto"/>
              <w:jc w:val="right"/>
              <w:textAlignment w:val="baseline"/>
              <w:rPr>
                <w:rFonts w:ascii="Times New Roman" w:hAnsi="Times New Roman"/>
                <w:lang w:eastAsia="en-IE"/>
              </w:rPr>
            </w:pPr>
            <w:r>
              <w:t xml:space="preserve"> 12.0</w:t>
            </w:r>
          </w:p>
        </w:tc>
        <w:tc>
          <w:tcPr>
            <w:tcW w:w="930" w:type="dxa"/>
            <w:tcBorders>
              <w:top w:val="single" w:sz="6" w:space="0" w:color="8C8C8C"/>
              <w:left w:val="nil"/>
              <w:bottom w:val="single" w:sz="6" w:space="0" w:color="8C8C8C"/>
              <w:right w:val="nil"/>
            </w:tcBorders>
            <w:shd w:val="clear" w:color="auto" w:fill="F2F2F2"/>
            <w:hideMark/>
          </w:tcPr>
          <w:p w14:paraId="243FB755"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B690D86"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83898C2" w14:textId="77777777" w:rsidR="00D933B7" w:rsidRPr="003A6575" w:rsidRDefault="00D933B7">
            <w:pPr>
              <w:spacing w:after="0" w:line="240" w:lineRule="auto"/>
              <w:jc w:val="right"/>
              <w:textAlignment w:val="baseline"/>
              <w:rPr>
                <w:rFonts w:ascii="Times New Roman" w:hAnsi="Times New Roman"/>
                <w:lang w:eastAsia="en-IE"/>
              </w:rPr>
            </w:pPr>
            <w:r>
              <w:t xml:space="preserve"> 61.6</w:t>
            </w:r>
          </w:p>
        </w:tc>
      </w:tr>
      <w:tr w:rsidR="00D933B7" w:rsidRPr="003A6575" w14:paraId="6401080D" w14:textId="77777777">
        <w:trPr>
          <w:trHeight w:val="300"/>
        </w:trPr>
        <w:tc>
          <w:tcPr>
            <w:tcW w:w="2085" w:type="dxa"/>
            <w:tcBorders>
              <w:top w:val="single" w:sz="6" w:space="0" w:color="8C8C8C"/>
              <w:left w:val="nil"/>
              <w:bottom w:val="single" w:sz="6" w:space="0" w:color="8C8C8C"/>
              <w:right w:val="nil"/>
            </w:tcBorders>
            <w:vAlign w:val="center"/>
            <w:hideMark/>
          </w:tcPr>
          <w:p w14:paraId="1708C8D7" w14:textId="77777777" w:rsidR="00D933B7" w:rsidRPr="003A6575"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470DB141" w14:textId="77777777" w:rsidR="00D933B7" w:rsidRPr="008C785F" w:rsidRDefault="00D933B7">
            <w:pPr>
              <w:spacing w:after="0" w:line="240" w:lineRule="auto"/>
              <w:jc w:val="right"/>
              <w:textAlignment w:val="baseline"/>
              <w:rPr>
                <w:rFonts w:ascii="Times New Roman" w:hAnsi="Times New Roman"/>
                <w:b/>
                <w:bCs/>
                <w:lang w:eastAsia="en-IE"/>
              </w:rPr>
            </w:pPr>
            <w:r>
              <w:rPr>
                <w:b/>
                <w:bCs/>
              </w:rPr>
              <w:t xml:space="preserve"> 316.5</w:t>
            </w:r>
          </w:p>
        </w:tc>
        <w:tc>
          <w:tcPr>
            <w:tcW w:w="930" w:type="dxa"/>
            <w:tcBorders>
              <w:top w:val="single" w:sz="6" w:space="0" w:color="8C8C8C"/>
              <w:left w:val="nil"/>
              <w:bottom w:val="single" w:sz="6" w:space="0" w:color="8C8C8C"/>
              <w:right w:val="nil"/>
            </w:tcBorders>
            <w:hideMark/>
          </w:tcPr>
          <w:p w14:paraId="7355D996" w14:textId="77777777" w:rsidR="00D933B7" w:rsidRPr="008C785F" w:rsidRDefault="00D933B7">
            <w:pPr>
              <w:spacing w:after="0" w:line="240" w:lineRule="auto"/>
              <w:jc w:val="right"/>
              <w:textAlignment w:val="baseline"/>
              <w:rPr>
                <w:rFonts w:ascii="Times New Roman" w:hAnsi="Times New Roman"/>
                <w:b/>
                <w:bCs/>
                <w:lang w:eastAsia="en-IE"/>
              </w:rPr>
            </w:pPr>
            <w:r>
              <w:rPr>
                <w:b/>
                <w:bCs/>
              </w:rPr>
              <w:t xml:space="preserve"> 419.8</w:t>
            </w:r>
          </w:p>
        </w:tc>
        <w:tc>
          <w:tcPr>
            <w:tcW w:w="930" w:type="dxa"/>
            <w:tcBorders>
              <w:top w:val="single" w:sz="6" w:space="0" w:color="8C8C8C"/>
              <w:left w:val="nil"/>
              <w:bottom w:val="single" w:sz="6" w:space="0" w:color="8C8C8C"/>
              <w:right w:val="nil"/>
            </w:tcBorders>
            <w:hideMark/>
          </w:tcPr>
          <w:p w14:paraId="3F893A91" w14:textId="77777777" w:rsidR="00D933B7" w:rsidRPr="008C785F" w:rsidRDefault="00D933B7">
            <w:pPr>
              <w:spacing w:after="0" w:line="240" w:lineRule="auto"/>
              <w:jc w:val="right"/>
              <w:textAlignment w:val="baseline"/>
              <w:rPr>
                <w:rFonts w:ascii="Times New Roman" w:hAnsi="Times New Roman"/>
                <w:b/>
                <w:bCs/>
                <w:lang w:eastAsia="en-IE"/>
              </w:rPr>
            </w:pPr>
            <w:r>
              <w:rPr>
                <w:b/>
                <w:bCs/>
              </w:rPr>
              <w:t xml:space="preserve"> 344.3</w:t>
            </w:r>
          </w:p>
        </w:tc>
        <w:tc>
          <w:tcPr>
            <w:tcW w:w="930" w:type="dxa"/>
            <w:tcBorders>
              <w:top w:val="single" w:sz="6" w:space="0" w:color="8C8C8C"/>
              <w:left w:val="nil"/>
              <w:bottom w:val="single" w:sz="6" w:space="0" w:color="8C8C8C"/>
              <w:right w:val="nil"/>
            </w:tcBorders>
            <w:hideMark/>
          </w:tcPr>
          <w:p w14:paraId="0E9895E2" w14:textId="77777777" w:rsidR="00D933B7" w:rsidRPr="008C785F" w:rsidRDefault="00D933B7">
            <w:pPr>
              <w:spacing w:after="0" w:line="240" w:lineRule="auto"/>
              <w:jc w:val="right"/>
              <w:textAlignment w:val="baseline"/>
              <w:rPr>
                <w:rFonts w:ascii="Times New Roman" w:hAnsi="Times New Roman"/>
                <w:b/>
                <w:bCs/>
                <w:lang w:eastAsia="en-IE"/>
              </w:rPr>
            </w:pPr>
            <w:r>
              <w:rPr>
                <w:b/>
                <w:bCs/>
              </w:rPr>
              <w:t xml:space="preserve"> 349.5</w:t>
            </w:r>
          </w:p>
        </w:tc>
        <w:tc>
          <w:tcPr>
            <w:tcW w:w="930" w:type="dxa"/>
            <w:tcBorders>
              <w:top w:val="single" w:sz="6" w:space="0" w:color="8C8C8C"/>
              <w:left w:val="nil"/>
              <w:bottom w:val="single" w:sz="6" w:space="0" w:color="8C8C8C"/>
              <w:right w:val="nil"/>
            </w:tcBorders>
            <w:hideMark/>
          </w:tcPr>
          <w:p w14:paraId="0EBAC457" w14:textId="77777777" w:rsidR="00D933B7" w:rsidRPr="008C785F" w:rsidRDefault="00D933B7">
            <w:pPr>
              <w:spacing w:after="0" w:line="240" w:lineRule="auto"/>
              <w:jc w:val="right"/>
              <w:textAlignment w:val="baseline"/>
              <w:rPr>
                <w:rFonts w:ascii="Times New Roman" w:hAnsi="Times New Roman"/>
                <w:b/>
                <w:bCs/>
                <w:lang w:eastAsia="en-IE"/>
              </w:rPr>
            </w:pPr>
            <w:r>
              <w:rPr>
                <w:b/>
                <w:bCs/>
              </w:rPr>
              <w:t xml:space="preserve"> 364.2</w:t>
            </w:r>
          </w:p>
        </w:tc>
        <w:tc>
          <w:tcPr>
            <w:tcW w:w="930" w:type="dxa"/>
            <w:tcBorders>
              <w:top w:val="single" w:sz="6" w:space="0" w:color="8C8C8C"/>
              <w:left w:val="nil"/>
              <w:bottom w:val="single" w:sz="6" w:space="0" w:color="8C8C8C"/>
              <w:right w:val="nil"/>
            </w:tcBorders>
            <w:hideMark/>
          </w:tcPr>
          <w:p w14:paraId="2E0AEACA" w14:textId="77777777" w:rsidR="00D933B7" w:rsidRPr="008C785F" w:rsidRDefault="00D933B7">
            <w:pPr>
              <w:spacing w:after="0" w:line="240" w:lineRule="auto"/>
              <w:jc w:val="right"/>
              <w:textAlignment w:val="baseline"/>
              <w:rPr>
                <w:rFonts w:ascii="Times New Roman" w:hAnsi="Times New Roman"/>
                <w:b/>
                <w:bCs/>
                <w:lang w:eastAsia="en-IE"/>
              </w:rPr>
            </w:pPr>
            <w:r>
              <w:rPr>
                <w:b/>
                <w:bCs/>
              </w:rPr>
              <w:t xml:space="preserve"> 397.0</w:t>
            </w:r>
          </w:p>
        </w:tc>
        <w:tc>
          <w:tcPr>
            <w:tcW w:w="930" w:type="dxa"/>
            <w:tcBorders>
              <w:top w:val="single" w:sz="6" w:space="0" w:color="8C8C8C"/>
              <w:left w:val="nil"/>
              <w:bottom w:val="single" w:sz="6" w:space="0" w:color="8C8C8C"/>
              <w:right w:val="nil"/>
            </w:tcBorders>
            <w:hideMark/>
          </w:tcPr>
          <w:p w14:paraId="73DE0F29" w14:textId="77777777" w:rsidR="00D933B7" w:rsidRPr="008C785F" w:rsidRDefault="00D933B7">
            <w:pPr>
              <w:spacing w:after="0" w:line="240" w:lineRule="auto"/>
              <w:jc w:val="right"/>
              <w:textAlignment w:val="baseline"/>
              <w:rPr>
                <w:rFonts w:ascii="Times New Roman" w:hAnsi="Times New Roman"/>
                <w:b/>
                <w:bCs/>
                <w:lang w:eastAsia="en-IE"/>
              </w:rPr>
            </w:pPr>
            <w:r>
              <w:rPr>
                <w:b/>
                <w:bCs/>
              </w:rPr>
              <w:t xml:space="preserve"> 417.3</w:t>
            </w:r>
          </w:p>
        </w:tc>
        <w:tc>
          <w:tcPr>
            <w:tcW w:w="930" w:type="dxa"/>
            <w:tcBorders>
              <w:top w:val="single" w:sz="6" w:space="0" w:color="8C8C8C"/>
              <w:left w:val="nil"/>
              <w:bottom w:val="single" w:sz="6" w:space="0" w:color="8C8C8C"/>
              <w:right w:val="nil"/>
            </w:tcBorders>
            <w:hideMark/>
          </w:tcPr>
          <w:p w14:paraId="28F8988C" w14:textId="77777777" w:rsidR="00D933B7" w:rsidRPr="008C785F" w:rsidRDefault="00D933B7">
            <w:pPr>
              <w:spacing w:after="0" w:line="240" w:lineRule="auto"/>
              <w:jc w:val="right"/>
              <w:textAlignment w:val="baseline"/>
              <w:rPr>
                <w:rFonts w:ascii="Times New Roman" w:hAnsi="Times New Roman"/>
                <w:b/>
                <w:bCs/>
                <w:lang w:eastAsia="en-IE"/>
              </w:rPr>
            </w:pPr>
            <w:r>
              <w:rPr>
                <w:b/>
                <w:bCs/>
              </w:rPr>
              <w:t>2 608.7</w:t>
            </w:r>
          </w:p>
        </w:tc>
      </w:tr>
    </w:tbl>
    <w:p w14:paraId="169EC8B8" w14:textId="77777777" w:rsidR="00D933B7" w:rsidRPr="003A6575"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4870732" w14:textId="77777777" w:rsidR="00D933B7" w:rsidRPr="003A6575" w:rsidRDefault="00D933B7" w:rsidP="00D933B7">
      <w:pPr>
        <w:spacing w:after="0" w:line="240" w:lineRule="auto"/>
        <w:textAlignment w:val="baseline"/>
        <w:rPr>
          <w:rFonts w:cs="Segoe UI"/>
          <w:sz w:val="18"/>
          <w:szCs w:val="18"/>
          <w:lang w:eastAsia="en-IE"/>
        </w:rPr>
      </w:pPr>
    </w:p>
    <w:p w14:paraId="2B2BE687" w14:textId="77777777" w:rsidR="00D933B7" w:rsidRPr="003A6575" w:rsidRDefault="00D933B7" w:rsidP="00D933B7">
      <w:pPr>
        <w:spacing w:after="0" w:line="240" w:lineRule="auto"/>
        <w:textAlignment w:val="baseline"/>
        <w:rPr>
          <w:rFonts w:cs="Segoe UI"/>
          <w:sz w:val="18"/>
          <w:szCs w:val="18"/>
          <w:lang w:eastAsia="en-IE"/>
        </w:rPr>
      </w:pPr>
    </w:p>
    <w:p w14:paraId="4E3788F5" w14:textId="77777777" w:rsidR="00D933B7" w:rsidRPr="003A6575" w:rsidRDefault="00D933B7" w:rsidP="00D933B7">
      <w:pPr>
        <w:spacing w:after="0" w:line="240" w:lineRule="auto"/>
        <w:textAlignment w:val="baseline"/>
        <w:rPr>
          <w:rFonts w:cs="Segoe UI"/>
          <w:sz w:val="18"/>
          <w:szCs w:val="18"/>
          <w:lang w:eastAsia="en-IE"/>
        </w:rPr>
      </w:pPr>
    </w:p>
    <w:p w14:paraId="438DF685" w14:textId="77777777" w:rsidR="00D933B7" w:rsidRPr="003A6575" w:rsidRDefault="00D933B7" w:rsidP="00D933B7">
      <w:pPr>
        <w:spacing w:after="0" w:line="240" w:lineRule="auto"/>
        <w:textAlignment w:val="baseline"/>
        <w:rPr>
          <w:rFonts w:cs="Segoe UI"/>
          <w:sz w:val="18"/>
          <w:szCs w:val="18"/>
          <w:lang w:eastAsia="en-IE"/>
        </w:rPr>
      </w:pPr>
    </w:p>
    <w:p w14:paraId="38372C27" w14:textId="77777777" w:rsidR="00D933B7" w:rsidRPr="003A6575"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3A6575" w14:paraId="1F94908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37A593DC" w14:textId="77777777" w:rsidR="00D933B7" w:rsidRPr="003A6575"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6262188"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FE14A9A"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0F7DADF" w14:textId="77777777" w:rsidR="00D933B7" w:rsidRPr="003A6575"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3A6575" w14:paraId="4448999B"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17A4E83" w14:textId="77777777" w:rsidR="00D933B7" w:rsidRPr="003A6575"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6C22B088" w14:textId="77777777" w:rsidR="00D933B7" w:rsidRPr="003A6575" w:rsidRDefault="00D933B7">
            <w:pPr>
              <w:spacing w:after="0" w:line="240" w:lineRule="auto"/>
              <w:jc w:val="right"/>
              <w:textAlignment w:val="baseline"/>
              <w:rPr>
                <w:rFonts w:ascii="Times New Roman" w:hAnsi="Times New Roman"/>
                <w:lang w:eastAsia="en-IE"/>
              </w:rPr>
            </w:pPr>
            <w:r>
              <w:t>1 790.6</w:t>
            </w:r>
          </w:p>
        </w:tc>
        <w:tc>
          <w:tcPr>
            <w:tcW w:w="2400" w:type="dxa"/>
            <w:tcBorders>
              <w:top w:val="single" w:sz="6" w:space="0" w:color="8C8C8C"/>
              <w:left w:val="nil"/>
              <w:bottom w:val="single" w:sz="6" w:space="0" w:color="8C8C8C"/>
              <w:right w:val="nil"/>
            </w:tcBorders>
            <w:shd w:val="clear" w:color="auto" w:fill="FFFFFF"/>
            <w:hideMark/>
          </w:tcPr>
          <w:p w14:paraId="09DB5369" w14:textId="77777777" w:rsidR="00D933B7" w:rsidRPr="003A6575" w:rsidRDefault="00D933B7">
            <w:pPr>
              <w:spacing w:after="0" w:line="240" w:lineRule="auto"/>
              <w:jc w:val="right"/>
              <w:textAlignment w:val="baseline"/>
              <w:rPr>
                <w:rFonts w:ascii="Times New Roman" w:hAnsi="Times New Roman"/>
                <w:lang w:eastAsia="en-IE"/>
              </w:rPr>
            </w:pPr>
            <w:r>
              <w:t>2 608.7</w:t>
            </w:r>
          </w:p>
        </w:tc>
        <w:tc>
          <w:tcPr>
            <w:tcW w:w="2400" w:type="dxa"/>
            <w:tcBorders>
              <w:top w:val="single" w:sz="6" w:space="0" w:color="8C8C8C"/>
              <w:left w:val="nil"/>
              <w:bottom w:val="single" w:sz="6" w:space="0" w:color="8C8C8C"/>
              <w:right w:val="nil"/>
            </w:tcBorders>
            <w:shd w:val="clear" w:color="auto" w:fill="FFFFFF"/>
            <w:hideMark/>
          </w:tcPr>
          <w:p w14:paraId="3E1B9C51" w14:textId="77777777" w:rsidR="00D933B7" w:rsidRPr="003A6575" w:rsidRDefault="00D933B7">
            <w:pPr>
              <w:spacing w:after="0" w:line="240" w:lineRule="auto"/>
              <w:jc w:val="right"/>
              <w:textAlignment w:val="baseline"/>
              <w:rPr>
                <w:rFonts w:ascii="Times New Roman" w:hAnsi="Times New Roman"/>
                <w:lang w:eastAsia="en-IE"/>
              </w:rPr>
            </w:pPr>
            <w:r>
              <w:t>68.6%</w:t>
            </w:r>
          </w:p>
        </w:tc>
      </w:tr>
      <w:tr w:rsidR="00D933B7" w:rsidRPr="003A6575" w14:paraId="25A9F9AA"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039A268" w14:textId="77777777" w:rsidR="00D933B7" w:rsidRPr="003A6575"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2E18341E" w14:textId="77777777" w:rsidR="00D933B7" w:rsidRPr="003A6575" w:rsidRDefault="00D933B7">
            <w:pPr>
              <w:spacing w:after="0" w:line="240" w:lineRule="auto"/>
              <w:jc w:val="right"/>
              <w:textAlignment w:val="baseline"/>
              <w:rPr>
                <w:rFonts w:ascii="Times New Roman" w:hAnsi="Times New Roman"/>
                <w:lang w:eastAsia="en-IE"/>
              </w:rPr>
            </w:pPr>
            <w:r>
              <w:t>1 402.6</w:t>
            </w:r>
          </w:p>
        </w:tc>
        <w:tc>
          <w:tcPr>
            <w:tcW w:w="2400" w:type="dxa"/>
            <w:tcBorders>
              <w:top w:val="single" w:sz="6" w:space="0" w:color="8C8C8C"/>
              <w:left w:val="nil"/>
              <w:bottom w:val="single" w:sz="6" w:space="0" w:color="8C8C8C"/>
              <w:right w:val="nil"/>
            </w:tcBorders>
            <w:shd w:val="clear" w:color="auto" w:fill="FFFFFF"/>
            <w:hideMark/>
          </w:tcPr>
          <w:p w14:paraId="71942F8C" w14:textId="77777777" w:rsidR="00D933B7" w:rsidRPr="003A6575"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5CF10718" w14:textId="77777777" w:rsidR="00D933B7" w:rsidRPr="003A6575" w:rsidRDefault="00D933B7">
            <w:pPr>
              <w:spacing w:after="0" w:line="240" w:lineRule="auto"/>
              <w:jc w:val="right"/>
              <w:textAlignment w:val="baseline"/>
              <w:rPr>
                <w:rFonts w:ascii="Times New Roman" w:hAnsi="Times New Roman"/>
                <w:lang w:eastAsia="en-IE"/>
              </w:rPr>
            </w:pPr>
            <w:r>
              <w:t>53.8%</w:t>
            </w:r>
          </w:p>
        </w:tc>
      </w:tr>
    </w:tbl>
    <w:p w14:paraId="04DBAF5A" w14:textId="77777777" w:rsidR="00D933B7" w:rsidRPr="003A6575" w:rsidRDefault="00D933B7" w:rsidP="00D933B7">
      <w:pPr>
        <w:spacing w:after="0" w:line="240" w:lineRule="auto"/>
        <w:textAlignment w:val="baseline"/>
        <w:rPr>
          <w:rFonts w:ascii="Segoe UI" w:hAnsi="Segoe UI" w:cs="Segoe UI"/>
          <w:sz w:val="18"/>
          <w:szCs w:val="18"/>
          <w:lang w:eastAsia="en-IE"/>
        </w:rPr>
      </w:pPr>
    </w:p>
    <w:p w14:paraId="7AE2B2D5" w14:textId="77777777" w:rsidR="00D933B7" w:rsidRPr="003A6575" w:rsidRDefault="00D933B7" w:rsidP="00D933B7">
      <w:pPr>
        <w:spacing w:after="0" w:line="240" w:lineRule="auto"/>
        <w:textAlignment w:val="baseline"/>
        <w:rPr>
          <w:rFonts w:ascii="Segoe UI" w:hAnsi="Segoe UI" w:cs="Segoe UI"/>
          <w:sz w:val="18"/>
          <w:szCs w:val="18"/>
          <w:lang w:eastAsia="en-IE"/>
        </w:rPr>
      </w:pPr>
    </w:p>
    <w:p w14:paraId="65F39CD9" w14:textId="77777777" w:rsidR="00D933B7" w:rsidRPr="003A6575"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DD51A41" w14:textId="77777777" w:rsidR="00D933B7" w:rsidRPr="003A6575"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035D1F43" w14:textId="77777777" w:rsidR="00D933B7" w:rsidRPr="003A6575" w:rsidRDefault="00D933B7" w:rsidP="00F72C99">
      <w:pPr>
        <w:pStyle w:val="Heading2"/>
        <w:rPr>
          <w:rFonts w:eastAsiaTheme="majorEastAsia"/>
          <w:lang w:eastAsia="en-GB"/>
        </w:rPr>
      </w:pPr>
      <w:r>
        <w:rPr>
          <w:rFonts w:eastAsiaTheme="majorEastAsia"/>
          <w:lang w:eastAsia="en-GB"/>
        </w:rPr>
        <w:t>Implementation and performance</w:t>
      </w:r>
    </w:p>
    <w:p w14:paraId="2684F32E" w14:textId="77777777" w:rsidR="00D933B7" w:rsidRPr="003A6575"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3A6575" w14:paraId="1274CD8C"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571FB22" w14:textId="77777777" w:rsidR="00D933B7" w:rsidRPr="003A6575"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10BC35E0"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1F6B82C8"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7A84F32B"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5971A185"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774E508B"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3A6575" w14:paraId="50DAD408" w14:textId="77777777">
        <w:trPr>
          <w:trHeight w:val="300"/>
        </w:trPr>
        <w:tc>
          <w:tcPr>
            <w:tcW w:w="1984" w:type="dxa"/>
            <w:tcBorders>
              <w:top w:val="single" w:sz="6" w:space="0" w:color="8C8C8C"/>
              <w:left w:val="nil"/>
              <w:bottom w:val="single" w:sz="6" w:space="0" w:color="8C8C8C"/>
              <w:right w:val="nil"/>
            </w:tcBorders>
            <w:hideMark/>
          </w:tcPr>
          <w:p w14:paraId="25FE40D0" w14:textId="77777777" w:rsidR="00D933B7" w:rsidRPr="003A6575" w:rsidRDefault="00D933B7">
            <w:pPr>
              <w:spacing w:after="0" w:line="240" w:lineRule="auto"/>
              <w:textAlignment w:val="baseline"/>
            </w:pPr>
            <w:r>
              <w:rPr>
                <w:rFonts w:cs="Segoe UI"/>
                <w:sz w:val="20"/>
                <w:lang w:eastAsia="en-IE"/>
              </w:rPr>
              <w:t>Transnational partnerships created with the support of the programme</w:t>
            </w:r>
          </w:p>
        </w:tc>
        <w:tc>
          <w:tcPr>
            <w:tcW w:w="1524" w:type="dxa"/>
            <w:tcBorders>
              <w:top w:val="single" w:sz="6" w:space="0" w:color="8C8C8C"/>
              <w:left w:val="nil"/>
              <w:bottom w:val="single" w:sz="6" w:space="0" w:color="8C8C8C"/>
              <w:right w:val="nil"/>
            </w:tcBorders>
            <w:hideMark/>
          </w:tcPr>
          <w:p w14:paraId="260933F2" w14:textId="77777777" w:rsidR="00D933B7" w:rsidRPr="003A6575"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vAlign w:val="center"/>
            <w:hideMark/>
          </w:tcPr>
          <w:p w14:paraId="4A1A9039" w14:textId="77777777" w:rsidR="00D933B7" w:rsidRPr="003A6575" w:rsidRDefault="00D933B7">
            <w:pPr>
              <w:spacing w:after="0" w:line="240" w:lineRule="auto"/>
              <w:jc w:val="center"/>
              <w:textAlignment w:val="baseline"/>
              <w:rPr>
                <w:rFonts w:ascii="Segoe UI" w:hAnsi="Segoe UI" w:cs="Segoe UI"/>
                <w:sz w:val="20"/>
                <w:lang w:eastAsia="en-IE"/>
              </w:rPr>
            </w:pPr>
            <w:r>
              <w:rPr>
                <w:b/>
                <w:bCs/>
                <w:sz w:val="20"/>
                <w:lang w:eastAsia="en-IE"/>
              </w:rPr>
              <w:t>&gt;100%</w:t>
            </w:r>
          </w:p>
        </w:tc>
        <w:tc>
          <w:tcPr>
            <w:tcW w:w="1488" w:type="dxa"/>
            <w:tcBorders>
              <w:top w:val="single" w:sz="6" w:space="0" w:color="8C8C8C"/>
              <w:left w:val="nil"/>
              <w:bottom w:val="single" w:sz="6" w:space="0" w:color="8C8C8C"/>
              <w:right w:val="nil"/>
            </w:tcBorders>
            <w:hideMark/>
          </w:tcPr>
          <w:p w14:paraId="781BB538"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 xml:space="preserve">990 in 2027 </w:t>
            </w:r>
          </w:p>
        </w:tc>
        <w:tc>
          <w:tcPr>
            <w:tcW w:w="1535" w:type="dxa"/>
            <w:tcBorders>
              <w:top w:val="single" w:sz="6" w:space="0" w:color="8C8C8C"/>
              <w:left w:val="nil"/>
              <w:bottom w:val="single" w:sz="6" w:space="0" w:color="8C8C8C"/>
              <w:right w:val="nil"/>
            </w:tcBorders>
            <w:hideMark/>
          </w:tcPr>
          <w:p w14:paraId="5A040F5E"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1</w:t>
            </w:r>
            <w:r>
              <w:rPr>
                <w:rFonts w:ascii="Calibri" w:hAnsi="Calibri" w:cs="Calibri"/>
                <w:sz w:val="20"/>
                <w:lang w:eastAsia="en-IE"/>
              </w:rPr>
              <w:t> </w:t>
            </w:r>
            <w:r>
              <w:rPr>
                <w:rFonts w:cs="Segoe UI"/>
                <w:sz w:val="20"/>
                <w:lang w:eastAsia="en-IE"/>
              </w:rPr>
              <w:t>066 by 2025 compared to a target of 990</w:t>
            </w:r>
          </w:p>
        </w:tc>
        <w:tc>
          <w:tcPr>
            <w:tcW w:w="1588" w:type="dxa"/>
            <w:tcBorders>
              <w:top w:val="single" w:sz="6" w:space="0" w:color="8C8C8C"/>
              <w:left w:val="nil"/>
              <w:bottom w:val="single" w:sz="6" w:space="0" w:color="8C8C8C"/>
              <w:right w:val="nil"/>
            </w:tcBorders>
            <w:hideMark/>
          </w:tcPr>
          <w:p w14:paraId="68CE63E2"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3A6575" w14:paraId="2CAC431D"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76050534" w14:textId="77777777" w:rsidR="00D933B7" w:rsidRPr="003A6575" w:rsidRDefault="00D933B7">
            <w:pPr>
              <w:spacing w:after="0" w:line="240" w:lineRule="auto"/>
              <w:textAlignment w:val="baseline"/>
            </w:pPr>
            <w:r>
              <w:rPr>
                <w:rFonts w:cs="Segoe UI"/>
                <w:sz w:val="20"/>
                <w:lang w:eastAsia="en-IE"/>
              </w:rPr>
              <w:t>The number of projects supported by the programme addressed to socially marginalised groups</w:t>
            </w:r>
          </w:p>
        </w:tc>
        <w:tc>
          <w:tcPr>
            <w:tcW w:w="1524" w:type="dxa"/>
            <w:tcBorders>
              <w:top w:val="single" w:sz="6" w:space="0" w:color="8C8C8C"/>
              <w:left w:val="nil"/>
              <w:bottom w:val="single" w:sz="6" w:space="0" w:color="8C8C8C"/>
              <w:right w:val="nil"/>
            </w:tcBorders>
            <w:shd w:val="clear" w:color="auto" w:fill="FAF9F9"/>
            <w:hideMark/>
          </w:tcPr>
          <w:p w14:paraId="39A594FA" w14:textId="77777777" w:rsidR="00D933B7" w:rsidRPr="003A6575"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205102AE" w14:textId="77777777" w:rsidR="00D933B7" w:rsidRPr="003A6575" w:rsidRDefault="00D933B7">
            <w:pPr>
              <w:spacing w:after="0" w:line="240" w:lineRule="auto"/>
              <w:jc w:val="center"/>
              <w:textAlignment w:val="baseline"/>
              <w:rPr>
                <w:rFonts w:ascii="Segoe UI" w:hAnsi="Segoe UI" w:cs="Segoe UI"/>
                <w:sz w:val="20"/>
                <w:lang w:eastAsia="en-IE"/>
              </w:rPr>
            </w:pPr>
            <w:r>
              <w:rPr>
                <w:b/>
                <w:bCs/>
                <w:sz w:val="20"/>
                <w:lang w:eastAsia="en-IE"/>
              </w:rPr>
              <w:t>&gt;100%</w:t>
            </w:r>
          </w:p>
        </w:tc>
        <w:tc>
          <w:tcPr>
            <w:tcW w:w="1488" w:type="dxa"/>
            <w:tcBorders>
              <w:top w:val="single" w:sz="6" w:space="0" w:color="8C8C8C"/>
              <w:left w:val="nil"/>
              <w:bottom w:val="single" w:sz="6" w:space="0" w:color="8C8C8C"/>
              <w:right w:val="nil"/>
            </w:tcBorders>
            <w:shd w:val="clear" w:color="auto" w:fill="FAF9F9"/>
            <w:hideMark/>
          </w:tcPr>
          <w:p w14:paraId="5EE0881A"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 xml:space="preserve">279 in 2027 </w:t>
            </w:r>
          </w:p>
        </w:tc>
        <w:tc>
          <w:tcPr>
            <w:tcW w:w="1535" w:type="dxa"/>
            <w:tcBorders>
              <w:top w:val="single" w:sz="6" w:space="0" w:color="8C8C8C"/>
              <w:left w:val="nil"/>
              <w:bottom w:val="single" w:sz="6" w:space="0" w:color="8C8C8C"/>
              <w:right w:val="nil"/>
            </w:tcBorders>
            <w:shd w:val="clear" w:color="auto" w:fill="FAF9F9"/>
            <w:hideMark/>
          </w:tcPr>
          <w:p w14:paraId="66D244CE"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301 by 2025 compared to a target of 279</w:t>
            </w:r>
          </w:p>
        </w:tc>
        <w:tc>
          <w:tcPr>
            <w:tcW w:w="1588" w:type="dxa"/>
            <w:tcBorders>
              <w:top w:val="single" w:sz="6" w:space="0" w:color="8C8C8C"/>
              <w:left w:val="nil"/>
              <w:bottom w:val="single" w:sz="6" w:space="0" w:color="8C8C8C"/>
              <w:right w:val="nil"/>
            </w:tcBorders>
            <w:shd w:val="clear" w:color="auto" w:fill="FAF9F9"/>
            <w:hideMark/>
          </w:tcPr>
          <w:p w14:paraId="2BA67A3D"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3A6575" w14:paraId="42404E73" w14:textId="77777777">
        <w:trPr>
          <w:trHeight w:val="300"/>
        </w:trPr>
        <w:tc>
          <w:tcPr>
            <w:tcW w:w="1984" w:type="dxa"/>
            <w:tcBorders>
              <w:top w:val="single" w:sz="6" w:space="0" w:color="8C8C8C"/>
              <w:left w:val="nil"/>
              <w:bottom w:val="single" w:sz="6" w:space="0" w:color="8C8C8C"/>
              <w:right w:val="nil"/>
            </w:tcBorders>
            <w:hideMark/>
          </w:tcPr>
          <w:p w14:paraId="679777EA" w14:textId="77777777" w:rsidR="00D933B7" w:rsidRPr="003A6575" w:rsidRDefault="00D933B7">
            <w:pPr>
              <w:spacing w:after="0" w:line="240" w:lineRule="auto"/>
              <w:textAlignment w:val="baseline"/>
              <w:rPr>
                <w:rFonts w:ascii="Segoe UI" w:hAnsi="Segoe UI" w:cs="Segoe UI"/>
                <w:sz w:val="20"/>
                <w:lang w:eastAsia="en-IE"/>
              </w:rPr>
            </w:pPr>
            <w:r>
              <w:rPr>
                <w:rFonts w:cs="Segoe UI"/>
                <w:sz w:val="20"/>
                <w:lang w:eastAsia="en-IE"/>
              </w:rPr>
              <w:t>The number of participants in learning activities supported by the programme who consider that they have improved their competences and increased their employability</w:t>
            </w:r>
          </w:p>
        </w:tc>
        <w:tc>
          <w:tcPr>
            <w:tcW w:w="1524" w:type="dxa"/>
            <w:tcBorders>
              <w:top w:val="single" w:sz="6" w:space="0" w:color="8C8C8C"/>
              <w:left w:val="nil"/>
              <w:bottom w:val="single" w:sz="6" w:space="0" w:color="8C8C8C"/>
              <w:right w:val="nil"/>
            </w:tcBorders>
            <w:hideMark/>
          </w:tcPr>
          <w:p w14:paraId="38E037AE" w14:textId="77777777" w:rsidR="00D933B7" w:rsidRPr="003A6575"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0CC4E8BA" w14:textId="77777777" w:rsidR="00D933B7" w:rsidRPr="003A6575" w:rsidRDefault="00D933B7">
            <w:pPr>
              <w:spacing w:after="0" w:line="240" w:lineRule="auto"/>
              <w:jc w:val="center"/>
              <w:textAlignment w:val="baseline"/>
              <w:rPr>
                <w:rFonts w:ascii="Segoe UI" w:hAnsi="Segoe UI" w:cs="Segoe UI"/>
                <w:sz w:val="20"/>
                <w:lang w:eastAsia="en-IE"/>
              </w:rPr>
            </w:pPr>
            <w:r>
              <w:rPr>
                <w:b/>
                <w:bCs/>
                <w:sz w:val="20"/>
                <w:lang w:eastAsia="en-IE"/>
              </w:rPr>
              <w:t>56%</w:t>
            </w:r>
          </w:p>
        </w:tc>
        <w:tc>
          <w:tcPr>
            <w:tcW w:w="1488" w:type="dxa"/>
            <w:tcBorders>
              <w:top w:val="single" w:sz="6" w:space="0" w:color="8C8C8C"/>
              <w:left w:val="nil"/>
              <w:bottom w:val="single" w:sz="6" w:space="0" w:color="8C8C8C"/>
              <w:right w:val="nil"/>
            </w:tcBorders>
            <w:hideMark/>
          </w:tcPr>
          <w:p w14:paraId="7920EB3A"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 xml:space="preserve">15 760 in 2027 </w:t>
            </w:r>
          </w:p>
        </w:tc>
        <w:tc>
          <w:tcPr>
            <w:tcW w:w="1535" w:type="dxa"/>
            <w:tcBorders>
              <w:top w:val="single" w:sz="6" w:space="0" w:color="8C8C8C"/>
              <w:left w:val="nil"/>
              <w:bottom w:val="single" w:sz="6" w:space="0" w:color="8C8C8C"/>
              <w:right w:val="nil"/>
            </w:tcBorders>
          </w:tcPr>
          <w:p w14:paraId="7EED1118"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8</w:t>
            </w:r>
            <w:r>
              <w:rPr>
                <w:rFonts w:ascii="Calibri" w:hAnsi="Calibri" w:cs="Calibri"/>
                <w:sz w:val="20"/>
                <w:lang w:eastAsia="en-IE"/>
              </w:rPr>
              <w:t> </w:t>
            </w:r>
            <w:r>
              <w:rPr>
                <w:rFonts w:cs="Segoe UI"/>
                <w:sz w:val="20"/>
                <w:lang w:eastAsia="en-IE"/>
              </w:rPr>
              <w:t>895 compared to a target of 15</w:t>
            </w:r>
            <w:r>
              <w:rPr>
                <w:rFonts w:ascii="Calibri" w:hAnsi="Calibri" w:cs="Calibri"/>
                <w:sz w:val="20"/>
                <w:lang w:eastAsia="en-IE"/>
              </w:rPr>
              <w:t> </w:t>
            </w:r>
            <w:r>
              <w:rPr>
                <w:rFonts w:cs="Segoe UI"/>
                <w:sz w:val="20"/>
                <w:lang w:eastAsia="en-IE"/>
              </w:rPr>
              <w:t xml:space="preserve">760 </w:t>
            </w:r>
          </w:p>
        </w:tc>
        <w:tc>
          <w:tcPr>
            <w:tcW w:w="1588" w:type="dxa"/>
            <w:tcBorders>
              <w:top w:val="single" w:sz="6" w:space="0" w:color="8C8C8C"/>
              <w:left w:val="nil"/>
              <w:bottom w:val="single" w:sz="6" w:space="0" w:color="8C8C8C"/>
              <w:right w:val="nil"/>
            </w:tcBorders>
            <w:hideMark/>
          </w:tcPr>
          <w:p w14:paraId="67B5BDD4"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3A6575" w14:paraId="5B8C827E"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380E62DA" w14:textId="77777777" w:rsidR="00D933B7" w:rsidRPr="003A6575" w:rsidRDefault="00D933B7">
            <w:pPr>
              <w:spacing w:after="0" w:line="240" w:lineRule="auto"/>
              <w:textAlignment w:val="baseline"/>
            </w:pPr>
            <w:r>
              <w:rPr>
                <w:rFonts w:cs="Segoe UI"/>
                <w:sz w:val="20"/>
                <w:lang w:eastAsia="en-IE"/>
              </w:rPr>
              <w:t>The number of people accessing European audiovisual works from countries other than their own and supported by the programme</w:t>
            </w:r>
          </w:p>
        </w:tc>
        <w:tc>
          <w:tcPr>
            <w:tcW w:w="1524" w:type="dxa"/>
            <w:tcBorders>
              <w:top w:val="single" w:sz="6" w:space="0" w:color="8C8C8C"/>
              <w:left w:val="nil"/>
              <w:bottom w:val="single" w:sz="6" w:space="0" w:color="8C8C8C"/>
              <w:right w:val="nil"/>
            </w:tcBorders>
            <w:shd w:val="clear" w:color="auto" w:fill="FAF9F9"/>
            <w:hideMark/>
          </w:tcPr>
          <w:p w14:paraId="1AF30D34" w14:textId="77777777" w:rsidR="00D933B7" w:rsidRPr="003A6575"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794E4CB8" w14:textId="77777777" w:rsidR="00D933B7" w:rsidRPr="003A6575" w:rsidRDefault="00D933B7">
            <w:pPr>
              <w:spacing w:after="0" w:line="240" w:lineRule="auto"/>
              <w:jc w:val="center"/>
              <w:textAlignment w:val="baseline"/>
              <w:rPr>
                <w:rFonts w:ascii="Segoe UI" w:hAnsi="Segoe UI" w:cs="Segoe UI"/>
                <w:sz w:val="20"/>
                <w:lang w:eastAsia="en-IE"/>
              </w:rPr>
            </w:pPr>
            <w:r>
              <w:rPr>
                <w:b/>
                <w:bCs/>
                <w:sz w:val="20"/>
                <w:lang w:eastAsia="en-IE"/>
              </w:rPr>
              <w:t>71%</w:t>
            </w:r>
          </w:p>
        </w:tc>
        <w:tc>
          <w:tcPr>
            <w:tcW w:w="1488" w:type="dxa"/>
            <w:tcBorders>
              <w:top w:val="single" w:sz="6" w:space="0" w:color="8C8C8C"/>
              <w:left w:val="nil"/>
              <w:bottom w:val="single" w:sz="6" w:space="0" w:color="8C8C8C"/>
              <w:right w:val="nil"/>
            </w:tcBorders>
            <w:shd w:val="clear" w:color="auto" w:fill="FAF9F9"/>
            <w:hideMark/>
          </w:tcPr>
          <w:p w14:paraId="4BE21DF6"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 xml:space="preserve">93 million in 2027 </w:t>
            </w:r>
          </w:p>
        </w:tc>
        <w:tc>
          <w:tcPr>
            <w:tcW w:w="1535" w:type="dxa"/>
            <w:tcBorders>
              <w:top w:val="single" w:sz="6" w:space="0" w:color="8C8C8C"/>
              <w:left w:val="nil"/>
              <w:bottom w:val="single" w:sz="6" w:space="0" w:color="8C8C8C"/>
              <w:right w:val="nil"/>
            </w:tcBorders>
            <w:shd w:val="clear" w:color="auto" w:fill="FAF9F9"/>
            <w:hideMark/>
          </w:tcPr>
          <w:p w14:paraId="3CA44E98"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65.7</w:t>
            </w:r>
            <w:r>
              <w:rPr>
                <w:rFonts w:ascii="Calibri" w:hAnsi="Calibri" w:cs="Calibri"/>
                <w:sz w:val="20"/>
                <w:lang w:eastAsia="en-IE"/>
              </w:rPr>
              <w:t> </w:t>
            </w:r>
            <w:r>
              <w:rPr>
                <w:rFonts w:cs="Segoe UI"/>
                <w:sz w:val="20"/>
                <w:lang w:eastAsia="en-IE"/>
              </w:rPr>
              <w:t>million by 2024 compared to a target of 93</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hideMark/>
          </w:tcPr>
          <w:p w14:paraId="0667EA19" w14:textId="77777777" w:rsidR="00D933B7" w:rsidRPr="003A6575"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bl>
    <w:p w14:paraId="38770B91" w14:textId="77777777" w:rsidR="00D933B7" w:rsidRPr="003A6575" w:rsidRDefault="00D933B7" w:rsidP="00D933B7"/>
    <w:p w14:paraId="4A0393D0" w14:textId="77777777" w:rsidR="00D933B7" w:rsidRPr="003A6575" w:rsidRDefault="00D933B7" w:rsidP="00D933B7">
      <w:pPr>
        <w:tabs>
          <w:tab w:val="left" w:pos="1410"/>
        </w:tabs>
        <w:rPr>
          <w:lang w:eastAsia="en-GB"/>
        </w:rPr>
      </w:pPr>
      <w:r>
        <w:rPr>
          <w:lang w:eastAsia="en-GB"/>
        </w:rPr>
        <w:tab/>
      </w:r>
    </w:p>
    <w:p w14:paraId="064A801D" w14:textId="77777777" w:rsidR="00D933B7" w:rsidRPr="003A6575"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73217B13" w14:textId="77777777" w:rsidR="00D933B7" w:rsidRPr="003A6575"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667B7DFD" w14:textId="77777777" w:rsidR="00D933B7" w:rsidRPr="003A6575" w:rsidRDefault="00D933B7" w:rsidP="00373960">
      <w:pPr>
        <w:pStyle w:val="ListParagraph"/>
        <w:numPr>
          <w:ilvl w:val="0"/>
          <w:numId w:val="9"/>
        </w:numPr>
        <w:spacing w:after="240" w:line="264" w:lineRule="auto"/>
      </w:pPr>
      <w:r>
        <w:t>In 2025, calls for ‘cooperation projects’ and ‘circulation of European literary works’ took place: the call for cooperation projects received a record number of applications (1</w:t>
      </w:r>
      <w:r w:rsidRPr="001F2F66">
        <w:t> </w:t>
      </w:r>
      <w:r>
        <w:t>648), with 122 projects selected. Regarding the circulation of European literary works action (with a budget of EUR</w:t>
      </w:r>
      <w:r w:rsidRPr="001F2F66">
        <w:t> </w:t>
      </w:r>
      <w:r>
        <w:t>5</w:t>
      </w:r>
      <w:r w:rsidRPr="001F2F66">
        <w:t> </w:t>
      </w:r>
      <w:r>
        <w:t>000</w:t>
      </w:r>
      <w:r w:rsidRPr="001F2F66">
        <w:t> </w:t>
      </w:r>
      <w:r>
        <w:t>000), the call selected 46 projects, out of 180 proposals received, to translate 473 literary works by 578 writers. These works are to be translated by 528 translators. The books originate from 37 source languages and will be translated into 24 target languages.</w:t>
      </w:r>
    </w:p>
    <w:p w14:paraId="2A9D36F1" w14:textId="77777777" w:rsidR="00D933B7" w:rsidRPr="003A6575" w:rsidRDefault="00D933B7" w:rsidP="00373960">
      <w:pPr>
        <w:pStyle w:val="ListParagraph"/>
        <w:numPr>
          <w:ilvl w:val="0"/>
          <w:numId w:val="9"/>
        </w:numPr>
        <w:spacing w:after="240" w:line="264" w:lineRule="auto"/>
      </w:pPr>
      <w:r>
        <w:t>Culture moves Europe reached an important milestone with the conclusion of its first implementation phase (2022-2025) in July 2025. The scheme confirmed significant demand and impact, with more than 15</w:t>
      </w:r>
      <w:r>
        <w:rPr>
          <w:rFonts w:ascii="Calibri" w:hAnsi="Calibri" w:cs="Calibri"/>
        </w:rPr>
        <w:t> </w:t>
      </w:r>
      <w:r>
        <w:t>000 applications submitted, and mobility grants were awarded to 7</w:t>
      </w:r>
      <w:r>
        <w:rPr>
          <w:rFonts w:ascii="Calibri" w:hAnsi="Calibri" w:cs="Calibri"/>
        </w:rPr>
        <w:t> </w:t>
      </w:r>
      <w:r>
        <w:t>274 individual artists and cultural professionals, supporting 3</w:t>
      </w:r>
      <w:r>
        <w:rPr>
          <w:rFonts w:ascii="Calibri" w:hAnsi="Calibri" w:cs="Calibri"/>
        </w:rPr>
        <w:t> </w:t>
      </w:r>
      <w:r>
        <w:t>666 projects under the individual mobility strand and funding 282 residency projects. Building on these results, a new contribution agreement was signed in July 2025 with the Goethe-Institut, ensuring the continuity of the scheme for the 2025-2028 period.</w:t>
      </w:r>
    </w:p>
    <w:p w14:paraId="6C5181D5" w14:textId="77777777" w:rsidR="00D933B7" w:rsidRPr="003A6575" w:rsidRDefault="00D933B7" w:rsidP="00373960">
      <w:pPr>
        <w:pStyle w:val="ListParagraph"/>
        <w:numPr>
          <w:ilvl w:val="0"/>
          <w:numId w:val="9"/>
        </w:numPr>
        <w:spacing w:after="240" w:line="264" w:lineRule="auto"/>
        <w:rPr>
          <w:lang w:eastAsia="en-GB"/>
        </w:rPr>
      </w:pPr>
      <w:r>
        <w:rPr>
          <w:lang w:eastAsia="en-GB"/>
        </w:rPr>
        <w:t>New selections took place for two cultural prizes supported by the programme (</w:t>
      </w:r>
      <w:r>
        <w:t>the Music Moves Europe Awards and the European Union Prize for Literature</w:t>
      </w:r>
      <w:r>
        <w:rPr>
          <w:lang w:eastAsia="en-GB"/>
        </w:rPr>
        <w:t xml:space="preserve">) recognising artistic excellence at the European level, highlighting artists and authors with cross-border reach. Furthermore, </w:t>
      </w:r>
      <w:r>
        <w:t>the European Heritage Awards</w:t>
      </w:r>
      <w:r>
        <w:rPr>
          <w:rFonts w:ascii="Calibri" w:hAnsi="Calibri" w:cs="Calibri"/>
        </w:rPr>
        <w:t> </w:t>
      </w:r>
      <w:r>
        <w:t>/ Europa Nostra Awards recognised 30 outstanding cultural heritage achievements from 24 European countries, and 13 new sites were selected for the European Heritage Label, further strengthening the network of places recognised for their symbolic European value. The</w:t>
      </w:r>
      <w:r>
        <w:rPr>
          <w:lang w:eastAsia="en-GB"/>
        </w:rPr>
        <w:t xml:space="preserve"> preparatory work to launch the new Simone Veil Prize was successfully concluded with the nomination of a consortium. The new annual award will spotlight how cultural heritage can serve as a catalyst for civic engagement and social cohesion, while also reflecting the important contribution of Jewish cultural heritage to Europe’s identity. The first award ceremony is expected to take place in the last quarter of 2026.</w:t>
      </w:r>
    </w:p>
    <w:p w14:paraId="0DEEB0C2" w14:textId="77777777" w:rsidR="00D933B7" w:rsidRPr="003A6575" w:rsidRDefault="00D933B7" w:rsidP="00373960">
      <w:pPr>
        <w:pStyle w:val="ListParagraph"/>
        <w:numPr>
          <w:ilvl w:val="0"/>
          <w:numId w:val="9"/>
        </w:numPr>
        <w:spacing w:after="240" w:line="264" w:lineRule="auto"/>
        <w:rPr>
          <w:lang w:eastAsia="en-GB"/>
        </w:rPr>
      </w:pPr>
      <w:r>
        <w:rPr>
          <w:lang w:eastAsia="en-GB"/>
        </w:rPr>
        <w:t xml:space="preserve">The culture strand continued in 2025 to provide strong and visible support to Ukrainian cultural and creative sectors: </w:t>
      </w:r>
      <w:r>
        <w:t>the second special call for Ukraine, launched with an initial budget of EUR</w:t>
      </w:r>
      <w:r>
        <w:rPr>
          <w:rFonts w:ascii="Calibri" w:hAnsi="Calibri" w:cs="Calibri"/>
        </w:rPr>
        <w:t> </w:t>
      </w:r>
      <w:r>
        <w:t>5</w:t>
      </w:r>
      <w:r>
        <w:rPr>
          <w:rFonts w:ascii="Calibri" w:hAnsi="Calibri" w:cs="Calibri"/>
        </w:rPr>
        <w:t> </w:t>
      </w:r>
      <w:r>
        <w:t>million, was reinforced by the Commission during the Ukraine Recovery Conference in July 2025, bringing its total budget to EUR</w:t>
      </w:r>
      <w:r>
        <w:rPr>
          <w:rFonts w:ascii="Calibri" w:hAnsi="Calibri" w:cs="Calibri"/>
        </w:rPr>
        <w:t> </w:t>
      </w:r>
      <w:r>
        <w:t>7</w:t>
      </w:r>
      <w:r>
        <w:rPr>
          <w:rFonts w:ascii="Calibri" w:hAnsi="Calibri" w:cs="Calibri"/>
        </w:rPr>
        <w:t> </w:t>
      </w:r>
      <w:r>
        <w:t>million. Four projects were ultimately selected.</w:t>
      </w:r>
    </w:p>
    <w:p w14:paraId="18FFB701" w14:textId="77777777" w:rsidR="00D933B7" w:rsidRPr="003A6575" w:rsidRDefault="00D933B7" w:rsidP="00373960">
      <w:pPr>
        <w:pStyle w:val="ListParagraph"/>
        <w:numPr>
          <w:ilvl w:val="0"/>
          <w:numId w:val="9"/>
        </w:numPr>
        <w:spacing w:after="240" w:line="264" w:lineRule="auto"/>
        <w:rPr>
          <w:lang w:eastAsia="en-GB"/>
        </w:rPr>
      </w:pPr>
      <w:r>
        <w:t xml:space="preserve">The </w:t>
      </w:r>
      <w:r>
        <w:rPr>
          <w:lang w:eastAsia="en-GB"/>
        </w:rPr>
        <w:t>media strand carried out 14 calls (including one that was still ongoing in January 2026). With a budget of EUR</w:t>
      </w:r>
      <w:r>
        <w:rPr>
          <w:rFonts w:ascii="Calibri" w:hAnsi="Calibri" w:cs="Calibri"/>
          <w:lang w:eastAsia="en-GB"/>
        </w:rPr>
        <w:t> </w:t>
      </w:r>
      <w:r>
        <w:rPr>
          <w:lang w:eastAsia="en-GB"/>
        </w:rPr>
        <w:t>182</w:t>
      </w:r>
      <w:r>
        <w:rPr>
          <w:rFonts w:ascii="Calibri" w:hAnsi="Calibri" w:cs="Calibri"/>
          <w:lang w:eastAsia="en-GB"/>
        </w:rPr>
        <w:t> </w:t>
      </w:r>
      <w:r>
        <w:rPr>
          <w:lang w:eastAsia="en-GB"/>
        </w:rPr>
        <w:t>million, they attracted 2</w:t>
      </w:r>
      <w:r>
        <w:rPr>
          <w:rFonts w:ascii="Calibri" w:hAnsi="Calibri" w:cs="Calibri"/>
          <w:lang w:eastAsia="en-GB"/>
        </w:rPr>
        <w:t> </w:t>
      </w:r>
      <w:r>
        <w:rPr>
          <w:lang w:eastAsia="en-GB"/>
        </w:rPr>
        <w:t>165 eligible proposals, requesting 3.6 times more than could be accommodated. This showed a year-on-year increase in demand, from 2.8 times the budget requested in 2024. In fact, in order to satisfy the requests of only those 672 applicants whose projects were assessed as being of high quality (an evaluation score of above 70%), but were rejected due to insufficient funding, the budget would have to be doubled (they requested EUR</w:t>
      </w:r>
      <w:r>
        <w:rPr>
          <w:rFonts w:ascii="Calibri" w:hAnsi="Calibri" w:cs="Calibri"/>
          <w:lang w:eastAsia="en-GB"/>
        </w:rPr>
        <w:t> </w:t>
      </w:r>
      <w:r>
        <w:rPr>
          <w:lang w:eastAsia="en-GB"/>
        </w:rPr>
        <w:t>180</w:t>
      </w:r>
      <w:r>
        <w:rPr>
          <w:rFonts w:ascii="Calibri" w:hAnsi="Calibri" w:cs="Calibri"/>
          <w:lang w:eastAsia="en-GB"/>
        </w:rPr>
        <w:t> </w:t>
      </w:r>
      <w:r>
        <w:rPr>
          <w:lang w:eastAsia="en-GB"/>
        </w:rPr>
        <w:t xml:space="preserve">million; a sixfold increase since 2021). Notably, the success rate has dropped sharply in diverse calls such as co-development (from 41% in 2021 to 12% in 2025), video game development (from 59% to 15%), skills (from 57% to 17%) and innovative business models (from 45% to 9%). A total of 739 grants were signed by the end of 2025. Out of the 97 grants signed with more than one beneficiary, 36 brought together partners from countries with a different audiovisual capacity. Altogether, 743 different companies benefited as indirect grantees of collaborative projects. </w:t>
      </w:r>
    </w:p>
    <w:p w14:paraId="251C6181" w14:textId="77777777" w:rsidR="00D933B7" w:rsidRPr="003A6575" w:rsidRDefault="00D933B7" w:rsidP="00373960">
      <w:pPr>
        <w:pStyle w:val="ListParagraph"/>
        <w:numPr>
          <w:ilvl w:val="0"/>
          <w:numId w:val="9"/>
        </w:numPr>
        <w:spacing w:after="240" w:line="264" w:lineRule="auto"/>
        <w:rPr>
          <w:lang w:eastAsia="en-GB"/>
        </w:rPr>
      </w:pPr>
      <w:r>
        <w:rPr>
          <w:lang w:eastAsia="en-GB"/>
        </w:rPr>
        <w:t xml:space="preserve">As every year, numerous works created with the support of the media strand received international professional recognition. Some key achievements include, in the 2024/2025 winter award season, six films supported by the media strand gathering 16 Oscar nominations. </w:t>
      </w:r>
      <w:r>
        <w:rPr>
          <w:i/>
          <w:iCs/>
          <w:lang w:eastAsia="en-GB"/>
        </w:rPr>
        <w:t>Flow</w:t>
      </w:r>
      <w:r>
        <w:rPr>
          <w:lang w:eastAsia="en-GB"/>
        </w:rPr>
        <w:t xml:space="preserve"> and </w:t>
      </w:r>
      <w:r>
        <w:rPr>
          <w:i/>
          <w:iCs/>
          <w:lang w:eastAsia="en-GB"/>
        </w:rPr>
        <w:t>Emilia Perez</w:t>
      </w:r>
      <w:r>
        <w:rPr>
          <w:lang w:eastAsia="en-GB"/>
        </w:rPr>
        <w:t xml:space="preserve"> each won both an Oscar and a Golden Globe. Of the films premiering in 2025, eight films won 12 prizes at the Berlinale, including two key awards (the Golden Bear for </w:t>
      </w:r>
      <w:r>
        <w:rPr>
          <w:i/>
          <w:iCs/>
          <w:lang w:eastAsia="en-GB"/>
        </w:rPr>
        <w:t>Dreams</w:t>
      </w:r>
      <w:r>
        <w:rPr>
          <w:lang w:eastAsia="en-GB"/>
        </w:rPr>
        <w:t xml:space="preserve"> and the Silver Bear for </w:t>
      </w:r>
      <w:r>
        <w:rPr>
          <w:i/>
          <w:iCs/>
          <w:lang w:eastAsia="en-GB"/>
        </w:rPr>
        <w:t>El Mensaje</w:t>
      </w:r>
      <w:r>
        <w:rPr>
          <w:lang w:eastAsia="en-GB"/>
        </w:rPr>
        <w:t xml:space="preserve">). Five films won five awards in Cannes (including the Grand Prix for </w:t>
      </w:r>
      <w:r>
        <w:rPr>
          <w:i/>
          <w:iCs/>
          <w:lang w:eastAsia="en-GB"/>
        </w:rPr>
        <w:t>Sentimental Value</w:t>
      </w:r>
      <w:r>
        <w:rPr>
          <w:lang w:eastAsia="en-GB"/>
        </w:rPr>
        <w:t xml:space="preserve"> and the Jury Prize for </w:t>
      </w:r>
      <w:r>
        <w:rPr>
          <w:i/>
          <w:iCs/>
          <w:lang w:eastAsia="en-GB"/>
        </w:rPr>
        <w:t>Sirat</w:t>
      </w:r>
      <w:r>
        <w:rPr>
          <w:lang w:eastAsia="en-GB"/>
        </w:rPr>
        <w:t xml:space="preserve">). Two key animation prizes went to </w:t>
      </w:r>
      <w:r>
        <w:rPr>
          <w:i/>
          <w:iCs/>
          <w:lang w:eastAsia="en-GB"/>
        </w:rPr>
        <w:t>Arco</w:t>
      </w:r>
      <w:r>
        <w:rPr>
          <w:lang w:eastAsia="en-GB"/>
        </w:rPr>
        <w:t xml:space="preserve"> and </w:t>
      </w:r>
      <w:r>
        <w:rPr>
          <w:i/>
          <w:iCs/>
          <w:lang w:eastAsia="en-GB"/>
        </w:rPr>
        <w:t>Little Amelie in Annecy</w:t>
      </w:r>
      <w:r>
        <w:rPr>
          <w:lang w:eastAsia="en-GB"/>
        </w:rPr>
        <w:t>. In Venice, 19 works were featured, including two in the main competition and two in the Venice Immersive section of the festival. In early 2026, six films were nominated for Oscars, in 15 categories (</w:t>
      </w:r>
      <w:r>
        <w:rPr>
          <w:i/>
          <w:iCs/>
          <w:lang w:eastAsia="en-GB"/>
        </w:rPr>
        <w:t>Sentimental Value</w:t>
      </w:r>
      <w:r>
        <w:rPr>
          <w:lang w:eastAsia="en-GB"/>
        </w:rPr>
        <w:t>,</w:t>
      </w:r>
      <w:r>
        <w:rPr>
          <w:i/>
          <w:iCs/>
          <w:lang w:eastAsia="en-GB"/>
        </w:rPr>
        <w:t xml:space="preserve"> Sirat</w:t>
      </w:r>
      <w:r>
        <w:rPr>
          <w:lang w:eastAsia="en-GB"/>
        </w:rPr>
        <w:t>,</w:t>
      </w:r>
      <w:r>
        <w:rPr>
          <w:i/>
          <w:iCs/>
          <w:lang w:eastAsia="en-GB"/>
        </w:rPr>
        <w:t xml:space="preserve"> The Ugly Stepsister</w:t>
      </w:r>
      <w:r>
        <w:rPr>
          <w:lang w:eastAsia="en-GB"/>
        </w:rPr>
        <w:t>,</w:t>
      </w:r>
      <w:r>
        <w:rPr>
          <w:i/>
          <w:iCs/>
          <w:lang w:eastAsia="en-GB"/>
        </w:rPr>
        <w:t xml:space="preserve"> Cutting Through Rocks</w:t>
      </w:r>
      <w:r>
        <w:rPr>
          <w:lang w:eastAsia="en-GB"/>
        </w:rPr>
        <w:t>,</w:t>
      </w:r>
      <w:r>
        <w:rPr>
          <w:i/>
          <w:iCs/>
          <w:lang w:eastAsia="en-GB"/>
        </w:rPr>
        <w:t xml:space="preserve"> Arco</w:t>
      </w:r>
      <w:r>
        <w:rPr>
          <w:lang w:eastAsia="en-GB"/>
        </w:rPr>
        <w:t xml:space="preserve"> and</w:t>
      </w:r>
      <w:r>
        <w:rPr>
          <w:i/>
          <w:iCs/>
          <w:lang w:eastAsia="en-GB"/>
        </w:rPr>
        <w:t xml:space="preserve"> Little Amelie</w:t>
      </w:r>
      <w:r>
        <w:rPr>
          <w:lang w:eastAsia="en-GB"/>
        </w:rPr>
        <w:t xml:space="preserve">), and five films won 10 awards at the </w:t>
      </w:r>
      <w:r>
        <w:t>European Film Awards</w:t>
      </w:r>
      <w:r>
        <w:rPr>
          <w:lang w:eastAsia="en-GB"/>
        </w:rPr>
        <w:t>.</w:t>
      </w:r>
    </w:p>
    <w:p w14:paraId="4CD557EC" w14:textId="77777777" w:rsidR="00D933B7" w:rsidRPr="003A6575" w:rsidRDefault="00D933B7" w:rsidP="00373960">
      <w:pPr>
        <w:pStyle w:val="ListParagraph"/>
        <w:numPr>
          <w:ilvl w:val="0"/>
          <w:numId w:val="9"/>
        </w:numPr>
        <w:spacing w:after="240" w:line="264" w:lineRule="auto"/>
        <w:rPr>
          <w:lang w:eastAsia="en-GB"/>
        </w:rPr>
      </w:pPr>
      <w:r>
        <w:rPr>
          <w:lang w:eastAsia="en-GB"/>
        </w:rPr>
        <w:t>The cross-sectoral strand carried out five calls, which attracted 391 eligible applicants (100 more than in the previous year) requesting almost 11 times the value of the EUR</w:t>
      </w:r>
      <w:r>
        <w:rPr>
          <w:rFonts w:ascii="Calibri" w:hAnsi="Calibri" w:cs="Calibri"/>
          <w:lang w:eastAsia="en-GB"/>
        </w:rPr>
        <w:t> </w:t>
      </w:r>
      <w:r>
        <w:rPr>
          <w:lang w:eastAsia="en-GB"/>
        </w:rPr>
        <w:t>27</w:t>
      </w:r>
      <w:r>
        <w:rPr>
          <w:rFonts w:ascii="Calibri" w:hAnsi="Calibri" w:cs="Calibri"/>
          <w:lang w:eastAsia="en-GB"/>
        </w:rPr>
        <w:t> </w:t>
      </w:r>
      <w:r>
        <w:rPr>
          <w:lang w:eastAsia="en-GB"/>
        </w:rPr>
        <w:t>million budget. This included 67 proposals, notably on news media collaborations and media literacy, for a value of EUR</w:t>
      </w:r>
      <w:r>
        <w:rPr>
          <w:rFonts w:ascii="Calibri" w:hAnsi="Calibri" w:cs="Calibri"/>
          <w:lang w:eastAsia="en-GB"/>
        </w:rPr>
        <w:t> </w:t>
      </w:r>
      <w:r>
        <w:rPr>
          <w:lang w:eastAsia="en-GB"/>
        </w:rPr>
        <w:t>41</w:t>
      </w:r>
      <w:r>
        <w:rPr>
          <w:rFonts w:ascii="Calibri" w:hAnsi="Calibri" w:cs="Calibri"/>
          <w:lang w:eastAsia="en-GB"/>
        </w:rPr>
        <w:t> </w:t>
      </w:r>
      <w:r>
        <w:rPr>
          <w:lang w:eastAsia="en-GB"/>
        </w:rPr>
        <w:t>million, that were assessed as being of high quality but were not funded due to insufficient funds. Success rates in journalism partnerships and in media literacy were at the lowest level since 2021, at 7% and 5% respectively. Twenty-six grants had been signed by the end of 2025, of which 21 were partnerships, involving 111 partners. Nine out of the 21 grants with multiple beneficiaries featured partners from countries with different capacities. The growing needs of the news media sector and its strategic role for European democracies was reflected in the announcement of a media resilience programme by the President of the European Commission in September 2025.</w:t>
      </w:r>
    </w:p>
    <w:p w14:paraId="2F9ACC35" w14:textId="77777777" w:rsidR="00D933B7" w:rsidRPr="003A6575" w:rsidRDefault="00D933B7" w:rsidP="00373960">
      <w:pPr>
        <w:pStyle w:val="ListParagraph"/>
        <w:numPr>
          <w:ilvl w:val="0"/>
          <w:numId w:val="9"/>
        </w:numPr>
        <w:spacing w:after="240" w:line="264" w:lineRule="auto"/>
        <w:rPr>
          <w:lang w:eastAsia="en-GB"/>
        </w:rPr>
      </w:pPr>
      <w:r>
        <w:rPr>
          <w:lang w:eastAsia="en-GB"/>
        </w:rPr>
        <w:t>Ukraine joined the media and cross-sectoral strands of creative Europe in 2025, benefiting from support from the former to distribute Ukrainian films in the EU and to strengthen media pluralism.</w:t>
      </w:r>
    </w:p>
    <w:p w14:paraId="6098CE11" w14:textId="116F2802" w:rsidR="00D933B7" w:rsidRPr="003A6575" w:rsidRDefault="00D933B7" w:rsidP="00373960">
      <w:pPr>
        <w:pStyle w:val="ListParagraph"/>
        <w:numPr>
          <w:ilvl w:val="0"/>
          <w:numId w:val="9"/>
        </w:numPr>
        <w:spacing w:after="240" w:line="264" w:lineRule="auto"/>
        <w:rPr>
          <w:lang w:eastAsia="en-GB"/>
        </w:rPr>
      </w:pPr>
      <w:r>
        <w:rPr>
          <w:lang w:eastAsia="en-GB"/>
        </w:rPr>
        <w:t>The MediaInvest blending tool, supported in 2025 with EUR</w:t>
      </w:r>
      <w:r>
        <w:rPr>
          <w:rFonts w:ascii="Calibri" w:hAnsi="Calibri" w:cs="Calibri"/>
          <w:lang w:eastAsia="en-GB"/>
        </w:rPr>
        <w:t> </w:t>
      </w:r>
      <w:r>
        <w:rPr>
          <w:lang w:eastAsia="en-GB"/>
        </w:rPr>
        <w:t>10</w:t>
      </w:r>
      <w:r>
        <w:rPr>
          <w:rFonts w:ascii="Calibri" w:hAnsi="Calibri" w:cs="Calibri"/>
          <w:lang w:eastAsia="en-GB"/>
        </w:rPr>
        <w:t> </w:t>
      </w:r>
      <w:r>
        <w:rPr>
          <w:lang w:eastAsia="en-GB"/>
        </w:rPr>
        <w:t xml:space="preserve">million from the media strand, encourages private investment from venture capital and equity investors into the audiovisual and video game sectors. </w:t>
      </w:r>
      <w:r w:rsidR="00F93D83" w:rsidRPr="008F4C9E">
        <w:rPr>
          <w:rFonts w:eastAsiaTheme="minorEastAsia"/>
          <w:lang w:eastAsia="en-GB"/>
        </w:rPr>
        <w:t>It blends public funds – from Creative Europe, InvestEU and the European Investment Fund – with private investments to obtain commercially viable projects.</w:t>
      </w:r>
      <w:r>
        <w:rPr>
          <w:lang w:eastAsia="en-GB"/>
        </w:rPr>
        <w:t xml:space="preserve"> Implementation is on track to surpass the targeted EUR</w:t>
      </w:r>
      <w:r>
        <w:rPr>
          <w:rFonts w:ascii="Calibri" w:hAnsi="Calibri" w:cs="Calibri"/>
          <w:lang w:eastAsia="en-GB"/>
        </w:rPr>
        <w:t> </w:t>
      </w:r>
      <w:r>
        <w:rPr>
          <w:lang w:eastAsia="en-GB"/>
        </w:rPr>
        <w:t>400</w:t>
      </w:r>
      <w:r>
        <w:rPr>
          <w:rFonts w:ascii="Calibri" w:hAnsi="Calibri" w:cs="Calibri"/>
          <w:lang w:eastAsia="en-GB"/>
        </w:rPr>
        <w:t> </w:t>
      </w:r>
      <w:r>
        <w:rPr>
          <w:lang w:eastAsia="en-GB"/>
        </w:rPr>
        <w:t>million of private investment mobilised in audiovisual and games between 2022 and 2027.</w:t>
      </w:r>
    </w:p>
    <w:p w14:paraId="61264095" w14:textId="77777777" w:rsidR="00D933B7" w:rsidRPr="003A6575" w:rsidRDefault="00D933B7" w:rsidP="00373960">
      <w:pPr>
        <w:pStyle w:val="ListParagraph"/>
        <w:numPr>
          <w:ilvl w:val="0"/>
          <w:numId w:val="9"/>
        </w:numPr>
        <w:spacing w:after="240" w:line="264" w:lineRule="auto"/>
      </w:pPr>
      <w:r>
        <w:t>The joint final evaluation of creative Europe for 2014-2020, the interim evaluation of creative Europe for 2021-2027, the interim evaluation of the European Capitals of Culture initiative for 2020-2033 and the evaluation of the European Heritage Label were successfully adopted in 2025, covering key initiatives and policy frameworks supported under creative Europe. Together, these evaluations assessed effectiveness, efficiency, relevance, coherence and EU added value, providing robust, evidence-based findings to support ongoing implementation and to inform the preparation of the next multiannual financial framework and future legal bases.</w:t>
      </w:r>
    </w:p>
    <w:p w14:paraId="13888F3D" w14:textId="77777777" w:rsidR="00D933B7" w:rsidRPr="003A6575" w:rsidRDefault="00D933B7" w:rsidP="00373960">
      <w:pPr>
        <w:pStyle w:val="ListParagraph"/>
        <w:numPr>
          <w:ilvl w:val="0"/>
          <w:numId w:val="9"/>
        </w:numPr>
        <w:spacing w:after="240" w:line="264" w:lineRule="auto"/>
      </w:pPr>
      <w:r>
        <w:t>Evidence collected within the framework of the evaluation showed that the culture strand’s support for mobility, cultural networks and platforms helped to reinforce capacity and skills in the cultural and creative sectors and to internationalise the careers of many cultural professionals. The culture strand funded almost 300</w:t>
      </w:r>
      <w:r>
        <w:rPr>
          <w:rFonts w:ascii="Calibri" w:hAnsi="Calibri" w:cs="Calibri"/>
        </w:rPr>
        <w:t> </w:t>
      </w:r>
      <w:r>
        <w:t>000 mobility days between 2014 and 2020, and more than 160</w:t>
      </w:r>
      <w:r>
        <w:rPr>
          <w:rFonts w:ascii="Calibri" w:hAnsi="Calibri" w:cs="Calibri"/>
        </w:rPr>
        <w:t> </w:t>
      </w:r>
      <w:r>
        <w:t>000 between 2021 and 2023. It also encouraged cultural diversity and the circulation of European cultural works, with over 4</w:t>
      </w:r>
      <w:r>
        <w:rPr>
          <w:rFonts w:ascii="Calibri" w:hAnsi="Calibri" w:cs="Calibri"/>
        </w:rPr>
        <w:t> </w:t>
      </w:r>
      <w:r>
        <w:t>500 translations of literary works between 2014 and 2023. Through its intrinsic European dimension, the strand played an important role in fostering cross-border partnerships, with 4</w:t>
      </w:r>
      <w:r>
        <w:rPr>
          <w:rFonts w:ascii="Calibri" w:hAnsi="Calibri" w:cs="Calibri"/>
        </w:rPr>
        <w:t> </w:t>
      </w:r>
      <w:r>
        <w:t>200 organisations getting involved in transnational projects between 2014 and 2020, and 2</w:t>
      </w:r>
      <w:r>
        <w:rPr>
          <w:rFonts w:ascii="Calibri" w:hAnsi="Calibri" w:cs="Calibri"/>
        </w:rPr>
        <w:t> </w:t>
      </w:r>
      <w:r>
        <w:t>500 between 2021 and 2023. Furthermore, it helped the cultural and creative sectors attract new audiences beyond national and linguistic borders. For the 2014-2020 period, cultural activity funded under the culture subprogramme was accessed (online or offline) at least 91.5</w:t>
      </w:r>
      <w:r>
        <w:rPr>
          <w:rFonts w:ascii="Calibri" w:hAnsi="Calibri" w:cs="Calibri"/>
        </w:rPr>
        <w:t> </w:t>
      </w:r>
      <w:r>
        <w:t>million times. The strand also participated in the EU’s efforts to tackle major issues such as sustainability, social inclusion and gender equality, and it contributed to the EU diplomatic efforts in the field of culture. It showed a great capacity for adaptation when various crises hit the cultural and creative sectors, such as the COVID-19 pandemic or the Russian war of aggression in Ukraine.</w:t>
      </w:r>
    </w:p>
    <w:p w14:paraId="78EBDB57" w14:textId="77777777" w:rsidR="00D933B7" w:rsidRPr="003A6575" w:rsidRDefault="00D933B7" w:rsidP="00373960">
      <w:pPr>
        <w:pStyle w:val="ListParagraph"/>
        <w:numPr>
          <w:ilvl w:val="0"/>
          <w:numId w:val="9"/>
        </w:numPr>
        <w:spacing w:after="240" w:line="264" w:lineRule="auto"/>
        <w:rPr>
          <w:lang w:eastAsia="en-GB"/>
        </w:rPr>
      </w:pPr>
      <w:r>
        <w:t>The evaluation showed that the media strand has appreciably strengthened the transnational circulation of European films and series, in a sector significantly fragmented along national borders. On average, EU films and series supported by this strand could be viewed by audiences in 9.5, 6.6 and 3.2 more Member States</w:t>
      </w:r>
      <w:r>
        <w:rPr>
          <w:rFonts w:ascii="Calibri" w:hAnsi="Calibri" w:cs="Calibri"/>
        </w:rPr>
        <w:t> </w:t>
      </w:r>
      <w:r>
        <w:t>– across TV, cinema and video-on-demand respectively</w:t>
      </w:r>
      <w:r>
        <w:rPr>
          <w:rFonts w:ascii="Calibri" w:hAnsi="Calibri" w:cs="Calibri"/>
        </w:rPr>
        <w:t> </w:t>
      </w:r>
      <w:r>
        <w:t xml:space="preserve">– than comparable EU works that did not receive funding from the media strand. </w:t>
      </w:r>
      <w:r>
        <w:rPr>
          <w:shd w:val="clear" w:color="auto" w:fill="FFFFFF"/>
        </w:rPr>
        <w:t>EU films and series</w:t>
      </w:r>
      <w:r>
        <w:rPr>
          <w:rFonts w:ascii="Calibri" w:hAnsi="Calibri" w:cs="Calibri"/>
          <w:shd w:val="clear" w:color="auto" w:fill="FFFFFF"/>
        </w:rPr>
        <w:t xml:space="preserve"> </w:t>
      </w:r>
      <w:r>
        <w:rPr>
          <w:shd w:val="clear" w:color="auto" w:fill="FFFFFF"/>
        </w:rPr>
        <w:t>supported by the media strand attracted</w:t>
      </w:r>
      <w:r>
        <w:rPr>
          <w:rFonts w:ascii="Calibri" w:hAnsi="Calibri" w:cs="Calibri"/>
          <w:shd w:val="clear" w:color="auto" w:fill="FFFFFF"/>
        </w:rPr>
        <w:t xml:space="preserve"> </w:t>
      </w:r>
      <w:r>
        <w:rPr>
          <w:shd w:val="clear" w:color="auto" w:fill="FFFFFF"/>
        </w:rPr>
        <w:t>at least 241</w:t>
      </w:r>
      <w:r>
        <w:rPr>
          <w:rFonts w:ascii="Calibri" w:hAnsi="Calibri" w:cs="Calibri"/>
          <w:shd w:val="clear" w:color="auto" w:fill="FFFFFF"/>
        </w:rPr>
        <w:t> </w:t>
      </w:r>
      <w:r>
        <w:rPr>
          <w:shd w:val="clear" w:color="auto" w:fill="FFFFFF"/>
        </w:rPr>
        <w:t xml:space="preserve">million more admissions across borders than works that were not supported. The Europa Cinemas network, supported by this strand and responsible for 40% of tickets sold for non-national European films, increased its geographical coverage by 32% to reach over 750 municipalities. The share of supported European co-productions has increased substantially from 36% under the first creative Europe programme to 84% under the second, significantly higher than the market average for works that are not supported (13.7%). This included an increase from 5% to 30% in co-productions between countries with different capacities between the first and second programmes. Works that were supported during development were more likely to be released than the market average. </w:t>
      </w:r>
    </w:p>
    <w:p w14:paraId="0B4AA40D" w14:textId="77777777" w:rsidR="00D933B7" w:rsidRPr="008C785F" w:rsidRDefault="00D933B7" w:rsidP="00373960">
      <w:pPr>
        <w:pStyle w:val="ListParagraph"/>
        <w:numPr>
          <w:ilvl w:val="0"/>
          <w:numId w:val="9"/>
        </w:numPr>
        <w:spacing w:after="240" w:line="264" w:lineRule="auto"/>
        <w:jc w:val="both"/>
      </w:pPr>
      <w:r>
        <w:t>Under the cross-sectoral strand, the evaluation highlighted the essential role played by the creative Europe desks in the effective operation of the programme. Desks are well regarded and used by beneficiaries for information about the programme, in line with their objective to provide information about support available through the programme and to assist potential beneficiaries in application processes, including applicants with less experience of creative Europe. Regarding initiatives under the cross-sectoral strand implemented in the form of open calls for proposals, the evaluation found that the creative innovation lab has gradually provided added value by funding multidisciplinary projects that address common challenges, in particular reaching wider audiences and monetisation, through the harnessing of digital applications. Similarly, the new news media initiatives responded with high added value to the problems of this sector. The evaluation found that the introduction of market-led instruments into creative Europe in 2017 was very successful. The Cultural and Creative Sectors Guarantee Facility leveraged almost EUR</w:t>
      </w:r>
      <w:r>
        <w:rPr>
          <w:rFonts w:ascii="Calibri" w:hAnsi="Calibri" w:cs="Calibri"/>
        </w:rPr>
        <w:t> </w:t>
      </w:r>
      <w:r>
        <w:t>2</w:t>
      </w:r>
      <w:r>
        <w:rPr>
          <w:rFonts w:ascii="Calibri" w:hAnsi="Calibri" w:cs="Calibri"/>
        </w:rPr>
        <w:t> </w:t>
      </w:r>
      <w:r>
        <w:t>billion in loans and reduced the shortfall in access to debt finance by up to 30%. This line of activity has been developed in 2021-2027 period in the form of MediaInvest.</w:t>
      </w:r>
    </w:p>
    <w:p w14:paraId="70ED45DE" w14:textId="77777777" w:rsidR="00D933B7" w:rsidRPr="003A6575" w:rsidRDefault="00D933B7" w:rsidP="00F72C99">
      <w:pPr>
        <w:pStyle w:val="ListParagraph"/>
        <w:keepNext/>
        <w:keepLines/>
        <w:spacing w:before="360" w:after="0" w:line="240" w:lineRule="auto"/>
        <w:ind w:left="360"/>
        <w:jc w:val="both"/>
        <w:outlineLvl w:val="4"/>
        <w:rPr>
          <w:rFonts w:ascii="EC Square Sans Pro Medium" w:eastAsiaTheme="majorEastAsia" w:hAnsi="EC Square Sans Pro Medium" w:cstheme="majorBidi"/>
          <w:sz w:val="36"/>
          <w:szCs w:val="36"/>
          <w:lang w:eastAsia="en-GB"/>
        </w:rPr>
      </w:pPr>
    </w:p>
    <w:p w14:paraId="599E57F3" w14:textId="77777777" w:rsidR="00D933B7" w:rsidRPr="003A6575" w:rsidRDefault="00D933B7" w:rsidP="00F72C99">
      <w:pPr>
        <w:pStyle w:val="Heading2"/>
        <w:rPr>
          <w:rFonts w:eastAsiaTheme="majorEastAsia"/>
          <w:lang w:eastAsia="en-GB"/>
        </w:rPr>
      </w:pPr>
      <w:r>
        <w:rPr>
          <w:rFonts w:eastAsiaTheme="majorEastAsia"/>
          <w:lang w:eastAsia="en-GB"/>
        </w:rPr>
        <w:t>Contribution to horizontal priorities</w:t>
      </w:r>
    </w:p>
    <w:p w14:paraId="2AA0DA53" w14:textId="77777777" w:rsidR="00D933B7" w:rsidRPr="003A6575"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1"/>
        <w:gridCol w:w="917"/>
        <w:gridCol w:w="918"/>
        <w:gridCol w:w="805"/>
        <w:gridCol w:w="806"/>
        <w:gridCol w:w="809"/>
        <w:gridCol w:w="1212"/>
        <w:gridCol w:w="795"/>
        <w:gridCol w:w="909"/>
        <w:gridCol w:w="907"/>
      </w:tblGrid>
      <w:tr w:rsidR="00D933B7" w:rsidRPr="003A6575" w14:paraId="113E3BA9" w14:textId="77777777">
        <w:trPr>
          <w:trHeight w:val="300"/>
        </w:trPr>
        <w:tc>
          <w:tcPr>
            <w:tcW w:w="1561" w:type="dxa"/>
            <w:tcBorders>
              <w:top w:val="single" w:sz="6" w:space="0" w:color="8C8C8C"/>
              <w:left w:val="nil"/>
              <w:bottom w:val="nil"/>
              <w:right w:val="nil"/>
            </w:tcBorders>
            <w:shd w:val="clear" w:color="auto" w:fill="F2F2F2" w:themeFill="background1" w:themeFillShade="F2"/>
            <w:vAlign w:val="center"/>
            <w:hideMark/>
          </w:tcPr>
          <w:p w14:paraId="77E45BD8"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5"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0EA4686E"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07" w:type="dxa"/>
            <w:gridSpan w:val="2"/>
            <w:tcBorders>
              <w:top w:val="single" w:sz="6" w:space="0" w:color="8C8C8C"/>
              <w:left w:val="single" w:sz="4" w:space="0" w:color="auto"/>
              <w:bottom w:val="nil"/>
              <w:right w:val="nil"/>
            </w:tcBorders>
            <w:shd w:val="clear" w:color="auto" w:fill="F2F2F2" w:themeFill="background1" w:themeFillShade="F2"/>
            <w:vAlign w:val="center"/>
          </w:tcPr>
          <w:p w14:paraId="5446FA48"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41FC9072"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3A6575" w14:paraId="6336B935" w14:textId="77777777">
        <w:trPr>
          <w:trHeight w:val="300"/>
        </w:trPr>
        <w:tc>
          <w:tcPr>
            <w:tcW w:w="1561" w:type="dxa"/>
            <w:tcBorders>
              <w:top w:val="nil"/>
              <w:left w:val="nil"/>
              <w:bottom w:val="single" w:sz="6" w:space="0" w:color="8C8C8C"/>
              <w:right w:val="nil"/>
            </w:tcBorders>
            <w:shd w:val="clear" w:color="auto" w:fill="F2F2F2" w:themeFill="background1" w:themeFillShade="F2"/>
            <w:vAlign w:val="center"/>
            <w:hideMark/>
          </w:tcPr>
          <w:p w14:paraId="1B83787F"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7" w:type="dxa"/>
            <w:tcBorders>
              <w:top w:val="nil"/>
              <w:left w:val="nil"/>
              <w:bottom w:val="single" w:sz="6" w:space="0" w:color="8C8C8C"/>
              <w:right w:val="nil"/>
            </w:tcBorders>
            <w:shd w:val="clear" w:color="auto" w:fill="F2F2F2" w:themeFill="background1" w:themeFillShade="F2"/>
            <w:vAlign w:val="center"/>
            <w:hideMark/>
          </w:tcPr>
          <w:p w14:paraId="1DB25929"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5E133623"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5" w:type="dxa"/>
            <w:tcBorders>
              <w:top w:val="nil"/>
              <w:left w:val="nil"/>
              <w:bottom w:val="single" w:sz="6" w:space="0" w:color="8C8C8C"/>
              <w:right w:val="nil"/>
            </w:tcBorders>
            <w:shd w:val="clear" w:color="auto" w:fill="F2F2F2" w:themeFill="background1" w:themeFillShade="F2"/>
            <w:vAlign w:val="center"/>
            <w:hideMark/>
          </w:tcPr>
          <w:p w14:paraId="2210B80E"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671B4AB"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09" w:type="dxa"/>
            <w:tcBorders>
              <w:top w:val="nil"/>
              <w:left w:val="nil"/>
              <w:bottom w:val="single" w:sz="6" w:space="0" w:color="8C8C8C"/>
              <w:right w:val="single" w:sz="4" w:space="0" w:color="auto"/>
            </w:tcBorders>
            <w:shd w:val="clear" w:color="auto" w:fill="F2F2F2" w:themeFill="background1" w:themeFillShade="F2"/>
            <w:vAlign w:val="center"/>
            <w:hideMark/>
          </w:tcPr>
          <w:p w14:paraId="032CFE2F"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2" w:type="dxa"/>
            <w:tcBorders>
              <w:top w:val="nil"/>
              <w:left w:val="single" w:sz="4" w:space="0" w:color="auto"/>
              <w:bottom w:val="single" w:sz="6" w:space="0" w:color="8C8C8C"/>
              <w:right w:val="nil"/>
            </w:tcBorders>
            <w:shd w:val="clear" w:color="auto" w:fill="F2F2F2" w:themeFill="background1" w:themeFillShade="F2"/>
            <w:vAlign w:val="center"/>
            <w:hideMark/>
          </w:tcPr>
          <w:p w14:paraId="70200080"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5" w:type="dxa"/>
            <w:tcBorders>
              <w:top w:val="nil"/>
              <w:left w:val="nil"/>
              <w:bottom w:val="single" w:sz="6" w:space="0" w:color="8C8C8C"/>
              <w:right w:val="single" w:sz="6" w:space="0" w:color="auto"/>
            </w:tcBorders>
            <w:shd w:val="clear" w:color="auto" w:fill="F2F2F2" w:themeFill="background1" w:themeFillShade="F2"/>
            <w:vAlign w:val="center"/>
            <w:hideMark/>
          </w:tcPr>
          <w:p w14:paraId="16C02DE2"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65ACF990"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37EEE793"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3A6575" w14:paraId="7C574D9D" w14:textId="77777777">
        <w:trPr>
          <w:trHeight w:val="300"/>
        </w:trPr>
        <w:tc>
          <w:tcPr>
            <w:tcW w:w="1561" w:type="dxa"/>
            <w:tcBorders>
              <w:top w:val="nil"/>
              <w:left w:val="nil"/>
              <w:bottom w:val="single" w:sz="6" w:space="0" w:color="8C8C8C"/>
              <w:right w:val="nil"/>
            </w:tcBorders>
            <w:vAlign w:val="center"/>
            <w:hideMark/>
          </w:tcPr>
          <w:p w14:paraId="456C190B" w14:textId="77777777" w:rsidR="00D933B7" w:rsidRPr="003A6575"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7" w:type="dxa"/>
            <w:tcBorders>
              <w:top w:val="nil"/>
              <w:left w:val="nil"/>
              <w:bottom w:val="single" w:sz="6" w:space="0" w:color="8C8C8C"/>
              <w:right w:val="nil"/>
            </w:tcBorders>
            <w:vAlign w:val="center"/>
          </w:tcPr>
          <w:p w14:paraId="5F099F53" w14:textId="77777777" w:rsidR="00D933B7" w:rsidRPr="003A6575" w:rsidRDefault="00D933B7">
            <w:pPr>
              <w:spacing w:after="0" w:line="240" w:lineRule="auto"/>
              <w:jc w:val="center"/>
              <w:textAlignment w:val="baseline"/>
              <w:rPr>
                <w:rFonts w:ascii="Segoe UI" w:hAnsi="Segoe UI" w:cs="Segoe UI"/>
                <w:sz w:val="20"/>
                <w:lang w:eastAsia="en-IE"/>
              </w:rPr>
            </w:pPr>
            <w:r>
              <w:t>80.8</w:t>
            </w:r>
          </w:p>
        </w:tc>
        <w:tc>
          <w:tcPr>
            <w:tcW w:w="918" w:type="dxa"/>
            <w:tcBorders>
              <w:top w:val="nil"/>
              <w:left w:val="nil"/>
              <w:bottom w:val="single" w:sz="6" w:space="0" w:color="8C8C8C"/>
              <w:right w:val="nil"/>
            </w:tcBorders>
            <w:vAlign w:val="center"/>
          </w:tcPr>
          <w:p w14:paraId="0F321550" w14:textId="77777777" w:rsidR="00D933B7" w:rsidRPr="003A6575" w:rsidRDefault="00D933B7">
            <w:pPr>
              <w:spacing w:after="0" w:line="240" w:lineRule="auto"/>
              <w:jc w:val="center"/>
              <w:textAlignment w:val="baseline"/>
              <w:rPr>
                <w:rFonts w:ascii="Segoe UI" w:hAnsi="Segoe UI" w:cs="Segoe UI"/>
                <w:sz w:val="20"/>
                <w:lang w:eastAsia="en-IE"/>
              </w:rPr>
            </w:pPr>
            <w:r>
              <w:t>96.7</w:t>
            </w:r>
          </w:p>
        </w:tc>
        <w:tc>
          <w:tcPr>
            <w:tcW w:w="805" w:type="dxa"/>
            <w:tcBorders>
              <w:top w:val="nil"/>
              <w:left w:val="nil"/>
              <w:bottom w:val="single" w:sz="6" w:space="0" w:color="8C8C8C"/>
              <w:right w:val="nil"/>
            </w:tcBorders>
            <w:vAlign w:val="center"/>
          </w:tcPr>
          <w:p w14:paraId="0F684F98" w14:textId="77777777" w:rsidR="00D933B7" w:rsidRPr="003A6575" w:rsidRDefault="00D933B7">
            <w:pPr>
              <w:spacing w:after="0" w:line="240" w:lineRule="auto"/>
              <w:jc w:val="center"/>
              <w:textAlignment w:val="baseline"/>
              <w:rPr>
                <w:rFonts w:ascii="Segoe UI" w:hAnsi="Segoe UI" w:cs="Segoe UI"/>
                <w:sz w:val="20"/>
                <w:lang w:eastAsia="en-IE"/>
              </w:rPr>
            </w:pPr>
            <w:r>
              <w:t>85.0</w:t>
            </w:r>
          </w:p>
        </w:tc>
        <w:tc>
          <w:tcPr>
            <w:tcW w:w="806" w:type="dxa"/>
            <w:tcBorders>
              <w:top w:val="nil"/>
              <w:left w:val="nil"/>
              <w:bottom w:val="single" w:sz="6" w:space="0" w:color="8C8C8C"/>
              <w:right w:val="nil"/>
            </w:tcBorders>
            <w:vAlign w:val="center"/>
          </w:tcPr>
          <w:p w14:paraId="2FC2302B" w14:textId="77777777" w:rsidR="00D933B7" w:rsidRPr="003A6575" w:rsidRDefault="00D933B7">
            <w:pPr>
              <w:spacing w:after="0" w:line="240" w:lineRule="auto"/>
              <w:jc w:val="center"/>
              <w:textAlignment w:val="baseline"/>
              <w:rPr>
                <w:rFonts w:ascii="Segoe UI" w:hAnsi="Segoe UI" w:cs="Segoe UI"/>
                <w:sz w:val="20"/>
                <w:lang w:eastAsia="en-IE"/>
              </w:rPr>
            </w:pPr>
            <w:r>
              <w:t>105.1</w:t>
            </w:r>
          </w:p>
        </w:tc>
        <w:tc>
          <w:tcPr>
            <w:tcW w:w="809" w:type="dxa"/>
            <w:tcBorders>
              <w:top w:val="nil"/>
              <w:left w:val="nil"/>
              <w:bottom w:val="single" w:sz="6" w:space="0" w:color="8C8C8C"/>
              <w:right w:val="nil"/>
            </w:tcBorders>
            <w:vAlign w:val="center"/>
            <w:hideMark/>
          </w:tcPr>
          <w:p w14:paraId="47BEB311" w14:textId="77777777" w:rsidR="00D933B7" w:rsidRPr="003A6575" w:rsidRDefault="00D933B7">
            <w:pPr>
              <w:spacing w:after="0" w:line="240" w:lineRule="auto"/>
              <w:jc w:val="center"/>
              <w:textAlignment w:val="baseline"/>
              <w:rPr>
                <w:rFonts w:ascii="Segoe UI" w:hAnsi="Segoe UI" w:cs="Segoe UI"/>
                <w:sz w:val="20"/>
                <w:lang w:eastAsia="en-IE"/>
              </w:rPr>
            </w:pPr>
            <w:r>
              <w:t>67.1</w:t>
            </w:r>
          </w:p>
        </w:tc>
        <w:tc>
          <w:tcPr>
            <w:tcW w:w="1212" w:type="dxa"/>
            <w:tcBorders>
              <w:top w:val="nil"/>
              <w:left w:val="nil"/>
              <w:bottom w:val="single" w:sz="6" w:space="0" w:color="8C8C8C"/>
              <w:right w:val="nil"/>
            </w:tcBorders>
            <w:vAlign w:val="center"/>
            <w:hideMark/>
          </w:tcPr>
          <w:p w14:paraId="79E87E05" w14:textId="77777777" w:rsidR="00D933B7" w:rsidRPr="003A6575" w:rsidRDefault="00D933B7">
            <w:pPr>
              <w:spacing w:after="0" w:line="240" w:lineRule="auto"/>
              <w:jc w:val="center"/>
              <w:textAlignment w:val="baseline"/>
              <w:rPr>
                <w:rFonts w:ascii="Segoe UI" w:hAnsi="Segoe UI" w:cs="Segoe UI"/>
                <w:sz w:val="20"/>
                <w:lang w:eastAsia="en-IE"/>
              </w:rPr>
            </w:pPr>
          </w:p>
        </w:tc>
        <w:tc>
          <w:tcPr>
            <w:tcW w:w="795" w:type="dxa"/>
            <w:tcBorders>
              <w:top w:val="nil"/>
              <w:left w:val="nil"/>
              <w:bottom w:val="single" w:sz="6" w:space="0" w:color="8C8C8C"/>
              <w:right w:val="nil"/>
            </w:tcBorders>
            <w:vAlign w:val="center"/>
            <w:hideMark/>
          </w:tcPr>
          <w:p w14:paraId="673786C4" w14:textId="77777777" w:rsidR="00D933B7" w:rsidRPr="003A6575" w:rsidRDefault="00D933B7">
            <w:pPr>
              <w:spacing w:after="0" w:line="240" w:lineRule="auto"/>
              <w:jc w:val="center"/>
              <w:textAlignment w:val="baseline"/>
              <w:rPr>
                <w:rFonts w:ascii="Segoe UI" w:hAnsi="Segoe UI" w:cs="Segoe UI"/>
                <w:sz w:val="20"/>
                <w:lang w:eastAsia="en-IE"/>
              </w:rPr>
            </w:pPr>
          </w:p>
        </w:tc>
        <w:tc>
          <w:tcPr>
            <w:tcW w:w="909" w:type="dxa"/>
            <w:tcBorders>
              <w:top w:val="nil"/>
              <w:left w:val="nil"/>
              <w:bottom w:val="single" w:sz="6" w:space="0" w:color="8C8C8C"/>
              <w:right w:val="nil"/>
            </w:tcBorders>
            <w:vAlign w:val="center"/>
            <w:hideMark/>
          </w:tcPr>
          <w:p w14:paraId="5839FE45" w14:textId="77777777" w:rsidR="00D933B7" w:rsidRPr="003A6575" w:rsidRDefault="00D933B7">
            <w:pPr>
              <w:spacing w:after="0" w:line="240" w:lineRule="auto"/>
              <w:jc w:val="center"/>
              <w:textAlignment w:val="baseline"/>
              <w:rPr>
                <w:rFonts w:ascii="Segoe UI" w:hAnsi="Segoe UI" w:cs="Segoe UI"/>
                <w:sz w:val="20"/>
                <w:lang w:eastAsia="en-IE"/>
              </w:rPr>
            </w:pPr>
            <w:r>
              <w:t>434.7</w:t>
            </w:r>
          </w:p>
        </w:tc>
        <w:tc>
          <w:tcPr>
            <w:tcW w:w="907" w:type="dxa"/>
            <w:tcBorders>
              <w:top w:val="nil"/>
              <w:left w:val="nil"/>
              <w:bottom w:val="single" w:sz="6" w:space="0" w:color="8C8C8C"/>
              <w:right w:val="nil"/>
            </w:tcBorders>
            <w:vAlign w:val="center"/>
            <w:hideMark/>
          </w:tcPr>
          <w:p w14:paraId="43DC7A94" w14:textId="77777777" w:rsidR="00D933B7" w:rsidRPr="003A6575" w:rsidRDefault="00D933B7">
            <w:pPr>
              <w:spacing w:after="0" w:line="240" w:lineRule="auto"/>
              <w:jc w:val="center"/>
              <w:textAlignment w:val="baseline"/>
              <w:rPr>
                <w:rFonts w:ascii="Segoe UI" w:hAnsi="Segoe UI" w:cs="Segoe UI"/>
                <w:sz w:val="20"/>
                <w:lang w:eastAsia="en-IE"/>
              </w:rPr>
            </w:pPr>
            <w:r>
              <w:t>17.1%</w:t>
            </w:r>
          </w:p>
        </w:tc>
      </w:tr>
    </w:tbl>
    <w:p w14:paraId="3C4975AC" w14:textId="77777777" w:rsidR="00D933B7" w:rsidRPr="003A6575" w:rsidRDefault="00D933B7" w:rsidP="00D933B7">
      <w:pPr>
        <w:spacing w:line="259" w:lineRule="auto"/>
        <w:rPr>
          <w:lang w:eastAsia="en-GB"/>
        </w:rPr>
      </w:pPr>
    </w:p>
    <w:p w14:paraId="69342837" w14:textId="77777777" w:rsidR="00D933B7" w:rsidRPr="003A6575" w:rsidRDefault="00D933B7" w:rsidP="00373960">
      <w:pPr>
        <w:pStyle w:val="ListParagraph"/>
        <w:numPr>
          <w:ilvl w:val="0"/>
          <w:numId w:val="9"/>
        </w:numPr>
        <w:spacing w:line="259" w:lineRule="auto"/>
        <w:rPr>
          <w:lang w:eastAsia="en-GB"/>
        </w:rPr>
      </w:pPr>
      <w:r>
        <w:rPr>
          <w:lang w:eastAsia="en-GB"/>
        </w:rPr>
        <w:t xml:space="preserve">In the 2021-2027 programme, ecological concerns are taken into account in the design and implementation of all funded projects, as a cross-cutting issue, in order to reduce their impact on the environment. The programme does not directly support climate mitigation initiatives; however, environmental sustainability remains one of the priorities of the programme and is referred to in all of its calls. </w:t>
      </w:r>
    </w:p>
    <w:p w14:paraId="10F7B2EE" w14:textId="77777777" w:rsidR="00D933B7" w:rsidRPr="003A6575" w:rsidRDefault="00D933B7" w:rsidP="00373960">
      <w:pPr>
        <w:pStyle w:val="ListParagraph"/>
        <w:numPr>
          <w:ilvl w:val="0"/>
          <w:numId w:val="9"/>
        </w:numPr>
        <w:spacing w:line="259" w:lineRule="auto"/>
        <w:rPr>
          <w:lang w:eastAsia="en-GB"/>
        </w:rPr>
      </w:pPr>
      <w:r>
        <w:rPr>
          <w:lang w:eastAsia="en-GB"/>
        </w:rPr>
        <w:t xml:space="preserve">In 2025, the Commission continued looking into ways to introduce environmental, sustainable, and proportional measures effectively and efficiently in creative Europe actions, addressing the objectives of the European Green Deal, while respecting the core values of the programme. A new document focused on the quality assessment of green aspects in creative Europe (culture strand) projects was published. This document offers valuable guidance for both applicants and evaluators, covering key concepts, essential questions, and basis to assess environmental sustainability aspects included in projects. The work of the network of greening contact points among the creative Europe desks (culture strand only) set up in 2023 continued in 2025 as well, offering capacity building and exchanges of ideas and good greening practices. </w:t>
      </w:r>
    </w:p>
    <w:p w14:paraId="09980BFD" w14:textId="77777777" w:rsidR="00D933B7" w:rsidRPr="003A6575" w:rsidRDefault="00D933B7" w:rsidP="00373960">
      <w:pPr>
        <w:pStyle w:val="ListParagraph"/>
        <w:numPr>
          <w:ilvl w:val="0"/>
          <w:numId w:val="9"/>
        </w:numPr>
        <w:spacing w:line="259" w:lineRule="auto"/>
        <w:rPr>
          <w:lang w:eastAsia="en-GB"/>
        </w:rPr>
      </w:pPr>
      <w:r>
        <w:rPr>
          <w:lang w:eastAsia="en-GB"/>
        </w:rPr>
        <w:t>The culture strand continued to play a crucial role in building attitudes to tackle the climate challenge by integrating sustainability into the cultural and creative sectors: in 2025, a new consortium has been selected, following the Music Moves Europe call on greening of the music sector, and will start as from January 2026 working to address the sector’s environmental footprint, conducting research, building capacity and providing financial support for green innovation.</w:t>
      </w:r>
    </w:p>
    <w:p w14:paraId="29108CE1" w14:textId="77777777" w:rsidR="00D933B7" w:rsidRPr="003A6575" w:rsidRDefault="00D933B7" w:rsidP="00373960">
      <w:pPr>
        <w:pStyle w:val="ListParagraph"/>
        <w:numPr>
          <w:ilvl w:val="0"/>
          <w:numId w:val="9"/>
        </w:numPr>
        <w:spacing w:line="259" w:lineRule="auto"/>
        <w:rPr>
          <w:lang w:eastAsia="en-GB"/>
        </w:rPr>
      </w:pPr>
      <w:r>
        <w:rPr>
          <w:lang w:eastAsia="en-GB"/>
        </w:rPr>
        <w:t>Media and cross-sectoral strands: almost all proposals submitted within the media strand are requested to provide a strategy to improve the greening of the industry (except for two actions where this is not applicable). Changes implemented in the markets and networks action and the media 360° action meant that supported events (49 yearly) had to start the process of obtaining sustainability certification. A focus on greening was also proposed in the talent and skills action, in order to improve greening skills within the audiovisual industry. 14/25 training projects supported in 2025 included a greening component.</w:t>
      </w:r>
    </w:p>
    <w:p w14:paraId="7AF94E67" w14:textId="77777777" w:rsidR="00D933B7" w:rsidRPr="003A6575" w:rsidRDefault="00D933B7" w:rsidP="00373960">
      <w:pPr>
        <w:pStyle w:val="ListParagraph"/>
        <w:numPr>
          <w:ilvl w:val="0"/>
          <w:numId w:val="9"/>
        </w:numPr>
        <w:spacing w:line="259" w:lineRule="auto"/>
        <w:rPr>
          <w:lang w:eastAsia="en-GB"/>
        </w:rPr>
      </w:pPr>
      <w:r>
        <w:rPr>
          <w:lang w:eastAsia="en-GB"/>
        </w:rPr>
        <w:t xml:space="preserve">In 2024, the Commission procured a European carbon calculator to standardise and compare carbon dioxide measurement in audiovisual productions across the Member States. The Media Carbon Calculator was officially launched in November 2025. It is free for use to audiovisual producers and greening consultants in all Member States and complements existing national calculators through a ‘plug-in’ approach. Following a six-month beta-testing phase, outreach activities have been organised with producers, existing calculators and stakeholders, involving over 500 industry professionals across the Member States. </w:t>
      </w:r>
    </w:p>
    <w:p w14:paraId="4941CE3D" w14:textId="77777777" w:rsidR="00D933B7" w:rsidRPr="003A6575" w:rsidRDefault="00D933B7" w:rsidP="00373960">
      <w:pPr>
        <w:pStyle w:val="ListParagraph"/>
        <w:numPr>
          <w:ilvl w:val="0"/>
          <w:numId w:val="9"/>
        </w:numPr>
        <w:spacing w:line="259" w:lineRule="auto"/>
        <w:rPr>
          <w:lang w:eastAsia="en-GB"/>
        </w:rPr>
      </w:pPr>
      <w:r>
        <w:rPr>
          <w:lang w:eastAsia="en-GB"/>
        </w:rPr>
        <w:t xml:space="preserve">The programme will step up its action in the years to come to support climate mitigation in the design of its annual work programmes. </w:t>
      </w:r>
    </w:p>
    <w:p w14:paraId="7C91C7B5" w14:textId="77777777" w:rsidR="00D933B7" w:rsidRPr="003A6575" w:rsidRDefault="00D933B7" w:rsidP="00373960">
      <w:pPr>
        <w:pStyle w:val="ListParagraph"/>
        <w:numPr>
          <w:ilvl w:val="0"/>
          <w:numId w:val="9"/>
        </w:numPr>
        <w:spacing w:line="259" w:lineRule="auto"/>
        <w:rPr>
          <w:lang w:eastAsia="en-GB"/>
        </w:rPr>
      </w:pPr>
      <w:r>
        <w:rPr>
          <w:lang w:eastAsia="en-GB"/>
        </w:rPr>
        <w:t xml:space="preserve">The yearly contribution to climate objectives is based on beneficiary organisations’ applications for funding for projects with climate-related topics. </w:t>
      </w:r>
    </w:p>
    <w:p w14:paraId="7FA76AE1" w14:textId="77777777" w:rsidR="00D933B7" w:rsidRPr="003A6575" w:rsidRDefault="00D933B7" w:rsidP="00373960">
      <w:pPr>
        <w:pStyle w:val="ListParagraph"/>
        <w:numPr>
          <w:ilvl w:val="0"/>
          <w:numId w:val="9"/>
        </w:numPr>
        <w:spacing w:line="259" w:lineRule="auto"/>
        <w:rPr>
          <w:b/>
          <w:bCs/>
        </w:rPr>
      </w:pPr>
      <w:r>
        <w:rPr>
          <w:b/>
          <w:bCs/>
        </w:rPr>
        <w:br w:type="page"/>
      </w:r>
    </w:p>
    <w:p w14:paraId="54BC2AF4" w14:textId="77777777" w:rsidR="00D933B7" w:rsidRPr="003A6575" w:rsidRDefault="00D933B7" w:rsidP="00D933B7">
      <w:pPr>
        <w:keepNext/>
        <w:keepLines/>
        <w:spacing w:after="0" w:line="240" w:lineRule="auto"/>
        <w:outlineLvl w:val="4"/>
        <w:rPr>
          <w:b/>
          <w:bCs/>
          <w:sz w:val="2"/>
          <w:szCs w:val="2"/>
        </w:rPr>
      </w:pPr>
    </w:p>
    <w:p w14:paraId="51C8BE29" w14:textId="77777777" w:rsidR="00D933B7" w:rsidRPr="003A6575" w:rsidRDefault="00D933B7" w:rsidP="00D933B7">
      <w:pPr>
        <w:keepNext/>
        <w:keepLines/>
        <w:spacing w:line="240" w:lineRule="auto"/>
        <w:outlineLvl w:val="4"/>
        <w:rPr>
          <w:b/>
          <w:bCs/>
        </w:rPr>
      </w:pPr>
    </w:p>
    <w:p w14:paraId="1D341DD6" w14:textId="77777777" w:rsidR="00D933B7" w:rsidRPr="003A6575"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3A6575" w14:paraId="7AAD14EE"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736966A4"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2D93A1DB"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13B52734"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27ADA4CC"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4B97F4B5"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1F93B25A" w14:textId="77777777" w:rsidR="00D933B7" w:rsidRPr="003A6575"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002DDE12"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3A6575" w14:paraId="61ACDAFD" w14:textId="77777777">
        <w:trPr>
          <w:trHeight w:val="300"/>
        </w:trPr>
        <w:tc>
          <w:tcPr>
            <w:tcW w:w="895" w:type="dxa"/>
            <w:tcBorders>
              <w:top w:val="nil"/>
              <w:left w:val="nil"/>
              <w:bottom w:val="single" w:sz="6" w:space="0" w:color="8C8C8C"/>
              <w:right w:val="nil"/>
            </w:tcBorders>
            <w:vAlign w:val="center"/>
            <w:hideMark/>
          </w:tcPr>
          <w:p w14:paraId="5D08D7BC"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37493777"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24.4</w:t>
            </w:r>
          </w:p>
        </w:tc>
        <w:tc>
          <w:tcPr>
            <w:tcW w:w="1513" w:type="dxa"/>
            <w:tcBorders>
              <w:top w:val="nil"/>
              <w:left w:val="nil"/>
              <w:bottom w:val="single" w:sz="6" w:space="0" w:color="8C8C8C"/>
              <w:right w:val="nil"/>
            </w:tcBorders>
            <w:hideMark/>
          </w:tcPr>
          <w:p w14:paraId="0EE1A6DA"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21.4</w:t>
            </w:r>
          </w:p>
        </w:tc>
        <w:tc>
          <w:tcPr>
            <w:tcW w:w="1443" w:type="dxa"/>
            <w:tcBorders>
              <w:top w:val="nil"/>
              <w:left w:val="nil"/>
              <w:bottom w:val="single" w:sz="6" w:space="0" w:color="8C8C8C"/>
              <w:right w:val="nil"/>
            </w:tcBorders>
            <w:hideMark/>
          </w:tcPr>
          <w:p w14:paraId="01CAABC7"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15.3</w:t>
            </w:r>
          </w:p>
        </w:tc>
        <w:tc>
          <w:tcPr>
            <w:tcW w:w="1443" w:type="dxa"/>
            <w:tcBorders>
              <w:top w:val="nil"/>
              <w:left w:val="nil"/>
              <w:bottom w:val="single" w:sz="6" w:space="0" w:color="8C8C8C"/>
              <w:right w:val="nil"/>
            </w:tcBorders>
            <w:hideMark/>
          </w:tcPr>
          <w:p w14:paraId="572C95B5"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147.8</w:t>
            </w:r>
          </w:p>
        </w:tc>
        <w:tc>
          <w:tcPr>
            <w:tcW w:w="1332" w:type="dxa"/>
            <w:tcBorders>
              <w:top w:val="nil"/>
              <w:left w:val="nil"/>
              <w:bottom w:val="single" w:sz="6" w:space="0" w:color="8C8C8C"/>
              <w:right w:val="nil"/>
            </w:tcBorders>
          </w:tcPr>
          <w:p w14:paraId="6478253C"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64.2</w:t>
            </w:r>
          </w:p>
        </w:tc>
        <w:tc>
          <w:tcPr>
            <w:tcW w:w="1453" w:type="dxa"/>
            <w:tcBorders>
              <w:top w:val="nil"/>
              <w:left w:val="nil"/>
              <w:bottom w:val="single" w:sz="6" w:space="0" w:color="8C8C8C"/>
              <w:right w:val="nil"/>
            </w:tcBorders>
            <w:hideMark/>
          </w:tcPr>
          <w:p w14:paraId="70394F87"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273.1</w:t>
            </w:r>
          </w:p>
        </w:tc>
      </w:tr>
      <w:tr w:rsidR="00D933B7" w:rsidRPr="003A6575" w14:paraId="61364138" w14:textId="77777777">
        <w:trPr>
          <w:trHeight w:val="300"/>
        </w:trPr>
        <w:tc>
          <w:tcPr>
            <w:tcW w:w="895" w:type="dxa"/>
            <w:tcBorders>
              <w:top w:val="nil"/>
              <w:left w:val="nil"/>
              <w:bottom w:val="single" w:sz="6" w:space="0" w:color="8C8C8C"/>
              <w:right w:val="nil"/>
            </w:tcBorders>
            <w:vAlign w:val="center"/>
            <w:hideMark/>
          </w:tcPr>
          <w:p w14:paraId="3F59F9F2"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79D6912D"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378C6A80"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20DE93C8"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15D82CFC"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21428468"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0FDE60DA"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r>
      <w:tr w:rsidR="00D933B7" w:rsidRPr="003A6575" w14:paraId="5BBFC1C7" w14:textId="77777777">
        <w:trPr>
          <w:trHeight w:val="300"/>
        </w:trPr>
        <w:tc>
          <w:tcPr>
            <w:tcW w:w="895" w:type="dxa"/>
            <w:tcBorders>
              <w:top w:val="nil"/>
              <w:left w:val="nil"/>
              <w:bottom w:val="single" w:sz="6" w:space="0" w:color="8C8C8C"/>
              <w:right w:val="nil"/>
            </w:tcBorders>
            <w:vAlign w:val="center"/>
            <w:hideMark/>
          </w:tcPr>
          <w:p w14:paraId="7970D9C2"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795ECE33"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45197BEE"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7DB4279C"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036076D3"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26BB268A"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74C24436"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0.0</w:t>
            </w:r>
          </w:p>
        </w:tc>
      </w:tr>
      <w:tr w:rsidR="00D933B7" w:rsidRPr="003A6575" w14:paraId="0F265B64" w14:textId="77777777">
        <w:trPr>
          <w:trHeight w:val="300"/>
        </w:trPr>
        <w:tc>
          <w:tcPr>
            <w:tcW w:w="895" w:type="dxa"/>
            <w:tcBorders>
              <w:top w:val="nil"/>
              <w:left w:val="nil"/>
              <w:bottom w:val="single" w:sz="4" w:space="0" w:color="7F7F7F" w:themeColor="text1" w:themeTint="80"/>
              <w:right w:val="nil"/>
            </w:tcBorders>
            <w:vAlign w:val="center"/>
            <w:hideMark/>
          </w:tcPr>
          <w:p w14:paraId="6679DA5D" w14:textId="77777777" w:rsidR="00D933B7" w:rsidRPr="003A6575"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6BBB1147"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282.0</w:t>
            </w:r>
          </w:p>
        </w:tc>
        <w:tc>
          <w:tcPr>
            <w:tcW w:w="1513" w:type="dxa"/>
            <w:tcBorders>
              <w:top w:val="nil"/>
              <w:left w:val="nil"/>
              <w:bottom w:val="single" w:sz="4" w:space="0" w:color="7F7F7F" w:themeColor="text1" w:themeTint="80"/>
              <w:right w:val="nil"/>
            </w:tcBorders>
            <w:hideMark/>
          </w:tcPr>
          <w:p w14:paraId="0292B56D"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385.1</w:t>
            </w:r>
          </w:p>
        </w:tc>
        <w:tc>
          <w:tcPr>
            <w:tcW w:w="1443" w:type="dxa"/>
            <w:tcBorders>
              <w:top w:val="nil"/>
              <w:left w:val="nil"/>
              <w:bottom w:val="single" w:sz="4" w:space="0" w:color="7F7F7F" w:themeColor="text1" w:themeTint="80"/>
              <w:right w:val="nil"/>
            </w:tcBorders>
            <w:hideMark/>
          </w:tcPr>
          <w:p w14:paraId="5146C7FA"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317.5</w:t>
            </w:r>
          </w:p>
        </w:tc>
        <w:tc>
          <w:tcPr>
            <w:tcW w:w="1443" w:type="dxa"/>
            <w:tcBorders>
              <w:top w:val="nil"/>
              <w:left w:val="nil"/>
              <w:bottom w:val="single" w:sz="4" w:space="0" w:color="7F7F7F" w:themeColor="text1" w:themeTint="80"/>
              <w:right w:val="nil"/>
            </w:tcBorders>
            <w:hideMark/>
          </w:tcPr>
          <w:p w14:paraId="23729033" w14:textId="77777777" w:rsidR="00D933B7" w:rsidRPr="003A6575" w:rsidRDefault="00D933B7">
            <w:pPr>
              <w:spacing w:after="0" w:line="240" w:lineRule="auto"/>
              <w:jc w:val="center"/>
              <w:textAlignment w:val="baseline"/>
              <w:rPr>
                <w:rFonts w:ascii="Segoe UI" w:hAnsi="Segoe UI" w:cs="Segoe UI"/>
                <w:sz w:val="20"/>
                <w:lang w:eastAsia="en-IE"/>
              </w:rPr>
            </w:pPr>
            <w:r>
              <w:t xml:space="preserve"> 187.0</w:t>
            </w:r>
          </w:p>
        </w:tc>
        <w:tc>
          <w:tcPr>
            <w:tcW w:w="1332" w:type="dxa"/>
            <w:tcBorders>
              <w:top w:val="nil"/>
              <w:left w:val="nil"/>
              <w:bottom w:val="single" w:sz="4" w:space="0" w:color="7F7F7F" w:themeColor="text1" w:themeTint="80"/>
              <w:right w:val="nil"/>
            </w:tcBorders>
          </w:tcPr>
          <w:p w14:paraId="7D12BEDA"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288.0</w:t>
            </w:r>
          </w:p>
        </w:tc>
        <w:tc>
          <w:tcPr>
            <w:tcW w:w="1453" w:type="dxa"/>
            <w:tcBorders>
              <w:top w:val="nil"/>
              <w:left w:val="nil"/>
              <w:bottom w:val="single" w:sz="4" w:space="0" w:color="7F7F7F" w:themeColor="text1" w:themeTint="80"/>
              <w:right w:val="nil"/>
            </w:tcBorders>
            <w:hideMark/>
          </w:tcPr>
          <w:p w14:paraId="5330B897" w14:textId="77777777" w:rsidR="00D933B7" w:rsidRPr="003A6575" w:rsidRDefault="00D933B7">
            <w:pPr>
              <w:spacing w:after="0" w:line="240" w:lineRule="auto"/>
              <w:jc w:val="center"/>
              <w:textAlignment w:val="baseline"/>
              <w:rPr>
                <w:rFonts w:ascii="Segoe UI" w:hAnsi="Segoe UI" w:cs="Segoe UI"/>
                <w:sz w:val="20"/>
                <w:lang w:eastAsia="en-IE"/>
              </w:rPr>
            </w:pPr>
            <w:r>
              <w:t>1 459.6</w:t>
            </w:r>
          </w:p>
        </w:tc>
      </w:tr>
      <w:tr w:rsidR="00D933B7" w:rsidRPr="003A6575" w14:paraId="22E516EB"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4D8CB955" w14:textId="77777777" w:rsidR="00D933B7" w:rsidRPr="003A6575"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2AAEDFF3"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306.4</w:t>
            </w:r>
          </w:p>
        </w:tc>
        <w:tc>
          <w:tcPr>
            <w:tcW w:w="1513" w:type="dxa"/>
            <w:tcBorders>
              <w:top w:val="single" w:sz="4" w:space="0" w:color="7F7F7F" w:themeColor="text1" w:themeTint="80"/>
              <w:left w:val="nil"/>
              <w:bottom w:val="single" w:sz="6" w:space="0" w:color="8C8C8C"/>
              <w:right w:val="nil"/>
            </w:tcBorders>
          </w:tcPr>
          <w:p w14:paraId="11D2409A"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406.5</w:t>
            </w:r>
          </w:p>
        </w:tc>
        <w:tc>
          <w:tcPr>
            <w:tcW w:w="1443" w:type="dxa"/>
            <w:tcBorders>
              <w:top w:val="single" w:sz="4" w:space="0" w:color="7F7F7F" w:themeColor="text1" w:themeTint="80"/>
              <w:left w:val="nil"/>
              <w:bottom w:val="single" w:sz="6" w:space="0" w:color="8C8C8C"/>
              <w:right w:val="nil"/>
            </w:tcBorders>
          </w:tcPr>
          <w:p w14:paraId="4A0506D2"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332.8</w:t>
            </w:r>
          </w:p>
        </w:tc>
        <w:tc>
          <w:tcPr>
            <w:tcW w:w="1443" w:type="dxa"/>
            <w:tcBorders>
              <w:top w:val="single" w:sz="4" w:space="0" w:color="7F7F7F" w:themeColor="text1" w:themeTint="80"/>
              <w:left w:val="nil"/>
              <w:bottom w:val="single" w:sz="6" w:space="0" w:color="8C8C8C"/>
              <w:right w:val="nil"/>
            </w:tcBorders>
          </w:tcPr>
          <w:p w14:paraId="3DE38CF1"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334.8</w:t>
            </w:r>
          </w:p>
        </w:tc>
        <w:tc>
          <w:tcPr>
            <w:tcW w:w="1332" w:type="dxa"/>
            <w:tcBorders>
              <w:top w:val="single" w:sz="4" w:space="0" w:color="7F7F7F" w:themeColor="text1" w:themeTint="80"/>
              <w:left w:val="nil"/>
              <w:bottom w:val="single" w:sz="6" w:space="0" w:color="8C8C8C"/>
              <w:right w:val="nil"/>
            </w:tcBorders>
          </w:tcPr>
          <w:p w14:paraId="5DA2CD8B" w14:textId="77777777" w:rsidR="00D933B7" w:rsidRPr="003A6575" w:rsidRDefault="00D933B7">
            <w:pPr>
              <w:spacing w:after="0" w:line="240" w:lineRule="auto"/>
              <w:jc w:val="center"/>
              <w:textAlignment w:val="baseline"/>
              <w:rPr>
                <w:rFonts w:ascii="Calibri" w:hAnsi="Calibri" w:cs="Calibri"/>
                <w:color w:val="000000"/>
                <w:sz w:val="20"/>
                <w:lang w:eastAsia="en-IE"/>
              </w:rPr>
            </w:pPr>
            <w:r>
              <w:t xml:space="preserve"> 352.2</w:t>
            </w:r>
          </w:p>
        </w:tc>
        <w:tc>
          <w:tcPr>
            <w:tcW w:w="1453" w:type="dxa"/>
            <w:tcBorders>
              <w:top w:val="single" w:sz="4" w:space="0" w:color="7F7F7F" w:themeColor="text1" w:themeTint="80"/>
              <w:left w:val="nil"/>
              <w:bottom w:val="single" w:sz="6" w:space="0" w:color="8C8C8C"/>
              <w:right w:val="nil"/>
            </w:tcBorders>
          </w:tcPr>
          <w:p w14:paraId="49B43F16" w14:textId="77777777" w:rsidR="00D933B7" w:rsidRPr="003A6575" w:rsidRDefault="00D933B7">
            <w:pPr>
              <w:spacing w:after="0" w:line="240" w:lineRule="auto"/>
              <w:jc w:val="center"/>
              <w:textAlignment w:val="baseline"/>
              <w:rPr>
                <w:rFonts w:ascii="Calibri" w:hAnsi="Calibri" w:cs="Calibri"/>
                <w:color w:val="000000"/>
                <w:sz w:val="20"/>
                <w:lang w:eastAsia="en-IE"/>
              </w:rPr>
            </w:pPr>
            <w:r>
              <w:t>1 732.7</w:t>
            </w:r>
          </w:p>
        </w:tc>
      </w:tr>
    </w:tbl>
    <w:p w14:paraId="49AD0CBD" w14:textId="77777777" w:rsidR="00D933B7" w:rsidRPr="003A6575" w:rsidRDefault="00D933B7" w:rsidP="00D933B7">
      <w:pPr>
        <w:pStyle w:val="ListParagraph"/>
        <w:ind w:left="360"/>
        <w:rPr>
          <w:lang w:eastAsia="en-GB"/>
        </w:rPr>
      </w:pPr>
    </w:p>
    <w:p w14:paraId="0ECE808F" w14:textId="77777777" w:rsidR="00D933B7" w:rsidRPr="003A6575" w:rsidRDefault="00D933B7" w:rsidP="00373960">
      <w:pPr>
        <w:pStyle w:val="ListParagraph"/>
        <w:numPr>
          <w:ilvl w:val="0"/>
          <w:numId w:val="67"/>
        </w:numPr>
        <w:spacing w:after="240" w:line="264" w:lineRule="auto"/>
        <w:ind w:left="426" w:hanging="426"/>
        <w:rPr>
          <w:lang w:eastAsia="en-GB"/>
        </w:rPr>
      </w:pPr>
      <w:r>
        <w:rPr>
          <w:lang w:eastAsia="en-GB"/>
        </w:rPr>
        <w:t>Under the programme, special attention is given to applications presenting adequate strategies to ensure gender balance, a cross-cutting priority in all strands as of the 2021 annual work programme.</w:t>
      </w:r>
    </w:p>
    <w:p w14:paraId="2326B5E2" w14:textId="77777777" w:rsidR="00D933B7" w:rsidRPr="003A6575" w:rsidRDefault="00D933B7" w:rsidP="00373960">
      <w:pPr>
        <w:pStyle w:val="ListParagraph"/>
        <w:numPr>
          <w:ilvl w:val="0"/>
          <w:numId w:val="67"/>
        </w:numPr>
        <w:spacing w:after="240" w:line="264" w:lineRule="auto"/>
        <w:ind w:left="426" w:hanging="426"/>
        <w:rPr>
          <w:lang w:eastAsia="en-GB"/>
        </w:rPr>
      </w:pPr>
      <w:r>
        <w:rPr>
          <w:lang w:eastAsia="en-GB"/>
        </w:rPr>
        <w:t>The culture strand is anchored in policy development and EU policy cooperation in the field of culture, in line with the 2018 new European agenda for culture, the 2019-2022 Council work plan for culture and the culture compass for Europe, the new overarching strategic framework aimed at giving direction, coherence, and ambition to EU cultural policy, adopted by the College in November 2025.The programme mainstreams inclusion and diversity, and supports the 2020-2025 gender equality strategy. Special attention is given to applications presenting adequate strategies to ensure gender balance, inclusion, diversity and representativeness. Many projects aim at strengthening gender equality in cultural and creative projects, including mentorships or sector-specific evaluations. These projects and their results are shared through programme supported networks. Furthermore, the cooperation scheme includes an inclusiveness priority encouraging projects to focus on gender issues: explore, test and disseminate innovative gender equality practices.</w:t>
      </w:r>
    </w:p>
    <w:p w14:paraId="1F1C60F7" w14:textId="77777777" w:rsidR="00D933B7" w:rsidRPr="003A6575" w:rsidRDefault="00D933B7" w:rsidP="00373960">
      <w:pPr>
        <w:pStyle w:val="ListParagraph"/>
        <w:numPr>
          <w:ilvl w:val="0"/>
          <w:numId w:val="67"/>
        </w:numPr>
        <w:spacing w:after="240" w:line="264" w:lineRule="auto"/>
        <w:ind w:left="426" w:hanging="426"/>
        <w:rPr>
          <w:lang w:eastAsia="en-GB"/>
        </w:rPr>
      </w:pPr>
      <w:r>
        <w:rPr>
          <w:lang w:eastAsia="en-GB"/>
        </w:rPr>
        <w:t>For the media and cross-sectoral strands, the 2021-2027 strategy of the audiovisual sector envisages policy development by including gender activities in all actions. Its focus has moved from gender alone to a broader concept of diversity. Since 2021, the media strand has encouraged companies to include gender and inclusiveness strategies, and the 2021-2022 evaluations show that almost all applicants have applied this. Applicants are requested to show actions to support diversity and gender equality. Since 2022, the training scheme includes a module targeting women, based on capacity building and mentoring opportunities.</w:t>
      </w:r>
    </w:p>
    <w:p w14:paraId="1EC0B09C" w14:textId="77777777" w:rsidR="00D933B7" w:rsidRPr="003A6575" w:rsidRDefault="00D933B7" w:rsidP="00373960">
      <w:pPr>
        <w:pStyle w:val="ListParagraph"/>
        <w:numPr>
          <w:ilvl w:val="0"/>
          <w:numId w:val="67"/>
        </w:numPr>
        <w:spacing w:after="240" w:line="264" w:lineRule="auto"/>
        <w:ind w:left="426" w:hanging="426"/>
        <w:rPr>
          <w:lang w:eastAsia="en-GB"/>
        </w:rPr>
      </w:pPr>
      <w:r>
        <w:rPr>
          <w:lang w:eastAsia="en-GB"/>
        </w:rPr>
        <w:t>Due to the specificities of the programme, it is not possible to fully discern gender contribution from voted budget implementation commitments only for the years 2021-2023. The split presented in the table above represents a pro-rata repartition based on the score proportions of the total implementation included in the relevant annual work programmes. This total of EUR</w:t>
      </w:r>
      <w:r>
        <w:rPr>
          <w:rFonts w:ascii="Calibri" w:hAnsi="Calibri" w:cs="Calibri"/>
          <w:lang w:eastAsia="en-GB"/>
        </w:rPr>
        <w:t> </w:t>
      </w:r>
      <w:r>
        <w:rPr>
          <w:lang w:eastAsia="en-GB"/>
        </w:rPr>
        <w:t>61.1</w:t>
      </w:r>
      <w:r>
        <w:rPr>
          <w:rFonts w:ascii="Calibri" w:hAnsi="Calibri" w:cs="Calibri"/>
          <w:lang w:eastAsia="en-GB"/>
        </w:rPr>
        <w:t> </w:t>
      </w:r>
      <w:r>
        <w:rPr>
          <w:lang w:eastAsia="en-GB"/>
        </w:rPr>
        <w:t>million includes administrative credits on top of the voted budget implementation.</w:t>
      </w:r>
    </w:p>
    <w:p w14:paraId="61441215" w14:textId="77777777" w:rsidR="00D933B7" w:rsidRPr="003A6575" w:rsidRDefault="00D933B7" w:rsidP="00373960">
      <w:pPr>
        <w:pStyle w:val="ListParagraph"/>
        <w:numPr>
          <w:ilvl w:val="0"/>
          <w:numId w:val="67"/>
        </w:numPr>
        <w:spacing w:after="240" w:line="264" w:lineRule="auto"/>
        <w:ind w:left="426" w:hanging="426"/>
        <w:rPr>
          <w:lang w:eastAsia="en-GB"/>
        </w:rPr>
      </w:pPr>
      <w:r>
        <w:rPr>
          <w:lang w:eastAsia="en-GB"/>
        </w:rPr>
        <w:t>Data for 2024 and 2025 have been calculated by a new corporate reporting system called KPI Tool. The reason for the exponential increase is that in the KPI Tool, the selection of priorities is available both at the application and reporting stages. In 2025, 189 projects with a budget of EUR</w:t>
      </w:r>
      <w:r>
        <w:rPr>
          <w:rFonts w:ascii="Calibri" w:hAnsi="Calibri" w:cs="Calibri"/>
          <w:lang w:eastAsia="en-GB"/>
        </w:rPr>
        <w:t> </w:t>
      </w:r>
      <w:r>
        <w:rPr>
          <w:lang w:eastAsia="en-GB"/>
        </w:rPr>
        <w:t>67.1</w:t>
      </w:r>
      <w:r>
        <w:rPr>
          <w:rFonts w:ascii="Calibri" w:hAnsi="Calibri" w:cs="Calibri"/>
          <w:lang w:eastAsia="en-GB"/>
        </w:rPr>
        <w:t> </w:t>
      </w:r>
      <w:r>
        <w:rPr>
          <w:lang w:eastAsia="en-GB"/>
        </w:rPr>
        <w:t>million addressed the Commission sub-priorities ‘An economy that works for people – Social fairness’ and ‘An economy that works for people – A union of equality’</w:t>
      </w:r>
      <w:r>
        <w:rPr>
          <w:rFonts w:ascii="Calibri" w:hAnsi="Calibri" w:cs="Calibri"/>
          <w:lang w:eastAsia="en-GB"/>
        </w:rPr>
        <w:t> (</w:t>
      </w:r>
      <w:r>
        <w:rPr>
          <w:rStyle w:val="FootnoteReference"/>
          <w:lang w:eastAsia="en-GB"/>
        </w:rPr>
        <w:footnoteReference w:id="44"/>
      </w:r>
      <w:r>
        <w:rPr>
          <w:lang w:eastAsia="en-GB"/>
        </w:rPr>
        <w:t>).</w:t>
      </w:r>
    </w:p>
    <w:p w14:paraId="0B769F6D" w14:textId="1BFA4D24" w:rsidR="00D933B7" w:rsidRPr="003A6575" w:rsidRDefault="00D933B7" w:rsidP="00373960">
      <w:pPr>
        <w:pStyle w:val="ListParagraph"/>
        <w:numPr>
          <w:ilvl w:val="0"/>
          <w:numId w:val="67"/>
        </w:numPr>
        <w:spacing w:after="240" w:line="264" w:lineRule="auto"/>
        <w:ind w:left="426" w:hanging="426"/>
        <w:rPr>
          <w:lang w:eastAsia="en-GB"/>
        </w:rPr>
      </w:pPr>
      <w:r>
        <w:rPr>
          <w:lang w:eastAsia="en-GB"/>
        </w:rPr>
        <w:t>In the media strand, 570 projects which can be tied to an individual title in 2025 (development, TV/VOD production and Films on the Move grants) supported gender equality. Women were directors of 47% of them and authors of the script in 48%. These numbers outperform market standards and oscillate around those values since 2021 (for directors the number went from 42% in 2021; for scriptwriters it peaked at 51% in 2024, from 43% in 2021). Additionally, 1% of the directors and scriptwriters identified as non-binary.</w:t>
      </w:r>
    </w:p>
    <w:tbl>
      <w:tblPr>
        <w:tblStyle w:val="Planning2022instructions"/>
        <w:tblW w:w="0" w:type="auto"/>
        <w:tblLook w:val="04A0" w:firstRow="1" w:lastRow="0" w:firstColumn="1" w:lastColumn="0" w:noHBand="0" w:noVBand="1"/>
      </w:tblPr>
      <w:tblGrid>
        <w:gridCol w:w="9629"/>
      </w:tblGrid>
      <w:tr w:rsidR="00D933B7" w:rsidRPr="003A6575" w14:paraId="6340532D" w14:textId="77777777">
        <w:tc>
          <w:tcPr>
            <w:tcW w:w="9738" w:type="dxa"/>
            <w:shd w:val="clear" w:color="auto" w:fill="auto"/>
          </w:tcPr>
          <w:p w14:paraId="60CECC5F" w14:textId="77777777" w:rsidR="00D933B7" w:rsidRPr="003A6575" w:rsidRDefault="00D933B7">
            <w:pPr>
              <w:spacing w:after="0" w:line="240" w:lineRule="auto"/>
              <w:textAlignment w:val="baseline"/>
              <w:rPr>
                <w:rFonts w:eastAsia="Times New Roman" w:cs="Segoe UI"/>
                <w:color w:val="000000" w:themeColor="text1"/>
                <w:sz w:val="22"/>
                <w:szCs w:val="22"/>
                <w:lang w:eastAsia="en-IE"/>
              </w:rPr>
            </w:pPr>
          </w:p>
          <w:p w14:paraId="7883460E" w14:textId="77777777" w:rsidR="00D933B7" w:rsidRPr="003A6575" w:rsidRDefault="00D933B7">
            <w:pPr>
              <w:spacing w:after="0" w:line="240" w:lineRule="auto"/>
              <w:textAlignment w:val="baseline"/>
              <w:rPr>
                <w:rFonts w:ascii="Times New Roman" w:eastAsia="Times New Roman" w:hAnsi="Times New Roman" w:cs="Segoe UI"/>
                <w:b/>
                <w:bCs/>
                <w:color w:val="000000" w:themeColor="text1"/>
                <w:sz w:val="22"/>
                <w:szCs w:val="22"/>
                <w:lang w:eastAsia="en-IE"/>
              </w:rPr>
            </w:pPr>
            <w:r>
              <w:rPr>
                <w:rFonts w:eastAsia="Times New Roman" w:cs="Segoe UI"/>
                <w:b/>
                <w:bCs/>
                <w:color w:val="000000" w:themeColor="text1"/>
                <w:lang w:eastAsia="en-IE"/>
              </w:rPr>
              <w:t>Gender disaggregated information</w:t>
            </w:r>
          </w:p>
          <w:p w14:paraId="5F23765A" w14:textId="77777777" w:rsidR="00D933B7" w:rsidRPr="003A6575" w:rsidRDefault="00D933B7">
            <w:pPr>
              <w:spacing w:after="0" w:line="240" w:lineRule="auto"/>
              <w:textAlignment w:val="baseline"/>
              <w:rPr>
                <w:rFonts w:eastAsia="Times New Roman" w:cs="Segoe UI"/>
                <w:color w:val="000000" w:themeColor="text1"/>
                <w:sz w:val="22"/>
                <w:szCs w:val="22"/>
                <w:lang w:eastAsia="en-IE"/>
              </w:rPr>
            </w:pPr>
            <w:r>
              <w:rPr>
                <w:rFonts w:eastAsia="Times New Roman" w:cs="Segoe UI"/>
                <w:color w:val="000000" w:themeColor="text1"/>
                <w:lang w:eastAsia="en-IE"/>
              </w:rPr>
              <w:t>The participation of women in the programme is reported in the following three indicators:</w:t>
            </w:r>
          </w:p>
          <w:p w14:paraId="6E8050DB" w14:textId="77777777" w:rsidR="00D933B7" w:rsidRPr="003A6575" w:rsidRDefault="00D933B7">
            <w:pPr>
              <w:spacing w:after="0" w:line="240" w:lineRule="auto"/>
              <w:textAlignment w:val="baseline"/>
              <w:rPr>
                <w:rFonts w:ascii="Segoe UI" w:eastAsia="Times New Roman" w:hAnsi="Segoe UI" w:cs="Segoe UI"/>
                <w:color w:val="000000" w:themeColor="text1"/>
                <w:sz w:val="18"/>
                <w:szCs w:val="18"/>
                <w:lang w:eastAsia="en-IE"/>
              </w:rPr>
            </w:pPr>
          </w:p>
          <w:p w14:paraId="4BAACC8E" w14:textId="77777777" w:rsidR="00D933B7" w:rsidRPr="003A6575" w:rsidRDefault="00D933B7" w:rsidP="00D933B7">
            <w:pPr>
              <w:pStyle w:val="TableListBullet"/>
              <w:tabs>
                <w:tab w:val="num" w:pos="283"/>
              </w:tabs>
              <w:ind w:left="283" w:hanging="283"/>
              <w:rPr>
                <w:color w:val="000000" w:themeColor="text1"/>
                <w:sz w:val="22"/>
                <w:szCs w:val="22"/>
              </w:rPr>
            </w:pPr>
            <w:r>
              <w:rPr>
                <w:color w:val="000000" w:themeColor="text1"/>
                <w:sz w:val="22"/>
                <w:szCs w:val="22"/>
              </w:rPr>
              <w:t>number of artists and cultural and/or creative players (geographically) mobile beyond national borders due to programme support, by country of origin: in 2025, the initial results, encompassing both direct and indirect (culture moves Europe) actions, indicate that around 56% of the grantees were women;</w:t>
            </w:r>
          </w:p>
          <w:p w14:paraId="72764C1C" w14:textId="77777777" w:rsidR="00D933B7" w:rsidRPr="003A6575" w:rsidRDefault="00D933B7" w:rsidP="00D933B7">
            <w:pPr>
              <w:pStyle w:val="TableListBullet"/>
              <w:tabs>
                <w:tab w:val="num" w:pos="283"/>
              </w:tabs>
              <w:ind w:left="283" w:hanging="283"/>
              <w:rPr>
                <w:color w:val="000000" w:themeColor="text1"/>
                <w:sz w:val="22"/>
                <w:szCs w:val="22"/>
              </w:rPr>
            </w:pPr>
            <w:r>
              <w:rPr>
                <w:color w:val="000000" w:themeColor="text1"/>
                <w:sz w:val="22"/>
                <w:szCs w:val="22"/>
              </w:rPr>
              <w:t>number of participants in the creative innovation labs call and news media actions activities: in 2025, the results show that 51% of the participants were women;</w:t>
            </w:r>
          </w:p>
          <w:p w14:paraId="3F52B6EC" w14:textId="77777777" w:rsidR="00D933B7" w:rsidRPr="003A6575" w:rsidRDefault="00D933B7" w:rsidP="00D933B7">
            <w:pPr>
              <w:pStyle w:val="TableListBullet"/>
              <w:tabs>
                <w:tab w:val="num" w:pos="283"/>
              </w:tabs>
              <w:ind w:left="283" w:hanging="283"/>
              <w:rPr>
                <w:color w:val="000000" w:themeColor="text1"/>
                <w:sz w:val="22"/>
                <w:szCs w:val="22"/>
              </w:rPr>
            </w:pPr>
            <w:r>
              <w:rPr>
                <w:color w:val="000000" w:themeColor="text1"/>
                <w:sz w:val="22"/>
                <w:szCs w:val="22"/>
              </w:rPr>
              <w:t>number of participants in audiovisual learning activities supported by the programme who assess they have improved their competences and increased their employability: the results from 2022-2024 show that 58% of the respondents who gave positive feedback were women.</w:t>
            </w:r>
          </w:p>
        </w:tc>
      </w:tr>
    </w:tbl>
    <w:p w14:paraId="35C3BE37" w14:textId="77777777" w:rsidR="00D933B7" w:rsidRPr="003A6575" w:rsidRDefault="00D933B7" w:rsidP="00D933B7">
      <w:pPr>
        <w:rPr>
          <w:lang w:eastAsia="en-GB"/>
        </w:rPr>
      </w:pPr>
    </w:p>
    <w:p w14:paraId="316507CB" w14:textId="77777777" w:rsidR="00D933B7" w:rsidRPr="003A6575" w:rsidRDefault="00D933B7" w:rsidP="00D933B7">
      <w:pPr>
        <w:rPr>
          <w:b/>
          <w:bCs/>
        </w:rPr>
      </w:pPr>
    </w:p>
    <w:p w14:paraId="0BE8B8FC" w14:textId="77777777" w:rsidR="00D933B7" w:rsidRPr="003A6575" w:rsidRDefault="00D933B7" w:rsidP="00D933B7">
      <w:pPr>
        <w:spacing w:line="259" w:lineRule="auto"/>
        <w:rPr>
          <w:b/>
          <w:bCs/>
        </w:rPr>
      </w:pPr>
      <w:r>
        <w:rPr>
          <w:b/>
          <w:bCs/>
        </w:rPr>
        <w:br w:type="page"/>
      </w:r>
    </w:p>
    <w:p w14:paraId="7A0D64E6" w14:textId="77777777" w:rsidR="00D933B7" w:rsidRPr="003A6575" w:rsidRDefault="00D933B7" w:rsidP="00D933B7">
      <w:pPr>
        <w:rPr>
          <w:b/>
          <w:bCs/>
        </w:rPr>
      </w:pPr>
    </w:p>
    <w:p w14:paraId="6EE4C516" w14:textId="77777777" w:rsidR="00D933B7" w:rsidRPr="003A6575"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3A6575" w14:paraId="7CA73BFA"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5969CECF"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4B2FB1BE"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7FC297FE"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674DE089"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31ABCBF3" w14:textId="77777777" w:rsidR="00D933B7" w:rsidRPr="003A6575"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26BBFD80" w14:textId="77777777" w:rsidR="00D933B7" w:rsidRPr="003A6575"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14F8D146"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28811FA1" w14:textId="77777777" w:rsidR="00D933B7" w:rsidRPr="003A6575"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3A6575" w14:paraId="2A109259" w14:textId="77777777">
        <w:trPr>
          <w:trHeight w:val="300"/>
        </w:trPr>
        <w:tc>
          <w:tcPr>
            <w:tcW w:w="1276" w:type="dxa"/>
            <w:tcBorders>
              <w:top w:val="single" w:sz="6" w:space="0" w:color="8C8C8C"/>
              <w:left w:val="nil"/>
              <w:bottom w:val="single" w:sz="6" w:space="0" w:color="8C8C8C"/>
              <w:right w:val="nil"/>
            </w:tcBorders>
            <w:vAlign w:val="center"/>
            <w:hideMark/>
          </w:tcPr>
          <w:p w14:paraId="36B4D384" w14:textId="77777777" w:rsidR="00D933B7" w:rsidRPr="003A6575"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522345CB" w14:textId="77777777" w:rsidR="00D933B7" w:rsidRPr="003A6575" w:rsidRDefault="00D933B7">
            <w:pPr>
              <w:spacing w:after="0" w:line="240" w:lineRule="auto"/>
              <w:jc w:val="center"/>
              <w:textAlignment w:val="baseline"/>
              <w:rPr>
                <w:rFonts w:ascii="Segoe UI" w:hAnsi="Segoe UI" w:cs="Segoe UI"/>
                <w:sz w:val="20"/>
                <w:lang w:eastAsia="en-IE"/>
              </w:rPr>
            </w:pPr>
            <w:r>
              <w:t>151.9</w:t>
            </w:r>
          </w:p>
        </w:tc>
        <w:tc>
          <w:tcPr>
            <w:tcW w:w="1276" w:type="dxa"/>
            <w:tcBorders>
              <w:top w:val="single" w:sz="6" w:space="0" w:color="8C8C8C"/>
              <w:left w:val="nil"/>
              <w:bottom w:val="single" w:sz="6" w:space="0" w:color="8C8C8C"/>
              <w:right w:val="nil"/>
            </w:tcBorders>
            <w:vAlign w:val="center"/>
            <w:hideMark/>
          </w:tcPr>
          <w:p w14:paraId="2E396A98" w14:textId="77777777" w:rsidR="00D933B7" w:rsidRPr="003A6575" w:rsidRDefault="00D933B7">
            <w:pPr>
              <w:spacing w:after="0" w:line="240" w:lineRule="auto"/>
              <w:jc w:val="center"/>
              <w:textAlignment w:val="baseline"/>
              <w:rPr>
                <w:rFonts w:ascii="Segoe UI" w:hAnsi="Segoe UI" w:cs="Segoe UI"/>
                <w:sz w:val="20"/>
                <w:lang w:eastAsia="en-IE"/>
              </w:rPr>
            </w:pPr>
            <w:r>
              <w:t>202.0</w:t>
            </w:r>
          </w:p>
        </w:tc>
        <w:tc>
          <w:tcPr>
            <w:tcW w:w="1134" w:type="dxa"/>
            <w:tcBorders>
              <w:top w:val="single" w:sz="6" w:space="0" w:color="8C8C8C"/>
              <w:left w:val="nil"/>
              <w:bottom w:val="single" w:sz="6" w:space="0" w:color="8C8C8C"/>
              <w:right w:val="nil"/>
            </w:tcBorders>
            <w:vAlign w:val="center"/>
            <w:hideMark/>
          </w:tcPr>
          <w:p w14:paraId="6BBB07A2" w14:textId="77777777" w:rsidR="00D933B7" w:rsidRPr="003A6575" w:rsidRDefault="00D933B7">
            <w:pPr>
              <w:spacing w:after="0" w:line="240" w:lineRule="auto"/>
              <w:jc w:val="center"/>
              <w:textAlignment w:val="baseline"/>
              <w:rPr>
                <w:rFonts w:ascii="Segoe UI" w:hAnsi="Segoe UI" w:cs="Segoe UI"/>
                <w:sz w:val="20"/>
                <w:lang w:eastAsia="en-IE"/>
              </w:rPr>
            </w:pPr>
            <w:r>
              <w:t>147.8</w:t>
            </w:r>
          </w:p>
        </w:tc>
        <w:tc>
          <w:tcPr>
            <w:tcW w:w="1276" w:type="dxa"/>
            <w:tcBorders>
              <w:top w:val="single" w:sz="6" w:space="0" w:color="8C8C8C"/>
              <w:left w:val="nil"/>
              <w:bottom w:val="single" w:sz="6" w:space="0" w:color="8C8C8C"/>
              <w:right w:val="nil"/>
            </w:tcBorders>
            <w:vAlign w:val="center"/>
          </w:tcPr>
          <w:p w14:paraId="0120B775" w14:textId="77777777" w:rsidR="00D933B7" w:rsidRPr="003A6575" w:rsidRDefault="00D933B7">
            <w:pPr>
              <w:spacing w:after="0" w:line="240" w:lineRule="auto"/>
              <w:jc w:val="center"/>
              <w:textAlignment w:val="baseline"/>
              <w:rPr>
                <w:rFonts w:cs="Segoe UI"/>
                <w:sz w:val="20"/>
                <w:lang w:eastAsia="en-IE"/>
              </w:rPr>
            </w:pPr>
            <w:r>
              <w:t>285.1</w:t>
            </w:r>
          </w:p>
        </w:tc>
        <w:tc>
          <w:tcPr>
            <w:tcW w:w="1134" w:type="dxa"/>
            <w:tcBorders>
              <w:top w:val="single" w:sz="6" w:space="0" w:color="8C8C8C"/>
              <w:left w:val="nil"/>
              <w:bottom w:val="single" w:sz="6" w:space="0" w:color="8C8C8C"/>
              <w:right w:val="nil"/>
            </w:tcBorders>
            <w:vAlign w:val="center"/>
          </w:tcPr>
          <w:p w14:paraId="5F2AC2AB" w14:textId="77777777" w:rsidR="00D933B7" w:rsidRPr="003A6575" w:rsidRDefault="00D933B7">
            <w:pPr>
              <w:spacing w:after="0" w:line="240" w:lineRule="auto"/>
              <w:jc w:val="center"/>
              <w:textAlignment w:val="baseline"/>
              <w:rPr>
                <w:rFonts w:cs="Segoe UI"/>
                <w:sz w:val="20"/>
                <w:lang w:eastAsia="en-IE"/>
              </w:rPr>
            </w:pPr>
            <w:r>
              <w:t>119.6</w:t>
            </w:r>
          </w:p>
        </w:tc>
        <w:tc>
          <w:tcPr>
            <w:tcW w:w="1233" w:type="dxa"/>
            <w:tcBorders>
              <w:top w:val="single" w:sz="6" w:space="0" w:color="8C8C8C"/>
              <w:left w:val="nil"/>
              <w:bottom w:val="single" w:sz="6" w:space="0" w:color="8C8C8C"/>
              <w:right w:val="nil"/>
            </w:tcBorders>
            <w:vAlign w:val="center"/>
            <w:hideMark/>
          </w:tcPr>
          <w:p w14:paraId="067AF8B0" w14:textId="77777777" w:rsidR="00D933B7" w:rsidRPr="003A6575" w:rsidRDefault="00D933B7">
            <w:pPr>
              <w:spacing w:after="0" w:line="240" w:lineRule="auto"/>
              <w:jc w:val="center"/>
              <w:textAlignment w:val="baseline"/>
              <w:rPr>
                <w:rFonts w:ascii="Segoe UI" w:hAnsi="Segoe UI" w:cs="Segoe UI"/>
                <w:sz w:val="20"/>
                <w:lang w:eastAsia="en-IE"/>
              </w:rPr>
            </w:pPr>
            <w:r>
              <w:t>906.5</w:t>
            </w:r>
          </w:p>
        </w:tc>
        <w:tc>
          <w:tcPr>
            <w:tcW w:w="1176" w:type="dxa"/>
            <w:tcBorders>
              <w:top w:val="single" w:sz="6" w:space="0" w:color="8C8C8C"/>
              <w:left w:val="nil"/>
              <w:bottom w:val="single" w:sz="6" w:space="0" w:color="8C8C8C"/>
              <w:right w:val="nil"/>
            </w:tcBorders>
            <w:vAlign w:val="center"/>
            <w:hideMark/>
          </w:tcPr>
          <w:p w14:paraId="36A3195B" w14:textId="77777777" w:rsidR="00D933B7" w:rsidRPr="003A6575" w:rsidRDefault="00D933B7">
            <w:pPr>
              <w:spacing w:after="0" w:line="240" w:lineRule="auto"/>
              <w:jc w:val="center"/>
              <w:textAlignment w:val="baseline"/>
              <w:rPr>
                <w:rFonts w:ascii="Segoe UI" w:hAnsi="Segoe UI" w:cs="Segoe UI"/>
                <w:sz w:val="20"/>
                <w:lang w:eastAsia="en-IE"/>
              </w:rPr>
            </w:pPr>
            <w:r>
              <w:t>52.3%</w:t>
            </w:r>
          </w:p>
        </w:tc>
      </w:tr>
    </w:tbl>
    <w:p w14:paraId="58CB3573" w14:textId="77777777" w:rsidR="00D933B7" w:rsidRPr="003A6575" w:rsidRDefault="00D933B7" w:rsidP="00D933B7">
      <w:pPr>
        <w:rPr>
          <w:lang w:eastAsia="en-GB"/>
        </w:rPr>
      </w:pPr>
    </w:p>
    <w:p w14:paraId="06CE63CF" w14:textId="77777777" w:rsidR="00D933B7" w:rsidRPr="003A6575" w:rsidRDefault="00D933B7" w:rsidP="00373960">
      <w:pPr>
        <w:pStyle w:val="ListParagraph"/>
        <w:numPr>
          <w:ilvl w:val="0"/>
          <w:numId w:val="9"/>
        </w:numPr>
        <w:spacing w:after="240" w:line="264" w:lineRule="auto"/>
        <w:rPr>
          <w:lang w:eastAsia="en-GB"/>
        </w:rPr>
      </w:pPr>
      <w:r>
        <w:rPr>
          <w:lang w:eastAsia="en-GB"/>
        </w:rPr>
        <w:t>Regulation (EU) 2021/818 sets out that the creative Europe programme contributes to the digital transition of the cultural and creative sectors.</w:t>
      </w:r>
    </w:p>
    <w:p w14:paraId="36D7A64F" w14:textId="77777777" w:rsidR="00D933B7" w:rsidRPr="003A6575" w:rsidRDefault="00D933B7" w:rsidP="00373960">
      <w:pPr>
        <w:pStyle w:val="ListParagraph"/>
        <w:numPr>
          <w:ilvl w:val="0"/>
          <w:numId w:val="9"/>
        </w:numPr>
        <w:spacing w:after="240" w:line="264" w:lineRule="auto"/>
        <w:rPr>
          <w:lang w:eastAsia="en-GB"/>
        </w:rPr>
      </w:pPr>
      <w:r>
        <w:rPr>
          <w:lang w:eastAsia="en-GB"/>
        </w:rPr>
        <w:t xml:space="preserve">The culture compass for Europe, the new overarching strategic framework for cultural policy, highlights the need to turn towards an EU that draws on cultural and creative sectors to be more competitive and resilient, among other, harnessing digital technologies and AI. In the cooperation projects under the culture strand, the digital priority to help the European cultural and creative sectors to undertake or accelerate their digital transition is included as the first or second priority in the project application. Several cooperation projects work on digital innovation, developing, testing and adapting technological tools based on AI to better address the challenges and needs of the sectors, while creative Europe networks have (among others) an objective to help the European cultural and creative sectors to fully take advantage of new technologies to enhance their competitiveness and to seize the opportunities that AI offers for them, from protecting the discoverability of European cultural content, to developing audiences and supporting human creativity. </w:t>
      </w:r>
    </w:p>
    <w:p w14:paraId="0A1401B0" w14:textId="77777777" w:rsidR="00D933B7" w:rsidRPr="003A6575" w:rsidRDefault="00D933B7" w:rsidP="00373960">
      <w:pPr>
        <w:pStyle w:val="ListParagraph"/>
        <w:numPr>
          <w:ilvl w:val="0"/>
          <w:numId w:val="9"/>
        </w:numPr>
        <w:spacing w:after="240" w:line="264" w:lineRule="auto"/>
        <w:rPr>
          <w:lang w:eastAsia="en-GB"/>
        </w:rPr>
      </w:pPr>
      <w:r>
        <w:rPr>
          <w:lang w:eastAsia="en-GB"/>
        </w:rPr>
        <w:t>Many schemes under the media strand encompass a strong digital dimension. The ‘innovative tools and business model’ scheme supports the use of innovative tools to improve content creation; monetisation, exploitation, discoverability and reach more audiences. The ‘Video games and immersive content’ scheme is dedicated to supporting the development of digital content The ‘Talents and skills’ scheme was revamped to foster the adaptation of audiovisual and gaming professionals to the digital transition. Support is also given to television and online content for exploitation by digital platforms and TV broadcasters. In addition, European video-on-demand networks are supported in their efforts to screen a significant proportion of European works. In distribution, both theatrical and online channels are funded. Support for film markets and festivals has been adapted to support hybrid events online and promote videogames and immersive content.</w:t>
      </w:r>
    </w:p>
    <w:p w14:paraId="3C918060" w14:textId="77777777" w:rsidR="00D933B7" w:rsidRPr="003A6575" w:rsidRDefault="00D933B7" w:rsidP="00373960">
      <w:pPr>
        <w:pStyle w:val="ListParagraph"/>
        <w:numPr>
          <w:ilvl w:val="0"/>
          <w:numId w:val="9"/>
        </w:numPr>
        <w:spacing w:after="240" w:line="264" w:lineRule="auto"/>
        <w:rPr>
          <w:lang w:eastAsia="en-GB"/>
        </w:rPr>
      </w:pPr>
      <w:r>
        <w:rPr>
          <w:lang w:eastAsia="en-GB"/>
        </w:rPr>
        <w:t>In 2025, several proposals were designed to bridge creative Europe objectives and the AI Continent Action Plan to foster uptake of AI in creative sectors. The selected proposals, to be implemented in 2026, cover interactive and immersive storytelling, discoverability of media, music and literary content. This group may be further enlarged in 2026.</w:t>
      </w:r>
    </w:p>
    <w:p w14:paraId="34F6A8A2" w14:textId="77777777" w:rsidR="00D933B7" w:rsidRPr="003A6575" w:rsidRDefault="00D933B7" w:rsidP="00373960">
      <w:pPr>
        <w:pStyle w:val="ListParagraph"/>
        <w:numPr>
          <w:ilvl w:val="0"/>
          <w:numId w:val="9"/>
        </w:numPr>
        <w:spacing w:after="240" w:line="264" w:lineRule="auto"/>
        <w:rPr>
          <w:lang w:eastAsia="en-GB"/>
        </w:rPr>
      </w:pPr>
      <w:r>
        <w:rPr>
          <w:lang w:eastAsia="en-GB"/>
        </w:rPr>
        <w:t>Under the cross-sectoral strand, the Creative Innovation Labs call encourages innovative approaches for content creation and distribution, taking into account the opportunities of the digital transition. In addition, support for news media collaborations focuses on addressing the digital transformation in the production and monetisation of quality journalism. Some noteworthy projects ongoing in 2025 which help the news media industry adapt to the digital economy are Do-Jo (Collaborative Donation Solution for Journalism), which built up the business model of micro-donations and revenue sharing and IQ Media upskilling journalists in AI and big data.</w:t>
      </w:r>
    </w:p>
    <w:p w14:paraId="75B02CCF" w14:textId="77777777" w:rsidR="00D933B7" w:rsidRPr="003A6575" w:rsidRDefault="00D933B7" w:rsidP="00F72C99">
      <w:pPr>
        <w:pStyle w:val="Heading3"/>
      </w:pPr>
      <w:r>
        <w:t>Contribution to strategic technologies (STEP)</w:t>
      </w:r>
    </w:p>
    <w:p w14:paraId="02B3F8DD" w14:textId="77777777" w:rsidR="00D933B7" w:rsidRPr="001F2F66" w:rsidRDefault="00D933B7" w:rsidP="00373960">
      <w:pPr>
        <w:pStyle w:val="ListParagraph"/>
        <w:numPr>
          <w:ilvl w:val="0"/>
          <w:numId w:val="9"/>
        </w:numPr>
        <w:spacing w:after="240" w:line="264" w:lineRule="auto"/>
        <w:rPr>
          <w:b/>
          <w:bCs/>
        </w:rPr>
      </w:pPr>
      <w:r>
        <w:rPr>
          <w:lang w:eastAsia="en-GB"/>
        </w:rPr>
        <w:t>Not applicable</w:t>
      </w:r>
    </w:p>
    <w:p w14:paraId="4D5EECE8" w14:textId="77777777" w:rsidR="00D933B7" w:rsidRPr="003A6575" w:rsidRDefault="00D933B7" w:rsidP="00F72C99">
      <w:pPr>
        <w:pStyle w:val="Heading3"/>
      </w:pPr>
      <w:r>
        <w:t>Contribution to reforms</w:t>
      </w:r>
    </w:p>
    <w:p w14:paraId="4DB36A15" w14:textId="77777777" w:rsidR="00D933B7" w:rsidRPr="003A6575" w:rsidRDefault="00D933B7" w:rsidP="00373960">
      <w:pPr>
        <w:pStyle w:val="ListParagraph"/>
        <w:numPr>
          <w:ilvl w:val="0"/>
          <w:numId w:val="9"/>
        </w:numPr>
        <w:spacing w:after="240" w:line="264" w:lineRule="auto"/>
        <w:rPr>
          <w:lang w:eastAsia="en-GB"/>
        </w:rPr>
      </w:pPr>
      <w:r>
        <w:t>Participation in the media and c</w:t>
      </w:r>
      <w:r>
        <w:rPr>
          <w:lang w:eastAsia="en-GB"/>
        </w:rPr>
        <w:t xml:space="preserve">ross-sectoral </w:t>
      </w:r>
      <w:r>
        <w:t>strands is subject to fulfilment of the conditions set out in the Audiovisual Media Services Directive. Through that, the creative Europe media strand accelerates regulatory alignment of non-EU countries participating in the programme in the area of audiovisual regulation. Moreover, by supporting the work of the newly created Media Services Board, the creative Europe media and c</w:t>
      </w:r>
      <w:r>
        <w:rPr>
          <w:lang w:eastAsia="en-GB"/>
        </w:rPr>
        <w:t xml:space="preserve">ross-sectoral </w:t>
      </w:r>
      <w:r>
        <w:t xml:space="preserve">strands underpin the implementation of the EU media regulatory </w:t>
      </w:r>
      <w:r>
        <w:rPr>
          <w:i/>
          <w:iCs/>
        </w:rPr>
        <w:t>acquis</w:t>
      </w:r>
      <w:r>
        <w:t xml:space="preserve"> in the EU Member States. </w:t>
      </w:r>
      <w:r>
        <w:rPr>
          <w:b/>
          <w:bCs/>
        </w:rPr>
        <w:br w:type="page"/>
      </w:r>
    </w:p>
    <w:p w14:paraId="76F98463" w14:textId="77777777" w:rsidR="00D933B7" w:rsidRPr="003A6575" w:rsidRDefault="00D933B7" w:rsidP="00D933B7">
      <w:pPr>
        <w:keepNext/>
        <w:keepLines/>
        <w:spacing w:before="600" w:line="240" w:lineRule="auto"/>
        <w:ind w:left="357"/>
        <w:outlineLvl w:val="4"/>
        <w:rPr>
          <w:b/>
          <w:bCs/>
          <w:sz w:val="2"/>
          <w:szCs w:val="2"/>
        </w:rPr>
      </w:pPr>
    </w:p>
    <w:p w14:paraId="5D58C538" w14:textId="77777777" w:rsidR="00D933B7" w:rsidRPr="003A6575"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3A6575" w14:paraId="3FDD72B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3192EDE8" w14:textId="77777777" w:rsidR="00D933B7" w:rsidRPr="003A6575" w:rsidRDefault="00D933B7">
            <w:pPr>
              <w:jc w:val="left"/>
              <w:rPr>
                <w:lang w:eastAsia="en-GB"/>
              </w:rPr>
            </w:pPr>
            <w:r>
              <w:rPr>
                <w:lang w:eastAsia="en-GB"/>
              </w:rPr>
              <w:t>SDG</w:t>
            </w:r>
          </w:p>
        </w:tc>
        <w:tc>
          <w:tcPr>
            <w:tcW w:w="2410" w:type="dxa"/>
            <w:vAlign w:val="center"/>
          </w:tcPr>
          <w:p w14:paraId="6CBD9AB8" w14:textId="77777777" w:rsidR="00D933B7" w:rsidRPr="003A6575"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40E582F3" w14:textId="77777777" w:rsidR="00D933B7" w:rsidRPr="003A6575"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3A6575" w14:paraId="1526771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D872A3B" w14:textId="28C0954C" w:rsidR="00D933B7" w:rsidRPr="003A6575" w:rsidRDefault="00AA26CE">
            <w:pPr>
              <w:rPr>
                <w:b w:val="0"/>
                <w:lang w:eastAsia="en-GB"/>
              </w:rPr>
            </w:pPr>
            <w:r w:rsidRPr="007B1F5B">
              <w:rPr>
                <w:b w:val="0"/>
                <w:lang w:eastAsia="en-GB"/>
              </w:rPr>
              <w:t>SDG3: Ensure healthy lives and promote well-being for all at all ages</w:t>
            </w:r>
          </w:p>
        </w:tc>
        <w:tc>
          <w:tcPr>
            <w:tcW w:w="2410" w:type="dxa"/>
          </w:tcPr>
          <w:p w14:paraId="356BD90C" w14:textId="77777777" w:rsidR="00D933B7" w:rsidRPr="003A6575"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0572835F" w14:textId="77777777" w:rsidR="00D933B7" w:rsidRPr="003A6575" w:rsidRDefault="00D933B7">
            <w:pPr>
              <w:cnfStyle w:val="000000100000" w:firstRow="0" w:lastRow="0" w:firstColumn="0" w:lastColumn="0" w:oddVBand="0" w:evenVBand="0" w:oddHBand="1" w:evenHBand="0" w:firstRowFirstColumn="0" w:firstRowLastColumn="0" w:lastRowFirstColumn="0" w:lastRowLastColumn="0"/>
              <w:rPr>
                <w:lang w:eastAsia="en-GB"/>
              </w:rPr>
            </w:pPr>
            <w:r>
              <w:t>The Cultural and Creative Sectors Guarantee Facility financed a study on the social impact of news media in 2021. Results show that healthy, thriving news media ecosystems increase the wellbeing of citizens. Support for cross-border journalism projects and media literacy projects in the cross-sectoral strand increases the diffusion of knowledge in society and helps mutual understanding. The media strand supports a network of cinemas (Europa Cinemas) which are local community centres. Collective experience of attending cinema increases wellbeing and having a cinema in the community is valued even by those who do not go there often. Participation and access to cultural activities, two of the pillars of the programme, have a significant impact on health in general, as well as on mental health.</w:t>
            </w:r>
          </w:p>
        </w:tc>
      </w:tr>
      <w:tr w:rsidR="00D933B7" w:rsidRPr="003A6575" w14:paraId="7E08D3E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FB404FF" w14:textId="5817C9E1" w:rsidR="00D933B7" w:rsidRPr="003A6575" w:rsidRDefault="00D7426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3830A1B3" w14:textId="77777777" w:rsidR="00D933B7" w:rsidRPr="003A6575"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3CB81BA1" w14:textId="77777777" w:rsidR="00D933B7" w:rsidRPr="003A6575" w:rsidRDefault="00D933B7">
            <w:pPr>
              <w:cnfStyle w:val="000000010000" w:firstRow="0" w:lastRow="0" w:firstColumn="0" w:lastColumn="0" w:oddVBand="0" w:evenVBand="0" w:oddHBand="0" w:evenHBand="1" w:firstRowFirstColumn="0" w:firstRowLastColumn="0" w:lastRowFirstColumn="0" w:lastRowLastColumn="0"/>
              <w:rPr>
                <w:lang w:eastAsia="en-GB"/>
              </w:rPr>
            </w:pPr>
            <w:r>
              <w:t>The skills and talents action in the media strand is an example of promoting lifelong learning – it supports courses, training sessions, workshops, etc. directed at audiovisual and gaming professionals to adapt to new creative market and digital developments.</w:t>
            </w:r>
          </w:p>
        </w:tc>
      </w:tr>
      <w:tr w:rsidR="00D933B7" w:rsidRPr="003A6575" w14:paraId="57DE813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3B5BAF4" w14:textId="59C12F79" w:rsidR="00D933B7" w:rsidRPr="003A6575" w:rsidRDefault="00FD0B5E">
            <w:pPr>
              <w:rPr>
                <w:b w:val="0"/>
                <w:lang w:eastAsia="en-GB"/>
              </w:rPr>
            </w:pPr>
            <w:r w:rsidRPr="0084135A">
              <w:rPr>
                <w:b w:val="0"/>
                <w:lang w:eastAsia="en-GB"/>
              </w:rPr>
              <w:t>SDG5: Achieve gender equality and empower all women and girls</w:t>
            </w:r>
          </w:p>
        </w:tc>
        <w:tc>
          <w:tcPr>
            <w:tcW w:w="2410" w:type="dxa"/>
          </w:tcPr>
          <w:p w14:paraId="5DD1F67C" w14:textId="77777777" w:rsidR="00D933B7" w:rsidRPr="003A6575"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5AE9D6B3" w14:textId="77777777" w:rsidR="00D933B7" w:rsidRPr="003A6575" w:rsidRDefault="00D933B7">
            <w:pPr>
              <w:cnfStyle w:val="000000100000" w:firstRow="0" w:lastRow="0" w:firstColumn="0" w:lastColumn="0" w:oddVBand="0" w:evenVBand="0" w:oddHBand="1" w:evenHBand="0" w:firstRowFirstColumn="0" w:firstRowLastColumn="0" w:lastRowFirstColumn="0" w:lastRowLastColumn="0"/>
              <w:rPr>
                <w:lang w:eastAsia="en-GB"/>
              </w:rPr>
            </w:pPr>
            <w:r>
              <w:t>As described in the cross-cutting issues of the programme – gender equality section. For example, the films supported under the media strand with ‘Films on the move’ show a higher average share of key female creators than in the market. Several projects funded under the European Cooperation Projects scheme are relevant to this sustainable development goal, in particular the one addressing gender inequalities in the cultural and creative sectors. creative Europe networks of cultural and creative organisations also contribute to the sharing of good practices promoting gender equality in the sector.</w:t>
            </w:r>
          </w:p>
        </w:tc>
      </w:tr>
      <w:tr w:rsidR="00D933B7" w:rsidRPr="003A6575" w14:paraId="54B38E6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E0F31C9" w14:textId="073DE795" w:rsidR="00D933B7" w:rsidRPr="003A6575"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77F59E98" w14:textId="77777777" w:rsidR="00D933B7" w:rsidRPr="003A6575"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24D21E5D" w14:textId="77777777" w:rsidR="00D933B7" w:rsidRPr="003A6575" w:rsidRDefault="00D933B7">
            <w:pPr>
              <w:cnfStyle w:val="000000010000" w:firstRow="0" w:lastRow="0" w:firstColumn="0" w:lastColumn="0" w:oddVBand="0" w:evenVBand="0" w:oddHBand="0" w:evenHBand="1" w:firstRowFirstColumn="0" w:firstRowLastColumn="0" w:lastRowFirstColumn="0" w:lastRowLastColumn="0"/>
            </w:pPr>
            <w:r>
              <w:t>Through the support provided to artists and cultural professionals, creative Europe promotes sustained, inclusive and sustainable economic growth, full and productive employment and decent work for all. For example, the European platforms for emerging artists promote fair, inclusive, and diverse frameworks supporting emerging artists careers. Platforms must develop in their strategies effective ways to ensure and promote better working conditions and fairer remuneration, skill development and life-long learning as well as artistic freedom.</w:t>
            </w:r>
          </w:p>
          <w:p w14:paraId="2BE3940D" w14:textId="77777777" w:rsidR="00D933B7" w:rsidRPr="003A6575"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Support for audiovisual and media industries has multiplier effects on competitiveness, and thus economic growth.</w:t>
            </w:r>
          </w:p>
        </w:tc>
      </w:tr>
      <w:tr w:rsidR="00D933B7" w:rsidRPr="003A6575" w14:paraId="1FDEDE9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76A59BD" w14:textId="0DA7979E" w:rsidR="00D933B7" w:rsidRPr="003A6575" w:rsidRDefault="00B71151">
            <w:pPr>
              <w:rPr>
                <w:b w:val="0"/>
                <w:lang w:eastAsia="en-GB"/>
              </w:rPr>
            </w:pPr>
            <w:r w:rsidRPr="00DB731B">
              <w:rPr>
                <w:b w:val="0"/>
                <w:lang w:eastAsia="en-GB"/>
              </w:rPr>
              <w:t>SDG10: Reduce inequalities within and among countries</w:t>
            </w:r>
          </w:p>
        </w:tc>
        <w:tc>
          <w:tcPr>
            <w:tcW w:w="2410" w:type="dxa"/>
          </w:tcPr>
          <w:p w14:paraId="16015F1C" w14:textId="77777777" w:rsidR="00D933B7" w:rsidRPr="003A6575"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4DAA7888" w14:textId="77777777" w:rsidR="00D933B7" w:rsidRPr="003A6575" w:rsidRDefault="00D933B7">
            <w:pPr>
              <w:cnfStyle w:val="000000100000" w:firstRow="0" w:lastRow="0" w:firstColumn="0" w:lastColumn="0" w:oddVBand="0" w:evenVBand="0" w:oddHBand="1" w:evenHBand="0" w:firstRowFirstColumn="0" w:firstRowLastColumn="0" w:lastRowFirstColumn="0" w:lastRowLastColumn="0"/>
            </w:pPr>
            <w:r>
              <w:t>All creative Europe actions have an international collaboration aspect. On the European scale, the media strand introduced an array of measures to ensure a more level playing field in the European audiovisual ecosystem, broadening participation and promoting collaborations among countries with different capacities). The share of supported works involving collaborations between low capacity and high-capacity countries has increased from less than 5% in 2014-20 to around 30% between 2021-2023.</w:t>
            </w:r>
          </w:p>
        </w:tc>
      </w:tr>
      <w:tr w:rsidR="00D933B7" w:rsidRPr="003A6575" w14:paraId="247C26D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40CF608" w14:textId="19A4F49C" w:rsidR="00D933B7" w:rsidRPr="003A6575" w:rsidRDefault="00C17957">
            <w:pPr>
              <w:rPr>
                <w:b w:val="0"/>
                <w:lang w:eastAsia="en-GB"/>
              </w:rPr>
            </w:pPr>
            <w:r w:rsidRPr="00DB1942">
              <w:rPr>
                <w:b w:val="0"/>
                <w:bCs/>
              </w:rPr>
              <w:t>SDG11: Make cities and human settlements inclusive, safe, resilient and sustainable</w:t>
            </w:r>
          </w:p>
        </w:tc>
        <w:tc>
          <w:tcPr>
            <w:tcW w:w="2410" w:type="dxa"/>
          </w:tcPr>
          <w:p w14:paraId="404761D4" w14:textId="77777777" w:rsidR="00D933B7" w:rsidRPr="003A6575"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0D80E274" w14:textId="77777777" w:rsidR="00D933B7" w:rsidRPr="003A6575" w:rsidRDefault="00D933B7">
            <w:pPr>
              <w:cnfStyle w:val="000000010000" w:firstRow="0" w:lastRow="0" w:firstColumn="0" w:lastColumn="0" w:oddVBand="0" w:evenVBand="0" w:oddHBand="0" w:evenHBand="1" w:firstRowFirstColumn="0" w:firstRowLastColumn="0" w:lastRowFirstColumn="0" w:lastRowLastColumn="0"/>
              <w:rPr>
                <w:lang w:eastAsia="en-GB"/>
              </w:rPr>
            </w:pPr>
            <w:r>
              <w:t>In the 2022 creative Europe work programme, the creative innovation labs call had a special angle: the projects should contribute to the New European Bauhaus framework for inclusive and sustainable product and experience design. The programme also develops synergies with the New European Bauhaus with projects such as the medium-scale European cooperation project ‘ARCH-E, European Platform for Architectural Design Competitions’, which aims to promote high-quality architectural solutions for the built environment by increasing the use of architectural design competitions in Europe.</w:t>
            </w:r>
          </w:p>
        </w:tc>
      </w:tr>
      <w:tr w:rsidR="00D933B7" w:rsidRPr="003A6575" w14:paraId="6C1D528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9EB4133" w14:textId="619548A5" w:rsidR="00D933B7" w:rsidRPr="003A6575" w:rsidRDefault="00972BBF">
            <w:pPr>
              <w:rPr>
                <w:b w:val="0"/>
                <w:lang w:eastAsia="en-GB"/>
              </w:rPr>
            </w:pPr>
            <w:r w:rsidRPr="00972BBF">
              <w:rPr>
                <w:b w:val="0"/>
                <w:lang w:eastAsia="en-GB"/>
              </w:rPr>
              <w:t>SDG12: Ensure sustainable consumption and production patterns</w:t>
            </w:r>
          </w:p>
        </w:tc>
        <w:tc>
          <w:tcPr>
            <w:tcW w:w="2410" w:type="dxa"/>
          </w:tcPr>
          <w:p w14:paraId="613130B8" w14:textId="77777777" w:rsidR="00D933B7" w:rsidRPr="003A6575"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x</w:t>
            </w:r>
          </w:p>
        </w:tc>
        <w:tc>
          <w:tcPr>
            <w:tcW w:w="5772" w:type="dxa"/>
          </w:tcPr>
          <w:p w14:paraId="3726F1F7" w14:textId="77777777" w:rsidR="00D933B7" w:rsidRPr="003A6575" w:rsidRDefault="00D933B7">
            <w:pPr>
              <w:cnfStyle w:val="000000100000" w:firstRow="0" w:lastRow="0" w:firstColumn="0" w:lastColumn="0" w:oddVBand="0" w:evenVBand="0" w:oddHBand="1" w:evenHBand="0" w:firstRowFirstColumn="0" w:firstRowLastColumn="0" w:lastRowFirstColumn="0" w:lastRowLastColumn="0"/>
              <w:rPr>
                <w:lang w:eastAsia="en-GB"/>
              </w:rPr>
            </w:pPr>
            <w:r>
              <w:t>See the cross-cutting issues section</w:t>
            </w:r>
            <w:r>
              <w:rPr>
                <w:rFonts w:ascii="Calibri" w:hAnsi="Calibri" w:cs="Calibri"/>
              </w:rPr>
              <w:t> </w:t>
            </w:r>
            <w:r>
              <w:rPr>
                <w:rFonts w:cs="EC Square Sans Pro"/>
              </w:rPr>
              <w:t>–</w:t>
            </w:r>
            <w:r>
              <w:t xml:space="preserve"> environmental requirements. The programme promotes green solutions, especially on the supply side, through bonus points that can be obtained in applications having sustainable working modalities (in the media strand). The same strand also launched a carbon calculator translation tool to make it easier for co-producers to comply with different carbon regulation regimes in 2025. The culture strand supports projects promoting sustainability and greener practices: in 2025 a new consortium has been selected to work on the greening of the music sector, conducting research, building capacity and providing financial support for green innovation.</w:t>
            </w:r>
          </w:p>
        </w:tc>
      </w:tr>
      <w:tr w:rsidR="00D933B7" w:rsidRPr="003A6575" w14:paraId="24116A5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BF37E3A" w14:textId="57D51C85" w:rsidR="00D933B7" w:rsidRPr="003A6575"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073E3CAF" w14:textId="77777777" w:rsidR="00D933B7" w:rsidRPr="003A6575"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79AAAF3B" w14:textId="77777777" w:rsidR="00D933B7" w:rsidRPr="003A6575" w:rsidRDefault="00D933B7">
            <w:pPr>
              <w:cnfStyle w:val="000000010000" w:firstRow="0" w:lastRow="0" w:firstColumn="0" w:lastColumn="0" w:oddVBand="0" w:evenVBand="0" w:oddHBand="0" w:evenHBand="1" w:firstRowFirstColumn="0" w:firstRowLastColumn="0" w:lastRowFirstColumn="0" w:lastRowLastColumn="0"/>
            </w:pPr>
            <w:r>
              <w:t>Creative Europe decides on the distribution of the grants transparently and on a merit basis. Audits are established across the programmes and overseen by the Commission and other implementing institutions. The work programme for each year is accepted by Member States. Access to the programme is encouraged through a network of country desks, which reach out and explain to potential applicants how to apply. Actions supporting news media under the c</w:t>
            </w:r>
            <w:r>
              <w:rPr>
                <w:lang w:eastAsia="en-GB"/>
              </w:rPr>
              <w:t xml:space="preserve">ross-sectoral </w:t>
            </w:r>
            <w:r>
              <w:t>strand will strengthen media freedom and pluralism. Access to trustworthy information will also be enhanced by actions promoting news media production and distribution.</w:t>
            </w:r>
          </w:p>
        </w:tc>
      </w:tr>
      <w:tr w:rsidR="00D933B7" w:rsidRPr="003A6575" w14:paraId="6B1CE57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B29417B" w14:textId="6FC700A9" w:rsidR="00D933B7" w:rsidRPr="003A6575"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08C1D62A" w14:textId="77777777" w:rsidR="00D933B7" w:rsidRPr="003A6575" w:rsidRDefault="00D933B7">
            <w:pPr>
              <w:jc w:val="center"/>
              <w:cnfStyle w:val="000000100000" w:firstRow="0" w:lastRow="0" w:firstColumn="0" w:lastColumn="0" w:oddVBand="0" w:evenVBand="0" w:oddHBand="1" w:evenHBand="0" w:firstRowFirstColumn="0" w:firstRowLastColumn="0" w:lastRowFirstColumn="0" w:lastRowLastColumn="0"/>
              <w:rPr>
                <w:bCs/>
              </w:rPr>
            </w:pPr>
            <w:r>
              <w:rPr>
                <w:bCs/>
              </w:rPr>
              <w:t>x</w:t>
            </w:r>
          </w:p>
        </w:tc>
        <w:tc>
          <w:tcPr>
            <w:tcW w:w="5772" w:type="dxa"/>
          </w:tcPr>
          <w:p w14:paraId="0F41D1DE" w14:textId="77777777" w:rsidR="00D933B7" w:rsidRPr="003A6575" w:rsidRDefault="00D933B7">
            <w:pPr>
              <w:cnfStyle w:val="000000100000" w:firstRow="0" w:lastRow="0" w:firstColumn="0" w:lastColumn="0" w:oddVBand="0" w:evenVBand="0" w:oddHBand="1" w:evenHBand="0" w:firstRowFirstColumn="0" w:firstRowLastColumn="0" w:lastRowFirstColumn="0" w:lastRowLastColumn="0"/>
            </w:pPr>
            <w:r>
              <w:t>The media strand supports co-production funds located in the EU supporting international coproductions. With support from this strand, 98 international films were supported between 2021 and 2025.</w:t>
            </w:r>
          </w:p>
        </w:tc>
      </w:tr>
    </w:tbl>
    <w:p w14:paraId="4E9D2DA6" w14:textId="77777777" w:rsidR="00D933B7" w:rsidRDefault="00D933B7" w:rsidP="00D933B7">
      <w:pPr>
        <w:keepNext/>
        <w:keepLines/>
        <w:spacing w:before="600" w:line="240" w:lineRule="auto"/>
        <w:outlineLvl w:val="4"/>
        <w:rPr>
          <w:b/>
          <w:bCs/>
        </w:rPr>
      </w:pPr>
    </w:p>
    <w:p w14:paraId="7EED2486" w14:textId="77777777" w:rsidR="00D933B7" w:rsidRDefault="00D933B7" w:rsidP="00D933B7">
      <w:pPr>
        <w:sectPr w:rsidR="00D933B7" w:rsidSect="00D933B7">
          <w:headerReference w:type="even" r:id="rId335"/>
          <w:headerReference w:type="default" r:id="rId336"/>
          <w:footerReference w:type="even" r:id="rId337"/>
          <w:footerReference w:type="default" r:id="rId338"/>
          <w:headerReference w:type="first" r:id="rId339"/>
          <w:footerReference w:type="first" r:id="rId340"/>
          <w:pgSz w:w="11906" w:h="16838"/>
          <w:pgMar w:top="1440" w:right="1133" w:bottom="1440" w:left="1134" w:header="708" w:footer="708" w:gutter="0"/>
          <w:cols w:space="708"/>
          <w:docGrid w:linePitch="360"/>
        </w:sectPr>
      </w:pPr>
    </w:p>
    <w:p w14:paraId="6A9F261B" w14:textId="77777777" w:rsidR="00D933B7" w:rsidRPr="00137E12" w:rsidRDefault="00D933B7" w:rsidP="00D933B7">
      <w:pPr>
        <w:pStyle w:val="Heading1"/>
      </w:pPr>
      <w:bookmarkStart w:id="73" w:name="toc_sec_24"/>
      <w:bookmarkStart w:id="74" w:name="_Toc228976545"/>
      <w:bookmarkEnd w:id="73"/>
      <w:r>
        <w:rPr>
          <w:noProof/>
        </w:rPr>
        <w:t>C</w:t>
      </w:r>
      <w:r w:rsidRPr="00137E12">
        <w:rPr>
          <w:noProof/>
        </w:rPr>
        <w:t>OMMUNICATION</w:t>
      </w:r>
      <w:bookmarkEnd w:id="74"/>
    </w:p>
    <w:p w14:paraId="7685DCB5" w14:textId="77777777" w:rsidR="00D933B7" w:rsidRDefault="00D933B7" w:rsidP="00D933B7">
      <w:pPr>
        <w:pStyle w:val="Heading2"/>
      </w:pPr>
      <w:r w:rsidRPr="008353C8">
        <w:rPr>
          <w:noProof/>
        </w:rPr>
        <w:t>FINANCIAL INTERVENTION OF THE COMMUNICATION POLICY AREA</w:t>
      </w:r>
    </w:p>
    <w:p w14:paraId="0870F21C" w14:textId="540219C9" w:rsidR="00D933B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4C19F69F" w14:textId="77777777">
        <w:trPr>
          <w:trHeight w:val="1584"/>
          <w:jc w:val="left"/>
        </w:trPr>
        <w:tc>
          <w:tcPr>
            <w:tcW w:w="2410" w:type="dxa"/>
          </w:tcPr>
          <w:p w14:paraId="7004D471" w14:textId="77777777" w:rsidR="00D933B7" w:rsidRPr="009C0589" w:rsidRDefault="00D933B7">
            <w:pPr>
              <w:spacing w:before="120" w:after="120"/>
              <w:rPr>
                <w:rFonts w:ascii="Calibri" w:hAnsi="Calibri" w:cs="Calibri"/>
                <w:sz w:val="24"/>
                <w:szCs w:val="24"/>
              </w:rPr>
            </w:pPr>
            <w:r>
              <w:rPr>
                <w:sz w:val="24"/>
                <w:szCs w:val="24"/>
              </w:rPr>
              <w:t>47</w:t>
            </w:r>
            <w:r>
              <w:rPr>
                <w:rFonts w:ascii="Calibri" w:hAnsi="Calibri" w:cs="Calibri"/>
                <w:sz w:val="24"/>
                <w:szCs w:val="24"/>
              </w:rPr>
              <w:t> seconds</w:t>
            </w:r>
          </w:p>
          <w:p w14:paraId="0456DCB4" w14:textId="77777777" w:rsidR="00D933B7" w:rsidRPr="0047239D" w:rsidRDefault="00D933B7">
            <w:pPr>
              <w:spacing w:before="120" w:after="120"/>
            </w:pPr>
            <w:r>
              <w:t>was the estimated actual YouTube engagement rate in 2025, based on YouTube Analytics data.</w:t>
            </w:r>
          </w:p>
          <w:p w14:paraId="135D9D5D" w14:textId="77777777" w:rsidR="00D933B7" w:rsidRPr="0047239D" w:rsidRDefault="00D933B7">
            <w:pPr>
              <w:spacing w:before="120" w:after="120"/>
            </w:pPr>
          </w:p>
        </w:tc>
        <w:tc>
          <w:tcPr>
            <w:cnfStyle w:val="000001000000" w:firstRow="0" w:lastRow="0" w:firstColumn="0" w:lastColumn="0" w:oddVBand="0" w:evenVBand="1" w:oddHBand="0" w:evenHBand="0" w:firstRowFirstColumn="0" w:firstRowLastColumn="0" w:lastRowFirstColumn="0" w:lastRowLastColumn="0"/>
            <w:tcW w:w="2409" w:type="dxa"/>
          </w:tcPr>
          <w:p w14:paraId="096AC690" w14:textId="77777777" w:rsidR="00D933B7" w:rsidRDefault="00D933B7">
            <w:pPr>
              <w:spacing w:before="120" w:after="120"/>
            </w:pPr>
            <w:r>
              <w:rPr>
                <w:sz w:val="28"/>
                <w:szCs w:val="28"/>
              </w:rPr>
              <w:t>25</w:t>
            </w:r>
            <w:r>
              <w:rPr>
                <w:rFonts w:ascii="Calibri" w:hAnsi="Calibri" w:cs="Calibri"/>
                <w:sz w:val="28"/>
                <w:szCs w:val="28"/>
              </w:rPr>
              <w:t> </w:t>
            </w:r>
            <w:r>
              <w:rPr>
                <w:sz w:val="28"/>
                <w:szCs w:val="28"/>
              </w:rPr>
              <w:t>000</w:t>
            </w:r>
          </w:p>
          <w:p w14:paraId="60504A9E" w14:textId="77777777" w:rsidR="00D933B7" w:rsidRPr="0047239D" w:rsidRDefault="00D933B7">
            <w:r>
              <w:t>political reporting products were provided by the Commission’s Representations, covering reactions on EU topics in all Member States in 2025.</w:t>
            </w:r>
          </w:p>
        </w:tc>
        <w:tc>
          <w:tcPr>
            <w:tcW w:w="2410" w:type="dxa"/>
            <w:tcBorders>
              <w:bottom w:val="single" w:sz="4" w:space="0" w:color="8C8C8C"/>
            </w:tcBorders>
          </w:tcPr>
          <w:p w14:paraId="034B741B" w14:textId="77777777" w:rsidR="00D933B7" w:rsidRPr="007E09CF"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w:t>
            </w:r>
            <w:r>
              <w:rPr>
                <w:rFonts w:ascii="Calibri" w:hAnsi="Calibri" w:cs="Calibri"/>
                <w:sz w:val="28"/>
                <w:szCs w:val="28"/>
              </w:rPr>
              <w:t> </w:t>
            </w:r>
            <w:r>
              <w:rPr>
                <w:sz w:val="28"/>
                <w:szCs w:val="28"/>
              </w:rPr>
              <w:t>265</w:t>
            </w:r>
          </w:p>
          <w:p w14:paraId="00B1E815" w14:textId="77777777" w:rsidR="00D933B7" w:rsidRDefault="00D933B7">
            <w:pPr>
              <w:cnfStyle w:val="000000000000" w:firstRow="0" w:lastRow="0" w:firstColumn="0" w:lastColumn="0" w:oddVBand="0" w:evenVBand="0" w:oddHBand="0" w:evenHBand="0" w:firstRowFirstColumn="0" w:firstRowLastColumn="0" w:lastRowFirstColumn="0" w:lastRowLastColumn="0"/>
            </w:pPr>
            <w:r>
              <w:t>audiovisual products (messages, interviews, statements, clips) were provided to the College of Commissioners in 2025.</w:t>
            </w:r>
          </w:p>
          <w:p w14:paraId="442130EB"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485E7631"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6AE8FFD4" w14:textId="77777777" w:rsidR="00D933B7" w:rsidRDefault="00D933B7">
            <w:pPr>
              <w:spacing w:before="120" w:after="120"/>
            </w:pPr>
            <w:r>
              <w:rPr>
                <w:sz w:val="28"/>
                <w:szCs w:val="28"/>
              </w:rPr>
              <w:t>90%</w:t>
            </w:r>
          </w:p>
          <w:p w14:paraId="07AB538B" w14:textId="77777777" w:rsidR="00D933B7" w:rsidRDefault="00D933B7">
            <w:r>
              <w:t>of users were satisfied with the answers received from the Europe Direct contact centre in 2025.</w:t>
            </w:r>
          </w:p>
          <w:p w14:paraId="52B0A1C9" w14:textId="77777777" w:rsidR="00D933B7" w:rsidRPr="0047239D" w:rsidRDefault="00D933B7">
            <w:pPr>
              <w:spacing w:before="120" w:after="120"/>
            </w:pPr>
          </w:p>
          <w:p w14:paraId="5D3B6EE4" w14:textId="77777777" w:rsidR="00D933B7" w:rsidRPr="0047239D" w:rsidRDefault="00D933B7">
            <w:pPr>
              <w:spacing w:before="120" w:after="120"/>
              <w:rPr>
                <w:sz w:val="28"/>
                <w:szCs w:val="28"/>
              </w:rPr>
            </w:pPr>
          </w:p>
        </w:tc>
      </w:tr>
      <w:tr w:rsidR="00D933B7" w:rsidRPr="0047239D" w14:paraId="5F69B66F" w14:textId="77777777">
        <w:trPr>
          <w:trHeight w:val="1034"/>
          <w:jc w:val="left"/>
        </w:trPr>
        <w:tc>
          <w:tcPr>
            <w:tcW w:w="2410" w:type="dxa"/>
          </w:tcPr>
          <w:p w14:paraId="1B170AC7" w14:textId="77777777" w:rsidR="00D933B7" w:rsidRDefault="00D933B7">
            <w:r>
              <w:rPr>
                <w:sz w:val="28"/>
                <w:szCs w:val="28"/>
              </w:rPr>
              <w:t>89</w:t>
            </w:r>
            <w:r>
              <w:rPr>
                <w:rFonts w:ascii="Calibri" w:hAnsi="Calibri" w:cs="Calibri"/>
                <w:sz w:val="28"/>
                <w:szCs w:val="28"/>
              </w:rPr>
              <w:t> </w:t>
            </w:r>
            <w:r>
              <w:rPr>
                <w:sz w:val="28"/>
                <w:szCs w:val="28"/>
              </w:rPr>
              <w:t>000</w:t>
            </w:r>
          </w:p>
          <w:p w14:paraId="5E05460A" w14:textId="77777777" w:rsidR="00D933B7" w:rsidRDefault="00D933B7">
            <w:r>
              <w:t>people (including virtual visitors) visited the visitors’ centre in 2025.</w:t>
            </w:r>
          </w:p>
          <w:p w14:paraId="0B5CCDFE" w14:textId="77777777" w:rsidR="00D933B7" w:rsidRDefault="00D933B7">
            <w:pPr>
              <w:spacing w:before="120" w:after="120"/>
            </w:pPr>
          </w:p>
          <w:p w14:paraId="02575362" w14:textId="77777777" w:rsidR="00D933B7" w:rsidRDefault="00D933B7">
            <w:pPr>
              <w:spacing w:before="120"/>
            </w:pPr>
          </w:p>
        </w:tc>
        <w:tc>
          <w:tcPr>
            <w:cnfStyle w:val="000001000000" w:firstRow="0" w:lastRow="0" w:firstColumn="0" w:lastColumn="0" w:oddVBand="0" w:evenVBand="1" w:oddHBand="0" w:evenHBand="0" w:firstRowFirstColumn="0" w:firstRowLastColumn="0" w:lastRowFirstColumn="0" w:lastRowLastColumn="0"/>
            <w:tcW w:w="2409" w:type="dxa"/>
          </w:tcPr>
          <w:p w14:paraId="6B267C5D" w14:textId="77777777" w:rsidR="00D933B7" w:rsidRDefault="00D933B7">
            <w:pPr>
              <w:spacing w:before="120" w:after="120"/>
            </w:pPr>
            <w:r>
              <w:rPr>
                <w:sz w:val="28"/>
                <w:szCs w:val="28"/>
              </w:rPr>
              <w:t>9</w:t>
            </w:r>
            <w:r>
              <w:rPr>
                <w:rFonts w:ascii="Calibri" w:hAnsi="Calibri" w:cs="Calibri"/>
                <w:sz w:val="28"/>
                <w:szCs w:val="28"/>
              </w:rPr>
              <w:t> </w:t>
            </w:r>
            <w:r>
              <w:rPr>
                <w:sz w:val="28"/>
                <w:szCs w:val="28"/>
              </w:rPr>
              <w:t>636</w:t>
            </w:r>
          </w:p>
          <w:p w14:paraId="3E7DEA9B" w14:textId="77777777" w:rsidR="00D933B7" w:rsidRDefault="00D933B7">
            <w:r>
              <w:t>information and engagement activities were performed by the Europe Direct centres in 2025.</w:t>
            </w:r>
          </w:p>
          <w:p w14:paraId="7F9E1F96" w14:textId="77777777" w:rsidR="00D933B7" w:rsidRDefault="00D933B7">
            <w:pPr>
              <w:spacing w:before="120" w:after="120"/>
            </w:pPr>
          </w:p>
          <w:p w14:paraId="702EB12E" w14:textId="77777777" w:rsidR="00D933B7" w:rsidRDefault="00D933B7">
            <w:pPr>
              <w:spacing w:before="120"/>
            </w:pPr>
          </w:p>
        </w:tc>
        <w:tc>
          <w:tcPr>
            <w:tcW w:w="2410" w:type="dxa"/>
            <w:tcBorders>
              <w:bottom w:val="single" w:sz="4" w:space="0" w:color="8C8C8C"/>
            </w:tcBorders>
          </w:tcPr>
          <w:p w14:paraId="4A501CEF"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80.69%</w:t>
            </w:r>
          </w:p>
          <w:p w14:paraId="7E72D3F6"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r>
              <w:t>of the target audience was reached by corporate campaigns.</w:t>
            </w:r>
          </w:p>
        </w:tc>
        <w:tc>
          <w:tcPr>
            <w:cnfStyle w:val="000001000000" w:firstRow="0" w:lastRow="0" w:firstColumn="0" w:lastColumn="0" w:oddVBand="0" w:evenVBand="1" w:oddHBand="0" w:evenHBand="0" w:firstRowFirstColumn="0" w:firstRowLastColumn="0" w:lastRowFirstColumn="0" w:lastRowLastColumn="0"/>
            <w:tcW w:w="2410" w:type="dxa"/>
          </w:tcPr>
          <w:p w14:paraId="163A8E17" w14:textId="77777777" w:rsidR="00D933B7" w:rsidRPr="0047239D" w:rsidRDefault="00D933B7">
            <w:pPr>
              <w:spacing w:before="120" w:after="120"/>
              <w:rPr>
                <w:sz w:val="28"/>
                <w:szCs w:val="28"/>
              </w:rPr>
            </w:pPr>
          </w:p>
        </w:tc>
      </w:tr>
    </w:tbl>
    <w:p w14:paraId="7588B55C"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18A27FFD"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2D14C03D"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101FA7E6" w14:textId="77777777" w:rsidR="00D933B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2978DDD3"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0" w:type="auto"/>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245"/>
        <w:gridCol w:w="641"/>
        <w:gridCol w:w="642"/>
        <w:gridCol w:w="642"/>
        <w:gridCol w:w="628"/>
        <w:gridCol w:w="917"/>
        <w:gridCol w:w="642"/>
        <w:gridCol w:w="642"/>
        <w:gridCol w:w="640"/>
      </w:tblGrid>
      <w:tr w:rsidR="00D933B7" w:rsidRPr="00426441" w14:paraId="4BF8D4C2" w14:textId="77777777">
        <w:trPr>
          <w:trHeight w:val="300"/>
        </w:trPr>
        <w:tc>
          <w:tcPr>
            <w:tcW w:w="0" w:type="auto"/>
            <w:tcBorders>
              <w:top w:val="single" w:sz="6" w:space="0" w:color="8C8C8C"/>
              <w:left w:val="nil"/>
              <w:bottom w:val="single" w:sz="6" w:space="0" w:color="8C8C8C"/>
              <w:right w:val="nil"/>
            </w:tcBorders>
            <w:shd w:val="clear" w:color="auto" w:fill="F2F2F2"/>
            <w:hideMark/>
          </w:tcPr>
          <w:p w14:paraId="1CE2B521" w14:textId="77777777" w:rsidR="00D933B7" w:rsidRPr="00426441" w:rsidRDefault="00D933B7">
            <w:pPr>
              <w:spacing w:after="0" w:line="240" w:lineRule="auto"/>
              <w:contextualSpacing/>
              <w:jc w:val="center"/>
              <w:textAlignment w:val="baseline"/>
              <w:rPr>
                <w:rFonts w:ascii="Times New Roman" w:hAnsi="Times New Roman"/>
                <w:b/>
                <w:bCs/>
                <w:lang w:val="en-IE" w:eastAsia="en-IE"/>
              </w:rPr>
            </w:pPr>
          </w:p>
        </w:tc>
        <w:tc>
          <w:tcPr>
            <w:tcW w:w="0" w:type="auto"/>
            <w:tcBorders>
              <w:top w:val="single" w:sz="6" w:space="0" w:color="8C8C8C"/>
              <w:left w:val="nil"/>
              <w:bottom w:val="single" w:sz="6" w:space="0" w:color="8C8C8C"/>
              <w:right w:val="nil"/>
            </w:tcBorders>
            <w:shd w:val="clear" w:color="auto" w:fill="F2F2F2"/>
            <w:hideMark/>
          </w:tcPr>
          <w:p w14:paraId="404B85C9"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0" w:type="auto"/>
            <w:tcBorders>
              <w:top w:val="single" w:sz="6" w:space="0" w:color="8C8C8C"/>
              <w:left w:val="nil"/>
              <w:bottom w:val="single" w:sz="6" w:space="0" w:color="8C8C8C"/>
              <w:right w:val="nil"/>
            </w:tcBorders>
            <w:shd w:val="clear" w:color="auto" w:fill="F2F2F2"/>
            <w:hideMark/>
          </w:tcPr>
          <w:p w14:paraId="2C583ED8"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0" w:type="auto"/>
            <w:tcBorders>
              <w:top w:val="single" w:sz="6" w:space="0" w:color="8C8C8C"/>
              <w:left w:val="nil"/>
              <w:bottom w:val="single" w:sz="6" w:space="0" w:color="8C8C8C"/>
              <w:right w:val="nil"/>
            </w:tcBorders>
            <w:shd w:val="clear" w:color="auto" w:fill="F2F2F2"/>
            <w:hideMark/>
          </w:tcPr>
          <w:p w14:paraId="506FC19B"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576" w:type="dxa"/>
            <w:tcBorders>
              <w:top w:val="single" w:sz="6" w:space="0" w:color="8C8C8C"/>
              <w:left w:val="nil"/>
              <w:bottom w:val="single" w:sz="6" w:space="0" w:color="8C8C8C"/>
              <w:right w:val="nil"/>
            </w:tcBorders>
            <w:shd w:val="clear" w:color="auto" w:fill="F2F2F2"/>
            <w:hideMark/>
          </w:tcPr>
          <w:p w14:paraId="6A6328AE"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17" w:type="dxa"/>
            <w:tcBorders>
              <w:top w:val="single" w:sz="6" w:space="0" w:color="8C8C8C"/>
              <w:left w:val="nil"/>
              <w:bottom w:val="single" w:sz="6" w:space="0" w:color="8C8C8C"/>
              <w:right w:val="nil"/>
            </w:tcBorders>
            <w:shd w:val="clear" w:color="auto" w:fill="F2F2F2"/>
            <w:hideMark/>
          </w:tcPr>
          <w:p w14:paraId="791C7F16"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0" w:type="auto"/>
            <w:tcBorders>
              <w:top w:val="single" w:sz="6" w:space="0" w:color="8C8C8C"/>
              <w:left w:val="nil"/>
              <w:bottom w:val="single" w:sz="6" w:space="0" w:color="8C8C8C"/>
              <w:right w:val="nil"/>
            </w:tcBorders>
            <w:shd w:val="clear" w:color="auto" w:fill="F2F2F2"/>
            <w:hideMark/>
          </w:tcPr>
          <w:p w14:paraId="55447410"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0" w:type="auto"/>
            <w:tcBorders>
              <w:top w:val="single" w:sz="6" w:space="0" w:color="8C8C8C"/>
              <w:left w:val="nil"/>
              <w:bottom w:val="single" w:sz="6" w:space="0" w:color="8C8C8C"/>
              <w:right w:val="nil"/>
            </w:tcBorders>
            <w:shd w:val="clear" w:color="auto" w:fill="F2F2F2"/>
            <w:hideMark/>
          </w:tcPr>
          <w:p w14:paraId="3E257A6E"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0" w:type="auto"/>
            <w:tcBorders>
              <w:top w:val="single" w:sz="6" w:space="0" w:color="8C8C8C"/>
              <w:left w:val="nil"/>
              <w:bottom w:val="single" w:sz="6" w:space="0" w:color="8C8C8C"/>
              <w:right w:val="nil"/>
            </w:tcBorders>
            <w:shd w:val="clear" w:color="auto" w:fill="F2F2F2"/>
            <w:hideMark/>
          </w:tcPr>
          <w:p w14:paraId="3ED6A806" w14:textId="77777777" w:rsidR="00D933B7" w:rsidRPr="00426441" w:rsidRDefault="00D933B7">
            <w:pPr>
              <w:spacing w:after="0" w:line="240" w:lineRule="auto"/>
              <w:contextualSpacing/>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520731A7" w14:textId="77777777">
        <w:trPr>
          <w:trHeight w:val="300"/>
        </w:trPr>
        <w:tc>
          <w:tcPr>
            <w:tcW w:w="0" w:type="auto"/>
            <w:tcBorders>
              <w:top w:val="single" w:sz="6" w:space="0" w:color="8C8C8C"/>
              <w:left w:val="nil"/>
              <w:bottom w:val="single" w:sz="6" w:space="0" w:color="8C8C8C"/>
              <w:right w:val="nil"/>
            </w:tcBorders>
            <w:vAlign w:val="center"/>
            <w:hideMark/>
          </w:tcPr>
          <w:p w14:paraId="2406E381" w14:textId="77777777" w:rsidR="00D933B7" w:rsidRPr="00426441" w:rsidRDefault="00D933B7">
            <w:pPr>
              <w:spacing w:after="0" w:line="240" w:lineRule="auto"/>
              <w:contextualSpacing/>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0" w:type="auto"/>
            <w:tcBorders>
              <w:top w:val="single" w:sz="6" w:space="0" w:color="8C8C8C"/>
              <w:left w:val="nil"/>
              <w:bottom w:val="single" w:sz="6" w:space="0" w:color="8C8C8C"/>
              <w:right w:val="nil"/>
            </w:tcBorders>
            <w:hideMark/>
          </w:tcPr>
          <w:p w14:paraId="37529B37"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106.7</w:t>
            </w:r>
          </w:p>
        </w:tc>
        <w:tc>
          <w:tcPr>
            <w:tcW w:w="0" w:type="auto"/>
            <w:tcBorders>
              <w:top w:val="single" w:sz="6" w:space="0" w:color="8C8C8C"/>
              <w:left w:val="nil"/>
              <w:bottom w:val="single" w:sz="6" w:space="0" w:color="8C8C8C"/>
              <w:right w:val="nil"/>
            </w:tcBorders>
            <w:hideMark/>
          </w:tcPr>
          <w:p w14:paraId="77194E2A"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107.6</w:t>
            </w:r>
          </w:p>
        </w:tc>
        <w:tc>
          <w:tcPr>
            <w:tcW w:w="0" w:type="auto"/>
            <w:tcBorders>
              <w:top w:val="single" w:sz="6" w:space="0" w:color="8C8C8C"/>
              <w:left w:val="nil"/>
              <w:bottom w:val="single" w:sz="6" w:space="0" w:color="8C8C8C"/>
              <w:right w:val="nil"/>
            </w:tcBorders>
            <w:hideMark/>
          </w:tcPr>
          <w:p w14:paraId="20D8A283"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108.5</w:t>
            </w:r>
          </w:p>
        </w:tc>
        <w:tc>
          <w:tcPr>
            <w:tcW w:w="576" w:type="dxa"/>
            <w:tcBorders>
              <w:top w:val="single" w:sz="6" w:space="0" w:color="8C8C8C"/>
              <w:left w:val="nil"/>
              <w:bottom w:val="single" w:sz="6" w:space="0" w:color="8C8C8C"/>
              <w:right w:val="nil"/>
            </w:tcBorders>
            <w:hideMark/>
          </w:tcPr>
          <w:p w14:paraId="31DF3BCE"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109.5</w:t>
            </w:r>
          </w:p>
        </w:tc>
        <w:tc>
          <w:tcPr>
            <w:tcW w:w="917" w:type="dxa"/>
            <w:tcBorders>
              <w:top w:val="single" w:sz="6" w:space="0" w:color="8C8C8C"/>
              <w:left w:val="nil"/>
              <w:bottom w:val="single" w:sz="6" w:space="0" w:color="8C8C8C"/>
              <w:right w:val="nil"/>
            </w:tcBorders>
            <w:hideMark/>
          </w:tcPr>
          <w:p w14:paraId="5C061ADC"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110.4</w:t>
            </w:r>
          </w:p>
        </w:tc>
        <w:tc>
          <w:tcPr>
            <w:tcW w:w="0" w:type="auto"/>
            <w:tcBorders>
              <w:top w:val="single" w:sz="6" w:space="0" w:color="8C8C8C"/>
              <w:left w:val="nil"/>
              <w:bottom w:val="single" w:sz="6" w:space="0" w:color="8C8C8C"/>
              <w:right w:val="nil"/>
            </w:tcBorders>
            <w:hideMark/>
          </w:tcPr>
          <w:p w14:paraId="71415FA2"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111.4</w:t>
            </w:r>
          </w:p>
        </w:tc>
        <w:tc>
          <w:tcPr>
            <w:tcW w:w="0" w:type="auto"/>
            <w:tcBorders>
              <w:top w:val="single" w:sz="6" w:space="0" w:color="8C8C8C"/>
              <w:left w:val="nil"/>
              <w:bottom w:val="single" w:sz="6" w:space="0" w:color="8C8C8C"/>
              <w:right w:val="nil"/>
            </w:tcBorders>
            <w:hideMark/>
          </w:tcPr>
          <w:p w14:paraId="73FEB166"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112.2</w:t>
            </w:r>
          </w:p>
        </w:tc>
        <w:tc>
          <w:tcPr>
            <w:tcW w:w="0" w:type="auto"/>
            <w:tcBorders>
              <w:top w:val="single" w:sz="6" w:space="0" w:color="8C8C8C"/>
              <w:left w:val="nil"/>
              <w:bottom w:val="single" w:sz="6" w:space="0" w:color="8C8C8C"/>
              <w:right w:val="nil"/>
            </w:tcBorders>
            <w:hideMark/>
          </w:tcPr>
          <w:p w14:paraId="0CE89776"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766.3</w:t>
            </w:r>
          </w:p>
        </w:tc>
      </w:tr>
      <w:tr w:rsidR="00D933B7" w:rsidRPr="00426441" w14:paraId="23740C4E" w14:textId="77777777">
        <w:trPr>
          <w:trHeight w:val="300"/>
        </w:trPr>
        <w:tc>
          <w:tcPr>
            <w:tcW w:w="0" w:type="auto"/>
            <w:tcBorders>
              <w:top w:val="single" w:sz="6" w:space="0" w:color="8C8C8C"/>
              <w:left w:val="nil"/>
              <w:bottom w:val="single" w:sz="6" w:space="0" w:color="8C8C8C"/>
              <w:right w:val="nil"/>
            </w:tcBorders>
            <w:shd w:val="clear" w:color="auto" w:fill="F2F2F2"/>
            <w:vAlign w:val="center"/>
            <w:hideMark/>
          </w:tcPr>
          <w:p w14:paraId="7908BED0" w14:textId="77777777" w:rsidR="00D933B7" w:rsidRPr="00426441" w:rsidRDefault="00D933B7">
            <w:pPr>
              <w:spacing w:after="0" w:line="240" w:lineRule="auto"/>
              <w:contextualSpacing/>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0" w:type="auto"/>
            <w:tcBorders>
              <w:top w:val="single" w:sz="6" w:space="0" w:color="8C8C8C"/>
              <w:left w:val="nil"/>
              <w:bottom w:val="single" w:sz="6" w:space="0" w:color="8C8C8C"/>
              <w:right w:val="nil"/>
            </w:tcBorders>
            <w:shd w:val="clear" w:color="auto" w:fill="F2F2F2"/>
            <w:hideMark/>
          </w:tcPr>
          <w:p w14:paraId="5F8D2806"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45454EC3"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0EEB6DDA"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576" w:type="dxa"/>
            <w:tcBorders>
              <w:top w:val="single" w:sz="6" w:space="0" w:color="8C8C8C"/>
              <w:left w:val="nil"/>
              <w:bottom w:val="single" w:sz="6" w:space="0" w:color="8C8C8C"/>
              <w:right w:val="nil"/>
            </w:tcBorders>
            <w:shd w:val="clear" w:color="auto" w:fill="F2F2F2"/>
            <w:hideMark/>
          </w:tcPr>
          <w:p w14:paraId="78E203F5"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917" w:type="dxa"/>
            <w:tcBorders>
              <w:top w:val="single" w:sz="6" w:space="0" w:color="8C8C8C"/>
              <w:left w:val="nil"/>
              <w:bottom w:val="single" w:sz="6" w:space="0" w:color="8C8C8C"/>
              <w:right w:val="nil"/>
            </w:tcBorders>
            <w:shd w:val="clear" w:color="auto" w:fill="F2F2F2"/>
            <w:hideMark/>
          </w:tcPr>
          <w:p w14:paraId="11BEBDF3"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5D89D523"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0BC292F5"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428C826B"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r>
      <w:tr w:rsidR="00D933B7" w:rsidRPr="00426441" w14:paraId="3BA6AF24" w14:textId="77777777">
        <w:trPr>
          <w:trHeight w:val="300"/>
        </w:trPr>
        <w:tc>
          <w:tcPr>
            <w:tcW w:w="0" w:type="auto"/>
            <w:tcBorders>
              <w:top w:val="single" w:sz="6" w:space="0" w:color="8C8C8C"/>
              <w:left w:val="nil"/>
              <w:bottom w:val="single" w:sz="6" w:space="0" w:color="8C8C8C"/>
              <w:right w:val="nil"/>
            </w:tcBorders>
            <w:vAlign w:val="center"/>
            <w:hideMark/>
          </w:tcPr>
          <w:p w14:paraId="3608C01D" w14:textId="77777777" w:rsidR="00D933B7" w:rsidRPr="00426441" w:rsidRDefault="00D933B7">
            <w:pPr>
              <w:spacing w:after="0" w:line="240" w:lineRule="auto"/>
              <w:contextualSpacing/>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0" w:type="auto"/>
            <w:tcBorders>
              <w:top w:val="single" w:sz="6" w:space="0" w:color="8C8C8C"/>
              <w:left w:val="nil"/>
              <w:bottom w:val="single" w:sz="6" w:space="0" w:color="8C8C8C"/>
              <w:right w:val="nil"/>
            </w:tcBorders>
            <w:hideMark/>
          </w:tcPr>
          <w:p w14:paraId="08BEDFB9"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hideMark/>
          </w:tcPr>
          <w:p w14:paraId="1D995EC0"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hideMark/>
          </w:tcPr>
          <w:p w14:paraId="1FD4BB7A"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576" w:type="dxa"/>
            <w:tcBorders>
              <w:top w:val="single" w:sz="6" w:space="0" w:color="8C8C8C"/>
              <w:left w:val="nil"/>
              <w:bottom w:val="single" w:sz="6" w:space="0" w:color="8C8C8C"/>
              <w:right w:val="nil"/>
            </w:tcBorders>
            <w:hideMark/>
          </w:tcPr>
          <w:p w14:paraId="3F28F4FD"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917" w:type="dxa"/>
            <w:tcBorders>
              <w:top w:val="single" w:sz="6" w:space="0" w:color="8C8C8C"/>
              <w:left w:val="nil"/>
              <w:bottom w:val="single" w:sz="6" w:space="0" w:color="8C8C8C"/>
              <w:right w:val="nil"/>
            </w:tcBorders>
            <w:hideMark/>
          </w:tcPr>
          <w:p w14:paraId="214B5432"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hideMark/>
          </w:tcPr>
          <w:p w14:paraId="61E9C42D"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hideMark/>
          </w:tcPr>
          <w:p w14:paraId="6017CD29"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hideMark/>
          </w:tcPr>
          <w:p w14:paraId="0C267D6E"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r>
      <w:tr w:rsidR="00D933B7" w:rsidRPr="00426441" w14:paraId="62EAAA99" w14:textId="77777777">
        <w:trPr>
          <w:trHeight w:val="300"/>
        </w:trPr>
        <w:tc>
          <w:tcPr>
            <w:tcW w:w="0" w:type="auto"/>
            <w:tcBorders>
              <w:top w:val="single" w:sz="6" w:space="0" w:color="8C8C8C"/>
              <w:left w:val="nil"/>
              <w:bottom w:val="single" w:sz="6" w:space="0" w:color="8C8C8C"/>
              <w:right w:val="nil"/>
            </w:tcBorders>
            <w:shd w:val="clear" w:color="auto" w:fill="F2F2F2"/>
            <w:vAlign w:val="center"/>
            <w:hideMark/>
          </w:tcPr>
          <w:p w14:paraId="0499CB2D" w14:textId="77777777" w:rsidR="00D933B7" w:rsidRPr="00426441" w:rsidRDefault="00D933B7">
            <w:pPr>
              <w:spacing w:after="0" w:line="240" w:lineRule="auto"/>
              <w:contextualSpacing/>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0" w:type="auto"/>
            <w:tcBorders>
              <w:top w:val="single" w:sz="6" w:space="0" w:color="8C8C8C"/>
              <w:left w:val="nil"/>
              <w:bottom w:val="single" w:sz="6" w:space="0" w:color="8C8C8C"/>
              <w:right w:val="nil"/>
            </w:tcBorders>
            <w:shd w:val="clear" w:color="auto" w:fill="F2F2F2"/>
            <w:hideMark/>
          </w:tcPr>
          <w:p w14:paraId="1B1441AF"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7328A339"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790ABAF0"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576" w:type="dxa"/>
            <w:tcBorders>
              <w:top w:val="single" w:sz="6" w:space="0" w:color="8C8C8C"/>
              <w:left w:val="nil"/>
              <w:bottom w:val="single" w:sz="6" w:space="0" w:color="8C8C8C"/>
              <w:right w:val="nil"/>
            </w:tcBorders>
            <w:shd w:val="clear" w:color="auto" w:fill="F2F2F2"/>
            <w:hideMark/>
          </w:tcPr>
          <w:p w14:paraId="2BB2857F"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917" w:type="dxa"/>
            <w:tcBorders>
              <w:top w:val="single" w:sz="6" w:space="0" w:color="8C8C8C"/>
              <w:left w:val="nil"/>
              <w:bottom w:val="single" w:sz="6" w:space="0" w:color="8C8C8C"/>
              <w:right w:val="nil"/>
            </w:tcBorders>
            <w:shd w:val="clear" w:color="auto" w:fill="F2F2F2"/>
            <w:hideMark/>
          </w:tcPr>
          <w:p w14:paraId="7AB819CC"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03C29DF3"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5C322A0C"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c>
          <w:tcPr>
            <w:tcW w:w="0" w:type="auto"/>
            <w:tcBorders>
              <w:top w:val="single" w:sz="6" w:space="0" w:color="8C8C8C"/>
              <w:left w:val="nil"/>
              <w:bottom w:val="single" w:sz="6" w:space="0" w:color="8C8C8C"/>
              <w:right w:val="nil"/>
            </w:tcBorders>
            <w:shd w:val="clear" w:color="auto" w:fill="F2F2F2"/>
            <w:hideMark/>
          </w:tcPr>
          <w:p w14:paraId="0B840619"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0.0</w:t>
            </w:r>
          </w:p>
        </w:tc>
      </w:tr>
      <w:tr w:rsidR="00D933B7" w:rsidRPr="00426441" w14:paraId="2C93A791" w14:textId="77777777">
        <w:trPr>
          <w:trHeight w:val="300"/>
        </w:trPr>
        <w:tc>
          <w:tcPr>
            <w:tcW w:w="0" w:type="auto"/>
            <w:tcBorders>
              <w:top w:val="single" w:sz="6" w:space="0" w:color="8C8C8C"/>
              <w:left w:val="nil"/>
              <w:bottom w:val="single" w:sz="6" w:space="0" w:color="8C8C8C"/>
              <w:right w:val="nil"/>
            </w:tcBorders>
            <w:vAlign w:val="center"/>
            <w:hideMark/>
          </w:tcPr>
          <w:p w14:paraId="5F9F8E4A" w14:textId="77777777" w:rsidR="00D933B7" w:rsidRPr="00426441" w:rsidRDefault="00D933B7">
            <w:pPr>
              <w:spacing w:after="0" w:line="240" w:lineRule="auto"/>
              <w:contextualSpacing/>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0" w:type="auto"/>
            <w:tcBorders>
              <w:top w:val="single" w:sz="6" w:space="0" w:color="8C8C8C"/>
              <w:left w:val="nil"/>
              <w:bottom w:val="single" w:sz="6" w:space="0" w:color="8C8C8C"/>
              <w:right w:val="nil"/>
            </w:tcBorders>
            <w:hideMark/>
          </w:tcPr>
          <w:p w14:paraId="07229D81"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106.7</w:t>
            </w:r>
          </w:p>
        </w:tc>
        <w:tc>
          <w:tcPr>
            <w:tcW w:w="0" w:type="auto"/>
            <w:tcBorders>
              <w:top w:val="single" w:sz="6" w:space="0" w:color="8C8C8C"/>
              <w:left w:val="nil"/>
              <w:bottom w:val="single" w:sz="6" w:space="0" w:color="8C8C8C"/>
              <w:right w:val="nil"/>
            </w:tcBorders>
            <w:hideMark/>
          </w:tcPr>
          <w:p w14:paraId="56011190"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107.6</w:t>
            </w:r>
          </w:p>
        </w:tc>
        <w:tc>
          <w:tcPr>
            <w:tcW w:w="0" w:type="auto"/>
            <w:tcBorders>
              <w:top w:val="single" w:sz="6" w:space="0" w:color="8C8C8C"/>
              <w:left w:val="nil"/>
              <w:bottom w:val="single" w:sz="6" w:space="0" w:color="8C8C8C"/>
              <w:right w:val="nil"/>
            </w:tcBorders>
            <w:hideMark/>
          </w:tcPr>
          <w:p w14:paraId="020BA7E5"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108.5</w:t>
            </w:r>
          </w:p>
        </w:tc>
        <w:tc>
          <w:tcPr>
            <w:tcW w:w="576" w:type="dxa"/>
            <w:tcBorders>
              <w:top w:val="single" w:sz="6" w:space="0" w:color="8C8C8C"/>
              <w:left w:val="nil"/>
              <w:bottom w:val="single" w:sz="6" w:space="0" w:color="8C8C8C"/>
              <w:right w:val="nil"/>
            </w:tcBorders>
            <w:hideMark/>
          </w:tcPr>
          <w:p w14:paraId="1434A2DB"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109.5</w:t>
            </w:r>
          </w:p>
        </w:tc>
        <w:tc>
          <w:tcPr>
            <w:tcW w:w="917" w:type="dxa"/>
            <w:tcBorders>
              <w:top w:val="single" w:sz="6" w:space="0" w:color="8C8C8C"/>
              <w:left w:val="nil"/>
              <w:bottom w:val="single" w:sz="6" w:space="0" w:color="8C8C8C"/>
              <w:right w:val="nil"/>
            </w:tcBorders>
            <w:hideMark/>
          </w:tcPr>
          <w:p w14:paraId="42587AE9"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110.4</w:t>
            </w:r>
          </w:p>
        </w:tc>
        <w:tc>
          <w:tcPr>
            <w:tcW w:w="0" w:type="auto"/>
            <w:tcBorders>
              <w:top w:val="single" w:sz="6" w:space="0" w:color="8C8C8C"/>
              <w:left w:val="nil"/>
              <w:bottom w:val="single" w:sz="6" w:space="0" w:color="8C8C8C"/>
              <w:right w:val="nil"/>
            </w:tcBorders>
            <w:hideMark/>
          </w:tcPr>
          <w:p w14:paraId="577014D6"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111.4</w:t>
            </w:r>
          </w:p>
        </w:tc>
        <w:tc>
          <w:tcPr>
            <w:tcW w:w="0" w:type="auto"/>
            <w:tcBorders>
              <w:top w:val="single" w:sz="6" w:space="0" w:color="8C8C8C"/>
              <w:left w:val="nil"/>
              <w:bottom w:val="single" w:sz="6" w:space="0" w:color="8C8C8C"/>
              <w:right w:val="nil"/>
            </w:tcBorders>
            <w:hideMark/>
          </w:tcPr>
          <w:p w14:paraId="01DC2791"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112.2</w:t>
            </w:r>
          </w:p>
        </w:tc>
        <w:tc>
          <w:tcPr>
            <w:tcW w:w="0" w:type="auto"/>
            <w:tcBorders>
              <w:top w:val="single" w:sz="6" w:space="0" w:color="8C8C8C"/>
              <w:left w:val="nil"/>
              <w:bottom w:val="single" w:sz="6" w:space="0" w:color="8C8C8C"/>
              <w:right w:val="nil"/>
            </w:tcBorders>
            <w:hideMark/>
          </w:tcPr>
          <w:p w14:paraId="75E6A6A3" w14:textId="77777777" w:rsidR="00D933B7" w:rsidRPr="00426441" w:rsidRDefault="00D933B7">
            <w:pPr>
              <w:spacing w:after="0" w:line="240" w:lineRule="auto"/>
              <w:contextualSpacing/>
              <w:jc w:val="right"/>
              <w:textAlignment w:val="baseline"/>
              <w:rPr>
                <w:rFonts w:ascii="Times New Roman" w:hAnsi="Times New Roman"/>
                <w:lang w:val="en-IE" w:eastAsia="en-IE"/>
              </w:rPr>
            </w:pPr>
            <w:r>
              <w:t xml:space="preserve"> 766.3</w:t>
            </w:r>
          </w:p>
        </w:tc>
      </w:tr>
    </w:tbl>
    <w:p w14:paraId="379022E5" w14:textId="77777777" w:rsidR="00D933B7" w:rsidRDefault="00D933B7" w:rsidP="00D933B7">
      <w:pPr>
        <w:spacing w:after="0" w:line="240" w:lineRule="auto"/>
        <w:ind w:left="285" w:hanging="285"/>
        <w:contextualSpacing/>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F976E07" w14:textId="77777777" w:rsidR="00D933B7" w:rsidRDefault="00D933B7" w:rsidP="00D933B7">
      <w:pPr>
        <w:spacing w:after="0" w:line="240" w:lineRule="auto"/>
        <w:textAlignment w:val="baseline"/>
        <w:rPr>
          <w:rFonts w:cs="Segoe UI"/>
          <w:sz w:val="18"/>
          <w:szCs w:val="18"/>
          <w:lang w:eastAsia="en-IE"/>
        </w:rPr>
      </w:pPr>
    </w:p>
    <w:p w14:paraId="5F64DD48" w14:textId="77777777" w:rsidR="00D933B7" w:rsidRDefault="00D933B7" w:rsidP="00D933B7">
      <w:pPr>
        <w:spacing w:after="0" w:line="240" w:lineRule="auto"/>
        <w:textAlignment w:val="baseline"/>
        <w:rPr>
          <w:rFonts w:cs="Segoe UI"/>
          <w:sz w:val="18"/>
          <w:szCs w:val="18"/>
          <w:lang w:eastAsia="en-IE"/>
        </w:rPr>
      </w:pPr>
    </w:p>
    <w:p w14:paraId="3B89EBB9" w14:textId="77777777" w:rsidR="00D933B7" w:rsidRDefault="00D933B7" w:rsidP="00D933B7">
      <w:pPr>
        <w:spacing w:after="0" w:line="240" w:lineRule="auto"/>
        <w:textAlignment w:val="baseline"/>
        <w:rPr>
          <w:rFonts w:cs="Segoe UI"/>
          <w:sz w:val="18"/>
          <w:szCs w:val="18"/>
          <w:lang w:eastAsia="en-IE"/>
        </w:rPr>
      </w:pPr>
    </w:p>
    <w:p w14:paraId="3524E682" w14:textId="77777777" w:rsidR="00D933B7" w:rsidRDefault="00D933B7" w:rsidP="00D933B7">
      <w:pPr>
        <w:spacing w:after="0" w:line="240" w:lineRule="auto"/>
        <w:textAlignment w:val="baseline"/>
        <w:rPr>
          <w:rFonts w:cs="Segoe UI"/>
          <w:sz w:val="18"/>
          <w:szCs w:val="18"/>
          <w:lang w:eastAsia="en-IE"/>
        </w:rPr>
      </w:pPr>
    </w:p>
    <w:p w14:paraId="63ABDBF2"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26D8D3A2"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5321C122"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0FB169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B9F2FA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4F49A8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53B6883A"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73BB63B"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78CAE11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542.6</w:t>
            </w:r>
          </w:p>
        </w:tc>
        <w:tc>
          <w:tcPr>
            <w:tcW w:w="2400" w:type="dxa"/>
            <w:tcBorders>
              <w:top w:val="single" w:sz="6" w:space="0" w:color="8C8C8C"/>
              <w:left w:val="nil"/>
              <w:bottom w:val="single" w:sz="6" w:space="0" w:color="8C8C8C"/>
              <w:right w:val="nil"/>
            </w:tcBorders>
            <w:shd w:val="clear" w:color="auto" w:fill="FFFFFF"/>
            <w:hideMark/>
          </w:tcPr>
          <w:p w14:paraId="1A2AA35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766.3</w:t>
            </w:r>
          </w:p>
        </w:tc>
        <w:tc>
          <w:tcPr>
            <w:tcW w:w="2400" w:type="dxa"/>
            <w:tcBorders>
              <w:top w:val="single" w:sz="6" w:space="0" w:color="8C8C8C"/>
              <w:left w:val="nil"/>
              <w:bottom w:val="single" w:sz="6" w:space="0" w:color="8C8C8C"/>
              <w:right w:val="nil"/>
            </w:tcBorders>
            <w:shd w:val="clear" w:color="auto" w:fill="FFFFFF"/>
            <w:hideMark/>
          </w:tcPr>
          <w:p w14:paraId="70C86ACF" w14:textId="77777777" w:rsidR="00D933B7" w:rsidRPr="00426441" w:rsidRDefault="00D933B7">
            <w:pPr>
              <w:spacing w:after="0" w:line="240" w:lineRule="auto"/>
              <w:jc w:val="right"/>
              <w:textAlignment w:val="baseline"/>
              <w:rPr>
                <w:rFonts w:ascii="Times New Roman" w:hAnsi="Times New Roman"/>
                <w:lang w:val="en-IE" w:eastAsia="en-IE"/>
              </w:rPr>
            </w:pPr>
            <w:r>
              <w:t>70.8%</w:t>
            </w:r>
          </w:p>
        </w:tc>
      </w:tr>
      <w:tr w:rsidR="00D933B7" w:rsidRPr="00426441" w14:paraId="416F8212"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C94EAD2"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1801344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509.1</w:t>
            </w:r>
          </w:p>
        </w:tc>
        <w:tc>
          <w:tcPr>
            <w:tcW w:w="2400" w:type="dxa"/>
            <w:tcBorders>
              <w:top w:val="single" w:sz="6" w:space="0" w:color="8C8C8C"/>
              <w:left w:val="nil"/>
              <w:bottom w:val="single" w:sz="6" w:space="0" w:color="8C8C8C"/>
              <w:right w:val="nil"/>
            </w:tcBorders>
            <w:shd w:val="clear" w:color="auto" w:fill="FFFFFF"/>
            <w:hideMark/>
          </w:tcPr>
          <w:p w14:paraId="013F9EA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00B52C42" w14:textId="77777777" w:rsidR="00D933B7" w:rsidRPr="00426441" w:rsidRDefault="00D933B7">
            <w:pPr>
              <w:spacing w:after="0" w:line="240" w:lineRule="auto"/>
              <w:jc w:val="right"/>
              <w:textAlignment w:val="baseline"/>
              <w:rPr>
                <w:rFonts w:ascii="Times New Roman" w:hAnsi="Times New Roman"/>
                <w:lang w:val="en-IE" w:eastAsia="en-IE"/>
              </w:rPr>
            </w:pPr>
            <w:r>
              <w:t>66.4%</w:t>
            </w:r>
          </w:p>
        </w:tc>
      </w:tr>
    </w:tbl>
    <w:p w14:paraId="6DDDC450" w14:textId="77777777" w:rsidR="00D933B7" w:rsidRDefault="00D933B7" w:rsidP="00D933B7">
      <w:pPr>
        <w:spacing w:after="0" w:line="240" w:lineRule="auto"/>
        <w:textAlignment w:val="baseline"/>
        <w:rPr>
          <w:rFonts w:ascii="Segoe UI" w:hAnsi="Segoe UI" w:cs="Segoe UI"/>
          <w:sz w:val="18"/>
          <w:szCs w:val="18"/>
          <w:lang w:val="en-IE" w:eastAsia="en-IE"/>
        </w:rPr>
      </w:pPr>
    </w:p>
    <w:p w14:paraId="6FC12580" w14:textId="77777777" w:rsidR="00D933B7" w:rsidRDefault="00D933B7" w:rsidP="00D933B7">
      <w:pPr>
        <w:spacing w:after="0" w:line="240" w:lineRule="auto"/>
        <w:textAlignment w:val="baseline"/>
        <w:rPr>
          <w:rFonts w:ascii="Segoe UI" w:hAnsi="Segoe UI" w:cs="Segoe UI"/>
          <w:sz w:val="18"/>
          <w:szCs w:val="18"/>
          <w:lang w:val="en-IE" w:eastAsia="en-IE"/>
        </w:rPr>
      </w:pPr>
    </w:p>
    <w:p w14:paraId="5FC883D4"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A763E40"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153ED5C0"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269AD894"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483BBE43"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1D737797"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AF9F9"/>
            <w:hideMark/>
          </w:tcPr>
          <w:p w14:paraId="71BF9CD1"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5EEFEA45"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34FB4C15"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27A29480"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2327C84C"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091E7B5F" w14:textId="77777777">
        <w:trPr>
          <w:trHeight w:val="300"/>
        </w:trPr>
        <w:tc>
          <w:tcPr>
            <w:tcW w:w="1984" w:type="dxa"/>
            <w:tcBorders>
              <w:top w:val="single" w:sz="6" w:space="0" w:color="8C8C8C"/>
              <w:left w:val="nil"/>
              <w:bottom w:val="single" w:sz="6" w:space="0" w:color="8C8C8C"/>
              <w:right w:val="nil"/>
            </w:tcBorders>
            <w:hideMark/>
          </w:tcPr>
          <w:p w14:paraId="36FEE216" w14:textId="77777777" w:rsidR="00D933B7" w:rsidRPr="0054469F" w:rsidRDefault="00D933B7">
            <w:pPr>
              <w:spacing w:after="0" w:line="240" w:lineRule="auto"/>
              <w:textAlignment w:val="baseline"/>
              <w:rPr>
                <w:rFonts w:ascii="Segoe UI" w:hAnsi="Segoe UI" w:cs="Segoe UI"/>
                <w:sz w:val="20"/>
                <w:lang w:val="en-IE" w:eastAsia="en-IE"/>
              </w:rPr>
            </w:pPr>
            <w:r>
              <w:rPr>
                <w:rFonts w:cs="Segoe UI"/>
                <w:sz w:val="20"/>
                <w:lang w:eastAsia="en-IE"/>
              </w:rPr>
              <w:t>Political reporting</w:t>
            </w:r>
          </w:p>
          <w:p w14:paraId="6B344659" w14:textId="77777777" w:rsidR="00D933B7" w:rsidRPr="0054469F" w:rsidRDefault="00D933B7">
            <w:pPr>
              <w:spacing w:after="0" w:line="240" w:lineRule="auto"/>
              <w:textAlignment w:val="baseline"/>
            </w:pPr>
            <w:r>
              <w:rPr>
                <w:rFonts w:cs="Segoe UI"/>
                <w:sz w:val="20"/>
                <w:lang w:eastAsia="en-IE"/>
              </w:rPr>
              <w:t>products provided</w:t>
            </w:r>
          </w:p>
          <w:p w14:paraId="4F7BB4CC" w14:textId="77777777" w:rsidR="00D933B7" w:rsidRPr="0054469F" w:rsidRDefault="00D933B7">
            <w:pPr>
              <w:spacing w:after="0" w:line="240" w:lineRule="auto"/>
              <w:textAlignment w:val="baseline"/>
            </w:pPr>
            <w:r>
              <w:rPr>
                <w:rFonts w:cs="Segoe UI"/>
                <w:sz w:val="20"/>
                <w:lang w:eastAsia="en-IE"/>
              </w:rPr>
              <w:t>by the</w:t>
            </w:r>
          </w:p>
          <w:p w14:paraId="57D3E8AC" w14:textId="77777777" w:rsidR="00D933B7" w:rsidRPr="0054469F" w:rsidRDefault="00D933B7">
            <w:pPr>
              <w:spacing w:after="0" w:line="240" w:lineRule="auto"/>
              <w:textAlignment w:val="baseline"/>
            </w:pPr>
            <w:r>
              <w:rPr>
                <w:rFonts w:cs="Segoe UI"/>
                <w:sz w:val="20"/>
                <w:lang w:eastAsia="en-IE"/>
              </w:rPr>
              <w:t>Representations</w:t>
            </w:r>
          </w:p>
          <w:p w14:paraId="77920445" w14:textId="77777777" w:rsidR="00D933B7" w:rsidRPr="0054469F" w:rsidRDefault="00D933B7">
            <w:pPr>
              <w:spacing w:after="0" w:line="240" w:lineRule="auto"/>
              <w:textAlignment w:val="baseline"/>
            </w:pPr>
            <w:r>
              <w:rPr>
                <w:rFonts w:cs="Segoe UI"/>
                <w:sz w:val="20"/>
                <w:lang w:eastAsia="en-IE"/>
              </w:rPr>
              <w:t>covering reactions</w:t>
            </w:r>
          </w:p>
          <w:p w14:paraId="37BAB996" w14:textId="77777777" w:rsidR="00D933B7" w:rsidRPr="0054469F" w:rsidRDefault="00D933B7">
            <w:pPr>
              <w:spacing w:after="0" w:line="240" w:lineRule="auto"/>
              <w:textAlignment w:val="baseline"/>
            </w:pPr>
            <w:r>
              <w:rPr>
                <w:rFonts w:cs="Segoe UI"/>
                <w:sz w:val="20"/>
                <w:lang w:eastAsia="en-IE"/>
              </w:rPr>
              <w:t>on EU topics in all</w:t>
            </w:r>
          </w:p>
          <w:p w14:paraId="116E8656" w14:textId="77777777" w:rsidR="00D933B7" w:rsidRPr="0075143D" w:rsidRDefault="00D933B7">
            <w:pPr>
              <w:spacing w:after="0" w:line="240" w:lineRule="auto"/>
              <w:textAlignment w:val="baseline"/>
              <w:rPr>
                <w:rFonts w:cs="Segoe UI"/>
                <w:sz w:val="20"/>
                <w:lang w:eastAsia="en-IE"/>
              </w:rPr>
            </w:pPr>
            <w:r>
              <w:rPr>
                <w:rFonts w:cs="Segoe UI"/>
                <w:sz w:val="20"/>
                <w:lang w:eastAsia="en-IE"/>
              </w:rPr>
              <w:t>Member States</w:t>
            </w:r>
          </w:p>
        </w:tc>
        <w:tc>
          <w:tcPr>
            <w:tcW w:w="1524" w:type="dxa"/>
            <w:tcBorders>
              <w:top w:val="single" w:sz="6" w:space="0" w:color="8C8C8C"/>
              <w:left w:val="nil"/>
              <w:bottom w:val="single" w:sz="6" w:space="0" w:color="8C8C8C"/>
              <w:right w:val="nil"/>
            </w:tcBorders>
            <w:hideMark/>
          </w:tcPr>
          <w:p w14:paraId="582458B9"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vAlign w:val="center"/>
            <w:hideMark/>
          </w:tcPr>
          <w:p w14:paraId="056C95FD"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56%</w:t>
            </w:r>
          </w:p>
        </w:tc>
        <w:tc>
          <w:tcPr>
            <w:tcW w:w="1488" w:type="dxa"/>
            <w:tcBorders>
              <w:top w:val="single" w:sz="6" w:space="0" w:color="8C8C8C"/>
              <w:left w:val="nil"/>
              <w:bottom w:val="single" w:sz="6" w:space="0" w:color="8C8C8C"/>
              <w:right w:val="nil"/>
            </w:tcBorders>
            <w:hideMark/>
          </w:tcPr>
          <w:p w14:paraId="31C2CA27"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1</w:t>
            </w:r>
            <w:r>
              <w:rPr>
                <w:rFonts w:ascii="Calibri" w:hAnsi="Calibri" w:cs="Calibri"/>
                <w:sz w:val="20"/>
                <w:lang w:eastAsia="en-IE"/>
              </w:rPr>
              <w:t> </w:t>
            </w:r>
            <w:r>
              <w:rPr>
                <w:rFonts w:cs="Segoe UI"/>
                <w:sz w:val="20"/>
                <w:lang w:eastAsia="en-IE"/>
              </w:rPr>
              <w:t>200 annually from 2022 to 2029</w:t>
            </w:r>
          </w:p>
        </w:tc>
        <w:tc>
          <w:tcPr>
            <w:tcW w:w="1535" w:type="dxa"/>
            <w:tcBorders>
              <w:top w:val="single" w:sz="6" w:space="0" w:color="8C8C8C"/>
              <w:left w:val="nil"/>
              <w:bottom w:val="single" w:sz="6" w:space="0" w:color="8C8C8C"/>
              <w:right w:val="nil"/>
            </w:tcBorders>
            <w:hideMark/>
          </w:tcPr>
          <w:p w14:paraId="18D1F956" w14:textId="77777777" w:rsidR="00D933B7" w:rsidRPr="00A55254" w:rsidRDefault="00D933B7">
            <w:pPr>
              <w:spacing w:after="0" w:line="240" w:lineRule="auto"/>
              <w:jc w:val="center"/>
              <w:textAlignment w:val="baseline"/>
              <w:rPr>
                <w:rFonts w:eastAsia="EC Square Sans Pro" w:cs="EC Square Sans Pro"/>
                <w:sz w:val="20"/>
              </w:rPr>
            </w:pPr>
            <w:r>
              <w:rPr>
                <w:rFonts w:cs="Segoe UI"/>
                <w:sz w:val="20"/>
                <w:lang w:eastAsia="en-IE"/>
              </w:rPr>
              <w:t>Milestones achieved for 2021-2025 (2025: 2</w:t>
            </w:r>
            <w:r>
              <w:rPr>
                <w:rFonts w:ascii="Calibri" w:hAnsi="Calibri" w:cs="Calibri"/>
                <w:sz w:val="20"/>
                <w:lang w:eastAsia="en-IE"/>
              </w:rPr>
              <w:t> </w:t>
            </w:r>
            <w:r>
              <w:rPr>
                <w:rFonts w:cs="Segoe UI"/>
                <w:sz w:val="20"/>
                <w:lang w:eastAsia="en-IE"/>
              </w:rPr>
              <w:t>500 compared to a target of 1</w:t>
            </w:r>
            <w:r>
              <w:rPr>
                <w:rFonts w:ascii="Calibri" w:hAnsi="Calibri" w:cs="Calibri"/>
                <w:sz w:val="20"/>
                <w:lang w:eastAsia="en-IE"/>
              </w:rPr>
              <w:t> </w:t>
            </w:r>
            <w:r>
              <w:rPr>
                <w:rFonts w:cs="Segoe UI"/>
                <w:sz w:val="20"/>
                <w:lang w:eastAsia="en-IE"/>
              </w:rPr>
              <w:t xml:space="preserve">200) </w:t>
            </w:r>
          </w:p>
        </w:tc>
        <w:tc>
          <w:tcPr>
            <w:tcW w:w="1588" w:type="dxa"/>
            <w:tcBorders>
              <w:top w:val="single" w:sz="6" w:space="0" w:color="8C8C8C"/>
              <w:left w:val="nil"/>
              <w:bottom w:val="single" w:sz="6" w:space="0" w:color="8C8C8C"/>
              <w:right w:val="nil"/>
            </w:tcBorders>
            <w:hideMark/>
          </w:tcPr>
          <w:p w14:paraId="4A571070"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186E68DA"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716FA774" w14:textId="77777777" w:rsidR="00D933B7" w:rsidRPr="004570E9" w:rsidRDefault="00D933B7">
            <w:pPr>
              <w:spacing w:after="0" w:line="240" w:lineRule="auto"/>
              <w:textAlignment w:val="baseline"/>
              <w:rPr>
                <w:rFonts w:ascii="Segoe UI" w:hAnsi="Segoe UI" w:cs="Segoe UI"/>
                <w:sz w:val="20"/>
                <w:lang w:val="en-IE" w:eastAsia="en-IE"/>
              </w:rPr>
            </w:pPr>
            <w:r>
              <w:rPr>
                <w:rFonts w:cs="Segoe UI"/>
                <w:sz w:val="20"/>
                <w:lang w:eastAsia="en-IE"/>
              </w:rPr>
              <w:t>Audiovisual</w:t>
            </w:r>
          </w:p>
          <w:p w14:paraId="6377F2F7" w14:textId="77777777" w:rsidR="00D933B7" w:rsidRPr="004570E9" w:rsidRDefault="00D933B7">
            <w:pPr>
              <w:spacing w:after="0" w:line="240" w:lineRule="auto"/>
              <w:textAlignment w:val="baseline"/>
            </w:pPr>
            <w:r>
              <w:rPr>
                <w:rFonts w:cs="Segoe UI"/>
                <w:sz w:val="20"/>
                <w:lang w:eastAsia="en-IE"/>
              </w:rPr>
              <w:t>products provided</w:t>
            </w:r>
          </w:p>
          <w:p w14:paraId="0BB0E83E" w14:textId="77777777" w:rsidR="00D933B7" w:rsidRPr="0075143D" w:rsidRDefault="00D933B7">
            <w:pPr>
              <w:spacing w:after="0" w:line="240" w:lineRule="auto"/>
              <w:textAlignment w:val="baseline"/>
              <w:rPr>
                <w:rFonts w:cs="Segoe UI"/>
                <w:sz w:val="20"/>
                <w:lang w:eastAsia="en-IE"/>
              </w:rPr>
            </w:pPr>
            <w:r>
              <w:rPr>
                <w:rFonts w:cs="Segoe UI"/>
                <w:sz w:val="20"/>
                <w:lang w:eastAsia="en-IE"/>
              </w:rPr>
              <w:t>to the College of Commissioners</w:t>
            </w:r>
          </w:p>
        </w:tc>
        <w:tc>
          <w:tcPr>
            <w:tcW w:w="1524" w:type="dxa"/>
            <w:tcBorders>
              <w:top w:val="single" w:sz="6" w:space="0" w:color="8C8C8C"/>
              <w:left w:val="nil"/>
              <w:bottom w:val="single" w:sz="6" w:space="0" w:color="8C8C8C"/>
              <w:right w:val="nil"/>
            </w:tcBorders>
            <w:shd w:val="clear" w:color="auto" w:fill="FAF9F9"/>
            <w:hideMark/>
          </w:tcPr>
          <w:p w14:paraId="1CCA4554"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16D260D7"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56%</w:t>
            </w:r>
          </w:p>
        </w:tc>
        <w:tc>
          <w:tcPr>
            <w:tcW w:w="1488" w:type="dxa"/>
            <w:tcBorders>
              <w:top w:val="single" w:sz="6" w:space="0" w:color="8C8C8C"/>
              <w:left w:val="nil"/>
              <w:bottom w:val="single" w:sz="6" w:space="0" w:color="8C8C8C"/>
              <w:right w:val="nil"/>
            </w:tcBorders>
            <w:shd w:val="clear" w:color="auto" w:fill="FAF9F9"/>
            <w:hideMark/>
          </w:tcPr>
          <w:p w14:paraId="1FD9C9DC"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1</w:t>
            </w:r>
            <w:r>
              <w:rPr>
                <w:rFonts w:ascii="Calibri" w:hAnsi="Calibri" w:cs="Calibri"/>
                <w:sz w:val="20"/>
                <w:lang w:eastAsia="en-IE"/>
              </w:rPr>
              <w:t> </w:t>
            </w:r>
            <w:r>
              <w:rPr>
                <w:rFonts w:cs="Segoe UI"/>
                <w:sz w:val="20"/>
                <w:lang w:eastAsia="en-IE"/>
              </w:rPr>
              <w:t>000 annually from 2022 to 2029</w:t>
            </w:r>
          </w:p>
        </w:tc>
        <w:tc>
          <w:tcPr>
            <w:tcW w:w="1535" w:type="dxa"/>
            <w:tcBorders>
              <w:top w:val="single" w:sz="6" w:space="0" w:color="8C8C8C"/>
              <w:left w:val="nil"/>
              <w:bottom w:val="single" w:sz="6" w:space="0" w:color="8C8C8C"/>
              <w:right w:val="nil"/>
            </w:tcBorders>
            <w:shd w:val="clear" w:color="auto" w:fill="FAF9F9"/>
            <w:hideMark/>
          </w:tcPr>
          <w:p w14:paraId="0121C7C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Milestones achieved for 2021-2025 (2025: 1</w:t>
            </w:r>
            <w:r>
              <w:rPr>
                <w:rFonts w:ascii="Calibri" w:hAnsi="Calibri" w:cs="Calibri"/>
                <w:sz w:val="20"/>
                <w:lang w:eastAsia="en-IE"/>
              </w:rPr>
              <w:t> </w:t>
            </w:r>
            <w:r>
              <w:rPr>
                <w:rFonts w:cs="Segoe UI"/>
                <w:sz w:val="20"/>
                <w:lang w:eastAsia="en-IE"/>
              </w:rPr>
              <w:t>265 compared to a target of 1</w:t>
            </w:r>
            <w:r>
              <w:rPr>
                <w:rFonts w:ascii="Calibri" w:hAnsi="Calibri" w:cs="Calibri"/>
                <w:sz w:val="20"/>
                <w:lang w:eastAsia="en-IE"/>
              </w:rPr>
              <w:t> </w:t>
            </w:r>
            <w:r>
              <w:rPr>
                <w:rFonts w:cs="Segoe UI"/>
                <w:sz w:val="20"/>
                <w:lang w:eastAsia="en-IE"/>
              </w:rPr>
              <w:t>000)</w:t>
            </w:r>
          </w:p>
        </w:tc>
        <w:tc>
          <w:tcPr>
            <w:tcW w:w="1588" w:type="dxa"/>
            <w:tcBorders>
              <w:top w:val="single" w:sz="6" w:space="0" w:color="8C8C8C"/>
              <w:left w:val="nil"/>
              <w:bottom w:val="single" w:sz="6" w:space="0" w:color="8C8C8C"/>
              <w:right w:val="nil"/>
            </w:tcBorders>
            <w:shd w:val="clear" w:color="auto" w:fill="FAF9F9"/>
            <w:hideMark/>
          </w:tcPr>
          <w:p w14:paraId="07F9E261"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2E2B4E94" w14:textId="77777777">
        <w:trPr>
          <w:trHeight w:val="1125"/>
        </w:trPr>
        <w:tc>
          <w:tcPr>
            <w:tcW w:w="1984" w:type="dxa"/>
            <w:tcBorders>
              <w:top w:val="single" w:sz="6" w:space="0" w:color="8C8C8C"/>
              <w:left w:val="nil"/>
              <w:bottom w:val="single" w:sz="6" w:space="0" w:color="8C8C8C"/>
              <w:right w:val="nil"/>
            </w:tcBorders>
            <w:hideMark/>
          </w:tcPr>
          <w:p w14:paraId="5EB9285B" w14:textId="77777777" w:rsidR="00D933B7" w:rsidRPr="0082425E" w:rsidRDefault="00D933B7">
            <w:pPr>
              <w:spacing w:after="0" w:line="240" w:lineRule="auto"/>
              <w:textAlignment w:val="baseline"/>
              <w:rPr>
                <w:rFonts w:cs="Segoe UI"/>
                <w:sz w:val="20"/>
                <w:lang w:eastAsia="en-IE"/>
              </w:rPr>
            </w:pPr>
            <w:r>
              <w:rPr>
                <w:rFonts w:cs="Segoe UI"/>
                <w:sz w:val="20"/>
                <w:lang w:eastAsia="en-IE"/>
              </w:rPr>
              <w:t>Target audience</w:t>
            </w:r>
          </w:p>
          <w:p w14:paraId="004E1340" w14:textId="77777777" w:rsidR="00D933B7" w:rsidRPr="0082425E" w:rsidRDefault="00D933B7">
            <w:pPr>
              <w:spacing w:after="0" w:line="240" w:lineRule="auto"/>
              <w:textAlignment w:val="baseline"/>
            </w:pPr>
            <w:r>
              <w:rPr>
                <w:rFonts w:cs="Segoe UI"/>
                <w:sz w:val="20"/>
                <w:lang w:eastAsia="en-IE"/>
              </w:rPr>
              <w:t>able to recall the</w:t>
            </w:r>
          </w:p>
          <w:p w14:paraId="4E45347F" w14:textId="77777777" w:rsidR="00D933B7" w:rsidRPr="0082425E" w:rsidRDefault="00D933B7">
            <w:pPr>
              <w:spacing w:after="0" w:line="240" w:lineRule="auto"/>
              <w:textAlignment w:val="baseline"/>
            </w:pPr>
            <w:r>
              <w:rPr>
                <w:rFonts w:cs="Segoe UI"/>
                <w:sz w:val="20"/>
                <w:lang w:eastAsia="en-IE"/>
              </w:rPr>
              <w:t>messages of</w:t>
            </w:r>
          </w:p>
          <w:p w14:paraId="4FFBD975" w14:textId="77777777" w:rsidR="00D933B7" w:rsidRPr="0082425E" w:rsidRDefault="00D933B7">
            <w:pPr>
              <w:spacing w:after="0" w:line="240" w:lineRule="auto"/>
              <w:textAlignment w:val="baseline"/>
            </w:pPr>
            <w:r>
              <w:rPr>
                <w:rFonts w:cs="Segoe UI"/>
                <w:sz w:val="20"/>
                <w:lang w:eastAsia="en-IE"/>
              </w:rPr>
              <w:t>corporate</w:t>
            </w:r>
          </w:p>
          <w:p w14:paraId="0BD24642" w14:textId="77777777" w:rsidR="00D933B7" w:rsidRPr="0075143D" w:rsidRDefault="00D933B7">
            <w:pPr>
              <w:spacing w:after="0" w:line="240" w:lineRule="auto"/>
              <w:textAlignment w:val="baseline"/>
              <w:rPr>
                <w:rFonts w:cs="Segoe UI"/>
                <w:sz w:val="20"/>
                <w:lang w:eastAsia="en-IE"/>
              </w:rPr>
            </w:pPr>
            <w:r>
              <w:rPr>
                <w:rFonts w:cs="Segoe UI"/>
                <w:sz w:val="20"/>
                <w:lang w:eastAsia="en-IE"/>
              </w:rPr>
              <w:t>campaigns</w:t>
            </w:r>
          </w:p>
        </w:tc>
        <w:tc>
          <w:tcPr>
            <w:tcW w:w="1524" w:type="dxa"/>
            <w:tcBorders>
              <w:top w:val="single" w:sz="6" w:space="0" w:color="8C8C8C"/>
              <w:left w:val="nil"/>
              <w:bottom w:val="single" w:sz="6" w:space="0" w:color="8C8C8C"/>
              <w:right w:val="nil"/>
            </w:tcBorders>
            <w:hideMark/>
          </w:tcPr>
          <w:p w14:paraId="1CDE02E8"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0C224937"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44%</w:t>
            </w:r>
          </w:p>
        </w:tc>
        <w:tc>
          <w:tcPr>
            <w:tcW w:w="1488" w:type="dxa"/>
            <w:tcBorders>
              <w:top w:val="single" w:sz="6" w:space="0" w:color="8C8C8C"/>
              <w:left w:val="nil"/>
              <w:bottom w:val="single" w:sz="6" w:space="0" w:color="8C8C8C"/>
              <w:right w:val="nil"/>
            </w:tcBorders>
            <w:hideMark/>
          </w:tcPr>
          <w:p w14:paraId="1A5F68AC"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25% annually from 2024 to 2029</w:t>
            </w:r>
          </w:p>
        </w:tc>
        <w:tc>
          <w:tcPr>
            <w:tcW w:w="1535" w:type="dxa"/>
            <w:tcBorders>
              <w:top w:val="single" w:sz="6" w:space="0" w:color="8C8C8C"/>
              <w:left w:val="nil"/>
              <w:bottom w:val="single" w:sz="6" w:space="0" w:color="8C8C8C"/>
              <w:right w:val="nil"/>
            </w:tcBorders>
          </w:tcPr>
          <w:p w14:paraId="593F4FF8"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Milestones achieved for 2021-2023 and 2025 (2025: 81% compared to a target of 25%)</w:t>
            </w:r>
          </w:p>
        </w:tc>
        <w:tc>
          <w:tcPr>
            <w:tcW w:w="1588" w:type="dxa"/>
            <w:tcBorders>
              <w:top w:val="single" w:sz="6" w:space="0" w:color="8C8C8C"/>
              <w:left w:val="nil"/>
              <w:bottom w:val="single" w:sz="6" w:space="0" w:color="8C8C8C"/>
              <w:right w:val="nil"/>
            </w:tcBorders>
            <w:hideMark/>
          </w:tcPr>
          <w:p w14:paraId="6CEBD3DA"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6B7BDE39"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4E724B52" w14:textId="77777777" w:rsidR="00D933B7" w:rsidRPr="00F03025" w:rsidRDefault="00D933B7">
            <w:pPr>
              <w:spacing w:after="0" w:line="240" w:lineRule="auto"/>
              <w:textAlignment w:val="baseline"/>
              <w:rPr>
                <w:rFonts w:ascii="Segoe UI" w:hAnsi="Segoe UI" w:cs="Segoe UI"/>
                <w:sz w:val="20"/>
                <w:lang w:val="en-IE" w:eastAsia="en-IE"/>
              </w:rPr>
            </w:pPr>
            <w:r>
              <w:rPr>
                <w:rFonts w:cs="Segoe UI"/>
                <w:sz w:val="20"/>
                <w:lang w:eastAsia="en-IE"/>
              </w:rPr>
              <w:t>Users satisfied with</w:t>
            </w:r>
          </w:p>
          <w:p w14:paraId="11C0748A" w14:textId="77777777" w:rsidR="00D933B7" w:rsidRPr="00F03025" w:rsidRDefault="00D933B7">
            <w:pPr>
              <w:spacing w:after="0" w:line="240" w:lineRule="auto"/>
              <w:textAlignment w:val="baseline"/>
            </w:pPr>
            <w:r>
              <w:rPr>
                <w:rFonts w:cs="Segoe UI"/>
                <w:sz w:val="20"/>
                <w:lang w:eastAsia="en-IE"/>
              </w:rPr>
              <w:t>the answers</w:t>
            </w:r>
          </w:p>
          <w:p w14:paraId="1F438D41" w14:textId="77777777" w:rsidR="00D933B7" w:rsidRPr="00F03025" w:rsidRDefault="00D933B7">
            <w:pPr>
              <w:spacing w:after="0" w:line="240" w:lineRule="auto"/>
              <w:textAlignment w:val="baseline"/>
            </w:pPr>
            <w:r>
              <w:rPr>
                <w:rFonts w:cs="Segoe UI"/>
                <w:sz w:val="20"/>
                <w:lang w:eastAsia="en-IE"/>
              </w:rPr>
              <w:t>received from the</w:t>
            </w:r>
          </w:p>
          <w:p w14:paraId="7D8EB626" w14:textId="77777777" w:rsidR="00D933B7" w:rsidRPr="00F03025" w:rsidRDefault="00D933B7">
            <w:pPr>
              <w:spacing w:after="0" w:line="240" w:lineRule="auto"/>
              <w:textAlignment w:val="baseline"/>
            </w:pPr>
            <w:r>
              <w:rPr>
                <w:rFonts w:cs="Segoe UI"/>
                <w:sz w:val="20"/>
                <w:lang w:eastAsia="en-IE"/>
              </w:rPr>
              <w:t>Europe Direct</w:t>
            </w:r>
          </w:p>
          <w:p w14:paraId="66EED134" w14:textId="77777777" w:rsidR="00D933B7" w:rsidRPr="0075143D" w:rsidRDefault="00D933B7">
            <w:pPr>
              <w:spacing w:after="0" w:line="240" w:lineRule="auto"/>
              <w:textAlignment w:val="baseline"/>
              <w:rPr>
                <w:rFonts w:cs="Segoe UI"/>
                <w:sz w:val="20"/>
                <w:lang w:eastAsia="en-IE"/>
              </w:rPr>
            </w:pPr>
            <w:r>
              <w:rPr>
                <w:rFonts w:cs="Segoe UI"/>
                <w:sz w:val="20"/>
                <w:lang w:eastAsia="en-IE"/>
              </w:rPr>
              <w:t>contact centre</w:t>
            </w:r>
          </w:p>
        </w:tc>
        <w:tc>
          <w:tcPr>
            <w:tcW w:w="1524" w:type="dxa"/>
            <w:tcBorders>
              <w:top w:val="single" w:sz="6" w:space="0" w:color="8C8C8C"/>
              <w:left w:val="nil"/>
              <w:bottom w:val="single" w:sz="6" w:space="0" w:color="8C8C8C"/>
              <w:right w:val="nil"/>
            </w:tcBorders>
            <w:shd w:val="clear" w:color="auto" w:fill="FAF9F9"/>
            <w:hideMark/>
          </w:tcPr>
          <w:p w14:paraId="72DCAC67"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16CED691" w14:textId="77777777" w:rsidR="00D933B7" w:rsidRPr="00A55254" w:rsidRDefault="00D933B7">
            <w:pPr>
              <w:spacing w:after="0" w:line="240" w:lineRule="auto"/>
              <w:jc w:val="center"/>
              <w:textAlignment w:val="baseline"/>
              <w:rPr>
                <w:rFonts w:ascii="Segoe UI" w:hAnsi="Segoe UI" w:cs="Segoe UI"/>
                <w:sz w:val="20"/>
                <w:lang w:val="en-IE" w:eastAsia="en-IE"/>
              </w:rPr>
            </w:pPr>
            <w:r>
              <w:rPr>
                <w:b/>
                <w:bCs/>
                <w:sz w:val="20"/>
                <w:lang w:eastAsia="en-IE"/>
              </w:rPr>
              <w:t>56%</w:t>
            </w:r>
          </w:p>
        </w:tc>
        <w:tc>
          <w:tcPr>
            <w:tcW w:w="1488" w:type="dxa"/>
            <w:tcBorders>
              <w:top w:val="single" w:sz="6" w:space="0" w:color="8C8C8C"/>
              <w:left w:val="nil"/>
              <w:bottom w:val="single" w:sz="6" w:space="0" w:color="8C8C8C"/>
              <w:right w:val="nil"/>
            </w:tcBorders>
            <w:shd w:val="clear" w:color="auto" w:fill="FAF9F9"/>
            <w:hideMark/>
          </w:tcPr>
          <w:p w14:paraId="180A48E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86% annually from 2024 to 2029</w:t>
            </w:r>
          </w:p>
        </w:tc>
        <w:tc>
          <w:tcPr>
            <w:tcW w:w="1535" w:type="dxa"/>
            <w:tcBorders>
              <w:top w:val="single" w:sz="6" w:space="0" w:color="8C8C8C"/>
              <w:left w:val="nil"/>
              <w:bottom w:val="single" w:sz="6" w:space="0" w:color="8C8C8C"/>
              <w:right w:val="nil"/>
            </w:tcBorders>
            <w:shd w:val="clear" w:color="auto" w:fill="FAF9F9"/>
            <w:hideMark/>
          </w:tcPr>
          <w:p w14:paraId="5D9C742D"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Milestones achieved for 2021-2025 (2025: 90% compared to a target of 86%)</w:t>
            </w:r>
          </w:p>
        </w:tc>
        <w:tc>
          <w:tcPr>
            <w:tcW w:w="1588" w:type="dxa"/>
            <w:tcBorders>
              <w:top w:val="single" w:sz="6" w:space="0" w:color="8C8C8C"/>
              <w:left w:val="nil"/>
              <w:bottom w:val="single" w:sz="6" w:space="0" w:color="8C8C8C"/>
              <w:right w:val="nil"/>
            </w:tcBorders>
            <w:shd w:val="clear" w:color="auto" w:fill="FAF9F9"/>
            <w:hideMark/>
          </w:tcPr>
          <w:p w14:paraId="5621D882" w14:textId="77777777" w:rsidR="00D933B7" w:rsidRPr="00A55254"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On track</w:t>
            </w:r>
          </w:p>
        </w:tc>
      </w:tr>
      <w:tr w:rsidR="00D933B7" w:rsidRPr="007B0108" w14:paraId="1F50B441" w14:textId="77777777">
        <w:trPr>
          <w:trHeight w:val="300"/>
        </w:trPr>
        <w:tc>
          <w:tcPr>
            <w:tcW w:w="1984" w:type="dxa"/>
            <w:tcBorders>
              <w:top w:val="single" w:sz="6" w:space="0" w:color="8C8C8C"/>
              <w:left w:val="nil"/>
              <w:bottom w:val="single" w:sz="6" w:space="0" w:color="8C8C8C"/>
              <w:right w:val="nil"/>
            </w:tcBorders>
            <w:shd w:val="clear" w:color="auto" w:fill="FAF9F9"/>
          </w:tcPr>
          <w:p w14:paraId="0A09193C" w14:textId="77777777" w:rsidR="00D933B7" w:rsidRPr="009D1C01" w:rsidRDefault="00D933B7">
            <w:pPr>
              <w:spacing w:after="0" w:line="240" w:lineRule="auto"/>
              <w:textAlignment w:val="baseline"/>
              <w:rPr>
                <w:rFonts w:cs="Segoe UI"/>
                <w:sz w:val="20"/>
                <w:lang w:eastAsia="en-IE"/>
              </w:rPr>
            </w:pPr>
            <w:r>
              <w:rPr>
                <w:rFonts w:cs="Segoe UI"/>
                <w:sz w:val="20"/>
                <w:lang w:eastAsia="en-IE"/>
              </w:rPr>
              <w:t>Engagement rate on</w:t>
            </w:r>
          </w:p>
          <w:p w14:paraId="1A19D543" w14:textId="77777777" w:rsidR="00D933B7" w:rsidRPr="0075143D" w:rsidRDefault="00D933B7">
            <w:pPr>
              <w:spacing w:after="0" w:line="240" w:lineRule="auto"/>
              <w:textAlignment w:val="baseline"/>
              <w:rPr>
                <w:rFonts w:cs="Segoe UI"/>
                <w:sz w:val="20"/>
                <w:lang w:eastAsia="en-IE"/>
              </w:rPr>
            </w:pPr>
            <w:r>
              <w:rPr>
                <w:rFonts w:cs="Segoe UI"/>
                <w:sz w:val="20"/>
                <w:lang w:eastAsia="en-IE"/>
              </w:rPr>
              <w:t>social media</w:t>
            </w:r>
          </w:p>
        </w:tc>
        <w:tc>
          <w:tcPr>
            <w:tcW w:w="1524" w:type="dxa"/>
            <w:tcBorders>
              <w:top w:val="single" w:sz="6" w:space="0" w:color="8C8C8C"/>
              <w:left w:val="nil"/>
              <w:bottom w:val="single" w:sz="6" w:space="0" w:color="8C8C8C"/>
              <w:right w:val="nil"/>
            </w:tcBorders>
            <w:shd w:val="clear" w:color="auto" w:fill="FAF9F9"/>
          </w:tcPr>
          <w:p w14:paraId="6C17233C"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4EAFA1F8" w14:textId="77777777" w:rsidR="00D933B7" w:rsidRPr="00A55254" w:rsidRDefault="00D933B7">
            <w:pPr>
              <w:spacing w:after="0" w:line="240" w:lineRule="auto"/>
              <w:jc w:val="center"/>
              <w:textAlignment w:val="baseline"/>
              <w:rPr>
                <w:rFonts w:cs="Segoe UI"/>
                <w:b/>
                <w:sz w:val="20"/>
                <w:lang w:eastAsia="en-IE"/>
              </w:rPr>
            </w:pPr>
            <w:r>
              <w:rPr>
                <w:b/>
                <w:bCs/>
                <w:sz w:val="20"/>
                <w:lang w:eastAsia="en-IE"/>
              </w:rPr>
              <w:t>11%</w:t>
            </w:r>
          </w:p>
        </w:tc>
        <w:tc>
          <w:tcPr>
            <w:tcW w:w="1488" w:type="dxa"/>
            <w:tcBorders>
              <w:top w:val="single" w:sz="6" w:space="0" w:color="8C8C8C"/>
              <w:left w:val="nil"/>
              <w:bottom w:val="single" w:sz="6" w:space="0" w:color="8C8C8C"/>
              <w:right w:val="nil"/>
            </w:tcBorders>
            <w:shd w:val="clear" w:color="auto" w:fill="FAF9F9"/>
          </w:tcPr>
          <w:p w14:paraId="42E57398"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60</w:t>
            </w:r>
            <w:r>
              <w:rPr>
                <w:rFonts w:ascii="Calibri" w:hAnsi="Calibri" w:cs="Calibri"/>
                <w:sz w:val="20"/>
                <w:lang w:eastAsia="en-IE"/>
              </w:rPr>
              <w:t> </w:t>
            </w:r>
            <w:r>
              <w:rPr>
                <w:rFonts w:cs="Segoe UI"/>
                <w:sz w:val="20"/>
                <w:lang w:eastAsia="en-IE"/>
              </w:rPr>
              <w:t>seconds annually from 2021 to 2027</w:t>
            </w:r>
          </w:p>
        </w:tc>
        <w:tc>
          <w:tcPr>
            <w:tcW w:w="1535" w:type="dxa"/>
            <w:tcBorders>
              <w:top w:val="single" w:sz="6" w:space="0" w:color="8C8C8C"/>
              <w:left w:val="nil"/>
              <w:bottom w:val="single" w:sz="6" w:space="0" w:color="8C8C8C"/>
              <w:right w:val="nil"/>
            </w:tcBorders>
            <w:shd w:val="clear" w:color="auto" w:fill="FAF9F9"/>
          </w:tcPr>
          <w:p w14:paraId="77907983"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Milestones not achieved for 2021, 2022, 2024 or 2025. Milestone achieved for 2023 (2025: 47</w:t>
            </w:r>
            <w:r>
              <w:rPr>
                <w:rFonts w:ascii="Calibri" w:hAnsi="Calibri" w:cs="Calibri"/>
                <w:sz w:val="20"/>
                <w:lang w:eastAsia="en-IE"/>
              </w:rPr>
              <w:t> </w:t>
            </w:r>
            <w:r>
              <w:rPr>
                <w:rFonts w:cs="Segoe UI"/>
                <w:sz w:val="20"/>
                <w:lang w:eastAsia="en-IE"/>
              </w:rPr>
              <w:t>seconds compared to a target of 60)</w:t>
            </w:r>
          </w:p>
        </w:tc>
        <w:tc>
          <w:tcPr>
            <w:tcW w:w="1588" w:type="dxa"/>
            <w:tcBorders>
              <w:top w:val="single" w:sz="6" w:space="0" w:color="8C8C8C"/>
              <w:left w:val="nil"/>
              <w:bottom w:val="single" w:sz="6" w:space="0" w:color="8C8C8C"/>
              <w:right w:val="nil"/>
            </w:tcBorders>
            <w:shd w:val="clear" w:color="auto" w:fill="FAF9F9"/>
          </w:tcPr>
          <w:p w14:paraId="7C929AFC" w14:textId="77777777" w:rsidR="00D933B7" w:rsidRPr="00A55254"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761FDB15" w14:textId="77777777" w:rsidR="00D933B7" w:rsidRDefault="00D933B7" w:rsidP="00D933B7"/>
    <w:p w14:paraId="3F249AAE" w14:textId="77777777" w:rsidR="00D933B7" w:rsidRPr="00A06EEB" w:rsidRDefault="00D933B7" w:rsidP="00D933B7">
      <w:pPr>
        <w:tabs>
          <w:tab w:val="left" w:pos="1410"/>
        </w:tabs>
        <w:rPr>
          <w:lang w:eastAsia="en-GB"/>
        </w:rPr>
      </w:pPr>
      <w:r>
        <w:rPr>
          <w:lang w:eastAsia="en-GB"/>
        </w:rPr>
        <w:t>For indicator 3, the methodology measuring the percentage of target audience reached by corporate campaigns has changed.</w:t>
      </w:r>
    </w:p>
    <w:p w14:paraId="7A4EEE55" w14:textId="77777777" w:rsidR="00D933B7" w:rsidRPr="00A06EEB" w:rsidRDefault="00D933B7" w:rsidP="00D933B7">
      <w:pPr>
        <w:tabs>
          <w:tab w:val="left" w:pos="1410"/>
        </w:tabs>
        <w:rPr>
          <w:lang w:eastAsia="en-GB"/>
        </w:rPr>
      </w:pPr>
      <w:r>
        <w:rPr>
          <w:lang w:eastAsia="en-GB"/>
        </w:rPr>
        <w:t>The communication actions in 2025 ensured that the College received up-to-date communication advice and intelligence. Information and communication services addressed citizens directly, with messages aligned with the Commission’s policy priorities.</w:t>
      </w:r>
    </w:p>
    <w:p w14:paraId="411A2D03" w14:textId="77777777" w:rsidR="00D933B7" w:rsidRPr="003E0885" w:rsidRDefault="00D933B7" w:rsidP="00D933B7">
      <w:pPr>
        <w:tabs>
          <w:tab w:val="left" w:pos="1410"/>
        </w:tabs>
        <w:rPr>
          <w:lang w:eastAsia="en-GB"/>
        </w:rPr>
      </w:pPr>
      <w:r>
        <w:rPr>
          <w:lang w:eastAsia="en-GB"/>
        </w:rPr>
        <w:t>In 2025, the programme continued to communicate on the seven headline ambitions of the von der Leyen Commission, set out in ‘Political Guidelines for the next European Commission 2024-2029’. In particular, the communication focused on two strands. The first central strand aims at strengthening, improving and further targeting the efforts to communicate effectively to the media and about the Commission’s and the EU’s political priorities.</w:t>
      </w:r>
      <w:r>
        <w:t xml:space="preserve"> </w:t>
      </w:r>
      <w:r>
        <w:rPr>
          <w:lang w:eastAsia="en-GB"/>
        </w:rPr>
        <w:t>The second, local strand, aims at engaging more widely with citizens and stakeholders on the ground through its Representations and local networks. In particular, through Representations in Member States, a series of local campaigns werte designed and launched to showcase the benefits of the EU budget and the upcoming discussions on the next multiannual financial framework, providing concrete examples of the results of the implementation of NextGenerationEU and focusing on specific subjects of relevance at the national level.</w:t>
      </w:r>
    </w:p>
    <w:p w14:paraId="243DA8EE" w14:textId="77777777" w:rsidR="00D933B7" w:rsidRPr="003E0885" w:rsidRDefault="00D933B7" w:rsidP="00D933B7">
      <w:pPr>
        <w:tabs>
          <w:tab w:val="left" w:pos="1410"/>
        </w:tabs>
        <w:rPr>
          <w:lang w:eastAsia="en-GB"/>
        </w:rPr>
      </w:pPr>
      <w:r>
        <w:rPr>
          <w:lang w:eastAsia="en-GB"/>
        </w:rPr>
        <w:t>The Representations reported regularly to the College of Commissioners with intelligence on the ground across the Member States while cooperating at the national, regional and local levels.</w:t>
      </w:r>
    </w:p>
    <w:p w14:paraId="6C8667F5" w14:textId="77777777" w:rsidR="00D933B7" w:rsidRPr="005D79EC" w:rsidRDefault="00D933B7" w:rsidP="00D933B7">
      <w:pPr>
        <w:tabs>
          <w:tab w:val="left" w:pos="1410"/>
        </w:tabs>
        <w:rPr>
          <w:lang w:eastAsia="en-GB"/>
        </w:rPr>
      </w:pPr>
      <w:r>
        <w:rPr>
          <w:lang w:eastAsia="en-GB"/>
        </w:rPr>
        <w:t>The number of audiovisual products (messages, interviews, statements, clips) in 2025 exceeded the target of 1</w:t>
      </w:r>
      <w:r>
        <w:rPr>
          <w:rFonts w:ascii="Calibri" w:hAnsi="Calibri" w:cs="Calibri"/>
          <w:lang w:eastAsia="en-GB"/>
        </w:rPr>
        <w:t> </w:t>
      </w:r>
      <w:r>
        <w:rPr>
          <w:lang w:eastAsia="en-GB"/>
        </w:rPr>
        <w:t>000. Due to the increase in visits from members of the College outside Brussels (requiring audiovisual coverage), and the fact that the new College had taken office, the drop in audiovisual products registered in 2024 was mostly recovered in 2025, with an increase of the production of audiovisuals of 15% compared to 2024.</w:t>
      </w:r>
    </w:p>
    <w:p w14:paraId="7B4F165D" w14:textId="77777777" w:rsidR="00D933B7" w:rsidRDefault="00D933B7" w:rsidP="00D933B7">
      <w:pPr>
        <w:tabs>
          <w:tab w:val="left" w:pos="1410"/>
        </w:tabs>
      </w:pPr>
      <w:r>
        <w:rPr>
          <w:lang w:eastAsia="en-GB"/>
        </w:rPr>
        <w:t>Overall, users were satisfied with the answers received from the Europe Direct contact centre in 2025. The satisfaction rate in 2025 was 90% against a target of 86%.</w:t>
      </w:r>
    </w:p>
    <w:p w14:paraId="2419F170" w14:textId="77777777" w:rsidR="00D933B7" w:rsidRPr="00C17F9B" w:rsidRDefault="00D933B7" w:rsidP="00D933B7">
      <w:pPr>
        <w:tabs>
          <w:tab w:val="left" w:pos="1410"/>
        </w:tabs>
        <w:rPr>
          <w:lang w:eastAsia="en-GB"/>
        </w:rPr>
      </w:pPr>
      <w:r>
        <w:rPr>
          <w:lang w:eastAsia="en-GB"/>
        </w:rPr>
        <w:t xml:space="preserve">In 2026, the new model of Europa Direct centres will be launched, involving different geographical coverage, new contractors and a new relationship with the citizen. Although the aim of the new model is to better inform citizens at the local level, it is unknown, above all in the first period of deployment of the new model, whether citizen satisfaction will still be at the current satisfactory level. </w:t>
      </w:r>
    </w:p>
    <w:p w14:paraId="12500EB6" w14:textId="77777777" w:rsidR="00D933B7" w:rsidRDefault="00D933B7" w:rsidP="00D933B7">
      <w:pPr>
        <w:tabs>
          <w:tab w:val="left" w:pos="1410"/>
        </w:tabs>
      </w:pPr>
      <w:r>
        <w:rPr>
          <w:lang w:eastAsia="en-GB"/>
        </w:rPr>
        <w:t>In 2025, the average view duration on YouTube was 47</w:t>
      </w:r>
      <w:r>
        <w:rPr>
          <w:rFonts w:ascii="Calibri" w:hAnsi="Calibri" w:cs="Calibri"/>
          <w:lang w:eastAsia="en-GB"/>
        </w:rPr>
        <w:t> </w:t>
      </w:r>
      <w:r>
        <w:rPr>
          <w:lang w:eastAsia="en-GB"/>
        </w:rPr>
        <w:t>seconds against a target of 60</w:t>
      </w:r>
      <w:r>
        <w:rPr>
          <w:rFonts w:ascii="Calibri" w:hAnsi="Calibri" w:cs="Calibri"/>
          <w:lang w:eastAsia="en-GB"/>
        </w:rPr>
        <w:t> </w:t>
      </w:r>
      <w:r>
        <w:rPr>
          <w:lang w:eastAsia="en-GB"/>
        </w:rPr>
        <w:t>seconds (down from 52</w:t>
      </w:r>
      <w:r>
        <w:rPr>
          <w:rFonts w:ascii="Calibri" w:hAnsi="Calibri" w:cs="Calibri"/>
          <w:lang w:eastAsia="en-GB"/>
        </w:rPr>
        <w:t> </w:t>
      </w:r>
      <w:r>
        <w:rPr>
          <w:lang w:eastAsia="en-GB"/>
        </w:rPr>
        <w:t>seconds in 2024). DG Communication started to produce shorter videos (maximum 1</w:t>
      </w:r>
      <w:r>
        <w:rPr>
          <w:rFonts w:ascii="Calibri" w:hAnsi="Calibri" w:cs="Calibri"/>
          <w:lang w:eastAsia="en-GB"/>
        </w:rPr>
        <w:t> </w:t>
      </w:r>
      <w:r>
        <w:rPr>
          <w:lang w:eastAsia="en-GB"/>
        </w:rPr>
        <w:t>minute) because that has become the current practice on social media (e.g. reels on YouTube). This explains the shorter engagement time on YouTube. We cannot exclude that, if the strategy to shorten the videos to increase their effectiveness continues, in the future the target value will need to be revised as not fully reflecting the new communication strategy of the platform.</w:t>
      </w:r>
    </w:p>
    <w:p w14:paraId="2451185D" w14:textId="77777777" w:rsidR="00D933B7" w:rsidRDefault="00D933B7" w:rsidP="00D933B7">
      <w:pPr>
        <w:keepNext/>
        <w:keepLines/>
        <w:tabs>
          <w:tab w:val="left" w:pos="7172"/>
        </w:tabs>
        <w:spacing w:line="240" w:lineRule="auto"/>
        <w:outlineLvl w:val="4"/>
        <w:rPr>
          <w:rFonts w:ascii="EC Square Sans Pro Medium" w:eastAsiaTheme="majorEastAsia" w:hAnsi="EC Square Sans Pro Medium" w:cstheme="majorBidi"/>
          <w:sz w:val="36"/>
          <w:szCs w:val="36"/>
          <w:lang w:eastAsia="en-GB"/>
        </w:rPr>
      </w:pPr>
    </w:p>
    <w:p w14:paraId="56205CC2"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3293686D" w14:textId="77777777" w:rsidR="00D933B7" w:rsidRPr="0091729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426441" w14:paraId="4A9064E1"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5C19F14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6A4A9FF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4BE798C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0EDCE02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7D254489"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207AD95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23F1A58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0867A5E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0B54467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3B1F276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3536954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0A095A8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23E2941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4657B57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2DD91C73" w14:textId="26250255"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total envelope</w:t>
            </w:r>
            <w:r>
              <w:rPr>
                <w:rFonts w:ascii="Calibri" w:hAnsi="Calibri" w:cs="Calibri"/>
                <w:sz w:val="20"/>
                <w:lang w:val="en-IE" w:eastAsia="en-IE"/>
              </w:rPr>
              <w:t> </w:t>
            </w:r>
          </w:p>
        </w:tc>
      </w:tr>
      <w:tr w:rsidR="00D933B7" w:rsidRPr="00426441" w14:paraId="516182ED" w14:textId="77777777">
        <w:trPr>
          <w:trHeight w:val="300"/>
        </w:trPr>
        <w:tc>
          <w:tcPr>
            <w:tcW w:w="1562" w:type="dxa"/>
            <w:tcBorders>
              <w:top w:val="nil"/>
              <w:left w:val="nil"/>
              <w:bottom w:val="single" w:sz="6" w:space="0" w:color="8C8C8C"/>
              <w:right w:val="nil"/>
            </w:tcBorders>
            <w:vAlign w:val="center"/>
            <w:hideMark/>
          </w:tcPr>
          <w:p w14:paraId="19C33707"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7122D9BD"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4.2</w:t>
            </w:r>
          </w:p>
        </w:tc>
        <w:tc>
          <w:tcPr>
            <w:tcW w:w="919" w:type="dxa"/>
            <w:tcBorders>
              <w:top w:val="nil"/>
              <w:left w:val="nil"/>
              <w:bottom w:val="single" w:sz="6" w:space="0" w:color="8C8C8C"/>
              <w:right w:val="nil"/>
            </w:tcBorders>
            <w:vAlign w:val="center"/>
          </w:tcPr>
          <w:p w14:paraId="61080B77"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1.6</w:t>
            </w:r>
          </w:p>
        </w:tc>
        <w:tc>
          <w:tcPr>
            <w:tcW w:w="806" w:type="dxa"/>
            <w:tcBorders>
              <w:top w:val="nil"/>
              <w:left w:val="nil"/>
              <w:bottom w:val="single" w:sz="6" w:space="0" w:color="8C8C8C"/>
              <w:right w:val="nil"/>
            </w:tcBorders>
            <w:vAlign w:val="center"/>
          </w:tcPr>
          <w:p w14:paraId="0CACABFA"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0.5</w:t>
            </w:r>
          </w:p>
        </w:tc>
        <w:tc>
          <w:tcPr>
            <w:tcW w:w="797" w:type="dxa"/>
            <w:tcBorders>
              <w:top w:val="nil"/>
              <w:left w:val="nil"/>
              <w:bottom w:val="single" w:sz="6" w:space="0" w:color="8C8C8C"/>
              <w:right w:val="nil"/>
            </w:tcBorders>
            <w:vAlign w:val="center"/>
          </w:tcPr>
          <w:p w14:paraId="574E3DD5"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0.7</w:t>
            </w:r>
          </w:p>
        </w:tc>
        <w:tc>
          <w:tcPr>
            <w:tcW w:w="810" w:type="dxa"/>
            <w:tcBorders>
              <w:top w:val="nil"/>
              <w:left w:val="nil"/>
              <w:bottom w:val="single" w:sz="6" w:space="0" w:color="8C8C8C"/>
              <w:right w:val="nil"/>
            </w:tcBorders>
            <w:vAlign w:val="center"/>
            <w:hideMark/>
          </w:tcPr>
          <w:p w14:paraId="6FA6EE11"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0.0</w:t>
            </w:r>
          </w:p>
        </w:tc>
        <w:tc>
          <w:tcPr>
            <w:tcW w:w="1215" w:type="dxa"/>
            <w:tcBorders>
              <w:top w:val="nil"/>
              <w:left w:val="nil"/>
              <w:bottom w:val="single" w:sz="6" w:space="0" w:color="8C8C8C"/>
              <w:right w:val="nil"/>
            </w:tcBorders>
            <w:vAlign w:val="center"/>
            <w:hideMark/>
          </w:tcPr>
          <w:p w14:paraId="7207EC46"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n/a</w:t>
            </w:r>
          </w:p>
        </w:tc>
        <w:tc>
          <w:tcPr>
            <w:tcW w:w="796" w:type="dxa"/>
            <w:tcBorders>
              <w:top w:val="nil"/>
              <w:left w:val="nil"/>
              <w:bottom w:val="single" w:sz="6" w:space="0" w:color="8C8C8C"/>
              <w:right w:val="nil"/>
            </w:tcBorders>
            <w:vAlign w:val="center"/>
            <w:hideMark/>
          </w:tcPr>
          <w:p w14:paraId="35001B10"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n/a</w:t>
            </w:r>
          </w:p>
        </w:tc>
        <w:tc>
          <w:tcPr>
            <w:tcW w:w="909" w:type="dxa"/>
            <w:tcBorders>
              <w:top w:val="nil"/>
              <w:left w:val="nil"/>
              <w:bottom w:val="single" w:sz="6" w:space="0" w:color="8C8C8C"/>
              <w:right w:val="nil"/>
            </w:tcBorders>
            <w:vAlign w:val="center"/>
            <w:hideMark/>
          </w:tcPr>
          <w:p w14:paraId="601B025D"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6.9</w:t>
            </w:r>
          </w:p>
        </w:tc>
        <w:tc>
          <w:tcPr>
            <w:tcW w:w="907" w:type="dxa"/>
            <w:tcBorders>
              <w:top w:val="nil"/>
              <w:left w:val="nil"/>
              <w:bottom w:val="single" w:sz="6" w:space="0" w:color="8C8C8C"/>
              <w:right w:val="nil"/>
            </w:tcBorders>
            <w:vAlign w:val="center"/>
            <w:hideMark/>
          </w:tcPr>
          <w:p w14:paraId="0736838E" w14:textId="77777777" w:rsidR="00D933B7" w:rsidRPr="00B817F1" w:rsidRDefault="00D933B7">
            <w:pPr>
              <w:spacing w:after="0" w:line="240" w:lineRule="auto"/>
              <w:jc w:val="center"/>
              <w:textAlignment w:val="baseline"/>
              <w:rPr>
                <w:rFonts w:ascii="Segoe UI" w:hAnsi="Segoe UI" w:cs="Segoe UI"/>
                <w:sz w:val="20"/>
                <w:highlight w:val="yellow"/>
                <w:lang w:val="en-IE" w:eastAsia="en-IE"/>
              </w:rPr>
            </w:pPr>
            <w:r>
              <w:t>0.9%</w:t>
            </w:r>
          </w:p>
        </w:tc>
      </w:tr>
    </w:tbl>
    <w:p w14:paraId="24E89B9C" w14:textId="77777777" w:rsidR="00D933B7" w:rsidRDefault="00D933B7" w:rsidP="00D933B7">
      <w:pPr>
        <w:rPr>
          <w:lang w:eastAsia="en-GB"/>
        </w:rPr>
      </w:pPr>
    </w:p>
    <w:p w14:paraId="0AA67D87" w14:textId="77777777" w:rsidR="00D933B7" w:rsidRDefault="00D933B7" w:rsidP="00D933B7">
      <w:pPr>
        <w:rPr>
          <w:lang w:eastAsia="en-GB"/>
        </w:rPr>
      </w:pPr>
      <w:r>
        <w:rPr>
          <w:lang w:eastAsia="en-GB"/>
        </w:rPr>
        <w:t xml:space="preserve">DG Communication uses all available communication channels (notably via the Representations) to disseminate different corporate communication messages, including messages on climate change and the effect of this change on people. </w:t>
      </w:r>
    </w:p>
    <w:p w14:paraId="302A4CF5" w14:textId="77777777" w:rsidR="00D933B7" w:rsidRDefault="00D933B7" w:rsidP="00D933B7">
      <w:pPr>
        <w:rPr>
          <w:lang w:eastAsia="en-GB"/>
        </w:rPr>
      </w:pPr>
      <w:r>
        <w:rPr>
          <w:lang w:eastAsia="en-GB"/>
        </w:rPr>
        <w:t>DG Communication’s activities contribute to both climate change mitigation and climate change adaptation by raising awareness about clean, home-grown energy and energy independence, emphasising their benefits to the planet, climate, security, and shared values. Therefore, DG Communication is taxonomy-compliant.</w:t>
      </w:r>
    </w:p>
    <w:p w14:paraId="61D70D39" w14:textId="77777777" w:rsidR="00D933B7" w:rsidRDefault="00D933B7" w:rsidP="00D933B7">
      <w:pPr>
        <w:rPr>
          <w:lang w:eastAsia="en-GB"/>
        </w:rPr>
      </w:pPr>
      <w:r>
        <w:rPr>
          <w:lang w:eastAsia="en-GB"/>
        </w:rPr>
        <w:t>One very relevant example is the NextGenEU local campaigns, which communicated on the benefits of funded project in various areas, namely clean energy, reduction of energy consumption, reforestation, etc.</w:t>
      </w:r>
    </w:p>
    <w:p w14:paraId="122322B8" w14:textId="77777777" w:rsidR="00D933B7" w:rsidRDefault="00D933B7" w:rsidP="00D933B7">
      <w:pPr>
        <w:rPr>
          <w:lang w:eastAsia="en-GB"/>
        </w:rPr>
      </w:pPr>
      <w:r>
        <w:rPr>
          <w:lang w:eastAsia="en-GB"/>
        </w:rPr>
        <w:t xml:space="preserve">The main communication campaigns currently planned do not focus on greening contribution, although messages on the importance of the greening priorities and the Commission’s action on this policy priority might be present in these campaigns. </w:t>
      </w:r>
    </w:p>
    <w:p w14:paraId="68F7AC9B" w14:textId="77777777" w:rsidR="00D933B7" w:rsidRPr="00960621" w:rsidRDefault="00D933B7" w:rsidP="00D933B7">
      <w:pPr>
        <w:rPr>
          <w:lang w:eastAsia="en-GB"/>
        </w:rPr>
      </w:pPr>
      <w:r>
        <w:rPr>
          <w:lang w:eastAsia="en-GB"/>
        </w:rPr>
        <w:t>This is without prejudice of possible unplanned requests of campaigns and communication on climate, greening and climate mainstreaming. No forecast is carried out internally in DG Communication with this granularity.</w:t>
      </w:r>
    </w:p>
    <w:p w14:paraId="00A5A641" w14:textId="77777777" w:rsidR="00D933B7" w:rsidRDefault="00D933B7" w:rsidP="00D933B7">
      <w:pPr>
        <w:rPr>
          <w:highlight w:val="yellow"/>
          <w:lang w:eastAsia="en-GB"/>
        </w:rPr>
      </w:pPr>
    </w:p>
    <w:p w14:paraId="6DE7CD53" w14:textId="77777777" w:rsidR="00D933B7" w:rsidRDefault="00D933B7" w:rsidP="00D933B7">
      <w:pPr>
        <w:rPr>
          <w:lang w:eastAsia="en-GB"/>
        </w:rPr>
      </w:pPr>
    </w:p>
    <w:p w14:paraId="70BCCE74" w14:textId="77777777" w:rsidR="00D933B7" w:rsidRPr="00DD7D23" w:rsidRDefault="00D933B7" w:rsidP="00D933B7">
      <w:pPr>
        <w:pStyle w:val="ListParagraph"/>
        <w:spacing w:line="259" w:lineRule="auto"/>
        <w:ind w:left="360"/>
        <w:rPr>
          <w:b/>
          <w:bCs/>
        </w:rPr>
      </w:pPr>
      <w:r>
        <w:rPr>
          <w:b/>
          <w:bCs/>
        </w:rPr>
        <w:br w:type="page"/>
      </w:r>
    </w:p>
    <w:p w14:paraId="164933B3" w14:textId="77777777" w:rsidR="00D933B7" w:rsidRPr="007863E8" w:rsidRDefault="00D933B7" w:rsidP="00D933B7">
      <w:pPr>
        <w:keepNext/>
        <w:keepLines/>
        <w:spacing w:after="0" w:line="240" w:lineRule="auto"/>
        <w:outlineLvl w:val="4"/>
        <w:rPr>
          <w:b/>
          <w:bCs/>
          <w:sz w:val="2"/>
          <w:szCs w:val="2"/>
        </w:rPr>
      </w:pPr>
    </w:p>
    <w:p w14:paraId="115121BD" w14:textId="77777777" w:rsidR="00D933B7" w:rsidRDefault="00D933B7" w:rsidP="00D933B7">
      <w:pPr>
        <w:keepNext/>
        <w:keepLines/>
        <w:spacing w:line="240" w:lineRule="auto"/>
        <w:outlineLvl w:val="4"/>
        <w:rPr>
          <w:b/>
          <w:bCs/>
        </w:rPr>
      </w:pPr>
    </w:p>
    <w:p w14:paraId="7087FC9D"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7DE7ED2D"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2BF312A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271EDDF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6635418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241F2C1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5AEA23C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636A5098"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00A2BAE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1516BF00" w14:textId="77777777">
        <w:trPr>
          <w:trHeight w:val="300"/>
        </w:trPr>
        <w:tc>
          <w:tcPr>
            <w:tcW w:w="895" w:type="dxa"/>
            <w:tcBorders>
              <w:top w:val="nil"/>
              <w:left w:val="nil"/>
              <w:bottom w:val="single" w:sz="6" w:space="0" w:color="8C8C8C"/>
              <w:right w:val="nil"/>
            </w:tcBorders>
            <w:vAlign w:val="center"/>
            <w:hideMark/>
          </w:tcPr>
          <w:p w14:paraId="4582D45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47187EFF"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513" w:type="dxa"/>
            <w:tcBorders>
              <w:top w:val="nil"/>
              <w:left w:val="nil"/>
              <w:bottom w:val="single" w:sz="6" w:space="0" w:color="8C8C8C"/>
              <w:right w:val="nil"/>
            </w:tcBorders>
            <w:hideMark/>
          </w:tcPr>
          <w:p w14:paraId="11CCC65F"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443" w:type="dxa"/>
            <w:tcBorders>
              <w:top w:val="nil"/>
              <w:left w:val="nil"/>
              <w:bottom w:val="single" w:sz="6" w:space="0" w:color="8C8C8C"/>
              <w:right w:val="nil"/>
            </w:tcBorders>
            <w:hideMark/>
          </w:tcPr>
          <w:p w14:paraId="77E2D3CB"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443" w:type="dxa"/>
            <w:tcBorders>
              <w:top w:val="nil"/>
              <w:left w:val="nil"/>
              <w:bottom w:val="single" w:sz="6" w:space="0" w:color="8C8C8C"/>
              <w:right w:val="nil"/>
            </w:tcBorders>
            <w:hideMark/>
          </w:tcPr>
          <w:p w14:paraId="53E4162B"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332" w:type="dxa"/>
            <w:tcBorders>
              <w:top w:val="nil"/>
              <w:left w:val="nil"/>
              <w:bottom w:val="single" w:sz="6" w:space="0" w:color="8C8C8C"/>
              <w:right w:val="nil"/>
            </w:tcBorders>
          </w:tcPr>
          <w:p w14:paraId="70336089" w14:textId="77777777" w:rsidR="00D933B7" w:rsidRPr="007E09CF" w:rsidRDefault="00D933B7">
            <w:pPr>
              <w:spacing w:after="0" w:line="240" w:lineRule="auto"/>
              <w:jc w:val="center"/>
              <w:textAlignment w:val="baseline"/>
              <w:rPr>
                <w:rFonts w:cs="Calibri"/>
                <w:color w:val="000000"/>
                <w:sz w:val="20"/>
                <w:lang w:eastAsia="en-IE"/>
              </w:rPr>
            </w:pPr>
            <w:r>
              <w:t xml:space="preserve"> 0.0</w:t>
            </w:r>
          </w:p>
        </w:tc>
        <w:tc>
          <w:tcPr>
            <w:tcW w:w="1453" w:type="dxa"/>
            <w:tcBorders>
              <w:top w:val="nil"/>
              <w:left w:val="nil"/>
              <w:bottom w:val="single" w:sz="6" w:space="0" w:color="8C8C8C"/>
              <w:right w:val="nil"/>
            </w:tcBorders>
            <w:hideMark/>
          </w:tcPr>
          <w:p w14:paraId="7E0B5DB4" w14:textId="77777777" w:rsidR="00D933B7" w:rsidRPr="007E09CF" w:rsidRDefault="00D933B7">
            <w:pPr>
              <w:spacing w:after="0" w:line="240" w:lineRule="auto"/>
              <w:jc w:val="center"/>
              <w:textAlignment w:val="baseline"/>
              <w:rPr>
                <w:rFonts w:cs="Segoe UI"/>
                <w:sz w:val="20"/>
                <w:lang w:val="en-IE" w:eastAsia="en-IE"/>
              </w:rPr>
            </w:pPr>
            <w:r>
              <w:t xml:space="preserve"> 0.0</w:t>
            </w:r>
          </w:p>
        </w:tc>
      </w:tr>
      <w:tr w:rsidR="00D933B7" w:rsidRPr="00426441" w14:paraId="2E07FCA6" w14:textId="77777777">
        <w:trPr>
          <w:trHeight w:val="300"/>
        </w:trPr>
        <w:tc>
          <w:tcPr>
            <w:tcW w:w="895" w:type="dxa"/>
            <w:tcBorders>
              <w:top w:val="nil"/>
              <w:left w:val="nil"/>
              <w:bottom w:val="single" w:sz="6" w:space="0" w:color="8C8C8C"/>
              <w:right w:val="nil"/>
            </w:tcBorders>
            <w:vAlign w:val="center"/>
            <w:hideMark/>
          </w:tcPr>
          <w:p w14:paraId="24AA192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C949357"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513" w:type="dxa"/>
            <w:tcBorders>
              <w:top w:val="nil"/>
              <w:left w:val="nil"/>
              <w:bottom w:val="single" w:sz="6" w:space="0" w:color="8C8C8C"/>
              <w:right w:val="nil"/>
            </w:tcBorders>
            <w:hideMark/>
          </w:tcPr>
          <w:p w14:paraId="5AE528BA"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443" w:type="dxa"/>
            <w:tcBorders>
              <w:top w:val="nil"/>
              <w:left w:val="nil"/>
              <w:bottom w:val="single" w:sz="6" w:space="0" w:color="8C8C8C"/>
              <w:right w:val="nil"/>
            </w:tcBorders>
            <w:hideMark/>
          </w:tcPr>
          <w:p w14:paraId="24584349"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443" w:type="dxa"/>
            <w:tcBorders>
              <w:top w:val="nil"/>
              <w:left w:val="nil"/>
              <w:bottom w:val="single" w:sz="6" w:space="0" w:color="8C8C8C"/>
              <w:right w:val="nil"/>
            </w:tcBorders>
            <w:hideMark/>
          </w:tcPr>
          <w:p w14:paraId="691A0795"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332" w:type="dxa"/>
            <w:tcBorders>
              <w:top w:val="nil"/>
              <w:left w:val="nil"/>
              <w:bottom w:val="single" w:sz="6" w:space="0" w:color="8C8C8C"/>
              <w:right w:val="nil"/>
            </w:tcBorders>
          </w:tcPr>
          <w:p w14:paraId="26A1C495" w14:textId="77777777" w:rsidR="00D933B7" w:rsidRPr="007E09CF" w:rsidRDefault="00D933B7">
            <w:pPr>
              <w:spacing w:after="0" w:line="240" w:lineRule="auto"/>
              <w:jc w:val="center"/>
              <w:textAlignment w:val="baseline"/>
              <w:rPr>
                <w:rFonts w:cs="Calibri"/>
                <w:color w:val="000000"/>
                <w:sz w:val="20"/>
                <w:lang w:eastAsia="en-IE"/>
              </w:rPr>
            </w:pPr>
            <w:r>
              <w:t xml:space="preserve"> 0.0</w:t>
            </w:r>
          </w:p>
        </w:tc>
        <w:tc>
          <w:tcPr>
            <w:tcW w:w="1453" w:type="dxa"/>
            <w:tcBorders>
              <w:top w:val="nil"/>
              <w:left w:val="nil"/>
              <w:bottom w:val="single" w:sz="6" w:space="0" w:color="8C8C8C"/>
              <w:right w:val="nil"/>
            </w:tcBorders>
            <w:hideMark/>
          </w:tcPr>
          <w:p w14:paraId="26FF5FB9" w14:textId="77777777" w:rsidR="00D933B7" w:rsidRPr="007E09CF" w:rsidRDefault="00D933B7">
            <w:pPr>
              <w:spacing w:after="0" w:line="240" w:lineRule="auto"/>
              <w:jc w:val="center"/>
              <w:textAlignment w:val="baseline"/>
              <w:rPr>
                <w:rFonts w:cs="Segoe UI"/>
                <w:sz w:val="20"/>
                <w:lang w:val="en-IE" w:eastAsia="en-IE"/>
              </w:rPr>
            </w:pPr>
            <w:r>
              <w:t xml:space="preserve"> 0.0</w:t>
            </w:r>
          </w:p>
        </w:tc>
      </w:tr>
      <w:tr w:rsidR="00D933B7" w:rsidRPr="00426441" w14:paraId="0EE27483" w14:textId="77777777">
        <w:trPr>
          <w:trHeight w:val="300"/>
        </w:trPr>
        <w:tc>
          <w:tcPr>
            <w:tcW w:w="895" w:type="dxa"/>
            <w:tcBorders>
              <w:top w:val="nil"/>
              <w:left w:val="nil"/>
              <w:bottom w:val="single" w:sz="6" w:space="0" w:color="8C8C8C"/>
              <w:right w:val="nil"/>
            </w:tcBorders>
            <w:vAlign w:val="center"/>
            <w:hideMark/>
          </w:tcPr>
          <w:p w14:paraId="037427E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1A2A7F5D"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513" w:type="dxa"/>
            <w:tcBorders>
              <w:top w:val="nil"/>
              <w:left w:val="nil"/>
              <w:bottom w:val="single" w:sz="6" w:space="0" w:color="8C8C8C"/>
              <w:right w:val="nil"/>
            </w:tcBorders>
            <w:hideMark/>
          </w:tcPr>
          <w:p w14:paraId="6B64D518"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443" w:type="dxa"/>
            <w:tcBorders>
              <w:top w:val="nil"/>
              <w:left w:val="nil"/>
              <w:bottom w:val="single" w:sz="6" w:space="0" w:color="8C8C8C"/>
              <w:right w:val="nil"/>
            </w:tcBorders>
            <w:hideMark/>
          </w:tcPr>
          <w:p w14:paraId="164FF068"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443" w:type="dxa"/>
            <w:tcBorders>
              <w:top w:val="nil"/>
              <w:left w:val="nil"/>
              <w:bottom w:val="single" w:sz="6" w:space="0" w:color="8C8C8C"/>
              <w:right w:val="nil"/>
            </w:tcBorders>
            <w:hideMark/>
          </w:tcPr>
          <w:p w14:paraId="13C694D5" w14:textId="77777777" w:rsidR="00D933B7" w:rsidRPr="007E09CF" w:rsidRDefault="00D933B7">
            <w:pPr>
              <w:spacing w:after="0" w:line="240" w:lineRule="auto"/>
              <w:jc w:val="center"/>
              <w:textAlignment w:val="baseline"/>
              <w:rPr>
                <w:rFonts w:cs="Segoe UI"/>
                <w:sz w:val="20"/>
                <w:lang w:val="en-IE" w:eastAsia="en-IE"/>
              </w:rPr>
            </w:pPr>
            <w:r>
              <w:t xml:space="preserve"> 0.0</w:t>
            </w:r>
          </w:p>
        </w:tc>
        <w:tc>
          <w:tcPr>
            <w:tcW w:w="1332" w:type="dxa"/>
            <w:tcBorders>
              <w:top w:val="nil"/>
              <w:left w:val="nil"/>
              <w:bottom w:val="single" w:sz="6" w:space="0" w:color="8C8C8C"/>
              <w:right w:val="nil"/>
            </w:tcBorders>
          </w:tcPr>
          <w:p w14:paraId="44487B0E" w14:textId="77777777" w:rsidR="00D933B7" w:rsidRPr="007E09CF" w:rsidRDefault="00D933B7">
            <w:pPr>
              <w:spacing w:after="0" w:line="240" w:lineRule="auto"/>
              <w:jc w:val="center"/>
              <w:textAlignment w:val="baseline"/>
              <w:rPr>
                <w:rFonts w:cs="Calibri"/>
                <w:color w:val="000000"/>
                <w:sz w:val="20"/>
                <w:lang w:eastAsia="en-IE"/>
              </w:rPr>
            </w:pPr>
            <w:r>
              <w:t xml:space="preserve"> 0.0</w:t>
            </w:r>
          </w:p>
        </w:tc>
        <w:tc>
          <w:tcPr>
            <w:tcW w:w="1453" w:type="dxa"/>
            <w:tcBorders>
              <w:top w:val="nil"/>
              <w:left w:val="nil"/>
              <w:bottom w:val="single" w:sz="6" w:space="0" w:color="8C8C8C"/>
              <w:right w:val="nil"/>
            </w:tcBorders>
            <w:hideMark/>
          </w:tcPr>
          <w:p w14:paraId="2BA5B376" w14:textId="77777777" w:rsidR="00D933B7" w:rsidRPr="007E09CF" w:rsidRDefault="00D933B7">
            <w:pPr>
              <w:spacing w:after="0" w:line="240" w:lineRule="auto"/>
              <w:jc w:val="center"/>
              <w:textAlignment w:val="baseline"/>
              <w:rPr>
                <w:rFonts w:cs="Segoe UI"/>
                <w:sz w:val="20"/>
                <w:lang w:val="en-IE" w:eastAsia="en-IE"/>
              </w:rPr>
            </w:pPr>
            <w:r>
              <w:t xml:space="preserve"> 0.0</w:t>
            </w:r>
          </w:p>
        </w:tc>
      </w:tr>
      <w:tr w:rsidR="00D933B7" w:rsidRPr="00426441" w14:paraId="4900C463" w14:textId="77777777">
        <w:trPr>
          <w:trHeight w:val="300"/>
        </w:trPr>
        <w:tc>
          <w:tcPr>
            <w:tcW w:w="895" w:type="dxa"/>
            <w:tcBorders>
              <w:top w:val="nil"/>
              <w:left w:val="nil"/>
              <w:bottom w:val="single" w:sz="4" w:space="0" w:color="7F7F7F" w:themeColor="text1" w:themeTint="80"/>
              <w:right w:val="nil"/>
            </w:tcBorders>
            <w:vAlign w:val="center"/>
            <w:hideMark/>
          </w:tcPr>
          <w:p w14:paraId="209C736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2D02DCAE" w14:textId="77777777" w:rsidR="00D933B7" w:rsidRPr="007E09CF" w:rsidRDefault="00D933B7">
            <w:pPr>
              <w:spacing w:after="0" w:line="240" w:lineRule="auto"/>
              <w:jc w:val="center"/>
              <w:textAlignment w:val="baseline"/>
              <w:rPr>
                <w:rFonts w:cs="Segoe UI"/>
                <w:sz w:val="20"/>
                <w:lang w:val="en-IE" w:eastAsia="en-IE"/>
              </w:rPr>
            </w:pPr>
            <w:r>
              <w:t xml:space="preserve"> 106.7</w:t>
            </w:r>
          </w:p>
        </w:tc>
        <w:tc>
          <w:tcPr>
            <w:tcW w:w="1513" w:type="dxa"/>
            <w:tcBorders>
              <w:top w:val="nil"/>
              <w:left w:val="nil"/>
              <w:bottom w:val="single" w:sz="4" w:space="0" w:color="7F7F7F" w:themeColor="text1" w:themeTint="80"/>
              <w:right w:val="nil"/>
            </w:tcBorders>
            <w:hideMark/>
          </w:tcPr>
          <w:p w14:paraId="61D8B888" w14:textId="77777777" w:rsidR="00D933B7" w:rsidRPr="007E09CF" w:rsidRDefault="00D933B7">
            <w:pPr>
              <w:spacing w:after="0" w:line="240" w:lineRule="auto"/>
              <w:jc w:val="center"/>
              <w:textAlignment w:val="baseline"/>
              <w:rPr>
                <w:rFonts w:cs="Segoe UI"/>
                <w:sz w:val="20"/>
                <w:lang w:val="en-IE" w:eastAsia="en-IE"/>
              </w:rPr>
            </w:pPr>
            <w:r>
              <w:t xml:space="preserve"> 107.6</w:t>
            </w:r>
          </w:p>
        </w:tc>
        <w:tc>
          <w:tcPr>
            <w:tcW w:w="1443" w:type="dxa"/>
            <w:tcBorders>
              <w:top w:val="nil"/>
              <w:left w:val="nil"/>
              <w:bottom w:val="single" w:sz="4" w:space="0" w:color="7F7F7F" w:themeColor="text1" w:themeTint="80"/>
              <w:right w:val="nil"/>
            </w:tcBorders>
            <w:hideMark/>
          </w:tcPr>
          <w:p w14:paraId="522C1185" w14:textId="77777777" w:rsidR="00D933B7" w:rsidRPr="007E09CF" w:rsidRDefault="00D933B7">
            <w:pPr>
              <w:spacing w:after="0" w:line="240" w:lineRule="auto"/>
              <w:jc w:val="center"/>
              <w:textAlignment w:val="baseline"/>
              <w:rPr>
                <w:rFonts w:cs="Segoe UI"/>
                <w:sz w:val="20"/>
                <w:lang w:val="en-IE" w:eastAsia="en-IE"/>
              </w:rPr>
            </w:pPr>
            <w:r>
              <w:t xml:space="preserve"> 108.5</w:t>
            </w:r>
          </w:p>
        </w:tc>
        <w:tc>
          <w:tcPr>
            <w:tcW w:w="1443" w:type="dxa"/>
            <w:tcBorders>
              <w:top w:val="nil"/>
              <w:left w:val="nil"/>
              <w:bottom w:val="single" w:sz="4" w:space="0" w:color="7F7F7F" w:themeColor="text1" w:themeTint="80"/>
              <w:right w:val="nil"/>
            </w:tcBorders>
            <w:hideMark/>
          </w:tcPr>
          <w:p w14:paraId="7FA90C88" w14:textId="77777777" w:rsidR="00D933B7" w:rsidRPr="007E09CF" w:rsidRDefault="00D933B7">
            <w:pPr>
              <w:spacing w:after="0" w:line="240" w:lineRule="auto"/>
              <w:jc w:val="center"/>
              <w:textAlignment w:val="baseline"/>
              <w:rPr>
                <w:rFonts w:cs="Segoe UI"/>
                <w:sz w:val="20"/>
                <w:lang w:val="en-IE" w:eastAsia="en-IE"/>
              </w:rPr>
            </w:pPr>
            <w:r>
              <w:t xml:space="preserve"> 109.5</w:t>
            </w:r>
          </w:p>
        </w:tc>
        <w:tc>
          <w:tcPr>
            <w:tcW w:w="1332" w:type="dxa"/>
            <w:tcBorders>
              <w:top w:val="nil"/>
              <w:left w:val="nil"/>
              <w:bottom w:val="single" w:sz="4" w:space="0" w:color="7F7F7F" w:themeColor="text1" w:themeTint="80"/>
              <w:right w:val="nil"/>
            </w:tcBorders>
          </w:tcPr>
          <w:p w14:paraId="1352A8DB" w14:textId="77777777" w:rsidR="00D933B7" w:rsidRPr="007E09CF" w:rsidRDefault="00D933B7">
            <w:pPr>
              <w:spacing w:after="0" w:line="240" w:lineRule="auto"/>
              <w:jc w:val="center"/>
              <w:textAlignment w:val="baseline"/>
              <w:rPr>
                <w:rFonts w:cs="Calibri"/>
                <w:color w:val="000000"/>
                <w:sz w:val="20"/>
                <w:lang w:eastAsia="en-IE"/>
              </w:rPr>
            </w:pPr>
            <w:r>
              <w:t xml:space="preserve"> 110.4</w:t>
            </w:r>
          </w:p>
        </w:tc>
        <w:tc>
          <w:tcPr>
            <w:tcW w:w="1453" w:type="dxa"/>
            <w:tcBorders>
              <w:top w:val="nil"/>
              <w:left w:val="nil"/>
              <w:bottom w:val="single" w:sz="4" w:space="0" w:color="7F7F7F" w:themeColor="text1" w:themeTint="80"/>
              <w:right w:val="nil"/>
            </w:tcBorders>
            <w:hideMark/>
          </w:tcPr>
          <w:p w14:paraId="65249F51" w14:textId="77777777" w:rsidR="00D933B7" w:rsidRPr="007E09CF" w:rsidRDefault="00D933B7">
            <w:pPr>
              <w:spacing w:after="0" w:line="240" w:lineRule="auto"/>
              <w:jc w:val="center"/>
              <w:textAlignment w:val="baseline"/>
              <w:rPr>
                <w:rFonts w:cs="Segoe UI"/>
                <w:sz w:val="20"/>
                <w:lang w:val="en-IE" w:eastAsia="en-IE"/>
              </w:rPr>
            </w:pPr>
            <w:r>
              <w:t xml:space="preserve"> 542.7</w:t>
            </w:r>
          </w:p>
        </w:tc>
      </w:tr>
      <w:tr w:rsidR="00D933B7" w:rsidRPr="00426441" w14:paraId="379CE380"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3D7ADB43"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2D3A7641" w14:textId="77777777" w:rsidR="00D933B7" w:rsidRPr="007E09CF" w:rsidRDefault="00D933B7">
            <w:pPr>
              <w:spacing w:after="0" w:line="240" w:lineRule="auto"/>
              <w:jc w:val="center"/>
              <w:textAlignment w:val="baseline"/>
              <w:rPr>
                <w:rFonts w:cs="Calibri"/>
                <w:color w:val="000000"/>
              </w:rPr>
            </w:pPr>
            <w:r>
              <w:t xml:space="preserve"> 106.7</w:t>
            </w:r>
          </w:p>
        </w:tc>
        <w:tc>
          <w:tcPr>
            <w:tcW w:w="1513" w:type="dxa"/>
            <w:tcBorders>
              <w:top w:val="single" w:sz="4" w:space="0" w:color="7F7F7F" w:themeColor="text1" w:themeTint="80"/>
              <w:left w:val="nil"/>
              <w:bottom w:val="single" w:sz="6" w:space="0" w:color="8C8C8C"/>
              <w:right w:val="nil"/>
            </w:tcBorders>
          </w:tcPr>
          <w:p w14:paraId="36D75815" w14:textId="77777777" w:rsidR="00D933B7" w:rsidRPr="007E09CF" w:rsidRDefault="00D933B7">
            <w:pPr>
              <w:spacing w:after="0" w:line="240" w:lineRule="auto"/>
              <w:jc w:val="center"/>
              <w:textAlignment w:val="baseline"/>
              <w:rPr>
                <w:rFonts w:cs="Calibri"/>
                <w:color w:val="000000"/>
              </w:rPr>
            </w:pPr>
            <w:r>
              <w:t xml:space="preserve"> 107.6</w:t>
            </w:r>
          </w:p>
        </w:tc>
        <w:tc>
          <w:tcPr>
            <w:tcW w:w="1443" w:type="dxa"/>
            <w:tcBorders>
              <w:top w:val="single" w:sz="4" w:space="0" w:color="7F7F7F" w:themeColor="text1" w:themeTint="80"/>
              <w:left w:val="nil"/>
              <w:bottom w:val="single" w:sz="6" w:space="0" w:color="8C8C8C"/>
              <w:right w:val="nil"/>
            </w:tcBorders>
          </w:tcPr>
          <w:p w14:paraId="7E5AE781" w14:textId="77777777" w:rsidR="00D933B7" w:rsidRPr="007E09CF" w:rsidRDefault="00D933B7">
            <w:pPr>
              <w:spacing w:after="0" w:line="240" w:lineRule="auto"/>
              <w:jc w:val="center"/>
              <w:textAlignment w:val="baseline"/>
              <w:rPr>
                <w:rFonts w:cs="Calibri"/>
                <w:color w:val="000000"/>
              </w:rPr>
            </w:pPr>
            <w:r>
              <w:t xml:space="preserve"> 108.5</w:t>
            </w:r>
          </w:p>
        </w:tc>
        <w:tc>
          <w:tcPr>
            <w:tcW w:w="1443" w:type="dxa"/>
            <w:tcBorders>
              <w:top w:val="single" w:sz="4" w:space="0" w:color="7F7F7F" w:themeColor="text1" w:themeTint="80"/>
              <w:left w:val="nil"/>
              <w:bottom w:val="single" w:sz="6" w:space="0" w:color="8C8C8C"/>
              <w:right w:val="nil"/>
            </w:tcBorders>
          </w:tcPr>
          <w:p w14:paraId="007043D1" w14:textId="77777777" w:rsidR="00D933B7" w:rsidRPr="007E09CF" w:rsidRDefault="00D933B7">
            <w:pPr>
              <w:spacing w:after="0" w:line="240" w:lineRule="auto"/>
              <w:jc w:val="center"/>
              <w:textAlignment w:val="baseline"/>
              <w:rPr>
                <w:rFonts w:cs="Calibri"/>
                <w:color w:val="000000"/>
              </w:rPr>
            </w:pPr>
            <w:r>
              <w:t xml:space="preserve"> 109.5</w:t>
            </w:r>
          </w:p>
        </w:tc>
        <w:tc>
          <w:tcPr>
            <w:tcW w:w="1332" w:type="dxa"/>
            <w:tcBorders>
              <w:top w:val="single" w:sz="4" w:space="0" w:color="7F7F7F" w:themeColor="text1" w:themeTint="80"/>
              <w:left w:val="nil"/>
              <w:bottom w:val="single" w:sz="6" w:space="0" w:color="8C8C8C"/>
              <w:right w:val="nil"/>
            </w:tcBorders>
          </w:tcPr>
          <w:p w14:paraId="6DE65774" w14:textId="77777777" w:rsidR="00D933B7" w:rsidRPr="007E09CF" w:rsidRDefault="00D933B7">
            <w:pPr>
              <w:spacing w:after="0" w:line="240" w:lineRule="auto"/>
              <w:jc w:val="center"/>
              <w:textAlignment w:val="baseline"/>
              <w:rPr>
                <w:rFonts w:cs="Calibri"/>
                <w:color w:val="000000"/>
              </w:rPr>
            </w:pPr>
            <w:r>
              <w:t xml:space="preserve"> 110.4</w:t>
            </w:r>
          </w:p>
        </w:tc>
        <w:tc>
          <w:tcPr>
            <w:tcW w:w="1453" w:type="dxa"/>
            <w:tcBorders>
              <w:top w:val="single" w:sz="4" w:space="0" w:color="7F7F7F" w:themeColor="text1" w:themeTint="80"/>
              <w:left w:val="nil"/>
              <w:bottom w:val="single" w:sz="6" w:space="0" w:color="8C8C8C"/>
              <w:right w:val="nil"/>
            </w:tcBorders>
          </w:tcPr>
          <w:p w14:paraId="38B5F5A1" w14:textId="77777777" w:rsidR="00D933B7" w:rsidRPr="007E09CF" w:rsidRDefault="00D933B7">
            <w:pPr>
              <w:spacing w:after="0" w:line="240" w:lineRule="auto"/>
              <w:jc w:val="center"/>
              <w:textAlignment w:val="baseline"/>
              <w:rPr>
                <w:rFonts w:cs="Calibri"/>
                <w:color w:val="000000"/>
              </w:rPr>
            </w:pPr>
            <w:r>
              <w:t xml:space="preserve"> 542.7</w:t>
            </w:r>
          </w:p>
        </w:tc>
      </w:tr>
    </w:tbl>
    <w:p w14:paraId="18D08051" w14:textId="77777777" w:rsidR="00D933B7" w:rsidRDefault="00D933B7" w:rsidP="00D933B7">
      <w:pPr>
        <w:pStyle w:val="ListParagraph"/>
        <w:ind w:left="360"/>
        <w:rPr>
          <w:highlight w:val="yellow"/>
          <w:lang w:eastAsia="en-GB"/>
        </w:rPr>
      </w:pPr>
    </w:p>
    <w:p w14:paraId="11D75C99" w14:textId="77777777" w:rsidR="00D933B7" w:rsidRPr="00591734" w:rsidRDefault="00D933B7" w:rsidP="00D933B7">
      <w:pPr>
        <w:rPr>
          <w:lang w:eastAsia="en-GB"/>
        </w:rPr>
      </w:pPr>
      <w:r>
        <w:rPr>
          <w:lang w:eastAsia="en-GB"/>
        </w:rPr>
        <w:t>Currently, DG Communication is not systematically collecting data on indicators with sex/gender disaggregation dimensions, since the communication actions developed by are of a horizontal nature and generally not directed to specific groups based on sex/gender (i.e. other criteria are used to define target groups).</w:t>
      </w:r>
    </w:p>
    <w:p w14:paraId="0E0823C4" w14:textId="77777777" w:rsidR="00D933B7" w:rsidRPr="00591734" w:rsidRDefault="00D933B7" w:rsidP="00D933B7">
      <w:r>
        <w:t>However, DG Communication is committed to ensuring equality mainstreaming. To this end, the working group on equality was created in March 2021 and includes representatives from all DG Communication directorates. The group produced a working plan on equality, endorsed by senior management, and monitors its implementation.</w:t>
      </w:r>
    </w:p>
    <w:p w14:paraId="6950C2EF" w14:textId="77777777" w:rsidR="00D933B7" w:rsidRPr="00591734" w:rsidRDefault="00D933B7" w:rsidP="00D933B7">
      <w:r>
        <w:t xml:space="preserve">The equality working plan covers external communication and aims at mainstreaming equality in communication practices, also in support of the work of other Directorates-General. The equality plan also covers internal communication and aims at mainstreaming equality. </w:t>
      </w:r>
    </w:p>
    <w:p w14:paraId="5A533585" w14:textId="77777777" w:rsidR="00D933B7" w:rsidRPr="00591734" w:rsidRDefault="00D933B7" w:rsidP="00D933B7">
      <w:r>
        <w:t>Some of its objectives are shown below.</w:t>
      </w:r>
    </w:p>
    <w:p w14:paraId="45392255" w14:textId="77777777" w:rsidR="00D933B7" w:rsidRPr="00591734" w:rsidRDefault="00D933B7" w:rsidP="00373960">
      <w:pPr>
        <w:pStyle w:val="ListParagraph"/>
        <w:numPr>
          <w:ilvl w:val="0"/>
          <w:numId w:val="9"/>
        </w:numPr>
        <w:spacing w:after="240" w:line="264" w:lineRule="auto"/>
      </w:pPr>
      <w:r>
        <w:t>Facilitate community management on social media across Commission services with respect to diversity of EU societies and in line with EU messaging on equality. The repository is available for consultation by all Directorates-General.</w:t>
      </w:r>
    </w:p>
    <w:p w14:paraId="3BE6E9C0" w14:textId="6FA413C6" w:rsidR="00D933B7" w:rsidRPr="00591734" w:rsidRDefault="00D933B7" w:rsidP="00373960">
      <w:pPr>
        <w:pStyle w:val="ListParagraph"/>
        <w:numPr>
          <w:ilvl w:val="0"/>
          <w:numId w:val="9"/>
        </w:numPr>
        <w:spacing w:after="240" w:line="264" w:lineRule="auto"/>
      </w:pPr>
      <w:r>
        <w:t xml:space="preserve">Ensure that people with disabilities have improved access to documents and publications managed by DG Communication, including Representations. Progress is monitored by the Equality Coordinator </w:t>
      </w:r>
      <w:r w:rsidR="00D707FE">
        <w:t xml:space="preserve">in DG Communication </w:t>
      </w:r>
      <w:r>
        <w:t xml:space="preserve">with regular reporting to the Task Force on Equality, in coordination with </w:t>
      </w:r>
      <w:r w:rsidR="00D707FE">
        <w:t>the Publication Office (</w:t>
      </w:r>
      <w:r>
        <w:t>OP</w:t>
      </w:r>
      <w:r w:rsidR="00D707FE">
        <w:t>)</w:t>
      </w:r>
      <w:r>
        <w:t xml:space="preserve"> (</w:t>
      </w:r>
      <w:r w:rsidR="00572EF6" w:rsidRPr="00572EF6">
        <w:t>OP indicator: the percentage</w:t>
      </w:r>
      <w:r w:rsidR="00C7128D">
        <w:t xml:space="preserve"> </w:t>
      </w:r>
      <w:r w:rsidR="00FE43C9">
        <w:t xml:space="preserve">of accessible publications </w:t>
      </w:r>
      <w:r w:rsidR="00572EF6" w:rsidRPr="00572EF6">
        <w:t>out of all general publications produced by the Office; OP target 2029: 65%).</w:t>
      </w:r>
    </w:p>
    <w:p w14:paraId="24A2408B" w14:textId="77777777" w:rsidR="00D933B7" w:rsidRPr="00591734" w:rsidRDefault="00D933B7" w:rsidP="00373960">
      <w:pPr>
        <w:pStyle w:val="ListParagraph"/>
        <w:numPr>
          <w:ilvl w:val="0"/>
          <w:numId w:val="9"/>
        </w:numPr>
        <w:spacing w:after="240" w:line="264" w:lineRule="auto"/>
      </w:pPr>
      <w:r>
        <w:t>Facilitate inclusive and accessible communication practices by all Directorates-General using DG Communication framework contracts. Progress is monitored by the Equality Coordinator with regular reporting to the Task Force on Equality.</w:t>
      </w:r>
    </w:p>
    <w:p w14:paraId="7F92ED82" w14:textId="77777777" w:rsidR="00D933B7" w:rsidRPr="00591734" w:rsidRDefault="00D933B7" w:rsidP="00373960">
      <w:pPr>
        <w:pStyle w:val="ListParagraph"/>
        <w:numPr>
          <w:ilvl w:val="0"/>
          <w:numId w:val="9"/>
        </w:numPr>
        <w:spacing w:after="240" w:line="264" w:lineRule="auto"/>
      </w:pPr>
      <w:r>
        <w:t>Contribute to promoting equality topics to EU audiences. Management indicator: number of equality topics included in CN agendas or information products. Target: four per year.</w:t>
      </w:r>
    </w:p>
    <w:p w14:paraId="42AE8C56" w14:textId="77777777" w:rsidR="00D933B7" w:rsidRPr="00591734" w:rsidRDefault="00D933B7" w:rsidP="00373960">
      <w:pPr>
        <w:pStyle w:val="ListParagraph"/>
        <w:numPr>
          <w:ilvl w:val="0"/>
          <w:numId w:val="9"/>
        </w:numPr>
        <w:spacing w:after="240" w:line="264" w:lineRule="auto"/>
      </w:pPr>
      <w:r>
        <w:t>Improve awareness among staff of equality issues relating to management and internal communication practices and external communication practices. Information should be available to all staff and promoted regularly.</w:t>
      </w:r>
    </w:p>
    <w:p w14:paraId="3D4A9FAD" w14:textId="77777777" w:rsidR="00D933B7" w:rsidRDefault="00D933B7" w:rsidP="00D933B7">
      <w:pPr>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5AD46917" w14:textId="77777777">
        <w:tc>
          <w:tcPr>
            <w:tcW w:w="9738" w:type="dxa"/>
            <w:shd w:val="clear" w:color="auto" w:fill="auto"/>
          </w:tcPr>
          <w:p w14:paraId="72DC80EB" w14:textId="77777777" w:rsidR="00D933B7" w:rsidRPr="0047239D" w:rsidRDefault="00D933B7">
            <w:pPr>
              <w:spacing w:after="0" w:line="240" w:lineRule="auto"/>
              <w:textAlignment w:val="baseline"/>
              <w:rPr>
                <w:rFonts w:eastAsia="Times New Roman" w:cs="Segoe UI"/>
                <w:sz w:val="22"/>
                <w:szCs w:val="22"/>
                <w:lang w:val="en-IE" w:eastAsia="en-IE"/>
              </w:rPr>
            </w:pPr>
          </w:p>
          <w:p w14:paraId="104AA5BE"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1AC532EE"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1A3FA430" w14:textId="77777777" w:rsidR="00D933B7" w:rsidRDefault="00D933B7" w:rsidP="00D933B7">
            <w:pPr>
              <w:pStyle w:val="TableListBullet"/>
              <w:tabs>
                <w:tab w:val="num" w:pos="283"/>
              </w:tabs>
              <w:ind w:left="283" w:hanging="283"/>
              <w:rPr>
                <w:sz w:val="22"/>
                <w:szCs w:val="22"/>
              </w:rPr>
            </w:pPr>
            <w:r>
              <w:rPr>
                <w:sz w:val="22"/>
                <w:szCs w:val="22"/>
              </w:rPr>
              <w:t>Not available.</w:t>
            </w:r>
          </w:p>
          <w:p w14:paraId="168A831B" w14:textId="77777777" w:rsidR="00D933B7" w:rsidRPr="00590300" w:rsidRDefault="00D933B7">
            <w:pPr>
              <w:pStyle w:val="TableListBullet"/>
              <w:numPr>
                <w:ilvl w:val="0"/>
                <w:numId w:val="0"/>
              </w:numPr>
              <w:rPr>
                <w:sz w:val="22"/>
                <w:szCs w:val="22"/>
              </w:rPr>
            </w:pPr>
          </w:p>
        </w:tc>
      </w:tr>
    </w:tbl>
    <w:p w14:paraId="21D07FBC" w14:textId="77777777" w:rsidR="00D933B7" w:rsidRDefault="00D933B7" w:rsidP="00D933B7">
      <w:pPr>
        <w:rPr>
          <w:lang w:eastAsia="en-GB"/>
        </w:rPr>
      </w:pPr>
    </w:p>
    <w:p w14:paraId="56C103BF" w14:textId="77777777" w:rsidR="00D933B7" w:rsidRDefault="00D933B7" w:rsidP="00D933B7">
      <w:pPr>
        <w:spacing w:line="259" w:lineRule="auto"/>
        <w:rPr>
          <w:b/>
          <w:bCs/>
        </w:rPr>
      </w:pPr>
    </w:p>
    <w:p w14:paraId="45B995EC" w14:textId="77777777" w:rsidR="00D933B7" w:rsidRDefault="00D933B7" w:rsidP="00F72C99">
      <w:pPr>
        <w:pStyle w:val="Heading3"/>
      </w:pPr>
      <w:r>
        <w:t>Contribution to the digital transition</w:t>
      </w:r>
    </w:p>
    <w:p w14:paraId="7BB948E9" w14:textId="77777777" w:rsidR="00D933B7" w:rsidRDefault="00D933B7" w:rsidP="00D933B7">
      <w:r>
        <w:t xml:space="preserve">Contribution to digital transition is only indirect, through communication activities. The digital transition embraces a large array of aspects (such as tools for a common industry strategy, tools for technology transfer, commercialisation of research and development and better integration in value chains, development of skill capabilities for digitalisation, support to entrepreneurial discovery processes, cooperation between academia and businesses) which are not mapped and/or measured. There is no envisaged dedicated communication actions on the digital transition but it communicates separately on these aspects: it is not possible to gauge the impact of this communication on the various aspects of its priority. </w:t>
      </w:r>
    </w:p>
    <w:p w14:paraId="0E2F0C1B" w14:textId="77777777" w:rsidR="00D933B7" w:rsidRDefault="00D933B7" w:rsidP="00F72C99">
      <w:pPr>
        <w:pStyle w:val="Heading3"/>
      </w:pPr>
      <w:r>
        <w:t>Contribution to strategic technologies (STEP)</w:t>
      </w:r>
    </w:p>
    <w:p w14:paraId="3DF02C38"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41DD33F7" w14:textId="77777777" w:rsidR="00D933B7" w:rsidRPr="0001313D" w:rsidRDefault="00D933B7" w:rsidP="00F72C99">
      <w:pPr>
        <w:pStyle w:val="Heading3"/>
      </w:pPr>
      <w:r>
        <w:t>Contribution to reforms</w:t>
      </w:r>
    </w:p>
    <w:p w14:paraId="5E1F597B" w14:textId="77777777" w:rsidR="00D933B7" w:rsidRDefault="00D933B7" w:rsidP="00D933B7">
      <w:pPr>
        <w:rPr>
          <w:lang w:eastAsia="en-GB"/>
        </w:rPr>
      </w:pPr>
      <w:r>
        <w:rPr>
          <w:lang w:eastAsia="en-GB"/>
        </w:rPr>
        <w:t>Communication activities make substantial contribution in communicating the positive impact of the RRF in Member States.</w:t>
      </w:r>
    </w:p>
    <w:p w14:paraId="73B899D9" w14:textId="77777777" w:rsidR="00D933B7" w:rsidRDefault="00D933B7" w:rsidP="00D933B7">
      <w:r>
        <w:rPr>
          <w:lang w:eastAsia="en-GB"/>
        </w:rPr>
        <w:t>Our NextGenerationEU local and national campaigns demonstrate how RRF is boosting Europe’s economy and making our societies stronger and more resilient, delivering tangible results for Europeans through its many projects. As the largest ever stimulus package undertaken in the EU, it is leading by example and setting the blueprint for a new growth model based on a clean, innovative and inclusive economy and digital and tech sovereignty.</w:t>
      </w:r>
    </w:p>
    <w:p w14:paraId="0BF315B1" w14:textId="77777777" w:rsidR="00D933B7" w:rsidRDefault="00D933B7" w:rsidP="00D933B7">
      <w:r>
        <w:rPr>
          <w:lang w:eastAsia="en-GB"/>
        </w:rPr>
        <w:t>By investing in healthcare, NextGenerationEU is contributing to a fairer, more caring society, equipped for the challenges that lie ahead.</w:t>
      </w:r>
    </w:p>
    <w:p w14:paraId="0793E485" w14:textId="77777777" w:rsidR="00D933B7" w:rsidRDefault="00D933B7" w:rsidP="00D933B7">
      <w:r>
        <w:rPr>
          <w:lang w:eastAsia="en-GB"/>
        </w:rPr>
        <w:t>By supporting education and skills, it is helping prepare our workforce for new opportunities in a tech-driven world.</w:t>
      </w:r>
    </w:p>
    <w:p w14:paraId="4FB28527" w14:textId="77777777" w:rsidR="00D933B7" w:rsidRDefault="00D933B7" w:rsidP="00D933B7">
      <w:r>
        <w:rPr>
          <w:lang w:eastAsia="en-GB"/>
        </w:rPr>
        <w:t>By assisting our SMEs and young entrepreneurs, it is also nurturing innovation, creating jobs and spurring future growth.</w:t>
      </w:r>
    </w:p>
    <w:p w14:paraId="0EAB03E9" w14:textId="77777777" w:rsidR="00D933B7" w:rsidRDefault="00D933B7" w:rsidP="00D933B7">
      <w:pPr>
        <w:rPr>
          <w:lang w:eastAsia="en-GB"/>
        </w:rPr>
      </w:pPr>
    </w:p>
    <w:p w14:paraId="51C1B3D9" w14:textId="77777777" w:rsidR="00D933B7" w:rsidRPr="006009EC" w:rsidRDefault="00D933B7" w:rsidP="00373960">
      <w:pPr>
        <w:pStyle w:val="ListParagraph"/>
        <w:numPr>
          <w:ilvl w:val="0"/>
          <w:numId w:val="9"/>
        </w:numPr>
        <w:spacing w:after="240" w:line="264" w:lineRule="auto"/>
        <w:rPr>
          <w:lang w:eastAsia="en-GB"/>
        </w:rPr>
      </w:pPr>
      <w:r>
        <w:rPr>
          <w:b/>
          <w:bCs/>
        </w:rPr>
        <w:br w:type="page"/>
      </w:r>
    </w:p>
    <w:p w14:paraId="0F1D5A23" w14:textId="77777777" w:rsidR="00D933B7" w:rsidRPr="007863E8" w:rsidRDefault="00D933B7" w:rsidP="00373960">
      <w:pPr>
        <w:pStyle w:val="ListParagraph"/>
        <w:keepNext/>
        <w:keepLines/>
        <w:numPr>
          <w:ilvl w:val="0"/>
          <w:numId w:val="9"/>
        </w:numPr>
        <w:spacing w:before="600" w:after="240" w:line="240" w:lineRule="auto"/>
        <w:outlineLvl w:val="4"/>
        <w:rPr>
          <w:b/>
          <w:bCs/>
          <w:sz w:val="2"/>
          <w:szCs w:val="2"/>
        </w:rPr>
      </w:pPr>
    </w:p>
    <w:p w14:paraId="74179D12" w14:textId="77777777" w:rsidR="00D933B7" w:rsidRDefault="00D933B7" w:rsidP="00F72C99">
      <w:pPr>
        <w:pStyle w:val="Heading3"/>
      </w:pPr>
      <w:r>
        <w:t>Contribution to sustainable development goals</w:t>
      </w:r>
    </w:p>
    <w:tbl>
      <w:tblPr>
        <w:tblStyle w:val="PPO2021"/>
        <w:tblW w:w="10167" w:type="dxa"/>
        <w:tblLayout w:type="fixed"/>
        <w:tblCellMar>
          <w:left w:w="115" w:type="dxa"/>
          <w:right w:w="115" w:type="dxa"/>
        </w:tblCellMar>
        <w:tblLook w:val="04A0" w:firstRow="1" w:lastRow="0" w:firstColumn="1" w:lastColumn="0" w:noHBand="0" w:noVBand="1"/>
      </w:tblPr>
      <w:tblGrid>
        <w:gridCol w:w="2410"/>
        <w:gridCol w:w="1985"/>
        <w:gridCol w:w="5772"/>
      </w:tblGrid>
      <w:tr w:rsidR="00D933B7" w:rsidRPr="0047239D" w14:paraId="19E78FB1"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vAlign w:val="center"/>
          </w:tcPr>
          <w:p w14:paraId="48F1A9C2" w14:textId="77777777" w:rsidR="00D933B7" w:rsidRPr="0047239D" w:rsidRDefault="00D933B7">
            <w:pPr>
              <w:jc w:val="left"/>
              <w:rPr>
                <w:lang w:eastAsia="en-GB"/>
              </w:rPr>
            </w:pPr>
            <w:r>
              <w:rPr>
                <w:lang w:eastAsia="en-GB"/>
              </w:rPr>
              <w:t>SDG</w:t>
            </w:r>
          </w:p>
        </w:tc>
        <w:tc>
          <w:tcPr>
            <w:tcW w:w="1985" w:type="dxa"/>
            <w:vAlign w:val="center"/>
          </w:tcPr>
          <w:p w14:paraId="7A0A58CE"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79FDD529"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68A4D78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tcPr>
          <w:p w14:paraId="63802E46" w14:textId="77777777" w:rsidR="00D933B7" w:rsidRPr="0047239D" w:rsidRDefault="00D933B7">
            <w:pPr>
              <w:rPr>
                <w:b w:val="0"/>
                <w:lang w:eastAsia="en-GB"/>
              </w:rPr>
            </w:pPr>
            <w:r>
              <w:rPr>
                <w:b w:val="0"/>
                <w:lang w:eastAsia="en-GB"/>
              </w:rPr>
              <w:t xml:space="preserve">SDG4 </w:t>
            </w:r>
            <w:r>
              <w:rPr>
                <w:b w:val="0"/>
                <w:bCs/>
                <w:lang w:eastAsia="en-GB"/>
              </w:rPr>
              <w:t>Ensure inclusive and equitable quality education and promote lifelong learning opportunities for all</w:t>
            </w:r>
          </w:p>
        </w:tc>
        <w:tc>
          <w:tcPr>
            <w:tcW w:w="1985" w:type="dxa"/>
          </w:tcPr>
          <w:p w14:paraId="477C1D6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Indirectly</w:t>
            </w:r>
          </w:p>
        </w:tc>
        <w:tc>
          <w:tcPr>
            <w:tcW w:w="5772" w:type="dxa"/>
          </w:tcPr>
          <w:p w14:paraId="7F7FE5EE"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Through the NextGenerationEU corporate (“Make it Strong” theme). Corporate campaigns, content and messages remain in general at top level, addressing the general public and communicating on broad political issues, showcasing for example how NextGenEU supports the modernisation of education. These address issues relevant to the sustainable development goal 4.</w:t>
            </w:r>
          </w:p>
        </w:tc>
      </w:tr>
      <w:tr w:rsidR="00D933B7" w:rsidRPr="0047239D" w14:paraId="30FEC53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tcPr>
          <w:p w14:paraId="16EDC18C" w14:textId="77777777" w:rsidR="00D933B7" w:rsidRPr="0047239D" w:rsidRDefault="00D933B7">
            <w:pPr>
              <w:rPr>
                <w:b w:val="0"/>
                <w:lang w:eastAsia="en-GB"/>
              </w:rPr>
            </w:pPr>
            <w:r>
              <w:rPr>
                <w:b w:val="0"/>
                <w:lang w:eastAsia="en-GB"/>
              </w:rPr>
              <w:t xml:space="preserve">SDG7 </w:t>
            </w:r>
            <w:r>
              <w:rPr>
                <w:b w:val="0"/>
                <w:bCs/>
                <w:lang w:eastAsia="en-GB"/>
              </w:rPr>
              <w:t>Ensure access to affordable, reliable, sustainable and modern energy for all</w:t>
            </w:r>
          </w:p>
        </w:tc>
        <w:tc>
          <w:tcPr>
            <w:tcW w:w="1985" w:type="dxa"/>
          </w:tcPr>
          <w:p w14:paraId="3A26C75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Indirectly</w:t>
            </w:r>
          </w:p>
        </w:tc>
        <w:tc>
          <w:tcPr>
            <w:tcW w:w="5772" w:type="dxa"/>
          </w:tcPr>
          <w:p w14:paraId="7CBB1AC4"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rPr>
                <w:rFonts w:ascii="Calibri" w:hAnsi="Calibri" w:cs="Calibri"/>
              </w:rPr>
              <w:t>Through the NextGenerationEU local campaigns (lie the campaign ‘Go Circular in Ireland), DG Communication corporate campaigns, content and messages remain in general at top level, addressing the general public and communicating on broad political issues, showcasing for example how NextGenEU supports access to affordable and clean energy.</w:t>
            </w:r>
            <w:r>
              <w:t xml:space="preserve"> </w:t>
            </w:r>
            <w:r>
              <w:rPr>
                <w:rFonts w:ascii="Calibri" w:hAnsi="Calibri" w:cs="Calibri"/>
              </w:rPr>
              <w:t>This addresses issues relevant to SDG7.</w:t>
            </w:r>
          </w:p>
        </w:tc>
      </w:tr>
      <w:tr w:rsidR="00D933B7" w:rsidRPr="0047239D" w14:paraId="0F34FB8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tcPr>
          <w:p w14:paraId="38DFC989" w14:textId="77777777" w:rsidR="00D933B7" w:rsidRPr="00E927A8" w:rsidRDefault="00D933B7">
            <w:pPr>
              <w:rPr>
                <w:b w:val="0"/>
                <w:lang w:eastAsia="en-GB"/>
              </w:rPr>
            </w:pPr>
            <w:r>
              <w:rPr>
                <w:b w:val="0"/>
                <w:lang w:eastAsia="en-GB"/>
              </w:rPr>
              <w:t xml:space="preserve">SDG8 </w:t>
            </w:r>
            <w:r>
              <w:rPr>
                <w:rFonts w:ascii="Calibri" w:hAnsi="Calibri" w:cs="Calibri"/>
                <w:b w:val="0"/>
                <w:bCs/>
              </w:rPr>
              <w:t>Promote sustained, inclusive and sustainable economic growth, full and productive employment and decent work for all</w:t>
            </w:r>
          </w:p>
        </w:tc>
        <w:tc>
          <w:tcPr>
            <w:tcW w:w="1985" w:type="dxa"/>
          </w:tcPr>
          <w:p w14:paraId="7C43535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Indirectly</w:t>
            </w:r>
          </w:p>
        </w:tc>
        <w:tc>
          <w:tcPr>
            <w:tcW w:w="5772" w:type="dxa"/>
          </w:tcPr>
          <w:p w14:paraId="3DE18195"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rFonts w:ascii="Calibri" w:hAnsi="Calibri" w:cs="Calibri"/>
              </w:rPr>
              <w:t>Through the NextGenerationEU corporate (“Make it Strong” theme). Corporate campaigns, content and messages remain in general at top level, addressing the general public and communicating on broad political issues, showcasing for example how NextGenEU supports businesses, research and skills. These address issues relevant to the sustainable development goal 8.</w:t>
            </w:r>
          </w:p>
        </w:tc>
      </w:tr>
      <w:tr w:rsidR="00D933B7" w:rsidRPr="0047239D" w14:paraId="27A19D0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tcPr>
          <w:p w14:paraId="7EA27867" w14:textId="77777777" w:rsidR="00D933B7" w:rsidRPr="00645358" w:rsidRDefault="00D933B7">
            <w:pPr>
              <w:rPr>
                <w:b w:val="0"/>
                <w:lang w:eastAsia="en-GB"/>
              </w:rPr>
            </w:pPr>
            <w:r>
              <w:rPr>
                <w:b w:val="0"/>
                <w:lang w:eastAsia="en-GB"/>
              </w:rPr>
              <w:t xml:space="preserve">SDG9 </w:t>
            </w:r>
            <w:r>
              <w:rPr>
                <w:rFonts w:ascii="Calibri" w:hAnsi="Calibri" w:cs="Calibri"/>
                <w:b w:val="0"/>
                <w:bCs/>
              </w:rPr>
              <w:t>Build resilient infrastructure, promote inclusive and sustainable industrialization and foster innovation</w:t>
            </w:r>
          </w:p>
        </w:tc>
        <w:tc>
          <w:tcPr>
            <w:tcW w:w="1985" w:type="dxa"/>
          </w:tcPr>
          <w:p w14:paraId="39F20C1E"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Indirectly</w:t>
            </w:r>
          </w:p>
        </w:tc>
        <w:tc>
          <w:tcPr>
            <w:tcW w:w="5772" w:type="dxa"/>
          </w:tcPr>
          <w:p w14:paraId="15C7A8C0"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Through the NextGenerationEU corporate and local campaigns (“Make it Strong” theme). DG Communication corporate campaigns, content and messages remain in general at top level, addressing the general public and communicating on broad political issues, showcasing for example how NextGenEU supports businesses, research and skills. These address issues relevant to the sustainable development goal 9.</w:t>
            </w:r>
          </w:p>
        </w:tc>
      </w:tr>
      <w:tr w:rsidR="00D933B7" w:rsidRPr="0047239D" w14:paraId="458542F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tcPr>
          <w:p w14:paraId="7E11CFC2" w14:textId="77777777" w:rsidR="00D933B7" w:rsidRPr="0047239D" w:rsidRDefault="00D933B7">
            <w:pPr>
              <w:rPr>
                <w:b w:val="0"/>
                <w:lang w:eastAsia="en-GB"/>
              </w:rPr>
            </w:pPr>
            <w:r>
              <w:rPr>
                <w:b w:val="0"/>
                <w:bCs/>
              </w:rPr>
              <w:t>SDG11 Make cities and human settlements inclusive, safe, resilient and sustainable</w:t>
            </w:r>
          </w:p>
        </w:tc>
        <w:tc>
          <w:tcPr>
            <w:tcW w:w="1985" w:type="dxa"/>
          </w:tcPr>
          <w:p w14:paraId="0C5C4ADA"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Indirectly</w:t>
            </w:r>
          </w:p>
        </w:tc>
        <w:tc>
          <w:tcPr>
            <w:tcW w:w="5772" w:type="dxa"/>
          </w:tcPr>
          <w:p w14:paraId="4BB04CF5"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Through the NextGenerationEU corporate campaign (“Make it Green” and “Make it Digital” themes). DG Communication corporate campaigns, content and messages remain in general at top level, addressing the general public and communicating on broad political issues. These may address issues relevant to the sustainable development goal 11 but there is no direct link between the two.</w:t>
            </w:r>
          </w:p>
        </w:tc>
      </w:tr>
      <w:tr w:rsidR="00D933B7" w:rsidRPr="0047239D" w14:paraId="617100F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10" w:type="dxa"/>
          </w:tcPr>
          <w:p w14:paraId="246625FE" w14:textId="77777777" w:rsidR="00D933B7" w:rsidRPr="0047239D" w:rsidRDefault="00D933B7">
            <w:pPr>
              <w:rPr>
                <w:b w:val="0"/>
                <w:lang w:eastAsia="en-GB"/>
              </w:rPr>
            </w:pPr>
            <w:r>
              <w:rPr>
                <w:b w:val="0"/>
                <w:lang w:eastAsia="en-GB"/>
              </w:rPr>
              <w:t>SDG13 Take urgent action to combat climate change and its impacts</w:t>
            </w:r>
          </w:p>
        </w:tc>
        <w:tc>
          <w:tcPr>
            <w:tcW w:w="1985" w:type="dxa"/>
          </w:tcPr>
          <w:p w14:paraId="7DCC4036"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Indirectly</w:t>
            </w:r>
          </w:p>
        </w:tc>
        <w:tc>
          <w:tcPr>
            <w:tcW w:w="5772" w:type="dxa"/>
          </w:tcPr>
          <w:p w14:paraId="1FC847A3"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Through the NextGenerationEU local campaigns. DG Communication local campaigns, content and messages address the general public and communicate on broad political issues, showcasing for example how NextGenEU supports clean energy transition. These address issues relevant to the sustainable development goal 13.</w:t>
            </w:r>
          </w:p>
        </w:tc>
      </w:tr>
    </w:tbl>
    <w:p w14:paraId="473F123E" w14:textId="77777777" w:rsidR="00D933B7" w:rsidRDefault="00D933B7" w:rsidP="00D933B7">
      <w:pPr>
        <w:keepNext/>
        <w:keepLines/>
        <w:spacing w:before="600" w:line="240" w:lineRule="auto"/>
        <w:outlineLvl w:val="4"/>
        <w:rPr>
          <w:b/>
          <w:bCs/>
        </w:rPr>
      </w:pPr>
    </w:p>
    <w:p w14:paraId="59ABC0CB" w14:textId="77777777" w:rsidR="00D933B7" w:rsidRDefault="00D933B7" w:rsidP="00D933B7">
      <w:pPr>
        <w:sectPr w:rsidR="00D933B7" w:rsidSect="00D933B7">
          <w:headerReference w:type="even" r:id="rId341"/>
          <w:headerReference w:type="default" r:id="rId342"/>
          <w:footerReference w:type="even" r:id="rId343"/>
          <w:footerReference w:type="default" r:id="rId344"/>
          <w:headerReference w:type="first" r:id="rId345"/>
          <w:footerReference w:type="first" r:id="rId346"/>
          <w:pgSz w:w="11906" w:h="16838"/>
          <w:pgMar w:top="1440" w:right="1133" w:bottom="1440" w:left="1134" w:header="708" w:footer="708" w:gutter="0"/>
          <w:cols w:space="708"/>
          <w:docGrid w:linePitch="360"/>
        </w:sectPr>
      </w:pPr>
    </w:p>
    <w:p w14:paraId="2D1017A5" w14:textId="77777777" w:rsidR="00D933B7" w:rsidRPr="00657FA0" w:rsidRDefault="00D933B7" w:rsidP="00D933B7">
      <w:pPr>
        <w:pStyle w:val="Heading1"/>
      </w:pPr>
      <w:bookmarkStart w:id="75" w:name="toc_sec_25"/>
      <w:bookmarkStart w:id="76" w:name="_Toc228976546"/>
      <w:bookmarkEnd w:id="75"/>
      <w:r>
        <w:t>C</w:t>
      </w:r>
      <w:r w:rsidRPr="00137E12">
        <w:t>OMMON AGRICULTURAL POLICY</w:t>
      </w:r>
      <w:bookmarkEnd w:id="76"/>
    </w:p>
    <w:p w14:paraId="5D67DDFF" w14:textId="04979862" w:rsidR="00D933B7" w:rsidRPr="00657FA0"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657FA0" w14:paraId="4364C4E7" w14:textId="77777777">
        <w:trPr>
          <w:trHeight w:val="1584"/>
          <w:jc w:val="left"/>
        </w:trPr>
        <w:tc>
          <w:tcPr>
            <w:tcW w:w="2410" w:type="dxa"/>
          </w:tcPr>
          <w:p w14:paraId="74BC5D4B" w14:textId="77777777" w:rsidR="00D933B7" w:rsidRPr="00657FA0" w:rsidRDefault="00D933B7">
            <w:pPr>
              <w:spacing w:before="120" w:after="120"/>
              <w:rPr>
                <w:sz w:val="28"/>
                <w:szCs w:val="28"/>
              </w:rPr>
            </w:pPr>
            <w:r>
              <w:rPr>
                <w:sz w:val="28"/>
                <w:szCs w:val="28"/>
              </w:rPr>
              <w:t>5.5</w:t>
            </w:r>
            <w:r>
              <w:rPr>
                <w:rFonts w:ascii="Calibri" w:hAnsi="Calibri" w:cs="Calibri"/>
                <w:sz w:val="28"/>
                <w:szCs w:val="28"/>
              </w:rPr>
              <w:t> </w:t>
            </w:r>
            <w:r>
              <w:rPr>
                <w:sz w:val="28"/>
                <w:szCs w:val="28"/>
              </w:rPr>
              <w:t>million</w:t>
            </w:r>
          </w:p>
          <w:p w14:paraId="79540865" w14:textId="77777777" w:rsidR="00D933B7" w:rsidRPr="00657FA0" w:rsidRDefault="00D933B7">
            <w:pPr>
              <w:spacing w:before="120" w:after="120"/>
            </w:pPr>
            <w:r>
              <w:t>farmers benefited from direct payments in 2024.</w:t>
            </w:r>
          </w:p>
        </w:tc>
        <w:tc>
          <w:tcPr>
            <w:cnfStyle w:val="000001000000" w:firstRow="0" w:lastRow="0" w:firstColumn="0" w:lastColumn="0" w:oddVBand="0" w:evenVBand="1" w:oddHBand="0" w:evenHBand="0" w:firstRowFirstColumn="0" w:firstRowLastColumn="0" w:lastRowFirstColumn="0" w:lastRowLastColumn="0"/>
            <w:tcW w:w="2409" w:type="dxa"/>
          </w:tcPr>
          <w:p w14:paraId="27D2F82A" w14:textId="77777777" w:rsidR="00D933B7" w:rsidRPr="00657FA0" w:rsidRDefault="00D933B7">
            <w:pPr>
              <w:spacing w:before="120" w:after="120"/>
            </w:pPr>
            <w:r>
              <w:rPr>
                <w:sz w:val="28"/>
                <w:szCs w:val="28"/>
              </w:rPr>
              <w:t>311</w:t>
            </w:r>
            <w:r>
              <w:rPr>
                <w:rFonts w:ascii="Calibri" w:hAnsi="Calibri" w:cs="Calibri"/>
                <w:sz w:val="28"/>
                <w:szCs w:val="28"/>
              </w:rPr>
              <w:t> </w:t>
            </w:r>
            <w:r>
              <w:rPr>
                <w:sz w:val="28"/>
                <w:szCs w:val="28"/>
              </w:rPr>
              <w:t>500</w:t>
            </w:r>
          </w:p>
          <w:p w14:paraId="63872545" w14:textId="77777777" w:rsidR="00D933B7" w:rsidRPr="00657FA0" w:rsidRDefault="00D933B7">
            <w:r>
              <w:t>young farmers (including 90</w:t>
            </w:r>
            <w:r>
              <w:rPr>
                <w:rFonts w:ascii="Calibri" w:hAnsi="Calibri" w:cs="Calibri"/>
              </w:rPr>
              <w:t> </w:t>
            </w:r>
            <w:r>
              <w:t>000 women) were supported in setting up businesses and receiving complementary income support in 2024.</w:t>
            </w:r>
          </w:p>
        </w:tc>
        <w:tc>
          <w:tcPr>
            <w:tcW w:w="2410" w:type="dxa"/>
            <w:tcBorders>
              <w:bottom w:val="single" w:sz="4" w:space="0" w:color="8C8C8C"/>
            </w:tcBorders>
          </w:tcPr>
          <w:p w14:paraId="52ADA2E1" w14:textId="77777777" w:rsidR="00D933B7" w:rsidRPr="00657FA0"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Over 24</w:t>
            </w:r>
            <w:r>
              <w:rPr>
                <w:rFonts w:ascii="Calibri" w:hAnsi="Calibri" w:cs="Calibri"/>
                <w:sz w:val="28"/>
                <w:szCs w:val="28"/>
              </w:rPr>
              <w:t> </w:t>
            </w:r>
            <w:r>
              <w:rPr>
                <w:sz w:val="28"/>
                <w:szCs w:val="28"/>
              </w:rPr>
              <w:t>million</w:t>
            </w:r>
          </w:p>
          <w:p w14:paraId="6A4E7145" w14:textId="77777777" w:rsidR="00D933B7" w:rsidRPr="00657FA0" w:rsidRDefault="00D933B7">
            <w:pPr>
              <w:spacing w:before="120" w:after="120"/>
              <w:cnfStyle w:val="000000000000" w:firstRow="0" w:lastRow="0" w:firstColumn="0" w:lastColumn="0" w:oddVBand="0" w:evenVBand="0" w:oddHBand="0" w:evenHBand="0" w:firstRowFirstColumn="0" w:firstRowLastColumn="0" w:lastRowFirstColumn="0" w:lastRowLastColumn="0"/>
            </w:pPr>
            <w:r>
              <w:t>livestock units (20.5% of the total) benefited from common agricultural policy (CAP) support for improved animal welfare in 2024.</w:t>
            </w:r>
          </w:p>
        </w:tc>
        <w:tc>
          <w:tcPr>
            <w:cnfStyle w:val="000001000000" w:firstRow="0" w:lastRow="0" w:firstColumn="0" w:lastColumn="0" w:oddVBand="0" w:evenVBand="1" w:oddHBand="0" w:evenHBand="0" w:firstRowFirstColumn="0" w:firstRowLastColumn="0" w:lastRowFirstColumn="0" w:lastRowLastColumn="0"/>
            <w:tcW w:w="2410" w:type="dxa"/>
          </w:tcPr>
          <w:p w14:paraId="5E5C549B" w14:textId="77777777" w:rsidR="00D933B7" w:rsidRPr="00657FA0" w:rsidRDefault="00D933B7">
            <w:pPr>
              <w:spacing w:before="120" w:after="120"/>
              <w:rPr>
                <w:sz w:val="28"/>
                <w:szCs w:val="28"/>
                <w:highlight w:val="cyan"/>
              </w:rPr>
            </w:pPr>
            <w:r>
              <w:rPr>
                <w:sz w:val="28"/>
                <w:szCs w:val="28"/>
              </w:rPr>
              <w:t>41</w:t>
            </w:r>
            <w:r>
              <w:rPr>
                <w:rFonts w:ascii="Calibri" w:hAnsi="Calibri" w:cs="Calibri"/>
                <w:sz w:val="28"/>
                <w:szCs w:val="28"/>
              </w:rPr>
              <w:t> </w:t>
            </w:r>
            <w:r>
              <w:rPr>
                <w:sz w:val="28"/>
                <w:szCs w:val="28"/>
              </w:rPr>
              <w:t>million</w:t>
            </w:r>
          </w:p>
          <w:p w14:paraId="1726B7C5" w14:textId="77777777" w:rsidR="00D933B7" w:rsidRPr="00657FA0" w:rsidRDefault="00D933B7">
            <w:pPr>
              <w:rPr>
                <w:sz w:val="28"/>
                <w:szCs w:val="28"/>
              </w:rPr>
            </w:pPr>
            <w:r>
              <w:t>hectares (25.3% of EU farmland) were covered by biodiversity conservation and restoration commitments in 2024.</w:t>
            </w:r>
          </w:p>
        </w:tc>
      </w:tr>
      <w:tr w:rsidR="00D933B7" w:rsidRPr="00657FA0" w14:paraId="208AF550" w14:textId="77777777">
        <w:trPr>
          <w:trHeight w:val="1034"/>
          <w:jc w:val="left"/>
        </w:trPr>
        <w:tc>
          <w:tcPr>
            <w:tcW w:w="2410" w:type="dxa"/>
          </w:tcPr>
          <w:p w14:paraId="0BE29E93" w14:textId="77777777" w:rsidR="00D933B7" w:rsidRPr="00657FA0" w:rsidRDefault="00D933B7">
            <w:pPr>
              <w:spacing w:before="120" w:after="120"/>
              <w:rPr>
                <w:highlight w:val="cyan"/>
              </w:rPr>
            </w:pPr>
            <w:r>
              <w:rPr>
                <w:sz w:val="28"/>
                <w:szCs w:val="28"/>
              </w:rPr>
              <w:t>11.3</w:t>
            </w:r>
            <w:r>
              <w:rPr>
                <w:rFonts w:ascii="Calibri" w:hAnsi="Calibri" w:cs="Calibri"/>
                <w:sz w:val="28"/>
                <w:szCs w:val="28"/>
              </w:rPr>
              <w:t> </w:t>
            </w:r>
            <w:r>
              <w:rPr>
                <w:sz w:val="28"/>
                <w:szCs w:val="28"/>
              </w:rPr>
              <w:t>million</w:t>
            </w:r>
          </w:p>
          <w:p w14:paraId="0FEA19EA" w14:textId="77777777" w:rsidR="00D933B7" w:rsidRPr="00657FA0" w:rsidRDefault="00D933B7">
            <w:pPr>
              <w:spacing w:before="120" w:after="120"/>
            </w:pPr>
            <w:r>
              <w:t>hectares (7% of EU farmland) were provided with CAP support for organic farming in 2024.</w:t>
            </w:r>
          </w:p>
        </w:tc>
        <w:tc>
          <w:tcPr>
            <w:cnfStyle w:val="000001000000" w:firstRow="0" w:lastRow="0" w:firstColumn="0" w:lastColumn="0" w:oddVBand="0" w:evenVBand="1" w:oddHBand="0" w:evenHBand="0" w:firstRowFirstColumn="0" w:firstRowLastColumn="0" w:lastRowFirstColumn="0" w:lastRowLastColumn="0"/>
            <w:tcW w:w="2409" w:type="dxa"/>
          </w:tcPr>
          <w:p w14:paraId="22F0D571" w14:textId="77777777" w:rsidR="00D933B7" w:rsidRPr="00657FA0" w:rsidRDefault="00D933B7">
            <w:pPr>
              <w:spacing w:before="120" w:after="120"/>
              <w:rPr>
                <w:sz w:val="28"/>
                <w:szCs w:val="28"/>
              </w:rPr>
            </w:pPr>
            <w:r>
              <w:rPr>
                <w:sz w:val="28"/>
                <w:szCs w:val="28"/>
              </w:rPr>
              <w:t>40</w:t>
            </w:r>
            <w:r>
              <w:rPr>
                <w:rFonts w:ascii="Calibri" w:hAnsi="Calibri" w:cs="Calibri"/>
                <w:sz w:val="28"/>
                <w:szCs w:val="28"/>
              </w:rPr>
              <w:t> </w:t>
            </w:r>
            <w:r>
              <w:rPr>
                <w:sz w:val="28"/>
                <w:szCs w:val="28"/>
              </w:rPr>
              <w:t>million</w:t>
            </w:r>
          </w:p>
          <w:p w14:paraId="0C3902B5" w14:textId="77777777" w:rsidR="00D933B7" w:rsidRPr="00657FA0" w:rsidRDefault="00D933B7">
            <w:pPr>
              <w:spacing w:before="120" w:after="120"/>
            </w:pPr>
            <w:r>
              <w:t>hectares in areas with natural constraints (24.7% of EU farmland) received additional income support for natural constraints in 2024.</w:t>
            </w:r>
          </w:p>
        </w:tc>
        <w:tc>
          <w:tcPr>
            <w:tcW w:w="2410" w:type="dxa"/>
          </w:tcPr>
          <w:p w14:paraId="02298524" w14:textId="77777777" w:rsidR="00D933B7" w:rsidRPr="00657FA0"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19.1</w:t>
            </w:r>
            <w:r>
              <w:rPr>
                <w:rFonts w:ascii="Calibri" w:hAnsi="Calibri" w:cs="Calibri"/>
                <w:sz w:val="28"/>
                <w:szCs w:val="28"/>
              </w:rPr>
              <w:t> </w:t>
            </w:r>
            <w:r>
              <w:rPr>
                <w:sz w:val="28"/>
                <w:szCs w:val="28"/>
              </w:rPr>
              <w:t>million</w:t>
            </w:r>
          </w:p>
          <w:p w14:paraId="0DE57013" w14:textId="77777777" w:rsidR="00D933B7" w:rsidRPr="00657FA0" w:rsidRDefault="00D933B7">
            <w:pPr>
              <w:spacing w:before="120" w:after="120"/>
              <w:cnfStyle w:val="000000000000" w:firstRow="0" w:lastRow="0" w:firstColumn="0" w:lastColumn="0" w:oddVBand="0" w:evenVBand="0" w:oddHBand="0" w:evenHBand="0" w:firstRowFirstColumn="0" w:firstRowLastColumn="0" w:lastRowFirstColumn="0" w:lastRowLastColumn="0"/>
              <w:rPr>
                <w:i/>
                <w:iCs/>
              </w:rPr>
            </w:pPr>
            <w:r>
              <w:t>children benefited from school schemes in the 2024/2025 school year.</w:t>
            </w:r>
          </w:p>
        </w:tc>
        <w:tc>
          <w:tcPr>
            <w:cnfStyle w:val="000001000000" w:firstRow="0" w:lastRow="0" w:firstColumn="0" w:lastColumn="0" w:oddVBand="0" w:evenVBand="1" w:oddHBand="0" w:evenHBand="0" w:firstRowFirstColumn="0" w:firstRowLastColumn="0" w:lastRowFirstColumn="0" w:lastRowLastColumn="0"/>
            <w:tcW w:w="2410" w:type="dxa"/>
          </w:tcPr>
          <w:p w14:paraId="36095302" w14:textId="77777777" w:rsidR="00D933B7" w:rsidRPr="00657FA0" w:rsidRDefault="00D933B7">
            <w:pPr>
              <w:spacing w:before="120" w:after="120"/>
              <w:rPr>
                <w:highlight w:val="cyan"/>
              </w:rPr>
            </w:pPr>
            <w:r>
              <w:rPr>
                <w:sz w:val="28"/>
                <w:szCs w:val="28"/>
              </w:rPr>
              <w:t>2.1</w:t>
            </w:r>
            <w:r>
              <w:rPr>
                <w:rFonts w:ascii="Calibri" w:hAnsi="Calibri" w:cs="Calibri"/>
                <w:sz w:val="28"/>
                <w:szCs w:val="28"/>
              </w:rPr>
              <w:t> </w:t>
            </w:r>
            <w:r>
              <w:rPr>
                <w:sz w:val="28"/>
                <w:szCs w:val="28"/>
              </w:rPr>
              <w:t xml:space="preserve">million </w:t>
            </w:r>
          </w:p>
          <w:p w14:paraId="1EC256DC" w14:textId="46BD880C" w:rsidR="00D933B7" w:rsidRPr="00657FA0" w:rsidRDefault="00D933B7">
            <w:pPr>
              <w:spacing w:before="120" w:after="120"/>
              <w:rPr>
                <w:sz w:val="28"/>
                <w:szCs w:val="28"/>
              </w:rPr>
            </w:pPr>
            <w:r>
              <w:t xml:space="preserve">beneficiaries accessed advice or training or took part in EIP-AGRI operational group projects in </w:t>
            </w:r>
            <w:r w:rsidR="00214455">
              <w:t>2025</w:t>
            </w:r>
            <w:r>
              <w:t>.</w:t>
            </w:r>
          </w:p>
        </w:tc>
      </w:tr>
    </w:tbl>
    <w:p w14:paraId="0DF1CB2B" w14:textId="77777777" w:rsidR="00D933B7" w:rsidRPr="00657FA0"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100BE094" w14:textId="77777777" w:rsidR="00D933B7" w:rsidRPr="00657FA0"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2B34AD5" w14:textId="77777777" w:rsidR="00D933B7" w:rsidRPr="00657FA0"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234AA8A5" w14:textId="77777777" w:rsidR="00D933B7" w:rsidRPr="00657FA0"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1006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847"/>
        <w:gridCol w:w="987"/>
        <w:gridCol w:w="987"/>
        <w:gridCol w:w="987"/>
        <w:gridCol w:w="987"/>
        <w:gridCol w:w="987"/>
        <w:gridCol w:w="987"/>
        <w:gridCol w:w="987"/>
        <w:gridCol w:w="1309"/>
      </w:tblGrid>
      <w:tr w:rsidR="00D933B7" w:rsidRPr="00657FA0" w14:paraId="06EE1358" w14:textId="77777777">
        <w:trPr>
          <w:trHeight w:val="300"/>
        </w:trPr>
        <w:tc>
          <w:tcPr>
            <w:tcW w:w="1663" w:type="dxa"/>
            <w:tcBorders>
              <w:top w:val="single" w:sz="6" w:space="0" w:color="8C8C8C"/>
              <w:left w:val="nil"/>
              <w:bottom w:val="single" w:sz="6" w:space="0" w:color="8C8C8C"/>
              <w:right w:val="nil"/>
            </w:tcBorders>
            <w:shd w:val="clear" w:color="auto" w:fill="F2F2F2"/>
            <w:hideMark/>
          </w:tcPr>
          <w:p w14:paraId="02347E90" w14:textId="77777777" w:rsidR="00D933B7" w:rsidRPr="00657FA0" w:rsidRDefault="00D933B7">
            <w:pPr>
              <w:spacing w:after="0" w:line="240" w:lineRule="auto"/>
              <w:jc w:val="center"/>
              <w:textAlignment w:val="baseline"/>
              <w:rPr>
                <w:rFonts w:ascii="Times New Roman" w:hAnsi="Times New Roman"/>
                <w:b/>
                <w:bCs/>
                <w:lang w:eastAsia="en-IE"/>
              </w:rPr>
            </w:pPr>
          </w:p>
        </w:tc>
        <w:tc>
          <w:tcPr>
            <w:tcW w:w="997" w:type="dxa"/>
            <w:tcBorders>
              <w:top w:val="single" w:sz="6" w:space="0" w:color="8C8C8C"/>
              <w:left w:val="nil"/>
              <w:bottom w:val="single" w:sz="6" w:space="0" w:color="8C8C8C"/>
              <w:right w:val="nil"/>
            </w:tcBorders>
            <w:shd w:val="clear" w:color="auto" w:fill="F2F2F2"/>
            <w:hideMark/>
          </w:tcPr>
          <w:p w14:paraId="32E80BC4"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97" w:type="dxa"/>
            <w:tcBorders>
              <w:top w:val="single" w:sz="6" w:space="0" w:color="8C8C8C"/>
              <w:left w:val="nil"/>
              <w:bottom w:val="single" w:sz="6" w:space="0" w:color="8C8C8C"/>
              <w:right w:val="nil"/>
            </w:tcBorders>
            <w:shd w:val="clear" w:color="auto" w:fill="F2F2F2"/>
            <w:hideMark/>
          </w:tcPr>
          <w:p w14:paraId="0B18338D"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97" w:type="dxa"/>
            <w:tcBorders>
              <w:top w:val="single" w:sz="6" w:space="0" w:color="8C8C8C"/>
              <w:left w:val="nil"/>
              <w:bottom w:val="single" w:sz="6" w:space="0" w:color="8C8C8C"/>
              <w:right w:val="nil"/>
            </w:tcBorders>
            <w:shd w:val="clear" w:color="auto" w:fill="F2F2F2"/>
            <w:hideMark/>
          </w:tcPr>
          <w:p w14:paraId="3A7E6E6E"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97" w:type="dxa"/>
            <w:tcBorders>
              <w:top w:val="single" w:sz="6" w:space="0" w:color="8C8C8C"/>
              <w:left w:val="nil"/>
              <w:bottom w:val="single" w:sz="6" w:space="0" w:color="8C8C8C"/>
              <w:right w:val="nil"/>
            </w:tcBorders>
            <w:shd w:val="clear" w:color="auto" w:fill="F2F2F2"/>
            <w:hideMark/>
          </w:tcPr>
          <w:p w14:paraId="1F5F535F"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97" w:type="dxa"/>
            <w:tcBorders>
              <w:top w:val="single" w:sz="6" w:space="0" w:color="8C8C8C"/>
              <w:left w:val="nil"/>
              <w:bottom w:val="single" w:sz="6" w:space="0" w:color="8C8C8C"/>
              <w:right w:val="nil"/>
            </w:tcBorders>
            <w:shd w:val="clear" w:color="auto" w:fill="F2F2F2"/>
            <w:hideMark/>
          </w:tcPr>
          <w:p w14:paraId="270E1C16"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97" w:type="dxa"/>
            <w:tcBorders>
              <w:top w:val="single" w:sz="6" w:space="0" w:color="8C8C8C"/>
              <w:left w:val="nil"/>
              <w:bottom w:val="single" w:sz="6" w:space="0" w:color="8C8C8C"/>
              <w:right w:val="nil"/>
            </w:tcBorders>
            <w:shd w:val="clear" w:color="auto" w:fill="F2F2F2"/>
            <w:hideMark/>
          </w:tcPr>
          <w:p w14:paraId="635830C9"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97" w:type="dxa"/>
            <w:tcBorders>
              <w:top w:val="single" w:sz="6" w:space="0" w:color="8C8C8C"/>
              <w:left w:val="nil"/>
              <w:bottom w:val="single" w:sz="6" w:space="0" w:color="8C8C8C"/>
              <w:right w:val="nil"/>
            </w:tcBorders>
            <w:shd w:val="clear" w:color="auto" w:fill="F2F2F2"/>
            <w:hideMark/>
          </w:tcPr>
          <w:p w14:paraId="49548315"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1423" w:type="dxa"/>
            <w:tcBorders>
              <w:top w:val="single" w:sz="6" w:space="0" w:color="8C8C8C"/>
              <w:left w:val="nil"/>
              <w:bottom w:val="single" w:sz="6" w:space="0" w:color="8C8C8C"/>
              <w:right w:val="nil"/>
            </w:tcBorders>
            <w:shd w:val="clear" w:color="auto" w:fill="F2F2F2"/>
            <w:hideMark/>
          </w:tcPr>
          <w:p w14:paraId="4A35A454"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657FA0" w14:paraId="373B82AF" w14:textId="77777777">
        <w:trPr>
          <w:trHeight w:val="300"/>
        </w:trPr>
        <w:tc>
          <w:tcPr>
            <w:tcW w:w="1663" w:type="dxa"/>
            <w:tcBorders>
              <w:top w:val="single" w:sz="6" w:space="0" w:color="8C8C8C"/>
              <w:left w:val="nil"/>
              <w:bottom w:val="single" w:sz="6" w:space="0" w:color="8C8C8C"/>
              <w:right w:val="nil"/>
            </w:tcBorders>
            <w:vAlign w:val="center"/>
            <w:hideMark/>
          </w:tcPr>
          <w:p w14:paraId="7668CEDD" w14:textId="77777777" w:rsidR="00D933B7" w:rsidRPr="00657FA0"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97" w:type="dxa"/>
            <w:tcBorders>
              <w:top w:val="single" w:sz="6" w:space="0" w:color="8C8C8C"/>
              <w:left w:val="nil"/>
              <w:bottom w:val="single" w:sz="6" w:space="0" w:color="8C8C8C"/>
              <w:right w:val="nil"/>
            </w:tcBorders>
            <w:hideMark/>
          </w:tcPr>
          <w:p w14:paraId="2DD4E175" w14:textId="77777777" w:rsidR="00D933B7" w:rsidRPr="00657FA0" w:rsidRDefault="00D933B7">
            <w:pPr>
              <w:spacing w:after="0" w:line="240" w:lineRule="auto"/>
              <w:jc w:val="right"/>
              <w:textAlignment w:val="baseline"/>
              <w:rPr>
                <w:rFonts w:ascii="Times New Roman" w:hAnsi="Times New Roman"/>
                <w:lang w:eastAsia="en-IE"/>
              </w:rPr>
            </w:pPr>
            <w:r>
              <w:t>55</w:t>
            </w:r>
            <w:r>
              <w:rPr>
                <w:rFonts w:ascii="Calibri" w:hAnsi="Calibri" w:cs="Calibri"/>
              </w:rPr>
              <w:t> </w:t>
            </w:r>
            <w:r>
              <w:t>712.9</w:t>
            </w:r>
          </w:p>
        </w:tc>
        <w:tc>
          <w:tcPr>
            <w:tcW w:w="997" w:type="dxa"/>
            <w:tcBorders>
              <w:top w:val="single" w:sz="6" w:space="0" w:color="8C8C8C"/>
              <w:left w:val="nil"/>
              <w:bottom w:val="single" w:sz="6" w:space="0" w:color="8C8C8C"/>
              <w:right w:val="nil"/>
            </w:tcBorders>
            <w:hideMark/>
          </w:tcPr>
          <w:p w14:paraId="5ADA1201" w14:textId="77777777" w:rsidR="00D933B7" w:rsidRPr="00657FA0" w:rsidRDefault="00D933B7">
            <w:pPr>
              <w:spacing w:after="0" w:line="240" w:lineRule="auto"/>
              <w:jc w:val="right"/>
              <w:textAlignment w:val="baseline"/>
              <w:rPr>
                <w:rFonts w:ascii="Times New Roman" w:hAnsi="Times New Roman"/>
                <w:lang w:eastAsia="en-IE"/>
              </w:rPr>
            </w:pPr>
            <w:r>
              <w:t>53</w:t>
            </w:r>
            <w:r>
              <w:rPr>
                <w:rFonts w:ascii="Calibri" w:hAnsi="Calibri" w:cs="Calibri"/>
              </w:rPr>
              <w:t> </w:t>
            </w:r>
            <w:r>
              <w:t>096.6</w:t>
            </w:r>
          </w:p>
        </w:tc>
        <w:tc>
          <w:tcPr>
            <w:tcW w:w="997" w:type="dxa"/>
            <w:tcBorders>
              <w:top w:val="single" w:sz="6" w:space="0" w:color="8C8C8C"/>
              <w:left w:val="nil"/>
              <w:bottom w:val="single" w:sz="6" w:space="0" w:color="8C8C8C"/>
              <w:right w:val="nil"/>
            </w:tcBorders>
            <w:hideMark/>
          </w:tcPr>
          <w:p w14:paraId="7AF19BA8" w14:textId="77777777" w:rsidR="00D933B7" w:rsidRPr="00657FA0" w:rsidRDefault="00D933B7">
            <w:pPr>
              <w:spacing w:after="0" w:line="240" w:lineRule="auto"/>
              <w:jc w:val="right"/>
              <w:textAlignment w:val="baseline"/>
              <w:rPr>
                <w:rFonts w:ascii="Times New Roman" w:hAnsi="Times New Roman"/>
                <w:lang w:eastAsia="en-IE"/>
              </w:rPr>
            </w:pPr>
            <w:r>
              <w:t>53</w:t>
            </w:r>
            <w:r>
              <w:rPr>
                <w:rFonts w:ascii="Calibri" w:hAnsi="Calibri" w:cs="Calibri"/>
              </w:rPr>
              <w:t> </w:t>
            </w:r>
            <w:r>
              <w:t>626.9</w:t>
            </w:r>
          </w:p>
        </w:tc>
        <w:tc>
          <w:tcPr>
            <w:tcW w:w="997" w:type="dxa"/>
            <w:tcBorders>
              <w:top w:val="single" w:sz="6" w:space="0" w:color="8C8C8C"/>
              <w:left w:val="nil"/>
              <w:bottom w:val="single" w:sz="6" w:space="0" w:color="8C8C8C"/>
              <w:right w:val="nil"/>
            </w:tcBorders>
            <w:hideMark/>
          </w:tcPr>
          <w:p w14:paraId="21ED806F" w14:textId="77777777" w:rsidR="00D933B7" w:rsidRPr="00657FA0" w:rsidRDefault="00D933B7">
            <w:pPr>
              <w:spacing w:after="0" w:line="240" w:lineRule="auto"/>
              <w:jc w:val="right"/>
              <w:textAlignment w:val="baseline"/>
              <w:rPr>
                <w:rFonts w:ascii="Times New Roman" w:hAnsi="Times New Roman"/>
                <w:lang w:eastAsia="en-IE"/>
              </w:rPr>
            </w:pPr>
            <w:r>
              <w:t>53</w:t>
            </w:r>
            <w:r>
              <w:rPr>
                <w:rFonts w:ascii="Calibri" w:hAnsi="Calibri" w:cs="Calibri"/>
              </w:rPr>
              <w:t> </w:t>
            </w:r>
            <w:r>
              <w:t>673.1</w:t>
            </w:r>
          </w:p>
        </w:tc>
        <w:tc>
          <w:tcPr>
            <w:tcW w:w="997" w:type="dxa"/>
            <w:tcBorders>
              <w:top w:val="single" w:sz="6" w:space="0" w:color="8C8C8C"/>
              <w:left w:val="nil"/>
              <w:bottom w:val="single" w:sz="6" w:space="0" w:color="8C8C8C"/>
              <w:right w:val="nil"/>
            </w:tcBorders>
            <w:hideMark/>
          </w:tcPr>
          <w:p w14:paraId="2F64D44D" w14:textId="77777777" w:rsidR="00D933B7" w:rsidRPr="00657FA0" w:rsidRDefault="00D933B7">
            <w:pPr>
              <w:spacing w:after="0" w:line="240" w:lineRule="auto"/>
              <w:jc w:val="right"/>
              <w:textAlignment w:val="baseline"/>
              <w:rPr>
                <w:rFonts w:ascii="Times New Roman" w:hAnsi="Times New Roman"/>
                <w:lang w:eastAsia="en-IE"/>
              </w:rPr>
            </w:pPr>
            <w:r>
              <w:t>53</w:t>
            </w:r>
            <w:r>
              <w:rPr>
                <w:rFonts w:ascii="Calibri" w:hAnsi="Calibri" w:cs="Calibri"/>
              </w:rPr>
              <w:t> </w:t>
            </w:r>
            <w:r>
              <w:t>199.1</w:t>
            </w:r>
          </w:p>
        </w:tc>
        <w:tc>
          <w:tcPr>
            <w:tcW w:w="997" w:type="dxa"/>
            <w:tcBorders>
              <w:top w:val="single" w:sz="6" w:space="0" w:color="8C8C8C"/>
              <w:left w:val="nil"/>
              <w:bottom w:val="single" w:sz="6" w:space="0" w:color="8C8C8C"/>
              <w:right w:val="nil"/>
            </w:tcBorders>
            <w:hideMark/>
          </w:tcPr>
          <w:p w14:paraId="4A316DBB" w14:textId="77777777" w:rsidR="00D933B7" w:rsidRPr="00657FA0" w:rsidRDefault="00D933B7">
            <w:pPr>
              <w:spacing w:after="0" w:line="240" w:lineRule="auto"/>
              <w:jc w:val="right"/>
              <w:textAlignment w:val="baseline"/>
              <w:rPr>
                <w:rFonts w:ascii="Times New Roman" w:hAnsi="Times New Roman"/>
                <w:lang w:eastAsia="en-IE"/>
              </w:rPr>
            </w:pPr>
            <w:r>
              <w:t>53</w:t>
            </w:r>
            <w:r>
              <w:rPr>
                <w:rFonts w:ascii="Calibri" w:hAnsi="Calibri" w:cs="Calibri"/>
              </w:rPr>
              <w:t> </w:t>
            </w:r>
            <w:r>
              <w:t>341.9</w:t>
            </w:r>
          </w:p>
        </w:tc>
        <w:tc>
          <w:tcPr>
            <w:tcW w:w="997" w:type="dxa"/>
            <w:tcBorders>
              <w:top w:val="single" w:sz="6" w:space="0" w:color="8C8C8C"/>
              <w:left w:val="nil"/>
              <w:bottom w:val="single" w:sz="6" w:space="0" w:color="8C8C8C"/>
              <w:right w:val="nil"/>
            </w:tcBorders>
            <w:hideMark/>
          </w:tcPr>
          <w:p w14:paraId="654B7E04" w14:textId="77777777" w:rsidR="00D933B7" w:rsidRPr="00657FA0" w:rsidRDefault="00D933B7">
            <w:pPr>
              <w:spacing w:after="0" w:line="240" w:lineRule="auto"/>
              <w:jc w:val="right"/>
              <w:textAlignment w:val="baseline"/>
              <w:rPr>
                <w:rFonts w:ascii="Times New Roman" w:hAnsi="Times New Roman"/>
                <w:lang w:eastAsia="en-IE"/>
              </w:rPr>
            </w:pPr>
            <w:r>
              <w:t>53</w:t>
            </w:r>
            <w:r>
              <w:rPr>
                <w:rFonts w:ascii="Calibri" w:hAnsi="Calibri" w:cs="Calibri"/>
              </w:rPr>
              <w:t> </w:t>
            </w:r>
            <w:r>
              <w:t>999.9</w:t>
            </w:r>
          </w:p>
        </w:tc>
        <w:tc>
          <w:tcPr>
            <w:tcW w:w="1423" w:type="dxa"/>
            <w:tcBorders>
              <w:top w:val="single" w:sz="6" w:space="0" w:color="8C8C8C"/>
              <w:left w:val="nil"/>
              <w:bottom w:val="single" w:sz="6" w:space="0" w:color="8C8C8C"/>
              <w:right w:val="nil"/>
            </w:tcBorders>
            <w:hideMark/>
          </w:tcPr>
          <w:p w14:paraId="1C2E4C8D" w14:textId="77777777" w:rsidR="00D933B7" w:rsidRPr="00657FA0" w:rsidRDefault="00D933B7">
            <w:pPr>
              <w:spacing w:after="0" w:line="240" w:lineRule="auto"/>
              <w:jc w:val="right"/>
              <w:textAlignment w:val="baseline"/>
              <w:rPr>
                <w:rFonts w:ascii="Times New Roman" w:hAnsi="Times New Roman"/>
                <w:lang w:eastAsia="en-IE"/>
              </w:rPr>
            </w:pPr>
            <w:r>
              <w:t>376</w:t>
            </w:r>
            <w:r>
              <w:rPr>
                <w:rFonts w:ascii="Calibri" w:hAnsi="Calibri" w:cs="Calibri"/>
              </w:rPr>
              <w:t> </w:t>
            </w:r>
            <w:r>
              <w:t>650.4</w:t>
            </w:r>
          </w:p>
        </w:tc>
      </w:tr>
      <w:tr w:rsidR="00D933B7" w:rsidRPr="00657FA0" w14:paraId="008E37E5" w14:textId="77777777">
        <w:trPr>
          <w:trHeight w:val="300"/>
        </w:trPr>
        <w:tc>
          <w:tcPr>
            <w:tcW w:w="1663" w:type="dxa"/>
            <w:tcBorders>
              <w:top w:val="single" w:sz="6" w:space="0" w:color="8C8C8C"/>
              <w:left w:val="nil"/>
              <w:bottom w:val="single" w:sz="6" w:space="0" w:color="8C8C8C"/>
              <w:right w:val="nil"/>
            </w:tcBorders>
            <w:shd w:val="clear" w:color="auto" w:fill="F2F2F2"/>
            <w:vAlign w:val="center"/>
            <w:hideMark/>
          </w:tcPr>
          <w:p w14:paraId="011135AA" w14:textId="77777777" w:rsidR="00D933B7" w:rsidRPr="00657FA0"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97" w:type="dxa"/>
            <w:tcBorders>
              <w:top w:val="single" w:sz="6" w:space="0" w:color="8C8C8C"/>
              <w:left w:val="nil"/>
              <w:bottom w:val="single" w:sz="6" w:space="0" w:color="8C8C8C"/>
              <w:right w:val="nil"/>
            </w:tcBorders>
            <w:shd w:val="clear" w:color="auto" w:fill="F2F2F2"/>
            <w:hideMark/>
          </w:tcPr>
          <w:p w14:paraId="0C44762E" w14:textId="77777777" w:rsidR="00D933B7" w:rsidRPr="00657FA0" w:rsidRDefault="00D933B7">
            <w:pPr>
              <w:spacing w:after="0" w:line="240" w:lineRule="auto"/>
              <w:jc w:val="right"/>
              <w:textAlignment w:val="baseline"/>
              <w:rPr>
                <w:rFonts w:ascii="Times New Roman" w:hAnsi="Times New Roman"/>
                <w:lang w:eastAsia="en-IE"/>
              </w:rPr>
            </w:pPr>
            <w:r>
              <w:t>2</w:t>
            </w:r>
            <w:r>
              <w:rPr>
                <w:rFonts w:ascii="Calibri" w:hAnsi="Calibri" w:cs="Calibri"/>
              </w:rPr>
              <w:t> </w:t>
            </w:r>
            <w:r>
              <w:t>365.7</w:t>
            </w:r>
          </w:p>
        </w:tc>
        <w:tc>
          <w:tcPr>
            <w:tcW w:w="997" w:type="dxa"/>
            <w:tcBorders>
              <w:top w:val="single" w:sz="6" w:space="0" w:color="8C8C8C"/>
              <w:left w:val="nil"/>
              <w:bottom w:val="single" w:sz="6" w:space="0" w:color="8C8C8C"/>
              <w:right w:val="nil"/>
            </w:tcBorders>
            <w:shd w:val="clear" w:color="auto" w:fill="F2F2F2"/>
            <w:hideMark/>
          </w:tcPr>
          <w:p w14:paraId="397677C3" w14:textId="77777777" w:rsidR="00D933B7" w:rsidRPr="00657FA0" w:rsidRDefault="00D933B7">
            <w:pPr>
              <w:spacing w:after="0" w:line="240" w:lineRule="auto"/>
              <w:jc w:val="right"/>
              <w:textAlignment w:val="baseline"/>
              <w:rPr>
                <w:rFonts w:ascii="Times New Roman" w:hAnsi="Times New Roman"/>
                <w:lang w:eastAsia="en-IE"/>
              </w:rPr>
            </w:pPr>
            <w:r>
              <w:t>5</w:t>
            </w:r>
            <w:r>
              <w:rPr>
                <w:rFonts w:ascii="Calibri" w:hAnsi="Calibri" w:cs="Calibri"/>
              </w:rPr>
              <w:t> </w:t>
            </w:r>
            <w:r>
              <w:t>688.5</w:t>
            </w:r>
          </w:p>
        </w:tc>
        <w:tc>
          <w:tcPr>
            <w:tcW w:w="997" w:type="dxa"/>
            <w:tcBorders>
              <w:top w:val="single" w:sz="6" w:space="0" w:color="8C8C8C"/>
              <w:left w:val="nil"/>
              <w:bottom w:val="single" w:sz="6" w:space="0" w:color="8C8C8C"/>
              <w:right w:val="nil"/>
            </w:tcBorders>
            <w:shd w:val="clear" w:color="auto" w:fill="F2F2F2"/>
            <w:hideMark/>
          </w:tcPr>
          <w:p w14:paraId="10DD49E6" w14:textId="77777777" w:rsidR="00D933B7" w:rsidRPr="00657FA0" w:rsidRDefault="00D933B7">
            <w:pPr>
              <w:spacing w:after="0" w:line="240" w:lineRule="auto"/>
              <w:jc w:val="right"/>
              <w:textAlignment w:val="baseline"/>
              <w:rPr>
                <w:rFonts w:ascii="Times New Roman" w:hAnsi="Times New Roman"/>
                <w:lang w:eastAsia="en-IE"/>
              </w:rPr>
            </w:pPr>
            <w:r>
              <w:t xml:space="preserve"> 0.3</w:t>
            </w:r>
          </w:p>
        </w:tc>
        <w:tc>
          <w:tcPr>
            <w:tcW w:w="997" w:type="dxa"/>
            <w:tcBorders>
              <w:top w:val="single" w:sz="6" w:space="0" w:color="8C8C8C"/>
              <w:left w:val="nil"/>
              <w:bottom w:val="single" w:sz="6" w:space="0" w:color="8C8C8C"/>
              <w:right w:val="nil"/>
            </w:tcBorders>
            <w:shd w:val="clear" w:color="auto" w:fill="F2F2F2"/>
            <w:hideMark/>
          </w:tcPr>
          <w:p w14:paraId="1468B474" w14:textId="77777777" w:rsidR="00D933B7" w:rsidRPr="00657FA0" w:rsidRDefault="00D933B7">
            <w:pPr>
              <w:spacing w:after="0" w:line="240" w:lineRule="auto"/>
              <w:jc w:val="right"/>
              <w:textAlignment w:val="baseline"/>
              <w:rPr>
                <w:rFonts w:ascii="Times New Roman" w:hAnsi="Times New Roman"/>
                <w:lang w:eastAsia="en-IE"/>
              </w:rPr>
            </w:pPr>
            <w:r>
              <w:t xml:space="preserve"> 0.4</w:t>
            </w:r>
          </w:p>
        </w:tc>
        <w:tc>
          <w:tcPr>
            <w:tcW w:w="997" w:type="dxa"/>
            <w:tcBorders>
              <w:top w:val="single" w:sz="6" w:space="0" w:color="8C8C8C"/>
              <w:left w:val="nil"/>
              <w:bottom w:val="single" w:sz="6" w:space="0" w:color="8C8C8C"/>
              <w:right w:val="nil"/>
            </w:tcBorders>
            <w:shd w:val="clear" w:color="auto" w:fill="F2F2F2"/>
            <w:hideMark/>
          </w:tcPr>
          <w:p w14:paraId="0FDF8CF3" w14:textId="77777777" w:rsidR="00D933B7" w:rsidRPr="00657FA0" w:rsidRDefault="00D933B7">
            <w:pPr>
              <w:spacing w:after="0" w:line="240" w:lineRule="auto"/>
              <w:jc w:val="right"/>
              <w:textAlignment w:val="baseline"/>
              <w:rPr>
                <w:rFonts w:ascii="Times New Roman" w:hAnsi="Times New Roman"/>
                <w:lang w:eastAsia="en-IE"/>
              </w:rPr>
            </w:pPr>
            <w:r>
              <w:t xml:space="preserve"> 0.4</w:t>
            </w:r>
          </w:p>
        </w:tc>
        <w:tc>
          <w:tcPr>
            <w:tcW w:w="997" w:type="dxa"/>
            <w:tcBorders>
              <w:top w:val="single" w:sz="6" w:space="0" w:color="8C8C8C"/>
              <w:left w:val="nil"/>
              <w:bottom w:val="single" w:sz="6" w:space="0" w:color="8C8C8C"/>
              <w:right w:val="nil"/>
            </w:tcBorders>
            <w:shd w:val="clear" w:color="auto" w:fill="F2F2F2"/>
            <w:hideMark/>
          </w:tcPr>
          <w:p w14:paraId="0E2F12B5" w14:textId="77777777" w:rsidR="00D933B7" w:rsidRPr="00657FA0" w:rsidRDefault="00D933B7">
            <w:pPr>
              <w:spacing w:after="0" w:line="240" w:lineRule="auto"/>
              <w:jc w:val="right"/>
              <w:textAlignment w:val="baseline"/>
              <w:rPr>
                <w:rFonts w:ascii="Times New Roman" w:hAnsi="Times New Roman"/>
                <w:lang w:eastAsia="en-IE"/>
              </w:rPr>
            </w:pPr>
            <w:r>
              <w:t xml:space="preserve"> 0.4</w:t>
            </w:r>
          </w:p>
        </w:tc>
        <w:tc>
          <w:tcPr>
            <w:tcW w:w="997" w:type="dxa"/>
            <w:tcBorders>
              <w:top w:val="single" w:sz="6" w:space="0" w:color="8C8C8C"/>
              <w:left w:val="nil"/>
              <w:bottom w:val="single" w:sz="6" w:space="0" w:color="8C8C8C"/>
              <w:right w:val="nil"/>
            </w:tcBorders>
            <w:shd w:val="clear" w:color="auto" w:fill="F2F2F2"/>
            <w:hideMark/>
          </w:tcPr>
          <w:p w14:paraId="3EED67B8"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1423" w:type="dxa"/>
            <w:tcBorders>
              <w:top w:val="single" w:sz="6" w:space="0" w:color="8C8C8C"/>
              <w:left w:val="nil"/>
              <w:bottom w:val="single" w:sz="6" w:space="0" w:color="8C8C8C"/>
              <w:right w:val="nil"/>
            </w:tcBorders>
            <w:shd w:val="clear" w:color="auto" w:fill="F2F2F2"/>
            <w:hideMark/>
          </w:tcPr>
          <w:p w14:paraId="34B0E000" w14:textId="77777777" w:rsidR="00D933B7" w:rsidRPr="00657FA0" w:rsidRDefault="00D933B7">
            <w:pPr>
              <w:spacing w:after="0" w:line="240" w:lineRule="auto"/>
              <w:jc w:val="right"/>
              <w:textAlignment w:val="baseline"/>
              <w:rPr>
                <w:rFonts w:ascii="Times New Roman" w:hAnsi="Times New Roman"/>
                <w:lang w:eastAsia="en-IE"/>
              </w:rPr>
            </w:pPr>
            <w:r>
              <w:t>8</w:t>
            </w:r>
            <w:r>
              <w:rPr>
                <w:rFonts w:ascii="Calibri" w:hAnsi="Calibri" w:cs="Calibri"/>
              </w:rPr>
              <w:t> </w:t>
            </w:r>
            <w:r>
              <w:t>055.6</w:t>
            </w:r>
          </w:p>
        </w:tc>
      </w:tr>
      <w:tr w:rsidR="00D933B7" w:rsidRPr="00657FA0" w14:paraId="12E38219" w14:textId="77777777">
        <w:trPr>
          <w:trHeight w:val="300"/>
        </w:trPr>
        <w:tc>
          <w:tcPr>
            <w:tcW w:w="1663" w:type="dxa"/>
            <w:tcBorders>
              <w:top w:val="single" w:sz="6" w:space="0" w:color="8C8C8C"/>
              <w:left w:val="nil"/>
              <w:bottom w:val="single" w:sz="6" w:space="0" w:color="8C8C8C"/>
              <w:right w:val="nil"/>
            </w:tcBorders>
            <w:vAlign w:val="center"/>
            <w:hideMark/>
          </w:tcPr>
          <w:p w14:paraId="6B030223" w14:textId="77777777" w:rsidR="00D933B7" w:rsidRPr="00657FA0"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97" w:type="dxa"/>
            <w:tcBorders>
              <w:top w:val="single" w:sz="6" w:space="0" w:color="8C8C8C"/>
              <w:left w:val="nil"/>
              <w:bottom w:val="single" w:sz="6" w:space="0" w:color="8C8C8C"/>
              <w:right w:val="nil"/>
            </w:tcBorders>
            <w:hideMark/>
          </w:tcPr>
          <w:p w14:paraId="6D75F086"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hideMark/>
          </w:tcPr>
          <w:p w14:paraId="60993B24"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hideMark/>
          </w:tcPr>
          <w:p w14:paraId="717EB4A8"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hideMark/>
          </w:tcPr>
          <w:p w14:paraId="24E59668"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hideMark/>
          </w:tcPr>
          <w:p w14:paraId="16C7D38C"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hideMark/>
          </w:tcPr>
          <w:p w14:paraId="0B0B6B71"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hideMark/>
          </w:tcPr>
          <w:p w14:paraId="50258FC3"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1423" w:type="dxa"/>
            <w:tcBorders>
              <w:top w:val="single" w:sz="6" w:space="0" w:color="8C8C8C"/>
              <w:left w:val="nil"/>
              <w:bottom w:val="single" w:sz="6" w:space="0" w:color="8C8C8C"/>
              <w:right w:val="nil"/>
            </w:tcBorders>
            <w:hideMark/>
          </w:tcPr>
          <w:p w14:paraId="4C091124"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r>
      <w:tr w:rsidR="00D933B7" w:rsidRPr="00657FA0" w14:paraId="5F4468E9" w14:textId="77777777">
        <w:trPr>
          <w:trHeight w:val="300"/>
        </w:trPr>
        <w:tc>
          <w:tcPr>
            <w:tcW w:w="1663" w:type="dxa"/>
            <w:tcBorders>
              <w:top w:val="single" w:sz="6" w:space="0" w:color="8C8C8C"/>
              <w:left w:val="nil"/>
              <w:bottom w:val="single" w:sz="6" w:space="0" w:color="8C8C8C"/>
              <w:right w:val="nil"/>
            </w:tcBorders>
            <w:shd w:val="clear" w:color="auto" w:fill="F2F2F2"/>
            <w:vAlign w:val="center"/>
            <w:hideMark/>
          </w:tcPr>
          <w:p w14:paraId="3D02C1C3" w14:textId="77777777" w:rsidR="00D933B7" w:rsidRPr="00657FA0"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97" w:type="dxa"/>
            <w:tcBorders>
              <w:top w:val="single" w:sz="6" w:space="0" w:color="8C8C8C"/>
              <w:left w:val="nil"/>
              <w:bottom w:val="single" w:sz="6" w:space="0" w:color="8C8C8C"/>
              <w:right w:val="nil"/>
            </w:tcBorders>
            <w:shd w:val="clear" w:color="auto" w:fill="F2F2F2"/>
            <w:hideMark/>
          </w:tcPr>
          <w:p w14:paraId="2DD03706"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shd w:val="clear" w:color="auto" w:fill="F2F2F2"/>
            <w:hideMark/>
          </w:tcPr>
          <w:p w14:paraId="27DBAB36"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shd w:val="clear" w:color="auto" w:fill="F2F2F2"/>
            <w:hideMark/>
          </w:tcPr>
          <w:p w14:paraId="3143FBC7"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shd w:val="clear" w:color="auto" w:fill="F2F2F2"/>
            <w:hideMark/>
          </w:tcPr>
          <w:p w14:paraId="181ECDDF"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shd w:val="clear" w:color="auto" w:fill="F2F2F2"/>
            <w:hideMark/>
          </w:tcPr>
          <w:p w14:paraId="70CCAFE9"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shd w:val="clear" w:color="auto" w:fill="F2F2F2"/>
            <w:hideMark/>
          </w:tcPr>
          <w:p w14:paraId="77857DEB"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997" w:type="dxa"/>
            <w:tcBorders>
              <w:top w:val="single" w:sz="6" w:space="0" w:color="8C8C8C"/>
              <w:left w:val="nil"/>
              <w:bottom w:val="single" w:sz="6" w:space="0" w:color="8C8C8C"/>
              <w:right w:val="nil"/>
            </w:tcBorders>
            <w:shd w:val="clear" w:color="auto" w:fill="F2F2F2"/>
            <w:hideMark/>
          </w:tcPr>
          <w:p w14:paraId="573C9F60"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1423" w:type="dxa"/>
            <w:tcBorders>
              <w:top w:val="single" w:sz="6" w:space="0" w:color="8C8C8C"/>
              <w:left w:val="nil"/>
              <w:bottom w:val="single" w:sz="6" w:space="0" w:color="8C8C8C"/>
              <w:right w:val="nil"/>
            </w:tcBorders>
            <w:shd w:val="clear" w:color="auto" w:fill="F2F2F2"/>
            <w:hideMark/>
          </w:tcPr>
          <w:p w14:paraId="4BBAFB38"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r>
      <w:tr w:rsidR="00D933B7" w:rsidRPr="00657FA0" w14:paraId="10E59EEC" w14:textId="77777777">
        <w:trPr>
          <w:trHeight w:val="300"/>
        </w:trPr>
        <w:tc>
          <w:tcPr>
            <w:tcW w:w="1663" w:type="dxa"/>
            <w:tcBorders>
              <w:top w:val="single" w:sz="6" w:space="0" w:color="8C8C8C"/>
              <w:left w:val="nil"/>
              <w:bottom w:val="single" w:sz="6" w:space="0" w:color="8C8C8C"/>
              <w:right w:val="nil"/>
            </w:tcBorders>
            <w:vAlign w:val="center"/>
            <w:hideMark/>
          </w:tcPr>
          <w:p w14:paraId="5E799D1E" w14:textId="77777777" w:rsidR="00D933B7" w:rsidRPr="00657FA0"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97" w:type="dxa"/>
            <w:tcBorders>
              <w:top w:val="single" w:sz="6" w:space="0" w:color="8C8C8C"/>
              <w:left w:val="nil"/>
              <w:bottom w:val="single" w:sz="6" w:space="0" w:color="8C8C8C"/>
              <w:right w:val="nil"/>
            </w:tcBorders>
            <w:hideMark/>
          </w:tcPr>
          <w:p w14:paraId="7A8D6601" w14:textId="77777777" w:rsidR="00D933B7" w:rsidRPr="00657FA0" w:rsidRDefault="00D933B7">
            <w:pPr>
              <w:spacing w:after="0" w:line="240" w:lineRule="auto"/>
              <w:jc w:val="right"/>
              <w:textAlignment w:val="baseline"/>
              <w:rPr>
                <w:rFonts w:ascii="Times New Roman" w:hAnsi="Times New Roman"/>
                <w:b/>
                <w:bCs/>
                <w:lang w:eastAsia="en-IE"/>
              </w:rPr>
            </w:pPr>
            <w:r>
              <w:rPr>
                <w:b/>
                <w:bCs/>
              </w:rPr>
              <w:t>58</w:t>
            </w:r>
            <w:r>
              <w:rPr>
                <w:rFonts w:ascii="Calibri" w:hAnsi="Calibri" w:cs="Calibri"/>
                <w:b/>
                <w:bCs/>
              </w:rPr>
              <w:t> </w:t>
            </w:r>
            <w:r>
              <w:rPr>
                <w:b/>
                <w:bCs/>
              </w:rPr>
              <w:t>078.6</w:t>
            </w:r>
          </w:p>
        </w:tc>
        <w:tc>
          <w:tcPr>
            <w:tcW w:w="997" w:type="dxa"/>
            <w:tcBorders>
              <w:top w:val="single" w:sz="6" w:space="0" w:color="8C8C8C"/>
              <w:left w:val="nil"/>
              <w:bottom w:val="single" w:sz="6" w:space="0" w:color="8C8C8C"/>
              <w:right w:val="nil"/>
            </w:tcBorders>
            <w:hideMark/>
          </w:tcPr>
          <w:p w14:paraId="1D8F39F6" w14:textId="77777777" w:rsidR="00D933B7" w:rsidRPr="00657FA0" w:rsidRDefault="00D933B7">
            <w:pPr>
              <w:spacing w:after="0" w:line="240" w:lineRule="auto"/>
              <w:jc w:val="right"/>
              <w:textAlignment w:val="baseline"/>
              <w:rPr>
                <w:rFonts w:ascii="Times New Roman" w:hAnsi="Times New Roman"/>
                <w:b/>
                <w:bCs/>
                <w:lang w:eastAsia="en-IE"/>
              </w:rPr>
            </w:pPr>
            <w:r>
              <w:rPr>
                <w:b/>
                <w:bCs/>
              </w:rPr>
              <w:t>58</w:t>
            </w:r>
            <w:r>
              <w:rPr>
                <w:rFonts w:ascii="Calibri" w:hAnsi="Calibri" w:cs="Calibri"/>
                <w:b/>
                <w:bCs/>
              </w:rPr>
              <w:t> </w:t>
            </w:r>
            <w:r>
              <w:rPr>
                <w:b/>
                <w:bCs/>
              </w:rPr>
              <w:t>785.0</w:t>
            </w:r>
          </w:p>
        </w:tc>
        <w:tc>
          <w:tcPr>
            <w:tcW w:w="997" w:type="dxa"/>
            <w:tcBorders>
              <w:top w:val="single" w:sz="6" w:space="0" w:color="8C8C8C"/>
              <w:left w:val="nil"/>
              <w:bottom w:val="single" w:sz="6" w:space="0" w:color="8C8C8C"/>
              <w:right w:val="nil"/>
            </w:tcBorders>
            <w:hideMark/>
          </w:tcPr>
          <w:p w14:paraId="1AAF671D" w14:textId="77777777" w:rsidR="00D933B7" w:rsidRPr="00657FA0" w:rsidRDefault="00D933B7">
            <w:pPr>
              <w:spacing w:after="0" w:line="240" w:lineRule="auto"/>
              <w:jc w:val="right"/>
              <w:textAlignment w:val="baseline"/>
              <w:rPr>
                <w:rFonts w:ascii="Times New Roman" w:hAnsi="Times New Roman"/>
                <w:b/>
                <w:bCs/>
                <w:lang w:eastAsia="en-IE"/>
              </w:rPr>
            </w:pPr>
            <w:r>
              <w:rPr>
                <w:b/>
                <w:bCs/>
              </w:rPr>
              <w:t>53</w:t>
            </w:r>
            <w:r>
              <w:rPr>
                <w:rFonts w:ascii="Calibri" w:hAnsi="Calibri" w:cs="Calibri"/>
                <w:b/>
                <w:bCs/>
              </w:rPr>
              <w:t> </w:t>
            </w:r>
            <w:r>
              <w:rPr>
                <w:b/>
                <w:bCs/>
              </w:rPr>
              <w:t>627.2</w:t>
            </w:r>
          </w:p>
        </w:tc>
        <w:tc>
          <w:tcPr>
            <w:tcW w:w="997" w:type="dxa"/>
            <w:tcBorders>
              <w:top w:val="single" w:sz="6" w:space="0" w:color="8C8C8C"/>
              <w:left w:val="nil"/>
              <w:bottom w:val="single" w:sz="6" w:space="0" w:color="8C8C8C"/>
              <w:right w:val="nil"/>
            </w:tcBorders>
            <w:hideMark/>
          </w:tcPr>
          <w:p w14:paraId="561387B8" w14:textId="77777777" w:rsidR="00D933B7" w:rsidRPr="00657FA0" w:rsidRDefault="00D933B7">
            <w:pPr>
              <w:spacing w:after="0" w:line="240" w:lineRule="auto"/>
              <w:jc w:val="right"/>
              <w:textAlignment w:val="baseline"/>
              <w:rPr>
                <w:rFonts w:ascii="Times New Roman" w:hAnsi="Times New Roman"/>
                <w:b/>
                <w:bCs/>
                <w:lang w:eastAsia="en-IE"/>
              </w:rPr>
            </w:pPr>
            <w:r>
              <w:rPr>
                <w:b/>
                <w:bCs/>
              </w:rPr>
              <w:t>53</w:t>
            </w:r>
            <w:r>
              <w:rPr>
                <w:rFonts w:ascii="Calibri" w:hAnsi="Calibri" w:cs="Calibri"/>
                <w:b/>
                <w:bCs/>
              </w:rPr>
              <w:t> </w:t>
            </w:r>
            <w:r>
              <w:rPr>
                <w:b/>
                <w:bCs/>
              </w:rPr>
              <w:t>673.4</w:t>
            </w:r>
          </w:p>
        </w:tc>
        <w:tc>
          <w:tcPr>
            <w:tcW w:w="997" w:type="dxa"/>
            <w:tcBorders>
              <w:top w:val="single" w:sz="6" w:space="0" w:color="8C8C8C"/>
              <w:left w:val="nil"/>
              <w:bottom w:val="single" w:sz="6" w:space="0" w:color="8C8C8C"/>
              <w:right w:val="nil"/>
            </w:tcBorders>
            <w:hideMark/>
          </w:tcPr>
          <w:p w14:paraId="464A82EC" w14:textId="77777777" w:rsidR="00D933B7" w:rsidRPr="00657FA0" w:rsidRDefault="00D933B7">
            <w:pPr>
              <w:spacing w:after="0" w:line="240" w:lineRule="auto"/>
              <w:jc w:val="right"/>
              <w:textAlignment w:val="baseline"/>
              <w:rPr>
                <w:rFonts w:ascii="Times New Roman" w:hAnsi="Times New Roman"/>
                <w:b/>
                <w:bCs/>
                <w:lang w:eastAsia="en-IE"/>
              </w:rPr>
            </w:pPr>
            <w:r>
              <w:rPr>
                <w:b/>
                <w:bCs/>
              </w:rPr>
              <w:t>53</w:t>
            </w:r>
            <w:r>
              <w:rPr>
                <w:rFonts w:ascii="Calibri" w:hAnsi="Calibri" w:cs="Calibri"/>
                <w:b/>
                <w:bCs/>
              </w:rPr>
              <w:t> </w:t>
            </w:r>
            <w:r>
              <w:rPr>
                <w:b/>
                <w:bCs/>
              </w:rPr>
              <w:t>199.5</w:t>
            </w:r>
          </w:p>
        </w:tc>
        <w:tc>
          <w:tcPr>
            <w:tcW w:w="997" w:type="dxa"/>
            <w:tcBorders>
              <w:top w:val="single" w:sz="6" w:space="0" w:color="8C8C8C"/>
              <w:left w:val="nil"/>
              <w:bottom w:val="single" w:sz="6" w:space="0" w:color="8C8C8C"/>
              <w:right w:val="nil"/>
            </w:tcBorders>
            <w:hideMark/>
          </w:tcPr>
          <w:p w14:paraId="338D72D9" w14:textId="77777777" w:rsidR="00D933B7" w:rsidRPr="00657FA0" w:rsidRDefault="00D933B7">
            <w:pPr>
              <w:spacing w:after="0" w:line="240" w:lineRule="auto"/>
              <w:jc w:val="right"/>
              <w:textAlignment w:val="baseline"/>
              <w:rPr>
                <w:rFonts w:ascii="Times New Roman" w:hAnsi="Times New Roman"/>
                <w:b/>
                <w:bCs/>
                <w:lang w:eastAsia="en-IE"/>
              </w:rPr>
            </w:pPr>
            <w:r>
              <w:rPr>
                <w:b/>
                <w:bCs/>
              </w:rPr>
              <w:t>53</w:t>
            </w:r>
            <w:r>
              <w:rPr>
                <w:rFonts w:ascii="Calibri" w:hAnsi="Calibri" w:cs="Calibri"/>
                <w:b/>
                <w:bCs/>
              </w:rPr>
              <w:t> </w:t>
            </w:r>
            <w:r>
              <w:rPr>
                <w:b/>
                <w:bCs/>
              </w:rPr>
              <w:t>342.3</w:t>
            </w:r>
          </w:p>
        </w:tc>
        <w:tc>
          <w:tcPr>
            <w:tcW w:w="997" w:type="dxa"/>
            <w:tcBorders>
              <w:top w:val="single" w:sz="6" w:space="0" w:color="8C8C8C"/>
              <w:left w:val="nil"/>
              <w:bottom w:val="single" w:sz="6" w:space="0" w:color="8C8C8C"/>
              <w:right w:val="nil"/>
            </w:tcBorders>
            <w:hideMark/>
          </w:tcPr>
          <w:p w14:paraId="547BC3E0" w14:textId="77777777" w:rsidR="00D933B7" w:rsidRPr="00657FA0" w:rsidRDefault="00D933B7">
            <w:pPr>
              <w:spacing w:after="0" w:line="240" w:lineRule="auto"/>
              <w:jc w:val="right"/>
              <w:textAlignment w:val="baseline"/>
              <w:rPr>
                <w:rFonts w:ascii="Times New Roman" w:hAnsi="Times New Roman"/>
                <w:b/>
                <w:bCs/>
                <w:lang w:eastAsia="en-IE"/>
              </w:rPr>
            </w:pPr>
            <w:r>
              <w:rPr>
                <w:b/>
                <w:bCs/>
              </w:rPr>
              <w:t>53</w:t>
            </w:r>
            <w:r>
              <w:rPr>
                <w:rFonts w:ascii="Calibri" w:hAnsi="Calibri" w:cs="Calibri"/>
                <w:b/>
                <w:bCs/>
              </w:rPr>
              <w:t> </w:t>
            </w:r>
            <w:r>
              <w:rPr>
                <w:b/>
                <w:bCs/>
              </w:rPr>
              <w:t>999.9</w:t>
            </w:r>
          </w:p>
        </w:tc>
        <w:tc>
          <w:tcPr>
            <w:tcW w:w="1423" w:type="dxa"/>
            <w:tcBorders>
              <w:top w:val="single" w:sz="6" w:space="0" w:color="8C8C8C"/>
              <w:left w:val="nil"/>
              <w:bottom w:val="single" w:sz="6" w:space="0" w:color="8C8C8C"/>
              <w:right w:val="nil"/>
            </w:tcBorders>
            <w:hideMark/>
          </w:tcPr>
          <w:p w14:paraId="2B16486F" w14:textId="77777777" w:rsidR="00D933B7" w:rsidRPr="00657FA0" w:rsidRDefault="00D933B7">
            <w:pPr>
              <w:spacing w:after="0" w:line="240" w:lineRule="auto"/>
              <w:jc w:val="right"/>
              <w:textAlignment w:val="baseline"/>
              <w:rPr>
                <w:rFonts w:ascii="Times New Roman" w:hAnsi="Times New Roman"/>
                <w:b/>
                <w:bCs/>
                <w:lang w:eastAsia="en-IE"/>
              </w:rPr>
            </w:pPr>
            <w:r>
              <w:rPr>
                <w:b/>
                <w:bCs/>
              </w:rPr>
              <w:t>384</w:t>
            </w:r>
            <w:r>
              <w:rPr>
                <w:rFonts w:ascii="Calibri" w:hAnsi="Calibri" w:cs="Calibri"/>
                <w:b/>
                <w:bCs/>
              </w:rPr>
              <w:t> </w:t>
            </w:r>
            <w:r>
              <w:rPr>
                <w:b/>
                <w:bCs/>
              </w:rPr>
              <w:t>706.0</w:t>
            </w:r>
          </w:p>
        </w:tc>
      </w:tr>
    </w:tbl>
    <w:p w14:paraId="540E79FB" w14:textId="77777777" w:rsidR="00D933B7" w:rsidRPr="00657FA0"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A6A7F81" w14:textId="77777777" w:rsidR="00D933B7" w:rsidRPr="00657FA0" w:rsidRDefault="00D933B7" w:rsidP="00D933B7">
      <w:pPr>
        <w:spacing w:after="0" w:line="240" w:lineRule="auto"/>
        <w:textAlignment w:val="baseline"/>
        <w:rPr>
          <w:rFonts w:cs="Segoe UI"/>
          <w:sz w:val="18"/>
          <w:szCs w:val="18"/>
          <w:lang w:eastAsia="en-IE"/>
        </w:rPr>
      </w:pPr>
    </w:p>
    <w:p w14:paraId="72AA5239" w14:textId="77777777" w:rsidR="00D933B7" w:rsidRPr="00657FA0" w:rsidRDefault="00D933B7" w:rsidP="00D933B7">
      <w:pPr>
        <w:spacing w:after="0" w:line="240" w:lineRule="auto"/>
        <w:textAlignment w:val="baseline"/>
        <w:rPr>
          <w:rFonts w:cs="Segoe UI"/>
          <w:sz w:val="18"/>
          <w:szCs w:val="18"/>
          <w:lang w:eastAsia="en-IE"/>
        </w:rPr>
      </w:pPr>
    </w:p>
    <w:p w14:paraId="0B215729" w14:textId="77777777" w:rsidR="00D933B7" w:rsidRPr="00657FA0" w:rsidRDefault="00D933B7" w:rsidP="00D933B7">
      <w:pPr>
        <w:spacing w:after="0" w:line="240" w:lineRule="auto"/>
        <w:textAlignment w:val="baseline"/>
        <w:rPr>
          <w:rFonts w:cs="Segoe UI"/>
          <w:sz w:val="18"/>
          <w:szCs w:val="18"/>
          <w:lang w:eastAsia="en-IE"/>
        </w:rPr>
      </w:pPr>
    </w:p>
    <w:p w14:paraId="19197C84" w14:textId="77777777" w:rsidR="00D933B7" w:rsidRPr="00657FA0" w:rsidRDefault="00D933B7" w:rsidP="00D933B7">
      <w:pPr>
        <w:spacing w:after="0" w:line="240" w:lineRule="auto"/>
        <w:textAlignment w:val="baseline"/>
        <w:rPr>
          <w:rFonts w:cs="Segoe UI"/>
          <w:sz w:val="18"/>
          <w:szCs w:val="18"/>
          <w:lang w:eastAsia="en-IE"/>
        </w:rPr>
      </w:pPr>
    </w:p>
    <w:p w14:paraId="01CA8569" w14:textId="77777777" w:rsidR="00D933B7" w:rsidRPr="00657FA0"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657FA0" w14:paraId="57BC0BCD"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516CBC20" w14:textId="77777777" w:rsidR="00D933B7" w:rsidRPr="00657FA0"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379ED32"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078D7248"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865E2D6" w14:textId="77777777" w:rsidR="00D933B7" w:rsidRPr="00657FA0"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657FA0" w14:paraId="43F43D2E"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41D8C11" w14:textId="77777777" w:rsidR="00D933B7" w:rsidRPr="00657FA0"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5C9344C9" w14:textId="77777777" w:rsidR="00D933B7" w:rsidRPr="00657FA0" w:rsidRDefault="00D933B7">
            <w:pPr>
              <w:spacing w:after="0" w:line="240" w:lineRule="auto"/>
              <w:jc w:val="right"/>
              <w:textAlignment w:val="baseline"/>
              <w:rPr>
                <w:rFonts w:ascii="Times New Roman" w:hAnsi="Times New Roman"/>
                <w:lang w:eastAsia="en-IE"/>
              </w:rPr>
            </w:pPr>
            <w:r>
              <w:t>277</w:t>
            </w:r>
            <w:r>
              <w:rPr>
                <w:rFonts w:ascii="Calibri" w:hAnsi="Calibri" w:cs="Calibri"/>
              </w:rPr>
              <w:t> </w:t>
            </w:r>
            <w:r>
              <w:t>534.4</w:t>
            </w:r>
          </w:p>
        </w:tc>
        <w:tc>
          <w:tcPr>
            <w:tcW w:w="2400" w:type="dxa"/>
            <w:tcBorders>
              <w:top w:val="single" w:sz="6" w:space="0" w:color="8C8C8C"/>
              <w:left w:val="nil"/>
              <w:bottom w:val="single" w:sz="6" w:space="0" w:color="8C8C8C"/>
              <w:right w:val="nil"/>
            </w:tcBorders>
            <w:shd w:val="clear" w:color="auto" w:fill="FFFFFF"/>
            <w:hideMark/>
          </w:tcPr>
          <w:p w14:paraId="18C2C058" w14:textId="77777777" w:rsidR="00D933B7" w:rsidRPr="00657FA0" w:rsidRDefault="00D933B7">
            <w:pPr>
              <w:spacing w:after="0" w:line="240" w:lineRule="auto"/>
              <w:jc w:val="right"/>
              <w:textAlignment w:val="baseline"/>
              <w:rPr>
                <w:rFonts w:ascii="Times New Roman" w:hAnsi="Times New Roman"/>
                <w:lang w:eastAsia="en-IE"/>
              </w:rPr>
            </w:pPr>
            <w:r>
              <w:t>384</w:t>
            </w:r>
            <w:r>
              <w:rPr>
                <w:rFonts w:ascii="Calibri" w:hAnsi="Calibri" w:cs="Calibri"/>
              </w:rPr>
              <w:t> </w:t>
            </w:r>
            <w:r>
              <w:t>706.0</w:t>
            </w:r>
          </w:p>
        </w:tc>
        <w:tc>
          <w:tcPr>
            <w:tcW w:w="2400" w:type="dxa"/>
            <w:tcBorders>
              <w:top w:val="single" w:sz="6" w:space="0" w:color="8C8C8C"/>
              <w:left w:val="nil"/>
              <w:bottom w:val="single" w:sz="6" w:space="0" w:color="8C8C8C"/>
              <w:right w:val="nil"/>
            </w:tcBorders>
            <w:shd w:val="clear" w:color="auto" w:fill="FFFFFF"/>
            <w:hideMark/>
          </w:tcPr>
          <w:p w14:paraId="0259A3F9" w14:textId="77777777" w:rsidR="00D933B7" w:rsidRPr="00657FA0" w:rsidRDefault="00D933B7">
            <w:pPr>
              <w:spacing w:after="0" w:line="240" w:lineRule="auto"/>
              <w:jc w:val="right"/>
              <w:textAlignment w:val="baseline"/>
              <w:rPr>
                <w:rFonts w:ascii="Times New Roman" w:hAnsi="Times New Roman"/>
                <w:lang w:eastAsia="en-IE"/>
              </w:rPr>
            </w:pPr>
            <w:r>
              <w:t>72.1%</w:t>
            </w:r>
          </w:p>
        </w:tc>
      </w:tr>
      <w:tr w:rsidR="00D933B7" w:rsidRPr="00657FA0" w14:paraId="4FB00DB5"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0BDBF09F" w14:textId="77777777" w:rsidR="00D933B7" w:rsidRPr="00657FA0"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0FAAC541" w14:textId="77777777" w:rsidR="00D933B7" w:rsidRPr="00657FA0" w:rsidRDefault="00D933B7">
            <w:pPr>
              <w:spacing w:after="0" w:line="240" w:lineRule="auto"/>
              <w:jc w:val="right"/>
              <w:textAlignment w:val="baseline"/>
              <w:rPr>
                <w:rFonts w:ascii="Times New Roman" w:hAnsi="Times New Roman"/>
                <w:lang w:eastAsia="en-IE"/>
              </w:rPr>
            </w:pPr>
            <w:r>
              <w:t>276</w:t>
            </w:r>
            <w:r>
              <w:rPr>
                <w:rFonts w:ascii="Calibri" w:hAnsi="Calibri" w:cs="Calibri"/>
              </w:rPr>
              <w:t> </w:t>
            </w:r>
            <w:r>
              <w:t>539.0</w:t>
            </w:r>
          </w:p>
        </w:tc>
        <w:tc>
          <w:tcPr>
            <w:tcW w:w="2400" w:type="dxa"/>
            <w:tcBorders>
              <w:top w:val="single" w:sz="6" w:space="0" w:color="8C8C8C"/>
              <w:left w:val="nil"/>
              <w:bottom w:val="single" w:sz="6" w:space="0" w:color="8C8C8C"/>
              <w:right w:val="nil"/>
            </w:tcBorders>
            <w:shd w:val="clear" w:color="auto" w:fill="FFFFFF"/>
            <w:hideMark/>
          </w:tcPr>
          <w:p w14:paraId="255DF8A6" w14:textId="77777777" w:rsidR="00D933B7" w:rsidRPr="00657FA0"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2118CE53" w14:textId="77777777" w:rsidR="00D933B7" w:rsidRPr="00657FA0" w:rsidRDefault="00D933B7">
            <w:pPr>
              <w:spacing w:after="0" w:line="240" w:lineRule="auto"/>
              <w:jc w:val="right"/>
              <w:textAlignment w:val="baseline"/>
              <w:rPr>
                <w:rFonts w:ascii="Times New Roman" w:hAnsi="Times New Roman"/>
                <w:lang w:eastAsia="en-IE"/>
              </w:rPr>
            </w:pPr>
            <w:r>
              <w:t>71.9%</w:t>
            </w:r>
          </w:p>
        </w:tc>
      </w:tr>
    </w:tbl>
    <w:p w14:paraId="300AC481" w14:textId="77777777" w:rsidR="00D933B7" w:rsidRPr="00657FA0" w:rsidRDefault="00D933B7" w:rsidP="00D933B7">
      <w:pPr>
        <w:spacing w:after="0" w:line="240" w:lineRule="auto"/>
        <w:textAlignment w:val="baseline"/>
        <w:rPr>
          <w:rFonts w:ascii="Segoe UI" w:hAnsi="Segoe UI" w:cs="Segoe UI"/>
          <w:sz w:val="18"/>
          <w:szCs w:val="18"/>
          <w:lang w:eastAsia="en-IE"/>
        </w:rPr>
      </w:pPr>
    </w:p>
    <w:p w14:paraId="282143FC" w14:textId="77777777" w:rsidR="00D933B7" w:rsidRPr="00657FA0" w:rsidRDefault="00D933B7" w:rsidP="00D933B7">
      <w:pPr>
        <w:spacing w:after="0" w:line="240" w:lineRule="auto"/>
        <w:textAlignment w:val="baseline"/>
        <w:rPr>
          <w:rFonts w:ascii="Segoe UI" w:hAnsi="Segoe UI" w:cs="Segoe UI"/>
          <w:sz w:val="18"/>
          <w:szCs w:val="18"/>
          <w:lang w:eastAsia="en-IE"/>
        </w:rPr>
      </w:pPr>
    </w:p>
    <w:p w14:paraId="1F39DA17" w14:textId="77777777" w:rsidR="00D933B7" w:rsidRPr="00657FA0"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09705909" w14:textId="77777777" w:rsidR="00D933B7" w:rsidRPr="00657FA0"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361455FC" w14:textId="77777777" w:rsidR="00D933B7" w:rsidRPr="00657FA0" w:rsidRDefault="00D933B7" w:rsidP="00F72C99">
      <w:pPr>
        <w:pStyle w:val="Heading2"/>
        <w:rPr>
          <w:rFonts w:eastAsiaTheme="majorEastAsia"/>
          <w:lang w:eastAsia="en-GB"/>
        </w:rPr>
      </w:pPr>
      <w:r>
        <w:rPr>
          <w:rFonts w:eastAsiaTheme="majorEastAsia"/>
          <w:lang w:eastAsia="en-GB"/>
        </w:rPr>
        <w:t>Implementation and performance</w:t>
      </w:r>
    </w:p>
    <w:p w14:paraId="4533625D" w14:textId="77777777" w:rsidR="00D933B7" w:rsidRPr="00657FA0"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657FA0" w14:paraId="4EC37749"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F515E01" w14:textId="77777777" w:rsidR="00D933B7" w:rsidRPr="00657FA0"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4F902C7F"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6907DFB2"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6E1DAE84"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03BCEBA7"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01A91627"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657FA0" w14:paraId="5611E177" w14:textId="77777777">
        <w:trPr>
          <w:trHeight w:val="300"/>
        </w:trPr>
        <w:tc>
          <w:tcPr>
            <w:tcW w:w="1984" w:type="dxa"/>
            <w:tcBorders>
              <w:top w:val="single" w:sz="6" w:space="0" w:color="8C8C8C"/>
              <w:left w:val="nil"/>
              <w:bottom w:val="single" w:sz="6" w:space="0" w:color="8C8C8C"/>
              <w:right w:val="nil"/>
            </w:tcBorders>
            <w:vAlign w:val="center"/>
            <w:hideMark/>
          </w:tcPr>
          <w:p w14:paraId="3BC4104D" w14:textId="77777777" w:rsidR="00D933B7" w:rsidRPr="00657FA0" w:rsidRDefault="00D933B7">
            <w:pPr>
              <w:spacing w:after="0" w:line="240" w:lineRule="auto"/>
              <w:textAlignment w:val="baseline"/>
            </w:pPr>
            <w:r>
              <w:rPr>
                <w:rFonts w:cs="Segoe UI"/>
                <w:sz w:val="20"/>
                <w:lang w:eastAsia="en-IE"/>
              </w:rPr>
              <w:t>Agricultural factor income</w:t>
            </w:r>
          </w:p>
        </w:tc>
        <w:tc>
          <w:tcPr>
            <w:tcW w:w="1524" w:type="dxa"/>
            <w:tcBorders>
              <w:top w:val="single" w:sz="6" w:space="0" w:color="8C8C8C"/>
              <w:left w:val="nil"/>
              <w:bottom w:val="single" w:sz="6" w:space="0" w:color="8C8C8C"/>
              <w:right w:val="nil"/>
            </w:tcBorders>
            <w:vAlign w:val="center"/>
            <w:hideMark/>
          </w:tcPr>
          <w:p w14:paraId="6BB224AC"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2021: 129</w:t>
            </w:r>
          </w:p>
        </w:tc>
        <w:tc>
          <w:tcPr>
            <w:tcW w:w="1519" w:type="dxa"/>
            <w:tcBorders>
              <w:top w:val="single" w:sz="6" w:space="0" w:color="8C8C8C"/>
              <w:left w:val="nil"/>
              <w:bottom w:val="single" w:sz="6" w:space="0" w:color="8C8C8C"/>
              <w:right w:val="nil"/>
            </w:tcBorders>
            <w:vAlign w:val="center"/>
            <w:hideMark/>
          </w:tcPr>
          <w:p w14:paraId="2C35DE5C" w14:textId="77777777" w:rsidR="00D933B7" w:rsidRPr="00657FA0" w:rsidRDefault="00D933B7">
            <w:pPr>
              <w:spacing w:after="0" w:line="240" w:lineRule="auto"/>
              <w:jc w:val="center"/>
              <w:textAlignment w:val="baseline"/>
              <w:rPr>
                <w:rFonts w:ascii="Segoe UI" w:hAnsi="Segoe UI" w:cs="Segoe UI"/>
                <w:sz w:val="20"/>
                <w:lang w:eastAsia="en-IE"/>
              </w:rPr>
            </w:pPr>
            <w:r>
              <w:rPr>
                <w:b/>
                <w:bCs/>
                <w:sz w:val="20"/>
                <w:lang w:eastAsia="en-IE"/>
              </w:rPr>
              <w:t>n/a</w:t>
            </w:r>
          </w:p>
        </w:tc>
        <w:tc>
          <w:tcPr>
            <w:tcW w:w="1488" w:type="dxa"/>
            <w:tcBorders>
              <w:top w:val="single" w:sz="6" w:space="0" w:color="8C8C8C"/>
              <w:left w:val="nil"/>
              <w:bottom w:val="single" w:sz="6" w:space="0" w:color="8C8C8C"/>
              <w:right w:val="nil"/>
            </w:tcBorders>
            <w:vAlign w:val="center"/>
            <w:hideMark/>
          </w:tcPr>
          <w:p w14:paraId="29A03D46"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Overall increase in the long term</w:t>
            </w:r>
          </w:p>
        </w:tc>
        <w:tc>
          <w:tcPr>
            <w:tcW w:w="1535" w:type="dxa"/>
            <w:tcBorders>
              <w:top w:val="single" w:sz="6" w:space="0" w:color="8C8C8C"/>
              <w:left w:val="nil"/>
              <w:bottom w:val="single" w:sz="6" w:space="0" w:color="8C8C8C"/>
              <w:right w:val="nil"/>
            </w:tcBorders>
            <w:vAlign w:val="center"/>
            <w:hideMark/>
          </w:tcPr>
          <w:p w14:paraId="035B75B5"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Index above the baseline each year from 2022 to 2025 (2025 index value: 149)</w:t>
            </w:r>
          </w:p>
        </w:tc>
        <w:tc>
          <w:tcPr>
            <w:tcW w:w="1588" w:type="dxa"/>
            <w:tcBorders>
              <w:top w:val="single" w:sz="6" w:space="0" w:color="8C8C8C"/>
              <w:left w:val="nil"/>
              <w:bottom w:val="single" w:sz="6" w:space="0" w:color="8C8C8C"/>
              <w:right w:val="nil"/>
            </w:tcBorders>
            <w:vAlign w:val="center"/>
            <w:hideMark/>
          </w:tcPr>
          <w:p w14:paraId="66BF5AF9"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n/a</w:t>
            </w:r>
          </w:p>
        </w:tc>
      </w:tr>
      <w:tr w:rsidR="00D933B7" w:rsidRPr="00657FA0" w14:paraId="799C4F55" w14:textId="77777777">
        <w:trPr>
          <w:trHeight w:val="300"/>
        </w:trPr>
        <w:tc>
          <w:tcPr>
            <w:tcW w:w="1984" w:type="dxa"/>
            <w:tcBorders>
              <w:top w:val="single" w:sz="6" w:space="0" w:color="8C8C8C"/>
              <w:left w:val="nil"/>
              <w:bottom w:val="single" w:sz="6" w:space="0" w:color="8C8C8C"/>
              <w:right w:val="nil"/>
            </w:tcBorders>
            <w:shd w:val="clear" w:color="auto" w:fill="FAF9F9"/>
            <w:vAlign w:val="center"/>
            <w:hideMark/>
          </w:tcPr>
          <w:p w14:paraId="0703785D" w14:textId="77777777" w:rsidR="00D933B7" w:rsidRPr="00657FA0" w:rsidRDefault="00D933B7">
            <w:pPr>
              <w:spacing w:after="0" w:line="240" w:lineRule="auto"/>
              <w:textAlignment w:val="baseline"/>
              <w:rPr>
                <w:rFonts w:ascii="Segoe UI" w:hAnsi="Segoe UI" w:cs="Segoe UI"/>
                <w:sz w:val="20"/>
                <w:lang w:eastAsia="en-IE"/>
              </w:rPr>
            </w:pPr>
            <w:r>
              <w:rPr>
                <w:rFonts w:cs="Segoe UI"/>
                <w:sz w:val="20"/>
                <w:lang w:eastAsia="en-IE"/>
              </w:rPr>
              <w:t>Farm modernisation: share of farms receiving investment support to restructure and modernise, including to improve resource efficiency</w:t>
            </w:r>
          </w:p>
        </w:tc>
        <w:tc>
          <w:tcPr>
            <w:tcW w:w="1524" w:type="dxa"/>
            <w:tcBorders>
              <w:top w:val="single" w:sz="6" w:space="0" w:color="8C8C8C"/>
              <w:left w:val="nil"/>
              <w:bottom w:val="single" w:sz="6" w:space="0" w:color="8C8C8C"/>
              <w:right w:val="nil"/>
            </w:tcBorders>
            <w:shd w:val="clear" w:color="auto" w:fill="FAF9F9"/>
            <w:vAlign w:val="center"/>
            <w:hideMark/>
          </w:tcPr>
          <w:p w14:paraId="2B2D2B01"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vAlign w:val="center"/>
            <w:hideMark/>
          </w:tcPr>
          <w:p w14:paraId="7ED78712" w14:textId="77777777" w:rsidR="00D933B7" w:rsidRPr="00657FA0" w:rsidRDefault="00D933B7">
            <w:pPr>
              <w:spacing w:after="0" w:line="240" w:lineRule="auto"/>
              <w:jc w:val="center"/>
              <w:textAlignment w:val="baseline"/>
              <w:rPr>
                <w:rFonts w:ascii="Segoe UI" w:hAnsi="Segoe UI" w:cs="Segoe UI"/>
                <w:sz w:val="20"/>
                <w:lang w:eastAsia="en-IE"/>
              </w:rPr>
            </w:pPr>
            <w:r>
              <w:rPr>
                <w:b/>
                <w:bCs/>
                <w:sz w:val="20"/>
                <w:lang w:eastAsia="en-IE"/>
              </w:rPr>
              <w:t>26%</w:t>
            </w:r>
          </w:p>
        </w:tc>
        <w:tc>
          <w:tcPr>
            <w:tcW w:w="1488" w:type="dxa"/>
            <w:tcBorders>
              <w:top w:val="single" w:sz="6" w:space="0" w:color="8C8C8C"/>
              <w:left w:val="nil"/>
              <w:bottom w:val="single" w:sz="6" w:space="0" w:color="8C8C8C"/>
              <w:right w:val="nil"/>
            </w:tcBorders>
            <w:shd w:val="clear" w:color="auto" w:fill="FAF9F9"/>
            <w:vAlign w:val="center"/>
            <w:hideMark/>
          </w:tcPr>
          <w:p w14:paraId="2D65C935"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4.17% in 2029</w:t>
            </w:r>
          </w:p>
        </w:tc>
        <w:tc>
          <w:tcPr>
            <w:tcW w:w="1535" w:type="dxa"/>
            <w:tcBorders>
              <w:top w:val="single" w:sz="6" w:space="0" w:color="8C8C8C"/>
              <w:left w:val="nil"/>
              <w:bottom w:val="single" w:sz="6" w:space="0" w:color="8C8C8C"/>
              <w:right w:val="nil"/>
            </w:tcBorders>
            <w:shd w:val="clear" w:color="auto" w:fill="FAF9F9"/>
            <w:vAlign w:val="center"/>
            <w:hideMark/>
          </w:tcPr>
          <w:p w14:paraId="34E4BFE9"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1.1% in 2024 compared to a target of 4.17%</w:t>
            </w:r>
          </w:p>
        </w:tc>
        <w:tc>
          <w:tcPr>
            <w:tcW w:w="1588" w:type="dxa"/>
            <w:tcBorders>
              <w:top w:val="single" w:sz="6" w:space="0" w:color="8C8C8C"/>
              <w:left w:val="nil"/>
              <w:bottom w:val="single" w:sz="6" w:space="0" w:color="8C8C8C"/>
              <w:right w:val="nil"/>
            </w:tcBorders>
            <w:shd w:val="clear" w:color="auto" w:fill="FAF9F9"/>
            <w:vAlign w:val="center"/>
            <w:hideMark/>
          </w:tcPr>
          <w:p w14:paraId="46A31653"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Moderate progress</w:t>
            </w:r>
          </w:p>
        </w:tc>
      </w:tr>
      <w:tr w:rsidR="00D933B7" w:rsidRPr="00657FA0" w14:paraId="7D9A8112" w14:textId="77777777">
        <w:trPr>
          <w:trHeight w:val="480"/>
        </w:trPr>
        <w:tc>
          <w:tcPr>
            <w:tcW w:w="1984" w:type="dxa"/>
            <w:tcBorders>
              <w:top w:val="single" w:sz="6" w:space="0" w:color="8C8C8C"/>
              <w:left w:val="nil"/>
              <w:bottom w:val="single" w:sz="6" w:space="0" w:color="8C8C8C"/>
              <w:right w:val="nil"/>
            </w:tcBorders>
            <w:vAlign w:val="center"/>
            <w:hideMark/>
          </w:tcPr>
          <w:p w14:paraId="7C9C6045" w14:textId="77777777" w:rsidR="00D933B7" w:rsidRPr="00657FA0" w:rsidRDefault="00D933B7">
            <w:pPr>
              <w:spacing w:after="0" w:line="240" w:lineRule="auto"/>
              <w:textAlignment w:val="baseline"/>
            </w:pPr>
            <w:r>
              <w:rPr>
                <w:rFonts w:cs="Segoe UI"/>
                <w:sz w:val="20"/>
                <w:lang w:eastAsia="en-IE"/>
              </w:rPr>
              <w:t>Better supply chain organisation: share of farms participating in producer groups, producer organisations, local markets, short supply chain circuits and quality schemes supported by the CAP</w:t>
            </w:r>
          </w:p>
        </w:tc>
        <w:tc>
          <w:tcPr>
            <w:tcW w:w="1524" w:type="dxa"/>
            <w:tcBorders>
              <w:top w:val="single" w:sz="6" w:space="0" w:color="8C8C8C"/>
              <w:left w:val="nil"/>
              <w:bottom w:val="single" w:sz="6" w:space="0" w:color="8C8C8C"/>
              <w:right w:val="nil"/>
            </w:tcBorders>
            <w:vAlign w:val="center"/>
            <w:hideMark/>
          </w:tcPr>
          <w:p w14:paraId="16262297"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vAlign w:val="center"/>
            <w:hideMark/>
          </w:tcPr>
          <w:p w14:paraId="5009C782" w14:textId="77777777" w:rsidR="00D933B7" w:rsidRPr="00657FA0" w:rsidRDefault="00D933B7">
            <w:pPr>
              <w:spacing w:after="0" w:line="240" w:lineRule="auto"/>
              <w:jc w:val="center"/>
              <w:textAlignment w:val="baseline"/>
              <w:rPr>
                <w:rFonts w:ascii="Segoe UI" w:hAnsi="Segoe UI" w:cs="Segoe UI"/>
                <w:sz w:val="20"/>
                <w:lang w:eastAsia="en-IE"/>
              </w:rPr>
            </w:pPr>
            <w:r>
              <w:rPr>
                <w:b/>
                <w:bCs/>
                <w:sz w:val="20"/>
                <w:lang w:eastAsia="en-IE"/>
              </w:rPr>
              <w:t>39%</w:t>
            </w:r>
          </w:p>
        </w:tc>
        <w:tc>
          <w:tcPr>
            <w:tcW w:w="1488" w:type="dxa"/>
            <w:tcBorders>
              <w:top w:val="single" w:sz="6" w:space="0" w:color="8C8C8C"/>
              <w:left w:val="nil"/>
              <w:bottom w:val="single" w:sz="6" w:space="0" w:color="8C8C8C"/>
              <w:right w:val="nil"/>
            </w:tcBorders>
            <w:vAlign w:val="center"/>
            <w:hideMark/>
          </w:tcPr>
          <w:p w14:paraId="22379919"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7.49% in 2029</w:t>
            </w:r>
          </w:p>
        </w:tc>
        <w:tc>
          <w:tcPr>
            <w:tcW w:w="1535" w:type="dxa"/>
            <w:tcBorders>
              <w:top w:val="single" w:sz="6" w:space="0" w:color="8C8C8C"/>
              <w:left w:val="nil"/>
              <w:bottom w:val="single" w:sz="6" w:space="0" w:color="8C8C8C"/>
              <w:right w:val="nil"/>
            </w:tcBorders>
            <w:vAlign w:val="center"/>
          </w:tcPr>
          <w:p w14:paraId="49F929E0"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2.9% in 2024 compared to a target of 7.49%</w:t>
            </w:r>
          </w:p>
        </w:tc>
        <w:tc>
          <w:tcPr>
            <w:tcW w:w="1588" w:type="dxa"/>
            <w:tcBorders>
              <w:top w:val="single" w:sz="6" w:space="0" w:color="8C8C8C"/>
              <w:left w:val="nil"/>
              <w:bottom w:val="single" w:sz="6" w:space="0" w:color="8C8C8C"/>
              <w:right w:val="nil"/>
            </w:tcBorders>
            <w:vAlign w:val="center"/>
            <w:hideMark/>
          </w:tcPr>
          <w:p w14:paraId="76C84F63"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657FA0" w14:paraId="694FC24C" w14:textId="77777777">
        <w:trPr>
          <w:trHeight w:val="300"/>
        </w:trPr>
        <w:tc>
          <w:tcPr>
            <w:tcW w:w="1984" w:type="dxa"/>
            <w:tcBorders>
              <w:top w:val="single" w:sz="6" w:space="0" w:color="8C8C8C"/>
              <w:left w:val="nil"/>
              <w:bottom w:val="single" w:sz="6" w:space="0" w:color="8C8C8C"/>
              <w:right w:val="nil"/>
            </w:tcBorders>
            <w:shd w:val="clear" w:color="auto" w:fill="FAF9F9"/>
            <w:vAlign w:val="center"/>
            <w:hideMark/>
          </w:tcPr>
          <w:p w14:paraId="2B569656" w14:textId="77777777" w:rsidR="00D933B7" w:rsidRPr="00657FA0" w:rsidRDefault="00D933B7">
            <w:pPr>
              <w:spacing w:after="0" w:line="240" w:lineRule="auto"/>
              <w:textAlignment w:val="baseline"/>
            </w:pPr>
            <w:r>
              <w:rPr>
                <w:rFonts w:cs="Segoe UI"/>
                <w:sz w:val="20"/>
                <w:lang w:eastAsia="en-IE"/>
              </w:rPr>
              <w:t>Contributing to climate change mitigation: greenhouse gas emissions from agriculture</w:t>
            </w:r>
          </w:p>
        </w:tc>
        <w:tc>
          <w:tcPr>
            <w:tcW w:w="1524" w:type="dxa"/>
            <w:tcBorders>
              <w:top w:val="single" w:sz="6" w:space="0" w:color="8C8C8C"/>
              <w:left w:val="nil"/>
              <w:bottom w:val="single" w:sz="6" w:space="0" w:color="8C8C8C"/>
              <w:right w:val="nil"/>
            </w:tcBorders>
            <w:shd w:val="clear" w:color="auto" w:fill="FAF9F9"/>
            <w:vAlign w:val="center"/>
            <w:hideMark/>
          </w:tcPr>
          <w:p w14:paraId="33D23264"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2021: 375</w:t>
            </w:r>
          </w:p>
        </w:tc>
        <w:tc>
          <w:tcPr>
            <w:tcW w:w="1519" w:type="dxa"/>
            <w:tcBorders>
              <w:top w:val="single" w:sz="6" w:space="0" w:color="8C8C8C"/>
              <w:left w:val="nil"/>
              <w:bottom w:val="single" w:sz="6" w:space="0" w:color="8C8C8C"/>
              <w:right w:val="nil"/>
            </w:tcBorders>
            <w:shd w:val="clear" w:color="auto" w:fill="FAF9F9"/>
            <w:vAlign w:val="center"/>
            <w:hideMark/>
          </w:tcPr>
          <w:p w14:paraId="21E3F54E" w14:textId="77777777" w:rsidR="00D933B7" w:rsidRPr="00657FA0" w:rsidRDefault="00D933B7">
            <w:pPr>
              <w:spacing w:after="0" w:line="240" w:lineRule="auto"/>
              <w:jc w:val="center"/>
              <w:textAlignment w:val="baseline"/>
              <w:rPr>
                <w:rFonts w:ascii="Segoe UI" w:hAnsi="Segoe UI" w:cs="Segoe UI"/>
                <w:sz w:val="20"/>
                <w:lang w:eastAsia="en-IE"/>
              </w:rPr>
            </w:pPr>
            <w:r>
              <w:rPr>
                <w:b/>
                <w:bCs/>
                <w:sz w:val="20"/>
                <w:lang w:eastAsia="en-IE"/>
              </w:rPr>
              <w:t>n/a</w:t>
            </w:r>
          </w:p>
        </w:tc>
        <w:tc>
          <w:tcPr>
            <w:tcW w:w="1488" w:type="dxa"/>
            <w:tcBorders>
              <w:top w:val="single" w:sz="6" w:space="0" w:color="8C8C8C"/>
              <w:left w:val="nil"/>
              <w:bottom w:val="single" w:sz="6" w:space="0" w:color="8C8C8C"/>
              <w:right w:val="nil"/>
            </w:tcBorders>
            <w:shd w:val="clear" w:color="auto" w:fill="FAF9F9"/>
            <w:vAlign w:val="center"/>
            <w:hideMark/>
          </w:tcPr>
          <w:p w14:paraId="4146760C"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Overall decrease in the long term</w:t>
            </w:r>
          </w:p>
        </w:tc>
        <w:tc>
          <w:tcPr>
            <w:tcW w:w="1535" w:type="dxa"/>
            <w:tcBorders>
              <w:top w:val="single" w:sz="6" w:space="0" w:color="8C8C8C"/>
              <w:left w:val="nil"/>
              <w:bottom w:val="single" w:sz="6" w:space="0" w:color="8C8C8C"/>
              <w:right w:val="nil"/>
            </w:tcBorders>
            <w:shd w:val="clear" w:color="auto" w:fill="FAF9F9"/>
            <w:vAlign w:val="center"/>
            <w:hideMark/>
          </w:tcPr>
          <w:p w14:paraId="472B737D"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Index under the baseline each year from 2022 to 2023 (2023 index value: 360)</w:t>
            </w:r>
          </w:p>
        </w:tc>
        <w:tc>
          <w:tcPr>
            <w:tcW w:w="1588" w:type="dxa"/>
            <w:tcBorders>
              <w:top w:val="single" w:sz="6" w:space="0" w:color="8C8C8C"/>
              <w:left w:val="nil"/>
              <w:bottom w:val="single" w:sz="6" w:space="0" w:color="8C8C8C"/>
              <w:right w:val="nil"/>
            </w:tcBorders>
            <w:shd w:val="clear" w:color="auto" w:fill="FAF9F9"/>
            <w:vAlign w:val="center"/>
            <w:hideMark/>
          </w:tcPr>
          <w:p w14:paraId="68FA6709" w14:textId="77777777" w:rsidR="00D933B7" w:rsidRPr="00657FA0" w:rsidRDefault="00D933B7">
            <w:pPr>
              <w:spacing w:after="0" w:line="240" w:lineRule="auto"/>
              <w:jc w:val="center"/>
              <w:textAlignment w:val="baseline"/>
              <w:rPr>
                <w:rFonts w:ascii="Segoe UI" w:hAnsi="Segoe UI" w:cs="Segoe UI"/>
                <w:sz w:val="20"/>
                <w:lang w:eastAsia="en-IE"/>
              </w:rPr>
            </w:pPr>
            <w:r>
              <w:rPr>
                <w:rFonts w:cs="Segoe UI"/>
                <w:sz w:val="20"/>
                <w:lang w:eastAsia="en-IE"/>
              </w:rPr>
              <w:t>n/a</w:t>
            </w:r>
          </w:p>
        </w:tc>
      </w:tr>
      <w:tr w:rsidR="00D933B7" w:rsidRPr="00657FA0" w14:paraId="1462DF59"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33DDCB61" w14:textId="77777777" w:rsidR="00D933B7" w:rsidRPr="00657FA0" w:rsidRDefault="00D933B7">
            <w:pPr>
              <w:spacing w:after="0" w:line="240" w:lineRule="auto"/>
              <w:textAlignment w:val="baseline"/>
              <w:rPr>
                <w:rFonts w:cs="Segoe UI"/>
                <w:sz w:val="20"/>
                <w:lang w:eastAsia="en-IE"/>
              </w:rPr>
            </w:pPr>
            <w:r>
              <w:rPr>
                <w:rFonts w:cs="Segoe UI"/>
                <w:sz w:val="20"/>
                <w:lang w:eastAsia="en-IE"/>
              </w:rPr>
              <w:t xml:space="preserve">Carbon storage in soils and biomass: share of utilised agricultural area under supported commitments to reduce emissions or to maintain or enhance carbon storage </w:t>
            </w:r>
          </w:p>
        </w:tc>
        <w:tc>
          <w:tcPr>
            <w:tcW w:w="1524" w:type="dxa"/>
            <w:tcBorders>
              <w:top w:val="single" w:sz="6" w:space="0" w:color="8C8C8C"/>
              <w:left w:val="nil"/>
              <w:bottom w:val="single" w:sz="6" w:space="0" w:color="8C8C8C"/>
              <w:right w:val="nil"/>
            </w:tcBorders>
            <w:shd w:val="clear" w:color="auto" w:fill="FAF9F9"/>
            <w:vAlign w:val="center"/>
          </w:tcPr>
          <w:p w14:paraId="5ED0260C"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72508415" w14:textId="77777777" w:rsidR="00D933B7" w:rsidRPr="00657FA0" w:rsidRDefault="00D933B7">
            <w:pPr>
              <w:spacing w:after="0" w:line="240" w:lineRule="auto"/>
              <w:jc w:val="center"/>
              <w:textAlignment w:val="baseline"/>
              <w:rPr>
                <w:rFonts w:cs="Segoe UI"/>
                <w:b/>
                <w:sz w:val="20"/>
                <w:lang w:eastAsia="en-IE"/>
              </w:rPr>
            </w:pPr>
            <w:r>
              <w:rPr>
                <w:b/>
                <w:bCs/>
                <w:sz w:val="20"/>
                <w:lang w:eastAsia="en-IE"/>
              </w:rPr>
              <w:t>33%</w:t>
            </w:r>
          </w:p>
        </w:tc>
        <w:tc>
          <w:tcPr>
            <w:tcW w:w="1488" w:type="dxa"/>
            <w:tcBorders>
              <w:top w:val="single" w:sz="6" w:space="0" w:color="8C8C8C"/>
              <w:left w:val="nil"/>
              <w:bottom w:val="single" w:sz="6" w:space="0" w:color="8C8C8C"/>
              <w:right w:val="nil"/>
            </w:tcBorders>
            <w:shd w:val="clear" w:color="auto" w:fill="FAF9F9"/>
            <w:vAlign w:val="center"/>
          </w:tcPr>
          <w:p w14:paraId="15E7FEC9"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34.74% in 2029</w:t>
            </w:r>
          </w:p>
        </w:tc>
        <w:tc>
          <w:tcPr>
            <w:tcW w:w="1535" w:type="dxa"/>
            <w:tcBorders>
              <w:top w:val="single" w:sz="6" w:space="0" w:color="8C8C8C"/>
              <w:left w:val="nil"/>
              <w:bottom w:val="single" w:sz="6" w:space="0" w:color="8C8C8C"/>
              <w:right w:val="nil"/>
            </w:tcBorders>
            <w:shd w:val="clear" w:color="auto" w:fill="FAF9F9"/>
            <w:vAlign w:val="center"/>
          </w:tcPr>
          <w:p w14:paraId="002620E4"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Milestones achieved for 2023 and 2024 (2024: 38.2% compared to a milestone of 31.28%)</w:t>
            </w:r>
          </w:p>
        </w:tc>
        <w:tc>
          <w:tcPr>
            <w:tcW w:w="1588" w:type="dxa"/>
            <w:tcBorders>
              <w:top w:val="single" w:sz="6" w:space="0" w:color="8C8C8C"/>
              <w:left w:val="nil"/>
              <w:bottom w:val="single" w:sz="6" w:space="0" w:color="8C8C8C"/>
              <w:right w:val="nil"/>
            </w:tcBorders>
            <w:shd w:val="clear" w:color="auto" w:fill="FAF9F9"/>
            <w:vAlign w:val="center"/>
          </w:tcPr>
          <w:p w14:paraId="51C88353"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657FA0" w14:paraId="12B24598"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301F132E" w14:textId="77777777" w:rsidR="00D933B7" w:rsidRPr="00657FA0" w:rsidRDefault="00D933B7">
            <w:pPr>
              <w:spacing w:after="0" w:line="240" w:lineRule="auto"/>
              <w:textAlignment w:val="baseline"/>
            </w:pPr>
            <w:r>
              <w:rPr>
                <w:rFonts w:cs="Segoe UI"/>
                <w:sz w:val="20"/>
                <w:lang w:eastAsia="en-IE"/>
              </w:rPr>
              <w:t>Number of hectares under environmental practices (conditionality, eco-schemes, agri- and forest-environment-climate management commitments)</w:t>
            </w:r>
          </w:p>
        </w:tc>
        <w:tc>
          <w:tcPr>
            <w:tcW w:w="1524" w:type="dxa"/>
            <w:tcBorders>
              <w:top w:val="single" w:sz="6" w:space="0" w:color="8C8C8C"/>
              <w:left w:val="nil"/>
              <w:bottom w:val="single" w:sz="6" w:space="0" w:color="8C8C8C"/>
              <w:right w:val="nil"/>
            </w:tcBorders>
            <w:shd w:val="clear" w:color="auto" w:fill="FAF9F9"/>
            <w:vAlign w:val="center"/>
          </w:tcPr>
          <w:p w14:paraId="332F87E1"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417C971C" w14:textId="77777777" w:rsidR="00D933B7" w:rsidRPr="00657FA0" w:rsidRDefault="00D933B7">
            <w:pPr>
              <w:spacing w:after="0" w:line="240" w:lineRule="auto"/>
              <w:jc w:val="center"/>
              <w:textAlignment w:val="baseline"/>
              <w:rPr>
                <w:rFonts w:cs="Segoe UI"/>
                <w:b/>
                <w:bCs/>
                <w:sz w:val="20"/>
                <w:lang w:eastAsia="en-IE"/>
              </w:rPr>
            </w:pPr>
            <w:r>
              <w:rPr>
                <w:b/>
                <w:bCs/>
                <w:sz w:val="20"/>
                <w:lang w:eastAsia="en-IE"/>
              </w:rPr>
              <w:t>n/a</w:t>
            </w:r>
          </w:p>
        </w:tc>
        <w:tc>
          <w:tcPr>
            <w:tcW w:w="1488" w:type="dxa"/>
            <w:tcBorders>
              <w:top w:val="single" w:sz="6" w:space="0" w:color="8C8C8C"/>
              <w:left w:val="nil"/>
              <w:bottom w:val="single" w:sz="6" w:space="0" w:color="8C8C8C"/>
              <w:right w:val="nil"/>
            </w:tcBorders>
            <w:shd w:val="clear" w:color="auto" w:fill="FAF9F9"/>
            <w:vAlign w:val="center"/>
          </w:tcPr>
          <w:p w14:paraId="63BDD4E0"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n/a</w:t>
            </w:r>
          </w:p>
        </w:tc>
        <w:tc>
          <w:tcPr>
            <w:tcW w:w="1535" w:type="dxa"/>
            <w:tcBorders>
              <w:top w:val="single" w:sz="6" w:space="0" w:color="8C8C8C"/>
              <w:left w:val="nil"/>
              <w:bottom w:val="single" w:sz="6" w:space="0" w:color="8C8C8C"/>
              <w:right w:val="nil"/>
            </w:tcBorders>
            <w:shd w:val="clear" w:color="auto" w:fill="FAF9F9"/>
            <w:vAlign w:val="center"/>
          </w:tcPr>
          <w:p w14:paraId="049C8F10"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148 million in 2024</w:t>
            </w:r>
          </w:p>
        </w:tc>
        <w:tc>
          <w:tcPr>
            <w:tcW w:w="1588" w:type="dxa"/>
            <w:tcBorders>
              <w:top w:val="single" w:sz="6" w:space="0" w:color="8C8C8C"/>
              <w:left w:val="nil"/>
              <w:bottom w:val="single" w:sz="6" w:space="0" w:color="8C8C8C"/>
              <w:right w:val="nil"/>
            </w:tcBorders>
            <w:shd w:val="clear" w:color="auto" w:fill="FAF9F9"/>
            <w:vAlign w:val="center"/>
          </w:tcPr>
          <w:p w14:paraId="05290BB1"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657FA0" w14:paraId="7CDC2B96"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5C2485D9" w14:textId="77777777" w:rsidR="00D933B7" w:rsidRPr="00657FA0" w:rsidRDefault="00D933B7">
            <w:pPr>
              <w:spacing w:after="0" w:line="240" w:lineRule="auto"/>
              <w:textAlignment w:val="baseline"/>
            </w:pPr>
            <w:r>
              <w:rPr>
                <w:rFonts w:cs="Segoe UI"/>
                <w:sz w:val="20"/>
                <w:lang w:eastAsia="en-IE"/>
              </w:rPr>
              <w:t>Agricultural area under organic farming</w:t>
            </w:r>
          </w:p>
        </w:tc>
        <w:tc>
          <w:tcPr>
            <w:tcW w:w="1524" w:type="dxa"/>
            <w:tcBorders>
              <w:top w:val="single" w:sz="6" w:space="0" w:color="8C8C8C"/>
              <w:left w:val="nil"/>
              <w:bottom w:val="single" w:sz="6" w:space="0" w:color="8C8C8C"/>
              <w:right w:val="nil"/>
            </w:tcBorders>
            <w:shd w:val="clear" w:color="auto" w:fill="FAF9F9"/>
            <w:vAlign w:val="center"/>
          </w:tcPr>
          <w:p w14:paraId="002FC76D"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44026229" w14:textId="77777777" w:rsidR="00D933B7" w:rsidRPr="00657FA0" w:rsidRDefault="00D933B7">
            <w:pPr>
              <w:spacing w:after="0" w:line="240" w:lineRule="auto"/>
              <w:jc w:val="center"/>
              <w:textAlignment w:val="baseline"/>
              <w:rPr>
                <w:rFonts w:cs="Segoe UI"/>
                <w:b/>
                <w:bCs/>
                <w:sz w:val="20"/>
                <w:lang w:eastAsia="en-IE"/>
              </w:rPr>
            </w:pPr>
            <w:r>
              <w:rPr>
                <w:b/>
                <w:bCs/>
                <w:sz w:val="20"/>
                <w:lang w:eastAsia="en-IE"/>
              </w:rPr>
              <w:t>n/a</w:t>
            </w:r>
          </w:p>
        </w:tc>
        <w:tc>
          <w:tcPr>
            <w:tcW w:w="1488" w:type="dxa"/>
            <w:tcBorders>
              <w:top w:val="single" w:sz="6" w:space="0" w:color="8C8C8C"/>
              <w:left w:val="nil"/>
              <w:bottom w:val="single" w:sz="6" w:space="0" w:color="8C8C8C"/>
              <w:right w:val="nil"/>
            </w:tcBorders>
            <w:shd w:val="clear" w:color="auto" w:fill="FAF9F9"/>
            <w:vAlign w:val="center"/>
          </w:tcPr>
          <w:p w14:paraId="2A7C9644"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n/a</w:t>
            </w:r>
          </w:p>
        </w:tc>
        <w:tc>
          <w:tcPr>
            <w:tcW w:w="1535" w:type="dxa"/>
            <w:tcBorders>
              <w:top w:val="single" w:sz="6" w:space="0" w:color="8C8C8C"/>
              <w:left w:val="nil"/>
              <w:bottom w:val="single" w:sz="6" w:space="0" w:color="8C8C8C"/>
              <w:right w:val="nil"/>
            </w:tcBorders>
            <w:shd w:val="clear" w:color="auto" w:fill="FAF9F9"/>
            <w:vAlign w:val="center"/>
          </w:tcPr>
          <w:p w14:paraId="089D68A0"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10.81% in 2023</w:t>
            </w:r>
          </w:p>
        </w:tc>
        <w:tc>
          <w:tcPr>
            <w:tcW w:w="1588" w:type="dxa"/>
            <w:tcBorders>
              <w:top w:val="single" w:sz="6" w:space="0" w:color="8C8C8C"/>
              <w:left w:val="nil"/>
              <w:bottom w:val="single" w:sz="6" w:space="0" w:color="8C8C8C"/>
              <w:right w:val="nil"/>
            </w:tcBorders>
            <w:shd w:val="clear" w:color="auto" w:fill="FAF9F9"/>
            <w:vAlign w:val="center"/>
          </w:tcPr>
          <w:p w14:paraId="19C38543"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657FA0" w14:paraId="0A5FCBD7"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258107F0" w14:textId="77777777" w:rsidR="00D933B7" w:rsidRPr="00657FA0" w:rsidRDefault="00D933B7">
            <w:pPr>
              <w:spacing w:after="0" w:line="240" w:lineRule="auto"/>
              <w:textAlignment w:val="baseline"/>
              <w:rPr>
                <w:rFonts w:cs="Segoe UI"/>
                <w:sz w:val="20"/>
                <w:lang w:eastAsia="en-IE"/>
              </w:rPr>
            </w:pPr>
            <w:r>
              <w:rPr>
                <w:rFonts w:cs="Segoe UI"/>
                <w:sz w:val="20"/>
                <w:lang w:eastAsia="en-IE"/>
              </w:rPr>
              <w:t>Generational renewal: number of young farmers benefiting from setting up with support from the CAP</w:t>
            </w:r>
          </w:p>
        </w:tc>
        <w:tc>
          <w:tcPr>
            <w:tcW w:w="1524" w:type="dxa"/>
            <w:tcBorders>
              <w:top w:val="single" w:sz="6" w:space="0" w:color="8C8C8C"/>
              <w:left w:val="nil"/>
              <w:bottom w:val="single" w:sz="6" w:space="0" w:color="8C8C8C"/>
              <w:right w:val="nil"/>
            </w:tcBorders>
            <w:shd w:val="clear" w:color="auto" w:fill="FAF9F9"/>
            <w:vAlign w:val="center"/>
          </w:tcPr>
          <w:p w14:paraId="621A5222"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26CDDB4A" w14:textId="77777777" w:rsidR="00D933B7" w:rsidRPr="00657FA0" w:rsidRDefault="00D933B7">
            <w:pPr>
              <w:spacing w:after="0" w:line="240" w:lineRule="auto"/>
              <w:jc w:val="center"/>
              <w:textAlignment w:val="baseline"/>
              <w:rPr>
                <w:rFonts w:cs="Segoe UI"/>
                <w:b/>
                <w:bCs/>
                <w:sz w:val="20"/>
                <w:lang w:eastAsia="en-IE"/>
              </w:rPr>
            </w:pPr>
            <w:r>
              <w:rPr>
                <w:b/>
                <w:bCs/>
                <w:sz w:val="20"/>
                <w:lang w:eastAsia="en-IE"/>
              </w:rPr>
              <w:t>83%</w:t>
            </w:r>
          </w:p>
        </w:tc>
        <w:tc>
          <w:tcPr>
            <w:tcW w:w="1488" w:type="dxa"/>
            <w:tcBorders>
              <w:top w:val="single" w:sz="6" w:space="0" w:color="8C8C8C"/>
              <w:left w:val="nil"/>
              <w:bottom w:val="single" w:sz="6" w:space="0" w:color="8C8C8C"/>
              <w:right w:val="nil"/>
            </w:tcBorders>
            <w:shd w:val="clear" w:color="auto" w:fill="FAF9F9"/>
            <w:vAlign w:val="center"/>
          </w:tcPr>
          <w:p w14:paraId="42625FCD"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377 470 in 2029</w:t>
            </w:r>
          </w:p>
        </w:tc>
        <w:tc>
          <w:tcPr>
            <w:tcW w:w="1535" w:type="dxa"/>
            <w:tcBorders>
              <w:top w:val="single" w:sz="6" w:space="0" w:color="8C8C8C"/>
              <w:left w:val="nil"/>
              <w:bottom w:val="single" w:sz="6" w:space="0" w:color="8C8C8C"/>
              <w:right w:val="nil"/>
            </w:tcBorders>
            <w:shd w:val="clear" w:color="auto" w:fill="FAF9F9"/>
            <w:vAlign w:val="center"/>
          </w:tcPr>
          <w:p w14:paraId="530224F9"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311</w:t>
            </w:r>
            <w:r>
              <w:rPr>
                <w:rFonts w:ascii="Calibri" w:hAnsi="Calibri" w:cs="Calibri"/>
                <w:sz w:val="20"/>
                <w:lang w:eastAsia="en-IE"/>
              </w:rPr>
              <w:t> </w:t>
            </w:r>
            <w:r>
              <w:rPr>
                <w:rFonts w:cs="Segoe UI"/>
                <w:sz w:val="20"/>
                <w:lang w:eastAsia="en-IE"/>
              </w:rPr>
              <w:t>563 by 2024 compared to a target of 377 470</w:t>
            </w:r>
          </w:p>
        </w:tc>
        <w:tc>
          <w:tcPr>
            <w:tcW w:w="1588" w:type="dxa"/>
            <w:tcBorders>
              <w:top w:val="single" w:sz="6" w:space="0" w:color="8C8C8C"/>
              <w:left w:val="nil"/>
              <w:bottom w:val="single" w:sz="6" w:space="0" w:color="8C8C8C"/>
              <w:right w:val="nil"/>
            </w:tcBorders>
            <w:shd w:val="clear" w:color="auto" w:fill="FAF9F9"/>
            <w:vAlign w:val="center"/>
          </w:tcPr>
          <w:p w14:paraId="145134B5"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657FA0" w14:paraId="72F87C4D"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181BA08B" w14:textId="77777777" w:rsidR="00D933B7" w:rsidRPr="00657FA0" w:rsidRDefault="00D933B7">
            <w:pPr>
              <w:spacing w:after="0" w:line="240" w:lineRule="auto"/>
              <w:textAlignment w:val="baseline"/>
            </w:pPr>
            <w:r>
              <w:rPr>
                <w:rFonts w:cs="Segoe UI"/>
                <w:sz w:val="20"/>
                <w:lang w:eastAsia="en-IE"/>
              </w:rPr>
              <w:t>Leader coverage: share of rural population covered by local development strategies</w:t>
            </w:r>
          </w:p>
        </w:tc>
        <w:tc>
          <w:tcPr>
            <w:tcW w:w="1524" w:type="dxa"/>
            <w:tcBorders>
              <w:top w:val="single" w:sz="6" w:space="0" w:color="8C8C8C"/>
              <w:left w:val="nil"/>
              <w:bottom w:val="single" w:sz="6" w:space="0" w:color="8C8C8C"/>
              <w:right w:val="nil"/>
            </w:tcBorders>
            <w:shd w:val="clear" w:color="auto" w:fill="FAF9F9"/>
            <w:vAlign w:val="center"/>
          </w:tcPr>
          <w:p w14:paraId="76EAB921"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2022: 62.59%</w:t>
            </w:r>
          </w:p>
        </w:tc>
        <w:tc>
          <w:tcPr>
            <w:tcW w:w="1519" w:type="dxa"/>
            <w:tcBorders>
              <w:top w:val="single" w:sz="6" w:space="0" w:color="8C8C8C"/>
              <w:left w:val="nil"/>
              <w:bottom w:val="single" w:sz="6" w:space="0" w:color="8C8C8C"/>
              <w:right w:val="nil"/>
            </w:tcBorders>
            <w:shd w:val="clear" w:color="auto" w:fill="FAF9F9"/>
            <w:vAlign w:val="center"/>
          </w:tcPr>
          <w:p w14:paraId="25CD0F84" w14:textId="701900C9" w:rsidR="00D933B7" w:rsidRPr="00657FA0" w:rsidRDefault="003101B3">
            <w:pPr>
              <w:spacing w:after="0" w:line="240" w:lineRule="auto"/>
              <w:jc w:val="center"/>
              <w:textAlignment w:val="baseline"/>
              <w:rPr>
                <w:rFonts w:cs="Segoe UI"/>
                <w:b/>
                <w:bCs/>
                <w:sz w:val="20"/>
                <w:lang w:eastAsia="en-IE"/>
              </w:rPr>
            </w:pPr>
            <w:r>
              <w:rPr>
                <w:b/>
                <w:bCs/>
                <w:sz w:val="20"/>
                <w:lang w:eastAsia="en-IE"/>
              </w:rPr>
              <w:t>99</w:t>
            </w:r>
            <w:r w:rsidR="00D933B7">
              <w:rPr>
                <w:b/>
                <w:bCs/>
                <w:sz w:val="20"/>
                <w:lang w:eastAsia="en-IE"/>
              </w:rPr>
              <w:t>%</w:t>
            </w:r>
          </w:p>
        </w:tc>
        <w:tc>
          <w:tcPr>
            <w:tcW w:w="1488" w:type="dxa"/>
            <w:tcBorders>
              <w:top w:val="single" w:sz="6" w:space="0" w:color="8C8C8C"/>
              <w:left w:val="nil"/>
              <w:bottom w:val="single" w:sz="6" w:space="0" w:color="8C8C8C"/>
              <w:right w:val="nil"/>
            </w:tcBorders>
            <w:shd w:val="clear" w:color="auto" w:fill="FAF9F9"/>
            <w:vAlign w:val="center"/>
          </w:tcPr>
          <w:p w14:paraId="46D8FD6A"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66.27% in 2029</w:t>
            </w:r>
          </w:p>
        </w:tc>
        <w:tc>
          <w:tcPr>
            <w:tcW w:w="1535" w:type="dxa"/>
            <w:tcBorders>
              <w:top w:val="single" w:sz="6" w:space="0" w:color="8C8C8C"/>
              <w:left w:val="nil"/>
              <w:bottom w:val="single" w:sz="6" w:space="0" w:color="8C8C8C"/>
              <w:right w:val="nil"/>
            </w:tcBorders>
            <w:shd w:val="clear" w:color="auto" w:fill="FAF9F9"/>
            <w:vAlign w:val="center"/>
          </w:tcPr>
          <w:p w14:paraId="0D7EA9C5"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65.7% in 2024 compared to a target of 66.27%</w:t>
            </w:r>
          </w:p>
        </w:tc>
        <w:tc>
          <w:tcPr>
            <w:tcW w:w="1588" w:type="dxa"/>
            <w:tcBorders>
              <w:top w:val="single" w:sz="6" w:space="0" w:color="8C8C8C"/>
              <w:left w:val="nil"/>
              <w:bottom w:val="single" w:sz="6" w:space="0" w:color="8C8C8C"/>
              <w:right w:val="nil"/>
            </w:tcBorders>
            <w:shd w:val="clear" w:color="auto" w:fill="FAF9F9"/>
            <w:vAlign w:val="center"/>
          </w:tcPr>
          <w:p w14:paraId="4F43B15F"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657FA0" w14:paraId="71C36317"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41C57A4D" w14:textId="77777777" w:rsidR="00D933B7" w:rsidRPr="00657FA0" w:rsidRDefault="00D933B7">
            <w:pPr>
              <w:spacing w:after="0" w:line="240" w:lineRule="auto"/>
              <w:textAlignment w:val="baseline"/>
              <w:rPr>
                <w:rFonts w:cs="Segoe UI"/>
                <w:sz w:val="20"/>
                <w:lang w:eastAsia="en-IE"/>
              </w:rPr>
            </w:pPr>
            <w:r>
              <w:rPr>
                <w:rFonts w:cs="Segoe UI"/>
                <w:sz w:val="20"/>
                <w:lang w:eastAsia="en-IE"/>
              </w:rPr>
              <w:t>Improving animal welfare: share of livestock units covered by supported actions to improve animal welfare</w:t>
            </w:r>
          </w:p>
        </w:tc>
        <w:tc>
          <w:tcPr>
            <w:tcW w:w="1524" w:type="dxa"/>
            <w:tcBorders>
              <w:top w:val="single" w:sz="6" w:space="0" w:color="8C8C8C"/>
              <w:left w:val="nil"/>
              <w:bottom w:val="single" w:sz="6" w:space="0" w:color="8C8C8C"/>
              <w:right w:val="nil"/>
            </w:tcBorders>
            <w:shd w:val="clear" w:color="auto" w:fill="FAF9F9"/>
            <w:vAlign w:val="center"/>
          </w:tcPr>
          <w:p w14:paraId="4FF1BE34"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081AAFC1" w14:textId="77777777" w:rsidR="00D933B7" w:rsidRPr="00657FA0" w:rsidRDefault="00D933B7">
            <w:pPr>
              <w:spacing w:after="0" w:line="240" w:lineRule="auto"/>
              <w:jc w:val="center"/>
              <w:textAlignment w:val="baseline"/>
              <w:rPr>
                <w:b/>
                <w:bCs/>
                <w:sz w:val="20"/>
                <w:lang w:eastAsia="en-IE"/>
              </w:rPr>
            </w:pPr>
            <w:r>
              <w:rPr>
                <w:b/>
                <w:bCs/>
                <w:sz w:val="20"/>
                <w:lang w:eastAsia="en-IE"/>
              </w:rPr>
              <w:t>96%</w:t>
            </w:r>
          </w:p>
        </w:tc>
        <w:tc>
          <w:tcPr>
            <w:tcW w:w="1488" w:type="dxa"/>
            <w:tcBorders>
              <w:top w:val="single" w:sz="6" w:space="0" w:color="8C8C8C"/>
              <w:left w:val="nil"/>
              <w:bottom w:val="single" w:sz="6" w:space="0" w:color="8C8C8C"/>
              <w:right w:val="nil"/>
            </w:tcBorders>
            <w:shd w:val="clear" w:color="auto" w:fill="FAF9F9"/>
            <w:vAlign w:val="center"/>
          </w:tcPr>
          <w:p w14:paraId="02D530F2"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22.69% in 2029</w:t>
            </w:r>
          </w:p>
        </w:tc>
        <w:tc>
          <w:tcPr>
            <w:tcW w:w="1535" w:type="dxa"/>
            <w:tcBorders>
              <w:top w:val="single" w:sz="6" w:space="0" w:color="8C8C8C"/>
              <w:left w:val="nil"/>
              <w:bottom w:val="single" w:sz="6" w:space="0" w:color="8C8C8C"/>
              <w:right w:val="nil"/>
            </w:tcBorders>
            <w:shd w:val="clear" w:color="auto" w:fill="FAF9F9"/>
            <w:vAlign w:val="center"/>
          </w:tcPr>
          <w:p w14:paraId="47C35F5F"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21.7% in 2024 compared to a target of 22.69%</w:t>
            </w:r>
          </w:p>
        </w:tc>
        <w:tc>
          <w:tcPr>
            <w:tcW w:w="1588" w:type="dxa"/>
            <w:tcBorders>
              <w:top w:val="single" w:sz="6" w:space="0" w:color="8C8C8C"/>
              <w:left w:val="nil"/>
              <w:bottom w:val="single" w:sz="6" w:space="0" w:color="8C8C8C"/>
              <w:right w:val="nil"/>
            </w:tcBorders>
            <w:shd w:val="clear" w:color="auto" w:fill="FAF9F9"/>
            <w:vAlign w:val="center"/>
          </w:tcPr>
          <w:p w14:paraId="2D2EA6D7"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657FA0" w14:paraId="0BC5F066" w14:textId="77777777">
        <w:trPr>
          <w:trHeight w:val="300"/>
        </w:trPr>
        <w:tc>
          <w:tcPr>
            <w:tcW w:w="1984" w:type="dxa"/>
            <w:tcBorders>
              <w:top w:val="single" w:sz="6" w:space="0" w:color="8C8C8C"/>
              <w:left w:val="nil"/>
              <w:bottom w:val="single" w:sz="6" w:space="0" w:color="8C8C8C"/>
              <w:right w:val="nil"/>
            </w:tcBorders>
            <w:shd w:val="clear" w:color="auto" w:fill="FAF9F9"/>
            <w:vAlign w:val="center"/>
          </w:tcPr>
          <w:p w14:paraId="6FBD5327" w14:textId="77777777" w:rsidR="00D933B7" w:rsidRPr="00657FA0" w:rsidRDefault="00D933B7">
            <w:pPr>
              <w:spacing w:after="0" w:line="240" w:lineRule="auto"/>
              <w:textAlignment w:val="baseline"/>
              <w:rPr>
                <w:rFonts w:cs="Segoe UI"/>
                <w:sz w:val="20"/>
                <w:lang w:eastAsia="en-IE"/>
              </w:rPr>
            </w:pPr>
            <w:r>
              <w:rPr>
                <w:rFonts w:cs="Segoe UI"/>
                <w:sz w:val="20"/>
                <w:lang w:eastAsia="en-IE"/>
              </w:rPr>
              <w:t xml:space="preserve">Enhancing performance through knowledge and innovation: number of persons benefiting from advice, training, knowledge exchange or participating in European Innovation Partnership operational groups supported by the CAP </w:t>
            </w:r>
          </w:p>
        </w:tc>
        <w:tc>
          <w:tcPr>
            <w:tcW w:w="1524" w:type="dxa"/>
            <w:tcBorders>
              <w:top w:val="single" w:sz="6" w:space="0" w:color="8C8C8C"/>
              <w:left w:val="nil"/>
              <w:bottom w:val="single" w:sz="6" w:space="0" w:color="8C8C8C"/>
              <w:right w:val="nil"/>
            </w:tcBorders>
            <w:shd w:val="clear" w:color="auto" w:fill="FAF9F9"/>
            <w:vAlign w:val="center"/>
          </w:tcPr>
          <w:p w14:paraId="4D2BEB4A"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vAlign w:val="center"/>
          </w:tcPr>
          <w:p w14:paraId="28EE53EB" w14:textId="77777777" w:rsidR="00D933B7" w:rsidRPr="00657FA0" w:rsidRDefault="00D933B7">
            <w:pPr>
              <w:spacing w:after="0" w:line="240" w:lineRule="auto"/>
              <w:jc w:val="center"/>
              <w:textAlignment w:val="baseline"/>
              <w:rPr>
                <w:b/>
                <w:bCs/>
                <w:sz w:val="20"/>
                <w:lang w:eastAsia="en-IE"/>
              </w:rPr>
            </w:pPr>
            <w:r>
              <w:rPr>
                <w:b/>
                <w:bCs/>
                <w:sz w:val="20"/>
                <w:lang w:eastAsia="en-IE"/>
              </w:rPr>
              <w:t>32%</w:t>
            </w:r>
          </w:p>
        </w:tc>
        <w:tc>
          <w:tcPr>
            <w:tcW w:w="1488" w:type="dxa"/>
            <w:tcBorders>
              <w:top w:val="single" w:sz="6" w:space="0" w:color="8C8C8C"/>
              <w:left w:val="nil"/>
              <w:bottom w:val="single" w:sz="6" w:space="0" w:color="8C8C8C"/>
              <w:right w:val="nil"/>
            </w:tcBorders>
            <w:shd w:val="clear" w:color="auto" w:fill="FAF9F9"/>
            <w:vAlign w:val="center"/>
          </w:tcPr>
          <w:p w14:paraId="5A1636A3"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6.6</w:t>
            </w:r>
            <w:r>
              <w:rPr>
                <w:rFonts w:ascii="Calibri" w:hAnsi="Calibri" w:cs="Calibri"/>
                <w:sz w:val="20"/>
                <w:lang w:eastAsia="en-IE"/>
              </w:rPr>
              <w:t> </w:t>
            </w:r>
            <w:r>
              <w:rPr>
                <w:rFonts w:cs="Segoe UI"/>
                <w:sz w:val="20"/>
                <w:lang w:eastAsia="en-IE"/>
              </w:rPr>
              <w:t>million in 2029</w:t>
            </w:r>
          </w:p>
        </w:tc>
        <w:tc>
          <w:tcPr>
            <w:tcW w:w="1535" w:type="dxa"/>
            <w:tcBorders>
              <w:top w:val="single" w:sz="6" w:space="0" w:color="8C8C8C"/>
              <w:left w:val="nil"/>
              <w:bottom w:val="single" w:sz="6" w:space="0" w:color="8C8C8C"/>
              <w:right w:val="nil"/>
            </w:tcBorders>
            <w:shd w:val="clear" w:color="auto" w:fill="FAF9F9"/>
            <w:vAlign w:val="center"/>
          </w:tcPr>
          <w:p w14:paraId="213AE402"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2.1</w:t>
            </w:r>
            <w:r>
              <w:rPr>
                <w:rFonts w:ascii="Calibri" w:hAnsi="Calibri" w:cs="Calibri"/>
                <w:sz w:val="20"/>
                <w:lang w:eastAsia="en-IE"/>
              </w:rPr>
              <w:t> </w:t>
            </w:r>
            <w:r>
              <w:rPr>
                <w:rFonts w:cs="Segoe UI"/>
                <w:sz w:val="20"/>
                <w:lang w:eastAsia="en-IE"/>
              </w:rPr>
              <w:t>million by 2024 compared to a target of 6.6</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vAlign w:val="center"/>
          </w:tcPr>
          <w:p w14:paraId="6B49DD91" w14:textId="77777777" w:rsidR="00D933B7" w:rsidRPr="00657FA0"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43A4421C" w14:textId="77777777" w:rsidR="00D933B7" w:rsidRPr="00657FA0" w:rsidRDefault="00D933B7" w:rsidP="00D933B7">
      <w:pPr>
        <w:rPr>
          <w:lang w:eastAsia="en-GB"/>
        </w:rPr>
      </w:pPr>
    </w:p>
    <w:p w14:paraId="0F8909D6" w14:textId="77777777" w:rsidR="00D933B7" w:rsidRPr="00657FA0" w:rsidRDefault="00D933B7" w:rsidP="00D933B7">
      <w:pPr>
        <w:tabs>
          <w:tab w:val="left" w:pos="1410"/>
        </w:tabs>
        <w:rPr>
          <w:lang w:eastAsia="en-GB"/>
        </w:rPr>
      </w:pPr>
      <w:r>
        <w:rPr>
          <w:lang w:eastAsia="en-GB"/>
        </w:rPr>
        <w:tab/>
      </w:r>
    </w:p>
    <w:p w14:paraId="174B0C2B" w14:textId="77777777" w:rsidR="00D933B7" w:rsidRPr="00657FA0"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351E94A7" w14:textId="77777777" w:rsidR="00D933B7" w:rsidRPr="00657FA0"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7139ABFF" w14:textId="77777777" w:rsidR="00D933B7" w:rsidRPr="00657FA0" w:rsidRDefault="00D933B7" w:rsidP="00D933B7">
      <w:pPr>
        <w:rPr>
          <w:rFonts w:eastAsia="Aptos" w:cs="Aptos"/>
        </w:rPr>
      </w:pPr>
      <w:r>
        <w:rPr>
          <w:rFonts w:eastAsia="Aptos" w:cs="Aptos"/>
        </w:rPr>
        <w:t>On 19</w:t>
      </w:r>
      <w:r>
        <w:rPr>
          <w:rFonts w:ascii="Calibri" w:eastAsia="Aptos" w:hAnsi="Calibri" w:cs="Calibri"/>
        </w:rPr>
        <w:t> </w:t>
      </w:r>
      <w:r>
        <w:rPr>
          <w:rFonts w:eastAsia="Aptos" w:cs="Aptos"/>
        </w:rPr>
        <w:t>February 2025, the European Commission adopted the Commission communication ‘</w:t>
      </w:r>
      <w:hyperlink r:id="rId347" w:history="1">
        <w:r>
          <w:rPr>
            <w:rStyle w:val="Hyperlink"/>
            <w:rFonts w:eastAsia="Aptos" w:cs="Aptos"/>
          </w:rPr>
          <w:t>A vision for agriculture and food</w:t>
        </w:r>
      </w:hyperlink>
      <w:r>
        <w:rPr>
          <w:rFonts w:eastAsia="Aptos" w:cs="Aptos"/>
        </w:rPr>
        <w:t xml:space="preserve">’. This communication presents a roadmap to guide EU action towards achieving an attractive, competitive, resilient, future-oriented and fair agri-food system for current and future generations of farmers and agri-food operators. Aligned with the </w:t>
      </w:r>
      <w:hyperlink r:id="rId348">
        <w:r>
          <w:rPr>
            <w:rStyle w:val="Hyperlink"/>
          </w:rPr>
          <w:t>EU competitiveness compass</w:t>
        </w:r>
      </w:hyperlink>
      <w:r>
        <w:rPr>
          <w:rFonts w:eastAsia="Aptos" w:cs="Aptos"/>
        </w:rPr>
        <w:t>, the vision calls for a reduction in unnecessary red tape to enhance competitiveness. Farmers across the EU face several challenges due to excessive administrative obligations that often fail to reflect the realities on the ground. This regulatory burden slows down farm operations, drains resources, discourages innovation and investment and leads to a low level of acceptance of requirements by farmers.</w:t>
      </w:r>
    </w:p>
    <w:p w14:paraId="4C8853F7" w14:textId="77777777" w:rsidR="00D933B7" w:rsidRPr="00657FA0" w:rsidRDefault="00D933B7" w:rsidP="00D933B7">
      <w:pPr>
        <w:rPr>
          <w:rFonts w:eastAsia="Aptos" w:cs="Aptos"/>
        </w:rPr>
      </w:pPr>
      <w:r>
        <w:rPr>
          <w:rFonts w:eastAsia="Aptos" w:cs="Aptos"/>
        </w:rPr>
        <w:t xml:space="preserve">The legislative amendments to the CAP that were adopted in December 2025 tackle these challenges, targeting the administrative burden, streamlining on-farm controls and fostering their replacement by technology based on monitoring implementation, crisis response and investment needs. They include the on-farm simplification of requirements; better recognition of diverse farming practices, such as organic farming; streamlined support for small and medium-sized farms through simplified payments; and action to boost competitiveness, including enhanced access to financial tools. The Commission also published </w:t>
      </w:r>
      <w:hyperlink r:id="rId349">
        <w:r>
          <w:rPr>
            <w:rStyle w:val="Hyperlink"/>
          </w:rPr>
          <w:t>a roadmap</w:t>
        </w:r>
      </w:hyperlink>
      <w:r>
        <w:rPr>
          <w:rFonts w:eastAsia="Aptos" w:cs="Aptos"/>
        </w:rPr>
        <w:t xml:space="preserve"> for further simplification action, which set out the planned initiatives, the tools and an indicative timeline required to deliver further improvements on the CAP’s secondary legislation and on areas outside of agriculture impacting farmers.</w:t>
      </w:r>
    </w:p>
    <w:p w14:paraId="250A0E2A" w14:textId="77777777" w:rsidR="00D933B7" w:rsidRPr="00657FA0" w:rsidRDefault="00D933B7" w:rsidP="00D933B7">
      <w:pPr>
        <w:rPr>
          <w:rFonts w:eastAsia="Aptos" w:cs="Aptos"/>
        </w:rPr>
      </w:pPr>
      <w:r>
        <w:rPr>
          <w:rFonts w:eastAsia="Aptos" w:cs="Aptos"/>
        </w:rPr>
        <w:t xml:space="preserve">The Commission adopted a </w:t>
      </w:r>
      <w:hyperlink r:id="rId350" w:history="1">
        <w:r>
          <w:rPr>
            <w:rStyle w:val="Hyperlink"/>
            <w:rFonts w:eastAsia="Aptos" w:cs="Aptos"/>
          </w:rPr>
          <w:t>proposal for the amendment of the organic basic act</w:t>
        </w:r>
      </w:hyperlink>
      <w:r>
        <w:rPr>
          <w:rFonts w:eastAsia="Aptos" w:cs="Aptos"/>
        </w:rPr>
        <w:t xml:space="preserve"> on 16</w:t>
      </w:r>
      <w:r>
        <w:rPr>
          <w:rFonts w:ascii="Calibri" w:eastAsia="Aptos" w:hAnsi="Calibri" w:cs="Calibri"/>
        </w:rPr>
        <w:t> </w:t>
      </w:r>
      <w:r>
        <w:rPr>
          <w:rFonts w:eastAsia="Aptos" w:cs="Aptos"/>
        </w:rPr>
        <w:t>December 2025. It aims to simplify certain rules of the basic act to enhance the competitiveness of the organic sector, while upholding its high standards. As part of the comprehensive approach to burden reduction for farmers, operators and public authorities, the Commission presented a roadmap for further action aimed at reviewing additional elements of the organic legal framework, in particular the organic secondary legislation.</w:t>
      </w:r>
    </w:p>
    <w:p w14:paraId="0DCE1629" w14:textId="77777777" w:rsidR="00D933B7" w:rsidRPr="00657FA0" w:rsidRDefault="00D933B7" w:rsidP="00D933B7">
      <w:pPr>
        <w:rPr>
          <w:rFonts w:eastAsia="Aptos" w:cs="Aptos"/>
        </w:rPr>
      </w:pPr>
      <w:r>
        <w:rPr>
          <w:rFonts w:eastAsia="Aptos" w:cs="Aptos"/>
        </w:rPr>
        <w:t>The EU–Mercosur Agreement is part of a broader strategy to diversify markets and impact sources in times when we can rely less on our traditional agri-food partners. Farmers’ interests remain central to the EU’s approach.</w:t>
      </w:r>
    </w:p>
    <w:p w14:paraId="3634DF83" w14:textId="77777777" w:rsidR="00D933B7" w:rsidRPr="00657FA0" w:rsidRDefault="00D933B7" w:rsidP="00D933B7">
      <w:pPr>
        <w:rPr>
          <w:b/>
          <w:bCs/>
          <w:lang w:eastAsia="en-GB"/>
        </w:rPr>
      </w:pPr>
      <w:r>
        <w:rPr>
          <w:b/>
          <w:bCs/>
          <w:lang w:eastAsia="en-GB"/>
        </w:rPr>
        <w:t>Performance results in 2025 (2024 production year) – preliminary analysis</w:t>
      </w:r>
    </w:p>
    <w:p w14:paraId="256F7C68" w14:textId="77777777" w:rsidR="00D933B7" w:rsidRPr="00657FA0" w:rsidRDefault="00D933B7" w:rsidP="00D933B7">
      <w:pPr>
        <w:rPr>
          <w:lang w:eastAsia="en-GB"/>
        </w:rPr>
      </w:pPr>
      <w:r>
        <w:rPr>
          <w:lang w:eastAsia="en-GB"/>
        </w:rPr>
        <w:t>The CAP strategic plans cover the period between 1</w:t>
      </w:r>
      <w:r>
        <w:rPr>
          <w:rFonts w:ascii="Calibri" w:hAnsi="Calibri" w:cs="Calibri"/>
          <w:lang w:eastAsia="en-GB"/>
        </w:rPr>
        <w:t> </w:t>
      </w:r>
      <w:r>
        <w:rPr>
          <w:lang w:eastAsia="en-GB"/>
        </w:rPr>
        <w:t>January 2023 and 31</w:t>
      </w:r>
      <w:r>
        <w:rPr>
          <w:rFonts w:ascii="Calibri" w:hAnsi="Calibri" w:cs="Calibri"/>
          <w:lang w:eastAsia="en-GB"/>
        </w:rPr>
        <w:t> </w:t>
      </w:r>
      <w:r>
        <w:rPr>
          <w:lang w:eastAsia="en-GB"/>
        </w:rPr>
        <w:t>December 2027. Member States submit their annual performance reports covering the implementation of their respective CAP strategic plans during the previous financial year, and in so doing report their progress in achieving the goals of the set indicators. This report concerns the implementation of CAP strategic plans in the financial year that ran from 16</w:t>
      </w:r>
      <w:r>
        <w:rPr>
          <w:rFonts w:ascii="Calibri" w:hAnsi="Calibri" w:cs="Calibri"/>
          <w:lang w:eastAsia="en-GB"/>
        </w:rPr>
        <w:t> </w:t>
      </w:r>
      <w:r>
        <w:rPr>
          <w:lang w:eastAsia="en-GB"/>
        </w:rPr>
        <w:t>October 2024 to 15</w:t>
      </w:r>
      <w:r>
        <w:rPr>
          <w:rFonts w:ascii="Calibri" w:hAnsi="Calibri" w:cs="Calibri"/>
          <w:lang w:eastAsia="en-GB"/>
        </w:rPr>
        <w:t> </w:t>
      </w:r>
      <w:r>
        <w:rPr>
          <w:lang w:eastAsia="en-GB"/>
        </w:rPr>
        <w:t xml:space="preserve">October 2025, covering the 2024 production year. Please note that the indicator values presented here show the EU values and that they are still </w:t>
      </w:r>
      <w:r>
        <w:rPr>
          <w:b/>
          <w:bCs/>
          <w:lang w:eastAsia="en-GB"/>
        </w:rPr>
        <w:t>preliminary</w:t>
      </w:r>
      <w:r>
        <w:rPr>
          <w:lang w:eastAsia="en-GB"/>
        </w:rPr>
        <w:t>.</w:t>
      </w:r>
    </w:p>
    <w:p w14:paraId="41047720" w14:textId="77777777" w:rsidR="00D933B7" w:rsidRPr="00657FA0" w:rsidRDefault="00D933B7" w:rsidP="00D933B7">
      <w:pPr>
        <w:rPr>
          <w:b/>
          <w:bCs/>
          <w:lang w:eastAsia="en-GB"/>
        </w:rPr>
      </w:pPr>
      <w:r>
        <w:rPr>
          <w:b/>
          <w:bCs/>
          <w:lang w:eastAsia="en-GB"/>
        </w:rPr>
        <w:t>Economic sustainability</w:t>
      </w:r>
    </w:p>
    <w:p w14:paraId="635ADC31" w14:textId="77777777" w:rsidR="00D933B7" w:rsidRPr="00657FA0" w:rsidRDefault="00D933B7" w:rsidP="00D933B7">
      <w:pPr>
        <w:rPr>
          <w:lang w:eastAsia="en-GB"/>
        </w:rPr>
      </w:pPr>
      <w:r>
        <w:rPr>
          <w:lang w:eastAsia="en-GB"/>
        </w:rPr>
        <w:t>The CAP plans support the economic sustainability of the agriculture sector in many ways. Member States have programmed interventions to provide income support to farmers, with specific attention being paid to small farms, farms in specific areas where farming is less profitable (e.g. mountain areas) and farms that are active in specific sectors facing difficulties. To improve viability in the event of significant production or income losses, some Member States have programmed risk management schemes to help farms cover risks that are inherent to agriculture. Similarly, interventions have been programmed to support investment and to improve the position of farmers in the value chain by supporting cooperation between farmers.</w:t>
      </w:r>
    </w:p>
    <w:p w14:paraId="2FBE2E46" w14:textId="77777777" w:rsidR="00D933B7" w:rsidRPr="00657FA0" w:rsidRDefault="00D933B7" w:rsidP="00D933B7">
      <w:pPr>
        <w:rPr>
          <w:lang w:eastAsia="en-GB"/>
        </w:rPr>
      </w:pPr>
      <w:r>
        <w:rPr>
          <w:lang w:eastAsia="en-GB"/>
        </w:rPr>
        <w:t>Overall, the interventions supporting economic sustainability are being implemented according to plan. Income support interventions have been part of the CAP for a long time, and their continuation in the CAP plans was rather straightforward for the Member States. 91% of the agricultural land in the EU is covered by income support interventions.</w:t>
      </w:r>
    </w:p>
    <w:p w14:paraId="2E02118B" w14:textId="77777777" w:rsidR="00D933B7" w:rsidRPr="00657FA0" w:rsidRDefault="00D933B7" w:rsidP="00D933B7">
      <w:pPr>
        <w:rPr>
          <w:lang w:eastAsia="en-GB"/>
        </w:rPr>
      </w:pPr>
      <w:r>
        <w:rPr>
          <w:lang w:eastAsia="en-GB"/>
        </w:rPr>
        <w:t>However, some parts of the CAP plans are implemented less successfully. This concerns, in particular, interventions in the area of risk management, and to a lesser extent interventions that target farm modernisation. As for interventions in other areas, the simultaneous implementation of the rural development plans (under the previous period, running until 2025) had an impact on the implementation of interventions under CAP plans. Regarding farm modernisation, implementation has picked up compared to last year, but it is still modest compared to what was planned. This can partly be explained by the difficult economic situation in many Member States, which has led to higher interest rates and high inflation, thus delaying the decision to invest in new assets. It is expected that the uptake of this measure will gather pace in the coming year and that Member States will reach their targets, while also benefiting from the flexibilities introduced in the simplification package (e.g. the use of simplified cost options).</w:t>
      </w:r>
    </w:p>
    <w:p w14:paraId="2067BA5E" w14:textId="77777777" w:rsidR="00D933B7" w:rsidRPr="00657FA0" w:rsidRDefault="00D933B7" w:rsidP="00D933B7">
      <w:pPr>
        <w:rPr>
          <w:b/>
          <w:bCs/>
          <w:lang w:eastAsia="en-GB"/>
        </w:rPr>
      </w:pPr>
      <w:r>
        <w:rPr>
          <w:b/>
          <w:bCs/>
          <w:lang w:eastAsia="en-GB"/>
        </w:rPr>
        <w:t>Climate and environmental sustainability</w:t>
      </w:r>
    </w:p>
    <w:p w14:paraId="46657CD1" w14:textId="77777777" w:rsidR="00D933B7" w:rsidRPr="00657FA0" w:rsidRDefault="00D933B7" w:rsidP="00D933B7">
      <w:pPr>
        <w:rPr>
          <w:lang w:eastAsia="en-GB"/>
        </w:rPr>
      </w:pPr>
      <w:r>
        <w:rPr>
          <w:lang w:eastAsia="en-GB"/>
        </w:rPr>
        <w:t>Member States have programmed interventions to provide support to farmers and other beneficiaries, contributing to European climate action (mitigation and adaptation to climatic changes), protecting natural resources and improving biodiversity in agricultural areas. The combination of compulsory requirements (conditionality) and support for voluntary initiatives (e.g. area-related schemes, green and non-productive investments, innovation, knowledge exchange and cooperation) aims at enhancing the uptake of farming practices that benefit the climate, natural resources and biodiversity.</w:t>
      </w:r>
    </w:p>
    <w:p w14:paraId="3E724182" w14:textId="77777777" w:rsidR="00D933B7" w:rsidRPr="00657FA0" w:rsidRDefault="00D933B7" w:rsidP="00D933B7">
      <w:pPr>
        <w:rPr>
          <w:lang w:eastAsia="en-GB"/>
        </w:rPr>
      </w:pPr>
      <w:r>
        <w:rPr>
          <w:lang w:eastAsia="en-GB"/>
        </w:rPr>
        <w:t>The interventions supporting climate and environmental sustainability are being implemented according to plan. Preliminary data from Member States for the 2025 financial year show diverse, but overall good, progress in meeting the annual milestones in the plans for most environmental and climate-related result indicators, with a further increase in utilised agricultural area covered by farming practices contributing to the various objectives. As examples, measures to enhance carbon sequestration and storage in soils and biomass have been carried out on 38% of the EU’s agricultural area. Further progress has been achieved towards protecting and improving soils, with 53% of the EU’s agricultural area covered by relevant practices. More sustainable use of pesticides was implemented, with relevant practices covering 32% of the EU’s total agricultural area. Likewise, commitments on sustainable nutrient management were carried out on 16% of the EU’s agricultural area.</w:t>
      </w:r>
    </w:p>
    <w:p w14:paraId="4047DB10" w14:textId="77777777" w:rsidR="00D933B7" w:rsidRPr="00657FA0" w:rsidRDefault="00D933B7" w:rsidP="00D933B7">
      <w:pPr>
        <w:rPr>
          <w:lang w:eastAsia="en-GB"/>
        </w:rPr>
      </w:pPr>
      <w:r>
        <w:rPr>
          <w:lang w:eastAsia="en-GB"/>
        </w:rPr>
        <w:t>However, although interventions for the development of organic agriculture and the preservation of habitats and species remain slightly below the average planned targets, progress compared to the previous year is noted (with 7% and 25% of the related area covered by support, respectively).</w:t>
      </w:r>
    </w:p>
    <w:p w14:paraId="1FABCF8E" w14:textId="77777777" w:rsidR="00D933B7" w:rsidRPr="00657FA0" w:rsidRDefault="00D933B7" w:rsidP="00D933B7">
      <w:pPr>
        <w:rPr>
          <w:lang w:eastAsia="en-GB"/>
        </w:rPr>
      </w:pPr>
      <w:r>
        <w:rPr>
          <w:lang w:eastAsia="en-GB"/>
        </w:rPr>
        <w:t>With regard to non-productive investment relating to natural resources and biodiversity, the planned targets have been exceeded. By contrast, investment in renewable energy from agriculture and forestry is still lagging behind set targets. For several interventions under rural development, many Member States were still finalising the implementation of equivalent initiatives within the former rural development programmes for the 2014-2022 period, delaying the implementation of the respective interventions under the CAP strategic plans. This mainly concerns forestry initiatives such as investment in restoring wooded areas and afforestation.</w:t>
      </w:r>
    </w:p>
    <w:p w14:paraId="1D462CCA" w14:textId="77777777" w:rsidR="00D933B7" w:rsidRPr="00657FA0" w:rsidRDefault="00D933B7" w:rsidP="00D933B7">
      <w:pPr>
        <w:rPr>
          <w:b/>
          <w:bCs/>
          <w:lang w:eastAsia="en-GB"/>
        </w:rPr>
      </w:pPr>
      <w:r>
        <w:rPr>
          <w:b/>
          <w:bCs/>
          <w:lang w:eastAsia="en-GB"/>
        </w:rPr>
        <w:t>Social sustainability</w:t>
      </w:r>
    </w:p>
    <w:p w14:paraId="28310FAF" w14:textId="77777777" w:rsidR="00D933B7" w:rsidRPr="00657FA0" w:rsidRDefault="00D933B7" w:rsidP="00D933B7">
      <w:pPr>
        <w:rPr>
          <w:lang w:eastAsia="en-GB"/>
        </w:rPr>
      </w:pPr>
      <w:r>
        <w:rPr>
          <w:lang w:eastAsia="en-GB"/>
        </w:rPr>
        <w:t>The social sustainability of the CAP extends from supporting generational renewal to promoting social inclusion and smart villages. It also covers the Leader (liaison entre actions de développement de l'économie rurale</w:t>
      </w:r>
      <w:r>
        <w:rPr>
          <w:rFonts w:ascii="Calibri" w:hAnsi="Calibri" w:cs="Calibri"/>
          <w:lang w:eastAsia="en-GB"/>
        </w:rPr>
        <w:t> </w:t>
      </w:r>
      <w:r>
        <w:rPr>
          <w:lang w:eastAsia="en-GB"/>
        </w:rPr>
        <w:t>– links between activities for the development of rural economy) initiative.</w:t>
      </w:r>
    </w:p>
    <w:p w14:paraId="7D337F4B" w14:textId="77777777" w:rsidR="00D933B7" w:rsidRPr="00657FA0" w:rsidRDefault="00D933B7" w:rsidP="00D933B7">
      <w:pPr>
        <w:rPr>
          <w:lang w:eastAsia="en-GB"/>
        </w:rPr>
      </w:pPr>
      <w:r>
        <w:rPr>
          <w:lang w:eastAsia="en-GB"/>
        </w:rPr>
        <w:t>In terms of installation aid for young farmers, significant progress has been made, exceeding expectations. The number of young farmers who received support in 2025 was higher than planned, reaching 311</w:t>
      </w:r>
      <w:r>
        <w:rPr>
          <w:rFonts w:ascii="Calibri" w:hAnsi="Calibri" w:cs="Calibri"/>
          <w:lang w:eastAsia="en-GB"/>
        </w:rPr>
        <w:t> </w:t>
      </w:r>
      <w:r>
        <w:rPr>
          <w:lang w:eastAsia="en-GB"/>
        </w:rPr>
        <w:t>000 beneficiaries in 2025, 45% of the total value for the entire programming period. 70% of the final target (supporting 448</w:t>
      </w:r>
      <w:r>
        <w:rPr>
          <w:rFonts w:ascii="Calibri" w:hAnsi="Calibri" w:cs="Calibri"/>
          <w:lang w:eastAsia="en-GB"/>
        </w:rPr>
        <w:t> </w:t>
      </w:r>
      <w:r>
        <w:rPr>
          <w:lang w:eastAsia="en-GB"/>
        </w:rPr>
        <w:t>000 young farmers) has already been reached. Support for growth and jobs in rural areas also saw strong progress, with over 270</w:t>
      </w:r>
      <w:r>
        <w:rPr>
          <w:rFonts w:ascii="Calibri" w:hAnsi="Calibri" w:cs="Calibri"/>
          <w:lang w:eastAsia="en-GB"/>
        </w:rPr>
        <w:t> </w:t>
      </w:r>
      <w:r>
        <w:rPr>
          <w:lang w:eastAsia="en-GB"/>
        </w:rPr>
        <w:t>000 jobs created in 2025, overshooting what was initially planned by 6%.</w:t>
      </w:r>
    </w:p>
    <w:p w14:paraId="3BA74E77" w14:textId="77777777" w:rsidR="00D933B7" w:rsidRPr="00657FA0" w:rsidRDefault="00D933B7" w:rsidP="00D933B7">
      <w:pPr>
        <w:rPr>
          <w:lang w:eastAsia="en-GB"/>
        </w:rPr>
      </w:pPr>
      <w:r>
        <w:rPr>
          <w:lang w:eastAsia="en-GB"/>
        </w:rPr>
        <w:t>The implementation of Leader was also well on track, with a growing coverage rate, slightly above the planned value and showing steady progress from 2024.</w:t>
      </w:r>
    </w:p>
    <w:p w14:paraId="1C7A0C91" w14:textId="77777777" w:rsidR="00D933B7" w:rsidRPr="00657FA0" w:rsidRDefault="00D933B7" w:rsidP="00D933B7">
      <w:pPr>
        <w:rPr>
          <w:lang w:eastAsia="en-GB"/>
        </w:rPr>
      </w:pPr>
      <w:r>
        <w:rPr>
          <w:lang w:eastAsia="en-GB"/>
        </w:rPr>
        <w:t>The share of the rural population benefiting from improved access to services and infrastructure (connecting rural Europe) demonstrated a strong upward trend, advancing from below the planned result in 2024 to slightly exceeding the value in 2025 by reaching a coverage rate of more than 16%.</w:t>
      </w:r>
    </w:p>
    <w:p w14:paraId="1140C848" w14:textId="77777777" w:rsidR="00D933B7" w:rsidRPr="00657FA0" w:rsidRDefault="00D933B7" w:rsidP="00D933B7">
      <w:pPr>
        <w:rPr>
          <w:lang w:eastAsia="en-GB"/>
        </w:rPr>
      </w:pPr>
      <w:r>
        <w:rPr>
          <w:lang w:eastAsia="en-GB"/>
        </w:rPr>
        <w:t>Similarly to other forms of economic or environmental investment, the implementation of these interventions in 2025 has been affected by the closure of 2014-2020 measures for rural development plans and various external circumstances, such as the current economic context (high inflation, supply delays, stagnating economic growth and limited access to external financing). This is still leading to delays, in particular in the implementation of rural development investment.</w:t>
      </w:r>
    </w:p>
    <w:p w14:paraId="7D502F12" w14:textId="77777777" w:rsidR="00D933B7" w:rsidRPr="00657FA0" w:rsidRDefault="00D933B7" w:rsidP="00D933B7">
      <w:pPr>
        <w:rPr>
          <w:lang w:eastAsia="en-GB"/>
        </w:rPr>
      </w:pPr>
      <w:r>
        <w:rPr>
          <w:lang w:eastAsia="en-GB"/>
        </w:rPr>
        <w:t>For measures relating to animal health and welfare, both the reduction in antimicrobial use and the support for improved welfare reached the planned values, with steady progress over the programming period.</w:t>
      </w:r>
    </w:p>
    <w:p w14:paraId="082AB93B" w14:textId="77777777" w:rsidR="00D933B7" w:rsidRPr="00657FA0"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6A10D14A" w14:textId="77777777" w:rsidR="00D933B7" w:rsidRPr="00657FA0"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223A0151" w14:textId="77777777" w:rsidR="00D933B7" w:rsidRPr="00657FA0" w:rsidRDefault="00D933B7" w:rsidP="00F72C99">
      <w:pPr>
        <w:pStyle w:val="Heading2"/>
        <w:rPr>
          <w:rFonts w:eastAsiaTheme="majorEastAsia"/>
          <w:lang w:eastAsia="en-GB"/>
        </w:rPr>
      </w:pPr>
      <w:r>
        <w:rPr>
          <w:rFonts w:eastAsiaTheme="majorEastAsia"/>
          <w:lang w:eastAsia="en-GB"/>
        </w:rPr>
        <w:t>Contribution to horizontal priorities</w:t>
      </w:r>
    </w:p>
    <w:p w14:paraId="26513673" w14:textId="77777777" w:rsidR="00D933B7" w:rsidRPr="00657FA0"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43"/>
        <w:gridCol w:w="896"/>
        <w:gridCol w:w="897"/>
        <w:gridCol w:w="796"/>
        <w:gridCol w:w="788"/>
        <w:gridCol w:w="799"/>
        <w:gridCol w:w="944"/>
        <w:gridCol w:w="1006"/>
        <w:gridCol w:w="900"/>
        <w:gridCol w:w="1070"/>
      </w:tblGrid>
      <w:tr w:rsidR="00D933B7" w:rsidRPr="00657FA0" w14:paraId="043D88AF" w14:textId="77777777">
        <w:trPr>
          <w:trHeight w:val="300"/>
        </w:trPr>
        <w:tc>
          <w:tcPr>
            <w:tcW w:w="1543" w:type="dxa"/>
            <w:tcBorders>
              <w:top w:val="single" w:sz="6" w:space="0" w:color="8C8C8C"/>
              <w:left w:val="nil"/>
              <w:bottom w:val="nil"/>
              <w:right w:val="nil"/>
            </w:tcBorders>
            <w:shd w:val="clear" w:color="auto" w:fill="F2F2F2" w:themeFill="background1" w:themeFillShade="F2"/>
            <w:vAlign w:val="center"/>
            <w:hideMark/>
          </w:tcPr>
          <w:p w14:paraId="14A2B232"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176"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409AE887"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1950" w:type="dxa"/>
            <w:gridSpan w:val="2"/>
            <w:tcBorders>
              <w:top w:val="single" w:sz="6" w:space="0" w:color="8C8C8C"/>
              <w:left w:val="single" w:sz="4" w:space="0" w:color="auto"/>
              <w:bottom w:val="nil"/>
              <w:right w:val="nil"/>
            </w:tcBorders>
            <w:shd w:val="clear" w:color="auto" w:fill="F2F2F2" w:themeFill="background1" w:themeFillShade="F2"/>
            <w:vAlign w:val="center"/>
          </w:tcPr>
          <w:p w14:paraId="11D75E02"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970"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0E3E39D6"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657FA0" w14:paraId="6DD660AC" w14:textId="77777777">
        <w:trPr>
          <w:trHeight w:val="300"/>
        </w:trPr>
        <w:tc>
          <w:tcPr>
            <w:tcW w:w="1543" w:type="dxa"/>
            <w:tcBorders>
              <w:top w:val="nil"/>
              <w:left w:val="nil"/>
              <w:bottom w:val="single" w:sz="6" w:space="0" w:color="8C8C8C"/>
              <w:right w:val="nil"/>
            </w:tcBorders>
            <w:shd w:val="clear" w:color="auto" w:fill="F2F2F2" w:themeFill="background1" w:themeFillShade="F2"/>
            <w:vAlign w:val="center"/>
            <w:hideMark/>
          </w:tcPr>
          <w:p w14:paraId="47B14F0E"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896" w:type="dxa"/>
            <w:tcBorders>
              <w:top w:val="nil"/>
              <w:left w:val="nil"/>
              <w:bottom w:val="single" w:sz="6" w:space="0" w:color="8C8C8C"/>
              <w:right w:val="nil"/>
            </w:tcBorders>
            <w:shd w:val="clear" w:color="auto" w:fill="F2F2F2" w:themeFill="background1" w:themeFillShade="F2"/>
            <w:vAlign w:val="center"/>
            <w:hideMark/>
          </w:tcPr>
          <w:p w14:paraId="7832AFBD"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897" w:type="dxa"/>
            <w:tcBorders>
              <w:top w:val="nil"/>
              <w:left w:val="nil"/>
              <w:bottom w:val="single" w:sz="6" w:space="0" w:color="8C8C8C"/>
              <w:right w:val="nil"/>
            </w:tcBorders>
            <w:shd w:val="clear" w:color="auto" w:fill="F2F2F2" w:themeFill="background1" w:themeFillShade="F2"/>
            <w:vAlign w:val="center"/>
            <w:hideMark/>
          </w:tcPr>
          <w:p w14:paraId="4B8CD5D4"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796" w:type="dxa"/>
            <w:tcBorders>
              <w:top w:val="nil"/>
              <w:left w:val="nil"/>
              <w:bottom w:val="single" w:sz="6" w:space="0" w:color="8C8C8C"/>
              <w:right w:val="nil"/>
            </w:tcBorders>
            <w:shd w:val="clear" w:color="auto" w:fill="F2F2F2" w:themeFill="background1" w:themeFillShade="F2"/>
            <w:vAlign w:val="center"/>
            <w:hideMark/>
          </w:tcPr>
          <w:p w14:paraId="74F3FCB4"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88" w:type="dxa"/>
            <w:tcBorders>
              <w:top w:val="nil"/>
              <w:left w:val="nil"/>
              <w:bottom w:val="single" w:sz="6" w:space="0" w:color="8C8C8C"/>
              <w:right w:val="nil"/>
            </w:tcBorders>
            <w:shd w:val="clear" w:color="auto" w:fill="F2F2F2" w:themeFill="background1" w:themeFillShade="F2"/>
            <w:vAlign w:val="center"/>
            <w:hideMark/>
          </w:tcPr>
          <w:p w14:paraId="4F328BA9"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799" w:type="dxa"/>
            <w:tcBorders>
              <w:top w:val="nil"/>
              <w:left w:val="nil"/>
              <w:bottom w:val="single" w:sz="6" w:space="0" w:color="8C8C8C"/>
              <w:right w:val="single" w:sz="4" w:space="0" w:color="auto"/>
            </w:tcBorders>
            <w:shd w:val="clear" w:color="auto" w:fill="F2F2F2" w:themeFill="background1" w:themeFillShade="F2"/>
            <w:vAlign w:val="center"/>
            <w:hideMark/>
          </w:tcPr>
          <w:p w14:paraId="6124BF6A"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944" w:type="dxa"/>
            <w:tcBorders>
              <w:top w:val="nil"/>
              <w:left w:val="single" w:sz="4" w:space="0" w:color="auto"/>
              <w:bottom w:val="single" w:sz="6" w:space="0" w:color="8C8C8C"/>
              <w:right w:val="nil"/>
            </w:tcBorders>
            <w:shd w:val="clear" w:color="auto" w:fill="F2F2F2" w:themeFill="background1" w:themeFillShade="F2"/>
            <w:vAlign w:val="center"/>
            <w:hideMark/>
          </w:tcPr>
          <w:p w14:paraId="59D02A5C"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1006" w:type="dxa"/>
            <w:tcBorders>
              <w:top w:val="nil"/>
              <w:left w:val="nil"/>
              <w:bottom w:val="single" w:sz="6" w:space="0" w:color="8C8C8C"/>
              <w:right w:val="single" w:sz="6" w:space="0" w:color="auto"/>
            </w:tcBorders>
            <w:shd w:val="clear" w:color="auto" w:fill="F2F2F2" w:themeFill="background1" w:themeFillShade="F2"/>
            <w:vAlign w:val="center"/>
            <w:hideMark/>
          </w:tcPr>
          <w:p w14:paraId="21F5F7FF"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0" w:type="dxa"/>
            <w:tcBorders>
              <w:top w:val="nil"/>
              <w:left w:val="nil"/>
              <w:bottom w:val="single" w:sz="6" w:space="0" w:color="8C8C8C"/>
              <w:right w:val="nil"/>
            </w:tcBorders>
            <w:shd w:val="clear" w:color="auto" w:fill="F2F2F2" w:themeFill="background1" w:themeFillShade="F2"/>
            <w:vAlign w:val="center"/>
            <w:hideMark/>
          </w:tcPr>
          <w:p w14:paraId="7437ACAD"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1070" w:type="dxa"/>
            <w:tcBorders>
              <w:top w:val="nil"/>
              <w:left w:val="nil"/>
              <w:bottom w:val="single" w:sz="6" w:space="0" w:color="8C8C8C"/>
              <w:right w:val="nil"/>
            </w:tcBorders>
            <w:shd w:val="clear" w:color="auto" w:fill="F2F2F2" w:themeFill="background1" w:themeFillShade="F2"/>
            <w:vAlign w:val="center"/>
            <w:hideMark/>
          </w:tcPr>
          <w:p w14:paraId="16E86E26"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657FA0" w14:paraId="6BB514B4" w14:textId="77777777">
        <w:trPr>
          <w:trHeight w:val="300"/>
        </w:trPr>
        <w:tc>
          <w:tcPr>
            <w:tcW w:w="1543" w:type="dxa"/>
            <w:tcBorders>
              <w:top w:val="nil"/>
              <w:left w:val="nil"/>
              <w:bottom w:val="single" w:sz="6" w:space="0" w:color="8C8C8C"/>
              <w:right w:val="nil"/>
            </w:tcBorders>
            <w:vAlign w:val="center"/>
            <w:hideMark/>
          </w:tcPr>
          <w:p w14:paraId="5447A184" w14:textId="77777777" w:rsidR="00D933B7" w:rsidRPr="00657FA0"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896" w:type="dxa"/>
            <w:tcBorders>
              <w:top w:val="nil"/>
              <w:left w:val="nil"/>
              <w:bottom w:val="single" w:sz="6" w:space="0" w:color="8C8C8C"/>
              <w:right w:val="nil"/>
            </w:tcBorders>
          </w:tcPr>
          <w:p w14:paraId="5B0C28AE"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17 083.6</w:t>
            </w:r>
          </w:p>
        </w:tc>
        <w:tc>
          <w:tcPr>
            <w:tcW w:w="897" w:type="dxa"/>
            <w:tcBorders>
              <w:top w:val="nil"/>
              <w:left w:val="nil"/>
              <w:bottom w:val="single" w:sz="6" w:space="0" w:color="8C8C8C"/>
              <w:right w:val="nil"/>
            </w:tcBorders>
          </w:tcPr>
          <w:p w14:paraId="7C819258"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17 557.3</w:t>
            </w:r>
          </w:p>
        </w:tc>
        <w:tc>
          <w:tcPr>
            <w:tcW w:w="796" w:type="dxa"/>
            <w:tcBorders>
              <w:top w:val="nil"/>
              <w:left w:val="nil"/>
              <w:bottom w:val="single" w:sz="6" w:space="0" w:color="8C8C8C"/>
              <w:right w:val="nil"/>
            </w:tcBorders>
          </w:tcPr>
          <w:p w14:paraId="11D832D5"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13 086.5</w:t>
            </w:r>
          </w:p>
        </w:tc>
        <w:tc>
          <w:tcPr>
            <w:tcW w:w="788" w:type="dxa"/>
            <w:tcBorders>
              <w:top w:val="nil"/>
              <w:left w:val="nil"/>
              <w:bottom w:val="single" w:sz="6" w:space="0" w:color="8C8C8C"/>
              <w:right w:val="nil"/>
            </w:tcBorders>
          </w:tcPr>
          <w:p w14:paraId="2E22C868"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24 134.1</w:t>
            </w:r>
          </w:p>
        </w:tc>
        <w:tc>
          <w:tcPr>
            <w:tcW w:w="799" w:type="dxa"/>
            <w:tcBorders>
              <w:top w:val="nil"/>
              <w:left w:val="nil"/>
              <w:bottom w:val="single" w:sz="6" w:space="0" w:color="8C8C8C"/>
              <w:right w:val="nil"/>
            </w:tcBorders>
            <w:hideMark/>
          </w:tcPr>
          <w:p w14:paraId="076F0C03" w14:textId="0A40035A" w:rsidR="00D933B7" w:rsidRPr="006B6E44" w:rsidRDefault="00D933B7">
            <w:pPr>
              <w:spacing w:after="0" w:line="240" w:lineRule="auto"/>
              <w:jc w:val="center"/>
              <w:textAlignment w:val="baseline"/>
              <w:rPr>
                <w:rFonts w:ascii="Segoe UI" w:hAnsi="Segoe UI" w:cs="Segoe UI"/>
                <w:sz w:val="20"/>
                <w:lang w:eastAsia="en-IE"/>
              </w:rPr>
            </w:pPr>
            <w:r>
              <w:rPr>
                <w:sz w:val="20"/>
              </w:rPr>
              <w:t>24 563.</w:t>
            </w:r>
            <w:r w:rsidR="007F51A6">
              <w:rPr>
                <w:sz w:val="20"/>
              </w:rPr>
              <w:t>3</w:t>
            </w:r>
          </w:p>
        </w:tc>
        <w:tc>
          <w:tcPr>
            <w:tcW w:w="944" w:type="dxa"/>
            <w:tcBorders>
              <w:top w:val="nil"/>
              <w:left w:val="nil"/>
              <w:bottom w:val="single" w:sz="6" w:space="0" w:color="8C8C8C"/>
              <w:right w:val="nil"/>
            </w:tcBorders>
            <w:hideMark/>
          </w:tcPr>
          <w:p w14:paraId="4A2C747B"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24 549.1</w:t>
            </w:r>
          </w:p>
        </w:tc>
        <w:tc>
          <w:tcPr>
            <w:tcW w:w="1006" w:type="dxa"/>
            <w:tcBorders>
              <w:top w:val="nil"/>
              <w:left w:val="nil"/>
              <w:bottom w:val="single" w:sz="6" w:space="0" w:color="8C8C8C"/>
              <w:right w:val="nil"/>
            </w:tcBorders>
            <w:hideMark/>
          </w:tcPr>
          <w:p w14:paraId="267D5EAA"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24 607.7</w:t>
            </w:r>
          </w:p>
        </w:tc>
        <w:tc>
          <w:tcPr>
            <w:tcW w:w="900" w:type="dxa"/>
            <w:tcBorders>
              <w:top w:val="nil"/>
              <w:left w:val="nil"/>
              <w:bottom w:val="single" w:sz="6" w:space="0" w:color="8C8C8C"/>
              <w:right w:val="nil"/>
            </w:tcBorders>
            <w:hideMark/>
          </w:tcPr>
          <w:p w14:paraId="32A55A47" w14:textId="54CD4F90" w:rsidR="00D933B7" w:rsidRPr="006B6E44" w:rsidRDefault="00D933B7">
            <w:pPr>
              <w:spacing w:after="0" w:line="240" w:lineRule="auto"/>
              <w:jc w:val="center"/>
              <w:textAlignment w:val="baseline"/>
              <w:rPr>
                <w:rFonts w:ascii="Segoe UI" w:hAnsi="Segoe UI" w:cs="Segoe UI"/>
                <w:sz w:val="20"/>
                <w:lang w:eastAsia="en-IE"/>
              </w:rPr>
            </w:pPr>
            <w:r>
              <w:rPr>
                <w:sz w:val="20"/>
              </w:rPr>
              <w:t>145 581.</w:t>
            </w:r>
            <w:r w:rsidR="009A44D8">
              <w:rPr>
                <w:sz w:val="20"/>
              </w:rPr>
              <w:t>7</w:t>
            </w:r>
          </w:p>
        </w:tc>
        <w:tc>
          <w:tcPr>
            <w:tcW w:w="1070" w:type="dxa"/>
            <w:tcBorders>
              <w:top w:val="nil"/>
              <w:left w:val="nil"/>
              <w:bottom w:val="single" w:sz="6" w:space="0" w:color="8C8C8C"/>
              <w:right w:val="nil"/>
            </w:tcBorders>
            <w:hideMark/>
          </w:tcPr>
          <w:p w14:paraId="0C852A51"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37.8%</w:t>
            </w:r>
          </w:p>
        </w:tc>
      </w:tr>
      <w:tr w:rsidR="00D933B7" w:rsidRPr="00657FA0" w14:paraId="08689155" w14:textId="77777777">
        <w:trPr>
          <w:trHeight w:val="300"/>
        </w:trPr>
        <w:tc>
          <w:tcPr>
            <w:tcW w:w="1543" w:type="dxa"/>
            <w:tcBorders>
              <w:top w:val="nil"/>
              <w:left w:val="nil"/>
              <w:bottom w:val="single" w:sz="6" w:space="0" w:color="8C8C8C"/>
              <w:right w:val="nil"/>
            </w:tcBorders>
            <w:shd w:val="clear" w:color="auto" w:fill="F2F2F2" w:themeFill="background1" w:themeFillShade="F2"/>
            <w:vAlign w:val="center"/>
            <w:hideMark/>
          </w:tcPr>
          <w:p w14:paraId="1CE82ED6" w14:textId="77777777" w:rsidR="00D933B7" w:rsidRPr="00657FA0" w:rsidRDefault="00D933B7">
            <w:pPr>
              <w:spacing w:after="0" w:line="240" w:lineRule="auto"/>
              <w:textAlignment w:val="baseline"/>
              <w:rPr>
                <w:rFonts w:ascii="Segoe UI" w:hAnsi="Segoe UI" w:cs="Segoe UI"/>
                <w:sz w:val="20"/>
                <w:lang w:eastAsia="en-IE"/>
              </w:rPr>
            </w:pPr>
            <w:r>
              <w:rPr>
                <w:rFonts w:cs="Segoe UI"/>
                <w:b/>
                <w:bCs/>
                <w:sz w:val="20"/>
                <w:lang w:eastAsia="en-IE"/>
              </w:rPr>
              <w:t>Biodiversity mainstreaming</w:t>
            </w:r>
            <w:r>
              <w:rPr>
                <w:rFonts w:ascii="Calibri" w:hAnsi="Calibri" w:cs="Calibri"/>
                <w:b/>
                <w:bCs/>
                <w:sz w:val="20"/>
                <w:lang w:eastAsia="en-IE"/>
              </w:rPr>
              <w:t xml:space="preserve"> </w:t>
            </w:r>
          </w:p>
        </w:tc>
        <w:tc>
          <w:tcPr>
            <w:tcW w:w="896" w:type="dxa"/>
            <w:tcBorders>
              <w:top w:val="nil"/>
              <w:left w:val="nil"/>
              <w:bottom w:val="single" w:sz="6" w:space="0" w:color="8C8C8C"/>
              <w:right w:val="nil"/>
            </w:tcBorders>
            <w:shd w:val="clear" w:color="auto" w:fill="F2F2F2" w:themeFill="background1" w:themeFillShade="F2"/>
            <w:hideMark/>
          </w:tcPr>
          <w:p w14:paraId="12597B85"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9 943.2</w:t>
            </w:r>
          </w:p>
        </w:tc>
        <w:tc>
          <w:tcPr>
            <w:tcW w:w="897" w:type="dxa"/>
            <w:tcBorders>
              <w:top w:val="nil"/>
              <w:left w:val="nil"/>
              <w:bottom w:val="single" w:sz="6" w:space="0" w:color="8C8C8C"/>
              <w:right w:val="nil"/>
            </w:tcBorders>
            <w:shd w:val="clear" w:color="auto" w:fill="F2F2F2" w:themeFill="background1" w:themeFillShade="F2"/>
            <w:hideMark/>
          </w:tcPr>
          <w:p w14:paraId="0DE46480"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9 236.2</w:t>
            </w:r>
          </w:p>
        </w:tc>
        <w:tc>
          <w:tcPr>
            <w:tcW w:w="796" w:type="dxa"/>
            <w:tcBorders>
              <w:top w:val="nil"/>
              <w:left w:val="nil"/>
              <w:bottom w:val="single" w:sz="6" w:space="0" w:color="8C8C8C"/>
              <w:right w:val="nil"/>
            </w:tcBorders>
            <w:shd w:val="clear" w:color="auto" w:fill="F2F2F2" w:themeFill="background1" w:themeFillShade="F2"/>
            <w:hideMark/>
          </w:tcPr>
          <w:p w14:paraId="0DF04B69"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9 033.8</w:t>
            </w:r>
          </w:p>
        </w:tc>
        <w:tc>
          <w:tcPr>
            <w:tcW w:w="788" w:type="dxa"/>
            <w:tcBorders>
              <w:top w:val="nil"/>
              <w:left w:val="nil"/>
              <w:bottom w:val="single" w:sz="6" w:space="0" w:color="8C8C8C"/>
              <w:right w:val="nil"/>
            </w:tcBorders>
            <w:shd w:val="clear" w:color="auto" w:fill="F2F2F2" w:themeFill="background1" w:themeFillShade="F2"/>
            <w:hideMark/>
          </w:tcPr>
          <w:p w14:paraId="5689A481"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8 791.1</w:t>
            </w:r>
          </w:p>
        </w:tc>
        <w:tc>
          <w:tcPr>
            <w:tcW w:w="799" w:type="dxa"/>
            <w:tcBorders>
              <w:top w:val="nil"/>
              <w:left w:val="nil"/>
              <w:bottom w:val="single" w:sz="6" w:space="0" w:color="8C8C8C"/>
              <w:right w:val="nil"/>
            </w:tcBorders>
            <w:shd w:val="clear" w:color="auto" w:fill="F2F2F2" w:themeFill="background1" w:themeFillShade="F2"/>
            <w:hideMark/>
          </w:tcPr>
          <w:p w14:paraId="7978CCE4"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9 236.7</w:t>
            </w:r>
          </w:p>
        </w:tc>
        <w:tc>
          <w:tcPr>
            <w:tcW w:w="944" w:type="dxa"/>
            <w:tcBorders>
              <w:top w:val="nil"/>
              <w:left w:val="nil"/>
              <w:bottom w:val="single" w:sz="6" w:space="0" w:color="8C8C8C"/>
              <w:right w:val="nil"/>
            </w:tcBorders>
            <w:shd w:val="clear" w:color="auto" w:fill="F2F2F2" w:themeFill="background1" w:themeFillShade="F2"/>
            <w:hideMark/>
          </w:tcPr>
          <w:p w14:paraId="2A59337A"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9 236.7</w:t>
            </w:r>
          </w:p>
        </w:tc>
        <w:tc>
          <w:tcPr>
            <w:tcW w:w="1006" w:type="dxa"/>
            <w:tcBorders>
              <w:top w:val="nil"/>
              <w:left w:val="nil"/>
              <w:bottom w:val="single" w:sz="6" w:space="0" w:color="8C8C8C"/>
              <w:right w:val="nil"/>
            </w:tcBorders>
            <w:shd w:val="clear" w:color="auto" w:fill="F2F2F2" w:themeFill="background1" w:themeFillShade="F2"/>
            <w:hideMark/>
          </w:tcPr>
          <w:p w14:paraId="3B18917C"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9 236.7</w:t>
            </w:r>
          </w:p>
        </w:tc>
        <w:tc>
          <w:tcPr>
            <w:tcW w:w="900" w:type="dxa"/>
            <w:tcBorders>
              <w:top w:val="nil"/>
              <w:left w:val="nil"/>
              <w:bottom w:val="single" w:sz="6" w:space="0" w:color="8C8C8C"/>
              <w:right w:val="nil"/>
            </w:tcBorders>
            <w:shd w:val="clear" w:color="auto" w:fill="F2F2F2" w:themeFill="background1" w:themeFillShade="F2"/>
            <w:hideMark/>
          </w:tcPr>
          <w:p w14:paraId="3892046F"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64 714.4</w:t>
            </w:r>
          </w:p>
        </w:tc>
        <w:tc>
          <w:tcPr>
            <w:tcW w:w="1070" w:type="dxa"/>
            <w:tcBorders>
              <w:top w:val="nil"/>
              <w:left w:val="nil"/>
              <w:bottom w:val="single" w:sz="6" w:space="0" w:color="8C8C8C"/>
              <w:right w:val="nil"/>
            </w:tcBorders>
            <w:shd w:val="clear" w:color="auto" w:fill="F2F2F2" w:themeFill="background1" w:themeFillShade="F2"/>
            <w:hideMark/>
          </w:tcPr>
          <w:p w14:paraId="54C0ED9D" w14:textId="77777777" w:rsidR="00D933B7" w:rsidRPr="006B6E44" w:rsidRDefault="00D933B7">
            <w:pPr>
              <w:spacing w:after="0" w:line="240" w:lineRule="auto"/>
              <w:jc w:val="center"/>
              <w:textAlignment w:val="baseline"/>
              <w:rPr>
                <w:rFonts w:ascii="Segoe UI" w:hAnsi="Segoe UI" w:cs="Segoe UI"/>
                <w:sz w:val="20"/>
                <w:lang w:eastAsia="en-IE"/>
              </w:rPr>
            </w:pPr>
            <w:r>
              <w:rPr>
                <w:sz w:val="20"/>
              </w:rPr>
              <w:t>16.8%</w:t>
            </w:r>
          </w:p>
        </w:tc>
      </w:tr>
    </w:tbl>
    <w:p w14:paraId="2E9C0F92" w14:textId="77777777" w:rsidR="00D933B7" w:rsidRPr="00657FA0" w:rsidRDefault="00D933B7" w:rsidP="00D933B7"/>
    <w:p w14:paraId="340E1587" w14:textId="77777777" w:rsidR="00D933B7" w:rsidRPr="00657FA0" w:rsidRDefault="00D933B7" w:rsidP="00D933B7">
      <w:r>
        <w:t>The enhanced green architecture of the 2023-2027 CAP includes a range of instruments that can contribute to protecting and restoring natural resources and biodiversity and to the fight against climate change. This is in line with the CAP’s specific objectives on these areas.</w:t>
      </w:r>
    </w:p>
    <w:p w14:paraId="1B5CAC72" w14:textId="77777777" w:rsidR="00D933B7" w:rsidRPr="00657FA0" w:rsidRDefault="00D933B7" w:rsidP="00D933B7">
      <w:r>
        <w:t>The reinforced conditionality links area- and animal-based support to meeting a number of</w:t>
      </w:r>
      <w:r>
        <w:rPr>
          <w:rFonts w:ascii="Calibri" w:hAnsi="Calibri" w:cs="Calibri"/>
        </w:rPr>
        <w:t xml:space="preserve"> </w:t>
      </w:r>
      <w:r>
        <w:t xml:space="preserve">statutory management requirements and nine standards for good agricultural and environmental conditions. Conditionality is also the baseline for other incentive measures supported by the CAP. The wide area coverage (90% of EU farmland) and the compulsory nature of conditionality amplify its positive effects. In addition, the eco-schemes </w:t>
      </w:r>
      <w:r>
        <w:rPr>
          <w:rFonts w:cs="EC Square Sans Pro"/>
        </w:rPr>
        <w:t>–</w:t>
      </w:r>
      <w:r>
        <w:t xml:space="preserve"> the new instrument put in place by the 2023-2027 CAP and representing at least 25% of direct payments</w:t>
      </w:r>
      <w:r>
        <w:rPr>
          <w:rFonts w:ascii="Calibri" w:hAnsi="Calibri" w:cs="Calibri"/>
        </w:rPr>
        <w:t xml:space="preserve"> </w:t>
      </w:r>
      <w:r>
        <w:rPr>
          <w:rFonts w:cs="EC Square Sans Pro"/>
        </w:rPr>
        <w:t>–</w:t>
      </w:r>
      <w:r>
        <w:t xml:space="preserve"> are being used by Member States to contribute to various environmental objectives, including climate change and biodiversity.</w:t>
      </w:r>
    </w:p>
    <w:p w14:paraId="4D504111" w14:textId="77777777" w:rsidR="00D933B7" w:rsidRPr="00657FA0" w:rsidRDefault="00D933B7" w:rsidP="00D933B7">
      <w:r>
        <w:t>Moreover, rural development measures such as</w:t>
      </w:r>
      <w:r>
        <w:rPr>
          <w:rFonts w:ascii="Calibri" w:hAnsi="Calibri" w:cs="Calibri"/>
        </w:rPr>
        <w:t> </w:t>
      </w:r>
      <w:r>
        <w:t>agri-environment-climate commitments, organic farming, Natura 2000 payments and non-productive investments make an important contribution to biodiversity and climate objectives. So do measures for knowledge building, innovation and cooperation, and training and provision of farm advice.</w:t>
      </w:r>
    </w:p>
    <w:p w14:paraId="1ADD1719" w14:textId="77777777" w:rsidR="00D933B7" w:rsidRPr="00657FA0" w:rsidRDefault="00D933B7" w:rsidP="00D933B7">
      <w:r>
        <w:t xml:space="preserve">According to the </w:t>
      </w:r>
      <w:hyperlink r:id="rId351" w:history="1">
        <w:r>
          <w:rPr>
            <w:rStyle w:val="Hyperlink"/>
          </w:rPr>
          <w:t>CAP Strategic Plans Regulation</w:t>
        </w:r>
      </w:hyperlink>
      <w:r>
        <w:t>, from 2023 onwards, measures under the CAP are expected to contribute 40% of the overall financial envelope of the CAP, at the EU level, to climate-related objectives. Using information provided by Member States, the Commission will account for the CAP contribution using the EU climate coefficients. This climate-relevant expenditure serves as input to monitor progress on the goal for climate</w:t>
      </w:r>
      <w:r>
        <w:rPr>
          <w:rFonts w:ascii="Calibri" w:hAnsi="Calibri" w:cs="Calibri"/>
        </w:rPr>
        <w:t xml:space="preserve"> </w:t>
      </w:r>
      <w:r>
        <w:t>mainstreaming across all EU programmes, with a target of 25% of EU expenditure contributing to climate objectives.</w:t>
      </w:r>
    </w:p>
    <w:p w14:paraId="2ECBDF78" w14:textId="77777777" w:rsidR="00D933B7" w:rsidRPr="00657FA0" w:rsidRDefault="00D933B7" w:rsidP="00D933B7">
      <w:pPr>
        <w:spacing w:line="259" w:lineRule="auto"/>
        <w:rPr>
          <w:b/>
          <w:bCs/>
        </w:rPr>
      </w:pPr>
      <w:r>
        <w:t>The methodology developed to track the biodiversity contribution of the 2023-2027 CAP takes into account</w:t>
      </w:r>
      <w:r>
        <w:rPr>
          <w:rFonts w:ascii="Calibri" w:hAnsi="Calibri" w:cs="Calibri"/>
        </w:rPr>
        <w:t xml:space="preserve"> </w:t>
      </w:r>
      <w:r>
        <w:t>the CAP architecture and its increased green ambition. As from the draft budget 2024, the contribution of the CAP to biodiversity is estimated by the Commission through the application of EU coefficients (100%, 40% and 0%) and weighting factors (100%, 70% and 50%) that aim to reflect the differentiated contribution of each type of intervention towards the biodiversity objective. This includes direct and indirect contributions, including whether the support is subject to conditionality. The CAP is the policy with the highest level of support for biodiversity, representing 57% of the support from the multiannual financial framework.</w:t>
      </w:r>
      <w:r>
        <w:rPr>
          <w:b/>
          <w:bCs/>
        </w:rPr>
        <w:br w:type="page"/>
      </w:r>
    </w:p>
    <w:p w14:paraId="5E48B9B6" w14:textId="77777777" w:rsidR="00D933B7" w:rsidRPr="00657FA0" w:rsidRDefault="00D933B7" w:rsidP="00D933B7">
      <w:pPr>
        <w:keepNext/>
        <w:keepLines/>
        <w:spacing w:after="0" w:line="240" w:lineRule="auto"/>
        <w:outlineLvl w:val="4"/>
        <w:rPr>
          <w:b/>
          <w:bCs/>
          <w:sz w:val="2"/>
          <w:szCs w:val="2"/>
        </w:rPr>
      </w:pPr>
    </w:p>
    <w:p w14:paraId="27096106" w14:textId="77777777" w:rsidR="00D933B7" w:rsidRPr="00657FA0" w:rsidRDefault="00D933B7" w:rsidP="00D933B7">
      <w:pPr>
        <w:keepNext/>
        <w:keepLines/>
        <w:spacing w:line="240" w:lineRule="auto"/>
        <w:outlineLvl w:val="4"/>
        <w:rPr>
          <w:b/>
          <w:bCs/>
        </w:rPr>
      </w:pPr>
    </w:p>
    <w:p w14:paraId="2DDBD7DB" w14:textId="77777777" w:rsidR="00D933B7" w:rsidRPr="00657FA0"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657FA0" w14:paraId="43ED310C"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65F4BAA2"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78A8BD07"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7C68B01F"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7399BC2"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8193D1D"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5B4A60FE" w14:textId="77777777" w:rsidR="00D933B7" w:rsidRPr="00657FA0"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4F77D9D9" w14:textId="77777777" w:rsidR="00D933B7" w:rsidRPr="00657FA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657FA0" w14:paraId="50B67E7C" w14:textId="77777777">
        <w:trPr>
          <w:trHeight w:val="300"/>
        </w:trPr>
        <w:tc>
          <w:tcPr>
            <w:tcW w:w="895" w:type="dxa"/>
            <w:tcBorders>
              <w:top w:val="nil"/>
              <w:left w:val="nil"/>
              <w:bottom w:val="single" w:sz="6" w:space="0" w:color="8C8C8C"/>
              <w:right w:val="nil"/>
            </w:tcBorders>
            <w:vAlign w:val="center"/>
            <w:hideMark/>
          </w:tcPr>
          <w:p w14:paraId="7D7F83A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2</w:t>
            </w:r>
          </w:p>
        </w:tc>
        <w:tc>
          <w:tcPr>
            <w:tcW w:w="1560" w:type="dxa"/>
            <w:tcBorders>
              <w:top w:val="nil"/>
              <w:left w:val="nil"/>
              <w:bottom w:val="single" w:sz="6" w:space="0" w:color="8C8C8C"/>
              <w:right w:val="nil"/>
            </w:tcBorders>
            <w:hideMark/>
          </w:tcPr>
          <w:p w14:paraId="1FEBA0C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2D82A70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084DFFF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360C94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23172F0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4B7488F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657FA0" w14:paraId="5595A86A" w14:textId="77777777">
        <w:trPr>
          <w:trHeight w:val="300"/>
        </w:trPr>
        <w:tc>
          <w:tcPr>
            <w:tcW w:w="895" w:type="dxa"/>
            <w:tcBorders>
              <w:top w:val="nil"/>
              <w:left w:val="nil"/>
              <w:bottom w:val="single" w:sz="6" w:space="0" w:color="8C8C8C"/>
              <w:right w:val="nil"/>
            </w:tcBorders>
            <w:vAlign w:val="center"/>
            <w:hideMark/>
          </w:tcPr>
          <w:p w14:paraId="041F3B5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1</w:t>
            </w:r>
          </w:p>
        </w:tc>
        <w:tc>
          <w:tcPr>
            <w:tcW w:w="1560" w:type="dxa"/>
            <w:tcBorders>
              <w:top w:val="nil"/>
              <w:left w:val="nil"/>
              <w:bottom w:val="single" w:sz="6" w:space="0" w:color="8C8C8C"/>
              <w:right w:val="nil"/>
            </w:tcBorders>
            <w:hideMark/>
          </w:tcPr>
          <w:p w14:paraId="3D33EF0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0C653CB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22D68D7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BFE2AC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113.2</w:t>
            </w:r>
          </w:p>
        </w:tc>
        <w:tc>
          <w:tcPr>
            <w:tcW w:w="1332" w:type="dxa"/>
            <w:tcBorders>
              <w:top w:val="nil"/>
              <w:left w:val="nil"/>
              <w:bottom w:val="single" w:sz="6" w:space="0" w:color="8C8C8C"/>
              <w:right w:val="nil"/>
            </w:tcBorders>
          </w:tcPr>
          <w:p w14:paraId="00BB191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113.2</w:t>
            </w:r>
          </w:p>
        </w:tc>
        <w:tc>
          <w:tcPr>
            <w:tcW w:w="1453" w:type="dxa"/>
            <w:tcBorders>
              <w:top w:val="nil"/>
              <w:left w:val="nil"/>
              <w:bottom w:val="single" w:sz="6" w:space="0" w:color="8C8C8C"/>
              <w:right w:val="nil"/>
            </w:tcBorders>
            <w:hideMark/>
          </w:tcPr>
          <w:p w14:paraId="24BF2FB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226.5</w:t>
            </w:r>
          </w:p>
        </w:tc>
      </w:tr>
      <w:tr w:rsidR="00D933B7" w:rsidRPr="00657FA0" w14:paraId="67255818" w14:textId="77777777">
        <w:trPr>
          <w:trHeight w:val="300"/>
        </w:trPr>
        <w:tc>
          <w:tcPr>
            <w:tcW w:w="895" w:type="dxa"/>
            <w:tcBorders>
              <w:top w:val="nil"/>
              <w:left w:val="nil"/>
              <w:bottom w:val="single" w:sz="6" w:space="0" w:color="8C8C8C"/>
              <w:right w:val="nil"/>
            </w:tcBorders>
            <w:vAlign w:val="center"/>
            <w:hideMark/>
          </w:tcPr>
          <w:p w14:paraId="696ACD4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6" w:space="0" w:color="8C8C8C"/>
              <w:right w:val="nil"/>
            </w:tcBorders>
            <w:hideMark/>
          </w:tcPr>
          <w:p w14:paraId="4152DC9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22E549A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51463E8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0ED91B0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39EFBE67"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3D6858D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657FA0" w14:paraId="125874C2" w14:textId="77777777">
        <w:trPr>
          <w:trHeight w:val="300"/>
        </w:trPr>
        <w:tc>
          <w:tcPr>
            <w:tcW w:w="895" w:type="dxa"/>
            <w:tcBorders>
              <w:top w:val="nil"/>
              <w:left w:val="nil"/>
              <w:bottom w:val="single" w:sz="4" w:space="0" w:color="7F7F7F" w:themeColor="text1" w:themeTint="80"/>
              <w:right w:val="nil"/>
            </w:tcBorders>
            <w:vAlign w:val="center"/>
            <w:hideMark/>
          </w:tcPr>
          <w:p w14:paraId="1EB173B4"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rFonts w:cs="Segoe UI"/>
                <w:color w:val="000000"/>
                <w:sz w:val="22"/>
                <w:szCs w:val="22"/>
                <w:lang w:eastAsia="en-IE"/>
              </w:rPr>
              <w:t>0</w:t>
            </w:r>
          </w:p>
        </w:tc>
        <w:tc>
          <w:tcPr>
            <w:tcW w:w="1560" w:type="dxa"/>
            <w:tcBorders>
              <w:top w:val="nil"/>
              <w:left w:val="nil"/>
              <w:bottom w:val="single" w:sz="4" w:space="0" w:color="7F7F7F" w:themeColor="text1" w:themeTint="80"/>
              <w:right w:val="nil"/>
            </w:tcBorders>
            <w:hideMark/>
          </w:tcPr>
          <w:p w14:paraId="18B071D9"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55 712.9</w:t>
            </w:r>
          </w:p>
        </w:tc>
        <w:tc>
          <w:tcPr>
            <w:tcW w:w="1513" w:type="dxa"/>
            <w:tcBorders>
              <w:top w:val="nil"/>
              <w:left w:val="nil"/>
              <w:bottom w:val="single" w:sz="4" w:space="0" w:color="7F7F7F" w:themeColor="text1" w:themeTint="80"/>
              <w:right w:val="nil"/>
            </w:tcBorders>
            <w:hideMark/>
          </w:tcPr>
          <w:p w14:paraId="440C40D0"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53 096.6</w:t>
            </w:r>
          </w:p>
        </w:tc>
        <w:tc>
          <w:tcPr>
            <w:tcW w:w="1443" w:type="dxa"/>
            <w:tcBorders>
              <w:top w:val="nil"/>
              <w:left w:val="nil"/>
              <w:bottom w:val="single" w:sz="4" w:space="0" w:color="7F7F7F" w:themeColor="text1" w:themeTint="80"/>
              <w:right w:val="nil"/>
            </w:tcBorders>
            <w:hideMark/>
          </w:tcPr>
          <w:p w14:paraId="251F412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53 626.9</w:t>
            </w:r>
          </w:p>
        </w:tc>
        <w:tc>
          <w:tcPr>
            <w:tcW w:w="1443" w:type="dxa"/>
            <w:tcBorders>
              <w:top w:val="nil"/>
              <w:left w:val="nil"/>
              <w:bottom w:val="single" w:sz="4" w:space="0" w:color="7F7F7F" w:themeColor="text1" w:themeTint="80"/>
              <w:right w:val="nil"/>
            </w:tcBorders>
            <w:hideMark/>
          </w:tcPr>
          <w:p w14:paraId="3B12797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53 559.9</w:t>
            </w:r>
          </w:p>
        </w:tc>
        <w:tc>
          <w:tcPr>
            <w:tcW w:w="1332" w:type="dxa"/>
            <w:tcBorders>
              <w:top w:val="nil"/>
              <w:left w:val="nil"/>
              <w:bottom w:val="single" w:sz="4" w:space="0" w:color="7F7F7F" w:themeColor="text1" w:themeTint="80"/>
              <w:right w:val="nil"/>
            </w:tcBorders>
          </w:tcPr>
          <w:p w14:paraId="4ECA81FA"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53 085.9</w:t>
            </w:r>
          </w:p>
        </w:tc>
        <w:tc>
          <w:tcPr>
            <w:tcW w:w="1453" w:type="dxa"/>
            <w:tcBorders>
              <w:top w:val="nil"/>
              <w:left w:val="nil"/>
              <w:bottom w:val="single" w:sz="4" w:space="0" w:color="7F7F7F" w:themeColor="text1" w:themeTint="80"/>
              <w:right w:val="nil"/>
            </w:tcBorders>
            <w:hideMark/>
          </w:tcPr>
          <w:p w14:paraId="49E9330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269 082.1</w:t>
            </w:r>
          </w:p>
        </w:tc>
      </w:tr>
      <w:tr w:rsidR="00D933B7" w:rsidRPr="00657FA0" w14:paraId="2A8B51CC"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6683F3B1" w14:textId="77777777" w:rsidR="00D933B7" w:rsidRPr="001F2F66" w:rsidRDefault="00D933B7">
            <w:pPr>
              <w:spacing w:after="0" w:line="240" w:lineRule="auto"/>
              <w:jc w:val="center"/>
              <w:textAlignment w:val="baseline"/>
              <w:rPr>
                <w:rFonts w:cs="Segoe UI"/>
                <w:color w:val="000000"/>
                <w:sz w:val="22"/>
                <w:szCs w:val="22"/>
                <w:lang w:eastAsia="en-IE"/>
              </w:rPr>
            </w:pPr>
            <w:r w:rsidRPr="001F2F66">
              <w:rPr>
                <w:rFonts w:cs="Segoe UI"/>
                <w:color w:val="000000"/>
                <w:sz w:val="22"/>
                <w:szCs w:val="22"/>
                <w:lang w:eastAsia="en-IE"/>
              </w:rPr>
              <w:t>Total:</w:t>
            </w:r>
          </w:p>
        </w:tc>
        <w:tc>
          <w:tcPr>
            <w:tcW w:w="1560" w:type="dxa"/>
            <w:tcBorders>
              <w:top w:val="single" w:sz="4" w:space="0" w:color="7F7F7F" w:themeColor="text1" w:themeTint="80"/>
              <w:left w:val="nil"/>
              <w:bottom w:val="single" w:sz="6" w:space="0" w:color="8C8C8C"/>
              <w:right w:val="nil"/>
            </w:tcBorders>
          </w:tcPr>
          <w:p w14:paraId="6F28B67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55 712.9</w:t>
            </w:r>
          </w:p>
        </w:tc>
        <w:tc>
          <w:tcPr>
            <w:tcW w:w="1513" w:type="dxa"/>
            <w:tcBorders>
              <w:top w:val="single" w:sz="4" w:space="0" w:color="7F7F7F" w:themeColor="text1" w:themeTint="80"/>
              <w:left w:val="nil"/>
              <w:bottom w:val="single" w:sz="6" w:space="0" w:color="8C8C8C"/>
              <w:right w:val="nil"/>
            </w:tcBorders>
          </w:tcPr>
          <w:p w14:paraId="07EE273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53 096.6</w:t>
            </w:r>
          </w:p>
        </w:tc>
        <w:tc>
          <w:tcPr>
            <w:tcW w:w="1443" w:type="dxa"/>
            <w:tcBorders>
              <w:top w:val="single" w:sz="4" w:space="0" w:color="7F7F7F" w:themeColor="text1" w:themeTint="80"/>
              <w:left w:val="nil"/>
              <w:bottom w:val="single" w:sz="6" w:space="0" w:color="8C8C8C"/>
              <w:right w:val="nil"/>
            </w:tcBorders>
          </w:tcPr>
          <w:p w14:paraId="566427C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53 626.9</w:t>
            </w:r>
          </w:p>
        </w:tc>
        <w:tc>
          <w:tcPr>
            <w:tcW w:w="1443" w:type="dxa"/>
            <w:tcBorders>
              <w:top w:val="single" w:sz="4" w:space="0" w:color="7F7F7F" w:themeColor="text1" w:themeTint="80"/>
              <w:left w:val="nil"/>
              <w:bottom w:val="single" w:sz="6" w:space="0" w:color="8C8C8C"/>
              <w:right w:val="nil"/>
            </w:tcBorders>
          </w:tcPr>
          <w:p w14:paraId="5B57B8B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53 673.1</w:t>
            </w:r>
          </w:p>
        </w:tc>
        <w:tc>
          <w:tcPr>
            <w:tcW w:w="1332" w:type="dxa"/>
            <w:tcBorders>
              <w:top w:val="single" w:sz="4" w:space="0" w:color="7F7F7F" w:themeColor="text1" w:themeTint="80"/>
              <w:left w:val="nil"/>
              <w:bottom w:val="single" w:sz="6" w:space="0" w:color="8C8C8C"/>
              <w:right w:val="nil"/>
            </w:tcBorders>
          </w:tcPr>
          <w:p w14:paraId="4F571F9F"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53 199.1</w:t>
            </w:r>
          </w:p>
        </w:tc>
        <w:tc>
          <w:tcPr>
            <w:tcW w:w="1453" w:type="dxa"/>
            <w:tcBorders>
              <w:top w:val="single" w:sz="4" w:space="0" w:color="7F7F7F" w:themeColor="text1" w:themeTint="80"/>
              <w:left w:val="nil"/>
              <w:bottom w:val="single" w:sz="6" w:space="0" w:color="8C8C8C"/>
              <w:right w:val="nil"/>
            </w:tcBorders>
          </w:tcPr>
          <w:p w14:paraId="5C65055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269 308.6</w:t>
            </w:r>
          </w:p>
        </w:tc>
      </w:tr>
    </w:tbl>
    <w:p w14:paraId="3DCDBB81" w14:textId="77777777" w:rsidR="00D933B7" w:rsidRPr="00657FA0" w:rsidRDefault="00D933B7" w:rsidP="00D933B7">
      <w:pPr>
        <w:pStyle w:val="ListParagraph"/>
        <w:ind w:left="360"/>
        <w:rPr>
          <w:lang w:eastAsia="en-GB"/>
        </w:rPr>
      </w:pPr>
    </w:p>
    <w:p w14:paraId="189F06C7" w14:textId="77777777" w:rsidR="00D933B7" w:rsidRPr="00657FA0" w:rsidRDefault="00D933B7" w:rsidP="00D933B7">
      <w:pPr>
        <w:pStyle w:val="ListParagraph"/>
        <w:ind w:left="0"/>
        <w:rPr>
          <w:lang w:eastAsia="en-GB"/>
        </w:rPr>
      </w:pPr>
      <w:r>
        <w:rPr>
          <w:lang w:eastAsia="en-GB"/>
        </w:rPr>
        <w:t>The 2023-2027 CAP includes, for the first time in the history of the policy, a specific reference to the need to enhance the participation of women in farming and to improve the situation of rural women.</w:t>
      </w:r>
    </w:p>
    <w:p w14:paraId="27D3BBA3" w14:textId="77777777" w:rsidR="00D933B7" w:rsidRPr="00657FA0" w:rsidRDefault="00D933B7" w:rsidP="00D933B7">
      <w:pPr>
        <w:pStyle w:val="ListParagraph"/>
        <w:ind w:left="0"/>
        <w:rPr>
          <w:lang w:eastAsia="en-GB"/>
        </w:rPr>
      </w:pPr>
      <w:r>
        <w:rPr>
          <w:lang w:eastAsia="en-GB"/>
        </w:rPr>
        <w:t>As a result, attention was paid to recognising the importance of gender issues and the need to increase the participation of women in farming and to improve the socioeconomic situation of rural women. Member States were encouraged and requested to improve the participation of women and young people in the governance structures of local action groups.</w:t>
      </w:r>
    </w:p>
    <w:p w14:paraId="00D230AA" w14:textId="77777777" w:rsidR="00D933B7" w:rsidRPr="00657FA0" w:rsidRDefault="00D933B7" w:rsidP="00D933B7">
      <w:pPr>
        <w:pStyle w:val="ListParagraph"/>
        <w:ind w:left="0"/>
        <w:rPr>
          <w:lang w:eastAsia="en-GB"/>
        </w:rPr>
      </w:pPr>
      <w:r>
        <w:rPr>
          <w:lang w:eastAsia="en-GB"/>
        </w:rPr>
        <w:t>In the vision for agriculture and food, the Commission announced the creation of Women in Farming Platform. It is meant to strengthen women’s engagement and equal opportunities in the farming sector thanks to the initiatives undertaken by the platform’s members. It will serve as a forum to discuss and exchange good practices and experience in order to attract more women to farming. The Commission is finalising preparations to launch the platform in March this year.</w:t>
      </w:r>
    </w:p>
    <w:p w14:paraId="1AA19212" w14:textId="77777777" w:rsidR="00D933B7" w:rsidRPr="00657FA0" w:rsidRDefault="00D933B7" w:rsidP="00D933B7">
      <w:pPr>
        <w:pStyle w:val="ListParagraph"/>
        <w:ind w:left="0"/>
        <w:rPr>
          <w:lang w:eastAsia="en-GB"/>
        </w:rPr>
      </w:pPr>
    </w:p>
    <w:p w14:paraId="436D8BBD" w14:textId="77777777" w:rsidR="00D933B7" w:rsidRPr="00657FA0" w:rsidRDefault="00D933B7" w:rsidP="00D933B7">
      <w:pPr>
        <w:pStyle w:val="ListParagraph"/>
        <w:ind w:left="0"/>
        <w:rPr>
          <w:lang w:eastAsia="en-GB"/>
        </w:rPr>
      </w:pPr>
      <w:r>
        <w:rPr>
          <w:lang w:eastAsia="en-GB"/>
        </w:rPr>
        <w:t>Two Member States introduced specific interventions that aim to enhance gender</w:t>
      </w:r>
      <w:r>
        <w:rPr>
          <w:rFonts w:ascii="Calibri" w:hAnsi="Calibri" w:cs="Calibri"/>
          <w:lang w:eastAsia="en-GB"/>
        </w:rPr>
        <w:t xml:space="preserve"> </w:t>
      </w:r>
      <w:r>
        <w:rPr>
          <w:lang w:eastAsia="en-GB"/>
        </w:rPr>
        <w:t>equality;</w:t>
      </w:r>
      <w:r>
        <w:rPr>
          <w:rFonts w:ascii="Calibri" w:hAnsi="Calibri" w:cs="Calibri"/>
          <w:lang w:eastAsia="en-GB"/>
        </w:rPr>
        <w:t xml:space="preserve"> </w:t>
      </w:r>
      <w:r>
        <w:rPr>
          <w:lang w:eastAsia="en-GB"/>
        </w:rPr>
        <w:t>therefore, those interventions should receive a gender score of 1.</w:t>
      </w:r>
    </w:p>
    <w:p w14:paraId="5C96B6C6" w14:textId="77777777" w:rsidR="00D933B7" w:rsidRPr="00657FA0" w:rsidRDefault="00D933B7" w:rsidP="00D933B7">
      <w:pPr>
        <w:pStyle w:val="ListParagraph"/>
        <w:ind w:left="0"/>
        <w:rPr>
          <w:lang w:eastAsia="en-GB"/>
        </w:rPr>
      </w:pPr>
      <w:r>
        <w:rPr>
          <w:lang w:eastAsia="en-GB"/>
        </w:rPr>
        <w:t>The Spanish CAP strategic plan introduced</w:t>
      </w:r>
      <w:r>
        <w:rPr>
          <w:rFonts w:ascii="Calibri" w:hAnsi="Calibri" w:cs="Calibri"/>
          <w:lang w:eastAsia="en-GB"/>
        </w:rPr>
        <w:t xml:space="preserve"> </w:t>
      </w:r>
      <w:r>
        <w:rPr>
          <w:lang w:eastAsia="en-GB"/>
        </w:rPr>
        <w:t>complementary income support for young farmers, where the aid amount is increased by 15</w:t>
      </w:r>
      <w:r>
        <w:rPr>
          <w:rFonts w:ascii="Calibri" w:hAnsi="Calibri" w:cs="Calibri"/>
          <w:lang w:eastAsia="en-GB"/>
        </w:rPr>
        <w:t xml:space="preserve"> </w:t>
      </w:r>
      <w:r>
        <w:rPr>
          <w:lang w:eastAsia="en-GB"/>
        </w:rPr>
        <w:t>percentage points in each of the 20 regions in the case of female owners applying for this aid. In addition, some regions apply enhanced support rates for women under rural development interventions, such as investments in holdings (Galicia, Aragon, Baleares), investments in infrastructure (Aragon), participating in quality schemes for agricultural products and foodstuffs (Basque Country and Aragon) or investments in agri-food industries (Valencia). However, calculating Rural Development indicative financial allocations specifically earmarked for gender equality purposes is not feasible and this is not included in the estimate.</w:t>
      </w:r>
    </w:p>
    <w:p w14:paraId="1CEEBBAC" w14:textId="77777777" w:rsidR="00D933B7" w:rsidRPr="00657FA0" w:rsidRDefault="00D933B7" w:rsidP="00D933B7">
      <w:pPr>
        <w:pStyle w:val="ListParagraph"/>
        <w:ind w:left="0"/>
        <w:rPr>
          <w:lang w:eastAsia="en-GB"/>
        </w:rPr>
      </w:pPr>
      <w:r>
        <w:rPr>
          <w:lang w:eastAsia="en-GB"/>
        </w:rPr>
        <w:t>Ireland introduced three interventions with a clear gender mainstreaming component.</w:t>
      </w:r>
    </w:p>
    <w:p w14:paraId="0DA284FD" w14:textId="77777777" w:rsidR="00D933B7" w:rsidRPr="00657FA0" w:rsidRDefault="00D933B7" w:rsidP="00373960">
      <w:pPr>
        <w:pStyle w:val="ListParagraph"/>
        <w:numPr>
          <w:ilvl w:val="0"/>
          <w:numId w:val="68"/>
        </w:numPr>
        <w:spacing w:after="240" w:line="264" w:lineRule="auto"/>
        <w:rPr>
          <w:lang w:eastAsia="en-GB"/>
        </w:rPr>
      </w:pPr>
      <w:r>
        <w:rPr>
          <w:b/>
          <w:bCs/>
          <w:lang w:eastAsia="en-GB"/>
        </w:rPr>
        <w:t>Farm capital investments.</w:t>
      </w:r>
      <w:r>
        <w:rPr>
          <w:lang w:eastAsia="en-GB"/>
        </w:rPr>
        <w:t xml:space="preserve"> The target agriculture modernisation scheme provides women farmers with a higher support rate for</w:t>
      </w:r>
      <w:r>
        <w:rPr>
          <w:rFonts w:ascii="Calibri" w:hAnsi="Calibri" w:cs="Calibri"/>
          <w:lang w:eastAsia="en-GB"/>
        </w:rPr>
        <w:t xml:space="preserve"> </w:t>
      </w:r>
      <w:r>
        <w:rPr>
          <w:lang w:eastAsia="en-GB"/>
        </w:rPr>
        <w:t>aid.</w:t>
      </w:r>
    </w:p>
    <w:p w14:paraId="2ED486AC" w14:textId="77777777" w:rsidR="00D933B7" w:rsidRPr="00657FA0" w:rsidRDefault="00D933B7" w:rsidP="00373960">
      <w:pPr>
        <w:pStyle w:val="ListParagraph"/>
        <w:numPr>
          <w:ilvl w:val="0"/>
          <w:numId w:val="68"/>
        </w:numPr>
        <w:spacing w:after="240" w:line="264" w:lineRule="auto"/>
        <w:rPr>
          <w:lang w:eastAsia="en-GB"/>
        </w:rPr>
      </w:pPr>
      <w:r>
        <w:rPr>
          <w:b/>
          <w:bCs/>
          <w:lang w:eastAsia="en-GB"/>
        </w:rPr>
        <w:t>European innovation partnerships.</w:t>
      </w:r>
      <w:r>
        <w:rPr>
          <w:lang w:eastAsia="en-GB"/>
        </w:rPr>
        <w:t xml:space="preserve"> Support under stream</w:t>
      </w:r>
      <w:r>
        <w:rPr>
          <w:rFonts w:ascii="Calibri" w:hAnsi="Calibri" w:cs="Calibri"/>
          <w:lang w:eastAsia="en-GB"/>
        </w:rPr>
        <w:t xml:space="preserve"> </w:t>
      </w:r>
      <w:r>
        <w:rPr>
          <w:lang w:eastAsia="en-GB"/>
        </w:rPr>
        <w:t>A of this intervention will be provided for bottom-up innovative projects including approaches to support gender balance in farming in</w:t>
      </w:r>
      <w:r>
        <w:rPr>
          <w:rFonts w:ascii="Calibri" w:hAnsi="Calibri" w:cs="Calibri"/>
          <w:lang w:eastAsia="en-GB"/>
        </w:rPr>
        <w:t xml:space="preserve"> </w:t>
      </w:r>
      <w:r>
        <w:rPr>
          <w:lang w:eastAsia="en-GB"/>
        </w:rPr>
        <w:t>Ireland. One example is the ‘making farms work for women’ project, which addresses the specific needs of women in areas such as machinery handling and livestock management.</w:t>
      </w:r>
    </w:p>
    <w:p w14:paraId="2A3F4722" w14:textId="77777777" w:rsidR="00D933B7" w:rsidRPr="00657FA0" w:rsidRDefault="00D933B7" w:rsidP="00373960">
      <w:pPr>
        <w:pStyle w:val="ListParagraph"/>
        <w:numPr>
          <w:ilvl w:val="0"/>
          <w:numId w:val="68"/>
        </w:numPr>
        <w:spacing w:after="240" w:line="264" w:lineRule="auto"/>
        <w:rPr>
          <w:lang w:eastAsia="en-GB"/>
        </w:rPr>
      </w:pPr>
      <w:r>
        <w:rPr>
          <w:b/>
          <w:bCs/>
          <w:lang w:eastAsia="en-GB"/>
        </w:rPr>
        <w:t>A knowledge transfer programme.</w:t>
      </w:r>
      <w:r>
        <w:rPr>
          <w:lang w:eastAsia="en-GB"/>
        </w:rPr>
        <w:t xml:space="preserve"> To address the cross-cutting CAP policy objective of gender balance, knowledge transfer groups can be set up for participation by women only.</w:t>
      </w:r>
    </w:p>
    <w:p w14:paraId="5898A43D" w14:textId="77777777" w:rsidR="00D933B7" w:rsidRPr="00657FA0" w:rsidRDefault="00D933B7" w:rsidP="00D933B7">
      <w:pPr>
        <w:pStyle w:val="ListParagraph"/>
        <w:ind w:left="0"/>
        <w:rPr>
          <w:lang w:eastAsia="en-GB"/>
        </w:rPr>
      </w:pPr>
      <w:r>
        <w:rPr>
          <w:lang w:eastAsia="en-GB"/>
        </w:rPr>
        <w:t>Gender mainstreaming works in particular when</w:t>
      </w:r>
      <w:r>
        <w:rPr>
          <w:rFonts w:ascii="Calibri" w:hAnsi="Calibri" w:cs="Calibri"/>
          <w:lang w:eastAsia="en-GB"/>
        </w:rPr>
        <w:t xml:space="preserve"> </w:t>
      </w:r>
      <w:r>
        <w:rPr>
          <w:lang w:eastAsia="en-GB"/>
        </w:rPr>
        <w:t>women are involved and empowered in the decision-making process. In this light,</w:t>
      </w:r>
      <w:r>
        <w:rPr>
          <w:rFonts w:ascii="Calibri" w:hAnsi="Calibri" w:cs="Calibri"/>
          <w:lang w:eastAsia="en-GB"/>
        </w:rPr>
        <w:t xml:space="preserve"> </w:t>
      </w:r>
      <w:r>
        <w:rPr>
          <w:lang w:eastAsia="en-GB"/>
        </w:rPr>
        <w:t>the majority of Member States imposed a requirement for Leader decision-making bodies to be composed of at least 50% women. In the sample of data for the monitoring and evaluation of local action groups</w:t>
      </w:r>
      <w:r>
        <w:rPr>
          <w:rFonts w:ascii="Calibri" w:hAnsi="Calibri" w:cs="Calibri"/>
          <w:lang w:eastAsia="en-GB"/>
        </w:rPr>
        <w:t> </w:t>
      </w:r>
      <w:r>
        <w:rPr>
          <w:lang w:eastAsia="en-GB"/>
        </w:rPr>
        <w:t>(</w:t>
      </w:r>
      <w:r>
        <w:rPr>
          <w:rStyle w:val="FootnoteReference"/>
          <w:lang w:eastAsia="en-GB"/>
        </w:rPr>
        <w:footnoteReference w:id="45"/>
      </w:r>
      <w:r>
        <w:rPr>
          <w:lang w:eastAsia="en-GB"/>
        </w:rPr>
        <w:t>), out of the total of 27</w:t>
      </w:r>
      <w:r>
        <w:rPr>
          <w:rFonts w:ascii="Calibri" w:hAnsi="Calibri" w:cs="Calibri"/>
          <w:lang w:eastAsia="en-GB"/>
        </w:rPr>
        <w:t> </w:t>
      </w:r>
      <w:r>
        <w:rPr>
          <w:lang w:eastAsia="en-GB"/>
        </w:rPr>
        <w:t>183 people, there were 10</w:t>
      </w:r>
      <w:r>
        <w:rPr>
          <w:rFonts w:ascii="Calibri" w:hAnsi="Calibri" w:cs="Calibri"/>
          <w:lang w:eastAsia="en-GB"/>
        </w:rPr>
        <w:t> </w:t>
      </w:r>
      <w:r>
        <w:rPr>
          <w:lang w:eastAsia="en-GB"/>
        </w:rPr>
        <w:t>543 women. Currently these data cannot be associated with the budgets, but it will be possible in 2026, when local action groups will add their budgets to the database.</w:t>
      </w:r>
    </w:p>
    <w:p w14:paraId="72E19D89" w14:textId="77777777" w:rsidR="00D933B7" w:rsidRPr="00657FA0" w:rsidRDefault="00D933B7" w:rsidP="00D933B7">
      <w:pPr>
        <w:pStyle w:val="ListParagraph"/>
        <w:ind w:left="0"/>
        <w:rPr>
          <w:lang w:eastAsia="en-GB"/>
        </w:rPr>
      </w:pPr>
      <w:r>
        <w:rPr>
          <w:lang w:eastAsia="en-GB"/>
        </w:rPr>
        <w:t>Furthermore, according to the CAP Strategic Plans Regulation, Member States must organise a partnership including, where relevant, bodies responsible for promoting social</w:t>
      </w:r>
      <w:r>
        <w:rPr>
          <w:rFonts w:ascii="Calibri" w:hAnsi="Calibri" w:cs="Calibri"/>
          <w:lang w:eastAsia="en-GB"/>
        </w:rPr>
        <w:t xml:space="preserve"> </w:t>
      </w:r>
      <w:r>
        <w:rPr>
          <w:lang w:eastAsia="en-GB"/>
        </w:rPr>
        <w:t>inclusion, fundamental rights, gender equality and non-discrimination. Most Member States committed explicitly in their CAP strategic plans to include organisations representing the rights of women in CAP partnerships and monitoring committees. Finally, the 2023-2027 CAP strengthened the collection of data disaggregated by gender.</w:t>
      </w:r>
    </w:p>
    <w:p w14:paraId="546587C1" w14:textId="77777777" w:rsidR="00D933B7" w:rsidRPr="00657FA0" w:rsidRDefault="00D933B7" w:rsidP="00D933B7">
      <w:pPr>
        <w:pStyle w:val="ListParagraph"/>
        <w:ind w:left="0"/>
        <w:rPr>
          <w:lang w:eastAsia="en-GB"/>
        </w:rPr>
      </w:pPr>
    </w:p>
    <w:tbl>
      <w:tblPr>
        <w:tblStyle w:val="Planning2022instructions"/>
        <w:tblW w:w="0" w:type="auto"/>
        <w:tblLook w:val="04A0" w:firstRow="1" w:lastRow="0" w:firstColumn="1" w:lastColumn="0" w:noHBand="0" w:noVBand="1"/>
      </w:tblPr>
      <w:tblGrid>
        <w:gridCol w:w="9629"/>
      </w:tblGrid>
      <w:tr w:rsidR="00D933B7" w:rsidRPr="00657FA0" w14:paraId="4788E051" w14:textId="77777777">
        <w:tc>
          <w:tcPr>
            <w:tcW w:w="9629" w:type="dxa"/>
            <w:shd w:val="clear" w:color="auto" w:fill="auto"/>
          </w:tcPr>
          <w:p w14:paraId="5615E209" w14:textId="77777777" w:rsidR="00D933B7" w:rsidRPr="00657FA0" w:rsidRDefault="00D933B7">
            <w:pPr>
              <w:spacing w:after="0" w:line="240" w:lineRule="auto"/>
              <w:textAlignment w:val="baseline"/>
              <w:rPr>
                <w:rFonts w:eastAsia="Times New Roman" w:cs="Segoe UI"/>
                <w:sz w:val="22"/>
                <w:szCs w:val="22"/>
                <w:lang w:eastAsia="en-IE"/>
              </w:rPr>
            </w:pPr>
          </w:p>
          <w:p w14:paraId="208D54D4" w14:textId="77777777" w:rsidR="00D933B7" w:rsidRPr="00657FA0" w:rsidRDefault="00D933B7">
            <w:pPr>
              <w:spacing w:after="0" w:line="240" w:lineRule="auto"/>
              <w:textAlignment w:val="baseline"/>
              <w:rPr>
                <w:rFonts w:eastAsia="Times New Roman" w:cs="Segoe UI"/>
                <w:b/>
                <w:bCs/>
                <w:sz w:val="22"/>
                <w:szCs w:val="22"/>
                <w:lang w:eastAsia="en-IE"/>
              </w:rPr>
            </w:pPr>
            <w:r>
              <w:rPr>
                <w:rFonts w:eastAsia="Times New Roman" w:cs="Segoe UI"/>
                <w:b/>
                <w:bCs/>
                <w:sz w:val="22"/>
                <w:szCs w:val="22"/>
                <w:lang w:eastAsia="en-IE"/>
              </w:rPr>
              <w:t>Gender-disaggregated information</w:t>
            </w:r>
          </w:p>
          <w:p w14:paraId="68FC0F85" w14:textId="77777777" w:rsidR="00D933B7" w:rsidRPr="00657FA0" w:rsidRDefault="00D933B7">
            <w:pPr>
              <w:spacing w:after="0" w:line="240" w:lineRule="auto"/>
              <w:textAlignment w:val="baseline"/>
              <w:rPr>
                <w:rFonts w:eastAsia="Times New Roman" w:cs="Segoe UI"/>
                <w:sz w:val="22"/>
                <w:szCs w:val="22"/>
                <w:lang w:eastAsia="en-IE"/>
              </w:rPr>
            </w:pPr>
          </w:p>
          <w:p w14:paraId="28EC5E99" w14:textId="77777777" w:rsidR="00D933B7" w:rsidRPr="00657FA0" w:rsidRDefault="00D933B7">
            <w:pPr>
              <w:spacing w:after="0" w:line="240" w:lineRule="auto"/>
              <w:textAlignment w:val="baseline"/>
              <w:rPr>
                <w:rFonts w:eastAsia="Times New Roman" w:cs="Segoe UI"/>
                <w:sz w:val="22"/>
                <w:szCs w:val="22"/>
                <w:lang w:eastAsia="en-IE"/>
              </w:rPr>
            </w:pPr>
            <w:r>
              <w:rPr>
                <w:rFonts w:eastAsia="Times New Roman" w:cs="Segoe UI"/>
                <w:sz w:val="22"/>
                <w:szCs w:val="22"/>
                <w:lang w:eastAsia="en-IE"/>
              </w:rPr>
              <w:t>Total number of farmers receiving CAP support directly (provisional data for 2024): 5</w:t>
            </w:r>
            <w:r>
              <w:rPr>
                <w:rFonts w:ascii="Calibri" w:eastAsia="Times New Roman" w:hAnsi="Calibri" w:cs="Calibri"/>
                <w:sz w:val="22"/>
                <w:szCs w:val="22"/>
                <w:lang w:eastAsia="en-IE"/>
              </w:rPr>
              <w:t> </w:t>
            </w:r>
            <w:r>
              <w:rPr>
                <w:rFonts w:eastAsia="Times New Roman" w:cs="Segoe UI"/>
                <w:sz w:val="22"/>
                <w:szCs w:val="22"/>
                <w:lang w:eastAsia="en-IE"/>
              </w:rPr>
              <w:t>604</w:t>
            </w:r>
            <w:r>
              <w:rPr>
                <w:rFonts w:ascii="Calibri" w:eastAsia="Times New Roman" w:hAnsi="Calibri" w:cs="Calibri"/>
                <w:sz w:val="22"/>
                <w:szCs w:val="22"/>
                <w:lang w:eastAsia="en-IE"/>
              </w:rPr>
              <w:t> </w:t>
            </w:r>
            <w:r>
              <w:rPr>
                <w:rFonts w:eastAsia="Times New Roman" w:cs="Segoe UI"/>
                <w:sz w:val="22"/>
                <w:szCs w:val="22"/>
                <w:lang w:eastAsia="en-IE"/>
              </w:rPr>
              <w:t>178:</w:t>
            </w:r>
          </w:p>
          <w:p w14:paraId="0EF5E209" w14:textId="77777777" w:rsidR="00D933B7" w:rsidRPr="00657FA0" w:rsidRDefault="00D933B7" w:rsidP="00373960">
            <w:pPr>
              <w:numPr>
                <w:ilvl w:val="0"/>
                <w:numId w:val="69"/>
              </w:numPr>
              <w:spacing w:after="0" w:line="240" w:lineRule="auto"/>
              <w:textAlignment w:val="baseline"/>
              <w:rPr>
                <w:rFonts w:eastAsia="Times New Roman" w:cs="Segoe UI"/>
                <w:lang w:eastAsia="en-IE"/>
              </w:rPr>
            </w:pPr>
            <w:r>
              <w:rPr>
                <w:rFonts w:eastAsia="Times New Roman" w:cs="Segoe UI"/>
                <w:lang w:eastAsia="en-IE"/>
              </w:rPr>
              <w:t>women: 1</w:t>
            </w:r>
            <w:r>
              <w:rPr>
                <w:rFonts w:ascii="Calibri" w:eastAsia="Times New Roman" w:hAnsi="Calibri" w:cs="Calibri"/>
                <w:lang w:eastAsia="en-IE"/>
              </w:rPr>
              <w:t> </w:t>
            </w:r>
            <w:r>
              <w:rPr>
                <w:rFonts w:eastAsia="Times New Roman" w:cs="Segoe UI"/>
                <w:lang w:eastAsia="en-IE"/>
              </w:rPr>
              <w:t>768</w:t>
            </w:r>
            <w:r>
              <w:rPr>
                <w:rFonts w:ascii="Calibri" w:eastAsia="Times New Roman" w:hAnsi="Calibri" w:cs="Calibri"/>
                <w:lang w:eastAsia="en-IE"/>
              </w:rPr>
              <w:t> </w:t>
            </w:r>
            <w:r>
              <w:rPr>
                <w:rFonts w:eastAsia="Times New Roman" w:cs="Segoe UI"/>
                <w:lang w:eastAsia="en-IE"/>
              </w:rPr>
              <w:t>426 (31.56%);</w:t>
            </w:r>
          </w:p>
          <w:p w14:paraId="09ED2D91" w14:textId="77777777" w:rsidR="00D933B7" w:rsidRPr="00657FA0" w:rsidRDefault="00D933B7" w:rsidP="00373960">
            <w:pPr>
              <w:numPr>
                <w:ilvl w:val="0"/>
                <w:numId w:val="69"/>
              </w:numPr>
              <w:spacing w:after="0" w:line="240" w:lineRule="auto"/>
              <w:textAlignment w:val="baseline"/>
              <w:rPr>
                <w:rFonts w:eastAsia="Times New Roman" w:cs="Segoe UI"/>
                <w:lang w:eastAsia="en-IE"/>
              </w:rPr>
            </w:pPr>
            <w:r>
              <w:rPr>
                <w:rFonts w:eastAsia="Times New Roman" w:cs="Segoe UI"/>
                <w:lang w:eastAsia="en-IE"/>
              </w:rPr>
              <w:t>men: 3</w:t>
            </w:r>
            <w:r>
              <w:rPr>
                <w:rFonts w:ascii="Calibri" w:eastAsia="Times New Roman" w:hAnsi="Calibri" w:cs="Calibri"/>
                <w:lang w:eastAsia="en-IE"/>
              </w:rPr>
              <w:t> </w:t>
            </w:r>
            <w:r>
              <w:rPr>
                <w:rFonts w:eastAsia="Times New Roman" w:cs="Segoe UI"/>
                <w:lang w:eastAsia="en-IE"/>
              </w:rPr>
              <w:t>553</w:t>
            </w:r>
            <w:r>
              <w:rPr>
                <w:rFonts w:ascii="Calibri" w:eastAsia="Times New Roman" w:hAnsi="Calibri" w:cs="Calibri"/>
                <w:lang w:eastAsia="en-IE"/>
              </w:rPr>
              <w:t> </w:t>
            </w:r>
            <w:r>
              <w:rPr>
                <w:rFonts w:eastAsia="Times New Roman" w:cs="Segoe UI"/>
                <w:lang w:eastAsia="en-IE"/>
              </w:rPr>
              <w:t>350 (63.41%);</w:t>
            </w:r>
          </w:p>
          <w:p w14:paraId="6AF9D34A" w14:textId="77777777" w:rsidR="00D933B7" w:rsidRPr="00657FA0" w:rsidRDefault="00D933B7" w:rsidP="00373960">
            <w:pPr>
              <w:numPr>
                <w:ilvl w:val="0"/>
                <w:numId w:val="69"/>
              </w:numPr>
              <w:spacing w:after="0" w:line="240" w:lineRule="auto"/>
              <w:textAlignment w:val="baseline"/>
              <w:rPr>
                <w:rFonts w:eastAsia="Times New Roman" w:cs="Segoe UI"/>
                <w:lang w:eastAsia="en-IE"/>
              </w:rPr>
            </w:pPr>
            <w:r>
              <w:rPr>
                <w:rFonts w:eastAsia="Times New Roman" w:cs="Segoe UI"/>
                <w:lang w:eastAsia="en-IE"/>
              </w:rPr>
              <w:t>non-binary: 250 (0.00%);</w:t>
            </w:r>
          </w:p>
          <w:p w14:paraId="0D2B9FE4" w14:textId="77777777" w:rsidR="00D933B7" w:rsidRPr="00657FA0" w:rsidRDefault="00D933B7" w:rsidP="00373960">
            <w:pPr>
              <w:numPr>
                <w:ilvl w:val="0"/>
                <w:numId w:val="69"/>
              </w:numPr>
              <w:spacing w:after="0" w:line="240" w:lineRule="auto"/>
              <w:textAlignment w:val="baseline"/>
              <w:rPr>
                <w:rFonts w:eastAsia="Times New Roman" w:cs="Segoe UI"/>
                <w:lang w:eastAsia="en-IE"/>
              </w:rPr>
            </w:pPr>
            <w:r>
              <w:rPr>
                <w:rFonts w:eastAsia="Times New Roman" w:cs="Segoe UI"/>
                <w:lang w:eastAsia="en-IE"/>
              </w:rPr>
              <w:t>no prevalence: 209</w:t>
            </w:r>
            <w:r>
              <w:rPr>
                <w:rFonts w:ascii="Calibri" w:eastAsia="Times New Roman" w:hAnsi="Calibri" w:cs="Calibri"/>
                <w:lang w:eastAsia="en-IE"/>
              </w:rPr>
              <w:t> </w:t>
            </w:r>
            <w:r>
              <w:rPr>
                <w:rFonts w:eastAsia="Times New Roman" w:cs="Segoe UI"/>
                <w:lang w:eastAsia="en-IE"/>
              </w:rPr>
              <w:t>340 (3.74%);</w:t>
            </w:r>
          </w:p>
          <w:p w14:paraId="5DA1B7C8" w14:textId="77777777" w:rsidR="00D933B7" w:rsidRPr="00657FA0" w:rsidRDefault="00D933B7" w:rsidP="00373960">
            <w:pPr>
              <w:numPr>
                <w:ilvl w:val="0"/>
                <w:numId w:val="69"/>
              </w:numPr>
              <w:spacing w:after="0" w:line="240" w:lineRule="auto"/>
              <w:textAlignment w:val="baseline"/>
              <w:rPr>
                <w:rFonts w:eastAsia="Times New Roman" w:cs="Segoe UI"/>
                <w:lang w:eastAsia="en-IE"/>
              </w:rPr>
            </w:pPr>
            <w:r>
              <w:rPr>
                <w:rFonts w:eastAsia="Times New Roman" w:cs="Segoe UI"/>
                <w:lang w:eastAsia="en-IE"/>
              </w:rPr>
              <w:t>prefer not to say: 72</w:t>
            </w:r>
            <w:r>
              <w:rPr>
                <w:rFonts w:ascii="Calibri" w:eastAsia="Times New Roman" w:hAnsi="Calibri" w:cs="Calibri"/>
                <w:lang w:eastAsia="en-IE"/>
              </w:rPr>
              <w:t> </w:t>
            </w:r>
            <w:r>
              <w:rPr>
                <w:rFonts w:eastAsia="Times New Roman" w:cs="Segoe UI"/>
                <w:lang w:eastAsia="en-IE"/>
              </w:rPr>
              <w:t>812 (1.30%).</w:t>
            </w:r>
          </w:p>
          <w:p w14:paraId="20145836" w14:textId="77777777" w:rsidR="00D933B7" w:rsidRPr="00657FA0" w:rsidRDefault="00D933B7">
            <w:pPr>
              <w:spacing w:after="0" w:line="240" w:lineRule="auto"/>
              <w:textAlignment w:val="baseline"/>
            </w:pPr>
          </w:p>
        </w:tc>
      </w:tr>
    </w:tbl>
    <w:p w14:paraId="69124EF4" w14:textId="77777777" w:rsidR="00D933B7" w:rsidRPr="00657FA0" w:rsidRDefault="00D933B7" w:rsidP="00D933B7">
      <w:pPr>
        <w:spacing w:line="259" w:lineRule="auto"/>
        <w:rPr>
          <w:b/>
          <w:bCs/>
        </w:rPr>
      </w:pPr>
      <w:r>
        <w:rPr>
          <w:b/>
          <w:bCs/>
        </w:rPr>
        <w:br w:type="page"/>
      </w:r>
    </w:p>
    <w:p w14:paraId="7E6BC413" w14:textId="77777777" w:rsidR="00D933B7" w:rsidRPr="00657FA0" w:rsidRDefault="00D933B7" w:rsidP="00D933B7">
      <w:pPr>
        <w:rPr>
          <w:b/>
          <w:bCs/>
        </w:rPr>
      </w:pPr>
    </w:p>
    <w:p w14:paraId="074DFA27" w14:textId="77777777" w:rsidR="00D933B7" w:rsidRPr="00657FA0"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657FA0" w14:paraId="3EEC7A2D"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55825759"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045DDF7B"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2053259C"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30D6A6CB"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35C97A69" w14:textId="77777777" w:rsidR="00D933B7" w:rsidRPr="00657FA0"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0D69DE9F" w14:textId="77777777" w:rsidR="00D933B7" w:rsidRPr="00657FA0"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318E3063"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36E30967" w14:textId="77777777" w:rsidR="00D933B7" w:rsidRPr="00657FA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2021-2025</w:t>
            </w:r>
          </w:p>
        </w:tc>
      </w:tr>
      <w:tr w:rsidR="00D933B7" w:rsidRPr="00657FA0" w14:paraId="40995562" w14:textId="77777777">
        <w:trPr>
          <w:trHeight w:val="300"/>
        </w:trPr>
        <w:tc>
          <w:tcPr>
            <w:tcW w:w="1276" w:type="dxa"/>
            <w:tcBorders>
              <w:top w:val="single" w:sz="6" w:space="0" w:color="8C8C8C"/>
              <w:left w:val="nil"/>
              <w:bottom w:val="single" w:sz="6" w:space="0" w:color="8C8C8C"/>
              <w:right w:val="nil"/>
            </w:tcBorders>
            <w:vAlign w:val="center"/>
            <w:hideMark/>
          </w:tcPr>
          <w:p w14:paraId="1117EE50" w14:textId="77777777" w:rsidR="00D933B7" w:rsidRPr="00657FA0"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5E1E1DFF" w14:textId="77777777" w:rsidR="00D933B7" w:rsidRPr="00657FA0" w:rsidRDefault="00D933B7">
            <w:pPr>
              <w:spacing w:after="0" w:line="240" w:lineRule="auto"/>
              <w:jc w:val="center"/>
              <w:textAlignment w:val="baseline"/>
              <w:rPr>
                <w:rFonts w:ascii="Segoe UI" w:hAnsi="Segoe UI" w:cs="Segoe UI"/>
                <w:sz w:val="20"/>
                <w:lang w:eastAsia="en-IE"/>
              </w:rPr>
            </w:pPr>
            <w:r>
              <w:t>66.8</w:t>
            </w:r>
          </w:p>
        </w:tc>
        <w:tc>
          <w:tcPr>
            <w:tcW w:w="1276" w:type="dxa"/>
            <w:tcBorders>
              <w:top w:val="single" w:sz="6" w:space="0" w:color="8C8C8C"/>
              <w:left w:val="nil"/>
              <w:bottom w:val="single" w:sz="6" w:space="0" w:color="8C8C8C"/>
              <w:right w:val="nil"/>
            </w:tcBorders>
            <w:vAlign w:val="center"/>
            <w:hideMark/>
          </w:tcPr>
          <w:p w14:paraId="44719C8C" w14:textId="77777777" w:rsidR="00D933B7" w:rsidRPr="00657FA0" w:rsidRDefault="00D933B7">
            <w:pPr>
              <w:spacing w:after="0" w:line="240" w:lineRule="auto"/>
              <w:jc w:val="center"/>
              <w:textAlignment w:val="baseline"/>
              <w:rPr>
                <w:rFonts w:ascii="Segoe UI" w:hAnsi="Segoe UI" w:cs="Segoe UI"/>
                <w:sz w:val="20"/>
                <w:lang w:eastAsia="en-IE"/>
              </w:rPr>
            </w:pPr>
            <w:r>
              <w:t>61.7</w:t>
            </w:r>
          </w:p>
        </w:tc>
        <w:tc>
          <w:tcPr>
            <w:tcW w:w="1134" w:type="dxa"/>
            <w:tcBorders>
              <w:top w:val="single" w:sz="6" w:space="0" w:color="8C8C8C"/>
              <w:left w:val="nil"/>
              <w:bottom w:val="single" w:sz="6" w:space="0" w:color="8C8C8C"/>
              <w:right w:val="nil"/>
            </w:tcBorders>
            <w:vAlign w:val="center"/>
            <w:hideMark/>
          </w:tcPr>
          <w:p w14:paraId="558F89B0" w14:textId="77777777" w:rsidR="00D933B7" w:rsidRPr="00657FA0" w:rsidRDefault="00D933B7">
            <w:pPr>
              <w:spacing w:after="0" w:line="240" w:lineRule="auto"/>
              <w:jc w:val="center"/>
              <w:textAlignment w:val="baseline"/>
              <w:rPr>
                <w:rFonts w:ascii="Segoe UI" w:hAnsi="Segoe UI" w:cs="Segoe UI"/>
                <w:sz w:val="20"/>
                <w:lang w:eastAsia="en-IE"/>
              </w:rPr>
            </w:pPr>
            <w:r>
              <w:t>69.2</w:t>
            </w:r>
          </w:p>
        </w:tc>
        <w:tc>
          <w:tcPr>
            <w:tcW w:w="1276" w:type="dxa"/>
            <w:tcBorders>
              <w:top w:val="single" w:sz="6" w:space="0" w:color="8C8C8C"/>
              <w:left w:val="nil"/>
              <w:bottom w:val="single" w:sz="6" w:space="0" w:color="8C8C8C"/>
              <w:right w:val="nil"/>
            </w:tcBorders>
            <w:vAlign w:val="center"/>
          </w:tcPr>
          <w:p w14:paraId="7EA2152D" w14:textId="77777777" w:rsidR="00D933B7" w:rsidRPr="00657FA0" w:rsidRDefault="00D933B7">
            <w:pPr>
              <w:spacing w:after="0" w:line="240" w:lineRule="auto"/>
              <w:jc w:val="center"/>
              <w:textAlignment w:val="baseline"/>
              <w:rPr>
                <w:rFonts w:cs="Segoe UI"/>
                <w:sz w:val="20"/>
                <w:lang w:eastAsia="en-IE"/>
              </w:rPr>
            </w:pPr>
            <w:r>
              <w:t>180.9</w:t>
            </w:r>
          </w:p>
        </w:tc>
        <w:tc>
          <w:tcPr>
            <w:tcW w:w="1134" w:type="dxa"/>
            <w:tcBorders>
              <w:top w:val="single" w:sz="6" w:space="0" w:color="8C8C8C"/>
              <w:left w:val="nil"/>
              <w:bottom w:val="single" w:sz="6" w:space="0" w:color="8C8C8C"/>
              <w:right w:val="nil"/>
            </w:tcBorders>
            <w:vAlign w:val="center"/>
          </w:tcPr>
          <w:p w14:paraId="2B13634C" w14:textId="77777777" w:rsidR="00D933B7" w:rsidRPr="00657FA0" w:rsidRDefault="00D933B7">
            <w:pPr>
              <w:spacing w:after="0" w:line="240" w:lineRule="auto"/>
              <w:jc w:val="center"/>
              <w:textAlignment w:val="baseline"/>
              <w:rPr>
                <w:rFonts w:cs="Segoe UI"/>
                <w:sz w:val="20"/>
                <w:lang w:eastAsia="en-IE"/>
              </w:rPr>
            </w:pPr>
            <w:r>
              <w:t>0.0</w:t>
            </w:r>
          </w:p>
        </w:tc>
        <w:tc>
          <w:tcPr>
            <w:tcW w:w="1233" w:type="dxa"/>
            <w:tcBorders>
              <w:top w:val="single" w:sz="6" w:space="0" w:color="8C8C8C"/>
              <w:left w:val="nil"/>
              <w:bottom w:val="single" w:sz="6" w:space="0" w:color="8C8C8C"/>
              <w:right w:val="nil"/>
            </w:tcBorders>
            <w:vAlign w:val="center"/>
            <w:hideMark/>
          </w:tcPr>
          <w:p w14:paraId="21D52F81" w14:textId="77777777" w:rsidR="00D933B7" w:rsidRPr="00657FA0" w:rsidRDefault="00D933B7">
            <w:pPr>
              <w:spacing w:after="0" w:line="240" w:lineRule="auto"/>
              <w:jc w:val="center"/>
              <w:textAlignment w:val="baseline"/>
              <w:rPr>
                <w:rFonts w:ascii="Segoe UI" w:hAnsi="Segoe UI" w:cs="Segoe UI"/>
                <w:sz w:val="20"/>
                <w:lang w:eastAsia="en-IE"/>
              </w:rPr>
            </w:pPr>
            <w:r>
              <w:t>378.5</w:t>
            </w:r>
          </w:p>
        </w:tc>
        <w:tc>
          <w:tcPr>
            <w:tcW w:w="1176" w:type="dxa"/>
            <w:tcBorders>
              <w:top w:val="single" w:sz="6" w:space="0" w:color="8C8C8C"/>
              <w:left w:val="nil"/>
              <w:bottom w:val="single" w:sz="6" w:space="0" w:color="8C8C8C"/>
              <w:right w:val="nil"/>
            </w:tcBorders>
            <w:vAlign w:val="center"/>
            <w:hideMark/>
          </w:tcPr>
          <w:p w14:paraId="0A8C39FD" w14:textId="77777777" w:rsidR="00D933B7" w:rsidRPr="00657FA0" w:rsidRDefault="00D933B7">
            <w:pPr>
              <w:spacing w:after="0" w:line="240" w:lineRule="auto"/>
              <w:jc w:val="center"/>
              <w:textAlignment w:val="baseline"/>
              <w:rPr>
                <w:rFonts w:ascii="Segoe UI" w:hAnsi="Segoe UI" w:cs="Segoe UI"/>
                <w:sz w:val="20"/>
                <w:lang w:eastAsia="en-IE"/>
              </w:rPr>
            </w:pPr>
            <w:r>
              <w:t>0.1%</w:t>
            </w:r>
          </w:p>
        </w:tc>
      </w:tr>
    </w:tbl>
    <w:p w14:paraId="556D6C76" w14:textId="77777777" w:rsidR="00D933B7" w:rsidRPr="00657FA0" w:rsidRDefault="00D933B7" w:rsidP="00D933B7">
      <w:pPr>
        <w:pStyle w:val="ListParagraph"/>
        <w:ind w:left="0"/>
        <w:rPr>
          <w:lang w:eastAsia="en-GB"/>
        </w:rPr>
      </w:pPr>
    </w:p>
    <w:p w14:paraId="61E6DF3B" w14:textId="77777777" w:rsidR="00D933B7" w:rsidRPr="00657FA0" w:rsidRDefault="00D933B7" w:rsidP="00D933B7">
      <w:pPr>
        <w:pStyle w:val="ListParagraph"/>
        <w:ind w:left="0"/>
        <w:jc w:val="both"/>
        <w:rPr>
          <w:lang w:eastAsia="en-GB"/>
        </w:rPr>
      </w:pPr>
      <w:r>
        <w:rPr>
          <w:lang w:eastAsia="en-GB"/>
        </w:rPr>
        <w:t>Digitalisation of the agricultural sector and rural areas can be regarded as instrumental in strengthening their competitiveness and contributing to several sustainability-related policy objectives, including environmental and socio-economic sustainability.</w:t>
      </w:r>
    </w:p>
    <w:p w14:paraId="710EB7A4" w14:textId="77777777" w:rsidR="00D933B7" w:rsidRPr="00657FA0" w:rsidRDefault="00D933B7" w:rsidP="00D933B7">
      <w:pPr>
        <w:pStyle w:val="ListParagraph"/>
        <w:ind w:left="0"/>
        <w:jc w:val="both"/>
        <w:rPr>
          <w:lang w:eastAsia="en-GB"/>
        </w:rPr>
      </w:pPr>
    </w:p>
    <w:p w14:paraId="5CA80D48" w14:textId="77777777" w:rsidR="00D933B7" w:rsidRPr="00657FA0" w:rsidRDefault="00D933B7" w:rsidP="00D933B7">
      <w:pPr>
        <w:pStyle w:val="ListParagraph"/>
        <w:ind w:left="0"/>
        <w:jc w:val="both"/>
        <w:rPr>
          <w:lang w:eastAsia="en-GB"/>
        </w:rPr>
      </w:pPr>
      <w:r>
        <w:rPr>
          <w:lang w:eastAsia="en-GB"/>
        </w:rPr>
        <w:t>The 2023-2027 CAP brings forward digitalisation in agriculture as it forms an inherent part of its cross-cutting objective on ‘Modernising the sector by fostering and sharing of knowledge, innovation and digitalisation in agriculture and rural areas, and encouraging their uptake’. For the first time, Member States set out digitalisation strategies under their CAP strategic plans outlining how they intend to support the sustainable digital transformation of agriculture and rural areas under the CAP and in synergy with other programmes, such as the Recovery and Resilience Facility, the Connecting Europe Facility, Horizon Europe and the digital Europe programme.</w:t>
      </w:r>
    </w:p>
    <w:p w14:paraId="361262FE" w14:textId="77777777" w:rsidR="00D933B7" w:rsidRPr="00657FA0" w:rsidRDefault="00D933B7" w:rsidP="00D933B7">
      <w:pPr>
        <w:pStyle w:val="ListParagraph"/>
        <w:ind w:left="0"/>
        <w:jc w:val="both"/>
        <w:rPr>
          <w:lang w:eastAsia="en-GB"/>
        </w:rPr>
      </w:pPr>
    </w:p>
    <w:p w14:paraId="7A6C69F6" w14:textId="77777777" w:rsidR="00D933B7" w:rsidRPr="00657FA0" w:rsidRDefault="00D933B7" w:rsidP="00D933B7">
      <w:pPr>
        <w:pStyle w:val="ListParagraph"/>
        <w:ind w:left="0"/>
        <w:jc w:val="both"/>
        <w:rPr>
          <w:lang w:eastAsia="en-GB"/>
        </w:rPr>
      </w:pPr>
      <w:r>
        <w:rPr>
          <w:lang w:eastAsia="en-GB"/>
        </w:rPr>
        <w:t>The CAP supports digitalisation mainly through investments, but also though eco-schemes and</w:t>
      </w:r>
      <w:r>
        <w:rPr>
          <w:rFonts w:ascii="Calibri" w:hAnsi="Calibri" w:cs="Calibri"/>
          <w:lang w:eastAsia="en-GB"/>
        </w:rPr>
        <w:t xml:space="preserve"> </w:t>
      </w:r>
      <w:r>
        <w:rPr>
          <w:lang w:eastAsia="en-GB"/>
        </w:rPr>
        <w:t>agro-environmental-climate commitments. It also supports the expansion of broadband connectivity in rural areas, the development of digital skills, and advisory services on digital matters though knowledge exchange and cooperation.</w:t>
      </w:r>
    </w:p>
    <w:p w14:paraId="2C29EB58" w14:textId="77777777" w:rsidR="00D933B7" w:rsidRPr="00657FA0" w:rsidRDefault="00D933B7" w:rsidP="00D933B7">
      <w:pPr>
        <w:pStyle w:val="ListParagraph"/>
        <w:ind w:left="0"/>
        <w:jc w:val="both"/>
        <w:rPr>
          <w:lang w:eastAsia="en-GB"/>
        </w:rPr>
      </w:pPr>
    </w:p>
    <w:p w14:paraId="5F3654E0" w14:textId="77777777" w:rsidR="00D933B7" w:rsidRPr="00657FA0" w:rsidRDefault="00D933B7" w:rsidP="00D933B7">
      <w:pPr>
        <w:pStyle w:val="ListParagraph"/>
        <w:ind w:left="0"/>
        <w:jc w:val="both"/>
        <w:rPr>
          <w:lang w:eastAsia="en-GB"/>
        </w:rPr>
      </w:pPr>
      <w:r>
        <w:rPr>
          <w:lang w:eastAsia="en-GB"/>
        </w:rPr>
        <w:t>The European Agricultural Fund for Rural Development made an important contribution to support broadband infrastructure and various ICT solutions in rural areas. This has had a positive effect on the quality of life of EU citizens, with nearly 13</w:t>
      </w:r>
      <w:r>
        <w:rPr>
          <w:rFonts w:ascii="Calibri" w:hAnsi="Calibri" w:cs="Calibri"/>
          <w:lang w:eastAsia="en-GB"/>
        </w:rPr>
        <w:t> </w:t>
      </w:r>
      <w:r>
        <w:rPr>
          <w:lang w:eastAsia="en-GB"/>
        </w:rPr>
        <w:t xml:space="preserve">million people living in rural areas benefiting from improved access to ICT services and infrastructure. In addition, smart villages initiatives are supported under Leader. The CAP also stimulates the digital transformation of public administrations, enabling the integration of digital technologies into agricultural administrative systems, such as the integrated administration and control system. </w:t>
      </w:r>
    </w:p>
    <w:p w14:paraId="42630146" w14:textId="77777777" w:rsidR="00D933B7" w:rsidRPr="00657FA0" w:rsidRDefault="00D933B7" w:rsidP="00D933B7">
      <w:pPr>
        <w:pStyle w:val="ListParagraph"/>
        <w:ind w:left="0"/>
        <w:rPr>
          <w:lang w:eastAsia="en-GB"/>
        </w:rPr>
      </w:pPr>
    </w:p>
    <w:p w14:paraId="6B34A37C" w14:textId="77777777" w:rsidR="00D933B7" w:rsidRPr="00657FA0" w:rsidRDefault="00D933B7" w:rsidP="00D933B7">
      <w:pPr>
        <w:pStyle w:val="ListParagraph"/>
        <w:ind w:left="0"/>
        <w:rPr>
          <w:lang w:eastAsia="en-GB"/>
        </w:rPr>
      </w:pPr>
      <w:r>
        <w:rPr>
          <w:lang w:eastAsia="en-GB"/>
        </w:rPr>
        <w:t>Methodology.</w:t>
      </w:r>
    </w:p>
    <w:p w14:paraId="5D70A9B5" w14:textId="77777777" w:rsidR="00D933B7" w:rsidRPr="00657FA0" w:rsidRDefault="00D933B7" w:rsidP="00373960">
      <w:pPr>
        <w:pStyle w:val="ListParagraph"/>
        <w:numPr>
          <w:ilvl w:val="0"/>
          <w:numId w:val="68"/>
        </w:numPr>
        <w:spacing w:after="240" w:line="264" w:lineRule="auto"/>
        <w:rPr>
          <w:lang w:eastAsia="en-GB"/>
        </w:rPr>
      </w:pPr>
      <w:r>
        <w:rPr>
          <w:b/>
          <w:bCs/>
          <w:lang w:eastAsia="en-GB"/>
        </w:rPr>
        <w:t>2021-2023.</w:t>
      </w:r>
      <w:r>
        <w:rPr>
          <w:lang w:eastAsia="en-GB"/>
        </w:rPr>
        <w:t xml:space="preserve"> Declared expenditure for focus area 6C on enhancing the accessibility, use and quality of information and communication technologies in rural</w:t>
      </w:r>
      <w:r>
        <w:rPr>
          <w:rFonts w:ascii="Calibri" w:hAnsi="Calibri" w:cs="Calibri"/>
          <w:lang w:eastAsia="en-GB"/>
        </w:rPr>
        <w:t xml:space="preserve"> </w:t>
      </w:r>
      <w:r>
        <w:rPr>
          <w:lang w:eastAsia="en-GB"/>
        </w:rPr>
        <w:t>areas.</w:t>
      </w:r>
    </w:p>
    <w:p w14:paraId="462B60B1" w14:textId="77777777" w:rsidR="00D933B7" w:rsidRPr="00657FA0" w:rsidRDefault="00D933B7" w:rsidP="00373960">
      <w:pPr>
        <w:pStyle w:val="ListParagraph"/>
        <w:numPr>
          <w:ilvl w:val="0"/>
          <w:numId w:val="68"/>
        </w:numPr>
        <w:spacing w:after="240" w:line="264" w:lineRule="auto"/>
        <w:rPr>
          <w:lang w:eastAsia="en-GB"/>
        </w:rPr>
      </w:pPr>
      <w:r>
        <w:rPr>
          <w:b/>
          <w:bCs/>
          <w:lang w:eastAsia="en-GB"/>
        </w:rPr>
        <w:t>2024.</w:t>
      </w:r>
      <w:r>
        <w:rPr>
          <w:lang w:eastAsia="en-GB"/>
        </w:rPr>
        <w:t xml:space="preserve"> Data are retrieved from the annual performance for all interventions linked with R3 ‘Digitalising agriculture’: share of farms benefiting from support for digital farming technology through CAP. Quantifying the exact amount of expenditure directly associated with the digital-related interventions is not feasible for the moment. Most of the interventions linked with R3 are also linked to other result indicators.</w:t>
      </w:r>
    </w:p>
    <w:p w14:paraId="09293B46" w14:textId="77777777" w:rsidR="00D933B7" w:rsidRPr="00657FA0" w:rsidRDefault="00D933B7" w:rsidP="00373960">
      <w:pPr>
        <w:pStyle w:val="ListParagraph"/>
        <w:numPr>
          <w:ilvl w:val="0"/>
          <w:numId w:val="68"/>
        </w:numPr>
        <w:spacing w:after="240" w:line="264" w:lineRule="auto"/>
        <w:rPr>
          <w:lang w:eastAsia="en-GB"/>
        </w:rPr>
      </w:pPr>
      <w:r>
        <w:rPr>
          <w:b/>
          <w:bCs/>
          <w:lang w:eastAsia="en-GB"/>
        </w:rPr>
        <w:t>2024.</w:t>
      </w:r>
      <w:r>
        <w:rPr>
          <w:lang w:eastAsia="en-GB"/>
        </w:rPr>
        <w:t xml:space="preserve"> Data for 2024 are an estimate of the total gross realised expenditure (EU funds).</w:t>
      </w:r>
    </w:p>
    <w:p w14:paraId="0DD39F29" w14:textId="77777777" w:rsidR="00D933B7" w:rsidRPr="00657FA0" w:rsidRDefault="00D933B7" w:rsidP="00D933B7">
      <w:pPr>
        <w:pStyle w:val="ListParagraph"/>
        <w:ind w:left="0"/>
        <w:rPr>
          <w:lang w:eastAsia="en-GB"/>
        </w:rPr>
      </w:pPr>
    </w:p>
    <w:p w14:paraId="0A8D9A40" w14:textId="77777777" w:rsidR="00D933B7" w:rsidRPr="00657FA0" w:rsidRDefault="00D933B7" w:rsidP="00373960">
      <w:pPr>
        <w:pStyle w:val="ListParagraph"/>
        <w:numPr>
          <w:ilvl w:val="0"/>
          <w:numId w:val="9"/>
        </w:numPr>
        <w:spacing w:after="240" w:line="264" w:lineRule="auto"/>
        <w:rPr>
          <w:lang w:eastAsia="en-GB"/>
        </w:rPr>
      </w:pPr>
      <w:r>
        <w:rPr>
          <w:b/>
          <w:bCs/>
        </w:rPr>
        <w:br w:type="page"/>
      </w:r>
    </w:p>
    <w:p w14:paraId="75633F1F" w14:textId="77777777" w:rsidR="00D933B7" w:rsidRPr="00657FA0" w:rsidRDefault="00D933B7" w:rsidP="00D933B7">
      <w:pPr>
        <w:keepNext/>
        <w:keepLines/>
        <w:spacing w:before="600" w:line="240" w:lineRule="auto"/>
        <w:ind w:left="357"/>
        <w:outlineLvl w:val="4"/>
        <w:rPr>
          <w:b/>
          <w:bCs/>
          <w:sz w:val="2"/>
          <w:szCs w:val="2"/>
        </w:rPr>
      </w:pPr>
    </w:p>
    <w:p w14:paraId="7B79791A" w14:textId="77777777" w:rsidR="00D933B7" w:rsidRPr="00657FA0"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657FA0" w14:paraId="6CEA0C5F"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7E27C98F" w14:textId="77777777" w:rsidR="00D933B7" w:rsidRPr="00657FA0" w:rsidRDefault="00D933B7">
            <w:pPr>
              <w:jc w:val="left"/>
              <w:rPr>
                <w:lang w:eastAsia="en-GB"/>
              </w:rPr>
            </w:pPr>
            <w:r>
              <w:rPr>
                <w:lang w:eastAsia="en-GB"/>
              </w:rPr>
              <w:t>SDG</w:t>
            </w:r>
          </w:p>
        </w:tc>
        <w:tc>
          <w:tcPr>
            <w:tcW w:w="2410" w:type="dxa"/>
            <w:vAlign w:val="center"/>
          </w:tcPr>
          <w:p w14:paraId="576C8189" w14:textId="77777777" w:rsidR="00D933B7" w:rsidRPr="00657FA0"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78B25815" w14:textId="77777777" w:rsidR="00D933B7" w:rsidRPr="00657FA0"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657FA0" w14:paraId="471261E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9E98455" w14:textId="684DE1D5" w:rsidR="00D933B7" w:rsidRPr="00657FA0" w:rsidRDefault="008E1714">
            <w:pPr>
              <w:rPr>
                <w:b w:val="0"/>
                <w:lang w:eastAsia="en-GB"/>
              </w:rPr>
            </w:pPr>
            <w:r w:rsidRPr="00C85C9C">
              <w:rPr>
                <w:b w:val="0"/>
                <w:lang w:eastAsia="en-GB"/>
              </w:rPr>
              <w:t>SDG2: End hunger, achieve food security and improved nutrition and promote sustainable agriculture</w:t>
            </w:r>
          </w:p>
        </w:tc>
        <w:tc>
          <w:tcPr>
            <w:tcW w:w="2410" w:type="dxa"/>
          </w:tcPr>
          <w:p w14:paraId="3E869967" w14:textId="77777777" w:rsidR="00D933B7" w:rsidRPr="00657FA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4CB7ED2B" w14:textId="77777777" w:rsidR="00D933B7" w:rsidRPr="00657FA0" w:rsidRDefault="00D933B7">
            <w:pPr>
              <w:cnfStyle w:val="000000100000" w:firstRow="0" w:lastRow="0" w:firstColumn="0" w:lastColumn="0" w:oddVBand="0" w:evenVBand="0" w:oddHBand="1" w:evenHBand="0" w:firstRowFirstColumn="0" w:firstRowLastColumn="0" w:lastRowFirstColumn="0" w:lastRowLastColumn="0"/>
              <w:rPr>
                <w:lang w:eastAsia="en-GB"/>
              </w:rPr>
            </w:pPr>
            <w:r>
              <w:t>The CAP is supporting productivity and efficiency gains, and thereby contributing to SDG 2.The EU school scheme supports the distribution of fruit, vegetables and milk to schools across the European Union as part of a wider programme of education about European agriculture and the benefits of healthy eating. The consumption of fresh fruit and vegetables and of milk in the EU does not meet international or national nutritional recommendations, while that of processed food that is often high in added sugar, salt, fat or additives is on the rise. Unhealthy diets, together with low physical activity, result in overweight and obesity. This is why the EU takes action to help children follow a healthy diet and lead healthy lifestyles. In the 2023/2024 school year, 18.0</w:t>
            </w:r>
            <w:r>
              <w:rPr>
                <w:rFonts w:ascii="Calibri" w:hAnsi="Calibri" w:cs="Calibri"/>
              </w:rPr>
              <w:t> </w:t>
            </w:r>
            <w:r>
              <w:t>million children benefited from this scheme, with a budget of EUR</w:t>
            </w:r>
            <w:r>
              <w:rPr>
                <w:rFonts w:ascii="Calibri" w:hAnsi="Calibri" w:cs="Calibri"/>
              </w:rPr>
              <w:t> </w:t>
            </w:r>
            <w:r>
              <w:t>200</w:t>
            </w:r>
            <w:r>
              <w:rPr>
                <w:rFonts w:ascii="Calibri" w:hAnsi="Calibri" w:cs="Calibri"/>
              </w:rPr>
              <w:t> </w:t>
            </w:r>
            <w:r>
              <w:t>million in 2025.</w:t>
            </w:r>
          </w:p>
        </w:tc>
      </w:tr>
      <w:tr w:rsidR="00D933B7" w:rsidRPr="00657FA0" w14:paraId="0527327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74318F0" w14:textId="4A6E6599" w:rsidR="00D933B7" w:rsidRPr="00657FA0" w:rsidRDefault="00FC676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54207B3D" w14:textId="77777777" w:rsidR="00D933B7" w:rsidRPr="00657FA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7D24BB02" w14:textId="77777777" w:rsidR="00D933B7" w:rsidRPr="00657FA0" w:rsidRDefault="00D933B7">
            <w:pPr>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657FA0" w14:paraId="235B4DC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BC8BB81" w14:textId="3F3B2F65" w:rsidR="00D933B7" w:rsidRPr="00657FA0" w:rsidRDefault="0023568D">
            <w:pPr>
              <w:rPr>
                <w:b w:val="0"/>
                <w:lang w:eastAsia="en-GB"/>
              </w:rPr>
            </w:pPr>
            <w:r w:rsidRPr="00C74D8B">
              <w:rPr>
                <w:b w:val="0"/>
                <w:lang w:eastAsia="en-GB"/>
              </w:rPr>
              <w:t>SDG6: Ensure availability and sustainable management of water and sanitation for all</w:t>
            </w:r>
          </w:p>
        </w:tc>
        <w:tc>
          <w:tcPr>
            <w:tcW w:w="2410" w:type="dxa"/>
          </w:tcPr>
          <w:p w14:paraId="6ECE1263" w14:textId="77777777" w:rsidR="00D933B7" w:rsidRPr="00657FA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72A44797" w14:textId="77777777" w:rsidR="00D933B7" w:rsidRPr="00657FA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657FA0" w14:paraId="454A0AB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0C40173" w14:textId="0569BC50" w:rsidR="00D933B7" w:rsidRPr="00657FA0" w:rsidRDefault="003300B3">
            <w:pPr>
              <w:rPr>
                <w:b w:val="0"/>
                <w:lang w:eastAsia="en-GB"/>
              </w:rPr>
            </w:pPr>
            <w:r w:rsidRPr="00203B50">
              <w:rPr>
                <w:b w:val="0"/>
                <w:lang w:eastAsia="en-GB"/>
              </w:rPr>
              <w:t>SDG7: Ensure access to affordable, reliable, sustainable and modern energy for all</w:t>
            </w:r>
          </w:p>
        </w:tc>
        <w:tc>
          <w:tcPr>
            <w:tcW w:w="2410" w:type="dxa"/>
          </w:tcPr>
          <w:p w14:paraId="7A783BB1" w14:textId="77777777" w:rsidR="00D933B7" w:rsidRPr="00657FA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7196E7DD" w14:textId="77777777" w:rsidR="00D933B7" w:rsidRPr="00657FA0" w:rsidRDefault="00D933B7">
            <w:pPr>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657FA0" w14:paraId="0F111ED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488D016" w14:textId="264F7496" w:rsidR="00D933B7" w:rsidRPr="00657FA0"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4FA3C724" w14:textId="77777777" w:rsidR="00D933B7" w:rsidRPr="00657FA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591B802D" w14:textId="77777777" w:rsidR="00D933B7" w:rsidRPr="00657FA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657FA0" w14:paraId="39EF3DB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ED98F9A" w14:textId="40066217" w:rsidR="00D933B7" w:rsidRPr="00657FA0" w:rsidRDefault="000C5031">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1B66CAD5" w14:textId="77777777" w:rsidR="00D933B7" w:rsidRPr="00657FA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51801695" w14:textId="77777777" w:rsidR="00D933B7" w:rsidRPr="00657FA0" w:rsidRDefault="00D933B7">
            <w:pPr>
              <w:cnfStyle w:val="000000010000" w:firstRow="0" w:lastRow="0" w:firstColumn="0" w:lastColumn="0" w:oddVBand="0" w:evenVBand="0" w:oddHBand="0" w:evenHBand="1" w:firstRowFirstColumn="0" w:firstRowLastColumn="0" w:lastRowFirstColumn="0" w:lastRowLastColumn="0"/>
              <w:rPr>
                <w:lang w:eastAsia="en-GB"/>
              </w:rPr>
            </w:pPr>
            <w:r>
              <w:t>The CAP offers explicit support for setting up, expanding and improving broadband infrastructure and for the provision of broadband internet access (i.e. improved connections to infrastructure) and access to e-government. The contribution from the CAP budget to the digital transition for the 2021-2024 period amounted to at least EUR</w:t>
            </w:r>
            <w:r>
              <w:rPr>
                <w:rFonts w:ascii="Calibri" w:hAnsi="Calibri" w:cs="Calibri"/>
              </w:rPr>
              <w:t> </w:t>
            </w:r>
            <w:r>
              <w:t>378</w:t>
            </w:r>
            <w:r>
              <w:rPr>
                <w:rFonts w:ascii="Calibri" w:hAnsi="Calibri" w:cs="Calibri"/>
              </w:rPr>
              <w:t> </w:t>
            </w:r>
            <w:r>
              <w:t>million (some support for digitalisation under the CAP cannot be tracked yet), as part of the EU</w:t>
            </w:r>
            <w:r>
              <w:rPr>
                <w:rFonts w:cs="EC Square Sans Pro"/>
              </w:rPr>
              <w:t>’</w:t>
            </w:r>
            <w:r>
              <w:t>s broader efforts to modernise and innovate agricultural practices and rural development. This allocation supports the implementation of digital technologies in areas such as precision farming, smart rural services and digital infrastructure development, contributing to the EU’s goals for a more sustainable and competitive agricultural sector.</w:t>
            </w:r>
          </w:p>
        </w:tc>
      </w:tr>
      <w:tr w:rsidR="00D933B7" w:rsidRPr="00657FA0" w14:paraId="052F5E9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A1FDC1E" w14:textId="3304E3FF" w:rsidR="00D933B7" w:rsidRPr="00657FA0" w:rsidRDefault="00972BBF">
            <w:pPr>
              <w:rPr>
                <w:b w:val="0"/>
                <w:lang w:eastAsia="en-GB"/>
              </w:rPr>
            </w:pPr>
            <w:r w:rsidRPr="00972BBF">
              <w:rPr>
                <w:b w:val="0"/>
                <w:lang w:eastAsia="en-GB"/>
              </w:rPr>
              <w:t>SDG12: Ensure sustainable consumption and production patterns</w:t>
            </w:r>
          </w:p>
        </w:tc>
        <w:tc>
          <w:tcPr>
            <w:tcW w:w="2410" w:type="dxa"/>
          </w:tcPr>
          <w:p w14:paraId="234C32AF" w14:textId="77777777" w:rsidR="00D933B7" w:rsidRPr="00657FA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Yes</w:t>
            </w:r>
          </w:p>
        </w:tc>
        <w:tc>
          <w:tcPr>
            <w:tcW w:w="5772" w:type="dxa"/>
          </w:tcPr>
          <w:p w14:paraId="3D411780" w14:textId="77777777" w:rsidR="00D933B7" w:rsidRPr="00657FA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657FA0" w14:paraId="09C7697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54DBA6E" w14:textId="7F120610" w:rsidR="00D933B7" w:rsidRPr="00657FA0" w:rsidRDefault="00C941C9">
            <w:pPr>
              <w:rPr>
                <w:b w:val="0"/>
                <w:lang w:eastAsia="en-GB"/>
              </w:rPr>
            </w:pPr>
            <w:r w:rsidRPr="00C941C9">
              <w:rPr>
                <w:b w:val="0"/>
              </w:rPr>
              <w:t>SDG13: Take urgent action to combat climate change and its impacts</w:t>
            </w:r>
          </w:p>
        </w:tc>
        <w:tc>
          <w:tcPr>
            <w:tcW w:w="2410" w:type="dxa"/>
          </w:tcPr>
          <w:p w14:paraId="11F5B813" w14:textId="77777777" w:rsidR="00D933B7" w:rsidRPr="00657FA0"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1AA36787" w14:textId="77777777" w:rsidR="00D933B7" w:rsidRPr="00657FA0" w:rsidRDefault="00D933B7">
            <w:pPr>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657FA0" w14:paraId="400C18E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0C8FCAF" w14:textId="77777777" w:rsidR="00D933B7" w:rsidRDefault="00D933B7">
            <w:pPr>
              <w:rPr>
                <w:lang w:eastAsia="en-GB"/>
              </w:rPr>
            </w:pPr>
            <w:r>
              <w:rPr>
                <w:b w:val="0"/>
                <w:lang w:eastAsia="en-GB"/>
              </w:rPr>
              <w:t>SDG15</w:t>
            </w:r>
            <w:r w:rsidR="00EB7C97">
              <w:rPr>
                <w:b w:val="0"/>
                <w:lang w:eastAsia="en-GB"/>
              </w:rPr>
              <w:t>:</w:t>
            </w:r>
          </w:p>
          <w:p w14:paraId="42265971" w14:textId="4223A341" w:rsidR="00EB7C97" w:rsidRPr="00657FA0" w:rsidRDefault="00EB7C97">
            <w:pPr>
              <w:rPr>
                <w:b w:val="0"/>
                <w:lang w:eastAsia="en-GB"/>
              </w:rPr>
            </w:pPr>
            <w:r>
              <w:rPr>
                <w:rFonts w:eastAsia="EC Square Sans Pro" w:cs="EC Square Sans Pro"/>
                <w:b w:val="0"/>
                <w:color w:val="000000" w:themeColor="text1"/>
              </w:rPr>
              <w:t>Protect, restore and promote sustainable use of terrestrial ecosystems, sustainably manage forests, combat desertification, and halt and reverse land degradation and halt biodiversity loss</w:t>
            </w:r>
          </w:p>
        </w:tc>
        <w:tc>
          <w:tcPr>
            <w:tcW w:w="2410" w:type="dxa"/>
          </w:tcPr>
          <w:p w14:paraId="54422203" w14:textId="77777777" w:rsidR="00D933B7" w:rsidRPr="00657FA0"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081F9E64" w14:textId="77777777" w:rsidR="00D933B7" w:rsidRPr="00657FA0" w:rsidRDefault="00D933B7">
            <w:pPr>
              <w:cnfStyle w:val="000000100000" w:firstRow="0" w:lastRow="0" w:firstColumn="0" w:lastColumn="0" w:oddVBand="0" w:evenVBand="0" w:oddHBand="1" w:evenHBand="0" w:firstRowFirstColumn="0" w:firstRowLastColumn="0" w:lastRowFirstColumn="0" w:lastRowLastColumn="0"/>
              <w:rPr>
                <w:lang w:eastAsia="en-GB"/>
              </w:rPr>
            </w:pPr>
            <w:r>
              <w:t>Recent production and market trends show the importance that the area of organics has gained over the last decade. Organic farming responds to specific consumer demand for sustainable food products, promoting more sustainable farming practices and contributing to the protection of the environment and improved animal welfare. The share of the EU</w:t>
            </w:r>
            <w:r>
              <w:rPr>
                <w:rFonts w:cs="EC Square Sans Pro"/>
              </w:rPr>
              <w:t>’</w:t>
            </w:r>
            <w:r>
              <w:t>s agricultural area under organic farming increased from</w:t>
            </w:r>
            <w:r>
              <w:rPr>
                <w:rFonts w:ascii="Calibri" w:hAnsi="Calibri" w:cs="Calibri"/>
              </w:rPr>
              <w:t> </w:t>
            </w:r>
            <w:r>
              <w:t>5.9% in 2012 to 10.8% in 2023, corresponding to an increase from 9.5</w:t>
            </w:r>
            <w:r>
              <w:rPr>
                <w:rFonts w:ascii="Calibri" w:hAnsi="Calibri" w:cs="Calibri"/>
              </w:rPr>
              <w:t> </w:t>
            </w:r>
            <w:r>
              <w:t>million to 17.4</w:t>
            </w:r>
            <w:r>
              <w:rPr>
                <w:rFonts w:ascii="Calibri" w:hAnsi="Calibri" w:cs="Calibri"/>
              </w:rPr>
              <w:t> </w:t>
            </w:r>
            <w:r>
              <w:t>million hectares, both conversion and maintenance. The financial allocation for specific area or animal-based payments for organic farming planned in the CAP Strategic Plans amounts to EUR</w:t>
            </w:r>
            <w:r>
              <w:rPr>
                <w:rFonts w:ascii="Calibri" w:hAnsi="Calibri" w:cs="Calibri"/>
              </w:rPr>
              <w:t> </w:t>
            </w:r>
            <w:r>
              <w:t>14.7</w:t>
            </w:r>
            <w:r>
              <w:rPr>
                <w:rFonts w:ascii="Calibri" w:hAnsi="Calibri" w:cs="Calibri"/>
              </w:rPr>
              <w:t> </w:t>
            </w:r>
            <w:r>
              <w:t>billion.</w:t>
            </w:r>
          </w:p>
        </w:tc>
      </w:tr>
    </w:tbl>
    <w:p w14:paraId="2B232C35" w14:textId="77777777" w:rsidR="00D933B7" w:rsidRDefault="00D933B7" w:rsidP="00D933B7">
      <w:pPr>
        <w:keepNext/>
        <w:keepLines/>
        <w:spacing w:before="600" w:line="240" w:lineRule="auto"/>
        <w:outlineLvl w:val="4"/>
        <w:rPr>
          <w:b/>
          <w:bCs/>
        </w:rPr>
      </w:pPr>
    </w:p>
    <w:p w14:paraId="7F63B721" w14:textId="77777777" w:rsidR="00D933B7" w:rsidRDefault="00D933B7" w:rsidP="00D933B7">
      <w:pPr>
        <w:sectPr w:rsidR="00D933B7" w:rsidSect="00D933B7">
          <w:headerReference w:type="even" r:id="rId352"/>
          <w:headerReference w:type="default" r:id="rId353"/>
          <w:footerReference w:type="even" r:id="rId354"/>
          <w:footerReference w:type="default" r:id="rId355"/>
          <w:headerReference w:type="first" r:id="rId356"/>
          <w:footerReference w:type="first" r:id="rId357"/>
          <w:pgSz w:w="11906" w:h="16838"/>
          <w:pgMar w:top="1440" w:right="1133" w:bottom="1440" w:left="1134" w:header="708" w:footer="708" w:gutter="0"/>
          <w:cols w:space="708"/>
          <w:docGrid w:linePitch="360"/>
        </w:sectPr>
      </w:pPr>
    </w:p>
    <w:p w14:paraId="2F7570F0" w14:textId="77777777" w:rsidR="00D933B7" w:rsidRDefault="00D933B7" w:rsidP="00D933B7">
      <w:pPr>
        <w:rPr>
          <w:rFonts w:ascii="EC Square Sans Pro Medium" w:eastAsiaTheme="majorEastAsia" w:hAnsi="EC Square Sans Pro Medium" w:cstheme="majorBidi"/>
          <w:sz w:val="32"/>
          <w:szCs w:val="32"/>
          <w:lang w:val="en-IE" w:eastAsia="en-GB"/>
        </w:rPr>
      </w:pPr>
      <w:bookmarkStart w:id="77" w:name="toc_sec_26"/>
      <w:bookmarkEnd w:id="77"/>
      <w:r>
        <w:rPr>
          <w:rFonts w:ascii="EC Square Sans Pro Medium" w:eastAsiaTheme="majorEastAsia" w:hAnsi="EC Square Sans Pro Medium" w:cstheme="majorBidi"/>
          <w:sz w:val="32"/>
          <w:szCs w:val="32"/>
          <w:lang w:val="en-IE" w:eastAsia="en-GB"/>
        </w:rPr>
        <w:br w:type="page"/>
      </w:r>
    </w:p>
    <w:p w14:paraId="477A7C15" w14:textId="29DA233E" w:rsidR="00D933B7" w:rsidRPr="00137E12" w:rsidRDefault="00251453" w:rsidP="00D933B7">
      <w:pPr>
        <w:pStyle w:val="Heading1"/>
      </w:pPr>
      <w:bookmarkStart w:id="78" w:name="_Toc228976547"/>
      <w:r w:rsidRPr="00251453">
        <w:rPr>
          <w:noProof/>
        </w:rPr>
        <w:t>EUROPEAN MARITIME, FISHERIES AND AQUACULTURE FUND</w:t>
      </w:r>
      <w:bookmarkEnd w:id="78"/>
    </w:p>
    <w:p w14:paraId="5F57B996" w14:textId="6372262B" w:rsidR="00D933B7" w:rsidRPr="008F7A72" w:rsidRDefault="008F7872" w:rsidP="008F7872">
      <w:pPr>
        <w:pStyle w:val="Heading2"/>
        <w:rPr>
          <w:bCs/>
          <w:lang w:val="en-IE" w:eastAsia="en-GB"/>
        </w:rPr>
      </w:pPr>
      <w:r>
        <w:rPr>
          <w:rFonts w:ascii="EC Square Sans Pro Medium" w:eastAsiaTheme="majorEastAsia" w:hAnsi="EC Square Sans Pro Medium" w:cstheme="majorBidi"/>
          <w:szCs w:val="32"/>
          <w:lang w:val="en-IE"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8F7A72" w14:paraId="5371177F" w14:textId="77777777">
        <w:trPr>
          <w:trHeight w:val="1584"/>
          <w:jc w:val="left"/>
        </w:trPr>
        <w:tc>
          <w:tcPr>
            <w:tcW w:w="2410" w:type="dxa"/>
          </w:tcPr>
          <w:p w14:paraId="43778B5B" w14:textId="77777777" w:rsidR="00D933B7" w:rsidRPr="00563DCB" w:rsidRDefault="00D933B7">
            <w:pPr>
              <w:spacing w:before="120" w:after="120"/>
              <w:rPr>
                <w:sz w:val="28"/>
                <w:szCs w:val="28"/>
                <w:lang w:val="en-IE"/>
              </w:rPr>
            </w:pPr>
            <w:r>
              <w:rPr>
                <w:sz w:val="28"/>
                <w:szCs w:val="28"/>
                <w:lang w:val="en-IE"/>
              </w:rPr>
              <w:t>6</w:t>
            </w:r>
            <w:r>
              <w:rPr>
                <w:rFonts w:ascii="Calibri" w:hAnsi="Calibri" w:cs="Calibri"/>
                <w:sz w:val="28"/>
                <w:szCs w:val="28"/>
                <w:lang w:val="en-IE"/>
              </w:rPr>
              <w:t> </w:t>
            </w:r>
            <w:r>
              <w:rPr>
                <w:sz w:val="28"/>
                <w:szCs w:val="28"/>
                <w:lang w:val="en-IE"/>
              </w:rPr>
              <w:t>397</w:t>
            </w:r>
          </w:p>
          <w:p w14:paraId="5C29F00F" w14:textId="77777777" w:rsidR="00D933B7" w:rsidRPr="008F7A72" w:rsidRDefault="00D933B7">
            <w:pPr>
              <w:spacing w:after="120"/>
              <w:rPr>
                <w:rFonts w:eastAsiaTheme="minorEastAsia"/>
                <w:lang w:val="en-IE"/>
              </w:rPr>
            </w:pPr>
            <w:r>
              <w:rPr>
                <w:rFonts w:eastAsiaTheme="minorEastAsia"/>
                <w:lang w:val="en-IE"/>
              </w:rPr>
              <w:t>fishing vessels benefited from the European Maritime, Fisheries and Aquaculture Fund (EMFAF) between 2022 and 2024. 45% of the vessels supported belonged to the small-scale coastal fishing fleet.</w:t>
            </w:r>
          </w:p>
        </w:tc>
        <w:tc>
          <w:tcPr>
            <w:cnfStyle w:val="000001000000" w:firstRow="0" w:lastRow="0" w:firstColumn="0" w:lastColumn="0" w:oddVBand="0" w:evenVBand="1" w:oddHBand="0" w:evenHBand="0" w:firstRowFirstColumn="0" w:firstRowLastColumn="0" w:lastRowFirstColumn="0" w:lastRowLastColumn="0"/>
            <w:tcW w:w="2409" w:type="dxa"/>
          </w:tcPr>
          <w:p w14:paraId="4FEB4CA9" w14:textId="77777777" w:rsidR="00D933B7" w:rsidRPr="008F7A72" w:rsidRDefault="00D933B7">
            <w:pPr>
              <w:spacing w:before="120" w:after="120"/>
              <w:rPr>
                <w:sz w:val="28"/>
                <w:szCs w:val="28"/>
                <w:lang w:val="en-IE"/>
              </w:rPr>
            </w:pPr>
            <w:r>
              <w:rPr>
                <w:sz w:val="28"/>
                <w:szCs w:val="28"/>
                <w:lang w:val="en-IE"/>
              </w:rPr>
              <w:t>231</w:t>
            </w:r>
          </w:p>
          <w:p w14:paraId="10E8C7BD" w14:textId="77777777" w:rsidR="00D933B7" w:rsidRPr="008F7A72" w:rsidRDefault="00D933B7">
            <w:pPr>
              <w:spacing w:after="120"/>
              <w:rPr>
                <w:lang w:val="en-IE"/>
              </w:rPr>
            </w:pPr>
            <w:r>
              <w:rPr>
                <w:rFonts w:eastAsiaTheme="minorEastAsia"/>
                <w:lang w:val="en-IE"/>
              </w:rPr>
              <w:t xml:space="preserve">businesses </w:t>
            </w:r>
            <w:r>
              <w:rPr>
                <w:lang w:val="en-IE"/>
              </w:rPr>
              <w:t>achieved a higher turnover with support from EMFAF between 2022 and 2024.</w:t>
            </w:r>
          </w:p>
        </w:tc>
        <w:tc>
          <w:tcPr>
            <w:tcW w:w="2410" w:type="dxa"/>
          </w:tcPr>
          <w:p w14:paraId="4D43570E" w14:textId="77777777" w:rsidR="00D933B7" w:rsidRPr="008F7A72"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lang w:val="en-IE"/>
              </w:rPr>
            </w:pPr>
            <w:r>
              <w:rPr>
                <w:sz w:val="28"/>
                <w:szCs w:val="28"/>
                <w:lang w:val="en-IE"/>
              </w:rPr>
              <w:t>2</w:t>
            </w:r>
            <w:r>
              <w:rPr>
                <w:rFonts w:ascii="Calibri" w:hAnsi="Calibri" w:cs="Calibri"/>
                <w:sz w:val="28"/>
                <w:szCs w:val="28"/>
                <w:lang w:val="en-IE"/>
              </w:rPr>
              <w:t> </w:t>
            </w:r>
            <w:r>
              <w:rPr>
                <w:sz w:val="28"/>
                <w:szCs w:val="28"/>
                <w:lang w:val="en-IE"/>
              </w:rPr>
              <w:t>691</w:t>
            </w:r>
          </w:p>
          <w:p w14:paraId="2B6F932C" w14:textId="77777777" w:rsidR="00D933B7" w:rsidRPr="008F7A72" w:rsidRDefault="00D933B7">
            <w:pPr>
              <w:spacing w:after="120"/>
              <w:cnfStyle w:val="000000000000" w:firstRow="0" w:lastRow="0" w:firstColumn="0" w:lastColumn="0" w:oddVBand="0" w:evenVBand="0" w:oddHBand="0" w:evenHBand="0" w:firstRowFirstColumn="0" w:firstRowLastColumn="0" w:lastRowFirstColumn="0" w:lastRowLastColumn="0"/>
              <w:rPr>
                <w:lang w:val="en-IE"/>
              </w:rPr>
            </w:pPr>
            <w:r>
              <w:rPr>
                <w:rFonts w:eastAsiaTheme="minorEastAsia"/>
                <w:lang w:val="en-IE"/>
              </w:rPr>
              <w:t xml:space="preserve">actions </w:t>
            </w:r>
            <w:r>
              <w:rPr>
                <w:lang w:val="en-IE"/>
              </w:rPr>
              <w:t>contributing to good environmental status were selected between 2022 and 2024. These include nature restoration, conservation, protection of ecosystems, biodiversity, and animal health and welfare.</w:t>
            </w:r>
          </w:p>
        </w:tc>
        <w:tc>
          <w:tcPr>
            <w:cnfStyle w:val="000001000000" w:firstRow="0" w:lastRow="0" w:firstColumn="0" w:lastColumn="0" w:oddVBand="0" w:evenVBand="1" w:oddHBand="0" w:evenHBand="0" w:firstRowFirstColumn="0" w:firstRowLastColumn="0" w:lastRowFirstColumn="0" w:lastRowLastColumn="0"/>
            <w:tcW w:w="2410" w:type="dxa"/>
          </w:tcPr>
          <w:p w14:paraId="726DC5B7" w14:textId="77777777" w:rsidR="00D933B7" w:rsidRPr="008F7A72" w:rsidRDefault="00D933B7">
            <w:pPr>
              <w:spacing w:before="120" w:after="120"/>
              <w:rPr>
                <w:sz w:val="28"/>
                <w:szCs w:val="28"/>
                <w:lang w:val="en-IE"/>
              </w:rPr>
            </w:pPr>
            <w:r>
              <w:rPr>
                <w:sz w:val="28"/>
                <w:szCs w:val="28"/>
                <w:lang w:val="en-IE"/>
              </w:rPr>
              <w:t>2</w:t>
            </w:r>
            <w:r>
              <w:rPr>
                <w:rFonts w:ascii="Calibri" w:hAnsi="Calibri" w:cs="Calibri"/>
                <w:sz w:val="28"/>
                <w:szCs w:val="28"/>
                <w:lang w:val="en-IE"/>
              </w:rPr>
              <w:t> </w:t>
            </w:r>
            <w:r>
              <w:rPr>
                <w:sz w:val="28"/>
                <w:szCs w:val="28"/>
                <w:lang w:val="en-IE"/>
              </w:rPr>
              <w:t>009</w:t>
            </w:r>
            <w:r>
              <w:rPr>
                <w:rFonts w:ascii="Calibri" w:hAnsi="Calibri" w:cs="Calibri"/>
                <w:sz w:val="28"/>
                <w:szCs w:val="28"/>
                <w:lang w:val="en-IE"/>
              </w:rPr>
              <w:t> </w:t>
            </w:r>
            <w:r>
              <w:rPr>
                <w:sz w:val="28"/>
                <w:szCs w:val="28"/>
                <w:lang w:val="en-IE"/>
              </w:rPr>
              <w:t>tonnes</w:t>
            </w:r>
          </w:p>
          <w:p w14:paraId="7846E94D" w14:textId="77777777" w:rsidR="00D933B7" w:rsidRPr="008F7A72" w:rsidRDefault="00D933B7">
            <w:pPr>
              <w:spacing w:before="120" w:after="120"/>
              <w:rPr>
                <w:sz w:val="28"/>
                <w:szCs w:val="28"/>
                <w:lang w:val="en-IE"/>
              </w:rPr>
            </w:pPr>
            <w:r>
              <w:rPr>
                <w:rFonts w:eastAsiaTheme="minorEastAsia"/>
                <w:lang w:val="en-IE"/>
              </w:rPr>
              <w:t xml:space="preserve">per year </w:t>
            </w:r>
            <w:r>
              <w:rPr>
                <w:lang w:val="en-IE"/>
              </w:rPr>
              <w:t>of new production capacity has been created in fisheries and aquaculture since 2022.</w:t>
            </w:r>
          </w:p>
        </w:tc>
      </w:tr>
      <w:tr w:rsidR="00D933B7" w:rsidRPr="008F7A72" w14:paraId="7A106C88" w14:textId="77777777">
        <w:trPr>
          <w:trHeight w:val="1584"/>
          <w:jc w:val="left"/>
        </w:trPr>
        <w:tc>
          <w:tcPr>
            <w:tcW w:w="2410" w:type="dxa"/>
          </w:tcPr>
          <w:p w14:paraId="349F4BF6" w14:textId="77777777" w:rsidR="00D933B7" w:rsidRPr="008F7A72" w:rsidRDefault="00D933B7">
            <w:pPr>
              <w:rPr>
                <w:sz w:val="28"/>
                <w:szCs w:val="28"/>
                <w:lang w:val="en-IE"/>
              </w:rPr>
            </w:pPr>
            <w:r>
              <w:rPr>
                <w:sz w:val="28"/>
                <w:szCs w:val="28"/>
                <w:lang w:val="en-IE"/>
              </w:rPr>
              <w:t>115</w:t>
            </w:r>
          </w:p>
          <w:p w14:paraId="5E31FAA0" w14:textId="77777777" w:rsidR="00D933B7" w:rsidRPr="008F7A72" w:rsidRDefault="00D933B7">
            <w:pPr>
              <w:spacing w:before="120" w:after="120"/>
              <w:rPr>
                <w:sz w:val="28"/>
                <w:szCs w:val="28"/>
                <w:lang w:val="en-IE"/>
              </w:rPr>
            </w:pPr>
            <w:r>
              <w:rPr>
                <w:lang w:val="en-IE"/>
              </w:rPr>
              <w:t>new jobs have been created as a result of EMFAF support since 2022.</w:t>
            </w:r>
          </w:p>
        </w:tc>
        <w:tc>
          <w:tcPr>
            <w:cnfStyle w:val="000001000000" w:firstRow="0" w:lastRow="0" w:firstColumn="0" w:lastColumn="0" w:oddVBand="0" w:evenVBand="1" w:oddHBand="0" w:evenHBand="0" w:firstRowFirstColumn="0" w:firstRowLastColumn="0" w:lastRowFirstColumn="0" w:lastRowLastColumn="0"/>
            <w:tcW w:w="2409" w:type="dxa"/>
          </w:tcPr>
          <w:p w14:paraId="3E68B94C" w14:textId="77777777" w:rsidR="00D933B7" w:rsidRDefault="00D933B7">
            <w:pPr>
              <w:spacing w:after="120"/>
              <w:rPr>
                <w:lang w:val="en-IE"/>
              </w:rPr>
            </w:pPr>
            <w:r>
              <w:rPr>
                <w:sz w:val="28"/>
                <w:szCs w:val="28"/>
                <w:lang w:val="en-IE"/>
              </w:rPr>
              <w:t>608</w:t>
            </w:r>
          </w:p>
          <w:p w14:paraId="52996509" w14:textId="77777777" w:rsidR="00D933B7" w:rsidRPr="008F7A72" w:rsidRDefault="00D933B7">
            <w:pPr>
              <w:spacing w:after="120"/>
              <w:rPr>
                <w:sz w:val="28"/>
                <w:szCs w:val="28"/>
                <w:lang w:val="en-IE"/>
              </w:rPr>
            </w:pPr>
            <w:r>
              <w:rPr>
                <w:lang w:val="en-IE"/>
              </w:rPr>
              <w:t>jobs have been maintained as a result of EMFAF support since 2022.</w:t>
            </w:r>
          </w:p>
        </w:tc>
        <w:tc>
          <w:tcPr>
            <w:tcW w:w="2410" w:type="dxa"/>
          </w:tcPr>
          <w:p w14:paraId="61C5EE99" w14:textId="77777777" w:rsidR="00D933B7" w:rsidRPr="008F7A72" w:rsidRDefault="00D933B7">
            <w:pPr>
              <w:spacing w:after="120"/>
              <w:cnfStyle w:val="000000000000" w:firstRow="0" w:lastRow="0" w:firstColumn="0" w:lastColumn="0" w:oddVBand="0" w:evenVBand="0" w:oddHBand="0" w:evenHBand="0" w:firstRowFirstColumn="0" w:firstRowLastColumn="0" w:lastRowFirstColumn="0" w:lastRowLastColumn="0"/>
              <w:rPr>
                <w:sz w:val="28"/>
                <w:szCs w:val="28"/>
                <w:lang w:val="en-IE"/>
              </w:rPr>
            </w:pPr>
            <w:r>
              <w:rPr>
                <w:sz w:val="28"/>
                <w:szCs w:val="28"/>
                <w:lang w:val="en-IE"/>
              </w:rPr>
              <w:t>18</w:t>
            </w:r>
            <w:r>
              <w:rPr>
                <w:rFonts w:ascii="Calibri" w:hAnsi="Calibri" w:cs="Calibri"/>
                <w:sz w:val="28"/>
                <w:szCs w:val="28"/>
                <w:lang w:val="en-IE"/>
              </w:rPr>
              <w:t> </w:t>
            </w:r>
            <w:r>
              <w:rPr>
                <w:sz w:val="28"/>
                <w:szCs w:val="28"/>
                <w:lang w:val="en-IE"/>
              </w:rPr>
              <w:t>046</w:t>
            </w:r>
          </w:p>
          <w:p w14:paraId="015F45BE" w14:textId="77777777" w:rsidR="00D933B7" w:rsidRPr="008F7A72"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lang w:val="en-IE"/>
              </w:rPr>
            </w:pPr>
            <w:r>
              <w:rPr>
                <w:rFonts w:eastAsiaTheme="minorEastAsia"/>
                <w:lang w:val="en-IE"/>
              </w:rPr>
              <w:t xml:space="preserve">entities </w:t>
            </w:r>
            <w:r>
              <w:rPr>
                <w:lang w:val="en-IE"/>
              </w:rPr>
              <w:t>benefited from promotion and information activities with EMFAF support between 2022 and 2024.</w:t>
            </w:r>
          </w:p>
        </w:tc>
        <w:tc>
          <w:tcPr>
            <w:cnfStyle w:val="000001000000" w:firstRow="0" w:lastRow="0" w:firstColumn="0" w:lastColumn="0" w:oddVBand="0" w:evenVBand="1" w:oddHBand="0" w:evenHBand="0" w:firstRowFirstColumn="0" w:firstRowLastColumn="0" w:lastRowFirstColumn="0" w:lastRowLastColumn="0"/>
            <w:tcW w:w="2410" w:type="dxa"/>
          </w:tcPr>
          <w:p w14:paraId="3F033B8D" w14:textId="77777777" w:rsidR="00D933B7" w:rsidRPr="008F7A72" w:rsidRDefault="00D933B7">
            <w:pPr>
              <w:spacing w:before="120" w:after="120"/>
              <w:rPr>
                <w:sz w:val="28"/>
                <w:szCs w:val="28"/>
                <w:lang w:val="en-IE"/>
              </w:rPr>
            </w:pPr>
          </w:p>
        </w:tc>
      </w:tr>
    </w:tbl>
    <w:p w14:paraId="6320A0AE" w14:textId="77777777" w:rsidR="00D933B7" w:rsidRPr="008F7A72" w:rsidRDefault="00D933B7" w:rsidP="00D933B7">
      <w:pPr>
        <w:keepNext/>
        <w:keepLines/>
        <w:spacing w:line="240" w:lineRule="auto"/>
        <w:outlineLvl w:val="4"/>
        <w:rPr>
          <w:rFonts w:ascii="EC Square Sans Pro Medium" w:eastAsiaTheme="majorEastAsia" w:hAnsi="EC Square Sans Pro Medium" w:cstheme="majorBidi"/>
          <w:sz w:val="32"/>
          <w:szCs w:val="32"/>
          <w:lang w:val="en-IE" w:eastAsia="en-GB"/>
        </w:rPr>
      </w:pPr>
    </w:p>
    <w:p w14:paraId="75C1160A" w14:textId="77777777" w:rsidR="00D933B7" w:rsidRPr="008F7A72" w:rsidRDefault="00D933B7" w:rsidP="00D933B7">
      <w:pPr>
        <w:spacing w:line="259" w:lineRule="auto"/>
        <w:rPr>
          <w:rFonts w:ascii="EC Square Sans Pro Medium" w:eastAsiaTheme="majorEastAsia" w:hAnsi="EC Square Sans Pro Medium" w:cstheme="majorBidi"/>
          <w:sz w:val="32"/>
          <w:szCs w:val="32"/>
          <w:lang w:val="en-IE" w:eastAsia="en-GB"/>
        </w:rPr>
      </w:pPr>
      <w:r>
        <w:rPr>
          <w:rFonts w:ascii="EC Square Sans Pro Medium" w:eastAsiaTheme="majorEastAsia" w:hAnsi="EC Square Sans Pro Medium" w:cstheme="majorBidi"/>
          <w:sz w:val="32"/>
          <w:szCs w:val="32"/>
          <w:lang w:val="en-IE" w:eastAsia="en-GB"/>
        </w:rPr>
        <w:br w:type="page"/>
      </w:r>
    </w:p>
    <w:p w14:paraId="0B776DE1" w14:textId="77777777" w:rsidR="00D933B7" w:rsidRPr="00807A14" w:rsidRDefault="00D933B7" w:rsidP="00F72C99">
      <w:pPr>
        <w:pStyle w:val="Heading2"/>
        <w:rPr>
          <w:rFonts w:ascii="EC Square Sans Pro Medium" w:eastAsiaTheme="majorEastAsia" w:hAnsi="EC Square Sans Pro Medium" w:cstheme="majorBidi"/>
          <w:szCs w:val="32"/>
          <w:lang w:val="en-IE" w:eastAsia="en-GB"/>
        </w:rPr>
      </w:pPr>
      <w:r>
        <w:rPr>
          <w:rFonts w:eastAsiaTheme="majorEastAsia"/>
          <w:lang w:val="en-IE" w:eastAsia="en-GB"/>
        </w:rPr>
        <w:t>Budget implementation</w:t>
      </w:r>
    </w:p>
    <w:p w14:paraId="7FBF081B" w14:textId="77777777" w:rsidR="00D933B7" w:rsidRPr="008F7A72" w:rsidRDefault="00D933B7" w:rsidP="00F72C99">
      <w:pPr>
        <w:pStyle w:val="Heading3"/>
        <w:rPr>
          <w:rFonts w:ascii="Segoe UI" w:hAnsi="Segoe UI" w:cs="Segoe UI"/>
          <w:sz w:val="18"/>
          <w:szCs w:val="18"/>
          <w:lang w:val="en-IE" w:eastAsia="en-IE"/>
        </w:rPr>
      </w:pPr>
      <w:r>
        <w:rPr>
          <w:lang w:val="en-IE"/>
        </w:rPr>
        <w:t xml:space="preserve">Budget programming </w:t>
      </w:r>
      <w:r>
        <w:rPr>
          <w:rFonts w:cs="Segoe UI"/>
          <w:lang w:val="en-IE"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8F7A72" w14:paraId="7D5EDFF0"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5EA6FCED" w14:textId="77777777" w:rsidR="00D933B7" w:rsidRPr="008F7A72"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4741F986"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90E52F6"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5917392"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80B7776"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AF2D862"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16424D0"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9E4E0C1"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C8F37DC"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Total</w:t>
            </w:r>
            <w:r>
              <w:rPr>
                <w:rFonts w:ascii="Calibri" w:hAnsi="Calibri" w:cs="Calibri"/>
                <w:b/>
                <w:bCs/>
                <w:lang w:val="en-IE" w:eastAsia="en-IE"/>
              </w:rPr>
              <w:t> </w:t>
            </w:r>
          </w:p>
        </w:tc>
      </w:tr>
      <w:tr w:rsidR="00D933B7" w:rsidRPr="008F7A72" w14:paraId="21BD2CFD" w14:textId="77777777">
        <w:trPr>
          <w:trHeight w:val="300"/>
        </w:trPr>
        <w:tc>
          <w:tcPr>
            <w:tcW w:w="2085" w:type="dxa"/>
            <w:tcBorders>
              <w:top w:val="single" w:sz="6" w:space="0" w:color="8C8C8C"/>
              <w:left w:val="nil"/>
              <w:bottom w:val="single" w:sz="6" w:space="0" w:color="8C8C8C"/>
              <w:right w:val="nil"/>
            </w:tcBorders>
            <w:vAlign w:val="center"/>
            <w:hideMark/>
          </w:tcPr>
          <w:p w14:paraId="3BC20568" w14:textId="77777777" w:rsidR="00D933B7" w:rsidRPr="008F7A72" w:rsidRDefault="00D933B7">
            <w:pPr>
              <w:spacing w:after="0" w:line="240" w:lineRule="auto"/>
              <w:textAlignment w:val="baseline"/>
              <w:rPr>
                <w:rFonts w:ascii="Times New Roman" w:hAnsi="Times New Roman"/>
                <w:lang w:val="en-IE" w:eastAsia="en-IE"/>
              </w:rPr>
            </w:pPr>
            <w:r>
              <w:rPr>
                <w:lang w:val="en-IE"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1D562D24" w14:textId="77777777" w:rsidR="00D933B7" w:rsidRPr="008F7A72" w:rsidRDefault="00D933B7">
            <w:pPr>
              <w:spacing w:after="0" w:line="240" w:lineRule="auto"/>
              <w:jc w:val="right"/>
              <w:textAlignment w:val="baseline"/>
              <w:rPr>
                <w:rFonts w:ascii="Times New Roman" w:hAnsi="Times New Roman"/>
                <w:lang w:val="en-IE" w:eastAsia="en-IE"/>
              </w:rPr>
            </w:pPr>
            <w:r>
              <w:t xml:space="preserve"> 109.1</w:t>
            </w:r>
          </w:p>
        </w:tc>
        <w:tc>
          <w:tcPr>
            <w:tcW w:w="930" w:type="dxa"/>
            <w:tcBorders>
              <w:top w:val="single" w:sz="6" w:space="0" w:color="8C8C8C"/>
              <w:left w:val="nil"/>
              <w:bottom w:val="single" w:sz="6" w:space="0" w:color="8C8C8C"/>
              <w:right w:val="nil"/>
            </w:tcBorders>
            <w:hideMark/>
          </w:tcPr>
          <w:p w14:paraId="0E0E8710" w14:textId="77777777" w:rsidR="00D933B7" w:rsidRPr="008F7A72" w:rsidRDefault="00D933B7">
            <w:pPr>
              <w:spacing w:after="0" w:line="240" w:lineRule="auto"/>
              <w:jc w:val="right"/>
              <w:textAlignment w:val="baseline"/>
              <w:rPr>
                <w:rFonts w:ascii="Times New Roman" w:hAnsi="Times New Roman"/>
                <w:lang w:val="en-IE" w:eastAsia="en-IE"/>
              </w:rPr>
            </w:pPr>
            <w:r>
              <w:t>1 134.4</w:t>
            </w:r>
          </w:p>
        </w:tc>
        <w:tc>
          <w:tcPr>
            <w:tcW w:w="930" w:type="dxa"/>
            <w:tcBorders>
              <w:top w:val="single" w:sz="6" w:space="0" w:color="8C8C8C"/>
              <w:left w:val="nil"/>
              <w:bottom w:val="single" w:sz="6" w:space="0" w:color="8C8C8C"/>
              <w:right w:val="nil"/>
            </w:tcBorders>
            <w:hideMark/>
          </w:tcPr>
          <w:p w14:paraId="5E602124" w14:textId="77777777" w:rsidR="00D933B7" w:rsidRPr="008F7A72" w:rsidRDefault="00D933B7">
            <w:pPr>
              <w:spacing w:after="0" w:line="240" w:lineRule="auto"/>
              <w:jc w:val="right"/>
              <w:textAlignment w:val="baseline"/>
              <w:rPr>
                <w:rFonts w:ascii="Times New Roman" w:hAnsi="Times New Roman"/>
                <w:lang w:val="en-IE" w:eastAsia="en-IE"/>
              </w:rPr>
            </w:pPr>
            <w:r>
              <w:t>1 103.1</w:t>
            </w:r>
          </w:p>
        </w:tc>
        <w:tc>
          <w:tcPr>
            <w:tcW w:w="930" w:type="dxa"/>
            <w:tcBorders>
              <w:top w:val="single" w:sz="6" w:space="0" w:color="8C8C8C"/>
              <w:left w:val="nil"/>
              <w:bottom w:val="single" w:sz="6" w:space="0" w:color="8C8C8C"/>
              <w:right w:val="nil"/>
            </w:tcBorders>
            <w:hideMark/>
          </w:tcPr>
          <w:p w14:paraId="28E441FD" w14:textId="77777777" w:rsidR="00D933B7" w:rsidRPr="008F7A72" w:rsidRDefault="00D933B7">
            <w:pPr>
              <w:spacing w:after="0" w:line="240" w:lineRule="auto"/>
              <w:jc w:val="right"/>
              <w:textAlignment w:val="baseline"/>
              <w:rPr>
                <w:rFonts w:ascii="Times New Roman" w:hAnsi="Times New Roman"/>
                <w:lang w:val="en-IE" w:eastAsia="en-IE"/>
              </w:rPr>
            </w:pPr>
            <w:r>
              <w:t>1 070.2</w:t>
            </w:r>
          </w:p>
        </w:tc>
        <w:tc>
          <w:tcPr>
            <w:tcW w:w="930" w:type="dxa"/>
            <w:tcBorders>
              <w:top w:val="single" w:sz="6" w:space="0" w:color="8C8C8C"/>
              <w:left w:val="nil"/>
              <w:bottom w:val="single" w:sz="6" w:space="0" w:color="8C8C8C"/>
              <w:right w:val="nil"/>
            </w:tcBorders>
            <w:hideMark/>
          </w:tcPr>
          <w:p w14:paraId="57C44D91" w14:textId="77777777" w:rsidR="00D933B7" w:rsidRPr="008F7A72" w:rsidRDefault="00D933B7">
            <w:pPr>
              <w:spacing w:after="0" w:line="240" w:lineRule="auto"/>
              <w:jc w:val="right"/>
              <w:textAlignment w:val="baseline"/>
              <w:rPr>
                <w:rFonts w:ascii="Times New Roman" w:hAnsi="Times New Roman"/>
                <w:lang w:val="en-IE" w:eastAsia="en-IE"/>
              </w:rPr>
            </w:pPr>
            <w:r>
              <w:t xml:space="preserve"> 946.3</w:t>
            </w:r>
          </w:p>
        </w:tc>
        <w:tc>
          <w:tcPr>
            <w:tcW w:w="930" w:type="dxa"/>
            <w:tcBorders>
              <w:top w:val="single" w:sz="6" w:space="0" w:color="8C8C8C"/>
              <w:left w:val="nil"/>
              <w:bottom w:val="single" w:sz="6" w:space="0" w:color="8C8C8C"/>
              <w:right w:val="nil"/>
            </w:tcBorders>
            <w:hideMark/>
          </w:tcPr>
          <w:p w14:paraId="20E09888" w14:textId="77777777" w:rsidR="00D933B7" w:rsidRPr="008F7A72" w:rsidRDefault="00D933B7">
            <w:pPr>
              <w:spacing w:after="0" w:line="240" w:lineRule="auto"/>
              <w:jc w:val="right"/>
              <w:textAlignment w:val="baseline"/>
              <w:rPr>
                <w:rFonts w:ascii="Times New Roman" w:hAnsi="Times New Roman"/>
                <w:lang w:val="en-IE" w:eastAsia="en-IE"/>
              </w:rPr>
            </w:pPr>
            <w:r>
              <w:t xml:space="preserve"> 803.5</w:t>
            </w:r>
          </w:p>
        </w:tc>
        <w:tc>
          <w:tcPr>
            <w:tcW w:w="930" w:type="dxa"/>
            <w:tcBorders>
              <w:top w:val="single" w:sz="6" w:space="0" w:color="8C8C8C"/>
              <w:left w:val="nil"/>
              <w:bottom w:val="single" w:sz="6" w:space="0" w:color="8C8C8C"/>
              <w:right w:val="nil"/>
            </w:tcBorders>
            <w:hideMark/>
          </w:tcPr>
          <w:p w14:paraId="63485F9D" w14:textId="77777777" w:rsidR="00D933B7" w:rsidRPr="008F7A72" w:rsidRDefault="00D933B7">
            <w:pPr>
              <w:spacing w:after="0" w:line="240" w:lineRule="auto"/>
              <w:jc w:val="right"/>
              <w:textAlignment w:val="baseline"/>
              <w:rPr>
                <w:rFonts w:ascii="Times New Roman" w:hAnsi="Times New Roman"/>
                <w:lang w:val="en-IE" w:eastAsia="en-IE"/>
              </w:rPr>
            </w:pPr>
            <w:r>
              <w:t xml:space="preserve"> 812.9</w:t>
            </w:r>
          </w:p>
        </w:tc>
        <w:tc>
          <w:tcPr>
            <w:tcW w:w="930" w:type="dxa"/>
            <w:tcBorders>
              <w:top w:val="single" w:sz="6" w:space="0" w:color="8C8C8C"/>
              <w:left w:val="nil"/>
              <w:bottom w:val="single" w:sz="6" w:space="0" w:color="8C8C8C"/>
              <w:right w:val="nil"/>
            </w:tcBorders>
            <w:hideMark/>
          </w:tcPr>
          <w:p w14:paraId="6A88EB71" w14:textId="77777777" w:rsidR="00D933B7" w:rsidRPr="008F7A72" w:rsidRDefault="00D933B7">
            <w:pPr>
              <w:spacing w:after="0" w:line="240" w:lineRule="auto"/>
              <w:jc w:val="right"/>
              <w:textAlignment w:val="baseline"/>
              <w:rPr>
                <w:rFonts w:ascii="Times New Roman" w:hAnsi="Times New Roman"/>
                <w:lang w:val="en-IE" w:eastAsia="en-IE"/>
              </w:rPr>
            </w:pPr>
            <w:r>
              <w:t>5 979.4</w:t>
            </w:r>
          </w:p>
        </w:tc>
      </w:tr>
      <w:tr w:rsidR="00D933B7" w:rsidRPr="008F7A72" w14:paraId="1B4104B9"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1739EB4" w14:textId="77777777" w:rsidR="00D933B7" w:rsidRPr="008F7A72" w:rsidRDefault="00D933B7">
            <w:pPr>
              <w:spacing w:after="0" w:line="240" w:lineRule="auto"/>
              <w:textAlignment w:val="baseline"/>
              <w:rPr>
                <w:rFonts w:ascii="Times New Roman" w:hAnsi="Times New Roman"/>
                <w:lang w:val="en-IE" w:eastAsia="en-IE"/>
              </w:rPr>
            </w:pPr>
            <w:r>
              <w:rPr>
                <w:lang w:val="en-IE"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B9C5374"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73A70EB"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80AB0E0"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D30627C"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43EF21C"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DDAE573"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1A15F59"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6D38278"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r>
      <w:tr w:rsidR="00D933B7" w:rsidRPr="008F7A72" w14:paraId="6707BF9C" w14:textId="77777777">
        <w:trPr>
          <w:trHeight w:val="300"/>
        </w:trPr>
        <w:tc>
          <w:tcPr>
            <w:tcW w:w="2085" w:type="dxa"/>
            <w:tcBorders>
              <w:top w:val="single" w:sz="6" w:space="0" w:color="8C8C8C"/>
              <w:left w:val="nil"/>
              <w:bottom w:val="single" w:sz="6" w:space="0" w:color="8C8C8C"/>
              <w:right w:val="nil"/>
            </w:tcBorders>
            <w:vAlign w:val="center"/>
            <w:hideMark/>
          </w:tcPr>
          <w:p w14:paraId="285EE4FE" w14:textId="77777777" w:rsidR="00D933B7" w:rsidRPr="008F7A72" w:rsidRDefault="00D933B7">
            <w:pPr>
              <w:spacing w:after="0" w:line="240" w:lineRule="auto"/>
              <w:textAlignment w:val="baseline"/>
              <w:rPr>
                <w:rFonts w:ascii="Times New Roman" w:hAnsi="Times New Roman"/>
                <w:lang w:val="en-IE" w:eastAsia="en-IE"/>
              </w:rPr>
            </w:pPr>
            <w:r>
              <w:rPr>
                <w:lang w:val="en-IE" w:eastAsia="en-IE"/>
              </w:rPr>
              <w:t>Decommitments made available again</w:t>
            </w:r>
            <w:r>
              <w:rPr>
                <w:rFonts w:ascii="Calibri" w:hAnsi="Calibri" w:cs="Calibri"/>
                <w:lang w:val="en-IE" w:eastAsia="en-IE"/>
              </w:rPr>
              <w:t> (</w:t>
            </w:r>
            <w:r>
              <w:rPr>
                <w:lang w:val="en-IE"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B83B3CF"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695F1FD"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1715AB8"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4B1F639"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A3FB716"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95F7A51"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EE45F86"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A317950"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r>
      <w:tr w:rsidR="00D933B7" w:rsidRPr="008F7A72" w14:paraId="1AA52C94"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F4EC3CD" w14:textId="77777777" w:rsidR="00D933B7" w:rsidRPr="008F7A72" w:rsidRDefault="00D933B7">
            <w:pPr>
              <w:spacing w:after="0" w:line="240" w:lineRule="auto"/>
              <w:textAlignment w:val="baseline"/>
              <w:rPr>
                <w:rFonts w:ascii="Times New Roman" w:hAnsi="Times New Roman"/>
                <w:lang w:val="en-IE" w:eastAsia="en-IE"/>
              </w:rPr>
            </w:pPr>
            <w:r>
              <w:rPr>
                <w:lang w:val="en-IE"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BBA5A2C"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7224DDC"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A11BEC6"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5D08134"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AF98879"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1F568F8"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EC8B1DC"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45C0E80"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r>
      <w:tr w:rsidR="00D933B7" w:rsidRPr="008F7A72" w14:paraId="52ED60B0" w14:textId="77777777">
        <w:trPr>
          <w:trHeight w:val="300"/>
        </w:trPr>
        <w:tc>
          <w:tcPr>
            <w:tcW w:w="2085" w:type="dxa"/>
            <w:tcBorders>
              <w:top w:val="single" w:sz="6" w:space="0" w:color="8C8C8C"/>
              <w:left w:val="nil"/>
              <w:bottom w:val="single" w:sz="6" w:space="0" w:color="8C8C8C"/>
              <w:right w:val="nil"/>
            </w:tcBorders>
            <w:vAlign w:val="center"/>
            <w:hideMark/>
          </w:tcPr>
          <w:p w14:paraId="4DABE8B4" w14:textId="77777777" w:rsidR="00D933B7" w:rsidRPr="008F7A72" w:rsidRDefault="00D933B7">
            <w:pPr>
              <w:spacing w:after="0" w:line="240" w:lineRule="auto"/>
              <w:textAlignment w:val="baseline"/>
              <w:rPr>
                <w:rFonts w:ascii="Times New Roman" w:hAnsi="Times New Roman"/>
                <w:lang w:val="en-IE" w:eastAsia="en-IE"/>
              </w:rPr>
            </w:pPr>
            <w:r>
              <w:rPr>
                <w:b/>
                <w:bCs/>
                <w:lang w:val="en-IE"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70B3168"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 xml:space="preserve"> 109.1</w:t>
            </w:r>
          </w:p>
        </w:tc>
        <w:tc>
          <w:tcPr>
            <w:tcW w:w="930" w:type="dxa"/>
            <w:tcBorders>
              <w:top w:val="single" w:sz="6" w:space="0" w:color="8C8C8C"/>
              <w:left w:val="nil"/>
              <w:bottom w:val="single" w:sz="6" w:space="0" w:color="8C8C8C"/>
              <w:right w:val="nil"/>
            </w:tcBorders>
            <w:hideMark/>
          </w:tcPr>
          <w:p w14:paraId="637351D3"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1 134.4</w:t>
            </w:r>
          </w:p>
        </w:tc>
        <w:tc>
          <w:tcPr>
            <w:tcW w:w="930" w:type="dxa"/>
            <w:tcBorders>
              <w:top w:val="single" w:sz="6" w:space="0" w:color="8C8C8C"/>
              <w:left w:val="nil"/>
              <w:bottom w:val="single" w:sz="6" w:space="0" w:color="8C8C8C"/>
              <w:right w:val="nil"/>
            </w:tcBorders>
            <w:hideMark/>
          </w:tcPr>
          <w:p w14:paraId="5A16ECD5"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1 103.1</w:t>
            </w:r>
          </w:p>
        </w:tc>
        <w:tc>
          <w:tcPr>
            <w:tcW w:w="930" w:type="dxa"/>
            <w:tcBorders>
              <w:top w:val="single" w:sz="6" w:space="0" w:color="8C8C8C"/>
              <w:left w:val="nil"/>
              <w:bottom w:val="single" w:sz="6" w:space="0" w:color="8C8C8C"/>
              <w:right w:val="nil"/>
            </w:tcBorders>
            <w:hideMark/>
          </w:tcPr>
          <w:p w14:paraId="3C8897C6"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1 070.2</w:t>
            </w:r>
          </w:p>
        </w:tc>
        <w:tc>
          <w:tcPr>
            <w:tcW w:w="930" w:type="dxa"/>
            <w:tcBorders>
              <w:top w:val="single" w:sz="6" w:space="0" w:color="8C8C8C"/>
              <w:left w:val="nil"/>
              <w:bottom w:val="single" w:sz="6" w:space="0" w:color="8C8C8C"/>
              <w:right w:val="nil"/>
            </w:tcBorders>
            <w:hideMark/>
          </w:tcPr>
          <w:p w14:paraId="5F334C16"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 xml:space="preserve"> 946.3</w:t>
            </w:r>
          </w:p>
        </w:tc>
        <w:tc>
          <w:tcPr>
            <w:tcW w:w="930" w:type="dxa"/>
            <w:tcBorders>
              <w:top w:val="single" w:sz="6" w:space="0" w:color="8C8C8C"/>
              <w:left w:val="nil"/>
              <w:bottom w:val="single" w:sz="6" w:space="0" w:color="8C8C8C"/>
              <w:right w:val="nil"/>
            </w:tcBorders>
            <w:hideMark/>
          </w:tcPr>
          <w:p w14:paraId="4DFADAEF"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 xml:space="preserve"> 803.5</w:t>
            </w:r>
          </w:p>
        </w:tc>
        <w:tc>
          <w:tcPr>
            <w:tcW w:w="930" w:type="dxa"/>
            <w:tcBorders>
              <w:top w:val="single" w:sz="6" w:space="0" w:color="8C8C8C"/>
              <w:left w:val="nil"/>
              <w:bottom w:val="single" w:sz="6" w:space="0" w:color="8C8C8C"/>
              <w:right w:val="nil"/>
            </w:tcBorders>
            <w:hideMark/>
          </w:tcPr>
          <w:p w14:paraId="2BADCEBA"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 xml:space="preserve"> 812.9</w:t>
            </w:r>
          </w:p>
        </w:tc>
        <w:tc>
          <w:tcPr>
            <w:tcW w:w="930" w:type="dxa"/>
            <w:tcBorders>
              <w:top w:val="single" w:sz="6" w:space="0" w:color="8C8C8C"/>
              <w:left w:val="nil"/>
              <w:bottom w:val="single" w:sz="6" w:space="0" w:color="8C8C8C"/>
              <w:right w:val="nil"/>
            </w:tcBorders>
            <w:hideMark/>
          </w:tcPr>
          <w:p w14:paraId="45E08F7C" w14:textId="77777777" w:rsidR="00D933B7" w:rsidRPr="00563DCB" w:rsidRDefault="00D933B7">
            <w:pPr>
              <w:spacing w:after="0" w:line="240" w:lineRule="auto"/>
              <w:jc w:val="right"/>
              <w:textAlignment w:val="baseline"/>
              <w:rPr>
                <w:rFonts w:ascii="Times New Roman" w:hAnsi="Times New Roman"/>
                <w:b/>
                <w:bCs/>
                <w:lang w:val="en-IE" w:eastAsia="en-IE"/>
              </w:rPr>
            </w:pPr>
            <w:r>
              <w:rPr>
                <w:b/>
                <w:bCs/>
              </w:rPr>
              <w:t>5 979.4</w:t>
            </w:r>
          </w:p>
        </w:tc>
      </w:tr>
    </w:tbl>
    <w:p w14:paraId="77A31534" w14:textId="77777777" w:rsidR="00D933B7" w:rsidRPr="008F7A72" w:rsidRDefault="00D933B7" w:rsidP="00D933B7">
      <w:pPr>
        <w:spacing w:after="0" w:line="240" w:lineRule="auto"/>
        <w:ind w:left="285" w:hanging="285"/>
        <w:textAlignment w:val="baseline"/>
        <w:rPr>
          <w:rFonts w:cs="Segoe UI"/>
          <w:sz w:val="18"/>
          <w:szCs w:val="18"/>
          <w:lang w:val="en-IE" w:eastAsia="en-IE"/>
        </w:rPr>
      </w:pPr>
      <w:r>
        <w:rPr>
          <w:rFonts w:cs="Segoe UI"/>
          <w:sz w:val="18"/>
          <w:szCs w:val="18"/>
          <w:lang w:val="en-IE" w:eastAsia="en-IE"/>
        </w:rPr>
        <w:t>(*) Only Article</w:t>
      </w:r>
      <w:r>
        <w:rPr>
          <w:rFonts w:ascii="Calibri" w:hAnsi="Calibri" w:cs="Calibri"/>
          <w:sz w:val="18"/>
          <w:szCs w:val="18"/>
          <w:lang w:val="en-IE" w:eastAsia="en-IE"/>
        </w:rPr>
        <w:t> </w:t>
      </w:r>
      <w:r>
        <w:rPr>
          <w:rFonts w:cs="Segoe UI"/>
          <w:sz w:val="18"/>
          <w:szCs w:val="18"/>
          <w:lang w:val="en-IE" w:eastAsia="en-IE"/>
        </w:rPr>
        <w:t>15(3) of the Financial Regulation.</w:t>
      </w:r>
    </w:p>
    <w:p w14:paraId="467160DB" w14:textId="77777777" w:rsidR="00D933B7" w:rsidRPr="008F7A72" w:rsidRDefault="00D933B7" w:rsidP="00D933B7">
      <w:pPr>
        <w:spacing w:after="0" w:line="240" w:lineRule="auto"/>
        <w:textAlignment w:val="baseline"/>
        <w:rPr>
          <w:rFonts w:cs="Segoe UI"/>
          <w:sz w:val="18"/>
          <w:szCs w:val="18"/>
          <w:lang w:val="en-IE" w:eastAsia="en-IE"/>
        </w:rPr>
      </w:pPr>
    </w:p>
    <w:p w14:paraId="069D79DE" w14:textId="77777777" w:rsidR="00D933B7" w:rsidRPr="008F7A72" w:rsidRDefault="00D933B7" w:rsidP="00D933B7">
      <w:pPr>
        <w:spacing w:after="0" w:line="240" w:lineRule="auto"/>
        <w:textAlignment w:val="baseline"/>
        <w:rPr>
          <w:rFonts w:cs="Segoe UI"/>
          <w:sz w:val="18"/>
          <w:szCs w:val="18"/>
          <w:lang w:val="en-IE" w:eastAsia="en-IE"/>
        </w:rPr>
      </w:pPr>
    </w:p>
    <w:p w14:paraId="6258F7FD" w14:textId="77777777" w:rsidR="00D933B7" w:rsidRPr="008F7A72" w:rsidRDefault="00D933B7" w:rsidP="00D933B7">
      <w:pPr>
        <w:spacing w:after="0" w:line="240" w:lineRule="auto"/>
        <w:textAlignment w:val="baseline"/>
        <w:rPr>
          <w:rFonts w:cs="Segoe UI"/>
          <w:sz w:val="18"/>
          <w:szCs w:val="18"/>
          <w:lang w:val="en-IE" w:eastAsia="en-IE"/>
        </w:rPr>
      </w:pPr>
    </w:p>
    <w:p w14:paraId="0A2E838C" w14:textId="77777777" w:rsidR="00D933B7" w:rsidRPr="008F7A72" w:rsidRDefault="00D933B7" w:rsidP="00D933B7">
      <w:pPr>
        <w:spacing w:after="0" w:line="240" w:lineRule="auto"/>
        <w:textAlignment w:val="baseline"/>
        <w:rPr>
          <w:rFonts w:cs="Segoe UI"/>
          <w:sz w:val="18"/>
          <w:szCs w:val="18"/>
          <w:lang w:val="en-IE" w:eastAsia="en-IE"/>
        </w:rPr>
      </w:pPr>
    </w:p>
    <w:p w14:paraId="35795525" w14:textId="77777777" w:rsidR="00D933B7" w:rsidRPr="008F7A72" w:rsidRDefault="00D933B7" w:rsidP="00F72C99">
      <w:pPr>
        <w:pStyle w:val="Heading3"/>
        <w:rPr>
          <w:rFonts w:ascii="Segoe UI" w:hAnsi="Segoe UI" w:cs="Segoe UI"/>
          <w:sz w:val="18"/>
          <w:szCs w:val="18"/>
          <w:lang w:val="en-IE" w:eastAsia="en-IE"/>
        </w:rPr>
      </w:pPr>
      <w:r>
        <w:rPr>
          <w:lang w:val="en-IE" w:eastAsia="en-IE"/>
        </w:rPr>
        <w:t>Cumulative budget implementation at the end of 2025</w:t>
      </w:r>
      <w:r>
        <w:rPr>
          <w:rFonts w:cs="Segoe UI"/>
          <w:lang w:val="en-IE"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F7A72" w14:paraId="104972E2"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AC44AA1" w14:textId="77777777" w:rsidR="00D933B7" w:rsidRPr="008F7A72"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76FC254"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57EE111"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F8D06C4" w14:textId="77777777" w:rsidR="00D933B7" w:rsidRPr="008F7A72" w:rsidRDefault="00D933B7">
            <w:pPr>
              <w:spacing w:after="0" w:line="240" w:lineRule="auto"/>
              <w:jc w:val="right"/>
              <w:textAlignment w:val="baseline"/>
              <w:rPr>
                <w:rFonts w:ascii="Times New Roman" w:hAnsi="Times New Roman"/>
                <w:b/>
                <w:bCs/>
                <w:lang w:val="en-IE" w:eastAsia="en-IE"/>
              </w:rPr>
            </w:pPr>
            <w:r>
              <w:rPr>
                <w:b/>
                <w:bCs/>
                <w:lang w:val="en-IE" w:eastAsia="en-IE"/>
              </w:rPr>
              <w:t>Implementation rate</w:t>
            </w:r>
            <w:r>
              <w:rPr>
                <w:rFonts w:ascii="Calibri" w:hAnsi="Calibri" w:cs="Calibri"/>
                <w:b/>
                <w:bCs/>
                <w:lang w:val="en-IE" w:eastAsia="en-IE"/>
              </w:rPr>
              <w:t> </w:t>
            </w:r>
          </w:p>
        </w:tc>
      </w:tr>
      <w:tr w:rsidR="00D933B7" w:rsidRPr="008F7A72" w14:paraId="633770A5"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CC90E4F" w14:textId="77777777" w:rsidR="00D933B7" w:rsidRPr="008F7A72" w:rsidRDefault="00D933B7">
            <w:pPr>
              <w:spacing w:after="0" w:line="240" w:lineRule="auto"/>
              <w:textAlignment w:val="baseline"/>
              <w:rPr>
                <w:rFonts w:ascii="Times New Roman" w:hAnsi="Times New Roman"/>
                <w:b/>
                <w:bCs/>
                <w:lang w:val="en-IE" w:eastAsia="en-IE"/>
              </w:rPr>
            </w:pPr>
            <w:r>
              <w:rPr>
                <w:b/>
                <w:bCs/>
                <w:lang w:val="en-IE"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7836CE1A" w14:textId="77777777" w:rsidR="00D933B7" w:rsidRPr="008F7A72" w:rsidRDefault="00D933B7">
            <w:pPr>
              <w:spacing w:after="0" w:line="240" w:lineRule="auto"/>
              <w:jc w:val="right"/>
              <w:textAlignment w:val="baseline"/>
              <w:rPr>
                <w:rFonts w:ascii="Times New Roman" w:hAnsi="Times New Roman"/>
                <w:lang w:val="en-IE" w:eastAsia="en-IE"/>
              </w:rPr>
            </w:pPr>
            <w:r>
              <w:t>4 360.3</w:t>
            </w:r>
          </w:p>
        </w:tc>
        <w:tc>
          <w:tcPr>
            <w:tcW w:w="2400" w:type="dxa"/>
            <w:tcBorders>
              <w:top w:val="single" w:sz="6" w:space="0" w:color="8C8C8C"/>
              <w:left w:val="nil"/>
              <w:bottom w:val="single" w:sz="6" w:space="0" w:color="8C8C8C"/>
              <w:right w:val="nil"/>
            </w:tcBorders>
            <w:shd w:val="clear" w:color="auto" w:fill="FFFFFF"/>
            <w:hideMark/>
          </w:tcPr>
          <w:p w14:paraId="698DC0BE" w14:textId="77777777" w:rsidR="00D933B7" w:rsidRPr="008F7A72" w:rsidRDefault="00D933B7">
            <w:pPr>
              <w:spacing w:after="0" w:line="240" w:lineRule="auto"/>
              <w:jc w:val="right"/>
              <w:textAlignment w:val="baseline"/>
              <w:rPr>
                <w:rFonts w:ascii="Times New Roman" w:hAnsi="Times New Roman"/>
                <w:lang w:val="en-IE" w:eastAsia="en-IE"/>
              </w:rPr>
            </w:pPr>
            <w:r>
              <w:t>5 979.4</w:t>
            </w:r>
          </w:p>
        </w:tc>
        <w:tc>
          <w:tcPr>
            <w:tcW w:w="2400" w:type="dxa"/>
            <w:tcBorders>
              <w:top w:val="single" w:sz="6" w:space="0" w:color="8C8C8C"/>
              <w:left w:val="nil"/>
              <w:bottom w:val="single" w:sz="6" w:space="0" w:color="8C8C8C"/>
              <w:right w:val="nil"/>
            </w:tcBorders>
            <w:shd w:val="clear" w:color="auto" w:fill="FFFFFF"/>
            <w:hideMark/>
          </w:tcPr>
          <w:p w14:paraId="7E281841" w14:textId="77777777" w:rsidR="00D933B7" w:rsidRPr="008F7A72" w:rsidRDefault="00D933B7">
            <w:pPr>
              <w:spacing w:after="0" w:line="240" w:lineRule="auto"/>
              <w:jc w:val="right"/>
              <w:textAlignment w:val="baseline"/>
              <w:rPr>
                <w:rFonts w:ascii="Times New Roman" w:hAnsi="Times New Roman"/>
                <w:lang w:val="en-IE" w:eastAsia="en-IE"/>
              </w:rPr>
            </w:pPr>
            <w:r>
              <w:t>72.9%</w:t>
            </w:r>
          </w:p>
        </w:tc>
      </w:tr>
      <w:tr w:rsidR="00D933B7" w:rsidRPr="008F7A72" w14:paraId="20FC09A2"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0E94DAB" w14:textId="77777777" w:rsidR="00D933B7" w:rsidRPr="008F7A72" w:rsidRDefault="00D933B7">
            <w:pPr>
              <w:spacing w:after="0" w:line="240" w:lineRule="auto"/>
              <w:textAlignment w:val="baseline"/>
              <w:rPr>
                <w:rFonts w:ascii="Times New Roman" w:hAnsi="Times New Roman"/>
                <w:b/>
                <w:bCs/>
                <w:lang w:val="en-IE" w:eastAsia="en-IE"/>
              </w:rPr>
            </w:pPr>
            <w:r>
              <w:rPr>
                <w:b/>
                <w:bCs/>
                <w:lang w:val="en-IE"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71559041" w14:textId="77777777" w:rsidR="00D933B7" w:rsidRPr="008F7A72" w:rsidRDefault="00D933B7">
            <w:pPr>
              <w:spacing w:after="0" w:line="240" w:lineRule="auto"/>
              <w:jc w:val="right"/>
              <w:textAlignment w:val="baseline"/>
              <w:rPr>
                <w:rFonts w:ascii="Times New Roman" w:hAnsi="Times New Roman"/>
                <w:lang w:val="en-IE" w:eastAsia="en-IE"/>
              </w:rPr>
            </w:pPr>
            <w:r>
              <w:t>1 128.6</w:t>
            </w:r>
          </w:p>
        </w:tc>
        <w:tc>
          <w:tcPr>
            <w:tcW w:w="2400" w:type="dxa"/>
            <w:tcBorders>
              <w:top w:val="single" w:sz="6" w:space="0" w:color="8C8C8C"/>
              <w:left w:val="nil"/>
              <w:bottom w:val="single" w:sz="6" w:space="0" w:color="8C8C8C"/>
              <w:right w:val="nil"/>
            </w:tcBorders>
            <w:shd w:val="clear" w:color="auto" w:fill="FFFFFF"/>
            <w:hideMark/>
          </w:tcPr>
          <w:p w14:paraId="7A8C0678" w14:textId="77777777" w:rsidR="00D933B7" w:rsidRPr="008F7A72"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68E12958" w14:textId="77777777" w:rsidR="00D933B7" w:rsidRPr="008F7A72" w:rsidRDefault="00D933B7">
            <w:pPr>
              <w:spacing w:after="0" w:line="240" w:lineRule="auto"/>
              <w:jc w:val="right"/>
              <w:textAlignment w:val="baseline"/>
              <w:rPr>
                <w:rFonts w:ascii="Times New Roman" w:hAnsi="Times New Roman"/>
                <w:lang w:val="en-IE" w:eastAsia="en-IE"/>
              </w:rPr>
            </w:pPr>
            <w:r>
              <w:t>18.9%</w:t>
            </w:r>
          </w:p>
        </w:tc>
      </w:tr>
    </w:tbl>
    <w:p w14:paraId="000A5E94" w14:textId="77777777" w:rsidR="00D933B7" w:rsidRPr="008F7A72" w:rsidRDefault="00D933B7" w:rsidP="00D933B7">
      <w:pPr>
        <w:spacing w:after="0" w:line="240" w:lineRule="auto"/>
        <w:textAlignment w:val="baseline"/>
        <w:rPr>
          <w:rFonts w:ascii="Segoe UI" w:hAnsi="Segoe UI" w:cs="Segoe UI"/>
          <w:sz w:val="18"/>
          <w:szCs w:val="18"/>
          <w:lang w:val="en-IE" w:eastAsia="en-IE"/>
        </w:rPr>
      </w:pPr>
    </w:p>
    <w:p w14:paraId="28DAF543" w14:textId="77777777" w:rsidR="00D933B7" w:rsidRPr="008F7A72" w:rsidRDefault="00D933B7" w:rsidP="00D933B7">
      <w:pPr>
        <w:spacing w:after="0" w:line="240" w:lineRule="auto"/>
        <w:textAlignment w:val="baseline"/>
        <w:rPr>
          <w:rFonts w:ascii="Segoe UI" w:hAnsi="Segoe UI" w:cs="Segoe UI"/>
          <w:sz w:val="18"/>
          <w:szCs w:val="18"/>
          <w:lang w:val="en-IE" w:eastAsia="en-IE"/>
        </w:rPr>
      </w:pPr>
    </w:p>
    <w:p w14:paraId="72FFC63B" w14:textId="77777777" w:rsidR="00D933B7" w:rsidRPr="008F7A72" w:rsidRDefault="00D933B7" w:rsidP="00D933B7">
      <w:pPr>
        <w:spacing w:line="259" w:lineRule="auto"/>
        <w:rPr>
          <w:rFonts w:ascii="EC Square Sans Pro Medium" w:eastAsiaTheme="majorEastAsia" w:hAnsi="EC Square Sans Pro Medium" w:cstheme="majorBidi"/>
          <w:sz w:val="40"/>
          <w:szCs w:val="26"/>
          <w:lang w:val="en-IE" w:eastAsia="en-GB"/>
        </w:rPr>
      </w:pPr>
      <w:r>
        <w:rPr>
          <w:rFonts w:ascii="EC Square Sans Pro Medium" w:eastAsiaTheme="majorEastAsia" w:hAnsi="EC Square Sans Pro Medium" w:cstheme="majorBidi"/>
          <w:sz w:val="40"/>
          <w:szCs w:val="26"/>
          <w:lang w:val="en-IE" w:eastAsia="en-GB"/>
        </w:rPr>
        <w:br w:type="page"/>
      </w:r>
    </w:p>
    <w:p w14:paraId="5964CA6E" w14:textId="77777777" w:rsidR="00D933B7" w:rsidRDefault="00D933B7" w:rsidP="00F72C99">
      <w:pPr>
        <w:pStyle w:val="Heading2"/>
        <w:rPr>
          <w:rFonts w:eastAsiaTheme="majorEastAsia"/>
          <w:lang w:val="en-IE" w:eastAsia="en-GB"/>
        </w:rPr>
      </w:pPr>
      <w:r>
        <w:rPr>
          <w:rFonts w:eastAsiaTheme="majorEastAsia"/>
          <w:lang w:val="en-IE" w:eastAsia="en-GB"/>
        </w:rPr>
        <w:t>Implementation and performance</w:t>
      </w:r>
    </w:p>
    <w:p w14:paraId="69ED3925" w14:textId="74F491DF" w:rsidR="008D1A15" w:rsidRPr="008F7A72" w:rsidRDefault="008D1A15" w:rsidP="00F72C99">
      <w:pPr>
        <w:pStyle w:val="Heading3"/>
        <w:rPr>
          <w:rFonts w:ascii="EC Square Sans Pro Medium" w:eastAsiaTheme="majorEastAsia" w:hAnsi="EC Square Sans Pro Medium" w:cstheme="majorBidi"/>
          <w:sz w:val="36"/>
          <w:szCs w:val="36"/>
          <w:lang w:val="en-IE" w:eastAsia="en-GB"/>
        </w:rPr>
      </w:pPr>
      <w:r>
        <w:rPr>
          <w:lang w:val="en-IE"/>
        </w:rPr>
        <w:t>Key performance indicators</w:t>
      </w:r>
      <w:r>
        <w:rPr>
          <w:rFonts w:ascii="Calibri" w:hAnsi="Calibri" w:cs="Calibri"/>
          <w:lang w:val="en-IE" w:eastAsia="en-IE"/>
        </w:rPr>
        <w:t> </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8F7A72" w14:paraId="73B1AC28" w14:textId="77777777">
        <w:trPr>
          <w:trHeight w:val="315"/>
        </w:trPr>
        <w:tc>
          <w:tcPr>
            <w:tcW w:w="1984" w:type="dxa"/>
            <w:tcBorders>
              <w:top w:val="single" w:sz="6" w:space="0" w:color="8C8C8C"/>
              <w:left w:val="nil"/>
              <w:bottom w:val="single" w:sz="6" w:space="0" w:color="8C8C8C"/>
              <w:right w:val="nil"/>
            </w:tcBorders>
            <w:shd w:val="clear" w:color="auto" w:fill="FAF9F9"/>
            <w:hideMark/>
          </w:tcPr>
          <w:p w14:paraId="0AB6C7B0" w14:textId="0871162C" w:rsidR="00D933B7" w:rsidRPr="008F7A72" w:rsidRDefault="00D933B7">
            <w:pPr>
              <w:spacing w:after="0" w:line="240" w:lineRule="auto"/>
              <w:textAlignment w:val="baseline"/>
              <w:rPr>
                <w:rFonts w:ascii="Segoe UI" w:hAnsi="Segoe UI" w:cs="Segoe UI"/>
                <w:b/>
                <w:bCs/>
                <w:sz w:val="18"/>
                <w:szCs w:val="18"/>
                <w:lang w:val="en-IE" w:eastAsia="en-IE"/>
              </w:rPr>
            </w:pPr>
          </w:p>
        </w:tc>
        <w:tc>
          <w:tcPr>
            <w:tcW w:w="1524" w:type="dxa"/>
            <w:tcBorders>
              <w:top w:val="single" w:sz="6" w:space="0" w:color="8C8C8C"/>
              <w:left w:val="nil"/>
              <w:bottom w:val="single" w:sz="6" w:space="0" w:color="8C8C8C"/>
              <w:right w:val="nil"/>
            </w:tcBorders>
            <w:shd w:val="clear" w:color="auto" w:fill="FAF9F9"/>
            <w:hideMark/>
          </w:tcPr>
          <w:p w14:paraId="211769BB"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Baseline</w:t>
            </w:r>
          </w:p>
        </w:tc>
        <w:tc>
          <w:tcPr>
            <w:tcW w:w="1519" w:type="dxa"/>
            <w:tcBorders>
              <w:top w:val="single" w:sz="6" w:space="0" w:color="8C8C8C"/>
              <w:left w:val="nil"/>
              <w:bottom w:val="single" w:sz="6" w:space="0" w:color="8C8C8C"/>
              <w:right w:val="nil"/>
            </w:tcBorders>
            <w:shd w:val="clear" w:color="auto" w:fill="FAF9F9"/>
            <w:hideMark/>
          </w:tcPr>
          <w:p w14:paraId="1A3FE6A7"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Progress</w:t>
            </w:r>
          </w:p>
        </w:tc>
        <w:tc>
          <w:tcPr>
            <w:tcW w:w="1488" w:type="dxa"/>
            <w:tcBorders>
              <w:top w:val="single" w:sz="6" w:space="0" w:color="8C8C8C"/>
              <w:left w:val="nil"/>
              <w:bottom w:val="single" w:sz="6" w:space="0" w:color="8C8C8C"/>
              <w:right w:val="nil"/>
            </w:tcBorders>
            <w:shd w:val="clear" w:color="auto" w:fill="FAF9F9"/>
            <w:hideMark/>
          </w:tcPr>
          <w:p w14:paraId="20806598"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Target</w:t>
            </w:r>
          </w:p>
        </w:tc>
        <w:tc>
          <w:tcPr>
            <w:tcW w:w="1535" w:type="dxa"/>
            <w:tcBorders>
              <w:top w:val="single" w:sz="6" w:space="0" w:color="8C8C8C"/>
              <w:left w:val="nil"/>
              <w:bottom w:val="single" w:sz="6" w:space="0" w:color="8C8C8C"/>
              <w:right w:val="nil"/>
            </w:tcBorders>
            <w:shd w:val="clear" w:color="auto" w:fill="FAF9F9"/>
            <w:hideMark/>
          </w:tcPr>
          <w:p w14:paraId="78C63249"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Results</w:t>
            </w:r>
          </w:p>
        </w:tc>
        <w:tc>
          <w:tcPr>
            <w:tcW w:w="1588" w:type="dxa"/>
            <w:tcBorders>
              <w:top w:val="single" w:sz="6" w:space="0" w:color="8C8C8C"/>
              <w:left w:val="nil"/>
              <w:bottom w:val="single" w:sz="6" w:space="0" w:color="8C8C8C"/>
              <w:right w:val="nil"/>
            </w:tcBorders>
            <w:shd w:val="clear" w:color="auto" w:fill="FAF9F9"/>
            <w:hideMark/>
          </w:tcPr>
          <w:p w14:paraId="668411F4"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Assessment</w:t>
            </w:r>
          </w:p>
        </w:tc>
      </w:tr>
      <w:tr w:rsidR="00D933B7" w:rsidRPr="008F7A72" w14:paraId="448157A5" w14:textId="77777777">
        <w:trPr>
          <w:trHeight w:val="300"/>
        </w:trPr>
        <w:tc>
          <w:tcPr>
            <w:tcW w:w="1984" w:type="dxa"/>
            <w:tcBorders>
              <w:top w:val="single" w:sz="6" w:space="0" w:color="8C8C8C"/>
              <w:left w:val="nil"/>
              <w:bottom w:val="single" w:sz="6" w:space="0" w:color="8C8C8C"/>
              <w:right w:val="nil"/>
            </w:tcBorders>
            <w:hideMark/>
          </w:tcPr>
          <w:p w14:paraId="022677AA" w14:textId="77777777" w:rsidR="00D933B7" w:rsidRPr="008F7A72" w:rsidRDefault="00D933B7">
            <w:pPr>
              <w:spacing w:after="0" w:line="240" w:lineRule="auto"/>
              <w:textAlignment w:val="baseline"/>
              <w:rPr>
                <w:rFonts w:ascii="Segoe UI" w:hAnsi="Segoe UI" w:cs="Segoe UI"/>
                <w:sz w:val="20"/>
                <w:lang w:val="en-IE" w:eastAsia="en-IE"/>
              </w:rPr>
            </w:pPr>
            <w:r>
              <w:rPr>
                <w:rFonts w:cs="Segoe UI"/>
                <w:sz w:val="20"/>
                <w:lang w:val="en-IE" w:eastAsia="en-IE"/>
              </w:rPr>
              <w:t>Businesses</w:t>
            </w:r>
          </w:p>
          <w:p w14:paraId="18C9756C" w14:textId="77777777" w:rsidR="00D933B7" w:rsidRPr="008F7A72" w:rsidRDefault="00D933B7">
            <w:pPr>
              <w:spacing w:after="0" w:line="240" w:lineRule="auto"/>
              <w:textAlignment w:val="baseline"/>
              <w:rPr>
                <w:lang w:val="en-IE"/>
              </w:rPr>
            </w:pPr>
            <w:r>
              <w:rPr>
                <w:rFonts w:cs="Segoe UI"/>
                <w:sz w:val="20"/>
                <w:lang w:val="en-IE" w:eastAsia="en-IE"/>
              </w:rPr>
              <w:t>created</w:t>
            </w:r>
          </w:p>
        </w:tc>
        <w:tc>
          <w:tcPr>
            <w:tcW w:w="1524" w:type="dxa"/>
            <w:tcBorders>
              <w:top w:val="single" w:sz="6" w:space="0" w:color="8C8C8C"/>
              <w:left w:val="nil"/>
              <w:bottom w:val="single" w:sz="6" w:space="0" w:color="8C8C8C"/>
              <w:right w:val="nil"/>
            </w:tcBorders>
            <w:hideMark/>
          </w:tcPr>
          <w:p w14:paraId="03AA80B7"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vAlign w:val="center"/>
            <w:hideMark/>
          </w:tcPr>
          <w:p w14:paraId="3F1893BE" w14:textId="77777777" w:rsidR="00D933B7" w:rsidRPr="008F7A72" w:rsidRDefault="00D933B7">
            <w:pPr>
              <w:spacing w:after="0" w:line="240" w:lineRule="auto"/>
              <w:jc w:val="center"/>
              <w:textAlignment w:val="baseline"/>
              <w:rPr>
                <w:rFonts w:ascii="Segoe UI" w:hAnsi="Segoe UI" w:cs="Segoe UI"/>
                <w:sz w:val="20"/>
                <w:lang w:val="en-IE" w:eastAsia="en-IE"/>
              </w:rPr>
            </w:pPr>
            <w:r>
              <w:rPr>
                <w:b/>
                <w:bCs/>
                <w:sz w:val="20"/>
                <w:lang w:val="en-IE" w:eastAsia="en-IE"/>
              </w:rPr>
              <w:t>2%</w:t>
            </w:r>
          </w:p>
        </w:tc>
        <w:tc>
          <w:tcPr>
            <w:tcW w:w="1488" w:type="dxa"/>
            <w:tcBorders>
              <w:top w:val="single" w:sz="6" w:space="0" w:color="8C8C8C"/>
              <w:left w:val="nil"/>
              <w:bottom w:val="single" w:sz="6" w:space="0" w:color="8C8C8C"/>
              <w:right w:val="nil"/>
            </w:tcBorders>
            <w:hideMark/>
          </w:tcPr>
          <w:p w14:paraId="2CE8C0C2"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491 in 2029</w:t>
            </w:r>
          </w:p>
        </w:tc>
        <w:tc>
          <w:tcPr>
            <w:tcW w:w="1535" w:type="dxa"/>
            <w:tcBorders>
              <w:top w:val="single" w:sz="6" w:space="0" w:color="8C8C8C"/>
              <w:left w:val="nil"/>
              <w:bottom w:val="single" w:sz="6" w:space="0" w:color="8C8C8C"/>
              <w:right w:val="nil"/>
            </w:tcBorders>
            <w:hideMark/>
          </w:tcPr>
          <w:p w14:paraId="7837990E"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9 by 2024 compared to a target of 491</w:t>
            </w:r>
          </w:p>
        </w:tc>
        <w:tc>
          <w:tcPr>
            <w:tcW w:w="1588" w:type="dxa"/>
            <w:tcBorders>
              <w:top w:val="single" w:sz="6" w:space="0" w:color="8C8C8C"/>
              <w:left w:val="nil"/>
              <w:bottom w:val="single" w:sz="6" w:space="0" w:color="8C8C8C"/>
              <w:right w:val="nil"/>
            </w:tcBorders>
            <w:hideMark/>
          </w:tcPr>
          <w:p w14:paraId="07F7B257"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8F7A72" w14:paraId="683FF70B"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310C3CF1" w14:textId="77777777" w:rsidR="00D933B7" w:rsidRPr="008F7A72" w:rsidRDefault="00D933B7">
            <w:pPr>
              <w:spacing w:after="0" w:line="240" w:lineRule="auto"/>
              <w:textAlignment w:val="baseline"/>
              <w:rPr>
                <w:lang w:val="en-IE"/>
              </w:rPr>
            </w:pPr>
            <w:r>
              <w:rPr>
                <w:rFonts w:cs="Segoe UI"/>
                <w:sz w:val="20"/>
                <w:lang w:val="en-IE" w:eastAsia="en-IE"/>
              </w:rPr>
              <w:t>Jobs maintained</w:t>
            </w:r>
          </w:p>
        </w:tc>
        <w:tc>
          <w:tcPr>
            <w:tcW w:w="1524" w:type="dxa"/>
            <w:tcBorders>
              <w:top w:val="single" w:sz="6" w:space="0" w:color="8C8C8C"/>
              <w:left w:val="nil"/>
              <w:bottom w:val="single" w:sz="6" w:space="0" w:color="8C8C8C"/>
              <w:right w:val="nil"/>
            </w:tcBorders>
            <w:shd w:val="clear" w:color="auto" w:fill="FAF9F9"/>
            <w:hideMark/>
          </w:tcPr>
          <w:p w14:paraId="3D8AC7E3"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10231D3E" w14:textId="77777777" w:rsidR="00D933B7" w:rsidRPr="008F7A72" w:rsidRDefault="00D933B7">
            <w:pPr>
              <w:spacing w:after="0" w:line="240" w:lineRule="auto"/>
              <w:jc w:val="center"/>
              <w:textAlignment w:val="baseline"/>
              <w:rPr>
                <w:rFonts w:ascii="Segoe UI" w:hAnsi="Segoe UI" w:cs="Segoe UI"/>
                <w:sz w:val="20"/>
                <w:lang w:val="en-IE" w:eastAsia="en-IE"/>
              </w:rPr>
            </w:pPr>
            <w:r>
              <w:rPr>
                <w:b/>
                <w:bCs/>
                <w:sz w:val="20"/>
                <w:lang w:val="en-IE" w:eastAsia="en-IE"/>
              </w:rPr>
              <w:t>4%</w:t>
            </w:r>
          </w:p>
        </w:tc>
        <w:tc>
          <w:tcPr>
            <w:tcW w:w="1488" w:type="dxa"/>
            <w:tcBorders>
              <w:top w:val="single" w:sz="6" w:space="0" w:color="8C8C8C"/>
              <w:left w:val="nil"/>
              <w:bottom w:val="single" w:sz="6" w:space="0" w:color="8C8C8C"/>
              <w:right w:val="nil"/>
            </w:tcBorders>
            <w:shd w:val="clear" w:color="auto" w:fill="FAF9F9"/>
            <w:hideMark/>
          </w:tcPr>
          <w:p w14:paraId="2E259BD5"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17</w:t>
            </w:r>
            <w:r>
              <w:rPr>
                <w:rFonts w:ascii="Calibri" w:hAnsi="Calibri" w:cs="Calibri"/>
                <w:sz w:val="20"/>
                <w:lang w:val="en-IE" w:eastAsia="en-IE"/>
              </w:rPr>
              <w:t> </w:t>
            </w:r>
            <w:r>
              <w:rPr>
                <w:rFonts w:cs="Segoe UI"/>
                <w:sz w:val="20"/>
                <w:lang w:val="en-IE" w:eastAsia="en-IE"/>
              </w:rPr>
              <w:t>266 in 2029</w:t>
            </w:r>
          </w:p>
        </w:tc>
        <w:tc>
          <w:tcPr>
            <w:tcW w:w="1535" w:type="dxa"/>
            <w:tcBorders>
              <w:top w:val="single" w:sz="6" w:space="0" w:color="8C8C8C"/>
              <w:left w:val="nil"/>
              <w:bottom w:val="single" w:sz="6" w:space="0" w:color="8C8C8C"/>
              <w:right w:val="nil"/>
            </w:tcBorders>
            <w:shd w:val="clear" w:color="auto" w:fill="FAF9F9"/>
            <w:hideMark/>
          </w:tcPr>
          <w:p w14:paraId="73D7F8B7"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624 by 2024 compared to a target of 17</w:t>
            </w:r>
            <w:r>
              <w:rPr>
                <w:rFonts w:ascii="Calibri" w:hAnsi="Calibri" w:cs="Calibri"/>
                <w:sz w:val="20"/>
                <w:lang w:val="en-IE" w:eastAsia="en-IE"/>
              </w:rPr>
              <w:t> </w:t>
            </w:r>
            <w:r>
              <w:rPr>
                <w:rFonts w:cs="Segoe UI"/>
                <w:sz w:val="20"/>
                <w:lang w:val="en-IE" w:eastAsia="en-IE"/>
              </w:rPr>
              <w:t>266</w:t>
            </w:r>
          </w:p>
        </w:tc>
        <w:tc>
          <w:tcPr>
            <w:tcW w:w="1588" w:type="dxa"/>
            <w:tcBorders>
              <w:top w:val="single" w:sz="6" w:space="0" w:color="8C8C8C"/>
              <w:left w:val="nil"/>
              <w:bottom w:val="single" w:sz="6" w:space="0" w:color="8C8C8C"/>
              <w:right w:val="nil"/>
            </w:tcBorders>
            <w:shd w:val="clear" w:color="auto" w:fill="FAF9F9"/>
            <w:hideMark/>
          </w:tcPr>
          <w:p w14:paraId="3F6D897B"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8F7A72" w14:paraId="66328FED" w14:textId="77777777">
        <w:trPr>
          <w:trHeight w:val="300"/>
        </w:trPr>
        <w:tc>
          <w:tcPr>
            <w:tcW w:w="1984" w:type="dxa"/>
            <w:tcBorders>
              <w:top w:val="single" w:sz="6" w:space="0" w:color="8C8C8C"/>
              <w:left w:val="nil"/>
              <w:bottom w:val="single" w:sz="6" w:space="0" w:color="8C8C8C"/>
              <w:right w:val="nil"/>
            </w:tcBorders>
            <w:hideMark/>
          </w:tcPr>
          <w:p w14:paraId="78F54625" w14:textId="77777777" w:rsidR="00D933B7" w:rsidRPr="008F7A72" w:rsidRDefault="00D933B7">
            <w:pPr>
              <w:spacing w:line="240" w:lineRule="auto"/>
              <w:rPr>
                <w:rFonts w:cs="Segoe UI"/>
                <w:sz w:val="20"/>
                <w:lang w:val="en-IE" w:eastAsia="en-IE"/>
              </w:rPr>
            </w:pPr>
            <w:r>
              <w:rPr>
                <w:rFonts w:cs="Segoe UI"/>
                <w:sz w:val="20"/>
                <w:lang w:val="en-IE" w:eastAsia="en-IE"/>
              </w:rPr>
              <w:t>Persons benefiting</w:t>
            </w:r>
          </w:p>
        </w:tc>
        <w:tc>
          <w:tcPr>
            <w:tcW w:w="1524" w:type="dxa"/>
            <w:tcBorders>
              <w:top w:val="single" w:sz="6" w:space="0" w:color="8C8C8C"/>
              <w:left w:val="nil"/>
              <w:bottom w:val="single" w:sz="6" w:space="0" w:color="8C8C8C"/>
              <w:right w:val="nil"/>
            </w:tcBorders>
            <w:hideMark/>
          </w:tcPr>
          <w:p w14:paraId="749101E2" w14:textId="77777777" w:rsidR="00D933B7" w:rsidRPr="008F7A72" w:rsidRDefault="00D933B7">
            <w:pPr>
              <w:spacing w:after="0" w:line="240" w:lineRule="auto"/>
              <w:jc w:val="center"/>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hideMark/>
          </w:tcPr>
          <w:p w14:paraId="7A023276" w14:textId="77777777" w:rsidR="00D933B7" w:rsidRPr="008F7A72" w:rsidRDefault="00D933B7">
            <w:pPr>
              <w:spacing w:after="0" w:line="240" w:lineRule="auto"/>
              <w:jc w:val="center"/>
              <w:rPr>
                <w:rFonts w:ascii="Segoe UI" w:hAnsi="Segoe UI" w:cs="Segoe UI"/>
                <w:sz w:val="20"/>
                <w:lang w:val="en-IE" w:eastAsia="en-IE"/>
              </w:rPr>
            </w:pPr>
            <w:r>
              <w:rPr>
                <w:b/>
                <w:bCs/>
                <w:sz w:val="20"/>
                <w:lang w:val="en-IE" w:eastAsia="en-IE"/>
              </w:rPr>
              <w:t>8%</w:t>
            </w:r>
          </w:p>
        </w:tc>
        <w:tc>
          <w:tcPr>
            <w:tcW w:w="1488" w:type="dxa"/>
            <w:tcBorders>
              <w:top w:val="single" w:sz="6" w:space="0" w:color="8C8C8C"/>
              <w:left w:val="nil"/>
              <w:bottom w:val="single" w:sz="6" w:space="0" w:color="8C8C8C"/>
              <w:right w:val="nil"/>
            </w:tcBorders>
            <w:hideMark/>
          </w:tcPr>
          <w:p w14:paraId="4156C058" w14:textId="77777777" w:rsidR="00D933B7" w:rsidRPr="008F7A72" w:rsidRDefault="00D933B7">
            <w:pPr>
              <w:spacing w:after="0" w:line="240" w:lineRule="auto"/>
              <w:jc w:val="center"/>
              <w:rPr>
                <w:rFonts w:ascii="Segoe UI" w:hAnsi="Segoe UI" w:cs="Segoe UI"/>
                <w:sz w:val="20"/>
                <w:lang w:val="en-IE" w:eastAsia="en-IE"/>
              </w:rPr>
            </w:pPr>
            <w:r>
              <w:rPr>
                <w:rFonts w:cs="Segoe UI"/>
                <w:sz w:val="20"/>
                <w:lang w:val="en-IE" w:eastAsia="en-IE"/>
              </w:rPr>
              <w:t>177</w:t>
            </w:r>
            <w:r>
              <w:rPr>
                <w:rFonts w:ascii="Calibri" w:hAnsi="Calibri" w:cs="Calibri"/>
                <w:sz w:val="20"/>
                <w:lang w:val="en-IE" w:eastAsia="en-IE"/>
              </w:rPr>
              <w:t> </w:t>
            </w:r>
            <w:r>
              <w:rPr>
                <w:rFonts w:cs="Segoe UI"/>
                <w:sz w:val="20"/>
                <w:lang w:val="en-IE" w:eastAsia="en-IE"/>
              </w:rPr>
              <w:t>415 in 2029</w:t>
            </w:r>
          </w:p>
        </w:tc>
        <w:tc>
          <w:tcPr>
            <w:tcW w:w="1535" w:type="dxa"/>
            <w:tcBorders>
              <w:top w:val="single" w:sz="6" w:space="0" w:color="8C8C8C"/>
              <w:left w:val="nil"/>
              <w:bottom w:val="single" w:sz="6" w:space="0" w:color="8C8C8C"/>
              <w:right w:val="nil"/>
            </w:tcBorders>
          </w:tcPr>
          <w:p w14:paraId="381DC3F7" w14:textId="77777777" w:rsidR="00D933B7" w:rsidRPr="008F7A72" w:rsidRDefault="00D933B7">
            <w:pPr>
              <w:spacing w:after="0" w:line="240" w:lineRule="auto"/>
              <w:jc w:val="center"/>
              <w:rPr>
                <w:rFonts w:ascii="Segoe UI" w:hAnsi="Segoe UI" w:cs="Segoe UI"/>
                <w:sz w:val="20"/>
                <w:lang w:val="en-IE" w:eastAsia="en-IE"/>
              </w:rPr>
            </w:pPr>
            <w:r>
              <w:rPr>
                <w:rFonts w:cs="Segoe UI"/>
                <w:sz w:val="20"/>
                <w:lang w:val="en-IE" w:eastAsia="en-IE"/>
              </w:rPr>
              <w:t>15</w:t>
            </w:r>
            <w:r>
              <w:rPr>
                <w:rFonts w:ascii="Calibri" w:hAnsi="Calibri" w:cs="Calibri"/>
                <w:sz w:val="20"/>
                <w:lang w:val="en-IE" w:eastAsia="en-IE"/>
              </w:rPr>
              <w:t> </w:t>
            </w:r>
            <w:r>
              <w:rPr>
                <w:rFonts w:cs="Segoe UI"/>
                <w:sz w:val="20"/>
                <w:lang w:val="en-IE" w:eastAsia="en-IE"/>
              </w:rPr>
              <w:t>074 by 2024 compared to a target of 177</w:t>
            </w:r>
            <w:r>
              <w:rPr>
                <w:rFonts w:ascii="Calibri" w:hAnsi="Calibri" w:cs="Calibri"/>
                <w:sz w:val="20"/>
                <w:lang w:val="en-IE" w:eastAsia="en-IE"/>
              </w:rPr>
              <w:t> </w:t>
            </w:r>
            <w:r>
              <w:rPr>
                <w:rFonts w:cs="Segoe UI"/>
                <w:sz w:val="20"/>
                <w:lang w:val="en-IE" w:eastAsia="en-IE"/>
              </w:rPr>
              <w:t>415</w:t>
            </w:r>
          </w:p>
        </w:tc>
        <w:tc>
          <w:tcPr>
            <w:tcW w:w="1588" w:type="dxa"/>
            <w:tcBorders>
              <w:top w:val="single" w:sz="6" w:space="0" w:color="8C8C8C"/>
              <w:left w:val="nil"/>
              <w:bottom w:val="single" w:sz="6" w:space="0" w:color="8C8C8C"/>
              <w:right w:val="nil"/>
            </w:tcBorders>
            <w:hideMark/>
          </w:tcPr>
          <w:p w14:paraId="68F3A5F5" w14:textId="77777777" w:rsidR="00D933B7" w:rsidRPr="008F7A72" w:rsidRDefault="00D933B7">
            <w:pPr>
              <w:spacing w:after="0" w:line="240" w:lineRule="auto"/>
              <w:jc w:val="center"/>
              <w:rPr>
                <w:rFonts w:ascii="Segoe UI" w:hAnsi="Segoe UI" w:cs="Segoe UI"/>
                <w:sz w:val="20"/>
                <w:lang w:val="en-IE" w:eastAsia="en-IE"/>
              </w:rPr>
            </w:pPr>
            <w:r>
              <w:rPr>
                <w:rFonts w:cs="Segoe UI"/>
                <w:sz w:val="20"/>
                <w:lang w:val="en-IE" w:eastAsia="en-IE"/>
              </w:rPr>
              <w:t>On track</w:t>
            </w:r>
          </w:p>
        </w:tc>
      </w:tr>
      <w:tr w:rsidR="00D933B7" w:rsidRPr="008F7A72" w14:paraId="75A979AA" w14:textId="77777777">
        <w:trPr>
          <w:trHeight w:val="300"/>
        </w:trPr>
        <w:tc>
          <w:tcPr>
            <w:tcW w:w="1984" w:type="dxa"/>
            <w:tcBorders>
              <w:top w:val="single" w:sz="6" w:space="0" w:color="8C8C8C"/>
              <w:left w:val="nil"/>
              <w:bottom w:val="single" w:sz="6" w:space="0" w:color="8C8C8C"/>
              <w:right w:val="nil"/>
            </w:tcBorders>
            <w:hideMark/>
          </w:tcPr>
          <w:p w14:paraId="3CC874D4" w14:textId="77777777" w:rsidR="00D933B7" w:rsidRPr="008F7A72" w:rsidRDefault="00D933B7">
            <w:pPr>
              <w:spacing w:after="0" w:line="240" w:lineRule="auto"/>
              <w:textAlignment w:val="baseline"/>
              <w:rPr>
                <w:lang w:val="en-IE"/>
              </w:rPr>
            </w:pPr>
            <w:r>
              <w:rPr>
                <w:rFonts w:cs="Segoe UI"/>
                <w:sz w:val="20"/>
                <w:lang w:val="en-IE" w:eastAsia="en-IE"/>
              </w:rPr>
              <w:t>Actions contributing to good environmental status, including nature restoration, conservation, protection of ecosystems, biodiversity, and animal health and welfare</w:t>
            </w:r>
          </w:p>
        </w:tc>
        <w:tc>
          <w:tcPr>
            <w:tcW w:w="1524" w:type="dxa"/>
            <w:tcBorders>
              <w:top w:val="single" w:sz="6" w:space="0" w:color="8C8C8C"/>
              <w:left w:val="nil"/>
              <w:bottom w:val="single" w:sz="6" w:space="0" w:color="8C8C8C"/>
              <w:right w:val="nil"/>
            </w:tcBorders>
            <w:hideMark/>
          </w:tcPr>
          <w:p w14:paraId="7136BAE9"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hideMark/>
          </w:tcPr>
          <w:p w14:paraId="5BAD6AF0" w14:textId="77777777" w:rsidR="00D933B7" w:rsidRPr="008F7A72" w:rsidRDefault="00D933B7">
            <w:pPr>
              <w:spacing w:after="0" w:line="240" w:lineRule="auto"/>
              <w:jc w:val="center"/>
              <w:textAlignment w:val="baseline"/>
              <w:rPr>
                <w:rFonts w:ascii="Segoe UI" w:hAnsi="Segoe UI" w:cs="Segoe UI"/>
                <w:sz w:val="20"/>
                <w:lang w:val="en-IE" w:eastAsia="en-IE"/>
              </w:rPr>
            </w:pPr>
            <w:r>
              <w:rPr>
                <w:b/>
                <w:bCs/>
                <w:sz w:val="20"/>
                <w:lang w:val="en-IE" w:eastAsia="en-IE"/>
              </w:rPr>
              <w:t>12%</w:t>
            </w:r>
          </w:p>
        </w:tc>
        <w:tc>
          <w:tcPr>
            <w:tcW w:w="1488" w:type="dxa"/>
            <w:tcBorders>
              <w:top w:val="single" w:sz="6" w:space="0" w:color="8C8C8C"/>
              <w:left w:val="nil"/>
              <w:bottom w:val="single" w:sz="6" w:space="0" w:color="8C8C8C"/>
              <w:right w:val="nil"/>
            </w:tcBorders>
            <w:hideMark/>
          </w:tcPr>
          <w:p w14:paraId="26EC616A"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22</w:t>
            </w:r>
            <w:r>
              <w:rPr>
                <w:rFonts w:ascii="Calibri" w:hAnsi="Calibri" w:cs="Calibri"/>
                <w:sz w:val="20"/>
                <w:lang w:val="en-IE" w:eastAsia="en-IE"/>
              </w:rPr>
              <w:t> </w:t>
            </w:r>
            <w:r>
              <w:rPr>
                <w:rFonts w:cs="Segoe UI"/>
                <w:sz w:val="20"/>
                <w:lang w:val="en-IE" w:eastAsia="en-IE"/>
              </w:rPr>
              <w:t>010 in 2029</w:t>
            </w:r>
          </w:p>
        </w:tc>
        <w:tc>
          <w:tcPr>
            <w:tcW w:w="1535" w:type="dxa"/>
            <w:tcBorders>
              <w:top w:val="single" w:sz="6" w:space="0" w:color="8C8C8C"/>
              <w:left w:val="nil"/>
              <w:bottom w:val="single" w:sz="6" w:space="0" w:color="8C8C8C"/>
              <w:right w:val="nil"/>
            </w:tcBorders>
          </w:tcPr>
          <w:p w14:paraId="5561EC62"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2</w:t>
            </w:r>
            <w:r>
              <w:rPr>
                <w:rFonts w:ascii="Calibri" w:hAnsi="Calibri" w:cs="Calibri"/>
                <w:sz w:val="20"/>
                <w:lang w:val="en-IE" w:eastAsia="en-IE"/>
              </w:rPr>
              <w:t> </w:t>
            </w:r>
            <w:r>
              <w:rPr>
                <w:rFonts w:cs="Segoe UI"/>
                <w:sz w:val="20"/>
                <w:lang w:val="en-IE" w:eastAsia="en-IE"/>
              </w:rPr>
              <w:t>691 by 2024 compared to a target of 22</w:t>
            </w:r>
            <w:r>
              <w:rPr>
                <w:rFonts w:ascii="Calibri" w:hAnsi="Calibri" w:cs="Calibri"/>
                <w:sz w:val="20"/>
                <w:lang w:val="en-IE" w:eastAsia="en-IE"/>
              </w:rPr>
              <w:t> </w:t>
            </w:r>
            <w:r>
              <w:rPr>
                <w:rFonts w:cs="Segoe UI"/>
                <w:sz w:val="20"/>
                <w:lang w:val="en-IE" w:eastAsia="en-IE"/>
              </w:rPr>
              <w:t>010</w:t>
            </w:r>
          </w:p>
        </w:tc>
        <w:tc>
          <w:tcPr>
            <w:tcW w:w="1588" w:type="dxa"/>
            <w:tcBorders>
              <w:top w:val="single" w:sz="6" w:space="0" w:color="8C8C8C"/>
              <w:left w:val="nil"/>
              <w:bottom w:val="single" w:sz="6" w:space="0" w:color="8C8C8C"/>
              <w:right w:val="nil"/>
            </w:tcBorders>
            <w:hideMark/>
          </w:tcPr>
          <w:p w14:paraId="28B65361"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8F7A72" w14:paraId="1DB4F88B"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01AD6F44" w14:textId="77777777" w:rsidR="00D933B7" w:rsidRPr="008F7A72" w:rsidRDefault="00D933B7">
            <w:pPr>
              <w:spacing w:after="0" w:line="240" w:lineRule="auto"/>
              <w:textAlignment w:val="baseline"/>
              <w:rPr>
                <w:lang w:val="en-IE"/>
              </w:rPr>
            </w:pPr>
            <w:r>
              <w:rPr>
                <w:rFonts w:cs="Segoe UI"/>
                <w:sz w:val="20"/>
                <w:lang w:val="en-IE" w:eastAsia="en-IE"/>
              </w:rPr>
              <w:t>Energy consumption leading to carbon dioxide emissions reductions</w:t>
            </w:r>
          </w:p>
        </w:tc>
        <w:tc>
          <w:tcPr>
            <w:tcW w:w="1524" w:type="dxa"/>
            <w:tcBorders>
              <w:top w:val="single" w:sz="6" w:space="0" w:color="8C8C8C"/>
              <w:left w:val="nil"/>
              <w:bottom w:val="single" w:sz="6" w:space="0" w:color="8C8C8C"/>
              <w:right w:val="nil"/>
            </w:tcBorders>
            <w:shd w:val="clear" w:color="auto" w:fill="FAF9F9"/>
            <w:hideMark/>
          </w:tcPr>
          <w:p w14:paraId="75922498"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hideMark/>
          </w:tcPr>
          <w:p w14:paraId="0292D176" w14:textId="77777777" w:rsidR="00D933B7" w:rsidRPr="008F7A72" w:rsidRDefault="00D933B7">
            <w:pPr>
              <w:spacing w:after="0" w:line="240" w:lineRule="auto"/>
              <w:jc w:val="center"/>
              <w:textAlignment w:val="baseline"/>
              <w:rPr>
                <w:rFonts w:ascii="Segoe UI" w:hAnsi="Segoe UI" w:cs="Segoe UI"/>
                <w:sz w:val="20"/>
                <w:lang w:val="en-IE" w:eastAsia="en-IE"/>
              </w:rPr>
            </w:pPr>
            <w:r>
              <w:rPr>
                <w:b/>
                <w:bCs/>
                <w:sz w:val="20"/>
                <w:lang w:val="en-IE" w:eastAsia="en-IE"/>
              </w:rPr>
              <w:t>62%</w:t>
            </w:r>
          </w:p>
        </w:tc>
        <w:tc>
          <w:tcPr>
            <w:tcW w:w="1488" w:type="dxa"/>
            <w:tcBorders>
              <w:top w:val="single" w:sz="6" w:space="0" w:color="8C8C8C"/>
              <w:left w:val="nil"/>
              <w:bottom w:val="single" w:sz="6" w:space="0" w:color="8C8C8C"/>
              <w:right w:val="nil"/>
            </w:tcBorders>
            <w:shd w:val="clear" w:color="auto" w:fill="FAF9F9"/>
            <w:hideMark/>
          </w:tcPr>
          <w:p w14:paraId="557A582F"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9.26 kWh per tonne litres/h in 2029</w:t>
            </w:r>
          </w:p>
        </w:tc>
        <w:tc>
          <w:tcPr>
            <w:tcW w:w="1535" w:type="dxa"/>
            <w:tcBorders>
              <w:top w:val="single" w:sz="6" w:space="0" w:color="8C8C8C"/>
              <w:left w:val="nil"/>
              <w:bottom w:val="single" w:sz="6" w:space="0" w:color="8C8C8C"/>
              <w:right w:val="nil"/>
            </w:tcBorders>
            <w:shd w:val="clear" w:color="auto" w:fill="FAF9F9"/>
            <w:hideMark/>
          </w:tcPr>
          <w:p w14:paraId="5195E562"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5.74 in 2024 compared to a target of 9.26</w:t>
            </w:r>
          </w:p>
        </w:tc>
        <w:tc>
          <w:tcPr>
            <w:tcW w:w="1588" w:type="dxa"/>
            <w:tcBorders>
              <w:top w:val="single" w:sz="6" w:space="0" w:color="8C8C8C"/>
              <w:left w:val="nil"/>
              <w:bottom w:val="single" w:sz="6" w:space="0" w:color="8C8C8C"/>
              <w:right w:val="nil"/>
            </w:tcBorders>
            <w:shd w:val="clear" w:color="auto" w:fill="FAF9F9"/>
            <w:hideMark/>
          </w:tcPr>
          <w:p w14:paraId="7E8DB711" w14:textId="77777777" w:rsidR="00D933B7" w:rsidRPr="008F7A72"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8F7A72" w14:paraId="50D20905" w14:textId="77777777">
        <w:trPr>
          <w:trHeight w:val="300"/>
        </w:trPr>
        <w:tc>
          <w:tcPr>
            <w:tcW w:w="1984" w:type="dxa"/>
            <w:tcBorders>
              <w:top w:val="single" w:sz="6" w:space="0" w:color="8C8C8C"/>
              <w:left w:val="nil"/>
              <w:bottom w:val="single" w:sz="6" w:space="0" w:color="8C8C8C"/>
              <w:right w:val="nil"/>
            </w:tcBorders>
            <w:shd w:val="clear" w:color="auto" w:fill="FAF9F9"/>
          </w:tcPr>
          <w:p w14:paraId="42AFBF97" w14:textId="77777777" w:rsidR="00D933B7" w:rsidRPr="008F7A72" w:rsidRDefault="00D933B7">
            <w:pPr>
              <w:spacing w:after="0" w:line="240" w:lineRule="auto"/>
              <w:textAlignment w:val="baseline"/>
              <w:rPr>
                <w:lang w:val="en-IE"/>
              </w:rPr>
            </w:pPr>
            <w:r>
              <w:rPr>
                <w:rFonts w:cs="Segoe UI"/>
                <w:sz w:val="20"/>
                <w:lang w:val="en-IE" w:eastAsia="en-IE"/>
              </w:rPr>
              <w:t>Number of small and medium-sized enterprises supported</w:t>
            </w:r>
          </w:p>
        </w:tc>
        <w:tc>
          <w:tcPr>
            <w:tcW w:w="1524" w:type="dxa"/>
            <w:tcBorders>
              <w:top w:val="single" w:sz="6" w:space="0" w:color="8C8C8C"/>
              <w:left w:val="nil"/>
              <w:bottom w:val="single" w:sz="6" w:space="0" w:color="8C8C8C"/>
              <w:right w:val="nil"/>
            </w:tcBorders>
            <w:shd w:val="clear" w:color="auto" w:fill="FAF9F9"/>
          </w:tcPr>
          <w:p w14:paraId="6B55EE8D"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5AAD8A3C" w14:textId="77777777" w:rsidR="00D933B7" w:rsidRPr="008F7A72" w:rsidRDefault="00D933B7">
            <w:pPr>
              <w:spacing w:after="0" w:line="240" w:lineRule="auto"/>
              <w:jc w:val="center"/>
              <w:textAlignment w:val="baseline"/>
              <w:rPr>
                <w:rFonts w:cs="Segoe UI"/>
                <w:b/>
                <w:sz w:val="20"/>
                <w:lang w:val="en-IE" w:eastAsia="en-IE"/>
              </w:rPr>
            </w:pPr>
            <w:r>
              <w:rPr>
                <w:b/>
                <w:bCs/>
                <w:sz w:val="20"/>
                <w:lang w:val="en-IE" w:eastAsia="en-IE"/>
              </w:rPr>
              <w:t>36%</w:t>
            </w:r>
          </w:p>
        </w:tc>
        <w:tc>
          <w:tcPr>
            <w:tcW w:w="1488" w:type="dxa"/>
            <w:tcBorders>
              <w:top w:val="single" w:sz="6" w:space="0" w:color="8C8C8C"/>
              <w:left w:val="nil"/>
              <w:bottom w:val="single" w:sz="6" w:space="0" w:color="8C8C8C"/>
              <w:right w:val="nil"/>
            </w:tcBorders>
            <w:shd w:val="clear" w:color="auto" w:fill="FAF9F9"/>
          </w:tcPr>
          <w:p w14:paraId="4E9D191B"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14</w:t>
            </w:r>
            <w:r>
              <w:rPr>
                <w:rFonts w:ascii="Calibri" w:hAnsi="Calibri" w:cs="Calibri"/>
                <w:sz w:val="20"/>
                <w:lang w:val="en-IE" w:eastAsia="en-IE"/>
              </w:rPr>
              <w:t> </w:t>
            </w:r>
            <w:r>
              <w:rPr>
                <w:rFonts w:cs="Segoe UI"/>
                <w:sz w:val="20"/>
                <w:lang w:val="en-IE" w:eastAsia="en-IE"/>
              </w:rPr>
              <w:t>000 in 2029</w:t>
            </w:r>
          </w:p>
        </w:tc>
        <w:tc>
          <w:tcPr>
            <w:tcW w:w="1535" w:type="dxa"/>
            <w:tcBorders>
              <w:top w:val="single" w:sz="6" w:space="0" w:color="8C8C8C"/>
              <w:left w:val="nil"/>
              <w:bottom w:val="single" w:sz="6" w:space="0" w:color="8C8C8C"/>
              <w:right w:val="nil"/>
            </w:tcBorders>
            <w:shd w:val="clear" w:color="auto" w:fill="FAF9F9"/>
          </w:tcPr>
          <w:p w14:paraId="7BD8FD91"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5</w:t>
            </w:r>
            <w:r>
              <w:rPr>
                <w:rFonts w:ascii="Calibri" w:hAnsi="Calibri" w:cs="Calibri"/>
                <w:sz w:val="20"/>
                <w:lang w:val="en-IE" w:eastAsia="en-IE"/>
              </w:rPr>
              <w:t> </w:t>
            </w:r>
            <w:r>
              <w:rPr>
                <w:rFonts w:cs="Segoe UI"/>
                <w:sz w:val="20"/>
                <w:lang w:val="en-IE" w:eastAsia="en-IE"/>
              </w:rPr>
              <w:t>025 by 2024 compared to a target of 14</w:t>
            </w:r>
            <w:r>
              <w:rPr>
                <w:rFonts w:ascii="Calibri" w:hAnsi="Calibri" w:cs="Calibri"/>
                <w:sz w:val="20"/>
                <w:lang w:val="en-IE" w:eastAsia="en-IE"/>
              </w:rPr>
              <w:t> </w:t>
            </w:r>
            <w:r>
              <w:rPr>
                <w:rFonts w:cs="Segoe UI"/>
                <w:sz w:val="20"/>
                <w:lang w:val="en-IE" w:eastAsia="en-IE"/>
              </w:rPr>
              <w:t>000</w:t>
            </w:r>
          </w:p>
        </w:tc>
        <w:tc>
          <w:tcPr>
            <w:tcW w:w="1588" w:type="dxa"/>
            <w:tcBorders>
              <w:top w:val="single" w:sz="6" w:space="0" w:color="8C8C8C"/>
              <w:left w:val="nil"/>
              <w:bottom w:val="single" w:sz="6" w:space="0" w:color="8C8C8C"/>
              <w:right w:val="nil"/>
            </w:tcBorders>
            <w:shd w:val="clear" w:color="auto" w:fill="FAF9F9"/>
          </w:tcPr>
          <w:p w14:paraId="4E849EEF"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On track</w:t>
            </w:r>
          </w:p>
        </w:tc>
      </w:tr>
      <w:tr w:rsidR="00D933B7" w:rsidRPr="008F7A72" w14:paraId="2F99702A" w14:textId="77777777">
        <w:trPr>
          <w:trHeight w:val="300"/>
        </w:trPr>
        <w:tc>
          <w:tcPr>
            <w:tcW w:w="1984" w:type="dxa"/>
            <w:tcBorders>
              <w:top w:val="single" w:sz="6" w:space="0" w:color="8C8C8C"/>
              <w:left w:val="nil"/>
              <w:bottom w:val="single" w:sz="6" w:space="0" w:color="8C8C8C"/>
              <w:right w:val="nil"/>
            </w:tcBorders>
            <w:shd w:val="clear" w:color="auto" w:fill="FAF9F9"/>
          </w:tcPr>
          <w:p w14:paraId="24B0E89F" w14:textId="77777777" w:rsidR="00D933B7" w:rsidRPr="008F7A72" w:rsidRDefault="00D933B7">
            <w:pPr>
              <w:spacing w:after="0" w:line="240" w:lineRule="auto"/>
              <w:textAlignment w:val="baseline"/>
              <w:rPr>
                <w:lang w:val="en-IE"/>
              </w:rPr>
            </w:pPr>
            <w:r>
              <w:rPr>
                <w:rFonts w:cs="Segoe UI"/>
                <w:sz w:val="20"/>
                <w:lang w:val="en-IE" w:eastAsia="en-IE"/>
              </w:rPr>
              <w:t>Number of small-scale coastal fisheries vessels</w:t>
            </w:r>
          </w:p>
          <w:p w14:paraId="31D8F381" w14:textId="77777777" w:rsidR="00D933B7" w:rsidRPr="008F7A72" w:rsidRDefault="00D933B7">
            <w:pPr>
              <w:spacing w:after="0" w:line="240" w:lineRule="auto"/>
              <w:textAlignment w:val="baseline"/>
              <w:rPr>
                <w:lang w:val="en-IE"/>
              </w:rPr>
            </w:pPr>
            <w:r>
              <w:rPr>
                <w:rFonts w:cs="Segoe UI"/>
                <w:sz w:val="20"/>
                <w:lang w:val="en-IE" w:eastAsia="en-IE"/>
              </w:rPr>
              <w:t>supported</w:t>
            </w:r>
          </w:p>
        </w:tc>
        <w:tc>
          <w:tcPr>
            <w:tcW w:w="1524" w:type="dxa"/>
            <w:tcBorders>
              <w:top w:val="single" w:sz="6" w:space="0" w:color="8C8C8C"/>
              <w:left w:val="nil"/>
              <w:bottom w:val="single" w:sz="6" w:space="0" w:color="8C8C8C"/>
              <w:right w:val="nil"/>
            </w:tcBorders>
            <w:shd w:val="clear" w:color="auto" w:fill="FAF9F9"/>
          </w:tcPr>
          <w:p w14:paraId="6B026A3C"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0</w:t>
            </w:r>
          </w:p>
        </w:tc>
        <w:tc>
          <w:tcPr>
            <w:tcW w:w="1519" w:type="dxa"/>
            <w:tcBorders>
              <w:top w:val="single" w:sz="6" w:space="0" w:color="8C8C8C"/>
              <w:left w:val="nil"/>
              <w:bottom w:val="single" w:sz="6" w:space="0" w:color="8C8C8C"/>
              <w:right w:val="nil"/>
            </w:tcBorders>
            <w:shd w:val="clear" w:color="auto" w:fill="FAF9F9"/>
          </w:tcPr>
          <w:p w14:paraId="56B27FD9" w14:textId="77777777" w:rsidR="00D933B7" w:rsidRPr="008F7A72" w:rsidRDefault="00D933B7">
            <w:pPr>
              <w:spacing w:after="0" w:line="240" w:lineRule="auto"/>
              <w:jc w:val="center"/>
              <w:textAlignment w:val="baseline"/>
              <w:rPr>
                <w:rFonts w:cs="Segoe UI"/>
                <w:b/>
                <w:bCs/>
                <w:sz w:val="20"/>
                <w:lang w:val="en-IE" w:eastAsia="en-IE"/>
              </w:rPr>
            </w:pPr>
            <w:r>
              <w:rPr>
                <w:b/>
                <w:bCs/>
                <w:sz w:val="20"/>
                <w:lang w:val="en-IE" w:eastAsia="en-IE"/>
              </w:rPr>
              <w:t>42%</w:t>
            </w:r>
          </w:p>
        </w:tc>
        <w:tc>
          <w:tcPr>
            <w:tcW w:w="1488" w:type="dxa"/>
            <w:tcBorders>
              <w:top w:val="single" w:sz="6" w:space="0" w:color="8C8C8C"/>
              <w:left w:val="nil"/>
              <w:bottom w:val="single" w:sz="6" w:space="0" w:color="8C8C8C"/>
              <w:right w:val="nil"/>
            </w:tcBorders>
            <w:shd w:val="clear" w:color="auto" w:fill="FAF9F9"/>
          </w:tcPr>
          <w:p w14:paraId="18DF9202"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7</w:t>
            </w:r>
            <w:r>
              <w:rPr>
                <w:rFonts w:ascii="Calibri" w:hAnsi="Calibri" w:cs="Calibri"/>
                <w:sz w:val="20"/>
                <w:lang w:val="en-IE" w:eastAsia="en-IE"/>
              </w:rPr>
              <w:t> </w:t>
            </w:r>
            <w:r>
              <w:rPr>
                <w:rFonts w:cs="Segoe UI"/>
                <w:sz w:val="20"/>
                <w:lang w:val="en-IE" w:eastAsia="en-IE"/>
              </w:rPr>
              <w:t>000 in 2029</w:t>
            </w:r>
          </w:p>
        </w:tc>
        <w:tc>
          <w:tcPr>
            <w:tcW w:w="1535" w:type="dxa"/>
            <w:tcBorders>
              <w:top w:val="single" w:sz="6" w:space="0" w:color="8C8C8C"/>
              <w:left w:val="nil"/>
              <w:bottom w:val="single" w:sz="6" w:space="0" w:color="8C8C8C"/>
              <w:right w:val="nil"/>
            </w:tcBorders>
            <w:shd w:val="clear" w:color="auto" w:fill="FAF9F9"/>
          </w:tcPr>
          <w:p w14:paraId="53F118F6"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2</w:t>
            </w:r>
            <w:r>
              <w:rPr>
                <w:rFonts w:ascii="Calibri" w:hAnsi="Calibri" w:cs="Calibri"/>
                <w:sz w:val="20"/>
                <w:lang w:val="en-IE" w:eastAsia="en-IE"/>
              </w:rPr>
              <w:t> </w:t>
            </w:r>
            <w:r>
              <w:rPr>
                <w:rFonts w:cs="Segoe UI"/>
                <w:sz w:val="20"/>
                <w:lang w:val="en-IE" w:eastAsia="en-IE"/>
              </w:rPr>
              <w:t>905 compared to a target of 7</w:t>
            </w:r>
            <w:r>
              <w:rPr>
                <w:rFonts w:ascii="Calibri" w:hAnsi="Calibri" w:cs="Calibri"/>
                <w:sz w:val="20"/>
                <w:lang w:val="en-IE" w:eastAsia="en-IE"/>
              </w:rPr>
              <w:t> </w:t>
            </w:r>
            <w:r>
              <w:rPr>
                <w:rFonts w:cs="Segoe UI"/>
                <w:sz w:val="20"/>
                <w:lang w:val="en-IE" w:eastAsia="en-IE"/>
              </w:rPr>
              <w:t>000</w:t>
            </w:r>
          </w:p>
        </w:tc>
        <w:tc>
          <w:tcPr>
            <w:tcW w:w="1588" w:type="dxa"/>
            <w:tcBorders>
              <w:top w:val="single" w:sz="6" w:space="0" w:color="8C8C8C"/>
              <w:left w:val="nil"/>
              <w:bottom w:val="single" w:sz="6" w:space="0" w:color="8C8C8C"/>
              <w:right w:val="nil"/>
            </w:tcBorders>
            <w:shd w:val="clear" w:color="auto" w:fill="FAF9F9"/>
          </w:tcPr>
          <w:p w14:paraId="63578515" w14:textId="77777777" w:rsidR="00D933B7" w:rsidRPr="008F7A72" w:rsidRDefault="00D933B7">
            <w:pPr>
              <w:spacing w:after="0" w:line="240" w:lineRule="auto"/>
              <w:jc w:val="center"/>
              <w:textAlignment w:val="baseline"/>
              <w:rPr>
                <w:rFonts w:cs="Segoe UI"/>
                <w:sz w:val="20"/>
                <w:lang w:val="en-IE" w:eastAsia="en-IE"/>
              </w:rPr>
            </w:pPr>
            <w:r>
              <w:rPr>
                <w:rFonts w:cs="Segoe UI"/>
                <w:sz w:val="20"/>
                <w:lang w:val="en-IE" w:eastAsia="en-IE"/>
              </w:rPr>
              <w:t>On track</w:t>
            </w:r>
          </w:p>
        </w:tc>
      </w:tr>
    </w:tbl>
    <w:p w14:paraId="2C70C690" w14:textId="77777777" w:rsidR="00D933B7" w:rsidRPr="008F7A72" w:rsidRDefault="00D933B7" w:rsidP="00D933B7">
      <w:pPr>
        <w:rPr>
          <w:lang w:val="en-IE"/>
        </w:rPr>
      </w:pPr>
    </w:p>
    <w:p w14:paraId="7D7E4AD7" w14:textId="77777777" w:rsidR="00D933B7" w:rsidRPr="008F7A72" w:rsidRDefault="00D933B7" w:rsidP="00D933B7">
      <w:pPr>
        <w:spacing w:line="259" w:lineRule="auto"/>
        <w:rPr>
          <w:lang w:val="en-IE" w:eastAsia="en-GB"/>
        </w:rPr>
      </w:pPr>
      <w:r>
        <w:rPr>
          <w:lang w:val="en-IE" w:eastAsia="en-GB"/>
        </w:rPr>
        <w:br w:type="page"/>
      </w:r>
    </w:p>
    <w:p w14:paraId="710A13B6" w14:textId="77777777" w:rsidR="00D933B7" w:rsidRPr="008F7A72" w:rsidRDefault="00D933B7" w:rsidP="00D933B7">
      <w:pPr>
        <w:keepNext/>
        <w:keepLines/>
        <w:spacing w:line="240" w:lineRule="auto"/>
        <w:outlineLvl w:val="4"/>
        <w:rPr>
          <w:b/>
          <w:bCs/>
          <w:lang w:val="en-IE"/>
        </w:rPr>
      </w:pPr>
      <w:r>
        <w:rPr>
          <w:b/>
          <w:bCs/>
          <w:lang w:val="en-IE"/>
        </w:rPr>
        <w:t>Challenges in implementation</w:t>
      </w:r>
    </w:p>
    <w:p w14:paraId="2AA325D4" w14:textId="77777777" w:rsidR="00D933B7" w:rsidRPr="00F444AA" w:rsidRDefault="00D933B7" w:rsidP="00D933B7">
      <w:pPr>
        <w:rPr>
          <w:rFonts w:eastAsia="EC Square Sans Pro" w:cs="EC Square Sans Pro"/>
          <w:lang w:val="en-IE"/>
        </w:rPr>
      </w:pPr>
      <w:r>
        <w:rPr>
          <w:lang w:val="en-IE"/>
        </w:rPr>
        <w:t xml:space="preserve">With the 2014-2020 programming period implementation phase completed, and with the transition to the European Maritime and Fisheries Fund programme closure process, Member States were able to devote increased attention to EMFAF programme implementation in 2024. Accordingly, </w:t>
      </w:r>
      <w:r>
        <w:rPr>
          <w:rFonts w:eastAsia="EC Square Sans Pro" w:cs="EC Square Sans Pro"/>
          <w:lang w:val="en-IE"/>
        </w:rPr>
        <w:t>EMFAF support (committed funding) increased from 9% (EUR</w:t>
      </w:r>
      <w:r>
        <w:rPr>
          <w:rFonts w:ascii="Calibri" w:eastAsia="EC Square Sans Pro" w:hAnsi="Calibri" w:cs="Calibri"/>
          <w:lang w:val="en-IE"/>
        </w:rPr>
        <w:t> </w:t>
      </w:r>
      <w:r>
        <w:rPr>
          <w:rFonts w:eastAsia="EC Square Sans Pro" w:cs="EC Square Sans Pro"/>
          <w:lang w:val="en-IE"/>
        </w:rPr>
        <w:t>560</w:t>
      </w:r>
      <w:r>
        <w:rPr>
          <w:rFonts w:ascii="Calibri" w:eastAsia="EC Square Sans Pro" w:hAnsi="Calibri" w:cs="Calibri"/>
          <w:lang w:val="en-IE"/>
        </w:rPr>
        <w:t> </w:t>
      </w:r>
      <w:r>
        <w:rPr>
          <w:rFonts w:eastAsia="EC Square Sans Pro" w:cs="EC Square Sans Pro"/>
          <w:lang w:val="en-IE"/>
        </w:rPr>
        <w:t>million) to almost 25%</w:t>
      </w:r>
      <w:r>
        <w:rPr>
          <w:lang w:val="en-IE"/>
        </w:rPr>
        <w:t xml:space="preserve"> (EUR</w:t>
      </w:r>
      <w:r>
        <w:rPr>
          <w:rFonts w:ascii="Calibri" w:hAnsi="Calibri" w:cs="Calibri"/>
          <w:lang w:val="en-IE"/>
        </w:rPr>
        <w:t> </w:t>
      </w:r>
      <w:r>
        <w:rPr>
          <w:rFonts w:eastAsia="EC Square Sans Pro" w:cs="EC Square Sans Pro"/>
          <w:lang w:val="en-IE"/>
        </w:rPr>
        <w:t>1</w:t>
      </w:r>
      <w:r>
        <w:rPr>
          <w:rFonts w:ascii="Calibri" w:eastAsia="EC Square Sans Pro" w:hAnsi="Calibri" w:cs="Calibri"/>
          <w:lang w:val="en-IE"/>
        </w:rPr>
        <w:t> </w:t>
      </w:r>
      <w:r>
        <w:rPr>
          <w:rFonts w:eastAsia="EC Square Sans Pro" w:cs="EC Square Sans Pro"/>
          <w:lang w:val="en-IE"/>
        </w:rPr>
        <w:t>516</w:t>
      </w:r>
      <w:r>
        <w:rPr>
          <w:rFonts w:ascii="Calibri" w:eastAsia="EC Square Sans Pro" w:hAnsi="Calibri" w:cs="Calibri"/>
          <w:lang w:val="en-IE"/>
        </w:rPr>
        <w:t> </w:t>
      </w:r>
      <w:r>
        <w:rPr>
          <w:rFonts w:eastAsia="EC Square Sans Pro" w:cs="EC Square Sans Pro"/>
          <w:lang w:val="en-IE"/>
        </w:rPr>
        <w:t xml:space="preserve">million) </w:t>
      </w:r>
      <w:r>
        <w:rPr>
          <w:lang w:val="en-IE"/>
        </w:rPr>
        <w:t>of the total fund allocation during the year.</w:t>
      </w:r>
      <w:r>
        <w:rPr>
          <w:rFonts w:eastAsia="EC Square Sans Pro" w:cs="EC Square Sans Pro"/>
          <w:lang w:val="en-IE"/>
        </w:rPr>
        <w:t xml:space="preserve"> This can be further broken down into rates of 24% for shared management and 32% for </w:t>
      </w:r>
      <w:r>
        <w:rPr>
          <w:lang w:val="en-IE"/>
        </w:rPr>
        <w:t xml:space="preserve">direct and indirect </w:t>
      </w:r>
      <w:r>
        <w:rPr>
          <w:rFonts w:eastAsia="EC Square Sans Pro" w:cs="EC Square Sans Pro"/>
          <w:lang w:val="en-IE"/>
        </w:rPr>
        <w:t>management.</w:t>
      </w:r>
    </w:p>
    <w:p w14:paraId="4FEF0178" w14:textId="77777777" w:rsidR="00D933B7" w:rsidRPr="008F7A72" w:rsidRDefault="00D933B7" w:rsidP="00D933B7">
      <w:pPr>
        <w:spacing w:after="60"/>
        <w:rPr>
          <w:rFonts w:eastAsia="EC Square Sans Pro" w:cs="EC Square Sans Pro"/>
          <w:lang w:val="en-IE"/>
        </w:rPr>
      </w:pPr>
      <w:r>
        <w:rPr>
          <w:rFonts w:eastAsia="EC Square Sans Pro" w:cs="EC Square Sans Pro"/>
          <w:lang w:val="en-IE"/>
        </w:rPr>
        <w:t>EMFAF expenditure (total eligible EMFAF expenditure declared by the final beneficiaries, as verified by the managing authority and on the basis of which the beneficiary will be paid) rose from 2% to just over 8% (EUR</w:t>
      </w:r>
      <w:r>
        <w:rPr>
          <w:rFonts w:ascii="Calibri" w:eastAsia="EC Square Sans Pro" w:hAnsi="Calibri" w:cs="Calibri"/>
          <w:lang w:val="en-IE"/>
        </w:rPr>
        <w:t> </w:t>
      </w:r>
      <w:r>
        <w:rPr>
          <w:rFonts w:eastAsia="EC Square Sans Pro" w:cs="EC Square Sans Pro"/>
          <w:lang w:val="en-IE"/>
        </w:rPr>
        <w:t>505</w:t>
      </w:r>
      <w:r>
        <w:rPr>
          <w:rFonts w:ascii="Calibri" w:eastAsia="EC Square Sans Pro" w:hAnsi="Calibri" w:cs="Calibri"/>
          <w:lang w:val="en-IE"/>
        </w:rPr>
        <w:t> </w:t>
      </w:r>
      <w:r>
        <w:rPr>
          <w:rFonts w:eastAsia="EC Square Sans Pro" w:cs="EC Square Sans Pro"/>
          <w:lang w:val="en-IE"/>
        </w:rPr>
        <w:t>million). In 2024, the number of operations increased substantially, from 3</w:t>
      </w:r>
      <w:r>
        <w:rPr>
          <w:rFonts w:ascii="Calibri" w:eastAsia="EC Square Sans Pro" w:hAnsi="Calibri" w:cs="Calibri"/>
          <w:lang w:val="en-IE"/>
        </w:rPr>
        <w:t> </w:t>
      </w:r>
      <w:r>
        <w:rPr>
          <w:rFonts w:eastAsia="EC Square Sans Pro" w:cs="EC Square Sans Pro"/>
          <w:lang w:val="en-IE"/>
        </w:rPr>
        <w:t>883 to 17</w:t>
      </w:r>
      <w:r>
        <w:rPr>
          <w:rFonts w:ascii="Calibri" w:eastAsia="EC Square Sans Pro" w:hAnsi="Calibri" w:cs="Calibri"/>
          <w:lang w:val="en-IE"/>
        </w:rPr>
        <w:t> </w:t>
      </w:r>
      <w:r>
        <w:rPr>
          <w:rFonts w:eastAsia="EC Square Sans Pro" w:cs="EC Square Sans Pro"/>
          <w:lang w:val="en-IE"/>
        </w:rPr>
        <w:t xml:space="preserve">527. The </w:t>
      </w:r>
      <w:hyperlink r:id="rId358" w:history="1">
        <w:r>
          <w:rPr>
            <w:rStyle w:val="Hyperlink"/>
            <w:rFonts w:eastAsia="EC Square Sans Pro" w:cs="EC Square Sans Pro"/>
            <w:lang w:val="en-IE"/>
          </w:rPr>
          <w:t>EMFAF midterm evaluation</w:t>
        </w:r>
      </w:hyperlink>
      <w:r>
        <w:rPr>
          <w:rFonts w:eastAsia="EC Square Sans Pro" w:cs="EC Square Sans Pro"/>
          <w:lang w:val="en-IE"/>
        </w:rPr>
        <w:t xml:space="preserve"> concludes that EMFAF ‘appears to be more advanced than the [European Maritime and Fisheries Fund] in the middle of the programming period’, signalling faster implementation.</w:t>
      </w:r>
    </w:p>
    <w:p w14:paraId="1F182F10" w14:textId="77777777" w:rsidR="00D933B7" w:rsidRPr="008F7A72" w:rsidRDefault="00D933B7" w:rsidP="00D933B7">
      <w:pPr>
        <w:spacing w:line="259" w:lineRule="auto"/>
        <w:rPr>
          <w:rFonts w:eastAsia="EC Square Sans Pro" w:cs="EC Square Sans Pro"/>
          <w:lang w:val="en-IE" w:eastAsia="en-GB"/>
        </w:rPr>
      </w:pPr>
    </w:p>
    <w:p w14:paraId="7DD243D0" w14:textId="77777777" w:rsidR="00D933B7" w:rsidRPr="008F7A72" w:rsidRDefault="00D933B7" w:rsidP="00D933B7">
      <w:pPr>
        <w:keepNext/>
        <w:keepLines/>
        <w:spacing w:line="240" w:lineRule="auto"/>
        <w:outlineLvl w:val="4"/>
        <w:rPr>
          <w:b/>
          <w:bCs/>
          <w:lang w:val="en-IE"/>
        </w:rPr>
      </w:pPr>
      <w:r>
        <w:rPr>
          <w:b/>
          <w:bCs/>
          <w:lang w:val="en-IE"/>
        </w:rPr>
        <w:t>Achievements and challenges regarding programme performance</w:t>
      </w:r>
    </w:p>
    <w:p w14:paraId="06807BF3" w14:textId="77777777" w:rsidR="00D933B7" w:rsidRPr="00F444AA" w:rsidRDefault="00D933B7" w:rsidP="00D933B7">
      <w:pPr>
        <w:outlineLvl w:val="4"/>
        <w:rPr>
          <w:i/>
          <w:iCs/>
          <w:lang w:val="en-IE"/>
        </w:rPr>
      </w:pPr>
      <w:r>
        <w:rPr>
          <w:i/>
          <w:iCs/>
          <w:lang w:val="en-IE"/>
        </w:rPr>
        <w:t>The EMFAF midterm evaluation</w:t>
      </w:r>
    </w:p>
    <w:p w14:paraId="0A1FD6A6" w14:textId="77777777" w:rsidR="00D933B7" w:rsidRPr="008F7A72" w:rsidRDefault="00D933B7" w:rsidP="00D933B7">
      <w:pPr>
        <w:spacing w:line="259" w:lineRule="auto"/>
        <w:rPr>
          <w:rFonts w:eastAsia="EC Square Sans Pro" w:cs="EC Square Sans Pro"/>
          <w:lang w:val="en-IE"/>
        </w:rPr>
      </w:pPr>
      <w:r>
        <w:rPr>
          <w:lang w:val="en-IE"/>
        </w:rPr>
        <w:t xml:space="preserve">The achievements and challenges relating to performance are directly connected to those of implementation. </w:t>
      </w:r>
      <w:r>
        <w:rPr>
          <w:rFonts w:eastAsia="EC Square Sans Pro" w:cs="EC Square Sans Pro"/>
          <w:lang w:val="en-IE"/>
        </w:rPr>
        <w:t>The EMFAF midterm evaluation, which assessed the position as of 30</w:t>
      </w:r>
      <w:r>
        <w:rPr>
          <w:rFonts w:ascii="Calibri" w:eastAsia="EC Square Sans Pro" w:hAnsi="Calibri" w:cs="Calibri"/>
          <w:lang w:val="en-IE"/>
        </w:rPr>
        <w:t> </w:t>
      </w:r>
      <w:r>
        <w:rPr>
          <w:rFonts w:eastAsia="EC Square Sans Pro" w:cs="EC Square Sans Pro"/>
          <w:lang w:val="en-IE"/>
        </w:rPr>
        <w:t>June 2024, focused primarily on the progress up to that date, given that implementation was still at an early stage at that time.</w:t>
      </w:r>
    </w:p>
    <w:p w14:paraId="027A48B8" w14:textId="77777777" w:rsidR="00D933B7" w:rsidRPr="008F7A72" w:rsidRDefault="00D933B7" w:rsidP="00D933B7">
      <w:pPr>
        <w:spacing w:line="259" w:lineRule="auto"/>
        <w:rPr>
          <w:rFonts w:eastAsia="EC Square Sans Pro" w:cs="EC Square Sans Pro"/>
          <w:lang w:val="en-IE"/>
        </w:rPr>
      </w:pPr>
      <w:r>
        <w:rPr>
          <w:rFonts w:eastAsia="EC Square Sans Pro" w:cs="EC Square Sans Pro"/>
          <w:lang w:val="en-IE"/>
        </w:rPr>
        <w:t xml:space="preserve">The evaluation cited the effective level of stakeholder involvement during EMFAF programme preparation, but indicated that delivery systems could be simplified further at the Member State level. Increased legal flexibility in the </w:t>
      </w:r>
      <w:bookmarkStart w:id="79" w:name="_Hlk227056381"/>
      <w:r>
        <w:rPr>
          <w:rStyle w:val="Hyperlink"/>
        </w:rPr>
        <w:fldChar w:fldCharType="begin"/>
      </w:r>
      <w:r>
        <w:rPr>
          <w:rStyle w:val="Hyperlink"/>
        </w:rPr>
        <w:instrText>HYPERLINK "http://data.europa.eu/eli/reg/2021/1060/oj"</w:instrText>
      </w:r>
      <w:r>
        <w:rPr>
          <w:rStyle w:val="Hyperlink"/>
        </w:rPr>
      </w:r>
      <w:r>
        <w:rPr>
          <w:rStyle w:val="Hyperlink"/>
        </w:rPr>
        <w:fldChar w:fldCharType="separate"/>
      </w:r>
      <w:r>
        <w:rPr>
          <w:rStyle w:val="Hyperlink"/>
        </w:rPr>
        <w:t>Common Provisions Regulation</w:t>
      </w:r>
      <w:r>
        <w:rPr>
          <w:rStyle w:val="Hyperlink"/>
        </w:rPr>
        <w:fldChar w:fldCharType="end"/>
      </w:r>
      <w:r>
        <w:rPr>
          <w:rFonts w:eastAsia="EC Square Sans Pro" w:cs="EC Square Sans Pro"/>
          <w:lang w:val="en-IE"/>
        </w:rPr>
        <w:t xml:space="preserve"> </w:t>
      </w:r>
      <w:bookmarkEnd w:id="79"/>
      <w:r>
        <w:rPr>
          <w:rFonts w:eastAsia="EC Square Sans Pro" w:cs="EC Square Sans Pro"/>
          <w:lang w:val="en-IE"/>
        </w:rPr>
        <w:t xml:space="preserve">(notably regarding audit and control requirements) and an </w:t>
      </w:r>
      <w:r>
        <w:rPr>
          <w:lang w:val="en-IE"/>
        </w:rPr>
        <w:t>improvement</w:t>
      </w:r>
      <w:r>
        <w:rPr>
          <w:rFonts w:eastAsia="EC Square Sans Pro" w:cs="EC Square Sans Pro"/>
          <w:lang w:val="en-IE"/>
        </w:rPr>
        <w:t xml:space="preserve"> in the EMFAF monitoring system (most notably via enhanced indicators and associated guidance) were seen.</w:t>
      </w:r>
    </w:p>
    <w:p w14:paraId="284466FA" w14:textId="77777777" w:rsidR="00D933B7" w:rsidRPr="008F7A72" w:rsidRDefault="00D933B7" w:rsidP="00D933B7">
      <w:pPr>
        <w:spacing w:line="259" w:lineRule="auto"/>
        <w:rPr>
          <w:rFonts w:eastAsia="EC Square Sans Pro" w:cs="EC Square Sans Pro"/>
          <w:lang w:val="en-IE"/>
        </w:rPr>
      </w:pPr>
      <w:r>
        <w:rPr>
          <w:rFonts w:eastAsia="EC Square Sans Pro" w:cs="EC Square Sans Pro"/>
          <w:lang w:val="en-IE"/>
        </w:rPr>
        <w:t xml:space="preserve">The evaluation also noted improved coherence between EMFAF and the common fisheries policy: EMFAF sets minimum targets for </w:t>
      </w:r>
      <w:r>
        <w:rPr>
          <w:lang w:val="en-IE"/>
        </w:rPr>
        <w:t>specific</w:t>
      </w:r>
      <w:r>
        <w:rPr>
          <w:rFonts w:eastAsia="EC Square Sans Pro" w:cs="EC Square Sans Pro"/>
          <w:lang w:val="en-IE"/>
        </w:rPr>
        <w:t xml:space="preserve"> common fisheries policy areas, such as biodiversity protection and data collection and control, and offers increased aid intensity rates in key areas (in particular for the landing obligation, small-scale coastal fisheries and outermost regions). It also shows good alignment with other Common Provisions Regulation funds, common agricultural policy funds and LIFE programmes.</w:t>
      </w:r>
    </w:p>
    <w:p w14:paraId="632F5E23" w14:textId="77777777" w:rsidR="00D933B7" w:rsidRPr="008F7A72" w:rsidRDefault="00D933B7" w:rsidP="00D933B7">
      <w:pPr>
        <w:spacing w:line="259" w:lineRule="auto"/>
        <w:rPr>
          <w:rFonts w:eastAsia="EC Square Sans Pro" w:cs="EC Square Sans Pro"/>
          <w:lang w:val="en-IE"/>
        </w:rPr>
      </w:pPr>
      <w:r>
        <w:rPr>
          <w:rFonts w:eastAsia="EC Square Sans Pro" w:cs="EC Square Sans Pro"/>
          <w:lang w:val="en-IE"/>
        </w:rPr>
        <w:t xml:space="preserve">The evaluation found that, overall, EMFAF provides the incentives to support research, data collection and fisheries control and to facilitate the adoption of sustainable fishing practices, with programmes taking due account of the needs of local communities. Thanks to the investments made by fishers and national administrations, </w:t>
      </w:r>
      <w:r>
        <w:rPr>
          <w:lang w:val="en-IE"/>
        </w:rPr>
        <w:t>and</w:t>
      </w:r>
      <w:r>
        <w:rPr>
          <w:rFonts w:eastAsia="EC Square Sans Pro" w:cs="EC Square Sans Pro"/>
          <w:lang w:val="en-IE"/>
        </w:rPr>
        <w:t xml:space="preserve"> through the support of the European Maritime and Fisheries Fund and subsequently of EMFAF, fishing has become more sustainable and far fewer stocks are now overfished in the EU, but greater efforts are needed to restore stocks to healthy levels, including with the help of the fund.</w:t>
      </w:r>
    </w:p>
    <w:p w14:paraId="2B3B42FA" w14:textId="77777777" w:rsidR="00D933B7" w:rsidRPr="008F7A72" w:rsidRDefault="00D933B7" w:rsidP="00D933B7">
      <w:pPr>
        <w:spacing w:line="259" w:lineRule="auto"/>
        <w:rPr>
          <w:rFonts w:eastAsia="EC Square Sans Pro" w:cs="EC Square Sans Pro"/>
          <w:lang w:val="en-IE"/>
        </w:rPr>
      </w:pPr>
      <w:r>
        <w:rPr>
          <w:rFonts w:eastAsia="EC Square Sans Pro" w:cs="EC Square Sans Pro"/>
          <w:lang w:val="en-IE"/>
        </w:rPr>
        <w:t xml:space="preserve">EMFAF faces challenges, notably in terms of organisational capacity, the need for consistent training and skills </w:t>
      </w:r>
      <w:r>
        <w:rPr>
          <w:lang w:val="en-IE"/>
        </w:rPr>
        <w:t>development</w:t>
      </w:r>
      <w:r>
        <w:rPr>
          <w:rFonts w:eastAsia="EC Square Sans Pro" w:cs="EC Square Sans Pro"/>
          <w:lang w:val="en-IE"/>
        </w:rPr>
        <w:t>, especially at the national level, while there is still room to simplify and optimise the effectiveness of the delivery system and to address the social aspects and challenges of the sector.</w:t>
      </w:r>
    </w:p>
    <w:p w14:paraId="1B8537A1" w14:textId="77777777" w:rsidR="00D933B7" w:rsidRPr="00563DCB" w:rsidRDefault="00D933B7" w:rsidP="00D933B7">
      <w:pPr>
        <w:keepNext/>
        <w:keepLines/>
        <w:spacing w:line="240" w:lineRule="auto"/>
        <w:rPr>
          <w:rFonts w:eastAsia="EC Square Sans Pro" w:cs="EC Square Sans Pro"/>
          <w:i/>
          <w:iCs/>
          <w:lang w:val="en-IE"/>
        </w:rPr>
      </w:pPr>
      <w:r>
        <w:rPr>
          <w:rFonts w:eastAsia="EC Square Sans Pro" w:cs="EC Square Sans Pro"/>
          <w:i/>
          <w:iCs/>
          <w:lang w:val="en-IE"/>
        </w:rPr>
        <w:t>Shared management implementation and indicators</w:t>
      </w:r>
    </w:p>
    <w:p w14:paraId="60B3E7EA" w14:textId="77777777" w:rsidR="00D933B7" w:rsidRPr="008F7A72" w:rsidRDefault="00D933B7" w:rsidP="00D933B7">
      <w:pPr>
        <w:spacing w:line="259" w:lineRule="auto"/>
        <w:rPr>
          <w:lang w:val="en-IE"/>
        </w:rPr>
      </w:pPr>
      <w:r>
        <w:rPr>
          <w:lang w:val="en-IE"/>
        </w:rPr>
        <w:t>EMFAF is making significant contributions in the areas of small-scale coastal fishing (EUR</w:t>
      </w:r>
      <w:r>
        <w:rPr>
          <w:rFonts w:ascii="Calibri" w:hAnsi="Calibri" w:cs="Calibri"/>
          <w:lang w:val="en-IE"/>
        </w:rPr>
        <w:t> </w:t>
      </w:r>
      <w:r>
        <w:rPr>
          <w:lang w:val="en-IE"/>
        </w:rPr>
        <w:t>274</w:t>
      </w:r>
      <w:r>
        <w:rPr>
          <w:rFonts w:ascii="Calibri" w:hAnsi="Calibri" w:cs="Calibri"/>
          <w:lang w:val="en-IE"/>
        </w:rPr>
        <w:t> </w:t>
      </w:r>
      <w:r>
        <w:rPr>
          <w:lang w:val="en-IE"/>
        </w:rPr>
        <w:t>million committed) and the landing obligation (EUR</w:t>
      </w:r>
      <w:r>
        <w:rPr>
          <w:rFonts w:ascii="Calibri" w:hAnsi="Calibri" w:cs="Calibri"/>
          <w:lang w:val="en-IE"/>
        </w:rPr>
        <w:t> </w:t>
      </w:r>
      <w:r>
        <w:rPr>
          <w:lang w:val="en-IE"/>
        </w:rPr>
        <w:t>174</w:t>
      </w:r>
      <w:r>
        <w:rPr>
          <w:rFonts w:ascii="Calibri" w:hAnsi="Calibri" w:cs="Calibri"/>
          <w:lang w:val="en-IE"/>
        </w:rPr>
        <w:t> </w:t>
      </w:r>
      <w:r>
        <w:rPr>
          <w:lang w:val="en-IE"/>
        </w:rPr>
        <w:t>million committed), and to other priorities.</w:t>
      </w:r>
    </w:p>
    <w:p w14:paraId="70D4E056" w14:textId="77777777" w:rsidR="00D933B7" w:rsidRPr="008F7A72" w:rsidRDefault="00D933B7" w:rsidP="00D933B7">
      <w:pPr>
        <w:rPr>
          <w:rFonts w:eastAsia="EC Square Sans Pro" w:cs="EC Square Sans Pro"/>
          <w:lang w:val="en-IE"/>
        </w:rPr>
      </w:pPr>
      <w:r>
        <w:rPr>
          <w:rFonts w:eastAsia="EC Square Sans Pro" w:cs="EC Square Sans Pro"/>
          <w:lang w:val="en-IE"/>
        </w:rPr>
        <w:t xml:space="preserve">Although the data remain limited, positive trends are seen across all indicators. The 2029 targets have been compiled using the targets set by Member States in their programmes. For some (e.g. the </w:t>
      </w:r>
      <w:bookmarkStart w:id="80" w:name="_Hlk227057956"/>
      <w:r>
        <w:rPr>
          <w:rFonts w:eastAsia="EC Square Sans Pro" w:cs="EC Square Sans Pro"/>
          <w:lang w:val="en-IE"/>
        </w:rPr>
        <w:t>number of small and medium-sized enterprises supported, the number of vessels</w:t>
      </w:r>
      <w:bookmarkEnd w:id="80"/>
      <w:r>
        <w:rPr>
          <w:rFonts w:eastAsia="EC Square Sans Pro" w:cs="EC Square Sans Pro"/>
          <w:lang w:val="en-IE"/>
        </w:rPr>
        <w:t xml:space="preserve"> equipped with specific devices), progress has so far been very good. For others (e.g. jobs created and maintained, persons benefiting), the trend will become clearer over time.</w:t>
      </w:r>
    </w:p>
    <w:p w14:paraId="31AF2566" w14:textId="77777777" w:rsidR="00D933B7" w:rsidRDefault="00D933B7" w:rsidP="00D933B7">
      <w:pPr>
        <w:rPr>
          <w:rFonts w:eastAsia="EC Square Sans Pro" w:cs="EC Square Sans Pro"/>
          <w:lang w:val="en-IE"/>
        </w:rPr>
      </w:pPr>
      <w:r>
        <w:rPr>
          <w:rFonts w:eastAsia="EC Square Sans Pro" w:cs="EC Square Sans Pro"/>
          <w:lang w:val="en-IE"/>
        </w:rPr>
        <w:t>The main challenge in assessing performance is the time lag between the receipt of validated data (from which anomalies have been identified and removed) and the (more recent) position on the ground as periodically reported by Member States. The latest provisional data, for 2025, are reassuring, as they show substantial increases, most notably in the first four indicators listed above, and thus significant progress in performance.</w:t>
      </w:r>
    </w:p>
    <w:p w14:paraId="273A9219" w14:textId="77777777" w:rsidR="00D933B7" w:rsidRPr="008F7A72" w:rsidRDefault="00D933B7" w:rsidP="00D933B7">
      <w:pPr>
        <w:spacing w:line="259" w:lineRule="auto"/>
        <w:rPr>
          <w:lang w:val="en-IE"/>
        </w:rPr>
      </w:pPr>
      <w:r>
        <w:rPr>
          <w:lang w:val="en-IE"/>
        </w:rPr>
        <w:t>In 2025, a total of EUR</w:t>
      </w:r>
      <w:r>
        <w:rPr>
          <w:rFonts w:ascii="Calibri" w:hAnsi="Calibri" w:cs="Calibri"/>
          <w:lang w:val="en-IE"/>
        </w:rPr>
        <w:t> </w:t>
      </w:r>
      <w:r>
        <w:rPr>
          <w:color w:val="000000" w:themeColor="text1"/>
          <w:lang w:val="en-IE"/>
        </w:rPr>
        <w:t>554.9</w:t>
      </w:r>
      <w:r>
        <w:rPr>
          <w:rFonts w:ascii="Calibri" w:hAnsi="Calibri" w:cs="Calibri"/>
          <w:color w:val="000000" w:themeColor="text1"/>
          <w:lang w:val="en-IE"/>
        </w:rPr>
        <w:t> </w:t>
      </w:r>
      <w:r>
        <w:rPr>
          <w:color w:val="000000" w:themeColor="text1"/>
          <w:lang w:val="en-IE"/>
        </w:rPr>
        <w:t>million</w:t>
      </w:r>
      <w:r>
        <w:rPr>
          <w:lang w:val="en-IE"/>
        </w:rPr>
        <w:t xml:space="preserve"> was paid to the Member States under shared management (EUR</w:t>
      </w:r>
      <w:r>
        <w:rPr>
          <w:rFonts w:ascii="Calibri" w:hAnsi="Calibri" w:cs="Calibri"/>
          <w:lang w:val="en-IE"/>
        </w:rPr>
        <w:t> </w:t>
      </w:r>
      <w:r>
        <w:rPr>
          <w:lang w:val="en-IE"/>
        </w:rPr>
        <w:t>26.7</w:t>
      </w:r>
      <w:r>
        <w:rPr>
          <w:rFonts w:ascii="Calibri" w:hAnsi="Calibri" w:cs="Calibri"/>
          <w:lang w:val="en-IE"/>
        </w:rPr>
        <w:t> </w:t>
      </w:r>
      <w:r>
        <w:rPr>
          <w:lang w:val="en-IE"/>
        </w:rPr>
        <w:t>million in pre-financing and EUR</w:t>
      </w:r>
      <w:r>
        <w:rPr>
          <w:rFonts w:ascii="Calibri" w:hAnsi="Calibri" w:cs="Calibri"/>
          <w:lang w:val="en-IE"/>
        </w:rPr>
        <w:t> </w:t>
      </w:r>
      <w:r>
        <w:rPr>
          <w:lang w:val="en-IE"/>
        </w:rPr>
        <w:t>528.2</w:t>
      </w:r>
      <w:r>
        <w:rPr>
          <w:rFonts w:ascii="Calibri" w:hAnsi="Calibri" w:cs="Calibri"/>
          <w:lang w:val="en-IE"/>
        </w:rPr>
        <w:t> </w:t>
      </w:r>
      <w:r>
        <w:rPr>
          <w:lang w:val="en-IE"/>
        </w:rPr>
        <w:t>million in payments relating to cost claims).</w:t>
      </w:r>
    </w:p>
    <w:p w14:paraId="0D038CF8" w14:textId="77777777" w:rsidR="00D933B7" w:rsidRPr="006D11D4" w:rsidRDefault="00D933B7" w:rsidP="00D933B7">
      <w:pPr>
        <w:spacing w:line="257" w:lineRule="auto"/>
        <w:rPr>
          <w:lang w:val="en-IE"/>
        </w:rPr>
      </w:pPr>
      <w:r>
        <w:rPr>
          <w:rFonts w:eastAsia="EC Square Sans Pro" w:cs="EC Square Sans Pro"/>
          <w:i/>
          <w:iCs/>
          <w:lang w:val="en-IE"/>
        </w:rPr>
        <w:t>Direct management implementation</w:t>
      </w:r>
    </w:p>
    <w:p w14:paraId="5C43CF4C" w14:textId="77777777" w:rsidR="00D933B7" w:rsidRPr="008F7A72" w:rsidRDefault="00D933B7" w:rsidP="00D933B7">
      <w:pPr>
        <w:spacing w:line="259" w:lineRule="auto"/>
        <w:rPr>
          <w:lang w:val="en-IE"/>
        </w:rPr>
      </w:pPr>
      <w:r>
        <w:rPr>
          <w:lang w:val="en-IE"/>
        </w:rPr>
        <w:t>The primary aim of operations implemented under direct and indirect management is to help fishing communities strengthen their resilience, to innovate and to adapt to the changing environment. This includes making better use of the support available through EU funding instruments. In particular, this covers support for innovation and the diversification of economic activities, support for the energy transition, and increased gear selectivity.</w:t>
      </w:r>
    </w:p>
    <w:p w14:paraId="30748235" w14:textId="77777777" w:rsidR="00D933B7" w:rsidRPr="008F7A72" w:rsidRDefault="00D933B7" w:rsidP="00D933B7">
      <w:pPr>
        <w:spacing w:line="259" w:lineRule="auto"/>
        <w:rPr>
          <w:lang w:val="en-IE"/>
        </w:rPr>
      </w:pPr>
      <w:r>
        <w:rPr>
          <w:lang w:val="en-IE"/>
        </w:rPr>
        <w:t>In 2025, all commitment appropriations under direct management were implemented. The initiatives supported were in the field of maritime policy, scientific advice, international ocean governance, regional fisheries organisations and activities delegated to the agencies under the umbrella of the United Nations.</w:t>
      </w:r>
    </w:p>
    <w:p w14:paraId="00B3FECE" w14:textId="77777777" w:rsidR="00D933B7" w:rsidRPr="008F7A72" w:rsidRDefault="00D933B7" w:rsidP="00D933B7">
      <w:pPr>
        <w:spacing w:line="259" w:lineRule="auto"/>
        <w:rPr>
          <w:lang w:val="en-IE"/>
        </w:rPr>
      </w:pPr>
      <w:r>
        <w:rPr>
          <w:lang w:val="en-IE"/>
        </w:rPr>
        <w:t>For shared management at the level of specific objectives, the highest commitment rates can be observed for the specific objectives ‘Technical assistance’ and ‘Control and data collection’, respectively with 36% (in 2023, 15.4%) and 34% (in 2023, 14.6%) of the total available allocations provided for these specific objectives.</w:t>
      </w:r>
    </w:p>
    <w:p w14:paraId="1442C642" w14:textId="77777777" w:rsidR="00D933B7" w:rsidRPr="008F7A72" w:rsidRDefault="00D933B7" w:rsidP="00D933B7">
      <w:pPr>
        <w:spacing w:line="259" w:lineRule="auto"/>
        <w:rPr>
          <w:lang w:val="en-IE"/>
        </w:rPr>
      </w:pPr>
      <w:r>
        <w:rPr>
          <w:lang w:val="en-IE"/>
        </w:rPr>
        <w:t xml:space="preserve">Under EMFAF </w:t>
      </w:r>
      <w:r>
        <w:rPr>
          <w:b/>
          <w:bCs/>
          <w:lang w:val="en-IE"/>
        </w:rPr>
        <w:t>priority 1 (fostering sustainable fisheries and the restoration and conservation of aquatic biological resources)</w:t>
      </w:r>
      <w:r>
        <w:rPr>
          <w:rFonts w:ascii="Calibri" w:hAnsi="Calibri" w:cs="Calibri"/>
          <w:lang w:val="en-IE"/>
        </w:rPr>
        <w:t xml:space="preserve">, </w:t>
      </w:r>
      <w:r>
        <w:rPr>
          <w:lang w:val="en-IE"/>
        </w:rPr>
        <w:t>scientific advice is an essential element of decision-making under the common fisheries policy. The provision of scientific advice to the Commission and to some regional fisheries management organisations (notably the North-East Atlantic Fisheries Commission) has been ensured by renewing the various contractual arrangements in place, such as the grant agreement with the International Council for the Exploration of the Sea, the administrative arrangement with the Joint Research Centre and the 121 ad hoc contracts signed with the Scientific, Technical and Economic Committee for Fisheries.</w:t>
      </w:r>
    </w:p>
    <w:p w14:paraId="60BC85E7" w14:textId="77777777" w:rsidR="00D933B7" w:rsidRPr="008F7A72" w:rsidRDefault="00D933B7" w:rsidP="00D933B7">
      <w:pPr>
        <w:spacing w:line="259" w:lineRule="auto"/>
        <w:rPr>
          <w:lang w:val="en-IE"/>
        </w:rPr>
      </w:pPr>
      <w:r>
        <w:rPr>
          <w:lang w:val="en-IE"/>
        </w:rPr>
        <w:t>Regional fisheries management organisations are vital for promoting sustainable fisheries under international law. The EU’s voluntary contributions to 17 regional fisheries management organisations have supported scientific knowledge, improved fisheries governance, enhanced compliance and helped combat illegal fishing.</w:t>
      </w:r>
    </w:p>
    <w:p w14:paraId="3B69CF8A" w14:textId="77777777" w:rsidR="00D933B7" w:rsidRPr="008F7A72" w:rsidRDefault="00D933B7" w:rsidP="00D933B7">
      <w:pPr>
        <w:spacing w:line="259" w:lineRule="auto"/>
        <w:rPr>
          <w:lang w:val="en-IE"/>
        </w:rPr>
      </w:pPr>
      <w:r>
        <w:rPr>
          <w:lang w:val="en-IE"/>
        </w:rPr>
        <w:t xml:space="preserve">Under EMFAF </w:t>
      </w:r>
      <w:r>
        <w:rPr>
          <w:b/>
          <w:bCs/>
          <w:lang w:val="en-IE"/>
        </w:rPr>
        <w:t>priority 2 (fostering sustainable aquaculture activities and processing and marketing of fishery and aquaculture products, thus contributing to food security in the EU)</w:t>
      </w:r>
      <w:r>
        <w:rPr>
          <w:lang w:val="en-IE"/>
        </w:rPr>
        <w:t xml:space="preserve">, several initiatives were financed, including an </w:t>
      </w:r>
      <w:hyperlink r:id="rId359">
        <w:r>
          <w:rPr>
            <w:rStyle w:val="Hyperlink"/>
          </w:rPr>
          <w:t>Aquaculture Assistance Mechanism</w:t>
        </w:r>
      </w:hyperlink>
      <w:r>
        <w:rPr>
          <w:lang w:val="en-IE"/>
        </w:rPr>
        <w:t xml:space="preserve"> (with a budget of EUR</w:t>
      </w:r>
      <w:r>
        <w:rPr>
          <w:rFonts w:ascii="Calibri" w:hAnsi="Calibri" w:cs="Calibri"/>
          <w:lang w:val="en-IE"/>
        </w:rPr>
        <w:t> </w:t>
      </w:r>
      <w:r>
        <w:rPr>
          <w:lang w:val="en-IE"/>
        </w:rPr>
        <w:t>1</w:t>
      </w:r>
      <w:r>
        <w:rPr>
          <w:rFonts w:ascii="Calibri" w:hAnsi="Calibri" w:cs="Calibri"/>
          <w:lang w:val="en-IE"/>
        </w:rPr>
        <w:t> </w:t>
      </w:r>
      <w:r>
        <w:rPr>
          <w:lang w:val="en-IE"/>
        </w:rPr>
        <w:t>210</w:t>
      </w:r>
      <w:r>
        <w:rPr>
          <w:rFonts w:ascii="Calibri" w:hAnsi="Calibri" w:cs="Calibri"/>
          <w:lang w:val="en-IE"/>
        </w:rPr>
        <w:t> </w:t>
      </w:r>
      <w:r>
        <w:rPr>
          <w:lang w:val="en-IE"/>
        </w:rPr>
        <w:t>030 over two years, from July 2024 to June 2026); continuing the operations of the European Market Observatory for Fisheries and Aquaculture Products (with an annual budget of EUR</w:t>
      </w:r>
      <w:r>
        <w:rPr>
          <w:rFonts w:ascii="Calibri" w:hAnsi="Calibri" w:cs="Calibri"/>
          <w:lang w:val="en-IE"/>
        </w:rPr>
        <w:t> </w:t>
      </w:r>
      <w:r>
        <w:rPr>
          <w:lang w:val="en-IE"/>
        </w:rPr>
        <w:t>3</w:t>
      </w:r>
      <w:r>
        <w:rPr>
          <w:rFonts w:ascii="Calibri" w:hAnsi="Calibri" w:cs="Calibri"/>
          <w:lang w:val="en-IE"/>
        </w:rPr>
        <w:t> </w:t>
      </w:r>
      <w:r>
        <w:rPr>
          <w:lang w:val="en-IE"/>
        </w:rPr>
        <w:t>648</w:t>
      </w:r>
      <w:r>
        <w:rPr>
          <w:rFonts w:ascii="Calibri" w:hAnsi="Calibri" w:cs="Calibri"/>
          <w:lang w:val="en-IE"/>
        </w:rPr>
        <w:t> </w:t>
      </w:r>
      <w:r>
        <w:rPr>
          <w:lang w:val="en-IE"/>
        </w:rPr>
        <w:t>000, renewed automatically three times); and maintaining the information system on commercial designations of fishery and aquaculture products (with an annual budget of EUR</w:t>
      </w:r>
      <w:r>
        <w:rPr>
          <w:rFonts w:ascii="Calibri" w:hAnsi="Calibri" w:cs="Calibri"/>
          <w:lang w:val="en-IE"/>
        </w:rPr>
        <w:t> </w:t>
      </w:r>
      <w:r>
        <w:rPr>
          <w:lang w:val="en-IE"/>
        </w:rPr>
        <w:t>265</w:t>
      </w:r>
      <w:r>
        <w:rPr>
          <w:rFonts w:ascii="Calibri" w:hAnsi="Calibri" w:cs="Calibri"/>
          <w:lang w:val="en-IE"/>
        </w:rPr>
        <w:t> </w:t>
      </w:r>
      <w:r>
        <w:rPr>
          <w:lang w:val="en-IE"/>
        </w:rPr>
        <w:t xml:space="preserve">000, renewed automatically three times). The EU Aquaculture </w:t>
      </w:r>
      <w:hyperlink r:id="rId360" w:history="1">
        <w:r>
          <w:t>website</w:t>
        </w:r>
      </w:hyperlink>
      <w:r>
        <w:rPr>
          <w:lang w:val="en-IE"/>
        </w:rPr>
        <w:t xml:space="preserve"> offers information about different kinds of aquaculture in the Member States, but also a detailed knowledge database that makes results from relevant research projects available to the sector and the broader public. This should support further innovation and competitiveness in the sector. Two market-related projects (the European Market Observatory for Fisheries and Aquaculture Products and the information system on commercial designations of fishery and aquaculture products) allow the Commission to meet its legal obligation to provide market intelligence to the attention of stakeholders and policymakers, as provided for by Article</w:t>
      </w:r>
      <w:r>
        <w:rPr>
          <w:rFonts w:ascii="Calibri" w:hAnsi="Calibri" w:cs="Calibri"/>
          <w:lang w:val="en-IE"/>
        </w:rPr>
        <w:t> </w:t>
      </w:r>
      <w:r>
        <w:rPr>
          <w:lang w:val="en-IE"/>
        </w:rPr>
        <w:t xml:space="preserve">42 of </w:t>
      </w:r>
      <w:hyperlink r:id="rId361" w:history="1">
        <w:r>
          <w:rPr>
            <w:rStyle w:val="Hyperlink"/>
            <w:lang w:val="en-IE"/>
          </w:rPr>
          <w:t>Regulation (EU) No</w:t>
        </w:r>
        <w:r>
          <w:rPr>
            <w:rStyle w:val="Hyperlink"/>
            <w:rFonts w:ascii="Calibri" w:hAnsi="Calibri" w:cs="Calibri"/>
            <w:lang w:val="en-IE"/>
          </w:rPr>
          <w:t> </w:t>
        </w:r>
        <w:r>
          <w:rPr>
            <w:rStyle w:val="Hyperlink"/>
            <w:lang w:val="en-IE"/>
          </w:rPr>
          <w:t>1379/2013</w:t>
        </w:r>
      </w:hyperlink>
      <w:r>
        <w:rPr>
          <w:lang w:val="en-IE"/>
        </w:rPr>
        <w:t xml:space="preserve"> on the common organisation of the markets in fishery and aquaculture products.</w:t>
      </w:r>
    </w:p>
    <w:p w14:paraId="654BB068" w14:textId="77777777" w:rsidR="00D933B7" w:rsidRPr="008F7A72" w:rsidRDefault="00D933B7" w:rsidP="00D933B7">
      <w:pPr>
        <w:spacing w:line="259" w:lineRule="auto"/>
        <w:rPr>
          <w:lang w:val="en-IE"/>
        </w:rPr>
      </w:pPr>
      <w:r>
        <w:rPr>
          <w:lang w:val="en-IE"/>
        </w:rPr>
        <w:t xml:space="preserve">Under </w:t>
      </w:r>
      <w:r>
        <w:rPr>
          <w:b/>
          <w:bCs/>
          <w:lang w:val="en-IE"/>
        </w:rPr>
        <w:t>priority 3 (enabling a sustainable blue economy in coastal, island and inland areas and fostering the development of fishing and aquaculture communities)</w:t>
      </w:r>
      <w:r>
        <w:rPr>
          <w:rFonts w:ascii="Calibri" w:hAnsi="Calibri" w:cs="Calibri"/>
          <w:lang w:val="en-IE"/>
        </w:rPr>
        <w:t xml:space="preserve">, </w:t>
      </w:r>
      <w:r>
        <w:rPr>
          <w:lang w:val="en-IE"/>
        </w:rPr>
        <w:t xml:space="preserve">in 2025, the fund continued to finance the </w:t>
      </w:r>
      <w:hyperlink r:id="rId362" w:history="1">
        <w:r>
          <w:rPr>
            <w:lang w:val="en-IE"/>
          </w:rPr>
          <w:t>EU Maritime Spatial Planning Platform</w:t>
        </w:r>
      </w:hyperlink>
      <w:r>
        <w:rPr>
          <w:lang w:val="en-IE"/>
        </w:rPr>
        <w:t xml:space="preserve"> and the Blue Forum for sea users, aiming to hold a dialogue between stakeholders in different blue economy sectors to develop synergies between their activities and reconcile competing uses of the sea. The 2025 edition of European Maritime Day took place in Cork, Ireland, in May. The event, which brings together a wide range of European maritime stakeholders to discuss matters of common interest, has been running annually since 2008.</w:t>
      </w:r>
    </w:p>
    <w:p w14:paraId="23BB665E" w14:textId="77777777" w:rsidR="00D933B7" w:rsidRPr="008F7A72" w:rsidRDefault="00D933B7" w:rsidP="00D933B7">
      <w:pPr>
        <w:spacing w:line="259" w:lineRule="auto"/>
        <w:rPr>
          <w:lang w:val="en-IE"/>
        </w:rPr>
      </w:pPr>
      <w:r>
        <w:rPr>
          <w:lang w:val="en-IE"/>
        </w:rPr>
        <w:t>2025 saw the launch of four regional flagship projects supporting the sustainable blue economy in EU sea basins, focusing on smart specialisation and on regenerative ocean farming and algae innovation: Seagrow, ocean gardens, MED-Hubs and Atl.A-HUB.</w:t>
      </w:r>
    </w:p>
    <w:p w14:paraId="6752DCCB" w14:textId="77777777" w:rsidR="00D933B7" w:rsidRPr="008F7A72" w:rsidRDefault="00D933B7" w:rsidP="00D933B7">
      <w:pPr>
        <w:spacing w:line="259" w:lineRule="auto"/>
        <w:rPr>
          <w:lang w:val="en-IE"/>
        </w:rPr>
      </w:pPr>
      <w:r>
        <w:rPr>
          <w:lang w:val="en-IE"/>
        </w:rPr>
        <w:t>The European Marine Observation and Data Network has continued to provide marine data on a findable, accessible, interoperable and reusable basis, resulting in annual benefits of between EUR</w:t>
      </w:r>
      <w:r>
        <w:rPr>
          <w:rFonts w:ascii="Calibri" w:hAnsi="Calibri" w:cs="Calibri"/>
          <w:lang w:val="en-IE"/>
        </w:rPr>
        <w:t> </w:t>
      </w:r>
      <w:r>
        <w:rPr>
          <w:lang w:val="en-IE"/>
        </w:rPr>
        <w:t>150</w:t>
      </w:r>
      <w:r>
        <w:rPr>
          <w:rFonts w:ascii="Calibri" w:hAnsi="Calibri" w:cs="Calibri"/>
          <w:lang w:val="en-IE"/>
        </w:rPr>
        <w:t> </w:t>
      </w:r>
      <w:r>
        <w:rPr>
          <w:lang w:val="en-IE"/>
        </w:rPr>
        <w:t>million and EUR</w:t>
      </w:r>
      <w:r>
        <w:rPr>
          <w:rFonts w:ascii="Calibri" w:hAnsi="Calibri" w:cs="Calibri"/>
          <w:lang w:val="en-IE"/>
        </w:rPr>
        <w:t> </w:t>
      </w:r>
      <w:r>
        <w:rPr>
          <w:lang w:val="en-IE"/>
        </w:rPr>
        <w:t>400</w:t>
      </w:r>
      <w:r>
        <w:rPr>
          <w:rFonts w:ascii="Calibri" w:hAnsi="Calibri" w:cs="Calibri"/>
          <w:lang w:val="en-IE"/>
        </w:rPr>
        <w:t> </w:t>
      </w:r>
      <w:r>
        <w:rPr>
          <w:lang w:val="en-IE"/>
        </w:rPr>
        <w:t>million through increased productivity and innovation for users of the data and reduced uncertainty on the state and dynamics of our seas and oceans.</w:t>
      </w:r>
    </w:p>
    <w:p w14:paraId="70ED3DDF" w14:textId="77777777" w:rsidR="00D933B7" w:rsidRPr="008F7A72" w:rsidRDefault="00D933B7" w:rsidP="00D933B7">
      <w:pPr>
        <w:spacing w:line="259" w:lineRule="auto"/>
        <w:rPr>
          <w:lang w:val="en-IE"/>
        </w:rPr>
      </w:pPr>
      <w:r>
        <w:rPr>
          <w:lang w:val="en-IE"/>
        </w:rPr>
        <w:t>In 2025, the Union also financed the blue economy observatory, which will continue to provide relevant economic analysis, data and knowledge.</w:t>
      </w:r>
    </w:p>
    <w:p w14:paraId="39A931E8" w14:textId="2A0DCF7B" w:rsidR="00AE0694" w:rsidRPr="008F7A72" w:rsidRDefault="00AE0694" w:rsidP="00D933B7">
      <w:pPr>
        <w:spacing w:line="259" w:lineRule="auto"/>
        <w:rPr>
          <w:lang w:val="en-IE"/>
        </w:rPr>
      </w:pPr>
      <w:r w:rsidRPr="008F4C9E">
        <w:rPr>
          <w:rFonts w:eastAsia="Arial"/>
          <w:lang w:val="en-IE"/>
        </w:rPr>
        <w:t>Additional investments were mobilised under the InvestEU Programme, with the EMFAF contributing through blended financing alongside the EU guarantee. Since 2021, EMFAF has contributed the amount of EUR 77.5 million to a thematic financial instrument blended with guarantees under the InvestEU programme and contributions from the European Investment Bank for a sustainable blue economy. It is expected to leverage equity investment from other private and public investors for European blue-economy entrepreneurs by 2028</w:t>
      </w:r>
      <w:r>
        <w:rPr>
          <w:rFonts w:eastAsia="Arial"/>
          <w:lang w:val="en-IE"/>
        </w:rPr>
        <w:t>.</w:t>
      </w:r>
    </w:p>
    <w:p w14:paraId="586B83F4" w14:textId="77777777" w:rsidR="00D933B7" w:rsidRPr="008F7A72" w:rsidRDefault="00D933B7" w:rsidP="00D933B7">
      <w:pPr>
        <w:spacing w:line="259" w:lineRule="auto"/>
        <w:rPr>
          <w:lang w:val="en-IE" w:eastAsia="en-GB"/>
        </w:rPr>
      </w:pPr>
      <w:r>
        <w:rPr>
          <w:lang w:val="en-IE"/>
        </w:rPr>
        <w:t xml:space="preserve">Under </w:t>
      </w:r>
      <w:r>
        <w:rPr>
          <w:b/>
          <w:bCs/>
          <w:lang w:val="en-IE"/>
        </w:rPr>
        <w:t>priority 4 (strengthening international ocean governance)</w:t>
      </w:r>
      <w:r>
        <w:rPr>
          <w:rFonts w:ascii="Calibri" w:hAnsi="Calibri" w:cs="Calibri"/>
          <w:lang w:val="en-IE"/>
        </w:rPr>
        <w:t xml:space="preserve">, </w:t>
      </w:r>
      <w:r>
        <w:rPr>
          <w:lang w:val="en-IE"/>
        </w:rPr>
        <w:t>the programme continued to promote the objectives of the EU’s international ocean governance agenda by providing support to international organisations and regional and sectoral bodies that are active in promoting the conservation and sustainable use of the ocean. It also supported the implementation of the EU’s Arctic policy, notably through the successful EU Arctic Forum and dialogues in June 2025 in Kittilä, Finland.</w:t>
      </w:r>
    </w:p>
    <w:p w14:paraId="2FB20FDE" w14:textId="44AF2CF1" w:rsidR="00D933B7" w:rsidRPr="008F7A72" w:rsidRDefault="00D933B7" w:rsidP="00D933B7">
      <w:pPr>
        <w:spacing w:line="259" w:lineRule="auto"/>
        <w:rPr>
          <w:lang w:val="en-IE"/>
        </w:rPr>
      </w:pPr>
      <w:r>
        <w:rPr>
          <w:rFonts w:eastAsia="EC Square Sans Pro" w:cs="EC Square Sans Pro"/>
          <w:lang w:val="en-IE"/>
        </w:rPr>
        <w:t xml:space="preserve">In 2025, EMFAF contributed to the ratification of the Agreement under the United Nations Convention on the Law of the Sea on the Conservation and Sustainable Use of Marine Biological Diversity of Areas beyond National Jurisdiction (BBNJ) through a grant to the Trust Fund of the United Nations Convention on the Law of the Sea and the Division for Ocean Affairs and the Law of the Sea. This enabled delegates from developing countries to attend the meetings of the Preparatory Commission for the BBNJ Treaty. In addition, financial support was provided to the interim Secretariat of the BBNJ (i.e. the Division for Ocean Affairs and the Law of the Sea) for its operation and for the organisation of four regional workshops to support ratification and early implementation. </w:t>
      </w:r>
      <w:hyperlink r:id="rId363" w:history="1">
        <w:r>
          <w:rPr>
            <w:rStyle w:val="Hyperlink"/>
          </w:rPr>
          <w:t>https://www.un.org/depts/los/convention_agreements/convention_overview_convention.htm</w:t>
        </w:r>
      </w:hyperlink>
      <w:r>
        <w:rPr>
          <w:lang w:val="en-IE"/>
        </w:rPr>
        <w:t>The BlueInvest Africa event in Togo in 2025 generated great interest, with pitching applications and business-to-business meetings. Entrepreneurs’ feedback has been very positive, fostering a growing BlueInvest Africa community, which will lead to the development of a BlueInvest platform. The EU continued to support the Food and Agriculture Organization of the United Nations in combating illegal, unreported and unregulated fishing by promoting international instruments and tools, such as the Food and Agriculture Organization’s Agreement on Port State Measures, the Compliance Agreement, the UN Fish Stock Agreement and guidelines relating to illegal, unreported and unregulated fishing. Additionally, the EU enhanced the participation of developing countries in relevant meetings and assisted the Food and Agriculture Organization in advancing the Guidelines on Sustainable Aquaculture and cooperation on small-scale fisheries. During the year, the EU also signed an agreement with the World Bank to contribute to their Global Program for the Blue Economy (ProBlue Trust Fund), with the aim of boosting the implementation of EU priorities in the field of the sustainable blue economy and ocean preservation.</w:t>
      </w:r>
    </w:p>
    <w:p w14:paraId="5D178486" w14:textId="77777777" w:rsidR="00D933B7" w:rsidRPr="008F7A72" w:rsidRDefault="00D933B7" w:rsidP="00D933B7">
      <w:pPr>
        <w:spacing w:line="259" w:lineRule="auto"/>
        <w:rPr>
          <w:lang w:val="en-IE"/>
        </w:rPr>
      </w:pPr>
      <w:r>
        <w:rPr>
          <w:lang w:val="en-IE"/>
        </w:rPr>
        <w:br w:type="page"/>
      </w:r>
    </w:p>
    <w:p w14:paraId="6A43F074" w14:textId="77777777" w:rsidR="00D933B7" w:rsidRPr="008F7A72" w:rsidRDefault="00D933B7" w:rsidP="00F72C99">
      <w:pPr>
        <w:pStyle w:val="Heading2"/>
        <w:rPr>
          <w:rFonts w:eastAsiaTheme="majorEastAsia"/>
          <w:lang w:val="en-IE" w:eastAsia="en-GB"/>
        </w:rPr>
      </w:pPr>
      <w:r>
        <w:rPr>
          <w:rFonts w:eastAsiaTheme="majorEastAsia"/>
          <w:lang w:val="en-IE" w:eastAsia="en-GB"/>
        </w:rPr>
        <w:t>Contribution to horizontal priorities</w:t>
      </w:r>
    </w:p>
    <w:p w14:paraId="4B6C81EF" w14:textId="77777777" w:rsidR="00D933B7" w:rsidRPr="008F7A72" w:rsidRDefault="00D933B7" w:rsidP="00F72C99">
      <w:pPr>
        <w:pStyle w:val="Heading3"/>
        <w:rPr>
          <w:lang w:val="en-IE"/>
        </w:rPr>
      </w:pPr>
      <w:r>
        <w:rPr>
          <w:lang w:val="en-IE"/>
        </w:rP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8F7A72" w14:paraId="4CACD3F6"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1CC187F7"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4789D5EA"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0DE03AEB"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6E40F2BB"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r>
      <w:tr w:rsidR="00D933B7" w:rsidRPr="008F7A72" w14:paraId="7E1287EB"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1D4C7117"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189B4857"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1832E1F0"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3126DBB"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25088BF5"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53EDF491"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6ACC5237"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3B7AE544"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74BA4115"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285FCB99"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 of the</w:t>
            </w:r>
            <w:r>
              <w:rPr>
                <w:rFonts w:ascii="Calibri" w:hAnsi="Calibri" w:cs="Calibri"/>
                <w:b/>
                <w:bCs/>
                <w:sz w:val="20"/>
                <w:lang w:val="en-IE" w:eastAsia="en-IE"/>
              </w:rPr>
              <w:t xml:space="preserve"> </w:t>
            </w:r>
            <w:r>
              <w:rPr>
                <w:rFonts w:cs="Segoe UI"/>
                <w:b/>
                <w:bCs/>
                <w:sz w:val="20"/>
                <w:lang w:val="en-IE" w:eastAsia="en-IE"/>
              </w:rPr>
              <w:t>total envelope</w:t>
            </w:r>
            <w:r>
              <w:rPr>
                <w:rFonts w:ascii="Calibri" w:hAnsi="Calibri" w:cs="Calibri"/>
                <w:sz w:val="20"/>
                <w:lang w:val="en-IE" w:eastAsia="en-IE"/>
              </w:rPr>
              <w:t> </w:t>
            </w:r>
          </w:p>
        </w:tc>
      </w:tr>
      <w:tr w:rsidR="00D933B7" w:rsidRPr="008F7A72" w14:paraId="77DA7841" w14:textId="77777777">
        <w:trPr>
          <w:trHeight w:val="300"/>
        </w:trPr>
        <w:tc>
          <w:tcPr>
            <w:tcW w:w="1562" w:type="dxa"/>
            <w:tcBorders>
              <w:top w:val="nil"/>
              <w:left w:val="nil"/>
              <w:bottom w:val="single" w:sz="6" w:space="0" w:color="8C8C8C"/>
              <w:right w:val="nil"/>
            </w:tcBorders>
            <w:vAlign w:val="center"/>
            <w:hideMark/>
          </w:tcPr>
          <w:p w14:paraId="27F52C52" w14:textId="77777777" w:rsidR="00D933B7" w:rsidRPr="008F7A72" w:rsidRDefault="00D933B7">
            <w:pPr>
              <w:spacing w:after="0" w:line="240" w:lineRule="auto"/>
              <w:textAlignment w:val="baseline"/>
              <w:rPr>
                <w:rFonts w:ascii="Segoe UI" w:hAnsi="Segoe UI" w:cs="Segoe UI"/>
                <w:sz w:val="20"/>
                <w:lang w:val="en-IE" w:eastAsia="en-IE"/>
              </w:rPr>
            </w:pPr>
            <w:r>
              <w:rPr>
                <w:rFonts w:cs="Segoe UI"/>
                <w:b/>
                <w:bCs/>
                <w:color w:val="000000"/>
                <w:sz w:val="20"/>
                <w:lang w:val="en-IE" w:eastAsia="en-IE"/>
              </w:rPr>
              <w:t xml:space="preserve">Climate mainstreaming </w:t>
            </w:r>
          </w:p>
        </w:tc>
        <w:tc>
          <w:tcPr>
            <w:tcW w:w="918" w:type="dxa"/>
            <w:tcBorders>
              <w:top w:val="nil"/>
              <w:left w:val="nil"/>
              <w:bottom w:val="single" w:sz="6" w:space="0" w:color="8C8C8C"/>
              <w:right w:val="nil"/>
            </w:tcBorders>
            <w:vAlign w:val="center"/>
          </w:tcPr>
          <w:p w14:paraId="03B219A3" w14:textId="77777777" w:rsidR="00D933B7" w:rsidRPr="008F7A72" w:rsidRDefault="00D933B7">
            <w:pPr>
              <w:spacing w:after="0" w:line="240" w:lineRule="auto"/>
              <w:jc w:val="center"/>
              <w:textAlignment w:val="baseline"/>
              <w:rPr>
                <w:rFonts w:ascii="Segoe UI" w:hAnsi="Segoe UI" w:cs="Segoe UI"/>
                <w:sz w:val="20"/>
                <w:lang w:val="en-IE" w:eastAsia="en-IE"/>
              </w:rPr>
            </w:pPr>
            <w:r>
              <w:t>34.7</w:t>
            </w:r>
          </w:p>
        </w:tc>
        <w:tc>
          <w:tcPr>
            <w:tcW w:w="919" w:type="dxa"/>
            <w:tcBorders>
              <w:top w:val="nil"/>
              <w:left w:val="nil"/>
              <w:bottom w:val="single" w:sz="6" w:space="0" w:color="8C8C8C"/>
              <w:right w:val="nil"/>
            </w:tcBorders>
            <w:vAlign w:val="center"/>
          </w:tcPr>
          <w:p w14:paraId="628E3F81" w14:textId="77777777" w:rsidR="00D933B7" w:rsidRPr="008F7A72" w:rsidRDefault="00D933B7">
            <w:pPr>
              <w:spacing w:after="0" w:line="240" w:lineRule="auto"/>
              <w:jc w:val="center"/>
              <w:textAlignment w:val="baseline"/>
              <w:rPr>
                <w:rFonts w:ascii="Segoe UI" w:hAnsi="Segoe UI" w:cs="Segoe UI"/>
                <w:sz w:val="20"/>
                <w:lang w:val="en-IE" w:eastAsia="en-IE"/>
              </w:rPr>
            </w:pPr>
            <w:r>
              <w:t>598.1</w:t>
            </w:r>
          </w:p>
        </w:tc>
        <w:tc>
          <w:tcPr>
            <w:tcW w:w="806" w:type="dxa"/>
            <w:tcBorders>
              <w:top w:val="nil"/>
              <w:left w:val="nil"/>
              <w:bottom w:val="single" w:sz="6" w:space="0" w:color="8C8C8C"/>
              <w:right w:val="nil"/>
            </w:tcBorders>
            <w:vAlign w:val="center"/>
          </w:tcPr>
          <w:p w14:paraId="06272809" w14:textId="77777777" w:rsidR="00D933B7" w:rsidRPr="008F7A72" w:rsidRDefault="00D933B7">
            <w:pPr>
              <w:spacing w:after="0" w:line="240" w:lineRule="auto"/>
              <w:jc w:val="center"/>
              <w:textAlignment w:val="baseline"/>
              <w:rPr>
                <w:rFonts w:ascii="Segoe UI" w:hAnsi="Segoe UI" w:cs="Segoe UI"/>
                <w:sz w:val="20"/>
                <w:lang w:val="en-IE" w:eastAsia="en-IE"/>
              </w:rPr>
            </w:pPr>
            <w:r>
              <w:t>588.0</w:t>
            </w:r>
          </w:p>
        </w:tc>
        <w:tc>
          <w:tcPr>
            <w:tcW w:w="797" w:type="dxa"/>
            <w:tcBorders>
              <w:top w:val="nil"/>
              <w:left w:val="nil"/>
              <w:bottom w:val="single" w:sz="6" w:space="0" w:color="8C8C8C"/>
              <w:right w:val="nil"/>
            </w:tcBorders>
            <w:vAlign w:val="center"/>
          </w:tcPr>
          <w:p w14:paraId="27379186" w14:textId="77777777" w:rsidR="00D933B7" w:rsidRPr="008F7A72" w:rsidRDefault="00D933B7">
            <w:pPr>
              <w:spacing w:after="0" w:line="240" w:lineRule="auto"/>
              <w:jc w:val="center"/>
              <w:textAlignment w:val="baseline"/>
              <w:rPr>
                <w:rFonts w:ascii="Segoe UI" w:hAnsi="Segoe UI" w:cs="Segoe UI"/>
                <w:sz w:val="20"/>
                <w:lang w:val="en-IE" w:eastAsia="en-IE"/>
              </w:rPr>
            </w:pPr>
            <w:r>
              <w:t>591.0</w:t>
            </w:r>
          </w:p>
        </w:tc>
        <w:tc>
          <w:tcPr>
            <w:tcW w:w="810" w:type="dxa"/>
            <w:tcBorders>
              <w:top w:val="nil"/>
              <w:left w:val="nil"/>
              <w:bottom w:val="single" w:sz="6" w:space="0" w:color="8C8C8C"/>
              <w:right w:val="nil"/>
            </w:tcBorders>
            <w:vAlign w:val="center"/>
            <w:hideMark/>
          </w:tcPr>
          <w:p w14:paraId="19D69A9F" w14:textId="77777777" w:rsidR="00D933B7" w:rsidRPr="008F7A72" w:rsidRDefault="00D933B7">
            <w:pPr>
              <w:spacing w:after="0" w:line="240" w:lineRule="auto"/>
              <w:jc w:val="center"/>
              <w:textAlignment w:val="baseline"/>
              <w:rPr>
                <w:rFonts w:ascii="Segoe UI" w:hAnsi="Segoe UI" w:cs="Segoe UI"/>
                <w:sz w:val="20"/>
                <w:lang w:val="en-IE" w:eastAsia="en-IE"/>
              </w:rPr>
            </w:pPr>
            <w:r>
              <w:t>482.5</w:t>
            </w:r>
          </w:p>
        </w:tc>
        <w:tc>
          <w:tcPr>
            <w:tcW w:w="1215" w:type="dxa"/>
            <w:tcBorders>
              <w:top w:val="nil"/>
              <w:left w:val="nil"/>
              <w:bottom w:val="single" w:sz="6" w:space="0" w:color="8C8C8C"/>
              <w:right w:val="nil"/>
            </w:tcBorders>
            <w:vAlign w:val="center"/>
            <w:hideMark/>
          </w:tcPr>
          <w:p w14:paraId="58F6908A" w14:textId="77777777" w:rsidR="00D933B7" w:rsidRPr="008F7A72" w:rsidRDefault="00D933B7">
            <w:pPr>
              <w:spacing w:after="0" w:line="240" w:lineRule="auto"/>
              <w:jc w:val="center"/>
              <w:textAlignment w:val="baseline"/>
              <w:rPr>
                <w:rFonts w:ascii="Segoe UI" w:hAnsi="Segoe UI" w:cs="Segoe UI"/>
                <w:sz w:val="20"/>
                <w:lang w:val="en-IE" w:eastAsia="en-IE"/>
              </w:rPr>
            </w:pPr>
            <w:r>
              <w:t>423.0</w:t>
            </w:r>
          </w:p>
        </w:tc>
        <w:tc>
          <w:tcPr>
            <w:tcW w:w="796" w:type="dxa"/>
            <w:tcBorders>
              <w:top w:val="nil"/>
              <w:left w:val="nil"/>
              <w:bottom w:val="single" w:sz="6" w:space="0" w:color="8C8C8C"/>
              <w:right w:val="nil"/>
            </w:tcBorders>
            <w:vAlign w:val="center"/>
            <w:hideMark/>
          </w:tcPr>
          <w:p w14:paraId="0613E29E" w14:textId="77777777" w:rsidR="00D933B7" w:rsidRPr="008F7A72" w:rsidRDefault="00D933B7">
            <w:pPr>
              <w:spacing w:after="0" w:line="240" w:lineRule="auto"/>
              <w:jc w:val="center"/>
              <w:textAlignment w:val="baseline"/>
              <w:rPr>
                <w:rFonts w:ascii="Segoe UI" w:hAnsi="Segoe UI" w:cs="Segoe UI"/>
                <w:sz w:val="20"/>
                <w:lang w:val="en-IE" w:eastAsia="en-IE"/>
              </w:rPr>
            </w:pPr>
            <w:r>
              <w:t>428.5</w:t>
            </w:r>
          </w:p>
        </w:tc>
        <w:tc>
          <w:tcPr>
            <w:tcW w:w="909" w:type="dxa"/>
            <w:tcBorders>
              <w:top w:val="nil"/>
              <w:left w:val="nil"/>
              <w:bottom w:val="single" w:sz="6" w:space="0" w:color="8C8C8C"/>
              <w:right w:val="nil"/>
            </w:tcBorders>
            <w:vAlign w:val="center"/>
            <w:hideMark/>
          </w:tcPr>
          <w:p w14:paraId="43E96AC4" w14:textId="77777777" w:rsidR="00D933B7" w:rsidRPr="008F7A72" w:rsidRDefault="00D933B7">
            <w:pPr>
              <w:spacing w:after="0" w:line="240" w:lineRule="auto"/>
              <w:jc w:val="center"/>
              <w:textAlignment w:val="baseline"/>
              <w:rPr>
                <w:rFonts w:ascii="Segoe UI" w:hAnsi="Segoe UI" w:cs="Segoe UI"/>
                <w:sz w:val="20"/>
                <w:lang w:val="en-IE" w:eastAsia="en-IE"/>
              </w:rPr>
            </w:pPr>
            <w:r>
              <w:t>3 145.8</w:t>
            </w:r>
          </w:p>
        </w:tc>
        <w:tc>
          <w:tcPr>
            <w:tcW w:w="907" w:type="dxa"/>
            <w:tcBorders>
              <w:top w:val="nil"/>
              <w:left w:val="nil"/>
              <w:bottom w:val="single" w:sz="6" w:space="0" w:color="8C8C8C"/>
              <w:right w:val="nil"/>
            </w:tcBorders>
            <w:vAlign w:val="center"/>
            <w:hideMark/>
          </w:tcPr>
          <w:p w14:paraId="6CB1B0D9" w14:textId="77777777" w:rsidR="00D933B7" w:rsidRPr="008F7A72" w:rsidRDefault="00D933B7">
            <w:pPr>
              <w:spacing w:after="0" w:line="240" w:lineRule="auto"/>
              <w:jc w:val="center"/>
              <w:textAlignment w:val="baseline"/>
              <w:rPr>
                <w:rFonts w:ascii="Segoe UI" w:hAnsi="Segoe UI" w:cs="Segoe UI"/>
                <w:sz w:val="20"/>
                <w:lang w:val="en-IE" w:eastAsia="en-IE"/>
              </w:rPr>
            </w:pPr>
            <w:r>
              <w:t>52.6%</w:t>
            </w:r>
          </w:p>
        </w:tc>
      </w:tr>
      <w:tr w:rsidR="00D933B7" w:rsidRPr="008F7A72" w14:paraId="6328BFC8"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13444689" w14:textId="77777777" w:rsidR="00D933B7" w:rsidRPr="008F7A72" w:rsidRDefault="00D933B7">
            <w:pPr>
              <w:spacing w:after="0" w:line="240" w:lineRule="auto"/>
              <w:textAlignment w:val="baseline"/>
              <w:rPr>
                <w:rFonts w:ascii="Segoe UI" w:hAnsi="Segoe UI" w:cs="Segoe UI"/>
                <w:sz w:val="20"/>
                <w:lang w:val="en-IE" w:eastAsia="en-IE"/>
              </w:rPr>
            </w:pPr>
            <w:r>
              <w:rPr>
                <w:rFonts w:cs="Segoe UI"/>
                <w:b/>
                <w:bCs/>
                <w:sz w:val="20"/>
                <w:lang w:val="en-IE" w:eastAsia="en-IE"/>
              </w:rPr>
              <w:t>Biodiversity mainstreaming</w:t>
            </w:r>
            <w:r>
              <w:rPr>
                <w:rFonts w:ascii="Calibri" w:hAnsi="Calibri" w:cs="Calibri"/>
                <w:b/>
                <w:bCs/>
                <w:sz w:val="20"/>
                <w:lang w:val="en-IE" w:eastAsia="en-IE"/>
              </w:rPr>
              <w:t xml:space="preserve"> </w:t>
            </w:r>
          </w:p>
        </w:tc>
        <w:tc>
          <w:tcPr>
            <w:tcW w:w="918" w:type="dxa"/>
            <w:tcBorders>
              <w:top w:val="nil"/>
              <w:left w:val="nil"/>
              <w:bottom w:val="single" w:sz="6" w:space="0" w:color="8C8C8C"/>
              <w:right w:val="nil"/>
            </w:tcBorders>
            <w:shd w:val="clear" w:color="auto" w:fill="F2F2F2" w:themeFill="background1" w:themeFillShade="F2"/>
            <w:vAlign w:val="center"/>
            <w:hideMark/>
          </w:tcPr>
          <w:p w14:paraId="3D529F0E" w14:textId="77777777" w:rsidR="00D933B7" w:rsidRPr="008F7A72" w:rsidRDefault="00D933B7">
            <w:pPr>
              <w:spacing w:after="0" w:line="240" w:lineRule="auto"/>
              <w:jc w:val="center"/>
              <w:textAlignment w:val="baseline"/>
              <w:rPr>
                <w:rFonts w:ascii="Segoe UI" w:hAnsi="Segoe UI" w:cs="Segoe UI"/>
                <w:sz w:val="20"/>
                <w:lang w:val="en-IE" w:eastAsia="en-IE"/>
              </w:rPr>
            </w:pPr>
            <w:r>
              <w:t>52.5</w:t>
            </w:r>
          </w:p>
        </w:tc>
        <w:tc>
          <w:tcPr>
            <w:tcW w:w="919" w:type="dxa"/>
            <w:tcBorders>
              <w:top w:val="nil"/>
              <w:left w:val="nil"/>
              <w:bottom w:val="single" w:sz="6" w:space="0" w:color="8C8C8C"/>
              <w:right w:val="nil"/>
            </w:tcBorders>
            <w:shd w:val="clear" w:color="auto" w:fill="F2F2F2" w:themeFill="background1" w:themeFillShade="F2"/>
            <w:vAlign w:val="center"/>
            <w:hideMark/>
          </w:tcPr>
          <w:p w14:paraId="25ACB926" w14:textId="77777777" w:rsidR="00D933B7" w:rsidRPr="008F7A72" w:rsidRDefault="00D933B7">
            <w:pPr>
              <w:spacing w:after="0" w:line="240" w:lineRule="auto"/>
              <w:jc w:val="center"/>
              <w:textAlignment w:val="baseline"/>
              <w:rPr>
                <w:rFonts w:ascii="Segoe UI" w:hAnsi="Segoe UI" w:cs="Segoe UI"/>
                <w:sz w:val="20"/>
                <w:lang w:val="en-IE" w:eastAsia="en-IE"/>
              </w:rPr>
            </w:pPr>
            <w:r>
              <w:t>339.0</w:t>
            </w:r>
          </w:p>
        </w:tc>
        <w:tc>
          <w:tcPr>
            <w:tcW w:w="806" w:type="dxa"/>
            <w:tcBorders>
              <w:top w:val="nil"/>
              <w:left w:val="nil"/>
              <w:bottom w:val="single" w:sz="6" w:space="0" w:color="8C8C8C"/>
              <w:right w:val="nil"/>
            </w:tcBorders>
            <w:shd w:val="clear" w:color="auto" w:fill="F2F2F2" w:themeFill="background1" w:themeFillShade="F2"/>
            <w:vAlign w:val="center"/>
            <w:hideMark/>
          </w:tcPr>
          <w:p w14:paraId="6E47B135" w14:textId="77777777" w:rsidR="00D933B7" w:rsidRPr="008F7A72" w:rsidRDefault="00D933B7">
            <w:pPr>
              <w:spacing w:after="0" w:line="240" w:lineRule="auto"/>
              <w:jc w:val="center"/>
              <w:textAlignment w:val="baseline"/>
              <w:rPr>
                <w:rFonts w:ascii="Segoe UI" w:hAnsi="Segoe UI" w:cs="Segoe UI"/>
                <w:sz w:val="20"/>
                <w:lang w:val="en-IE" w:eastAsia="en-IE"/>
              </w:rPr>
            </w:pPr>
            <w:r>
              <w:t>331.9</w:t>
            </w:r>
          </w:p>
        </w:tc>
        <w:tc>
          <w:tcPr>
            <w:tcW w:w="797" w:type="dxa"/>
            <w:tcBorders>
              <w:top w:val="nil"/>
              <w:left w:val="nil"/>
              <w:bottom w:val="single" w:sz="6" w:space="0" w:color="8C8C8C"/>
              <w:right w:val="nil"/>
            </w:tcBorders>
            <w:shd w:val="clear" w:color="auto" w:fill="F2F2F2" w:themeFill="background1" w:themeFillShade="F2"/>
            <w:vAlign w:val="center"/>
            <w:hideMark/>
          </w:tcPr>
          <w:p w14:paraId="4F662641" w14:textId="77777777" w:rsidR="00D933B7" w:rsidRPr="008F7A72" w:rsidRDefault="00D933B7">
            <w:pPr>
              <w:spacing w:after="0" w:line="240" w:lineRule="auto"/>
              <w:jc w:val="center"/>
              <w:textAlignment w:val="baseline"/>
              <w:rPr>
                <w:rFonts w:ascii="Segoe UI" w:hAnsi="Segoe UI" w:cs="Segoe UI"/>
                <w:sz w:val="20"/>
                <w:lang w:val="en-IE" w:eastAsia="en-IE"/>
              </w:rPr>
            </w:pPr>
            <w:r>
              <w:t>320.9</w:t>
            </w:r>
          </w:p>
        </w:tc>
        <w:tc>
          <w:tcPr>
            <w:tcW w:w="810" w:type="dxa"/>
            <w:tcBorders>
              <w:top w:val="nil"/>
              <w:left w:val="nil"/>
              <w:bottom w:val="single" w:sz="6" w:space="0" w:color="8C8C8C"/>
              <w:right w:val="nil"/>
            </w:tcBorders>
            <w:shd w:val="clear" w:color="auto" w:fill="F2F2F2" w:themeFill="background1" w:themeFillShade="F2"/>
            <w:vAlign w:val="center"/>
            <w:hideMark/>
          </w:tcPr>
          <w:p w14:paraId="1CD669F3" w14:textId="77777777" w:rsidR="00D933B7" w:rsidRPr="008F7A72" w:rsidRDefault="00D933B7">
            <w:pPr>
              <w:spacing w:after="0" w:line="240" w:lineRule="auto"/>
              <w:jc w:val="center"/>
              <w:textAlignment w:val="baseline"/>
              <w:rPr>
                <w:rFonts w:ascii="Segoe UI" w:hAnsi="Segoe UI" w:cs="Segoe UI"/>
                <w:sz w:val="20"/>
                <w:lang w:val="en-IE" w:eastAsia="en-IE"/>
              </w:rPr>
            </w:pPr>
            <w:r>
              <w:t>279.0</w:t>
            </w:r>
          </w:p>
        </w:tc>
        <w:tc>
          <w:tcPr>
            <w:tcW w:w="1215" w:type="dxa"/>
            <w:tcBorders>
              <w:top w:val="nil"/>
              <w:left w:val="nil"/>
              <w:bottom w:val="single" w:sz="6" w:space="0" w:color="8C8C8C"/>
              <w:right w:val="nil"/>
            </w:tcBorders>
            <w:shd w:val="clear" w:color="auto" w:fill="F2F2F2" w:themeFill="background1" w:themeFillShade="F2"/>
            <w:vAlign w:val="center"/>
            <w:hideMark/>
          </w:tcPr>
          <w:p w14:paraId="68AB5D0D" w14:textId="77777777" w:rsidR="00D933B7" w:rsidRPr="008F7A72" w:rsidRDefault="00D933B7">
            <w:pPr>
              <w:spacing w:after="0" w:line="240" w:lineRule="auto"/>
              <w:jc w:val="center"/>
              <w:textAlignment w:val="baseline"/>
              <w:rPr>
                <w:rFonts w:ascii="Segoe UI" w:hAnsi="Segoe UI" w:cs="Segoe UI"/>
                <w:sz w:val="20"/>
                <w:lang w:val="en-IE" w:eastAsia="en-IE"/>
              </w:rPr>
            </w:pPr>
            <w:r>
              <w:t>245.9</w:t>
            </w:r>
          </w:p>
        </w:tc>
        <w:tc>
          <w:tcPr>
            <w:tcW w:w="796" w:type="dxa"/>
            <w:tcBorders>
              <w:top w:val="nil"/>
              <w:left w:val="nil"/>
              <w:bottom w:val="single" w:sz="6" w:space="0" w:color="8C8C8C"/>
              <w:right w:val="nil"/>
            </w:tcBorders>
            <w:shd w:val="clear" w:color="auto" w:fill="F2F2F2" w:themeFill="background1" w:themeFillShade="F2"/>
            <w:vAlign w:val="center"/>
            <w:hideMark/>
          </w:tcPr>
          <w:p w14:paraId="111DAA65" w14:textId="77777777" w:rsidR="00D933B7" w:rsidRPr="008F7A72" w:rsidRDefault="00D933B7">
            <w:pPr>
              <w:spacing w:after="0" w:line="240" w:lineRule="auto"/>
              <w:jc w:val="center"/>
              <w:textAlignment w:val="baseline"/>
              <w:rPr>
                <w:rFonts w:ascii="Segoe UI" w:hAnsi="Segoe UI" w:cs="Segoe UI"/>
                <w:sz w:val="20"/>
                <w:lang w:val="en-IE" w:eastAsia="en-IE"/>
              </w:rPr>
            </w:pPr>
            <w:r>
              <w:t>246.6</w:t>
            </w:r>
          </w:p>
        </w:tc>
        <w:tc>
          <w:tcPr>
            <w:tcW w:w="909" w:type="dxa"/>
            <w:tcBorders>
              <w:top w:val="nil"/>
              <w:left w:val="nil"/>
              <w:bottom w:val="single" w:sz="6" w:space="0" w:color="8C8C8C"/>
              <w:right w:val="nil"/>
            </w:tcBorders>
            <w:shd w:val="clear" w:color="auto" w:fill="F2F2F2" w:themeFill="background1" w:themeFillShade="F2"/>
            <w:vAlign w:val="center"/>
            <w:hideMark/>
          </w:tcPr>
          <w:p w14:paraId="3A1EA308" w14:textId="77777777" w:rsidR="00D933B7" w:rsidRPr="008F7A72" w:rsidRDefault="00D933B7">
            <w:pPr>
              <w:spacing w:after="0" w:line="240" w:lineRule="auto"/>
              <w:jc w:val="center"/>
              <w:textAlignment w:val="baseline"/>
              <w:rPr>
                <w:rFonts w:ascii="Segoe UI" w:hAnsi="Segoe UI" w:cs="Segoe UI"/>
                <w:sz w:val="20"/>
                <w:lang w:val="en-IE" w:eastAsia="en-IE"/>
              </w:rPr>
            </w:pPr>
            <w:r>
              <w:t>1 815.9</w:t>
            </w:r>
          </w:p>
        </w:tc>
        <w:tc>
          <w:tcPr>
            <w:tcW w:w="907" w:type="dxa"/>
            <w:tcBorders>
              <w:top w:val="nil"/>
              <w:left w:val="nil"/>
              <w:bottom w:val="single" w:sz="6" w:space="0" w:color="8C8C8C"/>
              <w:right w:val="nil"/>
            </w:tcBorders>
            <w:shd w:val="clear" w:color="auto" w:fill="F2F2F2" w:themeFill="background1" w:themeFillShade="F2"/>
            <w:vAlign w:val="center"/>
            <w:hideMark/>
          </w:tcPr>
          <w:p w14:paraId="4461488A" w14:textId="77777777" w:rsidR="00D933B7" w:rsidRPr="008F7A72" w:rsidRDefault="00D933B7">
            <w:pPr>
              <w:spacing w:after="0" w:line="240" w:lineRule="auto"/>
              <w:jc w:val="center"/>
              <w:textAlignment w:val="baseline"/>
              <w:rPr>
                <w:rFonts w:ascii="Segoe UI" w:hAnsi="Segoe UI" w:cs="Segoe UI"/>
                <w:sz w:val="20"/>
                <w:lang w:val="en-IE" w:eastAsia="en-IE"/>
              </w:rPr>
            </w:pPr>
            <w:r>
              <w:t>30.4%</w:t>
            </w:r>
          </w:p>
        </w:tc>
      </w:tr>
    </w:tbl>
    <w:p w14:paraId="2D5239D8" w14:textId="77777777" w:rsidR="00D933B7" w:rsidRPr="008F7A72" w:rsidRDefault="00D933B7" w:rsidP="00D933B7">
      <w:pPr>
        <w:rPr>
          <w:lang w:val="en-IE"/>
        </w:rPr>
      </w:pPr>
    </w:p>
    <w:p w14:paraId="4681D34F" w14:textId="77777777" w:rsidR="00D933B7" w:rsidRPr="008F7A72" w:rsidRDefault="00D933B7" w:rsidP="00D933B7">
      <w:pPr>
        <w:rPr>
          <w:lang w:val="en-IE"/>
        </w:rPr>
      </w:pPr>
      <w:r>
        <w:rPr>
          <w:lang w:val="en-IE"/>
        </w:rPr>
        <w:t xml:space="preserve">EMFAF programmes do not finance taxonomy-relevant expenditure, as the programmes focus on the fisheries and aquaculture sector and the marine environment, with no corresponding fisheries categories covered by the </w:t>
      </w:r>
      <w:hyperlink r:id="rId364" w:history="1">
        <w:r>
          <w:rPr>
            <w:rStyle w:val="Hyperlink"/>
            <w:lang w:val="en-IE"/>
          </w:rPr>
          <w:t>Taxonomy Regulation</w:t>
        </w:r>
      </w:hyperlink>
      <w:r>
        <w:rPr>
          <w:lang w:val="en-IE"/>
        </w:rPr>
        <w:t xml:space="preserve">. However, EMFAF is strongly linked with the preservation and restoration of marine biodiversity for healthy ecosystems. </w:t>
      </w:r>
      <w:r>
        <w:rPr>
          <w:rFonts w:eastAsia="EC Square Sans Pro" w:cs="EC Square Sans Pro"/>
          <w:lang w:val="en-IE"/>
        </w:rPr>
        <w:t>The most recent available data show that, of the EUR</w:t>
      </w:r>
      <w:r>
        <w:rPr>
          <w:rFonts w:ascii="Calibri" w:eastAsia="EC Square Sans Pro" w:hAnsi="Calibri" w:cs="Calibri"/>
          <w:lang w:val="en-IE"/>
        </w:rPr>
        <w:t> </w:t>
      </w:r>
      <w:r>
        <w:rPr>
          <w:rFonts w:eastAsia="EC Square Sans Pro" w:cs="EC Square Sans Pro"/>
          <w:lang w:val="en-IE"/>
        </w:rPr>
        <w:t>2.9</w:t>
      </w:r>
      <w:r>
        <w:rPr>
          <w:rFonts w:ascii="Calibri" w:eastAsia="EC Square Sans Pro" w:hAnsi="Calibri" w:cs="Calibri"/>
          <w:lang w:val="en-IE"/>
        </w:rPr>
        <w:t> </w:t>
      </w:r>
      <w:r>
        <w:rPr>
          <w:rFonts w:eastAsia="EC Square Sans Pro" w:cs="EC Square Sans Pro"/>
          <w:lang w:val="en-IE"/>
        </w:rPr>
        <w:t>billion envisaged as contributing to climate mainstreaming across all the EMFAF shared management programmes, EUR</w:t>
      </w:r>
      <w:r>
        <w:rPr>
          <w:rFonts w:ascii="Calibri" w:eastAsia="EC Square Sans Pro" w:hAnsi="Calibri" w:cs="Calibri"/>
          <w:lang w:val="en-IE"/>
        </w:rPr>
        <w:t> </w:t>
      </w:r>
      <w:r>
        <w:rPr>
          <w:rFonts w:eastAsia="EC Square Sans Pro" w:cs="EC Square Sans Pro"/>
          <w:lang w:val="en-IE"/>
        </w:rPr>
        <w:t>1.3</w:t>
      </w:r>
      <w:r>
        <w:rPr>
          <w:rFonts w:ascii="Calibri" w:eastAsia="EC Square Sans Pro" w:hAnsi="Calibri" w:cs="Calibri"/>
          <w:lang w:val="en-IE"/>
        </w:rPr>
        <w:t> </w:t>
      </w:r>
      <w:r>
        <w:rPr>
          <w:rFonts w:eastAsia="EC Square Sans Pro" w:cs="EC Square Sans Pro"/>
          <w:lang w:val="en-IE"/>
        </w:rPr>
        <w:t>billion has been committed and EUR</w:t>
      </w:r>
      <w:r>
        <w:rPr>
          <w:rFonts w:ascii="Calibri" w:eastAsia="EC Square Sans Pro" w:hAnsi="Calibri" w:cs="Calibri"/>
          <w:lang w:val="en-IE"/>
        </w:rPr>
        <w:t> </w:t>
      </w:r>
      <w:r>
        <w:rPr>
          <w:rFonts w:eastAsia="EC Square Sans Pro" w:cs="EC Square Sans Pro"/>
          <w:lang w:val="en-IE"/>
        </w:rPr>
        <w:t>555</w:t>
      </w:r>
      <w:r>
        <w:rPr>
          <w:rFonts w:ascii="Calibri" w:eastAsia="EC Square Sans Pro" w:hAnsi="Calibri" w:cs="Calibri"/>
          <w:lang w:val="en-IE"/>
        </w:rPr>
        <w:t> </w:t>
      </w:r>
      <w:r>
        <w:rPr>
          <w:rFonts w:eastAsia="EC Square Sans Pro" w:cs="EC Square Sans Pro"/>
          <w:lang w:val="en-IE"/>
        </w:rPr>
        <w:t>million spent. For biodiversity, almost EUR</w:t>
      </w:r>
      <w:r>
        <w:rPr>
          <w:rFonts w:ascii="Calibri" w:eastAsia="EC Square Sans Pro" w:hAnsi="Calibri" w:cs="Calibri"/>
          <w:lang w:val="en-IE"/>
        </w:rPr>
        <w:t> </w:t>
      </w:r>
      <w:r>
        <w:rPr>
          <w:rFonts w:eastAsia="EC Square Sans Pro" w:cs="EC Square Sans Pro"/>
          <w:lang w:val="en-IE"/>
        </w:rPr>
        <w:t>1.5</w:t>
      </w:r>
      <w:r>
        <w:rPr>
          <w:rFonts w:ascii="Calibri" w:eastAsia="EC Square Sans Pro" w:hAnsi="Calibri" w:cs="Calibri"/>
          <w:lang w:val="en-IE"/>
        </w:rPr>
        <w:t> </w:t>
      </w:r>
      <w:r>
        <w:rPr>
          <w:rFonts w:eastAsia="EC Square Sans Pro" w:cs="EC Square Sans Pro"/>
          <w:lang w:val="en-IE"/>
        </w:rPr>
        <w:t>billion has been allocated, EUR</w:t>
      </w:r>
      <w:r>
        <w:rPr>
          <w:rFonts w:ascii="Calibri" w:eastAsia="EC Square Sans Pro" w:hAnsi="Calibri" w:cs="Calibri"/>
          <w:lang w:val="en-IE"/>
        </w:rPr>
        <w:t> </w:t>
      </w:r>
      <w:r>
        <w:rPr>
          <w:rFonts w:eastAsia="EC Square Sans Pro" w:cs="EC Square Sans Pro"/>
          <w:lang w:val="en-IE"/>
        </w:rPr>
        <w:t>653</w:t>
      </w:r>
      <w:r>
        <w:rPr>
          <w:rFonts w:ascii="Calibri" w:eastAsia="EC Square Sans Pro" w:hAnsi="Calibri" w:cs="Calibri"/>
          <w:lang w:val="en-IE"/>
        </w:rPr>
        <w:t> </w:t>
      </w:r>
      <w:r>
        <w:rPr>
          <w:rFonts w:eastAsia="EC Square Sans Pro" w:cs="EC Square Sans Pro"/>
          <w:lang w:val="en-IE"/>
        </w:rPr>
        <w:t>million committed, and EUR</w:t>
      </w:r>
      <w:r>
        <w:rPr>
          <w:rFonts w:ascii="Calibri" w:eastAsia="EC Square Sans Pro" w:hAnsi="Calibri" w:cs="Calibri"/>
          <w:lang w:val="en-IE"/>
        </w:rPr>
        <w:t> </w:t>
      </w:r>
      <w:r>
        <w:rPr>
          <w:rFonts w:eastAsia="EC Square Sans Pro" w:cs="EC Square Sans Pro"/>
          <w:lang w:val="en-IE"/>
        </w:rPr>
        <w:t>271</w:t>
      </w:r>
      <w:r>
        <w:rPr>
          <w:rFonts w:ascii="Calibri" w:eastAsia="EC Square Sans Pro" w:hAnsi="Calibri" w:cs="Calibri"/>
          <w:lang w:val="en-IE"/>
        </w:rPr>
        <w:t> </w:t>
      </w:r>
      <w:r>
        <w:rPr>
          <w:rFonts w:eastAsia="EC Square Sans Pro" w:cs="EC Square Sans Pro"/>
          <w:lang w:val="en-IE"/>
        </w:rPr>
        <w:t>million spent.</w:t>
      </w:r>
      <w:r>
        <w:rPr>
          <w:lang w:val="en-IE"/>
        </w:rPr>
        <w:t xml:space="preserve"> Furthermore, EMFAF is structured in such a way that all operations financed fall under the ’do no significant harm’ principle on which the taxonomy is based.</w:t>
      </w:r>
    </w:p>
    <w:p w14:paraId="7D944E3E" w14:textId="77777777" w:rsidR="00D933B7" w:rsidRPr="008F7A72" w:rsidRDefault="00D933B7" w:rsidP="00D933B7">
      <w:pPr>
        <w:rPr>
          <w:lang w:val="en-IE"/>
        </w:rPr>
      </w:pPr>
      <w:r>
        <w:rPr>
          <w:lang w:val="en-IE"/>
        </w:rPr>
        <w:t>As of December 2024, 6</w:t>
      </w:r>
      <w:r>
        <w:rPr>
          <w:rFonts w:ascii="Calibri" w:hAnsi="Calibri" w:cs="Calibri"/>
          <w:lang w:val="en-IE"/>
        </w:rPr>
        <w:t> </w:t>
      </w:r>
      <w:r>
        <w:rPr>
          <w:lang w:val="en-IE"/>
        </w:rPr>
        <w:t>118 operations under shared management, worth EUR</w:t>
      </w:r>
      <w:r>
        <w:rPr>
          <w:rFonts w:ascii="Calibri" w:hAnsi="Calibri" w:cs="Calibri"/>
          <w:lang w:val="en-IE"/>
        </w:rPr>
        <w:t> </w:t>
      </w:r>
      <w:r>
        <w:rPr>
          <w:lang w:val="en-IE"/>
        </w:rPr>
        <w:t>600</w:t>
      </w:r>
      <w:r>
        <w:rPr>
          <w:rFonts w:ascii="Calibri" w:hAnsi="Calibri" w:cs="Calibri"/>
          <w:lang w:val="en-IE"/>
        </w:rPr>
        <w:t> </w:t>
      </w:r>
      <w:r>
        <w:rPr>
          <w:lang w:val="en-IE"/>
        </w:rPr>
        <w:t>million, were reported by Member States as dealing with climate change (2023: 883 operations worth EUR</w:t>
      </w:r>
      <w:r>
        <w:rPr>
          <w:rFonts w:ascii="Calibri" w:hAnsi="Calibri" w:cs="Calibri"/>
          <w:lang w:val="en-IE"/>
        </w:rPr>
        <w:t> </w:t>
      </w:r>
      <w:r>
        <w:rPr>
          <w:lang w:val="en-IE"/>
        </w:rPr>
        <w:t>180</w:t>
      </w:r>
      <w:r>
        <w:rPr>
          <w:rFonts w:ascii="Calibri" w:hAnsi="Calibri" w:cs="Calibri"/>
          <w:lang w:val="en-IE"/>
        </w:rPr>
        <w:t> </w:t>
      </w:r>
      <w:r>
        <w:rPr>
          <w:lang w:val="en-IE"/>
        </w:rPr>
        <w:t>million). The contribution of EMFAF to EU climate and environmental objectives is tracked through the application of environmental and climate markers and reported on regularly within the monitoring framework of the fund.</w:t>
      </w:r>
    </w:p>
    <w:p w14:paraId="3D8AAAD7" w14:textId="77777777" w:rsidR="00D933B7" w:rsidRPr="008F7A72" w:rsidRDefault="00D933B7" w:rsidP="00D933B7">
      <w:pPr>
        <w:rPr>
          <w:lang w:val="en-IE"/>
        </w:rPr>
      </w:pPr>
      <w:r>
        <w:rPr>
          <w:lang w:val="en-IE"/>
        </w:rPr>
        <w:t>In relation to biodiversity, m</w:t>
      </w:r>
      <w:r>
        <w:rPr>
          <w:rFonts w:eastAsia="EC Square Sans Pro" w:cs="EC Square Sans Pro"/>
          <w:lang w:val="en-IE"/>
        </w:rPr>
        <w:t xml:space="preserve">anagement and monitoring of marine protected areas has received the largest tranche of support, followed by restocking of aquatic species. </w:t>
      </w:r>
      <w:r>
        <w:rPr>
          <w:lang w:val="en-IE"/>
        </w:rPr>
        <w:t>Retrieval and disposal of marine litter continue to rank highly. Regarding operations on climate change, investments in sustainable aquaculture continue to feature strongly, but have been eclipsed by operations in respect of permanent and temporary cessation (the latter two areas account for over half (3</w:t>
      </w:r>
      <w:r>
        <w:rPr>
          <w:rFonts w:ascii="Calibri" w:hAnsi="Calibri" w:cs="Calibri"/>
          <w:lang w:val="en-IE"/>
        </w:rPr>
        <w:t> </w:t>
      </w:r>
      <w:r>
        <w:rPr>
          <w:lang w:val="en-IE"/>
        </w:rPr>
        <w:t>129) of the 611 operations cited above).</w:t>
      </w:r>
    </w:p>
    <w:p w14:paraId="0BC8DFF0" w14:textId="77777777" w:rsidR="00D933B7" w:rsidRDefault="00D933B7" w:rsidP="00D933B7">
      <w:pPr>
        <w:rPr>
          <w:b/>
          <w:bCs/>
          <w:lang w:val="en-IE"/>
        </w:rPr>
      </w:pPr>
      <w:r>
        <w:rPr>
          <w:lang w:val="en-IE"/>
        </w:rPr>
        <w:t>Under the operations implemented through direct and indirect management, EUR</w:t>
      </w:r>
      <w:r>
        <w:rPr>
          <w:rFonts w:ascii="Calibri" w:hAnsi="Calibri" w:cs="Calibri"/>
          <w:lang w:val="en-IE"/>
        </w:rPr>
        <w:t> </w:t>
      </w:r>
      <w:r>
        <w:rPr>
          <w:lang w:val="en-IE"/>
        </w:rPr>
        <w:t>217</w:t>
      </w:r>
      <w:r>
        <w:rPr>
          <w:rFonts w:ascii="Calibri" w:hAnsi="Calibri" w:cs="Calibri"/>
          <w:lang w:val="en-IE"/>
        </w:rPr>
        <w:t> </w:t>
      </w:r>
      <w:r>
        <w:rPr>
          <w:lang w:val="en-IE"/>
        </w:rPr>
        <w:t>million is expected to contribute to climate change objectives (in 2021-2027), and EUR</w:t>
      </w:r>
      <w:r>
        <w:rPr>
          <w:rFonts w:ascii="Calibri" w:hAnsi="Calibri" w:cs="Calibri"/>
          <w:lang w:val="en-IE"/>
        </w:rPr>
        <w:t> </w:t>
      </w:r>
      <w:r>
        <w:rPr>
          <w:lang w:val="en-IE"/>
        </w:rPr>
        <w:t>329</w:t>
      </w:r>
      <w:r>
        <w:rPr>
          <w:rFonts w:ascii="Calibri" w:hAnsi="Calibri" w:cs="Calibri"/>
          <w:lang w:val="en-IE"/>
        </w:rPr>
        <w:t> </w:t>
      </w:r>
      <w:r>
        <w:rPr>
          <w:lang w:val="en-IE"/>
        </w:rPr>
        <w:t>million for biodiversity (in the same period) mainly driven by maritime policy, regional fisheries management organisation grants and scientific advice action. EMFAF does not have objectives relating to clean air. No data are available in this respect.</w:t>
      </w:r>
    </w:p>
    <w:p w14:paraId="3443A7E5" w14:textId="77777777" w:rsidR="00D933B7" w:rsidRPr="008F7A72" w:rsidRDefault="00D933B7" w:rsidP="00D933B7">
      <w:pPr>
        <w:rPr>
          <w:b/>
          <w:bCs/>
          <w:lang w:val="en-IE"/>
        </w:rPr>
      </w:pPr>
    </w:p>
    <w:p w14:paraId="228CCE64" w14:textId="77777777" w:rsidR="00D933B7" w:rsidRPr="008F7A72" w:rsidRDefault="00D933B7" w:rsidP="00D933B7">
      <w:pPr>
        <w:keepNext/>
        <w:keepLines/>
        <w:spacing w:after="0" w:line="240" w:lineRule="auto"/>
        <w:outlineLvl w:val="4"/>
        <w:rPr>
          <w:b/>
          <w:bCs/>
          <w:sz w:val="2"/>
          <w:szCs w:val="2"/>
          <w:lang w:val="en-IE"/>
        </w:rPr>
      </w:pPr>
    </w:p>
    <w:p w14:paraId="0ED68FC6" w14:textId="77777777" w:rsidR="00D933B7" w:rsidRPr="008F7A72" w:rsidRDefault="00D933B7" w:rsidP="00F72C99">
      <w:pPr>
        <w:pStyle w:val="Heading3"/>
        <w:rPr>
          <w:lang w:val="en-IE"/>
        </w:rPr>
      </w:pPr>
      <w:r>
        <w:rPr>
          <w:lang w:val="en-IE"/>
        </w:rP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8F7A72" w14:paraId="33CD2BA0"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5856504E"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0253B514"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60567397"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6F9D51F4"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015DF648"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0CBDC65B" w14:textId="77777777" w:rsidR="00D933B7" w:rsidRPr="008F7A72" w:rsidRDefault="00D933B7">
            <w:pPr>
              <w:spacing w:after="0" w:line="240" w:lineRule="auto"/>
              <w:jc w:val="center"/>
              <w:textAlignment w:val="baseline"/>
              <w:rPr>
                <w:rFonts w:cs="Segoe UI"/>
                <w:b/>
                <w:bCs/>
                <w:lang w:val="en-IE" w:eastAsia="en-IE"/>
              </w:rPr>
            </w:pPr>
            <w:r>
              <w:rPr>
                <w:b/>
                <w:bCs/>
                <w:lang w:val="en-IE"/>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676F4C40"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Total</w:t>
            </w:r>
          </w:p>
        </w:tc>
      </w:tr>
      <w:tr w:rsidR="00D933B7" w:rsidRPr="008F7A72" w14:paraId="087208F8" w14:textId="77777777">
        <w:trPr>
          <w:trHeight w:val="300"/>
        </w:trPr>
        <w:tc>
          <w:tcPr>
            <w:tcW w:w="895" w:type="dxa"/>
            <w:tcBorders>
              <w:top w:val="nil"/>
              <w:left w:val="nil"/>
              <w:bottom w:val="single" w:sz="6" w:space="0" w:color="8C8C8C"/>
              <w:right w:val="nil"/>
            </w:tcBorders>
            <w:vAlign w:val="center"/>
            <w:hideMark/>
          </w:tcPr>
          <w:p w14:paraId="610F585D"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24BDCD51"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207A54A0"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100D3A72"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2.5</w:t>
            </w:r>
          </w:p>
        </w:tc>
        <w:tc>
          <w:tcPr>
            <w:tcW w:w="1443" w:type="dxa"/>
            <w:tcBorders>
              <w:top w:val="nil"/>
              <w:left w:val="nil"/>
              <w:bottom w:val="single" w:sz="6" w:space="0" w:color="8C8C8C"/>
              <w:right w:val="nil"/>
            </w:tcBorders>
            <w:hideMark/>
          </w:tcPr>
          <w:p w14:paraId="6687E35B"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0629FFE4"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 xml:space="preserve"> 0.0</w:t>
            </w:r>
          </w:p>
        </w:tc>
        <w:tc>
          <w:tcPr>
            <w:tcW w:w="1453" w:type="dxa"/>
            <w:tcBorders>
              <w:top w:val="nil"/>
              <w:left w:val="nil"/>
              <w:bottom w:val="single" w:sz="6" w:space="0" w:color="8C8C8C"/>
              <w:right w:val="nil"/>
            </w:tcBorders>
            <w:hideMark/>
          </w:tcPr>
          <w:p w14:paraId="144A7B8A"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2.5</w:t>
            </w:r>
          </w:p>
        </w:tc>
      </w:tr>
      <w:tr w:rsidR="00D933B7" w:rsidRPr="008F7A72" w14:paraId="710352A7" w14:textId="77777777">
        <w:trPr>
          <w:trHeight w:val="300"/>
        </w:trPr>
        <w:tc>
          <w:tcPr>
            <w:tcW w:w="895" w:type="dxa"/>
            <w:tcBorders>
              <w:top w:val="nil"/>
              <w:left w:val="nil"/>
              <w:bottom w:val="single" w:sz="6" w:space="0" w:color="8C8C8C"/>
              <w:right w:val="nil"/>
            </w:tcBorders>
            <w:vAlign w:val="center"/>
            <w:hideMark/>
          </w:tcPr>
          <w:p w14:paraId="19CECF8A"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DFC9283"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4D8D79F7"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478CD26B"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00713CF9"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133CD7BA"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 xml:space="preserve"> 0.0</w:t>
            </w:r>
          </w:p>
        </w:tc>
        <w:tc>
          <w:tcPr>
            <w:tcW w:w="1453" w:type="dxa"/>
            <w:tcBorders>
              <w:top w:val="nil"/>
              <w:left w:val="nil"/>
              <w:bottom w:val="single" w:sz="6" w:space="0" w:color="8C8C8C"/>
              <w:right w:val="nil"/>
            </w:tcBorders>
            <w:hideMark/>
          </w:tcPr>
          <w:p w14:paraId="202CC80D"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8F7A72" w14:paraId="124313C1" w14:textId="77777777">
        <w:trPr>
          <w:trHeight w:val="300"/>
        </w:trPr>
        <w:tc>
          <w:tcPr>
            <w:tcW w:w="895" w:type="dxa"/>
            <w:tcBorders>
              <w:top w:val="nil"/>
              <w:left w:val="nil"/>
              <w:bottom w:val="single" w:sz="6" w:space="0" w:color="8C8C8C"/>
              <w:right w:val="nil"/>
            </w:tcBorders>
            <w:vAlign w:val="center"/>
            <w:hideMark/>
          </w:tcPr>
          <w:p w14:paraId="2786D482"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7A933672"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513" w:type="dxa"/>
            <w:tcBorders>
              <w:top w:val="nil"/>
              <w:left w:val="nil"/>
              <w:bottom w:val="single" w:sz="6" w:space="0" w:color="8C8C8C"/>
              <w:right w:val="nil"/>
            </w:tcBorders>
            <w:hideMark/>
          </w:tcPr>
          <w:p w14:paraId="7C9CAE98"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21E2EEBD"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443" w:type="dxa"/>
            <w:tcBorders>
              <w:top w:val="nil"/>
              <w:left w:val="nil"/>
              <w:bottom w:val="single" w:sz="6" w:space="0" w:color="8C8C8C"/>
              <w:right w:val="nil"/>
            </w:tcBorders>
            <w:hideMark/>
          </w:tcPr>
          <w:p w14:paraId="19ED8355"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c>
          <w:tcPr>
            <w:tcW w:w="1332" w:type="dxa"/>
            <w:tcBorders>
              <w:top w:val="nil"/>
              <w:left w:val="nil"/>
              <w:bottom w:val="single" w:sz="6" w:space="0" w:color="8C8C8C"/>
              <w:right w:val="nil"/>
            </w:tcBorders>
          </w:tcPr>
          <w:p w14:paraId="47D40FF9"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 xml:space="preserve"> 0.0</w:t>
            </w:r>
          </w:p>
        </w:tc>
        <w:tc>
          <w:tcPr>
            <w:tcW w:w="1453" w:type="dxa"/>
            <w:tcBorders>
              <w:top w:val="nil"/>
              <w:left w:val="nil"/>
              <w:bottom w:val="single" w:sz="6" w:space="0" w:color="8C8C8C"/>
              <w:right w:val="nil"/>
            </w:tcBorders>
            <w:hideMark/>
          </w:tcPr>
          <w:p w14:paraId="2D7590DC"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0.0</w:t>
            </w:r>
          </w:p>
        </w:tc>
      </w:tr>
      <w:tr w:rsidR="00D933B7" w:rsidRPr="008F7A72" w14:paraId="1CAEABDF" w14:textId="77777777">
        <w:trPr>
          <w:trHeight w:val="300"/>
        </w:trPr>
        <w:tc>
          <w:tcPr>
            <w:tcW w:w="895" w:type="dxa"/>
            <w:tcBorders>
              <w:top w:val="nil"/>
              <w:left w:val="nil"/>
              <w:bottom w:val="single" w:sz="4" w:space="0" w:color="7F7F7F" w:themeColor="text1" w:themeTint="80"/>
              <w:right w:val="nil"/>
            </w:tcBorders>
            <w:vAlign w:val="center"/>
            <w:hideMark/>
          </w:tcPr>
          <w:p w14:paraId="32597FB2" w14:textId="77777777" w:rsidR="00D933B7" w:rsidRPr="008F7A72"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2E84AC6D" w14:textId="77777777" w:rsidR="00D933B7" w:rsidRPr="008F7A72" w:rsidRDefault="00D933B7">
            <w:pPr>
              <w:spacing w:after="0" w:line="240" w:lineRule="auto"/>
              <w:jc w:val="center"/>
              <w:textAlignment w:val="baseline"/>
              <w:rPr>
                <w:rFonts w:ascii="Segoe UI" w:hAnsi="Segoe UI" w:cs="Segoe UI"/>
                <w:sz w:val="20"/>
                <w:lang w:val="en-IE" w:eastAsia="en-IE"/>
              </w:rPr>
            </w:pPr>
            <w:r>
              <w:t xml:space="preserve"> 109.1</w:t>
            </w:r>
          </w:p>
        </w:tc>
        <w:tc>
          <w:tcPr>
            <w:tcW w:w="1513" w:type="dxa"/>
            <w:tcBorders>
              <w:top w:val="nil"/>
              <w:left w:val="nil"/>
              <w:bottom w:val="single" w:sz="4" w:space="0" w:color="7F7F7F" w:themeColor="text1" w:themeTint="80"/>
              <w:right w:val="nil"/>
            </w:tcBorders>
            <w:hideMark/>
          </w:tcPr>
          <w:p w14:paraId="32D7A67E" w14:textId="77777777" w:rsidR="00D933B7" w:rsidRPr="008F7A72" w:rsidRDefault="00D933B7">
            <w:pPr>
              <w:spacing w:after="0" w:line="240" w:lineRule="auto"/>
              <w:jc w:val="center"/>
              <w:textAlignment w:val="baseline"/>
              <w:rPr>
                <w:rFonts w:ascii="Segoe UI" w:hAnsi="Segoe UI" w:cs="Segoe UI"/>
                <w:sz w:val="20"/>
                <w:lang w:val="en-IE" w:eastAsia="en-IE"/>
              </w:rPr>
            </w:pPr>
            <w:r>
              <w:t>1 134.4</w:t>
            </w:r>
          </w:p>
        </w:tc>
        <w:tc>
          <w:tcPr>
            <w:tcW w:w="1443" w:type="dxa"/>
            <w:tcBorders>
              <w:top w:val="nil"/>
              <w:left w:val="nil"/>
              <w:bottom w:val="single" w:sz="4" w:space="0" w:color="7F7F7F" w:themeColor="text1" w:themeTint="80"/>
              <w:right w:val="nil"/>
            </w:tcBorders>
            <w:hideMark/>
          </w:tcPr>
          <w:p w14:paraId="161B01E6" w14:textId="77777777" w:rsidR="00D933B7" w:rsidRPr="008F7A72" w:rsidRDefault="00D933B7">
            <w:pPr>
              <w:spacing w:after="0" w:line="240" w:lineRule="auto"/>
              <w:jc w:val="center"/>
              <w:textAlignment w:val="baseline"/>
              <w:rPr>
                <w:rFonts w:ascii="Segoe UI" w:hAnsi="Segoe UI" w:cs="Segoe UI"/>
                <w:sz w:val="20"/>
                <w:lang w:val="en-IE" w:eastAsia="en-IE"/>
              </w:rPr>
            </w:pPr>
            <w:r>
              <w:t>1 100.6</w:t>
            </w:r>
          </w:p>
        </w:tc>
        <w:tc>
          <w:tcPr>
            <w:tcW w:w="1443" w:type="dxa"/>
            <w:tcBorders>
              <w:top w:val="nil"/>
              <w:left w:val="nil"/>
              <w:bottom w:val="single" w:sz="4" w:space="0" w:color="7F7F7F" w:themeColor="text1" w:themeTint="80"/>
              <w:right w:val="nil"/>
            </w:tcBorders>
            <w:hideMark/>
          </w:tcPr>
          <w:p w14:paraId="25248B08" w14:textId="77777777" w:rsidR="00D933B7" w:rsidRPr="008F7A72" w:rsidRDefault="00D933B7">
            <w:pPr>
              <w:spacing w:after="0" w:line="240" w:lineRule="auto"/>
              <w:jc w:val="center"/>
              <w:textAlignment w:val="baseline"/>
              <w:rPr>
                <w:rFonts w:ascii="Segoe UI" w:hAnsi="Segoe UI" w:cs="Segoe UI"/>
                <w:sz w:val="20"/>
                <w:lang w:val="en-IE" w:eastAsia="en-IE"/>
              </w:rPr>
            </w:pPr>
            <w:r>
              <w:t>1 070.2</w:t>
            </w:r>
          </w:p>
        </w:tc>
        <w:tc>
          <w:tcPr>
            <w:tcW w:w="1332" w:type="dxa"/>
            <w:tcBorders>
              <w:top w:val="nil"/>
              <w:left w:val="nil"/>
              <w:bottom w:val="single" w:sz="4" w:space="0" w:color="7F7F7F" w:themeColor="text1" w:themeTint="80"/>
              <w:right w:val="nil"/>
            </w:tcBorders>
          </w:tcPr>
          <w:p w14:paraId="05F66769"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 xml:space="preserve"> 946.3</w:t>
            </w:r>
          </w:p>
        </w:tc>
        <w:tc>
          <w:tcPr>
            <w:tcW w:w="1453" w:type="dxa"/>
            <w:tcBorders>
              <w:top w:val="nil"/>
              <w:left w:val="nil"/>
              <w:bottom w:val="single" w:sz="4" w:space="0" w:color="7F7F7F" w:themeColor="text1" w:themeTint="80"/>
              <w:right w:val="nil"/>
            </w:tcBorders>
            <w:hideMark/>
          </w:tcPr>
          <w:p w14:paraId="58E9CEC8" w14:textId="77777777" w:rsidR="00D933B7" w:rsidRPr="008F7A72" w:rsidRDefault="00D933B7">
            <w:pPr>
              <w:spacing w:after="0" w:line="240" w:lineRule="auto"/>
              <w:jc w:val="center"/>
              <w:textAlignment w:val="baseline"/>
              <w:rPr>
                <w:rFonts w:ascii="Segoe UI" w:hAnsi="Segoe UI" w:cs="Segoe UI"/>
                <w:sz w:val="20"/>
                <w:lang w:val="en-IE" w:eastAsia="en-IE"/>
              </w:rPr>
            </w:pPr>
            <w:r>
              <w:t>4 360.6</w:t>
            </w:r>
          </w:p>
        </w:tc>
      </w:tr>
      <w:tr w:rsidR="00D933B7" w:rsidRPr="008F7A72" w14:paraId="2455CF03"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74043BFC" w14:textId="77777777" w:rsidR="00D933B7" w:rsidRPr="008F7A72"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617E38AB"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 xml:space="preserve"> 109.1</w:t>
            </w:r>
          </w:p>
        </w:tc>
        <w:tc>
          <w:tcPr>
            <w:tcW w:w="1513" w:type="dxa"/>
            <w:tcBorders>
              <w:top w:val="single" w:sz="4" w:space="0" w:color="7F7F7F" w:themeColor="text1" w:themeTint="80"/>
              <w:left w:val="nil"/>
              <w:bottom w:val="single" w:sz="6" w:space="0" w:color="8C8C8C"/>
              <w:right w:val="nil"/>
            </w:tcBorders>
          </w:tcPr>
          <w:p w14:paraId="4250D75B"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1 134.4</w:t>
            </w:r>
          </w:p>
        </w:tc>
        <w:tc>
          <w:tcPr>
            <w:tcW w:w="1443" w:type="dxa"/>
            <w:tcBorders>
              <w:top w:val="single" w:sz="4" w:space="0" w:color="7F7F7F" w:themeColor="text1" w:themeTint="80"/>
              <w:left w:val="nil"/>
              <w:bottom w:val="single" w:sz="6" w:space="0" w:color="8C8C8C"/>
              <w:right w:val="nil"/>
            </w:tcBorders>
          </w:tcPr>
          <w:p w14:paraId="326292BB"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1 103.1</w:t>
            </w:r>
          </w:p>
        </w:tc>
        <w:tc>
          <w:tcPr>
            <w:tcW w:w="1443" w:type="dxa"/>
            <w:tcBorders>
              <w:top w:val="single" w:sz="4" w:space="0" w:color="7F7F7F" w:themeColor="text1" w:themeTint="80"/>
              <w:left w:val="nil"/>
              <w:bottom w:val="single" w:sz="6" w:space="0" w:color="8C8C8C"/>
              <w:right w:val="nil"/>
            </w:tcBorders>
          </w:tcPr>
          <w:p w14:paraId="0AA3CD27"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1 070.2</w:t>
            </w:r>
          </w:p>
        </w:tc>
        <w:tc>
          <w:tcPr>
            <w:tcW w:w="1332" w:type="dxa"/>
            <w:tcBorders>
              <w:top w:val="single" w:sz="4" w:space="0" w:color="7F7F7F" w:themeColor="text1" w:themeTint="80"/>
              <w:left w:val="nil"/>
              <w:bottom w:val="single" w:sz="6" w:space="0" w:color="8C8C8C"/>
              <w:right w:val="nil"/>
            </w:tcBorders>
          </w:tcPr>
          <w:p w14:paraId="49021401"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 xml:space="preserve"> 946.3</w:t>
            </w:r>
          </w:p>
        </w:tc>
        <w:tc>
          <w:tcPr>
            <w:tcW w:w="1453" w:type="dxa"/>
            <w:tcBorders>
              <w:top w:val="single" w:sz="4" w:space="0" w:color="7F7F7F" w:themeColor="text1" w:themeTint="80"/>
              <w:left w:val="nil"/>
              <w:bottom w:val="single" w:sz="6" w:space="0" w:color="8C8C8C"/>
              <w:right w:val="nil"/>
            </w:tcBorders>
          </w:tcPr>
          <w:p w14:paraId="6FC64519" w14:textId="77777777" w:rsidR="00D933B7" w:rsidRPr="008F7A72" w:rsidRDefault="00D933B7">
            <w:pPr>
              <w:spacing w:after="0" w:line="240" w:lineRule="auto"/>
              <w:jc w:val="center"/>
              <w:textAlignment w:val="baseline"/>
              <w:rPr>
                <w:rFonts w:ascii="Calibri" w:hAnsi="Calibri" w:cs="Calibri"/>
                <w:color w:val="000000"/>
                <w:sz w:val="20"/>
                <w:lang w:val="en-IE" w:eastAsia="en-IE"/>
              </w:rPr>
            </w:pPr>
            <w:r>
              <w:t>4 363.1</w:t>
            </w:r>
          </w:p>
        </w:tc>
      </w:tr>
    </w:tbl>
    <w:p w14:paraId="0AF3748B" w14:textId="77777777" w:rsidR="00D933B7" w:rsidRPr="008F7A72" w:rsidRDefault="00D933B7" w:rsidP="00D933B7">
      <w:pPr>
        <w:rPr>
          <w:lang w:val="en-IE" w:eastAsia="en-GB"/>
        </w:rPr>
      </w:pPr>
    </w:p>
    <w:p w14:paraId="38CAB2CB" w14:textId="77777777" w:rsidR="00D933B7" w:rsidRPr="008F7A72" w:rsidRDefault="00D933B7" w:rsidP="00D933B7">
      <w:pPr>
        <w:rPr>
          <w:lang w:val="en-IE" w:eastAsia="en-GB"/>
        </w:rPr>
      </w:pPr>
      <w:r>
        <w:rPr>
          <w:lang w:val="en-IE" w:eastAsia="en-GB"/>
        </w:rPr>
        <w:t>(*)</w:t>
      </w:r>
      <w:r>
        <w:rPr>
          <w:rFonts w:ascii="Calibri" w:hAnsi="Calibri" w:cs="Calibri"/>
          <w:lang w:val="en-IE" w:eastAsia="en-GB"/>
        </w:rPr>
        <w:t> </w:t>
      </w:r>
      <w:r>
        <w:rPr>
          <w:lang w:val="en-IE" w:eastAsia="en-GB"/>
        </w:rPr>
        <w:t>Based on the applied gender contribution methodology, the following scores are attributed at the most granular level of intervention possible:</w:t>
      </w:r>
    </w:p>
    <w:p w14:paraId="5339D55C" w14:textId="77777777" w:rsidR="00D933B7" w:rsidRPr="008F7A72" w:rsidRDefault="00D933B7" w:rsidP="00373960">
      <w:pPr>
        <w:pStyle w:val="ListParagraph"/>
        <w:numPr>
          <w:ilvl w:val="0"/>
          <w:numId w:val="70"/>
        </w:numPr>
        <w:spacing w:after="240" w:line="264" w:lineRule="auto"/>
        <w:jc w:val="both"/>
        <w:rPr>
          <w:lang w:val="en-IE" w:eastAsia="en-GB"/>
        </w:rPr>
      </w:pPr>
      <w:r>
        <w:rPr>
          <w:lang w:val="en-IE" w:eastAsia="en-GB"/>
        </w:rPr>
        <w:t>2: interventions the principal objective of which is to improve gender equality;</w:t>
      </w:r>
    </w:p>
    <w:p w14:paraId="6CBB0C6D" w14:textId="77777777" w:rsidR="00D933B7" w:rsidRPr="008F7A72" w:rsidRDefault="00D933B7" w:rsidP="00373960">
      <w:pPr>
        <w:pStyle w:val="ListParagraph"/>
        <w:numPr>
          <w:ilvl w:val="0"/>
          <w:numId w:val="70"/>
        </w:numPr>
        <w:spacing w:after="240" w:line="264" w:lineRule="auto"/>
        <w:jc w:val="both"/>
        <w:rPr>
          <w:lang w:val="en-IE" w:eastAsia="en-GB"/>
        </w:rPr>
      </w:pPr>
      <w:r>
        <w:rPr>
          <w:lang w:val="en-IE" w:eastAsia="en-GB"/>
        </w:rPr>
        <w:t>1: interventions that have gender equality as an important and deliberate objective but not as the main reason for the intervention;</w:t>
      </w:r>
    </w:p>
    <w:p w14:paraId="5ED8A1EA" w14:textId="77777777" w:rsidR="00D933B7" w:rsidRPr="008F7A72" w:rsidRDefault="00D933B7" w:rsidP="00373960">
      <w:pPr>
        <w:pStyle w:val="ListParagraph"/>
        <w:numPr>
          <w:ilvl w:val="0"/>
          <w:numId w:val="70"/>
        </w:numPr>
        <w:spacing w:after="240" w:line="264" w:lineRule="auto"/>
        <w:jc w:val="both"/>
        <w:rPr>
          <w:lang w:val="en-IE" w:eastAsia="en-GB"/>
        </w:rPr>
      </w:pPr>
      <w:r>
        <w:rPr>
          <w:lang w:val="en-IE" w:eastAsia="en-GB"/>
        </w:rPr>
        <w:t>0: non-targeted interventions</w:t>
      </w:r>
      <w:r w:rsidRPr="001F2F66">
        <w:rPr>
          <w:lang w:val="en-IE" w:eastAsia="en-GB"/>
        </w:rPr>
        <w:t> </w:t>
      </w:r>
      <w:r>
        <w:rPr>
          <w:lang w:val="en-IE" w:eastAsia="en-GB"/>
        </w:rPr>
        <w:t>(interventions that are expected to have no significant bearing on gender equality);</w:t>
      </w:r>
    </w:p>
    <w:p w14:paraId="37C872A3" w14:textId="77777777" w:rsidR="00D933B7" w:rsidRPr="008F7A72" w:rsidRDefault="00D933B7" w:rsidP="00373960">
      <w:pPr>
        <w:pStyle w:val="ListParagraph"/>
        <w:numPr>
          <w:ilvl w:val="0"/>
          <w:numId w:val="70"/>
        </w:numPr>
        <w:spacing w:after="240" w:line="264" w:lineRule="auto"/>
        <w:jc w:val="both"/>
        <w:rPr>
          <w:lang w:val="en-IE" w:eastAsia="en-GB"/>
        </w:rPr>
      </w:pPr>
      <w:r>
        <w:rPr>
          <w:lang w:val="en-IE" w:eastAsia="en-GB"/>
        </w:rPr>
        <w:t>0*: score to be assigned to interventions with a likely but not yet clear positive impact on gender equality.</w:t>
      </w:r>
    </w:p>
    <w:p w14:paraId="1FE2AEE2" w14:textId="77777777" w:rsidR="00D933B7" w:rsidRPr="008F7A72" w:rsidRDefault="00D933B7" w:rsidP="00D933B7">
      <w:pPr>
        <w:rPr>
          <w:lang w:val="en-IE" w:eastAsia="en-GB"/>
        </w:rPr>
      </w:pPr>
      <w:r>
        <w:rPr>
          <w:lang w:val="en-IE" w:eastAsia="en-GB"/>
        </w:rPr>
        <w:t>As of December 2024, Member States reported the contribution to gender equality at EUR</w:t>
      </w:r>
      <w:r>
        <w:rPr>
          <w:rFonts w:ascii="Calibri" w:hAnsi="Calibri" w:cs="Calibri"/>
          <w:lang w:val="en-IE" w:eastAsia="en-GB"/>
        </w:rPr>
        <w:t> </w:t>
      </w:r>
      <w:r>
        <w:rPr>
          <w:lang w:val="en-IE" w:eastAsia="en-GB"/>
        </w:rPr>
        <w:t>218</w:t>
      </w:r>
      <w:r>
        <w:rPr>
          <w:rFonts w:ascii="Calibri" w:hAnsi="Calibri" w:cs="Calibri"/>
          <w:lang w:val="en-IE" w:eastAsia="en-GB"/>
        </w:rPr>
        <w:t> </w:t>
      </w:r>
      <w:r>
        <w:rPr>
          <w:lang w:val="en-IE" w:eastAsia="en-GB"/>
        </w:rPr>
        <w:t>million (committed) and EUR</w:t>
      </w:r>
      <w:r>
        <w:rPr>
          <w:rFonts w:ascii="Calibri" w:hAnsi="Calibri" w:cs="Calibri"/>
          <w:lang w:val="en-IE" w:eastAsia="en-GB"/>
        </w:rPr>
        <w:t> </w:t>
      </w:r>
      <w:r>
        <w:rPr>
          <w:lang w:val="en-IE" w:eastAsia="en-GB"/>
        </w:rPr>
        <w:t>33</w:t>
      </w:r>
      <w:r>
        <w:rPr>
          <w:rFonts w:ascii="Calibri" w:hAnsi="Calibri" w:cs="Calibri"/>
          <w:lang w:val="en-IE" w:eastAsia="en-GB"/>
        </w:rPr>
        <w:t> </w:t>
      </w:r>
      <w:r>
        <w:rPr>
          <w:lang w:val="en-IE" w:eastAsia="en-GB"/>
        </w:rPr>
        <w:t xml:space="preserve">million (paid to beneficiaries) under EMFAF (shared management and </w:t>
      </w:r>
      <w:r>
        <w:rPr>
          <w:lang w:val="en-IE"/>
        </w:rPr>
        <w:t xml:space="preserve">direct and indirect </w:t>
      </w:r>
      <w:r>
        <w:rPr>
          <w:lang w:val="en-IE" w:eastAsia="en-GB"/>
        </w:rPr>
        <w:t>management). 1</w:t>
      </w:r>
      <w:r>
        <w:rPr>
          <w:rFonts w:ascii="Calibri" w:hAnsi="Calibri" w:cs="Calibri"/>
          <w:lang w:val="en-IE" w:eastAsia="en-GB"/>
        </w:rPr>
        <w:t> </w:t>
      </w:r>
      <w:r>
        <w:rPr>
          <w:lang w:val="en-IE" w:eastAsia="en-GB"/>
        </w:rPr>
        <w:t>834 operations were concerned.</w:t>
      </w:r>
    </w:p>
    <w:p w14:paraId="565BDB82" w14:textId="77777777" w:rsidR="00D933B7" w:rsidRPr="008F7A72" w:rsidRDefault="00D933B7" w:rsidP="00D933B7">
      <w:pPr>
        <w:rPr>
          <w:lang w:val="en-IE" w:eastAsia="en-GB"/>
        </w:rPr>
      </w:pPr>
      <w:r>
        <w:rPr>
          <w:lang w:val="en-IE" w:eastAsia="en-GB"/>
        </w:rPr>
        <w:t>Gender inequality in the fisheries sector is influenced by the following factors:</w:t>
      </w:r>
    </w:p>
    <w:p w14:paraId="1D00E80A" w14:textId="77777777" w:rsidR="00D933B7" w:rsidRPr="008F7A72" w:rsidRDefault="00D933B7" w:rsidP="00373960">
      <w:pPr>
        <w:pStyle w:val="ListParagraph"/>
        <w:numPr>
          <w:ilvl w:val="0"/>
          <w:numId w:val="70"/>
        </w:numPr>
        <w:spacing w:after="240" w:line="264" w:lineRule="auto"/>
        <w:jc w:val="both"/>
        <w:rPr>
          <w:lang w:val="en-IE" w:eastAsia="en-GB"/>
        </w:rPr>
      </w:pPr>
      <w:r>
        <w:rPr>
          <w:lang w:val="en-IE" w:eastAsia="en-GB"/>
        </w:rPr>
        <w:t>the participation of women and men in fisheries subsectors;</w:t>
      </w:r>
    </w:p>
    <w:p w14:paraId="46D28AFE" w14:textId="77777777" w:rsidR="00D933B7" w:rsidRPr="008F7A72" w:rsidRDefault="00D933B7" w:rsidP="00373960">
      <w:pPr>
        <w:pStyle w:val="ListParagraph"/>
        <w:numPr>
          <w:ilvl w:val="0"/>
          <w:numId w:val="70"/>
        </w:numPr>
        <w:spacing w:after="240" w:line="264" w:lineRule="auto"/>
        <w:jc w:val="both"/>
        <w:rPr>
          <w:lang w:val="en-IE" w:eastAsia="en-GB"/>
        </w:rPr>
      </w:pPr>
      <w:r>
        <w:rPr>
          <w:lang w:val="en-IE" w:eastAsia="en-GB"/>
        </w:rPr>
        <w:t>women’s invisible work in the fisheries sector;</w:t>
      </w:r>
    </w:p>
    <w:p w14:paraId="162B176E" w14:textId="77777777" w:rsidR="00D933B7" w:rsidRPr="008F7A72" w:rsidRDefault="00D933B7" w:rsidP="00373960">
      <w:pPr>
        <w:pStyle w:val="ListParagraph"/>
        <w:numPr>
          <w:ilvl w:val="0"/>
          <w:numId w:val="70"/>
        </w:numPr>
        <w:spacing w:after="240" w:line="264" w:lineRule="auto"/>
        <w:jc w:val="both"/>
        <w:rPr>
          <w:lang w:val="en-IE" w:eastAsia="en-GB"/>
        </w:rPr>
      </w:pPr>
      <w:r>
        <w:rPr>
          <w:lang w:val="en-IE" w:eastAsia="en-GB"/>
        </w:rPr>
        <w:t>women’s participation in decision-making.</w:t>
      </w:r>
    </w:p>
    <w:p w14:paraId="0E2E92AF" w14:textId="77777777" w:rsidR="00D933B7" w:rsidRPr="008F7A72" w:rsidRDefault="00D933B7" w:rsidP="00D933B7">
      <w:pPr>
        <w:rPr>
          <w:lang w:val="en-IE" w:eastAsia="en-GB"/>
        </w:rPr>
      </w:pPr>
      <w:r>
        <w:rPr>
          <w:lang w:val="en-IE" w:eastAsia="en-GB"/>
        </w:rPr>
        <w:t>The EU’s fisheries policy promotes sustainable fish stocks and sustainable marine ecosystems as a precondition for a competitive European fishing industry. Although the gender-equality dimension is not present in EMFAF in the form of gender-specific objectives and measurable gender commitments, the fund covers broader gender-related aspects in line with the equality provisions set out in the Common Provisions Regulation.</w:t>
      </w:r>
    </w:p>
    <w:p w14:paraId="2BBDEE23" w14:textId="77777777" w:rsidR="00D933B7" w:rsidRPr="008F7A72" w:rsidRDefault="00D933B7" w:rsidP="00D933B7">
      <w:pPr>
        <w:rPr>
          <w:lang w:val="en-IE" w:eastAsia="en-GB"/>
        </w:rPr>
      </w:pPr>
      <w:r>
        <w:rPr>
          <w:lang w:val="en-IE" w:eastAsia="en-GB"/>
        </w:rPr>
        <w:t>Of the two ‘women in the blue economy’ projects supported under direct management since May 2023 for a total amount of EUR</w:t>
      </w:r>
      <w:r>
        <w:rPr>
          <w:rFonts w:ascii="Calibri" w:hAnsi="Calibri" w:cs="Calibri"/>
          <w:lang w:val="en-IE" w:eastAsia="en-GB"/>
        </w:rPr>
        <w:t> </w:t>
      </w:r>
      <w:r>
        <w:rPr>
          <w:lang w:val="en-IE" w:eastAsia="en-GB"/>
        </w:rPr>
        <w:t>2.57</w:t>
      </w:r>
      <w:r>
        <w:rPr>
          <w:rFonts w:ascii="Calibri" w:hAnsi="Calibri" w:cs="Calibri"/>
          <w:lang w:val="en-IE" w:eastAsia="en-GB"/>
        </w:rPr>
        <w:t> </w:t>
      </w:r>
      <w:r>
        <w:rPr>
          <w:lang w:val="en-IE" w:eastAsia="en-GB"/>
        </w:rPr>
        <w:t xml:space="preserve">million, the project WIN-BLUE was completed in July 2025, while WIN-BIG is expected to be fully implemented by end of September 2026. </w:t>
      </w:r>
    </w:p>
    <w:p w14:paraId="30656EC9" w14:textId="77777777" w:rsidR="00D933B7" w:rsidRPr="008F7A72" w:rsidRDefault="00D933B7" w:rsidP="00D933B7">
      <w:pPr>
        <w:rPr>
          <w:lang w:val="en-IE" w:eastAsia="en-GB"/>
        </w:rPr>
      </w:pPr>
      <w:r>
        <w:rPr>
          <w:lang w:val="en-IE" w:eastAsia="en-GB"/>
        </w:rPr>
        <w:t>Of the EMFAF support provided as of December 2024 (EUR</w:t>
      </w:r>
      <w:r>
        <w:rPr>
          <w:rFonts w:ascii="Calibri" w:hAnsi="Calibri" w:cs="Calibri"/>
          <w:lang w:val="en-IE" w:eastAsia="en-GB"/>
        </w:rPr>
        <w:t> </w:t>
      </w:r>
      <w:r>
        <w:rPr>
          <w:lang w:val="en-IE" w:eastAsia="en-GB"/>
        </w:rPr>
        <w:t>1</w:t>
      </w:r>
      <w:r>
        <w:rPr>
          <w:rFonts w:ascii="Calibri" w:hAnsi="Calibri" w:cs="Calibri"/>
          <w:lang w:val="en-IE" w:eastAsia="en-GB"/>
        </w:rPr>
        <w:t> </w:t>
      </w:r>
      <w:r>
        <w:rPr>
          <w:lang w:val="en-IE" w:eastAsia="en-GB"/>
        </w:rPr>
        <w:t>517</w:t>
      </w:r>
      <w:r>
        <w:rPr>
          <w:rFonts w:ascii="Calibri" w:hAnsi="Calibri" w:cs="Calibri"/>
          <w:lang w:val="en-IE" w:eastAsia="en-GB"/>
        </w:rPr>
        <w:t> </w:t>
      </w:r>
      <w:r>
        <w:rPr>
          <w:lang w:val="en-IE" w:eastAsia="en-GB"/>
        </w:rPr>
        <w:t>million), 90% (EUR</w:t>
      </w:r>
      <w:r>
        <w:rPr>
          <w:rFonts w:ascii="Calibri" w:hAnsi="Calibri" w:cs="Calibri"/>
          <w:lang w:val="en-IE" w:eastAsia="en-GB"/>
        </w:rPr>
        <w:t> </w:t>
      </w:r>
      <w:r>
        <w:rPr>
          <w:lang w:val="en-IE" w:eastAsia="en-GB"/>
        </w:rPr>
        <w:t>1</w:t>
      </w:r>
      <w:r>
        <w:rPr>
          <w:rFonts w:ascii="Calibri" w:hAnsi="Calibri" w:cs="Calibri"/>
          <w:lang w:val="en-IE" w:eastAsia="en-GB"/>
        </w:rPr>
        <w:t> </w:t>
      </w:r>
      <w:r>
        <w:rPr>
          <w:lang w:val="en-IE" w:eastAsia="en-GB"/>
        </w:rPr>
        <w:t>372</w:t>
      </w:r>
      <w:r>
        <w:rPr>
          <w:rFonts w:ascii="Calibri" w:hAnsi="Calibri" w:cs="Calibri"/>
          <w:lang w:val="en-IE" w:eastAsia="en-GB"/>
        </w:rPr>
        <w:t> </w:t>
      </w:r>
      <w:r>
        <w:rPr>
          <w:lang w:val="en-IE" w:eastAsia="en-GB"/>
        </w:rPr>
        <w:t>million) was provided to legal persons. The EUR</w:t>
      </w:r>
      <w:r>
        <w:rPr>
          <w:rFonts w:ascii="Calibri" w:hAnsi="Calibri" w:cs="Calibri"/>
          <w:lang w:val="en-IE" w:eastAsia="en-GB"/>
        </w:rPr>
        <w:t> </w:t>
      </w:r>
      <w:r>
        <w:rPr>
          <w:lang w:val="en-IE" w:eastAsia="en-GB"/>
        </w:rPr>
        <w:t>145</w:t>
      </w:r>
      <w:r>
        <w:rPr>
          <w:rFonts w:ascii="Calibri" w:hAnsi="Calibri" w:cs="Calibri"/>
          <w:lang w:val="en-IE" w:eastAsia="en-GB"/>
        </w:rPr>
        <w:t> </w:t>
      </w:r>
      <w:r>
        <w:rPr>
          <w:lang w:val="en-IE" w:eastAsia="en-GB"/>
        </w:rPr>
        <w:t>million of support for natural persons comprised EUR</w:t>
      </w:r>
      <w:r>
        <w:rPr>
          <w:rFonts w:ascii="Calibri" w:hAnsi="Calibri" w:cs="Calibri"/>
          <w:lang w:val="en-IE" w:eastAsia="en-GB"/>
        </w:rPr>
        <w:t> </w:t>
      </w:r>
      <w:r>
        <w:rPr>
          <w:lang w:val="en-IE" w:eastAsia="en-GB"/>
        </w:rPr>
        <w:t>120</w:t>
      </w:r>
      <w:r>
        <w:rPr>
          <w:rFonts w:ascii="Calibri" w:hAnsi="Calibri" w:cs="Calibri"/>
          <w:lang w:val="en-IE" w:eastAsia="en-GB"/>
        </w:rPr>
        <w:t> </w:t>
      </w:r>
      <w:r>
        <w:rPr>
          <w:lang w:val="en-IE" w:eastAsia="en-GB"/>
        </w:rPr>
        <w:t>million for those who defined themselves as male, EUR</w:t>
      </w:r>
      <w:r>
        <w:rPr>
          <w:rFonts w:ascii="Calibri" w:hAnsi="Calibri" w:cs="Calibri"/>
          <w:lang w:val="en-IE" w:eastAsia="en-GB"/>
        </w:rPr>
        <w:t> </w:t>
      </w:r>
      <w:r>
        <w:rPr>
          <w:lang w:val="en-IE" w:eastAsia="en-GB"/>
        </w:rPr>
        <w:t>14</w:t>
      </w:r>
      <w:r>
        <w:rPr>
          <w:rFonts w:ascii="Calibri" w:hAnsi="Calibri" w:cs="Calibri"/>
          <w:lang w:val="en-IE" w:eastAsia="en-GB"/>
        </w:rPr>
        <w:t> </w:t>
      </w:r>
      <w:r>
        <w:rPr>
          <w:lang w:val="en-IE" w:eastAsia="en-GB"/>
        </w:rPr>
        <w:t>million for those defining themselves as female, EUR</w:t>
      </w:r>
      <w:r>
        <w:rPr>
          <w:rFonts w:ascii="Calibri" w:hAnsi="Calibri" w:cs="Calibri"/>
          <w:lang w:val="en-IE" w:eastAsia="en-GB"/>
        </w:rPr>
        <w:t> </w:t>
      </w:r>
      <w:r>
        <w:rPr>
          <w:lang w:val="en-IE" w:eastAsia="en-GB"/>
        </w:rPr>
        <w:t>5</w:t>
      </w:r>
      <w:r>
        <w:rPr>
          <w:rFonts w:ascii="Calibri" w:hAnsi="Calibri" w:cs="Calibri"/>
          <w:lang w:val="en-IE" w:eastAsia="en-GB"/>
        </w:rPr>
        <w:t> </w:t>
      </w:r>
      <w:r>
        <w:rPr>
          <w:lang w:val="en-IE" w:eastAsia="en-GB"/>
        </w:rPr>
        <w:t>million for non-defined and, with EUR</w:t>
      </w:r>
      <w:r>
        <w:rPr>
          <w:rFonts w:ascii="Calibri" w:hAnsi="Calibri" w:cs="Calibri"/>
          <w:lang w:val="en-IE" w:eastAsia="en-GB"/>
        </w:rPr>
        <w:t> </w:t>
      </w:r>
      <w:r>
        <w:rPr>
          <w:lang w:val="en-IE" w:eastAsia="en-GB"/>
        </w:rPr>
        <w:t>6</w:t>
      </w:r>
      <w:r>
        <w:rPr>
          <w:rFonts w:ascii="Calibri" w:hAnsi="Calibri" w:cs="Calibri"/>
          <w:lang w:val="en-IE" w:eastAsia="en-GB"/>
        </w:rPr>
        <w:t> </w:t>
      </w:r>
      <w:r>
        <w:rPr>
          <w:lang w:val="en-IE" w:eastAsia="en-GB"/>
        </w:rPr>
        <w:t>million attributable to multiple individuals. In terms of the</w:t>
      </w:r>
      <w:r>
        <w:rPr>
          <w:rFonts w:ascii="Calibri" w:hAnsi="Calibri" w:cs="Calibri"/>
          <w:lang w:val="en-IE" w:eastAsia="en-GB"/>
        </w:rPr>
        <w:t> </w:t>
      </w:r>
      <w:r>
        <w:rPr>
          <w:lang w:val="en-IE" w:eastAsia="en-GB"/>
        </w:rPr>
        <w:t>number of operations, however, 43% were attributed to natural persons, with a predominance of male beneficiaries.</w:t>
      </w:r>
    </w:p>
    <w:p w14:paraId="3E57E618" w14:textId="77777777" w:rsidR="00D933B7" w:rsidRPr="008F7A72" w:rsidRDefault="00D933B7" w:rsidP="00D933B7">
      <w:pPr>
        <w:pStyle w:val="ListParagraph"/>
        <w:ind w:left="360"/>
        <w:rPr>
          <w:lang w:val="en-IE" w:eastAsia="en-GB"/>
        </w:rPr>
      </w:pPr>
    </w:p>
    <w:tbl>
      <w:tblPr>
        <w:tblStyle w:val="Planning2022instructions"/>
        <w:tblW w:w="0" w:type="auto"/>
        <w:tblLook w:val="04A0" w:firstRow="1" w:lastRow="0" w:firstColumn="1" w:lastColumn="0" w:noHBand="0" w:noVBand="1"/>
      </w:tblPr>
      <w:tblGrid>
        <w:gridCol w:w="9628"/>
      </w:tblGrid>
      <w:tr w:rsidR="00D933B7" w:rsidRPr="008F7A72" w14:paraId="46F912C6" w14:textId="77777777">
        <w:tc>
          <w:tcPr>
            <w:tcW w:w="9738" w:type="dxa"/>
            <w:shd w:val="clear" w:color="auto" w:fill="auto"/>
          </w:tcPr>
          <w:p w14:paraId="4D22EEB9" w14:textId="77777777" w:rsidR="00D933B7" w:rsidRPr="008F7A72" w:rsidRDefault="00D933B7">
            <w:pPr>
              <w:spacing w:after="0" w:line="240" w:lineRule="auto"/>
              <w:textAlignment w:val="baseline"/>
              <w:rPr>
                <w:rFonts w:eastAsia="Times New Roman" w:cs="Segoe UI"/>
                <w:sz w:val="22"/>
                <w:szCs w:val="22"/>
                <w:lang w:val="en-IE" w:eastAsia="en-IE"/>
              </w:rPr>
            </w:pPr>
          </w:p>
          <w:p w14:paraId="502D1E66" w14:textId="77777777" w:rsidR="00D933B7" w:rsidRPr="008F7A72" w:rsidRDefault="00D933B7">
            <w:pPr>
              <w:spacing w:after="0" w:line="240" w:lineRule="auto"/>
              <w:textAlignment w:val="baseline"/>
              <w:rPr>
                <w:rFonts w:ascii="Times New Roman" w:eastAsia="Times New Roman" w:hAnsi="Times New Roman" w:cs="Segoe UI"/>
                <w:b/>
                <w:bCs/>
                <w:sz w:val="22"/>
                <w:szCs w:val="22"/>
                <w:lang w:val="en-IE" w:eastAsia="en-IE"/>
              </w:rPr>
            </w:pPr>
            <w:r>
              <w:rPr>
                <w:rFonts w:eastAsia="Times New Roman" w:cs="Segoe UI"/>
                <w:b/>
                <w:bCs/>
                <w:sz w:val="22"/>
                <w:szCs w:val="22"/>
                <w:lang w:val="en-IE" w:eastAsia="en-IE"/>
              </w:rPr>
              <w:t>Gender disaggregated information</w:t>
            </w:r>
          </w:p>
          <w:p w14:paraId="6DF41E2C" w14:textId="77777777" w:rsidR="00D933B7" w:rsidRPr="008F7A72" w:rsidRDefault="00D933B7">
            <w:pPr>
              <w:spacing w:after="0" w:line="240" w:lineRule="auto"/>
              <w:textAlignment w:val="baseline"/>
              <w:rPr>
                <w:rFonts w:eastAsia="Times New Roman" w:cs="Segoe UI"/>
                <w:b/>
                <w:bCs/>
                <w:sz w:val="22"/>
                <w:szCs w:val="22"/>
                <w:lang w:val="en-IE" w:eastAsia="en-IE"/>
              </w:rPr>
            </w:pPr>
            <w:r>
              <w:rPr>
                <w:rFonts w:eastAsia="Times New Roman" w:cs="Segoe UI"/>
                <w:b/>
                <w:bCs/>
                <w:sz w:val="22"/>
                <w:szCs w:val="22"/>
                <w:lang w:val="en-IE" w:eastAsia="en-IE"/>
              </w:rPr>
              <w:t>n/a</w:t>
            </w:r>
          </w:p>
          <w:p w14:paraId="49366622" w14:textId="77777777" w:rsidR="00D933B7" w:rsidRPr="008F7A72" w:rsidRDefault="00D933B7">
            <w:pPr>
              <w:pStyle w:val="TableListBullet"/>
              <w:numPr>
                <w:ilvl w:val="0"/>
                <w:numId w:val="0"/>
              </w:numPr>
              <w:rPr>
                <w:lang w:val="en-IE"/>
              </w:rPr>
            </w:pPr>
          </w:p>
        </w:tc>
      </w:tr>
    </w:tbl>
    <w:p w14:paraId="5C520966" w14:textId="77777777" w:rsidR="00D933B7" w:rsidRPr="008F7A72" w:rsidRDefault="00D933B7" w:rsidP="00D933B7">
      <w:pPr>
        <w:rPr>
          <w:lang w:val="en-IE" w:eastAsia="en-GB"/>
        </w:rPr>
      </w:pPr>
    </w:p>
    <w:p w14:paraId="523F753B" w14:textId="77777777" w:rsidR="00D933B7" w:rsidRPr="008F7A72" w:rsidRDefault="00D933B7" w:rsidP="00D933B7">
      <w:pPr>
        <w:rPr>
          <w:b/>
          <w:bCs/>
          <w:lang w:val="en-IE"/>
        </w:rPr>
      </w:pPr>
    </w:p>
    <w:p w14:paraId="678136D7" w14:textId="77777777" w:rsidR="00D933B7" w:rsidRPr="008F7A72" w:rsidRDefault="00D933B7" w:rsidP="00D933B7">
      <w:pPr>
        <w:spacing w:line="259" w:lineRule="auto"/>
        <w:rPr>
          <w:b/>
          <w:bCs/>
          <w:lang w:val="en-IE"/>
        </w:rPr>
      </w:pPr>
      <w:r>
        <w:rPr>
          <w:b/>
          <w:bCs/>
          <w:lang w:val="en-IE"/>
        </w:rPr>
        <w:br w:type="page"/>
      </w:r>
    </w:p>
    <w:p w14:paraId="6321D136" w14:textId="77777777" w:rsidR="00D933B7" w:rsidRPr="008F7A72" w:rsidRDefault="00D933B7" w:rsidP="00F72C99">
      <w:pPr>
        <w:pStyle w:val="Heading3"/>
        <w:rPr>
          <w:lang w:val="en-IE"/>
        </w:rPr>
      </w:pPr>
      <w:r>
        <w:rPr>
          <w:lang w:val="en-IE"/>
        </w:rP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8F7A72" w14:paraId="1C6EDAB0"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2363EF2B"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4BDB0356"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2C1BD55B"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42D4D91A"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val="en-IE"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7A999A80" w14:textId="77777777" w:rsidR="00D933B7" w:rsidRPr="008F7A72" w:rsidRDefault="00D933B7">
            <w:pPr>
              <w:spacing w:after="0" w:line="240" w:lineRule="auto"/>
              <w:jc w:val="center"/>
              <w:textAlignment w:val="baseline"/>
              <w:rPr>
                <w:rFonts w:cs="Segoe UI"/>
                <w:b/>
                <w:bCs/>
                <w:sz w:val="20"/>
                <w:lang w:val="en-IE" w:eastAsia="en-IE"/>
              </w:rPr>
            </w:pPr>
            <w:r>
              <w:rPr>
                <w:rFonts w:cs="Segoe UI"/>
                <w:b/>
                <w:bCs/>
                <w:sz w:val="20"/>
                <w:lang w:val="en-IE"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71C91B74" w14:textId="77777777" w:rsidR="00D933B7" w:rsidRPr="008F7A72" w:rsidRDefault="00D933B7">
            <w:pPr>
              <w:spacing w:after="0" w:line="240" w:lineRule="auto"/>
              <w:jc w:val="center"/>
              <w:textAlignment w:val="baseline"/>
              <w:rPr>
                <w:rFonts w:cs="Segoe UI"/>
                <w:b/>
                <w:bCs/>
                <w:sz w:val="20"/>
                <w:lang w:val="en-IE" w:eastAsia="en-IE"/>
              </w:rPr>
            </w:pPr>
            <w:r>
              <w:rPr>
                <w:rFonts w:cs="Segoe UI"/>
                <w:b/>
                <w:bCs/>
                <w:sz w:val="20"/>
                <w:lang w:val="en-IE" w:eastAsia="en-IE"/>
              </w:rPr>
              <w:t>2</w:t>
            </w:r>
            <w:r>
              <w:rPr>
                <w:b/>
                <w:bCs/>
                <w:sz w:val="20"/>
                <w:lang w:val="en-IE"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4B2F3431"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6CF209CC" w14:textId="77777777" w:rsidR="00D933B7" w:rsidRPr="008F7A72"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of the 2021-2025 envelope</w:t>
            </w:r>
          </w:p>
        </w:tc>
      </w:tr>
      <w:tr w:rsidR="00D933B7" w:rsidRPr="008F7A72" w14:paraId="16B4BBEA" w14:textId="77777777">
        <w:trPr>
          <w:trHeight w:val="300"/>
        </w:trPr>
        <w:tc>
          <w:tcPr>
            <w:tcW w:w="1276" w:type="dxa"/>
            <w:tcBorders>
              <w:top w:val="single" w:sz="6" w:space="0" w:color="8C8C8C"/>
              <w:left w:val="nil"/>
              <w:bottom w:val="single" w:sz="6" w:space="0" w:color="8C8C8C"/>
              <w:right w:val="nil"/>
            </w:tcBorders>
            <w:vAlign w:val="center"/>
            <w:hideMark/>
          </w:tcPr>
          <w:p w14:paraId="63C843EA" w14:textId="77777777" w:rsidR="00D933B7" w:rsidRPr="008F7A72" w:rsidRDefault="00D933B7">
            <w:pPr>
              <w:spacing w:after="0" w:line="240" w:lineRule="auto"/>
              <w:textAlignment w:val="baseline"/>
              <w:rPr>
                <w:rFonts w:ascii="Segoe UI" w:hAnsi="Segoe UI" w:cs="Segoe UI"/>
                <w:b/>
                <w:bCs/>
                <w:sz w:val="18"/>
                <w:szCs w:val="18"/>
                <w:lang w:val="en-IE" w:eastAsia="en-IE"/>
              </w:rPr>
            </w:pPr>
            <w:r>
              <w:rPr>
                <w:rFonts w:cs="Segoe UI"/>
                <w:b/>
                <w:bCs/>
                <w:sz w:val="20"/>
                <w:lang w:val="en-IE"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14E247C5" w14:textId="77777777" w:rsidR="00D933B7" w:rsidRPr="008F7A72" w:rsidRDefault="00D933B7">
            <w:pPr>
              <w:spacing w:after="0" w:line="240" w:lineRule="auto"/>
              <w:jc w:val="center"/>
              <w:textAlignment w:val="baseline"/>
              <w:rPr>
                <w:rFonts w:ascii="Segoe UI" w:hAnsi="Segoe UI" w:cs="Segoe UI"/>
                <w:sz w:val="20"/>
                <w:lang w:val="en-IE" w:eastAsia="en-IE"/>
              </w:rPr>
            </w:pPr>
            <w:r>
              <w:t>4.5</w:t>
            </w:r>
          </w:p>
        </w:tc>
        <w:tc>
          <w:tcPr>
            <w:tcW w:w="1276" w:type="dxa"/>
            <w:tcBorders>
              <w:top w:val="single" w:sz="6" w:space="0" w:color="8C8C8C"/>
              <w:left w:val="nil"/>
              <w:bottom w:val="single" w:sz="6" w:space="0" w:color="8C8C8C"/>
              <w:right w:val="nil"/>
            </w:tcBorders>
            <w:vAlign w:val="center"/>
            <w:hideMark/>
          </w:tcPr>
          <w:p w14:paraId="47E80949" w14:textId="77777777" w:rsidR="00D933B7" w:rsidRPr="008F7A72" w:rsidRDefault="00D933B7">
            <w:pPr>
              <w:spacing w:after="0" w:line="240" w:lineRule="auto"/>
              <w:jc w:val="center"/>
              <w:textAlignment w:val="baseline"/>
              <w:rPr>
                <w:rFonts w:ascii="Segoe UI" w:hAnsi="Segoe UI" w:cs="Segoe UI"/>
                <w:sz w:val="20"/>
                <w:lang w:val="en-IE" w:eastAsia="en-IE"/>
              </w:rPr>
            </w:pPr>
            <w:r>
              <w:t>95.1</w:t>
            </w:r>
          </w:p>
        </w:tc>
        <w:tc>
          <w:tcPr>
            <w:tcW w:w="1134" w:type="dxa"/>
            <w:tcBorders>
              <w:top w:val="single" w:sz="6" w:space="0" w:color="8C8C8C"/>
              <w:left w:val="nil"/>
              <w:bottom w:val="single" w:sz="6" w:space="0" w:color="8C8C8C"/>
              <w:right w:val="nil"/>
            </w:tcBorders>
            <w:vAlign w:val="center"/>
            <w:hideMark/>
          </w:tcPr>
          <w:p w14:paraId="2BB9229E" w14:textId="77777777" w:rsidR="00D933B7" w:rsidRPr="008F7A72" w:rsidRDefault="00D933B7">
            <w:pPr>
              <w:spacing w:after="0" w:line="240" w:lineRule="auto"/>
              <w:jc w:val="center"/>
              <w:textAlignment w:val="baseline"/>
              <w:rPr>
                <w:rFonts w:ascii="Segoe UI" w:hAnsi="Segoe UI" w:cs="Segoe UI"/>
                <w:sz w:val="20"/>
                <w:lang w:val="en-IE" w:eastAsia="en-IE"/>
              </w:rPr>
            </w:pPr>
            <w:r>
              <w:t>92.1</w:t>
            </w:r>
          </w:p>
        </w:tc>
        <w:tc>
          <w:tcPr>
            <w:tcW w:w="1276" w:type="dxa"/>
            <w:tcBorders>
              <w:top w:val="single" w:sz="6" w:space="0" w:color="8C8C8C"/>
              <w:left w:val="nil"/>
              <w:bottom w:val="single" w:sz="6" w:space="0" w:color="8C8C8C"/>
              <w:right w:val="nil"/>
            </w:tcBorders>
            <w:vAlign w:val="center"/>
          </w:tcPr>
          <w:p w14:paraId="7871CCDB" w14:textId="77777777" w:rsidR="00D933B7" w:rsidRPr="008F7A72" w:rsidRDefault="00D933B7">
            <w:pPr>
              <w:spacing w:after="0" w:line="240" w:lineRule="auto"/>
              <w:jc w:val="center"/>
              <w:textAlignment w:val="baseline"/>
              <w:rPr>
                <w:rFonts w:cs="Segoe UI"/>
                <w:sz w:val="20"/>
                <w:lang w:val="en-IE" w:eastAsia="en-IE"/>
              </w:rPr>
            </w:pPr>
            <w:r>
              <w:t>87.9</w:t>
            </w:r>
          </w:p>
        </w:tc>
        <w:tc>
          <w:tcPr>
            <w:tcW w:w="1134" w:type="dxa"/>
            <w:tcBorders>
              <w:top w:val="single" w:sz="6" w:space="0" w:color="8C8C8C"/>
              <w:left w:val="nil"/>
              <w:bottom w:val="single" w:sz="6" w:space="0" w:color="8C8C8C"/>
              <w:right w:val="nil"/>
            </w:tcBorders>
            <w:vAlign w:val="center"/>
          </w:tcPr>
          <w:p w14:paraId="40CCD602" w14:textId="77777777" w:rsidR="00D933B7" w:rsidRPr="008F7A72" w:rsidRDefault="00D933B7">
            <w:pPr>
              <w:spacing w:after="0" w:line="240" w:lineRule="auto"/>
              <w:jc w:val="center"/>
              <w:textAlignment w:val="baseline"/>
              <w:rPr>
                <w:rFonts w:cs="Segoe UI"/>
                <w:sz w:val="20"/>
                <w:lang w:val="en-IE" w:eastAsia="en-IE"/>
              </w:rPr>
            </w:pPr>
            <w:r>
              <w:t>78.0</w:t>
            </w:r>
          </w:p>
        </w:tc>
        <w:tc>
          <w:tcPr>
            <w:tcW w:w="1233" w:type="dxa"/>
            <w:tcBorders>
              <w:top w:val="single" w:sz="6" w:space="0" w:color="8C8C8C"/>
              <w:left w:val="nil"/>
              <w:bottom w:val="single" w:sz="6" w:space="0" w:color="8C8C8C"/>
              <w:right w:val="nil"/>
            </w:tcBorders>
            <w:vAlign w:val="center"/>
            <w:hideMark/>
          </w:tcPr>
          <w:p w14:paraId="0D3AECA9" w14:textId="77777777" w:rsidR="00D933B7" w:rsidRPr="008F7A72" w:rsidRDefault="00D933B7">
            <w:pPr>
              <w:spacing w:after="0" w:line="240" w:lineRule="auto"/>
              <w:jc w:val="center"/>
              <w:textAlignment w:val="baseline"/>
              <w:rPr>
                <w:rFonts w:ascii="Segoe UI" w:hAnsi="Segoe UI" w:cs="Segoe UI"/>
                <w:sz w:val="20"/>
                <w:lang w:val="en-IE" w:eastAsia="en-IE"/>
              </w:rPr>
            </w:pPr>
            <w:r>
              <w:t>357.6</w:t>
            </w:r>
          </w:p>
        </w:tc>
        <w:tc>
          <w:tcPr>
            <w:tcW w:w="1176" w:type="dxa"/>
            <w:tcBorders>
              <w:top w:val="single" w:sz="6" w:space="0" w:color="8C8C8C"/>
              <w:left w:val="nil"/>
              <w:bottom w:val="single" w:sz="6" w:space="0" w:color="8C8C8C"/>
              <w:right w:val="nil"/>
            </w:tcBorders>
            <w:vAlign w:val="center"/>
            <w:hideMark/>
          </w:tcPr>
          <w:p w14:paraId="2895D262" w14:textId="77777777" w:rsidR="00D933B7" w:rsidRPr="008F7A72" w:rsidRDefault="00D933B7">
            <w:pPr>
              <w:spacing w:after="0" w:line="240" w:lineRule="auto"/>
              <w:jc w:val="center"/>
              <w:textAlignment w:val="baseline"/>
              <w:rPr>
                <w:rFonts w:ascii="Segoe UI" w:hAnsi="Segoe UI" w:cs="Segoe UI"/>
                <w:sz w:val="20"/>
                <w:lang w:val="en-IE" w:eastAsia="en-IE"/>
              </w:rPr>
            </w:pPr>
            <w:r>
              <w:t>8.2%</w:t>
            </w:r>
          </w:p>
        </w:tc>
      </w:tr>
    </w:tbl>
    <w:p w14:paraId="2E99D055" w14:textId="77777777" w:rsidR="00D933B7" w:rsidRPr="008F7A72" w:rsidRDefault="00D933B7" w:rsidP="00D933B7">
      <w:pPr>
        <w:rPr>
          <w:lang w:val="en-IE" w:eastAsia="en-GB"/>
        </w:rPr>
      </w:pPr>
    </w:p>
    <w:p w14:paraId="5DDA1BED" w14:textId="77777777" w:rsidR="00D933B7" w:rsidRPr="008F7A72" w:rsidRDefault="00D933B7" w:rsidP="00D933B7">
      <w:pPr>
        <w:rPr>
          <w:lang w:val="en-IE" w:eastAsia="en-GB"/>
        </w:rPr>
      </w:pPr>
      <w:r>
        <w:rPr>
          <w:lang w:val="en-IE" w:eastAsia="en-GB"/>
        </w:rPr>
        <w:t>The digital contribution envisaged for EMFAF to EUR</w:t>
      </w:r>
      <w:r>
        <w:rPr>
          <w:rFonts w:ascii="Calibri" w:hAnsi="Calibri" w:cs="Calibri"/>
          <w:lang w:val="en-IE" w:eastAsia="en-GB"/>
        </w:rPr>
        <w:t> </w:t>
      </w:r>
      <w:r>
        <w:rPr>
          <w:lang w:val="en-IE" w:eastAsia="en-GB"/>
        </w:rPr>
        <w:t>453</w:t>
      </w:r>
      <w:r>
        <w:rPr>
          <w:rFonts w:ascii="Calibri" w:hAnsi="Calibri" w:cs="Calibri"/>
          <w:lang w:val="en-IE" w:eastAsia="en-GB"/>
        </w:rPr>
        <w:t> </w:t>
      </w:r>
      <w:r>
        <w:rPr>
          <w:lang w:val="en-IE" w:eastAsia="en-GB"/>
        </w:rPr>
        <w:t>million, or 9%, of the total allocation to the Member States (for the 2021-2027 programming period). The digital contribution relating to EMFAF operational expenditure under direct and indirect management is estimated at EUR</w:t>
      </w:r>
      <w:r>
        <w:rPr>
          <w:rFonts w:ascii="Calibri" w:hAnsi="Calibri" w:cs="Calibri"/>
          <w:lang w:val="en-IE" w:eastAsia="en-GB"/>
        </w:rPr>
        <w:t> </w:t>
      </w:r>
      <w:r>
        <w:rPr>
          <w:lang w:val="en-IE" w:eastAsia="en-GB"/>
        </w:rPr>
        <w:t>33</w:t>
      </w:r>
      <w:r>
        <w:rPr>
          <w:rFonts w:ascii="Calibri" w:hAnsi="Calibri" w:cs="Calibri"/>
          <w:lang w:val="en-IE" w:eastAsia="en-GB"/>
        </w:rPr>
        <w:t> </w:t>
      </w:r>
      <w:r>
        <w:rPr>
          <w:lang w:val="en-IE" w:eastAsia="en-GB"/>
        </w:rPr>
        <w:t>million (for the same period).</w:t>
      </w:r>
    </w:p>
    <w:p w14:paraId="136E4524" w14:textId="77777777" w:rsidR="00D933B7" w:rsidRPr="008F7A72" w:rsidRDefault="00D933B7" w:rsidP="00D933B7">
      <w:pPr>
        <w:rPr>
          <w:lang w:val="en-IE" w:eastAsia="en-GB"/>
        </w:rPr>
      </w:pPr>
      <w:r>
        <w:rPr>
          <w:lang w:val="en-IE" w:eastAsia="en-GB"/>
        </w:rPr>
        <w:t>Most of the commitments were made to actions supporting control and enforcement; to data collection and analysis, and the promotion of marine knowledge; and to maritime surveillance and security.</w:t>
      </w:r>
    </w:p>
    <w:p w14:paraId="085F3B17" w14:textId="77777777" w:rsidR="00D933B7" w:rsidRPr="008F7A72" w:rsidRDefault="00D933B7" w:rsidP="00F72C99">
      <w:pPr>
        <w:pStyle w:val="Heading3"/>
        <w:rPr>
          <w:lang w:val="en-IE" w:eastAsia="en-GB"/>
        </w:rPr>
      </w:pPr>
      <w:r>
        <w:rPr>
          <w:lang w:val="en-IE"/>
        </w:rPr>
        <w:t>Contribution to strategic technologies (STEP)</w:t>
      </w:r>
    </w:p>
    <w:p w14:paraId="486A9FFF" w14:textId="77777777" w:rsidR="00D933B7" w:rsidRPr="008F7A72" w:rsidRDefault="00D933B7" w:rsidP="00D933B7">
      <w:pPr>
        <w:rPr>
          <w:lang w:val="en-IE" w:eastAsia="en-GB"/>
        </w:rPr>
      </w:pPr>
      <w:r>
        <w:rPr>
          <w:lang w:val="en-IE" w:eastAsia="en-GB"/>
        </w:rPr>
        <w:t>Not applicable.</w:t>
      </w:r>
    </w:p>
    <w:p w14:paraId="3D88CDC8" w14:textId="77777777" w:rsidR="00D933B7" w:rsidRPr="008F7A72" w:rsidRDefault="00D933B7" w:rsidP="00F72C99">
      <w:pPr>
        <w:pStyle w:val="Heading3"/>
        <w:rPr>
          <w:lang w:val="en-IE" w:eastAsia="en-GB"/>
        </w:rPr>
      </w:pPr>
      <w:r>
        <w:rPr>
          <w:lang w:val="en-IE"/>
        </w:rPr>
        <w:t>Contribution to reforms</w:t>
      </w:r>
    </w:p>
    <w:p w14:paraId="444B4AD2" w14:textId="77777777" w:rsidR="00D933B7" w:rsidRPr="008F7A72" w:rsidRDefault="00D933B7" w:rsidP="00D933B7">
      <w:pPr>
        <w:rPr>
          <w:lang w:val="en-IE" w:eastAsia="en-GB"/>
        </w:rPr>
      </w:pPr>
      <w:r>
        <w:rPr>
          <w:lang w:val="en-IE" w:eastAsia="en-GB"/>
        </w:rPr>
        <w:t>Not applicable.</w:t>
      </w:r>
    </w:p>
    <w:p w14:paraId="178239FA" w14:textId="77777777" w:rsidR="00D933B7" w:rsidRPr="008F7A72" w:rsidRDefault="00D933B7" w:rsidP="00F72C99">
      <w:pPr>
        <w:pStyle w:val="Heading3"/>
        <w:rPr>
          <w:lang w:val="en-IE"/>
        </w:rPr>
      </w:pPr>
      <w:r>
        <w:rPr>
          <w:lang w:val="en-IE"/>
        </w:rPr>
        <w:t>Contribution to sustainable development goals</w:t>
      </w:r>
    </w:p>
    <w:tbl>
      <w:tblPr>
        <w:tblStyle w:val="PPO2021"/>
        <w:tblW w:w="9356" w:type="dxa"/>
        <w:tblLayout w:type="fixed"/>
        <w:tblCellMar>
          <w:left w:w="115" w:type="dxa"/>
          <w:right w:w="115" w:type="dxa"/>
        </w:tblCellMar>
        <w:tblLook w:val="04A0" w:firstRow="1" w:lastRow="0" w:firstColumn="1" w:lastColumn="0" w:noHBand="0" w:noVBand="1"/>
      </w:tblPr>
      <w:tblGrid>
        <w:gridCol w:w="3969"/>
        <w:gridCol w:w="1251"/>
        <w:gridCol w:w="4136"/>
      </w:tblGrid>
      <w:tr w:rsidR="00D933B7" w:rsidRPr="008F7A72" w14:paraId="663EA34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9" w:type="dxa"/>
            <w:vAlign w:val="center"/>
          </w:tcPr>
          <w:p w14:paraId="79F6DD92" w14:textId="77777777" w:rsidR="00D933B7" w:rsidRPr="008F7A72" w:rsidRDefault="00D933B7">
            <w:pPr>
              <w:jc w:val="left"/>
              <w:rPr>
                <w:lang w:val="en-IE" w:eastAsia="en-GB"/>
              </w:rPr>
            </w:pPr>
            <w:r>
              <w:rPr>
                <w:lang w:val="en-IE" w:eastAsia="en-GB"/>
              </w:rPr>
              <w:t>SDG</w:t>
            </w:r>
          </w:p>
        </w:tc>
        <w:tc>
          <w:tcPr>
            <w:tcW w:w="1251" w:type="dxa"/>
            <w:vAlign w:val="center"/>
          </w:tcPr>
          <w:p w14:paraId="0E9F1B42" w14:textId="77777777" w:rsidR="00D933B7" w:rsidRPr="008F7A72" w:rsidRDefault="00D933B7">
            <w:pPr>
              <w:cnfStyle w:val="100000000000" w:firstRow="1" w:lastRow="0" w:firstColumn="0" w:lastColumn="0" w:oddVBand="0" w:evenVBand="0" w:oddHBand="0" w:evenHBand="0" w:firstRowFirstColumn="0" w:firstRowLastColumn="0" w:lastRowFirstColumn="0" w:lastRowLastColumn="0"/>
              <w:rPr>
                <w:lang w:val="en-IE" w:eastAsia="en-GB"/>
              </w:rPr>
            </w:pPr>
            <w:r>
              <w:rPr>
                <w:lang w:val="en-IE" w:eastAsia="en-GB"/>
              </w:rPr>
              <w:t>Does the programme contribute to the goal?</w:t>
            </w:r>
          </w:p>
        </w:tc>
        <w:tc>
          <w:tcPr>
            <w:tcW w:w="4136" w:type="dxa"/>
            <w:vAlign w:val="center"/>
          </w:tcPr>
          <w:p w14:paraId="08E57824" w14:textId="77777777" w:rsidR="00D933B7" w:rsidRPr="008F7A72" w:rsidRDefault="00D933B7">
            <w:pPr>
              <w:jc w:val="left"/>
              <w:cnfStyle w:val="100000000000" w:firstRow="1" w:lastRow="0" w:firstColumn="0" w:lastColumn="0" w:oddVBand="0" w:evenVBand="0" w:oddHBand="0" w:evenHBand="0" w:firstRowFirstColumn="0" w:firstRowLastColumn="0" w:lastRowFirstColumn="0" w:lastRowLastColumn="0"/>
              <w:rPr>
                <w:lang w:val="en-IE" w:eastAsia="en-GB"/>
              </w:rPr>
            </w:pPr>
            <w:r>
              <w:rPr>
                <w:lang w:val="en-IE" w:eastAsia="en-GB"/>
              </w:rPr>
              <w:t>Example (only for the most relevant SDGs)</w:t>
            </w:r>
          </w:p>
        </w:tc>
      </w:tr>
      <w:tr w:rsidR="00D933B7" w:rsidRPr="008F7A72" w14:paraId="6616AC5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9" w:type="dxa"/>
          </w:tcPr>
          <w:p w14:paraId="0C0B4027" w14:textId="77777777" w:rsidR="00D933B7" w:rsidRPr="008F7A72" w:rsidRDefault="00D933B7">
            <w:pPr>
              <w:tabs>
                <w:tab w:val="left" w:pos="3849"/>
              </w:tabs>
              <w:rPr>
                <w:b w:val="0"/>
                <w:lang w:val="en-IE" w:eastAsia="en-GB"/>
              </w:rPr>
            </w:pPr>
            <w:r>
              <w:rPr>
                <w:b w:val="0"/>
                <w:lang w:val="en-IE" w:eastAsia="en-GB"/>
              </w:rPr>
              <w:t>SDG1: End poverty in all its forms everywhere</w:t>
            </w:r>
          </w:p>
        </w:tc>
        <w:tc>
          <w:tcPr>
            <w:tcW w:w="1251" w:type="dxa"/>
          </w:tcPr>
          <w:p w14:paraId="26A8CBB8" w14:textId="77777777" w:rsidR="00D933B7" w:rsidRPr="008F7A72"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YES</w:t>
            </w:r>
          </w:p>
        </w:tc>
        <w:tc>
          <w:tcPr>
            <w:tcW w:w="4136" w:type="dxa"/>
          </w:tcPr>
          <w:p w14:paraId="349C2A7C" w14:textId="77777777" w:rsidR="00D933B7" w:rsidRPr="008F7A72"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See SDG 2 below.</w:t>
            </w:r>
          </w:p>
        </w:tc>
      </w:tr>
      <w:tr w:rsidR="00D933B7" w:rsidRPr="008F7A72" w14:paraId="273079D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9" w:type="dxa"/>
          </w:tcPr>
          <w:p w14:paraId="0EDD6E07" w14:textId="77777777" w:rsidR="00D933B7" w:rsidRPr="008F7A72" w:rsidRDefault="00D933B7">
            <w:pPr>
              <w:rPr>
                <w:b w:val="0"/>
                <w:lang w:val="en-IE" w:eastAsia="en-GB"/>
              </w:rPr>
            </w:pPr>
            <w:r>
              <w:rPr>
                <w:b w:val="0"/>
                <w:lang w:val="en-IE" w:eastAsia="en-GB"/>
              </w:rPr>
              <w:t>SDG2: End hunger, achieve food security and improved nutrition and promote sustainable agriculture</w:t>
            </w:r>
          </w:p>
        </w:tc>
        <w:tc>
          <w:tcPr>
            <w:tcW w:w="1251" w:type="dxa"/>
          </w:tcPr>
          <w:p w14:paraId="5FD2CAC6" w14:textId="77777777" w:rsidR="00D933B7" w:rsidRPr="008F7A72"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rPr>
              <w:t>YES</w:t>
            </w:r>
          </w:p>
        </w:tc>
        <w:tc>
          <w:tcPr>
            <w:tcW w:w="4136" w:type="dxa"/>
          </w:tcPr>
          <w:p w14:paraId="34B9EBAA" w14:textId="77777777" w:rsidR="00D933B7" w:rsidRPr="008F7A72" w:rsidRDefault="00D933B7">
            <w:pPr>
              <w:jc w:val="both"/>
              <w:cnfStyle w:val="000000010000" w:firstRow="0" w:lastRow="0" w:firstColumn="0" w:lastColumn="0" w:oddVBand="0" w:evenVBand="0" w:oddHBand="0" w:evenHBand="1" w:firstRowFirstColumn="0" w:firstRowLastColumn="0" w:lastRowFirstColumn="0" w:lastRowLastColumn="0"/>
              <w:rPr>
                <w:lang w:val="en-IE"/>
              </w:rPr>
            </w:pPr>
            <w:r>
              <w:rPr>
                <w:lang w:val="en-IE"/>
              </w:rPr>
              <w:t xml:space="preserve">By promoting the conservation of the marine living resources and the protection of the marine ecosystem, EMFAF contributes to the sustainability of the EU fisheries sector’s production of healthy, high-quality food, and thus to SDG 2 and SDG 3. One example concerns the transformation of local trout, tuna, and line-caught mackerel into high-value smoked products and zero-waste rillettes, creating reliable seafood protein sources for regional gastronomy and international markets amid global food scarcity pressures. The company diversifies sustainable fish utilisation, boosting its turnover growth by 32% while supporting small-scale fishers and coastal food security through short supply chains. The project fosters stakeholder cooperation across local fisheries, processing, and culinary sectors. </w:t>
            </w:r>
          </w:p>
          <w:p w14:paraId="5B92BB83" w14:textId="77777777" w:rsidR="00D933B7" w:rsidRPr="008F7A72" w:rsidRDefault="00D933B7">
            <w:pPr>
              <w:cnfStyle w:val="000000010000" w:firstRow="0" w:lastRow="0" w:firstColumn="0" w:lastColumn="0" w:oddVBand="0" w:evenVBand="0" w:oddHBand="0" w:evenHBand="1" w:firstRowFirstColumn="0" w:firstRowLastColumn="0" w:lastRowFirstColumn="0" w:lastRowLastColumn="0"/>
              <w:rPr>
                <w:lang w:val="en-IE" w:eastAsia="en-GB"/>
              </w:rPr>
            </w:pPr>
          </w:p>
        </w:tc>
      </w:tr>
      <w:tr w:rsidR="00D933B7" w:rsidRPr="008F7A72" w14:paraId="43DAC28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9" w:type="dxa"/>
          </w:tcPr>
          <w:p w14:paraId="09BFF4FF" w14:textId="77777777" w:rsidR="00D933B7" w:rsidRPr="008F7A72" w:rsidRDefault="00D933B7">
            <w:pPr>
              <w:rPr>
                <w:b w:val="0"/>
                <w:lang w:val="en-IE" w:eastAsia="en-GB"/>
              </w:rPr>
            </w:pPr>
            <w:r>
              <w:rPr>
                <w:b w:val="0"/>
                <w:lang w:val="en-IE" w:eastAsia="en-GB"/>
              </w:rPr>
              <w:t>SDG3: Ensure healthy lives and promote well-being for all at all ages</w:t>
            </w:r>
          </w:p>
        </w:tc>
        <w:tc>
          <w:tcPr>
            <w:tcW w:w="1251" w:type="dxa"/>
          </w:tcPr>
          <w:p w14:paraId="242688B8" w14:textId="77777777" w:rsidR="00D933B7" w:rsidRPr="008F7A72"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YES</w:t>
            </w:r>
          </w:p>
        </w:tc>
        <w:tc>
          <w:tcPr>
            <w:tcW w:w="4136" w:type="dxa"/>
          </w:tcPr>
          <w:p w14:paraId="7557C984" w14:textId="77777777" w:rsidR="00D933B7" w:rsidRPr="008F7A72"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See above, SDG 2.</w:t>
            </w:r>
          </w:p>
        </w:tc>
      </w:tr>
      <w:tr w:rsidR="00D933B7" w:rsidRPr="008F7A72" w14:paraId="5D95BE2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9" w:type="dxa"/>
          </w:tcPr>
          <w:p w14:paraId="3A651BA5" w14:textId="77777777" w:rsidR="00D933B7" w:rsidRPr="008F7A72" w:rsidRDefault="00D933B7">
            <w:pPr>
              <w:rPr>
                <w:b w:val="0"/>
                <w:lang w:val="en-IE" w:eastAsia="en-GB"/>
              </w:rPr>
            </w:pPr>
            <w:r>
              <w:rPr>
                <w:b w:val="0"/>
                <w:lang w:val="en-IE" w:eastAsia="en-GB"/>
              </w:rPr>
              <w:t>SDG5: Achieve gender equality and empower all women and girls</w:t>
            </w:r>
          </w:p>
        </w:tc>
        <w:tc>
          <w:tcPr>
            <w:tcW w:w="1251" w:type="dxa"/>
          </w:tcPr>
          <w:p w14:paraId="53E24CAD" w14:textId="77777777" w:rsidR="00D933B7" w:rsidRPr="008F7A72"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rPr>
              <w:t>YES</w:t>
            </w:r>
          </w:p>
        </w:tc>
        <w:tc>
          <w:tcPr>
            <w:tcW w:w="4136" w:type="dxa"/>
          </w:tcPr>
          <w:p w14:paraId="2BA46A7B" w14:textId="77777777" w:rsidR="00D933B7" w:rsidRPr="008F7A72"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rPr>
                <w:lang w:val="en-IE"/>
              </w:rPr>
              <w:t>See the section on gender equality above.</w:t>
            </w:r>
          </w:p>
        </w:tc>
      </w:tr>
      <w:tr w:rsidR="00D933B7" w:rsidRPr="008F7A72" w14:paraId="2A2FC03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9" w:type="dxa"/>
          </w:tcPr>
          <w:p w14:paraId="54ACFDB0" w14:textId="77777777" w:rsidR="00D933B7" w:rsidRPr="008F7A72" w:rsidRDefault="00D933B7">
            <w:pPr>
              <w:ind w:right="-255"/>
              <w:rPr>
                <w:b w:val="0"/>
                <w:lang w:val="en-IE" w:eastAsia="en-GB"/>
              </w:rPr>
            </w:pPr>
            <w:r>
              <w:rPr>
                <w:b w:val="0"/>
                <w:lang w:val="en-IE" w:eastAsia="en-GB"/>
              </w:rPr>
              <w:t>SDG14: Conserve and sustainably use the oceans, seas and marine resources for sustainable development</w:t>
            </w:r>
          </w:p>
        </w:tc>
        <w:tc>
          <w:tcPr>
            <w:tcW w:w="1251" w:type="dxa"/>
          </w:tcPr>
          <w:p w14:paraId="0B8D3E21" w14:textId="77777777" w:rsidR="00D933B7" w:rsidRPr="008F7A72"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YES</w:t>
            </w:r>
          </w:p>
        </w:tc>
        <w:tc>
          <w:tcPr>
            <w:tcW w:w="4136" w:type="dxa"/>
          </w:tcPr>
          <w:p w14:paraId="44952EC3" w14:textId="77777777" w:rsidR="00D933B7" w:rsidRPr="008F7A72" w:rsidRDefault="00D933B7">
            <w:pPr>
              <w:jc w:val="both"/>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The main objective of EMFAF is to support the implementation of the common fisheries policy and the integrated maritime policy, thereby contributing first and foremost to SDG 14. One example is a project that protects marine ecosystems by creating artificial reef habitats that rapidly attract 50+ fish species and benthic organisms, relieving fishing pressure through strict bans while generating EUR</w:t>
            </w:r>
            <w:r>
              <w:rPr>
                <w:rFonts w:ascii="Calibri" w:hAnsi="Calibri" w:cs="Calibri"/>
                <w:lang w:val="en-IE"/>
              </w:rPr>
              <w:t> </w:t>
            </w:r>
            <w:r>
              <w:rPr>
                <w:lang w:val="en-IE"/>
              </w:rPr>
              <w:t>200</w:t>
            </w:r>
            <w:r>
              <w:rPr>
                <w:rFonts w:ascii="Calibri" w:hAnsi="Calibri" w:cs="Calibri"/>
                <w:lang w:val="en-IE"/>
              </w:rPr>
              <w:t> 000</w:t>
            </w:r>
            <w:r>
              <w:rPr>
                <w:lang w:val="en-IE"/>
              </w:rPr>
              <w:t xml:space="preserve"> in annual diving tourism revenue. The patented reefs spark marine revival on degraded sandy bottoms, combining research from Hellenic Centre for Marine Research with coastal entrepreneurship to enhance biodiversity and sustainable blue growth. </w:t>
            </w:r>
          </w:p>
        </w:tc>
      </w:tr>
    </w:tbl>
    <w:p w14:paraId="04EDBB80" w14:textId="77777777" w:rsidR="00D933B7" w:rsidRPr="008F7A72" w:rsidRDefault="00D933B7" w:rsidP="00D933B7">
      <w:pPr>
        <w:keepNext/>
        <w:keepLines/>
        <w:spacing w:before="600" w:line="240" w:lineRule="auto"/>
        <w:outlineLvl w:val="4"/>
        <w:rPr>
          <w:b/>
          <w:bCs/>
          <w:strike/>
          <w:lang w:val="en-IE"/>
        </w:rPr>
      </w:pPr>
    </w:p>
    <w:p w14:paraId="2F3ED5D9" w14:textId="77777777" w:rsidR="00D933B7" w:rsidRPr="008F7A72" w:rsidRDefault="00D933B7" w:rsidP="00D933B7">
      <w:pPr>
        <w:keepNext/>
        <w:keepLines/>
        <w:spacing w:before="600" w:line="240" w:lineRule="auto"/>
        <w:outlineLvl w:val="4"/>
        <w:rPr>
          <w:b/>
          <w:bCs/>
          <w:lang w:val="en-IE"/>
        </w:rPr>
      </w:pPr>
    </w:p>
    <w:p w14:paraId="189EB017" w14:textId="77777777" w:rsidR="00D933B7" w:rsidRDefault="00D933B7" w:rsidP="00D933B7">
      <w:pPr>
        <w:sectPr w:rsidR="00D933B7" w:rsidSect="00D933B7">
          <w:headerReference w:type="even" r:id="rId365"/>
          <w:headerReference w:type="default" r:id="rId366"/>
          <w:footerReference w:type="even" r:id="rId367"/>
          <w:footerReference w:type="default" r:id="rId368"/>
          <w:headerReference w:type="first" r:id="rId369"/>
          <w:footerReference w:type="first" r:id="rId370"/>
          <w:type w:val="continuous"/>
          <w:pgSz w:w="11906" w:h="16838" w:code="9"/>
          <w:pgMar w:top="2340" w:right="1134" w:bottom="1718" w:left="1134" w:header="737" w:footer="227" w:gutter="0"/>
          <w:paperSrc w:first="7" w:other="7"/>
          <w:cols w:space="708"/>
          <w:docGrid w:linePitch="360"/>
        </w:sectPr>
      </w:pPr>
    </w:p>
    <w:p w14:paraId="1AD6160F" w14:textId="3EE781D4" w:rsidR="00D933B7" w:rsidRPr="00137E12" w:rsidRDefault="00D933B7" w:rsidP="00D933B7">
      <w:pPr>
        <w:pStyle w:val="Heading1"/>
      </w:pPr>
      <w:bookmarkStart w:id="81" w:name="toc_sec_27"/>
      <w:bookmarkStart w:id="82" w:name="_Toc228976548"/>
      <w:bookmarkEnd w:id="81"/>
      <w:r>
        <w:t>R</w:t>
      </w:r>
      <w:r w:rsidR="007F63A5">
        <w:t>FMO</w:t>
      </w:r>
      <w:r w:rsidR="00A3074E">
        <w:t>s</w:t>
      </w:r>
      <w:r w:rsidR="007F63A5">
        <w:t xml:space="preserve"> </w:t>
      </w:r>
      <w:r w:rsidR="00A3074E">
        <w:t xml:space="preserve">and </w:t>
      </w:r>
      <w:r w:rsidR="007F63A5">
        <w:t>SFPA</w:t>
      </w:r>
      <w:r w:rsidR="00A3074E">
        <w:t>s</w:t>
      </w:r>
      <w:bookmarkEnd w:id="82"/>
    </w:p>
    <w:p w14:paraId="2218FDAA" w14:textId="6CF73E88" w:rsidR="00D933B7" w:rsidRDefault="007F63A5" w:rsidP="00D933B7">
      <w:pPr>
        <w:pStyle w:val="Heading2"/>
        <w:rPr>
          <w:rFonts w:ascii="EC Square Sans Pro Medium" w:hAnsi="EC Square Sans Pro Medium"/>
          <w:lang w:eastAsia="en-GB"/>
        </w:rPr>
      </w:pPr>
      <w:r>
        <w:t xml:space="preserve">REGIONAL FISHERIES MANAGEMENT </w:t>
      </w:r>
      <w:r w:rsidR="00D933B7" w:rsidRPr="008353C8">
        <w:t>ORGANISATIONS AND SUSTAINABLE FISHERIES PARTNERSHIP AGREEMENTS</w:t>
      </w:r>
    </w:p>
    <w:p w14:paraId="33C82FC9" w14:textId="756C56F2" w:rsidR="00D933B7" w:rsidRPr="00941487"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09"/>
        <w:gridCol w:w="2410"/>
        <w:gridCol w:w="2410"/>
        <w:gridCol w:w="2410"/>
      </w:tblGrid>
      <w:tr w:rsidR="00D933B7" w:rsidRPr="00941487" w14:paraId="05602E17" w14:textId="77777777">
        <w:trPr>
          <w:trHeight w:val="3923"/>
          <w:jc w:val="left"/>
        </w:trPr>
        <w:tc>
          <w:tcPr>
            <w:tcW w:w="0" w:type="dxa"/>
          </w:tcPr>
          <w:p w14:paraId="21DE015F" w14:textId="77777777" w:rsidR="00D933B7" w:rsidRPr="00941487" w:rsidRDefault="00D933B7">
            <w:pPr>
              <w:spacing w:before="120" w:after="120"/>
            </w:pPr>
            <w:r>
              <w:rPr>
                <w:rFonts w:eastAsia="EC Square Sans Pro" w:cs="EC Square Sans Pro"/>
                <w:sz w:val="28"/>
                <w:szCs w:val="28"/>
              </w:rPr>
              <w:t>96%</w:t>
            </w:r>
          </w:p>
          <w:p w14:paraId="5CE75AB3" w14:textId="77777777" w:rsidR="00D933B7" w:rsidRPr="00941487" w:rsidRDefault="00D933B7">
            <w:pPr>
              <w:spacing w:before="120" w:after="120"/>
            </w:pPr>
            <w:r>
              <w:rPr>
                <w:rFonts w:eastAsia="EC Square Sans Pro" w:cs="EC Square Sans Pro"/>
              </w:rPr>
              <w:t>of conservation measures adopted by regional fisheries management organisations (RFMOs) in 2025 for the management of the stocks under their purview were in line with scientific advice.</w:t>
            </w:r>
          </w:p>
        </w:tc>
        <w:tc>
          <w:tcPr>
            <w:cnfStyle w:val="000001000000" w:firstRow="0" w:lastRow="0" w:firstColumn="0" w:lastColumn="0" w:oddVBand="0" w:evenVBand="1" w:oddHBand="0" w:evenHBand="0" w:firstRowFirstColumn="0" w:firstRowLastColumn="0" w:lastRowFirstColumn="0" w:lastRowLastColumn="0"/>
            <w:tcW w:w="0" w:type="dxa"/>
          </w:tcPr>
          <w:p w14:paraId="328F5FEB" w14:textId="77777777" w:rsidR="00D933B7" w:rsidRPr="00941487" w:rsidRDefault="00D933B7">
            <w:pPr>
              <w:spacing w:before="120" w:after="120"/>
            </w:pPr>
            <w:r>
              <w:rPr>
                <w:rFonts w:eastAsia="EC Square Sans Pro" w:cs="EC Square Sans Pro"/>
                <w:sz w:val="28"/>
                <w:szCs w:val="28"/>
              </w:rPr>
              <w:t>19</w:t>
            </w:r>
            <w:r>
              <w:t xml:space="preserve"> </w:t>
            </w:r>
            <w:r>
              <w:rPr>
                <w:rFonts w:eastAsia="EC Square Sans Pro" w:cs="EC Square Sans Pro"/>
                <w:sz w:val="28"/>
                <w:szCs w:val="28"/>
              </w:rPr>
              <w:t>out of 20</w:t>
            </w:r>
          </w:p>
          <w:p w14:paraId="415F7A83" w14:textId="77777777" w:rsidR="00D933B7" w:rsidRPr="00941487" w:rsidRDefault="00D933B7">
            <w:pPr>
              <w:spacing w:before="120" w:after="120"/>
            </w:pPr>
            <w:r>
              <w:rPr>
                <w:rFonts w:eastAsia="EC Square Sans Pro" w:cs="EC Square Sans Pro"/>
              </w:rPr>
              <w:t>tuna and tuna-like stocks targeted by the EU fleet in 2025 were fished at a sustainable level.</w:t>
            </w:r>
          </w:p>
        </w:tc>
        <w:tc>
          <w:tcPr>
            <w:tcW w:w="0" w:type="dxa"/>
            <w:tcBorders>
              <w:bottom w:val="single" w:sz="4" w:space="0" w:color="8C8C8C"/>
            </w:tcBorders>
          </w:tcPr>
          <w:p w14:paraId="06EBB9A7" w14:textId="77777777" w:rsidR="00D933B7" w:rsidRPr="00941487" w:rsidRDefault="00D933B7">
            <w:pPr>
              <w:spacing w:before="120" w:after="120"/>
              <w:cnfStyle w:val="000000000000" w:firstRow="0" w:lastRow="0" w:firstColumn="0" w:lastColumn="0" w:oddVBand="0" w:evenVBand="0" w:oddHBand="0" w:evenHBand="0" w:firstRowFirstColumn="0" w:firstRowLastColumn="0" w:lastRowFirstColumn="0" w:lastRowLastColumn="0"/>
            </w:pPr>
            <w:r>
              <w:rPr>
                <w:rFonts w:eastAsia="EC Square Sans Pro" w:cs="EC Square Sans Pro"/>
                <w:sz w:val="28"/>
                <w:szCs w:val="28"/>
              </w:rPr>
              <w:t>21</w:t>
            </w:r>
            <w:r>
              <w:rPr>
                <w:rFonts w:ascii="Calibri" w:eastAsia="EC Square Sans Pro" w:hAnsi="Calibri" w:cs="Calibri"/>
                <w:sz w:val="28"/>
                <w:szCs w:val="28"/>
              </w:rPr>
              <w:t> </w:t>
            </w:r>
            <w:r>
              <w:rPr>
                <w:rFonts w:eastAsia="EC Square Sans Pro" w:cs="EC Square Sans Pro"/>
                <w:sz w:val="28"/>
                <w:szCs w:val="28"/>
              </w:rPr>
              <w:t>500</w:t>
            </w:r>
          </w:p>
          <w:p w14:paraId="1C3DE8C7" w14:textId="77777777" w:rsidR="00D933B7" w:rsidRPr="00941487" w:rsidRDefault="00D933B7">
            <w:pPr>
              <w:spacing w:before="120" w:after="120"/>
              <w:cnfStyle w:val="000000000000" w:firstRow="0" w:lastRow="0" w:firstColumn="0" w:lastColumn="0" w:oddVBand="0" w:evenVBand="0" w:oddHBand="0" w:evenHBand="0" w:firstRowFirstColumn="0" w:firstRowLastColumn="0" w:lastRowFirstColumn="0" w:lastRowLastColumn="0"/>
            </w:pPr>
            <w:r>
              <w:rPr>
                <w:rFonts w:eastAsia="EC Square Sans Pro" w:cs="EC Square Sans Pro"/>
              </w:rPr>
              <w:t>jobs are created or maintained through sustainable fisheries partnership agreements (SFPAs) each year (6</w:t>
            </w:r>
            <w:r>
              <w:rPr>
                <w:rFonts w:ascii="Calibri" w:eastAsia="EC Square Sans Pro" w:hAnsi="Calibri" w:cs="Calibri"/>
              </w:rPr>
              <w:t> </w:t>
            </w:r>
            <w:r>
              <w:rPr>
                <w:rFonts w:eastAsia="EC Square Sans Pro" w:cs="EC Square Sans Pro"/>
              </w:rPr>
              <w:t>500 direct, 15</w:t>
            </w:r>
            <w:r>
              <w:rPr>
                <w:rFonts w:ascii="Calibri" w:eastAsia="EC Square Sans Pro" w:hAnsi="Calibri" w:cs="Calibri"/>
              </w:rPr>
              <w:t> </w:t>
            </w:r>
            <w:r>
              <w:rPr>
                <w:rFonts w:eastAsia="EC Square Sans Pro" w:cs="EC Square Sans Pro"/>
              </w:rPr>
              <w:t>000 indirect).</w:t>
            </w:r>
          </w:p>
        </w:tc>
        <w:tc>
          <w:tcPr>
            <w:cnfStyle w:val="000001000000" w:firstRow="0" w:lastRow="0" w:firstColumn="0" w:lastColumn="0" w:oddVBand="0" w:evenVBand="1" w:oddHBand="0" w:evenHBand="0" w:firstRowFirstColumn="0" w:firstRowLastColumn="0" w:lastRowFirstColumn="0" w:lastRowLastColumn="0"/>
            <w:tcW w:w="0" w:type="dxa"/>
          </w:tcPr>
          <w:p w14:paraId="0E17DB1C" w14:textId="77777777" w:rsidR="00D933B7" w:rsidRPr="00941487" w:rsidRDefault="00D933B7">
            <w:pPr>
              <w:spacing w:before="120" w:after="120"/>
            </w:pPr>
            <w:r>
              <w:rPr>
                <w:rFonts w:eastAsia="EC Square Sans Pro" w:cs="EC Square Sans Pro"/>
                <w:sz w:val="28"/>
                <w:szCs w:val="28"/>
              </w:rPr>
              <w:t>30%</w:t>
            </w:r>
          </w:p>
          <w:p w14:paraId="443D7938" w14:textId="77777777" w:rsidR="00D933B7" w:rsidRPr="00941487" w:rsidRDefault="00D933B7">
            <w:pPr>
              <w:spacing w:before="120" w:after="120"/>
              <w:rPr>
                <w:sz w:val="28"/>
                <w:szCs w:val="28"/>
              </w:rPr>
            </w:pPr>
            <w:r>
              <w:rPr>
                <w:rFonts w:eastAsia="EC Square Sans Pro" w:cs="EC Square Sans Pro"/>
              </w:rPr>
              <w:t>of estimated spending under SFPAs was used directly to support sustainable fisheries policies in non-EU countries.</w:t>
            </w:r>
          </w:p>
        </w:tc>
      </w:tr>
      <w:tr w:rsidR="00D933B7" w:rsidRPr="00941487" w14:paraId="28F5F291" w14:textId="77777777">
        <w:trPr>
          <w:trHeight w:val="2107"/>
          <w:jc w:val="left"/>
        </w:trPr>
        <w:tc>
          <w:tcPr>
            <w:tcW w:w="0" w:type="dxa"/>
          </w:tcPr>
          <w:p w14:paraId="55D4EC8A" w14:textId="77777777" w:rsidR="00D933B7" w:rsidRPr="00941487" w:rsidRDefault="00D933B7">
            <w:pPr>
              <w:rPr>
                <w:rFonts w:asciiTheme="minorHAnsi" w:eastAsiaTheme="minorEastAsia" w:hAnsiTheme="minorHAnsi"/>
                <w:sz w:val="28"/>
                <w:szCs w:val="28"/>
              </w:rPr>
            </w:pPr>
            <w:r>
              <w:rPr>
                <w:rFonts w:eastAsia="EC Square Sans Pro" w:cs="EC Square Sans Pro"/>
                <w:sz w:val="28"/>
                <w:szCs w:val="28"/>
              </w:rPr>
              <w:t>91</w:t>
            </w:r>
            <w:r>
              <w:rPr>
                <w:rFonts w:asciiTheme="minorHAnsi" w:eastAsiaTheme="minorEastAsia" w:hAnsiTheme="minorHAnsi"/>
                <w:sz w:val="28"/>
                <w:szCs w:val="28"/>
              </w:rPr>
              <w:t xml:space="preserve">% </w:t>
            </w:r>
          </w:p>
          <w:p w14:paraId="64834F36" w14:textId="77777777" w:rsidR="00D933B7" w:rsidRPr="00941487" w:rsidRDefault="00D933B7">
            <w:pPr>
              <w:spacing w:before="120" w:after="120"/>
              <w:rPr>
                <w:rStyle w:val="eop"/>
                <w:rFonts w:asciiTheme="minorHAnsi" w:eastAsiaTheme="minorEastAsia" w:hAnsiTheme="minorHAnsi"/>
                <w:sz w:val="24"/>
                <w:szCs w:val="24"/>
                <w:lang w:eastAsia="en-IE"/>
              </w:rPr>
            </w:pPr>
            <w:r>
              <w:rPr>
                <w:rFonts w:eastAsia="EC Square Sans Pro" w:cs="EC Square Sans Pro"/>
              </w:rPr>
              <w:t>of stocks are not experiencing overfishing.</w:t>
            </w:r>
          </w:p>
        </w:tc>
        <w:tc>
          <w:tcPr>
            <w:cnfStyle w:val="000001000000" w:firstRow="0" w:lastRow="0" w:firstColumn="0" w:lastColumn="0" w:oddVBand="0" w:evenVBand="1" w:oddHBand="0" w:evenHBand="0" w:firstRowFirstColumn="0" w:firstRowLastColumn="0" w:lastRowFirstColumn="0" w:lastRowLastColumn="0"/>
            <w:tcW w:w="0" w:type="dxa"/>
          </w:tcPr>
          <w:p w14:paraId="1C82A5BC" w14:textId="77777777" w:rsidR="00D933B7" w:rsidRPr="00941487" w:rsidRDefault="00D933B7">
            <w:pPr>
              <w:rPr>
                <w:sz w:val="28"/>
                <w:szCs w:val="28"/>
              </w:rPr>
            </w:pPr>
            <w:r>
              <w:rPr>
                <w:sz w:val="28"/>
                <w:szCs w:val="28"/>
              </w:rPr>
              <w:t xml:space="preserve">87% </w:t>
            </w:r>
          </w:p>
          <w:p w14:paraId="5B1CCBFA" w14:textId="77777777" w:rsidR="00D933B7" w:rsidRPr="00941487" w:rsidRDefault="00D933B7">
            <w:pPr>
              <w:spacing w:before="120" w:after="120"/>
              <w:rPr>
                <w:rStyle w:val="eop"/>
                <w:rFonts w:asciiTheme="minorHAnsi" w:eastAsiaTheme="minorEastAsia" w:hAnsiTheme="minorHAnsi"/>
                <w:sz w:val="24"/>
                <w:szCs w:val="24"/>
                <w:lang w:eastAsia="en-IE"/>
              </w:rPr>
            </w:pPr>
            <w:r>
              <w:rPr>
                <w:rFonts w:eastAsia="EC Square Sans Pro" w:cs="EC Square Sans Pro"/>
              </w:rPr>
              <w:t>of the total commercial tuna catch comes from stocks at healthy levels of abundance.</w:t>
            </w:r>
          </w:p>
        </w:tc>
        <w:tc>
          <w:tcPr>
            <w:tcW w:w="0" w:type="dxa"/>
            <w:tcBorders>
              <w:bottom w:val="single" w:sz="4" w:space="0" w:color="8C8C8C"/>
            </w:tcBorders>
          </w:tcPr>
          <w:p w14:paraId="7ACA15E0" w14:textId="77777777" w:rsidR="00D933B7" w:rsidRPr="00941487" w:rsidRDefault="00D933B7">
            <w:pPr>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p>
        </w:tc>
        <w:tc>
          <w:tcPr>
            <w:cnfStyle w:val="000001000000" w:firstRow="0" w:lastRow="0" w:firstColumn="0" w:lastColumn="0" w:oddVBand="0" w:evenVBand="1" w:oddHBand="0" w:evenHBand="0" w:firstRowFirstColumn="0" w:firstRowLastColumn="0" w:lastRowFirstColumn="0" w:lastRowLastColumn="0"/>
            <w:tcW w:w="0" w:type="dxa"/>
          </w:tcPr>
          <w:p w14:paraId="35B62D55" w14:textId="77777777" w:rsidR="00D933B7" w:rsidRPr="00941487" w:rsidRDefault="00D933B7">
            <w:pPr>
              <w:rPr>
                <w:rFonts w:eastAsia="EC Square Sans Pro" w:cs="EC Square Sans Pro"/>
                <w:sz w:val="28"/>
                <w:szCs w:val="28"/>
              </w:rPr>
            </w:pPr>
          </w:p>
        </w:tc>
      </w:tr>
    </w:tbl>
    <w:p w14:paraId="7E677299" w14:textId="77777777" w:rsidR="00D933B7" w:rsidRPr="0094148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61A45430" w14:textId="77777777" w:rsidR="00D933B7" w:rsidRPr="0094148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783E91F9" w14:textId="77777777" w:rsidR="00D933B7" w:rsidRPr="00941487"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941487" w14:paraId="666DDE0C"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1372E3D0" w14:textId="77777777" w:rsidR="00D933B7" w:rsidRPr="00941487"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399A5AD6"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19B8706"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697F5BA"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EBAC6D9"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E6B4A6D"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512F80A"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3C25334"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0FEB4E1"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941487" w14:paraId="46BD549C" w14:textId="77777777">
        <w:trPr>
          <w:trHeight w:val="300"/>
        </w:trPr>
        <w:tc>
          <w:tcPr>
            <w:tcW w:w="2085" w:type="dxa"/>
            <w:tcBorders>
              <w:top w:val="single" w:sz="6" w:space="0" w:color="8C8C8C"/>
              <w:left w:val="nil"/>
              <w:bottom w:val="single" w:sz="6" w:space="0" w:color="8C8C8C"/>
              <w:right w:val="nil"/>
            </w:tcBorders>
            <w:vAlign w:val="center"/>
            <w:hideMark/>
          </w:tcPr>
          <w:p w14:paraId="1FEC690C" w14:textId="77777777" w:rsidR="00D933B7" w:rsidRPr="00941487"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4B86C069" w14:textId="77777777" w:rsidR="00D933B7" w:rsidRPr="00941487" w:rsidRDefault="00D933B7">
            <w:pPr>
              <w:spacing w:after="0" w:line="240" w:lineRule="auto"/>
              <w:jc w:val="right"/>
              <w:textAlignment w:val="baseline"/>
              <w:rPr>
                <w:rFonts w:ascii="Times New Roman" w:hAnsi="Times New Roman"/>
                <w:lang w:eastAsia="en-IE"/>
              </w:rPr>
            </w:pPr>
            <w:r>
              <w:t xml:space="preserve"> 151.6</w:t>
            </w:r>
          </w:p>
        </w:tc>
        <w:tc>
          <w:tcPr>
            <w:tcW w:w="930" w:type="dxa"/>
            <w:tcBorders>
              <w:top w:val="single" w:sz="6" w:space="0" w:color="8C8C8C"/>
              <w:left w:val="nil"/>
              <w:bottom w:val="single" w:sz="6" w:space="0" w:color="8C8C8C"/>
              <w:right w:val="nil"/>
            </w:tcBorders>
            <w:hideMark/>
          </w:tcPr>
          <w:p w14:paraId="0B9047D3" w14:textId="77777777" w:rsidR="00D933B7" w:rsidRPr="00941487" w:rsidRDefault="00D933B7">
            <w:pPr>
              <w:spacing w:after="0" w:line="240" w:lineRule="auto"/>
              <w:jc w:val="right"/>
              <w:textAlignment w:val="baseline"/>
              <w:rPr>
                <w:rFonts w:ascii="Times New Roman" w:hAnsi="Times New Roman"/>
                <w:lang w:eastAsia="en-IE"/>
              </w:rPr>
            </w:pPr>
            <w:r>
              <w:t xml:space="preserve"> 159.3</w:t>
            </w:r>
          </w:p>
        </w:tc>
        <w:tc>
          <w:tcPr>
            <w:tcW w:w="930" w:type="dxa"/>
            <w:tcBorders>
              <w:top w:val="single" w:sz="6" w:space="0" w:color="8C8C8C"/>
              <w:left w:val="nil"/>
              <w:bottom w:val="single" w:sz="6" w:space="0" w:color="8C8C8C"/>
              <w:right w:val="nil"/>
            </w:tcBorders>
            <w:hideMark/>
          </w:tcPr>
          <w:p w14:paraId="39202EA9" w14:textId="77777777" w:rsidR="00D933B7" w:rsidRPr="00941487" w:rsidRDefault="00D933B7">
            <w:pPr>
              <w:spacing w:after="0" w:line="240" w:lineRule="auto"/>
              <w:jc w:val="right"/>
              <w:textAlignment w:val="baseline"/>
              <w:rPr>
                <w:rFonts w:ascii="Times New Roman" w:hAnsi="Times New Roman"/>
                <w:lang w:eastAsia="en-IE"/>
              </w:rPr>
            </w:pPr>
            <w:r>
              <w:t xml:space="preserve"> 116.8</w:t>
            </w:r>
          </w:p>
        </w:tc>
        <w:tc>
          <w:tcPr>
            <w:tcW w:w="930" w:type="dxa"/>
            <w:tcBorders>
              <w:top w:val="single" w:sz="6" w:space="0" w:color="8C8C8C"/>
              <w:left w:val="nil"/>
              <w:bottom w:val="single" w:sz="6" w:space="0" w:color="8C8C8C"/>
              <w:right w:val="nil"/>
            </w:tcBorders>
            <w:hideMark/>
          </w:tcPr>
          <w:p w14:paraId="22AAEE66" w14:textId="77777777" w:rsidR="00D933B7" w:rsidRPr="00941487" w:rsidRDefault="00D933B7">
            <w:pPr>
              <w:spacing w:after="0" w:line="240" w:lineRule="auto"/>
              <w:jc w:val="right"/>
              <w:textAlignment w:val="baseline"/>
              <w:rPr>
                <w:rFonts w:ascii="Times New Roman" w:hAnsi="Times New Roman"/>
                <w:lang w:eastAsia="en-IE"/>
              </w:rPr>
            </w:pPr>
            <w:r>
              <w:t xml:space="preserve"> 129.9</w:t>
            </w:r>
          </w:p>
        </w:tc>
        <w:tc>
          <w:tcPr>
            <w:tcW w:w="930" w:type="dxa"/>
            <w:tcBorders>
              <w:top w:val="single" w:sz="6" w:space="0" w:color="8C8C8C"/>
              <w:left w:val="nil"/>
              <w:bottom w:val="single" w:sz="6" w:space="0" w:color="8C8C8C"/>
              <w:right w:val="nil"/>
            </w:tcBorders>
            <w:hideMark/>
          </w:tcPr>
          <w:p w14:paraId="12889334" w14:textId="77777777" w:rsidR="00D933B7" w:rsidRPr="00941487" w:rsidRDefault="00D933B7">
            <w:pPr>
              <w:spacing w:after="0" w:line="240" w:lineRule="auto"/>
              <w:jc w:val="right"/>
              <w:textAlignment w:val="baseline"/>
              <w:rPr>
                <w:rFonts w:ascii="Times New Roman" w:hAnsi="Times New Roman"/>
                <w:lang w:eastAsia="en-IE"/>
              </w:rPr>
            </w:pPr>
            <w:r>
              <w:t xml:space="preserve"> 117.1</w:t>
            </w:r>
          </w:p>
        </w:tc>
        <w:tc>
          <w:tcPr>
            <w:tcW w:w="930" w:type="dxa"/>
            <w:tcBorders>
              <w:top w:val="single" w:sz="6" w:space="0" w:color="8C8C8C"/>
              <w:left w:val="nil"/>
              <w:bottom w:val="single" w:sz="6" w:space="0" w:color="8C8C8C"/>
              <w:right w:val="nil"/>
            </w:tcBorders>
            <w:hideMark/>
          </w:tcPr>
          <w:p w14:paraId="1C83E4B2" w14:textId="77777777" w:rsidR="00D933B7" w:rsidRPr="00941487" w:rsidRDefault="00D933B7">
            <w:pPr>
              <w:spacing w:after="0" w:line="240" w:lineRule="auto"/>
              <w:jc w:val="right"/>
              <w:textAlignment w:val="baseline"/>
              <w:rPr>
                <w:rFonts w:ascii="Times New Roman" w:hAnsi="Times New Roman"/>
                <w:lang w:eastAsia="en-IE"/>
              </w:rPr>
            </w:pPr>
            <w:r>
              <w:t xml:space="preserve"> 160.5</w:t>
            </w:r>
          </w:p>
        </w:tc>
        <w:tc>
          <w:tcPr>
            <w:tcW w:w="930" w:type="dxa"/>
            <w:tcBorders>
              <w:top w:val="single" w:sz="6" w:space="0" w:color="8C8C8C"/>
              <w:left w:val="nil"/>
              <w:bottom w:val="single" w:sz="6" w:space="0" w:color="8C8C8C"/>
              <w:right w:val="nil"/>
            </w:tcBorders>
            <w:hideMark/>
          </w:tcPr>
          <w:p w14:paraId="0AE939FD" w14:textId="77777777" w:rsidR="00D933B7" w:rsidRPr="00941487" w:rsidRDefault="00D933B7">
            <w:pPr>
              <w:spacing w:after="0" w:line="240" w:lineRule="auto"/>
              <w:jc w:val="right"/>
              <w:textAlignment w:val="baseline"/>
              <w:rPr>
                <w:rFonts w:ascii="Times New Roman" w:hAnsi="Times New Roman"/>
                <w:lang w:eastAsia="en-IE"/>
              </w:rPr>
            </w:pPr>
            <w:r>
              <w:t xml:space="preserve"> 175.6</w:t>
            </w:r>
          </w:p>
        </w:tc>
        <w:tc>
          <w:tcPr>
            <w:tcW w:w="930" w:type="dxa"/>
            <w:tcBorders>
              <w:top w:val="single" w:sz="6" w:space="0" w:color="8C8C8C"/>
              <w:left w:val="nil"/>
              <w:bottom w:val="single" w:sz="6" w:space="0" w:color="8C8C8C"/>
              <w:right w:val="nil"/>
            </w:tcBorders>
            <w:hideMark/>
          </w:tcPr>
          <w:p w14:paraId="306250AA" w14:textId="77777777" w:rsidR="00D933B7" w:rsidRPr="00941487" w:rsidRDefault="00D933B7">
            <w:pPr>
              <w:spacing w:after="0" w:line="240" w:lineRule="auto"/>
              <w:jc w:val="right"/>
              <w:textAlignment w:val="baseline"/>
              <w:rPr>
                <w:rFonts w:ascii="Times New Roman" w:hAnsi="Times New Roman"/>
                <w:lang w:eastAsia="en-IE"/>
              </w:rPr>
            </w:pPr>
            <w:r>
              <w:t>1 010.8</w:t>
            </w:r>
          </w:p>
        </w:tc>
      </w:tr>
      <w:tr w:rsidR="00D933B7" w:rsidRPr="00941487" w14:paraId="066A3F33"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6863D01E" w14:textId="77777777" w:rsidR="00D933B7" w:rsidRPr="00941487"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5833FADE"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D2C0D09"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DFCEBCE"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AEF405C"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784F371"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27C3727"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25CABCF"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837F978"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r>
      <w:tr w:rsidR="00D933B7" w:rsidRPr="00941487" w14:paraId="6BDE88C0" w14:textId="77777777">
        <w:trPr>
          <w:trHeight w:val="300"/>
        </w:trPr>
        <w:tc>
          <w:tcPr>
            <w:tcW w:w="2085" w:type="dxa"/>
            <w:tcBorders>
              <w:top w:val="single" w:sz="6" w:space="0" w:color="8C8C8C"/>
              <w:left w:val="nil"/>
              <w:bottom w:val="single" w:sz="6" w:space="0" w:color="8C8C8C"/>
              <w:right w:val="nil"/>
            </w:tcBorders>
            <w:vAlign w:val="center"/>
            <w:hideMark/>
          </w:tcPr>
          <w:p w14:paraId="35072965" w14:textId="77777777" w:rsidR="00D933B7" w:rsidRPr="00941487"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6ECBE56D"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F2D695B"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C2F8B1F"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6F8ED8B"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6BDB9B4"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789D774"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E1B454C"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73E4B61"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r>
      <w:tr w:rsidR="00D933B7" w:rsidRPr="00941487" w14:paraId="34E13CF7"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533116A6" w14:textId="77777777" w:rsidR="00D933B7" w:rsidRPr="00941487"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1D3EC389"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BE02176"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070524F"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0125B24"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B3F67FE"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A85550B"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81C2B56"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BB75FC1"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r>
      <w:tr w:rsidR="00D933B7" w:rsidRPr="00941487" w14:paraId="22123216" w14:textId="77777777">
        <w:trPr>
          <w:trHeight w:val="300"/>
        </w:trPr>
        <w:tc>
          <w:tcPr>
            <w:tcW w:w="2085" w:type="dxa"/>
            <w:tcBorders>
              <w:top w:val="single" w:sz="6" w:space="0" w:color="8C8C8C"/>
              <w:left w:val="nil"/>
              <w:bottom w:val="single" w:sz="6" w:space="0" w:color="8C8C8C"/>
              <w:right w:val="nil"/>
            </w:tcBorders>
            <w:vAlign w:val="center"/>
            <w:hideMark/>
          </w:tcPr>
          <w:p w14:paraId="3FEC9F01" w14:textId="77777777" w:rsidR="00D933B7" w:rsidRPr="00941487"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39CC9F1" w14:textId="77777777" w:rsidR="00D933B7" w:rsidRPr="008C1235" w:rsidRDefault="00D933B7">
            <w:pPr>
              <w:spacing w:after="0" w:line="240" w:lineRule="auto"/>
              <w:jc w:val="right"/>
              <w:textAlignment w:val="baseline"/>
              <w:rPr>
                <w:rFonts w:ascii="Times New Roman" w:hAnsi="Times New Roman"/>
                <w:b/>
                <w:bCs/>
                <w:lang w:eastAsia="en-IE"/>
              </w:rPr>
            </w:pPr>
            <w:r>
              <w:rPr>
                <w:b/>
                <w:bCs/>
              </w:rPr>
              <w:t xml:space="preserve"> 151.6</w:t>
            </w:r>
          </w:p>
        </w:tc>
        <w:tc>
          <w:tcPr>
            <w:tcW w:w="930" w:type="dxa"/>
            <w:tcBorders>
              <w:top w:val="single" w:sz="6" w:space="0" w:color="8C8C8C"/>
              <w:left w:val="nil"/>
              <w:bottom w:val="single" w:sz="6" w:space="0" w:color="8C8C8C"/>
              <w:right w:val="nil"/>
            </w:tcBorders>
            <w:hideMark/>
          </w:tcPr>
          <w:p w14:paraId="60FC27EC" w14:textId="77777777" w:rsidR="00D933B7" w:rsidRPr="008C1235" w:rsidRDefault="00D933B7">
            <w:pPr>
              <w:spacing w:after="0" w:line="240" w:lineRule="auto"/>
              <w:jc w:val="right"/>
              <w:textAlignment w:val="baseline"/>
              <w:rPr>
                <w:rFonts w:ascii="Times New Roman" w:hAnsi="Times New Roman"/>
                <w:b/>
                <w:bCs/>
                <w:lang w:eastAsia="en-IE"/>
              </w:rPr>
            </w:pPr>
            <w:r>
              <w:rPr>
                <w:b/>
                <w:bCs/>
              </w:rPr>
              <w:t xml:space="preserve"> 159.3</w:t>
            </w:r>
          </w:p>
        </w:tc>
        <w:tc>
          <w:tcPr>
            <w:tcW w:w="930" w:type="dxa"/>
            <w:tcBorders>
              <w:top w:val="single" w:sz="6" w:space="0" w:color="8C8C8C"/>
              <w:left w:val="nil"/>
              <w:bottom w:val="single" w:sz="6" w:space="0" w:color="8C8C8C"/>
              <w:right w:val="nil"/>
            </w:tcBorders>
            <w:hideMark/>
          </w:tcPr>
          <w:p w14:paraId="44946EDD" w14:textId="77777777" w:rsidR="00D933B7" w:rsidRPr="008C1235" w:rsidRDefault="00D933B7">
            <w:pPr>
              <w:spacing w:after="0" w:line="240" w:lineRule="auto"/>
              <w:jc w:val="right"/>
              <w:textAlignment w:val="baseline"/>
              <w:rPr>
                <w:rFonts w:ascii="Times New Roman" w:hAnsi="Times New Roman"/>
                <w:b/>
                <w:bCs/>
                <w:lang w:eastAsia="en-IE"/>
              </w:rPr>
            </w:pPr>
            <w:r>
              <w:rPr>
                <w:b/>
                <w:bCs/>
              </w:rPr>
              <w:t xml:space="preserve"> 116.8</w:t>
            </w:r>
          </w:p>
        </w:tc>
        <w:tc>
          <w:tcPr>
            <w:tcW w:w="930" w:type="dxa"/>
            <w:tcBorders>
              <w:top w:val="single" w:sz="6" w:space="0" w:color="8C8C8C"/>
              <w:left w:val="nil"/>
              <w:bottom w:val="single" w:sz="6" w:space="0" w:color="8C8C8C"/>
              <w:right w:val="nil"/>
            </w:tcBorders>
            <w:hideMark/>
          </w:tcPr>
          <w:p w14:paraId="0D6DDDDE" w14:textId="77777777" w:rsidR="00D933B7" w:rsidRPr="008C1235" w:rsidRDefault="00D933B7">
            <w:pPr>
              <w:spacing w:after="0" w:line="240" w:lineRule="auto"/>
              <w:jc w:val="right"/>
              <w:textAlignment w:val="baseline"/>
              <w:rPr>
                <w:rFonts w:ascii="Times New Roman" w:hAnsi="Times New Roman"/>
                <w:b/>
                <w:bCs/>
                <w:lang w:eastAsia="en-IE"/>
              </w:rPr>
            </w:pPr>
            <w:r>
              <w:rPr>
                <w:b/>
                <w:bCs/>
              </w:rPr>
              <w:t xml:space="preserve"> 129.9</w:t>
            </w:r>
          </w:p>
        </w:tc>
        <w:tc>
          <w:tcPr>
            <w:tcW w:w="930" w:type="dxa"/>
            <w:tcBorders>
              <w:top w:val="single" w:sz="6" w:space="0" w:color="8C8C8C"/>
              <w:left w:val="nil"/>
              <w:bottom w:val="single" w:sz="6" w:space="0" w:color="8C8C8C"/>
              <w:right w:val="nil"/>
            </w:tcBorders>
            <w:hideMark/>
          </w:tcPr>
          <w:p w14:paraId="4AE54F5C" w14:textId="77777777" w:rsidR="00D933B7" w:rsidRPr="008C1235" w:rsidRDefault="00D933B7">
            <w:pPr>
              <w:spacing w:after="0" w:line="240" w:lineRule="auto"/>
              <w:jc w:val="right"/>
              <w:textAlignment w:val="baseline"/>
              <w:rPr>
                <w:rFonts w:ascii="Times New Roman" w:hAnsi="Times New Roman"/>
                <w:b/>
                <w:bCs/>
                <w:lang w:eastAsia="en-IE"/>
              </w:rPr>
            </w:pPr>
            <w:r>
              <w:rPr>
                <w:b/>
                <w:bCs/>
              </w:rPr>
              <w:t xml:space="preserve"> 117.1</w:t>
            </w:r>
          </w:p>
        </w:tc>
        <w:tc>
          <w:tcPr>
            <w:tcW w:w="930" w:type="dxa"/>
            <w:tcBorders>
              <w:top w:val="single" w:sz="6" w:space="0" w:color="8C8C8C"/>
              <w:left w:val="nil"/>
              <w:bottom w:val="single" w:sz="6" w:space="0" w:color="8C8C8C"/>
              <w:right w:val="nil"/>
            </w:tcBorders>
            <w:hideMark/>
          </w:tcPr>
          <w:p w14:paraId="5A2261B9" w14:textId="77777777" w:rsidR="00D933B7" w:rsidRPr="008C1235" w:rsidRDefault="00D933B7">
            <w:pPr>
              <w:spacing w:after="0" w:line="240" w:lineRule="auto"/>
              <w:jc w:val="right"/>
              <w:textAlignment w:val="baseline"/>
              <w:rPr>
                <w:rFonts w:ascii="Times New Roman" w:hAnsi="Times New Roman"/>
                <w:b/>
                <w:bCs/>
                <w:lang w:eastAsia="en-IE"/>
              </w:rPr>
            </w:pPr>
            <w:r>
              <w:rPr>
                <w:b/>
                <w:bCs/>
              </w:rPr>
              <w:t xml:space="preserve"> 160.5</w:t>
            </w:r>
          </w:p>
        </w:tc>
        <w:tc>
          <w:tcPr>
            <w:tcW w:w="930" w:type="dxa"/>
            <w:tcBorders>
              <w:top w:val="single" w:sz="6" w:space="0" w:color="8C8C8C"/>
              <w:left w:val="nil"/>
              <w:bottom w:val="single" w:sz="6" w:space="0" w:color="8C8C8C"/>
              <w:right w:val="nil"/>
            </w:tcBorders>
            <w:hideMark/>
          </w:tcPr>
          <w:p w14:paraId="740BE639" w14:textId="77777777" w:rsidR="00D933B7" w:rsidRPr="008C1235" w:rsidRDefault="00D933B7">
            <w:pPr>
              <w:spacing w:after="0" w:line="240" w:lineRule="auto"/>
              <w:jc w:val="right"/>
              <w:textAlignment w:val="baseline"/>
              <w:rPr>
                <w:rFonts w:ascii="Times New Roman" w:hAnsi="Times New Roman"/>
                <w:b/>
                <w:bCs/>
                <w:lang w:eastAsia="en-IE"/>
              </w:rPr>
            </w:pPr>
            <w:r>
              <w:rPr>
                <w:b/>
                <w:bCs/>
              </w:rPr>
              <w:t xml:space="preserve"> 175.6</w:t>
            </w:r>
          </w:p>
        </w:tc>
        <w:tc>
          <w:tcPr>
            <w:tcW w:w="930" w:type="dxa"/>
            <w:tcBorders>
              <w:top w:val="single" w:sz="6" w:space="0" w:color="8C8C8C"/>
              <w:left w:val="nil"/>
              <w:bottom w:val="single" w:sz="6" w:space="0" w:color="8C8C8C"/>
              <w:right w:val="nil"/>
            </w:tcBorders>
            <w:hideMark/>
          </w:tcPr>
          <w:p w14:paraId="078C07C1" w14:textId="77777777" w:rsidR="00D933B7" w:rsidRPr="008C1235" w:rsidRDefault="00D933B7">
            <w:pPr>
              <w:spacing w:after="0" w:line="240" w:lineRule="auto"/>
              <w:jc w:val="right"/>
              <w:textAlignment w:val="baseline"/>
              <w:rPr>
                <w:rFonts w:ascii="Times New Roman" w:hAnsi="Times New Roman"/>
                <w:b/>
                <w:bCs/>
                <w:lang w:eastAsia="en-IE"/>
              </w:rPr>
            </w:pPr>
            <w:r>
              <w:rPr>
                <w:b/>
                <w:bCs/>
              </w:rPr>
              <w:t>1 010.8</w:t>
            </w:r>
          </w:p>
        </w:tc>
      </w:tr>
    </w:tbl>
    <w:p w14:paraId="2F182799" w14:textId="77777777" w:rsidR="00D933B7" w:rsidRPr="0094148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CB3D580" w14:textId="77777777" w:rsidR="00D933B7" w:rsidRPr="00941487" w:rsidRDefault="00D933B7" w:rsidP="00D933B7">
      <w:pPr>
        <w:spacing w:after="0" w:line="240" w:lineRule="auto"/>
        <w:textAlignment w:val="baseline"/>
        <w:rPr>
          <w:rFonts w:cs="Segoe UI"/>
          <w:sz w:val="18"/>
          <w:szCs w:val="18"/>
          <w:lang w:eastAsia="en-IE"/>
        </w:rPr>
      </w:pPr>
    </w:p>
    <w:p w14:paraId="2A125CD4" w14:textId="77777777" w:rsidR="00D933B7" w:rsidRPr="00941487" w:rsidRDefault="00D933B7" w:rsidP="00D933B7">
      <w:pPr>
        <w:spacing w:after="0" w:line="240" w:lineRule="auto"/>
        <w:textAlignment w:val="baseline"/>
        <w:rPr>
          <w:rFonts w:cs="Segoe UI"/>
          <w:sz w:val="18"/>
          <w:szCs w:val="18"/>
          <w:lang w:eastAsia="en-IE"/>
        </w:rPr>
      </w:pPr>
    </w:p>
    <w:p w14:paraId="1D7FF5E1" w14:textId="77777777" w:rsidR="00D933B7" w:rsidRPr="00941487" w:rsidRDefault="00D933B7" w:rsidP="00D933B7">
      <w:pPr>
        <w:spacing w:after="0" w:line="240" w:lineRule="auto"/>
        <w:textAlignment w:val="baseline"/>
        <w:rPr>
          <w:rFonts w:cs="Segoe UI"/>
          <w:sz w:val="18"/>
          <w:szCs w:val="18"/>
          <w:lang w:eastAsia="en-IE"/>
        </w:rPr>
      </w:pPr>
    </w:p>
    <w:p w14:paraId="51086971" w14:textId="77777777" w:rsidR="00D933B7" w:rsidRPr="00941487" w:rsidRDefault="00D933B7" w:rsidP="00D933B7">
      <w:pPr>
        <w:spacing w:after="0" w:line="240" w:lineRule="auto"/>
        <w:textAlignment w:val="baseline"/>
        <w:rPr>
          <w:rFonts w:cs="Segoe UI"/>
          <w:sz w:val="18"/>
          <w:szCs w:val="18"/>
          <w:lang w:eastAsia="en-IE"/>
        </w:rPr>
      </w:pPr>
    </w:p>
    <w:p w14:paraId="4AC1F070" w14:textId="77777777" w:rsidR="00D933B7" w:rsidRPr="00941487"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941487" w14:paraId="302583E7"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D31D11B" w14:textId="77777777" w:rsidR="00D933B7" w:rsidRPr="00941487"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4B2FB92C"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00DFA7F4"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1F3ADC63" w14:textId="77777777" w:rsidR="00D933B7" w:rsidRPr="00941487"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941487" w14:paraId="04A1AEA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A421444" w14:textId="77777777" w:rsidR="00D933B7" w:rsidRPr="00941487"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41040A5" w14:textId="77777777" w:rsidR="00D933B7" w:rsidRPr="00941487" w:rsidRDefault="00D933B7">
            <w:pPr>
              <w:spacing w:after="0" w:line="240" w:lineRule="auto"/>
              <w:jc w:val="right"/>
              <w:textAlignment w:val="baseline"/>
              <w:rPr>
                <w:rFonts w:ascii="Times New Roman" w:hAnsi="Times New Roman"/>
                <w:lang w:eastAsia="en-IE"/>
              </w:rPr>
            </w:pPr>
            <w:r>
              <w:t xml:space="preserve"> 674.6</w:t>
            </w:r>
          </w:p>
        </w:tc>
        <w:tc>
          <w:tcPr>
            <w:tcW w:w="2400" w:type="dxa"/>
            <w:tcBorders>
              <w:top w:val="single" w:sz="6" w:space="0" w:color="8C8C8C"/>
              <w:left w:val="nil"/>
              <w:bottom w:val="single" w:sz="6" w:space="0" w:color="8C8C8C"/>
              <w:right w:val="nil"/>
            </w:tcBorders>
            <w:shd w:val="clear" w:color="auto" w:fill="FFFFFF"/>
            <w:hideMark/>
          </w:tcPr>
          <w:p w14:paraId="3E8CC429" w14:textId="77777777" w:rsidR="00D933B7" w:rsidRPr="00941487" w:rsidRDefault="00D933B7">
            <w:pPr>
              <w:spacing w:after="0" w:line="240" w:lineRule="auto"/>
              <w:jc w:val="right"/>
              <w:textAlignment w:val="baseline"/>
              <w:rPr>
                <w:rFonts w:ascii="Times New Roman" w:hAnsi="Times New Roman"/>
                <w:lang w:eastAsia="en-IE"/>
              </w:rPr>
            </w:pPr>
            <w:r>
              <w:t>1 010.8</w:t>
            </w:r>
          </w:p>
        </w:tc>
        <w:tc>
          <w:tcPr>
            <w:tcW w:w="2400" w:type="dxa"/>
            <w:tcBorders>
              <w:top w:val="single" w:sz="6" w:space="0" w:color="8C8C8C"/>
              <w:left w:val="nil"/>
              <w:bottom w:val="single" w:sz="6" w:space="0" w:color="8C8C8C"/>
              <w:right w:val="nil"/>
            </w:tcBorders>
            <w:shd w:val="clear" w:color="auto" w:fill="FFFFFF"/>
            <w:hideMark/>
          </w:tcPr>
          <w:p w14:paraId="394E1C55" w14:textId="77777777" w:rsidR="00D933B7" w:rsidRPr="00941487" w:rsidRDefault="00D933B7">
            <w:pPr>
              <w:spacing w:after="0" w:line="240" w:lineRule="auto"/>
              <w:jc w:val="right"/>
              <w:textAlignment w:val="baseline"/>
              <w:rPr>
                <w:rFonts w:ascii="Times New Roman" w:hAnsi="Times New Roman"/>
                <w:lang w:eastAsia="en-IE"/>
              </w:rPr>
            </w:pPr>
            <w:r>
              <w:t>66.7%</w:t>
            </w:r>
          </w:p>
        </w:tc>
      </w:tr>
      <w:tr w:rsidR="00D933B7" w:rsidRPr="00941487" w14:paraId="381E4E7F"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9B5812D" w14:textId="77777777" w:rsidR="00D933B7" w:rsidRPr="00941487"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53296CA5" w14:textId="77777777" w:rsidR="00D933B7" w:rsidRPr="00941487" w:rsidRDefault="00D933B7">
            <w:pPr>
              <w:spacing w:after="0" w:line="240" w:lineRule="auto"/>
              <w:jc w:val="right"/>
              <w:textAlignment w:val="baseline"/>
              <w:rPr>
                <w:rFonts w:ascii="Times New Roman" w:hAnsi="Times New Roman"/>
                <w:lang w:eastAsia="en-IE"/>
              </w:rPr>
            </w:pPr>
            <w:r>
              <w:t xml:space="preserve"> 650.3</w:t>
            </w:r>
          </w:p>
        </w:tc>
        <w:tc>
          <w:tcPr>
            <w:tcW w:w="2400" w:type="dxa"/>
            <w:tcBorders>
              <w:top w:val="single" w:sz="6" w:space="0" w:color="8C8C8C"/>
              <w:left w:val="nil"/>
              <w:bottom w:val="single" w:sz="6" w:space="0" w:color="8C8C8C"/>
              <w:right w:val="nil"/>
            </w:tcBorders>
            <w:shd w:val="clear" w:color="auto" w:fill="FFFFFF"/>
            <w:hideMark/>
          </w:tcPr>
          <w:p w14:paraId="7739D2D9" w14:textId="77777777" w:rsidR="00D933B7" w:rsidRPr="00941487"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005AD808" w14:textId="77777777" w:rsidR="00D933B7" w:rsidRPr="00941487" w:rsidRDefault="00D933B7">
            <w:pPr>
              <w:spacing w:after="0" w:line="240" w:lineRule="auto"/>
              <w:jc w:val="right"/>
              <w:textAlignment w:val="baseline"/>
              <w:rPr>
                <w:rFonts w:ascii="Times New Roman" w:hAnsi="Times New Roman"/>
                <w:lang w:eastAsia="en-IE"/>
              </w:rPr>
            </w:pPr>
            <w:r>
              <w:t>64.3%</w:t>
            </w:r>
          </w:p>
        </w:tc>
      </w:tr>
    </w:tbl>
    <w:p w14:paraId="7DB642B0" w14:textId="77777777" w:rsidR="00D933B7" w:rsidRPr="00941487" w:rsidRDefault="00D933B7" w:rsidP="00D933B7">
      <w:pPr>
        <w:spacing w:after="0" w:line="240" w:lineRule="auto"/>
        <w:textAlignment w:val="baseline"/>
        <w:rPr>
          <w:rFonts w:ascii="Segoe UI" w:hAnsi="Segoe UI" w:cs="Segoe UI"/>
          <w:sz w:val="18"/>
          <w:szCs w:val="18"/>
          <w:lang w:eastAsia="en-IE"/>
        </w:rPr>
      </w:pPr>
    </w:p>
    <w:p w14:paraId="54295F62" w14:textId="77777777" w:rsidR="00D933B7" w:rsidRPr="00941487" w:rsidRDefault="00D933B7" w:rsidP="00D933B7">
      <w:pPr>
        <w:spacing w:after="0" w:line="240" w:lineRule="auto"/>
        <w:textAlignment w:val="baseline"/>
        <w:rPr>
          <w:rFonts w:ascii="Segoe UI" w:hAnsi="Segoe UI" w:cs="Segoe UI"/>
          <w:sz w:val="18"/>
          <w:szCs w:val="18"/>
          <w:lang w:eastAsia="en-IE"/>
        </w:rPr>
      </w:pPr>
    </w:p>
    <w:p w14:paraId="523D1FC5" w14:textId="77777777" w:rsidR="00D933B7" w:rsidRPr="0094148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0DF8BB5C" w14:textId="77777777" w:rsidR="00D933B7" w:rsidRPr="00941487" w:rsidRDefault="00D933B7" w:rsidP="00F72C99">
      <w:pPr>
        <w:pStyle w:val="Heading2"/>
        <w:rPr>
          <w:rFonts w:eastAsiaTheme="majorEastAsia"/>
          <w:lang w:eastAsia="en-GB"/>
        </w:rPr>
      </w:pPr>
      <w:r>
        <w:rPr>
          <w:rFonts w:eastAsiaTheme="majorEastAsia"/>
          <w:lang w:eastAsia="en-GB"/>
        </w:rPr>
        <w:t>Implementation and performance</w:t>
      </w:r>
    </w:p>
    <w:p w14:paraId="1A387664" w14:textId="77777777" w:rsidR="00D933B7" w:rsidRPr="0094148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941487" w14:paraId="1080948B"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03229620" w14:textId="77777777" w:rsidR="00D933B7" w:rsidRPr="00941487"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60E5FB27" w14:textId="77777777" w:rsidR="00D933B7" w:rsidRPr="0094148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71E0E37B" w14:textId="77777777" w:rsidR="00D933B7" w:rsidRPr="0094148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5B83CE22" w14:textId="77777777" w:rsidR="00D933B7" w:rsidRPr="0094148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6A87D048" w14:textId="77777777" w:rsidR="00D933B7" w:rsidRPr="0094148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774E4381" w14:textId="77777777" w:rsidR="00D933B7" w:rsidRPr="0094148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941487" w14:paraId="14F2301A" w14:textId="77777777">
        <w:trPr>
          <w:trHeight w:val="300"/>
        </w:trPr>
        <w:tc>
          <w:tcPr>
            <w:tcW w:w="1984" w:type="dxa"/>
            <w:tcBorders>
              <w:top w:val="single" w:sz="6" w:space="0" w:color="8C8C8C"/>
              <w:left w:val="nil"/>
              <w:bottom w:val="single" w:sz="6" w:space="0" w:color="8C8C8C"/>
              <w:right w:val="nil"/>
            </w:tcBorders>
            <w:hideMark/>
          </w:tcPr>
          <w:p w14:paraId="2FCF4288" w14:textId="77777777" w:rsidR="00D933B7" w:rsidRPr="00941487" w:rsidRDefault="00D933B7">
            <w:pPr>
              <w:spacing w:after="0" w:line="240" w:lineRule="auto"/>
              <w:textAlignment w:val="baseline"/>
              <w:rPr>
                <w:rFonts w:ascii="Segoe UI" w:hAnsi="Segoe UI" w:cs="Segoe UI"/>
                <w:sz w:val="20"/>
                <w:lang w:eastAsia="en-IE"/>
              </w:rPr>
            </w:pPr>
            <w:r>
              <w:rPr>
                <w:rFonts w:cs="Segoe UI"/>
                <w:sz w:val="20"/>
                <w:lang w:eastAsia="en-IE"/>
              </w:rPr>
              <w:t xml:space="preserve">Sustainable fisheries agreements in force </w:t>
            </w:r>
          </w:p>
        </w:tc>
        <w:tc>
          <w:tcPr>
            <w:tcW w:w="1524" w:type="dxa"/>
            <w:tcBorders>
              <w:top w:val="single" w:sz="6" w:space="0" w:color="8C8C8C"/>
              <w:left w:val="nil"/>
              <w:bottom w:val="single" w:sz="6" w:space="0" w:color="8C8C8C"/>
              <w:right w:val="nil"/>
            </w:tcBorders>
            <w:hideMark/>
          </w:tcPr>
          <w:p w14:paraId="3D38316D"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12</w:t>
            </w:r>
          </w:p>
        </w:tc>
        <w:tc>
          <w:tcPr>
            <w:tcW w:w="1519" w:type="dxa"/>
            <w:tcBorders>
              <w:top w:val="single" w:sz="6" w:space="0" w:color="8C8C8C"/>
              <w:left w:val="nil"/>
              <w:bottom w:val="single" w:sz="6" w:space="0" w:color="8C8C8C"/>
              <w:right w:val="nil"/>
            </w:tcBorders>
            <w:hideMark/>
          </w:tcPr>
          <w:p w14:paraId="2FCCEA28" w14:textId="77777777" w:rsidR="00D933B7" w:rsidRPr="00941487" w:rsidRDefault="00D933B7">
            <w:pPr>
              <w:spacing w:after="0" w:line="240" w:lineRule="auto"/>
              <w:jc w:val="center"/>
              <w:textAlignment w:val="baseline"/>
              <w:rPr>
                <w:rFonts w:ascii="Segoe UI" w:hAnsi="Segoe UI" w:cs="Segoe UI"/>
                <w:sz w:val="20"/>
                <w:lang w:eastAsia="en-IE"/>
              </w:rPr>
            </w:pPr>
            <w:r>
              <w:rPr>
                <w:b/>
                <w:bCs/>
                <w:sz w:val="20"/>
                <w:lang w:eastAsia="en-IE"/>
              </w:rPr>
              <w:t>43%</w:t>
            </w:r>
          </w:p>
        </w:tc>
        <w:tc>
          <w:tcPr>
            <w:tcW w:w="1488" w:type="dxa"/>
            <w:tcBorders>
              <w:top w:val="single" w:sz="6" w:space="0" w:color="8C8C8C"/>
              <w:left w:val="nil"/>
              <w:bottom w:val="single" w:sz="6" w:space="0" w:color="8C8C8C"/>
              <w:right w:val="nil"/>
            </w:tcBorders>
            <w:hideMark/>
          </w:tcPr>
          <w:p w14:paraId="633FC5EA"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15 annually from 2026 to 2027</w:t>
            </w:r>
          </w:p>
        </w:tc>
        <w:tc>
          <w:tcPr>
            <w:tcW w:w="1535" w:type="dxa"/>
            <w:tcBorders>
              <w:top w:val="single" w:sz="6" w:space="0" w:color="8C8C8C"/>
              <w:left w:val="nil"/>
              <w:bottom w:val="single" w:sz="6" w:space="0" w:color="8C8C8C"/>
              <w:right w:val="nil"/>
            </w:tcBorders>
            <w:hideMark/>
          </w:tcPr>
          <w:p w14:paraId="2098837E"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Milestones achieved for 2021-2023, not in 2024 and 2025 (2025: 12 compared to a milestone of 14)</w:t>
            </w:r>
          </w:p>
        </w:tc>
        <w:tc>
          <w:tcPr>
            <w:tcW w:w="1588" w:type="dxa"/>
            <w:tcBorders>
              <w:top w:val="single" w:sz="6" w:space="0" w:color="8C8C8C"/>
              <w:left w:val="nil"/>
              <w:bottom w:val="single" w:sz="6" w:space="0" w:color="8C8C8C"/>
              <w:right w:val="nil"/>
            </w:tcBorders>
            <w:hideMark/>
          </w:tcPr>
          <w:p w14:paraId="15F93851"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941487" w14:paraId="71C21E1F"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A2C2386" w14:textId="77777777" w:rsidR="00D933B7" w:rsidRPr="00941487" w:rsidRDefault="00D933B7">
            <w:pPr>
              <w:spacing w:after="0" w:line="240" w:lineRule="auto"/>
              <w:textAlignment w:val="baseline"/>
              <w:rPr>
                <w:rFonts w:ascii="Segoe UI" w:hAnsi="Segoe UI" w:cs="Segoe UI"/>
                <w:sz w:val="20"/>
                <w:lang w:eastAsia="en-IE"/>
              </w:rPr>
            </w:pPr>
            <w:r>
              <w:rPr>
                <w:rFonts w:cs="Segoe UI"/>
                <w:sz w:val="20"/>
                <w:lang w:eastAsia="en-IE"/>
              </w:rPr>
              <w:t xml:space="preserve">Fishing possibilities for EU vessels – tuna </w:t>
            </w:r>
          </w:p>
        </w:tc>
        <w:tc>
          <w:tcPr>
            <w:tcW w:w="1524" w:type="dxa"/>
            <w:tcBorders>
              <w:top w:val="single" w:sz="6" w:space="0" w:color="8C8C8C"/>
              <w:left w:val="nil"/>
              <w:bottom w:val="single" w:sz="6" w:space="0" w:color="8C8C8C"/>
              <w:right w:val="nil"/>
            </w:tcBorders>
            <w:shd w:val="clear" w:color="auto" w:fill="FAF9F9"/>
            <w:hideMark/>
          </w:tcPr>
          <w:p w14:paraId="7A5B897E"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129</w:t>
            </w:r>
          </w:p>
        </w:tc>
        <w:tc>
          <w:tcPr>
            <w:tcW w:w="1519" w:type="dxa"/>
            <w:tcBorders>
              <w:top w:val="single" w:sz="6" w:space="0" w:color="8C8C8C"/>
              <w:left w:val="nil"/>
              <w:bottom w:val="single" w:sz="6" w:space="0" w:color="8C8C8C"/>
              <w:right w:val="nil"/>
            </w:tcBorders>
            <w:shd w:val="clear" w:color="auto" w:fill="FAF9F9"/>
            <w:hideMark/>
          </w:tcPr>
          <w:p w14:paraId="24B6A15C" w14:textId="77777777" w:rsidR="00D933B7" w:rsidRPr="00941487" w:rsidRDefault="00D933B7">
            <w:pPr>
              <w:spacing w:after="0" w:line="240" w:lineRule="auto"/>
              <w:jc w:val="center"/>
              <w:textAlignment w:val="baseline"/>
              <w:rPr>
                <w:rFonts w:ascii="Segoe UI" w:hAnsi="Segoe UI" w:cs="Segoe UI"/>
                <w:sz w:val="20"/>
                <w:lang w:eastAsia="en-IE"/>
              </w:rPr>
            </w:pPr>
            <w:r>
              <w:rPr>
                <w:b/>
                <w:bCs/>
                <w:sz w:val="20"/>
                <w:lang w:eastAsia="en-IE"/>
              </w:rPr>
              <w:t>71%</w:t>
            </w:r>
          </w:p>
        </w:tc>
        <w:tc>
          <w:tcPr>
            <w:tcW w:w="1488" w:type="dxa"/>
            <w:tcBorders>
              <w:top w:val="single" w:sz="6" w:space="0" w:color="8C8C8C"/>
              <w:left w:val="nil"/>
              <w:bottom w:val="single" w:sz="6" w:space="0" w:color="8C8C8C"/>
              <w:right w:val="nil"/>
            </w:tcBorders>
            <w:shd w:val="clear" w:color="auto" w:fill="FAF9F9"/>
            <w:hideMark/>
          </w:tcPr>
          <w:p w14:paraId="0D590032"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150 annually from 2026 to 2027</w:t>
            </w:r>
          </w:p>
        </w:tc>
        <w:tc>
          <w:tcPr>
            <w:tcW w:w="1535" w:type="dxa"/>
            <w:tcBorders>
              <w:top w:val="single" w:sz="6" w:space="0" w:color="8C8C8C"/>
              <w:left w:val="nil"/>
              <w:bottom w:val="single" w:sz="6" w:space="0" w:color="8C8C8C"/>
              <w:right w:val="nil"/>
            </w:tcBorders>
            <w:shd w:val="clear" w:color="auto" w:fill="FAF9F9"/>
            <w:hideMark/>
          </w:tcPr>
          <w:p w14:paraId="2A69335D"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Milestones achieved for 2021-2025 (2025: 145.4 compared to a milestone of 140)</w:t>
            </w:r>
          </w:p>
        </w:tc>
        <w:tc>
          <w:tcPr>
            <w:tcW w:w="1588" w:type="dxa"/>
            <w:tcBorders>
              <w:top w:val="single" w:sz="6" w:space="0" w:color="8C8C8C"/>
              <w:left w:val="nil"/>
              <w:bottom w:val="single" w:sz="6" w:space="0" w:color="8C8C8C"/>
              <w:right w:val="nil"/>
            </w:tcBorders>
            <w:shd w:val="clear" w:color="auto" w:fill="FAF9F9"/>
            <w:hideMark/>
          </w:tcPr>
          <w:p w14:paraId="20E44F47"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941487" w14:paraId="3B269398" w14:textId="77777777">
        <w:trPr>
          <w:trHeight w:val="300"/>
        </w:trPr>
        <w:tc>
          <w:tcPr>
            <w:tcW w:w="1984" w:type="dxa"/>
            <w:tcBorders>
              <w:top w:val="single" w:sz="6" w:space="0" w:color="8C8C8C"/>
              <w:left w:val="nil"/>
              <w:bottom w:val="single" w:sz="6" w:space="0" w:color="8C8C8C"/>
              <w:right w:val="nil"/>
            </w:tcBorders>
            <w:hideMark/>
          </w:tcPr>
          <w:p w14:paraId="3F0A8878" w14:textId="77777777" w:rsidR="00D933B7" w:rsidRPr="00941487" w:rsidRDefault="00D933B7">
            <w:pPr>
              <w:spacing w:after="0" w:line="240" w:lineRule="auto"/>
              <w:textAlignment w:val="baseline"/>
              <w:rPr>
                <w:rFonts w:ascii="Segoe UI" w:hAnsi="Segoe UI" w:cs="Segoe UI"/>
                <w:sz w:val="20"/>
                <w:lang w:eastAsia="en-IE"/>
              </w:rPr>
            </w:pPr>
            <w:r>
              <w:rPr>
                <w:rFonts w:cs="Segoe UI"/>
                <w:sz w:val="20"/>
                <w:lang w:eastAsia="en-IE"/>
              </w:rPr>
              <w:t xml:space="preserve">Fishing possibilities for EU vessels – mixed </w:t>
            </w:r>
          </w:p>
        </w:tc>
        <w:tc>
          <w:tcPr>
            <w:tcW w:w="1524" w:type="dxa"/>
            <w:tcBorders>
              <w:top w:val="single" w:sz="6" w:space="0" w:color="8C8C8C"/>
              <w:left w:val="nil"/>
              <w:bottom w:val="single" w:sz="6" w:space="0" w:color="8C8C8C"/>
              <w:right w:val="nil"/>
            </w:tcBorders>
            <w:hideMark/>
          </w:tcPr>
          <w:p w14:paraId="12222B27"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264</w:t>
            </w:r>
          </w:p>
        </w:tc>
        <w:tc>
          <w:tcPr>
            <w:tcW w:w="1519" w:type="dxa"/>
            <w:tcBorders>
              <w:top w:val="single" w:sz="6" w:space="0" w:color="8C8C8C"/>
              <w:left w:val="nil"/>
              <w:bottom w:val="single" w:sz="6" w:space="0" w:color="8C8C8C"/>
              <w:right w:val="nil"/>
            </w:tcBorders>
            <w:hideMark/>
          </w:tcPr>
          <w:p w14:paraId="43DE3C8D" w14:textId="77777777" w:rsidR="00D933B7" w:rsidRPr="00941487" w:rsidRDefault="00D933B7">
            <w:pPr>
              <w:spacing w:after="0" w:line="240" w:lineRule="auto"/>
              <w:jc w:val="center"/>
              <w:textAlignment w:val="baseline"/>
              <w:rPr>
                <w:rFonts w:ascii="Segoe UI" w:hAnsi="Segoe UI" w:cs="Segoe UI"/>
                <w:sz w:val="20"/>
                <w:lang w:eastAsia="en-IE"/>
              </w:rPr>
            </w:pPr>
            <w:r>
              <w:rPr>
                <w:b/>
                <w:bCs/>
                <w:sz w:val="20"/>
                <w:lang w:eastAsia="en-IE"/>
              </w:rPr>
              <w:t>57%</w:t>
            </w:r>
          </w:p>
        </w:tc>
        <w:tc>
          <w:tcPr>
            <w:tcW w:w="1488" w:type="dxa"/>
            <w:tcBorders>
              <w:top w:val="single" w:sz="6" w:space="0" w:color="8C8C8C"/>
              <w:left w:val="nil"/>
              <w:bottom w:val="single" w:sz="6" w:space="0" w:color="8C8C8C"/>
              <w:right w:val="nil"/>
            </w:tcBorders>
            <w:hideMark/>
          </w:tcPr>
          <w:p w14:paraId="3FC5CEB4"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300 annually from 2026 to 2027</w:t>
            </w:r>
          </w:p>
        </w:tc>
        <w:tc>
          <w:tcPr>
            <w:tcW w:w="1535" w:type="dxa"/>
            <w:tcBorders>
              <w:top w:val="single" w:sz="6" w:space="0" w:color="8C8C8C"/>
              <w:left w:val="nil"/>
              <w:bottom w:val="single" w:sz="6" w:space="0" w:color="8C8C8C"/>
              <w:right w:val="nil"/>
            </w:tcBorders>
          </w:tcPr>
          <w:p w14:paraId="2297B54C"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Milestones achieved for 2021-2023 and 2025, not in 2024 (2025: 281 compared to a milestone of 280)</w:t>
            </w:r>
          </w:p>
        </w:tc>
        <w:tc>
          <w:tcPr>
            <w:tcW w:w="1588" w:type="dxa"/>
            <w:tcBorders>
              <w:top w:val="single" w:sz="6" w:space="0" w:color="8C8C8C"/>
              <w:left w:val="nil"/>
              <w:bottom w:val="single" w:sz="6" w:space="0" w:color="8C8C8C"/>
              <w:right w:val="nil"/>
            </w:tcBorders>
            <w:hideMark/>
          </w:tcPr>
          <w:p w14:paraId="3112D949"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941487" w14:paraId="00AB9708"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1F91266" w14:textId="77777777" w:rsidR="00D933B7" w:rsidRPr="00941487" w:rsidRDefault="00D933B7">
            <w:pPr>
              <w:spacing w:after="0" w:line="240" w:lineRule="auto"/>
              <w:textAlignment w:val="baseline"/>
              <w:rPr>
                <w:rFonts w:ascii="Segoe UI" w:hAnsi="Segoe UI" w:cs="Segoe UI"/>
                <w:sz w:val="20"/>
                <w:lang w:eastAsia="en-IE"/>
              </w:rPr>
            </w:pPr>
            <w:r>
              <w:rPr>
                <w:rFonts w:cs="Segoe UI"/>
                <w:sz w:val="20"/>
                <w:lang w:eastAsia="en-IE"/>
              </w:rPr>
              <w:t xml:space="preserve">Conservation measures based on scientific advice adopted, for all species under the purview of RFMOs of which the EU is a member </w:t>
            </w:r>
          </w:p>
        </w:tc>
        <w:tc>
          <w:tcPr>
            <w:tcW w:w="1524" w:type="dxa"/>
            <w:tcBorders>
              <w:top w:val="single" w:sz="6" w:space="0" w:color="8C8C8C"/>
              <w:left w:val="nil"/>
              <w:bottom w:val="single" w:sz="6" w:space="0" w:color="8C8C8C"/>
              <w:right w:val="nil"/>
            </w:tcBorders>
            <w:shd w:val="clear" w:color="auto" w:fill="FAF9F9"/>
            <w:hideMark/>
          </w:tcPr>
          <w:p w14:paraId="5B43A746"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4D750890" w14:textId="77777777" w:rsidR="00D933B7" w:rsidRPr="00941487" w:rsidRDefault="00D933B7">
            <w:pPr>
              <w:spacing w:after="0" w:line="240" w:lineRule="auto"/>
              <w:jc w:val="center"/>
              <w:textAlignment w:val="baseline"/>
              <w:rPr>
                <w:rFonts w:ascii="Segoe UI" w:hAnsi="Segoe UI" w:cs="Segoe UI"/>
                <w:sz w:val="20"/>
                <w:lang w:eastAsia="en-IE"/>
              </w:rPr>
            </w:pPr>
            <w:r>
              <w:rPr>
                <w:b/>
                <w:bCs/>
                <w:sz w:val="20"/>
                <w:lang w:eastAsia="en-IE"/>
              </w:rPr>
              <w:t>80%</w:t>
            </w:r>
          </w:p>
        </w:tc>
        <w:tc>
          <w:tcPr>
            <w:tcW w:w="1488" w:type="dxa"/>
            <w:tcBorders>
              <w:top w:val="single" w:sz="6" w:space="0" w:color="8C8C8C"/>
              <w:left w:val="nil"/>
              <w:bottom w:val="single" w:sz="6" w:space="0" w:color="8C8C8C"/>
              <w:right w:val="nil"/>
            </w:tcBorders>
            <w:shd w:val="clear" w:color="auto" w:fill="FAF9F9"/>
            <w:hideMark/>
          </w:tcPr>
          <w:p w14:paraId="1DD657E1"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90% annually from 2021 to 2025, except for 2024 where the target was 95%</w:t>
            </w:r>
          </w:p>
        </w:tc>
        <w:tc>
          <w:tcPr>
            <w:tcW w:w="1535" w:type="dxa"/>
            <w:tcBorders>
              <w:top w:val="single" w:sz="6" w:space="0" w:color="8C8C8C"/>
              <w:left w:val="nil"/>
              <w:bottom w:val="single" w:sz="6" w:space="0" w:color="8C8C8C"/>
              <w:right w:val="nil"/>
            </w:tcBorders>
            <w:shd w:val="clear" w:color="auto" w:fill="FAF9F9"/>
            <w:hideMark/>
          </w:tcPr>
          <w:p w14:paraId="42F604DE"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Milestones achieved for 2021, 2022, 2024 and 2025, not 2023 (2025: 96% compared to a milestone of 90%)</w:t>
            </w:r>
          </w:p>
        </w:tc>
        <w:tc>
          <w:tcPr>
            <w:tcW w:w="1588" w:type="dxa"/>
            <w:tcBorders>
              <w:top w:val="single" w:sz="6" w:space="0" w:color="8C8C8C"/>
              <w:left w:val="nil"/>
              <w:bottom w:val="single" w:sz="6" w:space="0" w:color="8C8C8C"/>
              <w:right w:val="nil"/>
            </w:tcBorders>
            <w:shd w:val="clear" w:color="auto" w:fill="FAF9F9"/>
            <w:hideMark/>
          </w:tcPr>
          <w:p w14:paraId="73257FFA" w14:textId="77777777" w:rsidR="00D933B7" w:rsidRPr="00941487"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941487" w14:paraId="0C4E1C97" w14:textId="77777777">
        <w:trPr>
          <w:trHeight w:val="300"/>
        </w:trPr>
        <w:tc>
          <w:tcPr>
            <w:tcW w:w="1984" w:type="dxa"/>
            <w:tcBorders>
              <w:top w:val="single" w:sz="6" w:space="0" w:color="8C8C8C"/>
              <w:left w:val="nil"/>
              <w:bottom w:val="single" w:sz="6" w:space="0" w:color="8C8C8C"/>
              <w:right w:val="nil"/>
            </w:tcBorders>
            <w:shd w:val="clear" w:color="auto" w:fill="FAF9F9"/>
          </w:tcPr>
          <w:p w14:paraId="51CDAF19" w14:textId="77777777" w:rsidR="00D933B7" w:rsidRPr="00941487" w:rsidRDefault="00D933B7">
            <w:pPr>
              <w:spacing w:after="0" w:line="240" w:lineRule="auto"/>
              <w:textAlignment w:val="baseline"/>
              <w:rPr>
                <w:rFonts w:cs="Segoe UI"/>
                <w:sz w:val="20"/>
                <w:lang w:eastAsia="en-IE"/>
              </w:rPr>
            </w:pPr>
            <w:r>
              <w:rPr>
                <w:rFonts w:cs="Segoe UI"/>
                <w:sz w:val="20"/>
                <w:lang w:eastAsia="en-IE"/>
              </w:rPr>
              <w:t xml:space="preserve">Sustainable management of emblematic tuna and tuna-like species as per relevant scientific advice; in particular, highly significant tuna and tuna-like species are fished at sustainable levels </w:t>
            </w:r>
          </w:p>
        </w:tc>
        <w:tc>
          <w:tcPr>
            <w:tcW w:w="1524" w:type="dxa"/>
            <w:tcBorders>
              <w:top w:val="single" w:sz="6" w:space="0" w:color="8C8C8C"/>
              <w:left w:val="nil"/>
              <w:bottom w:val="single" w:sz="6" w:space="0" w:color="8C8C8C"/>
              <w:right w:val="nil"/>
            </w:tcBorders>
            <w:shd w:val="clear" w:color="auto" w:fill="FAF9F9"/>
          </w:tcPr>
          <w:p w14:paraId="5AC33DD4"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17</w:t>
            </w:r>
          </w:p>
        </w:tc>
        <w:tc>
          <w:tcPr>
            <w:tcW w:w="1519" w:type="dxa"/>
            <w:tcBorders>
              <w:top w:val="single" w:sz="6" w:space="0" w:color="8C8C8C"/>
              <w:left w:val="nil"/>
              <w:bottom w:val="single" w:sz="6" w:space="0" w:color="8C8C8C"/>
              <w:right w:val="nil"/>
            </w:tcBorders>
            <w:shd w:val="clear" w:color="auto" w:fill="FAF9F9"/>
          </w:tcPr>
          <w:p w14:paraId="0F27DAF7" w14:textId="77777777" w:rsidR="00D933B7" w:rsidRPr="00941487" w:rsidRDefault="00D933B7">
            <w:pPr>
              <w:spacing w:after="0" w:line="240" w:lineRule="auto"/>
              <w:jc w:val="center"/>
              <w:textAlignment w:val="baseline"/>
              <w:rPr>
                <w:rFonts w:cs="Segoe UI"/>
                <w:b/>
                <w:sz w:val="20"/>
                <w:lang w:eastAsia="en-IE"/>
              </w:rPr>
            </w:pPr>
            <w:r>
              <w:rPr>
                <w:b/>
                <w:bCs/>
                <w:sz w:val="20"/>
                <w:lang w:eastAsia="en-IE"/>
              </w:rPr>
              <w:t>100%</w:t>
            </w:r>
          </w:p>
        </w:tc>
        <w:tc>
          <w:tcPr>
            <w:tcW w:w="1488" w:type="dxa"/>
            <w:tcBorders>
              <w:top w:val="single" w:sz="6" w:space="0" w:color="8C8C8C"/>
              <w:left w:val="nil"/>
              <w:bottom w:val="single" w:sz="6" w:space="0" w:color="8C8C8C"/>
              <w:right w:val="nil"/>
            </w:tcBorders>
            <w:shd w:val="clear" w:color="auto" w:fill="FAF9F9"/>
          </w:tcPr>
          <w:p w14:paraId="0707ED42"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19 in 2025</w:t>
            </w:r>
          </w:p>
        </w:tc>
        <w:tc>
          <w:tcPr>
            <w:tcW w:w="1535" w:type="dxa"/>
            <w:tcBorders>
              <w:top w:val="single" w:sz="6" w:space="0" w:color="8C8C8C"/>
              <w:left w:val="nil"/>
              <w:bottom w:val="single" w:sz="6" w:space="0" w:color="8C8C8C"/>
              <w:right w:val="nil"/>
            </w:tcBorders>
            <w:shd w:val="clear" w:color="auto" w:fill="FAF9F9"/>
          </w:tcPr>
          <w:p w14:paraId="5625A0F1"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19 in 2025 compared to a target of 19</w:t>
            </w:r>
          </w:p>
        </w:tc>
        <w:tc>
          <w:tcPr>
            <w:tcW w:w="1588" w:type="dxa"/>
            <w:tcBorders>
              <w:top w:val="single" w:sz="6" w:space="0" w:color="8C8C8C"/>
              <w:left w:val="nil"/>
              <w:bottom w:val="single" w:sz="6" w:space="0" w:color="8C8C8C"/>
              <w:right w:val="nil"/>
            </w:tcBorders>
            <w:shd w:val="clear" w:color="auto" w:fill="FAF9F9"/>
          </w:tcPr>
          <w:p w14:paraId="7C9C1E94" w14:textId="77777777" w:rsidR="00D933B7" w:rsidRPr="00941487" w:rsidRDefault="00D933B7">
            <w:pPr>
              <w:spacing w:after="0" w:line="240" w:lineRule="auto"/>
              <w:jc w:val="center"/>
              <w:textAlignment w:val="baseline"/>
              <w:rPr>
                <w:rFonts w:cs="Segoe UI"/>
                <w:sz w:val="20"/>
                <w:lang w:eastAsia="en-IE"/>
              </w:rPr>
            </w:pPr>
            <w:r>
              <w:rPr>
                <w:rFonts w:cs="Segoe UI"/>
                <w:sz w:val="20"/>
                <w:lang w:eastAsia="en-IE"/>
              </w:rPr>
              <w:t>Achieved</w:t>
            </w:r>
          </w:p>
        </w:tc>
      </w:tr>
    </w:tbl>
    <w:p w14:paraId="2BAB740B" w14:textId="77777777" w:rsidR="00D933B7" w:rsidRPr="00941487" w:rsidRDefault="00D933B7" w:rsidP="00D933B7"/>
    <w:p w14:paraId="6B8FA3C2" w14:textId="77777777" w:rsidR="00D933B7" w:rsidRPr="00941487" w:rsidRDefault="00D933B7" w:rsidP="00D933B7">
      <w:pPr>
        <w:tabs>
          <w:tab w:val="left" w:pos="1410"/>
        </w:tabs>
        <w:rPr>
          <w:lang w:eastAsia="en-GB"/>
        </w:rPr>
      </w:pPr>
      <w:r>
        <w:rPr>
          <w:lang w:eastAsia="en-GB"/>
        </w:rPr>
        <w:tab/>
      </w:r>
    </w:p>
    <w:p w14:paraId="51F4C415" w14:textId="77777777" w:rsidR="00D933B7" w:rsidRPr="00941487" w:rsidRDefault="00D933B7" w:rsidP="00F72C99">
      <w:pPr>
        <w:spacing w:line="259" w:lineRule="auto"/>
        <w:rPr>
          <w:rStyle w:val="eop"/>
          <w:rFonts w:eastAsiaTheme="minorEastAsia"/>
          <w:lang w:eastAsia="en-IE"/>
        </w:rPr>
      </w:pPr>
      <w:r>
        <w:rPr>
          <w:rStyle w:val="eop"/>
          <w:rFonts w:eastAsiaTheme="minorEastAsia"/>
          <w:lang w:eastAsia="en-IE"/>
        </w:rPr>
        <w:t>Overall, the EU remains one of the key drivers of progress in RFMOs, increasing their performance with concrete proposals. The EU’s voluntary contributions to RFMOs played a key role in their provision of scientific advice.</w:t>
      </w:r>
    </w:p>
    <w:p w14:paraId="36132E73" w14:textId="77777777" w:rsidR="00D933B7" w:rsidRPr="00941487" w:rsidRDefault="00D933B7" w:rsidP="00D933B7">
      <w:pPr>
        <w:rPr>
          <w:rStyle w:val="eop"/>
          <w:rFonts w:eastAsiaTheme="minorEastAsia"/>
          <w:lang w:eastAsia="en-IE"/>
        </w:rPr>
      </w:pPr>
      <w:r>
        <w:rPr>
          <w:rStyle w:val="eop"/>
          <w:rFonts w:eastAsiaTheme="minorEastAsia"/>
          <w:lang w:eastAsia="en-IE"/>
        </w:rPr>
        <w:t>The EU budget continued to deliver on the commitment of the EU to achieve more sustainable fisheries worldwide: for the current reporting period, 50 out of 52 conservation measures adopted by RFMOs for key species fished by the EU fleet were in line with scientific advice (i.e. 96% of all conservation measures adopted by RFMOs of which the EU is a member). This result shows an improvement since 2023 (88%) and is above the target of 90%.</w:t>
      </w:r>
    </w:p>
    <w:p w14:paraId="18E9C866" w14:textId="77777777" w:rsidR="00D933B7" w:rsidRPr="00941487" w:rsidRDefault="00D933B7" w:rsidP="00D933B7">
      <w:pPr>
        <w:rPr>
          <w:rStyle w:val="eop"/>
          <w:rFonts w:eastAsiaTheme="minorEastAsia"/>
          <w:lang w:eastAsia="en-IE"/>
        </w:rPr>
      </w:pPr>
      <w:r>
        <w:rPr>
          <w:rStyle w:val="eop"/>
          <w:rFonts w:eastAsiaTheme="minorEastAsia"/>
          <w:lang w:eastAsia="en-IE"/>
        </w:rPr>
        <w:t>In total, 19 out of 20 tuna and tuna-like stocks fished by the EU fleet are in good shape. This is set against an overall context whereby, in 2025, 65% of tuna and tuna-like stocks were at a healthy level of abundance, 9% were overfished and 26% were at an intermediate level. In terms of exploitation, 91% of the stocks are not experiencing overfishing, 4% are experiencing overfishing and 4% are at an intermediate level. In relation to catch, 87% of the total catch comes from healthy stocks in terms of abundance. This is because skipjack stocks contribute to more than half of the global catch of tuna, and most of this fish stock is in a healthy state. Regarding exploitation, 90% of the total catch comes from stocks that are not experiencing overfishing.</w:t>
      </w:r>
    </w:p>
    <w:p w14:paraId="5BB9A3A1" w14:textId="77777777" w:rsidR="00D933B7" w:rsidRPr="00941487" w:rsidRDefault="00D933B7" w:rsidP="00D933B7">
      <w:pPr>
        <w:rPr>
          <w:rStyle w:val="eop"/>
          <w:rFonts w:eastAsiaTheme="minorEastAsia"/>
          <w:lang w:eastAsia="en-IE"/>
        </w:rPr>
      </w:pPr>
      <w:r>
        <w:rPr>
          <w:rStyle w:val="eop"/>
          <w:rFonts w:eastAsiaTheme="minorEastAsia"/>
          <w:lang w:eastAsia="en-IE"/>
        </w:rPr>
        <w:t>Regarding SFPAs, the general objective has been to implement and renew the network of agreements and active protocols to contribute towards resource conservation and the sustainable exploitation of marine resources in the waters of the partner non-EU countries, and to promote continuity in the activities of the EU’s long-distance fishing fleet in non-EU waters, while supporting the development of a sustainable fisheries sector in the partner countries.</w:t>
      </w:r>
    </w:p>
    <w:p w14:paraId="7BC748A0" w14:textId="77777777" w:rsidR="00D933B7" w:rsidRPr="00941487" w:rsidRDefault="00D933B7" w:rsidP="00D933B7">
      <w:pPr>
        <w:rPr>
          <w:rStyle w:val="eop"/>
          <w:rFonts w:eastAsiaTheme="minorEastAsia"/>
          <w:lang w:eastAsia="en-IE"/>
        </w:rPr>
      </w:pPr>
      <w:r>
        <w:rPr>
          <w:rStyle w:val="eop"/>
          <w:rFonts w:eastAsiaTheme="minorEastAsia"/>
          <w:lang w:eastAsia="en-IE"/>
        </w:rPr>
        <w:t>On some occasions, negotiations took longer than expected because the financial expectations of the partner countries could not be met, which implied some disruption in the activities of the EU fleet in these territorial waters. The fight against illegal, unreported and unregulated fishing also had an impact. For example, the renegotiation of the protocol with Senegal was suspended due to the identification of Senegal as a non-cooperating country. Finally, certain protocols (e.g. regarding Morocco (</w:t>
      </w:r>
      <w:r>
        <w:rPr>
          <w:rStyle w:val="FootnoteReference"/>
          <w:rFonts w:eastAsiaTheme="minorEastAsia"/>
          <w:lang w:eastAsia="en-IE"/>
        </w:rPr>
        <w:footnoteReference w:id="46"/>
      </w:r>
      <w:r>
        <w:rPr>
          <w:rStyle w:val="eop"/>
          <w:rFonts w:eastAsiaTheme="minorEastAsia"/>
          <w:lang w:eastAsia="en-IE"/>
        </w:rPr>
        <w:t>)) were impacted by judgments of the Court of Justice of the European Union, which also led to the interruption of fishing activities.</w:t>
      </w:r>
    </w:p>
    <w:p w14:paraId="273A2CF8" w14:textId="77777777" w:rsidR="00D933B7" w:rsidRPr="00941487" w:rsidRDefault="00D933B7" w:rsidP="00D933B7">
      <w:pPr>
        <w:rPr>
          <w:rStyle w:val="eop"/>
          <w:rFonts w:eastAsiaTheme="minorEastAsia"/>
          <w:lang w:eastAsia="en-IE"/>
        </w:rPr>
      </w:pPr>
      <w:r>
        <w:rPr>
          <w:rStyle w:val="eop"/>
          <w:rFonts w:eastAsiaTheme="minorEastAsia"/>
          <w:lang w:eastAsia="en-IE"/>
        </w:rPr>
        <w:t>In the context of the implementation of the protocols, which is an important part of the programme’s performance and concerns both access conditions for EU vessels and the monitoring of sectoral support, joint committee meetings were held regularly with all partner countries.</w:t>
      </w:r>
    </w:p>
    <w:p w14:paraId="7DDBEFE5" w14:textId="77777777" w:rsidR="00D933B7" w:rsidRPr="00941487" w:rsidRDefault="00D933B7" w:rsidP="00D933B7">
      <w:pPr>
        <w:rPr>
          <w:rStyle w:val="eop"/>
          <w:rFonts w:eastAsiaTheme="minorEastAsia"/>
          <w:lang w:eastAsia="en-IE"/>
        </w:rPr>
      </w:pPr>
      <w:r>
        <w:rPr>
          <w:rStyle w:val="eop"/>
          <w:rFonts w:eastAsiaTheme="minorEastAsia"/>
          <w:lang w:eastAsia="en-IE"/>
        </w:rPr>
        <w:t>Direct employment generated by SFPAs includes crew on board EU vessels benefiting from fishing opportunities in SFPAs and covers both EU and non-EU nationals. In 2025, this employment had an annual average of 6 500, including 3 650 EU nationals and 2 850 nationals of non-EU countries. As for indirect jobs, the activities of EU vessels under SFPAs are estimated to support an additional annual average of 15 000 jobs in the fish processing sector of the partner non-EU countries, 9 000 of which are jobs for women. SFPA protocols have also reinforced the provisions regarding the social dimension of fishing and the social rights benefiting fishers.</w:t>
      </w:r>
    </w:p>
    <w:p w14:paraId="798F212B" w14:textId="77777777" w:rsidR="00D933B7" w:rsidRPr="00941487" w:rsidRDefault="00D933B7" w:rsidP="00D933B7">
      <w:pPr>
        <w:rPr>
          <w:rStyle w:val="eop"/>
          <w:rFonts w:eastAsiaTheme="minorEastAsia"/>
          <w:lang w:eastAsia="en-IE"/>
        </w:rPr>
      </w:pPr>
      <w:r>
        <w:rPr>
          <w:rStyle w:val="eop"/>
          <w:rFonts w:eastAsiaTheme="minorEastAsia"/>
          <w:lang w:eastAsia="en-IE"/>
        </w:rPr>
        <w:t xml:space="preserve">The </w:t>
      </w:r>
      <w:hyperlink r:id="rId371" w:history="1">
        <w:r>
          <w:rPr>
            <w:rStyle w:val="Hyperlink"/>
            <w:rFonts w:eastAsiaTheme="minorEastAsia"/>
            <w:lang w:eastAsia="en-IE"/>
          </w:rPr>
          <w:t>horizontal SFPA study</w:t>
        </w:r>
      </w:hyperlink>
      <w:r>
        <w:rPr>
          <w:rStyle w:val="eop"/>
          <w:rFonts w:eastAsiaTheme="minorEastAsia"/>
          <w:lang w:eastAsia="en-IE"/>
        </w:rPr>
        <w:t xml:space="preserve"> completed in 2023 shows that SFPAs generate substantial revenue for the EU and the partner countries. A percentage of the catches made within the framework of SFPAs is landed in non-EU countries, where the catch is processed, thus generating added value for the local economy and job opportunities. Certain SFPAs were also able to generate economic benefits for the partner countries in sectors such as shipyards and port activities.</w:t>
      </w:r>
    </w:p>
    <w:p w14:paraId="02F86DEE" w14:textId="77777777" w:rsidR="00D933B7" w:rsidRPr="00941487" w:rsidRDefault="00D933B7" w:rsidP="00D933B7">
      <w:pPr>
        <w:rPr>
          <w:rStyle w:val="eop"/>
          <w:rFonts w:eastAsiaTheme="minorEastAsia"/>
          <w:lang w:eastAsia="en-IE"/>
        </w:rPr>
      </w:pPr>
      <w:r>
        <w:rPr>
          <w:rStyle w:val="eop"/>
          <w:rFonts w:eastAsiaTheme="minorEastAsia"/>
          <w:lang w:eastAsia="en-IE"/>
        </w:rPr>
        <w:t>Regarding the budget implementation, 5.5% of the 2025 commitments (all of which have now been paid) was spent on paying membership fees to RFMOs. The rest of the appropriations were spent on fishing access for the EU fleet to the waters of non-EU countries, mostly in West Africa and in the Indian and Pacific Oceans, and on contributing to the sustainable development of their local fishing activities.</w:t>
      </w:r>
    </w:p>
    <w:p w14:paraId="0F9DE7F4" w14:textId="77777777" w:rsidR="00D933B7" w:rsidRPr="0094148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7D840BA" w14:textId="77777777" w:rsidR="00D933B7" w:rsidRPr="00941487" w:rsidRDefault="00D933B7" w:rsidP="00F72C99">
      <w:pPr>
        <w:pStyle w:val="Heading2"/>
        <w:rPr>
          <w:rFonts w:eastAsiaTheme="majorEastAsia"/>
          <w:lang w:eastAsia="en-GB"/>
        </w:rPr>
      </w:pPr>
      <w:r>
        <w:rPr>
          <w:rFonts w:eastAsiaTheme="majorEastAsia"/>
          <w:lang w:eastAsia="en-GB"/>
        </w:rPr>
        <w:t>Contribution to horizontal priorities</w:t>
      </w:r>
    </w:p>
    <w:p w14:paraId="7E37FC2E" w14:textId="77777777" w:rsidR="00D933B7" w:rsidRPr="0094148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941487" w14:paraId="7AC8F306"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44D25E08"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556E3358"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7FB49A05"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4E85B6F7"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941487" w14:paraId="5167EF70"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0A203075"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0FEFB4F9"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79FE7E55"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334186D4"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73DE47E8"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317987C4"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1E5A470B"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08642680"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0525A424"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1016AFEE"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941487" w14:paraId="71B0A181" w14:textId="77777777">
        <w:trPr>
          <w:trHeight w:val="300"/>
        </w:trPr>
        <w:tc>
          <w:tcPr>
            <w:tcW w:w="1562" w:type="dxa"/>
            <w:tcBorders>
              <w:top w:val="nil"/>
              <w:left w:val="nil"/>
              <w:bottom w:val="single" w:sz="6" w:space="0" w:color="8C8C8C"/>
              <w:right w:val="nil"/>
            </w:tcBorders>
            <w:vAlign w:val="center"/>
            <w:hideMark/>
          </w:tcPr>
          <w:p w14:paraId="1B597B73" w14:textId="77777777" w:rsidR="00D933B7" w:rsidRPr="00941487"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8" w:type="dxa"/>
            <w:tcBorders>
              <w:top w:val="nil"/>
              <w:left w:val="nil"/>
              <w:bottom w:val="single" w:sz="6" w:space="0" w:color="8C8C8C"/>
              <w:right w:val="nil"/>
            </w:tcBorders>
            <w:vAlign w:val="center"/>
          </w:tcPr>
          <w:p w14:paraId="52E1A37F" w14:textId="77777777" w:rsidR="00D933B7" w:rsidRPr="00941487" w:rsidRDefault="00D933B7">
            <w:pPr>
              <w:spacing w:after="0" w:line="240" w:lineRule="auto"/>
              <w:jc w:val="center"/>
              <w:textAlignment w:val="baseline"/>
              <w:rPr>
                <w:rFonts w:ascii="Segoe UI" w:hAnsi="Segoe UI" w:cs="Segoe UI"/>
                <w:sz w:val="20"/>
                <w:lang w:eastAsia="en-IE"/>
              </w:rPr>
            </w:pPr>
            <w:r>
              <w:t>15.7</w:t>
            </w:r>
          </w:p>
        </w:tc>
        <w:tc>
          <w:tcPr>
            <w:tcW w:w="919" w:type="dxa"/>
            <w:tcBorders>
              <w:top w:val="nil"/>
              <w:left w:val="nil"/>
              <w:bottom w:val="single" w:sz="6" w:space="0" w:color="8C8C8C"/>
              <w:right w:val="nil"/>
            </w:tcBorders>
            <w:vAlign w:val="center"/>
          </w:tcPr>
          <w:p w14:paraId="354A2C3C" w14:textId="77777777" w:rsidR="00D933B7" w:rsidRPr="00941487" w:rsidRDefault="00D933B7">
            <w:pPr>
              <w:spacing w:after="0" w:line="240" w:lineRule="auto"/>
              <w:jc w:val="center"/>
              <w:textAlignment w:val="baseline"/>
              <w:rPr>
                <w:rFonts w:ascii="Segoe UI" w:hAnsi="Segoe UI" w:cs="Segoe UI"/>
                <w:sz w:val="20"/>
                <w:lang w:eastAsia="en-IE"/>
              </w:rPr>
            </w:pPr>
            <w:r>
              <w:t>17.7</w:t>
            </w:r>
          </w:p>
        </w:tc>
        <w:tc>
          <w:tcPr>
            <w:tcW w:w="806" w:type="dxa"/>
            <w:tcBorders>
              <w:top w:val="nil"/>
              <w:left w:val="nil"/>
              <w:bottom w:val="single" w:sz="6" w:space="0" w:color="8C8C8C"/>
              <w:right w:val="nil"/>
            </w:tcBorders>
            <w:vAlign w:val="center"/>
          </w:tcPr>
          <w:p w14:paraId="798FBF41" w14:textId="77777777" w:rsidR="00D933B7" w:rsidRPr="00941487" w:rsidRDefault="00D933B7">
            <w:pPr>
              <w:spacing w:after="0" w:line="240" w:lineRule="auto"/>
              <w:jc w:val="center"/>
              <w:textAlignment w:val="baseline"/>
              <w:rPr>
                <w:rFonts w:ascii="Segoe UI" w:hAnsi="Segoe UI" w:cs="Segoe UI"/>
                <w:sz w:val="20"/>
                <w:lang w:eastAsia="en-IE"/>
              </w:rPr>
            </w:pPr>
            <w:r>
              <w:t>9.5</w:t>
            </w:r>
          </w:p>
        </w:tc>
        <w:tc>
          <w:tcPr>
            <w:tcW w:w="797" w:type="dxa"/>
            <w:tcBorders>
              <w:top w:val="nil"/>
              <w:left w:val="nil"/>
              <w:bottom w:val="single" w:sz="6" w:space="0" w:color="8C8C8C"/>
              <w:right w:val="nil"/>
            </w:tcBorders>
            <w:vAlign w:val="center"/>
          </w:tcPr>
          <w:p w14:paraId="1AA90911" w14:textId="77777777" w:rsidR="00D933B7" w:rsidRPr="00941487" w:rsidRDefault="00D933B7">
            <w:pPr>
              <w:spacing w:after="0" w:line="240" w:lineRule="auto"/>
              <w:jc w:val="center"/>
              <w:textAlignment w:val="baseline"/>
              <w:rPr>
                <w:rFonts w:ascii="Segoe UI" w:hAnsi="Segoe UI" w:cs="Segoe UI"/>
                <w:sz w:val="20"/>
                <w:lang w:eastAsia="en-IE"/>
              </w:rPr>
            </w:pPr>
            <w:r>
              <w:t>9.3</w:t>
            </w:r>
          </w:p>
        </w:tc>
        <w:tc>
          <w:tcPr>
            <w:tcW w:w="810" w:type="dxa"/>
            <w:tcBorders>
              <w:top w:val="nil"/>
              <w:left w:val="nil"/>
              <w:bottom w:val="single" w:sz="6" w:space="0" w:color="8C8C8C"/>
              <w:right w:val="nil"/>
            </w:tcBorders>
            <w:vAlign w:val="center"/>
            <w:hideMark/>
          </w:tcPr>
          <w:p w14:paraId="61CD8CBE" w14:textId="77777777" w:rsidR="00D933B7" w:rsidRPr="00941487" w:rsidRDefault="00D933B7">
            <w:pPr>
              <w:spacing w:after="0" w:line="240" w:lineRule="auto"/>
              <w:jc w:val="center"/>
              <w:textAlignment w:val="baseline"/>
              <w:rPr>
                <w:rFonts w:ascii="Segoe UI" w:hAnsi="Segoe UI" w:cs="Segoe UI"/>
                <w:sz w:val="20"/>
                <w:lang w:eastAsia="en-IE"/>
              </w:rPr>
            </w:pPr>
            <w:r>
              <w:t>0.0</w:t>
            </w:r>
          </w:p>
        </w:tc>
        <w:tc>
          <w:tcPr>
            <w:tcW w:w="1215" w:type="dxa"/>
            <w:tcBorders>
              <w:top w:val="nil"/>
              <w:left w:val="nil"/>
              <w:bottom w:val="single" w:sz="6" w:space="0" w:color="8C8C8C"/>
              <w:right w:val="nil"/>
            </w:tcBorders>
            <w:vAlign w:val="center"/>
            <w:hideMark/>
          </w:tcPr>
          <w:p w14:paraId="259D3E60" w14:textId="77777777" w:rsidR="00D933B7" w:rsidRPr="00941487" w:rsidRDefault="00D933B7">
            <w:pPr>
              <w:spacing w:after="0" w:line="240" w:lineRule="auto"/>
              <w:jc w:val="center"/>
              <w:textAlignment w:val="baseline"/>
              <w:rPr>
                <w:rFonts w:ascii="Segoe UI" w:hAnsi="Segoe UI" w:cs="Segoe UI"/>
                <w:sz w:val="20"/>
                <w:lang w:eastAsia="en-IE"/>
              </w:rPr>
            </w:pPr>
            <w:r>
              <w:t>22.3</w:t>
            </w:r>
          </w:p>
        </w:tc>
        <w:tc>
          <w:tcPr>
            <w:tcW w:w="796" w:type="dxa"/>
            <w:tcBorders>
              <w:top w:val="nil"/>
              <w:left w:val="nil"/>
              <w:bottom w:val="single" w:sz="6" w:space="0" w:color="8C8C8C"/>
              <w:right w:val="nil"/>
            </w:tcBorders>
            <w:vAlign w:val="center"/>
            <w:hideMark/>
          </w:tcPr>
          <w:p w14:paraId="1C6EAB30" w14:textId="77777777" w:rsidR="00D933B7" w:rsidRPr="00941487" w:rsidRDefault="00D933B7">
            <w:pPr>
              <w:spacing w:after="0" w:line="240" w:lineRule="auto"/>
              <w:jc w:val="center"/>
              <w:textAlignment w:val="baseline"/>
              <w:rPr>
                <w:rFonts w:ascii="Segoe UI" w:hAnsi="Segoe UI" w:cs="Segoe UI"/>
                <w:sz w:val="20"/>
                <w:lang w:eastAsia="en-IE"/>
              </w:rPr>
            </w:pPr>
            <w:r>
              <w:t>22.3</w:t>
            </w:r>
          </w:p>
        </w:tc>
        <w:tc>
          <w:tcPr>
            <w:tcW w:w="909" w:type="dxa"/>
            <w:tcBorders>
              <w:top w:val="nil"/>
              <w:left w:val="nil"/>
              <w:bottom w:val="single" w:sz="6" w:space="0" w:color="8C8C8C"/>
              <w:right w:val="nil"/>
            </w:tcBorders>
            <w:vAlign w:val="center"/>
            <w:hideMark/>
          </w:tcPr>
          <w:p w14:paraId="5CAA20C2" w14:textId="77777777" w:rsidR="00D933B7" w:rsidRPr="00941487" w:rsidRDefault="00D933B7">
            <w:pPr>
              <w:spacing w:after="0" w:line="240" w:lineRule="auto"/>
              <w:jc w:val="center"/>
              <w:textAlignment w:val="baseline"/>
              <w:rPr>
                <w:rFonts w:ascii="Segoe UI" w:hAnsi="Segoe UI" w:cs="Segoe UI"/>
                <w:sz w:val="20"/>
                <w:lang w:eastAsia="en-IE"/>
              </w:rPr>
            </w:pPr>
            <w:r>
              <w:t>106.0</w:t>
            </w:r>
          </w:p>
        </w:tc>
        <w:tc>
          <w:tcPr>
            <w:tcW w:w="907" w:type="dxa"/>
            <w:tcBorders>
              <w:top w:val="nil"/>
              <w:left w:val="nil"/>
              <w:bottom w:val="single" w:sz="6" w:space="0" w:color="8C8C8C"/>
              <w:right w:val="nil"/>
            </w:tcBorders>
            <w:vAlign w:val="center"/>
            <w:hideMark/>
          </w:tcPr>
          <w:p w14:paraId="05B7A7E5" w14:textId="77777777" w:rsidR="00D933B7" w:rsidRPr="00941487" w:rsidRDefault="00D933B7">
            <w:pPr>
              <w:spacing w:after="0" w:line="240" w:lineRule="auto"/>
              <w:jc w:val="center"/>
              <w:textAlignment w:val="baseline"/>
              <w:rPr>
                <w:rFonts w:ascii="Segoe UI" w:hAnsi="Segoe UI" w:cs="Segoe UI"/>
                <w:sz w:val="20"/>
                <w:lang w:eastAsia="en-IE"/>
              </w:rPr>
            </w:pPr>
            <w:r>
              <w:t>10.5%</w:t>
            </w:r>
          </w:p>
        </w:tc>
      </w:tr>
      <w:tr w:rsidR="00D933B7" w:rsidRPr="00941487" w14:paraId="56557BBB"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2030BD3D" w14:textId="77777777" w:rsidR="00D933B7" w:rsidRPr="00941487" w:rsidRDefault="00D933B7">
            <w:pPr>
              <w:spacing w:after="0" w:line="240" w:lineRule="auto"/>
              <w:textAlignment w:val="baseline"/>
              <w:rPr>
                <w:rFonts w:ascii="Segoe UI" w:hAnsi="Segoe UI" w:cs="Segoe UI"/>
                <w:sz w:val="20"/>
                <w:lang w:eastAsia="en-IE"/>
              </w:rPr>
            </w:pPr>
            <w:r>
              <w:rPr>
                <w:rFonts w:cs="Segoe UI"/>
                <w:b/>
                <w:bCs/>
                <w:sz w:val="20"/>
                <w:lang w:eastAsia="en-IE"/>
              </w:rPr>
              <w:t>Biodiversity mainstreaming</w:t>
            </w:r>
            <w:r>
              <w:rPr>
                <w:rFonts w:ascii="Calibri" w:hAnsi="Calibri" w:cs="Calibri"/>
                <w:b/>
                <w:bCs/>
                <w:sz w:val="20"/>
                <w:lang w:eastAsia="en-IE"/>
              </w:rPr>
              <w:t xml:space="preserve"> </w:t>
            </w:r>
          </w:p>
        </w:tc>
        <w:tc>
          <w:tcPr>
            <w:tcW w:w="918" w:type="dxa"/>
            <w:tcBorders>
              <w:top w:val="nil"/>
              <w:left w:val="nil"/>
              <w:bottom w:val="single" w:sz="6" w:space="0" w:color="8C8C8C"/>
              <w:right w:val="nil"/>
            </w:tcBorders>
            <w:shd w:val="clear" w:color="auto" w:fill="F2F2F2" w:themeFill="background1" w:themeFillShade="F2"/>
            <w:vAlign w:val="center"/>
            <w:hideMark/>
          </w:tcPr>
          <w:p w14:paraId="08D88BE1" w14:textId="77777777" w:rsidR="00D933B7" w:rsidRPr="00941487" w:rsidRDefault="00D933B7">
            <w:pPr>
              <w:spacing w:after="0" w:line="240" w:lineRule="auto"/>
              <w:jc w:val="center"/>
              <w:textAlignment w:val="baseline"/>
              <w:rPr>
                <w:rFonts w:ascii="Segoe UI" w:hAnsi="Segoe UI" w:cs="Segoe UI"/>
                <w:sz w:val="20"/>
                <w:lang w:eastAsia="en-IE"/>
              </w:rPr>
            </w:pPr>
            <w:r>
              <w:t>18.8</w:t>
            </w:r>
          </w:p>
        </w:tc>
        <w:tc>
          <w:tcPr>
            <w:tcW w:w="919" w:type="dxa"/>
            <w:tcBorders>
              <w:top w:val="nil"/>
              <w:left w:val="nil"/>
              <w:bottom w:val="single" w:sz="6" w:space="0" w:color="8C8C8C"/>
              <w:right w:val="nil"/>
            </w:tcBorders>
            <w:shd w:val="clear" w:color="auto" w:fill="F2F2F2" w:themeFill="background1" w:themeFillShade="F2"/>
            <w:vAlign w:val="center"/>
            <w:hideMark/>
          </w:tcPr>
          <w:p w14:paraId="767AEB7C" w14:textId="77777777" w:rsidR="00D933B7" w:rsidRPr="00941487" w:rsidRDefault="00D933B7">
            <w:pPr>
              <w:spacing w:after="0" w:line="240" w:lineRule="auto"/>
              <w:jc w:val="center"/>
              <w:textAlignment w:val="baseline"/>
              <w:rPr>
                <w:rFonts w:ascii="Segoe UI" w:hAnsi="Segoe UI" w:cs="Segoe UI"/>
                <w:sz w:val="20"/>
                <w:lang w:eastAsia="en-IE"/>
              </w:rPr>
            </w:pPr>
            <w:r>
              <w:t>21.1</w:t>
            </w:r>
          </w:p>
        </w:tc>
        <w:tc>
          <w:tcPr>
            <w:tcW w:w="806" w:type="dxa"/>
            <w:tcBorders>
              <w:top w:val="nil"/>
              <w:left w:val="nil"/>
              <w:bottom w:val="single" w:sz="6" w:space="0" w:color="8C8C8C"/>
              <w:right w:val="nil"/>
            </w:tcBorders>
            <w:shd w:val="clear" w:color="auto" w:fill="F2F2F2" w:themeFill="background1" w:themeFillShade="F2"/>
            <w:vAlign w:val="center"/>
            <w:hideMark/>
          </w:tcPr>
          <w:p w14:paraId="64A8EF74" w14:textId="77777777" w:rsidR="00D933B7" w:rsidRPr="00941487" w:rsidRDefault="00D933B7">
            <w:pPr>
              <w:spacing w:after="0" w:line="240" w:lineRule="auto"/>
              <w:jc w:val="center"/>
              <w:textAlignment w:val="baseline"/>
              <w:rPr>
                <w:rFonts w:ascii="Segoe UI" w:hAnsi="Segoe UI" w:cs="Segoe UI"/>
                <w:sz w:val="20"/>
                <w:lang w:eastAsia="en-IE"/>
              </w:rPr>
            </w:pPr>
            <w:r>
              <w:t>13.3</w:t>
            </w:r>
          </w:p>
        </w:tc>
        <w:tc>
          <w:tcPr>
            <w:tcW w:w="797" w:type="dxa"/>
            <w:tcBorders>
              <w:top w:val="nil"/>
              <w:left w:val="nil"/>
              <w:bottom w:val="single" w:sz="6" w:space="0" w:color="8C8C8C"/>
              <w:right w:val="nil"/>
            </w:tcBorders>
            <w:shd w:val="clear" w:color="auto" w:fill="F2F2F2" w:themeFill="background1" w:themeFillShade="F2"/>
            <w:vAlign w:val="center"/>
            <w:hideMark/>
          </w:tcPr>
          <w:p w14:paraId="3FF71546" w14:textId="77777777" w:rsidR="00D933B7" w:rsidRPr="00941487" w:rsidRDefault="00D933B7">
            <w:pPr>
              <w:spacing w:after="0" w:line="240" w:lineRule="auto"/>
              <w:jc w:val="center"/>
              <w:textAlignment w:val="baseline"/>
              <w:rPr>
                <w:rFonts w:ascii="Segoe UI" w:hAnsi="Segoe UI" w:cs="Segoe UI"/>
                <w:sz w:val="20"/>
                <w:lang w:eastAsia="en-IE"/>
              </w:rPr>
            </w:pPr>
            <w:r>
              <w:t>15.3</w:t>
            </w:r>
          </w:p>
        </w:tc>
        <w:tc>
          <w:tcPr>
            <w:tcW w:w="810" w:type="dxa"/>
            <w:tcBorders>
              <w:top w:val="nil"/>
              <w:left w:val="nil"/>
              <w:bottom w:val="single" w:sz="6" w:space="0" w:color="8C8C8C"/>
              <w:right w:val="nil"/>
            </w:tcBorders>
            <w:shd w:val="clear" w:color="auto" w:fill="F2F2F2" w:themeFill="background1" w:themeFillShade="F2"/>
            <w:vAlign w:val="center"/>
            <w:hideMark/>
          </w:tcPr>
          <w:p w14:paraId="04F7F9FF" w14:textId="77777777" w:rsidR="00D933B7" w:rsidRPr="00941487" w:rsidRDefault="00D933B7">
            <w:pPr>
              <w:spacing w:after="0" w:line="240" w:lineRule="auto"/>
              <w:jc w:val="center"/>
              <w:textAlignment w:val="baseline"/>
              <w:rPr>
                <w:rFonts w:ascii="Segoe UI" w:hAnsi="Segoe UI" w:cs="Segoe UI"/>
                <w:sz w:val="20"/>
                <w:lang w:eastAsia="en-IE"/>
              </w:rPr>
            </w:pPr>
            <w:r>
              <w:t>16.4</w:t>
            </w:r>
          </w:p>
        </w:tc>
        <w:tc>
          <w:tcPr>
            <w:tcW w:w="1215" w:type="dxa"/>
            <w:tcBorders>
              <w:top w:val="nil"/>
              <w:left w:val="nil"/>
              <w:bottom w:val="single" w:sz="6" w:space="0" w:color="8C8C8C"/>
              <w:right w:val="nil"/>
            </w:tcBorders>
            <w:shd w:val="clear" w:color="auto" w:fill="F2F2F2" w:themeFill="background1" w:themeFillShade="F2"/>
            <w:vAlign w:val="center"/>
            <w:hideMark/>
          </w:tcPr>
          <w:p w14:paraId="383E5DC4" w14:textId="77777777" w:rsidR="00D933B7" w:rsidRPr="00941487" w:rsidRDefault="00D933B7">
            <w:pPr>
              <w:spacing w:after="0" w:line="240" w:lineRule="auto"/>
              <w:jc w:val="center"/>
              <w:textAlignment w:val="baseline"/>
              <w:rPr>
                <w:rFonts w:ascii="Segoe UI" w:hAnsi="Segoe UI" w:cs="Segoe UI"/>
                <w:sz w:val="20"/>
                <w:lang w:eastAsia="en-IE"/>
              </w:rPr>
            </w:pPr>
            <w:r>
              <w:t>26.3</w:t>
            </w:r>
          </w:p>
        </w:tc>
        <w:tc>
          <w:tcPr>
            <w:tcW w:w="796" w:type="dxa"/>
            <w:tcBorders>
              <w:top w:val="nil"/>
              <w:left w:val="nil"/>
              <w:bottom w:val="single" w:sz="6" w:space="0" w:color="8C8C8C"/>
              <w:right w:val="nil"/>
            </w:tcBorders>
            <w:shd w:val="clear" w:color="auto" w:fill="F2F2F2" w:themeFill="background1" w:themeFillShade="F2"/>
            <w:vAlign w:val="center"/>
            <w:hideMark/>
          </w:tcPr>
          <w:p w14:paraId="4B9FEF89" w14:textId="77777777" w:rsidR="00D933B7" w:rsidRPr="00941487" w:rsidRDefault="00D933B7">
            <w:pPr>
              <w:spacing w:after="0" w:line="240" w:lineRule="auto"/>
              <w:jc w:val="center"/>
              <w:textAlignment w:val="baseline"/>
              <w:rPr>
                <w:rFonts w:ascii="Segoe UI" w:hAnsi="Segoe UI" w:cs="Segoe UI"/>
                <w:sz w:val="20"/>
                <w:lang w:eastAsia="en-IE"/>
              </w:rPr>
            </w:pPr>
            <w:r>
              <w:t>26.4</w:t>
            </w:r>
          </w:p>
        </w:tc>
        <w:tc>
          <w:tcPr>
            <w:tcW w:w="909" w:type="dxa"/>
            <w:tcBorders>
              <w:top w:val="nil"/>
              <w:left w:val="nil"/>
              <w:bottom w:val="single" w:sz="6" w:space="0" w:color="8C8C8C"/>
              <w:right w:val="nil"/>
            </w:tcBorders>
            <w:shd w:val="clear" w:color="auto" w:fill="F2F2F2" w:themeFill="background1" w:themeFillShade="F2"/>
            <w:vAlign w:val="center"/>
            <w:hideMark/>
          </w:tcPr>
          <w:p w14:paraId="51B5319C" w14:textId="77777777" w:rsidR="00D933B7" w:rsidRPr="00941487" w:rsidRDefault="00D933B7">
            <w:pPr>
              <w:spacing w:after="0" w:line="240" w:lineRule="auto"/>
              <w:jc w:val="center"/>
              <w:textAlignment w:val="baseline"/>
              <w:rPr>
                <w:rFonts w:ascii="Segoe UI" w:hAnsi="Segoe UI" w:cs="Segoe UI"/>
                <w:sz w:val="20"/>
                <w:lang w:eastAsia="en-IE"/>
              </w:rPr>
            </w:pPr>
            <w:r>
              <w:t>137.5</w:t>
            </w:r>
          </w:p>
        </w:tc>
        <w:tc>
          <w:tcPr>
            <w:tcW w:w="907" w:type="dxa"/>
            <w:tcBorders>
              <w:top w:val="nil"/>
              <w:left w:val="nil"/>
              <w:bottom w:val="single" w:sz="6" w:space="0" w:color="8C8C8C"/>
              <w:right w:val="nil"/>
            </w:tcBorders>
            <w:shd w:val="clear" w:color="auto" w:fill="F2F2F2" w:themeFill="background1" w:themeFillShade="F2"/>
            <w:vAlign w:val="center"/>
            <w:hideMark/>
          </w:tcPr>
          <w:p w14:paraId="2F3D1B85" w14:textId="77777777" w:rsidR="00D933B7" w:rsidRPr="00941487" w:rsidRDefault="00D933B7">
            <w:pPr>
              <w:spacing w:after="0" w:line="240" w:lineRule="auto"/>
              <w:jc w:val="center"/>
              <w:textAlignment w:val="baseline"/>
              <w:rPr>
                <w:rFonts w:ascii="Segoe UI" w:hAnsi="Segoe UI" w:cs="Segoe UI"/>
                <w:sz w:val="20"/>
                <w:lang w:eastAsia="en-IE"/>
              </w:rPr>
            </w:pPr>
            <w:r>
              <w:t>13.6%</w:t>
            </w:r>
          </w:p>
        </w:tc>
      </w:tr>
    </w:tbl>
    <w:p w14:paraId="28789A8A" w14:textId="77777777" w:rsidR="00D933B7" w:rsidRPr="00941487" w:rsidRDefault="00D933B7" w:rsidP="00D933B7">
      <w:pPr>
        <w:rPr>
          <w:rFonts w:eastAsia="EC Square Sans Pro" w:cs="EC Square Sans Pro"/>
          <w:b/>
          <w:bCs/>
        </w:rPr>
      </w:pPr>
    </w:p>
    <w:p w14:paraId="35CD5F4C" w14:textId="77777777" w:rsidR="00D933B7" w:rsidRPr="00941487" w:rsidRDefault="00D933B7" w:rsidP="00D933B7">
      <w:r>
        <w:rPr>
          <w:rFonts w:eastAsia="EC Square Sans Pro" w:cs="EC Square Sans Pro"/>
          <w:b/>
          <w:bCs/>
        </w:rPr>
        <w:t>Climate change</w:t>
      </w:r>
    </w:p>
    <w:p w14:paraId="22CDC52C" w14:textId="77777777" w:rsidR="00D933B7" w:rsidRPr="00941487" w:rsidRDefault="00D933B7" w:rsidP="00D933B7">
      <w:r>
        <w:rPr>
          <w:rFonts w:eastAsia="EC Square Sans Pro" w:cs="EC Square Sans Pro"/>
        </w:rPr>
        <w:t>The actions financed by the European Commission support the integration of climate change considerations in the management of the marine biological resources and their ecosystems, with the final objective of promoting their adaptation and resilience to climate change, in RFMOs and at a bilateral level through SFPAs.</w:t>
      </w:r>
    </w:p>
    <w:p w14:paraId="4B11E54D" w14:textId="77777777" w:rsidR="00D933B7" w:rsidRPr="00941487" w:rsidRDefault="00D933B7" w:rsidP="00D933B7">
      <w:r>
        <w:rPr>
          <w:rFonts w:eastAsia="EC Square Sans Pro" w:cs="EC Square Sans Pro"/>
        </w:rPr>
        <w:t>Climate change considerations are, where appropriate and available, incorporated into the scientific and stock management discussions in RFMOs. They are also incorporated into the SFPAs.</w:t>
      </w:r>
    </w:p>
    <w:p w14:paraId="08969D48" w14:textId="77777777" w:rsidR="00D933B7" w:rsidRPr="00941487" w:rsidRDefault="00D933B7" w:rsidP="00D933B7">
      <w:r>
        <w:rPr>
          <w:rFonts w:eastAsia="EC Square Sans Pro" w:cs="EC Square Sans Pro"/>
        </w:rPr>
        <w:t>In total, in the 2021-2027 period, SFPAs and RFMOs will contribute an estimated EUR</w:t>
      </w:r>
      <w:r>
        <w:rPr>
          <w:rFonts w:ascii="Calibri" w:eastAsia="Calibri" w:hAnsi="Calibri" w:cs="Calibri"/>
        </w:rPr>
        <w:t> </w:t>
      </w:r>
      <w:r>
        <w:rPr>
          <w:rFonts w:eastAsia="EC Square Sans Pro" w:cs="EC Square Sans Pro"/>
        </w:rPr>
        <w:t>109.9</w:t>
      </w:r>
      <w:r>
        <w:rPr>
          <w:rFonts w:ascii="Calibri" w:eastAsia="Calibri" w:hAnsi="Calibri" w:cs="Calibri"/>
        </w:rPr>
        <w:t> </w:t>
      </w:r>
      <w:r>
        <w:rPr>
          <w:rFonts w:eastAsia="EC Square Sans Pro" w:cs="EC Square Sans Pro"/>
        </w:rPr>
        <w:t>million to this priority. The contribution of the SFPAs represents 40% of the sectoral support, whereas the contribution of the RFMOs represents 40% of the total amount allocated.</w:t>
      </w:r>
      <w:r>
        <w:rPr>
          <w:rFonts w:ascii="Calibri" w:eastAsia="Calibri" w:hAnsi="Calibri" w:cs="Calibri"/>
        </w:rPr>
        <w:t xml:space="preserve"> </w:t>
      </w:r>
    </w:p>
    <w:p w14:paraId="151C92A0" w14:textId="77777777" w:rsidR="00D933B7" w:rsidRPr="00941487" w:rsidRDefault="00D933B7" w:rsidP="00D933B7">
      <w:r>
        <w:rPr>
          <w:rFonts w:eastAsia="EC Square Sans Pro" w:cs="EC Square Sans Pro"/>
          <w:b/>
          <w:bCs/>
        </w:rPr>
        <w:t>Biodiversity</w:t>
      </w:r>
    </w:p>
    <w:p w14:paraId="0431B1D6" w14:textId="77777777" w:rsidR="00D933B7" w:rsidRPr="00941487" w:rsidRDefault="00D933B7" w:rsidP="00D933B7">
      <w:r>
        <w:rPr>
          <w:rFonts w:eastAsia="EC Square Sans Pro" w:cs="EC Square Sans Pro"/>
        </w:rPr>
        <w:t>The actions financed by the European Commission in RFMOs are consistent with the objectives of the EU biodiversity strategy to conserve marine stocks, prevent the loss of biodiversity and protect fragile ecosystems. RFMOs promote the sustainability of the stocks and their ecosystem. This includes not only the sustainable management of targeted species, but the implementation of mitigation measures for by-catch species (turtles, vulnerable shark species, rays, seabirds, etc.) and the protection of vulnerable marine ecosystems (e.g. corals).</w:t>
      </w:r>
    </w:p>
    <w:p w14:paraId="01800A94" w14:textId="77777777" w:rsidR="00D933B7" w:rsidRPr="00941487" w:rsidRDefault="00D933B7" w:rsidP="00D933B7">
      <w:r>
        <w:rPr>
          <w:rFonts w:eastAsia="EC Square Sans Pro" w:cs="EC Square Sans Pro"/>
        </w:rPr>
        <w:t>An area where the EU actions on climate change and biodiversity come together is the support for the development of management procedures and management strategy evaluation frameworks for key fish stocks, that are robust to uncertainties, including those introduced or exacerbated by climate change. In that regard, the EU will promote the development of</w:t>
      </w:r>
      <w:r>
        <w:rPr>
          <w:rFonts w:ascii="Calibri" w:eastAsia="Calibri" w:hAnsi="Calibri" w:cs="Calibri"/>
        </w:rPr>
        <w:t xml:space="preserve"> </w:t>
      </w:r>
      <w:r>
        <w:rPr>
          <w:rFonts w:eastAsia="EC Square Sans Pro" w:cs="EC Square Sans Pro"/>
        </w:rPr>
        <w:t>dedicated robustness tests that could provide meaningful proxies for designing future management procedures that are resilient to stressors driven by climate change.</w:t>
      </w:r>
    </w:p>
    <w:p w14:paraId="28228D35" w14:textId="77777777" w:rsidR="00D933B7" w:rsidRPr="00941487" w:rsidRDefault="00D933B7" w:rsidP="00D933B7">
      <w:r>
        <w:rPr>
          <w:rFonts w:eastAsia="EC Square Sans Pro" w:cs="EC Square Sans Pro"/>
        </w:rPr>
        <w:t>Likewise, SFPAs support some actions to enhance the scientific capacity of non-EU countries in areas covering both the conservation of marine resources and the assessment of the effect of climate change, with concrete measures regarding, for example, the management of marine protected areas.</w:t>
      </w:r>
    </w:p>
    <w:p w14:paraId="509001FF" w14:textId="77777777" w:rsidR="00D933B7" w:rsidRPr="00941487" w:rsidRDefault="00D933B7" w:rsidP="00D933B7">
      <w:r>
        <w:rPr>
          <w:rFonts w:eastAsia="EC Square Sans Pro" w:cs="EC Square Sans Pro"/>
        </w:rPr>
        <w:t>In addition, actions supported through the sectoral support component of SFPAs promote long-term resource conservation, ecosystem protection measures, the fight against illegal fishing and the sustainable development of our partners’ local fisheries sector, with a positive effect on biodiversity.</w:t>
      </w:r>
    </w:p>
    <w:p w14:paraId="3FA96D83" w14:textId="77777777" w:rsidR="00D933B7" w:rsidRPr="00941487" w:rsidRDefault="00D933B7" w:rsidP="00D933B7">
      <w:r>
        <w:rPr>
          <w:rFonts w:eastAsia="EC Square Sans Pro" w:cs="EC Square Sans Pro"/>
        </w:rPr>
        <w:t>In total, in the 2021-2027 period, SFPAs and RFMOs will contribute an estimated EUR</w:t>
      </w:r>
      <w:r>
        <w:rPr>
          <w:rFonts w:ascii="Calibri" w:eastAsia="Calibri" w:hAnsi="Calibri" w:cs="Calibri"/>
        </w:rPr>
        <w:t> </w:t>
      </w:r>
      <w:r>
        <w:rPr>
          <w:rFonts w:eastAsia="EC Square Sans Pro" w:cs="EC Square Sans Pro"/>
        </w:rPr>
        <w:t>137.5</w:t>
      </w:r>
      <w:r>
        <w:rPr>
          <w:rFonts w:ascii="Calibri" w:eastAsia="Calibri" w:hAnsi="Calibri" w:cs="Calibri"/>
        </w:rPr>
        <w:t> </w:t>
      </w:r>
      <w:r>
        <w:rPr>
          <w:rFonts w:eastAsia="EC Square Sans Pro" w:cs="EC Square Sans Pro"/>
        </w:rPr>
        <w:t>million to this priority. The contribution of the SFPAs represents 40% of the sectoral support, whereas the contribution of the RFMOs represents 100% of the total amount allocated.</w:t>
      </w:r>
    </w:p>
    <w:p w14:paraId="61DB22E3" w14:textId="77777777" w:rsidR="00D933B7" w:rsidRPr="00941487" w:rsidRDefault="00D933B7" w:rsidP="00D933B7">
      <w:pPr>
        <w:keepNext/>
        <w:keepLines/>
        <w:spacing w:line="240" w:lineRule="auto"/>
        <w:outlineLvl w:val="4"/>
        <w:rPr>
          <w:b/>
          <w:bCs/>
        </w:rPr>
      </w:pPr>
    </w:p>
    <w:p w14:paraId="2ED658AD" w14:textId="77777777" w:rsidR="00D933B7" w:rsidRPr="0094148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941487" w14:paraId="0C8E0920"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7014A223"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629D08E1"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3D6A9CCB"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3E0DF7A8"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38E2AEB0"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6B547ACA" w14:textId="77777777" w:rsidR="00D933B7" w:rsidRPr="00941487"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2F783F5"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941487" w14:paraId="4FA1B8E5" w14:textId="77777777">
        <w:trPr>
          <w:trHeight w:val="300"/>
        </w:trPr>
        <w:tc>
          <w:tcPr>
            <w:tcW w:w="895" w:type="dxa"/>
            <w:tcBorders>
              <w:top w:val="nil"/>
              <w:left w:val="nil"/>
              <w:bottom w:val="single" w:sz="6" w:space="0" w:color="8C8C8C"/>
              <w:right w:val="nil"/>
            </w:tcBorders>
            <w:vAlign w:val="center"/>
            <w:hideMark/>
          </w:tcPr>
          <w:p w14:paraId="4000D02A"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7A3EB64B"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52E44FAF"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1BD1D0E8"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5B481013"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769D80CA"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1362C810"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r>
      <w:tr w:rsidR="00D933B7" w:rsidRPr="00941487" w14:paraId="7DF13A9A" w14:textId="77777777">
        <w:trPr>
          <w:trHeight w:val="300"/>
        </w:trPr>
        <w:tc>
          <w:tcPr>
            <w:tcW w:w="895" w:type="dxa"/>
            <w:tcBorders>
              <w:top w:val="nil"/>
              <w:left w:val="nil"/>
              <w:bottom w:val="single" w:sz="6" w:space="0" w:color="8C8C8C"/>
              <w:right w:val="nil"/>
            </w:tcBorders>
            <w:vAlign w:val="center"/>
            <w:hideMark/>
          </w:tcPr>
          <w:p w14:paraId="0A3F140B"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30F09E39"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19F2BB57"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1009A8CA"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5D9CF8FD"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6A08F72C"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74FF3716"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r>
      <w:tr w:rsidR="00D933B7" w:rsidRPr="00941487" w14:paraId="4E6A59E9" w14:textId="77777777">
        <w:trPr>
          <w:trHeight w:val="300"/>
        </w:trPr>
        <w:tc>
          <w:tcPr>
            <w:tcW w:w="895" w:type="dxa"/>
            <w:tcBorders>
              <w:top w:val="nil"/>
              <w:left w:val="nil"/>
              <w:bottom w:val="single" w:sz="6" w:space="0" w:color="8C8C8C"/>
              <w:right w:val="nil"/>
            </w:tcBorders>
            <w:vAlign w:val="center"/>
            <w:hideMark/>
          </w:tcPr>
          <w:p w14:paraId="2A6230A4"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13F0BF73"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15ED5747"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4D39F09F"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42D0D595"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609E9C74"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FE4FA7D"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0.0</w:t>
            </w:r>
          </w:p>
        </w:tc>
      </w:tr>
      <w:tr w:rsidR="00D933B7" w:rsidRPr="00941487" w14:paraId="3ABBEBA9" w14:textId="77777777">
        <w:trPr>
          <w:trHeight w:val="300"/>
        </w:trPr>
        <w:tc>
          <w:tcPr>
            <w:tcW w:w="895" w:type="dxa"/>
            <w:tcBorders>
              <w:top w:val="nil"/>
              <w:left w:val="nil"/>
              <w:bottom w:val="single" w:sz="4" w:space="0" w:color="7F7F7F" w:themeColor="text1" w:themeTint="80"/>
              <w:right w:val="nil"/>
            </w:tcBorders>
            <w:vAlign w:val="center"/>
            <w:hideMark/>
          </w:tcPr>
          <w:p w14:paraId="61082AF1" w14:textId="77777777" w:rsidR="00D933B7" w:rsidRPr="0094148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11643D97"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151.6</w:t>
            </w:r>
          </w:p>
        </w:tc>
        <w:tc>
          <w:tcPr>
            <w:tcW w:w="1513" w:type="dxa"/>
            <w:tcBorders>
              <w:top w:val="nil"/>
              <w:left w:val="nil"/>
              <w:bottom w:val="single" w:sz="4" w:space="0" w:color="7F7F7F" w:themeColor="text1" w:themeTint="80"/>
              <w:right w:val="nil"/>
            </w:tcBorders>
            <w:hideMark/>
          </w:tcPr>
          <w:p w14:paraId="4D9B7BC2"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159.3</w:t>
            </w:r>
          </w:p>
        </w:tc>
        <w:tc>
          <w:tcPr>
            <w:tcW w:w="1443" w:type="dxa"/>
            <w:tcBorders>
              <w:top w:val="nil"/>
              <w:left w:val="nil"/>
              <w:bottom w:val="single" w:sz="4" w:space="0" w:color="7F7F7F" w:themeColor="text1" w:themeTint="80"/>
              <w:right w:val="nil"/>
            </w:tcBorders>
            <w:hideMark/>
          </w:tcPr>
          <w:p w14:paraId="60E79A44"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116.8</w:t>
            </w:r>
          </w:p>
        </w:tc>
        <w:tc>
          <w:tcPr>
            <w:tcW w:w="1443" w:type="dxa"/>
            <w:tcBorders>
              <w:top w:val="nil"/>
              <w:left w:val="nil"/>
              <w:bottom w:val="single" w:sz="4" w:space="0" w:color="7F7F7F" w:themeColor="text1" w:themeTint="80"/>
              <w:right w:val="nil"/>
            </w:tcBorders>
            <w:hideMark/>
          </w:tcPr>
          <w:p w14:paraId="301605E9"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129.9</w:t>
            </w:r>
          </w:p>
        </w:tc>
        <w:tc>
          <w:tcPr>
            <w:tcW w:w="1332" w:type="dxa"/>
            <w:tcBorders>
              <w:top w:val="nil"/>
              <w:left w:val="nil"/>
              <w:bottom w:val="single" w:sz="4" w:space="0" w:color="7F7F7F" w:themeColor="text1" w:themeTint="80"/>
              <w:right w:val="nil"/>
            </w:tcBorders>
          </w:tcPr>
          <w:p w14:paraId="57ED8200"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117.1</w:t>
            </w:r>
          </w:p>
        </w:tc>
        <w:tc>
          <w:tcPr>
            <w:tcW w:w="1453" w:type="dxa"/>
            <w:tcBorders>
              <w:top w:val="nil"/>
              <w:left w:val="nil"/>
              <w:bottom w:val="single" w:sz="4" w:space="0" w:color="7F7F7F" w:themeColor="text1" w:themeTint="80"/>
              <w:right w:val="nil"/>
            </w:tcBorders>
            <w:hideMark/>
          </w:tcPr>
          <w:p w14:paraId="4DA12958" w14:textId="77777777" w:rsidR="00D933B7" w:rsidRPr="00941487" w:rsidRDefault="00D933B7">
            <w:pPr>
              <w:spacing w:after="0" w:line="240" w:lineRule="auto"/>
              <w:jc w:val="center"/>
              <w:textAlignment w:val="baseline"/>
              <w:rPr>
                <w:rFonts w:ascii="Segoe UI" w:hAnsi="Segoe UI" w:cs="Segoe UI"/>
                <w:sz w:val="20"/>
                <w:lang w:eastAsia="en-IE"/>
              </w:rPr>
            </w:pPr>
            <w:r>
              <w:t xml:space="preserve"> 674.7</w:t>
            </w:r>
          </w:p>
        </w:tc>
      </w:tr>
      <w:tr w:rsidR="00D933B7" w:rsidRPr="00941487" w14:paraId="0773E941"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564C924D" w14:textId="77777777" w:rsidR="00D933B7" w:rsidRPr="00941487"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529580FE"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151.6</w:t>
            </w:r>
          </w:p>
        </w:tc>
        <w:tc>
          <w:tcPr>
            <w:tcW w:w="1513" w:type="dxa"/>
            <w:tcBorders>
              <w:top w:val="single" w:sz="4" w:space="0" w:color="7F7F7F" w:themeColor="text1" w:themeTint="80"/>
              <w:left w:val="nil"/>
              <w:bottom w:val="single" w:sz="6" w:space="0" w:color="8C8C8C"/>
              <w:right w:val="nil"/>
            </w:tcBorders>
          </w:tcPr>
          <w:p w14:paraId="4C827520"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159.3</w:t>
            </w:r>
          </w:p>
        </w:tc>
        <w:tc>
          <w:tcPr>
            <w:tcW w:w="1443" w:type="dxa"/>
            <w:tcBorders>
              <w:top w:val="single" w:sz="4" w:space="0" w:color="7F7F7F" w:themeColor="text1" w:themeTint="80"/>
              <w:left w:val="nil"/>
              <w:bottom w:val="single" w:sz="6" w:space="0" w:color="8C8C8C"/>
              <w:right w:val="nil"/>
            </w:tcBorders>
          </w:tcPr>
          <w:p w14:paraId="43D43932"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116.8</w:t>
            </w:r>
          </w:p>
        </w:tc>
        <w:tc>
          <w:tcPr>
            <w:tcW w:w="1443" w:type="dxa"/>
            <w:tcBorders>
              <w:top w:val="single" w:sz="4" w:space="0" w:color="7F7F7F" w:themeColor="text1" w:themeTint="80"/>
              <w:left w:val="nil"/>
              <w:bottom w:val="single" w:sz="6" w:space="0" w:color="8C8C8C"/>
              <w:right w:val="nil"/>
            </w:tcBorders>
          </w:tcPr>
          <w:p w14:paraId="3FA31492"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129.9</w:t>
            </w:r>
          </w:p>
        </w:tc>
        <w:tc>
          <w:tcPr>
            <w:tcW w:w="1332" w:type="dxa"/>
            <w:tcBorders>
              <w:top w:val="single" w:sz="4" w:space="0" w:color="7F7F7F" w:themeColor="text1" w:themeTint="80"/>
              <w:left w:val="nil"/>
              <w:bottom w:val="single" w:sz="6" w:space="0" w:color="8C8C8C"/>
              <w:right w:val="nil"/>
            </w:tcBorders>
          </w:tcPr>
          <w:p w14:paraId="6E5903F9"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117.1</w:t>
            </w:r>
          </w:p>
        </w:tc>
        <w:tc>
          <w:tcPr>
            <w:tcW w:w="1453" w:type="dxa"/>
            <w:tcBorders>
              <w:top w:val="single" w:sz="4" w:space="0" w:color="7F7F7F" w:themeColor="text1" w:themeTint="80"/>
              <w:left w:val="nil"/>
              <w:bottom w:val="single" w:sz="6" w:space="0" w:color="8C8C8C"/>
              <w:right w:val="nil"/>
            </w:tcBorders>
          </w:tcPr>
          <w:p w14:paraId="67FA469D" w14:textId="77777777" w:rsidR="00D933B7" w:rsidRPr="00941487" w:rsidRDefault="00D933B7">
            <w:pPr>
              <w:spacing w:after="0" w:line="240" w:lineRule="auto"/>
              <w:jc w:val="center"/>
              <w:textAlignment w:val="baseline"/>
              <w:rPr>
                <w:rFonts w:ascii="Calibri" w:hAnsi="Calibri" w:cs="Calibri"/>
                <w:color w:val="000000"/>
                <w:sz w:val="20"/>
                <w:lang w:eastAsia="en-IE"/>
              </w:rPr>
            </w:pPr>
            <w:r>
              <w:t xml:space="preserve"> 674.7</w:t>
            </w:r>
          </w:p>
        </w:tc>
      </w:tr>
    </w:tbl>
    <w:p w14:paraId="04C80B87" w14:textId="77777777" w:rsidR="00D933B7" w:rsidRDefault="00D933B7" w:rsidP="00D933B7">
      <w:pPr>
        <w:rPr>
          <w:rFonts w:eastAsia="EC Square Sans Pro" w:cs="EC Square Sans Pro"/>
        </w:rPr>
      </w:pPr>
    </w:p>
    <w:p w14:paraId="096EF444" w14:textId="77777777" w:rsidR="00D933B7" w:rsidRPr="00941487" w:rsidRDefault="00D933B7" w:rsidP="00D933B7">
      <w:r>
        <w:rPr>
          <w:rFonts w:eastAsia="EC Square Sans Pro" w:cs="EC Square Sans Pro"/>
        </w:rPr>
        <w:t>(*)</w:t>
      </w:r>
      <w:r>
        <w:rPr>
          <w:rFonts w:ascii="Calibri" w:eastAsia="Calibri" w:hAnsi="Calibri" w:cs="Calibri"/>
        </w:rPr>
        <w:t xml:space="preserve"> </w:t>
      </w:r>
      <w:r>
        <w:rPr>
          <w:rFonts w:eastAsia="EC Square Sans Pro" w:cs="EC Square Sans Pro"/>
        </w:rPr>
        <w:t>Based on the applied gender contribution methodology, the following scores are attributed at the most granular level of intervention possible:</w:t>
      </w:r>
    </w:p>
    <w:p w14:paraId="009D8D5A" w14:textId="77777777" w:rsidR="00D933B7" w:rsidRPr="00941487" w:rsidRDefault="00D933B7" w:rsidP="00D933B7">
      <w:r>
        <w:rPr>
          <w:rFonts w:eastAsia="EC Square Sans Pro" w:cs="EC Square Sans Pro"/>
        </w:rPr>
        <w:t>2: interventions the principal objective of which is to improve gender equality;</w:t>
      </w:r>
    </w:p>
    <w:p w14:paraId="37447576" w14:textId="77777777" w:rsidR="00D933B7" w:rsidRPr="00941487" w:rsidRDefault="00D933B7" w:rsidP="00D933B7">
      <w:r>
        <w:rPr>
          <w:rFonts w:eastAsia="EC Square Sans Pro" w:cs="EC Square Sans Pro"/>
        </w:rPr>
        <w:t>1: interventions that have gender equality as an important and deliberate objective but not as the main reason for the intervention;</w:t>
      </w:r>
    </w:p>
    <w:p w14:paraId="585AF972" w14:textId="77777777" w:rsidR="00D933B7" w:rsidRPr="00941487" w:rsidRDefault="00D933B7" w:rsidP="00D933B7">
      <w:r>
        <w:rPr>
          <w:rFonts w:eastAsia="EC Square Sans Pro" w:cs="EC Square Sans Pro"/>
        </w:rPr>
        <w:t>0: non-targeted interventions</w:t>
      </w:r>
      <w:r>
        <w:rPr>
          <w:rFonts w:ascii="Calibri" w:eastAsia="Calibri" w:hAnsi="Calibri" w:cs="Calibri"/>
        </w:rPr>
        <w:t xml:space="preserve"> </w:t>
      </w:r>
      <w:r>
        <w:rPr>
          <w:rFonts w:eastAsia="EC Square Sans Pro" w:cs="EC Square Sans Pro"/>
        </w:rPr>
        <w:t>(interventions that are expected to have no significant bearing on gender equality);</w:t>
      </w:r>
    </w:p>
    <w:p w14:paraId="35207DF4" w14:textId="77777777" w:rsidR="00D933B7" w:rsidRPr="00941487" w:rsidRDefault="00D933B7" w:rsidP="00D933B7">
      <w:pPr>
        <w:pStyle w:val="ListParagraph"/>
        <w:ind w:left="0"/>
      </w:pPr>
      <w:r>
        <w:rPr>
          <w:rFonts w:eastAsia="EC Square Sans Pro" w:cs="EC Square Sans Pro"/>
        </w:rPr>
        <w:t>0*: score to be assigned to interventions with a likely but not yet clear positive impact on gender equality.</w:t>
      </w:r>
    </w:p>
    <w:tbl>
      <w:tblPr>
        <w:tblStyle w:val="Planning2022instructions"/>
        <w:tblW w:w="0" w:type="auto"/>
        <w:tblLook w:val="04A0" w:firstRow="1" w:lastRow="0" w:firstColumn="1" w:lastColumn="0" w:noHBand="0" w:noVBand="1"/>
      </w:tblPr>
      <w:tblGrid>
        <w:gridCol w:w="9629"/>
      </w:tblGrid>
      <w:tr w:rsidR="00D933B7" w:rsidRPr="00941487" w14:paraId="46F46E6B" w14:textId="77777777">
        <w:tc>
          <w:tcPr>
            <w:tcW w:w="9738" w:type="dxa"/>
            <w:shd w:val="clear" w:color="auto" w:fill="auto"/>
          </w:tcPr>
          <w:p w14:paraId="3A8CD6ED" w14:textId="77777777" w:rsidR="00D933B7" w:rsidRPr="00941487" w:rsidRDefault="00D933B7">
            <w:pPr>
              <w:spacing w:after="0"/>
              <w:rPr>
                <w:rFonts w:ascii="Calibri" w:eastAsia="Calibri" w:hAnsi="Calibri" w:cs="Calibri"/>
                <w:b/>
                <w:bCs/>
                <w:sz w:val="22"/>
                <w:szCs w:val="22"/>
              </w:rPr>
            </w:pPr>
            <w:r>
              <w:rPr>
                <w:rFonts w:eastAsia="EC Square Sans Pro" w:cs="EC Square Sans Pro"/>
                <w:b/>
                <w:bCs/>
                <w:sz w:val="22"/>
                <w:szCs w:val="22"/>
              </w:rPr>
              <w:t>Gender-disaggregated information.</w:t>
            </w:r>
          </w:p>
          <w:p w14:paraId="481E2168" w14:textId="77777777" w:rsidR="00D933B7" w:rsidRPr="00941487" w:rsidRDefault="00D933B7">
            <w:pPr>
              <w:spacing w:after="0"/>
            </w:pPr>
            <w:r>
              <w:rPr>
                <w:rFonts w:eastAsia="EC Square Sans Pro" w:cs="EC Square Sans Pro"/>
              </w:rPr>
              <w:t>Not available.</w:t>
            </w:r>
          </w:p>
        </w:tc>
      </w:tr>
    </w:tbl>
    <w:p w14:paraId="2A3CDE55" w14:textId="77777777" w:rsidR="00D933B7" w:rsidRPr="00941487" w:rsidRDefault="00D933B7" w:rsidP="00F72C99">
      <w:pPr>
        <w:pStyle w:val="Heading3"/>
      </w:pPr>
      <w:r>
        <w:t>Contribution to the digital transition</w:t>
      </w:r>
    </w:p>
    <w:p w14:paraId="7C2A2616" w14:textId="77777777" w:rsidR="00D933B7" w:rsidRPr="00941487" w:rsidRDefault="00D933B7" w:rsidP="00D933B7">
      <w:r>
        <w:rPr>
          <w:rFonts w:eastAsia="EC Square Sans Pro" w:cs="EC Square Sans Pro"/>
        </w:rPr>
        <w:t>RFMOs and SFPAs do not target projects with a digital component.</w:t>
      </w:r>
    </w:p>
    <w:p w14:paraId="78041792" w14:textId="77777777" w:rsidR="00D933B7" w:rsidRPr="00941487" w:rsidRDefault="00D933B7" w:rsidP="00D933B7">
      <w:pPr>
        <w:keepNext/>
        <w:keepLines/>
        <w:spacing w:before="600" w:line="240" w:lineRule="auto"/>
        <w:ind w:left="357"/>
        <w:outlineLvl w:val="4"/>
        <w:rPr>
          <w:b/>
          <w:bCs/>
          <w:sz w:val="2"/>
          <w:szCs w:val="2"/>
        </w:rPr>
      </w:pPr>
    </w:p>
    <w:p w14:paraId="5009265D" w14:textId="77777777" w:rsidR="00D933B7" w:rsidRPr="00941487" w:rsidRDefault="00D933B7" w:rsidP="00F72C99">
      <w:pPr>
        <w:pStyle w:val="Heading3"/>
      </w:pPr>
      <w:r>
        <w:t>Contribution to sustainable development goals</w:t>
      </w:r>
    </w:p>
    <w:tbl>
      <w:tblPr>
        <w:tblStyle w:val="PPO2021"/>
        <w:tblW w:w="9297" w:type="dxa"/>
        <w:tblLayout w:type="fixed"/>
        <w:tblCellMar>
          <w:left w:w="115" w:type="dxa"/>
          <w:right w:w="115" w:type="dxa"/>
        </w:tblCellMar>
        <w:tblLook w:val="04A0" w:firstRow="1" w:lastRow="0" w:firstColumn="1" w:lastColumn="0" w:noHBand="0" w:noVBand="1"/>
      </w:tblPr>
      <w:tblGrid>
        <w:gridCol w:w="1650"/>
        <w:gridCol w:w="1875"/>
        <w:gridCol w:w="5772"/>
      </w:tblGrid>
      <w:tr w:rsidR="00D933B7" w:rsidRPr="00941487" w14:paraId="19B217C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50" w:type="dxa"/>
            <w:vAlign w:val="center"/>
          </w:tcPr>
          <w:p w14:paraId="0A118E09" w14:textId="77777777" w:rsidR="00D933B7" w:rsidRPr="00941487" w:rsidRDefault="00D933B7">
            <w:pPr>
              <w:jc w:val="left"/>
              <w:rPr>
                <w:lang w:eastAsia="en-GB"/>
              </w:rPr>
            </w:pPr>
            <w:r>
              <w:rPr>
                <w:lang w:eastAsia="en-GB"/>
              </w:rPr>
              <w:t>SDG</w:t>
            </w:r>
          </w:p>
        </w:tc>
        <w:tc>
          <w:tcPr>
            <w:tcW w:w="1875" w:type="dxa"/>
            <w:vAlign w:val="center"/>
          </w:tcPr>
          <w:p w14:paraId="5E82B759" w14:textId="77777777" w:rsidR="00D933B7" w:rsidRPr="00941487"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57C0C77E" w14:textId="77777777" w:rsidR="00D933B7" w:rsidRPr="00941487"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941487" w14:paraId="0355876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50" w:type="dxa"/>
          </w:tcPr>
          <w:p w14:paraId="6046C917" w14:textId="77777777" w:rsidR="00D933B7" w:rsidRPr="00941487" w:rsidRDefault="00D933B7">
            <w:pPr>
              <w:rPr>
                <w:rFonts w:eastAsia="EC Square Sans Pro" w:cs="EC Square Sans Pro"/>
                <w:b w:val="0"/>
              </w:rPr>
            </w:pPr>
            <w:r>
              <w:rPr>
                <w:b w:val="0"/>
                <w:lang w:eastAsia="en-GB"/>
              </w:rPr>
              <w:t xml:space="preserve">SDG14: </w:t>
            </w:r>
            <w:r>
              <w:rPr>
                <w:rFonts w:eastAsia="EC Square Sans Pro" w:cs="EC Square Sans Pro"/>
                <w:b w:val="0"/>
              </w:rPr>
              <w:t>Conserve and sustainably use the oceans, seas and marine resources for sustainable development</w:t>
            </w:r>
          </w:p>
        </w:tc>
        <w:tc>
          <w:tcPr>
            <w:tcW w:w="1875" w:type="dxa"/>
          </w:tcPr>
          <w:p w14:paraId="169D601C" w14:textId="77777777" w:rsidR="00D933B7" w:rsidRPr="0094148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E7CC31A" w14:textId="77777777" w:rsidR="00D933B7" w:rsidRPr="00941487"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The programme promotes the conservation and sustainable use of the oceans, seas, and marine resources for example by improving management measures adopted following scientific advice and by promoting healthy tuna stocks in the Atlantic and Indian Oceans, and through the governance framework established by SFPAs with a number of non-EU countries.</w:t>
            </w:r>
          </w:p>
        </w:tc>
      </w:tr>
    </w:tbl>
    <w:p w14:paraId="033739EE" w14:textId="77777777" w:rsidR="00D933B7" w:rsidRPr="00941487" w:rsidRDefault="00D933B7" w:rsidP="00D933B7"/>
    <w:p w14:paraId="78B620F2" w14:textId="77777777" w:rsidR="00D933B7" w:rsidRDefault="00D933B7" w:rsidP="00D933B7">
      <w:pPr>
        <w:keepNext/>
        <w:keepLines/>
        <w:spacing w:before="600" w:line="240" w:lineRule="auto"/>
        <w:outlineLvl w:val="4"/>
        <w:rPr>
          <w:b/>
          <w:bCs/>
        </w:rPr>
      </w:pPr>
    </w:p>
    <w:p w14:paraId="7E1ADAAD" w14:textId="77777777" w:rsidR="00D933B7" w:rsidRDefault="00D933B7" w:rsidP="00D933B7">
      <w:pPr>
        <w:sectPr w:rsidR="00D933B7" w:rsidSect="00D933B7">
          <w:headerReference w:type="even" r:id="rId372"/>
          <w:headerReference w:type="default" r:id="rId373"/>
          <w:footerReference w:type="even" r:id="rId374"/>
          <w:footerReference w:type="default" r:id="rId375"/>
          <w:headerReference w:type="first" r:id="rId376"/>
          <w:footerReference w:type="first" r:id="rId377"/>
          <w:pgSz w:w="11906" w:h="16838"/>
          <w:pgMar w:top="2520" w:right="1133" w:bottom="1538" w:left="1134" w:header="708" w:footer="708" w:gutter="0"/>
          <w:cols w:space="708"/>
          <w:docGrid w:linePitch="360"/>
        </w:sectPr>
      </w:pPr>
    </w:p>
    <w:p w14:paraId="67440BDE" w14:textId="77777777" w:rsidR="00D933B7" w:rsidRPr="00137E12" w:rsidRDefault="00D933B7" w:rsidP="00D933B7">
      <w:pPr>
        <w:pStyle w:val="Heading1"/>
      </w:pPr>
      <w:bookmarkStart w:id="83" w:name="toc_sec_28"/>
      <w:bookmarkStart w:id="84" w:name="_Toc228976549"/>
      <w:bookmarkEnd w:id="83"/>
      <w:r>
        <w:t>L</w:t>
      </w:r>
      <w:r w:rsidRPr="00137E12">
        <w:t>IFE</w:t>
      </w:r>
      <w:bookmarkEnd w:id="84"/>
    </w:p>
    <w:p w14:paraId="38882894" w14:textId="77777777" w:rsidR="00D933B7" w:rsidRPr="00742189" w:rsidRDefault="00D933B7" w:rsidP="00D933B7">
      <w:pPr>
        <w:pStyle w:val="Heading2"/>
      </w:pPr>
      <w:r w:rsidRPr="008353C8">
        <w:t>PROGRAMME FOR THE ENVIRONMENT AND CLIMATE ACTION</w:t>
      </w:r>
    </w:p>
    <w:p w14:paraId="5A8982F1" w14:textId="0EAF043D" w:rsidR="00D933B7" w:rsidRPr="00D0125C" w:rsidRDefault="008F7872" w:rsidP="008F7872">
      <w:pPr>
        <w:pStyle w:val="Heading2"/>
        <w:rPr>
          <w:rFonts w:eastAsiaTheme="majorEastAsia"/>
          <w:lang w:eastAsia="en-GB"/>
        </w:rPr>
      </w:pPr>
      <w:r>
        <w:rPr>
          <w:rFonts w:ascii="EC Square Sans Pro Medium" w:eastAsiaTheme="majorEastAsia" w:hAnsi="EC Square Sans Pro Medium" w:cstheme="majorBidi"/>
          <w:szCs w:val="32"/>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D0125C" w14:paraId="475C7F04" w14:textId="77777777">
        <w:trPr>
          <w:trHeight w:val="1584"/>
          <w:jc w:val="left"/>
        </w:trPr>
        <w:tc>
          <w:tcPr>
            <w:tcW w:w="2410" w:type="dxa"/>
          </w:tcPr>
          <w:p w14:paraId="687134D6" w14:textId="77777777" w:rsidR="00D933B7" w:rsidRPr="002B172E" w:rsidRDefault="00D933B7">
            <w:pPr>
              <w:spacing w:before="120" w:after="120"/>
              <w:rPr>
                <w:rFonts w:eastAsia="EC Square Sans Pro" w:cs="EC Square Sans Pro"/>
                <w:sz w:val="24"/>
                <w:szCs w:val="24"/>
              </w:rPr>
            </w:pPr>
            <w:r>
              <w:rPr>
                <w:rFonts w:eastAsia="EC Square Sans Pro" w:cs="EC Square Sans Pro"/>
                <w:color w:val="000000" w:themeColor="text1"/>
                <w:sz w:val="24"/>
                <w:szCs w:val="24"/>
              </w:rPr>
              <w:t xml:space="preserve">About </w:t>
            </w:r>
            <w:r>
              <w:rPr>
                <w:rFonts w:eastAsia="EC Square Sans Pro" w:cs="EC Square Sans Pro"/>
                <w:sz w:val="24"/>
                <w:szCs w:val="24"/>
              </w:rPr>
              <w:t>5</w:t>
            </w:r>
            <w:r>
              <w:rPr>
                <w:rFonts w:ascii="Calibri" w:eastAsia="EC Square Sans Pro" w:hAnsi="Calibri" w:cs="Calibri"/>
                <w:sz w:val="24"/>
                <w:szCs w:val="24"/>
              </w:rPr>
              <w:t> </w:t>
            </w:r>
            <w:r>
              <w:rPr>
                <w:rFonts w:eastAsia="EC Square Sans Pro" w:cs="EC Square Sans Pro"/>
                <w:sz w:val="24"/>
                <w:szCs w:val="24"/>
              </w:rPr>
              <w:t>000</w:t>
            </w:r>
            <w:r>
              <w:rPr>
                <w:rFonts w:ascii="Calibri" w:eastAsia="EC Square Sans Pro" w:hAnsi="Calibri" w:cs="Calibri"/>
                <w:sz w:val="24"/>
                <w:szCs w:val="24"/>
              </w:rPr>
              <w:t> </w:t>
            </w:r>
            <w:r>
              <w:rPr>
                <w:rFonts w:eastAsia="EC Square Sans Pro" w:cs="EC Square Sans Pro"/>
                <w:sz w:val="24"/>
                <w:szCs w:val="24"/>
              </w:rPr>
              <w:t xml:space="preserve">000 </w:t>
            </w:r>
          </w:p>
          <w:p w14:paraId="5A04D50D" w14:textId="77777777" w:rsidR="00D933B7" w:rsidRPr="00D0125C" w:rsidRDefault="00D933B7">
            <w:pPr>
              <w:spacing w:before="120" w:after="120"/>
              <w:rPr>
                <w:rFonts w:eastAsia="EC Square Sans Pro" w:cs="EC Square Sans Pro"/>
                <w:color w:val="000000" w:themeColor="text1"/>
              </w:rPr>
            </w:pPr>
            <w:r>
              <w:rPr>
                <w:rFonts w:eastAsia="EC Square Sans Pro" w:cs="EC Square Sans Pro"/>
              </w:rPr>
              <w:t>cubic metres of water are saved every year</w:t>
            </w:r>
            <w:r>
              <w:rPr>
                <w:rFonts w:eastAsia="EC Square Sans Pro" w:cs="EC Square Sans Pro"/>
                <w:color w:val="000000" w:themeColor="text1"/>
              </w:rPr>
              <w:t>.</w:t>
            </w:r>
          </w:p>
        </w:tc>
        <w:tc>
          <w:tcPr>
            <w:cnfStyle w:val="000001000000" w:firstRow="0" w:lastRow="0" w:firstColumn="0" w:lastColumn="0" w:oddVBand="0" w:evenVBand="1" w:oddHBand="0" w:evenHBand="0" w:firstRowFirstColumn="0" w:firstRowLastColumn="0" w:lastRowFirstColumn="0" w:lastRowLastColumn="0"/>
            <w:tcW w:w="2409" w:type="dxa"/>
          </w:tcPr>
          <w:p w14:paraId="066E2F5D" w14:textId="77777777" w:rsidR="00D933B7" w:rsidRPr="002B172E" w:rsidRDefault="00D933B7">
            <w:pPr>
              <w:spacing w:before="120" w:after="120"/>
              <w:rPr>
                <w:rFonts w:eastAsia="EC Square Sans Pro" w:cs="EC Square Sans Pro"/>
                <w:color w:val="000000" w:themeColor="text1"/>
                <w:sz w:val="24"/>
                <w:szCs w:val="24"/>
              </w:rPr>
            </w:pPr>
            <w:r>
              <w:rPr>
                <w:rFonts w:eastAsia="EC Square Sans Pro" w:cs="EC Square Sans Pro"/>
                <w:color w:val="000000" w:themeColor="text1"/>
                <w:sz w:val="24"/>
                <w:szCs w:val="24"/>
              </w:rPr>
              <w:t>Over 5</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p w14:paraId="4C1BBBE1" w14:textId="77777777" w:rsidR="00D933B7" w:rsidRPr="00D0125C" w:rsidRDefault="00D933B7">
            <w:pPr>
              <w:spacing w:before="240"/>
              <w:rPr>
                <w:rFonts w:eastAsia="EC Square Sans Pro" w:cs="EC Square Sans Pro"/>
                <w:color w:val="000000" w:themeColor="text1"/>
              </w:rPr>
            </w:pPr>
            <w:r>
              <w:rPr>
                <w:rFonts w:eastAsia="EC Square Sans Pro" w:cs="EC Square Sans Pro"/>
              </w:rPr>
              <w:t>citizens are breathing cleaner air across Europe.</w:t>
            </w:r>
          </w:p>
        </w:tc>
        <w:tc>
          <w:tcPr>
            <w:tcW w:w="2410" w:type="dxa"/>
            <w:tcBorders>
              <w:bottom w:val="single" w:sz="4" w:space="0" w:color="8C8C8C"/>
            </w:tcBorders>
          </w:tcPr>
          <w:p w14:paraId="5F039050" w14:textId="77777777" w:rsidR="00D933B7" w:rsidRPr="00D0125C"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b/>
                <w:bCs/>
              </w:rPr>
            </w:pPr>
            <w:r>
              <w:rPr>
                <w:rFonts w:eastAsia="EC Square Sans Pro" w:cs="EC Square Sans Pro"/>
                <w:color w:val="000000" w:themeColor="text1"/>
                <w:sz w:val="24"/>
                <w:szCs w:val="24"/>
              </w:rPr>
              <w:t>Over 14</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p w14:paraId="26C42448" w14:textId="77777777" w:rsidR="00D933B7" w:rsidRPr="00D0125C" w:rsidRDefault="00D933B7">
            <w:pPr>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rPr>
            </w:pPr>
            <w:r>
              <w:rPr>
                <w:rFonts w:eastAsia="EC Square Sans Pro" w:cs="EC Square Sans Pro"/>
              </w:rPr>
              <w:t>tonnes fewer greenhouse gas emissions have been produced.</w:t>
            </w:r>
          </w:p>
        </w:tc>
        <w:tc>
          <w:tcPr>
            <w:cnfStyle w:val="000001000000" w:firstRow="0" w:lastRow="0" w:firstColumn="0" w:lastColumn="0" w:oddVBand="0" w:evenVBand="1" w:oddHBand="0" w:evenHBand="0" w:firstRowFirstColumn="0" w:firstRowLastColumn="0" w:lastRowFirstColumn="0" w:lastRowLastColumn="0"/>
            <w:tcW w:w="2410" w:type="dxa"/>
          </w:tcPr>
          <w:p w14:paraId="4DB0A21E" w14:textId="77777777" w:rsidR="00D933B7" w:rsidRPr="002B172E" w:rsidRDefault="00D933B7">
            <w:pPr>
              <w:spacing w:before="120" w:after="120"/>
              <w:rPr>
                <w:rFonts w:eastAsia="EC Square Sans Pro" w:cs="EC Square Sans Pro"/>
                <w:color w:val="000000" w:themeColor="text1"/>
                <w:sz w:val="24"/>
                <w:szCs w:val="24"/>
              </w:rPr>
            </w:pPr>
            <w:r>
              <w:rPr>
                <w:rFonts w:eastAsia="EC Square Sans Pro" w:cs="EC Square Sans Pro"/>
                <w:color w:val="000000" w:themeColor="text1"/>
                <w:sz w:val="24"/>
                <w:szCs w:val="24"/>
              </w:rPr>
              <w:t>Over 8</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p w14:paraId="0C482913" w14:textId="77777777" w:rsidR="00D933B7" w:rsidRPr="00D0125C" w:rsidRDefault="00D933B7">
            <w:pPr>
              <w:spacing w:before="120" w:after="120"/>
              <w:rPr>
                <w:rFonts w:eastAsia="EC Square Sans Pro" w:cs="EC Square Sans Pro"/>
                <w:color w:val="000000" w:themeColor="text1"/>
              </w:rPr>
            </w:pPr>
            <w:r>
              <w:rPr>
                <w:rFonts w:eastAsia="EC Square Sans Pro" w:cs="EC Square Sans Pro"/>
              </w:rPr>
              <w:t>gigawatt-hours of energy are saved every year.</w:t>
            </w:r>
          </w:p>
        </w:tc>
      </w:tr>
      <w:tr w:rsidR="00D933B7" w:rsidRPr="00D0125C" w14:paraId="67D49744" w14:textId="77777777">
        <w:trPr>
          <w:trHeight w:val="1034"/>
          <w:jc w:val="left"/>
        </w:trPr>
        <w:tc>
          <w:tcPr>
            <w:tcW w:w="2410" w:type="dxa"/>
          </w:tcPr>
          <w:p w14:paraId="4281905F" w14:textId="77777777" w:rsidR="00D933B7" w:rsidRPr="00D0125C" w:rsidRDefault="00D933B7">
            <w:pPr>
              <w:spacing w:before="120" w:after="120"/>
              <w:rPr>
                <w:rFonts w:eastAsia="EC Square Sans Pro" w:cs="EC Square Sans Pro"/>
                <w:b/>
                <w:bCs/>
              </w:rPr>
            </w:pPr>
            <w:r>
              <w:rPr>
                <w:rFonts w:eastAsia="EC Square Sans Pro" w:cs="EC Square Sans Pro"/>
                <w:color w:val="000000" w:themeColor="text1"/>
                <w:sz w:val="24"/>
                <w:szCs w:val="24"/>
              </w:rPr>
              <w:t>3</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600</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p w14:paraId="7F8C7722" w14:textId="77777777" w:rsidR="00D933B7" w:rsidRPr="00D0125C" w:rsidRDefault="00D933B7">
            <w:pPr>
              <w:spacing w:before="120" w:after="120"/>
              <w:rPr>
                <w:rFonts w:eastAsia="EC Square Sans Pro" w:cs="EC Square Sans Pro"/>
                <w:color w:val="000000" w:themeColor="text1"/>
              </w:rPr>
            </w:pPr>
            <w:r>
              <w:rPr>
                <w:rFonts w:eastAsia="EC Square Sans Pro" w:cs="EC Square Sans Pro"/>
              </w:rPr>
              <w:t>citizens are less vulnerable to the impacts of climate change</w:t>
            </w:r>
            <w:r>
              <w:rPr>
                <w:rFonts w:eastAsia="EC Square Sans Pro" w:cs="EC Square Sans Pro"/>
                <w:color w:val="000000" w:themeColor="text1"/>
              </w:rPr>
              <w:t>.</w:t>
            </w:r>
          </w:p>
        </w:tc>
        <w:tc>
          <w:tcPr>
            <w:cnfStyle w:val="000001000000" w:firstRow="0" w:lastRow="0" w:firstColumn="0" w:lastColumn="0" w:oddVBand="0" w:evenVBand="1" w:oddHBand="0" w:evenHBand="0" w:firstRowFirstColumn="0" w:firstRowLastColumn="0" w:lastRowFirstColumn="0" w:lastRowLastColumn="0"/>
            <w:tcW w:w="2409" w:type="dxa"/>
          </w:tcPr>
          <w:p w14:paraId="4AC33F66" w14:textId="77777777" w:rsidR="00D933B7" w:rsidRPr="002B172E" w:rsidRDefault="00D933B7">
            <w:pPr>
              <w:spacing w:before="120" w:after="120"/>
              <w:rPr>
                <w:rFonts w:eastAsia="EC Square Sans Pro" w:cs="EC Square Sans Pro"/>
                <w:color w:val="000000" w:themeColor="text1"/>
                <w:sz w:val="24"/>
                <w:szCs w:val="24"/>
              </w:rPr>
            </w:pPr>
            <w:r>
              <w:rPr>
                <w:rFonts w:eastAsia="EC Square Sans Pro" w:cs="EC Square Sans Pro"/>
                <w:color w:val="000000" w:themeColor="text1"/>
                <w:sz w:val="24"/>
                <w:szCs w:val="24"/>
              </w:rPr>
              <w:t>Over 2</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p w14:paraId="3F640332" w14:textId="77777777" w:rsidR="00D933B7" w:rsidRPr="00D0125C" w:rsidRDefault="00D933B7">
            <w:pPr>
              <w:rPr>
                <w:rFonts w:eastAsia="EC Square Sans Pro" w:cs="EC Square Sans Pro"/>
                <w:color w:val="000000" w:themeColor="text1"/>
              </w:rPr>
            </w:pPr>
            <w:r>
              <w:rPr>
                <w:rFonts w:eastAsia="EC Square Sans Pro" w:cs="EC Square Sans Pro"/>
              </w:rPr>
              <w:t>hectares of natural habitats have been restored by LIFE projects</w:t>
            </w:r>
          </w:p>
        </w:tc>
        <w:tc>
          <w:tcPr>
            <w:tcW w:w="2410" w:type="dxa"/>
            <w:tcBorders>
              <w:bottom w:val="single" w:sz="4" w:space="0" w:color="8C8C8C"/>
            </w:tcBorders>
          </w:tcPr>
          <w:p w14:paraId="7ADB7884" w14:textId="77777777" w:rsidR="00D933B7" w:rsidRPr="002B172E"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sz w:val="24"/>
                <w:szCs w:val="24"/>
              </w:rPr>
            </w:pPr>
            <w:r>
              <w:rPr>
                <w:rFonts w:eastAsia="EC Square Sans Pro" w:cs="EC Square Sans Pro"/>
                <w:color w:val="000000" w:themeColor="text1"/>
                <w:sz w:val="24"/>
                <w:szCs w:val="24"/>
              </w:rPr>
              <w:t>Over 3</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p w14:paraId="50AB5A9C" w14:textId="77777777" w:rsidR="00D933B7" w:rsidRPr="00D0125C"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rPr>
            </w:pPr>
            <w:r>
              <w:rPr>
                <w:rFonts w:eastAsia="EC Square Sans Pro" w:cs="EC Square Sans Pro"/>
              </w:rPr>
              <w:t>gigawatt-hours more renewable energy is produced every year.</w:t>
            </w:r>
          </w:p>
        </w:tc>
        <w:tc>
          <w:tcPr>
            <w:cnfStyle w:val="000001000000" w:firstRow="0" w:lastRow="0" w:firstColumn="0" w:lastColumn="0" w:oddVBand="0" w:evenVBand="1" w:oddHBand="0" w:evenHBand="0" w:firstRowFirstColumn="0" w:firstRowLastColumn="0" w:lastRowFirstColumn="0" w:lastRowLastColumn="0"/>
            <w:tcW w:w="2410" w:type="dxa"/>
          </w:tcPr>
          <w:p w14:paraId="58BFF9D9" w14:textId="77777777" w:rsidR="00D933B7" w:rsidRPr="002B172E" w:rsidRDefault="00D933B7">
            <w:pPr>
              <w:spacing w:before="120" w:after="120"/>
              <w:rPr>
                <w:rFonts w:eastAsia="EC Square Sans Pro" w:cs="EC Square Sans Pro"/>
                <w:color w:val="000000" w:themeColor="text1"/>
                <w:sz w:val="24"/>
                <w:szCs w:val="24"/>
              </w:rPr>
            </w:pPr>
            <w:r>
              <w:rPr>
                <w:rFonts w:eastAsia="EC Square Sans Pro" w:cs="EC Square Sans Pro"/>
                <w:color w:val="000000" w:themeColor="text1"/>
                <w:sz w:val="24"/>
                <w:szCs w:val="24"/>
              </w:rPr>
              <w:t>500</w:t>
            </w:r>
            <w:r>
              <w:rPr>
                <w:rFonts w:ascii="Calibri" w:eastAsia="EC Square Sans Pro" w:hAnsi="Calibri" w:cs="Calibri"/>
                <w:color w:val="000000" w:themeColor="text1"/>
                <w:sz w:val="24"/>
                <w:szCs w:val="24"/>
              </w:rPr>
              <w:t> </w:t>
            </w:r>
            <w:r>
              <w:rPr>
                <w:rFonts w:eastAsia="EC Square Sans Pro" w:cs="EC Square Sans Pro"/>
                <w:color w:val="000000" w:themeColor="text1"/>
                <w:sz w:val="24"/>
                <w:szCs w:val="24"/>
              </w:rPr>
              <w:t>000</w:t>
            </w:r>
          </w:p>
          <w:p w14:paraId="57E0D83E" w14:textId="77777777" w:rsidR="00D933B7" w:rsidRPr="00D0125C" w:rsidRDefault="00D933B7">
            <w:pPr>
              <w:rPr>
                <w:rFonts w:eastAsia="EC Square Sans Pro" w:cs="EC Square Sans Pro"/>
              </w:rPr>
            </w:pPr>
            <w:r>
              <w:rPr>
                <w:rFonts w:eastAsia="EC Square Sans Pro" w:cs="EC Square Sans Pro"/>
              </w:rPr>
              <w:t>kilograms less dangerous chemicals are being used per year.</w:t>
            </w:r>
          </w:p>
        </w:tc>
      </w:tr>
    </w:tbl>
    <w:p w14:paraId="61BBF640" w14:textId="77777777" w:rsidR="00D933B7" w:rsidRPr="00D0125C"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02E2DA55" w14:textId="77777777" w:rsidR="00D933B7" w:rsidRPr="00D0125C"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53DEA3A1" w14:textId="77777777" w:rsidR="00D933B7" w:rsidRPr="00D0125C"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1F382C89" w14:textId="77777777" w:rsidR="00D933B7" w:rsidRPr="00D0125C"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49115478" w14:textId="77777777" w:rsidR="00D933B7" w:rsidRPr="00D0125C"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5B5B25" w:rsidRPr="00D0125C" w14:paraId="3E11A946" w14:textId="77777777" w:rsidTr="24162355">
        <w:trPr>
          <w:trHeight w:val="300"/>
        </w:trPr>
        <w:tc>
          <w:tcPr>
            <w:tcW w:w="2085" w:type="dxa"/>
            <w:tcBorders>
              <w:top w:val="single" w:sz="6" w:space="0" w:color="8C8C8C"/>
              <w:left w:val="nil"/>
              <w:bottom w:val="single" w:sz="6" w:space="0" w:color="8C8C8C"/>
              <w:right w:val="nil"/>
            </w:tcBorders>
            <w:shd w:val="clear" w:color="auto" w:fill="F2F2F2" w:themeFill="background1" w:themeFillShade="F2"/>
            <w:hideMark/>
          </w:tcPr>
          <w:p w14:paraId="38E24B1F" w14:textId="77777777" w:rsidR="00D933B7" w:rsidRPr="00D0125C"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C68C1B2"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9DBB6E9"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D04DC0A"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E7A4BD6"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4BC59A3"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8C796A9"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BEBA011"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968A1BC"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D0125C" w14:paraId="442C4552" w14:textId="77777777">
        <w:trPr>
          <w:trHeight w:val="300"/>
        </w:trPr>
        <w:tc>
          <w:tcPr>
            <w:tcW w:w="2085" w:type="dxa"/>
            <w:tcBorders>
              <w:top w:val="single" w:sz="6" w:space="0" w:color="8C8C8C"/>
              <w:left w:val="nil"/>
              <w:bottom w:val="single" w:sz="6" w:space="0" w:color="8C8C8C"/>
              <w:right w:val="nil"/>
            </w:tcBorders>
            <w:vAlign w:val="center"/>
            <w:hideMark/>
          </w:tcPr>
          <w:p w14:paraId="4697C58F" w14:textId="77777777" w:rsidR="00D933B7" w:rsidRPr="00D0125C"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4782E4B4" w14:textId="77777777" w:rsidR="00D933B7" w:rsidRPr="00D0125C" w:rsidRDefault="00D933B7">
            <w:pPr>
              <w:spacing w:after="0" w:line="240" w:lineRule="auto"/>
              <w:jc w:val="right"/>
              <w:textAlignment w:val="baseline"/>
              <w:rPr>
                <w:rFonts w:ascii="Times New Roman" w:hAnsi="Times New Roman"/>
                <w:lang w:eastAsia="en-IE"/>
              </w:rPr>
            </w:pPr>
            <w:r>
              <w:t xml:space="preserve"> 738.8</w:t>
            </w:r>
          </w:p>
        </w:tc>
        <w:tc>
          <w:tcPr>
            <w:tcW w:w="930" w:type="dxa"/>
            <w:tcBorders>
              <w:top w:val="single" w:sz="6" w:space="0" w:color="8C8C8C"/>
              <w:left w:val="nil"/>
              <w:bottom w:val="single" w:sz="6" w:space="0" w:color="8C8C8C"/>
              <w:right w:val="nil"/>
            </w:tcBorders>
            <w:hideMark/>
          </w:tcPr>
          <w:p w14:paraId="038C9A7F" w14:textId="77777777" w:rsidR="00D933B7" w:rsidRPr="00D0125C" w:rsidRDefault="00D933B7">
            <w:pPr>
              <w:spacing w:after="0" w:line="240" w:lineRule="auto"/>
              <w:jc w:val="right"/>
              <w:textAlignment w:val="baseline"/>
              <w:rPr>
                <w:rFonts w:ascii="Times New Roman" w:hAnsi="Times New Roman"/>
                <w:lang w:eastAsia="en-IE"/>
              </w:rPr>
            </w:pPr>
            <w:r>
              <w:t xml:space="preserve"> 755.5</w:t>
            </w:r>
          </w:p>
        </w:tc>
        <w:tc>
          <w:tcPr>
            <w:tcW w:w="930" w:type="dxa"/>
            <w:tcBorders>
              <w:top w:val="single" w:sz="6" w:space="0" w:color="8C8C8C"/>
              <w:left w:val="nil"/>
              <w:bottom w:val="single" w:sz="6" w:space="0" w:color="8C8C8C"/>
              <w:right w:val="nil"/>
            </w:tcBorders>
            <w:hideMark/>
          </w:tcPr>
          <w:p w14:paraId="440FAA17" w14:textId="77777777" w:rsidR="00D933B7" w:rsidRPr="00D0125C" w:rsidRDefault="00D933B7">
            <w:pPr>
              <w:spacing w:after="0" w:line="240" w:lineRule="auto"/>
              <w:jc w:val="right"/>
              <w:textAlignment w:val="baseline"/>
              <w:rPr>
                <w:rFonts w:ascii="Times New Roman" w:hAnsi="Times New Roman"/>
                <w:lang w:eastAsia="en-IE"/>
              </w:rPr>
            </w:pPr>
            <w:r>
              <w:t xml:space="preserve"> 758.4</w:t>
            </w:r>
          </w:p>
        </w:tc>
        <w:tc>
          <w:tcPr>
            <w:tcW w:w="930" w:type="dxa"/>
            <w:tcBorders>
              <w:top w:val="single" w:sz="6" w:space="0" w:color="8C8C8C"/>
              <w:left w:val="nil"/>
              <w:bottom w:val="single" w:sz="6" w:space="0" w:color="8C8C8C"/>
              <w:right w:val="nil"/>
            </w:tcBorders>
            <w:hideMark/>
          </w:tcPr>
          <w:p w14:paraId="27FD17C9" w14:textId="77777777" w:rsidR="00D933B7" w:rsidRPr="00D0125C" w:rsidRDefault="00D933B7">
            <w:pPr>
              <w:spacing w:after="0" w:line="240" w:lineRule="auto"/>
              <w:jc w:val="right"/>
              <w:textAlignment w:val="baseline"/>
              <w:rPr>
                <w:rFonts w:ascii="Times New Roman" w:hAnsi="Times New Roman"/>
                <w:lang w:eastAsia="en-IE"/>
              </w:rPr>
            </w:pPr>
            <w:r>
              <w:t xml:space="preserve"> 767.7</w:t>
            </w:r>
          </w:p>
        </w:tc>
        <w:tc>
          <w:tcPr>
            <w:tcW w:w="930" w:type="dxa"/>
            <w:tcBorders>
              <w:top w:val="single" w:sz="6" w:space="0" w:color="8C8C8C"/>
              <w:left w:val="nil"/>
              <w:bottom w:val="single" w:sz="6" w:space="0" w:color="8C8C8C"/>
              <w:right w:val="nil"/>
            </w:tcBorders>
            <w:hideMark/>
          </w:tcPr>
          <w:p w14:paraId="33865549" w14:textId="77777777" w:rsidR="00D933B7" w:rsidRPr="00D0125C" w:rsidRDefault="00D933B7">
            <w:pPr>
              <w:spacing w:after="0" w:line="240" w:lineRule="auto"/>
              <w:jc w:val="right"/>
              <w:textAlignment w:val="baseline"/>
              <w:rPr>
                <w:rFonts w:ascii="Times New Roman" w:hAnsi="Times New Roman"/>
                <w:lang w:eastAsia="en-IE"/>
              </w:rPr>
            </w:pPr>
            <w:r>
              <w:t xml:space="preserve"> 782.3</w:t>
            </w:r>
          </w:p>
        </w:tc>
        <w:tc>
          <w:tcPr>
            <w:tcW w:w="930" w:type="dxa"/>
            <w:tcBorders>
              <w:top w:val="single" w:sz="6" w:space="0" w:color="8C8C8C"/>
              <w:left w:val="nil"/>
              <w:bottom w:val="single" w:sz="6" w:space="0" w:color="8C8C8C"/>
              <w:right w:val="nil"/>
            </w:tcBorders>
            <w:hideMark/>
          </w:tcPr>
          <w:p w14:paraId="43828E23" w14:textId="77777777" w:rsidR="00D933B7" w:rsidRPr="00D0125C" w:rsidRDefault="00D933B7">
            <w:pPr>
              <w:spacing w:after="0" w:line="240" w:lineRule="auto"/>
              <w:jc w:val="right"/>
              <w:textAlignment w:val="baseline"/>
              <w:rPr>
                <w:rFonts w:ascii="Times New Roman" w:hAnsi="Times New Roman"/>
                <w:lang w:eastAsia="en-IE"/>
              </w:rPr>
            </w:pPr>
            <w:r>
              <w:t xml:space="preserve"> 813.6</w:t>
            </w:r>
          </w:p>
        </w:tc>
        <w:tc>
          <w:tcPr>
            <w:tcW w:w="930" w:type="dxa"/>
            <w:tcBorders>
              <w:top w:val="single" w:sz="6" w:space="0" w:color="8C8C8C"/>
              <w:left w:val="nil"/>
              <w:bottom w:val="single" w:sz="6" w:space="0" w:color="8C8C8C"/>
              <w:right w:val="nil"/>
            </w:tcBorders>
            <w:hideMark/>
          </w:tcPr>
          <w:p w14:paraId="0293AC89" w14:textId="77777777" w:rsidR="00D933B7" w:rsidRPr="00D0125C" w:rsidRDefault="00D933B7">
            <w:pPr>
              <w:spacing w:after="0" w:line="240" w:lineRule="auto"/>
              <w:jc w:val="right"/>
              <w:textAlignment w:val="baseline"/>
              <w:rPr>
                <w:rFonts w:ascii="Times New Roman" w:hAnsi="Times New Roman"/>
                <w:lang w:eastAsia="en-IE"/>
              </w:rPr>
            </w:pPr>
            <w:r>
              <w:t xml:space="preserve"> 845.7</w:t>
            </w:r>
          </w:p>
        </w:tc>
        <w:tc>
          <w:tcPr>
            <w:tcW w:w="930" w:type="dxa"/>
            <w:tcBorders>
              <w:top w:val="single" w:sz="6" w:space="0" w:color="8C8C8C"/>
              <w:left w:val="nil"/>
              <w:bottom w:val="single" w:sz="6" w:space="0" w:color="8C8C8C"/>
              <w:right w:val="nil"/>
            </w:tcBorders>
            <w:hideMark/>
          </w:tcPr>
          <w:p w14:paraId="764EB2BF" w14:textId="132B6470" w:rsidR="00D933B7" w:rsidRPr="00D0125C" w:rsidRDefault="00D933B7">
            <w:pPr>
              <w:spacing w:after="0" w:line="240" w:lineRule="auto"/>
              <w:jc w:val="right"/>
              <w:rPr>
                <w:rFonts w:ascii="EC Square Sans Pro" w:eastAsia="EC Square Sans Pro" w:hAnsi="EC Square Sans Pro" w:cs="EC Square Sans Pro"/>
                <w:szCs w:val="24"/>
              </w:rPr>
            </w:pPr>
            <w:r>
              <w:t>5 462.</w:t>
            </w:r>
            <w:r w:rsidR="37774926">
              <w:t>1</w:t>
            </w:r>
          </w:p>
        </w:tc>
      </w:tr>
      <w:tr w:rsidR="005B5B25" w:rsidRPr="00D0125C" w14:paraId="7A1F85BB" w14:textId="77777777" w:rsidTr="24162355">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716C35F9" w14:textId="77777777" w:rsidR="00D933B7" w:rsidRPr="00D0125C"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F5F93D5"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0B72E50"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E78AE65"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6C731EF"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2D35E1E"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1CE5287"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340F6A2"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E428CC8"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r>
      <w:tr w:rsidR="00D933B7" w:rsidRPr="00D0125C" w14:paraId="4472927D" w14:textId="77777777">
        <w:trPr>
          <w:trHeight w:val="300"/>
        </w:trPr>
        <w:tc>
          <w:tcPr>
            <w:tcW w:w="2085" w:type="dxa"/>
            <w:tcBorders>
              <w:top w:val="single" w:sz="6" w:space="0" w:color="8C8C8C"/>
              <w:left w:val="nil"/>
              <w:bottom w:val="single" w:sz="6" w:space="0" w:color="8C8C8C"/>
              <w:right w:val="nil"/>
            </w:tcBorders>
            <w:vAlign w:val="center"/>
            <w:hideMark/>
          </w:tcPr>
          <w:p w14:paraId="265A562A" w14:textId="77777777" w:rsidR="00D933B7" w:rsidRPr="00D0125C"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2A84D37"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DA72D84"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18A0894"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777F79F"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0637125"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1F85EE0"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405C8753"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8C04DB9"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r>
      <w:tr w:rsidR="005B5B25" w:rsidRPr="00D0125C" w14:paraId="629E9614" w14:textId="77777777" w:rsidTr="24162355">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7A6AAEE8" w14:textId="77777777" w:rsidR="00D933B7" w:rsidRPr="00D0125C"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69C4F0E4" w14:textId="77777777" w:rsidR="00D933B7" w:rsidRPr="00D0125C" w:rsidRDefault="00D933B7">
            <w:pPr>
              <w:spacing w:after="0" w:line="240" w:lineRule="auto"/>
              <w:jc w:val="right"/>
              <w:textAlignment w:val="baseline"/>
              <w:rPr>
                <w:rFonts w:ascii="Times New Roman" w:hAnsi="Times New Roman"/>
                <w:lang w:eastAsia="en-IE"/>
              </w:rPr>
            </w:pPr>
            <w:r>
              <w:t xml:space="preserve"> 1.1</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35A4959" w14:textId="77777777" w:rsidR="00D933B7" w:rsidRPr="00D0125C" w:rsidRDefault="00D933B7">
            <w:pPr>
              <w:spacing w:after="0" w:line="240" w:lineRule="auto"/>
              <w:jc w:val="right"/>
              <w:textAlignment w:val="baseline"/>
              <w:rPr>
                <w:rFonts w:ascii="Times New Roman" w:hAnsi="Times New Roman"/>
                <w:lang w:eastAsia="en-IE"/>
              </w:rPr>
            </w:pPr>
            <w:r>
              <w:t xml:space="preserve"> 1.1</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9BCB219" w14:textId="77777777" w:rsidR="00D933B7" w:rsidRPr="00D0125C" w:rsidRDefault="00D933B7">
            <w:pPr>
              <w:spacing w:after="0" w:line="240" w:lineRule="auto"/>
              <w:jc w:val="right"/>
              <w:textAlignment w:val="baseline"/>
              <w:rPr>
                <w:rFonts w:ascii="Times New Roman" w:hAnsi="Times New Roman"/>
                <w:lang w:eastAsia="en-IE"/>
              </w:rPr>
            </w:pPr>
            <w:r>
              <w:t xml:space="preserve"> 1.4</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7094FF5" w14:textId="09453A27" w:rsidR="00D933B7" w:rsidRPr="00D0125C" w:rsidRDefault="00D933B7">
            <w:pPr>
              <w:spacing w:after="0" w:line="240" w:lineRule="auto"/>
              <w:jc w:val="right"/>
              <w:rPr>
                <w:rFonts w:ascii="EC Square Sans Pro" w:eastAsia="EC Square Sans Pro" w:hAnsi="EC Square Sans Pro" w:cs="EC Square Sans Pro"/>
                <w:szCs w:val="24"/>
              </w:rPr>
            </w:pPr>
            <w:r>
              <w:t xml:space="preserve"> 1.</w:t>
            </w:r>
            <w:r w:rsidR="542DD655">
              <w:t>4</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B4D52FB" w14:textId="77777777" w:rsidR="00D933B7" w:rsidRPr="00D0125C" w:rsidRDefault="00D933B7">
            <w:pPr>
              <w:spacing w:after="0" w:line="240" w:lineRule="auto"/>
              <w:jc w:val="right"/>
              <w:textAlignment w:val="baseline"/>
              <w:rPr>
                <w:rFonts w:ascii="Times New Roman" w:hAnsi="Times New Roman"/>
                <w:lang w:eastAsia="en-IE"/>
              </w:rPr>
            </w:pPr>
            <w:r>
              <w:t xml:space="preserve"> 3.6</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0752D05"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A4CD762"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60EF97C7" w14:textId="77777777" w:rsidR="00D933B7" w:rsidRPr="00D0125C" w:rsidRDefault="00D933B7">
            <w:pPr>
              <w:spacing w:after="0" w:line="240" w:lineRule="auto"/>
              <w:jc w:val="right"/>
              <w:textAlignment w:val="baseline"/>
              <w:rPr>
                <w:rFonts w:ascii="Times New Roman" w:hAnsi="Times New Roman"/>
                <w:lang w:eastAsia="en-IE"/>
              </w:rPr>
            </w:pPr>
            <w:r>
              <w:t xml:space="preserve"> 8.8</w:t>
            </w:r>
          </w:p>
        </w:tc>
      </w:tr>
      <w:tr w:rsidR="00D933B7" w:rsidRPr="00D0125C" w14:paraId="75D2FF21" w14:textId="77777777">
        <w:trPr>
          <w:trHeight w:val="300"/>
        </w:trPr>
        <w:tc>
          <w:tcPr>
            <w:tcW w:w="2085" w:type="dxa"/>
            <w:tcBorders>
              <w:top w:val="single" w:sz="6" w:space="0" w:color="8C8C8C"/>
              <w:left w:val="nil"/>
              <w:bottom w:val="single" w:sz="6" w:space="0" w:color="8C8C8C"/>
              <w:right w:val="nil"/>
            </w:tcBorders>
            <w:vAlign w:val="center"/>
            <w:hideMark/>
          </w:tcPr>
          <w:p w14:paraId="78F06B42" w14:textId="77777777" w:rsidR="00D933B7" w:rsidRPr="00D0125C"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3A4FB5B1" w14:textId="77777777" w:rsidR="00D933B7" w:rsidRPr="002B172E" w:rsidRDefault="00D933B7">
            <w:pPr>
              <w:spacing w:after="0" w:line="240" w:lineRule="auto"/>
              <w:jc w:val="right"/>
              <w:textAlignment w:val="baseline"/>
              <w:rPr>
                <w:rFonts w:ascii="Times New Roman" w:hAnsi="Times New Roman"/>
                <w:b/>
                <w:bCs/>
                <w:lang w:eastAsia="en-IE"/>
              </w:rPr>
            </w:pPr>
            <w:r>
              <w:rPr>
                <w:b/>
                <w:bCs/>
              </w:rPr>
              <w:t xml:space="preserve"> 739.9</w:t>
            </w:r>
          </w:p>
        </w:tc>
        <w:tc>
          <w:tcPr>
            <w:tcW w:w="930" w:type="dxa"/>
            <w:tcBorders>
              <w:top w:val="single" w:sz="6" w:space="0" w:color="8C8C8C"/>
              <w:left w:val="nil"/>
              <w:bottom w:val="single" w:sz="6" w:space="0" w:color="8C8C8C"/>
              <w:right w:val="nil"/>
            </w:tcBorders>
            <w:hideMark/>
          </w:tcPr>
          <w:p w14:paraId="1EFA24BD" w14:textId="77777777" w:rsidR="00D933B7" w:rsidRPr="002B172E" w:rsidRDefault="00D933B7">
            <w:pPr>
              <w:spacing w:after="0" w:line="240" w:lineRule="auto"/>
              <w:jc w:val="right"/>
              <w:textAlignment w:val="baseline"/>
              <w:rPr>
                <w:rFonts w:ascii="Times New Roman" w:hAnsi="Times New Roman"/>
                <w:b/>
                <w:bCs/>
                <w:lang w:eastAsia="en-IE"/>
              </w:rPr>
            </w:pPr>
            <w:r>
              <w:rPr>
                <w:b/>
                <w:bCs/>
              </w:rPr>
              <w:t xml:space="preserve"> 756.6</w:t>
            </w:r>
          </w:p>
        </w:tc>
        <w:tc>
          <w:tcPr>
            <w:tcW w:w="930" w:type="dxa"/>
            <w:tcBorders>
              <w:top w:val="single" w:sz="6" w:space="0" w:color="8C8C8C"/>
              <w:left w:val="nil"/>
              <w:bottom w:val="single" w:sz="6" w:space="0" w:color="8C8C8C"/>
              <w:right w:val="nil"/>
            </w:tcBorders>
            <w:hideMark/>
          </w:tcPr>
          <w:p w14:paraId="7D602D8A" w14:textId="77777777" w:rsidR="00D933B7" w:rsidRPr="002B172E" w:rsidRDefault="00D933B7">
            <w:pPr>
              <w:spacing w:after="0" w:line="240" w:lineRule="auto"/>
              <w:jc w:val="right"/>
              <w:textAlignment w:val="baseline"/>
              <w:rPr>
                <w:rFonts w:ascii="Times New Roman" w:hAnsi="Times New Roman"/>
                <w:b/>
                <w:bCs/>
                <w:lang w:eastAsia="en-IE"/>
              </w:rPr>
            </w:pPr>
            <w:r>
              <w:rPr>
                <w:b/>
                <w:bCs/>
              </w:rPr>
              <w:t xml:space="preserve"> 759.8</w:t>
            </w:r>
          </w:p>
        </w:tc>
        <w:tc>
          <w:tcPr>
            <w:tcW w:w="930" w:type="dxa"/>
            <w:tcBorders>
              <w:top w:val="single" w:sz="6" w:space="0" w:color="8C8C8C"/>
              <w:left w:val="nil"/>
              <w:bottom w:val="single" w:sz="6" w:space="0" w:color="8C8C8C"/>
              <w:right w:val="nil"/>
            </w:tcBorders>
            <w:hideMark/>
          </w:tcPr>
          <w:p w14:paraId="6DC000E4" w14:textId="77777777" w:rsidR="00D933B7" w:rsidRPr="002B172E" w:rsidRDefault="00D933B7">
            <w:pPr>
              <w:spacing w:after="0" w:line="240" w:lineRule="auto"/>
              <w:jc w:val="right"/>
              <w:textAlignment w:val="baseline"/>
              <w:rPr>
                <w:rFonts w:ascii="Times New Roman" w:hAnsi="Times New Roman"/>
                <w:b/>
                <w:bCs/>
                <w:lang w:eastAsia="en-IE"/>
              </w:rPr>
            </w:pPr>
            <w:r>
              <w:rPr>
                <w:b/>
                <w:bCs/>
              </w:rPr>
              <w:t xml:space="preserve"> 769.3</w:t>
            </w:r>
          </w:p>
        </w:tc>
        <w:tc>
          <w:tcPr>
            <w:tcW w:w="930" w:type="dxa"/>
            <w:tcBorders>
              <w:top w:val="single" w:sz="6" w:space="0" w:color="8C8C8C"/>
              <w:left w:val="nil"/>
              <w:bottom w:val="single" w:sz="6" w:space="0" w:color="8C8C8C"/>
              <w:right w:val="nil"/>
            </w:tcBorders>
            <w:hideMark/>
          </w:tcPr>
          <w:p w14:paraId="79EF0B1C" w14:textId="77777777" w:rsidR="00D933B7" w:rsidRPr="002B172E" w:rsidRDefault="00D933B7">
            <w:pPr>
              <w:spacing w:after="0" w:line="240" w:lineRule="auto"/>
              <w:jc w:val="right"/>
              <w:textAlignment w:val="baseline"/>
              <w:rPr>
                <w:rFonts w:ascii="Times New Roman" w:hAnsi="Times New Roman"/>
                <w:b/>
                <w:bCs/>
                <w:lang w:eastAsia="en-IE"/>
              </w:rPr>
            </w:pPr>
            <w:r>
              <w:rPr>
                <w:b/>
                <w:bCs/>
              </w:rPr>
              <w:t xml:space="preserve"> 786.0</w:t>
            </w:r>
          </w:p>
        </w:tc>
        <w:tc>
          <w:tcPr>
            <w:tcW w:w="930" w:type="dxa"/>
            <w:tcBorders>
              <w:top w:val="single" w:sz="6" w:space="0" w:color="8C8C8C"/>
              <w:left w:val="nil"/>
              <w:bottom w:val="single" w:sz="6" w:space="0" w:color="8C8C8C"/>
              <w:right w:val="nil"/>
            </w:tcBorders>
            <w:hideMark/>
          </w:tcPr>
          <w:p w14:paraId="628A1ABE" w14:textId="77777777" w:rsidR="00D933B7" w:rsidRPr="002B172E" w:rsidRDefault="00D933B7">
            <w:pPr>
              <w:spacing w:after="0" w:line="240" w:lineRule="auto"/>
              <w:jc w:val="right"/>
              <w:textAlignment w:val="baseline"/>
              <w:rPr>
                <w:rFonts w:ascii="Times New Roman" w:hAnsi="Times New Roman"/>
                <w:b/>
                <w:bCs/>
                <w:lang w:eastAsia="en-IE"/>
              </w:rPr>
            </w:pPr>
            <w:r>
              <w:rPr>
                <w:b/>
                <w:bCs/>
              </w:rPr>
              <w:t xml:space="preserve"> 813.6</w:t>
            </w:r>
          </w:p>
        </w:tc>
        <w:tc>
          <w:tcPr>
            <w:tcW w:w="930" w:type="dxa"/>
            <w:tcBorders>
              <w:top w:val="single" w:sz="6" w:space="0" w:color="8C8C8C"/>
              <w:left w:val="nil"/>
              <w:bottom w:val="single" w:sz="6" w:space="0" w:color="8C8C8C"/>
              <w:right w:val="nil"/>
            </w:tcBorders>
            <w:hideMark/>
          </w:tcPr>
          <w:p w14:paraId="6730E8AD" w14:textId="77777777" w:rsidR="00D933B7" w:rsidRPr="002B172E" w:rsidRDefault="00D933B7">
            <w:pPr>
              <w:spacing w:after="0" w:line="240" w:lineRule="auto"/>
              <w:jc w:val="right"/>
              <w:textAlignment w:val="baseline"/>
              <w:rPr>
                <w:rFonts w:ascii="Times New Roman" w:hAnsi="Times New Roman"/>
                <w:b/>
                <w:bCs/>
                <w:lang w:eastAsia="en-IE"/>
              </w:rPr>
            </w:pPr>
            <w:r>
              <w:rPr>
                <w:b/>
                <w:bCs/>
              </w:rPr>
              <w:t xml:space="preserve"> 845.7</w:t>
            </w:r>
          </w:p>
        </w:tc>
        <w:tc>
          <w:tcPr>
            <w:tcW w:w="930" w:type="dxa"/>
            <w:tcBorders>
              <w:top w:val="single" w:sz="6" w:space="0" w:color="8C8C8C"/>
              <w:left w:val="nil"/>
              <w:bottom w:val="single" w:sz="6" w:space="0" w:color="8C8C8C"/>
              <w:right w:val="nil"/>
            </w:tcBorders>
            <w:hideMark/>
          </w:tcPr>
          <w:p w14:paraId="5A5B2623" w14:textId="07F635EF" w:rsidR="00D933B7" w:rsidRPr="002B172E" w:rsidRDefault="00D933B7">
            <w:pPr>
              <w:spacing w:after="0" w:line="240" w:lineRule="auto"/>
              <w:jc w:val="right"/>
              <w:rPr>
                <w:rFonts w:ascii="EC Square Sans Pro" w:eastAsia="EC Square Sans Pro" w:hAnsi="EC Square Sans Pro" w:cs="EC Square Sans Pro"/>
                <w:szCs w:val="24"/>
              </w:rPr>
            </w:pPr>
            <w:r>
              <w:rPr>
                <w:b/>
                <w:bCs/>
              </w:rPr>
              <w:t>5 470.</w:t>
            </w:r>
            <w:r w:rsidR="4EC2B58A" w:rsidRPr="1BBB25A4">
              <w:rPr>
                <w:b/>
                <w:bCs/>
              </w:rPr>
              <w:t>7</w:t>
            </w:r>
          </w:p>
        </w:tc>
      </w:tr>
    </w:tbl>
    <w:p w14:paraId="3A927CD7" w14:textId="77777777" w:rsidR="00D933B7" w:rsidRPr="00D0125C"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0CC14A8" w14:textId="77777777" w:rsidR="00D933B7" w:rsidRPr="00D0125C" w:rsidRDefault="00D933B7" w:rsidP="00D933B7">
      <w:pPr>
        <w:spacing w:after="0" w:line="240" w:lineRule="auto"/>
        <w:textAlignment w:val="baseline"/>
        <w:rPr>
          <w:rFonts w:cs="Segoe UI"/>
          <w:sz w:val="18"/>
          <w:szCs w:val="18"/>
          <w:lang w:eastAsia="en-IE"/>
        </w:rPr>
      </w:pPr>
    </w:p>
    <w:p w14:paraId="50412E9F" w14:textId="77777777" w:rsidR="00D933B7" w:rsidRPr="00D0125C" w:rsidRDefault="00D933B7" w:rsidP="00D933B7">
      <w:pPr>
        <w:spacing w:after="0" w:line="240" w:lineRule="auto"/>
        <w:textAlignment w:val="baseline"/>
        <w:rPr>
          <w:rFonts w:cs="Segoe UI"/>
          <w:sz w:val="18"/>
          <w:szCs w:val="18"/>
          <w:lang w:eastAsia="en-IE"/>
        </w:rPr>
      </w:pPr>
    </w:p>
    <w:p w14:paraId="6FA66F70" w14:textId="77777777" w:rsidR="00D933B7" w:rsidRPr="00D0125C" w:rsidRDefault="00D933B7" w:rsidP="00D933B7">
      <w:pPr>
        <w:spacing w:after="0" w:line="240" w:lineRule="auto"/>
        <w:textAlignment w:val="baseline"/>
        <w:rPr>
          <w:rFonts w:cs="Segoe UI"/>
          <w:sz w:val="18"/>
          <w:szCs w:val="18"/>
          <w:lang w:eastAsia="en-IE"/>
        </w:rPr>
      </w:pPr>
    </w:p>
    <w:p w14:paraId="5F0E082F" w14:textId="77777777" w:rsidR="00D933B7" w:rsidRPr="00D0125C" w:rsidRDefault="00D933B7" w:rsidP="00D933B7">
      <w:pPr>
        <w:spacing w:after="0" w:line="240" w:lineRule="auto"/>
        <w:textAlignment w:val="baseline"/>
        <w:rPr>
          <w:rFonts w:cs="Segoe UI"/>
          <w:sz w:val="18"/>
          <w:szCs w:val="18"/>
          <w:lang w:eastAsia="en-IE"/>
        </w:rPr>
      </w:pPr>
    </w:p>
    <w:p w14:paraId="385CCD83" w14:textId="77777777" w:rsidR="00D933B7" w:rsidRPr="00D0125C"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D0125C" w14:paraId="25FFA45B" w14:textId="77777777" w:rsidTr="1BBB25A4">
        <w:trPr>
          <w:trHeight w:val="300"/>
        </w:trPr>
        <w:tc>
          <w:tcPr>
            <w:tcW w:w="2400" w:type="dxa"/>
            <w:tcBorders>
              <w:top w:val="single" w:sz="6" w:space="0" w:color="8C8C8C"/>
              <w:left w:val="nil"/>
              <w:bottom w:val="single" w:sz="6" w:space="0" w:color="8C8C8C"/>
              <w:right w:val="nil"/>
            </w:tcBorders>
            <w:shd w:val="clear" w:color="auto" w:fill="F2F2F2" w:themeFill="background1" w:themeFillShade="F2"/>
            <w:hideMark/>
          </w:tcPr>
          <w:p w14:paraId="5B44FDA5" w14:textId="77777777" w:rsidR="00D933B7" w:rsidRPr="00D0125C"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00C381BB"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67548DCA"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31D07AB1" w14:textId="77777777" w:rsidR="00D933B7" w:rsidRPr="00D0125C"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D0125C" w14:paraId="00DE39A0" w14:textId="77777777" w:rsidTr="1BBB25A4">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5B50F88B" w14:textId="77777777" w:rsidR="00D933B7" w:rsidRPr="00D0125C"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hideMark/>
          </w:tcPr>
          <w:p w14:paraId="4C5BE342" w14:textId="77777777" w:rsidR="00D933B7" w:rsidRPr="00D0125C" w:rsidRDefault="00D933B7">
            <w:pPr>
              <w:spacing w:after="0" w:line="240" w:lineRule="auto"/>
              <w:jc w:val="right"/>
              <w:textAlignment w:val="baseline"/>
              <w:rPr>
                <w:rFonts w:ascii="Times New Roman" w:hAnsi="Times New Roman"/>
                <w:lang w:eastAsia="en-IE"/>
              </w:rPr>
            </w:pPr>
            <w:r>
              <w:t>3 808.4</w:t>
            </w:r>
          </w:p>
        </w:tc>
        <w:tc>
          <w:tcPr>
            <w:tcW w:w="2400" w:type="dxa"/>
            <w:tcBorders>
              <w:top w:val="single" w:sz="6" w:space="0" w:color="8C8C8C"/>
              <w:left w:val="nil"/>
              <w:bottom w:val="single" w:sz="6" w:space="0" w:color="8C8C8C"/>
              <w:right w:val="nil"/>
            </w:tcBorders>
            <w:shd w:val="clear" w:color="auto" w:fill="FFFFFF" w:themeFill="background1"/>
            <w:hideMark/>
          </w:tcPr>
          <w:p w14:paraId="7C2A30FE" w14:textId="2F81824B" w:rsidR="00D933B7" w:rsidRPr="00D0125C" w:rsidRDefault="7AFFBE1B">
            <w:pPr>
              <w:spacing w:after="0" w:line="240" w:lineRule="auto"/>
              <w:jc w:val="right"/>
              <w:textAlignment w:val="baseline"/>
              <w:rPr>
                <w:rFonts w:ascii="Times New Roman" w:hAnsi="Times New Roman"/>
                <w:lang w:eastAsia="en-IE"/>
              </w:rPr>
            </w:pPr>
            <w:r>
              <w:t>5 470</w:t>
            </w:r>
            <w:r w:rsidR="00D933B7">
              <w:t>.</w:t>
            </w:r>
            <w:r w:rsidR="7E7572AF">
              <w:t>7</w:t>
            </w:r>
          </w:p>
        </w:tc>
        <w:tc>
          <w:tcPr>
            <w:tcW w:w="2400" w:type="dxa"/>
            <w:tcBorders>
              <w:top w:val="single" w:sz="6" w:space="0" w:color="8C8C8C"/>
              <w:left w:val="nil"/>
              <w:bottom w:val="single" w:sz="6" w:space="0" w:color="8C8C8C"/>
              <w:right w:val="nil"/>
            </w:tcBorders>
            <w:shd w:val="clear" w:color="auto" w:fill="FFFFFF" w:themeFill="background1"/>
            <w:hideMark/>
          </w:tcPr>
          <w:p w14:paraId="79A66E31" w14:textId="4A17A262" w:rsidR="00D933B7" w:rsidRPr="00D0125C" w:rsidRDefault="00D933B7" w:rsidP="4B11F317">
            <w:pPr>
              <w:spacing w:after="0" w:line="240" w:lineRule="auto"/>
              <w:jc w:val="right"/>
              <w:rPr>
                <w:rFonts w:ascii="Times New Roman" w:hAnsi="Times New Roman"/>
                <w:lang w:eastAsia="en-IE"/>
              </w:rPr>
            </w:pPr>
            <w:r>
              <w:t>69.6%</w:t>
            </w:r>
          </w:p>
        </w:tc>
      </w:tr>
      <w:tr w:rsidR="00D933B7" w:rsidRPr="00D0125C" w14:paraId="342FF205" w14:textId="77777777" w:rsidTr="1BBB25A4">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68557149" w14:textId="77777777" w:rsidR="00D933B7" w:rsidRPr="00D0125C"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themeFill="background1"/>
            <w:hideMark/>
          </w:tcPr>
          <w:p w14:paraId="30E7E646" w14:textId="77777777" w:rsidR="00D933B7" w:rsidRPr="00D0125C" w:rsidRDefault="00D933B7">
            <w:pPr>
              <w:spacing w:after="0" w:line="240" w:lineRule="auto"/>
              <w:jc w:val="right"/>
              <w:textAlignment w:val="baseline"/>
              <w:rPr>
                <w:rFonts w:ascii="Times New Roman" w:hAnsi="Times New Roman"/>
                <w:lang w:eastAsia="en-IE"/>
              </w:rPr>
            </w:pPr>
            <w:r>
              <w:t>1 528.0</w:t>
            </w:r>
          </w:p>
        </w:tc>
        <w:tc>
          <w:tcPr>
            <w:tcW w:w="2400" w:type="dxa"/>
            <w:tcBorders>
              <w:top w:val="single" w:sz="6" w:space="0" w:color="8C8C8C"/>
              <w:left w:val="nil"/>
              <w:bottom w:val="single" w:sz="6" w:space="0" w:color="8C8C8C"/>
              <w:right w:val="nil"/>
            </w:tcBorders>
            <w:shd w:val="clear" w:color="auto" w:fill="FFFFFF" w:themeFill="background1"/>
            <w:hideMark/>
          </w:tcPr>
          <w:p w14:paraId="4B79C7D2" w14:textId="77777777" w:rsidR="00D933B7" w:rsidRPr="00D0125C"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themeFill="background1"/>
            <w:hideMark/>
          </w:tcPr>
          <w:p w14:paraId="19F3AC91" w14:textId="77777777" w:rsidR="00D933B7" w:rsidRPr="00D0125C" w:rsidRDefault="00D933B7">
            <w:pPr>
              <w:spacing w:after="0" w:line="240" w:lineRule="auto"/>
              <w:jc w:val="right"/>
              <w:textAlignment w:val="baseline"/>
              <w:rPr>
                <w:rFonts w:ascii="Times New Roman" w:hAnsi="Times New Roman"/>
                <w:lang w:eastAsia="en-IE"/>
              </w:rPr>
            </w:pPr>
            <w:r>
              <w:t>27.9%</w:t>
            </w:r>
          </w:p>
        </w:tc>
      </w:tr>
    </w:tbl>
    <w:p w14:paraId="2E647E43" w14:textId="77777777" w:rsidR="00D933B7" w:rsidRPr="00D0125C" w:rsidRDefault="00D933B7" w:rsidP="00D933B7">
      <w:pPr>
        <w:spacing w:after="0" w:line="240" w:lineRule="auto"/>
        <w:textAlignment w:val="baseline"/>
        <w:rPr>
          <w:rFonts w:ascii="Segoe UI" w:hAnsi="Segoe UI" w:cs="Segoe UI"/>
          <w:sz w:val="18"/>
          <w:szCs w:val="18"/>
          <w:lang w:eastAsia="en-IE"/>
        </w:rPr>
      </w:pPr>
    </w:p>
    <w:p w14:paraId="604C9F03" w14:textId="77777777" w:rsidR="00D933B7" w:rsidRPr="00D0125C" w:rsidRDefault="00D933B7" w:rsidP="00D933B7">
      <w:pPr>
        <w:spacing w:after="0" w:line="240" w:lineRule="auto"/>
        <w:textAlignment w:val="baseline"/>
        <w:rPr>
          <w:rFonts w:ascii="Segoe UI" w:hAnsi="Segoe UI" w:cs="Segoe UI"/>
          <w:sz w:val="18"/>
          <w:szCs w:val="18"/>
          <w:lang w:eastAsia="en-IE"/>
        </w:rPr>
      </w:pPr>
    </w:p>
    <w:p w14:paraId="767D2BA6" w14:textId="77777777" w:rsidR="00D933B7" w:rsidRPr="00D0125C"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B007F48" w14:textId="77777777" w:rsidR="00D933B7" w:rsidRPr="00D0125C"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1D1FD04A" w14:textId="77777777" w:rsidR="00D933B7" w:rsidRPr="00D0125C" w:rsidRDefault="00D933B7" w:rsidP="00F72C99">
      <w:pPr>
        <w:pStyle w:val="Heading2"/>
        <w:rPr>
          <w:rFonts w:eastAsiaTheme="majorEastAsia"/>
          <w:lang w:eastAsia="en-GB"/>
        </w:rPr>
      </w:pPr>
      <w:r>
        <w:rPr>
          <w:rFonts w:eastAsiaTheme="majorEastAsia"/>
          <w:lang w:eastAsia="en-GB"/>
        </w:rPr>
        <w:t>Implementation and performance</w:t>
      </w:r>
    </w:p>
    <w:p w14:paraId="68866645" w14:textId="77777777" w:rsidR="00D933B7" w:rsidRPr="00D0125C"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68"/>
        <w:gridCol w:w="1511"/>
        <w:gridCol w:w="1507"/>
        <w:gridCol w:w="1471"/>
        <w:gridCol w:w="1599"/>
        <w:gridCol w:w="1582"/>
      </w:tblGrid>
      <w:tr w:rsidR="00D933B7" w:rsidRPr="00D0125C" w14:paraId="6B9461B9" w14:textId="77777777">
        <w:trPr>
          <w:trHeight w:val="450"/>
        </w:trPr>
        <w:tc>
          <w:tcPr>
            <w:tcW w:w="1968" w:type="dxa"/>
            <w:tcBorders>
              <w:top w:val="single" w:sz="6" w:space="0" w:color="8C8C8C"/>
              <w:left w:val="nil"/>
              <w:bottom w:val="single" w:sz="6" w:space="0" w:color="8C8C8C"/>
              <w:right w:val="nil"/>
            </w:tcBorders>
            <w:shd w:val="clear" w:color="auto" w:fill="FAF9F9"/>
            <w:hideMark/>
          </w:tcPr>
          <w:p w14:paraId="070E5889" w14:textId="77777777" w:rsidR="00D933B7" w:rsidRPr="00D0125C"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11" w:type="dxa"/>
            <w:tcBorders>
              <w:top w:val="single" w:sz="6" w:space="0" w:color="8C8C8C"/>
              <w:left w:val="nil"/>
              <w:bottom w:val="single" w:sz="6" w:space="0" w:color="8C8C8C"/>
              <w:right w:val="nil"/>
            </w:tcBorders>
            <w:shd w:val="clear" w:color="auto" w:fill="FAF9F9"/>
            <w:hideMark/>
          </w:tcPr>
          <w:p w14:paraId="4C672FB9"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07" w:type="dxa"/>
            <w:tcBorders>
              <w:top w:val="single" w:sz="6" w:space="0" w:color="8C8C8C"/>
              <w:left w:val="nil"/>
              <w:bottom w:val="single" w:sz="6" w:space="0" w:color="8C8C8C"/>
              <w:right w:val="nil"/>
            </w:tcBorders>
            <w:shd w:val="clear" w:color="auto" w:fill="FAF9F9"/>
            <w:hideMark/>
          </w:tcPr>
          <w:p w14:paraId="2D9EAFA3"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71" w:type="dxa"/>
            <w:tcBorders>
              <w:top w:val="single" w:sz="6" w:space="0" w:color="8C8C8C"/>
              <w:left w:val="nil"/>
              <w:bottom w:val="single" w:sz="6" w:space="0" w:color="8C8C8C"/>
              <w:right w:val="nil"/>
            </w:tcBorders>
            <w:shd w:val="clear" w:color="auto" w:fill="FAF9F9"/>
            <w:hideMark/>
          </w:tcPr>
          <w:p w14:paraId="3BC4DB7A"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99" w:type="dxa"/>
            <w:tcBorders>
              <w:top w:val="single" w:sz="6" w:space="0" w:color="8C8C8C"/>
              <w:left w:val="nil"/>
              <w:bottom w:val="single" w:sz="6" w:space="0" w:color="8C8C8C"/>
              <w:right w:val="nil"/>
            </w:tcBorders>
            <w:shd w:val="clear" w:color="auto" w:fill="FAF9F9"/>
            <w:hideMark/>
          </w:tcPr>
          <w:p w14:paraId="0A24BA4E"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2" w:type="dxa"/>
            <w:tcBorders>
              <w:top w:val="single" w:sz="6" w:space="0" w:color="8C8C8C"/>
              <w:left w:val="nil"/>
              <w:bottom w:val="single" w:sz="6" w:space="0" w:color="8C8C8C"/>
              <w:right w:val="nil"/>
            </w:tcBorders>
            <w:shd w:val="clear" w:color="auto" w:fill="FAF9F9"/>
            <w:hideMark/>
          </w:tcPr>
          <w:p w14:paraId="3E0BF3CA"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D0125C" w14:paraId="7DD6AAA7" w14:textId="77777777">
        <w:trPr>
          <w:trHeight w:val="300"/>
        </w:trPr>
        <w:tc>
          <w:tcPr>
            <w:tcW w:w="1968" w:type="dxa"/>
            <w:tcBorders>
              <w:top w:val="single" w:sz="6" w:space="0" w:color="8C8C8C"/>
              <w:left w:val="nil"/>
              <w:bottom w:val="single" w:sz="6" w:space="0" w:color="8C8C8C"/>
              <w:right w:val="nil"/>
            </w:tcBorders>
            <w:hideMark/>
          </w:tcPr>
          <w:p w14:paraId="3675F224" w14:textId="77777777" w:rsidR="00D933B7" w:rsidRPr="00D0125C" w:rsidRDefault="00D933B7">
            <w:pPr>
              <w:spacing w:after="0" w:line="240" w:lineRule="auto"/>
              <w:textAlignment w:val="baseline"/>
            </w:pPr>
            <w:r>
              <w:rPr>
                <w:rFonts w:cs="Segoe UI"/>
                <w:sz w:val="20"/>
                <w:lang w:eastAsia="en-IE"/>
              </w:rPr>
              <w:t>Population benefiting from an improvement in</w:t>
            </w:r>
          </w:p>
          <w:p w14:paraId="65D71356" w14:textId="77777777" w:rsidR="00D933B7" w:rsidRPr="00D0125C" w:rsidRDefault="00D933B7">
            <w:pPr>
              <w:spacing w:after="0" w:line="240" w:lineRule="auto"/>
              <w:textAlignment w:val="baseline"/>
            </w:pPr>
            <w:r>
              <w:rPr>
                <w:rFonts w:cs="Segoe UI"/>
                <w:sz w:val="20"/>
                <w:lang w:eastAsia="en-IE"/>
              </w:rPr>
              <w:t>air quality</w:t>
            </w:r>
          </w:p>
        </w:tc>
        <w:tc>
          <w:tcPr>
            <w:tcW w:w="1511" w:type="dxa"/>
            <w:tcBorders>
              <w:top w:val="single" w:sz="6" w:space="0" w:color="8C8C8C"/>
              <w:left w:val="nil"/>
              <w:bottom w:val="single" w:sz="6" w:space="0" w:color="8C8C8C"/>
              <w:right w:val="nil"/>
            </w:tcBorders>
            <w:hideMark/>
          </w:tcPr>
          <w:p w14:paraId="070DB64B"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2.5</w:t>
            </w:r>
            <w:r>
              <w:rPr>
                <w:rFonts w:ascii="Calibri" w:hAnsi="Calibri" w:cs="Calibri"/>
                <w:sz w:val="20"/>
                <w:lang w:eastAsia="en-IE"/>
              </w:rPr>
              <w:t> </w:t>
            </w:r>
            <w:r>
              <w:rPr>
                <w:rFonts w:cs="Segoe UI"/>
                <w:sz w:val="20"/>
                <w:lang w:eastAsia="en-IE"/>
              </w:rPr>
              <w:t>million</w:t>
            </w:r>
          </w:p>
        </w:tc>
        <w:tc>
          <w:tcPr>
            <w:tcW w:w="1507" w:type="dxa"/>
            <w:tcBorders>
              <w:top w:val="single" w:sz="6" w:space="0" w:color="8C8C8C"/>
              <w:left w:val="nil"/>
              <w:bottom w:val="single" w:sz="6" w:space="0" w:color="8C8C8C"/>
              <w:right w:val="nil"/>
            </w:tcBorders>
            <w:hideMark/>
          </w:tcPr>
          <w:p w14:paraId="34170BE0" w14:textId="77777777" w:rsidR="00D933B7" w:rsidRPr="00D0125C" w:rsidRDefault="00D933B7">
            <w:pPr>
              <w:spacing w:after="0" w:line="240" w:lineRule="auto"/>
              <w:jc w:val="center"/>
              <w:textAlignment w:val="baseline"/>
              <w:rPr>
                <w:rFonts w:ascii="Segoe UI" w:hAnsi="Segoe UI" w:cs="Segoe UI"/>
                <w:sz w:val="20"/>
                <w:lang w:eastAsia="en-IE"/>
              </w:rPr>
            </w:pPr>
            <w:r>
              <w:rPr>
                <w:b/>
                <w:bCs/>
                <w:sz w:val="20"/>
                <w:lang w:eastAsia="en-IE"/>
              </w:rPr>
              <w:t>&gt;</w:t>
            </w:r>
            <w:r>
              <w:rPr>
                <w:rFonts w:ascii="Calibri" w:hAnsi="Calibri" w:cs="Calibri"/>
                <w:b/>
                <w:bCs/>
                <w:sz w:val="20"/>
                <w:lang w:eastAsia="en-IE"/>
              </w:rPr>
              <w:t> </w:t>
            </w:r>
            <w:r>
              <w:rPr>
                <w:b/>
                <w:bCs/>
                <w:sz w:val="20"/>
                <w:lang w:eastAsia="en-IE"/>
              </w:rPr>
              <w:t>100%</w:t>
            </w:r>
          </w:p>
        </w:tc>
        <w:tc>
          <w:tcPr>
            <w:tcW w:w="1471" w:type="dxa"/>
            <w:tcBorders>
              <w:top w:val="single" w:sz="6" w:space="0" w:color="8C8C8C"/>
              <w:left w:val="nil"/>
              <w:bottom w:val="single" w:sz="6" w:space="0" w:color="8C8C8C"/>
              <w:right w:val="nil"/>
            </w:tcBorders>
            <w:hideMark/>
          </w:tcPr>
          <w:p w14:paraId="732F65CA"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4.6</w:t>
            </w:r>
            <w:r>
              <w:rPr>
                <w:rFonts w:ascii="Calibri" w:hAnsi="Calibri" w:cs="Calibri"/>
                <w:sz w:val="20"/>
                <w:lang w:eastAsia="en-IE"/>
              </w:rPr>
              <w:t> </w:t>
            </w:r>
            <w:r>
              <w:rPr>
                <w:rFonts w:cs="Segoe UI"/>
                <w:sz w:val="20"/>
                <w:lang w:eastAsia="en-IE"/>
              </w:rPr>
              <w:t>million in 2030</w:t>
            </w:r>
          </w:p>
        </w:tc>
        <w:tc>
          <w:tcPr>
            <w:tcW w:w="1599" w:type="dxa"/>
            <w:tcBorders>
              <w:top w:val="single" w:sz="6" w:space="0" w:color="8C8C8C"/>
              <w:left w:val="nil"/>
              <w:bottom w:val="single" w:sz="6" w:space="0" w:color="8C8C8C"/>
              <w:right w:val="nil"/>
            </w:tcBorders>
            <w:hideMark/>
          </w:tcPr>
          <w:p w14:paraId="7C60F947"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5.3</w:t>
            </w:r>
            <w:r>
              <w:rPr>
                <w:rFonts w:ascii="Calibri" w:hAnsi="Calibri" w:cs="Calibri"/>
                <w:sz w:val="20"/>
                <w:lang w:eastAsia="en-IE"/>
              </w:rPr>
              <w:t> </w:t>
            </w:r>
            <w:r>
              <w:rPr>
                <w:rFonts w:cs="Segoe UI"/>
                <w:sz w:val="20"/>
                <w:lang w:eastAsia="en-IE"/>
              </w:rPr>
              <w:t>million by 2025 compared to a target of 4.6</w:t>
            </w:r>
            <w:r>
              <w:rPr>
                <w:rFonts w:ascii="Calibri" w:hAnsi="Calibri" w:cs="Calibri"/>
                <w:sz w:val="20"/>
                <w:lang w:eastAsia="en-IE"/>
              </w:rPr>
              <w:t> </w:t>
            </w:r>
            <w:r>
              <w:rPr>
                <w:rFonts w:cs="Segoe UI"/>
                <w:sz w:val="20"/>
                <w:lang w:eastAsia="en-IE"/>
              </w:rPr>
              <w:t>million</w:t>
            </w:r>
          </w:p>
        </w:tc>
        <w:tc>
          <w:tcPr>
            <w:tcW w:w="1582" w:type="dxa"/>
            <w:tcBorders>
              <w:top w:val="single" w:sz="6" w:space="0" w:color="8C8C8C"/>
              <w:left w:val="nil"/>
              <w:bottom w:val="single" w:sz="6" w:space="0" w:color="8C8C8C"/>
              <w:right w:val="nil"/>
            </w:tcBorders>
            <w:hideMark/>
          </w:tcPr>
          <w:p w14:paraId="2F482596"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Achieved</w:t>
            </w:r>
          </w:p>
        </w:tc>
      </w:tr>
      <w:tr w:rsidR="00D933B7" w:rsidRPr="00D0125C" w14:paraId="69F3A590" w14:textId="77777777">
        <w:trPr>
          <w:trHeight w:val="300"/>
        </w:trPr>
        <w:tc>
          <w:tcPr>
            <w:tcW w:w="1968" w:type="dxa"/>
            <w:tcBorders>
              <w:top w:val="single" w:sz="6" w:space="0" w:color="8C8C8C"/>
              <w:left w:val="nil"/>
              <w:bottom w:val="single" w:sz="6" w:space="0" w:color="8C8C8C"/>
              <w:right w:val="nil"/>
            </w:tcBorders>
            <w:shd w:val="clear" w:color="auto" w:fill="FAF9F9"/>
            <w:hideMark/>
          </w:tcPr>
          <w:p w14:paraId="2F5DCD98" w14:textId="77777777" w:rsidR="00D933B7" w:rsidRPr="00D0125C" w:rsidRDefault="00D933B7">
            <w:pPr>
              <w:spacing w:after="0" w:line="240" w:lineRule="auto"/>
              <w:textAlignment w:val="baseline"/>
            </w:pPr>
            <w:r>
              <w:rPr>
                <w:rFonts w:cs="Segoe UI"/>
                <w:sz w:val="20"/>
                <w:lang w:eastAsia="en-IE"/>
              </w:rPr>
              <w:t>Reduction in greenhouse gas emissions (tonnes of CO</w:t>
            </w:r>
            <w:r>
              <w:rPr>
                <w:rFonts w:cs="Segoe UI"/>
                <w:sz w:val="20"/>
                <w:vertAlign w:val="subscript"/>
                <w:lang w:eastAsia="en-IE"/>
              </w:rPr>
              <w:t>2</w:t>
            </w:r>
            <w:r>
              <w:rPr>
                <w:rFonts w:cs="Segoe UI"/>
                <w:sz w:val="20"/>
                <w:lang w:eastAsia="en-IE"/>
              </w:rPr>
              <w:t xml:space="preserve"> equivalent per year)</w:t>
            </w:r>
          </w:p>
        </w:tc>
        <w:tc>
          <w:tcPr>
            <w:tcW w:w="1511" w:type="dxa"/>
            <w:tcBorders>
              <w:top w:val="single" w:sz="6" w:space="0" w:color="8C8C8C"/>
              <w:left w:val="nil"/>
              <w:bottom w:val="single" w:sz="6" w:space="0" w:color="8C8C8C"/>
              <w:right w:val="nil"/>
            </w:tcBorders>
            <w:shd w:val="clear" w:color="auto" w:fill="FAF9F9"/>
            <w:hideMark/>
          </w:tcPr>
          <w:p w14:paraId="3CA4FCB0"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12</w:t>
            </w:r>
            <w:r>
              <w:rPr>
                <w:rFonts w:ascii="Calibri" w:hAnsi="Calibri" w:cs="Calibri"/>
                <w:sz w:val="20"/>
                <w:lang w:eastAsia="en-IE"/>
              </w:rPr>
              <w:t> </w:t>
            </w:r>
            <w:r>
              <w:rPr>
                <w:rFonts w:cs="Segoe UI"/>
                <w:sz w:val="20"/>
                <w:lang w:eastAsia="en-IE"/>
              </w:rPr>
              <w:t>million</w:t>
            </w:r>
          </w:p>
        </w:tc>
        <w:tc>
          <w:tcPr>
            <w:tcW w:w="1507" w:type="dxa"/>
            <w:tcBorders>
              <w:top w:val="single" w:sz="6" w:space="0" w:color="8C8C8C"/>
              <w:left w:val="nil"/>
              <w:bottom w:val="single" w:sz="6" w:space="0" w:color="8C8C8C"/>
              <w:right w:val="nil"/>
            </w:tcBorders>
            <w:shd w:val="clear" w:color="auto" w:fill="FAF9F9"/>
            <w:hideMark/>
          </w:tcPr>
          <w:p w14:paraId="207EB5D2" w14:textId="77777777" w:rsidR="00D933B7" w:rsidRPr="00D0125C" w:rsidRDefault="00D933B7">
            <w:pPr>
              <w:spacing w:after="0" w:line="240" w:lineRule="auto"/>
              <w:jc w:val="center"/>
              <w:textAlignment w:val="baseline"/>
              <w:rPr>
                <w:rFonts w:ascii="Segoe UI" w:hAnsi="Segoe UI" w:cs="Segoe UI"/>
                <w:sz w:val="20"/>
                <w:lang w:eastAsia="en-IE"/>
              </w:rPr>
            </w:pPr>
            <w:r>
              <w:rPr>
                <w:b/>
                <w:bCs/>
                <w:sz w:val="20"/>
                <w:lang w:eastAsia="en-IE"/>
              </w:rPr>
              <w:t>47%</w:t>
            </w:r>
          </w:p>
        </w:tc>
        <w:tc>
          <w:tcPr>
            <w:tcW w:w="1471" w:type="dxa"/>
            <w:tcBorders>
              <w:top w:val="single" w:sz="6" w:space="0" w:color="8C8C8C"/>
              <w:left w:val="nil"/>
              <w:bottom w:val="single" w:sz="6" w:space="0" w:color="8C8C8C"/>
              <w:right w:val="nil"/>
            </w:tcBorders>
            <w:shd w:val="clear" w:color="auto" w:fill="FAF9F9"/>
            <w:hideMark/>
          </w:tcPr>
          <w:p w14:paraId="3811F083"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16.5</w:t>
            </w:r>
            <w:r>
              <w:rPr>
                <w:rFonts w:ascii="Calibri" w:hAnsi="Calibri" w:cs="Calibri"/>
                <w:sz w:val="20"/>
                <w:lang w:eastAsia="en-IE"/>
              </w:rPr>
              <w:t> </w:t>
            </w:r>
            <w:r>
              <w:rPr>
                <w:rFonts w:cs="Segoe UI"/>
                <w:sz w:val="20"/>
                <w:lang w:eastAsia="en-IE"/>
              </w:rPr>
              <w:t>million in 2030</w:t>
            </w:r>
          </w:p>
        </w:tc>
        <w:tc>
          <w:tcPr>
            <w:tcW w:w="1599" w:type="dxa"/>
            <w:tcBorders>
              <w:top w:val="single" w:sz="6" w:space="0" w:color="8C8C8C"/>
              <w:left w:val="nil"/>
              <w:bottom w:val="single" w:sz="6" w:space="0" w:color="8C8C8C"/>
              <w:right w:val="nil"/>
            </w:tcBorders>
            <w:shd w:val="clear" w:color="auto" w:fill="FAF9F9"/>
            <w:hideMark/>
          </w:tcPr>
          <w:p w14:paraId="2344A669"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14.1</w:t>
            </w:r>
            <w:r>
              <w:rPr>
                <w:rFonts w:ascii="Calibri" w:hAnsi="Calibri" w:cs="Calibri"/>
                <w:sz w:val="20"/>
                <w:lang w:eastAsia="en-IE"/>
              </w:rPr>
              <w:t> </w:t>
            </w:r>
            <w:r>
              <w:rPr>
                <w:rFonts w:cs="Segoe UI"/>
                <w:sz w:val="20"/>
                <w:lang w:eastAsia="en-IE"/>
              </w:rPr>
              <w:t>million by 2025 compared to a target of 16.5</w:t>
            </w:r>
            <w:r>
              <w:rPr>
                <w:rFonts w:ascii="Calibri" w:hAnsi="Calibri" w:cs="Calibri"/>
                <w:sz w:val="20"/>
                <w:lang w:eastAsia="en-IE"/>
              </w:rPr>
              <w:t> </w:t>
            </w:r>
            <w:r>
              <w:rPr>
                <w:rFonts w:cs="Segoe UI"/>
                <w:sz w:val="20"/>
                <w:lang w:eastAsia="en-IE"/>
              </w:rPr>
              <w:t>million</w:t>
            </w:r>
          </w:p>
        </w:tc>
        <w:tc>
          <w:tcPr>
            <w:tcW w:w="1582" w:type="dxa"/>
            <w:tcBorders>
              <w:top w:val="single" w:sz="6" w:space="0" w:color="8C8C8C"/>
              <w:left w:val="nil"/>
              <w:bottom w:val="single" w:sz="6" w:space="0" w:color="8C8C8C"/>
              <w:right w:val="nil"/>
            </w:tcBorders>
            <w:shd w:val="clear" w:color="auto" w:fill="FAF9F9"/>
            <w:hideMark/>
          </w:tcPr>
          <w:p w14:paraId="1BB0D54D"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D0125C" w14:paraId="14AFA952" w14:textId="77777777">
        <w:trPr>
          <w:trHeight w:val="300"/>
        </w:trPr>
        <w:tc>
          <w:tcPr>
            <w:tcW w:w="1968" w:type="dxa"/>
            <w:tcBorders>
              <w:top w:val="single" w:sz="6" w:space="0" w:color="8C8C8C"/>
              <w:left w:val="nil"/>
              <w:bottom w:val="single" w:sz="6" w:space="0" w:color="8C8C8C"/>
              <w:right w:val="nil"/>
            </w:tcBorders>
            <w:hideMark/>
          </w:tcPr>
          <w:p w14:paraId="4323872A" w14:textId="77777777" w:rsidR="00D933B7" w:rsidRPr="00D0125C" w:rsidRDefault="00D933B7">
            <w:pPr>
              <w:spacing w:after="0" w:line="240" w:lineRule="auto"/>
              <w:textAlignment w:val="baseline"/>
              <w:rPr>
                <w:rFonts w:ascii="Segoe UI" w:hAnsi="Segoe UI" w:cs="Segoe UI"/>
                <w:sz w:val="20"/>
                <w:lang w:eastAsia="en-IE"/>
              </w:rPr>
            </w:pPr>
            <w:r>
              <w:rPr>
                <w:rFonts w:cs="Segoe UI"/>
                <w:sz w:val="20"/>
                <w:lang w:eastAsia="en-IE"/>
              </w:rPr>
              <w:t>Population benefiting from a reduction in their vulnerability to the adverse effects of climate change</w:t>
            </w:r>
          </w:p>
        </w:tc>
        <w:tc>
          <w:tcPr>
            <w:tcW w:w="1511" w:type="dxa"/>
            <w:tcBorders>
              <w:top w:val="single" w:sz="6" w:space="0" w:color="8C8C8C"/>
              <w:left w:val="nil"/>
              <w:bottom w:val="single" w:sz="6" w:space="0" w:color="8C8C8C"/>
              <w:right w:val="nil"/>
            </w:tcBorders>
            <w:hideMark/>
          </w:tcPr>
          <w:p w14:paraId="450527C8"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1.7</w:t>
            </w:r>
            <w:r>
              <w:rPr>
                <w:rFonts w:ascii="Calibri" w:hAnsi="Calibri" w:cs="Calibri"/>
                <w:sz w:val="20"/>
                <w:lang w:eastAsia="en-IE"/>
              </w:rPr>
              <w:t> </w:t>
            </w:r>
            <w:r>
              <w:rPr>
                <w:rFonts w:cs="Segoe UI"/>
                <w:sz w:val="20"/>
                <w:lang w:eastAsia="en-IE"/>
              </w:rPr>
              <w:t>million</w:t>
            </w:r>
          </w:p>
        </w:tc>
        <w:tc>
          <w:tcPr>
            <w:tcW w:w="1507" w:type="dxa"/>
            <w:tcBorders>
              <w:top w:val="single" w:sz="6" w:space="0" w:color="8C8C8C"/>
              <w:left w:val="nil"/>
              <w:bottom w:val="single" w:sz="6" w:space="0" w:color="8C8C8C"/>
              <w:right w:val="nil"/>
            </w:tcBorders>
            <w:hideMark/>
          </w:tcPr>
          <w:p w14:paraId="71D3EF1B" w14:textId="77777777" w:rsidR="00D933B7" w:rsidRPr="00D0125C" w:rsidRDefault="00D933B7">
            <w:pPr>
              <w:spacing w:after="0" w:line="240" w:lineRule="auto"/>
              <w:jc w:val="center"/>
              <w:textAlignment w:val="baseline"/>
              <w:rPr>
                <w:rFonts w:ascii="Segoe UI" w:hAnsi="Segoe UI" w:cs="Segoe UI"/>
                <w:sz w:val="20"/>
                <w:lang w:eastAsia="en-IE"/>
              </w:rPr>
            </w:pPr>
            <w:r>
              <w:rPr>
                <w:b/>
                <w:bCs/>
                <w:sz w:val="20"/>
                <w:lang w:eastAsia="en-IE"/>
              </w:rPr>
              <w:t>&gt;</w:t>
            </w:r>
            <w:r>
              <w:rPr>
                <w:rFonts w:ascii="Calibri" w:hAnsi="Calibri" w:cs="Calibri"/>
                <w:b/>
                <w:bCs/>
                <w:sz w:val="20"/>
                <w:lang w:eastAsia="en-IE"/>
              </w:rPr>
              <w:t> </w:t>
            </w:r>
            <w:r>
              <w:rPr>
                <w:b/>
                <w:bCs/>
                <w:sz w:val="20"/>
                <w:lang w:eastAsia="en-IE"/>
              </w:rPr>
              <w:t>100%</w:t>
            </w:r>
          </w:p>
        </w:tc>
        <w:tc>
          <w:tcPr>
            <w:tcW w:w="1471" w:type="dxa"/>
            <w:tcBorders>
              <w:top w:val="single" w:sz="6" w:space="0" w:color="8C8C8C"/>
              <w:left w:val="nil"/>
              <w:bottom w:val="single" w:sz="6" w:space="0" w:color="8C8C8C"/>
              <w:right w:val="nil"/>
            </w:tcBorders>
            <w:hideMark/>
          </w:tcPr>
          <w:p w14:paraId="6A88DBA3"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3.1</w:t>
            </w:r>
            <w:r>
              <w:rPr>
                <w:rFonts w:ascii="Calibri" w:hAnsi="Calibri" w:cs="Calibri"/>
                <w:sz w:val="20"/>
                <w:lang w:eastAsia="en-IE"/>
              </w:rPr>
              <w:t> </w:t>
            </w:r>
            <w:r>
              <w:rPr>
                <w:rFonts w:cs="Segoe UI"/>
                <w:sz w:val="20"/>
                <w:lang w:eastAsia="en-IE"/>
              </w:rPr>
              <w:t>million in 2030</w:t>
            </w:r>
          </w:p>
        </w:tc>
        <w:tc>
          <w:tcPr>
            <w:tcW w:w="1599" w:type="dxa"/>
            <w:tcBorders>
              <w:top w:val="single" w:sz="6" w:space="0" w:color="8C8C8C"/>
              <w:left w:val="nil"/>
              <w:bottom w:val="single" w:sz="6" w:space="0" w:color="8C8C8C"/>
              <w:right w:val="nil"/>
            </w:tcBorders>
          </w:tcPr>
          <w:p w14:paraId="1F5EEDBC"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3.6</w:t>
            </w:r>
            <w:r>
              <w:rPr>
                <w:rFonts w:ascii="Calibri" w:hAnsi="Calibri" w:cs="Calibri"/>
                <w:sz w:val="20"/>
                <w:lang w:eastAsia="en-IE"/>
              </w:rPr>
              <w:t> </w:t>
            </w:r>
            <w:r>
              <w:rPr>
                <w:rFonts w:cs="Segoe UI"/>
                <w:sz w:val="20"/>
                <w:lang w:eastAsia="en-IE"/>
              </w:rPr>
              <w:t>million by 2025 compared to target of 3.1</w:t>
            </w:r>
            <w:r>
              <w:rPr>
                <w:rFonts w:ascii="Calibri" w:hAnsi="Calibri" w:cs="Calibri"/>
                <w:sz w:val="20"/>
                <w:lang w:eastAsia="en-IE"/>
              </w:rPr>
              <w:t> </w:t>
            </w:r>
            <w:r>
              <w:rPr>
                <w:rFonts w:cs="Segoe UI"/>
                <w:sz w:val="20"/>
                <w:lang w:eastAsia="en-IE"/>
              </w:rPr>
              <w:t>million</w:t>
            </w:r>
          </w:p>
        </w:tc>
        <w:tc>
          <w:tcPr>
            <w:tcW w:w="1582" w:type="dxa"/>
            <w:tcBorders>
              <w:top w:val="single" w:sz="6" w:space="0" w:color="8C8C8C"/>
              <w:left w:val="nil"/>
              <w:bottom w:val="single" w:sz="6" w:space="0" w:color="8C8C8C"/>
              <w:right w:val="nil"/>
            </w:tcBorders>
            <w:hideMark/>
          </w:tcPr>
          <w:p w14:paraId="17D2FFE5"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Achieved</w:t>
            </w:r>
          </w:p>
        </w:tc>
      </w:tr>
      <w:tr w:rsidR="00D933B7" w:rsidRPr="00D0125C" w14:paraId="5B35F9A1" w14:textId="77777777">
        <w:trPr>
          <w:trHeight w:val="300"/>
        </w:trPr>
        <w:tc>
          <w:tcPr>
            <w:tcW w:w="1968" w:type="dxa"/>
            <w:tcBorders>
              <w:top w:val="single" w:sz="6" w:space="0" w:color="8C8C8C"/>
              <w:left w:val="nil"/>
              <w:bottom w:val="single" w:sz="6" w:space="0" w:color="8C8C8C"/>
              <w:right w:val="nil"/>
            </w:tcBorders>
            <w:shd w:val="clear" w:color="auto" w:fill="FAF9F9"/>
            <w:hideMark/>
          </w:tcPr>
          <w:p w14:paraId="31FF59F3" w14:textId="77777777" w:rsidR="00D933B7" w:rsidRPr="00D0125C" w:rsidRDefault="00D933B7">
            <w:pPr>
              <w:spacing w:after="0" w:line="240" w:lineRule="auto"/>
              <w:textAlignment w:val="baseline"/>
            </w:pPr>
            <w:r>
              <w:rPr>
                <w:rFonts w:cs="Segoe UI"/>
                <w:sz w:val="20"/>
                <w:lang w:eastAsia="en-IE"/>
              </w:rPr>
              <w:t>Additional annual renewable energy production (gigawatts  per year)</w:t>
            </w:r>
          </w:p>
        </w:tc>
        <w:tc>
          <w:tcPr>
            <w:tcW w:w="1511" w:type="dxa"/>
            <w:tcBorders>
              <w:top w:val="single" w:sz="6" w:space="0" w:color="8C8C8C"/>
              <w:left w:val="nil"/>
              <w:bottom w:val="single" w:sz="6" w:space="0" w:color="8C8C8C"/>
              <w:right w:val="nil"/>
            </w:tcBorders>
            <w:shd w:val="clear" w:color="auto" w:fill="FAF9F9"/>
            <w:hideMark/>
          </w:tcPr>
          <w:p w14:paraId="2C2A8ABB"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0</w:t>
            </w:r>
          </w:p>
        </w:tc>
        <w:tc>
          <w:tcPr>
            <w:tcW w:w="1507" w:type="dxa"/>
            <w:tcBorders>
              <w:top w:val="single" w:sz="6" w:space="0" w:color="8C8C8C"/>
              <w:left w:val="nil"/>
              <w:bottom w:val="single" w:sz="6" w:space="0" w:color="8C8C8C"/>
              <w:right w:val="nil"/>
            </w:tcBorders>
            <w:shd w:val="clear" w:color="auto" w:fill="FAF9F9"/>
            <w:hideMark/>
          </w:tcPr>
          <w:p w14:paraId="7718FE66" w14:textId="77777777" w:rsidR="00D933B7" w:rsidRPr="00D0125C" w:rsidRDefault="00D933B7">
            <w:pPr>
              <w:spacing w:after="0" w:line="240" w:lineRule="auto"/>
              <w:jc w:val="center"/>
              <w:textAlignment w:val="baseline"/>
              <w:rPr>
                <w:rFonts w:ascii="Segoe UI" w:hAnsi="Segoe UI" w:cs="Segoe UI"/>
                <w:sz w:val="20"/>
                <w:lang w:eastAsia="en-IE"/>
              </w:rPr>
            </w:pPr>
            <w:r>
              <w:rPr>
                <w:b/>
                <w:bCs/>
                <w:sz w:val="20"/>
                <w:lang w:eastAsia="en-IE"/>
              </w:rPr>
              <w:t>71%</w:t>
            </w:r>
          </w:p>
        </w:tc>
        <w:tc>
          <w:tcPr>
            <w:tcW w:w="1471" w:type="dxa"/>
            <w:tcBorders>
              <w:top w:val="single" w:sz="6" w:space="0" w:color="8C8C8C"/>
              <w:left w:val="nil"/>
              <w:bottom w:val="single" w:sz="6" w:space="0" w:color="8C8C8C"/>
              <w:right w:val="nil"/>
            </w:tcBorders>
            <w:shd w:val="clear" w:color="auto" w:fill="FAF9F9"/>
            <w:hideMark/>
          </w:tcPr>
          <w:p w14:paraId="14E4806D"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4</w:t>
            </w:r>
            <w:r>
              <w:rPr>
                <w:rFonts w:ascii="Calibri" w:hAnsi="Calibri" w:cs="Calibri"/>
                <w:sz w:val="20"/>
                <w:lang w:eastAsia="en-IE"/>
              </w:rPr>
              <w:t> </w:t>
            </w:r>
            <w:r>
              <w:rPr>
                <w:rFonts w:cs="Segoe UI"/>
                <w:sz w:val="20"/>
                <w:lang w:eastAsia="en-IE"/>
              </w:rPr>
              <w:t>463 in 2030</w:t>
            </w:r>
          </w:p>
        </w:tc>
        <w:tc>
          <w:tcPr>
            <w:tcW w:w="1599" w:type="dxa"/>
            <w:tcBorders>
              <w:top w:val="single" w:sz="6" w:space="0" w:color="8C8C8C"/>
              <w:left w:val="nil"/>
              <w:bottom w:val="single" w:sz="6" w:space="0" w:color="8C8C8C"/>
              <w:right w:val="nil"/>
            </w:tcBorders>
            <w:shd w:val="clear" w:color="auto" w:fill="FAF9F9"/>
            <w:hideMark/>
          </w:tcPr>
          <w:p w14:paraId="1D1F8255"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3</w:t>
            </w:r>
            <w:r>
              <w:rPr>
                <w:rFonts w:ascii="Calibri" w:hAnsi="Calibri" w:cs="Calibri"/>
                <w:sz w:val="20"/>
                <w:lang w:eastAsia="en-IE"/>
              </w:rPr>
              <w:t> </w:t>
            </w:r>
            <w:r>
              <w:rPr>
                <w:rFonts w:cs="Segoe UI"/>
                <w:sz w:val="20"/>
                <w:lang w:eastAsia="en-IE"/>
              </w:rPr>
              <w:t>153 by 2025 compared to a target of 4</w:t>
            </w:r>
            <w:r>
              <w:rPr>
                <w:rFonts w:ascii="Calibri" w:hAnsi="Calibri" w:cs="Calibri"/>
                <w:sz w:val="20"/>
                <w:lang w:eastAsia="en-IE"/>
              </w:rPr>
              <w:t> </w:t>
            </w:r>
            <w:r>
              <w:rPr>
                <w:rFonts w:cs="Segoe UI"/>
                <w:sz w:val="20"/>
                <w:lang w:eastAsia="en-IE"/>
              </w:rPr>
              <w:t>463</w:t>
            </w:r>
          </w:p>
        </w:tc>
        <w:tc>
          <w:tcPr>
            <w:tcW w:w="1582" w:type="dxa"/>
            <w:tcBorders>
              <w:top w:val="single" w:sz="6" w:space="0" w:color="8C8C8C"/>
              <w:left w:val="nil"/>
              <w:bottom w:val="single" w:sz="6" w:space="0" w:color="8C8C8C"/>
              <w:right w:val="nil"/>
            </w:tcBorders>
            <w:shd w:val="clear" w:color="auto" w:fill="FAF9F9"/>
            <w:hideMark/>
          </w:tcPr>
          <w:p w14:paraId="5CD7BB36" w14:textId="77777777" w:rsidR="00D933B7" w:rsidRPr="00D0125C"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D0125C" w14:paraId="71B2A82A" w14:textId="77777777">
        <w:trPr>
          <w:trHeight w:val="300"/>
        </w:trPr>
        <w:tc>
          <w:tcPr>
            <w:tcW w:w="1968" w:type="dxa"/>
            <w:tcBorders>
              <w:top w:val="single" w:sz="6" w:space="0" w:color="8C8C8C"/>
              <w:left w:val="nil"/>
              <w:bottom w:val="single" w:sz="6" w:space="0" w:color="8C8C8C"/>
              <w:right w:val="nil"/>
            </w:tcBorders>
            <w:shd w:val="clear" w:color="auto" w:fill="FAF9F9"/>
          </w:tcPr>
          <w:p w14:paraId="40B68EB9" w14:textId="77777777" w:rsidR="00D933B7" w:rsidRPr="00D0125C" w:rsidRDefault="00D933B7">
            <w:pPr>
              <w:spacing w:after="0" w:line="240" w:lineRule="auto"/>
              <w:textAlignment w:val="baseline"/>
            </w:pPr>
            <w:r>
              <w:rPr>
                <w:rFonts w:cs="Segoe UI"/>
                <w:sz w:val="20"/>
                <w:lang w:eastAsia="en-IE"/>
              </w:rPr>
              <w:t>Habitats where loss of biodiversity is being halted or reversed (hectares)</w:t>
            </w:r>
          </w:p>
        </w:tc>
        <w:tc>
          <w:tcPr>
            <w:tcW w:w="1511" w:type="dxa"/>
            <w:tcBorders>
              <w:top w:val="single" w:sz="6" w:space="0" w:color="8C8C8C"/>
              <w:left w:val="nil"/>
              <w:bottom w:val="single" w:sz="6" w:space="0" w:color="8C8C8C"/>
              <w:right w:val="nil"/>
            </w:tcBorders>
            <w:shd w:val="clear" w:color="auto" w:fill="FAF9F9"/>
          </w:tcPr>
          <w:p w14:paraId="368E2500"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1.6</w:t>
            </w:r>
            <w:r>
              <w:rPr>
                <w:rFonts w:ascii="Calibri" w:hAnsi="Calibri" w:cs="Calibri"/>
                <w:sz w:val="20"/>
                <w:lang w:eastAsia="en-IE"/>
              </w:rPr>
              <w:t> </w:t>
            </w:r>
            <w:r>
              <w:rPr>
                <w:rFonts w:cs="Segoe UI"/>
                <w:sz w:val="20"/>
                <w:lang w:eastAsia="en-IE"/>
              </w:rPr>
              <w:t>million</w:t>
            </w:r>
          </w:p>
        </w:tc>
        <w:tc>
          <w:tcPr>
            <w:tcW w:w="1507" w:type="dxa"/>
            <w:tcBorders>
              <w:top w:val="single" w:sz="6" w:space="0" w:color="8C8C8C"/>
              <w:left w:val="nil"/>
              <w:bottom w:val="single" w:sz="6" w:space="0" w:color="8C8C8C"/>
              <w:right w:val="nil"/>
            </w:tcBorders>
            <w:shd w:val="clear" w:color="auto" w:fill="FAF9F9"/>
          </w:tcPr>
          <w:p w14:paraId="062E4A05" w14:textId="77777777" w:rsidR="00D933B7" w:rsidRPr="00D0125C" w:rsidRDefault="00D933B7">
            <w:pPr>
              <w:spacing w:after="0" w:line="240" w:lineRule="auto"/>
              <w:jc w:val="center"/>
              <w:textAlignment w:val="baseline"/>
              <w:rPr>
                <w:rFonts w:cs="Segoe UI"/>
                <w:b/>
                <w:sz w:val="20"/>
                <w:lang w:eastAsia="en-IE"/>
              </w:rPr>
            </w:pPr>
            <w:r>
              <w:rPr>
                <w:b/>
                <w:bCs/>
                <w:sz w:val="20"/>
                <w:lang w:eastAsia="en-IE"/>
              </w:rPr>
              <w:t>30%</w:t>
            </w:r>
          </w:p>
        </w:tc>
        <w:tc>
          <w:tcPr>
            <w:tcW w:w="1471" w:type="dxa"/>
            <w:tcBorders>
              <w:top w:val="single" w:sz="6" w:space="0" w:color="8C8C8C"/>
              <w:left w:val="nil"/>
              <w:bottom w:val="single" w:sz="6" w:space="0" w:color="8C8C8C"/>
              <w:right w:val="nil"/>
            </w:tcBorders>
            <w:shd w:val="clear" w:color="auto" w:fill="FAF9F9"/>
          </w:tcPr>
          <w:p w14:paraId="38DA4D33"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3.1</w:t>
            </w:r>
            <w:r>
              <w:rPr>
                <w:rFonts w:ascii="Calibri" w:hAnsi="Calibri" w:cs="Calibri"/>
                <w:sz w:val="20"/>
                <w:lang w:eastAsia="en-IE"/>
              </w:rPr>
              <w:t> </w:t>
            </w:r>
            <w:r>
              <w:rPr>
                <w:rFonts w:cs="Segoe UI"/>
                <w:sz w:val="20"/>
                <w:lang w:eastAsia="en-IE"/>
              </w:rPr>
              <w:t>million in 2030</w:t>
            </w:r>
          </w:p>
        </w:tc>
        <w:tc>
          <w:tcPr>
            <w:tcW w:w="1599" w:type="dxa"/>
            <w:tcBorders>
              <w:top w:val="single" w:sz="6" w:space="0" w:color="8C8C8C"/>
              <w:left w:val="nil"/>
              <w:bottom w:val="single" w:sz="6" w:space="0" w:color="8C8C8C"/>
              <w:right w:val="nil"/>
            </w:tcBorders>
            <w:shd w:val="clear" w:color="auto" w:fill="FAF9F9"/>
          </w:tcPr>
          <w:p w14:paraId="29D07DE3"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2</w:t>
            </w:r>
            <w:r>
              <w:rPr>
                <w:rFonts w:ascii="Calibri" w:hAnsi="Calibri" w:cs="Calibri"/>
                <w:sz w:val="20"/>
                <w:lang w:eastAsia="en-IE"/>
              </w:rPr>
              <w:t> </w:t>
            </w:r>
            <w:r>
              <w:rPr>
                <w:rFonts w:cs="Segoe UI"/>
                <w:sz w:val="20"/>
                <w:lang w:eastAsia="en-IE"/>
              </w:rPr>
              <w:t>million by 2025 compared to a target of 3.1</w:t>
            </w:r>
            <w:r>
              <w:rPr>
                <w:rFonts w:ascii="Calibri" w:hAnsi="Calibri" w:cs="Calibri"/>
                <w:sz w:val="20"/>
                <w:lang w:eastAsia="en-IE"/>
              </w:rPr>
              <w:t> </w:t>
            </w:r>
            <w:r>
              <w:rPr>
                <w:rFonts w:cs="Segoe UI"/>
                <w:sz w:val="20"/>
                <w:lang w:eastAsia="en-IE"/>
              </w:rPr>
              <w:t>million</w:t>
            </w:r>
          </w:p>
        </w:tc>
        <w:tc>
          <w:tcPr>
            <w:tcW w:w="1582" w:type="dxa"/>
            <w:tcBorders>
              <w:top w:val="single" w:sz="6" w:space="0" w:color="8C8C8C"/>
              <w:left w:val="nil"/>
              <w:bottom w:val="single" w:sz="6" w:space="0" w:color="8C8C8C"/>
              <w:right w:val="nil"/>
            </w:tcBorders>
            <w:shd w:val="clear" w:color="auto" w:fill="FAF9F9"/>
          </w:tcPr>
          <w:p w14:paraId="3E7A3792"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D0125C" w14:paraId="740C0535" w14:textId="77777777">
        <w:trPr>
          <w:trHeight w:val="690"/>
        </w:trPr>
        <w:tc>
          <w:tcPr>
            <w:tcW w:w="1968" w:type="dxa"/>
            <w:tcBorders>
              <w:top w:val="single" w:sz="6" w:space="0" w:color="8C8C8C"/>
              <w:left w:val="nil"/>
              <w:bottom w:val="single" w:sz="6" w:space="0" w:color="8C8C8C"/>
              <w:right w:val="nil"/>
            </w:tcBorders>
            <w:shd w:val="clear" w:color="auto" w:fill="FAF9F9"/>
          </w:tcPr>
          <w:p w14:paraId="6DEA4213" w14:textId="77777777" w:rsidR="00D933B7" w:rsidRPr="00D0125C" w:rsidRDefault="00D933B7">
            <w:pPr>
              <w:spacing w:after="0" w:line="240" w:lineRule="auto"/>
              <w:textAlignment w:val="baseline"/>
              <w:rPr>
                <w:rFonts w:cs="Segoe UI"/>
                <w:sz w:val="20"/>
                <w:lang w:eastAsia="en-IE"/>
              </w:rPr>
            </w:pPr>
            <w:r>
              <w:rPr>
                <w:rFonts w:cs="Segoe UI"/>
                <w:sz w:val="20"/>
                <w:lang w:eastAsia="en-IE"/>
              </w:rPr>
              <w:t>Additional annual primary energy savings (gigawatts/year)</w:t>
            </w:r>
          </w:p>
        </w:tc>
        <w:tc>
          <w:tcPr>
            <w:tcW w:w="1511" w:type="dxa"/>
            <w:tcBorders>
              <w:top w:val="single" w:sz="6" w:space="0" w:color="8C8C8C"/>
              <w:left w:val="nil"/>
              <w:bottom w:val="single" w:sz="6" w:space="0" w:color="8C8C8C"/>
              <w:right w:val="nil"/>
            </w:tcBorders>
            <w:shd w:val="clear" w:color="auto" w:fill="FAF9F9"/>
          </w:tcPr>
          <w:p w14:paraId="4EF5C59E"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0</w:t>
            </w:r>
          </w:p>
        </w:tc>
        <w:tc>
          <w:tcPr>
            <w:tcW w:w="1507" w:type="dxa"/>
            <w:tcBorders>
              <w:top w:val="single" w:sz="6" w:space="0" w:color="8C8C8C"/>
              <w:left w:val="nil"/>
              <w:bottom w:val="single" w:sz="6" w:space="0" w:color="8C8C8C"/>
              <w:right w:val="nil"/>
            </w:tcBorders>
            <w:shd w:val="clear" w:color="auto" w:fill="FAF9F9"/>
          </w:tcPr>
          <w:p w14:paraId="45AB1BD6" w14:textId="77777777" w:rsidR="00D933B7" w:rsidRPr="00D0125C" w:rsidRDefault="00D933B7">
            <w:pPr>
              <w:spacing w:after="0" w:line="240" w:lineRule="auto"/>
              <w:jc w:val="center"/>
              <w:textAlignment w:val="baseline"/>
              <w:rPr>
                <w:rFonts w:cs="Segoe UI"/>
                <w:b/>
                <w:bCs/>
                <w:sz w:val="20"/>
                <w:lang w:eastAsia="en-IE"/>
              </w:rPr>
            </w:pPr>
            <w:r>
              <w:rPr>
                <w:b/>
                <w:bCs/>
                <w:sz w:val="20"/>
                <w:lang w:eastAsia="en-IE"/>
              </w:rPr>
              <w:t>99%</w:t>
            </w:r>
          </w:p>
        </w:tc>
        <w:tc>
          <w:tcPr>
            <w:tcW w:w="1471" w:type="dxa"/>
            <w:tcBorders>
              <w:top w:val="single" w:sz="6" w:space="0" w:color="8C8C8C"/>
              <w:left w:val="nil"/>
              <w:bottom w:val="single" w:sz="6" w:space="0" w:color="8C8C8C"/>
              <w:right w:val="nil"/>
            </w:tcBorders>
            <w:shd w:val="clear" w:color="auto" w:fill="FAF9F9"/>
          </w:tcPr>
          <w:p w14:paraId="5057A7A0"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8</w:t>
            </w:r>
            <w:r>
              <w:rPr>
                <w:rFonts w:ascii="Calibri" w:hAnsi="Calibri" w:cs="Calibri"/>
                <w:sz w:val="20"/>
                <w:lang w:eastAsia="en-IE"/>
              </w:rPr>
              <w:t> </w:t>
            </w:r>
            <w:r>
              <w:rPr>
                <w:rFonts w:cs="Segoe UI"/>
                <w:sz w:val="20"/>
                <w:lang w:eastAsia="en-IE"/>
              </w:rPr>
              <w:t>344 in 2030</w:t>
            </w:r>
          </w:p>
        </w:tc>
        <w:tc>
          <w:tcPr>
            <w:tcW w:w="1599" w:type="dxa"/>
            <w:tcBorders>
              <w:top w:val="single" w:sz="6" w:space="0" w:color="8C8C8C"/>
              <w:left w:val="nil"/>
              <w:bottom w:val="single" w:sz="6" w:space="0" w:color="8C8C8C"/>
              <w:right w:val="nil"/>
            </w:tcBorders>
            <w:shd w:val="clear" w:color="auto" w:fill="FAF9F9"/>
          </w:tcPr>
          <w:p w14:paraId="4DC67885"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8</w:t>
            </w:r>
            <w:r>
              <w:rPr>
                <w:rFonts w:ascii="Calibri" w:hAnsi="Calibri" w:cs="Calibri"/>
                <w:sz w:val="20"/>
                <w:lang w:eastAsia="en-IE"/>
              </w:rPr>
              <w:t> </w:t>
            </w:r>
            <w:r>
              <w:rPr>
                <w:rFonts w:cs="Segoe UI"/>
                <w:sz w:val="20"/>
                <w:lang w:eastAsia="en-IE"/>
              </w:rPr>
              <w:t>332 by 2025 compared to a target of 8</w:t>
            </w:r>
            <w:r>
              <w:rPr>
                <w:rFonts w:ascii="Calibri" w:hAnsi="Calibri" w:cs="Calibri"/>
                <w:sz w:val="20"/>
                <w:lang w:eastAsia="en-IE"/>
              </w:rPr>
              <w:t> </w:t>
            </w:r>
            <w:r>
              <w:rPr>
                <w:rFonts w:cs="Segoe UI"/>
                <w:sz w:val="20"/>
                <w:lang w:eastAsia="en-IE"/>
              </w:rPr>
              <w:t>344</w:t>
            </w:r>
          </w:p>
        </w:tc>
        <w:tc>
          <w:tcPr>
            <w:tcW w:w="1582" w:type="dxa"/>
            <w:tcBorders>
              <w:top w:val="single" w:sz="6" w:space="0" w:color="8C8C8C"/>
              <w:left w:val="nil"/>
              <w:bottom w:val="single" w:sz="6" w:space="0" w:color="8C8C8C"/>
              <w:right w:val="nil"/>
            </w:tcBorders>
            <w:shd w:val="clear" w:color="auto" w:fill="FAF9F9"/>
          </w:tcPr>
          <w:p w14:paraId="520A6686"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D0125C" w14:paraId="353FD036" w14:textId="77777777">
        <w:trPr>
          <w:trHeight w:val="300"/>
        </w:trPr>
        <w:tc>
          <w:tcPr>
            <w:tcW w:w="1968" w:type="dxa"/>
            <w:tcBorders>
              <w:top w:val="single" w:sz="6" w:space="0" w:color="8C8C8C"/>
              <w:left w:val="nil"/>
              <w:bottom w:val="single" w:sz="6" w:space="0" w:color="8C8C8C"/>
              <w:right w:val="nil"/>
            </w:tcBorders>
            <w:shd w:val="clear" w:color="auto" w:fill="FAF9F9"/>
          </w:tcPr>
          <w:p w14:paraId="0C30BCFD" w14:textId="77777777" w:rsidR="00D933B7" w:rsidRPr="00D0125C" w:rsidRDefault="00D933B7">
            <w:pPr>
              <w:spacing w:after="0" w:line="240" w:lineRule="auto"/>
              <w:textAlignment w:val="baseline"/>
            </w:pPr>
            <w:r>
              <w:rPr>
                <w:rFonts w:cs="Segoe UI"/>
                <w:sz w:val="20"/>
                <w:lang w:eastAsia="en-IE"/>
              </w:rPr>
              <w:t>Reduction in the production and use of dangerous chemicals (kilograms per year)</w:t>
            </w:r>
          </w:p>
        </w:tc>
        <w:tc>
          <w:tcPr>
            <w:tcW w:w="1511" w:type="dxa"/>
            <w:tcBorders>
              <w:top w:val="single" w:sz="6" w:space="0" w:color="8C8C8C"/>
              <w:left w:val="nil"/>
              <w:bottom w:val="single" w:sz="6" w:space="0" w:color="8C8C8C"/>
              <w:right w:val="nil"/>
            </w:tcBorders>
            <w:shd w:val="clear" w:color="auto" w:fill="FAF9F9"/>
          </w:tcPr>
          <w:p w14:paraId="44CEFDC4"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300</w:t>
            </w:r>
            <w:r>
              <w:rPr>
                <w:rFonts w:ascii="Calibri" w:hAnsi="Calibri" w:cs="Calibri"/>
                <w:sz w:val="20"/>
                <w:lang w:eastAsia="en-IE"/>
              </w:rPr>
              <w:t> </w:t>
            </w:r>
            <w:r>
              <w:rPr>
                <w:rFonts w:cs="Segoe UI"/>
                <w:sz w:val="20"/>
                <w:lang w:eastAsia="en-IE"/>
              </w:rPr>
              <w:t>000</w:t>
            </w:r>
          </w:p>
        </w:tc>
        <w:tc>
          <w:tcPr>
            <w:tcW w:w="1507" w:type="dxa"/>
            <w:tcBorders>
              <w:top w:val="single" w:sz="6" w:space="0" w:color="8C8C8C"/>
              <w:left w:val="nil"/>
              <w:bottom w:val="single" w:sz="6" w:space="0" w:color="8C8C8C"/>
              <w:right w:val="nil"/>
            </w:tcBorders>
            <w:shd w:val="clear" w:color="auto" w:fill="FAF9F9"/>
          </w:tcPr>
          <w:p w14:paraId="53EA2976" w14:textId="77777777" w:rsidR="00D933B7" w:rsidRPr="00D0125C" w:rsidRDefault="00D933B7">
            <w:pPr>
              <w:spacing w:after="0" w:line="240" w:lineRule="auto"/>
              <w:jc w:val="center"/>
              <w:textAlignment w:val="baseline"/>
              <w:rPr>
                <w:rFonts w:cs="Segoe UI"/>
                <w:b/>
                <w:bCs/>
                <w:sz w:val="20"/>
                <w:lang w:eastAsia="en-IE"/>
              </w:rPr>
            </w:pPr>
            <w:r>
              <w:rPr>
                <w:b/>
                <w:bCs/>
                <w:sz w:val="20"/>
                <w:lang w:eastAsia="en-IE"/>
              </w:rPr>
              <w:t>78%</w:t>
            </w:r>
          </w:p>
        </w:tc>
        <w:tc>
          <w:tcPr>
            <w:tcW w:w="1471" w:type="dxa"/>
            <w:tcBorders>
              <w:top w:val="single" w:sz="6" w:space="0" w:color="8C8C8C"/>
              <w:left w:val="nil"/>
              <w:bottom w:val="single" w:sz="6" w:space="0" w:color="8C8C8C"/>
              <w:right w:val="nil"/>
            </w:tcBorders>
            <w:shd w:val="clear" w:color="auto" w:fill="FAF9F9"/>
          </w:tcPr>
          <w:p w14:paraId="594564DD"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543</w:t>
            </w:r>
            <w:r>
              <w:rPr>
                <w:rFonts w:ascii="Calibri" w:hAnsi="Calibri" w:cs="Calibri"/>
                <w:sz w:val="20"/>
                <w:lang w:eastAsia="en-IE"/>
              </w:rPr>
              <w:t> </w:t>
            </w:r>
            <w:r>
              <w:rPr>
                <w:rFonts w:cs="Segoe UI"/>
                <w:sz w:val="20"/>
                <w:lang w:eastAsia="en-IE"/>
              </w:rPr>
              <w:t>121 in 2030</w:t>
            </w:r>
          </w:p>
        </w:tc>
        <w:tc>
          <w:tcPr>
            <w:tcW w:w="1599" w:type="dxa"/>
            <w:tcBorders>
              <w:top w:val="single" w:sz="6" w:space="0" w:color="8C8C8C"/>
              <w:left w:val="nil"/>
              <w:bottom w:val="single" w:sz="6" w:space="0" w:color="8C8C8C"/>
              <w:right w:val="nil"/>
            </w:tcBorders>
            <w:shd w:val="clear" w:color="auto" w:fill="FAF9F9"/>
          </w:tcPr>
          <w:p w14:paraId="563B59AF"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489</w:t>
            </w:r>
            <w:r>
              <w:rPr>
                <w:rFonts w:ascii="Calibri" w:hAnsi="Calibri" w:cs="Calibri"/>
                <w:sz w:val="20"/>
                <w:lang w:eastAsia="en-IE"/>
              </w:rPr>
              <w:t> </w:t>
            </w:r>
            <w:r>
              <w:rPr>
                <w:rFonts w:cs="Segoe UI"/>
                <w:sz w:val="20"/>
                <w:lang w:eastAsia="en-IE"/>
              </w:rPr>
              <w:t>205 by 2025 compared to a target of 543</w:t>
            </w:r>
            <w:r>
              <w:rPr>
                <w:rFonts w:ascii="Calibri" w:hAnsi="Calibri" w:cs="Calibri"/>
                <w:sz w:val="20"/>
                <w:lang w:eastAsia="en-IE"/>
              </w:rPr>
              <w:t> </w:t>
            </w:r>
            <w:r>
              <w:rPr>
                <w:rFonts w:cs="Segoe UI"/>
                <w:sz w:val="20"/>
                <w:lang w:eastAsia="en-IE"/>
              </w:rPr>
              <w:t>121</w:t>
            </w:r>
          </w:p>
        </w:tc>
        <w:tc>
          <w:tcPr>
            <w:tcW w:w="1582" w:type="dxa"/>
            <w:tcBorders>
              <w:top w:val="single" w:sz="6" w:space="0" w:color="8C8C8C"/>
              <w:left w:val="nil"/>
              <w:bottom w:val="single" w:sz="6" w:space="0" w:color="8C8C8C"/>
              <w:right w:val="nil"/>
            </w:tcBorders>
            <w:shd w:val="clear" w:color="auto" w:fill="FAF9F9"/>
          </w:tcPr>
          <w:p w14:paraId="3DEC81E4"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D0125C" w14:paraId="560D1259" w14:textId="77777777">
        <w:trPr>
          <w:trHeight w:val="300"/>
        </w:trPr>
        <w:tc>
          <w:tcPr>
            <w:tcW w:w="1968" w:type="dxa"/>
            <w:tcBorders>
              <w:top w:val="single" w:sz="6" w:space="0" w:color="8C8C8C"/>
              <w:left w:val="nil"/>
              <w:bottom w:val="single" w:sz="6" w:space="0" w:color="8C8C8C"/>
              <w:right w:val="nil"/>
            </w:tcBorders>
            <w:shd w:val="clear" w:color="auto" w:fill="FAF9F9"/>
          </w:tcPr>
          <w:p w14:paraId="6C236CEC" w14:textId="77777777" w:rsidR="00D933B7" w:rsidRPr="00D0125C" w:rsidRDefault="00D933B7">
            <w:pPr>
              <w:spacing w:after="0" w:line="240" w:lineRule="auto"/>
              <w:textAlignment w:val="baseline"/>
            </w:pPr>
            <w:r>
              <w:rPr>
                <w:rFonts w:cs="Segoe UI"/>
                <w:sz w:val="20"/>
                <w:lang w:eastAsia="en-IE"/>
              </w:rPr>
              <w:t>Area of land with improving soil quality (hectares)</w:t>
            </w:r>
          </w:p>
        </w:tc>
        <w:tc>
          <w:tcPr>
            <w:tcW w:w="1511" w:type="dxa"/>
            <w:tcBorders>
              <w:top w:val="single" w:sz="6" w:space="0" w:color="8C8C8C"/>
              <w:left w:val="nil"/>
              <w:bottom w:val="single" w:sz="6" w:space="0" w:color="8C8C8C"/>
              <w:right w:val="nil"/>
            </w:tcBorders>
            <w:shd w:val="clear" w:color="auto" w:fill="FAF9F9"/>
          </w:tcPr>
          <w:p w14:paraId="26169A9D"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4</w:t>
            </w:r>
            <w:r>
              <w:rPr>
                <w:rFonts w:ascii="Calibri" w:hAnsi="Calibri" w:cs="Calibri"/>
                <w:sz w:val="20"/>
                <w:lang w:eastAsia="en-IE"/>
              </w:rPr>
              <w:t> </w:t>
            </w:r>
            <w:r>
              <w:rPr>
                <w:rFonts w:cs="Segoe UI"/>
                <w:sz w:val="20"/>
                <w:lang w:eastAsia="en-IE"/>
              </w:rPr>
              <w:t>200</w:t>
            </w:r>
          </w:p>
        </w:tc>
        <w:tc>
          <w:tcPr>
            <w:tcW w:w="1507" w:type="dxa"/>
            <w:tcBorders>
              <w:top w:val="single" w:sz="6" w:space="0" w:color="8C8C8C"/>
              <w:left w:val="nil"/>
              <w:bottom w:val="single" w:sz="6" w:space="0" w:color="8C8C8C"/>
              <w:right w:val="nil"/>
            </w:tcBorders>
            <w:shd w:val="clear" w:color="auto" w:fill="FAF9F9"/>
          </w:tcPr>
          <w:p w14:paraId="4C363CB2" w14:textId="77777777" w:rsidR="00D933B7" w:rsidRPr="00D0125C" w:rsidRDefault="00D933B7">
            <w:pPr>
              <w:spacing w:after="0" w:line="240" w:lineRule="auto"/>
              <w:jc w:val="center"/>
              <w:textAlignment w:val="baseline"/>
              <w:rPr>
                <w:rFonts w:cs="Segoe UI"/>
                <w:b/>
                <w:bCs/>
                <w:sz w:val="20"/>
                <w:lang w:eastAsia="en-IE"/>
              </w:rPr>
            </w:pPr>
            <w:r>
              <w:rPr>
                <w:b/>
                <w:bCs/>
                <w:sz w:val="20"/>
                <w:lang w:eastAsia="en-IE"/>
              </w:rPr>
              <w:t>&gt;</w:t>
            </w:r>
            <w:r>
              <w:rPr>
                <w:rFonts w:ascii="Calibri" w:hAnsi="Calibri" w:cs="Calibri"/>
                <w:b/>
                <w:bCs/>
                <w:sz w:val="20"/>
                <w:lang w:eastAsia="en-IE"/>
              </w:rPr>
              <w:t> </w:t>
            </w:r>
            <w:r>
              <w:rPr>
                <w:b/>
                <w:bCs/>
                <w:sz w:val="20"/>
                <w:lang w:eastAsia="en-IE"/>
              </w:rPr>
              <w:t>100%</w:t>
            </w:r>
          </w:p>
        </w:tc>
        <w:tc>
          <w:tcPr>
            <w:tcW w:w="1471" w:type="dxa"/>
            <w:tcBorders>
              <w:top w:val="single" w:sz="6" w:space="0" w:color="8C8C8C"/>
              <w:left w:val="nil"/>
              <w:bottom w:val="single" w:sz="6" w:space="0" w:color="8C8C8C"/>
              <w:right w:val="nil"/>
            </w:tcBorders>
            <w:shd w:val="clear" w:color="auto" w:fill="FAF9F9"/>
          </w:tcPr>
          <w:p w14:paraId="57C35353"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7</w:t>
            </w:r>
            <w:r>
              <w:rPr>
                <w:rFonts w:ascii="Calibri" w:hAnsi="Calibri" w:cs="Calibri"/>
                <w:sz w:val="20"/>
                <w:lang w:eastAsia="en-IE"/>
              </w:rPr>
              <w:t> </w:t>
            </w:r>
            <w:r>
              <w:rPr>
                <w:rFonts w:cs="Segoe UI"/>
                <w:sz w:val="20"/>
                <w:lang w:eastAsia="en-IE"/>
              </w:rPr>
              <w:t>500 in 2030</w:t>
            </w:r>
          </w:p>
        </w:tc>
        <w:tc>
          <w:tcPr>
            <w:tcW w:w="1599" w:type="dxa"/>
            <w:tcBorders>
              <w:top w:val="single" w:sz="6" w:space="0" w:color="8C8C8C"/>
              <w:left w:val="nil"/>
              <w:bottom w:val="single" w:sz="6" w:space="0" w:color="8C8C8C"/>
              <w:right w:val="nil"/>
            </w:tcBorders>
            <w:shd w:val="clear" w:color="auto" w:fill="FAF9F9"/>
          </w:tcPr>
          <w:p w14:paraId="7B608F1C"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10</w:t>
            </w:r>
            <w:r>
              <w:rPr>
                <w:rFonts w:ascii="Calibri" w:hAnsi="Calibri" w:cs="Calibri"/>
                <w:sz w:val="20"/>
                <w:lang w:eastAsia="en-IE"/>
              </w:rPr>
              <w:t> </w:t>
            </w:r>
            <w:r>
              <w:rPr>
                <w:rFonts w:cs="Segoe UI"/>
                <w:sz w:val="20"/>
                <w:lang w:eastAsia="en-IE"/>
              </w:rPr>
              <w:t>637 by 2025 compared to a target of 7</w:t>
            </w:r>
            <w:r>
              <w:rPr>
                <w:rFonts w:ascii="Calibri" w:hAnsi="Calibri" w:cs="Calibri"/>
                <w:sz w:val="20"/>
                <w:lang w:eastAsia="en-IE"/>
              </w:rPr>
              <w:t> </w:t>
            </w:r>
            <w:r>
              <w:rPr>
                <w:rFonts w:cs="Segoe UI"/>
                <w:sz w:val="20"/>
                <w:lang w:eastAsia="en-IE"/>
              </w:rPr>
              <w:t>500</w:t>
            </w:r>
          </w:p>
        </w:tc>
        <w:tc>
          <w:tcPr>
            <w:tcW w:w="1582" w:type="dxa"/>
            <w:tcBorders>
              <w:top w:val="single" w:sz="6" w:space="0" w:color="8C8C8C"/>
              <w:left w:val="nil"/>
              <w:bottom w:val="single" w:sz="6" w:space="0" w:color="8C8C8C"/>
              <w:right w:val="nil"/>
            </w:tcBorders>
            <w:shd w:val="clear" w:color="auto" w:fill="FAF9F9"/>
          </w:tcPr>
          <w:p w14:paraId="425F1DF5" w14:textId="77777777" w:rsidR="00D933B7" w:rsidRPr="00D0125C" w:rsidRDefault="00D933B7">
            <w:pPr>
              <w:spacing w:after="0" w:line="240" w:lineRule="auto"/>
              <w:jc w:val="center"/>
              <w:textAlignment w:val="baseline"/>
              <w:rPr>
                <w:rFonts w:cs="Segoe UI"/>
                <w:sz w:val="20"/>
                <w:lang w:eastAsia="en-IE"/>
              </w:rPr>
            </w:pPr>
            <w:r>
              <w:rPr>
                <w:rFonts w:cs="Segoe UI"/>
                <w:sz w:val="20"/>
                <w:lang w:eastAsia="en-IE"/>
              </w:rPr>
              <w:t>Achieved</w:t>
            </w:r>
          </w:p>
        </w:tc>
      </w:tr>
    </w:tbl>
    <w:p w14:paraId="4E85D213" w14:textId="77777777" w:rsidR="00D933B7" w:rsidRPr="00D0125C" w:rsidRDefault="00D933B7" w:rsidP="00D933B7"/>
    <w:p w14:paraId="7ED8F266" w14:textId="77777777" w:rsidR="00D933B7" w:rsidRPr="00D0125C" w:rsidRDefault="00D933B7" w:rsidP="00D933B7">
      <w:pPr>
        <w:tabs>
          <w:tab w:val="left" w:pos="1410"/>
        </w:tabs>
        <w:rPr>
          <w:lang w:eastAsia="en-GB"/>
        </w:rPr>
      </w:pPr>
      <w:r>
        <w:rPr>
          <w:lang w:eastAsia="en-GB"/>
        </w:rPr>
        <w:tab/>
      </w:r>
    </w:p>
    <w:p w14:paraId="63D8288A" w14:textId="77777777" w:rsidR="00D933B7" w:rsidRPr="00D0125C"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76982F24" w14:textId="77777777" w:rsidR="00D933B7" w:rsidRPr="00D0125C"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47555F54"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LIFE comprises four subprogrammes: (1) nature and biodiversity; (2) circular economy and quality of life; (3) climate change mitigation and adaptation; and (4) clean energy transition.</w:t>
      </w:r>
    </w:p>
    <w:p w14:paraId="3136FF0B"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In 2021-2024, the LIFE programme financed around 900 projects that mobilised more than EUR</w:t>
      </w:r>
      <w:r>
        <w:rPr>
          <w:rFonts w:ascii="Calibri" w:eastAsia="EC Square Sans Pro" w:hAnsi="Calibri" w:cs="Calibri"/>
          <w:color w:val="000000" w:themeColor="text1"/>
        </w:rPr>
        <w:t> </w:t>
      </w:r>
      <w:r>
        <w:rPr>
          <w:rFonts w:eastAsia="EC Square Sans Pro" w:cs="EC Square Sans Pro"/>
          <w:color w:val="000000" w:themeColor="text1"/>
        </w:rPr>
        <w:t>4.3</w:t>
      </w:r>
      <w:r>
        <w:rPr>
          <w:rFonts w:ascii="Calibri" w:eastAsia="EC Square Sans Pro" w:hAnsi="Calibri" w:cs="Calibri"/>
          <w:color w:val="000000" w:themeColor="text1"/>
        </w:rPr>
        <w:t> </w:t>
      </w:r>
      <w:r>
        <w:rPr>
          <w:rFonts w:eastAsia="EC Square Sans Pro" w:cs="EC Square Sans Pro"/>
          <w:color w:val="000000" w:themeColor="text1"/>
        </w:rPr>
        <w:t>billion, including EUR</w:t>
      </w:r>
      <w:r>
        <w:rPr>
          <w:rFonts w:ascii="Calibri" w:eastAsia="EC Square Sans Pro" w:hAnsi="Calibri" w:cs="Calibri"/>
          <w:color w:val="000000" w:themeColor="text1"/>
        </w:rPr>
        <w:t> </w:t>
      </w:r>
      <w:r>
        <w:rPr>
          <w:rFonts w:eastAsia="EC Square Sans Pro" w:cs="EC Square Sans Pro"/>
          <w:color w:val="000000" w:themeColor="text1"/>
        </w:rPr>
        <w:t>2.4</w:t>
      </w:r>
      <w:r>
        <w:rPr>
          <w:rFonts w:ascii="Calibri" w:eastAsia="EC Square Sans Pro" w:hAnsi="Calibri" w:cs="Calibri"/>
          <w:color w:val="000000" w:themeColor="text1"/>
        </w:rPr>
        <w:t> </w:t>
      </w:r>
      <w:r>
        <w:rPr>
          <w:rFonts w:eastAsia="EC Square Sans Pro" w:cs="EC Square Sans Pro"/>
          <w:color w:val="000000" w:themeColor="text1"/>
        </w:rPr>
        <w:t>billion of LIFE funds and EUR</w:t>
      </w:r>
      <w:r>
        <w:rPr>
          <w:rFonts w:ascii="Calibri" w:eastAsia="EC Square Sans Pro" w:hAnsi="Calibri" w:cs="Calibri"/>
          <w:color w:val="000000" w:themeColor="text1"/>
        </w:rPr>
        <w:t> </w:t>
      </w:r>
      <w:r>
        <w:rPr>
          <w:rFonts w:eastAsia="EC Square Sans Pro" w:cs="EC Square Sans Pro"/>
          <w:color w:val="000000" w:themeColor="text1"/>
        </w:rPr>
        <w:t>1.9</w:t>
      </w:r>
      <w:r>
        <w:rPr>
          <w:rFonts w:ascii="Calibri" w:eastAsia="EC Square Sans Pro" w:hAnsi="Calibri" w:cs="Calibri"/>
          <w:color w:val="000000" w:themeColor="text1"/>
        </w:rPr>
        <w:t> </w:t>
      </w:r>
      <w:r>
        <w:rPr>
          <w:rFonts w:eastAsia="EC Square Sans Pro" w:cs="EC Square Sans Pro"/>
          <w:color w:val="000000" w:themeColor="text1"/>
        </w:rPr>
        <w:t>billion from other sources.</w:t>
      </w:r>
    </w:p>
    <w:p w14:paraId="25E3278F" w14:textId="77777777" w:rsidR="00D933B7" w:rsidRPr="00D0125C" w:rsidRDefault="00D933B7" w:rsidP="00D933B7">
      <w:pPr>
        <w:rPr>
          <w:rFonts w:eastAsia="EC Square Sans Pro" w:cs="EC Square Sans Pro"/>
          <w:color w:val="0078D4"/>
        </w:rPr>
      </w:pPr>
      <w:r>
        <w:rPr>
          <w:rFonts w:eastAsia="EC Square Sans Pro" w:cs="EC Square Sans Pro"/>
        </w:rPr>
        <w:t>In 2025, the programme saw a record level of demand, reaching around 1</w:t>
      </w:r>
      <w:r>
        <w:rPr>
          <w:rFonts w:ascii="Calibri" w:eastAsia="EC Square Sans Pro" w:hAnsi="Calibri" w:cs="Calibri"/>
        </w:rPr>
        <w:t> </w:t>
      </w:r>
      <w:r>
        <w:rPr>
          <w:rFonts w:eastAsia="EC Square Sans Pro" w:cs="EC Square Sans Pro"/>
        </w:rPr>
        <w:t>100 applications across all subprogrammes, with increases of 125% for circular economy and quality of life, 56% for nature and biodiversity, 38% for climate mitigation and adaptation and 35% for clean energy transition, compared to 2023. The overall EU funding requested exceeded EUR</w:t>
      </w:r>
      <w:r>
        <w:rPr>
          <w:rFonts w:ascii="Calibri" w:eastAsia="EC Square Sans Pro" w:hAnsi="Calibri" w:cs="Calibri"/>
        </w:rPr>
        <w:t> </w:t>
      </w:r>
      <w:r>
        <w:rPr>
          <w:rFonts w:eastAsia="EC Square Sans Pro" w:cs="EC Square Sans Pro"/>
        </w:rPr>
        <w:t>3.1</w:t>
      </w:r>
      <w:r>
        <w:rPr>
          <w:rFonts w:ascii="Calibri" w:eastAsia="EC Square Sans Pro" w:hAnsi="Calibri" w:cs="Calibri"/>
        </w:rPr>
        <w:t> </w:t>
      </w:r>
      <w:r>
        <w:rPr>
          <w:rFonts w:eastAsia="EC Square Sans Pro" w:cs="EC Square Sans Pro"/>
        </w:rPr>
        <w:t>billion</w:t>
      </w:r>
      <w:r>
        <w:rPr>
          <w:rFonts w:eastAsia="EC Square Sans Pro" w:cs="EC Square Sans Pro"/>
          <w:color w:val="000000" w:themeColor="text1"/>
        </w:rPr>
        <w:t>, including EUR</w:t>
      </w:r>
      <w:r>
        <w:rPr>
          <w:rFonts w:ascii="Calibri" w:eastAsia="EC Square Sans Pro" w:hAnsi="Calibri" w:cs="Calibri"/>
          <w:color w:val="000000" w:themeColor="text1"/>
        </w:rPr>
        <w:t> </w:t>
      </w:r>
      <w:r>
        <w:rPr>
          <w:rFonts w:eastAsia="EC Square Sans Pro" w:cs="EC Square Sans Pro"/>
          <w:color w:val="000000" w:themeColor="text1"/>
        </w:rPr>
        <w:t>940</w:t>
      </w:r>
      <w:r>
        <w:rPr>
          <w:rFonts w:ascii="Calibri" w:eastAsia="EC Square Sans Pro" w:hAnsi="Calibri" w:cs="Calibri"/>
          <w:color w:val="000000" w:themeColor="text1"/>
        </w:rPr>
        <w:t> </w:t>
      </w:r>
      <w:r>
        <w:rPr>
          <w:rFonts w:eastAsia="EC Square Sans Pro" w:cs="EC Square Sans Pro"/>
          <w:color w:val="000000" w:themeColor="text1"/>
        </w:rPr>
        <w:t>million each for nature and biodiversity and for circular economy and quality of life, EUR</w:t>
      </w:r>
      <w:r>
        <w:rPr>
          <w:rFonts w:ascii="Calibri" w:eastAsia="EC Square Sans Pro" w:hAnsi="Calibri" w:cs="Calibri"/>
          <w:color w:val="000000" w:themeColor="text1"/>
        </w:rPr>
        <w:t> </w:t>
      </w:r>
      <w:r>
        <w:rPr>
          <w:rFonts w:eastAsia="EC Square Sans Pro" w:cs="EC Square Sans Pro"/>
          <w:color w:val="000000" w:themeColor="text1"/>
        </w:rPr>
        <w:t>600</w:t>
      </w:r>
      <w:r>
        <w:rPr>
          <w:rFonts w:ascii="Calibri" w:eastAsia="EC Square Sans Pro" w:hAnsi="Calibri" w:cs="Calibri"/>
          <w:color w:val="000000" w:themeColor="text1"/>
        </w:rPr>
        <w:t> </w:t>
      </w:r>
      <w:r>
        <w:rPr>
          <w:rFonts w:eastAsia="EC Square Sans Pro" w:cs="EC Square Sans Pro"/>
          <w:color w:val="000000" w:themeColor="text1"/>
        </w:rPr>
        <w:t>million for climate mitigation and adaptation and about EUR</w:t>
      </w:r>
      <w:r>
        <w:rPr>
          <w:rFonts w:ascii="Calibri" w:eastAsia="EC Square Sans Pro" w:hAnsi="Calibri" w:cs="Calibri"/>
          <w:color w:val="000000" w:themeColor="text1"/>
        </w:rPr>
        <w:t> </w:t>
      </w:r>
      <w:r>
        <w:rPr>
          <w:rFonts w:eastAsia="EC Square Sans Pro" w:cs="EC Square Sans Pro"/>
          <w:color w:val="000000" w:themeColor="text1"/>
        </w:rPr>
        <w:t>660</w:t>
      </w:r>
      <w:r>
        <w:rPr>
          <w:rFonts w:ascii="Calibri" w:eastAsia="EC Square Sans Pro" w:hAnsi="Calibri" w:cs="Calibri"/>
          <w:color w:val="000000" w:themeColor="text1"/>
        </w:rPr>
        <w:t> </w:t>
      </w:r>
      <w:r>
        <w:rPr>
          <w:rFonts w:eastAsia="EC Square Sans Pro" w:cs="EC Square Sans Pro"/>
          <w:color w:val="000000" w:themeColor="text1"/>
        </w:rPr>
        <w:t>million for clean energy transition.</w:t>
      </w:r>
    </w:p>
    <w:p w14:paraId="16715545" w14:textId="77777777" w:rsidR="00D933B7" w:rsidRPr="00D0125C" w:rsidDel="004D6B11" w:rsidRDefault="00D933B7" w:rsidP="00D933B7">
      <w:pPr>
        <w:rPr>
          <w:rFonts w:eastAsia="EC Square Sans Pro" w:cs="EC Square Sans Pro"/>
        </w:rPr>
      </w:pPr>
      <w:r>
        <w:rPr>
          <w:rFonts w:eastAsia="EC Square Sans Pro" w:cs="EC Square Sans Pro"/>
        </w:rPr>
        <w:t>The nature and biodiversity subprogramme has financed 170 projects, contributing to improved conditions for around 560 wild species and more than 2</w:t>
      </w:r>
      <w:r>
        <w:rPr>
          <w:rFonts w:ascii="Calibri" w:eastAsia="EC Square Sans Pro" w:hAnsi="Calibri" w:cs="Calibri"/>
        </w:rPr>
        <w:t> </w:t>
      </w:r>
      <w:r>
        <w:rPr>
          <w:rFonts w:eastAsia="EC Square Sans Pro" w:cs="EC Square Sans Pro"/>
        </w:rPr>
        <w:t>million</w:t>
      </w:r>
      <w:r>
        <w:rPr>
          <w:rFonts w:ascii="Calibri" w:eastAsia="EC Square Sans Pro" w:hAnsi="Calibri" w:cs="Calibri"/>
        </w:rPr>
        <w:t> </w:t>
      </w:r>
      <w:r>
        <w:rPr>
          <w:rFonts w:eastAsia="EC Square Sans Pro" w:cs="EC Square Sans Pro"/>
        </w:rPr>
        <w:t>hectares of habitats. Notable examples include the EUR</w:t>
      </w:r>
      <w:r>
        <w:rPr>
          <w:rFonts w:ascii="Calibri" w:eastAsia="EC Square Sans Pro" w:hAnsi="Calibri" w:cs="Calibri"/>
        </w:rPr>
        <w:t> </w:t>
      </w:r>
      <w:r>
        <w:rPr>
          <w:rFonts w:eastAsia="EC Square Sans Pro" w:cs="EC Square Sans Pro"/>
        </w:rPr>
        <w:t>4.8</w:t>
      </w:r>
      <w:r>
        <w:rPr>
          <w:rFonts w:ascii="Calibri" w:eastAsia="EC Square Sans Pro" w:hAnsi="Calibri" w:cs="Calibri"/>
        </w:rPr>
        <w:t> </w:t>
      </w:r>
      <w:r>
        <w:rPr>
          <w:rFonts w:eastAsia="EC Square Sans Pro" w:cs="EC Square Sans Pro"/>
        </w:rPr>
        <w:t xml:space="preserve">million </w:t>
      </w:r>
      <w:hyperlink r:id="rId378">
        <w:r>
          <w:rPr>
            <w:rStyle w:val="Hyperlink"/>
          </w:rPr>
          <w:t>mosaic of LIFE</w:t>
        </w:r>
      </w:hyperlink>
      <w:r>
        <w:rPr>
          <w:rFonts w:eastAsia="EC Square Sans Pro" w:cs="EC Square Sans Pro"/>
        </w:rPr>
        <w:t xml:space="preserve"> project, restoring over 550</w:t>
      </w:r>
      <w:r>
        <w:rPr>
          <w:rFonts w:ascii="Calibri" w:eastAsia="EC Square Sans Pro" w:hAnsi="Calibri" w:cs="Calibri"/>
        </w:rPr>
        <w:t> </w:t>
      </w:r>
      <w:r>
        <w:rPr>
          <w:rFonts w:eastAsia="EC Square Sans Pro" w:cs="EC Square Sans Pro"/>
        </w:rPr>
        <w:t>hectares of grassland habitats across eight Natura 2000 sites in Croatia; the EUR</w:t>
      </w:r>
      <w:r>
        <w:rPr>
          <w:rFonts w:ascii="Calibri" w:eastAsia="EC Square Sans Pro" w:hAnsi="Calibri" w:cs="Calibri"/>
        </w:rPr>
        <w:t> </w:t>
      </w:r>
      <w:r>
        <w:rPr>
          <w:rFonts w:eastAsia="EC Square Sans Pro" w:cs="EC Square Sans Pro"/>
        </w:rPr>
        <w:t>8.5</w:t>
      </w:r>
      <w:r>
        <w:rPr>
          <w:rFonts w:ascii="Calibri" w:eastAsia="EC Square Sans Pro" w:hAnsi="Calibri" w:cs="Calibri"/>
        </w:rPr>
        <w:t> </w:t>
      </w:r>
      <w:r>
        <w:rPr>
          <w:rFonts w:eastAsia="EC Square Sans Pro" w:cs="EC Square Sans Pro"/>
        </w:rPr>
        <w:t xml:space="preserve">million </w:t>
      </w:r>
      <w:hyperlink r:id="rId379">
        <w:r>
          <w:rPr>
            <w:rStyle w:val="Hyperlink"/>
          </w:rPr>
          <w:t>LIFE riverflow</w:t>
        </w:r>
      </w:hyperlink>
      <w:r>
        <w:rPr>
          <w:rFonts w:eastAsia="EC Square Sans Pro" w:cs="EC Square Sans Pro"/>
        </w:rPr>
        <w:t xml:space="preserve"> project, improving river connectivity across eight rivers in Latvia and restoring over 1</w:t>
      </w:r>
      <w:r>
        <w:rPr>
          <w:rFonts w:ascii="Calibri" w:eastAsia="EC Square Sans Pro" w:hAnsi="Calibri" w:cs="Calibri"/>
        </w:rPr>
        <w:t> </w:t>
      </w:r>
      <w:r>
        <w:rPr>
          <w:rFonts w:eastAsia="EC Square Sans Pro" w:cs="EC Square Sans Pro"/>
        </w:rPr>
        <w:t>034</w:t>
      </w:r>
      <w:r>
        <w:rPr>
          <w:rFonts w:ascii="Calibri" w:eastAsia="EC Square Sans Pro" w:hAnsi="Calibri" w:cs="Calibri"/>
        </w:rPr>
        <w:t> </w:t>
      </w:r>
      <w:r>
        <w:rPr>
          <w:rFonts w:eastAsia="EC Square Sans Pro" w:cs="EC Square Sans Pro"/>
        </w:rPr>
        <w:t>km of waterways; and the EUR</w:t>
      </w:r>
      <w:r>
        <w:rPr>
          <w:rFonts w:ascii="Calibri" w:eastAsia="EC Square Sans Pro" w:hAnsi="Calibri" w:cs="Calibri"/>
        </w:rPr>
        <w:t> </w:t>
      </w:r>
      <w:r>
        <w:rPr>
          <w:rFonts w:eastAsia="EC Square Sans Pro" w:cs="EC Square Sans Pro"/>
        </w:rPr>
        <w:t>17</w:t>
      </w:r>
      <w:r>
        <w:rPr>
          <w:rFonts w:ascii="Calibri" w:eastAsia="EC Square Sans Pro" w:hAnsi="Calibri" w:cs="Calibri"/>
        </w:rPr>
        <w:t> </w:t>
      </w:r>
      <w:r>
        <w:rPr>
          <w:rFonts w:eastAsia="EC Square Sans Pro" w:cs="EC Square Sans Pro"/>
        </w:rPr>
        <w:t>million</w:t>
      </w:r>
      <w:r>
        <w:rPr>
          <w:rFonts w:eastAsia="EC Square Sans Pro" w:cs="EC Square Sans Pro"/>
          <w:color w:val="000000" w:themeColor="text1"/>
        </w:rPr>
        <w:t xml:space="preserve"> </w:t>
      </w:r>
      <w:hyperlink r:id="rId380" w:history="1">
        <w:r>
          <w:rPr>
            <w:rStyle w:val="Hyperlink"/>
          </w:rPr>
          <w:t>Repeat</w:t>
        </w:r>
      </w:hyperlink>
      <w:r>
        <w:rPr>
          <w:rFonts w:eastAsia="EC Square Sans Pro" w:cs="EC Square Sans Pro"/>
        </w:rPr>
        <w:t xml:space="preserve"> project, restoring 1</w:t>
      </w:r>
      <w:r>
        <w:rPr>
          <w:rFonts w:ascii="Calibri" w:eastAsia="EC Square Sans Pro" w:hAnsi="Calibri" w:cs="Calibri"/>
        </w:rPr>
        <w:t> </w:t>
      </w:r>
      <w:r>
        <w:rPr>
          <w:rFonts w:eastAsia="EC Square Sans Pro" w:cs="EC Square Sans Pro"/>
        </w:rPr>
        <w:t>044</w:t>
      </w:r>
      <w:r>
        <w:rPr>
          <w:rFonts w:ascii="Calibri" w:eastAsia="EC Square Sans Pro" w:hAnsi="Calibri" w:cs="Calibri"/>
        </w:rPr>
        <w:t> </w:t>
      </w:r>
      <w:r>
        <w:rPr>
          <w:rFonts w:eastAsia="EC Square Sans Pro" w:cs="EC Square Sans Pro"/>
        </w:rPr>
        <w:t>hectares of raised bogs and fens in three Natura 2000 sites in the Hannover region.</w:t>
      </w:r>
    </w:p>
    <w:p w14:paraId="14E0F403"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 xml:space="preserve">In response to the calls for proposals from 2021 to 2024, the circular economy and quality of life programme funded 180 projects focused on resource efficiency, air and soil quality, water resilience and the management of waste and dangerous chemicals. These projects represent an investment </w:t>
      </w:r>
      <w:r>
        <w:rPr>
          <w:rFonts w:eastAsia="EC Square Sans Pro" w:cs="EC Square Sans Pro"/>
        </w:rPr>
        <w:t>exceeding EUR</w:t>
      </w:r>
      <w:r>
        <w:rPr>
          <w:rFonts w:ascii="Calibri" w:eastAsia="EC Square Sans Pro" w:hAnsi="Calibri" w:cs="Calibri"/>
        </w:rPr>
        <w:t> </w:t>
      </w:r>
      <w:r>
        <w:rPr>
          <w:rFonts w:eastAsia="EC Square Sans Pro" w:cs="EC Square Sans Pro"/>
        </w:rPr>
        <w:t>1</w:t>
      </w:r>
      <w:r>
        <w:rPr>
          <w:rFonts w:ascii="Calibri" w:eastAsia="EC Square Sans Pro" w:hAnsi="Calibri" w:cs="Calibri"/>
        </w:rPr>
        <w:t> </w:t>
      </w:r>
      <w:r>
        <w:rPr>
          <w:rFonts w:eastAsia="EC Square Sans Pro" w:cs="EC Square Sans Pro"/>
        </w:rPr>
        <w:t>billion, with LIFE contributing EUR</w:t>
      </w:r>
      <w:r>
        <w:rPr>
          <w:rFonts w:ascii="Calibri" w:eastAsia="EC Square Sans Pro" w:hAnsi="Calibri" w:cs="Calibri"/>
        </w:rPr>
        <w:t> </w:t>
      </w:r>
      <w:r>
        <w:rPr>
          <w:rFonts w:eastAsia="EC Square Sans Pro" w:cs="EC Square Sans Pro"/>
        </w:rPr>
        <w:t>530</w:t>
      </w:r>
      <w:r>
        <w:rPr>
          <w:rFonts w:ascii="Calibri" w:eastAsia="EC Square Sans Pro" w:hAnsi="Calibri" w:cs="Calibri"/>
        </w:rPr>
        <w:t> </w:t>
      </w:r>
      <w:r>
        <w:rPr>
          <w:rFonts w:eastAsia="EC Square Sans Pro" w:cs="EC Square Sans Pro"/>
        </w:rPr>
        <w:t>million</w:t>
      </w:r>
      <w:r>
        <w:rPr>
          <w:rFonts w:eastAsia="EC Square Sans Pro" w:cs="EC Square Sans Pro"/>
          <w:color w:val="000000" w:themeColor="text1"/>
        </w:rPr>
        <w:t xml:space="preserve">. They include innovative initiatives aimed at advancing circular economy practices, such as solutions for plastics, textiles, waste management and the recovery of critical raw materials. These include innovative initiatives such as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5.7</w:t>
      </w:r>
      <w:r>
        <w:rPr>
          <w:rFonts w:ascii="Calibri" w:eastAsia="EC Square Sans Pro" w:hAnsi="Calibri" w:cs="Calibri"/>
          <w:color w:val="000000" w:themeColor="text1"/>
        </w:rPr>
        <w:t> </w:t>
      </w:r>
      <w:r>
        <w:rPr>
          <w:rFonts w:eastAsia="EC Square Sans Pro" w:cs="EC Square Sans Pro"/>
          <w:color w:val="000000" w:themeColor="text1"/>
        </w:rPr>
        <w:t xml:space="preserve">million </w:t>
      </w:r>
      <w:bookmarkStart w:id="85" w:name="_Hlk227312630"/>
      <w:r>
        <w:rPr>
          <w:rFonts w:eastAsia="EC Square Sans Pro" w:cs="EC Square Sans Pro"/>
          <w:color w:val="0078D4"/>
          <w:u w:val="single"/>
        </w:rPr>
        <w:fldChar w:fldCharType="begin"/>
      </w:r>
      <w:r>
        <w:rPr>
          <w:rFonts w:eastAsia="EC Square Sans Pro" w:cs="EC Square Sans Pro"/>
          <w:color w:val="0078D4"/>
          <w:u w:val="single"/>
        </w:rPr>
        <w:instrText>HYPERLINK "https://webgate.ec.europa.eu/life/publicWebsite/project/LIFE24-ENV-IT-SIRCULAR-101213673/industrial-recycling-solutions-for-silicon-and-silver-from-eol-photovoltaic-panels"</w:instrText>
      </w:r>
      <w:r>
        <w:rPr>
          <w:rFonts w:eastAsia="EC Square Sans Pro" w:cs="EC Square Sans Pro"/>
          <w:color w:val="0078D4"/>
          <w:u w:val="single"/>
        </w:rPr>
      </w:r>
      <w:r>
        <w:rPr>
          <w:rFonts w:eastAsia="EC Square Sans Pro" w:cs="EC Square Sans Pro"/>
          <w:color w:val="0078D4"/>
          <w:u w:val="single"/>
        </w:rPr>
        <w:fldChar w:fldCharType="separate"/>
      </w:r>
      <w:r>
        <w:rPr>
          <w:rStyle w:val="Hyperlink"/>
        </w:rPr>
        <w:t>Sircular</w:t>
      </w:r>
      <w:bookmarkEnd w:id="85"/>
      <w:r>
        <w:rPr>
          <w:rFonts w:eastAsia="EC Square Sans Pro" w:cs="EC Square Sans Pro"/>
          <w:color w:val="0078D4"/>
          <w:u w:val="single"/>
        </w:rPr>
        <w:fldChar w:fldCharType="end"/>
      </w:r>
      <w:r>
        <w:rPr>
          <w:rFonts w:eastAsia="EC Square Sans Pro" w:cs="EC Square Sans Pro"/>
          <w:color w:val="000000" w:themeColor="text1"/>
        </w:rPr>
        <w:t xml:space="preserve"> project, which will </w:t>
      </w:r>
      <w:r>
        <w:rPr>
          <w:rFonts w:eastAsia="EC Square Sans Pro" w:cs="EC Square Sans Pro"/>
        </w:rPr>
        <w:t>pioneer a new industrial-scale technology to recycle end-of-life solar panels, recovering high-purity silicon and silver that are usually lost. By combining innovative physical and hydrometallurgical processes, the project intends to turn waste into valuable raw materials while drastically cutting energy, water use and carbon dioxide emissions. This solution contributes to Europe’s circular economy and will allow new sustainability standards to be set for the fast-growing solar sector.</w:t>
      </w:r>
      <w:r>
        <w:rPr>
          <w:rFonts w:eastAsia="EC Square Sans Pro" w:cs="EC Square Sans Pro"/>
          <w:color w:val="000000" w:themeColor="text1"/>
        </w:rPr>
        <w:t xml:space="preserve"> Other examples include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3</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81" w:history="1">
        <w:r>
          <w:rPr>
            <w:rStyle w:val="Hyperlink"/>
          </w:rPr>
          <w:t>waste4growth</w:t>
        </w:r>
      </w:hyperlink>
      <w:r>
        <w:rPr>
          <w:rFonts w:eastAsia="EC Square Sans Pro" w:cs="EC Square Sans Pro"/>
          <w:color w:val="000000" w:themeColor="text1"/>
        </w:rPr>
        <w:t xml:space="preserve"> project, which aims to</w:t>
      </w:r>
      <w:r>
        <w:rPr>
          <w:rFonts w:eastAsia="EC Square Sans Pro" w:cs="EC Square Sans Pro"/>
        </w:rPr>
        <w:t xml:space="preserve"> transform insect farm waste into high-value biostimulating organic fertilisers, unlocking the hidden potential of insect frass, which is an unused insect farm by-product. Through an innovative recycling and microbial enrichment process, the project aims to convert 1</w:t>
      </w:r>
      <w:r>
        <w:rPr>
          <w:rFonts w:ascii="Calibri" w:eastAsia="EC Square Sans Pro" w:hAnsi="Calibri" w:cs="Calibri"/>
        </w:rPr>
        <w:t> </w:t>
      </w:r>
      <w:r>
        <w:rPr>
          <w:rFonts w:eastAsia="EC Square Sans Pro" w:cs="EC Square Sans Pro"/>
        </w:rPr>
        <w:t>500</w:t>
      </w:r>
      <w:r>
        <w:rPr>
          <w:rFonts w:ascii="Calibri" w:eastAsia="EC Square Sans Pro" w:hAnsi="Calibri" w:cs="Calibri"/>
        </w:rPr>
        <w:t> </w:t>
      </w:r>
      <w:r>
        <w:rPr>
          <w:rFonts w:eastAsia="EC Square Sans Pro" w:cs="EC Square Sans Pro"/>
        </w:rPr>
        <w:t>tonnes of frass per year into products that improve soil health, boost crop resilience and replace synthetic fertilisers. This scalable solution is expected to reduce greenhouse gas emissions, create green jobs and strengthen Europe’s circular and climate-resilient agriculture.</w:t>
      </w:r>
      <w:r>
        <w:rPr>
          <w:rFonts w:eastAsia="EC Square Sans Pro" w:cs="EC Square Sans Pro"/>
          <w:color w:val="000000" w:themeColor="text1"/>
        </w:rPr>
        <w:t xml:space="preserve">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2.8</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82" w:history="1">
        <w:r>
          <w:rPr>
            <w:rStyle w:val="Hyperlink"/>
          </w:rPr>
          <w:t>Hermes</w:t>
        </w:r>
      </w:hyperlink>
      <w:r>
        <w:rPr>
          <w:rFonts w:eastAsia="EC Square Sans Pro" w:cs="EC Square Sans Pro"/>
          <w:color w:val="000000" w:themeColor="text1"/>
        </w:rPr>
        <w:t xml:space="preserve"> project </w:t>
      </w:r>
      <w:r>
        <w:rPr>
          <w:rFonts w:eastAsia="EC Square Sans Pro" w:cs="EC Square Sans Pro"/>
        </w:rPr>
        <w:t>will test in situ an innovative on-site solution to permanently stabilise mercury in contaminated soils, avoiding excavation and transport risks. The technology will be demonstrated at former major European mining sites in Spain and Italy. It is expected to reduce mercury leaching by over 90% and to drastically cut air and groundwater pollution. By restoring polluted land and enabling safe revegetation, the project has the potential to turn toxic legacy sites into valuable, reusable territories.</w:t>
      </w:r>
    </w:p>
    <w:p w14:paraId="14FDD68F"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 xml:space="preserve">Since the beginning of the programming cycle (2021-2024 calls), the </w:t>
      </w:r>
      <w:r>
        <w:rPr>
          <w:rFonts w:eastAsiaTheme="minorEastAsia"/>
          <w:b/>
          <w:bCs/>
        </w:rPr>
        <w:t>climate change mitigation and adaptation subprogramme</w:t>
      </w:r>
      <w:r>
        <w:rPr>
          <w:rFonts w:eastAsia="EC Square Sans Pro" w:cs="EC Square Sans Pro"/>
          <w:color w:val="000000" w:themeColor="text1"/>
        </w:rPr>
        <w:t xml:space="preserve"> has financed 123 projects, including 112 standard action projects and 11 strategic integrated projects. Across the programming period, this corresponds to a total project value of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681</w:t>
      </w:r>
      <w:r>
        <w:rPr>
          <w:rFonts w:ascii="Calibri" w:eastAsia="EC Square Sans Pro" w:hAnsi="Calibri" w:cs="Calibri"/>
          <w:color w:val="000000" w:themeColor="text1"/>
        </w:rPr>
        <w:t> </w:t>
      </w:r>
      <w:r>
        <w:rPr>
          <w:rFonts w:eastAsia="EC Square Sans Pro" w:cs="EC Square Sans Pro"/>
          <w:color w:val="000000" w:themeColor="text1"/>
        </w:rPr>
        <w:t xml:space="preserve">million and a requested EU contribution of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399.2</w:t>
      </w:r>
      <w:r>
        <w:rPr>
          <w:rFonts w:ascii="Calibri" w:eastAsia="EC Square Sans Pro" w:hAnsi="Calibri" w:cs="Calibri"/>
          <w:color w:val="000000" w:themeColor="text1"/>
        </w:rPr>
        <w:t> </w:t>
      </w:r>
      <w:r>
        <w:rPr>
          <w:rFonts w:eastAsia="EC Square Sans Pro" w:cs="EC Square Sans Pro"/>
          <w:color w:val="000000" w:themeColor="text1"/>
        </w:rPr>
        <w:t xml:space="preserve">million. The projects selected in 2025 from the 2024 calls for proposals include 24 standard action projects, which will receive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66</w:t>
      </w:r>
      <w:r>
        <w:rPr>
          <w:rFonts w:ascii="Calibri" w:eastAsia="EC Square Sans Pro" w:hAnsi="Calibri" w:cs="Calibri"/>
          <w:color w:val="000000" w:themeColor="text1"/>
        </w:rPr>
        <w:t> </w:t>
      </w:r>
      <w:r>
        <w:rPr>
          <w:rFonts w:eastAsia="EC Square Sans Pro" w:cs="EC Square Sans Pro"/>
          <w:color w:val="000000" w:themeColor="text1"/>
        </w:rPr>
        <w:t xml:space="preserve">million, and two strategic projects, which will receive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25.8</w:t>
      </w:r>
      <w:r>
        <w:rPr>
          <w:rFonts w:ascii="Calibri" w:eastAsia="EC Square Sans Pro" w:hAnsi="Calibri" w:cs="Calibri"/>
          <w:color w:val="000000" w:themeColor="text1"/>
        </w:rPr>
        <w:t> </w:t>
      </w:r>
      <w:r>
        <w:rPr>
          <w:rFonts w:eastAsia="EC Square Sans Pro" w:cs="EC Square Sans Pro"/>
          <w:color w:val="000000" w:themeColor="text1"/>
        </w:rPr>
        <w:t xml:space="preserve">million. Calls for standard action projects and strategic projects launched in 2025 are set to award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61.5</w:t>
      </w:r>
      <w:r>
        <w:rPr>
          <w:rFonts w:ascii="Calibri" w:eastAsia="EC Square Sans Pro" w:hAnsi="Calibri" w:cs="Calibri"/>
          <w:color w:val="000000" w:themeColor="text1"/>
        </w:rPr>
        <w:t> </w:t>
      </w:r>
      <w:r>
        <w:rPr>
          <w:rFonts w:eastAsia="EC Square Sans Pro" w:cs="EC Square Sans Pro"/>
          <w:color w:val="000000" w:themeColor="text1"/>
        </w:rPr>
        <w:t xml:space="preserve">million and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30</w:t>
      </w:r>
      <w:r>
        <w:rPr>
          <w:rFonts w:ascii="Calibri" w:eastAsia="EC Square Sans Pro" w:hAnsi="Calibri" w:cs="Calibri"/>
          <w:color w:val="000000" w:themeColor="text1"/>
        </w:rPr>
        <w:t> </w:t>
      </w:r>
      <w:r>
        <w:rPr>
          <w:rFonts w:eastAsia="EC Square Sans Pro" w:cs="EC Square Sans Pro"/>
          <w:color w:val="000000" w:themeColor="text1"/>
        </w:rPr>
        <w:t>million respectively to successful proposals.</w:t>
      </w:r>
    </w:p>
    <w:p w14:paraId="691CD9A7"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 xml:space="preserve">Successful projects under the climate change mitigation and adaptation subprogramme include the </w:t>
      </w:r>
      <w:hyperlink r:id="rId383">
        <w:r>
          <w:rPr>
            <w:rFonts w:eastAsiaTheme="minorEastAsia"/>
            <w:color w:val="0078D4"/>
            <w:u w:val="single"/>
          </w:rPr>
          <w:t>NEW HYTS</w:t>
        </w:r>
      </w:hyperlink>
      <w:r>
        <w:rPr>
          <w:rFonts w:eastAsia="EC Square Sans Pro" w:cs="EC Square Sans Pro"/>
          <w:color w:val="000000" w:themeColor="text1"/>
        </w:rPr>
        <w:t xml:space="preserve"> project, which is receiving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4.6</w:t>
      </w:r>
      <w:r>
        <w:rPr>
          <w:rFonts w:ascii="Calibri" w:eastAsia="EC Square Sans Pro" w:hAnsi="Calibri" w:cs="Calibri"/>
          <w:color w:val="000000" w:themeColor="text1"/>
        </w:rPr>
        <w:t> </w:t>
      </w:r>
      <w:r>
        <w:rPr>
          <w:rFonts w:eastAsia="EC Square Sans Pro" w:cs="EC Square Sans Pro"/>
          <w:color w:val="000000" w:themeColor="text1"/>
        </w:rPr>
        <w:t xml:space="preserve">million in funding. It will demonstrate the possibilities for the local production, distribution and use of green hydrogen for road transport in the Netherlands, helping create the right conditions for a rapid uptake of green-hydrogen-fuelled heavy-duty vehicles of different kinds. Another remarkable initiative is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1.9</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84">
        <w:r>
          <w:rPr>
            <w:rFonts w:eastAsiaTheme="minorEastAsia"/>
            <w:color w:val="0078D4"/>
            <w:u w:val="single"/>
          </w:rPr>
          <w:t>Flopres</w:t>
        </w:r>
      </w:hyperlink>
      <w:r>
        <w:rPr>
          <w:rFonts w:eastAsia="EC Square Sans Pro" w:cs="EC Square Sans Pro"/>
          <w:color w:val="000000" w:themeColor="text1"/>
        </w:rPr>
        <w:t xml:space="preserve"> project, which is set to develop participatory decision-making processes in Poland and Slovakia for the management of water risks and disasters, based on up-to-date information, increased knowledge and strengthened collaboration among stakeholders, experts and the public.</w:t>
      </w:r>
    </w:p>
    <w:p w14:paraId="12D6D43B"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 xml:space="preserve">Finally, </w:t>
      </w:r>
      <w:r>
        <w:rPr>
          <w:color w:val="000000" w:themeColor="text1"/>
        </w:rPr>
        <w:t xml:space="preserve">the </w:t>
      </w:r>
      <w:bookmarkStart w:id="86" w:name="_Hlk227243445"/>
      <w:r>
        <w:rPr>
          <w:rFonts w:eastAsiaTheme="minorEastAsia"/>
        </w:rPr>
        <w:t>clean energy transition subprogramme</w:t>
      </w:r>
      <w:bookmarkEnd w:id="86"/>
      <w:r>
        <w:rPr>
          <w:rFonts w:eastAsia="EC Square Sans Pro" w:cs="EC Square Sans Pro"/>
          <w:color w:val="000000" w:themeColor="text1"/>
        </w:rPr>
        <w:t xml:space="preserve"> received 309 eligible proposals, with a total value of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433</w:t>
      </w:r>
      <w:r>
        <w:rPr>
          <w:rFonts w:ascii="Calibri" w:eastAsia="EC Square Sans Pro" w:hAnsi="Calibri" w:cs="Calibri"/>
          <w:color w:val="000000" w:themeColor="text1"/>
        </w:rPr>
        <w:t> </w:t>
      </w:r>
      <w:r>
        <w:rPr>
          <w:rFonts w:eastAsia="EC Square Sans Pro" w:cs="EC Square Sans Pro"/>
          <w:color w:val="000000" w:themeColor="text1"/>
        </w:rPr>
        <w:t xml:space="preserve">million and a requested EU contribution of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408</w:t>
      </w:r>
      <w:r>
        <w:rPr>
          <w:rFonts w:ascii="Calibri" w:eastAsia="EC Square Sans Pro" w:hAnsi="Calibri" w:cs="Calibri"/>
          <w:color w:val="000000" w:themeColor="text1"/>
        </w:rPr>
        <w:t> </w:t>
      </w:r>
      <w:r>
        <w:rPr>
          <w:rFonts w:eastAsia="EC Square Sans Pro" w:cs="EC Square Sans Pro"/>
          <w:color w:val="000000" w:themeColor="text1"/>
        </w:rPr>
        <w:t xml:space="preserve">million (94%), representing an increase of more than 13% compared to 2024 and a substantial increase of 38% compared to 2023. </w:t>
      </w:r>
    </w:p>
    <w:p w14:paraId="569898E0"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 xml:space="preserve">Since its inception in 2021, this subprogramme has funded 267 projects, with a total EU contribution of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427</w:t>
      </w:r>
      <w:r>
        <w:rPr>
          <w:rFonts w:ascii="Calibri" w:eastAsia="EC Square Sans Pro" w:hAnsi="Calibri" w:cs="Calibri"/>
          <w:color w:val="000000" w:themeColor="text1"/>
        </w:rPr>
        <w:t> </w:t>
      </w:r>
      <w:r>
        <w:rPr>
          <w:rFonts w:eastAsia="EC Square Sans Pro" w:cs="EC Square Sans Pro"/>
          <w:color w:val="000000" w:themeColor="text1"/>
        </w:rPr>
        <w:t>million addressing capacity building, investment mobilisation and market uptake to support the clean energy transition.</w:t>
      </w:r>
    </w:p>
    <w:p w14:paraId="372DA11E" w14:textId="77777777" w:rsidR="00D933B7" w:rsidRPr="00D0125C" w:rsidRDefault="00D933B7" w:rsidP="00D933B7">
      <w:pPr>
        <w:rPr>
          <w:rFonts w:eastAsia="EC Square Sans Pro" w:cs="EC Square Sans Pro"/>
          <w:color w:val="000000" w:themeColor="text1"/>
        </w:rPr>
      </w:pPr>
      <w:r>
        <w:rPr>
          <w:rFonts w:eastAsia="EC Square Sans Pro" w:cs="EC Square Sans Pro"/>
          <w:color w:val="000000" w:themeColor="text1"/>
        </w:rPr>
        <w:t xml:space="preserve">One such initiative is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1.8</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85" w:history="1">
        <w:r>
          <w:rPr>
            <w:rStyle w:val="Hyperlink"/>
          </w:rPr>
          <w:t>Exquisheat</w:t>
        </w:r>
      </w:hyperlink>
      <w:r>
        <w:rPr>
          <w:rFonts w:eastAsia="EC Square Sans Pro" w:cs="EC Square Sans Pro"/>
          <w:b/>
          <w:bCs/>
          <w:color w:val="000000" w:themeColor="text1"/>
        </w:rPr>
        <w:t xml:space="preserve"> </w:t>
      </w:r>
      <w:r>
        <w:rPr>
          <w:rFonts w:eastAsia="EC Square Sans Pro" w:cs="EC Square Sans Pro"/>
          <w:color w:val="000000" w:themeColor="text1"/>
        </w:rPr>
        <w:t>project, creating a framework to standardise heat pump solutions for the food industry across six countries, with at least 20 new installations</w:t>
      </w:r>
      <w:r>
        <w:rPr>
          <w:rFonts w:eastAsiaTheme="minorEastAsia"/>
          <w:color w:val="000000" w:themeColor="text1"/>
        </w:rPr>
        <w:t xml:space="preserve">, aiming at </w:t>
      </w:r>
      <w:r>
        <w:rPr>
          <w:rFonts w:eastAsia="EC Square Sans Pro" w:cs="EC Square Sans Pro"/>
          <w:color w:val="000000" w:themeColor="text1"/>
        </w:rPr>
        <w:t>strengthening EU competitiveness and manufacturing capacity of strategic net-zero technologies. Other</w:t>
      </w:r>
      <w:r>
        <w:rPr>
          <w:rFonts w:eastAsiaTheme="minorEastAsia"/>
          <w:color w:val="000000" w:themeColor="text1"/>
        </w:rPr>
        <w:t xml:space="preserve"> </w:t>
      </w:r>
      <w:r>
        <w:rPr>
          <w:rFonts w:eastAsia="EC Square Sans Pro" w:cs="EC Square Sans Pro"/>
          <w:color w:val="000000" w:themeColor="text1"/>
        </w:rPr>
        <w:t>examples include the EUR</w:t>
      </w:r>
      <w:r>
        <w:rPr>
          <w:rFonts w:ascii="Calibri" w:eastAsia="EC Square Sans Pro" w:hAnsi="Calibri" w:cs="Calibri"/>
          <w:color w:val="000000" w:themeColor="text1"/>
        </w:rPr>
        <w:t> </w:t>
      </w:r>
      <w:r>
        <w:rPr>
          <w:rFonts w:eastAsia="EC Square Sans Pro" w:cs="EC Square Sans Pro"/>
          <w:color w:val="000000" w:themeColor="text1"/>
        </w:rPr>
        <w:t>1.8</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86" w:history="1">
        <w:r>
          <w:rPr>
            <w:rStyle w:val="Hyperlink"/>
          </w:rPr>
          <w:t>IncentEU</w:t>
        </w:r>
      </w:hyperlink>
      <w:r>
        <w:rPr>
          <w:rFonts w:eastAsia="EC Square Sans Pro" w:cs="EC Square Sans Pro"/>
          <w:color w:val="000000" w:themeColor="text1"/>
        </w:rPr>
        <w:t xml:space="preserve"> project, supporting new district heating and cooling networks in Tallinn (Estonia), Barcelona (Spain) and Strasbourg (France) using low</w:t>
      </w:r>
      <w:r>
        <w:rPr>
          <w:rFonts w:ascii="Cambria Math" w:eastAsia="Cambria Math" w:hAnsi="Cambria Math" w:cs="Cambria Math"/>
          <w:color w:val="000000" w:themeColor="text1"/>
        </w:rPr>
        <w:t>‑</w:t>
      </w:r>
      <w:r>
        <w:rPr>
          <w:rFonts w:eastAsia="EC Square Sans Pro" w:cs="EC Square Sans Pro"/>
          <w:color w:val="000000" w:themeColor="text1"/>
        </w:rPr>
        <w:t xml:space="preserve">temperature renewables and waste heat;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1.7</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87" w:history="1">
        <w:r>
          <w:rPr>
            <w:rStyle w:val="Hyperlink"/>
            <w:rFonts w:eastAsia="EC Square Sans Pro" w:cs="EC Square Sans Pro"/>
          </w:rPr>
          <w:t>BAIL</w:t>
        </w:r>
        <w:r>
          <w:rPr>
            <w:rStyle w:val="Hyperlink"/>
            <w:rFonts w:ascii="Cambria Math" w:eastAsia="Cambria Math" w:hAnsi="Cambria Math" w:cs="Cambria Math"/>
          </w:rPr>
          <w:t>‑</w:t>
        </w:r>
        <w:r>
          <w:rPr>
            <w:rStyle w:val="Hyperlink"/>
            <w:rFonts w:eastAsia="EC Square Sans Pro" w:cs="EC Square Sans Pro"/>
          </w:rPr>
          <w:t>RENOV</w:t>
        </w:r>
      </w:hyperlink>
      <w:r>
        <w:rPr>
          <w:rFonts w:eastAsia="EC Square Sans Pro" w:cs="EC Square Sans Pro"/>
          <w:color w:val="000000" w:themeColor="text1"/>
        </w:rPr>
        <w:t xml:space="preserve"> project, building an integrated service for property owners in France with a renovation one-stop shop, end</w:t>
      </w:r>
      <w:r>
        <w:rPr>
          <w:rFonts w:ascii="Cambria Math" w:eastAsia="Cambria Math" w:hAnsi="Cambria Math" w:cs="Cambria Math"/>
          <w:color w:val="000000" w:themeColor="text1"/>
        </w:rPr>
        <w:t>‑</w:t>
      </w:r>
      <w:r>
        <w:rPr>
          <w:rFonts w:eastAsia="EC Square Sans Pro" w:cs="EC Square Sans Pro"/>
          <w:color w:val="000000" w:themeColor="text1"/>
        </w:rPr>
        <w:t>to</w:t>
      </w:r>
      <w:r>
        <w:rPr>
          <w:rFonts w:ascii="Cambria Math" w:eastAsia="Cambria Math" w:hAnsi="Cambria Math" w:cs="Cambria Math"/>
          <w:color w:val="000000" w:themeColor="text1"/>
        </w:rPr>
        <w:t>‑</w:t>
      </w:r>
      <w:r>
        <w:rPr>
          <w:rFonts w:eastAsia="EC Square Sans Pro" w:cs="EC Square Sans Pro"/>
          <w:color w:val="000000" w:themeColor="text1"/>
        </w:rPr>
        <w:t xml:space="preserve">end support and tailored financing; and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1.8</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88" w:history="1">
        <w:r>
          <w:rPr>
            <w:rStyle w:val="Hyperlink"/>
          </w:rPr>
          <w:t>SHINE</w:t>
        </w:r>
      </w:hyperlink>
      <w:r>
        <w:rPr>
          <w:rFonts w:eastAsia="EC Square Sans Pro" w:cs="EC Square Sans Pro"/>
          <w:b/>
          <w:bCs/>
          <w:color w:val="000000" w:themeColor="text1"/>
        </w:rPr>
        <w:t xml:space="preserve"> </w:t>
      </w:r>
      <w:r>
        <w:rPr>
          <w:rFonts w:eastAsia="EC Square Sans Pro" w:cs="EC Square Sans Pro"/>
          <w:color w:val="000000" w:themeColor="text1"/>
        </w:rPr>
        <w:t>project, equipping local and regional authorities with operational support services to expand energy communities in four pilot countries and 11 ambassador countries.</w:t>
      </w:r>
      <w:r>
        <w:rPr>
          <w:rFonts w:ascii="EC Square Sans Pro Medium" w:eastAsiaTheme="majorEastAsia" w:hAnsi="EC Square Sans Pro Medium" w:cstheme="majorBidi"/>
          <w:sz w:val="40"/>
          <w:szCs w:val="40"/>
          <w:lang w:eastAsia="en-GB"/>
        </w:rPr>
        <w:br w:type="page"/>
      </w:r>
    </w:p>
    <w:p w14:paraId="6C8ACA45" w14:textId="77777777" w:rsidR="00D933B7" w:rsidRPr="00D0125C"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237EB91F" w14:textId="77777777" w:rsidR="00D933B7" w:rsidRPr="00D0125C" w:rsidRDefault="00D933B7" w:rsidP="00F72C99">
      <w:pPr>
        <w:pStyle w:val="Heading2"/>
        <w:rPr>
          <w:rFonts w:eastAsiaTheme="majorEastAsia"/>
          <w:lang w:eastAsia="en-GB"/>
        </w:rPr>
      </w:pPr>
      <w:r>
        <w:rPr>
          <w:rFonts w:eastAsiaTheme="majorEastAsia"/>
          <w:lang w:eastAsia="en-GB"/>
        </w:rPr>
        <w:t>Contribution to horizontal priorities</w:t>
      </w:r>
    </w:p>
    <w:p w14:paraId="4F909E12" w14:textId="77777777" w:rsidR="00D933B7" w:rsidRPr="00D0125C"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D0125C" w14:paraId="17175C7A"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7A0D0123"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5FF18B6E"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507EF492"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31795750"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D0125C" w14:paraId="31A68BCC"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76436193"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12033985"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20C25333"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59FE81A0"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13BFB683"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3CC97BD5"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18A075B8"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5ED0D76D"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0CE56AA9"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583984C0"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D0125C" w14:paraId="2F43E42E" w14:textId="77777777">
        <w:trPr>
          <w:trHeight w:val="300"/>
        </w:trPr>
        <w:tc>
          <w:tcPr>
            <w:tcW w:w="1562" w:type="dxa"/>
            <w:tcBorders>
              <w:top w:val="nil"/>
              <w:left w:val="nil"/>
              <w:bottom w:val="single" w:sz="6" w:space="0" w:color="8C8C8C"/>
              <w:right w:val="nil"/>
            </w:tcBorders>
            <w:vAlign w:val="center"/>
            <w:hideMark/>
          </w:tcPr>
          <w:p w14:paraId="5D4DE6FA" w14:textId="77777777" w:rsidR="00D933B7" w:rsidRPr="00D0125C"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8" w:type="dxa"/>
            <w:tcBorders>
              <w:top w:val="nil"/>
              <w:left w:val="nil"/>
              <w:bottom w:val="single" w:sz="6" w:space="0" w:color="8C8C8C"/>
              <w:right w:val="nil"/>
            </w:tcBorders>
            <w:vAlign w:val="center"/>
          </w:tcPr>
          <w:p w14:paraId="10A2E4CF" w14:textId="77777777" w:rsidR="00D933B7" w:rsidRPr="00D0125C" w:rsidRDefault="00D933B7">
            <w:pPr>
              <w:spacing w:after="0" w:line="240" w:lineRule="auto"/>
              <w:jc w:val="center"/>
              <w:textAlignment w:val="baseline"/>
              <w:rPr>
                <w:rFonts w:ascii="Segoe UI" w:hAnsi="Segoe UI" w:cs="Segoe UI"/>
                <w:sz w:val="20"/>
                <w:lang w:eastAsia="en-IE"/>
              </w:rPr>
            </w:pPr>
            <w:r>
              <w:t>440.4</w:t>
            </w:r>
          </w:p>
        </w:tc>
        <w:tc>
          <w:tcPr>
            <w:tcW w:w="919" w:type="dxa"/>
            <w:tcBorders>
              <w:top w:val="nil"/>
              <w:left w:val="nil"/>
              <w:bottom w:val="single" w:sz="6" w:space="0" w:color="8C8C8C"/>
              <w:right w:val="nil"/>
            </w:tcBorders>
            <w:vAlign w:val="center"/>
          </w:tcPr>
          <w:p w14:paraId="54308076" w14:textId="77777777" w:rsidR="00D933B7" w:rsidRPr="00D0125C" w:rsidRDefault="00D933B7">
            <w:pPr>
              <w:spacing w:after="0" w:line="240" w:lineRule="auto"/>
              <w:jc w:val="center"/>
              <w:textAlignment w:val="baseline"/>
              <w:rPr>
                <w:rFonts w:ascii="Segoe UI" w:hAnsi="Segoe UI" w:cs="Segoe UI"/>
                <w:sz w:val="20"/>
                <w:lang w:eastAsia="en-IE"/>
              </w:rPr>
            </w:pPr>
            <w:r>
              <w:t>434.7</w:t>
            </w:r>
          </w:p>
        </w:tc>
        <w:tc>
          <w:tcPr>
            <w:tcW w:w="806" w:type="dxa"/>
            <w:tcBorders>
              <w:top w:val="nil"/>
              <w:left w:val="nil"/>
              <w:bottom w:val="single" w:sz="6" w:space="0" w:color="8C8C8C"/>
              <w:right w:val="nil"/>
            </w:tcBorders>
            <w:vAlign w:val="center"/>
          </w:tcPr>
          <w:p w14:paraId="63BD0F99" w14:textId="77777777" w:rsidR="00D933B7" w:rsidRPr="00D0125C" w:rsidRDefault="00D933B7">
            <w:pPr>
              <w:spacing w:after="0" w:line="240" w:lineRule="auto"/>
              <w:jc w:val="center"/>
              <w:textAlignment w:val="baseline"/>
              <w:rPr>
                <w:rFonts w:ascii="Segoe UI" w:hAnsi="Segoe UI" w:cs="Segoe UI"/>
                <w:sz w:val="20"/>
                <w:lang w:eastAsia="en-IE"/>
              </w:rPr>
            </w:pPr>
            <w:r>
              <w:t>457.8</w:t>
            </w:r>
          </w:p>
        </w:tc>
        <w:tc>
          <w:tcPr>
            <w:tcW w:w="797" w:type="dxa"/>
            <w:tcBorders>
              <w:top w:val="nil"/>
              <w:left w:val="nil"/>
              <w:bottom w:val="single" w:sz="6" w:space="0" w:color="8C8C8C"/>
              <w:right w:val="nil"/>
            </w:tcBorders>
            <w:vAlign w:val="center"/>
          </w:tcPr>
          <w:p w14:paraId="670C4D87" w14:textId="77777777" w:rsidR="00D933B7" w:rsidRPr="00D0125C" w:rsidRDefault="00D933B7">
            <w:pPr>
              <w:spacing w:after="0" w:line="240" w:lineRule="auto"/>
              <w:jc w:val="center"/>
              <w:textAlignment w:val="baseline"/>
              <w:rPr>
                <w:rFonts w:ascii="Segoe UI" w:hAnsi="Segoe UI" w:cs="Segoe UI"/>
                <w:sz w:val="20"/>
                <w:lang w:eastAsia="en-IE"/>
              </w:rPr>
            </w:pPr>
            <w:r>
              <w:t>463.9</w:t>
            </w:r>
          </w:p>
        </w:tc>
        <w:tc>
          <w:tcPr>
            <w:tcW w:w="810" w:type="dxa"/>
            <w:tcBorders>
              <w:top w:val="nil"/>
              <w:left w:val="nil"/>
              <w:bottom w:val="single" w:sz="6" w:space="0" w:color="8C8C8C"/>
              <w:right w:val="nil"/>
            </w:tcBorders>
            <w:vAlign w:val="center"/>
            <w:hideMark/>
          </w:tcPr>
          <w:p w14:paraId="5E0711ED" w14:textId="77777777" w:rsidR="00D933B7" w:rsidRPr="00D0125C" w:rsidRDefault="00D933B7">
            <w:pPr>
              <w:spacing w:after="0" w:line="240" w:lineRule="auto"/>
              <w:jc w:val="center"/>
              <w:textAlignment w:val="baseline"/>
              <w:rPr>
                <w:rFonts w:ascii="Segoe UI" w:hAnsi="Segoe UI" w:cs="Segoe UI"/>
                <w:sz w:val="20"/>
                <w:lang w:eastAsia="en-IE"/>
              </w:rPr>
            </w:pPr>
            <w:r>
              <w:t>421.6</w:t>
            </w:r>
          </w:p>
        </w:tc>
        <w:tc>
          <w:tcPr>
            <w:tcW w:w="1215" w:type="dxa"/>
            <w:tcBorders>
              <w:top w:val="nil"/>
              <w:left w:val="nil"/>
              <w:bottom w:val="single" w:sz="6" w:space="0" w:color="8C8C8C"/>
              <w:right w:val="nil"/>
            </w:tcBorders>
            <w:vAlign w:val="center"/>
            <w:hideMark/>
          </w:tcPr>
          <w:p w14:paraId="5047A1CA" w14:textId="77777777" w:rsidR="00D933B7" w:rsidRPr="00D0125C" w:rsidRDefault="00D933B7">
            <w:pPr>
              <w:spacing w:after="0" w:line="240" w:lineRule="auto"/>
              <w:jc w:val="center"/>
              <w:textAlignment w:val="baseline"/>
              <w:rPr>
                <w:rFonts w:ascii="Segoe UI" w:hAnsi="Segoe UI" w:cs="Segoe UI"/>
                <w:sz w:val="20"/>
                <w:lang w:eastAsia="en-IE"/>
              </w:rPr>
            </w:pPr>
            <w:r>
              <w:t>468.7</w:t>
            </w:r>
          </w:p>
        </w:tc>
        <w:tc>
          <w:tcPr>
            <w:tcW w:w="796" w:type="dxa"/>
            <w:tcBorders>
              <w:top w:val="nil"/>
              <w:left w:val="nil"/>
              <w:bottom w:val="single" w:sz="6" w:space="0" w:color="8C8C8C"/>
              <w:right w:val="nil"/>
            </w:tcBorders>
            <w:vAlign w:val="center"/>
            <w:hideMark/>
          </w:tcPr>
          <w:p w14:paraId="6716A36A" w14:textId="77777777" w:rsidR="00D933B7" w:rsidRPr="00D0125C" w:rsidRDefault="00D933B7">
            <w:pPr>
              <w:spacing w:after="0" w:line="240" w:lineRule="auto"/>
              <w:jc w:val="center"/>
              <w:textAlignment w:val="baseline"/>
              <w:rPr>
                <w:rFonts w:ascii="Segoe UI" w:hAnsi="Segoe UI" w:cs="Segoe UI"/>
                <w:sz w:val="20"/>
                <w:lang w:eastAsia="en-IE"/>
              </w:rPr>
            </w:pPr>
            <w:r>
              <w:t>485.6</w:t>
            </w:r>
          </w:p>
        </w:tc>
        <w:tc>
          <w:tcPr>
            <w:tcW w:w="909" w:type="dxa"/>
            <w:tcBorders>
              <w:top w:val="nil"/>
              <w:left w:val="nil"/>
              <w:bottom w:val="single" w:sz="6" w:space="0" w:color="8C8C8C"/>
              <w:right w:val="nil"/>
            </w:tcBorders>
            <w:vAlign w:val="center"/>
            <w:hideMark/>
          </w:tcPr>
          <w:p w14:paraId="6A87FBF6" w14:textId="77777777" w:rsidR="00D933B7" w:rsidRPr="00D0125C" w:rsidRDefault="00D933B7">
            <w:pPr>
              <w:spacing w:after="0" w:line="240" w:lineRule="auto"/>
              <w:jc w:val="center"/>
              <w:textAlignment w:val="baseline"/>
              <w:rPr>
                <w:rFonts w:ascii="Segoe UI" w:hAnsi="Segoe UI" w:cs="Segoe UI"/>
                <w:sz w:val="20"/>
                <w:lang w:eastAsia="en-IE"/>
              </w:rPr>
            </w:pPr>
            <w:r>
              <w:t>3 172.7</w:t>
            </w:r>
          </w:p>
        </w:tc>
        <w:tc>
          <w:tcPr>
            <w:tcW w:w="907" w:type="dxa"/>
            <w:tcBorders>
              <w:top w:val="nil"/>
              <w:left w:val="nil"/>
              <w:bottom w:val="single" w:sz="6" w:space="0" w:color="8C8C8C"/>
              <w:right w:val="nil"/>
            </w:tcBorders>
            <w:vAlign w:val="center"/>
            <w:hideMark/>
          </w:tcPr>
          <w:p w14:paraId="7DDA0021" w14:textId="77777777" w:rsidR="00D933B7" w:rsidRPr="00D0125C" w:rsidRDefault="00D933B7">
            <w:pPr>
              <w:spacing w:after="0" w:line="240" w:lineRule="auto"/>
              <w:jc w:val="center"/>
              <w:textAlignment w:val="baseline"/>
              <w:rPr>
                <w:rFonts w:ascii="Segoe UI" w:hAnsi="Segoe UI" w:cs="Segoe UI"/>
                <w:sz w:val="20"/>
                <w:lang w:eastAsia="en-IE"/>
              </w:rPr>
            </w:pPr>
            <w:r>
              <w:t>58.1%</w:t>
            </w:r>
          </w:p>
        </w:tc>
      </w:tr>
      <w:tr w:rsidR="00D933B7" w:rsidRPr="00D0125C" w14:paraId="39A8914F"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5A958BA8" w14:textId="77777777" w:rsidR="00D933B7" w:rsidRPr="00D0125C" w:rsidRDefault="00D933B7">
            <w:pPr>
              <w:spacing w:after="0" w:line="240" w:lineRule="auto"/>
              <w:textAlignment w:val="baseline"/>
              <w:rPr>
                <w:rFonts w:ascii="Segoe UI" w:hAnsi="Segoe UI" w:cs="Segoe UI"/>
                <w:sz w:val="20"/>
                <w:lang w:eastAsia="en-IE"/>
              </w:rPr>
            </w:pPr>
            <w:r>
              <w:rPr>
                <w:rFonts w:cs="Segoe UI"/>
                <w:b/>
                <w:bCs/>
                <w:sz w:val="20"/>
                <w:lang w:eastAsia="en-IE"/>
              </w:rPr>
              <w:t>Biodiversity mainstreaming</w:t>
            </w:r>
            <w:r>
              <w:rPr>
                <w:rFonts w:ascii="Calibri" w:hAnsi="Calibri" w:cs="Calibri"/>
                <w:b/>
                <w:bCs/>
                <w:sz w:val="20"/>
                <w:lang w:eastAsia="en-IE"/>
              </w:rPr>
              <w:t xml:space="preserve"> </w:t>
            </w:r>
          </w:p>
        </w:tc>
        <w:tc>
          <w:tcPr>
            <w:tcW w:w="918" w:type="dxa"/>
            <w:tcBorders>
              <w:top w:val="nil"/>
              <w:left w:val="nil"/>
              <w:bottom w:val="single" w:sz="6" w:space="0" w:color="8C8C8C"/>
              <w:right w:val="nil"/>
            </w:tcBorders>
            <w:shd w:val="clear" w:color="auto" w:fill="F2F2F2" w:themeFill="background1" w:themeFillShade="F2"/>
            <w:vAlign w:val="center"/>
            <w:hideMark/>
          </w:tcPr>
          <w:p w14:paraId="361B88CB" w14:textId="77777777" w:rsidR="00D933B7" w:rsidRPr="00D0125C" w:rsidRDefault="00D933B7">
            <w:pPr>
              <w:spacing w:after="0" w:line="240" w:lineRule="auto"/>
              <w:jc w:val="center"/>
              <w:textAlignment w:val="baseline"/>
              <w:rPr>
                <w:rFonts w:ascii="Segoe UI" w:hAnsi="Segoe UI" w:cs="Segoe UI"/>
                <w:sz w:val="20"/>
                <w:lang w:eastAsia="en-IE"/>
              </w:rPr>
            </w:pPr>
            <w:r>
              <w:t>353.3</w:t>
            </w:r>
          </w:p>
        </w:tc>
        <w:tc>
          <w:tcPr>
            <w:tcW w:w="919" w:type="dxa"/>
            <w:tcBorders>
              <w:top w:val="nil"/>
              <w:left w:val="nil"/>
              <w:bottom w:val="single" w:sz="6" w:space="0" w:color="8C8C8C"/>
              <w:right w:val="nil"/>
            </w:tcBorders>
            <w:shd w:val="clear" w:color="auto" w:fill="F2F2F2" w:themeFill="background1" w:themeFillShade="F2"/>
            <w:vAlign w:val="center"/>
            <w:hideMark/>
          </w:tcPr>
          <w:p w14:paraId="595BA8A3" w14:textId="77777777" w:rsidR="00D933B7" w:rsidRPr="00D0125C" w:rsidRDefault="00D933B7">
            <w:pPr>
              <w:spacing w:after="0" w:line="240" w:lineRule="auto"/>
              <w:jc w:val="center"/>
              <w:textAlignment w:val="baseline"/>
              <w:rPr>
                <w:rFonts w:ascii="Segoe UI" w:hAnsi="Segoe UI" w:cs="Segoe UI"/>
                <w:sz w:val="20"/>
                <w:lang w:eastAsia="en-IE"/>
              </w:rPr>
            </w:pPr>
            <w:r>
              <w:t>382.6</w:t>
            </w:r>
          </w:p>
        </w:tc>
        <w:tc>
          <w:tcPr>
            <w:tcW w:w="806" w:type="dxa"/>
            <w:tcBorders>
              <w:top w:val="nil"/>
              <w:left w:val="nil"/>
              <w:bottom w:val="single" w:sz="6" w:space="0" w:color="8C8C8C"/>
              <w:right w:val="nil"/>
            </w:tcBorders>
            <w:shd w:val="clear" w:color="auto" w:fill="F2F2F2" w:themeFill="background1" w:themeFillShade="F2"/>
            <w:vAlign w:val="center"/>
            <w:hideMark/>
          </w:tcPr>
          <w:p w14:paraId="2C616DB3" w14:textId="77777777" w:rsidR="00D933B7" w:rsidRPr="00D0125C" w:rsidRDefault="00D933B7">
            <w:pPr>
              <w:spacing w:after="0" w:line="240" w:lineRule="auto"/>
              <w:jc w:val="center"/>
              <w:textAlignment w:val="baseline"/>
              <w:rPr>
                <w:rFonts w:ascii="Segoe UI" w:hAnsi="Segoe UI" w:cs="Segoe UI"/>
                <w:sz w:val="20"/>
                <w:lang w:eastAsia="en-IE"/>
              </w:rPr>
            </w:pPr>
            <w:r>
              <w:t>393.4</w:t>
            </w:r>
          </w:p>
        </w:tc>
        <w:tc>
          <w:tcPr>
            <w:tcW w:w="797" w:type="dxa"/>
            <w:tcBorders>
              <w:top w:val="nil"/>
              <w:left w:val="nil"/>
              <w:bottom w:val="single" w:sz="6" w:space="0" w:color="8C8C8C"/>
              <w:right w:val="nil"/>
            </w:tcBorders>
            <w:shd w:val="clear" w:color="auto" w:fill="F2F2F2" w:themeFill="background1" w:themeFillShade="F2"/>
            <w:vAlign w:val="center"/>
            <w:hideMark/>
          </w:tcPr>
          <w:p w14:paraId="30BA48DD" w14:textId="77777777" w:rsidR="00D933B7" w:rsidRPr="00D0125C" w:rsidRDefault="00D933B7">
            <w:pPr>
              <w:spacing w:after="0" w:line="240" w:lineRule="auto"/>
              <w:jc w:val="center"/>
              <w:textAlignment w:val="baseline"/>
              <w:rPr>
                <w:rFonts w:ascii="Segoe UI" w:hAnsi="Segoe UI" w:cs="Segoe UI"/>
                <w:sz w:val="20"/>
                <w:lang w:eastAsia="en-IE"/>
              </w:rPr>
            </w:pPr>
            <w:r>
              <w:t>377.3</w:t>
            </w:r>
          </w:p>
        </w:tc>
        <w:tc>
          <w:tcPr>
            <w:tcW w:w="810" w:type="dxa"/>
            <w:tcBorders>
              <w:top w:val="nil"/>
              <w:left w:val="nil"/>
              <w:bottom w:val="single" w:sz="6" w:space="0" w:color="8C8C8C"/>
              <w:right w:val="nil"/>
            </w:tcBorders>
            <w:shd w:val="clear" w:color="auto" w:fill="F2F2F2" w:themeFill="background1" w:themeFillShade="F2"/>
            <w:vAlign w:val="center"/>
            <w:hideMark/>
          </w:tcPr>
          <w:p w14:paraId="758A2225" w14:textId="77777777" w:rsidR="00D933B7" w:rsidRPr="00D0125C" w:rsidRDefault="00D933B7">
            <w:pPr>
              <w:spacing w:after="0" w:line="240" w:lineRule="auto"/>
              <w:jc w:val="center"/>
              <w:textAlignment w:val="baseline"/>
              <w:rPr>
                <w:rFonts w:ascii="Segoe UI" w:hAnsi="Segoe UI" w:cs="Segoe UI"/>
                <w:sz w:val="20"/>
                <w:lang w:eastAsia="en-IE"/>
              </w:rPr>
            </w:pPr>
            <w:r>
              <w:t>387.2</w:t>
            </w:r>
          </w:p>
        </w:tc>
        <w:tc>
          <w:tcPr>
            <w:tcW w:w="1215" w:type="dxa"/>
            <w:tcBorders>
              <w:top w:val="nil"/>
              <w:left w:val="nil"/>
              <w:bottom w:val="single" w:sz="6" w:space="0" w:color="8C8C8C"/>
              <w:right w:val="nil"/>
            </w:tcBorders>
            <w:shd w:val="clear" w:color="auto" w:fill="F2F2F2" w:themeFill="background1" w:themeFillShade="F2"/>
            <w:vAlign w:val="center"/>
            <w:hideMark/>
          </w:tcPr>
          <w:p w14:paraId="4F4CD9CE" w14:textId="77777777" w:rsidR="00D933B7" w:rsidRPr="00D0125C" w:rsidRDefault="00D933B7">
            <w:pPr>
              <w:spacing w:after="0" w:line="240" w:lineRule="auto"/>
              <w:jc w:val="center"/>
              <w:textAlignment w:val="baseline"/>
              <w:rPr>
                <w:rFonts w:ascii="Segoe UI" w:hAnsi="Segoe UI" w:cs="Segoe UI"/>
                <w:sz w:val="20"/>
                <w:lang w:eastAsia="en-IE"/>
              </w:rPr>
            </w:pPr>
            <w:r>
              <w:t>404.5</w:t>
            </w:r>
          </w:p>
        </w:tc>
        <w:tc>
          <w:tcPr>
            <w:tcW w:w="796" w:type="dxa"/>
            <w:tcBorders>
              <w:top w:val="nil"/>
              <w:left w:val="nil"/>
              <w:bottom w:val="single" w:sz="6" w:space="0" w:color="8C8C8C"/>
              <w:right w:val="nil"/>
            </w:tcBorders>
            <w:shd w:val="clear" w:color="auto" w:fill="F2F2F2" w:themeFill="background1" w:themeFillShade="F2"/>
            <w:vAlign w:val="center"/>
            <w:hideMark/>
          </w:tcPr>
          <w:p w14:paraId="524C911F" w14:textId="77777777" w:rsidR="00D933B7" w:rsidRPr="00D0125C" w:rsidRDefault="00D933B7">
            <w:pPr>
              <w:spacing w:after="0" w:line="240" w:lineRule="auto"/>
              <w:jc w:val="center"/>
              <w:textAlignment w:val="baseline"/>
              <w:rPr>
                <w:rFonts w:ascii="Segoe UI" w:hAnsi="Segoe UI" w:cs="Segoe UI"/>
                <w:sz w:val="20"/>
                <w:lang w:eastAsia="en-IE"/>
              </w:rPr>
            </w:pPr>
            <w:r>
              <w:t>433.7</w:t>
            </w:r>
          </w:p>
        </w:tc>
        <w:tc>
          <w:tcPr>
            <w:tcW w:w="909" w:type="dxa"/>
            <w:tcBorders>
              <w:top w:val="nil"/>
              <w:left w:val="nil"/>
              <w:bottom w:val="single" w:sz="6" w:space="0" w:color="8C8C8C"/>
              <w:right w:val="nil"/>
            </w:tcBorders>
            <w:shd w:val="clear" w:color="auto" w:fill="F2F2F2" w:themeFill="background1" w:themeFillShade="F2"/>
            <w:vAlign w:val="center"/>
            <w:hideMark/>
          </w:tcPr>
          <w:p w14:paraId="5E683192" w14:textId="77777777" w:rsidR="00D933B7" w:rsidRPr="00D0125C" w:rsidRDefault="00D933B7">
            <w:pPr>
              <w:spacing w:after="0" w:line="240" w:lineRule="auto"/>
              <w:jc w:val="center"/>
              <w:textAlignment w:val="baseline"/>
              <w:rPr>
                <w:rFonts w:ascii="Segoe UI" w:hAnsi="Segoe UI" w:cs="Segoe UI"/>
                <w:sz w:val="20"/>
                <w:lang w:eastAsia="en-IE"/>
              </w:rPr>
            </w:pPr>
            <w:r>
              <w:t>2 732.0</w:t>
            </w:r>
          </w:p>
        </w:tc>
        <w:tc>
          <w:tcPr>
            <w:tcW w:w="907" w:type="dxa"/>
            <w:tcBorders>
              <w:top w:val="nil"/>
              <w:left w:val="nil"/>
              <w:bottom w:val="single" w:sz="6" w:space="0" w:color="8C8C8C"/>
              <w:right w:val="nil"/>
            </w:tcBorders>
            <w:shd w:val="clear" w:color="auto" w:fill="F2F2F2" w:themeFill="background1" w:themeFillShade="F2"/>
            <w:vAlign w:val="center"/>
            <w:hideMark/>
          </w:tcPr>
          <w:p w14:paraId="5E4289AD" w14:textId="77777777" w:rsidR="00D933B7" w:rsidRPr="00D0125C" w:rsidRDefault="00D933B7">
            <w:pPr>
              <w:spacing w:after="0" w:line="240" w:lineRule="auto"/>
              <w:jc w:val="center"/>
              <w:textAlignment w:val="baseline"/>
              <w:rPr>
                <w:rFonts w:ascii="Segoe UI" w:hAnsi="Segoe UI" w:cs="Segoe UI"/>
                <w:sz w:val="20"/>
                <w:lang w:eastAsia="en-IE"/>
              </w:rPr>
            </w:pPr>
            <w:r>
              <w:t>50.0%</w:t>
            </w:r>
          </w:p>
        </w:tc>
      </w:tr>
    </w:tbl>
    <w:p w14:paraId="12DB46EA" w14:textId="77777777" w:rsidR="00D933B7" w:rsidRPr="00D0125C" w:rsidRDefault="00D933B7" w:rsidP="00D933B7">
      <w:pPr>
        <w:rPr>
          <w:b/>
          <w:bCs/>
        </w:rPr>
      </w:pPr>
    </w:p>
    <w:p w14:paraId="013C2FDD" w14:textId="77777777" w:rsidR="00D933B7" w:rsidRPr="00D0125C" w:rsidRDefault="00D933B7" w:rsidP="00D933B7">
      <w:r>
        <w:t>The LIFE programme is the European Union's dedicated financial instrument for environment, nature, and climate action. Over more than three decades, it has served as a catalyst for the implementation of EU environmental and climate legislation, supporting the transition toward a sustainable, climate-neutral, and nature-positive Europe.</w:t>
      </w:r>
    </w:p>
    <w:p w14:paraId="7D04F53E" w14:textId="77777777" w:rsidR="00D933B7" w:rsidRPr="00D0125C" w:rsidRDefault="00D933B7" w:rsidP="00D933B7">
      <w:pPr>
        <w:spacing w:before="240"/>
      </w:pPr>
      <w:r>
        <w:t>LIFE finances projects that accelerate decarbonisation, protect and restore ecosystems, promote sustainable resource use, and support the shift toward clean energy. A defining strength of the programme lies in the synergies it fosters between climate and nature objectives, recognising that biodiversity loss and climate change are deeply interconnected and that solutions addressing both simultaneously generate the most durable outcomes. LIFE plays a particularly important role in bridging the gap between policy ambition and on-the-ground implementation, supporting public authorities, businesses, non-governmental organisations and civil society in all Member States and, increasingly, in a few candidate countries.</w:t>
      </w:r>
    </w:p>
    <w:p w14:paraId="42414210" w14:textId="77777777" w:rsidR="00D933B7" w:rsidRPr="00D0125C" w:rsidRDefault="00D933B7" w:rsidP="00D933B7">
      <w:pPr>
        <w:spacing w:before="240"/>
        <w:rPr>
          <w:rFonts w:eastAsia="EC Square Sans Pro" w:cs="EC Square Sans Pro"/>
          <w:color w:val="000000" w:themeColor="text1"/>
        </w:rPr>
      </w:pPr>
      <w:r>
        <w:rPr>
          <w:rFonts w:eastAsia="EC Square Sans Pro" w:cs="EC Square Sans Pro"/>
          <w:color w:val="000000" w:themeColor="text1"/>
        </w:rPr>
        <w:t xml:space="preserve">As clarified in the LIFE multiannual work programme for 2025-2027, and in line with the LIFE Regulation, the Commission seeks to ensure that each action financed by the LIFE programme lives up to the green oath to ‘do no harm’ and does not undermine any of the objectives of the other LIFE subprogrammes, while looking for the development of synergies with other programmes and policies with a view to pursuing a holistic vision of the environment. </w:t>
      </w:r>
    </w:p>
    <w:p w14:paraId="5C902C76" w14:textId="77777777" w:rsidR="00D933B7" w:rsidRPr="00D0125C" w:rsidRDefault="00D933B7" w:rsidP="00D933B7">
      <w:pPr>
        <w:spacing w:before="240"/>
        <w:rPr>
          <w:rFonts w:eastAsia="EC Square Sans Pro" w:cs="EC Square Sans Pro"/>
          <w:color w:val="000000" w:themeColor="text1"/>
        </w:rPr>
      </w:pPr>
      <w:r>
        <w:rPr>
          <w:rFonts w:eastAsia="EC Square Sans Pro" w:cs="EC Square Sans Pro"/>
          <w:color w:val="000000" w:themeColor="text1"/>
        </w:rPr>
        <w:t>A significant share of LIFE funding is directed toward activities qualifying as environmentally sustainable under the EU Taxonomy Regulation, contributing to the six environmental objectives defined by the Taxonomy framework without causing significant harm to others. For instance, the LIFE programme launches call every year under the Climate Change Mitigation and Adaptation and the Clean Energy Transition Subprogrammes, which specifically target two of the six EU Taxonomy objectives.</w:t>
      </w:r>
    </w:p>
    <w:p w14:paraId="2206A41A" w14:textId="77777777" w:rsidR="00D933B7" w:rsidRPr="00D0125C" w:rsidRDefault="00D933B7" w:rsidP="00D933B7">
      <w:pPr>
        <w:spacing w:before="240"/>
        <w:rPr>
          <w:rFonts w:eastAsia="EC Square Sans Pro" w:cs="EC Square Sans Pro"/>
          <w:color w:val="000000" w:themeColor="text1"/>
        </w:rPr>
      </w:pPr>
      <w:r>
        <w:rPr>
          <w:rFonts w:eastAsia="EC Square Sans Pro" w:cs="EC Square Sans Pro"/>
          <w:color w:val="000000" w:themeColor="text1"/>
        </w:rPr>
        <w:t>While an evaluation at programme level would be necessary, it is assumed that all standard action projects (except those targeting climate and environment governance and information) are taxonomy relevant, as they provide a substantial direct contribution to the Taxonomy environmental objectives. Therefore, based on a high-level analysis all standard action projects are considered as a first approximation to LIFE expenditure that is relevant to Taxonomy1.</w:t>
      </w:r>
    </w:p>
    <w:p w14:paraId="73D24F3C" w14:textId="77777777" w:rsidR="00D933B7" w:rsidRPr="00D0125C" w:rsidRDefault="00D933B7" w:rsidP="00D933B7">
      <w:pPr>
        <w:spacing w:before="240"/>
      </w:pPr>
      <w:r>
        <w:t>The results delivered by LIFE are substantial and measurable. On climate, LIFE projects have achieved a reduction of 14</w:t>
      </w:r>
      <w:r>
        <w:rPr>
          <w:rFonts w:ascii="Calibri" w:hAnsi="Calibri" w:cs="Calibri"/>
        </w:rPr>
        <w:t> </w:t>
      </w:r>
      <w:r>
        <w:t>162</w:t>
      </w:r>
      <w:r>
        <w:rPr>
          <w:rFonts w:ascii="Calibri" w:hAnsi="Calibri" w:cs="Calibri"/>
        </w:rPr>
        <w:t> </w:t>
      </w:r>
      <w:r>
        <w:t>593 tonnes of CO₂ equivalent per year, annual primary energy savings of 8</w:t>
      </w:r>
      <w:r>
        <w:rPr>
          <w:rFonts w:ascii="Calibri" w:hAnsi="Calibri" w:cs="Calibri"/>
        </w:rPr>
        <w:t> </w:t>
      </w:r>
      <w:r>
        <w:t xml:space="preserve">332 </w:t>
      </w:r>
      <w:r>
        <w:rPr>
          <w:rFonts w:eastAsia="EC Square Sans Pro" w:cs="EC Square Sans Pro"/>
        </w:rPr>
        <w:t>gigawatt-hours</w:t>
      </w:r>
      <w:r>
        <w:t>, and additional renewable energy production of 3</w:t>
      </w:r>
      <w:r>
        <w:rPr>
          <w:rFonts w:ascii="Calibri" w:hAnsi="Calibri" w:cs="Calibri"/>
        </w:rPr>
        <w:t> </w:t>
      </w:r>
      <w:r>
        <w:t xml:space="preserve">153 </w:t>
      </w:r>
      <w:r>
        <w:rPr>
          <w:rFonts w:eastAsia="EC Square Sans Pro" w:cs="EC Square Sans Pro"/>
        </w:rPr>
        <w:t xml:space="preserve">gigawatt-hours </w:t>
      </w:r>
      <w:r>
        <w:t>per year. Over 3.5</w:t>
      </w:r>
      <w:r>
        <w:rPr>
          <w:rFonts w:ascii="Calibri" w:hAnsi="Calibri" w:cs="Calibri"/>
        </w:rPr>
        <w:t> </w:t>
      </w:r>
      <w:r>
        <w:t xml:space="preserve">million citizens have benefitted from reduced vulnerability to climate change. </w:t>
      </w:r>
    </w:p>
    <w:p w14:paraId="6636B02C" w14:textId="77777777" w:rsidR="00D933B7" w:rsidRPr="00D0125C" w:rsidRDefault="00D933B7" w:rsidP="00D933B7">
      <w:pPr>
        <w:spacing w:before="240"/>
      </w:pPr>
      <w:r>
        <w:t>On nature and biodiversity, biodiversity loss has been halted or reversed across 2</w:t>
      </w:r>
      <w:r>
        <w:rPr>
          <w:rFonts w:ascii="Calibri" w:hAnsi="Calibri" w:cs="Calibri"/>
        </w:rPr>
        <w:t> </w:t>
      </w:r>
      <w:r>
        <w:t>048</w:t>
      </w:r>
      <w:r>
        <w:rPr>
          <w:rFonts w:ascii="Calibri" w:hAnsi="Calibri" w:cs="Calibri"/>
        </w:rPr>
        <w:t> </w:t>
      </w:r>
      <w:r>
        <w:t>647 hectares of habitats, and 557 species have benefitted from conservation efforts.</w:t>
      </w:r>
    </w:p>
    <w:p w14:paraId="5B118018" w14:textId="77777777" w:rsidR="00D933B7" w:rsidRPr="00D0125C" w:rsidRDefault="00D933B7" w:rsidP="00D933B7">
      <w:pPr>
        <w:spacing w:before="240"/>
      </w:pPr>
      <w:r>
        <w:t>Beyond these figures, LIFE has generated significant multiplier effects, catalysing additional investment, influencing policy frameworks, and producing transferable methodologies replicated across Member States.</w:t>
      </w:r>
    </w:p>
    <w:p w14:paraId="496BF914" w14:textId="77777777" w:rsidR="00D933B7" w:rsidRPr="00D0125C" w:rsidRDefault="00D933B7" w:rsidP="00D933B7">
      <w:pPr>
        <w:spacing w:before="240"/>
        <w:rPr>
          <w:rFonts w:eastAsia="EC Square Sans Pro" w:cs="EC Square Sans Pro"/>
          <w:color w:val="000000" w:themeColor="text1"/>
        </w:rPr>
      </w:pPr>
      <w:r>
        <w:rPr>
          <w:rFonts w:eastAsia="EC Square Sans Pro" w:cs="EC Square Sans Pro"/>
          <w:color w:val="000000" w:themeColor="text1"/>
        </w:rPr>
        <w:t>Notwithstanding these achievements, the programme faces several challenges, as covered below.</w:t>
      </w:r>
    </w:p>
    <w:p w14:paraId="4E3F3E5F" w14:textId="77777777" w:rsidR="00D933B7" w:rsidRPr="00D0125C" w:rsidRDefault="00D933B7" w:rsidP="00373960">
      <w:pPr>
        <w:pStyle w:val="ListParagraph"/>
        <w:numPr>
          <w:ilvl w:val="0"/>
          <w:numId w:val="71"/>
        </w:numPr>
        <w:spacing w:before="240" w:after="240" w:line="264" w:lineRule="auto"/>
      </w:pPr>
      <w:r>
        <w:t>The available funding remains modest relative to the overall investment gap and the number of competing priorities. As a result, many good proposals cannot be supported</w:t>
      </w:r>
      <w:r>
        <w:rPr>
          <w:rFonts w:ascii="Calibri" w:hAnsi="Calibri" w:cs="Calibri"/>
        </w:rPr>
        <w:t> </w:t>
      </w:r>
      <w:r>
        <w:rPr>
          <w:rFonts w:cs="EC Square Sans Pro"/>
        </w:rPr>
        <w:t>–</w:t>
      </w:r>
      <w:r>
        <w:t xml:space="preserve"> leaving expectations unmet, stakeholders frustrated and promising initiatives without support. </w:t>
      </w:r>
    </w:p>
    <w:p w14:paraId="6B488EA3" w14:textId="77777777" w:rsidR="00D933B7" w:rsidRPr="00D0125C" w:rsidRDefault="00D933B7" w:rsidP="00373960">
      <w:pPr>
        <w:pStyle w:val="ListParagraph"/>
        <w:numPr>
          <w:ilvl w:val="0"/>
          <w:numId w:val="71"/>
        </w:numPr>
        <w:spacing w:after="0" w:line="264" w:lineRule="auto"/>
      </w:pPr>
      <w:r>
        <w:t>The capacity to absorb funding effectively continues to pose challenges in certain Member States.</w:t>
      </w:r>
    </w:p>
    <w:p w14:paraId="5994F208" w14:textId="77777777" w:rsidR="00D933B7" w:rsidRPr="00D0125C" w:rsidRDefault="00D933B7" w:rsidP="00373960">
      <w:pPr>
        <w:pStyle w:val="ListParagraph"/>
        <w:numPr>
          <w:ilvl w:val="0"/>
          <w:numId w:val="71"/>
        </w:numPr>
        <w:spacing w:after="0" w:line="264" w:lineRule="auto"/>
      </w:pPr>
      <w:r>
        <w:t>The transition between programming periods, compounded by ongoing negotiations on the multiannual finance framework, creates operational uncertainty that requires proactive management, with the post-2027 framework that is not fully clarified.</w:t>
      </w:r>
    </w:p>
    <w:p w14:paraId="42160F9F" w14:textId="77777777" w:rsidR="00D933B7" w:rsidRPr="00D0125C" w:rsidRDefault="00D933B7" w:rsidP="00373960">
      <w:pPr>
        <w:pStyle w:val="ListParagraph"/>
        <w:numPr>
          <w:ilvl w:val="0"/>
          <w:numId w:val="71"/>
        </w:numPr>
        <w:spacing w:after="0" w:line="264" w:lineRule="auto"/>
      </w:pPr>
      <w:r>
        <w:t>Measuring and communicating impact at programme level requires improvement. Significant results</w:t>
      </w:r>
      <w:r>
        <w:rPr>
          <w:rFonts w:ascii="Calibri" w:hAnsi="Calibri" w:cs="Calibri"/>
        </w:rPr>
        <w:t> </w:t>
      </w:r>
      <w:r>
        <w:rPr>
          <w:rFonts w:cs="EC Square Sans Pro"/>
        </w:rPr>
        <w:t>–</w:t>
      </w:r>
      <w:r>
        <w:t xml:space="preserve"> such as governance improvements, knowledge transfer, and catalytic effects</w:t>
      </w:r>
      <w:r>
        <w:rPr>
          <w:rFonts w:ascii="Calibri" w:hAnsi="Calibri" w:cs="Calibri"/>
        </w:rPr>
        <w:t> </w:t>
      </w:r>
      <w:r>
        <w:rPr>
          <w:rFonts w:cs="EC Square Sans Pro"/>
        </w:rPr>
        <w:t>–</w:t>
      </w:r>
      <w:r>
        <w:t xml:space="preserve"> remain largely invisible in aggregate reporting.</w:t>
      </w:r>
    </w:p>
    <w:p w14:paraId="6362241F" w14:textId="77777777" w:rsidR="00D933B7" w:rsidRPr="00D0125C" w:rsidRDefault="00D933B7" w:rsidP="00D933B7">
      <w:pPr>
        <w:keepNext/>
        <w:keepLines/>
        <w:spacing w:after="0" w:line="240" w:lineRule="auto"/>
        <w:outlineLvl w:val="4"/>
        <w:rPr>
          <w:b/>
          <w:bCs/>
          <w:sz w:val="2"/>
          <w:szCs w:val="2"/>
        </w:rPr>
      </w:pPr>
    </w:p>
    <w:p w14:paraId="47109F8A" w14:textId="77777777" w:rsidR="00D933B7" w:rsidRPr="00D0125C" w:rsidRDefault="00D933B7" w:rsidP="00D933B7">
      <w:pPr>
        <w:keepNext/>
        <w:keepLines/>
        <w:spacing w:line="240" w:lineRule="auto"/>
        <w:outlineLvl w:val="4"/>
        <w:rPr>
          <w:b/>
          <w:bCs/>
        </w:rPr>
      </w:pPr>
    </w:p>
    <w:p w14:paraId="63C548A6" w14:textId="77777777" w:rsidR="00D933B7" w:rsidRPr="00D0125C"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D0125C" w14:paraId="68B22F49"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2280E824"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46566CC4"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7C97842D"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5BB69E8B"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07ED1F6E"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2EDB65C6" w14:textId="77777777" w:rsidR="00D933B7" w:rsidRPr="00D0125C"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31DC3A37"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D0125C" w14:paraId="722632A0" w14:textId="77777777">
        <w:trPr>
          <w:trHeight w:val="300"/>
        </w:trPr>
        <w:tc>
          <w:tcPr>
            <w:tcW w:w="895" w:type="dxa"/>
            <w:tcBorders>
              <w:top w:val="nil"/>
              <w:left w:val="nil"/>
              <w:bottom w:val="single" w:sz="6" w:space="0" w:color="8C8C8C"/>
              <w:right w:val="nil"/>
            </w:tcBorders>
            <w:vAlign w:val="center"/>
            <w:hideMark/>
          </w:tcPr>
          <w:p w14:paraId="16CD0586"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52599EC6"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532CFB81"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7FB95B14"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04E7F898"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5238891A"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5DF098E3"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r>
      <w:tr w:rsidR="00D933B7" w:rsidRPr="00D0125C" w14:paraId="0719EB10" w14:textId="77777777">
        <w:trPr>
          <w:trHeight w:val="300"/>
        </w:trPr>
        <w:tc>
          <w:tcPr>
            <w:tcW w:w="895" w:type="dxa"/>
            <w:tcBorders>
              <w:top w:val="nil"/>
              <w:left w:val="nil"/>
              <w:bottom w:val="single" w:sz="6" w:space="0" w:color="8C8C8C"/>
              <w:right w:val="nil"/>
            </w:tcBorders>
            <w:vAlign w:val="center"/>
            <w:hideMark/>
          </w:tcPr>
          <w:p w14:paraId="3E710F1F"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125E00CA"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2.1</w:t>
            </w:r>
          </w:p>
        </w:tc>
        <w:tc>
          <w:tcPr>
            <w:tcW w:w="1513" w:type="dxa"/>
            <w:tcBorders>
              <w:top w:val="nil"/>
              <w:left w:val="nil"/>
              <w:bottom w:val="single" w:sz="6" w:space="0" w:color="8C8C8C"/>
              <w:right w:val="nil"/>
            </w:tcBorders>
            <w:hideMark/>
          </w:tcPr>
          <w:p w14:paraId="3B5107C5"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2.5</w:t>
            </w:r>
          </w:p>
        </w:tc>
        <w:tc>
          <w:tcPr>
            <w:tcW w:w="1443" w:type="dxa"/>
            <w:tcBorders>
              <w:top w:val="nil"/>
              <w:left w:val="nil"/>
              <w:bottom w:val="single" w:sz="6" w:space="0" w:color="8C8C8C"/>
              <w:right w:val="nil"/>
            </w:tcBorders>
            <w:hideMark/>
          </w:tcPr>
          <w:p w14:paraId="2EA3E7DC"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1.0</w:t>
            </w:r>
          </w:p>
        </w:tc>
        <w:tc>
          <w:tcPr>
            <w:tcW w:w="1443" w:type="dxa"/>
            <w:tcBorders>
              <w:top w:val="nil"/>
              <w:left w:val="nil"/>
              <w:bottom w:val="single" w:sz="6" w:space="0" w:color="8C8C8C"/>
              <w:right w:val="nil"/>
            </w:tcBorders>
            <w:hideMark/>
          </w:tcPr>
          <w:p w14:paraId="6102ADD9"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2.1</w:t>
            </w:r>
          </w:p>
        </w:tc>
        <w:tc>
          <w:tcPr>
            <w:tcW w:w="1332" w:type="dxa"/>
            <w:tcBorders>
              <w:top w:val="nil"/>
              <w:left w:val="nil"/>
              <w:bottom w:val="single" w:sz="6" w:space="0" w:color="8C8C8C"/>
              <w:right w:val="nil"/>
            </w:tcBorders>
          </w:tcPr>
          <w:p w14:paraId="3ED4503F"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1.9</w:t>
            </w:r>
          </w:p>
        </w:tc>
        <w:tc>
          <w:tcPr>
            <w:tcW w:w="1453" w:type="dxa"/>
            <w:tcBorders>
              <w:top w:val="nil"/>
              <w:left w:val="nil"/>
              <w:bottom w:val="single" w:sz="6" w:space="0" w:color="8C8C8C"/>
              <w:right w:val="nil"/>
            </w:tcBorders>
            <w:hideMark/>
          </w:tcPr>
          <w:p w14:paraId="721768BC"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9.6</w:t>
            </w:r>
          </w:p>
        </w:tc>
      </w:tr>
      <w:tr w:rsidR="00D933B7" w:rsidRPr="00D0125C" w14:paraId="07C68537" w14:textId="77777777">
        <w:trPr>
          <w:trHeight w:val="300"/>
        </w:trPr>
        <w:tc>
          <w:tcPr>
            <w:tcW w:w="895" w:type="dxa"/>
            <w:tcBorders>
              <w:top w:val="nil"/>
              <w:left w:val="nil"/>
              <w:bottom w:val="single" w:sz="6" w:space="0" w:color="8C8C8C"/>
              <w:right w:val="nil"/>
            </w:tcBorders>
            <w:vAlign w:val="center"/>
            <w:hideMark/>
          </w:tcPr>
          <w:p w14:paraId="085B748C"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3792C706"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14E9F272"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6E06BAE8"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133D38AA"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2EB39844"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AE53F9F"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0.0</w:t>
            </w:r>
          </w:p>
        </w:tc>
      </w:tr>
      <w:tr w:rsidR="00D933B7" w:rsidRPr="00D0125C" w14:paraId="504F3401" w14:textId="77777777">
        <w:trPr>
          <w:trHeight w:val="300"/>
        </w:trPr>
        <w:tc>
          <w:tcPr>
            <w:tcW w:w="895" w:type="dxa"/>
            <w:tcBorders>
              <w:top w:val="nil"/>
              <w:left w:val="nil"/>
              <w:bottom w:val="single" w:sz="4" w:space="0" w:color="7F7F7F" w:themeColor="text1" w:themeTint="80"/>
              <w:right w:val="nil"/>
            </w:tcBorders>
            <w:vAlign w:val="center"/>
            <w:hideMark/>
          </w:tcPr>
          <w:p w14:paraId="65F14946" w14:textId="77777777" w:rsidR="00D933B7" w:rsidRPr="00D0125C"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7494E867"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736.7</w:t>
            </w:r>
          </w:p>
        </w:tc>
        <w:tc>
          <w:tcPr>
            <w:tcW w:w="1513" w:type="dxa"/>
            <w:tcBorders>
              <w:top w:val="nil"/>
              <w:left w:val="nil"/>
              <w:bottom w:val="single" w:sz="4" w:space="0" w:color="7F7F7F" w:themeColor="text1" w:themeTint="80"/>
              <w:right w:val="nil"/>
            </w:tcBorders>
            <w:hideMark/>
          </w:tcPr>
          <w:p w14:paraId="0FA4BFCA"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753.0</w:t>
            </w:r>
          </w:p>
        </w:tc>
        <w:tc>
          <w:tcPr>
            <w:tcW w:w="1443" w:type="dxa"/>
            <w:tcBorders>
              <w:top w:val="nil"/>
              <w:left w:val="nil"/>
              <w:bottom w:val="single" w:sz="4" w:space="0" w:color="7F7F7F" w:themeColor="text1" w:themeTint="80"/>
              <w:right w:val="nil"/>
            </w:tcBorders>
            <w:hideMark/>
          </w:tcPr>
          <w:p w14:paraId="3E5E7256"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757.4</w:t>
            </w:r>
          </w:p>
        </w:tc>
        <w:tc>
          <w:tcPr>
            <w:tcW w:w="1443" w:type="dxa"/>
            <w:tcBorders>
              <w:top w:val="nil"/>
              <w:left w:val="nil"/>
              <w:bottom w:val="single" w:sz="4" w:space="0" w:color="7F7F7F" w:themeColor="text1" w:themeTint="80"/>
              <w:right w:val="nil"/>
            </w:tcBorders>
            <w:hideMark/>
          </w:tcPr>
          <w:p w14:paraId="485531CC" w14:textId="77777777" w:rsidR="00D933B7" w:rsidRPr="00D0125C" w:rsidRDefault="00D933B7">
            <w:pPr>
              <w:spacing w:after="0" w:line="240" w:lineRule="auto"/>
              <w:jc w:val="center"/>
              <w:textAlignment w:val="baseline"/>
              <w:rPr>
                <w:rFonts w:ascii="Segoe UI" w:hAnsi="Segoe UI" w:cs="Segoe UI"/>
                <w:sz w:val="20"/>
                <w:lang w:eastAsia="en-IE"/>
              </w:rPr>
            </w:pPr>
            <w:r>
              <w:t xml:space="preserve"> 765.6</w:t>
            </w:r>
          </w:p>
        </w:tc>
        <w:tc>
          <w:tcPr>
            <w:tcW w:w="1332" w:type="dxa"/>
            <w:tcBorders>
              <w:top w:val="nil"/>
              <w:left w:val="nil"/>
              <w:bottom w:val="single" w:sz="4" w:space="0" w:color="7F7F7F" w:themeColor="text1" w:themeTint="80"/>
              <w:right w:val="nil"/>
            </w:tcBorders>
          </w:tcPr>
          <w:p w14:paraId="07642FD0"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780.4</w:t>
            </w:r>
          </w:p>
        </w:tc>
        <w:tc>
          <w:tcPr>
            <w:tcW w:w="1453" w:type="dxa"/>
            <w:tcBorders>
              <w:top w:val="nil"/>
              <w:left w:val="nil"/>
              <w:bottom w:val="single" w:sz="4" w:space="0" w:color="7F7F7F" w:themeColor="text1" w:themeTint="80"/>
              <w:right w:val="nil"/>
            </w:tcBorders>
            <w:hideMark/>
          </w:tcPr>
          <w:p w14:paraId="298AE3BB" w14:textId="77777777" w:rsidR="00D933B7" w:rsidRPr="00D0125C" w:rsidRDefault="00D933B7">
            <w:pPr>
              <w:spacing w:after="0" w:line="240" w:lineRule="auto"/>
              <w:jc w:val="center"/>
              <w:textAlignment w:val="baseline"/>
              <w:rPr>
                <w:rFonts w:ascii="Segoe UI" w:hAnsi="Segoe UI" w:cs="Segoe UI"/>
                <w:sz w:val="20"/>
                <w:lang w:eastAsia="en-IE"/>
              </w:rPr>
            </w:pPr>
            <w:r>
              <w:t>3 793.1</w:t>
            </w:r>
          </w:p>
        </w:tc>
      </w:tr>
      <w:tr w:rsidR="00D933B7" w:rsidRPr="00D0125C" w14:paraId="5D9CFBC2"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098AF79D" w14:textId="77777777" w:rsidR="00D933B7" w:rsidRPr="00D0125C"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3349EF11"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738.8</w:t>
            </w:r>
          </w:p>
        </w:tc>
        <w:tc>
          <w:tcPr>
            <w:tcW w:w="1513" w:type="dxa"/>
            <w:tcBorders>
              <w:top w:val="single" w:sz="4" w:space="0" w:color="7F7F7F" w:themeColor="text1" w:themeTint="80"/>
              <w:left w:val="nil"/>
              <w:bottom w:val="single" w:sz="6" w:space="0" w:color="8C8C8C"/>
              <w:right w:val="nil"/>
            </w:tcBorders>
          </w:tcPr>
          <w:p w14:paraId="36653F62"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755.5</w:t>
            </w:r>
          </w:p>
        </w:tc>
        <w:tc>
          <w:tcPr>
            <w:tcW w:w="1443" w:type="dxa"/>
            <w:tcBorders>
              <w:top w:val="single" w:sz="4" w:space="0" w:color="7F7F7F" w:themeColor="text1" w:themeTint="80"/>
              <w:left w:val="nil"/>
              <w:bottom w:val="single" w:sz="6" w:space="0" w:color="8C8C8C"/>
              <w:right w:val="nil"/>
            </w:tcBorders>
          </w:tcPr>
          <w:p w14:paraId="653D7521"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758.4</w:t>
            </w:r>
          </w:p>
        </w:tc>
        <w:tc>
          <w:tcPr>
            <w:tcW w:w="1443" w:type="dxa"/>
            <w:tcBorders>
              <w:top w:val="single" w:sz="4" w:space="0" w:color="7F7F7F" w:themeColor="text1" w:themeTint="80"/>
              <w:left w:val="nil"/>
              <w:bottom w:val="single" w:sz="6" w:space="0" w:color="8C8C8C"/>
              <w:right w:val="nil"/>
            </w:tcBorders>
          </w:tcPr>
          <w:p w14:paraId="01C36DBA"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767.7</w:t>
            </w:r>
          </w:p>
        </w:tc>
        <w:tc>
          <w:tcPr>
            <w:tcW w:w="1332" w:type="dxa"/>
            <w:tcBorders>
              <w:top w:val="single" w:sz="4" w:space="0" w:color="7F7F7F" w:themeColor="text1" w:themeTint="80"/>
              <w:left w:val="nil"/>
              <w:bottom w:val="single" w:sz="6" w:space="0" w:color="8C8C8C"/>
              <w:right w:val="nil"/>
            </w:tcBorders>
          </w:tcPr>
          <w:p w14:paraId="415519EA" w14:textId="77777777" w:rsidR="00D933B7" w:rsidRPr="00D0125C" w:rsidRDefault="00D933B7">
            <w:pPr>
              <w:spacing w:after="0" w:line="240" w:lineRule="auto"/>
              <w:jc w:val="center"/>
              <w:textAlignment w:val="baseline"/>
              <w:rPr>
                <w:rFonts w:ascii="Calibri" w:hAnsi="Calibri" w:cs="Calibri"/>
                <w:color w:val="000000"/>
                <w:sz w:val="20"/>
                <w:lang w:eastAsia="en-IE"/>
              </w:rPr>
            </w:pPr>
            <w:r>
              <w:t xml:space="preserve"> 782.3</w:t>
            </w:r>
          </w:p>
        </w:tc>
        <w:tc>
          <w:tcPr>
            <w:tcW w:w="1453" w:type="dxa"/>
            <w:tcBorders>
              <w:top w:val="single" w:sz="4" w:space="0" w:color="7F7F7F" w:themeColor="text1" w:themeTint="80"/>
              <w:left w:val="nil"/>
              <w:bottom w:val="single" w:sz="6" w:space="0" w:color="8C8C8C"/>
              <w:right w:val="nil"/>
            </w:tcBorders>
          </w:tcPr>
          <w:p w14:paraId="78CFF954" w14:textId="77777777" w:rsidR="00D933B7" w:rsidRPr="00D0125C" w:rsidRDefault="00D933B7">
            <w:pPr>
              <w:spacing w:after="0" w:line="240" w:lineRule="auto"/>
              <w:jc w:val="center"/>
              <w:textAlignment w:val="baseline"/>
              <w:rPr>
                <w:rFonts w:ascii="Calibri" w:hAnsi="Calibri" w:cs="Calibri"/>
                <w:color w:val="000000"/>
                <w:sz w:val="20"/>
                <w:lang w:eastAsia="en-IE"/>
              </w:rPr>
            </w:pPr>
            <w:r>
              <w:t>3 802.7</w:t>
            </w:r>
          </w:p>
        </w:tc>
      </w:tr>
    </w:tbl>
    <w:p w14:paraId="6A731F36" w14:textId="77777777" w:rsidR="00D933B7" w:rsidRPr="00D0125C" w:rsidRDefault="00D933B7" w:rsidP="00D933B7">
      <w:pPr>
        <w:pStyle w:val="ListParagraph"/>
        <w:ind w:left="360"/>
        <w:rPr>
          <w:lang w:eastAsia="en-GB"/>
        </w:rPr>
      </w:pPr>
    </w:p>
    <w:p w14:paraId="5D813D5F" w14:textId="77777777" w:rsidR="00D933B7" w:rsidRPr="00D0125C" w:rsidRDefault="00D933B7" w:rsidP="00D933B7">
      <w:pPr>
        <w:rPr>
          <w:rFonts w:eastAsia="EC Square Sans Pro" w:cs="EC Square Sans Pro"/>
          <w:strike/>
          <w:color w:val="000000" w:themeColor="text1"/>
        </w:rPr>
      </w:pPr>
      <w:r>
        <w:rPr>
          <w:rFonts w:eastAsia="EC Square Sans Pro" w:cs="EC Square Sans Pro"/>
        </w:rPr>
        <w:t>While the LIFE programme’s primary focus is on climate and environment, rather than gender equality as such, a gender dimension is nonetheless considered where relevant. In certain areas of intervention, understanding how men and women relate differently to environmental, climate and energy issues</w:t>
      </w:r>
      <w:r>
        <w:rPr>
          <w:rFonts w:ascii="Calibri" w:eastAsia="EC Square Sans Pro" w:hAnsi="Calibri" w:cs="Calibri"/>
        </w:rPr>
        <w:t> </w:t>
      </w:r>
      <w:r>
        <w:rPr>
          <w:rFonts w:eastAsia="EC Square Sans Pro" w:cs="EC Square Sans Pro"/>
        </w:rPr>
        <w:t>– such as exposure to harmful chemicals including endocrine disruptors and persistent organic pollutants, unequal vulnerability to climate impacts, and disparities in access to and benefits from the clean energy transition</w:t>
      </w:r>
      <w:r>
        <w:rPr>
          <w:rFonts w:ascii="Calibri" w:eastAsia="EC Square Sans Pro" w:hAnsi="Calibri" w:cs="Calibri"/>
        </w:rPr>
        <w:t> </w:t>
      </w:r>
      <w:r>
        <w:rPr>
          <w:rFonts w:eastAsia="EC Square Sans Pro" w:cs="EC Square Sans Pro"/>
        </w:rPr>
        <w:t xml:space="preserve">– helps to identify and address specific gender vulnerabilities. </w:t>
      </w:r>
      <w:r>
        <w:rPr>
          <w:rFonts w:eastAsia="EC Square Sans Pro" w:cs="EC Square Sans Pro"/>
          <w:color w:val="000000" w:themeColor="text1"/>
        </w:rPr>
        <w:t xml:space="preserve">The gender equality perspective can also be included as component of multidimensional projects. An example is </w:t>
      </w:r>
      <w:hyperlink r:id="rId389">
        <w:r>
          <w:rPr>
            <w:rStyle w:val="Hyperlink"/>
            <w:rFonts w:eastAsia="EC Square Sans Pro" w:cs="EC Square Sans Pro"/>
          </w:rPr>
          <w:t>GENDER4POwer</w:t>
        </w:r>
      </w:hyperlink>
      <w:r>
        <w:rPr>
          <w:rFonts w:eastAsia="EC Square Sans Pro" w:cs="EC Square Sans Pro"/>
          <w:color w:val="000000" w:themeColor="text1"/>
        </w:rPr>
        <w:t xml:space="preserve"> project (which mobilises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2.0</w:t>
      </w:r>
      <w:r>
        <w:rPr>
          <w:rFonts w:ascii="Calibri" w:eastAsia="EC Square Sans Pro" w:hAnsi="Calibri" w:cs="Calibri"/>
          <w:color w:val="000000" w:themeColor="text1"/>
        </w:rPr>
        <w:t> </w:t>
      </w:r>
      <w:r>
        <w:rPr>
          <w:rFonts w:eastAsia="EC Square Sans Pro" w:cs="EC Square Sans Pro"/>
          <w:color w:val="000000" w:themeColor="text1"/>
        </w:rPr>
        <w:t>million), a project that focuses on contrasting energy poverty by piloting gender</w:t>
      </w:r>
      <w:r>
        <w:rPr>
          <w:rFonts w:ascii="Cambria Math" w:eastAsia="Cambria Math" w:hAnsi="Cambria Math" w:cs="Cambria Math"/>
          <w:color w:val="000000" w:themeColor="text1"/>
        </w:rPr>
        <w:t>‑</w:t>
      </w:r>
      <w:r>
        <w:rPr>
          <w:rFonts w:eastAsia="EC Square Sans Pro" w:cs="EC Square Sans Pro"/>
          <w:color w:val="000000" w:themeColor="text1"/>
        </w:rPr>
        <w:t>responsive, citizen</w:t>
      </w:r>
      <w:r>
        <w:rPr>
          <w:rFonts w:ascii="Cambria Math" w:eastAsia="Cambria Math" w:hAnsi="Cambria Math" w:cs="Cambria Math"/>
          <w:color w:val="000000" w:themeColor="text1"/>
        </w:rPr>
        <w:t>‑</w:t>
      </w:r>
      <w:r>
        <w:rPr>
          <w:rFonts w:eastAsia="EC Square Sans Pro" w:cs="EC Square Sans Pro"/>
          <w:color w:val="000000" w:themeColor="text1"/>
        </w:rPr>
        <w:t xml:space="preserve">driven building renovations, across six countries, in alignment with the Gender Equality Strategy and the Energy Efficiency Directive. </w:t>
      </w:r>
    </w:p>
    <w:p w14:paraId="421C4EC9" w14:textId="77777777" w:rsidR="00D933B7" w:rsidRPr="00D0125C" w:rsidRDefault="00D933B7" w:rsidP="00D933B7">
      <w:pPr>
        <w:spacing w:line="257" w:lineRule="auto"/>
        <w:rPr>
          <w:rFonts w:eastAsia="EC Square Sans Pro" w:cs="EC Square Sans Pro"/>
          <w:strike/>
          <w:color w:val="CC3595"/>
        </w:rPr>
      </w:pPr>
    </w:p>
    <w:tbl>
      <w:tblPr>
        <w:tblStyle w:val="Planning2022instructions"/>
        <w:tblW w:w="0" w:type="auto"/>
        <w:tblLook w:val="04A0" w:firstRow="1" w:lastRow="0" w:firstColumn="1" w:lastColumn="0" w:noHBand="0" w:noVBand="1"/>
      </w:tblPr>
      <w:tblGrid>
        <w:gridCol w:w="9629"/>
      </w:tblGrid>
      <w:tr w:rsidR="00D933B7" w:rsidRPr="00D0125C" w14:paraId="548E8B30" w14:textId="77777777">
        <w:tc>
          <w:tcPr>
            <w:tcW w:w="9738" w:type="dxa"/>
            <w:shd w:val="clear" w:color="auto" w:fill="auto"/>
          </w:tcPr>
          <w:p w14:paraId="530756BA" w14:textId="77777777" w:rsidR="00D933B7" w:rsidRPr="00D0125C" w:rsidRDefault="00D933B7">
            <w:pPr>
              <w:spacing w:after="0" w:line="240" w:lineRule="auto"/>
              <w:textAlignment w:val="baseline"/>
              <w:rPr>
                <w:rFonts w:eastAsia="Times New Roman" w:cs="Segoe UI"/>
                <w:sz w:val="22"/>
                <w:szCs w:val="22"/>
                <w:lang w:eastAsia="en-IE"/>
              </w:rPr>
            </w:pPr>
          </w:p>
          <w:p w14:paraId="5B96F203" w14:textId="77777777" w:rsidR="00D933B7" w:rsidRPr="002B172E" w:rsidRDefault="00D933B7">
            <w:pPr>
              <w:spacing w:after="0" w:line="240" w:lineRule="auto"/>
              <w:textAlignment w:val="baseline"/>
              <w:rPr>
                <w:rFonts w:ascii="Times New Roman" w:eastAsia="Times New Roman" w:hAnsi="Times New Roman" w:cs="Segoe UI"/>
                <w:b/>
                <w:bCs/>
                <w:sz w:val="22"/>
                <w:szCs w:val="22"/>
                <w:lang w:eastAsia="en-IE"/>
              </w:rPr>
            </w:pPr>
            <w:r>
              <w:rPr>
                <w:rFonts w:eastAsia="Times New Roman" w:cs="Segoe UI"/>
                <w:b/>
                <w:bCs/>
                <w:lang w:eastAsia="en-IE"/>
              </w:rPr>
              <w:t>Gender</w:t>
            </w:r>
            <w:r>
              <w:rPr>
                <w:rFonts w:eastAsia="Times New Roman" w:cs="Segoe UI"/>
                <w:b/>
                <w:bCs/>
                <w:sz w:val="22"/>
                <w:szCs w:val="22"/>
                <w:lang w:eastAsia="en-IE"/>
              </w:rPr>
              <w:t>-</w:t>
            </w:r>
            <w:r>
              <w:rPr>
                <w:rFonts w:eastAsia="Times New Roman" w:cs="Segoe UI"/>
                <w:b/>
                <w:bCs/>
                <w:lang w:eastAsia="en-IE"/>
              </w:rPr>
              <w:t>disaggregated information</w:t>
            </w:r>
          </w:p>
          <w:p w14:paraId="48CF5221" w14:textId="77777777" w:rsidR="00D933B7" w:rsidRPr="00D0125C" w:rsidRDefault="00D933B7" w:rsidP="00D933B7">
            <w:pPr>
              <w:pStyle w:val="TableListBullet"/>
              <w:tabs>
                <w:tab w:val="num" w:pos="283"/>
              </w:tabs>
              <w:ind w:left="283" w:hanging="283"/>
            </w:pPr>
            <w:r>
              <w:t>Given that collecting data on contributions to gender equality would generally require a level of granularity that does not align with the principle of proportionality, gender-disaggregated data are not systematically collected, except in cases where gender equality constitutes a significant focus of a project as a whole.</w:t>
            </w:r>
          </w:p>
        </w:tc>
      </w:tr>
    </w:tbl>
    <w:p w14:paraId="7B7E8A0C" w14:textId="77777777" w:rsidR="00D933B7" w:rsidRPr="00D0125C" w:rsidRDefault="00D933B7" w:rsidP="00D933B7">
      <w:pPr>
        <w:rPr>
          <w:lang w:eastAsia="en-GB"/>
        </w:rPr>
      </w:pPr>
    </w:p>
    <w:p w14:paraId="4082F7DA" w14:textId="77777777" w:rsidR="00D933B7" w:rsidRPr="00D0125C" w:rsidRDefault="00D933B7" w:rsidP="00D933B7">
      <w:pPr>
        <w:rPr>
          <w:b/>
          <w:bCs/>
        </w:rPr>
      </w:pPr>
    </w:p>
    <w:p w14:paraId="7B6B4C05" w14:textId="77777777" w:rsidR="00D933B7" w:rsidRPr="00D0125C" w:rsidRDefault="00D933B7" w:rsidP="00D933B7">
      <w:pPr>
        <w:spacing w:line="259" w:lineRule="auto"/>
        <w:rPr>
          <w:b/>
          <w:bCs/>
        </w:rPr>
      </w:pPr>
      <w:r>
        <w:rPr>
          <w:b/>
          <w:bCs/>
        </w:rPr>
        <w:br w:type="page"/>
      </w:r>
    </w:p>
    <w:p w14:paraId="5E50563F" w14:textId="77777777" w:rsidR="00D933B7" w:rsidRPr="00D0125C" w:rsidRDefault="00D933B7" w:rsidP="00D933B7">
      <w:pPr>
        <w:rPr>
          <w:b/>
          <w:bCs/>
        </w:rPr>
      </w:pPr>
    </w:p>
    <w:p w14:paraId="4B09A799" w14:textId="77777777" w:rsidR="00D933B7" w:rsidRPr="00D0125C"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D0125C" w14:paraId="1042EB09"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4C6F63F6"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685AA3DD"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784D4AC5"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483A6093"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0297CEBC" w14:textId="77777777" w:rsidR="00D933B7" w:rsidRPr="00D0125C"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14E2A1EB" w14:textId="77777777" w:rsidR="00D933B7" w:rsidRPr="00D0125C"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556A80E0"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71DEED4F" w14:textId="77777777" w:rsidR="00D933B7" w:rsidRPr="00D0125C"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D0125C" w14:paraId="1480017A" w14:textId="77777777">
        <w:trPr>
          <w:trHeight w:val="300"/>
        </w:trPr>
        <w:tc>
          <w:tcPr>
            <w:tcW w:w="1276" w:type="dxa"/>
            <w:tcBorders>
              <w:top w:val="single" w:sz="6" w:space="0" w:color="8C8C8C"/>
              <w:left w:val="nil"/>
              <w:bottom w:val="single" w:sz="6" w:space="0" w:color="8C8C8C"/>
              <w:right w:val="nil"/>
            </w:tcBorders>
            <w:vAlign w:val="center"/>
            <w:hideMark/>
          </w:tcPr>
          <w:p w14:paraId="723F6B25" w14:textId="77777777" w:rsidR="00D933B7" w:rsidRPr="00D0125C"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05FE5119" w14:textId="77777777" w:rsidR="00D933B7" w:rsidRPr="00D0125C" w:rsidRDefault="00D933B7">
            <w:pPr>
              <w:spacing w:after="0" w:line="240" w:lineRule="auto"/>
              <w:jc w:val="center"/>
              <w:textAlignment w:val="baseline"/>
              <w:rPr>
                <w:rFonts w:ascii="Segoe UI" w:hAnsi="Segoe UI" w:cs="Segoe UI"/>
                <w:sz w:val="20"/>
                <w:lang w:eastAsia="en-IE"/>
              </w:rPr>
            </w:pPr>
            <w:r>
              <w:t>11.0</w:t>
            </w:r>
          </w:p>
        </w:tc>
        <w:tc>
          <w:tcPr>
            <w:tcW w:w="1276" w:type="dxa"/>
            <w:tcBorders>
              <w:top w:val="single" w:sz="6" w:space="0" w:color="8C8C8C"/>
              <w:left w:val="nil"/>
              <w:bottom w:val="single" w:sz="6" w:space="0" w:color="8C8C8C"/>
              <w:right w:val="nil"/>
            </w:tcBorders>
            <w:vAlign w:val="center"/>
            <w:hideMark/>
          </w:tcPr>
          <w:p w14:paraId="0879D9DE" w14:textId="77777777" w:rsidR="00D933B7" w:rsidRPr="00D0125C" w:rsidRDefault="00D933B7">
            <w:pPr>
              <w:spacing w:after="0" w:line="240" w:lineRule="auto"/>
              <w:jc w:val="center"/>
              <w:textAlignment w:val="baseline"/>
              <w:rPr>
                <w:rFonts w:ascii="Segoe UI" w:hAnsi="Segoe UI" w:cs="Segoe UI"/>
                <w:sz w:val="20"/>
                <w:lang w:eastAsia="en-IE"/>
              </w:rPr>
            </w:pPr>
            <w:r>
              <w:t>7.5</w:t>
            </w:r>
          </w:p>
        </w:tc>
        <w:tc>
          <w:tcPr>
            <w:tcW w:w="1134" w:type="dxa"/>
            <w:tcBorders>
              <w:top w:val="single" w:sz="6" w:space="0" w:color="8C8C8C"/>
              <w:left w:val="nil"/>
              <w:bottom w:val="single" w:sz="6" w:space="0" w:color="8C8C8C"/>
              <w:right w:val="nil"/>
            </w:tcBorders>
            <w:vAlign w:val="center"/>
            <w:hideMark/>
          </w:tcPr>
          <w:p w14:paraId="45A7CC73" w14:textId="77777777" w:rsidR="00D933B7" w:rsidRPr="00D0125C" w:rsidRDefault="00D933B7">
            <w:pPr>
              <w:spacing w:after="0" w:line="240" w:lineRule="auto"/>
              <w:jc w:val="center"/>
              <w:textAlignment w:val="baseline"/>
              <w:rPr>
                <w:rFonts w:ascii="Segoe UI" w:hAnsi="Segoe UI" w:cs="Segoe UI"/>
                <w:sz w:val="20"/>
                <w:lang w:eastAsia="en-IE"/>
              </w:rPr>
            </w:pPr>
            <w:r>
              <w:t>6.0</w:t>
            </w:r>
          </w:p>
        </w:tc>
        <w:tc>
          <w:tcPr>
            <w:tcW w:w="1276" w:type="dxa"/>
            <w:tcBorders>
              <w:top w:val="single" w:sz="6" w:space="0" w:color="8C8C8C"/>
              <w:left w:val="nil"/>
              <w:bottom w:val="single" w:sz="6" w:space="0" w:color="8C8C8C"/>
              <w:right w:val="nil"/>
            </w:tcBorders>
            <w:vAlign w:val="center"/>
          </w:tcPr>
          <w:p w14:paraId="515B3776" w14:textId="77777777" w:rsidR="00D933B7" w:rsidRPr="00D0125C" w:rsidRDefault="00D933B7">
            <w:pPr>
              <w:spacing w:after="0" w:line="240" w:lineRule="auto"/>
              <w:jc w:val="center"/>
              <w:textAlignment w:val="baseline"/>
              <w:rPr>
                <w:rFonts w:cs="Segoe UI"/>
                <w:sz w:val="20"/>
                <w:lang w:eastAsia="en-IE"/>
              </w:rPr>
            </w:pPr>
            <w:r>
              <w:t>0.0</w:t>
            </w:r>
          </w:p>
        </w:tc>
        <w:tc>
          <w:tcPr>
            <w:tcW w:w="1134" w:type="dxa"/>
            <w:tcBorders>
              <w:top w:val="single" w:sz="6" w:space="0" w:color="8C8C8C"/>
              <w:left w:val="nil"/>
              <w:bottom w:val="single" w:sz="6" w:space="0" w:color="8C8C8C"/>
              <w:right w:val="nil"/>
            </w:tcBorders>
            <w:vAlign w:val="center"/>
          </w:tcPr>
          <w:p w14:paraId="336B81FC" w14:textId="77777777" w:rsidR="00D933B7" w:rsidRPr="00D0125C" w:rsidRDefault="00D933B7">
            <w:pPr>
              <w:spacing w:after="0" w:line="240" w:lineRule="auto"/>
              <w:jc w:val="center"/>
              <w:textAlignment w:val="baseline"/>
              <w:rPr>
                <w:rFonts w:cs="Segoe UI"/>
                <w:sz w:val="20"/>
                <w:lang w:eastAsia="en-IE"/>
              </w:rPr>
            </w:pPr>
            <w:r>
              <w:t>2.8</w:t>
            </w:r>
          </w:p>
        </w:tc>
        <w:tc>
          <w:tcPr>
            <w:tcW w:w="1233" w:type="dxa"/>
            <w:tcBorders>
              <w:top w:val="single" w:sz="6" w:space="0" w:color="8C8C8C"/>
              <w:left w:val="nil"/>
              <w:bottom w:val="single" w:sz="6" w:space="0" w:color="8C8C8C"/>
              <w:right w:val="nil"/>
            </w:tcBorders>
            <w:vAlign w:val="center"/>
            <w:hideMark/>
          </w:tcPr>
          <w:p w14:paraId="3E666B67" w14:textId="77777777" w:rsidR="00D933B7" w:rsidRPr="00D0125C" w:rsidRDefault="00D933B7">
            <w:pPr>
              <w:spacing w:after="0" w:line="240" w:lineRule="auto"/>
              <w:jc w:val="center"/>
              <w:textAlignment w:val="baseline"/>
              <w:rPr>
                <w:rFonts w:ascii="Segoe UI" w:hAnsi="Segoe UI" w:cs="Segoe UI"/>
                <w:sz w:val="20"/>
                <w:lang w:eastAsia="en-IE"/>
              </w:rPr>
            </w:pPr>
            <w:r>
              <w:t>27.3</w:t>
            </w:r>
          </w:p>
        </w:tc>
        <w:tc>
          <w:tcPr>
            <w:tcW w:w="1176" w:type="dxa"/>
            <w:tcBorders>
              <w:top w:val="single" w:sz="6" w:space="0" w:color="8C8C8C"/>
              <w:left w:val="nil"/>
              <w:bottom w:val="single" w:sz="6" w:space="0" w:color="8C8C8C"/>
              <w:right w:val="nil"/>
            </w:tcBorders>
            <w:vAlign w:val="center"/>
            <w:hideMark/>
          </w:tcPr>
          <w:p w14:paraId="7A331380" w14:textId="77777777" w:rsidR="00D933B7" w:rsidRPr="00D0125C" w:rsidRDefault="00D933B7">
            <w:pPr>
              <w:spacing w:after="0" w:line="240" w:lineRule="auto"/>
              <w:jc w:val="center"/>
              <w:textAlignment w:val="baseline"/>
              <w:rPr>
                <w:rFonts w:ascii="Segoe UI" w:hAnsi="Segoe UI" w:cs="Segoe UI"/>
                <w:sz w:val="20"/>
                <w:lang w:eastAsia="en-IE"/>
              </w:rPr>
            </w:pPr>
            <w:r>
              <w:t>0.7%</w:t>
            </w:r>
          </w:p>
        </w:tc>
      </w:tr>
    </w:tbl>
    <w:p w14:paraId="0DC54F0F" w14:textId="77777777" w:rsidR="00D933B7" w:rsidRPr="00D0125C" w:rsidRDefault="00D933B7" w:rsidP="00D933B7">
      <w:pPr>
        <w:keepNext/>
        <w:keepLines/>
        <w:spacing w:before="600" w:line="257" w:lineRule="auto"/>
      </w:pPr>
      <w:r>
        <w:rPr>
          <w:rFonts w:eastAsia="EC Square Sans Pro" w:cs="EC Square Sans Pro"/>
        </w:rPr>
        <w:t>While the LIFE programme’s primary focus remains on environmental, climate and clean energy objectives, it increasingly contributes to the digital transition by supporting projects that harness digital technologies as enablers of more effective and scalable solutions. Digital tools</w:t>
      </w:r>
      <w:r>
        <w:rPr>
          <w:rFonts w:ascii="Calibri" w:eastAsia="EC Square Sans Pro" w:hAnsi="Calibri" w:cs="Calibri"/>
        </w:rPr>
        <w:t> </w:t>
      </w:r>
      <w:r>
        <w:rPr>
          <w:rFonts w:eastAsia="EC Square Sans Pro" w:cs="EC Square Sans Pro"/>
        </w:rPr>
        <w:t>– including remote sensing, data analytics, artificial intelligence, and digital monitoring platforms</w:t>
      </w:r>
      <w:r>
        <w:rPr>
          <w:rFonts w:ascii="Calibri" w:eastAsia="EC Square Sans Pro" w:hAnsi="Calibri" w:cs="Calibri"/>
        </w:rPr>
        <w:t> </w:t>
      </w:r>
      <w:r>
        <w:rPr>
          <w:rFonts w:eastAsia="EC Square Sans Pro" w:cs="EC Square Sans Pro"/>
        </w:rPr>
        <w:t xml:space="preserve">– are being integrated into LIFE-funded projects to improve the collection and use of environmental data, enhance the management of ecosystems and natural resources, optimise energy systems, and strengthen climate monitoring and reporting capacities. </w:t>
      </w:r>
      <w:r>
        <w:rPr>
          <w:rFonts w:eastAsia="EC Square Sans Pro" w:cs="EC Square Sans Pro"/>
          <w:color w:val="000000" w:themeColor="text1"/>
        </w:rPr>
        <w:t xml:space="preserve">Concerning specifically clean energy transition projects, the </w:t>
      </w:r>
      <w:r>
        <w:rPr>
          <w:rFonts w:eastAsia="EC Square Sans Pro" w:cs="EC Square Sans Pro"/>
        </w:rPr>
        <w:t>EUR</w:t>
      </w:r>
      <w:r>
        <w:rPr>
          <w:rFonts w:ascii="Calibri" w:eastAsia="EC Square Sans Pro" w:hAnsi="Calibri" w:cs="Calibri"/>
        </w:rPr>
        <w:t> </w:t>
      </w:r>
      <w:r>
        <w:rPr>
          <w:rFonts w:eastAsia="EC Square Sans Pro" w:cs="EC Square Sans Pro"/>
          <w:color w:val="000000" w:themeColor="text1"/>
        </w:rPr>
        <w:t>1.8</w:t>
      </w:r>
      <w:r>
        <w:rPr>
          <w:rFonts w:ascii="Calibri" w:eastAsia="EC Square Sans Pro" w:hAnsi="Calibri" w:cs="Calibri"/>
          <w:color w:val="000000" w:themeColor="text1"/>
        </w:rPr>
        <w:t> </w:t>
      </w:r>
      <w:r>
        <w:rPr>
          <w:rFonts w:eastAsia="EC Square Sans Pro" w:cs="EC Square Sans Pro"/>
          <w:color w:val="000000" w:themeColor="text1"/>
        </w:rPr>
        <w:t xml:space="preserve">million </w:t>
      </w:r>
      <w:hyperlink r:id="rId390">
        <w:r>
          <w:rPr>
            <w:rStyle w:val="Hyperlink"/>
            <w:rFonts w:eastAsia="EC Square Sans Pro" w:cs="EC Square Sans Pro"/>
          </w:rPr>
          <w:t>LiveBetter</w:t>
        </w:r>
      </w:hyperlink>
      <w:r>
        <w:rPr>
          <w:rFonts w:eastAsia="EC Square Sans Pro" w:cs="EC Square Sans Pro"/>
          <w:color w:val="000000" w:themeColor="text1"/>
        </w:rPr>
        <w:t xml:space="preserve"> project puts emphasis on the digital transition. The project aims at accelerating digital transformation and decarbonisation of the building sector by piloting a dedicated platform and Artificial Intelligence</w:t>
      </w:r>
      <w:r>
        <w:rPr>
          <w:rFonts w:ascii="Cambria Math" w:eastAsia="Cambria Math" w:hAnsi="Cambria Math" w:cs="Cambria Math"/>
          <w:color w:val="000000" w:themeColor="text1"/>
        </w:rPr>
        <w:t xml:space="preserve"> </w:t>
      </w:r>
      <w:r>
        <w:rPr>
          <w:rFonts w:eastAsia="EC Square Sans Pro" w:cs="EC Square Sans Pro"/>
          <w:color w:val="000000" w:themeColor="text1"/>
        </w:rPr>
        <w:t>based services for certification, inspection, performance management, renovation and demand</w:t>
      </w:r>
      <w:r>
        <w:rPr>
          <w:rFonts w:ascii="Cambria Math" w:eastAsia="Cambria Math" w:hAnsi="Cambria Math" w:cs="Cambria Math"/>
          <w:color w:val="000000" w:themeColor="text1"/>
        </w:rPr>
        <w:t>‑</w:t>
      </w:r>
      <w:r>
        <w:rPr>
          <w:rFonts w:eastAsia="EC Square Sans Pro" w:cs="EC Square Sans Pro"/>
          <w:color w:val="000000" w:themeColor="text1"/>
        </w:rPr>
        <w:t>response activation, across six countries.</w:t>
      </w:r>
      <w:r>
        <w:rPr>
          <w:rFonts w:eastAsia="EC Square Sans Pro" w:cs="EC Square Sans Pro"/>
        </w:rPr>
        <w:t xml:space="preserve"> </w:t>
      </w:r>
    </w:p>
    <w:p w14:paraId="14C81B43" w14:textId="10A47B6D" w:rsidR="00D933B7" w:rsidRPr="002B172E" w:rsidRDefault="00D933B7" w:rsidP="00F72C99">
      <w:pPr>
        <w:keepNext/>
        <w:keepLines/>
        <w:spacing w:before="600" w:line="240" w:lineRule="auto"/>
        <w:jc w:val="left"/>
        <w:outlineLvl w:val="4"/>
      </w:pPr>
      <w:r w:rsidRPr="00F72C99">
        <w:rPr>
          <w:rStyle w:val="Heading3Char"/>
        </w:rPr>
        <w:t xml:space="preserve">Contribution to strategic technologies (STEP): </w:t>
      </w:r>
      <w:r>
        <w:rPr>
          <w:b/>
          <w:bCs/>
        </w:rPr>
        <w:br/>
      </w:r>
      <w:r>
        <w:t>Not applicable.</w:t>
      </w:r>
    </w:p>
    <w:p w14:paraId="5BCA9D39" w14:textId="77777777" w:rsidR="00D933B7" w:rsidRPr="001F2F66" w:rsidRDefault="00D933B7" w:rsidP="00F72C99">
      <w:pPr>
        <w:pStyle w:val="Heading3"/>
      </w:pPr>
      <w:r w:rsidRPr="001F2F66">
        <w:t>Contribution to reforms</w:t>
      </w:r>
    </w:p>
    <w:p w14:paraId="06FE8347" w14:textId="77777777" w:rsidR="00D933B7" w:rsidRPr="00D0125C" w:rsidRDefault="00D933B7" w:rsidP="00373960">
      <w:pPr>
        <w:pStyle w:val="ListParagraph"/>
        <w:numPr>
          <w:ilvl w:val="0"/>
          <w:numId w:val="72"/>
        </w:numPr>
        <w:spacing w:after="240" w:line="264" w:lineRule="auto"/>
        <w:rPr>
          <w:lang w:eastAsia="en-GB"/>
        </w:rPr>
      </w:pPr>
      <w:r>
        <w:t xml:space="preserve">The LIFE programme plays a key role in supporting environmental reform across EU Member States, primarily by helping to translate EU-level environmental and climate strategies into concrete national action. </w:t>
      </w:r>
    </w:p>
    <w:p w14:paraId="6CFF0006" w14:textId="77777777" w:rsidR="00D933B7" w:rsidRPr="00D0125C" w:rsidRDefault="00D933B7" w:rsidP="00373960">
      <w:pPr>
        <w:pStyle w:val="ListParagraph"/>
        <w:numPr>
          <w:ilvl w:val="0"/>
          <w:numId w:val="72"/>
        </w:numPr>
        <w:spacing w:after="240" w:line="264" w:lineRule="auto"/>
        <w:rPr>
          <w:color w:val="000000" w:themeColor="text1"/>
        </w:rPr>
      </w:pPr>
      <w:r>
        <w:t xml:space="preserve">At the heart of this effort, LIFE Strategic Projects were specifically created to catalyse the </w:t>
      </w:r>
      <w:r>
        <w:rPr>
          <w:color w:val="000000" w:themeColor="text1"/>
        </w:rPr>
        <w:t xml:space="preserve">implementation of EU environmental and climate plans and strategies at the Member State level. </w:t>
      </w:r>
    </w:p>
    <w:p w14:paraId="0DB0E017" w14:textId="77777777" w:rsidR="00D933B7" w:rsidRPr="002B172E" w:rsidRDefault="00D933B7" w:rsidP="00373960">
      <w:pPr>
        <w:pStyle w:val="ListParagraph"/>
        <w:numPr>
          <w:ilvl w:val="0"/>
          <w:numId w:val="72"/>
        </w:numPr>
        <w:spacing w:after="240" w:line="264" w:lineRule="auto"/>
        <w:rPr>
          <w:color w:val="000000" w:themeColor="text1"/>
        </w:rPr>
      </w:pPr>
      <w:r>
        <w:rPr>
          <w:color w:val="000000" w:themeColor="text1"/>
        </w:rPr>
        <w:t>Such projects help Member States make better and more coordinated use of other EU funding sources, including agricultural, structural, regional and research funds, as well as national funds and private sector investments.</w:t>
      </w:r>
    </w:p>
    <w:p w14:paraId="55919A36" w14:textId="77777777" w:rsidR="00D933B7" w:rsidRPr="002B172E" w:rsidRDefault="00D933B7" w:rsidP="00373960">
      <w:pPr>
        <w:pStyle w:val="ListParagraph"/>
        <w:numPr>
          <w:ilvl w:val="0"/>
          <w:numId w:val="72"/>
        </w:numPr>
        <w:spacing w:after="240" w:line="264" w:lineRule="auto"/>
        <w:rPr>
          <w:color w:val="000000" w:themeColor="text1"/>
        </w:rPr>
      </w:pPr>
      <w:r>
        <w:rPr>
          <w:color w:val="000000" w:themeColor="text1"/>
        </w:rPr>
        <w:t>In addition, they strengthen the strategic capacities of authorities and stakeholders to ensure the long-term sustainability of project actions and results</w:t>
      </w:r>
    </w:p>
    <w:p w14:paraId="4DD5EAE0" w14:textId="77777777" w:rsidR="00D933B7" w:rsidRPr="00D0125C" w:rsidRDefault="00D933B7" w:rsidP="00373960">
      <w:pPr>
        <w:pStyle w:val="ListParagraph"/>
        <w:numPr>
          <w:ilvl w:val="0"/>
          <w:numId w:val="72"/>
        </w:numPr>
        <w:spacing w:after="240" w:line="264" w:lineRule="auto"/>
        <w:rPr>
          <w:lang w:eastAsia="en-GB"/>
        </w:rPr>
      </w:pPr>
      <w:r>
        <w:t xml:space="preserve">The European Court of Auditors' Special Report No 25/2025 on LIFE Strategic Projects recognised their role in bridging the gap between strategy and implementation, specifically acknowledging their role in involving key stakeholders, mobilising additional funding, and promoting continuity even in the face of national policy shifts and budgetary uncertainty — thereby underscoring their significance in advancing the EU’s environmental and climate objectives. </w:t>
      </w:r>
    </w:p>
    <w:p w14:paraId="22A06460" w14:textId="77777777" w:rsidR="00D933B7" w:rsidRPr="00D0125C" w:rsidRDefault="00D933B7" w:rsidP="00373960">
      <w:pPr>
        <w:pStyle w:val="ListParagraph"/>
        <w:numPr>
          <w:ilvl w:val="0"/>
          <w:numId w:val="72"/>
        </w:numPr>
        <w:spacing w:after="240" w:line="264" w:lineRule="auto"/>
        <w:rPr>
          <w:lang w:eastAsia="en-GB"/>
        </w:rPr>
      </w:pPr>
      <w:r>
        <w:t>In this context, the draft Council conclusions on the Special Report further acknowledged the importance of LIFE Strategic Projects in supporting the implementation of the EU’s environmental and climate plans and the strategies of each Member State, and call upon the Commission to reflect on the effectiveness and added value of both the Strategic Projects and the LIFE programme, recognising the successful results they have achieved so far.</w:t>
      </w:r>
      <w:r>
        <w:rPr>
          <w:b/>
          <w:bCs/>
        </w:rPr>
        <w:br w:type="page"/>
      </w:r>
    </w:p>
    <w:p w14:paraId="7E3777E9" w14:textId="77777777" w:rsidR="00D933B7" w:rsidRPr="00D0125C" w:rsidRDefault="00D933B7" w:rsidP="00D933B7">
      <w:pPr>
        <w:keepNext/>
        <w:keepLines/>
        <w:spacing w:before="600" w:line="240" w:lineRule="auto"/>
        <w:ind w:left="357"/>
        <w:outlineLvl w:val="4"/>
        <w:rPr>
          <w:b/>
          <w:bCs/>
          <w:sz w:val="2"/>
          <w:szCs w:val="2"/>
        </w:rPr>
      </w:pPr>
    </w:p>
    <w:p w14:paraId="310018F6" w14:textId="77777777" w:rsidR="00D933B7" w:rsidRPr="00D0125C" w:rsidRDefault="00D933B7" w:rsidP="00F72C99">
      <w:pPr>
        <w:pStyle w:val="Heading3"/>
      </w:pPr>
      <w:r>
        <w:t>Contribution to sustainable development goals</w:t>
      </w:r>
    </w:p>
    <w:tbl>
      <w:tblPr>
        <w:tblStyle w:val="PPO2021"/>
        <w:tblW w:w="9765" w:type="dxa"/>
        <w:tblLayout w:type="fixed"/>
        <w:tblCellMar>
          <w:left w:w="115" w:type="dxa"/>
          <w:right w:w="115" w:type="dxa"/>
        </w:tblCellMar>
        <w:tblLook w:val="04A0" w:firstRow="1" w:lastRow="0" w:firstColumn="1" w:lastColumn="0" w:noHBand="0" w:noVBand="1"/>
      </w:tblPr>
      <w:tblGrid>
        <w:gridCol w:w="2160"/>
        <w:gridCol w:w="1665"/>
        <w:gridCol w:w="5940"/>
      </w:tblGrid>
      <w:tr w:rsidR="00D933B7" w:rsidRPr="00D0125C" w14:paraId="3F8EE05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vAlign w:val="center"/>
          </w:tcPr>
          <w:p w14:paraId="6BCA5DD2" w14:textId="77777777" w:rsidR="00D933B7" w:rsidRPr="00D0125C" w:rsidRDefault="00D933B7">
            <w:pPr>
              <w:jc w:val="left"/>
              <w:rPr>
                <w:lang w:eastAsia="en-GB"/>
              </w:rPr>
            </w:pPr>
            <w:r>
              <w:rPr>
                <w:lang w:eastAsia="en-GB"/>
              </w:rPr>
              <w:t>SDG</w:t>
            </w:r>
          </w:p>
        </w:tc>
        <w:tc>
          <w:tcPr>
            <w:tcW w:w="1665" w:type="dxa"/>
            <w:vAlign w:val="center"/>
          </w:tcPr>
          <w:p w14:paraId="4D7E33EE" w14:textId="77777777" w:rsidR="00D933B7" w:rsidRPr="00D0125C"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940" w:type="dxa"/>
            <w:vAlign w:val="center"/>
          </w:tcPr>
          <w:p w14:paraId="7D9B0800" w14:textId="77777777" w:rsidR="00D933B7" w:rsidRPr="00D0125C"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D0125C" w14:paraId="528D17D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6741124A"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 End poverty in all its forms everywhere</w:t>
            </w:r>
          </w:p>
        </w:tc>
        <w:tc>
          <w:tcPr>
            <w:tcW w:w="1665" w:type="dxa"/>
          </w:tcPr>
          <w:p w14:paraId="466792EC"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The LIFE programme does not aim to </w:t>
            </w:r>
            <w:r>
              <w:rPr>
                <w:rFonts w:eastAsia="EC Square Sans Pro" w:cs="EC Square Sans Pro"/>
                <w:b/>
                <w:bCs/>
                <w:color w:val="000000" w:themeColor="text1"/>
              </w:rPr>
              <w:t>end poverty</w:t>
            </w:r>
            <w:r>
              <w:rPr>
                <w:rFonts w:eastAsia="EC Square Sans Pro" w:cs="EC Square Sans Pro"/>
                <w:color w:val="000000" w:themeColor="text1"/>
              </w:rPr>
              <w:t>. However, some projects may include activities directed at not leaving anyone behind and/or to promote social justice in reaching climate neutrality.</w:t>
            </w:r>
          </w:p>
        </w:tc>
        <w:tc>
          <w:tcPr>
            <w:tcW w:w="5940" w:type="dxa"/>
          </w:tcPr>
          <w:p w14:paraId="0E7C531C"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’Addressing local energy poverty through the creation of energy renovation offices’ (</w:t>
            </w:r>
            <w:hyperlink r:id="rId391">
              <w:r>
                <w:rPr>
                  <w:rStyle w:val="Hyperlink"/>
                  <w:rFonts w:eastAsia="EC Square Sans Pro" w:cs="EC Square Sans Pro"/>
                </w:rPr>
                <w:t>ReHABITA</w:t>
              </w:r>
            </w:hyperlink>
            <w:r>
              <w:rPr>
                <w:rFonts w:eastAsia="EC Square Sans Pro" w:cs="EC Square Sans Pro"/>
                <w:color w:val="000000" w:themeColor="text1"/>
              </w:rPr>
              <w:t>) project aims to alleviate energy poverty by promoting deep energy renovations of energy inefficient homes of vulnerable families in municipalities Spain, Romania, Bulgaria, Latvia and Croatia. It deploys one-stop-shops (the ReHABITA Offices) to deliver integrated home renovation services, guiding citizens through the process of energy-refurbishing their houses. The objective is to renovate 500 dwellings, providing benefits to 1</w:t>
            </w:r>
            <w:r>
              <w:rPr>
                <w:rFonts w:ascii="Calibri" w:eastAsia="EC Square Sans Pro" w:hAnsi="Calibri" w:cs="Calibri"/>
                <w:color w:val="000000" w:themeColor="text1"/>
              </w:rPr>
              <w:t> </w:t>
            </w:r>
            <w:r>
              <w:rPr>
                <w:rFonts w:eastAsia="EC Square Sans Pro" w:cs="EC Square Sans Pro"/>
                <w:color w:val="000000" w:themeColor="text1"/>
              </w:rPr>
              <w:t>250 citizens through these renovation works and generating a 37% reduction or 2</w:t>
            </w:r>
            <w:r>
              <w:rPr>
                <w:rFonts w:ascii="Calibri" w:eastAsia="EC Square Sans Pro" w:hAnsi="Calibri" w:cs="Calibri"/>
                <w:color w:val="000000" w:themeColor="text1"/>
              </w:rPr>
              <w:t> </w:t>
            </w:r>
            <w:r>
              <w:rPr>
                <w:rFonts w:eastAsia="EC Square Sans Pro" w:cs="EC Square Sans Pro"/>
                <w:color w:val="000000" w:themeColor="text1"/>
              </w:rPr>
              <w:t>144 MWh/year in energy consumption per household.</w:t>
            </w:r>
          </w:p>
        </w:tc>
      </w:tr>
      <w:tr w:rsidR="00D933B7" w:rsidRPr="00D0125C" w14:paraId="18EFC63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09D75AB6"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SDG2 End hunger, achieve food security and improved nutrition and promote sustainable agriculture</w:t>
            </w:r>
          </w:p>
        </w:tc>
        <w:tc>
          <w:tcPr>
            <w:tcW w:w="1665" w:type="dxa"/>
          </w:tcPr>
          <w:p w14:paraId="25BFAAEC"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The LIFE programme promotes </w:t>
            </w:r>
            <w:r>
              <w:rPr>
                <w:rFonts w:eastAsia="EC Square Sans Pro" w:cs="EC Square Sans Pro"/>
                <w:b/>
                <w:bCs/>
                <w:color w:val="000000" w:themeColor="text1"/>
              </w:rPr>
              <w:t>sustainable agriculture</w:t>
            </w:r>
            <w:r>
              <w:rPr>
                <w:rFonts w:eastAsia="EC Square Sans Pro" w:cs="EC Square Sans Pro"/>
                <w:color w:val="000000" w:themeColor="text1"/>
              </w:rPr>
              <w:t xml:space="preserve"> in some of its projects.</w:t>
            </w:r>
          </w:p>
        </w:tc>
        <w:tc>
          <w:tcPr>
            <w:tcW w:w="5940" w:type="dxa"/>
          </w:tcPr>
          <w:p w14:paraId="450CD90E"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main objective of the ‘LIFE TRIPLET: Digitalisation of efficient fertigation management for a sustainable agriculture’ (</w:t>
            </w:r>
            <w:hyperlink r:id="rId392">
              <w:r>
                <w:rPr>
                  <w:rStyle w:val="Hyperlink"/>
                  <w:rFonts w:eastAsia="EC Square Sans Pro" w:cs="EC Square Sans Pro"/>
                </w:rPr>
                <w:t>LIFE TRIPLET</w:t>
              </w:r>
            </w:hyperlink>
            <w:r>
              <w:rPr>
                <w:rFonts w:eastAsia="EC Square Sans Pro" w:cs="EC Square Sans Pro"/>
                <w:color w:val="000000" w:themeColor="text1"/>
              </w:rPr>
              <w:t>) project is to implement, demonstrate and disseminate a digital crop-monitoring tool to optimise the sustainable fertigation strategy and to promote its large-scale use in woody crops in water-scarce Mediterranean agroecosystems. The project will test the tool on farms in different regions of Spain, integrating Artificial Intelligence techniques as well as real-time pest and disease monitoring in the pilot plots. The project expects the proposed technology to reduce production costs by more than 10% through saving water, energy and nutrients, while also increasing crop yields by 20%.</w:t>
            </w:r>
          </w:p>
        </w:tc>
      </w:tr>
      <w:tr w:rsidR="00D933B7" w:rsidRPr="00D0125C" w14:paraId="093388B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419383BF"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SDG3 Ensure healthy lives and promote well-being for all at all ages</w:t>
            </w:r>
          </w:p>
        </w:tc>
        <w:tc>
          <w:tcPr>
            <w:tcW w:w="1665" w:type="dxa"/>
          </w:tcPr>
          <w:p w14:paraId="5331FB78"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The LIFE programme aims to </w:t>
            </w:r>
            <w:r>
              <w:rPr>
                <w:rFonts w:eastAsia="EC Square Sans Pro" w:cs="EC Square Sans Pro"/>
                <w:b/>
                <w:bCs/>
                <w:color w:val="000000" w:themeColor="text1"/>
              </w:rPr>
              <w:t>ensure healthy lives</w:t>
            </w:r>
            <w:r>
              <w:rPr>
                <w:rFonts w:eastAsia="EC Square Sans Pro" w:cs="EC Square Sans Pro"/>
                <w:color w:val="000000" w:themeColor="text1"/>
              </w:rPr>
              <w:t>, as it supports pollution reduction.</w:t>
            </w:r>
          </w:p>
        </w:tc>
        <w:tc>
          <w:tcPr>
            <w:tcW w:w="5940" w:type="dxa"/>
          </w:tcPr>
          <w:p w14:paraId="3F891691"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‘innovative technologies to monitor and reduce non-exhaust emissions, particles and microplastics of vehicles and pavements to improve air quality and human health’ (</w:t>
            </w:r>
            <w:hyperlink r:id="rId393">
              <w:r>
                <w:rPr>
                  <w:rStyle w:val="Hyperlink"/>
                  <w:rFonts w:eastAsia="EC Square Sans Pro" w:cs="EC Square Sans Pro"/>
                </w:rPr>
                <w:t>Neeve</w:t>
              </w:r>
            </w:hyperlink>
            <w:r>
              <w:rPr>
                <w:rFonts w:eastAsia="EC Square Sans Pro" w:cs="EC Square Sans Pro"/>
                <w:color w:val="000000" w:themeColor="text1"/>
              </w:rPr>
              <w:t>) project focuses on improving air quality by reducing the emissions from wearing down motor vehicle brake pads, tires, roads themselves, and unsettling of particles on the road (non-exhaust emissions). These pollutants contribute significantly to particulate matter concentrations in the air and pose environmental and health risks. The project develops and demonstrates innovative methods for measuring and reducing these emissions, including by designing, developing and testing low-polluting vehicle and road components like brake pads/discs. The project will also implement strategies to promote and replicate the innovations across the EU.</w:t>
            </w:r>
          </w:p>
        </w:tc>
      </w:tr>
      <w:tr w:rsidR="00D933B7" w:rsidRPr="00D0125C" w14:paraId="4F174C7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19101492"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SDG4 Ensure inclusive and equitable quality education and promote lifelong learning opportunities for all</w:t>
            </w:r>
          </w:p>
        </w:tc>
        <w:tc>
          <w:tcPr>
            <w:tcW w:w="1665" w:type="dxa"/>
          </w:tcPr>
          <w:p w14:paraId="18F1DAD7"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promotes </w:t>
            </w:r>
            <w:r>
              <w:rPr>
                <w:rFonts w:eastAsia="EC Square Sans Pro" w:cs="EC Square Sans Pro"/>
                <w:b/>
                <w:bCs/>
                <w:color w:val="000000" w:themeColor="text1"/>
              </w:rPr>
              <w:t>lifelong learning</w:t>
            </w:r>
            <w:r>
              <w:rPr>
                <w:rFonts w:eastAsia="EC Square Sans Pro" w:cs="EC Square Sans Pro"/>
                <w:color w:val="000000" w:themeColor="text1"/>
              </w:rPr>
              <w:t>, specifically on sustainable practices and green skills. Several projects implement knowledge sharing, awareness raising and training activities.</w:t>
            </w:r>
          </w:p>
        </w:tc>
        <w:tc>
          <w:tcPr>
            <w:tcW w:w="5940" w:type="dxa"/>
          </w:tcPr>
          <w:p w14:paraId="11652D9E"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project BUILD UP Skills United (</w:t>
            </w:r>
            <w:hyperlink r:id="rId394">
              <w:r>
                <w:rPr>
                  <w:rStyle w:val="Hyperlink"/>
                  <w:rFonts w:eastAsia="EC Square Sans Pro" w:cs="EC Square Sans Pro"/>
                </w:rPr>
                <w:t>BUSUnited</w:t>
              </w:r>
            </w:hyperlink>
            <w:r>
              <w:rPr>
                <w:rFonts w:eastAsia="EC Square Sans Pro" w:cs="EC Square Sans Pro"/>
                <w:color w:val="000000" w:themeColor="text1"/>
              </w:rPr>
              <w:t xml:space="preserve">) is a collaborative initiative under the Clean Energy Transition subprogramme. It builds upon the success of the Buildskills projects, which support training and qualification initiatives for the energy transition, particularly addressing energy efficiency in buildings, heating and cooling, and on-site renewable energy. Such projects are implemented inter alia in </w:t>
            </w:r>
            <w:hyperlink r:id="rId395">
              <w:r>
                <w:rPr>
                  <w:rStyle w:val="Hyperlink"/>
                  <w:rFonts w:eastAsia="EC Square Sans Pro" w:cs="EC Square Sans Pro"/>
                </w:rPr>
                <w:t>Ireland</w:t>
              </w:r>
            </w:hyperlink>
            <w:r>
              <w:rPr>
                <w:rFonts w:eastAsia="EC Square Sans Pro" w:cs="EC Square Sans Pro"/>
                <w:color w:val="000000" w:themeColor="text1"/>
              </w:rPr>
              <w:t xml:space="preserve">, </w:t>
            </w:r>
            <w:hyperlink r:id="rId396">
              <w:r>
                <w:rPr>
                  <w:rStyle w:val="Hyperlink"/>
                  <w:rFonts w:eastAsia="EC Square Sans Pro" w:cs="EC Square Sans Pro"/>
                </w:rPr>
                <w:t>Spain</w:t>
              </w:r>
            </w:hyperlink>
            <w:r>
              <w:rPr>
                <w:rFonts w:eastAsia="EC Square Sans Pro" w:cs="EC Square Sans Pro"/>
                <w:color w:val="000000" w:themeColor="text1"/>
              </w:rPr>
              <w:t xml:space="preserve">, </w:t>
            </w:r>
            <w:hyperlink r:id="rId397">
              <w:r>
                <w:rPr>
                  <w:rStyle w:val="Hyperlink"/>
                  <w:rFonts w:eastAsia="EC Square Sans Pro" w:cs="EC Square Sans Pro"/>
                </w:rPr>
                <w:t>France</w:t>
              </w:r>
            </w:hyperlink>
            <w:r>
              <w:rPr>
                <w:rFonts w:eastAsia="EC Square Sans Pro" w:cs="EC Square Sans Pro"/>
                <w:color w:val="000000" w:themeColor="text1"/>
              </w:rPr>
              <w:t xml:space="preserve">, </w:t>
            </w:r>
            <w:hyperlink r:id="rId398">
              <w:r>
                <w:rPr>
                  <w:rStyle w:val="Hyperlink"/>
                  <w:rFonts w:eastAsia="EC Square Sans Pro" w:cs="EC Square Sans Pro"/>
                </w:rPr>
                <w:t>Lithuania</w:t>
              </w:r>
            </w:hyperlink>
            <w:r>
              <w:rPr>
                <w:rFonts w:eastAsia="EC Square Sans Pro" w:cs="EC Square Sans Pro"/>
                <w:color w:val="000000" w:themeColor="text1"/>
              </w:rPr>
              <w:t xml:space="preserve">, </w:t>
            </w:r>
            <w:hyperlink r:id="rId399">
              <w:r>
                <w:rPr>
                  <w:rStyle w:val="Hyperlink"/>
                  <w:rFonts w:eastAsia="EC Square Sans Pro" w:cs="EC Square Sans Pro"/>
                </w:rPr>
                <w:t>the Netherlands</w:t>
              </w:r>
            </w:hyperlink>
            <w:r>
              <w:rPr>
                <w:rFonts w:eastAsia="EC Square Sans Pro" w:cs="EC Square Sans Pro"/>
                <w:color w:val="000000" w:themeColor="text1"/>
              </w:rPr>
              <w:t xml:space="preserve">, </w:t>
            </w:r>
            <w:hyperlink r:id="rId400">
              <w:r>
                <w:rPr>
                  <w:rStyle w:val="Hyperlink"/>
                  <w:rFonts w:eastAsia="EC Square Sans Pro" w:cs="EC Square Sans Pro"/>
                </w:rPr>
                <w:t>Austria</w:t>
              </w:r>
            </w:hyperlink>
            <w:r>
              <w:rPr>
                <w:rFonts w:eastAsia="EC Square Sans Pro" w:cs="EC Square Sans Pro"/>
                <w:color w:val="000000" w:themeColor="text1"/>
              </w:rPr>
              <w:t xml:space="preserve"> and </w:t>
            </w:r>
            <w:hyperlink r:id="rId401">
              <w:r>
                <w:rPr>
                  <w:rStyle w:val="Hyperlink"/>
                  <w:rFonts w:eastAsia="EC Square Sans Pro" w:cs="EC Square Sans Pro"/>
                </w:rPr>
                <w:t>Poland</w:t>
              </w:r>
            </w:hyperlink>
          </w:p>
          <w:p w14:paraId="7193D31F"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BUSUnited project aims to create a community of practice (CoP), integrating previous efforts and enhancing the capacity of national and EU-level stakeholders through coordinated knowledge sharing, capacity building, and cross-sectoral collaboration. The project starts with a pilot of 10 CoPs focused on critical areas such as sectoral skills needs, demand-side mechanisms and national skills roll-out, resulting in outputs such as guidelines, training tools, policy briefs, funding recommendations, and digital platforms to support the dissemination and uptake of best practices</w:t>
            </w:r>
          </w:p>
        </w:tc>
      </w:tr>
      <w:tr w:rsidR="00D933B7" w:rsidRPr="00D0125C" w14:paraId="07C9ED0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4BDD42FA"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SDG6 Ensure availability and sustainable management of water and sanitation for all</w:t>
            </w:r>
          </w:p>
        </w:tc>
        <w:tc>
          <w:tcPr>
            <w:tcW w:w="1665" w:type="dxa"/>
          </w:tcPr>
          <w:p w14:paraId="025F512F"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to </w:t>
            </w:r>
            <w:r>
              <w:rPr>
                <w:rFonts w:eastAsia="EC Square Sans Pro" w:cs="EC Square Sans Pro"/>
                <w:b/>
                <w:bCs/>
                <w:color w:val="000000" w:themeColor="text1"/>
              </w:rPr>
              <w:t>ensure</w:t>
            </w:r>
            <w:r>
              <w:rPr>
                <w:rFonts w:eastAsia="EC Square Sans Pro" w:cs="EC Square Sans Pro"/>
                <w:color w:val="000000" w:themeColor="text1"/>
              </w:rPr>
              <w:t xml:space="preserve"> </w:t>
            </w:r>
            <w:r>
              <w:rPr>
                <w:rFonts w:eastAsia="EC Square Sans Pro" w:cs="EC Square Sans Pro"/>
                <w:b/>
                <w:bCs/>
                <w:color w:val="000000" w:themeColor="text1"/>
              </w:rPr>
              <w:t>sustainable water management</w:t>
            </w:r>
            <w:r>
              <w:rPr>
                <w:rFonts w:eastAsia="EC Square Sans Pro" w:cs="EC Square Sans Pro"/>
                <w:color w:val="000000" w:themeColor="text1"/>
              </w:rPr>
              <w:t>, as it supports pollution prevention, the climate-resilient, sustainable use and management of water, and the improvement of the ecological status of water bodies.</w:t>
            </w:r>
          </w:p>
        </w:tc>
        <w:tc>
          <w:tcPr>
            <w:tcW w:w="5940" w:type="dxa"/>
          </w:tcPr>
          <w:p w14:paraId="1DBA1BD1"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‘desalination for environmental sustainability and LIFE’ (</w:t>
            </w:r>
            <w:hyperlink r:id="rId402">
              <w:r>
                <w:rPr>
                  <w:rStyle w:val="Hyperlink"/>
                  <w:rFonts w:eastAsia="EC Square Sans Pro" w:cs="EC Square Sans Pro"/>
                </w:rPr>
                <w:t>Desalife</w:t>
              </w:r>
            </w:hyperlink>
            <w:r>
              <w:rPr>
                <w:rFonts w:eastAsia="EC Square Sans Pro" w:cs="EC Square Sans Pro"/>
                <w:color w:val="000000" w:themeColor="text1"/>
              </w:rPr>
              <w:t>) project aims to demonstrate and validate a groundbreaking zero-emission desalination technology using wave energy. The project pilots a small fleet of innovative devices called ‘desalination buoys’ at the Arucas-Moya desalination plant in the Canary Islands. Each buoy is expected to produce 500</w:t>
            </w:r>
            <w:r>
              <w:rPr>
                <w:rFonts w:ascii="Calibri" w:eastAsia="Calibri" w:hAnsi="Calibri" w:cs="Calibri"/>
                <w:color w:val="000000" w:themeColor="text1"/>
              </w:rPr>
              <w:t> </w:t>
            </w:r>
            <w:r>
              <w:rPr>
                <w:rFonts w:eastAsia="EC Square Sans Pro" w:cs="EC Square Sans Pro"/>
                <w:color w:val="000000" w:themeColor="text1"/>
              </w:rPr>
              <w:t>cubic</w:t>
            </w:r>
            <w:r>
              <w:rPr>
                <w:rFonts w:ascii="Calibri" w:eastAsia="Calibri" w:hAnsi="Calibri" w:cs="Calibri"/>
                <w:color w:val="000000" w:themeColor="text1"/>
              </w:rPr>
              <w:t> </w:t>
            </w:r>
            <w:r>
              <w:rPr>
                <w:rFonts w:eastAsia="EC Square Sans Pro" w:cs="EC Square Sans Pro"/>
                <w:color w:val="000000" w:themeColor="text1"/>
              </w:rPr>
              <w:t>metres of fresh water per day. With four buoys operational by the end of the project, they will produce 2</w:t>
            </w:r>
            <w:r>
              <w:rPr>
                <w:rFonts w:ascii="Calibri" w:eastAsia="Calibri" w:hAnsi="Calibri" w:cs="Calibri"/>
                <w:color w:val="000000" w:themeColor="text1"/>
              </w:rPr>
              <w:t> </w:t>
            </w:r>
            <w:r>
              <w:rPr>
                <w:rFonts w:eastAsia="EC Square Sans Pro" w:cs="EC Square Sans Pro"/>
                <w:color w:val="000000" w:themeColor="text1"/>
              </w:rPr>
              <w:t>000</w:t>
            </w:r>
            <w:r>
              <w:rPr>
                <w:rFonts w:ascii="Calibri" w:eastAsia="Calibri" w:hAnsi="Calibri" w:cs="Calibri"/>
                <w:color w:val="000000" w:themeColor="text1"/>
              </w:rPr>
              <w:t> </w:t>
            </w:r>
            <w:r>
              <w:rPr>
                <w:rFonts w:eastAsia="EC Square Sans Pro" w:cs="EC Square Sans Pro"/>
                <w:color w:val="000000" w:themeColor="text1"/>
              </w:rPr>
              <w:t>cubic</w:t>
            </w:r>
            <w:r>
              <w:rPr>
                <w:rFonts w:ascii="Calibri" w:eastAsia="Calibri" w:hAnsi="Calibri" w:cs="Calibri"/>
                <w:color w:val="000000" w:themeColor="text1"/>
              </w:rPr>
              <w:t> </w:t>
            </w:r>
            <w:r>
              <w:rPr>
                <w:rFonts w:eastAsia="EC Square Sans Pro" w:cs="EC Square Sans Pro"/>
                <w:color w:val="000000" w:themeColor="text1"/>
              </w:rPr>
              <w:t>metres of fresh water daily</w:t>
            </w:r>
            <w:r>
              <w:rPr>
                <w:rFonts w:ascii="Calibri" w:eastAsia="Calibri" w:hAnsi="Calibri" w:cs="Calibri"/>
                <w:color w:val="000000" w:themeColor="text1"/>
              </w:rPr>
              <w:t> </w:t>
            </w:r>
            <w:r>
              <w:rPr>
                <w:rFonts w:eastAsia="EC Square Sans Pro" w:cs="EC Square Sans Pro"/>
                <w:color w:val="000000" w:themeColor="text1"/>
              </w:rPr>
              <w:t>– equivalent to the daily water consumption of approximately 15</w:t>
            </w:r>
            <w:r>
              <w:rPr>
                <w:rFonts w:ascii="Calibri" w:eastAsia="Calibri" w:hAnsi="Calibri" w:cs="Calibri"/>
                <w:color w:val="000000" w:themeColor="text1"/>
              </w:rPr>
              <w:t> </w:t>
            </w:r>
            <w:r>
              <w:rPr>
                <w:rFonts w:eastAsia="EC Square Sans Pro" w:cs="EC Square Sans Pro"/>
                <w:color w:val="000000" w:themeColor="text1"/>
              </w:rPr>
              <w:t>000 households. The project thus supports equitable access to safe and affordable drinking water for all, to address water scarcity, and to share knowledge and build capacity in developing countries regarding water- and sanitation-related activities and programmes.</w:t>
            </w:r>
          </w:p>
        </w:tc>
      </w:tr>
      <w:tr w:rsidR="00D933B7" w:rsidRPr="00D0125C" w14:paraId="12291E7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6898118B"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SDG7 Ensure access to affordable, reliable, sustainable and modern energy for all</w:t>
            </w:r>
          </w:p>
        </w:tc>
        <w:tc>
          <w:tcPr>
            <w:tcW w:w="1665" w:type="dxa"/>
          </w:tcPr>
          <w:p w14:paraId="2CE5EB12"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to </w:t>
            </w:r>
            <w:r>
              <w:rPr>
                <w:rFonts w:eastAsia="EC Square Sans Pro" w:cs="EC Square Sans Pro"/>
                <w:b/>
                <w:bCs/>
                <w:color w:val="000000" w:themeColor="text1"/>
              </w:rPr>
              <w:t>ensure access to affordable, reliable, sustainable and modern energy for all</w:t>
            </w:r>
            <w:r>
              <w:rPr>
                <w:rFonts w:eastAsia="EC Square Sans Pro" w:cs="EC Square Sans Pro"/>
                <w:color w:val="000000" w:themeColor="text1"/>
              </w:rPr>
              <w:t>, specifically thanks to its subprogramme for the clean energy transition.</w:t>
            </w:r>
          </w:p>
        </w:tc>
        <w:tc>
          <w:tcPr>
            <w:tcW w:w="5940" w:type="dxa"/>
          </w:tcPr>
          <w:p w14:paraId="0B77E8C2"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‘consumers leading the EU’s energy ambition response through uptake of heat pumps’ (</w:t>
            </w:r>
            <w:hyperlink r:id="rId403">
              <w:r>
                <w:rPr>
                  <w:rStyle w:val="Hyperlink"/>
                  <w:rFonts w:eastAsia="EC Square Sans Pro" w:cs="EC Square Sans Pro"/>
                </w:rPr>
                <w:t>Clear-HP</w:t>
              </w:r>
            </w:hyperlink>
            <w:r>
              <w:rPr>
                <w:rFonts w:eastAsia="EC Square Sans Pro" w:cs="EC Square Sans Pro"/>
                <w:color w:val="000000" w:themeColor="text1"/>
              </w:rPr>
              <w:t>) project aims to facilitate consumers’ access to heat pumps</w:t>
            </w:r>
            <w:r>
              <w:rPr>
                <w:rFonts w:ascii="Calibri" w:eastAsia="Calibri" w:hAnsi="Calibri" w:cs="Calibri"/>
                <w:color w:val="000000" w:themeColor="text1"/>
              </w:rPr>
              <w:t> </w:t>
            </w:r>
            <w:r>
              <w:rPr>
                <w:rFonts w:eastAsia="EC Square Sans Pro" w:cs="EC Square Sans Pro"/>
                <w:color w:val="000000" w:themeColor="text1"/>
              </w:rPr>
              <w:t>– a decarbonised solution for heating. The project accompanies consumers throughout the whole purchasing journey and addresses financial and regulatory barriers. The project engages at least 43</w:t>
            </w:r>
            <w:r>
              <w:rPr>
                <w:rFonts w:ascii="Calibri" w:eastAsia="Calibri" w:hAnsi="Calibri" w:cs="Calibri"/>
                <w:color w:val="000000" w:themeColor="text1"/>
              </w:rPr>
              <w:t> </w:t>
            </w:r>
            <w:r>
              <w:rPr>
                <w:rFonts w:eastAsia="EC Square Sans Pro" w:cs="EC Square Sans Pro"/>
                <w:color w:val="000000" w:themeColor="text1"/>
              </w:rPr>
              <w:t>000 consumers in collective purchase campaigns across seven countries and brings them together with European and international consumer organisations and heat pump associations to empower consumers for the clean energy transition. They provide information on the availability and suitability of heat pumps for their homes; identify available financing opportunities; develop partnerships with heat pump suppliers and installers; launch collective purchase schemes; and upskill installers of heat pumps. The project triggers EUR</w:t>
            </w:r>
            <w:r>
              <w:rPr>
                <w:rFonts w:ascii="Calibri" w:eastAsia="Calibri" w:hAnsi="Calibri" w:cs="Calibri"/>
                <w:color w:val="000000" w:themeColor="text1"/>
              </w:rPr>
              <w:t> </w:t>
            </w:r>
            <w:r>
              <w:rPr>
                <w:rFonts w:eastAsia="EC Square Sans Pro" w:cs="EC Square Sans Pro"/>
                <w:color w:val="000000" w:themeColor="text1"/>
              </w:rPr>
              <w:t>3.5</w:t>
            </w:r>
            <w:r>
              <w:rPr>
                <w:rFonts w:ascii="Calibri" w:eastAsia="Calibri" w:hAnsi="Calibri" w:cs="Calibri"/>
                <w:color w:val="000000" w:themeColor="text1"/>
              </w:rPr>
              <w:t> </w:t>
            </w:r>
            <w:r>
              <w:rPr>
                <w:rFonts w:eastAsia="EC Square Sans Pro" w:cs="EC Square Sans Pro"/>
                <w:color w:val="000000" w:themeColor="text1"/>
              </w:rPr>
              <w:t>million of new investments in renewable energy sources technologies, two gigawatt</w:t>
            </w:r>
            <w:r>
              <w:rPr>
                <w:rFonts w:ascii="Calibri" w:eastAsia="Calibri" w:hAnsi="Calibri" w:cs="Calibri"/>
                <w:color w:val="000000" w:themeColor="text1"/>
              </w:rPr>
              <w:t> </w:t>
            </w:r>
            <w:r>
              <w:rPr>
                <w:rFonts w:eastAsia="EC Square Sans Pro" w:cs="EC Square Sans Pro"/>
                <w:color w:val="000000" w:themeColor="text1"/>
              </w:rPr>
              <w:t>hours of primary energy savings, and reductions of 639</w:t>
            </w:r>
            <w:r>
              <w:rPr>
                <w:rFonts w:ascii="Calibri" w:eastAsia="Calibri" w:hAnsi="Calibri" w:cs="Calibri"/>
                <w:color w:val="000000" w:themeColor="text1"/>
              </w:rPr>
              <w:t> </w:t>
            </w:r>
            <w:r>
              <w:rPr>
                <w:rFonts w:eastAsia="EC Square Sans Pro" w:cs="EC Square Sans Pro"/>
                <w:color w:val="000000" w:themeColor="text1"/>
              </w:rPr>
              <w:t>tonnes of carbon dioxide equivalent in greenhouse gas emissions within the project duration.</w:t>
            </w:r>
          </w:p>
        </w:tc>
      </w:tr>
      <w:tr w:rsidR="00D933B7" w:rsidRPr="00D0125C" w14:paraId="432EF41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4E817EDC"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SDG8 Promote sustained, inclusive and sustainable economic growth, full and productive employment and decent work for all</w:t>
            </w:r>
          </w:p>
        </w:tc>
        <w:tc>
          <w:tcPr>
            <w:tcW w:w="1665" w:type="dxa"/>
          </w:tcPr>
          <w:p w14:paraId="58ECA566"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is a catalyst for investments in innovative green businesses that will help generate more jobs, both directly and indirectly, and thereby contribute </w:t>
            </w:r>
            <w:r>
              <w:rPr>
                <w:rFonts w:eastAsia="EC Square Sans Pro" w:cs="EC Square Sans Pro"/>
                <w:b/>
                <w:bCs/>
                <w:color w:val="000000" w:themeColor="text1"/>
              </w:rPr>
              <w:t>sustained, inclusive and sustainable economic growth</w:t>
            </w:r>
            <w:r>
              <w:rPr>
                <w:rFonts w:eastAsia="EC Square Sans Pro" w:cs="EC Square Sans Pro"/>
                <w:color w:val="000000" w:themeColor="text1"/>
              </w:rPr>
              <w:t>.</w:t>
            </w:r>
          </w:p>
        </w:tc>
        <w:tc>
          <w:tcPr>
            <w:tcW w:w="5940" w:type="dxa"/>
          </w:tcPr>
          <w:p w14:paraId="09920DFA"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p>
        </w:tc>
      </w:tr>
      <w:tr w:rsidR="00D933B7" w:rsidRPr="00D0125C" w14:paraId="534EC64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7B568F4F"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SDG9 Build resilient infrastructure, promote inclusive and sustainable industrialisation and foster innovation</w:t>
            </w:r>
          </w:p>
        </w:tc>
        <w:tc>
          <w:tcPr>
            <w:tcW w:w="1665" w:type="dxa"/>
          </w:tcPr>
          <w:p w14:paraId="42C4C70E"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to </w:t>
            </w:r>
            <w:r>
              <w:rPr>
                <w:rFonts w:eastAsia="EC Square Sans Pro" w:cs="EC Square Sans Pro"/>
                <w:b/>
                <w:bCs/>
                <w:color w:val="000000" w:themeColor="text1"/>
              </w:rPr>
              <w:t>foster innovation</w:t>
            </w:r>
            <w:r>
              <w:rPr>
                <w:rFonts w:eastAsia="EC Square Sans Pro" w:cs="EC Square Sans Pro"/>
                <w:color w:val="000000" w:themeColor="text1"/>
              </w:rPr>
              <w:t xml:space="preserve"> by catalysing investments into innovative green solutions.</w:t>
            </w:r>
          </w:p>
        </w:tc>
        <w:tc>
          <w:tcPr>
            <w:tcW w:w="5940" w:type="dxa"/>
          </w:tcPr>
          <w:p w14:paraId="12153995"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‘BIOfabricated cellulose for personal CARE and quality of LIFE’ (</w:t>
            </w:r>
            <w:hyperlink r:id="rId404">
              <w:r>
                <w:rPr>
                  <w:rStyle w:val="Hyperlink"/>
                  <w:rFonts w:eastAsia="EC Square Sans Pro" w:cs="EC Square Sans Pro"/>
                </w:rPr>
                <w:t>BIOCARE4LIFE</w:t>
              </w:r>
            </w:hyperlink>
            <w:r>
              <w:rPr>
                <w:rFonts w:eastAsia="EC Square Sans Pro" w:cs="EC Square Sans Pro"/>
                <w:color w:val="000000" w:themeColor="text1"/>
              </w:rPr>
              <w:t>) project proposes a new cost-effective, biobased and biodegradable substance, EcoFLEXY, to replace fossil-based carbomers (also known as microplastics) to be used in the personal care industry. The project focuses on scaling production, optimising processes, and securing commercial validation of EcoFLEXY. By the project's end, EcoFLEXY will prevent the release of 259 tons of microplastic annually, with this figure rising to 1</w:t>
            </w:r>
            <w:r>
              <w:rPr>
                <w:rFonts w:ascii="Calibri" w:eastAsia="EC Square Sans Pro" w:hAnsi="Calibri" w:cs="Calibri"/>
                <w:color w:val="000000" w:themeColor="text1"/>
              </w:rPr>
              <w:t> </w:t>
            </w:r>
            <w:r>
              <w:rPr>
                <w:rFonts w:eastAsia="EC Square Sans Pro" w:cs="EC Square Sans Pro"/>
                <w:color w:val="000000" w:themeColor="text1"/>
              </w:rPr>
              <w:t>289 tons per year by 2034. The project supports the transition for a circular economy as well as the elimination of hazardous chemicals to human health (i.e. carbomers), the protection of marine and terrestrial ecosystems from microplastics and the reduction of greenhouse gas emissions.</w:t>
            </w:r>
          </w:p>
        </w:tc>
      </w:tr>
      <w:tr w:rsidR="00D933B7" w:rsidRPr="00D0125C" w14:paraId="116B2CD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1019274D"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SDG10 Reduce inequalities within and among countries</w:t>
            </w:r>
          </w:p>
        </w:tc>
        <w:tc>
          <w:tcPr>
            <w:tcW w:w="1665" w:type="dxa"/>
          </w:tcPr>
          <w:p w14:paraId="30056D78"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In specific cases, LIFE can help to </w:t>
            </w:r>
            <w:r>
              <w:rPr>
                <w:rFonts w:eastAsia="EC Square Sans Pro" w:cs="EC Square Sans Pro"/>
                <w:b/>
                <w:bCs/>
                <w:color w:val="000000" w:themeColor="text1"/>
              </w:rPr>
              <w:t>reduce inequalities within and among countries</w:t>
            </w:r>
            <w:r>
              <w:rPr>
                <w:rFonts w:eastAsia="EC Square Sans Pro" w:cs="EC Square Sans Pro"/>
                <w:color w:val="000000" w:themeColor="text1"/>
              </w:rPr>
              <w:t xml:space="preserve"> by supporting adequate policies, laws and regulations responding to the environment, climate and energy emergencies and tackling economic and social injustice.</w:t>
            </w:r>
          </w:p>
        </w:tc>
        <w:tc>
          <w:tcPr>
            <w:tcW w:w="5940" w:type="dxa"/>
          </w:tcPr>
          <w:p w14:paraId="5B456CC8"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‘Public Building Renovation Accelerator Network’ (</w:t>
            </w:r>
            <w:hyperlink r:id="rId405">
              <w:r>
                <w:rPr>
                  <w:rStyle w:val="Hyperlink"/>
                  <w:rFonts w:eastAsia="EC Square Sans Pro" w:cs="EC Square Sans Pro"/>
                </w:rPr>
                <w:t>RENOVA</w:t>
              </w:r>
            </w:hyperlink>
            <w:r>
              <w:rPr>
                <w:rFonts w:eastAsia="EC Square Sans Pro" w:cs="EC Square Sans Pro"/>
                <w:color w:val="000000" w:themeColor="text1"/>
              </w:rPr>
              <w:t>) project aims to support small and medium-sized public authorities in overcoming competence and organisational barriers to public building renovation in Italy. It proposes the establishment of a national network of local hubs, starting with four pilots in Vincenza, Rome, Naples and Brindisi, with a central hub for support. The local hubs will deliver standardised, high-quality supportive services to public authorities, covering technical, legal, and financial aspects, and promote industrialised renovation solutions and Energy Performance Contracts (EPCs).</w:t>
            </w:r>
            <w:r>
              <w:rPr>
                <w:rFonts w:ascii="Calibri" w:eastAsia="Calibri" w:hAnsi="Calibri" w:cs="Calibri"/>
                <w:color w:val="000000" w:themeColor="text1"/>
              </w:rPr>
              <w:t> </w:t>
            </w:r>
            <w:r>
              <w:rPr>
                <w:rFonts w:eastAsia="EC Square Sans Pro" w:cs="EC Square Sans Pro"/>
                <w:color w:val="000000" w:themeColor="text1"/>
              </w:rPr>
              <w:t>Until its end, the project estimates to engage 50 municipalities as well as promote the renovation of 14 public buildings (residential, educational) to nearly-Zero energy/Zero-emission standards, with potential to reach 1</w:t>
            </w:r>
            <w:r>
              <w:rPr>
                <w:rFonts w:ascii="Calibri" w:eastAsia="EC Square Sans Pro" w:hAnsi="Calibri" w:cs="Calibri"/>
                <w:color w:val="000000" w:themeColor="text1"/>
              </w:rPr>
              <w:t> </w:t>
            </w:r>
            <w:r>
              <w:rPr>
                <w:rFonts w:eastAsia="EC Square Sans Pro" w:cs="EC Square Sans Pro"/>
                <w:color w:val="000000" w:themeColor="text1"/>
              </w:rPr>
              <w:t>835 buildings within 5 years post-project. The project will trigger EUR</w:t>
            </w:r>
            <w:r>
              <w:rPr>
                <w:rFonts w:ascii="Calibri" w:eastAsia="EC Square Sans Pro" w:hAnsi="Calibri" w:cs="Calibri"/>
                <w:color w:val="000000" w:themeColor="text1"/>
              </w:rPr>
              <w:t> </w:t>
            </w:r>
            <w:r>
              <w:rPr>
                <w:rFonts w:eastAsia="EC Square Sans Pro" w:cs="EC Square Sans Pro"/>
                <w:color w:val="000000" w:themeColor="text1"/>
              </w:rPr>
              <w:t>14.4</w:t>
            </w:r>
            <w:r>
              <w:rPr>
                <w:rFonts w:ascii="Calibri" w:eastAsia="EC Square Sans Pro" w:hAnsi="Calibri" w:cs="Calibri"/>
                <w:color w:val="000000" w:themeColor="text1"/>
              </w:rPr>
              <w:t> </w:t>
            </w:r>
            <w:r>
              <w:rPr>
                <w:rFonts w:eastAsia="EC Square Sans Pro" w:cs="EC Square Sans Pro"/>
                <w:color w:val="000000" w:themeColor="text1"/>
              </w:rPr>
              <w:t>million investments during implementation, scaling to EUR</w:t>
            </w:r>
            <w:r>
              <w:rPr>
                <w:rFonts w:ascii="Calibri" w:eastAsia="EC Square Sans Pro" w:hAnsi="Calibri" w:cs="Calibri"/>
                <w:color w:val="000000" w:themeColor="text1"/>
              </w:rPr>
              <w:t> </w:t>
            </w:r>
            <w:r>
              <w:rPr>
                <w:rFonts w:eastAsia="EC Square Sans Pro" w:cs="EC Square Sans Pro"/>
                <w:color w:val="000000" w:themeColor="text1"/>
              </w:rPr>
              <w:t>2</w:t>
            </w:r>
            <w:r>
              <w:rPr>
                <w:rFonts w:ascii="Calibri" w:eastAsia="EC Square Sans Pro" w:hAnsi="Calibri" w:cs="Calibri"/>
                <w:color w:val="000000" w:themeColor="text1"/>
              </w:rPr>
              <w:t> </w:t>
            </w:r>
            <w:r>
              <w:rPr>
                <w:rFonts w:eastAsia="EC Square Sans Pro" w:cs="EC Square Sans Pro"/>
                <w:color w:val="000000" w:themeColor="text1"/>
              </w:rPr>
              <w:t>000</w:t>
            </w:r>
            <w:r>
              <w:rPr>
                <w:rFonts w:ascii="Calibri" w:eastAsia="EC Square Sans Pro" w:hAnsi="Calibri" w:cs="Calibri"/>
                <w:color w:val="000000" w:themeColor="text1"/>
              </w:rPr>
              <w:t> </w:t>
            </w:r>
            <w:r>
              <w:rPr>
                <w:rFonts w:eastAsia="EC Square Sans Pro" w:cs="EC Square Sans Pro"/>
                <w:color w:val="000000" w:themeColor="text1"/>
              </w:rPr>
              <w:t>million within 5 years.</w:t>
            </w:r>
          </w:p>
        </w:tc>
      </w:tr>
      <w:tr w:rsidR="00D933B7" w:rsidRPr="00D0125C" w14:paraId="3F377DB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57A41B6E"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SDG11 Make cities and human settlements inclusive, safe, resilient and sustainable</w:t>
            </w:r>
          </w:p>
        </w:tc>
        <w:tc>
          <w:tcPr>
            <w:tcW w:w="1665" w:type="dxa"/>
          </w:tcPr>
          <w:p w14:paraId="4DBD374F"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to </w:t>
            </w:r>
            <w:r>
              <w:rPr>
                <w:rFonts w:eastAsia="EC Square Sans Pro" w:cs="EC Square Sans Pro"/>
                <w:b/>
                <w:bCs/>
                <w:color w:val="000000" w:themeColor="text1"/>
              </w:rPr>
              <w:t>make cities and human settlements more resilient and sustainable</w:t>
            </w:r>
            <w:r>
              <w:rPr>
                <w:rFonts w:eastAsia="EC Square Sans Pro" w:cs="EC Square Sans Pro"/>
                <w:color w:val="000000" w:themeColor="text1"/>
              </w:rPr>
              <w:t>.</w:t>
            </w:r>
          </w:p>
        </w:tc>
        <w:tc>
          <w:tcPr>
            <w:tcW w:w="5940" w:type="dxa"/>
          </w:tcPr>
          <w:p w14:paraId="6EFF9E33"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‘beautifying cities through nature: implementation of biodiversity-friendly NBS framed by the New European Bauhaus in 3 pilot neighbourhoods of Spain, Italy and Hungary’ (</w:t>
            </w:r>
            <w:hyperlink r:id="rId406">
              <w:r>
                <w:rPr>
                  <w:rStyle w:val="Hyperlink"/>
                  <w:rFonts w:eastAsia="EC Square Sans Pro" w:cs="EC Square Sans Pro"/>
                </w:rPr>
                <w:t>Seedneb</w:t>
              </w:r>
            </w:hyperlink>
            <w:r>
              <w:rPr>
                <w:rFonts w:eastAsia="EC Square Sans Pro" w:cs="EC Square Sans Pro"/>
                <w:color w:val="000000" w:themeColor="text1"/>
              </w:rPr>
              <w:t>) project applies solutions of the New European Bauhaus and nature-based solutions in three municipalities: Lorquí (Spain), Potenza (Italy) and Dunaújváros (Hungary). The project will demonstrate urban strategies and onsite interventions based on nature, such as green roofs and facades. These can foster biodiversity, reduce the impact of heat waves and improve the well-being of their residents.</w:t>
            </w:r>
          </w:p>
          <w:p w14:paraId="5F64F5D3"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project will re-naturalise three buildings and their surroundings (cultural centre, private housing block, school), provide technical and administrative for the implementation of nature-based solutions in private buildings, develop local communication strategies to raise close-to-nature behaviour and increase capacity while involving citizens.</w:t>
            </w:r>
          </w:p>
        </w:tc>
      </w:tr>
      <w:tr w:rsidR="00D933B7" w:rsidRPr="00D0125C" w14:paraId="406F4D3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4EDDA134"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SDG12 Ensure sustainable consumption and production patterns</w:t>
            </w:r>
          </w:p>
        </w:tc>
        <w:tc>
          <w:tcPr>
            <w:tcW w:w="1665" w:type="dxa"/>
          </w:tcPr>
          <w:p w14:paraId="277E20AF"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to </w:t>
            </w:r>
            <w:r>
              <w:rPr>
                <w:rFonts w:eastAsia="EC Square Sans Pro" w:cs="EC Square Sans Pro"/>
                <w:b/>
                <w:bCs/>
                <w:color w:val="000000" w:themeColor="text1"/>
              </w:rPr>
              <w:t>ensure sustainable consumption and production patterns</w:t>
            </w:r>
            <w:r>
              <w:rPr>
                <w:rFonts w:eastAsia="EC Square Sans Pro" w:cs="EC Square Sans Pro"/>
                <w:color w:val="000000" w:themeColor="text1"/>
              </w:rPr>
              <w:t>, specifically through its subprogramme circular economy and quality of life.</w:t>
            </w:r>
          </w:p>
        </w:tc>
        <w:tc>
          <w:tcPr>
            <w:tcW w:w="5940" w:type="dxa"/>
          </w:tcPr>
          <w:p w14:paraId="2CB8966B"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main objective of the ‘fibre to fibre full circularity in the textile sector through novel polyester recycling technologies’ (</w:t>
            </w:r>
            <w:hyperlink r:id="rId407">
              <w:r>
                <w:rPr>
                  <w:rStyle w:val="Hyperlink"/>
                  <w:rFonts w:eastAsia="EC Square Sans Pro" w:cs="EC Square Sans Pro"/>
                </w:rPr>
                <w:t>Politex</w:t>
              </w:r>
            </w:hyperlink>
            <w:r>
              <w:rPr>
                <w:rFonts w:eastAsia="EC Square Sans Pro" w:cs="EC Square Sans Pro"/>
                <w:color w:val="000000" w:themeColor="text1"/>
              </w:rPr>
              <w:t>) project is to reduce and eliminate the amount of polyester textiles that are currently sent to landfills or incinerated, thereby moving to a more circular textile production process. The project implements new recycling methodologies for polyester polyethylene terephthalate and processes to depolymerise polyester textiles into their basic constituents.</w:t>
            </w:r>
          </w:p>
        </w:tc>
      </w:tr>
      <w:tr w:rsidR="00D933B7" w:rsidRPr="00D0125C" w14:paraId="5190C15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08F2996B"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SDG13 Take urgent action to combat climate change and its impacts</w:t>
            </w:r>
          </w:p>
        </w:tc>
        <w:tc>
          <w:tcPr>
            <w:tcW w:w="1665" w:type="dxa"/>
          </w:tcPr>
          <w:p w14:paraId="5DF44E33"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w:t>
            </w:r>
            <w:r>
              <w:rPr>
                <w:rFonts w:eastAsia="EC Square Sans Pro" w:cs="EC Square Sans Pro"/>
                <w:b/>
                <w:bCs/>
                <w:color w:val="000000" w:themeColor="text1"/>
              </w:rPr>
              <w:t>to take urgent action to combat climate change and its impacts</w:t>
            </w:r>
            <w:r>
              <w:rPr>
                <w:rFonts w:eastAsia="EC Square Sans Pro" w:cs="EC Square Sans Pro"/>
                <w:color w:val="000000" w:themeColor="text1"/>
              </w:rPr>
              <w:t>, specifically through its subprogramme climate change adaptation and mitigation.</w:t>
            </w:r>
          </w:p>
        </w:tc>
        <w:tc>
          <w:tcPr>
            <w:tcW w:w="5940" w:type="dxa"/>
          </w:tcPr>
          <w:p w14:paraId="0068DA71"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‘Fast recharging energy service everywhere on the road’ (</w:t>
            </w:r>
            <w:hyperlink r:id="rId408">
              <w:r>
                <w:rPr>
                  <w:rStyle w:val="Hyperlink"/>
                  <w:rFonts w:eastAsia="EC Square Sans Pro" w:cs="EC Square Sans Pro"/>
                </w:rPr>
                <w:t>FREESVEE</w:t>
              </w:r>
            </w:hyperlink>
            <w:r>
              <w:rPr>
                <w:rFonts w:eastAsia="EC Square Sans Pro" w:cs="EC Square Sans Pro"/>
                <w:color w:val="000000" w:themeColor="text1"/>
              </w:rPr>
              <w:t xml:space="preserve">) project supports the transition to electric mobility by offering high-level technology solutions for public ultra-fast charging of electric vehicles anywhere. Through the deployment of two different solutions for charging stations, both in highly and sparsely populated areas, with or without grid connection, the project will reduce the costs of deploying infrastructure for sustainable mobility, thus accelerating the energy transition away from fossil fuels in road transport. It is expected to contribute to renewable energy production – more specifically 314.78 </w:t>
            </w:r>
            <w:r>
              <w:rPr>
                <w:rFonts w:eastAsia="EC Square Sans Pro" w:cs="EC Square Sans Pro"/>
              </w:rPr>
              <w:t>gigawatt-hours</w:t>
            </w:r>
            <w:r>
              <w:rPr>
                <w:rFonts w:eastAsia="EC Square Sans Pro" w:cs="EC Square Sans Pro"/>
                <w:color w:val="000000" w:themeColor="text1"/>
              </w:rPr>
              <w:t>/year</w:t>
            </w:r>
            <w:r>
              <w:rPr>
                <w:rFonts w:ascii="Calibri" w:eastAsia="EC Square Sans Pro" w:hAnsi="Calibri" w:cs="Calibri"/>
                <w:color w:val="000000" w:themeColor="text1"/>
              </w:rPr>
              <w:t> </w:t>
            </w:r>
            <w:r>
              <w:rPr>
                <w:rFonts w:eastAsia="EC Square Sans Pro" w:cs="EC Square Sans Pro"/>
                <w:color w:val="000000" w:themeColor="text1"/>
              </w:rPr>
              <w:t>– by the end of the project.</w:t>
            </w:r>
          </w:p>
        </w:tc>
      </w:tr>
      <w:tr w:rsidR="00D933B7" w:rsidRPr="00D0125C" w14:paraId="0D6C2E7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395631D3"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SDG14 Conserve and sustainably use the oceans, seas and marine resources for sustainable development</w:t>
            </w:r>
          </w:p>
        </w:tc>
        <w:tc>
          <w:tcPr>
            <w:tcW w:w="1665" w:type="dxa"/>
          </w:tcPr>
          <w:p w14:paraId="3AC2403F"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to enhance the </w:t>
            </w:r>
            <w:r>
              <w:rPr>
                <w:rFonts w:eastAsia="EC Square Sans Pro" w:cs="EC Square Sans Pro"/>
                <w:b/>
                <w:bCs/>
                <w:color w:val="000000" w:themeColor="text1"/>
              </w:rPr>
              <w:t>conservation and sustainable use of the oceans, seas and marine resources for sustainable development</w:t>
            </w:r>
            <w:r>
              <w:rPr>
                <w:rFonts w:eastAsia="EC Square Sans Pro" w:cs="EC Square Sans Pro"/>
                <w:color w:val="000000" w:themeColor="text1"/>
              </w:rPr>
              <w:t xml:space="preserve"> by specific projects on nature and biodiversity.</w:t>
            </w:r>
          </w:p>
        </w:tc>
        <w:tc>
          <w:tcPr>
            <w:tcW w:w="5940" w:type="dxa"/>
          </w:tcPr>
          <w:p w14:paraId="49278D7F"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project ‘Improving connectivity, hydrology, habitats and water resilience in aquatic ecosystems’ (</w:t>
            </w:r>
            <w:hyperlink r:id="rId409">
              <w:r>
                <w:rPr>
                  <w:rStyle w:val="Hyperlink"/>
                  <w:rFonts w:eastAsia="EC Square Sans Pro" w:cs="EC Square Sans Pro"/>
                  <w:color w:val="0070C0"/>
                </w:rPr>
                <w:t>ImproveAquaticLIFE</w:t>
              </w:r>
            </w:hyperlink>
            <w:r>
              <w:rPr>
                <w:rFonts w:eastAsia="EC Square Sans Pro" w:cs="EC Square Sans Pro"/>
                <w:color w:val="000000" w:themeColor="text1"/>
              </w:rPr>
              <w:t>) supports Sweden in improving the conservation status of species and habitats listed in the Habitats Directive and reach a ‘good’ ecological status as defined by the Water Framework Directive and Marine Framework Directive. The project covers 20 catchments, 4 coastal areas, 67 Natura 2000 sites and 9 County Administrative Boards across 15.5% of the entire country.</w:t>
            </w:r>
            <w:r>
              <w:rPr>
                <w:rFonts w:ascii="Calibri" w:eastAsia="Calibri" w:hAnsi="Calibri" w:cs="Calibri"/>
                <w:color w:val="000000" w:themeColor="text1"/>
              </w:rPr>
              <w:t> </w:t>
            </w:r>
            <w:r>
              <w:rPr>
                <w:rFonts w:eastAsia="EC Square Sans Pro" w:cs="EC Square Sans Pro"/>
                <w:color w:val="000000" w:themeColor="text1"/>
              </w:rPr>
              <w:t>By carrying out large-scale restoration work across river basins and coastal areas in southern Sweden, the project is expected to restore over 135 hectares of habitats and species to a more natural conditions and contribute to creating blue-green infrastructure covering more than 1.3% of the EU target to restore 25</w:t>
            </w:r>
            <w:r>
              <w:rPr>
                <w:rFonts w:ascii="Calibri" w:eastAsia="EC Square Sans Pro" w:hAnsi="Calibri" w:cs="Calibri"/>
                <w:color w:val="000000" w:themeColor="text1"/>
              </w:rPr>
              <w:t> </w:t>
            </w:r>
            <w:r>
              <w:rPr>
                <w:rFonts w:eastAsia="EC Square Sans Pro" w:cs="EC Square Sans Pro"/>
                <w:color w:val="000000" w:themeColor="text1"/>
              </w:rPr>
              <w:t>000 km of free-flowing rivers by 2030.</w:t>
            </w:r>
          </w:p>
        </w:tc>
      </w:tr>
      <w:tr w:rsidR="00D933B7" w:rsidRPr="00D0125C" w14:paraId="1C0BA6B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0A3F18DF"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 xml:space="preserve">SDG15 Protect, restore and promote sustainable use of terrestrial ecosystems, sustainably manage forests, combat desertification, and halt and reverse land degradation and halt biodiversity loss </w:t>
            </w:r>
          </w:p>
        </w:tc>
        <w:tc>
          <w:tcPr>
            <w:tcW w:w="1665" w:type="dxa"/>
          </w:tcPr>
          <w:p w14:paraId="31A9D8BD"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aims to </w:t>
            </w:r>
            <w:r>
              <w:rPr>
                <w:rFonts w:eastAsia="EC Square Sans Pro" w:cs="EC Square Sans Pro"/>
                <w:b/>
                <w:bCs/>
                <w:color w:val="000000" w:themeColor="text1"/>
              </w:rPr>
              <w:t>protect, restore, and promote the sustainable use of terrestrial ecosystems, sustainably manage forests, combat desertification, and halt and reverse land degradation and halt biodiversity loss</w:t>
            </w:r>
            <w:r>
              <w:rPr>
                <w:rFonts w:eastAsia="EC Square Sans Pro" w:cs="EC Square Sans Pro"/>
                <w:color w:val="000000" w:themeColor="text1"/>
              </w:rPr>
              <w:t>, specifically through its subprogramme on nature and biodiversity.</w:t>
            </w:r>
          </w:p>
        </w:tc>
        <w:tc>
          <w:tcPr>
            <w:tcW w:w="5940" w:type="dxa"/>
          </w:tcPr>
          <w:p w14:paraId="5BEC8733" w14:textId="77777777" w:rsidR="00D933B7" w:rsidRPr="00D0125C" w:rsidRDefault="00D933B7">
            <w:pPr>
              <w:spacing w:line="240" w:lineRule="auto"/>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‘Model care for forest habitats and species associated with forest habitats and trees’ (</w:t>
            </w:r>
            <w:hyperlink r:id="rId410">
              <w:r>
                <w:rPr>
                  <w:rStyle w:val="Hyperlink"/>
                  <w:rFonts w:eastAsia="EC Square Sans Pro" w:cs="EC Square Sans Pro"/>
                </w:rPr>
                <w:t>LIFE Model Forest</w:t>
              </w:r>
            </w:hyperlink>
            <w:r>
              <w:rPr>
                <w:rFonts w:eastAsia="EC Square Sans Pro" w:cs="EC Square Sans Pro"/>
                <w:color w:val="000000" w:themeColor="text1"/>
              </w:rPr>
              <w:t>) project establishes a comprehensive model for the care of diverse forest habitats and the species associated with them. It aims to address issues related to the historical dominance of monocultures, especially related to pine and spruce, over large areas in Czech Republic and Poland. The project will be implemented across 20 Natura 2000 sites, with the aim of improving forest habitats conditions over an area of at least 1</w:t>
            </w:r>
            <w:r>
              <w:rPr>
                <w:rFonts w:ascii="Calibri" w:eastAsia="EC Square Sans Pro" w:hAnsi="Calibri" w:cs="Calibri"/>
                <w:color w:val="000000" w:themeColor="text1"/>
              </w:rPr>
              <w:t> </w:t>
            </w:r>
            <w:r>
              <w:rPr>
                <w:rFonts w:eastAsia="EC Square Sans Pro" w:cs="EC Square Sans Pro"/>
                <w:color w:val="000000" w:themeColor="text1"/>
              </w:rPr>
              <w:t xml:space="preserve">900 </w:t>
            </w:r>
            <w:r>
              <w:rPr>
                <w:rFonts w:eastAsia="EC Square Sans Pro" w:cs="EC Square Sans Pro"/>
              </w:rPr>
              <w:t xml:space="preserve">hectares </w:t>
            </w:r>
            <w:r>
              <w:rPr>
                <w:rFonts w:eastAsia="EC Square Sans Pro" w:cs="EC Square Sans Pro"/>
                <w:color w:val="000000" w:themeColor="text1"/>
              </w:rPr>
              <w:t xml:space="preserve">and non-forest habitats over an area of at least 26 </w:t>
            </w:r>
            <w:r>
              <w:rPr>
                <w:rFonts w:eastAsia="EC Square Sans Pro" w:cs="EC Square Sans Pro"/>
              </w:rPr>
              <w:t xml:space="preserve">hectares </w:t>
            </w:r>
            <w:r>
              <w:rPr>
                <w:rFonts w:eastAsia="EC Square Sans Pro" w:cs="EC Square Sans Pro"/>
                <w:color w:val="000000" w:themeColor="text1"/>
              </w:rPr>
              <w:t>through the planting of native tree and shrub species, protection of seedlings, eradication of invasive plant species, and maintenance of treeless areas. It also engages a wide variety of forest management stakeholders – namely, government bodies, forest managers, forest landowners – through workshops, excursions and conferences to increase awareness on emerging trends in forest ecosystem management within Natura 2000 sites, especially regarding the impacts of climate change.</w:t>
            </w:r>
          </w:p>
        </w:tc>
      </w:tr>
      <w:tr w:rsidR="00D933B7" w:rsidRPr="00D0125C" w14:paraId="7B0E0F1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06087A21"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SDG16 Promote peaceful and inclusive societies for sustainable development, provide access to justice for all and build effective, accountable and inclusive institutions at all levels</w:t>
            </w:r>
          </w:p>
        </w:tc>
        <w:tc>
          <w:tcPr>
            <w:tcW w:w="1665" w:type="dxa"/>
          </w:tcPr>
          <w:p w14:paraId="0E41F2D2" w14:textId="77777777" w:rsidR="00D933B7" w:rsidRPr="00D0125C" w:rsidRDefault="00D933B7">
            <w:pPr>
              <w:spacing w:line="240" w:lineRule="auto"/>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promotes </w:t>
            </w:r>
            <w:r>
              <w:rPr>
                <w:rFonts w:eastAsia="EC Square Sans Pro" w:cs="EC Square Sans Pro"/>
                <w:b/>
                <w:bCs/>
                <w:color w:val="000000" w:themeColor="text1"/>
              </w:rPr>
              <w:t xml:space="preserve">access to justice </w:t>
            </w:r>
            <w:r>
              <w:rPr>
                <w:rFonts w:eastAsia="EC Square Sans Pro" w:cs="EC Square Sans Pro"/>
                <w:color w:val="000000" w:themeColor="text1"/>
              </w:rPr>
              <w:t xml:space="preserve">on environmental matters by increasing the capacity of an EU network of environmental prosecutors and supporting projects on environmental governance. </w:t>
            </w:r>
          </w:p>
        </w:tc>
        <w:tc>
          <w:tcPr>
            <w:tcW w:w="5940" w:type="dxa"/>
          </w:tcPr>
          <w:p w14:paraId="130D29EC" w14:textId="77777777" w:rsidR="00D933B7" w:rsidRPr="00D0125C" w:rsidRDefault="00D933B7">
            <w:pPr>
              <w:spacing w:line="240" w:lineRule="auto"/>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The ‘supporting governance action to improve the prevention, prosecution and law enforcement of wildlife crime’ (</w:t>
            </w:r>
            <w:hyperlink r:id="rId411">
              <w:r>
                <w:rPr>
                  <w:rStyle w:val="Hyperlink"/>
                  <w:rFonts w:eastAsia="EC Square Sans Pro" w:cs="EC Square Sans Pro"/>
                </w:rPr>
                <w:t>Wildlifecrime</w:t>
              </w:r>
            </w:hyperlink>
            <w:r>
              <w:rPr>
                <w:rFonts w:eastAsia="EC Square Sans Pro" w:cs="EC Square Sans Pro"/>
                <w:color w:val="000000" w:themeColor="text1"/>
              </w:rPr>
              <w:t>) project supports the recovery of endangered species by preventing wildlife crime. This can be achieved by enabling the necessary governance conditions for successful wildlife crime investigations along the law enforcement chain, starting with civil society and competent authorities under investigation until judiciary. Geographically, the project focuses on six hotspots in Germany and Austria. It tackles prevention, case management, prosecution and conviction of any crimes detected. It identifies bottlenecks and shortcomings to improve effectiveness at all stages. The project will help to: strengthen reliable cooperation between supportive non-governmental organisations and governance authorities against wildlife crime; improve the subsequent steps along the governance process and boost replication among governance partners across Europe; and support the shaping of adequate policies to effectively and efficiently fight wildlife trade.</w:t>
            </w:r>
          </w:p>
        </w:tc>
      </w:tr>
      <w:tr w:rsidR="00D933B7" w:rsidRPr="00D0125C" w14:paraId="1BAE2D1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60" w:type="dxa"/>
          </w:tcPr>
          <w:p w14:paraId="65659C5A" w14:textId="77777777" w:rsidR="00D933B7" w:rsidRPr="00D0125C" w:rsidRDefault="00D933B7">
            <w:pPr>
              <w:spacing w:line="240" w:lineRule="auto"/>
              <w:rPr>
                <w:rFonts w:eastAsia="EC Square Sans Pro" w:cs="EC Square Sans Pro"/>
                <w:bCs/>
                <w:color w:val="000000" w:themeColor="text1"/>
              </w:rPr>
            </w:pPr>
            <w:r>
              <w:rPr>
                <w:rFonts w:eastAsia="EC Square Sans Pro" w:cs="EC Square Sans Pro"/>
                <w:b w:val="0"/>
                <w:color w:val="000000" w:themeColor="text1"/>
              </w:rPr>
              <w:t>SDG17 Strengthen the means of implementation and revitalize the Global Partnership for Sustainable Development</w:t>
            </w:r>
          </w:p>
        </w:tc>
        <w:tc>
          <w:tcPr>
            <w:tcW w:w="1665" w:type="dxa"/>
          </w:tcPr>
          <w:p w14:paraId="062C0F20" w14:textId="77777777" w:rsidR="00D933B7" w:rsidRPr="00D0125C" w:rsidRDefault="00D933B7">
            <w:pPr>
              <w:spacing w:line="240" w:lineRule="auto"/>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 xml:space="preserve">LIFE does not have an objective to </w:t>
            </w:r>
            <w:r>
              <w:rPr>
                <w:rFonts w:eastAsia="EC Square Sans Pro" w:cs="EC Square Sans Pro"/>
                <w:b/>
                <w:bCs/>
                <w:color w:val="000000" w:themeColor="text1"/>
              </w:rPr>
              <w:t>revitalise global partnership for sustainable development</w:t>
            </w:r>
            <w:r>
              <w:rPr>
                <w:rFonts w:eastAsia="EC Square Sans Pro" w:cs="EC Square Sans Pro"/>
                <w:color w:val="000000" w:themeColor="text1"/>
              </w:rPr>
              <w:t>.</w:t>
            </w:r>
          </w:p>
        </w:tc>
        <w:tc>
          <w:tcPr>
            <w:tcW w:w="5940" w:type="dxa"/>
          </w:tcPr>
          <w:p w14:paraId="634CFDB6" w14:textId="77777777" w:rsidR="00D933B7" w:rsidRPr="00D0125C" w:rsidRDefault="00D933B7">
            <w:pPr>
              <w:cnfStyle w:val="000000010000" w:firstRow="0" w:lastRow="0" w:firstColumn="0" w:lastColumn="0" w:oddVBand="0" w:evenVBand="0" w:oddHBand="0" w:evenHBand="1" w:firstRowFirstColumn="0" w:firstRowLastColumn="0" w:lastRowFirstColumn="0" w:lastRowLastColumn="0"/>
            </w:pPr>
          </w:p>
        </w:tc>
      </w:tr>
    </w:tbl>
    <w:p w14:paraId="0403F258" w14:textId="77777777" w:rsidR="00D933B7" w:rsidRDefault="00D933B7" w:rsidP="00D933B7">
      <w:pPr>
        <w:keepNext/>
        <w:keepLines/>
        <w:spacing w:before="600" w:line="240" w:lineRule="auto"/>
        <w:outlineLvl w:val="4"/>
        <w:rPr>
          <w:b/>
          <w:bCs/>
        </w:rPr>
      </w:pPr>
    </w:p>
    <w:p w14:paraId="2674D58A" w14:textId="77777777" w:rsidR="00D933B7" w:rsidRDefault="00D933B7" w:rsidP="00D933B7">
      <w:pPr>
        <w:sectPr w:rsidR="00D933B7" w:rsidSect="00D933B7">
          <w:headerReference w:type="even" r:id="rId412"/>
          <w:headerReference w:type="default" r:id="rId413"/>
          <w:footerReference w:type="even" r:id="rId414"/>
          <w:footerReference w:type="default" r:id="rId415"/>
          <w:headerReference w:type="first" r:id="rId416"/>
          <w:footerReference w:type="first" r:id="rId417"/>
          <w:pgSz w:w="11906" w:h="16838"/>
          <w:pgMar w:top="1440" w:right="1133" w:bottom="1440" w:left="1134" w:header="708" w:footer="708" w:gutter="0"/>
          <w:cols w:space="708"/>
          <w:docGrid w:linePitch="360"/>
        </w:sectPr>
      </w:pPr>
    </w:p>
    <w:p w14:paraId="6B30D21E" w14:textId="4209FA3A" w:rsidR="00D933B7" w:rsidRDefault="00E16D20" w:rsidP="00D933B7">
      <w:pPr>
        <w:pStyle w:val="Heading1"/>
      </w:pPr>
      <w:bookmarkStart w:id="87" w:name="toc_sec_29"/>
      <w:bookmarkStart w:id="88" w:name="_Toc228976550"/>
      <w:bookmarkEnd w:id="87"/>
      <w:r>
        <w:rPr>
          <w:noProof/>
        </w:rPr>
        <w:t>J</w:t>
      </w:r>
      <w:r w:rsidR="00D933B7" w:rsidRPr="00137E12">
        <w:rPr>
          <w:noProof/>
        </w:rPr>
        <w:t>UST TRANSITION MECHANISM</w:t>
      </w:r>
      <w:bookmarkEnd w:id="88"/>
    </w:p>
    <w:p w14:paraId="4AF9B193" w14:textId="111FCC9B" w:rsidR="00D933B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77E1EEC2" w14:textId="77777777">
        <w:trPr>
          <w:trHeight w:val="1584"/>
          <w:jc w:val="left"/>
        </w:trPr>
        <w:tc>
          <w:tcPr>
            <w:tcW w:w="2410" w:type="dxa"/>
          </w:tcPr>
          <w:p w14:paraId="681E24CC" w14:textId="77777777" w:rsidR="00D933B7" w:rsidRPr="00766332" w:rsidRDefault="00D933B7">
            <w:pPr>
              <w:spacing w:before="120" w:after="120"/>
              <w:rPr>
                <w:rFonts w:eastAsia="Calibri" w:cs="Calibri"/>
                <w:sz w:val="24"/>
                <w:szCs w:val="24"/>
                <w:lang w:val="en-IE"/>
              </w:rPr>
            </w:pPr>
            <w:r>
              <w:rPr>
                <w:rFonts w:eastAsia="EC Square Sans Pro" w:cs="EC Square Sans Pro"/>
                <w:sz w:val="24"/>
                <w:szCs w:val="24"/>
                <w:lang w:val="en-IE"/>
              </w:rPr>
              <w:t>5</w:t>
            </w:r>
            <w:r>
              <w:rPr>
                <w:rFonts w:eastAsia="Calibri" w:cs="Calibri"/>
                <w:sz w:val="24"/>
                <w:szCs w:val="24"/>
                <w:lang w:val="en-IE"/>
              </w:rPr>
              <w:t xml:space="preserve"> </w:t>
            </w:r>
          </w:p>
          <w:p w14:paraId="6776A27D" w14:textId="16F18388" w:rsidR="00D933B7" w:rsidRPr="00766332" w:rsidRDefault="00D933B7">
            <w:pPr>
              <w:spacing w:before="120" w:after="120"/>
              <w:rPr>
                <w:rFonts w:eastAsia="EC Square Sans Pro" w:cs="EC Square Sans Pro"/>
                <w:sz w:val="24"/>
                <w:szCs w:val="24"/>
                <w:lang w:val="en-IE"/>
              </w:rPr>
            </w:pPr>
            <w:r>
              <w:rPr>
                <w:rFonts w:eastAsia="EC Square Sans Pro" w:cs="EC Square Sans Pro"/>
                <w:sz w:val="24"/>
                <w:szCs w:val="24"/>
                <w:lang w:val="en-IE"/>
              </w:rPr>
              <w:t xml:space="preserve">years of existence of the </w:t>
            </w:r>
            <w:r w:rsidR="001A10AB">
              <w:rPr>
                <w:rFonts w:eastAsia="EC Square Sans Pro" w:cs="EC Square Sans Pro"/>
                <w:sz w:val="24"/>
                <w:szCs w:val="24"/>
                <w:lang w:val="en-IE"/>
              </w:rPr>
              <w:t>J</w:t>
            </w:r>
            <w:r>
              <w:rPr>
                <w:rFonts w:eastAsia="EC Square Sans Pro" w:cs="EC Square Sans Pro"/>
                <w:sz w:val="24"/>
                <w:szCs w:val="24"/>
                <w:lang w:val="en-IE"/>
              </w:rPr>
              <w:t xml:space="preserve">ust </w:t>
            </w:r>
            <w:r w:rsidR="001A10AB">
              <w:rPr>
                <w:rFonts w:eastAsia="EC Square Sans Pro" w:cs="EC Square Sans Pro"/>
                <w:sz w:val="24"/>
                <w:szCs w:val="24"/>
                <w:lang w:val="en-IE"/>
              </w:rPr>
              <w:t>T</w:t>
            </w:r>
            <w:r>
              <w:rPr>
                <w:rFonts w:eastAsia="EC Square Sans Pro" w:cs="EC Square Sans Pro"/>
                <w:sz w:val="24"/>
                <w:szCs w:val="24"/>
                <w:lang w:val="en-IE"/>
              </w:rPr>
              <w:t xml:space="preserve">ransition </w:t>
            </w:r>
            <w:r w:rsidR="001A10AB">
              <w:rPr>
                <w:rFonts w:eastAsia="EC Square Sans Pro" w:cs="EC Square Sans Pro"/>
                <w:sz w:val="24"/>
                <w:szCs w:val="24"/>
                <w:lang w:val="en-IE"/>
              </w:rPr>
              <w:t>P</w:t>
            </w:r>
            <w:r>
              <w:rPr>
                <w:rFonts w:eastAsia="EC Square Sans Pro" w:cs="EC Square Sans Pro"/>
                <w:sz w:val="24"/>
                <w:szCs w:val="24"/>
                <w:lang w:val="en-IE"/>
              </w:rPr>
              <w:t>latform have marked half a decade of continuous support to regions most severely hit by consequences of the transition towards climate neutrality.</w:t>
            </w:r>
          </w:p>
        </w:tc>
        <w:tc>
          <w:tcPr>
            <w:cnfStyle w:val="000001000000" w:firstRow="0" w:lastRow="0" w:firstColumn="0" w:lastColumn="0" w:oddVBand="0" w:evenVBand="1" w:oddHBand="0" w:evenHBand="0" w:firstRowFirstColumn="0" w:firstRowLastColumn="0" w:lastRowFirstColumn="0" w:lastRowLastColumn="0"/>
            <w:tcW w:w="2409" w:type="dxa"/>
          </w:tcPr>
          <w:p w14:paraId="4D448354" w14:textId="77777777" w:rsidR="00D933B7" w:rsidRPr="00766332" w:rsidRDefault="00D933B7">
            <w:pPr>
              <w:spacing w:before="120" w:after="120"/>
              <w:rPr>
                <w:rFonts w:eastAsia="Calibri" w:cs="Calibri"/>
                <w:sz w:val="24"/>
                <w:szCs w:val="24"/>
                <w:lang w:val="en-IE"/>
              </w:rPr>
            </w:pPr>
            <w:r>
              <w:rPr>
                <w:rFonts w:eastAsia="EC Square Sans Pro" w:cs="EC Square Sans Pro"/>
                <w:sz w:val="24"/>
                <w:szCs w:val="24"/>
                <w:lang w:val="en-IE"/>
              </w:rPr>
              <w:t>54</w:t>
            </w:r>
            <w:r>
              <w:rPr>
                <w:rFonts w:eastAsia="Calibri" w:cs="Calibri"/>
                <w:sz w:val="24"/>
                <w:szCs w:val="24"/>
                <w:lang w:val="en-IE"/>
              </w:rPr>
              <w:t xml:space="preserve"> </w:t>
            </w:r>
          </w:p>
          <w:p w14:paraId="586F1943" w14:textId="7C1CF033" w:rsidR="00D933B7" w:rsidRPr="00766332" w:rsidRDefault="00D933B7">
            <w:pPr>
              <w:rPr>
                <w:sz w:val="24"/>
                <w:szCs w:val="24"/>
                <w:highlight w:val="yellow"/>
              </w:rPr>
            </w:pPr>
            <w:r>
              <w:rPr>
                <w:rFonts w:eastAsia="EC Square Sans Pro" w:cs="EC Square Sans Pro"/>
                <w:sz w:val="24"/>
                <w:szCs w:val="24"/>
                <w:lang w:val="en-IE"/>
              </w:rPr>
              <w:t xml:space="preserve">territories have benefited from advisory support through the </w:t>
            </w:r>
            <w:r w:rsidR="001A10AB">
              <w:rPr>
                <w:rFonts w:eastAsia="EC Square Sans Pro" w:cs="EC Square Sans Pro"/>
                <w:sz w:val="24"/>
                <w:szCs w:val="24"/>
                <w:lang w:val="en-IE"/>
              </w:rPr>
              <w:t>J</w:t>
            </w:r>
            <w:r>
              <w:rPr>
                <w:rFonts w:eastAsia="EC Square Sans Pro" w:cs="EC Square Sans Pro"/>
                <w:sz w:val="24"/>
                <w:szCs w:val="24"/>
                <w:lang w:val="en-IE"/>
              </w:rPr>
              <w:t xml:space="preserve">ust </w:t>
            </w:r>
            <w:r w:rsidR="001A10AB">
              <w:rPr>
                <w:rFonts w:eastAsia="EC Square Sans Pro" w:cs="EC Square Sans Pro"/>
                <w:sz w:val="24"/>
                <w:szCs w:val="24"/>
                <w:lang w:val="en-IE"/>
              </w:rPr>
              <w:t>T</w:t>
            </w:r>
            <w:r>
              <w:rPr>
                <w:rFonts w:eastAsia="EC Square Sans Pro" w:cs="EC Square Sans Pro"/>
                <w:sz w:val="24"/>
                <w:szCs w:val="24"/>
                <w:lang w:val="en-IE"/>
              </w:rPr>
              <w:t xml:space="preserve">ransition </w:t>
            </w:r>
            <w:r w:rsidR="001A10AB">
              <w:rPr>
                <w:rFonts w:eastAsia="EC Square Sans Pro" w:cs="EC Square Sans Pro"/>
                <w:sz w:val="24"/>
                <w:szCs w:val="24"/>
                <w:lang w:val="en-IE"/>
              </w:rPr>
              <w:t>P</w:t>
            </w:r>
            <w:r>
              <w:rPr>
                <w:rFonts w:eastAsia="EC Square Sans Pro" w:cs="EC Square Sans Pro"/>
                <w:sz w:val="24"/>
                <w:szCs w:val="24"/>
                <w:lang w:val="en-IE"/>
              </w:rPr>
              <w:t>latform and the Joint Assistance to Support Projects in European Regions partnership.</w:t>
            </w:r>
          </w:p>
        </w:tc>
        <w:tc>
          <w:tcPr>
            <w:tcW w:w="2410" w:type="dxa"/>
            <w:tcBorders>
              <w:bottom w:val="single" w:sz="4" w:space="0" w:color="8C8C8C"/>
            </w:tcBorders>
          </w:tcPr>
          <w:p w14:paraId="392900D3" w14:textId="77777777" w:rsidR="00D933B7" w:rsidRPr="00E85D2C" w:rsidRDefault="00D933B7">
            <w:pPr>
              <w:spacing w:before="120"/>
              <w:cnfStyle w:val="000000000000" w:firstRow="0" w:lastRow="0" w:firstColumn="0" w:lastColumn="0" w:oddVBand="0" w:evenVBand="0" w:oddHBand="0" w:evenHBand="0" w:firstRowFirstColumn="0" w:firstRowLastColumn="0" w:lastRowFirstColumn="0" w:lastRowLastColumn="0"/>
              <w:rPr>
                <w:rFonts w:eastAsia="EC Square Sans Pro" w:cs="EC Square Sans Pro"/>
                <w:sz w:val="24"/>
                <w:szCs w:val="24"/>
                <w:highlight w:val="yellow"/>
                <w:lang w:val="en-IE"/>
              </w:rPr>
            </w:pPr>
            <w:r>
              <w:rPr>
                <w:rFonts w:cs="Calibri"/>
                <w:sz w:val="24"/>
                <w:szCs w:val="24"/>
                <w:lang w:val="en-IE"/>
              </w:rPr>
              <w:t>EUR</w:t>
            </w:r>
            <w:r>
              <w:rPr>
                <w:rFonts w:ascii="Calibri" w:hAnsi="Calibri" w:cs="Calibri"/>
                <w:sz w:val="24"/>
                <w:szCs w:val="24"/>
                <w:lang w:val="en-IE"/>
              </w:rPr>
              <w:t> </w:t>
            </w:r>
            <w:r>
              <w:rPr>
                <w:rFonts w:cs="Calibri"/>
                <w:sz w:val="24"/>
                <w:szCs w:val="24"/>
                <w:lang w:val="en-IE"/>
              </w:rPr>
              <w:t>5</w:t>
            </w:r>
            <w:r>
              <w:rPr>
                <w:sz w:val="24"/>
                <w:szCs w:val="24"/>
                <w:lang w:val="en-IE"/>
              </w:rPr>
              <w:t>.7</w:t>
            </w:r>
            <w:r>
              <w:rPr>
                <w:rFonts w:ascii="Calibri" w:hAnsi="Calibri" w:cs="Calibri"/>
                <w:sz w:val="24"/>
                <w:szCs w:val="24"/>
                <w:lang w:val="en-IE"/>
              </w:rPr>
              <w:t> </w:t>
            </w:r>
            <w:r>
              <w:rPr>
                <w:sz w:val="24"/>
                <w:szCs w:val="24"/>
                <w:lang w:val="en-IE"/>
              </w:rPr>
              <w:t>billion</w:t>
            </w:r>
          </w:p>
          <w:p w14:paraId="75115E30" w14:textId="77777777" w:rsidR="00D933B7" w:rsidRPr="00766332" w:rsidRDefault="00D933B7">
            <w:pPr>
              <w:spacing w:before="120"/>
              <w:cnfStyle w:val="000000000000" w:firstRow="0" w:lastRow="0" w:firstColumn="0" w:lastColumn="0" w:oddVBand="0" w:evenVBand="0" w:oddHBand="0" w:evenHBand="0" w:firstRowFirstColumn="0" w:firstRowLastColumn="0" w:lastRowFirstColumn="0" w:lastRowLastColumn="0"/>
              <w:rPr>
                <w:sz w:val="24"/>
                <w:szCs w:val="24"/>
                <w:lang w:val="en-IE"/>
              </w:rPr>
            </w:pPr>
            <w:r>
              <w:rPr>
                <w:sz w:val="24"/>
                <w:szCs w:val="24"/>
                <w:lang w:val="en-IE"/>
              </w:rPr>
              <w:t>of funding has been granted to projects supporting economic diversification and businesses.</w:t>
            </w:r>
          </w:p>
        </w:tc>
        <w:tc>
          <w:tcPr>
            <w:cnfStyle w:val="000001000000" w:firstRow="0" w:lastRow="0" w:firstColumn="0" w:lastColumn="0" w:oddVBand="0" w:evenVBand="1" w:oddHBand="0" w:evenHBand="0" w:firstRowFirstColumn="0" w:firstRowLastColumn="0" w:lastRowFirstColumn="0" w:lastRowLastColumn="0"/>
            <w:tcW w:w="2410" w:type="dxa"/>
          </w:tcPr>
          <w:p w14:paraId="365758D7" w14:textId="77777777" w:rsidR="00D933B7" w:rsidRPr="00766332" w:rsidRDefault="00D933B7">
            <w:pPr>
              <w:spacing w:before="120" w:after="120"/>
              <w:rPr>
                <w:sz w:val="24"/>
                <w:szCs w:val="24"/>
                <w:lang w:val="en-IE"/>
              </w:rPr>
            </w:pPr>
            <w:r>
              <w:rPr>
                <w:sz w:val="24"/>
                <w:szCs w:val="24"/>
                <w:lang w:val="en-US"/>
              </w:rPr>
              <w:t>EUR</w:t>
            </w:r>
            <w:r>
              <w:rPr>
                <w:rFonts w:ascii="Arial" w:hAnsi="Arial" w:cs="Arial"/>
                <w:sz w:val="24"/>
                <w:szCs w:val="24"/>
                <w:lang w:val="en-US"/>
              </w:rPr>
              <w:t> </w:t>
            </w:r>
            <w:r>
              <w:rPr>
                <w:sz w:val="24"/>
                <w:szCs w:val="24"/>
                <w:lang w:val="en-US"/>
              </w:rPr>
              <w:t>2.3</w:t>
            </w:r>
            <w:r>
              <w:rPr>
                <w:rFonts w:ascii="Arial" w:hAnsi="Arial" w:cs="Arial"/>
                <w:sz w:val="24"/>
                <w:szCs w:val="24"/>
                <w:lang w:val="en-US"/>
              </w:rPr>
              <w:t> </w:t>
            </w:r>
            <w:r>
              <w:rPr>
                <w:sz w:val="24"/>
                <w:szCs w:val="24"/>
                <w:lang w:val="en-US"/>
              </w:rPr>
              <w:t>billion</w:t>
            </w:r>
          </w:p>
          <w:p w14:paraId="4FF7FE41" w14:textId="77777777" w:rsidR="00D933B7" w:rsidRPr="00766332" w:rsidRDefault="00D933B7">
            <w:pPr>
              <w:spacing w:before="120" w:after="120"/>
              <w:rPr>
                <w:sz w:val="24"/>
                <w:szCs w:val="24"/>
                <w:highlight w:val="yellow"/>
              </w:rPr>
            </w:pPr>
            <w:r>
              <w:rPr>
                <w:sz w:val="24"/>
                <w:szCs w:val="24"/>
                <w:lang w:val="en-US"/>
              </w:rPr>
              <w:t xml:space="preserve">of public investments have been </w:t>
            </w:r>
            <w:r>
              <w:rPr>
                <w:sz w:val="24"/>
                <w:szCs w:val="24"/>
              </w:rPr>
              <w:t>mobilised</w:t>
            </w:r>
            <w:r>
              <w:rPr>
                <w:sz w:val="24"/>
                <w:szCs w:val="24"/>
                <w:lang w:val="en-US"/>
              </w:rPr>
              <w:t xml:space="preserve"> by the Public Sector Loan Facility (3rd pillar of the JTM) in Czechia, Greece, </w:t>
            </w:r>
            <w:r>
              <w:rPr>
                <w:rFonts w:cs="Calibri"/>
                <w:sz w:val="24"/>
                <w:szCs w:val="24"/>
                <w:lang w:val="en-US"/>
              </w:rPr>
              <w:t>Spain,</w:t>
            </w:r>
            <w:r>
              <w:rPr>
                <w:sz w:val="24"/>
                <w:szCs w:val="24"/>
                <w:lang w:val="en-US"/>
              </w:rPr>
              <w:t xml:space="preserve"> France,</w:t>
            </w:r>
            <w:r>
              <w:rPr>
                <w:rFonts w:ascii="Calibri" w:hAnsi="Calibri" w:cs="Calibri"/>
                <w:sz w:val="24"/>
                <w:szCs w:val="24"/>
                <w:lang w:val="en-US"/>
              </w:rPr>
              <w:t xml:space="preserve"> </w:t>
            </w:r>
            <w:r>
              <w:rPr>
                <w:rFonts w:cs="Calibri"/>
                <w:sz w:val="24"/>
                <w:szCs w:val="24"/>
                <w:lang w:val="en-US"/>
              </w:rPr>
              <w:t>the Netherlands and</w:t>
            </w:r>
            <w:r>
              <w:rPr>
                <w:sz w:val="24"/>
                <w:szCs w:val="24"/>
                <w:lang w:val="en-US"/>
              </w:rPr>
              <w:t xml:space="preserve"> Sweden.</w:t>
            </w:r>
          </w:p>
        </w:tc>
      </w:tr>
      <w:tr w:rsidR="00D933B7" w:rsidRPr="0047239D" w14:paraId="6845850F" w14:textId="77777777">
        <w:trPr>
          <w:trHeight w:val="1034"/>
          <w:jc w:val="left"/>
        </w:trPr>
        <w:tc>
          <w:tcPr>
            <w:tcW w:w="2410" w:type="dxa"/>
          </w:tcPr>
          <w:p w14:paraId="31917EF0" w14:textId="77777777" w:rsidR="00D933B7" w:rsidRPr="006802C8" w:rsidRDefault="00D933B7">
            <w:pPr>
              <w:spacing w:before="120" w:after="120"/>
              <w:rPr>
                <w:sz w:val="24"/>
                <w:szCs w:val="24"/>
                <w:lang w:val="en-IE"/>
              </w:rPr>
            </w:pPr>
            <w:r>
              <w:rPr>
                <w:rFonts w:cs="Calibri"/>
                <w:sz w:val="24"/>
                <w:szCs w:val="24"/>
                <w:lang w:val="en-IE"/>
              </w:rPr>
              <w:t>EUR</w:t>
            </w:r>
            <w:r>
              <w:rPr>
                <w:rFonts w:ascii="Calibri" w:hAnsi="Calibri" w:cs="Calibri"/>
                <w:sz w:val="24"/>
                <w:szCs w:val="24"/>
                <w:lang w:val="en-IE"/>
              </w:rPr>
              <w:t> </w:t>
            </w:r>
            <w:r>
              <w:rPr>
                <w:rFonts w:cs="Calibri"/>
                <w:sz w:val="24"/>
                <w:szCs w:val="24"/>
                <w:lang w:val="en-IE"/>
              </w:rPr>
              <w:t>2.1</w:t>
            </w:r>
            <w:r>
              <w:rPr>
                <w:rFonts w:ascii="Calibri" w:hAnsi="Calibri" w:cs="Calibri"/>
                <w:sz w:val="24"/>
                <w:szCs w:val="24"/>
                <w:lang w:val="en-IE"/>
              </w:rPr>
              <w:t> </w:t>
            </w:r>
            <w:r>
              <w:rPr>
                <w:sz w:val="24"/>
                <w:szCs w:val="24"/>
                <w:lang w:val="en-IE"/>
              </w:rPr>
              <w:t>billion</w:t>
            </w:r>
          </w:p>
          <w:p w14:paraId="35BF9DC5" w14:textId="77777777" w:rsidR="00D933B7" w:rsidRPr="006802C8" w:rsidRDefault="00D933B7">
            <w:pPr>
              <w:spacing w:before="120"/>
              <w:rPr>
                <w:sz w:val="24"/>
                <w:szCs w:val="24"/>
                <w:highlight w:val="yellow"/>
              </w:rPr>
            </w:pPr>
            <w:r>
              <w:rPr>
                <w:sz w:val="24"/>
                <w:szCs w:val="24"/>
                <w:lang w:val="en-IE"/>
              </w:rPr>
              <w:t>of funding has been granted to projects supporting skills, education and labour market assistance.</w:t>
            </w:r>
          </w:p>
        </w:tc>
        <w:tc>
          <w:tcPr>
            <w:cnfStyle w:val="000001000000" w:firstRow="0" w:lastRow="0" w:firstColumn="0" w:lastColumn="0" w:oddVBand="0" w:evenVBand="1" w:oddHBand="0" w:evenHBand="0" w:firstRowFirstColumn="0" w:firstRowLastColumn="0" w:lastRowFirstColumn="0" w:lastRowLastColumn="0"/>
            <w:tcW w:w="2409" w:type="dxa"/>
          </w:tcPr>
          <w:p w14:paraId="13146D94" w14:textId="77777777" w:rsidR="00D933B7" w:rsidRPr="006802C8" w:rsidRDefault="00D933B7">
            <w:pPr>
              <w:spacing w:before="120" w:after="120"/>
              <w:rPr>
                <w:rFonts w:eastAsia="EC Square Sans Pro" w:cs="EC Square Sans Pro"/>
                <w:sz w:val="24"/>
                <w:szCs w:val="24"/>
                <w:lang w:val="en-IE"/>
              </w:rPr>
            </w:pPr>
            <w:r>
              <w:rPr>
                <w:rFonts w:eastAsiaTheme="minorEastAsia"/>
                <w:sz w:val="24"/>
                <w:szCs w:val="24"/>
                <w:lang w:val="en-IE"/>
              </w:rPr>
              <w:t>11</w:t>
            </w:r>
            <w:r>
              <w:rPr>
                <w:rFonts w:ascii="Calibri" w:eastAsiaTheme="minorEastAsia" w:hAnsi="Calibri" w:cs="Calibri"/>
                <w:sz w:val="24"/>
                <w:szCs w:val="24"/>
                <w:lang w:val="en-IE"/>
              </w:rPr>
              <w:t> </w:t>
            </w:r>
            <w:r>
              <w:rPr>
                <w:rFonts w:eastAsiaTheme="minorEastAsia"/>
                <w:sz w:val="24"/>
                <w:szCs w:val="24"/>
                <w:lang w:val="en-IE"/>
              </w:rPr>
              <w:t>900</w:t>
            </w:r>
          </w:p>
          <w:p w14:paraId="11BC8688" w14:textId="40A34167" w:rsidR="00D933B7" w:rsidRPr="006802C8" w:rsidRDefault="00EE285E">
            <w:pPr>
              <w:spacing w:before="120" w:after="120"/>
              <w:rPr>
                <w:rFonts w:cs="Calibri"/>
                <w:sz w:val="24"/>
                <w:szCs w:val="24"/>
                <w:lang w:val="en-IE"/>
              </w:rPr>
            </w:pPr>
            <w:r>
              <w:rPr>
                <w:sz w:val="24"/>
                <w:szCs w:val="24"/>
              </w:rPr>
              <w:t xml:space="preserve">companies </w:t>
            </w:r>
            <w:r w:rsidR="00725452">
              <w:rPr>
                <w:sz w:val="24"/>
                <w:szCs w:val="24"/>
              </w:rPr>
              <w:t xml:space="preserve">are earmarked </w:t>
            </w:r>
            <w:r w:rsidR="00BE08A6">
              <w:rPr>
                <w:sz w:val="24"/>
                <w:szCs w:val="24"/>
              </w:rPr>
              <w:t>to</w:t>
            </w:r>
            <w:r w:rsidR="00D933B7">
              <w:rPr>
                <w:sz w:val="24"/>
                <w:szCs w:val="24"/>
              </w:rPr>
              <w:t xml:space="preserve"> receive support from the Just Transition Fund (JTF).</w:t>
            </w:r>
          </w:p>
        </w:tc>
        <w:tc>
          <w:tcPr>
            <w:tcW w:w="2410" w:type="dxa"/>
            <w:tcBorders>
              <w:bottom w:val="single" w:sz="4" w:space="0" w:color="8C8C8C"/>
            </w:tcBorders>
          </w:tcPr>
          <w:p w14:paraId="0881D8FD" w14:textId="77777777" w:rsidR="00D933B7" w:rsidRPr="006802C8" w:rsidRDefault="00D933B7">
            <w:pPr>
              <w:spacing w:before="120" w:after="120"/>
              <w:cnfStyle w:val="000000000000" w:firstRow="0" w:lastRow="0" w:firstColumn="0" w:lastColumn="0" w:oddVBand="0" w:evenVBand="0" w:oddHBand="0" w:evenHBand="0" w:firstRowFirstColumn="0" w:firstRowLastColumn="0" w:lastRowFirstColumn="0" w:lastRowLastColumn="0"/>
              <w:rPr>
                <w:rFonts w:cs="Calibri"/>
                <w:sz w:val="24"/>
                <w:szCs w:val="24"/>
                <w:lang w:val="en-IE"/>
              </w:rPr>
            </w:pPr>
            <w:r>
              <w:rPr>
                <w:rFonts w:cs="Calibri"/>
                <w:sz w:val="24"/>
                <w:szCs w:val="24"/>
                <w:lang w:val="en-IE"/>
              </w:rPr>
              <w:t>19</w:t>
            </w:r>
            <w:r>
              <w:rPr>
                <w:rFonts w:ascii="Calibri" w:hAnsi="Calibri" w:cs="Calibri"/>
                <w:sz w:val="24"/>
                <w:szCs w:val="24"/>
                <w:lang w:val="en-IE"/>
              </w:rPr>
              <w:t> </w:t>
            </w:r>
            <w:r>
              <w:rPr>
                <w:rFonts w:cs="Calibri"/>
                <w:sz w:val="24"/>
                <w:szCs w:val="24"/>
                <w:lang w:val="en-IE"/>
              </w:rPr>
              <w:t>290</w:t>
            </w:r>
          </w:p>
          <w:p w14:paraId="786E239F" w14:textId="2C968019" w:rsidR="00D933B7" w:rsidRPr="006802C8" w:rsidRDefault="00D933B7">
            <w:pPr>
              <w:spacing w:before="120" w:after="120"/>
              <w:cnfStyle w:val="000000000000" w:firstRow="0" w:lastRow="0" w:firstColumn="0" w:lastColumn="0" w:oddVBand="0" w:evenVBand="0" w:oddHBand="0" w:evenHBand="0" w:firstRowFirstColumn="0" w:firstRowLastColumn="0" w:lastRowFirstColumn="0" w:lastRowLastColumn="0"/>
              <w:rPr>
                <w:sz w:val="24"/>
                <w:szCs w:val="24"/>
                <w:highlight w:val="yellow"/>
                <w:lang w:val="en-IE"/>
              </w:rPr>
            </w:pPr>
            <w:r>
              <w:rPr>
                <w:rFonts w:eastAsiaTheme="minorEastAsia"/>
                <w:sz w:val="24"/>
                <w:szCs w:val="24"/>
                <w:lang w:val="en-IE"/>
              </w:rPr>
              <w:t>participants gain</w:t>
            </w:r>
            <w:r w:rsidR="00ED1121">
              <w:rPr>
                <w:rFonts w:eastAsiaTheme="minorEastAsia"/>
                <w:sz w:val="24"/>
                <w:szCs w:val="24"/>
                <w:lang w:val="en-IE"/>
              </w:rPr>
              <w:t>ed</w:t>
            </w:r>
            <w:r>
              <w:rPr>
                <w:rFonts w:eastAsiaTheme="minorEastAsia"/>
                <w:sz w:val="24"/>
                <w:szCs w:val="24"/>
                <w:lang w:val="en-IE"/>
              </w:rPr>
              <w:t xml:space="preserve"> a qualification through projects </w:t>
            </w:r>
            <w:r w:rsidR="00ED1121">
              <w:rPr>
                <w:rFonts w:eastAsiaTheme="minorEastAsia"/>
                <w:sz w:val="24"/>
                <w:szCs w:val="24"/>
                <w:lang w:val="en-IE"/>
              </w:rPr>
              <w:t>fund</w:t>
            </w:r>
            <w:r>
              <w:rPr>
                <w:rFonts w:eastAsiaTheme="minorEastAsia"/>
                <w:sz w:val="24"/>
                <w:szCs w:val="24"/>
                <w:lang w:val="en-IE"/>
              </w:rPr>
              <w:t>ed under the JTF.</w:t>
            </w:r>
          </w:p>
        </w:tc>
        <w:tc>
          <w:tcPr>
            <w:cnfStyle w:val="000001000000" w:firstRow="0" w:lastRow="0" w:firstColumn="0" w:lastColumn="0" w:oddVBand="0" w:evenVBand="1" w:oddHBand="0" w:evenHBand="0" w:firstRowFirstColumn="0" w:firstRowLastColumn="0" w:lastRowFirstColumn="0" w:lastRowLastColumn="0"/>
            <w:tcW w:w="2410" w:type="dxa"/>
          </w:tcPr>
          <w:p w14:paraId="34597011" w14:textId="77777777" w:rsidR="00D933B7" w:rsidRPr="006802C8" w:rsidRDefault="00D933B7">
            <w:pPr>
              <w:spacing w:before="120" w:after="120"/>
              <w:rPr>
                <w:rFonts w:eastAsiaTheme="minorEastAsia"/>
                <w:sz w:val="24"/>
                <w:szCs w:val="24"/>
                <w:lang w:val="en-IE"/>
              </w:rPr>
            </w:pPr>
            <w:r>
              <w:rPr>
                <w:rFonts w:eastAsiaTheme="minorEastAsia"/>
                <w:sz w:val="24"/>
                <w:szCs w:val="24"/>
                <w:lang w:val="en-IE"/>
              </w:rPr>
              <w:t>28</w:t>
            </w:r>
            <w:r>
              <w:rPr>
                <w:rFonts w:ascii="Calibri" w:eastAsiaTheme="minorEastAsia" w:hAnsi="Calibri" w:cs="Calibri"/>
                <w:sz w:val="24"/>
                <w:szCs w:val="24"/>
                <w:lang w:val="en-IE"/>
              </w:rPr>
              <w:t> </w:t>
            </w:r>
            <w:r>
              <w:rPr>
                <w:rFonts w:eastAsiaTheme="minorEastAsia"/>
                <w:sz w:val="24"/>
                <w:szCs w:val="24"/>
                <w:lang w:val="en-IE"/>
              </w:rPr>
              <w:t>900</w:t>
            </w:r>
          </w:p>
          <w:p w14:paraId="662D05D4" w14:textId="5AE71B56" w:rsidR="00D933B7" w:rsidRPr="006802C8" w:rsidRDefault="00D933B7">
            <w:pPr>
              <w:spacing w:before="120" w:after="120"/>
              <w:rPr>
                <w:sz w:val="24"/>
                <w:szCs w:val="24"/>
                <w:highlight w:val="yellow"/>
              </w:rPr>
            </w:pPr>
            <w:r>
              <w:rPr>
                <w:rFonts w:eastAsiaTheme="minorEastAsia"/>
                <w:sz w:val="24"/>
                <w:szCs w:val="24"/>
                <w:lang w:val="en-IE"/>
              </w:rPr>
              <w:t xml:space="preserve">jobs </w:t>
            </w:r>
            <w:r w:rsidR="00140684">
              <w:rPr>
                <w:rFonts w:eastAsiaTheme="minorEastAsia"/>
                <w:sz w:val="24"/>
                <w:szCs w:val="24"/>
                <w:lang w:val="en-IE"/>
              </w:rPr>
              <w:t>are aimed to</w:t>
            </w:r>
            <w:r>
              <w:rPr>
                <w:rFonts w:eastAsiaTheme="minorEastAsia"/>
                <w:sz w:val="24"/>
                <w:szCs w:val="24"/>
                <w:lang w:val="en-IE"/>
              </w:rPr>
              <w:t xml:space="preserve"> be created through projects selected under the JTF</w:t>
            </w:r>
            <w:r>
              <w:rPr>
                <w:sz w:val="24"/>
                <w:szCs w:val="24"/>
              </w:rPr>
              <w:t>.</w:t>
            </w:r>
          </w:p>
        </w:tc>
      </w:tr>
    </w:tbl>
    <w:p w14:paraId="1B2A1DE2" w14:textId="77777777" w:rsidR="00D933B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39C92C43"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6C44A8" w:rsidRPr="00426441" w14:paraId="64E5D1CD"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75B3D2EA"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0EAF4D4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634506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FFDF87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D3257D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F60555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DB748C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B6F76C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E2C4F2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6C44A8" w:rsidRPr="00426441" w14:paraId="3C0A5385" w14:textId="77777777">
        <w:trPr>
          <w:trHeight w:val="300"/>
        </w:trPr>
        <w:tc>
          <w:tcPr>
            <w:tcW w:w="2085" w:type="dxa"/>
            <w:tcBorders>
              <w:top w:val="single" w:sz="6" w:space="0" w:color="8C8C8C"/>
              <w:left w:val="nil"/>
              <w:bottom w:val="single" w:sz="6" w:space="0" w:color="8C8C8C"/>
              <w:right w:val="nil"/>
            </w:tcBorders>
            <w:vAlign w:val="center"/>
            <w:hideMark/>
          </w:tcPr>
          <w:p w14:paraId="5FAE939E"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vAlign w:val="center"/>
            <w:hideMark/>
          </w:tcPr>
          <w:p w14:paraId="4761EEB0"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4.0</w:t>
            </w:r>
          </w:p>
        </w:tc>
        <w:tc>
          <w:tcPr>
            <w:tcW w:w="930" w:type="dxa"/>
            <w:tcBorders>
              <w:top w:val="single" w:sz="6" w:space="0" w:color="8C8C8C"/>
              <w:left w:val="nil"/>
              <w:bottom w:val="single" w:sz="6" w:space="0" w:color="8C8C8C"/>
              <w:right w:val="nil"/>
            </w:tcBorders>
            <w:vAlign w:val="center"/>
            <w:hideMark/>
          </w:tcPr>
          <w:p w14:paraId="130EAB0F" w14:textId="1B11202A"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1 </w:t>
            </w:r>
            <w:r w:rsidR="00622BB7">
              <w:rPr>
                <w:color w:val="000000"/>
              </w:rPr>
              <w:t xml:space="preserve">534.8 </w:t>
            </w:r>
          </w:p>
        </w:tc>
        <w:tc>
          <w:tcPr>
            <w:tcW w:w="930" w:type="dxa"/>
            <w:tcBorders>
              <w:top w:val="single" w:sz="6" w:space="0" w:color="8C8C8C"/>
              <w:left w:val="nil"/>
              <w:bottom w:val="single" w:sz="6" w:space="0" w:color="8C8C8C"/>
              <w:right w:val="nil"/>
            </w:tcBorders>
            <w:vAlign w:val="center"/>
            <w:hideMark/>
          </w:tcPr>
          <w:p w14:paraId="34C51F1D" w14:textId="7B0BA1BA"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1 </w:t>
            </w:r>
            <w:r w:rsidR="00622BB7">
              <w:rPr>
                <w:color w:val="000000"/>
              </w:rPr>
              <w:t xml:space="preserve">610.2 </w:t>
            </w:r>
          </w:p>
        </w:tc>
        <w:tc>
          <w:tcPr>
            <w:tcW w:w="930" w:type="dxa"/>
            <w:tcBorders>
              <w:top w:val="single" w:sz="6" w:space="0" w:color="8C8C8C"/>
              <w:left w:val="nil"/>
              <w:bottom w:val="single" w:sz="6" w:space="0" w:color="8C8C8C"/>
              <w:right w:val="nil"/>
            </w:tcBorders>
            <w:vAlign w:val="center"/>
            <w:hideMark/>
          </w:tcPr>
          <w:p w14:paraId="09476C03" w14:textId="08485ECD"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1 </w:t>
            </w:r>
            <w:r w:rsidR="00622BB7">
              <w:rPr>
                <w:color w:val="000000"/>
              </w:rPr>
              <w:t xml:space="preserve">635.7 </w:t>
            </w:r>
          </w:p>
        </w:tc>
        <w:tc>
          <w:tcPr>
            <w:tcW w:w="930" w:type="dxa"/>
            <w:tcBorders>
              <w:top w:val="single" w:sz="6" w:space="0" w:color="8C8C8C"/>
              <w:left w:val="nil"/>
              <w:bottom w:val="single" w:sz="6" w:space="0" w:color="8C8C8C"/>
              <w:right w:val="nil"/>
            </w:tcBorders>
            <w:vAlign w:val="center"/>
            <w:hideMark/>
          </w:tcPr>
          <w:p w14:paraId="140765B7"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1 611.8</w:t>
            </w:r>
          </w:p>
        </w:tc>
        <w:tc>
          <w:tcPr>
            <w:tcW w:w="930" w:type="dxa"/>
            <w:tcBorders>
              <w:top w:val="single" w:sz="6" w:space="0" w:color="8C8C8C"/>
              <w:left w:val="nil"/>
              <w:bottom w:val="single" w:sz="6" w:space="0" w:color="8C8C8C"/>
              <w:right w:val="nil"/>
            </w:tcBorders>
            <w:vAlign w:val="center"/>
            <w:hideMark/>
          </w:tcPr>
          <w:p w14:paraId="7AD5E0EA"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1 337.2</w:t>
            </w:r>
          </w:p>
        </w:tc>
        <w:tc>
          <w:tcPr>
            <w:tcW w:w="930" w:type="dxa"/>
            <w:tcBorders>
              <w:top w:val="single" w:sz="6" w:space="0" w:color="8C8C8C"/>
              <w:left w:val="nil"/>
              <w:bottom w:val="single" w:sz="6" w:space="0" w:color="8C8C8C"/>
              <w:right w:val="nil"/>
            </w:tcBorders>
            <w:vAlign w:val="center"/>
            <w:hideMark/>
          </w:tcPr>
          <w:p w14:paraId="7A225D20"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1 365.0</w:t>
            </w:r>
          </w:p>
        </w:tc>
        <w:tc>
          <w:tcPr>
            <w:tcW w:w="930" w:type="dxa"/>
            <w:tcBorders>
              <w:top w:val="single" w:sz="6" w:space="0" w:color="8C8C8C"/>
              <w:left w:val="nil"/>
              <w:bottom w:val="single" w:sz="6" w:space="0" w:color="8C8C8C"/>
              <w:right w:val="nil"/>
            </w:tcBorders>
            <w:vAlign w:val="center"/>
            <w:hideMark/>
          </w:tcPr>
          <w:p w14:paraId="135B9907" w14:textId="5B698642" w:rsidR="00D933B7" w:rsidRPr="00426441" w:rsidRDefault="006C44A8">
            <w:pPr>
              <w:spacing w:after="0" w:line="240" w:lineRule="auto"/>
              <w:jc w:val="right"/>
              <w:textAlignment w:val="baseline"/>
              <w:rPr>
                <w:rFonts w:ascii="Times New Roman" w:hAnsi="Times New Roman"/>
                <w:lang w:val="en-IE" w:eastAsia="en-IE"/>
              </w:rPr>
            </w:pPr>
            <w:r>
              <w:rPr>
                <w:color w:val="000000"/>
              </w:rPr>
              <w:t xml:space="preserve">9 098.6 </w:t>
            </w:r>
          </w:p>
        </w:tc>
      </w:tr>
      <w:tr w:rsidR="006C44A8" w:rsidRPr="00426441" w14:paraId="02E1EB87"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332F512"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vAlign w:val="center"/>
            <w:hideMark/>
          </w:tcPr>
          <w:p w14:paraId="04F0B8F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5.4</w:t>
            </w:r>
          </w:p>
        </w:tc>
        <w:tc>
          <w:tcPr>
            <w:tcW w:w="930" w:type="dxa"/>
            <w:tcBorders>
              <w:top w:val="single" w:sz="6" w:space="0" w:color="8C8C8C"/>
              <w:left w:val="nil"/>
              <w:bottom w:val="single" w:sz="6" w:space="0" w:color="8C8C8C"/>
              <w:right w:val="nil"/>
            </w:tcBorders>
            <w:shd w:val="clear" w:color="auto" w:fill="F2F2F2"/>
            <w:vAlign w:val="center"/>
            <w:hideMark/>
          </w:tcPr>
          <w:p w14:paraId="21F588B8"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4 982.1</w:t>
            </w:r>
          </w:p>
        </w:tc>
        <w:tc>
          <w:tcPr>
            <w:tcW w:w="930" w:type="dxa"/>
            <w:tcBorders>
              <w:top w:val="single" w:sz="6" w:space="0" w:color="8C8C8C"/>
              <w:left w:val="nil"/>
              <w:bottom w:val="single" w:sz="6" w:space="0" w:color="8C8C8C"/>
              <w:right w:val="nil"/>
            </w:tcBorders>
            <w:shd w:val="clear" w:color="auto" w:fill="F2F2F2"/>
            <w:vAlign w:val="center"/>
            <w:hideMark/>
          </w:tcPr>
          <w:p w14:paraId="638AC74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5 815.5</w:t>
            </w:r>
          </w:p>
        </w:tc>
        <w:tc>
          <w:tcPr>
            <w:tcW w:w="930" w:type="dxa"/>
            <w:tcBorders>
              <w:top w:val="single" w:sz="6" w:space="0" w:color="8C8C8C"/>
              <w:left w:val="nil"/>
              <w:bottom w:val="single" w:sz="6" w:space="0" w:color="8C8C8C"/>
              <w:right w:val="nil"/>
            </w:tcBorders>
            <w:shd w:val="clear" w:color="auto" w:fill="F2F2F2"/>
            <w:vAlign w:val="center"/>
            <w:hideMark/>
          </w:tcPr>
          <w:p w14:paraId="5E0B866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6.0</w:t>
            </w:r>
          </w:p>
        </w:tc>
        <w:tc>
          <w:tcPr>
            <w:tcW w:w="930" w:type="dxa"/>
            <w:tcBorders>
              <w:top w:val="single" w:sz="6" w:space="0" w:color="8C8C8C"/>
              <w:left w:val="nil"/>
              <w:bottom w:val="single" w:sz="6" w:space="0" w:color="8C8C8C"/>
              <w:right w:val="nil"/>
            </w:tcBorders>
            <w:shd w:val="clear" w:color="auto" w:fill="F2F2F2"/>
            <w:vAlign w:val="center"/>
            <w:hideMark/>
          </w:tcPr>
          <w:p w14:paraId="7B2FB2D8" w14:textId="7A507D1F"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w:t>
            </w:r>
            <w:r w:rsidR="00232811">
              <w:rPr>
                <w:color w:val="000000"/>
              </w:rPr>
              <w:t>59.5</w:t>
            </w:r>
          </w:p>
        </w:tc>
        <w:tc>
          <w:tcPr>
            <w:tcW w:w="930" w:type="dxa"/>
            <w:tcBorders>
              <w:top w:val="single" w:sz="6" w:space="0" w:color="8C8C8C"/>
              <w:left w:val="nil"/>
              <w:bottom w:val="single" w:sz="6" w:space="0" w:color="8C8C8C"/>
              <w:right w:val="nil"/>
            </w:tcBorders>
            <w:shd w:val="clear" w:color="auto" w:fill="F2F2F2"/>
            <w:vAlign w:val="center"/>
            <w:hideMark/>
          </w:tcPr>
          <w:p w14:paraId="6FED06B8" w14:textId="7CDD04B8"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w:t>
            </w:r>
            <w:r w:rsidR="00232811">
              <w:rPr>
                <w:color w:val="000000"/>
              </w:rPr>
              <w:t>0.0</w:t>
            </w:r>
          </w:p>
        </w:tc>
        <w:tc>
          <w:tcPr>
            <w:tcW w:w="930" w:type="dxa"/>
            <w:tcBorders>
              <w:top w:val="single" w:sz="6" w:space="0" w:color="8C8C8C"/>
              <w:left w:val="nil"/>
              <w:bottom w:val="single" w:sz="6" w:space="0" w:color="8C8C8C"/>
              <w:right w:val="nil"/>
            </w:tcBorders>
            <w:shd w:val="clear" w:color="auto" w:fill="F2F2F2"/>
            <w:vAlign w:val="center"/>
            <w:hideMark/>
          </w:tcPr>
          <w:p w14:paraId="7327C397" w14:textId="460B0DCA"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w:t>
            </w:r>
            <w:r w:rsidR="006C44A8">
              <w:rPr>
                <w:color w:val="000000"/>
              </w:rPr>
              <w:t>0.0</w:t>
            </w:r>
          </w:p>
        </w:tc>
        <w:tc>
          <w:tcPr>
            <w:tcW w:w="930" w:type="dxa"/>
            <w:tcBorders>
              <w:top w:val="single" w:sz="6" w:space="0" w:color="8C8C8C"/>
              <w:left w:val="nil"/>
              <w:bottom w:val="single" w:sz="6" w:space="0" w:color="8C8C8C"/>
              <w:right w:val="nil"/>
            </w:tcBorders>
            <w:shd w:val="clear" w:color="auto" w:fill="F2F2F2"/>
            <w:vAlign w:val="center"/>
            <w:hideMark/>
          </w:tcPr>
          <w:p w14:paraId="578776B5" w14:textId="311CDD78" w:rsidR="00D933B7" w:rsidRPr="00426441" w:rsidRDefault="00D933B7">
            <w:pPr>
              <w:spacing w:after="0" w:line="240" w:lineRule="auto"/>
              <w:jc w:val="right"/>
              <w:textAlignment w:val="baseline"/>
              <w:rPr>
                <w:rFonts w:ascii="Times New Roman" w:hAnsi="Times New Roman"/>
                <w:lang w:val="en-IE" w:eastAsia="en-IE"/>
              </w:rPr>
            </w:pPr>
            <w:r>
              <w:rPr>
                <w:color w:val="000000"/>
              </w:rPr>
              <w:t>10 8</w:t>
            </w:r>
            <w:r w:rsidR="006C44A8">
              <w:rPr>
                <w:color w:val="000000"/>
              </w:rPr>
              <w:t xml:space="preserve">68.5 </w:t>
            </w:r>
          </w:p>
        </w:tc>
      </w:tr>
      <w:tr w:rsidR="006C44A8" w:rsidRPr="00426441" w14:paraId="492FE581" w14:textId="77777777">
        <w:trPr>
          <w:trHeight w:val="300"/>
        </w:trPr>
        <w:tc>
          <w:tcPr>
            <w:tcW w:w="2085" w:type="dxa"/>
            <w:tcBorders>
              <w:top w:val="single" w:sz="6" w:space="0" w:color="8C8C8C"/>
              <w:left w:val="nil"/>
              <w:bottom w:val="single" w:sz="6" w:space="0" w:color="8C8C8C"/>
              <w:right w:val="nil"/>
            </w:tcBorders>
            <w:vAlign w:val="center"/>
            <w:hideMark/>
          </w:tcPr>
          <w:p w14:paraId="3015517E"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vAlign w:val="center"/>
            <w:hideMark/>
          </w:tcPr>
          <w:p w14:paraId="3CE41223"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vAlign w:val="center"/>
            <w:hideMark/>
          </w:tcPr>
          <w:p w14:paraId="14989E83" w14:textId="77777777" w:rsidR="00D933B7" w:rsidRPr="00426441" w:rsidRDefault="00D933B7">
            <w:pPr>
              <w:spacing w:after="0" w:line="240" w:lineRule="auto"/>
              <w:jc w:val="right"/>
              <w:textAlignment w:val="baseline"/>
              <w:rPr>
                <w:rFonts w:ascii="Times New Roman" w:hAnsi="Times New Roman"/>
                <w:lang w:val="en-IE" w:eastAsia="en-IE"/>
              </w:rPr>
            </w:pPr>
            <w:r>
              <w:rPr>
                <w:rFonts w:ascii="Calibri" w:hAnsi="Calibri" w:cs="Calibri"/>
                <w:color w:val="000000"/>
              </w:rPr>
              <w:t xml:space="preserve"> 0.0</w:t>
            </w:r>
          </w:p>
        </w:tc>
        <w:tc>
          <w:tcPr>
            <w:tcW w:w="930" w:type="dxa"/>
            <w:tcBorders>
              <w:top w:val="single" w:sz="6" w:space="0" w:color="8C8C8C"/>
              <w:left w:val="nil"/>
              <w:bottom w:val="single" w:sz="6" w:space="0" w:color="8C8C8C"/>
              <w:right w:val="nil"/>
            </w:tcBorders>
            <w:vAlign w:val="center"/>
            <w:hideMark/>
          </w:tcPr>
          <w:p w14:paraId="3E05BA3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vAlign w:val="center"/>
            <w:hideMark/>
          </w:tcPr>
          <w:p w14:paraId="7CC6AE44"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vAlign w:val="center"/>
            <w:hideMark/>
          </w:tcPr>
          <w:p w14:paraId="6D186D6C"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vAlign w:val="center"/>
            <w:hideMark/>
          </w:tcPr>
          <w:p w14:paraId="5D2AB8DA"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vAlign w:val="center"/>
            <w:hideMark/>
          </w:tcPr>
          <w:p w14:paraId="4B025D5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vAlign w:val="center"/>
            <w:hideMark/>
          </w:tcPr>
          <w:p w14:paraId="34C3736D"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r>
      <w:tr w:rsidR="006C44A8" w:rsidRPr="00426441" w14:paraId="2F671B63"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D845596"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vAlign w:val="center"/>
            <w:hideMark/>
          </w:tcPr>
          <w:p w14:paraId="68D43F85"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46.3</w:t>
            </w:r>
          </w:p>
        </w:tc>
        <w:tc>
          <w:tcPr>
            <w:tcW w:w="930" w:type="dxa"/>
            <w:tcBorders>
              <w:top w:val="single" w:sz="6" w:space="0" w:color="8C8C8C"/>
              <w:left w:val="nil"/>
              <w:bottom w:val="single" w:sz="6" w:space="0" w:color="8C8C8C"/>
              <w:right w:val="nil"/>
            </w:tcBorders>
            <w:shd w:val="clear" w:color="auto" w:fill="F2F2F2"/>
            <w:vAlign w:val="center"/>
            <w:hideMark/>
          </w:tcPr>
          <w:p w14:paraId="3195BDF7"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121.5</w:t>
            </w:r>
          </w:p>
        </w:tc>
        <w:tc>
          <w:tcPr>
            <w:tcW w:w="930" w:type="dxa"/>
            <w:tcBorders>
              <w:top w:val="single" w:sz="6" w:space="0" w:color="8C8C8C"/>
              <w:left w:val="nil"/>
              <w:bottom w:val="single" w:sz="6" w:space="0" w:color="8C8C8C"/>
              <w:right w:val="nil"/>
            </w:tcBorders>
            <w:shd w:val="clear" w:color="auto" w:fill="F2F2F2"/>
            <w:vAlign w:val="center"/>
            <w:hideMark/>
          </w:tcPr>
          <w:p w14:paraId="58A56EB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104.6</w:t>
            </w:r>
          </w:p>
        </w:tc>
        <w:tc>
          <w:tcPr>
            <w:tcW w:w="930" w:type="dxa"/>
            <w:tcBorders>
              <w:top w:val="single" w:sz="6" w:space="0" w:color="8C8C8C"/>
              <w:left w:val="nil"/>
              <w:bottom w:val="single" w:sz="6" w:space="0" w:color="8C8C8C"/>
              <w:right w:val="nil"/>
            </w:tcBorders>
            <w:shd w:val="clear" w:color="auto" w:fill="F2F2F2"/>
            <w:vAlign w:val="center"/>
            <w:hideMark/>
          </w:tcPr>
          <w:p w14:paraId="5D9649D6"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252.4</w:t>
            </w:r>
          </w:p>
        </w:tc>
        <w:tc>
          <w:tcPr>
            <w:tcW w:w="930" w:type="dxa"/>
            <w:tcBorders>
              <w:top w:val="single" w:sz="6" w:space="0" w:color="8C8C8C"/>
              <w:left w:val="nil"/>
              <w:bottom w:val="single" w:sz="6" w:space="0" w:color="8C8C8C"/>
              <w:right w:val="nil"/>
            </w:tcBorders>
            <w:shd w:val="clear" w:color="auto" w:fill="F2F2F2"/>
            <w:vAlign w:val="center"/>
            <w:hideMark/>
          </w:tcPr>
          <w:p w14:paraId="699B7646"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0.1</w:t>
            </w:r>
          </w:p>
        </w:tc>
        <w:tc>
          <w:tcPr>
            <w:tcW w:w="930" w:type="dxa"/>
            <w:tcBorders>
              <w:top w:val="single" w:sz="6" w:space="0" w:color="8C8C8C"/>
              <w:left w:val="nil"/>
              <w:bottom w:val="single" w:sz="6" w:space="0" w:color="8C8C8C"/>
              <w:right w:val="nil"/>
            </w:tcBorders>
            <w:shd w:val="clear" w:color="auto" w:fill="F2F2F2"/>
            <w:vAlign w:val="center"/>
            <w:hideMark/>
          </w:tcPr>
          <w:p w14:paraId="0C154BFA"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shd w:val="clear" w:color="auto" w:fill="F2F2F2"/>
            <w:vAlign w:val="center"/>
            <w:hideMark/>
          </w:tcPr>
          <w:p w14:paraId="2810628E"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0.0</w:t>
            </w:r>
          </w:p>
        </w:tc>
        <w:tc>
          <w:tcPr>
            <w:tcW w:w="930" w:type="dxa"/>
            <w:tcBorders>
              <w:top w:val="single" w:sz="6" w:space="0" w:color="8C8C8C"/>
              <w:left w:val="nil"/>
              <w:bottom w:val="single" w:sz="6" w:space="0" w:color="8C8C8C"/>
              <w:right w:val="nil"/>
            </w:tcBorders>
            <w:shd w:val="clear" w:color="auto" w:fill="F2F2F2"/>
            <w:vAlign w:val="center"/>
            <w:hideMark/>
          </w:tcPr>
          <w:p w14:paraId="17A1A5EC" w14:textId="77777777" w:rsidR="00D933B7" w:rsidRPr="00426441" w:rsidRDefault="00D933B7">
            <w:pPr>
              <w:spacing w:after="0" w:line="240" w:lineRule="auto"/>
              <w:jc w:val="right"/>
              <w:textAlignment w:val="baseline"/>
              <w:rPr>
                <w:rFonts w:ascii="Times New Roman" w:hAnsi="Times New Roman"/>
                <w:lang w:val="en-IE" w:eastAsia="en-IE"/>
              </w:rPr>
            </w:pPr>
            <w:r>
              <w:rPr>
                <w:color w:val="000000"/>
              </w:rPr>
              <w:t xml:space="preserve"> 524.7</w:t>
            </w:r>
          </w:p>
        </w:tc>
      </w:tr>
      <w:tr w:rsidR="006C44A8" w:rsidRPr="00426441" w14:paraId="3AD78A08" w14:textId="77777777">
        <w:trPr>
          <w:trHeight w:val="300"/>
        </w:trPr>
        <w:tc>
          <w:tcPr>
            <w:tcW w:w="2085" w:type="dxa"/>
            <w:tcBorders>
              <w:top w:val="single" w:sz="6" w:space="0" w:color="8C8C8C"/>
              <w:left w:val="nil"/>
              <w:bottom w:val="single" w:sz="6" w:space="0" w:color="8C8C8C"/>
              <w:right w:val="nil"/>
            </w:tcBorders>
            <w:vAlign w:val="center"/>
            <w:hideMark/>
          </w:tcPr>
          <w:p w14:paraId="219277D6"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vAlign w:val="center"/>
            <w:hideMark/>
          </w:tcPr>
          <w:p w14:paraId="0B0C228A" w14:textId="77777777"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55.6</w:t>
            </w:r>
          </w:p>
        </w:tc>
        <w:tc>
          <w:tcPr>
            <w:tcW w:w="930" w:type="dxa"/>
            <w:tcBorders>
              <w:top w:val="single" w:sz="6" w:space="0" w:color="8C8C8C"/>
              <w:left w:val="nil"/>
              <w:bottom w:val="single" w:sz="6" w:space="0" w:color="8C8C8C"/>
              <w:right w:val="nil"/>
            </w:tcBorders>
            <w:vAlign w:val="center"/>
            <w:hideMark/>
          </w:tcPr>
          <w:p w14:paraId="6B95BAC8" w14:textId="3B690B54"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6 </w:t>
            </w:r>
            <w:r w:rsidR="00622BB7">
              <w:rPr>
                <w:b/>
                <w:bCs/>
                <w:color w:val="000000"/>
              </w:rPr>
              <w:t xml:space="preserve">638.3 </w:t>
            </w:r>
          </w:p>
        </w:tc>
        <w:tc>
          <w:tcPr>
            <w:tcW w:w="930" w:type="dxa"/>
            <w:tcBorders>
              <w:top w:val="single" w:sz="6" w:space="0" w:color="8C8C8C"/>
              <w:left w:val="nil"/>
              <w:bottom w:val="single" w:sz="6" w:space="0" w:color="8C8C8C"/>
              <w:right w:val="nil"/>
            </w:tcBorders>
            <w:vAlign w:val="center"/>
            <w:hideMark/>
          </w:tcPr>
          <w:p w14:paraId="6A2B82C4" w14:textId="47E45AF9"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7 </w:t>
            </w:r>
            <w:r w:rsidR="00622BB7">
              <w:rPr>
                <w:b/>
                <w:bCs/>
                <w:color w:val="000000"/>
              </w:rPr>
              <w:t xml:space="preserve">530.3 </w:t>
            </w:r>
          </w:p>
        </w:tc>
        <w:tc>
          <w:tcPr>
            <w:tcW w:w="930" w:type="dxa"/>
            <w:tcBorders>
              <w:top w:val="single" w:sz="6" w:space="0" w:color="8C8C8C"/>
              <w:left w:val="nil"/>
              <w:bottom w:val="single" w:sz="6" w:space="0" w:color="8C8C8C"/>
              <w:right w:val="nil"/>
            </w:tcBorders>
            <w:vAlign w:val="center"/>
            <w:hideMark/>
          </w:tcPr>
          <w:p w14:paraId="224479A3" w14:textId="1E82EAE9" w:rsidR="00D933B7" w:rsidRPr="00426441" w:rsidRDefault="00D933B7">
            <w:pPr>
              <w:spacing w:after="0" w:line="240" w:lineRule="auto"/>
              <w:jc w:val="right"/>
              <w:textAlignment w:val="baseline"/>
              <w:rPr>
                <w:rFonts w:ascii="Times New Roman" w:hAnsi="Times New Roman"/>
                <w:lang w:val="en-IE" w:eastAsia="en-IE"/>
              </w:rPr>
            </w:pPr>
            <w:r>
              <w:rPr>
                <w:b/>
                <w:bCs/>
                <w:color w:val="000000"/>
              </w:rPr>
              <w:t>1 8</w:t>
            </w:r>
            <w:r w:rsidR="00232811">
              <w:rPr>
                <w:b/>
                <w:bCs/>
                <w:color w:val="000000"/>
              </w:rPr>
              <w:t xml:space="preserve">94.1 </w:t>
            </w:r>
          </w:p>
        </w:tc>
        <w:tc>
          <w:tcPr>
            <w:tcW w:w="930" w:type="dxa"/>
            <w:tcBorders>
              <w:top w:val="single" w:sz="6" w:space="0" w:color="8C8C8C"/>
              <w:left w:val="nil"/>
              <w:bottom w:val="single" w:sz="6" w:space="0" w:color="8C8C8C"/>
              <w:right w:val="nil"/>
            </w:tcBorders>
            <w:vAlign w:val="center"/>
            <w:hideMark/>
          </w:tcPr>
          <w:p w14:paraId="37FB334A" w14:textId="1F7AA811" w:rsidR="00D933B7" w:rsidRPr="00426441" w:rsidRDefault="00D933B7">
            <w:pPr>
              <w:spacing w:after="0" w:line="240" w:lineRule="auto"/>
              <w:jc w:val="right"/>
              <w:textAlignment w:val="baseline"/>
              <w:rPr>
                <w:rFonts w:ascii="Times New Roman" w:hAnsi="Times New Roman"/>
                <w:lang w:val="en-IE" w:eastAsia="en-IE"/>
              </w:rPr>
            </w:pPr>
            <w:r>
              <w:rPr>
                <w:b/>
                <w:bCs/>
                <w:color w:val="000000"/>
              </w:rPr>
              <w:t>1 6</w:t>
            </w:r>
            <w:r w:rsidR="00232811">
              <w:rPr>
                <w:b/>
                <w:bCs/>
                <w:color w:val="000000"/>
              </w:rPr>
              <w:t xml:space="preserve">71.3 </w:t>
            </w:r>
          </w:p>
        </w:tc>
        <w:tc>
          <w:tcPr>
            <w:tcW w:w="930" w:type="dxa"/>
            <w:tcBorders>
              <w:top w:val="single" w:sz="6" w:space="0" w:color="8C8C8C"/>
              <w:left w:val="nil"/>
              <w:bottom w:val="single" w:sz="6" w:space="0" w:color="8C8C8C"/>
              <w:right w:val="nil"/>
            </w:tcBorders>
            <w:vAlign w:val="center"/>
            <w:hideMark/>
          </w:tcPr>
          <w:p w14:paraId="3AEB65E4" w14:textId="3F8E493A"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1</w:t>
            </w:r>
            <w:r w:rsidR="00232811">
              <w:rPr>
                <w:b/>
                <w:bCs/>
                <w:color w:val="000000"/>
              </w:rPr>
              <w:t xml:space="preserve">337.2 </w:t>
            </w:r>
          </w:p>
        </w:tc>
        <w:tc>
          <w:tcPr>
            <w:tcW w:w="930" w:type="dxa"/>
            <w:tcBorders>
              <w:top w:val="single" w:sz="6" w:space="0" w:color="8C8C8C"/>
              <w:left w:val="nil"/>
              <w:bottom w:val="single" w:sz="6" w:space="0" w:color="8C8C8C"/>
              <w:right w:val="nil"/>
            </w:tcBorders>
            <w:vAlign w:val="center"/>
            <w:hideMark/>
          </w:tcPr>
          <w:p w14:paraId="73B0A4A8" w14:textId="509C00A0"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 1 3</w:t>
            </w:r>
            <w:r w:rsidR="00232811">
              <w:rPr>
                <w:b/>
                <w:bCs/>
                <w:color w:val="000000"/>
              </w:rPr>
              <w:t xml:space="preserve">65.0 </w:t>
            </w:r>
          </w:p>
        </w:tc>
        <w:tc>
          <w:tcPr>
            <w:tcW w:w="930" w:type="dxa"/>
            <w:tcBorders>
              <w:top w:val="single" w:sz="6" w:space="0" w:color="8C8C8C"/>
              <w:left w:val="nil"/>
              <w:bottom w:val="single" w:sz="6" w:space="0" w:color="8C8C8C"/>
              <w:right w:val="nil"/>
            </w:tcBorders>
            <w:vAlign w:val="center"/>
            <w:hideMark/>
          </w:tcPr>
          <w:p w14:paraId="5AA9B026" w14:textId="0BD0C9B4" w:rsidR="00D933B7" w:rsidRPr="00426441" w:rsidRDefault="00D933B7">
            <w:pPr>
              <w:spacing w:after="0" w:line="240" w:lineRule="auto"/>
              <w:jc w:val="right"/>
              <w:textAlignment w:val="baseline"/>
              <w:rPr>
                <w:rFonts w:ascii="Times New Roman" w:hAnsi="Times New Roman"/>
                <w:lang w:val="en-IE" w:eastAsia="en-IE"/>
              </w:rPr>
            </w:pPr>
            <w:r>
              <w:rPr>
                <w:b/>
                <w:bCs/>
                <w:color w:val="000000"/>
              </w:rPr>
              <w:t xml:space="preserve">20 </w:t>
            </w:r>
            <w:r w:rsidR="006C44A8">
              <w:rPr>
                <w:b/>
                <w:bCs/>
                <w:color w:val="000000"/>
              </w:rPr>
              <w:t xml:space="preserve">491.8 </w:t>
            </w:r>
          </w:p>
        </w:tc>
      </w:tr>
    </w:tbl>
    <w:p w14:paraId="79D721C8"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0AE99939" w14:textId="77777777" w:rsidR="00D933B7" w:rsidRPr="00426441" w:rsidRDefault="00D933B7" w:rsidP="00F72C99">
      <w:pPr>
        <w:pStyle w:val="Heading3"/>
        <w:rPr>
          <w:rFonts w:ascii="Segoe UI" w:hAnsi="Segoe UI" w:cs="Segoe UI"/>
          <w:sz w:val="18"/>
          <w:szCs w:val="18"/>
          <w:lang w:val="en-IE" w:eastAsia="en-IE"/>
        </w:rPr>
      </w:pPr>
      <w:r>
        <w:rPr>
          <w:lang w:eastAsia="en-IE"/>
        </w:rPr>
        <w:t>Cumulative budget implementation at the end of 2025</w:t>
      </w:r>
      <w:r>
        <w:rPr>
          <w:rFonts w:cs="Segoe UI"/>
          <w:lang w:eastAsia="en-IE"/>
        </w:rPr>
        <w:t xml:space="preserve">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7C5683E9" w14:textId="77777777" w:rsidTr="00E74434">
        <w:trPr>
          <w:trHeight w:val="300"/>
        </w:trPr>
        <w:tc>
          <w:tcPr>
            <w:tcW w:w="2400" w:type="dxa"/>
            <w:tcBorders>
              <w:top w:val="single" w:sz="6" w:space="0" w:color="8C8C8C"/>
              <w:left w:val="nil"/>
              <w:bottom w:val="single" w:sz="6" w:space="0" w:color="8C8C8C"/>
              <w:right w:val="nil"/>
            </w:tcBorders>
            <w:shd w:val="clear" w:color="auto" w:fill="F2F2F2"/>
            <w:hideMark/>
          </w:tcPr>
          <w:p w14:paraId="3EA7C58C"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5525B4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384C7A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17ED0E9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492DB4" w:rsidRPr="00621547" w14:paraId="5A75FC19" w14:textId="77777777" w:rsidTr="00FC6289">
        <w:trPr>
          <w:trHeight w:val="300"/>
        </w:trPr>
        <w:tc>
          <w:tcPr>
            <w:tcW w:w="2400" w:type="dxa"/>
            <w:tcBorders>
              <w:top w:val="single" w:sz="6" w:space="0" w:color="8C8C8C"/>
              <w:left w:val="nil"/>
              <w:bottom w:val="single" w:sz="6" w:space="0" w:color="8C8C8C"/>
              <w:right w:val="nil"/>
            </w:tcBorders>
            <w:shd w:val="clear" w:color="auto" w:fill="FFFFFF"/>
            <w:hideMark/>
          </w:tcPr>
          <w:p w14:paraId="1E0F6A8C"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50773BB9" w14:textId="63D6AE1E" w:rsidR="00D933B7" w:rsidRPr="00426441" w:rsidRDefault="006C44A8">
            <w:pPr>
              <w:spacing w:after="0" w:line="240" w:lineRule="auto"/>
              <w:jc w:val="right"/>
              <w:textAlignment w:val="baseline"/>
              <w:rPr>
                <w:rFonts w:ascii="Times New Roman" w:hAnsi="Times New Roman"/>
                <w:lang w:val="en-IE" w:eastAsia="en-IE"/>
              </w:rPr>
            </w:pPr>
            <w:r>
              <w:rPr>
                <w:lang w:eastAsia="en-IE"/>
              </w:rPr>
              <w:t>17 176.9</w:t>
            </w:r>
            <w:r w:rsidR="00621547">
              <w:rPr>
                <w:lang w:eastAsia="en-IE"/>
              </w:rPr>
              <w:t xml:space="preserve"> </w:t>
            </w:r>
            <w:r w:rsidR="00D933B7">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093B1143" w14:textId="3DE2A9C9" w:rsidR="00D933B7" w:rsidRPr="00CF49D5" w:rsidRDefault="00D933B7">
            <w:pPr>
              <w:spacing w:after="0" w:line="240" w:lineRule="auto"/>
              <w:jc w:val="right"/>
              <w:textAlignment w:val="baseline"/>
              <w:rPr>
                <w:rFonts w:ascii="Times New Roman" w:hAnsi="Times New Roman"/>
                <w:highlight w:val="yellow"/>
                <w:lang w:val="en-IE" w:eastAsia="en-IE"/>
              </w:rPr>
            </w:pPr>
            <w:r w:rsidRPr="00FC6289">
              <w:rPr>
                <w:lang w:eastAsia="en-IE"/>
              </w:rPr>
              <w:t xml:space="preserve">20 </w:t>
            </w:r>
            <w:r w:rsidR="00621547" w:rsidRPr="00FC6289">
              <w:rPr>
                <w:lang w:eastAsia="en-IE"/>
              </w:rPr>
              <w:t>491.8</w:t>
            </w:r>
            <w:r w:rsidRPr="00FC6289">
              <w:rPr>
                <w:rFonts w:ascii="Calibri" w:hAnsi="Calibri" w:cs="Calibri"/>
                <w:lang w:val="en-IE" w:eastAsia="en-IE"/>
              </w:rPr>
              <w:t> </w:t>
            </w:r>
          </w:p>
        </w:tc>
        <w:tc>
          <w:tcPr>
            <w:tcW w:w="2400" w:type="dxa"/>
            <w:tcBorders>
              <w:top w:val="single" w:sz="6" w:space="0" w:color="8C8C8C"/>
              <w:left w:val="nil"/>
              <w:bottom w:val="single" w:sz="6" w:space="0" w:color="8C8C8C"/>
              <w:right w:val="nil"/>
            </w:tcBorders>
            <w:vAlign w:val="center"/>
            <w:hideMark/>
          </w:tcPr>
          <w:p w14:paraId="3A11DDC7" w14:textId="3B986BA5" w:rsidR="00D933B7" w:rsidRPr="00FC6289" w:rsidRDefault="00621547">
            <w:pPr>
              <w:spacing w:after="0" w:line="240" w:lineRule="auto"/>
              <w:jc w:val="right"/>
              <w:textAlignment w:val="baseline"/>
              <w:rPr>
                <w:rFonts w:ascii="Times New Roman" w:hAnsi="Times New Roman"/>
                <w:lang w:val="en-IE" w:eastAsia="en-IE"/>
              </w:rPr>
            </w:pPr>
            <w:r w:rsidRPr="00FC6289">
              <w:rPr>
                <w:lang w:eastAsia="en-IE"/>
              </w:rPr>
              <w:t>83.8</w:t>
            </w:r>
            <w:r w:rsidR="00D933B7" w:rsidRPr="00FC6289">
              <w:rPr>
                <w:lang w:eastAsia="en-IE"/>
              </w:rPr>
              <w:t>%</w:t>
            </w:r>
            <w:r w:rsidR="00D933B7" w:rsidRPr="00FC6289">
              <w:rPr>
                <w:rFonts w:ascii="Calibri" w:hAnsi="Calibri" w:cs="Calibri"/>
                <w:lang w:val="en-IE" w:eastAsia="en-IE"/>
              </w:rPr>
              <w:t> </w:t>
            </w:r>
          </w:p>
        </w:tc>
      </w:tr>
      <w:tr w:rsidR="00D933B7" w:rsidRPr="00426441" w14:paraId="2563FF90" w14:textId="77777777" w:rsidTr="00E74434">
        <w:trPr>
          <w:trHeight w:val="300"/>
        </w:trPr>
        <w:tc>
          <w:tcPr>
            <w:tcW w:w="2400" w:type="dxa"/>
            <w:tcBorders>
              <w:top w:val="single" w:sz="6" w:space="0" w:color="8C8C8C"/>
              <w:left w:val="nil"/>
              <w:bottom w:val="single" w:sz="6" w:space="0" w:color="8C8C8C"/>
              <w:right w:val="nil"/>
            </w:tcBorders>
            <w:shd w:val="clear" w:color="auto" w:fill="FFFFFF"/>
            <w:hideMark/>
          </w:tcPr>
          <w:p w14:paraId="7B553EFE"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105E9667" w14:textId="3381C67E" w:rsidR="00D933B7" w:rsidRPr="00491A7A" w:rsidRDefault="00E74434">
            <w:pPr>
              <w:spacing w:after="0" w:line="240" w:lineRule="auto"/>
              <w:jc w:val="right"/>
              <w:textAlignment w:val="baseline"/>
              <w:rPr>
                <w:rFonts w:ascii="Times New Roman" w:hAnsi="Times New Roman"/>
                <w:szCs w:val="24"/>
                <w:lang w:val="en-IE" w:eastAsia="en-IE"/>
              </w:rPr>
            </w:pPr>
            <w:r w:rsidRPr="00FC6289">
              <w:rPr>
                <w:rFonts w:ascii="EC Square Sans Pro" w:hAnsi="EC Square Sans Pro"/>
                <w:color w:val="000000"/>
                <w:szCs w:val="24"/>
              </w:rPr>
              <w:t>7 601.3</w:t>
            </w:r>
          </w:p>
        </w:tc>
        <w:tc>
          <w:tcPr>
            <w:tcW w:w="2400" w:type="dxa"/>
            <w:tcBorders>
              <w:top w:val="single" w:sz="6" w:space="0" w:color="8C8C8C"/>
              <w:left w:val="nil"/>
              <w:bottom w:val="single" w:sz="6" w:space="0" w:color="8C8C8C"/>
              <w:right w:val="nil"/>
            </w:tcBorders>
            <w:shd w:val="clear" w:color="auto" w:fill="FFFFFF"/>
            <w:vAlign w:val="center"/>
            <w:hideMark/>
          </w:tcPr>
          <w:p w14:paraId="17BCB846" w14:textId="7E5803AF" w:rsidR="00D933B7" w:rsidRPr="00491A7A" w:rsidRDefault="00E74434">
            <w:pPr>
              <w:spacing w:after="0" w:line="240" w:lineRule="auto"/>
              <w:jc w:val="right"/>
              <w:textAlignment w:val="baseline"/>
              <w:rPr>
                <w:rFonts w:ascii="Times New Roman" w:hAnsi="Times New Roman"/>
                <w:szCs w:val="24"/>
                <w:lang w:val="en-IE" w:eastAsia="en-IE"/>
              </w:rPr>
            </w:pPr>
            <w:r w:rsidRPr="00FC6289">
              <w:rPr>
                <w:rFonts w:ascii="Calibri" w:hAnsi="Calibri" w:cs="Calibri"/>
                <w:color w:val="000000"/>
                <w:szCs w:val="24"/>
              </w:rPr>
              <w:t> </w:t>
            </w:r>
          </w:p>
        </w:tc>
        <w:tc>
          <w:tcPr>
            <w:tcW w:w="2400" w:type="dxa"/>
            <w:tcBorders>
              <w:top w:val="single" w:sz="6" w:space="0" w:color="8C8C8C"/>
              <w:left w:val="nil"/>
              <w:bottom w:val="single" w:sz="6" w:space="0" w:color="8C8C8C"/>
              <w:right w:val="nil"/>
            </w:tcBorders>
            <w:shd w:val="clear" w:color="auto" w:fill="FFFFFF"/>
            <w:vAlign w:val="center"/>
            <w:hideMark/>
          </w:tcPr>
          <w:p w14:paraId="3DF61A84" w14:textId="22973F34" w:rsidR="00D933B7" w:rsidRPr="00491A7A" w:rsidRDefault="00E74434">
            <w:pPr>
              <w:spacing w:after="0" w:line="240" w:lineRule="auto"/>
              <w:jc w:val="right"/>
              <w:textAlignment w:val="baseline"/>
              <w:rPr>
                <w:rFonts w:ascii="Times New Roman" w:hAnsi="Times New Roman"/>
                <w:szCs w:val="24"/>
                <w:lang w:val="en-IE" w:eastAsia="en-IE"/>
              </w:rPr>
            </w:pPr>
            <w:r w:rsidRPr="00FC6289">
              <w:rPr>
                <w:rFonts w:ascii="EC Square Sans Pro" w:hAnsi="EC Square Sans Pro"/>
                <w:color w:val="000000"/>
                <w:szCs w:val="24"/>
              </w:rPr>
              <w:t>37.1%</w:t>
            </w:r>
          </w:p>
        </w:tc>
      </w:tr>
    </w:tbl>
    <w:p w14:paraId="08500757" w14:textId="77777777" w:rsidR="00D933B7" w:rsidRDefault="00D933B7" w:rsidP="00D933B7">
      <w:pPr>
        <w:spacing w:after="0" w:line="240" w:lineRule="auto"/>
        <w:textAlignment w:val="baseline"/>
        <w:rPr>
          <w:rFonts w:ascii="Segoe UI" w:hAnsi="Segoe UI" w:cs="Segoe UI"/>
          <w:sz w:val="18"/>
          <w:szCs w:val="18"/>
          <w:lang w:val="en-IE" w:eastAsia="en-IE"/>
        </w:rPr>
      </w:pPr>
    </w:p>
    <w:p w14:paraId="013647C9" w14:textId="77777777" w:rsidR="00D933B7" w:rsidRDefault="00D933B7" w:rsidP="00D933B7">
      <w:pPr>
        <w:spacing w:after="0" w:line="240" w:lineRule="auto"/>
        <w:textAlignment w:val="baseline"/>
        <w:rPr>
          <w:rFonts w:ascii="Segoe UI" w:hAnsi="Segoe UI" w:cs="Segoe UI"/>
          <w:sz w:val="18"/>
          <w:szCs w:val="18"/>
          <w:lang w:val="en-IE" w:eastAsia="en-IE"/>
        </w:rPr>
      </w:pPr>
    </w:p>
    <w:p w14:paraId="1A6C9FD2" w14:textId="77777777" w:rsidR="00D933B7" w:rsidRDefault="00D933B7" w:rsidP="00326B20">
      <w:pPr>
        <w:pStyle w:val="Heading2"/>
        <w:rPr>
          <w:rFonts w:eastAsiaTheme="majorEastAsia" w:cs="Calibri"/>
          <w:lang w:eastAsia="en-GB"/>
        </w:rPr>
      </w:pPr>
      <w:r>
        <w:rPr>
          <w:rFonts w:eastAsiaTheme="majorEastAsia"/>
          <w:lang w:eastAsia="en-GB"/>
        </w:rPr>
        <w:t>Implementation and performance</w:t>
      </w:r>
      <w:r>
        <w:rPr>
          <w:rFonts w:ascii="Calibri" w:eastAsiaTheme="majorEastAsia" w:hAnsi="Calibri" w:cs="Calibri"/>
          <w:lang w:eastAsia="en-GB"/>
        </w:rPr>
        <w:t> </w:t>
      </w:r>
      <w:r>
        <w:rPr>
          <w:rFonts w:eastAsiaTheme="majorEastAsia" w:cs="Calibri"/>
          <w:lang w:eastAsia="en-GB"/>
        </w:rPr>
        <w:t>(*)</w:t>
      </w:r>
    </w:p>
    <w:p w14:paraId="1421F148" w14:textId="247260E5" w:rsidR="00326B20" w:rsidRPr="00F72C99" w:rsidRDefault="00326B20" w:rsidP="00F72C99">
      <w:pPr>
        <w:pStyle w:val="Heading3"/>
        <w:rPr>
          <w:rFonts w:eastAsiaTheme="majorEastAsia"/>
          <w:lang w:eastAsia="en-GB"/>
        </w:rPr>
      </w:pPr>
      <w:r>
        <w:t>Key performance indicators</w:t>
      </w:r>
      <w:r>
        <w:rPr>
          <w:rFonts w:ascii="Calibri" w:hAnsi="Calibri" w:cs="Calibri"/>
          <w:lang w:val="en-IE" w:eastAsia="en-IE"/>
        </w:rPr>
        <w:t> </w:t>
      </w:r>
    </w:p>
    <w:tbl>
      <w:tblPr>
        <w:tblW w:w="9639"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276"/>
        <w:gridCol w:w="851"/>
        <w:gridCol w:w="1701"/>
        <w:gridCol w:w="1842"/>
        <w:gridCol w:w="2410"/>
        <w:gridCol w:w="1559"/>
      </w:tblGrid>
      <w:tr w:rsidR="00D933B7" w:rsidRPr="007B0108" w14:paraId="1CD9ECE6" w14:textId="77777777" w:rsidTr="00F72C99">
        <w:trPr>
          <w:trHeight w:val="300"/>
        </w:trPr>
        <w:tc>
          <w:tcPr>
            <w:tcW w:w="1276" w:type="dxa"/>
            <w:tcBorders>
              <w:top w:val="single" w:sz="6" w:space="0" w:color="8C8C8C"/>
              <w:left w:val="nil"/>
              <w:bottom w:val="single" w:sz="6" w:space="0" w:color="8C8C8C"/>
              <w:right w:val="nil"/>
            </w:tcBorders>
            <w:shd w:val="clear" w:color="auto" w:fill="FAF9F9"/>
            <w:hideMark/>
          </w:tcPr>
          <w:p w14:paraId="543BFECD" w14:textId="6A53625B" w:rsidR="00D933B7" w:rsidRPr="007B0108" w:rsidRDefault="00D933B7">
            <w:pPr>
              <w:spacing w:after="0" w:line="240" w:lineRule="auto"/>
              <w:textAlignment w:val="baseline"/>
              <w:rPr>
                <w:rFonts w:ascii="Segoe UI" w:hAnsi="Segoe UI" w:cs="Segoe UI"/>
                <w:b/>
                <w:bCs/>
                <w:sz w:val="18"/>
                <w:szCs w:val="18"/>
                <w:lang w:val="en-IE" w:eastAsia="en-IE"/>
              </w:rPr>
            </w:pPr>
          </w:p>
        </w:tc>
        <w:tc>
          <w:tcPr>
            <w:tcW w:w="851" w:type="dxa"/>
            <w:tcBorders>
              <w:top w:val="single" w:sz="6" w:space="0" w:color="8C8C8C"/>
              <w:left w:val="nil"/>
              <w:bottom w:val="single" w:sz="6" w:space="0" w:color="8C8C8C"/>
              <w:right w:val="nil"/>
            </w:tcBorders>
            <w:shd w:val="clear" w:color="auto" w:fill="FAF9F9"/>
            <w:hideMark/>
          </w:tcPr>
          <w:p w14:paraId="1CAAD6B4"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701" w:type="dxa"/>
            <w:tcBorders>
              <w:top w:val="single" w:sz="6" w:space="0" w:color="8C8C8C"/>
              <w:left w:val="nil"/>
              <w:bottom w:val="single" w:sz="6" w:space="0" w:color="8C8C8C"/>
              <w:right w:val="nil"/>
            </w:tcBorders>
            <w:shd w:val="clear" w:color="auto" w:fill="FAF9F9"/>
            <w:hideMark/>
          </w:tcPr>
          <w:p w14:paraId="60FB797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842" w:type="dxa"/>
            <w:tcBorders>
              <w:top w:val="single" w:sz="6" w:space="0" w:color="8C8C8C"/>
              <w:left w:val="nil"/>
              <w:bottom w:val="single" w:sz="6" w:space="0" w:color="8C8C8C"/>
              <w:right w:val="nil"/>
            </w:tcBorders>
            <w:shd w:val="clear" w:color="auto" w:fill="FAF9F9"/>
            <w:hideMark/>
          </w:tcPr>
          <w:p w14:paraId="2A701F1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2410" w:type="dxa"/>
            <w:tcBorders>
              <w:top w:val="single" w:sz="6" w:space="0" w:color="8C8C8C"/>
              <w:left w:val="nil"/>
              <w:bottom w:val="single" w:sz="6" w:space="0" w:color="8C8C8C"/>
              <w:right w:val="nil"/>
            </w:tcBorders>
            <w:shd w:val="clear" w:color="auto" w:fill="FAF9F9"/>
            <w:hideMark/>
          </w:tcPr>
          <w:p w14:paraId="2A6603DC"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59" w:type="dxa"/>
            <w:tcBorders>
              <w:top w:val="single" w:sz="6" w:space="0" w:color="8C8C8C"/>
              <w:left w:val="nil"/>
              <w:bottom w:val="single" w:sz="6" w:space="0" w:color="8C8C8C"/>
              <w:right w:val="nil"/>
            </w:tcBorders>
            <w:shd w:val="clear" w:color="auto" w:fill="FAF9F9"/>
            <w:hideMark/>
          </w:tcPr>
          <w:p w14:paraId="26AED97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135D1698" w14:textId="77777777" w:rsidTr="00F72C99">
        <w:trPr>
          <w:trHeight w:val="300"/>
        </w:trPr>
        <w:tc>
          <w:tcPr>
            <w:tcW w:w="1276" w:type="dxa"/>
            <w:tcBorders>
              <w:top w:val="single" w:sz="6" w:space="0" w:color="8C8C8C"/>
              <w:left w:val="nil"/>
              <w:bottom w:val="single" w:sz="6" w:space="0" w:color="8C8C8C"/>
              <w:right w:val="nil"/>
            </w:tcBorders>
            <w:hideMark/>
          </w:tcPr>
          <w:p w14:paraId="6F61E348" w14:textId="77777777" w:rsidR="00D933B7" w:rsidRPr="00D741D2" w:rsidRDefault="00D933B7">
            <w:pPr>
              <w:spacing w:after="0" w:line="240" w:lineRule="auto"/>
              <w:textAlignment w:val="baseline"/>
              <w:rPr>
                <w:rFonts w:ascii="Segoe UI" w:hAnsi="Segoe UI" w:cs="Segoe UI"/>
                <w:sz w:val="20"/>
                <w:lang w:val="en-IE" w:eastAsia="en-IE"/>
              </w:rPr>
            </w:pPr>
            <w:r>
              <w:rPr>
                <w:rFonts w:cs="Segoe UI"/>
                <w:sz w:val="20"/>
                <w:lang w:eastAsia="en-IE"/>
              </w:rPr>
              <w:t>Enterprises</w:t>
            </w:r>
          </w:p>
          <w:p w14:paraId="1959360C" w14:textId="77777777" w:rsidR="00D933B7" w:rsidRPr="00D741D2" w:rsidRDefault="00D933B7">
            <w:pPr>
              <w:spacing w:after="0" w:line="240" w:lineRule="auto"/>
              <w:textAlignment w:val="baseline"/>
              <w:rPr>
                <w:sz w:val="20"/>
              </w:rPr>
            </w:pPr>
            <w:r>
              <w:rPr>
                <w:rFonts w:cs="Segoe UI"/>
                <w:sz w:val="20"/>
                <w:lang w:eastAsia="en-IE"/>
              </w:rPr>
              <w:t>supported</w:t>
            </w:r>
          </w:p>
        </w:tc>
        <w:tc>
          <w:tcPr>
            <w:tcW w:w="851" w:type="dxa"/>
            <w:tcBorders>
              <w:top w:val="single" w:sz="6" w:space="0" w:color="8C8C8C"/>
              <w:left w:val="nil"/>
              <w:bottom w:val="single" w:sz="6" w:space="0" w:color="8C8C8C"/>
              <w:right w:val="nil"/>
            </w:tcBorders>
            <w:hideMark/>
          </w:tcPr>
          <w:p w14:paraId="0E7B2BA0"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0</w:t>
            </w:r>
          </w:p>
        </w:tc>
        <w:tc>
          <w:tcPr>
            <w:tcW w:w="1701" w:type="dxa"/>
            <w:tcBorders>
              <w:top w:val="single" w:sz="6" w:space="0" w:color="8C8C8C"/>
              <w:left w:val="nil"/>
              <w:bottom w:val="single" w:sz="6" w:space="0" w:color="8C8C8C"/>
              <w:right w:val="nil"/>
            </w:tcBorders>
            <w:hideMark/>
          </w:tcPr>
          <w:p w14:paraId="2645549F" w14:textId="77777777" w:rsidR="00D933B7" w:rsidRPr="00D741D2" w:rsidRDefault="00D933B7">
            <w:pPr>
              <w:spacing w:after="0" w:line="240" w:lineRule="auto"/>
              <w:jc w:val="center"/>
              <w:textAlignment w:val="baseline"/>
              <w:rPr>
                <w:b/>
                <w:bCs/>
                <w:sz w:val="20"/>
                <w:lang w:eastAsia="en-IE"/>
              </w:rPr>
            </w:pPr>
            <w:r>
              <w:rPr>
                <w:b/>
                <w:bCs/>
                <w:sz w:val="20"/>
                <w:lang w:eastAsia="en-IE"/>
              </w:rPr>
              <w:t>Actual results: 7.2%.</w:t>
            </w:r>
          </w:p>
          <w:p w14:paraId="4CCC13C7" w14:textId="77777777" w:rsidR="00D933B7" w:rsidRPr="00D741D2" w:rsidRDefault="00D933B7">
            <w:pPr>
              <w:spacing w:after="0" w:line="240" w:lineRule="auto"/>
              <w:jc w:val="center"/>
              <w:textAlignment w:val="baseline"/>
              <w:rPr>
                <w:rFonts w:ascii="Segoe UI" w:hAnsi="Segoe UI" w:cs="Segoe UI"/>
                <w:sz w:val="20"/>
                <w:lang w:val="en-IE" w:eastAsia="en-IE"/>
              </w:rPr>
            </w:pPr>
            <w:r>
              <w:rPr>
                <w:b/>
                <w:bCs/>
                <w:sz w:val="20"/>
                <w:lang w:eastAsia="en-IE"/>
              </w:rPr>
              <w:t>Selected operations: 37.9%</w:t>
            </w:r>
          </w:p>
        </w:tc>
        <w:tc>
          <w:tcPr>
            <w:tcW w:w="1842" w:type="dxa"/>
            <w:tcBorders>
              <w:top w:val="single" w:sz="6" w:space="0" w:color="8C8C8C"/>
              <w:left w:val="nil"/>
              <w:bottom w:val="single" w:sz="6" w:space="0" w:color="8C8C8C"/>
              <w:right w:val="nil"/>
            </w:tcBorders>
            <w:hideMark/>
          </w:tcPr>
          <w:p w14:paraId="4C1FA617" w14:textId="77777777" w:rsidR="00D933B7" w:rsidRPr="00D741D2" w:rsidRDefault="00D933B7">
            <w:pPr>
              <w:spacing w:after="0" w:line="240" w:lineRule="auto"/>
              <w:jc w:val="center"/>
              <w:textAlignment w:val="baseline"/>
              <w:rPr>
                <w:rFonts w:ascii="Segoe UI" w:hAnsi="Segoe UI" w:cs="Segoe UI"/>
                <w:sz w:val="20"/>
                <w:lang w:val="en-IE" w:eastAsia="en-IE"/>
              </w:rPr>
            </w:pPr>
            <w:r>
              <w:rPr>
                <w:sz w:val="20"/>
              </w:rPr>
              <w:t>31</w:t>
            </w:r>
            <w:r>
              <w:rPr>
                <w:rFonts w:ascii="Calibri" w:hAnsi="Calibri" w:cs="Calibri"/>
                <w:sz w:val="20"/>
              </w:rPr>
              <w:t> </w:t>
            </w:r>
            <w:r>
              <w:rPr>
                <w:sz w:val="20"/>
              </w:rPr>
              <w:t>400 enterprises in 2029</w:t>
            </w:r>
          </w:p>
        </w:tc>
        <w:tc>
          <w:tcPr>
            <w:tcW w:w="2410" w:type="dxa"/>
            <w:tcBorders>
              <w:top w:val="single" w:sz="6" w:space="0" w:color="8C8C8C"/>
              <w:left w:val="nil"/>
              <w:bottom w:val="single" w:sz="6" w:space="0" w:color="8C8C8C"/>
              <w:right w:val="nil"/>
            </w:tcBorders>
            <w:hideMark/>
          </w:tcPr>
          <w:p w14:paraId="7533904D"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2</w:t>
            </w:r>
            <w:r>
              <w:rPr>
                <w:rFonts w:ascii="Calibri" w:hAnsi="Calibri" w:cs="Calibri"/>
                <w:sz w:val="20"/>
                <w:lang w:eastAsia="en-IE"/>
              </w:rPr>
              <w:t> </w:t>
            </w:r>
            <w:r>
              <w:rPr>
                <w:rFonts w:cs="Segoe UI"/>
                <w:sz w:val="20"/>
                <w:lang w:eastAsia="en-IE"/>
              </w:rPr>
              <w:t xml:space="preserve">267 enterprises </w:t>
            </w:r>
          </w:p>
          <w:p w14:paraId="5633D2E8"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(Selected operations: 11</w:t>
            </w:r>
            <w:r>
              <w:rPr>
                <w:rFonts w:ascii="Calibri" w:hAnsi="Calibri" w:cs="Calibri"/>
                <w:sz w:val="20"/>
                <w:lang w:eastAsia="en-IE"/>
              </w:rPr>
              <w:t> </w:t>
            </w:r>
            <w:r>
              <w:rPr>
                <w:rFonts w:cs="Segoe UI"/>
                <w:sz w:val="20"/>
                <w:lang w:eastAsia="en-IE"/>
              </w:rPr>
              <w:t xml:space="preserve">911 enterprises) </w:t>
            </w:r>
          </w:p>
          <w:p w14:paraId="1D2EEEB7" w14:textId="77777777" w:rsidR="00D933B7" w:rsidRPr="00D741D2"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compared to a target of 31</w:t>
            </w:r>
            <w:r>
              <w:rPr>
                <w:rFonts w:ascii="Calibri" w:hAnsi="Calibri" w:cs="Calibri"/>
                <w:sz w:val="20"/>
                <w:lang w:eastAsia="en-IE"/>
              </w:rPr>
              <w:t> </w:t>
            </w:r>
            <w:r>
              <w:rPr>
                <w:rFonts w:cs="Segoe UI"/>
                <w:sz w:val="20"/>
                <w:lang w:eastAsia="en-IE"/>
              </w:rPr>
              <w:t>402 enterprises</w:t>
            </w:r>
          </w:p>
        </w:tc>
        <w:tc>
          <w:tcPr>
            <w:tcW w:w="1559" w:type="dxa"/>
            <w:tcBorders>
              <w:top w:val="single" w:sz="6" w:space="0" w:color="8C8C8C"/>
              <w:left w:val="nil"/>
              <w:bottom w:val="single" w:sz="6" w:space="0" w:color="8C8C8C"/>
              <w:right w:val="nil"/>
            </w:tcBorders>
            <w:hideMark/>
          </w:tcPr>
          <w:p w14:paraId="2C88B38E" w14:textId="77777777" w:rsidR="00D933B7" w:rsidRPr="00D741D2" w:rsidRDefault="00D933B7">
            <w:pPr>
              <w:spacing w:after="0" w:line="240" w:lineRule="auto"/>
              <w:jc w:val="center"/>
              <w:textAlignment w:val="baseline"/>
              <w:rPr>
                <w:rFonts w:ascii="Segoe UI" w:hAnsi="Segoe UI" w:cs="Segoe UI"/>
                <w:sz w:val="20"/>
                <w:lang w:val="en-IE" w:eastAsia="en-IE"/>
              </w:rPr>
            </w:pPr>
            <w:r>
              <w:rPr>
                <w:sz w:val="20"/>
              </w:rPr>
              <w:t xml:space="preserve">On track </w:t>
            </w:r>
          </w:p>
        </w:tc>
      </w:tr>
      <w:tr w:rsidR="00D933B7" w:rsidRPr="007B0108" w14:paraId="00434402" w14:textId="77777777" w:rsidTr="00F72C99">
        <w:trPr>
          <w:trHeight w:val="300"/>
        </w:trPr>
        <w:tc>
          <w:tcPr>
            <w:tcW w:w="1276" w:type="dxa"/>
            <w:tcBorders>
              <w:top w:val="single" w:sz="6" w:space="0" w:color="8C8C8C"/>
              <w:left w:val="nil"/>
              <w:bottom w:val="single" w:sz="6" w:space="0" w:color="8C8C8C"/>
              <w:right w:val="nil"/>
            </w:tcBorders>
            <w:shd w:val="clear" w:color="auto" w:fill="FAF9F9"/>
            <w:hideMark/>
          </w:tcPr>
          <w:p w14:paraId="75388E0C" w14:textId="77777777" w:rsidR="00D933B7" w:rsidRPr="00D741D2" w:rsidRDefault="00D933B7">
            <w:pPr>
              <w:spacing w:after="0" w:line="240" w:lineRule="auto"/>
              <w:textAlignment w:val="baseline"/>
              <w:rPr>
                <w:rFonts w:ascii="Segoe UI" w:hAnsi="Segoe UI" w:cs="Segoe UI"/>
                <w:sz w:val="20"/>
                <w:lang w:val="en-IE" w:eastAsia="en-IE"/>
              </w:rPr>
            </w:pPr>
            <w:r>
              <w:rPr>
                <w:rFonts w:cs="Segoe UI"/>
                <w:sz w:val="20"/>
                <w:lang w:eastAsia="en-IE"/>
              </w:rPr>
              <w:t>Additional production capacity for renewable energy</w:t>
            </w:r>
          </w:p>
        </w:tc>
        <w:tc>
          <w:tcPr>
            <w:tcW w:w="851" w:type="dxa"/>
            <w:tcBorders>
              <w:top w:val="single" w:sz="6" w:space="0" w:color="8C8C8C"/>
              <w:left w:val="nil"/>
              <w:bottom w:val="single" w:sz="6" w:space="0" w:color="8C8C8C"/>
              <w:right w:val="nil"/>
            </w:tcBorders>
            <w:shd w:val="clear" w:color="auto" w:fill="FAF9F9"/>
            <w:hideMark/>
          </w:tcPr>
          <w:p w14:paraId="15AE517B"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0</w:t>
            </w:r>
          </w:p>
        </w:tc>
        <w:tc>
          <w:tcPr>
            <w:tcW w:w="1701" w:type="dxa"/>
            <w:tcBorders>
              <w:top w:val="single" w:sz="6" w:space="0" w:color="8C8C8C"/>
              <w:left w:val="nil"/>
              <w:bottom w:val="single" w:sz="6" w:space="0" w:color="8C8C8C"/>
              <w:right w:val="nil"/>
            </w:tcBorders>
            <w:shd w:val="clear" w:color="auto" w:fill="FAF9F9"/>
            <w:hideMark/>
          </w:tcPr>
          <w:p w14:paraId="5B789D8B" w14:textId="77777777" w:rsidR="00D933B7" w:rsidRPr="00D741D2" w:rsidRDefault="00D933B7">
            <w:pPr>
              <w:spacing w:after="0" w:line="240" w:lineRule="auto"/>
              <w:jc w:val="center"/>
              <w:textAlignment w:val="baseline"/>
              <w:rPr>
                <w:b/>
                <w:bCs/>
                <w:sz w:val="20"/>
                <w:lang w:eastAsia="en-IE"/>
              </w:rPr>
            </w:pPr>
            <w:r>
              <w:rPr>
                <w:b/>
                <w:bCs/>
                <w:sz w:val="20"/>
                <w:lang w:eastAsia="en-IE"/>
              </w:rPr>
              <w:t>Actual results: 8.6%.</w:t>
            </w:r>
          </w:p>
          <w:p w14:paraId="3D40D0BC" w14:textId="77777777" w:rsidR="00D933B7" w:rsidRPr="00D741D2" w:rsidRDefault="00D933B7">
            <w:pPr>
              <w:spacing w:after="0" w:line="240" w:lineRule="auto"/>
              <w:jc w:val="center"/>
              <w:textAlignment w:val="baseline"/>
              <w:rPr>
                <w:rFonts w:ascii="Segoe UI" w:hAnsi="Segoe UI" w:cs="Segoe UI"/>
                <w:sz w:val="20"/>
                <w:lang w:val="en-IE" w:eastAsia="en-IE"/>
              </w:rPr>
            </w:pPr>
            <w:r>
              <w:rPr>
                <w:b/>
                <w:bCs/>
                <w:sz w:val="20"/>
                <w:lang w:eastAsia="en-IE"/>
              </w:rPr>
              <w:t>Selected operations: 37%</w:t>
            </w:r>
          </w:p>
        </w:tc>
        <w:tc>
          <w:tcPr>
            <w:tcW w:w="1842" w:type="dxa"/>
            <w:tcBorders>
              <w:top w:val="single" w:sz="6" w:space="0" w:color="8C8C8C"/>
              <w:left w:val="nil"/>
              <w:bottom w:val="single" w:sz="6" w:space="0" w:color="8C8C8C"/>
              <w:right w:val="nil"/>
            </w:tcBorders>
            <w:shd w:val="clear" w:color="auto" w:fill="FAF9F9"/>
            <w:hideMark/>
          </w:tcPr>
          <w:p w14:paraId="7A94A412" w14:textId="77777777" w:rsidR="00D933B7" w:rsidRPr="00D741D2" w:rsidRDefault="00D933B7">
            <w:pPr>
              <w:spacing w:after="0" w:line="240" w:lineRule="auto"/>
              <w:jc w:val="center"/>
              <w:textAlignment w:val="baseline"/>
              <w:rPr>
                <w:rFonts w:ascii="Segoe UI" w:hAnsi="Segoe UI" w:cs="Segoe UI"/>
                <w:sz w:val="20"/>
                <w:lang w:val="en-IE" w:eastAsia="en-IE"/>
              </w:rPr>
            </w:pPr>
            <w:r>
              <w:rPr>
                <w:sz w:val="20"/>
              </w:rPr>
              <w:t>3</w:t>
            </w:r>
            <w:r>
              <w:rPr>
                <w:rFonts w:ascii="Calibri" w:hAnsi="Calibri" w:cs="Calibri"/>
                <w:sz w:val="20"/>
              </w:rPr>
              <w:t> </w:t>
            </w:r>
            <w:r>
              <w:rPr>
                <w:sz w:val="20"/>
              </w:rPr>
              <w:t>094</w:t>
            </w:r>
            <w:r>
              <w:rPr>
                <w:rFonts w:ascii="Calibri" w:hAnsi="Calibri" w:cs="Calibri"/>
                <w:sz w:val="20"/>
              </w:rPr>
              <w:t> </w:t>
            </w:r>
            <w:r>
              <w:rPr>
                <w:rFonts w:cs="Calibri"/>
                <w:sz w:val="20"/>
              </w:rPr>
              <w:t>megawatts</w:t>
            </w:r>
            <w:r>
              <w:rPr>
                <w:sz w:val="20"/>
              </w:rPr>
              <w:t xml:space="preserve"> in 2029</w:t>
            </w:r>
          </w:p>
        </w:tc>
        <w:tc>
          <w:tcPr>
            <w:tcW w:w="2410" w:type="dxa"/>
            <w:tcBorders>
              <w:top w:val="single" w:sz="6" w:space="0" w:color="8C8C8C"/>
              <w:left w:val="nil"/>
              <w:bottom w:val="single" w:sz="6" w:space="0" w:color="8C8C8C"/>
              <w:right w:val="nil"/>
            </w:tcBorders>
            <w:shd w:val="clear" w:color="auto" w:fill="FAF9F9"/>
            <w:hideMark/>
          </w:tcPr>
          <w:p w14:paraId="33673655"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267</w:t>
            </w:r>
            <w:r>
              <w:rPr>
                <w:rFonts w:ascii="Calibri" w:hAnsi="Calibri" w:cs="Calibri"/>
                <w:sz w:val="20"/>
                <w:lang w:eastAsia="en-IE"/>
              </w:rPr>
              <w:t> </w:t>
            </w:r>
            <w:r>
              <w:rPr>
                <w:rFonts w:cs="Calibri"/>
                <w:sz w:val="20"/>
                <w:lang w:eastAsia="en-IE"/>
              </w:rPr>
              <w:t>megawatts</w:t>
            </w:r>
          </w:p>
          <w:p w14:paraId="199C3505"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(Selected operations: 1</w:t>
            </w:r>
            <w:r>
              <w:rPr>
                <w:rFonts w:ascii="Calibri" w:hAnsi="Calibri" w:cs="Calibri"/>
                <w:sz w:val="20"/>
                <w:lang w:eastAsia="en-IE"/>
              </w:rPr>
              <w:t> </w:t>
            </w:r>
            <w:r>
              <w:rPr>
                <w:rFonts w:cs="Segoe UI"/>
                <w:sz w:val="20"/>
                <w:lang w:eastAsia="en-IE"/>
              </w:rPr>
              <w:t>145</w:t>
            </w:r>
            <w:r>
              <w:rPr>
                <w:rFonts w:ascii="Calibri" w:hAnsi="Calibri" w:cs="Calibri"/>
                <w:sz w:val="20"/>
                <w:lang w:eastAsia="en-IE"/>
              </w:rPr>
              <w:t> </w:t>
            </w:r>
            <w:r>
              <w:rPr>
                <w:rFonts w:cs="Calibri"/>
                <w:sz w:val="20"/>
                <w:lang w:eastAsia="en-IE"/>
              </w:rPr>
              <w:t>megawatts</w:t>
            </w:r>
            <w:r>
              <w:rPr>
                <w:rFonts w:cs="Segoe UI"/>
                <w:sz w:val="20"/>
                <w:lang w:eastAsia="en-IE"/>
              </w:rPr>
              <w:t xml:space="preserve">) </w:t>
            </w:r>
          </w:p>
          <w:p w14:paraId="18AAC800" w14:textId="77777777" w:rsidR="00D933B7" w:rsidRPr="00D741D2"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compared to a target of 3</w:t>
            </w:r>
            <w:r>
              <w:rPr>
                <w:rFonts w:ascii="Calibri" w:hAnsi="Calibri" w:cs="Calibri"/>
                <w:sz w:val="20"/>
                <w:lang w:eastAsia="en-IE"/>
              </w:rPr>
              <w:t> </w:t>
            </w:r>
            <w:r>
              <w:rPr>
                <w:rFonts w:cs="Segoe UI"/>
                <w:sz w:val="20"/>
                <w:lang w:eastAsia="en-IE"/>
              </w:rPr>
              <w:t>094</w:t>
            </w:r>
            <w:r>
              <w:rPr>
                <w:rFonts w:ascii="Calibri" w:hAnsi="Calibri" w:cs="Calibri"/>
                <w:sz w:val="20"/>
                <w:lang w:eastAsia="en-IE"/>
              </w:rPr>
              <w:t> </w:t>
            </w:r>
            <w:r>
              <w:rPr>
                <w:rFonts w:cs="Calibri"/>
                <w:sz w:val="20"/>
                <w:lang w:eastAsia="en-IE"/>
              </w:rPr>
              <w:t>megawatts</w:t>
            </w:r>
          </w:p>
        </w:tc>
        <w:tc>
          <w:tcPr>
            <w:tcW w:w="1559" w:type="dxa"/>
            <w:tcBorders>
              <w:top w:val="single" w:sz="6" w:space="0" w:color="8C8C8C"/>
              <w:left w:val="nil"/>
              <w:bottom w:val="single" w:sz="6" w:space="0" w:color="8C8C8C"/>
              <w:right w:val="nil"/>
            </w:tcBorders>
            <w:shd w:val="clear" w:color="auto" w:fill="FAF9F9"/>
            <w:hideMark/>
          </w:tcPr>
          <w:p w14:paraId="6AC770E7" w14:textId="2F73A510" w:rsidR="00D933B7" w:rsidRPr="00D741D2" w:rsidRDefault="00D933B7">
            <w:pPr>
              <w:spacing w:after="0" w:line="240" w:lineRule="auto"/>
              <w:jc w:val="center"/>
              <w:textAlignment w:val="baseline"/>
              <w:rPr>
                <w:rFonts w:ascii="Segoe UI" w:hAnsi="Segoe UI" w:cs="Segoe UI"/>
                <w:sz w:val="20"/>
                <w:lang w:val="en-IE" w:eastAsia="en-IE"/>
              </w:rPr>
            </w:pPr>
            <w:r>
              <w:rPr>
                <w:sz w:val="20"/>
              </w:rPr>
              <w:t xml:space="preserve">Moderate progress </w:t>
            </w:r>
          </w:p>
        </w:tc>
      </w:tr>
      <w:tr w:rsidR="00D933B7" w:rsidRPr="007B0108" w14:paraId="3E693A5B" w14:textId="77777777" w:rsidTr="00F72C99">
        <w:trPr>
          <w:trHeight w:val="975"/>
        </w:trPr>
        <w:tc>
          <w:tcPr>
            <w:tcW w:w="1276" w:type="dxa"/>
            <w:tcBorders>
              <w:top w:val="single" w:sz="6" w:space="0" w:color="8C8C8C"/>
              <w:left w:val="nil"/>
              <w:bottom w:val="single" w:sz="6" w:space="0" w:color="8C8C8C"/>
              <w:right w:val="nil"/>
            </w:tcBorders>
            <w:hideMark/>
          </w:tcPr>
          <w:p w14:paraId="2F94BE65" w14:textId="77777777" w:rsidR="00D933B7" w:rsidRPr="00D741D2" w:rsidRDefault="00D933B7">
            <w:pPr>
              <w:spacing w:after="0" w:line="240" w:lineRule="auto"/>
              <w:textAlignment w:val="baseline"/>
              <w:rPr>
                <w:rFonts w:ascii="Segoe UI" w:hAnsi="Segoe UI" w:cs="Segoe UI"/>
                <w:sz w:val="20"/>
                <w:lang w:val="en-IE" w:eastAsia="en-IE"/>
              </w:rPr>
            </w:pPr>
            <w:r>
              <w:rPr>
                <w:rFonts w:cs="Segoe UI"/>
                <w:sz w:val="20"/>
                <w:lang w:eastAsia="en-IE"/>
              </w:rPr>
              <w:t>Additional</w:t>
            </w:r>
          </w:p>
          <w:p w14:paraId="7858EEF9" w14:textId="77777777" w:rsidR="00D933B7" w:rsidRPr="00D741D2" w:rsidRDefault="00D933B7">
            <w:pPr>
              <w:spacing w:after="0" w:line="240" w:lineRule="auto"/>
              <w:textAlignment w:val="baseline"/>
              <w:rPr>
                <w:sz w:val="20"/>
              </w:rPr>
            </w:pPr>
            <w:r>
              <w:rPr>
                <w:rFonts w:cs="Segoe UI"/>
                <w:sz w:val="20"/>
                <w:lang w:eastAsia="en-IE"/>
              </w:rPr>
              <w:t>capacity for</w:t>
            </w:r>
          </w:p>
          <w:p w14:paraId="06D4BD39" w14:textId="77777777" w:rsidR="00D933B7" w:rsidRPr="00D741D2" w:rsidRDefault="00D933B7">
            <w:pPr>
              <w:spacing w:after="0" w:line="240" w:lineRule="auto"/>
              <w:textAlignment w:val="baseline"/>
              <w:rPr>
                <w:sz w:val="20"/>
              </w:rPr>
            </w:pPr>
            <w:r>
              <w:rPr>
                <w:rFonts w:cs="Segoe UI"/>
                <w:sz w:val="20"/>
                <w:lang w:eastAsia="en-IE"/>
              </w:rPr>
              <w:t>waste</w:t>
            </w:r>
          </w:p>
          <w:p w14:paraId="2A6BE370" w14:textId="77777777" w:rsidR="00D933B7" w:rsidRPr="00D741D2" w:rsidRDefault="00D933B7">
            <w:pPr>
              <w:spacing w:after="0" w:line="240" w:lineRule="auto"/>
              <w:textAlignment w:val="baseline"/>
              <w:rPr>
                <w:sz w:val="20"/>
              </w:rPr>
            </w:pPr>
            <w:r>
              <w:rPr>
                <w:rFonts w:cs="Segoe UI"/>
                <w:sz w:val="20"/>
                <w:lang w:eastAsia="en-IE"/>
              </w:rPr>
              <w:t>recycling</w:t>
            </w:r>
          </w:p>
        </w:tc>
        <w:tc>
          <w:tcPr>
            <w:tcW w:w="851" w:type="dxa"/>
            <w:tcBorders>
              <w:top w:val="single" w:sz="6" w:space="0" w:color="8C8C8C"/>
              <w:left w:val="nil"/>
              <w:bottom w:val="single" w:sz="6" w:space="0" w:color="8C8C8C"/>
              <w:right w:val="nil"/>
            </w:tcBorders>
            <w:hideMark/>
          </w:tcPr>
          <w:p w14:paraId="08010E37"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0</w:t>
            </w:r>
          </w:p>
        </w:tc>
        <w:tc>
          <w:tcPr>
            <w:tcW w:w="1701" w:type="dxa"/>
            <w:tcBorders>
              <w:top w:val="single" w:sz="6" w:space="0" w:color="8C8C8C"/>
              <w:left w:val="nil"/>
              <w:bottom w:val="single" w:sz="6" w:space="0" w:color="8C8C8C"/>
              <w:right w:val="nil"/>
            </w:tcBorders>
            <w:hideMark/>
          </w:tcPr>
          <w:p w14:paraId="2B8B153F" w14:textId="77777777" w:rsidR="00D933B7" w:rsidRPr="00D741D2" w:rsidRDefault="00D933B7">
            <w:pPr>
              <w:spacing w:after="0" w:line="240" w:lineRule="auto"/>
              <w:jc w:val="center"/>
              <w:textAlignment w:val="baseline"/>
              <w:rPr>
                <w:b/>
                <w:bCs/>
                <w:sz w:val="20"/>
                <w:lang w:eastAsia="en-IE"/>
              </w:rPr>
            </w:pPr>
            <w:r>
              <w:rPr>
                <w:b/>
                <w:bCs/>
                <w:sz w:val="20"/>
                <w:lang w:eastAsia="en-IE"/>
              </w:rPr>
              <w:t>Actual results: 0%.</w:t>
            </w:r>
          </w:p>
          <w:p w14:paraId="11BACD62" w14:textId="77777777" w:rsidR="00D933B7" w:rsidRPr="00D741D2" w:rsidRDefault="00D933B7">
            <w:pPr>
              <w:spacing w:after="0" w:line="240" w:lineRule="auto"/>
              <w:jc w:val="center"/>
              <w:textAlignment w:val="baseline"/>
              <w:rPr>
                <w:rFonts w:ascii="Segoe UI" w:hAnsi="Segoe UI" w:cs="Segoe UI"/>
                <w:sz w:val="20"/>
                <w:lang w:val="en-IE" w:eastAsia="en-IE"/>
              </w:rPr>
            </w:pPr>
            <w:r>
              <w:rPr>
                <w:b/>
                <w:bCs/>
                <w:sz w:val="20"/>
                <w:lang w:eastAsia="en-IE"/>
              </w:rPr>
              <w:t>Selected operations: 4.5%</w:t>
            </w:r>
          </w:p>
        </w:tc>
        <w:tc>
          <w:tcPr>
            <w:tcW w:w="1842" w:type="dxa"/>
            <w:tcBorders>
              <w:top w:val="single" w:sz="6" w:space="0" w:color="8C8C8C"/>
              <w:left w:val="nil"/>
              <w:bottom w:val="single" w:sz="6" w:space="0" w:color="8C8C8C"/>
              <w:right w:val="nil"/>
            </w:tcBorders>
            <w:hideMark/>
          </w:tcPr>
          <w:p w14:paraId="4665E49E" w14:textId="77777777" w:rsidR="00D933B7" w:rsidRPr="00D741D2" w:rsidRDefault="00D933B7">
            <w:pPr>
              <w:spacing w:after="0" w:line="240" w:lineRule="auto"/>
              <w:jc w:val="center"/>
              <w:textAlignment w:val="baseline"/>
              <w:rPr>
                <w:rFonts w:ascii="Segoe UI" w:hAnsi="Segoe UI" w:cs="Segoe UI"/>
                <w:sz w:val="20"/>
                <w:lang w:val="en-IE" w:eastAsia="en-IE"/>
              </w:rPr>
            </w:pPr>
            <w:r>
              <w:rPr>
                <w:sz w:val="20"/>
              </w:rPr>
              <w:t>877</w:t>
            </w:r>
            <w:r>
              <w:rPr>
                <w:rFonts w:ascii="Calibri" w:hAnsi="Calibri" w:cs="Calibri"/>
                <w:sz w:val="20"/>
              </w:rPr>
              <w:t> </w:t>
            </w:r>
            <w:r>
              <w:rPr>
                <w:sz w:val="20"/>
              </w:rPr>
              <w:t>822</w:t>
            </w:r>
            <w:r>
              <w:rPr>
                <w:rFonts w:ascii="Calibri" w:hAnsi="Calibri" w:cs="Calibri"/>
                <w:sz w:val="20"/>
              </w:rPr>
              <w:t> </w:t>
            </w:r>
            <w:r>
              <w:rPr>
                <w:sz w:val="20"/>
              </w:rPr>
              <w:t>tonnes/year in 2029</w:t>
            </w:r>
          </w:p>
        </w:tc>
        <w:tc>
          <w:tcPr>
            <w:tcW w:w="2410" w:type="dxa"/>
            <w:tcBorders>
              <w:top w:val="single" w:sz="6" w:space="0" w:color="8C8C8C"/>
              <w:left w:val="nil"/>
              <w:bottom w:val="single" w:sz="6" w:space="0" w:color="8C8C8C"/>
              <w:right w:val="nil"/>
            </w:tcBorders>
          </w:tcPr>
          <w:p w14:paraId="4E006E32"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 xml:space="preserve">0 </w:t>
            </w:r>
          </w:p>
          <w:p w14:paraId="0190441E"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(Selected operations: 39</w:t>
            </w:r>
            <w:r>
              <w:rPr>
                <w:rFonts w:ascii="Calibri" w:hAnsi="Calibri" w:cs="Calibri"/>
                <w:sz w:val="20"/>
                <w:lang w:eastAsia="en-IE"/>
              </w:rPr>
              <w:t> </w:t>
            </w:r>
            <w:r>
              <w:rPr>
                <w:rFonts w:cs="Segoe UI"/>
                <w:sz w:val="20"/>
                <w:lang w:eastAsia="en-IE"/>
              </w:rPr>
              <w:t>307</w:t>
            </w:r>
            <w:r>
              <w:rPr>
                <w:rFonts w:ascii="Calibri" w:hAnsi="Calibri" w:cs="Calibri"/>
                <w:sz w:val="20"/>
                <w:lang w:eastAsia="en-IE"/>
              </w:rPr>
              <w:t> </w:t>
            </w:r>
            <w:r>
              <w:rPr>
                <w:rFonts w:cs="Segoe UI"/>
                <w:sz w:val="20"/>
                <w:lang w:eastAsia="en-IE"/>
              </w:rPr>
              <w:t xml:space="preserve">tonnes/year) </w:t>
            </w:r>
          </w:p>
          <w:p w14:paraId="1691DF1C" w14:textId="77777777" w:rsidR="00D933B7" w:rsidRPr="00D741D2"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compared to a target of 877</w:t>
            </w:r>
            <w:r>
              <w:rPr>
                <w:rFonts w:ascii="Calibri" w:hAnsi="Calibri" w:cs="Calibri"/>
                <w:sz w:val="20"/>
                <w:lang w:eastAsia="en-IE"/>
              </w:rPr>
              <w:t> </w:t>
            </w:r>
            <w:r>
              <w:rPr>
                <w:rFonts w:cs="Segoe UI"/>
                <w:sz w:val="20"/>
                <w:lang w:eastAsia="en-IE"/>
              </w:rPr>
              <w:t>822</w:t>
            </w:r>
            <w:r>
              <w:rPr>
                <w:rFonts w:ascii="Calibri" w:hAnsi="Calibri" w:cs="Calibri"/>
                <w:sz w:val="20"/>
                <w:lang w:eastAsia="en-IE"/>
              </w:rPr>
              <w:t> </w:t>
            </w:r>
            <w:r>
              <w:rPr>
                <w:rFonts w:cs="Segoe UI"/>
                <w:sz w:val="20"/>
                <w:lang w:eastAsia="en-IE"/>
              </w:rPr>
              <w:t>tonnes/year</w:t>
            </w:r>
          </w:p>
        </w:tc>
        <w:tc>
          <w:tcPr>
            <w:tcW w:w="1559" w:type="dxa"/>
            <w:tcBorders>
              <w:top w:val="single" w:sz="6" w:space="0" w:color="8C8C8C"/>
              <w:left w:val="nil"/>
              <w:bottom w:val="single" w:sz="6" w:space="0" w:color="8C8C8C"/>
              <w:right w:val="nil"/>
            </w:tcBorders>
            <w:hideMark/>
          </w:tcPr>
          <w:p w14:paraId="7528EF17" w14:textId="77777777" w:rsidR="00D933B7" w:rsidRPr="00D741D2" w:rsidRDefault="00D933B7">
            <w:pPr>
              <w:spacing w:after="0" w:line="240" w:lineRule="auto"/>
              <w:jc w:val="center"/>
              <w:textAlignment w:val="baseline"/>
              <w:rPr>
                <w:rFonts w:ascii="Segoe UI" w:hAnsi="Segoe UI" w:cs="Segoe UI"/>
                <w:sz w:val="20"/>
                <w:lang w:val="en-IE" w:eastAsia="en-IE"/>
              </w:rPr>
            </w:pPr>
            <w:r>
              <w:rPr>
                <w:sz w:val="20"/>
              </w:rPr>
              <w:t>Moderate progress</w:t>
            </w:r>
          </w:p>
        </w:tc>
      </w:tr>
      <w:tr w:rsidR="00D933B7" w:rsidRPr="007B0108" w14:paraId="60693111" w14:textId="77777777" w:rsidTr="00F72C99">
        <w:trPr>
          <w:trHeight w:val="300"/>
        </w:trPr>
        <w:tc>
          <w:tcPr>
            <w:tcW w:w="1276" w:type="dxa"/>
            <w:tcBorders>
              <w:top w:val="single" w:sz="6" w:space="0" w:color="8C8C8C"/>
              <w:left w:val="nil"/>
              <w:bottom w:val="single" w:sz="6" w:space="0" w:color="8C8C8C"/>
              <w:right w:val="nil"/>
            </w:tcBorders>
            <w:shd w:val="clear" w:color="auto" w:fill="FAF9F9"/>
            <w:hideMark/>
          </w:tcPr>
          <w:p w14:paraId="65F093FE" w14:textId="77777777" w:rsidR="00D933B7" w:rsidRPr="00D741D2" w:rsidRDefault="00D933B7">
            <w:pPr>
              <w:spacing w:after="0" w:line="240" w:lineRule="auto"/>
              <w:textAlignment w:val="baseline"/>
              <w:rPr>
                <w:rFonts w:ascii="Segoe UI" w:hAnsi="Segoe UI" w:cs="Segoe UI"/>
                <w:sz w:val="20"/>
                <w:lang w:val="en-IE" w:eastAsia="en-IE"/>
              </w:rPr>
            </w:pPr>
            <w:r>
              <w:rPr>
                <w:rFonts w:cs="Segoe UI"/>
                <w:sz w:val="20"/>
                <w:lang w:eastAsia="en-IE"/>
              </w:rPr>
              <w:t>Jobs</w:t>
            </w:r>
          </w:p>
          <w:p w14:paraId="596A566E" w14:textId="77777777" w:rsidR="00D933B7" w:rsidRPr="00D741D2" w:rsidRDefault="00D933B7">
            <w:pPr>
              <w:spacing w:after="0" w:line="240" w:lineRule="auto"/>
              <w:textAlignment w:val="baseline"/>
              <w:rPr>
                <w:sz w:val="20"/>
              </w:rPr>
            </w:pPr>
            <w:r>
              <w:rPr>
                <w:rFonts w:cs="Segoe UI"/>
                <w:sz w:val="20"/>
                <w:lang w:eastAsia="en-IE"/>
              </w:rPr>
              <w:t>created in</w:t>
            </w:r>
          </w:p>
          <w:p w14:paraId="5F82AE06" w14:textId="77777777" w:rsidR="00D933B7" w:rsidRPr="00D741D2" w:rsidRDefault="00D933B7">
            <w:pPr>
              <w:spacing w:after="0" w:line="240" w:lineRule="auto"/>
              <w:textAlignment w:val="baseline"/>
              <w:rPr>
                <w:sz w:val="20"/>
              </w:rPr>
            </w:pPr>
            <w:r>
              <w:rPr>
                <w:rFonts w:cs="Segoe UI"/>
                <w:sz w:val="20"/>
                <w:lang w:eastAsia="en-IE"/>
              </w:rPr>
              <w:t>supported</w:t>
            </w:r>
          </w:p>
          <w:p w14:paraId="335B03E2" w14:textId="77777777" w:rsidR="00D933B7" w:rsidRPr="00D741D2" w:rsidRDefault="00D933B7">
            <w:pPr>
              <w:spacing w:after="0" w:line="240" w:lineRule="auto"/>
              <w:textAlignment w:val="baseline"/>
              <w:rPr>
                <w:sz w:val="20"/>
              </w:rPr>
            </w:pPr>
            <w:r>
              <w:rPr>
                <w:rFonts w:cs="Segoe UI"/>
                <w:sz w:val="20"/>
                <w:lang w:eastAsia="en-IE"/>
              </w:rPr>
              <w:t>entities</w:t>
            </w:r>
          </w:p>
        </w:tc>
        <w:tc>
          <w:tcPr>
            <w:tcW w:w="851" w:type="dxa"/>
            <w:tcBorders>
              <w:top w:val="single" w:sz="6" w:space="0" w:color="8C8C8C"/>
              <w:left w:val="nil"/>
              <w:bottom w:val="single" w:sz="6" w:space="0" w:color="8C8C8C"/>
              <w:right w:val="nil"/>
            </w:tcBorders>
            <w:shd w:val="clear" w:color="auto" w:fill="FAF9F9"/>
            <w:hideMark/>
          </w:tcPr>
          <w:p w14:paraId="45B0B790"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0</w:t>
            </w:r>
          </w:p>
        </w:tc>
        <w:tc>
          <w:tcPr>
            <w:tcW w:w="1701" w:type="dxa"/>
            <w:tcBorders>
              <w:top w:val="single" w:sz="6" w:space="0" w:color="8C8C8C"/>
              <w:left w:val="nil"/>
              <w:bottom w:val="single" w:sz="6" w:space="0" w:color="8C8C8C"/>
              <w:right w:val="nil"/>
            </w:tcBorders>
            <w:shd w:val="clear" w:color="auto" w:fill="FAF9F9"/>
            <w:hideMark/>
          </w:tcPr>
          <w:p w14:paraId="277EED93" w14:textId="77777777" w:rsidR="00D933B7" w:rsidRPr="00D741D2" w:rsidRDefault="00D933B7">
            <w:pPr>
              <w:spacing w:after="0" w:line="240" w:lineRule="auto"/>
              <w:jc w:val="center"/>
              <w:textAlignment w:val="baseline"/>
              <w:rPr>
                <w:b/>
                <w:bCs/>
                <w:sz w:val="20"/>
                <w:lang w:eastAsia="en-IE"/>
              </w:rPr>
            </w:pPr>
            <w:r>
              <w:rPr>
                <w:b/>
                <w:bCs/>
                <w:sz w:val="20"/>
                <w:lang w:eastAsia="en-IE"/>
              </w:rPr>
              <w:t>Actual results: 2.7%.</w:t>
            </w:r>
          </w:p>
          <w:p w14:paraId="4B6CE736" w14:textId="77777777" w:rsidR="00D933B7" w:rsidRPr="00D741D2" w:rsidRDefault="00D933B7">
            <w:pPr>
              <w:spacing w:after="0" w:line="240" w:lineRule="auto"/>
              <w:jc w:val="center"/>
              <w:textAlignment w:val="baseline"/>
              <w:rPr>
                <w:rFonts w:ascii="Segoe UI" w:hAnsi="Segoe UI" w:cs="Segoe UI"/>
                <w:sz w:val="20"/>
                <w:lang w:val="en-IE" w:eastAsia="en-IE"/>
              </w:rPr>
            </w:pPr>
            <w:r>
              <w:rPr>
                <w:b/>
                <w:bCs/>
                <w:sz w:val="20"/>
                <w:lang w:eastAsia="en-IE"/>
              </w:rPr>
              <w:t>Selected operations: 55.4%</w:t>
            </w:r>
          </w:p>
        </w:tc>
        <w:tc>
          <w:tcPr>
            <w:tcW w:w="1842" w:type="dxa"/>
            <w:tcBorders>
              <w:top w:val="single" w:sz="6" w:space="0" w:color="8C8C8C"/>
              <w:left w:val="nil"/>
              <w:bottom w:val="single" w:sz="6" w:space="0" w:color="8C8C8C"/>
              <w:right w:val="nil"/>
            </w:tcBorders>
            <w:shd w:val="clear" w:color="auto" w:fill="FAF9F9"/>
            <w:hideMark/>
          </w:tcPr>
          <w:p w14:paraId="2BEECF0C" w14:textId="77777777" w:rsidR="00D933B7" w:rsidRPr="00D741D2" w:rsidRDefault="00D933B7">
            <w:pPr>
              <w:spacing w:after="0" w:line="240" w:lineRule="auto"/>
              <w:jc w:val="center"/>
              <w:textAlignment w:val="baseline"/>
              <w:rPr>
                <w:rFonts w:ascii="Segoe UI" w:hAnsi="Segoe UI" w:cs="Segoe UI"/>
                <w:sz w:val="20"/>
                <w:lang w:val="en-IE" w:eastAsia="en-IE"/>
              </w:rPr>
            </w:pPr>
            <w:r>
              <w:rPr>
                <w:sz w:val="20"/>
              </w:rPr>
              <w:t>52</w:t>
            </w:r>
            <w:r>
              <w:rPr>
                <w:rFonts w:ascii="Calibri" w:hAnsi="Calibri" w:cs="Calibri"/>
                <w:sz w:val="20"/>
              </w:rPr>
              <w:t> </w:t>
            </w:r>
            <w:r>
              <w:rPr>
                <w:sz w:val="20"/>
              </w:rPr>
              <w:t>152 in 2029</w:t>
            </w:r>
          </w:p>
        </w:tc>
        <w:tc>
          <w:tcPr>
            <w:tcW w:w="2410" w:type="dxa"/>
            <w:tcBorders>
              <w:top w:val="single" w:sz="6" w:space="0" w:color="8C8C8C"/>
              <w:left w:val="nil"/>
              <w:bottom w:val="single" w:sz="6" w:space="0" w:color="8C8C8C"/>
              <w:right w:val="nil"/>
            </w:tcBorders>
            <w:shd w:val="clear" w:color="auto" w:fill="FAF9F9"/>
            <w:hideMark/>
          </w:tcPr>
          <w:p w14:paraId="0389BD54"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1</w:t>
            </w:r>
            <w:r>
              <w:rPr>
                <w:rFonts w:ascii="Calibri" w:hAnsi="Calibri" w:cs="Calibri"/>
                <w:sz w:val="20"/>
                <w:lang w:eastAsia="en-IE"/>
              </w:rPr>
              <w:t> </w:t>
            </w:r>
            <w:r>
              <w:rPr>
                <w:rFonts w:cs="Segoe UI"/>
                <w:sz w:val="20"/>
                <w:lang w:eastAsia="en-IE"/>
              </w:rPr>
              <w:t>387</w:t>
            </w:r>
          </w:p>
          <w:p w14:paraId="5630FB4F"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(Selected operations: 28</w:t>
            </w:r>
            <w:r>
              <w:rPr>
                <w:rFonts w:ascii="Calibri" w:hAnsi="Calibri" w:cs="Calibri"/>
                <w:sz w:val="20"/>
                <w:lang w:eastAsia="en-IE"/>
              </w:rPr>
              <w:t> </w:t>
            </w:r>
            <w:r>
              <w:rPr>
                <w:rFonts w:cs="Segoe UI"/>
                <w:sz w:val="20"/>
                <w:lang w:eastAsia="en-IE"/>
              </w:rPr>
              <w:t xml:space="preserve">915) </w:t>
            </w:r>
          </w:p>
          <w:p w14:paraId="3025DD97" w14:textId="77777777" w:rsidR="00D933B7" w:rsidRPr="00D741D2" w:rsidRDefault="00D933B7">
            <w:pPr>
              <w:spacing w:after="0" w:line="240" w:lineRule="auto"/>
              <w:jc w:val="center"/>
              <w:textAlignment w:val="baseline"/>
              <w:rPr>
                <w:rFonts w:ascii="Segoe UI" w:hAnsi="Segoe UI" w:cs="Segoe UI"/>
                <w:sz w:val="20"/>
                <w:lang w:val="en-IE" w:eastAsia="en-IE"/>
              </w:rPr>
            </w:pPr>
            <w:r>
              <w:rPr>
                <w:rFonts w:cs="Segoe UI"/>
                <w:sz w:val="20"/>
                <w:lang w:eastAsia="en-IE"/>
              </w:rPr>
              <w:t>compared to a target of 52</w:t>
            </w:r>
            <w:r>
              <w:rPr>
                <w:rFonts w:ascii="Calibri" w:hAnsi="Calibri" w:cs="Calibri"/>
                <w:sz w:val="20"/>
                <w:lang w:eastAsia="en-IE"/>
              </w:rPr>
              <w:t> </w:t>
            </w:r>
            <w:r>
              <w:rPr>
                <w:rFonts w:cs="Segoe UI"/>
                <w:sz w:val="20"/>
                <w:lang w:eastAsia="en-IE"/>
              </w:rPr>
              <w:t>152 jobs created in supported enterprises</w:t>
            </w:r>
          </w:p>
        </w:tc>
        <w:tc>
          <w:tcPr>
            <w:tcW w:w="1559" w:type="dxa"/>
            <w:tcBorders>
              <w:top w:val="single" w:sz="6" w:space="0" w:color="8C8C8C"/>
              <w:left w:val="nil"/>
              <w:bottom w:val="single" w:sz="6" w:space="0" w:color="8C8C8C"/>
              <w:right w:val="nil"/>
            </w:tcBorders>
            <w:shd w:val="clear" w:color="auto" w:fill="FAF9F9"/>
            <w:hideMark/>
          </w:tcPr>
          <w:p w14:paraId="37B2C62B" w14:textId="77777777" w:rsidR="00D933B7" w:rsidRPr="00D741D2" w:rsidRDefault="00D933B7">
            <w:pPr>
              <w:spacing w:after="0" w:line="240" w:lineRule="auto"/>
              <w:jc w:val="center"/>
              <w:textAlignment w:val="baseline"/>
              <w:rPr>
                <w:rFonts w:ascii="Segoe UI" w:hAnsi="Segoe UI" w:cs="Segoe UI"/>
                <w:sz w:val="20"/>
                <w:lang w:val="en-IE" w:eastAsia="en-IE"/>
              </w:rPr>
            </w:pPr>
            <w:r>
              <w:rPr>
                <w:sz w:val="20"/>
              </w:rPr>
              <w:t xml:space="preserve">On track </w:t>
            </w:r>
          </w:p>
        </w:tc>
      </w:tr>
      <w:tr w:rsidR="00D933B7" w:rsidRPr="007B0108" w14:paraId="2650FA6F" w14:textId="77777777" w:rsidTr="00F72C99">
        <w:trPr>
          <w:trHeight w:val="300"/>
        </w:trPr>
        <w:tc>
          <w:tcPr>
            <w:tcW w:w="1276" w:type="dxa"/>
            <w:tcBorders>
              <w:top w:val="single" w:sz="6" w:space="0" w:color="8C8C8C"/>
              <w:left w:val="nil"/>
              <w:bottom w:val="single" w:sz="6" w:space="0" w:color="8C8C8C"/>
              <w:right w:val="nil"/>
            </w:tcBorders>
            <w:shd w:val="clear" w:color="auto" w:fill="FAF9F9"/>
          </w:tcPr>
          <w:p w14:paraId="3E8C4406" w14:textId="77777777" w:rsidR="00D933B7" w:rsidRPr="00D741D2" w:rsidRDefault="00D933B7">
            <w:pPr>
              <w:spacing w:after="0" w:line="240" w:lineRule="auto"/>
              <w:textAlignment w:val="baseline"/>
              <w:rPr>
                <w:rFonts w:cs="Segoe UI"/>
                <w:sz w:val="20"/>
                <w:lang w:eastAsia="en-IE"/>
              </w:rPr>
            </w:pPr>
            <w:r>
              <w:rPr>
                <w:rFonts w:cs="Segoe UI"/>
                <w:sz w:val="20"/>
                <w:lang w:eastAsia="en-IE"/>
              </w:rPr>
              <w:t>Annual</w:t>
            </w:r>
          </w:p>
          <w:p w14:paraId="261A74C5" w14:textId="77777777" w:rsidR="00D933B7" w:rsidRPr="00D741D2" w:rsidRDefault="00D933B7">
            <w:pPr>
              <w:spacing w:after="0" w:line="240" w:lineRule="auto"/>
              <w:textAlignment w:val="baseline"/>
              <w:rPr>
                <w:sz w:val="20"/>
              </w:rPr>
            </w:pPr>
            <w:r>
              <w:rPr>
                <w:rFonts w:cs="Segoe UI"/>
                <w:sz w:val="20"/>
                <w:lang w:eastAsia="en-IE"/>
              </w:rPr>
              <w:t>users of</w:t>
            </w:r>
          </w:p>
          <w:p w14:paraId="5FFE7432" w14:textId="77777777" w:rsidR="00D933B7" w:rsidRPr="00D741D2" w:rsidRDefault="00D933B7">
            <w:pPr>
              <w:spacing w:after="0" w:line="240" w:lineRule="auto"/>
              <w:textAlignment w:val="baseline"/>
              <w:rPr>
                <w:sz w:val="20"/>
              </w:rPr>
            </w:pPr>
            <w:r>
              <w:rPr>
                <w:rFonts w:cs="Segoe UI"/>
                <w:sz w:val="20"/>
                <w:lang w:eastAsia="en-IE"/>
              </w:rPr>
              <w:t>new or</w:t>
            </w:r>
          </w:p>
          <w:p w14:paraId="3FBC78B5" w14:textId="77777777" w:rsidR="00D933B7" w:rsidRPr="00D741D2" w:rsidRDefault="00D933B7">
            <w:pPr>
              <w:spacing w:after="0" w:line="240" w:lineRule="auto"/>
              <w:textAlignment w:val="baseline"/>
              <w:rPr>
                <w:sz w:val="20"/>
              </w:rPr>
            </w:pPr>
            <w:r>
              <w:rPr>
                <w:rFonts w:cs="Segoe UI"/>
                <w:sz w:val="20"/>
                <w:lang w:eastAsia="en-IE"/>
              </w:rPr>
              <w:t>modernised</w:t>
            </w:r>
          </w:p>
          <w:p w14:paraId="3C6F89BA" w14:textId="77777777" w:rsidR="00D933B7" w:rsidRPr="00D741D2" w:rsidRDefault="00D933B7">
            <w:pPr>
              <w:spacing w:after="0" w:line="240" w:lineRule="auto"/>
              <w:textAlignment w:val="baseline"/>
              <w:rPr>
                <w:sz w:val="20"/>
              </w:rPr>
            </w:pPr>
            <w:r>
              <w:rPr>
                <w:rFonts w:cs="Segoe UI"/>
                <w:sz w:val="20"/>
                <w:lang w:eastAsia="en-IE"/>
              </w:rPr>
              <w:t>public</w:t>
            </w:r>
          </w:p>
          <w:p w14:paraId="1E037379" w14:textId="77777777" w:rsidR="00D933B7" w:rsidRPr="00D741D2" w:rsidRDefault="00D933B7">
            <w:pPr>
              <w:spacing w:after="0" w:line="240" w:lineRule="auto"/>
              <w:textAlignment w:val="baseline"/>
              <w:rPr>
                <w:sz w:val="20"/>
              </w:rPr>
            </w:pPr>
            <w:r>
              <w:rPr>
                <w:rFonts w:cs="Segoe UI"/>
                <w:sz w:val="20"/>
                <w:lang w:eastAsia="en-IE"/>
              </w:rPr>
              <w:t>transport</w:t>
            </w:r>
          </w:p>
        </w:tc>
        <w:tc>
          <w:tcPr>
            <w:tcW w:w="851" w:type="dxa"/>
            <w:tcBorders>
              <w:top w:val="single" w:sz="6" w:space="0" w:color="8C8C8C"/>
              <w:left w:val="nil"/>
              <w:bottom w:val="single" w:sz="6" w:space="0" w:color="8C8C8C"/>
              <w:right w:val="nil"/>
            </w:tcBorders>
            <w:shd w:val="clear" w:color="auto" w:fill="FAF9F9"/>
          </w:tcPr>
          <w:p w14:paraId="0571A6B4" w14:textId="242743A0" w:rsidR="00D933B7" w:rsidRPr="00D741D2" w:rsidRDefault="00D933B7">
            <w:pPr>
              <w:spacing w:after="0" w:line="240" w:lineRule="auto"/>
              <w:jc w:val="center"/>
              <w:textAlignment w:val="baseline"/>
              <w:rPr>
                <w:rFonts w:cs="Segoe UI"/>
                <w:sz w:val="20"/>
                <w:lang w:eastAsia="en-IE"/>
              </w:rPr>
            </w:pPr>
            <w:r>
              <w:rPr>
                <w:rFonts w:cs="Segoe UI"/>
                <w:sz w:val="20"/>
                <w:lang w:eastAsia="en-IE"/>
              </w:rPr>
              <w:t>0</w:t>
            </w:r>
          </w:p>
        </w:tc>
        <w:tc>
          <w:tcPr>
            <w:tcW w:w="1701" w:type="dxa"/>
            <w:tcBorders>
              <w:top w:val="single" w:sz="6" w:space="0" w:color="8C8C8C"/>
              <w:left w:val="nil"/>
              <w:bottom w:val="single" w:sz="6" w:space="0" w:color="8C8C8C"/>
              <w:right w:val="nil"/>
            </w:tcBorders>
            <w:shd w:val="clear" w:color="auto" w:fill="FAF9F9"/>
          </w:tcPr>
          <w:p w14:paraId="7414EE47" w14:textId="77777777" w:rsidR="00D933B7" w:rsidRPr="00D741D2" w:rsidRDefault="00D933B7">
            <w:pPr>
              <w:spacing w:after="0" w:line="240" w:lineRule="auto"/>
              <w:jc w:val="center"/>
              <w:textAlignment w:val="baseline"/>
              <w:rPr>
                <w:b/>
                <w:bCs/>
                <w:sz w:val="20"/>
                <w:lang w:eastAsia="en-IE"/>
              </w:rPr>
            </w:pPr>
            <w:r>
              <w:rPr>
                <w:b/>
                <w:bCs/>
                <w:sz w:val="20"/>
                <w:lang w:eastAsia="en-IE"/>
              </w:rPr>
              <w:t>Actual results: 0%.</w:t>
            </w:r>
          </w:p>
          <w:p w14:paraId="6205FE0C" w14:textId="77777777" w:rsidR="00D933B7" w:rsidRPr="00D741D2" w:rsidRDefault="00D933B7">
            <w:pPr>
              <w:spacing w:after="0" w:line="240" w:lineRule="auto"/>
              <w:jc w:val="center"/>
              <w:textAlignment w:val="baseline"/>
              <w:rPr>
                <w:rFonts w:cs="Segoe UI"/>
                <w:b/>
                <w:sz w:val="20"/>
                <w:lang w:eastAsia="en-IE"/>
              </w:rPr>
            </w:pPr>
            <w:r>
              <w:rPr>
                <w:b/>
                <w:bCs/>
                <w:sz w:val="20"/>
                <w:lang w:eastAsia="en-IE"/>
              </w:rPr>
              <w:t>Selected operations: &gt;</w:t>
            </w:r>
            <w:r>
              <w:rPr>
                <w:rFonts w:ascii="Calibri" w:hAnsi="Calibri" w:cs="Calibri"/>
                <w:b/>
                <w:bCs/>
                <w:sz w:val="20"/>
                <w:lang w:eastAsia="en-IE"/>
              </w:rPr>
              <w:t> </w:t>
            </w:r>
            <w:r>
              <w:rPr>
                <w:b/>
                <w:bCs/>
                <w:sz w:val="20"/>
                <w:lang w:eastAsia="en-IE"/>
              </w:rPr>
              <w:t>100%</w:t>
            </w:r>
          </w:p>
        </w:tc>
        <w:tc>
          <w:tcPr>
            <w:tcW w:w="1842" w:type="dxa"/>
            <w:tcBorders>
              <w:top w:val="single" w:sz="6" w:space="0" w:color="8C8C8C"/>
              <w:left w:val="nil"/>
              <w:bottom w:val="single" w:sz="6" w:space="0" w:color="8C8C8C"/>
              <w:right w:val="nil"/>
            </w:tcBorders>
            <w:shd w:val="clear" w:color="auto" w:fill="FAF9F9"/>
          </w:tcPr>
          <w:p w14:paraId="1AEFEDB3" w14:textId="77777777" w:rsidR="00D933B7" w:rsidRPr="00D741D2" w:rsidRDefault="00D933B7">
            <w:pPr>
              <w:spacing w:after="0" w:line="240" w:lineRule="auto"/>
              <w:jc w:val="center"/>
              <w:textAlignment w:val="baseline"/>
              <w:rPr>
                <w:rFonts w:cs="Segoe UI"/>
                <w:sz w:val="20"/>
                <w:lang w:eastAsia="en-IE"/>
              </w:rPr>
            </w:pPr>
            <w:r>
              <w:rPr>
                <w:sz w:val="20"/>
              </w:rPr>
              <w:t>17.5</w:t>
            </w:r>
            <w:r>
              <w:rPr>
                <w:rFonts w:ascii="Calibri" w:hAnsi="Calibri" w:cs="Calibri"/>
                <w:sz w:val="20"/>
              </w:rPr>
              <w:t> </w:t>
            </w:r>
            <w:r>
              <w:rPr>
                <w:sz w:val="20"/>
              </w:rPr>
              <w:t>million users/year in 2029</w:t>
            </w:r>
          </w:p>
        </w:tc>
        <w:tc>
          <w:tcPr>
            <w:tcW w:w="2410" w:type="dxa"/>
            <w:tcBorders>
              <w:top w:val="single" w:sz="6" w:space="0" w:color="8C8C8C"/>
              <w:left w:val="nil"/>
              <w:bottom w:val="single" w:sz="6" w:space="0" w:color="8C8C8C"/>
              <w:right w:val="nil"/>
            </w:tcBorders>
            <w:shd w:val="clear" w:color="auto" w:fill="FAF9F9"/>
          </w:tcPr>
          <w:p w14:paraId="017EAF9E"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 xml:space="preserve">0 </w:t>
            </w:r>
          </w:p>
          <w:p w14:paraId="7423EDBA"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(Selected operations: 17.8</w:t>
            </w:r>
            <w:r>
              <w:rPr>
                <w:rFonts w:ascii="Calibri" w:hAnsi="Calibri" w:cs="Calibri"/>
                <w:sz w:val="20"/>
                <w:lang w:eastAsia="en-IE"/>
              </w:rPr>
              <w:t> </w:t>
            </w:r>
            <w:r>
              <w:rPr>
                <w:rFonts w:cs="Segoe UI"/>
                <w:sz w:val="20"/>
                <w:lang w:eastAsia="en-IE"/>
              </w:rPr>
              <w:t xml:space="preserve">million users/year) </w:t>
            </w:r>
          </w:p>
          <w:p w14:paraId="2163F4A8"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compared to a target of 17.5</w:t>
            </w:r>
            <w:r>
              <w:rPr>
                <w:rFonts w:ascii="Calibri" w:hAnsi="Calibri" w:cs="Calibri"/>
                <w:sz w:val="20"/>
                <w:lang w:eastAsia="en-IE"/>
              </w:rPr>
              <w:t> </w:t>
            </w:r>
            <w:r>
              <w:rPr>
                <w:rFonts w:cs="Segoe UI"/>
                <w:sz w:val="20"/>
                <w:lang w:eastAsia="en-IE"/>
              </w:rPr>
              <w:t>million users/year</w:t>
            </w:r>
          </w:p>
        </w:tc>
        <w:tc>
          <w:tcPr>
            <w:tcW w:w="1559" w:type="dxa"/>
            <w:tcBorders>
              <w:top w:val="single" w:sz="6" w:space="0" w:color="8C8C8C"/>
              <w:left w:val="nil"/>
              <w:bottom w:val="single" w:sz="6" w:space="0" w:color="8C8C8C"/>
              <w:right w:val="nil"/>
            </w:tcBorders>
            <w:shd w:val="clear" w:color="auto" w:fill="FAF9F9"/>
          </w:tcPr>
          <w:p w14:paraId="12AD8842" w14:textId="77777777" w:rsidR="00D933B7" w:rsidRPr="00D741D2" w:rsidRDefault="00D933B7">
            <w:pPr>
              <w:spacing w:after="0" w:line="240" w:lineRule="auto"/>
              <w:jc w:val="center"/>
              <w:textAlignment w:val="baseline"/>
              <w:rPr>
                <w:rFonts w:cs="Segoe UI"/>
                <w:sz w:val="20"/>
                <w:lang w:eastAsia="en-IE"/>
              </w:rPr>
            </w:pPr>
            <w:r>
              <w:rPr>
                <w:sz w:val="20"/>
              </w:rPr>
              <w:t xml:space="preserve">Moderate progress </w:t>
            </w:r>
          </w:p>
        </w:tc>
      </w:tr>
      <w:tr w:rsidR="00D933B7" w:rsidRPr="007B0108" w14:paraId="121AC19A" w14:textId="77777777" w:rsidTr="00F72C99">
        <w:trPr>
          <w:trHeight w:val="300"/>
        </w:trPr>
        <w:tc>
          <w:tcPr>
            <w:tcW w:w="1276" w:type="dxa"/>
            <w:tcBorders>
              <w:top w:val="single" w:sz="6" w:space="0" w:color="8C8C8C"/>
              <w:left w:val="nil"/>
              <w:bottom w:val="single" w:sz="6" w:space="0" w:color="8C8C8C"/>
              <w:right w:val="nil"/>
            </w:tcBorders>
            <w:shd w:val="clear" w:color="auto" w:fill="FAF9F9"/>
          </w:tcPr>
          <w:p w14:paraId="0BA43F7B" w14:textId="77777777" w:rsidR="00D933B7" w:rsidRPr="00D741D2" w:rsidRDefault="00D933B7">
            <w:pPr>
              <w:spacing w:after="0" w:line="240" w:lineRule="auto"/>
              <w:textAlignment w:val="baseline"/>
              <w:rPr>
                <w:rFonts w:cs="Segoe UI"/>
                <w:sz w:val="20"/>
                <w:lang w:eastAsia="en-IE"/>
              </w:rPr>
            </w:pPr>
            <w:r>
              <w:rPr>
                <w:rFonts w:cs="Segoe UI"/>
                <w:sz w:val="20"/>
                <w:lang w:eastAsia="en-IE"/>
              </w:rPr>
              <w:t>Overall</w:t>
            </w:r>
          </w:p>
          <w:p w14:paraId="37240C47" w14:textId="77777777" w:rsidR="00D933B7" w:rsidRPr="00D741D2" w:rsidRDefault="00D933B7">
            <w:pPr>
              <w:spacing w:after="0" w:line="240" w:lineRule="auto"/>
              <w:textAlignment w:val="baseline"/>
              <w:rPr>
                <w:sz w:val="20"/>
              </w:rPr>
            </w:pPr>
            <w:r>
              <w:rPr>
                <w:rFonts w:cs="Segoe UI"/>
                <w:sz w:val="20"/>
                <w:lang w:eastAsia="en-IE"/>
              </w:rPr>
              <w:t>investment</w:t>
            </w:r>
          </w:p>
          <w:p w14:paraId="7CF7DB47" w14:textId="77777777" w:rsidR="00D933B7" w:rsidRPr="00D741D2" w:rsidRDefault="00D933B7">
            <w:pPr>
              <w:spacing w:after="0" w:line="240" w:lineRule="auto"/>
              <w:textAlignment w:val="baseline"/>
              <w:rPr>
                <w:sz w:val="20"/>
              </w:rPr>
            </w:pPr>
            <w:r>
              <w:rPr>
                <w:rFonts w:cs="Segoe UI"/>
                <w:sz w:val="20"/>
                <w:lang w:eastAsia="en-IE"/>
              </w:rPr>
              <w:t>mobilised</w:t>
            </w:r>
          </w:p>
        </w:tc>
        <w:tc>
          <w:tcPr>
            <w:tcW w:w="851" w:type="dxa"/>
            <w:tcBorders>
              <w:top w:val="single" w:sz="6" w:space="0" w:color="8C8C8C"/>
              <w:left w:val="nil"/>
              <w:bottom w:val="single" w:sz="6" w:space="0" w:color="8C8C8C"/>
              <w:right w:val="nil"/>
            </w:tcBorders>
            <w:shd w:val="clear" w:color="auto" w:fill="FAF9F9"/>
          </w:tcPr>
          <w:p w14:paraId="4BA42AAE"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0</w:t>
            </w:r>
          </w:p>
        </w:tc>
        <w:tc>
          <w:tcPr>
            <w:tcW w:w="1701" w:type="dxa"/>
            <w:tcBorders>
              <w:top w:val="single" w:sz="6" w:space="0" w:color="8C8C8C"/>
              <w:left w:val="nil"/>
              <w:bottom w:val="single" w:sz="6" w:space="0" w:color="8C8C8C"/>
              <w:right w:val="nil"/>
            </w:tcBorders>
            <w:shd w:val="clear" w:color="auto" w:fill="FAF9F9"/>
          </w:tcPr>
          <w:p w14:paraId="740620A9" w14:textId="77777777" w:rsidR="00D933B7" w:rsidRPr="00D741D2" w:rsidRDefault="00D933B7">
            <w:pPr>
              <w:spacing w:after="0" w:line="240" w:lineRule="auto"/>
              <w:jc w:val="center"/>
              <w:textAlignment w:val="baseline"/>
              <w:rPr>
                <w:rFonts w:cs="Segoe UI"/>
                <w:b/>
                <w:bCs/>
                <w:sz w:val="20"/>
                <w:lang w:eastAsia="en-IE"/>
              </w:rPr>
            </w:pPr>
            <w:r>
              <w:rPr>
                <w:b/>
                <w:bCs/>
                <w:sz w:val="20"/>
                <w:lang w:eastAsia="en-IE"/>
              </w:rPr>
              <w:t>Actual results: 3.1%. Selected operations: 51.7%</w:t>
            </w:r>
          </w:p>
        </w:tc>
        <w:tc>
          <w:tcPr>
            <w:tcW w:w="1842" w:type="dxa"/>
            <w:tcBorders>
              <w:top w:val="single" w:sz="6" w:space="0" w:color="8C8C8C"/>
              <w:left w:val="nil"/>
              <w:bottom w:val="single" w:sz="6" w:space="0" w:color="8C8C8C"/>
              <w:right w:val="nil"/>
            </w:tcBorders>
            <w:shd w:val="clear" w:color="auto" w:fill="FAF9F9"/>
          </w:tcPr>
          <w:p w14:paraId="2A1FF03A" w14:textId="77777777" w:rsidR="00D933B7" w:rsidRPr="00D741D2" w:rsidRDefault="00D933B7">
            <w:pPr>
              <w:spacing w:after="0" w:line="240" w:lineRule="auto"/>
              <w:jc w:val="center"/>
              <w:textAlignment w:val="baseline"/>
              <w:rPr>
                <w:rFonts w:cs="Segoe UI"/>
                <w:sz w:val="20"/>
                <w:lang w:eastAsia="en-IE"/>
              </w:rPr>
            </w:pPr>
            <w:r>
              <w:rPr>
                <w:sz w:val="20"/>
              </w:rPr>
              <w:t>EUR</w:t>
            </w:r>
            <w:r>
              <w:rPr>
                <w:rFonts w:ascii="Calibri" w:hAnsi="Calibri" w:cs="Calibri"/>
                <w:sz w:val="20"/>
              </w:rPr>
              <w:t> </w:t>
            </w:r>
            <w:r>
              <w:rPr>
                <w:sz w:val="20"/>
              </w:rPr>
              <w:t>5</w:t>
            </w:r>
            <w:r>
              <w:rPr>
                <w:rFonts w:ascii="Calibri" w:hAnsi="Calibri" w:cs="Calibri"/>
                <w:sz w:val="20"/>
              </w:rPr>
              <w:t> </w:t>
            </w:r>
            <w:r>
              <w:rPr>
                <w:sz w:val="20"/>
              </w:rPr>
              <w:t>268</w:t>
            </w:r>
            <w:r>
              <w:rPr>
                <w:rFonts w:ascii="Calibri" w:hAnsi="Calibri" w:cs="Calibri"/>
                <w:sz w:val="20"/>
              </w:rPr>
              <w:t> </w:t>
            </w:r>
            <w:r>
              <w:rPr>
                <w:sz w:val="20"/>
              </w:rPr>
              <w:t>million in 2029</w:t>
            </w:r>
          </w:p>
        </w:tc>
        <w:tc>
          <w:tcPr>
            <w:tcW w:w="2410" w:type="dxa"/>
            <w:tcBorders>
              <w:top w:val="single" w:sz="6" w:space="0" w:color="8C8C8C"/>
              <w:left w:val="nil"/>
              <w:bottom w:val="single" w:sz="6" w:space="0" w:color="8C8C8C"/>
              <w:right w:val="nil"/>
            </w:tcBorders>
            <w:shd w:val="clear" w:color="auto" w:fill="FAF9F9"/>
          </w:tcPr>
          <w:p w14:paraId="264FAC3A"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EUR</w:t>
            </w:r>
            <w:r>
              <w:rPr>
                <w:rFonts w:ascii="Calibri" w:hAnsi="Calibri" w:cs="Calibri"/>
                <w:sz w:val="20"/>
                <w:lang w:eastAsia="en-IE"/>
              </w:rPr>
              <w:t> </w:t>
            </w:r>
            <w:r>
              <w:rPr>
                <w:rFonts w:cs="Segoe UI"/>
                <w:sz w:val="20"/>
                <w:lang w:eastAsia="en-IE"/>
              </w:rPr>
              <w:t>162</w:t>
            </w:r>
            <w:r>
              <w:rPr>
                <w:rFonts w:ascii="Calibri" w:hAnsi="Calibri" w:cs="Calibri"/>
                <w:sz w:val="20"/>
                <w:lang w:eastAsia="en-IE"/>
              </w:rPr>
              <w:t> </w:t>
            </w:r>
            <w:r>
              <w:rPr>
                <w:rFonts w:cs="Segoe UI"/>
                <w:sz w:val="20"/>
                <w:lang w:eastAsia="en-IE"/>
              </w:rPr>
              <w:t>million</w:t>
            </w:r>
          </w:p>
          <w:p w14:paraId="598EE7AA"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(Selected operations: EUR</w:t>
            </w:r>
            <w:r>
              <w:rPr>
                <w:rFonts w:ascii="Calibri" w:hAnsi="Calibri" w:cs="Calibri"/>
                <w:sz w:val="20"/>
                <w:lang w:eastAsia="en-IE"/>
              </w:rPr>
              <w:t> </w:t>
            </w:r>
            <w:r>
              <w:rPr>
                <w:rFonts w:cs="Segoe UI"/>
                <w:sz w:val="20"/>
                <w:lang w:eastAsia="en-IE"/>
              </w:rPr>
              <w:t>2</w:t>
            </w:r>
            <w:r>
              <w:rPr>
                <w:rFonts w:ascii="Calibri" w:hAnsi="Calibri" w:cs="Calibri"/>
                <w:sz w:val="20"/>
                <w:lang w:eastAsia="en-IE"/>
              </w:rPr>
              <w:t> </w:t>
            </w:r>
            <w:r>
              <w:rPr>
                <w:rFonts w:cs="Segoe UI"/>
                <w:sz w:val="20"/>
                <w:lang w:eastAsia="en-IE"/>
              </w:rPr>
              <w:t>722</w:t>
            </w:r>
            <w:r>
              <w:rPr>
                <w:rFonts w:ascii="Calibri" w:hAnsi="Calibri" w:cs="Calibri"/>
                <w:sz w:val="20"/>
                <w:lang w:eastAsia="en-IE"/>
              </w:rPr>
              <w:t> </w:t>
            </w:r>
            <w:r>
              <w:rPr>
                <w:rFonts w:cs="Segoe UI"/>
                <w:sz w:val="20"/>
                <w:lang w:eastAsia="en-IE"/>
              </w:rPr>
              <w:t xml:space="preserve">million) </w:t>
            </w:r>
          </w:p>
          <w:p w14:paraId="5A5A403E"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compared to a target of EUR</w:t>
            </w:r>
            <w:r>
              <w:rPr>
                <w:rFonts w:ascii="Calibri" w:hAnsi="Calibri" w:cs="Calibri"/>
                <w:sz w:val="20"/>
                <w:lang w:eastAsia="en-IE"/>
              </w:rPr>
              <w:t> </w:t>
            </w:r>
            <w:r>
              <w:rPr>
                <w:rFonts w:cs="Segoe UI"/>
                <w:sz w:val="20"/>
                <w:lang w:eastAsia="en-IE"/>
              </w:rPr>
              <w:t>5</w:t>
            </w:r>
            <w:r>
              <w:rPr>
                <w:rFonts w:ascii="Calibri" w:hAnsi="Calibri" w:cs="Calibri"/>
                <w:sz w:val="20"/>
                <w:lang w:eastAsia="en-IE"/>
              </w:rPr>
              <w:t> </w:t>
            </w:r>
            <w:r>
              <w:rPr>
                <w:rFonts w:cs="Segoe UI"/>
                <w:sz w:val="20"/>
                <w:lang w:eastAsia="en-IE"/>
              </w:rPr>
              <w:t>268</w:t>
            </w:r>
            <w:r>
              <w:rPr>
                <w:rFonts w:ascii="Calibri" w:hAnsi="Calibri" w:cs="Calibri"/>
                <w:sz w:val="20"/>
                <w:lang w:eastAsia="en-IE"/>
              </w:rPr>
              <w:t> </w:t>
            </w:r>
            <w:r>
              <w:rPr>
                <w:rFonts w:cs="Segoe UI"/>
                <w:sz w:val="20"/>
                <w:lang w:eastAsia="en-IE"/>
              </w:rPr>
              <w:t>million</w:t>
            </w:r>
          </w:p>
        </w:tc>
        <w:tc>
          <w:tcPr>
            <w:tcW w:w="1559" w:type="dxa"/>
            <w:tcBorders>
              <w:top w:val="single" w:sz="6" w:space="0" w:color="8C8C8C"/>
              <w:left w:val="nil"/>
              <w:bottom w:val="single" w:sz="6" w:space="0" w:color="8C8C8C"/>
              <w:right w:val="nil"/>
            </w:tcBorders>
            <w:shd w:val="clear" w:color="auto" w:fill="FAF9F9"/>
          </w:tcPr>
          <w:p w14:paraId="535F8268" w14:textId="1A38C55C" w:rsidR="00D933B7" w:rsidRPr="00D741D2" w:rsidRDefault="00D933B7">
            <w:pPr>
              <w:spacing w:after="0" w:line="240" w:lineRule="auto"/>
              <w:jc w:val="center"/>
              <w:textAlignment w:val="baseline"/>
              <w:rPr>
                <w:rFonts w:cs="Segoe UI"/>
                <w:sz w:val="20"/>
                <w:lang w:eastAsia="en-IE"/>
              </w:rPr>
            </w:pPr>
            <w:r>
              <w:rPr>
                <w:sz w:val="20"/>
              </w:rPr>
              <w:t xml:space="preserve">Moderate progress </w:t>
            </w:r>
          </w:p>
        </w:tc>
      </w:tr>
      <w:tr w:rsidR="00D933B7" w:rsidRPr="007B0108" w14:paraId="79F48F2C" w14:textId="77777777" w:rsidTr="00F72C99">
        <w:trPr>
          <w:trHeight w:val="300"/>
        </w:trPr>
        <w:tc>
          <w:tcPr>
            <w:tcW w:w="1276" w:type="dxa"/>
            <w:tcBorders>
              <w:top w:val="single" w:sz="6" w:space="0" w:color="8C8C8C"/>
              <w:left w:val="nil"/>
              <w:bottom w:val="single" w:sz="6" w:space="0" w:color="8C8C8C"/>
              <w:right w:val="nil"/>
            </w:tcBorders>
            <w:shd w:val="clear" w:color="auto" w:fill="FAF9F9"/>
          </w:tcPr>
          <w:p w14:paraId="2781E10D" w14:textId="77777777" w:rsidR="00D933B7" w:rsidRPr="00D741D2" w:rsidRDefault="00D933B7">
            <w:pPr>
              <w:spacing w:after="0" w:line="240" w:lineRule="auto"/>
              <w:textAlignment w:val="baseline"/>
              <w:rPr>
                <w:rFonts w:cs="Segoe UI"/>
                <w:sz w:val="20"/>
                <w:lang w:eastAsia="en-IE"/>
              </w:rPr>
            </w:pPr>
            <w:r>
              <w:rPr>
                <w:rFonts w:cs="Segoe UI"/>
                <w:sz w:val="20"/>
                <w:lang w:eastAsia="en-IE"/>
              </w:rPr>
              <w:t>Greenhouse</w:t>
            </w:r>
          </w:p>
          <w:p w14:paraId="3CA37ABA" w14:textId="77777777" w:rsidR="00D933B7" w:rsidRPr="00D741D2" w:rsidRDefault="00D933B7">
            <w:pPr>
              <w:spacing w:after="0" w:line="240" w:lineRule="auto"/>
              <w:textAlignment w:val="baseline"/>
              <w:rPr>
                <w:sz w:val="20"/>
              </w:rPr>
            </w:pPr>
            <w:r>
              <w:rPr>
                <w:rFonts w:cs="Segoe UI"/>
                <w:sz w:val="20"/>
                <w:lang w:eastAsia="en-IE"/>
              </w:rPr>
              <w:t>gas</w:t>
            </w:r>
          </w:p>
          <w:p w14:paraId="66A80497" w14:textId="77777777" w:rsidR="00D933B7" w:rsidRPr="00D741D2" w:rsidRDefault="00D933B7">
            <w:pPr>
              <w:spacing w:after="0" w:line="240" w:lineRule="auto"/>
              <w:textAlignment w:val="baseline"/>
              <w:rPr>
                <w:sz w:val="20"/>
              </w:rPr>
            </w:pPr>
            <w:r>
              <w:rPr>
                <w:rFonts w:cs="Segoe UI"/>
                <w:sz w:val="20"/>
                <w:lang w:eastAsia="en-IE"/>
              </w:rPr>
              <w:t>emissions</w:t>
            </w:r>
          </w:p>
          <w:p w14:paraId="56C4F895" w14:textId="77777777" w:rsidR="00D933B7" w:rsidRPr="00D741D2" w:rsidRDefault="00D933B7">
            <w:pPr>
              <w:spacing w:after="0" w:line="240" w:lineRule="auto"/>
              <w:textAlignment w:val="baseline"/>
              <w:rPr>
                <w:sz w:val="20"/>
              </w:rPr>
            </w:pPr>
            <w:r>
              <w:rPr>
                <w:rFonts w:cs="Segoe UI"/>
                <w:sz w:val="20"/>
                <w:lang w:eastAsia="en-IE"/>
              </w:rPr>
              <w:t>reduced,</w:t>
            </w:r>
          </w:p>
          <w:p w14:paraId="5D816343" w14:textId="77777777" w:rsidR="00D933B7" w:rsidRPr="00D741D2" w:rsidRDefault="00D933B7">
            <w:pPr>
              <w:spacing w:after="0" w:line="240" w:lineRule="auto"/>
              <w:textAlignment w:val="baseline"/>
              <w:rPr>
                <w:sz w:val="20"/>
              </w:rPr>
            </w:pPr>
            <w:r>
              <w:rPr>
                <w:rFonts w:cs="Segoe UI"/>
                <w:sz w:val="20"/>
                <w:lang w:eastAsia="en-IE"/>
              </w:rPr>
              <w:t>where</w:t>
            </w:r>
          </w:p>
          <w:p w14:paraId="47C9FA33" w14:textId="77777777" w:rsidR="00D933B7" w:rsidRPr="00D741D2" w:rsidRDefault="00D933B7">
            <w:pPr>
              <w:spacing w:after="0" w:line="240" w:lineRule="auto"/>
              <w:textAlignment w:val="baseline"/>
              <w:rPr>
                <w:sz w:val="20"/>
              </w:rPr>
            </w:pPr>
            <w:r>
              <w:rPr>
                <w:rFonts w:cs="Segoe UI"/>
                <w:sz w:val="20"/>
                <w:lang w:eastAsia="en-IE"/>
              </w:rPr>
              <w:t>relevant</w:t>
            </w:r>
          </w:p>
        </w:tc>
        <w:tc>
          <w:tcPr>
            <w:tcW w:w="851" w:type="dxa"/>
            <w:tcBorders>
              <w:top w:val="single" w:sz="6" w:space="0" w:color="8C8C8C"/>
              <w:left w:val="nil"/>
              <w:bottom w:val="single" w:sz="6" w:space="0" w:color="8C8C8C"/>
              <w:right w:val="nil"/>
            </w:tcBorders>
            <w:shd w:val="clear" w:color="auto" w:fill="FAF9F9"/>
          </w:tcPr>
          <w:p w14:paraId="2A904FD8"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0</w:t>
            </w:r>
          </w:p>
        </w:tc>
        <w:tc>
          <w:tcPr>
            <w:tcW w:w="1701" w:type="dxa"/>
            <w:tcBorders>
              <w:top w:val="single" w:sz="6" w:space="0" w:color="8C8C8C"/>
              <w:left w:val="nil"/>
              <w:bottom w:val="single" w:sz="6" w:space="0" w:color="8C8C8C"/>
              <w:right w:val="nil"/>
            </w:tcBorders>
            <w:shd w:val="clear" w:color="auto" w:fill="FAF9F9"/>
          </w:tcPr>
          <w:p w14:paraId="7D53D8B9" w14:textId="23E1F3D2" w:rsidR="00D933B7" w:rsidRPr="00D741D2" w:rsidRDefault="00AB6E7F">
            <w:pPr>
              <w:spacing w:after="0" w:line="240" w:lineRule="auto"/>
              <w:jc w:val="center"/>
              <w:textAlignment w:val="baseline"/>
              <w:rPr>
                <w:rFonts w:cs="Segoe UI"/>
                <w:b/>
                <w:bCs/>
                <w:sz w:val="20"/>
                <w:lang w:eastAsia="en-IE"/>
              </w:rPr>
            </w:pPr>
            <w:r>
              <w:rPr>
                <w:b/>
                <w:bCs/>
                <w:sz w:val="20"/>
                <w:lang w:eastAsia="en-IE"/>
              </w:rPr>
              <w:t xml:space="preserve">Actual results: </w:t>
            </w:r>
            <w:r w:rsidR="00D933B7">
              <w:rPr>
                <w:b/>
                <w:bCs/>
                <w:sz w:val="20"/>
                <w:lang w:eastAsia="en-IE"/>
              </w:rPr>
              <w:t>38%</w:t>
            </w:r>
          </w:p>
        </w:tc>
        <w:tc>
          <w:tcPr>
            <w:tcW w:w="1842" w:type="dxa"/>
            <w:tcBorders>
              <w:top w:val="single" w:sz="6" w:space="0" w:color="8C8C8C"/>
              <w:left w:val="nil"/>
              <w:bottom w:val="single" w:sz="6" w:space="0" w:color="8C8C8C"/>
              <w:right w:val="nil"/>
            </w:tcBorders>
            <w:shd w:val="clear" w:color="auto" w:fill="FAF9F9"/>
          </w:tcPr>
          <w:p w14:paraId="14AE2772" w14:textId="77777777" w:rsidR="00D933B7" w:rsidRPr="00D741D2" w:rsidRDefault="00D933B7">
            <w:pPr>
              <w:spacing w:after="0" w:line="240" w:lineRule="auto"/>
              <w:jc w:val="center"/>
              <w:textAlignment w:val="baseline"/>
              <w:rPr>
                <w:rFonts w:cs="Segoe UI"/>
                <w:sz w:val="20"/>
                <w:lang w:eastAsia="en-IE"/>
              </w:rPr>
            </w:pPr>
            <w:r>
              <w:rPr>
                <w:sz w:val="20"/>
              </w:rPr>
              <w:t>9</w:t>
            </w:r>
            <w:r>
              <w:rPr>
                <w:rFonts w:ascii="Calibri" w:hAnsi="Calibri" w:cs="Calibri"/>
                <w:sz w:val="20"/>
              </w:rPr>
              <w:t> </w:t>
            </w:r>
            <w:r>
              <w:rPr>
                <w:sz w:val="20"/>
              </w:rPr>
              <w:t>086</w:t>
            </w:r>
            <w:r>
              <w:rPr>
                <w:rFonts w:ascii="Calibri" w:hAnsi="Calibri" w:cs="Calibri"/>
                <w:sz w:val="20"/>
              </w:rPr>
              <w:t> </w:t>
            </w:r>
            <w:r>
              <w:rPr>
                <w:sz w:val="20"/>
              </w:rPr>
              <w:t>000</w:t>
            </w:r>
            <w:r>
              <w:rPr>
                <w:rFonts w:ascii="Calibri" w:hAnsi="Calibri" w:cs="Calibri"/>
                <w:sz w:val="20"/>
              </w:rPr>
              <w:t> </w:t>
            </w:r>
            <w:r>
              <w:rPr>
                <w:sz w:val="20"/>
              </w:rPr>
              <w:t>tonnes CO</w:t>
            </w:r>
            <w:r>
              <w:rPr>
                <w:sz w:val="20"/>
                <w:vertAlign w:val="subscript"/>
              </w:rPr>
              <w:t>2</w:t>
            </w:r>
            <w:r>
              <w:rPr>
                <w:sz w:val="20"/>
              </w:rPr>
              <w:t xml:space="preserve"> equivalent/year in 2029</w:t>
            </w:r>
          </w:p>
        </w:tc>
        <w:tc>
          <w:tcPr>
            <w:tcW w:w="2410" w:type="dxa"/>
            <w:tcBorders>
              <w:top w:val="single" w:sz="6" w:space="0" w:color="8C8C8C"/>
              <w:left w:val="nil"/>
              <w:bottom w:val="single" w:sz="6" w:space="0" w:color="8C8C8C"/>
              <w:right w:val="nil"/>
            </w:tcBorders>
            <w:shd w:val="clear" w:color="auto" w:fill="FAF9F9"/>
          </w:tcPr>
          <w:p w14:paraId="782C0C2A"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3</w:t>
            </w:r>
            <w:r>
              <w:rPr>
                <w:rFonts w:ascii="Calibri" w:hAnsi="Calibri" w:cs="Calibri"/>
                <w:sz w:val="20"/>
                <w:lang w:eastAsia="en-IE"/>
              </w:rPr>
              <w:t> </w:t>
            </w:r>
            <w:r>
              <w:rPr>
                <w:rFonts w:cs="Segoe UI"/>
                <w:sz w:val="20"/>
                <w:lang w:eastAsia="en-IE"/>
              </w:rPr>
              <w:t>479</w:t>
            </w:r>
            <w:r>
              <w:rPr>
                <w:rFonts w:ascii="Calibri" w:hAnsi="Calibri" w:cs="Calibri"/>
                <w:sz w:val="20"/>
                <w:lang w:eastAsia="en-IE"/>
              </w:rPr>
              <w:t> </w:t>
            </w:r>
            <w:r>
              <w:rPr>
                <w:rFonts w:cs="Segoe UI"/>
                <w:sz w:val="20"/>
                <w:lang w:eastAsia="en-IE"/>
              </w:rPr>
              <w:t>876 tonnes CO</w:t>
            </w:r>
            <w:r>
              <w:rPr>
                <w:rFonts w:cs="Segoe UI"/>
                <w:sz w:val="20"/>
                <w:vertAlign w:val="subscript"/>
                <w:lang w:eastAsia="en-IE"/>
              </w:rPr>
              <w:t>2</w:t>
            </w:r>
            <w:r>
              <w:rPr>
                <w:rFonts w:cs="Segoe UI"/>
                <w:sz w:val="20"/>
                <w:lang w:eastAsia="en-IE"/>
              </w:rPr>
              <w:t xml:space="preserve"> equivalent/year</w:t>
            </w:r>
          </w:p>
          <w:p w14:paraId="4CDB9999"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(Selected operations: 1</w:t>
            </w:r>
            <w:r>
              <w:rPr>
                <w:rFonts w:ascii="Calibri" w:hAnsi="Calibri" w:cs="Calibri"/>
                <w:sz w:val="20"/>
                <w:lang w:eastAsia="en-IE"/>
              </w:rPr>
              <w:t> </w:t>
            </w:r>
            <w:r>
              <w:rPr>
                <w:rFonts w:cs="Segoe UI"/>
                <w:sz w:val="20"/>
                <w:lang w:eastAsia="en-IE"/>
              </w:rPr>
              <w:t>811</w:t>
            </w:r>
            <w:r>
              <w:rPr>
                <w:rFonts w:ascii="Calibri" w:hAnsi="Calibri" w:cs="Calibri"/>
                <w:sz w:val="20"/>
                <w:lang w:eastAsia="en-IE"/>
              </w:rPr>
              <w:t> </w:t>
            </w:r>
            <w:r>
              <w:rPr>
                <w:rFonts w:cs="Segoe UI"/>
                <w:sz w:val="20"/>
                <w:lang w:eastAsia="en-IE"/>
              </w:rPr>
              <w:t>587</w:t>
            </w:r>
            <w:r>
              <w:rPr>
                <w:rFonts w:ascii="Calibri" w:hAnsi="Calibri" w:cs="Calibri"/>
                <w:sz w:val="20"/>
                <w:lang w:eastAsia="en-IE"/>
              </w:rPr>
              <w:t> </w:t>
            </w:r>
            <w:r>
              <w:rPr>
                <w:rFonts w:cs="Segoe UI"/>
                <w:sz w:val="20"/>
                <w:lang w:eastAsia="en-IE"/>
              </w:rPr>
              <w:t>tonnes CO</w:t>
            </w:r>
            <w:r>
              <w:rPr>
                <w:rFonts w:cs="Segoe UI"/>
                <w:sz w:val="20"/>
                <w:vertAlign w:val="subscript"/>
                <w:lang w:eastAsia="en-IE"/>
              </w:rPr>
              <w:t>2</w:t>
            </w:r>
            <w:r>
              <w:rPr>
                <w:rFonts w:cs="Segoe UI"/>
                <w:sz w:val="20"/>
                <w:lang w:eastAsia="en-IE"/>
              </w:rPr>
              <w:t xml:space="preserve"> equivalent/year)</w:t>
            </w:r>
          </w:p>
          <w:p w14:paraId="1FA0639E" w14:textId="77777777" w:rsidR="00D933B7" w:rsidRPr="00D741D2" w:rsidRDefault="00D933B7">
            <w:pPr>
              <w:spacing w:after="0" w:line="240" w:lineRule="auto"/>
              <w:jc w:val="center"/>
              <w:textAlignment w:val="baseline"/>
              <w:rPr>
                <w:rFonts w:cs="Segoe UI"/>
                <w:sz w:val="20"/>
                <w:lang w:eastAsia="en-IE"/>
              </w:rPr>
            </w:pPr>
            <w:r>
              <w:rPr>
                <w:rFonts w:cs="Segoe UI"/>
                <w:sz w:val="20"/>
                <w:lang w:eastAsia="en-IE"/>
              </w:rPr>
              <w:t>compared to 9</w:t>
            </w:r>
            <w:r>
              <w:rPr>
                <w:rFonts w:ascii="Calibri" w:hAnsi="Calibri" w:cs="Calibri"/>
                <w:sz w:val="20"/>
                <w:lang w:eastAsia="en-IE"/>
              </w:rPr>
              <w:t> </w:t>
            </w:r>
            <w:r>
              <w:rPr>
                <w:rFonts w:cs="Segoe UI"/>
                <w:sz w:val="20"/>
                <w:lang w:eastAsia="en-IE"/>
              </w:rPr>
              <w:t>086</w:t>
            </w:r>
            <w:r>
              <w:rPr>
                <w:rFonts w:ascii="Calibri" w:hAnsi="Calibri" w:cs="Calibri"/>
                <w:sz w:val="20"/>
                <w:lang w:eastAsia="en-IE"/>
              </w:rPr>
              <w:t> </w:t>
            </w:r>
            <w:r>
              <w:rPr>
                <w:rFonts w:cs="Segoe UI"/>
                <w:sz w:val="20"/>
                <w:lang w:eastAsia="en-IE"/>
              </w:rPr>
              <w:t>286</w:t>
            </w:r>
            <w:r>
              <w:rPr>
                <w:rFonts w:ascii="Calibri" w:hAnsi="Calibri" w:cs="Calibri"/>
                <w:sz w:val="20"/>
                <w:lang w:eastAsia="en-IE"/>
              </w:rPr>
              <w:t> </w:t>
            </w:r>
            <w:r>
              <w:rPr>
                <w:rFonts w:cs="Segoe UI"/>
                <w:sz w:val="20"/>
                <w:lang w:eastAsia="en-IE"/>
              </w:rPr>
              <w:t>tonnes CO</w:t>
            </w:r>
            <w:r>
              <w:rPr>
                <w:rFonts w:cs="Segoe UI"/>
                <w:sz w:val="20"/>
                <w:vertAlign w:val="subscript"/>
                <w:lang w:eastAsia="en-IE"/>
              </w:rPr>
              <w:t>2</w:t>
            </w:r>
            <w:r>
              <w:rPr>
                <w:rFonts w:cs="Segoe UI"/>
                <w:sz w:val="20"/>
                <w:lang w:eastAsia="en-IE"/>
              </w:rPr>
              <w:t xml:space="preserve"> equivalent/year</w:t>
            </w:r>
          </w:p>
        </w:tc>
        <w:tc>
          <w:tcPr>
            <w:tcW w:w="1559" w:type="dxa"/>
            <w:tcBorders>
              <w:top w:val="single" w:sz="6" w:space="0" w:color="8C8C8C"/>
              <w:left w:val="nil"/>
              <w:bottom w:val="single" w:sz="6" w:space="0" w:color="8C8C8C"/>
              <w:right w:val="nil"/>
            </w:tcBorders>
            <w:shd w:val="clear" w:color="auto" w:fill="FAF9F9"/>
          </w:tcPr>
          <w:p w14:paraId="671A607D" w14:textId="77777777" w:rsidR="00D933B7" w:rsidRPr="00D741D2" w:rsidRDefault="00D933B7">
            <w:pPr>
              <w:spacing w:after="0" w:line="240" w:lineRule="auto"/>
              <w:jc w:val="center"/>
              <w:textAlignment w:val="baseline"/>
              <w:rPr>
                <w:rFonts w:cs="Segoe UI"/>
                <w:sz w:val="20"/>
                <w:lang w:eastAsia="en-IE"/>
              </w:rPr>
            </w:pPr>
            <w:r>
              <w:rPr>
                <w:sz w:val="20"/>
              </w:rPr>
              <w:t xml:space="preserve">On track </w:t>
            </w:r>
          </w:p>
        </w:tc>
      </w:tr>
    </w:tbl>
    <w:p w14:paraId="36257D2D" w14:textId="77777777" w:rsidR="00D933B7" w:rsidRPr="007456BD" w:rsidRDefault="00D933B7" w:rsidP="00D933B7">
      <w:r>
        <w:t>(*) Based on SFC2021 data as transmitted by Member States</w:t>
      </w:r>
      <w:r>
        <w:rPr>
          <w:rFonts w:ascii="Calibri" w:hAnsi="Calibri" w:cs="Calibri"/>
        </w:rPr>
        <w:t> </w:t>
      </w:r>
      <w:r>
        <w:t>/ Managing Authorities and available on 13</w:t>
      </w:r>
      <w:r>
        <w:rPr>
          <w:rFonts w:ascii="Calibri" w:hAnsi="Calibri" w:cs="Calibri"/>
        </w:rPr>
        <w:t> March</w:t>
      </w:r>
      <w:r>
        <w:t xml:space="preserve"> 2026.</w:t>
      </w:r>
    </w:p>
    <w:p w14:paraId="573FFA4B" w14:textId="77777777" w:rsidR="00D933B7" w:rsidRPr="009B38AF" w:rsidRDefault="00D933B7" w:rsidP="00D933B7">
      <w:pPr>
        <w:spacing w:line="259" w:lineRule="auto"/>
        <w:rPr>
          <w:rFonts w:ascii="Calibri" w:hAnsi="Calibri" w:cs="Calibri"/>
          <w:lang w:val="en-IE" w:eastAsia="en-GB"/>
        </w:rPr>
      </w:pPr>
      <w:r>
        <w:rPr>
          <w:b/>
          <w:bCs/>
          <w:lang w:eastAsia="en-GB"/>
        </w:rPr>
        <w:t>Pillar</w:t>
      </w:r>
      <w:r>
        <w:rPr>
          <w:rFonts w:ascii="Arial" w:hAnsi="Arial" w:cs="Arial"/>
          <w:b/>
          <w:bCs/>
          <w:lang w:eastAsia="en-GB"/>
        </w:rPr>
        <w:t> </w:t>
      </w:r>
      <w:r>
        <w:rPr>
          <w:b/>
          <w:bCs/>
          <w:lang w:eastAsia="en-GB"/>
        </w:rPr>
        <w:t>I</w:t>
      </w:r>
      <w:r>
        <w:rPr>
          <w:rFonts w:ascii="Arial" w:hAnsi="Arial" w:cs="Arial"/>
          <w:b/>
          <w:bCs/>
          <w:lang w:eastAsia="en-GB"/>
        </w:rPr>
        <w:t> </w:t>
      </w:r>
      <w:r>
        <w:rPr>
          <w:rFonts w:cs="EC Square Sans Pro"/>
          <w:b/>
          <w:bCs/>
          <w:lang w:eastAsia="en-GB"/>
        </w:rPr>
        <w:t>–</w:t>
      </w:r>
      <w:r>
        <w:rPr>
          <w:b/>
          <w:bCs/>
          <w:lang w:eastAsia="en-GB"/>
        </w:rPr>
        <w:t xml:space="preserve"> the Just Transition Fund</w:t>
      </w:r>
      <w:r>
        <w:rPr>
          <w:rFonts w:ascii="Calibri" w:hAnsi="Calibri" w:cs="Calibri"/>
          <w:lang w:val="en-IE" w:eastAsia="en-GB"/>
        </w:rPr>
        <w:t> </w:t>
      </w:r>
    </w:p>
    <w:p w14:paraId="4C71EC02" w14:textId="77777777" w:rsidR="00D933B7" w:rsidRPr="003E7F33" w:rsidRDefault="00D933B7" w:rsidP="00D933B7">
      <w:pPr>
        <w:spacing w:before="200" w:after="200"/>
        <w:rPr>
          <w:lang w:val="en-IE" w:eastAsia="en-GB"/>
        </w:rPr>
      </w:pPr>
      <w:r>
        <w:rPr>
          <w:rFonts w:eastAsiaTheme="minorEastAsia"/>
          <w:lang w:eastAsia="en-GB"/>
        </w:rPr>
        <w:t>The JTF is implemented in all EU Member States through 70 territorial just transition plans, which support 96 territories strategically selected to maximise the fund’s impact. This framework provides a solid basis for achieving the fund-specific objective of mitigating the negative effects of the transition to climate neutrality. All investments must demonstrate a link with transition pathways, resulting in negative impacts, challenges and needs in the most-affected territories.</w:t>
      </w:r>
      <w:r>
        <w:rPr>
          <w:rFonts w:eastAsiaTheme="minorEastAsia"/>
          <w:lang w:val="en-IE" w:eastAsia="en-GB"/>
        </w:rPr>
        <w:t xml:space="preserve"> </w:t>
      </w:r>
    </w:p>
    <w:p w14:paraId="4977DD9F" w14:textId="77777777" w:rsidR="00D933B7" w:rsidRPr="003E7F33" w:rsidRDefault="00D933B7" w:rsidP="00D933B7">
      <w:pPr>
        <w:spacing w:before="200" w:after="200"/>
        <w:rPr>
          <w:lang w:eastAsia="en-GB"/>
        </w:rPr>
      </w:pPr>
      <w:r>
        <w:rPr>
          <w:rFonts w:eastAsiaTheme="minorEastAsia"/>
          <w:lang w:eastAsia="en-GB"/>
        </w:rPr>
        <w:t>The initial implementation of the JTF experienced a relatively slow start, mainly due to the time required to establish programme frameworks, approve territorial just transition plans and develop a sufficiently mature project pipeline. However, implementation has since accelerated. At the end of 2025, the selection of projects at the EU level stood at 57.8% of the total allocation (an increase of 20% compared with 38.1% in December 2024), showcasing a project pipeline with the potential to translate into spending and the achievement of output and result targets. The EU payment rate amounts to 37.7% of the total JTF budget at the end of 2025. JTF performance is monitored by the Commission in various ways, including through active participation in programme monitoring committees, annual performance reviews and data regularly transmitted by Member States, along with the mid-term evaluation exercise.</w:t>
      </w:r>
    </w:p>
    <w:p w14:paraId="167DEEE3" w14:textId="77777777" w:rsidR="00D933B7" w:rsidRPr="008A1370" w:rsidRDefault="00D933B7" w:rsidP="00D933B7">
      <w:pPr>
        <w:spacing w:before="200" w:after="200"/>
        <w:ind w:right="283"/>
        <w:rPr>
          <w:lang w:eastAsia="en-GB"/>
        </w:rPr>
      </w:pPr>
      <w:r>
        <w:rPr>
          <w:rFonts w:eastAsiaTheme="minorEastAsia"/>
          <w:lang w:eastAsia="en-GB"/>
        </w:rPr>
        <w:t>The Commission published the mid-term evaluation of the 2021-2027 cohesion policy programmes, incorporating a review of the JTF as required by Article</w:t>
      </w:r>
      <w:r>
        <w:rPr>
          <w:rFonts w:ascii="Calibri" w:eastAsiaTheme="minorEastAsia" w:hAnsi="Calibri" w:cs="Calibri"/>
          <w:lang w:eastAsia="en-GB"/>
        </w:rPr>
        <w:t> </w:t>
      </w:r>
      <w:r>
        <w:rPr>
          <w:rFonts w:eastAsiaTheme="minorEastAsia"/>
          <w:lang w:eastAsia="en-GB"/>
        </w:rPr>
        <w:t>14 of the Just Transition Fund Regulation. This review highlights the JTF’s effectiveness in enhancing a place-based, partnership-driven and integrated approach beyond the current framework used for other funds. Moreover, the JTF’s partnership strategy ensured effective participatory planning. Additionally, the review underscores that the JTF provided incentives to accelerate decarbonisation by linking EU funding to decarbonisation commitments.</w:t>
      </w:r>
    </w:p>
    <w:p w14:paraId="784230EF" w14:textId="77777777" w:rsidR="00D933B7" w:rsidRPr="002E7E59" w:rsidRDefault="00D933B7" w:rsidP="00D933B7">
      <w:pPr>
        <w:spacing w:before="200" w:after="200"/>
        <w:rPr>
          <w:rFonts w:eastAsiaTheme="minorEastAsia"/>
          <w:lang w:eastAsia="en-GB"/>
        </w:rPr>
      </w:pPr>
      <w:r>
        <w:rPr>
          <w:rFonts w:eastAsiaTheme="minorEastAsia"/>
          <w:lang w:eastAsia="en-GB"/>
        </w:rPr>
        <w:t xml:space="preserve">The Commission continues to address implementation challenges. This is particularly important in view of the strict payment deadline for the NextGenerationEU resources by the Commission at the end of 2026. The Commission has been working with Member States to identify and promote the take-up of targeted acceleration measures and is closely monitoring the situation. The Commission promotes these options through a series of technical meetings organised for implementing bodies in Member States. </w:t>
      </w:r>
    </w:p>
    <w:p w14:paraId="1E5C430D" w14:textId="77777777" w:rsidR="00D933B7" w:rsidRPr="00552F58" w:rsidRDefault="00D933B7" w:rsidP="00D933B7">
      <w:pPr>
        <w:spacing w:before="200" w:after="200"/>
        <w:rPr>
          <w:rFonts w:eastAsiaTheme="minorEastAsia"/>
          <w:lang w:eastAsia="en-GB"/>
        </w:rPr>
      </w:pPr>
      <w:r>
        <w:rPr>
          <w:rFonts w:eastAsiaTheme="minorEastAsia"/>
          <w:lang w:eastAsia="en-GB"/>
        </w:rPr>
        <w:t>The 2025 mid-term programme review presented an opportunity to reallocate resources and expand the scope of activities eligible under the JTF</w:t>
      </w:r>
      <w:r>
        <w:rPr>
          <w:lang w:eastAsia="en-GB"/>
        </w:rPr>
        <w:t>.</w:t>
      </w:r>
      <w:r>
        <w:rPr>
          <w:rFonts w:eastAsiaTheme="minorEastAsia"/>
          <w:lang w:eastAsia="en-GB"/>
        </w:rPr>
        <w:t xml:space="preserve"> The mid-term review of programmes regulatory amendment enabled water investments, widened the scope of housing investments and facilitated support to ‘Seal of Excellence’ projects. Programmes with JTF allocation could also take advantage of extended eligibility and decommitment deadlines, along with additional pre-financing in case of sufficient reallocations towards new mid-term review of programmes investment priorities (for housing and the strategic technologies for Europe platform (STEP)). </w:t>
      </w:r>
    </w:p>
    <w:p w14:paraId="548517DF" w14:textId="4CE7BE12" w:rsidR="00D933B7" w:rsidRPr="00552F58" w:rsidRDefault="00D933B7" w:rsidP="00D933B7">
      <w:pPr>
        <w:spacing w:before="200" w:after="200"/>
        <w:rPr>
          <w:highlight w:val="yellow"/>
          <w:lang w:val="en-IE" w:eastAsia="en-GB"/>
        </w:rPr>
      </w:pPr>
      <w:r>
        <w:rPr>
          <w:rFonts w:eastAsiaTheme="minorEastAsia"/>
          <w:lang w:eastAsia="en-GB"/>
        </w:rPr>
        <w:t xml:space="preserve">Technical assistance through the </w:t>
      </w:r>
      <w:r w:rsidR="00C55E60">
        <w:rPr>
          <w:rFonts w:eastAsiaTheme="minorEastAsia"/>
          <w:lang w:eastAsia="en-GB"/>
        </w:rPr>
        <w:t>J</w:t>
      </w:r>
      <w:r>
        <w:rPr>
          <w:rFonts w:eastAsiaTheme="minorEastAsia"/>
          <w:lang w:eastAsia="en-GB"/>
        </w:rPr>
        <w:t xml:space="preserve">ust </w:t>
      </w:r>
      <w:r w:rsidR="00C55E60">
        <w:rPr>
          <w:rFonts w:eastAsiaTheme="minorEastAsia"/>
          <w:lang w:eastAsia="en-GB"/>
        </w:rPr>
        <w:t>T</w:t>
      </w:r>
      <w:r>
        <w:rPr>
          <w:rFonts w:eastAsiaTheme="minorEastAsia"/>
          <w:lang w:eastAsia="en-GB"/>
        </w:rPr>
        <w:t xml:space="preserve">ransition </w:t>
      </w:r>
      <w:r w:rsidR="00C55E60">
        <w:rPr>
          <w:rFonts w:eastAsiaTheme="minorEastAsia"/>
          <w:lang w:eastAsia="en-GB"/>
        </w:rPr>
        <w:t>P</w:t>
      </w:r>
      <w:r>
        <w:rPr>
          <w:rFonts w:eastAsiaTheme="minorEastAsia"/>
          <w:lang w:eastAsia="en-GB"/>
        </w:rPr>
        <w:t>latform</w:t>
      </w:r>
      <w:r w:rsidR="00C55E60">
        <w:rPr>
          <w:rFonts w:eastAsiaTheme="minorEastAsia"/>
          <w:lang w:eastAsia="en-GB"/>
        </w:rPr>
        <w:t xml:space="preserve"> (JTP)</w:t>
      </w:r>
      <w:r>
        <w:rPr>
          <w:rFonts w:eastAsiaTheme="minorEastAsia"/>
          <w:lang w:eastAsia="en-GB"/>
        </w:rPr>
        <w:t>, deployed by the Commission,</w:t>
      </w:r>
      <w:r>
        <w:rPr>
          <w:rFonts w:eastAsiaTheme="minorEastAsia"/>
          <w:lang w:val="en-IE" w:eastAsia="en-GB"/>
        </w:rPr>
        <w:t xml:space="preserve"> focused on advising lagging Member States to accelerate JTF implementation. Additional </w:t>
      </w:r>
      <w:r>
        <w:rPr>
          <w:rFonts w:eastAsiaTheme="minorEastAsia"/>
          <w:lang w:eastAsia="en-GB"/>
        </w:rPr>
        <w:t>streams of support were available via the Joint Assistance to Support Projects in European Regions partnership and the Technical Support Instrument.</w:t>
      </w:r>
    </w:p>
    <w:p w14:paraId="10F1B12A" w14:textId="77777777" w:rsidR="00D933B7" w:rsidRPr="00EB4486" w:rsidRDefault="00D933B7" w:rsidP="00D933B7">
      <w:pPr>
        <w:spacing w:before="200" w:after="200"/>
        <w:rPr>
          <w:lang w:val="en-IE" w:eastAsia="en-GB"/>
        </w:rPr>
      </w:pPr>
      <w:r>
        <w:rPr>
          <w:b/>
          <w:bCs/>
          <w:lang w:eastAsia="en-GB"/>
        </w:rPr>
        <w:t>Pillar</w:t>
      </w:r>
      <w:r>
        <w:rPr>
          <w:rFonts w:ascii="Calibri" w:hAnsi="Calibri" w:cs="Calibri"/>
          <w:lang w:eastAsia="en-GB"/>
        </w:rPr>
        <w:t> </w:t>
      </w:r>
      <w:r>
        <w:rPr>
          <w:b/>
          <w:bCs/>
          <w:lang w:eastAsia="en-GB"/>
        </w:rPr>
        <w:t>II</w:t>
      </w:r>
      <w:r>
        <w:rPr>
          <w:rFonts w:ascii="Calibri" w:hAnsi="Calibri" w:cs="Calibri"/>
          <w:lang w:eastAsia="en-GB"/>
        </w:rPr>
        <w:t> </w:t>
      </w:r>
      <w:r>
        <w:rPr>
          <w:b/>
          <w:bCs/>
          <w:lang w:eastAsia="en-GB"/>
        </w:rPr>
        <w:t>– Just transition scheme under</w:t>
      </w:r>
      <w:r>
        <w:rPr>
          <w:rFonts w:ascii="Calibri" w:hAnsi="Calibri" w:cs="Calibri"/>
          <w:b/>
          <w:bCs/>
          <w:lang w:eastAsia="en-GB"/>
        </w:rPr>
        <w:t xml:space="preserve"> </w:t>
      </w:r>
      <w:r>
        <w:rPr>
          <w:b/>
          <w:bCs/>
          <w:lang w:eastAsia="en-GB"/>
        </w:rPr>
        <w:t>InvestEU</w:t>
      </w:r>
      <w:r>
        <w:rPr>
          <w:rFonts w:ascii="Calibri" w:hAnsi="Calibri" w:cs="Calibri"/>
          <w:b/>
          <w:bCs/>
          <w:lang w:eastAsia="en-GB"/>
        </w:rPr>
        <w:t xml:space="preserve"> </w:t>
      </w:r>
      <w:r>
        <w:rPr>
          <w:b/>
          <w:bCs/>
          <w:lang w:eastAsia="en-GB"/>
        </w:rPr>
        <w:t>(under the lead of DG Economic and Financial Affairs)</w:t>
      </w:r>
    </w:p>
    <w:p w14:paraId="232641FF" w14:textId="77777777" w:rsidR="00D933B7" w:rsidRPr="00EB4486" w:rsidRDefault="00D933B7" w:rsidP="00D933B7">
      <w:pPr>
        <w:spacing w:before="200" w:after="200"/>
        <w:rPr>
          <w:lang w:val="en-IE" w:eastAsia="en-GB"/>
        </w:rPr>
      </w:pPr>
      <w:r>
        <w:rPr>
          <w:lang w:eastAsia="en-GB"/>
        </w:rPr>
        <w:t>To implement Pillar</w:t>
      </w:r>
      <w:r>
        <w:rPr>
          <w:rFonts w:ascii="Calibri" w:hAnsi="Calibri" w:cs="Calibri"/>
          <w:lang w:eastAsia="en-GB"/>
        </w:rPr>
        <w:t> </w:t>
      </w:r>
      <w:r>
        <w:rPr>
          <w:lang w:eastAsia="en-GB"/>
        </w:rPr>
        <w:t>II under the JTM, a dedicated just transition scheme under the</w:t>
      </w:r>
      <w:r>
        <w:rPr>
          <w:rFonts w:ascii="Calibri" w:hAnsi="Calibri" w:cs="Calibri"/>
          <w:lang w:eastAsia="en-GB"/>
        </w:rPr>
        <w:t xml:space="preserve"> </w:t>
      </w:r>
      <w:r>
        <w:rPr>
          <w:lang w:eastAsia="en-GB"/>
        </w:rPr>
        <w:t>InvestEU</w:t>
      </w:r>
      <w:r>
        <w:rPr>
          <w:rFonts w:ascii="Calibri" w:hAnsi="Calibri" w:cs="Calibri"/>
          <w:lang w:eastAsia="en-GB"/>
        </w:rPr>
        <w:t xml:space="preserve"> </w:t>
      </w:r>
      <w:r>
        <w:rPr>
          <w:lang w:eastAsia="en-GB"/>
        </w:rPr>
        <w:t>programme has been</w:t>
      </w:r>
      <w:r>
        <w:rPr>
          <w:rFonts w:ascii="Calibri" w:hAnsi="Calibri" w:cs="Calibri"/>
          <w:lang w:eastAsia="en-GB"/>
        </w:rPr>
        <w:t xml:space="preserve"> </w:t>
      </w:r>
      <w:r>
        <w:rPr>
          <w:lang w:eastAsia="en-GB"/>
        </w:rPr>
        <w:t>established</w:t>
      </w:r>
      <w:r>
        <w:rPr>
          <w:rFonts w:ascii="Calibri" w:hAnsi="Calibri" w:cs="Calibri"/>
          <w:lang w:eastAsia="en-GB"/>
        </w:rPr>
        <w:t xml:space="preserve"> </w:t>
      </w:r>
      <w:r>
        <w:rPr>
          <w:lang w:eastAsia="en-GB"/>
        </w:rPr>
        <w:t>to support investment benefiting</w:t>
      </w:r>
      <w:r>
        <w:rPr>
          <w:rFonts w:ascii="Calibri" w:hAnsi="Calibri" w:cs="Calibri"/>
          <w:lang w:eastAsia="en-GB"/>
        </w:rPr>
        <w:t xml:space="preserve"> </w:t>
      </w:r>
      <w:r>
        <w:rPr>
          <w:lang w:eastAsia="en-GB"/>
        </w:rPr>
        <w:t>the territories</w:t>
      </w:r>
      <w:r>
        <w:rPr>
          <w:rFonts w:ascii="Calibri" w:hAnsi="Calibri" w:cs="Calibri"/>
          <w:lang w:eastAsia="en-GB"/>
        </w:rPr>
        <w:t xml:space="preserve"> </w:t>
      </w:r>
      <w:r>
        <w:rPr>
          <w:lang w:eastAsia="en-GB"/>
        </w:rPr>
        <w:t>identified</w:t>
      </w:r>
      <w:r>
        <w:rPr>
          <w:rFonts w:ascii="Calibri" w:hAnsi="Calibri" w:cs="Calibri"/>
          <w:lang w:eastAsia="en-GB"/>
        </w:rPr>
        <w:t xml:space="preserve"> </w:t>
      </w:r>
      <w:r>
        <w:rPr>
          <w:lang w:eastAsia="en-GB"/>
        </w:rPr>
        <w:t xml:space="preserve">in the </w:t>
      </w:r>
      <w:r>
        <w:rPr>
          <w:rFonts w:eastAsiaTheme="minorEastAsia"/>
          <w:lang w:eastAsia="en-GB"/>
        </w:rPr>
        <w:t>territorial just transition plans</w:t>
      </w:r>
      <w:r>
        <w:rPr>
          <w:lang w:eastAsia="en-GB"/>
        </w:rPr>
        <w:t>. The scheme focuses on economically</w:t>
      </w:r>
      <w:r>
        <w:rPr>
          <w:rFonts w:ascii="Calibri" w:hAnsi="Calibri" w:cs="Calibri"/>
          <w:lang w:eastAsia="en-GB"/>
        </w:rPr>
        <w:t xml:space="preserve"> </w:t>
      </w:r>
      <w:r>
        <w:rPr>
          <w:lang w:eastAsia="en-GB"/>
        </w:rPr>
        <w:t>viable</w:t>
      </w:r>
      <w:r>
        <w:rPr>
          <w:rFonts w:ascii="Calibri" w:hAnsi="Calibri" w:cs="Calibri"/>
          <w:lang w:eastAsia="en-GB"/>
        </w:rPr>
        <w:t xml:space="preserve"> </w:t>
      </w:r>
      <w:r>
        <w:rPr>
          <w:lang w:eastAsia="en-GB"/>
        </w:rPr>
        <w:t>investments aligned with just transition</w:t>
      </w:r>
      <w:r>
        <w:rPr>
          <w:rFonts w:ascii="Calibri" w:hAnsi="Calibri" w:cs="Calibri"/>
          <w:lang w:eastAsia="en-GB"/>
        </w:rPr>
        <w:t xml:space="preserve"> </w:t>
      </w:r>
      <w:r>
        <w:rPr>
          <w:lang w:eastAsia="en-GB"/>
        </w:rPr>
        <w:t>objectives.</w:t>
      </w:r>
    </w:p>
    <w:p w14:paraId="0DBE8DC9" w14:textId="77777777" w:rsidR="00D933B7" w:rsidRPr="00EB4486" w:rsidRDefault="00D933B7" w:rsidP="00D933B7">
      <w:pPr>
        <w:spacing w:before="200" w:after="200"/>
        <w:rPr>
          <w:lang w:val="en-IE" w:eastAsia="en-GB"/>
        </w:rPr>
      </w:pPr>
      <w:r>
        <w:rPr>
          <w:lang w:eastAsia="en-GB"/>
        </w:rPr>
        <w:t>By mid-2025, the</w:t>
      </w:r>
      <w:r>
        <w:rPr>
          <w:rFonts w:ascii="Calibri" w:hAnsi="Calibri" w:cs="Calibri"/>
          <w:lang w:eastAsia="en-GB"/>
        </w:rPr>
        <w:t xml:space="preserve"> </w:t>
      </w:r>
      <w:r>
        <w:rPr>
          <w:lang w:eastAsia="en-GB"/>
        </w:rPr>
        <w:t>InvestEU</w:t>
      </w:r>
      <w:r>
        <w:rPr>
          <w:rFonts w:ascii="Calibri" w:hAnsi="Calibri" w:cs="Calibri"/>
          <w:lang w:eastAsia="en-GB"/>
        </w:rPr>
        <w:t xml:space="preserve"> a</w:t>
      </w:r>
      <w:r>
        <w:rPr>
          <w:lang w:eastAsia="en-GB"/>
        </w:rPr>
        <w:t>dvisory hub partners reported 68 assignments providing advisory support for a total of EUR</w:t>
      </w:r>
      <w:r>
        <w:rPr>
          <w:rFonts w:ascii="Calibri" w:hAnsi="Calibri" w:cs="Calibri"/>
          <w:lang w:eastAsia="en-GB"/>
        </w:rPr>
        <w:t> </w:t>
      </w:r>
      <w:r>
        <w:rPr>
          <w:lang w:eastAsia="en-GB"/>
        </w:rPr>
        <w:t>7.3</w:t>
      </w:r>
      <w:r>
        <w:rPr>
          <w:rFonts w:ascii="Calibri" w:hAnsi="Calibri" w:cs="Calibri"/>
          <w:lang w:eastAsia="en-GB"/>
        </w:rPr>
        <w:t> </w:t>
      </w:r>
      <w:r>
        <w:rPr>
          <w:lang w:eastAsia="en-GB"/>
        </w:rPr>
        <w:t>million to projects</w:t>
      </w:r>
      <w:r>
        <w:rPr>
          <w:rFonts w:ascii="Calibri" w:hAnsi="Calibri" w:cs="Calibri"/>
          <w:lang w:eastAsia="en-GB"/>
        </w:rPr>
        <w:t xml:space="preserve"> </w:t>
      </w:r>
      <w:r>
        <w:rPr>
          <w:lang w:eastAsia="en-GB"/>
        </w:rPr>
        <w:t>benefiting</w:t>
      </w:r>
      <w:r>
        <w:rPr>
          <w:rFonts w:ascii="Calibri" w:hAnsi="Calibri" w:cs="Calibri"/>
          <w:lang w:eastAsia="en-GB"/>
        </w:rPr>
        <w:t xml:space="preserve"> </w:t>
      </w:r>
      <w:r>
        <w:rPr>
          <w:lang w:eastAsia="en-GB"/>
        </w:rPr>
        <w:t>territories</w:t>
      </w:r>
      <w:r>
        <w:rPr>
          <w:rFonts w:ascii="Calibri" w:hAnsi="Calibri" w:cs="Calibri"/>
          <w:lang w:eastAsia="en-GB"/>
        </w:rPr>
        <w:t xml:space="preserve"> </w:t>
      </w:r>
      <w:r>
        <w:rPr>
          <w:lang w:eastAsia="en-GB"/>
        </w:rPr>
        <w:t>identified</w:t>
      </w:r>
      <w:r>
        <w:rPr>
          <w:rFonts w:ascii="Calibri" w:hAnsi="Calibri" w:cs="Calibri"/>
          <w:lang w:eastAsia="en-GB"/>
        </w:rPr>
        <w:t xml:space="preserve"> </w:t>
      </w:r>
      <w:r>
        <w:rPr>
          <w:lang w:eastAsia="en-GB"/>
        </w:rPr>
        <w:t xml:space="preserve">in the </w:t>
      </w:r>
      <w:r>
        <w:rPr>
          <w:rFonts w:eastAsiaTheme="minorEastAsia"/>
          <w:lang w:eastAsia="en-GB"/>
        </w:rPr>
        <w:t>territorial just transition plans</w:t>
      </w:r>
      <w:r>
        <w:rPr>
          <w:lang w:eastAsia="en-GB"/>
        </w:rPr>
        <w:t>.</w:t>
      </w:r>
    </w:p>
    <w:p w14:paraId="625209B2" w14:textId="7B69F1E5" w:rsidR="00D933B7" w:rsidRPr="00696D01" w:rsidRDefault="00D933B7" w:rsidP="00D933B7">
      <w:pPr>
        <w:spacing w:before="200" w:after="200"/>
        <w:rPr>
          <w:lang w:val="en-IE" w:eastAsia="en-GB"/>
        </w:rPr>
      </w:pPr>
      <w:r>
        <w:rPr>
          <w:lang w:eastAsia="en-GB"/>
        </w:rPr>
        <w:t>As of the end of December 2025, the</w:t>
      </w:r>
      <w:r>
        <w:rPr>
          <w:rFonts w:ascii="Calibri" w:hAnsi="Calibri" w:cs="Calibri"/>
          <w:lang w:eastAsia="en-GB"/>
        </w:rPr>
        <w:t xml:space="preserve"> </w:t>
      </w:r>
      <w:r>
        <w:rPr>
          <w:lang w:eastAsia="en-GB"/>
        </w:rPr>
        <w:t>InvestEU</w:t>
      </w:r>
      <w:r>
        <w:rPr>
          <w:rFonts w:ascii="Calibri" w:hAnsi="Calibri" w:cs="Calibri"/>
          <w:lang w:eastAsia="en-GB"/>
        </w:rPr>
        <w:t xml:space="preserve"> </w:t>
      </w:r>
      <w:r>
        <w:rPr>
          <w:lang w:eastAsia="en-GB"/>
        </w:rPr>
        <w:t>Fund implementing partners reported a total of EUR</w:t>
      </w:r>
      <w:r>
        <w:rPr>
          <w:rFonts w:ascii="Calibri" w:hAnsi="Calibri" w:cs="Calibri"/>
          <w:lang w:eastAsia="en-GB"/>
        </w:rPr>
        <w:t> </w:t>
      </w:r>
      <w:r w:rsidR="008E78E1">
        <w:rPr>
          <w:rFonts w:cs="Calibri"/>
          <w:lang w:eastAsia="en-GB"/>
        </w:rPr>
        <w:t>10.</w:t>
      </w:r>
      <w:r>
        <w:rPr>
          <w:rFonts w:cs="Calibri"/>
          <w:lang w:eastAsia="en-GB"/>
        </w:rPr>
        <w:t>3</w:t>
      </w:r>
      <w:r w:rsidR="008A078C">
        <w:rPr>
          <w:rFonts w:cs="Calibri"/>
          <w:lang w:eastAsia="en-GB"/>
        </w:rPr>
        <w:t>3</w:t>
      </w:r>
      <w:r>
        <w:rPr>
          <w:rFonts w:ascii="Calibri" w:hAnsi="Calibri" w:cs="Calibri"/>
          <w:lang w:eastAsia="en-GB"/>
        </w:rPr>
        <w:t> </w:t>
      </w:r>
      <w:r>
        <w:rPr>
          <w:lang w:eastAsia="en-GB"/>
        </w:rPr>
        <w:t>billion</w:t>
      </w:r>
      <w:r>
        <w:rPr>
          <w:rFonts w:ascii="Calibri" w:hAnsi="Calibri" w:cs="Calibri"/>
          <w:lang w:eastAsia="en-GB"/>
        </w:rPr>
        <w:t xml:space="preserve"> </w:t>
      </w:r>
      <w:r>
        <w:rPr>
          <w:lang w:eastAsia="en-GB"/>
        </w:rPr>
        <w:t>of investment mobilised by operations under the JTM. These operations are supporting projects in territories identified in territorial just transition plans, or projects that benefit the transition of those territories, even if they are not located in the territories themselves, but only when funding outside the just transition territories is key to the transition in those territories.</w:t>
      </w:r>
    </w:p>
    <w:p w14:paraId="004ADBEB" w14:textId="77777777" w:rsidR="00D933B7" w:rsidRPr="00696D01" w:rsidRDefault="00D933B7" w:rsidP="00D933B7">
      <w:pPr>
        <w:spacing w:before="200" w:after="200"/>
        <w:rPr>
          <w:lang w:val="en-IE" w:eastAsia="en-GB"/>
        </w:rPr>
      </w:pPr>
      <w:r>
        <w:rPr>
          <w:b/>
          <w:bCs/>
          <w:lang w:eastAsia="en-GB"/>
        </w:rPr>
        <w:t>Pillar</w:t>
      </w:r>
      <w:r>
        <w:rPr>
          <w:rFonts w:ascii="Arial" w:hAnsi="Arial" w:cs="Arial"/>
          <w:b/>
          <w:bCs/>
          <w:lang w:eastAsia="en-GB"/>
        </w:rPr>
        <w:t> </w:t>
      </w:r>
      <w:r>
        <w:rPr>
          <w:b/>
          <w:bCs/>
          <w:lang w:eastAsia="en-GB"/>
        </w:rPr>
        <w:t>III</w:t>
      </w:r>
      <w:r>
        <w:rPr>
          <w:rFonts w:ascii="Calibri" w:hAnsi="Calibri" w:cs="Calibri"/>
          <w:b/>
          <w:bCs/>
          <w:lang w:eastAsia="en-GB"/>
        </w:rPr>
        <w:t> </w:t>
      </w:r>
      <w:r>
        <w:rPr>
          <w:rFonts w:cs="EC Square Sans Pro"/>
          <w:b/>
          <w:bCs/>
          <w:lang w:eastAsia="en-GB"/>
        </w:rPr>
        <w:t>–</w:t>
      </w:r>
      <w:r>
        <w:rPr>
          <w:b/>
          <w:bCs/>
          <w:lang w:eastAsia="en-GB"/>
        </w:rPr>
        <w:t xml:space="preserve"> the Public Sector Loan Facility</w:t>
      </w:r>
    </w:p>
    <w:p w14:paraId="52E36936" w14:textId="77777777" w:rsidR="00D933B7" w:rsidRDefault="00D933B7" w:rsidP="00D933B7">
      <w:pPr>
        <w:spacing w:before="200" w:after="200"/>
        <w:rPr>
          <w:lang w:eastAsia="en-GB"/>
        </w:rPr>
      </w:pPr>
      <w:r>
        <w:rPr>
          <w:lang w:eastAsia="en-GB"/>
        </w:rPr>
        <w:t xml:space="preserve">The first call for proposals was launched in July 2022. Its final submission deadline took place in September 2025. </w:t>
      </w:r>
      <w:r>
        <w:rPr>
          <w:rFonts w:cs="Calibri"/>
          <w:lang w:val="en-IE" w:eastAsia="en-GB"/>
        </w:rPr>
        <w:t xml:space="preserve">During this call for proposals, </w:t>
      </w:r>
      <w:r>
        <w:rPr>
          <w:lang w:eastAsia="en-GB"/>
        </w:rPr>
        <w:t>16 grant agreements (18% of the budget of the grant</w:t>
      </w:r>
      <w:r>
        <w:rPr>
          <w:rFonts w:ascii="Calibri" w:hAnsi="Calibri" w:cs="Calibri"/>
          <w:lang w:eastAsia="en-GB"/>
        </w:rPr>
        <w:t xml:space="preserve"> </w:t>
      </w:r>
      <w:r>
        <w:rPr>
          <w:lang w:eastAsia="en-GB"/>
        </w:rPr>
        <w:t>component) were signed in six Member States (Czechia, Greece, Spain, France,</w:t>
      </w:r>
      <w:r>
        <w:rPr>
          <w:rFonts w:ascii="Calibri" w:hAnsi="Calibri" w:cs="Calibri"/>
          <w:lang w:eastAsia="en-GB"/>
        </w:rPr>
        <w:t xml:space="preserve"> </w:t>
      </w:r>
      <w:r>
        <w:rPr>
          <w:rFonts w:cs="Calibri"/>
          <w:lang w:eastAsia="en-GB"/>
        </w:rPr>
        <w:t>the Netherlands</w:t>
      </w:r>
      <w:r>
        <w:rPr>
          <w:rFonts w:ascii="Calibri" w:hAnsi="Calibri" w:cs="Calibri"/>
          <w:lang w:eastAsia="en-GB"/>
        </w:rPr>
        <w:t xml:space="preserve"> </w:t>
      </w:r>
      <w:r>
        <w:rPr>
          <w:lang w:eastAsia="en-GB"/>
        </w:rPr>
        <w:t xml:space="preserve">and Sweden) in five different sectors (sustainable transport, healthcare, energy efficiency, cultural and social infrastructure and economic diversification). </w:t>
      </w:r>
    </w:p>
    <w:p w14:paraId="79482836" w14:textId="77777777" w:rsidR="00D933B7" w:rsidRPr="00BE647A" w:rsidRDefault="00D933B7" w:rsidP="00D933B7">
      <w:pPr>
        <w:spacing w:before="200" w:after="200"/>
        <w:rPr>
          <w:lang w:eastAsia="en-GB"/>
        </w:rPr>
      </w:pPr>
      <w:r>
        <w:rPr>
          <w:lang w:eastAsia="en-GB"/>
        </w:rPr>
        <w:t>An</w:t>
      </w:r>
      <w:r>
        <w:rPr>
          <w:rFonts w:ascii="Calibri" w:hAnsi="Calibri" w:cs="Calibri"/>
          <w:lang w:eastAsia="en-GB"/>
        </w:rPr>
        <w:t xml:space="preserve"> </w:t>
      </w:r>
      <w:r>
        <w:rPr>
          <w:lang w:eastAsia="en-GB"/>
        </w:rPr>
        <w:t>additional</w:t>
      </w:r>
      <w:r>
        <w:rPr>
          <w:rFonts w:ascii="Calibri" w:hAnsi="Calibri" w:cs="Calibri"/>
          <w:lang w:eastAsia="en-GB"/>
        </w:rPr>
        <w:t xml:space="preserve"> </w:t>
      </w:r>
      <w:r>
        <w:rPr>
          <w:lang w:eastAsia="en-GB"/>
        </w:rPr>
        <w:t>22 projects, corresponding to 24% of the budget, have been selected by the Public Sector Loan Facility (PSLF) evaluation committee. The European Investment Bank</w:t>
      </w:r>
      <w:r>
        <w:rPr>
          <w:rFonts w:cs="EC Square Sans Pro"/>
          <w:lang w:eastAsia="en-GB"/>
        </w:rPr>
        <w:t>’</w:t>
      </w:r>
      <w:r>
        <w:rPr>
          <w:lang w:eastAsia="en-GB"/>
        </w:rPr>
        <w:t>s assessment of the corresponding loans is ongoing and must be finalised before grant agreements can be signed.</w:t>
      </w:r>
    </w:p>
    <w:p w14:paraId="603BA7E9" w14:textId="6E92CD3F" w:rsidR="00D933B7" w:rsidRPr="00696D01" w:rsidRDefault="00D933B7" w:rsidP="00D933B7">
      <w:pPr>
        <w:spacing w:before="200" w:after="200"/>
        <w:rPr>
          <w:rFonts w:cs="Calibri"/>
          <w:lang w:val="en-IE" w:eastAsia="en-GB"/>
        </w:rPr>
      </w:pPr>
      <w:r>
        <w:rPr>
          <w:lang w:eastAsia="en-GB"/>
        </w:rPr>
        <w:t xml:space="preserve">The total public investment </w:t>
      </w:r>
      <w:r w:rsidR="00796CBB">
        <w:rPr>
          <w:lang w:eastAsia="en-GB"/>
        </w:rPr>
        <w:t>mobilised by</w:t>
      </w:r>
      <w:r>
        <w:rPr>
          <w:lang w:eastAsia="en-GB"/>
        </w:rPr>
        <w:t xml:space="preserve"> the PSLF </w:t>
      </w:r>
      <w:r w:rsidR="00E954E6">
        <w:rPr>
          <w:lang w:eastAsia="en-GB"/>
        </w:rPr>
        <w:t xml:space="preserve">until 2025 </w:t>
      </w:r>
      <w:r>
        <w:rPr>
          <w:lang w:eastAsia="en-GB"/>
        </w:rPr>
        <w:t>amount</w:t>
      </w:r>
      <w:r w:rsidR="008C3D52">
        <w:rPr>
          <w:lang w:eastAsia="en-GB"/>
        </w:rPr>
        <w:t xml:space="preserve">s </w:t>
      </w:r>
      <w:r>
        <w:rPr>
          <w:lang w:eastAsia="en-GB"/>
        </w:rPr>
        <w:t>to EUR</w:t>
      </w:r>
      <w:r>
        <w:rPr>
          <w:rFonts w:ascii="Calibri" w:hAnsi="Calibri" w:cs="Calibri"/>
          <w:lang w:eastAsia="en-GB"/>
        </w:rPr>
        <w:t> </w:t>
      </w:r>
      <w:r>
        <w:rPr>
          <w:lang w:eastAsia="en-GB"/>
        </w:rPr>
        <w:t>2.3</w:t>
      </w:r>
      <w:r>
        <w:rPr>
          <w:rFonts w:ascii="Calibri" w:hAnsi="Calibri" w:cs="Calibri"/>
          <w:lang w:eastAsia="en-GB"/>
        </w:rPr>
        <w:t> </w:t>
      </w:r>
      <w:r>
        <w:rPr>
          <w:lang w:eastAsia="en-GB"/>
        </w:rPr>
        <w:t>billion, of which EUR</w:t>
      </w:r>
      <w:r>
        <w:rPr>
          <w:rFonts w:ascii="Calibri" w:hAnsi="Calibri" w:cs="Calibri"/>
          <w:lang w:eastAsia="en-GB"/>
        </w:rPr>
        <w:t> </w:t>
      </w:r>
      <w:r>
        <w:rPr>
          <w:lang w:eastAsia="en-GB"/>
        </w:rPr>
        <w:t>210</w:t>
      </w:r>
      <w:r>
        <w:rPr>
          <w:rFonts w:ascii="Calibri" w:hAnsi="Calibri" w:cs="Calibri"/>
          <w:lang w:eastAsia="en-GB"/>
        </w:rPr>
        <w:t> </w:t>
      </w:r>
      <w:r>
        <w:rPr>
          <w:lang w:eastAsia="en-GB"/>
        </w:rPr>
        <w:t>million in grants awarded by the Commission, EUR</w:t>
      </w:r>
      <w:r>
        <w:rPr>
          <w:rFonts w:ascii="Calibri" w:hAnsi="Calibri" w:cs="Calibri"/>
          <w:lang w:eastAsia="en-GB"/>
        </w:rPr>
        <w:t> </w:t>
      </w:r>
      <w:r>
        <w:rPr>
          <w:lang w:eastAsia="en-GB"/>
        </w:rPr>
        <w:t>1.3</w:t>
      </w:r>
      <w:r>
        <w:rPr>
          <w:rFonts w:ascii="Calibri" w:hAnsi="Calibri" w:cs="Calibri"/>
          <w:lang w:eastAsia="en-GB"/>
        </w:rPr>
        <w:t> </w:t>
      </w:r>
      <w:r>
        <w:rPr>
          <w:lang w:eastAsia="en-GB"/>
        </w:rPr>
        <w:t>billion in loans from the European Investment Bank and EUR</w:t>
      </w:r>
      <w:r>
        <w:rPr>
          <w:rFonts w:ascii="Calibri" w:hAnsi="Calibri" w:cs="Calibri"/>
          <w:lang w:eastAsia="en-GB"/>
        </w:rPr>
        <w:t> </w:t>
      </w:r>
      <w:r>
        <w:rPr>
          <w:lang w:eastAsia="en-GB"/>
        </w:rPr>
        <w:t>830</w:t>
      </w:r>
      <w:r>
        <w:rPr>
          <w:rFonts w:ascii="Calibri" w:hAnsi="Calibri" w:cs="Calibri"/>
          <w:lang w:eastAsia="en-GB"/>
        </w:rPr>
        <w:t> </w:t>
      </w:r>
      <w:r>
        <w:rPr>
          <w:lang w:eastAsia="en-GB"/>
        </w:rPr>
        <w:t>million from other sources of funding.</w:t>
      </w:r>
    </w:p>
    <w:p w14:paraId="6BA57F11" w14:textId="77777777" w:rsidR="00D933B7" w:rsidRDefault="00D933B7" w:rsidP="00D933B7">
      <w:pPr>
        <w:spacing w:before="200" w:after="200"/>
        <w:rPr>
          <w:lang w:eastAsia="en-GB"/>
        </w:rPr>
      </w:pPr>
      <w:r>
        <w:rPr>
          <w:lang w:eastAsia="en-GB"/>
        </w:rPr>
        <w:t xml:space="preserve">The initial call for proposals under the PSLF has exceeded expectations, given its anticipated role as an instrument with stronger uptake towards the end of the programming period. The interim evaluation of the PSLF, covering implementation until early 2025, concluded that the facility is relevant but that its uptake had been limited due to competition from higher grant-rate instruments, complex dual grant–loan procedures and minimum loan size constraints, especially for smaller projects. In addition, national allocations have not matched demand across Member States. However, projects amounting to 42% of the total PSLF grant budget have already been selected. </w:t>
      </w:r>
    </w:p>
    <w:p w14:paraId="47089ED2" w14:textId="77777777" w:rsidR="00D933B7" w:rsidRPr="00696D01" w:rsidRDefault="00D933B7" w:rsidP="00D933B7">
      <w:pPr>
        <w:spacing w:before="200" w:after="200"/>
        <w:rPr>
          <w:rFonts w:cs="Calibri"/>
          <w:lang w:val="en-IE" w:eastAsia="en-GB"/>
        </w:rPr>
      </w:pPr>
      <w:r>
        <w:rPr>
          <w:lang w:eastAsia="en-GB"/>
        </w:rPr>
        <w:t>In terms of technical assistance, the PSLF has been aiding Member States’ public authorities since 2022 in developing investment plans and tangible projects, which are expected to substantially boost investment volumes benefiting from PSLF support in 2026 and 2027, and fully consume the budget available under the second call of the PSLF, which was launched in October 2025.</w:t>
      </w:r>
    </w:p>
    <w:p w14:paraId="30C1AAA4" w14:textId="77777777" w:rsidR="00D933B7" w:rsidRPr="00696D01" w:rsidRDefault="00D933B7" w:rsidP="00D933B7">
      <w:pPr>
        <w:spacing w:before="200" w:after="200"/>
        <w:rPr>
          <w:lang w:val="en-IE" w:eastAsia="en-GB"/>
        </w:rPr>
      </w:pPr>
      <w:r>
        <w:rPr>
          <w:lang w:eastAsia="en-GB"/>
        </w:rPr>
        <w:t>In the context of amendments to simplify and optimise the use of several investment programmes including InvestEU, the European Fund for Strategic Investments and legacy financial instruments, the budget of the PSLF grant</w:t>
      </w:r>
      <w:r>
        <w:rPr>
          <w:rFonts w:ascii="Calibri" w:hAnsi="Calibri" w:cs="Calibri"/>
          <w:lang w:eastAsia="en-GB"/>
        </w:rPr>
        <w:t xml:space="preserve"> </w:t>
      </w:r>
      <w:r>
        <w:rPr>
          <w:lang w:eastAsia="en-GB"/>
        </w:rPr>
        <w:t>component</w:t>
      </w:r>
      <w:r>
        <w:rPr>
          <w:rFonts w:ascii="Calibri" w:hAnsi="Calibri" w:cs="Calibri"/>
          <w:lang w:eastAsia="en-GB"/>
        </w:rPr>
        <w:t xml:space="preserve"> </w:t>
      </w:r>
      <w:r>
        <w:rPr>
          <w:lang w:eastAsia="en-GB"/>
        </w:rPr>
        <w:t>was reduced by EUR</w:t>
      </w:r>
      <w:r>
        <w:rPr>
          <w:rFonts w:ascii="Calibri" w:hAnsi="Calibri" w:cs="Calibri"/>
          <w:lang w:eastAsia="en-GB"/>
        </w:rPr>
        <w:t> </w:t>
      </w:r>
      <w:r>
        <w:rPr>
          <w:lang w:eastAsia="en-GB"/>
        </w:rPr>
        <w:t>175</w:t>
      </w:r>
      <w:r>
        <w:rPr>
          <w:rFonts w:ascii="Calibri" w:hAnsi="Calibri" w:cs="Calibri"/>
          <w:lang w:eastAsia="en-GB"/>
        </w:rPr>
        <w:t> </w:t>
      </w:r>
      <w:r>
        <w:rPr>
          <w:lang w:eastAsia="en-GB"/>
        </w:rPr>
        <w:t>million in 2025. After these redeployments, the</w:t>
      </w:r>
      <w:r>
        <w:rPr>
          <w:rFonts w:ascii="Calibri" w:hAnsi="Calibri" w:cs="Calibri"/>
          <w:lang w:eastAsia="en-GB"/>
        </w:rPr>
        <w:t xml:space="preserve"> </w:t>
      </w:r>
      <w:r>
        <w:rPr>
          <w:lang w:eastAsia="en-GB"/>
        </w:rPr>
        <w:t>maximum</w:t>
      </w:r>
      <w:r>
        <w:rPr>
          <w:rFonts w:ascii="Calibri" w:hAnsi="Calibri" w:cs="Calibri"/>
          <w:lang w:eastAsia="en-GB"/>
        </w:rPr>
        <w:t xml:space="preserve"> </w:t>
      </w:r>
      <w:r>
        <w:rPr>
          <w:lang w:eastAsia="en-GB"/>
        </w:rPr>
        <w:t>budget available for the PSLF grant</w:t>
      </w:r>
      <w:r>
        <w:rPr>
          <w:rFonts w:ascii="Calibri" w:hAnsi="Calibri" w:cs="Calibri"/>
          <w:lang w:eastAsia="en-GB"/>
        </w:rPr>
        <w:t xml:space="preserve"> </w:t>
      </w:r>
      <w:r>
        <w:rPr>
          <w:lang w:eastAsia="en-GB"/>
        </w:rPr>
        <w:t>component</w:t>
      </w:r>
      <w:r>
        <w:rPr>
          <w:rFonts w:ascii="Calibri" w:hAnsi="Calibri" w:cs="Calibri"/>
          <w:lang w:eastAsia="en-GB"/>
        </w:rPr>
        <w:t xml:space="preserve"> </w:t>
      </w:r>
      <w:r>
        <w:rPr>
          <w:lang w:eastAsia="en-GB"/>
        </w:rPr>
        <w:t>was recalculated at EUR</w:t>
      </w:r>
      <w:r>
        <w:rPr>
          <w:rFonts w:ascii="Calibri" w:hAnsi="Calibri" w:cs="Calibri"/>
          <w:lang w:eastAsia="en-GB"/>
        </w:rPr>
        <w:t> </w:t>
      </w:r>
      <w:r>
        <w:rPr>
          <w:lang w:eastAsia="en-GB"/>
        </w:rPr>
        <w:t>1.141</w:t>
      </w:r>
      <w:r>
        <w:rPr>
          <w:rFonts w:ascii="Calibri" w:hAnsi="Calibri" w:cs="Calibri"/>
          <w:lang w:eastAsia="en-GB"/>
        </w:rPr>
        <w:t> </w:t>
      </w:r>
      <w:r>
        <w:rPr>
          <w:lang w:eastAsia="en-GB"/>
        </w:rPr>
        <w:t>billion, together with the estimated European Investment Bank loan contribution ranging between a maximum of EUR</w:t>
      </w:r>
      <w:r>
        <w:rPr>
          <w:rFonts w:ascii="Calibri" w:hAnsi="Calibri" w:cs="Calibri"/>
          <w:lang w:eastAsia="en-GB"/>
        </w:rPr>
        <w:t> </w:t>
      </w:r>
      <w:r>
        <w:rPr>
          <w:lang w:eastAsia="en-GB"/>
        </w:rPr>
        <w:t>6</w:t>
      </w:r>
      <w:r>
        <w:rPr>
          <w:rFonts w:ascii="Calibri" w:hAnsi="Calibri" w:cs="Calibri"/>
          <w:lang w:eastAsia="en-GB"/>
        </w:rPr>
        <w:t> </w:t>
      </w:r>
      <w:r>
        <w:rPr>
          <w:lang w:eastAsia="en-GB"/>
        </w:rPr>
        <w:t>billion and EUR</w:t>
      </w:r>
      <w:r>
        <w:rPr>
          <w:rFonts w:ascii="Calibri" w:hAnsi="Calibri" w:cs="Calibri"/>
          <w:lang w:eastAsia="en-GB"/>
        </w:rPr>
        <w:t> </w:t>
      </w:r>
      <w:r>
        <w:rPr>
          <w:lang w:eastAsia="en-GB"/>
        </w:rPr>
        <w:t>8</w:t>
      </w:r>
      <w:r>
        <w:rPr>
          <w:rFonts w:ascii="Calibri" w:hAnsi="Calibri" w:cs="Calibri"/>
          <w:lang w:eastAsia="en-GB"/>
        </w:rPr>
        <w:t> </w:t>
      </w:r>
      <w:r>
        <w:rPr>
          <w:lang w:eastAsia="en-GB"/>
        </w:rPr>
        <w:t>billion.</w:t>
      </w:r>
    </w:p>
    <w:p w14:paraId="10BC32F1" w14:textId="77777777" w:rsidR="00D933B7" w:rsidRPr="00696D01" w:rsidRDefault="00D933B7" w:rsidP="00D933B7">
      <w:pPr>
        <w:spacing w:before="200" w:after="200"/>
        <w:rPr>
          <w:rFonts w:eastAsiaTheme="majorEastAsia" w:cstheme="majorBidi"/>
          <w:lang w:eastAsia="en-GB"/>
        </w:rPr>
      </w:pPr>
      <w:r>
        <w:rPr>
          <w:rFonts w:eastAsiaTheme="majorEastAsia" w:cstheme="majorBidi"/>
          <w:lang w:eastAsia="en-GB"/>
        </w:rPr>
        <w:br w:type="page"/>
      </w:r>
    </w:p>
    <w:p w14:paraId="1EFB0778"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1F5A37C0"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63197A38" w14:textId="77777777" w:rsidR="00D933B7" w:rsidRPr="0091729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58"/>
        <w:gridCol w:w="900"/>
        <w:gridCol w:w="899"/>
        <w:gridCol w:w="792"/>
        <w:gridCol w:w="783"/>
        <w:gridCol w:w="795"/>
        <w:gridCol w:w="1179"/>
        <w:gridCol w:w="939"/>
        <w:gridCol w:w="889"/>
        <w:gridCol w:w="905"/>
      </w:tblGrid>
      <w:tr w:rsidR="001B5075" w:rsidRPr="00426441" w14:paraId="26A80F38" w14:textId="77777777" w:rsidTr="04392325">
        <w:trPr>
          <w:trHeight w:val="300"/>
        </w:trPr>
        <w:tc>
          <w:tcPr>
            <w:tcW w:w="1558" w:type="dxa"/>
            <w:tcBorders>
              <w:top w:val="single" w:sz="6" w:space="0" w:color="8C8C8C"/>
              <w:left w:val="nil"/>
              <w:bottom w:val="nil"/>
              <w:right w:val="nil"/>
            </w:tcBorders>
            <w:shd w:val="clear" w:color="auto" w:fill="F2F2F2" w:themeFill="background1" w:themeFillShade="F2"/>
            <w:vAlign w:val="center"/>
            <w:hideMark/>
          </w:tcPr>
          <w:p w14:paraId="63729C6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169"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3EE6B7A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118" w:type="dxa"/>
            <w:gridSpan w:val="2"/>
            <w:tcBorders>
              <w:top w:val="single" w:sz="6" w:space="0" w:color="8C8C8C"/>
              <w:left w:val="single" w:sz="4" w:space="0" w:color="auto"/>
              <w:bottom w:val="nil"/>
              <w:right w:val="nil"/>
            </w:tcBorders>
            <w:shd w:val="clear" w:color="auto" w:fill="F2F2F2" w:themeFill="background1" w:themeFillShade="F2"/>
            <w:vAlign w:val="center"/>
          </w:tcPr>
          <w:p w14:paraId="3420E0F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794"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6C62D59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112FF6" w:rsidRPr="00426441" w14:paraId="65B83B69" w14:textId="77777777" w:rsidTr="04392325">
        <w:trPr>
          <w:trHeight w:val="300"/>
        </w:trPr>
        <w:tc>
          <w:tcPr>
            <w:tcW w:w="1558" w:type="dxa"/>
            <w:tcBorders>
              <w:top w:val="nil"/>
              <w:left w:val="nil"/>
              <w:bottom w:val="single" w:sz="6" w:space="0" w:color="8C8C8C"/>
              <w:right w:val="nil"/>
            </w:tcBorders>
            <w:shd w:val="clear" w:color="auto" w:fill="F2F2F2" w:themeFill="background1" w:themeFillShade="F2"/>
            <w:vAlign w:val="center"/>
            <w:hideMark/>
          </w:tcPr>
          <w:p w14:paraId="185C8E6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00" w:type="dxa"/>
            <w:tcBorders>
              <w:top w:val="nil"/>
              <w:left w:val="nil"/>
              <w:bottom w:val="single" w:sz="6" w:space="0" w:color="8C8C8C"/>
              <w:right w:val="nil"/>
            </w:tcBorders>
            <w:shd w:val="clear" w:color="auto" w:fill="F2F2F2" w:themeFill="background1" w:themeFillShade="F2"/>
            <w:vAlign w:val="center"/>
            <w:hideMark/>
          </w:tcPr>
          <w:p w14:paraId="31D065C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899" w:type="dxa"/>
            <w:tcBorders>
              <w:top w:val="nil"/>
              <w:left w:val="nil"/>
              <w:bottom w:val="single" w:sz="6" w:space="0" w:color="8C8C8C"/>
              <w:right w:val="nil"/>
            </w:tcBorders>
            <w:shd w:val="clear" w:color="auto" w:fill="F2F2F2" w:themeFill="background1" w:themeFillShade="F2"/>
            <w:vAlign w:val="center"/>
            <w:hideMark/>
          </w:tcPr>
          <w:p w14:paraId="22DC708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792" w:type="dxa"/>
            <w:tcBorders>
              <w:top w:val="nil"/>
              <w:left w:val="nil"/>
              <w:bottom w:val="single" w:sz="6" w:space="0" w:color="8C8C8C"/>
              <w:right w:val="nil"/>
            </w:tcBorders>
            <w:shd w:val="clear" w:color="auto" w:fill="F2F2F2" w:themeFill="background1" w:themeFillShade="F2"/>
            <w:vAlign w:val="center"/>
            <w:hideMark/>
          </w:tcPr>
          <w:p w14:paraId="7DD50B6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83" w:type="dxa"/>
            <w:tcBorders>
              <w:top w:val="nil"/>
              <w:left w:val="nil"/>
              <w:bottom w:val="single" w:sz="6" w:space="0" w:color="8C8C8C"/>
              <w:right w:val="nil"/>
            </w:tcBorders>
            <w:shd w:val="clear" w:color="auto" w:fill="F2F2F2" w:themeFill="background1" w:themeFillShade="F2"/>
            <w:vAlign w:val="center"/>
            <w:hideMark/>
          </w:tcPr>
          <w:p w14:paraId="712483D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795" w:type="dxa"/>
            <w:tcBorders>
              <w:top w:val="nil"/>
              <w:left w:val="nil"/>
              <w:bottom w:val="single" w:sz="6" w:space="0" w:color="8C8C8C"/>
              <w:right w:val="single" w:sz="4" w:space="0" w:color="auto"/>
            </w:tcBorders>
            <w:shd w:val="clear" w:color="auto" w:fill="F2F2F2" w:themeFill="background1" w:themeFillShade="F2"/>
            <w:vAlign w:val="center"/>
            <w:hideMark/>
          </w:tcPr>
          <w:p w14:paraId="20E33D0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179" w:type="dxa"/>
            <w:tcBorders>
              <w:top w:val="nil"/>
              <w:left w:val="single" w:sz="4" w:space="0" w:color="auto"/>
              <w:bottom w:val="single" w:sz="6" w:space="0" w:color="8C8C8C"/>
              <w:right w:val="nil"/>
            </w:tcBorders>
            <w:shd w:val="clear" w:color="auto" w:fill="F2F2F2" w:themeFill="background1" w:themeFillShade="F2"/>
            <w:vAlign w:val="center"/>
            <w:hideMark/>
          </w:tcPr>
          <w:p w14:paraId="48A81E1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939" w:type="dxa"/>
            <w:tcBorders>
              <w:top w:val="nil"/>
              <w:left w:val="nil"/>
              <w:bottom w:val="single" w:sz="6" w:space="0" w:color="8C8C8C"/>
              <w:right w:val="single" w:sz="6" w:space="0" w:color="auto"/>
            </w:tcBorders>
            <w:shd w:val="clear" w:color="auto" w:fill="F2F2F2" w:themeFill="background1" w:themeFillShade="F2"/>
            <w:vAlign w:val="center"/>
            <w:hideMark/>
          </w:tcPr>
          <w:p w14:paraId="749814B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889" w:type="dxa"/>
            <w:tcBorders>
              <w:top w:val="nil"/>
              <w:left w:val="nil"/>
              <w:bottom w:val="single" w:sz="6" w:space="0" w:color="8C8C8C"/>
              <w:right w:val="nil"/>
            </w:tcBorders>
            <w:shd w:val="clear" w:color="auto" w:fill="F2F2F2" w:themeFill="background1" w:themeFillShade="F2"/>
            <w:vAlign w:val="center"/>
            <w:hideMark/>
          </w:tcPr>
          <w:p w14:paraId="095F12E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5" w:type="dxa"/>
            <w:tcBorders>
              <w:top w:val="nil"/>
              <w:left w:val="nil"/>
              <w:bottom w:val="single" w:sz="6" w:space="0" w:color="8C8C8C"/>
              <w:right w:val="nil"/>
            </w:tcBorders>
            <w:shd w:val="clear" w:color="auto" w:fill="F2F2F2" w:themeFill="background1" w:themeFillShade="F2"/>
            <w:vAlign w:val="center"/>
            <w:hideMark/>
          </w:tcPr>
          <w:p w14:paraId="1F644BAF" w14:textId="02F3C41F"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sidR="000B5697">
              <w:rPr>
                <w:rFonts w:ascii="Calibri" w:hAnsi="Calibri" w:cs="Calibri"/>
                <w:b/>
                <w:bCs/>
                <w:sz w:val="20"/>
                <w:lang w:eastAsia="en-IE"/>
              </w:rPr>
              <w:t> </w:t>
            </w:r>
            <w:r>
              <w:rPr>
                <w:rFonts w:cs="Segoe UI"/>
                <w:b/>
                <w:bCs/>
                <w:sz w:val="20"/>
                <w:lang w:eastAsia="en-IE"/>
              </w:rPr>
              <w:t>total envelope</w:t>
            </w:r>
            <w:r>
              <w:rPr>
                <w:rFonts w:ascii="Calibri" w:hAnsi="Calibri" w:cs="Calibri"/>
                <w:sz w:val="20"/>
                <w:lang w:val="en-IE" w:eastAsia="en-IE"/>
              </w:rPr>
              <w:t> </w:t>
            </w:r>
          </w:p>
        </w:tc>
      </w:tr>
      <w:tr w:rsidR="001B5075" w:rsidRPr="00426441" w14:paraId="0B339874" w14:textId="77777777" w:rsidTr="0012540E">
        <w:trPr>
          <w:trHeight w:val="300"/>
        </w:trPr>
        <w:tc>
          <w:tcPr>
            <w:tcW w:w="1558" w:type="dxa"/>
            <w:tcBorders>
              <w:top w:val="nil"/>
              <w:left w:val="nil"/>
              <w:bottom w:val="single" w:sz="6" w:space="0" w:color="8C8C8C"/>
              <w:right w:val="nil"/>
            </w:tcBorders>
            <w:vAlign w:val="center"/>
            <w:hideMark/>
          </w:tcPr>
          <w:p w14:paraId="67CC05E1"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00" w:type="dxa"/>
            <w:tcBorders>
              <w:top w:val="nil"/>
              <w:left w:val="nil"/>
              <w:bottom w:val="single" w:sz="6" w:space="0" w:color="8C8C8C"/>
              <w:right w:val="nil"/>
            </w:tcBorders>
            <w:vAlign w:val="center"/>
          </w:tcPr>
          <w:p w14:paraId="190A87AB" w14:textId="3643FB29" w:rsidR="00D933B7" w:rsidRPr="001F2F66" w:rsidRDefault="007D2463">
            <w:pPr>
              <w:spacing w:after="0" w:line="240" w:lineRule="auto"/>
              <w:jc w:val="center"/>
              <w:textAlignment w:val="baseline"/>
              <w:rPr>
                <w:rFonts w:ascii="Segoe UI" w:hAnsi="Segoe UI" w:cs="Segoe UI"/>
                <w:sz w:val="22"/>
                <w:szCs w:val="22"/>
                <w:lang w:val="en-IE" w:eastAsia="en-IE"/>
              </w:rPr>
            </w:pPr>
            <w:r>
              <w:rPr>
                <w:rFonts w:ascii="Aptos Narrow" w:hAnsi="Aptos Narrow"/>
                <w:color w:val="000000"/>
                <w:sz w:val="22"/>
                <w:szCs w:val="22"/>
              </w:rPr>
              <w:t xml:space="preserve"> </w:t>
            </w:r>
            <w:r w:rsidR="00193D9B">
              <w:rPr>
                <w:rFonts w:ascii="Aptos Narrow" w:hAnsi="Aptos Narrow"/>
                <w:color w:val="000000"/>
                <w:sz w:val="22"/>
                <w:szCs w:val="22"/>
              </w:rPr>
              <w:t>9.1</w:t>
            </w:r>
          </w:p>
        </w:tc>
        <w:tc>
          <w:tcPr>
            <w:tcW w:w="899" w:type="dxa"/>
            <w:tcBorders>
              <w:top w:val="nil"/>
              <w:left w:val="nil"/>
              <w:bottom w:val="single" w:sz="6" w:space="0" w:color="8C8C8C"/>
              <w:right w:val="nil"/>
            </w:tcBorders>
            <w:vAlign w:val="center"/>
          </w:tcPr>
          <w:p w14:paraId="4403796C" w14:textId="7C14335A" w:rsidR="00D933B7" w:rsidRPr="001F2F66" w:rsidRDefault="007D2463">
            <w:pPr>
              <w:spacing w:after="0" w:line="240" w:lineRule="auto"/>
              <w:jc w:val="center"/>
              <w:textAlignment w:val="baseline"/>
              <w:rPr>
                <w:rFonts w:ascii="Segoe UI" w:hAnsi="Segoe UI" w:cs="Segoe UI"/>
                <w:sz w:val="22"/>
                <w:szCs w:val="22"/>
                <w:lang w:val="en-IE" w:eastAsia="en-IE"/>
              </w:rPr>
            </w:pPr>
            <w:r>
              <w:rPr>
                <w:rFonts w:ascii="Aptos Narrow" w:hAnsi="Aptos Narrow"/>
                <w:color w:val="000000"/>
                <w:sz w:val="22"/>
                <w:szCs w:val="22"/>
              </w:rPr>
              <w:t xml:space="preserve">6 </w:t>
            </w:r>
            <w:r w:rsidR="00D10E20">
              <w:rPr>
                <w:rFonts w:ascii="Aptos Narrow" w:hAnsi="Aptos Narrow"/>
                <w:color w:val="000000"/>
                <w:sz w:val="22"/>
                <w:szCs w:val="22"/>
              </w:rPr>
              <w:t>317.4</w:t>
            </w:r>
          </w:p>
        </w:tc>
        <w:tc>
          <w:tcPr>
            <w:tcW w:w="792" w:type="dxa"/>
            <w:tcBorders>
              <w:top w:val="nil"/>
              <w:left w:val="nil"/>
              <w:bottom w:val="single" w:sz="6" w:space="0" w:color="8C8C8C"/>
              <w:right w:val="nil"/>
            </w:tcBorders>
            <w:vAlign w:val="center"/>
          </w:tcPr>
          <w:p w14:paraId="5455F6F4" w14:textId="347B24E6" w:rsidR="00D933B7" w:rsidRPr="001F2F66" w:rsidRDefault="007D2463">
            <w:pPr>
              <w:spacing w:after="0" w:line="240" w:lineRule="auto"/>
              <w:jc w:val="center"/>
              <w:textAlignment w:val="baseline"/>
              <w:rPr>
                <w:rFonts w:ascii="Segoe UI" w:hAnsi="Segoe UI" w:cs="Segoe UI"/>
                <w:sz w:val="22"/>
                <w:szCs w:val="22"/>
                <w:lang w:val="en-IE" w:eastAsia="en-IE"/>
              </w:rPr>
            </w:pPr>
            <w:r>
              <w:rPr>
                <w:rFonts w:ascii="Aptos Narrow" w:hAnsi="Aptos Narrow"/>
                <w:color w:val="000000"/>
                <w:sz w:val="22"/>
                <w:szCs w:val="22"/>
              </w:rPr>
              <w:t xml:space="preserve">7 </w:t>
            </w:r>
            <w:r w:rsidR="00D10E20">
              <w:rPr>
                <w:rFonts w:ascii="Aptos Narrow" w:hAnsi="Aptos Narrow"/>
                <w:color w:val="000000"/>
                <w:sz w:val="22"/>
                <w:szCs w:val="22"/>
              </w:rPr>
              <w:t>198.4</w:t>
            </w:r>
          </w:p>
        </w:tc>
        <w:tc>
          <w:tcPr>
            <w:tcW w:w="783" w:type="dxa"/>
            <w:tcBorders>
              <w:top w:val="nil"/>
              <w:left w:val="nil"/>
              <w:bottom w:val="single" w:sz="6" w:space="0" w:color="8C8C8C"/>
              <w:right w:val="nil"/>
            </w:tcBorders>
            <w:vAlign w:val="center"/>
          </w:tcPr>
          <w:p w14:paraId="00EFDCDD" w14:textId="3BDFB63F" w:rsidR="00D933B7" w:rsidRPr="001F2F66" w:rsidRDefault="007D2463">
            <w:pPr>
              <w:spacing w:after="0" w:line="240" w:lineRule="auto"/>
              <w:jc w:val="center"/>
              <w:textAlignment w:val="baseline"/>
              <w:rPr>
                <w:rFonts w:ascii="Segoe UI" w:hAnsi="Segoe UI" w:cs="Segoe UI"/>
                <w:sz w:val="22"/>
                <w:szCs w:val="22"/>
                <w:lang w:val="en-IE" w:eastAsia="en-IE"/>
              </w:rPr>
            </w:pPr>
            <w:r>
              <w:rPr>
                <w:rFonts w:ascii="Aptos Narrow" w:hAnsi="Aptos Narrow"/>
                <w:color w:val="000000"/>
                <w:sz w:val="22"/>
                <w:szCs w:val="22"/>
              </w:rPr>
              <w:t xml:space="preserve">1 </w:t>
            </w:r>
            <w:r w:rsidR="001F666E">
              <w:rPr>
                <w:rFonts w:ascii="Aptos Narrow" w:hAnsi="Aptos Narrow"/>
                <w:color w:val="000000"/>
                <w:sz w:val="22"/>
                <w:szCs w:val="22"/>
              </w:rPr>
              <w:t>591.5</w:t>
            </w:r>
          </w:p>
        </w:tc>
        <w:tc>
          <w:tcPr>
            <w:tcW w:w="795" w:type="dxa"/>
            <w:tcBorders>
              <w:top w:val="nil"/>
              <w:left w:val="nil"/>
              <w:bottom w:val="single" w:sz="6" w:space="0" w:color="8C8C8C"/>
              <w:right w:val="nil"/>
            </w:tcBorders>
            <w:vAlign w:val="center"/>
            <w:hideMark/>
          </w:tcPr>
          <w:p w14:paraId="0CF8C52F" w14:textId="01AC4FDC" w:rsidR="00D933B7" w:rsidRPr="001F2F66" w:rsidRDefault="007D2463">
            <w:pPr>
              <w:spacing w:after="0" w:line="240" w:lineRule="auto"/>
              <w:jc w:val="center"/>
              <w:textAlignment w:val="baseline"/>
              <w:rPr>
                <w:rFonts w:ascii="Segoe UI" w:hAnsi="Segoe UI" w:cs="Segoe UI"/>
                <w:sz w:val="22"/>
                <w:szCs w:val="22"/>
                <w:lang w:val="en-IE" w:eastAsia="en-IE"/>
              </w:rPr>
            </w:pPr>
            <w:r>
              <w:rPr>
                <w:rFonts w:ascii="Aptos Narrow" w:hAnsi="Aptos Narrow"/>
                <w:color w:val="000000"/>
                <w:sz w:val="22"/>
                <w:szCs w:val="22"/>
              </w:rPr>
              <w:t xml:space="preserve">1 </w:t>
            </w:r>
            <w:r w:rsidR="001F666E">
              <w:rPr>
                <w:rFonts w:ascii="Aptos Narrow" w:hAnsi="Aptos Narrow"/>
                <w:color w:val="000000"/>
                <w:sz w:val="22"/>
                <w:szCs w:val="22"/>
              </w:rPr>
              <w:t>620.1</w:t>
            </w:r>
          </w:p>
        </w:tc>
        <w:tc>
          <w:tcPr>
            <w:tcW w:w="1179" w:type="dxa"/>
            <w:tcBorders>
              <w:top w:val="nil"/>
              <w:left w:val="nil"/>
              <w:bottom w:val="single" w:sz="6" w:space="0" w:color="8C8C8C"/>
              <w:right w:val="nil"/>
            </w:tcBorders>
            <w:vAlign w:val="center"/>
            <w:hideMark/>
          </w:tcPr>
          <w:p w14:paraId="3EB146B6" w14:textId="6AD04585" w:rsidR="00D933B7" w:rsidRPr="001F2F66" w:rsidRDefault="007D2463">
            <w:pPr>
              <w:spacing w:after="0" w:line="240" w:lineRule="auto"/>
              <w:jc w:val="center"/>
              <w:textAlignment w:val="baseline"/>
              <w:rPr>
                <w:rFonts w:ascii="Segoe UI" w:hAnsi="Segoe UI" w:cs="Segoe UI"/>
                <w:sz w:val="22"/>
                <w:szCs w:val="22"/>
                <w:lang w:val="en-IE" w:eastAsia="en-IE"/>
              </w:rPr>
            </w:pPr>
            <w:r>
              <w:rPr>
                <w:rFonts w:ascii="Aptos Narrow" w:hAnsi="Aptos Narrow"/>
                <w:color w:val="000000"/>
                <w:sz w:val="22"/>
                <w:szCs w:val="22"/>
              </w:rPr>
              <w:t xml:space="preserve">1 </w:t>
            </w:r>
            <w:r w:rsidR="001F666E">
              <w:rPr>
                <w:rFonts w:ascii="Aptos Narrow" w:hAnsi="Aptos Narrow"/>
                <w:color w:val="000000"/>
                <w:sz w:val="22"/>
                <w:szCs w:val="22"/>
              </w:rPr>
              <w:t>296.2</w:t>
            </w:r>
          </w:p>
        </w:tc>
        <w:tc>
          <w:tcPr>
            <w:tcW w:w="939" w:type="dxa"/>
            <w:tcBorders>
              <w:top w:val="nil"/>
              <w:left w:val="nil"/>
              <w:bottom w:val="single" w:sz="6" w:space="0" w:color="8C8C8C"/>
              <w:right w:val="nil"/>
            </w:tcBorders>
            <w:vAlign w:val="center"/>
            <w:hideMark/>
          </w:tcPr>
          <w:p w14:paraId="31F280A8" w14:textId="69189DDD" w:rsidR="00D933B7" w:rsidRPr="001F2F66" w:rsidRDefault="007D2463">
            <w:pPr>
              <w:spacing w:after="0" w:line="240" w:lineRule="auto"/>
              <w:jc w:val="center"/>
              <w:textAlignment w:val="baseline"/>
              <w:rPr>
                <w:rFonts w:ascii="Segoe UI" w:hAnsi="Segoe UI" w:cs="Segoe UI"/>
                <w:sz w:val="22"/>
                <w:szCs w:val="22"/>
                <w:lang w:val="en-IE" w:eastAsia="en-IE"/>
              </w:rPr>
            </w:pPr>
            <w:r>
              <w:rPr>
                <w:rFonts w:ascii="Aptos Narrow" w:hAnsi="Aptos Narrow"/>
                <w:color w:val="000000"/>
                <w:sz w:val="22"/>
                <w:szCs w:val="22"/>
              </w:rPr>
              <w:t xml:space="preserve">1 </w:t>
            </w:r>
            <w:r w:rsidR="001F666E">
              <w:rPr>
                <w:rFonts w:ascii="Aptos Narrow" w:hAnsi="Aptos Narrow"/>
                <w:color w:val="000000"/>
                <w:sz w:val="22"/>
                <w:szCs w:val="22"/>
              </w:rPr>
              <w:t>323.2</w:t>
            </w:r>
          </w:p>
        </w:tc>
        <w:tc>
          <w:tcPr>
            <w:tcW w:w="889" w:type="dxa"/>
            <w:tcBorders>
              <w:top w:val="nil"/>
              <w:left w:val="nil"/>
              <w:bottom w:val="single" w:sz="6" w:space="0" w:color="8C8C8C"/>
              <w:right w:val="nil"/>
            </w:tcBorders>
            <w:vAlign w:val="center"/>
            <w:hideMark/>
          </w:tcPr>
          <w:p w14:paraId="3F3E8898" w14:textId="16D43EF8" w:rsidR="00D933B7" w:rsidRPr="001F2F66" w:rsidRDefault="007D2463" w:rsidP="04392325">
            <w:pPr>
              <w:spacing w:after="0" w:line="240" w:lineRule="auto"/>
              <w:jc w:val="center"/>
              <w:rPr>
                <w:rFonts w:ascii="Segoe UI" w:hAnsi="Segoe UI" w:cs="Segoe UI"/>
                <w:sz w:val="22"/>
                <w:szCs w:val="22"/>
                <w:lang w:val="en-IE" w:eastAsia="en-IE"/>
              </w:rPr>
            </w:pPr>
            <w:r w:rsidRPr="04392325">
              <w:rPr>
                <w:rFonts w:ascii="Aptos Narrow" w:hAnsi="Aptos Narrow"/>
                <w:sz w:val="22"/>
                <w:szCs w:val="22"/>
              </w:rPr>
              <w:t xml:space="preserve">19 </w:t>
            </w:r>
            <w:r w:rsidR="008B6A19" w:rsidRPr="04392325">
              <w:rPr>
                <w:rFonts w:ascii="Aptos Narrow" w:hAnsi="Aptos Narrow"/>
                <w:sz w:val="22"/>
                <w:szCs w:val="22"/>
              </w:rPr>
              <w:t>3</w:t>
            </w:r>
            <w:r w:rsidR="7738E366" w:rsidRPr="04392325">
              <w:rPr>
                <w:rFonts w:ascii="Aptos Narrow" w:hAnsi="Aptos Narrow"/>
                <w:sz w:val="22"/>
                <w:szCs w:val="22"/>
              </w:rPr>
              <w:t>56</w:t>
            </w:r>
            <w:r w:rsidR="008B6A19" w:rsidRPr="04392325">
              <w:rPr>
                <w:rFonts w:ascii="Aptos Narrow" w:hAnsi="Aptos Narrow"/>
                <w:sz w:val="22"/>
                <w:szCs w:val="22"/>
              </w:rPr>
              <w:t>.0</w:t>
            </w:r>
          </w:p>
        </w:tc>
        <w:tc>
          <w:tcPr>
            <w:tcW w:w="905" w:type="dxa"/>
            <w:tcBorders>
              <w:top w:val="nil"/>
              <w:left w:val="nil"/>
              <w:bottom w:val="single" w:sz="6" w:space="0" w:color="8C8C8C"/>
              <w:right w:val="nil"/>
            </w:tcBorders>
            <w:vAlign w:val="center"/>
            <w:hideMark/>
          </w:tcPr>
          <w:p w14:paraId="5D0B07B5" w14:textId="2C1D7ECF" w:rsidR="00D933B7" w:rsidRPr="0012540E" w:rsidRDefault="00631E40" w:rsidP="0012540E">
            <w:pPr>
              <w:spacing w:after="0" w:line="240" w:lineRule="auto"/>
              <w:jc w:val="center"/>
              <w:rPr>
                <w:rFonts w:ascii="Aptos Narrow" w:hAnsi="Aptos Narrow"/>
                <w:sz w:val="22"/>
                <w:szCs w:val="22"/>
              </w:rPr>
            </w:pPr>
            <w:r w:rsidRPr="0012540E">
              <w:rPr>
                <w:rFonts w:ascii="Aptos Narrow" w:hAnsi="Aptos Narrow"/>
                <w:sz w:val="22"/>
                <w:szCs w:val="22"/>
              </w:rPr>
              <w:t>96.</w:t>
            </w:r>
            <w:r w:rsidR="008B6A19" w:rsidRPr="0012540E">
              <w:rPr>
                <w:rFonts w:ascii="Aptos Narrow" w:hAnsi="Aptos Narrow"/>
                <w:sz w:val="22"/>
                <w:szCs w:val="22"/>
              </w:rPr>
              <w:t>9</w:t>
            </w:r>
            <w:r w:rsidR="00D933B7" w:rsidRPr="0012540E">
              <w:rPr>
                <w:rFonts w:ascii="Aptos Narrow" w:hAnsi="Aptos Narrow"/>
                <w:sz w:val="22"/>
                <w:szCs w:val="22"/>
              </w:rPr>
              <w:t>%</w:t>
            </w:r>
          </w:p>
        </w:tc>
      </w:tr>
      <w:tr w:rsidR="00112FF6" w:rsidRPr="00426441" w14:paraId="675EED99" w14:textId="77777777" w:rsidTr="04392325">
        <w:trPr>
          <w:trHeight w:val="300"/>
        </w:trPr>
        <w:tc>
          <w:tcPr>
            <w:tcW w:w="1558" w:type="dxa"/>
            <w:tcBorders>
              <w:top w:val="nil"/>
              <w:left w:val="nil"/>
              <w:bottom w:val="single" w:sz="6" w:space="0" w:color="8C8C8C"/>
              <w:right w:val="nil"/>
            </w:tcBorders>
            <w:shd w:val="clear" w:color="auto" w:fill="F2F2F2" w:themeFill="background1" w:themeFillShade="F2"/>
            <w:vAlign w:val="center"/>
            <w:hideMark/>
          </w:tcPr>
          <w:p w14:paraId="556C4A9E" w14:textId="77777777" w:rsidR="00D933B7" w:rsidRPr="00B817F1" w:rsidRDefault="00D933B7">
            <w:pPr>
              <w:spacing w:after="0" w:line="240" w:lineRule="auto"/>
              <w:textAlignment w:val="baseline"/>
              <w:rPr>
                <w:rFonts w:ascii="Segoe UI" w:hAnsi="Segoe UI" w:cs="Segoe UI"/>
                <w:sz w:val="20"/>
                <w:lang w:val="en-IE" w:eastAsia="en-IE"/>
              </w:rPr>
            </w:pPr>
            <w:r>
              <w:rPr>
                <w:rFonts w:cs="Segoe UI"/>
                <w:b/>
                <w:bCs/>
                <w:sz w:val="20"/>
                <w:lang w:eastAsia="en-IE"/>
              </w:rPr>
              <w:t>Biodiversity mainstreaming</w:t>
            </w:r>
            <w:r>
              <w:rPr>
                <w:rFonts w:ascii="Calibri" w:hAnsi="Calibri" w:cs="Calibri"/>
                <w:b/>
                <w:bCs/>
                <w:sz w:val="20"/>
                <w:lang w:eastAsia="en-IE"/>
              </w:rPr>
              <w:t> </w:t>
            </w:r>
            <w:r>
              <w:rPr>
                <w:rFonts w:ascii="Calibri" w:hAnsi="Calibri" w:cs="Calibri"/>
                <w:sz w:val="20"/>
                <w:lang w:val="en-IE" w:eastAsia="en-IE"/>
              </w:rPr>
              <w:t> </w:t>
            </w:r>
          </w:p>
        </w:tc>
        <w:tc>
          <w:tcPr>
            <w:tcW w:w="900" w:type="dxa"/>
            <w:tcBorders>
              <w:top w:val="nil"/>
              <w:left w:val="nil"/>
              <w:bottom w:val="single" w:sz="6" w:space="0" w:color="8C8C8C"/>
              <w:right w:val="nil"/>
            </w:tcBorders>
            <w:shd w:val="clear" w:color="auto" w:fill="F2F2F2" w:themeFill="background1" w:themeFillShade="F2"/>
            <w:hideMark/>
          </w:tcPr>
          <w:p w14:paraId="36777D3F" w14:textId="4F59262C"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0.</w:t>
            </w:r>
            <w:r w:rsidR="00193D9B" w:rsidRPr="00F72C99">
              <w:rPr>
                <w:rFonts w:ascii="Aptos Narrow" w:hAnsi="Aptos Narrow"/>
                <w:color w:val="000000"/>
                <w:sz w:val="22"/>
                <w:szCs w:val="22"/>
              </w:rPr>
              <w:t>4</w:t>
            </w:r>
          </w:p>
        </w:tc>
        <w:tc>
          <w:tcPr>
            <w:tcW w:w="899" w:type="dxa"/>
            <w:tcBorders>
              <w:top w:val="nil"/>
              <w:left w:val="nil"/>
              <w:bottom w:val="single" w:sz="6" w:space="0" w:color="8C8C8C"/>
              <w:right w:val="nil"/>
            </w:tcBorders>
            <w:shd w:val="clear" w:color="auto" w:fill="F2F2F2" w:themeFill="background1" w:themeFillShade="F2"/>
            <w:hideMark/>
          </w:tcPr>
          <w:p w14:paraId="210C984E" w14:textId="55B13F72"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w:t>
            </w:r>
            <w:r w:rsidR="00D10E20" w:rsidRPr="00F72C99">
              <w:rPr>
                <w:rFonts w:ascii="Aptos Narrow" w:hAnsi="Aptos Narrow"/>
                <w:color w:val="000000"/>
                <w:sz w:val="22"/>
                <w:szCs w:val="22"/>
              </w:rPr>
              <w:t>245.4</w:t>
            </w:r>
          </w:p>
        </w:tc>
        <w:tc>
          <w:tcPr>
            <w:tcW w:w="792" w:type="dxa"/>
            <w:tcBorders>
              <w:top w:val="nil"/>
              <w:left w:val="nil"/>
              <w:bottom w:val="single" w:sz="6" w:space="0" w:color="8C8C8C"/>
              <w:right w:val="nil"/>
            </w:tcBorders>
            <w:shd w:val="clear" w:color="auto" w:fill="F2F2F2" w:themeFill="background1" w:themeFillShade="F2"/>
            <w:hideMark/>
          </w:tcPr>
          <w:p w14:paraId="7B3BA792" w14:textId="5D626024"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w:t>
            </w:r>
            <w:r w:rsidR="00D10E20" w:rsidRPr="00F72C99">
              <w:rPr>
                <w:rFonts w:ascii="Aptos Narrow" w:hAnsi="Aptos Narrow"/>
                <w:color w:val="000000"/>
                <w:sz w:val="22"/>
                <w:szCs w:val="22"/>
              </w:rPr>
              <w:t>279.7</w:t>
            </w:r>
          </w:p>
        </w:tc>
        <w:tc>
          <w:tcPr>
            <w:tcW w:w="783" w:type="dxa"/>
            <w:tcBorders>
              <w:top w:val="nil"/>
              <w:left w:val="nil"/>
              <w:bottom w:val="single" w:sz="6" w:space="0" w:color="8C8C8C"/>
              <w:right w:val="nil"/>
            </w:tcBorders>
            <w:shd w:val="clear" w:color="auto" w:fill="F2F2F2" w:themeFill="background1" w:themeFillShade="F2"/>
            <w:hideMark/>
          </w:tcPr>
          <w:p w14:paraId="3A9897EE" w14:textId="2CFA11B5"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w:t>
            </w:r>
            <w:r w:rsidR="001F666E" w:rsidRPr="00F72C99">
              <w:rPr>
                <w:rFonts w:ascii="Aptos Narrow" w:hAnsi="Aptos Narrow"/>
                <w:color w:val="000000"/>
                <w:sz w:val="22"/>
                <w:szCs w:val="22"/>
              </w:rPr>
              <w:t>61.8</w:t>
            </w:r>
          </w:p>
        </w:tc>
        <w:tc>
          <w:tcPr>
            <w:tcW w:w="795" w:type="dxa"/>
            <w:tcBorders>
              <w:top w:val="nil"/>
              <w:left w:val="nil"/>
              <w:bottom w:val="single" w:sz="6" w:space="0" w:color="8C8C8C"/>
              <w:right w:val="nil"/>
            </w:tcBorders>
            <w:shd w:val="clear" w:color="auto" w:fill="F2F2F2" w:themeFill="background1" w:themeFillShade="F2"/>
            <w:hideMark/>
          </w:tcPr>
          <w:p w14:paraId="0B096419" w14:textId="1D35B83D"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w:t>
            </w:r>
            <w:r w:rsidR="001F666E" w:rsidRPr="00F72C99">
              <w:rPr>
                <w:rFonts w:ascii="Aptos Narrow" w:hAnsi="Aptos Narrow"/>
                <w:color w:val="000000"/>
                <w:sz w:val="22"/>
                <w:szCs w:val="22"/>
              </w:rPr>
              <w:t>62.9</w:t>
            </w:r>
          </w:p>
        </w:tc>
        <w:tc>
          <w:tcPr>
            <w:tcW w:w="1179" w:type="dxa"/>
            <w:tcBorders>
              <w:top w:val="nil"/>
              <w:left w:val="nil"/>
              <w:bottom w:val="single" w:sz="6" w:space="0" w:color="8C8C8C"/>
              <w:right w:val="nil"/>
            </w:tcBorders>
            <w:shd w:val="clear" w:color="auto" w:fill="F2F2F2" w:themeFill="background1" w:themeFillShade="F2"/>
            <w:hideMark/>
          </w:tcPr>
          <w:p w14:paraId="0251D65F" w14:textId="0315E392"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w:t>
            </w:r>
            <w:r w:rsidR="001F666E" w:rsidRPr="00F72C99">
              <w:rPr>
                <w:rFonts w:ascii="Aptos Narrow" w:hAnsi="Aptos Narrow"/>
                <w:color w:val="000000"/>
                <w:sz w:val="22"/>
                <w:szCs w:val="22"/>
              </w:rPr>
              <w:t>50.4</w:t>
            </w:r>
          </w:p>
        </w:tc>
        <w:tc>
          <w:tcPr>
            <w:tcW w:w="939" w:type="dxa"/>
            <w:tcBorders>
              <w:top w:val="nil"/>
              <w:left w:val="nil"/>
              <w:bottom w:val="single" w:sz="6" w:space="0" w:color="8C8C8C"/>
              <w:right w:val="nil"/>
            </w:tcBorders>
            <w:shd w:val="clear" w:color="auto" w:fill="F2F2F2" w:themeFill="background1" w:themeFillShade="F2"/>
            <w:hideMark/>
          </w:tcPr>
          <w:p w14:paraId="1899B256" w14:textId="4FB50829"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5</w:t>
            </w:r>
            <w:r w:rsidR="001F666E" w:rsidRPr="00F72C99">
              <w:rPr>
                <w:rFonts w:ascii="Aptos Narrow" w:hAnsi="Aptos Narrow"/>
                <w:color w:val="000000"/>
                <w:sz w:val="22"/>
                <w:szCs w:val="22"/>
              </w:rPr>
              <w:t>1.4</w:t>
            </w:r>
          </w:p>
        </w:tc>
        <w:tc>
          <w:tcPr>
            <w:tcW w:w="889" w:type="dxa"/>
            <w:tcBorders>
              <w:top w:val="nil"/>
              <w:left w:val="nil"/>
              <w:bottom w:val="single" w:sz="6" w:space="0" w:color="8C8C8C"/>
              <w:right w:val="nil"/>
            </w:tcBorders>
            <w:shd w:val="clear" w:color="auto" w:fill="F2F2F2" w:themeFill="background1" w:themeFillShade="F2"/>
            <w:hideMark/>
          </w:tcPr>
          <w:p w14:paraId="5B5B4D15" w14:textId="0D818C33" w:rsidR="00D933B7" w:rsidRPr="00F72C99" w:rsidRDefault="00D933B7">
            <w:pPr>
              <w:spacing w:after="0" w:line="240" w:lineRule="auto"/>
              <w:jc w:val="center"/>
              <w:textAlignment w:val="baseline"/>
              <w:rPr>
                <w:rFonts w:ascii="Aptos Narrow" w:hAnsi="Aptos Narrow"/>
                <w:color w:val="000000"/>
                <w:sz w:val="22"/>
                <w:szCs w:val="22"/>
              </w:rPr>
            </w:pPr>
            <w:r w:rsidRPr="00F72C99">
              <w:rPr>
                <w:rFonts w:ascii="Aptos Narrow" w:hAnsi="Aptos Narrow"/>
                <w:color w:val="000000"/>
                <w:sz w:val="22"/>
                <w:szCs w:val="22"/>
              </w:rPr>
              <w:t xml:space="preserve"> </w:t>
            </w:r>
            <w:r w:rsidR="008B6A19" w:rsidRPr="00F72C99">
              <w:rPr>
                <w:rFonts w:ascii="Aptos Narrow" w:hAnsi="Aptos Narrow"/>
                <w:color w:val="000000"/>
                <w:sz w:val="22"/>
                <w:szCs w:val="22"/>
              </w:rPr>
              <w:t>752.0</w:t>
            </w:r>
          </w:p>
        </w:tc>
        <w:tc>
          <w:tcPr>
            <w:tcW w:w="905" w:type="dxa"/>
            <w:tcBorders>
              <w:top w:val="nil"/>
              <w:left w:val="nil"/>
              <w:bottom w:val="single" w:sz="6" w:space="0" w:color="8C8C8C"/>
              <w:right w:val="nil"/>
            </w:tcBorders>
            <w:shd w:val="clear" w:color="auto" w:fill="F2F2F2" w:themeFill="background1" w:themeFillShade="F2"/>
            <w:hideMark/>
          </w:tcPr>
          <w:p w14:paraId="58A9062E" w14:textId="2B2DFDCA" w:rsidR="00D933B7" w:rsidRPr="00F72C99" w:rsidRDefault="008B6A19" w:rsidP="0012540E">
            <w:pPr>
              <w:spacing w:after="0" w:line="240" w:lineRule="auto"/>
              <w:jc w:val="center"/>
              <w:rPr>
                <w:rFonts w:ascii="Aptos Narrow" w:hAnsi="Aptos Narrow"/>
                <w:color w:val="000000"/>
                <w:sz w:val="22"/>
                <w:szCs w:val="22"/>
              </w:rPr>
            </w:pPr>
            <w:r w:rsidRPr="00F72C99">
              <w:rPr>
                <w:rFonts w:ascii="Aptos Narrow" w:hAnsi="Aptos Narrow"/>
                <w:color w:val="000000"/>
                <w:sz w:val="22"/>
                <w:szCs w:val="22"/>
              </w:rPr>
              <w:t>3.8</w:t>
            </w:r>
            <w:r w:rsidR="00D933B7" w:rsidRPr="00F72C99">
              <w:rPr>
                <w:rFonts w:ascii="Aptos Narrow" w:hAnsi="Aptos Narrow"/>
                <w:color w:val="000000"/>
                <w:sz w:val="22"/>
                <w:szCs w:val="22"/>
              </w:rPr>
              <w:t>%</w:t>
            </w:r>
          </w:p>
        </w:tc>
      </w:tr>
    </w:tbl>
    <w:p w14:paraId="3FCDED16" w14:textId="77777777" w:rsidR="00D933B7" w:rsidRPr="0047239D" w:rsidRDefault="00D933B7" w:rsidP="00D933B7">
      <w:pPr>
        <w:rPr>
          <w:b/>
          <w:bCs/>
        </w:rPr>
      </w:pPr>
    </w:p>
    <w:p w14:paraId="5A0D2B0D" w14:textId="77777777" w:rsidR="00D933B7" w:rsidRPr="00BF4764" w:rsidRDefault="00D933B7" w:rsidP="00D933B7">
      <w:pPr>
        <w:spacing w:before="200" w:after="200"/>
        <w:rPr>
          <w:lang w:val="en-IE"/>
        </w:rPr>
      </w:pPr>
      <w:r>
        <w:t>Cohesion policy uses a categorisation information system to capture information on the thematic content of the 2021-2027 programmes. These multiannual thematic allocations are used to calculate the indicative share of investments under each annual commitment, as set out above. There are several tracking tools (e.g. climate, biodiversity, clean air, gender, digital).</w:t>
      </w:r>
      <w:r>
        <w:rPr>
          <w:rFonts w:ascii="Calibri" w:hAnsi="Calibri" w:cs="Calibri"/>
          <w:lang w:val="en-IE"/>
        </w:rPr>
        <w:t> </w:t>
      </w:r>
    </w:p>
    <w:p w14:paraId="46396531" w14:textId="77777777" w:rsidR="00D933B7" w:rsidRPr="00BF4764" w:rsidRDefault="00D933B7" w:rsidP="00D933B7">
      <w:pPr>
        <w:spacing w:before="200" w:after="200"/>
        <w:rPr>
          <w:lang w:val="en-IE"/>
        </w:rPr>
      </w:pPr>
      <w:r>
        <w:t>The allocations to the various green budgeting</w:t>
      </w:r>
      <w:r>
        <w:rPr>
          <w:rFonts w:ascii="Calibri" w:hAnsi="Calibri" w:cs="Calibri"/>
        </w:rPr>
        <w:t> </w:t>
      </w:r>
      <w:r>
        <w:t>objectives</w:t>
      </w:r>
      <w:r>
        <w:rPr>
          <w:rFonts w:ascii="Calibri" w:hAnsi="Calibri" w:cs="Calibri"/>
        </w:rPr>
        <w:t> </w:t>
      </w:r>
      <w:r>
        <w:t>overlap to some extent. The amounts for each priority should not be directly aggregated, as that would result in double counting. Data stories on the Cohesion Open Data Platform present the data and the methods for tracking in more detail; see for example the</w:t>
      </w:r>
      <w:r>
        <w:rPr>
          <w:rFonts w:ascii="Calibri" w:hAnsi="Calibri" w:cs="Calibri"/>
        </w:rPr>
        <w:t> </w:t>
      </w:r>
      <w:hyperlink r:id="rId418" w:tgtFrame="_blank" w:history="1">
        <w:r>
          <w:rPr>
            <w:rStyle w:val="Hyperlink"/>
          </w:rPr>
          <w:t>climate tracking data story</w:t>
        </w:r>
      </w:hyperlink>
      <w:r>
        <w:rPr>
          <w:rFonts w:ascii="Calibri" w:hAnsi="Calibri" w:cs="Calibri"/>
        </w:rPr>
        <w:t> </w:t>
      </w:r>
      <w:r>
        <w:t>available on the platform.</w:t>
      </w:r>
      <w:r>
        <w:rPr>
          <w:rFonts w:ascii="Calibri" w:hAnsi="Calibri" w:cs="Calibri"/>
          <w:lang w:val="en-IE"/>
        </w:rPr>
        <w:t> </w:t>
      </w:r>
    </w:p>
    <w:p w14:paraId="22EBEFFB" w14:textId="77777777" w:rsidR="00D933B7" w:rsidRPr="00BF4764" w:rsidRDefault="00D933B7" w:rsidP="00D933B7">
      <w:pPr>
        <w:spacing w:before="200" w:after="200"/>
        <w:rPr>
          <w:lang w:val="en-IE"/>
        </w:rPr>
      </w:pPr>
      <w:r>
        <w:t>In relation to the EU taxonomy of sustainable activities, the JTM directly helps to deal with the negative social, economic, environmental, demographic and health impacts of the climate transition. While all Member States can</w:t>
      </w:r>
      <w:r>
        <w:rPr>
          <w:rFonts w:ascii="Calibri" w:hAnsi="Calibri" w:cs="Calibri"/>
        </w:rPr>
        <w:t> </w:t>
      </w:r>
      <w:r>
        <w:t>benefit</w:t>
      </w:r>
      <w:r>
        <w:rPr>
          <w:rFonts w:ascii="Calibri" w:hAnsi="Calibri" w:cs="Calibri"/>
        </w:rPr>
        <w:t> </w:t>
      </w:r>
      <w:r>
        <w:t>from the JTM, funding is targeted at those regions most negatively affected by the transition towards climate neutrality. For these reasons, the JTF is considered under climate tracking using a 100% climate coefficient for all allocations under the intervention fields.</w:t>
      </w:r>
      <w:r>
        <w:rPr>
          <w:rFonts w:ascii="Calibri" w:hAnsi="Calibri" w:cs="Calibri"/>
          <w:lang w:val="en-IE"/>
        </w:rPr>
        <w:t> </w:t>
      </w:r>
    </w:p>
    <w:p w14:paraId="5062283B" w14:textId="77777777" w:rsidR="00D933B7" w:rsidRPr="00BF4764" w:rsidRDefault="00D933B7" w:rsidP="00D933B7">
      <w:pPr>
        <w:spacing w:before="200" w:after="200"/>
        <w:rPr>
          <w:lang w:val="en-IE"/>
        </w:rPr>
      </w:pPr>
      <w:r>
        <w:t>Taking a more conservative approach in relation to the JTF assessment under the taxonomy for sustainable activities, REGIO has used the cohesion policy funds system of 182 intervention fields, which have undergone an analysis of alignment with the taxonomy in the context of</w:t>
      </w:r>
      <w:r>
        <w:rPr>
          <w:rFonts w:ascii="Calibri" w:hAnsi="Calibri" w:cs="Calibri"/>
        </w:rPr>
        <w:t> </w:t>
      </w:r>
      <w:r>
        <w:t>NextGenerationEU</w:t>
      </w:r>
      <w:r>
        <w:rPr>
          <w:rFonts w:ascii="Calibri" w:hAnsi="Calibri" w:cs="Calibri"/>
        </w:rPr>
        <w:t> </w:t>
      </w:r>
      <w:r>
        <w:t xml:space="preserve">green-bond reporting. As a result of that analysis, groups of intervention fields were assessed as </w:t>
      </w:r>
      <w:r>
        <w:rPr>
          <w:rFonts w:cs="EC Square Sans Pro"/>
        </w:rPr>
        <w:t>‘</w:t>
      </w:r>
      <w:r>
        <w:t>fully aligned</w:t>
      </w:r>
      <w:r>
        <w:rPr>
          <w:rFonts w:cs="EC Square Sans Pro"/>
        </w:rPr>
        <w:t>’</w:t>
      </w:r>
      <w:r>
        <w:t>,</w:t>
      </w:r>
      <w:r>
        <w:rPr>
          <w:rFonts w:ascii="Calibri" w:hAnsi="Calibri" w:cs="Calibri"/>
        </w:rPr>
        <w:t> </w:t>
      </w:r>
      <w:r>
        <w:rPr>
          <w:rFonts w:cs="EC Square Sans Pro"/>
        </w:rPr>
        <w:t>‘</w:t>
      </w:r>
      <w:r>
        <w:t>substantially aligned</w:t>
      </w:r>
      <w:r>
        <w:rPr>
          <w:rFonts w:cs="EC Square Sans Pro"/>
        </w:rPr>
        <w:t>’</w:t>
      </w:r>
      <w:r>
        <w:rPr>
          <w:rFonts w:ascii="Calibri" w:hAnsi="Calibri" w:cs="Calibri"/>
        </w:rPr>
        <w:t> </w:t>
      </w:r>
      <w:r>
        <w:t xml:space="preserve">/ </w:t>
      </w:r>
      <w:r>
        <w:rPr>
          <w:rFonts w:cs="EC Square Sans Pro"/>
        </w:rPr>
        <w:t>’</w:t>
      </w:r>
      <w:r>
        <w:t>partially aligned</w:t>
      </w:r>
      <w:r>
        <w:rPr>
          <w:rFonts w:cs="EC Square Sans Pro"/>
        </w:rPr>
        <w:t>’</w:t>
      </w:r>
      <w:r>
        <w:t xml:space="preserve"> or </w:t>
      </w:r>
      <w:r>
        <w:rPr>
          <w:rFonts w:cs="EC Square Sans Pro"/>
        </w:rPr>
        <w:t>‘</w:t>
      </w:r>
      <w:r>
        <w:t>not covered</w:t>
      </w:r>
      <w:r>
        <w:rPr>
          <w:rFonts w:cs="EC Square Sans Pro"/>
        </w:rPr>
        <w:t>’</w:t>
      </w:r>
      <w:r>
        <w:t>.</w:t>
      </w:r>
      <w:r>
        <w:rPr>
          <w:rFonts w:ascii="Calibri" w:hAnsi="Calibri" w:cs="Calibri"/>
        </w:rPr>
        <w:t> </w:t>
      </w:r>
      <w:r>
        <w:t>This system is used under cohesion policy shared management as an alternative to project-based analysis, not least because of the burden of assessing tens of thousands of projects over a programme period. When applying the results of this assessment to the 2021-2027 JTF budget, the following financial amounts can be reported: EUR</w:t>
      </w:r>
      <w:r>
        <w:rPr>
          <w:rFonts w:ascii="Calibri" w:hAnsi="Calibri" w:cs="Calibri"/>
          <w:lang w:val="en-IE"/>
        </w:rPr>
        <w:t> </w:t>
      </w:r>
      <w:r>
        <w:t>2.15</w:t>
      </w:r>
      <w:r>
        <w:rPr>
          <w:rFonts w:ascii="Calibri" w:hAnsi="Calibri" w:cs="Calibri"/>
          <w:lang w:val="en-IE"/>
        </w:rPr>
        <w:t> </w:t>
      </w:r>
      <w:r>
        <w:t>billion is ‘fully aligned’, EUR</w:t>
      </w:r>
      <w:r>
        <w:rPr>
          <w:rFonts w:ascii="Calibri" w:hAnsi="Calibri" w:cs="Calibri"/>
          <w:lang w:val="en-IE"/>
        </w:rPr>
        <w:t> </w:t>
      </w:r>
      <w:r>
        <w:t>5.24</w:t>
      </w:r>
      <w:r>
        <w:rPr>
          <w:rFonts w:ascii="Calibri" w:hAnsi="Calibri" w:cs="Calibri"/>
          <w:lang w:val="en-IE"/>
        </w:rPr>
        <w:t> </w:t>
      </w:r>
      <w:r>
        <w:t>billion is ‘substantially/partially aligned’ and EUR</w:t>
      </w:r>
      <w:r>
        <w:rPr>
          <w:rFonts w:ascii="Calibri" w:hAnsi="Calibri" w:cs="Calibri"/>
          <w:lang w:val="en-IE"/>
        </w:rPr>
        <w:t> </w:t>
      </w:r>
      <w:r>
        <w:t>12.25</w:t>
      </w:r>
      <w:r>
        <w:rPr>
          <w:rFonts w:ascii="Calibri" w:hAnsi="Calibri" w:cs="Calibri"/>
          <w:lang w:val="en-IE"/>
        </w:rPr>
        <w:t> </w:t>
      </w:r>
      <w:r>
        <w:t>billion is ‘not covered’ (these are primary interventions to support economic diversification and the reskilling of workers).</w:t>
      </w:r>
      <w:r>
        <w:rPr>
          <w:rFonts w:ascii="Calibri" w:hAnsi="Calibri" w:cs="Calibri"/>
        </w:rPr>
        <w:t> </w:t>
      </w:r>
      <w:r>
        <w:rPr>
          <w:rFonts w:ascii="Calibri" w:hAnsi="Calibri" w:cs="Calibri"/>
          <w:lang w:val="en-IE"/>
        </w:rPr>
        <w:t> </w:t>
      </w:r>
    </w:p>
    <w:p w14:paraId="60AE342D" w14:textId="77777777" w:rsidR="00D933B7" w:rsidRPr="00BF4764" w:rsidRDefault="00D933B7" w:rsidP="00D933B7">
      <w:pPr>
        <w:spacing w:before="200" w:after="200"/>
        <w:rPr>
          <w:lang w:val="en-IE"/>
        </w:rPr>
      </w:pPr>
      <w:r>
        <w:t>For biodiversity investment and mainstreaming in the 2021-2027 period, Member States plan expenditure totalling 3.8% of the total JTF envelope.</w:t>
      </w:r>
      <w:r>
        <w:rPr>
          <w:rFonts w:ascii="Calibri" w:hAnsi="Calibri" w:cs="Calibri"/>
          <w:lang w:val="en-IE"/>
        </w:rPr>
        <w:t> </w:t>
      </w:r>
    </w:p>
    <w:p w14:paraId="16148CE6" w14:textId="77777777" w:rsidR="00D933B7" w:rsidRPr="00BF4764" w:rsidRDefault="00D933B7" w:rsidP="00D933B7">
      <w:pPr>
        <w:spacing w:before="200" w:after="200"/>
        <w:rPr>
          <w:lang w:val="en-IE"/>
        </w:rPr>
      </w:pPr>
      <w:r>
        <w:t>In addition to climate tracking, the ‘do no significant harm’ principle is applied. Member States</w:t>
      </w:r>
      <w:r>
        <w:rPr>
          <w:rFonts w:ascii="Calibri" w:hAnsi="Calibri" w:cs="Calibri"/>
        </w:rPr>
        <w:t> </w:t>
      </w:r>
      <w:r>
        <w:t>are responsible for</w:t>
      </w:r>
      <w:r>
        <w:rPr>
          <w:rFonts w:ascii="Calibri" w:hAnsi="Calibri" w:cs="Calibri"/>
        </w:rPr>
        <w:t> </w:t>
      </w:r>
      <w:r>
        <w:t>the implementation of this principle throughout the programming period. The JTM supports those regions facing the most serious socioeconomic challenges due to the transition process. These regions will need to phase out certain activities and restructure their industries.</w:t>
      </w:r>
      <w:r>
        <w:rPr>
          <w:rFonts w:ascii="Calibri" w:hAnsi="Calibri" w:cs="Calibri"/>
        </w:rPr>
        <w:t> </w:t>
      </w:r>
      <w:r>
        <w:rPr>
          <w:rFonts w:ascii="Calibri" w:hAnsi="Calibri" w:cs="Calibri"/>
          <w:lang w:val="en-IE"/>
        </w:rPr>
        <w:t> </w:t>
      </w:r>
    </w:p>
    <w:p w14:paraId="2D6E1245" w14:textId="49AEA370" w:rsidR="00D933B7" w:rsidRPr="00BF4764" w:rsidRDefault="00D933B7" w:rsidP="00D933B7">
      <w:pPr>
        <w:spacing w:before="200" w:after="200"/>
        <w:rPr>
          <w:lang w:val="en-IE"/>
        </w:rPr>
      </w:pPr>
      <w:r>
        <w:t>By addressing the investment needs of the territories that are most negatively</w:t>
      </w:r>
      <w:r>
        <w:rPr>
          <w:rFonts w:ascii="Calibri" w:hAnsi="Calibri" w:cs="Calibri"/>
        </w:rPr>
        <w:t> </w:t>
      </w:r>
      <w:r>
        <w:t>impacted</w:t>
      </w:r>
      <w:r>
        <w:rPr>
          <w:rFonts w:ascii="Calibri" w:hAnsi="Calibri" w:cs="Calibri"/>
        </w:rPr>
        <w:t> </w:t>
      </w:r>
      <w:r>
        <w:t>by the transition towards a climate-neutral economy, the PSLF will provide a key contribution to mainstream climate action. It covers a wide range of sustainable investments, including in relation to biodiversity, provided that such investments contribute to meeting the</w:t>
      </w:r>
      <w:r>
        <w:rPr>
          <w:rFonts w:ascii="Calibri" w:hAnsi="Calibri" w:cs="Calibri"/>
        </w:rPr>
        <w:t> </w:t>
      </w:r>
      <w:r>
        <w:t>development needs of territories that are caused by the transition towards the EU</w:t>
      </w:r>
      <w:r>
        <w:rPr>
          <w:rFonts w:cs="EC Square Sans Pro"/>
        </w:rPr>
        <w:t>’</w:t>
      </w:r>
      <w:r>
        <w:t>s 2030 climate target - as established in Regulation (EU) 2021/1119(2) - and climate neutrality in the EU by 2050, as described in the TJTPs. The PSLF is implemented by a call for proposals. Therefore, its final contribution to climate, biodiversity and clean air is subject to the applications and advisory support requests it receives.</w:t>
      </w:r>
      <w:r>
        <w:rPr>
          <w:rFonts w:ascii="Calibri" w:hAnsi="Calibri" w:cs="Calibri"/>
          <w:lang w:val="en-IE"/>
        </w:rPr>
        <w:t> </w:t>
      </w:r>
    </w:p>
    <w:p w14:paraId="72BFBC2D" w14:textId="77777777" w:rsidR="00D933B7" w:rsidRPr="00082817" w:rsidRDefault="00D933B7" w:rsidP="00D933B7">
      <w:pPr>
        <w:spacing w:line="259" w:lineRule="auto"/>
        <w:rPr>
          <w:b/>
          <w:bCs/>
        </w:rPr>
      </w:pPr>
      <w:r>
        <w:rPr>
          <w:b/>
          <w:bCs/>
        </w:rPr>
        <w:br w:type="page"/>
      </w:r>
    </w:p>
    <w:p w14:paraId="40A305C1" w14:textId="77777777" w:rsidR="00D933B7" w:rsidRPr="007863E8" w:rsidRDefault="00D933B7" w:rsidP="00D933B7">
      <w:pPr>
        <w:keepNext/>
        <w:keepLines/>
        <w:spacing w:after="0" w:line="240" w:lineRule="auto"/>
        <w:outlineLvl w:val="4"/>
        <w:rPr>
          <w:b/>
          <w:bCs/>
          <w:sz w:val="2"/>
          <w:szCs w:val="2"/>
        </w:rPr>
      </w:pPr>
    </w:p>
    <w:p w14:paraId="49209D3F"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6319412D"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033D557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6303F54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29E51F6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55F279E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523B515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48AC0F7B"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0BDAC73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BA537D" w:rsidRPr="00426441" w14:paraId="3A760F45" w14:textId="77777777" w:rsidTr="008E30D3">
        <w:trPr>
          <w:trHeight w:val="300"/>
        </w:trPr>
        <w:tc>
          <w:tcPr>
            <w:tcW w:w="895" w:type="dxa"/>
            <w:tcBorders>
              <w:top w:val="nil"/>
              <w:left w:val="nil"/>
              <w:bottom w:val="single" w:sz="6" w:space="0" w:color="8C8C8C"/>
              <w:right w:val="nil"/>
            </w:tcBorders>
            <w:vAlign w:val="center"/>
            <w:hideMark/>
          </w:tcPr>
          <w:p w14:paraId="5AE63E07" w14:textId="77777777" w:rsidR="00BA537D" w:rsidRPr="00426441" w:rsidRDefault="00BA537D" w:rsidP="00BA537D">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4DE674D9" w14:textId="77777777"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0"/>
                <w:lang w:eastAsia="en-IE"/>
              </w:rPr>
              <w:t>0.0</w:t>
            </w:r>
          </w:p>
        </w:tc>
        <w:tc>
          <w:tcPr>
            <w:tcW w:w="1513" w:type="dxa"/>
            <w:tcBorders>
              <w:top w:val="nil"/>
              <w:left w:val="nil"/>
              <w:bottom w:val="single" w:sz="6" w:space="0" w:color="8C8C8C"/>
              <w:right w:val="nil"/>
            </w:tcBorders>
            <w:vAlign w:val="center"/>
            <w:hideMark/>
          </w:tcPr>
          <w:p w14:paraId="1D1D8EA9" w14:textId="5316DEF6"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9.1</w:t>
            </w:r>
          </w:p>
        </w:tc>
        <w:tc>
          <w:tcPr>
            <w:tcW w:w="1443" w:type="dxa"/>
            <w:tcBorders>
              <w:top w:val="nil"/>
              <w:left w:val="nil"/>
              <w:bottom w:val="single" w:sz="6" w:space="0" w:color="8C8C8C"/>
              <w:right w:val="nil"/>
            </w:tcBorders>
            <w:vAlign w:val="center"/>
            <w:hideMark/>
          </w:tcPr>
          <w:p w14:paraId="11F6BD78" w14:textId="016F1CB4"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10.3</w:t>
            </w:r>
          </w:p>
        </w:tc>
        <w:tc>
          <w:tcPr>
            <w:tcW w:w="1443" w:type="dxa"/>
            <w:tcBorders>
              <w:top w:val="nil"/>
              <w:left w:val="nil"/>
              <w:bottom w:val="single" w:sz="6" w:space="0" w:color="8C8C8C"/>
              <w:right w:val="nil"/>
            </w:tcBorders>
            <w:vAlign w:val="center"/>
            <w:hideMark/>
          </w:tcPr>
          <w:p w14:paraId="41CF506D" w14:textId="77EEF21F"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2.3</w:t>
            </w:r>
          </w:p>
        </w:tc>
        <w:tc>
          <w:tcPr>
            <w:tcW w:w="1332" w:type="dxa"/>
            <w:tcBorders>
              <w:top w:val="nil"/>
              <w:left w:val="nil"/>
              <w:bottom w:val="single" w:sz="6" w:space="0" w:color="8C8C8C"/>
              <w:right w:val="nil"/>
            </w:tcBorders>
            <w:vAlign w:val="center"/>
          </w:tcPr>
          <w:p w14:paraId="494D4967" w14:textId="76528844" w:rsidR="00BA537D" w:rsidRPr="00A55254"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2.3</w:t>
            </w:r>
          </w:p>
        </w:tc>
        <w:tc>
          <w:tcPr>
            <w:tcW w:w="1453" w:type="dxa"/>
            <w:tcBorders>
              <w:top w:val="nil"/>
              <w:left w:val="nil"/>
              <w:bottom w:val="single" w:sz="6" w:space="0" w:color="8C8C8C"/>
              <w:right w:val="nil"/>
            </w:tcBorders>
            <w:vAlign w:val="bottom"/>
            <w:hideMark/>
          </w:tcPr>
          <w:p w14:paraId="3505CC29" w14:textId="0E594DD4"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Aptos Narrow" w:hAnsi="Aptos Narrow"/>
                <w:color w:val="000000"/>
                <w:sz w:val="22"/>
                <w:szCs w:val="22"/>
              </w:rPr>
              <w:t xml:space="preserve"> 24.0</w:t>
            </w:r>
          </w:p>
        </w:tc>
      </w:tr>
      <w:tr w:rsidR="00BA537D" w:rsidRPr="00426441" w14:paraId="58B6DDAA" w14:textId="77777777" w:rsidTr="008E30D3">
        <w:trPr>
          <w:trHeight w:val="300"/>
        </w:trPr>
        <w:tc>
          <w:tcPr>
            <w:tcW w:w="895" w:type="dxa"/>
            <w:tcBorders>
              <w:top w:val="nil"/>
              <w:left w:val="nil"/>
              <w:bottom w:val="single" w:sz="6" w:space="0" w:color="8C8C8C"/>
              <w:right w:val="nil"/>
            </w:tcBorders>
            <w:vAlign w:val="center"/>
            <w:hideMark/>
          </w:tcPr>
          <w:p w14:paraId="5E34A3C1" w14:textId="77777777" w:rsidR="00BA537D" w:rsidRPr="00426441" w:rsidRDefault="00BA537D" w:rsidP="00BA537D">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47B0D37" w14:textId="50FD558F"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0"/>
                <w:lang w:eastAsia="en-IE"/>
              </w:rPr>
              <w:t>2.2</w:t>
            </w:r>
          </w:p>
        </w:tc>
        <w:tc>
          <w:tcPr>
            <w:tcW w:w="1513" w:type="dxa"/>
            <w:tcBorders>
              <w:top w:val="nil"/>
              <w:left w:val="nil"/>
              <w:bottom w:val="single" w:sz="6" w:space="0" w:color="8C8C8C"/>
              <w:right w:val="nil"/>
            </w:tcBorders>
            <w:vAlign w:val="center"/>
            <w:hideMark/>
          </w:tcPr>
          <w:p w14:paraId="1FB6B240" w14:textId="1C961E09"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1 539.7</w:t>
            </w:r>
          </w:p>
        </w:tc>
        <w:tc>
          <w:tcPr>
            <w:tcW w:w="1443" w:type="dxa"/>
            <w:tcBorders>
              <w:top w:val="nil"/>
              <w:left w:val="nil"/>
              <w:bottom w:val="single" w:sz="6" w:space="0" w:color="8C8C8C"/>
              <w:right w:val="nil"/>
            </w:tcBorders>
            <w:vAlign w:val="center"/>
            <w:hideMark/>
          </w:tcPr>
          <w:p w14:paraId="3EE10EBA" w14:textId="65D527AB"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1 754.5</w:t>
            </w:r>
          </w:p>
        </w:tc>
        <w:tc>
          <w:tcPr>
            <w:tcW w:w="1443" w:type="dxa"/>
            <w:tcBorders>
              <w:top w:val="nil"/>
              <w:left w:val="nil"/>
              <w:bottom w:val="single" w:sz="6" w:space="0" w:color="8C8C8C"/>
              <w:right w:val="nil"/>
            </w:tcBorders>
            <w:vAlign w:val="center"/>
            <w:hideMark/>
          </w:tcPr>
          <w:p w14:paraId="5AFEC85D" w14:textId="2C4C4805"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387.9</w:t>
            </w:r>
          </w:p>
        </w:tc>
        <w:tc>
          <w:tcPr>
            <w:tcW w:w="1332" w:type="dxa"/>
            <w:tcBorders>
              <w:top w:val="nil"/>
              <w:left w:val="nil"/>
              <w:bottom w:val="single" w:sz="6" w:space="0" w:color="8C8C8C"/>
              <w:right w:val="nil"/>
            </w:tcBorders>
            <w:vAlign w:val="center"/>
          </w:tcPr>
          <w:p w14:paraId="7B598CF8" w14:textId="3271FCB3" w:rsidR="00BA537D" w:rsidRPr="00A55254"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394.9</w:t>
            </w:r>
          </w:p>
        </w:tc>
        <w:tc>
          <w:tcPr>
            <w:tcW w:w="1453" w:type="dxa"/>
            <w:tcBorders>
              <w:top w:val="nil"/>
              <w:left w:val="nil"/>
              <w:bottom w:val="single" w:sz="6" w:space="0" w:color="8C8C8C"/>
              <w:right w:val="nil"/>
            </w:tcBorders>
            <w:vAlign w:val="bottom"/>
            <w:hideMark/>
          </w:tcPr>
          <w:p w14:paraId="35820998" w14:textId="38026C79"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Aptos Narrow" w:hAnsi="Aptos Narrow"/>
                <w:color w:val="000000"/>
                <w:sz w:val="22"/>
                <w:szCs w:val="22"/>
              </w:rPr>
              <w:t xml:space="preserve"> 387.9</w:t>
            </w:r>
          </w:p>
        </w:tc>
      </w:tr>
      <w:tr w:rsidR="00BA537D" w:rsidRPr="00426441" w14:paraId="656D3F4C" w14:textId="77777777" w:rsidTr="008E30D3">
        <w:trPr>
          <w:trHeight w:val="300"/>
        </w:trPr>
        <w:tc>
          <w:tcPr>
            <w:tcW w:w="895" w:type="dxa"/>
            <w:tcBorders>
              <w:top w:val="nil"/>
              <w:left w:val="nil"/>
              <w:bottom w:val="single" w:sz="6" w:space="0" w:color="8C8C8C"/>
              <w:right w:val="nil"/>
            </w:tcBorders>
            <w:vAlign w:val="center"/>
            <w:hideMark/>
          </w:tcPr>
          <w:p w14:paraId="7A62AD9A" w14:textId="77777777" w:rsidR="00BA537D" w:rsidRPr="00426441" w:rsidRDefault="00BA537D" w:rsidP="00BA537D">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36AAEDE6" w14:textId="77777777"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0"/>
                <w:lang w:eastAsia="en-IE"/>
              </w:rPr>
              <w:t>0.0</w:t>
            </w:r>
          </w:p>
        </w:tc>
        <w:tc>
          <w:tcPr>
            <w:tcW w:w="1513" w:type="dxa"/>
            <w:tcBorders>
              <w:top w:val="nil"/>
              <w:left w:val="nil"/>
              <w:bottom w:val="single" w:sz="6" w:space="0" w:color="8C8C8C"/>
              <w:right w:val="nil"/>
            </w:tcBorders>
            <w:vAlign w:val="center"/>
            <w:hideMark/>
          </w:tcPr>
          <w:p w14:paraId="56755B42" w14:textId="2D379940"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0.0</w:t>
            </w:r>
          </w:p>
        </w:tc>
        <w:tc>
          <w:tcPr>
            <w:tcW w:w="1443" w:type="dxa"/>
            <w:tcBorders>
              <w:top w:val="nil"/>
              <w:left w:val="nil"/>
              <w:bottom w:val="single" w:sz="6" w:space="0" w:color="8C8C8C"/>
              <w:right w:val="nil"/>
            </w:tcBorders>
            <w:vAlign w:val="center"/>
            <w:hideMark/>
          </w:tcPr>
          <w:p w14:paraId="6F3AD07C" w14:textId="1B40BC62"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0.0</w:t>
            </w:r>
          </w:p>
        </w:tc>
        <w:tc>
          <w:tcPr>
            <w:tcW w:w="1443" w:type="dxa"/>
            <w:tcBorders>
              <w:top w:val="nil"/>
              <w:left w:val="nil"/>
              <w:bottom w:val="single" w:sz="6" w:space="0" w:color="8C8C8C"/>
              <w:right w:val="nil"/>
            </w:tcBorders>
            <w:vAlign w:val="center"/>
            <w:hideMark/>
          </w:tcPr>
          <w:p w14:paraId="3E5D1943" w14:textId="4177E2A1"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0.0</w:t>
            </w:r>
          </w:p>
        </w:tc>
        <w:tc>
          <w:tcPr>
            <w:tcW w:w="1332" w:type="dxa"/>
            <w:tcBorders>
              <w:top w:val="nil"/>
              <w:left w:val="nil"/>
              <w:bottom w:val="single" w:sz="6" w:space="0" w:color="8C8C8C"/>
              <w:right w:val="nil"/>
            </w:tcBorders>
            <w:vAlign w:val="center"/>
          </w:tcPr>
          <w:p w14:paraId="149EEEB1" w14:textId="215FDD32" w:rsidR="00BA537D" w:rsidRPr="00A55254"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0.0</w:t>
            </w:r>
          </w:p>
        </w:tc>
        <w:tc>
          <w:tcPr>
            <w:tcW w:w="1453" w:type="dxa"/>
            <w:tcBorders>
              <w:top w:val="nil"/>
              <w:left w:val="nil"/>
              <w:bottom w:val="single" w:sz="6" w:space="0" w:color="8C8C8C"/>
              <w:right w:val="nil"/>
            </w:tcBorders>
            <w:vAlign w:val="bottom"/>
            <w:hideMark/>
          </w:tcPr>
          <w:p w14:paraId="3037BD7D" w14:textId="6631C034"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Aptos Narrow" w:hAnsi="Aptos Narrow"/>
                <w:color w:val="000000"/>
                <w:sz w:val="22"/>
                <w:szCs w:val="22"/>
              </w:rPr>
              <w:t xml:space="preserve"> 0.0</w:t>
            </w:r>
          </w:p>
        </w:tc>
      </w:tr>
      <w:tr w:rsidR="00BA537D" w:rsidRPr="00426441" w14:paraId="1D9992D9" w14:textId="77777777" w:rsidTr="008E30D3">
        <w:trPr>
          <w:trHeight w:val="300"/>
        </w:trPr>
        <w:tc>
          <w:tcPr>
            <w:tcW w:w="895" w:type="dxa"/>
            <w:tcBorders>
              <w:top w:val="nil"/>
              <w:left w:val="nil"/>
              <w:bottom w:val="single" w:sz="6" w:space="0" w:color="8C8C8C"/>
              <w:right w:val="nil"/>
            </w:tcBorders>
            <w:vAlign w:val="center"/>
            <w:hideMark/>
          </w:tcPr>
          <w:p w14:paraId="2B222D1D" w14:textId="77777777" w:rsidR="00BA537D" w:rsidRPr="00426441" w:rsidRDefault="00BA537D" w:rsidP="00BA537D">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59297798" w14:textId="6107BE6B"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0"/>
                <w:lang w:eastAsia="en-IE"/>
              </w:rPr>
              <w:t>7.1</w:t>
            </w:r>
          </w:p>
        </w:tc>
        <w:tc>
          <w:tcPr>
            <w:tcW w:w="1513" w:type="dxa"/>
            <w:tcBorders>
              <w:top w:val="nil"/>
              <w:left w:val="nil"/>
              <w:bottom w:val="single" w:sz="6" w:space="0" w:color="8C8C8C"/>
              <w:right w:val="nil"/>
            </w:tcBorders>
            <w:vAlign w:val="center"/>
            <w:hideMark/>
          </w:tcPr>
          <w:p w14:paraId="26DDD5B1" w14:textId="77A2942B"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4 968.1</w:t>
            </w:r>
          </w:p>
        </w:tc>
        <w:tc>
          <w:tcPr>
            <w:tcW w:w="1443" w:type="dxa"/>
            <w:tcBorders>
              <w:top w:val="nil"/>
              <w:left w:val="nil"/>
              <w:bottom w:val="single" w:sz="6" w:space="0" w:color="8C8C8C"/>
              <w:right w:val="nil"/>
            </w:tcBorders>
            <w:vAlign w:val="center"/>
            <w:hideMark/>
          </w:tcPr>
          <w:p w14:paraId="275BA81E" w14:textId="7AA1D4EF"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5 660.9</w:t>
            </w:r>
          </w:p>
        </w:tc>
        <w:tc>
          <w:tcPr>
            <w:tcW w:w="1443" w:type="dxa"/>
            <w:tcBorders>
              <w:top w:val="nil"/>
              <w:left w:val="nil"/>
              <w:bottom w:val="single" w:sz="6" w:space="0" w:color="8C8C8C"/>
              <w:right w:val="nil"/>
            </w:tcBorders>
            <w:vAlign w:val="center"/>
            <w:hideMark/>
          </w:tcPr>
          <w:p w14:paraId="024D3EF3" w14:textId="7D78F6D8"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1 251.5</w:t>
            </w:r>
          </w:p>
        </w:tc>
        <w:tc>
          <w:tcPr>
            <w:tcW w:w="1332" w:type="dxa"/>
            <w:tcBorders>
              <w:top w:val="nil"/>
              <w:left w:val="nil"/>
              <w:bottom w:val="single" w:sz="6" w:space="0" w:color="8C8C8C"/>
              <w:right w:val="nil"/>
            </w:tcBorders>
            <w:vAlign w:val="center"/>
          </w:tcPr>
          <w:p w14:paraId="68749EA8" w14:textId="5025C09E" w:rsidR="00BA537D" w:rsidRPr="00A55254" w:rsidRDefault="00BA537D" w:rsidP="00BA537D">
            <w:pPr>
              <w:spacing w:after="0" w:line="240" w:lineRule="auto"/>
              <w:jc w:val="center"/>
              <w:textAlignment w:val="baseline"/>
              <w:rPr>
                <w:rFonts w:ascii="Calibri" w:hAnsi="Calibri" w:cs="Calibri"/>
                <w:color w:val="000000"/>
                <w:sz w:val="20"/>
                <w:lang w:eastAsia="en-IE"/>
              </w:rPr>
            </w:pPr>
            <w:r>
              <w:rPr>
                <w:rFonts w:ascii="Calibri" w:hAnsi="Calibri" w:cs="Calibri"/>
                <w:color w:val="000000"/>
                <w:sz w:val="22"/>
                <w:szCs w:val="22"/>
              </w:rPr>
              <w:t>1 274.1</w:t>
            </w:r>
          </w:p>
        </w:tc>
        <w:tc>
          <w:tcPr>
            <w:tcW w:w="1453" w:type="dxa"/>
            <w:tcBorders>
              <w:top w:val="nil"/>
              <w:left w:val="nil"/>
              <w:bottom w:val="single" w:sz="6" w:space="0" w:color="8C8C8C"/>
              <w:right w:val="nil"/>
            </w:tcBorders>
            <w:vAlign w:val="bottom"/>
            <w:hideMark/>
          </w:tcPr>
          <w:p w14:paraId="5CF77D95" w14:textId="3ACA405B" w:rsidR="00BA537D" w:rsidRPr="00CF49D5" w:rsidRDefault="00BA537D" w:rsidP="00BA537D">
            <w:pPr>
              <w:spacing w:after="0" w:line="240" w:lineRule="auto"/>
              <w:jc w:val="center"/>
              <w:textAlignment w:val="baseline"/>
              <w:rPr>
                <w:rFonts w:ascii="Calibri" w:hAnsi="Calibri" w:cs="Calibri"/>
                <w:color w:val="000000"/>
                <w:sz w:val="20"/>
                <w:lang w:eastAsia="en-IE"/>
              </w:rPr>
            </w:pPr>
            <w:r>
              <w:rPr>
                <w:rFonts w:ascii="Aptos Narrow" w:hAnsi="Aptos Narrow"/>
                <w:color w:val="000000"/>
                <w:sz w:val="22"/>
                <w:szCs w:val="22"/>
              </w:rPr>
              <w:t>1 251.5</w:t>
            </w:r>
          </w:p>
        </w:tc>
      </w:tr>
    </w:tbl>
    <w:p w14:paraId="27A360E1" w14:textId="77777777" w:rsidR="00D933B7" w:rsidRDefault="00D933B7" w:rsidP="00D933B7">
      <w:pPr>
        <w:pStyle w:val="ListParagraph"/>
        <w:ind w:left="360"/>
        <w:rPr>
          <w:lang w:eastAsia="en-GB"/>
        </w:rPr>
      </w:pPr>
    </w:p>
    <w:p w14:paraId="41C86D9B" w14:textId="77777777" w:rsidR="00D933B7" w:rsidRPr="00082817" w:rsidRDefault="00D933B7" w:rsidP="00D933B7">
      <w:pPr>
        <w:rPr>
          <w:lang w:val="en-IE" w:eastAsia="en-GB"/>
        </w:rPr>
      </w:pPr>
      <w:r>
        <w:rPr>
          <w:lang w:eastAsia="en-GB"/>
        </w:rPr>
        <w:t>The JTM aims at ensuring that the transition to a climate-neutral economy happens in a fair way, leaving no one behind, independent of gender and age. Territorial just transition plans should, where relevant, address demographic challenges in the regions affected by the transition. Investments (e.g. in reskilling/upskilling and diversification of the economy) should</w:t>
      </w:r>
      <w:r>
        <w:rPr>
          <w:rFonts w:ascii="Calibri" w:hAnsi="Calibri" w:cs="Calibri"/>
          <w:lang w:eastAsia="en-GB"/>
        </w:rPr>
        <w:t> </w:t>
      </w:r>
      <w:r>
        <w:rPr>
          <w:lang w:eastAsia="en-GB"/>
        </w:rPr>
        <w:t>take into account</w:t>
      </w:r>
      <w:r>
        <w:rPr>
          <w:rFonts w:ascii="Calibri" w:hAnsi="Calibri" w:cs="Calibri"/>
          <w:lang w:eastAsia="en-GB"/>
        </w:rPr>
        <w:t> </w:t>
      </w:r>
      <w:r>
        <w:rPr>
          <w:lang w:eastAsia="en-GB"/>
        </w:rPr>
        <w:t>the equal treatment of all genders.</w:t>
      </w:r>
      <w:r>
        <w:rPr>
          <w:rFonts w:ascii="Calibri" w:hAnsi="Calibri" w:cs="Calibri"/>
          <w:lang w:val="en-IE" w:eastAsia="en-GB"/>
        </w:rPr>
        <w:t> </w:t>
      </w:r>
    </w:p>
    <w:p w14:paraId="4121B34B" w14:textId="479A81FA" w:rsidR="00D933B7" w:rsidRPr="00082817" w:rsidRDefault="0024081B" w:rsidP="00D933B7">
      <w:pPr>
        <w:rPr>
          <w:lang w:val="en-IE" w:eastAsia="en-GB"/>
        </w:rPr>
      </w:pPr>
      <w:r>
        <w:rPr>
          <w:lang w:eastAsia="en-GB"/>
        </w:rPr>
        <w:t>In</w:t>
      </w:r>
      <w:r w:rsidR="00D933B7">
        <w:rPr>
          <w:lang w:eastAsia="en-GB"/>
        </w:rPr>
        <w:t xml:space="preserve"> 2025, gender </w:t>
      </w:r>
      <w:r w:rsidR="00176265">
        <w:rPr>
          <w:lang w:eastAsia="en-GB"/>
        </w:rPr>
        <w:t>equality</w:t>
      </w:r>
      <w:r w:rsidR="00D933B7">
        <w:rPr>
          <w:lang w:eastAsia="en-GB"/>
        </w:rPr>
        <w:t xml:space="preserve"> expenditure was at </w:t>
      </w:r>
      <w:r w:rsidR="00176265">
        <w:rPr>
          <w:lang w:eastAsia="en-GB"/>
        </w:rPr>
        <w:t>23.6</w:t>
      </w:r>
      <w:r w:rsidR="00D933B7" w:rsidRPr="00FC6289">
        <w:rPr>
          <w:lang w:eastAsia="en-GB"/>
        </w:rPr>
        <w:t>%</w:t>
      </w:r>
      <w:r w:rsidR="00D933B7">
        <w:rPr>
          <w:lang w:eastAsia="en-GB"/>
        </w:rPr>
        <w:t xml:space="preserve"> of total allocation. Numerous JTF projects support gender mainstreaming by addressing issues of energy poverty, energy efficiency in housing, reskilling of the workforce and diversification of economy-supporting start-ups led by women.</w:t>
      </w:r>
      <w:r w:rsidR="00D933B7">
        <w:rPr>
          <w:rFonts w:ascii="Calibri" w:hAnsi="Calibri" w:cs="Calibri"/>
          <w:lang w:eastAsia="en-GB"/>
        </w:rPr>
        <w:t> </w:t>
      </w:r>
      <w:r w:rsidR="00D933B7">
        <w:rPr>
          <w:rFonts w:ascii="Calibri" w:hAnsi="Calibri" w:cs="Calibri"/>
          <w:lang w:val="en-IE" w:eastAsia="en-GB"/>
        </w:rPr>
        <w:t> </w:t>
      </w:r>
    </w:p>
    <w:p w14:paraId="44E811DF" w14:textId="77777777" w:rsidR="00D933B7" w:rsidRPr="00082817" w:rsidRDefault="00D933B7" w:rsidP="00D933B7">
      <w:pPr>
        <w:rPr>
          <w:lang w:val="en-IE" w:eastAsia="en-GB"/>
        </w:rPr>
      </w:pPr>
      <w:r>
        <w:rPr>
          <w:lang w:eastAsia="en-GB"/>
        </w:rPr>
        <w:t>For the third pillar, the contribution to gender equality is specifically mentioned in the application form that the applicants need to complete. Among other things, applicants are</w:t>
      </w:r>
      <w:r>
        <w:rPr>
          <w:rFonts w:ascii="Calibri" w:hAnsi="Calibri" w:cs="Calibri"/>
          <w:lang w:eastAsia="en-GB"/>
        </w:rPr>
        <w:t> </w:t>
      </w:r>
      <w:r>
        <w:rPr>
          <w:lang w:eastAsia="en-GB"/>
        </w:rPr>
        <w:t>asked to explain the project</w:t>
      </w:r>
      <w:r>
        <w:rPr>
          <w:rFonts w:cs="EC Square Sans Pro"/>
          <w:lang w:eastAsia="en-GB"/>
        </w:rPr>
        <w:t>’</w:t>
      </w:r>
      <w:r>
        <w:rPr>
          <w:lang w:eastAsia="en-GB"/>
        </w:rPr>
        <w:t>s impact on gender equality and how they approach this issue. They also</w:t>
      </w:r>
      <w:r>
        <w:rPr>
          <w:rFonts w:ascii="Calibri" w:hAnsi="Calibri" w:cs="Calibri"/>
          <w:lang w:eastAsia="en-GB"/>
        </w:rPr>
        <w:t> </w:t>
      </w:r>
      <w:r>
        <w:rPr>
          <w:lang w:eastAsia="en-GB"/>
        </w:rPr>
        <w:t>have to</w:t>
      </w:r>
      <w:r>
        <w:rPr>
          <w:rFonts w:ascii="Calibri" w:hAnsi="Calibri" w:cs="Calibri"/>
          <w:lang w:eastAsia="en-GB"/>
        </w:rPr>
        <w:t> </w:t>
      </w:r>
      <w:r>
        <w:rPr>
          <w:lang w:eastAsia="en-GB"/>
        </w:rPr>
        <w:t>explain how the project helps to fill gender gaps that may be linked to just transition, how the activities will contribute to improve the situation and how it will contribute to the promotion and advancement of gender equality and non-discrimination mainstreaming. For each proposal, the elements will be analysed by the Commission as part of the assessment of the ‘Relevance and impact’ award criteria.</w:t>
      </w:r>
      <w:r>
        <w:rPr>
          <w:rFonts w:ascii="Calibri" w:hAnsi="Calibri" w:cs="Calibri"/>
          <w:lang w:val="en-IE" w:eastAsia="en-GB"/>
        </w:rPr>
        <w:t> </w:t>
      </w:r>
    </w:p>
    <w:p w14:paraId="160278BF" w14:textId="77777777" w:rsidR="00D933B7" w:rsidRPr="00082817" w:rsidRDefault="00D933B7" w:rsidP="00D933B7">
      <w:pPr>
        <w:rPr>
          <w:lang w:val="en-IE" w:eastAsia="en-GB"/>
        </w:rPr>
      </w:pPr>
      <w:r>
        <w:rPr>
          <w:lang w:eastAsia="en-GB"/>
        </w:rPr>
        <w:t>Among the projects supported by the PSLF up to now, investments in mobility supported in France are in line with public transport providers’ gender equality strategies. For example, Nantes’s public transport provider has adopted an integrated gender equality approach, notably to ensure a gender security dimension in the use of public transport, but also to achieve a gender-balanced participation in employment and training. Lille’s public transport provider is implementing a multi-year action plan that focuses on professional equality and combating stereotypes. It aims to ensure equal opportunities by implementing diversity policies that prevent gender-based</w:t>
      </w:r>
      <w:r>
        <w:rPr>
          <w:rFonts w:ascii="Calibri" w:hAnsi="Calibri" w:cs="Calibri"/>
          <w:lang w:eastAsia="en-GB"/>
        </w:rPr>
        <w:t> </w:t>
      </w:r>
      <w:r>
        <w:rPr>
          <w:lang w:eastAsia="en-GB"/>
        </w:rPr>
        <w:t>discrimination and</w:t>
      </w:r>
      <w:r>
        <w:rPr>
          <w:rFonts w:ascii="Calibri" w:hAnsi="Calibri" w:cs="Calibri"/>
          <w:lang w:eastAsia="en-GB"/>
        </w:rPr>
        <w:t> </w:t>
      </w:r>
      <w:r>
        <w:rPr>
          <w:lang w:eastAsia="en-GB"/>
        </w:rPr>
        <w:t>undertakes specific actions against gender-based harassment. In Sweden, gender mainstreaming is ensured in PSLF-supported investments in the sector of affordable housing, in line with Swedish law.</w:t>
      </w:r>
      <w:r>
        <w:rPr>
          <w:rFonts w:ascii="Calibri" w:hAnsi="Calibri" w:cs="Calibri"/>
          <w:lang w:eastAsia="en-GB"/>
        </w:rPr>
        <w:t> </w:t>
      </w:r>
      <w:r>
        <w:rPr>
          <w:rFonts w:ascii="Calibri" w:hAnsi="Calibri" w:cs="Calibri"/>
          <w:lang w:val="en-IE" w:eastAsia="en-GB"/>
        </w:rPr>
        <w:t> </w:t>
      </w:r>
    </w:p>
    <w:p w14:paraId="77DEFDF7" w14:textId="77777777" w:rsidR="00D933B7" w:rsidRPr="00082817" w:rsidRDefault="00D933B7" w:rsidP="00D933B7">
      <w:pPr>
        <w:rPr>
          <w:lang w:val="en-IE" w:eastAsia="en-GB"/>
        </w:rPr>
      </w:pPr>
      <w:r>
        <w:rPr>
          <w:lang w:val="en-IE" w:eastAsia="en-GB"/>
        </w:rPr>
        <w:t>Regarding</w:t>
      </w:r>
      <w:r>
        <w:rPr>
          <w:rFonts w:ascii="Calibri" w:hAnsi="Calibri" w:cs="Calibri"/>
          <w:lang w:val="en-IE" w:eastAsia="en-GB"/>
        </w:rPr>
        <w:t> </w:t>
      </w:r>
      <w:r>
        <w:rPr>
          <w:lang w:val="en-IE" w:eastAsia="en-GB"/>
        </w:rPr>
        <w:t>gender categorisation,</w:t>
      </w:r>
      <w:r>
        <w:rPr>
          <w:rFonts w:ascii="Calibri" w:hAnsi="Calibri" w:cs="Calibri"/>
          <w:lang w:val="en-IE" w:eastAsia="en-GB"/>
        </w:rPr>
        <w:t> </w:t>
      </w:r>
      <w:r>
        <w:rPr>
          <w:lang w:val="en-IE" w:eastAsia="en-GB"/>
        </w:rPr>
        <w:t>the JTF uses a categorisation information system, which focuses specifically on the gender equality dimension, to capture information on the gender contribution of the 2021-2027 programmes. These multiannual thematic allocations are used to calculate the indicative share of investments under each annual commitment. Based on the adopted programmes, about 25% of the planned EU amounts will be used to improve gender equality or interventions that have gender equality. For the 2021-2027 period, the</w:t>
      </w:r>
      <w:r>
        <w:rPr>
          <w:rFonts w:ascii="Calibri" w:hAnsi="Calibri" w:cs="Calibri"/>
          <w:lang w:val="en-IE" w:eastAsia="en-GB"/>
        </w:rPr>
        <w:t> </w:t>
      </w:r>
      <w:hyperlink r:id="rId419" w:tgtFrame="_blank" w:history="1">
        <w:r>
          <w:rPr>
            <w:rStyle w:val="Hyperlink"/>
            <w:lang w:val="en-IE" w:eastAsia="en-GB"/>
          </w:rPr>
          <w:t>gender tracking data story</w:t>
        </w:r>
      </w:hyperlink>
      <w:r>
        <w:rPr>
          <w:rFonts w:ascii="Calibri" w:hAnsi="Calibri" w:cs="Calibri"/>
          <w:lang w:val="en-IE" w:eastAsia="en-GB"/>
        </w:rPr>
        <w:t> </w:t>
      </w:r>
      <w:r>
        <w:rPr>
          <w:lang w:val="en-IE" w:eastAsia="en-GB"/>
        </w:rPr>
        <w:t>available on the Cohesion Open Data Platform presents cohesion policy support for gender equality in more detail.</w:t>
      </w:r>
      <w:r>
        <w:rPr>
          <w:rFonts w:ascii="Calibri" w:hAnsi="Calibri" w:cs="Calibri"/>
          <w:lang w:val="en-IE" w:eastAsia="en-GB"/>
        </w:rPr>
        <w:t> </w:t>
      </w:r>
    </w:p>
    <w:p w14:paraId="40C1F0FB" w14:textId="77777777" w:rsidR="00D933B7" w:rsidRPr="00082817" w:rsidRDefault="00D933B7" w:rsidP="00D933B7">
      <w:pPr>
        <w:rPr>
          <w:lang w:val="en-IE" w:eastAsia="en-GB"/>
        </w:rPr>
      </w:pPr>
    </w:p>
    <w:tbl>
      <w:tblPr>
        <w:tblStyle w:val="Planning2022instructions"/>
        <w:tblW w:w="0" w:type="auto"/>
        <w:tblLook w:val="04A0" w:firstRow="1" w:lastRow="0" w:firstColumn="1" w:lastColumn="0" w:noHBand="0" w:noVBand="1"/>
      </w:tblPr>
      <w:tblGrid>
        <w:gridCol w:w="9629"/>
      </w:tblGrid>
      <w:tr w:rsidR="00D933B7" w:rsidRPr="005E0253" w14:paraId="5A3726E8" w14:textId="77777777">
        <w:tc>
          <w:tcPr>
            <w:tcW w:w="9738" w:type="dxa"/>
            <w:shd w:val="clear" w:color="auto" w:fill="auto"/>
          </w:tcPr>
          <w:p w14:paraId="6B469796" w14:textId="77777777" w:rsidR="00D933B7" w:rsidRPr="00082817" w:rsidRDefault="00D933B7">
            <w:pPr>
              <w:spacing w:after="0" w:line="240" w:lineRule="auto"/>
              <w:textAlignment w:val="baseline"/>
              <w:rPr>
                <w:rFonts w:eastAsia="Times New Roman" w:cs="Segoe UI"/>
                <w:lang w:val="en-IE" w:eastAsia="en-IE"/>
              </w:rPr>
            </w:pPr>
          </w:p>
          <w:p w14:paraId="0E323D7F" w14:textId="77777777" w:rsidR="00D933B7" w:rsidRPr="00851928" w:rsidRDefault="00D933B7">
            <w:pPr>
              <w:spacing w:after="0" w:line="240" w:lineRule="auto"/>
              <w:textAlignment w:val="baseline"/>
              <w:rPr>
                <w:rFonts w:eastAsia="Times New Roman" w:cs="Segoe UI"/>
                <w:lang w:val="en-IE" w:eastAsia="en-IE"/>
              </w:rPr>
            </w:pPr>
            <w:r>
              <w:rPr>
                <w:rFonts w:eastAsia="Times New Roman" w:cs="Segoe UI"/>
                <w:lang w:val="en-IE" w:eastAsia="en-IE"/>
              </w:rPr>
              <w:t>Gender disaggregated information:</w:t>
            </w:r>
            <w:r>
              <w:rPr>
                <w:rFonts w:ascii="Calibri" w:eastAsia="Times New Roman" w:hAnsi="Calibri" w:cs="Calibri"/>
                <w:lang w:val="en-IE" w:eastAsia="en-IE"/>
              </w:rPr>
              <w:t> </w:t>
            </w:r>
          </w:p>
          <w:p w14:paraId="386DE91C" w14:textId="77777777" w:rsidR="00D933B7" w:rsidRPr="00EB0462" w:rsidRDefault="00D933B7">
            <w:pPr>
              <w:pStyle w:val="TableListBullet"/>
              <w:numPr>
                <w:ilvl w:val="0"/>
                <w:numId w:val="0"/>
              </w:numPr>
              <w:rPr>
                <w:rFonts w:cs="Calibri"/>
                <w:lang w:val="en-IE"/>
              </w:rPr>
            </w:pPr>
            <w:r>
              <w:rPr>
                <w:lang w:val="en-IE"/>
              </w:rPr>
              <w:t>No data are available for gender disaggregation. All JTF programmes</w:t>
            </w:r>
            <w:r>
              <w:rPr>
                <w:rFonts w:ascii="Calibri" w:hAnsi="Calibri" w:cs="Calibri"/>
                <w:lang w:val="en-IE"/>
              </w:rPr>
              <w:t> </w:t>
            </w:r>
            <w:r>
              <w:rPr>
                <w:lang w:val="en-IE"/>
              </w:rPr>
              <w:t>have to</w:t>
            </w:r>
            <w:r>
              <w:rPr>
                <w:rFonts w:ascii="Calibri" w:hAnsi="Calibri" w:cs="Calibri"/>
                <w:lang w:val="en-IE"/>
              </w:rPr>
              <w:t> </w:t>
            </w:r>
            <w:r>
              <w:rPr>
                <w:lang w:val="en-IE"/>
              </w:rPr>
              <w:t>describe the social impact of the transition to climate neutrality: how it is primarily linked to employment, with direct consequences for the livelihoods of households and families, social</w:t>
            </w:r>
            <w:r>
              <w:rPr>
                <w:rFonts w:ascii="Calibri" w:hAnsi="Calibri" w:cs="Calibri"/>
                <w:lang w:val="en-IE"/>
              </w:rPr>
              <w:t> </w:t>
            </w:r>
            <w:r>
              <w:rPr>
                <w:lang w:val="en-IE"/>
              </w:rPr>
              <w:t>exclusion</w:t>
            </w:r>
            <w:r>
              <w:rPr>
                <w:rFonts w:ascii="Calibri" w:hAnsi="Calibri" w:cs="Calibri"/>
                <w:lang w:val="en-IE"/>
              </w:rPr>
              <w:t> </w:t>
            </w:r>
            <w:r>
              <w:rPr>
                <w:lang w:val="en-IE"/>
              </w:rPr>
              <w:t>and gender implications.</w:t>
            </w:r>
            <w:r>
              <w:rPr>
                <w:rFonts w:ascii="Calibri" w:hAnsi="Calibri" w:cs="Calibri"/>
                <w:lang w:val="en-IE"/>
              </w:rPr>
              <w:t> </w:t>
            </w:r>
          </w:p>
          <w:p w14:paraId="6B94A4F2" w14:textId="77777777" w:rsidR="00D933B7" w:rsidRPr="00EB0462" w:rsidRDefault="00D933B7">
            <w:pPr>
              <w:pStyle w:val="TableListBullet"/>
              <w:numPr>
                <w:ilvl w:val="0"/>
                <w:numId w:val="0"/>
              </w:numPr>
              <w:rPr>
                <w:lang w:val="en-IE"/>
              </w:rPr>
            </w:pPr>
            <w:r>
              <w:rPr>
                <w:lang w:val="en-IE"/>
              </w:rPr>
              <w:t>For the PSLF, two indicators are disaggregated by gender: in terms of the estimated number of jobs created by the PSLF for the signed grant agreements, 50% (6 042 out of 12</w:t>
            </w:r>
            <w:r>
              <w:rPr>
                <w:rFonts w:ascii="Arial" w:hAnsi="Arial" w:cs="Arial"/>
                <w:lang w:val="en-IE"/>
              </w:rPr>
              <w:t> </w:t>
            </w:r>
            <w:r>
              <w:rPr>
                <w:lang w:val="en-IE"/>
              </w:rPr>
              <w:t>232) are declared by applicants to be filled by women. In terms of the individuals which should be reached by the signed PSLF projects, 51% (EUR 2</w:t>
            </w:r>
            <w:r>
              <w:rPr>
                <w:rFonts w:ascii="Arial" w:hAnsi="Arial" w:cs="Arial"/>
                <w:lang w:val="en-IE"/>
              </w:rPr>
              <w:t> </w:t>
            </w:r>
            <w:r>
              <w:rPr>
                <w:lang w:val="en-IE"/>
              </w:rPr>
              <w:t>211</w:t>
            </w:r>
            <w:r>
              <w:rPr>
                <w:rFonts w:ascii="Arial" w:hAnsi="Arial" w:cs="Arial"/>
                <w:lang w:val="en-IE"/>
              </w:rPr>
              <w:t> </w:t>
            </w:r>
            <w:r>
              <w:rPr>
                <w:lang w:val="en-IE"/>
              </w:rPr>
              <w:t>730 out of EUR 4</w:t>
            </w:r>
            <w:r>
              <w:rPr>
                <w:rFonts w:ascii="Arial" w:hAnsi="Arial" w:cs="Arial"/>
                <w:lang w:val="en-IE"/>
              </w:rPr>
              <w:t> </w:t>
            </w:r>
            <w:r>
              <w:rPr>
                <w:lang w:val="en-IE"/>
              </w:rPr>
              <w:t>312</w:t>
            </w:r>
            <w:r>
              <w:rPr>
                <w:rFonts w:ascii="Arial" w:hAnsi="Arial" w:cs="Arial"/>
                <w:lang w:val="en-IE"/>
              </w:rPr>
              <w:t> </w:t>
            </w:r>
            <w:r>
              <w:rPr>
                <w:lang w:val="en-IE"/>
              </w:rPr>
              <w:t>161) are estimated to be women.</w:t>
            </w:r>
            <w:r>
              <w:rPr>
                <w:rFonts w:ascii="Calibri" w:hAnsi="Calibri" w:cs="Calibri"/>
                <w:lang w:val="en-IE"/>
              </w:rPr>
              <w:t> </w:t>
            </w:r>
          </w:p>
          <w:p w14:paraId="4088C695" w14:textId="77777777" w:rsidR="00D933B7" w:rsidRPr="005E0253" w:rsidRDefault="00D933B7">
            <w:pPr>
              <w:pStyle w:val="TableListBullet"/>
              <w:numPr>
                <w:ilvl w:val="0"/>
                <w:numId w:val="0"/>
              </w:numPr>
              <w:ind w:left="283" w:hanging="283"/>
              <w:rPr>
                <w:lang w:val="en-IE"/>
              </w:rPr>
            </w:pPr>
          </w:p>
        </w:tc>
      </w:tr>
    </w:tbl>
    <w:p w14:paraId="10DC77E3" w14:textId="77777777" w:rsidR="00D933B7" w:rsidRPr="00851928" w:rsidRDefault="00D933B7" w:rsidP="00D933B7">
      <w:pPr>
        <w:rPr>
          <w:lang w:eastAsia="en-GB"/>
        </w:rPr>
      </w:pPr>
    </w:p>
    <w:p w14:paraId="74EFFEA0" w14:textId="77777777" w:rsidR="00D933B7" w:rsidRPr="00851928" w:rsidRDefault="00D933B7" w:rsidP="00D933B7">
      <w:pPr>
        <w:rPr>
          <w:b/>
          <w:bCs/>
        </w:rPr>
      </w:pPr>
    </w:p>
    <w:p w14:paraId="3608450C" w14:textId="77777777" w:rsidR="00D933B7" w:rsidRPr="00851928" w:rsidRDefault="00D933B7" w:rsidP="00D933B7">
      <w:pPr>
        <w:spacing w:line="259" w:lineRule="auto"/>
        <w:rPr>
          <w:b/>
          <w:bCs/>
        </w:rPr>
      </w:pPr>
      <w:r>
        <w:rPr>
          <w:b/>
          <w:bCs/>
        </w:rPr>
        <w:br w:type="page"/>
      </w:r>
    </w:p>
    <w:p w14:paraId="7CF9E7AD" w14:textId="77777777" w:rsidR="001F4A1A" w:rsidRDefault="001F4A1A" w:rsidP="00D933B7">
      <w:pPr>
        <w:rPr>
          <w:rFonts w:ascii="Aptos Narrow" w:eastAsia="Aptos Narrow" w:hAnsi="Aptos Narrow" w:cs="Aptos Narrow"/>
          <w:color w:val="9C0006"/>
          <w:sz w:val="22"/>
          <w:szCs w:val="22"/>
        </w:rPr>
      </w:pPr>
    </w:p>
    <w:p w14:paraId="4FB0E4FA" w14:textId="77777777" w:rsidR="00D82AA9" w:rsidRPr="00D0125C" w:rsidRDefault="00D82AA9"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82AA9" w:rsidRPr="00D0125C" w14:paraId="797AAF0F"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504D1F57" w14:textId="77777777" w:rsidR="00D82AA9" w:rsidRPr="00D0125C" w:rsidRDefault="00D82AA9">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39B82240" w14:textId="77777777" w:rsidR="00D82AA9" w:rsidRPr="00D0125C" w:rsidRDefault="00D82AA9">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6806BC53" w14:textId="77777777" w:rsidR="00D82AA9" w:rsidRPr="00D0125C" w:rsidRDefault="00D82AA9">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6573BC81" w14:textId="77777777" w:rsidR="00D82AA9" w:rsidRPr="00D0125C" w:rsidRDefault="00D82AA9">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24138079" w14:textId="77777777" w:rsidR="00D82AA9" w:rsidRPr="00D0125C" w:rsidRDefault="00D82AA9">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1B34731B" w14:textId="77777777" w:rsidR="00D82AA9" w:rsidRPr="00D0125C" w:rsidRDefault="00D82AA9">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4630A1C8" w14:textId="77777777" w:rsidR="00D82AA9" w:rsidRPr="00D0125C" w:rsidRDefault="00D82AA9">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52BB60BA" w14:textId="77777777" w:rsidR="00D82AA9" w:rsidRPr="00D0125C" w:rsidRDefault="00D82AA9">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FA5418" w:rsidRPr="00D0125C" w14:paraId="129AE2E2" w14:textId="77777777">
        <w:trPr>
          <w:trHeight w:val="300"/>
        </w:trPr>
        <w:tc>
          <w:tcPr>
            <w:tcW w:w="1276" w:type="dxa"/>
            <w:tcBorders>
              <w:top w:val="single" w:sz="6" w:space="0" w:color="8C8C8C"/>
              <w:left w:val="nil"/>
              <w:bottom w:val="single" w:sz="6" w:space="0" w:color="8C8C8C"/>
              <w:right w:val="nil"/>
            </w:tcBorders>
            <w:vAlign w:val="center"/>
            <w:hideMark/>
          </w:tcPr>
          <w:p w14:paraId="729ADD70" w14:textId="77777777" w:rsidR="00FA5418" w:rsidRPr="00D0125C" w:rsidRDefault="00FA5418" w:rsidP="00FA5418">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3A2E0FCB" w14:textId="26FB0EA0" w:rsidR="00FA5418" w:rsidRPr="00D0125C" w:rsidRDefault="00FA5418" w:rsidP="00FA5418">
            <w:pPr>
              <w:spacing w:after="0" w:line="240" w:lineRule="auto"/>
              <w:jc w:val="center"/>
              <w:textAlignment w:val="baseline"/>
              <w:rPr>
                <w:rFonts w:ascii="Segoe UI" w:hAnsi="Segoe UI" w:cs="Segoe UI"/>
                <w:sz w:val="20"/>
                <w:lang w:eastAsia="en-IE"/>
              </w:rPr>
            </w:pPr>
            <w:r>
              <w:rPr>
                <w:rFonts w:ascii="Calibri" w:hAnsi="Calibri" w:cs="Calibri"/>
                <w:color w:val="000000"/>
                <w:sz w:val="22"/>
                <w:szCs w:val="22"/>
              </w:rPr>
              <w:t>1.2</w:t>
            </w:r>
          </w:p>
        </w:tc>
        <w:tc>
          <w:tcPr>
            <w:tcW w:w="1276" w:type="dxa"/>
            <w:tcBorders>
              <w:top w:val="single" w:sz="6" w:space="0" w:color="8C8C8C"/>
              <w:left w:val="nil"/>
              <w:bottom w:val="single" w:sz="6" w:space="0" w:color="8C8C8C"/>
              <w:right w:val="nil"/>
            </w:tcBorders>
            <w:vAlign w:val="center"/>
            <w:hideMark/>
          </w:tcPr>
          <w:p w14:paraId="1420AD33" w14:textId="511FAB07" w:rsidR="00FA5418" w:rsidRPr="00D0125C" w:rsidRDefault="00FA5418" w:rsidP="00FA5418">
            <w:pPr>
              <w:spacing w:after="0" w:line="240" w:lineRule="auto"/>
              <w:jc w:val="center"/>
              <w:textAlignment w:val="baseline"/>
              <w:rPr>
                <w:rFonts w:ascii="Segoe UI" w:hAnsi="Segoe UI" w:cs="Segoe UI"/>
                <w:sz w:val="20"/>
                <w:lang w:eastAsia="en-IE"/>
              </w:rPr>
            </w:pPr>
            <w:r>
              <w:rPr>
                <w:rFonts w:ascii="Calibri" w:hAnsi="Calibri" w:cs="Calibri"/>
                <w:color w:val="000000"/>
                <w:sz w:val="22"/>
                <w:szCs w:val="22"/>
              </w:rPr>
              <w:t>866.2</w:t>
            </w:r>
          </w:p>
        </w:tc>
        <w:tc>
          <w:tcPr>
            <w:tcW w:w="1134" w:type="dxa"/>
            <w:tcBorders>
              <w:top w:val="single" w:sz="6" w:space="0" w:color="8C8C8C"/>
              <w:left w:val="nil"/>
              <w:bottom w:val="single" w:sz="6" w:space="0" w:color="8C8C8C"/>
              <w:right w:val="nil"/>
            </w:tcBorders>
            <w:vAlign w:val="center"/>
            <w:hideMark/>
          </w:tcPr>
          <w:p w14:paraId="44A137D2" w14:textId="2995F930" w:rsidR="00FA5418" w:rsidRPr="00D0125C" w:rsidRDefault="00FA5418" w:rsidP="00FA5418">
            <w:pPr>
              <w:spacing w:after="0" w:line="240" w:lineRule="auto"/>
              <w:jc w:val="center"/>
              <w:textAlignment w:val="baseline"/>
              <w:rPr>
                <w:rFonts w:ascii="Segoe UI" w:hAnsi="Segoe UI" w:cs="Segoe UI"/>
                <w:sz w:val="20"/>
                <w:lang w:eastAsia="en-IE"/>
              </w:rPr>
            </w:pPr>
            <w:r>
              <w:rPr>
                <w:rFonts w:ascii="Calibri" w:hAnsi="Calibri" w:cs="Calibri"/>
                <w:color w:val="000000"/>
                <w:sz w:val="22"/>
                <w:szCs w:val="22"/>
              </w:rPr>
              <w:t>986.9</w:t>
            </w:r>
          </w:p>
        </w:tc>
        <w:tc>
          <w:tcPr>
            <w:tcW w:w="1276" w:type="dxa"/>
            <w:tcBorders>
              <w:top w:val="single" w:sz="6" w:space="0" w:color="8C8C8C"/>
              <w:left w:val="nil"/>
              <w:bottom w:val="single" w:sz="6" w:space="0" w:color="8C8C8C"/>
              <w:right w:val="nil"/>
            </w:tcBorders>
            <w:vAlign w:val="center"/>
          </w:tcPr>
          <w:p w14:paraId="77E75943" w14:textId="0CB1ADDB" w:rsidR="00FA5418" w:rsidRPr="00D0125C" w:rsidRDefault="00FA5418" w:rsidP="00FA5418">
            <w:pPr>
              <w:spacing w:after="0" w:line="240" w:lineRule="auto"/>
              <w:jc w:val="center"/>
              <w:textAlignment w:val="baseline"/>
              <w:rPr>
                <w:rFonts w:cs="Segoe UI"/>
                <w:sz w:val="20"/>
                <w:lang w:eastAsia="en-IE"/>
              </w:rPr>
            </w:pPr>
            <w:r>
              <w:rPr>
                <w:rFonts w:ascii="Calibri" w:hAnsi="Calibri" w:cs="Calibri"/>
                <w:color w:val="000000"/>
                <w:sz w:val="22"/>
                <w:szCs w:val="22"/>
              </w:rPr>
              <w:t>218.2</w:t>
            </w:r>
          </w:p>
        </w:tc>
        <w:tc>
          <w:tcPr>
            <w:tcW w:w="1134" w:type="dxa"/>
            <w:tcBorders>
              <w:top w:val="single" w:sz="6" w:space="0" w:color="8C8C8C"/>
              <w:left w:val="nil"/>
              <w:bottom w:val="single" w:sz="6" w:space="0" w:color="8C8C8C"/>
              <w:right w:val="nil"/>
            </w:tcBorders>
            <w:vAlign w:val="center"/>
          </w:tcPr>
          <w:p w14:paraId="015867B7" w14:textId="72925C52" w:rsidR="00FA5418" w:rsidRPr="00D0125C" w:rsidRDefault="00FA5418" w:rsidP="00FA5418">
            <w:pPr>
              <w:spacing w:after="0" w:line="240" w:lineRule="auto"/>
              <w:jc w:val="center"/>
              <w:textAlignment w:val="baseline"/>
              <w:rPr>
                <w:rFonts w:cs="Segoe UI"/>
                <w:sz w:val="20"/>
                <w:lang w:eastAsia="en-IE"/>
              </w:rPr>
            </w:pPr>
            <w:r>
              <w:rPr>
                <w:rFonts w:ascii="Calibri" w:hAnsi="Calibri" w:cs="Calibri"/>
                <w:color w:val="000000"/>
                <w:sz w:val="22"/>
                <w:szCs w:val="22"/>
              </w:rPr>
              <w:t>222.1</w:t>
            </w:r>
          </w:p>
        </w:tc>
        <w:tc>
          <w:tcPr>
            <w:tcW w:w="1233" w:type="dxa"/>
            <w:tcBorders>
              <w:top w:val="single" w:sz="6" w:space="0" w:color="8C8C8C"/>
              <w:left w:val="nil"/>
              <w:bottom w:val="single" w:sz="6" w:space="0" w:color="8C8C8C"/>
              <w:right w:val="nil"/>
            </w:tcBorders>
            <w:vAlign w:val="center"/>
            <w:hideMark/>
          </w:tcPr>
          <w:p w14:paraId="378F7B12" w14:textId="57D88802" w:rsidR="00FA5418" w:rsidRPr="00D0125C" w:rsidRDefault="00FA5418" w:rsidP="00FA5418">
            <w:pPr>
              <w:spacing w:after="0" w:line="240" w:lineRule="auto"/>
              <w:jc w:val="center"/>
              <w:textAlignment w:val="baseline"/>
              <w:rPr>
                <w:rFonts w:ascii="Segoe UI" w:hAnsi="Segoe UI" w:cs="Segoe UI"/>
                <w:sz w:val="20"/>
                <w:lang w:eastAsia="en-IE"/>
              </w:rPr>
            </w:pPr>
            <w:r>
              <w:rPr>
                <w:rFonts w:ascii="Calibri" w:hAnsi="Calibri" w:cs="Calibri"/>
                <w:color w:val="000000"/>
                <w:sz w:val="22"/>
                <w:szCs w:val="22"/>
              </w:rPr>
              <w:t>2 294.7</w:t>
            </w:r>
          </w:p>
        </w:tc>
        <w:tc>
          <w:tcPr>
            <w:tcW w:w="1176" w:type="dxa"/>
            <w:tcBorders>
              <w:top w:val="single" w:sz="6" w:space="0" w:color="8C8C8C"/>
              <w:left w:val="nil"/>
              <w:bottom w:val="single" w:sz="6" w:space="0" w:color="8C8C8C"/>
              <w:right w:val="nil"/>
            </w:tcBorders>
            <w:vAlign w:val="center"/>
            <w:hideMark/>
          </w:tcPr>
          <w:p w14:paraId="16714619" w14:textId="2F5CE955" w:rsidR="00FA5418" w:rsidRPr="00D0125C" w:rsidRDefault="00FA5418" w:rsidP="00FA5418">
            <w:pPr>
              <w:spacing w:after="0" w:line="240" w:lineRule="auto"/>
              <w:jc w:val="center"/>
              <w:textAlignment w:val="baseline"/>
              <w:rPr>
                <w:rFonts w:ascii="Segoe UI" w:hAnsi="Segoe UI" w:cs="Segoe UI"/>
                <w:sz w:val="20"/>
                <w:lang w:eastAsia="en-IE"/>
              </w:rPr>
            </w:pPr>
            <w:r>
              <w:rPr>
                <w:rFonts w:ascii="Calibri" w:hAnsi="Calibri" w:cs="Calibri"/>
                <w:color w:val="000000"/>
                <w:sz w:val="22"/>
                <w:szCs w:val="22"/>
              </w:rPr>
              <w:t>13.3%</w:t>
            </w:r>
          </w:p>
        </w:tc>
      </w:tr>
    </w:tbl>
    <w:p w14:paraId="795AB8DD" w14:textId="77777777" w:rsidR="001F4A1A" w:rsidRDefault="001F4A1A" w:rsidP="00D933B7">
      <w:pPr>
        <w:rPr>
          <w:lang w:eastAsia="en-GB"/>
        </w:rPr>
      </w:pPr>
    </w:p>
    <w:p w14:paraId="0413408C" w14:textId="719FDFB9" w:rsidR="00BF2E89" w:rsidRDefault="00BF2E89" w:rsidP="00D933B7">
      <w:pPr>
        <w:rPr>
          <w:lang w:eastAsia="en-GB"/>
        </w:rPr>
      </w:pPr>
      <w:r w:rsidRPr="002361B4">
        <w:rPr>
          <w:rStyle w:val="normaltextrun"/>
          <w:rFonts w:ascii="EC Square Sans Pro" w:hAnsi="EC Square Sans Pro"/>
        </w:rPr>
        <w:t>The reported amounts are based on the planned amounts in adopted programmes</w:t>
      </w:r>
      <w:r>
        <w:rPr>
          <w:rStyle w:val="normaltextrun"/>
          <w:rFonts w:ascii="EC Square Sans Pro" w:hAnsi="EC Square Sans Pro"/>
        </w:rPr>
        <w:t xml:space="preserve"> at the end of 2025</w:t>
      </w:r>
      <w:r w:rsidRPr="002361B4">
        <w:rPr>
          <w:rStyle w:val="normaltextrun"/>
          <w:rFonts w:ascii="EC Square Sans Pro" w:hAnsi="EC Square Sans Pro"/>
        </w:rPr>
        <w:t xml:space="preserve">. The cumulative planned contribution to this horizontal objective is presented proportionately to financial implementation of annual budgetary commitments. </w:t>
      </w:r>
    </w:p>
    <w:p w14:paraId="31117C39" w14:textId="3CCB4248" w:rsidR="00D933B7" w:rsidRPr="00851928" w:rsidRDefault="00D933B7" w:rsidP="00D933B7">
      <w:pPr>
        <w:rPr>
          <w:lang w:eastAsia="en-GB"/>
        </w:rPr>
      </w:pPr>
      <w:r>
        <w:rPr>
          <w:lang w:eastAsia="en-GB"/>
        </w:rPr>
        <w:t xml:space="preserve">Addressing the impacts of the transition towards a climate-neutral economy also means digitalisation. </w:t>
      </w:r>
      <w:r w:rsidR="00336651">
        <w:rPr>
          <w:lang w:eastAsia="en-GB"/>
        </w:rPr>
        <w:t>By the end of</w:t>
      </w:r>
      <w:r>
        <w:rPr>
          <w:lang w:eastAsia="en-GB"/>
        </w:rPr>
        <w:t xml:space="preserve"> 2025, </w:t>
      </w:r>
      <w:r w:rsidR="00336651">
        <w:rPr>
          <w:lang w:eastAsia="en-GB"/>
        </w:rPr>
        <w:t>almost</w:t>
      </w:r>
      <w:r>
        <w:rPr>
          <w:lang w:eastAsia="en-GB"/>
        </w:rPr>
        <w:t xml:space="preserve"> </w:t>
      </w:r>
      <w:r w:rsidRPr="0050676D">
        <w:rPr>
          <w:lang w:eastAsia="en-GB"/>
        </w:rPr>
        <w:t>EUR</w:t>
      </w:r>
      <w:r w:rsidR="00336651" w:rsidRPr="0050676D">
        <w:rPr>
          <w:lang w:eastAsia="en-GB"/>
        </w:rPr>
        <w:t xml:space="preserve"> 2.3 billion</w:t>
      </w:r>
      <w:r w:rsidRPr="0050676D">
        <w:rPr>
          <w:lang w:eastAsia="en-GB"/>
        </w:rPr>
        <w:t xml:space="preserve"> </w:t>
      </w:r>
      <w:r>
        <w:rPr>
          <w:lang w:eastAsia="en-GB"/>
        </w:rPr>
        <w:t xml:space="preserve">was invested in digitalisation, including for the digitalisation of public and private service. By investing </w:t>
      </w:r>
      <w:r w:rsidR="00973CD9">
        <w:rPr>
          <w:lang w:eastAsia="en-GB"/>
        </w:rPr>
        <w:t>over</w:t>
      </w:r>
      <w:r>
        <w:rPr>
          <w:lang w:eastAsia="en-GB"/>
        </w:rPr>
        <w:t xml:space="preserve"> EUR </w:t>
      </w:r>
      <w:r w:rsidR="00F1657C">
        <w:rPr>
          <w:lang w:eastAsia="en-GB"/>
        </w:rPr>
        <w:t>150 million</w:t>
      </w:r>
      <w:r>
        <w:rPr>
          <w:lang w:eastAsia="en-GB"/>
        </w:rPr>
        <w:t xml:space="preserve"> in digitalisation of businesses, a special focus was made on small and medium-sized enterprises (business development and internationalisation, including productive investments, e-commerce, digital innovation hubs and digital processes) and on innovation clusters, including businesses, research organisations and public authorities and business networks.</w:t>
      </w:r>
      <w:r>
        <w:rPr>
          <w:rFonts w:ascii="Calibri" w:hAnsi="Calibri" w:cs="Calibri"/>
          <w:lang w:eastAsia="en-GB"/>
        </w:rPr>
        <w:t> </w:t>
      </w:r>
    </w:p>
    <w:p w14:paraId="06D762B0" w14:textId="77777777" w:rsidR="00D933B7" w:rsidRPr="007456BD" w:rsidRDefault="00D933B7" w:rsidP="00F72C99">
      <w:pPr>
        <w:pStyle w:val="Heading3"/>
      </w:pPr>
      <w:r>
        <w:t>Contribution to strategic technologies (STEP)</w:t>
      </w:r>
    </w:p>
    <w:p w14:paraId="0FF1B476" w14:textId="77777777" w:rsidR="00D933B7" w:rsidRPr="00767594" w:rsidRDefault="00D933B7" w:rsidP="00373960">
      <w:pPr>
        <w:pStyle w:val="ListParagraph"/>
        <w:keepNext/>
        <w:keepLines/>
        <w:numPr>
          <w:ilvl w:val="0"/>
          <w:numId w:val="73"/>
        </w:numPr>
        <w:spacing w:before="120" w:after="120" w:line="240" w:lineRule="auto"/>
        <w:jc w:val="both"/>
        <w:outlineLvl w:val="4"/>
        <w:rPr>
          <w:lang w:val="en-IE"/>
        </w:rPr>
      </w:pPr>
      <w:r>
        <w:t>In line with the STEP Regulation, the JTF is one of the EU programmes in shared management mobilising significant STEP investments strengthening the competitiveness and resilience of the European economy. Six programme amendments were adopted in 2025 (Denmark,</w:t>
      </w:r>
      <w:r>
        <w:rPr>
          <w:rFonts w:ascii="Calibri" w:hAnsi="Calibri" w:cs="Calibri"/>
        </w:rPr>
        <w:t> </w:t>
      </w:r>
      <w:r>
        <w:rPr>
          <w:rFonts w:cs="Calibri"/>
        </w:rPr>
        <w:t xml:space="preserve">France, </w:t>
      </w:r>
      <w:r>
        <w:t>Germany, Greece and Spain), adding new STEP dedicated priorities or topping up the existing ones for EUR 325 million. A total JTF support mobilised so far for pursuing STEP</w:t>
      </w:r>
      <w:r>
        <w:rPr>
          <w:rFonts w:ascii="Calibri" w:hAnsi="Calibri" w:cs="Calibri"/>
        </w:rPr>
        <w:t> </w:t>
      </w:r>
      <w:r>
        <w:t>objectives amounts to EUR</w:t>
      </w:r>
      <w:r>
        <w:rPr>
          <w:rFonts w:ascii="Calibri" w:hAnsi="Calibri" w:cs="Calibri"/>
        </w:rPr>
        <w:t> </w:t>
      </w:r>
      <w:r>
        <w:rPr>
          <w:rFonts w:cs="Arial"/>
        </w:rPr>
        <w:t>946</w:t>
      </w:r>
      <w:r>
        <w:rPr>
          <w:rFonts w:ascii="Calibri" w:hAnsi="Calibri" w:cs="Calibri"/>
        </w:rPr>
        <w:t> </w:t>
      </w:r>
      <w:r>
        <w:t xml:space="preserve">million. </w:t>
      </w:r>
    </w:p>
    <w:p w14:paraId="46A4C106" w14:textId="77777777" w:rsidR="00D933B7" w:rsidRPr="00767594" w:rsidRDefault="00D933B7" w:rsidP="00373960">
      <w:pPr>
        <w:pStyle w:val="ListParagraph"/>
        <w:keepNext/>
        <w:keepLines/>
        <w:numPr>
          <w:ilvl w:val="0"/>
          <w:numId w:val="73"/>
        </w:numPr>
        <w:spacing w:after="120" w:line="240" w:lineRule="auto"/>
        <w:jc w:val="both"/>
        <w:outlineLvl w:val="4"/>
        <w:rPr>
          <w:lang w:val="en-IE"/>
        </w:rPr>
      </w:pPr>
      <w:r>
        <w:t>The biggest share of STEP support under the JTF is used for productive investments (around EUR</w:t>
      </w:r>
      <w:r>
        <w:rPr>
          <w:rFonts w:ascii="Calibri" w:hAnsi="Calibri" w:cs="Calibri"/>
        </w:rPr>
        <w:t> </w:t>
      </w:r>
      <w:r>
        <w:rPr>
          <w:rFonts w:cs="Arial"/>
        </w:rPr>
        <w:t>662</w:t>
      </w:r>
      <w:r>
        <w:rPr>
          <w:rFonts w:ascii="Calibri" w:hAnsi="Calibri" w:cs="Calibri"/>
        </w:rPr>
        <w:t> </w:t>
      </w:r>
      <w:r>
        <w:t>million). Investments in research and innovation-related activities cover EUR</w:t>
      </w:r>
      <w:r>
        <w:rPr>
          <w:rFonts w:ascii="Calibri" w:hAnsi="Calibri" w:cs="Calibri"/>
        </w:rPr>
        <w:t> </w:t>
      </w:r>
      <w:r>
        <w:rPr>
          <w:rFonts w:cs="Arial"/>
        </w:rPr>
        <w:t>107</w:t>
      </w:r>
      <w:r>
        <w:rPr>
          <w:rFonts w:ascii="Calibri" w:hAnsi="Calibri" w:cs="Calibri"/>
        </w:rPr>
        <w:t> </w:t>
      </w:r>
      <w:r>
        <w:t>million and investments in skills development cover around EUR</w:t>
      </w:r>
      <w:r>
        <w:rPr>
          <w:rFonts w:ascii="Calibri" w:hAnsi="Calibri" w:cs="Calibri"/>
        </w:rPr>
        <w:t> </w:t>
      </w:r>
      <w:r>
        <w:rPr>
          <w:rFonts w:cs="Arial"/>
        </w:rPr>
        <w:t>35</w:t>
      </w:r>
      <w:r>
        <w:rPr>
          <w:rFonts w:ascii="Calibri" w:hAnsi="Calibri" w:cs="Calibri"/>
        </w:rPr>
        <w:t> </w:t>
      </w:r>
      <w:r>
        <w:t>million. Around EUR</w:t>
      </w:r>
      <w:r>
        <w:rPr>
          <w:rFonts w:ascii="Calibri" w:hAnsi="Calibri" w:cs="Calibri"/>
        </w:rPr>
        <w:t> </w:t>
      </w:r>
      <w:r>
        <w:t>141</w:t>
      </w:r>
      <w:r>
        <w:rPr>
          <w:rFonts w:ascii="Calibri" w:hAnsi="Calibri" w:cs="Calibri"/>
        </w:rPr>
        <w:t> </w:t>
      </w:r>
      <w:r>
        <w:t>million of the STEP investments go to other activities, such as supporting business incubation, spin-offs and start-ups or promoting the circular economy research and innovation processes.</w:t>
      </w:r>
      <w:r>
        <w:rPr>
          <w:rFonts w:ascii="Calibri" w:hAnsi="Calibri" w:cs="Calibri"/>
        </w:rPr>
        <w:t> </w:t>
      </w:r>
      <w:r>
        <w:rPr>
          <w:rFonts w:ascii="Calibri" w:hAnsi="Calibri" w:cs="Calibri"/>
          <w:lang w:val="en-IE"/>
        </w:rPr>
        <w:t> </w:t>
      </w:r>
    </w:p>
    <w:p w14:paraId="398DD8D3" w14:textId="77777777" w:rsidR="00D933B7" w:rsidRPr="00767594" w:rsidRDefault="00D933B7" w:rsidP="00373960">
      <w:pPr>
        <w:pStyle w:val="ListParagraph"/>
        <w:keepNext/>
        <w:keepLines/>
        <w:numPr>
          <w:ilvl w:val="0"/>
          <w:numId w:val="73"/>
        </w:numPr>
        <w:spacing w:after="120" w:line="240" w:lineRule="auto"/>
        <w:jc w:val="both"/>
        <w:outlineLvl w:val="4"/>
        <w:rPr>
          <w:lang w:val="en-IE"/>
        </w:rPr>
      </w:pPr>
      <w:r>
        <w:t>The productive investments can be further broken down by type of enterprise (small and medium-sized enterprises for around EUR</w:t>
      </w:r>
      <w:r>
        <w:rPr>
          <w:rFonts w:ascii="Calibri" w:hAnsi="Calibri" w:cs="Calibri"/>
        </w:rPr>
        <w:t> </w:t>
      </w:r>
      <w:r>
        <w:rPr>
          <w:rFonts w:cs="Arial"/>
        </w:rPr>
        <w:t>354</w:t>
      </w:r>
      <w:r>
        <w:rPr>
          <w:rFonts w:ascii="Calibri" w:hAnsi="Calibri" w:cs="Calibri"/>
        </w:rPr>
        <w:t> </w:t>
      </w:r>
      <w:r>
        <w:t>million and large enterprises account for around EUR</w:t>
      </w:r>
      <w:r>
        <w:rPr>
          <w:rFonts w:ascii="Calibri" w:hAnsi="Calibri" w:cs="Calibri"/>
        </w:rPr>
        <w:t> </w:t>
      </w:r>
      <w:r>
        <w:rPr>
          <w:rFonts w:cs="Arial"/>
        </w:rPr>
        <w:t>308</w:t>
      </w:r>
      <w:r>
        <w:rPr>
          <w:rFonts w:ascii="Calibri" w:hAnsi="Calibri" w:cs="Calibri"/>
        </w:rPr>
        <w:t> </w:t>
      </w:r>
      <w:r>
        <w:t>million) and by the three STEP target investment areas (digital technologies and deep-tech innovation projects to receive EUR</w:t>
      </w:r>
      <w:r>
        <w:rPr>
          <w:rFonts w:ascii="Calibri" w:hAnsi="Calibri" w:cs="Calibri"/>
        </w:rPr>
        <w:t> </w:t>
      </w:r>
      <w:r>
        <w:t>178</w:t>
      </w:r>
      <w:r>
        <w:rPr>
          <w:rFonts w:ascii="Calibri" w:hAnsi="Calibri" w:cs="Calibri"/>
        </w:rPr>
        <w:t> </w:t>
      </w:r>
      <w:r>
        <w:t>million, clean and resource-efficient technologies around EUR</w:t>
      </w:r>
      <w:r>
        <w:rPr>
          <w:rFonts w:ascii="Calibri" w:hAnsi="Calibri" w:cs="Calibri"/>
        </w:rPr>
        <w:t> </w:t>
      </w:r>
      <w:r>
        <w:rPr>
          <w:rFonts w:cs="Arial"/>
        </w:rPr>
        <w:t>409</w:t>
      </w:r>
      <w:r>
        <w:rPr>
          <w:rFonts w:ascii="Calibri" w:hAnsi="Calibri" w:cs="Calibri"/>
        </w:rPr>
        <w:t> </w:t>
      </w:r>
      <w:r>
        <w:t>million, and biotechnologies around EUR</w:t>
      </w:r>
      <w:r>
        <w:rPr>
          <w:rFonts w:ascii="Calibri" w:hAnsi="Calibri" w:cs="Calibri"/>
        </w:rPr>
        <w:t> </w:t>
      </w:r>
      <w:r>
        <w:rPr>
          <w:rFonts w:cs="Arial"/>
        </w:rPr>
        <w:t>75</w:t>
      </w:r>
      <w:r>
        <w:rPr>
          <w:rFonts w:ascii="Calibri" w:hAnsi="Calibri" w:cs="Calibri"/>
        </w:rPr>
        <w:t> </w:t>
      </w:r>
      <w:r>
        <w:t>million).</w:t>
      </w:r>
      <w:r>
        <w:rPr>
          <w:rFonts w:ascii="Calibri" w:hAnsi="Calibri" w:cs="Calibri"/>
          <w:lang w:val="en-IE"/>
        </w:rPr>
        <w:t> </w:t>
      </w:r>
    </w:p>
    <w:p w14:paraId="11C3E1BC" w14:textId="77777777" w:rsidR="00D933B7" w:rsidRPr="007456BD" w:rsidRDefault="00D933B7" w:rsidP="00F72C99">
      <w:pPr>
        <w:pStyle w:val="Heading3"/>
      </w:pPr>
      <w:r>
        <w:t>Contribution to reforms</w:t>
      </w:r>
    </w:p>
    <w:p w14:paraId="22B79CED" w14:textId="77777777" w:rsidR="00D933B7" w:rsidRPr="00C10A1F" w:rsidRDefault="00D933B7" w:rsidP="00D933B7">
      <w:pPr>
        <w:spacing w:line="240" w:lineRule="auto"/>
        <w:rPr>
          <w:lang w:val="en-IE"/>
        </w:rPr>
      </w:pPr>
      <w:r>
        <w:t>As a result of its conditionality (granting the funding only if a transition process towards a climate-neutral economy has been</w:t>
      </w:r>
      <w:r>
        <w:rPr>
          <w:rFonts w:ascii="Calibri" w:hAnsi="Calibri" w:cs="Calibri"/>
        </w:rPr>
        <w:t> </w:t>
      </w:r>
      <w:r>
        <w:t>demonstrated</w:t>
      </w:r>
      <w:r>
        <w:rPr>
          <w:rFonts w:ascii="Calibri" w:hAnsi="Calibri" w:cs="Calibri"/>
        </w:rPr>
        <w:t> </w:t>
      </w:r>
      <w:r>
        <w:t>in a given</w:t>
      </w:r>
      <w:r>
        <w:rPr>
          <w:rFonts w:ascii="Calibri" w:hAnsi="Calibri" w:cs="Calibri"/>
        </w:rPr>
        <w:t> </w:t>
      </w:r>
      <w:r>
        <w:t>territory), the JTF has been key in speeding up coal phase-out in the EU. Several Member States (e.g. Czechia, Hungary, Romania, Slovenia) did not have a coal phase-out date before the establishment of the fund. The TJTPs provide a clear decarbonisation commitment at the national level and outline the transition pathway, including in terms of job creation and preservation.</w:t>
      </w:r>
      <w:r>
        <w:rPr>
          <w:rFonts w:ascii="Calibri" w:hAnsi="Calibri" w:cs="Calibri"/>
          <w:lang w:val="en-IE"/>
        </w:rPr>
        <w:t> </w:t>
      </w:r>
    </w:p>
    <w:p w14:paraId="790BE957" w14:textId="77777777" w:rsidR="00D933B7" w:rsidRPr="00D35768" w:rsidRDefault="00D933B7" w:rsidP="00D933B7">
      <w:pPr>
        <w:spacing w:line="240" w:lineRule="auto"/>
        <w:rPr>
          <w:lang w:val="en-IE"/>
        </w:rPr>
      </w:pPr>
      <w:r>
        <w:t>For the carbon-intensive regions, the JTF was an opportunity to reflect on how the transformation of carbon-intensive industries (such as steel,</w:t>
      </w:r>
      <w:r>
        <w:rPr>
          <w:rFonts w:ascii="Calibri" w:hAnsi="Calibri" w:cs="Calibri"/>
        </w:rPr>
        <w:t> </w:t>
      </w:r>
      <w:r>
        <w:t>cement</w:t>
      </w:r>
      <w:r>
        <w:rPr>
          <w:rFonts w:ascii="Calibri" w:hAnsi="Calibri" w:cs="Calibri"/>
        </w:rPr>
        <w:t> </w:t>
      </w:r>
      <w:r>
        <w:t>or chemicals) could be achieved without creating negative spillovers in communities and places. The JTF played a transformative role in local economies of JTF territories. Moreover, the JTF was instrumental in examining the impacts of the transition on workers,</w:t>
      </w:r>
      <w:r>
        <w:rPr>
          <w:rFonts w:ascii="Calibri" w:hAnsi="Calibri" w:cs="Calibri"/>
        </w:rPr>
        <w:t> </w:t>
      </w:r>
      <w:r>
        <w:t>skills</w:t>
      </w:r>
      <w:r>
        <w:rPr>
          <w:rFonts w:ascii="Calibri" w:hAnsi="Calibri" w:cs="Calibri"/>
        </w:rPr>
        <w:t> </w:t>
      </w:r>
      <w:r>
        <w:t>and communities, beyond a mere focus on technologies and innovation.</w:t>
      </w:r>
      <w:r>
        <w:rPr>
          <w:rFonts w:ascii="Calibri" w:hAnsi="Calibri" w:cs="Calibri"/>
          <w:lang w:val="en-IE"/>
        </w:rPr>
        <w:t> </w:t>
      </w:r>
      <w:r>
        <w:t>For insular and archipelago-type regions, the JTF</w:t>
      </w:r>
      <w:r>
        <w:rPr>
          <w:rFonts w:ascii="Calibri" w:hAnsi="Calibri" w:cs="Calibri"/>
        </w:rPr>
        <w:t> </w:t>
      </w:r>
      <w:r>
        <w:t>provided</w:t>
      </w:r>
      <w:r>
        <w:rPr>
          <w:rFonts w:ascii="Calibri" w:hAnsi="Calibri" w:cs="Calibri"/>
        </w:rPr>
        <w:t> </w:t>
      </w:r>
      <w:r>
        <w:t>a new opportunity for the transition to decarbonisation of certain fossil-fuel activities.</w:t>
      </w:r>
      <w:r>
        <w:rPr>
          <w:rFonts w:ascii="Calibri" w:hAnsi="Calibri" w:cs="Calibri"/>
          <w:lang w:val="en-IE"/>
        </w:rPr>
        <w:t> </w:t>
      </w:r>
    </w:p>
    <w:p w14:paraId="5903A61D" w14:textId="77777777" w:rsidR="00D933B7" w:rsidRPr="006009EC" w:rsidRDefault="00D933B7" w:rsidP="00D933B7">
      <w:pPr>
        <w:rPr>
          <w:lang w:eastAsia="en-GB"/>
        </w:rPr>
      </w:pPr>
      <w:r>
        <w:rPr>
          <w:b/>
          <w:bCs/>
        </w:rPr>
        <w:br w:type="page"/>
      </w:r>
    </w:p>
    <w:p w14:paraId="7C089BF2" w14:textId="77777777" w:rsidR="00D933B7" w:rsidRPr="007863E8" w:rsidRDefault="00D933B7" w:rsidP="00D933B7">
      <w:pPr>
        <w:keepNext/>
        <w:keepLines/>
        <w:spacing w:before="600" w:line="240" w:lineRule="auto"/>
        <w:ind w:left="357"/>
        <w:outlineLvl w:val="4"/>
        <w:rPr>
          <w:b/>
          <w:bCs/>
          <w:sz w:val="2"/>
          <w:szCs w:val="2"/>
        </w:rPr>
      </w:pPr>
    </w:p>
    <w:p w14:paraId="715384F4"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18A085E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C20702A" w14:textId="77777777" w:rsidR="00D933B7" w:rsidRPr="0047239D" w:rsidRDefault="00D933B7">
            <w:pPr>
              <w:jc w:val="left"/>
              <w:rPr>
                <w:lang w:eastAsia="en-GB"/>
              </w:rPr>
            </w:pPr>
            <w:r>
              <w:rPr>
                <w:lang w:eastAsia="en-GB"/>
              </w:rPr>
              <w:t>SDG</w:t>
            </w:r>
          </w:p>
        </w:tc>
        <w:tc>
          <w:tcPr>
            <w:tcW w:w="2410" w:type="dxa"/>
            <w:vAlign w:val="center"/>
          </w:tcPr>
          <w:p w14:paraId="737BC7E8"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6EB10883"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24560B7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13D8937" w14:textId="35001630" w:rsidR="00D933B7" w:rsidRPr="0047239D" w:rsidRDefault="00686B2C">
            <w:pPr>
              <w:rPr>
                <w:b w:val="0"/>
                <w:lang w:eastAsia="en-GB"/>
              </w:rPr>
            </w:pPr>
            <w:r w:rsidRPr="00DB731B">
              <w:rPr>
                <w:b w:val="0"/>
                <w:lang w:eastAsia="en-GB"/>
              </w:rPr>
              <w:t>SDG1: End poverty in all its forms everywhere</w:t>
            </w:r>
          </w:p>
        </w:tc>
        <w:tc>
          <w:tcPr>
            <w:tcW w:w="2410" w:type="dxa"/>
          </w:tcPr>
          <w:p w14:paraId="10C5F9D2" w14:textId="77777777" w:rsidR="00D933B7" w:rsidRPr="00A92B90"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highlight w:val="yellow"/>
              </w:rPr>
            </w:pPr>
            <w:r>
              <w:rPr>
                <w:rFonts w:eastAsia="Aptos" w:cs="Aptos"/>
                <w:color w:val="000000" w:themeColor="text1"/>
                <w:sz w:val="24"/>
                <w:szCs w:val="24"/>
                <w:lang w:val="en-US"/>
              </w:rPr>
              <w:t>yes</w:t>
            </w:r>
          </w:p>
        </w:tc>
        <w:tc>
          <w:tcPr>
            <w:tcW w:w="5772" w:type="dxa"/>
          </w:tcPr>
          <w:p w14:paraId="160DA3EA" w14:textId="77777777" w:rsidR="00D933B7" w:rsidRPr="00084FB4" w:rsidRDefault="00D933B7">
            <w:pPr>
              <w:spacing w:before="200" w:after="200"/>
              <w:jc w:val="both"/>
              <w:cnfStyle w:val="000000100000" w:firstRow="0" w:lastRow="0" w:firstColumn="0" w:lastColumn="0" w:oddVBand="0" w:evenVBand="0" w:oddHBand="1" w:evenHBand="0" w:firstRowFirstColumn="0" w:firstRowLastColumn="0" w:lastRowFirstColumn="0" w:lastRowLastColumn="0"/>
              <w:rPr>
                <w:rFonts w:eastAsia="Aptos" w:cs="Aptos"/>
                <w:sz w:val="24"/>
                <w:szCs w:val="24"/>
                <w:highlight w:val="yellow"/>
              </w:rPr>
            </w:pPr>
            <w:r>
              <w:rPr>
                <w:rFonts w:eastAsia="Aptos" w:cs="Aptos"/>
                <w:b/>
                <w:sz w:val="24"/>
                <w:szCs w:val="24"/>
                <w:lang w:val="en-US"/>
              </w:rPr>
              <w:t>No poverty.</w:t>
            </w:r>
            <w:r>
              <w:rPr>
                <w:rFonts w:eastAsia="Aptos" w:cs="Aptos"/>
                <w:sz w:val="24"/>
                <w:szCs w:val="24"/>
                <w:lang w:val="en-US"/>
              </w:rPr>
              <w:t xml:space="preserve"> </w:t>
            </w:r>
            <w:r>
              <w:rPr>
                <w:rFonts w:eastAsia="Aptos" w:cs="Aptos"/>
                <w:sz w:val="24"/>
                <w:szCs w:val="24"/>
              </w:rPr>
              <w:t>Bulgaria received EUR 1.2 billion from the JTF to create new jobs and economic activities for a just transition in the Bulgarian regions of Stara Zagora, Kyustendil and Pernik. They face the biggest socio-economic challenges in phasing out coal and reducing CO2 emissions. Energy efficiency measures in residential buildings focused on energy-poor households and vulnerable consumers will help tackle energy poverty.</w:t>
            </w:r>
            <w:r>
              <w:rPr>
                <w:rFonts w:eastAsia="Aptos" w:cs="Aptos"/>
                <w:b/>
                <w:sz w:val="24"/>
                <w:szCs w:val="24"/>
              </w:rPr>
              <w:t xml:space="preserve"> </w:t>
            </w:r>
            <w:r>
              <w:rPr>
                <w:rFonts w:eastAsia="Aptos" w:cs="Aptos"/>
                <w:sz w:val="24"/>
                <w:szCs w:val="24"/>
                <w:lang w:val="en-US"/>
              </w:rPr>
              <w:t xml:space="preserve"> </w:t>
            </w:r>
          </w:p>
        </w:tc>
      </w:tr>
      <w:tr w:rsidR="00D933B7" w:rsidRPr="0047239D" w14:paraId="4D0281D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401DA2D" w14:textId="40818C18" w:rsidR="00D933B7" w:rsidRPr="0047239D" w:rsidRDefault="00DE69A6">
            <w:pPr>
              <w:rPr>
                <w:b w:val="0"/>
                <w:lang w:eastAsia="en-GB"/>
              </w:rPr>
            </w:pPr>
            <w:r w:rsidRPr="007B1F5B">
              <w:rPr>
                <w:b w:val="0"/>
                <w:lang w:eastAsia="en-GB"/>
              </w:rPr>
              <w:t>SDG3: Ensure healthy lives and promote well-being for all at all ages</w:t>
            </w:r>
          </w:p>
        </w:tc>
        <w:tc>
          <w:tcPr>
            <w:tcW w:w="2410" w:type="dxa"/>
          </w:tcPr>
          <w:p w14:paraId="261BA7F2" w14:textId="77777777" w:rsidR="00D933B7" w:rsidRPr="00A92B90"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0E06C037" w14:textId="77777777" w:rsidR="00D933B7" w:rsidRPr="00033790"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Aptos" w:cs="Aptos"/>
                <w:sz w:val="24"/>
                <w:szCs w:val="24"/>
              </w:rPr>
            </w:pPr>
            <w:r>
              <w:rPr>
                <w:rFonts w:eastAsia="Aptos" w:cs="Aptos"/>
                <w:b/>
                <w:sz w:val="24"/>
                <w:szCs w:val="24"/>
              </w:rPr>
              <w:t>Good health and well-being.</w:t>
            </w:r>
            <w:r>
              <w:rPr>
                <w:rFonts w:eastAsia="Aptos" w:cs="Aptos"/>
                <w:sz w:val="24"/>
                <w:szCs w:val="24"/>
              </w:rPr>
              <w:t xml:space="preserve"> In the Netherlands, the JTF will support the elderly population through project development for a Health Tracker. It will observe heath issues as chronical illness at the workplace and do research on how an early drop out of the labour market can be prevented and how to improve occupational health. </w:t>
            </w:r>
          </w:p>
          <w:p w14:paraId="3408B488" w14:textId="7F87EDFA" w:rsidR="00D933B7" w:rsidRPr="0019443F"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Aptos" w:cs="Aptos"/>
                <w:sz w:val="24"/>
                <w:szCs w:val="24"/>
                <w:highlight w:val="yellow"/>
              </w:rPr>
            </w:pPr>
            <w:r>
              <w:rPr>
                <w:rFonts w:eastAsia="Aptos" w:cs="Aptos"/>
                <w:sz w:val="24"/>
                <w:szCs w:val="24"/>
              </w:rPr>
              <w:t xml:space="preserve">In Galicia, Spain, the PSLF finances the expansion and modernisation of the A Coruña university hospital complex, significantly strengthening the region’s public healthcare system. Through </w:t>
            </w:r>
            <w:r w:rsidR="00A741F3">
              <w:rPr>
                <w:rFonts w:eastAsia="Aptos" w:cs="Aptos"/>
                <w:sz w:val="24"/>
                <w:szCs w:val="24"/>
              </w:rPr>
              <w:t>a</w:t>
            </w:r>
            <w:r>
              <w:rPr>
                <w:rFonts w:eastAsia="Aptos" w:cs="Aptos"/>
                <w:sz w:val="24"/>
                <w:szCs w:val="24"/>
              </w:rPr>
              <w:t xml:space="preserve"> nearly EUR 60 million EU grant combined with an EIB loan and regional funding, the project delivers state-of-the-art, sustainable medical infrastructure that will provide more efficient, accessible and high-quality healthcare services to around 564 000 people. By improving healthcare capacity and quality, addressing the needs of an ageing population, and enhancing resilience and accessibility of health services, the PSLF directly contributes to better health outcomes and quality of life, while also supporting a just transition through job creation and long-term socioeconomic stability in the region.</w:t>
            </w:r>
          </w:p>
        </w:tc>
      </w:tr>
      <w:tr w:rsidR="00D933B7" w:rsidRPr="0087346D" w14:paraId="63407CC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43D3840" w14:textId="6FD0C2FC" w:rsidR="00D933B7" w:rsidRPr="0047239D" w:rsidRDefault="00FC676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6BA3F332" w14:textId="77777777" w:rsidR="00D933B7" w:rsidRPr="00A92B90"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0BB5C06D" w14:textId="77777777" w:rsidR="00D933B7" w:rsidRPr="0019443F" w:rsidRDefault="00D933B7">
            <w:pPr>
              <w:spacing w:before="0"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sz w:val="24"/>
                <w:szCs w:val="24"/>
              </w:rPr>
            </w:pPr>
            <w:r>
              <w:rPr>
                <w:rFonts w:eastAsia="Aptos" w:cs="Aptos"/>
                <w:b/>
                <w:sz w:val="24"/>
                <w:szCs w:val="24"/>
              </w:rPr>
              <w:t>Quality education.</w:t>
            </w:r>
            <w:r>
              <w:rPr>
                <w:rFonts w:eastAsia="Aptos" w:cs="Aptos"/>
                <w:sz w:val="24"/>
                <w:szCs w:val="24"/>
              </w:rPr>
              <w:t xml:space="preserve"> One of the main goals of JTF investments is to support workers in the coal- and carbon- intensive industries with extensive training programmes for up- and reskilling to the new green sectors and to be prepared for the economic diversification planned for the regions. Overall, JTF aims to support classroom capacity of education facilities for 162 368 persons. </w:t>
            </w:r>
          </w:p>
          <w:p w14:paraId="56A3C16E" w14:textId="77777777" w:rsidR="00D933B7" w:rsidRPr="0019443F"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sz w:val="24"/>
                <w:szCs w:val="24"/>
              </w:rPr>
            </w:pPr>
            <w:r>
              <w:rPr>
                <w:rFonts w:eastAsia="Aptos" w:cs="Aptos"/>
                <w:sz w:val="24"/>
                <w:szCs w:val="24"/>
              </w:rPr>
              <w:t xml:space="preserve">In Poland, in Slaskie region, a social and educational activity centre is created on brownfield site after the former Rozbark mine by building new functions: socio-educational, commercial and sanitary areas along with the surrounding area as a zone of socio-educational activities. </w:t>
            </w:r>
          </w:p>
        </w:tc>
      </w:tr>
      <w:tr w:rsidR="00D933B7" w:rsidRPr="0047239D" w14:paraId="7FD26722"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BFF42F2" w14:textId="362318D1" w:rsidR="00D933B7" w:rsidRPr="0047239D" w:rsidRDefault="005F66C3">
            <w:pPr>
              <w:rPr>
                <w:b w:val="0"/>
                <w:lang w:eastAsia="en-GB"/>
              </w:rPr>
            </w:pPr>
            <w:r w:rsidRPr="0084135A">
              <w:rPr>
                <w:b w:val="0"/>
                <w:lang w:eastAsia="en-GB"/>
              </w:rPr>
              <w:t>SDG5: Achieve gender equality and empower all women and girls</w:t>
            </w:r>
          </w:p>
        </w:tc>
        <w:tc>
          <w:tcPr>
            <w:tcW w:w="2410" w:type="dxa"/>
          </w:tcPr>
          <w:p w14:paraId="4AB80C4A" w14:textId="77777777" w:rsidR="00D933B7" w:rsidRPr="00A92B90"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11BC4C93" w14:textId="781AE6DE" w:rsidR="00D933B7" w:rsidRPr="00084FB4"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Aptos" w:cs="Aptos"/>
                <w:sz w:val="24"/>
                <w:szCs w:val="24"/>
                <w:highlight w:val="yellow"/>
              </w:rPr>
            </w:pPr>
            <w:r>
              <w:rPr>
                <w:rFonts w:eastAsia="Aptos" w:cs="Aptos"/>
                <w:b/>
                <w:sz w:val="24"/>
                <w:szCs w:val="24"/>
                <w:lang w:val="en-US"/>
              </w:rPr>
              <w:t>Gender equality.</w:t>
            </w:r>
            <w:r>
              <w:rPr>
                <w:rFonts w:eastAsia="Aptos" w:cs="Aptos"/>
                <w:sz w:val="24"/>
                <w:szCs w:val="24"/>
                <w:lang w:val="en-US"/>
              </w:rPr>
              <w:t xml:space="preserve"> JTF </w:t>
            </w:r>
            <w:r>
              <w:rPr>
                <w:rFonts w:eastAsia="Aptos" w:cs="Aptos"/>
                <w:sz w:val="24"/>
                <w:szCs w:val="24"/>
              </w:rPr>
              <w:t xml:space="preserve">aims to address gender-related challenges during the transition to a climate-neutral economy, through direct measures and mainstreaming. It focuses on promoting women’s participation in upskilling, entrepreneurship and workplace representation. </w:t>
            </w:r>
            <w:r>
              <w:rPr>
                <w:rFonts w:eastAsia="Aptos" w:cs="Aptos"/>
                <w:sz w:val="24"/>
                <w:szCs w:val="24"/>
                <w:lang w:val="en-US"/>
              </w:rPr>
              <w:t xml:space="preserve">For instance, in the Netherlands, </w:t>
            </w:r>
            <w:r>
              <w:rPr>
                <w:rFonts w:eastAsia="Aptos" w:cs="Aptos"/>
                <w:sz w:val="24"/>
                <w:szCs w:val="24"/>
              </w:rPr>
              <w:t xml:space="preserve">the JTF support for the project ‘Women in Technics’ addresses labour mobility challenges by unlocking opportunities for women in technology. The aim is to employ 100 women in the IJmond region, fostering innovation and diversity. </w:t>
            </w:r>
          </w:p>
        </w:tc>
      </w:tr>
      <w:tr w:rsidR="00D933B7" w:rsidRPr="0047239D" w14:paraId="3ACCA63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5CB8B59" w14:textId="65CBD622" w:rsidR="00D933B7" w:rsidRPr="0047239D" w:rsidRDefault="003300B3">
            <w:pPr>
              <w:rPr>
                <w:b w:val="0"/>
                <w:lang w:eastAsia="en-GB"/>
              </w:rPr>
            </w:pPr>
            <w:r w:rsidRPr="00203B50">
              <w:rPr>
                <w:b w:val="0"/>
                <w:lang w:eastAsia="en-GB"/>
              </w:rPr>
              <w:t>SDG7: Ensure access to affordable, reliable, sustainable and modern energy for all</w:t>
            </w:r>
          </w:p>
        </w:tc>
        <w:tc>
          <w:tcPr>
            <w:tcW w:w="2410" w:type="dxa"/>
          </w:tcPr>
          <w:p w14:paraId="2CADA2E2" w14:textId="77777777" w:rsidR="00D933B7" w:rsidRPr="00A92B90"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highlight w:val="yellow"/>
              </w:rPr>
            </w:pPr>
            <w:r>
              <w:rPr>
                <w:rFonts w:eastAsia="Aptos" w:cs="Aptos"/>
                <w:color w:val="000000" w:themeColor="text1"/>
                <w:sz w:val="24"/>
                <w:szCs w:val="24"/>
                <w:lang w:val="en-US"/>
              </w:rPr>
              <w:t>yes</w:t>
            </w:r>
          </w:p>
        </w:tc>
        <w:tc>
          <w:tcPr>
            <w:tcW w:w="5772" w:type="dxa"/>
          </w:tcPr>
          <w:p w14:paraId="1C4E91DE" w14:textId="5C3577D8" w:rsidR="00D933B7" w:rsidRPr="00084FB4"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sz w:val="24"/>
                <w:szCs w:val="24"/>
              </w:rPr>
            </w:pPr>
            <w:r>
              <w:rPr>
                <w:rFonts w:eastAsia="Aptos" w:cs="Aptos"/>
                <w:b/>
                <w:sz w:val="24"/>
                <w:szCs w:val="24"/>
                <w:lang w:val="en-US"/>
              </w:rPr>
              <w:t>Affordable and clean energy.</w:t>
            </w:r>
            <w:r>
              <w:rPr>
                <w:rFonts w:eastAsia="Aptos" w:cs="Aptos"/>
                <w:sz w:val="24"/>
                <w:szCs w:val="24"/>
                <w:lang w:val="en-US"/>
              </w:rPr>
              <w:t xml:space="preserve"> </w:t>
            </w:r>
            <w:r>
              <w:rPr>
                <w:rFonts w:eastAsia="Aptos" w:cs="Aptos"/>
                <w:sz w:val="24"/>
                <w:szCs w:val="24"/>
              </w:rPr>
              <w:t xml:space="preserve">Germany is utilising EUR 2.5 billion from the JTF to support regions heavily impacted by the coal phase-out, such as North Rhine-Westphalia, Brandenburg, Saxony, and Saxony-Anhalt. The funding supports the structural transition away from coal-fired power generation, particularly in the Rhenish coalfield and the northern Ruhr area. It includes investing in renewable energy and rehabilitating former carbon-intensive sites. Thanks to JTF the Northern part of the Ruhr area will move from a coal-based industry to an industry based on renewable energy. </w:t>
            </w:r>
          </w:p>
          <w:p w14:paraId="0D3EBC5B" w14:textId="77777777" w:rsidR="00D933B7" w:rsidRPr="00DC1913"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sz w:val="24"/>
                <w:szCs w:val="24"/>
                <w:lang w:val="en-US"/>
              </w:rPr>
            </w:pPr>
            <w:r>
              <w:rPr>
                <w:rFonts w:eastAsia="Aptos" w:cs="Aptos"/>
                <w:sz w:val="24"/>
                <w:szCs w:val="24"/>
                <w:lang w:val="en-US"/>
              </w:rPr>
              <w:t xml:space="preserve">The PSLF supports the expansion of Mijnwater’s sustainable district heating and cooling network in Zuid-Limburg, Netherlands, enabling the large-scale deployment of reliable, low-carbon and renewable energy solutions. The project reduces dependence on natural gas by using geothermal energy from disused mine tunnels and smart, demand-driven energy exchanges that recycle waste heat and cold. By extending the network to over 5 400 households and businesses, including social housing, the PSLF improves access to affordable, clean and modern energy services, enhances energy efficiency, lowers CO₂ emissions, and supports a just and inclusive energy transition aligned with national and EU climate objectives. </w:t>
            </w:r>
          </w:p>
        </w:tc>
      </w:tr>
      <w:tr w:rsidR="00D933B7" w:rsidRPr="0047239D" w14:paraId="31DBD84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8110D1A" w14:textId="4CB7888F" w:rsidR="00D933B7" w:rsidRPr="0047239D"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21309416" w14:textId="77777777" w:rsidR="00D933B7" w:rsidRPr="008635DE"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000000" w:themeColor="text1"/>
                <w:sz w:val="24"/>
                <w:szCs w:val="24"/>
                <w:highlight w:val="yellow"/>
              </w:rPr>
            </w:pPr>
            <w:r>
              <w:rPr>
                <w:rFonts w:eastAsia="Aptos" w:cs="Aptos"/>
                <w:color w:val="000000" w:themeColor="text1"/>
                <w:sz w:val="24"/>
                <w:szCs w:val="24"/>
                <w:lang w:val="en-US"/>
              </w:rPr>
              <w:t>yes</w:t>
            </w:r>
          </w:p>
        </w:tc>
        <w:tc>
          <w:tcPr>
            <w:tcW w:w="5772" w:type="dxa"/>
          </w:tcPr>
          <w:p w14:paraId="5FADCA36" w14:textId="77777777" w:rsidR="00D933B7" w:rsidRPr="00084FB4"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Aptos" w:cs="Aptos"/>
                <w:sz w:val="24"/>
                <w:szCs w:val="24"/>
              </w:rPr>
            </w:pPr>
            <w:r>
              <w:rPr>
                <w:rFonts w:eastAsia="Aptos" w:cs="Aptos"/>
                <w:b/>
                <w:sz w:val="24"/>
                <w:szCs w:val="24"/>
                <w:lang w:val="en-US"/>
              </w:rPr>
              <w:t>Decent work and economic growth.</w:t>
            </w:r>
            <w:r>
              <w:rPr>
                <w:rFonts w:eastAsia="Aptos" w:cs="Aptos"/>
                <w:sz w:val="24"/>
                <w:szCs w:val="24"/>
                <w:lang w:val="en-US"/>
              </w:rPr>
              <w:t xml:space="preserve"> In Spain</w:t>
            </w:r>
            <w:r>
              <w:rPr>
                <w:rFonts w:eastAsia="Aptos" w:cs="Aptos"/>
                <w:sz w:val="24"/>
                <w:szCs w:val="24"/>
              </w:rPr>
              <w:t xml:space="preserve"> the JTF is fostering economic growth by supporting regions heavily affected by the closure of coal mines and power plants, allocating EUR 869 million for 2021–2027. The support focuses on diversifying economy and retraining workers in areas like Asturias. Asturias receives over one-third of the JTF funding, with significant investments also directed towards Andalusia to transform industrial ecosystems. The JTF promotes local business creation, the circular economy, and the rehabilitation of industrial sites, as well as support reskilling workers, providing job search assistance, and investing in renewable technologies to facilitate employment transitions.</w:t>
            </w:r>
            <w:r>
              <w:rPr>
                <w:rFonts w:eastAsia="Aptos" w:cs="Aptos"/>
                <w:sz w:val="24"/>
                <w:szCs w:val="24"/>
                <w:lang w:val="en-US"/>
              </w:rPr>
              <w:t xml:space="preserve"> </w:t>
            </w:r>
          </w:p>
          <w:p w14:paraId="293358A1" w14:textId="77777777" w:rsidR="00D933B7" w:rsidRPr="00084FB4"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sz w:val="24"/>
                <w:szCs w:val="24"/>
                <w:highlight w:val="yellow"/>
              </w:rPr>
            </w:pPr>
          </w:p>
        </w:tc>
      </w:tr>
      <w:tr w:rsidR="00D933B7" w:rsidRPr="0047239D" w14:paraId="25402CD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A03FF31" w14:textId="6D075DF0" w:rsidR="00D933B7" w:rsidRPr="0047239D" w:rsidRDefault="000C5031">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6661E2E0" w14:textId="77777777" w:rsidR="00D933B7" w:rsidRPr="008635DE"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544990AD" w14:textId="0E095E16" w:rsidR="00D933B7" w:rsidRPr="00084FB4"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sz w:val="24"/>
                <w:szCs w:val="24"/>
              </w:rPr>
            </w:pPr>
            <w:r>
              <w:rPr>
                <w:rFonts w:eastAsia="Aptos" w:cs="Aptos"/>
                <w:b/>
                <w:sz w:val="24"/>
                <w:szCs w:val="24"/>
                <w:lang w:val="en-US"/>
              </w:rPr>
              <w:t>Industry, innovation and infrastructure.</w:t>
            </w:r>
            <w:r>
              <w:rPr>
                <w:rFonts w:eastAsia="Aptos" w:cs="Aptos"/>
                <w:sz w:val="24"/>
                <w:szCs w:val="24"/>
                <w:lang w:val="en-US"/>
              </w:rPr>
              <w:t xml:space="preserve"> </w:t>
            </w:r>
            <w:r>
              <w:rPr>
                <w:rFonts w:eastAsia="Aptos" w:cs="Aptos"/>
                <w:sz w:val="24"/>
                <w:szCs w:val="24"/>
              </w:rPr>
              <w:t>Estonia is utilizing EUR 354 million from the JTF for 2021-2027 to drive industrial innovation, primarily in the Ida-Viru region, to move away from oil shale. Key initiatives include investing in rare-earth magnet production, sustainable materials R&amp;D, and economic diversification.</w:t>
            </w:r>
            <w:r>
              <w:rPr>
                <w:rFonts w:eastAsia="Aptos" w:cs="Aptos"/>
                <w:sz w:val="24"/>
                <w:szCs w:val="24"/>
                <w:lang w:val="en-US"/>
              </w:rPr>
              <w:t xml:space="preserve"> EUR 18.75 million JTF investment supports a new rare-earth magnet factory in Narva, aiming to create 1 000 jobs and foster a R&amp;D center. Moreover, JTF supports R&amp;D activities at the University of Tartu for greener technology, digital innovation, and clean energy solutions.</w:t>
            </w:r>
          </w:p>
        </w:tc>
      </w:tr>
      <w:tr w:rsidR="00D933B7" w:rsidRPr="0047239D" w14:paraId="2AC0A99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A060955" w14:textId="2A1BF6B9" w:rsidR="00D933B7" w:rsidRPr="0047239D" w:rsidRDefault="00B71151">
            <w:pPr>
              <w:rPr>
                <w:b w:val="0"/>
                <w:lang w:eastAsia="en-GB"/>
              </w:rPr>
            </w:pPr>
            <w:r w:rsidRPr="00DB731B">
              <w:rPr>
                <w:b w:val="0"/>
                <w:lang w:eastAsia="en-GB"/>
              </w:rPr>
              <w:t>SDG10: Reduce inequalities within and among countries</w:t>
            </w:r>
          </w:p>
        </w:tc>
        <w:tc>
          <w:tcPr>
            <w:tcW w:w="2410" w:type="dxa"/>
          </w:tcPr>
          <w:p w14:paraId="44A0BCB3" w14:textId="77777777" w:rsidR="00D933B7" w:rsidRPr="008635DE"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6573E90E" w14:textId="77777777" w:rsidR="00D933B7" w:rsidRPr="00DC1913"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Aptos" w:cs="Aptos"/>
                <w:color w:val="26324B"/>
                <w:sz w:val="24"/>
                <w:szCs w:val="24"/>
              </w:rPr>
            </w:pPr>
            <w:r>
              <w:rPr>
                <w:rFonts w:eastAsia="Aptos" w:cs="Aptos"/>
                <w:b/>
                <w:bCs/>
                <w:color w:val="26324B"/>
                <w:sz w:val="24"/>
                <w:szCs w:val="24"/>
                <w:lang w:val="en-US"/>
              </w:rPr>
              <w:t>Reduced inequalities.</w:t>
            </w:r>
            <w:r>
              <w:rPr>
                <w:rFonts w:eastAsia="Aptos" w:cs="Aptos"/>
                <w:color w:val="26324B"/>
                <w:sz w:val="24"/>
                <w:szCs w:val="24"/>
                <w:lang w:val="en-US"/>
              </w:rPr>
              <w:t xml:space="preserve"> </w:t>
            </w:r>
            <w:r>
              <w:rPr>
                <w:rFonts w:eastAsia="Aptos" w:cs="Aptos"/>
                <w:color w:val="26324B"/>
                <w:sz w:val="24"/>
                <w:szCs w:val="24"/>
              </w:rPr>
              <w:t>The JTF supports the territories most affected by the transition towards climate neutrality to avoid regional inequalities growing. Across all 27 Member States, the JTF focuses on supporting the workers and regions most impacted by the transition, investing in new employment opportunities and in training and reskilling for workers and their families. The objective is to enable them to benefit from the economic diversification brought by renewable energy and modern, competitive industries.</w:t>
            </w:r>
          </w:p>
        </w:tc>
      </w:tr>
      <w:tr w:rsidR="00D933B7" w:rsidRPr="0047239D" w14:paraId="6A49FCE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C379240" w14:textId="63FB0BDE" w:rsidR="00D933B7" w:rsidRPr="0047239D" w:rsidRDefault="00685ACC">
            <w:pPr>
              <w:rPr>
                <w:b w:val="0"/>
                <w:lang w:eastAsia="en-GB"/>
              </w:rPr>
            </w:pPr>
            <w:r w:rsidRPr="00DB1942">
              <w:rPr>
                <w:b w:val="0"/>
                <w:bCs/>
              </w:rPr>
              <w:t>SDG11: Make cities and human settlements inclusive, safe, resilient and sustainable</w:t>
            </w:r>
          </w:p>
        </w:tc>
        <w:tc>
          <w:tcPr>
            <w:tcW w:w="2410" w:type="dxa"/>
          </w:tcPr>
          <w:p w14:paraId="3AF26D27" w14:textId="77777777" w:rsidR="00D933B7" w:rsidRPr="008635DE"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01524B16" w14:textId="77777777" w:rsidR="00D933B7" w:rsidRPr="00AB3C4F"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color w:val="26324B"/>
                <w:sz w:val="24"/>
                <w:szCs w:val="24"/>
              </w:rPr>
            </w:pPr>
            <w:r>
              <w:rPr>
                <w:rFonts w:eastAsia="Aptos" w:cs="Aptos"/>
                <w:b/>
                <w:bCs/>
                <w:color w:val="26324B"/>
                <w:sz w:val="24"/>
                <w:szCs w:val="24"/>
                <w:lang w:val="en-US"/>
              </w:rPr>
              <w:t>Sustainable cities and communities.</w:t>
            </w:r>
            <w:r>
              <w:rPr>
                <w:rFonts w:eastAsia="Aptos" w:cs="Aptos"/>
                <w:color w:val="26324B"/>
                <w:sz w:val="24"/>
                <w:szCs w:val="24"/>
                <w:lang w:val="en-US"/>
              </w:rPr>
              <w:t xml:space="preserve"> In Poland, the city Katowice receives JTF support to be more sustainable and for local initiatives such as the Nikiszowiec Just Transition Centre to help diversify the local economy and support retraining and innovation.</w:t>
            </w:r>
          </w:p>
          <w:p w14:paraId="4D173D45" w14:textId="77777777" w:rsidR="00D933B7" w:rsidRPr="008E5014" w:rsidRDefault="00D933B7">
            <w:pPr>
              <w:spacing w:before="0"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color w:val="26324B"/>
                <w:sz w:val="24"/>
                <w:szCs w:val="24"/>
                <w:lang w:val="en-US"/>
              </w:rPr>
            </w:pPr>
            <w:r>
              <w:rPr>
                <w:rFonts w:eastAsia="Aptos" w:cs="Aptos"/>
                <w:color w:val="26324B"/>
                <w:sz w:val="24"/>
                <w:szCs w:val="24"/>
                <w:lang w:val="en-US"/>
              </w:rPr>
              <w:t>I</w:t>
            </w:r>
            <w:r>
              <w:rPr>
                <w:rFonts w:eastAsia="Aptos" w:cs="Aptos"/>
                <w:color w:val="26324B"/>
                <w:sz w:val="24"/>
                <w:szCs w:val="24"/>
              </w:rPr>
              <w:t>n Ireland’s Midlands (Laois, Offaly, Longford, Westmeath, Roscommon and other local districts), dozens of local community initiatives have received JTF funding to boost sustainable development.</w:t>
            </w:r>
          </w:p>
          <w:p w14:paraId="0F965557" w14:textId="77777777" w:rsidR="00D933B7"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color w:val="26324B"/>
                <w:sz w:val="24"/>
                <w:szCs w:val="24"/>
                <w:lang w:val="en-US"/>
              </w:rPr>
            </w:pPr>
            <w:r>
              <w:rPr>
                <w:rFonts w:eastAsia="Aptos" w:cs="Aptos"/>
                <w:color w:val="26324B"/>
                <w:sz w:val="24"/>
                <w:szCs w:val="24"/>
                <w:lang w:val="en-US"/>
              </w:rPr>
              <w:t xml:space="preserve">The PSLF supports integrated investments that make cities more inclusive, accessible, resilient and environmentally sustainable, particularly in regions undergoing structural transition. Through projects such as the construction of seven energy-efficient housing complexes in Skellefteå (Sweden) providing around 750 affordable social housing units, the PSLF helps cities accommodate population growth linked to the green industrial transition. </w:t>
            </w:r>
          </w:p>
          <w:p w14:paraId="15549E4F" w14:textId="77777777" w:rsidR="00D933B7" w:rsidRPr="008E5014"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ascii="Aptos" w:eastAsia="Aptos" w:hAnsi="Aptos" w:cs="Aptos"/>
                <w:color w:val="26324B"/>
                <w:sz w:val="24"/>
                <w:szCs w:val="24"/>
              </w:rPr>
            </w:pPr>
            <w:r>
              <w:rPr>
                <w:rFonts w:eastAsia="Aptos" w:cs="Aptos"/>
                <w:color w:val="26324B"/>
                <w:sz w:val="24"/>
                <w:szCs w:val="24"/>
                <w:lang w:val="en-US"/>
              </w:rPr>
              <w:t>Complementary support in Czech regions further strengthens sustainable communities through energy-efficient student housing, upgraded public spaces and multifunctional community infrastructure.</w:t>
            </w:r>
          </w:p>
        </w:tc>
      </w:tr>
      <w:tr w:rsidR="00D933B7" w:rsidRPr="00E23373" w14:paraId="4FAEC8D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3786A09" w14:textId="7CD03CDA"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2D88AA9F" w14:textId="77777777" w:rsidR="00D933B7" w:rsidRPr="006026AC"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6F0656F2" w14:textId="77777777" w:rsidR="00D933B7" w:rsidRPr="00781EB9"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Aptos" w:cs="Aptos"/>
                <w:color w:val="26324B"/>
                <w:sz w:val="24"/>
                <w:szCs w:val="24"/>
              </w:rPr>
            </w:pPr>
            <w:r>
              <w:rPr>
                <w:rFonts w:eastAsia="Aptos" w:cs="Aptos"/>
                <w:b/>
                <w:bCs/>
                <w:color w:val="26324B"/>
                <w:sz w:val="24"/>
                <w:szCs w:val="24"/>
                <w:lang w:val="en-US"/>
              </w:rPr>
              <w:t>Responsible consumption and production.</w:t>
            </w:r>
            <w:r>
              <w:rPr>
                <w:rFonts w:eastAsia="Aptos" w:cs="Aptos"/>
                <w:color w:val="26324B"/>
                <w:sz w:val="24"/>
                <w:szCs w:val="24"/>
                <w:lang w:val="en-US"/>
              </w:rPr>
              <w:t xml:space="preserve"> </w:t>
            </w:r>
            <w:r>
              <w:rPr>
                <w:rFonts w:eastAsia="Aptos" w:cs="Aptos"/>
                <w:color w:val="26324B"/>
                <w:sz w:val="24"/>
                <w:szCs w:val="24"/>
              </w:rPr>
              <w:t>In France, the JTF will support a project to develop an industrial unit for recycling lithium-ion batteries. The project is based on a breakthrough, eco-efficient technology for recycling end-of-life batteries and production waste from battery manufacturing plants. Its solution is based on the extractive capacities of carbon dioxide. The aim of this approach is to recover critical metals in an environmentally friendly way, so that they can then be reused industrially. The JTF is providing funding for the removal of technological barriers to enable the innovative recycling process to be transposed to industrial scale.</w:t>
            </w:r>
          </w:p>
          <w:p w14:paraId="6142832A" w14:textId="77777777" w:rsidR="00D933B7" w:rsidRPr="006C6D5F"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26324B"/>
                <w:sz w:val="24"/>
                <w:szCs w:val="24"/>
              </w:rPr>
            </w:pPr>
          </w:p>
        </w:tc>
      </w:tr>
      <w:tr w:rsidR="00D933B7" w:rsidRPr="0047239D" w14:paraId="4A1BD2C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F5B86C4" w14:textId="59856041" w:rsidR="00D933B7" w:rsidRPr="0047239D" w:rsidRDefault="00C941C9">
            <w:pPr>
              <w:rPr>
                <w:b w:val="0"/>
                <w:lang w:eastAsia="en-GB"/>
              </w:rPr>
            </w:pPr>
            <w:r w:rsidRPr="00C941C9">
              <w:rPr>
                <w:b w:val="0"/>
              </w:rPr>
              <w:t>SDG13: Take urgent action to combat climate change and its impacts</w:t>
            </w:r>
          </w:p>
        </w:tc>
        <w:tc>
          <w:tcPr>
            <w:tcW w:w="2410" w:type="dxa"/>
          </w:tcPr>
          <w:p w14:paraId="754E02EA" w14:textId="77777777" w:rsidR="00D933B7" w:rsidRPr="006026AC"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highlight w:val="yellow"/>
              </w:rPr>
            </w:pPr>
            <w:r>
              <w:rPr>
                <w:rFonts w:eastAsia="Aptos" w:cs="Aptos"/>
                <w:color w:val="000000" w:themeColor="text1"/>
                <w:sz w:val="24"/>
                <w:szCs w:val="24"/>
                <w:lang w:val="en-US"/>
              </w:rPr>
              <w:t>yes</w:t>
            </w:r>
          </w:p>
        </w:tc>
        <w:tc>
          <w:tcPr>
            <w:tcW w:w="5772" w:type="dxa"/>
          </w:tcPr>
          <w:p w14:paraId="4CD2B2A2" w14:textId="77777777" w:rsidR="00D933B7" w:rsidRPr="00781EB9" w:rsidRDefault="00D933B7">
            <w:pPr>
              <w:spacing w:line="240" w:lineRule="auto"/>
              <w:jc w:val="both"/>
              <w:cnfStyle w:val="000000100000" w:firstRow="0" w:lastRow="0" w:firstColumn="0" w:lastColumn="0" w:oddVBand="0" w:evenVBand="0" w:oddHBand="1" w:evenHBand="0" w:firstRowFirstColumn="0" w:firstRowLastColumn="0" w:lastRowFirstColumn="0" w:lastRowLastColumn="0"/>
              <w:rPr>
                <w:rFonts w:eastAsia="Aptos" w:cs="Aptos"/>
                <w:color w:val="26324B"/>
                <w:sz w:val="24"/>
                <w:szCs w:val="24"/>
                <w:lang w:val="en-US"/>
              </w:rPr>
            </w:pPr>
            <w:r>
              <w:rPr>
                <w:rFonts w:eastAsia="Aptos" w:cs="Aptos"/>
                <w:b/>
                <w:bCs/>
                <w:color w:val="26324B"/>
                <w:sz w:val="24"/>
                <w:szCs w:val="24"/>
                <w:lang w:val="en-US"/>
              </w:rPr>
              <w:t>Climate action.</w:t>
            </w:r>
            <w:r>
              <w:rPr>
                <w:rFonts w:eastAsia="Aptos" w:cs="Aptos"/>
                <w:color w:val="26324B"/>
                <w:sz w:val="24"/>
                <w:szCs w:val="24"/>
                <w:lang w:val="en-US"/>
              </w:rPr>
              <w:t xml:space="preserve"> All 27 Member States are supported by JTF to mitigate the socioeconomic consequences of the transition process towards climate-neutrality. For instance, </w:t>
            </w:r>
            <w:r>
              <w:rPr>
                <w:rFonts w:eastAsia="Aptos" w:cs="Aptos"/>
                <w:color w:val="26324B"/>
                <w:sz w:val="24"/>
                <w:szCs w:val="24"/>
              </w:rPr>
              <w:t>Romania received over EUR 2 billion from the JTF to support climate action and transition away from coal by 2032. The funds target regions heavily reliant on carbon-intensive industries—specifically Hunedoara, Gorj, Dolj, Galați, Prahova, and Mureș—focusing on economic diversification, worker retraining, and environmental rehabilitation.</w:t>
            </w:r>
            <w:r>
              <w:rPr>
                <w:rFonts w:ascii="Aptos" w:eastAsia="Aptos" w:hAnsi="Aptos" w:cs="Aptos"/>
                <w:color w:val="26324B"/>
                <w:sz w:val="24"/>
                <w:szCs w:val="24"/>
              </w:rPr>
              <w:t xml:space="preserve"> </w:t>
            </w:r>
            <w:r>
              <w:rPr>
                <w:rFonts w:ascii="Aptos" w:eastAsia="Aptos" w:hAnsi="Aptos" w:cs="Aptos"/>
                <w:sz w:val="24"/>
                <w:szCs w:val="24"/>
                <w:lang w:val="en-US"/>
              </w:rPr>
              <w:t xml:space="preserve"> </w:t>
            </w:r>
          </w:p>
        </w:tc>
      </w:tr>
      <w:tr w:rsidR="00D933B7" w:rsidRPr="0047239D" w14:paraId="620CDC0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8722C02" w14:textId="77777777" w:rsidR="00D933B7" w:rsidRPr="0047239D" w:rsidRDefault="00D933B7">
            <w:pPr>
              <w:rPr>
                <w:b w:val="0"/>
                <w:lang w:eastAsia="en-GB"/>
              </w:rPr>
            </w:pPr>
            <w:r>
              <w:rPr>
                <w:b w:val="0"/>
                <w:lang w:eastAsia="en-GB"/>
              </w:rPr>
              <w:t>SDG15</w:t>
            </w:r>
          </w:p>
        </w:tc>
        <w:tc>
          <w:tcPr>
            <w:tcW w:w="2410" w:type="dxa"/>
          </w:tcPr>
          <w:p w14:paraId="3F0F0B0A" w14:textId="77777777" w:rsidR="00D933B7"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ascii="Aptos" w:eastAsia="Aptos" w:hAnsi="Aptos" w:cs="Aptos"/>
                <w:color w:val="000000" w:themeColor="text1"/>
                <w:sz w:val="24"/>
                <w:szCs w:val="24"/>
                <w:highlight w:val="yellow"/>
              </w:rPr>
            </w:pPr>
            <w:r>
              <w:rPr>
                <w:rFonts w:ascii="Aptos" w:eastAsia="Aptos" w:hAnsi="Aptos" w:cs="Aptos"/>
                <w:color w:val="000000" w:themeColor="text1"/>
                <w:sz w:val="24"/>
                <w:szCs w:val="24"/>
                <w:lang w:val="en-US"/>
              </w:rPr>
              <w:t>yes</w:t>
            </w:r>
          </w:p>
        </w:tc>
        <w:tc>
          <w:tcPr>
            <w:tcW w:w="5772" w:type="dxa"/>
          </w:tcPr>
          <w:p w14:paraId="3F274EF5" w14:textId="77777777" w:rsidR="00D933B7" w:rsidRPr="00A17595" w:rsidRDefault="00D933B7">
            <w:pPr>
              <w:spacing w:line="240" w:lineRule="auto"/>
              <w:jc w:val="both"/>
              <w:cnfStyle w:val="000000010000" w:firstRow="0" w:lastRow="0" w:firstColumn="0" w:lastColumn="0" w:oddVBand="0" w:evenVBand="0" w:oddHBand="0" w:evenHBand="1" w:firstRowFirstColumn="0" w:firstRowLastColumn="0" w:lastRowFirstColumn="0" w:lastRowLastColumn="0"/>
              <w:rPr>
                <w:rFonts w:eastAsia="Aptos" w:cs="Aptos"/>
                <w:color w:val="26324B"/>
                <w:sz w:val="24"/>
                <w:szCs w:val="24"/>
              </w:rPr>
            </w:pPr>
            <w:r>
              <w:rPr>
                <w:rFonts w:eastAsia="Aptos" w:cs="Aptos"/>
                <w:b/>
                <w:bCs/>
                <w:color w:val="26324B"/>
                <w:sz w:val="24"/>
                <w:szCs w:val="24"/>
                <w:lang w:val="en-US"/>
              </w:rPr>
              <w:t>Life on land.</w:t>
            </w:r>
            <w:r>
              <w:rPr>
                <w:rFonts w:eastAsia="Aptos" w:cs="Aptos"/>
                <w:color w:val="26324B"/>
                <w:sz w:val="24"/>
                <w:szCs w:val="24"/>
                <w:lang w:val="en-US"/>
              </w:rPr>
              <w:t xml:space="preserve"> </w:t>
            </w:r>
            <w:r>
              <w:rPr>
                <w:rFonts w:eastAsia="Aptos" w:cs="Aptos"/>
                <w:color w:val="26324B"/>
                <w:sz w:val="24"/>
                <w:szCs w:val="24"/>
              </w:rPr>
              <w:t xml:space="preserve">The Just Transition Fund supports the economic diversification and reconversion of the territories concerned by transition towards climate-neutrality in all 27 Member States. </w:t>
            </w:r>
            <w:r>
              <w:rPr>
                <w:rFonts w:eastAsia="Aptos" w:cs="Aptos"/>
                <w:color w:val="26324B"/>
                <w:sz w:val="24"/>
                <w:szCs w:val="24"/>
                <w:lang w:val="en-US"/>
              </w:rPr>
              <w:t xml:space="preserve">In Czechia, </w:t>
            </w:r>
            <w:r>
              <w:rPr>
                <w:rFonts w:eastAsia="Aptos" w:cs="Aptos"/>
                <w:color w:val="26324B"/>
                <w:sz w:val="24"/>
                <w:szCs w:val="24"/>
              </w:rPr>
              <w:t>Moravian-Silesian Region, an old coal mine is transformed into a family-friendly educational and recreational park. The site will also include a carbon-neutral information centre building, that will feature educational spaces.</w:t>
            </w:r>
          </w:p>
        </w:tc>
      </w:tr>
    </w:tbl>
    <w:p w14:paraId="2262D0C4" w14:textId="77777777" w:rsidR="00D933B7" w:rsidRDefault="00D933B7" w:rsidP="00D933B7">
      <w:pPr>
        <w:keepNext/>
        <w:keepLines/>
        <w:spacing w:before="600" w:line="240" w:lineRule="auto"/>
        <w:outlineLvl w:val="4"/>
        <w:rPr>
          <w:b/>
          <w:bCs/>
        </w:rPr>
      </w:pPr>
    </w:p>
    <w:p w14:paraId="43EFB436" w14:textId="77777777" w:rsidR="00D933B7" w:rsidRDefault="00D933B7" w:rsidP="00D933B7">
      <w:pPr>
        <w:sectPr w:rsidR="00D933B7" w:rsidSect="00D933B7">
          <w:headerReference w:type="even" r:id="rId420"/>
          <w:headerReference w:type="default" r:id="rId421"/>
          <w:footerReference w:type="even" r:id="rId422"/>
          <w:footerReference w:type="default" r:id="rId423"/>
          <w:headerReference w:type="first" r:id="rId424"/>
          <w:footerReference w:type="first" r:id="rId425"/>
          <w:pgSz w:w="11906" w:h="16838"/>
          <w:pgMar w:top="1440" w:right="1133" w:bottom="1440" w:left="1134" w:header="708" w:footer="708" w:gutter="0"/>
          <w:cols w:space="708"/>
          <w:docGrid w:linePitch="360"/>
        </w:sectPr>
      </w:pPr>
    </w:p>
    <w:p w14:paraId="5DE1609E" w14:textId="77777777" w:rsidR="00D933B7" w:rsidRDefault="00D933B7" w:rsidP="00D933B7">
      <w:pPr>
        <w:pStyle w:val="Heading1"/>
        <w:rPr>
          <w:rFonts w:ascii="EC Square Sans Pro Medium" w:hAnsi="EC Square Sans Pro Medium"/>
          <w:sz w:val="32"/>
          <w:szCs w:val="32"/>
          <w:lang w:eastAsia="en-GB"/>
        </w:rPr>
      </w:pPr>
      <w:bookmarkStart w:id="89" w:name="toc_sec_30"/>
      <w:bookmarkStart w:id="90" w:name="_Toc228976551"/>
      <w:bookmarkEnd w:id="89"/>
      <w:r>
        <w:t>A</w:t>
      </w:r>
      <w:r w:rsidRPr="00137E12">
        <w:t>SYLUM, MIGRATION AND INTEGRATION FUND</w:t>
      </w:r>
      <w:bookmarkEnd w:id="90"/>
    </w:p>
    <w:p w14:paraId="2A4487E8" w14:textId="64A205CB" w:rsidR="00D933B7" w:rsidRPr="00A32570"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A32570" w14:paraId="738834BD" w14:textId="77777777">
        <w:trPr>
          <w:trHeight w:val="1584"/>
          <w:jc w:val="left"/>
        </w:trPr>
        <w:tc>
          <w:tcPr>
            <w:tcW w:w="2410" w:type="dxa"/>
          </w:tcPr>
          <w:p w14:paraId="221EA873" w14:textId="77777777" w:rsidR="00D933B7" w:rsidRPr="00A32570" w:rsidRDefault="00D933B7">
            <w:pPr>
              <w:spacing w:before="120" w:after="120"/>
              <w:rPr>
                <w:sz w:val="28"/>
                <w:szCs w:val="28"/>
              </w:rPr>
            </w:pPr>
            <w:r>
              <w:rPr>
                <w:sz w:val="28"/>
                <w:szCs w:val="28"/>
              </w:rPr>
              <w:t>38</w:t>
            </w:r>
            <w:r>
              <w:rPr>
                <w:rFonts w:ascii="Calibri" w:hAnsi="Calibri" w:cs="Calibri"/>
                <w:sz w:val="28"/>
                <w:szCs w:val="28"/>
              </w:rPr>
              <w:t> </w:t>
            </w:r>
            <w:r>
              <w:rPr>
                <w:sz w:val="28"/>
                <w:szCs w:val="28"/>
              </w:rPr>
              <w:t>935</w:t>
            </w:r>
          </w:p>
          <w:p w14:paraId="0D30FD1A" w14:textId="77777777" w:rsidR="00D933B7" w:rsidRPr="00A32570" w:rsidRDefault="00D933B7">
            <w:pPr>
              <w:spacing w:before="120" w:after="120"/>
            </w:pPr>
            <w:r>
              <w:t xml:space="preserve">places in reception accommodation infrastructure were set up in line with the EU </w:t>
            </w:r>
            <w:r>
              <w:rPr>
                <w:i/>
                <w:iCs/>
              </w:rPr>
              <w:t>acquis</w:t>
            </w:r>
            <w:r>
              <w:t xml:space="preserve"> between 2021 and 2025.</w:t>
            </w:r>
          </w:p>
        </w:tc>
        <w:tc>
          <w:tcPr>
            <w:cnfStyle w:val="000001000000" w:firstRow="0" w:lastRow="0" w:firstColumn="0" w:lastColumn="0" w:oddVBand="0" w:evenVBand="1" w:oddHBand="0" w:evenHBand="0" w:firstRowFirstColumn="0" w:firstRowLastColumn="0" w:lastRowFirstColumn="0" w:lastRowLastColumn="0"/>
            <w:tcW w:w="2409" w:type="dxa"/>
          </w:tcPr>
          <w:p w14:paraId="2B6A8033" w14:textId="77777777" w:rsidR="00D933B7" w:rsidRPr="00A32570" w:rsidRDefault="00D933B7">
            <w:pPr>
              <w:spacing w:before="120" w:after="120"/>
              <w:rPr>
                <w:sz w:val="28"/>
                <w:szCs w:val="28"/>
              </w:rPr>
            </w:pPr>
            <w:r>
              <w:rPr>
                <w:sz w:val="28"/>
                <w:szCs w:val="28"/>
              </w:rPr>
              <w:t>33</w:t>
            </w:r>
            <w:r>
              <w:rPr>
                <w:rFonts w:ascii="Calibri" w:hAnsi="Calibri" w:cs="Calibri"/>
                <w:sz w:val="28"/>
                <w:szCs w:val="28"/>
              </w:rPr>
              <w:t> </w:t>
            </w:r>
            <w:r>
              <w:rPr>
                <w:sz w:val="28"/>
                <w:szCs w:val="28"/>
              </w:rPr>
              <w:t>672</w:t>
            </w:r>
          </w:p>
          <w:p w14:paraId="2FC4EF62" w14:textId="77777777" w:rsidR="00D933B7" w:rsidRPr="00A32570" w:rsidRDefault="00D933B7">
            <w:pPr>
              <w:spacing w:before="120" w:after="120"/>
            </w:pPr>
            <w:r>
              <w:t>people were trained in asylum-related topics between 2021 and 2025.</w:t>
            </w:r>
          </w:p>
        </w:tc>
        <w:tc>
          <w:tcPr>
            <w:tcW w:w="2410" w:type="dxa"/>
            <w:tcBorders>
              <w:bottom w:val="single" w:sz="4" w:space="0" w:color="8C8C8C"/>
            </w:tcBorders>
          </w:tcPr>
          <w:p w14:paraId="312047B0" w14:textId="77777777" w:rsidR="00D933B7" w:rsidRPr="00A32570"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126</w:t>
            </w:r>
            <w:r>
              <w:rPr>
                <w:rFonts w:ascii="Calibri" w:hAnsi="Calibri" w:cs="Calibri"/>
                <w:sz w:val="28"/>
                <w:szCs w:val="28"/>
              </w:rPr>
              <w:t> </w:t>
            </w:r>
            <w:r>
              <w:rPr>
                <w:sz w:val="28"/>
                <w:szCs w:val="28"/>
              </w:rPr>
              <w:t>015</w:t>
            </w:r>
          </w:p>
          <w:p w14:paraId="3E6AF08C" w14:textId="77777777" w:rsidR="00D933B7" w:rsidRPr="00A32570" w:rsidRDefault="00D933B7">
            <w:pPr>
              <w:spacing w:before="120"/>
              <w:cnfStyle w:val="000000000000" w:firstRow="0" w:lastRow="0" w:firstColumn="0" w:lastColumn="0" w:oddVBand="0" w:evenVBand="0" w:oddHBand="0" w:evenHBand="0" w:firstRowFirstColumn="0" w:firstRowLastColumn="0" w:lastRowFirstColumn="0" w:lastRowLastColumn="0"/>
            </w:pPr>
            <w:r>
              <w:t>people participated in pre-departure measures or received pre-departure assistance between 2021 and 2025.</w:t>
            </w:r>
          </w:p>
        </w:tc>
        <w:tc>
          <w:tcPr>
            <w:cnfStyle w:val="000001000000" w:firstRow="0" w:lastRow="0" w:firstColumn="0" w:lastColumn="0" w:oddVBand="0" w:evenVBand="1" w:oddHBand="0" w:evenHBand="0" w:firstRowFirstColumn="0" w:firstRowLastColumn="0" w:lastRowFirstColumn="0" w:lastRowLastColumn="0"/>
            <w:tcW w:w="2410" w:type="dxa"/>
          </w:tcPr>
          <w:p w14:paraId="279AFAE2" w14:textId="77777777" w:rsidR="00D933B7" w:rsidRPr="00A32570" w:rsidRDefault="00D933B7">
            <w:pPr>
              <w:spacing w:before="120" w:after="120"/>
            </w:pPr>
            <w:r>
              <w:rPr>
                <w:sz w:val="28"/>
                <w:szCs w:val="28"/>
              </w:rPr>
              <w:t>39</w:t>
            </w:r>
            <w:r>
              <w:rPr>
                <w:rFonts w:ascii="Calibri" w:hAnsi="Calibri" w:cs="Calibri"/>
                <w:sz w:val="28"/>
                <w:szCs w:val="28"/>
              </w:rPr>
              <w:t> </w:t>
            </w:r>
            <w:r>
              <w:rPr>
                <w:sz w:val="28"/>
                <w:szCs w:val="28"/>
              </w:rPr>
              <w:t>829</w:t>
            </w:r>
          </w:p>
          <w:p w14:paraId="7F9789A3" w14:textId="77777777" w:rsidR="00D933B7" w:rsidRPr="00A32570" w:rsidRDefault="00D933B7">
            <w:pPr>
              <w:spacing w:before="120" w:after="120"/>
              <w:rPr>
                <w:sz w:val="28"/>
                <w:szCs w:val="28"/>
              </w:rPr>
            </w:pPr>
            <w:r>
              <w:t>people were resettled between 2021 and 2025.</w:t>
            </w:r>
          </w:p>
        </w:tc>
      </w:tr>
      <w:tr w:rsidR="00D933B7" w:rsidRPr="00A32570" w14:paraId="119E86AB" w14:textId="77777777">
        <w:trPr>
          <w:trHeight w:val="1034"/>
          <w:jc w:val="left"/>
        </w:trPr>
        <w:tc>
          <w:tcPr>
            <w:tcW w:w="2410" w:type="dxa"/>
          </w:tcPr>
          <w:p w14:paraId="4B5C20AF" w14:textId="77777777" w:rsidR="00D933B7" w:rsidRPr="00A32570" w:rsidRDefault="00D933B7">
            <w:pPr>
              <w:spacing w:before="120" w:after="120"/>
              <w:rPr>
                <w:sz w:val="28"/>
                <w:szCs w:val="28"/>
              </w:rPr>
            </w:pPr>
            <w:r>
              <w:rPr>
                <w:sz w:val="28"/>
                <w:szCs w:val="28"/>
              </w:rPr>
              <w:t>58</w:t>
            </w:r>
            <w:r>
              <w:rPr>
                <w:rFonts w:ascii="Calibri" w:hAnsi="Calibri" w:cs="Calibri"/>
                <w:sz w:val="28"/>
                <w:szCs w:val="28"/>
              </w:rPr>
              <w:t> </w:t>
            </w:r>
            <w:r>
              <w:rPr>
                <w:sz w:val="28"/>
                <w:szCs w:val="28"/>
              </w:rPr>
              <w:t>251</w:t>
            </w:r>
          </w:p>
          <w:p w14:paraId="285EB450" w14:textId="77777777" w:rsidR="00D933B7" w:rsidRPr="00A32570" w:rsidRDefault="00D933B7">
            <w:pPr>
              <w:spacing w:before="120" w:after="120"/>
            </w:pPr>
            <w:r>
              <w:t>people received reintegration assistance between 2021 and 2025.</w:t>
            </w:r>
          </w:p>
        </w:tc>
        <w:tc>
          <w:tcPr>
            <w:cnfStyle w:val="000001000000" w:firstRow="0" w:lastRow="0" w:firstColumn="0" w:lastColumn="0" w:oddVBand="0" w:evenVBand="1" w:oddHBand="0" w:evenHBand="0" w:firstRowFirstColumn="0" w:firstRowLastColumn="0" w:lastRowFirstColumn="0" w:lastRowLastColumn="0"/>
            <w:tcW w:w="2409" w:type="dxa"/>
          </w:tcPr>
          <w:p w14:paraId="543839A0" w14:textId="77777777" w:rsidR="00D933B7" w:rsidRPr="00A32570" w:rsidRDefault="00D933B7">
            <w:pPr>
              <w:spacing w:before="120"/>
            </w:pPr>
          </w:p>
        </w:tc>
        <w:tc>
          <w:tcPr>
            <w:tcW w:w="2410" w:type="dxa"/>
            <w:tcBorders>
              <w:bottom w:val="single" w:sz="4" w:space="0" w:color="8C8C8C"/>
            </w:tcBorders>
          </w:tcPr>
          <w:p w14:paraId="0C07A3CB" w14:textId="77777777" w:rsidR="00D933B7" w:rsidRPr="00A32570"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1C234F1B" w14:textId="77777777" w:rsidR="00D933B7" w:rsidRPr="00A32570" w:rsidRDefault="00D933B7">
            <w:pPr>
              <w:spacing w:before="120" w:after="120"/>
              <w:rPr>
                <w:sz w:val="28"/>
                <w:szCs w:val="28"/>
              </w:rPr>
            </w:pPr>
          </w:p>
        </w:tc>
      </w:tr>
    </w:tbl>
    <w:p w14:paraId="09A10905" w14:textId="77777777" w:rsidR="00D933B7" w:rsidRPr="00A32570"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01E3AF74" w14:textId="77777777" w:rsidR="00D933B7" w:rsidRPr="00A32570"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16CEB62E" w14:textId="77777777" w:rsidR="00D933B7" w:rsidRPr="00A32570"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132FCFAB" w14:textId="77777777" w:rsidR="00D933B7" w:rsidRPr="00A32570"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Budget implementation</w:t>
      </w:r>
    </w:p>
    <w:p w14:paraId="2C3E8C25" w14:textId="77777777" w:rsidR="00D933B7" w:rsidRPr="00A32570"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A32570" w14:paraId="45CB21F8"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769323AE" w14:textId="77777777" w:rsidR="00D933B7" w:rsidRPr="00A32570"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05CCCBEA"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CB793AC"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9A8E1C9"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EEAAD9D"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C1358D2"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D4342A3"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8603298"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D81C0B9"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A32570" w14:paraId="76C9AEE2" w14:textId="77777777">
        <w:trPr>
          <w:trHeight w:val="300"/>
        </w:trPr>
        <w:tc>
          <w:tcPr>
            <w:tcW w:w="2085" w:type="dxa"/>
            <w:tcBorders>
              <w:top w:val="single" w:sz="6" w:space="0" w:color="8C8C8C"/>
              <w:left w:val="nil"/>
              <w:bottom w:val="single" w:sz="6" w:space="0" w:color="8C8C8C"/>
              <w:right w:val="nil"/>
            </w:tcBorders>
            <w:vAlign w:val="center"/>
            <w:hideMark/>
          </w:tcPr>
          <w:p w14:paraId="1CE2F9BE" w14:textId="77777777" w:rsidR="00D933B7" w:rsidRPr="00A32570"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4A93AEE9" w14:textId="77777777" w:rsidR="00D933B7" w:rsidRPr="00A32570" w:rsidRDefault="00D933B7">
            <w:pPr>
              <w:spacing w:after="0" w:line="240" w:lineRule="auto"/>
              <w:jc w:val="right"/>
              <w:textAlignment w:val="baseline"/>
              <w:rPr>
                <w:rFonts w:ascii="Times New Roman" w:hAnsi="Times New Roman"/>
                <w:lang w:eastAsia="en-IE"/>
              </w:rPr>
            </w:pPr>
            <w:r>
              <w:t xml:space="preserve"> 497.6</w:t>
            </w:r>
          </w:p>
        </w:tc>
        <w:tc>
          <w:tcPr>
            <w:tcW w:w="930" w:type="dxa"/>
            <w:tcBorders>
              <w:top w:val="single" w:sz="6" w:space="0" w:color="8C8C8C"/>
              <w:left w:val="nil"/>
              <w:bottom w:val="single" w:sz="6" w:space="0" w:color="8C8C8C"/>
              <w:right w:val="nil"/>
            </w:tcBorders>
            <w:hideMark/>
          </w:tcPr>
          <w:p w14:paraId="1EAA0606" w14:textId="77777777" w:rsidR="00D933B7" w:rsidRPr="00A32570" w:rsidRDefault="00D933B7">
            <w:pPr>
              <w:spacing w:after="0" w:line="240" w:lineRule="auto"/>
              <w:jc w:val="right"/>
              <w:textAlignment w:val="baseline"/>
              <w:rPr>
                <w:rFonts w:ascii="Times New Roman" w:hAnsi="Times New Roman"/>
                <w:lang w:eastAsia="en-IE"/>
              </w:rPr>
            </w:pPr>
            <w:r>
              <w:t>1 398.7</w:t>
            </w:r>
          </w:p>
        </w:tc>
        <w:tc>
          <w:tcPr>
            <w:tcW w:w="930" w:type="dxa"/>
            <w:tcBorders>
              <w:top w:val="single" w:sz="6" w:space="0" w:color="8C8C8C"/>
              <w:left w:val="nil"/>
              <w:bottom w:val="single" w:sz="6" w:space="0" w:color="8C8C8C"/>
              <w:right w:val="nil"/>
            </w:tcBorders>
            <w:hideMark/>
          </w:tcPr>
          <w:p w14:paraId="7BB5E4CD" w14:textId="77777777" w:rsidR="00D933B7" w:rsidRPr="00A32570" w:rsidRDefault="00D933B7">
            <w:pPr>
              <w:spacing w:after="0" w:line="240" w:lineRule="auto"/>
              <w:jc w:val="right"/>
              <w:textAlignment w:val="baseline"/>
              <w:rPr>
                <w:rFonts w:ascii="Times New Roman" w:hAnsi="Times New Roman"/>
                <w:lang w:eastAsia="en-IE"/>
              </w:rPr>
            </w:pPr>
            <w:r>
              <w:t>1 484.3</w:t>
            </w:r>
          </w:p>
        </w:tc>
        <w:tc>
          <w:tcPr>
            <w:tcW w:w="930" w:type="dxa"/>
            <w:tcBorders>
              <w:top w:val="single" w:sz="6" w:space="0" w:color="8C8C8C"/>
              <w:left w:val="nil"/>
              <w:bottom w:val="single" w:sz="6" w:space="0" w:color="8C8C8C"/>
              <w:right w:val="nil"/>
            </w:tcBorders>
            <w:hideMark/>
          </w:tcPr>
          <w:p w14:paraId="0C177766" w14:textId="77777777" w:rsidR="00D933B7" w:rsidRPr="00A32570" w:rsidRDefault="00D933B7">
            <w:pPr>
              <w:spacing w:after="0" w:line="240" w:lineRule="auto"/>
              <w:jc w:val="right"/>
              <w:textAlignment w:val="baseline"/>
              <w:rPr>
                <w:rFonts w:ascii="Times New Roman" w:hAnsi="Times New Roman"/>
                <w:lang w:eastAsia="en-IE"/>
              </w:rPr>
            </w:pPr>
            <w:r>
              <w:t>1 502.4</w:t>
            </w:r>
          </w:p>
        </w:tc>
        <w:tc>
          <w:tcPr>
            <w:tcW w:w="930" w:type="dxa"/>
            <w:tcBorders>
              <w:top w:val="single" w:sz="6" w:space="0" w:color="8C8C8C"/>
              <w:left w:val="nil"/>
              <w:bottom w:val="single" w:sz="6" w:space="0" w:color="8C8C8C"/>
              <w:right w:val="nil"/>
            </w:tcBorders>
            <w:hideMark/>
          </w:tcPr>
          <w:p w14:paraId="7B4C3F52" w14:textId="77777777" w:rsidR="00D933B7" w:rsidRPr="00A32570" w:rsidRDefault="00D933B7">
            <w:pPr>
              <w:spacing w:after="0" w:line="240" w:lineRule="auto"/>
              <w:jc w:val="right"/>
              <w:textAlignment w:val="baseline"/>
              <w:rPr>
                <w:rFonts w:ascii="Times New Roman" w:hAnsi="Times New Roman"/>
                <w:lang w:eastAsia="en-IE"/>
              </w:rPr>
            </w:pPr>
            <w:r>
              <w:t>1 914.8</w:t>
            </w:r>
          </w:p>
        </w:tc>
        <w:tc>
          <w:tcPr>
            <w:tcW w:w="930" w:type="dxa"/>
            <w:tcBorders>
              <w:top w:val="single" w:sz="6" w:space="0" w:color="8C8C8C"/>
              <w:left w:val="nil"/>
              <w:bottom w:val="single" w:sz="6" w:space="0" w:color="8C8C8C"/>
              <w:right w:val="nil"/>
            </w:tcBorders>
            <w:hideMark/>
          </w:tcPr>
          <w:p w14:paraId="372620A1" w14:textId="77777777" w:rsidR="00D933B7" w:rsidRPr="00A32570" w:rsidRDefault="00D933B7">
            <w:pPr>
              <w:spacing w:after="0" w:line="240" w:lineRule="auto"/>
              <w:jc w:val="right"/>
              <w:textAlignment w:val="baseline"/>
              <w:rPr>
                <w:rFonts w:ascii="Times New Roman" w:hAnsi="Times New Roman"/>
                <w:lang w:eastAsia="en-IE"/>
              </w:rPr>
            </w:pPr>
            <w:r>
              <w:t>2 091.1</w:t>
            </w:r>
          </w:p>
        </w:tc>
        <w:tc>
          <w:tcPr>
            <w:tcW w:w="930" w:type="dxa"/>
            <w:tcBorders>
              <w:top w:val="single" w:sz="6" w:space="0" w:color="8C8C8C"/>
              <w:left w:val="nil"/>
              <w:bottom w:val="single" w:sz="6" w:space="0" w:color="8C8C8C"/>
              <w:right w:val="nil"/>
            </w:tcBorders>
            <w:hideMark/>
          </w:tcPr>
          <w:p w14:paraId="4CBE936F" w14:textId="77777777" w:rsidR="00D933B7" w:rsidRPr="00A32570" w:rsidRDefault="00D933B7">
            <w:pPr>
              <w:spacing w:after="0" w:line="240" w:lineRule="auto"/>
              <w:jc w:val="right"/>
              <w:textAlignment w:val="baseline"/>
              <w:rPr>
                <w:rFonts w:ascii="Times New Roman" w:hAnsi="Times New Roman"/>
                <w:lang w:eastAsia="en-IE"/>
              </w:rPr>
            </w:pPr>
            <w:r>
              <w:t>2 151.2</w:t>
            </w:r>
          </w:p>
        </w:tc>
        <w:tc>
          <w:tcPr>
            <w:tcW w:w="930" w:type="dxa"/>
            <w:tcBorders>
              <w:top w:val="single" w:sz="6" w:space="0" w:color="8C8C8C"/>
              <w:left w:val="nil"/>
              <w:bottom w:val="single" w:sz="6" w:space="0" w:color="8C8C8C"/>
              <w:right w:val="nil"/>
            </w:tcBorders>
            <w:hideMark/>
          </w:tcPr>
          <w:p w14:paraId="462AE616" w14:textId="77777777" w:rsidR="00D933B7" w:rsidRPr="00A32570" w:rsidRDefault="00D933B7">
            <w:pPr>
              <w:spacing w:after="0" w:line="240" w:lineRule="auto"/>
              <w:jc w:val="right"/>
              <w:textAlignment w:val="baseline"/>
              <w:rPr>
                <w:rFonts w:ascii="Times New Roman" w:hAnsi="Times New Roman"/>
                <w:lang w:eastAsia="en-IE"/>
              </w:rPr>
            </w:pPr>
            <w:r>
              <w:t>11 040.1</w:t>
            </w:r>
          </w:p>
        </w:tc>
      </w:tr>
      <w:tr w:rsidR="00D933B7" w:rsidRPr="00A32570" w14:paraId="794C49CB"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2470C96" w14:textId="77777777" w:rsidR="00D933B7" w:rsidRPr="00A32570"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6ABAB353"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77E7961"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A034C3D"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B909D60"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5F21DDB"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47013F5"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ABA56B9"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99DE44E"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r>
      <w:tr w:rsidR="00D933B7" w:rsidRPr="00A32570" w14:paraId="0062494D" w14:textId="77777777">
        <w:trPr>
          <w:trHeight w:val="300"/>
        </w:trPr>
        <w:tc>
          <w:tcPr>
            <w:tcW w:w="2085" w:type="dxa"/>
            <w:tcBorders>
              <w:top w:val="single" w:sz="6" w:space="0" w:color="8C8C8C"/>
              <w:left w:val="nil"/>
              <w:bottom w:val="single" w:sz="6" w:space="0" w:color="8C8C8C"/>
              <w:right w:val="nil"/>
            </w:tcBorders>
            <w:vAlign w:val="center"/>
            <w:hideMark/>
          </w:tcPr>
          <w:p w14:paraId="7EB7D931" w14:textId="77777777" w:rsidR="00D933B7" w:rsidRPr="00A32570"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6E143518"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845C325"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475C2BCC"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6090448"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2F60976"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3D5BC67"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9A9684D"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313243F"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r>
      <w:tr w:rsidR="00D933B7" w:rsidRPr="00A32570" w14:paraId="19BB0012"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55A2BC3A" w14:textId="77777777" w:rsidR="00D933B7" w:rsidRPr="00A32570"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5F1BF22F"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E26D9A1"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377C630"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4FAEAF7" w14:textId="77777777" w:rsidR="00D933B7" w:rsidRPr="00A32570" w:rsidRDefault="00D933B7">
            <w:pPr>
              <w:spacing w:after="0" w:line="240" w:lineRule="auto"/>
              <w:jc w:val="right"/>
              <w:textAlignment w:val="baseline"/>
              <w:rPr>
                <w:rFonts w:ascii="Times New Roman" w:hAnsi="Times New Roman"/>
                <w:lang w:eastAsia="en-IE"/>
              </w:rPr>
            </w:pPr>
            <w:r>
              <w:t>0,00</w:t>
            </w:r>
          </w:p>
        </w:tc>
        <w:tc>
          <w:tcPr>
            <w:tcW w:w="930" w:type="dxa"/>
            <w:tcBorders>
              <w:top w:val="single" w:sz="6" w:space="0" w:color="8C8C8C"/>
              <w:left w:val="nil"/>
              <w:bottom w:val="single" w:sz="6" w:space="0" w:color="8C8C8C"/>
              <w:right w:val="nil"/>
            </w:tcBorders>
            <w:shd w:val="clear" w:color="auto" w:fill="F2F2F2"/>
            <w:hideMark/>
          </w:tcPr>
          <w:p w14:paraId="0914E32B"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15BAF82"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568BB42"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DE4B330"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r>
      <w:tr w:rsidR="00D933B7" w:rsidRPr="00A32570" w14:paraId="5D39527D" w14:textId="77777777">
        <w:trPr>
          <w:trHeight w:val="300"/>
        </w:trPr>
        <w:tc>
          <w:tcPr>
            <w:tcW w:w="2085" w:type="dxa"/>
            <w:tcBorders>
              <w:top w:val="single" w:sz="6" w:space="0" w:color="8C8C8C"/>
              <w:left w:val="nil"/>
              <w:bottom w:val="single" w:sz="6" w:space="0" w:color="8C8C8C"/>
              <w:right w:val="nil"/>
            </w:tcBorders>
            <w:vAlign w:val="center"/>
            <w:hideMark/>
          </w:tcPr>
          <w:p w14:paraId="35FE7EE4" w14:textId="77777777" w:rsidR="00D933B7" w:rsidRPr="00A32570"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F56CE2F" w14:textId="77777777" w:rsidR="00D933B7" w:rsidRPr="007B576F" w:rsidRDefault="00D933B7">
            <w:pPr>
              <w:spacing w:after="0" w:line="240" w:lineRule="auto"/>
              <w:jc w:val="right"/>
              <w:textAlignment w:val="baseline"/>
              <w:rPr>
                <w:rFonts w:ascii="Times New Roman" w:hAnsi="Times New Roman"/>
                <w:b/>
                <w:bCs/>
                <w:lang w:eastAsia="en-IE"/>
              </w:rPr>
            </w:pPr>
            <w:r>
              <w:rPr>
                <w:b/>
                <w:bCs/>
              </w:rPr>
              <w:t xml:space="preserve"> 497.6</w:t>
            </w:r>
          </w:p>
        </w:tc>
        <w:tc>
          <w:tcPr>
            <w:tcW w:w="930" w:type="dxa"/>
            <w:tcBorders>
              <w:top w:val="single" w:sz="6" w:space="0" w:color="8C8C8C"/>
              <w:left w:val="nil"/>
              <w:bottom w:val="single" w:sz="6" w:space="0" w:color="8C8C8C"/>
              <w:right w:val="nil"/>
            </w:tcBorders>
            <w:hideMark/>
          </w:tcPr>
          <w:p w14:paraId="4030EDB7" w14:textId="77777777" w:rsidR="00D933B7" w:rsidRPr="007B576F" w:rsidRDefault="00D933B7">
            <w:pPr>
              <w:spacing w:after="0" w:line="240" w:lineRule="auto"/>
              <w:jc w:val="right"/>
              <w:textAlignment w:val="baseline"/>
              <w:rPr>
                <w:rFonts w:ascii="Times New Roman" w:hAnsi="Times New Roman"/>
                <w:b/>
                <w:bCs/>
                <w:lang w:eastAsia="en-IE"/>
              </w:rPr>
            </w:pPr>
            <w:r>
              <w:rPr>
                <w:b/>
                <w:bCs/>
              </w:rPr>
              <w:t>1 398.7</w:t>
            </w:r>
          </w:p>
        </w:tc>
        <w:tc>
          <w:tcPr>
            <w:tcW w:w="930" w:type="dxa"/>
            <w:tcBorders>
              <w:top w:val="single" w:sz="6" w:space="0" w:color="8C8C8C"/>
              <w:left w:val="nil"/>
              <w:bottom w:val="single" w:sz="6" w:space="0" w:color="8C8C8C"/>
              <w:right w:val="nil"/>
            </w:tcBorders>
            <w:hideMark/>
          </w:tcPr>
          <w:p w14:paraId="301C5D13" w14:textId="77777777" w:rsidR="00D933B7" w:rsidRPr="007B576F" w:rsidRDefault="00D933B7">
            <w:pPr>
              <w:spacing w:after="0" w:line="240" w:lineRule="auto"/>
              <w:jc w:val="right"/>
              <w:textAlignment w:val="baseline"/>
              <w:rPr>
                <w:rFonts w:ascii="Times New Roman" w:hAnsi="Times New Roman"/>
                <w:b/>
                <w:bCs/>
                <w:lang w:eastAsia="en-IE"/>
              </w:rPr>
            </w:pPr>
            <w:r>
              <w:rPr>
                <w:b/>
                <w:bCs/>
              </w:rPr>
              <w:t>1 484.3</w:t>
            </w:r>
          </w:p>
        </w:tc>
        <w:tc>
          <w:tcPr>
            <w:tcW w:w="930" w:type="dxa"/>
            <w:tcBorders>
              <w:top w:val="single" w:sz="6" w:space="0" w:color="8C8C8C"/>
              <w:left w:val="nil"/>
              <w:bottom w:val="single" w:sz="6" w:space="0" w:color="8C8C8C"/>
              <w:right w:val="nil"/>
            </w:tcBorders>
            <w:hideMark/>
          </w:tcPr>
          <w:p w14:paraId="4B2B6257" w14:textId="77777777" w:rsidR="00D933B7" w:rsidRPr="007B576F" w:rsidRDefault="00D933B7">
            <w:pPr>
              <w:spacing w:after="0" w:line="240" w:lineRule="auto"/>
              <w:jc w:val="right"/>
              <w:textAlignment w:val="baseline"/>
              <w:rPr>
                <w:rFonts w:ascii="Times New Roman" w:hAnsi="Times New Roman"/>
                <w:b/>
                <w:bCs/>
                <w:lang w:eastAsia="en-IE"/>
              </w:rPr>
            </w:pPr>
            <w:r>
              <w:rPr>
                <w:b/>
                <w:bCs/>
              </w:rPr>
              <w:t>1 502.4</w:t>
            </w:r>
          </w:p>
        </w:tc>
        <w:tc>
          <w:tcPr>
            <w:tcW w:w="930" w:type="dxa"/>
            <w:tcBorders>
              <w:top w:val="single" w:sz="6" w:space="0" w:color="8C8C8C"/>
              <w:left w:val="nil"/>
              <w:bottom w:val="single" w:sz="6" w:space="0" w:color="8C8C8C"/>
              <w:right w:val="nil"/>
            </w:tcBorders>
            <w:hideMark/>
          </w:tcPr>
          <w:p w14:paraId="5A688589" w14:textId="77777777" w:rsidR="00D933B7" w:rsidRPr="007B576F" w:rsidRDefault="00D933B7">
            <w:pPr>
              <w:spacing w:after="0" w:line="240" w:lineRule="auto"/>
              <w:jc w:val="right"/>
              <w:textAlignment w:val="baseline"/>
              <w:rPr>
                <w:rFonts w:ascii="Times New Roman" w:hAnsi="Times New Roman"/>
                <w:b/>
                <w:bCs/>
                <w:lang w:eastAsia="en-IE"/>
              </w:rPr>
            </w:pPr>
            <w:r>
              <w:rPr>
                <w:b/>
                <w:bCs/>
              </w:rPr>
              <w:t>1 914.8</w:t>
            </w:r>
          </w:p>
        </w:tc>
        <w:tc>
          <w:tcPr>
            <w:tcW w:w="930" w:type="dxa"/>
            <w:tcBorders>
              <w:top w:val="single" w:sz="6" w:space="0" w:color="8C8C8C"/>
              <w:left w:val="nil"/>
              <w:bottom w:val="single" w:sz="6" w:space="0" w:color="8C8C8C"/>
              <w:right w:val="nil"/>
            </w:tcBorders>
            <w:hideMark/>
          </w:tcPr>
          <w:p w14:paraId="76D7C21E" w14:textId="77777777" w:rsidR="00D933B7" w:rsidRPr="007B576F" w:rsidRDefault="00D933B7">
            <w:pPr>
              <w:spacing w:after="0" w:line="240" w:lineRule="auto"/>
              <w:jc w:val="right"/>
              <w:textAlignment w:val="baseline"/>
              <w:rPr>
                <w:rFonts w:ascii="Times New Roman" w:hAnsi="Times New Roman"/>
                <w:b/>
                <w:bCs/>
                <w:lang w:eastAsia="en-IE"/>
              </w:rPr>
            </w:pPr>
            <w:r>
              <w:rPr>
                <w:b/>
                <w:bCs/>
              </w:rPr>
              <w:t>2 091.1</w:t>
            </w:r>
          </w:p>
        </w:tc>
        <w:tc>
          <w:tcPr>
            <w:tcW w:w="930" w:type="dxa"/>
            <w:tcBorders>
              <w:top w:val="single" w:sz="6" w:space="0" w:color="8C8C8C"/>
              <w:left w:val="nil"/>
              <w:bottom w:val="single" w:sz="6" w:space="0" w:color="8C8C8C"/>
              <w:right w:val="nil"/>
            </w:tcBorders>
            <w:hideMark/>
          </w:tcPr>
          <w:p w14:paraId="4E3EE193" w14:textId="77777777" w:rsidR="00D933B7" w:rsidRPr="007B576F" w:rsidRDefault="00D933B7">
            <w:pPr>
              <w:spacing w:after="0" w:line="240" w:lineRule="auto"/>
              <w:jc w:val="right"/>
              <w:textAlignment w:val="baseline"/>
              <w:rPr>
                <w:rFonts w:ascii="Times New Roman" w:hAnsi="Times New Roman"/>
                <w:b/>
                <w:bCs/>
                <w:lang w:eastAsia="en-IE"/>
              </w:rPr>
            </w:pPr>
            <w:r>
              <w:rPr>
                <w:b/>
                <w:bCs/>
              </w:rPr>
              <w:t>2 151.2</w:t>
            </w:r>
          </w:p>
        </w:tc>
        <w:tc>
          <w:tcPr>
            <w:tcW w:w="930" w:type="dxa"/>
            <w:tcBorders>
              <w:top w:val="single" w:sz="6" w:space="0" w:color="8C8C8C"/>
              <w:left w:val="nil"/>
              <w:bottom w:val="single" w:sz="6" w:space="0" w:color="8C8C8C"/>
              <w:right w:val="nil"/>
            </w:tcBorders>
            <w:hideMark/>
          </w:tcPr>
          <w:p w14:paraId="5D6094CD" w14:textId="77777777" w:rsidR="00D933B7" w:rsidRPr="007B576F" w:rsidRDefault="00D933B7">
            <w:pPr>
              <w:spacing w:after="0" w:line="240" w:lineRule="auto"/>
              <w:jc w:val="right"/>
              <w:textAlignment w:val="baseline"/>
              <w:rPr>
                <w:rFonts w:ascii="Times New Roman" w:hAnsi="Times New Roman"/>
                <w:b/>
                <w:bCs/>
                <w:lang w:eastAsia="en-IE"/>
              </w:rPr>
            </w:pPr>
            <w:r>
              <w:rPr>
                <w:b/>
                <w:bCs/>
              </w:rPr>
              <w:t>11 040.1</w:t>
            </w:r>
          </w:p>
        </w:tc>
      </w:tr>
    </w:tbl>
    <w:p w14:paraId="7B1E7354" w14:textId="77777777" w:rsidR="00D933B7" w:rsidRPr="00A32570"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5A3B4943" w14:textId="77777777" w:rsidR="00D933B7" w:rsidRPr="00A32570" w:rsidRDefault="00D933B7" w:rsidP="00D933B7">
      <w:pPr>
        <w:spacing w:after="0" w:line="240" w:lineRule="auto"/>
        <w:textAlignment w:val="baseline"/>
        <w:rPr>
          <w:rFonts w:cs="Segoe UI"/>
          <w:sz w:val="18"/>
          <w:szCs w:val="18"/>
          <w:lang w:eastAsia="en-IE"/>
        </w:rPr>
      </w:pPr>
    </w:p>
    <w:p w14:paraId="2F7670F9" w14:textId="77777777" w:rsidR="00D933B7" w:rsidRPr="00A32570" w:rsidRDefault="00D933B7" w:rsidP="00D933B7">
      <w:pPr>
        <w:spacing w:after="0" w:line="240" w:lineRule="auto"/>
        <w:textAlignment w:val="baseline"/>
        <w:rPr>
          <w:rFonts w:cs="Segoe UI"/>
          <w:sz w:val="18"/>
          <w:szCs w:val="18"/>
          <w:lang w:eastAsia="en-IE"/>
        </w:rPr>
      </w:pPr>
    </w:p>
    <w:p w14:paraId="6DD8CDEE" w14:textId="77777777" w:rsidR="00D933B7" w:rsidRPr="00A32570" w:rsidRDefault="00D933B7" w:rsidP="00D933B7">
      <w:pPr>
        <w:rPr>
          <w:rFonts w:cs="Calibri"/>
        </w:rPr>
      </w:pPr>
      <w:r>
        <w:rPr>
          <w:rFonts w:cs="Calibri"/>
        </w:rPr>
        <w:t xml:space="preserve">From 2021 onward, the initial financial programming for the Asylum, Migration and Integration Fund (AMIF) has undergone several modifications. </w:t>
      </w:r>
    </w:p>
    <w:p w14:paraId="31611C9F" w14:textId="77777777" w:rsidR="00D933B7" w:rsidRPr="00A32570" w:rsidRDefault="00D933B7" w:rsidP="00D933B7">
      <w:pPr>
        <w:rPr>
          <w:rFonts w:cs="Calibri"/>
        </w:rPr>
      </w:pPr>
      <w:r>
        <w:rPr>
          <w:rFonts w:cs="Calibri"/>
        </w:rPr>
        <w:t>In terms of reductions, a total of EUR</w:t>
      </w:r>
      <w:r>
        <w:rPr>
          <w:rFonts w:ascii="Calibri" w:hAnsi="Calibri" w:cs="Calibri"/>
        </w:rPr>
        <w:t> </w:t>
      </w:r>
      <w:r>
        <w:rPr>
          <w:rFonts w:cs="Calibri"/>
        </w:rPr>
        <w:t>4.3</w:t>
      </w:r>
      <w:r>
        <w:rPr>
          <w:rFonts w:ascii="Calibri" w:hAnsi="Calibri" w:cs="Calibri"/>
        </w:rPr>
        <w:t> </w:t>
      </w:r>
      <w:r>
        <w:rPr>
          <w:rFonts w:cs="Calibri"/>
        </w:rPr>
        <w:t>million was transferred to other shared management funds through Article</w:t>
      </w:r>
      <w:r>
        <w:rPr>
          <w:rFonts w:ascii="Calibri" w:hAnsi="Calibri" w:cs="Calibri"/>
        </w:rPr>
        <w:t> </w:t>
      </w:r>
      <w:r>
        <w:rPr>
          <w:rFonts w:cs="Calibri"/>
        </w:rPr>
        <w:t>26 of the Common Provisions Regulation</w:t>
      </w:r>
      <w:r>
        <w:rPr>
          <w:rFonts w:ascii="Calibri" w:hAnsi="Calibri" w:cs="Calibri"/>
        </w:rPr>
        <w:t> </w:t>
      </w:r>
      <w:r>
        <w:rPr>
          <w:rFonts w:cs="Calibri"/>
        </w:rPr>
        <w:t>– specifically, EUR</w:t>
      </w:r>
      <w:r>
        <w:rPr>
          <w:rFonts w:ascii="Calibri" w:hAnsi="Calibri" w:cs="Calibri"/>
        </w:rPr>
        <w:t> </w:t>
      </w:r>
      <w:r>
        <w:rPr>
          <w:rFonts w:cs="Calibri"/>
        </w:rPr>
        <w:t>1.1</w:t>
      </w:r>
      <w:r>
        <w:rPr>
          <w:rFonts w:ascii="Calibri" w:hAnsi="Calibri" w:cs="Calibri"/>
        </w:rPr>
        <w:t> </w:t>
      </w:r>
      <w:r>
        <w:rPr>
          <w:rFonts w:cs="Calibri"/>
        </w:rPr>
        <w:t>million to the Border Management and Visa Policy Instrument and EUR</w:t>
      </w:r>
      <w:r>
        <w:rPr>
          <w:rFonts w:ascii="Calibri" w:hAnsi="Calibri" w:cs="Calibri"/>
        </w:rPr>
        <w:t> </w:t>
      </w:r>
      <w:r>
        <w:rPr>
          <w:rFonts w:cs="Calibri"/>
        </w:rPr>
        <w:t>3.2</w:t>
      </w:r>
      <w:r>
        <w:rPr>
          <w:rFonts w:ascii="Calibri" w:hAnsi="Calibri" w:cs="Calibri"/>
        </w:rPr>
        <w:t> </w:t>
      </w:r>
      <w:r>
        <w:rPr>
          <w:rFonts w:cs="Calibri"/>
        </w:rPr>
        <w:t>million to the Internal Security Fund. In addition, AMIF was reduced by EUR</w:t>
      </w:r>
      <w:r>
        <w:rPr>
          <w:rFonts w:ascii="Calibri" w:hAnsi="Calibri" w:cs="Calibri"/>
        </w:rPr>
        <w:t> </w:t>
      </w:r>
      <w:r>
        <w:rPr>
          <w:rFonts w:cs="Calibri"/>
        </w:rPr>
        <w:t>48.1</w:t>
      </w:r>
      <w:r>
        <w:rPr>
          <w:rFonts w:ascii="Calibri" w:hAnsi="Calibri" w:cs="Calibri"/>
        </w:rPr>
        <w:t> </w:t>
      </w:r>
      <w:r>
        <w:rPr>
          <w:rFonts w:cs="Calibri"/>
        </w:rPr>
        <w:t>million to finance a legislative initiative requiring additional resources for the European Union Agency for the Operational Management of Large-Scale IT Systems in the Area of Freedom, Security and Justice to develop the Eurodac database in the context of the Pact on Asylum and Migration. A further EUR</w:t>
      </w:r>
      <w:r>
        <w:rPr>
          <w:rFonts w:ascii="Calibri" w:hAnsi="Calibri" w:cs="Calibri"/>
        </w:rPr>
        <w:t> </w:t>
      </w:r>
      <w:r>
        <w:rPr>
          <w:rFonts w:cs="Calibri"/>
        </w:rPr>
        <w:t>4.5</w:t>
      </w:r>
      <w:r>
        <w:rPr>
          <w:rFonts w:ascii="Calibri" w:hAnsi="Calibri" w:cs="Calibri"/>
        </w:rPr>
        <w:t> </w:t>
      </w:r>
      <w:r>
        <w:rPr>
          <w:rFonts w:cs="Calibri"/>
        </w:rPr>
        <w:t xml:space="preserve">million was also transferred to the support expenditure budget line. </w:t>
      </w:r>
    </w:p>
    <w:p w14:paraId="7593CEA9" w14:textId="77777777" w:rsidR="00D933B7" w:rsidRPr="00A32570" w:rsidRDefault="00D933B7" w:rsidP="00D933B7">
      <w:pPr>
        <w:rPr>
          <w:rFonts w:cs="Calibri"/>
        </w:rPr>
      </w:pPr>
      <w:r>
        <w:rPr>
          <w:rFonts w:cs="Calibri"/>
        </w:rPr>
        <w:t>In terms of reinforcements, AMIF has been considerably strengthened through various measures. It received EUR</w:t>
      </w:r>
      <w:r>
        <w:rPr>
          <w:rFonts w:ascii="Calibri" w:hAnsi="Calibri" w:cs="Calibri"/>
        </w:rPr>
        <w:t> </w:t>
      </w:r>
      <w:r>
        <w:rPr>
          <w:rFonts w:cs="Calibri"/>
        </w:rPr>
        <w:t>81</w:t>
      </w:r>
      <w:r>
        <w:rPr>
          <w:rFonts w:ascii="Calibri" w:hAnsi="Calibri" w:cs="Calibri"/>
        </w:rPr>
        <w:t> </w:t>
      </w:r>
      <w:r>
        <w:rPr>
          <w:rFonts w:cs="Calibri"/>
        </w:rPr>
        <w:t>million via annual budget procedures and absorbed EUR</w:t>
      </w:r>
      <w:r>
        <w:rPr>
          <w:rFonts w:ascii="Calibri" w:hAnsi="Calibri" w:cs="Calibri"/>
        </w:rPr>
        <w:t> </w:t>
      </w:r>
      <w:r>
        <w:rPr>
          <w:rFonts w:cs="Calibri"/>
        </w:rPr>
        <w:t>93</w:t>
      </w:r>
      <w:r>
        <w:rPr>
          <w:rFonts w:ascii="Calibri" w:hAnsi="Calibri" w:cs="Calibri"/>
        </w:rPr>
        <w:t> </w:t>
      </w:r>
      <w:r>
        <w:rPr>
          <w:rFonts w:cs="Calibri"/>
        </w:rPr>
        <w:t>million of unused appropriations from home affairs agencies (the European Border and Coast Guard Agency and the European Union Agency for Asylum). Further reinforcements included EUR</w:t>
      </w:r>
      <w:r>
        <w:rPr>
          <w:rFonts w:ascii="Calibri" w:hAnsi="Calibri" w:cs="Calibri"/>
        </w:rPr>
        <w:t> </w:t>
      </w:r>
      <w:r>
        <w:rPr>
          <w:rFonts w:cs="Calibri"/>
        </w:rPr>
        <w:t>21</w:t>
      </w:r>
      <w:r>
        <w:rPr>
          <w:rFonts w:ascii="Calibri" w:hAnsi="Calibri" w:cs="Calibri"/>
        </w:rPr>
        <w:t> </w:t>
      </w:r>
      <w:r>
        <w:rPr>
          <w:rFonts w:cs="Calibri"/>
        </w:rPr>
        <w:t>million under the pact and Ukraine specific action, EUR</w:t>
      </w:r>
      <w:r>
        <w:rPr>
          <w:rFonts w:ascii="Calibri" w:hAnsi="Calibri" w:cs="Calibri"/>
        </w:rPr>
        <w:t> </w:t>
      </w:r>
      <w:r>
        <w:rPr>
          <w:rFonts w:cs="Calibri"/>
        </w:rPr>
        <w:t>74</w:t>
      </w:r>
      <w:r>
        <w:rPr>
          <w:rFonts w:ascii="Calibri" w:hAnsi="Calibri" w:cs="Calibri"/>
        </w:rPr>
        <w:t> </w:t>
      </w:r>
      <w:r>
        <w:rPr>
          <w:rFonts w:cs="Calibri"/>
        </w:rPr>
        <w:t>million from the Solidarity and Emergency Aid Reserve, EUR</w:t>
      </w:r>
      <w:r>
        <w:rPr>
          <w:rFonts w:ascii="Calibri" w:hAnsi="Calibri" w:cs="Calibri"/>
        </w:rPr>
        <w:t> </w:t>
      </w:r>
      <w:r>
        <w:rPr>
          <w:rFonts w:cs="Calibri"/>
        </w:rPr>
        <w:t>100</w:t>
      </w:r>
      <w:r>
        <w:rPr>
          <w:rFonts w:ascii="Calibri" w:hAnsi="Calibri" w:cs="Calibri"/>
        </w:rPr>
        <w:t> </w:t>
      </w:r>
      <w:r>
        <w:rPr>
          <w:rFonts w:cs="Calibri"/>
        </w:rPr>
        <w:t>million mobilised from the margin of heading</w:t>
      </w:r>
      <w:r>
        <w:rPr>
          <w:rFonts w:ascii="Calibri" w:hAnsi="Calibri" w:cs="Calibri"/>
        </w:rPr>
        <w:t> </w:t>
      </w:r>
      <w:r>
        <w:rPr>
          <w:rFonts w:cs="Calibri"/>
        </w:rPr>
        <w:t>4 of the multiannual financial framework, EUR</w:t>
      </w:r>
      <w:r>
        <w:rPr>
          <w:rFonts w:ascii="Calibri" w:hAnsi="Calibri" w:cs="Calibri"/>
        </w:rPr>
        <w:t> </w:t>
      </w:r>
      <w:r>
        <w:rPr>
          <w:rFonts w:cs="Calibri"/>
        </w:rPr>
        <w:t>1</w:t>
      </w:r>
      <w:r>
        <w:rPr>
          <w:rFonts w:ascii="Calibri" w:hAnsi="Calibri" w:cs="Calibri"/>
        </w:rPr>
        <w:t> </w:t>
      </w:r>
      <w:r>
        <w:rPr>
          <w:rFonts w:cs="Calibri"/>
        </w:rPr>
        <w:t>million from technical assistance and EUR</w:t>
      </w:r>
      <w:r>
        <w:rPr>
          <w:rFonts w:ascii="Calibri" w:hAnsi="Calibri" w:cs="Calibri"/>
        </w:rPr>
        <w:t> </w:t>
      </w:r>
      <w:r>
        <w:rPr>
          <w:rFonts w:cs="Calibri"/>
        </w:rPr>
        <w:t>128</w:t>
      </w:r>
      <w:r>
        <w:rPr>
          <w:rFonts w:ascii="Calibri" w:hAnsi="Calibri" w:cs="Calibri"/>
        </w:rPr>
        <w:t> </w:t>
      </w:r>
      <w:r>
        <w:rPr>
          <w:rFonts w:cs="Calibri"/>
        </w:rPr>
        <w:t>million through the national programme midterm review of the Thematic Facility. Furthermore, as part of the midterm revision of the multiannual financial framework, AMIF was further reinforced by EUR</w:t>
      </w:r>
      <w:r>
        <w:rPr>
          <w:rFonts w:ascii="Calibri" w:hAnsi="Calibri" w:cs="Calibri"/>
        </w:rPr>
        <w:t> </w:t>
      </w:r>
      <w:r>
        <w:rPr>
          <w:rFonts w:cs="Calibri"/>
        </w:rPr>
        <w:t>810</w:t>
      </w:r>
      <w:r>
        <w:rPr>
          <w:rFonts w:ascii="Calibri" w:hAnsi="Calibri" w:cs="Calibri"/>
        </w:rPr>
        <w:t> </w:t>
      </w:r>
      <w:r>
        <w:rPr>
          <w:rFonts w:cs="Calibri"/>
        </w:rPr>
        <w:t>million for the 2025-2027 period.</w:t>
      </w:r>
    </w:p>
    <w:p w14:paraId="426C0D80" w14:textId="77777777" w:rsidR="00D933B7" w:rsidRDefault="00D933B7" w:rsidP="00D933B7">
      <w:pPr>
        <w:spacing w:after="0" w:line="240" w:lineRule="auto"/>
        <w:textAlignment w:val="baseline"/>
        <w:rPr>
          <w:rFonts w:cs="Segoe UI"/>
          <w:sz w:val="18"/>
          <w:szCs w:val="18"/>
          <w:lang w:eastAsia="en-IE"/>
        </w:rPr>
      </w:pPr>
    </w:p>
    <w:p w14:paraId="464EB4C0" w14:textId="77777777" w:rsidR="00D933B7" w:rsidRDefault="00D933B7" w:rsidP="00D933B7">
      <w:pPr>
        <w:spacing w:after="0" w:line="240" w:lineRule="auto"/>
        <w:textAlignment w:val="baseline"/>
        <w:rPr>
          <w:rFonts w:cs="Segoe UI"/>
          <w:sz w:val="18"/>
          <w:szCs w:val="18"/>
          <w:lang w:eastAsia="en-IE"/>
        </w:rPr>
      </w:pPr>
    </w:p>
    <w:p w14:paraId="54790E01" w14:textId="77777777" w:rsidR="00D933B7" w:rsidRPr="00A32570" w:rsidRDefault="00D933B7" w:rsidP="00D933B7">
      <w:pPr>
        <w:spacing w:after="0" w:line="240" w:lineRule="auto"/>
        <w:textAlignment w:val="baseline"/>
        <w:rPr>
          <w:rFonts w:cs="Segoe UI"/>
          <w:sz w:val="18"/>
          <w:szCs w:val="18"/>
          <w:lang w:eastAsia="en-IE"/>
        </w:rPr>
      </w:pPr>
    </w:p>
    <w:p w14:paraId="431B178D" w14:textId="77777777" w:rsidR="00D933B7" w:rsidRPr="00A32570" w:rsidRDefault="00D933B7" w:rsidP="00D933B7">
      <w:pPr>
        <w:spacing w:after="0" w:line="240" w:lineRule="auto"/>
        <w:textAlignment w:val="baseline"/>
        <w:rPr>
          <w:rFonts w:cs="Segoe UI"/>
          <w:sz w:val="18"/>
          <w:szCs w:val="18"/>
          <w:lang w:eastAsia="en-IE"/>
        </w:rPr>
      </w:pPr>
    </w:p>
    <w:p w14:paraId="0163583D" w14:textId="77777777" w:rsidR="00D933B7" w:rsidRPr="00A32570"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A32570" w14:paraId="44113F60"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5B3CD1BC" w14:textId="77777777" w:rsidR="00D933B7" w:rsidRPr="00A32570"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4746EE44"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072F8B43"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45FE33AD" w14:textId="77777777" w:rsidR="00D933B7" w:rsidRPr="00A32570"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A32570" w14:paraId="0FC235D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4B9234F" w14:textId="77777777" w:rsidR="00D933B7" w:rsidRPr="00A32570"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2D8C7AF2" w14:textId="77777777" w:rsidR="00D933B7" w:rsidRPr="00A32570" w:rsidRDefault="00D933B7">
            <w:pPr>
              <w:spacing w:after="0" w:line="240" w:lineRule="auto"/>
              <w:jc w:val="right"/>
              <w:textAlignment w:val="baseline"/>
              <w:rPr>
                <w:rFonts w:ascii="Times New Roman" w:hAnsi="Times New Roman"/>
                <w:lang w:eastAsia="en-IE"/>
              </w:rPr>
            </w:pPr>
            <w:r>
              <w:t>6 811.1</w:t>
            </w:r>
          </w:p>
        </w:tc>
        <w:tc>
          <w:tcPr>
            <w:tcW w:w="2400" w:type="dxa"/>
            <w:tcBorders>
              <w:top w:val="single" w:sz="6" w:space="0" w:color="8C8C8C"/>
              <w:left w:val="nil"/>
              <w:bottom w:val="single" w:sz="6" w:space="0" w:color="8C8C8C"/>
              <w:right w:val="nil"/>
            </w:tcBorders>
            <w:shd w:val="clear" w:color="auto" w:fill="FFFFFF"/>
            <w:hideMark/>
          </w:tcPr>
          <w:p w14:paraId="01556950" w14:textId="77777777" w:rsidR="00D933B7" w:rsidRPr="00A32570" w:rsidRDefault="00D933B7">
            <w:pPr>
              <w:spacing w:after="0" w:line="240" w:lineRule="auto"/>
              <w:jc w:val="right"/>
              <w:textAlignment w:val="baseline"/>
              <w:rPr>
                <w:rFonts w:ascii="Times New Roman" w:hAnsi="Times New Roman"/>
                <w:lang w:eastAsia="en-IE"/>
              </w:rPr>
            </w:pPr>
            <w:r>
              <w:t>11 040.1</w:t>
            </w:r>
          </w:p>
        </w:tc>
        <w:tc>
          <w:tcPr>
            <w:tcW w:w="2400" w:type="dxa"/>
            <w:tcBorders>
              <w:top w:val="single" w:sz="6" w:space="0" w:color="8C8C8C"/>
              <w:left w:val="nil"/>
              <w:bottom w:val="single" w:sz="6" w:space="0" w:color="8C8C8C"/>
              <w:right w:val="nil"/>
            </w:tcBorders>
            <w:shd w:val="clear" w:color="auto" w:fill="FFFFFF"/>
            <w:hideMark/>
          </w:tcPr>
          <w:p w14:paraId="44B5DBE8" w14:textId="77777777" w:rsidR="00D933B7" w:rsidRPr="00A32570" w:rsidRDefault="00D933B7">
            <w:pPr>
              <w:spacing w:after="0" w:line="240" w:lineRule="auto"/>
              <w:jc w:val="right"/>
              <w:textAlignment w:val="baseline"/>
              <w:rPr>
                <w:rFonts w:ascii="Times New Roman" w:hAnsi="Times New Roman"/>
                <w:lang w:eastAsia="en-IE"/>
              </w:rPr>
            </w:pPr>
            <w:r>
              <w:t>61.7%</w:t>
            </w:r>
          </w:p>
        </w:tc>
      </w:tr>
      <w:tr w:rsidR="00D933B7" w:rsidRPr="00A32570" w14:paraId="5BCB874E"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8974C66" w14:textId="77777777" w:rsidR="00D933B7" w:rsidRPr="00A32570"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F5AA4BE" w14:textId="77777777" w:rsidR="00D933B7" w:rsidRPr="00A32570" w:rsidRDefault="00D933B7">
            <w:pPr>
              <w:spacing w:after="0" w:line="240" w:lineRule="auto"/>
              <w:jc w:val="right"/>
              <w:textAlignment w:val="baseline"/>
              <w:rPr>
                <w:rFonts w:ascii="Times New Roman" w:hAnsi="Times New Roman"/>
                <w:lang w:eastAsia="en-IE"/>
              </w:rPr>
            </w:pPr>
            <w:r>
              <w:t>3 818.2</w:t>
            </w:r>
          </w:p>
        </w:tc>
        <w:tc>
          <w:tcPr>
            <w:tcW w:w="2400" w:type="dxa"/>
            <w:tcBorders>
              <w:top w:val="single" w:sz="6" w:space="0" w:color="8C8C8C"/>
              <w:left w:val="nil"/>
              <w:bottom w:val="single" w:sz="6" w:space="0" w:color="8C8C8C"/>
              <w:right w:val="nil"/>
            </w:tcBorders>
            <w:shd w:val="clear" w:color="auto" w:fill="FFFFFF"/>
            <w:hideMark/>
          </w:tcPr>
          <w:p w14:paraId="636EF5FF" w14:textId="77777777" w:rsidR="00D933B7" w:rsidRPr="00A32570"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32E023D6" w14:textId="77777777" w:rsidR="00D933B7" w:rsidRPr="00A32570" w:rsidRDefault="00D933B7">
            <w:pPr>
              <w:spacing w:after="0" w:line="240" w:lineRule="auto"/>
              <w:jc w:val="right"/>
              <w:textAlignment w:val="baseline"/>
              <w:rPr>
                <w:rFonts w:ascii="Times New Roman" w:hAnsi="Times New Roman"/>
                <w:lang w:eastAsia="en-IE"/>
              </w:rPr>
            </w:pPr>
            <w:r>
              <w:t>34.6%</w:t>
            </w:r>
          </w:p>
        </w:tc>
      </w:tr>
    </w:tbl>
    <w:p w14:paraId="2A12AEE1" w14:textId="77777777" w:rsidR="00D933B7" w:rsidRPr="00A32570" w:rsidRDefault="00D933B7" w:rsidP="00D933B7">
      <w:pPr>
        <w:spacing w:after="0" w:line="240" w:lineRule="auto"/>
        <w:textAlignment w:val="baseline"/>
        <w:rPr>
          <w:rFonts w:ascii="Segoe UI" w:hAnsi="Segoe UI" w:cs="Segoe UI"/>
          <w:sz w:val="18"/>
          <w:szCs w:val="18"/>
          <w:lang w:eastAsia="en-IE"/>
        </w:rPr>
      </w:pPr>
    </w:p>
    <w:p w14:paraId="29CBA4AA" w14:textId="77777777" w:rsidR="00D933B7" w:rsidRPr="00A32570" w:rsidRDefault="00D933B7" w:rsidP="00D933B7">
      <w:pPr>
        <w:spacing w:after="0" w:line="240" w:lineRule="auto"/>
        <w:textAlignment w:val="baseline"/>
        <w:rPr>
          <w:rFonts w:ascii="Segoe UI" w:hAnsi="Segoe UI" w:cs="Segoe UI"/>
          <w:sz w:val="18"/>
          <w:szCs w:val="18"/>
          <w:lang w:eastAsia="en-IE"/>
        </w:rPr>
      </w:pPr>
    </w:p>
    <w:p w14:paraId="0478C6B5" w14:textId="77777777" w:rsidR="00D933B7" w:rsidRPr="00A32570"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286BC308" w14:textId="77777777" w:rsidR="00D933B7" w:rsidRPr="00A32570" w:rsidRDefault="00D933B7" w:rsidP="00F72C99">
      <w:pPr>
        <w:pStyle w:val="Heading2"/>
        <w:rPr>
          <w:rFonts w:eastAsiaTheme="majorEastAsia"/>
          <w:lang w:eastAsia="en-GB"/>
        </w:rPr>
      </w:pPr>
      <w:r>
        <w:rPr>
          <w:rFonts w:eastAsiaTheme="majorEastAsia"/>
          <w:lang w:eastAsia="en-GB"/>
        </w:rPr>
        <w:t>Implementation and performance</w:t>
      </w:r>
    </w:p>
    <w:p w14:paraId="4925C300" w14:textId="77777777" w:rsidR="00D933B7" w:rsidRPr="00A32570"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A32570" w14:paraId="60119DAD"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48B6C093" w14:textId="77777777" w:rsidR="00D933B7" w:rsidRPr="00A32570"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26069E9F"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66FFFDB8"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05B57262"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1CF1DAB7"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05607267"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A32570" w14:paraId="731875C8" w14:textId="77777777">
        <w:trPr>
          <w:trHeight w:val="300"/>
        </w:trPr>
        <w:tc>
          <w:tcPr>
            <w:tcW w:w="1984" w:type="dxa"/>
            <w:tcBorders>
              <w:top w:val="single" w:sz="6" w:space="0" w:color="8C8C8C"/>
              <w:left w:val="nil"/>
              <w:bottom w:val="single" w:sz="6" w:space="0" w:color="8C8C8C"/>
              <w:right w:val="nil"/>
            </w:tcBorders>
            <w:hideMark/>
          </w:tcPr>
          <w:p w14:paraId="1EDAE1E6" w14:textId="77777777" w:rsidR="00D933B7" w:rsidRPr="00A32570" w:rsidRDefault="00D933B7">
            <w:pPr>
              <w:spacing w:after="0" w:line="240" w:lineRule="auto"/>
              <w:textAlignment w:val="baseline"/>
            </w:pPr>
            <w:r>
              <w:rPr>
                <w:rFonts w:cs="Segoe UI"/>
                <w:sz w:val="20"/>
                <w:lang w:eastAsia="en-IE"/>
              </w:rPr>
              <w:t>Number of people placed in alternatives to detention</w:t>
            </w:r>
          </w:p>
        </w:tc>
        <w:tc>
          <w:tcPr>
            <w:tcW w:w="1524" w:type="dxa"/>
            <w:tcBorders>
              <w:top w:val="single" w:sz="6" w:space="0" w:color="8C8C8C"/>
              <w:left w:val="nil"/>
              <w:bottom w:val="single" w:sz="6" w:space="0" w:color="8C8C8C"/>
              <w:right w:val="nil"/>
            </w:tcBorders>
            <w:hideMark/>
          </w:tcPr>
          <w:p w14:paraId="4E18E52F"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2C1D117E" w14:textId="77777777" w:rsidR="00D933B7" w:rsidRPr="00A32570" w:rsidRDefault="00D933B7">
            <w:pPr>
              <w:spacing w:after="0" w:line="240" w:lineRule="auto"/>
              <w:jc w:val="center"/>
              <w:textAlignment w:val="baseline"/>
              <w:rPr>
                <w:rFonts w:ascii="Segoe UI" w:hAnsi="Segoe UI" w:cs="Segoe UI"/>
                <w:sz w:val="20"/>
                <w:lang w:eastAsia="en-IE"/>
              </w:rPr>
            </w:pPr>
            <w:r>
              <w:rPr>
                <w:b/>
                <w:bCs/>
                <w:sz w:val="20"/>
                <w:lang w:eastAsia="en-IE"/>
              </w:rPr>
              <w:t>4%</w:t>
            </w:r>
          </w:p>
        </w:tc>
        <w:tc>
          <w:tcPr>
            <w:tcW w:w="1488" w:type="dxa"/>
            <w:tcBorders>
              <w:top w:val="single" w:sz="6" w:space="0" w:color="8C8C8C"/>
              <w:left w:val="nil"/>
              <w:bottom w:val="single" w:sz="6" w:space="0" w:color="8C8C8C"/>
              <w:right w:val="nil"/>
            </w:tcBorders>
            <w:hideMark/>
          </w:tcPr>
          <w:p w14:paraId="7234EB4F"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10</w:t>
            </w:r>
            <w:r>
              <w:rPr>
                <w:rFonts w:ascii="Calibri" w:hAnsi="Calibri" w:cs="Calibri"/>
                <w:sz w:val="20"/>
                <w:lang w:eastAsia="en-IE"/>
              </w:rPr>
              <w:t> </w:t>
            </w:r>
            <w:r>
              <w:rPr>
                <w:rFonts w:cs="Segoe UI"/>
                <w:sz w:val="20"/>
                <w:lang w:eastAsia="en-IE"/>
              </w:rPr>
              <w:t>443 in 2029</w:t>
            </w:r>
          </w:p>
        </w:tc>
        <w:tc>
          <w:tcPr>
            <w:tcW w:w="1535" w:type="dxa"/>
            <w:tcBorders>
              <w:top w:val="single" w:sz="6" w:space="0" w:color="8C8C8C"/>
              <w:left w:val="nil"/>
              <w:bottom w:val="single" w:sz="6" w:space="0" w:color="8C8C8C"/>
              <w:right w:val="nil"/>
            </w:tcBorders>
            <w:hideMark/>
          </w:tcPr>
          <w:p w14:paraId="73341C0C"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453 by 2025 compared to a target of 10</w:t>
            </w:r>
            <w:r>
              <w:rPr>
                <w:rFonts w:ascii="Calibri" w:hAnsi="Calibri" w:cs="Calibri"/>
                <w:sz w:val="20"/>
                <w:lang w:eastAsia="en-IE"/>
              </w:rPr>
              <w:t> </w:t>
            </w:r>
            <w:r>
              <w:rPr>
                <w:rFonts w:cs="Segoe UI"/>
                <w:sz w:val="20"/>
                <w:lang w:eastAsia="en-IE"/>
              </w:rPr>
              <w:t>443</w:t>
            </w:r>
          </w:p>
        </w:tc>
        <w:tc>
          <w:tcPr>
            <w:tcW w:w="1588" w:type="dxa"/>
            <w:tcBorders>
              <w:top w:val="single" w:sz="6" w:space="0" w:color="8C8C8C"/>
              <w:left w:val="nil"/>
              <w:bottom w:val="single" w:sz="6" w:space="0" w:color="8C8C8C"/>
              <w:right w:val="nil"/>
            </w:tcBorders>
            <w:hideMark/>
          </w:tcPr>
          <w:p w14:paraId="3124FD5C"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Deserves attention</w:t>
            </w:r>
          </w:p>
        </w:tc>
      </w:tr>
      <w:tr w:rsidR="00D933B7" w:rsidRPr="00A32570" w14:paraId="552A53C9"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0C6B5ED0" w14:textId="77777777" w:rsidR="00D933B7" w:rsidRPr="00A32570" w:rsidRDefault="00D933B7">
            <w:pPr>
              <w:spacing w:after="0" w:line="240" w:lineRule="auto"/>
              <w:textAlignment w:val="baseline"/>
            </w:pPr>
            <w:r>
              <w:rPr>
                <w:rFonts w:cs="Segoe UI"/>
                <w:sz w:val="20"/>
                <w:lang w:eastAsia="en-IE"/>
              </w:rPr>
              <w:t>Number of participants in language courses who have improved their proficiency level in the host-country language upon leaving the language course by at least one level in the common European framework of reference for languages or the national equivalent</w:t>
            </w:r>
          </w:p>
        </w:tc>
        <w:tc>
          <w:tcPr>
            <w:tcW w:w="1524" w:type="dxa"/>
            <w:tcBorders>
              <w:top w:val="single" w:sz="6" w:space="0" w:color="8C8C8C"/>
              <w:left w:val="nil"/>
              <w:bottom w:val="single" w:sz="6" w:space="0" w:color="8C8C8C"/>
              <w:right w:val="nil"/>
            </w:tcBorders>
            <w:shd w:val="clear" w:color="auto" w:fill="FAF9F9"/>
            <w:hideMark/>
          </w:tcPr>
          <w:p w14:paraId="0E210D6F"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250D13D2" w14:textId="77777777" w:rsidR="00D933B7" w:rsidRPr="00A32570" w:rsidRDefault="00D933B7">
            <w:pPr>
              <w:spacing w:after="0" w:line="240" w:lineRule="auto"/>
              <w:jc w:val="center"/>
              <w:textAlignment w:val="baseline"/>
              <w:rPr>
                <w:rFonts w:ascii="Segoe UI" w:hAnsi="Segoe UI" w:cs="Segoe UI"/>
                <w:sz w:val="20"/>
                <w:lang w:eastAsia="en-IE"/>
              </w:rPr>
            </w:pPr>
            <w:r>
              <w:rPr>
                <w:b/>
                <w:bCs/>
                <w:sz w:val="20"/>
                <w:lang w:eastAsia="en-IE"/>
              </w:rPr>
              <w:t>11%</w:t>
            </w:r>
          </w:p>
        </w:tc>
        <w:tc>
          <w:tcPr>
            <w:tcW w:w="1488" w:type="dxa"/>
            <w:tcBorders>
              <w:top w:val="single" w:sz="6" w:space="0" w:color="8C8C8C"/>
              <w:left w:val="nil"/>
              <w:bottom w:val="single" w:sz="6" w:space="0" w:color="8C8C8C"/>
              <w:right w:val="nil"/>
            </w:tcBorders>
            <w:shd w:val="clear" w:color="auto" w:fill="FAF9F9"/>
            <w:hideMark/>
          </w:tcPr>
          <w:p w14:paraId="01BE377C"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379</w:t>
            </w:r>
            <w:r>
              <w:rPr>
                <w:rFonts w:ascii="Calibri" w:hAnsi="Calibri" w:cs="Calibri"/>
                <w:sz w:val="20"/>
                <w:lang w:eastAsia="en-IE"/>
              </w:rPr>
              <w:t> </w:t>
            </w:r>
            <w:r>
              <w:rPr>
                <w:rFonts w:cs="Segoe UI"/>
                <w:sz w:val="20"/>
                <w:lang w:eastAsia="en-IE"/>
              </w:rPr>
              <w:t>378 in 2029</w:t>
            </w:r>
          </w:p>
        </w:tc>
        <w:tc>
          <w:tcPr>
            <w:tcW w:w="1535" w:type="dxa"/>
            <w:tcBorders>
              <w:top w:val="single" w:sz="6" w:space="0" w:color="8C8C8C"/>
              <w:left w:val="nil"/>
              <w:bottom w:val="single" w:sz="6" w:space="0" w:color="8C8C8C"/>
              <w:right w:val="nil"/>
            </w:tcBorders>
            <w:shd w:val="clear" w:color="auto" w:fill="FAF9F9"/>
            <w:hideMark/>
          </w:tcPr>
          <w:p w14:paraId="79633B81"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41</w:t>
            </w:r>
            <w:r>
              <w:rPr>
                <w:rFonts w:ascii="Calibri" w:hAnsi="Calibri" w:cs="Calibri"/>
                <w:sz w:val="20"/>
                <w:lang w:eastAsia="en-IE"/>
              </w:rPr>
              <w:t> </w:t>
            </w:r>
            <w:r>
              <w:rPr>
                <w:rFonts w:cs="Segoe UI"/>
                <w:sz w:val="20"/>
                <w:lang w:eastAsia="en-IE"/>
              </w:rPr>
              <w:t>089 by 2025 compared to a target of 379</w:t>
            </w:r>
            <w:r>
              <w:rPr>
                <w:rFonts w:ascii="Calibri" w:hAnsi="Calibri" w:cs="Calibri"/>
                <w:sz w:val="20"/>
                <w:lang w:eastAsia="en-IE"/>
              </w:rPr>
              <w:t> </w:t>
            </w:r>
            <w:r>
              <w:rPr>
                <w:rFonts w:cs="Segoe UI"/>
                <w:sz w:val="20"/>
                <w:lang w:eastAsia="en-IE"/>
              </w:rPr>
              <w:t>378</w:t>
            </w:r>
          </w:p>
        </w:tc>
        <w:tc>
          <w:tcPr>
            <w:tcW w:w="1588" w:type="dxa"/>
            <w:tcBorders>
              <w:top w:val="single" w:sz="6" w:space="0" w:color="8C8C8C"/>
              <w:left w:val="nil"/>
              <w:bottom w:val="single" w:sz="6" w:space="0" w:color="8C8C8C"/>
              <w:right w:val="nil"/>
            </w:tcBorders>
            <w:shd w:val="clear" w:color="auto" w:fill="FAF9F9"/>
            <w:hideMark/>
          </w:tcPr>
          <w:p w14:paraId="6EEEAB30"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A32570" w14:paraId="46F285C9" w14:textId="77777777">
        <w:trPr>
          <w:trHeight w:val="300"/>
        </w:trPr>
        <w:tc>
          <w:tcPr>
            <w:tcW w:w="1984" w:type="dxa"/>
            <w:tcBorders>
              <w:top w:val="single" w:sz="6" w:space="0" w:color="8C8C8C"/>
              <w:left w:val="nil"/>
              <w:bottom w:val="single" w:sz="6" w:space="0" w:color="8C8C8C"/>
              <w:right w:val="nil"/>
            </w:tcBorders>
            <w:hideMark/>
          </w:tcPr>
          <w:p w14:paraId="53DD2FE4" w14:textId="77777777" w:rsidR="00D933B7" w:rsidRPr="00A32570" w:rsidRDefault="00D933B7">
            <w:pPr>
              <w:spacing w:after="0" w:line="240" w:lineRule="auto"/>
              <w:textAlignment w:val="baseline"/>
            </w:pPr>
            <w:r>
              <w:rPr>
                <w:rFonts w:cs="Segoe UI"/>
                <w:sz w:val="20"/>
                <w:lang w:eastAsia="en-IE"/>
              </w:rPr>
              <w:t>Number of participants who applied for long- term status</w:t>
            </w:r>
          </w:p>
        </w:tc>
        <w:tc>
          <w:tcPr>
            <w:tcW w:w="1524" w:type="dxa"/>
            <w:tcBorders>
              <w:top w:val="single" w:sz="6" w:space="0" w:color="8C8C8C"/>
              <w:left w:val="nil"/>
              <w:bottom w:val="single" w:sz="6" w:space="0" w:color="8C8C8C"/>
              <w:right w:val="nil"/>
            </w:tcBorders>
            <w:hideMark/>
          </w:tcPr>
          <w:p w14:paraId="678330EA"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2EF88136" w14:textId="77777777" w:rsidR="00D933B7" w:rsidRPr="00A32570" w:rsidRDefault="00D933B7">
            <w:pPr>
              <w:spacing w:after="0" w:line="240" w:lineRule="auto"/>
              <w:jc w:val="center"/>
              <w:textAlignment w:val="baseline"/>
              <w:rPr>
                <w:rFonts w:ascii="Segoe UI" w:hAnsi="Segoe UI" w:cs="Segoe UI"/>
                <w:sz w:val="20"/>
                <w:lang w:eastAsia="en-IE"/>
              </w:rPr>
            </w:pPr>
            <w:r>
              <w:rPr>
                <w:b/>
                <w:bCs/>
                <w:sz w:val="20"/>
                <w:lang w:eastAsia="en-IE"/>
              </w:rPr>
              <w:t>&gt;100%</w:t>
            </w:r>
          </w:p>
        </w:tc>
        <w:tc>
          <w:tcPr>
            <w:tcW w:w="1488" w:type="dxa"/>
            <w:tcBorders>
              <w:top w:val="single" w:sz="6" w:space="0" w:color="8C8C8C"/>
              <w:left w:val="nil"/>
              <w:bottom w:val="single" w:sz="6" w:space="0" w:color="8C8C8C"/>
              <w:right w:val="nil"/>
            </w:tcBorders>
            <w:hideMark/>
          </w:tcPr>
          <w:p w14:paraId="0E81C64B"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9</w:t>
            </w:r>
            <w:r>
              <w:rPr>
                <w:rFonts w:ascii="Calibri" w:hAnsi="Calibri" w:cs="Calibri"/>
                <w:sz w:val="20"/>
                <w:lang w:eastAsia="en-IE"/>
              </w:rPr>
              <w:t> </w:t>
            </w:r>
            <w:r>
              <w:rPr>
                <w:rFonts w:cs="Segoe UI"/>
                <w:sz w:val="20"/>
                <w:lang w:eastAsia="en-IE"/>
              </w:rPr>
              <w:t>024 in 2029</w:t>
            </w:r>
          </w:p>
        </w:tc>
        <w:tc>
          <w:tcPr>
            <w:tcW w:w="1535" w:type="dxa"/>
            <w:tcBorders>
              <w:top w:val="single" w:sz="6" w:space="0" w:color="8C8C8C"/>
              <w:left w:val="nil"/>
              <w:bottom w:val="single" w:sz="6" w:space="0" w:color="8C8C8C"/>
              <w:right w:val="nil"/>
            </w:tcBorders>
          </w:tcPr>
          <w:p w14:paraId="23A0DE46"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15</w:t>
            </w:r>
            <w:r>
              <w:rPr>
                <w:rFonts w:ascii="Calibri" w:hAnsi="Calibri" w:cs="Calibri"/>
                <w:sz w:val="20"/>
                <w:lang w:eastAsia="en-IE"/>
              </w:rPr>
              <w:t> </w:t>
            </w:r>
            <w:r>
              <w:rPr>
                <w:rFonts w:cs="Segoe UI"/>
                <w:sz w:val="20"/>
                <w:lang w:eastAsia="en-IE"/>
              </w:rPr>
              <w:t>635 by 2025 compared to a target of 9</w:t>
            </w:r>
            <w:r>
              <w:rPr>
                <w:rFonts w:ascii="Calibri" w:hAnsi="Calibri" w:cs="Calibri"/>
                <w:sz w:val="20"/>
                <w:lang w:eastAsia="en-IE"/>
              </w:rPr>
              <w:t> </w:t>
            </w:r>
            <w:r>
              <w:rPr>
                <w:rFonts w:cs="Segoe UI"/>
                <w:sz w:val="20"/>
                <w:lang w:eastAsia="en-IE"/>
              </w:rPr>
              <w:t>024</w:t>
            </w:r>
          </w:p>
        </w:tc>
        <w:tc>
          <w:tcPr>
            <w:tcW w:w="1588" w:type="dxa"/>
            <w:tcBorders>
              <w:top w:val="single" w:sz="6" w:space="0" w:color="8C8C8C"/>
              <w:left w:val="nil"/>
              <w:bottom w:val="single" w:sz="6" w:space="0" w:color="8C8C8C"/>
              <w:right w:val="nil"/>
            </w:tcBorders>
            <w:hideMark/>
          </w:tcPr>
          <w:p w14:paraId="6D7BF1A7"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A32570" w14:paraId="0989E250"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61033C12" w14:textId="77777777" w:rsidR="00D933B7" w:rsidRPr="00A32570" w:rsidRDefault="00D933B7">
            <w:pPr>
              <w:spacing w:after="0" w:line="240" w:lineRule="auto"/>
              <w:textAlignment w:val="baseline"/>
            </w:pPr>
            <w:r>
              <w:rPr>
                <w:rFonts w:cs="Segoe UI"/>
                <w:sz w:val="20"/>
                <w:lang w:eastAsia="en-IE"/>
              </w:rPr>
              <w:t>Number of returnees voluntarily returned</w:t>
            </w:r>
          </w:p>
        </w:tc>
        <w:tc>
          <w:tcPr>
            <w:tcW w:w="1524" w:type="dxa"/>
            <w:tcBorders>
              <w:top w:val="single" w:sz="6" w:space="0" w:color="8C8C8C"/>
              <w:left w:val="nil"/>
              <w:bottom w:val="single" w:sz="6" w:space="0" w:color="8C8C8C"/>
              <w:right w:val="nil"/>
            </w:tcBorders>
            <w:shd w:val="clear" w:color="auto" w:fill="FAF9F9"/>
            <w:hideMark/>
          </w:tcPr>
          <w:p w14:paraId="54246664"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1378DABB" w14:textId="77777777" w:rsidR="00D933B7" w:rsidRPr="00A32570" w:rsidRDefault="00D933B7">
            <w:pPr>
              <w:spacing w:after="0" w:line="240" w:lineRule="auto"/>
              <w:jc w:val="center"/>
              <w:textAlignment w:val="baseline"/>
              <w:rPr>
                <w:rFonts w:ascii="Segoe UI" w:hAnsi="Segoe UI" w:cs="Segoe UI"/>
                <w:sz w:val="20"/>
                <w:lang w:eastAsia="en-IE"/>
              </w:rPr>
            </w:pPr>
            <w:r>
              <w:rPr>
                <w:b/>
                <w:bCs/>
                <w:sz w:val="20"/>
                <w:lang w:eastAsia="en-IE"/>
              </w:rPr>
              <w:t>44%</w:t>
            </w:r>
          </w:p>
        </w:tc>
        <w:tc>
          <w:tcPr>
            <w:tcW w:w="1488" w:type="dxa"/>
            <w:tcBorders>
              <w:top w:val="single" w:sz="6" w:space="0" w:color="8C8C8C"/>
              <w:left w:val="nil"/>
              <w:bottom w:val="single" w:sz="6" w:space="0" w:color="8C8C8C"/>
              <w:right w:val="nil"/>
            </w:tcBorders>
            <w:shd w:val="clear" w:color="auto" w:fill="FAF9F9"/>
            <w:hideMark/>
          </w:tcPr>
          <w:p w14:paraId="1E6BE797"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242</w:t>
            </w:r>
            <w:r>
              <w:rPr>
                <w:rFonts w:ascii="Calibri" w:hAnsi="Calibri" w:cs="Calibri"/>
                <w:sz w:val="20"/>
                <w:lang w:eastAsia="en-IE"/>
              </w:rPr>
              <w:t> </w:t>
            </w:r>
            <w:r>
              <w:rPr>
                <w:rFonts w:cs="Segoe UI"/>
                <w:sz w:val="20"/>
                <w:lang w:eastAsia="en-IE"/>
              </w:rPr>
              <w:t>269 in 2029</w:t>
            </w:r>
          </w:p>
        </w:tc>
        <w:tc>
          <w:tcPr>
            <w:tcW w:w="1535" w:type="dxa"/>
            <w:tcBorders>
              <w:top w:val="single" w:sz="6" w:space="0" w:color="8C8C8C"/>
              <w:left w:val="nil"/>
              <w:bottom w:val="single" w:sz="6" w:space="0" w:color="8C8C8C"/>
              <w:right w:val="nil"/>
            </w:tcBorders>
            <w:shd w:val="clear" w:color="auto" w:fill="FAF9F9"/>
            <w:hideMark/>
          </w:tcPr>
          <w:p w14:paraId="2CA0536A"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107</w:t>
            </w:r>
            <w:r>
              <w:rPr>
                <w:rFonts w:ascii="Calibri" w:hAnsi="Calibri" w:cs="Calibri"/>
                <w:sz w:val="20"/>
                <w:lang w:eastAsia="en-IE"/>
              </w:rPr>
              <w:t> </w:t>
            </w:r>
            <w:r>
              <w:rPr>
                <w:rFonts w:cs="Segoe UI"/>
                <w:sz w:val="20"/>
                <w:lang w:eastAsia="en-IE"/>
              </w:rPr>
              <w:t>739 by 2025 compared to a target of 242</w:t>
            </w:r>
            <w:r>
              <w:rPr>
                <w:rFonts w:ascii="Calibri" w:hAnsi="Calibri" w:cs="Calibri"/>
                <w:sz w:val="20"/>
                <w:lang w:eastAsia="en-IE"/>
              </w:rPr>
              <w:t> </w:t>
            </w:r>
            <w:r>
              <w:rPr>
                <w:rFonts w:cs="Segoe UI"/>
                <w:sz w:val="20"/>
                <w:lang w:eastAsia="en-IE"/>
              </w:rPr>
              <w:t>269</w:t>
            </w:r>
          </w:p>
        </w:tc>
        <w:tc>
          <w:tcPr>
            <w:tcW w:w="1588" w:type="dxa"/>
            <w:tcBorders>
              <w:top w:val="single" w:sz="6" w:space="0" w:color="8C8C8C"/>
              <w:left w:val="nil"/>
              <w:bottom w:val="single" w:sz="6" w:space="0" w:color="8C8C8C"/>
              <w:right w:val="nil"/>
            </w:tcBorders>
            <w:shd w:val="clear" w:color="auto" w:fill="FAF9F9"/>
            <w:hideMark/>
          </w:tcPr>
          <w:p w14:paraId="1DACCEE5" w14:textId="77777777" w:rsidR="00D933B7" w:rsidRPr="00A32570" w:rsidRDefault="00D933B7">
            <w:pPr>
              <w:spacing w:after="0" w:line="240" w:lineRule="auto"/>
              <w:jc w:val="center"/>
              <w:textAlignment w:val="baseline"/>
              <w:rPr>
                <w:rFonts w:ascii="Segoe UI" w:hAnsi="Segoe UI" w:cs="Segoe UI"/>
                <w:sz w:val="20"/>
                <w:lang w:eastAsia="en-IE"/>
              </w:rPr>
            </w:pPr>
            <w:r>
              <w:rPr>
                <w:rFonts w:cs="Segoe UI"/>
                <w:sz w:val="20"/>
                <w:lang w:eastAsia="en-IE"/>
              </w:rPr>
              <w:t>On track</w:t>
            </w:r>
          </w:p>
        </w:tc>
      </w:tr>
      <w:tr w:rsidR="00D933B7" w:rsidRPr="00A32570" w14:paraId="4D78C897" w14:textId="77777777">
        <w:trPr>
          <w:trHeight w:val="300"/>
        </w:trPr>
        <w:tc>
          <w:tcPr>
            <w:tcW w:w="1984" w:type="dxa"/>
            <w:tcBorders>
              <w:top w:val="single" w:sz="6" w:space="0" w:color="8C8C8C"/>
              <w:left w:val="nil"/>
              <w:bottom w:val="single" w:sz="6" w:space="0" w:color="8C8C8C"/>
              <w:right w:val="nil"/>
            </w:tcBorders>
            <w:shd w:val="clear" w:color="auto" w:fill="FAF9F9"/>
          </w:tcPr>
          <w:p w14:paraId="09BBD69B" w14:textId="77777777" w:rsidR="00D933B7" w:rsidRPr="00A32570" w:rsidRDefault="00D933B7">
            <w:pPr>
              <w:spacing w:after="0" w:line="240" w:lineRule="auto"/>
              <w:textAlignment w:val="baseline"/>
            </w:pPr>
            <w:r>
              <w:rPr>
                <w:rFonts w:cs="Segoe UI"/>
                <w:sz w:val="20"/>
                <w:lang w:eastAsia="en-IE"/>
              </w:rPr>
              <w:t>Number of returnees who were removed</w:t>
            </w:r>
          </w:p>
        </w:tc>
        <w:tc>
          <w:tcPr>
            <w:tcW w:w="1524" w:type="dxa"/>
            <w:tcBorders>
              <w:top w:val="single" w:sz="6" w:space="0" w:color="8C8C8C"/>
              <w:left w:val="nil"/>
              <w:bottom w:val="single" w:sz="6" w:space="0" w:color="8C8C8C"/>
              <w:right w:val="nil"/>
            </w:tcBorders>
            <w:shd w:val="clear" w:color="auto" w:fill="FAF9F9"/>
          </w:tcPr>
          <w:p w14:paraId="0624ACFD"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480D0D9F" w14:textId="77777777" w:rsidR="00D933B7" w:rsidRPr="00A32570" w:rsidRDefault="00D933B7">
            <w:pPr>
              <w:spacing w:after="0" w:line="240" w:lineRule="auto"/>
              <w:jc w:val="center"/>
              <w:textAlignment w:val="baseline"/>
              <w:rPr>
                <w:rFonts w:cs="Segoe UI"/>
                <w:b/>
                <w:bCs/>
                <w:sz w:val="20"/>
                <w:lang w:eastAsia="en-IE"/>
              </w:rPr>
            </w:pPr>
            <w:r>
              <w:rPr>
                <w:b/>
                <w:bCs/>
                <w:sz w:val="20"/>
                <w:lang w:eastAsia="en-IE"/>
              </w:rPr>
              <w:t>7%</w:t>
            </w:r>
          </w:p>
        </w:tc>
        <w:tc>
          <w:tcPr>
            <w:tcW w:w="1488" w:type="dxa"/>
            <w:tcBorders>
              <w:top w:val="single" w:sz="6" w:space="0" w:color="8C8C8C"/>
              <w:left w:val="nil"/>
              <w:bottom w:val="single" w:sz="6" w:space="0" w:color="8C8C8C"/>
              <w:right w:val="nil"/>
            </w:tcBorders>
            <w:shd w:val="clear" w:color="auto" w:fill="FAF9F9"/>
          </w:tcPr>
          <w:p w14:paraId="37D070F1"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220</w:t>
            </w:r>
            <w:r>
              <w:rPr>
                <w:rFonts w:ascii="Calibri" w:hAnsi="Calibri" w:cs="Calibri"/>
                <w:sz w:val="20"/>
                <w:lang w:eastAsia="en-IE"/>
              </w:rPr>
              <w:t> </w:t>
            </w:r>
            <w:r>
              <w:rPr>
                <w:rFonts w:cs="Segoe UI"/>
                <w:sz w:val="20"/>
                <w:lang w:eastAsia="en-IE"/>
              </w:rPr>
              <w:t>489 in 2029</w:t>
            </w:r>
          </w:p>
        </w:tc>
        <w:tc>
          <w:tcPr>
            <w:tcW w:w="1535" w:type="dxa"/>
            <w:tcBorders>
              <w:top w:val="single" w:sz="6" w:space="0" w:color="8C8C8C"/>
              <w:left w:val="nil"/>
              <w:bottom w:val="single" w:sz="6" w:space="0" w:color="8C8C8C"/>
              <w:right w:val="nil"/>
            </w:tcBorders>
            <w:shd w:val="clear" w:color="auto" w:fill="FAF9F9"/>
          </w:tcPr>
          <w:p w14:paraId="5289A1C5"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14</w:t>
            </w:r>
            <w:r>
              <w:rPr>
                <w:rFonts w:ascii="Calibri" w:hAnsi="Calibri" w:cs="Calibri"/>
                <w:sz w:val="20"/>
                <w:lang w:eastAsia="en-IE"/>
              </w:rPr>
              <w:t> </w:t>
            </w:r>
            <w:r>
              <w:rPr>
                <w:rFonts w:cs="Segoe UI"/>
                <w:sz w:val="20"/>
                <w:lang w:eastAsia="en-IE"/>
              </w:rPr>
              <w:t>602 by 2025 compared to a target of 220</w:t>
            </w:r>
            <w:r>
              <w:rPr>
                <w:rFonts w:ascii="Calibri" w:hAnsi="Calibri" w:cs="Calibri"/>
                <w:sz w:val="20"/>
                <w:lang w:eastAsia="en-IE"/>
              </w:rPr>
              <w:t> </w:t>
            </w:r>
            <w:r>
              <w:rPr>
                <w:rFonts w:cs="Segoe UI"/>
                <w:sz w:val="20"/>
                <w:lang w:eastAsia="en-IE"/>
              </w:rPr>
              <w:t>489</w:t>
            </w:r>
          </w:p>
        </w:tc>
        <w:tc>
          <w:tcPr>
            <w:tcW w:w="1588" w:type="dxa"/>
            <w:tcBorders>
              <w:top w:val="single" w:sz="6" w:space="0" w:color="8C8C8C"/>
              <w:left w:val="nil"/>
              <w:bottom w:val="single" w:sz="6" w:space="0" w:color="8C8C8C"/>
              <w:right w:val="nil"/>
            </w:tcBorders>
            <w:shd w:val="clear" w:color="auto" w:fill="FAF9F9"/>
          </w:tcPr>
          <w:p w14:paraId="050FE2B4"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Moderate progress</w:t>
            </w:r>
          </w:p>
        </w:tc>
      </w:tr>
      <w:tr w:rsidR="00D933B7" w:rsidRPr="00A32570" w14:paraId="38EBD90D" w14:textId="77777777">
        <w:trPr>
          <w:trHeight w:val="300"/>
        </w:trPr>
        <w:tc>
          <w:tcPr>
            <w:tcW w:w="1984" w:type="dxa"/>
            <w:tcBorders>
              <w:top w:val="single" w:sz="6" w:space="0" w:color="8C8C8C"/>
              <w:left w:val="nil"/>
              <w:bottom w:val="single" w:sz="6" w:space="0" w:color="8C8C8C"/>
              <w:right w:val="nil"/>
            </w:tcBorders>
            <w:shd w:val="clear" w:color="auto" w:fill="FAF9F9"/>
          </w:tcPr>
          <w:p w14:paraId="2DB42159" w14:textId="77777777" w:rsidR="00D933B7" w:rsidRPr="00A32570" w:rsidRDefault="00D933B7">
            <w:pPr>
              <w:spacing w:after="0" w:line="240" w:lineRule="auto"/>
              <w:textAlignment w:val="baseline"/>
              <w:rPr>
                <w:rFonts w:cs="Segoe UI"/>
                <w:sz w:val="20"/>
                <w:lang w:eastAsia="en-IE"/>
              </w:rPr>
            </w:pPr>
            <w:r>
              <w:rPr>
                <w:rFonts w:cs="Segoe UI"/>
                <w:sz w:val="20"/>
                <w:lang w:eastAsia="en-IE"/>
              </w:rPr>
              <w:t>Number of applicants for and beneficiaries of international protection transferred from one Member State to another</w:t>
            </w:r>
          </w:p>
        </w:tc>
        <w:tc>
          <w:tcPr>
            <w:tcW w:w="1524" w:type="dxa"/>
            <w:tcBorders>
              <w:top w:val="single" w:sz="6" w:space="0" w:color="8C8C8C"/>
              <w:left w:val="nil"/>
              <w:bottom w:val="single" w:sz="6" w:space="0" w:color="8C8C8C"/>
              <w:right w:val="nil"/>
            </w:tcBorders>
            <w:shd w:val="clear" w:color="auto" w:fill="FAF9F9"/>
          </w:tcPr>
          <w:p w14:paraId="72701AA9"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51BBC299" w14:textId="77777777" w:rsidR="00D933B7" w:rsidRPr="00A32570" w:rsidRDefault="00D933B7">
            <w:pPr>
              <w:spacing w:after="0" w:line="240" w:lineRule="auto"/>
              <w:jc w:val="center"/>
              <w:textAlignment w:val="baseline"/>
              <w:rPr>
                <w:rFonts w:cs="Segoe UI"/>
                <w:b/>
                <w:bCs/>
                <w:sz w:val="20"/>
                <w:lang w:eastAsia="en-IE"/>
              </w:rPr>
            </w:pPr>
            <w:r>
              <w:rPr>
                <w:b/>
                <w:bCs/>
                <w:sz w:val="20"/>
                <w:lang w:eastAsia="en-IE"/>
              </w:rPr>
              <w:t>67%</w:t>
            </w:r>
          </w:p>
        </w:tc>
        <w:tc>
          <w:tcPr>
            <w:tcW w:w="1488" w:type="dxa"/>
            <w:tcBorders>
              <w:top w:val="single" w:sz="6" w:space="0" w:color="8C8C8C"/>
              <w:left w:val="nil"/>
              <w:bottom w:val="single" w:sz="6" w:space="0" w:color="8C8C8C"/>
              <w:right w:val="nil"/>
            </w:tcBorders>
            <w:shd w:val="clear" w:color="auto" w:fill="FAF9F9"/>
          </w:tcPr>
          <w:p w14:paraId="2B255581"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7</w:t>
            </w:r>
            <w:r>
              <w:rPr>
                <w:rFonts w:ascii="Calibri" w:hAnsi="Calibri" w:cs="Calibri"/>
                <w:sz w:val="20"/>
                <w:lang w:eastAsia="en-IE"/>
              </w:rPr>
              <w:t> </w:t>
            </w:r>
            <w:r>
              <w:rPr>
                <w:rFonts w:cs="Segoe UI"/>
                <w:sz w:val="20"/>
                <w:lang w:eastAsia="en-IE"/>
              </w:rPr>
              <w:t>133 in 2029</w:t>
            </w:r>
          </w:p>
        </w:tc>
        <w:tc>
          <w:tcPr>
            <w:tcW w:w="1535" w:type="dxa"/>
            <w:tcBorders>
              <w:top w:val="single" w:sz="6" w:space="0" w:color="8C8C8C"/>
              <w:left w:val="nil"/>
              <w:bottom w:val="single" w:sz="6" w:space="0" w:color="8C8C8C"/>
              <w:right w:val="nil"/>
            </w:tcBorders>
            <w:shd w:val="clear" w:color="auto" w:fill="FAF9F9"/>
          </w:tcPr>
          <w:p w14:paraId="524DFB3F"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4</w:t>
            </w:r>
            <w:r>
              <w:rPr>
                <w:rFonts w:ascii="Calibri" w:hAnsi="Calibri" w:cs="Calibri"/>
                <w:sz w:val="20"/>
                <w:lang w:eastAsia="en-IE"/>
              </w:rPr>
              <w:t> </w:t>
            </w:r>
            <w:r>
              <w:rPr>
                <w:rFonts w:cs="Segoe UI"/>
                <w:sz w:val="20"/>
                <w:lang w:eastAsia="en-IE"/>
              </w:rPr>
              <w:t>771 by 2025 compared to a target of 7</w:t>
            </w:r>
            <w:r>
              <w:rPr>
                <w:rFonts w:ascii="Calibri" w:hAnsi="Calibri" w:cs="Calibri"/>
                <w:sz w:val="20"/>
                <w:lang w:eastAsia="en-IE"/>
              </w:rPr>
              <w:t> </w:t>
            </w:r>
            <w:r>
              <w:rPr>
                <w:rFonts w:cs="Segoe UI"/>
                <w:sz w:val="20"/>
                <w:lang w:eastAsia="en-IE"/>
              </w:rPr>
              <w:t>133</w:t>
            </w:r>
          </w:p>
        </w:tc>
        <w:tc>
          <w:tcPr>
            <w:tcW w:w="1588" w:type="dxa"/>
            <w:tcBorders>
              <w:top w:val="single" w:sz="6" w:space="0" w:color="8C8C8C"/>
              <w:left w:val="nil"/>
              <w:bottom w:val="single" w:sz="6" w:space="0" w:color="8C8C8C"/>
              <w:right w:val="nil"/>
            </w:tcBorders>
            <w:shd w:val="clear" w:color="auto" w:fill="FAF9F9"/>
          </w:tcPr>
          <w:p w14:paraId="14AC815F"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A32570" w14:paraId="01E8B1A7" w14:textId="77777777">
        <w:trPr>
          <w:trHeight w:val="300"/>
        </w:trPr>
        <w:tc>
          <w:tcPr>
            <w:tcW w:w="1984" w:type="dxa"/>
            <w:tcBorders>
              <w:top w:val="single" w:sz="6" w:space="0" w:color="8C8C8C"/>
              <w:left w:val="nil"/>
              <w:bottom w:val="single" w:sz="6" w:space="0" w:color="8C8C8C"/>
              <w:right w:val="nil"/>
            </w:tcBorders>
            <w:shd w:val="clear" w:color="auto" w:fill="FAF9F9"/>
          </w:tcPr>
          <w:p w14:paraId="4AF2A2C3" w14:textId="77777777" w:rsidR="00D933B7" w:rsidRPr="00A32570" w:rsidRDefault="00D933B7">
            <w:pPr>
              <w:spacing w:after="0" w:line="240" w:lineRule="auto"/>
              <w:textAlignment w:val="baseline"/>
            </w:pPr>
            <w:r>
              <w:rPr>
                <w:rFonts w:cs="Segoe UI"/>
                <w:sz w:val="20"/>
                <w:lang w:eastAsia="en-IE"/>
              </w:rPr>
              <w:t>Number of people resettled</w:t>
            </w:r>
          </w:p>
        </w:tc>
        <w:tc>
          <w:tcPr>
            <w:tcW w:w="1524" w:type="dxa"/>
            <w:tcBorders>
              <w:top w:val="single" w:sz="6" w:space="0" w:color="8C8C8C"/>
              <w:left w:val="nil"/>
              <w:bottom w:val="single" w:sz="6" w:space="0" w:color="8C8C8C"/>
              <w:right w:val="nil"/>
            </w:tcBorders>
            <w:shd w:val="clear" w:color="auto" w:fill="FAF9F9"/>
          </w:tcPr>
          <w:p w14:paraId="595AE0EA"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0E735531" w14:textId="77777777" w:rsidR="00D933B7" w:rsidRPr="00A32570" w:rsidRDefault="00D933B7">
            <w:pPr>
              <w:spacing w:after="0" w:line="240" w:lineRule="auto"/>
              <w:jc w:val="center"/>
              <w:textAlignment w:val="baseline"/>
              <w:rPr>
                <w:rFonts w:cs="Segoe UI"/>
                <w:b/>
                <w:bCs/>
                <w:sz w:val="20"/>
                <w:lang w:eastAsia="en-IE"/>
              </w:rPr>
            </w:pPr>
            <w:r>
              <w:rPr>
                <w:b/>
                <w:bCs/>
                <w:sz w:val="20"/>
                <w:lang w:eastAsia="en-IE"/>
              </w:rPr>
              <w:t>74%</w:t>
            </w:r>
          </w:p>
        </w:tc>
        <w:tc>
          <w:tcPr>
            <w:tcW w:w="1488" w:type="dxa"/>
            <w:tcBorders>
              <w:top w:val="single" w:sz="6" w:space="0" w:color="8C8C8C"/>
              <w:left w:val="nil"/>
              <w:bottom w:val="single" w:sz="6" w:space="0" w:color="8C8C8C"/>
              <w:right w:val="nil"/>
            </w:tcBorders>
            <w:shd w:val="clear" w:color="auto" w:fill="FAF9F9"/>
          </w:tcPr>
          <w:p w14:paraId="7997E6A7"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53</w:t>
            </w:r>
            <w:r>
              <w:rPr>
                <w:rFonts w:ascii="Calibri" w:hAnsi="Calibri" w:cs="Calibri"/>
                <w:sz w:val="20"/>
                <w:lang w:eastAsia="en-IE"/>
              </w:rPr>
              <w:t> </w:t>
            </w:r>
            <w:r>
              <w:rPr>
                <w:rFonts w:cs="Segoe UI"/>
                <w:sz w:val="20"/>
                <w:lang w:eastAsia="en-IE"/>
              </w:rPr>
              <w:t>827 in 2029</w:t>
            </w:r>
          </w:p>
        </w:tc>
        <w:tc>
          <w:tcPr>
            <w:tcW w:w="1535" w:type="dxa"/>
            <w:tcBorders>
              <w:top w:val="single" w:sz="6" w:space="0" w:color="8C8C8C"/>
              <w:left w:val="nil"/>
              <w:bottom w:val="single" w:sz="6" w:space="0" w:color="8C8C8C"/>
              <w:right w:val="nil"/>
            </w:tcBorders>
            <w:shd w:val="clear" w:color="auto" w:fill="FAF9F9"/>
          </w:tcPr>
          <w:p w14:paraId="53789B2A"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39</w:t>
            </w:r>
            <w:r>
              <w:rPr>
                <w:rFonts w:ascii="Calibri" w:hAnsi="Calibri" w:cs="Calibri"/>
                <w:sz w:val="20"/>
                <w:lang w:eastAsia="en-IE"/>
              </w:rPr>
              <w:t> </w:t>
            </w:r>
            <w:r>
              <w:rPr>
                <w:rFonts w:cs="Segoe UI"/>
                <w:sz w:val="20"/>
                <w:lang w:eastAsia="en-IE"/>
              </w:rPr>
              <w:t>829 by 2025 compared to a target of 53</w:t>
            </w:r>
            <w:r>
              <w:rPr>
                <w:rFonts w:ascii="Calibri" w:hAnsi="Calibri" w:cs="Calibri"/>
                <w:sz w:val="20"/>
                <w:lang w:eastAsia="en-IE"/>
              </w:rPr>
              <w:t> </w:t>
            </w:r>
            <w:r>
              <w:rPr>
                <w:rFonts w:cs="Segoe UI"/>
                <w:sz w:val="20"/>
                <w:lang w:eastAsia="en-IE"/>
              </w:rPr>
              <w:t>827</w:t>
            </w:r>
          </w:p>
        </w:tc>
        <w:tc>
          <w:tcPr>
            <w:tcW w:w="1588" w:type="dxa"/>
            <w:tcBorders>
              <w:top w:val="single" w:sz="6" w:space="0" w:color="8C8C8C"/>
              <w:left w:val="nil"/>
              <w:bottom w:val="single" w:sz="6" w:space="0" w:color="8C8C8C"/>
              <w:right w:val="nil"/>
            </w:tcBorders>
            <w:shd w:val="clear" w:color="auto" w:fill="FAF9F9"/>
          </w:tcPr>
          <w:p w14:paraId="54E575E5"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A32570" w14:paraId="122F51FC" w14:textId="77777777">
        <w:trPr>
          <w:trHeight w:val="300"/>
        </w:trPr>
        <w:tc>
          <w:tcPr>
            <w:tcW w:w="1984" w:type="dxa"/>
            <w:tcBorders>
              <w:top w:val="single" w:sz="6" w:space="0" w:color="8C8C8C"/>
              <w:left w:val="nil"/>
              <w:bottom w:val="single" w:sz="6" w:space="0" w:color="8C8C8C"/>
              <w:right w:val="nil"/>
            </w:tcBorders>
            <w:shd w:val="clear" w:color="auto" w:fill="FAF9F9"/>
          </w:tcPr>
          <w:p w14:paraId="56F416E1" w14:textId="77777777" w:rsidR="00D933B7" w:rsidRPr="00A32570" w:rsidRDefault="00D933B7">
            <w:pPr>
              <w:spacing w:after="0" w:line="240" w:lineRule="auto"/>
              <w:textAlignment w:val="baseline"/>
            </w:pPr>
            <w:r>
              <w:rPr>
                <w:rFonts w:cs="Segoe UI"/>
                <w:sz w:val="20"/>
                <w:lang w:eastAsia="en-IE"/>
              </w:rPr>
              <w:t>Number of people admitted through humanitarian admission</w:t>
            </w:r>
          </w:p>
        </w:tc>
        <w:tc>
          <w:tcPr>
            <w:tcW w:w="1524" w:type="dxa"/>
            <w:tcBorders>
              <w:top w:val="single" w:sz="6" w:space="0" w:color="8C8C8C"/>
              <w:left w:val="nil"/>
              <w:bottom w:val="single" w:sz="6" w:space="0" w:color="8C8C8C"/>
              <w:right w:val="nil"/>
            </w:tcBorders>
            <w:shd w:val="clear" w:color="auto" w:fill="FAF9F9"/>
          </w:tcPr>
          <w:p w14:paraId="6D1E8CF4"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48126DF7" w14:textId="77777777" w:rsidR="00D933B7" w:rsidRPr="00A32570" w:rsidRDefault="00D933B7">
            <w:pPr>
              <w:spacing w:after="0" w:line="240" w:lineRule="auto"/>
              <w:jc w:val="center"/>
              <w:textAlignment w:val="baseline"/>
              <w:rPr>
                <w:rFonts w:cs="Segoe UI"/>
                <w:b/>
                <w:bCs/>
                <w:sz w:val="20"/>
                <w:lang w:eastAsia="en-IE"/>
              </w:rPr>
            </w:pPr>
            <w:r>
              <w:rPr>
                <w:b/>
                <w:bCs/>
                <w:sz w:val="20"/>
                <w:lang w:eastAsia="en-IE"/>
              </w:rPr>
              <w:t>55%</w:t>
            </w:r>
          </w:p>
        </w:tc>
        <w:tc>
          <w:tcPr>
            <w:tcW w:w="1488" w:type="dxa"/>
            <w:tcBorders>
              <w:top w:val="single" w:sz="6" w:space="0" w:color="8C8C8C"/>
              <w:left w:val="nil"/>
              <w:bottom w:val="single" w:sz="6" w:space="0" w:color="8C8C8C"/>
              <w:right w:val="nil"/>
            </w:tcBorders>
            <w:shd w:val="clear" w:color="auto" w:fill="FAF9F9"/>
          </w:tcPr>
          <w:p w14:paraId="06118A5B"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65</w:t>
            </w:r>
            <w:r>
              <w:rPr>
                <w:rFonts w:ascii="Calibri" w:hAnsi="Calibri" w:cs="Calibri"/>
                <w:sz w:val="20"/>
                <w:lang w:eastAsia="en-IE"/>
              </w:rPr>
              <w:t> </w:t>
            </w:r>
            <w:r>
              <w:rPr>
                <w:rFonts w:cs="Segoe UI"/>
                <w:sz w:val="20"/>
                <w:lang w:eastAsia="en-IE"/>
              </w:rPr>
              <w:t>879 in 2029</w:t>
            </w:r>
          </w:p>
        </w:tc>
        <w:tc>
          <w:tcPr>
            <w:tcW w:w="1535" w:type="dxa"/>
            <w:tcBorders>
              <w:top w:val="single" w:sz="6" w:space="0" w:color="8C8C8C"/>
              <w:left w:val="nil"/>
              <w:bottom w:val="single" w:sz="6" w:space="0" w:color="8C8C8C"/>
              <w:right w:val="nil"/>
            </w:tcBorders>
            <w:shd w:val="clear" w:color="auto" w:fill="FAF9F9"/>
          </w:tcPr>
          <w:p w14:paraId="69F56E91"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36</w:t>
            </w:r>
            <w:r>
              <w:rPr>
                <w:rFonts w:ascii="Calibri" w:hAnsi="Calibri" w:cs="Calibri"/>
                <w:sz w:val="20"/>
                <w:lang w:eastAsia="en-IE"/>
              </w:rPr>
              <w:t> </w:t>
            </w:r>
            <w:r>
              <w:rPr>
                <w:rFonts w:cs="Segoe UI"/>
                <w:sz w:val="20"/>
                <w:lang w:eastAsia="en-IE"/>
              </w:rPr>
              <w:t>068 by 2025 compared to a target of 65</w:t>
            </w:r>
            <w:r>
              <w:rPr>
                <w:rFonts w:ascii="Calibri" w:hAnsi="Calibri" w:cs="Calibri"/>
                <w:sz w:val="20"/>
                <w:lang w:eastAsia="en-IE"/>
              </w:rPr>
              <w:t> </w:t>
            </w:r>
            <w:r>
              <w:rPr>
                <w:rFonts w:cs="Segoe UI"/>
                <w:sz w:val="20"/>
                <w:lang w:eastAsia="en-IE"/>
              </w:rPr>
              <w:t>879</w:t>
            </w:r>
          </w:p>
        </w:tc>
        <w:tc>
          <w:tcPr>
            <w:tcW w:w="1588" w:type="dxa"/>
            <w:tcBorders>
              <w:top w:val="single" w:sz="6" w:space="0" w:color="8C8C8C"/>
              <w:left w:val="nil"/>
              <w:bottom w:val="single" w:sz="6" w:space="0" w:color="8C8C8C"/>
              <w:right w:val="nil"/>
            </w:tcBorders>
            <w:shd w:val="clear" w:color="auto" w:fill="FAF9F9"/>
          </w:tcPr>
          <w:p w14:paraId="079FA2A5" w14:textId="77777777" w:rsidR="00D933B7" w:rsidRPr="00A32570"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3C68F34F" w14:textId="77777777" w:rsidR="00D933B7" w:rsidRPr="00A32570" w:rsidRDefault="00D933B7" w:rsidP="00D933B7"/>
    <w:p w14:paraId="214AF179" w14:textId="77777777" w:rsidR="00D933B7" w:rsidRPr="00A32570" w:rsidRDefault="00D933B7" w:rsidP="00373960">
      <w:pPr>
        <w:pStyle w:val="ListParagraph"/>
        <w:keepNext/>
        <w:keepLines/>
        <w:numPr>
          <w:ilvl w:val="0"/>
          <w:numId w:val="9"/>
        </w:numPr>
        <w:spacing w:before="120" w:after="240" w:line="264" w:lineRule="auto"/>
        <w:outlineLvl w:val="4"/>
        <w:rPr>
          <w:rFonts w:cs="Calibri"/>
        </w:rPr>
      </w:pPr>
      <w:r>
        <w:t>The AMIF is implemented under shared, direct and indirect management. The largest share of resources (56%) is allocated to the Member States’ programmes under shared management. The remaining share (44%) is allocated to the Thematic Facility, which is programmed by the Commission to support priorities with high EU added value, with evolving challenges and that respond to emerging or unforeseen needs.</w:t>
      </w:r>
    </w:p>
    <w:p w14:paraId="531E6547" w14:textId="3B326633" w:rsidR="00D933B7" w:rsidRPr="00A32570" w:rsidRDefault="00D933B7" w:rsidP="00373960">
      <w:pPr>
        <w:pStyle w:val="ListParagraph"/>
        <w:keepNext/>
        <w:keepLines/>
        <w:numPr>
          <w:ilvl w:val="0"/>
          <w:numId w:val="9"/>
        </w:numPr>
        <w:spacing w:before="120" w:after="240" w:line="264" w:lineRule="auto"/>
        <w:outlineLvl w:val="4"/>
        <w:rPr>
          <w:rFonts w:cs="Calibri"/>
        </w:rPr>
      </w:pPr>
      <w:r>
        <w:rPr>
          <w:rFonts w:cs="Calibri"/>
        </w:rPr>
        <w:t xml:space="preserve">The </w:t>
      </w:r>
      <w:r>
        <w:t>2025</w:t>
      </w:r>
      <w:r>
        <w:rPr>
          <w:rFonts w:cs="Calibri"/>
        </w:rPr>
        <w:t xml:space="preserve"> voted budget for AMIF amounted to EUR</w:t>
      </w:r>
      <w:r>
        <w:rPr>
          <w:rFonts w:ascii="Calibri" w:hAnsi="Calibri" w:cs="Calibri"/>
        </w:rPr>
        <w:t> </w:t>
      </w:r>
      <w:r>
        <w:rPr>
          <w:rFonts w:cs="Calibri"/>
        </w:rPr>
        <w:t>1</w:t>
      </w:r>
      <w:r>
        <w:rPr>
          <w:rFonts w:ascii="Calibri" w:hAnsi="Calibri" w:cs="Calibri"/>
        </w:rPr>
        <w:t> </w:t>
      </w:r>
      <w:r>
        <w:rPr>
          <w:rFonts w:cs="Calibri"/>
        </w:rPr>
        <w:t>914.8</w:t>
      </w:r>
      <w:r>
        <w:rPr>
          <w:rFonts w:ascii="Calibri" w:hAnsi="Calibri" w:cs="Calibri"/>
        </w:rPr>
        <w:t> </w:t>
      </w:r>
      <w:r>
        <w:rPr>
          <w:rFonts w:cs="Calibri"/>
        </w:rPr>
        <w:t xml:space="preserve">million in commitment appropriations. </w:t>
      </w:r>
      <w:r w:rsidR="00870850" w:rsidRPr="00F72C99">
        <w:rPr>
          <w:rFonts w:ascii="EC Square Sans Pro" w:hAnsi="EC Square Sans Pro" w:cs="Calibri"/>
        </w:rPr>
        <w:t>(</w:t>
      </w:r>
      <w:r w:rsidR="00870850">
        <w:rPr>
          <w:rStyle w:val="FootnoteReference"/>
          <w:rFonts w:cs="Calibri"/>
        </w:rPr>
        <w:footnoteReference w:id="47"/>
      </w:r>
      <w:r w:rsidR="00870850">
        <w:rPr>
          <w:rFonts w:ascii="EC Square Sans Pro" w:hAnsi="EC Square Sans Pro" w:cs="Calibri"/>
        </w:rPr>
        <w:t>)</w:t>
      </w:r>
      <w:r>
        <w:rPr>
          <w:rFonts w:cs="Calibri"/>
        </w:rPr>
        <w:t xml:space="preserve"> This amount included EUR</w:t>
      </w:r>
      <w:r>
        <w:rPr>
          <w:rFonts w:ascii="Calibri" w:hAnsi="Calibri" w:cs="Calibri"/>
        </w:rPr>
        <w:t> </w:t>
      </w:r>
      <w:r>
        <w:rPr>
          <w:rFonts w:cs="Calibri"/>
        </w:rPr>
        <w:t>972.9</w:t>
      </w:r>
      <w:r>
        <w:rPr>
          <w:rFonts w:ascii="Calibri" w:hAnsi="Calibri" w:cs="Calibri"/>
        </w:rPr>
        <w:t> </w:t>
      </w:r>
      <w:r>
        <w:rPr>
          <w:rFonts w:cs="Calibri"/>
        </w:rPr>
        <w:t>million for initial allocations to Member States’ programmes; EUR</w:t>
      </w:r>
      <w:r>
        <w:rPr>
          <w:rFonts w:ascii="Calibri" w:hAnsi="Calibri" w:cs="Calibri"/>
        </w:rPr>
        <w:t> </w:t>
      </w:r>
      <w:r>
        <w:rPr>
          <w:rFonts w:cs="Calibri"/>
        </w:rPr>
        <w:t>223.8</w:t>
      </w:r>
      <w:r>
        <w:rPr>
          <w:rFonts w:ascii="Calibri" w:hAnsi="Calibri" w:cs="Calibri"/>
        </w:rPr>
        <w:t> </w:t>
      </w:r>
      <w:r>
        <w:rPr>
          <w:rFonts w:cs="Calibri"/>
        </w:rPr>
        <w:t>million for the midterm review; EUR</w:t>
      </w:r>
      <w:r>
        <w:rPr>
          <w:rFonts w:ascii="Calibri" w:hAnsi="Calibri" w:cs="Calibri"/>
        </w:rPr>
        <w:t> </w:t>
      </w:r>
      <w:r>
        <w:rPr>
          <w:rFonts w:cs="Calibri"/>
        </w:rPr>
        <w:t>715</w:t>
      </w:r>
      <w:r>
        <w:rPr>
          <w:rFonts w:ascii="Calibri" w:hAnsi="Calibri" w:cs="Calibri"/>
        </w:rPr>
        <w:t> </w:t>
      </w:r>
      <w:r>
        <w:rPr>
          <w:rFonts w:cs="Calibri"/>
        </w:rPr>
        <w:t>million for the Thematic Facility covering EU measures, the European Migration Network, emergency assistance, relocation and resettlement; and EUR</w:t>
      </w:r>
      <w:r>
        <w:rPr>
          <w:rFonts w:ascii="Calibri" w:hAnsi="Calibri" w:cs="Calibri"/>
        </w:rPr>
        <w:t> </w:t>
      </w:r>
      <w:r>
        <w:rPr>
          <w:rFonts w:cs="Calibri"/>
        </w:rPr>
        <w:t>3.2</w:t>
      </w:r>
      <w:r>
        <w:rPr>
          <w:rFonts w:ascii="Calibri" w:hAnsi="Calibri" w:cs="Calibri"/>
        </w:rPr>
        <w:t> </w:t>
      </w:r>
      <w:r>
        <w:rPr>
          <w:rFonts w:cs="Calibri"/>
        </w:rPr>
        <w:t>million for technical assistance.</w:t>
      </w:r>
    </w:p>
    <w:p w14:paraId="50204915" w14:textId="77777777" w:rsidR="00D933B7" w:rsidRPr="00A32570" w:rsidRDefault="00D933B7" w:rsidP="00373960">
      <w:pPr>
        <w:pStyle w:val="ListParagraph"/>
        <w:numPr>
          <w:ilvl w:val="0"/>
          <w:numId w:val="9"/>
        </w:numPr>
        <w:spacing w:after="240" w:line="264" w:lineRule="auto"/>
        <w:rPr>
          <w:rFonts w:cs="Calibri"/>
        </w:rPr>
      </w:pPr>
      <w:r>
        <w:rPr>
          <w:rFonts w:cs="Calibri"/>
          <w:b/>
          <w:bCs/>
        </w:rPr>
        <w:t>The programmed initiatives</w:t>
      </w:r>
      <w:r>
        <w:rPr>
          <w:rFonts w:cs="Calibri"/>
        </w:rPr>
        <w:t xml:space="preserve"> under the </w:t>
      </w:r>
      <w:r>
        <w:rPr>
          <w:rFonts w:cs="Calibri"/>
          <w:b/>
          <w:bCs/>
        </w:rPr>
        <w:t>Thematic Facility</w:t>
      </w:r>
      <w:r>
        <w:rPr>
          <w:rFonts w:cs="Calibri"/>
        </w:rPr>
        <w:t xml:space="preserve"> to be implemented under direct/indirect </w:t>
      </w:r>
      <w:r>
        <w:t>management</w:t>
      </w:r>
      <w:r>
        <w:rPr>
          <w:rFonts w:cs="Calibri"/>
        </w:rPr>
        <w:t xml:space="preserve"> include calls for proposals to support, for example, the protection of migrant children; support for the EU Talent Pool to recruit skilled jobseekers from non-EU countries; and support for policy dialogue and operational cooperation with non-EU countries in the field of migration. In 2025, the Thematic Facility provided emergency assistance to a Member State dealing with </w:t>
      </w:r>
      <w:r>
        <w:rPr>
          <w:color w:val="000000" w:themeColor="text1"/>
        </w:rPr>
        <w:t>a situation of exceptional migratory pressure. T</w:t>
      </w:r>
      <w:r>
        <w:rPr>
          <w:rFonts w:cs="Calibri"/>
        </w:rPr>
        <w:t>he Thematic Facility also provided additional support to Member States to implement the Pact on Migration and Asylum and to host displaced people from Ukraine benefiting from temporary protection.</w:t>
      </w:r>
    </w:p>
    <w:p w14:paraId="01A080E0" w14:textId="77777777" w:rsidR="00D933B7" w:rsidRPr="00A32570" w:rsidRDefault="00D933B7" w:rsidP="00373960">
      <w:pPr>
        <w:pStyle w:val="ListParagraph"/>
        <w:numPr>
          <w:ilvl w:val="0"/>
          <w:numId w:val="9"/>
        </w:numPr>
        <w:spacing w:after="240" w:line="264" w:lineRule="auto"/>
        <w:rPr>
          <w:rFonts w:cs="Calibri"/>
        </w:rPr>
      </w:pPr>
      <w:r>
        <w:rPr>
          <w:color w:val="000000" w:themeColor="text1"/>
        </w:rPr>
        <w:t xml:space="preserve">As regards </w:t>
      </w:r>
      <w:r>
        <w:rPr>
          <w:b/>
          <w:bCs/>
          <w:color w:val="000000" w:themeColor="text1"/>
        </w:rPr>
        <w:t>performance</w:t>
      </w:r>
      <w:r>
        <w:rPr>
          <w:color w:val="000000" w:themeColor="text1"/>
        </w:rPr>
        <w:t xml:space="preserve"> in direct </w:t>
      </w:r>
      <w:r>
        <w:rPr>
          <w:b/>
          <w:bCs/>
          <w:color w:val="000000" w:themeColor="text1"/>
        </w:rPr>
        <w:t>management and indirect management</w:t>
      </w:r>
      <w:r>
        <w:rPr>
          <w:color w:val="000000" w:themeColor="text1"/>
        </w:rPr>
        <w:t xml:space="preserve">, in view of their specific nature and legislative objectives, the performance of transnational EU actions and emergency measures cannot be fully captured by the key performance indicators. However, they effectively </w:t>
      </w:r>
      <w:r>
        <w:t>complement</w:t>
      </w:r>
      <w:r>
        <w:rPr>
          <w:color w:val="000000" w:themeColor="text1"/>
        </w:rPr>
        <w:t xml:space="preserve"> the implementation of the policy objectives at the national level through Member States’ programmes by developing policy analyses, innovations, transnational mutual learning and partnerships, and by testing new initiatives and measures across the EU and providing financial assistance to address urgent and specific needs in the event of duly justified emergency situations.</w:t>
      </w:r>
    </w:p>
    <w:p w14:paraId="057CC77A" w14:textId="77777777" w:rsidR="00D933B7" w:rsidRPr="00A32570" w:rsidRDefault="00D933B7" w:rsidP="00373960">
      <w:pPr>
        <w:pStyle w:val="ListParagraph"/>
        <w:numPr>
          <w:ilvl w:val="0"/>
          <w:numId w:val="9"/>
        </w:numPr>
        <w:spacing w:after="240" w:line="264" w:lineRule="auto"/>
        <w:rPr>
          <w:rFonts w:cs="Calibri"/>
        </w:rPr>
      </w:pPr>
      <w:r>
        <w:t xml:space="preserve">The largest share of the </w:t>
      </w:r>
      <w:r>
        <w:rPr>
          <w:b/>
          <w:bCs/>
        </w:rPr>
        <w:t>EU’s financial contribution</w:t>
      </w:r>
      <w:r>
        <w:rPr>
          <w:rFonts w:ascii="Arial" w:hAnsi="Arial" w:cs="Arial"/>
          <w:b/>
          <w:bCs/>
        </w:rPr>
        <w:t xml:space="preserve"> </w:t>
      </w:r>
      <w:r>
        <w:rPr>
          <w:b/>
          <w:bCs/>
        </w:rPr>
        <w:t>to</w:t>
      </w:r>
      <w:r>
        <w:rPr>
          <w:rFonts w:ascii="Arial" w:hAnsi="Arial" w:cs="Arial"/>
          <w:b/>
          <w:bCs/>
        </w:rPr>
        <w:t xml:space="preserve"> </w:t>
      </w:r>
      <w:r>
        <w:rPr>
          <w:b/>
          <w:bCs/>
        </w:rPr>
        <w:t>Member States’ programmes</w:t>
      </w:r>
      <w:r>
        <w:t xml:space="preserve"> is allocated to </w:t>
      </w:r>
      <w:r>
        <w:rPr>
          <w:rFonts w:cs="Calibri"/>
        </w:rPr>
        <w:t xml:space="preserve">specific objective 1 on strengthening and developing all aspects of the common European asylum system (36%). This is followed by specific objective 2 on strengthening and developing legal migration, and promoting and contributing to the effective integration and social inclusion of non-EU nationals (28%); specific objective 3 on contributing to countering irregular migration, enhancing effective, safe and dignified return and readmission, and promoting and contributing to the effective reintegration in non-EU countries (18%); and specific objective 4 on enhancing solidarity and the fair sharing of responsibility between the Member States (13%). </w:t>
      </w:r>
    </w:p>
    <w:p w14:paraId="1EFD4C58" w14:textId="77777777" w:rsidR="00D933B7" w:rsidRPr="00A32570" w:rsidRDefault="00D933B7" w:rsidP="00373960">
      <w:pPr>
        <w:pStyle w:val="ListParagraph"/>
        <w:numPr>
          <w:ilvl w:val="0"/>
          <w:numId w:val="9"/>
        </w:numPr>
        <w:spacing w:after="240" w:line="264" w:lineRule="auto"/>
        <w:rPr>
          <w:rFonts w:cs="Calibri"/>
        </w:rPr>
      </w:pPr>
      <w:r>
        <w:rPr>
          <w:rFonts w:cs="Calibri"/>
          <w:b/>
          <w:bCs/>
        </w:rPr>
        <w:t>Financial implementation</w:t>
      </w:r>
      <w:r>
        <w:rPr>
          <w:rFonts w:cs="Calibri"/>
        </w:rPr>
        <w:t xml:space="preserve"> in Member States’ programmes is progressing well across all specific objectives, with specific objective 4</w:t>
      </w:r>
      <w:r>
        <w:rPr>
          <w:color w:val="000000" w:themeColor="text1"/>
        </w:rPr>
        <w:t xml:space="preserve"> demonstrating the highest commitment rate (95%) and the highest financial </w:t>
      </w:r>
      <w:r>
        <w:t>implementation</w:t>
      </w:r>
      <w:r>
        <w:rPr>
          <w:color w:val="000000" w:themeColor="text1"/>
        </w:rPr>
        <w:t xml:space="preserve"> rate (66%) of the AMIF objectives. The majority of commitments under this objective are dedicated to resettlement and humanitarian admission.</w:t>
      </w:r>
    </w:p>
    <w:p w14:paraId="766693B4" w14:textId="77777777" w:rsidR="00D933B7" w:rsidRPr="00A32570" w:rsidRDefault="00D933B7" w:rsidP="00373960">
      <w:pPr>
        <w:pStyle w:val="ListParagraph"/>
        <w:numPr>
          <w:ilvl w:val="0"/>
          <w:numId w:val="9"/>
        </w:numPr>
        <w:spacing w:after="240" w:line="264" w:lineRule="auto"/>
        <w:rPr>
          <w:rFonts w:cs="Calibri"/>
        </w:rPr>
      </w:pPr>
      <w:r>
        <w:rPr>
          <w:rFonts w:cs="Calibri"/>
        </w:rPr>
        <w:t>While</w:t>
      </w:r>
      <w:r>
        <w:rPr>
          <w:rFonts w:cs="Calibri"/>
          <w:b/>
          <w:bCs/>
        </w:rPr>
        <w:t xml:space="preserve"> indicator performance </w:t>
      </w:r>
      <w:r>
        <w:rPr>
          <w:rFonts w:cs="Calibri"/>
        </w:rPr>
        <w:t xml:space="preserve">varies in Member State programmes, positive progress is observed under specific objectives 1, </w:t>
      </w:r>
      <w:r>
        <w:t>2</w:t>
      </w:r>
      <w:r>
        <w:rPr>
          <w:rFonts w:cs="Calibri"/>
        </w:rPr>
        <w:t xml:space="preserve"> and 4. Overall, the indicators under specific objective 3 demonstrate the least progress. Nonetheless, the indicators on returnees voluntarily returned, returnees who have received reintegration assistance and participants in training activities are performing well.</w:t>
      </w:r>
    </w:p>
    <w:p w14:paraId="583D6919" w14:textId="77777777" w:rsidR="00D933B7" w:rsidRPr="00A32570" w:rsidRDefault="00D933B7" w:rsidP="00373960">
      <w:pPr>
        <w:numPr>
          <w:ilvl w:val="0"/>
          <w:numId w:val="9"/>
        </w:numPr>
        <w:spacing w:before="0" w:after="240"/>
        <w:jc w:val="left"/>
        <w:rPr>
          <w:color w:val="000000" w:themeColor="text1"/>
        </w:rPr>
      </w:pPr>
      <w:r>
        <w:rPr>
          <w:b/>
          <w:bCs/>
          <w:color w:val="000000" w:themeColor="text1"/>
        </w:rPr>
        <w:t>Overall, AMIF continues to demonstrate progress in both financial and performance terms.</w:t>
      </w:r>
      <w:r>
        <w:rPr>
          <w:color w:val="000000" w:themeColor="text1"/>
        </w:rPr>
        <w:t xml:space="preserve"> By the end of 2025, AMIF had reached a total commitment rate of 70% and a total implementation rate of 31% in the Member States’ programmes across all specific objectives. While progress across the AMIF indicators varies, advancements are clear across all specific objectives.</w:t>
      </w:r>
    </w:p>
    <w:p w14:paraId="46F5BA53" w14:textId="77777777" w:rsidR="00D933B7" w:rsidRPr="00A32570" w:rsidRDefault="00D933B7" w:rsidP="00D933B7">
      <w:pPr>
        <w:pStyle w:val="ListParagraph"/>
        <w:ind w:left="360"/>
        <w:rPr>
          <w:rFonts w:cs="Calibri"/>
        </w:rPr>
      </w:pPr>
    </w:p>
    <w:p w14:paraId="5BF9DE9D" w14:textId="77777777" w:rsidR="00D933B7" w:rsidRPr="00A32570" w:rsidRDefault="00D933B7" w:rsidP="00F72C99">
      <w:pPr>
        <w:pStyle w:val="Heading2"/>
        <w:rPr>
          <w:rFonts w:eastAsiaTheme="majorEastAsia"/>
          <w:lang w:eastAsia="en-GB"/>
        </w:rPr>
      </w:pPr>
      <w:r>
        <w:rPr>
          <w:rFonts w:eastAsiaTheme="majorEastAsia"/>
          <w:lang w:eastAsia="en-GB"/>
        </w:rPr>
        <w:t>Contribution to horizontal priorities</w:t>
      </w:r>
    </w:p>
    <w:p w14:paraId="1BDE0C6C" w14:textId="77777777" w:rsidR="00D933B7" w:rsidRPr="00A32570" w:rsidRDefault="00D933B7" w:rsidP="00D933B7">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A32570" w14:paraId="30C42988"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308F477A"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03B5EEA9"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75918CFA"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6BDA4CE0"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A32570" w14:paraId="11BCD79E"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707A1F7E"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181723DB"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4AC73E6F"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58B2F2CD"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64199171"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43ED7644"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07DEDCDB"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0BCB8259"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19543A12"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4F447EAF"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A32570" w14:paraId="7940DE0E" w14:textId="77777777">
        <w:trPr>
          <w:trHeight w:val="300"/>
        </w:trPr>
        <w:tc>
          <w:tcPr>
            <w:tcW w:w="1562" w:type="dxa"/>
            <w:tcBorders>
              <w:top w:val="nil"/>
              <w:left w:val="nil"/>
              <w:bottom w:val="single" w:sz="6" w:space="0" w:color="8C8C8C"/>
              <w:right w:val="nil"/>
            </w:tcBorders>
            <w:vAlign w:val="center"/>
            <w:hideMark/>
          </w:tcPr>
          <w:p w14:paraId="14A88C49" w14:textId="77777777" w:rsidR="00D933B7" w:rsidRPr="00A32570"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8" w:type="dxa"/>
            <w:tcBorders>
              <w:top w:val="nil"/>
              <w:left w:val="nil"/>
              <w:bottom w:val="single" w:sz="6" w:space="0" w:color="8C8C8C"/>
              <w:right w:val="nil"/>
            </w:tcBorders>
            <w:vAlign w:val="center"/>
          </w:tcPr>
          <w:p w14:paraId="211A95BA" w14:textId="77777777" w:rsidR="00D933B7" w:rsidRPr="00A32570" w:rsidRDefault="00D933B7">
            <w:pPr>
              <w:spacing w:after="0" w:line="240" w:lineRule="auto"/>
              <w:jc w:val="center"/>
              <w:textAlignment w:val="baseline"/>
              <w:rPr>
                <w:rFonts w:ascii="Segoe UI" w:hAnsi="Segoe UI" w:cs="Segoe UI"/>
                <w:sz w:val="20"/>
                <w:lang w:eastAsia="en-IE"/>
              </w:rPr>
            </w:pPr>
            <w:r>
              <w:t>0.0</w:t>
            </w:r>
          </w:p>
        </w:tc>
        <w:tc>
          <w:tcPr>
            <w:tcW w:w="919" w:type="dxa"/>
            <w:tcBorders>
              <w:top w:val="nil"/>
              <w:left w:val="nil"/>
              <w:bottom w:val="single" w:sz="6" w:space="0" w:color="8C8C8C"/>
              <w:right w:val="nil"/>
            </w:tcBorders>
            <w:vAlign w:val="center"/>
          </w:tcPr>
          <w:p w14:paraId="13EEC5CF" w14:textId="77777777" w:rsidR="00D933B7" w:rsidRPr="00A32570" w:rsidRDefault="00D933B7">
            <w:pPr>
              <w:spacing w:after="0" w:line="240" w:lineRule="auto"/>
              <w:jc w:val="center"/>
              <w:textAlignment w:val="baseline"/>
              <w:rPr>
                <w:rFonts w:ascii="Segoe UI" w:hAnsi="Segoe UI" w:cs="Segoe UI"/>
                <w:sz w:val="20"/>
                <w:lang w:eastAsia="en-IE"/>
              </w:rPr>
            </w:pPr>
            <w:r>
              <w:t>0.0</w:t>
            </w:r>
          </w:p>
        </w:tc>
        <w:tc>
          <w:tcPr>
            <w:tcW w:w="806" w:type="dxa"/>
            <w:tcBorders>
              <w:top w:val="nil"/>
              <w:left w:val="nil"/>
              <w:bottom w:val="single" w:sz="6" w:space="0" w:color="8C8C8C"/>
              <w:right w:val="nil"/>
            </w:tcBorders>
            <w:vAlign w:val="center"/>
          </w:tcPr>
          <w:p w14:paraId="4A274361" w14:textId="77777777" w:rsidR="00D933B7" w:rsidRPr="00A32570" w:rsidRDefault="00D933B7">
            <w:pPr>
              <w:spacing w:after="0" w:line="240" w:lineRule="auto"/>
              <w:jc w:val="center"/>
              <w:textAlignment w:val="baseline"/>
              <w:rPr>
                <w:rFonts w:ascii="Segoe UI" w:hAnsi="Segoe UI" w:cs="Segoe UI"/>
                <w:sz w:val="20"/>
                <w:lang w:eastAsia="en-IE"/>
              </w:rPr>
            </w:pPr>
            <w:r>
              <w:t>0.0</w:t>
            </w:r>
          </w:p>
        </w:tc>
        <w:tc>
          <w:tcPr>
            <w:tcW w:w="797" w:type="dxa"/>
            <w:tcBorders>
              <w:top w:val="nil"/>
              <w:left w:val="nil"/>
              <w:bottom w:val="single" w:sz="6" w:space="0" w:color="8C8C8C"/>
              <w:right w:val="nil"/>
            </w:tcBorders>
            <w:vAlign w:val="center"/>
          </w:tcPr>
          <w:p w14:paraId="5F50CE62" w14:textId="77777777" w:rsidR="00D933B7" w:rsidRPr="00A32570" w:rsidRDefault="00D933B7">
            <w:pPr>
              <w:spacing w:after="0" w:line="240" w:lineRule="auto"/>
              <w:jc w:val="center"/>
              <w:textAlignment w:val="baseline"/>
              <w:rPr>
                <w:rFonts w:ascii="Segoe UI" w:hAnsi="Segoe UI" w:cs="Segoe UI"/>
                <w:sz w:val="20"/>
                <w:lang w:eastAsia="en-IE"/>
              </w:rPr>
            </w:pPr>
            <w:r>
              <w:t>0.0</w:t>
            </w:r>
          </w:p>
        </w:tc>
        <w:tc>
          <w:tcPr>
            <w:tcW w:w="810" w:type="dxa"/>
            <w:tcBorders>
              <w:top w:val="nil"/>
              <w:left w:val="nil"/>
              <w:bottom w:val="single" w:sz="6" w:space="0" w:color="8C8C8C"/>
              <w:right w:val="nil"/>
            </w:tcBorders>
            <w:vAlign w:val="center"/>
            <w:hideMark/>
          </w:tcPr>
          <w:p w14:paraId="3A0A5FE4" w14:textId="77777777" w:rsidR="00D933B7" w:rsidRPr="00A32570" w:rsidRDefault="00D933B7">
            <w:pPr>
              <w:spacing w:after="0" w:line="240" w:lineRule="auto"/>
              <w:jc w:val="center"/>
              <w:textAlignment w:val="baseline"/>
              <w:rPr>
                <w:rFonts w:ascii="Segoe UI" w:hAnsi="Segoe UI" w:cs="Segoe UI"/>
                <w:sz w:val="20"/>
                <w:lang w:eastAsia="en-IE"/>
              </w:rPr>
            </w:pPr>
            <w:r>
              <w:t>0.0</w:t>
            </w:r>
          </w:p>
        </w:tc>
        <w:tc>
          <w:tcPr>
            <w:tcW w:w="1215" w:type="dxa"/>
            <w:tcBorders>
              <w:top w:val="nil"/>
              <w:left w:val="nil"/>
              <w:bottom w:val="single" w:sz="6" w:space="0" w:color="8C8C8C"/>
              <w:right w:val="nil"/>
            </w:tcBorders>
            <w:vAlign w:val="center"/>
            <w:hideMark/>
          </w:tcPr>
          <w:p w14:paraId="3B0D82F3" w14:textId="77777777" w:rsidR="00D933B7" w:rsidRPr="00A32570" w:rsidRDefault="00D933B7">
            <w:pPr>
              <w:spacing w:after="0" w:line="240" w:lineRule="auto"/>
              <w:jc w:val="center"/>
              <w:textAlignment w:val="baseline"/>
              <w:rPr>
                <w:rFonts w:ascii="Segoe UI" w:hAnsi="Segoe UI" w:cs="Segoe UI"/>
                <w:sz w:val="20"/>
                <w:lang w:eastAsia="en-IE"/>
              </w:rPr>
            </w:pPr>
          </w:p>
        </w:tc>
        <w:tc>
          <w:tcPr>
            <w:tcW w:w="796" w:type="dxa"/>
            <w:tcBorders>
              <w:top w:val="nil"/>
              <w:left w:val="nil"/>
              <w:bottom w:val="single" w:sz="6" w:space="0" w:color="8C8C8C"/>
              <w:right w:val="nil"/>
            </w:tcBorders>
            <w:vAlign w:val="center"/>
            <w:hideMark/>
          </w:tcPr>
          <w:p w14:paraId="106564F2" w14:textId="77777777" w:rsidR="00D933B7" w:rsidRPr="00A32570" w:rsidRDefault="00D933B7">
            <w:pPr>
              <w:spacing w:after="0" w:line="240" w:lineRule="auto"/>
              <w:jc w:val="center"/>
              <w:textAlignment w:val="baseline"/>
              <w:rPr>
                <w:rFonts w:ascii="Segoe UI" w:hAnsi="Segoe UI" w:cs="Segoe UI"/>
                <w:sz w:val="20"/>
                <w:lang w:eastAsia="en-IE"/>
              </w:rPr>
            </w:pPr>
          </w:p>
        </w:tc>
        <w:tc>
          <w:tcPr>
            <w:tcW w:w="909" w:type="dxa"/>
            <w:tcBorders>
              <w:top w:val="nil"/>
              <w:left w:val="nil"/>
              <w:bottom w:val="single" w:sz="6" w:space="0" w:color="8C8C8C"/>
              <w:right w:val="nil"/>
            </w:tcBorders>
            <w:vAlign w:val="center"/>
            <w:hideMark/>
          </w:tcPr>
          <w:p w14:paraId="1CDE4207" w14:textId="77777777" w:rsidR="00D933B7" w:rsidRPr="00A32570" w:rsidRDefault="00D933B7">
            <w:pPr>
              <w:spacing w:after="0" w:line="240" w:lineRule="auto"/>
              <w:jc w:val="center"/>
              <w:textAlignment w:val="baseline"/>
              <w:rPr>
                <w:rFonts w:ascii="Segoe UI" w:hAnsi="Segoe UI" w:cs="Segoe UI"/>
                <w:sz w:val="20"/>
                <w:lang w:eastAsia="en-IE"/>
              </w:rPr>
            </w:pPr>
            <w:r>
              <w:t>0.0</w:t>
            </w:r>
          </w:p>
        </w:tc>
        <w:tc>
          <w:tcPr>
            <w:tcW w:w="907" w:type="dxa"/>
            <w:tcBorders>
              <w:top w:val="nil"/>
              <w:left w:val="nil"/>
              <w:bottom w:val="single" w:sz="6" w:space="0" w:color="8C8C8C"/>
              <w:right w:val="nil"/>
            </w:tcBorders>
            <w:vAlign w:val="center"/>
            <w:hideMark/>
          </w:tcPr>
          <w:p w14:paraId="1597BD2B" w14:textId="77777777" w:rsidR="00D933B7" w:rsidRPr="00A32570" w:rsidRDefault="00D933B7">
            <w:pPr>
              <w:spacing w:after="0" w:line="240" w:lineRule="auto"/>
              <w:jc w:val="center"/>
              <w:textAlignment w:val="baseline"/>
              <w:rPr>
                <w:rFonts w:ascii="Segoe UI" w:hAnsi="Segoe UI" w:cs="Segoe UI"/>
                <w:sz w:val="20"/>
                <w:lang w:eastAsia="en-IE"/>
              </w:rPr>
            </w:pPr>
            <w:r>
              <w:t>0.0%</w:t>
            </w:r>
          </w:p>
        </w:tc>
      </w:tr>
    </w:tbl>
    <w:p w14:paraId="4893AB35" w14:textId="77777777" w:rsidR="00D933B7" w:rsidRPr="00A32570" w:rsidRDefault="00D933B7" w:rsidP="00D933B7">
      <w:pPr>
        <w:rPr>
          <w:b/>
          <w:bCs/>
        </w:rPr>
      </w:pPr>
    </w:p>
    <w:p w14:paraId="641BEE49" w14:textId="77777777" w:rsidR="00D933B7" w:rsidRPr="007B576F" w:rsidRDefault="00D933B7" w:rsidP="00373960">
      <w:pPr>
        <w:numPr>
          <w:ilvl w:val="0"/>
          <w:numId w:val="9"/>
        </w:numPr>
        <w:spacing w:before="240" w:after="240"/>
        <w:jc w:val="left"/>
        <w:rPr>
          <w:rFonts w:eastAsia="Calibri" w:cs="Calibri"/>
        </w:rPr>
      </w:pPr>
      <w:r>
        <w:rPr>
          <w:rFonts w:eastAsia="Calibri" w:cs="Calibri"/>
        </w:rPr>
        <w:t>The programme regulation aligns the EU’s overarching commitment to the Paris Agreement and the United Nations Sustainable Development Goals, acknowledging</w:t>
      </w:r>
      <w:r>
        <w:rPr>
          <w:rFonts w:ascii="Calibri" w:eastAsia="Calibri" w:hAnsi="Calibri" w:cs="Calibri"/>
        </w:rPr>
        <w:t> </w:t>
      </w:r>
      <w:r>
        <w:rPr>
          <w:rFonts w:eastAsia="Calibri" w:cs="EC Square Sans Pro"/>
        </w:rPr>
        <w:t>–</w:t>
      </w:r>
      <w:r>
        <w:rPr>
          <w:rFonts w:eastAsia="Calibri" w:cs="Calibri"/>
        </w:rPr>
        <w:t xml:space="preserve"> without prescribing fixed target</w:t>
      </w:r>
      <w:r>
        <w:rPr>
          <w:rFonts w:ascii="Calibri" w:eastAsia="Calibri" w:hAnsi="Calibri" w:cs="Calibri"/>
        </w:rPr>
        <w:t> </w:t>
      </w:r>
      <w:r>
        <w:rPr>
          <w:rFonts w:eastAsia="Calibri" w:cs="EC Square Sans Pro"/>
        </w:rPr>
        <w:t>–</w:t>
      </w:r>
      <w:r>
        <w:rPr>
          <w:rFonts w:eastAsia="Calibri" w:cs="Calibri"/>
        </w:rPr>
        <w:t xml:space="preserve"> the EU’s broader ambition to allocate at least 30% of its total budget to climate action and 7.5% to biodiversity in 2024 (rising to 10% in 2026-27). </w:t>
      </w:r>
    </w:p>
    <w:p w14:paraId="1E916527" w14:textId="77777777" w:rsidR="00D933B7" w:rsidRPr="007B576F" w:rsidRDefault="00D933B7" w:rsidP="00373960">
      <w:pPr>
        <w:pStyle w:val="ListParagraph"/>
        <w:numPr>
          <w:ilvl w:val="0"/>
          <w:numId w:val="9"/>
        </w:numPr>
        <w:spacing w:after="200" w:line="276" w:lineRule="auto"/>
        <w:rPr>
          <w:rFonts w:eastAsia="Calibri" w:cs="Calibri"/>
        </w:rPr>
      </w:pPr>
      <w:r>
        <w:rPr>
          <w:rFonts w:eastAsia="Calibri" w:cs="Calibri"/>
        </w:rPr>
        <w:t>Recognising the interplay between climate and biodiversity objectives, contributions might materialise through measures such as sustainable procurement for small-scale assets, IT infrastructure or building upgrades (e.g. renewable energy adoption, insulation improvements), provided these adhere to criteria favouring low-climate-impact solutions. While no binding requirements yet govern national programming or project selection, Member States are invited to give preference to environmentally sustainable initiatives where feasible.</w:t>
      </w:r>
    </w:p>
    <w:p w14:paraId="4AE23B98" w14:textId="77777777" w:rsidR="00D933B7" w:rsidRPr="00A32570" w:rsidRDefault="00D933B7" w:rsidP="00D933B7">
      <w:pPr>
        <w:pStyle w:val="ListParagraph"/>
        <w:spacing w:after="200" w:line="276" w:lineRule="auto"/>
        <w:ind w:left="360"/>
        <w:rPr>
          <w:rFonts w:ascii="Calibri" w:eastAsia="Calibri" w:hAnsi="Calibri" w:cs="Calibri"/>
        </w:rPr>
      </w:pPr>
    </w:p>
    <w:p w14:paraId="6415196C" w14:textId="77777777" w:rsidR="00D933B7" w:rsidRDefault="00D933B7" w:rsidP="00D933B7">
      <w:pPr>
        <w:pStyle w:val="ListParagraph"/>
        <w:spacing w:after="200" w:line="276" w:lineRule="auto"/>
        <w:ind w:left="360"/>
        <w:rPr>
          <w:rFonts w:ascii="Calibri" w:eastAsia="Calibri" w:hAnsi="Calibri" w:cs="Calibri"/>
        </w:rPr>
      </w:pPr>
    </w:p>
    <w:p w14:paraId="187D30F5" w14:textId="77777777" w:rsidR="00D933B7" w:rsidRPr="00A32570" w:rsidRDefault="00D933B7" w:rsidP="00D933B7">
      <w:pPr>
        <w:pStyle w:val="ListParagraph"/>
        <w:spacing w:after="200" w:line="276" w:lineRule="auto"/>
        <w:ind w:left="360"/>
        <w:rPr>
          <w:rFonts w:ascii="Calibri" w:eastAsia="Calibri" w:hAnsi="Calibri" w:cs="Calibri"/>
        </w:rPr>
      </w:pPr>
    </w:p>
    <w:p w14:paraId="15CBEFFD" w14:textId="77777777" w:rsidR="00D933B7" w:rsidRPr="00A32570" w:rsidRDefault="00D933B7" w:rsidP="00D933B7">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A32570" w14:paraId="30AD3EE8"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4BC26D3D"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7CE59D11"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0FC78233"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73DA9D17"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24C96EE6"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5EB024A0" w14:textId="77777777" w:rsidR="00D933B7" w:rsidRPr="00A32570"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679FB5F"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A32570" w14:paraId="10A9FE85" w14:textId="77777777">
        <w:trPr>
          <w:trHeight w:val="300"/>
        </w:trPr>
        <w:tc>
          <w:tcPr>
            <w:tcW w:w="895" w:type="dxa"/>
            <w:tcBorders>
              <w:top w:val="nil"/>
              <w:left w:val="nil"/>
              <w:bottom w:val="single" w:sz="6" w:space="0" w:color="8C8C8C"/>
              <w:right w:val="nil"/>
            </w:tcBorders>
            <w:vAlign w:val="center"/>
            <w:hideMark/>
          </w:tcPr>
          <w:p w14:paraId="01532A7E"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6E91DFF0"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6D48F4EB"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22E8D4FB"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593F7387"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723FF3C8" w14:textId="77777777" w:rsidR="00D933B7" w:rsidRPr="00A32570"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1A783585"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r>
      <w:tr w:rsidR="00D933B7" w:rsidRPr="00A32570" w14:paraId="6414CF49" w14:textId="77777777">
        <w:trPr>
          <w:trHeight w:val="300"/>
        </w:trPr>
        <w:tc>
          <w:tcPr>
            <w:tcW w:w="895" w:type="dxa"/>
            <w:tcBorders>
              <w:top w:val="nil"/>
              <w:left w:val="nil"/>
              <w:bottom w:val="single" w:sz="6" w:space="0" w:color="8C8C8C"/>
              <w:right w:val="nil"/>
            </w:tcBorders>
            <w:vAlign w:val="center"/>
            <w:hideMark/>
          </w:tcPr>
          <w:p w14:paraId="6495E791"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65E188CE"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497.6</w:t>
            </w:r>
          </w:p>
        </w:tc>
        <w:tc>
          <w:tcPr>
            <w:tcW w:w="1513" w:type="dxa"/>
            <w:tcBorders>
              <w:top w:val="nil"/>
              <w:left w:val="nil"/>
              <w:bottom w:val="single" w:sz="6" w:space="0" w:color="8C8C8C"/>
              <w:right w:val="nil"/>
            </w:tcBorders>
            <w:hideMark/>
          </w:tcPr>
          <w:p w14:paraId="184A2C97" w14:textId="77777777" w:rsidR="00D933B7" w:rsidRPr="00A32570" w:rsidRDefault="00D933B7">
            <w:pPr>
              <w:spacing w:after="0" w:line="240" w:lineRule="auto"/>
              <w:jc w:val="center"/>
              <w:textAlignment w:val="baseline"/>
              <w:rPr>
                <w:rFonts w:ascii="Segoe UI" w:hAnsi="Segoe UI" w:cs="Segoe UI"/>
                <w:sz w:val="20"/>
                <w:lang w:eastAsia="en-IE"/>
              </w:rPr>
            </w:pPr>
            <w:r>
              <w:t>1 398.7</w:t>
            </w:r>
          </w:p>
        </w:tc>
        <w:tc>
          <w:tcPr>
            <w:tcW w:w="1443" w:type="dxa"/>
            <w:tcBorders>
              <w:top w:val="nil"/>
              <w:left w:val="nil"/>
              <w:bottom w:val="single" w:sz="6" w:space="0" w:color="8C8C8C"/>
              <w:right w:val="nil"/>
            </w:tcBorders>
            <w:hideMark/>
          </w:tcPr>
          <w:p w14:paraId="709D69F4" w14:textId="77777777" w:rsidR="00D933B7" w:rsidRPr="00A32570" w:rsidRDefault="00D933B7">
            <w:pPr>
              <w:spacing w:after="0" w:line="240" w:lineRule="auto"/>
              <w:jc w:val="center"/>
              <w:textAlignment w:val="baseline"/>
              <w:rPr>
                <w:rFonts w:ascii="Segoe UI" w:hAnsi="Segoe UI" w:cs="Segoe UI"/>
                <w:sz w:val="20"/>
                <w:lang w:eastAsia="en-IE"/>
              </w:rPr>
            </w:pPr>
            <w:r>
              <w:t>1 484.3</w:t>
            </w:r>
          </w:p>
        </w:tc>
        <w:tc>
          <w:tcPr>
            <w:tcW w:w="1443" w:type="dxa"/>
            <w:tcBorders>
              <w:top w:val="nil"/>
              <w:left w:val="nil"/>
              <w:bottom w:val="single" w:sz="6" w:space="0" w:color="8C8C8C"/>
              <w:right w:val="nil"/>
            </w:tcBorders>
            <w:hideMark/>
          </w:tcPr>
          <w:p w14:paraId="61F6B252" w14:textId="77777777" w:rsidR="00D933B7" w:rsidRPr="00A32570" w:rsidRDefault="00D933B7">
            <w:pPr>
              <w:spacing w:after="0" w:line="240" w:lineRule="auto"/>
              <w:jc w:val="center"/>
              <w:textAlignment w:val="baseline"/>
              <w:rPr>
                <w:rFonts w:ascii="Segoe UI" w:hAnsi="Segoe UI" w:cs="Segoe UI"/>
                <w:sz w:val="20"/>
                <w:lang w:eastAsia="en-IE"/>
              </w:rPr>
            </w:pPr>
            <w:r>
              <w:t>1 502.4</w:t>
            </w:r>
          </w:p>
        </w:tc>
        <w:tc>
          <w:tcPr>
            <w:tcW w:w="1332" w:type="dxa"/>
            <w:tcBorders>
              <w:top w:val="nil"/>
              <w:left w:val="nil"/>
              <w:bottom w:val="single" w:sz="6" w:space="0" w:color="8C8C8C"/>
              <w:right w:val="nil"/>
            </w:tcBorders>
          </w:tcPr>
          <w:p w14:paraId="5023D738" w14:textId="77777777" w:rsidR="00D933B7" w:rsidRPr="00A32570" w:rsidRDefault="00D933B7">
            <w:pPr>
              <w:spacing w:after="0" w:line="240" w:lineRule="auto"/>
              <w:jc w:val="center"/>
              <w:textAlignment w:val="baseline"/>
              <w:rPr>
                <w:rFonts w:ascii="Calibri" w:hAnsi="Calibri" w:cs="Calibri"/>
                <w:color w:val="000000"/>
                <w:sz w:val="20"/>
                <w:lang w:eastAsia="en-IE"/>
              </w:rPr>
            </w:pPr>
            <w:r>
              <w:t>1 914.8</w:t>
            </w:r>
          </w:p>
        </w:tc>
        <w:tc>
          <w:tcPr>
            <w:tcW w:w="1453" w:type="dxa"/>
            <w:tcBorders>
              <w:top w:val="nil"/>
              <w:left w:val="nil"/>
              <w:bottom w:val="single" w:sz="6" w:space="0" w:color="8C8C8C"/>
              <w:right w:val="nil"/>
            </w:tcBorders>
            <w:hideMark/>
          </w:tcPr>
          <w:p w14:paraId="0A045A9C" w14:textId="77777777" w:rsidR="00D933B7" w:rsidRPr="00A32570" w:rsidRDefault="00D933B7">
            <w:pPr>
              <w:spacing w:after="0" w:line="240" w:lineRule="auto"/>
              <w:jc w:val="center"/>
              <w:textAlignment w:val="baseline"/>
              <w:rPr>
                <w:rFonts w:ascii="Segoe UI" w:hAnsi="Segoe UI" w:cs="Segoe UI"/>
                <w:sz w:val="20"/>
                <w:lang w:eastAsia="en-IE"/>
              </w:rPr>
            </w:pPr>
            <w:r>
              <w:t>6 797.8</w:t>
            </w:r>
          </w:p>
        </w:tc>
      </w:tr>
      <w:tr w:rsidR="00D933B7" w:rsidRPr="00A32570" w14:paraId="7FC6F5A7" w14:textId="77777777">
        <w:trPr>
          <w:trHeight w:val="300"/>
        </w:trPr>
        <w:tc>
          <w:tcPr>
            <w:tcW w:w="895" w:type="dxa"/>
            <w:tcBorders>
              <w:top w:val="nil"/>
              <w:left w:val="nil"/>
              <w:bottom w:val="single" w:sz="6" w:space="0" w:color="8C8C8C"/>
              <w:right w:val="nil"/>
            </w:tcBorders>
            <w:vAlign w:val="center"/>
            <w:hideMark/>
          </w:tcPr>
          <w:p w14:paraId="0D6121B4"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6256A55E"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31130315"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416A00BD"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1AAB30C6"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347AD4CD" w14:textId="77777777" w:rsidR="00D933B7" w:rsidRPr="00A32570"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67429124"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r>
      <w:tr w:rsidR="00D933B7" w:rsidRPr="00A32570" w14:paraId="7A131CEF" w14:textId="77777777">
        <w:trPr>
          <w:trHeight w:val="300"/>
        </w:trPr>
        <w:tc>
          <w:tcPr>
            <w:tcW w:w="895" w:type="dxa"/>
            <w:tcBorders>
              <w:top w:val="nil"/>
              <w:left w:val="nil"/>
              <w:bottom w:val="single" w:sz="4" w:space="0" w:color="7F7F7F" w:themeColor="text1" w:themeTint="80"/>
              <w:right w:val="nil"/>
            </w:tcBorders>
            <w:vAlign w:val="center"/>
            <w:hideMark/>
          </w:tcPr>
          <w:p w14:paraId="0ECB173C" w14:textId="77777777" w:rsidR="00D933B7" w:rsidRPr="00A32570"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20470D2D"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4" w:space="0" w:color="7F7F7F" w:themeColor="text1" w:themeTint="80"/>
              <w:right w:val="nil"/>
            </w:tcBorders>
            <w:hideMark/>
          </w:tcPr>
          <w:p w14:paraId="60D1298C"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4" w:space="0" w:color="7F7F7F" w:themeColor="text1" w:themeTint="80"/>
              <w:right w:val="nil"/>
            </w:tcBorders>
            <w:hideMark/>
          </w:tcPr>
          <w:p w14:paraId="5333D486"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4" w:space="0" w:color="7F7F7F" w:themeColor="text1" w:themeTint="80"/>
              <w:right w:val="nil"/>
            </w:tcBorders>
            <w:hideMark/>
          </w:tcPr>
          <w:p w14:paraId="066CEB68"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4" w:space="0" w:color="7F7F7F" w:themeColor="text1" w:themeTint="80"/>
              <w:right w:val="nil"/>
            </w:tcBorders>
          </w:tcPr>
          <w:p w14:paraId="1B8F9647" w14:textId="77777777" w:rsidR="00D933B7" w:rsidRPr="00A32570"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4" w:space="0" w:color="7F7F7F" w:themeColor="text1" w:themeTint="80"/>
              <w:right w:val="nil"/>
            </w:tcBorders>
            <w:hideMark/>
          </w:tcPr>
          <w:p w14:paraId="6E84DCAF" w14:textId="77777777" w:rsidR="00D933B7" w:rsidRPr="00A32570" w:rsidRDefault="00D933B7">
            <w:pPr>
              <w:spacing w:after="0" w:line="240" w:lineRule="auto"/>
              <w:jc w:val="center"/>
              <w:textAlignment w:val="baseline"/>
              <w:rPr>
                <w:rFonts w:ascii="Segoe UI" w:hAnsi="Segoe UI" w:cs="Segoe UI"/>
                <w:sz w:val="20"/>
                <w:lang w:eastAsia="en-IE"/>
              </w:rPr>
            </w:pPr>
            <w:r>
              <w:t xml:space="preserve"> 0.0</w:t>
            </w:r>
          </w:p>
        </w:tc>
      </w:tr>
      <w:tr w:rsidR="00D933B7" w:rsidRPr="00A32570" w14:paraId="2276EF83"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4A49E44D" w14:textId="77777777" w:rsidR="00D933B7" w:rsidRPr="00A32570"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0FC831F8" w14:textId="77777777" w:rsidR="00D933B7" w:rsidRPr="00A32570" w:rsidRDefault="00D933B7">
            <w:pPr>
              <w:spacing w:after="0" w:line="240" w:lineRule="auto"/>
              <w:jc w:val="center"/>
              <w:textAlignment w:val="baseline"/>
              <w:rPr>
                <w:rFonts w:ascii="Calibri" w:hAnsi="Calibri" w:cs="Calibri"/>
                <w:color w:val="000000"/>
                <w:sz w:val="20"/>
                <w:lang w:eastAsia="en-IE"/>
              </w:rPr>
            </w:pPr>
            <w:r>
              <w:t xml:space="preserve"> 497.6</w:t>
            </w:r>
          </w:p>
        </w:tc>
        <w:tc>
          <w:tcPr>
            <w:tcW w:w="1513" w:type="dxa"/>
            <w:tcBorders>
              <w:top w:val="single" w:sz="4" w:space="0" w:color="7F7F7F" w:themeColor="text1" w:themeTint="80"/>
              <w:left w:val="nil"/>
              <w:bottom w:val="single" w:sz="6" w:space="0" w:color="8C8C8C"/>
              <w:right w:val="nil"/>
            </w:tcBorders>
          </w:tcPr>
          <w:p w14:paraId="0E31C253" w14:textId="77777777" w:rsidR="00D933B7" w:rsidRPr="00A32570" w:rsidRDefault="00D933B7">
            <w:pPr>
              <w:spacing w:after="0" w:line="240" w:lineRule="auto"/>
              <w:jc w:val="center"/>
              <w:textAlignment w:val="baseline"/>
              <w:rPr>
                <w:rFonts w:ascii="Calibri" w:hAnsi="Calibri" w:cs="Calibri"/>
                <w:color w:val="000000"/>
                <w:sz w:val="20"/>
                <w:lang w:eastAsia="en-IE"/>
              </w:rPr>
            </w:pPr>
            <w:r>
              <w:t>1 398.7</w:t>
            </w:r>
          </w:p>
        </w:tc>
        <w:tc>
          <w:tcPr>
            <w:tcW w:w="1443" w:type="dxa"/>
            <w:tcBorders>
              <w:top w:val="single" w:sz="4" w:space="0" w:color="7F7F7F" w:themeColor="text1" w:themeTint="80"/>
              <w:left w:val="nil"/>
              <w:bottom w:val="single" w:sz="6" w:space="0" w:color="8C8C8C"/>
              <w:right w:val="nil"/>
            </w:tcBorders>
          </w:tcPr>
          <w:p w14:paraId="25F8ABB7" w14:textId="77777777" w:rsidR="00D933B7" w:rsidRPr="00A32570" w:rsidRDefault="00D933B7">
            <w:pPr>
              <w:spacing w:after="0" w:line="240" w:lineRule="auto"/>
              <w:jc w:val="center"/>
              <w:textAlignment w:val="baseline"/>
              <w:rPr>
                <w:rFonts w:ascii="Calibri" w:hAnsi="Calibri" w:cs="Calibri"/>
                <w:color w:val="000000"/>
                <w:sz w:val="20"/>
                <w:lang w:eastAsia="en-IE"/>
              </w:rPr>
            </w:pPr>
            <w:r>
              <w:t>1 484.3</w:t>
            </w:r>
          </w:p>
        </w:tc>
        <w:tc>
          <w:tcPr>
            <w:tcW w:w="1443" w:type="dxa"/>
            <w:tcBorders>
              <w:top w:val="single" w:sz="4" w:space="0" w:color="7F7F7F" w:themeColor="text1" w:themeTint="80"/>
              <w:left w:val="nil"/>
              <w:bottom w:val="single" w:sz="6" w:space="0" w:color="8C8C8C"/>
              <w:right w:val="nil"/>
            </w:tcBorders>
          </w:tcPr>
          <w:p w14:paraId="4FE062D9" w14:textId="77777777" w:rsidR="00D933B7" w:rsidRPr="00A32570" w:rsidRDefault="00D933B7">
            <w:pPr>
              <w:spacing w:after="0" w:line="240" w:lineRule="auto"/>
              <w:jc w:val="center"/>
              <w:textAlignment w:val="baseline"/>
              <w:rPr>
                <w:rFonts w:ascii="Calibri" w:hAnsi="Calibri" w:cs="Calibri"/>
                <w:color w:val="000000"/>
                <w:sz w:val="20"/>
                <w:lang w:eastAsia="en-IE"/>
              </w:rPr>
            </w:pPr>
            <w:r>
              <w:t>1 502.4</w:t>
            </w:r>
          </w:p>
        </w:tc>
        <w:tc>
          <w:tcPr>
            <w:tcW w:w="1332" w:type="dxa"/>
            <w:tcBorders>
              <w:top w:val="single" w:sz="4" w:space="0" w:color="7F7F7F" w:themeColor="text1" w:themeTint="80"/>
              <w:left w:val="nil"/>
              <w:bottom w:val="single" w:sz="6" w:space="0" w:color="8C8C8C"/>
              <w:right w:val="nil"/>
            </w:tcBorders>
          </w:tcPr>
          <w:p w14:paraId="6E3CF0BA" w14:textId="77777777" w:rsidR="00D933B7" w:rsidRPr="00A32570" w:rsidRDefault="00D933B7">
            <w:pPr>
              <w:spacing w:after="0" w:line="240" w:lineRule="auto"/>
              <w:jc w:val="center"/>
              <w:textAlignment w:val="baseline"/>
              <w:rPr>
                <w:rFonts w:ascii="Calibri" w:hAnsi="Calibri" w:cs="Calibri"/>
                <w:color w:val="000000"/>
                <w:sz w:val="20"/>
                <w:lang w:eastAsia="en-IE"/>
              </w:rPr>
            </w:pPr>
            <w:r>
              <w:t>1 914.8</w:t>
            </w:r>
          </w:p>
        </w:tc>
        <w:tc>
          <w:tcPr>
            <w:tcW w:w="1453" w:type="dxa"/>
            <w:tcBorders>
              <w:top w:val="single" w:sz="4" w:space="0" w:color="7F7F7F" w:themeColor="text1" w:themeTint="80"/>
              <w:left w:val="nil"/>
              <w:bottom w:val="single" w:sz="6" w:space="0" w:color="8C8C8C"/>
              <w:right w:val="nil"/>
            </w:tcBorders>
          </w:tcPr>
          <w:p w14:paraId="32EBFDDE" w14:textId="77777777" w:rsidR="00D933B7" w:rsidRPr="00A32570" w:rsidRDefault="00D933B7">
            <w:pPr>
              <w:spacing w:after="0" w:line="240" w:lineRule="auto"/>
              <w:jc w:val="center"/>
              <w:textAlignment w:val="baseline"/>
              <w:rPr>
                <w:rFonts w:ascii="Calibri" w:hAnsi="Calibri" w:cs="Calibri"/>
                <w:color w:val="000000"/>
                <w:sz w:val="20"/>
                <w:lang w:eastAsia="en-IE"/>
              </w:rPr>
            </w:pPr>
            <w:r>
              <w:t>6 797.8</w:t>
            </w:r>
          </w:p>
        </w:tc>
      </w:tr>
    </w:tbl>
    <w:p w14:paraId="47CF4177" w14:textId="77777777" w:rsidR="00D933B7" w:rsidRPr="00A32570" w:rsidRDefault="00D933B7" w:rsidP="00D933B7">
      <w:pPr>
        <w:pStyle w:val="ListParagraph"/>
        <w:ind w:left="360"/>
        <w:rPr>
          <w:lang w:eastAsia="en-GB"/>
        </w:rPr>
      </w:pPr>
    </w:p>
    <w:p w14:paraId="750F5A01" w14:textId="77777777" w:rsidR="00D933B7" w:rsidRPr="001D1B88" w:rsidRDefault="00D933B7" w:rsidP="00373960">
      <w:pPr>
        <w:pStyle w:val="ListParagraph"/>
        <w:numPr>
          <w:ilvl w:val="0"/>
          <w:numId w:val="9"/>
        </w:numPr>
        <w:spacing w:after="240" w:line="264" w:lineRule="auto"/>
        <w:rPr>
          <w:lang w:eastAsia="en-GB"/>
        </w:rPr>
      </w:pPr>
      <w:r>
        <w:rPr>
          <w:rFonts w:eastAsia="Times New Roman" w:cs="Times New Roman"/>
          <w:color w:val="000000" w:themeColor="text1"/>
        </w:rPr>
        <w:t>The programme is committed to the horizontal approach of the EU budget, in which equality between women and men, rights and equal opportunities for all and the mainstreaming of these objectives should be considered and promoted throughout the preparation, implementation and monitoring of relevant programmes, as stipulated in Article</w:t>
      </w:r>
      <w:r>
        <w:rPr>
          <w:rFonts w:ascii="Calibri" w:eastAsia="Times New Roman" w:hAnsi="Calibri" w:cs="Calibri"/>
          <w:color w:val="000000" w:themeColor="text1"/>
        </w:rPr>
        <w:t> </w:t>
      </w:r>
      <w:r>
        <w:rPr>
          <w:rFonts w:eastAsia="Times New Roman" w:cs="Times New Roman"/>
          <w:color w:val="000000" w:themeColor="text1"/>
        </w:rPr>
        <w:t>6 of the programme regulation.</w:t>
      </w:r>
    </w:p>
    <w:p w14:paraId="68FCC827" w14:textId="77777777" w:rsidR="00D933B7" w:rsidRPr="001D1B88" w:rsidRDefault="00D933B7" w:rsidP="00D933B7">
      <w:pPr>
        <w:pStyle w:val="ListParagraph"/>
        <w:ind w:left="360"/>
        <w:jc w:val="both"/>
        <w:rPr>
          <w:rFonts w:eastAsia="Times New Roman" w:cs="Times New Roman"/>
          <w:color w:val="000000" w:themeColor="text1"/>
        </w:rPr>
      </w:pPr>
    </w:p>
    <w:p w14:paraId="449780AC" w14:textId="77777777" w:rsidR="00D933B7" w:rsidRPr="001D1B88" w:rsidRDefault="00D933B7" w:rsidP="00373960">
      <w:pPr>
        <w:pStyle w:val="ListParagraph"/>
        <w:numPr>
          <w:ilvl w:val="0"/>
          <w:numId w:val="9"/>
        </w:numPr>
        <w:spacing w:before="240" w:after="240" w:line="264" w:lineRule="auto"/>
        <w:jc w:val="both"/>
        <w:rPr>
          <w:rFonts w:eastAsia="Times New Roman" w:cs="Times New Roman"/>
          <w:color w:val="000000" w:themeColor="text1"/>
        </w:rPr>
      </w:pPr>
      <w:r>
        <w:rPr>
          <w:rFonts w:eastAsia="Times New Roman" w:cs="Times New Roman"/>
          <w:color w:val="000000" w:themeColor="text1"/>
        </w:rPr>
        <w:t>In the broader context, to receive payments from the Commission, the Member States’ programmes for Home Affairs funds will have to comply with several horizontal enabling conditions, one of which concerns the effective application and implementation of the EU Charter of Fundamental Rights, including the equality of men and women. The horizontal enabling conditions must be fulfilled throughout the entire programming period, and Member States must report on their application to the programme monitoring committee and the Commission.</w:t>
      </w:r>
    </w:p>
    <w:p w14:paraId="03300DAC" w14:textId="77777777" w:rsidR="00D933B7" w:rsidRPr="001D1B88" w:rsidRDefault="00D933B7" w:rsidP="00D933B7">
      <w:pPr>
        <w:pStyle w:val="ListParagraph"/>
        <w:spacing w:before="240"/>
        <w:ind w:left="360"/>
        <w:jc w:val="both"/>
        <w:rPr>
          <w:rFonts w:eastAsia="Times New Roman" w:cs="Times New Roman"/>
          <w:color w:val="000000" w:themeColor="text1"/>
        </w:rPr>
      </w:pPr>
      <w:r>
        <w:rPr>
          <w:rFonts w:eastAsia="Times New Roman" w:cs="Times New Roman"/>
          <w:color w:val="000000" w:themeColor="text1"/>
        </w:rPr>
        <w:t xml:space="preserve"> </w:t>
      </w:r>
    </w:p>
    <w:p w14:paraId="65892206" w14:textId="77777777" w:rsidR="00D933B7" w:rsidRPr="001D1B88" w:rsidRDefault="00D933B7" w:rsidP="00373960">
      <w:pPr>
        <w:pStyle w:val="ListParagraph"/>
        <w:numPr>
          <w:ilvl w:val="0"/>
          <w:numId w:val="9"/>
        </w:numPr>
        <w:spacing w:before="240" w:line="259" w:lineRule="auto"/>
        <w:jc w:val="both"/>
        <w:rPr>
          <w:b/>
          <w:bCs/>
        </w:rPr>
      </w:pPr>
      <w:r>
        <w:rPr>
          <w:rFonts w:eastAsia="Times New Roman" w:cs="Times New Roman"/>
          <w:color w:val="000000" w:themeColor="text1"/>
        </w:rPr>
        <w:t>The programme regulation specifically stipulates that eligible measures need to consider the human-rights-based approach to the protection of migrants, refugees and asylum seekers and should, in particular, ensure that special attention is paid to, and a dedicated response is provided for, the specific situation of vulnerable persons, in particular women, unaccompanied minors and victims of trafficking in human beings. AMIF may have an important impact on gender equality, but any interventions supported from the fund do not have gender equality as their principal objective. Therefore, the interventions contributing to gender equality are reported under gender score 1.</w:t>
      </w:r>
    </w:p>
    <w:p w14:paraId="58EB3645" w14:textId="77777777" w:rsidR="00D933B7" w:rsidRPr="00A32570" w:rsidRDefault="00D933B7" w:rsidP="00D933B7">
      <w:pPr>
        <w:rPr>
          <w:b/>
          <w:bCs/>
        </w:rPr>
      </w:pPr>
    </w:p>
    <w:p w14:paraId="528DC9BC" w14:textId="77777777" w:rsidR="00D933B7" w:rsidRPr="00A32570"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A32570" w14:paraId="3FEFFF27"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248114E1"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070ABE94"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423DE824"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5BFF85A4"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74B6D93D" w14:textId="77777777" w:rsidR="00D933B7" w:rsidRPr="00A32570"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25B8F23F" w14:textId="77777777" w:rsidR="00D933B7" w:rsidRPr="00A32570"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433222BE"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756BB447" w14:textId="77777777" w:rsidR="00D933B7" w:rsidRPr="00A32570"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A32570" w14:paraId="1A5349E4" w14:textId="77777777">
        <w:trPr>
          <w:trHeight w:val="300"/>
        </w:trPr>
        <w:tc>
          <w:tcPr>
            <w:tcW w:w="1276" w:type="dxa"/>
            <w:tcBorders>
              <w:top w:val="single" w:sz="6" w:space="0" w:color="8C8C8C"/>
              <w:left w:val="nil"/>
              <w:bottom w:val="single" w:sz="6" w:space="0" w:color="8C8C8C"/>
              <w:right w:val="nil"/>
            </w:tcBorders>
            <w:vAlign w:val="center"/>
            <w:hideMark/>
          </w:tcPr>
          <w:p w14:paraId="751C62A4" w14:textId="77777777" w:rsidR="00D933B7" w:rsidRPr="00A32570"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5D0127DC" w14:textId="77777777" w:rsidR="00D933B7" w:rsidRPr="00A32570" w:rsidRDefault="00D933B7">
            <w:pPr>
              <w:spacing w:after="0" w:line="240" w:lineRule="auto"/>
              <w:jc w:val="center"/>
              <w:textAlignment w:val="baseline"/>
              <w:rPr>
                <w:rFonts w:ascii="Segoe UI" w:hAnsi="Segoe UI" w:cs="Segoe UI"/>
                <w:sz w:val="20"/>
                <w:lang w:eastAsia="en-IE"/>
              </w:rPr>
            </w:pPr>
            <w:r>
              <w:rPr>
                <w:rFonts w:ascii="Calibri" w:hAnsi="Calibri" w:cs="Calibri"/>
                <w:sz w:val="20"/>
                <w:lang w:eastAsia="en-IE"/>
              </w:rPr>
              <w:t>n/a </w:t>
            </w:r>
          </w:p>
        </w:tc>
        <w:tc>
          <w:tcPr>
            <w:tcW w:w="1276" w:type="dxa"/>
            <w:tcBorders>
              <w:top w:val="single" w:sz="6" w:space="0" w:color="8C8C8C"/>
              <w:left w:val="nil"/>
              <w:bottom w:val="single" w:sz="6" w:space="0" w:color="8C8C8C"/>
              <w:right w:val="nil"/>
            </w:tcBorders>
            <w:vAlign w:val="center"/>
            <w:hideMark/>
          </w:tcPr>
          <w:p w14:paraId="10630D8C" w14:textId="77777777" w:rsidR="00D933B7" w:rsidRPr="00A32570" w:rsidRDefault="00D933B7">
            <w:pPr>
              <w:spacing w:after="0" w:line="240" w:lineRule="auto"/>
              <w:jc w:val="center"/>
              <w:textAlignment w:val="baseline"/>
              <w:rPr>
                <w:rFonts w:ascii="Segoe UI" w:hAnsi="Segoe UI" w:cs="Segoe UI"/>
                <w:sz w:val="20"/>
                <w:lang w:eastAsia="en-IE"/>
              </w:rPr>
            </w:pPr>
            <w:r>
              <w:rPr>
                <w:rFonts w:ascii="Calibri" w:hAnsi="Calibri" w:cs="Calibri"/>
                <w:sz w:val="20"/>
                <w:lang w:eastAsia="en-IE"/>
              </w:rPr>
              <w:t>n/a </w:t>
            </w:r>
          </w:p>
        </w:tc>
        <w:tc>
          <w:tcPr>
            <w:tcW w:w="1134" w:type="dxa"/>
            <w:tcBorders>
              <w:top w:val="single" w:sz="6" w:space="0" w:color="8C8C8C"/>
              <w:left w:val="nil"/>
              <w:bottom w:val="single" w:sz="6" w:space="0" w:color="8C8C8C"/>
              <w:right w:val="nil"/>
            </w:tcBorders>
            <w:vAlign w:val="center"/>
            <w:hideMark/>
          </w:tcPr>
          <w:p w14:paraId="430B798B" w14:textId="77777777" w:rsidR="00D933B7" w:rsidRPr="00A32570" w:rsidRDefault="00D933B7">
            <w:pPr>
              <w:spacing w:after="0" w:line="240" w:lineRule="auto"/>
              <w:jc w:val="center"/>
              <w:textAlignment w:val="baseline"/>
              <w:rPr>
                <w:rFonts w:ascii="Segoe UI" w:hAnsi="Segoe UI" w:cs="Segoe UI"/>
                <w:sz w:val="20"/>
                <w:lang w:eastAsia="en-IE"/>
              </w:rPr>
            </w:pPr>
            <w:r>
              <w:rPr>
                <w:rFonts w:ascii="Calibri" w:hAnsi="Calibri" w:cs="Calibri"/>
                <w:sz w:val="20"/>
                <w:lang w:eastAsia="en-IE"/>
              </w:rPr>
              <w:t>n/a </w:t>
            </w:r>
          </w:p>
        </w:tc>
        <w:tc>
          <w:tcPr>
            <w:tcW w:w="1276" w:type="dxa"/>
            <w:tcBorders>
              <w:top w:val="single" w:sz="6" w:space="0" w:color="8C8C8C"/>
              <w:left w:val="nil"/>
              <w:bottom w:val="single" w:sz="6" w:space="0" w:color="8C8C8C"/>
              <w:right w:val="nil"/>
            </w:tcBorders>
            <w:vAlign w:val="center"/>
          </w:tcPr>
          <w:p w14:paraId="2A42A07D" w14:textId="77777777" w:rsidR="00D933B7" w:rsidRPr="00A32570" w:rsidRDefault="00D933B7">
            <w:pPr>
              <w:spacing w:after="0" w:line="240" w:lineRule="auto"/>
              <w:jc w:val="center"/>
              <w:textAlignment w:val="baseline"/>
              <w:rPr>
                <w:rFonts w:cs="Segoe UI"/>
                <w:sz w:val="20"/>
                <w:lang w:eastAsia="en-IE"/>
              </w:rPr>
            </w:pPr>
            <w:r>
              <w:rPr>
                <w:rFonts w:ascii="Calibri" w:hAnsi="Calibri" w:cs="Calibri"/>
                <w:sz w:val="20"/>
                <w:lang w:eastAsia="en-IE"/>
              </w:rPr>
              <w:t>n/a </w:t>
            </w:r>
          </w:p>
        </w:tc>
        <w:tc>
          <w:tcPr>
            <w:tcW w:w="1134" w:type="dxa"/>
            <w:tcBorders>
              <w:top w:val="single" w:sz="6" w:space="0" w:color="8C8C8C"/>
              <w:left w:val="nil"/>
              <w:bottom w:val="single" w:sz="6" w:space="0" w:color="8C8C8C"/>
              <w:right w:val="nil"/>
            </w:tcBorders>
            <w:vAlign w:val="center"/>
          </w:tcPr>
          <w:p w14:paraId="5913B0D4" w14:textId="77777777" w:rsidR="00D933B7" w:rsidRPr="00A32570" w:rsidRDefault="00D933B7">
            <w:pPr>
              <w:spacing w:after="0" w:line="240" w:lineRule="auto"/>
              <w:jc w:val="center"/>
              <w:textAlignment w:val="baseline"/>
              <w:rPr>
                <w:rFonts w:cs="Segoe UI"/>
                <w:sz w:val="20"/>
                <w:lang w:eastAsia="en-IE"/>
              </w:rPr>
            </w:pPr>
            <w:r>
              <w:rPr>
                <w:rFonts w:ascii="Calibri" w:hAnsi="Calibri" w:cs="Calibri"/>
                <w:sz w:val="20"/>
                <w:lang w:eastAsia="en-IE"/>
              </w:rPr>
              <w:t>n/a </w:t>
            </w:r>
          </w:p>
        </w:tc>
        <w:tc>
          <w:tcPr>
            <w:tcW w:w="1233" w:type="dxa"/>
            <w:tcBorders>
              <w:top w:val="single" w:sz="6" w:space="0" w:color="8C8C8C"/>
              <w:left w:val="nil"/>
              <w:bottom w:val="single" w:sz="6" w:space="0" w:color="8C8C8C"/>
              <w:right w:val="nil"/>
            </w:tcBorders>
            <w:vAlign w:val="center"/>
            <w:hideMark/>
          </w:tcPr>
          <w:p w14:paraId="6373918D" w14:textId="77777777" w:rsidR="00D933B7" w:rsidRPr="00A32570" w:rsidRDefault="00D933B7">
            <w:pPr>
              <w:spacing w:after="0" w:line="240" w:lineRule="auto"/>
              <w:jc w:val="center"/>
              <w:textAlignment w:val="baseline"/>
              <w:rPr>
                <w:rFonts w:ascii="Segoe UI" w:hAnsi="Segoe UI" w:cs="Segoe UI"/>
                <w:sz w:val="20"/>
                <w:lang w:eastAsia="en-IE"/>
              </w:rPr>
            </w:pPr>
            <w:r>
              <w:rPr>
                <w:rFonts w:ascii="Calibri" w:hAnsi="Calibri" w:cs="Calibri"/>
                <w:sz w:val="20"/>
                <w:lang w:eastAsia="en-IE"/>
              </w:rPr>
              <w:t>n/a </w:t>
            </w:r>
          </w:p>
        </w:tc>
        <w:tc>
          <w:tcPr>
            <w:tcW w:w="1176" w:type="dxa"/>
            <w:tcBorders>
              <w:top w:val="single" w:sz="6" w:space="0" w:color="8C8C8C"/>
              <w:left w:val="nil"/>
              <w:bottom w:val="single" w:sz="6" w:space="0" w:color="8C8C8C"/>
              <w:right w:val="nil"/>
            </w:tcBorders>
            <w:vAlign w:val="center"/>
            <w:hideMark/>
          </w:tcPr>
          <w:p w14:paraId="63A3B493" w14:textId="77777777" w:rsidR="00D933B7" w:rsidRPr="00A32570" w:rsidRDefault="00D933B7">
            <w:pPr>
              <w:spacing w:after="0" w:line="240" w:lineRule="auto"/>
              <w:jc w:val="center"/>
              <w:textAlignment w:val="baseline"/>
              <w:rPr>
                <w:rFonts w:ascii="Segoe UI" w:hAnsi="Segoe UI" w:cs="Segoe UI"/>
                <w:sz w:val="20"/>
                <w:lang w:eastAsia="en-IE"/>
              </w:rPr>
            </w:pPr>
            <w:r>
              <w:rPr>
                <w:rFonts w:ascii="Calibri" w:hAnsi="Calibri" w:cs="Calibri"/>
                <w:sz w:val="20"/>
                <w:lang w:eastAsia="en-IE"/>
              </w:rPr>
              <w:t>n/a </w:t>
            </w:r>
          </w:p>
        </w:tc>
      </w:tr>
    </w:tbl>
    <w:p w14:paraId="0846652E" w14:textId="77777777" w:rsidR="00D933B7" w:rsidRPr="00A32570" w:rsidRDefault="00D933B7" w:rsidP="00D933B7">
      <w:pPr>
        <w:pStyle w:val="ListParagraph"/>
        <w:ind w:left="360"/>
        <w:rPr>
          <w:lang w:eastAsia="en-GB"/>
        </w:rPr>
      </w:pPr>
    </w:p>
    <w:p w14:paraId="0FA455C7" w14:textId="77777777" w:rsidR="00D933B7" w:rsidRPr="001D1B88" w:rsidRDefault="00D933B7" w:rsidP="00373960">
      <w:pPr>
        <w:pStyle w:val="ListParagraph"/>
        <w:numPr>
          <w:ilvl w:val="0"/>
          <w:numId w:val="9"/>
        </w:numPr>
        <w:spacing w:after="240" w:line="264" w:lineRule="auto"/>
        <w:rPr>
          <w:lang w:eastAsia="en-GB"/>
        </w:rPr>
      </w:pPr>
      <w:r>
        <w:rPr>
          <w:rFonts w:eastAsia="Times New Roman" w:cs="Times New Roman"/>
          <w:color w:val="000000" w:themeColor="text1"/>
        </w:rPr>
        <w:t>It is considered that activities under the following specific objectives of the programme may partially contribute to the goal of digital transition:</w:t>
      </w:r>
    </w:p>
    <w:p w14:paraId="2E7B7262" w14:textId="77777777" w:rsidR="00D933B7" w:rsidRPr="001D1B88" w:rsidRDefault="00D933B7" w:rsidP="00373960">
      <w:pPr>
        <w:pStyle w:val="ListParagraph"/>
        <w:numPr>
          <w:ilvl w:val="1"/>
          <w:numId w:val="9"/>
        </w:numPr>
        <w:spacing w:after="0" w:line="264" w:lineRule="auto"/>
        <w:jc w:val="both"/>
        <w:rPr>
          <w:rFonts w:eastAsia="Times New Roman" w:cs="Times New Roman"/>
          <w:color w:val="000000" w:themeColor="text1"/>
        </w:rPr>
      </w:pPr>
      <w:r>
        <w:rPr>
          <w:rFonts w:eastAsia="Times New Roman" w:cs="Times New Roman"/>
          <w:color w:val="000000" w:themeColor="text1"/>
        </w:rPr>
        <w:t>strengthening the common European asylum system;</w:t>
      </w:r>
    </w:p>
    <w:p w14:paraId="50DFF131" w14:textId="77777777" w:rsidR="00D933B7" w:rsidRPr="001D1B88" w:rsidRDefault="00D933B7" w:rsidP="00373960">
      <w:pPr>
        <w:pStyle w:val="ListParagraph"/>
        <w:numPr>
          <w:ilvl w:val="1"/>
          <w:numId w:val="9"/>
        </w:numPr>
        <w:spacing w:after="0" w:line="264" w:lineRule="auto"/>
        <w:jc w:val="both"/>
        <w:rPr>
          <w:rFonts w:eastAsia="Times New Roman" w:cs="Times New Roman"/>
          <w:color w:val="000000" w:themeColor="text1"/>
        </w:rPr>
      </w:pPr>
      <w:r>
        <w:rPr>
          <w:rFonts w:eastAsia="Times New Roman" w:cs="Times New Roman"/>
          <w:color w:val="000000" w:themeColor="text1"/>
        </w:rPr>
        <w:t>strengthening and developing legal migration to the Member States;</w:t>
      </w:r>
    </w:p>
    <w:p w14:paraId="3A34CB9A" w14:textId="77777777" w:rsidR="00D933B7" w:rsidRPr="001D1B88" w:rsidRDefault="00D933B7" w:rsidP="00373960">
      <w:pPr>
        <w:pStyle w:val="ListParagraph"/>
        <w:numPr>
          <w:ilvl w:val="1"/>
          <w:numId w:val="9"/>
        </w:numPr>
        <w:spacing w:after="0" w:line="264" w:lineRule="auto"/>
        <w:jc w:val="both"/>
        <w:rPr>
          <w:rFonts w:eastAsia="Times New Roman" w:cs="Times New Roman"/>
        </w:rPr>
      </w:pPr>
      <w:r>
        <w:rPr>
          <w:rFonts w:eastAsia="Times New Roman" w:cs="Times New Roman"/>
          <w:color w:val="000000" w:themeColor="text1"/>
        </w:rPr>
        <w:t>contributing to countering irregular migration.</w:t>
      </w:r>
    </w:p>
    <w:p w14:paraId="1673B4E1" w14:textId="77777777" w:rsidR="00D933B7" w:rsidRPr="001D1B88" w:rsidRDefault="00D933B7" w:rsidP="00373960">
      <w:pPr>
        <w:pStyle w:val="ListParagraph"/>
        <w:numPr>
          <w:ilvl w:val="0"/>
          <w:numId w:val="9"/>
        </w:numPr>
        <w:spacing w:before="240" w:after="240" w:line="264" w:lineRule="auto"/>
        <w:jc w:val="both"/>
        <w:rPr>
          <w:rFonts w:eastAsia="Times New Roman" w:cs="Times New Roman"/>
          <w:color w:val="000000" w:themeColor="text1"/>
        </w:rPr>
      </w:pPr>
      <w:r>
        <w:rPr>
          <w:rFonts w:eastAsia="Times New Roman" w:cs="Times New Roman"/>
          <w:color w:val="000000" w:themeColor="text1"/>
        </w:rPr>
        <w:t>However, since the legal basis for the 2021-2027 multiannual financial framework and the programme regulation did not envisage that expenditure contributing to the goal of digital transition should be tracked, it is not possible to develop a tracking methodology to estimate the amount of such expenditure.</w:t>
      </w:r>
    </w:p>
    <w:p w14:paraId="6FEEDEB9" w14:textId="77777777" w:rsidR="00D933B7" w:rsidRPr="00A32570" w:rsidRDefault="00D933B7" w:rsidP="00F72C99">
      <w:pPr>
        <w:pStyle w:val="Heading3"/>
      </w:pPr>
      <w:r>
        <w:t>Contribution to strategic technologies (STEP)</w:t>
      </w:r>
    </w:p>
    <w:p w14:paraId="39E347E2" w14:textId="77777777" w:rsidR="00D933B7" w:rsidRPr="00A32570" w:rsidRDefault="00D933B7" w:rsidP="00373960">
      <w:pPr>
        <w:pStyle w:val="ListParagraph"/>
        <w:numPr>
          <w:ilvl w:val="0"/>
          <w:numId w:val="9"/>
        </w:numPr>
        <w:spacing w:after="240" w:line="264" w:lineRule="auto"/>
        <w:rPr>
          <w:lang w:eastAsia="en-GB"/>
        </w:rPr>
      </w:pPr>
      <w:r>
        <w:rPr>
          <w:lang w:eastAsia="en-GB"/>
        </w:rPr>
        <w:t>Not applicable.</w:t>
      </w:r>
    </w:p>
    <w:p w14:paraId="5F49797F" w14:textId="77777777" w:rsidR="00D933B7" w:rsidRPr="00A32570" w:rsidRDefault="00D933B7" w:rsidP="00F72C99">
      <w:pPr>
        <w:pStyle w:val="Heading3"/>
      </w:pPr>
      <w:r>
        <w:t>Contribution to reforms</w:t>
      </w:r>
    </w:p>
    <w:p w14:paraId="20C6F985" w14:textId="77777777" w:rsidR="00D933B7" w:rsidRPr="00A32570" w:rsidRDefault="00D933B7" w:rsidP="00373960">
      <w:pPr>
        <w:pStyle w:val="ListParagraph"/>
        <w:numPr>
          <w:ilvl w:val="0"/>
          <w:numId w:val="9"/>
        </w:numPr>
        <w:spacing w:after="240" w:line="264" w:lineRule="auto"/>
        <w:rPr>
          <w:lang w:eastAsia="en-GB"/>
        </w:rPr>
      </w:pPr>
      <w:r>
        <w:t>Not applicable.</w:t>
      </w:r>
    </w:p>
    <w:p w14:paraId="0C5F2AE0" w14:textId="77777777" w:rsidR="00D933B7" w:rsidRPr="00A32570" w:rsidRDefault="00D933B7" w:rsidP="00D933B7">
      <w:pPr>
        <w:keepNext/>
        <w:keepLines/>
        <w:spacing w:before="600" w:line="240" w:lineRule="auto"/>
        <w:ind w:left="357"/>
        <w:outlineLvl w:val="4"/>
        <w:rPr>
          <w:sz w:val="2"/>
          <w:szCs w:val="2"/>
        </w:rPr>
      </w:pPr>
    </w:p>
    <w:p w14:paraId="39FC98C2" w14:textId="77777777" w:rsidR="00D933B7" w:rsidRPr="00A32570"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00"/>
        <w:gridCol w:w="5782"/>
      </w:tblGrid>
      <w:tr w:rsidR="00D933B7" w:rsidRPr="001D1B88" w14:paraId="7A292DDC"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A7D2BF6" w14:textId="77777777" w:rsidR="00D933B7" w:rsidRPr="001D1B88" w:rsidRDefault="00D933B7">
            <w:pPr>
              <w:jc w:val="left"/>
              <w:rPr>
                <w:b w:val="0"/>
                <w:lang w:eastAsia="en-GB"/>
              </w:rPr>
            </w:pPr>
            <w:r>
              <w:rPr>
                <w:b w:val="0"/>
                <w:lang w:eastAsia="en-GB"/>
              </w:rPr>
              <w:t>SDG</w:t>
            </w:r>
          </w:p>
        </w:tc>
        <w:tc>
          <w:tcPr>
            <w:tcW w:w="2400" w:type="dxa"/>
            <w:vAlign w:val="center"/>
          </w:tcPr>
          <w:p w14:paraId="1F0C3BE9" w14:textId="77777777" w:rsidR="00D933B7" w:rsidRPr="001D1B88" w:rsidRDefault="00D933B7">
            <w:pPr>
              <w:cnfStyle w:val="100000000000" w:firstRow="1" w:lastRow="0" w:firstColumn="0" w:lastColumn="0" w:oddVBand="0" w:evenVBand="0" w:oddHBand="0" w:evenHBand="0" w:firstRowFirstColumn="0" w:firstRowLastColumn="0" w:lastRowFirstColumn="0" w:lastRowLastColumn="0"/>
              <w:rPr>
                <w:b w:val="0"/>
                <w:lang w:eastAsia="en-GB"/>
              </w:rPr>
            </w:pPr>
            <w:r>
              <w:rPr>
                <w:b w:val="0"/>
                <w:lang w:eastAsia="en-GB"/>
              </w:rPr>
              <w:t>Does the programme contribute to the goal?</w:t>
            </w:r>
          </w:p>
        </w:tc>
        <w:tc>
          <w:tcPr>
            <w:tcW w:w="5782" w:type="dxa"/>
            <w:vAlign w:val="center"/>
          </w:tcPr>
          <w:p w14:paraId="33630E52" w14:textId="77777777" w:rsidR="00D933B7" w:rsidRPr="001D1B88" w:rsidRDefault="00D933B7">
            <w:pPr>
              <w:jc w:val="left"/>
              <w:cnfStyle w:val="100000000000" w:firstRow="1" w:lastRow="0" w:firstColumn="0" w:lastColumn="0" w:oddVBand="0" w:evenVBand="0" w:oddHBand="0" w:evenHBand="0" w:firstRowFirstColumn="0" w:firstRowLastColumn="0" w:lastRowFirstColumn="0" w:lastRowLastColumn="0"/>
              <w:rPr>
                <w:b w:val="0"/>
                <w:lang w:eastAsia="en-GB"/>
              </w:rPr>
            </w:pPr>
            <w:r>
              <w:rPr>
                <w:b w:val="0"/>
                <w:lang w:eastAsia="en-GB"/>
              </w:rPr>
              <w:t>Example (only for the most relevant SDGs)</w:t>
            </w:r>
          </w:p>
        </w:tc>
      </w:tr>
      <w:tr w:rsidR="00D933B7" w:rsidRPr="001D1B88" w14:paraId="6C6E771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8D15B78" w14:textId="1F7934BF" w:rsidR="00D933B7" w:rsidRPr="001D1B88" w:rsidRDefault="00DE69A6">
            <w:pPr>
              <w:rPr>
                <w:b w:val="0"/>
                <w:lang w:eastAsia="en-GB"/>
              </w:rPr>
            </w:pPr>
            <w:r w:rsidRPr="007B1F5B">
              <w:rPr>
                <w:b w:val="0"/>
                <w:lang w:eastAsia="en-GB"/>
              </w:rPr>
              <w:t>SDG3: Ensure healthy lives and promote well-being for all at all ages</w:t>
            </w:r>
          </w:p>
        </w:tc>
        <w:tc>
          <w:tcPr>
            <w:tcW w:w="2400" w:type="dxa"/>
          </w:tcPr>
          <w:p w14:paraId="32AEB887" w14:textId="77777777" w:rsidR="00D933B7" w:rsidRPr="001D1B88" w:rsidRDefault="00D933B7">
            <w:pPr>
              <w:spacing w:after="120"/>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Yes</w:t>
            </w:r>
          </w:p>
        </w:tc>
        <w:tc>
          <w:tcPr>
            <w:tcW w:w="5782" w:type="dxa"/>
          </w:tcPr>
          <w:p w14:paraId="73E9D3C7" w14:textId="77777777" w:rsidR="00D933B7" w:rsidRPr="001D1B88" w:rsidRDefault="00D933B7">
            <w:pPr>
              <w:spacing w:after="120"/>
              <w:jc w:val="both"/>
              <w:cnfStyle w:val="000000100000" w:firstRow="0" w:lastRow="0" w:firstColumn="0" w:lastColumn="0" w:oddVBand="0" w:evenVBand="0" w:oddHBand="1" w:evenHBand="0" w:firstRowFirstColumn="0" w:firstRowLastColumn="0" w:lastRowFirstColumn="0" w:lastRowLastColumn="0"/>
              <w:rPr>
                <w:rFonts w:eastAsia="Times New Roman" w:cs="Times New Roman"/>
                <w:color w:val="000000" w:themeColor="text1"/>
              </w:rPr>
            </w:pPr>
            <w:r>
              <w:rPr>
                <w:rFonts w:eastAsia="Times New Roman" w:cs="Times New Roman"/>
                <w:color w:val="000000" w:themeColor="text1"/>
              </w:rPr>
              <w:t>‘</w:t>
            </w:r>
            <w:r>
              <w:rPr>
                <w:rFonts w:eastAsia="Times New Roman" w:cs="Times New Roman"/>
                <w:b/>
                <w:bCs/>
                <w:color w:val="000000" w:themeColor="text1"/>
              </w:rPr>
              <w:t>The children’s rights check digital – improved quality for sheltering refugee children’ runs from 2023 to 2026, with a total budget of EUR</w:t>
            </w:r>
            <w:r>
              <w:rPr>
                <w:rFonts w:ascii="Calibri" w:eastAsia="Times New Roman" w:hAnsi="Calibri" w:cs="Calibri"/>
                <w:b/>
                <w:bCs/>
                <w:color w:val="000000" w:themeColor="text1"/>
              </w:rPr>
              <w:t> </w:t>
            </w:r>
            <w:r>
              <w:rPr>
                <w:rFonts w:eastAsia="Times New Roman" w:cs="Times New Roman"/>
                <w:b/>
                <w:bCs/>
                <w:color w:val="000000" w:themeColor="text1"/>
              </w:rPr>
              <w:t>1</w:t>
            </w:r>
            <w:r>
              <w:rPr>
                <w:rFonts w:ascii="Calibri" w:eastAsia="Times New Roman" w:hAnsi="Calibri" w:cs="Calibri"/>
                <w:b/>
                <w:bCs/>
                <w:color w:val="000000" w:themeColor="text1"/>
              </w:rPr>
              <w:t> </w:t>
            </w:r>
            <w:r>
              <w:rPr>
                <w:rFonts w:eastAsia="Times New Roman" w:cs="Times New Roman"/>
                <w:b/>
                <w:bCs/>
                <w:color w:val="000000" w:themeColor="text1"/>
              </w:rPr>
              <w:t>649</w:t>
            </w:r>
            <w:r>
              <w:rPr>
                <w:rFonts w:ascii="Calibri" w:eastAsia="Times New Roman" w:hAnsi="Calibri" w:cs="Calibri"/>
                <w:b/>
                <w:bCs/>
                <w:color w:val="000000" w:themeColor="text1"/>
              </w:rPr>
              <w:t> </w:t>
            </w:r>
            <w:r>
              <w:rPr>
                <w:rFonts w:eastAsia="Times New Roman" w:cs="Times New Roman"/>
                <w:b/>
                <w:bCs/>
                <w:color w:val="000000" w:themeColor="text1"/>
              </w:rPr>
              <w:t xml:space="preserve">758 </w:t>
            </w:r>
            <w:r>
              <w:rPr>
                <w:rFonts w:eastAsia="Times New Roman" w:cs="Times New Roman"/>
                <w:color w:val="000000" w:themeColor="text1"/>
              </w:rPr>
              <w:t>(of which, an EU contribution of EUR</w:t>
            </w:r>
            <w:r>
              <w:rPr>
                <w:rFonts w:ascii="Calibri" w:eastAsia="Times New Roman" w:hAnsi="Calibri" w:cs="Calibri"/>
                <w:color w:val="000000" w:themeColor="text1"/>
              </w:rPr>
              <w:t> </w:t>
            </w:r>
            <w:r>
              <w:rPr>
                <w:rFonts w:eastAsia="Times New Roman" w:cs="Times New Roman"/>
                <w:color w:val="000000" w:themeColor="text1"/>
              </w:rPr>
              <w:t>1</w:t>
            </w:r>
            <w:r>
              <w:rPr>
                <w:rFonts w:ascii="Calibri" w:eastAsia="Times New Roman" w:hAnsi="Calibri" w:cs="Calibri"/>
                <w:color w:val="000000" w:themeColor="text1"/>
              </w:rPr>
              <w:t> </w:t>
            </w:r>
            <w:r>
              <w:rPr>
                <w:rFonts w:eastAsia="Times New Roman" w:cs="Times New Roman"/>
                <w:color w:val="000000" w:themeColor="text1"/>
              </w:rPr>
              <w:t>215</w:t>
            </w:r>
            <w:r>
              <w:rPr>
                <w:rFonts w:ascii="Calibri" w:eastAsia="Times New Roman" w:hAnsi="Calibri" w:cs="Calibri"/>
                <w:color w:val="000000" w:themeColor="text1"/>
              </w:rPr>
              <w:t> </w:t>
            </w:r>
            <w:r>
              <w:rPr>
                <w:rFonts w:eastAsia="Times New Roman" w:cs="Times New Roman"/>
                <w:color w:val="000000" w:themeColor="text1"/>
              </w:rPr>
              <w:t>208). The project aims to improve reception and accommodation conditions for refugee children and their families. To achieve this, accommodation operators and authorities need to be able to evaluate the accommodation situation. Children, parents and professionals can be interviewed digitally easily with the Child Rights Check. To this end, the previous child rights check tool will be further developed as a digital self-evaluation tool.</w:t>
            </w:r>
          </w:p>
        </w:tc>
      </w:tr>
      <w:tr w:rsidR="00D933B7" w:rsidRPr="001D1B88" w14:paraId="0E3F66A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4DBD305" w14:textId="596BB275" w:rsidR="00D933B7" w:rsidRPr="001D1B88" w:rsidRDefault="00FC676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00" w:type="dxa"/>
          </w:tcPr>
          <w:p w14:paraId="603B5808" w14:textId="77777777" w:rsidR="00D933B7" w:rsidRPr="001D1B88" w:rsidRDefault="00D933B7">
            <w:pPr>
              <w:spacing w:after="120"/>
              <w:jc w:val="cente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Yes</w:t>
            </w:r>
          </w:p>
        </w:tc>
        <w:tc>
          <w:tcPr>
            <w:tcW w:w="5782" w:type="dxa"/>
          </w:tcPr>
          <w:p w14:paraId="5FAD165A" w14:textId="77777777" w:rsidR="00D933B7" w:rsidRPr="001D1B88" w:rsidRDefault="00D933B7">
            <w:pPr>
              <w:spacing w:after="120"/>
              <w:jc w:val="both"/>
              <w:cnfStyle w:val="000000010000" w:firstRow="0" w:lastRow="0" w:firstColumn="0" w:lastColumn="0" w:oddVBand="0" w:evenVBand="0" w:oddHBand="0" w:evenHBand="1" w:firstRowFirstColumn="0" w:firstRowLastColumn="0" w:lastRowFirstColumn="0" w:lastRowLastColumn="0"/>
              <w:rPr>
                <w:rFonts w:eastAsia="Times New Roman" w:cs="Times New Roman"/>
                <w:color w:val="000000" w:themeColor="text1"/>
              </w:rPr>
            </w:pPr>
            <w:r>
              <w:rPr>
                <w:rFonts w:eastAsia="Times New Roman" w:cs="Times New Roman"/>
                <w:color w:val="000000" w:themeColor="text1"/>
              </w:rPr>
              <w:t>The project ‘SchlaUA – Das Beste von beidem’ ran from 2022 to 2024, with a total budget of EUR</w:t>
            </w:r>
            <w:r>
              <w:rPr>
                <w:rFonts w:ascii="Calibri" w:eastAsia="Times New Roman" w:hAnsi="Calibri" w:cs="Calibri"/>
                <w:color w:val="000000" w:themeColor="text1"/>
              </w:rPr>
              <w:t> </w:t>
            </w:r>
            <w:r>
              <w:rPr>
                <w:rFonts w:eastAsia="Times New Roman" w:cs="Times New Roman"/>
                <w:color w:val="000000" w:themeColor="text1"/>
              </w:rPr>
              <w:t>2</w:t>
            </w:r>
            <w:r>
              <w:rPr>
                <w:rFonts w:ascii="Calibri" w:eastAsia="Times New Roman" w:hAnsi="Calibri" w:cs="Calibri"/>
                <w:color w:val="000000" w:themeColor="text1"/>
              </w:rPr>
              <w:t> </w:t>
            </w:r>
            <w:r>
              <w:rPr>
                <w:rFonts w:eastAsia="Times New Roman" w:cs="Times New Roman"/>
                <w:color w:val="000000" w:themeColor="text1"/>
              </w:rPr>
              <w:t>214</w:t>
            </w:r>
            <w:r>
              <w:rPr>
                <w:rFonts w:ascii="Calibri" w:eastAsia="Times New Roman" w:hAnsi="Calibri" w:cs="Calibri"/>
                <w:color w:val="000000" w:themeColor="text1"/>
              </w:rPr>
              <w:t> </w:t>
            </w:r>
            <w:r>
              <w:rPr>
                <w:rFonts w:eastAsia="Times New Roman" w:cs="Times New Roman"/>
                <w:color w:val="000000" w:themeColor="text1"/>
              </w:rPr>
              <w:t>853 (of which, an EU contribution in the agreement of EUR</w:t>
            </w:r>
            <w:r>
              <w:rPr>
                <w:rFonts w:ascii="Calibri" w:eastAsia="Times New Roman" w:hAnsi="Calibri" w:cs="Calibri"/>
                <w:color w:val="000000" w:themeColor="text1"/>
              </w:rPr>
              <w:t> </w:t>
            </w:r>
            <w:r>
              <w:rPr>
                <w:rFonts w:eastAsia="Times New Roman" w:cs="Times New Roman"/>
                <w:color w:val="000000" w:themeColor="text1"/>
              </w:rPr>
              <w:t>1</w:t>
            </w:r>
            <w:r>
              <w:rPr>
                <w:rFonts w:ascii="Calibri" w:eastAsia="Times New Roman" w:hAnsi="Calibri" w:cs="Calibri"/>
                <w:color w:val="000000" w:themeColor="text1"/>
              </w:rPr>
              <w:t> </w:t>
            </w:r>
            <w:r>
              <w:rPr>
                <w:rFonts w:eastAsia="Times New Roman" w:cs="Times New Roman"/>
                <w:color w:val="000000" w:themeColor="text1"/>
              </w:rPr>
              <w:t>974</w:t>
            </w:r>
            <w:r>
              <w:rPr>
                <w:rFonts w:ascii="Calibri" w:eastAsia="Times New Roman" w:hAnsi="Calibri" w:cs="Calibri"/>
                <w:color w:val="000000" w:themeColor="text1"/>
              </w:rPr>
              <w:t> </w:t>
            </w:r>
            <w:r>
              <w:rPr>
                <w:rFonts w:eastAsia="Times New Roman" w:cs="Times New Roman"/>
                <w:color w:val="000000" w:themeColor="text1"/>
              </w:rPr>
              <w:t xml:space="preserve">345). </w:t>
            </w:r>
            <w:r>
              <w:rPr>
                <w:rFonts w:eastAsia="Times New Roman" w:cs="Times New Roman"/>
                <w:b/>
                <w:bCs/>
                <w:color w:val="000000" w:themeColor="text1"/>
              </w:rPr>
              <w:t>This project transitioned into the new project ‘SchlaUA 2.0’ running from 2024 to 2027, with a total budget of EUR</w:t>
            </w:r>
            <w:r>
              <w:rPr>
                <w:rFonts w:ascii="Calibri" w:eastAsia="Times New Roman" w:hAnsi="Calibri" w:cs="Calibri"/>
                <w:b/>
                <w:bCs/>
                <w:color w:val="000000" w:themeColor="text1"/>
              </w:rPr>
              <w:t> </w:t>
            </w:r>
            <w:r>
              <w:rPr>
                <w:rFonts w:eastAsia="Times New Roman" w:cs="Times New Roman"/>
                <w:b/>
                <w:bCs/>
                <w:color w:val="000000" w:themeColor="text1"/>
              </w:rPr>
              <w:t>7</w:t>
            </w:r>
            <w:r>
              <w:rPr>
                <w:rFonts w:ascii="Calibri" w:eastAsia="Times New Roman" w:hAnsi="Calibri" w:cs="Calibri"/>
                <w:b/>
                <w:bCs/>
                <w:color w:val="000000" w:themeColor="text1"/>
              </w:rPr>
              <w:t> </w:t>
            </w:r>
            <w:r>
              <w:rPr>
                <w:rFonts w:eastAsia="Times New Roman" w:cs="Times New Roman"/>
                <w:b/>
                <w:bCs/>
                <w:color w:val="000000" w:themeColor="text1"/>
              </w:rPr>
              <w:t>130</w:t>
            </w:r>
            <w:r>
              <w:rPr>
                <w:rFonts w:ascii="Calibri" w:eastAsia="Times New Roman" w:hAnsi="Calibri" w:cs="Calibri"/>
                <w:b/>
                <w:bCs/>
                <w:color w:val="000000" w:themeColor="text1"/>
              </w:rPr>
              <w:t> </w:t>
            </w:r>
            <w:r>
              <w:rPr>
                <w:rFonts w:eastAsia="Times New Roman" w:cs="Times New Roman"/>
                <w:b/>
                <w:bCs/>
                <w:color w:val="000000" w:themeColor="text1"/>
              </w:rPr>
              <w:t xml:space="preserve">487 </w:t>
            </w:r>
            <w:r>
              <w:rPr>
                <w:rFonts w:eastAsia="Times New Roman" w:cs="Times New Roman"/>
                <w:color w:val="000000" w:themeColor="text1"/>
              </w:rPr>
              <w:t>(of which, an EU contribution of EUR</w:t>
            </w:r>
            <w:r>
              <w:rPr>
                <w:rFonts w:ascii="Calibri" w:eastAsia="Times New Roman" w:hAnsi="Calibri" w:cs="Calibri"/>
                <w:color w:val="000000" w:themeColor="text1"/>
              </w:rPr>
              <w:t> </w:t>
            </w:r>
            <w:r>
              <w:rPr>
                <w:rFonts w:eastAsia="Times New Roman" w:cs="Times New Roman"/>
                <w:color w:val="000000" w:themeColor="text1"/>
              </w:rPr>
              <w:t>6</w:t>
            </w:r>
            <w:r>
              <w:rPr>
                <w:rFonts w:ascii="Calibri" w:eastAsia="Times New Roman" w:hAnsi="Calibri" w:cs="Calibri"/>
                <w:color w:val="000000" w:themeColor="text1"/>
              </w:rPr>
              <w:t> </w:t>
            </w:r>
            <w:r>
              <w:rPr>
                <w:rFonts w:eastAsia="Times New Roman" w:cs="Times New Roman"/>
                <w:color w:val="000000" w:themeColor="text1"/>
              </w:rPr>
              <w:t>417</w:t>
            </w:r>
            <w:r>
              <w:rPr>
                <w:rFonts w:ascii="Calibri" w:eastAsia="Times New Roman" w:hAnsi="Calibri" w:cs="Calibri"/>
                <w:color w:val="000000" w:themeColor="text1"/>
              </w:rPr>
              <w:t> </w:t>
            </w:r>
            <w:r>
              <w:rPr>
                <w:rFonts w:eastAsia="Times New Roman" w:cs="Times New Roman"/>
                <w:color w:val="000000" w:themeColor="text1"/>
              </w:rPr>
              <w:t>437). The project aims to provide Ukrainian students with a Ukrainian degree in Munich (Atestat Pro Povnu Zagal’nu Serednyu Osvitu). This is done in cooperation with two partner schools in Ternopil, the education authority there and the Ministry of Science and Education of Ukraine.</w:t>
            </w:r>
          </w:p>
        </w:tc>
      </w:tr>
      <w:tr w:rsidR="00D933B7" w:rsidRPr="001D1B88" w14:paraId="757C3F00" w14:textId="77777777">
        <w:trPr>
          <w:cnfStyle w:val="000000100000" w:firstRow="0" w:lastRow="0" w:firstColumn="0" w:lastColumn="0" w:oddVBand="0" w:evenVBand="0" w:oddHBand="1" w:evenHBand="0" w:firstRowFirstColumn="0" w:firstRowLastColumn="0" w:lastRowFirstColumn="0" w:lastRowLastColumn="0"/>
          <w:trHeight w:val="1350"/>
        </w:trPr>
        <w:tc>
          <w:tcPr>
            <w:cnfStyle w:val="001000000000" w:firstRow="0" w:lastRow="0" w:firstColumn="1" w:lastColumn="0" w:oddVBand="0" w:evenVBand="0" w:oddHBand="0" w:evenHBand="0" w:firstRowFirstColumn="0" w:firstRowLastColumn="0" w:lastRowFirstColumn="0" w:lastRowLastColumn="0"/>
            <w:tcW w:w="1135" w:type="dxa"/>
          </w:tcPr>
          <w:p w14:paraId="31527E25" w14:textId="48E582AE" w:rsidR="00D933B7" w:rsidRPr="001D1B88" w:rsidRDefault="00B71151">
            <w:pPr>
              <w:rPr>
                <w:b w:val="0"/>
                <w:lang w:eastAsia="en-GB"/>
              </w:rPr>
            </w:pPr>
            <w:r w:rsidRPr="00DB731B">
              <w:rPr>
                <w:b w:val="0"/>
                <w:lang w:eastAsia="en-GB"/>
              </w:rPr>
              <w:t>SDG10: Reduce inequalities within and among countries</w:t>
            </w:r>
          </w:p>
        </w:tc>
        <w:tc>
          <w:tcPr>
            <w:tcW w:w="2400" w:type="dxa"/>
          </w:tcPr>
          <w:p w14:paraId="44BE2AFB" w14:textId="77777777" w:rsidR="00D933B7" w:rsidRPr="001D1B88" w:rsidRDefault="00D933B7">
            <w:pPr>
              <w:spacing w:after="120"/>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Yes</w:t>
            </w:r>
          </w:p>
        </w:tc>
        <w:tc>
          <w:tcPr>
            <w:tcW w:w="5782" w:type="dxa"/>
          </w:tcPr>
          <w:p w14:paraId="4E83BB58" w14:textId="77777777" w:rsidR="00D933B7" w:rsidRPr="001D1B88" w:rsidRDefault="00D933B7">
            <w:pPr>
              <w:spacing w:before="0" w:after="0"/>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rPr>
            </w:pPr>
            <w:r>
              <w:rPr>
                <w:rFonts w:eastAsia="Aptos" w:cs="Aptos"/>
                <w:b/>
                <w:bCs/>
                <w:color w:val="000000" w:themeColor="text1"/>
              </w:rPr>
              <w:t>Regional development and protection programme North of Africa phase 7 is running from 2025 to 2028 with a budget (EU grant amount maximum) of EUR</w:t>
            </w:r>
            <w:r>
              <w:rPr>
                <w:rFonts w:ascii="Calibri" w:eastAsia="Aptos" w:hAnsi="Calibri" w:cs="Calibri"/>
                <w:b/>
                <w:bCs/>
                <w:color w:val="000000" w:themeColor="text1"/>
              </w:rPr>
              <w:t> </w:t>
            </w:r>
            <w:r>
              <w:rPr>
                <w:rFonts w:eastAsia="Aptos" w:cs="Aptos"/>
                <w:b/>
                <w:bCs/>
                <w:color w:val="000000" w:themeColor="text1"/>
              </w:rPr>
              <w:t>37</w:t>
            </w:r>
            <w:r>
              <w:rPr>
                <w:rFonts w:ascii="Calibri" w:eastAsia="Aptos" w:hAnsi="Calibri" w:cs="Calibri"/>
                <w:b/>
                <w:bCs/>
                <w:color w:val="000000" w:themeColor="text1"/>
              </w:rPr>
              <w:t> </w:t>
            </w:r>
            <w:r>
              <w:rPr>
                <w:rFonts w:eastAsia="Aptos" w:cs="Aptos"/>
                <w:b/>
                <w:bCs/>
                <w:color w:val="000000" w:themeColor="text1"/>
              </w:rPr>
              <w:t>500</w:t>
            </w:r>
            <w:r>
              <w:rPr>
                <w:rFonts w:ascii="Calibri" w:eastAsia="Aptos" w:hAnsi="Calibri" w:cs="Calibri"/>
                <w:b/>
                <w:bCs/>
                <w:color w:val="000000" w:themeColor="text1"/>
              </w:rPr>
              <w:t> </w:t>
            </w:r>
            <w:r>
              <w:rPr>
                <w:rFonts w:eastAsia="Aptos" w:cs="Aptos"/>
                <w:b/>
                <w:bCs/>
                <w:color w:val="000000" w:themeColor="text1"/>
              </w:rPr>
              <w:t xml:space="preserve">000. </w:t>
            </w:r>
            <w:r>
              <w:rPr>
                <w:rFonts w:eastAsia="Aptos" w:cs="Aptos"/>
                <w:color w:val="000000" w:themeColor="text1"/>
              </w:rPr>
              <w:t>The main objective of the proposed action is to help non-EU countries in North Africa and across the Atlantic and Mediterranean migration route to consolidate their migration and asylum systems and build their capacity to provide adequate reception, protection and durable solutions for vulnerable migrants, asylum seekers and refugees.</w:t>
            </w:r>
          </w:p>
          <w:p w14:paraId="2EB708D8" w14:textId="77777777" w:rsidR="00D933B7" w:rsidRPr="001D1B88" w:rsidRDefault="00D933B7">
            <w:pPr>
              <w:spacing w:before="0" w:after="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p>
          <w:p w14:paraId="3EDB1332" w14:textId="77777777" w:rsidR="00D933B7" w:rsidRPr="001D1B88" w:rsidRDefault="00D933B7">
            <w:pPr>
              <w:spacing w:before="0" w:after="0"/>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rPr>
            </w:pPr>
            <w:r>
              <w:rPr>
                <w:rFonts w:eastAsia="Aptos" w:cs="Aptos"/>
                <w:color w:val="000000" w:themeColor="text1"/>
              </w:rPr>
              <w:t>In line with the concept of the programme, the priorities identified in the 2023-2025 AMIF annual work programme for EU actions, the proposal builds on and expands the ongoing projects implemented in Algeria, Egypt, Libya, Mauritania, Morocco, Niger and Tunisia under the previous programmes with specific reference to the protection component.</w:t>
            </w:r>
          </w:p>
        </w:tc>
      </w:tr>
    </w:tbl>
    <w:p w14:paraId="3A89DB09" w14:textId="77777777" w:rsidR="00D933B7" w:rsidRDefault="00D933B7" w:rsidP="00D933B7">
      <w:pPr>
        <w:keepNext/>
        <w:keepLines/>
        <w:spacing w:before="600" w:line="240" w:lineRule="auto"/>
        <w:outlineLvl w:val="4"/>
        <w:rPr>
          <w:b/>
          <w:bCs/>
        </w:rPr>
      </w:pPr>
    </w:p>
    <w:p w14:paraId="55A4C1CF" w14:textId="77777777" w:rsidR="00D933B7" w:rsidRDefault="00D933B7" w:rsidP="00D933B7">
      <w:pPr>
        <w:sectPr w:rsidR="00D933B7" w:rsidSect="00D933B7">
          <w:headerReference w:type="even" r:id="rId426"/>
          <w:headerReference w:type="default" r:id="rId427"/>
          <w:footerReference w:type="even" r:id="rId428"/>
          <w:footerReference w:type="default" r:id="rId429"/>
          <w:headerReference w:type="first" r:id="rId430"/>
          <w:footerReference w:type="first" r:id="rId431"/>
          <w:pgSz w:w="11906" w:h="16838"/>
          <w:pgMar w:top="1440" w:right="1133" w:bottom="1440" w:left="1134" w:header="708" w:footer="708" w:gutter="0"/>
          <w:cols w:space="708"/>
          <w:docGrid w:linePitch="360"/>
        </w:sectPr>
      </w:pPr>
    </w:p>
    <w:p w14:paraId="2CABFE5D" w14:textId="77777777" w:rsidR="00D933B7" w:rsidRDefault="00D933B7" w:rsidP="00D933B7">
      <w:pPr>
        <w:pStyle w:val="Heading1"/>
        <w:rPr>
          <w:rFonts w:ascii="EC Square Sans Pro Medium" w:hAnsi="EC Square Sans Pro Medium"/>
          <w:sz w:val="32"/>
          <w:szCs w:val="32"/>
          <w:lang w:eastAsia="en-GB"/>
        </w:rPr>
      </w:pPr>
      <w:bookmarkStart w:id="91" w:name="toc_sec_31"/>
      <w:bookmarkStart w:id="92" w:name="_Toc228976552"/>
      <w:bookmarkEnd w:id="91"/>
      <w:r>
        <w:t>I</w:t>
      </w:r>
      <w:r w:rsidRPr="00137E12">
        <w:t>NTEGRATED BORDER MANAGEMENT FUND</w:t>
      </w:r>
      <w:bookmarkEnd w:id="92"/>
    </w:p>
    <w:p w14:paraId="5D49F94B" w14:textId="36C52AF7" w:rsidR="00D933B7" w:rsidRPr="006B41C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09"/>
        <w:gridCol w:w="2410"/>
        <w:gridCol w:w="2410"/>
        <w:gridCol w:w="2410"/>
      </w:tblGrid>
      <w:tr w:rsidR="00D933B7" w:rsidRPr="006B41C7" w14:paraId="723761D0" w14:textId="77777777">
        <w:trPr>
          <w:gridAfter w:val="1"/>
          <w:wAfter w:w="2410" w:type="dxa"/>
          <w:trHeight w:val="1584"/>
          <w:jc w:val="left"/>
        </w:trPr>
        <w:tc>
          <w:tcPr>
            <w:tcW w:w="2409" w:type="dxa"/>
          </w:tcPr>
          <w:p w14:paraId="79EDA555" w14:textId="77777777" w:rsidR="00D933B7" w:rsidRPr="006B41C7" w:rsidRDefault="00D933B7">
            <w:pPr>
              <w:spacing w:before="120" w:after="120"/>
              <w:rPr>
                <w:rFonts w:eastAsia="EC Square Sans Pro" w:cs="EC Square Sans Pro"/>
                <w:strike/>
                <w:color w:val="881798"/>
                <w:sz w:val="28"/>
                <w:szCs w:val="28"/>
              </w:rPr>
            </w:pPr>
            <w:r>
              <w:rPr>
                <w:rFonts w:eastAsia="EC Square Sans Pro" w:cs="EC Square Sans Pro"/>
                <w:color w:val="000000" w:themeColor="text1"/>
                <w:sz w:val="28"/>
                <w:szCs w:val="28"/>
              </w:rPr>
              <w:t>15</w:t>
            </w:r>
            <w:r>
              <w:rPr>
                <w:rFonts w:ascii="Calibri" w:eastAsia="EC Square Sans Pro" w:hAnsi="Calibri" w:cs="Calibri"/>
                <w:color w:val="000000" w:themeColor="text1"/>
                <w:sz w:val="28"/>
                <w:szCs w:val="28"/>
              </w:rPr>
              <w:t> </w:t>
            </w:r>
            <w:r>
              <w:rPr>
                <w:rFonts w:eastAsia="EC Square Sans Pro" w:cs="EC Square Sans Pro"/>
                <w:color w:val="000000" w:themeColor="text1"/>
                <w:sz w:val="28"/>
                <w:szCs w:val="28"/>
              </w:rPr>
              <w:t>0</w:t>
            </w:r>
            <w:r>
              <w:rPr>
                <w:rFonts w:eastAsia="EC Square Sans Pro" w:cs="EC Square Sans Pro"/>
                <w:sz w:val="28"/>
                <w:szCs w:val="28"/>
              </w:rPr>
              <w:t>46</w:t>
            </w:r>
          </w:p>
          <w:p w14:paraId="2CECAE15" w14:textId="77777777" w:rsidR="00D933B7" w:rsidRPr="006B41C7" w:rsidRDefault="00D933B7">
            <w:pPr>
              <w:spacing w:before="120" w:after="120"/>
            </w:pPr>
            <w:r>
              <w:rPr>
                <w:rFonts w:eastAsia="EC Square Sans Pro" w:cs="EC Square Sans Pro"/>
                <w:color w:val="000000" w:themeColor="text1"/>
              </w:rPr>
              <w:t>pieces of equipment were purchased for border crossing points and border surveillance purposes in 2021-2025.</w:t>
            </w:r>
          </w:p>
        </w:tc>
        <w:tc>
          <w:tcPr>
            <w:cnfStyle w:val="000001000000" w:firstRow="0" w:lastRow="0" w:firstColumn="0" w:lastColumn="0" w:oddVBand="0" w:evenVBand="1" w:oddHBand="0" w:evenHBand="0" w:firstRowFirstColumn="0" w:firstRowLastColumn="0" w:lastRowFirstColumn="0" w:lastRowLastColumn="0"/>
            <w:tcW w:w="2410" w:type="dxa"/>
          </w:tcPr>
          <w:p w14:paraId="0EDF2D61" w14:textId="086313B0" w:rsidR="00D933B7" w:rsidRPr="00746D50" w:rsidRDefault="00D933B7">
            <w:pPr>
              <w:spacing w:before="120" w:after="120"/>
              <w:rPr>
                <w:rFonts w:eastAsia="EC Square Sans Pro" w:cs="EC Square Sans Pro"/>
                <w:color w:val="000000" w:themeColor="text1"/>
                <w:sz w:val="28"/>
                <w:szCs w:val="28"/>
              </w:rPr>
            </w:pPr>
            <w:r>
              <w:rPr>
                <w:rFonts w:eastAsia="EC Square Sans Pro" w:cs="EC Square Sans Pro"/>
                <w:color w:val="000000" w:themeColor="text1"/>
                <w:sz w:val="28"/>
                <w:szCs w:val="28"/>
              </w:rPr>
              <w:t>18</w:t>
            </w:r>
            <w:r>
              <w:rPr>
                <w:rFonts w:ascii="Calibri" w:eastAsia="EC Square Sans Pro" w:hAnsi="Calibri" w:cs="Calibri"/>
                <w:color w:val="000000" w:themeColor="text1"/>
                <w:sz w:val="28"/>
                <w:szCs w:val="28"/>
              </w:rPr>
              <w:t> </w:t>
            </w:r>
            <w:r w:rsidR="007941D7">
              <w:rPr>
                <w:rFonts w:eastAsia="EC Square Sans Pro" w:cs="EC Square Sans Pro"/>
                <w:color w:val="000000" w:themeColor="text1"/>
                <w:sz w:val="28"/>
                <w:szCs w:val="28"/>
              </w:rPr>
              <w:t>890</w:t>
            </w:r>
            <w:r w:rsidR="00DA4E5A">
              <w:rPr>
                <w:rFonts w:eastAsia="EC Square Sans Pro" w:cs="EC Square Sans Pro"/>
                <w:color w:val="000000" w:themeColor="text1"/>
                <w:sz w:val="28"/>
                <w:szCs w:val="28"/>
              </w:rPr>
              <w:t xml:space="preserve"> 780  </w:t>
            </w:r>
          </w:p>
          <w:p w14:paraId="22DC9C3C" w14:textId="77777777" w:rsidR="00D933B7" w:rsidRPr="006B41C7" w:rsidRDefault="00D933B7">
            <w:pPr>
              <w:spacing w:before="120" w:after="120"/>
              <w:rPr>
                <w:rFonts w:asciiTheme="minorHAnsi" w:eastAsiaTheme="minorEastAsia" w:hAnsiTheme="minorHAnsi"/>
                <w:color w:val="000000" w:themeColor="text1"/>
                <w:sz w:val="28"/>
                <w:szCs w:val="28"/>
              </w:rPr>
            </w:pPr>
            <w:r>
              <w:rPr>
                <w:rFonts w:eastAsia="EC Square Sans Pro" w:cs="EC Square Sans Pro"/>
                <w:color w:val="000000" w:themeColor="text1"/>
              </w:rPr>
              <w:t>visa applications were made using digital means in 2021-2025.</w:t>
            </w:r>
          </w:p>
        </w:tc>
        <w:tc>
          <w:tcPr>
            <w:tcW w:w="2410" w:type="dxa"/>
          </w:tcPr>
          <w:p w14:paraId="046273E8" w14:textId="77777777" w:rsidR="00D933B7" w:rsidRPr="006B41C7"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sz w:val="28"/>
                <w:szCs w:val="28"/>
              </w:rPr>
            </w:pPr>
            <w:r>
              <w:rPr>
                <w:rFonts w:eastAsia="EC Square Sans Pro" w:cs="EC Square Sans Pro"/>
                <w:color w:val="000000" w:themeColor="text1"/>
                <w:sz w:val="28"/>
                <w:szCs w:val="28"/>
              </w:rPr>
              <w:t>1</w:t>
            </w:r>
            <w:r>
              <w:rPr>
                <w:rFonts w:ascii="Calibri" w:eastAsia="EC Square Sans Pro" w:hAnsi="Calibri" w:cs="Calibri"/>
                <w:color w:val="000000" w:themeColor="text1"/>
                <w:sz w:val="28"/>
                <w:szCs w:val="28"/>
              </w:rPr>
              <w:t> </w:t>
            </w:r>
            <w:r>
              <w:rPr>
                <w:rFonts w:eastAsia="EC Square Sans Pro" w:cs="EC Square Sans Pro"/>
                <w:color w:val="000000" w:themeColor="text1"/>
                <w:sz w:val="28"/>
                <w:szCs w:val="28"/>
              </w:rPr>
              <w:t>634</w:t>
            </w:r>
          </w:p>
          <w:p w14:paraId="5005310B" w14:textId="77777777" w:rsidR="00D933B7" w:rsidRPr="006B41C7" w:rsidRDefault="00D933B7">
            <w:pPr>
              <w:spacing w:before="120" w:after="120"/>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sz w:val="28"/>
                <w:szCs w:val="28"/>
              </w:rPr>
            </w:pPr>
            <w:r>
              <w:rPr>
                <w:rFonts w:eastAsia="EC Square Sans Pro" w:cs="EC Square Sans Pro"/>
                <w:color w:val="000000" w:themeColor="text1"/>
              </w:rPr>
              <w:t>means of land transport for border control tasks were purchased in 2021-2025.</w:t>
            </w:r>
          </w:p>
        </w:tc>
      </w:tr>
      <w:tr w:rsidR="00D933B7" w:rsidRPr="006B41C7" w14:paraId="2A09D7D6" w14:textId="77777777">
        <w:trPr>
          <w:trHeight w:val="1034"/>
          <w:jc w:val="left"/>
        </w:trPr>
        <w:tc>
          <w:tcPr>
            <w:tcW w:w="2410" w:type="dxa"/>
          </w:tcPr>
          <w:p w14:paraId="51B05B34" w14:textId="77777777" w:rsidR="00D933B7" w:rsidRPr="006B41C7" w:rsidRDefault="00D933B7">
            <w:pPr>
              <w:spacing w:before="120" w:after="120"/>
              <w:rPr>
                <w:rFonts w:eastAsia="EC Square Sans Pro" w:cs="EC Square Sans Pro"/>
                <w:strike/>
                <w:color w:val="000000" w:themeColor="text1"/>
                <w:sz w:val="28"/>
                <w:szCs w:val="28"/>
              </w:rPr>
            </w:pPr>
            <w:r>
              <w:rPr>
                <w:rFonts w:eastAsia="EC Square Sans Pro" w:cs="EC Square Sans Pro"/>
                <w:color w:val="000000" w:themeColor="text1"/>
                <w:sz w:val="28"/>
                <w:szCs w:val="28"/>
              </w:rPr>
              <w:t>2</w:t>
            </w:r>
            <w:r>
              <w:rPr>
                <w:rFonts w:eastAsia="EC Square Sans Pro" w:cs="EC Square Sans Pro"/>
                <w:sz w:val="28"/>
                <w:szCs w:val="28"/>
              </w:rPr>
              <w:t>59</w:t>
            </w:r>
          </w:p>
          <w:p w14:paraId="75A7B06E" w14:textId="77777777" w:rsidR="00D933B7" w:rsidRPr="006B41C7" w:rsidRDefault="00D933B7">
            <w:pPr>
              <w:spacing w:before="120"/>
            </w:pPr>
            <w:r>
              <w:rPr>
                <w:rFonts w:eastAsia="EC Square Sans Pro" w:cs="EC Square Sans Pro"/>
                <w:color w:val="000000" w:themeColor="text1"/>
              </w:rPr>
              <w:t>information-technology functionalities for visa processing purposes were developed, maintained or upgraded in 2021-2025.</w:t>
            </w:r>
          </w:p>
        </w:tc>
        <w:tc>
          <w:tcPr>
            <w:cnfStyle w:val="000001000000" w:firstRow="0" w:lastRow="0" w:firstColumn="0" w:lastColumn="0" w:oddVBand="0" w:evenVBand="1" w:oddHBand="0" w:evenHBand="0" w:firstRowFirstColumn="0" w:firstRowLastColumn="0" w:lastRowFirstColumn="0" w:lastRowLastColumn="0"/>
            <w:tcW w:w="2409" w:type="dxa"/>
          </w:tcPr>
          <w:p w14:paraId="3D28644C" w14:textId="77777777" w:rsidR="00D933B7" w:rsidRPr="006B41C7" w:rsidRDefault="00D933B7">
            <w:pPr>
              <w:spacing w:before="120" w:after="120"/>
            </w:pPr>
            <w:r>
              <w:rPr>
                <w:sz w:val="28"/>
                <w:szCs w:val="28"/>
              </w:rPr>
              <w:t>1</w:t>
            </w:r>
            <w:r>
              <w:rPr>
                <w:rFonts w:ascii="Calibri" w:hAnsi="Calibri" w:cs="Calibri"/>
                <w:sz w:val="28"/>
                <w:szCs w:val="28"/>
              </w:rPr>
              <w:t> </w:t>
            </w:r>
            <w:r>
              <w:rPr>
                <w:sz w:val="28"/>
                <w:szCs w:val="28"/>
              </w:rPr>
              <w:t>558</w:t>
            </w:r>
          </w:p>
          <w:p w14:paraId="519C86A8" w14:textId="77777777" w:rsidR="00D933B7" w:rsidRPr="006B41C7" w:rsidRDefault="00D933B7">
            <w:pPr>
              <w:spacing w:before="120" w:after="120"/>
            </w:pPr>
            <w:r>
              <w:t xml:space="preserve">pieces of customs control equipment were purchased with </w:t>
            </w:r>
            <w:r>
              <w:rPr>
                <w:rFonts w:cs="Calibri"/>
              </w:rPr>
              <w:t xml:space="preserve">Customs Control Equipment Instrument </w:t>
            </w:r>
            <w:r>
              <w:t>funds and put into use at EU border crossing points and customs laboratories by the end of 2025.</w:t>
            </w:r>
          </w:p>
        </w:tc>
        <w:tc>
          <w:tcPr>
            <w:tcW w:w="2410" w:type="dxa"/>
            <w:tcBorders>
              <w:bottom w:val="single" w:sz="4" w:space="0" w:color="8C8C8C"/>
            </w:tcBorders>
          </w:tcPr>
          <w:p w14:paraId="7CE6CD12" w14:textId="77777777" w:rsidR="00D933B7" w:rsidRPr="006B41C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58.67%</w:t>
            </w:r>
          </w:p>
          <w:p w14:paraId="3D5616E9" w14:textId="77777777" w:rsidR="00D933B7" w:rsidRPr="006B41C7" w:rsidRDefault="00D933B7">
            <w:pPr>
              <w:spacing w:before="120" w:after="120"/>
              <w:cnfStyle w:val="000000000000" w:firstRow="0" w:lastRow="0" w:firstColumn="0" w:lastColumn="0" w:oddVBand="0" w:evenVBand="0" w:oddHBand="0" w:evenHBand="0" w:firstRowFirstColumn="0" w:firstRowLastColumn="0" w:lastRowFirstColumn="0" w:lastRowLastColumn="0"/>
            </w:pPr>
            <w:r>
              <w:t xml:space="preserve">border crossing points and customs laboratories with equipment that meets the common list of equipment that should be available per customs laboratory for 2025, close to the target of 60% for the first half of the </w:t>
            </w:r>
            <w:r>
              <w:rPr>
                <w:rFonts w:cs="Calibri"/>
              </w:rPr>
              <w:t xml:space="preserve">Customs Control Equipment </w:t>
            </w:r>
            <w:r>
              <w:t>Instrument’s implementation.</w:t>
            </w:r>
          </w:p>
        </w:tc>
        <w:tc>
          <w:tcPr>
            <w:cnfStyle w:val="000001000000" w:firstRow="0" w:lastRow="0" w:firstColumn="0" w:lastColumn="0" w:oddVBand="0" w:evenVBand="1" w:oddHBand="0" w:evenHBand="0" w:firstRowFirstColumn="0" w:firstRowLastColumn="0" w:lastRowFirstColumn="0" w:lastRowLastColumn="0"/>
            <w:tcW w:w="2410" w:type="dxa"/>
          </w:tcPr>
          <w:p w14:paraId="2AB9CDB9" w14:textId="77777777" w:rsidR="00D933B7" w:rsidRPr="006B41C7" w:rsidRDefault="00D933B7">
            <w:pPr>
              <w:spacing w:before="120" w:after="120"/>
              <w:rPr>
                <w:sz w:val="28"/>
                <w:szCs w:val="28"/>
              </w:rPr>
            </w:pPr>
            <w:r>
              <w:rPr>
                <w:sz w:val="28"/>
                <w:szCs w:val="28"/>
              </w:rPr>
              <w:t>100%</w:t>
            </w:r>
          </w:p>
          <w:p w14:paraId="35160D52" w14:textId="77777777" w:rsidR="00D933B7" w:rsidRPr="006B41C7" w:rsidRDefault="00D933B7">
            <w:pPr>
              <w:spacing w:before="120" w:after="120"/>
              <w:rPr>
                <w:sz w:val="28"/>
                <w:szCs w:val="28"/>
              </w:rPr>
            </w:pPr>
            <w:r>
              <w:t xml:space="preserve">is the satisfaction rate for programme management support and guidance (information collected via an annual online survey addressed to recipients of </w:t>
            </w:r>
            <w:r>
              <w:rPr>
                <w:rFonts w:cs="Calibri"/>
              </w:rPr>
              <w:t xml:space="preserve">Customs Control Equipment Instrument </w:t>
            </w:r>
            <w:r>
              <w:t>funds).</w:t>
            </w:r>
          </w:p>
        </w:tc>
      </w:tr>
    </w:tbl>
    <w:p w14:paraId="56A9E670" w14:textId="77777777" w:rsidR="00D933B7" w:rsidRPr="006B41C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4EFA2B48" w14:textId="77777777" w:rsidR="00D933B7" w:rsidRPr="006B41C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6E5B45C4" w14:textId="77777777" w:rsidR="00D933B7" w:rsidRPr="006B41C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E905D86" w14:textId="77777777" w:rsidR="00D933B7" w:rsidRPr="006B41C7" w:rsidRDefault="00D933B7" w:rsidP="00F72C99">
      <w:pPr>
        <w:pStyle w:val="Heading2"/>
        <w:rPr>
          <w:rFonts w:ascii="EC Square Sans Pro Medium" w:eastAsiaTheme="majorEastAsia" w:hAnsi="EC Square Sans Pro Medium" w:cstheme="majorBidi"/>
          <w:szCs w:val="32"/>
          <w:lang w:eastAsia="en-GB"/>
        </w:rPr>
      </w:pPr>
      <w:r>
        <w:rPr>
          <w:rFonts w:eastAsiaTheme="majorEastAsia"/>
          <w:lang w:eastAsia="en-GB"/>
        </w:rPr>
        <w:t xml:space="preserve">Budget </w:t>
      </w:r>
      <w:r>
        <w:rPr>
          <w:rFonts w:ascii="EC Square Sans Pro Medium" w:eastAsiaTheme="majorEastAsia" w:hAnsi="EC Square Sans Pro Medium" w:cstheme="majorBidi"/>
          <w:szCs w:val="32"/>
          <w:lang w:eastAsia="en-GB"/>
        </w:rPr>
        <w:t>implementation</w:t>
      </w:r>
    </w:p>
    <w:p w14:paraId="4360B81E" w14:textId="77777777" w:rsidR="00D933B7" w:rsidRPr="006B41C7"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6B41C7" w14:paraId="66116BEE"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708439F3" w14:textId="77777777" w:rsidR="00D933B7" w:rsidRPr="006B41C7"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1BB0246D"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F723AE5"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C4A401A"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78A0846"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56C55C0"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8226504"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A8A221E"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04BC6AB"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6B41C7" w14:paraId="7126DE0F" w14:textId="77777777">
        <w:trPr>
          <w:trHeight w:val="300"/>
        </w:trPr>
        <w:tc>
          <w:tcPr>
            <w:tcW w:w="2085" w:type="dxa"/>
            <w:tcBorders>
              <w:top w:val="single" w:sz="6" w:space="0" w:color="8C8C8C"/>
              <w:left w:val="nil"/>
              <w:bottom w:val="single" w:sz="6" w:space="0" w:color="8C8C8C"/>
              <w:right w:val="nil"/>
            </w:tcBorders>
            <w:vAlign w:val="center"/>
            <w:hideMark/>
          </w:tcPr>
          <w:p w14:paraId="4566732F" w14:textId="77777777" w:rsidR="00D933B7" w:rsidRPr="006B41C7"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065DB73B"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289.0</w:t>
            </w:r>
          </w:p>
        </w:tc>
        <w:tc>
          <w:tcPr>
            <w:tcW w:w="930" w:type="dxa"/>
            <w:tcBorders>
              <w:top w:val="single" w:sz="6" w:space="0" w:color="8C8C8C"/>
              <w:left w:val="nil"/>
              <w:bottom w:val="single" w:sz="6" w:space="0" w:color="8C8C8C"/>
              <w:right w:val="nil"/>
            </w:tcBorders>
            <w:hideMark/>
          </w:tcPr>
          <w:p w14:paraId="544B0E2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999.2</w:t>
            </w:r>
          </w:p>
        </w:tc>
        <w:tc>
          <w:tcPr>
            <w:tcW w:w="930" w:type="dxa"/>
            <w:tcBorders>
              <w:top w:val="single" w:sz="6" w:space="0" w:color="8C8C8C"/>
              <w:left w:val="nil"/>
              <w:bottom w:val="single" w:sz="6" w:space="0" w:color="8C8C8C"/>
              <w:right w:val="nil"/>
            </w:tcBorders>
            <w:hideMark/>
          </w:tcPr>
          <w:p w14:paraId="5E6ABF1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1 205.3</w:t>
            </w:r>
          </w:p>
        </w:tc>
        <w:tc>
          <w:tcPr>
            <w:tcW w:w="930" w:type="dxa"/>
            <w:tcBorders>
              <w:top w:val="single" w:sz="6" w:space="0" w:color="8C8C8C"/>
              <w:left w:val="nil"/>
              <w:bottom w:val="single" w:sz="6" w:space="0" w:color="8C8C8C"/>
              <w:right w:val="nil"/>
            </w:tcBorders>
            <w:hideMark/>
          </w:tcPr>
          <w:p w14:paraId="4031B5C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1 257.8</w:t>
            </w:r>
          </w:p>
        </w:tc>
        <w:tc>
          <w:tcPr>
            <w:tcW w:w="930" w:type="dxa"/>
            <w:tcBorders>
              <w:top w:val="single" w:sz="6" w:space="0" w:color="8C8C8C"/>
              <w:left w:val="nil"/>
              <w:bottom w:val="single" w:sz="6" w:space="0" w:color="8C8C8C"/>
              <w:right w:val="nil"/>
            </w:tcBorders>
            <w:hideMark/>
          </w:tcPr>
          <w:p w14:paraId="4E17D77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1 344.6</w:t>
            </w:r>
          </w:p>
        </w:tc>
        <w:tc>
          <w:tcPr>
            <w:tcW w:w="930" w:type="dxa"/>
            <w:tcBorders>
              <w:top w:val="single" w:sz="6" w:space="0" w:color="8C8C8C"/>
              <w:left w:val="nil"/>
              <w:bottom w:val="single" w:sz="6" w:space="0" w:color="8C8C8C"/>
              <w:right w:val="nil"/>
            </w:tcBorders>
            <w:hideMark/>
          </w:tcPr>
          <w:p w14:paraId="03B16B8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1 345.1</w:t>
            </w:r>
          </w:p>
        </w:tc>
        <w:tc>
          <w:tcPr>
            <w:tcW w:w="930" w:type="dxa"/>
            <w:tcBorders>
              <w:top w:val="single" w:sz="6" w:space="0" w:color="8C8C8C"/>
              <w:left w:val="nil"/>
              <w:bottom w:val="single" w:sz="6" w:space="0" w:color="8C8C8C"/>
              <w:right w:val="nil"/>
            </w:tcBorders>
            <w:hideMark/>
          </w:tcPr>
          <w:p w14:paraId="4876496C"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2 014.7</w:t>
            </w:r>
          </w:p>
        </w:tc>
        <w:tc>
          <w:tcPr>
            <w:tcW w:w="930" w:type="dxa"/>
            <w:tcBorders>
              <w:top w:val="single" w:sz="6" w:space="0" w:color="8C8C8C"/>
              <w:left w:val="nil"/>
              <w:bottom w:val="single" w:sz="6" w:space="0" w:color="8C8C8C"/>
              <w:right w:val="nil"/>
            </w:tcBorders>
            <w:hideMark/>
          </w:tcPr>
          <w:p w14:paraId="7CEB7CF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8 455.8</w:t>
            </w:r>
          </w:p>
        </w:tc>
      </w:tr>
      <w:tr w:rsidR="00D933B7" w:rsidRPr="006B41C7" w14:paraId="3201DA3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B21D1DE" w14:textId="77777777" w:rsidR="00D933B7" w:rsidRPr="006B41C7"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5B7D2B8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BFCD4C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D7CC41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67B9DD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1F641CA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EAAEAD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5DFFDCD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BC93BA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6B41C7" w14:paraId="0F572E8C" w14:textId="77777777">
        <w:trPr>
          <w:trHeight w:val="300"/>
        </w:trPr>
        <w:tc>
          <w:tcPr>
            <w:tcW w:w="2085" w:type="dxa"/>
            <w:tcBorders>
              <w:top w:val="single" w:sz="6" w:space="0" w:color="8C8C8C"/>
              <w:left w:val="nil"/>
              <w:bottom w:val="single" w:sz="6" w:space="0" w:color="8C8C8C"/>
              <w:right w:val="nil"/>
            </w:tcBorders>
            <w:vAlign w:val="center"/>
            <w:hideMark/>
          </w:tcPr>
          <w:p w14:paraId="0C1E6A4C" w14:textId="77777777" w:rsidR="00D933B7" w:rsidRPr="006B41C7"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05E09D0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14F60BD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E2FE95A"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F1803C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6755BA37"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5ED5B069"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46DDA395"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hideMark/>
          </w:tcPr>
          <w:p w14:paraId="3FD95323"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r>
      <w:tr w:rsidR="00D933B7" w:rsidRPr="006B41C7" w14:paraId="748839A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1EA1799E" w14:textId="77777777" w:rsidR="00D933B7" w:rsidRPr="006B41C7"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33C36430"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0.5</w:t>
            </w:r>
          </w:p>
        </w:tc>
        <w:tc>
          <w:tcPr>
            <w:tcW w:w="930" w:type="dxa"/>
            <w:tcBorders>
              <w:top w:val="single" w:sz="6" w:space="0" w:color="8C8C8C"/>
              <w:left w:val="nil"/>
              <w:bottom w:val="single" w:sz="6" w:space="0" w:color="8C8C8C"/>
              <w:right w:val="nil"/>
            </w:tcBorders>
            <w:shd w:val="clear" w:color="auto" w:fill="F2F2F2"/>
            <w:hideMark/>
          </w:tcPr>
          <w:p w14:paraId="69E74B5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9425ADD"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1A4BFB4"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176.8</w:t>
            </w:r>
          </w:p>
        </w:tc>
        <w:tc>
          <w:tcPr>
            <w:tcW w:w="930" w:type="dxa"/>
            <w:tcBorders>
              <w:top w:val="single" w:sz="6" w:space="0" w:color="8C8C8C"/>
              <w:left w:val="nil"/>
              <w:bottom w:val="single" w:sz="6" w:space="0" w:color="8C8C8C"/>
              <w:right w:val="nil"/>
            </w:tcBorders>
            <w:shd w:val="clear" w:color="auto" w:fill="F2F2F2"/>
            <w:hideMark/>
          </w:tcPr>
          <w:p w14:paraId="185B3A0E"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88.7</w:t>
            </w:r>
          </w:p>
        </w:tc>
        <w:tc>
          <w:tcPr>
            <w:tcW w:w="930" w:type="dxa"/>
            <w:tcBorders>
              <w:top w:val="single" w:sz="6" w:space="0" w:color="8C8C8C"/>
              <w:left w:val="nil"/>
              <w:bottom w:val="single" w:sz="6" w:space="0" w:color="8C8C8C"/>
              <w:right w:val="nil"/>
            </w:tcBorders>
            <w:shd w:val="clear" w:color="auto" w:fill="F2F2F2"/>
            <w:hideMark/>
          </w:tcPr>
          <w:p w14:paraId="7ECEE082"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6187C89F"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0.0</w:t>
            </w:r>
          </w:p>
        </w:tc>
        <w:tc>
          <w:tcPr>
            <w:tcW w:w="930" w:type="dxa"/>
            <w:tcBorders>
              <w:top w:val="single" w:sz="6" w:space="0" w:color="8C8C8C"/>
              <w:left w:val="nil"/>
              <w:bottom w:val="single" w:sz="6" w:space="0" w:color="8C8C8C"/>
              <w:right w:val="nil"/>
            </w:tcBorders>
            <w:shd w:val="clear" w:color="auto" w:fill="F2F2F2"/>
            <w:hideMark/>
          </w:tcPr>
          <w:p w14:paraId="31285D18" w14:textId="77777777" w:rsidR="00D933B7" w:rsidRPr="001F2F66" w:rsidRDefault="00D933B7">
            <w:pPr>
              <w:spacing w:after="0" w:line="240" w:lineRule="auto"/>
              <w:jc w:val="right"/>
              <w:textAlignment w:val="baseline"/>
              <w:rPr>
                <w:rFonts w:ascii="Times New Roman" w:hAnsi="Times New Roman"/>
                <w:sz w:val="22"/>
                <w:szCs w:val="22"/>
                <w:lang w:eastAsia="en-IE"/>
              </w:rPr>
            </w:pPr>
            <w:r w:rsidRPr="001F2F66">
              <w:rPr>
                <w:sz w:val="22"/>
                <w:szCs w:val="22"/>
              </w:rPr>
              <w:t xml:space="preserve"> 266.0</w:t>
            </w:r>
          </w:p>
        </w:tc>
      </w:tr>
      <w:tr w:rsidR="00D933B7" w:rsidRPr="006B41C7" w14:paraId="608F58DF" w14:textId="77777777">
        <w:trPr>
          <w:trHeight w:val="300"/>
        </w:trPr>
        <w:tc>
          <w:tcPr>
            <w:tcW w:w="2085" w:type="dxa"/>
            <w:tcBorders>
              <w:top w:val="single" w:sz="6" w:space="0" w:color="8C8C8C"/>
              <w:left w:val="nil"/>
              <w:bottom w:val="single" w:sz="6" w:space="0" w:color="8C8C8C"/>
              <w:right w:val="nil"/>
            </w:tcBorders>
            <w:vAlign w:val="center"/>
            <w:hideMark/>
          </w:tcPr>
          <w:p w14:paraId="2919D1DB" w14:textId="77777777" w:rsidR="00D933B7" w:rsidRPr="006B41C7"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5E948BF5"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289.5</w:t>
            </w:r>
          </w:p>
        </w:tc>
        <w:tc>
          <w:tcPr>
            <w:tcW w:w="930" w:type="dxa"/>
            <w:tcBorders>
              <w:top w:val="single" w:sz="6" w:space="0" w:color="8C8C8C"/>
              <w:left w:val="nil"/>
              <w:bottom w:val="single" w:sz="6" w:space="0" w:color="8C8C8C"/>
              <w:right w:val="nil"/>
            </w:tcBorders>
            <w:hideMark/>
          </w:tcPr>
          <w:p w14:paraId="03CA2833"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 xml:space="preserve"> 999.2</w:t>
            </w:r>
          </w:p>
        </w:tc>
        <w:tc>
          <w:tcPr>
            <w:tcW w:w="930" w:type="dxa"/>
            <w:tcBorders>
              <w:top w:val="single" w:sz="6" w:space="0" w:color="8C8C8C"/>
              <w:left w:val="nil"/>
              <w:bottom w:val="single" w:sz="6" w:space="0" w:color="8C8C8C"/>
              <w:right w:val="nil"/>
            </w:tcBorders>
            <w:hideMark/>
          </w:tcPr>
          <w:p w14:paraId="7D74D91B"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1 205.3</w:t>
            </w:r>
          </w:p>
        </w:tc>
        <w:tc>
          <w:tcPr>
            <w:tcW w:w="930" w:type="dxa"/>
            <w:tcBorders>
              <w:top w:val="single" w:sz="6" w:space="0" w:color="8C8C8C"/>
              <w:left w:val="nil"/>
              <w:bottom w:val="single" w:sz="6" w:space="0" w:color="8C8C8C"/>
              <w:right w:val="nil"/>
            </w:tcBorders>
            <w:hideMark/>
          </w:tcPr>
          <w:p w14:paraId="06B9E3F0"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1 434.6</w:t>
            </w:r>
          </w:p>
        </w:tc>
        <w:tc>
          <w:tcPr>
            <w:tcW w:w="930" w:type="dxa"/>
            <w:tcBorders>
              <w:top w:val="single" w:sz="6" w:space="0" w:color="8C8C8C"/>
              <w:left w:val="nil"/>
              <w:bottom w:val="single" w:sz="6" w:space="0" w:color="8C8C8C"/>
              <w:right w:val="nil"/>
            </w:tcBorders>
            <w:hideMark/>
          </w:tcPr>
          <w:p w14:paraId="246A1CDF"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1 433.3</w:t>
            </w:r>
          </w:p>
        </w:tc>
        <w:tc>
          <w:tcPr>
            <w:tcW w:w="930" w:type="dxa"/>
            <w:tcBorders>
              <w:top w:val="single" w:sz="6" w:space="0" w:color="8C8C8C"/>
              <w:left w:val="nil"/>
              <w:bottom w:val="single" w:sz="6" w:space="0" w:color="8C8C8C"/>
              <w:right w:val="nil"/>
            </w:tcBorders>
            <w:hideMark/>
          </w:tcPr>
          <w:p w14:paraId="15E250B6"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1 345.1</w:t>
            </w:r>
          </w:p>
        </w:tc>
        <w:tc>
          <w:tcPr>
            <w:tcW w:w="930" w:type="dxa"/>
            <w:tcBorders>
              <w:top w:val="single" w:sz="6" w:space="0" w:color="8C8C8C"/>
              <w:left w:val="nil"/>
              <w:bottom w:val="single" w:sz="6" w:space="0" w:color="8C8C8C"/>
              <w:right w:val="nil"/>
            </w:tcBorders>
            <w:hideMark/>
          </w:tcPr>
          <w:p w14:paraId="263F045A"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2 014.7</w:t>
            </w:r>
          </w:p>
        </w:tc>
        <w:tc>
          <w:tcPr>
            <w:tcW w:w="930" w:type="dxa"/>
            <w:tcBorders>
              <w:top w:val="single" w:sz="6" w:space="0" w:color="8C8C8C"/>
              <w:left w:val="nil"/>
              <w:bottom w:val="single" w:sz="6" w:space="0" w:color="8C8C8C"/>
              <w:right w:val="nil"/>
            </w:tcBorders>
            <w:hideMark/>
          </w:tcPr>
          <w:p w14:paraId="5A96A6F1" w14:textId="77777777" w:rsidR="00D933B7" w:rsidRPr="001F2F66" w:rsidRDefault="00D933B7">
            <w:pPr>
              <w:spacing w:after="0" w:line="240" w:lineRule="auto"/>
              <w:jc w:val="right"/>
              <w:textAlignment w:val="baseline"/>
              <w:rPr>
                <w:rFonts w:ascii="Times New Roman" w:hAnsi="Times New Roman"/>
                <w:b/>
                <w:bCs/>
                <w:sz w:val="22"/>
                <w:szCs w:val="22"/>
                <w:lang w:eastAsia="en-IE"/>
              </w:rPr>
            </w:pPr>
            <w:r w:rsidRPr="001F2F66">
              <w:rPr>
                <w:b/>
                <w:bCs/>
                <w:sz w:val="22"/>
                <w:szCs w:val="22"/>
              </w:rPr>
              <w:t>8 721.8</w:t>
            </w:r>
          </w:p>
        </w:tc>
      </w:tr>
    </w:tbl>
    <w:p w14:paraId="76513D5F" w14:textId="77777777" w:rsidR="00D933B7" w:rsidRPr="006B41C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5AC67F7" w14:textId="77777777" w:rsidR="00D933B7" w:rsidRPr="006B41C7" w:rsidRDefault="00D933B7" w:rsidP="00D933B7">
      <w:pPr>
        <w:spacing w:after="0" w:line="240" w:lineRule="auto"/>
        <w:textAlignment w:val="baseline"/>
        <w:rPr>
          <w:rFonts w:cs="Segoe UI"/>
          <w:sz w:val="18"/>
          <w:szCs w:val="18"/>
          <w:lang w:eastAsia="en-IE"/>
        </w:rPr>
      </w:pPr>
    </w:p>
    <w:p w14:paraId="621D2B59" w14:textId="77777777" w:rsidR="00D933B7" w:rsidRPr="006B41C7" w:rsidRDefault="00D933B7" w:rsidP="00D933B7">
      <w:pPr>
        <w:spacing w:after="0" w:line="240" w:lineRule="auto"/>
        <w:textAlignment w:val="baseline"/>
        <w:rPr>
          <w:rFonts w:cs="Segoe UI"/>
          <w:sz w:val="18"/>
          <w:szCs w:val="18"/>
          <w:lang w:eastAsia="en-IE"/>
        </w:rPr>
      </w:pPr>
    </w:p>
    <w:p w14:paraId="1414CD27" w14:textId="77777777" w:rsidR="00D933B7" w:rsidRPr="006B41C7" w:rsidRDefault="00D933B7" w:rsidP="00D933B7">
      <w:pPr>
        <w:rPr>
          <w:rFonts w:cs="Calibri"/>
        </w:rPr>
      </w:pPr>
      <w:r>
        <w:rPr>
          <w:rFonts w:cs="Calibri"/>
        </w:rPr>
        <w:t>The Integrated Border Management Fund comprises two components: the Border Management and Visa Instrument (BMVI) and the Customs Control Equipment Instrument (CCEI).</w:t>
      </w:r>
    </w:p>
    <w:p w14:paraId="7D0F0025" w14:textId="77777777" w:rsidR="00D933B7" w:rsidRPr="006B41C7" w:rsidRDefault="00D933B7" w:rsidP="00D933B7">
      <w:pPr>
        <w:rPr>
          <w:rFonts w:cs="Calibri"/>
        </w:rPr>
      </w:pPr>
      <w:r>
        <w:rPr>
          <w:rFonts w:cs="Calibri"/>
        </w:rPr>
        <w:t xml:space="preserve">From 2021 onward, the initial financial programming for the BMVI has undergone several modifications. </w:t>
      </w:r>
    </w:p>
    <w:p w14:paraId="4385875F" w14:textId="77777777" w:rsidR="00D933B7" w:rsidRPr="006B41C7" w:rsidRDefault="00D933B7" w:rsidP="00D933B7">
      <w:pPr>
        <w:rPr>
          <w:rFonts w:cs="Calibri"/>
        </w:rPr>
      </w:pPr>
      <w:r>
        <w:rPr>
          <w:rFonts w:cs="Calibri"/>
        </w:rPr>
        <w:t>In terms of reductions, a total of EUR</w:t>
      </w:r>
      <w:r>
        <w:rPr>
          <w:rFonts w:ascii="Calibri" w:hAnsi="Calibri" w:cs="Calibri"/>
        </w:rPr>
        <w:t> </w:t>
      </w:r>
      <w:r>
        <w:rPr>
          <w:rFonts w:cs="Calibri"/>
        </w:rPr>
        <w:t>5.7</w:t>
      </w:r>
      <w:r>
        <w:rPr>
          <w:rFonts w:ascii="Calibri" w:hAnsi="Calibri" w:cs="Calibri"/>
        </w:rPr>
        <w:t> </w:t>
      </w:r>
      <w:r>
        <w:rPr>
          <w:rFonts w:cs="Calibri"/>
        </w:rPr>
        <w:t>million was transferred from the BMVI to the Internal Security Fund through Article</w:t>
      </w:r>
      <w:r>
        <w:rPr>
          <w:rFonts w:ascii="Calibri" w:hAnsi="Calibri" w:cs="Calibri"/>
        </w:rPr>
        <w:t> </w:t>
      </w:r>
      <w:r>
        <w:rPr>
          <w:rFonts w:cs="Calibri"/>
        </w:rPr>
        <w:t>26 of the Common Provisions Regulation. In addition, the BMVI was reduced by EUR</w:t>
      </w:r>
      <w:r>
        <w:rPr>
          <w:rFonts w:ascii="Calibri" w:hAnsi="Calibri" w:cs="Calibri"/>
        </w:rPr>
        <w:t> </w:t>
      </w:r>
      <w:r>
        <w:rPr>
          <w:rFonts w:cs="Calibri"/>
        </w:rPr>
        <w:t>500.1</w:t>
      </w:r>
      <w:r>
        <w:rPr>
          <w:rFonts w:ascii="Calibri" w:hAnsi="Calibri" w:cs="Calibri"/>
        </w:rPr>
        <w:t> </w:t>
      </w:r>
      <w:r>
        <w:rPr>
          <w:rFonts w:cs="Calibri"/>
        </w:rPr>
        <w:t>million to finance various legislative initiatives requiring additional resources for home affairs agencies (the European Union Agency for Law Enforcement Cooperation, the European Union Agency for the Operational Management of Large-Scale IT Systems in the Area of Freedom, Security and Justice, the European Union Drugs Agency). Further reductions included EUR</w:t>
      </w:r>
      <w:r>
        <w:rPr>
          <w:rFonts w:ascii="Calibri" w:hAnsi="Calibri" w:cs="Calibri"/>
        </w:rPr>
        <w:t> </w:t>
      </w:r>
      <w:r>
        <w:rPr>
          <w:rFonts w:cs="Calibri"/>
        </w:rPr>
        <w:t>21</w:t>
      </w:r>
      <w:r>
        <w:rPr>
          <w:rFonts w:ascii="Calibri" w:hAnsi="Calibri" w:cs="Calibri"/>
        </w:rPr>
        <w:t> </w:t>
      </w:r>
      <w:r>
        <w:rPr>
          <w:rFonts w:cs="Calibri"/>
        </w:rPr>
        <w:t>million under the pact specific action, EUR</w:t>
      </w:r>
      <w:r>
        <w:rPr>
          <w:rFonts w:ascii="Calibri" w:hAnsi="Calibri" w:cs="Calibri"/>
        </w:rPr>
        <w:t> </w:t>
      </w:r>
      <w:r>
        <w:rPr>
          <w:rFonts w:cs="Calibri"/>
        </w:rPr>
        <w:t>3.2</w:t>
      </w:r>
      <w:r>
        <w:rPr>
          <w:rFonts w:ascii="Calibri" w:hAnsi="Calibri" w:cs="Calibri"/>
        </w:rPr>
        <w:t> </w:t>
      </w:r>
      <w:r>
        <w:rPr>
          <w:rFonts w:cs="Calibri"/>
        </w:rPr>
        <w:t>million transferred to the support expenditure budget line, and EUR</w:t>
      </w:r>
      <w:r>
        <w:rPr>
          <w:rFonts w:ascii="Calibri" w:hAnsi="Calibri" w:cs="Calibri"/>
        </w:rPr>
        <w:t> </w:t>
      </w:r>
      <w:r>
        <w:rPr>
          <w:rFonts w:cs="Calibri"/>
        </w:rPr>
        <w:t>0.02</w:t>
      </w:r>
      <w:r>
        <w:rPr>
          <w:rFonts w:ascii="Calibri" w:hAnsi="Calibri" w:cs="Calibri"/>
        </w:rPr>
        <w:t> </w:t>
      </w:r>
      <w:r>
        <w:rPr>
          <w:rFonts w:cs="Calibri"/>
        </w:rPr>
        <w:t>million transferred to the European Border and Coast Guard Agency.</w:t>
      </w:r>
    </w:p>
    <w:p w14:paraId="74A73222" w14:textId="77777777" w:rsidR="00D933B7" w:rsidRPr="006B41C7" w:rsidRDefault="00D933B7" w:rsidP="00D933B7">
      <w:pPr>
        <w:rPr>
          <w:rFonts w:cs="Calibri"/>
        </w:rPr>
      </w:pPr>
      <w:r>
        <w:rPr>
          <w:rFonts w:cs="Calibri"/>
        </w:rPr>
        <w:t>In terms of reinforcements, the BMVI has been substantially strengthened through various measures. It received almost EUR</w:t>
      </w:r>
      <w:r>
        <w:rPr>
          <w:rFonts w:ascii="Calibri" w:hAnsi="Calibri" w:cs="Calibri"/>
        </w:rPr>
        <w:t> </w:t>
      </w:r>
      <w:r>
        <w:rPr>
          <w:rFonts w:cs="Calibri"/>
        </w:rPr>
        <w:t>620.8</w:t>
      </w:r>
      <w:r>
        <w:rPr>
          <w:rFonts w:ascii="Calibri" w:hAnsi="Calibri" w:cs="Calibri"/>
        </w:rPr>
        <w:t> </w:t>
      </w:r>
      <w:r>
        <w:rPr>
          <w:rFonts w:cs="Calibri"/>
        </w:rPr>
        <w:t>million from the Structural Funds within the framework of the Greek Partnership Agreement. Further reinforcements included EUR</w:t>
      </w:r>
      <w:r>
        <w:rPr>
          <w:rFonts w:ascii="Calibri" w:hAnsi="Calibri" w:cs="Calibri"/>
        </w:rPr>
        <w:t> </w:t>
      </w:r>
      <w:r>
        <w:rPr>
          <w:rFonts w:cs="Calibri"/>
        </w:rPr>
        <w:t>107.5</w:t>
      </w:r>
      <w:r>
        <w:rPr>
          <w:rFonts w:ascii="Calibri" w:hAnsi="Calibri" w:cs="Calibri"/>
        </w:rPr>
        <w:t> </w:t>
      </w:r>
      <w:r>
        <w:rPr>
          <w:rFonts w:cs="Calibri"/>
        </w:rPr>
        <w:t>million through annual budget procedures, EUR</w:t>
      </w:r>
      <w:r>
        <w:rPr>
          <w:rFonts w:ascii="Calibri" w:hAnsi="Calibri" w:cs="Calibri"/>
        </w:rPr>
        <w:t> </w:t>
      </w:r>
      <w:r>
        <w:rPr>
          <w:rFonts w:cs="Calibri"/>
        </w:rPr>
        <w:t>49.6</w:t>
      </w:r>
      <w:r>
        <w:rPr>
          <w:rFonts w:ascii="Calibri" w:hAnsi="Calibri" w:cs="Calibri"/>
        </w:rPr>
        <w:t> </w:t>
      </w:r>
      <w:r>
        <w:rPr>
          <w:rFonts w:cs="Calibri"/>
        </w:rPr>
        <w:t>million from unused appropriations from home affairs agencies (the European Union Agency for Law Enforcement Cooperation, the European Union Agency for Law Enforcement Training, the European Border and Coast Guard Agency and the European Union Agency for the Operational Management of Large-Scale IT Systems in the Area of Freedom, Security and Justice), EUR</w:t>
      </w:r>
      <w:r>
        <w:rPr>
          <w:rFonts w:ascii="Calibri" w:hAnsi="Calibri" w:cs="Calibri"/>
        </w:rPr>
        <w:t> </w:t>
      </w:r>
      <w:r>
        <w:rPr>
          <w:rFonts w:cs="Calibri"/>
        </w:rPr>
        <w:t>1.1</w:t>
      </w:r>
      <w:r>
        <w:rPr>
          <w:rFonts w:ascii="Calibri" w:hAnsi="Calibri" w:cs="Calibri"/>
        </w:rPr>
        <w:t> </w:t>
      </w:r>
      <w:r>
        <w:rPr>
          <w:rFonts w:cs="Calibri"/>
        </w:rPr>
        <w:t>million from the Asylum, Migration and Integration Fund through Article</w:t>
      </w:r>
      <w:r>
        <w:rPr>
          <w:rFonts w:ascii="Calibri" w:hAnsi="Calibri" w:cs="Calibri"/>
        </w:rPr>
        <w:t> </w:t>
      </w:r>
      <w:r>
        <w:rPr>
          <w:rFonts w:cs="Calibri"/>
        </w:rPr>
        <w:t>26 of the Common Provisions Regulation, EUR</w:t>
      </w:r>
      <w:r>
        <w:rPr>
          <w:rFonts w:ascii="Calibri" w:hAnsi="Calibri" w:cs="Calibri"/>
        </w:rPr>
        <w:t> </w:t>
      </w:r>
      <w:r>
        <w:rPr>
          <w:rFonts w:cs="Calibri"/>
        </w:rPr>
        <w:t>0.83</w:t>
      </w:r>
      <w:r>
        <w:rPr>
          <w:rFonts w:ascii="Calibri" w:hAnsi="Calibri" w:cs="Calibri"/>
        </w:rPr>
        <w:t> </w:t>
      </w:r>
      <w:r>
        <w:rPr>
          <w:rFonts w:cs="Calibri"/>
        </w:rPr>
        <w:t>million from technical assistance, EUR</w:t>
      </w:r>
      <w:r>
        <w:rPr>
          <w:rFonts w:ascii="Calibri" w:hAnsi="Calibri" w:cs="Calibri"/>
        </w:rPr>
        <w:t> </w:t>
      </w:r>
      <w:r>
        <w:rPr>
          <w:rFonts w:cs="Calibri"/>
        </w:rPr>
        <w:t>78</w:t>
      </w:r>
      <w:r>
        <w:rPr>
          <w:rFonts w:ascii="Calibri" w:hAnsi="Calibri" w:cs="Calibri"/>
        </w:rPr>
        <w:t> </w:t>
      </w:r>
      <w:r>
        <w:rPr>
          <w:rFonts w:cs="Calibri"/>
        </w:rPr>
        <w:t>million through the national programme midterm review of the Thematic Facility and EUR</w:t>
      </w:r>
      <w:r>
        <w:rPr>
          <w:rFonts w:ascii="Calibri" w:hAnsi="Calibri" w:cs="Calibri"/>
        </w:rPr>
        <w:t> </w:t>
      </w:r>
      <w:r>
        <w:rPr>
          <w:rFonts w:cs="Calibri"/>
        </w:rPr>
        <w:t>181</w:t>
      </w:r>
      <w:r>
        <w:rPr>
          <w:rFonts w:ascii="Calibri" w:hAnsi="Calibri" w:cs="Calibri"/>
        </w:rPr>
        <w:t> </w:t>
      </w:r>
      <w:r>
        <w:rPr>
          <w:rFonts w:cs="Calibri"/>
        </w:rPr>
        <w:t xml:space="preserve">million stemming from fines in 2025. The BMVI will be further reinforced by the Schengen associated countries’ contribution in 2026-2027. Furthermore, as part of the midterm revision of the </w:t>
      </w:r>
      <w:r>
        <w:rPr>
          <w:rFonts w:cstheme="minorHAnsi"/>
          <w:lang w:eastAsia="en-GB"/>
        </w:rPr>
        <w:t>multiannual financial framework</w:t>
      </w:r>
      <w:r>
        <w:rPr>
          <w:rFonts w:cs="Calibri"/>
        </w:rPr>
        <w:t>, the BMVI was further reinforced by EUR</w:t>
      </w:r>
      <w:r>
        <w:rPr>
          <w:rFonts w:ascii="Calibri" w:hAnsi="Calibri" w:cs="Calibri"/>
        </w:rPr>
        <w:t> </w:t>
      </w:r>
      <w:r>
        <w:rPr>
          <w:rFonts w:cs="Calibri"/>
        </w:rPr>
        <w:t>1</w:t>
      </w:r>
      <w:r>
        <w:rPr>
          <w:rFonts w:ascii="Calibri" w:hAnsi="Calibri" w:cs="Calibri"/>
        </w:rPr>
        <w:t> </w:t>
      </w:r>
      <w:r>
        <w:rPr>
          <w:rFonts w:cs="Calibri"/>
        </w:rPr>
        <w:t>billion for the 2025-2027 period.</w:t>
      </w:r>
    </w:p>
    <w:p w14:paraId="4D3B2E66" w14:textId="77777777" w:rsidR="00D933B7" w:rsidRPr="006B41C7" w:rsidRDefault="00D933B7" w:rsidP="00D933B7">
      <w:pPr>
        <w:rPr>
          <w:rFonts w:cs="Calibri"/>
        </w:rPr>
      </w:pPr>
      <w:r>
        <w:rPr>
          <w:rFonts w:cs="Calibri"/>
        </w:rPr>
        <w:t>As for the CCEI, its total budget for the entire 2021-2027 multiannual financial framework amounts to EUR</w:t>
      </w:r>
      <w:r>
        <w:rPr>
          <w:rFonts w:ascii="Calibri" w:hAnsi="Calibri" w:cs="Calibri"/>
        </w:rPr>
        <w:t> </w:t>
      </w:r>
      <w:r>
        <w:rPr>
          <w:rFonts w:cs="Calibri"/>
        </w:rPr>
        <w:t>930</w:t>
      </w:r>
      <w:r>
        <w:rPr>
          <w:rFonts w:ascii="Calibri" w:hAnsi="Calibri" w:cs="Calibri"/>
        </w:rPr>
        <w:t> </w:t>
      </w:r>
      <w:r>
        <w:rPr>
          <w:rFonts w:cs="Calibri"/>
        </w:rPr>
        <w:t>307</w:t>
      </w:r>
      <w:r>
        <w:rPr>
          <w:rFonts w:ascii="Calibri" w:hAnsi="Calibri" w:cs="Calibri"/>
        </w:rPr>
        <w:t> </w:t>
      </w:r>
      <w:r>
        <w:rPr>
          <w:rFonts w:cs="Calibri"/>
        </w:rPr>
        <w:t>000. This represents a EUR</w:t>
      </w:r>
      <w:r>
        <w:rPr>
          <w:rFonts w:ascii="Calibri" w:hAnsi="Calibri" w:cs="Calibri"/>
        </w:rPr>
        <w:t> </w:t>
      </w:r>
      <w:r>
        <w:rPr>
          <w:rFonts w:cs="Calibri"/>
        </w:rPr>
        <w:t>76</w:t>
      </w:r>
      <w:r>
        <w:rPr>
          <w:rFonts w:ascii="Calibri" w:hAnsi="Calibri" w:cs="Calibri"/>
        </w:rPr>
        <w:t> </w:t>
      </w:r>
      <w:r>
        <w:rPr>
          <w:rFonts w:cs="Calibri"/>
        </w:rPr>
        <w:t>100</w:t>
      </w:r>
      <w:r>
        <w:rPr>
          <w:rFonts w:ascii="Calibri" w:hAnsi="Calibri" w:cs="Calibri"/>
        </w:rPr>
        <w:t> </w:t>
      </w:r>
      <w:r>
        <w:rPr>
          <w:rFonts w:cs="Calibri"/>
        </w:rPr>
        <w:t>000 decrease from the original CCEI budget following a reinforcement in commitment appropriations for the customs programme, to support the implementation of new political initiatives in the field of centralised customs systems, and a reinforcement in commitment appropriations for the Carbon Border Adjustment Mechanism, linked to information technology investments to deliver on the simplification measures proposed by the Commission in February 2025. These reinforcements have been compensated by an equivalent reduction in commitment appropriations from the CCEI.</w:t>
      </w:r>
    </w:p>
    <w:p w14:paraId="726FD632" w14:textId="77777777" w:rsidR="00D933B7" w:rsidRPr="006B41C7" w:rsidRDefault="00D933B7" w:rsidP="00D933B7">
      <w:pPr>
        <w:spacing w:after="0" w:line="240" w:lineRule="auto"/>
        <w:textAlignment w:val="baseline"/>
        <w:rPr>
          <w:rFonts w:cs="Segoe UI"/>
          <w:sz w:val="18"/>
          <w:szCs w:val="18"/>
          <w:lang w:eastAsia="en-IE"/>
        </w:rPr>
      </w:pPr>
    </w:p>
    <w:p w14:paraId="47791F85" w14:textId="77777777" w:rsidR="00D933B7" w:rsidRPr="006B41C7" w:rsidRDefault="00D933B7" w:rsidP="00D933B7">
      <w:pPr>
        <w:spacing w:after="0" w:line="240" w:lineRule="auto"/>
        <w:textAlignment w:val="baseline"/>
        <w:rPr>
          <w:rFonts w:cs="Segoe UI"/>
          <w:sz w:val="18"/>
          <w:szCs w:val="18"/>
          <w:lang w:eastAsia="en-IE"/>
        </w:rPr>
      </w:pPr>
    </w:p>
    <w:p w14:paraId="0CBB05C4" w14:textId="77777777" w:rsidR="00D933B7" w:rsidRPr="006B41C7" w:rsidRDefault="00D933B7" w:rsidP="00D933B7">
      <w:pPr>
        <w:spacing w:after="0" w:line="240" w:lineRule="auto"/>
        <w:textAlignment w:val="baseline"/>
        <w:rPr>
          <w:rFonts w:cs="Segoe UI"/>
          <w:sz w:val="18"/>
          <w:szCs w:val="18"/>
          <w:lang w:eastAsia="en-IE"/>
        </w:rPr>
      </w:pPr>
    </w:p>
    <w:p w14:paraId="7DD8D883" w14:textId="77777777" w:rsidR="00D933B7" w:rsidRPr="006B41C7" w:rsidRDefault="00D933B7" w:rsidP="00F72C99">
      <w:pPr>
        <w:pStyle w:val="Heading3"/>
        <w:rPr>
          <w:rFonts w:ascii="Segoe UI" w:hAnsi="Segoe UI" w:cs="Segoe UI"/>
          <w:sz w:val="18"/>
          <w:szCs w:val="18"/>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6B41C7" w14:paraId="77D85C87"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2F70F28" w14:textId="77777777" w:rsidR="00D933B7" w:rsidRPr="006B41C7"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B0D24DB"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224BCFA9"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16A58AA" w14:textId="77777777" w:rsidR="00D933B7" w:rsidRPr="006B41C7"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6B41C7" w14:paraId="4D635E8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262A107" w14:textId="77777777" w:rsidR="00D933B7" w:rsidRPr="006B41C7"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5CC8584B" w14:textId="77777777" w:rsidR="00D933B7" w:rsidRPr="006B41C7" w:rsidRDefault="00D933B7">
            <w:pPr>
              <w:spacing w:after="0" w:line="240" w:lineRule="auto"/>
              <w:jc w:val="right"/>
              <w:textAlignment w:val="baseline"/>
              <w:rPr>
                <w:rFonts w:ascii="Times New Roman" w:hAnsi="Times New Roman"/>
                <w:lang w:eastAsia="en-IE"/>
              </w:rPr>
            </w:pPr>
            <w:r>
              <w:t>5 227.1</w:t>
            </w:r>
          </w:p>
        </w:tc>
        <w:tc>
          <w:tcPr>
            <w:tcW w:w="2400" w:type="dxa"/>
            <w:tcBorders>
              <w:top w:val="single" w:sz="6" w:space="0" w:color="8C8C8C"/>
              <w:left w:val="nil"/>
              <w:bottom w:val="single" w:sz="6" w:space="0" w:color="8C8C8C"/>
              <w:right w:val="nil"/>
            </w:tcBorders>
            <w:shd w:val="clear" w:color="auto" w:fill="FFFFFF"/>
            <w:hideMark/>
          </w:tcPr>
          <w:p w14:paraId="0CF00B6B" w14:textId="77777777" w:rsidR="00D933B7" w:rsidRPr="006B41C7" w:rsidRDefault="00D933B7">
            <w:pPr>
              <w:spacing w:after="0" w:line="240" w:lineRule="auto"/>
              <w:jc w:val="right"/>
              <w:textAlignment w:val="baseline"/>
              <w:rPr>
                <w:rFonts w:ascii="Times New Roman" w:hAnsi="Times New Roman"/>
                <w:lang w:eastAsia="en-IE"/>
              </w:rPr>
            </w:pPr>
            <w:r>
              <w:t>8 721.8</w:t>
            </w:r>
          </w:p>
        </w:tc>
        <w:tc>
          <w:tcPr>
            <w:tcW w:w="2400" w:type="dxa"/>
            <w:tcBorders>
              <w:top w:val="single" w:sz="6" w:space="0" w:color="8C8C8C"/>
              <w:left w:val="nil"/>
              <w:bottom w:val="single" w:sz="6" w:space="0" w:color="8C8C8C"/>
              <w:right w:val="nil"/>
            </w:tcBorders>
            <w:shd w:val="clear" w:color="auto" w:fill="FFFFFF"/>
            <w:hideMark/>
          </w:tcPr>
          <w:p w14:paraId="6FF2B700" w14:textId="77777777" w:rsidR="00D933B7" w:rsidRPr="006B41C7" w:rsidRDefault="00D933B7">
            <w:pPr>
              <w:spacing w:after="0" w:line="240" w:lineRule="auto"/>
              <w:jc w:val="right"/>
              <w:textAlignment w:val="baseline"/>
              <w:rPr>
                <w:rFonts w:ascii="Times New Roman" w:hAnsi="Times New Roman"/>
                <w:lang w:eastAsia="en-IE"/>
              </w:rPr>
            </w:pPr>
            <w:r>
              <w:t>59.9%</w:t>
            </w:r>
          </w:p>
        </w:tc>
      </w:tr>
      <w:tr w:rsidR="00D933B7" w:rsidRPr="006B41C7" w14:paraId="0DD8CEA2"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82D5D17" w14:textId="77777777" w:rsidR="00D933B7" w:rsidRPr="006B41C7"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7F594093" w14:textId="77777777" w:rsidR="00D933B7" w:rsidRPr="006B41C7" w:rsidRDefault="00D933B7">
            <w:pPr>
              <w:spacing w:after="0" w:line="240" w:lineRule="auto"/>
              <w:jc w:val="right"/>
              <w:textAlignment w:val="baseline"/>
              <w:rPr>
                <w:rFonts w:ascii="Times New Roman" w:hAnsi="Times New Roman"/>
                <w:lang w:eastAsia="en-IE"/>
              </w:rPr>
            </w:pPr>
            <w:r>
              <w:t>2 379.9</w:t>
            </w:r>
          </w:p>
        </w:tc>
        <w:tc>
          <w:tcPr>
            <w:tcW w:w="2400" w:type="dxa"/>
            <w:tcBorders>
              <w:top w:val="single" w:sz="6" w:space="0" w:color="8C8C8C"/>
              <w:left w:val="nil"/>
              <w:bottom w:val="single" w:sz="6" w:space="0" w:color="8C8C8C"/>
              <w:right w:val="nil"/>
            </w:tcBorders>
            <w:shd w:val="clear" w:color="auto" w:fill="FFFFFF"/>
            <w:hideMark/>
          </w:tcPr>
          <w:p w14:paraId="1E0F461C" w14:textId="77777777" w:rsidR="00D933B7" w:rsidRPr="006B41C7"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4B0159A4" w14:textId="77777777" w:rsidR="00D933B7" w:rsidRPr="006B41C7" w:rsidRDefault="00D933B7">
            <w:pPr>
              <w:spacing w:after="0" w:line="240" w:lineRule="auto"/>
              <w:jc w:val="right"/>
              <w:textAlignment w:val="baseline"/>
              <w:rPr>
                <w:rFonts w:ascii="Times New Roman" w:hAnsi="Times New Roman"/>
                <w:lang w:eastAsia="en-IE"/>
              </w:rPr>
            </w:pPr>
            <w:r>
              <w:t>27.3%</w:t>
            </w:r>
          </w:p>
        </w:tc>
      </w:tr>
    </w:tbl>
    <w:p w14:paraId="517BDF76" w14:textId="77777777" w:rsidR="00D933B7" w:rsidRPr="006B41C7" w:rsidRDefault="00D933B7" w:rsidP="00D933B7">
      <w:pPr>
        <w:spacing w:after="0" w:line="240" w:lineRule="auto"/>
        <w:textAlignment w:val="baseline"/>
        <w:rPr>
          <w:rFonts w:ascii="Segoe UI" w:hAnsi="Segoe UI" w:cs="Segoe UI"/>
          <w:sz w:val="18"/>
          <w:szCs w:val="18"/>
          <w:lang w:eastAsia="en-IE"/>
        </w:rPr>
      </w:pPr>
    </w:p>
    <w:p w14:paraId="18389E11" w14:textId="77777777" w:rsidR="00D933B7" w:rsidRPr="006B41C7" w:rsidRDefault="00D933B7" w:rsidP="00D933B7">
      <w:pPr>
        <w:spacing w:after="0" w:line="240" w:lineRule="auto"/>
        <w:textAlignment w:val="baseline"/>
        <w:rPr>
          <w:rFonts w:ascii="Segoe UI" w:hAnsi="Segoe UI" w:cs="Segoe UI"/>
          <w:sz w:val="18"/>
          <w:szCs w:val="18"/>
          <w:lang w:eastAsia="en-IE"/>
        </w:rPr>
      </w:pPr>
    </w:p>
    <w:p w14:paraId="4F14B0BE" w14:textId="77777777" w:rsidR="00D933B7" w:rsidRPr="006B41C7" w:rsidRDefault="00D933B7" w:rsidP="00F72C99">
      <w:pPr>
        <w:pStyle w:val="Heading2"/>
        <w:rPr>
          <w:rFonts w:eastAsiaTheme="majorEastAsia"/>
          <w:lang w:eastAsia="en-GB"/>
        </w:rPr>
      </w:pPr>
      <w:r>
        <w:rPr>
          <w:rFonts w:eastAsiaTheme="majorEastAsia"/>
          <w:lang w:eastAsia="en-GB"/>
        </w:rPr>
        <w:t>Implementation and performance</w:t>
      </w:r>
    </w:p>
    <w:p w14:paraId="67CD3633" w14:textId="77777777" w:rsidR="00D933B7" w:rsidRPr="006B41C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6B41C7" w14:paraId="7B8FB487"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46A51FD0" w14:textId="77777777" w:rsidR="00D933B7" w:rsidRPr="006B41C7" w:rsidRDefault="00D933B7">
            <w:pPr>
              <w:spacing w:after="0" w:line="240" w:lineRule="auto"/>
              <w:textAlignment w:val="baseline"/>
              <w:rPr>
                <w:rFonts w:ascii="Segoe UI" w:hAnsi="Segoe UI" w:cs="Segoe UI"/>
                <w:b/>
                <w:bCs/>
                <w:sz w:val="18"/>
                <w:szCs w:val="18"/>
                <w:lang w:eastAsia="en-IE"/>
              </w:rPr>
            </w:pPr>
            <w:r>
              <w:rPr>
                <w:rFonts w:ascii="Calibri" w:hAnsi="Calibri" w:cs="Calibri"/>
                <w:b/>
                <w:bCs/>
                <w:lang w:eastAsia="en-IE"/>
              </w:rPr>
              <w:t> </w:t>
            </w:r>
          </w:p>
        </w:tc>
        <w:tc>
          <w:tcPr>
            <w:tcW w:w="1524" w:type="dxa"/>
            <w:tcBorders>
              <w:top w:val="single" w:sz="6" w:space="0" w:color="8C8C8C"/>
              <w:left w:val="nil"/>
              <w:bottom w:val="single" w:sz="6" w:space="0" w:color="8C8C8C"/>
              <w:right w:val="nil"/>
            </w:tcBorders>
            <w:shd w:val="clear" w:color="auto" w:fill="FAF9F9"/>
            <w:hideMark/>
          </w:tcPr>
          <w:p w14:paraId="47C24DDF"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04323FA7"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16C0A2C4"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7730FC69"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2D5045BA"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lang w:eastAsia="en-IE"/>
              </w:rPr>
              <w:t>Assessment</w:t>
            </w:r>
          </w:p>
        </w:tc>
      </w:tr>
      <w:tr w:rsidR="00D933B7" w:rsidRPr="006B41C7" w14:paraId="549D8E47" w14:textId="77777777">
        <w:trPr>
          <w:trHeight w:val="1650"/>
        </w:trPr>
        <w:tc>
          <w:tcPr>
            <w:tcW w:w="1984" w:type="dxa"/>
            <w:tcBorders>
              <w:top w:val="single" w:sz="6" w:space="0" w:color="8C8C8C"/>
              <w:left w:val="nil"/>
              <w:bottom w:val="single" w:sz="6" w:space="0" w:color="8C8C8C"/>
              <w:right w:val="nil"/>
            </w:tcBorders>
            <w:hideMark/>
          </w:tcPr>
          <w:p w14:paraId="530D9594" w14:textId="77777777" w:rsidR="00D933B7" w:rsidRPr="006B41C7" w:rsidRDefault="00D933B7">
            <w:pPr>
              <w:spacing w:after="0" w:line="240" w:lineRule="auto"/>
              <w:textAlignment w:val="baseline"/>
            </w:pPr>
            <w:r>
              <w:rPr>
                <w:rFonts w:cs="Segoe UI"/>
                <w:sz w:val="20"/>
                <w:lang w:eastAsia="en-IE"/>
              </w:rPr>
              <w:t>Number of items of equipment registered in the technical equipment pool of the European Border and Coast Guard Agency</w:t>
            </w:r>
          </w:p>
        </w:tc>
        <w:tc>
          <w:tcPr>
            <w:tcW w:w="1524" w:type="dxa"/>
            <w:tcBorders>
              <w:top w:val="single" w:sz="6" w:space="0" w:color="8C8C8C"/>
              <w:left w:val="nil"/>
              <w:bottom w:val="single" w:sz="6" w:space="0" w:color="8C8C8C"/>
              <w:right w:val="nil"/>
            </w:tcBorders>
            <w:hideMark/>
          </w:tcPr>
          <w:p w14:paraId="4B303664"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13A37C30" w14:textId="77777777" w:rsidR="00D933B7" w:rsidRPr="006B41C7" w:rsidRDefault="00D933B7">
            <w:pPr>
              <w:spacing w:after="0" w:line="240" w:lineRule="auto"/>
              <w:jc w:val="center"/>
              <w:rPr>
                <w:rFonts w:ascii="Segoe UI" w:hAnsi="Segoe UI" w:cs="Segoe UI"/>
                <w:sz w:val="20"/>
                <w:lang w:eastAsia="en-IE"/>
              </w:rPr>
            </w:pPr>
            <w:r>
              <w:rPr>
                <w:b/>
                <w:bCs/>
                <w:sz w:val="20"/>
                <w:lang w:eastAsia="en-IE"/>
              </w:rPr>
              <w:t>16%</w:t>
            </w:r>
          </w:p>
        </w:tc>
        <w:tc>
          <w:tcPr>
            <w:tcW w:w="1488" w:type="dxa"/>
            <w:tcBorders>
              <w:top w:val="single" w:sz="6" w:space="0" w:color="8C8C8C"/>
              <w:left w:val="nil"/>
              <w:bottom w:val="single" w:sz="6" w:space="0" w:color="8C8C8C"/>
              <w:right w:val="nil"/>
            </w:tcBorders>
            <w:hideMark/>
          </w:tcPr>
          <w:p w14:paraId="01DFF976" w14:textId="77777777" w:rsidR="00D933B7" w:rsidRPr="006B41C7" w:rsidRDefault="00D933B7">
            <w:pPr>
              <w:spacing w:after="0" w:line="240" w:lineRule="auto"/>
              <w:jc w:val="center"/>
              <w:textAlignment w:val="baseline"/>
              <w:rPr>
                <w:rFonts w:ascii="Segoe UI" w:hAnsi="Segoe UI" w:cs="Segoe UI"/>
                <w:sz w:val="20"/>
                <w:lang w:eastAsia="en-IE"/>
              </w:rPr>
            </w:pPr>
            <w:r>
              <w:rPr>
                <w:rFonts w:cs="Segoe UI"/>
                <w:sz w:val="20"/>
                <w:lang w:eastAsia="en-IE"/>
              </w:rPr>
              <w:t>2</w:t>
            </w:r>
            <w:r>
              <w:rPr>
                <w:rFonts w:ascii="Calibri" w:hAnsi="Calibri" w:cs="Calibri"/>
                <w:sz w:val="20"/>
                <w:lang w:eastAsia="en-IE"/>
              </w:rPr>
              <w:t> </w:t>
            </w:r>
            <w:r>
              <w:rPr>
                <w:rFonts w:cs="Segoe UI"/>
                <w:sz w:val="20"/>
                <w:lang w:eastAsia="en-IE"/>
              </w:rPr>
              <w:t>777 in 2029</w:t>
            </w:r>
          </w:p>
        </w:tc>
        <w:tc>
          <w:tcPr>
            <w:tcW w:w="1535" w:type="dxa"/>
            <w:tcBorders>
              <w:top w:val="single" w:sz="6" w:space="0" w:color="8C8C8C"/>
              <w:left w:val="nil"/>
              <w:bottom w:val="single" w:sz="6" w:space="0" w:color="8C8C8C"/>
              <w:right w:val="nil"/>
            </w:tcBorders>
            <w:hideMark/>
          </w:tcPr>
          <w:p w14:paraId="0871C3F1"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456 by 2025 compared to a target of 2</w:t>
            </w:r>
            <w:r>
              <w:rPr>
                <w:rFonts w:ascii="Calibri" w:hAnsi="Calibri" w:cs="Calibri"/>
                <w:sz w:val="20"/>
                <w:lang w:eastAsia="en-IE"/>
              </w:rPr>
              <w:t> </w:t>
            </w:r>
            <w:r>
              <w:rPr>
                <w:rFonts w:cs="Segoe UI"/>
                <w:sz w:val="20"/>
                <w:lang w:eastAsia="en-IE"/>
              </w:rPr>
              <w:t>777</w:t>
            </w:r>
          </w:p>
        </w:tc>
        <w:tc>
          <w:tcPr>
            <w:tcW w:w="1588" w:type="dxa"/>
            <w:tcBorders>
              <w:top w:val="single" w:sz="6" w:space="0" w:color="8C8C8C"/>
              <w:left w:val="nil"/>
              <w:bottom w:val="single" w:sz="6" w:space="0" w:color="8C8C8C"/>
              <w:right w:val="nil"/>
            </w:tcBorders>
            <w:hideMark/>
          </w:tcPr>
          <w:p w14:paraId="0F769E24" w14:textId="77777777" w:rsidR="00D933B7" w:rsidRPr="006B41C7" w:rsidRDefault="00D933B7">
            <w:pPr>
              <w:spacing w:after="0" w:line="240" w:lineRule="auto"/>
              <w:jc w:val="center"/>
              <w:rPr>
                <w:rFonts w:cs="Segoe UI"/>
                <w:sz w:val="20"/>
                <w:lang w:eastAsia="en-IE"/>
              </w:rPr>
            </w:pPr>
            <w:r>
              <w:rPr>
                <w:rFonts w:cs="Segoe UI"/>
                <w:sz w:val="20"/>
                <w:lang w:eastAsia="en-IE"/>
              </w:rPr>
              <w:t>On track</w:t>
            </w:r>
          </w:p>
        </w:tc>
      </w:tr>
      <w:tr w:rsidR="00D933B7" w:rsidRPr="006B41C7" w14:paraId="76F8FEC3"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3B682820" w14:textId="77777777" w:rsidR="00D933B7" w:rsidRPr="006B41C7" w:rsidRDefault="00D933B7">
            <w:pPr>
              <w:spacing w:after="0" w:line="240" w:lineRule="auto"/>
              <w:textAlignment w:val="baseline"/>
              <w:rPr>
                <w:rFonts w:ascii="Segoe UI" w:hAnsi="Segoe UI" w:cs="Segoe UI"/>
                <w:sz w:val="20"/>
                <w:lang w:eastAsia="en-IE"/>
              </w:rPr>
            </w:pPr>
            <w:r>
              <w:rPr>
                <w:rFonts w:cs="Segoe UI"/>
                <w:sz w:val="20"/>
                <w:lang w:eastAsia="en-IE"/>
              </w:rPr>
              <w:t>Number of items of equipment put at the disposal of the European Border and Coast Guard Agency</w:t>
            </w:r>
          </w:p>
        </w:tc>
        <w:tc>
          <w:tcPr>
            <w:tcW w:w="1524" w:type="dxa"/>
            <w:tcBorders>
              <w:top w:val="single" w:sz="6" w:space="0" w:color="8C8C8C"/>
              <w:left w:val="nil"/>
              <w:bottom w:val="single" w:sz="6" w:space="0" w:color="8C8C8C"/>
              <w:right w:val="nil"/>
            </w:tcBorders>
            <w:shd w:val="clear" w:color="auto" w:fill="FAF9F9"/>
            <w:hideMark/>
          </w:tcPr>
          <w:p w14:paraId="25D82C31"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71242219" w14:textId="77777777" w:rsidR="00D933B7" w:rsidRPr="006B41C7" w:rsidRDefault="00D933B7">
            <w:pPr>
              <w:spacing w:after="0" w:line="240" w:lineRule="auto"/>
              <w:jc w:val="center"/>
              <w:rPr>
                <w:rFonts w:ascii="Segoe UI" w:hAnsi="Segoe UI" w:cs="Segoe UI"/>
                <w:sz w:val="20"/>
                <w:lang w:eastAsia="en-IE"/>
              </w:rPr>
            </w:pPr>
            <w:r>
              <w:rPr>
                <w:b/>
                <w:bCs/>
                <w:sz w:val="20"/>
                <w:lang w:eastAsia="en-IE"/>
              </w:rPr>
              <w:t>40%</w:t>
            </w:r>
          </w:p>
        </w:tc>
        <w:tc>
          <w:tcPr>
            <w:tcW w:w="1488" w:type="dxa"/>
            <w:tcBorders>
              <w:top w:val="single" w:sz="6" w:space="0" w:color="8C8C8C"/>
              <w:left w:val="nil"/>
              <w:bottom w:val="single" w:sz="6" w:space="0" w:color="8C8C8C"/>
              <w:right w:val="nil"/>
            </w:tcBorders>
            <w:shd w:val="clear" w:color="auto" w:fill="FAF9F9"/>
            <w:hideMark/>
          </w:tcPr>
          <w:p w14:paraId="123D122B" w14:textId="77777777" w:rsidR="00D933B7" w:rsidRPr="006B41C7" w:rsidRDefault="00D933B7">
            <w:pPr>
              <w:spacing w:after="0" w:line="240" w:lineRule="auto"/>
              <w:jc w:val="center"/>
              <w:textAlignment w:val="baseline"/>
              <w:rPr>
                <w:rFonts w:ascii="Segoe UI" w:hAnsi="Segoe UI" w:cs="Segoe UI"/>
                <w:sz w:val="20"/>
                <w:lang w:eastAsia="en-IE"/>
              </w:rPr>
            </w:pPr>
            <w:r>
              <w:rPr>
                <w:rFonts w:cs="Segoe UI"/>
                <w:sz w:val="20"/>
                <w:lang w:eastAsia="en-IE"/>
              </w:rPr>
              <w:t>1</w:t>
            </w:r>
            <w:r>
              <w:rPr>
                <w:rFonts w:ascii="Calibri" w:hAnsi="Calibri" w:cs="Calibri"/>
                <w:sz w:val="20"/>
                <w:lang w:eastAsia="en-IE"/>
              </w:rPr>
              <w:t> </w:t>
            </w:r>
            <w:r>
              <w:rPr>
                <w:rFonts w:cs="Segoe UI"/>
                <w:sz w:val="20"/>
                <w:lang w:eastAsia="en-IE"/>
              </w:rPr>
              <w:t>492 in 2029</w:t>
            </w:r>
          </w:p>
        </w:tc>
        <w:tc>
          <w:tcPr>
            <w:tcW w:w="1535" w:type="dxa"/>
            <w:tcBorders>
              <w:top w:val="single" w:sz="6" w:space="0" w:color="8C8C8C"/>
              <w:left w:val="nil"/>
              <w:bottom w:val="single" w:sz="6" w:space="0" w:color="8C8C8C"/>
              <w:right w:val="nil"/>
            </w:tcBorders>
            <w:shd w:val="clear" w:color="auto" w:fill="FAF9F9"/>
            <w:hideMark/>
          </w:tcPr>
          <w:p w14:paraId="4BEEC37A"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592 by 2025 compared to a target of 1</w:t>
            </w:r>
            <w:r>
              <w:rPr>
                <w:rFonts w:ascii="Calibri" w:hAnsi="Calibri" w:cs="Calibri"/>
                <w:sz w:val="20"/>
                <w:lang w:eastAsia="en-IE"/>
              </w:rPr>
              <w:t> </w:t>
            </w:r>
            <w:r>
              <w:rPr>
                <w:rFonts w:cs="Segoe UI"/>
                <w:sz w:val="20"/>
                <w:lang w:eastAsia="en-IE"/>
              </w:rPr>
              <w:t>492</w:t>
            </w:r>
          </w:p>
        </w:tc>
        <w:tc>
          <w:tcPr>
            <w:tcW w:w="1588" w:type="dxa"/>
            <w:tcBorders>
              <w:top w:val="single" w:sz="6" w:space="0" w:color="8C8C8C"/>
              <w:left w:val="nil"/>
              <w:bottom w:val="single" w:sz="6" w:space="0" w:color="8C8C8C"/>
              <w:right w:val="nil"/>
            </w:tcBorders>
            <w:shd w:val="clear" w:color="auto" w:fill="FAF9F9"/>
            <w:hideMark/>
          </w:tcPr>
          <w:p w14:paraId="21CE0094" w14:textId="77777777" w:rsidR="00D933B7" w:rsidRPr="006B41C7" w:rsidRDefault="00D933B7">
            <w:pPr>
              <w:spacing w:after="0" w:line="240" w:lineRule="auto"/>
              <w:jc w:val="center"/>
              <w:rPr>
                <w:rFonts w:cs="Segoe UI"/>
                <w:sz w:val="20"/>
                <w:lang w:eastAsia="en-IE"/>
              </w:rPr>
            </w:pPr>
            <w:r>
              <w:rPr>
                <w:rFonts w:cs="Segoe UI"/>
                <w:sz w:val="20"/>
                <w:lang w:eastAsia="en-IE"/>
              </w:rPr>
              <w:t>On track</w:t>
            </w:r>
          </w:p>
        </w:tc>
      </w:tr>
      <w:tr w:rsidR="00D933B7" w:rsidRPr="006B41C7" w14:paraId="03958D9B" w14:textId="77777777">
        <w:trPr>
          <w:trHeight w:val="300"/>
        </w:trPr>
        <w:tc>
          <w:tcPr>
            <w:tcW w:w="1984" w:type="dxa"/>
            <w:tcBorders>
              <w:top w:val="single" w:sz="6" w:space="0" w:color="8C8C8C"/>
              <w:left w:val="nil"/>
              <w:bottom w:val="single" w:sz="6" w:space="0" w:color="8C8C8C"/>
              <w:right w:val="nil"/>
            </w:tcBorders>
            <w:hideMark/>
          </w:tcPr>
          <w:p w14:paraId="4952663E" w14:textId="77777777" w:rsidR="00D933B7" w:rsidRPr="006B41C7" w:rsidRDefault="00D933B7">
            <w:pPr>
              <w:spacing w:after="0" w:line="240" w:lineRule="auto"/>
              <w:textAlignment w:val="baseline"/>
              <w:rPr>
                <w:rFonts w:ascii="Segoe UI" w:hAnsi="Segoe UI" w:cs="Segoe UI"/>
                <w:sz w:val="20"/>
                <w:lang w:eastAsia="en-IE"/>
              </w:rPr>
            </w:pPr>
            <w:r>
              <w:rPr>
                <w:rFonts w:cs="Segoe UI"/>
                <w:sz w:val="20"/>
                <w:lang w:eastAsia="en-IE"/>
              </w:rPr>
              <w:t>Number of initiated/improved forms of cooperation of national authorities with the Eurosur National Coordination Centre</w:t>
            </w:r>
          </w:p>
        </w:tc>
        <w:tc>
          <w:tcPr>
            <w:tcW w:w="1524" w:type="dxa"/>
            <w:tcBorders>
              <w:top w:val="single" w:sz="6" w:space="0" w:color="8C8C8C"/>
              <w:left w:val="nil"/>
              <w:bottom w:val="single" w:sz="6" w:space="0" w:color="8C8C8C"/>
              <w:right w:val="nil"/>
            </w:tcBorders>
            <w:hideMark/>
          </w:tcPr>
          <w:p w14:paraId="79292579"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hideMark/>
          </w:tcPr>
          <w:p w14:paraId="3A8F81B4" w14:textId="77777777" w:rsidR="00D933B7" w:rsidRPr="006B41C7" w:rsidRDefault="00D933B7">
            <w:pPr>
              <w:spacing w:after="0" w:line="240" w:lineRule="auto"/>
              <w:jc w:val="center"/>
              <w:textAlignment w:val="baseline"/>
              <w:rPr>
                <w:b/>
                <w:bCs/>
                <w:sz w:val="20"/>
                <w:lang w:eastAsia="en-IE"/>
              </w:rPr>
            </w:pPr>
            <w:r>
              <w:rPr>
                <w:b/>
                <w:bCs/>
                <w:sz w:val="20"/>
                <w:lang w:eastAsia="en-IE"/>
              </w:rPr>
              <w:t>1.5%</w:t>
            </w:r>
          </w:p>
        </w:tc>
        <w:tc>
          <w:tcPr>
            <w:tcW w:w="1488" w:type="dxa"/>
            <w:tcBorders>
              <w:top w:val="single" w:sz="6" w:space="0" w:color="8C8C8C"/>
              <w:left w:val="nil"/>
              <w:bottom w:val="single" w:sz="6" w:space="0" w:color="8C8C8C"/>
              <w:right w:val="nil"/>
            </w:tcBorders>
            <w:hideMark/>
          </w:tcPr>
          <w:p w14:paraId="2E6F9BDA" w14:textId="77777777" w:rsidR="00D933B7" w:rsidRPr="006B41C7" w:rsidRDefault="00D933B7">
            <w:pPr>
              <w:spacing w:after="0" w:line="240" w:lineRule="auto"/>
              <w:jc w:val="center"/>
              <w:textAlignment w:val="baseline"/>
              <w:rPr>
                <w:rFonts w:ascii="Segoe UI" w:hAnsi="Segoe UI" w:cs="Segoe UI"/>
                <w:sz w:val="20"/>
                <w:lang w:eastAsia="en-IE"/>
              </w:rPr>
            </w:pPr>
            <w:r>
              <w:rPr>
                <w:rFonts w:cs="Segoe UI"/>
                <w:sz w:val="20"/>
                <w:lang w:eastAsia="en-IE"/>
              </w:rPr>
              <w:t>134 in 2029</w:t>
            </w:r>
          </w:p>
        </w:tc>
        <w:tc>
          <w:tcPr>
            <w:tcW w:w="1535" w:type="dxa"/>
            <w:tcBorders>
              <w:top w:val="single" w:sz="6" w:space="0" w:color="8C8C8C"/>
              <w:left w:val="nil"/>
              <w:bottom w:val="single" w:sz="6" w:space="0" w:color="8C8C8C"/>
              <w:right w:val="nil"/>
            </w:tcBorders>
          </w:tcPr>
          <w:p w14:paraId="0ABABC49"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2 by 2025 compared to a target of 134</w:t>
            </w:r>
          </w:p>
        </w:tc>
        <w:tc>
          <w:tcPr>
            <w:tcW w:w="1588" w:type="dxa"/>
            <w:tcBorders>
              <w:top w:val="single" w:sz="6" w:space="0" w:color="8C8C8C"/>
              <w:left w:val="nil"/>
              <w:bottom w:val="single" w:sz="6" w:space="0" w:color="8C8C8C"/>
              <w:right w:val="nil"/>
            </w:tcBorders>
            <w:hideMark/>
          </w:tcPr>
          <w:p w14:paraId="38D5F7F0"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Deserves attention</w:t>
            </w:r>
          </w:p>
        </w:tc>
      </w:tr>
      <w:tr w:rsidR="00D933B7" w:rsidRPr="006B41C7" w14:paraId="1636E23D"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1B661780" w14:textId="77777777" w:rsidR="00D933B7" w:rsidRPr="006B41C7" w:rsidRDefault="00D933B7">
            <w:pPr>
              <w:spacing w:after="0" w:line="240" w:lineRule="auto"/>
              <w:textAlignment w:val="baseline"/>
            </w:pPr>
            <w:r>
              <w:rPr>
                <w:rFonts w:cs="Segoe UI"/>
                <w:sz w:val="20"/>
                <w:lang w:eastAsia="en-IE"/>
              </w:rPr>
              <w:t>Number of addressed recommendations from Schengen evaluations and from vulnerability assessments in the area of border management</w:t>
            </w:r>
          </w:p>
        </w:tc>
        <w:tc>
          <w:tcPr>
            <w:tcW w:w="1524" w:type="dxa"/>
            <w:tcBorders>
              <w:top w:val="single" w:sz="6" w:space="0" w:color="8C8C8C"/>
              <w:left w:val="nil"/>
              <w:bottom w:val="single" w:sz="6" w:space="0" w:color="8C8C8C"/>
              <w:right w:val="nil"/>
            </w:tcBorders>
            <w:shd w:val="clear" w:color="auto" w:fill="FAF9F9"/>
            <w:hideMark/>
          </w:tcPr>
          <w:p w14:paraId="36A05913"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hideMark/>
          </w:tcPr>
          <w:p w14:paraId="408603FF" w14:textId="77777777" w:rsidR="00D933B7" w:rsidRPr="006B41C7" w:rsidRDefault="00D933B7">
            <w:pPr>
              <w:spacing w:after="0" w:line="240" w:lineRule="auto"/>
              <w:jc w:val="center"/>
              <w:rPr>
                <w:rFonts w:ascii="Segoe UI" w:hAnsi="Segoe UI" w:cs="Segoe UI"/>
                <w:sz w:val="20"/>
                <w:lang w:eastAsia="en-IE"/>
              </w:rPr>
            </w:pPr>
            <w:r>
              <w:rPr>
                <w:b/>
                <w:bCs/>
                <w:sz w:val="20"/>
                <w:lang w:eastAsia="en-IE"/>
              </w:rPr>
              <w:t>5.5%</w:t>
            </w:r>
          </w:p>
        </w:tc>
        <w:tc>
          <w:tcPr>
            <w:tcW w:w="1488" w:type="dxa"/>
            <w:tcBorders>
              <w:top w:val="single" w:sz="6" w:space="0" w:color="8C8C8C"/>
              <w:left w:val="nil"/>
              <w:bottom w:val="single" w:sz="6" w:space="0" w:color="8C8C8C"/>
              <w:right w:val="nil"/>
            </w:tcBorders>
            <w:shd w:val="clear" w:color="auto" w:fill="FAF9F9"/>
            <w:hideMark/>
          </w:tcPr>
          <w:p w14:paraId="70541C29" w14:textId="77777777" w:rsidR="00D933B7" w:rsidRPr="006B41C7" w:rsidRDefault="00D933B7">
            <w:pPr>
              <w:spacing w:after="0" w:line="240" w:lineRule="auto"/>
              <w:jc w:val="center"/>
              <w:textAlignment w:val="baseline"/>
              <w:rPr>
                <w:rFonts w:ascii="Segoe UI" w:hAnsi="Segoe UI" w:cs="Segoe UI"/>
                <w:sz w:val="20"/>
                <w:lang w:eastAsia="en-IE"/>
              </w:rPr>
            </w:pPr>
            <w:r>
              <w:rPr>
                <w:rFonts w:cs="Segoe UI"/>
                <w:sz w:val="20"/>
                <w:lang w:eastAsia="en-IE"/>
              </w:rPr>
              <w:t>2</w:t>
            </w:r>
            <w:r>
              <w:rPr>
                <w:rFonts w:ascii="Calibri" w:hAnsi="Calibri" w:cs="Calibri"/>
                <w:sz w:val="20"/>
                <w:lang w:eastAsia="en-IE"/>
              </w:rPr>
              <w:t> </w:t>
            </w:r>
            <w:r>
              <w:rPr>
                <w:rFonts w:cs="Segoe UI"/>
                <w:sz w:val="20"/>
                <w:lang w:eastAsia="en-IE"/>
              </w:rPr>
              <w:t>875 in 2029</w:t>
            </w:r>
          </w:p>
        </w:tc>
        <w:tc>
          <w:tcPr>
            <w:tcW w:w="1535" w:type="dxa"/>
            <w:tcBorders>
              <w:top w:val="single" w:sz="6" w:space="0" w:color="8C8C8C"/>
              <w:left w:val="nil"/>
              <w:bottom w:val="single" w:sz="6" w:space="0" w:color="8C8C8C"/>
              <w:right w:val="nil"/>
            </w:tcBorders>
            <w:shd w:val="clear" w:color="auto" w:fill="FAF9F9"/>
            <w:hideMark/>
          </w:tcPr>
          <w:p w14:paraId="65C93885"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157 by 2025 compared to a target of 2</w:t>
            </w:r>
            <w:r>
              <w:rPr>
                <w:rFonts w:ascii="Calibri" w:hAnsi="Calibri" w:cs="Calibri"/>
                <w:sz w:val="20"/>
                <w:lang w:eastAsia="en-IE"/>
              </w:rPr>
              <w:t> </w:t>
            </w:r>
            <w:r>
              <w:rPr>
                <w:rFonts w:cs="Segoe UI"/>
                <w:sz w:val="20"/>
                <w:lang w:eastAsia="en-IE"/>
              </w:rPr>
              <w:t>875</w:t>
            </w:r>
          </w:p>
        </w:tc>
        <w:tc>
          <w:tcPr>
            <w:tcW w:w="1588" w:type="dxa"/>
            <w:tcBorders>
              <w:top w:val="single" w:sz="6" w:space="0" w:color="8C8C8C"/>
              <w:left w:val="nil"/>
              <w:bottom w:val="single" w:sz="6" w:space="0" w:color="8C8C8C"/>
              <w:right w:val="nil"/>
            </w:tcBorders>
            <w:shd w:val="clear" w:color="auto" w:fill="FAF9F9"/>
            <w:hideMark/>
          </w:tcPr>
          <w:p w14:paraId="738A283F"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6B41C7" w14:paraId="664D300E" w14:textId="77777777">
        <w:trPr>
          <w:trHeight w:val="300"/>
        </w:trPr>
        <w:tc>
          <w:tcPr>
            <w:tcW w:w="1984" w:type="dxa"/>
            <w:tcBorders>
              <w:top w:val="single" w:sz="6" w:space="0" w:color="8C8C8C"/>
              <w:left w:val="nil"/>
              <w:bottom w:val="single" w:sz="6" w:space="0" w:color="8C8C8C"/>
              <w:right w:val="nil"/>
            </w:tcBorders>
            <w:shd w:val="clear" w:color="auto" w:fill="FAF9F9"/>
          </w:tcPr>
          <w:p w14:paraId="5292009F" w14:textId="77777777" w:rsidR="00D933B7" w:rsidRPr="006B41C7" w:rsidRDefault="00D933B7">
            <w:pPr>
              <w:spacing w:after="0" w:line="240" w:lineRule="auto"/>
              <w:textAlignment w:val="baseline"/>
            </w:pPr>
            <w:r>
              <w:rPr>
                <w:rFonts w:cs="Segoe UI"/>
                <w:sz w:val="20"/>
                <w:lang w:eastAsia="en-IE"/>
              </w:rPr>
              <w:t>Number of new/upgraded consulates outside the Schengen area</w:t>
            </w:r>
          </w:p>
        </w:tc>
        <w:tc>
          <w:tcPr>
            <w:tcW w:w="1524" w:type="dxa"/>
            <w:tcBorders>
              <w:top w:val="single" w:sz="6" w:space="0" w:color="8C8C8C"/>
              <w:left w:val="nil"/>
              <w:bottom w:val="single" w:sz="6" w:space="0" w:color="8C8C8C"/>
              <w:right w:val="nil"/>
            </w:tcBorders>
            <w:shd w:val="clear" w:color="auto" w:fill="FAF9F9"/>
          </w:tcPr>
          <w:p w14:paraId="462EB205"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087056FE" w14:textId="77777777" w:rsidR="00D933B7" w:rsidRPr="006B41C7" w:rsidRDefault="00D933B7">
            <w:pPr>
              <w:spacing w:after="0" w:line="240" w:lineRule="auto"/>
              <w:jc w:val="center"/>
              <w:rPr>
                <w:rFonts w:cs="Segoe UI"/>
                <w:b/>
                <w:bCs/>
                <w:sz w:val="20"/>
                <w:lang w:eastAsia="en-IE"/>
              </w:rPr>
            </w:pPr>
            <w:r>
              <w:rPr>
                <w:b/>
                <w:bCs/>
                <w:sz w:val="20"/>
                <w:lang w:eastAsia="en-IE"/>
              </w:rPr>
              <w:t>27%</w:t>
            </w:r>
          </w:p>
        </w:tc>
        <w:tc>
          <w:tcPr>
            <w:tcW w:w="1488" w:type="dxa"/>
            <w:tcBorders>
              <w:top w:val="single" w:sz="6" w:space="0" w:color="8C8C8C"/>
              <w:left w:val="nil"/>
              <w:bottom w:val="single" w:sz="6" w:space="0" w:color="8C8C8C"/>
              <w:right w:val="nil"/>
            </w:tcBorders>
            <w:shd w:val="clear" w:color="auto" w:fill="FAF9F9"/>
          </w:tcPr>
          <w:p w14:paraId="58C5F456"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810 in 2029</w:t>
            </w:r>
          </w:p>
        </w:tc>
        <w:tc>
          <w:tcPr>
            <w:tcW w:w="1535" w:type="dxa"/>
            <w:tcBorders>
              <w:top w:val="single" w:sz="6" w:space="0" w:color="8C8C8C"/>
              <w:left w:val="nil"/>
              <w:bottom w:val="single" w:sz="6" w:space="0" w:color="8C8C8C"/>
              <w:right w:val="nil"/>
            </w:tcBorders>
            <w:shd w:val="clear" w:color="auto" w:fill="FAF9F9"/>
          </w:tcPr>
          <w:p w14:paraId="3D3B6B92"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222 by 2025 compared to a target of 810</w:t>
            </w:r>
          </w:p>
        </w:tc>
        <w:tc>
          <w:tcPr>
            <w:tcW w:w="1588" w:type="dxa"/>
            <w:tcBorders>
              <w:top w:val="single" w:sz="6" w:space="0" w:color="8C8C8C"/>
              <w:left w:val="nil"/>
              <w:bottom w:val="single" w:sz="6" w:space="0" w:color="8C8C8C"/>
              <w:right w:val="nil"/>
            </w:tcBorders>
            <w:shd w:val="clear" w:color="auto" w:fill="FAF9F9"/>
          </w:tcPr>
          <w:p w14:paraId="2B9AA232"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6B41C7" w14:paraId="1A9C067D" w14:textId="77777777">
        <w:trPr>
          <w:trHeight w:val="300"/>
        </w:trPr>
        <w:tc>
          <w:tcPr>
            <w:tcW w:w="1984" w:type="dxa"/>
            <w:tcBorders>
              <w:top w:val="single" w:sz="6" w:space="0" w:color="8C8C8C"/>
              <w:left w:val="nil"/>
              <w:bottom w:val="single" w:sz="6" w:space="0" w:color="8C8C8C"/>
              <w:right w:val="nil"/>
            </w:tcBorders>
            <w:shd w:val="clear" w:color="auto" w:fill="FAF9F9"/>
          </w:tcPr>
          <w:p w14:paraId="3A396566" w14:textId="77777777" w:rsidR="00D933B7" w:rsidRPr="006B41C7" w:rsidRDefault="00D933B7">
            <w:pPr>
              <w:spacing w:after="0" w:line="240" w:lineRule="auto"/>
              <w:textAlignment w:val="baseline"/>
              <w:rPr>
                <w:rFonts w:cs="Segoe UI"/>
                <w:sz w:val="20"/>
                <w:lang w:eastAsia="en-IE"/>
              </w:rPr>
            </w:pPr>
            <w:r>
              <w:rPr>
                <w:rFonts w:cs="Segoe UI"/>
                <w:sz w:val="20"/>
                <w:lang w:eastAsia="en-IE"/>
              </w:rPr>
              <w:t>Number of addressed recommendations from Schengen evaluations in the area of the common visa policy</w:t>
            </w:r>
          </w:p>
        </w:tc>
        <w:tc>
          <w:tcPr>
            <w:tcW w:w="1524" w:type="dxa"/>
            <w:tcBorders>
              <w:top w:val="single" w:sz="6" w:space="0" w:color="8C8C8C"/>
              <w:left w:val="nil"/>
              <w:bottom w:val="single" w:sz="6" w:space="0" w:color="8C8C8C"/>
              <w:right w:val="nil"/>
            </w:tcBorders>
            <w:shd w:val="clear" w:color="auto" w:fill="FAF9F9"/>
          </w:tcPr>
          <w:p w14:paraId="46F3CB80"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11D2D85A" w14:textId="77777777" w:rsidR="00D933B7" w:rsidRPr="006B41C7" w:rsidRDefault="00D933B7">
            <w:pPr>
              <w:spacing w:after="0" w:line="240" w:lineRule="auto"/>
              <w:jc w:val="center"/>
              <w:rPr>
                <w:rFonts w:cs="Segoe UI"/>
                <w:b/>
                <w:bCs/>
                <w:sz w:val="20"/>
                <w:lang w:eastAsia="en-IE"/>
              </w:rPr>
            </w:pPr>
            <w:r>
              <w:rPr>
                <w:b/>
                <w:bCs/>
                <w:sz w:val="20"/>
                <w:lang w:eastAsia="en-IE"/>
              </w:rPr>
              <w:t>16%</w:t>
            </w:r>
          </w:p>
        </w:tc>
        <w:tc>
          <w:tcPr>
            <w:tcW w:w="1488" w:type="dxa"/>
            <w:tcBorders>
              <w:top w:val="single" w:sz="6" w:space="0" w:color="8C8C8C"/>
              <w:left w:val="nil"/>
              <w:bottom w:val="single" w:sz="6" w:space="0" w:color="8C8C8C"/>
              <w:right w:val="nil"/>
            </w:tcBorders>
            <w:shd w:val="clear" w:color="auto" w:fill="FAF9F9"/>
          </w:tcPr>
          <w:p w14:paraId="60C2A8EB"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2</w:t>
            </w:r>
            <w:r>
              <w:rPr>
                <w:rFonts w:ascii="Calibri" w:hAnsi="Calibri" w:cs="Calibri"/>
                <w:sz w:val="20"/>
                <w:lang w:eastAsia="en-IE"/>
              </w:rPr>
              <w:t> </w:t>
            </w:r>
            <w:r>
              <w:rPr>
                <w:rFonts w:cs="Segoe UI"/>
                <w:sz w:val="20"/>
                <w:lang w:eastAsia="en-IE"/>
              </w:rPr>
              <w:t>610 in 2029</w:t>
            </w:r>
          </w:p>
        </w:tc>
        <w:tc>
          <w:tcPr>
            <w:tcW w:w="1535" w:type="dxa"/>
            <w:tcBorders>
              <w:top w:val="single" w:sz="6" w:space="0" w:color="8C8C8C"/>
              <w:left w:val="nil"/>
              <w:bottom w:val="single" w:sz="6" w:space="0" w:color="8C8C8C"/>
              <w:right w:val="nil"/>
            </w:tcBorders>
            <w:shd w:val="clear" w:color="auto" w:fill="FAF9F9"/>
          </w:tcPr>
          <w:p w14:paraId="26D7305D"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423 by 2025 compared to a target of 2</w:t>
            </w:r>
            <w:r>
              <w:rPr>
                <w:rFonts w:ascii="Calibri" w:hAnsi="Calibri" w:cs="Calibri"/>
                <w:sz w:val="20"/>
                <w:lang w:eastAsia="en-IE"/>
              </w:rPr>
              <w:t> </w:t>
            </w:r>
            <w:r>
              <w:rPr>
                <w:rFonts w:cs="Segoe UI"/>
                <w:sz w:val="20"/>
                <w:lang w:eastAsia="en-IE"/>
              </w:rPr>
              <w:t>610</w:t>
            </w:r>
          </w:p>
        </w:tc>
        <w:tc>
          <w:tcPr>
            <w:tcW w:w="1588" w:type="dxa"/>
            <w:tcBorders>
              <w:top w:val="single" w:sz="6" w:space="0" w:color="8C8C8C"/>
              <w:left w:val="nil"/>
              <w:bottom w:val="single" w:sz="6" w:space="0" w:color="8C8C8C"/>
              <w:right w:val="nil"/>
            </w:tcBorders>
            <w:shd w:val="clear" w:color="auto" w:fill="FAF9F9"/>
          </w:tcPr>
          <w:p w14:paraId="28673654"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N/A</w:t>
            </w:r>
          </w:p>
        </w:tc>
      </w:tr>
      <w:tr w:rsidR="00D933B7" w:rsidRPr="006B41C7" w14:paraId="284062D1" w14:textId="77777777">
        <w:trPr>
          <w:trHeight w:val="300"/>
        </w:trPr>
        <w:tc>
          <w:tcPr>
            <w:tcW w:w="1984" w:type="dxa"/>
            <w:tcBorders>
              <w:top w:val="single" w:sz="6" w:space="0" w:color="8C8C8C"/>
              <w:left w:val="nil"/>
              <w:bottom w:val="single" w:sz="6" w:space="0" w:color="8C8C8C"/>
              <w:right w:val="nil"/>
            </w:tcBorders>
            <w:shd w:val="clear" w:color="auto" w:fill="FAF9F9"/>
          </w:tcPr>
          <w:p w14:paraId="6EB1B84F" w14:textId="77777777" w:rsidR="00D933B7" w:rsidRPr="006B41C7" w:rsidRDefault="00D933B7">
            <w:pPr>
              <w:spacing w:after="0" w:line="240" w:lineRule="auto"/>
              <w:textAlignment w:val="baseline"/>
            </w:pPr>
            <w:r>
              <w:rPr>
                <w:rFonts w:cs="Segoe UI"/>
                <w:sz w:val="20"/>
                <w:lang w:eastAsia="en-IE"/>
              </w:rPr>
              <w:t>Number of visa applications using digital means</w:t>
            </w:r>
          </w:p>
        </w:tc>
        <w:tc>
          <w:tcPr>
            <w:tcW w:w="1524" w:type="dxa"/>
            <w:tcBorders>
              <w:top w:val="single" w:sz="6" w:space="0" w:color="8C8C8C"/>
              <w:left w:val="nil"/>
              <w:bottom w:val="single" w:sz="6" w:space="0" w:color="8C8C8C"/>
              <w:right w:val="nil"/>
            </w:tcBorders>
            <w:shd w:val="clear" w:color="auto" w:fill="FAF9F9"/>
          </w:tcPr>
          <w:p w14:paraId="32F892CE"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0524B617" w14:textId="77777777" w:rsidR="00D933B7" w:rsidRPr="006B41C7" w:rsidRDefault="00D933B7">
            <w:pPr>
              <w:spacing w:after="0" w:line="240" w:lineRule="auto"/>
              <w:jc w:val="center"/>
              <w:rPr>
                <w:rFonts w:cs="Segoe UI"/>
                <w:b/>
                <w:bCs/>
                <w:sz w:val="20"/>
                <w:lang w:eastAsia="en-IE"/>
              </w:rPr>
            </w:pPr>
            <w:r>
              <w:rPr>
                <w:b/>
                <w:bCs/>
                <w:sz w:val="20"/>
                <w:lang w:eastAsia="en-IE"/>
              </w:rPr>
              <w:t>29%</w:t>
            </w:r>
          </w:p>
        </w:tc>
        <w:tc>
          <w:tcPr>
            <w:tcW w:w="1488" w:type="dxa"/>
            <w:tcBorders>
              <w:top w:val="single" w:sz="6" w:space="0" w:color="8C8C8C"/>
              <w:left w:val="nil"/>
              <w:bottom w:val="single" w:sz="6" w:space="0" w:color="8C8C8C"/>
              <w:right w:val="nil"/>
            </w:tcBorders>
            <w:shd w:val="clear" w:color="auto" w:fill="FAF9F9"/>
          </w:tcPr>
          <w:p w14:paraId="6C6A4E3E"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64.2</w:t>
            </w:r>
            <w:r>
              <w:rPr>
                <w:rFonts w:ascii="Calibri" w:hAnsi="Calibri" w:cs="Calibri"/>
                <w:sz w:val="20"/>
                <w:lang w:eastAsia="en-IE"/>
              </w:rPr>
              <w:t> </w:t>
            </w:r>
            <w:r>
              <w:rPr>
                <w:rFonts w:cs="Segoe UI"/>
                <w:sz w:val="20"/>
                <w:lang w:eastAsia="en-IE"/>
              </w:rPr>
              <w:t>million</w:t>
            </w:r>
          </w:p>
        </w:tc>
        <w:tc>
          <w:tcPr>
            <w:tcW w:w="1535" w:type="dxa"/>
            <w:tcBorders>
              <w:top w:val="single" w:sz="6" w:space="0" w:color="8C8C8C"/>
              <w:left w:val="nil"/>
              <w:bottom w:val="single" w:sz="6" w:space="0" w:color="8C8C8C"/>
              <w:right w:val="nil"/>
            </w:tcBorders>
            <w:shd w:val="clear" w:color="auto" w:fill="FAF9F9"/>
          </w:tcPr>
          <w:p w14:paraId="4548A213"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18.9</w:t>
            </w:r>
            <w:r>
              <w:rPr>
                <w:rFonts w:ascii="Calibri" w:hAnsi="Calibri" w:cs="Calibri"/>
                <w:sz w:val="20"/>
                <w:lang w:eastAsia="en-IE"/>
              </w:rPr>
              <w:t> </w:t>
            </w:r>
            <w:r>
              <w:rPr>
                <w:rFonts w:cs="Segoe UI"/>
                <w:sz w:val="20"/>
                <w:lang w:eastAsia="en-IE"/>
              </w:rPr>
              <w:t>million by 2025 compared to a target of 64.2</w:t>
            </w:r>
            <w:r>
              <w:rPr>
                <w:rFonts w:ascii="Calibri" w:hAnsi="Calibri" w:cs="Calibri"/>
                <w:sz w:val="20"/>
                <w:lang w:eastAsia="en-IE"/>
              </w:rPr>
              <w:t> </w:t>
            </w:r>
            <w:r>
              <w:rPr>
                <w:rFonts w:cs="Segoe UI"/>
                <w:sz w:val="20"/>
                <w:lang w:eastAsia="en-IE"/>
              </w:rPr>
              <w:t>million</w:t>
            </w:r>
          </w:p>
        </w:tc>
        <w:tc>
          <w:tcPr>
            <w:tcW w:w="1588" w:type="dxa"/>
            <w:tcBorders>
              <w:top w:val="single" w:sz="6" w:space="0" w:color="8C8C8C"/>
              <w:left w:val="nil"/>
              <w:bottom w:val="single" w:sz="6" w:space="0" w:color="8C8C8C"/>
              <w:right w:val="nil"/>
            </w:tcBorders>
            <w:shd w:val="clear" w:color="auto" w:fill="FAF9F9"/>
          </w:tcPr>
          <w:p w14:paraId="0E7E8EFE"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On track</w:t>
            </w:r>
          </w:p>
        </w:tc>
      </w:tr>
      <w:tr w:rsidR="00D933B7" w:rsidRPr="006B41C7" w14:paraId="1D5285DB" w14:textId="77777777">
        <w:trPr>
          <w:trHeight w:val="300"/>
        </w:trPr>
        <w:tc>
          <w:tcPr>
            <w:tcW w:w="1984" w:type="dxa"/>
            <w:tcBorders>
              <w:top w:val="single" w:sz="6" w:space="0" w:color="8C8C8C"/>
              <w:left w:val="nil"/>
              <w:bottom w:val="single" w:sz="6" w:space="0" w:color="8C8C8C"/>
              <w:right w:val="nil"/>
            </w:tcBorders>
            <w:shd w:val="clear" w:color="auto" w:fill="FAF9F9"/>
          </w:tcPr>
          <w:p w14:paraId="491BBCC6" w14:textId="77777777" w:rsidR="00D933B7" w:rsidRPr="006B41C7" w:rsidRDefault="00D933B7">
            <w:pPr>
              <w:spacing w:after="0" w:line="240" w:lineRule="auto"/>
              <w:textAlignment w:val="baseline"/>
            </w:pPr>
            <w:r>
              <w:rPr>
                <w:rFonts w:cs="Segoe UI"/>
                <w:sz w:val="20"/>
                <w:lang w:eastAsia="en-IE"/>
              </w:rPr>
              <w:t>Percentage of border crossing points and customs laboratories with equipment that meets the common list of equipment that should be available per customs laboratory</w:t>
            </w:r>
            <w:r>
              <w:rPr>
                <w:rFonts w:ascii="Calibri" w:hAnsi="Calibri" w:cs="Calibri"/>
                <w:sz w:val="20"/>
                <w:lang w:eastAsia="en-IE"/>
              </w:rPr>
              <w:t> </w:t>
            </w:r>
            <w:r>
              <w:rPr>
                <w:rFonts w:cs="Segoe UI"/>
                <w:sz w:val="20"/>
                <w:lang w:eastAsia="en-IE"/>
              </w:rPr>
              <w:t>/ type of border crossing</w:t>
            </w:r>
          </w:p>
        </w:tc>
        <w:tc>
          <w:tcPr>
            <w:tcW w:w="1524" w:type="dxa"/>
            <w:tcBorders>
              <w:top w:val="single" w:sz="6" w:space="0" w:color="8C8C8C"/>
              <w:left w:val="nil"/>
              <w:bottom w:val="single" w:sz="6" w:space="0" w:color="8C8C8C"/>
              <w:right w:val="nil"/>
            </w:tcBorders>
            <w:shd w:val="clear" w:color="auto" w:fill="FAF9F9"/>
          </w:tcPr>
          <w:p w14:paraId="4825D165"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0</w:t>
            </w:r>
          </w:p>
        </w:tc>
        <w:tc>
          <w:tcPr>
            <w:tcW w:w="1519" w:type="dxa"/>
            <w:tcBorders>
              <w:top w:val="single" w:sz="6" w:space="0" w:color="8C8C8C"/>
              <w:left w:val="nil"/>
              <w:bottom w:val="single" w:sz="6" w:space="0" w:color="8C8C8C"/>
              <w:right w:val="nil"/>
            </w:tcBorders>
            <w:shd w:val="clear" w:color="auto" w:fill="FAF9F9"/>
          </w:tcPr>
          <w:p w14:paraId="6DDEE4E2" w14:textId="77777777" w:rsidR="00D933B7" w:rsidRPr="006B41C7" w:rsidRDefault="00D933B7">
            <w:pPr>
              <w:spacing w:after="0" w:line="240" w:lineRule="auto"/>
              <w:jc w:val="center"/>
              <w:rPr>
                <w:rFonts w:cs="Segoe UI"/>
                <w:b/>
                <w:bCs/>
                <w:sz w:val="20"/>
                <w:lang w:eastAsia="en-IE"/>
              </w:rPr>
            </w:pPr>
            <w:r>
              <w:rPr>
                <w:b/>
                <w:bCs/>
                <w:sz w:val="20"/>
                <w:lang w:eastAsia="en-IE"/>
              </w:rPr>
              <w:t>73%</w:t>
            </w:r>
          </w:p>
        </w:tc>
        <w:tc>
          <w:tcPr>
            <w:tcW w:w="1488" w:type="dxa"/>
            <w:tcBorders>
              <w:top w:val="single" w:sz="6" w:space="0" w:color="8C8C8C"/>
              <w:left w:val="nil"/>
              <w:bottom w:val="single" w:sz="6" w:space="0" w:color="8C8C8C"/>
              <w:right w:val="nil"/>
            </w:tcBorders>
            <w:shd w:val="clear" w:color="auto" w:fill="FAF9F9"/>
          </w:tcPr>
          <w:p w14:paraId="1AFFA019"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80% in 2027</w:t>
            </w:r>
          </w:p>
        </w:tc>
        <w:tc>
          <w:tcPr>
            <w:tcW w:w="1535" w:type="dxa"/>
            <w:tcBorders>
              <w:top w:val="single" w:sz="6" w:space="0" w:color="8C8C8C"/>
              <w:left w:val="nil"/>
              <w:bottom w:val="single" w:sz="6" w:space="0" w:color="8C8C8C"/>
              <w:right w:val="nil"/>
            </w:tcBorders>
            <w:shd w:val="clear" w:color="auto" w:fill="FAF9F9"/>
          </w:tcPr>
          <w:p w14:paraId="5BADAB6F"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58.7% by 2025 compared to a target of 80%</w:t>
            </w:r>
          </w:p>
        </w:tc>
        <w:tc>
          <w:tcPr>
            <w:tcW w:w="1588" w:type="dxa"/>
            <w:tcBorders>
              <w:top w:val="single" w:sz="6" w:space="0" w:color="8C8C8C"/>
              <w:left w:val="nil"/>
              <w:bottom w:val="single" w:sz="6" w:space="0" w:color="8C8C8C"/>
              <w:right w:val="nil"/>
            </w:tcBorders>
            <w:shd w:val="clear" w:color="auto" w:fill="FAF9F9"/>
          </w:tcPr>
          <w:p w14:paraId="30969EB0" w14:textId="77777777" w:rsidR="00D933B7" w:rsidRPr="006B41C7" w:rsidRDefault="00D933B7">
            <w:pPr>
              <w:spacing w:after="0" w:line="240" w:lineRule="auto"/>
              <w:jc w:val="center"/>
              <w:textAlignment w:val="baseline"/>
              <w:rPr>
                <w:rFonts w:cs="Segoe UI"/>
                <w:sz w:val="20"/>
                <w:lang w:eastAsia="en-IE"/>
              </w:rPr>
            </w:pPr>
            <w:r>
              <w:rPr>
                <w:rFonts w:cs="Segoe UI"/>
                <w:sz w:val="20"/>
                <w:lang w:eastAsia="en-IE"/>
              </w:rPr>
              <w:t>On track</w:t>
            </w:r>
          </w:p>
        </w:tc>
      </w:tr>
    </w:tbl>
    <w:p w14:paraId="01E5D3B7" w14:textId="77777777" w:rsidR="00D933B7" w:rsidRPr="006B41C7" w:rsidRDefault="00D933B7" w:rsidP="00D933B7"/>
    <w:p w14:paraId="68F7CCF3" w14:textId="77777777" w:rsidR="00D933B7" w:rsidRPr="006B41C7" w:rsidRDefault="00D933B7" w:rsidP="00D933B7">
      <w:pPr>
        <w:spacing w:line="259" w:lineRule="auto"/>
        <w:rPr>
          <w:rFonts w:eastAsia="EC Square Sans Pro" w:cs="EC Square Sans Pro"/>
          <w:color w:val="000000" w:themeColor="text1"/>
        </w:rPr>
      </w:pPr>
      <w:r>
        <w:rPr>
          <w:rFonts w:eastAsia="EC Square Sans Pro" w:cs="EC Square Sans Pro"/>
          <w:color w:val="000000" w:themeColor="text1"/>
        </w:rPr>
        <w:t>The BMVI is implemented under shared, direct and indirect management. The majority of resources, totalling EUR</w:t>
      </w:r>
      <w:r>
        <w:rPr>
          <w:rFonts w:ascii="Calibri" w:eastAsia="Calibri" w:hAnsi="Calibri" w:cs="Calibri"/>
          <w:color w:val="000000" w:themeColor="text1"/>
        </w:rPr>
        <w:t> </w:t>
      </w:r>
      <w:r>
        <w:rPr>
          <w:rFonts w:eastAsia="EC Square Sans Pro" w:cs="EC Square Sans Pro"/>
          <w:color w:val="000000" w:themeColor="text1"/>
        </w:rPr>
        <w:t>4.38</w:t>
      </w:r>
      <w:r>
        <w:rPr>
          <w:rFonts w:ascii="Calibri" w:eastAsia="EC Square Sans Pro" w:hAnsi="Calibri" w:cs="Calibri"/>
          <w:color w:val="000000" w:themeColor="text1"/>
        </w:rPr>
        <w:t> </w:t>
      </w:r>
      <w:r>
        <w:rPr>
          <w:rFonts w:eastAsia="EC Square Sans Pro" w:cs="EC Square Sans Pro"/>
          <w:color w:val="000000" w:themeColor="text1"/>
        </w:rPr>
        <w:t>billion (55%), are allocated to Member States’ programmes under shared management. The remaining share of EUR</w:t>
      </w:r>
      <w:r>
        <w:rPr>
          <w:rFonts w:ascii="Calibri" w:eastAsia="Calibri" w:hAnsi="Calibri" w:cs="Calibri"/>
          <w:color w:val="000000" w:themeColor="text1"/>
        </w:rPr>
        <w:t> </w:t>
      </w:r>
      <w:r>
        <w:rPr>
          <w:rFonts w:eastAsia="EC Square Sans Pro" w:cs="EC Square Sans Pro"/>
          <w:color w:val="000000" w:themeColor="text1"/>
        </w:rPr>
        <w:t>3.57</w:t>
      </w:r>
      <w:r>
        <w:rPr>
          <w:rFonts w:ascii="Calibri" w:eastAsia="EC Square Sans Pro" w:hAnsi="Calibri" w:cs="Calibri"/>
          <w:color w:val="000000" w:themeColor="text1"/>
        </w:rPr>
        <w:t> </w:t>
      </w:r>
      <w:r>
        <w:rPr>
          <w:rFonts w:eastAsia="EC Square Sans Pro" w:cs="EC Square Sans Pro"/>
          <w:color w:val="000000" w:themeColor="text1"/>
        </w:rPr>
        <w:t xml:space="preserve">billion (45%) is allocated to the Thematic Facility, a financial instrument managed </w:t>
      </w:r>
      <w:r>
        <w:rPr>
          <w:rFonts w:cs="Calibri"/>
        </w:rPr>
        <w:t>by</w:t>
      </w:r>
      <w:r>
        <w:rPr>
          <w:rFonts w:eastAsia="EC Square Sans Pro" w:cs="EC Square Sans Pro"/>
          <w:color w:val="000000" w:themeColor="text1"/>
        </w:rPr>
        <w:t xml:space="preserve"> the Commission and offering flexibility in the management of the BMVI in addressing priorities with a high level of EU added value or responding to urgent needs.</w:t>
      </w:r>
    </w:p>
    <w:p w14:paraId="057E6C56" w14:textId="77777777" w:rsidR="00D933B7" w:rsidRPr="006B41C7" w:rsidRDefault="00D933B7" w:rsidP="00D933B7">
      <w:pPr>
        <w:spacing w:line="259" w:lineRule="auto"/>
        <w:rPr>
          <w:rFonts w:eastAsia="EC Square Sans Pro" w:cs="EC Square Sans Pro"/>
          <w:color w:val="000000" w:themeColor="text1"/>
        </w:rPr>
      </w:pPr>
      <w:r>
        <w:rPr>
          <w:rFonts w:eastAsia="EC Square Sans Pro" w:cs="EC Square Sans Pro"/>
          <w:color w:val="000000" w:themeColor="text1"/>
        </w:rPr>
        <w:t xml:space="preserve">The </w:t>
      </w:r>
      <w:r>
        <w:rPr>
          <w:rFonts w:cs="Calibri"/>
        </w:rPr>
        <w:t>midterm</w:t>
      </w:r>
      <w:r>
        <w:rPr>
          <w:rFonts w:eastAsia="EC Square Sans Pro" w:cs="EC Square Sans Pro"/>
          <w:color w:val="000000" w:themeColor="text1"/>
        </w:rPr>
        <w:t xml:space="preserve"> review of the Member States’ programmes under the BMVI Regulation, and the revision of the 2021-2027 </w:t>
      </w:r>
      <w:r>
        <w:rPr>
          <w:rFonts w:cstheme="minorHAnsi"/>
          <w:lang w:eastAsia="en-GB"/>
        </w:rPr>
        <w:t xml:space="preserve">multiannual financial framework, </w:t>
      </w:r>
      <w:r>
        <w:rPr>
          <w:rFonts w:eastAsia="EC Square Sans Pro" w:cs="EC Square Sans Pro"/>
          <w:color w:val="000000" w:themeColor="text1"/>
        </w:rPr>
        <w:t xml:space="preserve">provided additional budgetary resources to support the implementation of the Pact on Migration and Asylum. In particular, the revision of the </w:t>
      </w:r>
      <w:r>
        <w:rPr>
          <w:rFonts w:cstheme="minorHAnsi"/>
          <w:lang w:eastAsia="en-GB"/>
        </w:rPr>
        <w:t>multiannual financial framework</w:t>
      </w:r>
      <w:r>
        <w:rPr>
          <w:rFonts w:eastAsia="EC Square Sans Pro" w:cs="EC Square Sans Pro"/>
          <w:color w:val="000000" w:themeColor="text1"/>
        </w:rPr>
        <w:t xml:space="preserve"> provided an additional EUR</w:t>
      </w:r>
      <w:r>
        <w:rPr>
          <w:rFonts w:ascii="Calibri" w:eastAsia="Calibri" w:hAnsi="Calibri" w:cs="Calibri"/>
          <w:color w:val="000000" w:themeColor="text1"/>
        </w:rPr>
        <w:t> </w:t>
      </w:r>
      <w:r>
        <w:rPr>
          <w:rFonts w:eastAsia="EC Square Sans Pro" w:cs="EC Square Sans Pro"/>
          <w:color w:val="000000" w:themeColor="text1"/>
        </w:rPr>
        <w:t>1</w:t>
      </w:r>
      <w:r>
        <w:rPr>
          <w:rFonts w:ascii="Calibri" w:eastAsia="EC Square Sans Pro" w:hAnsi="Calibri" w:cs="Calibri"/>
          <w:color w:val="000000" w:themeColor="text1"/>
        </w:rPr>
        <w:t> </w:t>
      </w:r>
      <w:r>
        <w:rPr>
          <w:rFonts w:eastAsia="EC Square Sans Pro" w:cs="EC Square Sans Pro"/>
          <w:color w:val="000000" w:themeColor="text1"/>
        </w:rPr>
        <w:t>billion for the BMVI.</w:t>
      </w:r>
    </w:p>
    <w:p w14:paraId="5E0ED27E" w14:textId="19DE89A4" w:rsidR="00D933B7" w:rsidRPr="006B41C7" w:rsidRDefault="00D933B7" w:rsidP="00D933B7">
      <w:pPr>
        <w:spacing w:line="259" w:lineRule="auto"/>
        <w:rPr>
          <w:rFonts w:cs="Calibri"/>
        </w:rPr>
      </w:pPr>
      <w:r>
        <w:rPr>
          <w:rFonts w:cs="Calibri"/>
        </w:rPr>
        <w:t>The 2025 voted budget for the BMVI amounted to EUR</w:t>
      </w:r>
      <w:r>
        <w:rPr>
          <w:rFonts w:ascii="Calibri" w:hAnsi="Calibri" w:cs="Calibri"/>
        </w:rPr>
        <w:t> </w:t>
      </w:r>
      <w:r>
        <w:rPr>
          <w:rFonts w:cs="Calibri"/>
        </w:rPr>
        <w:t>1232.9</w:t>
      </w:r>
      <w:r>
        <w:rPr>
          <w:rFonts w:ascii="Calibri" w:hAnsi="Calibri" w:cs="Calibri"/>
        </w:rPr>
        <w:t> </w:t>
      </w:r>
      <w:r>
        <w:rPr>
          <w:rFonts w:cs="Calibri"/>
        </w:rPr>
        <w:t xml:space="preserve">million in commitment appropriations. </w:t>
      </w:r>
      <w:r w:rsidR="00870850" w:rsidRPr="00F72C99">
        <w:rPr>
          <w:rFonts w:ascii="EC Square Sans Pro" w:hAnsi="EC Square Sans Pro" w:cs="Calibri"/>
        </w:rPr>
        <w:t>(</w:t>
      </w:r>
      <w:r w:rsidR="00870850">
        <w:rPr>
          <w:rStyle w:val="FootnoteReference"/>
          <w:rFonts w:cs="Calibri"/>
        </w:rPr>
        <w:footnoteReference w:id="48"/>
      </w:r>
      <w:r w:rsidR="00870850">
        <w:rPr>
          <w:rFonts w:ascii="EC Square Sans Pro" w:hAnsi="EC Square Sans Pro" w:cs="Calibri"/>
        </w:rPr>
        <w:t>)</w:t>
      </w:r>
      <w:r>
        <w:rPr>
          <w:rFonts w:cs="Calibri"/>
        </w:rPr>
        <w:t xml:space="preserve"> This amount included EUR</w:t>
      </w:r>
      <w:r>
        <w:rPr>
          <w:rFonts w:ascii="Calibri" w:hAnsi="Calibri" w:cs="Calibri"/>
        </w:rPr>
        <w:t> </w:t>
      </w:r>
      <w:r>
        <w:rPr>
          <w:rFonts w:cs="Calibri"/>
        </w:rPr>
        <w:t>528.2</w:t>
      </w:r>
      <w:r>
        <w:rPr>
          <w:rFonts w:ascii="Calibri" w:hAnsi="Calibri" w:cs="Calibri"/>
        </w:rPr>
        <w:t> </w:t>
      </w:r>
      <w:r>
        <w:rPr>
          <w:rFonts w:cs="Calibri"/>
        </w:rPr>
        <w:t>million for initial allocations to Member States’ programmes, EUR</w:t>
      </w:r>
      <w:r>
        <w:rPr>
          <w:rFonts w:ascii="Calibri" w:hAnsi="Calibri" w:cs="Calibri"/>
        </w:rPr>
        <w:t> </w:t>
      </w:r>
      <w:r>
        <w:rPr>
          <w:rFonts w:cs="Calibri"/>
        </w:rPr>
        <w:t>171</w:t>
      </w:r>
      <w:r>
        <w:rPr>
          <w:rFonts w:ascii="Calibri" w:hAnsi="Calibri" w:cs="Calibri"/>
        </w:rPr>
        <w:t> </w:t>
      </w:r>
      <w:r>
        <w:rPr>
          <w:rFonts w:cs="Calibri"/>
        </w:rPr>
        <w:t>million for the midterm review, EUR</w:t>
      </w:r>
      <w:r>
        <w:rPr>
          <w:rFonts w:ascii="Calibri" w:hAnsi="Calibri" w:cs="Calibri"/>
        </w:rPr>
        <w:t> </w:t>
      </w:r>
      <w:r>
        <w:rPr>
          <w:rFonts w:cs="Calibri"/>
        </w:rPr>
        <w:t>530.9</w:t>
      </w:r>
      <w:r>
        <w:rPr>
          <w:rFonts w:ascii="Calibri" w:hAnsi="Calibri" w:cs="Calibri"/>
        </w:rPr>
        <w:t> </w:t>
      </w:r>
      <w:r>
        <w:rPr>
          <w:rFonts w:cs="Calibri"/>
        </w:rPr>
        <w:t>million for the Thematic Facility, covering specific actions, EU actions and emergency assistance, and EUR</w:t>
      </w:r>
      <w:r>
        <w:rPr>
          <w:rFonts w:ascii="Calibri" w:hAnsi="Calibri" w:cs="Calibri"/>
        </w:rPr>
        <w:t> </w:t>
      </w:r>
      <w:r>
        <w:rPr>
          <w:rFonts w:cs="Calibri"/>
        </w:rPr>
        <w:t>2.7</w:t>
      </w:r>
      <w:r>
        <w:rPr>
          <w:rFonts w:ascii="Calibri" w:hAnsi="Calibri" w:cs="Calibri"/>
        </w:rPr>
        <w:t> </w:t>
      </w:r>
      <w:r>
        <w:rPr>
          <w:rFonts w:cs="Calibri"/>
        </w:rPr>
        <w:t>million for technical assistance.</w:t>
      </w:r>
    </w:p>
    <w:p w14:paraId="79AE0EE6" w14:textId="77777777" w:rsidR="00D933B7" w:rsidRPr="006B41C7" w:rsidRDefault="00D933B7" w:rsidP="00D933B7">
      <w:pPr>
        <w:spacing w:line="259" w:lineRule="auto"/>
        <w:rPr>
          <w:rFonts w:eastAsia="EC Square Sans Pro" w:cs="EC Square Sans Pro"/>
          <w:color w:val="000000" w:themeColor="text1"/>
        </w:rPr>
      </w:pPr>
      <w:r>
        <w:rPr>
          <w:rFonts w:cs="Calibri"/>
        </w:rPr>
        <w:t xml:space="preserve">The largest share of the EU’s financial contribution in Member States’ programmes is allocated to specific objective 1 on European integrated border management (87%), </w:t>
      </w:r>
      <w:r>
        <w:rPr>
          <w:rFonts w:eastAsia="EC Square Sans Pro" w:cs="EC Square Sans Pro"/>
          <w:color w:val="000000" w:themeColor="text1"/>
        </w:rPr>
        <w:t>reaffirming the focus on enhancing control of the EU external borders. Of these allocated resources, 39% relates to border surveillance purposes, and in particular to equipment</w:t>
      </w:r>
      <w:r>
        <w:rPr>
          <w:rFonts w:ascii="Calibri" w:eastAsia="EC Square Sans Pro" w:hAnsi="Calibri" w:cs="Calibri"/>
          <w:color w:val="000000" w:themeColor="text1"/>
        </w:rPr>
        <w:t> </w:t>
      </w:r>
      <w:r>
        <w:rPr>
          <w:rFonts w:eastAsia="EC Square Sans Pro" w:cs="EC Square Sans Pro"/>
          <w:color w:val="000000" w:themeColor="text1"/>
        </w:rPr>
        <w:t>– including means of transport</w:t>
      </w:r>
      <w:r>
        <w:rPr>
          <w:rFonts w:ascii="Calibri" w:eastAsia="EC Square Sans Pro" w:hAnsi="Calibri" w:cs="Calibri"/>
          <w:color w:val="000000" w:themeColor="text1"/>
        </w:rPr>
        <w:t> </w:t>
      </w:r>
      <w:r>
        <w:rPr>
          <w:rFonts w:eastAsia="EC Square Sans Pro" w:cs="EC Square Sans Pro"/>
          <w:color w:val="000000" w:themeColor="text1"/>
        </w:rPr>
        <w:t>– for border surveillance. It is followed by specific objective 2 on the common visa policy (8%), under which the main achievements relate to the digitalisation of visa processing, the deployment of staff to consulates in non-EU countries and the development or upgrading of large-scale information technology systems.</w:t>
      </w:r>
    </w:p>
    <w:p w14:paraId="257E99AC" w14:textId="77777777" w:rsidR="00D933B7" w:rsidRPr="006B41C7" w:rsidRDefault="00D933B7" w:rsidP="00D933B7">
      <w:pPr>
        <w:spacing w:line="259" w:lineRule="auto"/>
        <w:rPr>
          <w:rFonts w:eastAsia="EC Square Sans Pro" w:cs="EC Square Sans Pro"/>
          <w:color w:val="000000" w:themeColor="text1"/>
        </w:rPr>
      </w:pPr>
      <w:r>
        <w:rPr>
          <w:rFonts w:eastAsia="EC Square Sans Pro" w:cs="EC Square Sans Pro"/>
          <w:color w:val="000000" w:themeColor="text1"/>
        </w:rPr>
        <w:t xml:space="preserve">While supporting key initiatives across both specific objectives, the largest share of Thematic Facility resources is allocated to </w:t>
      </w:r>
      <w:r>
        <w:rPr>
          <w:rFonts w:cs="Calibri"/>
        </w:rPr>
        <w:t>specific objective 1</w:t>
      </w:r>
      <w:r>
        <w:rPr>
          <w:rFonts w:eastAsia="EC Square Sans Pro" w:cs="EC Square Sans Pro"/>
          <w:color w:val="000000" w:themeColor="text1"/>
        </w:rPr>
        <w:t>, representing approximately 94% of the Thematic Facility envelope for the BMVI. Within this allocation, a substantial portion is dedicated to the pact specific action (57%), supporting Member States’ preparedness for the full implementation of the Pact for Asylum and Migration. Additional allocations support the technology- and equipment-focused specific actions (42%) mentioned above, along with the special transit scheme for Lithuania (1%).</w:t>
      </w:r>
    </w:p>
    <w:p w14:paraId="04DA28BD" w14:textId="77777777" w:rsidR="00D933B7" w:rsidRPr="006B41C7" w:rsidRDefault="00D933B7" w:rsidP="00D933B7">
      <w:pPr>
        <w:spacing w:line="259" w:lineRule="auto"/>
        <w:rPr>
          <w:rFonts w:eastAsia="EC Square Sans Pro" w:cs="EC Square Sans Pro"/>
          <w:color w:val="000000" w:themeColor="text1"/>
        </w:rPr>
      </w:pPr>
      <w:r>
        <w:rPr>
          <w:rFonts w:eastAsia="EC Square Sans Pro" w:cs="EC Square Sans Pro"/>
          <w:color w:val="000000" w:themeColor="text1"/>
        </w:rPr>
        <w:t xml:space="preserve">Financial implementation shows overall progress, with both specific objectives showing a 59% commitment rate, suggesting that implementation will likely accelerate towards the end of the programming period. Under </w:t>
      </w:r>
      <w:r>
        <w:rPr>
          <w:rFonts w:cs="Calibri"/>
        </w:rPr>
        <w:t xml:space="preserve">specific objective </w:t>
      </w:r>
      <w:r>
        <w:rPr>
          <w:rFonts w:eastAsia="EC Square Sans Pro" w:cs="EC Square Sans Pro"/>
          <w:color w:val="000000" w:themeColor="text1"/>
        </w:rPr>
        <w:t>2, the greatest progress was seen in operations supporting the visa information system (around EUR</w:t>
      </w:r>
      <w:r>
        <w:rPr>
          <w:rFonts w:ascii="Calibri" w:eastAsia="EC Square Sans Pro" w:hAnsi="Calibri" w:cs="Calibri"/>
          <w:color w:val="000000" w:themeColor="text1"/>
        </w:rPr>
        <w:t> </w:t>
      </w:r>
      <w:r>
        <w:rPr>
          <w:rFonts w:eastAsia="EC Square Sans Pro" w:cs="EC Square Sans Pro"/>
          <w:color w:val="000000" w:themeColor="text1"/>
        </w:rPr>
        <w:t>120</w:t>
      </w:r>
      <w:r>
        <w:rPr>
          <w:rFonts w:ascii="Calibri" w:eastAsia="EC Square Sans Pro" w:hAnsi="Calibri" w:cs="Calibri"/>
          <w:color w:val="000000" w:themeColor="text1"/>
        </w:rPr>
        <w:t> </w:t>
      </w:r>
      <w:r>
        <w:rPr>
          <w:rFonts w:eastAsia="EC Square Sans Pro" w:cs="EC Square Sans Pro"/>
          <w:color w:val="000000" w:themeColor="text1"/>
        </w:rPr>
        <w:t>million of EU resources committed, amounting to 75% of the allocation for this type of intervention).</w:t>
      </w:r>
    </w:p>
    <w:p w14:paraId="4059988D" w14:textId="77777777" w:rsidR="00D933B7" w:rsidRPr="006B41C7" w:rsidRDefault="00D933B7" w:rsidP="00D933B7">
      <w:pPr>
        <w:spacing w:line="259" w:lineRule="auto"/>
        <w:rPr>
          <w:rFonts w:eastAsia="EC Square Sans Pro" w:cs="EC Square Sans Pro"/>
          <w:color w:val="000000" w:themeColor="text1"/>
        </w:rPr>
      </w:pPr>
      <w:r>
        <w:rPr>
          <w:rFonts w:eastAsia="EC Square Sans Pro" w:cs="EC Square Sans Pro"/>
          <w:color w:val="000000" w:themeColor="text1"/>
        </w:rPr>
        <w:t>As regards performance in direct management and indirect management, in view of their specific nature and legislative objectives, the performance of transnational EU actions and emergency measures cannot fully be captured by the key performance indicators. However, these indicators effectively complement the implementation of the policy objectives at the national level through Member States’ programmes by developing policy analyses, innovations, transnational mutual learning and partnerships, and by testing new initiatives and measures across the EU and providing financial assistance to address urgent and specific needs in the event of duly justified emergency situations.</w:t>
      </w:r>
    </w:p>
    <w:p w14:paraId="483E3469" w14:textId="77777777" w:rsidR="00D933B7" w:rsidRPr="006B41C7" w:rsidRDefault="00D933B7" w:rsidP="00D933B7">
      <w:pPr>
        <w:spacing w:line="259" w:lineRule="auto"/>
        <w:rPr>
          <w:rFonts w:eastAsia="EC Square Sans Pro" w:cs="EC Square Sans Pro"/>
        </w:rPr>
      </w:pPr>
      <w:r>
        <w:rPr>
          <w:rFonts w:eastAsia="EC Square Sans Pro" w:cs="EC Square Sans Pro"/>
        </w:rPr>
        <w:t>As of 2025, most indicators demonstrated solid progress, especially output indicators. S</w:t>
      </w:r>
      <w:r>
        <w:rPr>
          <w:rFonts w:cs="Calibri"/>
        </w:rPr>
        <w:t xml:space="preserve">pecific objective 2 </w:t>
      </w:r>
      <w:r>
        <w:rPr>
          <w:rFonts w:eastAsia="EC Square Sans Pro" w:cs="EC Square Sans Pro"/>
        </w:rPr>
        <w:t xml:space="preserve">has already exceeded its target for projects supporting visa digitalisation (109.68%), while </w:t>
      </w:r>
      <w:r>
        <w:rPr>
          <w:rFonts w:cs="Calibri"/>
        </w:rPr>
        <w:t xml:space="preserve">specific objective 1 </w:t>
      </w:r>
      <w:r>
        <w:rPr>
          <w:rFonts w:eastAsia="EC Square Sans Pro" w:cs="EC Square Sans Pro"/>
        </w:rPr>
        <w:t>shows strong implementation regarding asylum applications at border crossing points. Result indicators are progressing more gradually, but the revised 2029 targets reflect increased ambition following the midterm review.</w:t>
      </w:r>
    </w:p>
    <w:p w14:paraId="156D7C29" w14:textId="77777777" w:rsidR="00D933B7" w:rsidRPr="00746D50" w:rsidRDefault="00D933B7" w:rsidP="00D933B7">
      <w:pPr>
        <w:spacing w:line="259" w:lineRule="auto"/>
        <w:rPr>
          <w:b/>
          <w:bCs/>
          <w:lang w:eastAsia="en-GB"/>
        </w:rPr>
      </w:pPr>
      <w:r>
        <w:rPr>
          <w:b/>
          <w:bCs/>
          <w:lang w:eastAsia="en-GB"/>
        </w:rPr>
        <w:t>Customs Control Equipment Instrument</w:t>
      </w:r>
    </w:p>
    <w:p w14:paraId="2440E678" w14:textId="77777777" w:rsidR="00D933B7" w:rsidRPr="006B41C7" w:rsidRDefault="00D933B7" w:rsidP="00D933B7">
      <w:pPr>
        <w:rPr>
          <w:lang w:eastAsia="en-GB"/>
        </w:rPr>
      </w:pPr>
      <w:r>
        <w:rPr>
          <w:lang w:eastAsia="en-GB"/>
        </w:rPr>
        <w:t>The instrument’s funding committed until the end of 2025, after the first two calls in 2021 and 2023, amounts to EUR</w:t>
      </w:r>
      <w:r>
        <w:rPr>
          <w:rFonts w:ascii="Calibri" w:hAnsi="Calibri" w:cs="Calibri"/>
          <w:lang w:eastAsia="en-GB"/>
        </w:rPr>
        <w:t> </w:t>
      </w:r>
      <w:r>
        <w:rPr>
          <w:lang w:eastAsia="en-GB"/>
        </w:rPr>
        <w:t>558</w:t>
      </w:r>
      <w:r>
        <w:rPr>
          <w:rFonts w:ascii="Calibri" w:hAnsi="Calibri" w:cs="Calibri"/>
          <w:lang w:eastAsia="en-GB"/>
        </w:rPr>
        <w:t> </w:t>
      </w:r>
      <w:r>
        <w:rPr>
          <w:lang w:eastAsia="en-GB"/>
        </w:rPr>
        <w:t>million for a total of 88 grants awarded to customs administrations in all 27 Member States. It aims to improve the overall performance of the customs union by focusing on five priorities in order to (1) ensure EU safety and security; (2) strengthen the capacity of customs services to mitigate and adapt to international crises; (3) address the challenges in dealing with the exponential growth in e-commerce; (4) contribute to the European Green Deal; and (5) continue to promote innovation in customs control equipment, including the interoperability of the equipment. Although no work programme was finalised for the year 2025, with its adoption being postponed to 2026 to integrate the results of the equipment risk assessment exercise and priority control areas actions, the CCEI has made substantial progress towards achieving its objectives of supporting the customs union and helping customs authorities act as one to protect the interests of the EU by following and supporting the implementation of CCEI projects from the first and second calls.</w:t>
      </w:r>
    </w:p>
    <w:p w14:paraId="68D65E8F" w14:textId="77777777" w:rsidR="00D933B7" w:rsidRPr="006B41C7" w:rsidRDefault="00D933B7" w:rsidP="00D933B7">
      <w:pPr>
        <w:rPr>
          <w:lang w:eastAsia="en-GB"/>
        </w:rPr>
      </w:pPr>
      <w:r>
        <w:rPr>
          <w:b/>
          <w:bCs/>
          <w:lang w:eastAsia="en-GB"/>
        </w:rPr>
        <w:t>Key achievements</w:t>
      </w:r>
    </w:p>
    <w:p w14:paraId="02F69368" w14:textId="77777777" w:rsidR="00D933B7" w:rsidRPr="006B41C7" w:rsidRDefault="00D933B7" w:rsidP="00373960">
      <w:pPr>
        <w:numPr>
          <w:ilvl w:val="0"/>
          <w:numId w:val="74"/>
        </w:numPr>
        <w:spacing w:before="0" w:after="240"/>
        <w:rPr>
          <w:lang w:eastAsia="en-GB"/>
        </w:rPr>
      </w:pPr>
      <w:r>
        <w:rPr>
          <w:b/>
          <w:bCs/>
          <w:lang w:eastAsia="en-GB"/>
        </w:rPr>
        <w:t>Successful project implementation.</w:t>
      </w:r>
      <w:r>
        <w:rPr>
          <w:lang w:eastAsia="en-GB"/>
        </w:rPr>
        <w:t xml:space="preserve"> Since the programme was initiated, 88 grant agreements have been signed, supporting the long-term aim of the harmonised application of customs controls by the Member States by co-financing the purchase, maintenance and upgrading of relevant and reliable state-of-the-art customs control equipment that is secure, safe and environmentally friendly. This equipment is strategically deployed at high-traffic areas including seaports, airports and other critical transportation hubs, and at customs laboratories, contributing to adequate and equivalent customs control results across the customs union.</w:t>
      </w:r>
    </w:p>
    <w:p w14:paraId="4881AF22" w14:textId="77777777" w:rsidR="00D933B7" w:rsidRPr="006B41C7" w:rsidRDefault="00D933B7" w:rsidP="00373960">
      <w:pPr>
        <w:numPr>
          <w:ilvl w:val="0"/>
          <w:numId w:val="74"/>
        </w:numPr>
        <w:spacing w:before="0" w:after="240"/>
        <w:rPr>
          <w:lang w:eastAsia="en-GB"/>
        </w:rPr>
      </w:pPr>
      <w:r>
        <w:rPr>
          <w:b/>
          <w:bCs/>
          <w:lang w:eastAsia="en-GB"/>
        </w:rPr>
        <w:t xml:space="preserve">Improved key performance indicator results. </w:t>
      </w:r>
      <w:r>
        <w:rPr>
          <w:lang w:eastAsia="en-GB"/>
        </w:rPr>
        <w:t xml:space="preserve">The result of the CCEI’s main indicator improved significantly compared to previous years as a result of a change in the method of data collection applied by DG Taxation and Customs Union for </w:t>
      </w:r>
      <w:r>
        <w:rPr>
          <w:rFonts w:eastAsia="EC Square Sans Pro" w:cs="EC Square Sans Pro"/>
          <w:color w:val="000000" w:themeColor="text1"/>
        </w:rPr>
        <w:t>border crossing points</w:t>
      </w:r>
      <w:r>
        <w:rPr>
          <w:lang w:eastAsia="en-GB"/>
        </w:rPr>
        <w:t xml:space="preserve">. Under the new method, Member States were requested to provide the Commission with details on the availability of equipment at each </w:t>
      </w:r>
      <w:r>
        <w:rPr>
          <w:rFonts w:eastAsia="EC Square Sans Pro" w:cs="EC Square Sans Pro"/>
          <w:color w:val="000000" w:themeColor="text1"/>
        </w:rPr>
        <w:t>border crossing point</w:t>
      </w:r>
      <w:r>
        <w:rPr>
          <w:lang w:eastAsia="en-GB"/>
        </w:rPr>
        <w:t>, significantly simplifying and streamlining the complex background calculation used previously. The overall result for 2025 (58.67%) is considered reliable, and it makes realistic the objective of reaching the envisaged target of 80% by the end of the programme. The overall result for customs laboratories is 51.27%</w:t>
      </w:r>
      <w:r>
        <w:rPr>
          <w:rFonts w:ascii="Calibri" w:hAnsi="Calibri" w:cs="Calibri"/>
          <w:lang w:eastAsia="en-GB"/>
        </w:rPr>
        <w:t> (</w:t>
      </w:r>
      <w:r>
        <w:rPr>
          <w:rStyle w:val="FootnoteReference"/>
          <w:lang w:eastAsia="en-GB"/>
        </w:rPr>
        <w:footnoteReference w:id="49"/>
      </w:r>
      <w:r>
        <w:rPr>
          <w:lang w:eastAsia="en-GB"/>
        </w:rPr>
        <w:t>).</w:t>
      </w:r>
    </w:p>
    <w:p w14:paraId="32288798" w14:textId="77777777" w:rsidR="00D933B7" w:rsidRPr="006B41C7" w:rsidRDefault="00D933B7" w:rsidP="00373960">
      <w:pPr>
        <w:numPr>
          <w:ilvl w:val="0"/>
          <w:numId w:val="74"/>
        </w:numPr>
        <w:spacing w:before="0" w:after="240"/>
        <w:rPr>
          <w:lang w:eastAsia="en-GB"/>
        </w:rPr>
      </w:pPr>
      <w:r>
        <w:rPr>
          <w:b/>
          <w:bCs/>
          <w:lang w:eastAsia="en-GB"/>
        </w:rPr>
        <w:t>Financial commitment.</w:t>
      </w:r>
      <w:r>
        <w:rPr>
          <w:lang w:eastAsia="en-GB"/>
        </w:rPr>
        <w:t xml:space="preserve"> Approximately EUR</w:t>
      </w:r>
      <w:r>
        <w:rPr>
          <w:rFonts w:ascii="Calibri" w:hAnsi="Calibri" w:cs="Calibri"/>
          <w:lang w:eastAsia="en-GB"/>
        </w:rPr>
        <w:t> </w:t>
      </w:r>
      <w:r>
        <w:rPr>
          <w:lang w:eastAsia="en-GB"/>
        </w:rPr>
        <w:t>510.5</w:t>
      </w:r>
      <w:r>
        <w:rPr>
          <w:rFonts w:ascii="Calibri" w:hAnsi="Calibri" w:cs="Calibri"/>
          <w:lang w:eastAsia="en-GB"/>
        </w:rPr>
        <w:t> </w:t>
      </w:r>
      <w:r>
        <w:rPr>
          <w:lang w:eastAsia="en-GB"/>
        </w:rPr>
        <w:t>million has been allocated to support Member States in acquiring state-of-the-art equipment. This financial commitment underscores the programme’s crucial role in modernising EU customs operations.</w:t>
      </w:r>
    </w:p>
    <w:p w14:paraId="57E68D56" w14:textId="77777777" w:rsidR="00D933B7" w:rsidRPr="006B41C7" w:rsidRDefault="00D933B7" w:rsidP="00373960">
      <w:pPr>
        <w:numPr>
          <w:ilvl w:val="0"/>
          <w:numId w:val="74"/>
        </w:numPr>
        <w:spacing w:before="0" w:after="240"/>
        <w:rPr>
          <w:lang w:eastAsia="en-GB"/>
        </w:rPr>
      </w:pPr>
      <w:r>
        <w:rPr>
          <w:b/>
          <w:bCs/>
          <w:lang w:eastAsia="en-GB"/>
        </w:rPr>
        <w:t>Operational milestones.</w:t>
      </w:r>
      <w:r>
        <w:rPr>
          <w:lang w:eastAsia="en-GB"/>
        </w:rPr>
        <w:t xml:space="preserve"> The projects funded by the CCEI are multiannual by nature (the average length being three years) and, by the end of 2025, eight additional projects had been finalised, making a total of 19 projects completed so far out of the 88 grants agreement signed (with four additional projects in their final reporting stage)</w:t>
      </w:r>
      <w:r>
        <w:rPr>
          <w:rFonts w:ascii="Calibri" w:hAnsi="Calibri" w:cs="Calibri"/>
          <w:lang w:eastAsia="en-GB"/>
        </w:rPr>
        <w:t> </w:t>
      </w:r>
      <w:r>
        <w:rPr>
          <w:lang w:eastAsia="en-GB"/>
        </w:rPr>
        <w:t>(</w:t>
      </w:r>
      <w:r>
        <w:rPr>
          <w:rStyle w:val="FootnoteReference"/>
          <w:lang w:eastAsia="en-GB"/>
        </w:rPr>
        <w:footnoteReference w:id="50"/>
      </w:r>
      <w:r>
        <w:rPr>
          <w:rFonts w:ascii="Calibri" w:hAnsi="Calibri" w:cs="Calibri"/>
          <w:lang w:eastAsia="en-GB"/>
        </w:rPr>
        <w:t>)</w:t>
      </w:r>
      <w:r>
        <w:rPr>
          <w:lang w:eastAsia="en-GB"/>
        </w:rPr>
        <w:t>. The presence of over 1</w:t>
      </w:r>
      <w:r>
        <w:rPr>
          <w:rFonts w:ascii="Calibri" w:hAnsi="Calibri" w:cs="Calibri"/>
          <w:lang w:eastAsia="en-GB"/>
        </w:rPr>
        <w:t> </w:t>
      </w:r>
      <w:r>
        <w:rPr>
          <w:lang w:eastAsia="en-GB"/>
        </w:rPr>
        <w:t>500 pieces of CCEI-funded equipment already in operation at EU border crossing points (915 new items of equipment) and customs laboratories (643 new items of equipment) is a testimony to the programme’s impact.</w:t>
      </w:r>
    </w:p>
    <w:p w14:paraId="42C90225" w14:textId="77777777" w:rsidR="00D933B7" w:rsidRPr="006B41C7" w:rsidRDefault="00D933B7" w:rsidP="00373960">
      <w:pPr>
        <w:numPr>
          <w:ilvl w:val="0"/>
          <w:numId w:val="74"/>
        </w:numPr>
        <w:spacing w:before="0" w:after="240"/>
        <w:rPr>
          <w:lang w:eastAsia="en-GB"/>
        </w:rPr>
      </w:pPr>
      <w:r>
        <w:rPr>
          <w:b/>
          <w:bCs/>
          <w:lang w:eastAsia="en-GB"/>
        </w:rPr>
        <w:t>Adaptability to external factors.</w:t>
      </w:r>
      <w:r>
        <w:rPr>
          <w:lang w:eastAsia="en-GB"/>
        </w:rPr>
        <w:t xml:space="preserve"> The programme has shown flexibility in responding to external geopolitical and economic shifts, in particular through amendments and by tailoring the project requirements for the upcoming invitation to submit proposals.</w:t>
      </w:r>
    </w:p>
    <w:p w14:paraId="3464207B" w14:textId="77777777" w:rsidR="00D933B7" w:rsidRPr="006B41C7" w:rsidRDefault="00D933B7" w:rsidP="00D933B7">
      <w:pPr>
        <w:rPr>
          <w:lang w:eastAsia="en-GB"/>
        </w:rPr>
      </w:pPr>
      <w:r>
        <w:rPr>
          <w:b/>
          <w:bCs/>
          <w:lang w:eastAsia="en-GB"/>
        </w:rPr>
        <w:t>Main challenges</w:t>
      </w:r>
    </w:p>
    <w:p w14:paraId="003EDCC3" w14:textId="77777777" w:rsidR="00D933B7" w:rsidRPr="006B41C7" w:rsidRDefault="00D933B7" w:rsidP="00373960">
      <w:pPr>
        <w:numPr>
          <w:ilvl w:val="0"/>
          <w:numId w:val="75"/>
        </w:numPr>
        <w:spacing w:before="0" w:after="240"/>
        <w:rPr>
          <w:lang w:eastAsia="en-GB"/>
        </w:rPr>
      </w:pPr>
      <w:r>
        <w:rPr>
          <w:b/>
          <w:bCs/>
          <w:lang w:eastAsia="en-GB"/>
        </w:rPr>
        <w:t>Procurement delays.</w:t>
      </w:r>
      <w:r>
        <w:rPr>
          <w:lang w:eastAsia="en-GB"/>
        </w:rPr>
        <w:t xml:space="preserve"> National procurement procedures launched following the CCEI funding agreed for Member State projects faced significant delays due to security and cybersecurity concerns and budgetary constraints. These delays have affected the timely execution of certain projects, challenging the overall implementation timeline.</w:t>
      </w:r>
    </w:p>
    <w:p w14:paraId="06A7E2A9" w14:textId="77777777" w:rsidR="00D933B7" w:rsidRPr="006B41C7" w:rsidRDefault="00D933B7" w:rsidP="00373960">
      <w:pPr>
        <w:numPr>
          <w:ilvl w:val="0"/>
          <w:numId w:val="75"/>
        </w:numPr>
        <w:spacing w:before="0" w:after="240"/>
        <w:rPr>
          <w:lang w:eastAsia="en-GB"/>
        </w:rPr>
      </w:pPr>
      <w:r>
        <w:rPr>
          <w:b/>
          <w:bCs/>
          <w:lang w:eastAsia="en-GB"/>
        </w:rPr>
        <w:t>Complex geopolitical influences.</w:t>
      </w:r>
      <w:r>
        <w:rPr>
          <w:lang w:eastAsia="en-GB"/>
        </w:rPr>
        <w:t xml:space="preserve"> Russia’s ongoing invasion of Ukraine and the subsequent EU sanctions have affected trade flows at some </w:t>
      </w:r>
      <w:r>
        <w:rPr>
          <w:rFonts w:eastAsia="EC Square Sans Pro" w:cs="EC Square Sans Pro"/>
          <w:color w:val="000000" w:themeColor="text1"/>
        </w:rPr>
        <w:t xml:space="preserve">border crossing points </w:t>
      </w:r>
      <w:r>
        <w:rPr>
          <w:lang w:eastAsia="en-GB"/>
        </w:rPr>
        <w:t>and made the programme’s implementation more complex.</w:t>
      </w:r>
    </w:p>
    <w:p w14:paraId="71AF1B40" w14:textId="77777777" w:rsidR="00D933B7" w:rsidRPr="006B41C7" w:rsidRDefault="00D933B7" w:rsidP="00373960">
      <w:pPr>
        <w:numPr>
          <w:ilvl w:val="0"/>
          <w:numId w:val="75"/>
        </w:numPr>
        <w:spacing w:before="0" w:after="240"/>
        <w:rPr>
          <w:lang w:eastAsia="en-GB"/>
        </w:rPr>
      </w:pPr>
      <w:r>
        <w:rPr>
          <w:b/>
          <w:bCs/>
          <w:lang w:eastAsia="en-GB"/>
        </w:rPr>
        <w:t>Security challenges from non-EU vendors.</w:t>
      </w:r>
      <w:r>
        <w:rPr>
          <w:lang w:eastAsia="en-GB"/>
        </w:rPr>
        <w:t xml:space="preserve"> The fact that some critical equipment vendors are non-EU-owned entities poses security risks.</w:t>
      </w:r>
    </w:p>
    <w:p w14:paraId="65B554C1" w14:textId="77777777" w:rsidR="00D933B7" w:rsidRPr="006B41C7" w:rsidRDefault="00D933B7" w:rsidP="00D933B7">
      <w:pPr>
        <w:rPr>
          <w:lang w:eastAsia="en-GB"/>
        </w:rPr>
      </w:pPr>
      <w:r>
        <w:rPr>
          <w:b/>
          <w:bCs/>
          <w:lang w:eastAsia="en-GB"/>
        </w:rPr>
        <w:t>Mitigation measures</w:t>
      </w:r>
    </w:p>
    <w:p w14:paraId="78815663" w14:textId="77777777" w:rsidR="00D933B7" w:rsidRPr="006B41C7" w:rsidRDefault="00D933B7" w:rsidP="00373960">
      <w:pPr>
        <w:numPr>
          <w:ilvl w:val="0"/>
          <w:numId w:val="76"/>
        </w:numPr>
        <w:spacing w:before="0" w:after="240"/>
        <w:rPr>
          <w:lang w:eastAsia="en-GB"/>
        </w:rPr>
      </w:pPr>
      <w:r>
        <w:rPr>
          <w:lang w:eastAsia="en-GB"/>
        </w:rPr>
        <w:t xml:space="preserve">To address procurement challenges, the CCEI Coordination Group provided </w:t>
      </w:r>
      <w:r>
        <w:rPr>
          <w:b/>
          <w:bCs/>
          <w:lang w:eastAsia="en-GB"/>
        </w:rPr>
        <w:t>enhanced guidelines on security</w:t>
      </w:r>
      <w:r>
        <w:rPr>
          <w:lang w:eastAsia="en-GB"/>
        </w:rPr>
        <w:t xml:space="preserve">, while the Commission continued to proactively engage in </w:t>
      </w:r>
      <w:r>
        <w:rPr>
          <w:b/>
          <w:bCs/>
          <w:lang w:eastAsia="en-GB"/>
        </w:rPr>
        <w:t>providing steering to support Member States</w:t>
      </w:r>
      <w:r>
        <w:rPr>
          <w:lang w:eastAsia="en-GB"/>
        </w:rPr>
        <w:t xml:space="preserve"> in their project implementation.</w:t>
      </w:r>
    </w:p>
    <w:p w14:paraId="14DC11D9" w14:textId="77777777" w:rsidR="00D933B7" w:rsidRPr="006B41C7" w:rsidRDefault="00D933B7" w:rsidP="00373960">
      <w:pPr>
        <w:numPr>
          <w:ilvl w:val="0"/>
          <w:numId w:val="76"/>
        </w:numPr>
        <w:spacing w:before="0" w:after="240"/>
        <w:rPr>
          <w:lang w:eastAsia="en-GB"/>
        </w:rPr>
      </w:pPr>
      <w:r>
        <w:rPr>
          <w:lang w:eastAsia="en-GB"/>
        </w:rPr>
        <w:t xml:space="preserve">The </w:t>
      </w:r>
      <w:r>
        <w:rPr>
          <w:b/>
          <w:bCs/>
          <w:lang w:eastAsia="en-GB"/>
        </w:rPr>
        <w:t>activation of enhanced monitoring protocols</w:t>
      </w:r>
      <w:r>
        <w:rPr>
          <w:lang w:eastAsia="en-GB"/>
        </w:rPr>
        <w:t xml:space="preserve"> for projects deemed by the Commission to be at higher risk of partial implementation failure aims to ensure better compliance with reporting obligations and maintain project progression, mitigating the impact of delays and incomplete reports.</w:t>
      </w:r>
    </w:p>
    <w:p w14:paraId="59A56B4D" w14:textId="77777777" w:rsidR="00D933B7" w:rsidRPr="006B41C7" w:rsidRDefault="00D933B7" w:rsidP="00373960">
      <w:pPr>
        <w:numPr>
          <w:ilvl w:val="0"/>
          <w:numId w:val="76"/>
        </w:numPr>
        <w:spacing w:before="0" w:after="240"/>
        <w:rPr>
          <w:lang w:eastAsia="en-GB"/>
        </w:rPr>
      </w:pPr>
      <w:r>
        <w:rPr>
          <w:lang w:eastAsia="en-GB"/>
        </w:rPr>
        <w:t xml:space="preserve">The </w:t>
      </w:r>
      <w:r>
        <w:rPr>
          <w:b/>
          <w:bCs/>
          <w:lang w:eastAsia="en-GB"/>
        </w:rPr>
        <w:t>EU coordinated risk assessment on detection equipment.</w:t>
      </w:r>
      <w:r>
        <w:rPr>
          <w:lang w:eastAsia="en-GB"/>
        </w:rPr>
        <w:t xml:space="preserve"> The assessment, performed and finalised in 2025 under the </w:t>
      </w:r>
      <w:hyperlink r:id="rId432" w:history="1">
        <w:r>
          <w:rPr>
            <w:rStyle w:val="Hyperlink"/>
            <w:lang w:eastAsia="en-GB"/>
          </w:rPr>
          <w:t>NIS2 Directive</w:t>
        </w:r>
      </w:hyperlink>
      <w:r>
        <w:rPr>
          <w:lang w:eastAsia="en-GB"/>
        </w:rPr>
        <w:t xml:space="preserve"> in cooperation with experts from the 27 Member States and competent Commission services, provided for a coherent EU approach to the security of the detection equipment. Specifically, it allowed an approach to be developed to deal with high-risk suppliers and stricter security requirements to be integrated into all stages of procurement, ultimately ensuring the integrity of the equipment and related sensitive data and supply chains.</w:t>
      </w:r>
    </w:p>
    <w:p w14:paraId="3A124F07" w14:textId="77777777" w:rsidR="00D933B7" w:rsidRPr="006B41C7" w:rsidRDefault="00D933B7" w:rsidP="00D933B7">
      <w:pPr>
        <w:rPr>
          <w:lang w:eastAsia="en-GB"/>
        </w:rPr>
      </w:pPr>
      <w:r>
        <w:rPr>
          <w:lang w:eastAsia="en-GB"/>
        </w:rPr>
        <w:t>In conclusion, the CCEI has demonstrated notable progress in achieving its strategic objectives, contributing positively to harmonised, secure and effective customs operations across the EU. Despite external challenges, the programme’s strategic initiatives continue to support the Member States in navigating complex environments, thus ensuring the continued protection of the EU’s financial and economic interests. The insights gained from ongoing evaluations and risk assessments will play a crucial role in refining future action, emphasising security and customs harmonisation aligned with the evolving global landscape.</w:t>
      </w:r>
    </w:p>
    <w:p w14:paraId="6B6E8227" w14:textId="77777777" w:rsidR="00D933B7" w:rsidRPr="006B41C7" w:rsidRDefault="00D933B7" w:rsidP="00F72C99">
      <w:pPr>
        <w:pStyle w:val="Heading2"/>
        <w:rPr>
          <w:rFonts w:eastAsiaTheme="majorEastAsia"/>
          <w:lang w:eastAsia="en-GB"/>
        </w:rPr>
      </w:pPr>
      <w:r>
        <w:rPr>
          <w:lang w:eastAsia="en-GB"/>
        </w:rPr>
        <w:br/>
      </w:r>
      <w:r>
        <w:rPr>
          <w:rFonts w:eastAsiaTheme="majorEastAsia"/>
          <w:lang w:eastAsia="en-GB"/>
        </w:rPr>
        <w:t>Contribution to horizontal priorities</w:t>
      </w:r>
    </w:p>
    <w:p w14:paraId="0983FE5E" w14:textId="77777777" w:rsidR="00D933B7" w:rsidRPr="006B41C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6B41C7" w14:paraId="4308F2EF"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27C21AB7"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5C87ABA8"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5BD12951"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022AE7BD"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6B41C7" w14:paraId="2BB1C39C"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495C9A49"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0097BCBD"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58304672"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4F0B6E90"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049D65E1"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255A1ADE"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0CC57DFC"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0F7EDD07"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10F21D07"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335053F6"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eastAsia="en-IE"/>
              </w:rPr>
              <w:t> </w:t>
            </w:r>
          </w:p>
        </w:tc>
      </w:tr>
      <w:tr w:rsidR="00D933B7" w:rsidRPr="006B41C7" w14:paraId="40B05C95" w14:textId="77777777">
        <w:trPr>
          <w:trHeight w:val="300"/>
        </w:trPr>
        <w:tc>
          <w:tcPr>
            <w:tcW w:w="1562" w:type="dxa"/>
            <w:tcBorders>
              <w:top w:val="nil"/>
              <w:left w:val="nil"/>
              <w:bottom w:val="single" w:sz="6" w:space="0" w:color="8C8C8C"/>
              <w:right w:val="nil"/>
            </w:tcBorders>
            <w:vAlign w:val="center"/>
            <w:hideMark/>
          </w:tcPr>
          <w:p w14:paraId="5DA9F6D6" w14:textId="77777777" w:rsidR="00D933B7" w:rsidRPr="006B41C7"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8" w:type="dxa"/>
            <w:tcBorders>
              <w:top w:val="nil"/>
              <w:left w:val="nil"/>
              <w:bottom w:val="single" w:sz="6" w:space="0" w:color="8C8C8C"/>
              <w:right w:val="nil"/>
            </w:tcBorders>
            <w:vAlign w:val="center"/>
          </w:tcPr>
          <w:p w14:paraId="5C6F4E4D" w14:textId="77777777" w:rsidR="00D933B7" w:rsidRPr="006B41C7" w:rsidRDefault="00D933B7">
            <w:pPr>
              <w:spacing w:after="0" w:line="240" w:lineRule="auto"/>
              <w:jc w:val="center"/>
              <w:textAlignment w:val="baseline"/>
              <w:rPr>
                <w:rFonts w:ascii="Segoe UI" w:hAnsi="Segoe UI" w:cs="Segoe UI"/>
                <w:sz w:val="20"/>
                <w:lang w:eastAsia="en-IE"/>
              </w:rPr>
            </w:pPr>
            <w:r>
              <w:t>0.2</w:t>
            </w:r>
          </w:p>
        </w:tc>
        <w:tc>
          <w:tcPr>
            <w:tcW w:w="919" w:type="dxa"/>
            <w:tcBorders>
              <w:top w:val="nil"/>
              <w:left w:val="nil"/>
              <w:bottom w:val="single" w:sz="6" w:space="0" w:color="8C8C8C"/>
              <w:right w:val="nil"/>
            </w:tcBorders>
            <w:vAlign w:val="center"/>
          </w:tcPr>
          <w:p w14:paraId="351BC2A7" w14:textId="77777777" w:rsidR="00D933B7" w:rsidRPr="006B41C7" w:rsidRDefault="00D933B7">
            <w:pPr>
              <w:spacing w:after="0" w:line="240" w:lineRule="auto"/>
              <w:jc w:val="center"/>
              <w:textAlignment w:val="baseline"/>
              <w:rPr>
                <w:rFonts w:ascii="Segoe UI" w:hAnsi="Segoe UI" w:cs="Segoe UI"/>
                <w:sz w:val="20"/>
                <w:lang w:eastAsia="en-IE"/>
              </w:rPr>
            </w:pPr>
            <w:r>
              <w:t>0.0</w:t>
            </w:r>
          </w:p>
        </w:tc>
        <w:tc>
          <w:tcPr>
            <w:tcW w:w="806" w:type="dxa"/>
            <w:tcBorders>
              <w:top w:val="nil"/>
              <w:left w:val="nil"/>
              <w:bottom w:val="single" w:sz="6" w:space="0" w:color="8C8C8C"/>
              <w:right w:val="nil"/>
            </w:tcBorders>
            <w:vAlign w:val="center"/>
          </w:tcPr>
          <w:p w14:paraId="050762FA" w14:textId="77777777" w:rsidR="00D933B7" w:rsidRPr="006B41C7" w:rsidRDefault="00D933B7">
            <w:pPr>
              <w:spacing w:after="0" w:line="240" w:lineRule="auto"/>
              <w:jc w:val="center"/>
              <w:textAlignment w:val="baseline"/>
              <w:rPr>
                <w:rFonts w:ascii="Segoe UI" w:hAnsi="Segoe UI" w:cs="Segoe UI"/>
                <w:sz w:val="20"/>
                <w:lang w:eastAsia="en-IE"/>
              </w:rPr>
            </w:pPr>
            <w:r>
              <w:t>0.0</w:t>
            </w:r>
          </w:p>
        </w:tc>
        <w:tc>
          <w:tcPr>
            <w:tcW w:w="797" w:type="dxa"/>
            <w:tcBorders>
              <w:top w:val="nil"/>
              <w:left w:val="nil"/>
              <w:bottom w:val="single" w:sz="6" w:space="0" w:color="8C8C8C"/>
              <w:right w:val="nil"/>
            </w:tcBorders>
            <w:vAlign w:val="center"/>
          </w:tcPr>
          <w:p w14:paraId="076CD04A" w14:textId="77777777" w:rsidR="00D933B7" w:rsidRPr="006B41C7" w:rsidRDefault="00D933B7">
            <w:pPr>
              <w:spacing w:after="0" w:line="240" w:lineRule="auto"/>
              <w:jc w:val="center"/>
              <w:textAlignment w:val="baseline"/>
              <w:rPr>
                <w:rFonts w:ascii="Segoe UI" w:hAnsi="Segoe UI" w:cs="Segoe UI"/>
                <w:sz w:val="20"/>
                <w:lang w:eastAsia="en-IE"/>
              </w:rPr>
            </w:pPr>
            <w:r>
              <w:t>0.0</w:t>
            </w:r>
          </w:p>
        </w:tc>
        <w:tc>
          <w:tcPr>
            <w:tcW w:w="810" w:type="dxa"/>
            <w:tcBorders>
              <w:top w:val="nil"/>
              <w:left w:val="nil"/>
              <w:bottom w:val="single" w:sz="6" w:space="0" w:color="8C8C8C"/>
              <w:right w:val="nil"/>
            </w:tcBorders>
            <w:vAlign w:val="center"/>
            <w:hideMark/>
          </w:tcPr>
          <w:p w14:paraId="747F5496" w14:textId="77777777" w:rsidR="00D933B7" w:rsidRPr="006B41C7" w:rsidRDefault="00D933B7">
            <w:pPr>
              <w:spacing w:after="0" w:line="240" w:lineRule="auto"/>
              <w:jc w:val="center"/>
              <w:textAlignment w:val="baseline"/>
              <w:rPr>
                <w:rFonts w:ascii="Segoe UI" w:hAnsi="Segoe UI" w:cs="Segoe UI"/>
                <w:sz w:val="20"/>
                <w:lang w:eastAsia="en-IE"/>
              </w:rPr>
            </w:pPr>
            <w:r>
              <w:t>0.0</w:t>
            </w:r>
          </w:p>
        </w:tc>
        <w:tc>
          <w:tcPr>
            <w:tcW w:w="1215" w:type="dxa"/>
            <w:tcBorders>
              <w:top w:val="nil"/>
              <w:left w:val="nil"/>
              <w:bottom w:val="single" w:sz="6" w:space="0" w:color="8C8C8C"/>
              <w:right w:val="nil"/>
            </w:tcBorders>
            <w:vAlign w:val="center"/>
            <w:hideMark/>
          </w:tcPr>
          <w:p w14:paraId="53DCF70D" w14:textId="77777777" w:rsidR="00D933B7" w:rsidRPr="006B41C7" w:rsidRDefault="00D933B7">
            <w:pPr>
              <w:spacing w:after="0" w:line="240" w:lineRule="auto"/>
              <w:jc w:val="center"/>
              <w:textAlignment w:val="baseline"/>
              <w:rPr>
                <w:rFonts w:ascii="Segoe UI" w:hAnsi="Segoe UI" w:cs="Segoe UI"/>
                <w:sz w:val="20"/>
                <w:lang w:eastAsia="en-IE"/>
              </w:rPr>
            </w:pPr>
          </w:p>
        </w:tc>
        <w:tc>
          <w:tcPr>
            <w:tcW w:w="796" w:type="dxa"/>
            <w:tcBorders>
              <w:top w:val="nil"/>
              <w:left w:val="nil"/>
              <w:bottom w:val="single" w:sz="6" w:space="0" w:color="8C8C8C"/>
              <w:right w:val="nil"/>
            </w:tcBorders>
            <w:vAlign w:val="center"/>
            <w:hideMark/>
          </w:tcPr>
          <w:p w14:paraId="5EFE919A" w14:textId="77777777" w:rsidR="00D933B7" w:rsidRPr="006B41C7" w:rsidRDefault="00D933B7">
            <w:pPr>
              <w:spacing w:after="0" w:line="240" w:lineRule="auto"/>
              <w:jc w:val="center"/>
              <w:textAlignment w:val="baseline"/>
              <w:rPr>
                <w:rFonts w:ascii="Segoe UI" w:hAnsi="Segoe UI" w:cs="Segoe UI"/>
                <w:sz w:val="20"/>
                <w:lang w:eastAsia="en-IE"/>
              </w:rPr>
            </w:pPr>
          </w:p>
        </w:tc>
        <w:tc>
          <w:tcPr>
            <w:tcW w:w="909" w:type="dxa"/>
            <w:tcBorders>
              <w:top w:val="nil"/>
              <w:left w:val="nil"/>
              <w:bottom w:val="single" w:sz="6" w:space="0" w:color="8C8C8C"/>
              <w:right w:val="nil"/>
            </w:tcBorders>
            <w:vAlign w:val="center"/>
            <w:hideMark/>
          </w:tcPr>
          <w:p w14:paraId="67249FA7" w14:textId="77777777" w:rsidR="00D933B7" w:rsidRPr="006B41C7" w:rsidRDefault="00D933B7">
            <w:pPr>
              <w:spacing w:after="0" w:line="240" w:lineRule="auto"/>
              <w:jc w:val="center"/>
              <w:textAlignment w:val="baseline"/>
              <w:rPr>
                <w:rFonts w:ascii="Segoe UI" w:hAnsi="Segoe UI" w:cs="Segoe UI"/>
                <w:sz w:val="20"/>
                <w:lang w:eastAsia="en-IE"/>
              </w:rPr>
            </w:pPr>
            <w:r>
              <w:t>0.2</w:t>
            </w:r>
          </w:p>
        </w:tc>
        <w:tc>
          <w:tcPr>
            <w:tcW w:w="907" w:type="dxa"/>
            <w:tcBorders>
              <w:top w:val="nil"/>
              <w:left w:val="nil"/>
              <w:bottom w:val="single" w:sz="6" w:space="0" w:color="8C8C8C"/>
              <w:right w:val="nil"/>
            </w:tcBorders>
            <w:vAlign w:val="center"/>
            <w:hideMark/>
          </w:tcPr>
          <w:p w14:paraId="030DBA4A" w14:textId="77777777" w:rsidR="00D933B7" w:rsidRPr="006B41C7" w:rsidRDefault="00D933B7">
            <w:pPr>
              <w:spacing w:after="0" w:line="240" w:lineRule="auto"/>
              <w:jc w:val="center"/>
              <w:textAlignment w:val="baseline"/>
              <w:rPr>
                <w:rFonts w:ascii="Segoe UI" w:hAnsi="Segoe UI" w:cs="Segoe UI"/>
                <w:sz w:val="20"/>
                <w:lang w:eastAsia="en-IE"/>
              </w:rPr>
            </w:pPr>
            <w:r>
              <w:t>0.0%</w:t>
            </w:r>
          </w:p>
        </w:tc>
      </w:tr>
    </w:tbl>
    <w:p w14:paraId="48DCA6B5" w14:textId="77777777" w:rsidR="00D933B7" w:rsidRPr="006B41C7" w:rsidRDefault="00D933B7" w:rsidP="00D933B7">
      <w:pPr>
        <w:rPr>
          <w:b/>
          <w:bCs/>
        </w:rPr>
      </w:pPr>
    </w:p>
    <w:p w14:paraId="53F451C8" w14:textId="77777777" w:rsidR="00D933B7" w:rsidRPr="000C0167" w:rsidRDefault="00D933B7" w:rsidP="00373960">
      <w:pPr>
        <w:pStyle w:val="ListParagraph"/>
        <w:numPr>
          <w:ilvl w:val="0"/>
          <w:numId w:val="9"/>
        </w:numPr>
        <w:spacing w:line="259" w:lineRule="auto"/>
        <w:rPr>
          <w:rFonts w:eastAsia="Calibri" w:cs="Calibri"/>
        </w:rPr>
      </w:pPr>
      <w:r>
        <w:rPr>
          <w:rFonts w:eastAsia="Calibri" w:cs="Calibri"/>
        </w:rPr>
        <w:t xml:space="preserve">The programme regulation aligns the EU’s overarching commitment to the Paris Agreement and the United Nations Sustainable Development Goals, acknowledging - without prescribing fixed target - the EU’s broader ambition to allocate at least 30% of its total budget to climate action and 7.5% to biodiversity in 2024 (rising to 10% in 2026-27). </w:t>
      </w:r>
    </w:p>
    <w:p w14:paraId="5EF2524D" w14:textId="77777777" w:rsidR="00D933B7" w:rsidRPr="000C0167" w:rsidRDefault="00D933B7" w:rsidP="00373960">
      <w:pPr>
        <w:pStyle w:val="ListParagraph"/>
        <w:numPr>
          <w:ilvl w:val="0"/>
          <w:numId w:val="9"/>
        </w:numPr>
        <w:spacing w:after="200" w:line="276" w:lineRule="auto"/>
        <w:rPr>
          <w:rFonts w:eastAsia="Calibri" w:cs="Calibri"/>
        </w:rPr>
      </w:pPr>
      <w:r>
        <w:rPr>
          <w:rFonts w:eastAsia="Calibri" w:cs="Calibri"/>
        </w:rPr>
        <w:t>Recognising the interplay between climate and biodiversity objectives, contributions might materialise through measures such as sustainable procurement for small-scale assets, information technology infrastructure or building upgrades (e.g. renewable energy adoption, insulation improvements), provided these adhere to criteria favouring low-climate-impact solutions. While no binding requirements yet govern national programming or project selection, Member States are invited to give preference to environmentally sustainable initiatives where feasible.</w:t>
      </w:r>
    </w:p>
    <w:p w14:paraId="114C3C5A" w14:textId="77777777" w:rsidR="00D933B7" w:rsidRPr="006B41C7" w:rsidRDefault="00D933B7" w:rsidP="00D933B7">
      <w:pPr>
        <w:keepNext/>
        <w:keepLines/>
        <w:spacing w:after="0" w:line="240" w:lineRule="auto"/>
        <w:outlineLvl w:val="4"/>
        <w:rPr>
          <w:b/>
          <w:bCs/>
          <w:sz w:val="2"/>
          <w:szCs w:val="2"/>
        </w:rPr>
      </w:pPr>
    </w:p>
    <w:p w14:paraId="34B3FD25" w14:textId="77777777" w:rsidR="00D933B7" w:rsidRPr="006B41C7" w:rsidRDefault="00D933B7" w:rsidP="00D933B7">
      <w:pPr>
        <w:keepNext/>
        <w:keepLines/>
        <w:spacing w:line="240" w:lineRule="auto"/>
        <w:outlineLvl w:val="4"/>
        <w:rPr>
          <w:b/>
          <w:bCs/>
        </w:rPr>
      </w:pPr>
    </w:p>
    <w:p w14:paraId="780353F9" w14:textId="77777777" w:rsidR="00D933B7" w:rsidRPr="006B41C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6B41C7" w14:paraId="52F178A6"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32B96800"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0DD79B40"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236B9229"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70D2F34D"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67CCCAF4"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3692E7C1" w14:textId="77777777" w:rsidR="00D933B7" w:rsidRPr="006B41C7"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3CD1AD48"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6B41C7" w14:paraId="0C226E09" w14:textId="77777777">
        <w:trPr>
          <w:trHeight w:val="300"/>
        </w:trPr>
        <w:tc>
          <w:tcPr>
            <w:tcW w:w="895" w:type="dxa"/>
            <w:tcBorders>
              <w:top w:val="nil"/>
              <w:left w:val="nil"/>
              <w:bottom w:val="single" w:sz="6" w:space="0" w:color="8C8C8C"/>
              <w:right w:val="nil"/>
            </w:tcBorders>
            <w:vAlign w:val="center"/>
            <w:hideMark/>
          </w:tcPr>
          <w:p w14:paraId="14AE5BD0"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0004F66F"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596EB8D2"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07B5287C"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4BDED65E"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3ED2AC44" w14:textId="77777777" w:rsidR="00D933B7" w:rsidRPr="006B41C7"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3327778F"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r>
      <w:tr w:rsidR="00D933B7" w:rsidRPr="006B41C7" w14:paraId="2E15395B" w14:textId="77777777">
        <w:trPr>
          <w:trHeight w:val="300"/>
        </w:trPr>
        <w:tc>
          <w:tcPr>
            <w:tcW w:w="895" w:type="dxa"/>
            <w:tcBorders>
              <w:top w:val="nil"/>
              <w:left w:val="nil"/>
              <w:bottom w:val="single" w:sz="6" w:space="0" w:color="8C8C8C"/>
              <w:right w:val="nil"/>
            </w:tcBorders>
            <w:vAlign w:val="center"/>
            <w:hideMark/>
          </w:tcPr>
          <w:p w14:paraId="1FE414E1"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0C01CBC4"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3BF2D161"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6D575266"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4A00FCEE"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22F40344" w14:textId="77777777" w:rsidR="00D933B7" w:rsidRPr="006B41C7"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062E0227"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r>
      <w:tr w:rsidR="00D933B7" w:rsidRPr="006B41C7" w14:paraId="3A749500" w14:textId="77777777">
        <w:trPr>
          <w:trHeight w:val="300"/>
        </w:trPr>
        <w:tc>
          <w:tcPr>
            <w:tcW w:w="895" w:type="dxa"/>
            <w:tcBorders>
              <w:top w:val="nil"/>
              <w:left w:val="nil"/>
              <w:bottom w:val="single" w:sz="6" w:space="0" w:color="8C8C8C"/>
              <w:right w:val="nil"/>
            </w:tcBorders>
            <w:vAlign w:val="center"/>
            <w:hideMark/>
          </w:tcPr>
          <w:p w14:paraId="7F4631D2"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42F2365B"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513" w:type="dxa"/>
            <w:tcBorders>
              <w:top w:val="nil"/>
              <w:left w:val="nil"/>
              <w:bottom w:val="single" w:sz="6" w:space="0" w:color="8C8C8C"/>
              <w:right w:val="nil"/>
            </w:tcBorders>
            <w:hideMark/>
          </w:tcPr>
          <w:p w14:paraId="611C1EA4"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0ED074C3"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443" w:type="dxa"/>
            <w:tcBorders>
              <w:top w:val="nil"/>
              <w:left w:val="nil"/>
              <w:bottom w:val="single" w:sz="6" w:space="0" w:color="8C8C8C"/>
              <w:right w:val="nil"/>
            </w:tcBorders>
            <w:hideMark/>
          </w:tcPr>
          <w:p w14:paraId="6E1C27FE"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c>
          <w:tcPr>
            <w:tcW w:w="1332" w:type="dxa"/>
            <w:tcBorders>
              <w:top w:val="nil"/>
              <w:left w:val="nil"/>
              <w:bottom w:val="single" w:sz="6" w:space="0" w:color="8C8C8C"/>
              <w:right w:val="nil"/>
            </w:tcBorders>
          </w:tcPr>
          <w:p w14:paraId="49371C3B" w14:textId="77777777" w:rsidR="00D933B7" w:rsidRPr="006B41C7" w:rsidRDefault="00D933B7">
            <w:pPr>
              <w:spacing w:after="0" w:line="240" w:lineRule="auto"/>
              <w:jc w:val="center"/>
              <w:textAlignment w:val="baseline"/>
              <w:rPr>
                <w:rFonts w:ascii="Calibri" w:hAnsi="Calibri" w:cs="Calibri"/>
                <w:color w:val="000000"/>
                <w:sz w:val="20"/>
                <w:lang w:eastAsia="en-IE"/>
              </w:rPr>
            </w:pPr>
            <w:r>
              <w:t xml:space="preserve"> 0.0</w:t>
            </w:r>
          </w:p>
        </w:tc>
        <w:tc>
          <w:tcPr>
            <w:tcW w:w="1453" w:type="dxa"/>
            <w:tcBorders>
              <w:top w:val="nil"/>
              <w:left w:val="nil"/>
              <w:bottom w:val="single" w:sz="6" w:space="0" w:color="8C8C8C"/>
              <w:right w:val="nil"/>
            </w:tcBorders>
            <w:hideMark/>
          </w:tcPr>
          <w:p w14:paraId="6242DF12"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0.0</w:t>
            </w:r>
          </w:p>
        </w:tc>
      </w:tr>
      <w:tr w:rsidR="00D933B7" w:rsidRPr="006B41C7" w14:paraId="4BE3F2A2" w14:textId="77777777">
        <w:trPr>
          <w:trHeight w:val="300"/>
        </w:trPr>
        <w:tc>
          <w:tcPr>
            <w:tcW w:w="895" w:type="dxa"/>
            <w:tcBorders>
              <w:top w:val="nil"/>
              <w:left w:val="nil"/>
              <w:bottom w:val="single" w:sz="4" w:space="0" w:color="7F7F7F" w:themeColor="text1" w:themeTint="80"/>
              <w:right w:val="nil"/>
            </w:tcBorders>
            <w:vAlign w:val="center"/>
            <w:hideMark/>
          </w:tcPr>
          <w:p w14:paraId="2584E436" w14:textId="77777777" w:rsidR="00D933B7" w:rsidRPr="006B41C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7633C2D5"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289.0</w:t>
            </w:r>
          </w:p>
        </w:tc>
        <w:tc>
          <w:tcPr>
            <w:tcW w:w="1513" w:type="dxa"/>
            <w:tcBorders>
              <w:top w:val="nil"/>
              <w:left w:val="nil"/>
              <w:bottom w:val="single" w:sz="4" w:space="0" w:color="7F7F7F" w:themeColor="text1" w:themeTint="80"/>
              <w:right w:val="nil"/>
            </w:tcBorders>
            <w:hideMark/>
          </w:tcPr>
          <w:p w14:paraId="3AC64FB4" w14:textId="77777777" w:rsidR="00D933B7" w:rsidRPr="006B41C7" w:rsidRDefault="00D933B7">
            <w:pPr>
              <w:spacing w:after="0" w:line="240" w:lineRule="auto"/>
              <w:jc w:val="center"/>
              <w:textAlignment w:val="baseline"/>
              <w:rPr>
                <w:rFonts w:ascii="Segoe UI" w:hAnsi="Segoe UI" w:cs="Segoe UI"/>
                <w:sz w:val="20"/>
                <w:lang w:eastAsia="en-IE"/>
              </w:rPr>
            </w:pPr>
            <w:r>
              <w:t xml:space="preserve"> 999.2</w:t>
            </w:r>
          </w:p>
        </w:tc>
        <w:tc>
          <w:tcPr>
            <w:tcW w:w="1443" w:type="dxa"/>
            <w:tcBorders>
              <w:top w:val="nil"/>
              <w:left w:val="nil"/>
              <w:bottom w:val="single" w:sz="4" w:space="0" w:color="7F7F7F" w:themeColor="text1" w:themeTint="80"/>
              <w:right w:val="nil"/>
            </w:tcBorders>
            <w:hideMark/>
          </w:tcPr>
          <w:p w14:paraId="64EC7CA3" w14:textId="77777777" w:rsidR="00D933B7" w:rsidRPr="006B41C7" w:rsidRDefault="00D933B7">
            <w:pPr>
              <w:spacing w:after="0" w:line="240" w:lineRule="auto"/>
              <w:jc w:val="center"/>
              <w:textAlignment w:val="baseline"/>
              <w:rPr>
                <w:rFonts w:ascii="Segoe UI" w:hAnsi="Segoe UI" w:cs="Segoe UI"/>
                <w:sz w:val="20"/>
                <w:lang w:eastAsia="en-IE"/>
              </w:rPr>
            </w:pPr>
            <w:r>
              <w:t>1 205.3</w:t>
            </w:r>
          </w:p>
        </w:tc>
        <w:tc>
          <w:tcPr>
            <w:tcW w:w="1443" w:type="dxa"/>
            <w:tcBorders>
              <w:top w:val="nil"/>
              <w:left w:val="nil"/>
              <w:bottom w:val="single" w:sz="4" w:space="0" w:color="7F7F7F" w:themeColor="text1" w:themeTint="80"/>
              <w:right w:val="nil"/>
            </w:tcBorders>
            <w:hideMark/>
          </w:tcPr>
          <w:p w14:paraId="5F7667A8" w14:textId="77777777" w:rsidR="00D933B7" w:rsidRPr="006B41C7" w:rsidRDefault="00D933B7">
            <w:pPr>
              <w:spacing w:after="0" w:line="240" w:lineRule="auto"/>
              <w:jc w:val="center"/>
              <w:textAlignment w:val="baseline"/>
              <w:rPr>
                <w:rFonts w:ascii="Segoe UI" w:hAnsi="Segoe UI" w:cs="Segoe UI"/>
                <w:sz w:val="20"/>
                <w:lang w:eastAsia="en-IE"/>
              </w:rPr>
            </w:pPr>
            <w:r>
              <w:t>1 257.8</w:t>
            </w:r>
          </w:p>
        </w:tc>
        <w:tc>
          <w:tcPr>
            <w:tcW w:w="1332" w:type="dxa"/>
            <w:tcBorders>
              <w:top w:val="nil"/>
              <w:left w:val="nil"/>
              <w:bottom w:val="single" w:sz="4" w:space="0" w:color="7F7F7F" w:themeColor="text1" w:themeTint="80"/>
              <w:right w:val="nil"/>
            </w:tcBorders>
          </w:tcPr>
          <w:p w14:paraId="5C738E31" w14:textId="77777777" w:rsidR="00D933B7" w:rsidRPr="006B41C7" w:rsidRDefault="00D933B7">
            <w:pPr>
              <w:spacing w:after="0" w:line="240" w:lineRule="auto"/>
              <w:jc w:val="center"/>
              <w:textAlignment w:val="baseline"/>
              <w:rPr>
                <w:rFonts w:ascii="Calibri" w:hAnsi="Calibri" w:cs="Calibri"/>
                <w:color w:val="000000"/>
                <w:sz w:val="20"/>
                <w:lang w:eastAsia="en-IE"/>
              </w:rPr>
            </w:pPr>
            <w:r>
              <w:t>1 344.6</w:t>
            </w:r>
          </w:p>
        </w:tc>
        <w:tc>
          <w:tcPr>
            <w:tcW w:w="1453" w:type="dxa"/>
            <w:tcBorders>
              <w:top w:val="nil"/>
              <w:left w:val="nil"/>
              <w:bottom w:val="single" w:sz="4" w:space="0" w:color="7F7F7F" w:themeColor="text1" w:themeTint="80"/>
              <w:right w:val="nil"/>
            </w:tcBorders>
            <w:hideMark/>
          </w:tcPr>
          <w:p w14:paraId="5822D8CC" w14:textId="77777777" w:rsidR="00D933B7" w:rsidRPr="006B41C7" w:rsidRDefault="00D933B7">
            <w:pPr>
              <w:spacing w:after="0" w:line="240" w:lineRule="auto"/>
              <w:jc w:val="center"/>
              <w:textAlignment w:val="baseline"/>
              <w:rPr>
                <w:rFonts w:ascii="Segoe UI" w:hAnsi="Segoe UI" w:cs="Segoe UI"/>
                <w:sz w:val="20"/>
                <w:lang w:eastAsia="en-IE"/>
              </w:rPr>
            </w:pPr>
            <w:r>
              <w:t>5 096.0</w:t>
            </w:r>
          </w:p>
        </w:tc>
      </w:tr>
      <w:tr w:rsidR="00D933B7" w:rsidRPr="006B41C7" w14:paraId="372F5EE8"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02E0199B" w14:textId="77777777" w:rsidR="00D933B7" w:rsidRPr="006B41C7"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6A43003C" w14:textId="77777777" w:rsidR="00D933B7" w:rsidRPr="006B41C7" w:rsidRDefault="00D933B7">
            <w:pPr>
              <w:spacing w:after="0" w:line="240" w:lineRule="auto"/>
              <w:jc w:val="center"/>
              <w:textAlignment w:val="baseline"/>
              <w:rPr>
                <w:rFonts w:ascii="Calibri" w:hAnsi="Calibri" w:cs="Calibri"/>
                <w:color w:val="000000"/>
                <w:sz w:val="20"/>
                <w:lang w:eastAsia="en-IE"/>
              </w:rPr>
            </w:pPr>
          </w:p>
        </w:tc>
        <w:tc>
          <w:tcPr>
            <w:tcW w:w="1513" w:type="dxa"/>
            <w:tcBorders>
              <w:top w:val="single" w:sz="4" w:space="0" w:color="7F7F7F" w:themeColor="text1" w:themeTint="80"/>
              <w:left w:val="nil"/>
              <w:bottom w:val="single" w:sz="6" w:space="0" w:color="8C8C8C"/>
              <w:right w:val="nil"/>
            </w:tcBorders>
          </w:tcPr>
          <w:p w14:paraId="276CEF18" w14:textId="77777777" w:rsidR="00D933B7" w:rsidRPr="006B41C7" w:rsidRDefault="00D933B7">
            <w:pPr>
              <w:spacing w:after="0" w:line="240" w:lineRule="auto"/>
              <w:jc w:val="center"/>
              <w:textAlignment w:val="baseline"/>
              <w:rPr>
                <w:rFonts w:ascii="Calibri" w:hAnsi="Calibri" w:cs="Calibri"/>
                <w:color w:val="000000"/>
                <w:sz w:val="20"/>
                <w:lang w:eastAsia="en-IE"/>
              </w:rPr>
            </w:pPr>
          </w:p>
        </w:tc>
        <w:tc>
          <w:tcPr>
            <w:tcW w:w="1443" w:type="dxa"/>
            <w:tcBorders>
              <w:top w:val="single" w:sz="4" w:space="0" w:color="7F7F7F" w:themeColor="text1" w:themeTint="80"/>
              <w:left w:val="nil"/>
              <w:bottom w:val="single" w:sz="6" w:space="0" w:color="8C8C8C"/>
              <w:right w:val="nil"/>
            </w:tcBorders>
          </w:tcPr>
          <w:p w14:paraId="191D286A" w14:textId="77777777" w:rsidR="00D933B7" w:rsidRPr="006B41C7" w:rsidRDefault="00D933B7">
            <w:pPr>
              <w:spacing w:after="0" w:line="240" w:lineRule="auto"/>
              <w:jc w:val="center"/>
              <w:textAlignment w:val="baseline"/>
              <w:rPr>
                <w:rFonts w:ascii="Calibri" w:hAnsi="Calibri" w:cs="Calibri"/>
                <w:color w:val="000000"/>
                <w:sz w:val="20"/>
                <w:lang w:eastAsia="en-IE"/>
              </w:rPr>
            </w:pPr>
          </w:p>
        </w:tc>
        <w:tc>
          <w:tcPr>
            <w:tcW w:w="1443" w:type="dxa"/>
            <w:tcBorders>
              <w:top w:val="single" w:sz="4" w:space="0" w:color="7F7F7F" w:themeColor="text1" w:themeTint="80"/>
              <w:left w:val="nil"/>
              <w:bottom w:val="single" w:sz="6" w:space="0" w:color="8C8C8C"/>
              <w:right w:val="nil"/>
            </w:tcBorders>
          </w:tcPr>
          <w:p w14:paraId="0EA422EF" w14:textId="77777777" w:rsidR="00D933B7" w:rsidRPr="006B41C7" w:rsidRDefault="00D933B7">
            <w:pPr>
              <w:spacing w:after="0" w:line="240" w:lineRule="auto"/>
              <w:jc w:val="center"/>
              <w:textAlignment w:val="baseline"/>
              <w:rPr>
                <w:rFonts w:ascii="Calibri" w:hAnsi="Calibri" w:cs="Calibri"/>
                <w:color w:val="000000"/>
                <w:sz w:val="20"/>
                <w:lang w:eastAsia="en-IE"/>
              </w:rPr>
            </w:pPr>
          </w:p>
        </w:tc>
        <w:tc>
          <w:tcPr>
            <w:tcW w:w="1332" w:type="dxa"/>
            <w:tcBorders>
              <w:top w:val="single" w:sz="4" w:space="0" w:color="7F7F7F" w:themeColor="text1" w:themeTint="80"/>
              <w:left w:val="nil"/>
              <w:bottom w:val="single" w:sz="6" w:space="0" w:color="8C8C8C"/>
              <w:right w:val="nil"/>
            </w:tcBorders>
          </w:tcPr>
          <w:p w14:paraId="49DCD5AF" w14:textId="77777777" w:rsidR="00D933B7" w:rsidRPr="006B41C7" w:rsidRDefault="00D933B7">
            <w:pPr>
              <w:spacing w:after="0" w:line="240" w:lineRule="auto"/>
              <w:jc w:val="center"/>
              <w:textAlignment w:val="baseline"/>
              <w:rPr>
                <w:rFonts w:ascii="Calibri" w:hAnsi="Calibri" w:cs="Calibri"/>
                <w:color w:val="000000"/>
                <w:sz w:val="20"/>
                <w:lang w:eastAsia="en-IE"/>
              </w:rPr>
            </w:pPr>
          </w:p>
        </w:tc>
        <w:tc>
          <w:tcPr>
            <w:tcW w:w="1453" w:type="dxa"/>
            <w:tcBorders>
              <w:top w:val="single" w:sz="4" w:space="0" w:color="7F7F7F" w:themeColor="text1" w:themeTint="80"/>
              <w:left w:val="nil"/>
              <w:bottom w:val="single" w:sz="6" w:space="0" w:color="8C8C8C"/>
              <w:right w:val="nil"/>
            </w:tcBorders>
          </w:tcPr>
          <w:p w14:paraId="37FE7085" w14:textId="77777777" w:rsidR="00D933B7" w:rsidRPr="006B41C7" w:rsidRDefault="00D933B7">
            <w:pPr>
              <w:spacing w:after="0" w:line="240" w:lineRule="auto"/>
              <w:jc w:val="center"/>
              <w:textAlignment w:val="baseline"/>
              <w:rPr>
                <w:rFonts w:ascii="Calibri" w:hAnsi="Calibri" w:cs="Calibri"/>
                <w:color w:val="000000"/>
                <w:sz w:val="20"/>
                <w:lang w:eastAsia="en-IE"/>
              </w:rPr>
            </w:pPr>
          </w:p>
        </w:tc>
      </w:tr>
    </w:tbl>
    <w:p w14:paraId="2F58B3CA" w14:textId="77777777" w:rsidR="00D933B7" w:rsidRPr="006B41C7" w:rsidRDefault="00D933B7" w:rsidP="00D933B7">
      <w:pPr>
        <w:pStyle w:val="ListParagraph"/>
        <w:ind w:left="360"/>
        <w:rPr>
          <w:lang w:eastAsia="en-GB"/>
        </w:rPr>
      </w:pPr>
    </w:p>
    <w:p w14:paraId="78F60720" w14:textId="77777777" w:rsidR="00D933B7" w:rsidRPr="00B67EB0" w:rsidRDefault="00D933B7" w:rsidP="00373960">
      <w:pPr>
        <w:pStyle w:val="ListParagraph"/>
        <w:numPr>
          <w:ilvl w:val="0"/>
          <w:numId w:val="9"/>
        </w:numPr>
        <w:spacing w:after="240" w:line="264" w:lineRule="auto"/>
        <w:rPr>
          <w:lang w:eastAsia="en-GB"/>
        </w:rPr>
      </w:pPr>
      <w:r>
        <w:rPr>
          <w:rFonts w:eastAsia="Times New Roman" w:cs="Times New Roman"/>
          <w:color w:val="000000" w:themeColor="text1"/>
        </w:rPr>
        <w:t>The Integrated Border Management Fund and the BMVI are committed to the horizontal approach of the EU budget, in which equality between women and men, rights and equal opportunities for all and the mainstreaming of these objectives should be considered and promoted throughout the preparation, implementation and monitoring of relevant programmes.</w:t>
      </w:r>
    </w:p>
    <w:p w14:paraId="117C400D" w14:textId="77777777" w:rsidR="00D933B7" w:rsidRPr="00B67EB0" w:rsidRDefault="00D933B7" w:rsidP="00373960">
      <w:pPr>
        <w:pStyle w:val="ListParagraph"/>
        <w:numPr>
          <w:ilvl w:val="0"/>
          <w:numId w:val="9"/>
        </w:numPr>
        <w:spacing w:before="120" w:after="120" w:line="264" w:lineRule="auto"/>
        <w:jc w:val="both"/>
        <w:rPr>
          <w:rFonts w:eastAsia="Times New Roman" w:cs="Times New Roman"/>
          <w:color w:val="000000" w:themeColor="text1"/>
        </w:rPr>
      </w:pPr>
      <w:r>
        <w:rPr>
          <w:rFonts w:eastAsia="Times New Roman" w:cs="Times New Roman"/>
          <w:color w:val="000000" w:themeColor="text1"/>
        </w:rPr>
        <w:t>In the broader context, to receive payments from the Commission, the Member State programmes for Home Affairs funds have to comply with the horizontal enabling conditions, one of which concerns the effective application and implementation of the Charter of Fundamental Rights of the European Union, including the equality of women and men. The horizontal enabling conditions must be fulfilled throughout the entire programming period, and Member States must report on their application to the programme monitoring committee and the Commission.</w:t>
      </w:r>
    </w:p>
    <w:p w14:paraId="66B1FC13" w14:textId="77777777" w:rsidR="00D933B7" w:rsidRPr="00B67EB0" w:rsidRDefault="00D933B7" w:rsidP="00373960">
      <w:pPr>
        <w:pStyle w:val="ListParagraph"/>
        <w:numPr>
          <w:ilvl w:val="0"/>
          <w:numId w:val="9"/>
        </w:numPr>
        <w:spacing w:before="120" w:after="120" w:line="264" w:lineRule="auto"/>
        <w:jc w:val="both"/>
        <w:rPr>
          <w:rFonts w:eastAsia="Times New Roman" w:cs="Times New Roman"/>
          <w:color w:val="000000" w:themeColor="text1"/>
        </w:rPr>
      </w:pPr>
      <w:r>
        <w:rPr>
          <w:rFonts w:eastAsia="Times New Roman" w:cs="Times New Roman"/>
          <w:color w:val="000000" w:themeColor="text1"/>
        </w:rPr>
        <w:t>As regards the types of action supported by the BMVI, gender-specific issues are not specifically tackled. The interventions supported from the fund do not significantly support gender equality and managing authorities have not submitted gender-disaggregated data. Therefore, no contribution to gender equality is reported (score 0).</w:t>
      </w:r>
    </w:p>
    <w:p w14:paraId="55205E6F" w14:textId="77777777" w:rsidR="00D933B7" w:rsidRPr="00B67EB0" w:rsidRDefault="00D933B7" w:rsidP="00373960">
      <w:pPr>
        <w:pStyle w:val="ListParagraph"/>
        <w:numPr>
          <w:ilvl w:val="0"/>
          <w:numId w:val="9"/>
        </w:numPr>
        <w:spacing w:after="240" w:line="264" w:lineRule="auto"/>
        <w:rPr>
          <w:lang w:eastAsia="en-GB"/>
        </w:rPr>
      </w:pPr>
      <w:r>
        <w:rPr>
          <w:lang w:eastAsia="en-GB"/>
        </w:rPr>
        <w:t xml:space="preserve">The CCEI does not have activities that contribute to the Gender Equality goals. </w:t>
      </w:r>
    </w:p>
    <w:tbl>
      <w:tblPr>
        <w:tblStyle w:val="Planning2022instructions"/>
        <w:tblW w:w="0" w:type="auto"/>
        <w:tblLook w:val="04A0" w:firstRow="1" w:lastRow="0" w:firstColumn="1" w:lastColumn="0" w:noHBand="0" w:noVBand="1"/>
      </w:tblPr>
      <w:tblGrid>
        <w:gridCol w:w="9629"/>
      </w:tblGrid>
      <w:tr w:rsidR="00D933B7" w:rsidRPr="0077734A" w14:paraId="0EF30A24" w14:textId="77777777">
        <w:tc>
          <w:tcPr>
            <w:tcW w:w="9738" w:type="dxa"/>
            <w:shd w:val="clear" w:color="auto" w:fill="auto"/>
          </w:tcPr>
          <w:p w14:paraId="55D3B9FD" w14:textId="77777777" w:rsidR="00D933B7" w:rsidRPr="004F5586" w:rsidRDefault="00D933B7">
            <w:pPr>
              <w:spacing w:after="0" w:line="240" w:lineRule="auto"/>
              <w:textAlignment w:val="baseline"/>
              <w:rPr>
                <w:rFonts w:eastAsia="Times New Roman" w:cs="Segoe UI"/>
                <w:sz w:val="22"/>
                <w:szCs w:val="22"/>
                <w:lang w:eastAsia="en-IE"/>
              </w:rPr>
            </w:pPr>
          </w:p>
          <w:p w14:paraId="36930DCE" w14:textId="77777777" w:rsidR="00D933B7" w:rsidRPr="00B67EB0" w:rsidRDefault="00D933B7">
            <w:pPr>
              <w:spacing w:after="0" w:line="240" w:lineRule="auto"/>
              <w:rPr>
                <w:rFonts w:eastAsia="Times New Roman" w:cs="Times New Roman"/>
                <w:b/>
                <w:bCs/>
                <w:sz w:val="22"/>
                <w:szCs w:val="22"/>
                <w:lang w:eastAsia="en-IE"/>
              </w:rPr>
            </w:pPr>
            <w:r>
              <w:rPr>
                <w:rFonts w:eastAsia="Times New Roman" w:cs="Times New Roman"/>
                <w:b/>
                <w:bCs/>
                <w:sz w:val="22"/>
                <w:szCs w:val="22"/>
                <w:lang w:eastAsia="en-IE"/>
              </w:rPr>
              <w:t>Gender-disaggregated information</w:t>
            </w:r>
          </w:p>
          <w:p w14:paraId="42856B15" w14:textId="77777777" w:rsidR="00D933B7" w:rsidRPr="00B67EB0" w:rsidRDefault="00D933B7">
            <w:pPr>
              <w:spacing w:after="0" w:line="240" w:lineRule="auto"/>
              <w:rPr>
                <w:rFonts w:eastAsia="Times New Roman" w:cs="Times New Roman"/>
                <w:color w:val="000000" w:themeColor="text1"/>
                <w:sz w:val="22"/>
                <w:szCs w:val="22"/>
              </w:rPr>
            </w:pPr>
            <w:r>
              <w:rPr>
                <w:rFonts w:eastAsia="Times New Roman" w:cs="Times New Roman"/>
                <w:color w:val="000000" w:themeColor="text1"/>
                <w:sz w:val="22"/>
                <w:szCs w:val="22"/>
              </w:rPr>
              <w:t>Reporting on gender disaggregated data is not mandatory under the BMVI. Managing authorities can decide, if they wish, to transmit gender-disaggregated data for indicators focusing on individuals. As of 2025, no managing authorities had opted to transmit gender-disaggregated data.</w:t>
            </w:r>
          </w:p>
          <w:p w14:paraId="1369D6E7" w14:textId="77777777" w:rsidR="00D933B7" w:rsidRPr="00B67EB0" w:rsidRDefault="00D933B7">
            <w:pPr>
              <w:spacing w:after="0" w:line="240" w:lineRule="auto"/>
              <w:rPr>
                <w:rFonts w:eastAsia="Times New Roman" w:cs="Times New Roman"/>
                <w:color w:val="000000" w:themeColor="text1"/>
                <w:sz w:val="22"/>
                <w:szCs w:val="22"/>
              </w:rPr>
            </w:pPr>
          </w:p>
          <w:p w14:paraId="5E662053" w14:textId="77777777" w:rsidR="00D933B7" w:rsidRPr="00B67EB0" w:rsidRDefault="00D933B7">
            <w:pPr>
              <w:spacing w:after="0" w:line="240" w:lineRule="auto"/>
              <w:rPr>
                <w:rFonts w:eastAsia="Times New Roman" w:cs="Times New Roman"/>
                <w:color w:val="000000" w:themeColor="text1"/>
                <w:sz w:val="22"/>
                <w:szCs w:val="22"/>
              </w:rPr>
            </w:pPr>
            <w:r>
              <w:rPr>
                <w:rFonts w:eastAsia="Times New Roman" w:cs="Times New Roman"/>
                <w:color w:val="000000" w:themeColor="text1"/>
                <w:sz w:val="22"/>
                <w:szCs w:val="22"/>
              </w:rPr>
              <w:t>Due to the nature of the programme, the CCEI was excluded from reporting on gender-disaggregated data.</w:t>
            </w:r>
          </w:p>
        </w:tc>
      </w:tr>
    </w:tbl>
    <w:p w14:paraId="1CD8AF78" w14:textId="77777777" w:rsidR="00D933B7" w:rsidRPr="0077734A" w:rsidRDefault="00D933B7" w:rsidP="00D933B7">
      <w:pPr>
        <w:rPr>
          <w:lang w:eastAsia="en-GB"/>
        </w:rPr>
      </w:pPr>
    </w:p>
    <w:p w14:paraId="3FD03E66" w14:textId="77777777" w:rsidR="00D933B7" w:rsidRPr="0077734A" w:rsidRDefault="00D933B7" w:rsidP="00D933B7">
      <w:pPr>
        <w:rPr>
          <w:b/>
          <w:bCs/>
        </w:rPr>
      </w:pPr>
    </w:p>
    <w:p w14:paraId="32F6A48D" w14:textId="77777777" w:rsidR="00D933B7" w:rsidRPr="0077734A" w:rsidRDefault="00D933B7" w:rsidP="00D933B7">
      <w:pPr>
        <w:spacing w:line="259" w:lineRule="auto"/>
        <w:rPr>
          <w:b/>
          <w:bCs/>
        </w:rPr>
      </w:pPr>
      <w:r>
        <w:rPr>
          <w:b/>
          <w:bCs/>
        </w:rPr>
        <w:br w:type="page"/>
      </w:r>
    </w:p>
    <w:p w14:paraId="3B13725D" w14:textId="77777777" w:rsidR="00D933B7" w:rsidRPr="006B41C7" w:rsidRDefault="00D933B7" w:rsidP="00D933B7">
      <w:pPr>
        <w:rPr>
          <w:b/>
          <w:bCs/>
        </w:rPr>
      </w:pPr>
    </w:p>
    <w:p w14:paraId="74173C03" w14:textId="77777777" w:rsidR="00D933B7" w:rsidRPr="006B41C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6B41C7" w14:paraId="72E3DFBD" w14:textId="77777777">
        <w:trPr>
          <w:trHeight w:val="300"/>
        </w:trPr>
        <w:tc>
          <w:tcPr>
            <w:tcW w:w="1276" w:type="dxa"/>
            <w:tcBorders>
              <w:top w:val="single" w:sz="6" w:space="0" w:color="8C8C8C"/>
              <w:left w:val="nil"/>
              <w:bottom w:val="single" w:sz="6" w:space="0" w:color="8C8C8C"/>
              <w:right w:val="nil"/>
            </w:tcBorders>
            <w:shd w:val="clear" w:color="auto" w:fill="F2F2F2"/>
            <w:hideMark/>
          </w:tcPr>
          <w:p w14:paraId="3A664450"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lang w:eastAsia="en-IE"/>
              </w:rPr>
              <w:t> </w:t>
            </w:r>
          </w:p>
        </w:tc>
        <w:tc>
          <w:tcPr>
            <w:tcW w:w="1134" w:type="dxa"/>
            <w:tcBorders>
              <w:top w:val="single" w:sz="6" w:space="0" w:color="8C8C8C"/>
              <w:left w:val="nil"/>
              <w:bottom w:val="single" w:sz="6" w:space="0" w:color="8C8C8C"/>
              <w:right w:val="nil"/>
            </w:tcBorders>
            <w:shd w:val="clear" w:color="auto" w:fill="F2F2F2"/>
            <w:vAlign w:val="center"/>
            <w:hideMark/>
          </w:tcPr>
          <w:p w14:paraId="00578968"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2021 </w:t>
            </w:r>
          </w:p>
        </w:tc>
        <w:tc>
          <w:tcPr>
            <w:tcW w:w="1276" w:type="dxa"/>
            <w:tcBorders>
              <w:top w:val="single" w:sz="6" w:space="0" w:color="8C8C8C"/>
              <w:left w:val="nil"/>
              <w:bottom w:val="single" w:sz="6" w:space="0" w:color="8C8C8C"/>
              <w:right w:val="nil"/>
            </w:tcBorders>
            <w:shd w:val="clear" w:color="auto" w:fill="F2F2F2"/>
            <w:vAlign w:val="center"/>
            <w:hideMark/>
          </w:tcPr>
          <w:p w14:paraId="393F142D"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43F5E16F"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ascii="Calibri" w:hAnsi="Calibri" w:cs="Calibri"/>
                <w:b/>
                <w:bCs/>
                <w:sz w:val="20"/>
                <w:lang w:eastAsia="en-IE"/>
              </w:rPr>
              <w:t> </w:t>
            </w:r>
            <w:r>
              <w:rPr>
                <w:rFonts w:cs="Segoe UI"/>
                <w:b/>
                <w:bCs/>
                <w:sz w:val="20"/>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4AD63471" w14:textId="77777777" w:rsidR="00D933B7" w:rsidRPr="006B41C7"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16A6BA14" w14:textId="77777777" w:rsidR="00D933B7" w:rsidRPr="006B41C7" w:rsidRDefault="00D933B7">
            <w:pPr>
              <w:spacing w:after="0" w:line="240" w:lineRule="auto"/>
              <w:jc w:val="center"/>
              <w:textAlignment w:val="baseline"/>
              <w:rPr>
                <w:rFonts w:cs="Segoe UI"/>
                <w:b/>
                <w:bCs/>
                <w:sz w:val="20"/>
                <w:lang w:eastAsia="en-IE"/>
              </w:rPr>
            </w:pPr>
            <w:r>
              <w:rPr>
                <w:rFonts w:cs="Segoe UI"/>
                <w:b/>
                <w:bCs/>
                <w:sz w:val="20"/>
                <w:lang w:eastAsia="en-IE"/>
              </w:rPr>
              <w:t>2</w:t>
            </w:r>
            <w:r>
              <w:rPr>
                <w:b/>
                <w:bCs/>
                <w:sz w:val="20"/>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153D61BE"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Total</w:t>
            </w:r>
            <w:r>
              <w:rPr>
                <w:rFonts w:ascii="Calibri" w:hAnsi="Calibri" w:cs="Calibri"/>
                <w:b/>
                <w:bCs/>
                <w:sz w:val="20"/>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6EDB6CA5" w14:textId="77777777" w:rsidR="00D933B7" w:rsidRPr="006B41C7" w:rsidRDefault="00D933B7">
            <w:pPr>
              <w:spacing w:after="0" w:line="240" w:lineRule="auto"/>
              <w:jc w:val="center"/>
              <w:textAlignment w:val="baseline"/>
              <w:rPr>
                <w:rFonts w:ascii="Segoe UI" w:hAnsi="Segoe UI" w:cs="Segoe UI"/>
                <w:b/>
                <w:bCs/>
                <w:sz w:val="18"/>
                <w:szCs w:val="18"/>
                <w:lang w:eastAsia="en-IE"/>
              </w:rPr>
            </w:pPr>
            <w:r>
              <w:rPr>
                <w:rFonts w:cs="Segoe UI"/>
                <w:b/>
                <w:bCs/>
                <w:sz w:val="20"/>
                <w:lang w:eastAsia="en-IE"/>
              </w:rPr>
              <w:t>% of the 2021-2025 envelope</w:t>
            </w:r>
          </w:p>
        </w:tc>
      </w:tr>
      <w:tr w:rsidR="00D933B7" w:rsidRPr="006B41C7" w14:paraId="7DE32EE2" w14:textId="77777777">
        <w:trPr>
          <w:trHeight w:val="300"/>
        </w:trPr>
        <w:tc>
          <w:tcPr>
            <w:tcW w:w="1276" w:type="dxa"/>
            <w:tcBorders>
              <w:top w:val="single" w:sz="6" w:space="0" w:color="8C8C8C"/>
              <w:left w:val="nil"/>
              <w:bottom w:val="single" w:sz="6" w:space="0" w:color="8C8C8C"/>
              <w:right w:val="nil"/>
            </w:tcBorders>
            <w:vAlign w:val="center"/>
            <w:hideMark/>
          </w:tcPr>
          <w:p w14:paraId="2B0B41C9" w14:textId="77777777" w:rsidR="00D933B7" w:rsidRPr="006B41C7" w:rsidRDefault="00D933B7">
            <w:pPr>
              <w:spacing w:after="0" w:line="240" w:lineRule="auto"/>
              <w:textAlignment w:val="baseline"/>
              <w:rPr>
                <w:rFonts w:ascii="Segoe UI" w:hAnsi="Segoe UI" w:cs="Segoe UI"/>
                <w:b/>
                <w:bCs/>
                <w:sz w:val="18"/>
                <w:szCs w:val="18"/>
                <w:lang w:eastAsia="en-IE"/>
              </w:rPr>
            </w:pPr>
            <w:r>
              <w:rPr>
                <w:rFonts w:cs="Segoe UI"/>
                <w:b/>
                <w:bCs/>
                <w:sz w:val="20"/>
                <w:lang w:eastAsia="en-IE"/>
              </w:rPr>
              <w:t>Digital contribution</w:t>
            </w:r>
            <w:r>
              <w:rPr>
                <w:rFonts w:ascii="Calibri" w:hAnsi="Calibri" w:cs="Calibri"/>
                <w:b/>
                <w:bCs/>
                <w:sz w:val="20"/>
                <w:lang w:eastAsia="en-IE"/>
              </w:rPr>
              <w:t> </w:t>
            </w:r>
          </w:p>
        </w:tc>
        <w:tc>
          <w:tcPr>
            <w:tcW w:w="1134" w:type="dxa"/>
            <w:tcBorders>
              <w:top w:val="single" w:sz="6" w:space="0" w:color="8C8C8C"/>
              <w:left w:val="nil"/>
              <w:bottom w:val="single" w:sz="6" w:space="0" w:color="8C8C8C"/>
              <w:right w:val="nil"/>
            </w:tcBorders>
            <w:vAlign w:val="center"/>
            <w:hideMark/>
          </w:tcPr>
          <w:p w14:paraId="69E773B0" w14:textId="77777777" w:rsidR="00D933B7" w:rsidRPr="006B41C7" w:rsidRDefault="00D933B7">
            <w:pPr>
              <w:spacing w:after="0" w:line="240" w:lineRule="auto"/>
              <w:jc w:val="center"/>
              <w:textAlignment w:val="baseline"/>
              <w:rPr>
                <w:rFonts w:ascii="Segoe UI" w:hAnsi="Segoe UI" w:cs="Segoe UI"/>
                <w:sz w:val="20"/>
                <w:lang w:eastAsia="en-IE"/>
              </w:rPr>
            </w:pPr>
            <w:r>
              <w:t>51.8</w:t>
            </w:r>
          </w:p>
        </w:tc>
        <w:tc>
          <w:tcPr>
            <w:tcW w:w="1276" w:type="dxa"/>
            <w:tcBorders>
              <w:top w:val="single" w:sz="6" w:space="0" w:color="8C8C8C"/>
              <w:left w:val="nil"/>
              <w:bottom w:val="single" w:sz="6" w:space="0" w:color="8C8C8C"/>
              <w:right w:val="nil"/>
            </w:tcBorders>
            <w:vAlign w:val="center"/>
            <w:hideMark/>
          </w:tcPr>
          <w:p w14:paraId="6F4E2590" w14:textId="77777777" w:rsidR="00D933B7" w:rsidRPr="006B41C7" w:rsidRDefault="00D933B7">
            <w:pPr>
              <w:spacing w:after="0" w:line="240" w:lineRule="auto"/>
              <w:jc w:val="center"/>
              <w:textAlignment w:val="baseline"/>
              <w:rPr>
                <w:rFonts w:ascii="Segoe UI" w:hAnsi="Segoe UI" w:cs="Segoe UI"/>
                <w:sz w:val="20"/>
                <w:lang w:eastAsia="en-IE"/>
              </w:rPr>
            </w:pPr>
            <w:r>
              <w:t>290.6</w:t>
            </w:r>
          </w:p>
        </w:tc>
        <w:tc>
          <w:tcPr>
            <w:tcW w:w="1134" w:type="dxa"/>
            <w:tcBorders>
              <w:top w:val="single" w:sz="6" w:space="0" w:color="8C8C8C"/>
              <w:left w:val="nil"/>
              <w:bottom w:val="single" w:sz="6" w:space="0" w:color="8C8C8C"/>
              <w:right w:val="nil"/>
            </w:tcBorders>
            <w:vAlign w:val="center"/>
            <w:hideMark/>
          </w:tcPr>
          <w:p w14:paraId="24040478" w14:textId="77777777" w:rsidR="00D933B7" w:rsidRPr="006B41C7" w:rsidRDefault="00D933B7">
            <w:pPr>
              <w:spacing w:after="0" w:line="240" w:lineRule="auto"/>
              <w:jc w:val="center"/>
              <w:textAlignment w:val="baseline"/>
              <w:rPr>
                <w:rFonts w:ascii="Segoe UI" w:hAnsi="Segoe UI" w:cs="Segoe UI"/>
                <w:sz w:val="20"/>
                <w:lang w:eastAsia="en-IE"/>
              </w:rPr>
            </w:pPr>
            <w:r>
              <w:t>359.2</w:t>
            </w:r>
          </w:p>
        </w:tc>
        <w:tc>
          <w:tcPr>
            <w:tcW w:w="1276" w:type="dxa"/>
            <w:tcBorders>
              <w:top w:val="single" w:sz="6" w:space="0" w:color="8C8C8C"/>
              <w:left w:val="nil"/>
              <w:bottom w:val="single" w:sz="6" w:space="0" w:color="8C8C8C"/>
              <w:right w:val="nil"/>
            </w:tcBorders>
            <w:vAlign w:val="center"/>
          </w:tcPr>
          <w:p w14:paraId="492C2C83" w14:textId="77777777" w:rsidR="00D933B7" w:rsidRPr="006B41C7" w:rsidRDefault="00D933B7">
            <w:pPr>
              <w:spacing w:after="0" w:line="240" w:lineRule="auto"/>
              <w:jc w:val="center"/>
              <w:textAlignment w:val="baseline"/>
              <w:rPr>
                <w:rFonts w:cs="Segoe UI"/>
                <w:sz w:val="20"/>
                <w:lang w:eastAsia="en-IE"/>
              </w:rPr>
            </w:pPr>
            <w:r>
              <w:t>376.0</w:t>
            </w:r>
          </w:p>
        </w:tc>
        <w:tc>
          <w:tcPr>
            <w:tcW w:w="1134" w:type="dxa"/>
            <w:tcBorders>
              <w:top w:val="single" w:sz="6" w:space="0" w:color="8C8C8C"/>
              <w:left w:val="nil"/>
              <w:bottom w:val="single" w:sz="6" w:space="0" w:color="8C8C8C"/>
              <w:right w:val="nil"/>
            </w:tcBorders>
            <w:vAlign w:val="center"/>
          </w:tcPr>
          <w:p w14:paraId="3EB46AEB" w14:textId="77777777" w:rsidR="00D933B7" w:rsidRPr="006B41C7" w:rsidRDefault="00D933B7">
            <w:pPr>
              <w:spacing w:after="0" w:line="240" w:lineRule="auto"/>
              <w:jc w:val="center"/>
              <w:textAlignment w:val="baseline"/>
              <w:rPr>
                <w:rFonts w:cs="Segoe UI"/>
                <w:sz w:val="20"/>
                <w:lang w:eastAsia="en-IE"/>
              </w:rPr>
            </w:pPr>
            <w:r>
              <w:t>453.7</w:t>
            </w:r>
          </w:p>
        </w:tc>
        <w:tc>
          <w:tcPr>
            <w:tcW w:w="1233" w:type="dxa"/>
            <w:tcBorders>
              <w:top w:val="single" w:sz="6" w:space="0" w:color="8C8C8C"/>
              <w:left w:val="nil"/>
              <w:bottom w:val="single" w:sz="6" w:space="0" w:color="8C8C8C"/>
              <w:right w:val="nil"/>
            </w:tcBorders>
            <w:vAlign w:val="center"/>
            <w:hideMark/>
          </w:tcPr>
          <w:p w14:paraId="2A767E3B" w14:textId="77777777" w:rsidR="00D933B7" w:rsidRPr="006B41C7" w:rsidRDefault="00D933B7">
            <w:pPr>
              <w:spacing w:after="0" w:line="240" w:lineRule="auto"/>
              <w:jc w:val="center"/>
              <w:textAlignment w:val="baseline"/>
              <w:rPr>
                <w:rFonts w:ascii="Segoe UI" w:hAnsi="Segoe UI" w:cs="Segoe UI"/>
                <w:sz w:val="20"/>
                <w:lang w:eastAsia="en-IE"/>
              </w:rPr>
            </w:pPr>
            <w:r>
              <w:t>1 531.2</w:t>
            </w:r>
          </w:p>
        </w:tc>
        <w:tc>
          <w:tcPr>
            <w:tcW w:w="1176" w:type="dxa"/>
            <w:tcBorders>
              <w:top w:val="single" w:sz="6" w:space="0" w:color="8C8C8C"/>
              <w:left w:val="nil"/>
              <w:bottom w:val="single" w:sz="6" w:space="0" w:color="8C8C8C"/>
              <w:right w:val="nil"/>
            </w:tcBorders>
            <w:vAlign w:val="center"/>
            <w:hideMark/>
          </w:tcPr>
          <w:p w14:paraId="1ED57481" w14:textId="77777777" w:rsidR="00D933B7" w:rsidRPr="006B41C7" w:rsidRDefault="00D933B7">
            <w:pPr>
              <w:spacing w:after="0" w:line="240" w:lineRule="auto"/>
              <w:jc w:val="center"/>
              <w:textAlignment w:val="baseline"/>
              <w:rPr>
                <w:rFonts w:ascii="Segoe UI" w:hAnsi="Segoe UI" w:cs="Segoe UI"/>
                <w:sz w:val="20"/>
                <w:lang w:eastAsia="en-IE"/>
              </w:rPr>
            </w:pPr>
            <w:r>
              <w:t>30.0%</w:t>
            </w:r>
          </w:p>
        </w:tc>
      </w:tr>
    </w:tbl>
    <w:p w14:paraId="0F8A92E2" w14:textId="77777777" w:rsidR="00D933B7" w:rsidRPr="006B41C7" w:rsidRDefault="00D933B7" w:rsidP="00D933B7">
      <w:pPr>
        <w:pStyle w:val="ListParagraph"/>
        <w:ind w:left="360"/>
        <w:rPr>
          <w:lang w:eastAsia="en-GB"/>
        </w:rPr>
      </w:pPr>
    </w:p>
    <w:p w14:paraId="5231A877" w14:textId="77777777" w:rsidR="00D933B7" w:rsidRPr="00B67EB0" w:rsidRDefault="00D933B7" w:rsidP="00373960">
      <w:pPr>
        <w:pStyle w:val="ListParagraph"/>
        <w:numPr>
          <w:ilvl w:val="0"/>
          <w:numId w:val="9"/>
        </w:numPr>
        <w:spacing w:after="240" w:line="264" w:lineRule="auto"/>
        <w:rPr>
          <w:rFonts w:eastAsia="Times New Roman" w:cs="Times New Roman"/>
          <w:color w:val="000000" w:themeColor="text1"/>
        </w:rPr>
      </w:pPr>
      <w:r>
        <w:rPr>
          <w:rFonts w:eastAsia="Times New Roman" w:cs="Times New Roman"/>
          <w:color w:val="000000" w:themeColor="text1"/>
        </w:rPr>
        <w:t>It is considered that activities under the following specific objectives of the Integrated Border Management Fund and the BMVI may partially contribute to the goal of digital transition by:</w:t>
      </w:r>
    </w:p>
    <w:p w14:paraId="5618B831" w14:textId="77777777" w:rsidR="00D933B7" w:rsidRPr="00B67EB0" w:rsidRDefault="00D933B7" w:rsidP="00D933B7">
      <w:pPr>
        <w:pStyle w:val="ListParagraph"/>
        <w:ind w:left="360"/>
        <w:rPr>
          <w:rFonts w:eastAsia="Times New Roman" w:cs="Times New Roman"/>
          <w:color w:val="000000" w:themeColor="text1"/>
        </w:rPr>
      </w:pPr>
    </w:p>
    <w:p w14:paraId="0D5F1D46" w14:textId="77777777" w:rsidR="00D933B7" w:rsidRPr="00B67EB0" w:rsidRDefault="00D933B7" w:rsidP="00373960">
      <w:pPr>
        <w:pStyle w:val="ListParagraph"/>
        <w:numPr>
          <w:ilvl w:val="1"/>
          <w:numId w:val="9"/>
        </w:numPr>
        <w:spacing w:after="0" w:line="264" w:lineRule="auto"/>
        <w:jc w:val="both"/>
        <w:rPr>
          <w:rFonts w:eastAsia="Times New Roman" w:cs="Times New Roman"/>
          <w:color w:val="000000" w:themeColor="text1"/>
        </w:rPr>
      </w:pPr>
      <w:r>
        <w:rPr>
          <w:rFonts w:eastAsia="Times New Roman" w:cs="Times New Roman"/>
          <w:color w:val="000000" w:themeColor="text1"/>
        </w:rPr>
        <w:t>supporting effective European integrated border management at the external borders;</w:t>
      </w:r>
    </w:p>
    <w:p w14:paraId="14F2C85F" w14:textId="77777777" w:rsidR="00D933B7" w:rsidRPr="00B67EB0" w:rsidRDefault="00D933B7" w:rsidP="00373960">
      <w:pPr>
        <w:pStyle w:val="ListParagraph"/>
        <w:numPr>
          <w:ilvl w:val="1"/>
          <w:numId w:val="9"/>
        </w:numPr>
        <w:spacing w:after="0" w:line="264" w:lineRule="auto"/>
        <w:jc w:val="both"/>
        <w:rPr>
          <w:rFonts w:eastAsia="Times New Roman" w:cs="Times New Roman"/>
          <w:color w:val="000000" w:themeColor="text1"/>
        </w:rPr>
      </w:pPr>
      <w:r>
        <w:rPr>
          <w:rFonts w:eastAsia="Times New Roman" w:cs="Times New Roman"/>
          <w:color w:val="000000" w:themeColor="text1"/>
        </w:rPr>
        <w:t>supporting the common visa policy.</w:t>
      </w:r>
    </w:p>
    <w:p w14:paraId="40FD91FE" w14:textId="77777777" w:rsidR="00D933B7" w:rsidRPr="00B67EB0" w:rsidRDefault="00D933B7" w:rsidP="00D933B7">
      <w:pPr>
        <w:pStyle w:val="ListParagraph"/>
        <w:spacing w:after="0"/>
        <w:ind w:left="360"/>
        <w:jc w:val="both"/>
        <w:rPr>
          <w:rFonts w:eastAsia="Times New Roman" w:cs="Times New Roman"/>
          <w:color w:val="000000" w:themeColor="text1"/>
        </w:rPr>
      </w:pPr>
    </w:p>
    <w:p w14:paraId="5AD6A0ED" w14:textId="77777777" w:rsidR="00D933B7" w:rsidRPr="00B67EB0" w:rsidRDefault="00D933B7" w:rsidP="00373960">
      <w:pPr>
        <w:pStyle w:val="ListParagraph"/>
        <w:numPr>
          <w:ilvl w:val="0"/>
          <w:numId w:val="9"/>
        </w:numPr>
        <w:spacing w:after="0" w:line="264" w:lineRule="auto"/>
        <w:jc w:val="both"/>
        <w:rPr>
          <w:rFonts w:eastAsia="Times New Roman" w:cs="Times New Roman"/>
          <w:color w:val="000000" w:themeColor="text1"/>
        </w:rPr>
      </w:pPr>
      <w:r>
        <w:rPr>
          <w:rFonts w:eastAsia="Times New Roman" w:cs="Times New Roman"/>
        </w:rPr>
        <w:t>The amounts contribute to activities and interventions relating to the digitalisation of administration (government information and communications technology solutions, e-services, etc.) covering dimensions of digitalisation of public services (e.g. the visa information system) and skills (information technology training) by supporting investments in large-scale information technology systems (such as the entry/exit system, the European travel information and authorisation system, the Schengen information system and the visa information system), interoperability between systems, the Eurodac database, automated border surveillance (such as automated border control gates) and identification systems at borders.</w:t>
      </w:r>
    </w:p>
    <w:p w14:paraId="76E89443" w14:textId="77777777" w:rsidR="00D933B7" w:rsidRPr="00B67EB0" w:rsidRDefault="00D933B7" w:rsidP="00D933B7">
      <w:pPr>
        <w:pStyle w:val="ListParagraph"/>
        <w:spacing w:after="0"/>
        <w:ind w:left="360"/>
        <w:jc w:val="both"/>
        <w:rPr>
          <w:rFonts w:eastAsia="Times New Roman" w:cs="Times New Roman"/>
          <w:color w:val="000000" w:themeColor="text1"/>
        </w:rPr>
      </w:pPr>
    </w:p>
    <w:p w14:paraId="538CCB52" w14:textId="77777777" w:rsidR="00D933B7" w:rsidRPr="00B67EB0" w:rsidRDefault="00D933B7" w:rsidP="00373960">
      <w:pPr>
        <w:pStyle w:val="ListParagraph"/>
        <w:numPr>
          <w:ilvl w:val="0"/>
          <w:numId w:val="9"/>
        </w:numPr>
        <w:spacing w:after="0" w:line="264" w:lineRule="auto"/>
        <w:jc w:val="both"/>
        <w:rPr>
          <w:rFonts w:eastAsia="Times New Roman" w:cs="Times New Roman"/>
          <w:color w:val="000000" w:themeColor="text1"/>
        </w:rPr>
      </w:pPr>
      <w:r>
        <w:rPr>
          <w:rFonts w:eastAsia="Times New Roman" w:cs="Times New Roman"/>
          <w:color w:val="000000" w:themeColor="text1"/>
        </w:rPr>
        <w:t>The CCEI does not have activities that contribute to the goals of the digital transition.</w:t>
      </w:r>
    </w:p>
    <w:p w14:paraId="5B60E1BA" w14:textId="77777777" w:rsidR="00D933B7" w:rsidRPr="006B41C7" w:rsidRDefault="00D933B7" w:rsidP="00D933B7">
      <w:pPr>
        <w:pStyle w:val="ListParagraph"/>
        <w:ind w:left="360"/>
        <w:rPr>
          <w:lang w:eastAsia="en-GB"/>
        </w:rPr>
      </w:pPr>
    </w:p>
    <w:p w14:paraId="2EC08DB7" w14:textId="77777777" w:rsidR="00D933B7" w:rsidRPr="006B41C7" w:rsidRDefault="00D933B7" w:rsidP="00F72C99">
      <w:pPr>
        <w:pStyle w:val="Heading3"/>
      </w:pPr>
      <w:r>
        <w:t>Contribution to strategic technologies (STEP)</w:t>
      </w:r>
    </w:p>
    <w:p w14:paraId="2C096399" w14:textId="77777777" w:rsidR="00D933B7" w:rsidRPr="006B41C7" w:rsidRDefault="00D933B7" w:rsidP="00373960">
      <w:pPr>
        <w:pStyle w:val="ListParagraph"/>
        <w:numPr>
          <w:ilvl w:val="0"/>
          <w:numId w:val="9"/>
        </w:numPr>
        <w:spacing w:after="240" w:line="264" w:lineRule="auto"/>
        <w:rPr>
          <w:lang w:eastAsia="en-GB"/>
        </w:rPr>
      </w:pPr>
      <w:r>
        <w:rPr>
          <w:lang w:eastAsia="en-GB"/>
        </w:rPr>
        <w:t>Not applicable.</w:t>
      </w:r>
    </w:p>
    <w:p w14:paraId="7F3EAE4F" w14:textId="77777777" w:rsidR="00D933B7" w:rsidRPr="006B41C7" w:rsidRDefault="00D933B7" w:rsidP="00F72C99">
      <w:pPr>
        <w:pStyle w:val="Heading3"/>
      </w:pPr>
      <w:r>
        <w:t>Contribution to reforms</w:t>
      </w:r>
    </w:p>
    <w:p w14:paraId="22B202B7" w14:textId="77777777" w:rsidR="00D933B7" w:rsidRPr="006B41C7" w:rsidRDefault="00D933B7" w:rsidP="00373960">
      <w:pPr>
        <w:pStyle w:val="ListParagraph"/>
        <w:numPr>
          <w:ilvl w:val="0"/>
          <w:numId w:val="9"/>
        </w:numPr>
        <w:spacing w:after="240" w:line="264" w:lineRule="auto"/>
        <w:rPr>
          <w:lang w:eastAsia="en-GB"/>
        </w:rPr>
      </w:pPr>
      <w:r>
        <w:t>Not applicable.</w:t>
      </w:r>
      <w:r>
        <w:rPr>
          <w:b/>
          <w:bCs/>
        </w:rPr>
        <w:br w:type="page"/>
      </w:r>
    </w:p>
    <w:p w14:paraId="221EDD41" w14:textId="77777777" w:rsidR="00D933B7" w:rsidRPr="006B41C7" w:rsidRDefault="00D933B7" w:rsidP="00D933B7">
      <w:pPr>
        <w:keepNext/>
        <w:keepLines/>
        <w:spacing w:before="600" w:line="240" w:lineRule="auto"/>
        <w:ind w:left="357"/>
        <w:outlineLvl w:val="4"/>
        <w:rPr>
          <w:b/>
          <w:bCs/>
          <w:sz w:val="2"/>
          <w:szCs w:val="2"/>
        </w:rPr>
      </w:pPr>
    </w:p>
    <w:p w14:paraId="151AD7FD" w14:textId="77777777" w:rsidR="00D933B7" w:rsidRPr="006B41C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6B41C7" w14:paraId="671528B4"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41DCC26D" w14:textId="77777777" w:rsidR="00D933B7" w:rsidRPr="006B41C7" w:rsidRDefault="00D933B7">
            <w:pPr>
              <w:jc w:val="left"/>
              <w:rPr>
                <w:lang w:eastAsia="en-GB"/>
              </w:rPr>
            </w:pPr>
            <w:r>
              <w:rPr>
                <w:lang w:eastAsia="en-GB"/>
              </w:rPr>
              <w:t>SDG</w:t>
            </w:r>
          </w:p>
        </w:tc>
        <w:tc>
          <w:tcPr>
            <w:tcW w:w="2410" w:type="dxa"/>
            <w:vAlign w:val="center"/>
          </w:tcPr>
          <w:p w14:paraId="4D1BAE4E" w14:textId="77777777" w:rsidR="00D933B7" w:rsidRPr="006B41C7"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9FAD6F4" w14:textId="77777777" w:rsidR="00D933B7" w:rsidRPr="006B41C7"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6B41C7" w14:paraId="34A65E3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1C767F8" w14:textId="3E7A9274" w:rsidR="00D933B7" w:rsidRPr="006B41C7" w:rsidRDefault="00B71151">
            <w:pPr>
              <w:rPr>
                <w:b w:val="0"/>
                <w:lang w:eastAsia="en-GB"/>
              </w:rPr>
            </w:pPr>
            <w:r w:rsidRPr="00DB731B">
              <w:rPr>
                <w:b w:val="0"/>
                <w:lang w:eastAsia="en-GB"/>
              </w:rPr>
              <w:t>SDG10: Reduce inequalities within and among countries</w:t>
            </w:r>
          </w:p>
        </w:tc>
        <w:tc>
          <w:tcPr>
            <w:tcW w:w="2410" w:type="dxa"/>
          </w:tcPr>
          <w:p w14:paraId="49EC621F" w14:textId="77777777" w:rsidR="00D933B7" w:rsidRPr="006B41C7" w:rsidRDefault="00D933B7">
            <w:pPr>
              <w:spacing w:after="120"/>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yes</w:t>
            </w:r>
          </w:p>
        </w:tc>
        <w:tc>
          <w:tcPr>
            <w:tcW w:w="5772" w:type="dxa"/>
          </w:tcPr>
          <w:p w14:paraId="0C7D0E9D" w14:textId="77777777" w:rsidR="00D933B7" w:rsidRPr="00CC1681" w:rsidRDefault="00D933B7">
            <w:pPr>
              <w:spacing w:before="0" w:after="0"/>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rPr>
            </w:pPr>
            <w:r>
              <w:rPr>
                <w:rFonts w:eastAsia="Aptos" w:cs="Aptos"/>
                <w:b/>
                <w:bCs/>
                <w:color w:val="000000" w:themeColor="text1"/>
              </w:rPr>
              <w:t>EURLO Vietnam 2</w:t>
            </w:r>
            <w:r>
              <w:rPr>
                <w:rFonts w:eastAsia="Aptos" w:cs="Aptos"/>
                <w:color w:val="000000" w:themeColor="text1"/>
              </w:rPr>
              <w:t xml:space="preserve"> running from 2025 until 2026 with a total budget (EU grant amount) of EUR</w:t>
            </w:r>
            <w:r>
              <w:rPr>
                <w:rFonts w:ascii="Calibri" w:eastAsia="Aptos" w:hAnsi="Calibri" w:cs="Calibri"/>
                <w:color w:val="000000" w:themeColor="text1"/>
              </w:rPr>
              <w:t> </w:t>
            </w:r>
            <w:r>
              <w:rPr>
                <w:rFonts w:eastAsia="Aptos" w:cs="Aptos"/>
                <w:color w:val="000000" w:themeColor="text1"/>
              </w:rPr>
              <w:t>0.9</w:t>
            </w:r>
            <w:r>
              <w:rPr>
                <w:rFonts w:ascii="Calibri" w:eastAsia="Aptos" w:hAnsi="Calibri" w:cs="Calibri"/>
                <w:color w:val="000000" w:themeColor="text1"/>
              </w:rPr>
              <w:t> </w:t>
            </w:r>
            <w:r>
              <w:rPr>
                <w:rFonts w:eastAsia="Aptos" w:cs="Aptos"/>
                <w:color w:val="000000" w:themeColor="text1"/>
              </w:rPr>
              <w:t xml:space="preserve">million and </w:t>
            </w:r>
            <w:r>
              <w:rPr>
                <w:rFonts w:eastAsia="Aptos" w:cs="Aptos"/>
                <w:b/>
                <w:bCs/>
                <w:color w:val="000000" w:themeColor="text1"/>
              </w:rPr>
              <w:t>EURLO CENTRAL ASIA 2</w:t>
            </w:r>
            <w:r>
              <w:rPr>
                <w:rFonts w:eastAsia="Aptos" w:cs="Aptos"/>
                <w:color w:val="000000" w:themeColor="text1"/>
              </w:rPr>
              <w:t xml:space="preserve"> running from 2026 until 2028 with a total budget (EU grant amount) of EUR</w:t>
            </w:r>
            <w:r>
              <w:rPr>
                <w:rFonts w:ascii="Calibri" w:eastAsia="Aptos" w:hAnsi="Calibri" w:cs="Calibri"/>
                <w:color w:val="000000" w:themeColor="text1"/>
              </w:rPr>
              <w:t> </w:t>
            </w:r>
            <w:r>
              <w:rPr>
                <w:rFonts w:eastAsia="Aptos" w:cs="Aptos"/>
                <w:color w:val="000000" w:themeColor="text1"/>
              </w:rPr>
              <w:t>1.5</w:t>
            </w:r>
            <w:r>
              <w:rPr>
                <w:rFonts w:ascii="Calibri" w:eastAsia="Aptos" w:hAnsi="Calibri" w:cs="Calibri"/>
                <w:color w:val="000000" w:themeColor="text1"/>
              </w:rPr>
              <w:t> </w:t>
            </w:r>
            <w:r>
              <w:rPr>
                <w:rFonts w:eastAsia="Aptos" w:cs="Aptos"/>
                <w:color w:val="000000" w:themeColor="text1"/>
              </w:rPr>
              <w:t xml:space="preserve">million. The actions contribute indirectly to </w:t>
            </w:r>
            <w:r>
              <w:rPr>
                <w:rFonts w:eastAsia="Aptos" w:cs="Aptos"/>
                <w:b/>
                <w:bCs/>
                <w:color w:val="000000" w:themeColor="text1"/>
              </w:rPr>
              <w:t>SDG 10</w:t>
            </w:r>
            <w:r>
              <w:rPr>
                <w:rFonts w:eastAsia="Aptos" w:cs="Aptos"/>
                <w:color w:val="000000" w:themeColor="text1"/>
              </w:rPr>
              <w:t>, by strengthening international cooperation on migration management. Through capacity-building, networking of Immigration Liaison Officers, and improved cooperation with non-EU-country migration authorities, the projects support more effective and coordinated migration governance, facilitating orderly and responsible migration management between the EU and partner countries.</w:t>
            </w:r>
          </w:p>
        </w:tc>
      </w:tr>
    </w:tbl>
    <w:p w14:paraId="6D798B98" w14:textId="77777777" w:rsidR="00D933B7" w:rsidRDefault="00D933B7" w:rsidP="00D933B7">
      <w:pPr>
        <w:keepNext/>
        <w:keepLines/>
        <w:spacing w:before="600" w:line="240" w:lineRule="auto"/>
        <w:outlineLvl w:val="4"/>
        <w:rPr>
          <w:b/>
          <w:bCs/>
        </w:rPr>
      </w:pPr>
    </w:p>
    <w:p w14:paraId="6AED2CB8" w14:textId="77777777" w:rsidR="00D933B7" w:rsidRDefault="00D933B7" w:rsidP="00D933B7">
      <w:pPr>
        <w:sectPr w:rsidR="00D933B7" w:rsidSect="00D933B7">
          <w:headerReference w:type="even" r:id="rId433"/>
          <w:headerReference w:type="default" r:id="rId434"/>
          <w:footerReference w:type="even" r:id="rId435"/>
          <w:footerReference w:type="default" r:id="rId436"/>
          <w:headerReference w:type="first" r:id="rId437"/>
          <w:footerReference w:type="first" r:id="rId438"/>
          <w:pgSz w:w="11906" w:h="16838"/>
          <w:pgMar w:top="1440" w:right="1133" w:bottom="1440" w:left="1134" w:header="708" w:footer="708" w:gutter="0"/>
          <w:cols w:space="708"/>
          <w:docGrid w:linePitch="360"/>
        </w:sectPr>
      </w:pPr>
    </w:p>
    <w:p w14:paraId="27D97B44" w14:textId="77777777" w:rsidR="00D933B7" w:rsidRPr="000330E1" w:rsidRDefault="00D933B7" w:rsidP="00D933B7">
      <w:pPr>
        <w:pStyle w:val="Heading1"/>
      </w:pPr>
      <w:bookmarkStart w:id="93" w:name="toc_sec_32"/>
      <w:bookmarkStart w:id="94" w:name="_Toc228976553"/>
      <w:bookmarkEnd w:id="93"/>
      <w:r>
        <w:t>I</w:t>
      </w:r>
      <w:r w:rsidRPr="00137E12">
        <w:t>NTERNAL SECURITY FUND</w:t>
      </w:r>
      <w:bookmarkEnd w:id="94"/>
    </w:p>
    <w:p w14:paraId="5D5AB33F" w14:textId="5BF6ED86" w:rsidR="00D933B7" w:rsidRPr="000330E1"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0330E1" w14:paraId="4950F1B3" w14:textId="77777777">
        <w:trPr>
          <w:trHeight w:val="1584"/>
          <w:jc w:val="left"/>
        </w:trPr>
        <w:tc>
          <w:tcPr>
            <w:tcW w:w="2410" w:type="dxa"/>
          </w:tcPr>
          <w:p w14:paraId="7B9B6607" w14:textId="77777777" w:rsidR="00D933B7" w:rsidRPr="000330E1" w:rsidRDefault="00D933B7">
            <w:pPr>
              <w:spacing w:before="120" w:after="120"/>
            </w:pPr>
            <w:r>
              <w:t>174</w:t>
            </w:r>
          </w:p>
          <w:p w14:paraId="13A61B33" w14:textId="77777777" w:rsidR="00D933B7" w:rsidRPr="000330E1" w:rsidRDefault="00D933B7">
            <w:r>
              <w:t>joint investigation teams were in action between 2021 and 2025.</w:t>
            </w:r>
          </w:p>
        </w:tc>
        <w:tc>
          <w:tcPr>
            <w:cnfStyle w:val="000001000000" w:firstRow="0" w:lastRow="0" w:firstColumn="0" w:lastColumn="0" w:oddVBand="0" w:evenVBand="1" w:oddHBand="0" w:evenHBand="0" w:firstRowFirstColumn="0" w:firstRowLastColumn="0" w:lastRowFirstColumn="0" w:lastRowLastColumn="0"/>
            <w:tcW w:w="2409" w:type="dxa"/>
          </w:tcPr>
          <w:p w14:paraId="666E225B" w14:textId="77777777" w:rsidR="00D933B7" w:rsidRPr="000330E1" w:rsidRDefault="00D933B7">
            <w:pPr>
              <w:spacing w:before="120" w:after="120"/>
            </w:pPr>
            <w:r>
              <w:t>43</w:t>
            </w:r>
          </w:p>
          <w:p w14:paraId="2A28EB0E" w14:textId="77777777" w:rsidR="00D933B7" w:rsidRPr="000330E1" w:rsidRDefault="00D933B7">
            <w:pPr>
              <w:spacing w:before="120" w:after="120"/>
            </w:pPr>
            <w:r>
              <w:t>projects were implemented in the area of crime prevention between 2021 and 2025.</w:t>
            </w:r>
          </w:p>
        </w:tc>
        <w:tc>
          <w:tcPr>
            <w:tcW w:w="2410" w:type="dxa"/>
            <w:tcBorders>
              <w:bottom w:val="single" w:sz="4" w:space="0" w:color="8C8C8C"/>
            </w:tcBorders>
          </w:tcPr>
          <w:p w14:paraId="7ECE446F" w14:textId="77777777" w:rsidR="00D933B7" w:rsidRPr="000330E1" w:rsidRDefault="00D933B7">
            <w:pPr>
              <w:spacing w:before="120" w:after="120"/>
              <w:cnfStyle w:val="000000000000" w:firstRow="0" w:lastRow="0" w:firstColumn="0" w:lastColumn="0" w:oddVBand="0" w:evenVBand="0" w:oddHBand="0" w:evenHBand="0" w:firstRowFirstColumn="0" w:firstRowLastColumn="0" w:lastRowFirstColumn="0" w:lastRowLastColumn="0"/>
            </w:pPr>
            <w:r>
              <w:t>4</w:t>
            </w:r>
            <w:r>
              <w:rPr>
                <w:rFonts w:ascii="Calibri" w:hAnsi="Calibri" w:cs="Calibri"/>
              </w:rPr>
              <w:t> </w:t>
            </w:r>
            <w:r>
              <w:t>751</w:t>
            </w:r>
          </w:p>
          <w:p w14:paraId="4A245A0C" w14:textId="77777777" w:rsidR="00D933B7" w:rsidRPr="000330E1" w:rsidRDefault="00D933B7">
            <w:pPr>
              <w:spacing w:before="120" w:after="120"/>
              <w:cnfStyle w:val="000000000000" w:firstRow="0" w:lastRow="0" w:firstColumn="0" w:lastColumn="0" w:oddVBand="0" w:evenVBand="0" w:oddHBand="0" w:evenHBand="0" w:firstRowFirstColumn="0" w:firstRowLastColumn="0" w:lastRowFirstColumn="0" w:lastRowLastColumn="0"/>
            </w:pPr>
            <w:r>
              <w:t>staff were involved in cross-border operations between 2021 and 2025.</w:t>
            </w:r>
          </w:p>
        </w:tc>
        <w:tc>
          <w:tcPr>
            <w:cnfStyle w:val="000001000000" w:firstRow="0" w:lastRow="0" w:firstColumn="0" w:lastColumn="0" w:oddVBand="0" w:evenVBand="1" w:oddHBand="0" w:evenHBand="0" w:firstRowFirstColumn="0" w:firstRowLastColumn="0" w:lastRowFirstColumn="0" w:lastRowLastColumn="0"/>
            <w:tcW w:w="2410" w:type="dxa"/>
          </w:tcPr>
          <w:p w14:paraId="6F9F64C9" w14:textId="77777777" w:rsidR="00D933B7" w:rsidRPr="000330E1" w:rsidRDefault="00D933B7">
            <w:pPr>
              <w:spacing w:before="120" w:after="120"/>
            </w:pPr>
            <w:r>
              <w:t>3</w:t>
            </w:r>
            <w:r>
              <w:rPr>
                <w:rFonts w:ascii="Calibri" w:hAnsi="Calibri" w:cs="Calibri"/>
              </w:rPr>
              <w:t> </w:t>
            </w:r>
            <w:r>
              <w:t>635</w:t>
            </w:r>
          </w:p>
          <w:p w14:paraId="50EA5879" w14:textId="77777777" w:rsidR="00D933B7" w:rsidRPr="000330E1" w:rsidRDefault="00D933B7">
            <w:r>
              <w:t>items of equipment were purchased in the areas of preventing and combating crime, terrorism and radicalisation and managing security-related incidents, risks and crises between 2021 and 2025.</w:t>
            </w:r>
          </w:p>
        </w:tc>
      </w:tr>
    </w:tbl>
    <w:p w14:paraId="41552E67" w14:textId="77777777" w:rsidR="00D933B7" w:rsidRPr="000330E1" w:rsidRDefault="00D933B7" w:rsidP="00D933B7">
      <w:pPr>
        <w:keepNext/>
        <w:keepLines/>
        <w:spacing w:before="600" w:line="240" w:lineRule="auto"/>
        <w:outlineLvl w:val="4"/>
        <w:rPr>
          <w:rFonts w:ascii="EC Square Sans Pro Medium" w:eastAsiaTheme="majorEastAsia" w:hAnsi="EC Square Sans Pro Medium" w:cstheme="majorBidi"/>
          <w:lang w:eastAsia="en-GB"/>
        </w:rPr>
      </w:pPr>
    </w:p>
    <w:p w14:paraId="7BE1FF1B" w14:textId="77777777" w:rsidR="00D933B7" w:rsidRPr="000330E1" w:rsidRDefault="00D933B7" w:rsidP="00D933B7">
      <w:pPr>
        <w:spacing w:line="259" w:lineRule="auto"/>
        <w:rPr>
          <w:rFonts w:ascii="EC Square Sans Pro Medium" w:eastAsiaTheme="majorEastAsia" w:hAnsi="EC Square Sans Pro Medium" w:cstheme="majorBidi"/>
          <w:lang w:eastAsia="en-GB"/>
        </w:rPr>
      </w:pPr>
      <w:r>
        <w:rPr>
          <w:rFonts w:ascii="EC Square Sans Pro Medium" w:eastAsiaTheme="majorEastAsia" w:hAnsi="EC Square Sans Pro Medium" w:cstheme="majorBidi"/>
          <w:lang w:eastAsia="en-GB"/>
        </w:rPr>
        <w:br w:type="page"/>
      </w:r>
    </w:p>
    <w:p w14:paraId="280498E9" w14:textId="77777777" w:rsidR="00D933B7" w:rsidRPr="000330E1" w:rsidRDefault="00D933B7" w:rsidP="00D933B7">
      <w:pPr>
        <w:keepNext/>
        <w:keepLines/>
        <w:spacing w:before="360" w:after="0" w:line="240" w:lineRule="auto"/>
        <w:outlineLvl w:val="4"/>
        <w:rPr>
          <w:rFonts w:ascii="EC Square Sans Pro Medium" w:eastAsiaTheme="majorEastAsia" w:hAnsi="EC Square Sans Pro Medium" w:cstheme="majorBidi"/>
          <w:lang w:eastAsia="en-GB"/>
        </w:rPr>
      </w:pPr>
    </w:p>
    <w:p w14:paraId="536ADDE9" w14:textId="77777777" w:rsidR="00D933B7" w:rsidRPr="000330E1" w:rsidRDefault="00D933B7" w:rsidP="00F72C99">
      <w:pPr>
        <w:pStyle w:val="Heading2"/>
        <w:rPr>
          <w:rFonts w:eastAsiaTheme="majorEastAsia"/>
          <w:lang w:eastAsia="en-GB"/>
        </w:rPr>
      </w:pPr>
      <w:r>
        <w:rPr>
          <w:rFonts w:eastAsiaTheme="majorEastAsia"/>
          <w:lang w:eastAsia="en-GB"/>
        </w:rPr>
        <w:t>Budget implementation</w:t>
      </w:r>
    </w:p>
    <w:p w14:paraId="45D0277C" w14:textId="77777777" w:rsidR="00D933B7" w:rsidRPr="000330E1" w:rsidRDefault="00D933B7" w:rsidP="00F72C99">
      <w:pPr>
        <w:pStyle w:val="Heading3"/>
        <w:rPr>
          <w:rFonts w:ascii="Segoe UI" w:hAnsi="Segoe UI" w:cs="Segoe UI"/>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0330E1" w14:paraId="43FF2BD4"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5D8792D7" w14:textId="77777777" w:rsidR="00D933B7" w:rsidRPr="000330E1"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3519374B"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36B1562"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5E2021F9"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1C43157"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EA58EF4"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069F0E6"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B4B5B42"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4F8B331"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0330E1" w14:paraId="2FAFF681" w14:textId="77777777">
        <w:trPr>
          <w:trHeight w:val="300"/>
        </w:trPr>
        <w:tc>
          <w:tcPr>
            <w:tcW w:w="2085" w:type="dxa"/>
            <w:tcBorders>
              <w:top w:val="single" w:sz="6" w:space="0" w:color="8C8C8C"/>
              <w:left w:val="nil"/>
              <w:bottom w:val="single" w:sz="6" w:space="0" w:color="8C8C8C"/>
              <w:right w:val="nil"/>
            </w:tcBorders>
            <w:vAlign w:val="center"/>
            <w:hideMark/>
          </w:tcPr>
          <w:p w14:paraId="2F41335E" w14:textId="77777777" w:rsidR="00D933B7" w:rsidRPr="000330E1"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35C5E55" w14:textId="77777777" w:rsidR="00D933B7" w:rsidRPr="000330E1" w:rsidRDefault="00D933B7">
            <w:pPr>
              <w:spacing w:after="0" w:line="240" w:lineRule="auto"/>
              <w:jc w:val="right"/>
              <w:textAlignment w:val="baseline"/>
              <w:rPr>
                <w:rFonts w:ascii="Times New Roman" w:hAnsi="Times New Roman"/>
                <w:lang w:eastAsia="en-IE"/>
              </w:rPr>
            </w:pPr>
            <w:r>
              <w:t xml:space="preserve"> 70.0</w:t>
            </w:r>
          </w:p>
        </w:tc>
        <w:tc>
          <w:tcPr>
            <w:tcW w:w="930" w:type="dxa"/>
            <w:tcBorders>
              <w:top w:val="single" w:sz="6" w:space="0" w:color="8C8C8C"/>
              <w:left w:val="nil"/>
              <w:bottom w:val="single" w:sz="6" w:space="0" w:color="8C8C8C"/>
              <w:right w:val="nil"/>
            </w:tcBorders>
            <w:hideMark/>
          </w:tcPr>
          <w:p w14:paraId="399BE422" w14:textId="77777777" w:rsidR="00D933B7" w:rsidRPr="000330E1" w:rsidRDefault="00D933B7">
            <w:pPr>
              <w:spacing w:after="0" w:line="240" w:lineRule="auto"/>
              <w:jc w:val="right"/>
              <w:textAlignment w:val="baseline"/>
              <w:rPr>
                <w:rFonts w:ascii="Times New Roman" w:hAnsi="Times New Roman"/>
                <w:lang w:eastAsia="en-IE"/>
              </w:rPr>
            </w:pPr>
            <w:r>
              <w:t xml:space="preserve"> 254.1</w:t>
            </w:r>
          </w:p>
        </w:tc>
        <w:tc>
          <w:tcPr>
            <w:tcW w:w="930" w:type="dxa"/>
            <w:tcBorders>
              <w:top w:val="single" w:sz="6" w:space="0" w:color="8C8C8C"/>
              <w:left w:val="nil"/>
              <w:bottom w:val="single" w:sz="6" w:space="0" w:color="8C8C8C"/>
              <w:right w:val="nil"/>
            </w:tcBorders>
            <w:hideMark/>
          </w:tcPr>
          <w:p w14:paraId="2C8BAC91" w14:textId="77777777" w:rsidR="00D933B7" w:rsidRPr="000330E1" w:rsidRDefault="00D933B7">
            <w:pPr>
              <w:spacing w:after="0" w:line="240" w:lineRule="auto"/>
              <w:jc w:val="right"/>
              <w:textAlignment w:val="baseline"/>
              <w:rPr>
                <w:rFonts w:ascii="Times New Roman" w:hAnsi="Times New Roman"/>
                <w:lang w:eastAsia="en-IE"/>
              </w:rPr>
            </w:pPr>
            <w:r>
              <w:t xml:space="preserve"> 309.9</w:t>
            </w:r>
          </w:p>
        </w:tc>
        <w:tc>
          <w:tcPr>
            <w:tcW w:w="930" w:type="dxa"/>
            <w:tcBorders>
              <w:top w:val="single" w:sz="6" w:space="0" w:color="8C8C8C"/>
              <w:left w:val="nil"/>
              <w:bottom w:val="single" w:sz="6" w:space="0" w:color="8C8C8C"/>
              <w:right w:val="nil"/>
            </w:tcBorders>
            <w:hideMark/>
          </w:tcPr>
          <w:p w14:paraId="056803B5" w14:textId="77777777" w:rsidR="00D933B7" w:rsidRPr="000330E1" w:rsidRDefault="00D933B7">
            <w:pPr>
              <w:spacing w:after="0" w:line="240" w:lineRule="auto"/>
              <w:jc w:val="right"/>
              <w:textAlignment w:val="baseline"/>
              <w:rPr>
                <w:rFonts w:ascii="Times New Roman" w:hAnsi="Times New Roman"/>
                <w:lang w:eastAsia="en-IE"/>
              </w:rPr>
            </w:pPr>
            <w:r>
              <w:t xml:space="preserve"> 322.8</w:t>
            </w:r>
          </w:p>
        </w:tc>
        <w:tc>
          <w:tcPr>
            <w:tcW w:w="930" w:type="dxa"/>
            <w:tcBorders>
              <w:top w:val="single" w:sz="6" w:space="0" w:color="8C8C8C"/>
              <w:left w:val="nil"/>
              <w:bottom w:val="single" w:sz="6" w:space="0" w:color="8C8C8C"/>
              <w:right w:val="nil"/>
            </w:tcBorders>
            <w:hideMark/>
          </w:tcPr>
          <w:p w14:paraId="0262DFBE" w14:textId="77777777" w:rsidR="00D933B7" w:rsidRPr="000330E1" w:rsidRDefault="00D933B7">
            <w:pPr>
              <w:spacing w:after="0" w:line="240" w:lineRule="auto"/>
              <w:jc w:val="right"/>
              <w:textAlignment w:val="baseline"/>
              <w:rPr>
                <w:rFonts w:ascii="Times New Roman" w:hAnsi="Times New Roman"/>
                <w:lang w:eastAsia="en-IE"/>
              </w:rPr>
            </w:pPr>
            <w:r>
              <w:t xml:space="preserve"> 340.1</w:t>
            </w:r>
          </w:p>
        </w:tc>
        <w:tc>
          <w:tcPr>
            <w:tcW w:w="930" w:type="dxa"/>
            <w:tcBorders>
              <w:top w:val="single" w:sz="6" w:space="0" w:color="8C8C8C"/>
              <w:left w:val="nil"/>
              <w:bottom w:val="single" w:sz="6" w:space="0" w:color="8C8C8C"/>
              <w:right w:val="nil"/>
            </w:tcBorders>
            <w:hideMark/>
          </w:tcPr>
          <w:p w14:paraId="262E3D37" w14:textId="77777777" w:rsidR="00D933B7" w:rsidRPr="000330E1" w:rsidRDefault="00D933B7">
            <w:pPr>
              <w:spacing w:after="0" w:line="240" w:lineRule="auto"/>
              <w:jc w:val="right"/>
              <w:textAlignment w:val="baseline"/>
              <w:rPr>
                <w:rFonts w:ascii="Times New Roman" w:hAnsi="Times New Roman"/>
                <w:lang w:eastAsia="en-IE"/>
              </w:rPr>
            </w:pPr>
            <w:r>
              <w:t xml:space="preserve"> 330.4</w:t>
            </w:r>
          </w:p>
        </w:tc>
        <w:tc>
          <w:tcPr>
            <w:tcW w:w="930" w:type="dxa"/>
            <w:tcBorders>
              <w:top w:val="single" w:sz="6" w:space="0" w:color="8C8C8C"/>
              <w:left w:val="nil"/>
              <w:bottom w:val="single" w:sz="6" w:space="0" w:color="8C8C8C"/>
              <w:right w:val="nil"/>
            </w:tcBorders>
            <w:hideMark/>
          </w:tcPr>
          <w:p w14:paraId="56EF1B82" w14:textId="77777777" w:rsidR="00D933B7" w:rsidRPr="000330E1" w:rsidRDefault="00D933B7">
            <w:pPr>
              <w:spacing w:after="0" w:line="240" w:lineRule="auto"/>
              <w:jc w:val="right"/>
              <w:textAlignment w:val="baseline"/>
              <w:rPr>
                <w:rFonts w:ascii="Times New Roman" w:hAnsi="Times New Roman"/>
                <w:lang w:eastAsia="en-IE"/>
              </w:rPr>
            </w:pPr>
            <w:r>
              <w:t xml:space="preserve"> 286.4</w:t>
            </w:r>
          </w:p>
        </w:tc>
        <w:tc>
          <w:tcPr>
            <w:tcW w:w="930" w:type="dxa"/>
            <w:tcBorders>
              <w:top w:val="single" w:sz="6" w:space="0" w:color="8C8C8C"/>
              <w:left w:val="nil"/>
              <w:bottom w:val="single" w:sz="6" w:space="0" w:color="8C8C8C"/>
              <w:right w:val="nil"/>
            </w:tcBorders>
            <w:hideMark/>
          </w:tcPr>
          <w:p w14:paraId="2DFF215F" w14:textId="77777777" w:rsidR="00D933B7" w:rsidRPr="000330E1" w:rsidRDefault="00D933B7">
            <w:pPr>
              <w:spacing w:after="0" w:line="240" w:lineRule="auto"/>
              <w:jc w:val="right"/>
              <w:textAlignment w:val="baseline"/>
              <w:rPr>
                <w:rFonts w:ascii="Times New Roman" w:hAnsi="Times New Roman"/>
                <w:lang w:eastAsia="en-IE"/>
              </w:rPr>
            </w:pPr>
            <w:r>
              <w:t>1 913.8</w:t>
            </w:r>
          </w:p>
        </w:tc>
      </w:tr>
      <w:tr w:rsidR="00D933B7" w:rsidRPr="000330E1" w14:paraId="775DF4F4"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0C908729" w14:textId="77777777" w:rsidR="00D933B7" w:rsidRPr="000330E1"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1F9DF0A3"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9254E4C"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7396C1C"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0F55858"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F4B10A6"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DCA5A57"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6F8919F"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8F76EAE"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r>
      <w:tr w:rsidR="00D933B7" w:rsidRPr="000330E1" w14:paraId="3CAFC096" w14:textId="77777777">
        <w:trPr>
          <w:trHeight w:val="300"/>
        </w:trPr>
        <w:tc>
          <w:tcPr>
            <w:tcW w:w="2085" w:type="dxa"/>
            <w:tcBorders>
              <w:top w:val="single" w:sz="6" w:space="0" w:color="8C8C8C"/>
              <w:left w:val="nil"/>
              <w:bottom w:val="single" w:sz="6" w:space="0" w:color="8C8C8C"/>
              <w:right w:val="nil"/>
            </w:tcBorders>
            <w:vAlign w:val="center"/>
            <w:hideMark/>
          </w:tcPr>
          <w:p w14:paraId="6A8B3C7C" w14:textId="77777777" w:rsidR="00D933B7" w:rsidRPr="000330E1"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xml:space="preserve">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A9C4705"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85D932F"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8E46265"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C9F7AE3"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D3A00CC"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53D8401"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73FDD16F"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6B587C91"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r>
      <w:tr w:rsidR="00D933B7" w:rsidRPr="000330E1" w14:paraId="3C6471F9"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D7C0259" w14:textId="77777777" w:rsidR="00D933B7" w:rsidRPr="000330E1"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5972F196"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9AAFEDB"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FFFD899"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5253289"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F107A26"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62AEF7A"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831F5E9"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FB3B646"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r>
      <w:tr w:rsidR="00D933B7" w:rsidRPr="000330E1" w14:paraId="6289EEF0" w14:textId="77777777">
        <w:trPr>
          <w:trHeight w:val="300"/>
        </w:trPr>
        <w:tc>
          <w:tcPr>
            <w:tcW w:w="2085" w:type="dxa"/>
            <w:tcBorders>
              <w:top w:val="single" w:sz="6" w:space="0" w:color="8C8C8C"/>
              <w:left w:val="nil"/>
              <w:bottom w:val="single" w:sz="6" w:space="0" w:color="8C8C8C"/>
              <w:right w:val="nil"/>
            </w:tcBorders>
            <w:vAlign w:val="center"/>
            <w:hideMark/>
          </w:tcPr>
          <w:p w14:paraId="74752F6D" w14:textId="77777777" w:rsidR="00D933B7" w:rsidRPr="000330E1"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4EA95DDC" w14:textId="77777777" w:rsidR="00D933B7" w:rsidRPr="00095314" w:rsidRDefault="00D933B7">
            <w:pPr>
              <w:spacing w:after="0" w:line="240" w:lineRule="auto"/>
              <w:jc w:val="right"/>
              <w:textAlignment w:val="baseline"/>
              <w:rPr>
                <w:rFonts w:ascii="Times New Roman" w:hAnsi="Times New Roman"/>
                <w:b/>
                <w:bCs/>
                <w:lang w:eastAsia="en-IE"/>
              </w:rPr>
            </w:pPr>
            <w:r>
              <w:rPr>
                <w:b/>
                <w:bCs/>
              </w:rPr>
              <w:t xml:space="preserve"> 70.0</w:t>
            </w:r>
          </w:p>
        </w:tc>
        <w:tc>
          <w:tcPr>
            <w:tcW w:w="930" w:type="dxa"/>
            <w:tcBorders>
              <w:top w:val="single" w:sz="6" w:space="0" w:color="8C8C8C"/>
              <w:left w:val="nil"/>
              <w:bottom w:val="single" w:sz="6" w:space="0" w:color="8C8C8C"/>
              <w:right w:val="nil"/>
            </w:tcBorders>
            <w:hideMark/>
          </w:tcPr>
          <w:p w14:paraId="5282A51A" w14:textId="77777777" w:rsidR="00D933B7" w:rsidRPr="00095314" w:rsidRDefault="00D933B7">
            <w:pPr>
              <w:spacing w:after="0" w:line="240" w:lineRule="auto"/>
              <w:jc w:val="right"/>
              <w:textAlignment w:val="baseline"/>
              <w:rPr>
                <w:rFonts w:ascii="Times New Roman" w:hAnsi="Times New Roman"/>
                <w:b/>
                <w:bCs/>
                <w:lang w:eastAsia="en-IE"/>
              </w:rPr>
            </w:pPr>
            <w:r>
              <w:rPr>
                <w:b/>
                <w:bCs/>
              </w:rPr>
              <w:t xml:space="preserve"> 254.1</w:t>
            </w:r>
          </w:p>
        </w:tc>
        <w:tc>
          <w:tcPr>
            <w:tcW w:w="930" w:type="dxa"/>
            <w:tcBorders>
              <w:top w:val="single" w:sz="6" w:space="0" w:color="8C8C8C"/>
              <w:left w:val="nil"/>
              <w:bottom w:val="single" w:sz="6" w:space="0" w:color="8C8C8C"/>
              <w:right w:val="nil"/>
            </w:tcBorders>
            <w:hideMark/>
          </w:tcPr>
          <w:p w14:paraId="7904AAA9" w14:textId="77777777" w:rsidR="00D933B7" w:rsidRPr="00095314" w:rsidRDefault="00D933B7">
            <w:pPr>
              <w:spacing w:after="0" w:line="240" w:lineRule="auto"/>
              <w:jc w:val="right"/>
              <w:textAlignment w:val="baseline"/>
              <w:rPr>
                <w:rFonts w:ascii="Times New Roman" w:hAnsi="Times New Roman"/>
                <w:b/>
                <w:bCs/>
                <w:lang w:eastAsia="en-IE"/>
              </w:rPr>
            </w:pPr>
            <w:r>
              <w:rPr>
                <w:b/>
                <w:bCs/>
              </w:rPr>
              <w:t xml:space="preserve"> 309.9</w:t>
            </w:r>
          </w:p>
        </w:tc>
        <w:tc>
          <w:tcPr>
            <w:tcW w:w="930" w:type="dxa"/>
            <w:tcBorders>
              <w:top w:val="single" w:sz="6" w:space="0" w:color="8C8C8C"/>
              <w:left w:val="nil"/>
              <w:bottom w:val="single" w:sz="6" w:space="0" w:color="8C8C8C"/>
              <w:right w:val="nil"/>
            </w:tcBorders>
            <w:hideMark/>
          </w:tcPr>
          <w:p w14:paraId="43141BE4" w14:textId="77777777" w:rsidR="00D933B7" w:rsidRPr="00095314" w:rsidRDefault="00D933B7">
            <w:pPr>
              <w:spacing w:after="0" w:line="240" w:lineRule="auto"/>
              <w:jc w:val="right"/>
              <w:textAlignment w:val="baseline"/>
              <w:rPr>
                <w:rFonts w:ascii="Times New Roman" w:hAnsi="Times New Roman"/>
                <w:b/>
                <w:bCs/>
                <w:lang w:eastAsia="en-IE"/>
              </w:rPr>
            </w:pPr>
            <w:r>
              <w:rPr>
                <w:b/>
                <w:bCs/>
              </w:rPr>
              <w:t xml:space="preserve"> 322.8</w:t>
            </w:r>
          </w:p>
        </w:tc>
        <w:tc>
          <w:tcPr>
            <w:tcW w:w="930" w:type="dxa"/>
            <w:tcBorders>
              <w:top w:val="single" w:sz="6" w:space="0" w:color="8C8C8C"/>
              <w:left w:val="nil"/>
              <w:bottom w:val="single" w:sz="6" w:space="0" w:color="8C8C8C"/>
              <w:right w:val="nil"/>
            </w:tcBorders>
            <w:hideMark/>
          </w:tcPr>
          <w:p w14:paraId="757ED576" w14:textId="77777777" w:rsidR="00D933B7" w:rsidRPr="00095314" w:rsidRDefault="00D933B7">
            <w:pPr>
              <w:spacing w:after="0" w:line="240" w:lineRule="auto"/>
              <w:jc w:val="right"/>
              <w:textAlignment w:val="baseline"/>
              <w:rPr>
                <w:rFonts w:ascii="Times New Roman" w:hAnsi="Times New Roman"/>
                <w:b/>
                <w:bCs/>
                <w:lang w:eastAsia="en-IE"/>
              </w:rPr>
            </w:pPr>
            <w:r>
              <w:rPr>
                <w:b/>
                <w:bCs/>
              </w:rPr>
              <w:t xml:space="preserve"> 340.1</w:t>
            </w:r>
          </w:p>
        </w:tc>
        <w:tc>
          <w:tcPr>
            <w:tcW w:w="930" w:type="dxa"/>
            <w:tcBorders>
              <w:top w:val="single" w:sz="6" w:space="0" w:color="8C8C8C"/>
              <w:left w:val="nil"/>
              <w:bottom w:val="single" w:sz="6" w:space="0" w:color="8C8C8C"/>
              <w:right w:val="nil"/>
            </w:tcBorders>
            <w:hideMark/>
          </w:tcPr>
          <w:p w14:paraId="1DD015B1" w14:textId="77777777" w:rsidR="00D933B7" w:rsidRPr="00095314" w:rsidRDefault="00D933B7">
            <w:pPr>
              <w:spacing w:after="0" w:line="240" w:lineRule="auto"/>
              <w:jc w:val="right"/>
              <w:textAlignment w:val="baseline"/>
              <w:rPr>
                <w:rFonts w:ascii="Times New Roman" w:hAnsi="Times New Roman"/>
                <w:b/>
                <w:bCs/>
                <w:lang w:eastAsia="en-IE"/>
              </w:rPr>
            </w:pPr>
            <w:r>
              <w:rPr>
                <w:b/>
                <w:bCs/>
              </w:rPr>
              <w:t xml:space="preserve"> 330.4</w:t>
            </w:r>
          </w:p>
        </w:tc>
        <w:tc>
          <w:tcPr>
            <w:tcW w:w="930" w:type="dxa"/>
            <w:tcBorders>
              <w:top w:val="single" w:sz="6" w:space="0" w:color="8C8C8C"/>
              <w:left w:val="nil"/>
              <w:bottom w:val="single" w:sz="6" w:space="0" w:color="8C8C8C"/>
              <w:right w:val="nil"/>
            </w:tcBorders>
            <w:hideMark/>
          </w:tcPr>
          <w:p w14:paraId="52DCEAA9" w14:textId="77777777" w:rsidR="00D933B7" w:rsidRPr="00095314" w:rsidRDefault="00D933B7">
            <w:pPr>
              <w:spacing w:after="0" w:line="240" w:lineRule="auto"/>
              <w:jc w:val="right"/>
              <w:textAlignment w:val="baseline"/>
              <w:rPr>
                <w:rFonts w:ascii="Times New Roman" w:hAnsi="Times New Roman"/>
                <w:b/>
                <w:bCs/>
                <w:lang w:eastAsia="en-IE"/>
              </w:rPr>
            </w:pPr>
            <w:r>
              <w:rPr>
                <w:b/>
                <w:bCs/>
              </w:rPr>
              <w:t xml:space="preserve"> 286.4</w:t>
            </w:r>
          </w:p>
        </w:tc>
        <w:tc>
          <w:tcPr>
            <w:tcW w:w="930" w:type="dxa"/>
            <w:tcBorders>
              <w:top w:val="single" w:sz="6" w:space="0" w:color="8C8C8C"/>
              <w:left w:val="nil"/>
              <w:bottom w:val="single" w:sz="6" w:space="0" w:color="8C8C8C"/>
              <w:right w:val="nil"/>
            </w:tcBorders>
            <w:hideMark/>
          </w:tcPr>
          <w:p w14:paraId="00233A8D" w14:textId="77777777" w:rsidR="00D933B7" w:rsidRPr="00095314" w:rsidRDefault="00D933B7">
            <w:pPr>
              <w:spacing w:after="0" w:line="240" w:lineRule="auto"/>
              <w:jc w:val="right"/>
              <w:textAlignment w:val="baseline"/>
              <w:rPr>
                <w:rFonts w:ascii="Times New Roman" w:hAnsi="Times New Roman"/>
                <w:b/>
                <w:bCs/>
                <w:lang w:eastAsia="en-IE"/>
              </w:rPr>
            </w:pPr>
            <w:r>
              <w:rPr>
                <w:b/>
                <w:bCs/>
              </w:rPr>
              <w:t>1 913.8</w:t>
            </w:r>
          </w:p>
        </w:tc>
      </w:tr>
    </w:tbl>
    <w:p w14:paraId="60A06479" w14:textId="77777777" w:rsidR="00D933B7" w:rsidRPr="000330E1" w:rsidRDefault="00D933B7" w:rsidP="00D933B7">
      <w:pPr>
        <w:spacing w:after="0" w:line="240" w:lineRule="auto"/>
        <w:ind w:left="285" w:hanging="285"/>
        <w:textAlignment w:val="baseline"/>
        <w:rPr>
          <w:rFonts w:cs="Segoe UI"/>
          <w:lang w:eastAsia="en-IE"/>
        </w:rPr>
      </w:pPr>
      <w:r>
        <w:rPr>
          <w:rFonts w:cs="Segoe UI"/>
          <w:lang w:eastAsia="en-IE"/>
        </w:rPr>
        <w:t>(*) Only Article</w:t>
      </w:r>
      <w:r>
        <w:rPr>
          <w:rFonts w:ascii="Calibri" w:hAnsi="Calibri" w:cs="Calibri"/>
          <w:lang w:eastAsia="en-IE"/>
        </w:rPr>
        <w:t xml:space="preserve"> </w:t>
      </w:r>
      <w:r>
        <w:rPr>
          <w:rFonts w:cs="Segoe UI"/>
          <w:lang w:eastAsia="en-IE"/>
        </w:rPr>
        <w:t>15(3) of the Financial Regulation.</w:t>
      </w:r>
    </w:p>
    <w:p w14:paraId="043B64C8" w14:textId="77777777" w:rsidR="00D933B7" w:rsidRPr="000330E1" w:rsidRDefault="00D933B7" w:rsidP="00D933B7">
      <w:pPr>
        <w:spacing w:after="0" w:line="240" w:lineRule="auto"/>
        <w:textAlignment w:val="baseline"/>
        <w:rPr>
          <w:rFonts w:cs="Segoe UI"/>
          <w:lang w:eastAsia="en-IE"/>
        </w:rPr>
      </w:pPr>
    </w:p>
    <w:p w14:paraId="7595F291" w14:textId="77777777" w:rsidR="00D933B7" w:rsidRPr="000330E1" w:rsidRDefault="00D933B7" w:rsidP="00D933B7">
      <w:pPr>
        <w:rPr>
          <w:rFonts w:eastAsia="EC Square Sans Pro" w:cs="EC Square Sans Pro"/>
          <w:color w:val="005289"/>
          <w:vertAlign w:val="superscript"/>
        </w:rPr>
      </w:pPr>
      <w:r>
        <w:rPr>
          <w:rFonts w:cs="Calibri"/>
        </w:rPr>
        <w:t>From 2021 onward, the initial financial programming for the Internal Security Fund (ISF) has undergone several modifications. The initial ISF envelope amounted to EUR</w:t>
      </w:r>
      <w:r>
        <w:rPr>
          <w:rFonts w:ascii="Calibri" w:hAnsi="Calibri" w:cs="Calibri"/>
        </w:rPr>
        <w:t> </w:t>
      </w:r>
      <w:r>
        <w:rPr>
          <w:rFonts w:cs="Calibri"/>
        </w:rPr>
        <w:t>1.93</w:t>
      </w:r>
      <w:r>
        <w:rPr>
          <w:rFonts w:ascii="Calibri" w:hAnsi="Calibri" w:cs="Calibri"/>
        </w:rPr>
        <w:t> </w:t>
      </w:r>
      <w:r>
        <w:rPr>
          <w:rFonts w:cs="Calibri"/>
        </w:rPr>
        <w:t>billion</w:t>
      </w:r>
      <w:r>
        <w:rPr>
          <w:rFonts w:ascii="Calibri" w:hAnsi="Calibri" w:cs="Calibri"/>
        </w:rPr>
        <w:t> (</w:t>
      </w:r>
      <w:r>
        <w:rPr>
          <w:rStyle w:val="FootnoteReference"/>
          <w:rFonts w:cs="Calibri"/>
        </w:rPr>
        <w:footnoteReference w:id="51"/>
      </w:r>
      <w:r>
        <w:rPr>
          <w:rFonts w:cs="Calibri"/>
        </w:rPr>
        <w:t>).</w:t>
      </w:r>
    </w:p>
    <w:p w14:paraId="1487A16F" w14:textId="77777777" w:rsidR="00D933B7" w:rsidRPr="000330E1" w:rsidRDefault="00D933B7" w:rsidP="00D933B7">
      <w:pPr>
        <w:rPr>
          <w:rFonts w:cs="Calibri"/>
        </w:rPr>
      </w:pPr>
      <w:r>
        <w:rPr>
          <w:rFonts w:cs="Calibri"/>
        </w:rPr>
        <w:t>In terms of reductions, the ISF was reduced by EUR</w:t>
      </w:r>
      <w:r>
        <w:rPr>
          <w:rFonts w:ascii="Calibri" w:hAnsi="Calibri" w:cs="Calibri"/>
        </w:rPr>
        <w:t> </w:t>
      </w:r>
      <w:r>
        <w:rPr>
          <w:rFonts w:cs="Calibri"/>
        </w:rPr>
        <w:t>36</w:t>
      </w:r>
      <w:r>
        <w:rPr>
          <w:rFonts w:ascii="Calibri" w:hAnsi="Calibri" w:cs="Calibri"/>
        </w:rPr>
        <w:t> </w:t>
      </w:r>
      <w:r>
        <w:rPr>
          <w:rFonts w:cs="Calibri"/>
        </w:rPr>
        <w:t>million to finance legislative initiatives requiring additional resources for home affairs agencies (the European Union Agency for Law Enforcement Cooperation, the European Union Agency for the Operational Management of Large-Scale IT Systems in the Area of Freedom, Security and Justice) and the EU centre to prevent and combat child sexual abuse. It was further reduced by EUR</w:t>
      </w:r>
      <w:r>
        <w:rPr>
          <w:rFonts w:ascii="Calibri" w:hAnsi="Calibri" w:cs="Calibri"/>
        </w:rPr>
        <w:t> </w:t>
      </w:r>
      <w:r>
        <w:rPr>
          <w:rFonts w:cs="Calibri"/>
        </w:rPr>
        <w:t>1.6</w:t>
      </w:r>
      <w:r>
        <w:rPr>
          <w:rFonts w:ascii="Calibri" w:hAnsi="Calibri" w:cs="Calibri"/>
        </w:rPr>
        <w:t> </w:t>
      </w:r>
      <w:r>
        <w:rPr>
          <w:rFonts w:cs="Calibri"/>
        </w:rPr>
        <w:t>million through a transfer to the European Union Agency for Law Enforcement Training.</w:t>
      </w:r>
    </w:p>
    <w:p w14:paraId="3248E36F" w14:textId="77777777" w:rsidR="00D933B7" w:rsidRPr="000330E1" w:rsidRDefault="00D933B7" w:rsidP="00D933B7">
      <w:pPr>
        <w:rPr>
          <w:rFonts w:cs="Calibri"/>
        </w:rPr>
      </w:pPr>
      <w:r>
        <w:rPr>
          <w:rFonts w:cs="Calibri"/>
        </w:rPr>
        <w:t>In terms of reinforcements, the ISF was strengthened by EUR</w:t>
      </w:r>
      <w:r>
        <w:rPr>
          <w:rFonts w:ascii="Calibri" w:hAnsi="Calibri" w:cs="Calibri"/>
        </w:rPr>
        <w:t> </w:t>
      </w:r>
      <w:r>
        <w:rPr>
          <w:rFonts w:cs="Calibri"/>
        </w:rPr>
        <w:t>8.9</w:t>
      </w:r>
      <w:r>
        <w:rPr>
          <w:rFonts w:ascii="Calibri" w:hAnsi="Calibri" w:cs="Calibri"/>
        </w:rPr>
        <w:t> </w:t>
      </w:r>
      <w:r>
        <w:rPr>
          <w:rFonts w:cs="Calibri"/>
        </w:rPr>
        <w:t>million through Article</w:t>
      </w:r>
      <w:r>
        <w:rPr>
          <w:rFonts w:ascii="Calibri" w:hAnsi="Calibri" w:cs="Calibri"/>
        </w:rPr>
        <w:t> </w:t>
      </w:r>
      <w:r>
        <w:rPr>
          <w:rFonts w:cs="Calibri"/>
        </w:rPr>
        <w:t>26 of the Common Provisions Regulation</w:t>
      </w:r>
      <w:r>
        <w:rPr>
          <w:rFonts w:ascii="Calibri" w:hAnsi="Calibri" w:cs="Calibri"/>
        </w:rPr>
        <w:t> </w:t>
      </w:r>
      <w:r>
        <w:rPr>
          <w:rFonts w:cs="Calibri"/>
        </w:rPr>
        <w:t>– specifically, EUR</w:t>
      </w:r>
      <w:r>
        <w:rPr>
          <w:rFonts w:ascii="Calibri" w:hAnsi="Calibri" w:cs="Calibri"/>
        </w:rPr>
        <w:t> </w:t>
      </w:r>
      <w:r>
        <w:rPr>
          <w:rFonts w:cs="Calibri"/>
        </w:rPr>
        <w:t>3.2</w:t>
      </w:r>
      <w:r>
        <w:rPr>
          <w:rFonts w:ascii="Calibri" w:hAnsi="Calibri" w:cs="Calibri"/>
        </w:rPr>
        <w:t> </w:t>
      </w:r>
      <w:r>
        <w:rPr>
          <w:rFonts w:cs="Calibri"/>
        </w:rPr>
        <w:t>million from the Asylum, Migration and Integration Fund and EUR</w:t>
      </w:r>
      <w:r>
        <w:rPr>
          <w:rFonts w:ascii="Calibri" w:hAnsi="Calibri" w:cs="Calibri"/>
        </w:rPr>
        <w:t> </w:t>
      </w:r>
      <w:r>
        <w:rPr>
          <w:rFonts w:cs="Calibri"/>
        </w:rPr>
        <w:t>5.7</w:t>
      </w:r>
      <w:r>
        <w:rPr>
          <w:rFonts w:ascii="Calibri" w:hAnsi="Calibri" w:cs="Calibri"/>
        </w:rPr>
        <w:t> </w:t>
      </w:r>
      <w:r>
        <w:rPr>
          <w:rFonts w:cs="Calibri"/>
        </w:rPr>
        <w:t>million from the Border Management and Visa Instrument. It also received an additional EUR</w:t>
      </w:r>
      <w:r>
        <w:rPr>
          <w:rFonts w:ascii="Calibri" w:hAnsi="Calibri" w:cs="Calibri"/>
        </w:rPr>
        <w:t> </w:t>
      </w:r>
      <w:r>
        <w:rPr>
          <w:rFonts w:cs="Calibri"/>
        </w:rPr>
        <w:t>7</w:t>
      </w:r>
      <w:r>
        <w:rPr>
          <w:rFonts w:ascii="Calibri" w:hAnsi="Calibri" w:cs="Calibri"/>
        </w:rPr>
        <w:t> </w:t>
      </w:r>
      <w:r>
        <w:rPr>
          <w:rFonts w:cs="Calibri"/>
        </w:rPr>
        <w:t>million between 2021 and 2026 through various annual budget procedures and absorbed EUR</w:t>
      </w:r>
      <w:r>
        <w:rPr>
          <w:rFonts w:ascii="Calibri" w:hAnsi="Calibri" w:cs="Calibri"/>
        </w:rPr>
        <w:t> </w:t>
      </w:r>
      <w:r>
        <w:rPr>
          <w:rFonts w:cs="Calibri"/>
        </w:rPr>
        <w:t>4.5</w:t>
      </w:r>
      <w:r>
        <w:rPr>
          <w:rFonts w:ascii="Calibri" w:hAnsi="Calibri" w:cs="Calibri"/>
        </w:rPr>
        <w:t> </w:t>
      </w:r>
      <w:r>
        <w:rPr>
          <w:rFonts w:cs="Calibri"/>
        </w:rPr>
        <w:t>million of unused appropriations from the following home affairs agencies: the European Union Agency for Law Enforcement Cooperation and the European Union Drugs Agency. Further reinforcements included EUR</w:t>
      </w:r>
      <w:r>
        <w:rPr>
          <w:rFonts w:ascii="Calibri" w:hAnsi="Calibri" w:cs="Calibri"/>
        </w:rPr>
        <w:t> </w:t>
      </w:r>
      <w:r>
        <w:rPr>
          <w:rFonts w:cs="Calibri"/>
        </w:rPr>
        <w:t>0.9</w:t>
      </w:r>
      <w:r>
        <w:rPr>
          <w:rFonts w:ascii="Calibri" w:hAnsi="Calibri" w:cs="Calibri"/>
        </w:rPr>
        <w:t> </w:t>
      </w:r>
      <w:r>
        <w:rPr>
          <w:rFonts w:cs="Calibri"/>
        </w:rPr>
        <w:t>million from technical assistance and EUR</w:t>
      </w:r>
      <w:r>
        <w:rPr>
          <w:rFonts w:ascii="Calibri" w:hAnsi="Calibri" w:cs="Calibri"/>
        </w:rPr>
        <w:t> </w:t>
      </w:r>
      <w:r>
        <w:rPr>
          <w:rFonts w:cs="Calibri"/>
        </w:rPr>
        <w:t>61</w:t>
      </w:r>
      <w:r>
        <w:rPr>
          <w:rFonts w:ascii="Calibri" w:hAnsi="Calibri" w:cs="Calibri"/>
        </w:rPr>
        <w:t> </w:t>
      </w:r>
      <w:r>
        <w:rPr>
          <w:rFonts w:cs="Calibri"/>
        </w:rPr>
        <w:t>million through the national programme midterm review of the Thematic Facility.</w:t>
      </w:r>
    </w:p>
    <w:p w14:paraId="3149F76F" w14:textId="77777777" w:rsidR="00D933B7" w:rsidRPr="000330E1" w:rsidRDefault="00D933B7" w:rsidP="00D933B7">
      <w:pPr>
        <w:spacing w:after="0" w:line="240" w:lineRule="auto"/>
        <w:textAlignment w:val="baseline"/>
        <w:rPr>
          <w:rFonts w:cs="Segoe UI"/>
          <w:lang w:eastAsia="en-IE"/>
        </w:rPr>
      </w:pPr>
    </w:p>
    <w:p w14:paraId="7DA63C8E" w14:textId="77777777" w:rsidR="00D933B7" w:rsidRPr="000330E1" w:rsidRDefault="00D933B7" w:rsidP="00D933B7">
      <w:pPr>
        <w:spacing w:after="0" w:line="240" w:lineRule="auto"/>
        <w:textAlignment w:val="baseline"/>
        <w:rPr>
          <w:rFonts w:cs="Segoe UI"/>
          <w:lang w:eastAsia="en-IE"/>
        </w:rPr>
      </w:pPr>
    </w:p>
    <w:p w14:paraId="6D6E0E9E" w14:textId="77777777" w:rsidR="00D933B7" w:rsidRDefault="00D933B7" w:rsidP="00D933B7">
      <w:pPr>
        <w:spacing w:after="0" w:line="240" w:lineRule="auto"/>
        <w:textAlignment w:val="baseline"/>
        <w:rPr>
          <w:rFonts w:cs="Segoe UI"/>
          <w:lang w:eastAsia="en-IE"/>
        </w:rPr>
      </w:pPr>
    </w:p>
    <w:p w14:paraId="3233A721" w14:textId="77777777" w:rsidR="00D933B7" w:rsidRDefault="00D933B7" w:rsidP="00D933B7">
      <w:pPr>
        <w:spacing w:after="0" w:line="240" w:lineRule="auto"/>
        <w:textAlignment w:val="baseline"/>
        <w:rPr>
          <w:rFonts w:cs="Segoe UI"/>
          <w:lang w:eastAsia="en-IE"/>
        </w:rPr>
      </w:pPr>
    </w:p>
    <w:p w14:paraId="029F6DD7" w14:textId="77777777" w:rsidR="00D933B7" w:rsidRPr="000330E1" w:rsidRDefault="00D933B7" w:rsidP="00D933B7">
      <w:pPr>
        <w:spacing w:after="0" w:line="240" w:lineRule="auto"/>
        <w:textAlignment w:val="baseline"/>
        <w:rPr>
          <w:rFonts w:cs="Segoe UI"/>
          <w:lang w:eastAsia="en-IE"/>
        </w:rPr>
      </w:pPr>
    </w:p>
    <w:p w14:paraId="39458435" w14:textId="77777777" w:rsidR="00D933B7" w:rsidRPr="000330E1" w:rsidRDefault="00D933B7" w:rsidP="00D933B7">
      <w:pPr>
        <w:spacing w:after="0" w:line="240" w:lineRule="auto"/>
        <w:textAlignment w:val="baseline"/>
        <w:rPr>
          <w:rFonts w:cs="Segoe UI"/>
          <w:lang w:eastAsia="en-IE"/>
        </w:rPr>
      </w:pPr>
    </w:p>
    <w:p w14:paraId="3AEDBA73" w14:textId="77777777" w:rsidR="00D933B7" w:rsidRPr="000330E1" w:rsidRDefault="00D933B7" w:rsidP="00F72C99">
      <w:pPr>
        <w:pStyle w:val="Heading3"/>
        <w:rPr>
          <w:rFonts w:ascii="Segoe UI" w:hAnsi="Segoe UI" w:cs="Segoe UI"/>
          <w:lang w:eastAsia="en-IE"/>
        </w:rPr>
      </w:pPr>
      <w:r>
        <w:rPr>
          <w:lang w:eastAsia="en-IE"/>
        </w:rPr>
        <w:t>Cumulative budget implementation at the end of 2025</w:t>
      </w:r>
      <w:r>
        <w:rPr>
          <w:rFonts w:cs="Segoe UI"/>
          <w:lang w:eastAsia="en-IE"/>
        </w:rPr>
        <w:t xml:space="preserve">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0330E1" w14:paraId="683C702D"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4D16AC69" w14:textId="77777777" w:rsidR="00D933B7" w:rsidRPr="000330E1"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9E121CA"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4CDA46EE"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CDFFEBC" w14:textId="77777777" w:rsidR="00D933B7" w:rsidRPr="000330E1"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0330E1" w14:paraId="2C92AF3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1A84E2E" w14:textId="77777777" w:rsidR="00D933B7" w:rsidRPr="000330E1"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60CC20C3" w14:textId="77777777" w:rsidR="00D933B7" w:rsidRPr="000330E1" w:rsidRDefault="00D933B7">
            <w:pPr>
              <w:spacing w:after="0" w:line="240" w:lineRule="auto"/>
              <w:jc w:val="right"/>
              <w:textAlignment w:val="baseline"/>
              <w:rPr>
                <w:rFonts w:ascii="Times New Roman" w:hAnsi="Times New Roman"/>
                <w:lang w:eastAsia="en-IE"/>
              </w:rPr>
            </w:pPr>
            <w:r>
              <w:t>1 296.2</w:t>
            </w:r>
          </w:p>
        </w:tc>
        <w:tc>
          <w:tcPr>
            <w:tcW w:w="2400" w:type="dxa"/>
            <w:tcBorders>
              <w:top w:val="single" w:sz="6" w:space="0" w:color="8C8C8C"/>
              <w:left w:val="nil"/>
              <w:bottom w:val="single" w:sz="6" w:space="0" w:color="8C8C8C"/>
              <w:right w:val="nil"/>
            </w:tcBorders>
            <w:shd w:val="clear" w:color="auto" w:fill="FFFFFF"/>
            <w:hideMark/>
          </w:tcPr>
          <w:p w14:paraId="1211C1F8" w14:textId="77777777" w:rsidR="00D933B7" w:rsidRPr="000330E1" w:rsidRDefault="00D933B7">
            <w:pPr>
              <w:spacing w:after="0" w:line="240" w:lineRule="auto"/>
              <w:jc w:val="right"/>
              <w:textAlignment w:val="baseline"/>
              <w:rPr>
                <w:rFonts w:ascii="Times New Roman" w:hAnsi="Times New Roman"/>
                <w:lang w:eastAsia="en-IE"/>
              </w:rPr>
            </w:pPr>
            <w:r>
              <w:t>1 913.8</w:t>
            </w:r>
          </w:p>
        </w:tc>
        <w:tc>
          <w:tcPr>
            <w:tcW w:w="2400" w:type="dxa"/>
            <w:tcBorders>
              <w:top w:val="single" w:sz="6" w:space="0" w:color="8C8C8C"/>
              <w:left w:val="nil"/>
              <w:bottom w:val="single" w:sz="6" w:space="0" w:color="8C8C8C"/>
              <w:right w:val="nil"/>
            </w:tcBorders>
            <w:shd w:val="clear" w:color="auto" w:fill="FFFFFF"/>
            <w:hideMark/>
          </w:tcPr>
          <w:p w14:paraId="4E4AF480" w14:textId="77777777" w:rsidR="00D933B7" w:rsidRPr="000330E1" w:rsidRDefault="00D933B7">
            <w:pPr>
              <w:spacing w:after="0" w:line="240" w:lineRule="auto"/>
              <w:jc w:val="right"/>
              <w:textAlignment w:val="baseline"/>
              <w:rPr>
                <w:rFonts w:ascii="Times New Roman" w:hAnsi="Times New Roman"/>
                <w:lang w:eastAsia="en-IE"/>
              </w:rPr>
            </w:pPr>
            <w:r>
              <w:t>67.7%</w:t>
            </w:r>
          </w:p>
        </w:tc>
      </w:tr>
      <w:tr w:rsidR="00D933B7" w:rsidRPr="000330E1" w14:paraId="510553FE"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257925E" w14:textId="77777777" w:rsidR="00D933B7" w:rsidRPr="000330E1"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496D007" w14:textId="77777777" w:rsidR="00D933B7" w:rsidRPr="000330E1" w:rsidRDefault="00D933B7">
            <w:pPr>
              <w:spacing w:after="0" w:line="240" w:lineRule="auto"/>
              <w:jc w:val="right"/>
              <w:textAlignment w:val="baseline"/>
              <w:rPr>
                <w:rFonts w:ascii="Times New Roman" w:hAnsi="Times New Roman"/>
                <w:lang w:eastAsia="en-IE"/>
              </w:rPr>
            </w:pPr>
            <w:r>
              <w:t xml:space="preserve"> 681.4</w:t>
            </w:r>
          </w:p>
        </w:tc>
        <w:tc>
          <w:tcPr>
            <w:tcW w:w="2400" w:type="dxa"/>
            <w:tcBorders>
              <w:top w:val="single" w:sz="6" w:space="0" w:color="8C8C8C"/>
              <w:left w:val="nil"/>
              <w:bottom w:val="single" w:sz="6" w:space="0" w:color="8C8C8C"/>
              <w:right w:val="nil"/>
            </w:tcBorders>
            <w:shd w:val="clear" w:color="auto" w:fill="FFFFFF"/>
            <w:hideMark/>
          </w:tcPr>
          <w:p w14:paraId="68B77901" w14:textId="77777777" w:rsidR="00D933B7" w:rsidRPr="000330E1"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61A9FABF" w14:textId="77777777" w:rsidR="00D933B7" w:rsidRPr="000330E1" w:rsidRDefault="00D933B7">
            <w:pPr>
              <w:spacing w:after="0" w:line="240" w:lineRule="auto"/>
              <w:jc w:val="right"/>
              <w:textAlignment w:val="baseline"/>
              <w:rPr>
                <w:rFonts w:ascii="Times New Roman" w:hAnsi="Times New Roman"/>
                <w:lang w:eastAsia="en-IE"/>
              </w:rPr>
            </w:pPr>
            <w:r>
              <w:t>35.6%</w:t>
            </w:r>
          </w:p>
        </w:tc>
      </w:tr>
    </w:tbl>
    <w:p w14:paraId="5474129C" w14:textId="77777777" w:rsidR="00D933B7" w:rsidRPr="000330E1" w:rsidRDefault="00D933B7" w:rsidP="00D933B7">
      <w:pPr>
        <w:spacing w:line="259" w:lineRule="auto"/>
        <w:rPr>
          <w:rFonts w:ascii="EC Square Sans Pro Medium" w:eastAsiaTheme="majorEastAsia" w:hAnsi="EC Square Sans Pro Medium" w:cstheme="majorBidi"/>
          <w:lang w:eastAsia="en-GB"/>
        </w:rPr>
      </w:pPr>
    </w:p>
    <w:p w14:paraId="03FAD4A0" w14:textId="77777777" w:rsidR="00D933B7" w:rsidRPr="000330E1" w:rsidRDefault="00D933B7" w:rsidP="00D933B7">
      <w:pPr>
        <w:keepNext/>
        <w:keepLines/>
        <w:spacing w:line="240" w:lineRule="auto"/>
        <w:outlineLvl w:val="4"/>
        <w:rPr>
          <w:rFonts w:ascii="EC Square Sans Pro Medium" w:eastAsiaTheme="majorEastAsia" w:hAnsi="EC Square Sans Pro Medium" w:cstheme="majorBidi"/>
          <w:lang w:eastAsia="en-GB"/>
        </w:rPr>
      </w:pPr>
    </w:p>
    <w:p w14:paraId="48BBAB75" w14:textId="77777777" w:rsidR="00D933B7" w:rsidRPr="000330E1" w:rsidRDefault="00D933B7" w:rsidP="00F72C99">
      <w:pPr>
        <w:pStyle w:val="Heading2"/>
        <w:rPr>
          <w:rFonts w:eastAsiaTheme="majorEastAsia"/>
          <w:lang w:eastAsia="en-GB"/>
        </w:rPr>
      </w:pPr>
      <w:r>
        <w:rPr>
          <w:rFonts w:eastAsiaTheme="majorEastAsia"/>
          <w:lang w:eastAsia="en-GB"/>
        </w:rPr>
        <w:t>Implementation and performance</w:t>
      </w:r>
    </w:p>
    <w:p w14:paraId="62AD7D38" w14:textId="77777777" w:rsidR="00D933B7" w:rsidRPr="000330E1"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663"/>
        <w:gridCol w:w="881"/>
        <w:gridCol w:w="908"/>
        <w:gridCol w:w="1475"/>
        <w:gridCol w:w="1475"/>
        <w:gridCol w:w="1237"/>
      </w:tblGrid>
      <w:tr w:rsidR="00D933B7" w:rsidRPr="000330E1" w14:paraId="24041B0F" w14:textId="77777777">
        <w:trPr>
          <w:trHeight w:val="300"/>
        </w:trPr>
        <w:tc>
          <w:tcPr>
            <w:tcW w:w="3228" w:type="dxa"/>
            <w:tcBorders>
              <w:top w:val="single" w:sz="6" w:space="0" w:color="8C8C8C"/>
              <w:left w:val="nil"/>
              <w:bottom w:val="single" w:sz="6" w:space="0" w:color="8C8C8C"/>
              <w:right w:val="nil"/>
            </w:tcBorders>
            <w:shd w:val="clear" w:color="auto" w:fill="FAF9F9"/>
            <w:hideMark/>
          </w:tcPr>
          <w:p w14:paraId="34A9C5C1" w14:textId="77777777" w:rsidR="00D933B7" w:rsidRPr="000330E1" w:rsidRDefault="00D933B7">
            <w:pPr>
              <w:spacing w:after="0" w:line="240" w:lineRule="auto"/>
              <w:textAlignment w:val="baseline"/>
              <w:rPr>
                <w:rFonts w:ascii="Segoe UI" w:hAnsi="Segoe UI" w:cs="Segoe UI"/>
                <w:b/>
                <w:bCs/>
                <w:lang w:eastAsia="en-IE"/>
              </w:rPr>
            </w:pPr>
            <w:r>
              <w:rPr>
                <w:rFonts w:ascii="Calibri" w:hAnsi="Calibri" w:cs="Calibri"/>
                <w:b/>
                <w:bCs/>
                <w:lang w:eastAsia="en-IE"/>
              </w:rPr>
              <w:t> </w:t>
            </w:r>
          </w:p>
        </w:tc>
        <w:tc>
          <w:tcPr>
            <w:tcW w:w="1272" w:type="dxa"/>
            <w:tcBorders>
              <w:top w:val="single" w:sz="6" w:space="0" w:color="8C8C8C"/>
              <w:left w:val="nil"/>
              <w:bottom w:val="single" w:sz="6" w:space="0" w:color="8C8C8C"/>
              <w:right w:val="nil"/>
            </w:tcBorders>
            <w:shd w:val="clear" w:color="auto" w:fill="FAF9F9"/>
            <w:hideMark/>
          </w:tcPr>
          <w:p w14:paraId="701452FA"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Baseline</w:t>
            </w:r>
          </w:p>
        </w:tc>
        <w:tc>
          <w:tcPr>
            <w:tcW w:w="1281" w:type="dxa"/>
            <w:tcBorders>
              <w:top w:val="single" w:sz="6" w:space="0" w:color="8C8C8C"/>
              <w:left w:val="nil"/>
              <w:bottom w:val="single" w:sz="6" w:space="0" w:color="8C8C8C"/>
              <w:right w:val="nil"/>
            </w:tcBorders>
            <w:shd w:val="clear" w:color="auto" w:fill="FAF9F9"/>
            <w:hideMark/>
          </w:tcPr>
          <w:p w14:paraId="56C0472A"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Progress</w:t>
            </w:r>
          </w:p>
        </w:tc>
        <w:tc>
          <w:tcPr>
            <w:tcW w:w="1161" w:type="dxa"/>
            <w:tcBorders>
              <w:top w:val="single" w:sz="6" w:space="0" w:color="8C8C8C"/>
              <w:left w:val="nil"/>
              <w:bottom w:val="single" w:sz="6" w:space="0" w:color="8C8C8C"/>
              <w:right w:val="nil"/>
            </w:tcBorders>
            <w:shd w:val="clear" w:color="auto" w:fill="FAF9F9"/>
            <w:hideMark/>
          </w:tcPr>
          <w:p w14:paraId="29770A53"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Target</w:t>
            </w:r>
          </w:p>
        </w:tc>
        <w:tc>
          <w:tcPr>
            <w:tcW w:w="1227" w:type="dxa"/>
            <w:tcBorders>
              <w:top w:val="single" w:sz="6" w:space="0" w:color="8C8C8C"/>
              <w:left w:val="nil"/>
              <w:bottom w:val="single" w:sz="6" w:space="0" w:color="8C8C8C"/>
              <w:right w:val="nil"/>
            </w:tcBorders>
            <w:shd w:val="clear" w:color="auto" w:fill="FAF9F9"/>
            <w:hideMark/>
          </w:tcPr>
          <w:p w14:paraId="56D3D37D"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Results</w:t>
            </w:r>
          </w:p>
        </w:tc>
        <w:tc>
          <w:tcPr>
            <w:tcW w:w="1469" w:type="dxa"/>
            <w:tcBorders>
              <w:top w:val="single" w:sz="6" w:space="0" w:color="8C8C8C"/>
              <w:left w:val="nil"/>
              <w:bottom w:val="single" w:sz="6" w:space="0" w:color="8C8C8C"/>
              <w:right w:val="nil"/>
            </w:tcBorders>
            <w:shd w:val="clear" w:color="auto" w:fill="FAF9F9"/>
            <w:hideMark/>
          </w:tcPr>
          <w:p w14:paraId="17654B3D"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Assessment</w:t>
            </w:r>
          </w:p>
        </w:tc>
      </w:tr>
      <w:tr w:rsidR="00D933B7" w:rsidRPr="000330E1" w14:paraId="4A5F303D" w14:textId="77777777">
        <w:trPr>
          <w:trHeight w:val="300"/>
        </w:trPr>
        <w:tc>
          <w:tcPr>
            <w:tcW w:w="3228" w:type="dxa"/>
            <w:tcBorders>
              <w:top w:val="single" w:sz="6" w:space="0" w:color="8C8C8C"/>
              <w:left w:val="nil"/>
              <w:bottom w:val="single" w:sz="6" w:space="0" w:color="8C8C8C"/>
              <w:right w:val="nil"/>
            </w:tcBorders>
            <w:hideMark/>
          </w:tcPr>
          <w:p w14:paraId="4C8ED542" w14:textId="77777777" w:rsidR="00D933B7" w:rsidRPr="000330E1" w:rsidRDefault="00D933B7">
            <w:pPr>
              <w:spacing w:after="0" w:line="240" w:lineRule="auto"/>
              <w:textAlignment w:val="baseline"/>
            </w:pPr>
            <w:r>
              <w:rPr>
                <w:rFonts w:cs="Segoe UI"/>
                <w:lang w:eastAsia="en-IE"/>
              </w:rPr>
              <w:t>Number of information and communication technology systems made interoperable in the Member States</w:t>
            </w:r>
            <w:r>
              <w:rPr>
                <w:rFonts w:ascii="Calibri" w:hAnsi="Calibri" w:cs="Calibri"/>
                <w:lang w:eastAsia="en-IE"/>
              </w:rPr>
              <w:t> </w:t>
            </w:r>
            <w:r>
              <w:rPr>
                <w:rFonts w:cs="Segoe UI"/>
                <w:lang w:eastAsia="en-IE"/>
              </w:rPr>
              <w:t>/ with security-relevant EU and decentralised information systems</w:t>
            </w:r>
            <w:r>
              <w:rPr>
                <w:rFonts w:ascii="Calibri" w:hAnsi="Calibri" w:cs="Calibri"/>
                <w:lang w:eastAsia="en-IE"/>
              </w:rPr>
              <w:t> </w:t>
            </w:r>
            <w:r>
              <w:rPr>
                <w:rFonts w:cs="Segoe UI"/>
                <w:lang w:eastAsia="en-IE"/>
              </w:rPr>
              <w:t>/ with international databases</w:t>
            </w:r>
          </w:p>
        </w:tc>
        <w:tc>
          <w:tcPr>
            <w:tcW w:w="1272" w:type="dxa"/>
            <w:tcBorders>
              <w:top w:val="single" w:sz="6" w:space="0" w:color="8C8C8C"/>
              <w:left w:val="nil"/>
              <w:bottom w:val="single" w:sz="6" w:space="0" w:color="8C8C8C"/>
              <w:right w:val="nil"/>
            </w:tcBorders>
            <w:hideMark/>
          </w:tcPr>
          <w:p w14:paraId="1E981168" w14:textId="77777777" w:rsidR="00D933B7" w:rsidRPr="000330E1" w:rsidRDefault="00D933B7">
            <w:pPr>
              <w:spacing w:after="0" w:line="240" w:lineRule="auto"/>
              <w:jc w:val="center"/>
              <w:textAlignment w:val="baseline"/>
              <w:rPr>
                <w:rFonts w:cs="Segoe UI"/>
                <w:lang w:eastAsia="en-IE"/>
              </w:rPr>
            </w:pPr>
            <w:r>
              <w:rPr>
                <w:rFonts w:cs="Segoe UI"/>
                <w:lang w:eastAsia="en-IE"/>
              </w:rPr>
              <w:t>0</w:t>
            </w:r>
          </w:p>
        </w:tc>
        <w:tc>
          <w:tcPr>
            <w:tcW w:w="1281" w:type="dxa"/>
            <w:tcBorders>
              <w:top w:val="single" w:sz="6" w:space="0" w:color="8C8C8C"/>
              <w:left w:val="nil"/>
              <w:bottom w:val="single" w:sz="6" w:space="0" w:color="8C8C8C"/>
              <w:right w:val="nil"/>
            </w:tcBorders>
            <w:hideMark/>
          </w:tcPr>
          <w:p w14:paraId="4AE080BF" w14:textId="77777777" w:rsidR="00D933B7" w:rsidRPr="000330E1" w:rsidRDefault="00D933B7">
            <w:pPr>
              <w:spacing w:after="0" w:line="240" w:lineRule="auto"/>
              <w:jc w:val="center"/>
              <w:rPr>
                <w:rFonts w:ascii="Segoe UI" w:hAnsi="Segoe UI" w:cs="Segoe UI"/>
                <w:lang w:eastAsia="en-IE"/>
              </w:rPr>
            </w:pPr>
            <w:r>
              <w:rPr>
                <w:b/>
                <w:bCs/>
                <w:lang w:eastAsia="en-IE"/>
              </w:rPr>
              <w:t>6%</w:t>
            </w:r>
          </w:p>
        </w:tc>
        <w:tc>
          <w:tcPr>
            <w:tcW w:w="1161" w:type="dxa"/>
            <w:tcBorders>
              <w:top w:val="single" w:sz="6" w:space="0" w:color="8C8C8C"/>
              <w:left w:val="nil"/>
              <w:bottom w:val="single" w:sz="6" w:space="0" w:color="8C8C8C"/>
              <w:right w:val="nil"/>
            </w:tcBorders>
            <w:hideMark/>
          </w:tcPr>
          <w:p w14:paraId="21B8018C"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775 in 2029</w:t>
            </w:r>
          </w:p>
        </w:tc>
        <w:tc>
          <w:tcPr>
            <w:tcW w:w="1227" w:type="dxa"/>
            <w:tcBorders>
              <w:top w:val="single" w:sz="6" w:space="0" w:color="8C8C8C"/>
              <w:left w:val="nil"/>
              <w:bottom w:val="single" w:sz="6" w:space="0" w:color="8C8C8C"/>
              <w:right w:val="nil"/>
            </w:tcBorders>
            <w:hideMark/>
          </w:tcPr>
          <w:p w14:paraId="2B200963" w14:textId="77777777" w:rsidR="00D933B7" w:rsidRPr="000330E1" w:rsidRDefault="00D933B7">
            <w:pPr>
              <w:spacing w:after="0" w:line="240" w:lineRule="auto"/>
              <w:jc w:val="center"/>
              <w:textAlignment w:val="baseline"/>
              <w:rPr>
                <w:rFonts w:cs="Segoe UI"/>
                <w:lang w:eastAsia="en-IE"/>
              </w:rPr>
            </w:pPr>
            <w:r>
              <w:rPr>
                <w:rFonts w:cs="Segoe UI"/>
                <w:lang w:eastAsia="en-IE"/>
              </w:rPr>
              <w:t>48 by 2025 compared to a target of 775</w:t>
            </w:r>
          </w:p>
        </w:tc>
        <w:tc>
          <w:tcPr>
            <w:tcW w:w="1469" w:type="dxa"/>
            <w:tcBorders>
              <w:top w:val="single" w:sz="6" w:space="0" w:color="8C8C8C"/>
              <w:left w:val="nil"/>
              <w:bottom w:val="single" w:sz="6" w:space="0" w:color="8C8C8C"/>
              <w:right w:val="nil"/>
            </w:tcBorders>
            <w:hideMark/>
          </w:tcPr>
          <w:p w14:paraId="0714F748" w14:textId="77777777" w:rsidR="00D933B7" w:rsidRPr="000330E1" w:rsidRDefault="00D933B7">
            <w:pPr>
              <w:spacing w:after="0" w:line="240" w:lineRule="auto"/>
              <w:jc w:val="center"/>
              <w:textAlignment w:val="baseline"/>
              <w:rPr>
                <w:rFonts w:cs="Segoe UI"/>
                <w:lang w:eastAsia="en-IE"/>
              </w:rPr>
            </w:pPr>
            <w:r>
              <w:rPr>
                <w:rFonts w:cs="Segoe UI"/>
                <w:lang w:eastAsia="en-IE"/>
              </w:rPr>
              <w:t>On track</w:t>
            </w:r>
          </w:p>
        </w:tc>
      </w:tr>
      <w:tr w:rsidR="00D933B7" w:rsidRPr="000330E1" w14:paraId="6FD48575" w14:textId="77777777">
        <w:trPr>
          <w:trHeight w:val="300"/>
        </w:trPr>
        <w:tc>
          <w:tcPr>
            <w:tcW w:w="3228" w:type="dxa"/>
            <w:tcBorders>
              <w:top w:val="single" w:sz="6" w:space="0" w:color="8C8C8C"/>
              <w:left w:val="nil"/>
              <w:bottom w:val="single" w:sz="6" w:space="0" w:color="8C8C8C"/>
              <w:right w:val="nil"/>
            </w:tcBorders>
            <w:shd w:val="clear" w:color="auto" w:fill="FAF9F9"/>
            <w:hideMark/>
          </w:tcPr>
          <w:p w14:paraId="40CA7F02" w14:textId="77777777" w:rsidR="00D933B7" w:rsidRPr="000330E1" w:rsidRDefault="00D933B7">
            <w:pPr>
              <w:spacing w:after="0" w:line="240" w:lineRule="auto"/>
              <w:textAlignment w:val="baseline"/>
            </w:pPr>
            <w:r>
              <w:rPr>
                <w:rFonts w:cs="Segoe UI"/>
                <w:lang w:eastAsia="en-IE"/>
              </w:rPr>
              <w:t>Number of administrative units that have set up new or adapted existing information exchange mechanisms/procedures/tools/guidance</w:t>
            </w:r>
          </w:p>
          <w:p w14:paraId="33774A51" w14:textId="77777777" w:rsidR="00D933B7" w:rsidRPr="001F2F66" w:rsidRDefault="00D933B7">
            <w:pPr>
              <w:spacing w:after="0" w:line="240" w:lineRule="auto"/>
              <w:textAlignment w:val="baseline"/>
            </w:pPr>
            <w:r>
              <w:rPr>
                <w:rFonts w:cs="Segoe UI"/>
                <w:lang w:eastAsia="en-IE"/>
              </w:rPr>
              <w:t>for the exchange of information with other Member States</w:t>
            </w:r>
            <w:r>
              <w:rPr>
                <w:rFonts w:ascii="Calibri" w:hAnsi="Calibri" w:cs="Calibri"/>
                <w:lang w:eastAsia="en-IE"/>
              </w:rPr>
              <w:t> </w:t>
            </w:r>
            <w:r>
              <w:rPr>
                <w:rFonts w:cs="Segoe UI"/>
                <w:lang w:eastAsia="en-IE"/>
              </w:rPr>
              <w:t>/ EU agencies</w:t>
            </w:r>
            <w:r>
              <w:rPr>
                <w:rFonts w:ascii="Calibri" w:hAnsi="Calibri" w:cs="Calibri"/>
                <w:lang w:eastAsia="en-IE"/>
              </w:rPr>
              <w:t> </w:t>
            </w:r>
            <w:r>
              <w:rPr>
                <w:rFonts w:cs="Segoe UI"/>
                <w:lang w:eastAsia="en-IE"/>
              </w:rPr>
              <w:t xml:space="preserve">/ </w:t>
            </w:r>
            <w:r w:rsidRPr="001F2F66">
              <w:rPr>
                <w:rFonts w:cs="Segoe UI"/>
                <w:lang w:eastAsia="en-IE"/>
              </w:rPr>
              <w:t>international organisations</w:t>
            </w:r>
            <w:r w:rsidRPr="001F2F66">
              <w:rPr>
                <w:rFonts w:ascii="Calibri" w:hAnsi="Calibri" w:cs="Calibri"/>
                <w:lang w:eastAsia="en-IE"/>
              </w:rPr>
              <w:t> </w:t>
            </w:r>
            <w:r w:rsidRPr="001F2F66">
              <w:rPr>
                <w:rFonts w:cs="Segoe UI"/>
                <w:lang w:eastAsia="en-IE"/>
              </w:rPr>
              <w:t>/ non-EU countries</w:t>
            </w:r>
          </w:p>
        </w:tc>
        <w:tc>
          <w:tcPr>
            <w:tcW w:w="1272" w:type="dxa"/>
            <w:tcBorders>
              <w:top w:val="single" w:sz="6" w:space="0" w:color="8C8C8C"/>
              <w:left w:val="nil"/>
              <w:bottom w:val="single" w:sz="6" w:space="0" w:color="8C8C8C"/>
              <w:right w:val="nil"/>
            </w:tcBorders>
            <w:shd w:val="clear" w:color="auto" w:fill="FAF9F9"/>
            <w:hideMark/>
          </w:tcPr>
          <w:p w14:paraId="026AD00F" w14:textId="77777777" w:rsidR="00D933B7" w:rsidRPr="000330E1" w:rsidRDefault="00D933B7">
            <w:pPr>
              <w:spacing w:after="0" w:line="240" w:lineRule="auto"/>
              <w:jc w:val="center"/>
              <w:textAlignment w:val="baseline"/>
              <w:rPr>
                <w:rFonts w:cs="Segoe UI"/>
                <w:lang w:eastAsia="en-IE"/>
              </w:rPr>
            </w:pPr>
            <w:r>
              <w:rPr>
                <w:rFonts w:cs="Segoe UI"/>
                <w:lang w:eastAsia="en-IE"/>
              </w:rPr>
              <w:t>0</w:t>
            </w:r>
          </w:p>
        </w:tc>
        <w:tc>
          <w:tcPr>
            <w:tcW w:w="1281" w:type="dxa"/>
            <w:tcBorders>
              <w:top w:val="single" w:sz="6" w:space="0" w:color="8C8C8C"/>
              <w:left w:val="nil"/>
              <w:bottom w:val="single" w:sz="6" w:space="0" w:color="8C8C8C"/>
              <w:right w:val="nil"/>
            </w:tcBorders>
            <w:shd w:val="clear" w:color="auto" w:fill="FAF9F9"/>
            <w:hideMark/>
          </w:tcPr>
          <w:p w14:paraId="56BC7FA1" w14:textId="77777777" w:rsidR="00D933B7" w:rsidRPr="000330E1" w:rsidRDefault="00D933B7">
            <w:pPr>
              <w:spacing w:after="0" w:line="240" w:lineRule="auto"/>
              <w:jc w:val="center"/>
              <w:rPr>
                <w:rFonts w:ascii="Segoe UI" w:hAnsi="Segoe UI" w:cs="Segoe UI"/>
                <w:lang w:eastAsia="en-IE"/>
              </w:rPr>
            </w:pPr>
            <w:r>
              <w:rPr>
                <w:b/>
                <w:bCs/>
                <w:lang w:eastAsia="en-IE"/>
              </w:rPr>
              <w:t>5%</w:t>
            </w:r>
          </w:p>
        </w:tc>
        <w:tc>
          <w:tcPr>
            <w:tcW w:w="1161" w:type="dxa"/>
            <w:tcBorders>
              <w:top w:val="single" w:sz="6" w:space="0" w:color="8C8C8C"/>
              <w:left w:val="nil"/>
              <w:bottom w:val="single" w:sz="6" w:space="0" w:color="8C8C8C"/>
              <w:right w:val="nil"/>
            </w:tcBorders>
            <w:shd w:val="clear" w:color="auto" w:fill="FAF9F9"/>
            <w:hideMark/>
          </w:tcPr>
          <w:p w14:paraId="18791577"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176 in 2029</w:t>
            </w:r>
          </w:p>
        </w:tc>
        <w:tc>
          <w:tcPr>
            <w:tcW w:w="1227" w:type="dxa"/>
            <w:tcBorders>
              <w:top w:val="single" w:sz="6" w:space="0" w:color="8C8C8C"/>
              <w:left w:val="nil"/>
              <w:bottom w:val="single" w:sz="6" w:space="0" w:color="8C8C8C"/>
              <w:right w:val="nil"/>
            </w:tcBorders>
            <w:shd w:val="clear" w:color="auto" w:fill="FAF9F9"/>
            <w:hideMark/>
          </w:tcPr>
          <w:p w14:paraId="783935C4"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9 by 2025 compared to a target of 176</w:t>
            </w:r>
          </w:p>
        </w:tc>
        <w:tc>
          <w:tcPr>
            <w:tcW w:w="1469" w:type="dxa"/>
            <w:tcBorders>
              <w:top w:val="single" w:sz="6" w:space="0" w:color="8C8C8C"/>
              <w:left w:val="nil"/>
              <w:bottom w:val="single" w:sz="6" w:space="0" w:color="8C8C8C"/>
              <w:right w:val="nil"/>
            </w:tcBorders>
            <w:shd w:val="clear" w:color="auto" w:fill="FAF9F9"/>
            <w:hideMark/>
          </w:tcPr>
          <w:p w14:paraId="45D0A19B"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Moderate progress</w:t>
            </w:r>
          </w:p>
        </w:tc>
      </w:tr>
      <w:tr w:rsidR="00D933B7" w:rsidRPr="000330E1" w14:paraId="4E41E55F" w14:textId="77777777">
        <w:trPr>
          <w:trHeight w:val="300"/>
        </w:trPr>
        <w:tc>
          <w:tcPr>
            <w:tcW w:w="3228" w:type="dxa"/>
            <w:tcBorders>
              <w:top w:val="single" w:sz="6" w:space="0" w:color="8C8C8C"/>
              <w:left w:val="nil"/>
              <w:bottom w:val="single" w:sz="6" w:space="0" w:color="8C8C8C"/>
              <w:right w:val="nil"/>
            </w:tcBorders>
            <w:hideMark/>
          </w:tcPr>
          <w:p w14:paraId="4710C4A7" w14:textId="77777777" w:rsidR="00D933B7" w:rsidRPr="000330E1" w:rsidRDefault="00D933B7">
            <w:pPr>
              <w:spacing w:after="0" w:line="240" w:lineRule="auto"/>
              <w:textAlignment w:val="baseline"/>
              <w:rPr>
                <w:rFonts w:ascii="Segoe UI" w:hAnsi="Segoe UI" w:cs="Segoe UI"/>
                <w:lang w:eastAsia="en-IE"/>
              </w:rPr>
            </w:pPr>
            <w:r>
              <w:rPr>
                <w:rFonts w:cs="Segoe UI"/>
                <w:lang w:eastAsia="en-IE"/>
              </w:rPr>
              <w:t>Estimated value of assets frozen in the</w:t>
            </w:r>
          </w:p>
          <w:p w14:paraId="69550AEA" w14:textId="77777777" w:rsidR="00D933B7" w:rsidRPr="000330E1" w:rsidRDefault="00D933B7">
            <w:pPr>
              <w:spacing w:after="0" w:line="240" w:lineRule="auto"/>
              <w:textAlignment w:val="baseline"/>
            </w:pPr>
            <w:r>
              <w:rPr>
                <w:rFonts w:cs="Segoe UI"/>
                <w:lang w:eastAsia="en-IE"/>
              </w:rPr>
              <w:t>context of cross-border operations</w:t>
            </w:r>
          </w:p>
        </w:tc>
        <w:tc>
          <w:tcPr>
            <w:tcW w:w="1272" w:type="dxa"/>
            <w:tcBorders>
              <w:top w:val="single" w:sz="6" w:space="0" w:color="8C8C8C"/>
              <w:left w:val="nil"/>
              <w:bottom w:val="single" w:sz="6" w:space="0" w:color="8C8C8C"/>
              <w:right w:val="nil"/>
            </w:tcBorders>
            <w:hideMark/>
          </w:tcPr>
          <w:p w14:paraId="7E90A173" w14:textId="77777777" w:rsidR="00D933B7" w:rsidRPr="000330E1" w:rsidRDefault="00D933B7">
            <w:pPr>
              <w:spacing w:after="0" w:line="240" w:lineRule="auto"/>
              <w:jc w:val="center"/>
              <w:textAlignment w:val="baseline"/>
              <w:rPr>
                <w:rFonts w:cs="Segoe UI"/>
                <w:lang w:eastAsia="en-IE"/>
              </w:rPr>
            </w:pPr>
            <w:r>
              <w:rPr>
                <w:rFonts w:cs="Segoe UI"/>
                <w:lang w:eastAsia="en-IE"/>
              </w:rPr>
              <w:t>0</w:t>
            </w:r>
          </w:p>
        </w:tc>
        <w:tc>
          <w:tcPr>
            <w:tcW w:w="1281" w:type="dxa"/>
            <w:tcBorders>
              <w:top w:val="single" w:sz="6" w:space="0" w:color="8C8C8C"/>
              <w:left w:val="nil"/>
              <w:bottom w:val="single" w:sz="6" w:space="0" w:color="8C8C8C"/>
              <w:right w:val="nil"/>
            </w:tcBorders>
            <w:hideMark/>
          </w:tcPr>
          <w:p w14:paraId="0D8EAEF1" w14:textId="77777777" w:rsidR="00D933B7" w:rsidRPr="000330E1" w:rsidRDefault="00D933B7">
            <w:pPr>
              <w:spacing w:after="0" w:line="240" w:lineRule="auto"/>
              <w:jc w:val="center"/>
              <w:rPr>
                <w:rFonts w:ascii="Segoe UI" w:hAnsi="Segoe UI" w:cs="Segoe UI"/>
                <w:lang w:eastAsia="en-IE"/>
              </w:rPr>
            </w:pPr>
            <w:r>
              <w:rPr>
                <w:b/>
                <w:bCs/>
                <w:lang w:eastAsia="en-IE"/>
              </w:rPr>
              <w:t>4%</w:t>
            </w:r>
          </w:p>
        </w:tc>
        <w:tc>
          <w:tcPr>
            <w:tcW w:w="1161" w:type="dxa"/>
            <w:tcBorders>
              <w:top w:val="single" w:sz="6" w:space="0" w:color="8C8C8C"/>
              <w:left w:val="nil"/>
              <w:bottom w:val="single" w:sz="6" w:space="0" w:color="8C8C8C"/>
              <w:right w:val="nil"/>
            </w:tcBorders>
            <w:hideMark/>
          </w:tcPr>
          <w:p w14:paraId="35DA1843"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EUR</w:t>
            </w:r>
            <w:r>
              <w:rPr>
                <w:rFonts w:ascii="Calibri" w:hAnsi="Calibri" w:cs="Calibri"/>
                <w:lang w:eastAsia="en-IE"/>
              </w:rPr>
              <w:t> </w:t>
            </w:r>
            <w:r>
              <w:rPr>
                <w:rFonts w:cs="Segoe UI"/>
                <w:lang w:eastAsia="en-IE"/>
              </w:rPr>
              <w:t>331</w:t>
            </w:r>
            <w:r>
              <w:rPr>
                <w:rFonts w:ascii="Calibri" w:hAnsi="Calibri" w:cs="Calibri"/>
                <w:lang w:eastAsia="en-IE"/>
              </w:rPr>
              <w:t> </w:t>
            </w:r>
            <w:r>
              <w:rPr>
                <w:rFonts w:cs="Segoe UI"/>
                <w:lang w:eastAsia="en-IE"/>
              </w:rPr>
              <w:t>million in 2029</w:t>
            </w:r>
          </w:p>
        </w:tc>
        <w:tc>
          <w:tcPr>
            <w:tcW w:w="1227" w:type="dxa"/>
            <w:tcBorders>
              <w:top w:val="single" w:sz="6" w:space="0" w:color="8C8C8C"/>
              <w:left w:val="nil"/>
              <w:bottom w:val="single" w:sz="6" w:space="0" w:color="8C8C8C"/>
              <w:right w:val="nil"/>
            </w:tcBorders>
          </w:tcPr>
          <w:p w14:paraId="0AE18B79"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EUR</w:t>
            </w:r>
            <w:r>
              <w:rPr>
                <w:rFonts w:ascii="Calibri" w:hAnsi="Calibri" w:cs="Calibri"/>
                <w:lang w:eastAsia="en-IE"/>
              </w:rPr>
              <w:t> </w:t>
            </w:r>
            <w:r>
              <w:rPr>
                <w:rFonts w:cs="Segoe UI"/>
                <w:lang w:eastAsia="en-IE"/>
              </w:rPr>
              <w:t>13</w:t>
            </w:r>
            <w:r>
              <w:rPr>
                <w:rFonts w:ascii="Calibri" w:hAnsi="Calibri" w:cs="Calibri"/>
                <w:lang w:eastAsia="en-IE"/>
              </w:rPr>
              <w:t> </w:t>
            </w:r>
            <w:r>
              <w:rPr>
                <w:rFonts w:cs="Segoe UI"/>
                <w:lang w:eastAsia="en-IE"/>
              </w:rPr>
              <w:t>million by 2025 compared to a target of EUR</w:t>
            </w:r>
            <w:r>
              <w:rPr>
                <w:rFonts w:ascii="Calibri" w:hAnsi="Calibri" w:cs="Calibri"/>
                <w:lang w:eastAsia="en-IE"/>
              </w:rPr>
              <w:t> </w:t>
            </w:r>
            <w:r>
              <w:rPr>
                <w:rFonts w:cs="Segoe UI"/>
                <w:lang w:eastAsia="en-IE"/>
              </w:rPr>
              <w:t>331</w:t>
            </w:r>
            <w:r>
              <w:rPr>
                <w:rFonts w:ascii="Calibri" w:hAnsi="Calibri" w:cs="Calibri"/>
                <w:lang w:eastAsia="en-IE"/>
              </w:rPr>
              <w:t> </w:t>
            </w:r>
            <w:r>
              <w:rPr>
                <w:rFonts w:cs="Segoe UI"/>
                <w:lang w:eastAsia="en-IE"/>
              </w:rPr>
              <w:t xml:space="preserve">million </w:t>
            </w:r>
          </w:p>
        </w:tc>
        <w:tc>
          <w:tcPr>
            <w:tcW w:w="1469" w:type="dxa"/>
            <w:tcBorders>
              <w:top w:val="single" w:sz="6" w:space="0" w:color="8C8C8C"/>
              <w:left w:val="nil"/>
              <w:bottom w:val="single" w:sz="6" w:space="0" w:color="8C8C8C"/>
              <w:right w:val="nil"/>
            </w:tcBorders>
            <w:hideMark/>
          </w:tcPr>
          <w:p w14:paraId="09B05F3A"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Moderate progress</w:t>
            </w:r>
          </w:p>
        </w:tc>
      </w:tr>
      <w:tr w:rsidR="00D933B7" w:rsidRPr="000330E1" w14:paraId="50521966" w14:textId="77777777">
        <w:trPr>
          <w:trHeight w:val="300"/>
        </w:trPr>
        <w:tc>
          <w:tcPr>
            <w:tcW w:w="3228" w:type="dxa"/>
            <w:tcBorders>
              <w:top w:val="single" w:sz="6" w:space="0" w:color="8C8C8C"/>
              <w:left w:val="nil"/>
              <w:bottom w:val="single" w:sz="6" w:space="0" w:color="8C8C8C"/>
              <w:right w:val="nil"/>
            </w:tcBorders>
            <w:shd w:val="clear" w:color="auto" w:fill="FAF9F9"/>
            <w:hideMark/>
          </w:tcPr>
          <w:p w14:paraId="51095B48" w14:textId="77777777" w:rsidR="00D933B7" w:rsidRPr="000330E1" w:rsidRDefault="00D933B7">
            <w:pPr>
              <w:spacing w:after="0" w:line="240" w:lineRule="auto"/>
              <w:textAlignment w:val="baseline"/>
            </w:pPr>
            <w:r>
              <w:rPr>
                <w:rFonts w:cs="Segoe UI"/>
                <w:lang w:eastAsia="en-IE"/>
              </w:rPr>
              <w:t>Quantity of illicit drugs seized in the context of cross-border operations by type of product</w:t>
            </w:r>
          </w:p>
        </w:tc>
        <w:tc>
          <w:tcPr>
            <w:tcW w:w="1272" w:type="dxa"/>
            <w:tcBorders>
              <w:top w:val="single" w:sz="6" w:space="0" w:color="8C8C8C"/>
              <w:left w:val="nil"/>
              <w:bottom w:val="single" w:sz="6" w:space="0" w:color="8C8C8C"/>
              <w:right w:val="nil"/>
            </w:tcBorders>
            <w:shd w:val="clear" w:color="auto" w:fill="FAF9F9"/>
            <w:hideMark/>
          </w:tcPr>
          <w:p w14:paraId="6EFFB6F7" w14:textId="77777777" w:rsidR="00D933B7" w:rsidRPr="000330E1" w:rsidRDefault="00D933B7">
            <w:pPr>
              <w:spacing w:after="0" w:line="240" w:lineRule="auto"/>
              <w:jc w:val="center"/>
              <w:textAlignment w:val="baseline"/>
              <w:rPr>
                <w:rFonts w:cs="Segoe UI"/>
                <w:lang w:eastAsia="en-IE"/>
              </w:rPr>
            </w:pPr>
            <w:r>
              <w:rPr>
                <w:rFonts w:cs="Segoe UI"/>
                <w:lang w:eastAsia="en-IE"/>
              </w:rPr>
              <w:t>0</w:t>
            </w:r>
          </w:p>
        </w:tc>
        <w:tc>
          <w:tcPr>
            <w:tcW w:w="1281" w:type="dxa"/>
            <w:tcBorders>
              <w:top w:val="single" w:sz="6" w:space="0" w:color="8C8C8C"/>
              <w:left w:val="nil"/>
              <w:bottom w:val="single" w:sz="6" w:space="0" w:color="8C8C8C"/>
              <w:right w:val="nil"/>
            </w:tcBorders>
            <w:shd w:val="clear" w:color="auto" w:fill="FAF9F9"/>
            <w:hideMark/>
          </w:tcPr>
          <w:p w14:paraId="631B0B74" w14:textId="77777777" w:rsidR="00D933B7" w:rsidRPr="000330E1" w:rsidRDefault="00D933B7">
            <w:pPr>
              <w:spacing w:after="0" w:line="240" w:lineRule="auto"/>
              <w:jc w:val="center"/>
              <w:rPr>
                <w:rFonts w:ascii="Segoe UI" w:hAnsi="Segoe UI" w:cs="Segoe UI"/>
                <w:lang w:eastAsia="en-IE"/>
              </w:rPr>
            </w:pPr>
            <w:r>
              <w:rPr>
                <w:b/>
                <w:bCs/>
                <w:lang w:eastAsia="en-IE"/>
              </w:rPr>
              <w:t>10%</w:t>
            </w:r>
          </w:p>
        </w:tc>
        <w:tc>
          <w:tcPr>
            <w:tcW w:w="1161" w:type="dxa"/>
            <w:tcBorders>
              <w:top w:val="single" w:sz="6" w:space="0" w:color="8C8C8C"/>
              <w:left w:val="nil"/>
              <w:bottom w:val="single" w:sz="6" w:space="0" w:color="8C8C8C"/>
              <w:right w:val="nil"/>
            </w:tcBorders>
            <w:shd w:val="clear" w:color="auto" w:fill="FAF9F9"/>
            <w:hideMark/>
          </w:tcPr>
          <w:p w14:paraId="1F93465F"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214</w:t>
            </w:r>
            <w:r>
              <w:rPr>
                <w:rFonts w:ascii="Calibri" w:hAnsi="Calibri" w:cs="Calibri"/>
                <w:lang w:eastAsia="en-IE"/>
              </w:rPr>
              <w:t> </w:t>
            </w:r>
            <w:r>
              <w:rPr>
                <w:rFonts w:cs="Segoe UI"/>
                <w:lang w:eastAsia="en-IE"/>
              </w:rPr>
              <w:t>997 kg in 2029</w:t>
            </w:r>
          </w:p>
        </w:tc>
        <w:tc>
          <w:tcPr>
            <w:tcW w:w="1227" w:type="dxa"/>
            <w:tcBorders>
              <w:top w:val="single" w:sz="6" w:space="0" w:color="8C8C8C"/>
              <w:left w:val="nil"/>
              <w:bottom w:val="single" w:sz="6" w:space="0" w:color="8C8C8C"/>
              <w:right w:val="nil"/>
            </w:tcBorders>
            <w:shd w:val="clear" w:color="auto" w:fill="FAF9F9"/>
            <w:hideMark/>
          </w:tcPr>
          <w:p w14:paraId="6FFF6D32" w14:textId="77777777" w:rsidR="00D933B7" w:rsidRPr="000330E1" w:rsidRDefault="00D933B7">
            <w:pPr>
              <w:spacing w:after="0" w:line="240" w:lineRule="auto"/>
              <w:jc w:val="center"/>
              <w:textAlignment w:val="baseline"/>
              <w:rPr>
                <w:rFonts w:ascii="Calibri" w:hAnsi="Calibri" w:cs="Calibri"/>
                <w:lang w:eastAsia="en-IE"/>
              </w:rPr>
            </w:pPr>
            <w:r>
              <w:rPr>
                <w:rFonts w:cs="Segoe UI"/>
                <w:lang w:eastAsia="en-IE"/>
              </w:rPr>
              <w:t>22</w:t>
            </w:r>
            <w:r>
              <w:rPr>
                <w:rFonts w:ascii="Calibri" w:hAnsi="Calibri" w:cs="Calibri"/>
                <w:lang w:eastAsia="en-IE"/>
              </w:rPr>
              <w:t> </w:t>
            </w:r>
            <w:r>
              <w:rPr>
                <w:rFonts w:cs="Segoe UI"/>
                <w:lang w:eastAsia="en-IE"/>
              </w:rPr>
              <w:t>196</w:t>
            </w:r>
            <w:r>
              <w:rPr>
                <w:rFonts w:ascii="Calibri" w:hAnsi="Calibri" w:cs="Calibri"/>
                <w:lang w:eastAsia="en-IE"/>
              </w:rPr>
              <w:t> </w:t>
            </w:r>
            <w:r>
              <w:rPr>
                <w:rFonts w:cs="Segoe UI"/>
                <w:lang w:eastAsia="en-IE"/>
              </w:rPr>
              <w:t>kg by 2025 compared to a target of 214</w:t>
            </w:r>
            <w:r>
              <w:rPr>
                <w:rFonts w:ascii="Calibri" w:hAnsi="Calibri" w:cs="Calibri"/>
                <w:lang w:eastAsia="en-IE"/>
              </w:rPr>
              <w:t> </w:t>
            </w:r>
            <w:r>
              <w:rPr>
                <w:rFonts w:cs="Segoe UI"/>
                <w:lang w:eastAsia="en-IE"/>
              </w:rPr>
              <w:t>997</w:t>
            </w:r>
            <w:r>
              <w:rPr>
                <w:rFonts w:ascii="Calibri" w:hAnsi="Calibri" w:cs="Calibri"/>
                <w:lang w:eastAsia="en-IE"/>
              </w:rPr>
              <w:t> kg</w:t>
            </w:r>
          </w:p>
        </w:tc>
        <w:tc>
          <w:tcPr>
            <w:tcW w:w="1469" w:type="dxa"/>
            <w:tcBorders>
              <w:top w:val="single" w:sz="6" w:space="0" w:color="8C8C8C"/>
              <w:left w:val="nil"/>
              <w:bottom w:val="single" w:sz="6" w:space="0" w:color="8C8C8C"/>
              <w:right w:val="nil"/>
            </w:tcBorders>
            <w:shd w:val="clear" w:color="auto" w:fill="FAF9F9"/>
            <w:hideMark/>
          </w:tcPr>
          <w:p w14:paraId="350D0A54" w14:textId="77777777" w:rsidR="00D933B7" w:rsidRPr="000330E1" w:rsidRDefault="00D933B7">
            <w:pPr>
              <w:spacing w:after="0" w:line="240" w:lineRule="auto"/>
              <w:jc w:val="center"/>
              <w:textAlignment w:val="baseline"/>
              <w:rPr>
                <w:rFonts w:ascii="Segoe UI" w:hAnsi="Segoe UI" w:cs="Segoe UI"/>
                <w:lang w:eastAsia="en-IE"/>
              </w:rPr>
            </w:pPr>
            <w:r>
              <w:rPr>
                <w:rFonts w:cs="Segoe UI"/>
                <w:lang w:eastAsia="en-IE"/>
              </w:rPr>
              <w:t>Moderate progress</w:t>
            </w:r>
          </w:p>
        </w:tc>
      </w:tr>
      <w:tr w:rsidR="00D933B7" w:rsidRPr="000330E1" w14:paraId="1E846A37" w14:textId="77777777">
        <w:trPr>
          <w:trHeight w:val="915"/>
        </w:trPr>
        <w:tc>
          <w:tcPr>
            <w:tcW w:w="3228" w:type="dxa"/>
            <w:tcBorders>
              <w:top w:val="single" w:sz="6" w:space="0" w:color="8C8C8C"/>
              <w:left w:val="nil"/>
              <w:bottom w:val="single" w:sz="6" w:space="0" w:color="8C8C8C"/>
              <w:right w:val="nil"/>
            </w:tcBorders>
            <w:shd w:val="clear" w:color="auto" w:fill="FAF9F9"/>
          </w:tcPr>
          <w:p w14:paraId="78A53292" w14:textId="77777777" w:rsidR="00D933B7" w:rsidRPr="000330E1" w:rsidRDefault="00D933B7">
            <w:pPr>
              <w:spacing w:after="0" w:line="240" w:lineRule="auto"/>
              <w:textAlignment w:val="baseline"/>
              <w:rPr>
                <w:rFonts w:cs="Segoe UI"/>
                <w:lang w:eastAsia="en-IE"/>
              </w:rPr>
            </w:pPr>
            <w:r>
              <w:rPr>
                <w:rFonts w:cs="Segoe UI"/>
                <w:lang w:eastAsia="en-IE"/>
              </w:rPr>
              <w:t>Quantity of weapons seized in the context of cross-border operations by type of weapon</w:t>
            </w:r>
          </w:p>
        </w:tc>
        <w:tc>
          <w:tcPr>
            <w:tcW w:w="1272" w:type="dxa"/>
            <w:tcBorders>
              <w:top w:val="single" w:sz="6" w:space="0" w:color="8C8C8C"/>
              <w:left w:val="nil"/>
              <w:bottom w:val="single" w:sz="6" w:space="0" w:color="8C8C8C"/>
              <w:right w:val="nil"/>
            </w:tcBorders>
            <w:shd w:val="clear" w:color="auto" w:fill="FAF9F9"/>
          </w:tcPr>
          <w:p w14:paraId="7492070B" w14:textId="77777777" w:rsidR="00D933B7" w:rsidRPr="000330E1" w:rsidRDefault="00D933B7">
            <w:pPr>
              <w:spacing w:after="0" w:line="240" w:lineRule="auto"/>
              <w:jc w:val="center"/>
              <w:textAlignment w:val="baseline"/>
              <w:rPr>
                <w:rFonts w:cs="Segoe UI"/>
                <w:lang w:eastAsia="en-IE"/>
              </w:rPr>
            </w:pPr>
            <w:r>
              <w:rPr>
                <w:rFonts w:cs="Segoe UI"/>
                <w:lang w:eastAsia="en-IE"/>
              </w:rPr>
              <w:t>0</w:t>
            </w:r>
          </w:p>
        </w:tc>
        <w:tc>
          <w:tcPr>
            <w:tcW w:w="1281" w:type="dxa"/>
            <w:tcBorders>
              <w:top w:val="single" w:sz="6" w:space="0" w:color="8C8C8C"/>
              <w:left w:val="nil"/>
              <w:bottom w:val="single" w:sz="6" w:space="0" w:color="8C8C8C"/>
              <w:right w:val="nil"/>
            </w:tcBorders>
            <w:shd w:val="clear" w:color="auto" w:fill="FAF9F9"/>
          </w:tcPr>
          <w:p w14:paraId="21252284" w14:textId="77777777" w:rsidR="00D933B7" w:rsidRPr="000330E1" w:rsidRDefault="00D933B7">
            <w:pPr>
              <w:spacing w:after="0" w:line="240" w:lineRule="auto"/>
              <w:jc w:val="center"/>
              <w:rPr>
                <w:rFonts w:cs="Segoe UI"/>
                <w:b/>
                <w:bCs/>
                <w:lang w:eastAsia="en-IE"/>
              </w:rPr>
            </w:pPr>
            <w:r>
              <w:rPr>
                <w:b/>
                <w:bCs/>
                <w:lang w:eastAsia="en-IE"/>
              </w:rPr>
              <w:t>11%</w:t>
            </w:r>
          </w:p>
        </w:tc>
        <w:tc>
          <w:tcPr>
            <w:tcW w:w="1161" w:type="dxa"/>
            <w:tcBorders>
              <w:top w:val="single" w:sz="6" w:space="0" w:color="8C8C8C"/>
              <w:left w:val="nil"/>
              <w:bottom w:val="single" w:sz="6" w:space="0" w:color="8C8C8C"/>
              <w:right w:val="nil"/>
            </w:tcBorders>
            <w:shd w:val="clear" w:color="auto" w:fill="FAF9F9"/>
          </w:tcPr>
          <w:p w14:paraId="28A9DCA0" w14:textId="77777777" w:rsidR="00D933B7" w:rsidRPr="000330E1" w:rsidRDefault="00D933B7">
            <w:pPr>
              <w:spacing w:after="0" w:line="240" w:lineRule="auto"/>
              <w:jc w:val="center"/>
              <w:textAlignment w:val="baseline"/>
              <w:rPr>
                <w:rFonts w:cs="Segoe UI"/>
                <w:lang w:eastAsia="en-IE"/>
              </w:rPr>
            </w:pPr>
            <w:r>
              <w:rPr>
                <w:rFonts w:cs="Segoe UI"/>
                <w:lang w:eastAsia="en-IE"/>
              </w:rPr>
              <w:t>2</w:t>
            </w:r>
            <w:r>
              <w:rPr>
                <w:rFonts w:ascii="Calibri" w:hAnsi="Calibri" w:cs="Calibri"/>
                <w:lang w:eastAsia="en-IE"/>
              </w:rPr>
              <w:t> </w:t>
            </w:r>
            <w:r>
              <w:rPr>
                <w:rFonts w:cs="Segoe UI"/>
                <w:lang w:eastAsia="en-IE"/>
              </w:rPr>
              <w:t>774 in 2029</w:t>
            </w:r>
          </w:p>
        </w:tc>
        <w:tc>
          <w:tcPr>
            <w:tcW w:w="1227" w:type="dxa"/>
            <w:tcBorders>
              <w:top w:val="single" w:sz="6" w:space="0" w:color="8C8C8C"/>
              <w:left w:val="nil"/>
              <w:bottom w:val="single" w:sz="6" w:space="0" w:color="8C8C8C"/>
              <w:right w:val="nil"/>
            </w:tcBorders>
            <w:shd w:val="clear" w:color="auto" w:fill="FAF9F9"/>
          </w:tcPr>
          <w:p w14:paraId="1781A238" w14:textId="77777777" w:rsidR="00D933B7" w:rsidRPr="000330E1" w:rsidRDefault="00D933B7">
            <w:pPr>
              <w:spacing w:after="0" w:line="240" w:lineRule="auto"/>
              <w:jc w:val="center"/>
              <w:textAlignment w:val="baseline"/>
              <w:rPr>
                <w:rFonts w:cs="Segoe UI"/>
                <w:lang w:eastAsia="en-IE"/>
              </w:rPr>
            </w:pPr>
            <w:r>
              <w:rPr>
                <w:rFonts w:cs="Segoe UI"/>
                <w:lang w:eastAsia="en-IE"/>
              </w:rPr>
              <w:t>302 by 2025 compared to a target of 2</w:t>
            </w:r>
            <w:r>
              <w:rPr>
                <w:rFonts w:ascii="Calibri" w:hAnsi="Calibri" w:cs="Calibri"/>
                <w:lang w:eastAsia="en-IE"/>
              </w:rPr>
              <w:t> </w:t>
            </w:r>
            <w:r>
              <w:rPr>
                <w:rFonts w:cs="Segoe UI"/>
                <w:lang w:eastAsia="en-IE"/>
              </w:rPr>
              <w:t>774</w:t>
            </w:r>
          </w:p>
        </w:tc>
        <w:tc>
          <w:tcPr>
            <w:tcW w:w="1469" w:type="dxa"/>
            <w:tcBorders>
              <w:top w:val="single" w:sz="6" w:space="0" w:color="8C8C8C"/>
              <w:left w:val="nil"/>
              <w:bottom w:val="single" w:sz="6" w:space="0" w:color="8C8C8C"/>
              <w:right w:val="nil"/>
            </w:tcBorders>
            <w:shd w:val="clear" w:color="auto" w:fill="FAF9F9"/>
          </w:tcPr>
          <w:p w14:paraId="63390BBE" w14:textId="77777777" w:rsidR="00D933B7" w:rsidRPr="000330E1" w:rsidRDefault="00D933B7">
            <w:pPr>
              <w:spacing w:after="0" w:line="240" w:lineRule="auto"/>
              <w:jc w:val="center"/>
              <w:textAlignment w:val="baseline"/>
              <w:rPr>
                <w:rFonts w:cs="Segoe UI"/>
                <w:lang w:eastAsia="en-IE"/>
              </w:rPr>
            </w:pPr>
            <w:r>
              <w:rPr>
                <w:rFonts w:cs="Segoe UI"/>
                <w:lang w:eastAsia="en-IE"/>
              </w:rPr>
              <w:t>On track</w:t>
            </w:r>
          </w:p>
        </w:tc>
      </w:tr>
      <w:tr w:rsidR="00D933B7" w:rsidRPr="000330E1" w14:paraId="4E749FB1" w14:textId="77777777">
        <w:trPr>
          <w:trHeight w:val="915"/>
        </w:trPr>
        <w:tc>
          <w:tcPr>
            <w:tcW w:w="3228" w:type="dxa"/>
            <w:tcBorders>
              <w:top w:val="single" w:sz="6" w:space="0" w:color="8C8C8C"/>
              <w:left w:val="nil"/>
              <w:bottom w:val="single" w:sz="6" w:space="0" w:color="8C8C8C"/>
              <w:right w:val="nil"/>
            </w:tcBorders>
            <w:shd w:val="clear" w:color="auto" w:fill="FAF9F9"/>
          </w:tcPr>
          <w:p w14:paraId="58EB92ED" w14:textId="77777777" w:rsidR="00D933B7" w:rsidRPr="000330E1" w:rsidRDefault="00D933B7">
            <w:pPr>
              <w:spacing w:after="0" w:line="240" w:lineRule="auto"/>
              <w:textAlignment w:val="baseline"/>
            </w:pPr>
            <w:r>
              <w:rPr>
                <w:rFonts w:cs="Segoe UI"/>
                <w:lang w:eastAsia="en-IE"/>
              </w:rPr>
              <w:t>Number of initiatives developed/expanded to prevent radicalisation</w:t>
            </w:r>
          </w:p>
        </w:tc>
        <w:tc>
          <w:tcPr>
            <w:tcW w:w="1272" w:type="dxa"/>
            <w:tcBorders>
              <w:top w:val="single" w:sz="6" w:space="0" w:color="8C8C8C"/>
              <w:left w:val="nil"/>
              <w:bottom w:val="single" w:sz="6" w:space="0" w:color="8C8C8C"/>
              <w:right w:val="nil"/>
            </w:tcBorders>
            <w:shd w:val="clear" w:color="auto" w:fill="FAF9F9"/>
          </w:tcPr>
          <w:p w14:paraId="60706ADB" w14:textId="77777777" w:rsidR="00D933B7" w:rsidRPr="000330E1" w:rsidRDefault="00D933B7">
            <w:pPr>
              <w:spacing w:after="0" w:line="240" w:lineRule="auto"/>
              <w:jc w:val="center"/>
              <w:textAlignment w:val="baseline"/>
              <w:rPr>
                <w:rFonts w:cs="Segoe UI"/>
                <w:lang w:eastAsia="en-IE"/>
              </w:rPr>
            </w:pPr>
            <w:r>
              <w:rPr>
                <w:rFonts w:cs="Segoe UI"/>
                <w:lang w:eastAsia="en-IE"/>
              </w:rPr>
              <w:t>0</w:t>
            </w:r>
          </w:p>
        </w:tc>
        <w:tc>
          <w:tcPr>
            <w:tcW w:w="1281" w:type="dxa"/>
            <w:tcBorders>
              <w:top w:val="single" w:sz="6" w:space="0" w:color="8C8C8C"/>
              <w:left w:val="nil"/>
              <w:bottom w:val="single" w:sz="6" w:space="0" w:color="8C8C8C"/>
              <w:right w:val="nil"/>
            </w:tcBorders>
            <w:shd w:val="clear" w:color="auto" w:fill="FAF9F9"/>
          </w:tcPr>
          <w:p w14:paraId="53C04ED1" w14:textId="77777777" w:rsidR="00D933B7" w:rsidRPr="000330E1" w:rsidRDefault="00D933B7">
            <w:pPr>
              <w:spacing w:after="0" w:line="240" w:lineRule="auto"/>
              <w:jc w:val="center"/>
              <w:rPr>
                <w:rFonts w:cs="Segoe UI"/>
                <w:b/>
                <w:bCs/>
                <w:lang w:eastAsia="en-IE"/>
              </w:rPr>
            </w:pPr>
            <w:r>
              <w:rPr>
                <w:b/>
                <w:bCs/>
                <w:lang w:eastAsia="en-IE"/>
              </w:rPr>
              <w:t>15%</w:t>
            </w:r>
          </w:p>
        </w:tc>
        <w:tc>
          <w:tcPr>
            <w:tcW w:w="1161" w:type="dxa"/>
            <w:tcBorders>
              <w:top w:val="single" w:sz="6" w:space="0" w:color="8C8C8C"/>
              <w:left w:val="nil"/>
              <w:bottom w:val="single" w:sz="6" w:space="0" w:color="8C8C8C"/>
              <w:right w:val="nil"/>
            </w:tcBorders>
            <w:shd w:val="clear" w:color="auto" w:fill="FAF9F9"/>
          </w:tcPr>
          <w:p w14:paraId="139C7A0D" w14:textId="77777777" w:rsidR="00D933B7" w:rsidRPr="000330E1" w:rsidRDefault="00D933B7">
            <w:pPr>
              <w:spacing w:after="0" w:line="240" w:lineRule="auto"/>
              <w:jc w:val="center"/>
              <w:textAlignment w:val="baseline"/>
              <w:rPr>
                <w:rFonts w:cs="Segoe UI"/>
                <w:lang w:eastAsia="en-IE"/>
              </w:rPr>
            </w:pPr>
            <w:r>
              <w:rPr>
                <w:rFonts w:cs="Segoe UI"/>
                <w:lang w:eastAsia="en-IE"/>
              </w:rPr>
              <w:t>114 in 2029</w:t>
            </w:r>
          </w:p>
        </w:tc>
        <w:tc>
          <w:tcPr>
            <w:tcW w:w="1227" w:type="dxa"/>
            <w:tcBorders>
              <w:top w:val="single" w:sz="6" w:space="0" w:color="8C8C8C"/>
              <w:left w:val="nil"/>
              <w:bottom w:val="single" w:sz="6" w:space="0" w:color="8C8C8C"/>
              <w:right w:val="nil"/>
            </w:tcBorders>
            <w:shd w:val="clear" w:color="auto" w:fill="FAF9F9"/>
          </w:tcPr>
          <w:p w14:paraId="7502FB31" w14:textId="77777777" w:rsidR="00D933B7" w:rsidRPr="000330E1" w:rsidRDefault="00D933B7">
            <w:pPr>
              <w:spacing w:after="0" w:line="240" w:lineRule="auto"/>
              <w:jc w:val="center"/>
              <w:textAlignment w:val="baseline"/>
              <w:rPr>
                <w:rFonts w:cs="Segoe UI"/>
                <w:lang w:eastAsia="en-IE"/>
              </w:rPr>
            </w:pPr>
            <w:r>
              <w:rPr>
                <w:rFonts w:cs="Segoe UI"/>
                <w:lang w:eastAsia="en-IE"/>
              </w:rPr>
              <w:t>17 by 2025 compared to a target of 114</w:t>
            </w:r>
          </w:p>
        </w:tc>
        <w:tc>
          <w:tcPr>
            <w:tcW w:w="1469" w:type="dxa"/>
            <w:tcBorders>
              <w:top w:val="single" w:sz="6" w:space="0" w:color="8C8C8C"/>
              <w:left w:val="nil"/>
              <w:bottom w:val="single" w:sz="6" w:space="0" w:color="8C8C8C"/>
              <w:right w:val="nil"/>
            </w:tcBorders>
            <w:shd w:val="clear" w:color="auto" w:fill="FAF9F9"/>
          </w:tcPr>
          <w:p w14:paraId="0E6B8908" w14:textId="77777777" w:rsidR="00D933B7" w:rsidRPr="000330E1" w:rsidRDefault="00D933B7">
            <w:pPr>
              <w:spacing w:after="0" w:line="240" w:lineRule="auto"/>
              <w:jc w:val="center"/>
              <w:textAlignment w:val="baseline"/>
              <w:rPr>
                <w:rFonts w:cs="Segoe UI"/>
                <w:lang w:eastAsia="en-IE"/>
              </w:rPr>
            </w:pPr>
            <w:r>
              <w:rPr>
                <w:rFonts w:cs="Segoe UI"/>
                <w:lang w:eastAsia="en-IE"/>
              </w:rPr>
              <w:t>On track</w:t>
            </w:r>
          </w:p>
        </w:tc>
      </w:tr>
      <w:tr w:rsidR="00D933B7" w:rsidRPr="000330E1" w14:paraId="7678F1CF" w14:textId="77777777">
        <w:trPr>
          <w:trHeight w:val="300"/>
        </w:trPr>
        <w:tc>
          <w:tcPr>
            <w:tcW w:w="3228" w:type="dxa"/>
            <w:tcBorders>
              <w:top w:val="single" w:sz="6" w:space="0" w:color="8C8C8C"/>
              <w:left w:val="nil"/>
              <w:bottom w:val="single" w:sz="6" w:space="0" w:color="8C8C8C"/>
              <w:right w:val="nil"/>
            </w:tcBorders>
            <w:shd w:val="clear" w:color="auto" w:fill="FAF9F9"/>
          </w:tcPr>
          <w:p w14:paraId="6B1F3472" w14:textId="77777777" w:rsidR="00D933B7" w:rsidRPr="000330E1" w:rsidRDefault="00D933B7">
            <w:pPr>
              <w:spacing w:after="0" w:line="240" w:lineRule="auto"/>
            </w:pPr>
            <w:r>
              <w:rPr>
                <w:rFonts w:cs="Segoe UI"/>
                <w:lang w:eastAsia="en-IE"/>
              </w:rPr>
              <w:t>Number of critical infrastructures</w:t>
            </w:r>
            <w:r>
              <w:rPr>
                <w:rFonts w:ascii="Calibri" w:hAnsi="Calibri" w:cs="Calibri"/>
                <w:lang w:eastAsia="en-IE"/>
              </w:rPr>
              <w:t> </w:t>
            </w:r>
            <w:r>
              <w:rPr>
                <w:rFonts w:cs="Segoe UI"/>
                <w:lang w:eastAsia="en-IE"/>
              </w:rPr>
              <w:t>/ public spaces with new/adapted facilities protecting against security-related risks</w:t>
            </w:r>
          </w:p>
        </w:tc>
        <w:tc>
          <w:tcPr>
            <w:tcW w:w="1272" w:type="dxa"/>
            <w:tcBorders>
              <w:top w:val="single" w:sz="6" w:space="0" w:color="8C8C8C"/>
              <w:left w:val="nil"/>
              <w:bottom w:val="single" w:sz="6" w:space="0" w:color="8C8C8C"/>
              <w:right w:val="nil"/>
            </w:tcBorders>
            <w:shd w:val="clear" w:color="auto" w:fill="FAF9F9"/>
          </w:tcPr>
          <w:p w14:paraId="272BEFE1" w14:textId="77777777" w:rsidR="00D933B7" w:rsidRPr="000330E1" w:rsidRDefault="00D933B7">
            <w:pPr>
              <w:spacing w:after="0" w:line="240" w:lineRule="auto"/>
              <w:jc w:val="center"/>
              <w:textAlignment w:val="baseline"/>
              <w:rPr>
                <w:rFonts w:cs="Segoe UI"/>
                <w:lang w:eastAsia="en-IE"/>
              </w:rPr>
            </w:pPr>
            <w:r>
              <w:rPr>
                <w:rFonts w:cs="Segoe UI"/>
                <w:lang w:eastAsia="en-IE"/>
              </w:rPr>
              <w:t>0</w:t>
            </w:r>
          </w:p>
        </w:tc>
        <w:tc>
          <w:tcPr>
            <w:tcW w:w="1281" w:type="dxa"/>
            <w:tcBorders>
              <w:top w:val="single" w:sz="6" w:space="0" w:color="8C8C8C"/>
              <w:left w:val="nil"/>
              <w:bottom w:val="single" w:sz="6" w:space="0" w:color="8C8C8C"/>
              <w:right w:val="nil"/>
            </w:tcBorders>
            <w:shd w:val="clear" w:color="auto" w:fill="FAF9F9"/>
          </w:tcPr>
          <w:p w14:paraId="5B9E44F5" w14:textId="77777777" w:rsidR="00D933B7" w:rsidRPr="000330E1" w:rsidRDefault="00D933B7">
            <w:pPr>
              <w:spacing w:after="0" w:line="240" w:lineRule="auto"/>
              <w:jc w:val="center"/>
              <w:rPr>
                <w:rFonts w:cs="Segoe UI"/>
                <w:b/>
                <w:bCs/>
                <w:lang w:eastAsia="en-IE"/>
              </w:rPr>
            </w:pPr>
            <w:r>
              <w:rPr>
                <w:b/>
                <w:bCs/>
                <w:lang w:eastAsia="en-IE"/>
              </w:rPr>
              <w:t>6%</w:t>
            </w:r>
          </w:p>
        </w:tc>
        <w:tc>
          <w:tcPr>
            <w:tcW w:w="1161" w:type="dxa"/>
            <w:tcBorders>
              <w:top w:val="single" w:sz="6" w:space="0" w:color="8C8C8C"/>
              <w:left w:val="nil"/>
              <w:bottom w:val="single" w:sz="6" w:space="0" w:color="8C8C8C"/>
              <w:right w:val="nil"/>
            </w:tcBorders>
            <w:shd w:val="clear" w:color="auto" w:fill="FAF9F9"/>
          </w:tcPr>
          <w:p w14:paraId="61C84A03" w14:textId="77777777" w:rsidR="00D933B7" w:rsidRPr="000330E1" w:rsidRDefault="00D933B7">
            <w:pPr>
              <w:spacing w:after="0" w:line="240" w:lineRule="auto"/>
              <w:jc w:val="center"/>
              <w:textAlignment w:val="baseline"/>
              <w:rPr>
                <w:rFonts w:cs="Segoe UI"/>
                <w:lang w:eastAsia="en-IE"/>
              </w:rPr>
            </w:pPr>
            <w:r>
              <w:rPr>
                <w:rFonts w:cs="Segoe UI"/>
                <w:lang w:eastAsia="en-IE"/>
              </w:rPr>
              <w:t>942 in 2029</w:t>
            </w:r>
          </w:p>
        </w:tc>
        <w:tc>
          <w:tcPr>
            <w:tcW w:w="1227" w:type="dxa"/>
            <w:tcBorders>
              <w:top w:val="single" w:sz="6" w:space="0" w:color="8C8C8C"/>
              <w:left w:val="nil"/>
              <w:bottom w:val="single" w:sz="6" w:space="0" w:color="8C8C8C"/>
              <w:right w:val="nil"/>
            </w:tcBorders>
            <w:shd w:val="clear" w:color="auto" w:fill="FAF9F9"/>
          </w:tcPr>
          <w:p w14:paraId="5BCC3B37" w14:textId="77777777" w:rsidR="00D933B7" w:rsidRPr="000330E1" w:rsidRDefault="00D933B7">
            <w:pPr>
              <w:spacing w:after="0" w:line="240" w:lineRule="auto"/>
              <w:jc w:val="center"/>
              <w:textAlignment w:val="baseline"/>
              <w:rPr>
                <w:rFonts w:cs="Segoe UI"/>
                <w:lang w:eastAsia="en-IE"/>
              </w:rPr>
            </w:pPr>
            <w:r>
              <w:rPr>
                <w:rFonts w:cs="Segoe UI"/>
                <w:lang w:eastAsia="en-IE"/>
              </w:rPr>
              <w:t>56 by 2025 compared to a target of 942</w:t>
            </w:r>
          </w:p>
        </w:tc>
        <w:tc>
          <w:tcPr>
            <w:tcW w:w="1469" w:type="dxa"/>
            <w:tcBorders>
              <w:top w:val="single" w:sz="6" w:space="0" w:color="8C8C8C"/>
              <w:left w:val="nil"/>
              <w:bottom w:val="single" w:sz="6" w:space="0" w:color="8C8C8C"/>
              <w:right w:val="nil"/>
            </w:tcBorders>
            <w:shd w:val="clear" w:color="auto" w:fill="FAF9F9"/>
          </w:tcPr>
          <w:p w14:paraId="45089CEC" w14:textId="77777777" w:rsidR="00D933B7" w:rsidRPr="000330E1" w:rsidRDefault="00D933B7">
            <w:pPr>
              <w:spacing w:after="0" w:line="240" w:lineRule="auto"/>
              <w:jc w:val="center"/>
              <w:rPr>
                <w:rFonts w:cs="Segoe UI"/>
                <w:lang w:eastAsia="en-IE"/>
              </w:rPr>
            </w:pPr>
            <w:r>
              <w:rPr>
                <w:rFonts w:cs="Segoe UI"/>
                <w:lang w:eastAsia="en-IE"/>
              </w:rPr>
              <w:t>On track</w:t>
            </w:r>
          </w:p>
        </w:tc>
      </w:tr>
    </w:tbl>
    <w:p w14:paraId="18E17781" w14:textId="77777777" w:rsidR="00D933B7" w:rsidRPr="000330E1" w:rsidRDefault="00D933B7" w:rsidP="00D933B7">
      <w:pPr>
        <w:rPr>
          <w:lang w:eastAsia="en-GB"/>
        </w:rPr>
      </w:pPr>
    </w:p>
    <w:p w14:paraId="1CB25985" w14:textId="77777777" w:rsidR="00D933B7" w:rsidRPr="000330E1" w:rsidRDefault="00D933B7" w:rsidP="00373960">
      <w:pPr>
        <w:pStyle w:val="ListParagraph"/>
        <w:numPr>
          <w:ilvl w:val="0"/>
          <w:numId w:val="9"/>
        </w:numPr>
        <w:spacing w:after="240" w:line="264" w:lineRule="auto"/>
      </w:pPr>
      <w:r>
        <w:t>The</w:t>
      </w:r>
      <w:r>
        <w:rPr>
          <w:rFonts w:ascii="Arial" w:hAnsi="Arial" w:cs="Arial"/>
        </w:rPr>
        <w:t xml:space="preserve"> </w:t>
      </w:r>
      <w:r>
        <w:t>fund</w:t>
      </w:r>
      <w:r>
        <w:rPr>
          <w:rFonts w:ascii="Arial" w:hAnsi="Arial" w:cs="Arial"/>
        </w:rPr>
        <w:t xml:space="preserve"> </w:t>
      </w:r>
      <w:r>
        <w:t>is implemented under shared,</w:t>
      </w:r>
      <w:r>
        <w:rPr>
          <w:rFonts w:ascii="Calibri" w:hAnsi="Calibri" w:cs="Calibri"/>
        </w:rPr>
        <w:t xml:space="preserve"> </w:t>
      </w:r>
      <w:r>
        <w:t>direct</w:t>
      </w:r>
      <w:r>
        <w:rPr>
          <w:rFonts w:ascii="Calibri" w:hAnsi="Calibri" w:cs="Calibri"/>
        </w:rPr>
        <w:t xml:space="preserve"> </w:t>
      </w:r>
      <w:r>
        <w:t>and indirect management. The largest share of the resources</w:t>
      </w:r>
      <w:r>
        <w:rPr>
          <w:rFonts w:ascii="Arial" w:hAnsi="Arial" w:cs="Arial"/>
        </w:rPr>
        <w:t xml:space="preserve"> </w:t>
      </w:r>
      <w:r>
        <w:t>(68%)</w:t>
      </w:r>
      <w:r>
        <w:rPr>
          <w:rFonts w:ascii="Arial" w:hAnsi="Arial" w:cs="Arial"/>
        </w:rPr>
        <w:t xml:space="preserve"> </w:t>
      </w:r>
      <w:r>
        <w:t>is allocated</w:t>
      </w:r>
      <w:r>
        <w:rPr>
          <w:rFonts w:ascii="Calibri" w:hAnsi="Calibri" w:cs="Calibri"/>
        </w:rPr>
        <w:t xml:space="preserve"> </w:t>
      </w:r>
      <w:r>
        <w:t>to the Member States</w:t>
      </w:r>
      <w:r>
        <w:rPr>
          <w:rFonts w:cs="EC Square Sans Pro"/>
        </w:rPr>
        <w:t>’</w:t>
      </w:r>
      <w:r>
        <w:t xml:space="preserve"> programmes under shared management. The remaining share (32%) is allocated</w:t>
      </w:r>
      <w:r>
        <w:rPr>
          <w:rFonts w:ascii="Calibri" w:hAnsi="Calibri" w:cs="Calibri"/>
        </w:rPr>
        <w:t xml:space="preserve"> </w:t>
      </w:r>
      <w:r>
        <w:t>to the Thematic Facility, a financial instrument</w:t>
      </w:r>
      <w:r>
        <w:rPr>
          <w:rFonts w:ascii="Arial" w:hAnsi="Arial" w:cs="Arial"/>
        </w:rPr>
        <w:t xml:space="preserve"> </w:t>
      </w:r>
      <w:r>
        <w:t>managed by the Commission</w:t>
      </w:r>
      <w:r>
        <w:rPr>
          <w:rFonts w:ascii="Arial" w:hAnsi="Arial" w:cs="Arial"/>
        </w:rPr>
        <w:t xml:space="preserve"> </w:t>
      </w:r>
      <w:r>
        <w:t>offering flexibility to support priorities with high EU added value, with evolving challenges</w:t>
      </w:r>
      <w:r>
        <w:rPr>
          <w:rFonts w:ascii="Arial" w:hAnsi="Arial" w:cs="Arial"/>
        </w:rPr>
        <w:t xml:space="preserve"> </w:t>
      </w:r>
      <w:r>
        <w:t>and that respond to emerging or unforeseen needs.</w:t>
      </w:r>
    </w:p>
    <w:p w14:paraId="01210C00" w14:textId="11D6DC0A" w:rsidR="00D933B7" w:rsidRPr="000330E1" w:rsidRDefault="00D933B7" w:rsidP="00373960">
      <w:pPr>
        <w:pStyle w:val="ListParagraph"/>
        <w:numPr>
          <w:ilvl w:val="0"/>
          <w:numId w:val="9"/>
        </w:numPr>
        <w:spacing w:after="240" w:line="264" w:lineRule="auto"/>
        <w:rPr>
          <w:lang w:eastAsia="en-GB"/>
        </w:rPr>
      </w:pPr>
      <w:r>
        <w:rPr>
          <w:rFonts w:cs="Calibri"/>
        </w:rPr>
        <w:t>The 2025 voted budget for the ISF amounted to EUR</w:t>
      </w:r>
      <w:r>
        <w:rPr>
          <w:rFonts w:ascii="Calibri" w:hAnsi="Calibri" w:cs="Calibri"/>
        </w:rPr>
        <w:t> </w:t>
      </w:r>
      <w:r>
        <w:rPr>
          <w:rFonts w:cs="Calibri"/>
        </w:rPr>
        <w:t>336.6</w:t>
      </w:r>
      <w:r>
        <w:rPr>
          <w:rFonts w:ascii="Calibri" w:hAnsi="Calibri" w:cs="Calibri"/>
        </w:rPr>
        <w:t> </w:t>
      </w:r>
      <w:r>
        <w:rPr>
          <w:rFonts w:cs="Calibri"/>
        </w:rPr>
        <w:t xml:space="preserve">million in commitment appropriations. </w:t>
      </w:r>
      <w:r w:rsidR="00870850" w:rsidRPr="00F72C99">
        <w:rPr>
          <w:rFonts w:ascii="EC Square Sans Pro" w:hAnsi="EC Square Sans Pro" w:cs="Calibri"/>
        </w:rPr>
        <w:t>(</w:t>
      </w:r>
      <w:r w:rsidR="00870850">
        <w:rPr>
          <w:rStyle w:val="FootnoteReference"/>
          <w:rFonts w:cs="Calibri"/>
        </w:rPr>
        <w:footnoteReference w:id="52"/>
      </w:r>
      <w:r w:rsidR="00870850">
        <w:rPr>
          <w:rFonts w:ascii="EC Square Sans Pro" w:hAnsi="EC Square Sans Pro" w:cs="Calibri"/>
        </w:rPr>
        <w:t>)</w:t>
      </w:r>
      <w:r>
        <w:rPr>
          <w:rFonts w:cs="Calibri"/>
        </w:rPr>
        <w:t xml:space="preserve"> This amount included EUR</w:t>
      </w:r>
      <w:r>
        <w:rPr>
          <w:rFonts w:ascii="Calibri" w:hAnsi="Calibri" w:cs="Calibri"/>
        </w:rPr>
        <w:t> </w:t>
      </w:r>
      <w:r>
        <w:rPr>
          <w:rFonts w:cs="Calibri"/>
        </w:rPr>
        <w:t>195.5</w:t>
      </w:r>
      <w:r>
        <w:rPr>
          <w:rFonts w:ascii="Calibri" w:hAnsi="Calibri" w:cs="Calibri"/>
        </w:rPr>
        <w:t> </w:t>
      </w:r>
      <w:r>
        <w:rPr>
          <w:rFonts w:cs="Calibri"/>
        </w:rPr>
        <w:t>million for initial allocations to Member States’ programmes; EUR</w:t>
      </w:r>
      <w:r>
        <w:rPr>
          <w:rFonts w:ascii="Calibri" w:hAnsi="Calibri" w:cs="Calibri"/>
        </w:rPr>
        <w:t> </w:t>
      </w:r>
      <w:r>
        <w:rPr>
          <w:rFonts w:cs="Calibri"/>
        </w:rPr>
        <w:t>54.7</w:t>
      </w:r>
      <w:r>
        <w:rPr>
          <w:rFonts w:ascii="Calibri" w:hAnsi="Calibri" w:cs="Calibri"/>
        </w:rPr>
        <w:t> </w:t>
      </w:r>
      <w:r>
        <w:rPr>
          <w:rFonts w:cs="Calibri"/>
        </w:rPr>
        <w:t>million for the midterm review; EUR</w:t>
      </w:r>
      <w:r>
        <w:rPr>
          <w:rFonts w:ascii="Calibri" w:hAnsi="Calibri" w:cs="Calibri"/>
        </w:rPr>
        <w:t> </w:t>
      </w:r>
      <w:r>
        <w:rPr>
          <w:rFonts w:cs="Calibri"/>
        </w:rPr>
        <w:t>84</w:t>
      </w:r>
      <w:r>
        <w:rPr>
          <w:rFonts w:ascii="Calibri" w:hAnsi="Calibri" w:cs="Calibri"/>
        </w:rPr>
        <w:t> </w:t>
      </w:r>
      <w:r>
        <w:rPr>
          <w:rFonts w:cs="Calibri"/>
        </w:rPr>
        <w:t>million for the Thematic Facility covering specific actions, EU actions and emergency assistance; and EUR</w:t>
      </w:r>
      <w:r>
        <w:rPr>
          <w:rFonts w:ascii="Calibri" w:hAnsi="Calibri" w:cs="Calibri"/>
        </w:rPr>
        <w:t> </w:t>
      </w:r>
      <w:r>
        <w:rPr>
          <w:rFonts w:cs="Calibri"/>
        </w:rPr>
        <w:t>2.45</w:t>
      </w:r>
      <w:r>
        <w:rPr>
          <w:rFonts w:ascii="Calibri" w:hAnsi="Calibri" w:cs="Calibri"/>
        </w:rPr>
        <w:t> </w:t>
      </w:r>
      <w:r>
        <w:rPr>
          <w:rFonts w:cs="Calibri"/>
        </w:rPr>
        <w:t xml:space="preserve">million for technical assistance. </w:t>
      </w:r>
    </w:p>
    <w:p w14:paraId="6BD616D1" w14:textId="77777777" w:rsidR="00D933B7" w:rsidRPr="000330E1" w:rsidRDefault="00D933B7" w:rsidP="00373960">
      <w:pPr>
        <w:pStyle w:val="ListParagraph"/>
        <w:numPr>
          <w:ilvl w:val="0"/>
          <w:numId w:val="9"/>
        </w:numPr>
        <w:spacing w:after="240" w:line="264" w:lineRule="auto"/>
      </w:pPr>
      <w:r>
        <w:t>The largest share of the EU’s</w:t>
      </w:r>
      <w:r>
        <w:rPr>
          <w:rFonts w:ascii="Arial" w:hAnsi="Arial" w:cs="Arial"/>
        </w:rPr>
        <w:t xml:space="preserve"> </w:t>
      </w:r>
      <w:r>
        <w:t>financial contribution</w:t>
      </w:r>
      <w:r>
        <w:rPr>
          <w:rFonts w:ascii="Arial" w:hAnsi="Arial" w:cs="Arial"/>
        </w:rPr>
        <w:t xml:space="preserve"> </w:t>
      </w:r>
      <w:r>
        <w:t>in</w:t>
      </w:r>
      <w:r>
        <w:rPr>
          <w:rFonts w:ascii="Arial" w:hAnsi="Arial" w:cs="Arial"/>
        </w:rPr>
        <w:t xml:space="preserve"> </w:t>
      </w:r>
      <w:r>
        <w:t xml:space="preserve">Member States’ programmes is allocated to </w:t>
      </w:r>
      <w:r>
        <w:rPr>
          <w:rFonts w:cs="Calibri"/>
        </w:rPr>
        <w:t xml:space="preserve">specific objective </w:t>
      </w:r>
      <w:r>
        <w:t>3 on</w:t>
      </w:r>
      <w:r>
        <w:rPr>
          <w:rFonts w:ascii="Arial" w:hAnsi="Arial" w:cs="Arial"/>
        </w:rPr>
        <w:t xml:space="preserve"> </w:t>
      </w:r>
      <w:r>
        <w:t>strengthening Member States’</w:t>
      </w:r>
      <w:r>
        <w:rPr>
          <w:rFonts w:ascii="Arial" w:hAnsi="Arial" w:cs="Arial"/>
        </w:rPr>
        <w:t xml:space="preserve"> </w:t>
      </w:r>
      <w:r>
        <w:t>capabilities in fighting</w:t>
      </w:r>
      <w:r>
        <w:rPr>
          <w:rFonts w:ascii="Arial" w:hAnsi="Arial" w:cs="Arial"/>
        </w:rPr>
        <w:t xml:space="preserve"> </w:t>
      </w:r>
      <w:r>
        <w:t>organised</w:t>
      </w:r>
      <w:r>
        <w:rPr>
          <w:rFonts w:ascii="Arial" w:hAnsi="Arial" w:cs="Arial"/>
        </w:rPr>
        <w:t xml:space="preserve"> </w:t>
      </w:r>
      <w:r>
        <w:t xml:space="preserve">crime and terrorism (41%), followed by </w:t>
      </w:r>
      <w:r>
        <w:rPr>
          <w:rFonts w:cs="Calibri"/>
        </w:rPr>
        <w:t xml:space="preserve">specific objective </w:t>
      </w:r>
      <w:r>
        <w:t>1 on the exchange of information (39%). S</w:t>
      </w:r>
      <w:r>
        <w:rPr>
          <w:rFonts w:cs="Calibri"/>
        </w:rPr>
        <w:t xml:space="preserve">pecific objective </w:t>
      </w:r>
      <w:r>
        <w:t>2 on operational cross-border cooperation accounts for the smallest share (14%).</w:t>
      </w:r>
    </w:p>
    <w:p w14:paraId="0F364053" w14:textId="77777777" w:rsidR="00D933B7" w:rsidRPr="000330E1" w:rsidRDefault="00D933B7" w:rsidP="00373960">
      <w:pPr>
        <w:pStyle w:val="ListParagraph"/>
        <w:numPr>
          <w:ilvl w:val="0"/>
          <w:numId w:val="9"/>
        </w:numPr>
        <w:spacing w:after="240" w:line="264" w:lineRule="auto"/>
      </w:pPr>
      <w:r>
        <w:t>While supporting key initiatives across all objectives, the largest share of the</w:t>
      </w:r>
      <w:r>
        <w:rPr>
          <w:rFonts w:ascii="Arial" w:hAnsi="Arial" w:cs="Arial"/>
        </w:rPr>
        <w:t xml:space="preserve"> </w:t>
      </w:r>
      <w:r>
        <w:t>Thematic</w:t>
      </w:r>
      <w:r>
        <w:rPr>
          <w:rFonts w:ascii="Arial" w:hAnsi="Arial" w:cs="Arial"/>
        </w:rPr>
        <w:t xml:space="preserve"> </w:t>
      </w:r>
      <w:r>
        <w:t>Facility’s funding</w:t>
      </w:r>
      <w:r>
        <w:rPr>
          <w:rFonts w:ascii="Arial" w:hAnsi="Arial" w:cs="Arial"/>
        </w:rPr>
        <w:t xml:space="preserve"> </w:t>
      </w:r>
      <w:r>
        <w:rPr>
          <w:rFonts w:cs="Arial"/>
        </w:rPr>
        <w:t xml:space="preserve">(59%) </w:t>
      </w:r>
      <w:r>
        <w:t>for specific actions</w:t>
      </w:r>
      <w:r>
        <w:rPr>
          <w:rFonts w:ascii="Arial" w:hAnsi="Arial" w:cs="Arial"/>
        </w:rPr>
        <w:t xml:space="preserve"> </w:t>
      </w:r>
      <w:r>
        <w:t>(shared</w:t>
      </w:r>
      <w:r>
        <w:rPr>
          <w:rFonts w:ascii="Arial" w:hAnsi="Arial" w:cs="Arial"/>
        </w:rPr>
        <w:t xml:space="preserve"> </w:t>
      </w:r>
      <w:r>
        <w:t>management</w:t>
      </w:r>
      <w:r>
        <w:rPr>
          <w:rFonts w:ascii="Arial" w:hAnsi="Arial" w:cs="Arial"/>
        </w:rPr>
        <w:t xml:space="preserve"> </w:t>
      </w:r>
      <w:r>
        <w:t>part</w:t>
      </w:r>
      <w:r>
        <w:rPr>
          <w:rFonts w:ascii="Arial" w:hAnsi="Arial" w:cs="Arial"/>
        </w:rPr>
        <w:t xml:space="preserve"> </w:t>
      </w:r>
      <w:r>
        <w:t>of</w:t>
      </w:r>
      <w:r>
        <w:rPr>
          <w:rFonts w:ascii="Arial" w:hAnsi="Arial" w:cs="Arial"/>
        </w:rPr>
        <w:t xml:space="preserve"> </w:t>
      </w:r>
      <w:r>
        <w:t>the Thematic</w:t>
      </w:r>
      <w:r>
        <w:rPr>
          <w:rFonts w:ascii="Arial" w:hAnsi="Arial" w:cs="Arial"/>
        </w:rPr>
        <w:t xml:space="preserve"> </w:t>
      </w:r>
      <w:r>
        <w:t>Facility) has been</w:t>
      </w:r>
      <w:r>
        <w:rPr>
          <w:rFonts w:ascii="Calibri" w:hAnsi="Calibri" w:cs="Calibri"/>
        </w:rPr>
        <w:t xml:space="preserve"> </w:t>
      </w:r>
      <w:r>
        <w:t>allocated</w:t>
      </w:r>
      <w:r>
        <w:rPr>
          <w:rFonts w:ascii="Calibri" w:hAnsi="Calibri" w:cs="Calibri"/>
        </w:rPr>
        <w:t xml:space="preserve"> </w:t>
      </w:r>
      <w:r>
        <w:t xml:space="preserve">to </w:t>
      </w:r>
      <w:r>
        <w:rPr>
          <w:rFonts w:cs="Calibri"/>
        </w:rPr>
        <w:t xml:space="preserve">specific objective </w:t>
      </w:r>
      <w:r>
        <w:t>2, to mitigate the imbalance in funding allocation, for example to develop information systems, such as the Secure Information Exchange Network Application (</w:t>
      </w:r>
      <w:r>
        <w:rPr>
          <w:rFonts w:cs="Calibri"/>
        </w:rPr>
        <w:t xml:space="preserve">specific objective </w:t>
      </w:r>
      <w:r>
        <w:t>1); to develop long-term activities under the European multidisciplinary platform against criminal threats (</w:t>
      </w:r>
      <w:r>
        <w:rPr>
          <w:rFonts w:cs="Calibri"/>
        </w:rPr>
        <w:t xml:space="preserve">specific objective </w:t>
      </w:r>
      <w:r>
        <w:t>2); and to enhance the uptake of innovative digital technologies, including artificial intelligence, by law enforcement authorities (</w:t>
      </w:r>
      <w:r>
        <w:rPr>
          <w:rFonts w:cs="Calibri"/>
        </w:rPr>
        <w:t xml:space="preserve">specific objective </w:t>
      </w:r>
      <w:r>
        <w:t>3).</w:t>
      </w:r>
    </w:p>
    <w:p w14:paraId="2F4E5A7D" w14:textId="77777777" w:rsidR="00D933B7" w:rsidRPr="000330E1" w:rsidRDefault="00D933B7" w:rsidP="00373960">
      <w:pPr>
        <w:pStyle w:val="ListParagraph"/>
        <w:numPr>
          <w:ilvl w:val="0"/>
          <w:numId w:val="9"/>
        </w:numPr>
        <w:spacing w:after="240" w:line="264" w:lineRule="auto"/>
        <w:rPr>
          <w:rFonts w:cs="Arial"/>
        </w:rPr>
      </w:pPr>
      <w:r>
        <w:t>Financial implementation shows strong overall progress at this stage of the programming period, following a relatively slow</w:t>
      </w:r>
      <w:r>
        <w:rPr>
          <w:rFonts w:ascii="Calibri" w:hAnsi="Calibri" w:cs="Calibri"/>
        </w:rPr>
        <w:t xml:space="preserve"> </w:t>
      </w:r>
      <w:r>
        <w:t>start. Specific</w:t>
      </w:r>
      <w:r>
        <w:rPr>
          <w:rFonts w:cs="Calibri"/>
        </w:rPr>
        <w:t xml:space="preserve"> objective </w:t>
      </w:r>
      <w:r>
        <w:t>1 has a high commitment rate (70%) and the highest financial implementation rate at</w:t>
      </w:r>
      <w:r>
        <w:rPr>
          <w:rFonts w:ascii="Arial" w:hAnsi="Arial" w:cs="Arial"/>
        </w:rPr>
        <w:t xml:space="preserve"> </w:t>
      </w:r>
      <w:r>
        <w:t>31%</w:t>
      </w:r>
      <w:r>
        <w:rPr>
          <w:rFonts w:ascii="Arial" w:hAnsi="Arial" w:cs="Arial"/>
        </w:rPr>
        <w:t xml:space="preserve"> </w:t>
      </w:r>
      <w:r>
        <w:t>among the three</w:t>
      </w:r>
      <w:r>
        <w:rPr>
          <w:rFonts w:ascii="Calibri" w:hAnsi="Calibri" w:cs="Calibri"/>
        </w:rPr>
        <w:t xml:space="preserve"> </w:t>
      </w:r>
      <w:r>
        <w:t>objectives, which is particularly notable given the technical complexity of</w:t>
      </w:r>
      <w:r>
        <w:rPr>
          <w:rFonts w:ascii="Arial" w:hAnsi="Arial" w:cs="Arial"/>
        </w:rPr>
        <w:t xml:space="preserve"> </w:t>
      </w:r>
      <w:r>
        <w:t>the</w:t>
      </w:r>
      <w:r>
        <w:rPr>
          <w:rFonts w:ascii="Arial" w:hAnsi="Arial" w:cs="Arial"/>
        </w:rPr>
        <w:t xml:space="preserve"> </w:t>
      </w:r>
      <w:r>
        <w:t xml:space="preserve">information-systems-driven initiatives. </w:t>
      </w:r>
      <w:r>
        <w:rPr>
          <w:rStyle w:val="normaltextrun"/>
          <w:color w:val="000000"/>
          <w:shd w:val="clear" w:color="auto" w:fill="FFFFFF"/>
        </w:rPr>
        <w:t>The</w:t>
      </w:r>
      <w:r>
        <w:rPr>
          <w:rStyle w:val="normaltextrun"/>
          <w:rFonts w:ascii="Calibri" w:hAnsi="Calibri" w:cs="Calibri"/>
          <w:color w:val="000000"/>
          <w:shd w:val="clear" w:color="auto" w:fill="FFFFFF"/>
        </w:rPr>
        <w:t xml:space="preserve"> </w:t>
      </w:r>
      <w:r>
        <w:rPr>
          <w:rStyle w:val="normaltextrun"/>
          <w:rFonts w:cs="Calibri"/>
          <w:color w:val="000000"/>
          <w:shd w:val="clear" w:color="auto" w:fill="FFFFFF"/>
        </w:rPr>
        <w:t xml:space="preserve">even </w:t>
      </w:r>
      <w:r>
        <w:rPr>
          <w:rStyle w:val="normaltextrun"/>
          <w:color w:val="000000"/>
          <w:shd w:val="clear" w:color="auto" w:fill="FFFFFF"/>
        </w:rPr>
        <w:t>higher level</w:t>
      </w:r>
      <w:r>
        <w:rPr>
          <w:rStyle w:val="normaltextrun"/>
          <w:rFonts w:ascii="Calibri" w:hAnsi="Calibri" w:cs="Calibri"/>
          <w:color w:val="000000"/>
          <w:shd w:val="clear" w:color="auto" w:fill="FFFFFF"/>
        </w:rPr>
        <w:t xml:space="preserve"> </w:t>
      </w:r>
      <w:r>
        <w:rPr>
          <w:rStyle w:val="normaltextrun"/>
          <w:color w:val="000000"/>
          <w:shd w:val="clear" w:color="auto" w:fill="FFFFFF"/>
        </w:rPr>
        <w:t>of</w:t>
      </w:r>
      <w:r>
        <w:rPr>
          <w:rStyle w:val="normaltextrun"/>
          <w:rFonts w:ascii="Calibri" w:hAnsi="Calibri" w:cs="Calibri"/>
          <w:color w:val="000000"/>
          <w:shd w:val="clear" w:color="auto" w:fill="FFFFFF"/>
        </w:rPr>
        <w:t xml:space="preserve"> </w:t>
      </w:r>
      <w:r>
        <w:rPr>
          <w:rStyle w:val="normaltextrun"/>
          <w:color w:val="000000"/>
          <w:shd w:val="clear" w:color="auto" w:fill="FFFFFF"/>
        </w:rPr>
        <w:t>commitments</w:t>
      </w:r>
      <w:r>
        <w:rPr>
          <w:rStyle w:val="normaltextrun"/>
          <w:rFonts w:ascii="Calibri" w:hAnsi="Calibri" w:cs="Calibri"/>
          <w:color w:val="000000"/>
          <w:shd w:val="clear" w:color="auto" w:fill="FFFFFF"/>
        </w:rPr>
        <w:t xml:space="preserve"> </w:t>
      </w:r>
      <w:r>
        <w:rPr>
          <w:rStyle w:val="normaltextrun"/>
          <w:color w:val="000000"/>
          <w:shd w:val="clear" w:color="auto" w:fill="FFFFFF"/>
        </w:rPr>
        <w:t xml:space="preserve">(77%) under </w:t>
      </w:r>
      <w:r>
        <w:rPr>
          <w:rFonts w:cs="Calibri"/>
        </w:rPr>
        <w:t xml:space="preserve">specific objective </w:t>
      </w:r>
      <w:r>
        <w:rPr>
          <w:rStyle w:val="normaltextrun"/>
          <w:color w:val="000000"/>
          <w:shd w:val="clear" w:color="auto" w:fill="FFFFFF"/>
        </w:rPr>
        <w:t>3 indicates that implementation will likely accelerate towards the end of the programming period.</w:t>
      </w:r>
      <w:r>
        <w:rPr>
          <w:rStyle w:val="normaltextrun"/>
          <w:rFonts w:ascii="Arial" w:hAnsi="Arial" w:cs="Arial"/>
          <w:color w:val="000000"/>
          <w:shd w:val="clear" w:color="auto" w:fill="FFFFFF"/>
        </w:rPr>
        <w:t xml:space="preserve"> </w:t>
      </w:r>
      <w:r>
        <w:rPr>
          <w:rStyle w:val="normaltextrun"/>
          <w:rFonts w:cs="Arial"/>
          <w:color w:val="000000"/>
          <w:shd w:val="clear" w:color="auto" w:fill="FFFFFF"/>
        </w:rPr>
        <w:t xml:space="preserve">In contrast, </w:t>
      </w:r>
      <w:r>
        <w:rPr>
          <w:rFonts w:cs="Calibri"/>
        </w:rPr>
        <w:t xml:space="preserve">specific objective </w:t>
      </w:r>
      <w:r>
        <w:rPr>
          <w:rStyle w:val="normaltextrun"/>
          <w:rFonts w:cs="Arial"/>
          <w:color w:val="000000"/>
          <w:shd w:val="clear" w:color="auto" w:fill="FFFFFF"/>
        </w:rPr>
        <w:t xml:space="preserve">2 remains the </w:t>
      </w:r>
      <w:r>
        <w:rPr>
          <w:rFonts w:cs="Arial"/>
        </w:rPr>
        <w:t>objective</w:t>
      </w:r>
      <w:r>
        <w:rPr>
          <w:rFonts w:ascii="Calibri" w:hAnsi="Calibri" w:cs="Calibri"/>
        </w:rPr>
        <w:t xml:space="preserve"> </w:t>
      </w:r>
      <w:r>
        <w:rPr>
          <w:rFonts w:cs="Arial"/>
        </w:rPr>
        <w:t>with both the smallest EU contribution</w:t>
      </w:r>
      <w:r>
        <w:rPr>
          <w:rFonts w:ascii="Arial" w:hAnsi="Arial" w:cs="Arial"/>
        </w:rPr>
        <w:t xml:space="preserve"> </w:t>
      </w:r>
      <w:r>
        <w:rPr>
          <w:rFonts w:cs="Arial"/>
        </w:rPr>
        <w:t>(EUR</w:t>
      </w:r>
      <w:r>
        <w:rPr>
          <w:rFonts w:ascii="Arial" w:hAnsi="Arial" w:cs="Arial"/>
        </w:rPr>
        <w:t> </w:t>
      </w:r>
      <w:r>
        <w:rPr>
          <w:rFonts w:cs="Arial"/>
        </w:rPr>
        <w:t>175</w:t>
      </w:r>
      <w:r>
        <w:rPr>
          <w:rFonts w:ascii="Arial" w:hAnsi="Arial" w:cs="Arial"/>
        </w:rPr>
        <w:t> </w:t>
      </w:r>
      <w:r>
        <w:rPr>
          <w:rFonts w:cs="Arial"/>
        </w:rPr>
        <w:t>million)</w:t>
      </w:r>
      <w:r>
        <w:rPr>
          <w:rFonts w:ascii="Arial" w:hAnsi="Arial" w:cs="Arial"/>
        </w:rPr>
        <w:t xml:space="preserve"> </w:t>
      </w:r>
      <w:r>
        <w:rPr>
          <w:rFonts w:cs="Arial"/>
        </w:rPr>
        <w:t>and the</w:t>
      </w:r>
      <w:r>
        <w:rPr>
          <w:rFonts w:ascii="Arial" w:hAnsi="Arial" w:cs="Arial"/>
        </w:rPr>
        <w:t xml:space="preserve"> </w:t>
      </w:r>
      <w:r>
        <w:rPr>
          <w:rFonts w:cs="Arial"/>
        </w:rPr>
        <w:t>lowest</w:t>
      </w:r>
      <w:r>
        <w:rPr>
          <w:rFonts w:ascii="Arial" w:hAnsi="Arial" w:cs="Arial"/>
        </w:rPr>
        <w:t xml:space="preserve"> </w:t>
      </w:r>
      <w:r>
        <w:rPr>
          <w:rFonts w:cs="Arial"/>
        </w:rPr>
        <w:t>commitment</w:t>
      </w:r>
      <w:r>
        <w:rPr>
          <w:rFonts w:ascii="Calibri" w:hAnsi="Calibri" w:cs="Calibri"/>
        </w:rPr>
        <w:t xml:space="preserve"> </w:t>
      </w:r>
      <w:r>
        <w:rPr>
          <w:rFonts w:cs="Arial"/>
        </w:rPr>
        <w:t>rate (58%), reflecting Member States’ prioritisation of the other objectives.</w:t>
      </w:r>
    </w:p>
    <w:p w14:paraId="6BF238EF" w14:textId="77777777" w:rsidR="00D933B7" w:rsidRPr="000330E1" w:rsidRDefault="00D933B7" w:rsidP="00373960">
      <w:pPr>
        <w:pStyle w:val="ListParagraph"/>
        <w:numPr>
          <w:ilvl w:val="0"/>
          <w:numId w:val="9"/>
        </w:numPr>
        <w:spacing w:after="240" w:line="264" w:lineRule="auto"/>
        <w:rPr>
          <w:lang w:eastAsia="en-GB"/>
        </w:rPr>
      </w:pPr>
      <w:r>
        <w:rPr>
          <w:rFonts w:cs="Arial"/>
        </w:rPr>
        <w:t xml:space="preserve">By the end of 2025, the fund showed positive progress in terms of indicator performance. Output indicators generally showed good progress across all objectives, with </w:t>
      </w:r>
      <w:r>
        <w:rPr>
          <w:rFonts w:cs="Calibri"/>
        </w:rPr>
        <w:t xml:space="preserve">specific objective </w:t>
      </w:r>
      <w:r>
        <w:rPr>
          <w:rFonts w:cs="Arial"/>
        </w:rPr>
        <w:t>2’s equipment purchases (59%) and cross-border operations (73%) performing particularly well. Conversely, result indicators were progressing more slowly. In particular, some Member States had raised their 2029 target indicators compared to the previous year, reflecting growing ambitions in parallel with increased resources following the midterm review.</w:t>
      </w:r>
    </w:p>
    <w:p w14:paraId="467F2C9F" w14:textId="77777777" w:rsidR="00D933B7" w:rsidRPr="000330E1" w:rsidRDefault="00D933B7" w:rsidP="00373960">
      <w:pPr>
        <w:pStyle w:val="ListParagraph"/>
        <w:numPr>
          <w:ilvl w:val="0"/>
          <w:numId w:val="9"/>
        </w:numPr>
        <w:spacing w:after="0" w:line="264" w:lineRule="auto"/>
        <w:textAlignment w:val="baseline"/>
        <w:rPr>
          <w:rFonts w:ascii="Segoe UI" w:hAnsi="Segoe UI" w:cs="Segoe UI"/>
        </w:rPr>
      </w:pPr>
      <w:r>
        <w:t>As regards performance in direct and indirect management, in view of their specific nature and legislative objectives, the performance of transnational EU actions and emergency assistance cannot be fully captured by the key performance indicators focused on capacity building and intensifying cross-border cooperation. However, these instruments effectively complement the implementation of the policy objectives at the national level through Member States’ programmes by developing policy analyses and innovations, transnational mutual learning and partnerships, and by testing new initiatives and measures across the EU or addressing urgent and specific needs in the event of duly identified emergency situations.</w:t>
      </w:r>
    </w:p>
    <w:p w14:paraId="17DFBD16" w14:textId="77777777" w:rsidR="00D933B7" w:rsidRPr="000330E1" w:rsidRDefault="00D933B7" w:rsidP="00D933B7">
      <w:pPr>
        <w:pStyle w:val="paragraph"/>
        <w:spacing w:before="0" w:beforeAutospacing="0" w:after="0" w:afterAutospacing="0"/>
        <w:textAlignment w:val="baseline"/>
        <w:rPr>
          <w:rFonts w:ascii="Segoe UI" w:hAnsi="Segoe UI" w:cs="Segoe UI"/>
          <w:sz w:val="22"/>
          <w:szCs w:val="22"/>
          <w:lang w:val="en-GB"/>
        </w:rPr>
      </w:pPr>
    </w:p>
    <w:p w14:paraId="7D65A8FD" w14:textId="77777777" w:rsidR="00D933B7" w:rsidRPr="000330E1" w:rsidRDefault="00D933B7" w:rsidP="00D933B7">
      <w:pPr>
        <w:spacing w:line="259" w:lineRule="auto"/>
        <w:rPr>
          <w:rFonts w:ascii="EC Square Sans Pro Medium" w:eastAsiaTheme="majorEastAsia" w:hAnsi="EC Square Sans Pro Medium" w:cstheme="majorBidi"/>
          <w:lang w:eastAsia="en-GB"/>
        </w:rPr>
      </w:pPr>
      <w:r>
        <w:rPr>
          <w:rFonts w:ascii="EC Square Sans Pro Medium" w:eastAsiaTheme="majorEastAsia" w:hAnsi="EC Square Sans Pro Medium" w:cstheme="majorBidi"/>
          <w:lang w:eastAsia="en-GB"/>
        </w:rPr>
        <w:br w:type="page"/>
      </w:r>
    </w:p>
    <w:p w14:paraId="4010F45C" w14:textId="77777777" w:rsidR="00D933B7" w:rsidRPr="000330E1" w:rsidRDefault="00D933B7" w:rsidP="00D933B7">
      <w:pPr>
        <w:keepNext/>
        <w:keepLines/>
        <w:spacing w:before="360" w:after="0" w:line="240" w:lineRule="auto"/>
        <w:outlineLvl w:val="4"/>
        <w:rPr>
          <w:rFonts w:ascii="EC Square Sans Pro Medium" w:eastAsiaTheme="majorEastAsia" w:hAnsi="EC Square Sans Pro Medium" w:cstheme="majorBidi"/>
          <w:lang w:eastAsia="en-GB"/>
        </w:rPr>
      </w:pPr>
    </w:p>
    <w:p w14:paraId="657B5066" w14:textId="77777777" w:rsidR="00D933B7" w:rsidRPr="000330E1" w:rsidRDefault="00D933B7" w:rsidP="00F72C99">
      <w:pPr>
        <w:pStyle w:val="Heading2"/>
        <w:rPr>
          <w:rFonts w:eastAsiaTheme="majorEastAsia"/>
          <w:lang w:eastAsia="en-GB"/>
        </w:rPr>
      </w:pPr>
      <w:r>
        <w:rPr>
          <w:rFonts w:eastAsiaTheme="majorEastAsia"/>
          <w:lang w:eastAsia="en-GB"/>
        </w:rPr>
        <w:t>Contribution to horizontal priorities</w:t>
      </w:r>
    </w:p>
    <w:p w14:paraId="46C8573C" w14:textId="77777777" w:rsidR="00D933B7" w:rsidRPr="000330E1"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655"/>
        <w:gridCol w:w="887"/>
        <w:gridCol w:w="888"/>
        <w:gridCol w:w="787"/>
        <w:gridCol w:w="779"/>
        <w:gridCol w:w="791"/>
        <w:gridCol w:w="1155"/>
        <w:gridCol w:w="779"/>
        <w:gridCol w:w="879"/>
        <w:gridCol w:w="1039"/>
      </w:tblGrid>
      <w:tr w:rsidR="00D933B7" w:rsidRPr="000330E1" w14:paraId="507600A2"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0EC76E25" w14:textId="77777777" w:rsidR="00D933B7" w:rsidRPr="000330E1" w:rsidRDefault="00D933B7">
            <w:pPr>
              <w:spacing w:after="0" w:line="240" w:lineRule="auto"/>
              <w:jc w:val="center"/>
              <w:textAlignment w:val="baseline"/>
              <w:rPr>
                <w:rFonts w:ascii="Segoe UI" w:hAnsi="Segoe UI" w:cs="Segoe UI"/>
                <w:lang w:eastAsia="en-IE"/>
              </w:rPr>
            </w:pPr>
            <w:r>
              <w:rPr>
                <w:rFonts w:ascii="Calibri" w:hAnsi="Calibri" w:cs="Calibri"/>
                <w:b/>
                <w:bCs/>
                <w:color w:val="000000"/>
                <w:lang w:eastAsia="en-IE"/>
              </w:rPr>
              <w:t xml:space="preserve"> </w:t>
            </w:r>
          </w:p>
        </w:tc>
        <w:tc>
          <w:tcPr>
            <w:tcW w:w="4226"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13D930A6"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Implementation</w:t>
            </w:r>
            <w:r>
              <w:rPr>
                <w:rFonts w:ascii="Calibri" w:hAnsi="Calibri" w:cs="Calibri"/>
                <w:lang w:eastAsia="en-IE"/>
              </w:rPr>
              <w:t> </w:t>
            </w:r>
          </w:p>
        </w:tc>
        <w:tc>
          <w:tcPr>
            <w:tcW w:w="1996" w:type="dxa"/>
            <w:gridSpan w:val="2"/>
            <w:tcBorders>
              <w:top w:val="single" w:sz="6" w:space="0" w:color="8C8C8C"/>
              <w:left w:val="single" w:sz="4" w:space="0" w:color="auto"/>
              <w:bottom w:val="nil"/>
              <w:right w:val="nil"/>
            </w:tcBorders>
            <w:shd w:val="clear" w:color="auto" w:fill="F2F2F2" w:themeFill="background1" w:themeFillShade="F2"/>
            <w:vAlign w:val="center"/>
          </w:tcPr>
          <w:p w14:paraId="0E2C146B"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color w:val="000000"/>
                <w:lang w:eastAsia="en-IE"/>
              </w:rPr>
              <w:t>Estimates</w:t>
            </w:r>
            <w:r>
              <w:rPr>
                <w:rFonts w:ascii="Calibri" w:hAnsi="Calibri" w:cs="Calibri"/>
                <w:color w:val="000000"/>
                <w:lang w:eastAsia="en-IE"/>
              </w:rPr>
              <w:t> </w:t>
            </w:r>
          </w:p>
        </w:tc>
        <w:tc>
          <w:tcPr>
            <w:tcW w:w="1855"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4C18049E" w14:textId="77777777" w:rsidR="00D933B7" w:rsidRPr="000330E1" w:rsidRDefault="00D933B7">
            <w:pPr>
              <w:spacing w:after="0" w:line="240" w:lineRule="auto"/>
              <w:jc w:val="center"/>
              <w:textAlignment w:val="baseline"/>
              <w:rPr>
                <w:rFonts w:ascii="Segoe UI" w:hAnsi="Segoe UI" w:cs="Segoe UI"/>
                <w:lang w:eastAsia="en-IE"/>
              </w:rPr>
            </w:pPr>
          </w:p>
        </w:tc>
      </w:tr>
      <w:tr w:rsidR="00D933B7" w:rsidRPr="000330E1" w14:paraId="1A497951"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5A031B85" w14:textId="77777777" w:rsidR="00D933B7" w:rsidRPr="000330E1" w:rsidRDefault="00D933B7">
            <w:pPr>
              <w:spacing w:after="0" w:line="240" w:lineRule="auto"/>
              <w:jc w:val="center"/>
              <w:textAlignment w:val="baseline"/>
              <w:rPr>
                <w:rFonts w:ascii="Segoe UI" w:hAnsi="Segoe UI" w:cs="Segoe UI"/>
                <w:lang w:eastAsia="en-IE"/>
              </w:rPr>
            </w:pPr>
            <w:r>
              <w:rPr>
                <w:rFonts w:ascii="Calibri" w:hAnsi="Calibri" w:cs="Calibri"/>
                <w:b/>
                <w:bCs/>
                <w:color w:val="000000"/>
                <w:lang w:eastAsia="en-IE"/>
              </w:rPr>
              <w:t xml:space="preserve"> </w:t>
            </w:r>
          </w:p>
        </w:tc>
        <w:tc>
          <w:tcPr>
            <w:tcW w:w="912" w:type="dxa"/>
            <w:tcBorders>
              <w:top w:val="nil"/>
              <w:left w:val="nil"/>
              <w:bottom w:val="single" w:sz="6" w:space="0" w:color="8C8C8C"/>
              <w:right w:val="nil"/>
            </w:tcBorders>
            <w:shd w:val="clear" w:color="auto" w:fill="F2F2F2" w:themeFill="background1" w:themeFillShade="F2"/>
            <w:vAlign w:val="center"/>
            <w:hideMark/>
          </w:tcPr>
          <w:p w14:paraId="4443A0E5"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color w:val="000000"/>
                <w:lang w:eastAsia="en-IE"/>
              </w:rPr>
              <w:t>2021</w:t>
            </w:r>
            <w:r>
              <w:rPr>
                <w:rFonts w:ascii="Calibri" w:hAnsi="Calibri" w:cs="Calibri"/>
                <w:color w:val="000000"/>
                <w:lang w:eastAsia="en-IE"/>
              </w:rPr>
              <w:t> </w:t>
            </w:r>
          </w:p>
        </w:tc>
        <w:tc>
          <w:tcPr>
            <w:tcW w:w="913" w:type="dxa"/>
            <w:tcBorders>
              <w:top w:val="nil"/>
              <w:left w:val="nil"/>
              <w:bottom w:val="single" w:sz="6" w:space="0" w:color="8C8C8C"/>
              <w:right w:val="nil"/>
            </w:tcBorders>
            <w:shd w:val="clear" w:color="auto" w:fill="F2F2F2" w:themeFill="background1" w:themeFillShade="F2"/>
            <w:vAlign w:val="center"/>
            <w:hideMark/>
          </w:tcPr>
          <w:p w14:paraId="71805A63"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color w:val="000000"/>
                <w:lang w:eastAsia="en-IE"/>
              </w:rPr>
              <w:t>2022</w:t>
            </w:r>
            <w:r>
              <w:rPr>
                <w:rFonts w:ascii="Calibri" w:hAnsi="Calibri" w:cs="Calibri"/>
                <w:color w:val="000000"/>
                <w:lang w:eastAsia="en-IE"/>
              </w:rPr>
              <w:t> </w:t>
            </w:r>
          </w:p>
        </w:tc>
        <w:tc>
          <w:tcPr>
            <w:tcW w:w="802" w:type="dxa"/>
            <w:tcBorders>
              <w:top w:val="nil"/>
              <w:left w:val="nil"/>
              <w:bottom w:val="single" w:sz="6" w:space="0" w:color="8C8C8C"/>
              <w:right w:val="nil"/>
            </w:tcBorders>
            <w:shd w:val="clear" w:color="auto" w:fill="F2F2F2" w:themeFill="background1" w:themeFillShade="F2"/>
            <w:vAlign w:val="center"/>
            <w:hideMark/>
          </w:tcPr>
          <w:p w14:paraId="64188910"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color w:val="000000"/>
                <w:lang w:eastAsia="en-IE"/>
              </w:rPr>
              <w:t>2023</w:t>
            </w:r>
            <w:r>
              <w:rPr>
                <w:rFonts w:ascii="Calibri" w:hAnsi="Calibri" w:cs="Calibri"/>
                <w:color w:val="000000"/>
                <w:lang w:eastAsia="en-IE"/>
              </w:rPr>
              <w:t> </w:t>
            </w:r>
          </w:p>
        </w:tc>
        <w:tc>
          <w:tcPr>
            <w:tcW w:w="793" w:type="dxa"/>
            <w:tcBorders>
              <w:top w:val="nil"/>
              <w:left w:val="nil"/>
              <w:bottom w:val="single" w:sz="6" w:space="0" w:color="8C8C8C"/>
              <w:right w:val="nil"/>
            </w:tcBorders>
            <w:shd w:val="clear" w:color="auto" w:fill="F2F2F2" w:themeFill="background1" w:themeFillShade="F2"/>
            <w:vAlign w:val="center"/>
            <w:hideMark/>
          </w:tcPr>
          <w:p w14:paraId="1C4F29D2"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color w:val="000000"/>
                <w:lang w:eastAsia="en-IE"/>
              </w:rPr>
              <w:t>2024</w:t>
            </w:r>
            <w:r>
              <w:rPr>
                <w:rFonts w:ascii="Calibri" w:hAnsi="Calibri" w:cs="Calibri"/>
                <w:color w:val="000000"/>
                <w:lang w:eastAsia="en-IE"/>
              </w:rPr>
              <w:t> </w:t>
            </w:r>
          </w:p>
        </w:tc>
        <w:tc>
          <w:tcPr>
            <w:tcW w:w="806" w:type="dxa"/>
            <w:tcBorders>
              <w:top w:val="nil"/>
              <w:left w:val="nil"/>
              <w:bottom w:val="single" w:sz="6" w:space="0" w:color="8C8C8C"/>
              <w:right w:val="single" w:sz="4" w:space="0" w:color="auto"/>
            </w:tcBorders>
            <w:shd w:val="clear" w:color="auto" w:fill="F2F2F2" w:themeFill="background1" w:themeFillShade="F2"/>
            <w:vAlign w:val="center"/>
            <w:hideMark/>
          </w:tcPr>
          <w:p w14:paraId="24040C32"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color w:val="000000"/>
                <w:lang w:eastAsia="en-IE"/>
              </w:rPr>
              <w:t>2025</w:t>
            </w:r>
            <w:r>
              <w:rPr>
                <w:rFonts w:ascii="Calibri" w:hAnsi="Calibri" w:cs="Calibri"/>
                <w:color w:val="000000"/>
                <w:lang w:eastAsia="en-IE"/>
              </w:rPr>
              <w:t> </w:t>
            </w:r>
          </w:p>
        </w:tc>
        <w:tc>
          <w:tcPr>
            <w:tcW w:w="1204" w:type="dxa"/>
            <w:tcBorders>
              <w:top w:val="nil"/>
              <w:left w:val="single" w:sz="4" w:space="0" w:color="auto"/>
              <w:bottom w:val="single" w:sz="6" w:space="0" w:color="8C8C8C"/>
              <w:right w:val="nil"/>
            </w:tcBorders>
            <w:shd w:val="clear" w:color="auto" w:fill="F2F2F2" w:themeFill="background1" w:themeFillShade="F2"/>
            <w:vAlign w:val="center"/>
            <w:hideMark/>
          </w:tcPr>
          <w:p w14:paraId="4A54A8C3"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2026</w:t>
            </w:r>
            <w:r>
              <w:rPr>
                <w:rFonts w:ascii="Calibri" w:hAnsi="Calibri" w:cs="Calibri"/>
                <w:lang w:eastAsia="en-IE"/>
              </w:rPr>
              <w:t> </w:t>
            </w:r>
          </w:p>
        </w:tc>
        <w:tc>
          <w:tcPr>
            <w:tcW w:w="792" w:type="dxa"/>
            <w:tcBorders>
              <w:top w:val="nil"/>
              <w:left w:val="nil"/>
              <w:bottom w:val="single" w:sz="6" w:space="0" w:color="8C8C8C"/>
              <w:right w:val="single" w:sz="6" w:space="0" w:color="auto"/>
            </w:tcBorders>
            <w:shd w:val="clear" w:color="auto" w:fill="F2F2F2" w:themeFill="background1" w:themeFillShade="F2"/>
            <w:vAlign w:val="center"/>
            <w:hideMark/>
          </w:tcPr>
          <w:p w14:paraId="2CDB2F6F"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color w:val="000000"/>
                <w:lang w:eastAsia="en-IE"/>
              </w:rPr>
              <w:t>2027</w:t>
            </w:r>
            <w:r>
              <w:rPr>
                <w:rFonts w:ascii="Calibri" w:hAnsi="Calibri" w:cs="Calibri"/>
                <w:color w:val="000000"/>
                <w:lang w:eastAsia="en-IE"/>
              </w:rPr>
              <w:t> </w:t>
            </w:r>
          </w:p>
        </w:tc>
        <w:tc>
          <w:tcPr>
            <w:tcW w:w="903" w:type="dxa"/>
            <w:tcBorders>
              <w:top w:val="nil"/>
              <w:left w:val="nil"/>
              <w:bottom w:val="single" w:sz="6" w:space="0" w:color="8C8C8C"/>
              <w:right w:val="nil"/>
            </w:tcBorders>
            <w:shd w:val="clear" w:color="auto" w:fill="F2F2F2" w:themeFill="background1" w:themeFillShade="F2"/>
            <w:vAlign w:val="center"/>
            <w:hideMark/>
          </w:tcPr>
          <w:p w14:paraId="6FB7930F"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Total</w:t>
            </w:r>
            <w:r>
              <w:rPr>
                <w:rFonts w:ascii="Calibri" w:hAnsi="Calibri" w:cs="Calibri"/>
                <w:lang w:eastAsia="en-IE"/>
              </w:rPr>
              <w:t> </w:t>
            </w:r>
          </w:p>
        </w:tc>
        <w:tc>
          <w:tcPr>
            <w:tcW w:w="952" w:type="dxa"/>
            <w:tcBorders>
              <w:top w:val="nil"/>
              <w:left w:val="nil"/>
              <w:bottom w:val="single" w:sz="6" w:space="0" w:color="8C8C8C"/>
              <w:right w:val="nil"/>
            </w:tcBorders>
            <w:shd w:val="clear" w:color="auto" w:fill="F2F2F2" w:themeFill="background1" w:themeFillShade="F2"/>
            <w:vAlign w:val="center"/>
            <w:hideMark/>
          </w:tcPr>
          <w:p w14:paraId="70918934"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 of the</w:t>
            </w:r>
            <w:r>
              <w:rPr>
                <w:rFonts w:ascii="Calibri" w:hAnsi="Calibri" w:cs="Calibri"/>
                <w:b/>
                <w:bCs/>
                <w:lang w:eastAsia="en-IE"/>
              </w:rPr>
              <w:t xml:space="preserve"> </w:t>
            </w:r>
            <w:r>
              <w:rPr>
                <w:rFonts w:cs="Segoe UI"/>
                <w:b/>
                <w:bCs/>
                <w:lang w:eastAsia="en-IE"/>
              </w:rPr>
              <w:t>total envelope</w:t>
            </w:r>
            <w:r>
              <w:rPr>
                <w:rFonts w:ascii="Calibri" w:hAnsi="Calibri" w:cs="Calibri"/>
                <w:lang w:eastAsia="en-IE"/>
              </w:rPr>
              <w:t> </w:t>
            </w:r>
          </w:p>
        </w:tc>
      </w:tr>
      <w:tr w:rsidR="00D933B7" w:rsidRPr="000330E1" w14:paraId="4993B760" w14:textId="77777777">
        <w:trPr>
          <w:trHeight w:val="300"/>
        </w:trPr>
        <w:tc>
          <w:tcPr>
            <w:tcW w:w="1562" w:type="dxa"/>
            <w:tcBorders>
              <w:top w:val="nil"/>
              <w:left w:val="nil"/>
              <w:bottom w:val="single" w:sz="6" w:space="0" w:color="8C8C8C"/>
              <w:right w:val="nil"/>
            </w:tcBorders>
            <w:vAlign w:val="center"/>
            <w:hideMark/>
          </w:tcPr>
          <w:p w14:paraId="0FBFE1C9" w14:textId="77777777" w:rsidR="00D933B7" w:rsidRPr="000330E1" w:rsidRDefault="00D933B7">
            <w:pPr>
              <w:spacing w:after="0" w:line="240" w:lineRule="auto"/>
              <w:textAlignment w:val="baseline"/>
              <w:rPr>
                <w:rFonts w:ascii="Segoe UI" w:hAnsi="Segoe UI" w:cs="Segoe UI"/>
                <w:lang w:eastAsia="en-IE"/>
              </w:rPr>
            </w:pPr>
            <w:r>
              <w:rPr>
                <w:rFonts w:cs="Segoe UI"/>
                <w:b/>
                <w:bCs/>
                <w:color w:val="000000"/>
                <w:lang w:eastAsia="en-IE"/>
              </w:rPr>
              <w:t xml:space="preserve">Climate mainstreaming </w:t>
            </w:r>
          </w:p>
        </w:tc>
        <w:tc>
          <w:tcPr>
            <w:tcW w:w="912" w:type="dxa"/>
            <w:tcBorders>
              <w:top w:val="nil"/>
              <w:left w:val="nil"/>
              <w:bottom w:val="single" w:sz="6" w:space="0" w:color="8C8C8C"/>
              <w:right w:val="nil"/>
            </w:tcBorders>
            <w:vAlign w:val="center"/>
          </w:tcPr>
          <w:p w14:paraId="4F4588D3" w14:textId="77777777" w:rsidR="00D933B7" w:rsidRPr="000330E1" w:rsidRDefault="00D933B7">
            <w:pPr>
              <w:spacing w:after="0" w:line="240" w:lineRule="auto"/>
              <w:jc w:val="center"/>
              <w:textAlignment w:val="baseline"/>
              <w:rPr>
                <w:rFonts w:ascii="Segoe UI" w:hAnsi="Segoe UI" w:cs="Segoe UI"/>
                <w:lang w:eastAsia="en-IE"/>
              </w:rPr>
            </w:pPr>
            <w:r>
              <w:t>0.0</w:t>
            </w:r>
          </w:p>
        </w:tc>
        <w:tc>
          <w:tcPr>
            <w:tcW w:w="913" w:type="dxa"/>
            <w:tcBorders>
              <w:top w:val="nil"/>
              <w:left w:val="nil"/>
              <w:bottom w:val="single" w:sz="6" w:space="0" w:color="8C8C8C"/>
              <w:right w:val="nil"/>
            </w:tcBorders>
            <w:vAlign w:val="center"/>
          </w:tcPr>
          <w:p w14:paraId="399EF852" w14:textId="77777777" w:rsidR="00D933B7" w:rsidRPr="000330E1" w:rsidRDefault="00D933B7">
            <w:pPr>
              <w:spacing w:after="0" w:line="240" w:lineRule="auto"/>
              <w:jc w:val="center"/>
              <w:textAlignment w:val="baseline"/>
              <w:rPr>
                <w:rFonts w:ascii="Segoe UI" w:hAnsi="Segoe UI" w:cs="Segoe UI"/>
                <w:lang w:eastAsia="en-IE"/>
              </w:rPr>
            </w:pPr>
            <w:r>
              <w:t>0.0</w:t>
            </w:r>
          </w:p>
        </w:tc>
        <w:tc>
          <w:tcPr>
            <w:tcW w:w="802" w:type="dxa"/>
            <w:tcBorders>
              <w:top w:val="nil"/>
              <w:left w:val="nil"/>
              <w:bottom w:val="single" w:sz="6" w:space="0" w:color="8C8C8C"/>
              <w:right w:val="nil"/>
            </w:tcBorders>
            <w:vAlign w:val="center"/>
          </w:tcPr>
          <w:p w14:paraId="22A92A52" w14:textId="77777777" w:rsidR="00D933B7" w:rsidRPr="000330E1" w:rsidRDefault="00D933B7">
            <w:pPr>
              <w:spacing w:after="0" w:line="240" w:lineRule="auto"/>
              <w:jc w:val="center"/>
              <w:textAlignment w:val="baseline"/>
              <w:rPr>
                <w:rFonts w:ascii="Segoe UI" w:hAnsi="Segoe UI" w:cs="Segoe UI"/>
                <w:lang w:eastAsia="en-IE"/>
              </w:rPr>
            </w:pPr>
            <w:r>
              <w:t>0.0</w:t>
            </w:r>
          </w:p>
        </w:tc>
        <w:tc>
          <w:tcPr>
            <w:tcW w:w="793" w:type="dxa"/>
            <w:tcBorders>
              <w:top w:val="nil"/>
              <w:left w:val="nil"/>
              <w:bottom w:val="single" w:sz="6" w:space="0" w:color="8C8C8C"/>
              <w:right w:val="nil"/>
            </w:tcBorders>
            <w:vAlign w:val="center"/>
          </w:tcPr>
          <w:p w14:paraId="4EC95F09" w14:textId="77777777" w:rsidR="00D933B7" w:rsidRPr="000330E1" w:rsidRDefault="00D933B7">
            <w:pPr>
              <w:spacing w:after="0" w:line="240" w:lineRule="auto"/>
              <w:jc w:val="center"/>
              <w:textAlignment w:val="baseline"/>
              <w:rPr>
                <w:rFonts w:ascii="Segoe UI" w:hAnsi="Segoe UI" w:cs="Segoe UI"/>
                <w:lang w:eastAsia="en-IE"/>
              </w:rPr>
            </w:pPr>
            <w:r>
              <w:t>0.0</w:t>
            </w:r>
          </w:p>
        </w:tc>
        <w:tc>
          <w:tcPr>
            <w:tcW w:w="806" w:type="dxa"/>
            <w:tcBorders>
              <w:top w:val="nil"/>
              <w:left w:val="nil"/>
              <w:bottom w:val="single" w:sz="6" w:space="0" w:color="8C8C8C"/>
              <w:right w:val="nil"/>
            </w:tcBorders>
            <w:vAlign w:val="center"/>
            <w:hideMark/>
          </w:tcPr>
          <w:p w14:paraId="1E4FAE8B" w14:textId="77777777" w:rsidR="00D933B7" w:rsidRPr="000330E1" w:rsidRDefault="00D933B7">
            <w:pPr>
              <w:spacing w:after="0" w:line="240" w:lineRule="auto"/>
              <w:jc w:val="center"/>
              <w:textAlignment w:val="baseline"/>
              <w:rPr>
                <w:rFonts w:ascii="Segoe UI" w:hAnsi="Segoe UI" w:cs="Segoe UI"/>
                <w:lang w:eastAsia="en-IE"/>
              </w:rPr>
            </w:pPr>
            <w:r>
              <w:t>0.0</w:t>
            </w:r>
          </w:p>
        </w:tc>
        <w:tc>
          <w:tcPr>
            <w:tcW w:w="1204" w:type="dxa"/>
            <w:tcBorders>
              <w:top w:val="nil"/>
              <w:left w:val="nil"/>
              <w:bottom w:val="single" w:sz="6" w:space="0" w:color="8C8C8C"/>
              <w:right w:val="nil"/>
            </w:tcBorders>
            <w:vAlign w:val="center"/>
            <w:hideMark/>
          </w:tcPr>
          <w:p w14:paraId="71E7CEE7" w14:textId="77777777" w:rsidR="00D933B7" w:rsidRPr="000330E1" w:rsidRDefault="00D933B7">
            <w:pPr>
              <w:spacing w:after="0" w:line="240" w:lineRule="auto"/>
              <w:jc w:val="center"/>
              <w:textAlignment w:val="baseline"/>
              <w:rPr>
                <w:rFonts w:ascii="Segoe UI" w:hAnsi="Segoe UI" w:cs="Segoe UI"/>
                <w:lang w:eastAsia="en-IE"/>
              </w:rPr>
            </w:pPr>
          </w:p>
        </w:tc>
        <w:tc>
          <w:tcPr>
            <w:tcW w:w="792" w:type="dxa"/>
            <w:tcBorders>
              <w:top w:val="nil"/>
              <w:left w:val="nil"/>
              <w:bottom w:val="single" w:sz="6" w:space="0" w:color="8C8C8C"/>
              <w:right w:val="nil"/>
            </w:tcBorders>
            <w:vAlign w:val="center"/>
            <w:hideMark/>
          </w:tcPr>
          <w:p w14:paraId="64F96DE6" w14:textId="77777777" w:rsidR="00D933B7" w:rsidRPr="000330E1" w:rsidRDefault="00D933B7">
            <w:pPr>
              <w:spacing w:after="0" w:line="240" w:lineRule="auto"/>
              <w:jc w:val="center"/>
              <w:textAlignment w:val="baseline"/>
              <w:rPr>
                <w:rFonts w:ascii="Segoe UI" w:hAnsi="Segoe UI" w:cs="Segoe UI"/>
                <w:lang w:eastAsia="en-IE"/>
              </w:rPr>
            </w:pPr>
          </w:p>
        </w:tc>
        <w:tc>
          <w:tcPr>
            <w:tcW w:w="903" w:type="dxa"/>
            <w:tcBorders>
              <w:top w:val="nil"/>
              <w:left w:val="nil"/>
              <w:bottom w:val="single" w:sz="6" w:space="0" w:color="8C8C8C"/>
              <w:right w:val="nil"/>
            </w:tcBorders>
            <w:vAlign w:val="center"/>
            <w:hideMark/>
          </w:tcPr>
          <w:p w14:paraId="4FFA05AB" w14:textId="77777777" w:rsidR="00D933B7" w:rsidRPr="000330E1" w:rsidRDefault="00D933B7">
            <w:pPr>
              <w:spacing w:after="0" w:line="240" w:lineRule="auto"/>
              <w:jc w:val="center"/>
              <w:textAlignment w:val="baseline"/>
              <w:rPr>
                <w:rFonts w:ascii="Segoe UI" w:hAnsi="Segoe UI" w:cs="Segoe UI"/>
                <w:lang w:eastAsia="en-IE"/>
              </w:rPr>
            </w:pPr>
            <w:r>
              <w:t>0.0</w:t>
            </w:r>
          </w:p>
        </w:tc>
        <w:tc>
          <w:tcPr>
            <w:tcW w:w="952" w:type="dxa"/>
            <w:tcBorders>
              <w:top w:val="nil"/>
              <w:left w:val="nil"/>
              <w:bottom w:val="single" w:sz="6" w:space="0" w:color="8C8C8C"/>
              <w:right w:val="nil"/>
            </w:tcBorders>
            <w:vAlign w:val="center"/>
            <w:hideMark/>
          </w:tcPr>
          <w:p w14:paraId="45B8474A" w14:textId="77777777" w:rsidR="00D933B7" w:rsidRPr="000330E1" w:rsidRDefault="00D933B7">
            <w:pPr>
              <w:spacing w:after="0" w:line="240" w:lineRule="auto"/>
              <w:jc w:val="center"/>
              <w:textAlignment w:val="baseline"/>
              <w:rPr>
                <w:rFonts w:ascii="Segoe UI" w:hAnsi="Segoe UI" w:cs="Segoe UI"/>
                <w:lang w:eastAsia="en-IE"/>
              </w:rPr>
            </w:pPr>
            <w:r>
              <w:t>0.0%</w:t>
            </w:r>
          </w:p>
        </w:tc>
      </w:tr>
    </w:tbl>
    <w:p w14:paraId="42EEC161" w14:textId="77777777" w:rsidR="00D933B7" w:rsidRPr="000330E1" w:rsidRDefault="00D933B7" w:rsidP="00D933B7">
      <w:pPr>
        <w:rPr>
          <w:b/>
          <w:bCs/>
        </w:rPr>
      </w:pPr>
    </w:p>
    <w:p w14:paraId="5C7D8878" w14:textId="77777777" w:rsidR="00D933B7" w:rsidRPr="000330E1" w:rsidRDefault="00D933B7" w:rsidP="00373960">
      <w:pPr>
        <w:pStyle w:val="ListParagraph"/>
        <w:numPr>
          <w:ilvl w:val="0"/>
          <w:numId w:val="9"/>
        </w:numPr>
        <w:spacing w:after="240" w:line="264" w:lineRule="auto"/>
        <w:rPr>
          <w:lang w:eastAsia="en-GB"/>
        </w:rPr>
      </w:pPr>
      <w:r>
        <w:rPr>
          <w:rFonts w:eastAsia="Times New Roman" w:cs="Times New Roman"/>
          <w:color w:val="000000" w:themeColor="text1"/>
        </w:rPr>
        <w:t>The programme regulation aligns with the EU’s overarching co</w:t>
      </w:r>
      <w:r>
        <w:rPr>
          <w:rFonts w:eastAsia="Times New Roman" w:cs="Times New Roman"/>
        </w:rPr>
        <w:t>mmitment to the Paris Agreement and the United Nations Sustainable Development Goals, acknowledging</w:t>
      </w:r>
      <w:r>
        <w:rPr>
          <w:rFonts w:ascii="Calibri" w:eastAsia="Times New Roman" w:hAnsi="Calibri" w:cs="Calibri"/>
        </w:rPr>
        <w:t> </w:t>
      </w:r>
      <w:r>
        <w:rPr>
          <w:rFonts w:eastAsia="Times New Roman" w:cs="EC Square Sans Pro"/>
        </w:rPr>
        <w:t>–</w:t>
      </w:r>
      <w:r>
        <w:rPr>
          <w:rFonts w:eastAsia="Times New Roman" w:cs="Times New Roman"/>
        </w:rPr>
        <w:t xml:space="preserve"> without prescribing a fixed target</w:t>
      </w:r>
      <w:r>
        <w:rPr>
          <w:rFonts w:ascii="Calibri" w:eastAsia="Times New Roman" w:hAnsi="Calibri" w:cs="Calibri"/>
        </w:rPr>
        <w:t> </w:t>
      </w:r>
      <w:r>
        <w:rPr>
          <w:rFonts w:eastAsia="Times New Roman" w:cs="EC Square Sans Pro"/>
        </w:rPr>
        <w:t>–</w:t>
      </w:r>
      <w:r>
        <w:rPr>
          <w:rFonts w:eastAsia="Times New Roman" w:cs="Times New Roman"/>
        </w:rPr>
        <w:t xml:space="preserve"> the EU’s broader ambition to allocate at least 30% of its total budget to climate action and 7.5% to biodiversity in 2024 (rising to10% in 2026-27).</w:t>
      </w:r>
    </w:p>
    <w:p w14:paraId="56E94274" w14:textId="77777777" w:rsidR="00D933B7" w:rsidRPr="000330E1" w:rsidRDefault="00D933B7" w:rsidP="00D933B7">
      <w:pPr>
        <w:pStyle w:val="ListParagraph"/>
        <w:spacing w:before="240"/>
        <w:ind w:left="360"/>
        <w:jc w:val="both"/>
        <w:rPr>
          <w:rFonts w:eastAsia="Times New Roman" w:cs="Times New Roman"/>
        </w:rPr>
      </w:pPr>
    </w:p>
    <w:p w14:paraId="4DA73455" w14:textId="77777777" w:rsidR="00D933B7" w:rsidRPr="000330E1" w:rsidRDefault="00D933B7" w:rsidP="00373960">
      <w:pPr>
        <w:pStyle w:val="ListParagraph"/>
        <w:numPr>
          <w:ilvl w:val="0"/>
          <w:numId w:val="9"/>
        </w:numPr>
        <w:spacing w:before="240" w:line="259" w:lineRule="auto"/>
        <w:jc w:val="both"/>
        <w:rPr>
          <w:rFonts w:eastAsia="Times New Roman" w:cs="Times New Roman"/>
          <w:color w:val="000000" w:themeColor="text1"/>
        </w:rPr>
      </w:pPr>
      <w:r>
        <w:rPr>
          <w:rFonts w:eastAsia="Times New Roman" w:cs="Times New Roman"/>
        </w:rPr>
        <w:t xml:space="preserve">Recognising the interplay between climate and biodiversity objectives, contributions might materialise through measures such as sustainable procurement for small-scale assets, IT infrastructure or building upgrades (e.g. renewable energy adoption, insulation improvements), provided these adhere to criteria favouring low-climate-impact solutions. While no binding requirements yet govern national programming or </w:t>
      </w:r>
      <w:r>
        <w:rPr>
          <w:rFonts w:eastAsia="Times New Roman" w:cs="Times New Roman"/>
          <w:color w:val="000000" w:themeColor="text1"/>
        </w:rPr>
        <w:t>project selection, Member States are invited to give preference to environmentally sustainable initiatives where feasible.</w:t>
      </w:r>
    </w:p>
    <w:p w14:paraId="228F72B4" w14:textId="77777777" w:rsidR="00D933B7" w:rsidRPr="000330E1" w:rsidRDefault="00D933B7" w:rsidP="00D933B7">
      <w:pPr>
        <w:keepNext/>
        <w:keepLines/>
        <w:spacing w:after="0" w:line="240" w:lineRule="auto"/>
        <w:outlineLvl w:val="4"/>
        <w:rPr>
          <w:b/>
          <w:bCs/>
        </w:rPr>
      </w:pPr>
    </w:p>
    <w:p w14:paraId="7430245A" w14:textId="77777777" w:rsidR="00D933B7" w:rsidRPr="000330E1" w:rsidRDefault="00D933B7" w:rsidP="00D933B7">
      <w:pPr>
        <w:keepNext/>
        <w:keepLines/>
        <w:spacing w:line="240" w:lineRule="auto"/>
        <w:outlineLvl w:val="4"/>
        <w:rPr>
          <w:b/>
          <w:bCs/>
        </w:rPr>
      </w:pPr>
    </w:p>
    <w:p w14:paraId="75EF7D0A" w14:textId="77777777" w:rsidR="00D933B7" w:rsidRPr="000330E1"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0330E1" w14:paraId="1DF611F7"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7F9CDBA5"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3FA34240"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75316E15"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04591DDC"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69DB28B5"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17B592E7" w14:textId="77777777" w:rsidR="00D933B7" w:rsidRPr="000330E1"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BD17805" w14:textId="77777777" w:rsidR="00D933B7" w:rsidRPr="000330E1" w:rsidRDefault="00D933B7">
            <w:pPr>
              <w:spacing w:after="0" w:line="240" w:lineRule="auto"/>
              <w:jc w:val="center"/>
              <w:textAlignment w:val="baseline"/>
              <w:rPr>
                <w:rFonts w:ascii="Segoe UI" w:hAnsi="Segoe UI" w:cs="Segoe UI"/>
                <w:lang w:eastAsia="en-IE"/>
              </w:rPr>
            </w:pPr>
            <w:r>
              <w:rPr>
                <w:rFonts w:cs="Segoe UI"/>
                <w:b/>
                <w:bCs/>
                <w:lang w:eastAsia="en-IE"/>
              </w:rPr>
              <w:t>Total</w:t>
            </w:r>
          </w:p>
        </w:tc>
      </w:tr>
      <w:tr w:rsidR="00D933B7" w:rsidRPr="000330E1" w14:paraId="47F474A4" w14:textId="77777777">
        <w:trPr>
          <w:trHeight w:val="300"/>
        </w:trPr>
        <w:tc>
          <w:tcPr>
            <w:tcW w:w="895" w:type="dxa"/>
            <w:tcBorders>
              <w:top w:val="nil"/>
              <w:left w:val="nil"/>
              <w:bottom w:val="single" w:sz="6" w:space="0" w:color="8C8C8C"/>
              <w:right w:val="nil"/>
            </w:tcBorders>
            <w:vAlign w:val="center"/>
            <w:hideMark/>
          </w:tcPr>
          <w:p w14:paraId="041BE269" w14:textId="77777777" w:rsidR="00D933B7" w:rsidRPr="000330E1" w:rsidRDefault="00D933B7">
            <w:pPr>
              <w:spacing w:after="0" w:line="240" w:lineRule="auto"/>
              <w:jc w:val="center"/>
              <w:textAlignment w:val="baseline"/>
              <w:rPr>
                <w:rFonts w:ascii="Segoe UI" w:hAnsi="Segoe UI" w:cs="Segoe UI"/>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3CC99A08"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513" w:type="dxa"/>
            <w:tcBorders>
              <w:top w:val="nil"/>
              <w:left w:val="nil"/>
              <w:bottom w:val="single" w:sz="6" w:space="0" w:color="8C8C8C"/>
              <w:right w:val="nil"/>
            </w:tcBorders>
            <w:hideMark/>
          </w:tcPr>
          <w:p w14:paraId="1D26EE1D"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443" w:type="dxa"/>
            <w:tcBorders>
              <w:top w:val="nil"/>
              <w:left w:val="nil"/>
              <w:bottom w:val="single" w:sz="6" w:space="0" w:color="8C8C8C"/>
              <w:right w:val="nil"/>
            </w:tcBorders>
            <w:hideMark/>
          </w:tcPr>
          <w:p w14:paraId="798993C4"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443" w:type="dxa"/>
            <w:tcBorders>
              <w:top w:val="nil"/>
              <w:left w:val="nil"/>
              <w:bottom w:val="single" w:sz="6" w:space="0" w:color="8C8C8C"/>
              <w:right w:val="nil"/>
            </w:tcBorders>
            <w:hideMark/>
          </w:tcPr>
          <w:p w14:paraId="2DF6C01D"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332" w:type="dxa"/>
            <w:tcBorders>
              <w:top w:val="nil"/>
              <w:left w:val="nil"/>
              <w:bottom w:val="single" w:sz="6" w:space="0" w:color="8C8C8C"/>
              <w:right w:val="nil"/>
            </w:tcBorders>
          </w:tcPr>
          <w:p w14:paraId="6E34E064"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7D913D95"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r>
      <w:tr w:rsidR="00D933B7" w:rsidRPr="000330E1" w14:paraId="1711DB42" w14:textId="77777777">
        <w:trPr>
          <w:trHeight w:val="300"/>
        </w:trPr>
        <w:tc>
          <w:tcPr>
            <w:tcW w:w="895" w:type="dxa"/>
            <w:tcBorders>
              <w:top w:val="nil"/>
              <w:left w:val="nil"/>
              <w:bottom w:val="single" w:sz="6" w:space="0" w:color="8C8C8C"/>
              <w:right w:val="nil"/>
            </w:tcBorders>
            <w:vAlign w:val="center"/>
            <w:hideMark/>
          </w:tcPr>
          <w:p w14:paraId="082B86A2" w14:textId="77777777" w:rsidR="00D933B7" w:rsidRPr="000330E1" w:rsidRDefault="00D933B7">
            <w:pPr>
              <w:spacing w:after="0" w:line="240" w:lineRule="auto"/>
              <w:jc w:val="center"/>
              <w:textAlignment w:val="baseline"/>
              <w:rPr>
                <w:rFonts w:ascii="Segoe UI" w:hAnsi="Segoe UI" w:cs="Segoe UI"/>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08D89A2B"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513" w:type="dxa"/>
            <w:tcBorders>
              <w:top w:val="nil"/>
              <w:left w:val="nil"/>
              <w:bottom w:val="single" w:sz="6" w:space="0" w:color="8C8C8C"/>
              <w:right w:val="nil"/>
            </w:tcBorders>
            <w:hideMark/>
          </w:tcPr>
          <w:p w14:paraId="789F28A0"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443" w:type="dxa"/>
            <w:tcBorders>
              <w:top w:val="nil"/>
              <w:left w:val="nil"/>
              <w:bottom w:val="single" w:sz="6" w:space="0" w:color="8C8C8C"/>
              <w:right w:val="nil"/>
            </w:tcBorders>
            <w:hideMark/>
          </w:tcPr>
          <w:p w14:paraId="0CE68D7F"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443" w:type="dxa"/>
            <w:tcBorders>
              <w:top w:val="nil"/>
              <w:left w:val="nil"/>
              <w:bottom w:val="single" w:sz="6" w:space="0" w:color="8C8C8C"/>
              <w:right w:val="nil"/>
            </w:tcBorders>
            <w:hideMark/>
          </w:tcPr>
          <w:p w14:paraId="03CEEEEC"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332" w:type="dxa"/>
            <w:tcBorders>
              <w:top w:val="nil"/>
              <w:left w:val="nil"/>
              <w:bottom w:val="single" w:sz="6" w:space="0" w:color="8C8C8C"/>
              <w:right w:val="nil"/>
            </w:tcBorders>
          </w:tcPr>
          <w:p w14:paraId="34B08689"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73261573"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r>
      <w:tr w:rsidR="00D933B7" w:rsidRPr="000330E1" w14:paraId="0340CFF5" w14:textId="77777777">
        <w:trPr>
          <w:trHeight w:val="300"/>
        </w:trPr>
        <w:tc>
          <w:tcPr>
            <w:tcW w:w="895" w:type="dxa"/>
            <w:tcBorders>
              <w:top w:val="nil"/>
              <w:left w:val="nil"/>
              <w:bottom w:val="single" w:sz="6" w:space="0" w:color="8C8C8C"/>
              <w:right w:val="nil"/>
            </w:tcBorders>
            <w:vAlign w:val="center"/>
            <w:hideMark/>
          </w:tcPr>
          <w:p w14:paraId="23153DD5" w14:textId="77777777" w:rsidR="00D933B7" w:rsidRPr="000330E1" w:rsidRDefault="00D933B7">
            <w:pPr>
              <w:spacing w:after="0" w:line="240" w:lineRule="auto"/>
              <w:jc w:val="center"/>
              <w:textAlignment w:val="baseline"/>
              <w:rPr>
                <w:rFonts w:ascii="Segoe UI" w:hAnsi="Segoe UI" w:cs="Segoe UI"/>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00F1D978"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513" w:type="dxa"/>
            <w:tcBorders>
              <w:top w:val="nil"/>
              <w:left w:val="nil"/>
              <w:bottom w:val="single" w:sz="6" w:space="0" w:color="8C8C8C"/>
              <w:right w:val="nil"/>
            </w:tcBorders>
            <w:hideMark/>
          </w:tcPr>
          <w:p w14:paraId="59306FD6"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443" w:type="dxa"/>
            <w:tcBorders>
              <w:top w:val="nil"/>
              <w:left w:val="nil"/>
              <w:bottom w:val="single" w:sz="6" w:space="0" w:color="8C8C8C"/>
              <w:right w:val="nil"/>
            </w:tcBorders>
            <w:hideMark/>
          </w:tcPr>
          <w:p w14:paraId="323F5B22"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443" w:type="dxa"/>
            <w:tcBorders>
              <w:top w:val="nil"/>
              <w:left w:val="nil"/>
              <w:bottom w:val="single" w:sz="6" w:space="0" w:color="8C8C8C"/>
              <w:right w:val="nil"/>
            </w:tcBorders>
            <w:hideMark/>
          </w:tcPr>
          <w:p w14:paraId="4397E5FE"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c>
          <w:tcPr>
            <w:tcW w:w="1332" w:type="dxa"/>
            <w:tcBorders>
              <w:top w:val="nil"/>
              <w:left w:val="nil"/>
              <w:bottom w:val="single" w:sz="6" w:space="0" w:color="8C8C8C"/>
              <w:right w:val="nil"/>
            </w:tcBorders>
          </w:tcPr>
          <w:p w14:paraId="355F156B"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1BC5830A" w14:textId="77777777" w:rsidR="00D933B7" w:rsidRPr="000330E1" w:rsidRDefault="00D933B7">
            <w:pPr>
              <w:spacing w:after="0" w:line="240" w:lineRule="auto"/>
              <w:jc w:val="center"/>
              <w:textAlignment w:val="baseline"/>
              <w:rPr>
                <w:rFonts w:ascii="Segoe UI" w:hAnsi="Segoe UI" w:cs="Segoe UI"/>
                <w:lang w:eastAsia="en-IE"/>
              </w:rPr>
            </w:pPr>
            <w:r>
              <w:t xml:space="preserve"> 0.0</w:t>
            </w:r>
          </w:p>
        </w:tc>
      </w:tr>
      <w:tr w:rsidR="00D933B7" w:rsidRPr="000330E1" w14:paraId="0AFDC08C" w14:textId="77777777">
        <w:trPr>
          <w:trHeight w:val="300"/>
        </w:trPr>
        <w:tc>
          <w:tcPr>
            <w:tcW w:w="895" w:type="dxa"/>
            <w:tcBorders>
              <w:top w:val="nil"/>
              <w:left w:val="nil"/>
              <w:bottom w:val="single" w:sz="4" w:space="0" w:color="7F7F7F"/>
              <w:right w:val="nil"/>
            </w:tcBorders>
            <w:vAlign w:val="center"/>
            <w:hideMark/>
          </w:tcPr>
          <w:p w14:paraId="68769BC1" w14:textId="77777777" w:rsidR="00D933B7" w:rsidRPr="000330E1" w:rsidRDefault="00D933B7">
            <w:pPr>
              <w:spacing w:after="0" w:line="240" w:lineRule="auto"/>
              <w:jc w:val="center"/>
              <w:textAlignment w:val="baseline"/>
              <w:rPr>
                <w:rFonts w:ascii="Segoe UI" w:hAnsi="Segoe UI" w:cs="Segoe UI"/>
                <w:lang w:eastAsia="en-IE"/>
              </w:rPr>
            </w:pPr>
            <w:r>
              <w:rPr>
                <w:rFonts w:cs="Segoe UI"/>
                <w:color w:val="000000"/>
                <w:lang w:eastAsia="en-IE"/>
              </w:rPr>
              <w:t>0</w:t>
            </w:r>
          </w:p>
        </w:tc>
        <w:tc>
          <w:tcPr>
            <w:tcW w:w="1560" w:type="dxa"/>
            <w:tcBorders>
              <w:top w:val="nil"/>
              <w:left w:val="nil"/>
              <w:bottom w:val="single" w:sz="4" w:space="0" w:color="7F7F7F"/>
              <w:right w:val="nil"/>
            </w:tcBorders>
            <w:hideMark/>
          </w:tcPr>
          <w:p w14:paraId="29422C55" w14:textId="77777777" w:rsidR="00D933B7" w:rsidRPr="000330E1" w:rsidRDefault="00D933B7">
            <w:pPr>
              <w:spacing w:after="0" w:line="240" w:lineRule="auto"/>
              <w:jc w:val="center"/>
              <w:textAlignment w:val="baseline"/>
              <w:rPr>
                <w:rFonts w:ascii="Segoe UI" w:hAnsi="Segoe UI" w:cs="Segoe UI"/>
                <w:lang w:eastAsia="en-IE"/>
              </w:rPr>
            </w:pPr>
            <w:r>
              <w:t xml:space="preserve"> 70.0</w:t>
            </w:r>
          </w:p>
        </w:tc>
        <w:tc>
          <w:tcPr>
            <w:tcW w:w="1513" w:type="dxa"/>
            <w:tcBorders>
              <w:top w:val="nil"/>
              <w:left w:val="nil"/>
              <w:bottom w:val="single" w:sz="4" w:space="0" w:color="7F7F7F"/>
              <w:right w:val="nil"/>
            </w:tcBorders>
            <w:hideMark/>
          </w:tcPr>
          <w:p w14:paraId="6AAB94F7" w14:textId="77777777" w:rsidR="00D933B7" w:rsidRPr="000330E1" w:rsidRDefault="00D933B7">
            <w:pPr>
              <w:spacing w:after="0" w:line="240" w:lineRule="auto"/>
              <w:jc w:val="center"/>
              <w:textAlignment w:val="baseline"/>
              <w:rPr>
                <w:rFonts w:ascii="Segoe UI" w:hAnsi="Segoe UI" w:cs="Segoe UI"/>
                <w:lang w:eastAsia="en-IE"/>
              </w:rPr>
            </w:pPr>
            <w:r>
              <w:t xml:space="preserve"> 254.1</w:t>
            </w:r>
          </w:p>
        </w:tc>
        <w:tc>
          <w:tcPr>
            <w:tcW w:w="1443" w:type="dxa"/>
            <w:tcBorders>
              <w:top w:val="nil"/>
              <w:left w:val="nil"/>
              <w:bottom w:val="single" w:sz="4" w:space="0" w:color="7F7F7F"/>
              <w:right w:val="nil"/>
            </w:tcBorders>
            <w:hideMark/>
          </w:tcPr>
          <w:p w14:paraId="537EAAA3" w14:textId="77777777" w:rsidR="00D933B7" w:rsidRPr="000330E1" w:rsidRDefault="00D933B7">
            <w:pPr>
              <w:spacing w:after="0" w:line="240" w:lineRule="auto"/>
              <w:jc w:val="center"/>
              <w:textAlignment w:val="baseline"/>
              <w:rPr>
                <w:rFonts w:ascii="Segoe UI" w:hAnsi="Segoe UI" w:cs="Segoe UI"/>
                <w:lang w:eastAsia="en-IE"/>
              </w:rPr>
            </w:pPr>
            <w:r>
              <w:t xml:space="preserve"> 309.9</w:t>
            </w:r>
          </w:p>
        </w:tc>
        <w:tc>
          <w:tcPr>
            <w:tcW w:w="1443" w:type="dxa"/>
            <w:tcBorders>
              <w:top w:val="nil"/>
              <w:left w:val="nil"/>
              <w:bottom w:val="single" w:sz="4" w:space="0" w:color="7F7F7F"/>
              <w:right w:val="nil"/>
            </w:tcBorders>
            <w:hideMark/>
          </w:tcPr>
          <w:p w14:paraId="3D650010" w14:textId="77777777" w:rsidR="00D933B7" w:rsidRPr="000330E1" w:rsidRDefault="00D933B7">
            <w:pPr>
              <w:spacing w:after="0" w:line="240" w:lineRule="auto"/>
              <w:jc w:val="center"/>
              <w:textAlignment w:val="baseline"/>
              <w:rPr>
                <w:rFonts w:ascii="Segoe UI" w:hAnsi="Segoe UI" w:cs="Segoe UI"/>
                <w:lang w:eastAsia="en-IE"/>
              </w:rPr>
            </w:pPr>
            <w:r>
              <w:t xml:space="preserve"> 322.8</w:t>
            </w:r>
          </w:p>
        </w:tc>
        <w:tc>
          <w:tcPr>
            <w:tcW w:w="1332" w:type="dxa"/>
            <w:tcBorders>
              <w:top w:val="nil"/>
              <w:left w:val="nil"/>
              <w:bottom w:val="single" w:sz="4" w:space="0" w:color="7F7F7F"/>
              <w:right w:val="nil"/>
            </w:tcBorders>
          </w:tcPr>
          <w:p w14:paraId="66C03F46"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340.1</w:t>
            </w:r>
          </w:p>
        </w:tc>
        <w:tc>
          <w:tcPr>
            <w:tcW w:w="1453" w:type="dxa"/>
            <w:tcBorders>
              <w:top w:val="nil"/>
              <w:left w:val="nil"/>
              <w:bottom w:val="single" w:sz="4" w:space="0" w:color="7F7F7F"/>
              <w:right w:val="nil"/>
            </w:tcBorders>
            <w:hideMark/>
          </w:tcPr>
          <w:p w14:paraId="78485BFC" w14:textId="77777777" w:rsidR="00D933B7" w:rsidRPr="000330E1" w:rsidRDefault="00D933B7">
            <w:pPr>
              <w:spacing w:after="0" w:line="240" w:lineRule="auto"/>
              <w:jc w:val="center"/>
              <w:textAlignment w:val="baseline"/>
              <w:rPr>
                <w:rFonts w:ascii="Segoe UI" w:hAnsi="Segoe UI" w:cs="Segoe UI"/>
                <w:lang w:eastAsia="en-IE"/>
              </w:rPr>
            </w:pPr>
            <w:r>
              <w:t>1 296.9</w:t>
            </w:r>
          </w:p>
        </w:tc>
      </w:tr>
      <w:tr w:rsidR="00D933B7" w:rsidRPr="000330E1" w14:paraId="66102E4D" w14:textId="77777777">
        <w:trPr>
          <w:trHeight w:val="300"/>
        </w:trPr>
        <w:tc>
          <w:tcPr>
            <w:tcW w:w="895" w:type="dxa"/>
            <w:tcBorders>
              <w:top w:val="single" w:sz="4" w:space="0" w:color="7F7F7F"/>
              <w:left w:val="nil"/>
              <w:bottom w:val="single" w:sz="6" w:space="0" w:color="8C8C8C"/>
              <w:right w:val="nil"/>
            </w:tcBorders>
            <w:vAlign w:val="center"/>
          </w:tcPr>
          <w:p w14:paraId="43D060D9" w14:textId="77777777" w:rsidR="00D933B7" w:rsidRPr="000330E1"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left w:val="nil"/>
              <w:bottom w:val="single" w:sz="6" w:space="0" w:color="8C8C8C"/>
              <w:right w:val="nil"/>
            </w:tcBorders>
          </w:tcPr>
          <w:p w14:paraId="2C204232"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70.0</w:t>
            </w:r>
          </w:p>
        </w:tc>
        <w:tc>
          <w:tcPr>
            <w:tcW w:w="1513" w:type="dxa"/>
            <w:tcBorders>
              <w:top w:val="single" w:sz="4" w:space="0" w:color="7F7F7F"/>
              <w:left w:val="nil"/>
              <w:bottom w:val="single" w:sz="6" w:space="0" w:color="8C8C8C"/>
              <w:right w:val="nil"/>
            </w:tcBorders>
          </w:tcPr>
          <w:p w14:paraId="6C983813"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254.1</w:t>
            </w:r>
          </w:p>
        </w:tc>
        <w:tc>
          <w:tcPr>
            <w:tcW w:w="1443" w:type="dxa"/>
            <w:tcBorders>
              <w:top w:val="single" w:sz="4" w:space="0" w:color="7F7F7F"/>
              <w:left w:val="nil"/>
              <w:bottom w:val="single" w:sz="6" w:space="0" w:color="8C8C8C"/>
              <w:right w:val="nil"/>
            </w:tcBorders>
          </w:tcPr>
          <w:p w14:paraId="26AC2EC9"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309.9</w:t>
            </w:r>
          </w:p>
        </w:tc>
        <w:tc>
          <w:tcPr>
            <w:tcW w:w="1443" w:type="dxa"/>
            <w:tcBorders>
              <w:top w:val="single" w:sz="4" w:space="0" w:color="7F7F7F"/>
              <w:left w:val="nil"/>
              <w:bottom w:val="single" w:sz="6" w:space="0" w:color="8C8C8C"/>
              <w:right w:val="nil"/>
            </w:tcBorders>
          </w:tcPr>
          <w:p w14:paraId="368B8E7E"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322.8</w:t>
            </w:r>
          </w:p>
        </w:tc>
        <w:tc>
          <w:tcPr>
            <w:tcW w:w="1332" w:type="dxa"/>
            <w:tcBorders>
              <w:top w:val="single" w:sz="4" w:space="0" w:color="7F7F7F"/>
              <w:left w:val="nil"/>
              <w:bottom w:val="single" w:sz="6" w:space="0" w:color="8C8C8C"/>
              <w:right w:val="nil"/>
            </w:tcBorders>
          </w:tcPr>
          <w:p w14:paraId="22E63777" w14:textId="77777777" w:rsidR="00D933B7" w:rsidRPr="000330E1" w:rsidRDefault="00D933B7">
            <w:pPr>
              <w:spacing w:after="0" w:line="240" w:lineRule="auto"/>
              <w:jc w:val="center"/>
              <w:textAlignment w:val="baseline"/>
              <w:rPr>
                <w:rFonts w:ascii="Calibri" w:hAnsi="Calibri" w:cs="Calibri"/>
                <w:color w:val="000000"/>
                <w:lang w:eastAsia="en-IE"/>
              </w:rPr>
            </w:pPr>
            <w:r>
              <w:t xml:space="preserve"> 340.1</w:t>
            </w:r>
          </w:p>
        </w:tc>
        <w:tc>
          <w:tcPr>
            <w:tcW w:w="1453" w:type="dxa"/>
            <w:tcBorders>
              <w:top w:val="single" w:sz="4" w:space="0" w:color="7F7F7F"/>
              <w:left w:val="nil"/>
              <w:bottom w:val="single" w:sz="6" w:space="0" w:color="8C8C8C"/>
              <w:right w:val="nil"/>
            </w:tcBorders>
          </w:tcPr>
          <w:p w14:paraId="74EA92D7" w14:textId="77777777" w:rsidR="00D933B7" w:rsidRPr="000330E1" w:rsidRDefault="00D933B7">
            <w:pPr>
              <w:spacing w:after="0" w:line="240" w:lineRule="auto"/>
              <w:jc w:val="center"/>
              <w:textAlignment w:val="baseline"/>
              <w:rPr>
                <w:rFonts w:ascii="Calibri" w:hAnsi="Calibri" w:cs="Calibri"/>
                <w:color w:val="000000"/>
                <w:lang w:eastAsia="en-IE"/>
              </w:rPr>
            </w:pPr>
            <w:r>
              <w:t>1 296.9</w:t>
            </w:r>
          </w:p>
        </w:tc>
      </w:tr>
    </w:tbl>
    <w:p w14:paraId="15CD24E7" w14:textId="77777777" w:rsidR="00D933B7" w:rsidRPr="000330E1" w:rsidRDefault="00D933B7" w:rsidP="00D933B7">
      <w:pPr>
        <w:pStyle w:val="ListParagraph"/>
        <w:ind w:left="360"/>
        <w:rPr>
          <w:lang w:eastAsia="en-GB"/>
        </w:rPr>
      </w:pPr>
    </w:p>
    <w:p w14:paraId="7A0D7F17" w14:textId="77777777" w:rsidR="00D933B7" w:rsidRPr="001F2F66" w:rsidRDefault="00D933B7" w:rsidP="00373960">
      <w:pPr>
        <w:pStyle w:val="ListParagraph"/>
        <w:numPr>
          <w:ilvl w:val="0"/>
          <w:numId w:val="9"/>
        </w:numPr>
        <w:spacing w:after="240" w:line="264" w:lineRule="auto"/>
        <w:rPr>
          <w:rFonts w:eastAsia="Times New Roman" w:cs="Times New Roman"/>
          <w:color w:val="000000" w:themeColor="text1"/>
        </w:rPr>
      </w:pPr>
      <w:r>
        <w:rPr>
          <w:rFonts w:eastAsia="Times New Roman" w:cs="Times New Roman"/>
          <w:color w:val="000000" w:themeColor="text1"/>
        </w:rPr>
        <w:t>The programme is committed to the horizontal approach of the EU budget, in which equality between women and men, rights and equal opportunities for all and the mainstreaming of these objectives should be considered and promoted throughout the preparation, implementation and monitoring of relevant programmes.</w:t>
      </w:r>
    </w:p>
    <w:p w14:paraId="72D19900" w14:textId="77777777" w:rsidR="00D933B7" w:rsidRPr="001F2F66" w:rsidRDefault="00D933B7" w:rsidP="00373960">
      <w:pPr>
        <w:pStyle w:val="ListParagraph"/>
        <w:numPr>
          <w:ilvl w:val="0"/>
          <w:numId w:val="9"/>
        </w:numPr>
        <w:spacing w:after="240" w:line="264" w:lineRule="auto"/>
        <w:rPr>
          <w:rFonts w:eastAsia="Times New Roman" w:cs="Times New Roman"/>
          <w:color w:val="000000" w:themeColor="text1"/>
        </w:rPr>
      </w:pPr>
      <w:r>
        <w:rPr>
          <w:rFonts w:eastAsia="Times New Roman" w:cs="Times New Roman"/>
          <w:color w:val="000000" w:themeColor="text1"/>
        </w:rPr>
        <w:t>In the broader context, to receive payments from the Commission, the Member States’ programmes Home Affairs funds must comply with several horizontal enabling conditions, one of which concerns the effective application and implementation of the EU Charter of Fundamental Rights, including t</w:t>
      </w:r>
      <w:r w:rsidRPr="001F2F66">
        <w:rPr>
          <w:rFonts w:eastAsia="Times New Roman" w:cs="Times New Roman"/>
          <w:color w:val="000000" w:themeColor="text1"/>
        </w:rPr>
        <w:t>he equality of men and women. The horizontal enabling conditions must be fulfilled throughout the entire programming period, and Member States must report on their application to the programme monitoring committee and the Commission.</w:t>
      </w:r>
    </w:p>
    <w:p w14:paraId="6DE79ABF" w14:textId="77777777" w:rsidR="00D933B7" w:rsidRPr="001F2F66" w:rsidRDefault="00D933B7" w:rsidP="00373960">
      <w:pPr>
        <w:pStyle w:val="ListParagraph"/>
        <w:numPr>
          <w:ilvl w:val="0"/>
          <w:numId w:val="9"/>
        </w:numPr>
        <w:spacing w:after="240" w:line="264" w:lineRule="auto"/>
        <w:rPr>
          <w:rFonts w:eastAsia="Times New Roman" w:cs="Times New Roman"/>
          <w:color w:val="000000" w:themeColor="text1"/>
        </w:rPr>
      </w:pPr>
      <w:r>
        <w:rPr>
          <w:rFonts w:eastAsia="Times New Roman" w:cs="Times New Roman"/>
          <w:color w:val="000000" w:themeColor="text1"/>
        </w:rPr>
        <w:t xml:space="preserve"> </w:t>
      </w:r>
      <w:r w:rsidRPr="001F2F66">
        <w:rPr>
          <w:rFonts w:eastAsia="Times New Roman" w:cs="Times New Roman"/>
          <w:color w:val="000000" w:themeColor="text1"/>
        </w:rPr>
        <w:t xml:space="preserve">As regards the types of action supported by the programme, gender-specific issues are not specifically tackled. The interventions supported by the </w:t>
      </w:r>
      <w:r>
        <w:rPr>
          <w:rFonts w:eastAsia="Times New Roman" w:cs="Times New Roman"/>
          <w:color w:val="000000" w:themeColor="text1"/>
        </w:rPr>
        <w:t xml:space="preserve">ISF </w:t>
      </w:r>
      <w:r w:rsidRPr="001F2F66">
        <w:rPr>
          <w:rFonts w:eastAsia="Times New Roman" w:cs="Times New Roman"/>
          <w:color w:val="000000" w:themeColor="text1"/>
        </w:rPr>
        <w:t>do not significantly support gender equality, and managing authorities have not submitted gender-disaggregated data. Therefore, no contribution to gender equality is reported (score 0).</w:t>
      </w:r>
    </w:p>
    <w:p w14:paraId="69287411" w14:textId="77777777" w:rsidR="00D933B7" w:rsidRPr="000330E1" w:rsidRDefault="00D933B7" w:rsidP="00D933B7">
      <w:pPr>
        <w:pStyle w:val="ListParagraph"/>
        <w:ind w:left="360"/>
        <w:rPr>
          <w:lang w:eastAsia="en-GB"/>
        </w:rPr>
      </w:pPr>
    </w:p>
    <w:p w14:paraId="4FF9928E" w14:textId="77777777" w:rsidR="00D933B7" w:rsidRPr="000330E1"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0330E1" w14:paraId="6EA6543E" w14:textId="77777777">
        <w:tc>
          <w:tcPr>
            <w:tcW w:w="9738" w:type="dxa"/>
            <w:shd w:val="clear" w:color="auto" w:fill="auto"/>
          </w:tcPr>
          <w:p w14:paraId="34783E62" w14:textId="77777777" w:rsidR="00D933B7" w:rsidRPr="000330E1" w:rsidRDefault="00D933B7">
            <w:pPr>
              <w:spacing w:after="0" w:line="240" w:lineRule="auto"/>
              <w:textAlignment w:val="baseline"/>
              <w:rPr>
                <w:rFonts w:eastAsia="Times New Roman" w:cs="Segoe UI"/>
                <w:sz w:val="22"/>
                <w:szCs w:val="22"/>
                <w:lang w:eastAsia="en-IE"/>
              </w:rPr>
            </w:pPr>
          </w:p>
          <w:p w14:paraId="03FE058E" w14:textId="77777777" w:rsidR="00D933B7" w:rsidRPr="000330E1" w:rsidRDefault="00D933B7">
            <w:pPr>
              <w:spacing w:after="0" w:line="240" w:lineRule="auto"/>
              <w:textAlignment w:val="baseline"/>
              <w:rPr>
                <w:rFonts w:eastAsia="Times New Roman" w:cs="Segoe UI"/>
                <w:b/>
                <w:bCs/>
                <w:sz w:val="22"/>
                <w:szCs w:val="22"/>
                <w:lang w:eastAsia="en-IE"/>
              </w:rPr>
            </w:pPr>
            <w:r>
              <w:rPr>
                <w:rFonts w:eastAsia="Times New Roman" w:cs="Segoe UI"/>
                <w:b/>
                <w:bCs/>
                <w:sz w:val="22"/>
                <w:szCs w:val="22"/>
                <w:lang w:eastAsia="en-IE"/>
              </w:rPr>
              <w:t>Gender-disaggregated information</w:t>
            </w:r>
          </w:p>
          <w:p w14:paraId="4327C4CB" w14:textId="77777777" w:rsidR="00D933B7" w:rsidRPr="000330E1" w:rsidRDefault="00D933B7">
            <w:pPr>
              <w:spacing w:after="0" w:line="240" w:lineRule="auto"/>
              <w:textAlignment w:val="baseline"/>
              <w:rPr>
                <w:rFonts w:eastAsia="Times New Roman" w:cs="Segoe UI"/>
                <w:sz w:val="22"/>
                <w:szCs w:val="22"/>
                <w:lang w:eastAsia="en-IE"/>
              </w:rPr>
            </w:pPr>
          </w:p>
          <w:p w14:paraId="67B58007" w14:textId="77777777" w:rsidR="00D933B7" w:rsidRPr="000330E1" w:rsidRDefault="00D933B7" w:rsidP="00D933B7">
            <w:pPr>
              <w:pStyle w:val="TableListBullet"/>
              <w:tabs>
                <w:tab w:val="num" w:pos="283"/>
              </w:tabs>
              <w:ind w:left="283" w:hanging="283"/>
              <w:rPr>
                <w:color w:val="000000" w:themeColor="text1"/>
                <w:sz w:val="22"/>
                <w:szCs w:val="22"/>
              </w:rPr>
            </w:pPr>
            <w:r>
              <w:rPr>
                <w:color w:val="000000" w:themeColor="text1"/>
                <w:sz w:val="22"/>
                <w:szCs w:val="22"/>
              </w:rPr>
              <w:t>Reporting on gender-disaggregated data is not mandatory under the ISF. Managing authorities can decide, if they wish, to transmit gender-disaggregated data for indicators focusing on individuals. As of 2025, no managing authorities had transmitted gender-disaggregated data.</w:t>
            </w:r>
          </w:p>
          <w:p w14:paraId="38FD760B" w14:textId="77777777" w:rsidR="00D933B7" w:rsidRPr="000330E1" w:rsidRDefault="00D933B7">
            <w:pPr>
              <w:pStyle w:val="TableListBullet"/>
              <w:numPr>
                <w:ilvl w:val="0"/>
                <w:numId w:val="0"/>
              </w:numPr>
              <w:ind w:left="283"/>
              <w:rPr>
                <w:sz w:val="22"/>
                <w:szCs w:val="22"/>
              </w:rPr>
            </w:pPr>
          </w:p>
        </w:tc>
      </w:tr>
    </w:tbl>
    <w:p w14:paraId="7DFABCF7" w14:textId="77777777" w:rsidR="00D933B7" w:rsidRPr="000330E1" w:rsidRDefault="00D933B7" w:rsidP="00D933B7">
      <w:pPr>
        <w:rPr>
          <w:lang w:eastAsia="en-GB"/>
        </w:rPr>
      </w:pPr>
    </w:p>
    <w:p w14:paraId="1730460C" w14:textId="77777777" w:rsidR="00D933B7" w:rsidRPr="000330E1" w:rsidRDefault="00D933B7" w:rsidP="00D933B7">
      <w:pPr>
        <w:rPr>
          <w:b/>
          <w:bCs/>
        </w:rPr>
      </w:pPr>
    </w:p>
    <w:p w14:paraId="31FBE6A5" w14:textId="77777777" w:rsidR="00D933B7" w:rsidRPr="000330E1" w:rsidRDefault="00D933B7" w:rsidP="00D933B7">
      <w:pPr>
        <w:spacing w:line="259" w:lineRule="auto"/>
        <w:rPr>
          <w:b/>
          <w:bCs/>
        </w:rPr>
      </w:pPr>
      <w:r>
        <w:rPr>
          <w:b/>
          <w:bCs/>
        </w:rPr>
        <w:br w:type="page"/>
      </w:r>
    </w:p>
    <w:p w14:paraId="27CC08D5" w14:textId="77777777" w:rsidR="00D933B7" w:rsidRPr="000330E1" w:rsidRDefault="00D933B7" w:rsidP="00D933B7">
      <w:pPr>
        <w:rPr>
          <w:b/>
          <w:bCs/>
        </w:rPr>
      </w:pPr>
    </w:p>
    <w:p w14:paraId="597B9264" w14:textId="77777777" w:rsidR="00D933B7" w:rsidRPr="000330E1"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394"/>
        <w:gridCol w:w="1116"/>
        <w:gridCol w:w="1254"/>
        <w:gridCol w:w="1119"/>
        <w:gridCol w:w="1255"/>
        <w:gridCol w:w="1117"/>
        <w:gridCol w:w="1214"/>
        <w:gridCol w:w="1170"/>
      </w:tblGrid>
      <w:tr w:rsidR="00D933B7" w:rsidRPr="000330E1" w14:paraId="04B9A5B8" w14:textId="77777777">
        <w:trPr>
          <w:trHeight w:val="300"/>
        </w:trPr>
        <w:tc>
          <w:tcPr>
            <w:tcW w:w="1278" w:type="dxa"/>
            <w:tcBorders>
              <w:top w:val="single" w:sz="6" w:space="0" w:color="8C8C8C"/>
              <w:left w:val="nil"/>
              <w:bottom w:val="single" w:sz="6" w:space="0" w:color="8C8C8C"/>
              <w:right w:val="nil"/>
            </w:tcBorders>
            <w:shd w:val="clear" w:color="auto" w:fill="F2F2F2"/>
            <w:hideMark/>
          </w:tcPr>
          <w:p w14:paraId="74ABFD50" w14:textId="77777777" w:rsidR="00D933B7" w:rsidRPr="000330E1" w:rsidRDefault="00D933B7">
            <w:pPr>
              <w:spacing w:after="0" w:line="240" w:lineRule="auto"/>
              <w:jc w:val="center"/>
              <w:textAlignment w:val="baseline"/>
              <w:rPr>
                <w:rFonts w:ascii="Segoe UI" w:hAnsi="Segoe UI" w:cs="Segoe UI"/>
                <w:b/>
                <w:bCs/>
                <w:lang w:eastAsia="en-IE"/>
              </w:rPr>
            </w:pPr>
            <w:r>
              <w:rPr>
                <w:rFonts w:ascii="Calibri" w:hAnsi="Calibri" w:cs="Calibri"/>
                <w:b/>
                <w:bCs/>
                <w:lang w:eastAsia="en-IE"/>
              </w:rPr>
              <w:t> </w:t>
            </w:r>
          </w:p>
        </w:tc>
        <w:tc>
          <w:tcPr>
            <w:tcW w:w="1133" w:type="dxa"/>
            <w:tcBorders>
              <w:top w:val="single" w:sz="6" w:space="0" w:color="8C8C8C"/>
              <w:left w:val="nil"/>
              <w:bottom w:val="single" w:sz="6" w:space="0" w:color="8C8C8C"/>
              <w:right w:val="nil"/>
            </w:tcBorders>
            <w:shd w:val="clear" w:color="auto" w:fill="F2F2F2"/>
            <w:vAlign w:val="center"/>
            <w:hideMark/>
          </w:tcPr>
          <w:p w14:paraId="0521D0FD"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 xml:space="preserve">2021 </w:t>
            </w:r>
          </w:p>
        </w:tc>
        <w:tc>
          <w:tcPr>
            <w:tcW w:w="1275" w:type="dxa"/>
            <w:tcBorders>
              <w:top w:val="single" w:sz="6" w:space="0" w:color="8C8C8C"/>
              <w:left w:val="nil"/>
              <w:bottom w:val="single" w:sz="6" w:space="0" w:color="8C8C8C"/>
              <w:right w:val="nil"/>
            </w:tcBorders>
            <w:shd w:val="clear" w:color="auto" w:fill="F2F2F2"/>
            <w:vAlign w:val="center"/>
            <w:hideMark/>
          </w:tcPr>
          <w:p w14:paraId="7D5B352D"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 xml:space="preserve">2022 </w:t>
            </w:r>
          </w:p>
        </w:tc>
        <w:tc>
          <w:tcPr>
            <w:tcW w:w="1134" w:type="dxa"/>
            <w:tcBorders>
              <w:top w:val="single" w:sz="6" w:space="0" w:color="8C8C8C"/>
              <w:left w:val="nil"/>
              <w:bottom w:val="single" w:sz="6" w:space="0" w:color="8C8C8C"/>
              <w:right w:val="nil"/>
            </w:tcBorders>
            <w:shd w:val="clear" w:color="auto" w:fill="F2F2F2"/>
            <w:vAlign w:val="center"/>
            <w:hideMark/>
          </w:tcPr>
          <w:p w14:paraId="2F13F330" w14:textId="77777777" w:rsidR="00D933B7" w:rsidRPr="000330E1" w:rsidRDefault="00D933B7">
            <w:pPr>
              <w:spacing w:after="0" w:line="240" w:lineRule="auto"/>
              <w:jc w:val="center"/>
              <w:textAlignment w:val="baseline"/>
              <w:rPr>
                <w:rFonts w:ascii="Segoe UI" w:hAnsi="Segoe UI" w:cs="Segoe UI"/>
                <w:b/>
                <w:bCs/>
                <w:lang w:eastAsia="en-IE"/>
              </w:rPr>
            </w:pPr>
            <w:r>
              <w:rPr>
                <w:rFonts w:ascii="Calibri" w:hAnsi="Calibri" w:cs="Calibri"/>
                <w:b/>
                <w:bCs/>
                <w:lang w:eastAsia="en-IE"/>
              </w:rPr>
              <w:t> </w:t>
            </w:r>
            <w:r>
              <w:rPr>
                <w:rFonts w:cs="Segoe UI"/>
                <w:b/>
                <w:bCs/>
                <w:lang w:eastAsia="en-IE"/>
              </w:rPr>
              <w:t xml:space="preserve">2023 </w:t>
            </w:r>
          </w:p>
        </w:tc>
        <w:tc>
          <w:tcPr>
            <w:tcW w:w="1276" w:type="dxa"/>
            <w:tcBorders>
              <w:top w:val="single" w:sz="6" w:space="0" w:color="8C8C8C"/>
              <w:left w:val="nil"/>
              <w:bottom w:val="single" w:sz="6" w:space="0" w:color="8C8C8C"/>
              <w:right w:val="nil"/>
            </w:tcBorders>
            <w:shd w:val="clear" w:color="auto" w:fill="F2F2F2"/>
            <w:vAlign w:val="center"/>
          </w:tcPr>
          <w:p w14:paraId="2B654B62" w14:textId="77777777" w:rsidR="00D933B7" w:rsidRPr="000330E1" w:rsidRDefault="00D933B7">
            <w:pPr>
              <w:spacing w:after="0" w:line="240" w:lineRule="auto"/>
              <w:jc w:val="center"/>
              <w:textAlignment w:val="baseline"/>
              <w:rPr>
                <w:rFonts w:cs="Segoe UI"/>
                <w:b/>
                <w:bCs/>
                <w:lang w:eastAsia="en-IE"/>
              </w:rPr>
            </w:pPr>
            <w:r>
              <w:rPr>
                <w:rFonts w:cs="Segoe UI"/>
                <w:b/>
                <w:bCs/>
                <w:lang w:eastAsia="en-IE"/>
              </w:rPr>
              <w:t xml:space="preserve">2024 </w:t>
            </w:r>
          </w:p>
        </w:tc>
        <w:tc>
          <w:tcPr>
            <w:tcW w:w="1134" w:type="dxa"/>
            <w:tcBorders>
              <w:top w:val="single" w:sz="6" w:space="0" w:color="8C8C8C"/>
              <w:left w:val="nil"/>
              <w:bottom w:val="single" w:sz="6" w:space="0" w:color="8C8C8C"/>
              <w:right w:val="nil"/>
            </w:tcBorders>
            <w:shd w:val="clear" w:color="auto" w:fill="F2F2F2"/>
            <w:vAlign w:val="center"/>
          </w:tcPr>
          <w:p w14:paraId="6809CB5C" w14:textId="77777777" w:rsidR="00D933B7" w:rsidRPr="000330E1" w:rsidRDefault="00D933B7">
            <w:pPr>
              <w:spacing w:after="0" w:line="240" w:lineRule="auto"/>
              <w:jc w:val="center"/>
              <w:textAlignment w:val="baseline"/>
              <w:rPr>
                <w:rFonts w:cs="Segoe UI"/>
                <w:b/>
                <w:bCs/>
                <w:lang w:eastAsia="en-IE"/>
              </w:rPr>
            </w:pPr>
            <w:r>
              <w:rPr>
                <w:rFonts w:cs="Segoe UI"/>
                <w:b/>
                <w:bCs/>
                <w:lang w:eastAsia="en-IE"/>
              </w:rPr>
              <w:t>2</w:t>
            </w:r>
            <w:r>
              <w:rPr>
                <w:b/>
                <w:bCs/>
                <w:lang w:eastAsia="en-IE"/>
              </w:rPr>
              <w:t>025</w:t>
            </w:r>
          </w:p>
        </w:tc>
        <w:tc>
          <w:tcPr>
            <w:tcW w:w="1233" w:type="dxa"/>
            <w:tcBorders>
              <w:top w:val="single" w:sz="6" w:space="0" w:color="8C8C8C"/>
              <w:left w:val="nil"/>
              <w:bottom w:val="single" w:sz="6" w:space="0" w:color="8C8C8C"/>
              <w:right w:val="nil"/>
            </w:tcBorders>
            <w:shd w:val="clear" w:color="auto" w:fill="F2F2F2"/>
            <w:vAlign w:val="center"/>
            <w:hideMark/>
          </w:tcPr>
          <w:p w14:paraId="5ACB83AD"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Total</w:t>
            </w:r>
            <w:r>
              <w:rPr>
                <w:rFonts w:ascii="Calibri" w:hAnsi="Calibri" w:cs="Calibri"/>
                <w:b/>
                <w:bCs/>
                <w:lang w:eastAsia="en-IE"/>
              </w:rPr>
              <w:t> </w:t>
            </w:r>
          </w:p>
        </w:tc>
        <w:tc>
          <w:tcPr>
            <w:tcW w:w="1176" w:type="dxa"/>
            <w:tcBorders>
              <w:top w:val="single" w:sz="6" w:space="0" w:color="8C8C8C"/>
              <w:left w:val="nil"/>
              <w:bottom w:val="single" w:sz="6" w:space="0" w:color="8C8C8C"/>
              <w:right w:val="nil"/>
            </w:tcBorders>
            <w:shd w:val="clear" w:color="auto" w:fill="F2F2F2"/>
            <w:vAlign w:val="center"/>
            <w:hideMark/>
          </w:tcPr>
          <w:p w14:paraId="4C877C55" w14:textId="77777777" w:rsidR="00D933B7" w:rsidRPr="000330E1" w:rsidRDefault="00D933B7">
            <w:pPr>
              <w:spacing w:after="0" w:line="240" w:lineRule="auto"/>
              <w:jc w:val="center"/>
              <w:textAlignment w:val="baseline"/>
              <w:rPr>
                <w:rFonts w:ascii="Segoe UI" w:hAnsi="Segoe UI" w:cs="Segoe UI"/>
                <w:b/>
                <w:bCs/>
                <w:lang w:eastAsia="en-IE"/>
              </w:rPr>
            </w:pPr>
            <w:r>
              <w:rPr>
                <w:rFonts w:cs="Segoe UI"/>
                <w:b/>
                <w:bCs/>
                <w:lang w:eastAsia="en-IE"/>
              </w:rPr>
              <w:t>% of the 2021-2025 envelope</w:t>
            </w:r>
          </w:p>
        </w:tc>
      </w:tr>
      <w:tr w:rsidR="00D933B7" w:rsidRPr="000330E1" w14:paraId="4F9FFB89" w14:textId="77777777">
        <w:trPr>
          <w:trHeight w:val="300"/>
        </w:trPr>
        <w:tc>
          <w:tcPr>
            <w:tcW w:w="1278" w:type="dxa"/>
            <w:tcBorders>
              <w:top w:val="single" w:sz="6" w:space="0" w:color="8C8C8C"/>
              <w:left w:val="nil"/>
              <w:bottom w:val="single" w:sz="6" w:space="0" w:color="8C8C8C"/>
              <w:right w:val="nil"/>
            </w:tcBorders>
            <w:vAlign w:val="center"/>
            <w:hideMark/>
          </w:tcPr>
          <w:p w14:paraId="61173957" w14:textId="77777777" w:rsidR="00D933B7" w:rsidRPr="000330E1" w:rsidRDefault="00D933B7">
            <w:pPr>
              <w:spacing w:after="0" w:line="240" w:lineRule="auto"/>
              <w:textAlignment w:val="baseline"/>
              <w:rPr>
                <w:rFonts w:ascii="Segoe UI" w:hAnsi="Segoe UI" w:cs="Segoe UI"/>
                <w:b/>
                <w:bCs/>
                <w:lang w:eastAsia="en-IE"/>
              </w:rPr>
            </w:pPr>
            <w:r>
              <w:rPr>
                <w:rFonts w:cs="Segoe UI"/>
                <w:b/>
                <w:bCs/>
                <w:lang w:eastAsia="en-IE"/>
              </w:rPr>
              <w:t>Digital contribution</w:t>
            </w:r>
            <w:r>
              <w:rPr>
                <w:rFonts w:ascii="Calibri" w:hAnsi="Calibri" w:cs="Calibri"/>
                <w:b/>
                <w:bCs/>
                <w:lang w:eastAsia="en-IE"/>
              </w:rPr>
              <w:t> </w:t>
            </w:r>
          </w:p>
        </w:tc>
        <w:tc>
          <w:tcPr>
            <w:tcW w:w="1133" w:type="dxa"/>
            <w:tcBorders>
              <w:top w:val="single" w:sz="6" w:space="0" w:color="8C8C8C"/>
              <w:left w:val="nil"/>
              <w:bottom w:val="single" w:sz="6" w:space="0" w:color="8C8C8C"/>
              <w:right w:val="nil"/>
            </w:tcBorders>
            <w:vAlign w:val="center"/>
            <w:hideMark/>
          </w:tcPr>
          <w:p w14:paraId="52FFB2F8" w14:textId="77777777" w:rsidR="00D933B7" w:rsidRPr="000330E1" w:rsidRDefault="00D933B7">
            <w:pPr>
              <w:spacing w:after="0" w:line="240" w:lineRule="auto"/>
              <w:jc w:val="center"/>
              <w:textAlignment w:val="baseline"/>
              <w:rPr>
                <w:rFonts w:ascii="Segoe UI" w:hAnsi="Segoe UI" w:cs="Segoe UI"/>
                <w:lang w:eastAsia="en-IE"/>
              </w:rPr>
            </w:pPr>
            <w:r>
              <w:t>29.9</w:t>
            </w:r>
          </w:p>
        </w:tc>
        <w:tc>
          <w:tcPr>
            <w:tcW w:w="1275" w:type="dxa"/>
            <w:tcBorders>
              <w:top w:val="single" w:sz="6" w:space="0" w:color="8C8C8C"/>
              <w:left w:val="nil"/>
              <w:bottom w:val="single" w:sz="6" w:space="0" w:color="8C8C8C"/>
              <w:right w:val="nil"/>
            </w:tcBorders>
            <w:vAlign w:val="center"/>
            <w:hideMark/>
          </w:tcPr>
          <w:p w14:paraId="3681B14E" w14:textId="77777777" w:rsidR="00D933B7" w:rsidRPr="000330E1" w:rsidRDefault="00D933B7">
            <w:pPr>
              <w:spacing w:after="0" w:line="240" w:lineRule="auto"/>
              <w:jc w:val="center"/>
              <w:textAlignment w:val="baseline"/>
              <w:rPr>
                <w:rFonts w:ascii="Segoe UI" w:hAnsi="Segoe UI" w:cs="Segoe UI"/>
                <w:lang w:eastAsia="en-IE"/>
              </w:rPr>
            </w:pPr>
            <w:r>
              <w:t>108.7</w:t>
            </w:r>
          </w:p>
        </w:tc>
        <w:tc>
          <w:tcPr>
            <w:tcW w:w="1134" w:type="dxa"/>
            <w:tcBorders>
              <w:top w:val="single" w:sz="6" w:space="0" w:color="8C8C8C"/>
              <w:left w:val="nil"/>
              <w:bottom w:val="single" w:sz="6" w:space="0" w:color="8C8C8C"/>
              <w:right w:val="nil"/>
            </w:tcBorders>
            <w:vAlign w:val="center"/>
            <w:hideMark/>
          </w:tcPr>
          <w:p w14:paraId="287BD5AE" w14:textId="77777777" w:rsidR="00D933B7" w:rsidRPr="000330E1" w:rsidRDefault="00D933B7">
            <w:pPr>
              <w:spacing w:after="0" w:line="240" w:lineRule="auto"/>
              <w:jc w:val="center"/>
              <w:textAlignment w:val="baseline"/>
              <w:rPr>
                <w:rFonts w:ascii="Segoe UI" w:hAnsi="Segoe UI" w:cs="Segoe UI"/>
                <w:lang w:eastAsia="en-IE"/>
              </w:rPr>
            </w:pPr>
            <w:r>
              <w:t>132.6</w:t>
            </w:r>
          </w:p>
        </w:tc>
        <w:tc>
          <w:tcPr>
            <w:tcW w:w="1276" w:type="dxa"/>
            <w:tcBorders>
              <w:top w:val="single" w:sz="6" w:space="0" w:color="8C8C8C"/>
              <w:left w:val="nil"/>
              <w:bottom w:val="single" w:sz="6" w:space="0" w:color="8C8C8C"/>
              <w:right w:val="nil"/>
            </w:tcBorders>
            <w:vAlign w:val="center"/>
          </w:tcPr>
          <w:p w14:paraId="31C12D9B" w14:textId="77777777" w:rsidR="00D933B7" w:rsidRPr="000330E1" w:rsidRDefault="00D933B7">
            <w:pPr>
              <w:spacing w:after="0" w:line="240" w:lineRule="auto"/>
              <w:jc w:val="center"/>
              <w:textAlignment w:val="baseline"/>
              <w:rPr>
                <w:rFonts w:cs="Segoe UI"/>
                <w:lang w:eastAsia="en-IE"/>
              </w:rPr>
            </w:pPr>
            <w:r>
              <w:t>138.1</w:t>
            </w:r>
          </w:p>
        </w:tc>
        <w:tc>
          <w:tcPr>
            <w:tcW w:w="1134" w:type="dxa"/>
            <w:tcBorders>
              <w:top w:val="single" w:sz="6" w:space="0" w:color="8C8C8C"/>
              <w:left w:val="nil"/>
              <w:bottom w:val="single" w:sz="6" w:space="0" w:color="8C8C8C"/>
              <w:right w:val="nil"/>
            </w:tcBorders>
            <w:vAlign w:val="center"/>
          </w:tcPr>
          <w:p w14:paraId="5AFF7264" w14:textId="77777777" w:rsidR="00D933B7" w:rsidRPr="000330E1" w:rsidRDefault="00D933B7">
            <w:pPr>
              <w:spacing w:after="0" w:line="240" w:lineRule="auto"/>
              <w:jc w:val="center"/>
              <w:textAlignment w:val="baseline"/>
              <w:rPr>
                <w:rFonts w:cs="Segoe UI"/>
                <w:lang w:eastAsia="en-IE"/>
              </w:rPr>
            </w:pPr>
            <w:r>
              <w:t>145.5</w:t>
            </w:r>
          </w:p>
        </w:tc>
        <w:tc>
          <w:tcPr>
            <w:tcW w:w="1233" w:type="dxa"/>
            <w:tcBorders>
              <w:top w:val="single" w:sz="6" w:space="0" w:color="8C8C8C"/>
              <w:left w:val="nil"/>
              <w:bottom w:val="single" w:sz="6" w:space="0" w:color="8C8C8C"/>
              <w:right w:val="nil"/>
            </w:tcBorders>
            <w:vAlign w:val="center"/>
            <w:hideMark/>
          </w:tcPr>
          <w:p w14:paraId="14D4536D" w14:textId="77777777" w:rsidR="00D933B7" w:rsidRPr="000330E1" w:rsidRDefault="00D933B7">
            <w:pPr>
              <w:spacing w:after="0" w:line="240" w:lineRule="auto"/>
              <w:jc w:val="center"/>
              <w:textAlignment w:val="baseline"/>
              <w:rPr>
                <w:rFonts w:ascii="Segoe UI" w:hAnsi="Segoe UI" w:cs="Segoe UI"/>
                <w:lang w:eastAsia="en-IE"/>
              </w:rPr>
            </w:pPr>
            <w:r>
              <w:t>554.8</w:t>
            </w:r>
          </w:p>
        </w:tc>
        <w:tc>
          <w:tcPr>
            <w:tcW w:w="1176" w:type="dxa"/>
            <w:tcBorders>
              <w:top w:val="single" w:sz="6" w:space="0" w:color="8C8C8C"/>
              <w:left w:val="nil"/>
              <w:bottom w:val="single" w:sz="6" w:space="0" w:color="8C8C8C"/>
              <w:right w:val="nil"/>
            </w:tcBorders>
            <w:vAlign w:val="center"/>
            <w:hideMark/>
          </w:tcPr>
          <w:p w14:paraId="3091420F" w14:textId="77777777" w:rsidR="00D933B7" w:rsidRPr="000330E1" w:rsidRDefault="00D933B7">
            <w:pPr>
              <w:spacing w:after="0" w:line="240" w:lineRule="auto"/>
              <w:jc w:val="center"/>
              <w:textAlignment w:val="baseline"/>
              <w:rPr>
                <w:rFonts w:ascii="Segoe UI" w:hAnsi="Segoe UI" w:cs="Segoe UI"/>
                <w:lang w:eastAsia="en-IE"/>
              </w:rPr>
            </w:pPr>
            <w:r>
              <w:t>42.8%</w:t>
            </w:r>
          </w:p>
        </w:tc>
      </w:tr>
    </w:tbl>
    <w:p w14:paraId="4781988D" w14:textId="77777777" w:rsidR="00D933B7" w:rsidRPr="000330E1" w:rsidRDefault="00D933B7" w:rsidP="00D933B7">
      <w:pPr>
        <w:pStyle w:val="ListParagraph"/>
        <w:ind w:left="360"/>
        <w:rPr>
          <w:lang w:eastAsia="en-GB"/>
        </w:rPr>
      </w:pPr>
    </w:p>
    <w:p w14:paraId="51C634A2" w14:textId="77777777" w:rsidR="00D933B7" w:rsidRPr="000330E1" w:rsidRDefault="00D933B7" w:rsidP="00373960">
      <w:pPr>
        <w:pStyle w:val="ListParagraph"/>
        <w:numPr>
          <w:ilvl w:val="0"/>
          <w:numId w:val="9"/>
        </w:numPr>
        <w:spacing w:after="240" w:line="264" w:lineRule="auto"/>
        <w:rPr>
          <w:lang w:eastAsia="en-GB"/>
        </w:rPr>
      </w:pPr>
      <w:r>
        <w:rPr>
          <w:rFonts w:eastAsia="Times New Roman" w:cs="Times New Roman"/>
          <w:color w:val="000000" w:themeColor="text1"/>
        </w:rPr>
        <w:t>It is considered that activities under all specific objectives of the programme may partially contribute to the goal of digital transition by:</w:t>
      </w:r>
    </w:p>
    <w:p w14:paraId="3BDE1BC5" w14:textId="77777777" w:rsidR="00D933B7" w:rsidRPr="000330E1" w:rsidRDefault="00D933B7" w:rsidP="00D933B7">
      <w:pPr>
        <w:pStyle w:val="ListParagraph"/>
        <w:ind w:left="360"/>
        <w:rPr>
          <w:rFonts w:eastAsia="Times New Roman" w:cs="Times New Roman"/>
          <w:color w:val="000000" w:themeColor="text1"/>
        </w:rPr>
      </w:pPr>
    </w:p>
    <w:p w14:paraId="52DC2424" w14:textId="77777777" w:rsidR="00D933B7" w:rsidRPr="000330E1" w:rsidRDefault="00D933B7" w:rsidP="00373960">
      <w:pPr>
        <w:pStyle w:val="ListParagraph"/>
        <w:numPr>
          <w:ilvl w:val="1"/>
          <w:numId w:val="9"/>
        </w:numPr>
        <w:spacing w:after="0" w:line="264" w:lineRule="auto"/>
        <w:jc w:val="both"/>
        <w:rPr>
          <w:rFonts w:eastAsia="Times New Roman" w:cs="Times New Roman"/>
          <w:color w:val="000000" w:themeColor="text1"/>
        </w:rPr>
      </w:pPr>
      <w:r>
        <w:rPr>
          <w:rFonts w:eastAsia="Times New Roman" w:cs="Times New Roman"/>
          <w:color w:val="000000" w:themeColor="text1"/>
        </w:rPr>
        <w:t>improving and facilitating the exchange of information between and within competent authorities and relevant EU bodies, offices and agencies and, where relevant, with non-EU countries and international organisations;</w:t>
      </w:r>
    </w:p>
    <w:p w14:paraId="62634F2B" w14:textId="77777777" w:rsidR="00D933B7" w:rsidRPr="000330E1" w:rsidRDefault="00D933B7" w:rsidP="00D933B7">
      <w:pPr>
        <w:pStyle w:val="ListParagraph"/>
        <w:spacing w:before="240"/>
        <w:ind w:left="360"/>
        <w:jc w:val="both"/>
        <w:rPr>
          <w:rFonts w:eastAsia="Times New Roman" w:cs="Times New Roman"/>
          <w:color w:val="000000" w:themeColor="text1"/>
        </w:rPr>
      </w:pPr>
      <w:r>
        <w:rPr>
          <w:rFonts w:eastAsia="Times New Roman" w:cs="Times New Roman"/>
          <w:color w:val="000000" w:themeColor="text1"/>
        </w:rPr>
        <w:t xml:space="preserve"> </w:t>
      </w:r>
    </w:p>
    <w:p w14:paraId="16E11983" w14:textId="77777777" w:rsidR="00D933B7" w:rsidRPr="000330E1" w:rsidRDefault="00D933B7" w:rsidP="00373960">
      <w:pPr>
        <w:pStyle w:val="ListParagraph"/>
        <w:numPr>
          <w:ilvl w:val="1"/>
          <w:numId w:val="9"/>
        </w:numPr>
        <w:spacing w:after="0" w:line="264" w:lineRule="auto"/>
        <w:jc w:val="both"/>
        <w:rPr>
          <w:rFonts w:eastAsia="Times New Roman" w:cs="Times New Roman"/>
          <w:color w:val="000000" w:themeColor="text1"/>
        </w:rPr>
      </w:pPr>
      <w:r>
        <w:rPr>
          <w:rFonts w:eastAsia="Times New Roman" w:cs="Times New Roman"/>
          <w:color w:val="000000" w:themeColor="text1"/>
        </w:rPr>
        <w:t>improving and intensifying cross-border cooperation, including joint operations, between competent authorities in relation to terrorism and serious and organised crime with a cross-border dimension;</w:t>
      </w:r>
    </w:p>
    <w:p w14:paraId="549C77DA" w14:textId="77777777" w:rsidR="00D933B7" w:rsidRPr="000330E1" w:rsidRDefault="00D933B7" w:rsidP="00D933B7">
      <w:pPr>
        <w:pStyle w:val="ListParagraph"/>
        <w:spacing w:before="240"/>
        <w:ind w:left="360"/>
        <w:jc w:val="both"/>
        <w:rPr>
          <w:rFonts w:eastAsia="Times New Roman" w:cs="Times New Roman"/>
          <w:color w:val="000000" w:themeColor="text1"/>
        </w:rPr>
      </w:pPr>
      <w:r>
        <w:rPr>
          <w:rFonts w:eastAsia="Times New Roman" w:cs="Times New Roman"/>
          <w:color w:val="000000" w:themeColor="text1"/>
        </w:rPr>
        <w:t xml:space="preserve"> </w:t>
      </w:r>
    </w:p>
    <w:p w14:paraId="11AEC80E" w14:textId="77777777" w:rsidR="00D933B7" w:rsidRPr="000330E1" w:rsidRDefault="00D933B7" w:rsidP="00373960">
      <w:pPr>
        <w:pStyle w:val="ListParagraph"/>
        <w:numPr>
          <w:ilvl w:val="1"/>
          <w:numId w:val="9"/>
        </w:numPr>
        <w:spacing w:after="0" w:line="264" w:lineRule="auto"/>
        <w:jc w:val="both"/>
        <w:rPr>
          <w:rFonts w:eastAsia="Times New Roman" w:cs="Times New Roman"/>
          <w:color w:val="000000" w:themeColor="text1"/>
        </w:rPr>
      </w:pPr>
      <w:r>
        <w:rPr>
          <w:rFonts w:eastAsia="Times New Roman" w:cs="Times New Roman"/>
          <w:color w:val="000000" w:themeColor="text1"/>
        </w:rPr>
        <w:t>supporting the strengthening of Member States’ capabilities in relation to preventing and combating crime, terrorism and radicalisation, and managing security-related incidents, risks and crises.</w:t>
      </w:r>
    </w:p>
    <w:p w14:paraId="793D7D1A" w14:textId="77777777" w:rsidR="00D933B7" w:rsidRPr="000330E1" w:rsidRDefault="00D933B7" w:rsidP="00D933B7">
      <w:pPr>
        <w:pStyle w:val="ListParagraph"/>
        <w:spacing w:after="0"/>
        <w:ind w:left="360"/>
        <w:jc w:val="both"/>
        <w:rPr>
          <w:rFonts w:eastAsia="Times New Roman" w:cs="Times New Roman"/>
          <w:color w:val="000000" w:themeColor="text1"/>
        </w:rPr>
      </w:pPr>
    </w:p>
    <w:p w14:paraId="46F53B3E" w14:textId="77777777" w:rsidR="00D933B7" w:rsidRPr="000330E1" w:rsidRDefault="00D933B7" w:rsidP="00373960">
      <w:pPr>
        <w:pStyle w:val="ListParagraph"/>
        <w:numPr>
          <w:ilvl w:val="0"/>
          <w:numId w:val="9"/>
        </w:numPr>
        <w:spacing w:before="240" w:after="240" w:line="264" w:lineRule="auto"/>
        <w:jc w:val="both"/>
        <w:rPr>
          <w:rFonts w:eastAsia="Times New Roman" w:cs="Times New Roman"/>
          <w:b/>
          <w:bCs/>
        </w:rPr>
      </w:pPr>
      <w:r>
        <w:rPr>
          <w:rFonts w:eastAsia="Times New Roman" w:cs="Times New Roman"/>
          <w:color w:val="000000" w:themeColor="text1"/>
        </w:rPr>
        <w:t>The</w:t>
      </w:r>
      <w:r>
        <w:rPr>
          <w:rFonts w:eastAsia="Times New Roman" w:cs="Times New Roman"/>
        </w:rPr>
        <w:t xml:space="preserve"> amounts contribute to activities and interventions relating to the digitalisation of administration by improving and facilitating the </w:t>
      </w:r>
      <w:r>
        <w:rPr>
          <w:rFonts w:eastAsia="Times New Roman" w:cs="Times New Roman"/>
          <w:b/>
          <w:bCs/>
        </w:rPr>
        <w:t>exchange of information</w:t>
      </w:r>
      <w:r>
        <w:rPr>
          <w:rFonts w:eastAsia="Times New Roman" w:cs="Times New Roman"/>
        </w:rPr>
        <w:t xml:space="preserve"> between and within law enforcement authorities and other bodies (e.g. passenger name record – advanced passenger information, Schengen information system II, secure information exchange network application, Prüm II, etc.); improving and intensifying </w:t>
      </w:r>
      <w:r>
        <w:rPr>
          <w:rFonts w:eastAsia="Times New Roman" w:cs="Times New Roman"/>
          <w:b/>
          <w:bCs/>
        </w:rPr>
        <w:t>cross-border operational law enforcement cooperation</w:t>
      </w:r>
      <w:r>
        <w:rPr>
          <w:rFonts w:eastAsia="Times New Roman" w:cs="Times New Roman"/>
        </w:rPr>
        <w:t xml:space="preserve">; and supporting the strengthening of Member States’ </w:t>
      </w:r>
      <w:r>
        <w:rPr>
          <w:rFonts w:eastAsia="Times New Roman" w:cs="Times New Roman"/>
          <w:b/>
          <w:bCs/>
        </w:rPr>
        <w:t>capabilities in relation to preventing and combating serious and organised crime, cybercrime, terrorism and radicalisation.</w:t>
      </w:r>
    </w:p>
    <w:p w14:paraId="48EE8979" w14:textId="77777777" w:rsidR="00D933B7" w:rsidRPr="000330E1" w:rsidRDefault="00D933B7" w:rsidP="00D933B7">
      <w:pPr>
        <w:pStyle w:val="ListParagraph"/>
        <w:ind w:left="360"/>
        <w:rPr>
          <w:lang w:eastAsia="en-GB"/>
        </w:rPr>
      </w:pPr>
    </w:p>
    <w:p w14:paraId="021CB988" w14:textId="77777777" w:rsidR="00D933B7" w:rsidRPr="000330E1" w:rsidRDefault="00D933B7" w:rsidP="00F72C99">
      <w:pPr>
        <w:pStyle w:val="Heading3"/>
      </w:pPr>
      <w:r>
        <w:t>Contribution to strategic technologies (STEP)</w:t>
      </w:r>
    </w:p>
    <w:p w14:paraId="68106E14" w14:textId="77777777" w:rsidR="001501B5" w:rsidRPr="00F72C99" w:rsidRDefault="00D933B7" w:rsidP="00373960">
      <w:pPr>
        <w:pStyle w:val="ListParagraph"/>
        <w:numPr>
          <w:ilvl w:val="0"/>
          <w:numId w:val="9"/>
        </w:numPr>
        <w:spacing w:after="240" w:line="264" w:lineRule="auto"/>
        <w:rPr>
          <w:b/>
          <w:bCs/>
        </w:rPr>
      </w:pPr>
      <w:r>
        <w:rPr>
          <w:lang w:eastAsia="en-GB"/>
        </w:rPr>
        <w:t>Not applicable.</w:t>
      </w:r>
    </w:p>
    <w:p w14:paraId="23065054" w14:textId="2FE46556" w:rsidR="00D933B7" w:rsidRPr="004F7EB2" w:rsidRDefault="00D933B7" w:rsidP="00F72C99">
      <w:pPr>
        <w:pStyle w:val="Heading3"/>
      </w:pPr>
      <w:r w:rsidRPr="004F7EB2">
        <w:t>Contribution to reforms</w:t>
      </w:r>
    </w:p>
    <w:p w14:paraId="444469A7" w14:textId="77777777" w:rsidR="00D933B7" w:rsidRPr="000330E1" w:rsidRDefault="00D933B7" w:rsidP="00373960">
      <w:pPr>
        <w:pStyle w:val="ListParagraph"/>
        <w:numPr>
          <w:ilvl w:val="0"/>
          <w:numId w:val="9"/>
        </w:numPr>
        <w:spacing w:after="240" w:line="264" w:lineRule="auto"/>
        <w:rPr>
          <w:lang w:eastAsia="en-GB"/>
        </w:rPr>
      </w:pPr>
      <w:r>
        <w:t xml:space="preserve">Not applicable. </w:t>
      </w:r>
      <w:r>
        <w:rPr>
          <w:b/>
          <w:bCs/>
        </w:rPr>
        <w:br w:type="page"/>
      </w:r>
    </w:p>
    <w:p w14:paraId="0F9612EC" w14:textId="77777777" w:rsidR="00D933B7" w:rsidRPr="000330E1" w:rsidRDefault="00D933B7" w:rsidP="00D933B7">
      <w:pPr>
        <w:keepNext/>
        <w:keepLines/>
        <w:spacing w:before="600" w:line="240" w:lineRule="auto"/>
        <w:ind w:left="357"/>
        <w:outlineLvl w:val="4"/>
        <w:rPr>
          <w:b/>
          <w:bCs/>
        </w:rPr>
      </w:pPr>
    </w:p>
    <w:p w14:paraId="0B60A6C1" w14:textId="77777777" w:rsidR="00D933B7" w:rsidRPr="000330E1"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0330E1" w14:paraId="57274E9C"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15E9E460" w14:textId="77777777" w:rsidR="00D933B7" w:rsidRPr="000330E1" w:rsidRDefault="00D933B7">
            <w:pPr>
              <w:jc w:val="left"/>
              <w:rPr>
                <w:lang w:eastAsia="en-GB"/>
              </w:rPr>
            </w:pPr>
            <w:r>
              <w:rPr>
                <w:lang w:eastAsia="en-GB"/>
              </w:rPr>
              <w:t>SDG</w:t>
            </w:r>
          </w:p>
        </w:tc>
        <w:tc>
          <w:tcPr>
            <w:tcW w:w="2410" w:type="dxa"/>
            <w:vAlign w:val="center"/>
          </w:tcPr>
          <w:p w14:paraId="48EAFB6F" w14:textId="77777777" w:rsidR="00D933B7" w:rsidRPr="000330E1"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79BCB2E1" w14:textId="77777777" w:rsidR="00D933B7" w:rsidRPr="000330E1"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0330E1" w14:paraId="4B20E69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9FF8DAB" w14:textId="75B724F8" w:rsidR="00D933B7" w:rsidRPr="000330E1"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7BEA882C" w14:textId="77777777" w:rsidR="00D933B7" w:rsidRPr="00D8227E" w:rsidRDefault="00D933B7">
            <w:pPr>
              <w:spacing w:after="120"/>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Yes</w:t>
            </w:r>
          </w:p>
        </w:tc>
        <w:tc>
          <w:tcPr>
            <w:tcW w:w="5772" w:type="dxa"/>
          </w:tcPr>
          <w:p w14:paraId="6F7702E2" w14:textId="77777777" w:rsidR="00D933B7" w:rsidRPr="00D8227E" w:rsidRDefault="00D933B7">
            <w:pPr>
              <w:spacing w:before="0" w:after="0"/>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rPr>
            </w:pPr>
            <w:r>
              <w:rPr>
                <w:rFonts w:eastAsia="Aptos" w:cs="Aptos"/>
                <w:b/>
                <w:bCs/>
                <w:color w:val="000000" w:themeColor="text1"/>
              </w:rPr>
              <w:t>ALUNA – Child-protection based strategies to fight against sexual abuse and exploitation crimes’ is running from 2023 till 2025 with a budget (EU grant amount) of EUR</w:t>
            </w:r>
            <w:r>
              <w:rPr>
                <w:rFonts w:ascii="Calibri" w:eastAsia="Aptos" w:hAnsi="Calibri" w:cs="Calibri"/>
                <w:b/>
                <w:bCs/>
                <w:color w:val="000000" w:themeColor="text1"/>
              </w:rPr>
              <w:t> </w:t>
            </w:r>
            <w:r>
              <w:rPr>
                <w:rFonts w:eastAsia="Aptos" w:cs="Aptos"/>
                <w:b/>
                <w:bCs/>
                <w:color w:val="000000" w:themeColor="text1"/>
              </w:rPr>
              <w:t>3</w:t>
            </w:r>
            <w:r>
              <w:rPr>
                <w:rFonts w:ascii="Calibri" w:eastAsia="Aptos" w:hAnsi="Calibri" w:cs="Calibri"/>
                <w:b/>
                <w:bCs/>
                <w:color w:val="000000" w:themeColor="text1"/>
              </w:rPr>
              <w:t> </w:t>
            </w:r>
            <w:r>
              <w:rPr>
                <w:rFonts w:eastAsia="Aptos" w:cs="Aptos"/>
                <w:b/>
                <w:bCs/>
                <w:color w:val="000000" w:themeColor="text1"/>
              </w:rPr>
              <w:t>599</w:t>
            </w:r>
            <w:r>
              <w:rPr>
                <w:rFonts w:ascii="Calibri" w:eastAsia="Aptos" w:hAnsi="Calibri" w:cs="Calibri"/>
                <w:b/>
                <w:bCs/>
                <w:color w:val="000000" w:themeColor="text1"/>
              </w:rPr>
              <w:t> </w:t>
            </w:r>
            <w:r>
              <w:rPr>
                <w:rFonts w:eastAsia="Aptos" w:cs="Aptos"/>
                <w:b/>
                <w:bCs/>
                <w:color w:val="000000" w:themeColor="text1"/>
              </w:rPr>
              <w:t>886.</w:t>
            </w:r>
            <w:r>
              <w:rPr>
                <w:rFonts w:eastAsia="EC Square Sans Pro" w:cs="EC Square Sans Pro"/>
                <w:b/>
                <w:bCs/>
                <w:color w:val="000000" w:themeColor="text1"/>
              </w:rPr>
              <w:t xml:space="preserve"> </w:t>
            </w:r>
            <w:r>
              <w:rPr>
                <w:rFonts w:eastAsia="Aptos" w:cs="Aptos"/>
                <w:color w:val="000000" w:themeColor="text1"/>
              </w:rPr>
              <w:t>Child sexual abuse and exploitation are among the worst forms of violence against children and constitute serious crimes that know no borders. The fight against these awful crimes is a global fight that involves governments, law enforcement agencies, civil society, communities, and, of course, companies. ALUNA project proposes an innovative, ambitious, interdisciplinary, international child-protection-centred approach to fight against child sexual abuse. ALUNA focuses on the three main components (Prevention, Investigation, and Victim Assistance) to establish a coordinated contribution with law enforcement authorities to develop an appropriate approach addressing specific needs and providing protection to childhood.</w:t>
            </w:r>
          </w:p>
          <w:p w14:paraId="43B67E87" w14:textId="77777777" w:rsidR="00D933B7" w:rsidRPr="00D8227E" w:rsidRDefault="00D933B7">
            <w:pPr>
              <w:spacing w:after="120"/>
              <w:jc w:val="both"/>
              <w:cnfStyle w:val="000000100000" w:firstRow="0" w:lastRow="0" w:firstColumn="0" w:lastColumn="0" w:oddVBand="0" w:evenVBand="0" w:oddHBand="1" w:evenHBand="0" w:firstRowFirstColumn="0" w:firstRowLastColumn="0" w:lastRowFirstColumn="0" w:lastRowLastColumn="0"/>
              <w:rPr>
                <w:rFonts w:eastAsia="Times New Roman" w:cs="Times New Roman"/>
                <w:color w:val="000000" w:themeColor="text1"/>
              </w:rPr>
            </w:pPr>
          </w:p>
        </w:tc>
      </w:tr>
    </w:tbl>
    <w:p w14:paraId="483A4D99" w14:textId="77777777" w:rsidR="00D933B7" w:rsidRPr="000330E1" w:rsidRDefault="00D933B7" w:rsidP="00D933B7">
      <w:pPr>
        <w:keepNext/>
        <w:keepLines/>
        <w:spacing w:before="600" w:line="240" w:lineRule="auto"/>
        <w:outlineLvl w:val="4"/>
        <w:rPr>
          <w:b/>
          <w:bCs/>
        </w:rPr>
      </w:pPr>
    </w:p>
    <w:p w14:paraId="7FBFC942" w14:textId="77777777" w:rsidR="00D933B7" w:rsidRDefault="00D933B7" w:rsidP="00D933B7">
      <w:pPr>
        <w:sectPr w:rsidR="00D933B7" w:rsidSect="00D933B7">
          <w:headerReference w:type="even" r:id="rId439"/>
          <w:headerReference w:type="default" r:id="rId440"/>
          <w:footerReference w:type="even" r:id="rId441"/>
          <w:footerReference w:type="default" r:id="rId442"/>
          <w:headerReference w:type="first" r:id="rId443"/>
          <w:footerReference w:type="first" r:id="rId444"/>
          <w:pgSz w:w="11906" w:h="16838"/>
          <w:pgMar w:top="1440" w:right="1133" w:bottom="1440" w:left="1134" w:header="708" w:footer="708" w:gutter="0"/>
          <w:cols w:space="708"/>
          <w:docGrid w:linePitch="360"/>
        </w:sectPr>
      </w:pPr>
    </w:p>
    <w:p w14:paraId="7B98F1A4" w14:textId="77777777" w:rsidR="00D933B7" w:rsidRDefault="00D933B7" w:rsidP="00D933B7">
      <w:pPr>
        <w:pStyle w:val="Heading1"/>
        <w:rPr>
          <w:rStyle w:val="Heading2Char"/>
        </w:rPr>
      </w:pPr>
      <w:bookmarkStart w:id="95" w:name="toc_sec_33"/>
      <w:bookmarkStart w:id="96" w:name="_Toc228976554"/>
      <w:bookmarkEnd w:id="95"/>
      <w:r>
        <w:rPr>
          <w:rFonts w:eastAsia="EC Square Sans Pro"/>
          <w:bCs/>
          <w:noProof/>
        </w:rPr>
        <w:t>N</w:t>
      </w:r>
      <w:r w:rsidRPr="00137E12">
        <w:rPr>
          <w:rFonts w:eastAsia="EC Square Sans Pro"/>
          <w:bCs/>
          <w:noProof/>
        </w:rPr>
        <w:t>UCLEAR DECOMMISSIONING (LITHUANIA)</w:t>
      </w:r>
      <w:bookmarkEnd w:id="96"/>
    </w:p>
    <w:p w14:paraId="357B2CC5" w14:textId="77777777" w:rsidR="00D933B7" w:rsidRPr="00742189" w:rsidRDefault="00D933B7" w:rsidP="00D933B7">
      <w:pPr>
        <w:pStyle w:val="Heading2"/>
      </w:pPr>
      <w:r w:rsidRPr="00742189">
        <w:t>NUCLEAR DECOMMISSIONING ASSISTANCE PROGRAMME OF THE IGNALINA NUCLEAR POWER PLANT IN LITHUANIA</w:t>
      </w:r>
    </w:p>
    <w:p w14:paraId="517155B6" w14:textId="2B031C6D" w:rsidR="00D933B7" w:rsidRPr="007A60DE" w:rsidRDefault="008F7872" w:rsidP="00F72C99">
      <w:pPr>
        <w:pStyle w:val="Heading2"/>
        <w:rPr>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3EF50254" w14:textId="77777777">
        <w:trPr>
          <w:trHeight w:val="1584"/>
          <w:jc w:val="left"/>
        </w:trPr>
        <w:tc>
          <w:tcPr>
            <w:tcW w:w="2410" w:type="dxa"/>
          </w:tcPr>
          <w:p w14:paraId="03F20049" w14:textId="77777777" w:rsidR="00D933B7" w:rsidRPr="0047239D" w:rsidRDefault="00D933B7">
            <w:pPr>
              <w:spacing w:before="120" w:after="120"/>
              <w:rPr>
                <w:sz w:val="28"/>
                <w:szCs w:val="28"/>
              </w:rPr>
            </w:pPr>
            <w:r>
              <w:rPr>
                <w:sz w:val="28"/>
                <w:szCs w:val="28"/>
              </w:rPr>
              <w:t>100%</w:t>
            </w:r>
          </w:p>
          <w:p w14:paraId="7601A9D6" w14:textId="77777777" w:rsidR="00D933B7" w:rsidRPr="0047239D" w:rsidRDefault="00D933B7">
            <w:pPr>
              <w:spacing w:before="120" w:after="120"/>
            </w:pPr>
            <w:r>
              <w:t>of fuel assemblies were removed from the pools and are safely stored in casks in the interim spent fuel storage facility by the end of 2022.</w:t>
            </w:r>
          </w:p>
        </w:tc>
        <w:tc>
          <w:tcPr>
            <w:cnfStyle w:val="000001000000" w:firstRow="0" w:lastRow="0" w:firstColumn="0" w:lastColumn="0" w:oddVBand="0" w:evenVBand="1" w:oddHBand="0" w:evenHBand="0" w:firstRowFirstColumn="0" w:firstRowLastColumn="0" w:lastRowFirstColumn="0" w:lastRowLastColumn="0"/>
            <w:tcW w:w="2409" w:type="dxa"/>
          </w:tcPr>
          <w:p w14:paraId="38DD7539" w14:textId="77777777" w:rsidR="00D933B7" w:rsidRPr="0047239D" w:rsidRDefault="00D933B7">
            <w:pPr>
              <w:spacing w:before="120" w:after="120"/>
              <w:rPr>
                <w:sz w:val="28"/>
                <w:szCs w:val="28"/>
              </w:rPr>
            </w:pPr>
            <w:r>
              <w:rPr>
                <w:sz w:val="28"/>
                <w:szCs w:val="28"/>
              </w:rPr>
              <w:t>45%</w:t>
            </w:r>
          </w:p>
          <w:p w14:paraId="22E6D690" w14:textId="77777777" w:rsidR="00D933B7" w:rsidRPr="0047239D" w:rsidRDefault="00D933B7">
            <w:pPr>
              <w:spacing w:before="120" w:after="120"/>
            </w:pPr>
            <w:r>
              <w:t>of materials (out of 180</w:t>
            </w:r>
            <w:r>
              <w:rPr>
                <w:rFonts w:ascii="Calibri" w:hAnsi="Calibri" w:cs="Calibri"/>
              </w:rPr>
              <w:t> </w:t>
            </w:r>
            <w:r>
              <w:t>000</w:t>
            </w:r>
            <w:r>
              <w:rPr>
                <w:rFonts w:ascii="Calibri" w:hAnsi="Calibri" w:cs="Calibri"/>
              </w:rPr>
              <w:t> </w:t>
            </w:r>
            <w:r>
              <w:t>tonnes of materials) were dismantled from the reactor buildings, controlled areas and clean areas by December 2025.</w:t>
            </w:r>
          </w:p>
        </w:tc>
        <w:tc>
          <w:tcPr>
            <w:tcW w:w="2410" w:type="dxa"/>
            <w:tcBorders>
              <w:bottom w:val="single" w:sz="4" w:space="0" w:color="8C8C8C"/>
            </w:tcBorders>
          </w:tcPr>
          <w:p w14:paraId="0CC21766"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100%</w:t>
            </w:r>
          </w:p>
          <w:p w14:paraId="0D0869AB" w14:textId="77777777" w:rsidR="00D933B7" w:rsidRPr="004C698D" w:rsidRDefault="00D933B7">
            <w:pPr>
              <w:spacing w:before="120" w:after="120"/>
              <w:cnfStyle w:val="000000000000" w:firstRow="0" w:lastRow="0" w:firstColumn="0" w:lastColumn="0" w:oddVBand="0" w:evenVBand="0" w:oddHBand="0" w:evenHBand="0" w:firstRowFirstColumn="0" w:firstRowLastColumn="0" w:lastRowFirstColumn="0" w:lastRowLastColumn="0"/>
              <w:rPr>
                <w:lang w:val="en-IE"/>
              </w:rPr>
            </w:pPr>
            <w:r>
              <w:t>of optioneering studies and conceptual designs for reactor core dismantling were delivered by July 2025. The following stages are on track</w:t>
            </w:r>
            <w:r>
              <w:rPr>
                <w:lang w:val="en-IE"/>
              </w:rPr>
              <w:t>.</w:t>
            </w:r>
          </w:p>
        </w:tc>
        <w:tc>
          <w:tcPr>
            <w:cnfStyle w:val="000001000000" w:firstRow="0" w:lastRow="0" w:firstColumn="0" w:lastColumn="0" w:oddVBand="0" w:evenVBand="1" w:oddHBand="0" w:evenHBand="0" w:firstRowFirstColumn="0" w:firstRowLastColumn="0" w:lastRowFirstColumn="0" w:lastRowLastColumn="0"/>
            <w:tcW w:w="2410" w:type="dxa"/>
          </w:tcPr>
          <w:p w14:paraId="16CA6EC9" w14:textId="77777777" w:rsidR="00D933B7" w:rsidRPr="0047239D" w:rsidRDefault="00D933B7">
            <w:pPr>
              <w:spacing w:before="120" w:after="120"/>
              <w:rPr>
                <w:sz w:val="28"/>
                <w:szCs w:val="28"/>
              </w:rPr>
            </w:pPr>
            <w:r>
              <w:rPr>
                <w:sz w:val="28"/>
                <w:szCs w:val="28"/>
              </w:rPr>
              <w:t>100%</w:t>
            </w:r>
          </w:p>
          <w:p w14:paraId="6F08C831" w14:textId="77777777" w:rsidR="00D933B7" w:rsidRPr="0047239D" w:rsidRDefault="00D933B7">
            <w:pPr>
              <w:spacing w:before="120" w:after="120"/>
              <w:rPr>
                <w:sz w:val="28"/>
                <w:szCs w:val="28"/>
              </w:rPr>
            </w:pPr>
            <w:r>
              <w:t>of decommissioning licenses were issued for Unit 1 and Unit 2 by October 2024.</w:t>
            </w:r>
          </w:p>
        </w:tc>
      </w:tr>
      <w:tr w:rsidR="00D933B7" w:rsidRPr="0047239D" w14:paraId="7CA89E62" w14:textId="77777777">
        <w:trPr>
          <w:trHeight w:val="1034"/>
          <w:jc w:val="left"/>
        </w:trPr>
        <w:tc>
          <w:tcPr>
            <w:tcW w:w="2410" w:type="dxa"/>
          </w:tcPr>
          <w:p w14:paraId="5867142D" w14:textId="77777777" w:rsidR="00D933B7" w:rsidRPr="0047239D" w:rsidRDefault="00D933B7">
            <w:pPr>
              <w:spacing w:before="120" w:after="120"/>
              <w:rPr>
                <w:sz w:val="28"/>
                <w:szCs w:val="28"/>
              </w:rPr>
            </w:pPr>
            <w:r>
              <w:rPr>
                <w:sz w:val="28"/>
                <w:szCs w:val="28"/>
              </w:rPr>
              <w:t>1</w:t>
            </w:r>
            <w:r>
              <w:rPr>
                <w:rFonts w:ascii="Calibri" w:hAnsi="Calibri" w:cs="Calibri"/>
                <w:sz w:val="28"/>
                <w:szCs w:val="28"/>
              </w:rPr>
              <w:t> </w:t>
            </w:r>
            <w:r>
              <w:rPr>
                <w:sz w:val="28"/>
                <w:szCs w:val="28"/>
              </w:rPr>
              <w:t>848</w:t>
            </w:r>
          </w:p>
          <w:p w14:paraId="057DDD04" w14:textId="77777777" w:rsidR="00D933B7" w:rsidRPr="0047239D" w:rsidRDefault="00D933B7">
            <w:pPr>
              <w:spacing w:before="120" w:after="120"/>
            </w:pPr>
            <w:r>
              <w:t>reactor channels (out of 2</w:t>
            </w:r>
            <w:r>
              <w:rPr>
                <w:rFonts w:ascii="Calibri" w:hAnsi="Calibri" w:cs="Calibri"/>
              </w:rPr>
              <w:t> </w:t>
            </w:r>
            <w:r>
              <w:t>052) have been dismantled at Unit 1.</w:t>
            </w:r>
          </w:p>
        </w:tc>
        <w:tc>
          <w:tcPr>
            <w:cnfStyle w:val="000001000000" w:firstRow="0" w:lastRow="0" w:firstColumn="0" w:lastColumn="0" w:oddVBand="0" w:evenVBand="1" w:oddHBand="0" w:evenHBand="0" w:firstRowFirstColumn="0" w:firstRowLastColumn="0" w:lastRowFirstColumn="0" w:lastRowLastColumn="0"/>
            <w:tcW w:w="2409" w:type="dxa"/>
          </w:tcPr>
          <w:p w14:paraId="48948DB0" w14:textId="77777777" w:rsidR="00D933B7" w:rsidRPr="0047239D" w:rsidRDefault="00D933B7">
            <w:pPr>
              <w:spacing w:before="120" w:after="120"/>
              <w:rPr>
                <w:sz w:val="28"/>
                <w:szCs w:val="28"/>
              </w:rPr>
            </w:pPr>
            <w:r>
              <w:rPr>
                <w:sz w:val="28"/>
                <w:szCs w:val="28"/>
              </w:rPr>
              <w:t>447</w:t>
            </w:r>
            <w:r>
              <w:rPr>
                <w:rFonts w:ascii="Calibri" w:hAnsi="Calibri" w:cs="Calibri"/>
                <w:sz w:val="28"/>
                <w:szCs w:val="28"/>
              </w:rPr>
              <w:t> </w:t>
            </w:r>
            <w:r>
              <w:rPr>
                <w:sz w:val="28"/>
                <w:szCs w:val="28"/>
              </w:rPr>
              <w:t>tonnes</w:t>
            </w:r>
          </w:p>
          <w:p w14:paraId="060C6B5D" w14:textId="77777777" w:rsidR="00D933B7" w:rsidRPr="0047239D" w:rsidRDefault="00D933B7">
            <w:pPr>
              <w:spacing w:before="120" w:after="120"/>
            </w:pPr>
            <w:r>
              <w:t>of materials have been removed from reactor areas R1 and R2 at Unit 2.</w:t>
            </w:r>
          </w:p>
        </w:tc>
        <w:tc>
          <w:tcPr>
            <w:tcW w:w="2410" w:type="dxa"/>
            <w:tcBorders>
              <w:bottom w:val="single" w:sz="4" w:space="0" w:color="8C8C8C"/>
            </w:tcBorders>
          </w:tcPr>
          <w:p w14:paraId="257F7AC5"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2</w:t>
            </w:r>
            <w:r>
              <w:rPr>
                <w:rFonts w:ascii="Calibri" w:hAnsi="Calibri" w:cs="Calibri"/>
                <w:sz w:val="28"/>
                <w:szCs w:val="28"/>
              </w:rPr>
              <w:t> </w:t>
            </w:r>
            <w:r>
              <w:rPr>
                <w:sz w:val="28"/>
                <w:szCs w:val="28"/>
              </w:rPr>
              <w:t>026</w:t>
            </w:r>
            <w:r>
              <w:rPr>
                <w:rFonts w:ascii="Calibri" w:hAnsi="Calibri" w:cs="Calibri"/>
                <w:sz w:val="28"/>
                <w:szCs w:val="28"/>
              </w:rPr>
              <w:t> </w:t>
            </w:r>
            <w:r>
              <w:rPr>
                <w:sz w:val="28"/>
                <w:szCs w:val="28"/>
              </w:rPr>
              <w:t>tonnes</w:t>
            </w:r>
          </w:p>
          <w:p w14:paraId="2695A2F2"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of materials have been removed from reactor areas R1 and R2 at Unit 1.</w:t>
            </w:r>
          </w:p>
          <w:p w14:paraId="5598ED69"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66D8CAA1" w14:textId="77777777" w:rsidR="00D933B7" w:rsidRPr="0047239D" w:rsidRDefault="00D933B7">
            <w:pPr>
              <w:spacing w:before="120" w:after="120"/>
            </w:pPr>
          </w:p>
          <w:p w14:paraId="25E27B80" w14:textId="77777777" w:rsidR="00D933B7" w:rsidRPr="0047239D" w:rsidRDefault="00D933B7">
            <w:pPr>
              <w:spacing w:before="120" w:after="120"/>
              <w:rPr>
                <w:sz w:val="28"/>
                <w:szCs w:val="28"/>
              </w:rPr>
            </w:pPr>
          </w:p>
        </w:tc>
      </w:tr>
    </w:tbl>
    <w:p w14:paraId="6BD12157"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50F8FDAA"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7B2854B8"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5547219C" w14:textId="77777777" w:rsidR="00D933B7" w:rsidRDefault="00D933B7" w:rsidP="00F72C99">
      <w:pPr>
        <w:pStyle w:val="Heading2"/>
        <w:rPr>
          <w:rFonts w:eastAsiaTheme="majorEastAsia"/>
          <w:lang w:eastAsia="en-GB"/>
        </w:rPr>
      </w:pPr>
      <w:r>
        <w:rPr>
          <w:rFonts w:eastAsiaTheme="majorEastAsia"/>
          <w:lang w:eastAsia="en-GB"/>
        </w:rPr>
        <w:t>Budget implementation</w:t>
      </w:r>
    </w:p>
    <w:p w14:paraId="24E146CC" w14:textId="77777777" w:rsidR="00D933B7" w:rsidRPr="007A60DE" w:rsidRDefault="00D933B7" w:rsidP="00D933B7">
      <w:pPr>
        <w:rPr>
          <w:lang w:eastAsia="en-GB"/>
        </w:rPr>
      </w:pPr>
    </w:p>
    <w:p w14:paraId="7165D3E0"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5BB12BCE"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6A7E3B6C"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07BA929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B96D4C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46E481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5D053C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429CBD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27D977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728E8C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77702B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6A24502A" w14:textId="77777777">
        <w:trPr>
          <w:trHeight w:val="300"/>
        </w:trPr>
        <w:tc>
          <w:tcPr>
            <w:tcW w:w="2085" w:type="dxa"/>
            <w:tcBorders>
              <w:top w:val="single" w:sz="6" w:space="0" w:color="8C8C8C"/>
              <w:left w:val="nil"/>
              <w:bottom w:val="single" w:sz="6" w:space="0" w:color="8C8C8C"/>
              <w:right w:val="nil"/>
            </w:tcBorders>
            <w:vAlign w:val="center"/>
            <w:hideMark/>
          </w:tcPr>
          <w:p w14:paraId="36EA768C"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BD2A43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72.5</w:t>
            </w:r>
          </w:p>
        </w:tc>
        <w:tc>
          <w:tcPr>
            <w:tcW w:w="930" w:type="dxa"/>
            <w:tcBorders>
              <w:top w:val="single" w:sz="6" w:space="0" w:color="8C8C8C"/>
              <w:left w:val="nil"/>
              <w:bottom w:val="single" w:sz="6" w:space="0" w:color="8C8C8C"/>
              <w:right w:val="nil"/>
            </w:tcBorders>
            <w:hideMark/>
          </w:tcPr>
          <w:p w14:paraId="3AF387A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98.9</w:t>
            </w:r>
          </w:p>
        </w:tc>
        <w:tc>
          <w:tcPr>
            <w:tcW w:w="930" w:type="dxa"/>
            <w:tcBorders>
              <w:top w:val="single" w:sz="6" w:space="0" w:color="8C8C8C"/>
              <w:left w:val="nil"/>
              <w:bottom w:val="single" w:sz="6" w:space="0" w:color="8C8C8C"/>
              <w:right w:val="nil"/>
            </w:tcBorders>
            <w:hideMark/>
          </w:tcPr>
          <w:p w14:paraId="2BA82D8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68.8</w:t>
            </w:r>
          </w:p>
        </w:tc>
        <w:tc>
          <w:tcPr>
            <w:tcW w:w="930" w:type="dxa"/>
            <w:tcBorders>
              <w:top w:val="single" w:sz="6" w:space="0" w:color="8C8C8C"/>
              <w:left w:val="nil"/>
              <w:bottom w:val="single" w:sz="6" w:space="0" w:color="8C8C8C"/>
              <w:right w:val="nil"/>
            </w:tcBorders>
            <w:hideMark/>
          </w:tcPr>
          <w:p w14:paraId="6DE719F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67.1</w:t>
            </w:r>
          </w:p>
        </w:tc>
        <w:tc>
          <w:tcPr>
            <w:tcW w:w="930" w:type="dxa"/>
            <w:tcBorders>
              <w:top w:val="single" w:sz="6" w:space="0" w:color="8C8C8C"/>
              <w:left w:val="nil"/>
              <w:bottom w:val="single" w:sz="6" w:space="0" w:color="8C8C8C"/>
              <w:right w:val="nil"/>
            </w:tcBorders>
            <w:hideMark/>
          </w:tcPr>
          <w:p w14:paraId="55DBD99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74.7</w:t>
            </w:r>
          </w:p>
        </w:tc>
        <w:tc>
          <w:tcPr>
            <w:tcW w:w="930" w:type="dxa"/>
            <w:tcBorders>
              <w:top w:val="single" w:sz="6" w:space="0" w:color="8C8C8C"/>
              <w:left w:val="nil"/>
              <w:bottom w:val="single" w:sz="6" w:space="0" w:color="8C8C8C"/>
              <w:right w:val="nil"/>
            </w:tcBorders>
            <w:hideMark/>
          </w:tcPr>
          <w:p w14:paraId="6E3867E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74.6</w:t>
            </w:r>
          </w:p>
        </w:tc>
        <w:tc>
          <w:tcPr>
            <w:tcW w:w="930" w:type="dxa"/>
            <w:tcBorders>
              <w:top w:val="single" w:sz="6" w:space="0" w:color="8C8C8C"/>
              <w:left w:val="nil"/>
              <w:bottom w:val="single" w:sz="6" w:space="0" w:color="8C8C8C"/>
              <w:right w:val="nil"/>
            </w:tcBorders>
            <w:hideMark/>
          </w:tcPr>
          <w:p w14:paraId="04F7CDA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82.4</w:t>
            </w:r>
          </w:p>
        </w:tc>
        <w:tc>
          <w:tcPr>
            <w:tcW w:w="930" w:type="dxa"/>
            <w:tcBorders>
              <w:top w:val="single" w:sz="6" w:space="0" w:color="8C8C8C"/>
              <w:left w:val="nil"/>
              <w:bottom w:val="single" w:sz="6" w:space="0" w:color="8C8C8C"/>
              <w:right w:val="nil"/>
            </w:tcBorders>
            <w:hideMark/>
          </w:tcPr>
          <w:p w14:paraId="319988D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539.0</w:t>
            </w:r>
          </w:p>
        </w:tc>
      </w:tr>
      <w:tr w:rsidR="00D933B7" w:rsidRPr="00426441" w14:paraId="48B4E106"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0E2438D9"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EA58B4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FDD610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AE0773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04AC79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FD68A8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48DEF4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4216F8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1BF733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78F4A070" w14:textId="77777777">
        <w:trPr>
          <w:trHeight w:val="300"/>
        </w:trPr>
        <w:tc>
          <w:tcPr>
            <w:tcW w:w="2085" w:type="dxa"/>
            <w:tcBorders>
              <w:top w:val="single" w:sz="6" w:space="0" w:color="8C8C8C"/>
              <w:left w:val="nil"/>
              <w:bottom w:val="single" w:sz="6" w:space="0" w:color="8C8C8C"/>
              <w:right w:val="nil"/>
            </w:tcBorders>
            <w:vAlign w:val="center"/>
            <w:hideMark/>
          </w:tcPr>
          <w:p w14:paraId="5E29724D"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7712ECF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C1A407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626C7D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8CDD4C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B67D2C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90E980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FEC108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E43C54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2075B72E"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5BBBF2DB"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460934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7FFBF5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95C930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F8110E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572C2A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EA1DB2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2605AC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58668F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01E07E2B" w14:textId="77777777">
        <w:trPr>
          <w:trHeight w:val="300"/>
        </w:trPr>
        <w:tc>
          <w:tcPr>
            <w:tcW w:w="2085" w:type="dxa"/>
            <w:tcBorders>
              <w:top w:val="single" w:sz="6" w:space="0" w:color="8C8C8C"/>
              <w:left w:val="nil"/>
              <w:bottom w:val="single" w:sz="6" w:space="0" w:color="8C8C8C"/>
              <w:right w:val="nil"/>
            </w:tcBorders>
            <w:vAlign w:val="center"/>
            <w:hideMark/>
          </w:tcPr>
          <w:p w14:paraId="5F012551"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4A018AD0"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72.5</w:t>
            </w:r>
          </w:p>
        </w:tc>
        <w:tc>
          <w:tcPr>
            <w:tcW w:w="930" w:type="dxa"/>
            <w:tcBorders>
              <w:top w:val="single" w:sz="6" w:space="0" w:color="8C8C8C"/>
              <w:left w:val="nil"/>
              <w:bottom w:val="single" w:sz="6" w:space="0" w:color="8C8C8C"/>
              <w:right w:val="nil"/>
            </w:tcBorders>
            <w:hideMark/>
          </w:tcPr>
          <w:p w14:paraId="3837271A"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98.9</w:t>
            </w:r>
          </w:p>
        </w:tc>
        <w:tc>
          <w:tcPr>
            <w:tcW w:w="930" w:type="dxa"/>
            <w:tcBorders>
              <w:top w:val="single" w:sz="6" w:space="0" w:color="8C8C8C"/>
              <w:left w:val="nil"/>
              <w:bottom w:val="single" w:sz="6" w:space="0" w:color="8C8C8C"/>
              <w:right w:val="nil"/>
            </w:tcBorders>
            <w:hideMark/>
          </w:tcPr>
          <w:p w14:paraId="36E3EC9C"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68.8</w:t>
            </w:r>
          </w:p>
        </w:tc>
        <w:tc>
          <w:tcPr>
            <w:tcW w:w="930" w:type="dxa"/>
            <w:tcBorders>
              <w:top w:val="single" w:sz="6" w:space="0" w:color="8C8C8C"/>
              <w:left w:val="nil"/>
              <w:bottom w:val="single" w:sz="6" w:space="0" w:color="8C8C8C"/>
              <w:right w:val="nil"/>
            </w:tcBorders>
            <w:hideMark/>
          </w:tcPr>
          <w:p w14:paraId="60F8E02E"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67.1</w:t>
            </w:r>
          </w:p>
        </w:tc>
        <w:tc>
          <w:tcPr>
            <w:tcW w:w="930" w:type="dxa"/>
            <w:tcBorders>
              <w:top w:val="single" w:sz="6" w:space="0" w:color="8C8C8C"/>
              <w:left w:val="nil"/>
              <w:bottom w:val="single" w:sz="6" w:space="0" w:color="8C8C8C"/>
              <w:right w:val="nil"/>
            </w:tcBorders>
            <w:hideMark/>
          </w:tcPr>
          <w:p w14:paraId="46BD37CD"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74.7</w:t>
            </w:r>
          </w:p>
        </w:tc>
        <w:tc>
          <w:tcPr>
            <w:tcW w:w="930" w:type="dxa"/>
            <w:tcBorders>
              <w:top w:val="single" w:sz="6" w:space="0" w:color="8C8C8C"/>
              <w:left w:val="nil"/>
              <w:bottom w:val="single" w:sz="6" w:space="0" w:color="8C8C8C"/>
              <w:right w:val="nil"/>
            </w:tcBorders>
            <w:hideMark/>
          </w:tcPr>
          <w:p w14:paraId="64128D4F"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74.6</w:t>
            </w:r>
          </w:p>
        </w:tc>
        <w:tc>
          <w:tcPr>
            <w:tcW w:w="930" w:type="dxa"/>
            <w:tcBorders>
              <w:top w:val="single" w:sz="6" w:space="0" w:color="8C8C8C"/>
              <w:left w:val="nil"/>
              <w:bottom w:val="single" w:sz="6" w:space="0" w:color="8C8C8C"/>
              <w:right w:val="nil"/>
            </w:tcBorders>
            <w:hideMark/>
          </w:tcPr>
          <w:p w14:paraId="36C407BC"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82.4</w:t>
            </w:r>
          </w:p>
        </w:tc>
        <w:tc>
          <w:tcPr>
            <w:tcW w:w="930" w:type="dxa"/>
            <w:tcBorders>
              <w:top w:val="single" w:sz="6" w:space="0" w:color="8C8C8C"/>
              <w:left w:val="nil"/>
              <w:bottom w:val="single" w:sz="6" w:space="0" w:color="8C8C8C"/>
              <w:right w:val="nil"/>
            </w:tcBorders>
            <w:hideMark/>
          </w:tcPr>
          <w:p w14:paraId="196990B0" w14:textId="77777777" w:rsidR="00D933B7" w:rsidRPr="003B22D5" w:rsidRDefault="00D933B7">
            <w:pPr>
              <w:spacing w:after="0" w:line="240" w:lineRule="auto"/>
              <w:jc w:val="right"/>
              <w:textAlignment w:val="baseline"/>
              <w:rPr>
                <w:rFonts w:ascii="Times New Roman" w:hAnsi="Times New Roman"/>
                <w:b/>
                <w:bCs/>
                <w:lang w:val="en-IE" w:eastAsia="en-IE"/>
              </w:rPr>
            </w:pPr>
            <w:r>
              <w:rPr>
                <w:b/>
                <w:bCs/>
              </w:rPr>
              <w:t xml:space="preserve"> 539.0</w:t>
            </w:r>
          </w:p>
        </w:tc>
      </w:tr>
    </w:tbl>
    <w:p w14:paraId="1C54DD03"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7EAF8811" w14:textId="77777777" w:rsidR="00D933B7" w:rsidRDefault="00D933B7" w:rsidP="00D933B7">
      <w:pPr>
        <w:spacing w:after="0" w:line="240" w:lineRule="auto"/>
        <w:textAlignment w:val="baseline"/>
        <w:rPr>
          <w:rFonts w:cs="Segoe UI"/>
          <w:sz w:val="18"/>
          <w:szCs w:val="18"/>
          <w:lang w:eastAsia="en-IE"/>
        </w:rPr>
      </w:pPr>
    </w:p>
    <w:p w14:paraId="2F03EC10" w14:textId="77777777" w:rsidR="00D933B7" w:rsidRDefault="00D933B7" w:rsidP="00D933B7">
      <w:pPr>
        <w:spacing w:after="0" w:line="240" w:lineRule="auto"/>
        <w:textAlignment w:val="baseline"/>
        <w:rPr>
          <w:rFonts w:cs="Segoe UI"/>
          <w:sz w:val="18"/>
          <w:szCs w:val="18"/>
          <w:lang w:eastAsia="en-IE"/>
        </w:rPr>
      </w:pPr>
    </w:p>
    <w:p w14:paraId="4483ED44" w14:textId="77777777" w:rsidR="00D933B7" w:rsidRDefault="00D933B7" w:rsidP="00D933B7">
      <w:pPr>
        <w:spacing w:after="0" w:line="240" w:lineRule="auto"/>
        <w:textAlignment w:val="baseline"/>
        <w:rPr>
          <w:rFonts w:cs="Segoe UI"/>
          <w:sz w:val="18"/>
          <w:szCs w:val="18"/>
          <w:lang w:eastAsia="en-IE"/>
        </w:rPr>
      </w:pPr>
    </w:p>
    <w:p w14:paraId="1432202C" w14:textId="77777777" w:rsidR="00D933B7" w:rsidRDefault="00D933B7" w:rsidP="00D933B7">
      <w:pPr>
        <w:spacing w:after="0" w:line="240" w:lineRule="auto"/>
        <w:textAlignment w:val="baseline"/>
        <w:rPr>
          <w:rFonts w:cs="Segoe UI"/>
          <w:sz w:val="18"/>
          <w:szCs w:val="18"/>
          <w:lang w:eastAsia="en-IE"/>
        </w:rPr>
      </w:pPr>
    </w:p>
    <w:p w14:paraId="620902FC"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7A2AA9D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EC476EF"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2136C3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E2A649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1B612DE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4A245C5E"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1C39745"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578F020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382.0</w:t>
            </w:r>
          </w:p>
        </w:tc>
        <w:tc>
          <w:tcPr>
            <w:tcW w:w="2400" w:type="dxa"/>
            <w:tcBorders>
              <w:top w:val="single" w:sz="6" w:space="0" w:color="8C8C8C"/>
              <w:left w:val="nil"/>
              <w:bottom w:val="single" w:sz="6" w:space="0" w:color="8C8C8C"/>
              <w:right w:val="nil"/>
            </w:tcBorders>
            <w:shd w:val="clear" w:color="auto" w:fill="FFFFFF"/>
            <w:hideMark/>
          </w:tcPr>
          <w:p w14:paraId="244D260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539.0</w:t>
            </w:r>
          </w:p>
        </w:tc>
        <w:tc>
          <w:tcPr>
            <w:tcW w:w="2400" w:type="dxa"/>
            <w:tcBorders>
              <w:top w:val="single" w:sz="6" w:space="0" w:color="8C8C8C"/>
              <w:left w:val="nil"/>
              <w:bottom w:val="single" w:sz="6" w:space="0" w:color="8C8C8C"/>
              <w:right w:val="nil"/>
            </w:tcBorders>
            <w:shd w:val="clear" w:color="auto" w:fill="FFFFFF"/>
            <w:hideMark/>
          </w:tcPr>
          <w:p w14:paraId="3EB89477" w14:textId="77777777" w:rsidR="00D933B7" w:rsidRPr="00426441" w:rsidRDefault="00D933B7">
            <w:pPr>
              <w:spacing w:after="0" w:line="240" w:lineRule="auto"/>
              <w:jc w:val="right"/>
              <w:textAlignment w:val="baseline"/>
              <w:rPr>
                <w:rFonts w:ascii="Times New Roman" w:hAnsi="Times New Roman"/>
                <w:lang w:val="en-IE" w:eastAsia="en-IE"/>
              </w:rPr>
            </w:pPr>
            <w:r>
              <w:t>70.9%</w:t>
            </w:r>
          </w:p>
        </w:tc>
      </w:tr>
      <w:tr w:rsidR="00D933B7" w:rsidRPr="00426441" w14:paraId="395B57CD"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FF85265"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247DDB2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73.9</w:t>
            </w:r>
          </w:p>
        </w:tc>
        <w:tc>
          <w:tcPr>
            <w:tcW w:w="2400" w:type="dxa"/>
            <w:tcBorders>
              <w:top w:val="single" w:sz="6" w:space="0" w:color="8C8C8C"/>
              <w:left w:val="nil"/>
              <w:bottom w:val="single" w:sz="6" w:space="0" w:color="8C8C8C"/>
              <w:right w:val="nil"/>
            </w:tcBorders>
            <w:shd w:val="clear" w:color="auto" w:fill="FFFFFF"/>
            <w:hideMark/>
          </w:tcPr>
          <w:p w14:paraId="0B4C9DA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15495555" w14:textId="77777777" w:rsidR="00D933B7" w:rsidRPr="00426441" w:rsidRDefault="00D933B7">
            <w:pPr>
              <w:spacing w:after="0" w:line="240" w:lineRule="auto"/>
              <w:jc w:val="right"/>
              <w:textAlignment w:val="baseline"/>
              <w:rPr>
                <w:rFonts w:ascii="Times New Roman" w:hAnsi="Times New Roman"/>
                <w:lang w:val="en-IE" w:eastAsia="en-IE"/>
              </w:rPr>
            </w:pPr>
            <w:r>
              <w:t>13.7%</w:t>
            </w:r>
          </w:p>
        </w:tc>
      </w:tr>
    </w:tbl>
    <w:p w14:paraId="0044169D" w14:textId="77777777" w:rsidR="00D933B7" w:rsidRDefault="00D933B7" w:rsidP="00D933B7">
      <w:pPr>
        <w:spacing w:after="0" w:line="240" w:lineRule="auto"/>
        <w:textAlignment w:val="baseline"/>
        <w:rPr>
          <w:rFonts w:ascii="Segoe UI" w:hAnsi="Segoe UI" w:cs="Segoe UI"/>
          <w:sz w:val="18"/>
          <w:szCs w:val="18"/>
          <w:lang w:val="en-IE" w:eastAsia="en-IE"/>
        </w:rPr>
      </w:pPr>
    </w:p>
    <w:p w14:paraId="4F242EEB" w14:textId="77777777" w:rsidR="00D933B7" w:rsidRDefault="00D933B7" w:rsidP="00D933B7">
      <w:pPr>
        <w:spacing w:after="0" w:line="240" w:lineRule="auto"/>
        <w:textAlignment w:val="baseline"/>
        <w:rPr>
          <w:rFonts w:ascii="Segoe UI" w:hAnsi="Segoe UI" w:cs="Segoe UI"/>
          <w:sz w:val="18"/>
          <w:szCs w:val="18"/>
          <w:lang w:val="en-IE" w:eastAsia="en-IE"/>
        </w:rPr>
      </w:pPr>
    </w:p>
    <w:p w14:paraId="3A28DBD1"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C85BF1C"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42017B60"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4DE6E26C" w14:textId="77777777" w:rsidR="00D933B7" w:rsidRPr="002D3697" w:rsidRDefault="00D933B7" w:rsidP="00F72C99">
      <w:pPr>
        <w:pStyle w:val="Heading3"/>
      </w:pPr>
      <w:r>
        <w:t>Key performance indicators</w:t>
      </w:r>
    </w:p>
    <w:p w14:paraId="2D892D31" w14:textId="77777777" w:rsidR="00D933B7" w:rsidRPr="00FF0BD6" w:rsidRDefault="00D933B7" w:rsidP="00D933B7">
      <w:pPr>
        <w:rPr>
          <w:lang w:eastAsia="en-GB"/>
        </w:rPr>
      </w:pP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0C87581A"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0297701F"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AF9F9"/>
            <w:hideMark/>
          </w:tcPr>
          <w:p w14:paraId="06B4F509"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67290E58"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2D184005"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165CC640"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002E5534"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74B1917C" w14:textId="77777777">
        <w:trPr>
          <w:trHeight w:val="300"/>
        </w:trPr>
        <w:tc>
          <w:tcPr>
            <w:tcW w:w="1984" w:type="dxa"/>
            <w:tcBorders>
              <w:top w:val="single" w:sz="6" w:space="0" w:color="8C8C8C"/>
              <w:left w:val="nil"/>
              <w:bottom w:val="single" w:sz="6" w:space="0" w:color="8C8C8C"/>
              <w:right w:val="nil"/>
            </w:tcBorders>
            <w:hideMark/>
          </w:tcPr>
          <w:p w14:paraId="3F4B975E" w14:textId="77777777" w:rsidR="00D933B7" w:rsidRDefault="00D933B7">
            <w:pPr>
              <w:spacing w:after="0"/>
            </w:pPr>
            <w:r>
              <w:rPr>
                <w:rFonts w:eastAsia="EC Square Sans Pro" w:cs="EC Square Sans Pro"/>
                <w:color w:val="000000" w:themeColor="text1"/>
              </w:rPr>
              <w:t>Very low radioactivity waste disposed of</w:t>
            </w:r>
          </w:p>
        </w:tc>
        <w:tc>
          <w:tcPr>
            <w:tcW w:w="1524" w:type="dxa"/>
            <w:tcBorders>
              <w:top w:val="single" w:sz="6" w:space="0" w:color="8C8C8C"/>
              <w:left w:val="nil"/>
              <w:bottom w:val="single" w:sz="6" w:space="0" w:color="8C8C8C"/>
              <w:right w:val="nil"/>
            </w:tcBorders>
            <w:hideMark/>
          </w:tcPr>
          <w:p w14:paraId="51FAC2A9" w14:textId="77777777" w:rsidR="00D933B7"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hideMark/>
          </w:tcPr>
          <w:p w14:paraId="1C0AAFEE" w14:textId="77777777" w:rsidR="00D933B7" w:rsidRDefault="00D933B7">
            <w:pPr>
              <w:spacing w:after="0"/>
              <w:jc w:val="center"/>
            </w:pPr>
            <w:r>
              <w:rPr>
                <w:rFonts w:eastAsia="EC Square Sans Pro" w:cs="EC Square Sans Pro"/>
                <w:color w:val="000000" w:themeColor="text1"/>
              </w:rPr>
              <w:t>40%</w:t>
            </w:r>
          </w:p>
        </w:tc>
        <w:tc>
          <w:tcPr>
            <w:tcW w:w="1488" w:type="dxa"/>
            <w:tcBorders>
              <w:top w:val="single" w:sz="6" w:space="0" w:color="8C8C8C"/>
              <w:left w:val="nil"/>
              <w:bottom w:val="single" w:sz="6" w:space="0" w:color="8C8C8C"/>
              <w:right w:val="nil"/>
            </w:tcBorders>
            <w:hideMark/>
          </w:tcPr>
          <w:p w14:paraId="610BEB77" w14:textId="77777777" w:rsidR="00D933B7" w:rsidRDefault="00D933B7">
            <w:pPr>
              <w:spacing w:after="0"/>
              <w:jc w:val="center"/>
            </w:pPr>
            <w:r>
              <w:rPr>
                <w:rFonts w:eastAsia="EC Square Sans Pro" w:cs="EC Square Sans Pro"/>
                <w:color w:val="000000" w:themeColor="text1"/>
              </w:rPr>
              <w:t>29</w:t>
            </w:r>
            <w:r>
              <w:rPr>
                <w:rFonts w:ascii="Calibri" w:eastAsia="EC Square Sans Pro" w:hAnsi="Calibri" w:cs="Calibri"/>
                <w:color w:val="000000" w:themeColor="text1"/>
              </w:rPr>
              <w:t> </w:t>
            </w:r>
            <w:r>
              <w:rPr>
                <w:rFonts w:eastAsia="EC Square Sans Pro" w:cs="EC Square Sans Pro"/>
                <w:color w:val="000000" w:themeColor="text1"/>
              </w:rPr>
              <w:t>020</w:t>
            </w:r>
            <w:r>
              <w:rPr>
                <w:rFonts w:ascii="Calibri" w:eastAsia="EC Square Sans Pro" w:hAnsi="Calibri" w:cs="Calibri"/>
                <w:color w:val="000000" w:themeColor="text1"/>
              </w:rPr>
              <w:t> </w:t>
            </w:r>
            <w:r>
              <w:rPr>
                <w:rFonts w:eastAsia="EC Square Sans Pro" w:cs="EC Square Sans Pro"/>
                <w:color w:val="000000" w:themeColor="text1"/>
              </w:rPr>
              <w:t>m</w:t>
            </w:r>
            <w:r>
              <w:rPr>
                <w:rFonts w:eastAsia="EC Square Sans Pro" w:cs="EC Square Sans Pro"/>
                <w:color w:val="000000" w:themeColor="text1"/>
                <w:vertAlign w:val="superscript"/>
              </w:rPr>
              <w:t>3</w:t>
            </w:r>
            <w:r>
              <w:rPr>
                <w:rFonts w:eastAsia="EC Square Sans Pro" w:cs="EC Square Sans Pro"/>
                <w:color w:val="000000" w:themeColor="text1"/>
              </w:rPr>
              <w:t xml:space="preserve"> in 2030</w:t>
            </w:r>
          </w:p>
        </w:tc>
        <w:tc>
          <w:tcPr>
            <w:tcW w:w="1535" w:type="dxa"/>
            <w:tcBorders>
              <w:top w:val="single" w:sz="6" w:space="0" w:color="8C8C8C"/>
              <w:left w:val="nil"/>
              <w:bottom w:val="single" w:sz="6" w:space="0" w:color="8C8C8C"/>
              <w:right w:val="nil"/>
            </w:tcBorders>
            <w:hideMark/>
          </w:tcPr>
          <w:p w14:paraId="2155224D" w14:textId="77777777" w:rsidR="00D933B7" w:rsidRDefault="00D933B7">
            <w:pPr>
              <w:spacing w:after="0"/>
              <w:jc w:val="center"/>
            </w:pPr>
            <w:r>
              <w:rPr>
                <w:rFonts w:eastAsia="EC Square Sans Pro" w:cs="EC Square Sans Pro"/>
                <w:color w:val="000000" w:themeColor="text1"/>
              </w:rPr>
              <w:t>11</w:t>
            </w:r>
            <w:r>
              <w:rPr>
                <w:rFonts w:ascii="Calibri" w:eastAsia="EC Square Sans Pro" w:hAnsi="Calibri" w:cs="Calibri"/>
                <w:color w:val="000000" w:themeColor="text1"/>
              </w:rPr>
              <w:t> </w:t>
            </w:r>
            <w:r>
              <w:rPr>
                <w:rFonts w:eastAsia="EC Square Sans Pro" w:cs="EC Square Sans Pro"/>
                <w:color w:val="000000" w:themeColor="text1"/>
              </w:rPr>
              <w:t>665 by 2025 compared to a target of 29</w:t>
            </w:r>
            <w:r>
              <w:rPr>
                <w:rFonts w:ascii="Calibri" w:eastAsia="EC Square Sans Pro" w:hAnsi="Calibri" w:cs="Calibri"/>
                <w:color w:val="000000" w:themeColor="text1"/>
              </w:rPr>
              <w:t> </w:t>
            </w:r>
            <w:r>
              <w:rPr>
                <w:rFonts w:eastAsia="EC Square Sans Pro" w:cs="EC Square Sans Pro"/>
                <w:color w:val="000000" w:themeColor="text1"/>
              </w:rPr>
              <w:t>020</w:t>
            </w:r>
          </w:p>
        </w:tc>
        <w:tc>
          <w:tcPr>
            <w:tcW w:w="1588" w:type="dxa"/>
            <w:tcBorders>
              <w:top w:val="single" w:sz="6" w:space="0" w:color="8C8C8C"/>
              <w:left w:val="nil"/>
              <w:bottom w:val="single" w:sz="6" w:space="0" w:color="8C8C8C"/>
              <w:right w:val="nil"/>
            </w:tcBorders>
            <w:hideMark/>
          </w:tcPr>
          <w:p w14:paraId="5A11B74B" w14:textId="77777777" w:rsidR="00D933B7" w:rsidRDefault="00D933B7">
            <w:pPr>
              <w:spacing w:after="0"/>
              <w:jc w:val="center"/>
            </w:pPr>
            <w:r>
              <w:rPr>
                <w:rFonts w:eastAsia="EC Square Sans Pro" w:cs="EC Square Sans Pro"/>
                <w:color w:val="000000" w:themeColor="text1"/>
              </w:rPr>
              <w:t>On track</w:t>
            </w:r>
          </w:p>
        </w:tc>
      </w:tr>
      <w:tr w:rsidR="00D933B7" w:rsidRPr="007B0108" w14:paraId="01E511B8"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B2728B3" w14:textId="77777777" w:rsidR="00D933B7" w:rsidRDefault="00D933B7">
            <w:pPr>
              <w:spacing w:after="0"/>
            </w:pPr>
            <w:r>
              <w:rPr>
                <w:rFonts w:eastAsia="EC Square Sans Pro" w:cs="EC Square Sans Pro"/>
                <w:color w:val="000000" w:themeColor="text1"/>
              </w:rPr>
              <w:t>Low and intermediate radioactivity waste disposed of</w:t>
            </w:r>
          </w:p>
        </w:tc>
        <w:tc>
          <w:tcPr>
            <w:tcW w:w="1524" w:type="dxa"/>
            <w:tcBorders>
              <w:top w:val="single" w:sz="6" w:space="0" w:color="8C8C8C"/>
              <w:left w:val="nil"/>
              <w:bottom w:val="single" w:sz="6" w:space="0" w:color="8C8C8C"/>
              <w:right w:val="nil"/>
            </w:tcBorders>
            <w:shd w:val="clear" w:color="auto" w:fill="FAF9F9"/>
            <w:hideMark/>
          </w:tcPr>
          <w:p w14:paraId="08512F2D" w14:textId="77777777" w:rsidR="00D933B7"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hideMark/>
          </w:tcPr>
          <w:p w14:paraId="2D8B8427" w14:textId="77777777" w:rsidR="00D933B7" w:rsidRDefault="00D933B7">
            <w:pPr>
              <w:spacing w:after="0"/>
              <w:jc w:val="center"/>
            </w:pPr>
            <w:r>
              <w:rPr>
                <w:rFonts w:eastAsia="EC Square Sans Pro" w:cs="EC Square Sans Pro"/>
                <w:color w:val="000000" w:themeColor="text1"/>
              </w:rPr>
              <w:t>28%</w:t>
            </w:r>
          </w:p>
        </w:tc>
        <w:tc>
          <w:tcPr>
            <w:tcW w:w="1488" w:type="dxa"/>
            <w:tcBorders>
              <w:top w:val="single" w:sz="6" w:space="0" w:color="8C8C8C"/>
              <w:left w:val="nil"/>
              <w:bottom w:val="single" w:sz="6" w:space="0" w:color="8C8C8C"/>
              <w:right w:val="nil"/>
            </w:tcBorders>
            <w:shd w:val="clear" w:color="auto" w:fill="FAF9F9"/>
            <w:hideMark/>
          </w:tcPr>
          <w:p w14:paraId="5C59857D" w14:textId="77777777" w:rsidR="00D933B7" w:rsidRDefault="00D933B7">
            <w:pPr>
              <w:spacing w:after="0"/>
              <w:jc w:val="center"/>
            </w:pPr>
            <w:r>
              <w:rPr>
                <w:rFonts w:eastAsia="EC Square Sans Pro" w:cs="EC Square Sans Pro"/>
                <w:color w:val="000000" w:themeColor="text1"/>
              </w:rPr>
              <w:t>9</w:t>
            </w:r>
            <w:r>
              <w:rPr>
                <w:rFonts w:ascii="Calibri" w:eastAsia="EC Square Sans Pro" w:hAnsi="Calibri" w:cs="Calibri"/>
                <w:color w:val="000000" w:themeColor="text1"/>
              </w:rPr>
              <w:t> </w:t>
            </w:r>
            <w:r>
              <w:rPr>
                <w:rFonts w:eastAsia="EC Square Sans Pro" w:cs="EC Square Sans Pro"/>
                <w:color w:val="000000" w:themeColor="text1"/>
              </w:rPr>
              <w:t>202</w:t>
            </w:r>
            <w:r>
              <w:rPr>
                <w:rFonts w:ascii="Calibri" w:eastAsia="EC Square Sans Pro" w:hAnsi="Calibri" w:cs="Calibri"/>
                <w:color w:val="000000" w:themeColor="text1"/>
              </w:rPr>
              <w:t> </w:t>
            </w:r>
            <w:r>
              <w:rPr>
                <w:rFonts w:eastAsia="EC Square Sans Pro" w:cs="EC Square Sans Pro"/>
                <w:color w:val="000000" w:themeColor="text1"/>
              </w:rPr>
              <w:t>m</w:t>
            </w:r>
            <w:r>
              <w:rPr>
                <w:rFonts w:eastAsia="EC Square Sans Pro" w:cs="EC Square Sans Pro"/>
                <w:color w:val="000000" w:themeColor="text1"/>
                <w:vertAlign w:val="superscript"/>
              </w:rPr>
              <w:t>3</w:t>
            </w:r>
            <w:r>
              <w:rPr>
                <w:rFonts w:eastAsia="EC Square Sans Pro" w:cs="EC Square Sans Pro"/>
                <w:color w:val="000000" w:themeColor="text1"/>
              </w:rPr>
              <w:t xml:space="preserve"> in 2030</w:t>
            </w:r>
          </w:p>
        </w:tc>
        <w:tc>
          <w:tcPr>
            <w:tcW w:w="1535" w:type="dxa"/>
            <w:tcBorders>
              <w:top w:val="single" w:sz="6" w:space="0" w:color="8C8C8C"/>
              <w:left w:val="nil"/>
              <w:bottom w:val="single" w:sz="6" w:space="0" w:color="8C8C8C"/>
              <w:right w:val="nil"/>
            </w:tcBorders>
            <w:shd w:val="clear" w:color="auto" w:fill="FAF9F9"/>
            <w:hideMark/>
          </w:tcPr>
          <w:p w14:paraId="7162E486" w14:textId="77777777" w:rsidR="00D933B7" w:rsidRDefault="00D933B7">
            <w:pPr>
              <w:spacing w:after="0"/>
              <w:jc w:val="center"/>
            </w:pPr>
            <w:r>
              <w:rPr>
                <w:rFonts w:eastAsia="EC Square Sans Pro" w:cs="EC Square Sans Pro"/>
                <w:color w:val="000000" w:themeColor="text1"/>
              </w:rPr>
              <w:t>2</w:t>
            </w:r>
            <w:r>
              <w:rPr>
                <w:rFonts w:ascii="Calibri" w:eastAsia="EC Square Sans Pro" w:hAnsi="Calibri" w:cs="Calibri"/>
                <w:color w:val="000000" w:themeColor="text1"/>
              </w:rPr>
              <w:t> </w:t>
            </w:r>
            <w:r>
              <w:rPr>
                <w:rFonts w:eastAsia="EC Square Sans Pro" w:cs="EC Square Sans Pro"/>
                <w:color w:val="000000" w:themeColor="text1"/>
              </w:rPr>
              <w:t>606 by 2025 compared to a target of 9</w:t>
            </w:r>
            <w:r>
              <w:rPr>
                <w:rFonts w:ascii="Calibri" w:eastAsia="EC Square Sans Pro" w:hAnsi="Calibri" w:cs="Calibri"/>
                <w:color w:val="000000" w:themeColor="text1"/>
              </w:rPr>
              <w:t> </w:t>
            </w:r>
            <w:r>
              <w:rPr>
                <w:rFonts w:eastAsia="EC Square Sans Pro" w:cs="EC Square Sans Pro"/>
                <w:color w:val="000000" w:themeColor="text1"/>
              </w:rPr>
              <w:t>202</w:t>
            </w:r>
          </w:p>
        </w:tc>
        <w:tc>
          <w:tcPr>
            <w:tcW w:w="1588" w:type="dxa"/>
            <w:tcBorders>
              <w:top w:val="single" w:sz="6" w:space="0" w:color="8C8C8C"/>
              <w:left w:val="nil"/>
              <w:bottom w:val="single" w:sz="6" w:space="0" w:color="8C8C8C"/>
              <w:right w:val="nil"/>
            </w:tcBorders>
            <w:shd w:val="clear" w:color="auto" w:fill="FAF9F9"/>
            <w:hideMark/>
          </w:tcPr>
          <w:p w14:paraId="79E5D9E5" w14:textId="77777777" w:rsidR="00D933B7" w:rsidRDefault="00D933B7">
            <w:pPr>
              <w:spacing w:after="0"/>
              <w:jc w:val="center"/>
            </w:pPr>
            <w:r>
              <w:rPr>
                <w:rFonts w:eastAsia="EC Square Sans Pro" w:cs="EC Square Sans Pro"/>
                <w:color w:val="000000" w:themeColor="text1"/>
              </w:rPr>
              <w:t>On track</w:t>
            </w:r>
          </w:p>
        </w:tc>
      </w:tr>
      <w:tr w:rsidR="00D933B7" w:rsidRPr="007B0108" w14:paraId="65344AF1" w14:textId="77777777">
        <w:trPr>
          <w:trHeight w:val="300"/>
        </w:trPr>
        <w:tc>
          <w:tcPr>
            <w:tcW w:w="1984" w:type="dxa"/>
            <w:tcBorders>
              <w:top w:val="single" w:sz="6" w:space="0" w:color="8C8C8C"/>
              <w:left w:val="nil"/>
              <w:bottom w:val="single" w:sz="6" w:space="0" w:color="8C8C8C"/>
              <w:right w:val="nil"/>
            </w:tcBorders>
            <w:hideMark/>
          </w:tcPr>
          <w:p w14:paraId="4BE56622" w14:textId="77777777" w:rsidR="00D933B7" w:rsidRDefault="00D933B7">
            <w:pPr>
              <w:spacing w:after="0"/>
            </w:pPr>
            <w:r>
              <w:rPr>
                <w:rFonts w:eastAsia="EC Square Sans Pro" w:cs="EC Square Sans Pro"/>
                <w:color w:val="000000" w:themeColor="text1"/>
              </w:rPr>
              <w:t xml:space="preserve">Metal dismantled </w:t>
            </w:r>
          </w:p>
        </w:tc>
        <w:tc>
          <w:tcPr>
            <w:tcW w:w="1524" w:type="dxa"/>
            <w:tcBorders>
              <w:top w:val="single" w:sz="6" w:space="0" w:color="8C8C8C"/>
              <w:left w:val="nil"/>
              <w:bottom w:val="single" w:sz="6" w:space="0" w:color="8C8C8C"/>
              <w:right w:val="nil"/>
            </w:tcBorders>
            <w:hideMark/>
          </w:tcPr>
          <w:p w14:paraId="3A8BF93A" w14:textId="77777777" w:rsidR="00D933B7"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hideMark/>
          </w:tcPr>
          <w:p w14:paraId="26E4EC81" w14:textId="77777777" w:rsidR="00D933B7" w:rsidRDefault="00D933B7">
            <w:pPr>
              <w:spacing w:after="0"/>
              <w:jc w:val="center"/>
            </w:pPr>
            <w:r>
              <w:rPr>
                <w:rFonts w:eastAsia="EC Square Sans Pro" w:cs="EC Square Sans Pro"/>
                <w:color w:val="000000" w:themeColor="text1"/>
              </w:rPr>
              <w:t>57%</w:t>
            </w:r>
          </w:p>
        </w:tc>
        <w:tc>
          <w:tcPr>
            <w:tcW w:w="1488" w:type="dxa"/>
            <w:tcBorders>
              <w:top w:val="single" w:sz="6" w:space="0" w:color="8C8C8C"/>
              <w:left w:val="nil"/>
              <w:bottom w:val="single" w:sz="6" w:space="0" w:color="8C8C8C"/>
              <w:right w:val="nil"/>
            </w:tcBorders>
            <w:hideMark/>
          </w:tcPr>
          <w:p w14:paraId="3751E0D0" w14:textId="77777777" w:rsidR="00D933B7" w:rsidRDefault="00D933B7">
            <w:pPr>
              <w:spacing w:after="0"/>
              <w:jc w:val="center"/>
              <w:rPr>
                <w:rFonts w:eastAsia="EC Square Sans Pro" w:cs="EC Square Sans Pro"/>
                <w:color w:val="000000" w:themeColor="text1"/>
              </w:rPr>
            </w:pPr>
            <w:r>
              <w:rPr>
                <w:rFonts w:eastAsia="EC Square Sans Pro" w:cs="EC Square Sans Pro"/>
                <w:color w:val="000000" w:themeColor="text1"/>
              </w:rPr>
              <w:t>4</w:t>
            </w:r>
            <w:r>
              <w:rPr>
                <w:rFonts w:ascii="Calibri" w:eastAsia="EC Square Sans Pro" w:hAnsi="Calibri" w:cs="Calibri"/>
                <w:color w:val="000000" w:themeColor="text1"/>
              </w:rPr>
              <w:t> </w:t>
            </w:r>
            <w:r>
              <w:rPr>
                <w:rFonts w:eastAsia="EC Square Sans Pro" w:cs="EC Square Sans Pro"/>
                <w:color w:val="000000" w:themeColor="text1"/>
              </w:rPr>
              <w:t>341</w:t>
            </w:r>
            <w:r>
              <w:rPr>
                <w:rFonts w:ascii="Calibri" w:eastAsia="EC Square Sans Pro" w:hAnsi="Calibri" w:cs="Calibri"/>
                <w:color w:val="000000" w:themeColor="text1"/>
              </w:rPr>
              <w:t> </w:t>
            </w:r>
            <w:r>
              <w:rPr>
                <w:rFonts w:eastAsia="EC Square Sans Pro" w:cs="EC Square Sans Pro"/>
                <w:color w:val="000000" w:themeColor="text1"/>
              </w:rPr>
              <w:t xml:space="preserve">tonnes in </w:t>
            </w:r>
          </w:p>
          <w:p w14:paraId="5B2A5E22" w14:textId="77777777" w:rsidR="00D933B7" w:rsidRDefault="00D933B7">
            <w:pPr>
              <w:spacing w:after="0"/>
              <w:jc w:val="center"/>
            </w:pPr>
            <w:r>
              <w:rPr>
                <w:rFonts w:eastAsia="EC Square Sans Pro" w:cs="EC Square Sans Pro"/>
                <w:color w:val="000000" w:themeColor="text1"/>
              </w:rPr>
              <w:t>2028</w:t>
            </w:r>
          </w:p>
        </w:tc>
        <w:tc>
          <w:tcPr>
            <w:tcW w:w="1535" w:type="dxa"/>
            <w:tcBorders>
              <w:top w:val="single" w:sz="6" w:space="0" w:color="8C8C8C"/>
              <w:left w:val="nil"/>
              <w:bottom w:val="single" w:sz="6" w:space="0" w:color="8C8C8C"/>
              <w:right w:val="nil"/>
            </w:tcBorders>
          </w:tcPr>
          <w:p w14:paraId="036A1EA3" w14:textId="77777777" w:rsidR="00D933B7" w:rsidRDefault="00D933B7">
            <w:pPr>
              <w:spacing w:after="0"/>
              <w:jc w:val="center"/>
            </w:pPr>
            <w:r>
              <w:rPr>
                <w:rFonts w:eastAsia="EC Square Sans Pro" w:cs="EC Square Sans Pro"/>
                <w:color w:val="000000" w:themeColor="text1"/>
              </w:rPr>
              <w:t>2</w:t>
            </w:r>
            <w:r>
              <w:rPr>
                <w:rFonts w:ascii="Calibri" w:eastAsia="EC Square Sans Pro" w:hAnsi="Calibri" w:cs="Calibri"/>
                <w:color w:val="000000" w:themeColor="text1"/>
              </w:rPr>
              <w:t> </w:t>
            </w:r>
            <w:r>
              <w:rPr>
                <w:rFonts w:eastAsia="EC Square Sans Pro" w:cs="EC Square Sans Pro"/>
                <w:color w:val="000000" w:themeColor="text1"/>
              </w:rPr>
              <w:t>473 by 2025 compared to a target of 4</w:t>
            </w:r>
            <w:r>
              <w:rPr>
                <w:rFonts w:ascii="Calibri" w:eastAsia="EC Square Sans Pro" w:hAnsi="Calibri" w:cs="Calibri"/>
                <w:color w:val="000000" w:themeColor="text1"/>
              </w:rPr>
              <w:t> </w:t>
            </w:r>
            <w:r>
              <w:rPr>
                <w:rFonts w:eastAsia="EC Square Sans Pro" w:cs="EC Square Sans Pro"/>
                <w:color w:val="000000" w:themeColor="text1"/>
              </w:rPr>
              <w:t>341</w:t>
            </w:r>
          </w:p>
        </w:tc>
        <w:tc>
          <w:tcPr>
            <w:tcW w:w="1588" w:type="dxa"/>
            <w:tcBorders>
              <w:top w:val="single" w:sz="6" w:space="0" w:color="8C8C8C"/>
              <w:left w:val="nil"/>
              <w:bottom w:val="single" w:sz="6" w:space="0" w:color="8C8C8C"/>
              <w:right w:val="nil"/>
            </w:tcBorders>
            <w:hideMark/>
          </w:tcPr>
          <w:p w14:paraId="1926165A" w14:textId="77777777" w:rsidR="00D933B7" w:rsidRDefault="00D933B7">
            <w:pPr>
              <w:spacing w:after="0"/>
              <w:jc w:val="center"/>
            </w:pPr>
            <w:r>
              <w:rPr>
                <w:rFonts w:eastAsia="EC Square Sans Pro" w:cs="EC Square Sans Pro"/>
                <w:color w:val="000000" w:themeColor="text1"/>
              </w:rPr>
              <w:t>On track</w:t>
            </w:r>
          </w:p>
        </w:tc>
      </w:tr>
    </w:tbl>
    <w:p w14:paraId="222BEDFF" w14:textId="77777777" w:rsidR="00D933B7" w:rsidRPr="0091729B" w:rsidRDefault="00D933B7" w:rsidP="00D933B7">
      <w:pPr>
        <w:keepNext/>
        <w:keepLines/>
        <w:spacing w:line="240" w:lineRule="auto"/>
        <w:outlineLvl w:val="4"/>
        <w:rPr>
          <w:rFonts w:ascii="EC Square Sans Pro Medium" w:eastAsiaTheme="majorEastAsia" w:hAnsi="EC Square Sans Pro Medium" w:cstheme="majorBidi"/>
          <w:sz w:val="36"/>
          <w:szCs w:val="36"/>
          <w:lang w:eastAsia="en-GB"/>
        </w:rPr>
      </w:pPr>
    </w:p>
    <w:p w14:paraId="0A561F70" w14:textId="77777777" w:rsidR="00D933B7" w:rsidRPr="007445CB" w:rsidRDefault="00D933B7" w:rsidP="00373960">
      <w:pPr>
        <w:numPr>
          <w:ilvl w:val="0"/>
          <w:numId w:val="77"/>
        </w:numPr>
        <w:spacing w:before="0" w:after="160" w:line="259" w:lineRule="auto"/>
        <w:rPr>
          <w:lang w:val="en-IE" w:eastAsia="en-GB"/>
        </w:rPr>
      </w:pPr>
      <w:r>
        <w:rPr>
          <w:lang w:eastAsia="en-GB"/>
        </w:rPr>
        <w:t>In the 2020-2027 period,</w:t>
      </w:r>
      <w:r>
        <w:rPr>
          <w:rFonts w:ascii="Calibri" w:hAnsi="Calibri" w:cs="Calibri"/>
          <w:lang w:eastAsia="en-GB"/>
        </w:rPr>
        <w:t xml:space="preserve"> </w:t>
      </w:r>
      <w:r>
        <w:rPr>
          <w:lang w:eastAsia="en-GB"/>
        </w:rPr>
        <w:t>the decommissioning operator will remove all peripheral components from the reactor shafts. The transfer of the last fuel assemblies in 2022 from the reactor buildings into storage casks and then to the interim spent fuel storage facility opened the way to the dismantling of the reactor core systems, starting with the R1 and R2 zones (upper and bottom part, ongoing), followed by the R3 zone (central part, not yet started). Dismantling is now proceeding</w:t>
      </w:r>
      <w:r>
        <w:rPr>
          <w:rFonts w:ascii="Calibri" w:hAnsi="Calibri" w:cs="Calibri"/>
          <w:lang w:eastAsia="en-GB"/>
        </w:rPr>
        <w:t xml:space="preserve"> </w:t>
      </w:r>
      <w:r>
        <w:rPr>
          <w:lang w:eastAsia="en-GB"/>
        </w:rPr>
        <w:t>at a good pace, with an average of 4</w:t>
      </w:r>
      <w:r>
        <w:rPr>
          <w:rFonts w:ascii="Calibri" w:hAnsi="Calibri" w:cs="Calibri"/>
          <w:lang w:eastAsia="en-GB"/>
        </w:rPr>
        <w:t> </w:t>
      </w:r>
      <w:r>
        <w:rPr>
          <w:lang w:eastAsia="en-GB"/>
        </w:rPr>
        <w:t>000</w:t>
      </w:r>
      <w:r>
        <w:rPr>
          <w:rFonts w:ascii="Calibri" w:hAnsi="Calibri" w:cs="Calibri"/>
          <w:lang w:eastAsia="en-GB"/>
        </w:rPr>
        <w:t> </w:t>
      </w:r>
      <w:r>
        <w:rPr>
          <w:lang w:eastAsia="en-GB"/>
        </w:rPr>
        <w:t>tonnes of metallic waste coming from the dismantling of structures, systems and components per</w:t>
      </w:r>
      <w:r>
        <w:rPr>
          <w:rFonts w:ascii="Calibri" w:hAnsi="Calibri" w:cs="Calibri"/>
          <w:lang w:eastAsia="en-GB"/>
        </w:rPr>
        <w:t xml:space="preserve"> </w:t>
      </w:r>
      <w:r>
        <w:rPr>
          <w:lang w:eastAsia="en-GB"/>
        </w:rPr>
        <w:t>year. About 82</w:t>
      </w:r>
      <w:r>
        <w:rPr>
          <w:rFonts w:ascii="Calibri" w:hAnsi="Calibri" w:cs="Calibri"/>
          <w:lang w:eastAsia="en-GB"/>
        </w:rPr>
        <w:t> </w:t>
      </w:r>
      <w:r>
        <w:rPr>
          <w:lang w:eastAsia="en-GB"/>
        </w:rPr>
        <w:t>000</w:t>
      </w:r>
      <w:r>
        <w:rPr>
          <w:rFonts w:ascii="Calibri" w:hAnsi="Calibri" w:cs="Calibri"/>
          <w:lang w:eastAsia="en-GB"/>
        </w:rPr>
        <w:t> </w:t>
      </w:r>
      <w:r>
        <w:rPr>
          <w:lang w:eastAsia="en-GB"/>
        </w:rPr>
        <w:t>tonnes out of 180</w:t>
      </w:r>
      <w:r>
        <w:rPr>
          <w:rFonts w:ascii="Calibri" w:hAnsi="Calibri" w:cs="Calibri"/>
          <w:lang w:eastAsia="en-GB"/>
        </w:rPr>
        <w:t> </w:t>
      </w:r>
      <w:r>
        <w:rPr>
          <w:lang w:eastAsia="en-GB"/>
        </w:rPr>
        <w:t>000</w:t>
      </w:r>
      <w:r>
        <w:rPr>
          <w:rFonts w:ascii="Calibri" w:hAnsi="Calibri" w:cs="Calibri"/>
          <w:lang w:eastAsia="en-GB"/>
        </w:rPr>
        <w:t> </w:t>
      </w:r>
      <w:r>
        <w:rPr>
          <w:lang w:eastAsia="en-GB"/>
        </w:rPr>
        <w:t>tonnes (estimated total amount of structure, systems and components) have been dismantled by the end of 2025.</w:t>
      </w:r>
    </w:p>
    <w:p w14:paraId="2500D053" w14:textId="77777777" w:rsidR="00D933B7" w:rsidRPr="007445CB" w:rsidRDefault="00D933B7" w:rsidP="00373960">
      <w:pPr>
        <w:numPr>
          <w:ilvl w:val="0"/>
          <w:numId w:val="78"/>
        </w:numPr>
        <w:spacing w:before="0" w:after="160" w:line="259" w:lineRule="auto"/>
        <w:rPr>
          <w:lang w:val="en-IE" w:eastAsia="en-GB"/>
        </w:rPr>
      </w:pPr>
      <w:r>
        <w:rPr>
          <w:lang w:eastAsia="en-GB"/>
        </w:rPr>
        <w:t>For the dismantling of the reactor shafts (R3D project), given the first-of-kind nature of the activity, two international and experienced companies were requested to deliver an optioneering study and a following conceptual design, to prove the feasibility of the activity. The optioneering studies were delivered in July 2024 and the conceptual designs in July 2025.</w:t>
      </w:r>
    </w:p>
    <w:p w14:paraId="2B44C251" w14:textId="77777777" w:rsidR="00D933B7" w:rsidRPr="007445CB" w:rsidRDefault="00D933B7" w:rsidP="00373960">
      <w:pPr>
        <w:numPr>
          <w:ilvl w:val="0"/>
          <w:numId w:val="79"/>
        </w:numPr>
        <w:spacing w:before="0" w:after="160" w:line="259" w:lineRule="auto"/>
        <w:rPr>
          <w:lang w:val="en-IE" w:eastAsia="en-GB"/>
        </w:rPr>
      </w:pPr>
      <w:r>
        <w:rPr>
          <w:lang w:eastAsia="en-GB"/>
        </w:rPr>
        <w:t>Concerning radioactive waste management, the landfill repository was completed in 2021 and went into operation in 2022. Currently, about 11</w:t>
      </w:r>
      <w:r>
        <w:rPr>
          <w:rFonts w:ascii="Calibri" w:hAnsi="Calibri" w:cs="Calibri"/>
          <w:lang w:eastAsia="en-GB"/>
        </w:rPr>
        <w:t> </w:t>
      </w:r>
      <w:r>
        <w:rPr>
          <w:lang w:eastAsia="en-GB"/>
        </w:rPr>
        <w:t>665</w:t>
      </w:r>
      <w:r>
        <w:rPr>
          <w:rFonts w:ascii="Calibri" w:hAnsi="Calibri" w:cs="Calibri"/>
          <w:lang w:eastAsia="en-GB"/>
        </w:rPr>
        <w:t> </w:t>
      </w:r>
      <w:r>
        <w:rPr>
          <w:lang w:eastAsia="en-GB"/>
        </w:rPr>
        <w:t>m³ out of 15</w:t>
      </w:r>
      <w:r>
        <w:rPr>
          <w:rFonts w:ascii="Calibri" w:hAnsi="Calibri" w:cs="Calibri"/>
          <w:lang w:eastAsia="en-GB"/>
        </w:rPr>
        <w:t> </w:t>
      </w:r>
      <w:r>
        <w:rPr>
          <w:lang w:eastAsia="en-GB"/>
        </w:rPr>
        <w:t>000</w:t>
      </w:r>
      <w:r>
        <w:rPr>
          <w:rFonts w:ascii="Calibri" w:hAnsi="Calibri" w:cs="Calibri"/>
          <w:lang w:eastAsia="en-GB"/>
        </w:rPr>
        <w:t> </w:t>
      </w:r>
      <w:r>
        <w:rPr>
          <w:lang w:eastAsia="en-GB"/>
        </w:rPr>
        <w:t>m³ of class A waste have been disposed of. The low-level and</w:t>
      </w:r>
      <w:r>
        <w:rPr>
          <w:rFonts w:ascii="Calibri" w:hAnsi="Calibri" w:cs="Calibri"/>
          <w:lang w:eastAsia="en-GB"/>
        </w:rPr>
        <w:t xml:space="preserve"> i</w:t>
      </w:r>
      <w:r>
        <w:rPr>
          <w:lang w:eastAsia="en-GB"/>
        </w:rPr>
        <w:t>ntermediate-level waste produced so far is temporarily in storage buildings on site, waiting for the availability of the near surface repository. The contract for the construction of the repository was signed in April 2024 and it is expected to start operation in 2029.</w:t>
      </w:r>
    </w:p>
    <w:p w14:paraId="07DF5FD1" w14:textId="77777777" w:rsidR="00D933B7" w:rsidRPr="007445CB" w:rsidRDefault="00D933B7" w:rsidP="00373960">
      <w:pPr>
        <w:numPr>
          <w:ilvl w:val="0"/>
          <w:numId w:val="80"/>
        </w:numPr>
        <w:spacing w:before="0" w:after="160" w:line="259" w:lineRule="auto"/>
        <w:rPr>
          <w:lang w:val="en-IE" w:eastAsia="en-GB"/>
        </w:rPr>
      </w:pPr>
      <w:r>
        <w:rPr>
          <w:lang w:eastAsia="en-GB"/>
        </w:rPr>
        <w:t>In August 2024,</w:t>
      </w:r>
      <w:r>
        <w:rPr>
          <w:rFonts w:ascii="Calibri" w:hAnsi="Calibri" w:cs="Calibri"/>
          <w:lang w:eastAsia="en-GB"/>
        </w:rPr>
        <w:t xml:space="preserve"> </w:t>
      </w:r>
      <w:r>
        <w:rPr>
          <w:lang w:eastAsia="en-GB"/>
        </w:rPr>
        <w:t>the contract for the dismantling of steam drum separators entered into force and progressed as planned throughout 2025.</w:t>
      </w:r>
    </w:p>
    <w:p w14:paraId="1F6B85DB" w14:textId="77777777" w:rsidR="00D933B7" w:rsidRDefault="00D933B7" w:rsidP="00373960">
      <w:pPr>
        <w:numPr>
          <w:ilvl w:val="0"/>
          <w:numId w:val="80"/>
        </w:numPr>
        <w:spacing w:before="0" w:after="160" w:line="259" w:lineRule="auto"/>
        <w:rPr>
          <w:lang w:eastAsia="en-GB"/>
        </w:rPr>
      </w:pPr>
      <w:r>
        <w:rPr>
          <w:lang w:eastAsia="en-GB"/>
        </w:rPr>
        <w:t>The results of the R3D optioneering studies and subsequent conceptual designs highlighted the need to revise the overall decommissioning</w:t>
      </w:r>
      <w:r w:rsidRPr="001F2F66">
        <w:rPr>
          <w:lang w:eastAsia="en-GB"/>
        </w:rPr>
        <w:t xml:space="preserve"> </w:t>
      </w:r>
      <w:r>
        <w:rPr>
          <w:lang w:eastAsia="en-GB"/>
        </w:rPr>
        <w:t>baseline. The initial estimation of 2018 did not rely on a detailed study</w:t>
      </w:r>
      <w:r w:rsidRPr="001F2F66">
        <w:rPr>
          <w:lang w:eastAsia="en-GB"/>
        </w:rPr>
        <w:t> –</w:t>
      </w:r>
      <w:r>
        <w:rPr>
          <w:lang w:eastAsia="en-GB"/>
        </w:rPr>
        <w:t xml:space="preserve"> since the Ignalina decommissioning is a first-of-a-kind operation</w:t>
      </w:r>
      <w:r w:rsidRPr="001F2F66">
        <w:rPr>
          <w:lang w:eastAsia="en-GB"/>
        </w:rPr>
        <w:t> –</w:t>
      </w:r>
      <w:r>
        <w:rPr>
          <w:lang w:eastAsia="en-GB"/>
        </w:rPr>
        <w:t xml:space="preserve"> and appeared to be quite optimistic. After the involvement of two experienced companies, the need to revise the schedule emerged as absolutely necessary. This exercise is</w:t>
      </w:r>
      <w:r w:rsidRPr="001F2F66">
        <w:rPr>
          <w:lang w:eastAsia="en-GB"/>
        </w:rPr>
        <w:t xml:space="preserve"> still </w:t>
      </w:r>
      <w:r>
        <w:rPr>
          <w:lang w:eastAsia="en-GB"/>
        </w:rPr>
        <w:t>ongoing</w:t>
      </w:r>
      <w:r w:rsidRPr="001F2F66">
        <w:rPr>
          <w:lang w:eastAsia="en-GB"/>
        </w:rPr>
        <w:t xml:space="preserve"> </w:t>
      </w:r>
      <w:r>
        <w:rPr>
          <w:lang w:eastAsia="en-GB"/>
        </w:rPr>
        <w:t>and will result in a shift of the</w:t>
      </w:r>
      <w:r w:rsidRPr="001F2F66">
        <w:rPr>
          <w:lang w:eastAsia="en-GB"/>
        </w:rPr>
        <w:t xml:space="preserve"> </w:t>
      </w:r>
      <w:r>
        <w:rPr>
          <w:lang w:eastAsia="en-GB"/>
        </w:rPr>
        <w:t>decommissioning</w:t>
      </w:r>
      <w:r w:rsidRPr="001F2F66">
        <w:rPr>
          <w:lang w:eastAsia="en-GB"/>
        </w:rPr>
        <w:t xml:space="preserve"> </w:t>
      </w:r>
      <w:r>
        <w:rPr>
          <w:lang w:eastAsia="en-GB"/>
        </w:rPr>
        <w:t>end date; the operator is putting in place adjustments and strategic decisions to minimise the impact.</w:t>
      </w:r>
    </w:p>
    <w:p w14:paraId="7AFAED7C" w14:textId="77777777" w:rsidR="00D933B7" w:rsidRDefault="00D933B7" w:rsidP="00D933B7">
      <w:pPr>
        <w:keepNext/>
        <w:keepLines/>
        <w:tabs>
          <w:tab w:val="left" w:pos="7172"/>
        </w:tabs>
        <w:spacing w:line="240" w:lineRule="auto"/>
        <w:outlineLvl w:val="4"/>
        <w:rPr>
          <w:rFonts w:ascii="EC Square Sans Pro Medium" w:eastAsiaTheme="majorEastAsia" w:hAnsi="EC Square Sans Pro Medium" w:cstheme="majorBidi"/>
          <w:sz w:val="36"/>
          <w:szCs w:val="36"/>
          <w:lang w:eastAsia="en-GB"/>
        </w:rPr>
      </w:pPr>
    </w:p>
    <w:p w14:paraId="0775A077"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4699B6CB" w14:textId="77777777" w:rsidR="00D933B7" w:rsidRDefault="00D933B7" w:rsidP="00D933B7">
      <w:pPr>
        <w:rPr>
          <w:b/>
          <w:bCs/>
        </w:rPr>
      </w:pPr>
    </w:p>
    <w:p w14:paraId="1206611E" w14:textId="77777777" w:rsidR="00D933B7" w:rsidRPr="0091729B" w:rsidRDefault="00D933B7" w:rsidP="00F72C99">
      <w:pPr>
        <w:pStyle w:val="Heading3"/>
      </w:pPr>
      <w:r>
        <w:t>Contribution to green budgeting priorities:</w:t>
      </w:r>
    </w:p>
    <w:p w14:paraId="19C8676F" w14:textId="77777777" w:rsidR="00D933B7" w:rsidRDefault="00D933B7" w:rsidP="00D933B7">
      <w:pPr>
        <w:rPr>
          <w:b/>
          <w:bCs/>
        </w:rPr>
      </w:pPr>
      <w:r>
        <w:rPr>
          <w:lang w:eastAsia="en-GB"/>
        </w:rPr>
        <w:t>This programme does not provide a specific contribution to the green budgeting priorities.</w:t>
      </w:r>
    </w:p>
    <w:p w14:paraId="3834D542" w14:textId="77777777" w:rsidR="00D933B7" w:rsidRDefault="00D933B7" w:rsidP="00D933B7">
      <w:pPr>
        <w:keepNext/>
        <w:keepLines/>
        <w:spacing w:line="240" w:lineRule="auto"/>
        <w:outlineLvl w:val="4"/>
        <w:rPr>
          <w:b/>
          <w:bCs/>
        </w:rPr>
      </w:pPr>
    </w:p>
    <w:p w14:paraId="5DE606D6"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13DB1258"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5CA132F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2F2DAEF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069DDCC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712C58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4D42566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04FAA962"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1F40CBE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2B7DF2E4" w14:textId="77777777">
        <w:trPr>
          <w:trHeight w:val="300"/>
        </w:trPr>
        <w:tc>
          <w:tcPr>
            <w:tcW w:w="895" w:type="dxa"/>
            <w:tcBorders>
              <w:top w:val="nil"/>
              <w:left w:val="nil"/>
              <w:bottom w:val="single" w:sz="6" w:space="0" w:color="8C8C8C"/>
              <w:right w:val="nil"/>
            </w:tcBorders>
            <w:vAlign w:val="center"/>
            <w:hideMark/>
          </w:tcPr>
          <w:p w14:paraId="565B810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0F70BE5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73429AD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5D3B33B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433D1A2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1A2115FF"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0255AA9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380EAA33" w14:textId="77777777">
        <w:trPr>
          <w:trHeight w:val="300"/>
        </w:trPr>
        <w:tc>
          <w:tcPr>
            <w:tcW w:w="895" w:type="dxa"/>
            <w:tcBorders>
              <w:top w:val="nil"/>
              <w:left w:val="nil"/>
              <w:bottom w:val="single" w:sz="6" w:space="0" w:color="8C8C8C"/>
              <w:right w:val="nil"/>
            </w:tcBorders>
            <w:vAlign w:val="center"/>
            <w:hideMark/>
          </w:tcPr>
          <w:p w14:paraId="19DBE9B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4A2475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00975BA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49A3CBF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2BD59D3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3CFC8F3C"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400FC53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3A948C09" w14:textId="77777777">
        <w:trPr>
          <w:trHeight w:val="300"/>
        </w:trPr>
        <w:tc>
          <w:tcPr>
            <w:tcW w:w="895" w:type="dxa"/>
            <w:tcBorders>
              <w:top w:val="nil"/>
              <w:left w:val="nil"/>
              <w:bottom w:val="single" w:sz="6" w:space="0" w:color="8C8C8C"/>
              <w:right w:val="nil"/>
            </w:tcBorders>
            <w:vAlign w:val="center"/>
            <w:hideMark/>
          </w:tcPr>
          <w:p w14:paraId="25A435B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27ADFA3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5863C03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5D170A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4EDB370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4ADB7750"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607D1B7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1CE47753" w14:textId="77777777">
        <w:trPr>
          <w:trHeight w:val="300"/>
        </w:trPr>
        <w:tc>
          <w:tcPr>
            <w:tcW w:w="895" w:type="dxa"/>
            <w:tcBorders>
              <w:top w:val="nil"/>
              <w:left w:val="nil"/>
              <w:bottom w:val="single" w:sz="4" w:space="0" w:color="7F7F7F"/>
              <w:right w:val="nil"/>
            </w:tcBorders>
            <w:vAlign w:val="center"/>
            <w:hideMark/>
          </w:tcPr>
          <w:p w14:paraId="6FCD18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2A28271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72.5</w:t>
            </w:r>
          </w:p>
        </w:tc>
        <w:tc>
          <w:tcPr>
            <w:tcW w:w="1513" w:type="dxa"/>
            <w:tcBorders>
              <w:top w:val="nil"/>
              <w:left w:val="nil"/>
              <w:bottom w:val="single" w:sz="4" w:space="0" w:color="7F7F7F"/>
              <w:right w:val="nil"/>
            </w:tcBorders>
            <w:hideMark/>
          </w:tcPr>
          <w:p w14:paraId="616F8C8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98.9</w:t>
            </w:r>
          </w:p>
        </w:tc>
        <w:tc>
          <w:tcPr>
            <w:tcW w:w="1443" w:type="dxa"/>
            <w:tcBorders>
              <w:top w:val="nil"/>
              <w:left w:val="nil"/>
              <w:bottom w:val="single" w:sz="4" w:space="0" w:color="7F7F7F"/>
              <w:right w:val="nil"/>
            </w:tcBorders>
            <w:hideMark/>
          </w:tcPr>
          <w:p w14:paraId="0F6E9FE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68.8</w:t>
            </w:r>
          </w:p>
        </w:tc>
        <w:tc>
          <w:tcPr>
            <w:tcW w:w="1443" w:type="dxa"/>
            <w:tcBorders>
              <w:top w:val="nil"/>
              <w:left w:val="nil"/>
              <w:bottom w:val="single" w:sz="4" w:space="0" w:color="7F7F7F"/>
              <w:right w:val="nil"/>
            </w:tcBorders>
            <w:hideMark/>
          </w:tcPr>
          <w:p w14:paraId="21F88B9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67.1</w:t>
            </w:r>
          </w:p>
        </w:tc>
        <w:tc>
          <w:tcPr>
            <w:tcW w:w="1332" w:type="dxa"/>
            <w:tcBorders>
              <w:top w:val="nil"/>
              <w:left w:val="nil"/>
              <w:bottom w:val="single" w:sz="4" w:space="0" w:color="7F7F7F"/>
              <w:right w:val="nil"/>
            </w:tcBorders>
          </w:tcPr>
          <w:p w14:paraId="570F6483"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74.7</w:t>
            </w:r>
          </w:p>
        </w:tc>
        <w:tc>
          <w:tcPr>
            <w:tcW w:w="1453" w:type="dxa"/>
            <w:tcBorders>
              <w:top w:val="nil"/>
              <w:left w:val="nil"/>
              <w:bottom w:val="single" w:sz="4" w:space="0" w:color="7F7F7F"/>
              <w:right w:val="nil"/>
            </w:tcBorders>
            <w:hideMark/>
          </w:tcPr>
          <w:p w14:paraId="048FD4D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382.0</w:t>
            </w:r>
          </w:p>
        </w:tc>
      </w:tr>
      <w:tr w:rsidR="00D933B7" w:rsidRPr="00426441" w14:paraId="49D1E7E2" w14:textId="77777777">
        <w:trPr>
          <w:trHeight w:val="300"/>
        </w:trPr>
        <w:tc>
          <w:tcPr>
            <w:tcW w:w="895" w:type="dxa"/>
            <w:tcBorders>
              <w:top w:val="single" w:sz="4" w:space="0" w:color="7F7F7F"/>
              <w:left w:val="nil"/>
              <w:bottom w:val="single" w:sz="6" w:space="0" w:color="8C8C8C"/>
              <w:right w:val="nil"/>
            </w:tcBorders>
            <w:vAlign w:val="center"/>
          </w:tcPr>
          <w:p w14:paraId="03C2685F"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542AC759"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72.5</w:t>
            </w:r>
          </w:p>
        </w:tc>
        <w:tc>
          <w:tcPr>
            <w:tcW w:w="1513" w:type="dxa"/>
            <w:tcBorders>
              <w:top w:val="single" w:sz="4" w:space="0" w:color="7F7F7F"/>
              <w:left w:val="nil"/>
              <w:bottom w:val="single" w:sz="6" w:space="0" w:color="8C8C8C"/>
              <w:right w:val="nil"/>
            </w:tcBorders>
          </w:tcPr>
          <w:p w14:paraId="082E7C13"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98.9</w:t>
            </w:r>
          </w:p>
        </w:tc>
        <w:tc>
          <w:tcPr>
            <w:tcW w:w="1443" w:type="dxa"/>
            <w:tcBorders>
              <w:top w:val="single" w:sz="4" w:space="0" w:color="7F7F7F"/>
              <w:left w:val="nil"/>
              <w:bottom w:val="single" w:sz="6" w:space="0" w:color="8C8C8C"/>
              <w:right w:val="nil"/>
            </w:tcBorders>
          </w:tcPr>
          <w:p w14:paraId="7A5A971A"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68.8</w:t>
            </w:r>
          </w:p>
        </w:tc>
        <w:tc>
          <w:tcPr>
            <w:tcW w:w="1443" w:type="dxa"/>
            <w:tcBorders>
              <w:top w:val="single" w:sz="4" w:space="0" w:color="7F7F7F"/>
              <w:left w:val="nil"/>
              <w:bottom w:val="single" w:sz="6" w:space="0" w:color="8C8C8C"/>
              <w:right w:val="nil"/>
            </w:tcBorders>
          </w:tcPr>
          <w:p w14:paraId="0063B51D"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67.1</w:t>
            </w:r>
          </w:p>
        </w:tc>
        <w:tc>
          <w:tcPr>
            <w:tcW w:w="1332" w:type="dxa"/>
            <w:tcBorders>
              <w:top w:val="single" w:sz="4" w:space="0" w:color="7F7F7F"/>
              <w:left w:val="nil"/>
              <w:bottom w:val="single" w:sz="6" w:space="0" w:color="8C8C8C"/>
              <w:right w:val="nil"/>
            </w:tcBorders>
          </w:tcPr>
          <w:p w14:paraId="0C27C5F9" w14:textId="77777777" w:rsidR="00D933B7" w:rsidRPr="00DD1ED5" w:rsidRDefault="00D933B7">
            <w:pPr>
              <w:spacing w:after="0" w:line="240" w:lineRule="auto"/>
              <w:jc w:val="center"/>
              <w:textAlignment w:val="baseline"/>
            </w:pPr>
            <w:r>
              <w:t xml:space="preserve"> 74.7</w:t>
            </w:r>
          </w:p>
        </w:tc>
        <w:tc>
          <w:tcPr>
            <w:tcW w:w="1453" w:type="dxa"/>
            <w:tcBorders>
              <w:top w:val="single" w:sz="4" w:space="0" w:color="7F7F7F"/>
              <w:left w:val="nil"/>
              <w:bottom w:val="single" w:sz="6" w:space="0" w:color="8C8C8C"/>
              <w:right w:val="nil"/>
            </w:tcBorders>
          </w:tcPr>
          <w:p w14:paraId="6CE289EB"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382.0</w:t>
            </w:r>
          </w:p>
        </w:tc>
      </w:tr>
    </w:tbl>
    <w:p w14:paraId="14B9ACD6" w14:textId="77777777" w:rsidR="00D933B7" w:rsidRDefault="00D933B7" w:rsidP="00D933B7">
      <w:pPr>
        <w:pStyle w:val="ListParagraph"/>
        <w:ind w:left="360"/>
        <w:rPr>
          <w:lang w:eastAsia="en-GB"/>
        </w:rPr>
      </w:pPr>
    </w:p>
    <w:p w14:paraId="32283827" w14:textId="77777777" w:rsidR="00D933B7" w:rsidRDefault="00D933B7" w:rsidP="00373960">
      <w:pPr>
        <w:pStyle w:val="ListParagraph"/>
        <w:numPr>
          <w:ilvl w:val="0"/>
          <w:numId w:val="9"/>
        </w:numPr>
        <w:spacing w:after="240" w:line="264" w:lineRule="auto"/>
        <w:rPr>
          <w:lang w:eastAsia="en-GB"/>
        </w:rPr>
      </w:pPr>
      <w:r>
        <w:rPr>
          <w:lang w:eastAsia="en-GB"/>
        </w:rPr>
        <w:t>The gender equality perspective was considering in developing Council Regulation (EU) 2021/101. Nonetheless, nuclear decommissioning is the primary and sole objective of the programme, which, as such, has no significant impact on gender equality and does not collect gender-disaggregated data.</w:t>
      </w:r>
    </w:p>
    <w:p w14:paraId="4BFF02AA" w14:textId="77777777" w:rsidR="00D933B7" w:rsidRDefault="00D933B7" w:rsidP="00D933B7">
      <w:pPr>
        <w:rPr>
          <w:b/>
          <w:bCs/>
        </w:rPr>
      </w:pPr>
    </w:p>
    <w:p w14:paraId="11160D13" w14:textId="77777777" w:rsidR="00D933B7" w:rsidRDefault="00D933B7" w:rsidP="00D933B7">
      <w:pPr>
        <w:spacing w:line="259" w:lineRule="auto"/>
        <w:rPr>
          <w:b/>
          <w:bCs/>
        </w:rPr>
      </w:pPr>
    </w:p>
    <w:p w14:paraId="16005929" w14:textId="77777777" w:rsidR="00D933B7" w:rsidRDefault="00D933B7" w:rsidP="00F72C99">
      <w:pPr>
        <w:pStyle w:val="Heading3"/>
      </w:pPr>
      <w:r>
        <w:t>Contribution to the digital transition</w:t>
      </w:r>
    </w:p>
    <w:p w14:paraId="266949C5" w14:textId="77777777" w:rsidR="00D933B7" w:rsidRDefault="00D933B7" w:rsidP="00373960">
      <w:pPr>
        <w:pStyle w:val="ListParagraph"/>
        <w:numPr>
          <w:ilvl w:val="0"/>
          <w:numId w:val="9"/>
        </w:numPr>
        <w:spacing w:after="240" w:line="264" w:lineRule="auto"/>
        <w:rPr>
          <w:lang w:eastAsia="en-GB"/>
        </w:rPr>
      </w:pPr>
      <w:r>
        <w:rPr>
          <w:lang w:eastAsia="en-GB"/>
        </w:rPr>
        <w:t>There is no specific contribution to digital transition provided by this programme</w:t>
      </w:r>
    </w:p>
    <w:p w14:paraId="303FD62C" w14:textId="77777777" w:rsidR="00D933B7" w:rsidRDefault="00D933B7" w:rsidP="00D933B7">
      <w:pPr>
        <w:pStyle w:val="ListParagraph"/>
        <w:ind w:left="360"/>
        <w:rPr>
          <w:lang w:eastAsia="en-GB"/>
        </w:rPr>
      </w:pPr>
    </w:p>
    <w:p w14:paraId="1C081407"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5F0EE0C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7CF5134D" w14:textId="77777777" w:rsidR="00D933B7" w:rsidRPr="0047239D" w:rsidRDefault="00D933B7">
            <w:pPr>
              <w:jc w:val="left"/>
              <w:rPr>
                <w:lang w:eastAsia="en-GB"/>
              </w:rPr>
            </w:pPr>
            <w:r>
              <w:rPr>
                <w:lang w:eastAsia="en-GB"/>
              </w:rPr>
              <w:t>SDG</w:t>
            </w:r>
          </w:p>
        </w:tc>
        <w:tc>
          <w:tcPr>
            <w:tcW w:w="2410" w:type="dxa"/>
            <w:vAlign w:val="center"/>
          </w:tcPr>
          <w:p w14:paraId="60F26B1B"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4F03C7A5"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67115EF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8D30CD6" w14:textId="424A915D"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33A04AF4"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Yes</w:t>
            </w:r>
          </w:p>
        </w:tc>
        <w:tc>
          <w:tcPr>
            <w:tcW w:w="5772" w:type="dxa"/>
          </w:tcPr>
          <w:p w14:paraId="27684AFC"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The programme aims at optimising waste management, following a waste hierarchy approach whereby disposal is the last resort, after having maximised opportunities for re-use and recycling.</w:t>
            </w:r>
            <w:r>
              <w:rPr>
                <w:rFonts w:ascii="Calibri" w:hAnsi="Calibri" w:cs="Calibri"/>
              </w:rPr>
              <w:t xml:space="preserve"> </w:t>
            </w:r>
            <w:r>
              <w:t>This involves increasing the circularity of materials in the economy, reducing</w:t>
            </w:r>
            <w:r>
              <w:rPr>
                <w:rFonts w:ascii="Calibri" w:hAnsi="Calibri" w:cs="Calibri"/>
              </w:rPr>
              <w:t xml:space="preserve"> </w:t>
            </w:r>
            <w:r>
              <w:t>the amount of waste ending up in landfills. Such an approach not only reduces</w:t>
            </w:r>
            <w:r>
              <w:rPr>
                <w:rFonts w:ascii="Calibri" w:hAnsi="Calibri" w:cs="Calibri"/>
              </w:rPr>
              <w:t xml:space="preserve"> </w:t>
            </w:r>
            <w:r>
              <w:t>environmental pressure but also provides economic and social benefits. Special efforts are put to remove any residual radioactive contamination from dismantled and removed materials (concrete, steel, metals in general), thorough verification of compliance with clearance levels in line with Euratom Basic Safety.</w:t>
            </w:r>
          </w:p>
        </w:tc>
      </w:tr>
    </w:tbl>
    <w:p w14:paraId="207422A3" w14:textId="77777777" w:rsidR="00D933B7" w:rsidRDefault="00D933B7" w:rsidP="00D933B7">
      <w:pPr>
        <w:keepNext/>
        <w:keepLines/>
        <w:spacing w:before="600" w:line="240" w:lineRule="auto"/>
        <w:outlineLvl w:val="4"/>
        <w:rPr>
          <w:b/>
          <w:bCs/>
        </w:rPr>
      </w:pPr>
    </w:p>
    <w:p w14:paraId="445841E5" w14:textId="77777777" w:rsidR="00A247B9" w:rsidRDefault="00A247B9" w:rsidP="00B232BB">
      <w:pPr>
        <w:pStyle w:val="Heading1"/>
        <w:sectPr w:rsidR="00A247B9" w:rsidSect="00D933B7">
          <w:headerReference w:type="even" r:id="rId445"/>
          <w:headerReference w:type="default" r:id="rId446"/>
          <w:footerReference w:type="even" r:id="rId447"/>
          <w:footerReference w:type="default" r:id="rId448"/>
          <w:headerReference w:type="first" r:id="rId449"/>
          <w:footerReference w:type="first" r:id="rId450"/>
          <w:pgSz w:w="11906" w:h="16838"/>
          <w:pgMar w:top="1440" w:right="1133" w:bottom="1440" w:left="1134" w:header="708" w:footer="708" w:gutter="0"/>
          <w:cols w:space="708"/>
          <w:docGrid w:linePitch="360"/>
        </w:sectPr>
      </w:pPr>
    </w:p>
    <w:p w14:paraId="17B61DEB" w14:textId="10EDFD34" w:rsidR="00B232BB" w:rsidRDefault="00B232BB" w:rsidP="00B232BB">
      <w:pPr>
        <w:pStyle w:val="Heading1"/>
        <w:rPr>
          <w:rStyle w:val="Heading2Char"/>
        </w:rPr>
      </w:pPr>
      <w:bookmarkStart w:id="97" w:name="toc_sec_34"/>
      <w:bookmarkStart w:id="98" w:name="_Toc228976555"/>
      <w:bookmarkEnd w:id="97"/>
      <w:r>
        <w:rPr>
          <w:rFonts w:eastAsia="EC Square Sans Pro"/>
          <w:bCs/>
          <w:noProof/>
        </w:rPr>
        <w:t>N</w:t>
      </w:r>
      <w:r w:rsidRPr="00137E12">
        <w:rPr>
          <w:rFonts w:eastAsia="EC Square Sans Pro"/>
          <w:bCs/>
          <w:noProof/>
        </w:rPr>
        <w:t>UCLEAR DECOMMISSIONING</w:t>
      </w:r>
      <w:bookmarkEnd w:id="98"/>
    </w:p>
    <w:p w14:paraId="40A672E0" w14:textId="193403D8" w:rsidR="00B232BB" w:rsidRPr="00742189" w:rsidRDefault="00EE5E84" w:rsidP="00B232BB">
      <w:pPr>
        <w:pStyle w:val="Heading2"/>
      </w:pPr>
      <w:r>
        <w:t xml:space="preserve">FINANCIAL PROGRAMME FOR THE DECOMMISSIONING OF NUCLEAR FACILITIES AND THE MANAGEMENT OF RADIOACTIVE WASTE (BULGARIA, SLOVAKIA AND THE JOINT RESEARCH CENTRE) </w:t>
      </w:r>
    </w:p>
    <w:p w14:paraId="7FB1DCBE" w14:textId="316646E8" w:rsidR="00D933B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35032DD4" w14:textId="77777777">
        <w:trPr>
          <w:trHeight w:val="1584"/>
          <w:jc w:val="left"/>
        </w:trPr>
        <w:tc>
          <w:tcPr>
            <w:tcW w:w="2410" w:type="dxa"/>
          </w:tcPr>
          <w:p w14:paraId="656E6D2B" w14:textId="77777777" w:rsidR="00D933B7" w:rsidRPr="0047239D" w:rsidRDefault="00D933B7">
            <w:pPr>
              <w:spacing w:before="120" w:after="120"/>
              <w:rPr>
                <w:sz w:val="28"/>
                <w:szCs w:val="28"/>
              </w:rPr>
            </w:pPr>
            <w:r>
              <w:rPr>
                <w:sz w:val="28"/>
                <w:szCs w:val="28"/>
              </w:rPr>
              <w:t>4</w:t>
            </w:r>
          </w:p>
          <w:p w14:paraId="585EE61B" w14:textId="77777777" w:rsidR="00D933B7" w:rsidRPr="0047239D" w:rsidRDefault="00D933B7">
            <w:pPr>
              <w:spacing w:before="120" w:after="120"/>
            </w:pPr>
            <w:r>
              <w:t>pressurisers of the primary circuit were decontaminated at units 1-4 of the Kozloduy (Bulgaria) nuclear power plant by mid-2025.</w:t>
            </w:r>
          </w:p>
        </w:tc>
        <w:tc>
          <w:tcPr>
            <w:cnfStyle w:val="000001000000" w:firstRow="0" w:lastRow="0" w:firstColumn="0" w:lastColumn="0" w:oddVBand="0" w:evenVBand="1" w:oddHBand="0" w:evenHBand="0" w:firstRowFirstColumn="0" w:firstRowLastColumn="0" w:lastRowFirstColumn="0" w:lastRowLastColumn="0"/>
            <w:tcW w:w="2409" w:type="dxa"/>
          </w:tcPr>
          <w:p w14:paraId="4BAE91B2" w14:textId="77777777" w:rsidR="00D933B7" w:rsidRPr="0047239D" w:rsidRDefault="00D933B7">
            <w:pPr>
              <w:spacing w:before="120" w:after="120"/>
              <w:rPr>
                <w:sz w:val="28"/>
                <w:szCs w:val="28"/>
              </w:rPr>
            </w:pPr>
            <w:r>
              <w:rPr>
                <w:sz w:val="28"/>
                <w:szCs w:val="28"/>
              </w:rPr>
              <w:t>126</w:t>
            </w:r>
          </w:p>
          <w:p w14:paraId="0318251F" w14:textId="77777777" w:rsidR="00D933B7" w:rsidRPr="0047239D" w:rsidRDefault="00D933B7">
            <w:pPr>
              <w:spacing w:before="120" w:after="120"/>
            </w:pPr>
            <w:r>
              <w:t>is the average factor of radioactive waste volume reduction achieved by the plasma melting facility during the campaign of 2025.</w:t>
            </w:r>
          </w:p>
        </w:tc>
        <w:tc>
          <w:tcPr>
            <w:tcW w:w="2410" w:type="dxa"/>
            <w:tcBorders>
              <w:bottom w:val="single" w:sz="4" w:space="0" w:color="8C8C8C"/>
            </w:tcBorders>
          </w:tcPr>
          <w:p w14:paraId="5054C65D"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2</w:t>
            </w:r>
          </w:p>
          <w:p w14:paraId="5F4ACF27"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rFonts w:asciiTheme="minorHAnsi" w:eastAsiaTheme="minorEastAsia" w:hAnsiTheme="minorHAnsi"/>
              </w:rPr>
            </w:pPr>
            <w:r>
              <w:t>reactors and all associated circuits were completely dismantled at the Bohunice (Slovakia) V1 nuclear power plant.</w:t>
            </w:r>
          </w:p>
        </w:tc>
        <w:tc>
          <w:tcPr>
            <w:cnfStyle w:val="000001000000" w:firstRow="0" w:lastRow="0" w:firstColumn="0" w:lastColumn="0" w:oddVBand="0" w:evenVBand="1" w:oddHBand="0" w:evenHBand="0" w:firstRowFirstColumn="0" w:firstRowLastColumn="0" w:lastRowFirstColumn="0" w:lastRowLastColumn="0"/>
            <w:tcW w:w="2410" w:type="dxa"/>
          </w:tcPr>
          <w:p w14:paraId="53F9F531" w14:textId="77777777" w:rsidR="00D933B7" w:rsidRPr="0047239D" w:rsidRDefault="00D933B7">
            <w:pPr>
              <w:spacing w:before="120" w:after="120"/>
              <w:rPr>
                <w:sz w:val="28"/>
                <w:szCs w:val="28"/>
              </w:rPr>
            </w:pPr>
            <w:r>
              <w:rPr>
                <w:sz w:val="28"/>
                <w:szCs w:val="28"/>
              </w:rPr>
              <w:t>98%</w:t>
            </w:r>
          </w:p>
          <w:p w14:paraId="37403377" w14:textId="77777777" w:rsidR="00D933B7" w:rsidRPr="0047239D" w:rsidRDefault="00D933B7">
            <w:pPr>
              <w:spacing w:before="120" w:after="120"/>
            </w:pPr>
            <w:r>
              <w:t>of metals issued from the dismantled Bohunice rectors were decontaminated, verified and recycled as non-radioactive material by the end of 2025.</w:t>
            </w:r>
          </w:p>
        </w:tc>
      </w:tr>
      <w:tr w:rsidR="00D933B7" w:rsidRPr="0047239D" w14:paraId="729E9AA2" w14:textId="77777777">
        <w:trPr>
          <w:trHeight w:val="1034"/>
          <w:jc w:val="left"/>
        </w:trPr>
        <w:tc>
          <w:tcPr>
            <w:tcW w:w="2410" w:type="dxa"/>
          </w:tcPr>
          <w:p w14:paraId="5601F070" w14:textId="77777777" w:rsidR="00D933B7" w:rsidRPr="0047239D" w:rsidRDefault="00D933B7">
            <w:pPr>
              <w:spacing w:before="120" w:after="120"/>
              <w:rPr>
                <w:sz w:val="28"/>
                <w:szCs w:val="28"/>
              </w:rPr>
            </w:pPr>
            <w:r>
              <w:rPr>
                <w:sz w:val="28"/>
                <w:szCs w:val="28"/>
              </w:rPr>
              <w:t>19</w:t>
            </w:r>
          </w:p>
          <w:p w14:paraId="2371CB09" w14:textId="77777777" w:rsidR="00D933B7" w:rsidRPr="0047239D" w:rsidRDefault="00D933B7">
            <w:pPr>
              <w:spacing w:before="120" w:after="120"/>
            </w:pPr>
            <w:r>
              <w:t>steam generators were dismantled from the Kozloduy (Bulgaria) units 1-4 by the end of 2025.</w:t>
            </w:r>
          </w:p>
        </w:tc>
        <w:tc>
          <w:tcPr>
            <w:cnfStyle w:val="000001000000" w:firstRow="0" w:lastRow="0" w:firstColumn="0" w:lastColumn="0" w:oddVBand="0" w:evenVBand="1" w:oddHBand="0" w:evenHBand="0" w:firstRowFirstColumn="0" w:firstRowLastColumn="0" w:lastRowFirstColumn="0" w:lastRowLastColumn="0"/>
            <w:tcW w:w="2409" w:type="dxa"/>
          </w:tcPr>
          <w:p w14:paraId="5F86E3A5" w14:textId="77777777" w:rsidR="00D933B7" w:rsidRPr="00AB0B1D" w:rsidRDefault="00D933B7">
            <w:pPr>
              <w:spacing w:before="120" w:after="120"/>
              <w:rPr>
                <w:rFonts w:ascii="Calibri" w:hAnsi="Calibri" w:cs="Calibri"/>
                <w:sz w:val="28"/>
                <w:szCs w:val="28"/>
              </w:rPr>
            </w:pPr>
            <w:r>
              <w:rPr>
                <w:sz w:val="28"/>
                <w:szCs w:val="28"/>
              </w:rPr>
              <w:t>1</w:t>
            </w:r>
            <w:r>
              <w:rPr>
                <w:rFonts w:ascii="Calibri" w:hAnsi="Calibri" w:cs="Calibri"/>
                <w:sz w:val="28"/>
                <w:szCs w:val="28"/>
              </w:rPr>
              <w:t> 048 tonnes</w:t>
            </w:r>
          </w:p>
          <w:p w14:paraId="54D826CD" w14:textId="77777777" w:rsidR="00D933B7" w:rsidRPr="00F034B1" w:rsidRDefault="00D933B7">
            <w:pPr>
              <w:spacing w:before="120" w:after="120"/>
            </w:pPr>
            <w:r>
              <w:t>of radioactive waste and materials were processed at the Joint Research Centre (JRC) Ispra site between 2021 and 2025.</w:t>
            </w:r>
          </w:p>
        </w:tc>
        <w:tc>
          <w:tcPr>
            <w:tcW w:w="2410" w:type="dxa"/>
            <w:tcBorders>
              <w:bottom w:val="single" w:sz="4" w:space="0" w:color="8C8C8C"/>
            </w:tcBorders>
          </w:tcPr>
          <w:p w14:paraId="03557BF7" w14:textId="77777777" w:rsidR="00D933B7" w:rsidRPr="00AB0B1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50%</w:t>
            </w:r>
          </w:p>
          <w:p w14:paraId="01815F04" w14:textId="77777777" w:rsidR="00D933B7" w:rsidRPr="00F034B1" w:rsidRDefault="00D933B7">
            <w:pPr>
              <w:spacing w:before="120" w:after="120"/>
              <w:cnfStyle w:val="000000000000" w:firstRow="0" w:lastRow="0" w:firstColumn="0" w:lastColumn="0" w:oddVBand="0" w:evenVBand="0" w:oddHBand="0" w:evenHBand="0" w:firstRowFirstColumn="0" w:firstRowLastColumn="0" w:lastRowFirstColumn="0" w:lastRowLastColumn="0"/>
            </w:pPr>
            <w:r>
              <w:t>of all radioactive waste was managed and removed at the JRC Geel site between 2021 and 2025.</w:t>
            </w:r>
          </w:p>
        </w:tc>
        <w:tc>
          <w:tcPr>
            <w:cnfStyle w:val="000001000000" w:firstRow="0" w:lastRow="0" w:firstColumn="0" w:lastColumn="0" w:oddVBand="0" w:evenVBand="1" w:oddHBand="0" w:evenHBand="0" w:firstRowFirstColumn="0" w:firstRowLastColumn="0" w:lastRowFirstColumn="0" w:lastRowLastColumn="0"/>
            <w:tcW w:w="2410" w:type="dxa"/>
          </w:tcPr>
          <w:p w14:paraId="5B26DD57" w14:textId="77777777" w:rsidR="00D933B7" w:rsidRPr="00AB0B1D" w:rsidRDefault="00D933B7">
            <w:pPr>
              <w:spacing w:before="120" w:after="120"/>
              <w:rPr>
                <w:sz w:val="28"/>
                <w:szCs w:val="28"/>
              </w:rPr>
            </w:pPr>
            <w:r>
              <w:rPr>
                <w:sz w:val="28"/>
                <w:szCs w:val="28"/>
              </w:rPr>
              <w:t>35</w:t>
            </w:r>
          </w:p>
          <w:p w14:paraId="7D0637FB" w14:textId="77777777" w:rsidR="00D933B7" w:rsidRPr="00F034B1" w:rsidRDefault="00D933B7">
            <w:pPr>
              <w:spacing w:before="120" w:after="120"/>
            </w:pPr>
            <w:r>
              <w:t>decommissioning knowledge products were shared between 2021 and 2025.</w:t>
            </w:r>
          </w:p>
        </w:tc>
      </w:tr>
    </w:tbl>
    <w:p w14:paraId="499F1BD5"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77FB9244"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09273D62" w14:textId="694A96D1" w:rsidR="00D933B7" w:rsidRDefault="0066303B" w:rsidP="00D40104">
      <w:pPr>
        <w:keepNext/>
        <w:keepLines/>
        <w:tabs>
          <w:tab w:val="left" w:pos="8190"/>
        </w:tabs>
        <w:spacing w:before="360" w:after="0" w:line="240" w:lineRule="auto"/>
        <w:outlineLvl w:val="4"/>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tab/>
      </w:r>
    </w:p>
    <w:p w14:paraId="416A83B0" w14:textId="77777777" w:rsidR="00D933B7" w:rsidRDefault="00D933B7" w:rsidP="00F72C99">
      <w:pPr>
        <w:pStyle w:val="Heading2"/>
        <w:rPr>
          <w:rFonts w:eastAsiaTheme="majorEastAsia"/>
          <w:lang w:eastAsia="en-GB"/>
        </w:rPr>
      </w:pPr>
      <w:r>
        <w:rPr>
          <w:rFonts w:eastAsiaTheme="majorEastAsia"/>
          <w:lang w:eastAsia="en-GB"/>
        </w:rPr>
        <w:t>Budget implementation</w:t>
      </w:r>
    </w:p>
    <w:p w14:paraId="2E4ABB6C"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09EE0964"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404F8D4"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4DCA814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CCE7DB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8B90E0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E5AE50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011EF6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B1A079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0A1855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F855A8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6B2E4126" w14:textId="77777777">
        <w:trPr>
          <w:trHeight w:val="300"/>
        </w:trPr>
        <w:tc>
          <w:tcPr>
            <w:tcW w:w="2085" w:type="dxa"/>
            <w:tcBorders>
              <w:top w:val="single" w:sz="6" w:space="0" w:color="8C8C8C"/>
              <w:left w:val="nil"/>
              <w:bottom w:val="single" w:sz="6" w:space="0" w:color="8C8C8C"/>
              <w:right w:val="nil"/>
            </w:tcBorders>
            <w:vAlign w:val="center"/>
            <w:hideMark/>
          </w:tcPr>
          <w:p w14:paraId="0BEB04D8"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22578D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69.2</w:t>
            </w:r>
          </w:p>
        </w:tc>
        <w:tc>
          <w:tcPr>
            <w:tcW w:w="930" w:type="dxa"/>
            <w:tcBorders>
              <w:top w:val="single" w:sz="6" w:space="0" w:color="8C8C8C"/>
              <w:left w:val="nil"/>
              <w:bottom w:val="single" w:sz="6" w:space="0" w:color="8C8C8C"/>
              <w:right w:val="nil"/>
            </w:tcBorders>
            <w:hideMark/>
          </w:tcPr>
          <w:p w14:paraId="02995D3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43.9</w:t>
            </w:r>
          </w:p>
        </w:tc>
        <w:tc>
          <w:tcPr>
            <w:tcW w:w="930" w:type="dxa"/>
            <w:tcBorders>
              <w:top w:val="single" w:sz="6" w:space="0" w:color="8C8C8C"/>
              <w:left w:val="nil"/>
              <w:bottom w:val="single" w:sz="6" w:space="0" w:color="8C8C8C"/>
              <w:right w:val="nil"/>
            </w:tcBorders>
            <w:hideMark/>
          </w:tcPr>
          <w:p w14:paraId="5099FF0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56.5</w:t>
            </w:r>
          </w:p>
        </w:tc>
        <w:tc>
          <w:tcPr>
            <w:tcW w:w="930" w:type="dxa"/>
            <w:tcBorders>
              <w:top w:val="single" w:sz="6" w:space="0" w:color="8C8C8C"/>
              <w:left w:val="nil"/>
              <w:bottom w:val="single" w:sz="6" w:space="0" w:color="8C8C8C"/>
              <w:right w:val="nil"/>
            </w:tcBorders>
            <w:hideMark/>
          </w:tcPr>
          <w:p w14:paraId="3ED915D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60.5</w:t>
            </w:r>
          </w:p>
        </w:tc>
        <w:tc>
          <w:tcPr>
            <w:tcW w:w="930" w:type="dxa"/>
            <w:tcBorders>
              <w:top w:val="single" w:sz="6" w:space="0" w:color="8C8C8C"/>
              <w:left w:val="nil"/>
              <w:bottom w:val="single" w:sz="6" w:space="0" w:color="8C8C8C"/>
              <w:right w:val="nil"/>
            </w:tcBorders>
            <w:hideMark/>
          </w:tcPr>
          <w:p w14:paraId="2927E4B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70.5</w:t>
            </w:r>
          </w:p>
        </w:tc>
        <w:tc>
          <w:tcPr>
            <w:tcW w:w="930" w:type="dxa"/>
            <w:tcBorders>
              <w:top w:val="single" w:sz="6" w:space="0" w:color="8C8C8C"/>
              <w:left w:val="nil"/>
              <w:bottom w:val="single" w:sz="6" w:space="0" w:color="8C8C8C"/>
              <w:right w:val="nil"/>
            </w:tcBorders>
            <w:hideMark/>
          </w:tcPr>
          <w:p w14:paraId="7A7D69B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78.6</w:t>
            </w:r>
          </w:p>
        </w:tc>
        <w:tc>
          <w:tcPr>
            <w:tcW w:w="930" w:type="dxa"/>
            <w:tcBorders>
              <w:top w:val="single" w:sz="6" w:space="0" w:color="8C8C8C"/>
              <w:left w:val="nil"/>
              <w:bottom w:val="single" w:sz="6" w:space="0" w:color="8C8C8C"/>
              <w:right w:val="nil"/>
            </w:tcBorders>
            <w:hideMark/>
          </w:tcPr>
          <w:p w14:paraId="384D5E4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89.8</w:t>
            </w:r>
          </w:p>
        </w:tc>
        <w:tc>
          <w:tcPr>
            <w:tcW w:w="930" w:type="dxa"/>
            <w:tcBorders>
              <w:top w:val="single" w:sz="6" w:space="0" w:color="8C8C8C"/>
              <w:left w:val="nil"/>
              <w:bottom w:val="single" w:sz="6" w:space="0" w:color="8C8C8C"/>
              <w:right w:val="nil"/>
            </w:tcBorders>
            <w:hideMark/>
          </w:tcPr>
          <w:p w14:paraId="0B26D10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469.0</w:t>
            </w:r>
          </w:p>
        </w:tc>
      </w:tr>
      <w:tr w:rsidR="00D933B7" w:rsidRPr="00426441" w14:paraId="221C801B"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68864ACF"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2F0D8B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CB6C56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AC1352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121E7E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CC93EC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F79962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681614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C7DD33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51A34CB8" w14:textId="77777777">
        <w:trPr>
          <w:trHeight w:val="300"/>
        </w:trPr>
        <w:tc>
          <w:tcPr>
            <w:tcW w:w="2085" w:type="dxa"/>
            <w:tcBorders>
              <w:top w:val="single" w:sz="6" w:space="0" w:color="8C8C8C"/>
              <w:left w:val="nil"/>
              <w:bottom w:val="single" w:sz="6" w:space="0" w:color="8C8C8C"/>
              <w:right w:val="nil"/>
            </w:tcBorders>
            <w:vAlign w:val="center"/>
            <w:hideMark/>
          </w:tcPr>
          <w:p w14:paraId="3A6B5C35"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43BD334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C64CBF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51F26E4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5C7E14B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BEE097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5EE41F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066A1C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3C59872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3B1D27C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00C30F5B"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630C7B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86B618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A8A0C8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D0F7A9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5E00EF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FAACE1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6B1BA6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B47C35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04DCEBAF" w14:textId="77777777">
        <w:trPr>
          <w:trHeight w:val="300"/>
        </w:trPr>
        <w:tc>
          <w:tcPr>
            <w:tcW w:w="2085" w:type="dxa"/>
            <w:tcBorders>
              <w:top w:val="single" w:sz="6" w:space="0" w:color="8C8C8C"/>
              <w:left w:val="nil"/>
              <w:bottom w:val="single" w:sz="6" w:space="0" w:color="8C8C8C"/>
              <w:right w:val="nil"/>
            </w:tcBorders>
            <w:vAlign w:val="center"/>
            <w:hideMark/>
          </w:tcPr>
          <w:p w14:paraId="688D1653"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79E5E19"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69.2</w:t>
            </w:r>
          </w:p>
        </w:tc>
        <w:tc>
          <w:tcPr>
            <w:tcW w:w="930" w:type="dxa"/>
            <w:tcBorders>
              <w:top w:val="single" w:sz="6" w:space="0" w:color="8C8C8C"/>
              <w:left w:val="nil"/>
              <w:bottom w:val="single" w:sz="6" w:space="0" w:color="8C8C8C"/>
              <w:right w:val="nil"/>
            </w:tcBorders>
            <w:hideMark/>
          </w:tcPr>
          <w:p w14:paraId="618CA6CB"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43.9</w:t>
            </w:r>
          </w:p>
        </w:tc>
        <w:tc>
          <w:tcPr>
            <w:tcW w:w="930" w:type="dxa"/>
            <w:tcBorders>
              <w:top w:val="single" w:sz="6" w:space="0" w:color="8C8C8C"/>
              <w:left w:val="nil"/>
              <w:bottom w:val="single" w:sz="6" w:space="0" w:color="8C8C8C"/>
              <w:right w:val="nil"/>
            </w:tcBorders>
            <w:hideMark/>
          </w:tcPr>
          <w:p w14:paraId="6BE79F0C"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56.5</w:t>
            </w:r>
          </w:p>
        </w:tc>
        <w:tc>
          <w:tcPr>
            <w:tcW w:w="930" w:type="dxa"/>
            <w:tcBorders>
              <w:top w:val="single" w:sz="6" w:space="0" w:color="8C8C8C"/>
              <w:left w:val="nil"/>
              <w:bottom w:val="single" w:sz="6" w:space="0" w:color="8C8C8C"/>
              <w:right w:val="nil"/>
            </w:tcBorders>
            <w:hideMark/>
          </w:tcPr>
          <w:p w14:paraId="2FCD7F61"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60.5</w:t>
            </w:r>
          </w:p>
        </w:tc>
        <w:tc>
          <w:tcPr>
            <w:tcW w:w="930" w:type="dxa"/>
            <w:tcBorders>
              <w:top w:val="single" w:sz="6" w:space="0" w:color="8C8C8C"/>
              <w:left w:val="nil"/>
              <w:bottom w:val="single" w:sz="6" w:space="0" w:color="8C8C8C"/>
              <w:right w:val="nil"/>
            </w:tcBorders>
            <w:hideMark/>
          </w:tcPr>
          <w:p w14:paraId="799C74FE"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70.5</w:t>
            </w:r>
          </w:p>
        </w:tc>
        <w:tc>
          <w:tcPr>
            <w:tcW w:w="930" w:type="dxa"/>
            <w:tcBorders>
              <w:top w:val="single" w:sz="6" w:space="0" w:color="8C8C8C"/>
              <w:left w:val="nil"/>
              <w:bottom w:val="single" w:sz="6" w:space="0" w:color="8C8C8C"/>
              <w:right w:val="nil"/>
            </w:tcBorders>
            <w:hideMark/>
          </w:tcPr>
          <w:p w14:paraId="02411C6E"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78.6</w:t>
            </w:r>
          </w:p>
        </w:tc>
        <w:tc>
          <w:tcPr>
            <w:tcW w:w="930" w:type="dxa"/>
            <w:tcBorders>
              <w:top w:val="single" w:sz="6" w:space="0" w:color="8C8C8C"/>
              <w:left w:val="nil"/>
              <w:bottom w:val="single" w:sz="6" w:space="0" w:color="8C8C8C"/>
              <w:right w:val="nil"/>
            </w:tcBorders>
            <w:hideMark/>
          </w:tcPr>
          <w:p w14:paraId="16EC47A9"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89.8</w:t>
            </w:r>
          </w:p>
        </w:tc>
        <w:tc>
          <w:tcPr>
            <w:tcW w:w="930" w:type="dxa"/>
            <w:tcBorders>
              <w:top w:val="single" w:sz="6" w:space="0" w:color="8C8C8C"/>
              <w:left w:val="nil"/>
              <w:bottom w:val="single" w:sz="6" w:space="0" w:color="8C8C8C"/>
              <w:right w:val="nil"/>
            </w:tcBorders>
            <w:hideMark/>
          </w:tcPr>
          <w:p w14:paraId="0185CB82" w14:textId="77777777" w:rsidR="00D933B7" w:rsidRPr="00F034B1" w:rsidRDefault="00D933B7">
            <w:pPr>
              <w:spacing w:after="0" w:line="240" w:lineRule="auto"/>
              <w:jc w:val="right"/>
              <w:textAlignment w:val="baseline"/>
              <w:rPr>
                <w:rFonts w:ascii="Times New Roman" w:hAnsi="Times New Roman"/>
                <w:b/>
                <w:bCs/>
                <w:lang w:val="en-IE" w:eastAsia="en-IE"/>
              </w:rPr>
            </w:pPr>
            <w:r>
              <w:rPr>
                <w:b/>
                <w:bCs/>
              </w:rPr>
              <w:t xml:space="preserve"> 469.0</w:t>
            </w:r>
          </w:p>
        </w:tc>
      </w:tr>
    </w:tbl>
    <w:p w14:paraId="2A4A478F"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7EA7F3A6" w14:textId="77777777" w:rsidR="00D933B7" w:rsidRDefault="00D933B7" w:rsidP="00D933B7">
      <w:pPr>
        <w:spacing w:after="0" w:line="240" w:lineRule="auto"/>
        <w:textAlignment w:val="baseline"/>
        <w:rPr>
          <w:rFonts w:cs="Segoe UI"/>
          <w:sz w:val="18"/>
          <w:szCs w:val="18"/>
          <w:lang w:eastAsia="en-IE"/>
        </w:rPr>
      </w:pPr>
    </w:p>
    <w:p w14:paraId="0C3B18C9" w14:textId="77777777" w:rsidR="00D933B7" w:rsidRDefault="00D933B7" w:rsidP="00D933B7">
      <w:pPr>
        <w:spacing w:after="0" w:line="240" w:lineRule="auto"/>
        <w:textAlignment w:val="baseline"/>
        <w:rPr>
          <w:rFonts w:cs="Segoe UI"/>
          <w:sz w:val="18"/>
          <w:szCs w:val="18"/>
          <w:lang w:eastAsia="en-IE"/>
        </w:rPr>
      </w:pPr>
    </w:p>
    <w:p w14:paraId="5232A16C" w14:textId="77777777" w:rsidR="00D933B7" w:rsidRDefault="00D933B7" w:rsidP="00D933B7">
      <w:pPr>
        <w:spacing w:after="0" w:line="240" w:lineRule="auto"/>
        <w:textAlignment w:val="baseline"/>
        <w:rPr>
          <w:rFonts w:cs="Segoe UI"/>
          <w:sz w:val="18"/>
          <w:szCs w:val="18"/>
          <w:lang w:eastAsia="en-IE"/>
        </w:rPr>
      </w:pPr>
    </w:p>
    <w:p w14:paraId="7B67943B" w14:textId="77777777" w:rsidR="00D933B7" w:rsidRDefault="00D933B7" w:rsidP="00D933B7">
      <w:pPr>
        <w:spacing w:after="0" w:line="240" w:lineRule="auto"/>
        <w:textAlignment w:val="baseline"/>
        <w:rPr>
          <w:rFonts w:cs="Segoe UI"/>
          <w:sz w:val="18"/>
          <w:szCs w:val="18"/>
          <w:lang w:eastAsia="en-IE"/>
        </w:rPr>
      </w:pPr>
    </w:p>
    <w:p w14:paraId="4FAEA022"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633FF863"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79420633"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74F4C82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DAFD3F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D647DE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6443DF7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828E182"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435FEF2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297.3</w:t>
            </w:r>
          </w:p>
        </w:tc>
        <w:tc>
          <w:tcPr>
            <w:tcW w:w="2400" w:type="dxa"/>
            <w:tcBorders>
              <w:top w:val="single" w:sz="6" w:space="0" w:color="8C8C8C"/>
              <w:left w:val="nil"/>
              <w:bottom w:val="single" w:sz="6" w:space="0" w:color="8C8C8C"/>
              <w:right w:val="nil"/>
            </w:tcBorders>
            <w:shd w:val="clear" w:color="auto" w:fill="FFFFFF"/>
            <w:hideMark/>
          </w:tcPr>
          <w:p w14:paraId="5266641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469.0</w:t>
            </w:r>
          </w:p>
        </w:tc>
        <w:tc>
          <w:tcPr>
            <w:tcW w:w="2400" w:type="dxa"/>
            <w:tcBorders>
              <w:top w:val="single" w:sz="6" w:space="0" w:color="8C8C8C"/>
              <w:left w:val="nil"/>
              <w:bottom w:val="single" w:sz="6" w:space="0" w:color="8C8C8C"/>
              <w:right w:val="nil"/>
            </w:tcBorders>
            <w:shd w:val="clear" w:color="auto" w:fill="FFFFFF"/>
            <w:hideMark/>
          </w:tcPr>
          <w:p w14:paraId="3D1B882C" w14:textId="77777777" w:rsidR="00D933B7" w:rsidRPr="00426441" w:rsidRDefault="00D933B7">
            <w:pPr>
              <w:spacing w:after="0" w:line="240" w:lineRule="auto"/>
              <w:jc w:val="right"/>
              <w:textAlignment w:val="baseline"/>
              <w:rPr>
                <w:rFonts w:ascii="Times New Roman" w:hAnsi="Times New Roman"/>
                <w:lang w:val="en-IE" w:eastAsia="en-IE"/>
              </w:rPr>
            </w:pPr>
            <w:r>
              <w:t>63.4%</w:t>
            </w:r>
          </w:p>
        </w:tc>
      </w:tr>
      <w:tr w:rsidR="00D933B7" w:rsidRPr="00426441" w14:paraId="5A832B5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ADFDBA1"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18F9605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146.3</w:t>
            </w:r>
          </w:p>
        </w:tc>
        <w:tc>
          <w:tcPr>
            <w:tcW w:w="2400" w:type="dxa"/>
            <w:tcBorders>
              <w:top w:val="single" w:sz="6" w:space="0" w:color="8C8C8C"/>
              <w:left w:val="nil"/>
              <w:bottom w:val="single" w:sz="6" w:space="0" w:color="8C8C8C"/>
              <w:right w:val="nil"/>
            </w:tcBorders>
            <w:shd w:val="clear" w:color="auto" w:fill="FFFFFF"/>
            <w:hideMark/>
          </w:tcPr>
          <w:p w14:paraId="31F1D3E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255C21A3" w14:textId="77777777" w:rsidR="00D933B7" w:rsidRPr="00426441" w:rsidRDefault="00D933B7">
            <w:pPr>
              <w:spacing w:after="0" w:line="240" w:lineRule="auto"/>
              <w:jc w:val="right"/>
              <w:textAlignment w:val="baseline"/>
              <w:rPr>
                <w:rFonts w:ascii="Times New Roman" w:hAnsi="Times New Roman"/>
                <w:lang w:val="en-IE" w:eastAsia="en-IE"/>
              </w:rPr>
            </w:pPr>
            <w:r>
              <w:t>31.2%</w:t>
            </w:r>
          </w:p>
        </w:tc>
      </w:tr>
    </w:tbl>
    <w:p w14:paraId="7522096F" w14:textId="77777777" w:rsidR="00D933B7" w:rsidRDefault="00D933B7" w:rsidP="00D933B7">
      <w:pPr>
        <w:spacing w:after="0" w:line="240" w:lineRule="auto"/>
        <w:textAlignment w:val="baseline"/>
        <w:rPr>
          <w:rFonts w:ascii="Segoe UI" w:hAnsi="Segoe UI" w:cs="Segoe UI"/>
          <w:sz w:val="18"/>
          <w:szCs w:val="18"/>
          <w:lang w:val="en-IE" w:eastAsia="en-IE"/>
        </w:rPr>
      </w:pPr>
    </w:p>
    <w:p w14:paraId="35D0D1F3" w14:textId="77777777" w:rsidR="00D933B7" w:rsidRDefault="00D933B7" w:rsidP="00D933B7">
      <w:pPr>
        <w:spacing w:after="0" w:line="240" w:lineRule="auto"/>
        <w:textAlignment w:val="baseline"/>
        <w:rPr>
          <w:rFonts w:ascii="Segoe UI" w:hAnsi="Segoe UI" w:cs="Segoe UI"/>
          <w:sz w:val="18"/>
          <w:szCs w:val="18"/>
          <w:lang w:val="en-IE" w:eastAsia="en-IE"/>
        </w:rPr>
      </w:pPr>
    </w:p>
    <w:p w14:paraId="27131D0A"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34DC03B"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78D468BA"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07C2AAD9"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2D30BC7F" w14:textId="77777777">
        <w:trPr>
          <w:trHeight w:val="300"/>
        </w:trPr>
        <w:tc>
          <w:tcPr>
            <w:tcW w:w="1984" w:type="dxa"/>
            <w:tcBorders>
              <w:top w:val="single" w:sz="6" w:space="0" w:color="8C8C8C"/>
              <w:left w:val="nil"/>
              <w:bottom w:val="single" w:sz="6" w:space="0" w:color="8C8C8C"/>
              <w:right w:val="nil"/>
            </w:tcBorders>
            <w:shd w:val="clear" w:color="auto" w:fill="FCFCFC" w:themeFill="background2" w:themeFillTint="33"/>
            <w:hideMark/>
          </w:tcPr>
          <w:p w14:paraId="5221034C"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CFCFC" w:themeFill="background2" w:themeFillTint="33"/>
            <w:hideMark/>
          </w:tcPr>
          <w:p w14:paraId="57886AD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CFCFC" w:themeFill="background2" w:themeFillTint="33"/>
            <w:hideMark/>
          </w:tcPr>
          <w:p w14:paraId="27780AC8"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CFCFC" w:themeFill="background2" w:themeFillTint="33"/>
            <w:hideMark/>
          </w:tcPr>
          <w:p w14:paraId="43426F7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CFCFC" w:themeFill="background2" w:themeFillTint="33"/>
            <w:hideMark/>
          </w:tcPr>
          <w:p w14:paraId="66BB6679"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CFCFC" w:themeFill="background2" w:themeFillTint="33"/>
            <w:hideMark/>
          </w:tcPr>
          <w:p w14:paraId="3E5710EA"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B0108" w14:paraId="39715484" w14:textId="77777777">
        <w:trPr>
          <w:trHeight w:val="300"/>
        </w:trPr>
        <w:tc>
          <w:tcPr>
            <w:tcW w:w="1984" w:type="dxa"/>
            <w:tcBorders>
              <w:top w:val="nil"/>
              <w:left w:val="single" w:sz="6" w:space="0" w:color="D9D9D9"/>
              <w:bottom w:val="single" w:sz="6" w:space="0" w:color="D9D9D9"/>
              <w:right w:val="single" w:sz="6" w:space="0" w:color="D9D9D9"/>
            </w:tcBorders>
            <w:hideMark/>
          </w:tcPr>
          <w:p w14:paraId="41BC25A9" w14:textId="77777777" w:rsidR="00D933B7" w:rsidRPr="007B0108" w:rsidRDefault="00D933B7">
            <w:pPr>
              <w:spacing w:after="0" w:line="240" w:lineRule="auto"/>
              <w:textAlignment w:val="baseline"/>
              <w:rPr>
                <w:rFonts w:ascii="Segoe UI" w:hAnsi="Segoe UI" w:cs="Segoe UI"/>
                <w:sz w:val="18"/>
                <w:szCs w:val="18"/>
                <w:lang w:val="en-IE" w:eastAsia="en-IE"/>
              </w:rPr>
            </w:pPr>
            <w:r>
              <w:rPr>
                <w:rStyle w:val="normaltextrun"/>
                <w:rFonts w:cs="Segoe UI"/>
                <w:color w:val="000000"/>
              </w:rPr>
              <w:t>Kozloduy</w:t>
            </w:r>
            <w:r>
              <w:rPr>
                <w:rStyle w:val="normaltextrun"/>
                <w:rFonts w:ascii="Calibri" w:hAnsi="Calibri" w:cs="Calibri"/>
                <w:color w:val="000000"/>
              </w:rPr>
              <w:t> </w:t>
            </w:r>
            <w:r>
              <w:rPr>
                <w:rStyle w:val="normaltextrun"/>
                <w:rFonts w:cs="Segoe UI"/>
                <w:color w:val="000000"/>
              </w:rPr>
              <w:t>– radioactive waste stored or disposed</w:t>
            </w:r>
            <w:r>
              <w:rPr>
                <w:rStyle w:val="eop"/>
                <w:rFonts w:ascii="Calibri" w:hAnsi="Calibri" w:cs="Calibri"/>
                <w:color w:val="000000"/>
              </w:rPr>
              <w:t xml:space="preserve"> of (tonnes)</w:t>
            </w:r>
          </w:p>
        </w:tc>
        <w:tc>
          <w:tcPr>
            <w:tcW w:w="1524" w:type="dxa"/>
            <w:tcBorders>
              <w:top w:val="nil"/>
              <w:left w:val="nil"/>
              <w:bottom w:val="single" w:sz="6" w:space="0" w:color="D9D9D9"/>
              <w:right w:val="single" w:sz="6" w:space="0" w:color="D9D9D9"/>
            </w:tcBorders>
            <w:hideMark/>
          </w:tcPr>
          <w:p w14:paraId="69FD8FD8"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hideMark/>
          </w:tcPr>
          <w:p w14:paraId="3F844E4D"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21%</w:t>
            </w:r>
            <w:r>
              <w:rPr>
                <w:rStyle w:val="eop"/>
                <w:rFonts w:ascii="Calibri" w:hAnsi="Calibri" w:cs="Calibri"/>
              </w:rPr>
              <w:t> </w:t>
            </w:r>
          </w:p>
        </w:tc>
        <w:tc>
          <w:tcPr>
            <w:tcW w:w="1488" w:type="dxa"/>
            <w:tcBorders>
              <w:top w:val="nil"/>
              <w:left w:val="nil"/>
              <w:bottom w:val="single" w:sz="6" w:space="0" w:color="D9D9D9"/>
              <w:right w:val="single" w:sz="6" w:space="0" w:color="D9D9D9"/>
            </w:tcBorders>
            <w:hideMark/>
          </w:tcPr>
          <w:p w14:paraId="51BCAAFA"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10</w:t>
            </w:r>
            <w:r>
              <w:rPr>
                <w:rStyle w:val="normaltextrun"/>
                <w:rFonts w:ascii="Calibri" w:hAnsi="Calibri" w:cs="Calibri"/>
              </w:rPr>
              <w:t> </w:t>
            </w:r>
            <w:r>
              <w:rPr>
                <w:rStyle w:val="normaltextrun"/>
                <w:rFonts w:cs="Segoe UI"/>
              </w:rPr>
              <w:t>240 in 2030</w:t>
            </w:r>
            <w:r>
              <w:rPr>
                <w:rStyle w:val="eop"/>
                <w:rFonts w:ascii="Calibri" w:hAnsi="Calibri" w:cs="Calibri"/>
              </w:rPr>
              <w:t> </w:t>
            </w:r>
          </w:p>
        </w:tc>
        <w:tc>
          <w:tcPr>
            <w:tcW w:w="1535" w:type="dxa"/>
            <w:tcBorders>
              <w:top w:val="nil"/>
              <w:left w:val="nil"/>
              <w:bottom w:val="single" w:sz="6" w:space="0" w:color="D9D9D9"/>
              <w:right w:val="single" w:sz="6" w:space="0" w:color="D9D9D9"/>
            </w:tcBorders>
            <w:hideMark/>
          </w:tcPr>
          <w:p w14:paraId="4DF80BD7"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2</w:t>
            </w:r>
            <w:r>
              <w:rPr>
                <w:rStyle w:val="normaltextrun"/>
                <w:rFonts w:ascii="Calibri" w:hAnsi="Calibri" w:cs="Calibri"/>
              </w:rPr>
              <w:t> </w:t>
            </w:r>
            <w:r>
              <w:rPr>
                <w:rStyle w:val="normaltextrun"/>
                <w:rFonts w:cs="Segoe UI"/>
              </w:rPr>
              <w:t>204 by 2025 compared to a target of 10</w:t>
            </w:r>
            <w:r>
              <w:rPr>
                <w:rStyle w:val="normaltextrun"/>
                <w:rFonts w:ascii="Calibri" w:hAnsi="Calibri" w:cs="Calibri"/>
              </w:rPr>
              <w:t> </w:t>
            </w:r>
            <w:r>
              <w:rPr>
                <w:rStyle w:val="normaltextrun"/>
                <w:rFonts w:cs="Segoe UI"/>
              </w:rPr>
              <w:t>240</w:t>
            </w:r>
            <w:r>
              <w:rPr>
                <w:rStyle w:val="eop"/>
                <w:rFonts w:ascii="Calibri" w:hAnsi="Calibri" w:cs="Calibri"/>
              </w:rPr>
              <w:t> </w:t>
            </w:r>
          </w:p>
        </w:tc>
        <w:tc>
          <w:tcPr>
            <w:tcW w:w="1588" w:type="dxa"/>
            <w:tcBorders>
              <w:top w:val="nil"/>
              <w:left w:val="nil"/>
              <w:bottom w:val="single" w:sz="6" w:space="0" w:color="D9D9D9"/>
              <w:right w:val="single" w:sz="6" w:space="0" w:color="D9D9D9"/>
            </w:tcBorders>
            <w:hideMark/>
          </w:tcPr>
          <w:p w14:paraId="3FEB1AD6"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Deserves attention</w:t>
            </w:r>
            <w:r>
              <w:rPr>
                <w:rStyle w:val="eop"/>
                <w:rFonts w:ascii="Calibri" w:hAnsi="Calibri" w:cs="Calibri"/>
              </w:rPr>
              <w:t> </w:t>
            </w:r>
          </w:p>
        </w:tc>
      </w:tr>
      <w:tr w:rsidR="00D933B7" w:rsidRPr="007B0108" w14:paraId="3937F9CE" w14:textId="77777777">
        <w:trPr>
          <w:trHeight w:val="300"/>
        </w:trPr>
        <w:tc>
          <w:tcPr>
            <w:tcW w:w="1984" w:type="dxa"/>
            <w:tcBorders>
              <w:top w:val="nil"/>
              <w:left w:val="single" w:sz="6" w:space="0" w:color="D9D9D9"/>
              <w:bottom w:val="single" w:sz="6" w:space="0" w:color="D9D9D9"/>
              <w:right w:val="single" w:sz="6" w:space="0" w:color="D9D9D9"/>
            </w:tcBorders>
            <w:shd w:val="clear" w:color="auto" w:fill="FAF9F9"/>
            <w:hideMark/>
          </w:tcPr>
          <w:p w14:paraId="4BC41E73" w14:textId="77777777" w:rsidR="00D933B7" w:rsidRPr="007B0108" w:rsidRDefault="00D933B7">
            <w:pPr>
              <w:spacing w:after="0" w:line="240" w:lineRule="auto"/>
              <w:textAlignment w:val="baseline"/>
              <w:rPr>
                <w:rFonts w:ascii="Segoe UI" w:hAnsi="Segoe UI" w:cs="Segoe UI"/>
                <w:sz w:val="18"/>
                <w:szCs w:val="18"/>
                <w:lang w:val="en-IE" w:eastAsia="en-IE"/>
              </w:rPr>
            </w:pPr>
            <w:r>
              <w:rPr>
                <w:rStyle w:val="normaltextrun"/>
                <w:rFonts w:cs="Segoe UI"/>
                <w:color w:val="000000"/>
              </w:rPr>
              <w:t>Kozloduy</w:t>
            </w:r>
            <w:r>
              <w:rPr>
                <w:rStyle w:val="normaltextrun"/>
                <w:rFonts w:ascii="Calibri" w:hAnsi="Calibri" w:cs="Calibri"/>
                <w:color w:val="000000"/>
              </w:rPr>
              <w:t> </w:t>
            </w:r>
            <w:r>
              <w:rPr>
                <w:rStyle w:val="normaltextrun"/>
                <w:rFonts w:cs="EC Square Sans Pro"/>
                <w:color w:val="000000"/>
              </w:rPr>
              <w:t>–</w:t>
            </w:r>
            <w:r>
              <w:rPr>
                <w:rStyle w:val="normaltextrun"/>
                <w:rFonts w:cs="Segoe UI"/>
                <w:color w:val="000000"/>
              </w:rPr>
              <w:t xml:space="preserve"> metal dismantled</w:t>
            </w:r>
            <w:r>
              <w:rPr>
                <w:rStyle w:val="normaltextrun"/>
                <w:rFonts w:ascii="Calibri" w:hAnsi="Calibri" w:cs="Calibri"/>
                <w:color w:val="000000"/>
              </w:rPr>
              <w:t> </w:t>
            </w:r>
            <w:r>
              <w:rPr>
                <w:rStyle w:val="eop"/>
                <w:rFonts w:ascii="Calibri" w:hAnsi="Calibri" w:cs="Calibri"/>
                <w:color w:val="000000"/>
              </w:rPr>
              <w:t>(tonnes)</w:t>
            </w:r>
          </w:p>
        </w:tc>
        <w:tc>
          <w:tcPr>
            <w:tcW w:w="1524" w:type="dxa"/>
            <w:tcBorders>
              <w:top w:val="nil"/>
              <w:left w:val="nil"/>
              <w:bottom w:val="single" w:sz="6" w:space="0" w:color="D9D9D9"/>
              <w:right w:val="single" w:sz="6" w:space="0" w:color="D9D9D9"/>
            </w:tcBorders>
            <w:shd w:val="clear" w:color="auto" w:fill="FAF9F9"/>
            <w:hideMark/>
          </w:tcPr>
          <w:p w14:paraId="3DD0FB18"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shd w:val="clear" w:color="auto" w:fill="FAF9F9"/>
            <w:hideMark/>
          </w:tcPr>
          <w:p w14:paraId="153D8EFA"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71%</w:t>
            </w:r>
            <w:r>
              <w:rPr>
                <w:rStyle w:val="eop"/>
                <w:rFonts w:ascii="Calibri" w:hAnsi="Calibri" w:cs="Calibri"/>
              </w:rPr>
              <w:t> </w:t>
            </w:r>
          </w:p>
        </w:tc>
        <w:tc>
          <w:tcPr>
            <w:tcW w:w="1488" w:type="dxa"/>
            <w:tcBorders>
              <w:top w:val="nil"/>
              <w:left w:val="nil"/>
              <w:bottom w:val="single" w:sz="6" w:space="0" w:color="D9D9D9"/>
              <w:right w:val="single" w:sz="6" w:space="0" w:color="D9D9D9"/>
            </w:tcBorders>
            <w:shd w:val="clear" w:color="auto" w:fill="FAF9F9"/>
            <w:hideMark/>
          </w:tcPr>
          <w:p w14:paraId="75A2DCB1"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10</w:t>
            </w:r>
            <w:r>
              <w:rPr>
                <w:rStyle w:val="normaltextrun"/>
                <w:rFonts w:ascii="Calibri" w:hAnsi="Calibri" w:cs="Calibri"/>
              </w:rPr>
              <w:t> </w:t>
            </w:r>
            <w:r>
              <w:rPr>
                <w:rStyle w:val="normaltextrun"/>
                <w:rFonts w:cs="Segoe UI"/>
              </w:rPr>
              <w:t>868 in 2030</w:t>
            </w:r>
            <w:r>
              <w:rPr>
                <w:rStyle w:val="eop"/>
                <w:rFonts w:ascii="Calibri" w:hAnsi="Calibri" w:cs="Calibri"/>
              </w:rPr>
              <w:t> </w:t>
            </w:r>
          </w:p>
        </w:tc>
        <w:tc>
          <w:tcPr>
            <w:tcW w:w="1535" w:type="dxa"/>
            <w:tcBorders>
              <w:top w:val="nil"/>
              <w:left w:val="nil"/>
              <w:bottom w:val="single" w:sz="6" w:space="0" w:color="D9D9D9"/>
              <w:right w:val="single" w:sz="6" w:space="0" w:color="D9D9D9"/>
            </w:tcBorders>
            <w:shd w:val="clear" w:color="auto" w:fill="FAF9F9"/>
            <w:hideMark/>
          </w:tcPr>
          <w:p w14:paraId="03F96445"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7</w:t>
            </w:r>
            <w:r>
              <w:rPr>
                <w:rStyle w:val="normaltextrun"/>
                <w:rFonts w:ascii="Calibri" w:hAnsi="Calibri" w:cs="Calibri"/>
              </w:rPr>
              <w:t> </w:t>
            </w:r>
            <w:r>
              <w:rPr>
                <w:rStyle w:val="normaltextrun"/>
                <w:rFonts w:cs="Segoe UI"/>
              </w:rPr>
              <w:t>669 by 2025 compared to a target of 10</w:t>
            </w:r>
            <w:r>
              <w:rPr>
                <w:rStyle w:val="normaltextrun"/>
                <w:rFonts w:ascii="Calibri" w:hAnsi="Calibri" w:cs="Calibri"/>
              </w:rPr>
              <w:t> </w:t>
            </w:r>
            <w:r>
              <w:rPr>
                <w:rStyle w:val="normaltextrun"/>
                <w:rFonts w:cs="Segoe UI"/>
              </w:rPr>
              <w:t>868</w:t>
            </w:r>
            <w:r>
              <w:rPr>
                <w:rStyle w:val="eop"/>
                <w:rFonts w:ascii="Calibri" w:hAnsi="Calibri" w:cs="Calibri"/>
              </w:rPr>
              <w:t> </w:t>
            </w:r>
          </w:p>
        </w:tc>
        <w:tc>
          <w:tcPr>
            <w:tcW w:w="1588" w:type="dxa"/>
            <w:tcBorders>
              <w:top w:val="nil"/>
              <w:left w:val="nil"/>
              <w:bottom w:val="single" w:sz="6" w:space="0" w:color="D9D9D9"/>
              <w:right w:val="single" w:sz="6" w:space="0" w:color="D9D9D9"/>
            </w:tcBorders>
            <w:shd w:val="clear" w:color="auto" w:fill="FAF9F9"/>
            <w:hideMark/>
          </w:tcPr>
          <w:p w14:paraId="1188692F"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On track</w:t>
            </w:r>
            <w:r>
              <w:rPr>
                <w:rStyle w:val="eop"/>
                <w:rFonts w:ascii="Calibri" w:hAnsi="Calibri" w:cs="Calibri"/>
              </w:rPr>
              <w:t> </w:t>
            </w:r>
          </w:p>
        </w:tc>
      </w:tr>
      <w:tr w:rsidR="00D933B7" w:rsidRPr="007B0108" w14:paraId="3EBA4956" w14:textId="77777777">
        <w:trPr>
          <w:trHeight w:val="300"/>
        </w:trPr>
        <w:tc>
          <w:tcPr>
            <w:tcW w:w="1984" w:type="dxa"/>
            <w:tcBorders>
              <w:top w:val="nil"/>
              <w:left w:val="single" w:sz="6" w:space="0" w:color="D9D9D9"/>
              <w:bottom w:val="single" w:sz="6" w:space="0" w:color="D9D9D9"/>
              <w:right w:val="single" w:sz="6" w:space="0" w:color="D9D9D9"/>
            </w:tcBorders>
            <w:hideMark/>
          </w:tcPr>
          <w:p w14:paraId="3377237C" w14:textId="77777777" w:rsidR="00D933B7" w:rsidRPr="007B0108" w:rsidRDefault="00D933B7">
            <w:pPr>
              <w:spacing w:after="0" w:line="240" w:lineRule="auto"/>
              <w:textAlignment w:val="baseline"/>
              <w:rPr>
                <w:rFonts w:ascii="Segoe UI" w:hAnsi="Segoe UI" w:cs="Segoe UI"/>
                <w:sz w:val="18"/>
                <w:szCs w:val="18"/>
                <w:lang w:val="en-IE" w:eastAsia="en-IE"/>
              </w:rPr>
            </w:pPr>
            <w:r>
              <w:rPr>
                <w:rStyle w:val="normaltextrun"/>
                <w:rFonts w:cs="Segoe UI"/>
                <w:color w:val="000000"/>
              </w:rPr>
              <w:t>Bohunice</w:t>
            </w:r>
            <w:r>
              <w:rPr>
                <w:rStyle w:val="normaltextrun"/>
                <w:rFonts w:ascii="Calibri" w:hAnsi="Calibri" w:cs="Calibri"/>
                <w:color w:val="000000"/>
              </w:rPr>
              <w:t> </w:t>
            </w:r>
            <w:r>
              <w:rPr>
                <w:rStyle w:val="normaltextrun"/>
                <w:rFonts w:cs="EC Square Sans Pro"/>
                <w:color w:val="000000"/>
              </w:rPr>
              <w:t>–</w:t>
            </w:r>
            <w:r>
              <w:rPr>
                <w:rStyle w:val="normaltextrun"/>
                <w:rFonts w:cs="Segoe UI"/>
                <w:color w:val="000000"/>
              </w:rPr>
              <w:t xml:space="preserve"> low-level radioactive waste disposed of</w:t>
            </w:r>
            <w:r>
              <w:rPr>
                <w:rStyle w:val="normaltextrun"/>
                <w:rFonts w:ascii="Calibri" w:hAnsi="Calibri" w:cs="Calibri"/>
                <w:color w:val="000000"/>
              </w:rPr>
              <w:t xml:space="preserve"> (tonnes)</w:t>
            </w:r>
          </w:p>
        </w:tc>
        <w:tc>
          <w:tcPr>
            <w:tcW w:w="1524" w:type="dxa"/>
            <w:tcBorders>
              <w:top w:val="nil"/>
              <w:left w:val="nil"/>
              <w:bottom w:val="single" w:sz="6" w:space="0" w:color="D9D9D9"/>
              <w:right w:val="single" w:sz="6" w:space="0" w:color="D9D9D9"/>
            </w:tcBorders>
            <w:hideMark/>
          </w:tcPr>
          <w:p w14:paraId="7C99291B"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hideMark/>
          </w:tcPr>
          <w:p w14:paraId="1ACAE194"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77%</w:t>
            </w:r>
            <w:r>
              <w:rPr>
                <w:rStyle w:val="eop"/>
                <w:rFonts w:ascii="Calibri" w:hAnsi="Calibri" w:cs="Calibri"/>
              </w:rPr>
              <w:t> </w:t>
            </w:r>
          </w:p>
        </w:tc>
        <w:tc>
          <w:tcPr>
            <w:tcW w:w="1488" w:type="dxa"/>
            <w:tcBorders>
              <w:top w:val="nil"/>
              <w:left w:val="nil"/>
              <w:bottom w:val="single" w:sz="6" w:space="0" w:color="D9D9D9"/>
              <w:right w:val="single" w:sz="6" w:space="0" w:color="D9D9D9"/>
            </w:tcBorders>
            <w:hideMark/>
          </w:tcPr>
          <w:p w14:paraId="743CAC7A"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1</w:t>
            </w:r>
            <w:r>
              <w:rPr>
                <w:rStyle w:val="normaltextrun"/>
                <w:rFonts w:ascii="Calibri" w:hAnsi="Calibri" w:cs="Calibri"/>
              </w:rPr>
              <w:t> </w:t>
            </w:r>
            <w:r>
              <w:rPr>
                <w:rStyle w:val="normaltextrun"/>
                <w:rFonts w:cs="Segoe UI"/>
              </w:rPr>
              <w:t>943 in 2027</w:t>
            </w:r>
            <w:r>
              <w:rPr>
                <w:rStyle w:val="eop"/>
                <w:rFonts w:ascii="Calibri" w:hAnsi="Calibri" w:cs="Calibri"/>
              </w:rPr>
              <w:t> </w:t>
            </w:r>
          </w:p>
        </w:tc>
        <w:tc>
          <w:tcPr>
            <w:tcW w:w="1535" w:type="dxa"/>
            <w:tcBorders>
              <w:top w:val="nil"/>
              <w:left w:val="nil"/>
              <w:bottom w:val="single" w:sz="6" w:space="0" w:color="D9D9D9"/>
              <w:right w:val="single" w:sz="6" w:space="0" w:color="D9D9D9"/>
            </w:tcBorders>
          </w:tcPr>
          <w:p w14:paraId="56B1A99F"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1</w:t>
            </w:r>
            <w:r>
              <w:rPr>
                <w:rStyle w:val="normaltextrun"/>
                <w:rFonts w:ascii="Calibri" w:hAnsi="Calibri" w:cs="Calibri"/>
              </w:rPr>
              <w:t> </w:t>
            </w:r>
            <w:r>
              <w:rPr>
                <w:rStyle w:val="normaltextrun"/>
                <w:rFonts w:cs="Segoe UI"/>
              </w:rPr>
              <w:t>497 by 2025 compared to a target of 1</w:t>
            </w:r>
            <w:r>
              <w:rPr>
                <w:rStyle w:val="normaltextrun"/>
                <w:rFonts w:ascii="Calibri" w:hAnsi="Calibri" w:cs="Calibri"/>
              </w:rPr>
              <w:t> </w:t>
            </w:r>
            <w:r>
              <w:rPr>
                <w:rStyle w:val="normaltextrun"/>
                <w:rFonts w:cs="Segoe UI"/>
              </w:rPr>
              <w:t>943</w:t>
            </w:r>
            <w:r>
              <w:rPr>
                <w:rStyle w:val="eop"/>
                <w:rFonts w:ascii="Calibri" w:hAnsi="Calibri" w:cs="Calibri"/>
              </w:rPr>
              <w:t> </w:t>
            </w:r>
          </w:p>
        </w:tc>
        <w:tc>
          <w:tcPr>
            <w:tcW w:w="1588" w:type="dxa"/>
            <w:tcBorders>
              <w:top w:val="nil"/>
              <w:left w:val="nil"/>
              <w:bottom w:val="single" w:sz="6" w:space="0" w:color="D9D9D9"/>
              <w:right w:val="single" w:sz="6" w:space="0" w:color="D9D9D9"/>
            </w:tcBorders>
            <w:hideMark/>
          </w:tcPr>
          <w:p w14:paraId="78C528C7"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On track</w:t>
            </w:r>
            <w:r>
              <w:rPr>
                <w:rStyle w:val="eop"/>
                <w:rFonts w:ascii="Calibri" w:hAnsi="Calibri" w:cs="Calibri"/>
              </w:rPr>
              <w:t> </w:t>
            </w:r>
          </w:p>
        </w:tc>
      </w:tr>
      <w:tr w:rsidR="00D933B7" w:rsidRPr="007B0108" w14:paraId="68CA9BBD" w14:textId="77777777">
        <w:trPr>
          <w:trHeight w:val="300"/>
        </w:trPr>
        <w:tc>
          <w:tcPr>
            <w:tcW w:w="1984" w:type="dxa"/>
            <w:tcBorders>
              <w:top w:val="nil"/>
              <w:left w:val="single" w:sz="6" w:space="0" w:color="D9D9D9"/>
              <w:bottom w:val="single" w:sz="6" w:space="0" w:color="D9D9D9"/>
              <w:right w:val="single" w:sz="6" w:space="0" w:color="D9D9D9"/>
            </w:tcBorders>
            <w:shd w:val="clear" w:color="auto" w:fill="FAF9F9"/>
            <w:hideMark/>
          </w:tcPr>
          <w:p w14:paraId="0B9C4994" w14:textId="77777777" w:rsidR="00D933B7" w:rsidRPr="007B0108" w:rsidRDefault="00D933B7">
            <w:pPr>
              <w:spacing w:after="0" w:line="240" w:lineRule="auto"/>
              <w:textAlignment w:val="baseline"/>
              <w:rPr>
                <w:rFonts w:ascii="Segoe UI" w:hAnsi="Segoe UI" w:cs="Segoe UI"/>
                <w:sz w:val="18"/>
                <w:szCs w:val="18"/>
                <w:lang w:val="en-IE" w:eastAsia="en-IE"/>
              </w:rPr>
            </w:pPr>
            <w:r>
              <w:rPr>
                <w:rStyle w:val="normaltextrun"/>
                <w:rFonts w:cs="Segoe UI"/>
                <w:color w:val="000000"/>
              </w:rPr>
              <w:t>Bohunice</w:t>
            </w:r>
            <w:r>
              <w:rPr>
                <w:rStyle w:val="normaltextrun"/>
                <w:rFonts w:ascii="Calibri" w:hAnsi="Calibri" w:cs="Calibri"/>
                <w:color w:val="000000"/>
              </w:rPr>
              <w:t> </w:t>
            </w:r>
            <w:r>
              <w:rPr>
                <w:rStyle w:val="normaltextrun"/>
                <w:rFonts w:cs="EC Square Sans Pro"/>
                <w:color w:val="000000"/>
              </w:rPr>
              <w:t>–</w:t>
            </w:r>
            <w:r>
              <w:rPr>
                <w:rStyle w:val="normaltextrun"/>
                <w:rFonts w:cs="Segoe UI"/>
                <w:color w:val="000000"/>
              </w:rPr>
              <w:t xml:space="preserve"> metal dismantled from reactor buildings and components (tonnes)</w:t>
            </w:r>
          </w:p>
        </w:tc>
        <w:tc>
          <w:tcPr>
            <w:tcW w:w="1524" w:type="dxa"/>
            <w:tcBorders>
              <w:top w:val="nil"/>
              <w:left w:val="nil"/>
              <w:bottom w:val="single" w:sz="6" w:space="0" w:color="D9D9D9"/>
              <w:right w:val="single" w:sz="6" w:space="0" w:color="D9D9D9"/>
            </w:tcBorders>
            <w:shd w:val="clear" w:color="auto" w:fill="FAF9F9"/>
            <w:hideMark/>
          </w:tcPr>
          <w:p w14:paraId="05BF645F"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shd w:val="clear" w:color="auto" w:fill="FAF9F9"/>
            <w:hideMark/>
          </w:tcPr>
          <w:p w14:paraId="1A7A4D6E"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26%</w:t>
            </w:r>
            <w:r>
              <w:rPr>
                <w:rStyle w:val="eop"/>
                <w:rFonts w:ascii="Calibri" w:hAnsi="Calibri" w:cs="Calibri"/>
              </w:rPr>
              <w:t> </w:t>
            </w:r>
          </w:p>
        </w:tc>
        <w:tc>
          <w:tcPr>
            <w:tcW w:w="1488" w:type="dxa"/>
            <w:tcBorders>
              <w:top w:val="nil"/>
              <w:left w:val="nil"/>
              <w:bottom w:val="single" w:sz="6" w:space="0" w:color="D9D9D9"/>
              <w:right w:val="single" w:sz="6" w:space="0" w:color="D9D9D9"/>
            </w:tcBorders>
            <w:shd w:val="clear" w:color="auto" w:fill="FAF9F9"/>
            <w:hideMark/>
          </w:tcPr>
          <w:p w14:paraId="60F94249"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31</w:t>
            </w:r>
            <w:r>
              <w:rPr>
                <w:rStyle w:val="normaltextrun"/>
                <w:rFonts w:ascii="Calibri" w:hAnsi="Calibri" w:cs="Calibri"/>
              </w:rPr>
              <w:t> </w:t>
            </w:r>
            <w:r>
              <w:rPr>
                <w:rStyle w:val="normaltextrun"/>
                <w:rFonts w:cs="Segoe UI"/>
              </w:rPr>
              <w:t>792 in 2027</w:t>
            </w:r>
            <w:r>
              <w:rPr>
                <w:rStyle w:val="eop"/>
                <w:rFonts w:ascii="Calibri" w:hAnsi="Calibri" w:cs="Calibri"/>
              </w:rPr>
              <w:t> </w:t>
            </w:r>
          </w:p>
        </w:tc>
        <w:tc>
          <w:tcPr>
            <w:tcW w:w="1535" w:type="dxa"/>
            <w:tcBorders>
              <w:top w:val="nil"/>
              <w:left w:val="nil"/>
              <w:bottom w:val="single" w:sz="6" w:space="0" w:color="D9D9D9"/>
              <w:right w:val="single" w:sz="6" w:space="0" w:color="D9D9D9"/>
            </w:tcBorders>
            <w:shd w:val="clear" w:color="auto" w:fill="FAF9F9"/>
            <w:hideMark/>
          </w:tcPr>
          <w:p w14:paraId="5570D5BE"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Style w:val="normaltextrun"/>
                <w:rFonts w:cs="Segoe UI"/>
              </w:rPr>
              <w:t>8</w:t>
            </w:r>
            <w:r>
              <w:rPr>
                <w:rStyle w:val="normaltextrun"/>
                <w:rFonts w:ascii="Calibri" w:hAnsi="Calibri" w:cs="Calibri"/>
              </w:rPr>
              <w:t> </w:t>
            </w:r>
            <w:r>
              <w:rPr>
                <w:rStyle w:val="normaltextrun"/>
                <w:rFonts w:cs="Segoe UI"/>
              </w:rPr>
              <w:t>341 by 2025 compared to a target of 31</w:t>
            </w:r>
            <w:r>
              <w:rPr>
                <w:rStyle w:val="normaltextrun"/>
                <w:rFonts w:ascii="Calibri" w:hAnsi="Calibri" w:cs="Calibri"/>
              </w:rPr>
              <w:t> </w:t>
            </w:r>
            <w:r>
              <w:rPr>
                <w:rStyle w:val="normaltextrun"/>
                <w:rFonts w:cs="Segoe UI"/>
              </w:rPr>
              <w:t>792</w:t>
            </w:r>
            <w:r>
              <w:rPr>
                <w:rStyle w:val="eop"/>
                <w:rFonts w:ascii="Calibri" w:hAnsi="Calibri" w:cs="Calibri"/>
              </w:rPr>
              <w:t> </w:t>
            </w:r>
          </w:p>
        </w:tc>
        <w:tc>
          <w:tcPr>
            <w:tcW w:w="1588" w:type="dxa"/>
            <w:tcBorders>
              <w:top w:val="nil"/>
              <w:left w:val="nil"/>
              <w:bottom w:val="single" w:sz="6" w:space="0" w:color="D9D9D9"/>
              <w:right w:val="single" w:sz="6" w:space="0" w:color="D9D9D9"/>
            </w:tcBorders>
            <w:shd w:val="clear" w:color="auto" w:fill="FAF9F9"/>
            <w:hideMark/>
          </w:tcPr>
          <w:p w14:paraId="64C4B117" w14:textId="77777777" w:rsidR="00D933B7" w:rsidRPr="00F034B1" w:rsidRDefault="00D933B7">
            <w:pPr>
              <w:spacing w:after="0" w:line="240" w:lineRule="auto"/>
              <w:jc w:val="center"/>
              <w:textAlignment w:val="baseline"/>
              <w:rPr>
                <w:rFonts w:ascii="Segoe UI" w:hAnsi="Segoe UI" w:cs="Segoe UI"/>
                <w:sz w:val="18"/>
                <w:szCs w:val="18"/>
                <w:lang w:val="en-IE" w:eastAsia="en-IE"/>
              </w:rPr>
            </w:pPr>
            <w:r>
              <w:rPr>
                <w:rFonts w:ascii="Segoe UI" w:hAnsi="Segoe UI" w:cs="Segoe UI"/>
                <w:sz w:val="18"/>
                <w:szCs w:val="18"/>
                <w:lang w:val="en-IE" w:eastAsia="en-IE"/>
              </w:rPr>
              <w:t xml:space="preserve">Deserves attention </w:t>
            </w:r>
          </w:p>
        </w:tc>
      </w:tr>
      <w:tr w:rsidR="00D933B7" w:rsidRPr="007B0108" w14:paraId="0AEA3AE6" w14:textId="77777777">
        <w:trPr>
          <w:trHeight w:val="300"/>
        </w:trPr>
        <w:tc>
          <w:tcPr>
            <w:tcW w:w="1984" w:type="dxa"/>
            <w:tcBorders>
              <w:top w:val="nil"/>
              <w:left w:val="single" w:sz="6" w:space="0" w:color="D9D9D9"/>
              <w:bottom w:val="single" w:sz="6" w:space="0" w:color="D9D9D9"/>
              <w:right w:val="single" w:sz="6" w:space="0" w:color="D9D9D9"/>
            </w:tcBorders>
            <w:shd w:val="clear" w:color="auto" w:fill="FAF9F9"/>
          </w:tcPr>
          <w:p w14:paraId="3FC5A070" w14:textId="77777777" w:rsidR="00D933B7" w:rsidRPr="007B0108" w:rsidRDefault="00D933B7">
            <w:pPr>
              <w:spacing w:after="0" w:line="240" w:lineRule="auto"/>
              <w:textAlignment w:val="baseline"/>
              <w:rPr>
                <w:rFonts w:cs="Segoe UI"/>
                <w:lang w:eastAsia="en-IE"/>
              </w:rPr>
            </w:pPr>
            <w:r>
              <w:rPr>
                <w:rStyle w:val="normaltextrun"/>
                <w:rFonts w:cs="Segoe UI"/>
                <w:color w:val="000000"/>
              </w:rPr>
              <w:t>JRC</w:t>
            </w:r>
            <w:r>
              <w:rPr>
                <w:rStyle w:val="normaltextrun"/>
                <w:rFonts w:ascii="Calibri" w:hAnsi="Calibri" w:cs="Calibri"/>
                <w:color w:val="000000"/>
              </w:rPr>
              <w:t xml:space="preserve"> </w:t>
            </w:r>
            <w:r>
              <w:rPr>
                <w:rStyle w:val="normaltextrun"/>
                <w:rFonts w:cs="Segoe UI"/>
                <w:color w:val="000000"/>
              </w:rPr>
              <w:t>Ispra</w:t>
            </w:r>
            <w:r>
              <w:rPr>
                <w:rStyle w:val="normaltextrun"/>
                <w:rFonts w:ascii="Calibri" w:hAnsi="Calibri" w:cs="Calibri"/>
                <w:color w:val="000000"/>
              </w:rPr>
              <w:t> </w:t>
            </w:r>
            <w:r>
              <w:rPr>
                <w:rStyle w:val="normaltextrun"/>
                <w:rFonts w:cs="EC Square Sans Pro"/>
                <w:color w:val="000000"/>
              </w:rPr>
              <w:t>–</w:t>
            </w:r>
            <w:r>
              <w:rPr>
                <w:rStyle w:val="normaltextrun"/>
                <w:rFonts w:cs="Segoe UI"/>
                <w:color w:val="000000"/>
              </w:rPr>
              <w:t xml:space="preserve"> radioactive waste processed</w:t>
            </w:r>
            <w:r>
              <w:rPr>
                <w:rStyle w:val="normaltextrun"/>
                <w:rFonts w:cs="Calibri"/>
                <w:color w:val="000000"/>
              </w:rPr>
              <w:t xml:space="preserve"> (metric tonnes)</w:t>
            </w:r>
          </w:p>
        </w:tc>
        <w:tc>
          <w:tcPr>
            <w:tcW w:w="1524" w:type="dxa"/>
            <w:tcBorders>
              <w:top w:val="nil"/>
              <w:left w:val="nil"/>
              <w:bottom w:val="single" w:sz="6" w:space="0" w:color="D9D9D9"/>
              <w:right w:val="single" w:sz="6" w:space="0" w:color="D9D9D9"/>
            </w:tcBorders>
            <w:shd w:val="clear" w:color="auto" w:fill="FAF9F9"/>
          </w:tcPr>
          <w:p w14:paraId="1BA8CF6B" w14:textId="77777777" w:rsidR="00D933B7" w:rsidRPr="00F034B1" w:rsidRDefault="00D933B7">
            <w:pPr>
              <w:spacing w:after="0" w:line="240" w:lineRule="auto"/>
              <w:jc w:val="center"/>
              <w:textAlignment w:val="baseline"/>
              <w:rPr>
                <w:rFonts w:cs="Segoe UI"/>
                <w:lang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shd w:val="clear" w:color="auto" w:fill="FAF9F9"/>
          </w:tcPr>
          <w:p w14:paraId="3629F079" w14:textId="77777777" w:rsidR="00D933B7" w:rsidRPr="00F034B1" w:rsidRDefault="00D933B7">
            <w:pPr>
              <w:spacing w:after="0" w:line="240" w:lineRule="auto"/>
              <w:jc w:val="center"/>
              <w:textAlignment w:val="baseline"/>
              <w:rPr>
                <w:rFonts w:cs="Segoe UI"/>
                <w:b/>
                <w:lang w:eastAsia="en-IE"/>
              </w:rPr>
            </w:pPr>
            <w:r>
              <w:rPr>
                <w:rStyle w:val="normaltextrun"/>
                <w:rFonts w:cs="Segoe UI"/>
              </w:rPr>
              <w:t>28%</w:t>
            </w:r>
            <w:r>
              <w:rPr>
                <w:rStyle w:val="eop"/>
                <w:rFonts w:ascii="Calibri" w:hAnsi="Calibri" w:cs="Calibri"/>
              </w:rPr>
              <w:t> </w:t>
            </w:r>
          </w:p>
        </w:tc>
        <w:tc>
          <w:tcPr>
            <w:tcW w:w="1488" w:type="dxa"/>
            <w:tcBorders>
              <w:top w:val="nil"/>
              <w:left w:val="nil"/>
              <w:bottom w:val="single" w:sz="6" w:space="0" w:color="D9D9D9"/>
              <w:right w:val="single" w:sz="6" w:space="0" w:color="D9D9D9"/>
            </w:tcBorders>
            <w:shd w:val="clear" w:color="auto" w:fill="FAF9F9"/>
          </w:tcPr>
          <w:p w14:paraId="01FB1911" w14:textId="77777777" w:rsidR="00D933B7" w:rsidRPr="00F034B1" w:rsidRDefault="00D933B7">
            <w:pPr>
              <w:spacing w:after="0" w:line="240" w:lineRule="auto"/>
              <w:jc w:val="center"/>
              <w:textAlignment w:val="baseline"/>
              <w:rPr>
                <w:rFonts w:cs="Segoe UI"/>
                <w:lang w:eastAsia="en-IE"/>
              </w:rPr>
            </w:pPr>
            <w:r>
              <w:rPr>
                <w:rStyle w:val="normaltextrun"/>
                <w:rFonts w:cs="Segoe UI"/>
              </w:rPr>
              <w:t>3</w:t>
            </w:r>
            <w:r>
              <w:rPr>
                <w:rStyle w:val="normaltextrun"/>
                <w:rFonts w:ascii="Calibri" w:hAnsi="Calibri" w:cs="Calibri"/>
              </w:rPr>
              <w:t> </w:t>
            </w:r>
            <w:r>
              <w:rPr>
                <w:rStyle w:val="normaltextrun"/>
                <w:rFonts w:cs="Segoe UI"/>
              </w:rPr>
              <w:t>725 in 2027</w:t>
            </w:r>
            <w:r>
              <w:rPr>
                <w:rStyle w:val="eop"/>
                <w:rFonts w:ascii="Calibri" w:hAnsi="Calibri" w:cs="Calibri"/>
              </w:rPr>
              <w:t> </w:t>
            </w:r>
          </w:p>
        </w:tc>
        <w:tc>
          <w:tcPr>
            <w:tcW w:w="1535" w:type="dxa"/>
            <w:tcBorders>
              <w:top w:val="nil"/>
              <w:left w:val="nil"/>
              <w:bottom w:val="single" w:sz="6" w:space="0" w:color="D9D9D9"/>
              <w:right w:val="single" w:sz="6" w:space="0" w:color="D9D9D9"/>
            </w:tcBorders>
            <w:shd w:val="clear" w:color="auto" w:fill="FAF9F9"/>
          </w:tcPr>
          <w:p w14:paraId="18FD631E" w14:textId="77777777" w:rsidR="00D933B7" w:rsidRPr="00F034B1" w:rsidRDefault="00D933B7">
            <w:pPr>
              <w:spacing w:after="0" w:line="240" w:lineRule="auto"/>
              <w:jc w:val="center"/>
              <w:textAlignment w:val="baseline"/>
              <w:rPr>
                <w:rFonts w:cs="Segoe UI"/>
                <w:lang w:eastAsia="en-IE"/>
              </w:rPr>
            </w:pPr>
            <w:r>
              <w:rPr>
                <w:rStyle w:val="normaltextrun"/>
                <w:rFonts w:cs="Segoe UI"/>
              </w:rPr>
              <w:t>1</w:t>
            </w:r>
            <w:r>
              <w:rPr>
                <w:rStyle w:val="normaltextrun"/>
                <w:rFonts w:ascii="Calibri" w:hAnsi="Calibri" w:cs="Calibri"/>
              </w:rPr>
              <w:t> </w:t>
            </w:r>
            <w:r>
              <w:rPr>
                <w:rStyle w:val="normaltextrun"/>
                <w:rFonts w:cs="Calibri"/>
              </w:rPr>
              <w:t>048</w:t>
            </w:r>
            <w:r>
              <w:rPr>
                <w:rStyle w:val="normaltextrun"/>
                <w:rFonts w:cs="Segoe UI"/>
              </w:rPr>
              <w:t xml:space="preserve"> by 2025 compared to a target of 3</w:t>
            </w:r>
            <w:r>
              <w:rPr>
                <w:rStyle w:val="normaltextrun"/>
                <w:rFonts w:ascii="Calibri" w:hAnsi="Calibri" w:cs="Calibri"/>
              </w:rPr>
              <w:t> </w:t>
            </w:r>
            <w:r>
              <w:rPr>
                <w:rStyle w:val="normaltextrun"/>
                <w:rFonts w:cs="Segoe UI"/>
              </w:rPr>
              <w:t>725</w:t>
            </w:r>
            <w:r>
              <w:rPr>
                <w:rStyle w:val="eop"/>
                <w:rFonts w:ascii="Calibri" w:hAnsi="Calibri" w:cs="Calibri"/>
              </w:rPr>
              <w:t> </w:t>
            </w:r>
          </w:p>
        </w:tc>
        <w:tc>
          <w:tcPr>
            <w:tcW w:w="1588" w:type="dxa"/>
            <w:tcBorders>
              <w:top w:val="nil"/>
              <w:left w:val="nil"/>
              <w:bottom w:val="single" w:sz="6" w:space="0" w:color="D9D9D9"/>
              <w:right w:val="single" w:sz="6" w:space="0" w:color="D9D9D9"/>
            </w:tcBorders>
            <w:shd w:val="clear" w:color="auto" w:fill="FAF9F9"/>
          </w:tcPr>
          <w:p w14:paraId="4BD02362" w14:textId="77777777" w:rsidR="00D933B7" w:rsidRPr="00F034B1" w:rsidRDefault="00D933B7">
            <w:pPr>
              <w:spacing w:after="0" w:line="240" w:lineRule="auto"/>
              <w:jc w:val="center"/>
              <w:textAlignment w:val="baseline"/>
              <w:rPr>
                <w:rFonts w:cs="Segoe UI"/>
                <w:lang w:eastAsia="en-IE"/>
              </w:rPr>
            </w:pPr>
            <w:r>
              <w:rPr>
                <w:rStyle w:val="normaltextrun"/>
                <w:rFonts w:cs="Segoe UI"/>
              </w:rPr>
              <w:t>Moderate progress</w:t>
            </w:r>
            <w:r>
              <w:rPr>
                <w:rStyle w:val="eop"/>
                <w:rFonts w:ascii="Calibri" w:hAnsi="Calibri" w:cs="Calibri"/>
              </w:rPr>
              <w:t> </w:t>
            </w:r>
          </w:p>
        </w:tc>
      </w:tr>
      <w:tr w:rsidR="00D933B7" w:rsidRPr="007B0108" w14:paraId="2802595E" w14:textId="77777777">
        <w:trPr>
          <w:trHeight w:val="300"/>
        </w:trPr>
        <w:tc>
          <w:tcPr>
            <w:tcW w:w="1984" w:type="dxa"/>
            <w:tcBorders>
              <w:top w:val="nil"/>
              <w:left w:val="single" w:sz="6" w:space="0" w:color="D9D9D9"/>
              <w:bottom w:val="single" w:sz="6" w:space="0" w:color="D9D9D9"/>
              <w:right w:val="single" w:sz="6" w:space="0" w:color="D9D9D9"/>
            </w:tcBorders>
            <w:shd w:val="clear" w:color="auto" w:fill="FAF9F9"/>
          </w:tcPr>
          <w:p w14:paraId="56E24A4B" w14:textId="77777777" w:rsidR="00D933B7" w:rsidRPr="007B0108" w:rsidRDefault="00D933B7">
            <w:pPr>
              <w:spacing w:after="0" w:line="240" w:lineRule="auto"/>
              <w:textAlignment w:val="baseline"/>
              <w:rPr>
                <w:rFonts w:cs="Segoe UI"/>
                <w:lang w:eastAsia="en-IE"/>
              </w:rPr>
            </w:pPr>
            <w:r>
              <w:rPr>
                <w:rStyle w:val="normaltextrun"/>
                <w:rFonts w:cs="Segoe UI"/>
                <w:color w:val="000000"/>
              </w:rPr>
              <w:t>JRC Geel</w:t>
            </w:r>
            <w:r>
              <w:rPr>
                <w:rStyle w:val="normaltextrun"/>
                <w:rFonts w:ascii="Calibri" w:hAnsi="Calibri" w:cs="Calibri"/>
                <w:color w:val="000000"/>
              </w:rPr>
              <w:t> </w:t>
            </w:r>
            <w:r>
              <w:rPr>
                <w:rStyle w:val="normaltextrun"/>
                <w:rFonts w:cs="Segoe UI"/>
                <w:color w:val="000000"/>
              </w:rPr>
              <w:t>– fraction of materials and radioactive waste removed</w:t>
            </w:r>
          </w:p>
        </w:tc>
        <w:tc>
          <w:tcPr>
            <w:tcW w:w="1524" w:type="dxa"/>
            <w:tcBorders>
              <w:top w:val="nil"/>
              <w:left w:val="nil"/>
              <w:bottom w:val="single" w:sz="6" w:space="0" w:color="D9D9D9"/>
              <w:right w:val="single" w:sz="6" w:space="0" w:color="D9D9D9"/>
            </w:tcBorders>
            <w:shd w:val="clear" w:color="auto" w:fill="FAF9F9"/>
          </w:tcPr>
          <w:p w14:paraId="4248F6B0" w14:textId="77777777" w:rsidR="00D933B7" w:rsidRPr="00F034B1" w:rsidRDefault="00D933B7">
            <w:pPr>
              <w:spacing w:after="0" w:line="240" w:lineRule="auto"/>
              <w:jc w:val="center"/>
              <w:textAlignment w:val="baseline"/>
              <w:rPr>
                <w:rFonts w:cs="Segoe UI"/>
                <w:lang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shd w:val="clear" w:color="auto" w:fill="FAF9F9"/>
          </w:tcPr>
          <w:p w14:paraId="042C96CE" w14:textId="77777777" w:rsidR="00D933B7" w:rsidRPr="00F034B1" w:rsidRDefault="00D933B7">
            <w:pPr>
              <w:spacing w:after="0" w:line="240" w:lineRule="auto"/>
              <w:jc w:val="center"/>
              <w:textAlignment w:val="baseline"/>
              <w:rPr>
                <w:rFonts w:cs="Segoe UI"/>
                <w:b/>
                <w:bCs/>
                <w:lang w:eastAsia="en-IE"/>
              </w:rPr>
            </w:pPr>
            <w:r>
              <w:rPr>
                <w:rStyle w:val="normaltextrun"/>
                <w:rFonts w:cs="Segoe UI"/>
              </w:rPr>
              <w:t>50%</w:t>
            </w:r>
            <w:r>
              <w:rPr>
                <w:rStyle w:val="eop"/>
                <w:rFonts w:ascii="Calibri" w:hAnsi="Calibri" w:cs="Calibri"/>
              </w:rPr>
              <w:t> </w:t>
            </w:r>
          </w:p>
        </w:tc>
        <w:tc>
          <w:tcPr>
            <w:tcW w:w="1488" w:type="dxa"/>
            <w:tcBorders>
              <w:top w:val="nil"/>
              <w:left w:val="nil"/>
              <w:bottom w:val="single" w:sz="6" w:space="0" w:color="D9D9D9"/>
              <w:right w:val="single" w:sz="6" w:space="0" w:color="D9D9D9"/>
            </w:tcBorders>
            <w:shd w:val="clear" w:color="auto" w:fill="FAF9F9"/>
          </w:tcPr>
          <w:p w14:paraId="3DA220A6" w14:textId="77777777" w:rsidR="00D933B7" w:rsidRPr="00F034B1" w:rsidRDefault="00D933B7">
            <w:pPr>
              <w:spacing w:after="0" w:line="240" w:lineRule="auto"/>
              <w:jc w:val="center"/>
              <w:textAlignment w:val="baseline"/>
              <w:rPr>
                <w:rFonts w:cs="Segoe UI"/>
                <w:lang w:eastAsia="en-IE"/>
              </w:rPr>
            </w:pPr>
            <w:r>
              <w:rPr>
                <w:rStyle w:val="normaltextrun"/>
                <w:rFonts w:cs="Segoe UI"/>
              </w:rPr>
              <w:t>100% in 2027</w:t>
            </w:r>
            <w:r>
              <w:rPr>
                <w:rStyle w:val="eop"/>
                <w:rFonts w:ascii="Calibri" w:hAnsi="Calibri" w:cs="Calibri"/>
              </w:rPr>
              <w:t> </w:t>
            </w:r>
          </w:p>
        </w:tc>
        <w:tc>
          <w:tcPr>
            <w:tcW w:w="1535" w:type="dxa"/>
            <w:tcBorders>
              <w:top w:val="nil"/>
              <w:left w:val="nil"/>
              <w:bottom w:val="single" w:sz="6" w:space="0" w:color="D9D9D9"/>
              <w:right w:val="single" w:sz="6" w:space="0" w:color="D9D9D9"/>
            </w:tcBorders>
            <w:shd w:val="clear" w:color="auto" w:fill="FAF9F9"/>
          </w:tcPr>
          <w:p w14:paraId="0FCB428B" w14:textId="77777777" w:rsidR="00D933B7" w:rsidRPr="00F034B1" w:rsidRDefault="00D933B7">
            <w:pPr>
              <w:spacing w:after="0" w:line="240" w:lineRule="auto"/>
              <w:jc w:val="center"/>
              <w:textAlignment w:val="baseline"/>
              <w:rPr>
                <w:rFonts w:cs="Segoe UI"/>
                <w:lang w:eastAsia="en-IE"/>
              </w:rPr>
            </w:pPr>
            <w:r>
              <w:rPr>
                <w:rStyle w:val="normaltextrun"/>
                <w:rFonts w:cs="Segoe UI"/>
              </w:rPr>
              <w:t>50% in 2025 compared to a target of 100%</w:t>
            </w:r>
            <w:r>
              <w:rPr>
                <w:rStyle w:val="eop"/>
                <w:rFonts w:ascii="Calibri" w:hAnsi="Calibri" w:cs="Calibri"/>
              </w:rPr>
              <w:t> </w:t>
            </w:r>
          </w:p>
        </w:tc>
        <w:tc>
          <w:tcPr>
            <w:tcW w:w="1588" w:type="dxa"/>
            <w:tcBorders>
              <w:top w:val="nil"/>
              <w:left w:val="nil"/>
              <w:bottom w:val="single" w:sz="6" w:space="0" w:color="D9D9D9"/>
              <w:right w:val="single" w:sz="6" w:space="0" w:color="D9D9D9"/>
            </w:tcBorders>
            <w:shd w:val="clear" w:color="auto" w:fill="FAF9F9"/>
          </w:tcPr>
          <w:p w14:paraId="03C497DB" w14:textId="77777777" w:rsidR="00D933B7" w:rsidRPr="00F034B1" w:rsidRDefault="00D933B7">
            <w:pPr>
              <w:spacing w:after="0" w:line="240" w:lineRule="auto"/>
              <w:jc w:val="center"/>
              <w:textAlignment w:val="baseline"/>
              <w:rPr>
                <w:rFonts w:cs="Segoe UI"/>
                <w:lang w:eastAsia="en-IE"/>
              </w:rPr>
            </w:pPr>
            <w:r>
              <w:rPr>
                <w:rStyle w:val="normaltextrun"/>
                <w:rFonts w:cs="Segoe UI"/>
              </w:rPr>
              <w:t>Moderate progress</w:t>
            </w:r>
            <w:r>
              <w:rPr>
                <w:rStyle w:val="eop"/>
                <w:rFonts w:ascii="Calibri" w:hAnsi="Calibri" w:cs="Calibri"/>
              </w:rPr>
              <w:t> </w:t>
            </w:r>
          </w:p>
        </w:tc>
      </w:tr>
      <w:tr w:rsidR="00D933B7" w:rsidRPr="007B0108" w14:paraId="3E1E0731" w14:textId="77777777">
        <w:trPr>
          <w:trHeight w:val="300"/>
        </w:trPr>
        <w:tc>
          <w:tcPr>
            <w:tcW w:w="1984" w:type="dxa"/>
            <w:tcBorders>
              <w:top w:val="nil"/>
              <w:left w:val="single" w:sz="6" w:space="0" w:color="D9D9D9"/>
              <w:bottom w:val="single" w:sz="6" w:space="0" w:color="D9D9D9"/>
              <w:right w:val="single" w:sz="6" w:space="0" w:color="D9D9D9"/>
            </w:tcBorders>
            <w:shd w:val="clear" w:color="auto" w:fill="FAF9F9"/>
          </w:tcPr>
          <w:p w14:paraId="7D2B3673" w14:textId="77777777" w:rsidR="00D933B7" w:rsidRPr="007B0108" w:rsidRDefault="00D933B7">
            <w:pPr>
              <w:spacing w:after="0" w:line="240" w:lineRule="auto"/>
              <w:textAlignment w:val="baseline"/>
              <w:rPr>
                <w:rFonts w:cs="Segoe UI"/>
                <w:lang w:eastAsia="en-IE"/>
              </w:rPr>
            </w:pPr>
            <w:r>
              <w:rPr>
                <w:rStyle w:val="normaltextrun"/>
                <w:rFonts w:cs="Segoe UI"/>
                <w:color w:val="000000"/>
              </w:rPr>
              <w:t>JRC Karlsruhe</w:t>
            </w:r>
            <w:r>
              <w:rPr>
                <w:rStyle w:val="normaltextrun"/>
                <w:rFonts w:ascii="Calibri" w:hAnsi="Calibri" w:cs="Calibri"/>
                <w:color w:val="000000"/>
              </w:rPr>
              <w:t> </w:t>
            </w:r>
            <w:r>
              <w:rPr>
                <w:rStyle w:val="normaltextrun"/>
                <w:rFonts w:cs="Segoe UI"/>
                <w:color w:val="000000"/>
              </w:rPr>
              <w:t>– materials/waste managed and removed</w:t>
            </w:r>
          </w:p>
        </w:tc>
        <w:tc>
          <w:tcPr>
            <w:tcW w:w="1524" w:type="dxa"/>
            <w:tcBorders>
              <w:top w:val="nil"/>
              <w:left w:val="nil"/>
              <w:bottom w:val="single" w:sz="6" w:space="0" w:color="D9D9D9"/>
              <w:right w:val="single" w:sz="6" w:space="0" w:color="D9D9D9"/>
            </w:tcBorders>
            <w:shd w:val="clear" w:color="auto" w:fill="FAF9F9"/>
          </w:tcPr>
          <w:p w14:paraId="7DD4C8AB" w14:textId="77777777" w:rsidR="00D933B7" w:rsidRPr="00F034B1" w:rsidRDefault="00D933B7">
            <w:pPr>
              <w:spacing w:after="0" w:line="240" w:lineRule="auto"/>
              <w:jc w:val="center"/>
              <w:textAlignment w:val="baseline"/>
              <w:rPr>
                <w:rFonts w:cs="Segoe UI"/>
                <w:lang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shd w:val="clear" w:color="auto" w:fill="FAF9F9"/>
          </w:tcPr>
          <w:p w14:paraId="672341BA" w14:textId="77777777" w:rsidR="00D933B7" w:rsidRPr="00F034B1" w:rsidRDefault="00D933B7">
            <w:pPr>
              <w:spacing w:after="0" w:line="240" w:lineRule="auto"/>
              <w:jc w:val="center"/>
              <w:textAlignment w:val="baseline"/>
              <w:rPr>
                <w:rFonts w:cs="Segoe UI"/>
                <w:b/>
                <w:bCs/>
                <w:lang w:eastAsia="en-IE"/>
              </w:rPr>
            </w:pPr>
            <w:r>
              <w:rPr>
                <w:rStyle w:val="normaltextrun"/>
                <w:rFonts w:cs="Segoe UI"/>
              </w:rPr>
              <w:t>66%</w:t>
            </w:r>
            <w:r>
              <w:rPr>
                <w:rStyle w:val="eop"/>
                <w:rFonts w:ascii="Calibri" w:hAnsi="Calibri" w:cs="Calibri"/>
              </w:rPr>
              <w:t> </w:t>
            </w:r>
          </w:p>
        </w:tc>
        <w:tc>
          <w:tcPr>
            <w:tcW w:w="1488" w:type="dxa"/>
            <w:tcBorders>
              <w:top w:val="nil"/>
              <w:left w:val="nil"/>
              <w:bottom w:val="single" w:sz="6" w:space="0" w:color="D9D9D9"/>
              <w:right w:val="single" w:sz="6" w:space="0" w:color="D9D9D9"/>
            </w:tcBorders>
            <w:shd w:val="clear" w:color="auto" w:fill="FAF9F9"/>
          </w:tcPr>
          <w:p w14:paraId="4E9D7547" w14:textId="77777777" w:rsidR="00D933B7" w:rsidRPr="00F034B1" w:rsidRDefault="00D933B7">
            <w:pPr>
              <w:spacing w:after="0" w:line="240" w:lineRule="auto"/>
              <w:jc w:val="center"/>
              <w:textAlignment w:val="baseline"/>
              <w:rPr>
                <w:rFonts w:cs="Segoe UI"/>
                <w:lang w:eastAsia="en-IE"/>
              </w:rPr>
            </w:pPr>
            <w:r>
              <w:rPr>
                <w:rStyle w:val="normaltextrun"/>
                <w:rFonts w:cs="Segoe UI"/>
              </w:rPr>
              <w:t>80% in 2027</w:t>
            </w:r>
            <w:r>
              <w:rPr>
                <w:rStyle w:val="eop"/>
                <w:rFonts w:ascii="Calibri" w:hAnsi="Calibri" w:cs="Calibri"/>
              </w:rPr>
              <w:t> </w:t>
            </w:r>
          </w:p>
        </w:tc>
        <w:tc>
          <w:tcPr>
            <w:tcW w:w="1535" w:type="dxa"/>
            <w:tcBorders>
              <w:top w:val="nil"/>
              <w:left w:val="nil"/>
              <w:bottom w:val="single" w:sz="6" w:space="0" w:color="D9D9D9"/>
              <w:right w:val="single" w:sz="6" w:space="0" w:color="D9D9D9"/>
            </w:tcBorders>
            <w:shd w:val="clear" w:color="auto" w:fill="FAF9F9"/>
          </w:tcPr>
          <w:p w14:paraId="09A9168A" w14:textId="77777777" w:rsidR="00D933B7" w:rsidRPr="00F034B1" w:rsidRDefault="00D933B7">
            <w:pPr>
              <w:spacing w:after="0" w:line="240" w:lineRule="auto"/>
              <w:jc w:val="center"/>
              <w:textAlignment w:val="baseline"/>
              <w:rPr>
                <w:rFonts w:cs="Segoe UI"/>
                <w:lang w:eastAsia="en-IE"/>
              </w:rPr>
            </w:pPr>
            <w:r>
              <w:rPr>
                <w:rStyle w:val="normaltextrun"/>
                <w:rFonts w:cs="Segoe UI"/>
              </w:rPr>
              <w:t>66% in 2025 compared to a target of 80%</w:t>
            </w:r>
          </w:p>
        </w:tc>
        <w:tc>
          <w:tcPr>
            <w:tcW w:w="1588" w:type="dxa"/>
            <w:tcBorders>
              <w:top w:val="nil"/>
              <w:left w:val="nil"/>
              <w:bottom w:val="single" w:sz="6" w:space="0" w:color="D9D9D9"/>
              <w:right w:val="single" w:sz="6" w:space="0" w:color="D9D9D9"/>
            </w:tcBorders>
            <w:shd w:val="clear" w:color="auto" w:fill="FAF9F9"/>
          </w:tcPr>
          <w:p w14:paraId="36D25545" w14:textId="77777777" w:rsidR="00D933B7" w:rsidRPr="00F034B1" w:rsidRDefault="00D933B7">
            <w:pPr>
              <w:spacing w:after="0" w:line="240" w:lineRule="auto"/>
              <w:jc w:val="center"/>
              <w:textAlignment w:val="baseline"/>
              <w:rPr>
                <w:rFonts w:cs="Segoe UI"/>
                <w:lang w:eastAsia="en-IE"/>
              </w:rPr>
            </w:pPr>
            <w:r>
              <w:rPr>
                <w:rStyle w:val="normaltextrun"/>
                <w:rFonts w:cs="Segoe UI"/>
              </w:rPr>
              <w:t>On track</w:t>
            </w:r>
            <w:r>
              <w:rPr>
                <w:rStyle w:val="eop"/>
                <w:rFonts w:ascii="Calibri" w:hAnsi="Calibri" w:cs="Calibri"/>
              </w:rPr>
              <w:t> </w:t>
            </w:r>
          </w:p>
        </w:tc>
      </w:tr>
      <w:tr w:rsidR="00D933B7" w:rsidRPr="007B0108" w14:paraId="682CA56E" w14:textId="77777777">
        <w:trPr>
          <w:trHeight w:val="300"/>
        </w:trPr>
        <w:tc>
          <w:tcPr>
            <w:tcW w:w="1984" w:type="dxa"/>
            <w:tcBorders>
              <w:top w:val="nil"/>
              <w:left w:val="single" w:sz="6" w:space="0" w:color="D9D9D9"/>
              <w:bottom w:val="single" w:sz="6" w:space="0" w:color="D9D9D9"/>
              <w:right w:val="single" w:sz="6" w:space="0" w:color="D9D9D9"/>
            </w:tcBorders>
            <w:shd w:val="clear" w:color="auto" w:fill="FAF9F9"/>
          </w:tcPr>
          <w:p w14:paraId="2106B573" w14:textId="77777777" w:rsidR="00D933B7" w:rsidRPr="007B0108" w:rsidRDefault="00D933B7">
            <w:pPr>
              <w:spacing w:after="0" w:line="240" w:lineRule="auto"/>
              <w:textAlignment w:val="baseline"/>
              <w:rPr>
                <w:rFonts w:cs="Segoe UI"/>
                <w:lang w:eastAsia="en-IE"/>
              </w:rPr>
            </w:pPr>
            <w:r>
              <w:rPr>
                <w:rStyle w:val="normaltextrun"/>
                <w:rFonts w:cs="Segoe UI"/>
                <w:color w:val="000000"/>
              </w:rPr>
              <w:t>JRC Petten</w:t>
            </w:r>
            <w:r>
              <w:rPr>
                <w:rStyle w:val="normaltextrun"/>
                <w:rFonts w:ascii="Calibri" w:hAnsi="Calibri" w:cs="Calibri"/>
                <w:color w:val="000000"/>
              </w:rPr>
              <w:t> </w:t>
            </w:r>
            <w:r>
              <w:rPr>
                <w:rStyle w:val="normaltextrun"/>
                <w:rFonts w:cs="Segoe UI"/>
                <w:color w:val="000000"/>
              </w:rPr>
              <w:t>– materials and radioactive waste removed</w:t>
            </w:r>
          </w:p>
        </w:tc>
        <w:tc>
          <w:tcPr>
            <w:tcW w:w="1524" w:type="dxa"/>
            <w:tcBorders>
              <w:top w:val="nil"/>
              <w:left w:val="nil"/>
              <w:bottom w:val="single" w:sz="6" w:space="0" w:color="D9D9D9"/>
              <w:right w:val="single" w:sz="6" w:space="0" w:color="D9D9D9"/>
            </w:tcBorders>
            <w:shd w:val="clear" w:color="auto" w:fill="FAF9F9"/>
          </w:tcPr>
          <w:p w14:paraId="196BBDAB" w14:textId="77777777" w:rsidR="00D933B7" w:rsidRPr="00F034B1" w:rsidRDefault="00D933B7">
            <w:pPr>
              <w:spacing w:after="0" w:line="240" w:lineRule="auto"/>
              <w:jc w:val="center"/>
              <w:textAlignment w:val="baseline"/>
              <w:rPr>
                <w:rFonts w:cs="Segoe UI"/>
                <w:lang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shd w:val="clear" w:color="auto" w:fill="FAF9F9"/>
          </w:tcPr>
          <w:p w14:paraId="55580823" w14:textId="77777777" w:rsidR="00D933B7" w:rsidRPr="00F034B1" w:rsidRDefault="00D933B7">
            <w:pPr>
              <w:spacing w:after="0" w:line="240" w:lineRule="auto"/>
              <w:jc w:val="center"/>
              <w:textAlignment w:val="baseline"/>
              <w:rPr>
                <w:rFonts w:cs="Segoe UI"/>
                <w:b/>
                <w:bCs/>
                <w:lang w:eastAsia="en-IE"/>
              </w:rPr>
            </w:pPr>
            <w:r>
              <w:rPr>
                <w:rStyle w:val="normaltextrun"/>
                <w:rFonts w:cs="Segoe UI"/>
              </w:rPr>
              <w:t>40%</w:t>
            </w:r>
            <w:r>
              <w:rPr>
                <w:rStyle w:val="eop"/>
                <w:rFonts w:ascii="Calibri" w:hAnsi="Calibri" w:cs="Calibri"/>
              </w:rPr>
              <w:t> </w:t>
            </w:r>
          </w:p>
        </w:tc>
        <w:tc>
          <w:tcPr>
            <w:tcW w:w="1488" w:type="dxa"/>
            <w:tcBorders>
              <w:top w:val="nil"/>
              <w:left w:val="nil"/>
              <w:bottom w:val="single" w:sz="6" w:space="0" w:color="D9D9D9"/>
              <w:right w:val="single" w:sz="6" w:space="0" w:color="D9D9D9"/>
            </w:tcBorders>
            <w:shd w:val="clear" w:color="auto" w:fill="FAF9F9"/>
          </w:tcPr>
          <w:p w14:paraId="2D3CF757" w14:textId="77777777" w:rsidR="00D933B7" w:rsidRPr="00F034B1" w:rsidRDefault="00D933B7">
            <w:pPr>
              <w:spacing w:after="0" w:line="240" w:lineRule="auto"/>
              <w:jc w:val="center"/>
              <w:textAlignment w:val="baseline"/>
              <w:rPr>
                <w:rFonts w:cs="Segoe UI"/>
                <w:lang w:eastAsia="en-IE"/>
              </w:rPr>
            </w:pPr>
            <w:r>
              <w:rPr>
                <w:rStyle w:val="normaltextrun"/>
                <w:rFonts w:cs="Segoe UI"/>
              </w:rPr>
              <w:t>100% in 2027</w:t>
            </w:r>
            <w:r>
              <w:rPr>
                <w:rStyle w:val="eop"/>
                <w:rFonts w:ascii="Calibri" w:hAnsi="Calibri" w:cs="Calibri"/>
              </w:rPr>
              <w:t> </w:t>
            </w:r>
          </w:p>
        </w:tc>
        <w:tc>
          <w:tcPr>
            <w:tcW w:w="1535" w:type="dxa"/>
            <w:tcBorders>
              <w:top w:val="nil"/>
              <w:left w:val="nil"/>
              <w:bottom w:val="single" w:sz="6" w:space="0" w:color="D9D9D9"/>
              <w:right w:val="single" w:sz="6" w:space="0" w:color="D9D9D9"/>
            </w:tcBorders>
            <w:shd w:val="clear" w:color="auto" w:fill="FAF9F9"/>
          </w:tcPr>
          <w:p w14:paraId="16E9892B" w14:textId="77777777" w:rsidR="00D933B7" w:rsidRPr="00F034B1" w:rsidRDefault="00D933B7">
            <w:pPr>
              <w:spacing w:after="0" w:line="240" w:lineRule="auto"/>
              <w:jc w:val="center"/>
              <w:textAlignment w:val="baseline"/>
              <w:rPr>
                <w:rFonts w:cs="Segoe UI"/>
                <w:lang w:eastAsia="en-IE"/>
              </w:rPr>
            </w:pPr>
            <w:r>
              <w:rPr>
                <w:rStyle w:val="normaltextrun"/>
                <w:rFonts w:cs="Segoe UI"/>
              </w:rPr>
              <w:t>40% in 2025 compared to a target of 100%</w:t>
            </w:r>
            <w:r>
              <w:rPr>
                <w:rFonts w:cs="Calibri"/>
              </w:rPr>
              <w:t xml:space="preserve"> </w:t>
            </w:r>
          </w:p>
        </w:tc>
        <w:tc>
          <w:tcPr>
            <w:tcW w:w="1588" w:type="dxa"/>
            <w:tcBorders>
              <w:top w:val="nil"/>
              <w:left w:val="nil"/>
              <w:bottom w:val="single" w:sz="6" w:space="0" w:color="D9D9D9"/>
              <w:right w:val="single" w:sz="6" w:space="0" w:color="D9D9D9"/>
            </w:tcBorders>
            <w:shd w:val="clear" w:color="auto" w:fill="FAF9F9"/>
          </w:tcPr>
          <w:p w14:paraId="183FF1D1" w14:textId="77777777" w:rsidR="00D933B7" w:rsidRPr="00F034B1" w:rsidRDefault="00D933B7">
            <w:pPr>
              <w:spacing w:after="0" w:line="240" w:lineRule="auto"/>
              <w:jc w:val="center"/>
              <w:textAlignment w:val="baseline"/>
              <w:rPr>
                <w:rFonts w:cs="Segoe UI"/>
                <w:lang w:eastAsia="en-IE"/>
              </w:rPr>
            </w:pPr>
            <w:r>
              <w:rPr>
                <w:rStyle w:val="normaltextrun"/>
                <w:rFonts w:cs="Segoe UI"/>
              </w:rPr>
              <w:t>Moderate progress</w:t>
            </w:r>
            <w:r>
              <w:rPr>
                <w:rStyle w:val="eop"/>
                <w:rFonts w:ascii="Calibri" w:hAnsi="Calibri" w:cs="Calibri"/>
              </w:rPr>
              <w:t> </w:t>
            </w:r>
          </w:p>
        </w:tc>
      </w:tr>
      <w:tr w:rsidR="00D933B7" w:rsidRPr="007B0108" w14:paraId="4119F537" w14:textId="77777777">
        <w:trPr>
          <w:trHeight w:val="300"/>
        </w:trPr>
        <w:tc>
          <w:tcPr>
            <w:tcW w:w="1984" w:type="dxa"/>
            <w:tcBorders>
              <w:top w:val="nil"/>
              <w:left w:val="single" w:sz="6" w:space="0" w:color="D9D9D9"/>
              <w:bottom w:val="single" w:sz="6" w:space="0" w:color="D9D9D9"/>
              <w:right w:val="single" w:sz="6" w:space="0" w:color="D9D9D9"/>
            </w:tcBorders>
            <w:shd w:val="clear" w:color="auto" w:fill="FAF9F9"/>
          </w:tcPr>
          <w:p w14:paraId="13D36A3E" w14:textId="77777777" w:rsidR="00D933B7" w:rsidRPr="007B0108" w:rsidRDefault="00D933B7">
            <w:pPr>
              <w:spacing w:after="0" w:line="240" w:lineRule="auto"/>
              <w:textAlignment w:val="baseline"/>
              <w:rPr>
                <w:rFonts w:cs="Segoe UI"/>
                <w:lang w:eastAsia="en-IE"/>
              </w:rPr>
            </w:pPr>
            <w:r>
              <w:rPr>
                <w:rStyle w:val="normaltextrun"/>
                <w:rFonts w:cs="Segoe UI"/>
                <w:color w:val="000000"/>
              </w:rPr>
              <w:t>Number of knowledge products disseminated</w:t>
            </w:r>
            <w:r>
              <w:rPr>
                <w:rStyle w:val="normaltextrun"/>
                <w:rFonts w:ascii="Calibri" w:hAnsi="Calibri" w:cs="Calibri"/>
                <w:color w:val="000000"/>
              </w:rPr>
              <w:t> </w:t>
            </w:r>
            <w:r>
              <w:rPr>
                <w:rStyle w:val="normaltextrun"/>
                <w:rFonts w:cs="Calibri"/>
                <w:color w:val="000000"/>
              </w:rPr>
              <w:t>(</w:t>
            </w:r>
            <w:r>
              <w:rPr>
                <w:rStyle w:val="FootnoteReference"/>
                <w:rFonts w:cs="Segoe UI"/>
                <w:color w:val="000000"/>
              </w:rPr>
              <w:footnoteReference w:id="53"/>
            </w:r>
            <w:r>
              <w:rPr>
                <w:rStyle w:val="normaltextrun"/>
                <w:rFonts w:cs="Calibri"/>
                <w:color w:val="000000"/>
              </w:rPr>
              <w:t>)</w:t>
            </w:r>
          </w:p>
        </w:tc>
        <w:tc>
          <w:tcPr>
            <w:tcW w:w="1524" w:type="dxa"/>
            <w:tcBorders>
              <w:top w:val="nil"/>
              <w:left w:val="nil"/>
              <w:bottom w:val="single" w:sz="6" w:space="0" w:color="D9D9D9"/>
              <w:right w:val="single" w:sz="6" w:space="0" w:color="D9D9D9"/>
            </w:tcBorders>
            <w:shd w:val="clear" w:color="auto" w:fill="FAF9F9"/>
          </w:tcPr>
          <w:p w14:paraId="309F9AFA" w14:textId="77777777" w:rsidR="00D933B7" w:rsidRPr="00F034B1" w:rsidRDefault="00D933B7">
            <w:pPr>
              <w:spacing w:after="0" w:line="240" w:lineRule="auto"/>
              <w:jc w:val="center"/>
              <w:textAlignment w:val="baseline"/>
              <w:rPr>
                <w:rFonts w:cs="Segoe UI"/>
                <w:lang w:eastAsia="en-IE"/>
              </w:rPr>
            </w:pPr>
            <w:r>
              <w:rPr>
                <w:rStyle w:val="normaltextrun"/>
                <w:rFonts w:ascii="Calibri" w:hAnsi="Calibri" w:cs="Calibri"/>
              </w:rPr>
              <w:t>0</w:t>
            </w:r>
            <w:r>
              <w:rPr>
                <w:rStyle w:val="eop"/>
                <w:rFonts w:ascii="Calibri" w:hAnsi="Calibri" w:cs="Calibri"/>
              </w:rPr>
              <w:t> </w:t>
            </w:r>
          </w:p>
        </w:tc>
        <w:tc>
          <w:tcPr>
            <w:tcW w:w="1519" w:type="dxa"/>
            <w:tcBorders>
              <w:top w:val="nil"/>
              <w:left w:val="nil"/>
              <w:bottom w:val="single" w:sz="6" w:space="0" w:color="D9D9D9"/>
              <w:right w:val="single" w:sz="6" w:space="0" w:color="D9D9D9"/>
            </w:tcBorders>
            <w:shd w:val="clear" w:color="auto" w:fill="FAF9F9"/>
          </w:tcPr>
          <w:p w14:paraId="7609231D" w14:textId="77777777" w:rsidR="00D933B7" w:rsidRPr="00F034B1" w:rsidRDefault="00D933B7">
            <w:pPr>
              <w:spacing w:after="0" w:line="240" w:lineRule="auto"/>
              <w:jc w:val="center"/>
              <w:textAlignment w:val="baseline"/>
              <w:rPr>
                <w:rFonts w:cs="Segoe UI"/>
                <w:b/>
                <w:bCs/>
                <w:lang w:eastAsia="en-IE"/>
              </w:rPr>
            </w:pPr>
            <w:r>
              <w:rPr>
                <w:rStyle w:val="normaltextrun"/>
                <w:rFonts w:cs="Segoe UI"/>
              </w:rPr>
              <w:t>61%</w:t>
            </w:r>
            <w:r>
              <w:rPr>
                <w:rStyle w:val="eop"/>
                <w:rFonts w:ascii="Calibri" w:hAnsi="Calibri" w:cs="Calibri"/>
              </w:rPr>
              <w:t> </w:t>
            </w:r>
          </w:p>
        </w:tc>
        <w:tc>
          <w:tcPr>
            <w:tcW w:w="1488" w:type="dxa"/>
            <w:tcBorders>
              <w:top w:val="nil"/>
              <w:left w:val="nil"/>
              <w:bottom w:val="single" w:sz="6" w:space="0" w:color="D9D9D9"/>
              <w:right w:val="single" w:sz="6" w:space="0" w:color="D9D9D9"/>
            </w:tcBorders>
            <w:shd w:val="clear" w:color="auto" w:fill="FAF9F9"/>
          </w:tcPr>
          <w:p w14:paraId="5794F583" w14:textId="77777777" w:rsidR="00D933B7" w:rsidRPr="00F034B1" w:rsidRDefault="00D933B7">
            <w:pPr>
              <w:spacing w:after="0" w:line="240" w:lineRule="auto"/>
              <w:jc w:val="center"/>
              <w:textAlignment w:val="baseline"/>
              <w:rPr>
                <w:rFonts w:cs="Segoe UI"/>
                <w:lang w:eastAsia="en-IE"/>
              </w:rPr>
            </w:pPr>
            <w:r>
              <w:rPr>
                <w:rStyle w:val="normaltextrun"/>
                <w:rFonts w:cs="Segoe UI"/>
              </w:rPr>
              <w:t>57 in 2027</w:t>
            </w:r>
            <w:r>
              <w:rPr>
                <w:rStyle w:val="eop"/>
                <w:rFonts w:ascii="Calibri" w:hAnsi="Calibri" w:cs="Calibri"/>
              </w:rPr>
              <w:t> </w:t>
            </w:r>
          </w:p>
        </w:tc>
        <w:tc>
          <w:tcPr>
            <w:tcW w:w="1535" w:type="dxa"/>
            <w:tcBorders>
              <w:top w:val="nil"/>
              <w:left w:val="nil"/>
              <w:bottom w:val="single" w:sz="6" w:space="0" w:color="D9D9D9"/>
              <w:right w:val="single" w:sz="6" w:space="0" w:color="D9D9D9"/>
            </w:tcBorders>
            <w:shd w:val="clear" w:color="auto" w:fill="FAF9F9"/>
          </w:tcPr>
          <w:p w14:paraId="089B84AD" w14:textId="77777777" w:rsidR="00D933B7" w:rsidRPr="00F034B1" w:rsidRDefault="00D933B7">
            <w:pPr>
              <w:spacing w:after="0" w:line="240" w:lineRule="auto"/>
              <w:jc w:val="center"/>
              <w:textAlignment w:val="baseline"/>
              <w:rPr>
                <w:rFonts w:cs="Segoe UI"/>
                <w:lang w:eastAsia="en-IE"/>
              </w:rPr>
            </w:pPr>
            <w:r>
              <w:rPr>
                <w:rStyle w:val="normaltextrun"/>
                <w:rFonts w:cs="Segoe UI"/>
              </w:rPr>
              <w:t>35 by 2025 compared to a target of 57</w:t>
            </w:r>
            <w:r>
              <w:rPr>
                <w:rStyle w:val="eop"/>
                <w:rFonts w:ascii="Calibri" w:hAnsi="Calibri" w:cs="Calibri"/>
              </w:rPr>
              <w:t> </w:t>
            </w:r>
          </w:p>
        </w:tc>
        <w:tc>
          <w:tcPr>
            <w:tcW w:w="1588" w:type="dxa"/>
            <w:tcBorders>
              <w:top w:val="nil"/>
              <w:left w:val="nil"/>
              <w:bottom w:val="single" w:sz="6" w:space="0" w:color="D9D9D9"/>
              <w:right w:val="single" w:sz="6" w:space="0" w:color="D9D9D9"/>
            </w:tcBorders>
            <w:shd w:val="clear" w:color="auto" w:fill="FAF9F9"/>
          </w:tcPr>
          <w:p w14:paraId="513D8B68" w14:textId="77777777" w:rsidR="00D933B7" w:rsidRPr="00F034B1" w:rsidRDefault="00D933B7">
            <w:pPr>
              <w:spacing w:after="0" w:line="240" w:lineRule="auto"/>
              <w:jc w:val="center"/>
              <w:textAlignment w:val="baseline"/>
              <w:rPr>
                <w:rFonts w:cs="Segoe UI"/>
                <w:lang w:eastAsia="en-IE"/>
              </w:rPr>
            </w:pPr>
            <w:r>
              <w:rPr>
                <w:rStyle w:val="normaltextrun"/>
                <w:rFonts w:cs="Segoe UI"/>
              </w:rPr>
              <w:t>On track</w:t>
            </w:r>
          </w:p>
        </w:tc>
      </w:tr>
    </w:tbl>
    <w:p w14:paraId="1BE1100E" w14:textId="77777777" w:rsidR="00D933B7" w:rsidRDefault="00D933B7" w:rsidP="00D933B7">
      <w:pPr>
        <w:tabs>
          <w:tab w:val="left" w:pos="1410"/>
        </w:tabs>
        <w:rPr>
          <w:lang w:eastAsia="en-GB"/>
        </w:rPr>
      </w:pPr>
      <w:r>
        <w:rPr>
          <w:lang w:eastAsia="en-GB"/>
        </w:rPr>
        <w:tab/>
      </w:r>
    </w:p>
    <w:p w14:paraId="2431B118" w14:textId="77777777" w:rsidR="00D933B7" w:rsidRDefault="00D933B7" w:rsidP="00373960">
      <w:pPr>
        <w:pStyle w:val="NormalWeb"/>
        <w:numPr>
          <w:ilvl w:val="0"/>
          <w:numId w:val="9"/>
        </w:numPr>
        <w:rPr>
          <w:color w:val="000000"/>
          <w:sz w:val="27"/>
          <w:szCs w:val="27"/>
        </w:rPr>
      </w:pPr>
      <w:r>
        <w:rPr>
          <w:rFonts w:ascii="EC Square Sans Pro" w:eastAsiaTheme="minorHAnsi" w:hAnsi="EC Square Sans Pro" w:cstheme="minorBidi"/>
          <w:sz w:val="22"/>
          <w:szCs w:val="22"/>
        </w:rPr>
        <w:t>Kozloduy programme.</w:t>
      </w:r>
    </w:p>
    <w:p w14:paraId="2163AE8D" w14:textId="77777777" w:rsidR="00D933B7"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Despite some delays at the start of its implementation, the Kozloduy programme is making good progress with dismantling and radioactive waste management. Improvements in sorting and processing materials allowed the planned fraction of free-released materials to be exceeded. This partly explains the significantly lower amount of radioactive waste stored or disposed of.</w:t>
      </w:r>
    </w:p>
    <w:p w14:paraId="082C1FFB" w14:textId="77777777" w:rsidR="00D933B7"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Dismantling activities inside the reactor buildings are progressing according to the detailed decommissioning plan. The activity had started at a slower pace than planned in the 2014-2020 period but is now recovering steadily. It still remains too slow, however, and the timely achievement of the objectives for 2021-2027 is still at risk.</w:t>
      </w:r>
    </w:p>
    <w:p w14:paraId="1FD3A1F9" w14:textId="77777777" w:rsidR="00D933B7"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In 2025, the Commission continued its actions launched in 2024 regarding the programme management capacities of the decommissioning operator SE RAW. After a dedicated 3-day workshop organised by the Commission, the operator produced a fully resourced and project-based programme schedule, reorganised its organisational structure for delivering the decommissioning programme, supplied its critical decisions regarding the decommissioning strategy with the necessary justifications and performed a risk analysis at the programme level.</w:t>
      </w:r>
    </w:p>
    <w:p w14:paraId="14F9935E" w14:textId="77777777" w:rsidR="00D933B7" w:rsidRPr="00242F04"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The programme has also made progress in dismantling the auxiliary buildings. The plasma melting facility has now been in industrial operation for several years and the construction works for the national disposal facility are being finalised. As its hot commissioning seemed to be further delayed for no justified reasons, the Commission imposed 1</w:t>
      </w:r>
      <w:r>
        <w:rPr>
          <w:rFonts w:ascii="Calibri" w:eastAsiaTheme="minorHAnsi" w:hAnsi="Calibri" w:cs="Calibri"/>
          <w:sz w:val="22"/>
          <w:szCs w:val="22"/>
        </w:rPr>
        <w:t> </w:t>
      </w:r>
      <w:r>
        <w:rPr>
          <w:rFonts w:ascii="EC Square Sans Pro" w:eastAsiaTheme="minorHAnsi" w:hAnsi="EC Square Sans Pro" w:cstheme="minorBidi"/>
          <w:sz w:val="22"/>
          <w:szCs w:val="22"/>
        </w:rPr>
        <w:t xml:space="preserve">April 2026 as the ultimate start date for the hot commissioning of the national disposal facility. </w:t>
      </w:r>
    </w:p>
    <w:p w14:paraId="459742AF" w14:textId="77777777" w:rsidR="00D933B7"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The similar designs of the Kozloduy and Bohunice reactors provide an opportunity to share experiences, methods and tools, thus reducing risks and costs. In practice, it has allowed the decontamination of the primary circuits of Kozloduy nuclear power plant units 1-4 to be completed below budget and faster than planned, following on from experience at the Bohunice V1 nuclear power plant, by reusing the decontamination equipment transported from the Bohunice site. Unfortunately, it has not been possible to also transfer the technology for the fragmentation of the steam generators.</w:t>
      </w:r>
    </w:p>
    <w:p w14:paraId="56E5FCA1" w14:textId="77777777" w:rsidR="00D933B7" w:rsidRPr="00F034B1" w:rsidRDefault="00D933B7" w:rsidP="00373960">
      <w:pPr>
        <w:pStyle w:val="NormalWeb"/>
        <w:numPr>
          <w:ilvl w:val="0"/>
          <w:numId w:val="81"/>
        </w:numPr>
        <w:rPr>
          <w:rFonts w:ascii="EC Square Sans Pro" w:hAnsi="EC Square Sans Pro"/>
          <w:sz w:val="22"/>
          <w:szCs w:val="22"/>
        </w:rPr>
      </w:pPr>
      <w:r>
        <w:rPr>
          <w:rFonts w:ascii="EC Square Sans Pro" w:eastAsiaTheme="minorHAnsi" w:hAnsi="EC Square Sans Pro" w:cstheme="minorBidi"/>
          <w:sz w:val="22"/>
          <w:szCs w:val="22"/>
        </w:rPr>
        <w:t xml:space="preserve">In accordance with the performance baseline, the completion date for the Kozloduy programme remains 2030. </w:t>
      </w:r>
      <w:r>
        <w:rPr>
          <w:rFonts w:ascii="EC Square Sans Pro" w:hAnsi="EC Square Sans Pro"/>
          <w:sz w:val="22"/>
          <w:szCs w:val="22"/>
        </w:rPr>
        <w:t xml:space="preserve">However, a probabilistic analysis showed that the schedule had a less than 1% probability of success. This led the decommissioning operator to rethink its decommissioning strategy and prepare a new programme baseline. The operator submitted the proposed updated baseline in Q4 2025, which would extend the programme completion date to the end of 2032. An evaluation by the Commission and external experts indicated that the updated baseline was much more realistic. It will be implemented in the work programme from 2026 onwards. </w:t>
      </w:r>
    </w:p>
    <w:p w14:paraId="50198A26" w14:textId="77777777" w:rsidR="00D933B7" w:rsidRPr="005538EC" w:rsidRDefault="00D933B7" w:rsidP="00373960">
      <w:pPr>
        <w:pStyle w:val="NormalWeb"/>
        <w:numPr>
          <w:ilvl w:val="0"/>
          <w:numId w:val="9"/>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Bohunice programme.</w:t>
      </w:r>
    </w:p>
    <w:p w14:paraId="7ED5AF97" w14:textId="77777777" w:rsidR="00D933B7" w:rsidRPr="005538EC"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The dismantling of the large components in the Bohunice V1 reactor building has been completed.</w:t>
      </w:r>
    </w:p>
    <w:p w14:paraId="66BE2140" w14:textId="77777777" w:rsidR="00D933B7" w:rsidRPr="00616243"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Significant unforeseen additional radioactive contamination of the concrete of the reactor shafts and the spent fuel pools resulted in higher amounts of very-low-level radioactive waste, which is partially being disposed of in the Mochovce (Slovakia) disposal facility and partially on site as material for backfilling.</w:t>
      </w:r>
    </w:p>
    <w:p w14:paraId="270E7595" w14:textId="77777777" w:rsidR="00D933B7" w:rsidRPr="005538EC"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Concerning the other indicators for Bohunice, namely the low-level radioactive waste disposed of and the metal dismantled from the reactor building, the results were on track in relation to the planned values for 2025.</w:t>
      </w:r>
    </w:p>
    <w:p w14:paraId="70C1AD18" w14:textId="77777777" w:rsidR="00D933B7" w:rsidRPr="00F034B1" w:rsidRDefault="00D933B7" w:rsidP="00373960">
      <w:pPr>
        <w:pStyle w:val="NormalWeb"/>
        <w:numPr>
          <w:ilvl w:val="0"/>
          <w:numId w:val="81"/>
        </w:numPr>
        <w:rPr>
          <w:rFonts w:ascii="EC Square Sans Pro" w:eastAsiaTheme="minorEastAsia" w:hAnsi="EC Square Sans Pro" w:cstheme="minorBidi"/>
          <w:sz w:val="22"/>
          <w:szCs w:val="22"/>
        </w:rPr>
      </w:pPr>
      <w:r>
        <w:rPr>
          <w:rFonts w:ascii="EC Square Sans Pro" w:hAnsi="EC Square Sans Pro"/>
          <w:sz w:val="22"/>
          <w:szCs w:val="22"/>
        </w:rPr>
        <w:t xml:space="preserve">The delay was essentially caused by the fact that competitors in the tender filed complaints and appeals against the decisions taken, which led to an extremely long tendering process. </w:t>
      </w:r>
      <w:r>
        <w:rPr>
          <w:rFonts w:ascii="EC Square Sans Pro" w:eastAsiaTheme="minorEastAsia" w:hAnsi="EC Square Sans Pro" w:cstheme="minorBidi"/>
          <w:sz w:val="22"/>
          <w:szCs w:val="22"/>
        </w:rPr>
        <w:t>The contract was signed at the end of 2024 and during 2025 the activities focused on the detailed planning of the demolition and preparing the regulatory approval.</w:t>
      </w:r>
    </w:p>
    <w:p w14:paraId="511A54FF" w14:textId="77777777" w:rsidR="00D933B7" w:rsidRPr="00AB0B1D" w:rsidRDefault="00D933B7" w:rsidP="00373960">
      <w:pPr>
        <w:pStyle w:val="ListParagraph"/>
        <w:numPr>
          <w:ilvl w:val="0"/>
          <w:numId w:val="9"/>
        </w:numPr>
        <w:spacing w:after="0" w:line="264" w:lineRule="auto"/>
        <w:rPr>
          <w:lang w:eastAsia="en-GB"/>
        </w:rPr>
      </w:pPr>
      <w:r>
        <w:rPr>
          <w:lang w:eastAsia="en-GB"/>
        </w:rPr>
        <w:t>JRC’s decommissioning programme.</w:t>
      </w:r>
    </w:p>
    <w:p w14:paraId="7A3BAE66" w14:textId="77777777" w:rsidR="00D933B7" w:rsidRPr="00AB0B1D" w:rsidRDefault="00D933B7" w:rsidP="00373960">
      <w:pPr>
        <w:pStyle w:val="NormalWeb"/>
        <w:numPr>
          <w:ilvl w:val="0"/>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At the Ispra site, progress in 2025 on the three main work streams (nuclear material and waste management, and decommissioning) included:</w:t>
      </w:r>
    </w:p>
    <w:p w14:paraId="5E9E713E" w14:textId="77777777" w:rsidR="00D933B7" w:rsidRPr="00AB0B1D" w:rsidRDefault="00D933B7" w:rsidP="00373960">
      <w:pPr>
        <w:pStyle w:val="NormalWeb"/>
        <w:numPr>
          <w:ilvl w:val="1"/>
          <w:numId w:val="81"/>
        </w:numPr>
        <w:rPr>
          <w:rFonts w:ascii="EC Square Sans Pro" w:eastAsiaTheme="minorEastAsia" w:hAnsi="EC Square Sans Pro" w:cstheme="minorBidi"/>
          <w:sz w:val="22"/>
          <w:szCs w:val="22"/>
        </w:rPr>
      </w:pPr>
      <w:r>
        <w:rPr>
          <w:rFonts w:ascii="EC Square Sans Pro" w:eastAsiaTheme="minorEastAsia" w:hAnsi="EC Square Sans Pro" w:cstheme="minorBidi"/>
          <w:sz w:val="22"/>
          <w:szCs w:val="22"/>
        </w:rPr>
        <w:t>the start of dismantling activities of two facilities: the old liquid effluents treatment station and the hot-cell laboratory (in which the dismantling works are well advanced);</w:t>
      </w:r>
    </w:p>
    <w:p w14:paraId="7F6B50D4" w14:textId="77777777" w:rsidR="00D933B7" w:rsidRPr="00AB0B1D" w:rsidRDefault="00D933B7" w:rsidP="00373960">
      <w:pPr>
        <w:pStyle w:val="NormalWeb"/>
        <w:numPr>
          <w:ilvl w:val="1"/>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the preparation of operational plans for the decommissioning of the ESSOR nuclear research reactor, with the aim to submit them in 2026 as soon as the global decommissioning plan is approved;</w:t>
      </w:r>
    </w:p>
    <w:p w14:paraId="5308D824" w14:textId="77777777" w:rsidR="00D933B7" w:rsidRPr="00AB0B1D" w:rsidRDefault="00D933B7" w:rsidP="00373960">
      <w:pPr>
        <w:pStyle w:val="NormalWeb"/>
        <w:numPr>
          <w:ilvl w:val="1"/>
          <w:numId w:val="81"/>
        </w:numPr>
        <w:rPr>
          <w:rFonts w:ascii="EC Square Sans Pro" w:eastAsiaTheme="minorEastAsia" w:hAnsi="EC Square Sans Pro" w:cstheme="minorBidi"/>
          <w:sz w:val="22"/>
          <w:szCs w:val="22"/>
        </w:rPr>
      </w:pPr>
      <w:r>
        <w:rPr>
          <w:rFonts w:ascii="EC Square Sans Pro" w:eastAsiaTheme="minorEastAsia" w:hAnsi="EC Square Sans Pro" w:cstheme="minorBidi"/>
          <w:sz w:val="22"/>
          <w:szCs w:val="22"/>
        </w:rPr>
        <w:t>progress in the licensing tasks for the alienation of fresh nuclear material and completion of the preliminary revamping works in hot cells to centralise storage of irradiated nuclear material;</w:t>
      </w:r>
    </w:p>
    <w:p w14:paraId="1558B220" w14:textId="77777777" w:rsidR="00D933B7" w:rsidRPr="00AB0B1D" w:rsidRDefault="00D933B7" w:rsidP="00373960">
      <w:pPr>
        <w:pStyle w:val="NormalWeb"/>
        <w:numPr>
          <w:ilvl w:val="1"/>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preparation of batches and completion of all authorisation processes for radioactive metal melting;</w:t>
      </w:r>
    </w:p>
    <w:p w14:paraId="06B62F53" w14:textId="77777777" w:rsidR="00D933B7" w:rsidRPr="00AB0B1D" w:rsidRDefault="00D933B7" w:rsidP="00373960">
      <w:pPr>
        <w:pStyle w:val="NormalWeb"/>
        <w:numPr>
          <w:ilvl w:val="1"/>
          <w:numId w:val="81"/>
        </w:numPr>
        <w:rPr>
          <w:rFonts w:ascii="EC Square Sans Pro" w:eastAsiaTheme="minorEastAsia" w:hAnsi="EC Square Sans Pro" w:cstheme="minorBidi"/>
          <w:sz w:val="22"/>
          <w:szCs w:val="22"/>
        </w:rPr>
      </w:pPr>
      <w:r>
        <w:rPr>
          <w:rFonts w:ascii="EC Square Sans Pro" w:eastAsiaTheme="minorEastAsia" w:hAnsi="EC Square Sans Pro" w:cstheme="minorBidi"/>
          <w:sz w:val="22"/>
          <w:szCs w:val="22"/>
        </w:rPr>
        <w:t>the update of the design for the recovery of the so-called ‘Roman pits’ (i.e. underground concrete ducts in which metallic radioactive waste was disposed of);</w:t>
      </w:r>
    </w:p>
    <w:p w14:paraId="16423163" w14:textId="77777777" w:rsidR="00D933B7" w:rsidRPr="00AB0B1D" w:rsidRDefault="00D933B7" w:rsidP="00373960">
      <w:pPr>
        <w:pStyle w:val="NormalWeb"/>
        <w:numPr>
          <w:ilvl w:val="1"/>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the signature of a contract for the construction of the grouting station;</w:t>
      </w:r>
    </w:p>
    <w:p w14:paraId="046D5938" w14:textId="77777777" w:rsidR="00D933B7" w:rsidRPr="00AB0B1D" w:rsidRDefault="00D933B7" w:rsidP="00373960">
      <w:pPr>
        <w:pStyle w:val="NormalWeb"/>
        <w:numPr>
          <w:ilvl w:val="1"/>
          <w:numId w:val="81"/>
        </w:numPr>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the conclusion of a call for tender for decommissioning support on all JRC sites, and supplying a first lot of final waste package containers.</w:t>
      </w:r>
    </w:p>
    <w:p w14:paraId="720459EF" w14:textId="77777777" w:rsidR="00D933B7" w:rsidRPr="00AB0B1D" w:rsidRDefault="00D933B7" w:rsidP="00373960">
      <w:pPr>
        <w:pStyle w:val="NormalWeb"/>
        <w:numPr>
          <w:ilvl w:val="0"/>
          <w:numId w:val="81"/>
        </w:numPr>
        <w:spacing w:before="120" w:beforeAutospacing="0"/>
        <w:ind w:left="714" w:hanging="357"/>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At the Geel site, life cycle management of nuclear installations continued with systematic integration of end-of-life and decommissioning constraints. In parallel, preparatory technical actions for dismantling were initiated, including the preparation of glove boxes for future dismantling operations, increased characterisation of low-level radioactive waste to improve waste stream definition and downstream management readiness, and advancement of decommissioning planning for Building 010 through preparatory activities and supporting technical assumptions.</w:t>
      </w:r>
    </w:p>
    <w:p w14:paraId="2BFB268D" w14:textId="77777777" w:rsidR="00D933B7" w:rsidRPr="00AB0B1D" w:rsidRDefault="00D933B7" w:rsidP="00373960">
      <w:pPr>
        <w:pStyle w:val="NormalWeb"/>
        <w:numPr>
          <w:ilvl w:val="0"/>
          <w:numId w:val="81"/>
        </w:numPr>
        <w:spacing w:before="120" w:beforeAutospacing="0"/>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At the Petten site, an additional set of historical radioactive wastes was disposed of in 2025, and waste-specific contractual activities progressed, with one contract fully completed and all related waste evacuated and transferred to the COVRA processing and storage facility. In parallel, the strategic assessment of governance and management scenarios for the decommissioning of the High Flux Reactor was finalised and provides a technical basis for structured discussions with the Dutch authorities, while preparatory work to update the decommissioning plan towards the 2027 milestone was initiated.</w:t>
      </w:r>
    </w:p>
    <w:p w14:paraId="5D02CB75" w14:textId="77777777" w:rsidR="00D933B7" w:rsidRPr="00AB0B1D" w:rsidRDefault="00D933B7" w:rsidP="00373960">
      <w:pPr>
        <w:pStyle w:val="NormalWeb"/>
        <w:numPr>
          <w:ilvl w:val="0"/>
          <w:numId w:val="81"/>
        </w:numPr>
        <w:spacing w:before="120" w:beforeAutospacing="0"/>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At the Karlsruhe site, work progressed on consolidating the decommissioning strategy, including the definition of decommissioning and waste management approaches and the structuring of the associated waste inventory. In parallel, following the reopening of the KTE waste treatment pathway, a significant reduction of the legacy waste backlog was achieved through the processing and evacuation of 62 waste drums and the emptying and preparation for dismantling of 10 glove boxes, alongside continued preparation of additional glove boxes and increased characterisation of low-level radioactive waste and the completion of a specific contract defining the terms of reference for the update of the decommissioning plan.</w:t>
      </w:r>
    </w:p>
    <w:p w14:paraId="4F443858" w14:textId="77777777" w:rsidR="00D933B7" w:rsidRPr="00AB0B1D" w:rsidRDefault="00D933B7" w:rsidP="00373960">
      <w:pPr>
        <w:pStyle w:val="NormalWeb"/>
        <w:numPr>
          <w:ilvl w:val="0"/>
          <w:numId w:val="81"/>
        </w:numPr>
        <w:spacing w:before="120" w:beforeAutospacing="0"/>
        <w:rPr>
          <w:rFonts w:ascii="EC Square Sans Pro" w:eastAsiaTheme="minorHAnsi" w:hAnsi="EC Square Sans Pro" w:cstheme="minorBidi"/>
          <w:sz w:val="22"/>
          <w:szCs w:val="22"/>
        </w:rPr>
      </w:pPr>
      <w:r>
        <w:rPr>
          <w:rFonts w:ascii="EC Square Sans Pro" w:eastAsiaTheme="minorHAnsi" w:hAnsi="EC Square Sans Pro" w:cstheme="minorBidi"/>
          <w:sz w:val="22"/>
          <w:szCs w:val="22"/>
        </w:rPr>
        <w:t>Finally, in 2025, JRC has almost reached its goals in terms of number of knowledge products shared (such as guidance notes, case studies and reports). In 2026, the JRC will increase the generation and sharing of knowledge products linked to decommissioning and waste management. These knowledge products cover, for example, application of remotely-operated equipment for cutting pipelines in reactor sub-flow areas and removing radioactive sources from storage facilities, V1 NPP Operation termination strategy, public awareness approaches for nuclear decommissioning and radioactive waste management, and incineration of radioactive waste in bitumen matrix.</w:t>
      </w:r>
    </w:p>
    <w:p w14:paraId="073276F1" w14:textId="77777777" w:rsidR="00D933B7" w:rsidRDefault="00D933B7" w:rsidP="00D933B7">
      <w:pPr>
        <w:rPr>
          <w:lang w:eastAsia="en-GB"/>
        </w:rPr>
      </w:pPr>
    </w:p>
    <w:p w14:paraId="3609AF67"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C9AD092"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4A4035D3"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1C5DAFC1" w14:textId="77777777" w:rsidR="00D933B7" w:rsidRDefault="00D933B7" w:rsidP="00F72C99">
      <w:pPr>
        <w:pStyle w:val="Heading3"/>
      </w:pPr>
      <w:r>
        <w:t>Contribution to green budgeting priorities:</w:t>
      </w:r>
    </w:p>
    <w:p w14:paraId="512C3942" w14:textId="77777777" w:rsidR="00D933B7" w:rsidRPr="0091729B" w:rsidRDefault="00D933B7" w:rsidP="00D933B7">
      <w:pPr>
        <w:rPr>
          <w:b/>
          <w:bCs/>
        </w:rPr>
      </w:pP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1"/>
        <w:gridCol w:w="905"/>
        <w:gridCol w:w="905"/>
        <w:gridCol w:w="796"/>
        <w:gridCol w:w="788"/>
        <w:gridCol w:w="631"/>
        <w:gridCol w:w="1461"/>
        <w:gridCol w:w="787"/>
        <w:gridCol w:w="899"/>
        <w:gridCol w:w="906"/>
      </w:tblGrid>
      <w:tr w:rsidR="00D933B7" w:rsidRPr="00426441" w14:paraId="5D9CF178" w14:textId="77777777">
        <w:trPr>
          <w:trHeight w:val="300"/>
        </w:trPr>
        <w:tc>
          <w:tcPr>
            <w:tcW w:w="1561" w:type="dxa"/>
            <w:tcBorders>
              <w:top w:val="single" w:sz="6" w:space="0" w:color="8C8C8C"/>
              <w:left w:val="nil"/>
              <w:bottom w:val="nil"/>
              <w:right w:val="nil"/>
            </w:tcBorders>
            <w:shd w:val="clear" w:color="auto" w:fill="F2F2F2"/>
            <w:vAlign w:val="center"/>
            <w:hideMark/>
          </w:tcPr>
          <w:p w14:paraId="289D710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3394" w:type="dxa"/>
            <w:gridSpan w:val="4"/>
            <w:tcBorders>
              <w:top w:val="single" w:sz="6" w:space="0" w:color="8C8C8C"/>
              <w:left w:val="nil"/>
              <w:bottom w:val="nil"/>
              <w:right w:val="single" w:sz="4" w:space="0" w:color="auto"/>
            </w:tcBorders>
            <w:shd w:val="clear" w:color="auto" w:fill="F2F2F2"/>
            <w:vAlign w:val="center"/>
            <w:hideMark/>
          </w:tcPr>
          <w:p w14:paraId="3B0590B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tc>
        <w:tc>
          <w:tcPr>
            <w:tcW w:w="2879" w:type="dxa"/>
            <w:gridSpan w:val="3"/>
            <w:tcBorders>
              <w:top w:val="single" w:sz="6" w:space="0" w:color="8C8C8C"/>
              <w:left w:val="single" w:sz="4" w:space="0" w:color="auto"/>
              <w:bottom w:val="nil"/>
              <w:right w:val="nil"/>
            </w:tcBorders>
            <w:shd w:val="clear" w:color="auto" w:fill="F2F2F2"/>
            <w:vAlign w:val="center"/>
          </w:tcPr>
          <w:p w14:paraId="5F8D129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05" w:type="dxa"/>
            <w:gridSpan w:val="2"/>
            <w:tcBorders>
              <w:top w:val="single" w:sz="6" w:space="0" w:color="8C8C8C"/>
              <w:left w:val="single" w:sz="6" w:space="0" w:color="auto"/>
              <w:bottom w:val="nil"/>
              <w:right w:val="nil"/>
            </w:tcBorders>
            <w:shd w:val="clear" w:color="auto" w:fill="F2F2F2"/>
            <w:vAlign w:val="center"/>
            <w:hideMark/>
          </w:tcPr>
          <w:p w14:paraId="420F3CD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43A6401A" w14:textId="77777777">
        <w:trPr>
          <w:trHeight w:val="300"/>
        </w:trPr>
        <w:tc>
          <w:tcPr>
            <w:tcW w:w="1561" w:type="dxa"/>
            <w:tcBorders>
              <w:top w:val="nil"/>
              <w:left w:val="nil"/>
              <w:bottom w:val="single" w:sz="6" w:space="0" w:color="8C8C8C"/>
              <w:right w:val="nil"/>
            </w:tcBorders>
            <w:shd w:val="clear" w:color="auto" w:fill="F2F2F2"/>
            <w:vAlign w:val="center"/>
            <w:hideMark/>
          </w:tcPr>
          <w:p w14:paraId="68E876B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905" w:type="dxa"/>
            <w:tcBorders>
              <w:top w:val="nil"/>
              <w:left w:val="nil"/>
              <w:bottom w:val="single" w:sz="6" w:space="0" w:color="8C8C8C"/>
              <w:right w:val="nil"/>
            </w:tcBorders>
            <w:shd w:val="clear" w:color="auto" w:fill="F2F2F2"/>
            <w:vAlign w:val="center"/>
            <w:hideMark/>
          </w:tcPr>
          <w:p w14:paraId="39200AF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05" w:type="dxa"/>
            <w:tcBorders>
              <w:top w:val="nil"/>
              <w:left w:val="nil"/>
              <w:bottom w:val="single" w:sz="6" w:space="0" w:color="8C8C8C"/>
              <w:right w:val="nil"/>
            </w:tcBorders>
            <w:shd w:val="clear" w:color="auto" w:fill="F2F2F2"/>
            <w:vAlign w:val="center"/>
            <w:hideMark/>
          </w:tcPr>
          <w:p w14:paraId="1D50E16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796" w:type="dxa"/>
            <w:tcBorders>
              <w:top w:val="nil"/>
              <w:left w:val="nil"/>
              <w:bottom w:val="single" w:sz="6" w:space="0" w:color="8C8C8C"/>
              <w:right w:val="nil"/>
            </w:tcBorders>
            <w:shd w:val="clear" w:color="auto" w:fill="F2F2F2"/>
            <w:vAlign w:val="center"/>
            <w:hideMark/>
          </w:tcPr>
          <w:p w14:paraId="42E3C6B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88" w:type="dxa"/>
            <w:tcBorders>
              <w:top w:val="nil"/>
              <w:left w:val="nil"/>
              <w:bottom w:val="single" w:sz="6" w:space="0" w:color="8C8C8C"/>
              <w:right w:val="single" w:sz="4" w:space="0" w:color="auto"/>
            </w:tcBorders>
            <w:shd w:val="clear" w:color="auto" w:fill="F2F2F2" w:themeFill="background1" w:themeFillShade="F2"/>
            <w:vAlign w:val="center"/>
            <w:hideMark/>
          </w:tcPr>
          <w:p w14:paraId="374B515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631" w:type="dxa"/>
            <w:tcBorders>
              <w:top w:val="nil"/>
              <w:left w:val="single" w:sz="4" w:space="0" w:color="auto"/>
              <w:bottom w:val="single" w:sz="6" w:space="0" w:color="8C8C8C"/>
              <w:right w:val="nil"/>
            </w:tcBorders>
            <w:shd w:val="clear" w:color="auto" w:fill="F2F2F2"/>
            <w:vAlign w:val="center"/>
            <w:hideMark/>
          </w:tcPr>
          <w:p w14:paraId="5F7B6D6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461" w:type="dxa"/>
            <w:tcBorders>
              <w:top w:val="nil"/>
              <w:left w:val="nil"/>
              <w:bottom w:val="single" w:sz="6" w:space="0" w:color="8C8C8C"/>
              <w:right w:val="nil"/>
            </w:tcBorders>
            <w:shd w:val="clear" w:color="auto" w:fill="F2F2F2"/>
            <w:vAlign w:val="center"/>
            <w:hideMark/>
          </w:tcPr>
          <w:p w14:paraId="1D213EF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87" w:type="dxa"/>
            <w:tcBorders>
              <w:top w:val="nil"/>
              <w:left w:val="nil"/>
              <w:bottom w:val="single" w:sz="6" w:space="0" w:color="8C8C8C"/>
              <w:right w:val="single" w:sz="6" w:space="0" w:color="auto"/>
            </w:tcBorders>
            <w:shd w:val="clear" w:color="auto" w:fill="F2F2F2"/>
            <w:vAlign w:val="center"/>
            <w:hideMark/>
          </w:tcPr>
          <w:p w14:paraId="1F788FA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899" w:type="dxa"/>
            <w:tcBorders>
              <w:top w:val="nil"/>
              <w:left w:val="nil"/>
              <w:bottom w:val="single" w:sz="6" w:space="0" w:color="8C8C8C"/>
              <w:right w:val="nil"/>
            </w:tcBorders>
            <w:shd w:val="clear" w:color="auto" w:fill="F2F2F2"/>
            <w:vAlign w:val="center"/>
            <w:hideMark/>
          </w:tcPr>
          <w:p w14:paraId="6F2C977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906" w:type="dxa"/>
            <w:tcBorders>
              <w:top w:val="nil"/>
              <w:left w:val="nil"/>
              <w:bottom w:val="single" w:sz="6" w:space="0" w:color="8C8C8C"/>
              <w:right w:val="nil"/>
            </w:tcBorders>
            <w:shd w:val="clear" w:color="auto" w:fill="F2F2F2"/>
            <w:vAlign w:val="center"/>
            <w:hideMark/>
          </w:tcPr>
          <w:p w14:paraId="1CBAC1B7" w14:textId="5CB78671"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w:t>
            </w:r>
            <w:r>
              <w:rPr>
                <w:rFonts w:cs="Segoe UI"/>
                <w:b/>
                <w:bCs/>
                <w:sz w:val="20"/>
                <w:lang w:eastAsia="en-IE"/>
              </w:rPr>
              <w:t>total envelope</w:t>
            </w:r>
            <w:r>
              <w:rPr>
                <w:rFonts w:ascii="Calibri" w:hAnsi="Calibri" w:cs="Calibri"/>
                <w:sz w:val="20"/>
                <w:lang w:val="en-IE" w:eastAsia="en-IE"/>
              </w:rPr>
              <w:t> </w:t>
            </w:r>
          </w:p>
        </w:tc>
      </w:tr>
      <w:tr w:rsidR="00D933B7" w:rsidRPr="00426441" w14:paraId="7C84F97D" w14:textId="77777777">
        <w:trPr>
          <w:trHeight w:val="300"/>
        </w:trPr>
        <w:tc>
          <w:tcPr>
            <w:tcW w:w="1561" w:type="dxa"/>
            <w:tcBorders>
              <w:top w:val="nil"/>
              <w:left w:val="nil"/>
              <w:bottom w:val="single" w:sz="6" w:space="0" w:color="8C8C8C"/>
              <w:right w:val="nil"/>
            </w:tcBorders>
            <w:vAlign w:val="center"/>
            <w:hideMark/>
          </w:tcPr>
          <w:p w14:paraId="5BF60F3E" w14:textId="77777777" w:rsidR="00D933B7" w:rsidRPr="00426441" w:rsidRDefault="00D933B7">
            <w:pPr>
              <w:spacing w:after="0" w:line="240" w:lineRule="auto"/>
              <w:textAlignment w:val="baseline"/>
              <w:rPr>
                <w:rFonts w:ascii="Segoe UI" w:hAnsi="Segoe UI" w:cs="Segoe UI"/>
                <w:sz w:val="18"/>
                <w:szCs w:val="18"/>
                <w:lang w:val="en-IE" w:eastAsia="en-IE"/>
              </w:rPr>
            </w:pPr>
            <w:r>
              <w:rPr>
                <w:rFonts w:cs="Segoe UI"/>
                <w:b/>
                <w:bCs/>
                <w:color w:val="000000"/>
                <w:sz w:val="20"/>
                <w:lang w:eastAsia="en-IE"/>
              </w:rPr>
              <w:t xml:space="preserve">Climate mainstreaming </w:t>
            </w:r>
            <w:r>
              <w:rPr>
                <w:rFonts w:ascii="Calibri" w:hAnsi="Calibri" w:cs="Calibri"/>
                <w:color w:val="000000"/>
                <w:sz w:val="20"/>
                <w:lang w:val="en-IE" w:eastAsia="en-IE"/>
              </w:rPr>
              <w:t> </w:t>
            </w:r>
          </w:p>
        </w:tc>
        <w:tc>
          <w:tcPr>
            <w:tcW w:w="905" w:type="dxa"/>
            <w:tcBorders>
              <w:top w:val="nil"/>
              <w:left w:val="nil"/>
              <w:bottom w:val="single" w:sz="6" w:space="0" w:color="8C8C8C"/>
              <w:right w:val="nil"/>
            </w:tcBorders>
            <w:vAlign w:val="center"/>
          </w:tcPr>
          <w:p w14:paraId="09B3A9A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0.3</w:t>
            </w:r>
          </w:p>
        </w:tc>
        <w:tc>
          <w:tcPr>
            <w:tcW w:w="905" w:type="dxa"/>
            <w:tcBorders>
              <w:top w:val="nil"/>
              <w:left w:val="nil"/>
              <w:bottom w:val="single" w:sz="6" w:space="0" w:color="8C8C8C"/>
              <w:right w:val="nil"/>
            </w:tcBorders>
            <w:vAlign w:val="center"/>
          </w:tcPr>
          <w:p w14:paraId="4C7FFCE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0.2</w:t>
            </w:r>
          </w:p>
        </w:tc>
        <w:tc>
          <w:tcPr>
            <w:tcW w:w="796" w:type="dxa"/>
            <w:tcBorders>
              <w:top w:val="nil"/>
              <w:left w:val="nil"/>
              <w:bottom w:val="single" w:sz="6" w:space="0" w:color="8C8C8C"/>
              <w:right w:val="nil"/>
            </w:tcBorders>
            <w:vAlign w:val="center"/>
          </w:tcPr>
          <w:p w14:paraId="6515FB3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0.7</w:t>
            </w:r>
          </w:p>
        </w:tc>
        <w:tc>
          <w:tcPr>
            <w:tcW w:w="788" w:type="dxa"/>
            <w:tcBorders>
              <w:top w:val="nil"/>
              <w:left w:val="nil"/>
              <w:bottom w:val="single" w:sz="6" w:space="0" w:color="8C8C8C"/>
              <w:right w:val="nil"/>
            </w:tcBorders>
            <w:vAlign w:val="center"/>
          </w:tcPr>
          <w:p w14:paraId="175349E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3.2</w:t>
            </w:r>
          </w:p>
        </w:tc>
        <w:tc>
          <w:tcPr>
            <w:tcW w:w="631" w:type="dxa"/>
            <w:tcBorders>
              <w:top w:val="nil"/>
              <w:left w:val="nil"/>
              <w:bottom w:val="single" w:sz="6" w:space="0" w:color="8C8C8C"/>
              <w:right w:val="nil"/>
            </w:tcBorders>
            <w:vAlign w:val="center"/>
            <w:hideMark/>
          </w:tcPr>
          <w:p w14:paraId="714692A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61" w:type="dxa"/>
            <w:tcBorders>
              <w:top w:val="nil"/>
              <w:left w:val="nil"/>
              <w:bottom w:val="single" w:sz="6" w:space="0" w:color="8C8C8C"/>
              <w:right w:val="nil"/>
            </w:tcBorders>
            <w:vAlign w:val="center"/>
            <w:hideMark/>
          </w:tcPr>
          <w:p w14:paraId="3B75274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p>
        </w:tc>
        <w:tc>
          <w:tcPr>
            <w:tcW w:w="787" w:type="dxa"/>
            <w:tcBorders>
              <w:top w:val="nil"/>
              <w:left w:val="nil"/>
              <w:bottom w:val="single" w:sz="6" w:space="0" w:color="8C8C8C"/>
              <w:right w:val="nil"/>
            </w:tcBorders>
            <w:vAlign w:val="center"/>
            <w:hideMark/>
          </w:tcPr>
          <w:p w14:paraId="1870862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p>
        </w:tc>
        <w:tc>
          <w:tcPr>
            <w:tcW w:w="899" w:type="dxa"/>
            <w:tcBorders>
              <w:top w:val="nil"/>
              <w:left w:val="nil"/>
              <w:bottom w:val="single" w:sz="6" w:space="0" w:color="8C8C8C"/>
              <w:right w:val="nil"/>
            </w:tcBorders>
            <w:vAlign w:val="center"/>
            <w:hideMark/>
          </w:tcPr>
          <w:p w14:paraId="2FD7DC0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4.5</w:t>
            </w:r>
          </w:p>
        </w:tc>
        <w:tc>
          <w:tcPr>
            <w:tcW w:w="906" w:type="dxa"/>
            <w:tcBorders>
              <w:top w:val="nil"/>
              <w:left w:val="nil"/>
              <w:bottom w:val="single" w:sz="6" w:space="0" w:color="8C8C8C"/>
              <w:right w:val="nil"/>
            </w:tcBorders>
            <w:vAlign w:val="center"/>
            <w:hideMark/>
          </w:tcPr>
          <w:p w14:paraId="0720485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1.0%</w:t>
            </w:r>
          </w:p>
        </w:tc>
      </w:tr>
    </w:tbl>
    <w:p w14:paraId="14642B38" w14:textId="77777777" w:rsidR="00D933B7" w:rsidRDefault="00D933B7" w:rsidP="00D933B7">
      <w:pPr>
        <w:pStyle w:val="ListParagraph"/>
        <w:ind w:left="360"/>
        <w:rPr>
          <w:lang w:eastAsia="en-GB"/>
        </w:rPr>
      </w:pPr>
    </w:p>
    <w:p w14:paraId="61DAD217" w14:textId="77777777" w:rsidR="00D933B7" w:rsidRDefault="00D933B7" w:rsidP="00373960">
      <w:pPr>
        <w:pStyle w:val="ListParagraph"/>
        <w:numPr>
          <w:ilvl w:val="0"/>
          <w:numId w:val="9"/>
        </w:numPr>
        <w:spacing w:after="240" w:line="264" w:lineRule="auto"/>
        <w:rPr>
          <w:lang w:eastAsia="en-GB"/>
        </w:rPr>
      </w:pPr>
      <w:r>
        <w:rPr>
          <w:lang w:eastAsia="en-GB"/>
        </w:rPr>
        <w:t>This programme provides no specific contribution to the green budgeting priorities</w:t>
      </w:r>
    </w:p>
    <w:p w14:paraId="22BAB8E3" w14:textId="77777777" w:rsidR="00D933B7" w:rsidRPr="007863E8" w:rsidRDefault="00D933B7" w:rsidP="00D933B7">
      <w:pPr>
        <w:keepNext/>
        <w:keepLines/>
        <w:spacing w:after="0" w:line="240" w:lineRule="auto"/>
        <w:outlineLvl w:val="4"/>
        <w:rPr>
          <w:b/>
          <w:bCs/>
          <w:sz w:val="2"/>
          <w:szCs w:val="2"/>
        </w:rPr>
      </w:pPr>
    </w:p>
    <w:p w14:paraId="7053B1F5" w14:textId="77777777" w:rsidR="00D933B7" w:rsidRDefault="00D933B7" w:rsidP="00D933B7">
      <w:pPr>
        <w:keepNext/>
        <w:keepLines/>
        <w:spacing w:line="240" w:lineRule="auto"/>
        <w:outlineLvl w:val="4"/>
        <w:rPr>
          <w:b/>
          <w:bCs/>
        </w:rPr>
      </w:pPr>
    </w:p>
    <w:p w14:paraId="55DEE782"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094A5531"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6364487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193C8F5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4354BAF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2495DAA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23F1ACE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09830645"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02942B3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5BE2DBA2" w14:textId="77777777">
        <w:trPr>
          <w:trHeight w:val="300"/>
        </w:trPr>
        <w:tc>
          <w:tcPr>
            <w:tcW w:w="895" w:type="dxa"/>
            <w:tcBorders>
              <w:top w:val="nil"/>
              <w:left w:val="nil"/>
              <w:bottom w:val="single" w:sz="6" w:space="0" w:color="8C8C8C"/>
              <w:right w:val="nil"/>
            </w:tcBorders>
            <w:vAlign w:val="center"/>
            <w:hideMark/>
          </w:tcPr>
          <w:p w14:paraId="03B2F07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02C0413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2492C1D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2D220B8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E219D9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3AA67923"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1F82116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292B5865" w14:textId="77777777">
        <w:trPr>
          <w:trHeight w:val="300"/>
        </w:trPr>
        <w:tc>
          <w:tcPr>
            <w:tcW w:w="895" w:type="dxa"/>
            <w:tcBorders>
              <w:top w:val="nil"/>
              <w:left w:val="nil"/>
              <w:bottom w:val="single" w:sz="6" w:space="0" w:color="8C8C8C"/>
              <w:right w:val="nil"/>
            </w:tcBorders>
            <w:vAlign w:val="center"/>
            <w:hideMark/>
          </w:tcPr>
          <w:p w14:paraId="2910C4A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0355C6C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0CB6FD3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31DAAD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42F848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2DFBC5AC"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2EDB2BC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7F831CD5" w14:textId="77777777">
        <w:trPr>
          <w:trHeight w:val="300"/>
        </w:trPr>
        <w:tc>
          <w:tcPr>
            <w:tcW w:w="895" w:type="dxa"/>
            <w:tcBorders>
              <w:top w:val="nil"/>
              <w:left w:val="nil"/>
              <w:bottom w:val="single" w:sz="6" w:space="0" w:color="8C8C8C"/>
              <w:right w:val="nil"/>
            </w:tcBorders>
            <w:vAlign w:val="center"/>
            <w:hideMark/>
          </w:tcPr>
          <w:p w14:paraId="7EEAF22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1657DB3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4381B74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261FB8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3FA91B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1EB47A50"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0CC5135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7CAB0C93" w14:textId="77777777">
        <w:trPr>
          <w:trHeight w:val="300"/>
        </w:trPr>
        <w:tc>
          <w:tcPr>
            <w:tcW w:w="895" w:type="dxa"/>
            <w:tcBorders>
              <w:top w:val="nil"/>
              <w:left w:val="nil"/>
              <w:bottom w:val="single" w:sz="4" w:space="0" w:color="7F7F7F"/>
              <w:right w:val="nil"/>
            </w:tcBorders>
            <w:vAlign w:val="center"/>
            <w:hideMark/>
          </w:tcPr>
          <w:p w14:paraId="63F614B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728645C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69.2</w:t>
            </w:r>
          </w:p>
        </w:tc>
        <w:tc>
          <w:tcPr>
            <w:tcW w:w="1513" w:type="dxa"/>
            <w:tcBorders>
              <w:top w:val="nil"/>
              <w:left w:val="nil"/>
              <w:bottom w:val="single" w:sz="4" w:space="0" w:color="7F7F7F"/>
              <w:right w:val="nil"/>
            </w:tcBorders>
            <w:hideMark/>
          </w:tcPr>
          <w:p w14:paraId="243039E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43.9</w:t>
            </w:r>
          </w:p>
        </w:tc>
        <w:tc>
          <w:tcPr>
            <w:tcW w:w="1443" w:type="dxa"/>
            <w:tcBorders>
              <w:top w:val="nil"/>
              <w:left w:val="nil"/>
              <w:bottom w:val="single" w:sz="4" w:space="0" w:color="7F7F7F"/>
              <w:right w:val="nil"/>
            </w:tcBorders>
            <w:hideMark/>
          </w:tcPr>
          <w:p w14:paraId="69299BB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56.5</w:t>
            </w:r>
          </w:p>
        </w:tc>
        <w:tc>
          <w:tcPr>
            <w:tcW w:w="1443" w:type="dxa"/>
            <w:tcBorders>
              <w:top w:val="nil"/>
              <w:left w:val="nil"/>
              <w:bottom w:val="single" w:sz="4" w:space="0" w:color="7F7F7F"/>
              <w:right w:val="nil"/>
            </w:tcBorders>
            <w:hideMark/>
          </w:tcPr>
          <w:p w14:paraId="7C46DA8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60.5</w:t>
            </w:r>
          </w:p>
        </w:tc>
        <w:tc>
          <w:tcPr>
            <w:tcW w:w="1332" w:type="dxa"/>
            <w:tcBorders>
              <w:top w:val="nil"/>
              <w:left w:val="nil"/>
              <w:bottom w:val="single" w:sz="4" w:space="0" w:color="7F7F7F"/>
              <w:right w:val="nil"/>
            </w:tcBorders>
          </w:tcPr>
          <w:p w14:paraId="453A1EDF"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70.5</w:t>
            </w:r>
          </w:p>
        </w:tc>
        <w:tc>
          <w:tcPr>
            <w:tcW w:w="1453" w:type="dxa"/>
            <w:tcBorders>
              <w:top w:val="nil"/>
              <w:left w:val="nil"/>
              <w:bottom w:val="single" w:sz="4" w:space="0" w:color="7F7F7F"/>
              <w:right w:val="nil"/>
            </w:tcBorders>
            <w:hideMark/>
          </w:tcPr>
          <w:p w14:paraId="61BF22E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300.7</w:t>
            </w:r>
          </w:p>
        </w:tc>
      </w:tr>
      <w:tr w:rsidR="00D933B7" w:rsidRPr="00426441" w14:paraId="10D7C6E3" w14:textId="77777777">
        <w:trPr>
          <w:trHeight w:val="300"/>
        </w:trPr>
        <w:tc>
          <w:tcPr>
            <w:tcW w:w="895" w:type="dxa"/>
            <w:tcBorders>
              <w:top w:val="single" w:sz="4" w:space="0" w:color="7F7F7F"/>
              <w:left w:val="nil"/>
              <w:bottom w:val="single" w:sz="6" w:space="0" w:color="8C8C8C"/>
              <w:right w:val="nil"/>
            </w:tcBorders>
            <w:vAlign w:val="center"/>
          </w:tcPr>
          <w:p w14:paraId="490E4BA1"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44782C71" w14:textId="77777777" w:rsidR="00D933B7" w:rsidRDefault="00D933B7">
            <w:pPr>
              <w:spacing w:after="0" w:line="240" w:lineRule="auto"/>
              <w:jc w:val="center"/>
              <w:textAlignment w:val="baseline"/>
              <w:rPr>
                <w:rFonts w:ascii="Calibri" w:hAnsi="Calibri" w:cs="Calibri"/>
                <w:color w:val="000000"/>
                <w:lang w:eastAsia="en-IE"/>
              </w:rPr>
            </w:pPr>
            <w:r>
              <w:t xml:space="preserve"> 69.2</w:t>
            </w:r>
          </w:p>
        </w:tc>
        <w:tc>
          <w:tcPr>
            <w:tcW w:w="1513" w:type="dxa"/>
            <w:tcBorders>
              <w:top w:val="single" w:sz="4" w:space="0" w:color="7F7F7F"/>
              <w:left w:val="nil"/>
              <w:bottom w:val="single" w:sz="6" w:space="0" w:color="8C8C8C"/>
              <w:right w:val="nil"/>
            </w:tcBorders>
          </w:tcPr>
          <w:p w14:paraId="514DB36E" w14:textId="77777777" w:rsidR="00D933B7" w:rsidRDefault="00D933B7">
            <w:pPr>
              <w:spacing w:after="0" w:line="240" w:lineRule="auto"/>
              <w:jc w:val="center"/>
              <w:textAlignment w:val="baseline"/>
              <w:rPr>
                <w:rFonts w:ascii="Calibri" w:hAnsi="Calibri" w:cs="Calibri"/>
                <w:color w:val="000000"/>
                <w:lang w:eastAsia="en-IE"/>
              </w:rPr>
            </w:pPr>
            <w:r>
              <w:t xml:space="preserve"> 43.9</w:t>
            </w:r>
          </w:p>
        </w:tc>
        <w:tc>
          <w:tcPr>
            <w:tcW w:w="1443" w:type="dxa"/>
            <w:tcBorders>
              <w:top w:val="single" w:sz="4" w:space="0" w:color="7F7F7F"/>
              <w:left w:val="nil"/>
              <w:bottom w:val="single" w:sz="6" w:space="0" w:color="8C8C8C"/>
              <w:right w:val="nil"/>
            </w:tcBorders>
          </w:tcPr>
          <w:p w14:paraId="2CE96EA2" w14:textId="77777777" w:rsidR="00D933B7" w:rsidRDefault="00D933B7">
            <w:pPr>
              <w:spacing w:after="0" w:line="240" w:lineRule="auto"/>
              <w:jc w:val="center"/>
              <w:textAlignment w:val="baseline"/>
              <w:rPr>
                <w:rFonts w:ascii="Calibri" w:hAnsi="Calibri" w:cs="Calibri"/>
                <w:color w:val="000000"/>
                <w:lang w:eastAsia="en-IE"/>
              </w:rPr>
            </w:pPr>
            <w:r>
              <w:t xml:space="preserve"> 56.5</w:t>
            </w:r>
          </w:p>
        </w:tc>
        <w:tc>
          <w:tcPr>
            <w:tcW w:w="1443" w:type="dxa"/>
            <w:tcBorders>
              <w:top w:val="single" w:sz="4" w:space="0" w:color="7F7F7F"/>
              <w:left w:val="nil"/>
              <w:bottom w:val="single" w:sz="6" w:space="0" w:color="8C8C8C"/>
              <w:right w:val="nil"/>
            </w:tcBorders>
          </w:tcPr>
          <w:p w14:paraId="1246175E" w14:textId="77777777" w:rsidR="00D933B7" w:rsidRDefault="00D933B7">
            <w:pPr>
              <w:spacing w:after="0" w:line="240" w:lineRule="auto"/>
              <w:jc w:val="center"/>
              <w:textAlignment w:val="baseline"/>
              <w:rPr>
                <w:rFonts w:ascii="Calibri" w:hAnsi="Calibri" w:cs="Calibri"/>
                <w:color w:val="000000"/>
                <w:lang w:eastAsia="en-IE"/>
              </w:rPr>
            </w:pPr>
            <w:r>
              <w:t xml:space="preserve"> 60.5</w:t>
            </w:r>
          </w:p>
        </w:tc>
        <w:tc>
          <w:tcPr>
            <w:tcW w:w="1332" w:type="dxa"/>
            <w:tcBorders>
              <w:top w:val="single" w:sz="4" w:space="0" w:color="7F7F7F"/>
              <w:left w:val="nil"/>
              <w:bottom w:val="single" w:sz="6" w:space="0" w:color="8C8C8C"/>
              <w:right w:val="nil"/>
            </w:tcBorders>
          </w:tcPr>
          <w:p w14:paraId="25FB34D0" w14:textId="77777777" w:rsidR="00D933B7" w:rsidRPr="00DD1ED5" w:rsidRDefault="00D933B7">
            <w:pPr>
              <w:spacing w:after="0" w:line="240" w:lineRule="auto"/>
              <w:jc w:val="center"/>
              <w:textAlignment w:val="baseline"/>
            </w:pPr>
            <w:r>
              <w:t xml:space="preserve"> 70.5</w:t>
            </w:r>
          </w:p>
        </w:tc>
        <w:tc>
          <w:tcPr>
            <w:tcW w:w="1453" w:type="dxa"/>
            <w:tcBorders>
              <w:top w:val="single" w:sz="4" w:space="0" w:color="7F7F7F"/>
              <w:left w:val="nil"/>
              <w:bottom w:val="single" w:sz="6" w:space="0" w:color="8C8C8C"/>
              <w:right w:val="nil"/>
            </w:tcBorders>
          </w:tcPr>
          <w:p w14:paraId="3125C3DD"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300.7</w:t>
            </w:r>
          </w:p>
        </w:tc>
      </w:tr>
    </w:tbl>
    <w:p w14:paraId="40F59E86" w14:textId="77777777" w:rsidR="00D933B7" w:rsidRDefault="00D933B7" w:rsidP="00D933B7">
      <w:pPr>
        <w:pStyle w:val="ListParagraph"/>
        <w:ind w:left="360"/>
        <w:rPr>
          <w:lang w:eastAsia="en-GB"/>
        </w:rPr>
      </w:pPr>
    </w:p>
    <w:p w14:paraId="29CF4D07" w14:textId="77777777" w:rsidR="00D933B7" w:rsidRDefault="00D933B7" w:rsidP="00373960">
      <w:pPr>
        <w:pStyle w:val="ListParagraph"/>
        <w:numPr>
          <w:ilvl w:val="0"/>
          <w:numId w:val="9"/>
        </w:numPr>
        <w:spacing w:after="240" w:line="264" w:lineRule="auto"/>
        <w:rPr>
          <w:lang w:eastAsia="en-GB"/>
        </w:rPr>
      </w:pPr>
      <w:r>
        <w:rPr>
          <w:lang w:eastAsia="en-GB"/>
        </w:rPr>
        <w:t>The gender equality perspective was considered in developing Council Regulation (Euratom) 2021/100. Nonetheless, nuclear decommissioning is the sole objective of the programme, which, as such, has no significant impact on gender equality.</w:t>
      </w:r>
    </w:p>
    <w:p w14:paraId="10CAD0ED" w14:textId="77777777" w:rsidR="00D933B7" w:rsidRDefault="00D933B7" w:rsidP="00D933B7">
      <w:pPr>
        <w:pStyle w:val="ListParagraph"/>
        <w:ind w:left="360"/>
        <w:rPr>
          <w:lang w:eastAsia="en-GB"/>
        </w:rPr>
      </w:pPr>
    </w:p>
    <w:p w14:paraId="4FBDBD3C" w14:textId="77777777" w:rsidR="00D933B7" w:rsidRDefault="00D933B7" w:rsidP="00D933B7">
      <w:pPr>
        <w:spacing w:line="259" w:lineRule="auto"/>
        <w:rPr>
          <w:b/>
          <w:bCs/>
        </w:rPr>
      </w:pPr>
    </w:p>
    <w:p w14:paraId="3D1175EC" w14:textId="77777777" w:rsidR="00D933B7" w:rsidRDefault="00D933B7" w:rsidP="00D933B7">
      <w:pPr>
        <w:spacing w:line="259" w:lineRule="auto"/>
        <w:rPr>
          <w:b/>
          <w:bCs/>
        </w:rPr>
      </w:pPr>
      <w:r>
        <w:rPr>
          <w:b/>
          <w:bCs/>
        </w:rPr>
        <w:br w:type="page"/>
      </w:r>
    </w:p>
    <w:p w14:paraId="61E5B161" w14:textId="77777777" w:rsidR="00D933B7" w:rsidRDefault="00D933B7" w:rsidP="00D933B7">
      <w:pPr>
        <w:rPr>
          <w:b/>
          <w:bCs/>
        </w:rPr>
      </w:pPr>
    </w:p>
    <w:p w14:paraId="43D2BD7D" w14:textId="77777777" w:rsidR="00D933B7" w:rsidRDefault="00D933B7" w:rsidP="00F72C99">
      <w:pPr>
        <w:pStyle w:val="Heading3"/>
      </w:pPr>
      <w:r>
        <w:t>Contribution to the digital transition</w:t>
      </w:r>
    </w:p>
    <w:p w14:paraId="06BC49CB" w14:textId="77777777" w:rsidR="00D933B7" w:rsidRDefault="00D933B7" w:rsidP="00373960">
      <w:pPr>
        <w:pStyle w:val="ListParagraph"/>
        <w:numPr>
          <w:ilvl w:val="0"/>
          <w:numId w:val="9"/>
        </w:numPr>
        <w:spacing w:after="240" w:line="264" w:lineRule="auto"/>
        <w:rPr>
          <w:lang w:eastAsia="en-GB"/>
        </w:rPr>
      </w:pPr>
      <w:r>
        <w:rPr>
          <w:lang w:eastAsia="en-GB"/>
        </w:rPr>
        <w:t>This programme provides no specific contribution to the digital transition.</w:t>
      </w:r>
    </w:p>
    <w:p w14:paraId="00679B03"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7684BD0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1B2604A" w14:textId="77777777" w:rsidR="00D933B7" w:rsidRPr="0047239D" w:rsidRDefault="00D933B7">
            <w:pPr>
              <w:jc w:val="left"/>
              <w:rPr>
                <w:lang w:eastAsia="en-GB"/>
              </w:rPr>
            </w:pPr>
            <w:r>
              <w:rPr>
                <w:lang w:eastAsia="en-GB"/>
              </w:rPr>
              <w:t>SDG</w:t>
            </w:r>
          </w:p>
        </w:tc>
        <w:tc>
          <w:tcPr>
            <w:tcW w:w="2410" w:type="dxa"/>
            <w:vAlign w:val="center"/>
          </w:tcPr>
          <w:p w14:paraId="5324B214"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41D07E29"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26F0533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D541F4A" w14:textId="77777777" w:rsidR="00D933B7" w:rsidRPr="0047239D" w:rsidRDefault="00D933B7">
            <w:pPr>
              <w:rPr>
                <w:b w:val="0"/>
                <w:lang w:eastAsia="en-GB"/>
              </w:rPr>
            </w:pPr>
            <w:r>
              <w:rPr>
                <w:b w:val="0"/>
                <w:lang w:eastAsia="en-GB"/>
              </w:rPr>
              <w:t>SDG7: Ensure access to affordable, reliable, sustainable and modern energy for all</w:t>
            </w:r>
          </w:p>
        </w:tc>
        <w:tc>
          <w:tcPr>
            <w:tcW w:w="2410" w:type="dxa"/>
          </w:tcPr>
          <w:p w14:paraId="7F4135D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03BA8E43"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One of the objectives of the programme is to demonstrate the feasibility of decommissioning nuclear power reactors and other nuclear facilities. As such, the programme has a direct impact on the sustainability of the nuclear production of energy in the EU (25% of the EU’s electricity production) and on the public acceptability of nuclear energy within Europe, hence contributing integrally to the SDG on Affordable and clean energy.</w:t>
            </w:r>
          </w:p>
        </w:tc>
      </w:tr>
      <w:tr w:rsidR="00D933B7" w:rsidRPr="0047239D" w14:paraId="1B89732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CB54BA1" w14:textId="77777777" w:rsidR="00D933B7" w:rsidRPr="003E2483" w:rsidRDefault="00D933B7">
            <w:pPr>
              <w:rPr>
                <w:b w:val="0"/>
                <w:lang w:eastAsia="en-GB"/>
              </w:rPr>
            </w:pPr>
            <w:r>
              <w:rPr>
                <w:b w:val="0"/>
                <w:lang w:eastAsia="en-GB"/>
              </w:rPr>
              <w:t>SDG9:</w:t>
            </w:r>
          </w:p>
          <w:p w14:paraId="022359DA" w14:textId="77777777" w:rsidR="00D933B7" w:rsidRPr="0047239D" w:rsidRDefault="00D933B7">
            <w:pPr>
              <w:rPr>
                <w:b w:val="0"/>
                <w:lang w:eastAsia="en-GB"/>
              </w:rPr>
            </w:pPr>
            <w:r>
              <w:rPr>
                <w:b w:val="0"/>
                <w:lang w:eastAsia="en-GB"/>
              </w:rPr>
              <w:t>Build resilient infrastructure, promote inclusive and sustainable industrialization and foster innovation</w:t>
            </w:r>
          </w:p>
        </w:tc>
        <w:tc>
          <w:tcPr>
            <w:tcW w:w="2410" w:type="dxa"/>
          </w:tcPr>
          <w:p w14:paraId="213AA523"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72" w:type="dxa"/>
          </w:tcPr>
          <w:p w14:paraId="61DDF83F"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Part of the programme is oriented to developing radioactive waste treatment and management routes in the beneficiary MS, including the construction or the improvement of radioactive waste disposal facilities. Examples that illustrate the contribution of the programme to SD9 (Industry, Innovation and Infrastructure) include the installation of a Plasma Melting Facility for volume reduction of the radioactive waste, construction of disposal facilities for very low level, low level and intermediate level radioactive waste, etc. …</w:t>
            </w:r>
          </w:p>
        </w:tc>
      </w:tr>
    </w:tbl>
    <w:p w14:paraId="0312CEED" w14:textId="77777777" w:rsidR="00D933B7" w:rsidRDefault="00D933B7" w:rsidP="00D933B7">
      <w:pPr>
        <w:keepNext/>
        <w:keepLines/>
        <w:spacing w:before="600" w:line="240" w:lineRule="auto"/>
        <w:outlineLvl w:val="4"/>
        <w:rPr>
          <w:b/>
          <w:bCs/>
        </w:rPr>
      </w:pPr>
    </w:p>
    <w:p w14:paraId="0398F8F9" w14:textId="77777777" w:rsidR="00D933B7" w:rsidRDefault="00D933B7" w:rsidP="00D933B7">
      <w:pPr>
        <w:sectPr w:rsidR="00D933B7" w:rsidSect="00D933B7">
          <w:headerReference w:type="even" r:id="rId451"/>
          <w:headerReference w:type="default" r:id="rId452"/>
          <w:footerReference w:type="even" r:id="rId453"/>
          <w:footerReference w:type="default" r:id="rId454"/>
          <w:headerReference w:type="first" r:id="rId455"/>
          <w:footerReference w:type="first" r:id="rId456"/>
          <w:pgSz w:w="11906" w:h="16838"/>
          <w:pgMar w:top="1440" w:right="1133" w:bottom="1440" w:left="1134" w:header="708" w:footer="708" w:gutter="0"/>
          <w:cols w:space="708"/>
          <w:docGrid w:linePitch="360"/>
        </w:sectPr>
      </w:pPr>
    </w:p>
    <w:p w14:paraId="1E9415A5" w14:textId="77777777" w:rsidR="00D933B7" w:rsidRDefault="00D933B7" w:rsidP="00D933B7">
      <w:pPr>
        <w:pStyle w:val="Heading1"/>
      </w:pPr>
      <w:bookmarkStart w:id="99" w:name="toc_sec_35"/>
      <w:bookmarkStart w:id="100" w:name="_Toc228976556"/>
      <w:bookmarkEnd w:id="99"/>
      <w:r>
        <w:rPr>
          <w:rFonts w:eastAsiaTheme="minorEastAsia"/>
          <w:noProof/>
        </w:rPr>
        <w:t>E</w:t>
      </w:r>
      <w:r w:rsidRPr="00137E12">
        <w:rPr>
          <w:rFonts w:eastAsiaTheme="minorEastAsia"/>
          <w:noProof/>
        </w:rPr>
        <w:t>UROPEAN DEFENCE FUN</w:t>
      </w:r>
      <w:r>
        <w:rPr>
          <w:rFonts w:eastAsiaTheme="minorEastAsia"/>
          <w:noProof/>
        </w:rPr>
        <w:t>D</w:t>
      </w:r>
      <w:bookmarkEnd w:id="100"/>
    </w:p>
    <w:p w14:paraId="320F135B" w14:textId="3BBB0CCC" w:rsidR="00D933B7" w:rsidRPr="00B9549B"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2BB525D3" w14:textId="77777777">
        <w:trPr>
          <w:trHeight w:val="1584"/>
          <w:jc w:val="left"/>
        </w:trPr>
        <w:tc>
          <w:tcPr>
            <w:tcW w:w="2410" w:type="dxa"/>
          </w:tcPr>
          <w:p w14:paraId="07664C09" w14:textId="77777777" w:rsidR="00D933B7" w:rsidRPr="001F2F66" w:rsidRDefault="00D933B7">
            <w:pPr>
              <w:pStyle w:val="NoSpacing"/>
              <w:jc w:val="center"/>
              <w:rPr>
                <w:rFonts w:eastAsia="EC Square Sans Pro" w:cs="EC Square Sans Pro"/>
                <w:sz w:val="28"/>
                <w:szCs w:val="28"/>
              </w:rPr>
            </w:pPr>
            <w:r w:rsidRPr="001F2F66">
              <w:rPr>
                <w:rFonts w:eastAsia="EC Square Sans Pro" w:cs="EC Square Sans Pro"/>
                <w:sz w:val="28"/>
                <w:szCs w:val="28"/>
              </w:rPr>
              <w:t>&gt;</w:t>
            </w:r>
            <w:r w:rsidRPr="001F2F66">
              <w:rPr>
                <w:rFonts w:ascii="Calibri" w:eastAsia="EC Square Sans Pro" w:hAnsi="Calibri" w:cs="Calibri"/>
                <w:sz w:val="28"/>
                <w:szCs w:val="28"/>
              </w:rPr>
              <w:t> </w:t>
            </w:r>
            <w:r w:rsidRPr="001F2F66">
              <w:rPr>
                <w:rFonts w:eastAsia="EC Square Sans Pro" w:cs="EC Square Sans Pro"/>
                <w:sz w:val="28"/>
                <w:szCs w:val="28"/>
              </w:rPr>
              <w:t>EUR</w:t>
            </w:r>
            <w:r w:rsidRPr="001F2F66">
              <w:rPr>
                <w:rFonts w:ascii="Calibri" w:eastAsia="EC Square Sans Pro" w:hAnsi="Calibri" w:cs="Calibri"/>
                <w:sz w:val="28"/>
                <w:szCs w:val="28"/>
              </w:rPr>
              <w:t> </w:t>
            </w:r>
            <w:r w:rsidRPr="001F2F66">
              <w:rPr>
                <w:rFonts w:eastAsia="EC Square Sans Pro" w:cs="EC Square Sans Pro"/>
                <w:sz w:val="28"/>
                <w:szCs w:val="28"/>
              </w:rPr>
              <w:t>4.1</w:t>
            </w:r>
            <w:r w:rsidRPr="001F2F66">
              <w:rPr>
                <w:rFonts w:ascii="Calibri" w:eastAsia="EC Square Sans Pro" w:hAnsi="Calibri" w:cs="Calibri"/>
                <w:sz w:val="28"/>
                <w:szCs w:val="28"/>
              </w:rPr>
              <w:t> </w:t>
            </w:r>
            <w:r w:rsidRPr="001F2F66">
              <w:rPr>
                <w:rFonts w:eastAsia="EC Square Sans Pro" w:cs="EC Square Sans Pro"/>
                <w:sz w:val="28"/>
                <w:szCs w:val="28"/>
              </w:rPr>
              <w:t>billion</w:t>
            </w:r>
          </w:p>
          <w:p w14:paraId="7A7FB96A" w14:textId="77777777" w:rsidR="00D933B7" w:rsidRPr="002661A0" w:rsidRDefault="00D933B7">
            <w:pPr>
              <w:spacing w:before="120" w:after="120"/>
              <w:jc w:val="center"/>
              <w:rPr>
                <w:rFonts w:eastAsia="EC Square Sans Pro" w:cs="EC Square Sans Pro"/>
              </w:rPr>
            </w:pPr>
            <w:r>
              <w:rPr>
                <w:rFonts w:eastAsia="EC Square Sans Pro" w:cs="EC Square Sans Pro"/>
              </w:rPr>
              <w:t>was allocated to the European Defence Fund (EDF) for the 2021-2024 period to support collaborative defence research and development projects focused on technologies and products addressing Member States’ needs in line with commonly agreed priorities.</w:t>
            </w:r>
          </w:p>
        </w:tc>
        <w:tc>
          <w:tcPr>
            <w:cnfStyle w:val="000001000000" w:firstRow="0" w:lastRow="0" w:firstColumn="0" w:lastColumn="0" w:oddVBand="0" w:evenVBand="1" w:oddHBand="0" w:evenHBand="0" w:firstRowFirstColumn="0" w:firstRowLastColumn="0" w:lastRowFirstColumn="0" w:lastRowLastColumn="0"/>
            <w:tcW w:w="2409" w:type="dxa"/>
          </w:tcPr>
          <w:p w14:paraId="10F90C49" w14:textId="77777777" w:rsidR="00D933B7" w:rsidRPr="001F2F66" w:rsidRDefault="00D933B7">
            <w:pPr>
              <w:pStyle w:val="NoSpacing"/>
              <w:jc w:val="center"/>
              <w:rPr>
                <w:rFonts w:eastAsia="EC Square Sans Pro" w:cs="EC Square Sans Pro"/>
                <w:sz w:val="28"/>
                <w:szCs w:val="28"/>
              </w:rPr>
            </w:pPr>
            <w:r w:rsidRPr="001F2F66">
              <w:rPr>
                <w:rFonts w:eastAsia="EC Square Sans Pro" w:cs="EC Square Sans Pro"/>
                <w:sz w:val="28"/>
                <w:szCs w:val="28"/>
              </w:rPr>
              <w:t>26</w:t>
            </w:r>
          </w:p>
          <w:p w14:paraId="3D5916A0" w14:textId="77777777" w:rsidR="00D933B7" w:rsidRPr="002661A0" w:rsidRDefault="00D933B7">
            <w:pPr>
              <w:spacing w:before="120" w:after="120"/>
              <w:jc w:val="center"/>
              <w:rPr>
                <w:rFonts w:eastAsia="EC Square Sans Pro" w:cs="EC Square Sans Pro"/>
              </w:rPr>
            </w:pPr>
            <w:r>
              <w:rPr>
                <w:rFonts w:eastAsia="EC Square Sans Pro" w:cs="EC Square Sans Pro"/>
              </w:rPr>
              <w:t>Member States, plus Norway and Ukraine, hosted the 1</w:t>
            </w:r>
            <w:r>
              <w:rPr>
                <w:rFonts w:ascii="Calibri" w:eastAsia="EC Square Sans Pro" w:hAnsi="Calibri" w:cs="Calibri"/>
              </w:rPr>
              <w:t> </w:t>
            </w:r>
            <w:r>
              <w:rPr>
                <w:rFonts w:eastAsia="EC Square Sans Pro" w:cs="EC Square Sans Pro"/>
              </w:rPr>
              <w:t>653 legal entities participating in the EDF projects awarded from 2021 to 2024.</w:t>
            </w:r>
          </w:p>
        </w:tc>
        <w:tc>
          <w:tcPr>
            <w:tcW w:w="2410" w:type="dxa"/>
            <w:tcBorders>
              <w:bottom w:val="single" w:sz="4" w:space="0" w:color="8C8C8C"/>
            </w:tcBorders>
          </w:tcPr>
          <w:p w14:paraId="1DC5C441" w14:textId="77777777" w:rsidR="00D933B7" w:rsidRPr="001F2F66" w:rsidRDefault="00D933B7">
            <w:pPr>
              <w:pStyle w:val="NoSpacing"/>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sidRPr="001F2F66">
              <w:rPr>
                <w:rFonts w:eastAsia="EC Square Sans Pro" w:cs="EC Square Sans Pro"/>
                <w:sz w:val="28"/>
                <w:szCs w:val="28"/>
              </w:rPr>
              <w:t>43%</w:t>
            </w:r>
          </w:p>
          <w:p w14:paraId="4706BA12" w14:textId="77777777" w:rsidR="00D933B7" w:rsidRPr="001F2F66" w:rsidRDefault="00D933B7">
            <w:pPr>
              <w:pStyle w:val="NoSpacing"/>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rPr>
            </w:pPr>
            <w:r>
              <w:rPr>
                <w:rFonts w:asciiTheme="minorHAnsi" w:eastAsia="EC Square Sans Pro" w:hAnsiTheme="minorHAnsi" w:cs="EC Square Sans Pro"/>
                <w:kern w:val="2"/>
                <w:lang w:val="en-IE"/>
                <w14:ligatures w14:val="standardContextual"/>
              </w:rPr>
              <w:t xml:space="preserve">of </w:t>
            </w:r>
            <w:r w:rsidRPr="001F2F66">
              <w:rPr>
                <w:rFonts w:eastAsia="EC Square Sans Pro" w:cs="EC Square Sans Pro"/>
              </w:rPr>
              <w:t>the unique legal entities participating in the 225 projects supported under the EDF in the 2021-2024 period were self-declared small and medium-sized enterprises (SMEs).</w:t>
            </w:r>
          </w:p>
        </w:tc>
        <w:tc>
          <w:tcPr>
            <w:cnfStyle w:val="000001000000" w:firstRow="0" w:lastRow="0" w:firstColumn="0" w:lastColumn="0" w:oddVBand="0" w:evenVBand="1" w:oddHBand="0" w:evenHBand="0" w:firstRowFirstColumn="0" w:firstRowLastColumn="0" w:lastRowFirstColumn="0" w:lastRowLastColumn="0"/>
            <w:tcW w:w="2410" w:type="dxa"/>
          </w:tcPr>
          <w:p w14:paraId="681D10D0" w14:textId="77777777" w:rsidR="00D933B7" w:rsidRPr="001F2F66" w:rsidRDefault="00D933B7">
            <w:pPr>
              <w:pStyle w:val="NoSpacing"/>
              <w:jc w:val="center"/>
              <w:rPr>
                <w:rFonts w:eastAsia="EC Square Sans Pro" w:cs="EC Square Sans Pro"/>
                <w:sz w:val="28"/>
                <w:szCs w:val="28"/>
              </w:rPr>
            </w:pPr>
            <w:r w:rsidRPr="001F2F66">
              <w:rPr>
                <w:rFonts w:eastAsia="EC Square Sans Pro" w:cs="EC Square Sans Pro"/>
                <w:sz w:val="28"/>
                <w:szCs w:val="28"/>
              </w:rPr>
              <w:t>EUR</w:t>
            </w:r>
            <w:r w:rsidRPr="001F2F66">
              <w:rPr>
                <w:rFonts w:ascii="Calibri" w:eastAsia="EC Square Sans Pro" w:hAnsi="Calibri" w:cs="Calibri"/>
                <w:sz w:val="28"/>
                <w:szCs w:val="28"/>
              </w:rPr>
              <w:t> </w:t>
            </w:r>
            <w:r w:rsidRPr="001F2F66">
              <w:rPr>
                <w:rFonts w:eastAsia="EC Square Sans Pro" w:cs="EC Square Sans Pro"/>
                <w:sz w:val="28"/>
                <w:szCs w:val="28"/>
              </w:rPr>
              <w:t>590</w:t>
            </w:r>
            <w:r w:rsidRPr="001F2F66">
              <w:rPr>
                <w:rFonts w:ascii="Calibri" w:eastAsia="EC Square Sans Pro" w:hAnsi="Calibri" w:cs="Calibri"/>
                <w:sz w:val="28"/>
                <w:szCs w:val="28"/>
              </w:rPr>
              <w:t> </w:t>
            </w:r>
            <w:r w:rsidRPr="001F2F66">
              <w:rPr>
                <w:rFonts w:eastAsia="EC Square Sans Pro" w:cs="EC Square Sans Pro"/>
                <w:sz w:val="28"/>
                <w:szCs w:val="28"/>
              </w:rPr>
              <w:t>million</w:t>
            </w:r>
          </w:p>
          <w:p w14:paraId="3E1AF852" w14:textId="77777777" w:rsidR="00D933B7" w:rsidRPr="002661A0" w:rsidRDefault="00D933B7">
            <w:pPr>
              <w:spacing w:before="120" w:after="120"/>
              <w:jc w:val="center"/>
              <w:rPr>
                <w:rFonts w:eastAsia="EC Square Sans Pro" w:cs="EC Square Sans Pro"/>
              </w:rPr>
            </w:pPr>
            <w:r>
              <w:rPr>
                <w:rFonts w:eastAsia="EC Square Sans Pro" w:cs="EC Square Sans Pro"/>
              </w:rPr>
              <w:t>was allocated to support collaborative research and development under the EDF precursor programmes from 2017 to 2020, namely the preparatory action on defence research and the European defence industrial development programme.</w:t>
            </w:r>
          </w:p>
        </w:tc>
      </w:tr>
    </w:tbl>
    <w:p w14:paraId="5F78E6CB"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3C3ADD1A"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94102BE" w14:textId="77777777" w:rsidR="00D933B7" w:rsidRPr="00B9549B" w:rsidRDefault="00D933B7" w:rsidP="00F72C99">
      <w:pPr>
        <w:pStyle w:val="Heading2"/>
        <w:rPr>
          <w:rFonts w:eastAsiaTheme="majorEastAsia"/>
          <w:lang w:eastAsia="en-GB"/>
        </w:rPr>
      </w:pPr>
      <w:r>
        <w:rPr>
          <w:rFonts w:eastAsiaTheme="majorEastAsia"/>
          <w:lang w:eastAsia="en-GB"/>
        </w:rPr>
        <w:t>Budget implementation</w:t>
      </w:r>
    </w:p>
    <w:p w14:paraId="0E12F3C4"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104E3F93"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81E5749"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0F073E0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3E32FF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DB4E58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FD59BF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0CC661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C75257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52A5CE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53A154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5A091BE2" w14:textId="77777777">
        <w:trPr>
          <w:trHeight w:val="300"/>
        </w:trPr>
        <w:tc>
          <w:tcPr>
            <w:tcW w:w="2085" w:type="dxa"/>
            <w:tcBorders>
              <w:top w:val="single" w:sz="6" w:space="0" w:color="8C8C8C"/>
              <w:left w:val="nil"/>
              <w:bottom w:val="single" w:sz="6" w:space="0" w:color="8C8C8C"/>
              <w:right w:val="nil"/>
            </w:tcBorders>
            <w:vAlign w:val="center"/>
            <w:hideMark/>
          </w:tcPr>
          <w:p w14:paraId="24E99F87"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199CF9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945.7</w:t>
            </w:r>
          </w:p>
        </w:tc>
        <w:tc>
          <w:tcPr>
            <w:tcW w:w="930" w:type="dxa"/>
            <w:tcBorders>
              <w:top w:val="single" w:sz="6" w:space="0" w:color="8C8C8C"/>
              <w:left w:val="nil"/>
              <w:bottom w:val="single" w:sz="6" w:space="0" w:color="8C8C8C"/>
              <w:right w:val="nil"/>
            </w:tcBorders>
            <w:hideMark/>
          </w:tcPr>
          <w:p w14:paraId="74BCB92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940.4</w:t>
            </w:r>
          </w:p>
        </w:tc>
        <w:tc>
          <w:tcPr>
            <w:tcW w:w="930" w:type="dxa"/>
            <w:tcBorders>
              <w:top w:val="single" w:sz="6" w:space="0" w:color="8C8C8C"/>
              <w:left w:val="nil"/>
              <w:bottom w:val="single" w:sz="6" w:space="0" w:color="8C8C8C"/>
              <w:right w:val="nil"/>
            </w:tcBorders>
            <w:hideMark/>
          </w:tcPr>
          <w:p w14:paraId="0716FD7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945.7</w:t>
            </w:r>
          </w:p>
        </w:tc>
        <w:tc>
          <w:tcPr>
            <w:tcW w:w="930" w:type="dxa"/>
            <w:tcBorders>
              <w:top w:val="single" w:sz="6" w:space="0" w:color="8C8C8C"/>
              <w:left w:val="nil"/>
              <w:bottom w:val="single" w:sz="6" w:space="0" w:color="8C8C8C"/>
              <w:right w:val="nil"/>
            </w:tcBorders>
            <w:hideMark/>
          </w:tcPr>
          <w:p w14:paraId="18063CA9" w14:textId="77777777" w:rsidR="00D933B7" w:rsidRPr="00426441" w:rsidRDefault="00D933B7">
            <w:pPr>
              <w:spacing w:after="0" w:line="240" w:lineRule="auto"/>
              <w:jc w:val="right"/>
              <w:textAlignment w:val="baseline"/>
              <w:rPr>
                <w:rFonts w:ascii="Times New Roman" w:hAnsi="Times New Roman"/>
                <w:lang w:val="en-IE" w:eastAsia="en-IE"/>
              </w:rPr>
            </w:pPr>
            <w:r>
              <w:t>1 023.8</w:t>
            </w:r>
          </w:p>
        </w:tc>
        <w:tc>
          <w:tcPr>
            <w:tcW w:w="930" w:type="dxa"/>
            <w:tcBorders>
              <w:top w:val="single" w:sz="6" w:space="0" w:color="8C8C8C"/>
              <w:left w:val="nil"/>
              <w:bottom w:val="single" w:sz="6" w:space="0" w:color="8C8C8C"/>
              <w:right w:val="nil"/>
            </w:tcBorders>
            <w:hideMark/>
          </w:tcPr>
          <w:p w14:paraId="4251D9FD" w14:textId="77777777" w:rsidR="00D933B7" w:rsidRPr="00426441" w:rsidRDefault="00D933B7">
            <w:pPr>
              <w:spacing w:after="0" w:line="240" w:lineRule="auto"/>
              <w:jc w:val="right"/>
              <w:textAlignment w:val="baseline"/>
              <w:rPr>
                <w:rFonts w:ascii="Times New Roman" w:hAnsi="Times New Roman"/>
                <w:lang w:val="en-IE" w:eastAsia="en-IE"/>
              </w:rPr>
            </w:pPr>
            <w:r>
              <w:t>1 388.7</w:t>
            </w:r>
          </w:p>
        </w:tc>
        <w:tc>
          <w:tcPr>
            <w:tcW w:w="930" w:type="dxa"/>
            <w:tcBorders>
              <w:top w:val="single" w:sz="6" w:space="0" w:color="8C8C8C"/>
              <w:left w:val="nil"/>
              <w:bottom w:val="single" w:sz="6" w:space="0" w:color="8C8C8C"/>
              <w:right w:val="nil"/>
            </w:tcBorders>
            <w:hideMark/>
          </w:tcPr>
          <w:p w14:paraId="59249A6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999.6</w:t>
            </w:r>
          </w:p>
        </w:tc>
        <w:tc>
          <w:tcPr>
            <w:tcW w:w="930" w:type="dxa"/>
            <w:tcBorders>
              <w:top w:val="single" w:sz="6" w:space="0" w:color="8C8C8C"/>
              <w:left w:val="nil"/>
              <w:bottom w:val="single" w:sz="6" w:space="0" w:color="8C8C8C"/>
              <w:right w:val="nil"/>
            </w:tcBorders>
            <w:hideMark/>
          </w:tcPr>
          <w:p w14:paraId="6C440C93" w14:textId="77777777" w:rsidR="00D933B7" w:rsidRPr="00426441" w:rsidRDefault="00D933B7">
            <w:pPr>
              <w:spacing w:after="0" w:line="240" w:lineRule="auto"/>
              <w:jc w:val="right"/>
              <w:textAlignment w:val="baseline"/>
              <w:rPr>
                <w:rFonts w:ascii="Times New Roman" w:hAnsi="Times New Roman"/>
                <w:lang w:val="en-IE" w:eastAsia="en-IE"/>
              </w:rPr>
            </w:pPr>
            <w:r>
              <w:t>1 042.3</w:t>
            </w:r>
          </w:p>
        </w:tc>
        <w:tc>
          <w:tcPr>
            <w:tcW w:w="930" w:type="dxa"/>
            <w:tcBorders>
              <w:top w:val="single" w:sz="6" w:space="0" w:color="8C8C8C"/>
              <w:left w:val="nil"/>
              <w:bottom w:val="single" w:sz="6" w:space="0" w:color="8C8C8C"/>
              <w:right w:val="nil"/>
            </w:tcBorders>
            <w:hideMark/>
          </w:tcPr>
          <w:p w14:paraId="09A35539" w14:textId="77777777" w:rsidR="00D933B7" w:rsidRPr="00426441" w:rsidRDefault="00D933B7">
            <w:pPr>
              <w:spacing w:after="0" w:line="240" w:lineRule="auto"/>
              <w:jc w:val="right"/>
              <w:textAlignment w:val="baseline"/>
              <w:rPr>
                <w:rFonts w:ascii="Times New Roman" w:hAnsi="Times New Roman"/>
                <w:lang w:val="en-IE" w:eastAsia="en-IE"/>
              </w:rPr>
            </w:pPr>
            <w:r>
              <w:t>7 286.2</w:t>
            </w:r>
          </w:p>
        </w:tc>
      </w:tr>
      <w:tr w:rsidR="00D933B7" w:rsidRPr="00426441" w14:paraId="530F65D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A7FA570"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DFA889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F56C69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F0DA8D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A12D7A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FE73D0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51D84A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87689E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69451B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16952D1F" w14:textId="77777777">
        <w:trPr>
          <w:trHeight w:val="300"/>
        </w:trPr>
        <w:tc>
          <w:tcPr>
            <w:tcW w:w="2085" w:type="dxa"/>
            <w:tcBorders>
              <w:top w:val="single" w:sz="6" w:space="0" w:color="8C8C8C"/>
              <w:left w:val="nil"/>
              <w:bottom w:val="single" w:sz="6" w:space="0" w:color="8C8C8C"/>
              <w:right w:val="nil"/>
            </w:tcBorders>
            <w:vAlign w:val="center"/>
            <w:hideMark/>
          </w:tcPr>
          <w:p w14:paraId="10C2E830"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0522F5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BEDDA8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3EE5CF1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146F2A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9D80B8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03FBEA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881900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D7FB02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2D38AF2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3F0C225"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654F50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23.7</w:t>
            </w:r>
          </w:p>
        </w:tc>
        <w:tc>
          <w:tcPr>
            <w:tcW w:w="930" w:type="dxa"/>
            <w:tcBorders>
              <w:top w:val="single" w:sz="6" w:space="0" w:color="8C8C8C"/>
              <w:left w:val="nil"/>
              <w:bottom w:val="single" w:sz="6" w:space="0" w:color="8C8C8C"/>
              <w:right w:val="nil"/>
            </w:tcBorders>
            <w:shd w:val="clear" w:color="auto" w:fill="F2F2F2"/>
            <w:hideMark/>
          </w:tcPr>
          <w:p w14:paraId="3448396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22.0</w:t>
            </w:r>
          </w:p>
        </w:tc>
        <w:tc>
          <w:tcPr>
            <w:tcW w:w="930" w:type="dxa"/>
            <w:tcBorders>
              <w:top w:val="single" w:sz="6" w:space="0" w:color="8C8C8C"/>
              <w:left w:val="nil"/>
              <w:bottom w:val="single" w:sz="6" w:space="0" w:color="8C8C8C"/>
              <w:right w:val="nil"/>
            </w:tcBorders>
            <w:shd w:val="clear" w:color="auto" w:fill="F2F2F2"/>
            <w:hideMark/>
          </w:tcPr>
          <w:p w14:paraId="51CED8A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25.9</w:t>
            </w:r>
          </w:p>
        </w:tc>
        <w:tc>
          <w:tcPr>
            <w:tcW w:w="930" w:type="dxa"/>
            <w:tcBorders>
              <w:top w:val="single" w:sz="6" w:space="0" w:color="8C8C8C"/>
              <w:left w:val="nil"/>
              <w:bottom w:val="single" w:sz="6" w:space="0" w:color="8C8C8C"/>
              <w:right w:val="nil"/>
            </w:tcBorders>
            <w:shd w:val="clear" w:color="auto" w:fill="F2F2F2"/>
            <w:hideMark/>
          </w:tcPr>
          <w:p w14:paraId="0759FC9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34.2</w:t>
            </w:r>
          </w:p>
        </w:tc>
        <w:tc>
          <w:tcPr>
            <w:tcW w:w="930" w:type="dxa"/>
            <w:tcBorders>
              <w:top w:val="single" w:sz="6" w:space="0" w:color="8C8C8C"/>
              <w:left w:val="nil"/>
              <w:bottom w:val="single" w:sz="6" w:space="0" w:color="8C8C8C"/>
              <w:right w:val="nil"/>
            </w:tcBorders>
            <w:shd w:val="clear" w:color="auto" w:fill="F2F2F2"/>
            <w:hideMark/>
          </w:tcPr>
          <w:p w14:paraId="223B439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37.0</w:t>
            </w:r>
          </w:p>
        </w:tc>
        <w:tc>
          <w:tcPr>
            <w:tcW w:w="930" w:type="dxa"/>
            <w:tcBorders>
              <w:top w:val="single" w:sz="6" w:space="0" w:color="8C8C8C"/>
              <w:left w:val="nil"/>
              <w:bottom w:val="single" w:sz="6" w:space="0" w:color="8C8C8C"/>
              <w:right w:val="nil"/>
            </w:tcBorders>
            <w:shd w:val="clear" w:color="auto" w:fill="F2F2F2"/>
            <w:hideMark/>
          </w:tcPr>
          <w:p w14:paraId="569C7D1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C781D5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70A9D1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142.8</w:t>
            </w:r>
          </w:p>
        </w:tc>
      </w:tr>
      <w:tr w:rsidR="00D933B7" w:rsidRPr="00426441" w14:paraId="1F4AE9A9" w14:textId="77777777">
        <w:trPr>
          <w:trHeight w:val="300"/>
        </w:trPr>
        <w:tc>
          <w:tcPr>
            <w:tcW w:w="2085" w:type="dxa"/>
            <w:tcBorders>
              <w:top w:val="single" w:sz="6" w:space="0" w:color="8C8C8C"/>
              <w:left w:val="nil"/>
              <w:bottom w:val="single" w:sz="6" w:space="0" w:color="8C8C8C"/>
              <w:right w:val="nil"/>
            </w:tcBorders>
            <w:vAlign w:val="center"/>
            <w:hideMark/>
          </w:tcPr>
          <w:p w14:paraId="72A44F6B"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487BD6D"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969.4</w:t>
            </w:r>
          </w:p>
        </w:tc>
        <w:tc>
          <w:tcPr>
            <w:tcW w:w="930" w:type="dxa"/>
            <w:tcBorders>
              <w:top w:val="single" w:sz="6" w:space="0" w:color="8C8C8C"/>
              <w:left w:val="nil"/>
              <w:bottom w:val="single" w:sz="6" w:space="0" w:color="8C8C8C"/>
              <w:right w:val="nil"/>
            </w:tcBorders>
            <w:hideMark/>
          </w:tcPr>
          <w:p w14:paraId="067AB453"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962.4</w:t>
            </w:r>
          </w:p>
        </w:tc>
        <w:tc>
          <w:tcPr>
            <w:tcW w:w="930" w:type="dxa"/>
            <w:tcBorders>
              <w:top w:val="single" w:sz="6" w:space="0" w:color="8C8C8C"/>
              <w:left w:val="nil"/>
              <w:bottom w:val="single" w:sz="6" w:space="0" w:color="8C8C8C"/>
              <w:right w:val="nil"/>
            </w:tcBorders>
            <w:hideMark/>
          </w:tcPr>
          <w:p w14:paraId="2C6490B2"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971.6</w:t>
            </w:r>
          </w:p>
        </w:tc>
        <w:tc>
          <w:tcPr>
            <w:tcW w:w="930" w:type="dxa"/>
            <w:tcBorders>
              <w:top w:val="single" w:sz="6" w:space="0" w:color="8C8C8C"/>
              <w:left w:val="nil"/>
              <w:bottom w:val="single" w:sz="6" w:space="0" w:color="8C8C8C"/>
              <w:right w:val="nil"/>
            </w:tcBorders>
            <w:hideMark/>
          </w:tcPr>
          <w:p w14:paraId="290FCD83"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1 058.0</w:t>
            </w:r>
          </w:p>
        </w:tc>
        <w:tc>
          <w:tcPr>
            <w:tcW w:w="930" w:type="dxa"/>
            <w:tcBorders>
              <w:top w:val="single" w:sz="6" w:space="0" w:color="8C8C8C"/>
              <w:left w:val="nil"/>
              <w:bottom w:val="single" w:sz="6" w:space="0" w:color="8C8C8C"/>
              <w:right w:val="nil"/>
            </w:tcBorders>
            <w:hideMark/>
          </w:tcPr>
          <w:p w14:paraId="5E4BF40D"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1 425.7</w:t>
            </w:r>
          </w:p>
        </w:tc>
        <w:tc>
          <w:tcPr>
            <w:tcW w:w="930" w:type="dxa"/>
            <w:tcBorders>
              <w:top w:val="single" w:sz="6" w:space="0" w:color="8C8C8C"/>
              <w:left w:val="nil"/>
              <w:bottom w:val="single" w:sz="6" w:space="0" w:color="8C8C8C"/>
              <w:right w:val="nil"/>
            </w:tcBorders>
            <w:hideMark/>
          </w:tcPr>
          <w:p w14:paraId="22DE9248"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999.6</w:t>
            </w:r>
          </w:p>
        </w:tc>
        <w:tc>
          <w:tcPr>
            <w:tcW w:w="930" w:type="dxa"/>
            <w:tcBorders>
              <w:top w:val="single" w:sz="6" w:space="0" w:color="8C8C8C"/>
              <w:left w:val="nil"/>
              <w:bottom w:val="single" w:sz="6" w:space="0" w:color="8C8C8C"/>
              <w:right w:val="nil"/>
            </w:tcBorders>
            <w:hideMark/>
          </w:tcPr>
          <w:p w14:paraId="4F9E9BC9"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1 042.3</w:t>
            </w:r>
          </w:p>
        </w:tc>
        <w:tc>
          <w:tcPr>
            <w:tcW w:w="930" w:type="dxa"/>
            <w:tcBorders>
              <w:top w:val="single" w:sz="6" w:space="0" w:color="8C8C8C"/>
              <w:left w:val="nil"/>
              <w:bottom w:val="single" w:sz="6" w:space="0" w:color="8C8C8C"/>
              <w:right w:val="nil"/>
            </w:tcBorders>
            <w:hideMark/>
          </w:tcPr>
          <w:p w14:paraId="12CB60BD"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7 429.0</w:t>
            </w:r>
          </w:p>
        </w:tc>
      </w:tr>
    </w:tbl>
    <w:p w14:paraId="17F2B850"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55958637" w14:textId="77777777" w:rsidR="00D933B7" w:rsidRDefault="00D933B7" w:rsidP="00D933B7">
      <w:pPr>
        <w:spacing w:after="0" w:line="240" w:lineRule="auto"/>
        <w:textAlignment w:val="baseline"/>
        <w:rPr>
          <w:rFonts w:cs="Segoe UI"/>
          <w:sz w:val="18"/>
          <w:szCs w:val="18"/>
          <w:lang w:eastAsia="en-IE"/>
        </w:rPr>
      </w:pPr>
    </w:p>
    <w:p w14:paraId="644ACBD0" w14:textId="77777777" w:rsidR="00D933B7" w:rsidRDefault="00D933B7" w:rsidP="00D933B7">
      <w:pPr>
        <w:spacing w:after="0" w:line="240" w:lineRule="auto"/>
        <w:textAlignment w:val="baseline"/>
        <w:rPr>
          <w:rFonts w:cs="Segoe UI"/>
          <w:sz w:val="18"/>
          <w:szCs w:val="18"/>
          <w:lang w:eastAsia="en-IE"/>
        </w:rPr>
      </w:pPr>
    </w:p>
    <w:p w14:paraId="2479D09E" w14:textId="77777777" w:rsidR="00D933B7" w:rsidRDefault="00D933B7" w:rsidP="00D933B7">
      <w:pPr>
        <w:spacing w:after="0" w:line="240" w:lineRule="auto"/>
        <w:textAlignment w:val="baseline"/>
        <w:rPr>
          <w:rFonts w:cs="Segoe UI"/>
          <w:sz w:val="18"/>
          <w:szCs w:val="18"/>
          <w:lang w:eastAsia="en-IE"/>
        </w:rPr>
      </w:pPr>
    </w:p>
    <w:p w14:paraId="70450002" w14:textId="77777777" w:rsidR="00D933B7" w:rsidRDefault="00D933B7" w:rsidP="00D933B7">
      <w:pPr>
        <w:spacing w:after="0" w:line="240" w:lineRule="auto"/>
        <w:textAlignment w:val="baseline"/>
        <w:rPr>
          <w:rFonts w:cs="Segoe UI"/>
          <w:sz w:val="18"/>
          <w:szCs w:val="18"/>
          <w:lang w:eastAsia="en-IE"/>
        </w:rPr>
      </w:pPr>
    </w:p>
    <w:p w14:paraId="221E38ED"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4591011A"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7C7A9AA9"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68C38F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C71064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709FF3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20F847AA"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6E422A7"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59124333" w14:textId="77777777" w:rsidR="00D933B7" w:rsidRPr="00426441" w:rsidRDefault="00D933B7">
            <w:pPr>
              <w:spacing w:after="0" w:line="240" w:lineRule="auto"/>
              <w:jc w:val="right"/>
              <w:textAlignment w:val="baseline"/>
              <w:rPr>
                <w:rFonts w:ascii="Times New Roman" w:hAnsi="Times New Roman"/>
                <w:lang w:val="en-IE" w:eastAsia="en-IE"/>
              </w:rPr>
            </w:pPr>
            <w:r>
              <w:t>5 392.5</w:t>
            </w:r>
          </w:p>
        </w:tc>
        <w:tc>
          <w:tcPr>
            <w:tcW w:w="2400" w:type="dxa"/>
            <w:tcBorders>
              <w:top w:val="single" w:sz="6" w:space="0" w:color="8C8C8C"/>
              <w:left w:val="nil"/>
              <w:bottom w:val="single" w:sz="6" w:space="0" w:color="8C8C8C"/>
              <w:right w:val="nil"/>
            </w:tcBorders>
            <w:shd w:val="clear" w:color="auto" w:fill="FFFFFF"/>
            <w:hideMark/>
          </w:tcPr>
          <w:p w14:paraId="2CA8CFE6" w14:textId="77777777" w:rsidR="00D933B7" w:rsidRPr="00426441" w:rsidRDefault="00D933B7">
            <w:pPr>
              <w:spacing w:after="0" w:line="240" w:lineRule="auto"/>
              <w:jc w:val="right"/>
              <w:textAlignment w:val="baseline"/>
              <w:rPr>
                <w:rFonts w:ascii="Times New Roman" w:hAnsi="Times New Roman"/>
                <w:lang w:val="en-IE" w:eastAsia="en-IE"/>
              </w:rPr>
            </w:pPr>
            <w:r>
              <w:t>7 429.0</w:t>
            </w:r>
          </w:p>
        </w:tc>
        <w:tc>
          <w:tcPr>
            <w:tcW w:w="2400" w:type="dxa"/>
            <w:tcBorders>
              <w:top w:val="single" w:sz="6" w:space="0" w:color="8C8C8C"/>
              <w:left w:val="nil"/>
              <w:bottom w:val="single" w:sz="6" w:space="0" w:color="8C8C8C"/>
              <w:right w:val="nil"/>
            </w:tcBorders>
            <w:shd w:val="clear" w:color="auto" w:fill="FFFFFF"/>
            <w:hideMark/>
          </w:tcPr>
          <w:p w14:paraId="633C7242" w14:textId="77777777" w:rsidR="00D933B7" w:rsidRPr="00426441" w:rsidRDefault="00D933B7">
            <w:pPr>
              <w:spacing w:after="0" w:line="240" w:lineRule="auto"/>
              <w:jc w:val="right"/>
              <w:textAlignment w:val="baseline"/>
              <w:rPr>
                <w:rFonts w:ascii="Times New Roman" w:hAnsi="Times New Roman"/>
                <w:lang w:val="en-IE" w:eastAsia="en-IE"/>
              </w:rPr>
            </w:pPr>
            <w:r>
              <w:t>72.6%</w:t>
            </w:r>
          </w:p>
        </w:tc>
      </w:tr>
      <w:tr w:rsidR="00D933B7" w:rsidRPr="00426441" w14:paraId="4FB634A9"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FE1F7A2"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4AE5E881" w14:textId="77777777" w:rsidR="00D933B7" w:rsidRPr="00426441" w:rsidRDefault="00D933B7">
            <w:pPr>
              <w:spacing w:after="0" w:line="240" w:lineRule="auto"/>
              <w:jc w:val="right"/>
              <w:textAlignment w:val="baseline"/>
              <w:rPr>
                <w:rFonts w:ascii="Times New Roman" w:hAnsi="Times New Roman"/>
                <w:lang w:val="en-IE" w:eastAsia="en-IE"/>
              </w:rPr>
            </w:pPr>
            <w:r>
              <w:t>2 597.9</w:t>
            </w:r>
          </w:p>
        </w:tc>
        <w:tc>
          <w:tcPr>
            <w:tcW w:w="2400" w:type="dxa"/>
            <w:tcBorders>
              <w:top w:val="single" w:sz="6" w:space="0" w:color="8C8C8C"/>
              <w:left w:val="nil"/>
              <w:bottom w:val="single" w:sz="6" w:space="0" w:color="8C8C8C"/>
              <w:right w:val="nil"/>
            </w:tcBorders>
            <w:shd w:val="clear" w:color="auto" w:fill="FFFFFF"/>
            <w:hideMark/>
          </w:tcPr>
          <w:p w14:paraId="7115710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5E9D32E4" w14:textId="77777777" w:rsidR="00D933B7" w:rsidRPr="00426441" w:rsidRDefault="00D933B7">
            <w:pPr>
              <w:spacing w:after="0" w:line="240" w:lineRule="auto"/>
              <w:jc w:val="right"/>
              <w:textAlignment w:val="baseline"/>
              <w:rPr>
                <w:rFonts w:ascii="Times New Roman" w:hAnsi="Times New Roman"/>
                <w:lang w:val="en-IE" w:eastAsia="en-IE"/>
              </w:rPr>
            </w:pPr>
            <w:r>
              <w:t>35.0%</w:t>
            </w:r>
          </w:p>
        </w:tc>
      </w:tr>
    </w:tbl>
    <w:p w14:paraId="1C0F1D73" w14:textId="77777777" w:rsidR="00D933B7" w:rsidRDefault="00D933B7" w:rsidP="00D933B7">
      <w:pPr>
        <w:spacing w:after="0" w:line="240" w:lineRule="auto"/>
        <w:textAlignment w:val="baseline"/>
        <w:rPr>
          <w:rFonts w:ascii="Segoe UI" w:hAnsi="Segoe UI" w:cs="Segoe UI"/>
          <w:sz w:val="18"/>
          <w:szCs w:val="18"/>
          <w:lang w:val="en-IE" w:eastAsia="en-IE"/>
        </w:rPr>
      </w:pPr>
    </w:p>
    <w:p w14:paraId="0AE98764" w14:textId="77777777" w:rsidR="00D933B7" w:rsidRDefault="00D933B7" w:rsidP="00D933B7">
      <w:pPr>
        <w:spacing w:after="0" w:line="240" w:lineRule="auto"/>
        <w:textAlignment w:val="baseline"/>
        <w:rPr>
          <w:rFonts w:ascii="Segoe UI" w:hAnsi="Segoe UI" w:cs="Segoe UI"/>
          <w:sz w:val="18"/>
          <w:szCs w:val="18"/>
          <w:lang w:val="en-IE" w:eastAsia="en-IE"/>
        </w:rPr>
      </w:pPr>
    </w:p>
    <w:p w14:paraId="3BFBCD29"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5FA82D3"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3679A5D4"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73DB934C" w14:textId="77777777" w:rsidR="00D933B7" w:rsidRPr="00B9549B"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19A8A1D6"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49AED048" w14:textId="77777777" w:rsidR="00D933B7" w:rsidRPr="007B0108"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524" w:type="dxa"/>
            <w:tcBorders>
              <w:top w:val="single" w:sz="6" w:space="0" w:color="8C8C8C"/>
              <w:left w:val="nil"/>
              <w:bottom w:val="single" w:sz="6" w:space="0" w:color="8C8C8C"/>
              <w:right w:val="nil"/>
            </w:tcBorders>
            <w:shd w:val="clear" w:color="auto" w:fill="FAF9F9"/>
            <w:hideMark/>
          </w:tcPr>
          <w:p w14:paraId="527935CB"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Baseline</w:t>
            </w:r>
          </w:p>
        </w:tc>
        <w:tc>
          <w:tcPr>
            <w:tcW w:w="1519" w:type="dxa"/>
            <w:tcBorders>
              <w:top w:val="single" w:sz="6" w:space="0" w:color="8C8C8C"/>
              <w:left w:val="nil"/>
              <w:bottom w:val="single" w:sz="6" w:space="0" w:color="8C8C8C"/>
              <w:right w:val="nil"/>
            </w:tcBorders>
            <w:shd w:val="clear" w:color="auto" w:fill="FAF9F9"/>
            <w:hideMark/>
          </w:tcPr>
          <w:p w14:paraId="0F118C35"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Progress</w:t>
            </w:r>
          </w:p>
        </w:tc>
        <w:tc>
          <w:tcPr>
            <w:tcW w:w="1488" w:type="dxa"/>
            <w:tcBorders>
              <w:top w:val="single" w:sz="6" w:space="0" w:color="8C8C8C"/>
              <w:left w:val="nil"/>
              <w:bottom w:val="single" w:sz="6" w:space="0" w:color="8C8C8C"/>
              <w:right w:val="nil"/>
            </w:tcBorders>
            <w:shd w:val="clear" w:color="auto" w:fill="FAF9F9"/>
            <w:hideMark/>
          </w:tcPr>
          <w:p w14:paraId="2F3C9077"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Target</w:t>
            </w:r>
          </w:p>
        </w:tc>
        <w:tc>
          <w:tcPr>
            <w:tcW w:w="1535" w:type="dxa"/>
            <w:tcBorders>
              <w:top w:val="single" w:sz="6" w:space="0" w:color="8C8C8C"/>
              <w:left w:val="nil"/>
              <w:bottom w:val="single" w:sz="6" w:space="0" w:color="8C8C8C"/>
              <w:right w:val="nil"/>
            </w:tcBorders>
            <w:shd w:val="clear" w:color="auto" w:fill="FAF9F9"/>
            <w:hideMark/>
          </w:tcPr>
          <w:p w14:paraId="417EFC72"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Results</w:t>
            </w:r>
          </w:p>
        </w:tc>
        <w:tc>
          <w:tcPr>
            <w:tcW w:w="1588" w:type="dxa"/>
            <w:tcBorders>
              <w:top w:val="single" w:sz="6" w:space="0" w:color="8C8C8C"/>
              <w:left w:val="nil"/>
              <w:bottom w:val="single" w:sz="6" w:space="0" w:color="8C8C8C"/>
              <w:right w:val="nil"/>
            </w:tcBorders>
            <w:shd w:val="clear" w:color="auto" w:fill="FAF9F9"/>
            <w:hideMark/>
          </w:tcPr>
          <w:p w14:paraId="3FA78BBD" w14:textId="77777777" w:rsidR="00D933B7" w:rsidRPr="007B0108"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eastAsia="en-IE"/>
              </w:rPr>
              <w:t>Assessment</w:t>
            </w:r>
          </w:p>
        </w:tc>
      </w:tr>
      <w:tr w:rsidR="00D933B7" w:rsidRPr="007671CB" w14:paraId="6ECC9BD3" w14:textId="77777777">
        <w:trPr>
          <w:trHeight w:val="300"/>
        </w:trPr>
        <w:tc>
          <w:tcPr>
            <w:tcW w:w="1984" w:type="dxa"/>
            <w:tcBorders>
              <w:top w:val="single" w:sz="6" w:space="0" w:color="8C8C8C"/>
              <w:left w:val="nil"/>
              <w:bottom w:val="single" w:sz="6" w:space="0" w:color="8C8C8C"/>
              <w:right w:val="nil"/>
            </w:tcBorders>
            <w:hideMark/>
          </w:tcPr>
          <w:p w14:paraId="75554FDA" w14:textId="77777777" w:rsidR="00D933B7" w:rsidRPr="007B0108" w:rsidRDefault="00D933B7">
            <w:pPr>
              <w:spacing w:after="0" w:line="240" w:lineRule="auto"/>
              <w:textAlignment w:val="baseline"/>
              <w:rPr>
                <w:rFonts w:ascii="Segoe UI" w:hAnsi="Segoe UI" w:cs="Segoe UI"/>
                <w:sz w:val="18"/>
                <w:szCs w:val="18"/>
                <w:lang w:val="en-IE" w:eastAsia="en-IE"/>
              </w:rPr>
            </w:pPr>
            <w:r>
              <w:rPr>
                <w:rFonts w:cs="Segoe UI"/>
                <w:lang w:val="en-IE" w:eastAsia="en-IE"/>
              </w:rPr>
              <w:t>Collaborative research: number of funded actions</w:t>
            </w:r>
          </w:p>
        </w:tc>
        <w:tc>
          <w:tcPr>
            <w:tcW w:w="1524" w:type="dxa"/>
            <w:tcBorders>
              <w:top w:val="single" w:sz="6" w:space="0" w:color="8C8C8C"/>
              <w:left w:val="nil"/>
              <w:bottom w:val="single" w:sz="6" w:space="0" w:color="8C8C8C"/>
              <w:right w:val="nil"/>
            </w:tcBorders>
            <w:hideMark/>
          </w:tcPr>
          <w:p w14:paraId="64E5587A"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 xml:space="preserve">0 </w:t>
            </w:r>
          </w:p>
        </w:tc>
        <w:tc>
          <w:tcPr>
            <w:tcW w:w="1519" w:type="dxa"/>
            <w:tcBorders>
              <w:top w:val="single" w:sz="6" w:space="0" w:color="8C8C8C"/>
              <w:left w:val="nil"/>
              <w:bottom w:val="single" w:sz="6" w:space="0" w:color="8C8C8C"/>
              <w:right w:val="nil"/>
            </w:tcBorders>
            <w:hideMark/>
          </w:tcPr>
          <w:p w14:paraId="4D802AF1" w14:textId="77777777" w:rsidR="00D933B7" w:rsidRPr="005F7E0D" w:rsidRDefault="00D933B7">
            <w:pPr>
              <w:spacing w:after="0" w:line="240" w:lineRule="auto"/>
              <w:jc w:val="center"/>
              <w:textAlignment w:val="baseline"/>
              <w:rPr>
                <w:rFonts w:ascii="Segoe UI" w:hAnsi="Segoe UI" w:cs="Segoe UI"/>
                <w:sz w:val="18"/>
                <w:szCs w:val="18"/>
                <w:lang w:val="en-IE" w:eastAsia="en-IE"/>
              </w:rPr>
            </w:pPr>
            <w:r>
              <w:t xml:space="preserve">n/a </w:t>
            </w:r>
          </w:p>
        </w:tc>
        <w:tc>
          <w:tcPr>
            <w:tcW w:w="1488" w:type="dxa"/>
            <w:tcBorders>
              <w:top w:val="single" w:sz="6" w:space="0" w:color="8C8C8C"/>
              <w:left w:val="nil"/>
              <w:bottom w:val="single" w:sz="6" w:space="0" w:color="8C8C8C"/>
              <w:right w:val="nil"/>
            </w:tcBorders>
            <w:hideMark/>
          </w:tcPr>
          <w:p w14:paraId="48FC4B99"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 xml:space="preserve">n/a </w:t>
            </w:r>
          </w:p>
        </w:tc>
        <w:tc>
          <w:tcPr>
            <w:tcW w:w="1535" w:type="dxa"/>
            <w:tcBorders>
              <w:top w:val="single" w:sz="6" w:space="0" w:color="8C8C8C"/>
              <w:left w:val="nil"/>
              <w:bottom w:val="single" w:sz="6" w:space="0" w:color="8C8C8C"/>
              <w:right w:val="nil"/>
            </w:tcBorders>
            <w:hideMark/>
          </w:tcPr>
          <w:p w14:paraId="11ED0394" w14:textId="77777777" w:rsidR="00D933B7" w:rsidRPr="007671CB" w:rsidRDefault="00D933B7">
            <w:pPr>
              <w:spacing w:after="0" w:line="240" w:lineRule="auto"/>
              <w:jc w:val="center"/>
              <w:textAlignment w:val="baseline"/>
              <w:rPr>
                <w:rFonts w:eastAsia="EC Square Sans Pro" w:cs="EC Square Sans Pro"/>
              </w:rPr>
            </w:pPr>
            <w:r>
              <w:rPr>
                <w:rFonts w:eastAsia="EC Square Sans Pro" w:cs="EC Square Sans Pro"/>
              </w:rPr>
              <w:t>132 from 2021 to 2024</w:t>
            </w:r>
          </w:p>
        </w:tc>
        <w:tc>
          <w:tcPr>
            <w:tcW w:w="1588" w:type="dxa"/>
            <w:tcBorders>
              <w:top w:val="single" w:sz="6" w:space="0" w:color="8C8C8C"/>
              <w:left w:val="nil"/>
              <w:bottom w:val="single" w:sz="6" w:space="0" w:color="8C8C8C"/>
              <w:right w:val="nil"/>
            </w:tcBorders>
            <w:hideMark/>
          </w:tcPr>
          <w:p w14:paraId="4CAEF3D2" w14:textId="77777777" w:rsidR="00D933B7" w:rsidRPr="007671CB" w:rsidRDefault="00D933B7">
            <w:pPr>
              <w:spacing w:after="0"/>
              <w:jc w:val="center"/>
              <w:rPr>
                <w:rFonts w:eastAsia="EC Square Sans Pro" w:cs="EC Square Sans Pro"/>
              </w:rPr>
            </w:pPr>
            <w:r>
              <w:rPr>
                <w:rFonts w:eastAsia="EC Square Sans Pro" w:cs="EC Square Sans Pro"/>
              </w:rPr>
              <w:t>n/a</w:t>
            </w:r>
          </w:p>
        </w:tc>
      </w:tr>
      <w:tr w:rsidR="00D933B7" w:rsidRPr="007671CB" w14:paraId="5C9DBB5B"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3A82D401" w14:textId="77777777" w:rsidR="00D933B7" w:rsidRPr="007B0108" w:rsidRDefault="00D933B7">
            <w:pPr>
              <w:spacing w:after="0" w:line="240" w:lineRule="auto"/>
              <w:textAlignment w:val="baseline"/>
              <w:rPr>
                <w:rFonts w:ascii="Segoe UI" w:hAnsi="Segoe UI" w:cs="Segoe UI"/>
                <w:sz w:val="18"/>
                <w:szCs w:val="18"/>
                <w:lang w:val="en-IE" w:eastAsia="en-IE"/>
              </w:rPr>
            </w:pPr>
            <w:r>
              <w:rPr>
                <w:rFonts w:cs="Segoe UI"/>
                <w:lang w:val="en-IE" w:eastAsia="en-IE"/>
              </w:rPr>
              <w:t>Collaborative research: share of recipients that did not carry out research activities with defence applications before the entry into force of the fund</w:t>
            </w:r>
          </w:p>
        </w:tc>
        <w:tc>
          <w:tcPr>
            <w:tcW w:w="1524" w:type="dxa"/>
            <w:tcBorders>
              <w:top w:val="single" w:sz="6" w:space="0" w:color="8C8C8C"/>
              <w:left w:val="nil"/>
              <w:bottom w:val="single" w:sz="6" w:space="0" w:color="8C8C8C"/>
              <w:right w:val="nil"/>
            </w:tcBorders>
            <w:shd w:val="clear" w:color="auto" w:fill="FAF9F9"/>
            <w:hideMark/>
          </w:tcPr>
          <w:p w14:paraId="480C08FF"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0</w:t>
            </w:r>
          </w:p>
        </w:tc>
        <w:tc>
          <w:tcPr>
            <w:tcW w:w="1519" w:type="dxa"/>
            <w:tcBorders>
              <w:top w:val="single" w:sz="6" w:space="0" w:color="8C8C8C"/>
              <w:left w:val="nil"/>
              <w:bottom w:val="single" w:sz="6" w:space="0" w:color="8C8C8C"/>
              <w:right w:val="nil"/>
            </w:tcBorders>
            <w:shd w:val="clear" w:color="auto" w:fill="FAF9F9"/>
            <w:hideMark/>
          </w:tcPr>
          <w:p w14:paraId="10C2084A"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n/a</w:t>
            </w:r>
          </w:p>
        </w:tc>
        <w:tc>
          <w:tcPr>
            <w:tcW w:w="1488" w:type="dxa"/>
            <w:tcBorders>
              <w:top w:val="single" w:sz="6" w:space="0" w:color="8C8C8C"/>
              <w:left w:val="nil"/>
              <w:bottom w:val="single" w:sz="6" w:space="0" w:color="8C8C8C"/>
              <w:right w:val="nil"/>
            </w:tcBorders>
            <w:shd w:val="clear" w:color="auto" w:fill="FAF9F9"/>
            <w:hideMark/>
          </w:tcPr>
          <w:p w14:paraId="7EC4B6B3"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n/a</w:t>
            </w:r>
          </w:p>
        </w:tc>
        <w:tc>
          <w:tcPr>
            <w:tcW w:w="1535" w:type="dxa"/>
            <w:tcBorders>
              <w:top w:val="single" w:sz="6" w:space="0" w:color="8C8C8C"/>
              <w:left w:val="nil"/>
              <w:bottom w:val="single" w:sz="6" w:space="0" w:color="8C8C8C"/>
              <w:right w:val="nil"/>
            </w:tcBorders>
            <w:shd w:val="clear" w:color="auto" w:fill="FAF9F9"/>
            <w:hideMark/>
          </w:tcPr>
          <w:p w14:paraId="5BA1FD97" w14:textId="77777777" w:rsidR="00D933B7" w:rsidRPr="007671CB" w:rsidRDefault="00D933B7">
            <w:pPr>
              <w:spacing w:after="0"/>
              <w:jc w:val="center"/>
              <w:textAlignment w:val="baseline"/>
              <w:rPr>
                <w:rFonts w:eastAsia="EC Square Sans Pro" w:cs="EC Square Sans Pro"/>
                <w:vertAlign w:val="superscript"/>
              </w:rPr>
            </w:pPr>
            <w:r>
              <w:rPr>
                <w:rFonts w:eastAsia="EC Square Sans Pro" w:cs="EC Square Sans Pro"/>
              </w:rPr>
              <w:t>81%</w:t>
            </w:r>
            <w:r>
              <w:rPr>
                <w:rFonts w:ascii="Calibri" w:eastAsia="EC Square Sans Pro" w:hAnsi="Calibri" w:cs="Calibri"/>
              </w:rPr>
              <w:t> </w:t>
            </w:r>
            <w:r>
              <w:rPr>
                <w:rFonts w:eastAsia="EC Square Sans Pro" w:cs="Calibri"/>
              </w:rPr>
              <w:t>(</w:t>
            </w:r>
            <w:r>
              <w:rPr>
                <w:rFonts w:eastAsia="EC Square Sans Pro" w:cs="EC Square Sans Pro"/>
                <w:vertAlign w:val="superscript"/>
              </w:rPr>
              <w:footnoteReference w:id="54"/>
            </w:r>
            <w:r>
              <w:rPr>
                <w:rFonts w:eastAsia="EC Square Sans Pro" w:cs="Calibri"/>
              </w:rPr>
              <w:t>)</w:t>
            </w:r>
            <w:r>
              <w:rPr>
                <w:rFonts w:eastAsia="EC Square Sans Pro" w:cs="EC Square Sans Pro"/>
              </w:rPr>
              <w:t xml:space="preserve"> from 2021 to 2024</w:t>
            </w:r>
          </w:p>
          <w:p w14:paraId="708A80C4" w14:textId="77777777" w:rsidR="00D933B7" w:rsidRPr="007671CB" w:rsidRDefault="00D933B7">
            <w:pPr>
              <w:spacing w:after="0" w:line="240" w:lineRule="auto"/>
              <w:jc w:val="center"/>
              <w:textAlignment w:val="baseline"/>
              <w:rPr>
                <w:rFonts w:cs="Segoe UI"/>
                <w:lang w:eastAsia="en-IE"/>
              </w:rPr>
            </w:pPr>
          </w:p>
        </w:tc>
        <w:tc>
          <w:tcPr>
            <w:tcW w:w="1588" w:type="dxa"/>
            <w:tcBorders>
              <w:top w:val="single" w:sz="6" w:space="0" w:color="8C8C8C"/>
              <w:left w:val="nil"/>
              <w:bottom w:val="single" w:sz="6" w:space="0" w:color="8C8C8C"/>
              <w:right w:val="nil"/>
            </w:tcBorders>
            <w:shd w:val="clear" w:color="auto" w:fill="FAF9F9"/>
            <w:hideMark/>
          </w:tcPr>
          <w:p w14:paraId="0C7AC329" w14:textId="77777777" w:rsidR="00D933B7" w:rsidRPr="007671CB" w:rsidRDefault="00D933B7">
            <w:pPr>
              <w:spacing w:after="0"/>
              <w:jc w:val="center"/>
              <w:rPr>
                <w:rFonts w:eastAsia="EC Square Sans Pro" w:cs="EC Square Sans Pro"/>
              </w:rPr>
            </w:pPr>
            <w:r>
              <w:rPr>
                <w:rFonts w:eastAsia="EC Square Sans Pro" w:cs="EC Square Sans Pro"/>
              </w:rPr>
              <w:t>n/a</w:t>
            </w:r>
          </w:p>
        </w:tc>
      </w:tr>
      <w:tr w:rsidR="00D933B7" w:rsidRPr="007671CB" w14:paraId="6C49F4F8" w14:textId="77777777">
        <w:trPr>
          <w:trHeight w:val="300"/>
        </w:trPr>
        <w:tc>
          <w:tcPr>
            <w:tcW w:w="1984" w:type="dxa"/>
            <w:tcBorders>
              <w:top w:val="single" w:sz="6" w:space="0" w:color="8C8C8C"/>
              <w:left w:val="nil"/>
              <w:bottom w:val="single" w:sz="6" w:space="0" w:color="8C8C8C"/>
              <w:right w:val="nil"/>
            </w:tcBorders>
            <w:hideMark/>
          </w:tcPr>
          <w:p w14:paraId="2A298C7E" w14:textId="77777777" w:rsidR="00D933B7" w:rsidRPr="007B0108" w:rsidRDefault="00D933B7">
            <w:pPr>
              <w:spacing w:after="0" w:line="240" w:lineRule="auto"/>
              <w:textAlignment w:val="baseline"/>
              <w:rPr>
                <w:rFonts w:ascii="Segoe UI" w:hAnsi="Segoe UI" w:cs="Segoe UI"/>
                <w:sz w:val="18"/>
                <w:szCs w:val="18"/>
                <w:lang w:val="en-IE" w:eastAsia="en-IE"/>
              </w:rPr>
            </w:pPr>
            <w:r>
              <w:rPr>
                <w:rFonts w:cs="Segoe UI"/>
                <w:lang w:val="en-IE" w:eastAsia="en-IE"/>
              </w:rPr>
              <w:t>Collaborative capability development: share of number of funded actions that address the capability shortfalls identified in the capability development plan</w:t>
            </w:r>
          </w:p>
        </w:tc>
        <w:tc>
          <w:tcPr>
            <w:tcW w:w="1524" w:type="dxa"/>
            <w:tcBorders>
              <w:top w:val="single" w:sz="6" w:space="0" w:color="8C8C8C"/>
              <w:left w:val="nil"/>
              <w:bottom w:val="single" w:sz="6" w:space="0" w:color="8C8C8C"/>
              <w:right w:val="nil"/>
            </w:tcBorders>
            <w:hideMark/>
          </w:tcPr>
          <w:p w14:paraId="16FF8FF9"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0</w:t>
            </w:r>
          </w:p>
        </w:tc>
        <w:tc>
          <w:tcPr>
            <w:tcW w:w="1519" w:type="dxa"/>
            <w:tcBorders>
              <w:top w:val="single" w:sz="6" w:space="0" w:color="8C8C8C"/>
              <w:left w:val="nil"/>
              <w:bottom w:val="single" w:sz="6" w:space="0" w:color="8C8C8C"/>
              <w:right w:val="nil"/>
            </w:tcBorders>
            <w:hideMark/>
          </w:tcPr>
          <w:p w14:paraId="654300E5"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n/a</w:t>
            </w:r>
          </w:p>
        </w:tc>
        <w:tc>
          <w:tcPr>
            <w:tcW w:w="1488" w:type="dxa"/>
            <w:tcBorders>
              <w:top w:val="single" w:sz="6" w:space="0" w:color="8C8C8C"/>
              <w:left w:val="nil"/>
              <w:bottom w:val="single" w:sz="6" w:space="0" w:color="8C8C8C"/>
              <w:right w:val="nil"/>
            </w:tcBorders>
            <w:hideMark/>
          </w:tcPr>
          <w:p w14:paraId="56864F4B"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n/a</w:t>
            </w:r>
          </w:p>
        </w:tc>
        <w:tc>
          <w:tcPr>
            <w:tcW w:w="1535" w:type="dxa"/>
            <w:tcBorders>
              <w:top w:val="single" w:sz="6" w:space="0" w:color="8C8C8C"/>
              <w:left w:val="nil"/>
              <w:bottom w:val="single" w:sz="6" w:space="0" w:color="8C8C8C"/>
              <w:right w:val="nil"/>
            </w:tcBorders>
          </w:tcPr>
          <w:p w14:paraId="799CE4FB" w14:textId="77777777" w:rsidR="00D933B7" w:rsidRPr="007671CB" w:rsidRDefault="00D933B7">
            <w:pPr>
              <w:spacing w:after="0" w:line="240" w:lineRule="auto"/>
              <w:jc w:val="center"/>
              <w:textAlignment w:val="baseline"/>
              <w:rPr>
                <w:rFonts w:eastAsia="EC Square Sans Pro" w:cs="EC Square Sans Pro"/>
              </w:rPr>
            </w:pPr>
            <w:r>
              <w:rPr>
                <w:rFonts w:eastAsia="EC Square Sans Pro" w:cs="EC Square Sans Pro"/>
              </w:rPr>
              <w:t>100%</w:t>
            </w:r>
          </w:p>
        </w:tc>
        <w:tc>
          <w:tcPr>
            <w:tcW w:w="1588" w:type="dxa"/>
            <w:tcBorders>
              <w:top w:val="single" w:sz="6" w:space="0" w:color="8C8C8C"/>
              <w:left w:val="nil"/>
              <w:bottom w:val="single" w:sz="6" w:space="0" w:color="8C8C8C"/>
              <w:right w:val="nil"/>
            </w:tcBorders>
            <w:hideMark/>
          </w:tcPr>
          <w:p w14:paraId="1309713D" w14:textId="77777777" w:rsidR="00D933B7" w:rsidRPr="007671CB" w:rsidRDefault="00D933B7">
            <w:pPr>
              <w:spacing w:after="0"/>
              <w:jc w:val="center"/>
              <w:rPr>
                <w:rFonts w:eastAsia="EC Square Sans Pro" w:cs="EC Square Sans Pro"/>
              </w:rPr>
            </w:pPr>
            <w:r>
              <w:rPr>
                <w:rFonts w:eastAsia="EC Square Sans Pro" w:cs="EC Square Sans Pro"/>
              </w:rPr>
              <w:t>n/a</w:t>
            </w:r>
          </w:p>
        </w:tc>
      </w:tr>
      <w:tr w:rsidR="00D933B7" w:rsidRPr="007671CB" w14:paraId="229A09C5"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6C47B6B1" w14:textId="77777777" w:rsidR="00D933B7" w:rsidRPr="006E6BA1" w:rsidRDefault="00D933B7">
            <w:pPr>
              <w:spacing w:after="0" w:line="240" w:lineRule="auto"/>
              <w:textAlignment w:val="baseline"/>
              <w:rPr>
                <w:rFonts w:cs="Segoe UI"/>
                <w:lang w:val="en-IE" w:eastAsia="en-IE"/>
              </w:rPr>
            </w:pPr>
            <w:r>
              <w:rPr>
                <w:rFonts w:cs="Segoe UI"/>
                <w:lang w:val="en-IE" w:eastAsia="en-IE"/>
              </w:rPr>
              <w:t>Job creation/support: defence research and development employees supported in funded</w:t>
            </w:r>
          </w:p>
          <w:p w14:paraId="16389406" w14:textId="77777777" w:rsidR="00D933B7" w:rsidRPr="007B0108" w:rsidRDefault="00D933B7">
            <w:pPr>
              <w:spacing w:after="0" w:line="240" w:lineRule="auto"/>
              <w:textAlignment w:val="baseline"/>
              <w:rPr>
                <w:rFonts w:ascii="Segoe UI" w:hAnsi="Segoe UI" w:cs="Segoe UI"/>
                <w:sz w:val="18"/>
                <w:szCs w:val="18"/>
                <w:lang w:val="en-IE" w:eastAsia="en-IE"/>
              </w:rPr>
            </w:pPr>
            <w:r>
              <w:rPr>
                <w:rFonts w:cs="Segoe UI"/>
                <w:lang w:val="en-IE" w:eastAsia="en-IE"/>
              </w:rPr>
              <w:t>actions</w:t>
            </w:r>
          </w:p>
        </w:tc>
        <w:tc>
          <w:tcPr>
            <w:tcW w:w="1524" w:type="dxa"/>
            <w:tcBorders>
              <w:top w:val="single" w:sz="6" w:space="0" w:color="8C8C8C"/>
              <w:left w:val="nil"/>
              <w:bottom w:val="single" w:sz="6" w:space="0" w:color="8C8C8C"/>
              <w:right w:val="nil"/>
            </w:tcBorders>
            <w:shd w:val="clear" w:color="auto" w:fill="FAF9F9"/>
            <w:hideMark/>
          </w:tcPr>
          <w:p w14:paraId="13935711"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0</w:t>
            </w:r>
          </w:p>
        </w:tc>
        <w:tc>
          <w:tcPr>
            <w:tcW w:w="1519" w:type="dxa"/>
            <w:tcBorders>
              <w:top w:val="single" w:sz="6" w:space="0" w:color="8C8C8C"/>
              <w:left w:val="nil"/>
              <w:bottom w:val="single" w:sz="6" w:space="0" w:color="8C8C8C"/>
              <w:right w:val="nil"/>
            </w:tcBorders>
            <w:shd w:val="clear" w:color="auto" w:fill="FAF9F9"/>
            <w:hideMark/>
          </w:tcPr>
          <w:p w14:paraId="167FD316"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n/a</w:t>
            </w:r>
          </w:p>
        </w:tc>
        <w:tc>
          <w:tcPr>
            <w:tcW w:w="1488" w:type="dxa"/>
            <w:tcBorders>
              <w:top w:val="single" w:sz="6" w:space="0" w:color="8C8C8C"/>
              <w:left w:val="nil"/>
              <w:bottom w:val="single" w:sz="6" w:space="0" w:color="8C8C8C"/>
              <w:right w:val="nil"/>
            </w:tcBorders>
            <w:shd w:val="clear" w:color="auto" w:fill="FAF9F9"/>
            <w:hideMark/>
          </w:tcPr>
          <w:p w14:paraId="40D1B767" w14:textId="77777777" w:rsidR="00D933B7" w:rsidRPr="007B0108" w:rsidRDefault="00D933B7">
            <w:pPr>
              <w:spacing w:after="0" w:line="240" w:lineRule="auto"/>
              <w:jc w:val="center"/>
              <w:textAlignment w:val="baseline"/>
              <w:rPr>
                <w:rFonts w:ascii="Segoe UI" w:hAnsi="Segoe UI" w:cs="Segoe UI"/>
                <w:sz w:val="18"/>
                <w:szCs w:val="18"/>
                <w:lang w:val="en-IE" w:eastAsia="en-IE"/>
              </w:rPr>
            </w:pPr>
            <w:r>
              <w:t>n/a</w:t>
            </w:r>
          </w:p>
        </w:tc>
        <w:tc>
          <w:tcPr>
            <w:tcW w:w="1535" w:type="dxa"/>
            <w:tcBorders>
              <w:top w:val="single" w:sz="6" w:space="0" w:color="8C8C8C"/>
              <w:left w:val="nil"/>
              <w:bottom w:val="single" w:sz="6" w:space="0" w:color="8C8C8C"/>
              <w:right w:val="nil"/>
            </w:tcBorders>
            <w:shd w:val="clear" w:color="auto" w:fill="FAF9F9"/>
            <w:hideMark/>
          </w:tcPr>
          <w:p w14:paraId="4875BE0A" w14:textId="77777777" w:rsidR="00D933B7" w:rsidRPr="007671CB" w:rsidRDefault="00D933B7">
            <w:pPr>
              <w:spacing w:after="0" w:line="240" w:lineRule="auto"/>
              <w:jc w:val="center"/>
              <w:textAlignment w:val="baseline"/>
              <w:rPr>
                <w:rFonts w:ascii="Segoe UI" w:hAnsi="Segoe UI" w:cs="Segoe UI"/>
                <w:sz w:val="18"/>
                <w:szCs w:val="18"/>
                <w:lang w:val="en-IE" w:eastAsia="en-IE"/>
              </w:rPr>
            </w:pPr>
            <w:r>
              <w:rPr>
                <w:rFonts w:cs="Segoe UI"/>
                <w:lang w:eastAsia="en-IE"/>
              </w:rPr>
              <w:t>22</w:t>
            </w:r>
            <w:r>
              <w:rPr>
                <w:rFonts w:ascii="Calibri" w:hAnsi="Calibri" w:cs="Calibri"/>
                <w:lang w:eastAsia="en-IE"/>
              </w:rPr>
              <w:t> </w:t>
            </w:r>
            <w:r>
              <w:rPr>
                <w:rFonts w:cs="Segoe UI"/>
                <w:lang w:eastAsia="en-IE"/>
              </w:rPr>
              <w:t>500 from 2021 to 2024</w:t>
            </w:r>
            <w:r>
              <w:rPr>
                <w:rFonts w:ascii="Calibri" w:hAnsi="Calibri" w:cs="Calibri"/>
                <w:lang w:eastAsia="en-IE"/>
              </w:rPr>
              <w:t> </w:t>
            </w:r>
            <w:r>
              <w:rPr>
                <w:rFonts w:cs="Segoe UI"/>
                <w:lang w:eastAsia="en-IE"/>
              </w:rPr>
              <w:t>(</w:t>
            </w:r>
            <w:r>
              <w:rPr>
                <w:rFonts w:cs="Segoe UI"/>
                <w:vertAlign w:val="superscript"/>
                <w:lang w:eastAsia="en-IE"/>
              </w:rPr>
              <w:t>2</w:t>
            </w:r>
            <w:r>
              <w:rPr>
                <w:rFonts w:cs="Segoe UI"/>
                <w:lang w:eastAsia="en-IE"/>
              </w:rPr>
              <w:t>)</w:t>
            </w:r>
          </w:p>
        </w:tc>
        <w:tc>
          <w:tcPr>
            <w:tcW w:w="1588" w:type="dxa"/>
            <w:tcBorders>
              <w:top w:val="single" w:sz="6" w:space="0" w:color="8C8C8C"/>
              <w:left w:val="nil"/>
              <w:bottom w:val="single" w:sz="6" w:space="0" w:color="8C8C8C"/>
              <w:right w:val="nil"/>
            </w:tcBorders>
            <w:shd w:val="clear" w:color="auto" w:fill="FAF9F9"/>
            <w:hideMark/>
          </w:tcPr>
          <w:p w14:paraId="68085461" w14:textId="77777777" w:rsidR="00D933B7" w:rsidRPr="007671CB" w:rsidRDefault="00D933B7">
            <w:pPr>
              <w:spacing w:after="0" w:line="240" w:lineRule="auto"/>
              <w:jc w:val="center"/>
              <w:textAlignment w:val="baseline"/>
              <w:rPr>
                <w:rFonts w:eastAsia="EC Square Sans Pro" w:cs="EC Square Sans Pro"/>
              </w:rPr>
            </w:pPr>
            <w:r>
              <w:rPr>
                <w:rFonts w:eastAsia="EC Square Sans Pro" w:cs="EC Square Sans Pro"/>
              </w:rPr>
              <w:t>n/a</w:t>
            </w:r>
          </w:p>
        </w:tc>
      </w:tr>
    </w:tbl>
    <w:p w14:paraId="0A75A010" w14:textId="77777777" w:rsidR="00D933B7" w:rsidRDefault="00D933B7" w:rsidP="00D933B7">
      <w:pPr>
        <w:tabs>
          <w:tab w:val="left" w:pos="1410"/>
        </w:tabs>
        <w:rPr>
          <w:rFonts w:eastAsia="EC Square Sans Pro" w:cs="EC Square Sans Pro"/>
        </w:rPr>
      </w:pPr>
      <w:r>
        <w:rPr>
          <w:vertAlign w:val="superscript"/>
        </w:rPr>
        <w:t>(</w:t>
      </w:r>
      <w:r>
        <w:rPr>
          <w:vertAlign w:val="superscript"/>
        </w:rPr>
        <w:footnoteRef/>
      </w:r>
      <w:r>
        <w:rPr>
          <w:vertAlign w:val="superscript"/>
        </w:rPr>
        <w:t xml:space="preserve">) </w:t>
      </w:r>
      <w:r>
        <w:rPr>
          <w:rFonts w:cs="Segoe UI"/>
          <w:sz w:val="18"/>
          <w:szCs w:val="18"/>
          <w:lang w:eastAsia="en-IE"/>
        </w:rPr>
        <w:t>The value corresponds to the newcomers to the EDF (participants in awarded research and development projects). It does not necessarily mean that these newcomers had not previously carried out research activities with defence applications before the entry into force of the fund (12</w:t>
      </w:r>
      <w:r>
        <w:rPr>
          <w:rFonts w:ascii="Calibri" w:hAnsi="Calibri" w:cs="Calibri"/>
          <w:sz w:val="18"/>
          <w:szCs w:val="18"/>
          <w:lang w:eastAsia="en-IE"/>
        </w:rPr>
        <w:t> </w:t>
      </w:r>
      <w:r>
        <w:rPr>
          <w:rFonts w:cs="Segoe UI"/>
          <w:sz w:val="18"/>
          <w:szCs w:val="18"/>
          <w:lang w:eastAsia="en-IE"/>
        </w:rPr>
        <w:t>May 2021), for which consolidated information is not available.</w:t>
      </w:r>
    </w:p>
    <w:p w14:paraId="5D8A42F4" w14:textId="77777777" w:rsidR="00D933B7" w:rsidRPr="00244966" w:rsidRDefault="00D933B7" w:rsidP="00D933B7">
      <w:pPr>
        <w:spacing w:line="259" w:lineRule="auto"/>
        <w:rPr>
          <w:rFonts w:eastAsiaTheme="majorEastAsia" w:cstheme="majorBidi"/>
          <w:sz w:val="18"/>
          <w:szCs w:val="18"/>
          <w:lang w:eastAsia="en-GB"/>
        </w:rPr>
      </w:pPr>
      <w:r>
        <w:rPr>
          <w:rFonts w:cs="Segoe UI"/>
          <w:sz w:val="18"/>
          <w:szCs w:val="18"/>
          <w:vertAlign w:val="superscript"/>
          <w:lang w:eastAsia="en-IE"/>
        </w:rPr>
        <w:t xml:space="preserve">(2) </w:t>
      </w:r>
      <w:r>
        <w:rPr>
          <w:rFonts w:cs="Segoe UI"/>
          <w:sz w:val="18"/>
          <w:szCs w:val="18"/>
          <w:lang w:eastAsia="en-IE"/>
        </w:rPr>
        <w:t>A macroeconomic study conducted as part of the EDF interim evaluation estimates that the EDF will contribute to the creation of around 35</w:t>
      </w:r>
      <w:r>
        <w:rPr>
          <w:rFonts w:ascii="Calibri" w:hAnsi="Calibri" w:cs="Calibri"/>
          <w:sz w:val="18"/>
          <w:szCs w:val="18"/>
          <w:lang w:eastAsia="en-IE"/>
        </w:rPr>
        <w:t> </w:t>
      </w:r>
      <w:r>
        <w:rPr>
          <w:rFonts w:cs="Segoe UI"/>
          <w:sz w:val="18"/>
          <w:szCs w:val="18"/>
          <w:lang w:eastAsia="en-IE"/>
        </w:rPr>
        <w:t>000 jobs across the EU by 2030.</w:t>
      </w:r>
    </w:p>
    <w:p w14:paraId="1C376CE0" w14:textId="77777777" w:rsidR="00D933B7" w:rsidRPr="0091729B" w:rsidRDefault="00D933B7" w:rsidP="00D933B7">
      <w:pPr>
        <w:keepNext/>
        <w:keepLines/>
        <w:spacing w:after="0"/>
      </w:pPr>
    </w:p>
    <w:p w14:paraId="155885E0" w14:textId="77777777" w:rsidR="00D933B7" w:rsidRPr="0091729B" w:rsidRDefault="00D933B7" w:rsidP="00373960">
      <w:pPr>
        <w:pStyle w:val="ListParagraph"/>
        <w:keepNext/>
        <w:keepLines/>
        <w:numPr>
          <w:ilvl w:val="0"/>
          <w:numId w:val="84"/>
        </w:numPr>
        <w:spacing w:after="0" w:line="264" w:lineRule="auto"/>
        <w:ind w:left="360"/>
        <w:jc w:val="both"/>
      </w:pPr>
      <w:r>
        <w:t xml:space="preserve">The EDF fosters the competitiveness and innovation capacity of the European defence technological and industrial base by </w:t>
      </w:r>
      <w:r>
        <w:rPr>
          <w:b/>
          <w:bCs/>
        </w:rPr>
        <w:t>supporting collaborative defence research and development</w:t>
      </w:r>
      <w:r>
        <w:rPr>
          <w:rFonts w:eastAsia="EC Square Sans Pro" w:cs="EC Square Sans Pro"/>
          <w:b/>
          <w:bCs/>
          <w:color w:val="008080"/>
        </w:rPr>
        <w:t xml:space="preserve"> </w:t>
      </w:r>
      <w:r>
        <w:t xml:space="preserve">actions. Over the last years, through its incentives for cross-border cooperation, the EDF has made a major contribution to reducing fragmentation within the European defence technological and industrial base. To date, </w:t>
      </w:r>
      <w:r>
        <w:rPr>
          <w:b/>
          <w:bCs/>
        </w:rPr>
        <w:t>225 EDF projects involve 1</w:t>
      </w:r>
      <w:r>
        <w:rPr>
          <w:rFonts w:ascii="Calibri" w:hAnsi="Calibri" w:cs="Calibri"/>
          <w:b/>
          <w:bCs/>
        </w:rPr>
        <w:t> </w:t>
      </w:r>
      <w:r>
        <w:rPr>
          <w:b/>
          <w:bCs/>
        </w:rPr>
        <w:t>634 unique participants from 26 Member States, Norway and Ukraine</w:t>
      </w:r>
      <w:r>
        <w:t>, including entities from regions where defence industry activity has traditionally been limited.</w:t>
      </w:r>
    </w:p>
    <w:p w14:paraId="308660B7" w14:textId="27C1EE75" w:rsidR="00D933B7" w:rsidRPr="0091729B" w:rsidRDefault="00605FF6" w:rsidP="00373960">
      <w:pPr>
        <w:pStyle w:val="ListParagraph"/>
        <w:keepNext/>
        <w:keepLines/>
        <w:numPr>
          <w:ilvl w:val="0"/>
          <w:numId w:val="84"/>
        </w:numPr>
        <w:spacing w:after="0" w:line="264" w:lineRule="auto"/>
        <w:ind w:left="360"/>
        <w:jc w:val="both"/>
      </w:pPr>
      <w:r w:rsidRPr="00464E0B">
        <w:rPr>
          <w:rFonts w:eastAsiaTheme="minorEastAsia"/>
        </w:rPr>
        <w:t>In April 2025, the European Commission selected for funding</w:t>
      </w:r>
      <w:r w:rsidRPr="4AC98861">
        <w:rPr>
          <w:rFonts w:eastAsiaTheme="minorEastAsia"/>
        </w:rPr>
        <w:t xml:space="preserve"> </w:t>
      </w:r>
      <w:r w:rsidRPr="00464E0B">
        <w:rPr>
          <w:rFonts w:eastAsiaTheme="minorEastAsia"/>
          <w:b/>
          <w:bCs/>
        </w:rPr>
        <w:t>63 new defence industrial projects</w:t>
      </w:r>
      <w:r w:rsidRPr="00464E0B">
        <w:rPr>
          <w:rFonts w:ascii="Calibri" w:eastAsiaTheme="minorEastAsia" w:hAnsi="Calibri" w:cs="Calibri"/>
          <w:b/>
          <w:bCs/>
        </w:rPr>
        <w:t> </w:t>
      </w:r>
      <w:r w:rsidRPr="00464E0B">
        <w:rPr>
          <w:rFonts w:eastAsiaTheme="minorEastAsia"/>
          <w:b/>
          <w:bCs/>
        </w:rPr>
        <w:t>under the EDF 2024 calls.</w:t>
      </w:r>
      <w:r w:rsidRPr="00464E0B">
        <w:rPr>
          <w:rFonts w:eastAsiaTheme="minorEastAsia"/>
        </w:rPr>
        <w:t xml:space="preserve"> These projects focus on critical technologies, including artificial intelligence, quantum</w:t>
      </w:r>
      <w:r w:rsidR="00A37B93">
        <w:rPr>
          <w:rFonts w:ascii="Calibri" w:eastAsiaTheme="minorEastAsia" w:hAnsi="Calibri" w:cs="Calibri"/>
        </w:rPr>
        <w:t xml:space="preserve"> </w:t>
      </w:r>
      <w:r w:rsidRPr="00464E0B">
        <w:rPr>
          <w:rFonts w:eastAsiaTheme="minorEastAsia"/>
        </w:rPr>
        <w:t>technologies</w:t>
      </w:r>
      <w:r w:rsidR="00A37B93">
        <w:rPr>
          <w:rFonts w:ascii="Calibri" w:eastAsiaTheme="minorEastAsia" w:hAnsi="Calibri" w:cs="Calibri"/>
        </w:rPr>
        <w:t xml:space="preserve"> </w:t>
      </w:r>
      <w:r w:rsidRPr="00464E0B">
        <w:rPr>
          <w:rFonts w:eastAsiaTheme="minorEastAsia"/>
        </w:rPr>
        <w:t>and air defence, with the potential to drive transformative change in the European defence sector. Th</w:t>
      </w:r>
      <w:r>
        <w:t xml:space="preserve">e EDF continues to be a major entry point for small and medium-sized enterprises (SMEs), mid-caps and research organisations. </w:t>
      </w:r>
      <w:r w:rsidRPr="4AC98861">
        <w:rPr>
          <w:b/>
          <w:bCs/>
        </w:rPr>
        <w:t>SMEs account for 39% of unique participants</w:t>
      </w:r>
      <w:r>
        <w:t xml:space="preserve"> and receive around 27% of EU funding. </w:t>
      </w:r>
      <w:r w:rsidRPr="4AC98861">
        <w:rPr>
          <w:b/>
          <w:bCs/>
        </w:rPr>
        <w:t>Mid-caps represent 4% of participants</w:t>
      </w:r>
      <w:r>
        <w:t xml:space="preserve"> and receive around 6% of funding. </w:t>
      </w:r>
      <w:r w:rsidR="00D933B7">
        <w:t xml:space="preserve">The </w:t>
      </w:r>
      <w:r w:rsidR="00D933B7">
        <w:rPr>
          <w:b/>
          <w:bCs/>
        </w:rPr>
        <w:t>EDF Work Programme 2025</w:t>
      </w:r>
      <w:r w:rsidR="00D933B7">
        <w:t xml:space="preserve"> was published on 30</w:t>
      </w:r>
      <w:r w:rsidR="00D933B7">
        <w:rPr>
          <w:rFonts w:ascii="Calibri" w:hAnsi="Calibri" w:cs="Calibri"/>
        </w:rPr>
        <w:t> </w:t>
      </w:r>
      <w:r w:rsidR="00D933B7">
        <w:t>January 2025, allocating close to EUR</w:t>
      </w:r>
      <w:r w:rsidR="00D933B7">
        <w:rPr>
          <w:rFonts w:ascii="Calibri" w:hAnsi="Calibri" w:cs="Calibri"/>
        </w:rPr>
        <w:t> </w:t>
      </w:r>
      <w:r w:rsidR="00D933B7">
        <w:t>1</w:t>
      </w:r>
      <w:r w:rsidR="00D933B7">
        <w:rPr>
          <w:rFonts w:ascii="Calibri" w:hAnsi="Calibri" w:cs="Calibri"/>
        </w:rPr>
        <w:t> </w:t>
      </w:r>
      <w:r w:rsidR="00D933B7">
        <w:t>billion to support collaborative research, development and innovation in Europe’s defence sector. By 16</w:t>
      </w:r>
      <w:r w:rsidR="00D933B7">
        <w:rPr>
          <w:rFonts w:ascii="Calibri" w:hAnsi="Calibri" w:cs="Calibri"/>
        </w:rPr>
        <w:t> </w:t>
      </w:r>
      <w:r w:rsidR="00D933B7">
        <w:t xml:space="preserve">October 2025, the Commission had received a record </w:t>
      </w:r>
      <w:r w:rsidR="00D933B7">
        <w:rPr>
          <w:b/>
          <w:bCs/>
        </w:rPr>
        <w:t>410 project proposals</w:t>
      </w:r>
      <w:r w:rsidR="00D933B7">
        <w:t xml:space="preserve"> in response to the EDF 2025 calls for proposals, leading to funding awards exceeding EUR</w:t>
      </w:r>
      <w:r w:rsidR="00D933B7">
        <w:rPr>
          <w:rFonts w:ascii="Calibri" w:hAnsi="Calibri" w:cs="Calibri"/>
        </w:rPr>
        <w:t> </w:t>
      </w:r>
      <w:r w:rsidR="00D933B7">
        <w:t>1</w:t>
      </w:r>
      <w:r w:rsidR="00D933B7">
        <w:rPr>
          <w:rFonts w:ascii="Calibri" w:hAnsi="Calibri" w:cs="Calibri"/>
        </w:rPr>
        <w:t> </w:t>
      </w:r>
      <w:r w:rsidR="00D933B7">
        <w:t xml:space="preserve">billion. This marked an unprecedented level of interest since the fund was launched in 2021 and represented an </w:t>
      </w:r>
      <w:r w:rsidR="00D933B7">
        <w:rPr>
          <w:b/>
          <w:bCs/>
        </w:rPr>
        <w:t>increase of 38% compared to 2024</w:t>
      </w:r>
      <w:r w:rsidR="00D933B7">
        <w:t xml:space="preserve">, demonstrating the growing relevance and attractiveness of the EDF. To stimulate disruptive innovation and attract new market entrants, the EDF 2025 calls included dedicated funding under the European Defence Innovation Scheme (EUDIS), allocating over </w:t>
      </w:r>
      <w:r w:rsidR="00D933B7">
        <w:rPr>
          <w:b/>
          <w:bCs/>
        </w:rPr>
        <w:t>EUR</w:t>
      </w:r>
      <w:r w:rsidR="00D933B7">
        <w:rPr>
          <w:rFonts w:ascii="Calibri" w:hAnsi="Calibri" w:cs="Calibri"/>
          <w:b/>
          <w:bCs/>
        </w:rPr>
        <w:t> </w:t>
      </w:r>
      <w:r w:rsidR="002F6B51">
        <w:rPr>
          <w:b/>
          <w:bCs/>
        </w:rPr>
        <w:t>400</w:t>
      </w:r>
      <w:r w:rsidR="002F6B51">
        <w:rPr>
          <w:rFonts w:ascii="Calibri" w:hAnsi="Calibri" w:cs="Calibri"/>
          <w:b/>
          <w:bCs/>
        </w:rPr>
        <w:t> </w:t>
      </w:r>
      <w:r w:rsidR="00D933B7">
        <w:rPr>
          <w:b/>
          <w:bCs/>
        </w:rPr>
        <w:t xml:space="preserve">million to support </w:t>
      </w:r>
      <w:r w:rsidR="00BB298D">
        <w:rPr>
          <w:b/>
          <w:bCs/>
        </w:rPr>
        <w:t xml:space="preserve">defence </w:t>
      </w:r>
      <w:r w:rsidR="000477A8">
        <w:rPr>
          <w:b/>
          <w:bCs/>
        </w:rPr>
        <w:t xml:space="preserve">innovation, </w:t>
      </w:r>
      <w:r w:rsidR="000477A8" w:rsidRPr="00F72C99">
        <w:t>among which over 140 million to</w:t>
      </w:r>
      <w:r w:rsidR="000477A8">
        <w:rPr>
          <w:b/>
          <w:bCs/>
        </w:rPr>
        <w:t xml:space="preserve"> support small-and medium</w:t>
      </w:r>
      <w:r w:rsidR="00633F39">
        <w:rPr>
          <w:b/>
          <w:bCs/>
        </w:rPr>
        <w:t>-</w:t>
      </w:r>
      <w:r w:rsidR="000477A8">
        <w:rPr>
          <w:b/>
          <w:bCs/>
        </w:rPr>
        <w:t xml:space="preserve"> sized </w:t>
      </w:r>
      <w:r w:rsidR="00633F39">
        <w:rPr>
          <w:b/>
          <w:bCs/>
        </w:rPr>
        <w:t xml:space="preserve">enterprises </w:t>
      </w:r>
      <w:r w:rsidR="00D933B7">
        <w:t>in developing, prototyping and testing breakthrough defence technologies.</w:t>
      </w:r>
    </w:p>
    <w:p w14:paraId="2E390D72" w14:textId="61D5C089" w:rsidR="00D933B7" w:rsidRPr="0091729B" w:rsidRDefault="00D933B7" w:rsidP="00373960">
      <w:pPr>
        <w:pStyle w:val="ListParagraph"/>
        <w:keepNext/>
        <w:keepLines/>
        <w:numPr>
          <w:ilvl w:val="0"/>
          <w:numId w:val="84"/>
        </w:numPr>
        <w:spacing w:after="0" w:line="264" w:lineRule="auto"/>
        <w:ind w:left="360"/>
        <w:jc w:val="both"/>
      </w:pPr>
      <w:r>
        <w:t xml:space="preserve">In 2025, EUDIS continued to strengthen support for non-traditional defence actors, with a particular focus on SMEs and start-ups. Two </w:t>
      </w:r>
      <w:r>
        <w:rPr>
          <w:b/>
          <w:bCs/>
        </w:rPr>
        <w:t>EUDIS Hackathons</w:t>
      </w:r>
      <w:r>
        <w:t xml:space="preserve"> were organised across 16 locations in Europe, bringing together more than 800 participants. In 2025, EUDIS launched its </w:t>
      </w:r>
      <w:r>
        <w:rPr>
          <w:b/>
          <w:bCs/>
        </w:rPr>
        <w:t>Business Accelerator and Matchmaking</w:t>
      </w:r>
      <w:r>
        <w:t xml:space="preserve"> initiatives. The first cohort of the EUDIS Business Accelerator supported 20 innovative companies. EUDIS Matchmaking delivered five in-person events in different EU countries and two online events, facilitating targeted connections between innovators, investors, corporates and end-users. </w:t>
      </w:r>
      <w:r w:rsidR="00FC1030" w:rsidRPr="008F4C9E">
        <w:rPr>
          <w:rFonts w:eastAsiaTheme="minorEastAsia"/>
        </w:rPr>
        <w:t>EDF has also contributed to the InvestEU Programme through blending with the EU guarantee, which contributed to the mobilisation of additional investments. In particular, EDF contributed EUR 80 million via an InvestEU top-up to the equity instrument, which is under indirect management by the European Investment Fund for the target area of defence.</w:t>
      </w:r>
      <w:r>
        <w:t xml:space="preserve"> </w:t>
      </w:r>
      <w:r w:rsidR="002666DF">
        <w:t xml:space="preserve">Under the </w:t>
      </w:r>
      <w:r>
        <w:rPr>
          <w:b/>
          <w:bCs/>
        </w:rPr>
        <w:t>Defence Equity Facility</w:t>
      </w:r>
      <w:r>
        <w:t xml:space="preserve"> the European Investment Fund, </w:t>
      </w:r>
      <w:r w:rsidR="008A428C">
        <w:t xml:space="preserve">approved ten operations and </w:t>
      </w:r>
      <w:r>
        <w:t xml:space="preserve">signed investment agreements with </w:t>
      </w:r>
      <w:r w:rsidR="00D153C1">
        <w:t xml:space="preserve">eight </w:t>
      </w:r>
      <w:r>
        <w:t>funds</w:t>
      </w:r>
      <w:r w:rsidR="00D153C1">
        <w:t xml:space="preserve"> (venture capital, private equity and private debt)</w:t>
      </w:r>
      <w:r>
        <w:t xml:space="preserve">, strengthening access to finance for defence </w:t>
      </w:r>
      <w:r w:rsidR="00590A0A">
        <w:t>SMEs and small midcaps</w:t>
      </w:r>
      <w:r>
        <w:t>.</w:t>
      </w:r>
    </w:p>
    <w:p w14:paraId="5DC5A208" w14:textId="77777777" w:rsidR="00D933B7" w:rsidRPr="0091729B" w:rsidRDefault="00D933B7" w:rsidP="00373960">
      <w:pPr>
        <w:pStyle w:val="ListParagraph"/>
        <w:keepNext/>
        <w:keepLines/>
        <w:numPr>
          <w:ilvl w:val="0"/>
          <w:numId w:val="84"/>
        </w:numPr>
        <w:spacing w:after="0" w:line="264" w:lineRule="auto"/>
        <w:ind w:left="360"/>
        <w:jc w:val="both"/>
      </w:pPr>
      <w:r>
        <w:t>On 17</w:t>
      </w:r>
      <w:r>
        <w:rPr>
          <w:rFonts w:ascii="Calibri" w:hAnsi="Calibri" w:cs="Calibri"/>
        </w:rPr>
        <w:t> </w:t>
      </w:r>
      <w:r>
        <w:t xml:space="preserve">December 2025, the Commission adopted the </w:t>
      </w:r>
      <w:r>
        <w:rPr>
          <w:b/>
          <w:bCs/>
        </w:rPr>
        <w:t>EDF Work Programme 2026</w:t>
      </w:r>
      <w:r>
        <w:t>, earmarking EUR</w:t>
      </w:r>
      <w:r>
        <w:rPr>
          <w:rFonts w:ascii="Calibri" w:hAnsi="Calibri" w:cs="Calibri"/>
        </w:rPr>
        <w:t> </w:t>
      </w:r>
      <w:r>
        <w:t>1</w:t>
      </w:r>
      <w:r>
        <w:rPr>
          <w:rFonts w:ascii="Calibri" w:hAnsi="Calibri" w:cs="Calibri"/>
        </w:rPr>
        <w:t> </w:t>
      </w:r>
      <w:r>
        <w:t>billion for collaborative research and development in the field of defence. Commonly agreed critical defence capability priorities remain at the forefront, with half of the budget dedicated to major capability developments.</w:t>
      </w:r>
    </w:p>
    <w:p w14:paraId="01E60206" w14:textId="77777777" w:rsidR="00D933B7" w:rsidRDefault="00D933B7" w:rsidP="00373960">
      <w:pPr>
        <w:pStyle w:val="ListParagraph"/>
        <w:keepNext/>
        <w:keepLines/>
        <w:numPr>
          <w:ilvl w:val="0"/>
          <w:numId w:val="84"/>
        </w:numPr>
        <w:spacing w:after="0" w:line="264" w:lineRule="auto"/>
        <w:ind w:left="360"/>
        <w:jc w:val="both"/>
      </w:pPr>
      <w:r>
        <w:t xml:space="preserve">In June 2025, the Commission published the </w:t>
      </w:r>
      <w:r>
        <w:rPr>
          <w:b/>
          <w:bCs/>
        </w:rPr>
        <w:t>EDF Interim Evaluation</w:t>
      </w:r>
      <w:r>
        <w:t xml:space="preserve">, which confirmed that the fund has significantly reduced duplication, strengthened SME participation and fostered pan-European cooperation. The findings also underlined the </w:t>
      </w:r>
      <w:r>
        <w:rPr>
          <w:b/>
          <w:bCs/>
        </w:rPr>
        <w:t>need for a substantial increase in defence research and development resources</w:t>
      </w:r>
      <w:r>
        <w:t xml:space="preserve"> under the 2028-2034 multiannual financial framework.</w:t>
      </w:r>
    </w:p>
    <w:p w14:paraId="6FE84FFB" w14:textId="77777777" w:rsidR="00D933B7" w:rsidRDefault="00D933B7" w:rsidP="00373960">
      <w:pPr>
        <w:pStyle w:val="ListParagraph"/>
        <w:keepNext/>
        <w:keepLines/>
        <w:numPr>
          <w:ilvl w:val="0"/>
          <w:numId w:val="84"/>
        </w:numPr>
        <w:spacing w:after="0" w:line="264" w:lineRule="auto"/>
        <w:ind w:left="360"/>
        <w:jc w:val="both"/>
      </w:pPr>
      <w:r>
        <w:t xml:space="preserve">The EDF continued to deliver </w:t>
      </w:r>
      <w:r>
        <w:rPr>
          <w:b/>
          <w:bCs/>
        </w:rPr>
        <w:t>strong value for money</w:t>
      </w:r>
      <w:r>
        <w:t xml:space="preserve">. A macroeconomic study conducted as part of the EDF Interim Evaluation indicates significant long-term impacts on the defence industry and the labour market. It estimates that every euro invested is expected to generate </w:t>
      </w:r>
      <w:r>
        <w:rPr>
          <w:b/>
          <w:bCs/>
        </w:rPr>
        <w:t>more than EUR</w:t>
      </w:r>
      <w:r>
        <w:rPr>
          <w:rFonts w:ascii="Calibri" w:hAnsi="Calibri" w:cs="Calibri"/>
        </w:rPr>
        <w:t> </w:t>
      </w:r>
      <w:r>
        <w:rPr>
          <w:b/>
          <w:bCs/>
        </w:rPr>
        <w:t>4.5 in economic return by 2040</w:t>
      </w:r>
      <w:r>
        <w:t xml:space="preserve">, even before accounting for spillovers into civilian technologies and wider industrial innovation. The study also estimates that the EDP will support the </w:t>
      </w:r>
      <w:r>
        <w:rPr>
          <w:b/>
          <w:bCs/>
        </w:rPr>
        <w:t>creation of more than 35</w:t>
      </w:r>
      <w:r>
        <w:rPr>
          <w:rFonts w:ascii="Calibri" w:hAnsi="Calibri" w:cs="Calibri"/>
          <w:b/>
          <w:bCs/>
        </w:rPr>
        <w:t> </w:t>
      </w:r>
      <w:r>
        <w:rPr>
          <w:b/>
          <w:bCs/>
        </w:rPr>
        <w:t>000 jobs across the EU by 2030</w:t>
      </w:r>
      <w:r>
        <w:t>. These projections are underpinned by the EDF’s contribution to reducing financial and technical risks for industry and to strengthening cross-border collaboration along defence supply chains.</w:t>
      </w:r>
    </w:p>
    <w:p w14:paraId="3E514C0B" w14:textId="77777777" w:rsidR="00D933B7" w:rsidRPr="005B28A1" w:rsidRDefault="00D933B7" w:rsidP="00373960">
      <w:pPr>
        <w:pStyle w:val="ListParagraph"/>
        <w:keepNext/>
        <w:keepLines/>
        <w:numPr>
          <w:ilvl w:val="0"/>
          <w:numId w:val="84"/>
        </w:numPr>
        <w:spacing w:after="0" w:line="264" w:lineRule="auto"/>
        <w:ind w:left="360"/>
        <w:jc w:val="both"/>
        <w:rPr>
          <w:rFonts w:eastAsia="EC Square Sans Pro" w:cs="EC Square Sans Pro"/>
        </w:rPr>
      </w:pPr>
      <w:r>
        <w:rPr>
          <w:rFonts w:eastAsia="EC Square Sans Pro" w:cs="EC Square Sans Pro"/>
        </w:rPr>
        <w:t xml:space="preserve">The EDF Interim Evaluation identified a set of </w:t>
      </w:r>
      <w:r>
        <w:rPr>
          <w:rFonts w:eastAsia="EC Square Sans Pro" w:cs="EC Square Sans Pro"/>
          <w:b/>
          <w:bCs/>
        </w:rPr>
        <w:t>challenges</w:t>
      </w:r>
      <w:r>
        <w:rPr>
          <w:rFonts w:eastAsia="EC Square Sans Pro" w:cs="EC Square Sans Pro"/>
        </w:rPr>
        <w:t xml:space="preserve"> that particularly relate to the need to simplify procedures and facilitate access for new entrants, while maintaining a balanced participation across the defence ecosystem. In addition, further reflection is required on how to better ensure </w:t>
      </w:r>
      <w:r>
        <w:rPr>
          <w:rFonts w:eastAsia="EC Square Sans Pro" w:cs="EC Square Sans Pro"/>
          <w:b/>
          <w:bCs/>
        </w:rPr>
        <w:t>continuity of effort across the full development cycle</w:t>
      </w:r>
      <w:r>
        <w:rPr>
          <w:rFonts w:eastAsia="EC Square Sans Pro" w:cs="EC Square Sans Pro"/>
        </w:rPr>
        <w:t>, from lower to higher technology readiness levels and prototyping and, more broadly, between research and development, industrialisation, production ramp-up and procurement. Finally, the evaluation underlined the importance of strengthening support for defence innovation and exploring options for</w:t>
      </w:r>
      <w:r>
        <w:rPr>
          <w:rFonts w:eastAsia="EC Square Sans Pro" w:cs="EC Square Sans Pro"/>
          <w:b/>
          <w:bCs/>
        </w:rPr>
        <w:t xml:space="preserve"> faster and leaner funding cycles</w:t>
      </w:r>
      <w:r>
        <w:rPr>
          <w:rFonts w:eastAsia="EC Square Sans Pro" w:cs="EC Square Sans Pro"/>
        </w:rPr>
        <w:t xml:space="preserve"> in order to integrate innovative solutions more rapidly, including in the context of the next multiannual financial framework.</w:t>
      </w:r>
    </w:p>
    <w:p w14:paraId="4FDF1624" w14:textId="77777777" w:rsidR="00D933B7" w:rsidRPr="00AB459A" w:rsidRDefault="00D933B7" w:rsidP="00373960">
      <w:pPr>
        <w:pStyle w:val="ListParagraph"/>
        <w:keepNext/>
        <w:keepLines/>
        <w:numPr>
          <w:ilvl w:val="0"/>
          <w:numId w:val="84"/>
        </w:numPr>
        <w:spacing w:after="0" w:line="264" w:lineRule="auto"/>
        <w:ind w:left="360"/>
        <w:jc w:val="both"/>
      </w:pPr>
      <w:r>
        <w:t xml:space="preserve">Building on the findings of the EDF Interim Evaluation, DG Defence Industry and Space has started to pursue additional </w:t>
      </w:r>
      <w:r>
        <w:rPr>
          <w:b/>
          <w:bCs/>
        </w:rPr>
        <w:t>simplification measures up to 2027</w:t>
      </w:r>
      <w:r>
        <w:t xml:space="preserve"> and in preparation for the next multiannual financial framework.</w:t>
      </w:r>
    </w:p>
    <w:p w14:paraId="3C613C3E" w14:textId="77777777" w:rsidR="00D933B7" w:rsidRPr="005B28A1" w:rsidRDefault="00D933B7" w:rsidP="00373960">
      <w:pPr>
        <w:pStyle w:val="ListParagraph"/>
        <w:keepNext/>
        <w:keepLines/>
        <w:numPr>
          <w:ilvl w:val="0"/>
          <w:numId w:val="84"/>
        </w:numPr>
        <w:spacing w:after="0" w:line="264" w:lineRule="auto"/>
        <w:ind w:left="360"/>
        <w:jc w:val="both"/>
        <w:rPr>
          <w:rFonts w:eastAsia="EC Square Sans Pro" w:cs="EC Square Sans Pro"/>
        </w:rPr>
      </w:pPr>
      <w:r>
        <w:rPr>
          <w:rFonts w:eastAsia="EC Square Sans Pro" w:cs="EC Square Sans Pro"/>
        </w:rPr>
        <w:t>In line with the ‘White Paper for European Defence</w:t>
      </w:r>
      <w:r>
        <w:rPr>
          <w:rFonts w:ascii="Calibri" w:eastAsia="EC Square Sans Pro" w:hAnsi="Calibri" w:cs="Calibri"/>
        </w:rPr>
        <w:t> –</w:t>
      </w:r>
      <w:r>
        <w:rPr>
          <w:rFonts w:eastAsia="EC Square Sans Pro" w:cs="EC Square Sans Pro"/>
        </w:rPr>
        <w:t xml:space="preserve"> Readiness 2030’, the Commission proposed major simplification initiatives through the </w:t>
      </w:r>
      <w:r>
        <w:rPr>
          <w:rFonts w:eastAsia="EC Square Sans Pro" w:cs="EC Square Sans Pro"/>
          <w:b/>
          <w:bCs/>
        </w:rPr>
        <w:t>mini-omnibus</w:t>
      </w:r>
      <w:r>
        <w:rPr>
          <w:rFonts w:eastAsia="EC Square Sans Pro" w:cs="EC Square Sans Pro"/>
        </w:rPr>
        <w:t xml:space="preserve"> and the </w:t>
      </w:r>
      <w:r>
        <w:rPr>
          <w:rFonts w:eastAsia="EC Square Sans Pro" w:cs="EC Square Sans Pro"/>
          <w:b/>
          <w:bCs/>
        </w:rPr>
        <w:t>Defence Readiness Omnibus</w:t>
      </w:r>
      <w:r>
        <w:rPr>
          <w:rFonts w:eastAsia="EC Square Sans Pro" w:cs="EC Square Sans Pro"/>
        </w:rPr>
        <w:t xml:space="preserve">. Two key measures will already apply from 2026. First, the administrative burden linked to company ownership verification has been significantly reduced by </w:t>
      </w:r>
      <w:r>
        <w:rPr>
          <w:rFonts w:eastAsia="EC Square Sans Pro" w:cs="EC Square Sans Pro"/>
          <w:b/>
          <w:bCs/>
        </w:rPr>
        <w:t>extending the validity of ownership control assessments</w:t>
      </w:r>
      <w:r>
        <w:rPr>
          <w:rFonts w:eastAsia="EC Square Sans Pro" w:cs="EC Square Sans Pro"/>
        </w:rPr>
        <w:t xml:space="preserve"> from 18 to 36</w:t>
      </w:r>
      <w:r>
        <w:rPr>
          <w:rFonts w:ascii="Calibri" w:eastAsia="EC Square Sans Pro" w:hAnsi="Calibri" w:cs="Calibri"/>
        </w:rPr>
        <w:t> </w:t>
      </w:r>
      <w:r>
        <w:rPr>
          <w:rFonts w:eastAsia="EC Square Sans Pro" w:cs="EC Square Sans Pro"/>
        </w:rPr>
        <w:t xml:space="preserve">months. Second, EDF grant award criteria have been simplified, notably for SMEs and disruptive non-thematic calls, to provide simpler, faster and more flexible support to innovators. These changes </w:t>
      </w:r>
      <w:r>
        <w:rPr>
          <w:rFonts w:eastAsia="EC Square Sans Pro" w:cs="EC Square Sans Pro"/>
          <w:b/>
          <w:bCs/>
        </w:rPr>
        <w:t>reduce application documentation requirements by around half</w:t>
      </w:r>
      <w:r>
        <w:rPr>
          <w:rFonts w:eastAsia="EC Square Sans Pro" w:cs="EC Square Sans Pro"/>
        </w:rPr>
        <w:t xml:space="preserve">, allowing companies to save substantial time and resources. Taken together, these measures are expected to generate total </w:t>
      </w:r>
      <w:r>
        <w:rPr>
          <w:rFonts w:eastAsia="EC Square Sans Pro" w:cs="EC Square Sans Pro"/>
          <w:b/>
          <w:bCs/>
        </w:rPr>
        <w:t>cost savings exceeding EUR</w:t>
      </w:r>
      <w:r>
        <w:rPr>
          <w:rFonts w:ascii="Calibri" w:eastAsia="EC Square Sans Pro" w:hAnsi="Calibri" w:cs="Calibri"/>
          <w:b/>
          <w:bCs/>
        </w:rPr>
        <w:t> </w:t>
      </w:r>
      <w:r>
        <w:rPr>
          <w:rFonts w:eastAsia="EC Square Sans Pro" w:cs="EC Square Sans Pro"/>
          <w:b/>
          <w:bCs/>
        </w:rPr>
        <w:t>100</w:t>
      </w:r>
      <w:r>
        <w:rPr>
          <w:rFonts w:ascii="Calibri" w:eastAsia="EC Square Sans Pro" w:hAnsi="Calibri" w:cs="Calibri"/>
          <w:b/>
          <w:bCs/>
        </w:rPr>
        <w:t> </w:t>
      </w:r>
      <w:r>
        <w:rPr>
          <w:rFonts w:eastAsia="EC Square Sans Pro" w:cs="EC Square Sans Pro"/>
          <w:b/>
          <w:bCs/>
        </w:rPr>
        <w:t>million per year</w:t>
      </w:r>
      <w:r>
        <w:rPr>
          <w:rFonts w:eastAsia="EC Square Sans Pro" w:cs="EC Square Sans Pro"/>
        </w:rPr>
        <w:t xml:space="preserve"> for both industry and the Commission.</w:t>
      </w:r>
    </w:p>
    <w:p w14:paraId="7950F634" w14:textId="77777777" w:rsidR="00D933B7" w:rsidRPr="005B28A1" w:rsidRDefault="00D933B7" w:rsidP="00373960">
      <w:pPr>
        <w:pStyle w:val="ListParagraph"/>
        <w:keepNext/>
        <w:keepLines/>
        <w:numPr>
          <w:ilvl w:val="0"/>
          <w:numId w:val="84"/>
        </w:numPr>
        <w:spacing w:after="0" w:line="264" w:lineRule="auto"/>
        <w:ind w:left="360"/>
        <w:jc w:val="both"/>
        <w:rPr>
          <w:rFonts w:eastAsia="EC Square Sans Pro" w:cs="EC Square Sans Pro"/>
        </w:rPr>
      </w:pPr>
      <w:r>
        <w:rPr>
          <w:rFonts w:eastAsia="EC Square Sans Pro" w:cs="EC Square Sans Pro"/>
        </w:rPr>
        <w:t xml:space="preserve">In addition, </w:t>
      </w:r>
      <w:r>
        <w:rPr>
          <w:rFonts w:eastAsia="EC Square Sans Pro" w:cs="EC Square Sans Pro"/>
          <w:b/>
          <w:bCs/>
        </w:rPr>
        <w:t>all EDF projects will be able to use the Financial Support to Third Parties mechanism</w:t>
      </w:r>
      <w:r>
        <w:rPr>
          <w:rFonts w:eastAsia="EC Square Sans Pro" w:cs="EC Square Sans Pro"/>
        </w:rPr>
        <w:t xml:space="preserve">, further facilitating the participation of start-ups and SMEs through simplified access to funding and easier integration into collaborative projects. </w:t>
      </w:r>
    </w:p>
    <w:p w14:paraId="3202275F" w14:textId="77777777" w:rsidR="00D933B7" w:rsidRPr="005B28A1" w:rsidRDefault="00D933B7" w:rsidP="00373960">
      <w:pPr>
        <w:pStyle w:val="ListParagraph"/>
        <w:keepNext/>
        <w:keepLines/>
        <w:numPr>
          <w:ilvl w:val="0"/>
          <w:numId w:val="84"/>
        </w:numPr>
        <w:spacing w:after="0" w:line="264" w:lineRule="auto"/>
        <w:ind w:left="360"/>
        <w:jc w:val="both"/>
        <w:rPr>
          <w:rFonts w:eastAsia="EC Square Sans Pro" w:cs="EC Square Sans Pro"/>
        </w:rPr>
      </w:pPr>
      <w:r>
        <w:rPr>
          <w:rFonts w:eastAsia="EC Square Sans Pro" w:cs="EC Square Sans Pro"/>
        </w:rPr>
        <w:t xml:space="preserve">Building on the EDF Interim Evaluation outcomes, the combined effect of these simplifications and the shorter </w:t>
      </w:r>
      <w:r>
        <w:rPr>
          <w:rFonts w:eastAsia="EC Square Sans Pro" w:cs="EC Square Sans Pro"/>
          <w:b/>
          <w:bCs/>
        </w:rPr>
        <w:t>duration of disruptive projects</w:t>
      </w:r>
      <w:r>
        <w:rPr>
          <w:rFonts w:eastAsia="EC Square Sans Pro" w:cs="EC Square Sans Pro"/>
        </w:rPr>
        <w:t xml:space="preserve"> is expected to accelerate the integration of new defence solutions and enable more cost-efficient development of innovative technologies, with the </w:t>
      </w:r>
      <w:r>
        <w:rPr>
          <w:rFonts w:eastAsia="EC Square Sans Pro" w:cs="EC Square Sans Pro"/>
          <w:b/>
          <w:bCs/>
        </w:rPr>
        <w:t>potential to shorten overall timelines by up to 28</w:t>
      </w:r>
      <w:r>
        <w:rPr>
          <w:rFonts w:ascii="Calibri" w:eastAsia="EC Square Sans Pro" w:hAnsi="Calibri" w:cs="Calibri"/>
          <w:b/>
          <w:bCs/>
        </w:rPr>
        <w:t> </w:t>
      </w:r>
      <w:r>
        <w:rPr>
          <w:rFonts w:eastAsia="EC Square Sans Pro" w:cs="EC Square Sans Pro"/>
          <w:b/>
          <w:bCs/>
        </w:rPr>
        <w:t>months</w:t>
      </w:r>
      <w:r>
        <w:rPr>
          <w:rFonts w:eastAsia="EC Square Sans Pro" w:cs="EC Square Sans Pro"/>
        </w:rPr>
        <w:t>.</w:t>
      </w:r>
    </w:p>
    <w:p w14:paraId="17AD325E"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p>
    <w:p w14:paraId="6A72053B"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333F9468"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292D29CE" w14:textId="77777777" w:rsidR="00D933B7" w:rsidRPr="0091729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675"/>
        <w:gridCol w:w="815"/>
        <w:gridCol w:w="817"/>
        <w:gridCol w:w="733"/>
        <w:gridCol w:w="937"/>
        <w:gridCol w:w="713"/>
        <w:gridCol w:w="1393"/>
        <w:gridCol w:w="727"/>
        <w:gridCol w:w="812"/>
        <w:gridCol w:w="1017"/>
      </w:tblGrid>
      <w:tr w:rsidR="00D933B7" w:rsidRPr="00426441" w14:paraId="752AEE89" w14:textId="77777777">
        <w:trPr>
          <w:trHeight w:val="300"/>
        </w:trPr>
        <w:tc>
          <w:tcPr>
            <w:tcW w:w="1607" w:type="dxa"/>
            <w:tcBorders>
              <w:top w:val="single" w:sz="6" w:space="0" w:color="8C8C8C"/>
              <w:left w:val="nil"/>
              <w:bottom w:val="nil"/>
              <w:right w:val="nil"/>
            </w:tcBorders>
            <w:shd w:val="clear" w:color="auto" w:fill="F2F2F2" w:themeFill="background1" w:themeFillShade="F2"/>
            <w:vAlign w:val="center"/>
            <w:hideMark/>
          </w:tcPr>
          <w:p w14:paraId="44A99D6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4048" w:type="dxa"/>
            <w:gridSpan w:val="5"/>
            <w:tcBorders>
              <w:top w:val="single" w:sz="6" w:space="0" w:color="8C8C8C"/>
              <w:left w:val="nil"/>
              <w:bottom w:val="nil"/>
              <w:right w:val="single" w:sz="4" w:space="0" w:color="7F7F7F"/>
            </w:tcBorders>
            <w:shd w:val="clear" w:color="auto" w:fill="F2F2F2" w:themeFill="background1" w:themeFillShade="F2"/>
            <w:vAlign w:val="center"/>
            <w:hideMark/>
          </w:tcPr>
          <w:p w14:paraId="3A07480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Implementation</w:t>
            </w:r>
            <w:r>
              <w:rPr>
                <w:rFonts w:ascii="Calibri" w:hAnsi="Calibri" w:cs="Calibri"/>
                <w:sz w:val="20"/>
                <w:lang w:val="en-IE" w:eastAsia="en-IE"/>
              </w:rPr>
              <w:t> </w:t>
            </w:r>
          </w:p>
          <w:p w14:paraId="44636B2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p>
        </w:tc>
        <w:tc>
          <w:tcPr>
            <w:tcW w:w="2145" w:type="dxa"/>
            <w:gridSpan w:val="2"/>
            <w:tcBorders>
              <w:top w:val="single" w:sz="6" w:space="0" w:color="8C8C8C"/>
              <w:left w:val="single" w:sz="4" w:space="0" w:color="7F7F7F"/>
              <w:bottom w:val="nil"/>
              <w:right w:val="nil"/>
            </w:tcBorders>
            <w:shd w:val="clear" w:color="auto" w:fill="F2F2F2" w:themeFill="background1" w:themeFillShade="F2"/>
            <w:vAlign w:val="center"/>
          </w:tcPr>
          <w:p w14:paraId="3512372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39"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16DB467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eastAsia="en-IE"/>
              </w:rPr>
              <w:t> </w:t>
            </w:r>
            <w:r>
              <w:rPr>
                <w:rFonts w:ascii="Calibri" w:hAnsi="Calibri" w:cs="Calibri"/>
                <w:color w:val="000000"/>
                <w:sz w:val="20"/>
                <w:lang w:val="en-IE" w:eastAsia="en-IE"/>
              </w:rPr>
              <w:t> </w:t>
            </w:r>
          </w:p>
        </w:tc>
      </w:tr>
      <w:tr w:rsidR="00D933B7" w:rsidRPr="00426441" w14:paraId="30F38768" w14:textId="77777777">
        <w:trPr>
          <w:trHeight w:val="300"/>
        </w:trPr>
        <w:tc>
          <w:tcPr>
            <w:tcW w:w="1607" w:type="dxa"/>
            <w:tcBorders>
              <w:top w:val="nil"/>
              <w:left w:val="nil"/>
              <w:bottom w:val="single" w:sz="6" w:space="0" w:color="8C8C8C"/>
              <w:right w:val="nil"/>
            </w:tcBorders>
            <w:shd w:val="clear" w:color="auto" w:fill="F2F2F2" w:themeFill="background1" w:themeFillShade="F2"/>
            <w:vAlign w:val="center"/>
            <w:hideMark/>
          </w:tcPr>
          <w:p w14:paraId="0B0DFD8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eastAsia="en-IE"/>
              </w:rPr>
              <w:t> </w:t>
            </w:r>
            <w:r>
              <w:rPr>
                <w:rFonts w:ascii="Calibri" w:hAnsi="Calibri" w:cs="Calibri"/>
                <w:color w:val="000000"/>
                <w:lang w:val="en-IE" w:eastAsia="en-IE"/>
              </w:rPr>
              <w:t> </w:t>
            </w:r>
          </w:p>
        </w:tc>
        <w:tc>
          <w:tcPr>
            <w:tcW w:w="822" w:type="dxa"/>
            <w:tcBorders>
              <w:top w:val="nil"/>
              <w:left w:val="nil"/>
              <w:bottom w:val="single" w:sz="6" w:space="0" w:color="8C8C8C"/>
              <w:right w:val="nil"/>
            </w:tcBorders>
            <w:shd w:val="clear" w:color="auto" w:fill="F2F2F2" w:themeFill="background1" w:themeFillShade="F2"/>
            <w:vAlign w:val="center"/>
            <w:hideMark/>
          </w:tcPr>
          <w:p w14:paraId="32C3CBF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824" w:type="dxa"/>
            <w:tcBorders>
              <w:top w:val="nil"/>
              <w:left w:val="nil"/>
              <w:bottom w:val="single" w:sz="6" w:space="0" w:color="8C8C8C"/>
              <w:right w:val="nil"/>
            </w:tcBorders>
            <w:shd w:val="clear" w:color="auto" w:fill="F2F2F2" w:themeFill="background1" w:themeFillShade="F2"/>
            <w:vAlign w:val="center"/>
            <w:hideMark/>
          </w:tcPr>
          <w:p w14:paraId="1C752EE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738" w:type="dxa"/>
            <w:tcBorders>
              <w:top w:val="nil"/>
              <w:left w:val="nil"/>
              <w:bottom w:val="single" w:sz="6" w:space="0" w:color="8C8C8C"/>
              <w:right w:val="nil"/>
            </w:tcBorders>
            <w:shd w:val="clear" w:color="auto" w:fill="F2F2F2" w:themeFill="background1" w:themeFillShade="F2"/>
            <w:vAlign w:val="center"/>
            <w:hideMark/>
          </w:tcPr>
          <w:p w14:paraId="5695422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947" w:type="dxa"/>
            <w:tcBorders>
              <w:top w:val="nil"/>
              <w:left w:val="nil"/>
              <w:bottom w:val="single" w:sz="6" w:space="0" w:color="8C8C8C"/>
              <w:right w:val="nil"/>
            </w:tcBorders>
            <w:shd w:val="clear" w:color="auto" w:fill="F2F2F2" w:themeFill="background1" w:themeFillShade="F2"/>
            <w:vAlign w:val="center"/>
            <w:hideMark/>
          </w:tcPr>
          <w:p w14:paraId="371719F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717" w:type="dxa"/>
            <w:tcBorders>
              <w:top w:val="nil"/>
              <w:left w:val="nil"/>
              <w:bottom w:val="single" w:sz="6" w:space="0" w:color="8C8C8C"/>
              <w:right w:val="single" w:sz="4" w:space="0" w:color="7F7F7F"/>
            </w:tcBorders>
            <w:shd w:val="clear" w:color="auto" w:fill="F2F2F2" w:themeFill="background1" w:themeFillShade="F2"/>
            <w:vAlign w:val="center"/>
            <w:hideMark/>
          </w:tcPr>
          <w:p w14:paraId="0C4C367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413" w:type="dxa"/>
            <w:tcBorders>
              <w:top w:val="nil"/>
              <w:left w:val="single" w:sz="4" w:space="0" w:color="7F7F7F"/>
              <w:bottom w:val="single" w:sz="6" w:space="0" w:color="8C8C8C"/>
              <w:right w:val="nil"/>
            </w:tcBorders>
            <w:shd w:val="clear" w:color="auto" w:fill="F2F2F2" w:themeFill="background1" w:themeFillShade="F2"/>
            <w:vAlign w:val="center"/>
            <w:hideMark/>
          </w:tcPr>
          <w:p w14:paraId="62D1E78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2026</w:t>
            </w:r>
            <w:r>
              <w:rPr>
                <w:rFonts w:ascii="Calibri" w:hAnsi="Calibri" w:cs="Calibri"/>
                <w:sz w:val="20"/>
                <w:lang w:val="en-IE" w:eastAsia="en-IE"/>
              </w:rPr>
              <w:t> </w:t>
            </w:r>
          </w:p>
        </w:tc>
        <w:tc>
          <w:tcPr>
            <w:tcW w:w="732" w:type="dxa"/>
            <w:tcBorders>
              <w:top w:val="nil"/>
              <w:left w:val="nil"/>
              <w:bottom w:val="single" w:sz="6" w:space="0" w:color="8C8C8C"/>
              <w:right w:val="single" w:sz="6" w:space="0" w:color="auto"/>
            </w:tcBorders>
            <w:shd w:val="clear" w:color="auto" w:fill="F2F2F2" w:themeFill="background1" w:themeFillShade="F2"/>
            <w:vAlign w:val="center"/>
            <w:hideMark/>
          </w:tcPr>
          <w:p w14:paraId="29AC8C7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818" w:type="dxa"/>
            <w:tcBorders>
              <w:top w:val="nil"/>
              <w:left w:val="nil"/>
              <w:bottom w:val="single" w:sz="6" w:space="0" w:color="8C8C8C"/>
              <w:right w:val="nil"/>
            </w:tcBorders>
            <w:shd w:val="clear" w:color="auto" w:fill="F2F2F2" w:themeFill="background1" w:themeFillShade="F2"/>
            <w:vAlign w:val="center"/>
            <w:hideMark/>
          </w:tcPr>
          <w:p w14:paraId="5B94E02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Total</w:t>
            </w:r>
            <w:r>
              <w:rPr>
                <w:rFonts w:ascii="Calibri" w:hAnsi="Calibri" w:cs="Calibri"/>
                <w:sz w:val="20"/>
                <w:lang w:val="en-IE" w:eastAsia="en-IE"/>
              </w:rPr>
              <w:t> </w:t>
            </w:r>
          </w:p>
        </w:tc>
        <w:tc>
          <w:tcPr>
            <w:tcW w:w="1021" w:type="dxa"/>
            <w:tcBorders>
              <w:top w:val="nil"/>
              <w:left w:val="nil"/>
              <w:bottom w:val="single" w:sz="6" w:space="0" w:color="8C8C8C"/>
              <w:right w:val="nil"/>
            </w:tcBorders>
            <w:shd w:val="clear" w:color="auto" w:fill="F2F2F2" w:themeFill="background1" w:themeFillShade="F2"/>
            <w:vAlign w:val="center"/>
            <w:hideMark/>
          </w:tcPr>
          <w:p w14:paraId="79684A3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eastAsia="en-IE"/>
              </w:rPr>
              <w:t>% of the</w:t>
            </w:r>
            <w:r>
              <w:rPr>
                <w:rFonts w:ascii="Calibri" w:hAnsi="Calibri" w:cs="Calibri"/>
                <w:b/>
                <w:bCs/>
                <w:sz w:val="20"/>
                <w:lang w:eastAsia="en-IE"/>
              </w:rPr>
              <w:t xml:space="preserve"> </w:t>
            </w:r>
            <w:r>
              <w:rPr>
                <w:rFonts w:cs="Segoe UI"/>
                <w:b/>
                <w:bCs/>
                <w:sz w:val="20"/>
                <w:lang w:eastAsia="en-IE"/>
              </w:rPr>
              <w:t>total envelope</w:t>
            </w:r>
            <w:r>
              <w:rPr>
                <w:rFonts w:ascii="Calibri" w:hAnsi="Calibri" w:cs="Calibri"/>
                <w:sz w:val="20"/>
                <w:lang w:val="en-IE" w:eastAsia="en-IE"/>
              </w:rPr>
              <w:t> </w:t>
            </w:r>
          </w:p>
        </w:tc>
      </w:tr>
      <w:tr w:rsidR="00D933B7" w:rsidRPr="00D75933" w14:paraId="0A62EACC" w14:textId="77777777">
        <w:trPr>
          <w:trHeight w:val="300"/>
        </w:trPr>
        <w:tc>
          <w:tcPr>
            <w:tcW w:w="1607" w:type="dxa"/>
            <w:tcBorders>
              <w:top w:val="nil"/>
              <w:left w:val="nil"/>
              <w:bottom w:val="single" w:sz="6" w:space="0" w:color="8C8C8C"/>
              <w:right w:val="nil"/>
            </w:tcBorders>
            <w:vAlign w:val="center"/>
            <w:hideMark/>
          </w:tcPr>
          <w:p w14:paraId="099E6472" w14:textId="77777777" w:rsidR="00D933B7" w:rsidRPr="00D75933" w:rsidRDefault="00D933B7">
            <w:pPr>
              <w:spacing w:after="0" w:line="240" w:lineRule="auto"/>
              <w:textAlignment w:val="baseline"/>
              <w:rPr>
                <w:rFonts w:ascii="Segoe UI" w:hAnsi="Segoe UI" w:cs="Segoe UI"/>
                <w:sz w:val="18"/>
                <w:szCs w:val="18"/>
                <w:lang w:val="en-IE" w:eastAsia="en-IE"/>
              </w:rPr>
            </w:pPr>
            <w:r>
              <w:rPr>
                <w:rFonts w:cs="Segoe UI"/>
                <w:b/>
                <w:bCs/>
                <w:sz w:val="20"/>
                <w:lang w:eastAsia="en-IE"/>
              </w:rPr>
              <w:t>Climate mainstreaming</w:t>
            </w:r>
            <w:r>
              <w:rPr>
                <w:rFonts w:ascii="Calibri" w:hAnsi="Calibri" w:cs="Calibri"/>
                <w:b/>
                <w:bCs/>
                <w:sz w:val="20"/>
                <w:lang w:eastAsia="en-IE"/>
              </w:rPr>
              <w:t> </w:t>
            </w:r>
            <w:r>
              <w:rPr>
                <w:rFonts w:cs="Segoe UI"/>
                <w:sz w:val="20"/>
                <w:lang w:eastAsia="en-IE"/>
              </w:rPr>
              <w:t>(</w:t>
            </w:r>
            <w:r>
              <w:rPr>
                <w:rFonts w:cs="Segoe UI"/>
                <w:sz w:val="20"/>
                <w:vertAlign w:val="superscript"/>
                <w:lang w:eastAsia="en-IE"/>
              </w:rPr>
              <w:footnoteReference w:id="55"/>
            </w:r>
            <w:r>
              <w:rPr>
                <w:rFonts w:cs="Segoe UI"/>
                <w:sz w:val="20"/>
                <w:lang w:eastAsia="en-IE"/>
              </w:rPr>
              <w:t>)</w:t>
            </w:r>
            <w:r>
              <w:rPr>
                <w:rFonts w:cs="Segoe UI"/>
                <w:b/>
                <w:bCs/>
                <w:sz w:val="20"/>
                <w:vertAlign w:val="superscript"/>
                <w:lang w:eastAsia="en-IE"/>
              </w:rPr>
              <w:t xml:space="preserve"> </w:t>
            </w:r>
          </w:p>
        </w:tc>
        <w:tc>
          <w:tcPr>
            <w:tcW w:w="822" w:type="dxa"/>
            <w:tcBorders>
              <w:top w:val="nil"/>
              <w:left w:val="nil"/>
              <w:bottom w:val="single" w:sz="6" w:space="0" w:color="8C8C8C"/>
              <w:right w:val="nil"/>
            </w:tcBorders>
            <w:vAlign w:val="center"/>
          </w:tcPr>
          <w:p w14:paraId="1C801DB7" w14:textId="77777777" w:rsidR="00D933B7" w:rsidRPr="00D75933" w:rsidRDefault="00D933B7">
            <w:pPr>
              <w:spacing w:after="0" w:line="240" w:lineRule="auto"/>
              <w:jc w:val="center"/>
              <w:textAlignment w:val="baseline"/>
              <w:rPr>
                <w:rFonts w:ascii="Segoe UI" w:eastAsia="Segoe UI" w:hAnsi="Segoe UI" w:cs="Segoe UI"/>
                <w:sz w:val="18"/>
                <w:szCs w:val="18"/>
                <w:lang w:val="en-IE"/>
              </w:rPr>
            </w:pPr>
            <w:r>
              <w:rPr>
                <w:rFonts w:eastAsia="EC Square Sans Pro" w:cs="EC Square Sans Pro"/>
                <w:lang w:val="en-IE"/>
              </w:rPr>
              <w:t>82.8</w:t>
            </w:r>
          </w:p>
        </w:tc>
        <w:tc>
          <w:tcPr>
            <w:tcW w:w="824" w:type="dxa"/>
            <w:tcBorders>
              <w:top w:val="nil"/>
              <w:left w:val="nil"/>
              <w:bottom w:val="single" w:sz="6" w:space="0" w:color="8C8C8C"/>
              <w:right w:val="nil"/>
            </w:tcBorders>
            <w:vAlign w:val="center"/>
          </w:tcPr>
          <w:p w14:paraId="7A00C713" w14:textId="77777777" w:rsidR="00D933B7" w:rsidRPr="00D75933" w:rsidRDefault="00D933B7">
            <w:pPr>
              <w:spacing w:after="0" w:line="240" w:lineRule="auto"/>
              <w:jc w:val="center"/>
              <w:textAlignment w:val="baseline"/>
              <w:rPr>
                <w:rFonts w:ascii="Segoe UI" w:eastAsia="Segoe UI" w:hAnsi="Segoe UI" w:cs="Segoe UI"/>
                <w:sz w:val="18"/>
                <w:szCs w:val="18"/>
                <w:lang w:val="en-IE"/>
              </w:rPr>
            </w:pPr>
            <w:r>
              <w:rPr>
                <w:rFonts w:eastAsia="EC Square Sans Pro" w:cs="EC Square Sans Pro"/>
                <w:lang w:val="en-IE"/>
              </w:rPr>
              <w:t>19.3</w:t>
            </w:r>
          </w:p>
        </w:tc>
        <w:tc>
          <w:tcPr>
            <w:tcW w:w="738" w:type="dxa"/>
            <w:tcBorders>
              <w:top w:val="nil"/>
              <w:left w:val="nil"/>
              <w:bottom w:val="single" w:sz="6" w:space="0" w:color="8C8C8C"/>
              <w:right w:val="nil"/>
            </w:tcBorders>
            <w:vAlign w:val="center"/>
          </w:tcPr>
          <w:p w14:paraId="0AE21CB1" w14:textId="77777777" w:rsidR="00D933B7" w:rsidRPr="00D75933" w:rsidRDefault="00D933B7">
            <w:pPr>
              <w:spacing w:after="0"/>
              <w:jc w:val="center"/>
              <w:textAlignment w:val="baseline"/>
              <w:rPr>
                <w:rFonts w:ascii="Segoe UI" w:eastAsia="Segoe UI" w:hAnsi="Segoe UI" w:cs="Segoe UI"/>
                <w:sz w:val="18"/>
                <w:szCs w:val="18"/>
                <w:lang w:val="en-IE"/>
              </w:rPr>
            </w:pPr>
            <w:r>
              <w:rPr>
                <w:rFonts w:eastAsia="EC Square Sans Pro" w:cs="EC Square Sans Pro"/>
                <w:lang w:val="en-IE"/>
              </w:rPr>
              <w:t>25</w:t>
            </w:r>
          </w:p>
        </w:tc>
        <w:tc>
          <w:tcPr>
            <w:tcW w:w="947" w:type="dxa"/>
            <w:tcBorders>
              <w:top w:val="nil"/>
              <w:left w:val="nil"/>
              <w:bottom w:val="single" w:sz="6" w:space="0" w:color="8C8C8C"/>
              <w:right w:val="nil"/>
            </w:tcBorders>
            <w:vAlign w:val="center"/>
          </w:tcPr>
          <w:p w14:paraId="1F735E49" w14:textId="77777777" w:rsidR="00D933B7" w:rsidRPr="00D75933" w:rsidRDefault="00D933B7">
            <w:pPr>
              <w:spacing w:after="0"/>
              <w:jc w:val="center"/>
              <w:textAlignment w:val="baseline"/>
              <w:rPr>
                <w:rFonts w:ascii="Segoe UI" w:eastAsia="Segoe UI" w:hAnsi="Segoe UI" w:cs="Segoe UI"/>
                <w:sz w:val="18"/>
                <w:szCs w:val="18"/>
                <w:lang w:val="en-IE"/>
              </w:rPr>
            </w:pPr>
            <w:r>
              <w:rPr>
                <w:rFonts w:eastAsia="EC Square Sans Pro" w:cs="EC Square Sans Pro"/>
                <w:lang w:val="en-IE"/>
              </w:rPr>
              <w:t>40</w:t>
            </w:r>
          </w:p>
        </w:tc>
        <w:tc>
          <w:tcPr>
            <w:tcW w:w="717" w:type="dxa"/>
            <w:tcBorders>
              <w:top w:val="nil"/>
              <w:left w:val="nil"/>
              <w:bottom w:val="single" w:sz="6" w:space="0" w:color="8C8C8C"/>
              <w:right w:val="nil"/>
            </w:tcBorders>
            <w:vAlign w:val="center"/>
            <w:hideMark/>
          </w:tcPr>
          <w:p w14:paraId="27F4E1E6" w14:textId="77777777" w:rsidR="00D933B7" w:rsidRPr="00D75933" w:rsidRDefault="00D933B7">
            <w:pPr>
              <w:spacing w:after="0"/>
              <w:jc w:val="center"/>
              <w:textAlignment w:val="baseline"/>
            </w:pPr>
            <w:r>
              <w:rPr>
                <w:rFonts w:eastAsia="EC Square Sans Pro" w:cs="EC Square Sans Pro"/>
                <w:lang w:val="en-IE"/>
              </w:rPr>
              <w:t>93</w:t>
            </w:r>
          </w:p>
          <w:p w14:paraId="788B040D" w14:textId="77777777" w:rsidR="00D933B7" w:rsidRPr="00D75933" w:rsidRDefault="00D933B7">
            <w:pPr>
              <w:spacing w:after="0" w:line="240" w:lineRule="auto"/>
              <w:jc w:val="center"/>
              <w:textAlignment w:val="baseline"/>
              <w:rPr>
                <w:rFonts w:ascii="Calibri" w:eastAsia="Calibri" w:hAnsi="Calibri" w:cs="Calibri"/>
                <w:lang w:val="en-IE"/>
              </w:rPr>
            </w:pPr>
          </w:p>
        </w:tc>
        <w:tc>
          <w:tcPr>
            <w:tcW w:w="1413" w:type="dxa"/>
            <w:tcBorders>
              <w:top w:val="nil"/>
              <w:left w:val="nil"/>
              <w:bottom w:val="single" w:sz="6" w:space="0" w:color="8C8C8C"/>
              <w:right w:val="nil"/>
            </w:tcBorders>
            <w:vAlign w:val="center"/>
            <w:hideMark/>
          </w:tcPr>
          <w:p w14:paraId="08275C37" w14:textId="77777777" w:rsidR="00D933B7" w:rsidRPr="00D75933" w:rsidRDefault="00D933B7">
            <w:pPr>
              <w:spacing w:after="0"/>
              <w:jc w:val="center"/>
              <w:textAlignment w:val="baseline"/>
            </w:pPr>
            <w:r>
              <w:rPr>
                <w:rFonts w:eastAsia="EC Square Sans Pro" w:cs="EC Square Sans Pro"/>
                <w:lang w:val="en-IE"/>
              </w:rPr>
              <w:t>50</w:t>
            </w:r>
          </w:p>
          <w:p w14:paraId="69095643" w14:textId="77777777" w:rsidR="00D933B7" w:rsidRPr="00D75933" w:rsidRDefault="00D933B7">
            <w:pPr>
              <w:spacing w:after="0" w:line="240" w:lineRule="auto"/>
              <w:jc w:val="center"/>
              <w:textAlignment w:val="baseline"/>
              <w:rPr>
                <w:rFonts w:ascii="Calibri" w:eastAsia="Calibri" w:hAnsi="Calibri" w:cs="Calibri"/>
                <w:lang w:val="en-IE"/>
              </w:rPr>
            </w:pPr>
          </w:p>
        </w:tc>
        <w:tc>
          <w:tcPr>
            <w:tcW w:w="732" w:type="dxa"/>
            <w:tcBorders>
              <w:top w:val="nil"/>
              <w:left w:val="nil"/>
              <w:bottom w:val="single" w:sz="6" w:space="0" w:color="8C8C8C"/>
              <w:right w:val="nil"/>
            </w:tcBorders>
            <w:vAlign w:val="center"/>
            <w:hideMark/>
          </w:tcPr>
          <w:p w14:paraId="263F2F98" w14:textId="77777777" w:rsidR="00D933B7" w:rsidRPr="00D75933" w:rsidRDefault="00D933B7">
            <w:pPr>
              <w:spacing w:after="0"/>
              <w:jc w:val="center"/>
            </w:pPr>
            <w:r>
              <w:rPr>
                <w:rFonts w:eastAsia="EC Square Sans Pro" w:cs="EC Square Sans Pro"/>
              </w:rPr>
              <w:t>N/A</w:t>
            </w:r>
          </w:p>
        </w:tc>
        <w:tc>
          <w:tcPr>
            <w:tcW w:w="818" w:type="dxa"/>
            <w:tcBorders>
              <w:top w:val="nil"/>
              <w:left w:val="nil"/>
              <w:bottom w:val="single" w:sz="6" w:space="0" w:color="8C8C8C"/>
              <w:right w:val="nil"/>
            </w:tcBorders>
            <w:vAlign w:val="center"/>
            <w:hideMark/>
          </w:tcPr>
          <w:p w14:paraId="6111993B" w14:textId="77777777" w:rsidR="00D933B7" w:rsidRPr="00D75933" w:rsidRDefault="00D933B7">
            <w:pPr>
              <w:spacing w:after="0"/>
              <w:jc w:val="center"/>
            </w:pPr>
            <w:r>
              <w:t>310.1</w:t>
            </w:r>
          </w:p>
        </w:tc>
        <w:tc>
          <w:tcPr>
            <w:tcW w:w="1021" w:type="dxa"/>
            <w:tcBorders>
              <w:top w:val="nil"/>
              <w:left w:val="nil"/>
              <w:bottom w:val="single" w:sz="6" w:space="0" w:color="8C8C8C"/>
              <w:right w:val="nil"/>
            </w:tcBorders>
            <w:vAlign w:val="center"/>
            <w:hideMark/>
          </w:tcPr>
          <w:p w14:paraId="7B30636B" w14:textId="77777777" w:rsidR="00D933B7" w:rsidRPr="00D75933" w:rsidRDefault="00D933B7">
            <w:pPr>
              <w:spacing w:after="0"/>
              <w:jc w:val="center"/>
            </w:pPr>
            <w:r>
              <w:rPr>
                <w:rFonts w:eastAsia="EC Square Sans Pro" w:cs="EC Square Sans Pro"/>
              </w:rPr>
              <w:t>4.3%</w:t>
            </w:r>
          </w:p>
        </w:tc>
      </w:tr>
    </w:tbl>
    <w:p w14:paraId="0FD64F62" w14:textId="77777777" w:rsidR="00D933B7" w:rsidRPr="00D75933" w:rsidRDefault="00D933B7" w:rsidP="00D933B7">
      <w:pPr>
        <w:pStyle w:val="ListParagraph"/>
        <w:spacing w:after="0"/>
        <w:ind w:left="283" w:hanging="283"/>
        <w:jc w:val="both"/>
        <w:rPr>
          <w:rFonts w:eastAsia="EC Square Sans Pro" w:cs="EC Square Sans Pro"/>
        </w:rPr>
      </w:pPr>
    </w:p>
    <w:p w14:paraId="2BB009B7" w14:textId="77777777" w:rsidR="00D933B7" w:rsidRPr="009B2AA8" w:rsidRDefault="00D933B7" w:rsidP="00373960">
      <w:pPr>
        <w:pStyle w:val="ListParagraph"/>
        <w:numPr>
          <w:ilvl w:val="0"/>
          <w:numId w:val="83"/>
        </w:numPr>
        <w:spacing w:after="0" w:line="264" w:lineRule="auto"/>
        <w:ind w:left="283" w:hanging="283"/>
        <w:jc w:val="both"/>
        <w:rPr>
          <w:rFonts w:eastAsia="EC Square Sans Pro" w:cs="EC Square Sans Pro"/>
        </w:rPr>
      </w:pPr>
      <w:r>
        <w:rPr>
          <w:rFonts w:eastAsia="EC Square Sans Pro" w:cs="EC Square Sans Pro"/>
        </w:rPr>
        <w:t>The overall budget for EDF implementation is not specifically intended to target climate and biodiversity mainstreaming or clean air directly. However, it may generate indirect positive climate effects, as capability development projects and defence research increasingly take into account the importance of sustainability in defence activities.</w:t>
      </w:r>
    </w:p>
    <w:p w14:paraId="1B718447" w14:textId="77777777" w:rsidR="00D933B7" w:rsidRPr="009B2AA8" w:rsidRDefault="00D933B7" w:rsidP="00373960">
      <w:pPr>
        <w:pStyle w:val="ListParagraph"/>
        <w:numPr>
          <w:ilvl w:val="0"/>
          <w:numId w:val="83"/>
        </w:numPr>
        <w:spacing w:after="0" w:line="264" w:lineRule="auto"/>
        <w:ind w:left="283" w:hanging="283"/>
        <w:jc w:val="both"/>
        <w:rPr>
          <w:rFonts w:eastAsia="EC Square Sans Pro" w:cs="EC Square Sans Pro"/>
        </w:rPr>
      </w:pPr>
      <w:r>
        <w:rPr>
          <w:rFonts w:eastAsia="EC Square Sans Pro" w:cs="EC Square Sans Pro"/>
        </w:rPr>
        <w:t>The budget allocated to EDF calls under the category of action ‘Energy resilience and environmental transition’ for the period 2021-2024 amounts to EUR 167.1 million.</w:t>
      </w:r>
    </w:p>
    <w:p w14:paraId="6CEC669D" w14:textId="77777777" w:rsidR="00D933B7" w:rsidRPr="005B28A1" w:rsidRDefault="00D933B7" w:rsidP="00373960">
      <w:pPr>
        <w:pStyle w:val="ListParagraph"/>
        <w:numPr>
          <w:ilvl w:val="0"/>
          <w:numId w:val="83"/>
        </w:numPr>
        <w:spacing w:after="0" w:line="264" w:lineRule="auto"/>
        <w:ind w:left="283" w:hanging="283"/>
        <w:jc w:val="both"/>
        <w:rPr>
          <w:rFonts w:eastAsia="EC Square Sans Pro" w:cs="EC Square Sans Pro"/>
          <w:u w:val="single"/>
        </w:rPr>
      </w:pPr>
      <w:r>
        <w:rPr>
          <w:rFonts w:eastAsia="EC Square Sans Pro" w:cs="EC Square Sans Pro"/>
        </w:rPr>
        <w:t xml:space="preserve">Over the period 2021-2024, a number of projects funded under the European Defence Fund have demonstrated strong potential to contribute to energy resilience and environmental transition in the defence sector. These initiatives address challenges related to energy efficiency, sustainable resource management, and a reduced environmental footprint in military operations. Notable examples include the INDY project, which develops a strategic roadmap for </w:t>
      </w:r>
      <w:r>
        <w:rPr>
          <w:rFonts w:eastAsia="EC Square Sans Pro" w:cs="EC Square Sans Pro"/>
          <w:b/>
          <w:bCs/>
        </w:rPr>
        <w:t>energy independence and efficient deployable military camps</w:t>
      </w:r>
      <w:r>
        <w:rPr>
          <w:rFonts w:eastAsia="EC Square Sans Pro" w:cs="EC Square Sans Pro"/>
        </w:rPr>
        <w:t xml:space="preserve">; NOMAD, which focuses on next-generation electrical </w:t>
      </w:r>
      <w:r>
        <w:rPr>
          <w:rFonts w:eastAsia="EC Square Sans Pro" w:cs="EC Square Sans Pro"/>
          <w:b/>
          <w:bCs/>
        </w:rPr>
        <w:t>energy storage solutions</w:t>
      </w:r>
      <w:r>
        <w:rPr>
          <w:rFonts w:eastAsia="EC Square Sans Pro" w:cs="EC Square Sans Pro"/>
        </w:rPr>
        <w:t xml:space="preserve"> for forward operating bases; and NEUMANN, which explores </w:t>
      </w:r>
      <w:r>
        <w:rPr>
          <w:rFonts w:eastAsia="EC Square Sans Pro" w:cs="EC Square Sans Pro"/>
          <w:b/>
          <w:bCs/>
        </w:rPr>
        <w:t>energy-efficient propulsion</w:t>
      </w:r>
      <w:r>
        <w:rPr>
          <w:rFonts w:eastAsia="EC Square Sans Pro" w:cs="EC Square Sans Pro"/>
        </w:rPr>
        <w:t xml:space="preserve"> and advanced electrical and thermal management systems for future air dominance platforms. Further initiatives include HEGAPS, developing </w:t>
      </w:r>
      <w:r>
        <w:rPr>
          <w:rFonts w:eastAsia="EC Square Sans Pro" w:cs="EC Square Sans Pro"/>
          <w:b/>
          <w:bCs/>
        </w:rPr>
        <w:t xml:space="preserve">hybrid energy grid and propulsion </w:t>
      </w:r>
      <w:r>
        <w:rPr>
          <w:rFonts w:eastAsia="EC Square Sans Pro" w:cs="EC Square Sans Pro"/>
        </w:rPr>
        <w:t xml:space="preserve">coordination systems; MINEFIELD, which advances </w:t>
      </w:r>
      <w:r>
        <w:rPr>
          <w:rFonts w:eastAsia="EC Square Sans Pro" w:cs="EC Square Sans Pro"/>
          <w:b/>
          <w:bCs/>
        </w:rPr>
        <w:t>energy-autonomous smart textiles</w:t>
      </w:r>
      <w:r>
        <w:rPr>
          <w:rFonts w:eastAsia="EC Square Sans Pro" w:cs="EC Square Sans Pro"/>
        </w:rPr>
        <w:t xml:space="preserve"> capable of generating and storing power for soldier systems; and ARCHYTAS, which investigates novel </w:t>
      </w:r>
      <w:r>
        <w:rPr>
          <w:rFonts w:eastAsia="EC Square Sans Pro" w:cs="EC Square Sans Pro"/>
          <w:b/>
          <w:bCs/>
        </w:rPr>
        <w:t>artificial intelligence accelerators designed to optimise energy consumption</w:t>
      </w:r>
      <w:r>
        <w:rPr>
          <w:rFonts w:eastAsia="EC Square Sans Pro" w:cs="EC Square Sans Pro"/>
        </w:rPr>
        <w:t xml:space="preserve"> and computational efficiency. Additional projects such as CALIPSO address innovative </w:t>
      </w:r>
      <w:r>
        <w:rPr>
          <w:rFonts w:eastAsia="EC Square Sans Pro" w:cs="EC Square Sans Pro"/>
          <w:b/>
          <w:bCs/>
        </w:rPr>
        <w:t xml:space="preserve">emission-reducing propulsion solutions </w:t>
      </w:r>
      <w:r>
        <w:rPr>
          <w:rFonts w:eastAsia="EC Square Sans Pro" w:cs="EC Square Sans Pro"/>
        </w:rPr>
        <w:t>for land and naval platforms, while IMMUNE focuses on lighter and more</w:t>
      </w:r>
      <w:r>
        <w:rPr>
          <w:rFonts w:eastAsia="EC Square Sans Pro" w:cs="EC Square Sans Pro"/>
          <w:b/>
          <w:bCs/>
        </w:rPr>
        <w:t xml:space="preserve"> sustainable personal protection equipment</w:t>
      </w:r>
      <w:r>
        <w:rPr>
          <w:rFonts w:eastAsia="EC Square Sans Pro" w:cs="EC Square Sans Pro"/>
        </w:rPr>
        <w:t xml:space="preserve">. Complementing these efforts, ZEROWASTE explores circular approaches to </w:t>
      </w:r>
      <w:r>
        <w:rPr>
          <w:rFonts w:eastAsia="EC Square Sans Pro" w:cs="EC Square Sans Pro"/>
          <w:b/>
          <w:bCs/>
        </w:rPr>
        <w:t xml:space="preserve">transform military equipment waste into energy </w:t>
      </w:r>
      <w:r>
        <w:rPr>
          <w:rFonts w:eastAsia="EC Square Sans Pro" w:cs="EC Square Sans Pro"/>
        </w:rPr>
        <w:t xml:space="preserve">and food resources, and S.W.I.F.T. investigates advanced </w:t>
      </w:r>
      <w:r>
        <w:rPr>
          <w:rFonts w:eastAsia="EC Square Sans Pro" w:cs="EC Square Sans Pro"/>
          <w:b/>
          <w:bCs/>
        </w:rPr>
        <w:t>water reuse and purification technologies</w:t>
      </w:r>
      <w:r>
        <w:rPr>
          <w:rFonts w:eastAsia="EC Square Sans Pro" w:cs="EC Square Sans Pro"/>
        </w:rPr>
        <w:t xml:space="preserve"> to ensure a safe and sustainable water supply for deployed forces. Together, these projects illustrate the growing integration of energy efficiency and environmental considerations within defence research and innovation supported by the European Defence Fund.</w:t>
      </w:r>
    </w:p>
    <w:p w14:paraId="44299889" w14:textId="77777777" w:rsidR="00D933B7" w:rsidRDefault="00D933B7" w:rsidP="00D933B7">
      <w:pPr>
        <w:pStyle w:val="ListParagraph"/>
        <w:spacing w:after="0"/>
        <w:ind w:left="283" w:hanging="283"/>
        <w:jc w:val="both"/>
        <w:rPr>
          <w:rFonts w:eastAsia="EC Square Sans Pro" w:cs="EC Square Sans Pro"/>
          <w:color w:val="008080"/>
          <w:u w:val="single"/>
        </w:rPr>
      </w:pPr>
    </w:p>
    <w:p w14:paraId="0ACD9138"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558B762D"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0B48D5D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0440009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266404F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661E41B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1CC74E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0BADB72F"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225943D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264A93A8" w14:textId="77777777">
        <w:trPr>
          <w:trHeight w:val="300"/>
        </w:trPr>
        <w:tc>
          <w:tcPr>
            <w:tcW w:w="895" w:type="dxa"/>
            <w:tcBorders>
              <w:top w:val="nil"/>
              <w:left w:val="nil"/>
              <w:bottom w:val="single" w:sz="6" w:space="0" w:color="8C8C8C"/>
              <w:right w:val="nil"/>
            </w:tcBorders>
            <w:vAlign w:val="center"/>
            <w:hideMark/>
          </w:tcPr>
          <w:p w14:paraId="6241809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05EF6F2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4D87475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59C996B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25A80C2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3AE7F370"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6F72E86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76EDA064" w14:textId="77777777">
        <w:trPr>
          <w:trHeight w:val="300"/>
        </w:trPr>
        <w:tc>
          <w:tcPr>
            <w:tcW w:w="895" w:type="dxa"/>
            <w:tcBorders>
              <w:top w:val="nil"/>
              <w:left w:val="nil"/>
              <w:bottom w:val="single" w:sz="6" w:space="0" w:color="8C8C8C"/>
              <w:right w:val="nil"/>
            </w:tcBorders>
            <w:vAlign w:val="center"/>
            <w:hideMark/>
          </w:tcPr>
          <w:p w14:paraId="160F5E9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66AC701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0054124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344DAF9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23561B7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39692DED"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1313BAB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2FAFD7CA" w14:textId="77777777">
        <w:trPr>
          <w:trHeight w:val="300"/>
        </w:trPr>
        <w:tc>
          <w:tcPr>
            <w:tcW w:w="895" w:type="dxa"/>
            <w:tcBorders>
              <w:top w:val="nil"/>
              <w:left w:val="nil"/>
              <w:bottom w:val="single" w:sz="6" w:space="0" w:color="8C8C8C"/>
              <w:right w:val="nil"/>
            </w:tcBorders>
            <w:vAlign w:val="center"/>
            <w:hideMark/>
          </w:tcPr>
          <w:p w14:paraId="152F0DD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4932F88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437428F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5A540C6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56CBD9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17B2DC9F"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43C6762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074BF828" w14:textId="77777777">
        <w:trPr>
          <w:trHeight w:val="300"/>
        </w:trPr>
        <w:tc>
          <w:tcPr>
            <w:tcW w:w="895" w:type="dxa"/>
            <w:tcBorders>
              <w:top w:val="nil"/>
              <w:left w:val="nil"/>
              <w:bottom w:val="single" w:sz="4" w:space="0" w:color="7F7F7F"/>
              <w:right w:val="nil"/>
            </w:tcBorders>
            <w:vAlign w:val="center"/>
            <w:hideMark/>
          </w:tcPr>
          <w:p w14:paraId="07F6328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0AFC5BB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945.7</w:t>
            </w:r>
          </w:p>
        </w:tc>
        <w:tc>
          <w:tcPr>
            <w:tcW w:w="1513" w:type="dxa"/>
            <w:tcBorders>
              <w:top w:val="nil"/>
              <w:left w:val="nil"/>
              <w:bottom w:val="single" w:sz="4" w:space="0" w:color="7F7F7F"/>
              <w:right w:val="nil"/>
            </w:tcBorders>
            <w:hideMark/>
          </w:tcPr>
          <w:p w14:paraId="0E56BDE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940.4</w:t>
            </w:r>
          </w:p>
        </w:tc>
        <w:tc>
          <w:tcPr>
            <w:tcW w:w="1443" w:type="dxa"/>
            <w:tcBorders>
              <w:top w:val="nil"/>
              <w:left w:val="nil"/>
              <w:bottom w:val="single" w:sz="4" w:space="0" w:color="7F7F7F"/>
              <w:right w:val="nil"/>
            </w:tcBorders>
            <w:hideMark/>
          </w:tcPr>
          <w:p w14:paraId="30BFA1D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945.7</w:t>
            </w:r>
          </w:p>
        </w:tc>
        <w:tc>
          <w:tcPr>
            <w:tcW w:w="1443" w:type="dxa"/>
            <w:tcBorders>
              <w:top w:val="nil"/>
              <w:left w:val="nil"/>
              <w:bottom w:val="single" w:sz="4" w:space="0" w:color="7F7F7F"/>
              <w:right w:val="nil"/>
            </w:tcBorders>
            <w:hideMark/>
          </w:tcPr>
          <w:p w14:paraId="42B01F3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1 023.8</w:t>
            </w:r>
          </w:p>
        </w:tc>
        <w:tc>
          <w:tcPr>
            <w:tcW w:w="1332" w:type="dxa"/>
            <w:tcBorders>
              <w:top w:val="nil"/>
              <w:left w:val="nil"/>
              <w:bottom w:val="single" w:sz="4" w:space="0" w:color="7F7F7F"/>
              <w:right w:val="nil"/>
            </w:tcBorders>
          </w:tcPr>
          <w:p w14:paraId="79AACC68" w14:textId="77777777" w:rsidR="00D933B7" w:rsidRPr="00426441" w:rsidRDefault="00D933B7">
            <w:pPr>
              <w:spacing w:after="0" w:line="240" w:lineRule="auto"/>
              <w:jc w:val="center"/>
              <w:textAlignment w:val="baseline"/>
              <w:rPr>
                <w:rFonts w:ascii="Calibri" w:hAnsi="Calibri" w:cs="Calibri"/>
                <w:color w:val="000000"/>
                <w:lang w:eastAsia="en-IE"/>
              </w:rPr>
            </w:pPr>
            <w:r>
              <w:t>1 388.7</w:t>
            </w:r>
          </w:p>
        </w:tc>
        <w:tc>
          <w:tcPr>
            <w:tcW w:w="1453" w:type="dxa"/>
            <w:tcBorders>
              <w:top w:val="nil"/>
              <w:left w:val="nil"/>
              <w:bottom w:val="single" w:sz="4" w:space="0" w:color="7F7F7F"/>
              <w:right w:val="nil"/>
            </w:tcBorders>
            <w:hideMark/>
          </w:tcPr>
          <w:p w14:paraId="2870B7E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5 244.3</w:t>
            </w:r>
          </w:p>
        </w:tc>
      </w:tr>
      <w:tr w:rsidR="00D933B7" w:rsidRPr="00426441" w14:paraId="5A811227" w14:textId="77777777">
        <w:trPr>
          <w:trHeight w:val="300"/>
        </w:trPr>
        <w:tc>
          <w:tcPr>
            <w:tcW w:w="895" w:type="dxa"/>
            <w:tcBorders>
              <w:top w:val="single" w:sz="4" w:space="0" w:color="7F7F7F"/>
              <w:left w:val="nil"/>
              <w:bottom w:val="single" w:sz="6" w:space="0" w:color="8C8C8C"/>
              <w:right w:val="nil"/>
            </w:tcBorders>
            <w:vAlign w:val="center"/>
          </w:tcPr>
          <w:p w14:paraId="087BC4D7"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0F3B295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945.7</w:t>
            </w:r>
          </w:p>
        </w:tc>
        <w:tc>
          <w:tcPr>
            <w:tcW w:w="1513" w:type="dxa"/>
            <w:tcBorders>
              <w:top w:val="single" w:sz="4" w:space="0" w:color="7F7F7F"/>
              <w:left w:val="nil"/>
              <w:bottom w:val="single" w:sz="6" w:space="0" w:color="8C8C8C"/>
              <w:right w:val="nil"/>
            </w:tcBorders>
          </w:tcPr>
          <w:p w14:paraId="6BAD17F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940.4</w:t>
            </w:r>
          </w:p>
        </w:tc>
        <w:tc>
          <w:tcPr>
            <w:tcW w:w="1443" w:type="dxa"/>
            <w:tcBorders>
              <w:top w:val="single" w:sz="4" w:space="0" w:color="7F7F7F"/>
              <w:left w:val="nil"/>
              <w:bottom w:val="single" w:sz="6" w:space="0" w:color="8C8C8C"/>
              <w:right w:val="nil"/>
            </w:tcBorders>
          </w:tcPr>
          <w:p w14:paraId="6A7E1FA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945.7</w:t>
            </w:r>
          </w:p>
        </w:tc>
        <w:tc>
          <w:tcPr>
            <w:tcW w:w="1443" w:type="dxa"/>
            <w:tcBorders>
              <w:top w:val="single" w:sz="4" w:space="0" w:color="7F7F7F"/>
              <w:left w:val="nil"/>
              <w:bottom w:val="single" w:sz="6" w:space="0" w:color="8C8C8C"/>
              <w:right w:val="nil"/>
            </w:tcBorders>
          </w:tcPr>
          <w:p w14:paraId="0390FBF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1 023.8</w:t>
            </w:r>
          </w:p>
        </w:tc>
        <w:tc>
          <w:tcPr>
            <w:tcW w:w="1332" w:type="dxa"/>
            <w:tcBorders>
              <w:top w:val="single" w:sz="4" w:space="0" w:color="7F7F7F"/>
              <w:left w:val="nil"/>
              <w:bottom w:val="single" w:sz="6" w:space="0" w:color="8C8C8C"/>
              <w:right w:val="nil"/>
            </w:tcBorders>
          </w:tcPr>
          <w:p w14:paraId="6C1E482E" w14:textId="77777777" w:rsidR="00D933B7" w:rsidRPr="00426441" w:rsidRDefault="00D933B7">
            <w:pPr>
              <w:spacing w:after="0" w:line="240" w:lineRule="auto"/>
              <w:jc w:val="center"/>
              <w:textAlignment w:val="baseline"/>
              <w:rPr>
                <w:rFonts w:ascii="Calibri" w:hAnsi="Calibri" w:cs="Calibri"/>
                <w:color w:val="000000"/>
                <w:lang w:eastAsia="en-IE"/>
              </w:rPr>
            </w:pPr>
            <w:r>
              <w:t>1 388.7</w:t>
            </w:r>
          </w:p>
        </w:tc>
        <w:tc>
          <w:tcPr>
            <w:tcW w:w="1453" w:type="dxa"/>
            <w:tcBorders>
              <w:top w:val="single" w:sz="4" w:space="0" w:color="7F7F7F"/>
              <w:left w:val="nil"/>
              <w:bottom w:val="single" w:sz="6" w:space="0" w:color="8C8C8C"/>
              <w:right w:val="nil"/>
            </w:tcBorders>
          </w:tcPr>
          <w:p w14:paraId="60C401A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5 244.3</w:t>
            </w:r>
          </w:p>
        </w:tc>
      </w:tr>
    </w:tbl>
    <w:p w14:paraId="24A246E0" w14:textId="77777777" w:rsidR="00D933B7" w:rsidRPr="00D75933" w:rsidRDefault="00D933B7" w:rsidP="00D933B7">
      <w:pPr>
        <w:pStyle w:val="ListParagraph"/>
        <w:ind w:left="360"/>
        <w:rPr>
          <w:lang w:eastAsia="en-GB"/>
        </w:rPr>
      </w:pPr>
    </w:p>
    <w:p w14:paraId="0085B7A6" w14:textId="77777777" w:rsidR="00D933B7" w:rsidRPr="00D75933" w:rsidRDefault="00D933B7" w:rsidP="00373960">
      <w:pPr>
        <w:pStyle w:val="ListParagraph"/>
        <w:numPr>
          <w:ilvl w:val="0"/>
          <w:numId w:val="82"/>
        </w:numPr>
        <w:spacing w:after="0" w:line="264" w:lineRule="auto"/>
        <w:ind w:left="283" w:hanging="283"/>
        <w:jc w:val="both"/>
        <w:rPr>
          <w:rFonts w:eastAsia="EC Square Sans Pro" w:cs="EC Square Sans Pro"/>
        </w:rPr>
      </w:pPr>
      <w:r>
        <w:rPr>
          <w:rFonts w:eastAsia="EC Square Sans Pro" w:cs="EC Square Sans Pro"/>
        </w:rPr>
        <w:t>In line with the EDF Regulation, the Commission seeks to achieve a balanced composition within the independent expert groups, including on gender balance.</w:t>
      </w:r>
    </w:p>
    <w:p w14:paraId="24E31E98" w14:textId="77777777" w:rsidR="00D933B7" w:rsidRDefault="00D933B7" w:rsidP="00373960">
      <w:pPr>
        <w:pStyle w:val="ListParagraph"/>
        <w:numPr>
          <w:ilvl w:val="0"/>
          <w:numId w:val="82"/>
        </w:numPr>
        <w:spacing w:after="0" w:line="264" w:lineRule="auto"/>
        <w:ind w:left="283" w:hanging="283"/>
        <w:jc w:val="both"/>
        <w:rPr>
          <w:rFonts w:eastAsia="EC Square Sans Pro" w:cs="EC Square Sans Pro"/>
        </w:rPr>
      </w:pPr>
      <w:r>
        <w:rPr>
          <w:rFonts w:eastAsia="EC Square Sans Pro" w:cs="EC Square Sans Pro"/>
        </w:rPr>
        <w:t>Efforts are continuously made to seize all relevant opportunities related to the promotion of gender equality, e.g. side events and workshops or including gender equality aspects in communication activities and events.</w:t>
      </w:r>
    </w:p>
    <w:p w14:paraId="3819650B" w14:textId="77777777" w:rsidR="00D933B7" w:rsidRPr="00CA1F23" w:rsidRDefault="00D933B7" w:rsidP="00373960">
      <w:pPr>
        <w:pStyle w:val="ListParagraph"/>
        <w:numPr>
          <w:ilvl w:val="0"/>
          <w:numId w:val="82"/>
        </w:numPr>
        <w:spacing w:after="0" w:line="264" w:lineRule="auto"/>
        <w:ind w:left="283" w:hanging="283"/>
        <w:jc w:val="both"/>
        <w:rPr>
          <w:rFonts w:eastAsia="EC Square Sans Pro" w:cs="EC Square Sans Pro"/>
        </w:rPr>
      </w:pPr>
      <w:r>
        <w:rPr>
          <w:rFonts w:eastAsia="EC Square Sans Pro" w:cs="EC Square Sans Pro"/>
        </w:rPr>
        <w:t>In January 2025, DG DEFIS launched the DIVERIS Network, aiming at promoting equal opportunities and inclusive practices in the space and defence sectors by bringing together individuals, companies, research organisations, public bodies, and civil society actors across Europe. Its work focuses on building a resilient and diverse workforce, increasing representation, attracting and retaining talent, raising awareness, and contributing to EU policies aligned with post-2025 equality strategies. At the end of 2025, the network had a total of 63 members.</w:t>
      </w:r>
    </w:p>
    <w:p w14:paraId="41462256" w14:textId="77777777" w:rsidR="00D933B7" w:rsidRPr="00D75933" w:rsidRDefault="00D933B7" w:rsidP="00D933B7">
      <w:pPr>
        <w:pStyle w:val="ListParagraph"/>
        <w:spacing w:after="0"/>
        <w:ind w:left="283"/>
        <w:jc w:val="both"/>
        <w:rPr>
          <w:rFonts w:eastAsia="EC Square Sans Pro" w:cs="EC Square Sans Pro"/>
        </w:rPr>
      </w:pPr>
    </w:p>
    <w:p w14:paraId="3AA01C67" w14:textId="77777777" w:rsidR="00D933B7"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4E274DF4" w14:textId="77777777">
        <w:tc>
          <w:tcPr>
            <w:tcW w:w="9738" w:type="dxa"/>
            <w:shd w:val="clear" w:color="auto" w:fill="auto"/>
          </w:tcPr>
          <w:p w14:paraId="2B6E691F" w14:textId="77777777" w:rsidR="00D933B7" w:rsidRPr="0047239D" w:rsidRDefault="00D933B7">
            <w:pPr>
              <w:spacing w:after="0" w:line="240" w:lineRule="auto"/>
              <w:textAlignment w:val="baseline"/>
              <w:rPr>
                <w:rFonts w:eastAsia="Times New Roman" w:cs="Segoe UI"/>
                <w:sz w:val="22"/>
                <w:szCs w:val="22"/>
                <w:lang w:val="en-IE" w:eastAsia="en-IE"/>
              </w:rPr>
            </w:pPr>
          </w:p>
          <w:p w14:paraId="45C38B99" w14:textId="77777777" w:rsidR="00D933B7" w:rsidRPr="00244966" w:rsidRDefault="00D933B7">
            <w:pPr>
              <w:spacing w:after="0" w:line="240" w:lineRule="auto"/>
              <w:textAlignment w:val="baseline"/>
              <w:rPr>
                <w:rFonts w:ascii="Times New Roman" w:eastAsia="Times New Roman" w:hAnsi="Times New Roman" w:cs="Segoe UI"/>
                <w:b/>
                <w:sz w:val="22"/>
                <w:szCs w:val="22"/>
                <w:lang w:val="en-IE" w:eastAsia="en-IE"/>
              </w:rPr>
            </w:pPr>
            <w:r>
              <w:rPr>
                <w:rFonts w:eastAsia="Times New Roman" w:cs="Segoe UI"/>
                <w:b/>
                <w:lang w:val="en-IE" w:eastAsia="en-IE"/>
              </w:rPr>
              <w:t>Gender disaggregated information</w:t>
            </w:r>
          </w:p>
          <w:p w14:paraId="79CF5567"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220C550B" w14:textId="77777777" w:rsidR="00D933B7" w:rsidRPr="00590300" w:rsidRDefault="00D933B7" w:rsidP="00D933B7">
            <w:pPr>
              <w:pStyle w:val="TableListBullet"/>
              <w:tabs>
                <w:tab w:val="num" w:pos="283"/>
              </w:tabs>
              <w:ind w:left="283" w:hanging="283"/>
            </w:pPr>
            <w:r>
              <w:t>Not applicable.</w:t>
            </w:r>
          </w:p>
        </w:tc>
      </w:tr>
    </w:tbl>
    <w:p w14:paraId="54E66401" w14:textId="77777777" w:rsidR="00D933B7" w:rsidRDefault="00D933B7" w:rsidP="00D933B7">
      <w:pPr>
        <w:rPr>
          <w:lang w:eastAsia="en-GB"/>
        </w:rPr>
      </w:pPr>
    </w:p>
    <w:p w14:paraId="25975674" w14:textId="77777777" w:rsidR="00D933B7" w:rsidRDefault="00D933B7" w:rsidP="00D933B7">
      <w:pPr>
        <w:spacing w:line="259" w:lineRule="auto"/>
        <w:rPr>
          <w:b/>
          <w:bCs/>
        </w:rPr>
      </w:pPr>
      <w:r>
        <w:rPr>
          <w:b/>
          <w:bCs/>
        </w:rPr>
        <w:br w:type="page"/>
      </w:r>
    </w:p>
    <w:p w14:paraId="39DC5CAF" w14:textId="77777777" w:rsidR="00D933B7" w:rsidRDefault="00D933B7" w:rsidP="00F72C99">
      <w:pPr>
        <w:pStyle w:val="Heading3"/>
      </w:pPr>
      <w:r>
        <w:t>Contribution to the digital transition</w:t>
      </w:r>
    </w:p>
    <w:tbl>
      <w:tblPr>
        <w:tblW w:w="9368"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332"/>
        <w:gridCol w:w="1010"/>
        <w:gridCol w:w="1171"/>
        <w:gridCol w:w="1171"/>
        <w:gridCol w:w="1171"/>
        <w:gridCol w:w="1171"/>
        <w:gridCol w:w="1171"/>
        <w:gridCol w:w="1171"/>
      </w:tblGrid>
      <w:tr w:rsidR="00D933B7" w:rsidRPr="00426441" w14:paraId="2F869E5A" w14:textId="77777777">
        <w:trPr>
          <w:trHeight w:val="319"/>
        </w:trPr>
        <w:tc>
          <w:tcPr>
            <w:tcW w:w="1332" w:type="dxa"/>
            <w:tcBorders>
              <w:top w:val="single" w:sz="6" w:space="0" w:color="8C8C8C"/>
              <w:left w:val="nil"/>
              <w:bottom w:val="single" w:sz="6" w:space="0" w:color="8C8C8C"/>
              <w:right w:val="nil"/>
            </w:tcBorders>
            <w:shd w:val="clear" w:color="auto" w:fill="F2F2F2" w:themeFill="background1" w:themeFillShade="F2"/>
            <w:vAlign w:val="center"/>
            <w:hideMark/>
          </w:tcPr>
          <w:p w14:paraId="55DC766C"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p>
        </w:tc>
        <w:tc>
          <w:tcPr>
            <w:tcW w:w="1010" w:type="dxa"/>
            <w:tcBorders>
              <w:top w:val="single" w:sz="6" w:space="0" w:color="8C8C8C"/>
              <w:left w:val="nil"/>
              <w:bottom w:val="single" w:sz="6" w:space="0" w:color="8C8C8C"/>
              <w:right w:val="nil"/>
            </w:tcBorders>
            <w:shd w:val="clear" w:color="auto" w:fill="F2F2F2" w:themeFill="background1" w:themeFillShade="F2"/>
            <w:vAlign w:val="center"/>
            <w:hideMark/>
          </w:tcPr>
          <w:p w14:paraId="05B7E6B4"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2021 </w:t>
            </w:r>
          </w:p>
        </w:tc>
        <w:tc>
          <w:tcPr>
            <w:tcW w:w="1171" w:type="dxa"/>
            <w:tcBorders>
              <w:top w:val="single" w:sz="6" w:space="0" w:color="8C8C8C"/>
              <w:left w:val="nil"/>
              <w:bottom w:val="single" w:sz="6" w:space="0" w:color="8C8C8C"/>
              <w:right w:val="nil"/>
            </w:tcBorders>
            <w:shd w:val="clear" w:color="auto" w:fill="F2F2F2" w:themeFill="background1" w:themeFillShade="F2"/>
            <w:vAlign w:val="center"/>
            <w:hideMark/>
          </w:tcPr>
          <w:p w14:paraId="7B1A363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2022 </w:t>
            </w:r>
          </w:p>
        </w:tc>
        <w:tc>
          <w:tcPr>
            <w:tcW w:w="1171" w:type="dxa"/>
            <w:tcBorders>
              <w:top w:val="single" w:sz="6" w:space="0" w:color="8C8C8C"/>
              <w:left w:val="nil"/>
              <w:bottom w:val="single" w:sz="6" w:space="0" w:color="8C8C8C"/>
              <w:right w:val="nil"/>
            </w:tcBorders>
            <w:shd w:val="clear" w:color="auto" w:fill="F2F2F2" w:themeFill="background1" w:themeFillShade="F2"/>
            <w:vAlign w:val="center"/>
            <w:hideMark/>
          </w:tcPr>
          <w:p w14:paraId="379EF057"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xml:space="preserve">2023 </w:t>
            </w:r>
          </w:p>
        </w:tc>
        <w:tc>
          <w:tcPr>
            <w:tcW w:w="1171" w:type="dxa"/>
            <w:tcBorders>
              <w:top w:val="single" w:sz="6" w:space="0" w:color="8C8C8C"/>
              <w:left w:val="nil"/>
              <w:bottom w:val="single" w:sz="6" w:space="0" w:color="8C8C8C"/>
              <w:right w:val="nil"/>
            </w:tcBorders>
            <w:shd w:val="clear" w:color="auto" w:fill="F2F2F2" w:themeFill="background1" w:themeFillShade="F2"/>
            <w:vAlign w:val="center"/>
          </w:tcPr>
          <w:p w14:paraId="677705F5"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 xml:space="preserve">2024 </w:t>
            </w:r>
          </w:p>
        </w:tc>
        <w:tc>
          <w:tcPr>
            <w:tcW w:w="1171" w:type="dxa"/>
            <w:tcBorders>
              <w:top w:val="single" w:sz="6" w:space="0" w:color="8C8C8C"/>
              <w:left w:val="nil"/>
              <w:bottom w:val="single" w:sz="6" w:space="0" w:color="8C8C8C"/>
              <w:right w:val="nil"/>
            </w:tcBorders>
            <w:shd w:val="clear" w:color="auto" w:fill="F2F2F2" w:themeFill="background1" w:themeFillShade="F2"/>
            <w:vAlign w:val="center"/>
          </w:tcPr>
          <w:p w14:paraId="5C2C655D"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2025</w:t>
            </w:r>
          </w:p>
        </w:tc>
        <w:tc>
          <w:tcPr>
            <w:tcW w:w="1171" w:type="dxa"/>
            <w:tcBorders>
              <w:top w:val="single" w:sz="6" w:space="0" w:color="8C8C8C"/>
              <w:left w:val="nil"/>
              <w:bottom w:val="single" w:sz="6" w:space="0" w:color="8C8C8C"/>
              <w:right w:val="nil"/>
            </w:tcBorders>
            <w:shd w:val="clear" w:color="auto" w:fill="F2F2F2" w:themeFill="background1" w:themeFillShade="F2"/>
            <w:vAlign w:val="center"/>
            <w:hideMark/>
          </w:tcPr>
          <w:p w14:paraId="2E398710"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p>
        </w:tc>
        <w:tc>
          <w:tcPr>
            <w:tcW w:w="1171" w:type="dxa"/>
            <w:tcBorders>
              <w:top w:val="single" w:sz="6" w:space="0" w:color="8C8C8C"/>
              <w:left w:val="nil"/>
              <w:bottom w:val="single" w:sz="6" w:space="0" w:color="8C8C8C"/>
              <w:right w:val="nil"/>
            </w:tcBorders>
            <w:shd w:val="clear" w:color="auto" w:fill="F2F2F2" w:themeFill="background1" w:themeFillShade="F2"/>
            <w:vAlign w:val="center"/>
            <w:hideMark/>
          </w:tcPr>
          <w:p w14:paraId="6FFF4853" w14:textId="77777777" w:rsidR="00D933B7" w:rsidRPr="00564C46" w:rsidRDefault="00D933B7">
            <w:pPr>
              <w:spacing w:after="0" w:line="240" w:lineRule="auto"/>
              <w:jc w:val="center"/>
              <w:textAlignment w:val="baseline"/>
              <w:rPr>
                <w:rFonts w:ascii="Segoe UI" w:hAnsi="Segoe UI" w:cs="Segoe UI"/>
                <w:b/>
                <w:bCs/>
                <w:sz w:val="18"/>
                <w:szCs w:val="18"/>
                <w:lang w:val="en-IE" w:eastAsia="en-IE"/>
              </w:rPr>
            </w:pPr>
            <w:r>
              <w:rPr>
                <w:rFonts w:cs="Segoe UI"/>
                <w:b/>
                <w:sz w:val="20"/>
                <w:lang w:eastAsia="en-IE"/>
              </w:rPr>
              <w:t xml:space="preserve">% </w:t>
            </w:r>
            <w:r>
              <w:rPr>
                <w:rFonts w:cstheme="minorHAnsi"/>
                <w:b/>
              </w:rPr>
              <w:t>2021-</w:t>
            </w:r>
            <w:r>
              <w:rPr>
                <w:rFonts w:cstheme="minorHAnsi"/>
                <w:b/>
                <w:bCs/>
              </w:rPr>
              <w:t>2025</w:t>
            </w:r>
            <w:r>
              <w:rPr>
                <w:rFonts w:cs="Segoe UI"/>
                <w:b/>
                <w:sz w:val="20"/>
                <w:lang w:eastAsia="en-IE"/>
              </w:rPr>
              <w:t xml:space="preserve"> envelope</w:t>
            </w:r>
          </w:p>
        </w:tc>
      </w:tr>
      <w:tr w:rsidR="00D933B7" w:rsidRPr="00426441" w14:paraId="75E8CFEB" w14:textId="77777777">
        <w:trPr>
          <w:trHeight w:val="319"/>
        </w:trPr>
        <w:tc>
          <w:tcPr>
            <w:tcW w:w="1332" w:type="dxa"/>
            <w:tcBorders>
              <w:top w:val="single" w:sz="6" w:space="0" w:color="8C8C8C"/>
              <w:left w:val="nil"/>
              <w:bottom w:val="single" w:sz="6" w:space="0" w:color="8C8C8C"/>
              <w:right w:val="nil"/>
            </w:tcBorders>
            <w:vAlign w:val="center"/>
            <w:hideMark/>
          </w:tcPr>
          <w:p w14:paraId="5A75A275" w14:textId="77777777" w:rsidR="00D933B7" w:rsidRPr="005B28A1" w:rsidRDefault="00D933B7">
            <w:pPr>
              <w:spacing w:after="0" w:line="240" w:lineRule="auto"/>
              <w:jc w:val="center"/>
              <w:textAlignment w:val="baseline"/>
              <w:rPr>
                <w:rFonts w:ascii="Segoe UI" w:hAnsi="Segoe UI" w:cs="Segoe UI"/>
                <w:b/>
                <w:bCs/>
                <w:sz w:val="18"/>
                <w:szCs w:val="18"/>
                <w:vertAlign w:val="superscript"/>
                <w:lang w:val="en-IE" w:eastAsia="en-IE"/>
              </w:rPr>
            </w:pPr>
            <w:r>
              <w:rPr>
                <w:rFonts w:cs="Segoe UI"/>
                <w:b/>
                <w:bCs/>
                <w:sz w:val="20"/>
                <w:lang w:eastAsia="en-IE"/>
              </w:rPr>
              <w:t>Digital contribution</w:t>
            </w:r>
            <w:r>
              <w:rPr>
                <w:rFonts w:ascii="Calibri" w:hAnsi="Calibri" w:cs="Calibri"/>
                <w:b/>
                <w:bCs/>
                <w:sz w:val="20"/>
                <w:lang w:eastAsia="en-IE"/>
              </w:rPr>
              <w:t> </w:t>
            </w:r>
            <w:r>
              <w:rPr>
                <w:rFonts w:cs="Segoe UI"/>
                <w:sz w:val="20"/>
                <w:lang w:eastAsia="en-IE"/>
              </w:rPr>
              <w:t>(</w:t>
            </w:r>
            <w:r>
              <w:rPr>
                <w:rStyle w:val="FootnoteReference"/>
                <w:rFonts w:cs="Segoe UI"/>
                <w:sz w:val="20"/>
                <w:lang w:eastAsia="en-IE"/>
              </w:rPr>
              <w:footnoteReference w:id="56"/>
            </w:r>
            <w:r>
              <w:rPr>
                <w:rFonts w:cs="Segoe UI"/>
                <w:sz w:val="20"/>
                <w:lang w:eastAsia="en-IE"/>
              </w:rPr>
              <w:t>)</w:t>
            </w:r>
          </w:p>
        </w:tc>
        <w:tc>
          <w:tcPr>
            <w:tcW w:w="1010" w:type="dxa"/>
            <w:tcBorders>
              <w:top w:val="single" w:sz="6" w:space="0" w:color="8C8C8C"/>
              <w:left w:val="nil"/>
              <w:bottom w:val="single" w:sz="6" w:space="0" w:color="8C8C8C"/>
              <w:right w:val="nil"/>
            </w:tcBorders>
            <w:vAlign w:val="center"/>
            <w:hideMark/>
          </w:tcPr>
          <w:p w14:paraId="6DE65272" w14:textId="77777777" w:rsidR="00D933B7" w:rsidRPr="002E49E2" w:rsidRDefault="00D933B7">
            <w:pPr>
              <w:spacing w:after="0"/>
              <w:jc w:val="center"/>
              <w:rPr>
                <w:rFonts w:eastAsia="EC Square Sans Pro" w:cs="EC Square Sans Pro"/>
              </w:rPr>
            </w:pPr>
            <w:r>
              <w:rPr>
                <w:rFonts w:eastAsia="EC Square Sans Pro" w:cs="EC Square Sans Pro"/>
              </w:rPr>
              <w:t>240.9</w:t>
            </w:r>
          </w:p>
        </w:tc>
        <w:tc>
          <w:tcPr>
            <w:tcW w:w="1171" w:type="dxa"/>
            <w:tcBorders>
              <w:top w:val="single" w:sz="6" w:space="0" w:color="8C8C8C"/>
              <w:left w:val="nil"/>
              <w:bottom w:val="single" w:sz="6" w:space="0" w:color="8C8C8C"/>
              <w:right w:val="nil"/>
            </w:tcBorders>
            <w:vAlign w:val="center"/>
            <w:hideMark/>
          </w:tcPr>
          <w:p w14:paraId="37F5C77E" w14:textId="77777777" w:rsidR="00D933B7" w:rsidRPr="002E49E2" w:rsidRDefault="00D933B7">
            <w:pPr>
              <w:spacing w:after="0"/>
              <w:jc w:val="center"/>
              <w:rPr>
                <w:rFonts w:eastAsia="EC Square Sans Pro" w:cs="EC Square Sans Pro"/>
              </w:rPr>
            </w:pPr>
            <w:r>
              <w:rPr>
                <w:rFonts w:eastAsia="EC Square Sans Pro" w:cs="EC Square Sans Pro"/>
              </w:rPr>
              <w:t>224.5</w:t>
            </w:r>
          </w:p>
        </w:tc>
        <w:tc>
          <w:tcPr>
            <w:tcW w:w="1171" w:type="dxa"/>
            <w:tcBorders>
              <w:top w:val="single" w:sz="6" w:space="0" w:color="8C8C8C"/>
              <w:left w:val="nil"/>
              <w:bottom w:val="single" w:sz="6" w:space="0" w:color="8C8C8C"/>
              <w:right w:val="nil"/>
            </w:tcBorders>
            <w:vAlign w:val="center"/>
            <w:hideMark/>
          </w:tcPr>
          <w:p w14:paraId="6AF2EBC9" w14:textId="77777777" w:rsidR="00D933B7" w:rsidRPr="002E49E2" w:rsidRDefault="00D933B7">
            <w:pPr>
              <w:spacing w:after="0"/>
              <w:jc w:val="center"/>
              <w:rPr>
                <w:rFonts w:eastAsia="EC Square Sans Pro" w:cs="EC Square Sans Pro"/>
              </w:rPr>
            </w:pPr>
            <w:r>
              <w:rPr>
                <w:rFonts w:eastAsia="EC Square Sans Pro" w:cs="EC Square Sans Pro"/>
              </w:rPr>
              <w:t>245.0</w:t>
            </w:r>
          </w:p>
        </w:tc>
        <w:tc>
          <w:tcPr>
            <w:tcW w:w="1171" w:type="dxa"/>
            <w:tcBorders>
              <w:top w:val="single" w:sz="6" w:space="0" w:color="8C8C8C"/>
              <w:left w:val="nil"/>
              <w:bottom w:val="single" w:sz="6" w:space="0" w:color="8C8C8C"/>
              <w:right w:val="nil"/>
            </w:tcBorders>
            <w:vAlign w:val="center"/>
          </w:tcPr>
          <w:p w14:paraId="044C7502" w14:textId="77777777" w:rsidR="00D933B7" w:rsidRPr="002E49E2" w:rsidRDefault="00D933B7">
            <w:pPr>
              <w:spacing w:after="0"/>
              <w:jc w:val="center"/>
              <w:rPr>
                <w:rFonts w:eastAsia="EC Square Sans Pro" w:cs="EC Square Sans Pro"/>
              </w:rPr>
            </w:pPr>
            <w:r>
              <w:rPr>
                <w:rFonts w:eastAsia="EC Square Sans Pro" w:cs="EC Square Sans Pro"/>
              </w:rPr>
              <w:t>284.0</w:t>
            </w:r>
          </w:p>
        </w:tc>
        <w:tc>
          <w:tcPr>
            <w:tcW w:w="1171" w:type="dxa"/>
            <w:tcBorders>
              <w:top w:val="single" w:sz="6" w:space="0" w:color="8C8C8C"/>
              <w:left w:val="nil"/>
              <w:bottom w:val="single" w:sz="6" w:space="0" w:color="8C8C8C"/>
              <w:right w:val="nil"/>
            </w:tcBorders>
            <w:vAlign w:val="center"/>
          </w:tcPr>
          <w:p w14:paraId="0431924A" w14:textId="77777777" w:rsidR="00D933B7" w:rsidRPr="002E49E2" w:rsidRDefault="00D933B7">
            <w:pPr>
              <w:spacing w:after="0"/>
              <w:jc w:val="center"/>
              <w:rPr>
                <w:rFonts w:eastAsia="EC Square Sans Pro" w:cs="EC Square Sans Pro"/>
              </w:rPr>
            </w:pPr>
            <w:r>
              <w:rPr>
                <w:rFonts w:eastAsia="EC Square Sans Pro" w:cs="EC Square Sans Pro"/>
              </w:rPr>
              <w:t>0.0</w:t>
            </w:r>
          </w:p>
        </w:tc>
        <w:tc>
          <w:tcPr>
            <w:tcW w:w="1171" w:type="dxa"/>
            <w:tcBorders>
              <w:top w:val="single" w:sz="6" w:space="0" w:color="8C8C8C"/>
              <w:left w:val="nil"/>
              <w:bottom w:val="single" w:sz="6" w:space="0" w:color="8C8C8C"/>
              <w:right w:val="nil"/>
            </w:tcBorders>
            <w:vAlign w:val="center"/>
            <w:hideMark/>
          </w:tcPr>
          <w:p w14:paraId="7CC5DC13" w14:textId="77777777" w:rsidR="00D933B7" w:rsidRPr="002E49E2" w:rsidRDefault="00D933B7">
            <w:pPr>
              <w:spacing w:after="0"/>
              <w:jc w:val="center"/>
              <w:rPr>
                <w:rFonts w:eastAsia="EC Square Sans Pro" w:cs="EC Square Sans Pro"/>
              </w:rPr>
            </w:pPr>
            <w:r>
              <w:rPr>
                <w:rFonts w:eastAsia="EC Square Sans Pro" w:cs="EC Square Sans Pro"/>
              </w:rPr>
              <w:t>994.4</w:t>
            </w:r>
          </w:p>
        </w:tc>
        <w:tc>
          <w:tcPr>
            <w:tcW w:w="1171" w:type="dxa"/>
            <w:tcBorders>
              <w:top w:val="single" w:sz="6" w:space="0" w:color="8C8C8C"/>
              <w:left w:val="nil"/>
              <w:bottom w:val="single" w:sz="6" w:space="0" w:color="8C8C8C"/>
              <w:right w:val="nil"/>
            </w:tcBorders>
            <w:vAlign w:val="center"/>
            <w:hideMark/>
          </w:tcPr>
          <w:p w14:paraId="4D98B1C6" w14:textId="77777777" w:rsidR="00D933B7" w:rsidRPr="002E49E2" w:rsidRDefault="00D933B7">
            <w:pPr>
              <w:spacing w:after="0"/>
              <w:jc w:val="center"/>
              <w:rPr>
                <w:rFonts w:eastAsia="EC Square Sans Pro" w:cs="EC Square Sans Pro"/>
              </w:rPr>
            </w:pPr>
            <w:r>
              <w:rPr>
                <w:rFonts w:eastAsia="EC Square Sans Pro" w:cs="EC Square Sans Pro"/>
              </w:rPr>
              <w:t>19%</w:t>
            </w:r>
          </w:p>
        </w:tc>
      </w:tr>
    </w:tbl>
    <w:p w14:paraId="7F7D6626" w14:textId="77777777" w:rsidR="00D933B7" w:rsidRDefault="00D933B7" w:rsidP="00D933B7">
      <w:pPr>
        <w:keepNext/>
        <w:keepLines/>
        <w:spacing w:after="0"/>
      </w:pPr>
      <w:r>
        <w:t>The EDF supports digital transition across multiple categories of action, including digital transformation, cyber, disruptive technologies, and information superiority, as well as air combat, ground combat, and naval combat, where collaborative combat technologies and systems are developed.</w:t>
      </w:r>
    </w:p>
    <w:p w14:paraId="08C4C2B5" w14:textId="77777777" w:rsidR="00D933B7" w:rsidRPr="00E90EA6" w:rsidRDefault="00D933B7" w:rsidP="00D933B7">
      <w:pPr>
        <w:keepNext/>
        <w:keepLines/>
        <w:spacing w:after="0"/>
        <w:ind w:left="284" w:hanging="284"/>
      </w:pPr>
    </w:p>
    <w:p w14:paraId="7F6E59D0" w14:textId="77777777" w:rsidR="00D933B7" w:rsidRPr="00B9549B" w:rsidRDefault="00D933B7" w:rsidP="00F72C99">
      <w:pPr>
        <w:pStyle w:val="Heading3"/>
      </w:pPr>
      <w:r>
        <w:t>Contribution to strategic technologies (STEP)</w:t>
      </w:r>
    </w:p>
    <w:p w14:paraId="47788C61" w14:textId="77777777" w:rsidR="00D933B7" w:rsidRPr="007863E8" w:rsidRDefault="00D933B7" w:rsidP="00373960">
      <w:pPr>
        <w:pStyle w:val="ListParagraph"/>
        <w:keepNext/>
        <w:keepLines/>
        <w:numPr>
          <w:ilvl w:val="0"/>
          <w:numId w:val="9"/>
        </w:numPr>
        <w:spacing w:before="600" w:after="240" w:line="240" w:lineRule="auto"/>
      </w:pPr>
      <w:r>
        <w:t xml:space="preserve">In line with </w:t>
      </w:r>
      <w:r>
        <w:rPr>
          <w:rFonts w:eastAsia="EC Square Sans Pro" w:cs="EC Square Sans Pro"/>
          <w:b/>
          <w:bCs/>
        </w:rPr>
        <w:t>Regulation 2024/795</w:t>
      </w:r>
      <w:r>
        <w:t xml:space="preserve"> (the “STEP” Regulation), the </w:t>
      </w:r>
      <w:r>
        <w:rPr>
          <w:rFonts w:eastAsia="EC Square Sans Pro" w:cs="EC Square Sans Pro"/>
          <w:b/>
          <w:bCs/>
        </w:rPr>
        <w:t>European Defence Fund (EDF)</w:t>
      </w:r>
      <w:r>
        <w:t xml:space="preserve"> is one of the directly managed EU budget instruments mobilised under the </w:t>
      </w:r>
      <w:r>
        <w:rPr>
          <w:rFonts w:eastAsia="EC Square Sans Pro" w:cs="EC Square Sans Pro"/>
          <w:b/>
          <w:bCs/>
        </w:rPr>
        <w:t xml:space="preserve">Strategic Technologies for Europe Platform (STEP) </w:t>
      </w:r>
      <w:r>
        <w:t xml:space="preserve">to strengthen the competitiveness and resilience of the European economy. In accordance with Article 4, the EDF is also one of the programmes authorised to award the </w:t>
      </w:r>
      <w:r>
        <w:rPr>
          <w:rFonts w:eastAsia="EC Square Sans Pro" w:cs="EC Square Sans Pro"/>
          <w:b/>
          <w:bCs/>
        </w:rPr>
        <w:t xml:space="preserve">STEP (Sovereignty) Seal </w:t>
      </w:r>
      <w:r>
        <w:t>under some of its calls for proposals.</w:t>
      </w:r>
    </w:p>
    <w:p w14:paraId="76AE3CFA" w14:textId="77777777" w:rsidR="00D933B7" w:rsidRPr="00E67AE1" w:rsidRDefault="00D933B7" w:rsidP="00373960">
      <w:pPr>
        <w:pStyle w:val="ListParagraph"/>
        <w:keepNext/>
        <w:keepLines/>
        <w:numPr>
          <w:ilvl w:val="0"/>
          <w:numId w:val="9"/>
        </w:numPr>
        <w:spacing w:after="240" w:line="264" w:lineRule="auto"/>
      </w:pPr>
      <w:r>
        <w:t xml:space="preserve">To date, </w:t>
      </w:r>
      <w:r>
        <w:rPr>
          <w:b/>
          <w:bCs/>
        </w:rPr>
        <w:t>STEP-relevant EDF projects have been funded with EUR 406.93 million</w:t>
      </w:r>
      <w:r>
        <w:t>, with a total of 29 EDF project proposals awarded a STEP Seal by the European Commission.</w:t>
      </w:r>
    </w:p>
    <w:p w14:paraId="15663790" w14:textId="77777777" w:rsidR="00D933B7" w:rsidRPr="007863E8" w:rsidRDefault="00D933B7" w:rsidP="00373960">
      <w:pPr>
        <w:pStyle w:val="ListParagraph"/>
        <w:keepNext/>
        <w:keepLines/>
        <w:numPr>
          <w:ilvl w:val="0"/>
          <w:numId w:val="9"/>
        </w:numPr>
        <w:spacing w:after="240" w:line="264" w:lineRule="auto"/>
      </w:pPr>
      <w:r>
        <w:t xml:space="preserve">As a result of the entry into force on 23 December 2025 of the ‘Defence mini-omnibus EU Regulation: incentivising defence-related investment in the EU budget to implement the ReArm Europe Plan’, the scope of STEP, initially focusing on digital, clean, and bio technologies, was </w:t>
      </w:r>
      <w:r>
        <w:rPr>
          <w:rFonts w:eastAsia="EC Square Sans Pro" w:cs="EC Square Sans Pro"/>
          <w:b/>
          <w:bCs/>
        </w:rPr>
        <w:t>extended to a fourth sector, namely defence technologies</w:t>
      </w:r>
      <w:r>
        <w:t xml:space="preserve">. </w:t>
      </w:r>
    </w:p>
    <w:p w14:paraId="0D6E42CB" w14:textId="77777777" w:rsidR="00D933B7" w:rsidRPr="007863E8" w:rsidRDefault="00D933B7" w:rsidP="00373960">
      <w:pPr>
        <w:pStyle w:val="ListParagraph"/>
        <w:keepNext/>
        <w:keepLines/>
        <w:numPr>
          <w:ilvl w:val="0"/>
          <w:numId w:val="9"/>
        </w:numPr>
        <w:spacing w:after="240" w:line="264" w:lineRule="auto"/>
      </w:pPr>
      <w:r>
        <w:t xml:space="preserve">This extension was complemented by a recent mid-term </w:t>
      </w:r>
      <w:r>
        <w:rPr>
          <w:rFonts w:eastAsia="EC Square Sans Pro" w:cs="EC Square Sans Pro"/>
          <w:b/>
          <w:bCs/>
        </w:rPr>
        <w:t>review of the cohesion policy regulatory framework</w:t>
      </w:r>
      <w:r>
        <w:t>, which aims to support funding in EU-selected priorities, including competitiveness (through STEP) and defence.</w:t>
      </w:r>
    </w:p>
    <w:p w14:paraId="5A05110E" w14:textId="77777777" w:rsidR="00D933B7" w:rsidRDefault="00D933B7" w:rsidP="00D933B7">
      <w:pPr>
        <w:keepNext/>
        <w:keepLines/>
        <w:spacing w:before="600" w:line="240" w:lineRule="auto"/>
        <w:ind w:left="357"/>
        <w:outlineLvl w:val="4"/>
        <w:rPr>
          <w:b/>
          <w:bCs/>
        </w:rPr>
      </w:pPr>
    </w:p>
    <w:p w14:paraId="0F6C1F7B" w14:textId="77777777" w:rsidR="00D933B7" w:rsidRDefault="00D933B7" w:rsidP="00D933B7">
      <w:pPr>
        <w:rPr>
          <w:b/>
          <w:bCs/>
        </w:rPr>
      </w:pPr>
      <w:r>
        <w:rPr>
          <w:b/>
          <w:bCs/>
        </w:rPr>
        <w:br w:type="page"/>
      </w:r>
    </w:p>
    <w:p w14:paraId="4200598C"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3997FE0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2781B9D" w14:textId="77777777" w:rsidR="00D933B7" w:rsidRPr="0047239D" w:rsidRDefault="00D933B7">
            <w:pPr>
              <w:jc w:val="left"/>
              <w:rPr>
                <w:lang w:eastAsia="en-GB"/>
              </w:rPr>
            </w:pPr>
            <w:r>
              <w:rPr>
                <w:lang w:eastAsia="en-GB"/>
              </w:rPr>
              <w:t>SDG</w:t>
            </w:r>
          </w:p>
        </w:tc>
        <w:tc>
          <w:tcPr>
            <w:tcW w:w="2410" w:type="dxa"/>
            <w:vAlign w:val="center"/>
          </w:tcPr>
          <w:p w14:paraId="74C82202"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CCDADF9"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6D288FDA"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6FA1556" w14:textId="4F731956" w:rsidR="00D933B7" w:rsidRPr="0047239D" w:rsidRDefault="003300B3">
            <w:pPr>
              <w:rPr>
                <w:b w:val="0"/>
                <w:lang w:eastAsia="en-GB"/>
              </w:rPr>
            </w:pPr>
            <w:r w:rsidRPr="00203B50">
              <w:rPr>
                <w:b w:val="0"/>
                <w:lang w:eastAsia="en-GB"/>
              </w:rPr>
              <w:t>SDG7: Ensure access to affordable, reliable, sustainable and modern energy for all</w:t>
            </w:r>
          </w:p>
        </w:tc>
        <w:tc>
          <w:tcPr>
            <w:tcW w:w="2410" w:type="dxa"/>
          </w:tcPr>
          <w:p w14:paraId="13114B34"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197EBDE5" w14:textId="77777777" w:rsidR="00D933B7" w:rsidRPr="00590300" w:rsidRDefault="00D933B7">
            <w:pPr>
              <w:spacing w:before="0" w:after="120"/>
              <w:jc w:val="both"/>
              <w:cnfStyle w:val="000000100000" w:firstRow="0" w:lastRow="0" w:firstColumn="0" w:lastColumn="0" w:oddVBand="0" w:evenVBand="0" w:oddHBand="1" w:evenHBand="0" w:firstRowFirstColumn="0" w:firstRowLastColumn="0" w:lastRowFirstColumn="0" w:lastRowLastColumn="0"/>
            </w:pPr>
            <w:r>
              <w:t>Ensure access to affordable, reliable, sustainable and modern energy for all</w:t>
            </w:r>
          </w:p>
          <w:p w14:paraId="2E47AFEB" w14:textId="77777777" w:rsidR="00D933B7" w:rsidRPr="00590300" w:rsidRDefault="00D933B7">
            <w:pPr>
              <w:spacing w:before="0" w:after="120"/>
              <w:jc w:val="both"/>
              <w:cnfStyle w:val="000000100000" w:firstRow="0" w:lastRow="0" w:firstColumn="0" w:lastColumn="0" w:oddVBand="0" w:evenVBand="0" w:oddHBand="1" w:evenHBand="0" w:firstRowFirstColumn="0" w:firstRowLastColumn="0" w:lastRowFirstColumn="0" w:lastRowLastColumn="0"/>
            </w:pPr>
            <w:r>
              <w:t>The EDF supports research and development projects focused on increasing the energy efficiency of military equipment and facilities, and energy-saving technologies for defence applications.</w:t>
            </w:r>
          </w:p>
          <w:p w14:paraId="0F3486EB"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t>The budget allocated to EDF calls under the category of action ‘Energy resilience and environmental transition’ for the period 2021-2024 amounts to EUR 167.1 million.</w:t>
            </w:r>
          </w:p>
        </w:tc>
      </w:tr>
      <w:tr w:rsidR="00D933B7" w:rsidRPr="0047239D" w14:paraId="4F58158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8239E06" w14:textId="2EF151CE" w:rsidR="00D933B7" w:rsidRPr="0047239D"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19722187"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A7CE73F" w14:textId="77777777" w:rsidR="00D933B7" w:rsidRPr="00590300" w:rsidRDefault="00D933B7">
            <w:pPr>
              <w:spacing w:before="0" w:after="120"/>
              <w:jc w:val="both"/>
              <w:cnfStyle w:val="000000010000" w:firstRow="0" w:lastRow="0" w:firstColumn="0" w:lastColumn="0" w:oddVBand="0" w:evenVBand="0" w:oddHBand="0" w:evenHBand="1" w:firstRowFirstColumn="0" w:firstRowLastColumn="0" w:lastRowFirstColumn="0" w:lastRowLastColumn="0"/>
            </w:pPr>
            <w:r>
              <w:t>Promote sustained, inclusive and sustainable economic growth, full and productive employment and decent work for all</w:t>
            </w:r>
          </w:p>
          <w:p w14:paraId="34C0465C"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t>The EDF investments in defence research and development stimulate economic growth by supporting and creating highly qualified jobs and fostering innovation in the defence industry throughout the EU, Norway and Ukraine.</w:t>
            </w:r>
          </w:p>
        </w:tc>
      </w:tr>
      <w:tr w:rsidR="00D933B7" w:rsidRPr="0047239D" w14:paraId="5D97D5E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13EE1A5" w14:textId="6A0D2F3D" w:rsidR="00D933B7" w:rsidRPr="0047239D" w:rsidRDefault="000C5031">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6463253F"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4A98C578" w14:textId="77777777" w:rsidR="00D933B7" w:rsidRPr="00590300" w:rsidRDefault="00D933B7">
            <w:pPr>
              <w:spacing w:before="0" w:after="120"/>
              <w:jc w:val="both"/>
              <w:cnfStyle w:val="000000100000" w:firstRow="0" w:lastRow="0" w:firstColumn="0" w:lastColumn="0" w:oddVBand="0" w:evenVBand="0" w:oddHBand="1" w:evenHBand="0" w:firstRowFirstColumn="0" w:firstRowLastColumn="0" w:lastRowFirstColumn="0" w:lastRowLastColumn="0"/>
            </w:pPr>
            <w:r>
              <w:t>Build resilient infrastructure, promote inclusive and sustainable industrialization and foster innovation</w:t>
            </w:r>
          </w:p>
          <w:p w14:paraId="61DC5AE4"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t>The EDF supports projects aimed at fostering innovation in defence technology and infrastructure. This includes research into advanced materials, cybersecurity solutions, autonomous systems, and other cutting-edge technologies relevant to defence applications. By investing in these areas, the EDF helps strengthen Europe's industrial base and improve its technological capabilities.</w:t>
            </w:r>
            <w:r>
              <w:rPr>
                <w:rFonts w:ascii="Calibri" w:eastAsia="Calibri" w:hAnsi="Calibri" w:cs="Calibri"/>
                <w:color w:val="008080"/>
                <w:u w:val="single"/>
              </w:rPr>
              <w:t xml:space="preserve"> </w:t>
            </w:r>
          </w:p>
        </w:tc>
      </w:tr>
    </w:tbl>
    <w:p w14:paraId="24F639DE" w14:textId="77777777" w:rsidR="00D933B7" w:rsidRPr="004C5EE9" w:rsidRDefault="00D933B7" w:rsidP="00D933B7">
      <w:pPr>
        <w:keepNext/>
        <w:keepLines/>
        <w:spacing w:before="600" w:line="240" w:lineRule="auto"/>
        <w:outlineLvl w:val="4"/>
        <w:rPr>
          <w:rFonts w:ascii="Calibri" w:hAnsi="Calibri" w:cs="Calibri"/>
          <w:b/>
          <w:bCs/>
          <w:sz w:val="36"/>
          <w:szCs w:val="36"/>
        </w:rPr>
      </w:pPr>
      <w:r>
        <w:rPr>
          <w:rFonts w:ascii="Calibri" w:hAnsi="Calibri" w:cs="Calibri"/>
          <w:b/>
          <w:bCs/>
          <w:sz w:val="36"/>
          <w:szCs w:val="36"/>
        </w:rPr>
        <w:br/>
      </w:r>
    </w:p>
    <w:p w14:paraId="1516B48C" w14:textId="77777777" w:rsidR="00D933B7" w:rsidRDefault="00D933B7" w:rsidP="00D933B7">
      <w:pPr>
        <w:sectPr w:rsidR="00D933B7" w:rsidSect="00D933B7">
          <w:headerReference w:type="default" r:id="rId457"/>
          <w:footerReference w:type="default" r:id="rId458"/>
          <w:pgSz w:w="11906" w:h="16838"/>
          <w:pgMar w:top="1440" w:right="1133" w:bottom="1440" w:left="1134" w:header="708" w:footer="708" w:gutter="0"/>
          <w:cols w:space="708"/>
          <w:docGrid w:linePitch="360"/>
        </w:sectPr>
      </w:pPr>
    </w:p>
    <w:p w14:paraId="2319097F" w14:textId="77777777" w:rsidR="00D933B7" w:rsidRPr="00137E12" w:rsidRDefault="00D933B7" w:rsidP="00D933B7">
      <w:pPr>
        <w:pStyle w:val="Heading1"/>
      </w:pPr>
      <w:bookmarkStart w:id="101" w:name="toc_sec_36"/>
      <w:bookmarkStart w:id="102" w:name="_Toc228976557"/>
      <w:bookmarkEnd w:id="101"/>
      <w:r>
        <w:rPr>
          <w:rFonts w:eastAsia="EC Square Sans Pro"/>
        </w:rPr>
        <w:t>A</w:t>
      </w:r>
      <w:r w:rsidRPr="00137E12">
        <w:rPr>
          <w:rFonts w:eastAsia="EC Square Sans Pro"/>
        </w:rPr>
        <w:t>CT IN SUPPORT OF AMMUNITION PRODUCTION (ASAP)</w:t>
      </w:r>
      <w:bookmarkEnd w:id="102"/>
    </w:p>
    <w:p w14:paraId="128E0E2D" w14:textId="77777777" w:rsidR="00D933B7" w:rsidRPr="008353C8" w:rsidRDefault="00D933B7" w:rsidP="00D933B7">
      <w:pPr>
        <w:pStyle w:val="Heading2"/>
      </w:pPr>
      <w:r w:rsidRPr="008353C8">
        <w:rPr>
          <w:rFonts w:eastAsia="EC Square Sans Pro"/>
        </w:rPr>
        <w:t>THE EU PROGRAMME TO SUPPORT THE EU INDUSTRY IN RAMPING UP ITS PRODUCTION CAPACITIES IN AMMUNITION AND MISSILES</w:t>
      </w:r>
    </w:p>
    <w:p w14:paraId="6EC2A14C" w14:textId="4D26ADD9" w:rsidR="00D933B7" w:rsidRPr="0088451E"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88451E" w14:paraId="2C912AEF" w14:textId="77777777">
        <w:trPr>
          <w:trHeight w:val="1584"/>
          <w:jc w:val="left"/>
        </w:trPr>
        <w:tc>
          <w:tcPr>
            <w:tcW w:w="2410" w:type="dxa"/>
          </w:tcPr>
          <w:p w14:paraId="3BB2CF5B" w14:textId="77777777" w:rsidR="00D933B7" w:rsidRPr="0088451E" w:rsidRDefault="00D933B7">
            <w:pPr>
              <w:jc w:val="center"/>
              <w:rPr>
                <w:rFonts w:eastAsia="EC Square Sans Pro" w:cs="EC Square Sans Pro"/>
                <w:sz w:val="28"/>
                <w:szCs w:val="28"/>
              </w:rPr>
            </w:pPr>
            <w:r>
              <w:rPr>
                <w:rFonts w:eastAsia="EC Square Sans Pro" w:cs="EC Square Sans Pro"/>
                <w:sz w:val="28"/>
                <w:szCs w:val="28"/>
              </w:rPr>
              <w:t>31</w:t>
            </w:r>
          </w:p>
          <w:p w14:paraId="55C99B84" w14:textId="77777777" w:rsidR="00D933B7" w:rsidRPr="0088451E" w:rsidRDefault="00D933B7">
            <w:pPr>
              <w:spacing w:before="120" w:after="120"/>
              <w:jc w:val="center"/>
            </w:pPr>
            <w:r>
              <w:rPr>
                <w:rFonts w:eastAsia="EC Square Sans Pro" w:cs="EC Square Sans Pro"/>
              </w:rPr>
              <w:t>projects were launched in 2024 under the Act in Support of Ammunition Production (ASAP) programme.</w:t>
            </w:r>
          </w:p>
        </w:tc>
        <w:tc>
          <w:tcPr>
            <w:cnfStyle w:val="000001000000" w:firstRow="0" w:lastRow="0" w:firstColumn="0" w:lastColumn="0" w:oddVBand="0" w:evenVBand="1" w:oddHBand="0" w:evenHBand="0" w:firstRowFirstColumn="0" w:firstRowLastColumn="0" w:lastRowFirstColumn="0" w:lastRowLastColumn="0"/>
            <w:tcW w:w="2409" w:type="dxa"/>
          </w:tcPr>
          <w:p w14:paraId="325FFF68" w14:textId="77777777" w:rsidR="00D933B7" w:rsidRPr="0088451E" w:rsidRDefault="00D933B7">
            <w:pPr>
              <w:jc w:val="center"/>
              <w:rPr>
                <w:rFonts w:eastAsia="EC Square Sans Pro" w:cs="EC Square Sans Pro"/>
                <w:sz w:val="28"/>
                <w:szCs w:val="28"/>
              </w:rPr>
            </w:pPr>
            <w:r>
              <w:rPr>
                <w:rFonts w:eastAsia="EC Square Sans Pro" w:cs="EC Square Sans Pro"/>
                <w:sz w:val="28"/>
                <w:szCs w:val="28"/>
              </w:rPr>
              <w:t>16</w:t>
            </w:r>
          </w:p>
          <w:p w14:paraId="27D5F434" w14:textId="77777777" w:rsidR="00D933B7" w:rsidRPr="0088451E" w:rsidRDefault="00D933B7">
            <w:pPr>
              <w:spacing w:before="120" w:after="120"/>
              <w:jc w:val="center"/>
            </w:pPr>
            <w:r>
              <w:rPr>
                <w:rFonts w:eastAsia="EC Square Sans Pro" w:cs="EC Square Sans Pro"/>
              </w:rPr>
              <w:t>EU Member States, and Norway, are participating in the programme in 2024-2027.</w:t>
            </w:r>
          </w:p>
        </w:tc>
        <w:tc>
          <w:tcPr>
            <w:tcW w:w="2410" w:type="dxa"/>
            <w:tcBorders>
              <w:bottom w:val="single" w:sz="4" w:space="0" w:color="8C8C8C"/>
            </w:tcBorders>
          </w:tcPr>
          <w:p w14:paraId="560623F0" w14:textId="77777777" w:rsidR="00D933B7" w:rsidRPr="0088451E" w:rsidRDefault="00D933B7">
            <w:pPr>
              <w:spacing w:before="120"/>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Pr>
                <w:rFonts w:eastAsia="EC Square Sans Pro" w:cs="EC Square Sans Pro"/>
                <w:sz w:val="28"/>
                <w:szCs w:val="28"/>
              </w:rPr>
              <w:t>&gt;</w:t>
            </w:r>
            <w:r>
              <w:rPr>
                <w:rFonts w:ascii="Calibri" w:eastAsia="EC Square Sans Pro" w:hAnsi="Calibri" w:cs="Calibri"/>
                <w:sz w:val="28"/>
                <w:szCs w:val="28"/>
              </w:rPr>
              <w:t> </w:t>
            </w:r>
            <w:r>
              <w:rPr>
                <w:rFonts w:eastAsia="EC Square Sans Pro" w:cs="EC Square Sans Pro"/>
                <w:sz w:val="28"/>
                <w:szCs w:val="28"/>
              </w:rPr>
              <w:t>EUR</w:t>
            </w:r>
            <w:r>
              <w:rPr>
                <w:rFonts w:ascii="Calibri" w:eastAsia="EC Square Sans Pro" w:hAnsi="Calibri" w:cs="Calibri"/>
                <w:sz w:val="28"/>
                <w:szCs w:val="28"/>
              </w:rPr>
              <w:t> </w:t>
            </w:r>
            <w:r>
              <w:rPr>
                <w:rFonts w:eastAsia="EC Square Sans Pro" w:cs="EC Square Sans Pro"/>
                <w:sz w:val="28"/>
                <w:szCs w:val="28"/>
              </w:rPr>
              <w:t>1.5</w:t>
            </w:r>
            <w:r>
              <w:rPr>
                <w:rFonts w:ascii="Calibri" w:eastAsia="EC Square Sans Pro" w:hAnsi="Calibri" w:cs="Calibri"/>
                <w:sz w:val="28"/>
                <w:szCs w:val="28"/>
              </w:rPr>
              <w:t> </w:t>
            </w:r>
            <w:r>
              <w:rPr>
                <w:rFonts w:eastAsia="EC Square Sans Pro" w:cs="EC Square Sans Pro"/>
                <w:sz w:val="28"/>
                <w:szCs w:val="28"/>
              </w:rPr>
              <w:t>billion</w:t>
            </w:r>
          </w:p>
          <w:p w14:paraId="449D9F1B" w14:textId="77777777" w:rsidR="00D933B7" w:rsidRPr="0088451E" w:rsidRDefault="00D933B7">
            <w:pPr>
              <w:spacing w:before="120" w:after="120"/>
              <w:jc w:val="center"/>
              <w:cnfStyle w:val="000000000000" w:firstRow="0" w:lastRow="0" w:firstColumn="0" w:lastColumn="0" w:oddVBand="0" w:evenVBand="0" w:oddHBand="0" w:evenHBand="0" w:firstRowFirstColumn="0" w:firstRowLastColumn="0" w:lastRowFirstColumn="0" w:lastRowLastColumn="0"/>
            </w:pPr>
            <w:r>
              <w:rPr>
                <w:rFonts w:eastAsia="EC Square Sans Pro" w:cs="EC Square Sans Pro"/>
              </w:rPr>
              <w:t>in total investment is expected to be leveraged by the end of 2027 through EU funding, combined with contributions from the European defence industry, Member States and Norway.</w:t>
            </w:r>
          </w:p>
        </w:tc>
        <w:tc>
          <w:tcPr>
            <w:cnfStyle w:val="000001000000" w:firstRow="0" w:lastRow="0" w:firstColumn="0" w:lastColumn="0" w:oddVBand="0" w:evenVBand="1" w:oddHBand="0" w:evenHBand="0" w:firstRowFirstColumn="0" w:firstRowLastColumn="0" w:lastRowFirstColumn="0" w:lastRowLastColumn="0"/>
            <w:tcW w:w="2410" w:type="dxa"/>
          </w:tcPr>
          <w:p w14:paraId="6DED9E61" w14:textId="77777777" w:rsidR="00D933B7" w:rsidRPr="0088451E" w:rsidRDefault="00D933B7">
            <w:pPr>
              <w:spacing w:before="120" w:after="120"/>
              <w:jc w:val="center"/>
              <w:rPr>
                <w:rFonts w:eastAsia="EC Square Sans Pro" w:cs="EC Square Sans Pro"/>
                <w:sz w:val="28"/>
                <w:szCs w:val="28"/>
              </w:rPr>
            </w:pPr>
            <w:r>
              <w:rPr>
                <w:rFonts w:eastAsia="EC Square Sans Pro" w:cs="EC Square Sans Pro"/>
                <w:sz w:val="28"/>
                <w:szCs w:val="28"/>
              </w:rPr>
              <w:t>2</w:t>
            </w:r>
            <w:r>
              <w:rPr>
                <w:rFonts w:ascii="Calibri" w:eastAsia="EC Square Sans Pro" w:hAnsi="Calibri" w:cs="Calibri"/>
                <w:sz w:val="28"/>
                <w:szCs w:val="28"/>
              </w:rPr>
              <w:t> </w:t>
            </w:r>
            <w:r>
              <w:rPr>
                <w:rFonts w:eastAsia="EC Square Sans Pro" w:cs="EC Square Sans Pro"/>
                <w:sz w:val="28"/>
                <w:szCs w:val="28"/>
              </w:rPr>
              <w:t>million</w:t>
            </w:r>
          </w:p>
          <w:p w14:paraId="4FE1EBB2" w14:textId="77777777" w:rsidR="00D933B7" w:rsidRPr="0088451E" w:rsidRDefault="00D933B7">
            <w:pPr>
              <w:spacing w:before="120" w:after="120"/>
              <w:jc w:val="center"/>
            </w:pPr>
            <w:r>
              <w:rPr>
                <w:rFonts w:eastAsia="EC Square Sans Pro" w:cs="EC Square Sans Pro"/>
              </w:rPr>
              <w:t>is the objective at the European level for the annual production capacity of 155</w:t>
            </w:r>
            <w:r>
              <w:rPr>
                <w:rFonts w:ascii="Calibri" w:eastAsia="EC Square Sans Pro" w:hAnsi="Calibri" w:cs="Calibri"/>
              </w:rPr>
              <w:t> </w:t>
            </w:r>
            <w:r>
              <w:rPr>
                <w:rFonts w:eastAsia="EC Square Sans Pro" w:cs="EC Square Sans Pro"/>
              </w:rPr>
              <w:t>mm artillery shells, to which projects supported under ASAP are already contributing.</w:t>
            </w:r>
          </w:p>
          <w:p w14:paraId="291BDA44" w14:textId="77777777" w:rsidR="00D933B7" w:rsidRPr="0088451E" w:rsidRDefault="00D933B7">
            <w:pPr>
              <w:spacing w:before="120" w:after="120"/>
              <w:rPr>
                <w:rFonts w:eastAsia="EC Square Sans Pro" w:cs="EC Square Sans Pro"/>
                <w:sz w:val="28"/>
                <w:szCs w:val="28"/>
              </w:rPr>
            </w:pPr>
          </w:p>
        </w:tc>
      </w:tr>
    </w:tbl>
    <w:p w14:paraId="5828F08F" w14:textId="77777777" w:rsidR="00D933B7" w:rsidRPr="0088451E"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35A180B5" w14:textId="77777777" w:rsidR="00D933B7" w:rsidRPr="0088451E"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0FD362AB" w14:textId="77777777" w:rsidR="00D933B7" w:rsidRPr="0088451E" w:rsidRDefault="00D933B7" w:rsidP="00F72C99">
      <w:pPr>
        <w:pStyle w:val="Heading2"/>
        <w:rPr>
          <w:rFonts w:eastAsiaTheme="majorEastAsia"/>
          <w:lang w:eastAsia="en-GB"/>
        </w:rPr>
      </w:pPr>
      <w:r>
        <w:rPr>
          <w:rFonts w:eastAsiaTheme="majorEastAsia"/>
          <w:lang w:eastAsia="en-GB"/>
        </w:rPr>
        <w:t>Budget implementation</w:t>
      </w:r>
    </w:p>
    <w:p w14:paraId="3B7CF577" w14:textId="77777777" w:rsidR="00D933B7" w:rsidRPr="0088451E"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88451E" w14:paraId="5E507B3C"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43E1AAAD" w14:textId="77777777" w:rsidR="00D933B7" w:rsidRPr="0088451E"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435D7D86"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4A54CE0"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4832D5B"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76FB8D4"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54125C67"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5F6FCEE2"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5F608A6B"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5AB0E4E"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88451E" w14:paraId="1F104F54" w14:textId="77777777">
        <w:trPr>
          <w:trHeight w:val="300"/>
        </w:trPr>
        <w:tc>
          <w:tcPr>
            <w:tcW w:w="2085" w:type="dxa"/>
            <w:tcBorders>
              <w:top w:val="single" w:sz="6" w:space="0" w:color="8C8C8C"/>
              <w:left w:val="nil"/>
              <w:bottom w:val="single" w:sz="6" w:space="0" w:color="8C8C8C"/>
              <w:right w:val="nil"/>
            </w:tcBorders>
            <w:vAlign w:val="center"/>
            <w:hideMark/>
          </w:tcPr>
          <w:p w14:paraId="50948FC7" w14:textId="77777777" w:rsidR="00D933B7" w:rsidRPr="0088451E"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6E5C9D1B"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72041083"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0FA6D99" w14:textId="77777777" w:rsidR="00D933B7" w:rsidRPr="0088451E" w:rsidRDefault="00D933B7">
            <w:pPr>
              <w:spacing w:after="0" w:line="240" w:lineRule="auto"/>
              <w:jc w:val="right"/>
              <w:textAlignment w:val="baseline"/>
              <w:rPr>
                <w:rFonts w:ascii="Times New Roman" w:hAnsi="Times New Roman"/>
                <w:lang w:eastAsia="en-IE"/>
              </w:rPr>
            </w:pPr>
            <w:r>
              <w:t xml:space="preserve"> 157.0</w:t>
            </w:r>
          </w:p>
        </w:tc>
        <w:tc>
          <w:tcPr>
            <w:tcW w:w="930" w:type="dxa"/>
            <w:tcBorders>
              <w:top w:val="single" w:sz="6" w:space="0" w:color="8C8C8C"/>
              <w:left w:val="nil"/>
              <w:bottom w:val="single" w:sz="6" w:space="0" w:color="8C8C8C"/>
              <w:right w:val="nil"/>
            </w:tcBorders>
            <w:hideMark/>
          </w:tcPr>
          <w:p w14:paraId="424B51BC" w14:textId="77777777" w:rsidR="00D933B7" w:rsidRPr="0088451E" w:rsidRDefault="00D933B7">
            <w:pPr>
              <w:spacing w:after="0" w:line="240" w:lineRule="auto"/>
              <w:jc w:val="right"/>
              <w:textAlignment w:val="baseline"/>
              <w:rPr>
                <w:rFonts w:ascii="Times New Roman" w:hAnsi="Times New Roman"/>
                <w:lang w:eastAsia="en-IE"/>
              </w:rPr>
            </w:pPr>
            <w:r>
              <w:t xml:space="preserve"> 343.0</w:t>
            </w:r>
          </w:p>
        </w:tc>
        <w:tc>
          <w:tcPr>
            <w:tcW w:w="930" w:type="dxa"/>
            <w:tcBorders>
              <w:top w:val="single" w:sz="6" w:space="0" w:color="8C8C8C"/>
              <w:left w:val="nil"/>
              <w:bottom w:val="single" w:sz="6" w:space="0" w:color="8C8C8C"/>
              <w:right w:val="nil"/>
            </w:tcBorders>
            <w:hideMark/>
          </w:tcPr>
          <w:p w14:paraId="5E8B7A41"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7DDEB1A"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79115F9"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6404968B" w14:textId="77777777" w:rsidR="00D933B7" w:rsidRPr="0088451E" w:rsidRDefault="00D933B7">
            <w:pPr>
              <w:spacing w:after="0" w:line="240" w:lineRule="auto"/>
              <w:jc w:val="right"/>
              <w:textAlignment w:val="baseline"/>
              <w:rPr>
                <w:rFonts w:ascii="Times New Roman" w:hAnsi="Times New Roman"/>
                <w:lang w:eastAsia="en-IE"/>
              </w:rPr>
            </w:pPr>
            <w:r>
              <w:t xml:space="preserve"> 500.0</w:t>
            </w:r>
          </w:p>
        </w:tc>
      </w:tr>
      <w:tr w:rsidR="00D933B7" w:rsidRPr="0088451E" w14:paraId="325CE3D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FC01485" w14:textId="77777777" w:rsidR="00D933B7" w:rsidRPr="0088451E"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16E00557"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B3997F9"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B87FC3A"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AE435EF"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FF5C4C6"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28ACD8D"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1FC6A2B"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B81EC8F"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r>
      <w:tr w:rsidR="00D933B7" w:rsidRPr="0088451E" w14:paraId="39E07A13" w14:textId="77777777">
        <w:trPr>
          <w:trHeight w:val="300"/>
        </w:trPr>
        <w:tc>
          <w:tcPr>
            <w:tcW w:w="2085" w:type="dxa"/>
            <w:tcBorders>
              <w:top w:val="single" w:sz="6" w:space="0" w:color="8C8C8C"/>
              <w:left w:val="nil"/>
              <w:bottom w:val="single" w:sz="6" w:space="0" w:color="8C8C8C"/>
              <w:right w:val="nil"/>
            </w:tcBorders>
            <w:vAlign w:val="center"/>
            <w:hideMark/>
          </w:tcPr>
          <w:p w14:paraId="309EA526" w14:textId="77777777" w:rsidR="00D933B7" w:rsidRPr="0088451E"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5132730D"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774A82B"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7164496B"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F6178DF"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4966C52C"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6A711BD"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2603096"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4F34DBC8"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r>
      <w:tr w:rsidR="00D933B7" w:rsidRPr="0088451E" w14:paraId="45D99C4C"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3B7EC63" w14:textId="77777777" w:rsidR="00D933B7" w:rsidRPr="0088451E"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71F488B9"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D2E1DAA"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D34D15B"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E507EA6" w14:textId="77777777" w:rsidR="00D933B7" w:rsidRPr="0088451E" w:rsidRDefault="00D933B7">
            <w:pPr>
              <w:spacing w:after="0" w:line="240" w:lineRule="auto"/>
              <w:jc w:val="right"/>
              <w:textAlignment w:val="baseline"/>
              <w:rPr>
                <w:rFonts w:ascii="Times New Roman" w:hAnsi="Times New Roman"/>
                <w:lang w:eastAsia="en-IE"/>
              </w:rPr>
            </w:pPr>
            <w:r>
              <w:t xml:space="preserve"> 15.9</w:t>
            </w:r>
          </w:p>
        </w:tc>
        <w:tc>
          <w:tcPr>
            <w:tcW w:w="930" w:type="dxa"/>
            <w:tcBorders>
              <w:top w:val="single" w:sz="6" w:space="0" w:color="8C8C8C"/>
              <w:left w:val="nil"/>
              <w:bottom w:val="single" w:sz="6" w:space="0" w:color="8C8C8C"/>
              <w:right w:val="nil"/>
            </w:tcBorders>
            <w:shd w:val="clear" w:color="auto" w:fill="F2F2F2"/>
            <w:hideMark/>
          </w:tcPr>
          <w:p w14:paraId="2117AA68"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3F11440"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2A2A520"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4A5C092" w14:textId="77777777" w:rsidR="00D933B7" w:rsidRPr="0088451E" w:rsidRDefault="00D933B7">
            <w:pPr>
              <w:spacing w:after="0" w:line="240" w:lineRule="auto"/>
              <w:jc w:val="right"/>
              <w:textAlignment w:val="baseline"/>
              <w:rPr>
                <w:rFonts w:ascii="Times New Roman" w:hAnsi="Times New Roman"/>
                <w:lang w:eastAsia="en-IE"/>
              </w:rPr>
            </w:pPr>
            <w:r>
              <w:t xml:space="preserve"> 15.9</w:t>
            </w:r>
          </w:p>
        </w:tc>
      </w:tr>
      <w:tr w:rsidR="00D933B7" w:rsidRPr="0088451E" w14:paraId="00B3B50B" w14:textId="77777777">
        <w:trPr>
          <w:trHeight w:val="300"/>
        </w:trPr>
        <w:tc>
          <w:tcPr>
            <w:tcW w:w="2085" w:type="dxa"/>
            <w:tcBorders>
              <w:top w:val="single" w:sz="6" w:space="0" w:color="8C8C8C"/>
              <w:left w:val="nil"/>
              <w:bottom w:val="single" w:sz="6" w:space="0" w:color="8C8C8C"/>
              <w:right w:val="nil"/>
            </w:tcBorders>
            <w:vAlign w:val="center"/>
            <w:hideMark/>
          </w:tcPr>
          <w:p w14:paraId="484DE1BB" w14:textId="77777777" w:rsidR="00D933B7" w:rsidRPr="0088451E"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6ED99FC4"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2DD3246E"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18295E1D"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157.0</w:t>
            </w:r>
          </w:p>
        </w:tc>
        <w:tc>
          <w:tcPr>
            <w:tcW w:w="930" w:type="dxa"/>
            <w:tcBorders>
              <w:top w:val="single" w:sz="6" w:space="0" w:color="8C8C8C"/>
              <w:left w:val="nil"/>
              <w:bottom w:val="single" w:sz="6" w:space="0" w:color="8C8C8C"/>
              <w:right w:val="nil"/>
            </w:tcBorders>
            <w:hideMark/>
          </w:tcPr>
          <w:p w14:paraId="060C4353"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358.9</w:t>
            </w:r>
          </w:p>
        </w:tc>
        <w:tc>
          <w:tcPr>
            <w:tcW w:w="930" w:type="dxa"/>
            <w:tcBorders>
              <w:top w:val="single" w:sz="6" w:space="0" w:color="8C8C8C"/>
              <w:left w:val="nil"/>
              <w:bottom w:val="single" w:sz="6" w:space="0" w:color="8C8C8C"/>
              <w:right w:val="nil"/>
            </w:tcBorders>
            <w:hideMark/>
          </w:tcPr>
          <w:p w14:paraId="1F7F70E4"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771A94F8"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51D1EC7F"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7D6AAE75"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515.9</w:t>
            </w:r>
          </w:p>
        </w:tc>
      </w:tr>
    </w:tbl>
    <w:p w14:paraId="09352843" w14:textId="77777777" w:rsidR="00D933B7" w:rsidRPr="0088451E"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57564DD5" w14:textId="77777777" w:rsidR="00D933B7" w:rsidRPr="0088451E" w:rsidRDefault="00D933B7" w:rsidP="00D933B7">
      <w:pPr>
        <w:spacing w:after="0" w:line="240" w:lineRule="auto"/>
        <w:textAlignment w:val="baseline"/>
        <w:rPr>
          <w:rFonts w:cs="Segoe UI"/>
          <w:sz w:val="18"/>
          <w:szCs w:val="18"/>
          <w:lang w:eastAsia="en-IE"/>
        </w:rPr>
      </w:pPr>
    </w:p>
    <w:p w14:paraId="24F4D243" w14:textId="77777777" w:rsidR="00D933B7" w:rsidRPr="0088451E" w:rsidRDefault="00D933B7" w:rsidP="00D933B7">
      <w:pPr>
        <w:spacing w:after="0" w:line="240" w:lineRule="auto"/>
        <w:textAlignment w:val="baseline"/>
        <w:rPr>
          <w:rFonts w:cs="Segoe UI"/>
          <w:sz w:val="18"/>
          <w:szCs w:val="18"/>
          <w:lang w:eastAsia="en-IE"/>
        </w:rPr>
      </w:pPr>
    </w:p>
    <w:p w14:paraId="5F332975" w14:textId="77777777" w:rsidR="00D933B7" w:rsidRPr="0088451E" w:rsidRDefault="00D933B7" w:rsidP="00D933B7">
      <w:pPr>
        <w:spacing w:after="0" w:line="240" w:lineRule="auto"/>
        <w:textAlignment w:val="baseline"/>
        <w:rPr>
          <w:rFonts w:cs="Segoe UI"/>
          <w:sz w:val="18"/>
          <w:szCs w:val="18"/>
          <w:lang w:eastAsia="en-IE"/>
        </w:rPr>
      </w:pPr>
    </w:p>
    <w:p w14:paraId="48CA5488" w14:textId="77777777" w:rsidR="00D933B7" w:rsidRPr="0088451E" w:rsidRDefault="00D933B7" w:rsidP="00D933B7">
      <w:pPr>
        <w:spacing w:after="0" w:line="240" w:lineRule="auto"/>
        <w:textAlignment w:val="baseline"/>
        <w:rPr>
          <w:rFonts w:cs="Segoe UI"/>
          <w:sz w:val="18"/>
          <w:szCs w:val="18"/>
          <w:lang w:eastAsia="en-IE"/>
        </w:rPr>
      </w:pPr>
    </w:p>
    <w:p w14:paraId="1519B5E2" w14:textId="77777777" w:rsidR="00D933B7" w:rsidRPr="0088451E" w:rsidRDefault="00D933B7" w:rsidP="00F72C99">
      <w:pPr>
        <w:pStyle w:val="Heading3"/>
        <w:rPr>
          <w:rFonts w:ascii="Segoe UI" w:hAnsi="Segoe UI"/>
          <w:sz w:val="18"/>
          <w:szCs w:val="18"/>
          <w:lang w:eastAsia="en-IE"/>
        </w:rPr>
      </w:pPr>
      <w:r>
        <w:rPr>
          <w:lang w:eastAsia="en-IE"/>
        </w:rPr>
        <w:t>Cumulative budget implementation at the end of 2025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88451E" w14:paraId="708A7AE4"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166355BA" w14:textId="77777777" w:rsidR="00D933B7" w:rsidRPr="0088451E"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BDC8401"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5C1067C"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922A114" w14:textId="77777777" w:rsidR="00D933B7" w:rsidRPr="0088451E"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88451E" w14:paraId="6572234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0B997BFC" w14:textId="77777777" w:rsidR="00D933B7" w:rsidRPr="0088451E"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1A362F77" w14:textId="77777777" w:rsidR="00D933B7" w:rsidRPr="0088451E" w:rsidRDefault="00D933B7">
            <w:pPr>
              <w:spacing w:after="0" w:line="240" w:lineRule="auto"/>
              <w:jc w:val="right"/>
              <w:textAlignment w:val="baseline"/>
              <w:rPr>
                <w:rFonts w:ascii="Times New Roman" w:hAnsi="Times New Roman"/>
                <w:lang w:eastAsia="en-IE"/>
              </w:rPr>
            </w:pPr>
            <w:r>
              <w:t xml:space="preserve"> 515.9</w:t>
            </w:r>
          </w:p>
        </w:tc>
        <w:tc>
          <w:tcPr>
            <w:tcW w:w="2400" w:type="dxa"/>
            <w:tcBorders>
              <w:top w:val="single" w:sz="6" w:space="0" w:color="8C8C8C"/>
              <w:left w:val="nil"/>
              <w:bottom w:val="single" w:sz="6" w:space="0" w:color="8C8C8C"/>
              <w:right w:val="nil"/>
            </w:tcBorders>
            <w:shd w:val="clear" w:color="auto" w:fill="FFFFFF"/>
            <w:hideMark/>
          </w:tcPr>
          <w:p w14:paraId="2BC7B58F" w14:textId="77777777" w:rsidR="00D933B7" w:rsidRPr="0088451E" w:rsidRDefault="00D933B7">
            <w:pPr>
              <w:spacing w:after="0" w:line="240" w:lineRule="auto"/>
              <w:jc w:val="right"/>
              <w:textAlignment w:val="baseline"/>
              <w:rPr>
                <w:rFonts w:ascii="Times New Roman" w:hAnsi="Times New Roman"/>
                <w:lang w:eastAsia="en-IE"/>
              </w:rPr>
            </w:pPr>
            <w:r>
              <w:t xml:space="preserve"> 515.9</w:t>
            </w:r>
          </w:p>
        </w:tc>
        <w:tc>
          <w:tcPr>
            <w:tcW w:w="2400" w:type="dxa"/>
            <w:tcBorders>
              <w:top w:val="single" w:sz="6" w:space="0" w:color="8C8C8C"/>
              <w:left w:val="nil"/>
              <w:bottom w:val="single" w:sz="6" w:space="0" w:color="8C8C8C"/>
              <w:right w:val="nil"/>
            </w:tcBorders>
            <w:shd w:val="clear" w:color="auto" w:fill="FFFFFF"/>
            <w:hideMark/>
          </w:tcPr>
          <w:p w14:paraId="278CF3CF" w14:textId="77777777" w:rsidR="00D933B7" w:rsidRPr="0088451E" w:rsidRDefault="00D933B7">
            <w:pPr>
              <w:spacing w:after="0" w:line="240" w:lineRule="auto"/>
              <w:jc w:val="right"/>
              <w:textAlignment w:val="baseline"/>
              <w:rPr>
                <w:rFonts w:ascii="Times New Roman" w:hAnsi="Times New Roman"/>
                <w:lang w:eastAsia="en-IE"/>
              </w:rPr>
            </w:pPr>
            <w:r>
              <w:t>100.0%</w:t>
            </w:r>
          </w:p>
        </w:tc>
      </w:tr>
      <w:tr w:rsidR="00D933B7" w:rsidRPr="0088451E" w14:paraId="09FCD8BA"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6BFC416" w14:textId="77777777" w:rsidR="00D933B7" w:rsidRPr="0088451E"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65D27EC5" w14:textId="77777777" w:rsidR="00D933B7" w:rsidRPr="0088451E" w:rsidRDefault="00D933B7">
            <w:pPr>
              <w:spacing w:after="0" w:line="240" w:lineRule="auto"/>
              <w:jc w:val="right"/>
              <w:textAlignment w:val="baseline"/>
              <w:rPr>
                <w:rFonts w:ascii="Times New Roman" w:hAnsi="Times New Roman"/>
                <w:lang w:eastAsia="en-IE"/>
              </w:rPr>
            </w:pPr>
            <w:r>
              <w:t xml:space="preserve"> 225.9</w:t>
            </w:r>
          </w:p>
        </w:tc>
        <w:tc>
          <w:tcPr>
            <w:tcW w:w="2400" w:type="dxa"/>
            <w:tcBorders>
              <w:top w:val="single" w:sz="6" w:space="0" w:color="8C8C8C"/>
              <w:left w:val="nil"/>
              <w:bottom w:val="single" w:sz="6" w:space="0" w:color="8C8C8C"/>
              <w:right w:val="nil"/>
            </w:tcBorders>
            <w:shd w:val="clear" w:color="auto" w:fill="FFFFFF"/>
            <w:hideMark/>
          </w:tcPr>
          <w:p w14:paraId="5756324B" w14:textId="77777777" w:rsidR="00D933B7" w:rsidRPr="0088451E"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20D44236" w14:textId="77777777" w:rsidR="00D933B7" w:rsidRPr="0088451E" w:rsidRDefault="00D933B7">
            <w:pPr>
              <w:spacing w:after="0" w:line="240" w:lineRule="auto"/>
              <w:jc w:val="right"/>
              <w:textAlignment w:val="baseline"/>
              <w:rPr>
                <w:rFonts w:ascii="Times New Roman" w:hAnsi="Times New Roman"/>
                <w:lang w:eastAsia="en-IE"/>
              </w:rPr>
            </w:pPr>
            <w:r>
              <w:t>43.8%</w:t>
            </w:r>
          </w:p>
        </w:tc>
      </w:tr>
    </w:tbl>
    <w:p w14:paraId="44131982" w14:textId="77777777" w:rsidR="00D933B7" w:rsidRPr="0088451E" w:rsidRDefault="00D933B7" w:rsidP="00D933B7">
      <w:pPr>
        <w:spacing w:after="0" w:line="240" w:lineRule="auto"/>
        <w:textAlignment w:val="baseline"/>
        <w:rPr>
          <w:rFonts w:ascii="Segoe UI" w:hAnsi="Segoe UI" w:cs="Segoe UI"/>
          <w:sz w:val="18"/>
          <w:szCs w:val="18"/>
          <w:lang w:eastAsia="en-IE"/>
        </w:rPr>
      </w:pPr>
    </w:p>
    <w:p w14:paraId="2BC66413" w14:textId="77777777" w:rsidR="00D933B7" w:rsidRPr="0088451E" w:rsidRDefault="00D933B7" w:rsidP="00D933B7">
      <w:pPr>
        <w:spacing w:after="0" w:line="240" w:lineRule="auto"/>
        <w:textAlignment w:val="baseline"/>
        <w:rPr>
          <w:rFonts w:ascii="Segoe UI" w:hAnsi="Segoe UI" w:cs="Segoe UI"/>
          <w:sz w:val="18"/>
          <w:szCs w:val="18"/>
          <w:lang w:eastAsia="en-IE"/>
        </w:rPr>
      </w:pPr>
    </w:p>
    <w:p w14:paraId="74F9EA31" w14:textId="77777777" w:rsidR="00D933B7" w:rsidRPr="0088451E"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29A49F8" w14:textId="77777777" w:rsidR="00D933B7" w:rsidRPr="0088451E"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641485C9" w14:textId="77777777" w:rsidR="00D933B7" w:rsidRPr="0088451E" w:rsidRDefault="00D933B7" w:rsidP="00F72C99">
      <w:pPr>
        <w:pStyle w:val="Heading2"/>
        <w:rPr>
          <w:rFonts w:eastAsiaTheme="majorEastAsia"/>
          <w:lang w:eastAsia="en-GB"/>
        </w:rPr>
      </w:pPr>
      <w:r>
        <w:rPr>
          <w:rFonts w:eastAsiaTheme="majorEastAsia"/>
          <w:lang w:eastAsia="en-GB"/>
        </w:rPr>
        <w:t>Implementation and performance</w:t>
      </w:r>
    </w:p>
    <w:p w14:paraId="025D4FEF" w14:textId="77777777" w:rsidR="00D933B7" w:rsidRPr="0088451E" w:rsidRDefault="00D933B7" w:rsidP="00F72C99">
      <w:pPr>
        <w:pStyle w:val="Heading3"/>
      </w:pPr>
      <w:r>
        <w:t>Key performance indicators</w:t>
      </w:r>
    </w:p>
    <w:p w14:paraId="50D0241E" w14:textId="77777777" w:rsidR="00D933B7" w:rsidRPr="0088451E" w:rsidRDefault="00D933B7" w:rsidP="00D933B7">
      <w:pPr>
        <w:rPr>
          <w:lang w:eastAsia="en-GB"/>
        </w:rPr>
      </w:pPr>
    </w:p>
    <w:tbl>
      <w:tblPr>
        <w:tblW w:w="0" w:type="auto"/>
        <w:tblLook w:val="04A0" w:firstRow="1" w:lastRow="0" w:firstColumn="1" w:lastColumn="0" w:noHBand="0" w:noVBand="1"/>
      </w:tblPr>
      <w:tblGrid>
        <w:gridCol w:w="2109"/>
        <w:gridCol w:w="1148"/>
        <w:gridCol w:w="1694"/>
        <w:gridCol w:w="1144"/>
        <w:gridCol w:w="2000"/>
        <w:gridCol w:w="1524"/>
      </w:tblGrid>
      <w:tr w:rsidR="00D933B7" w:rsidRPr="0088451E" w14:paraId="6C1D83C7" w14:textId="77777777">
        <w:trPr>
          <w:trHeight w:val="345"/>
        </w:trPr>
        <w:tc>
          <w:tcPr>
            <w:tcW w:w="2464" w:type="dxa"/>
            <w:tcBorders>
              <w:top w:val="single" w:sz="8" w:space="0" w:color="000000" w:themeColor="text1"/>
              <w:left w:val="single" w:sz="8" w:space="0" w:color="000000" w:themeColor="text1"/>
              <w:bottom w:val="single" w:sz="8" w:space="0" w:color="8C8C8C"/>
              <w:right w:val="nil"/>
            </w:tcBorders>
            <w:shd w:val="clear" w:color="auto" w:fill="FAF9F9"/>
            <w:tcMar>
              <w:left w:w="108" w:type="dxa"/>
              <w:right w:w="108" w:type="dxa"/>
            </w:tcMar>
            <w:vAlign w:val="center"/>
          </w:tcPr>
          <w:p w14:paraId="5C0677C1" w14:textId="77777777" w:rsidR="00D933B7" w:rsidRPr="0088451E" w:rsidRDefault="00D933B7">
            <w:pPr>
              <w:tabs>
                <w:tab w:val="left" w:pos="1410"/>
              </w:tabs>
              <w:rPr>
                <w:rFonts w:eastAsia="Calibri"/>
                <w:b/>
                <w:bCs/>
                <w:color w:val="000000" w:themeColor="text1"/>
              </w:rPr>
            </w:pPr>
          </w:p>
        </w:tc>
        <w:tc>
          <w:tcPr>
            <w:tcW w:w="1032" w:type="dxa"/>
            <w:tcBorders>
              <w:top w:val="single" w:sz="8" w:space="0" w:color="000000" w:themeColor="text1"/>
              <w:left w:val="nil"/>
              <w:bottom w:val="single" w:sz="8" w:space="0" w:color="8C8C8C"/>
              <w:right w:val="nil"/>
            </w:tcBorders>
            <w:shd w:val="clear" w:color="auto" w:fill="FAF9F9"/>
            <w:tcMar>
              <w:left w:w="108" w:type="dxa"/>
              <w:right w:w="108" w:type="dxa"/>
            </w:tcMar>
            <w:vAlign w:val="center"/>
          </w:tcPr>
          <w:p w14:paraId="7F2D0452" w14:textId="77777777" w:rsidR="00D933B7" w:rsidRPr="0088451E" w:rsidRDefault="00D933B7">
            <w:pPr>
              <w:tabs>
                <w:tab w:val="left" w:pos="1410"/>
              </w:tabs>
              <w:rPr>
                <w:rFonts w:eastAsia="Calibri"/>
                <w:b/>
                <w:bCs/>
                <w:color w:val="000000" w:themeColor="text1"/>
              </w:rPr>
            </w:pPr>
            <w:r>
              <w:rPr>
                <w:rFonts w:eastAsia="Calibri"/>
                <w:b/>
                <w:bCs/>
                <w:color w:val="000000" w:themeColor="text1"/>
              </w:rPr>
              <w:t>Baseline</w:t>
            </w:r>
          </w:p>
        </w:tc>
        <w:tc>
          <w:tcPr>
            <w:tcW w:w="1932" w:type="dxa"/>
            <w:tcBorders>
              <w:top w:val="single" w:sz="8" w:space="0" w:color="000000" w:themeColor="text1"/>
              <w:left w:val="nil"/>
              <w:bottom w:val="single" w:sz="8" w:space="0" w:color="8C8C8C"/>
              <w:right w:val="nil"/>
            </w:tcBorders>
            <w:shd w:val="clear" w:color="auto" w:fill="FAF9F9"/>
            <w:tcMar>
              <w:left w:w="108" w:type="dxa"/>
              <w:right w:w="108" w:type="dxa"/>
            </w:tcMar>
            <w:vAlign w:val="center"/>
          </w:tcPr>
          <w:p w14:paraId="7D0BBC7D" w14:textId="77777777" w:rsidR="00D933B7" w:rsidRPr="0088451E" w:rsidRDefault="00D933B7">
            <w:pPr>
              <w:tabs>
                <w:tab w:val="left" w:pos="1410"/>
              </w:tabs>
              <w:rPr>
                <w:rFonts w:eastAsia="Calibri"/>
                <w:b/>
                <w:bCs/>
                <w:color w:val="000000" w:themeColor="text1"/>
              </w:rPr>
            </w:pPr>
            <w:r>
              <w:rPr>
                <w:rFonts w:eastAsia="Calibri"/>
                <w:b/>
                <w:bCs/>
                <w:color w:val="000000" w:themeColor="text1"/>
              </w:rPr>
              <w:t>Progress</w:t>
            </w:r>
          </w:p>
        </w:tc>
        <w:tc>
          <w:tcPr>
            <w:tcW w:w="1239" w:type="dxa"/>
            <w:tcBorders>
              <w:top w:val="single" w:sz="8" w:space="0" w:color="000000" w:themeColor="text1"/>
              <w:left w:val="nil"/>
              <w:bottom w:val="single" w:sz="8" w:space="0" w:color="8C8C8C"/>
              <w:right w:val="nil"/>
            </w:tcBorders>
            <w:shd w:val="clear" w:color="auto" w:fill="FAF9F9"/>
            <w:tcMar>
              <w:left w:w="108" w:type="dxa"/>
              <w:right w:w="108" w:type="dxa"/>
            </w:tcMar>
            <w:vAlign w:val="center"/>
          </w:tcPr>
          <w:p w14:paraId="464B0D9B" w14:textId="77777777" w:rsidR="00D933B7" w:rsidRPr="0088451E" w:rsidRDefault="00D933B7">
            <w:pPr>
              <w:tabs>
                <w:tab w:val="left" w:pos="1410"/>
              </w:tabs>
              <w:rPr>
                <w:rFonts w:eastAsia="Calibri"/>
                <w:b/>
                <w:bCs/>
                <w:color w:val="000000" w:themeColor="text1"/>
              </w:rPr>
            </w:pPr>
            <w:r>
              <w:rPr>
                <w:rFonts w:eastAsia="Calibri"/>
                <w:b/>
                <w:bCs/>
                <w:color w:val="000000" w:themeColor="text1"/>
              </w:rPr>
              <w:t>Target</w:t>
            </w:r>
          </w:p>
        </w:tc>
        <w:tc>
          <w:tcPr>
            <w:tcW w:w="1477" w:type="dxa"/>
            <w:tcBorders>
              <w:top w:val="single" w:sz="8" w:space="0" w:color="000000" w:themeColor="text1"/>
              <w:left w:val="nil"/>
              <w:bottom w:val="single" w:sz="8" w:space="0" w:color="8C8C8C"/>
              <w:right w:val="nil"/>
            </w:tcBorders>
            <w:shd w:val="clear" w:color="auto" w:fill="FAF9F9"/>
            <w:tcMar>
              <w:left w:w="108" w:type="dxa"/>
              <w:right w:w="108" w:type="dxa"/>
            </w:tcMar>
            <w:vAlign w:val="center"/>
          </w:tcPr>
          <w:p w14:paraId="4855D970" w14:textId="77777777" w:rsidR="00D933B7" w:rsidRPr="0088451E" w:rsidRDefault="00D933B7">
            <w:pPr>
              <w:tabs>
                <w:tab w:val="left" w:pos="1410"/>
              </w:tabs>
              <w:rPr>
                <w:rFonts w:eastAsia="Calibri"/>
                <w:b/>
                <w:bCs/>
                <w:color w:val="000000" w:themeColor="text1"/>
              </w:rPr>
            </w:pPr>
            <w:r>
              <w:rPr>
                <w:rFonts w:eastAsia="Calibri"/>
                <w:b/>
                <w:bCs/>
                <w:color w:val="000000" w:themeColor="text1"/>
              </w:rPr>
              <w:t>Results</w:t>
            </w:r>
          </w:p>
        </w:tc>
        <w:tc>
          <w:tcPr>
            <w:tcW w:w="1487" w:type="dxa"/>
            <w:tcBorders>
              <w:top w:val="single" w:sz="8" w:space="0" w:color="000000" w:themeColor="text1"/>
              <w:left w:val="nil"/>
              <w:bottom w:val="single" w:sz="8" w:space="0" w:color="8C8C8C"/>
              <w:right w:val="single" w:sz="8" w:space="0" w:color="000000" w:themeColor="text1"/>
            </w:tcBorders>
            <w:shd w:val="clear" w:color="auto" w:fill="FAF9F9"/>
            <w:tcMar>
              <w:left w:w="108" w:type="dxa"/>
              <w:right w:w="108" w:type="dxa"/>
            </w:tcMar>
            <w:vAlign w:val="center"/>
          </w:tcPr>
          <w:p w14:paraId="20836745" w14:textId="77777777" w:rsidR="00D933B7" w:rsidRPr="0088451E" w:rsidRDefault="00D933B7">
            <w:pPr>
              <w:tabs>
                <w:tab w:val="left" w:pos="1410"/>
              </w:tabs>
              <w:rPr>
                <w:rFonts w:eastAsia="Calibri"/>
                <w:b/>
                <w:bCs/>
                <w:color w:val="000000" w:themeColor="text1"/>
              </w:rPr>
            </w:pPr>
            <w:r>
              <w:rPr>
                <w:rFonts w:eastAsia="Calibri"/>
                <w:b/>
                <w:bCs/>
                <w:color w:val="000000" w:themeColor="text1"/>
              </w:rPr>
              <w:t>Assessment</w:t>
            </w:r>
          </w:p>
        </w:tc>
      </w:tr>
      <w:tr w:rsidR="00D933B7" w:rsidRPr="0088451E" w14:paraId="0DC30E34" w14:textId="77777777">
        <w:trPr>
          <w:trHeight w:val="630"/>
        </w:trPr>
        <w:tc>
          <w:tcPr>
            <w:tcW w:w="2464" w:type="dxa"/>
            <w:tcBorders>
              <w:top w:val="single" w:sz="8" w:space="0" w:color="8C8C8C"/>
              <w:left w:val="single" w:sz="8" w:space="0" w:color="000000" w:themeColor="text1"/>
              <w:bottom w:val="single" w:sz="8" w:space="0" w:color="8C8C8C"/>
              <w:right w:val="nil"/>
            </w:tcBorders>
            <w:tcMar>
              <w:left w:w="108" w:type="dxa"/>
              <w:right w:w="108" w:type="dxa"/>
            </w:tcMar>
          </w:tcPr>
          <w:p w14:paraId="43554E99" w14:textId="77777777" w:rsidR="00D933B7" w:rsidRPr="0088451E" w:rsidRDefault="00D933B7">
            <w:pPr>
              <w:tabs>
                <w:tab w:val="left" w:pos="1410"/>
              </w:tabs>
              <w:rPr>
                <w:rFonts w:eastAsia="Calibri"/>
              </w:rPr>
            </w:pPr>
            <w:r>
              <w:rPr>
                <w:rFonts w:eastAsia="Calibri"/>
              </w:rPr>
              <w:t>Number of single entities in the selected projects</w:t>
            </w:r>
          </w:p>
        </w:tc>
        <w:tc>
          <w:tcPr>
            <w:tcW w:w="1032" w:type="dxa"/>
            <w:tcBorders>
              <w:top w:val="single" w:sz="8" w:space="0" w:color="8C8C8C"/>
              <w:left w:val="nil"/>
              <w:bottom w:val="single" w:sz="8" w:space="0" w:color="8C8C8C"/>
              <w:right w:val="nil"/>
            </w:tcBorders>
            <w:tcMar>
              <w:left w:w="108" w:type="dxa"/>
              <w:right w:w="108" w:type="dxa"/>
            </w:tcMar>
          </w:tcPr>
          <w:p w14:paraId="3AB50D3D" w14:textId="77777777" w:rsidR="00D933B7" w:rsidRPr="0088451E" w:rsidRDefault="00D933B7">
            <w:pPr>
              <w:tabs>
                <w:tab w:val="left" w:pos="1410"/>
              </w:tabs>
              <w:rPr>
                <w:rFonts w:eastAsia="Calibri"/>
              </w:rPr>
            </w:pPr>
            <w:r>
              <w:rPr>
                <w:rFonts w:eastAsia="Calibri"/>
              </w:rPr>
              <w:t xml:space="preserve">0 </w:t>
            </w:r>
          </w:p>
        </w:tc>
        <w:tc>
          <w:tcPr>
            <w:tcW w:w="1932" w:type="dxa"/>
            <w:tcBorders>
              <w:top w:val="single" w:sz="8" w:space="0" w:color="8C8C8C"/>
              <w:left w:val="nil"/>
              <w:bottom w:val="single" w:sz="8" w:space="0" w:color="8C8C8C"/>
              <w:right w:val="nil"/>
            </w:tcBorders>
            <w:tcMar>
              <w:left w:w="108" w:type="dxa"/>
              <w:right w:w="108" w:type="dxa"/>
            </w:tcMar>
          </w:tcPr>
          <w:p w14:paraId="4EC9A5D7" w14:textId="77777777" w:rsidR="00D933B7" w:rsidRPr="0088451E" w:rsidRDefault="00D933B7">
            <w:pPr>
              <w:tabs>
                <w:tab w:val="left" w:pos="1410"/>
              </w:tabs>
              <w:rPr>
                <w:rFonts w:eastAsia="Calibri"/>
              </w:rPr>
            </w:pPr>
            <w:r>
              <w:rPr>
                <w:rFonts w:eastAsia="Calibri"/>
              </w:rPr>
              <w:t xml:space="preserve">n/a </w:t>
            </w:r>
          </w:p>
        </w:tc>
        <w:tc>
          <w:tcPr>
            <w:tcW w:w="1239" w:type="dxa"/>
            <w:tcBorders>
              <w:top w:val="single" w:sz="8" w:space="0" w:color="8C8C8C"/>
              <w:left w:val="nil"/>
              <w:bottom w:val="single" w:sz="8" w:space="0" w:color="8C8C8C"/>
              <w:right w:val="nil"/>
            </w:tcBorders>
            <w:tcMar>
              <w:left w:w="108" w:type="dxa"/>
              <w:right w:w="108" w:type="dxa"/>
            </w:tcMar>
          </w:tcPr>
          <w:p w14:paraId="28EC0A4A" w14:textId="77777777" w:rsidR="00D933B7" w:rsidRPr="0088451E" w:rsidRDefault="00D933B7">
            <w:pPr>
              <w:tabs>
                <w:tab w:val="left" w:pos="1410"/>
              </w:tabs>
              <w:rPr>
                <w:rFonts w:eastAsia="Calibri"/>
              </w:rPr>
            </w:pPr>
            <w:r>
              <w:rPr>
                <w:rFonts w:eastAsia="Calibri"/>
              </w:rPr>
              <w:t xml:space="preserve">n/a </w:t>
            </w:r>
          </w:p>
        </w:tc>
        <w:tc>
          <w:tcPr>
            <w:tcW w:w="1477" w:type="dxa"/>
            <w:tcBorders>
              <w:top w:val="single" w:sz="8" w:space="0" w:color="8C8C8C"/>
              <w:left w:val="nil"/>
              <w:bottom w:val="single" w:sz="8" w:space="0" w:color="8C8C8C"/>
              <w:right w:val="nil"/>
            </w:tcBorders>
            <w:tcMar>
              <w:left w:w="108" w:type="dxa"/>
              <w:right w:w="108" w:type="dxa"/>
            </w:tcMar>
          </w:tcPr>
          <w:p w14:paraId="025382EB" w14:textId="77777777" w:rsidR="00D933B7" w:rsidRPr="0088451E" w:rsidRDefault="00D933B7">
            <w:pPr>
              <w:tabs>
                <w:tab w:val="left" w:pos="1410"/>
              </w:tabs>
              <w:rPr>
                <w:rFonts w:eastAsia="Calibri"/>
              </w:rPr>
            </w:pPr>
            <w:r>
              <w:rPr>
                <w:rFonts w:eastAsia="Calibri"/>
              </w:rPr>
              <w:t>31 unique participants by 2025</w:t>
            </w:r>
          </w:p>
        </w:tc>
        <w:tc>
          <w:tcPr>
            <w:tcW w:w="1487" w:type="dxa"/>
            <w:tcBorders>
              <w:top w:val="single" w:sz="8" w:space="0" w:color="8C8C8C"/>
              <w:left w:val="nil"/>
              <w:bottom w:val="single" w:sz="8" w:space="0" w:color="8C8C8C"/>
              <w:right w:val="single" w:sz="8" w:space="0" w:color="000000" w:themeColor="text1"/>
            </w:tcBorders>
            <w:tcMar>
              <w:left w:w="108" w:type="dxa"/>
              <w:right w:w="108" w:type="dxa"/>
            </w:tcMar>
          </w:tcPr>
          <w:p w14:paraId="58D2102A" w14:textId="77777777" w:rsidR="00D933B7" w:rsidRPr="0088451E" w:rsidRDefault="00D933B7">
            <w:pPr>
              <w:tabs>
                <w:tab w:val="left" w:pos="1410"/>
              </w:tabs>
              <w:rPr>
                <w:rFonts w:eastAsia="Calibri"/>
              </w:rPr>
            </w:pPr>
            <w:r>
              <w:rPr>
                <w:rFonts w:eastAsia="Calibri"/>
              </w:rPr>
              <w:t xml:space="preserve">n/a </w:t>
            </w:r>
          </w:p>
        </w:tc>
      </w:tr>
      <w:tr w:rsidR="00D933B7" w:rsidRPr="0088451E" w14:paraId="0576B81E" w14:textId="77777777">
        <w:trPr>
          <w:trHeight w:val="945"/>
        </w:trPr>
        <w:tc>
          <w:tcPr>
            <w:tcW w:w="2464" w:type="dxa"/>
            <w:tcBorders>
              <w:top w:val="single" w:sz="8" w:space="0" w:color="8C8C8C"/>
              <w:left w:val="single" w:sz="8" w:space="0" w:color="000000" w:themeColor="text1"/>
              <w:bottom w:val="single" w:sz="8" w:space="0" w:color="8C8C8C"/>
              <w:right w:val="nil"/>
            </w:tcBorders>
            <w:shd w:val="clear" w:color="auto" w:fill="FAF9F9"/>
            <w:tcMar>
              <w:left w:w="108" w:type="dxa"/>
              <w:right w:w="108" w:type="dxa"/>
            </w:tcMar>
          </w:tcPr>
          <w:p w14:paraId="0F049D70" w14:textId="77777777" w:rsidR="00D933B7" w:rsidRPr="0088451E" w:rsidRDefault="00D933B7">
            <w:pPr>
              <w:tabs>
                <w:tab w:val="left" w:pos="1410"/>
              </w:tabs>
              <w:rPr>
                <w:rFonts w:eastAsia="Calibri"/>
                <w:color w:val="000000" w:themeColor="text1"/>
              </w:rPr>
            </w:pPr>
            <w:r>
              <w:rPr>
                <w:rFonts w:eastAsia="Calibri"/>
                <w:color w:val="000000" w:themeColor="text1"/>
              </w:rPr>
              <w:t>Number of Member States in which these entities are established</w:t>
            </w:r>
          </w:p>
        </w:tc>
        <w:tc>
          <w:tcPr>
            <w:tcW w:w="1032" w:type="dxa"/>
            <w:tcBorders>
              <w:top w:val="single" w:sz="8" w:space="0" w:color="8C8C8C"/>
              <w:left w:val="nil"/>
              <w:bottom w:val="single" w:sz="8" w:space="0" w:color="8C8C8C"/>
              <w:right w:val="nil"/>
            </w:tcBorders>
            <w:shd w:val="clear" w:color="auto" w:fill="FAF9F9"/>
            <w:tcMar>
              <w:left w:w="108" w:type="dxa"/>
              <w:right w:w="108" w:type="dxa"/>
            </w:tcMar>
          </w:tcPr>
          <w:p w14:paraId="3F187C2C"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0 </w:t>
            </w:r>
          </w:p>
        </w:tc>
        <w:tc>
          <w:tcPr>
            <w:tcW w:w="1932" w:type="dxa"/>
            <w:tcBorders>
              <w:top w:val="single" w:sz="8" w:space="0" w:color="8C8C8C"/>
              <w:left w:val="nil"/>
              <w:bottom w:val="single" w:sz="8" w:space="0" w:color="8C8C8C"/>
              <w:right w:val="nil"/>
            </w:tcBorders>
            <w:shd w:val="clear" w:color="auto" w:fill="FAF9F9"/>
            <w:tcMar>
              <w:left w:w="108" w:type="dxa"/>
              <w:right w:w="108" w:type="dxa"/>
            </w:tcMar>
          </w:tcPr>
          <w:p w14:paraId="29607D73"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c>
          <w:tcPr>
            <w:tcW w:w="1239" w:type="dxa"/>
            <w:tcBorders>
              <w:top w:val="single" w:sz="8" w:space="0" w:color="8C8C8C"/>
              <w:left w:val="nil"/>
              <w:bottom w:val="single" w:sz="8" w:space="0" w:color="8C8C8C"/>
              <w:right w:val="nil"/>
            </w:tcBorders>
            <w:shd w:val="clear" w:color="auto" w:fill="FAF9F9"/>
            <w:tcMar>
              <w:left w:w="108" w:type="dxa"/>
              <w:right w:w="108" w:type="dxa"/>
            </w:tcMar>
          </w:tcPr>
          <w:p w14:paraId="75B979F8"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c>
          <w:tcPr>
            <w:tcW w:w="1477" w:type="dxa"/>
            <w:tcBorders>
              <w:top w:val="single" w:sz="8" w:space="0" w:color="8C8C8C"/>
              <w:left w:val="nil"/>
              <w:bottom w:val="single" w:sz="8" w:space="0" w:color="8C8C8C"/>
              <w:right w:val="nil"/>
            </w:tcBorders>
            <w:shd w:val="clear" w:color="auto" w:fill="FAF9F9"/>
            <w:tcMar>
              <w:left w:w="108" w:type="dxa"/>
              <w:right w:w="108" w:type="dxa"/>
            </w:tcMar>
          </w:tcPr>
          <w:p w14:paraId="67890D16" w14:textId="77777777" w:rsidR="00D933B7" w:rsidRPr="0088451E" w:rsidRDefault="00D933B7">
            <w:pPr>
              <w:tabs>
                <w:tab w:val="left" w:pos="1410"/>
              </w:tabs>
              <w:rPr>
                <w:rFonts w:eastAsia="Calibri"/>
                <w:color w:val="000000" w:themeColor="text1"/>
              </w:rPr>
            </w:pPr>
            <w:r>
              <w:rPr>
                <w:rFonts w:eastAsia="Calibri"/>
                <w:color w:val="000000" w:themeColor="text1"/>
              </w:rPr>
              <w:t>16 Member States and Norway by 2025</w:t>
            </w:r>
          </w:p>
        </w:tc>
        <w:tc>
          <w:tcPr>
            <w:tcW w:w="1487" w:type="dxa"/>
            <w:tcBorders>
              <w:top w:val="single" w:sz="8" w:space="0" w:color="8C8C8C"/>
              <w:left w:val="nil"/>
              <w:bottom w:val="single" w:sz="8" w:space="0" w:color="8C8C8C"/>
              <w:right w:val="single" w:sz="8" w:space="0" w:color="000000" w:themeColor="text1"/>
            </w:tcBorders>
            <w:shd w:val="clear" w:color="auto" w:fill="FAF9F9"/>
            <w:tcMar>
              <w:left w:w="108" w:type="dxa"/>
              <w:right w:w="108" w:type="dxa"/>
            </w:tcMar>
          </w:tcPr>
          <w:p w14:paraId="0FC7F7B6"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r>
      <w:tr w:rsidR="00D933B7" w:rsidRPr="0088451E" w14:paraId="5A48A542" w14:textId="77777777">
        <w:trPr>
          <w:trHeight w:val="630"/>
        </w:trPr>
        <w:tc>
          <w:tcPr>
            <w:tcW w:w="2464" w:type="dxa"/>
            <w:tcBorders>
              <w:top w:val="single" w:sz="8" w:space="0" w:color="8C8C8C"/>
              <w:left w:val="single" w:sz="8" w:space="0" w:color="000000" w:themeColor="text1"/>
              <w:bottom w:val="single" w:sz="8" w:space="0" w:color="8C8C8C"/>
              <w:right w:val="nil"/>
            </w:tcBorders>
            <w:tcMar>
              <w:left w:w="108" w:type="dxa"/>
              <w:right w:w="108" w:type="dxa"/>
            </w:tcMar>
          </w:tcPr>
          <w:p w14:paraId="368216D0" w14:textId="77777777" w:rsidR="00D933B7" w:rsidRPr="0088451E" w:rsidRDefault="00D933B7">
            <w:pPr>
              <w:tabs>
                <w:tab w:val="left" w:pos="1410"/>
              </w:tabs>
              <w:rPr>
                <w:rFonts w:eastAsia="Calibri"/>
              </w:rPr>
            </w:pPr>
            <w:r>
              <w:rPr>
                <w:rFonts w:eastAsia="Calibri"/>
              </w:rPr>
              <w:t>Number of proposals submitted</w:t>
            </w:r>
          </w:p>
        </w:tc>
        <w:tc>
          <w:tcPr>
            <w:tcW w:w="1032" w:type="dxa"/>
            <w:tcBorders>
              <w:top w:val="single" w:sz="8" w:space="0" w:color="8C8C8C"/>
              <w:left w:val="nil"/>
              <w:bottom w:val="single" w:sz="8" w:space="0" w:color="8C8C8C"/>
              <w:right w:val="nil"/>
            </w:tcBorders>
            <w:tcMar>
              <w:left w:w="108" w:type="dxa"/>
              <w:right w:w="108" w:type="dxa"/>
            </w:tcMar>
          </w:tcPr>
          <w:p w14:paraId="37B20114" w14:textId="77777777" w:rsidR="00D933B7" w:rsidRPr="0088451E" w:rsidRDefault="00D933B7">
            <w:pPr>
              <w:tabs>
                <w:tab w:val="left" w:pos="1410"/>
              </w:tabs>
              <w:rPr>
                <w:rFonts w:eastAsia="Calibri"/>
              </w:rPr>
            </w:pPr>
            <w:r>
              <w:rPr>
                <w:rFonts w:eastAsia="Calibri"/>
              </w:rPr>
              <w:t xml:space="preserve">0 </w:t>
            </w:r>
          </w:p>
        </w:tc>
        <w:tc>
          <w:tcPr>
            <w:tcW w:w="1932" w:type="dxa"/>
            <w:tcBorders>
              <w:top w:val="single" w:sz="8" w:space="0" w:color="8C8C8C"/>
              <w:left w:val="nil"/>
              <w:bottom w:val="single" w:sz="8" w:space="0" w:color="8C8C8C"/>
              <w:right w:val="nil"/>
            </w:tcBorders>
            <w:tcMar>
              <w:left w:w="108" w:type="dxa"/>
              <w:right w:w="108" w:type="dxa"/>
            </w:tcMar>
          </w:tcPr>
          <w:p w14:paraId="42E03C19" w14:textId="77777777" w:rsidR="00D933B7" w:rsidRPr="0088451E" w:rsidRDefault="00D933B7">
            <w:pPr>
              <w:tabs>
                <w:tab w:val="left" w:pos="1410"/>
              </w:tabs>
              <w:rPr>
                <w:rFonts w:eastAsia="Calibri"/>
              </w:rPr>
            </w:pPr>
            <w:r>
              <w:rPr>
                <w:rFonts w:eastAsia="Calibri"/>
              </w:rPr>
              <w:t>100%</w:t>
            </w:r>
          </w:p>
        </w:tc>
        <w:tc>
          <w:tcPr>
            <w:tcW w:w="1239" w:type="dxa"/>
            <w:tcBorders>
              <w:top w:val="single" w:sz="8" w:space="0" w:color="8C8C8C"/>
              <w:left w:val="nil"/>
              <w:bottom w:val="single" w:sz="8" w:space="0" w:color="8C8C8C"/>
              <w:right w:val="nil"/>
            </w:tcBorders>
            <w:tcMar>
              <w:left w:w="108" w:type="dxa"/>
              <w:right w:w="108" w:type="dxa"/>
            </w:tcMar>
          </w:tcPr>
          <w:p w14:paraId="2F6E7123" w14:textId="77777777" w:rsidR="00D933B7" w:rsidRPr="0088451E" w:rsidRDefault="00D933B7">
            <w:pPr>
              <w:tabs>
                <w:tab w:val="left" w:pos="1410"/>
              </w:tabs>
              <w:rPr>
                <w:rFonts w:eastAsia="Calibri"/>
              </w:rPr>
            </w:pPr>
            <w:r>
              <w:rPr>
                <w:rFonts w:eastAsia="Calibri"/>
              </w:rPr>
              <w:t>82</w:t>
            </w:r>
          </w:p>
        </w:tc>
        <w:tc>
          <w:tcPr>
            <w:tcW w:w="1477" w:type="dxa"/>
            <w:tcBorders>
              <w:top w:val="single" w:sz="8" w:space="0" w:color="8C8C8C"/>
              <w:left w:val="nil"/>
              <w:bottom w:val="single" w:sz="8" w:space="0" w:color="8C8C8C"/>
              <w:right w:val="nil"/>
            </w:tcBorders>
            <w:tcMar>
              <w:left w:w="108" w:type="dxa"/>
              <w:right w:w="108" w:type="dxa"/>
            </w:tcMar>
          </w:tcPr>
          <w:p w14:paraId="3AF70E54" w14:textId="77777777" w:rsidR="00D933B7" w:rsidRPr="0088451E" w:rsidRDefault="00D933B7">
            <w:pPr>
              <w:tabs>
                <w:tab w:val="left" w:pos="1410"/>
              </w:tabs>
              <w:rPr>
                <w:rFonts w:eastAsia="Calibri"/>
              </w:rPr>
            </w:pPr>
            <w:r>
              <w:rPr>
                <w:rFonts w:eastAsia="Calibri"/>
              </w:rPr>
              <w:t>82 proposals submitted by 2025</w:t>
            </w:r>
          </w:p>
        </w:tc>
        <w:tc>
          <w:tcPr>
            <w:tcW w:w="1487" w:type="dxa"/>
            <w:tcBorders>
              <w:top w:val="single" w:sz="8" w:space="0" w:color="8C8C8C"/>
              <w:left w:val="nil"/>
              <w:bottom w:val="single" w:sz="8" w:space="0" w:color="8C8C8C"/>
              <w:right w:val="single" w:sz="8" w:space="0" w:color="000000" w:themeColor="text1"/>
            </w:tcBorders>
            <w:tcMar>
              <w:left w:w="108" w:type="dxa"/>
              <w:right w:w="108" w:type="dxa"/>
            </w:tcMar>
          </w:tcPr>
          <w:p w14:paraId="32ED725A" w14:textId="77777777" w:rsidR="00D933B7" w:rsidRPr="0088451E" w:rsidRDefault="00D933B7">
            <w:pPr>
              <w:tabs>
                <w:tab w:val="left" w:pos="1410"/>
              </w:tabs>
              <w:rPr>
                <w:rFonts w:eastAsia="Calibri"/>
              </w:rPr>
            </w:pPr>
            <w:r>
              <w:rPr>
                <w:rFonts w:eastAsia="Calibri"/>
              </w:rPr>
              <w:t xml:space="preserve">Achieved </w:t>
            </w:r>
          </w:p>
        </w:tc>
      </w:tr>
      <w:tr w:rsidR="00D933B7" w:rsidRPr="0088451E" w14:paraId="30885FA3" w14:textId="77777777">
        <w:trPr>
          <w:trHeight w:val="630"/>
        </w:trPr>
        <w:tc>
          <w:tcPr>
            <w:tcW w:w="2464" w:type="dxa"/>
            <w:tcBorders>
              <w:top w:val="single" w:sz="8" w:space="0" w:color="8C8C8C"/>
              <w:left w:val="single" w:sz="8" w:space="0" w:color="000000" w:themeColor="text1"/>
              <w:bottom w:val="single" w:sz="8" w:space="0" w:color="8C8C8C"/>
              <w:right w:val="nil"/>
            </w:tcBorders>
            <w:shd w:val="clear" w:color="auto" w:fill="FAF9F9"/>
            <w:tcMar>
              <w:left w:w="108" w:type="dxa"/>
              <w:right w:w="108" w:type="dxa"/>
            </w:tcMar>
          </w:tcPr>
          <w:p w14:paraId="2FF8C884" w14:textId="77777777" w:rsidR="00D933B7" w:rsidRPr="0088451E" w:rsidRDefault="00D933B7">
            <w:pPr>
              <w:tabs>
                <w:tab w:val="left" w:pos="1410"/>
              </w:tabs>
              <w:rPr>
                <w:rFonts w:eastAsia="Calibri"/>
                <w:color w:val="000000" w:themeColor="text1"/>
              </w:rPr>
            </w:pPr>
            <w:r>
              <w:rPr>
                <w:rFonts w:eastAsia="Calibri"/>
                <w:color w:val="000000" w:themeColor="text1"/>
              </w:rPr>
              <w:t>Number of funded projects</w:t>
            </w:r>
          </w:p>
        </w:tc>
        <w:tc>
          <w:tcPr>
            <w:tcW w:w="1032" w:type="dxa"/>
            <w:tcBorders>
              <w:top w:val="single" w:sz="8" w:space="0" w:color="8C8C8C"/>
              <w:left w:val="nil"/>
              <w:bottom w:val="single" w:sz="8" w:space="0" w:color="8C8C8C"/>
              <w:right w:val="nil"/>
            </w:tcBorders>
            <w:shd w:val="clear" w:color="auto" w:fill="FAF9F9"/>
            <w:tcMar>
              <w:left w:w="108" w:type="dxa"/>
              <w:right w:w="108" w:type="dxa"/>
            </w:tcMar>
          </w:tcPr>
          <w:p w14:paraId="76314D3C"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0 </w:t>
            </w:r>
          </w:p>
        </w:tc>
        <w:tc>
          <w:tcPr>
            <w:tcW w:w="1932" w:type="dxa"/>
            <w:tcBorders>
              <w:top w:val="single" w:sz="8" w:space="0" w:color="8C8C8C"/>
              <w:left w:val="nil"/>
              <w:bottom w:val="single" w:sz="8" w:space="0" w:color="8C8C8C"/>
              <w:right w:val="nil"/>
            </w:tcBorders>
            <w:shd w:val="clear" w:color="auto" w:fill="FAF9F9"/>
            <w:tcMar>
              <w:left w:w="108" w:type="dxa"/>
              <w:right w:w="108" w:type="dxa"/>
            </w:tcMar>
          </w:tcPr>
          <w:p w14:paraId="5C6CFC78"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c>
          <w:tcPr>
            <w:tcW w:w="1239" w:type="dxa"/>
            <w:tcBorders>
              <w:top w:val="single" w:sz="8" w:space="0" w:color="8C8C8C"/>
              <w:left w:val="nil"/>
              <w:bottom w:val="single" w:sz="8" w:space="0" w:color="8C8C8C"/>
              <w:right w:val="nil"/>
            </w:tcBorders>
            <w:shd w:val="clear" w:color="auto" w:fill="FAF9F9"/>
            <w:tcMar>
              <w:left w:w="108" w:type="dxa"/>
              <w:right w:w="108" w:type="dxa"/>
            </w:tcMar>
          </w:tcPr>
          <w:p w14:paraId="5C1E633B"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c>
          <w:tcPr>
            <w:tcW w:w="1477" w:type="dxa"/>
            <w:tcBorders>
              <w:top w:val="single" w:sz="8" w:space="0" w:color="8C8C8C"/>
              <w:left w:val="nil"/>
              <w:bottom w:val="single" w:sz="8" w:space="0" w:color="8C8C8C"/>
              <w:right w:val="nil"/>
            </w:tcBorders>
            <w:shd w:val="clear" w:color="auto" w:fill="FAF9F9"/>
            <w:tcMar>
              <w:left w:w="108" w:type="dxa"/>
              <w:right w:w="108" w:type="dxa"/>
            </w:tcMar>
          </w:tcPr>
          <w:p w14:paraId="14D1ADE5" w14:textId="77777777" w:rsidR="00D933B7" w:rsidRPr="0088451E" w:rsidRDefault="00D933B7">
            <w:pPr>
              <w:tabs>
                <w:tab w:val="left" w:pos="1410"/>
              </w:tabs>
              <w:rPr>
                <w:rFonts w:eastAsia="Calibri"/>
                <w:color w:val="000000" w:themeColor="text1"/>
              </w:rPr>
            </w:pPr>
            <w:r>
              <w:rPr>
                <w:rFonts w:eastAsia="Calibri"/>
                <w:color w:val="000000" w:themeColor="text1"/>
              </w:rPr>
              <w:t>31 projects funded by 2025</w:t>
            </w:r>
          </w:p>
        </w:tc>
        <w:tc>
          <w:tcPr>
            <w:tcW w:w="1487" w:type="dxa"/>
            <w:tcBorders>
              <w:top w:val="single" w:sz="8" w:space="0" w:color="8C8C8C"/>
              <w:left w:val="nil"/>
              <w:bottom w:val="single" w:sz="8" w:space="0" w:color="8C8C8C"/>
              <w:right w:val="single" w:sz="8" w:space="0" w:color="000000" w:themeColor="text1"/>
            </w:tcBorders>
            <w:shd w:val="clear" w:color="auto" w:fill="FAF9F9"/>
            <w:tcMar>
              <w:left w:w="108" w:type="dxa"/>
              <w:right w:w="108" w:type="dxa"/>
            </w:tcMar>
          </w:tcPr>
          <w:p w14:paraId="4B08ED67" w14:textId="77777777" w:rsidR="00D933B7" w:rsidRPr="0088451E" w:rsidRDefault="00D933B7">
            <w:pPr>
              <w:tabs>
                <w:tab w:val="left" w:pos="1410"/>
              </w:tabs>
              <w:rPr>
                <w:rFonts w:eastAsia="Calibri"/>
                <w:color w:val="000000" w:themeColor="text1"/>
              </w:rPr>
            </w:pPr>
            <w:r>
              <w:rPr>
                <w:rFonts w:eastAsia="Calibri"/>
                <w:color w:val="000000" w:themeColor="text1"/>
              </w:rPr>
              <w:t>n/a</w:t>
            </w:r>
          </w:p>
        </w:tc>
      </w:tr>
      <w:tr w:rsidR="00D933B7" w:rsidRPr="0088451E" w14:paraId="451C792E" w14:textId="77777777">
        <w:trPr>
          <w:trHeight w:val="1245"/>
        </w:trPr>
        <w:tc>
          <w:tcPr>
            <w:tcW w:w="2464" w:type="dxa"/>
            <w:tcBorders>
              <w:top w:val="single" w:sz="8" w:space="0" w:color="8C8C8C"/>
              <w:left w:val="single" w:sz="8" w:space="0" w:color="000000" w:themeColor="text1"/>
              <w:bottom w:val="single" w:sz="8" w:space="0" w:color="8C8C8C"/>
              <w:right w:val="nil"/>
            </w:tcBorders>
            <w:shd w:val="clear" w:color="auto" w:fill="FAF9F9"/>
            <w:tcMar>
              <w:left w:w="108" w:type="dxa"/>
              <w:right w:w="108" w:type="dxa"/>
            </w:tcMar>
          </w:tcPr>
          <w:p w14:paraId="7AC9B42C" w14:textId="77777777" w:rsidR="00D933B7" w:rsidRPr="0088451E" w:rsidRDefault="00D933B7">
            <w:pPr>
              <w:tabs>
                <w:tab w:val="left" w:pos="1410"/>
              </w:tabs>
              <w:rPr>
                <w:rFonts w:eastAsia="Calibri"/>
                <w:color w:val="000000" w:themeColor="text1"/>
              </w:rPr>
            </w:pPr>
            <w:r>
              <w:rPr>
                <w:rFonts w:eastAsia="Calibri"/>
                <w:color w:val="000000" w:themeColor="text1"/>
              </w:rPr>
              <w:t>Value and share of contracts awarded to small and medium-sized enterprises and mid-caps</w:t>
            </w:r>
          </w:p>
        </w:tc>
        <w:tc>
          <w:tcPr>
            <w:tcW w:w="1032" w:type="dxa"/>
            <w:tcBorders>
              <w:top w:val="single" w:sz="8" w:space="0" w:color="8C8C8C"/>
              <w:left w:val="nil"/>
              <w:bottom w:val="single" w:sz="8" w:space="0" w:color="8C8C8C"/>
              <w:right w:val="nil"/>
            </w:tcBorders>
            <w:shd w:val="clear" w:color="auto" w:fill="FAF9F9"/>
            <w:tcMar>
              <w:left w:w="108" w:type="dxa"/>
              <w:right w:w="108" w:type="dxa"/>
            </w:tcMar>
          </w:tcPr>
          <w:p w14:paraId="2711F286" w14:textId="77777777" w:rsidR="00D933B7" w:rsidRPr="0088451E" w:rsidRDefault="00D933B7">
            <w:pPr>
              <w:tabs>
                <w:tab w:val="left" w:pos="1410"/>
              </w:tabs>
              <w:rPr>
                <w:rFonts w:eastAsia="Calibri"/>
                <w:color w:val="000000" w:themeColor="text1"/>
              </w:rPr>
            </w:pPr>
            <w:r>
              <w:rPr>
                <w:rFonts w:eastAsia="Calibri"/>
                <w:color w:val="000000" w:themeColor="text1"/>
              </w:rPr>
              <w:t>0</w:t>
            </w:r>
          </w:p>
        </w:tc>
        <w:tc>
          <w:tcPr>
            <w:tcW w:w="1932" w:type="dxa"/>
            <w:tcBorders>
              <w:top w:val="single" w:sz="8" w:space="0" w:color="8C8C8C"/>
              <w:left w:val="nil"/>
              <w:bottom w:val="single" w:sz="8" w:space="0" w:color="8C8C8C"/>
              <w:right w:val="nil"/>
            </w:tcBorders>
            <w:shd w:val="clear" w:color="auto" w:fill="FAF9F9"/>
            <w:tcMar>
              <w:left w:w="108" w:type="dxa"/>
              <w:right w:w="108" w:type="dxa"/>
            </w:tcMar>
          </w:tcPr>
          <w:p w14:paraId="7691BFF0"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c>
          <w:tcPr>
            <w:tcW w:w="1239" w:type="dxa"/>
            <w:tcBorders>
              <w:top w:val="single" w:sz="8" w:space="0" w:color="8C8C8C"/>
              <w:left w:val="nil"/>
              <w:bottom w:val="single" w:sz="8" w:space="0" w:color="8C8C8C"/>
              <w:right w:val="nil"/>
            </w:tcBorders>
            <w:shd w:val="clear" w:color="auto" w:fill="FAF9F9"/>
            <w:tcMar>
              <w:left w:w="108" w:type="dxa"/>
              <w:right w:w="108" w:type="dxa"/>
            </w:tcMar>
          </w:tcPr>
          <w:p w14:paraId="507D6268"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c>
          <w:tcPr>
            <w:tcW w:w="1477" w:type="dxa"/>
            <w:tcBorders>
              <w:top w:val="single" w:sz="8" w:space="0" w:color="8C8C8C"/>
              <w:left w:val="nil"/>
              <w:bottom w:val="single" w:sz="8" w:space="0" w:color="8C8C8C"/>
              <w:right w:val="nil"/>
            </w:tcBorders>
            <w:shd w:val="clear" w:color="auto" w:fill="FAF9F9"/>
            <w:tcMar>
              <w:left w:w="108" w:type="dxa"/>
              <w:right w:w="108" w:type="dxa"/>
            </w:tcMar>
          </w:tcPr>
          <w:p w14:paraId="7535124F" w14:textId="77777777" w:rsidR="00D933B7" w:rsidRPr="0088451E" w:rsidRDefault="00D933B7">
            <w:pPr>
              <w:tabs>
                <w:tab w:val="left" w:pos="1410"/>
              </w:tabs>
              <w:rPr>
                <w:rFonts w:eastAsia="Calibri"/>
                <w:color w:val="000000" w:themeColor="text1"/>
              </w:rPr>
            </w:pPr>
            <w:r>
              <w:rPr>
                <w:rFonts w:eastAsia="Calibri"/>
                <w:color w:val="000000" w:themeColor="text1"/>
              </w:rPr>
              <w:t>EUR</w:t>
            </w:r>
            <w:r>
              <w:rPr>
                <w:rFonts w:ascii="Calibri" w:eastAsia="Calibri" w:hAnsi="Calibri" w:cs="Calibri"/>
                <w:color w:val="000000" w:themeColor="text1"/>
              </w:rPr>
              <w:t> </w:t>
            </w:r>
            <w:r>
              <w:rPr>
                <w:rFonts w:eastAsia="EC Square Sans Pro" w:cs="EC Square Sans Pro"/>
                <w:color w:val="000000" w:themeColor="text1"/>
              </w:rPr>
              <w:t>182.9</w:t>
            </w:r>
            <w:r>
              <w:rPr>
                <w:rFonts w:ascii="Calibri" w:eastAsia="EC Square Sans Pro" w:hAnsi="Calibri" w:cs="Calibri"/>
                <w:color w:val="000000" w:themeColor="text1"/>
              </w:rPr>
              <w:t> </w:t>
            </w:r>
            <w:r>
              <w:rPr>
                <w:rFonts w:eastAsia="EC Square Sans Pro" w:cs="EC Square Sans Pro"/>
                <w:color w:val="000000" w:themeColor="text1"/>
              </w:rPr>
              <w:t xml:space="preserve">million, </w:t>
            </w:r>
            <w:r>
              <w:rPr>
                <w:rFonts w:eastAsia="Calibri"/>
                <w:color w:val="000000" w:themeColor="text1"/>
              </w:rPr>
              <w:t xml:space="preserve">or 35.7% of the overall budget, by 2025 </w:t>
            </w:r>
          </w:p>
        </w:tc>
        <w:tc>
          <w:tcPr>
            <w:tcW w:w="1487" w:type="dxa"/>
            <w:tcBorders>
              <w:top w:val="single" w:sz="8" w:space="0" w:color="8C8C8C"/>
              <w:left w:val="nil"/>
              <w:bottom w:val="single" w:sz="8" w:space="0" w:color="8C8C8C"/>
              <w:right w:val="single" w:sz="8" w:space="0" w:color="000000" w:themeColor="text1"/>
            </w:tcBorders>
            <w:shd w:val="clear" w:color="auto" w:fill="FAF9F9"/>
            <w:tcMar>
              <w:left w:w="108" w:type="dxa"/>
              <w:right w:w="108" w:type="dxa"/>
            </w:tcMar>
          </w:tcPr>
          <w:p w14:paraId="100C5B6F" w14:textId="77777777" w:rsidR="00D933B7" w:rsidRPr="0088451E" w:rsidRDefault="00D933B7">
            <w:pPr>
              <w:tabs>
                <w:tab w:val="left" w:pos="1410"/>
              </w:tabs>
              <w:rPr>
                <w:rFonts w:eastAsia="Calibri"/>
                <w:color w:val="000000" w:themeColor="text1"/>
              </w:rPr>
            </w:pPr>
            <w:r>
              <w:rPr>
                <w:rFonts w:eastAsia="Calibri"/>
                <w:color w:val="000000" w:themeColor="text1"/>
              </w:rPr>
              <w:t xml:space="preserve">n/a </w:t>
            </w:r>
          </w:p>
        </w:tc>
      </w:tr>
    </w:tbl>
    <w:p w14:paraId="7061BAF7" w14:textId="77777777" w:rsidR="00D933B7" w:rsidRPr="0088451E" w:rsidRDefault="00D933B7" w:rsidP="00D933B7">
      <w:pPr>
        <w:tabs>
          <w:tab w:val="left" w:pos="1410"/>
        </w:tabs>
        <w:rPr>
          <w:rFonts w:eastAsia="Calibri"/>
        </w:rPr>
      </w:pPr>
    </w:p>
    <w:p w14:paraId="704E8D17" w14:textId="77777777" w:rsidR="00D933B7" w:rsidRPr="0088451E" w:rsidRDefault="00D933B7" w:rsidP="00D933B7">
      <w:pPr>
        <w:tabs>
          <w:tab w:val="left" w:pos="1410"/>
        </w:tabs>
        <w:rPr>
          <w:lang w:eastAsia="en-GB"/>
        </w:rPr>
      </w:pPr>
    </w:p>
    <w:p w14:paraId="108792D6" w14:textId="77777777" w:rsidR="00D933B7" w:rsidRPr="0088451E"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3C18C960" w14:textId="77777777" w:rsidR="00D933B7" w:rsidRPr="0088451E" w:rsidRDefault="00D933B7" w:rsidP="00D933B7">
      <w:r>
        <w:rPr>
          <w:rFonts w:eastAsia="EC Square Sans Pro" w:cs="EC Square Sans Pro"/>
        </w:rPr>
        <w:t>ASAP fosters the efficiency and competitiveness of the EU’s defence technological and industrial base to support the ramping up of production capacity and the timely delivery of relevant defence products through industrial reinforcement.</w:t>
      </w:r>
    </w:p>
    <w:p w14:paraId="1DF2331B" w14:textId="77777777" w:rsidR="00D933B7" w:rsidRPr="0088451E" w:rsidRDefault="00D933B7" w:rsidP="00D933B7">
      <w:r>
        <w:rPr>
          <w:rFonts w:eastAsia="EC Square Sans Pro" w:cs="EC Square Sans Pro"/>
        </w:rPr>
        <w:t>The ASAP work programme was adopted on 18</w:t>
      </w:r>
      <w:r>
        <w:rPr>
          <w:rFonts w:ascii="Calibri" w:eastAsia="EC Square Sans Pro" w:hAnsi="Calibri" w:cs="Calibri"/>
        </w:rPr>
        <w:t> </w:t>
      </w:r>
      <w:r>
        <w:rPr>
          <w:rFonts w:eastAsia="EC Square Sans Pro" w:cs="EC Square Sans Pro"/>
        </w:rPr>
        <w:t>October 2023, with a total budget of EUR</w:t>
      </w:r>
      <w:r>
        <w:rPr>
          <w:rFonts w:ascii="Calibri" w:eastAsia="EC Square Sans Pro" w:hAnsi="Calibri" w:cs="Calibri"/>
        </w:rPr>
        <w:t> </w:t>
      </w:r>
      <w:r>
        <w:rPr>
          <w:rFonts w:eastAsia="EC Square Sans Pro" w:cs="EC Square Sans Pro"/>
        </w:rPr>
        <w:t>500</w:t>
      </w:r>
      <w:r>
        <w:rPr>
          <w:rFonts w:ascii="Calibri" w:eastAsia="EC Square Sans Pro" w:hAnsi="Calibri" w:cs="Calibri"/>
        </w:rPr>
        <w:t> </w:t>
      </w:r>
      <w:r>
        <w:rPr>
          <w:rFonts w:eastAsia="EC Square Sans Pro" w:cs="EC Square Sans Pro"/>
        </w:rPr>
        <w:t>million, supplemented by an additional contribution of approximately EUR</w:t>
      </w:r>
      <w:r>
        <w:rPr>
          <w:rFonts w:ascii="Calibri" w:eastAsia="EC Square Sans Pro" w:hAnsi="Calibri" w:cs="Calibri"/>
        </w:rPr>
        <w:t> </w:t>
      </w:r>
      <w:r>
        <w:rPr>
          <w:rFonts w:eastAsia="EC Square Sans Pro" w:cs="EC Square Sans Pro"/>
        </w:rPr>
        <w:t>16</w:t>
      </w:r>
      <w:r>
        <w:rPr>
          <w:rFonts w:ascii="Calibri" w:eastAsia="EC Square Sans Pro" w:hAnsi="Calibri" w:cs="Calibri"/>
        </w:rPr>
        <w:t> </w:t>
      </w:r>
      <w:r>
        <w:rPr>
          <w:rFonts w:eastAsia="EC Square Sans Pro" w:cs="EC Square Sans Pro"/>
        </w:rPr>
        <w:t>million from Norway.</w:t>
      </w:r>
    </w:p>
    <w:p w14:paraId="6F9F545E" w14:textId="77777777" w:rsidR="00D933B7" w:rsidRPr="0088451E" w:rsidRDefault="00D933B7" w:rsidP="00D933B7">
      <w:r>
        <w:rPr>
          <w:rFonts w:eastAsia="EC Square Sans Pro" w:cs="EC Square Sans Pro"/>
        </w:rPr>
        <w:t>Five calls for proposals were launched on 18</w:t>
      </w:r>
      <w:r>
        <w:rPr>
          <w:rFonts w:ascii="Calibri" w:eastAsia="EC Square Sans Pro" w:hAnsi="Calibri" w:cs="Calibri"/>
        </w:rPr>
        <w:t> </w:t>
      </w:r>
      <w:r>
        <w:rPr>
          <w:rFonts w:eastAsia="EC Square Sans Pro" w:cs="EC Square Sans Pro"/>
        </w:rPr>
        <w:t xml:space="preserve">October 2023. The European defence industry demonstrated significant interest, submitting 82 proposals across all calls. Once these proposals had been evaluated, </w:t>
      </w:r>
      <w:r>
        <w:rPr>
          <w:rFonts w:eastAsia="EC Square Sans Pro" w:cs="EC Square Sans Pro"/>
          <w:b/>
          <w:bCs/>
        </w:rPr>
        <w:t xml:space="preserve">31 projects </w:t>
      </w:r>
      <w:r>
        <w:rPr>
          <w:rFonts w:eastAsia="EC Square Sans Pro" w:cs="EC Square Sans Pro"/>
        </w:rPr>
        <w:t>were selected for funding with a budget in excess of</w:t>
      </w:r>
      <w:r>
        <w:rPr>
          <w:rFonts w:ascii="Calibri" w:eastAsia="Calibri" w:hAnsi="Calibri" w:cs="Calibri"/>
        </w:rPr>
        <w:t xml:space="preserve"> </w:t>
      </w:r>
      <w:r>
        <w:rPr>
          <w:rFonts w:eastAsia="EC Square Sans Pro" w:cs="EC Square Sans Pro"/>
        </w:rPr>
        <w:t>EUR</w:t>
      </w:r>
      <w:r>
        <w:rPr>
          <w:rFonts w:ascii="Calibri" w:eastAsia="EC Square Sans Pro" w:hAnsi="Calibri" w:cs="Calibri"/>
        </w:rPr>
        <w:t> </w:t>
      </w:r>
      <w:r>
        <w:rPr>
          <w:rFonts w:eastAsia="EC Square Sans Pro" w:cs="EC Square Sans Pro"/>
        </w:rPr>
        <w:t>500</w:t>
      </w:r>
      <w:r>
        <w:rPr>
          <w:rFonts w:ascii="Calibri" w:eastAsia="EC Square Sans Pro" w:hAnsi="Calibri" w:cs="Calibri"/>
        </w:rPr>
        <w:t> </w:t>
      </w:r>
      <w:r>
        <w:rPr>
          <w:rFonts w:eastAsia="EC Square Sans Pro" w:cs="EC Square Sans Pro"/>
        </w:rPr>
        <w:t>million</w:t>
      </w:r>
      <w:r>
        <w:rPr>
          <w:rFonts w:ascii="Calibri" w:eastAsia="Calibri" w:hAnsi="Calibri" w:cs="Calibri"/>
        </w:rPr>
        <w:t xml:space="preserve"> </w:t>
      </w:r>
      <w:r>
        <w:rPr>
          <w:rFonts w:eastAsia="EC Square Sans Pro" w:cs="EC Square Sans Pro"/>
        </w:rPr>
        <w:t>to stimulate the production of ammunition. The award decision for ASAP projects was announced in June 2024, with all grant agreements being signed by the end of 2024.</w:t>
      </w:r>
    </w:p>
    <w:p w14:paraId="4E7497E1" w14:textId="77777777" w:rsidR="00D933B7" w:rsidRPr="0088451E" w:rsidRDefault="00D933B7" w:rsidP="00D933B7">
      <w:r>
        <w:rPr>
          <w:rFonts w:eastAsia="EC Square Sans Pro" w:cs="EC Square Sans Pro"/>
        </w:rPr>
        <w:t>The programme is currently supporting the implementation of projects in the following areas.</w:t>
      </w:r>
    </w:p>
    <w:p w14:paraId="69F364C8" w14:textId="77777777" w:rsidR="00D933B7" w:rsidRPr="0088451E" w:rsidRDefault="00D933B7" w:rsidP="00373960">
      <w:pPr>
        <w:pStyle w:val="NoSpacing"/>
        <w:keepNext/>
        <w:keepLines/>
        <w:numPr>
          <w:ilvl w:val="0"/>
          <w:numId w:val="85"/>
        </w:numPr>
        <w:rPr>
          <w:rFonts w:ascii="EC Square Sans Pro" w:eastAsia="EC Square Sans Pro" w:hAnsi="EC Square Sans Pro" w:cs="EC Square Sans Pro"/>
        </w:rPr>
      </w:pPr>
      <w:r>
        <w:rPr>
          <w:rFonts w:ascii="EC Square Sans Pro" w:eastAsia="EC Square Sans Pro" w:hAnsi="EC Square Sans Pro" w:cs="EC Square Sans Pro"/>
          <w:b/>
          <w:bCs/>
        </w:rPr>
        <w:t>Explosives.</w:t>
      </w:r>
      <w:r>
        <w:rPr>
          <w:rFonts w:ascii="EC Square Sans Pro" w:eastAsia="EC Square Sans Pro" w:hAnsi="EC Square Sans Pro" w:cs="EC Square Sans Pro"/>
        </w:rPr>
        <w:t xml:space="preserve"> Seven projects, with a portfolio budget of around</w:t>
      </w:r>
      <w:r>
        <w:rPr>
          <w:rFonts w:ascii="Calibri" w:eastAsia="Calibri" w:hAnsi="Calibri" w:cs="Calibri"/>
        </w:rPr>
        <w:t xml:space="preserve"> </w:t>
      </w:r>
      <w:r>
        <w:rPr>
          <w:rFonts w:ascii="EC Square Sans Pro" w:eastAsia="EC Square Sans Pro" w:hAnsi="EC Square Sans Pro" w:cs="EC Square Sans Pro"/>
        </w:rPr>
        <w:t>EUR</w:t>
      </w:r>
      <w:r>
        <w:rPr>
          <w:rFonts w:ascii="Calibri" w:eastAsia="EC Square Sans Pro" w:hAnsi="Calibri" w:cs="Calibri"/>
        </w:rPr>
        <w:t> </w:t>
      </w:r>
      <w:r>
        <w:rPr>
          <w:rFonts w:ascii="EC Square Sans Pro" w:eastAsia="EC Square Sans Pro" w:hAnsi="EC Square Sans Pro" w:cs="EC Square Sans Pro"/>
        </w:rPr>
        <w:t>124</w:t>
      </w:r>
      <w:r>
        <w:rPr>
          <w:rFonts w:ascii="Calibri" w:eastAsia="EC Square Sans Pro" w:hAnsi="Calibri" w:cs="Calibri"/>
        </w:rPr>
        <w:t> </w:t>
      </w:r>
      <w:r>
        <w:rPr>
          <w:rFonts w:ascii="EC Square Sans Pro" w:eastAsia="EC Square Sans Pro" w:hAnsi="EC Square Sans Pro" w:cs="EC Square Sans Pro"/>
        </w:rPr>
        <w:t>million.</w:t>
      </w:r>
    </w:p>
    <w:p w14:paraId="396E48E3" w14:textId="77777777" w:rsidR="00D933B7" w:rsidRPr="0088451E" w:rsidRDefault="00D933B7" w:rsidP="00373960">
      <w:pPr>
        <w:pStyle w:val="NoSpacing"/>
        <w:keepNext/>
        <w:keepLines/>
        <w:numPr>
          <w:ilvl w:val="0"/>
          <w:numId w:val="85"/>
        </w:numPr>
        <w:rPr>
          <w:rFonts w:ascii="EC Square Sans Pro" w:eastAsia="EC Square Sans Pro" w:hAnsi="EC Square Sans Pro" w:cs="EC Square Sans Pro"/>
        </w:rPr>
      </w:pPr>
      <w:r>
        <w:rPr>
          <w:rFonts w:ascii="EC Square Sans Pro" w:eastAsia="EC Square Sans Pro" w:hAnsi="EC Square Sans Pro" w:cs="EC Square Sans Pro"/>
          <w:b/>
          <w:bCs/>
        </w:rPr>
        <w:t>Powder.</w:t>
      </w:r>
      <w:r>
        <w:rPr>
          <w:rFonts w:ascii="EC Square Sans Pro" w:eastAsia="EC Square Sans Pro" w:hAnsi="EC Square Sans Pro" w:cs="EC Square Sans Pro"/>
        </w:rPr>
        <w:t xml:space="preserve"> Eleven projects, with a portfolio budget of around</w:t>
      </w:r>
      <w:r>
        <w:rPr>
          <w:rFonts w:ascii="Calibri" w:eastAsia="Calibri" w:hAnsi="Calibri" w:cs="Calibri"/>
        </w:rPr>
        <w:t xml:space="preserve"> </w:t>
      </w:r>
      <w:r>
        <w:rPr>
          <w:rFonts w:ascii="EC Square Sans Pro" w:eastAsia="EC Square Sans Pro" w:hAnsi="EC Square Sans Pro" w:cs="EC Square Sans Pro"/>
        </w:rPr>
        <w:t>EUR</w:t>
      </w:r>
      <w:r>
        <w:rPr>
          <w:rFonts w:ascii="Calibri" w:eastAsia="EC Square Sans Pro" w:hAnsi="Calibri" w:cs="Calibri"/>
        </w:rPr>
        <w:t> </w:t>
      </w:r>
      <w:r>
        <w:rPr>
          <w:rFonts w:ascii="EC Square Sans Pro" w:eastAsia="EC Square Sans Pro" w:hAnsi="EC Square Sans Pro" w:cs="EC Square Sans Pro"/>
        </w:rPr>
        <w:t>248</w:t>
      </w:r>
      <w:r>
        <w:rPr>
          <w:rFonts w:ascii="Calibri" w:eastAsia="EC Square Sans Pro" w:hAnsi="Calibri" w:cs="Calibri"/>
        </w:rPr>
        <w:t> </w:t>
      </w:r>
      <w:r>
        <w:rPr>
          <w:rFonts w:ascii="EC Square Sans Pro" w:eastAsia="EC Square Sans Pro" w:hAnsi="EC Square Sans Pro" w:cs="EC Square Sans Pro"/>
        </w:rPr>
        <w:t>million.</w:t>
      </w:r>
    </w:p>
    <w:p w14:paraId="56EF0C72" w14:textId="77777777" w:rsidR="00D933B7" w:rsidRPr="0088451E" w:rsidRDefault="00D933B7" w:rsidP="00373960">
      <w:pPr>
        <w:pStyle w:val="NoSpacing"/>
        <w:keepNext/>
        <w:keepLines/>
        <w:numPr>
          <w:ilvl w:val="0"/>
          <w:numId w:val="85"/>
        </w:numPr>
        <w:rPr>
          <w:rFonts w:ascii="EC Square Sans Pro" w:eastAsia="EC Square Sans Pro" w:hAnsi="EC Square Sans Pro" w:cs="EC Square Sans Pro"/>
        </w:rPr>
      </w:pPr>
      <w:r>
        <w:rPr>
          <w:rFonts w:ascii="EC Square Sans Pro" w:eastAsia="EC Square Sans Pro" w:hAnsi="EC Square Sans Pro" w:cs="EC Square Sans Pro"/>
          <w:b/>
          <w:bCs/>
        </w:rPr>
        <w:t>Shells.</w:t>
      </w:r>
      <w:r>
        <w:rPr>
          <w:rFonts w:ascii="EC Square Sans Pro" w:eastAsia="EC Square Sans Pro" w:hAnsi="EC Square Sans Pro" w:cs="EC Square Sans Pro"/>
        </w:rPr>
        <w:t xml:space="preserve"> Seven projects, with a portfolio budget of around</w:t>
      </w:r>
      <w:r>
        <w:rPr>
          <w:rFonts w:ascii="Calibri" w:eastAsia="Calibri" w:hAnsi="Calibri" w:cs="Calibri"/>
        </w:rPr>
        <w:t xml:space="preserve"> </w:t>
      </w:r>
      <w:r>
        <w:rPr>
          <w:rFonts w:ascii="EC Square Sans Pro" w:eastAsia="EC Square Sans Pro" w:hAnsi="EC Square Sans Pro" w:cs="EC Square Sans Pro"/>
        </w:rPr>
        <w:t>EUR</w:t>
      </w:r>
      <w:r>
        <w:rPr>
          <w:rFonts w:ascii="Calibri" w:eastAsia="EC Square Sans Pro" w:hAnsi="Calibri" w:cs="Calibri"/>
        </w:rPr>
        <w:t> </w:t>
      </w:r>
      <w:r>
        <w:rPr>
          <w:rFonts w:ascii="EC Square Sans Pro" w:eastAsia="EC Square Sans Pro" w:hAnsi="EC Square Sans Pro" w:cs="EC Square Sans Pro"/>
        </w:rPr>
        <w:t>90</w:t>
      </w:r>
      <w:r>
        <w:rPr>
          <w:rFonts w:ascii="Calibri" w:eastAsia="EC Square Sans Pro" w:hAnsi="Calibri" w:cs="Calibri"/>
        </w:rPr>
        <w:t> </w:t>
      </w:r>
      <w:r>
        <w:rPr>
          <w:rFonts w:ascii="EC Square Sans Pro" w:eastAsia="EC Square Sans Pro" w:hAnsi="EC Square Sans Pro" w:cs="EC Square Sans Pro"/>
        </w:rPr>
        <w:t>million.</w:t>
      </w:r>
    </w:p>
    <w:p w14:paraId="2BBD6568" w14:textId="77777777" w:rsidR="00D933B7" w:rsidRPr="0088451E" w:rsidRDefault="00D933B7" w:rsidP="00373960">
      <w:pPr>
        <w:pStyle w:val="NoSpacing"/>
        <w:keepNext/>
        <w:keepLines/>
        <w:numPr>
          <w:ilvl w:val="0"/>
          <w:numId w:val="85"/>
        </w:numPr>
        <w:rPr>
          <w:rFonts w:ascii="EC Square Sans Pro" w:eastAsia="EC Square Sans Pro" w:hAnsi="EC Square Sans Pro" w:cs="EC Square Sans Pro"/>
        </w:rPr>
      </w:pPr>
      <w:r>
        <w:rPr>
          <w:rFonts w:ascii="EC Square Sans Pro" w:eastAsia="EC Square Sans Pro" w:hAnsi="EC Square Sans Pro" w:cs="EC Square Sans Pro"/>
          <w:b/>
          <w:bCs/>
        </w:rPr>
        <w:t>Missiles.</w:t>
      </w:r>
      <w:r>
        <w:rPr>
          <w:rFonts w:ascii="EC Square Sans Pro" w:eastAsia="EC Square Sans Pro" w:hAnsi="EC Square Sans Pro" w:cs="EC Square Sans Pro"/>
        </w:rPr>
        <w:t xml:space="preserve"> Five projects, with a portfolio budget of around</w:t>
      </w:r>
      <w:r>
        <w:rPr>
          <w:rFonts w:ascii="Calibri" w:eastAsia="Calibri" w:hAnsi="Calibri" w:cs="Calibri"/>
        </w:rPr>
        <w:t xml:space="preserve"> </w:t>
      </w:r>
      <w:r>
        <w:rPr>
          <w:rFonts w:ascii="EC Square Sans Pro" w:eastAsia="EC Square Sans Pro" w:hAnsi="EC Square Sans Pro" w:cs="EC Square Sans Pro"/>
        </w:rPr>
        <w:t>EUR</w:t>
      </w:r>
      <w:r>
        <w:rPr>
          <w:rFonts w:ascii="Calibri" w:eastAsia="EC Square Sans Pro" w:hAnsi="Calibri" w:cs="Calibri"/>
        </w:rPr>
        <w:t> </w:t>
      </w:r>
      <w:r>
        <w:rPr>
          <w:rFonts w:ascii="EC Square Sans Pro" w:eastAsia="EC Square Sans Pro" w:hAnsi="EC Square Sans Pro" w:cs="EC Square Sans Pro"/>
        </w:rPr>
        <w:t>50</w:t>
      </w:r>
      <w:r>
        <w:rPr>
          <w:rFonts w:ascii="Calibri" w:eastAsia="EC Square Sans Pro" w:hAnsi="Calibri" w:cs="Calibri"/>
        </w:rPr>
        <w:t> </w:t>
      </w:r>
      <w:r>
        <w:rPr>
          <w:rFonts w:ascii="EC Square Sans Pro" w:eastAsia="EC Square Sans Pro" w:hAnsi="EC Square Sans Pro" w:cs="EC Square Sans Pro"/>
        </w:rPr>
        <w:t>million.</w:t>
      </w:r>
    </w:p>
    <w:p w14:paraId="1BE80127" w14:textId="77777777" w:rsidR="00D933B7" w:rsidRPr="0088451E" w:rsidRDefault="00D933B7" w:rsidP="00373960">
      <w:pPr>
        <w:pStyle w:val="ListParagraph"/>
        <w:keepNext/>
        <w:keepLines/>
        <w:numPr>
          <w:ilvl w:val="0"/>
          <w:numId w:val="85"/>
        </w:numPr>
        <w:spacing w:after="240" w:line="240" w:lineRule="auto"/>
        <w:ind w:left="714" w:hanging="357"/>
        <w:jc w:val="both"/>
        <w:rPr>
          <w:rFonts w:eastAsia="EC Square Sans Pro" w:cs="EC Square Sans Pro"/>
        </w:rPr>
      </w:pPr>
      <w:r>
        <w:rPr>
          <w:rFonts w:eastAsia="EC Square Sans Pro" w:cs="EC Square Sans Pro"/>
          <w:b/>
          <w:bCs/>
        </w:rPr>
        <w:t>Testing and reconditioning.</w:t>
      </w:r>
      <w:r>
        <w:rPr>
          <w:rFonts w:eastAsia="EC Square Sans Pro" w:cs="EC Square Sans Pro"/>
        </w:rPr>
        <w:t xml:space="preserve"> One project, with a portfolio budget of around</w:t>
      </w:r>
      <w:r>
        <w:rPr>
          <w:rFonts w:ascii="Calibri" w:eastAsia="Calibri" w:hAnsi="Calibri" w:cs="Calibri"/>
        </w:rPr>
        <w:t xml:space="preserve"> </w:t>
      </w:r>
      <w:r>
        <w:rPr>
          <w:rFonts w:eastAsia="EC Square Sans Pro" w:cs="EC Square Sans Pro"/>
        </w:rPr>
        <w:t>EUR</w:t>
      </w:r>
      <w:r>
        <w:rPr>
          <w:rFonts w:ascii="Calibri" w:eastAsia="EC Square Sans Pro" w:hAnsi="Calibri" w:cs="Calibri"/>
        </w:rPr>
        <w:t> </w:t>
      </w:r>
      <w:r>
        <w:rPr>
          <w:rFonts w:eastAsia="EC Square Sans Pro" w:cs="EC Square Sans Pro"/>
        </w:rPr>
        <w:t>2</w:t>
      </w:r>
      <w:r>
        <w:rPr>
          <w:rFonts w:ascii="Calibri" w:eastAsia="EC Square Sans Pro" w:hAnsi="Calibri" w:cs="Calibri"/>
        </w:rPr>
        <w:t> </w:t>
      </w:r>
      <w:r>
        <w:rPr>
          <w:rFonts w:eastAsia="EC Square Sans Pro" w:cs="EC Square Sans Pro"/>
        </w:rPr>
        <w:t>million.</w:t>
      </w:r>
    </w:p>
    <w:p w14:paraId="2E80FBC0" w14:textId="77777777" w:rsidR="00D933B7" w:rsidRPr="0088451E" w:rsidRDefault="00D933B7" w:rsidP="00D933B7">
      <w:r>
        <w:rPr>
          <w:rFonts w:eastAsia="EC Square Sans Pro" w:cs="EC Square Sans Pro"/>
        </w:rPr>
        <w:t>The selected projects will address bottlenecks throughout the ammunition and missile supply chains in the EU and Norway by supporting the industry in rapidly adjusting to new market trends and reducing dependencies. For instance, ASAP will help with extending or modernising existing lines, creating new lines, setting out plans to repurpose old ammunition, securing value chains and addressing skills gaps.</w:t>
      </w:r>
    </w:p>
    <w:p w14:paraId="2546D2A3" w14:textId="77777777" w:rsidR="00D933B7" w:rsidRPr="0088451E" w:rsidRDefault="00D933B7" w:rsidP="00D933B7">
      <w:r>
        <w:rPr>
          <w:rFonts w:eastAsia="EC Square Sans Pro" w:cs="EC Square Sans Pro"/>
        </w:rPr>
        <w:t>In general, projects are expected to be completed within a maximum of 36</w:t>
      </w:r>
      <w:r>
        <w:rPr>
          <w:rFonts w:ascii="Calibri" w:eastAsia="EC Square Sans Pro" w:hAnsi="Calibri" w:cs="Calibri"/>
        </w:rPr>
        <w:t> </w:t>
      </w:r>
      <w:r>
        <w:rPr>
          <w:rFonts w:eastAsia="EC Square Sans Pro" w:cs="EC Square Sans Pro"/>
        </w:rPr>
        <w:t>months after grant signature. To avoid potential delays to industrial initiatives contributing to ensuring the effective supply and timely availability of ammunitions and missiles, ASAP provides for a retroactivity clause so that initiatives that began after 20</w:t>
      </w:r>
      <w:r>
        <w:rPr>
          <w:rFonts w:ascii="Calibri" w:eastAsia="EC Square Sans Pro" w:hAnsi="Calibri" w:cs="Calibri"/>
        </w:rPr>
        <w:t> </w:t>
      </w:r>
      <w:r>
        <w:rPr>
          <w:rFonts w:eastAsia="EC Square Sans Pro" w:cs="EC Square Sans Pro"/>
        </w:rPr>
        <w:t>March 2023 may be eligible for EU support.</w:t>
      </w:r>
    </w:p>
    <w:p w14:paraId="290B818C" w14:textId="77777777" w:rsidR="00D933B7" w:rsidRPr="0088451E" w:rsidRDefault="00D933B7" w:rsidP="00D933B7">
      <w:r>
        <w:rPr>
          <w:rFonts w:eastAsia="EC Square Sans Pro" w:cs="EC Square Sans Pro"/>
        </w:rPr>
        <w:t xml:space="preserve">An </w:t>
      </w:r>
      <w:hyperlink r:id="rId459">
        <w:r>
          <w:rPr>
            <w:rStyle w:val="Hyperlink"/>
            <w:rFonts w:eastAsia="EC Square Sans Pro" w:cs="EC Square Sans Pro"/>
          </w:rPr>
          <w:t>evaluation report</w:t>
        </w:r>
      </w:hyperlink>
      <w:r>
        <w:rPr>
          <w:rFonts w:eastAsia="EC Square Sans Pro" w:cs="EC Square Sans Pro"/>
        </w:rPr>
        <w:t>, as provided for in the ASAP Regulation (</w:t>
      </w:r>
      <w:hyperlink r:id="rId460" w:history="1">
        <w:r>
          <w:rPr>
            <w:rStyle w:val="Hyperlink"/>
          </w:rPr>
          <w:t>Regulation (EU) 2023/1525</w:t>
        </w:r>
      </w:hyperlink>
      <w:r>
        <w:t xml:space="preserve"> on supporting ammunition production</w:t>
      </w:r>
      <w:r>
        <w:rPr>
          <w:rFonts w:eastAsia="EC Square Sans Pro" w:cs="EC Square Sans Pro"/>
        </w:rPr>
        <w:t>), was published on 8</w:t>
      </w:r>
      <w:r>
        <w:rPr>
          <w:rFonts w:ascii="Calibri" w:eastAsia="EC Square Sans Pro" w:hAnsi="Calibri" w:cs="Calibri"/>
        </w:rPr>
        <w:t> </w:t>
      </w:r>
      <w:r>
        <w:rPr>
          <w:rFonts w:eastAsia="EC Square Sans Pro" w:cs="EC Square Sans Pro"/>
        </w:rPr>
        <w:t>July 2024. ASAP’s implementation has demonstrated the effectiveness of an emergency instrument in the European defence industry, one of its key achievements being the contribution to reaching the production capacity target of over 2</w:t>
      </w:r>
      <w:r>
        <w:rPr>
          <w:rFonts w:ascii="Calibri" w:eastAsia="EC Square Sans Pro" w:hAnsi="Calibri" w:cs="Calibri"/>
        </w:rPr>
        <w:t> </w:t>
      </w:r>
      <w:r>
        <w:rPr>
          <w:rFonts w:eastAsia="EC Square Sans Pro" w:cs="EC Square Sans Pro"/>
        </w:rPr>
        <w:t>million artillery shells per year, a milestone expected to be achieved by the end of 2026.</w:t>
      </w:r>
      <w:r>
        <w:rPr>
          <w:rFonts w:ascii="Calibri" w:eastAsia="Calibri" w:hAnsi="Calibri" w:cs="Calibri"/>
        </w:rPr>
        <w:t xml:space="preserve"> </w:t>
      </w:r>
    </w:p>
    <w:p w14:paraId="39759287" w14:textId="77777777" w:rsidR="00D933B7" w:rsidRPr="0088451E" w:rsidRDefault="00D933B7" w:rsidP="00D933B7">
      <w:r>
        <w:rPr>
          <w:rFonts w:eastAsia="EC Square Sans Pro" w:cs="EC Square Sans Pro"/>
        </w:rPr>
        <w:t>The main challenges in ASAP implementation include potential delays caused by supply chain disruptions, logistical difficulties and environmental permitting requirements for new industrial production facilities.</w:t>
      </w:r>
    </w:p>
    <w:p w14:paraId="6E83277F" w14:textId="77777777" w:rsidR="00D933B7" w:rsidRPr="0088451E" w:rsidRDefault="00D933B7" w:rsidP="00D933B7">
      <w:pPr>
        <w:rPr>
          <w:rFonts w:eastAsia="EC Square Sans Pro" w:cs="EC Square Sans Pro"/>
        </w:rPr>
      </w:pPr>
      <w:r>
        <w:rPr>
          <w:rFonts w:eastAsia="EC Square Sans Pro" w:cs="EC Square Sans Pro"/>
        </w:rPr>
        <w:t xml:space="preserve">In order to address ASAP implementation challenges, the </w:t>
      </w:r>
      <w:hyperlink r:id="rId461" w:history="1">
        <w:r>
          <w:rPr>
            <w:rStyle w:val="Hyperlink"/>
            <w:rFonts w:eastAsia="EC Square Sans Pro" w:cs="EC Square Sans Pro"/>
          </w:rPr>
          <w:t>defence readiness roadmap 2030</w:t>
        </w:r>
      </w:hyperlink>
      <w:r>
        <w:rPr>
          <w:rFonts w:eastAsia="EC Square Sans Pro" w:cs="EC Square Sans Pro"/>
        </w:rPr>
        <w:t>, presented in October 2025, outlines measures to secure critical materials, streamline permitting and authorisation processes and support Member States in overcoming administrative or procedural bottlenecks that could delay implementation.</w:t>
      </w:r>
    </w:p>
    <w:p w14:paraId="388F26E7" w14:textId="77777777" w:rsidR="00D933B7" w:rsidRPr="0088451E" w:rsidRDefault="00D933B7" w:rsidP="00D933B7">
      <w:pPr>
        <w:rPr>
          <w:rFonts w:eastAsia="EC Square Sans Pro" w:cs="EC Square Sans Pro"/>
        </w:rPr>
      </w:pPr>
      <w:r>
        <w:rPr>
          <w:rFonts w:eastAsia="EC Square Sans Pro" w:cs="EC Square Sans Pro"/>
        </w:rPr>
        <w:t>Building on this approach, future initiatives under the European defence industry programme will continue the same logic, reinforcing industrial capacities in the production of defence equipment and ammunition.</w:t>
      </w:r>
    </w:p>
    <w:p w14:paraId="66D437D1" w14:textId="77777777" w:rsidR="00D933B7" w:rsidRPr="0088451E" w:rsidRDefault="00D933B7" w:rsidP="00D933B7">
      <w:r>
        <w:rPr>
          <w:rFonts w:eastAsia="EC Square Sans Pro" w:cs="EC Square Sans Pro"/>
        </w:rPr>
        <w:t>A further evaluation report to the European Parliament and the Council of the European Union on the implementation of ASAP is envisaged for the fourth quarter of 2026.</w:t>
      </w:r>
    </w:p>
    <w:p w14:paraId="766E4D33" w14:textId="77777777" w:rsidR="00D933B7" w:rsidRPr="0088451E"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00949C89" w14:textId="77777777" w:rsidR="00D933B7" w:rsidRPr="0088451E" w:rsidRDefault="00D933B7" w:rsidP="00F72C99">
      <w:pPr>
        <w:pStyle w:val="Heading2"/>
        <w:rPr>
          <w:rFonts w:eastAsiaTheme="majorEastAsia"/>
          <w:lang w:eastAsia="en-GB"/>
        </w:rPr>
      </w:pPr>
      <w:r>
        <w:rPr>
          <w:rFonts w:eastAsiaTheme="majorEastAsia"/>
          <w:lang w:eastAsia="en-GB"/>
        </w:rPr>
        <w:t>Contribution to horizontal priorities</w:t>
      </w:r>
    </w:p>
    <w:p w14:paraId="6045E2BF" w14:textId="77777777" w:rsidR="00D933B7" w:rsidRPr="0088451E" w:rsidRDefault="00D933B7" w:rsidP="00F72C99">
      <w:pPr>
        <w:pStyle w:val="Heading3"/>
      </w:pPr>
      <w:r>
        <w:t>Contribution to green budgeting priorities:</w:t>
      </w:r>
    </w:p>
    <w:p w14:paraId="7418B551" w14:textId="77777777" w:rsidR="00D933B7" w:rsidRPr="0088451E"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The overall budget for ASAP implementation was not specifically intended to target climate or biodiversity mainstreaming directly. However, it may have indirect positive effects on climate by benefiting certain industrial entities participating in the programme.</w:t>
      </w:r>
    </w:p>
    <w:p w14:paraId="72F0DA5C" w14:textId="77777777" w:rsidR="00D933B7" w:rsidRPr="0088451E" w:rsidRDefault="00D933B7" w:rsidP="00D933B7">
      <w:pPr>
        <w:keepNext/>
        <w:keepLines/>
        <w:spacing w:after="0" w:line="240" w:lineRule="auto"/>
        <w:outlineLvl w:val="4"/>
        <w:rPr>
          <w:b/>
          <w:bCs/>
          <w:sz w:val="2"/>
          <w:szCs w:val="2"/>
        </w:rPr>
      </w:pPr>
    </w:p>
    <w:p w14:paraId="1CF5F808" w14:textId="77777777" w:rsidR="00D933B7" w:rsidRPr="0088451E" w:rsidRDefault="00D933B7" w:rsidP="00D933B7">
      <w:pPr>
        <w:keepNext/>
        <w:keepLines/>
        <w:spacing w:line="240" w:lineRule="auto"/>
        <w:outlineLvl w:val="4"/>
        <w:rPr>
          <w:b/>
          <w:bCs/>
        </w:rPr>
      </w:pPr>
    </w:p>
    <w:p w14:paraId="23390115" w14:textId="77777777" w:rsidR="00D933B7" w:rsidRPr="0088451E"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88451E" w14:paraId="433494B6"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5CEB429E"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486785E2"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46880AD0"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6C13B3FD"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4AECD65D"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7AE88586" w14:textId="77777777" w:rsidR="00D933B7" w:rsidRPr="0088451E"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45575A6B"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88451E" w14:paraId="4CDEBAC1" w14:textId="77777777">
        <w:trPr>
          <w:trHeight w:val="300"/>
        </w:trPr>
        <w:tc>
          <w:tcPr>
            <w:tcW w:w="895" w:type="dxa"/>
            <w:tcBorders>
              <w:top w:val="nil"/>
              <w:left w:val="nil"/>
              <w:bottom w:val="single" w:sz="6" w:space="0" w:color="8C8C8C"/>
              <w:right w:val="nil"/>
            </w:tcBorders>
            <w:vAlign w:val="center"/>
            <w:hideMark/>
          </w:tcPr>
          <w:p w14:paraId="5339DBCA"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6DB1ADC5"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nil"/>
              <w:left w:val="nil"/>
              <w:bottom w:val="single" w:sz="6" w:space="0" w:color="8C8C8C"/>
              <w:right w:val="nil"/>
            </w:tcBorders>
            <w:hideMark/>
          </w:tcPr>
          <w:p w14:paraId="54645327"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27D6F149"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7BF3497E"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332" w:type="dxa"/>
            <w:tcBorders>
              <w:top w:val="nil"/>
              <w:left w:val="nil"/>
              <w:bottom w:val="single" w:sz="6" w:space="0" w:color="8C8C8C"/>
              <w:right w:val="nil"/>
            </w:tcBorders>
          </w:tcPr>
          <w:p w14:paraId="3F576E05" w14:textId="77777777" w:rsidR="00D933B7" w:rsidRPr="0088451E"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18248A6A"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r>
      <w:tr w:rsidR="00D933B7" w:rsidRPr="0088451E" w14:paraId="3162506E" w14:textId="77777777">
        <w:trPr>
          <w:trHeight w:val="300"/>
        </w:trPr>
        <w:tc>
          <w:tcPr>
            <w:tcW w:w="895" w:type="dxa"/>
            <w:tcBorders>
              <w:top w:val="nil"/>
              <w:left w:val="nil"/>
              <w:bottom w:val="single" w:sz="6" w:space="0" w:color="8C8C8C"/>
              <w:right w:val="nil"/>
            </w:tcBorders>
            <w:vAlign w:val="center"/>
            <w:hideMark/>
          </w:tcPr>
          <w:p w14:paraId="17AF6B70"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3FB95BB0"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nil"/>
              <w:left w:val="nil"/>
              <w:bottom w:val="single" w:sz="6" w:space="0" w:color="8C8C8C"/>
              <w:right w:val="nil"/>
            </w:tcBorders>
            <w:hideMark/>
          </w:tcPr>
          <w:p w14:paraId="44FF4B06"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10EE0817"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16B904D8"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332" w:type="dxa"/>
            <w:tcBorders>
              <w:top w:val="nil"/>
              <w:left w:val="nil"/>
              <w:bottom w:val="single" w:sz="6" w:space="0" w:color="8C8C8C"/>
              <w:right w:val="nil"/>
            </w:tcBorders>
          </w:tcPr>
          <w:p w14:paraId="52FB8592" w14:textId="77777777" w:rsidR="00D933B7" w:rsidRPr="0088451E"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1640073C"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r>
      <w:tr w:rsidR="00D933B7" w:rsidRPr="0088451E" w14:paraId="67A13410" w14:textId="77777777">
        <w:trPr>
          <w:trHeight w:val="300"/>
        </w:trPr>
        <w:tc>
          <w:tcPr>
            <w:tcW w:w="895" w:type="dxa"/>
            <w:tcBorders>
              <w:top w:val="nil"/>
              <w:left w:val="nil"/>
              <w:bottom w:val="single" w:sz="6" w:space="0" w:color="8C8C8C"/>
              <w:right w:val="nil"/>
            </w:tcBorders>
            <w:vAlign w:val="center"/>
            <w:hideMark/>
          </w:tcPr>
          <w:p w14:paraId="23B45851"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58ACD26C"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nil"/>
              <w:left w:val="nil"/>
              <w:bottom w:val="single" w:sz="6" w:space="0" w:color="8C8C8C"/>
              <w:right w:val="nil"/>
            </w:tcBorders>
            <w:hideMark/>
          </w:tcPr>
          <w:p w14:paraId="79115F82"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2A89FC1C"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0A9977A5"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332" w:type="dxa"/>
            <w:tcBorders>
              <w:top w:val="nil"/>
              <w:left w:val="nil"/>
              <w:bottom w:val="single" w:sz="6" w:space="0" w:color="8C8C8C"/>
              <w:right w:val="nil"/>
            </w:tcBorders>
          </w:tcPr>
          <w:p w14:paraId="3C8FB4A2" w14:textId="77777777" w:rsidR="00D933B7" w:rsidRPr="0088451E"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70116D76"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r>
      <w:tr w:rsidR="00D933B7" w:rsidRPr="0088451E" w14:paraId="70ED059D" w14:textId="77777777">
        <w:trPr>
          <w:trHeight w:val="300"/>
        </w:trPr>
        <w:tc>
          <w:tcPr>
            <w:tcW w:w="895" w:type="dxa"/>
            <w:tcBorders>
              <w:top w:val="nil"/>
              <w:left w:val="nil"/>
              <w:bottom w:val="single" w:sz="4" w:space="0" w:color="7F7F7F" w:themeColor="text1" w:themeTint="80"/>
              <w:right w:val="nil"/>
            </w:tcBorders>
            <w:vAlign w:val="center"/>
            <w:hideMark/>
          </w:tcPr>
          <w:p w14:paraId="2E572EBE" w14:textId="77777777" w:rsidR="00D933B7" w:rsidRPr="0088451E"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61A8FC33"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nil"/>
              <w:left w:val="nil"/>
              <w:bottom w:val="single" w:sz="4" w:space="0" w:color="7F7F7F" w:themeColor="text1" w:themeTint="80"/>
              <w:right w:val="nil"/>
            </w:tcBorders>
            <w:hideMark/>
          </w:tcPr>
          <w:p w14:paraId="2AE00DD1"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4" w:space="0" w:color="7F7F7F" w:themeColor="text1" w:themeTint="80"/>
              <w:right w:val="nil"/>
            </w:tcBorders>
            <w:hideMark/>
          </w:tcPr>
          <w:p w14:paraId="707EC3DE"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157.0</w:t>
            </w:r>
          </w:p>
        </w:tc>
        <w:tc>
          <w:tcPr>
            <w:tcW w:w="1443" w:type="dxa"/>
            <w:tcBorders>
              <w:top w:val="nil"/>
              <w:left w:val="nil"/>
              <w:bottom w:val="single" w:sz="4" w:space="0" w:color="7F7F7F" w:themeColor="text1" w:themeTint="80"/>
              <w:right w:val="nil"/>
            </w:tcBorders>
            <w:hideMark/>
          </w:tcPr>
          <w:p w14:paraId="4A2D1DA6"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343.0</w:t>
            </w:r>
          </w:p>
        </w:tc>
        <w:tc>
          <w:tcPr>
            <w:tcW w:w="1332" w:type="dxa"/>
            <w:tcBorders>
              <w:top w:val="nil"/>
              <w:left w:val="nil"/>
              <w:bottom w:val="single" w:sz="4" w:space="0" w:color="7F7F7F" w:themeColor="text1" w:themeTint="80"/>
              <w:right w:val="nil"/>
            </w:tcBorders>
          </w:tcPr>
          <w:p w14:paraId="3FD748D7" w14:textId="77777777" w:rsidR="00D933B7" w:rsidRPr="0088451E"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4" w:space="0" w:color="7F7F7F" w:themeColor="text1" w:themeTint="80"/>
              <w:right w:val="nil"/>
            </w:tcBorders>
            <w:hideMark/>
          </w:tcPr>
          <w:p w14:paraId="41122A49"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500.0</w:t>
            </w:r>
          </w:p>
        </w:tc>
      </w:tr>
      <w:tr w:rsidR="00D933B7" w:rsidRPr="0088451E" w14:paraId="54E0607A"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4FFD42BB" w14:textId="77777777" w:rsidR="00D933B7" w:rsidRPr="0088451E"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41F5F2F3"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single" w:sz="4" w:space="0" w:color="7F7F7F" w:themeColor="text1" w:themeTint="80"/>
              <w:left w:val="nil"/>
              <w:bottom w:val="single" w:sz="6" w:space="0" w:color="8C8C8C"/>
              <w:right w:val="nil"/>
            </w:tcBorders>
          </w:tcPr>
          <w:p w14:paraId="13762727"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single" w:sz="4" w:space="0" w:color="7F7F7F" w:themeColor="text1" w:themeTint="80"/>
              <w:left w:val="nil"/>
              <w:bottom w:val="single" w:sz="6" w:space="0" w:color="8C8C8C"/>
              <w:right w:val="nil"/>
            </w:tcBorders>
          </w:tcPr>
          <w:p w14:paraId="36C8B299"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157.0</w:t>
            </w:r>
          </w:p>
        </w:tc>
        <w:tc>
          <w:tcPr>
            <w:tcW w:w="1443" w:type="dxa"/>
            <w:tcBorders>
              <w:top w:val="single" w:sz="4" w:space="0" w:color="7F7F7F" w:themeColor="text1" w:themeTint="80"/>
              <w:left w:val="nil"/>
              <w:bottom w:val="single" w:sz="6" w:space="0" w:color="8C8C8C"/>
              <w:right w:val="nil"/>
            </w:tcBorders>
          </w:tcPr>
          <w:p w14:paraId="4C787099"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343.0</w:t>
            </w:r>
          </w:p>
        </w:tc>
        <w:tc>
          <w:tcPr>
            <w:tcW w:w="1332" w:type="dxa"/>
            <w:tcBorders>
              <w:top w:val="single" w:sz="4" w:space="0" w:color="7F7F7F" w:themeColor="text1" w:themeTint="80"/>
              <w:left w:val="nil"/>
              <w:bottom w:val="single" w:sz="6" w:space="0" w:color="8C8C8C"/>
              <w:right w:val="nil"/>
            </w:tcBorders>
          </w:tcPr>
          <w:p w14:paraId="43846F54" w14:textId="77777777" w:rsidR="00D933B7" w:rsidRPr="0088451E"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single" w:sz="4" w:space="0" w:color="7F7F7F" w:themeColor="text1" w:themeTint="80"/>
              <w:left w:val="nil"/>
              <w:bottom w:val="single" w:sz="6" w:space="0" w:color="8C8C8C"/>
              <w:right w:val="nil"/>
            </w:tcBorders>
          </w:tcPr>
          <w:p w14:paraId="4AAFC9E0" w14:textId="77777777" w:rsidR="00D933B7" w:rsidRPr="0088451E" w:rsidRDefault="00D933B7">
            <w:pPr>
              <w:spacing w:after="0" w:line="240" w:lineRule="auto"/>
              <w:jc w:val="center"/>
              <w:textAlignment w:val="baseline"/>
              <w:rPr>
                <w:rFonts w:ascii="Segoe UI" w:hAnsi="Segoe UI" w:cs="Segoe UI"/>
                <w:sz w:val="18"/>
                <w:szCs w:val="18"/>
                <w:lang w:eastAsia="en-IE"/>
              </w:rPr>
            </w:pPr>
            <w:r>
              <w:t xml:space="preserve"> 500.0</w:t>
            </w:r>
          </w:p>
        </w:tc>
      </w:tr>
    </w:tbl>
    <w:p w14:paraId="3EE21AD0" w14:textId="77777777" w:rsidR="00D933B7" w:rsidRPr="0088451E" w:rsidRDefault="00D933B7" w:rsidP="00D933B7">
      <w:pPr>
        <w:pStyle w:val="ListParagraph"/>
        <w:ind w:left="360"/>
        <w:rPr>
          <w:lang w:eastAsia="en-GB"/>
        </w:rPr>
      </w:pPr>
    </w:p>
    <w:p w14:paraId="032B6606" w14:textId="77777777" w:rsidR="00D933B7" w:rsidRPr="0088451E"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ASAP is not directly targeted at gender equality initiatives. However, it continues to make indirect contributions by gradually raising awareness of the related aspects within the EU’s defence technological and industrial base.</w:t>
      </w:r>
    </w:p>
    <w:tbl>
      <w:tblPr>
        <w:tblStyle w:val="Planning2022instructions"/>
        <w:tblW w:w="0" w:type="auto"/>
        <w:tblLook w:val="04A0" w:firstRow="1" w:lastRow="0" w:firstColumn="1" w:lastColumn="0" w:noHBand="0" w:noVBand="1"/>
      </w:tblPr>
      <w:tblGrid>
        <w:gridCol w:w="9629"/>
      </w:tblGrid>
      <w:tr w:rsidR="00D933B7" w:rsidRPr="0088451E" w14:paraId="524E6BCB" w14:textId="77777777">
        <w:tc>
          <w:tcPr>
            <w:tcW w:w="9738" w:type="dxa"/>
            <w:shd w:val="clear" w:color="auto" w:fill="auto"/>
          </w:tcPr>
          <w:p w14:paraId="32F59A18" w14:textId="77777777" w:rsidR="00D933B7" w:rsidRPr="0088451E" w:rsidRDefault="00D933B7">
            <w:pPr>
              <w:spacing w:after="0" w:line="240" w:lineRule="auto"/>
              <w:textAlignment w:val="baseline"/>
              <w:rPr>
                <w:rFonts w:eastAsia="Times New Roman" w:cs="Segoe UI"/>
                <w:sz w:val="22"/>
                <w:szCs w:val="22"/>
                <w:lang w:eastAsia="en-IE"/>
              </w:rPr>
            </w:pPr>
          </w:p>
          <w:p w14:paraId="1325611E" w14:textId="77777777" w:rsidR="00D933B7" w:rsidRPr="0088451E" w:rsidRDefault="00D933B7">
            <w:pPr>
              <w:spacing w:after="0" w:line="240" w:lineRule="auto"/>
              <w:textAlignment w:val="baseline"/>
              <w:rPr>
                <w:rFonts w:ascii="Times New Roman" w:eastAsia="Times New Roman" w:hAnsi="Times New Roman" w:cs="Segoe UI"/>
                <w:b/>
                <w:bCs/>
                <w:sz w:val="22"/>
                <w:szCs w:val="22"/>
                <w:lang w:eastAsia="en-IE"/>
              </w:rPr>
            </w:pPr>
            <w:r>
              <w:rPr>
                <w:rFonts w:eastAsia="Times New Roman" w:cs="Segoe UI"/>
                <w:b/>
                <w:bCs/>
                <w:sz w:val="22"/>
                <w:szCs w:val="22"/>
                <w:lang w:eastAsia="en-IE"/>
              </w:rPr>
              <w:t>Gender-disaggregated information</w:t>
            </w:r>
          </w:p>
          <w:p w14:paraId="1C0B7093" w14:textId="77777777" w:rsidR="00D933B7" w:rsidRPr="0088451E" w:rsidRDefault="00D933B7">
            <w:pPr>
              <w:spacing w:after="0" w:line="240" w:lineRule="auto"/>
              <w:textAlignment w:val="baseline"/>
              <w:rPr>
                <w:rFonts w:ascii="Segoe UI" w:eastAsia="Times New Roman" w:hAnsi="Segoe UI" w:cs="Segoe UI"/>
                <w:sz w:val="18"/>
                <w:szCs w:val="18"/>
                <w:lang w:eastAsia="en-IE"/>
              </w:rPr>
            </w:pPr>
          </w:p>
          <w:p w14:paraId="7DEA8579" w14:textId="77777777" w:rsidR="00D933B7" w:rsidRPr="0088451E" w:rsidRDefault="00D933B7" w:rsidP="00D933B7">
            <w:pPr>
              <w:pStyle w:val="TableListBullet"/>
              <w:tabs>
                <w:tab w:val="num" w:pos="283"/>
              </w:tabs>
              <w:ind w:left="283" w:hanging="283"/>
            </w:pPr>
            <w:r>
              <w:rPr>
                <w:rFonts w:eastAsia="EC Square Sans Pro" w:cs="EC Square Sans Pro"/>
                <w:sz w:val="22"/>
                <w:szCs w:val="22"/>
              </w:rPr>
              <w:t>Not applicable</w:t>
            </w:r>
          </w:p>
          <w:p w14:paraId="290F7D80" w14:textId="77777777" w:rsidR="00D933B7" w:rsidRPr="0088451E" w:rsidRDefault="00D933B7">
            <w:pPr>
              <w:pStyle w:val="TableListBullet"/>
              <w:numPr>
                <w:ilvl w:val="0"/>
                <w:numId w:val="0"/>
              </w:numPr>
              <w:ind w:left="283"/>
            </w:pPr>
          </w:p>
        </w:tc>
      </w:tr>
    </w:tbl>
    <w:p w14:paraId="258A31D9" w14:textId="77777777" w:rsidR="00D933B7" w:rsidRPr="0088451E" w:rsidRDefault="00D933B7" w:rsidP="00D933B7">
      <w:pPr>
        <w:rPr>
          <w:lang w:eastAsia="en-GB"/>
        </w:rPr>
      </w:pPr>
    </w:p>
    <w:p w14:paraId="41A72946" w14:textId="77777777" w:rsidR="00D933B7" w:rsidRPr="0088451E" w:rsidRDefault="00D933B7" w:rsidP="00D933B7">
      <w:pPr>
        <w:spacing w:line="259" w:lineRule="auto"/>
        <w:rPr>
          <w:b/>
          <w:bCs/>
        </w:rPr>
      </w:pPr>
    </w:p>
    <w:p w14:paraId="44E73B4B" w14:textId="77777777" w:rsidR="00D933B7" w:rsidRPr="0088451E" w:rsidRDefault="00D933B7" w:rsidP="00D933B7">
      <w:pPr>
        <w:rPr>
          <w:b/>
          <w:bCs/>
        </w:rPr>
      </w:pPr>
    </w:p>
    <w:p w14:paraId="75DA966B" w14:textId="77777777" w:rsidR="00D933B7" w:rsidRPr="0088451E" w:rsidRDefault="00D933B7" w:rsidP="00D933B7">
      <w:pPr>
        <w:spacing w:line="259" w:lineRule="auto"/>
        <w:rPr>
          <w:b/>
          <w:bCs/>
        </w:rPr>
      </w:pPr>
      <w:r>
        <w:rPr>
          <w:b/>
          <w:bCs/>
        </w:rPr>
        <w:br w:type="page"/>
      </w:r>
    </w:p>
    <w:p w14:paraId="5DC96F78" w14:textId="77777777" w:rsidR="00D933B7" w:rsidRPr="0088451E" w:rsidRDefault="00D933B7" w:rsidP="00F72C99">
      <w:pPr>
        <w:pStyle w:val="Heading3"/>
      </w:pPr>
      <w:r>
        <w:t>Contribution to the digital transition</w:t>
      </w:r>
    </w:p>
    <w:p w14:paraId="13C63E51" w14:textId="77777777" w:rsidR="00D933B7" w:rsidRPr="0088451E"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The overall ASAP budget was not specifically intended to directly target the digital transition, but it takes related aspects into account, considering new technological developments within the EU's defence technological and industrial base. This includes, for example, technological advancements related to the modernisation of production lines and the establishment of new ones.</w:t>
      </w:r>
    </w:p>
    <w:p w14:paraId="3751563C" w14:textId="77777777" w:rsidR="00D933B7" w:rsidRPr="0088451E" w:rsidRDefault="00D933B7" w:rsidP="00F72C99">
      <w:pPr>
        <w:pStyle w:val="Heading3"/>
      </w:pPr>
      <w:r>
        <w:t>Contribution to sustainable development goals</w:t>
      </w:r>
    </w:p>
    <w:tbl>
      <w:tblPr>
        <w:tblStyle w:val="PPO2021"/>
        <w:tblW w:w="9458" w:type="dxa"/>
        <w:tblLayout w:type="fixed"/>
        <w:tblCellMar>
          <w:left w:w="115" w:type="dxa"/>
          <w:right w:w="115" w:type="dxa"/>
        </w:tblCellMar>
        <w:tblLook w:val="04A0" w:firstRow="1" w:lastRow="0" w:firstColumn="1" w:lastColumn="0" w:noHBand="0" w:noVBand="1"/>
      </w:tblPr>
      <w:tblGrid>
        <w:gridCol w:w="1701"/>
        <w:gridCol w:w="1985"/>
        <w:gridCol w:w="5772"/>
      </w:tblGrid>
      <w:tr w:rsidR="00D933B7" w:rsidRPr="0088451E" w14:paraId="70973872"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vAlign w:val="center"/>
          </w:tcPr>
          <w:p w14:paraId="4666071A" w14:textId="77777777" w:rsidR="00D933B7" w:rsidRPr="0088451E" w:rsidRDefault="00D933B7">
            <w:pPr>
              <w:jc w:val="left"/>
              <w:rPr>
                <w:lang w:eastAsia="en-GB"/>
              </w:rPr>
            </w:pPr>
            <w:r>
              <w:rPr>
                <w:lang w:eastAsia="en-GB"/>
              </w:rPr>
              <w:t>SDG</w:t>
            </w:r>
          </w:p>
        </w:tc>
        <w:tc>
          <w:tcPr>
            <w:tcW w:w="1985" w:type="dxa"/>
            <w:vAlign w:val="center"/>
          </w:tcPr>
          <w:p w14:paraId="532B38FA" w14:textId="77777777" w:rsidR="00D933B7" w:rsidRPr="0088451E"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C35A211" w14:textId="77777777" w:rsidR="00D933B7" w:rsidRPr="0088451E"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88451E" w14:paraId="19E57F7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701" w:type="dxa"/>
          </w:tcPr>
          <w:p w14:paraId="745D582F" w14:textId="77777777" w:rsidR="00D933B7" w:rsidRPr="0088451E" w:rsidRDefault="00D933B7">
            <w:pPr>
              <w:rPr>
                <w:b w:val="0"/>
                <w:lang w:eastAsia="en-GB"/>
              </w:rPr>
            </w:pPr>
            <w:r>
              <w:rPr>
                <w:b w:val="0"/>
                <w:lang w:eastAsia="en-GB"/>
              </w:rPr>
              <w:t>SDG9: Build resilient infrastructure, promote inclusive and sustainable industrialization and foster innovation</w:t>
            </w:r>
          </w:p>
        </w:tc>
        <w:tc>
          <w:tcPr>
            <w:tcW w:w="1985" w:type="dxa"/>
          </w:tcPr>
          <w:p w14:paraId="3C0CFD22" w14:textId="77777777" w:rsidR="00D933B7" w:rsidRPr="0088451E"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5957D725" w14:textId="77777777" w:rsidR="00D933B7" w:rsidRPr="0088451E" w:rsidRDefault="00D933B7">
            <w:pPr>
              <w:spacing w:before="0"/>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ASAP will support the extension and modernisation of existing production lines, as well as the establishment of new ones based on new construction &amp; operational standards.</w:t>
            </w:r>
          </w:p>
        </w:tc>
      </w:tr>
    </w:tbl>
    <w:p w14:paraId="14577D41" w14:textId="77777777" w:rsidR="00D933B7" w:rsidRDefault="00D933B7" w:rsidP="00D933B7">
      <w:pPr>
        <w:keepNext/>
        <w:keepLines/>
        <w:spacing w:before="600" w:line="240" w:lineRule="auto"/>
        <w:outlineLvl w:val="4"/>
        <w:rPr>
          <w:b/>
          <w:bCs/>
        </w:rPr>
      </w:pPr>
    </w:p>
    <w:p w14:paraId="7B6CE09B" w14:textId="77777777" w:rsidR="00D933B7" w:rsidRDefault="00D933B7" w:rsidP="00D933B7">
      <w:pPr>
        <w:sectPr w:rsidR="00D933B7" w:rsidSect="00D933B7">
          <w:headerReference w:type="even" r:id="rId462"/>
          <w:headerReference w:type="default" r:id="rId463"/>
          <w:footerReference w:type="even" r:id="rId464"/>
          <w:footerReference w:type="default" r:id="rId465"/>
          <w:headerReference w:type="first" r:id="rId466"/>
          <w:footerReference w:type="first" r:id="rId467"/>
          <w:pgSz w:w="11906" w:h="16838"/>
          <w:pgMar w:top="1440" w:right="1133" w:bottom="1440" w:left="1134" w:header="708" w:footer="708" w:gutter="0"/>
          <w:cols w:space="708"/>
          <w:docGrid w:linePitch="360"/>
        </w:sectPr>
      </w:pPr>
    </w:p>
    <w:p w14:paraId="1AF18AC7" w14:textId="77777777" w:rsidR="00D933B7" w:rsidRPr="00137E12" w:rsidRDefault="00D933B7" w:rsidP="00D933B7">
      <w:pPr>
        <w:pStyle w:val="Heading1"/>
      </w:pPr>
      <w:bookmarkStart w:id="103" w:name="toc_sec_37"/>
      <w:bookmarkStart w:id="104" w:name="_Toc228976558"/>
      <w:bookmarkEnd w:id="103"/>
      <w:r>
        <w:rPr>
          <w:rFonts w:eastAsia="EC Square Sans Pro"/>
        </w:rPr>
        <w:t>E</w:t>
      </w:r>
      <w:r w:rsidRPr="00137E12">
        <w:rPr>
          <w:rFonts w:eastAsia="EC Square Sans Pro"/>
        </w:rPr>
        <w:t>U DEFENCE INDUSTRY REINFORCEMENT THROUGH COMMON PROCUREMENT ACT (EDIRPA)</w:t>
      </w:r>
      <w:bookmarkEnd w:id="104"/>
    </w:p>
    <w:p w14:paraId="3F65C07F" w14:textId="77777777" w:rsidR="00D933B7" w:rsidRDefault="00D933B7" w:rsidP="00D933B7">
      <w:pPr>
        <w:pStyle w:val="Heading2"/>
        <w:rPr>
          <w:rFonts w:ascii="EC Square Sans Pro Medium" w:hAnsi="EC Square Sans Pro Medium"/>
          <w:lang w:eastAsia="en-GB"/>
        </w:rPr>
      </w:pPr>
      <w:r w:rsidRPr="008353C8">
        <w:t>PROGRAMME TO ADRESS THE EU’S MOST URGENT AND CRITICAL DEFENCE CAPABILITY GAPS AND INCENTIVISE THE EU MEMBER STATES TO PROCURE DEFENCE PRODUCTS JOINTLY</w:t>
      </w:r>
    </w:p>
    <w:p w14:paraId="3D969790" w14:textId="5FE83E0A" w:rsidR="00D933B7" w:rsidRPr="00CD27BD"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CD27BD" w14:paraId="53BDD5AA" w14:textId="77777777">
        <w:trPr>
          <w:trHeight w:val="1034"/>
          <w:jc w:val="left"/>
        </w:trPr>
        <w:tc>
          <w:tcPr>
            <w:tcW w:w="2410" w:type="dxa"/>
          </w:tcPr>
          <w:p w14:paraId="55413778" w14:textId="77777777" w:rsidR="00D933B7" w:rsidRPr="00CD27BD" w:rsidRDefault="00D933B7">
            <w:pPr>
              <w:spacing w:before="120" w:after="120"/>
              <w:jc w:val="center"/>
              <w:rPr>
                <w:rFonts w:eastAsia="EC Square Sans Pro" w:cs="EC Square Sans Pro"/>
                <w:sz w:val="28"/>
                <w:szCs w:val="28"/>
              </w:rPr>
            </w:pPr>
            <w:r>
              <w:rPr>
                <w:rFonts w:eastAsia="EC Square Sans Pro" w:cs="EC Square Sans Pro"/>
                <w:sz w:val="28"/>
                <w:szCs w:val="28"/>
              </w:rPr>
              <w:t>EUR</w:t>
            </w:r>
            <w:r>
              <w:rPr>
                <w:rFonts w:ascii="Calibri" w:eastAsia="EC Square Sans Pro" w:hAnsi="Calibri" w:cs="Calibri"/>
                <w:sz w:val="28"/>
                <w:szCs w:val="28"/>
              </w:rPr>
              <w:t> </w:t>
            </w:r>
            <w:r>
              <w:rPr>
                <w:rFonts w:eastAsia="EC Square Sans Pro" w:cs="EC Square Sans Pro"/>
                <w:sz w:val="28"/>
                <w:szCs w:val="28"/>
              </w:rPr>
              <w:t>310</w:t>
            </w:r>
            <w:r>
              <w:rPr>
                <w:rFonts w:ascii="Calibri" w:eastAsia="EC Square Sans Pro" w:hAnsi="Calibri" w:cs="Calibri"/>
                <w:sz w:val="28"/>
                <w:szCs w:val="28"/>
              </w:rPr>
              <w:t> </w:t>
            </w:r>
            <w:r>
              <w:rPr>
                <w:rFonts w:eastAsia="EC Square Sans Pro" w:cs="EC Square Sans Pro"/>
                <w:sz w:val="28"/>
                <w:szCs w:val="28"/>
              </w:rPr>
              <w:t>million</w:t>
            </w:r>
          </w:p>
          <w:p w14:paraId="41F9CD5C" w14:textId="77777777" w:rsidR="00D933B7" w:rsidRPr="00CD27BD" w:rsidRDefault="00D933B7">
            <w:pPr>
              <w:spacing w:before="120" w:after="120"/>
              <w:jc w:val="center"/>
              <w:rPr>
                <w:rFonts w:eastAsia="EC Square Sans Pro" w:cs="EC Square Sans Pro"/>
              </w:rPr>
            </w:pPr>
            <w:r>
              <w:rPr>
                <w:rFonts w:eastAsia="EC Square Sans Pro" w:cs="EC Square Sans Pro"/>
              </w:rPr>
              <w:t xml:space="preserve">is the total budget of </w:t>
            </w:r>
            <w:r>
              <w:rPr>
                <w:rFonts w:eastAsia="EC Square Sans Pro" w:cs="EC Square Sans Pro"/>
                <w:color w:val="000000" w:themeColor="text1"/>
              </w:rPr>
              <w:t>the EU Defence Industry Reinforcement through Common Procurement Act</w:t>
            </w:r>
            <w:r>
              <w:rPr>
                <w:rFonts w:eastAsia="EC Square Sans Pro" w:cs="EC Square Sans Pro"/>
              </w:rPr>
              <w:t xml:space="preserve"> (Edirpa) programme for 2024-2026, which will facilitate access for participating Member States to urgently needed defence products.</w:t>
            </w:r>
          </w:p>
        </w:tc>
        <w:tc>
          <w:tcPr>
            <w:cnfStyle w:val="000001000000" w:firstRow="0" w:lastRow="0" w:firstColumn="0" w:lastColumn="0" w:oddVBand="0" w:evenVBand="1" w:oddHBand="0" w:evenHBand="0" w:firstRowFirstColumn="0" w:firstRowLastColumn="0" w:lastRowFirstColumn="0" w:lastRowLastColumn="0"/>
            <w:tcW w:w="2409" w:type="dxa"/>
          </w:tcPr>
          <w:p w14:paraId="2748294D" w14:textId="77777777" w:rsidR="00D933B7" w:rsidRPr="00CD27BD" w:rsidRDefault="00D933B7">
            <w:pPr>
              <w:jc w:val="center"/>
              <w:rPr>
                <w:rFonts w:eastAsia="EC Square Sans Pro" w:cs="EC Square Sans Pro"/>
                <w:color w:val="000000" w:themeColor="text1"/>
                <w:sz w:val="28"/>
                <w:szCs w:val="28"/>
              </w:rPr>
            </w:pPr>
            <w:r>
              <w:rPr>
                <w:rFonts w:eastAsia="EC Square Sans Pro" w:cs="EC Square Sans Pro"/>
                <w:color w:val="000000" w:themeColor="text1"/>
                <w:sz w:val="28"/>
                <w:szCs w:val="28"/>
              </w:rPr>
              <w:t>EUR</w:t>
            </w:r>
            <w:r>
              <w:rPr>
                <w:rFonts w:ascii="Calibri" w:eastAsia="EC Square Sans Pro" w:hAnsi="Calibri" w:cs="Calibri"/>
                <w:color w:val="000000" w:themeColor="text1"/>
                <w:sz w:val="28"/>
                <w:szCs w:val="28"/>
              </w:rPr>
              <w:t> </w:t>
            </w:r>
            <w:r>
              <w:rPr>
                <w:rFonts w:eastAsia="EC Square Sans Pro" w:cs="EC Square Sans Pro"/>
                <w:color w:val="000000" w:themeColor="text1"/>
                <w:sz w:val="28"/>
                <w:szCs w:val="28"/>
              </w:rPr>
              <w:t>11</w:t>
            </w:r>
            <w:r>
              <w:rPr>
                <w:rFonts w:ascii="Calibri" w:eastAsia="EC Square Sans Pro" w:hAnsi="Calibri" w:cs="Calibri"/>
                <w:color w:val="000000" w:themeColor="text1"/>
                <w:sz w:val="28"/>
                <w:szCs w:val="28"/>
              </w:rPr>
              <w:t> </w:t>
            </w:r>
            <w:r>
              <w:rPr>
                <w:rFonts w:eastAsia="EC Square Sans Pro" w:cs="EC Square Sans Pro"/>
                <w:color w:val="000000" w:themeColor="text1"/>
                <w:sz w:val="28"/>
                <w:szCs w:val="28"/>
              </w:rPr>
              <w:t>billion</w:t>
            </w:r>
          </w:p>
          <w:p w14:paraId="16653183" w14:textId="77777777" w:rsidR="00D933B7" w:rsidRPr="00CD27BD" w:rsidRDefault="00D933B7">
            <w:pPr>
              <w:spacing w:before="120" w:after="120"/>
              <w:jc w:val="center"/>
              <w:rPr>
                <w:rFonts w:eastAsia="EC Square Sans Pro" w:cs="EC Square Sans Pro"/>
                <w:color w:val="000000" w:themeColor="text1"/>
              </w:rPr>
            </w:pPr>
            <w:r>
              <w:rPr>
                <w:rFonts w:eastAsia="EC Square Sans Pro" w:cs="EC Square Sans Pro"/>
                <w:color w:val="000000" w:themeColor="text1"/>
              </w:rPr>
              <w:t>is the procurement value of defence products for the armed forces of Member States expected to be leveraged by the programme.</w:t>
            </w:r>
          </w:p>
        </w:tc>
        <w:tc>
          <w:tcPr>
            <w:tcW w:w="2410" w:type="dxa"/>
            <w:tcBorders>
              <w:bottom w:val="single" w:sz="4" w:space="0" w:color="8C8C8C"/>
            </w:tcBorders>
          </w:tcPr>
          <w:p w14:paraId="43292D74" w14:textId="77777777" w:rsidR="00D933B7" w:rsidRPr="00CD27BD" w:rsidRDefault="00D933B7">
            <w:pPr>
              <w:spacing w:before="120"/>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Pr>
                <w:rFonts w:eastAsia="EC Square Sans Pro" w:cs="EC Square Sans Pro"/>
                <w:sz w:val="28"/>
                <w:szCs w:val="28"/>
              </w:rPr>
              <w:t>5</w:t>
            </w:r>
          </w:p>
          <w:p w14:paraId="1DC1A431" w14:textId="77777777" w:rsidR="00D933B7" w:rsidRPr="00CD27BD" w:rsidRDefault="00D933B7">
            <w:pPr>
              <w:spacing w:before="120"/>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sz w:val="28"/>
                <w:szCs w:val="28"/>
              </w:rPr>
            </w:pPr>
            <w:r>
              <w:rPr>
                <w:rFonts w:eastAsia="EC Square Sans Pro" w:cs="EC Square Sans Pro"/>
              </w:rPr>
              <w:t>cross-border projects have been chosen to support more coordinated and efficient defence procurement among EU Member States.</w:t>
            </w:r>
          </w:p>
        </w:tc>
        <w:tc>
          <w:tcPr>
            <w:cnfStyle w:val="000001000000" w:firstRow="0" w:lastRow="0" w:firstColumn="0" w:lastColumn="0" w:oddVBand="0" w:evenVBand="1" w:oddHBand="0" w:evenHBand="0" w:firstRowFirstColumn="0" w:firstRowLastColumn="0" w:lastRowFirstColumn="0" w:lastRowLastColumn="0"/>
            <w:tcW w:w="2410" w:type="dxa"/>
          </w:tcPr>
          <w:p w14:paraId="28C4B89B" w14:textId="77777777" w:rsidR="00D933B7" w:rsidRPr="00CD27BD" w:rsidRDefault="00D933B7">
            <w:pPr>
              <w:spacing w:before="120"/>
              <w:jc w:val="center"/>
              <w:rPr>
                <w:rFonts w:eastAsia="EC Square Sans Pro" w:cs="EC Square Sans Pro"/>
                <w:color w:val="000000" w:themeColor="text1"/>
                <w:sz w:val="28"/>
                <w:szCs w:val="28"/>
              </w:rPr>
            </w:pPr>
            <w:r>
              <w:rPr>
                <w:rFonts w:eastAsia="EC Square Sans Pro" w:cs="EC Square Sans Pro"/>
                <w:color w:val="000000" w:themeColor="text1"/>
                <w:sz w:val="28"/>
                <w:szCs w:val="28"/>
              </w:rPr>
              <w:t>20</w:t>
            </w:r>
          </w:p>
          <w:p w14:paraId="1DEACCC1" w14:textId="001BEEF8" w:rsidR="00D933B7" w:rsidRPr="00CD27BD" w:rsidRDefault="00D933B7">
            <w:pPr>
              <w:spacing w:before="120"/>
              <w:jc w:val="center"/>
              <w:rPr>
                <w:rFonts w:eastAsia="EC Square Sans Pro" w:cs="EC Square Sans Pro"/>
              </w:rPr>
            </w:pPr>
            <w:r>
              <w:rPr>
                <w:rFonts w:eastAsia="EC Square Sans Pro" w:cs="EC Square Sans Pro"/>
              </w:rPr>
              <w:t>Member States were involved in</w:t>
            </w:r>
            <w:r w:rsidR="00BE353B">
              <w:rPr>
                <w:rFonts w:eastAsia="EC Square Sans Pro" w:cs="EC Square Sans Pro"/>
              </w:rPr>
              <w:t xml:space="preserve"> the preparation</w:t>
            </w:r>
            <w:r w:rsidR="00054CDB">
              <w:rPr>
                <w:rFonts w:eastAsia="EC Square Sans Pro" w:cs="EC Square Sans Pro"/>
              </w:rPr>
              <w:t xml:space="preserve"> of</w:t>
            </w:r>
            <w:r>
              <w:rPr>
                <w:rFonts w:eastAsia="EC Square Sans Pro" w:cs="EC Square Sans Pro"/>
              </w:rPr>
              <w:t xml:space="preserve"> projects </w:t>
            </w:r>
            <w:r>
              <w:rPr>
                <w:rFonts w:eastAsia="EC Square Sans Pro" w:cs="EC Square Sans Pro"/>
                <w:color w:val="000000" w:themeColor="text1"/>
              </w:rPr>
              <w:t xml:space="preserve">under </w:t>
            </w:r>
            <w:r>
              <w:rPr>
                <w:rFonts w:eastAsia="EC Square Sans Pro" w:cs="EC Square Sans Pro"/>
              </w:rPr>
              <w:t>Edirpa</w:t>
            </w:r>
            <w:r>
              <w:rPr>
                <w:rFonts w:eastAsia="EC Square Sans Pro" w:cs="EC Square Sans Pro"/>
                <w:color w:val="000000" w:themeColor="text1"/>
              </w:rPr>
              <w:t>, some of which are engaging in common defence procurement for the first time.</w:t>
            </w:r>
          </w:p>
        </w:tc>
      </w:tr>
    </w:tbl>
    <w:p w14:paraId="34BAB486" w14:textId="77777777" w:rsidR="00D933B7" w:rsidRPr="00CD27BD"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79AC4361" w14:textId="77777777" w:rsidR="00D933B7" w:rsidRPr="00CD27BD"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60A1E41C" w14:textId="77777777" w:rsidR="00D933B7" w:rsidRPr="00CD27BD"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DB8FA63" w14:textId="77777777" w:rsidR="00D933B7" w:rsidRPr="00CD27BD" w:rsidRDefault="00D933B7" w:rsidP="00F72C99">
      <w:pPr>
        <w:pStyle w:val="Heading2"/>
        <w:rPr>
          <w:rFonts w:eastAsiaTheme="majorEastAsia"/>
          <w:lang w:eastAsia="en-GB"/>
        </w:rPr>
      </w:pPr>
      <w:r>
        <w:rPr>
          <w:rFonts w:eastAsiaTheme="majorEastAsia"/>
          <w:lang w:eastAsia="en-GB"/>
        </w:rPr>
        <w:t>Budget implementation</w:t>
      </w:r>
    </w:p>
    <w:p w14:paraId="7C6A773C" w14:textId="77777777" w:rsidR="00D933B7" w:rsidRPr="00CD27BD"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CD27BD" w14:paraId="563A4276"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1B6D3FBF" w14:textId="77777777" w:rsidR="00D933B7" w:rsidRPr="00CD27BD"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49333B1B"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D6F67E7"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5F1F4BD"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E46DF1C"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FEA16F4"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27F6A21"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D174583"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0D27E0A"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CD27BD" w14:paraId="23100859" w14:textId="77777777">
        <w:trPr>
          <w:trHeight w:val="300"/>
        </w:trPr>
        <w:tc>
          <w:tcPr>
            <w:tcW w:w="2085" w:type="dxa"/>
            <w:tcBorders>
              <w:top w:val="single" w:sz="6" w:space="0" w:color="8C8C8C"/>
              <w:left w:val="nil"/>
              <w:bottom w:val="single" w:sz="6" w:space="0" w:color="8C8C8C"/>
              <w:right w:val="nil"/>
            </w:tcBorders>
            <w:vAlign w:val="center"/>
            <w:hideMark/>
          </w:tcPr>
          <w:p w14:paraId="14149A63" w14:textId="77777777" w:rsidR="00D933B7" w:rsidRPr="00CD27BD"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573828E"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6B64836F"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A13314A"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D569005" w14:textId="77777777" w:rsidR="00D933B7" w:rsidRPr="00CD27BD" w:rsidRDefault="00D933B7">
            <w:pPr>
              <w:spacing w:after="0" w:line="240" w:lineRule="auto"/>
              <w:jc w:val="right"/>
              <w:textAlignment w:val="baseline"/>
              <w:rPr>
                <w:rFonts w:ascii="Times New Roman" w:hAnsi="Times New Roman"/>
                <w:lang w:eastAsia="en-IE"/>
              </w:rPr>
            </w:pPr>
            <w:r>
              <w:t xml:space="preserve"> 250.2</w:t>
            </w:r>
          </w:p>
        </w:tc>
        <w:tc>
          <w:tcPr>
            <w:tcW w:w="930" w:type="dxa"/>
            <w:tcBorders>
              <w:top w:val="single" w:sz="6" w:space="0" w:color="8C8C8C"/>
              <w:left w:val="nil"/>
              <w:bottom w:val="single" w:sz="6" w:space="0" w:color="8C8C8C"/>
              <w:right w:val="nil"/>
            </w:tcBorders>
            <w:hideMark/>
          </w:tcPr>
          <w:p w14:paraId="1CDFC2C5" w14:textId="77777777" w:rsidR="00D933B7" w:rsidRPr="00CD27BD" w:rsidRDefault="00D933B7">
            <w:pPr>
              <w:spacing w:after="0" w:line="240" w:lineRule="auto"/>
              <w:jc w:val="right"/>
              <w:textAlignment w:val="baseline"/>
              <w:rPr>
                <w:rFonts w:ascii="Times New Roman" w:hAnsi="Times New Roman"/>
                <w:lang w:eastAsia="en-IE"/>
              </w:rPr>
            </w:pPr>
            <w:r>
              <w:t xml:space="preserve"> 40.0</w:t>
            </w:r>
          </w:p>
        </w:tc>
        <w:tc>
          <w:tcPr>
            <w:tcW w:w="930" w:type="dxa"/>
            <w:tcBorders>
              <w:top w:val="single" w:sz="6" w:space="0" w:color="8C8C8C"/>
              <w:left w:val="nil"/>
              <w:bottom w:val="single" w:sz="6" w:space="0" w:color="8C8C8C"/>
              <w:right w:val="nil"/>
            </w:tcBorders>
            <w:hideMark/>
          </w:tcPr>
          <w:p w14:paraId="4F3FC6D3"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CBB5C86"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AD972A6" w14:textId="77777777" w:rsidR="00D933B7" w:rsidRPr="00CD27BD" w:rsidRDefault="00D933B7">
            <w:pPr>
              <w:spacing w:after="0" w:line="240" w:lineRule="auto"/>
              <w:jc w:val="right"/>
              <w:textAlignment w:val="baseline"/>
              <w:rPr>
                <w:rFonts w:ascii="Times New Roman" w:hAnsi="Times New Roman"/>
                <w:lang w:eastAsia="en-IE"/>
              </w:rPr>
            </w:pPr>
            <w:r>
              <w:t xml:space="preserve"> 290.2</w:t>
            </w:r>
          </w:p>
        </w:tc>
      </w:tr>
      <w:tr w:rsidR="00D933B7" w:rsidRPr="00CD27BD" w14:paraId="2A1F3FBC"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391D0118" w14:textId="77777777" w:rsidR="00D933B7" w:rsidRPr="00CD27BD"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28BFC97E"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0A19D18"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3149602"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7CBA0F8"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9EB268F"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D32F4F8"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6ECB0B3"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1439E5D"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r>
      <w:tr w:rsidR="00D933B7" w:rsidRPr="00CD27BD" w14:paraId="50C273C8" w14:textId="77777777">
        <w:trPr>
          <w:trHeight w:val="300"/>
        </w:trPr>
        <w:tc>
          <w:tcPr>
            <w:tcW w:w="2085" w:type="dxa"/>
            <w:tcBorders>
              <w:top w:val="single" w:sz="6" w:space="0" w:color="8C8C8C"/>
              <w:left w:val="nil"/>
              <w:bottom w:val="single" w:sz="6" w:space="0" w:color="8C8C8C"/>
              <w:right w:val="nil"/>
            </w:tcBorders>
            <w:vAlign w:val="center"/>
            <w:hideMark/>
          </w:tcPr>
          <w:p w14:paraId="0BDCE2FF" w14:textId="77777777" w:rsidR="00D933B7" w:rsidRPr="00CD27BD"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33FCFFFE"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BF58553"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650870A8"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FD6BD05"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C1E1014"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685BAFFF"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07BB696"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45185004"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r>
      <w:tr w:rsidR="00D933B7" w:rsidRPr="00CD27BD" w14:paraId="7E0E5D53"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EE0A0B0" w14:textId="77777777" w:rsidR="00D933B7" w:rsidRPr="00CD27BD"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1A816265"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0A88A17"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CC6868D"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7247BCE" w14:textId="77777777" w:rsidR="00D933B7" w:rsidRPr="00CD27BD" w:rsidRDefault="00D933B7">
            <w:pPr>
              <w:spacing w:after="0" w:line="240" w:lineRule="auto"/>
              <w:jc w:val="right"/>
              <w:textAlignment w:val="baseline"/>
              <w:rPr>
                <w:rFonts w:ascii="Times New Roman" w:hAnsi="Times New Roman"/>
                <w:lang w:eastAsia="en-IE"/>
              </w:rPr>
            </w:pPr>
            <w:r>
              <w:t xml:space="preserve"> 8.8</w:t>
            </w:r>
          </w:p>
        </w:tc>
        <w:tc>
          <w:tcPr>
            <w:tcW w:w="930" w:type="dxa"/>
            <w:tcBorders>
              <w:top w:val="single" w:sz="6" w:space="0" w:color="8C8C8C"/>
              <w:left w:val="nil"/>
              <w:bottom w:val="single" w:sz="6" w:space="0" w:color="8C8C8C"/>
              <w:right w:val="nil"/>
            </w:tcBorders>
            <w:shd w:val="clear" w:color="auto" w:fill="F2F2F2"/>
            <w:hideMark/>
          </w:tcPr>
          <w:p w14:paraId="0DAE6A9A" w14:textId="77777777" w:rsidR="00D933B7" w:rsidRPr="00CD27BD" w:rsidRDefault="00D933B7">
            <w:pPr>
              <w:spacing w:after="0" w:line="240" w:lineRule="auto"/>
              <w:jc w:val="right"/>
              <w:textAlignment w:val="baseline"/>
              <w:rPr>
                <w:rFonts w:ascii="Times New Roman" w:hAnsi="Times New Roman"/>
                <w:lang w:eastAsia="en-IE"/>
              </w:rPr>
            </w:pPr>
            <w:r>
              <w:t xml:space="preserve"> 1.0</w:t>
            </w:r>
          </w:p>
        </w:tc>
        <w:tc>
          <w:tcPr>
            <w:tcW w:w="930" w:type="dxa"/>
            <w:tcBorders>
              <w:top w:val="single" w:sz="6" w:space="0" w:color="8C8C8C"/>
              <w:left w:val="nil"/>
              <w:bottom w:val="single" w:sz="6" w:space="0" w:color="8C8C8C"/>
              <w:right w:val="nil"/>
            </w:tcBorders>
            <w:shd w:val="clear" w:color="auto" w:fill="F2F2F2"/>
            <w:hideMark/>
          </w:tcPr>
          <w:p w14:paraId="773C4479"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E1BCE71"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BCBA1E2" w14:textId="77777777" w:rsidR="00D933B7" w:rsidRPr="00CD27BD" w:rsidRDefault="00D933B7">
            <w:pPr>
              <w:spacing w:after="0" w:line="240" w:lineRule="auto"/>
              <w:jc w:val="right"/>
              <w:textAlignment w:val="baseline"/>
              <w:rPr>
                <w:rFonts w:ascii="Times New Roman" w:hAnsi="Times New Roman"/>
                <w:lang w:eastAsia="en-IE"/>
              </w:rPr>
            </w:pPr>
            <w:r>
              <w:t xml:space="preserve"> 9.8</w:t>
            </w:r>
          </w:p>
        </w:tc>
      </w:tr>
      <w:tr w:rsidR="00D933B7" w:rsidRPr="00CD27BD" w14:paraId="2C03899E" w14:textId="77777777">
        <w:trPr>
          <w:trHeight w:val="300"/>
        </w:trPr>
        <w:tc>
          <w:tcPr>
            <w:tcW w:w="2085" w:type="dxa"/>
            <w:tcBorders>
              <w:top w:val="single" w:sz="6" w:space="0" w:color="8C8C8C"/>
              <w:left w:val="nil"/>
              <w:bottom w:val="single" w:sz="6" w:space="0" w:color="8C8C8C"/>
              <w:right w:val="nil"/>
            </w:tcBorders>
            <w:vAlign w:val="center"/>
            <w:hideMark/>
          </w:tcPr>
          <w:p w14:paraId="081F2DAB" w14:textId="77777777" w:rsidR="00D933B7" w:rsidRPr="00CD27BD"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2F27BDFB"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22B01D41"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595EFCA3"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2C0ED1A2"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258.9</w:t>
            </w:r>
          </w:p>
        </w:tc>
        <w:tc>
          <w:tcPr>
            <w:tcW w:w="930" w:type="dxa"/>
            <w:tcBorders>
              <w:top w:val="single" w:sz="6" w:space="0" w:color="8C8C8C"/>
              <w:left w:val="nil"/>
              <w:bottom w:val="single" w:sz="6" w:space="0" w:color="8C8C8C"/>
              <w:right w:val="nil"/>
            </w:tcBorders>
            <w:hideMark/>
          </w:tcPr>
          <w:p w14:paraId="4F8CF437"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41.1</w:t>
            </w:r>
          </w:p>
        </w:tc>
        <w:tc>
          <w:tcPr>
            <w:tcW w:w="930" w:type="dxa"/>
            <w:tcBorders>
              <w:top w:val="single" w:sz="6" w:space="0" w:color="8C8C8C"/>
              <w:left w:val="nil"/>
              <w:bottom w:val="single" w:sz="6" w:space="0" w:color="8C8C8C"/>
              <w:right w:val="nil"/>
            </w:tcBorders>
            <w:hideMark/>
          </w:tcPr>
          <w:p w14:paraId="6D81BCF1"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253A5706"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4A294331" w14:textId="77777777" w:rsidR="00D933B7" w:rsidRPr="00AB0B1D" w:rsidRDefault="00D933B7">
            <w:pPr>
              <w:spacing w:after="0" w:line="240" w:lineRule="auto"/>
              <w:jc w:val="right"/>
              <w:textAlignment w:val="baseline"/>
              <w:rPr>
                <w:rFonts w:ascii="Times New Roman" w:hAnsi="Times New Roman"/>
                <w:b/>
                <w:bCs/>
                <w:lang w:eastAsia="en-IE"/>
              </w:rPr>
            </w:pPr>
            <w:r>
              <w:rPr>
                <w:b/>
                <w:bCs/>
              </w:rPr>
              <w:t xml:space="preserve"> 300.0</w:t>
            </w:r>
          </w:p>
        </w:tc>
      </w:tr>
    </w:tbl>
    <w:p w14:paraId="1EC32B92" w14:textId="77777777" w:rsidR="00D933B7" w:rsidRPr="00CD27BD"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06B4A38" w14:textId="77777777" w:rsidR="00D933B7" w:rsidRPr="00CD27BD" w:rsidRDefault="00D933B7" w:rsidP="00D933B7">
      <w:pPr>
        <w:spacing w:after="0" w:line="240" w:lineRule="auto"/>
        <w:textAlignment w:val="baseline"/>
        <w:rPr>
          <w:rFonts w:cs="Segoe UI"/>
          <w:sz w:val="18"/>
          <w:szCs w:val="18"/>
          <w:lang w:eastAsia="en-IE"/>
        </w:rPr>
      </w:pPr>
    </w:p>
    <w:p w14:paraId="6F0B1970" w14:textId="77777777" w:rsidR="00D933B7" w:rsidRPr="00CD27BD" w:rsidRDefault="00D933B7" w:rsidP="00D933B7">
      <w:pPr>
        <w:spacing w:after="0" w:line="240" w:lineRule="auto"/>
        <w:textAlignment w:val="baseline"/>
        <w:rPr>
          <w:rFonts w:cs="Segoe UI"/>
          <w:sz w:val="18"/>
          <w:szCs w:val="18"/>
          <w:lang w:eastAsia="en-IE"/>
        </w:rPr>
      </w:pPr>
    </w:p>
    <w:p w14:paraId="17DBC863" w14:textId="77777777" w:rsidR="00D933B7" w:rsidRPr="00CD27BD" w:rsidRDefault="00D933B7" w:rsidP="00D933B7">
      <w:pPr>
        <w:spacing w:after="0" w:line="240" w:lineRule="auto"/>
        <w:textAlignment w:val="baseline"/>
        <w:rPr>
          <w:rFonts w:cs="Segoe UI"/>
          <w:sz w:val="18"/>
          <w:szCs w:val="18"/>
          <w:lang w:eastAsia="en-IE"/>
        </w:rPr>
      </w:pPr>
    </w:p>
    <w:p w14:paraId="65A34A9D" w14:textId="77777777" w:rsidR="00D933B7" w:rsidRPr="00CD27BD" w:rsidRDefault="00D933B7" w:rsidP="00D933B7">
      <w:pPr>
        <w:spacing w:after="0" w:line="240" w:lineRule="auto"/>
        <w:textAlignment w:val="baseline"/>
        <w:rPr>
          <w:rFonts w:cs="Segoe UI"/>
          <w:sz w:val="18"/>
          <w:szCs w:val="18"/>
          <w:lang w:eastAsia="en-IE"/>
        </w:rPr>
      </w:pPr>
    </w:p>
    <w:p w14:paraId="44726245" w14:textId="77777777" w:rsidR="00D933B7" w:rsidRPr="00CD27BD" w:rsidRDefault="00D933B7" w:rsidP="00F72C99">
      <w:pPr>
        <w:pStyle w:val="Heading3"/>
        <w:rPr>
          <w:rFonts w:ascii="Segoe UI" w:hAnsi="Segoe UI"/>
          <w:sz w:val="18"/>
          <w:szCs w:val="18"/>
          <w:lang w:eastAsia="en-IE"/>
        </w:rPr>
      </w:pPr>
      <w:r>
        <w:rPr>
          <w:lang w:eastAsia="en-IE"/>
        </w:rPr>
        <w:t>Cumulative budget implementation at the end of 2025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CD27BD" w14:paraId="77DFE053"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7330C6DB" w14:textId="77777777" w:rsidR="00D933B7" w:rsidRPr="00CD27BD"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3149BEF0"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52ECEEE"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1FC5872F" w14:textId="77777777" w:rsidR="00D933B7" w:rsidRPr="00CD27BD"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CD27BD" w14:paraId="7A6B2C8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62ADD094" w14:textId="77777777" w:rsidR="00D933B7" w:rsidRPr="00CD27BD"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127A47E" w14:textId="77777777" w:rsidR="00D933B7" w:rsidRPr="00CD27BD" w:rsidRDefault="00D933B7">
            <w:pPr>
              <w:spacing w:after="0" w:line="240" w:lineRule="auto"/>
              <w:jc w:val="right"/>
              <w:textAlignment w:val="baseline"/>
              <w:rPr>
                <w:rFonts w:ascii="Times New Roman" w:hAnsi="Times New Roman"/>
                <w:lang w:eastAsia="en-IE"/>
              </w:rPr>
            </w:pPr>
            <w:r>
              <w:t xml:space="preserve"> 300.0</w:t>
            </w:r>
          </w:p>
        </w:tc>
        <w:tc>
          <w:tcPr>
            <w:tcW w:w="2400" w:type="dxa"/>
            <w:tcBorders>
              <w:top w:val="single" w:sz="6" w:space="0" w:color="8C8C8C"/>
              <w:left w:val="nil"/>
              <w:bottom w:val="single" w:sz="6" w:space="0" w:color="8C8C8C"/>
              <w:right w:val="nil"/>
            </w:tcBorders>
            <w:shd w:val="clear" w:color="auto" w:fill="FFFFFF"/>
            <w:hideMark/>
          </w:tcPr>
          <w:p w14:paraId="28DE50BD" w14:textId="77777777" w:rsidR="00D933B7" w:rsidRPr="00CD27BD" w:rsidRDefault="00D933B7">
            <w:pPr>
              <w:spacing w:after="0" w:line="240" w:lineRule="auto"/>
              <w:jc w:val="right"/>
              <w:textAlignment w:val="baseline"/>
              <w:rPr>
                <w:rFonts w:ascii="Times New Roman" w:hAnsi="Times New Roman"/>
                <w:lang w:eastAsia="en-IE"/>
              </w:rPr>
            </w:pPr>
            <w:r>
              <w:t xml:space="preserve"> 300.0</w:t>
            </w:r>
          </w:p>
        </w:tc>
        <w:tc>
          <w:tcPr>
            <w:tcW w:w="2400" w:type="dxa"/>
            <w:tcBorders>
              <w:top w:val="single" w:sz="6" w:space="0" w:color="8C8C8C"/>
              <w:left w:val="nil"/>
              <w:bottom w:val="single" w:sz="6" w:space="0" w:color="8C8C8C"/>
              <w:right w:val="nil"/>
            </w:tcBorders>
            <w:shd w:val="clear" w:color="auto" w:fill="FFFFFF"/>
            <w:hideMark/>
          </w:tcPr>
          <w:p w14:paraId="73CC29C4" w14:textId="77777777" w:rsidR="00D933B7" w:rsidRPr="00CD27BD" w:rsidRDefault="00D933B7">
            <w:pPr>
              <w:spacing w:after="0" w:line="240" w:lineRule="auto"/>
              <w:jc w:val="right"/>
              <w:textAlignment w:val="baseline"/>
              <w:rPr>
                <w:rFonts w:ascii="Times New Roman" w:hAnsi="Times New Roman"/>
                <w:lang w:eastAsia="en-IE"/>
              </w:rPr>
            </w:pPr>
            <w:r>
              <w:t>100.0%</w:t>
            </w:r>
          </w:p>
        </w:tc>
      </w:tr>
      <w:tr w:rsidR="00D933B7" w:rsidRPr="00CD27BD" w14:paraId="19BC043A"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7C9724B4" w14:textId="77777777" w:rsidR="00D933B7" w:rsidRPr="00CD27BD"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D68177C" w14:textId="77777777" w:rsidR="00D933B7" w:rsidRPr="00CD27BD" w:rsidRDefault="00D933B7">
            <w:pPr>
              <w:spacing w:after="0" w:line="240" w:lineRule="auto"/>
              <w:jc w:val="right"/>
              <w:textAlignment w:val="baseline"/>
              <w:rPr>
                <w:rFonts w:ascii="Times New Roman" w:hAnsi="Times New Roman"/>
                <w:lang w:eastAsia="en-IE"/>
              </w:rPr>
            </w:pPr>
            <w:r>
              <w:t xml:space="preserve"> 63.0</w:t>
            </w:r>
          </w:p>
        </w:tc>
        <w:tc>
          <w:tcPr>
            <w:tcW w:w="2400" w:type="dxa"/>
            <w:tcBorders>
              <w:top w:val="single" w:sz="6" w:space="0" w:color="8C8C8C"/>
              <w:left w:val="nil"/>
              <w:bottom w:val="single" w:sz="6" w:space="0" w:color="8C8C8C"/>
              <w:right w:val="nil"/>
            </w:tcBorders>
            <w:shd w:val="clear" w:color="auto" w:fill="FFFFFF"/>
            <w:hideMark/>
          </w:tcPr>
          <w:p w14:paraId="2D59C0E5" w14:textId="77777777" w:rsidR="00D933B7" w:rsidRPr="00CD27BD"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6749EAA7" w14:textId="77777777" w:rsidR="00D933B7" w:rsidRPr="00CD27BD" w:rsidRDefault="00D933B7">
            <w:pPr>
              <w:spacing w:after="0" w:line="240" w:lineRule="auto"/>
              <w:jc w:val="right"/>
              <w:textAlignment w:val="baseline"/>
              <w:rPr>
                <w:rFonts w:ascii="Times New Roman" w:hAnsi="Times New Roman"/>
                <w:lang w:eastAsia="en-IE"/>
              </w:rPr>
            </w:pPr>
            <w:r>
              <w:t>21.0%</w:t>
            </w:r>
          </w:p>
        </w:tc>
      </w:tr>
    </w:tbl>
    <w:p w14:paraId="5CFAECB3" w14:textId="77777777" w:rsidR="00D933B7" w:rsidRPr="00CD27BD" w:rsidRDefault="00D933B7" w:rsidP="00D933B7">
      <w:pPr>
        <w:spacing w:after="0" w:line="240" w:lineRule="auto"/>
        <w:textAlignment w:val="baseline"/>
        <w:rPr>
          <w:rFonts w:ascii="Segoe UI" w:hAnsi="Segoe UI" w:cs="Segoe UI"/>
          <w:sz w:val="18"/>
          <w:szCs w:val="18"/>
          <w:lang w:eastAsia="en-IE"/>
        </w:rPr>
      </w:pPr>
    </w:p>
    <w:p w14:paraId="215781BF" w14:textId="77777777" w:rsidR="00D933B7" w:rsidRPr="00CD27BD" w:rsidRDefault="00D933B7" w:rsidP="00D933B7">
      <w:pPr>
        <w:spacing w:after="0" w:line="240" w:lineRule="auto"/>
        <w:textAlignment w:val="baseline"/>
        <w:rPr>
          <w:rFonts w:ascii="Segoe UI" w:hAnsi="Segoe UI" w:cs="Segoe UI"/>
          <w:sz w:val="18"/>
          <w:szCs w:val="18"/>
          <w:lang w:eastAsia="en-IE"/>
        </w:rPr>
      </w:pPr>
    </w:p>
    <w:p w14:paraId="35193363" w14:textId="77777777" w:rsidR="00D933B7" w:rsidRPr="00CD27BD"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2D51CE1" w14:textId="77777777" w:rsidR="00D933B7" w:rsidRPr="00CD27BD"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64C1BB41" w14:textId="77777777" w:rsidR="00D933B7" w:rsidRPr="00CD27BD" w:rsidRDefault="00D933B7" w:rsidP="00F72C99">
      <w:pPr>
        <w:pStyle w:val="Heading2"/>
        <w:rPr>
          <w:rFonts w:eastAsiaTheme="majorEastAsia"/>
          <w:lang w:eastAsia="en-GB"/>
        </w:rPr>
      </w:pPr>
      <w:r>
        <w:rPr>
          <w:rFonts w:eastAsiaTheme="majorEastAsia"/>
          <w:lang w:eastAsia="en-GB"/>
        </w:rPr>
        <w:t>Implementation and performance</w:t>
      </w:r>
    </w:p>
    <w:p w14:paraId="77398C72" w14:textId="77777777" w:rsidR="00D933B7" w:rsidRPr="00CD27BD" w:rsidRDefault="00D933B7" w:rsidP="00F72C99">
      <w:pPr>
        <w:pStyle w:val="Heading3"/>
      </w:pPr>
      <w:r>
        <w:t>Key performance indicators</w:t>
      </w:r>
    </w:p>
    <w:tbl>
      <w:tblPr>
        <w:tblStyle w:val="PlainTable1"/>
        <w:tblW w:w="0" w:type="auto"/>
        <w:tblInd w:w="135" w:type="dxa"/>
        <w:tblLook w:val="04A0" w:firstRow="1" w:lastRow="0" w:firstColumn="1" w:lastColumn="0" w:noHBand="0" w:noVBand="1"/>
      </w:tblPr>
      <w:tblGrid>
        <w:gridCol w:w="1840"/>
        <w:gridCol w:w="1457"/>
        <w:gridCol w:w="1496"/>
        <w:gridCol w:w="876"/>
        <w:gridCol w:w="1523"/>
        <w:gridCol w:w="2292"/>
      </w:tblGrid>
      <w:tr w:rsidR="00D933B7" w:rsidRPr="00CD27BD" w14:paraId="3FCB77E5" w14:textId="77777777">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840"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tcPr>
          <w:p w14:paraId="75CDD777" w14:textId="77777777" w:rsidR="00D933B7" w:rsidRPr="00CD27BD" w:rsidRDefault="00D933B7"/>
        </w:tc>
        <w:tc>
          <w:tcPr>
            <w:tcW w:w="1457"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tcPr>
          <w:p w14:paraId="74CFD95A" w14:textId="77777777" w:rsidR="00D933B7" w:rsidRPr="00CD27BD" w:rsidRDefault="00D933B7">
            <w:pPr>
              <w:tabs>
                <w:tab w:val="left" w:pos="1410"/>
              </w:tabs>
              <w:jc w:val="center"/>
              <w:cnfStyle w:val="100000000000" w:firstRow="1" w:lastRow="0" w:firstColumn="0" w:lastColumn="0" w:oddVBand="0" w:evenVBand="0" w:oddHBand="0" w:evenHBand="0" w:firstRowFirstColumn="0" w:firstRowLastColumn="0" w:lastRowFirstColumn="0" w:lastRowLastColumn="0"/>
              <w:rPr>
                <w:rFonts w:eastAsia="Calibri"/>
                <w:b w:val="0"/>
                <w:bCs w:val="0"/>
              </w:rPr>
            </w:pPr>
            <w:r>
              <w:rPr>
                <w:rFonts w:eastAsia="Calibri"/>
              </w:rPr>
              <w:t>Baseline</w:t>
            </w:r>
          </w:p>
        </w:tc>
        <w:tc>
          <w:tcPr>
            <w:tcW w:w="149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tcPr>
          <w:p w14:paraId="64D24BE7" w14:textId="77777777" w:rsidR="00D933B7" w:rsidRPr="00CD27BD" w:rsidRDefault="00D933B7">
            <w:pPr>
              <w:tabs>
                <w:tab w:val="left" w:pos="1410"/>
              </w:tabs>
              <w:jc w:val="center"/>
              <w:cnfStyle w:val="100000000000" w:firstRow="1" w:lastRow="0" w:firstColumn="0" w:lastColumn="0" w:oddVBand="0" w:evenVBand="0" w:oddHBand="0" w:evenHBand="0" w:firstRowFirstColumn="0" w:firstRowLastColumn="0" w:lastRowFirstColumn="0" w:lastRowLastColumn="0"/>
              <w:rPr>
                <w:rFonts w:eastAsia="Calibri"/>
                <w:b w:val="0"/>
                <w:bCs w:val="0"/>
              </w:rPr>
            </w:pPr>
            <w:r>
              <w:rPr>
                <w:rFonts w:eastAsia="Calibri"/>
              </w:rPr>
              <w:t>Progress (*)</w:t>
            </w:r>
          </w:p>
        </w:tc>
        <w:tc>
          <w:tcPr>
            <w:tcW w:w="87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tcPr>
          <w:p w14:paraId="72B6C0A5" w14:textId="77777777" w:rsidR="00D933B7" w:rsidRPr="00CD27BD" w:rsidRDefault="00D933B7">
            <w:pPr>
              <w:tabs>
                <w:tab w:val="left" w:pos="1410"/>
              </w:tabs>
              <w:jc w:val="center"/>
              <w:cnfStyle w:val="100000000000" w:firstRow="1" w:lastRow="0" w:firstColumn="0" w:lastColumn="0" w:oddVBand="0" w:evenVBand="0" w:oddHBand="0" w:evenHBand="0" w:firstRowFirstColumn="0" w:firstRowLastColumn="0" w:lastRowFirstColumn="0" w:lastRowLastColumn="0"/>
              <w:rPr>
                <w:rFonts w:eastAsia="Calibri"/>
                <w:b w:val="0"/>
                <w:bCs w:val="0"/>
              </w:rPr>
            </w:pPr>
            <w:r>
              <w:rPr>
                <w:rFonts w:eastAsia="Calibri"/>
              </w:rPr>
              <w:t>Target</w:t>
            </w:r>
          </w:p>
        </w:tc>
        <w:tc>
          <w:tcPr>
            <w:tcW w:w="1523"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tcPr>
          <w:p w14:paraId="68097113" w14:textId="77777777" w:rsidR="00D933B7" w:rsidRPr="00CD27BD" w:rsidRDefault="00D933B7">
            <w:pPr>
              <w:tabs>
                <w:tab w:val="left" w:pos="1410"/>
              </w:tabs>
              <w:jc w:val="center"/>
              <w:cnfStyle w:val="100000000000" w:firstRow="1" w:lastRow="0" w:firstColumn="0" w:lastColumn="0" w:oddVBand="0" w:evenVBand="0" w:oddHBand="0" w:evenHBand="0" w:firstRowFirstColumn="0" w:firstRowLastColumn="0" w:lastRowFirstColumn="0" w:lastRowLastColumn="0"/>
              <w:rPr>
                <w:rFonts w:eastAsia="Calibri"/>
                <w:b w:val="0"/>
                <w:bCs w:val="0"/>
              </w:rPr>
            </w:pPr>
            <w:r>
              <w:rPr>
                <w:rFonts w:eastAsia="Calibri"/>
              </w:rPr>
              <w:t>Results</w:t>
            </w:r>
          </w:p>
        </w:tc>
        <w:tc>
          <w:tcPr>
            <w:tcW w:w="2292"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tcPr>
          <w:p w14:paraId="4D43DEE9" w14:textId="77777777" w:rsidR="00D933B7" w:rsidRPr="00CD27BD" w:rsidRDefault="00D933B7">
            <w:pPr>
              <w:tabs>
                <w:tab w:val="left" w:pos="1410"/>
              </w:tabs>
              <w:jc w:val="center"/>
              <w:cnfStyle w:val="100000000000" w:firstRow="1" w:lastRow="0" w:firstColumn="0" w:lastColumn="0" w:oddVBand="0" w:evenVBand="0" w:oddHBand="0" w:evenHBand="0" w:firstRowFirstColumn="0" w:firstRowLastColumn="0" w:lastRowFirstColumn="0" w:lastRowLastColumn="0"/>
              <w:rPr>
                <w:rFonts w:eastAsia="Calibri"/>
                <w:b w:val="0"/>
                <w:bCs w:val="0"/>
              </w:rPr>
            </w:pPr>
            <w:r>
              <w:rPr>
                <w:rFonts w:eastAsia="Calibri"/>
              </w:rPr>
              <w:t>Assessment</w:t>
            </w:r>
          </w:p>
        </w:tc>
      </w:tr>
      <w:tr w:rsidR="00D933B7" w:rsidRPr="00CD27BD" w14:paraId="717216CF"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840"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7BC37191" w14:textId="77777777" w:rsidR="00D933B7" w:rsidRPr="00CD27BD" w:rsidRDefault="00D933B7">
            <w:pPr>
              <w:tabs>
                <w:tab w:val="left" w:pos="1410"/>
              </w:tabs>
              <w:rPr>
                <w:rFonts w:eastAsia="Calibri"/>
                <w:color w:val="000000" w:themeColor="text1"/>
              </w:rPr>
            </w:pPr>
            <w:r>
              <w:rPr>
                <w:rFonts w:eastAsia="Calibri"/>
                <w:color w:val="000000" w:themeColor="text1"/>
              </w:rPr>
              <w:t>Number of proposals submitted by applicants</w:t>
            </w:r>
          </w:p>
        </w:tc>
        <w:tc>
          <w:tcPr>
            <w:tcW w:w="1457"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13E8BEAA"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149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62E74451"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87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5D34B8FB"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1523"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4AA9620E"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Calibri"/>
                <w:color w:val="000000" w:themeColor="text1"/>
              </w:rPr>
              <w:t>12 at the end of 2024</w:t>
            </w:r>
          </w:p>
        </w:tc>
        <w:tc>
          <w:tcPr>
            <w:tcW w:w="2292"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5F238A00"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Calibri"/>
                <w:color w:val="000000" w:themeColor="text1"/>
              </w:rPr>
              <w:t>n/a</w:t>
            </w:r>
          </w:p>
        </w:tc>
      </w:tr>
      <w:tr w:rsidR="00D933B7" w:rsidRPr="00CD27BD" w14:paraId="4E58E12C" w14:textId="77777777">
        <w:trPr>
          <w:trHeight w:val="300"/>
        </w:trPr>
        <w:tc>
          <w:tcPr>
            <w:cnfStyle w:val="001000000000" w:firstRow="0" w:lastRow="0" w:firstColumn="1" w:lastColumn="0" w:oddVBand="0" w:evenVBand="0" w:oddHBand="0" w:evenHBand="0" w:firstRowFirstColumn="0" w:firstRowLastColumn="0" w:lastRowFirstColumn="0" w:lastRowLastColumn="0"/>
            <w:tcW w:w="1840"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40E20A38" w14:textId="77777777" w:rsidR="00D933B7" w:rsidRPr="00CD27BD" w:rsidRDefault="00D933B7">
            <w:pPr>
              <w:tabs>
                <w:tab w:val="left" w:pos="1410"/>
              </w:tabs>
              <w:rPr>
                <w:rFonts w:eastAsia="Calibri"/>
              </w:rPr>
            </w:pPr>
            <w:r>
              <w:rPr>
                <w:rFonts w:eastAsia="Calibri"/>
              </w:rPr>
              <w:t>Number of projects selected for funding</w:t>
            </w:r>
          </w:p>
        </w:tc>
        <w:tc>
          <w:tcPr>
            <w:tcW w:w="1457"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3AAEEC79"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Calibri"/>
              </w:rPr>
            </w:pPr>
            <w:r>
              <w:rPr>
                <w:rFonts w:eastAsia="Calibri"/>
              </w:rPr>
              <w:t>n/a</w:t>
            </w:r>
          </w:p>
        </w:tc>
        <w:tc>
          <w:tcPr>
            <w:tcW w:w="149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63B2A789"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Calibri"/>
              </w:rPr>
            </w:pPr>
            <w:r>
              <w:rPr>
                <w:rFonts w:eastAsia="Calibri"/>
              </w:rPr>
              <w:t>n/a</w:t>
            </w:r>
          </w:p>
        </w:tc>
        <w:tc>
          <w:tcPr>
            <w:tcW w:w="87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57D21AD8"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Calibri"/>
              </w:rPr>
            </w:pPr>
            <w:r>
              <w:rPr>
                <w:rFonts w:eastAsia="Calibri"/>
              </w:rPr>
              <w:t>n/a</w:t>
            </w:r>
          </w:p>
        </w:tc>
        <w:tc>
          <w:tcPr>
            <w:tcW w:w="1523"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325CB5C6"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rPr>
            </w:pPr>
            <w:r>
              <w:rPr>
                <w:rFonts w:eastAsia="Calibri"/>
              </w:rPr>
              <w:t>5 at the end of 2024</w:t>
            </w:r>
          </w:p>
        </w:tc>
        <w:tc>
          <w:tcPr>
            <w:tcW w:w="2292"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29B63696"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rPr>
            </w:pPr>
            <w:r>
              <w:rPr>
                <w:rFonts w:eastAsia="Calibri"/>
              </w:rPr>
              <w:t>n/a</w:t>
            </w:r>
          </w:p>
        </w:tc>
      </w:tr>
      <w:tr w:rsidR="00D933B7" w:rsidRPr="00CD27BD" w14:paraId="5C7E99FD"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840"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42C3362B" w14:textId="77777777" w:rsidR="00D933B7" w:rsidRPr="00CD27BD" w:rsidRDefault="00D933B7">
            <w:pPr>
              <w:tabs>
                <w:tab w:val="left" w:pos="1410"/>
              </w:tabs>
              <w:rPr>
                <w:rFonts w:eastAsia="Calibri"/>
                <w:color w:val="000000" w:themeColor="text1"/>
              </w:rPr>
            </w:pPr>
            <w:r>
              <w:rPr>
                <w:rFonts w:eastAsia="Calibri"/>
                <w:color w:val="000000" w:themeColor="text1"/>
              </w:rPr>
              <w:t>Average number of Member States involved in a consortium</w:t>
            </w:r>
            <w:r>
              <w:rPr>
                <w:rFonts w:ascii="Calibri" w:eastAsia="Calibri" w:hAnsi="Calibri" w:cs="Calibri"/>
                <w:color w:val="000000" w:themeColor="text1"/>
              </w:rPr>
              <w:t> </w:t>
            </w:r>
            <w:r>
              <w:rPr>
                <w:rFonts w:eastAsia="Calibri"/>
                <w:color w:val="000000" w:themeColor="text1"/>
              </w:rPr>
              <w:t>/ associated countries involved in a consortium concerning the projects selected for funding</w:t>
            </w:r>
          </w:p>
        </w:tc>
        <w:tc>
          <w:tcPr>
            <w:tcW w:w="1457"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5601D9A6"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149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2007A0D4"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87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5FB1B197"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1523"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3EF6E01F"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Calibri"/>
                <w:color w:val="000000" w:themeColor="text1"/>
              </w:rPr>
              <w:t>6 at the end of 2024</w:t>
            </w:r>
          </w:p>
        </w:tc>
        <w:tc>
          <w:tcPr>
            <w:tcW w:w="2292"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2000DF2E"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Calibri"/>
                <w:color w:val="000000" w:themeColor="text1"/>
              </w:rPr>
              <w:t>n/a</w:t>
            </w:r>
          </w:p>
        </w:tc>
      </w:tr>
      <w:tr w:rsidR="00D933B7" w:rsidRPr="00CD27BD" w14:paraId="234F393E" w14:textId="77777777">
        <w:trPr>
          <w:trHeight w:val="300"/>
        </w:trPr>
        <w:tc>
          <w:tcPr>
            <w:cnfStyle w:val="001000000000" w:firstRow="0" w:lastRow="0" w:firstColumn="1" w:lastColumn="0" w:oddVBand="0" w:evenVBand="0" w:oddHBand="0" w:evenHBand="0" w:firstRowFirstColumn="0" w:firstRowLastColumn="0" w:lastRowFirstColumn="0" w:lastRowLastColumn="0"/>
            <w:tcW w:w="1840"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7FE6542D" w14:textId="77777777" w:rsidR="00D933B7" w:rsidRPr="00CD27BD" w:rsidRDefault="00D933B7">
            <w:pPr>
              <w:tabs>
                <w:tab w:val="left" w:pos="1410"/>
              </w:tabs>
              <w:rPr>
                <w:rFonts w:eastAsia="Calibri"/>
              </w:rPr>
            </w:pPr>
            <w:r>
              <w:rPr>
                <w:rFonts w:eastAsia="Calibri"/>
              </w:rPr>
              <w:t>Estimated value of the common procurement contracts by consortia of Member States and associated countries</w:t>
            </w:r>
          </w:p>
        </w:tc>
        <w:tc>
          <w:tcPr>
            <w:tcW w:w="1457"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42383750"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Calibri"/>
              </w:rPr>
            </w:pPr>
            <w:r>
              <w:rPr>
                <w:rFonts w:eastAsia="Calibri"/>
              </w:rPr>
              <w:t>n/a</w:t>
            </w:r>
          </w:p>
        </w:tc>
        <w:tc>
          <w:tcPr>
            <w:tcW w:w="149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01AEC05F"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Calibri"/>
              </w:rPr>
            </w:pPr>
            <w:r>
              <w:rPr>
                <w:rFonts w:eastAsia="Calibri"/>
              </w:rPr>
              <w:t>n/a</w:t>
            </w:r>
          </w:p>
        </w:tc>
        <w:tc>
          <w:tcPr>
            <w:tcW w:w="87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2816BADB"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Calibri"/>
              </w:rPr>
            </w:pPr>
            <w:r>
              <w:rPr>
                <w:rFonts w:eastAsia="Calibri"/>
              </w:rPr>
              <w:t>n/a</w:t>
            </w:r>
          </w:p>
        </w:tc>
        <w:tc>
          <w:tcPr>
            <w:tcW w:w="1523"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0B0B1BD6"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rPr>
            </w:pPr>
            <w:r>
              <w:rPr>
                <w:rFonts w:eastAsia="EC Square Sans Pro" w:cs="EC Square Sans Pro"/>
                <w:color w:val="000000" w:themeColor="text1"/>
              </w:rPr>
              <w:t>EUR</w:t>
            </w:r>
            <w:r>
              <w:rPr>
                <w:rFonts w:ascii="Calibri" w:eastAsia="EC Square Sans Pro" w:hAnsi="Calibri" w:cs="Calibri"/>
                <w:color w:val="000000" w:themeColor="text1"/>
              </w:rPr>
              <w:t> </w:t>
            </w:r>
            <w:r>
              <w:rPr>
                <w:rFonts w:eastAsia="EC Square Sans Pro" w:cs="EC Square Sans Pro"/>
                <w:color w:val="000000" w:themeColor="text1"/>
              </w:rPr>
              <w:t>11</w:t>
            </w:r>
            <w:r>
              <w:rPr>
                <w:rFonts w:ascii="Calibri" w:eastAsia="EC Square Sans Pro" w:hAnsi="Calibri" w:cs="Calibri"/>
                <w:color w:val="000000" w:themeColor="text1"/>
              </w:rPr>
              <w:t> </w:t>
            </w:r>
            <w:r>
              <w:rPr>
                <w:rFonts w:eastAsia="EC Square Sans Pro" w:cs="EC Square Sans Pro"/>
                <w:color w:val="000000" w:themeColor="text1"/>
              </w:rPr>
              <w:t xml:space="preserve">billion </w:t>
            </w:r>
            <w:r>
              <w:rPr>
                <w:rFonts w:eastAsia="Calibri"/>
                <w:color w:val="000000" w:themeColor="text1"/>
              </w:rPr>
              <w:t>at the end of 2024</w:t>
            </w:r>
          </w:p>
        </w:tc>
        <w:tc>
          <w:tcPr>
            <w:tcW w:w="2292"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443794AB" w14:textId="77777777" w:rsidR="00D933B7" w:rsidRPr="00CD27BD" w:rsidRDefault="00D933B7">
            <w:pPr>
              <w:tabs>
                <w:tab w:val="left" w:pos="1410"/>
              </w:tabs>
              <w:jc w:val="center"/>
              <w:cnfStyle w:val="000000000000" w:firstRow="0" w:lastRow="0" w:firstColumn="0" w:lastColumn="0" w:oddVBand="0" w:evenVBand="0" w:oddHBand="0" w:evenHBand="0" w:firstRowFirstColumn="0" w:firstRowLastColumn="0" w:lastRowFirstColumn="0" w:lastRowLastColumn="0"/>
              <w:rPr>
                <w:rFonts w:eastAsia="EC Square Sans Pro" w:cs="EC Square Sans Pro"/>
                <w:color w:val="000000" w:themeColor="text1"/>
              </w:rPr>
            </w:pPr>
            <w:r>
              <w:rPr>
                <w:rFonts w:eastAsia="Calibri"/>
              </w:rPr>
              <w:t>n/a</w:t>
            </w:r>
          </w:p>
        </w:tc>
      </w:tr>
      <w:tr w:rsidR="00D933B7" w:rsidRPr="00CD27BD" w14:paraId="1EFFEEA3" w14:textId="77777777">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1840"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3153C030" w14:textId="77777777" w:rsidR="00D933B7" w:rsidRPr="00CD27BD" w:rsidRDefault="00D933B7">
            <w:pPr>
              <w:tabs>
                <w:tab w:val="left" w:pos="1410"/>
              </w:tabs>
              <w:rPr>
                <w:rFonts w:eastAsia="Calibri"/>
                <w:color w:val="000000" w:themeColor="text1"/>
              </w:rPr>
            </w:pPr>
            <w:r>
              <w:rPr>
                <w:rFonts w:eastAsia="Calibri"/>
                <w:color w:val="000000" w:themeColor="text1"/>
              </w:rPr>
              <w:t>Actual financial contribution of the EU to each action</w:t>
            </w:r>
          </w:p>
        </w:tc>
        <w:tc>
          <w:tcPr>
            <w:tcW w:w="1457"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7500C1E8"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149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391BE4A2"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876"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7E1EDE5C"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Calibri"/>
                <w:color w:val="000000" w:themeColor="text1"/>
              </w:rPr>
            </w:pPr>
            <w:r>
              <w:rPr>
                <w:rFonts w:eastAsia="Calibri"/>
                <w:color w:val="000000" w:themeColor="text1"/>
              </w:rPr>
              <w:t>n/a</w:t>
            </w:r>
          </w:p>
        </w:tc>
        <w:tc>
          <w:tcPr>
            <w:tcW w:w="1523"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01456284"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Calibri"/>
                <w:color w:val="000000" w:themeColor="text1"/>
              </w:rPr>
              <w:t>EUR</w:t>
            </w:r>
            <w:r>
              <w:rPr>
                <w:rFonts w:ascii="Calibri" w:eastAsia="Calibri" w:hAnsi="Calibri" w:cs="Calibri"/>
                <w:color w:val="000000" w:themeColor="text1"/>
              </w:rPr>
              <w:t> </w:t>
            </w:r>
            <w:r>
              <w:rPr>
                <w:rFonts w:eastAsia="Calibri"/>
                <w:color w:val="000000" w:themeColor="text1"/>
              </w:rPr>
              <w:t>60</w:t>
            </w:r>
            <w:r>
              <w:rPr>
                <w:rFonts w:ascii="Calibri" w:eastAsia="Calibri" w:hAnsi="Calibri" w:cs="Calibri"/>
                <w:color w:val="000000" w:themeColor="text1"/>
              </w:rPr>
              <w:t> </w:t>
            </w:r>
            <w:r>
              <w:rPr>
                <w:rFonts w:eastAsia="Calibri"/>
                <w:color w:val="000000" w:themeColor="text1"/>
              </w:rPr>
              <w:t>million per action at the end of 2024</w:t>
            </w:r>
          </w:p>
        </w:tc>
        <w:tc>
          <w:tcPr>
            <w:tcW w:w="2292" w:type="dxa"/>
            <w:tcBorders>
              <w:top w:val="single" w:sz="8" w:space="0" w:color="BFBFBF" w:themeColor="background1" w:themeShade="BF"/>
              <w:left w:val="single" w:sz="8" w:space="0" w:color="BFBFBF" w:themeColor="background1" w:themeShade="BF"/>
              <w:bottom w:val="single" w:sz="8" w:space="0" w:color="BFBFBF" w:themeColor="background1" w:themeShade="BF"/>
              <w:right w:val="single" w:sz="8" w:space="0" w:color="BFBFBF" w:themeColor="background1" w:themeShade="BF"/>
            </w:tcBorders>
            <w:tcMar>
              <w:left w:w="108" w:type="dxa"/>
              <w:right w:w="108" w:type="dxa"/>
            </w:tcMar>
            <w:vAlign w:val="center"/>
          </w:tcPr>
          <w:p w14:paraId="5DE1156D" w14:textId="77777777" w:rsidR="00D933B7" w:rsidRPr="00CD27BD" w:rsidRDefault="00D933B7">
            <w:pPr>
              <w:tabs>
                <w:tab w:val="left" w:pos="1410"/>
              </w:tabs>
              <w:jc w:val="center"/>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000000" w:themeColor="text1"/>
              </w:rPr>
            </w:pPr>
            <w:r>
              <w:rPr>
                <w:rFonts w:eastAsia="Calibri"/>
                <w:color w:val="000000" w:themeColor="text1"/>
              </w:rPr>
              <w:t>n/a</w:t>
            </w:r>
          </w:p>
        </w:tc>
      </w:tr>
    </w:tbl>
    <w:p w14:paraId="5B72A1B4" w14:textId="77777777" w:rsidR="00D933B7" w:rsidRPr="00CD27BD" w:rsidRDefault="00D933B7" w:rsidP="00D933B7">
      <w:pPr>
        <w:tabs>
          <w:tab w:val="left" w:pos="1410"/>
        </w:tabs>
        <w:rPr>
          <w:rFonts w:eastAsia="Calibri"/>
        </w:rPr>
      </w:pPr>
    </w:p>
    <w:p w14:paraId="57B262F6" w14:textId="77777777" w:rsidR="00D933B7" w:rsidRPr="00CD27BD" w:rsidRDefault="00D933B7" w:rsidP="00D933B7">
      <w:pPr>
        <w:tabs>
          <w:tab w:val="left" w:pos="1410"/>
        </w:tabs>
        <w:rPr>
          <w:lang w:eastAsia="en-GB"/>
        </w:rPr>
      </w:pPr>
    </w:p>
    <w:p w14:paraId="09D982DE" w14:textId="7A3D3839" w:rsidR="00D933B7" w:rsidRPr="00CD27BD" w:rsidRDefault="00D933B7" w:rsidP="00373960">
      <w:pPr>
        <w:pStyle w:val="ListParagraph"/>
        <w:keepNext/>
        <w:keepLines/>
        <w:numPr>
          <w:ilvl w:val="0"/>
          <w:numId w:val="87"/>
        </w:numPr>
        <w:spacing w:after="0" w:line="240" w:lineRule="auto"/>
        <w:ind w:left="360"/>
        <w:jc w:val="both"/>
        <w:rPr>
          <w:rFonts w:ascii="Calibri" w:eastAsia="Calibri" w:hAnsi="Calibri" w:cs="Calibri"/>
        </w:rPr>
      </w:pPr>
      <w:r>
        <w:rPr>
          <w:rFonts w:eastAsia="EC Square Sans Pro" w:cs="EC Square Sans Pro"/>
        </w:rPr>
        <w:t>Edirpa was adopted by the co-legislators on 18</w:t>
      </w:r>
      <w:r>
        <w:rPr>
          <w:rFonts w:ascii="Calibri" w:eastAsia="EC Square Sans Pro" w:hAnsi="Calibri" w:cs="Calibri"/>
        </w:rPr>
        <w:t> </w:t>
      </w:r>
      <w:r>
        <w:rPr>
          <w:rFonts w:eastAsia="EC Square Sans Pro" w:cs="EC Square Sans Pro"/>
        </w:rPr>
        <w:t xml:space="preserve">October 2023 and is implemented through a </w:t>
      </w:r>
      <w:r w:rsidR="00BE7964">
        <w:rPr>
          <w:rFonts w:eastAsia="EC Square Sans Pro" w:cs="EC Square Sans Pro"/>
        </w:rPr>
        <w:t xml:space="preserve">single </w:t>
      </w:r>
      <w:r>
        <w:rPr>
          <w:rFonts w:eastAsia="EC Square Sans Pro" w:cs="EC Square Sans Pro"/>
        </w:rPr>
        <w:t>work programme that was adopted by the Commission on 15</w:t>
      </w:r>
      <w:r>
        <w:rPr>
          <w:rFonts w:ascii="Calibri" w:eastAsia="EC Square Sans Pro" w:hAnsi="Calibri" w:cs="Calibri"/>
        </w:rPr>
        <w:t> </w:t>
      </w:r>
      <w:r>
        <w:rPr>
          <w:rFonts w:eastAsia="EC Square Sans Pro" w:cs="EC Square Sans Pro"/>
        </w:rPr>
        <w:t>March 2024.</w:t>
      </w:r>
    </w:p>
    <w:p w14:paraId="787E3784" w14:textId="77777777" w:rsidR="00D933B7" w:rsidRPr="00CD27BD" w:rsidRDefault="00D933B7" w:rsidP="00373960">
      <w:pPr>
        <w:pStyle w:val="ListParagraph"/>
        <w:keepNext/>
        <w:keepLines/>
        <w:numPr>
          <w:ilvl w:val="0"/>
          <w:numId w:val="87"/>
        </w:numPr>
        <w:spacing w:after="0" w:line="264" w:lineRule="auto"/>
        <w:ind w:left="360"/>
        <w:rPr>
          <w:rFonts w:eastAsia="EC Square Sans Pro" w:cs="EC Square Sans Pro"/>
        </w:rPr>
      </w:pPr>
      <w:r>
        <w:rPr>
          <w:rFonts w:eastAsia="EC Square Sans Pro" w:cs="EC Square Sans Pro"/>
        </w:rPr>
        <w:t>The Edirpa Instrument will facilitate access for all Member States to defence products that are urgently needed. By rewarding defence procurement cooperation among Member States, Edirpa aims to offset the complexity often associated with common procurement.</w:t>
      </w:r>
    </w:p>
    <w:p w14:paraId="1D24BDFD" w14:textId="77777777" w:rsidR="00D933B7" w:rsidRPr="00CD27BD" w:rsidRDefault="00D933B7" w:rsidP="00373960">
      <w:pPr>
        <w:pStyle w:val="ListParagraph"/>
        <w:keepNext/>
        <w:keepLines/>
        <w:numPr>
          <w:ilvl w:val="0"/>
          <w:numId w:val="87"/>
        </w:numPr>
        <w:spacing w:after="0" w:line="264" w:lineRule="auto"/>
        <w:ind w:left="360"/>
        <w:jc w:val="both"/>
        <w:rPr>
          <w:rFonts w:eastAsia="EC Square Sans Pro" w:cs="EC Square Sans Pro"/>
        </w:rPr>
      </w:pPr>
      <w:r>
        <w:rPr>
          <w:rFonts w:eastAsia="EC Square Sans Pro" w:cs="EC Square Sans Pro"/>
        </w:rPr>
        <w:t>On 14</w:t>
      </w:r>
      <w:r>
        <w:rPr>
          <w:rFonts w:ascii="Calibri" w:eastAsia="EC Square Sans Pro" w:hAnsi="Calibri" w:cs="Calibri"/>
        </w:rPr>
        <w:t> </w:t>
      </w:r>
      <w:r>
        <w:rPr>
          <w:rFonts w:eastAsia="EC Square Sans Pro" w:cs="EC Square Sans Pro"/>
        </w:rPr>
        <w:t>November 2024, the European Commission approved funding for five cross-border projects related to the common procurement of air and missile defence systems, ammunition and platforms to support more coordinated and efficient defence procurement among Member States, as follows.</w:t>
      </w:r>
    </w:p>
    <w:p w14:paraId="25995047" w14:textId="72C6241D" w:rsidR="00D933B7" w:rsidRPr="00CD27BD" w:rsidRDefault="00D933B7" w:rsidP="00373960">
      <w:pPr>
        <w:pStyle w:val="ListParagraph"/>
        <w:keepNext/>
        <w:keepLines/>
        <w:numPr>
          <w:ilvl w:val="1"/>
          <w:numId w:val="87"/>
        </w:numPr>
        <w:spacing w:after="0" w:line="264" w:lineRule="auto"/>
        <w:ind w:left="1080"/>
        <w:jc w:val="both"/>
        <w:rPr>
          <w:rFonts w:eastAsia="EC Square Sans Pro" w:cs="EC Square Sans Pro"/>
        </w:rPr>
      </w:pPr>
      <w:r>
        <w:rPr>
          <w:rFonts w:eastAsia="EC Square Sans Pro" w:cs="EC Square Sans Pro"/>
          <w:b/>
          <w:bCs/>
        </w:rPr>
        <w:t xml:space="preserve">Procurement of air and missile defence systems. </w:t>
      </w:r>
      <w:r>
        <w:rPr>
          <w:rFonts w:eastAsia="EC Square Sans Pro" w:cs="EC Square Sans Pro"/>
        </w:rPr>
        <w:t xml:space="preserve">Two projects will bolster joint air and missile defence capabilities. The Mistral project supports the common procurement of Mistral very-short-range air defence systems by </w:t>
      </w:r>
      <w:r w:rsidR="00BE7964">
        <w:rPr>
          <w:rFonts w:eastAsia="EC Square Sans Pro" w:cs="EC Square Sans Pro"/>
        </w:rPr>
        <w:t xml:space="preserve">seven </w:t>
      </w:r>
      <w:r>
        <w:rPr>
          <w:rFonts w:eastAsia="EC Square Sans Pro" w:cs="EC Square Sans Pro"/>
        </w:rPr>
        <w:t>Member States (</w:t>
      </w:r>
      <w:r w:rsidR="0078556D" w:rsidRPr="00464E0B">
        <w:rPr>
          <w:rFonts w:eastAsiaTheme="minorEastAsia"/>
        </w:rPr>
        <w:t>Denmark, Estonia, Spain, France, Cyprus, Hungary and Romania</w:t>
      </w:r>
      <w:r>
        <w:rPr>
          <w:rFonts w:eastAsia="EC Square Sans Pro" w:cs="EC Square Sans Pro"/>
        </w:rPr>
        <w:t xml:space="preserve">). Another project, JAMIE (joint air missile defence initiative in Europe), will support the common procurement of IRIS-T SLM medium-range air defence systems by </w:t>
      </w:r>
      <w:r w:rsidR="0078556D">
        <w:rPr>
          <w:rFonts w:eastAsia="EC Square Sans Pro" w:cs="EC Square Sans Pro"/>
        </w:rPr>
        <w:t xml:space="preserve">five </w:t>
      </w:r>
      <w:r>
        <w:rPr>
          <w:rFonts w:eastAsia="EC Square Sans Pro" w:cs="EC Square Sans Pro"/>
        </w:rPr>
        <w:t>Member States (Bulgaria, Germany, Estonia, Latvia,and Slovenia). These are systems for protection against air threats such as combat aircraft, attack helicopters and unmanned air systems.</w:t>
      </w:r>
    </w:p>
    <w:p w14:paraId="05A98492" w14:textId="77777777" w:rsidR="00D933B7" w:rsidRPr="00CD27BD" w:rsidRDefault="00D933B7" w:rsidP="00D933B7">
      <w:pPr>
        <w:keepNext/>
        <w:keepLines/>
        <w:spacing w:after="0"/>
        <w:ind w:left="1080"/>
        <w:rPr>
          <w:rFonts w:eastAsia="EC Square Sans Pro" w:cs="EC Square Sans Pro"/>
        </w:rPr>
      </w:pPr>
      <w:r>
        <w:rPr>
          <w:rFonts w:eastAsia="EC Square Sans Pro" w:cs="EC Square Sans Pro"/>
          <w:b/>
          <w:bCs/>
        </w:rPr>
        <w:t xml:space="preserve">Procurement of modern armoured vehicles. </w:t>
      </w:r>
      <w:r>
        <w:rPr>
          <w:rFonts w:eastAsia="EC Square Sans Pro" w:cs="EC Square Sans Pro"/>
        </w:rPr>
        <w:t>Edirpa will also support the procurement of the Common Armoured Vehicle System, a modern armoured carrier for protected troop transport, by four Member States (Germany, Latvia, Finland and Sweden). These modern armoured vehicles offer high performance and unprecedented mobility.</w:t>
      </w:r>
    </w:p>
    <w:p w14:paraId="534F812C" w14:textId="36645895" w:rsidR="00D933B7" w:rsidRPr="00CD27BD" w:rsidRDefault="00D933B7" w:rsidP="00373960">
      <w:pPr>
        <w:pStyle w:val="ListParagraph"/>
        <w:keepNext/>
        <w:keepLines/>
        <w:numPr>
          <w:ilvl w:val="1"/>
          <w:numId w:val="87"/>
        </w:numPr>
        <w:spacing w:after="0" w:line="264" w:lineRule="auto"/>
        <w:ind w:left="1080"/>
        <w:jc w:val="both"/>
        <w:rPr>
          <w:rFonts w:eastAsia="EC Square Sans Pro" w:cs="EC Square Sans Pro"/>
        </w:rPr>
      </w:pPr>
      <w:r>
        <w:rPr>
          <w:rFonts w:eastAsia="EC Square Sans Pro" w:cs="EC Square Sans Pro"/>
          <w:b/>
          <w:bCs/>
        </w:rPr>
        <w:t xml:space="preserve">Procurement of ammunition. </w:t>
      </w:r>
      <w:r>
        <w:rPr>
          <w:rFonts w:eastAsia="EC Square Sans Pro" w:cs="EC Square Sans Pro"/>
        </w:rPr>
        <w:t>In two further projects, Edirpa will support the common procurement of 155</w:t>
      </w:r>
      <w:r>
        <w:rPr>
          <w:rFonts w:ascii="Calibri" w:eastAsia="EC Square Sans Pro" w:hAnsi="Calibri" w:cs="Calibri"/>
        </w:rPr>
        <w:t> </w:t>
      </w:r>
      <w:r>
        <w:rPr>
          <w:rFonts w:eastAsia="EC Square Sans Pro" w:cs="EC Square Sans Pro"/>
        </w:rPr>
        <w:t>mm artillery ammunition, namely the CPoA 155mm project, involving six Member States (Denmark, Croatia, Italy, Lithuania, the Netherlands and Poland), and the HE 155mm project, involving four Member States (Germany, Denmark, Estonia and the Netherlands).</w:t>
      </w:r>
    </w:p>
    <w:p w14:paraId="2C1B4E4D"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Aggregating EU demand on a wider scale will provide the defence industry in the EU with stronger and more long-term signals to ramp up its manufacturing capacities and make the defence market ready to face a changed security environment. Buying more, together and European-made will also improve the interoperability of EU defence systems and capabilities.</w:t>
      </w:r>
    </w:p>
    <w:p w14:paraId="2E97A73B"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Edirpa was designed as a short-term instrument to incentivise collaborative procurement by Member States through financial support from the EU.</w:t>
      </w:r>
    </w:p>
    <w:p w14:paraId="0AF75250"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Following the adoption of the award decision, the Commission engaged with the participating Member States to prepare the implementation phase, including the drawing up of grant agreements and the clarification of procedural and contractual steps required at the national level.</w:t>
      </w:r>
    </w:p>
    <w:p w14:paraId="4D1D6C4D"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During 2025, the Commission coordinated with the national authorities responsible for the procurement procedures to monitor the progress of the preparatory work and to ensure alignment with the requirements of the programme.</w:t>
      </w:r>
    </w:p>
    <w:p w14:paraId="7CD0AA60"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It is expected that all procurement measures will enter the implementation phase by the end of 2026, with meaningful reporting data likely to become available gradually.</w:t>
      </w:r>
    </w:p>
    <w:p w14:paraId="6C250DFF"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The main challenges in implementing Edirpa stem from the complexity of common defence procurement and the need for effective coordination between Member States within the contractual framework.</w:t>
      </w:r>
    </w:p>
    <w:p w14:paraId="6496E9D8"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To address implementation challenges, the defence readiness roadmap 2030, presented in October 2025, also highlighted the importance of secure supply chains, harmonised permitting procedures and smoother national approval processes for procurement contracts. This reinforces Edirpa’s objective to enable collaborative acquisitions across Member States and to minimise delays linked to administrative or regulatory hurdles.</w:t>
      </w:r>
    </w:p>
    <w:p w14:paraId="0C95E734" w14:textId="77777777" w:rsidR="00D933B7" w:rsidRPr="00CD27BD" w:rsidRDefault="00D933B7" w:rsidP="00373960">
      <w:pPr>
        <w:pStyle w:val="ListParagraph"/>
        <w:keepNext/>
        <w:keepLines/>
        <w:numPr>
          <w:ilvl w:val="0"/>
          <w:numId w:val="86"/>
        </w:numPr>
        <w:spacing w:after="0" w:line="240" w:lineRule="auto"/>
        <w:ind w:left="360"/>
        <w:jc w:val="both"/>
        <w:rPr>
          <w:rFonts w:eastAsia="EC Square Sans Pro" w:cs="EC Square Sans Pro"/>
        </w:rPr>
      </w:pPr>
      <w:r>
        <w:rPr>
          <w:rFonts w:eastAsia="EC Square Sans Pro" w:cs="EC Square Sans Pro"/>
        </w:rPr>
        <w:t>Future actions under the European defence industry programme will continue this logic, ensuring that collaborative procurement efforts translate effectively into operational outcomes.</w:t>
      </w:r>
    </w:p>
    <w:p w14:paraId="6DD3604C" w14:textId="77777777" w:rsidR="00D933B7" w:rsidRPr="00CD27BD" w:rsidRDefault="00D933B7" w:rsidP="00D933B7">
      <w:pPr>
        <w:keepNext/>
        <w:keepLines/>
        <w:spacing w:after="0" w:line="240" w:lineRule="auto"/>
        <w:outlineLvl w:val="4"/>
        <w:rPr>
          <w:rFonts w:ascii="EC Square Sans Pro Medium" w:eastAsiaTheme="majorEastAsia" w:hAnsi="EC Square Sans Pro Medium" w:cstheme="majorBidi"/>
          <w:sz w:val="36"/>
          <w:szCs w:val="36"/>
          <w:lang w:eastAsia="en-GB"/>
        </w:rPr>
      </w:pPr>
    </w:p>
    <w:p w14:paraId="61223C78" w14:textId="77777777" w:rsidR="00D933B7" w:rsidRPr="00CD27BD" w:rsidRDefault="00D933B7" w:rsidP="00F72C99">
      <w:pPr>
        <w:pStyle w:val="Heading2"/>
        <w:rPr>
          <w:rFonts w:eastAsiaTheme="majorEastAsia"/>
          <w:lang w:eastAsia="en-GB"/>
        </w:rPr>
      </w:pPr>
      <w:r>
        <w:rPr>
          <w:rFonts w:eastAsiaTheme="majorEastAsia"/>
          <w:lang w:eastAsia="en-GB"/>
        </w:rPr>
        <w:t>Contribution to horizontal priorities</w:t>
      </w:r>
    </w:p>
    <w:p w14:paraId="7976A0FB" w14:textId="77777777" w:rsidR="00D933B7" w:rsidRDefault="00D933B7" w:rsidP="00D933B7">
      <w:pPr>
        <w:keepNext/>
        <w:keepLines/>
        <w:tabs>
          <w:tab w:val="left" w:pos="7172"/>
        </w:tabs>
        <w:spacing w:line="240" w:lineRule="auto"/>
        <w:outlineLvl w:val="4"/>
        <w:rPr>
          <w:b/>
          <w:bCs/>
        </w:rPr>
      </w:pPr>
    </w:p>
    <w:p w14:paraId="570AB1C5" w14:textId="77777777" w:rsidR="00D933B7" w:rsidRDefault="00D933B7" w:rsidP="00F72C99">
      <w:pPr>
        <w:pStyle w:val="Heading3"/>
        <w:rPr>
          <w:rFonts w:eastAsia="EC Square Sans Pro" w:cs="EC Square Sans Pro"/>
        </w:rPr>
      </w:pPr>
      <w:r>
        <w:t>Contribution to green budgeting priorities:</w:t>
      </w:r>
      <w:r>
        <w:rPr>
          <w:rFonts w:ascii="EC Square Sans Pro Medium" w:eastAsiaTheme="majorEastAsia" w:hAnsi="EC Square Sans Pro Medium" w:cstheme="majorBidi"/>
          <w:sz w:val="36"/>
          <w:szCs w:val="36"/>
          <w:lang w:eastAsia="en-GB"/>
        </w:rPr>
        <w:t xml:space="preserve"> </w:t>
      </w:r>
    </w:p>
    <w:p w14:paraId="5052C4AE" w14:textId="77777777" w:rsidR="00D933B7" w:rsidRPr="00CD27BD" w:rsidRDefault="00D933B7" w:rsidP="00D933B7">
      <w:pPr>
        <w:rPr>
          <w:rFonts w:eastAsia="EC Square Sans Pro" w:cs="EC Square Sans Pro"/>
        </w:rPr>
      </w:pPr>
      <w:r>
        <w:rPr>
          <w:rFonts w:eastAsia="EC Square Sans Pro" w:cs="EC Square Sans Pro"/>
        </w:rPr>
        <w:t>The overall budget for Edirpa implementation was not intended to target climate and biodiversity mainstreaming directly.</w:t>
      </w:r>
    </w:p>
    <w:p w14:paraId="1250398E" w14:textId="77777777" w:rsidR="00D933B7" w:rsidRPr="00CD27BD" w:rsidRDefault="00D933B7" w:rsidP="00D933B7">
      <w:pPr>
        <w:spacing w:line="259" w:lineRule="auto"/>
        <w:rPr>
          <w:b/>
          <w:bCs/>
        </w:rPr>
      </w:pPr>
      <w:r>
        <w:rPr>
          <w:b/>
          <w:bCs/>
        </w:rPr>
        <w:br w:type="page"/>
      </w:r>
    </w:p>
    <w:p w14:paraId="2ABCB71B" w14:textId="77777777" w:rsidR="00D933B7" w:rsidRPr="00CD27BD" w:rsidRDefault="00D933B7" w:rsidP="00D933B7">
      <w:pPr>
        <w:keepNext/>
        <w:keepLines/>
        <w:spacing w:after="0" w:line="240" w:lineRule="auto"/>
        <w:outlineLvl w:val="4"/>
        <w:rPr>
          <w:b/>
          <w:bCs/>
          <w:sz w:val="2"/>
          <w:szCs w:val="2"/>
        </w:rPr>
      </w:pPr>
    </w:p>
    <w:p w14:paraId="24C95B54" w14:textId="77777777" w:rsidR="00D933B7" w:rsidRPr="00CD27BD" w:rsidRDefault="00D933B7" w:rsidP="00D933B7">
      <w:pPr>
        <w:keepNext/>
        <w:keepLines/>
        <w:spacing w:line="240" w:lineRule="auto"/>
        <w:outlineLvl w:val="4"/>
        <w:rPr>
          <w:b/>
          <w:bCs/>
        </w:rPr>
      </w:pPr>
    </w:p>
    <w:p w14:paraId="5BC17B28" w14:textId="77777777" w:rsidR="00D933B7" w:rsidRPr="00CD27BD"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CD27BD" w14:paraId="5D815FFA"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289E9EF9"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68459072"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4FC34506"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113BC855"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D810D7E"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1AEF5F7C" w14:textId="77777777" w:rsidR="00D933B7" w:rsidRPr="00CD27BD"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6C2EE12D"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CD27BD" w14:paraId="37893150" w14:textId="77777777">
        <w:trPr>
          <w:trHeight w:val="300"/>
        </w:trPr>
        <w:tc>
          <w:tcPr>
            <w:tcW w:w="895" w:type="dxa"/>
            <w:tcBorders>
              <w:top w:val="nil"/>
              <w:left w:val="nil"/>
              <w:bottom w:val="single" w:sz="6" w:space="0" w:color="8C8C8C"/>
              <w:right w:val="nil"/>
            </w:tcBorders>
            <w:vAlign w:val="center"/>
            <w:hideMark/>
          </w:tcPr>
          <w:p w14:paraId="474BD190"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42B34FB0"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513" w:type="dxa"/>
            <w:tcBorders>
              <w:top w:val="nil"/>
              <w:left w:val="nil"/>
              <w:bottom w:val="single" w:sz="6" w:space="0" w:color="8C8C8C"/>
              <w:right w:val="nil"/>
            </w:tcBorders>
            <w:hideMark/>
          </w:tcPr>
          <w:p w14:paraId="7404ECA0"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6" w:space="0" w:color="8C8C8C"/>
              <w:right w:val="nil"/>
            </w:tcBorders>
            <w:hideMark/>
          </w:tcPr>
          <w:p w14:paraId="7BF6A038"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6" w:space="0" w:color="8C8C8C"/>
              <w:right w:val="nil"/>
            </w:tcBorders>
            <w:hideMark/>
          </w:tcPr>
          <w:p w14:paraId="3F6D8C57"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332" w:type="dxa"/>
            <w:tcBorders>
              <w:top w:val="nil"/>
              <w:left w:val="nil"/>
              <w:bottom w:val="single" w:sz="6" w:space="0" w:color="8C8C8C"/>
              <w:right w:val="nil"/>
            </w:tcBorders>
          </w:tcPr>
          <w:p w14:paraId="68ADB327" w14:textId="77777777" w:rsidR="00D933B7" w:rsidRPr="00CD27BD"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6ABEDF4B"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r>
      <w:tr w:rsidR="00D933B7" w:rsidRPr="00CD27BD" w14:paraId="456DE175" w14:textId="77777777">
        <w:trPr>
          <w:trHeight w:val="300"/>
        </w:trPr>
        <w:tc>
          <w:tcPr>
            <w:tcW w:w="895" w:type="dxa"/>
            <w:tcBorders>
              <w:top w:val="nil"/>
              <w:left w:val="nil"/>
              <w:bottom w:val="single" w:sz="6" w:space="0" w:color="8C8C8C"/>
              <w:right w:val="nil"/>
            </w:tcBorders>
            <w:vAlign w:val="center"/>
            <w:hideMark/>
          </w:tcPr>
          <w:p w14:paraId="2535A793"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166A8041"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513" w:type="dxa"/>
            <w:tcBorders>
              <w:top w:val="nil"/>
              <w:left w:val="nil"/>
              <w:bottom w:val="single" w:sz="6" w:space="0" w:color="8C8C8C"/>
              <w:right w:val="nil"/>
            </w:tcBorders>
            <w:hideMark/>
          </w:tcPr>
          <w:p w14:paraId="0EC70CE4"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6" w:space="0" w:color="8C8C8C"/>
              <w:right w:val="nil"/>
            </w:tcBorders>
            <w:hideMark/>
          </w:tcPr>
          <w:p w14:paraId="0546410D"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6" w:space="0" w:color="8C8C8C"/>
              <w:right w:val="nil"/>
            </w:tcBorders>
            <w:hideMark/>
          </w:tcPr>
          <w:p w14:paraId="733A485E"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332" w:type="dxa"/>
            <w:tcBorders>
              <w:top w:val="nil"/>
              <w:left w:val="nil"/>
              <w:bottom w:val="single" w:sz="6" w:space="0" w:color="8C8C8C"/>
              <w:right w:val="nil"/>
            </w:tcBorders>
          </w:tcPr>
          <w:p w14:paraId="1DF72447" w14:textId="77777777" w:rsidR="00D933B7" w:rsidRPr="00CD27BD"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2D378173"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r>
      <w:tr w:rsidR="00D933B7" w:rsidRPr="00CD27BD" w14:paraId="135AF176" w14:textId="77777777">
        <w:trPr>
          <w:trHeight w:val="300"/>
        </w:trPr>
        <w:tc>
          <w:tcPr>
            <w:tcW w:w="895" w:type="dxa"/>
            <w:tcBorders>
              <w:top w:val="nil"/>
              <w:left w:val="nil"/>
              <w:bottom w:val="single" w:sz="6" w:space="0" w:color="8C8C8C"/>
              <w:right w:val="nil"/>
            </w:tcBorders>
            <w:vAlign w:val="center"/>
            <w:hideMark/>
          </w:tcPr>
          <w:p w14:paraId="236F26B0"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7A2BF7F7"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513" w:type="dxa"/>
            <w:tcBorders>
              <w:top w:val="nil"/>
              <w:left w:val="nil"/>
              <w:bottom w:val="single" w:sz="6" w:space="0" w:color="8C8C8C"/>
              <w:right w:val="nil"/>
            </w:tcBorders>
            <w:hideMark/>
          </w:tcPr>
          <w:p w14:paraId="03D4AA42"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6" w:space="0" w:color="8C8C8C"/>
              <w:right w:val="nil"/>
            </w:tcBorders>
            <w:hideMark/>
          </w:tcPr>
          <w:p w14:paraId="10944C45"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6" w:space="0" w:color="8C8C8C"/>
              <w:right w:val="nil"/>
            </w:tcBorders>
            <w:hideMark/>
          </w:tcPr>
          <w:p w14:paraId="243E9F93"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332" w:type="dxa"/>
            <w:tcBorders>
              <w:top w:val="nil"/>
              <w:left w:val="nil"/>
              <w:bottom w:val="single" w:sz="6" w:space="0" w:color="8C8C8C"/>
              <w:right w:val="nil"/>
            </w:tcBorders>
          </w:tcPr>
          <w:p w14:paraId="117CA033" w14:textId="77777777" w:rsidR="00D933B7" w:rsidRPr="00CD27BD"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751A772D"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r>
      <w:tr w:rsidR="00D933B7" w:rsidRPr="00CD27BD" w14:paraId="23FDB29F" w14:textId="77777777">
        <w:trPr>
          <w:trHeight w:val="300"/>
        </w:trPr>
        <w:tc>
          <w:tcPr>
            <w:tcW w:w="895" w:type="dxa"/>
            <w:tcBorders>
              <w:top w:val="nil"/>
              <w:left w:val="nil"/>
              <w:bottom w:val="single" w:sz="4" w:space="0" w:color="7F7F7F" w:themeColor="text1" w:themeTint="80"/>
              <w:right w:val="nil"/>
            </w:tcBorders>
            <w:vAlign w:val="center"/>
            <w:hideMark/>
          </w:tcPr>
          <w:p w14:paraId="22EDF5F0" w14:textId="77777777" w:rsidR="00D933B7" w:rsidRPr="00CD27BD"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1E00C943"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513" w:type="dxa"/>
            <w:tcBorders>
              <w:top w:val="nil"/>
              <w:left w:val="nil"/>
              <w:bottom w:val="single" w:sz="4" w:space="0" w:color="7F7F7F" w:themeColor="text1" w:themeTint="80"/>
              <w:right w:val="nil"/>
            </w:tcBorders>
            <w:hideMark/>
          </w:tcPr>
          <w:p w14:paraId="1F35D759"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4" w:space="0" w:color="7F7F7F" w:themeColor="text1" w:themeTint="80"/>
              <w:right w:val="nil"/>
            </w:tcBorders>
            <w:hideMark/>
          </w:tcPr>
          <w:p w14:paraId="6F933A29"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nil"/>
              <w:left w:val="nil"/>
              <w:bottom w:val="single" w:sz="4" w:space="0" w:color="7F7F7F" w:themeColor="text1" w:themeTint="80"/>
              <w:right w:val="nil"/>
            </w:tcBorders>
            <w:hideMark/>
          </w:tcPr>
          <w:p w14:paraId="7E2B2602" w14:textId="77777777" w:rsidR="00D933B7" w:rsidRPr="00CD27BD" w:rsidRDefault="00D933B7">
            <w:pPr>
              <w:spacing w:after="0" w:line="240" w:lineRule="auto"/>
              <w:jc w:val="center"/>
              <w:textAlignment w:val="baseline"/>
              <w:rPr>
                <w:rFonts w:ascii="Segoe UI" w:hAnsi="Segoe UI" w:cs="Segoe UI"/>
                <w:sz w:val="18"/>
                <w:szCs w:val="18"/>
                <w:lang w:eastAsia="en-IE"/>
              </w:rPr>
            </w:pPr>
            <w:r>
              <w:t xml:space="preserve"> 250.2</w:t>
            </w:r>
          </w:p>
        </w:tc>
        <w:tc>
          <w:tcPr>
            <w:tcW w:w="1332" w:type="dxa"/>
            <w:tcBorders>
              <w:top w:val="nil"/>
              <w:left w:val="nil"/>
              <w:bottom w:val="single" w:sz="4" w:space="0" w:color="7F7F7F" w:themeColor="text1" w:themeTint="80"/>
              <w:right w:val="nil"/>
            </w:tcBorders>
          </w:tcPr>
          <w:p w14:paraId="585E2950" w14:textId="77777777" w:rsidR="00D933B7" w:rsidRPr="00CD27BD" w:rsidRDefault="00D933B7">
            <w:pPr>
              <w:spacing w:after="0" w:line="240" w:lineRule="auto"/>
              <w:jc w:val="center"/>
              <w:textAlignment w:val="baseline"/>
              <w:rPr>
                <w:rFonts w:ascii="Calibri" w:hAnsi="Calibri" w:cs="Calibri"/>
                <w:color w:val="000000"/>
                <w:lang w:eastAsia="en-IE"/>
              </w:rPr>
            </w:pPr>
            <w:r>
              <w:t xml:space="preserve"> 40.0</w:t>
            </w:r>
          </w:p>
        </w:tc>
        <w:tc>
          <w:tcPr>
            <w:tcW w:w="1453" w:type="dxa"/>
            <w:tcBorders>
              <w:top w:val="nil"/>
              <w:left w:val="nil"/>
              <w:bottom w:val="single" w:sz="4" w:space="0" w:color="7F7F7F" w:themeColor="text1" w:themeTint="80"/>
              <w:right w:val="nil"/>
            </w:tcBorders>
            <w:hideMark/>
          </w:tcPr>
          <w:p w14:paraId="2F63D561" w14:textId="77777777" w:rsidR="00D933B7" w:rsidRPr="00CD27BD" w:rsidRDefault="00D933B7">
            <w:pPr>
              <w:spacing w:after="0" w:line="240" w:lineRule="auto"/>
              <w:jc w:val="center"/>
              <w:textAlignment w:val="baseline"/>
              <w:rPr>
                <w:rFonts w:ascii="Segoe UI" w:hAnsi="Segoe UI" w:cs="Segoe UI"/>
                <w:sz w:val="18"/>
                <w:szCs w:val="18"/>
                <w:lang w:eastAsia="en-IE"/>
              </w:rPr>
            </w:pPr>
            <w:r>
              <w:t xml:space="preserve"> 290.2</w:t>
            </w:r>
          </w:p>
        </w:tc>
      </w:tr>
      <w:tr w:rsidR="00D933B7" w:rsidRPr="00CD27BD" w14:paraId="1A357A32"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56BA4312" w14:textId="77777777" w:rsidR="00D933B7" w:rsidRPr="00CD27BD"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42ABE40D"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513" w:type="dxa"/>
            <w:tcBorders>
              <w:top w:val="single" w:sz="4" w:space="0" w:color="7F7F7F" w:themeColor="text1" w:themeTint="80"/>
              <w:left w:val="nil"/>
              <w:bottom w:val="single" w:sz="6" w:space="0" w:color="8C8C8C"/>
              <w:right w:val="nil"/>
            </w:tcBorders>
          </w:tcPr>
          <w:p w14:paraId="5758B0BF"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single" w:sz="4" w:space="0" w:color="7F7F7F" w:themeColor="text1" w:themeTint="80"/>
              <w:left w:val="nil"/>
              <w:bottom w:val="single" w:sz="6" w:space="0" w:color="8C8C8C"/>
              <w:right w:val="nil"/>
            </w:tcBorders>
          </w:tcPr>
          <w:p w14:paraId="00816A0E" w14:textId="77777777" w:rsidR="00D933B7" w:rsidRPr="00CD27BD" w:rsidRDefault="00D933B7">
            <w:pPr>
              <w:spacing w:after="0" w:line="240" w:lineRule="auto"/>
              <w:jc w:val="center"/>
              <w:textAlignment w:val="baseline"/>
              <w:rPr>
                <w:rFonts w:ascii="Segoe UI" w:hAnsi="Segoe UI" w:cs="Segoe UI"/>
                <w:sz w:val="18"/>
                <w:szCs w:val="18"/>
                <w:lang w:eastAsia="en-IE"/>
              </w:rPr>
            </w:pPr>
            <w:r>
              <w:t>0.0</w:t>
            </w:r>
          </w:p>
        </w:tc>
        <w:tc>
          <w:tcPr>
            <w:tcW w:w="1443" w:type="dxa"/>
            <w:tcBorders>
              <w:top w:val="single" w:sz="4" w:space="0" w:color="7F7F7F" w:themeColor="text1" w:themeTint="80"/>
              <w:left w:val="nil"/>
              <w:bottom w:val="single" w:sz="6" w:space="0" w:color="8C8C8C"/>
              <w:right w:val="nil"/>
            </w:tcBorders>
          </w:tcPr>
          <w:p w14:paraId="7FCE4651" w14:textId="77777777" w:rsidR="00D933B7" w:rsidRPr="00CD27BD" w:rsidRDefault="00D933B7">
            <w:pPr>
              <w:spacing w:after="0" w:line="240" w:lineRule="auto"/>
              <w:jc w:val="center"/>
              <w:textAlignment w:val="baseline"/>
              <w:rPr>
                <w:rFonts w:ascii="Segoe UI" w:hAnsi="Segoe UI" w:cs="Segoe UI"/>
                <w:sz w:val="18"/>
                <w:szCs w:val="18"/>
                <w:lang w:eastAsia="en-IE"/>
              </w:rPr>
            </w:pPr>
            <w:r>
              <w:t xml:space="preserve"> 250.2</w:t>
            </w:r>
          </w:p>
        </w:tc>
        <w:tc>
          <w:tcPr>
            <w:tcW w:w="1332" w:type="dxa"/>
            <w:tcBorders>
              <w:top w:val="single" w:sz="4" w:space="0" w:color="7F7F7F" w:themeColor="text1" w:themeTint="80"/>
              <w:left w:val="nil"/>
              <w:bottom w:val="single" w:sz="6" w:space="0" w:color="8C8C8C"/>
              <w:right w:val="nil"/>
            </w:tcBorders>
          </w:tcPr>
          <w:p w14:paraId="276C8A37" w14:textId="77777777" w:rsidR="00D933B7" w:rsidRPr="00CD27BD" w:rsidRDefault="00D933B7">
            <w:pPr>
              <w:spacing w:after="0" w:line="240" w:lineRule="auto"/>
              <w:jc w:val="center"/>
              <w:textAlignment w:val="baseline"/>
              <w:rPr>
                <w:rFonts w:ascii="Calibri" w:hAnsi="Calibri" w:cs="Calibri"/>
                <w:color w:val="000000"/>
                <w:lang w:eastAsia="en-IE"/>
              </w:rPr>
            </w:pPr>
            <w:r>
              <w:t xml:space="preserve"> 40.0</w:t>
            </w:r>
          </w:p>
        </w:tc>
        <w:tc>
          <w:tcPr>
            <w:tcW w:w="1453" w:type="dxa"/>
            <w:tcBorders>
              <w:top w:val="single" w:sz="4" w:space="0" w:color="7F7F7F" w:themeColor="text1" w:themeTint="80"/>
              <w:left w:val="nil"/>
              <w:bottom w:val="single" w:sz="6" w:space="0" w:color="8C8C8C"/>
              <w:right w:val="nil"/>
            </w:tcBorders>
          </w:tcPr>
          <w:p w14:paraId="09FF1782" w14:textId="77777777" w:rsidR="00D933B7" w:rsidRPr="00CD27BD" w:rsidRDefault="00D933B7">
            <w:pPr>
              <w:spacing w:after="0" w:line="240" w:lineRule="auto"/>
              <w:jc w:val="center"/>
              <w:textAlignment w:val="baseline"/>
              <w:rPr>
                <w:rFonts w:ascii="Segoe UI" w:hAnsi="Segoe UI" w:cs="Segoe UI"/>
                <w:sz w:val="18"/>
                <w:szCs w:val="18"/>
                <w:lang w:eastAsia="en-IE"/>
              </w:rPr>
            </w:pPr>
            <w:r>
              <w:t xml:space="preserve"> 290.2</w:t>
            </w:r>
          </w:p>
        </w:tc>
      </w:tr>
    </w:tbl>
    <w:p w14:paraId="109D8AD6" w14:textId="77777777" w:rsidR="00D933B7" w:rsidRPr="00CD27BD" w:rsidRDefault="00D933B7" w:rsidP="00D933B7">
      <w:pPr>
        <w:rPr>
          <w:lang w:eastAsia="en-GB"/>
        </w:rPr>
      </w:pPr>
    </w:p>
    <w:p w14:paraId="06E3EFD7" w14:textId="77777777" w:rsidR="00D933B7" w:rsidRPr="00CD27BD" w:rsidRDefault="00D933B7" w:rsidP="00D933B7">
      <w:pPr>
        <w:rPr>
          <w:rFonts w:eastAsia="EC Square Sans Pro" w:cs="EC Square Sans Pro"/>
        </w:rPr>
      </w:pPr>
      <w:r>
        <w:rPr>
          <w:rFonts w:eastAsia="EC Square Sans Pro" w:cs="EC Square Sans Pro"/>
        </w:rPr>
        <w:t>Edirpa is not directly targeted at gender equality initiatives. Nevertheless, indirect contributions supporting the gradual raising of awareness of this horizontal Commission priority are continually made as opportunities arise.</w:t>
      </w:r>
    </w:p>
    <w:tbl>
      <w:tblPr>
        <w:tblStyle w:val="Planning2022instructions"/>
        <w:tblW w:w="0" w:type="auto"/>
        <w:tblLook w:val="04A0" w:firstRow="1" w:lastRow="0" w:firstColumn="1" w:lastColumn="0" w:noHBand="0" w:noVBand="1"/>
      </w:tblPr>
      <w:tblGrid>
        <w:gridCol w:w="9629"/>
      </w:tblGrid>
      <w:tr w:rsidR="00D933B7" w:rsidRPr="00CD27BD" w14:paraId="02263218" w14:textId="77777777">
        <w:tc>
          <w:tcPr>
            <w:tcW w:w="9738" w:type="dxa"/>
            <w:shd w:val="clear" w:color="auto" w:fill="auto"/>
          </w:tcPr>
          <w:p w14:paraId="7174B224" w14:textId="77777777" w:rsidR="00D933B7" w:rsidRPr="00CD27BD" w:rsidRDefault="00D933B7">
            <w:pPr>
              <w:spacing w:after="0" w:line="240" w:lineRule="auto"/>
              <w:textAlignment w:val="baseline"/>
              <w:rPr>
                <w:rFonts w:eastAsia="Times New Roman" w:cs="Segoe UI"/>
                <w:sz w:val="22"/>
                <w:szCs w:val="22"/>
                <w:lang w:eastAsia="en-IE"/>
              </w:rPr>
            </w:pPr>
          </w:p>
          <w:p w14:paraId="24E30145" w14:textId="77777777" w:rsidR="00D933B7" w:rsidRPr="00BD0844" w:rsidRDefault="00D933B7">
            <w:pPr>
              <w:spacing w:after="0" w:line="240" w:lineRule="auto"/>
              <w:textAlignment w:val="baseline"/>
              <w:rPr>
                <w:rFonts w:ascii="Times New Roman" w:eastAsia="Times New Roman" w:hAnsi="Times New Roman" w:cs="Segoe UI"/>
                <w:b/>
                <w:bCs/>
                <w:sz w:val="22"/>
                <w:szCs w:val="22"/>
                <w:lang w:eastAsia="en-IE"/>
              </w:rPr>
            </w:pPr>
            <w:r>
              <w:rPr>
                <w:rFonts w:eastAsia="Times New Roman" w:cs="Segoe UI"/>
                <w:b/>
                <w:bCs/>
                <w:lang w:eastAsia="en-IE"/>
              </w:rPr>
              <w:t>Gender</w:t>
            </w:r>
            <w:r>
              <w:rPr>
                <w:rFonts w:eastAsia="Times New Roman" w:cs="Segoe UI"/>
                <w:b/>
                <w:bCs/>
                <w:sz w:val="22"/>
                <w:szCs w:val="22"/>
                <w:lang w:eastAsia="en-IE"/>
              </w:rPr>
              <w:t>-</w:t>
            </w:r>
            <w:r>
              <w:rPr>
                <w:rFonts w:eastAsia="Times New Roman" w:cs="Segoe UI"/>
                <w:b/>
                <w:bCs/>
                <w:lang w:eastAsia="en-IE"/>
              </w:rPr>
              <w:t>disaggregated information</w:t>
            </w:r>
          </w:p>
          <w:p w14:paraId="33B48703" w14:textId="77777777" w:rsidR="00D933B7" w:rsidRPr="00CD27BD" w:rsidRDefault="00D933B7">
            <w:pPr>
              <w:spacing w:after="0" w:line="240" w:lineRule="auto"/>
              <w:textAlignment w:val="baseline"/>
              <w:rPr>
                <w:rFonts w:ascii="Segoe UI" w:eastAsia="Times New Roman" w:hAnsi="Segoe UI" w:cs="Segoe UI"/>
                <w:sz w:val="18"/>
                <w:szCs w:val="18"/>
                <w:lang w:eastAsia="en-IE"/>
              </w:rPr>
            </w:pPr>
          </w:p>
          <w:p w14:paraId="2FAC5ADA" w14:textId="77777777" w:rsidR="00D933B7" w:rsidRPr="00CD27BD" w:rsidRDefault="00D933B7">
            <w:pPr>
              <w:spacing w:after="0"/>
              <w:rPr>
                <w:rFonts w:eastAsia="EC Square Sans Pro" w:cs="EC Square Sans Pro"/>
                <w:sz w:val="22"/>
                <w:szCs w:val="22"/>
              </w:rPr>
            </w:pPr>
            <w:r>
              <w:rPr>
                <w:rFonts w:eastAsia="EC Square Sans Pro" w:cs="EC Square Sans Pro"/>
                <w:sz w:val="22"/>
                <w:szCs w:val="22"/>
              </w:rPr>
              <w:t>Not applicable</w:t>
            </w:r>
          </w:p>
        </w:tc>
      </w:tr>
    </w:tbl>
    <w:p w14:paraId="0E5C6E7B" w14:textId="77777777" w:rsidR="00D933B7" w:rsidRPr="00CD27BD" w:rsidRDefault="00D933B7" w:rsidP="00D933B7">
      <w:pPr>
        <w:rPr>
          <w:lang w:eastAsia="en-GB"/>
        </w:rPr>
      </w:pPr>
    </w:p>
    <w:p w14:paraId="0B071B2A" w14:textId="77777777" w:rsidR="00D933B7" w:rsidRPr="00CD27BD" w:rsidRDefault="00D933B7" w:rsidP="00D933B7">
      <w:pPr>
        <w:spacing w:line="259" w:lineRule="auto"/>
        <w:rPr>
          <w:b/>
          <w:bCs/>
        </w:rPr>
      </w:pPr>
    </w:p>
    <w:p w14:paraId="2AA9C066" w14:textId="77777777" w:rsidR="00D933B7" w:rsidRPr="00CD27BD" w:rsidRDefault="00D933B7" w:rsidP="00D933B7">
      <w:pPr>
        <w:rPr>
          <w:b/>
          <w:bCs/>
        </w:rPr>
      </w:pPr>
    </w:p>
    <w:p w14:paraId="4D46CDFD" w14:textId="77777777" w:rsidR="00D933B7" w:rsidRPr="00CD27BD" w:rsidRDefault="00D933B7" w:rsidP="00D933B7">
      <w:pPr>
        <w:spacing w:line="259" w:lineRule="auto"/>
        <w:rPr>
          <w:b/>
          <w:bCs/>
        </w:rPr>
      </w:pPr>
      <w:r>
        <w:rPr>
          <w:b/>
          <w:bCs/>
        </w:rPr>
        <w:br w:type="page"/>
      </w:r>
    </w:p>
    <w:p w14:paraId="305940F2" w14:textId="77777777" w:rsidR="00D933B7" w:rsidRPr="00CD27BD" w:rsidRDefault="00D933B7" w:rsidP="00D933B7">
      <w:pPr>
        <w:rPr>
          <w:b/>
          <w:bCs/>
        </w:rPr>
      </w:pPr>
    </w:p>
    <w:p w14:paraId="6B1D5C2D" w14:textId="77777777" w:rsidR="00D933B7" w:rsidRPr="00CD27BD" w:rsidRDefault="00D933B7" w:rsidP="00F72C99">
      <w:pPr>
        <w:pStyle w:val="Heading3"/>
      </w:pPr>
      <w:r>
        <w:t>Contribution to the digital transition</w:t>
      </w:r>
    </w:p>
    <w:p w14:paraId="60662980" w14:textId="77777777" w:rsidR="00D933B7" w:rsidRPr="00CD27BD" w:rsidRDefault="00D933B7" w:rsidP="00D933B7">
      <w:pPr>
        <w:rPr>
          <w:lang w:eastAsia="en-GB"/>
        </w:rPr>
      </w:pPr>
      <w:r>
        <w:rPr>
          <w:rFonts w:eastAsia="EC Square Sans Pro" w:cs="EC Square Sans Pro"/>
        </w:rPr>
        <w:t>Edirpa is not directly targeted at the digital transition; however, it takes the digital transition into account in view of emerging technological developments within the EU defence technological and industrial base. In this context, the award criteria include elements related to the competitiveness of the EU defence technological and industrial base and its adaptation to structural changes, including technological transformation.</w:t>
      </w:r>
    </w:p>
    <w:p w14:paraId="4A52F6C8" w14:textId="77777777" w:rsidR="00D933B7" w:rsidRPr="00CD27BD" w:rsidRDefault="00D933B7" w:rsidP="00F72C99">
      <w:pPr>
        <w:pStyle w:val="Heading3"/>
      </w:pPr>
      <w:r>
        <w:t>Contribution to sustainable development goals</w:t>
      </w:r>
    </w:p>
    <w:p w14:paraId="6BD223FB" w14:textId="77777777" w:rsidR="00D933B7" w:rsidRPr="00CD27BD" w:rsidRDefault="00D933B7" w:rsidP="00D933B7">
      <w:pPr>
        <w:keepNext/>
        <w:keepLines/>
        <w:spacing w:before="600" w:line="240" w:lineRule="auto"/>
        <w:outlineLvl w:val="4"/>
      </w:pPr>
      <w:r>
        <w:t>Edirpa indirectly supports and contributes to some SDGs, but the programme was not created directly to deliver on all 17 SDGs.</w:t>
      </w:r>
    </w:p>
    <w:p w14:paraId="77BB3F67" w14:textId="77777777" w:rsidR="00D933B7" w:rsidRDefault="00D933B7" w:rsidP="00D933B7">
      <w:pPr>
        <w:keepNext/>
        <w:keepLines/>
        <w:spacing w:before="600" w:line="240" w:lineRule="auto"/>
        <w:outlineLvl w:val="4"/>
        <w:rPr>
          <w:b/>
          <w:bCs/>
        </w:rPr>
      </w:pPr>
    </w:p>
    <w:p w14:paraId="657C4FEC" w14:textId="77777777" w:rsidR="00D933B7" w:rsidRDefault="00D933B7" w:rsidP="00D933B7">
      <w:pPr>
        <w:sectPr w:rsidR="00D933B7" w:rsidSect="00D933B7">
          <w:headerReference w:type="even" r:id="rId468"/>
          <w:headerReference w:type="default" r:id="rId469"/>
          <w:footerReference w:type="even" r:id="rId470"/>
          <w:footerReference w:type="default" r:id="rId471"/>
          <w:headerReference w:type="first" r:id="rId472"/>
          <w:footerReference w:type="first" r:id="rId473"/>
          <w:pgSz w:w="11906" w:h="16838"/>
          <w:pgMar w:top="1440" w:right="1133" w:bottom="1440" w:left="1134" w:header="708" w:footer="708" w:gutter="0"/>
          <w:cols w:space="708"/>
          <w:docGrid w:linePitch="360"/>
        </w:sectPr>
      </w:pPr>
    </w:p>
    <w:p w14:paraId="6D12F429" w14:textId="77777777" w:rsidR="00D933B7" w:rsidRDefault="00D933B7" w:rsidP="00D933B7">
      <w:pPr>
        <w:pStyle w:val="Heading1"/>
        <w:rPr>
          <w:rFonts w:ascii="EC Square Sans Pro Medium" w:hAnsi="EC Square Sans Pro Medium"/>
          <w:sz w:val="32"/>
          <w:szCs w:val="32"/>
          <w:lang w:eastAsia="en-GB"/>
        </w:rPr>
      </w:pPr>
      <w:bookmarkStart w:id="105" w:name="toc_sec_38"/>
      <w:bookmarkStart w:id="106" w:name="_Toc228976559"/>
      <w:bookmarkEnd w:id="105"/>
      <w:r>
        <w:t>N</w:t>
      </w:r>
      <w:r w:rsidRPr="00137E12">
        <w:t>EIGHBOURHOOD, DEVELOPMENT AND INTERNATIONAL COOPERATION INSTRUMENT –</w:t>
      </w:r>
      <w:r w:rsidRPr="008353C8">
        <w:t xml:space="preserve"> GLOBAL EUROPE</w:t>
      </w:r>
      <w:bookmarkEnd w:id="106"/>
    </w:p>
    <w:p w14:paraId="0B2DCA86" w14:textId="42A72345" w:rsidR="00D933B7" w:rsidRPr="00A9010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A90107" w14:paraId="2AE6D6D2" w14:textId="77777777">
        <w:trPr>
          <w:trHeight w:val="1584"/>
          <w:jc w:val="left"/>
        </w:trPr>
        <w:tc>
          <w:tcPr>
            <w:tcW w:w="2410" w:type="dxa"/>
          </w:tcPr>
          <w:p w14:paraId="76BF3372" w14:textId="77777777" w:rsidR="00D933B7" w:rsidRPr="00434C0B" w:rsidRDefault="00D933B7">
            <w:pPr>
              <w:spacing w:before="120" w:after="120"/>
              <w:rPr>
                <w:sz w:val="28"/>
                <w:szCs w:val="28"/>
              </w:rPr>
            </w:pPr>
            <w:r>
              <w:rPr>
                <w:sz w:val="28"/>
                <w:szCs w:val="28"/>
              </w:rPr>
              <w:t>220</w:t>
            </w:r>
            <w:r>
              <w:rPr>
                <w:rFonts w:ascii="Calibri" w:hAnsi="Calibri" w:cs="Calibri"/>
                <w:sz w:val="28"/>
                <w:szCs w:val="28"/>
              </w:rPr>
              <w:t> </w:t>
            </w:r>
            <w:r>
              <w:rPr>
                <w:sz w:val="28"/>
                <w:szCs w:val="28"/>
              </w:rPr>
              <w:t>000</w:t>
            </w:r>
          </w:p>
          <w:p w14:paraId="2025822B" w14:textId="77777777" w:rsidR="00D933B7" w:rsidRPr="00A90107" w:rsidRDefault="00D933B7">
            <w:pPr>
              <w:spacing w:before="120" w:after="120"/>
              <w:rPr>
                <w:sz w:val="28"/>
                <w:szCs w:val="28"/>
              </w:rPr>
            </w:pPr>
            <w:r>
              <w:rPr>
                <w:rFonts w:eastAsia="Calibri" w:cs="Arial"/>
              </w:rPr>
              <w:t>extremely vulnerable Sudanese people (in particular women and young people) were assisted by emergency response rooms in 2025.</w:t>
            </w:r>
          </w:p>
        </w:tc>
        <w:tc>
          <w:tcPr>
            <w:cnfStyle w:val="000001000000" w:firstRow="0" w:lastRow="0" w:firstColumn="0" w:lastColumn="0" w:oddVBand="0" w:evenVBand="1" w:oddHBand="0" w:evenHBand="0" w:firstRowFirstColumn="0" w:firstRowLastColumn="0" w:lastRowFirstColumn="0" w:lastRowLastColumn="0"/>
            <w:tcW w:w="2409" w:type="dxa"/>
          </w:tcPr>
          <w:p w14:paraId="59FF78DF" w14:textId="77777777" w:rsidR="00D933B7" w:rsidRPr="00A90107" w:rsidRDefault="00D933B7">
            <w:pPr>
              <w:spacing w:before="120" w:after="120"/>
              <w:rPr>
                <w:sz w:val="28"/>
                <w:szCs w:val="28"/>
              </w:rPr>
            </w:pPr>
            <w:r>
              <w:rPr>
                <w:sz w:val="28"/>
                <w:szCs w:val="28"/>
              </w:rPr>
              <w:t>1.3</w:t>
            </w:r>
            <w:r>
              <w:rPr>
                <w:rFonts w:ascii="Calibri" w:hAnsi="Calibri" w:cs="Calibri"/>
              </w:rPr>
              <w:t> </w:t>
            </w:r>
            <w:r>
              <w:rPr>
                <w:sz w:val="28"/>
                <w:szCs w:val="28"/>
              </w:rPr>
              <w:t>million</w:t>
            </w:r>
          </w:p>
          <w:p w14:paraId="38CCE744" w14:textId="77777777" w:rsidR="00D933B7" w:rsidRPr="00A90107" w:rsidRDefault="00D933B7">
            <w:pPr>
              <w:spacing w:before="120" w:after="120"/>
              <w:rPr>
                <w:rFonts w:eastAsia="Calibri" w:cs="Arial"/>
              </w:rPr>
            </w:pPr>
            <w:r>
              <w:rPr>
                <w:rFonts w:eastAsia="Calibri" w:cs="Arial"/>
              </w:rPr>
              <w:t>refugees from 280</w:t>
            </w:r>
            <w:r>
              <w:rPr>
                <w:rFonts w:ascii="Calibri" w:eastAsia="Calibri" w:hAnsi="Calibri" w:cs="Calibri"/>
              </w:rPr>
              <w:t> </w:t>
            </w:r>
            <w:r>
              <w:rPr>
                <w:rFonts w:eastAsia="Calibri" w:cs="Arial"/>
              </w:rPr>
              <w:t>000 households in Türkiye received cash transfers as beneficiaries of the social safety net programme in 2025.</w:t>
            </w:r>
          </w:p>
        </w:tc>
        <w:tc>
          <w:tcPr>
            <w:tcW w:w="2410" w:type="dxa"/>
            <w:tcBorders>
              <w:bottom w:val="single" w:sz="4" w:space="0" w:color="8C8C8C"/>
            </w:tcBorders>
          </w:tcPr>
          <w:p w14:paraId="27D0F6E5" w14:textId="77777777" w:rsidR="00D933B7" w:rsidRPr="00A9010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5</w:t>
            </w:r>
            <w:r>
              <w:rPr>
                <w:rFonts w:ascii="Calibri" w:hAnsi="Calibri" w:cs="Calibri"/>
                <w:sz w:val="28"/>
                <w:szCs w:val="28"/>
              </w:rPr>
              <w:t> </w:t>
            </w:r>
            <w:r>
              <w:rPr>
                <w:sz w:val="28"/>
                <w:szCs w:val="28"/>
              </w:rPr>
              <w:t>734</w:t>
            </w:r>
            <w:r>
              <w:rPr>
                <w:rFonts w:ascii="Calibri" w:hAnsi="Calibri" w:cs="Calibri"/>
                <w:sz w:val="28"/>
                <w:szCs w:val="28"/>
              </w:rPr>
              <w:t> </w:t>
            </w:r>
            <w:r>
              <w:rPr>
                <w:sz w:val="28"/>
                <w:szCs w:val="28"/>
              </w:rPr>
              <w:t>793</w:t>
            </w:r>
          </w:p>
          <w:p w14:paraId="169C64D8" w14:textId="77777777" w:rsidR="00D933B7" w:rsidRPr="00A90107" w:rsidRDefault="00D933B7">
            <w:pPr>
              <w:spacing w:before="120" w:after="120"/>
              <w:cnfStyle w:val="000000000000" w:firstRow="0" w:lastRow="0" w:firstColumn="0" w:lastColumn="0" w:oddVBand="0" w:evenVBand="0" w:oddHBand="0" w:evenHBand="0" w:firstRowFirstColumn="0" w:firstRowLastColumn="0" w:lastRowFirstColumn="0" w:lastRowLastColumn="0"/>
            </w:pPr>
            <w:r>
              <w:t>migrants, refugees and internally displaced people or individuals from host communities were protected or assisted between 2021 and 2025.</w:t>
            </w:r>
          </w:p>
        </w:tc>
        <w:tc>
          <w:tcPr>
            <w:cnfStyle w:val="000001000000" w:firstRow="0" w:lastRow="0" w:firstColumn="0" w:lastColumn="0" w:oddVBand="0" w:evenVBand="1" w:oddHBand="0" w:evenHBand="0" w:firstRowFirstColumn="0" w:firstRowLastColumn="0" w:lastRowFirstColumn="0" w:lastRowLastColumn="0"/>
            <w:tcW w:w="2410" w:type="dxa"/>
          </w:tcPr>
          <w:p w14:paraId="08D5680C" w14:textId="77777777" w:rsidR="00D933B7" w:rsidRPr="00A90107" w:rsidRDefault="00D933B7">
            <w:pPr>
              <w:spacing w:before="120" w:after="120"/>
              <w:rPr>
                <w:rFonts w:eastAsia="Calibri" w:cs="Arial"/>
                <w:sz w:val="28"/>
                <w:szCs w:val="28"/>
              </w:rPr>
            </w:pPr>
            <w:r>
              <w:rPr>
                <w:rFonts w:eastAsia="Calibri" w:cs="Arial"/>
                <w:sz w:val="28"/>
                <w:szCs w:val="28"/>
              </w:rPr>
              <w:t>120</w:t>
            </w:r>
            <w:r>
              <w:rPr>
                <w:rFonts w:ascii="Calibri" w:eastAsia="Calibri" w:hAnsi="Calibri" w:cs="Calibri"/>
                <w:sz w:val="28"/>
                <w:szCs w:val="28"/>
              </w:rPr>
              <w:t> </w:t>
            </w:r>
            <w:r>
              <w:rPr>
                <w:rFonts w:eastAsia="Calibri" w:cs="Arial"/>
                <w:sz w:val="28"/>
                <w:szCs w:val="28"/>
              </w:rPr>
              <w:t xml:space="preserve">000 </w:t>
            </w:r>
          </w:p>
          <w:p w14:paraId="7E0542F6" w14:textId="77777777" w:rsidR="00D933B7" w:rsidRPr="00A90107" w:rsidRDefault="00D933B7">
            <w:pPr>
              <w:spacing w:before="120" w:after="120"/>
              <w:rPr>
                <w:rFonts w:eastAsia="Calibri" w:cs="Arial"/>
              </w:rPr>
            </w:pPr>
            <w:r>
              <w:rPr>
                <w:rFonts w:eastAsia="Calibri" w:cs="Arial"/>
              </w:rPr>
              <w:t>new jobs have been created and 80</w:t>
            </w:r>
            <w:r>
              <w:rPr>
                <w:rFonts w:ascii="Calibri" w:eastAsia="Calibri" w:hAnsi="Calibri" w:cs="Calibri"/>
              </w:rPr>
              <w:t> </w:t>
            </w:r>
            <w:r>
              <w:rPr>
                <w:rFonts w:eastAsia="Calibri" w:cs="Arial"/>
              </w:rPr>
              <w:t>000 small and medium-sized enterprises have been supported through the EU4Business initiative in the Eastern Neighbourhood since 2023.</w:t>
            </w:r>
          </w:p>
        </w:tc>
      </w:tr>
      <w:tr w:rsidR="00D933B7" w:rsidRPr="00A90107" w14:paraId="55613002" w14:textId="77777777">
        <w:trPr>
          <w:trHeight w:val="1034"/>
          <w:jc w:val="left"/>
        </w:trPr>
        <w:tc>
          <w:tcPr>
            <w:tcW w:w="2410" w:type="dxa"/>
          </w:tcPr>
          <w:p w14:paraId="74CC0F14" w14:textId="77777777" w:rsidR="00D933B7" w:rsidRPr="00A90107" w:rsidRDefault="00D933B7">
            <w:r>
              <w:rPr>
                <w:rFonts w:eastAsiaTheme="minorEastAsia"/>
                <w:sz w:val="28"/>
                <w:szCs w:val="28"/>
              </w:rPr>
              <w:t>400</w:t>
            </w:r>
          </w:p>
          <w:p w14:paraId="536B5578" w14:textId="77777777" w:rsidR="00D933B7" w:rsidRPr="00A90107" w:rsidRDefault="00D933B7">
            <w:pPr>
              <w:spacing w:before="120" w:after="120"/>
            </w:pPr>
            <w:r>
              <w:t>journalists and media employees of 17 media outlets were supported in Moldova in 2024-2025, to counteract foreign information manipulation and interference in the context of elections.</w:t>
            </w:r>
          </w:p>
        </w:tc>
        <w:tc>
          <w:tcPr>
            <w:cnfStyle w:val="000001000000" w:firstRow="0" w:lastRow="0" w:firstColumn="0" w:lastColumn="0" w:oddVBand="0" w:evenVBand="1" w:oddHBand="0" w:evenHBand="0" w:firstRowFirstColumn="0" w:firstRowLastColumn="0" w:lastRowFirstColumn="0" w:lastRowLastColumn="0"/>
            <w:tcW w:w="2409" w:type="dxa"/>
          </w:tcPr>
          <w:p w14:paraId="57BAC950" w14:textId="77777777" w:rsidR="00D933B7" w:rsidRPr="00A90107" w:rsidRDefault="00D933B7">
            <w:pPr>
              <w:spacing w:before="120" w:after="120"/>
              <w:rPr>
                <w:sz w:val="28"/>
                <w:szCs w:val="28"/>
              </w:rPr>
            </w:pPr>
            <w:r>
              <w:rPr>
                <w:sz w:val="28"/>
                <w:szCs w:val="28"/>
              </w:rPr>
              <w:t>276</w:t>
            </w:r>
            <w:r>
              <w:rPr>
                <w:rFonts w:ascii="Calibri" w:hAnsi="Calibri" w:cs="Calibri"/>
                <w:sz w:val="28"/>
                <w:szCs w:val="28"/>
              </w:rPr>
              <w:t> </w:t>
            </w:r>
            <w:r>
              <w:rPr>
                <w:sz w:val="28"/>
                <w:szCs w:val="28"/>
              </w:rPr>
              <w:t>859</w:t>
            </w:r>
          </w:p>
          <w:p w14:paraId="33C9F168" w14:textId="77777777" w:rsidR="00D933B7" w:rsidRPr="00A90107" w:rsidRDefault="00D933B7">
            <w:pPr>
              <w:spacing w:before="120" w:after="120"/>
            </w:pPr>
            <w:r>
              <w:t>smallholders were able to increase their sustainable production, access to markets or land security between 2021 and 2025.</w:t>
            </w:r>
          </w:p>
        </w:tc>
        <w:tc>
          <w:tcPr>
            <w:tcW w:w="2410" w:type="dxa"/>
            <w:tcBorders>
              <w:bottom w:val="single" w:sz="4" w:space="0" w:color="8C8C8C"/>
            </w:tcBorders>
          </w:tcPr>
          <w:p w14:paraId="653EF979" w14:textId="77777777" w:rsidR="00D933B7" w:rsidRPr="00A9010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rFonts w:eastAsiaTheme="minorEastAsia"/>
                <w:sz w:val="28"/>
                <w:szCs w:val="28"/>
              </w:rPr>
              <w:t xml:space="preserve">420 </w:t>
            </w:r>
          </w:p>
          <w:p w14:paraId="3BF576DE" w14:textId="77777777" w:rsidR="00D933B7" w:rsidRPr="00A90107" w:rsidRDefault="00D933B7">
            <w:pPr>
              <w:spacing w:before="120" w:after="120"/>
              <w:cnfStyle w:val="000000000000" w:firstRow="0" w:lastRow="0" w:firstColumn="0" w:lastColumn="0" w:oddVBand="0" w:evenVBand="0" w:oddHBand="0" w:evenHBand="0" w:firstRowFirstColumn="0" w:firstRowLastColumn="0" w:lastRowFirstColumn="0" w:lastRowLastColumn="0"/>
            </w:pPr>
            <w:r>
              <w:t>schools were restored and 59 constructed across Tunisian governorates from 2018 to 2025, thanks to EUR</w:t>
            </w:r>
            <w:r>
              <w:rPr>
                <w:rFonts w:ascii="Calibri" w:hAnsi="Calibri" w:cs="Calibri"/>
              </w:rPr>
              <w:t> </w:t>
            </w:r>
            <w:r>
              <w:t>22.5</w:t>
            </w:r>
            <w:r>
              <w:rPr>
                <w:rFonts w:ascii="Calibri" w:hAnsi="Calibri" w:cs="Calibri"/>
              </w:rPr>
              <w:t> </w:t>
            </w:r>
            <w:r>
              <w:t>million in EU support under the school modernisation programme.</w:t>
            </w:r>
          </w:p>
        </w:tc>
        <w:tc>
          <w:tcPr>
            <w:cnfStyle w:val="000001000000" w:firstRow="0" w:lastRow="0" w:firstColumn="0" w:lastColumn="0" w:oddVBand="0" w:evenVBand="1" w:oddHBand="0" w:evenHBand="0" w:firstRowFirstColumn="0" w:firstRowLastColumn="0" w:lastRowFirstColumn="0" w:lastRowLastColumn="0"/>
            <w:tcW w:w="2410" w:type="dxa"/>
          </w:tcPr>
          <w:p w14:paraId="52DDE94E" w14:textId="77777777" w:rsidR="00D933B7" w:rsidRPr="00A90107" w:rsidRDefault="00D933B7">
            <w:pPr>
              <w:spacing w:before="120" w:after="120"/>
              <w:rPr>
                <w:rFonts w:eastAsiaTheme="minorEastAsia"/>
                <w:sz w:val="28"/>
                <w:szCs w:val="28"/>
              </w:rPr>
            </w:pPr>
            <w:r>
              <w:rPr>
                <w:rFonts w:eastAsiaTheme="minorEastAsia"/>
                <w:sz w:val="28"/>
                <w:szCs w:val="28"/>
              </w:rPr>
              <w:t>5</w:t>
            </w:r>
            <w:r>
              <w:rPr>
                <w:rFonts w:ascii="Calibri" w:eastAsiaTheme="minorEastAsia" w:hAnsi="Calibri" w:cs="Calibri"/>
                <w:sz w:val="28"/>
                <w:szCs w:val="28"/>
              </w:rPr>
              <w:t> </w:t>
            </w:r>
            <w:r>
              <w:rPr>
                <w:rFonts w:eastAsiaTheme="minorEastAsia"/>
                <w:sz w:val="28"/>
                <w:szCs w:val="28"/>
              </w:rPr>
              <w:t>295</w:t>
            </w:r>
            <w:r>
              <w:rPr>
                <w:rFonts w:ascii="Calibri" w:eastAsiaTheme="minorEastAsia" w:hAnsi="Calibri" w:cs="Calibri"/>
                <w:sz w:val="28"/>
                <w:szCs w:val="28"/>
              </w:rPr>
              <w:t> </w:t>
            </w:r>
            <w:r>
              <w:rPr>
                <w:rFonts w:eastAsiaTheme="minorEastAsia"/>
                <w:sz w:val="28"/>
                <w:szCs w:val="28"/>
              </w:rPr>
              <w:t>545</w:t>
            </w:r>
          </w:p>
          <w:p w14:paraId="264C3A31" w14:textId="77777777" w:rsidR="00D933B7" w:rsidRPr="00A90107" w:rsidRDefault="00D933B7">
            <w:pPr>
              <w:spacing w:before="120" w:after="120"/>
            </w:pPr>
            <w:r>
              <w:t>people were given access to improved drinking water sources or sanitation facilities between 2021 and 2025.</w:t>
            </w:r>
          </w:p>
        </w:tc>
      </w:tr>
    </w:tbl>
    <w:p w14:paraId="0C7B9E23" w14:textId="77777777" w:rsidR="00D933B7" w:rsidRPr="00A9010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7D6E5D48" w14:textId="77777777" w:rsidR="00D933B7" w:rsidRPr="00A9010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0DFD98AF" w14:textId="77777777" w:rsidR="00D933B7" w:rsidRPr="00A9010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54D7190F" w14:textId="77777777" w:rsidR="00D933B7" w:rsidRPr="00A90107" w:rsidRDefault="00D933B7" w:rsidP="00F72C99">
      <w:pPr>
        <w:pStyle w:val="Heading2"/>
        <w:rPr>
          <w:rFonts w:eastAsiaTheme="majorEastAsia"/>
          <w:lang w:eastAsia="en-GB"/>
        </w:rPr>
      </w:pPr>
      <w:r>
        <w:rPr>
          <w:rFonts w:eastAsiaTheme="majorEastAsia"/>
          <w:lang w:eastAsia="en-GB"/>
        </w:rPr>
        <w:t>Budget implementation</w:t>
      </w:r>
    </w:p>
    <w:p w14:paraId="5AE94A16" w14:textId="77777777" w:rsidR="00D933B7" w:rsidRPr="00A90107"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A90107" w14:paraId="2E918278"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42CC0E93" w14:textId="77777777" w:rsidR="00D933B7" w:rsidRPr="00A90107"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2957FC6A"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F7B2E46"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3AAFD03"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1B91DCD"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5B926C6"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B1169F3"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361A57F5"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2BAD3330"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A90107" w14:paraId="5CA8DC7C" w14:textId="77777777">
        <w:trPr>
          <w:trHeight w:val="300"/>
        </w:trPr>
        <w:tc>
          <w:tcPr>
            <w:tcW w:w="2085" w:type="dxa"/>
            <w:tcBorders>
              <w:top w:val="single" w:sz="6" w:space="0" w:color="8C8C8C"/>
              <w:left w:val="nil"/>
              <w:bottom w:val="single" w:sz="6" w:space="0" w:color="8C8C8C"/>
              <w:right w:val="nil"/>
            </w:tcBorders>
            <w:vAlign w:val="center"/>
            <w:hideMark/>
          </w:tcPr>
          <w:p w14:paraId="1F46FAC1" w14:textId="77777777" w:rsidR="00D933B7" w:rsidRPr="00A90107"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010E8AB2"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12 259.0</w:t>
            </w:r>
          </w:p>
        </w:tc>
        <w:tc>
          <w:tcPr>
            <w:tcW w:w="930" w:type="dxa"/>
            <w:tcBorders>
              <w:top w:val="single" w:sz="6" w:space="0" w:color="8C8C8C"/>
              <w:left w:val="nil"/>
              <w:bottom w:val="single" w:sz="6" w:space="0" w:color="8C8C8C"/>
              <w:right w:val="nil"/>
            </w:tcBorders>
            <w:hideMark/>
          </w:tcPr>
          <w:p w14:paraId="25EB7434"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12 424.0</w:t>
            </w:r>
          </w:p>
        </w:tc>
        <w:tc>
          <w:tcPr>
            <w:tcW w:w="930" w:type="dxa"/>
            <w:tcBorders>
              <w:top w:val="single" w:sz="6" w:space="0" w:color="8C8C8C"/>
              <w:left w:val="nil"/>
              <w:bottom w:val="single" w:sz="6" w:space="0" w:color="8C8C8C"/>
              <w:right w:val="nil"/>
            </w:tcBorders>
            <w:hideMark/>
          </w:tcPr>
          <w:p w14:paraId="54D5C8CE"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12 016.8</w:t>
            </w:r>
          </w:p>
        </w:tc>
        <w:tc>
          <w:tcPr>
            <w:tcW w:w="930" w:type="dxa"/>
            <w:tcBorders>
              <w:top w:val="single" w:sz="6" w:space="0" w:color="8C8C8C"/>
              <w:left w:val="nil"/>
              <w:bottom w:val="single" w:sz="6" w:space="0" w:color="8C8C8C"/>
              <w:right w:val="nil"/>
            </w:tcBorders>
            <w:hideMark/>
          </w:tcPr>
          <w:p w14:paraId="28856AFB"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11 364.5</w:t>
            </w:r>
          </w:p>
        </w:tc>
        <w:tc>
          <w:tcPr>
            <w:tcW w:w="930" w:type="dxa"/>
            <w:tcBorders>
              <w:top w:val="single" w:sz="6" w:space="0" w:color="8C8C8C"/>
              <w:left w:val="nil"/>
              <w:bottom w:val="single" w:sz="6" w:space="0" w:color="8C8C8C"/>
              <w:right w:val="nil"/>
            </w:tcBorders>
            <w:hideMark/>
          </w:tcPr>
          <w:p w14:paraId="2165DCC7"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11 103.1</w:t>
            </w:r>
          </w:p>
        </w:tc>
        <w:tc>
          <w:tcPr>
            <w:tcW w:w="930" w:type="dxa"/>
            <w:tcBorders>
              <w:top w:val="single" w:sz="6" w:space="0" w:color="8C8C8C"/>
              <w:left w:val="nil"/>
              <w:bottom w:val="single" w:sz="6" w:space="0" w:color="8C8C8C"/>
              <w:right w:val="nil"/>
            </w:tcBorders>
            <w:hideMark/>
          </w:tcPr>
          <w:p w14:paraId="5BD37D9B"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9 881.9</w:t>
            </w:r>
          </w:p>
        </w:tc>
        <w:tc>
          <w:tcPr>
            <w:tcW w:w="930" w:type="dxa"/>
            <w:tcBorders>
              <w:top w:val="single" w:sz="6" w:space="0" w:color="8C8C8C"/>
              <w:left w:val="nil"/>
              <w:bottom w:val="single" w:sz="6" w:space="0" w:color="8C8C8C"/>
              <w:right w:val="nil"/>
            </w:tcBorders>
            <w:hideMark/>
          </w:tcPr>
          <w:p w14:paraId="5B868FCE"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10 284.8</w:t>
            </w:r>
          </w:p>
        </w:tc>
        <w:tc>
          <w:tcPr>
            <w:tcW w:w="930" w:type="dxa"/>
            <w:tcBorders>
              <w:top w:val="single" w:sz="6" w:space="0" w:color="8C8C8C"/>
              <w:left w:val="nil"/>
              <w:bottom w:val="single" w:sz="6" w:space="0" w:color="8C8C8C"/>
              <w:right w:val="nil"/>
            </w:tcBorders>
            <w:hideMark/>
          </w:tcPr>
          <w:p w14:paraId="5447AC46"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79 334.1</w:t>
            </w:r>
          </w:p>
        </w:tc>
      </w:tr>
      <w:tr w:rsidR="00D933B7" w:rsidRPr="00A90107" w14:paraId="48DCBAB5"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551F5FD5" w14:textId="77777777" w:rsidR="00D933B7" w:rsidRPr="00A90107"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2FAC3F9A"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7E10CCE2"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6591076A"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07D65D88"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45CECCB9"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2990B664"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2FB1E45C"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56926294"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r>
      <w:tr w:rsidR="00D933B7" w:rsidRPr="00A90107" w14:paraId="39C12D78" w14:textId="77777777">
        <w:trPr>
          <w:trHeight w:val="300"/>
        </w:trPr>
        <w:tc>
          <w:tcPr>
            <w:tcW w:w="2085" w:type="dxa"/>
            <w:tcBorders>
              <w:top w:val="single" w:sz="6" w:space="0" w:color="8C8C8C"/>
              <w:left w:val="nil"/>
              <w:bottom w:val="single" w:sz="6" w:space="0" w:color="8C8C8C"/>
              <w:right w:val="nil"/>
            </w:tcBorders>
            <w:vAlign w:val="center"/>
            <w:hideMark/>
          </w:tcPr>
          <w:p w14:paraId="56F37DA8" w14:textId="77777777" w:rsidR="00D933B7" w:rsidRPr="00A90107"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Arial" w:hAnsi="Arial" w:cs="Arial"/>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56286FF2"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hideMark/>
          </w:tcPr>
          <w:p w14:paraId="685B6F8D"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hideMark/>
          </w:tcPr>
          <w:p w14:paraId="16D36FDB"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hideMark/>
          </w:tcPr>
          <w:p w14:paraId="4876F328"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hideMark/>
          </w:tcPr>
          <w:p w14:paraId="165B3421" w14:textId="2100F16C" w:rsidR="00D933B7" w:rsidRPr="00801ACD" w:rsidRDefault="00E4443B">
            <w:pPr>
              <w:spacing w:after="0" w:line="240" w:lineRule="auto"/>
              <w:jc w:val="right"/>
              <w:textAlignment w:val="baseline"/>
              <w:rPr>
                <w:rFonts w:ascii="Times New Roman" w:hAnsi="Times New Roman"/>
                <w:sz w:val="20"/>
                <w:lang w:eastAsia="en-IE"/>
              </w:rPr>
            </w:pPr>
            <w:r>
              <w:rPr>
                <w:sz w:val="20"/>
              </w:rPr>
              <w:t>0.0</w:t>
            </w:r>
          </w:p>
        </w:tc>
        <w:tc>
          <w:tcPr>
            <w:tcW w:w="930" w:type="dxa"/>
            <w:tcBorders>
              <w:top w:val="single" w:sz="6" w:space="0" w:color="8C8C8C"/>
              <w:left w:val="nil"/>
              <w:bottom w:val="single" w:sz="6" w:space="0" w:color="8C8C8C"/>
              <w:right w:val="nil"/>
            </w:tcBorders>
            <w:hideMark/>
          </w:tcPr>
          <w:p w14:paraId="43EB8D5C"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hideMark/>
          </w:tcPr>
          <w:p w14:paraId="3E9AE52E"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hideMark/>
          </w:tcPr>
          <w:p w14:paraId="5756D89F" w14:textId="3C3A9087" w:rsidR="00D933B7" w:rsidRPr="00801ACD" w:rsidRDefault="00E4443B">
            <w:pPr>
              <w:spacing w:after="0" w:line="240" w:lineRule="auto"/>
              <w:jc w:val="right"/>
              <w:textAlignment w:val="baseline"/>
              <w:rPr>
                <w:rFonts w:ascii="Times New Roman" w:hAnsi="Times New Roman"/>
                <w:sz w:val="20"/>
                <w:lang w:eastAsia="en-IE"/>
              </w:rPr>
            </w:pPr>
            <w:r>
              <w:rPr>
                <w:sz w:val="20"/>
              </w:rPr>
              <w:t>0.0</w:t>
            </w:r>
          </w:p>
        </w:tc>
      </w:tr>
      <w:tr w:rsidR="00D933B7" w:rsidRPr="00A90107" w14:paraId="4F55B07B"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2FA290A" w14:textId="77777777" w:rsidR="00D933B7" w:rsidRPr="00A90107"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12053350"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6.0</w:t>
            </w:r>
          </w:p>
        </w:tc>
        <w:tc>
          <w:tcPr>
            <w:tcW w:w="930" w:type="dxa"/>
            <w:tcBorders>
              <w:top w:val="single" w:sz="6" w:space="0" w:color="8C8C8C"/>
              <w:left w:val="nil"/>
              <w:bottom w:val="single" w:sz="6" w:space="0" w:color="8C8C8C"/>
              <w:right w:val="nil"/>
            </w:tcBorders>
            <w:shd w:val="clear" w:color="auto" w:fill="F2F2F2"/>
            <w:hideMark/>
          </w:tcPr>
          <w:p w14:paraId="6C8E2CE5"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33.1</w:t>
            </w:r>
          </w:p>
        </w:tc>
        <w:tc>
          <w:tcPr>
            <w:tcW w:w="930" w:type="dxa"/>
            <w:tcBorders>
              <w:top w:val="single" w:sz="6" w:space="0" w:color="8C8C8C"/>
              <w:left w:val="nil"/>
              <w:bottom w:val="single" w:sz="6" w:space="0" w:color="8C8C8C"/>
              <w:right w:val="nil"/>
            </w:tcBorders>
            <w:shd w:val="clear" w:color="auto" w:fill="F2F2F2"/>
            <w:hideMark/>
          </w:tcPr>
          <w:p w14:paraId="255D4D2C"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1 037.8</w:t>
            </w:r>
          </w:p>
        </w:tc>
        <w:tc>
          <w:tcPr>
            <w:tcW w:w="930" w:type="dxa"/>
            <w:tcBorders>
              <w:top w:val="single" w:sz="6" w:space="0" w:color="8C8C8C"/>
              <w:left w:val="nil"/>
              <w:bottom w:val="single" w:sz="6" w:space="0" w:color="8C8C8C"/>
              <w:right w:val="nil"/>
            </w:tcBorders>
            <w:shd w:val="clear" w:color="auto" w:fill="F2F2F2"/>
            <w:hideMark/>
          </w:tcPr>
          <w:p w14:paraId="07664DC1"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77.7</w:t>
            </w:r>
          </w:p>
        </w:tc>
        <w:tc>
          <w:tcPr>
            <w:tcW w:w="930" w:type="dxa"/>
            <w:tcBorders>
              <w:top w:val="single" w:sz="6" w:space="0" w:color="8C8C8C"/>
              <w:left w:val="nil"/>
              <w:bottom w:val="single" w:sz="6" w:space="0" w:color="8C8C8C"/>
              <w:right w:val="nil"/>
            </w:tcBorders>
            <w:shd w:val="clear" w:color="auto" w:fill="F2F2F2"/>
            <w:hideMark/>
          </w:tcPr>
          <w:p w14:paraId="7AC1A480"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31.7</w:t>
            </w:r>
          </w:p>
        </w:tc>
        <w:tc>
          <w:tcPr>
            <w:tcW w:w="930" w:type="dxa"/>
            <w:tcBorders>
              <w:top w:val="single" w:sz="6" w:space="0" w:color="8C8C8C"/>
              <w:left w:val="nil"/>
              <w:bottom w:val="single" w:sz="6" w:space="0" w:color="8C8C8C"/>
              <w:right w:val="nil"/>
            </w:tcBorders>
            <w:shd w:val="clear" w:color="auto" w:fill="F2F2F2"/>
            <w:hideMark/>
          </w:tcPr>
          <w:p w14:paraId="71D0B5F6"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6EE19B1F"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 xml:space="preserve"> 0.0</w:t>
            </w:r>
          </w:p>
        </w:tc>
        <w:tc>
          <w:tcPr>
            <w:tcW w:w="930" w:type="dxa"/>
            <w:tcBorders>
              <w:top w:val="single" w:sz="6" w:space="0" w:color="8C8C8C"/>
              <w:left w:val="nil"/>
              <w:bottom w:val="single" w:sz="6" w:space="0" w:color="8C8C8C"/>
              <w:right w:val="nil"/>
            </w:tcBorders>
            <w:shd w:val="clear" w:color="auto" w:fill="F2F2F2"/>
            <w:hideMark/>
          </w:tcPr>
          <w:p w14:paraId="6008DEBC" w14:textId="77777777" w:rsidR="00D933B7" w:rsidRPr="00801ACD" w:rsidRDefault="00D933B7">
            <w:pPr>
              <w:spacing w:after="0" w:line="240" w:lineRule="auto"/>
              <w:jc w:val="right"/>
              <w:textAlignment w:val="baseline"/>
              <w:rPr>
                <w:rFonts w:ascii="Times New Roman" w:hAnsi="Times New Roman"/>
                <w:sz w:val="20"/>
                <w:lang w:eastAsia="en-IE"/>
              </w:rPr>
            </w:pPr>
            <w:r>
              <w:rPr>
                <w:sz w:val="20"/>
              </w:rPr>
              <w:t>1 186.3</w:t>
            </w:r>
          </w:p>
        </w:tc>
      </w:tr>
      <w:tr w:rsidR="00D933B7" w:rsidRPr="00A90107" w14:paraId="4ABFD452" w14:textId="77777777">
        <w:trPr>
          <w:trHeight w:val="300"/>
        </w:trPr>
        <w:tc>
          <w:tcPr>
            <w:tcW w:w="2085" w:type="dxa"/>
            <w:tcBorders>
              <w:top w:val="single" w:sz="6" w:space="0" w:color="8C8C8C"/>
              <w:left w:val="nil"/>
              <w:bottom w:val="single" w:sz="6" w:space="0" w:color="8C8C8C"/>
              <w:right w:val="nil"/>
            </w:tcBorders>
            <w:vAlign w:val="center"/>
            <w:hideMark/>
          </w:tcPr>
          <w:p w14:paraId="256044E3" w14:textId="77777777" w:rsidR="00D933B7" w:rsidRPr="00A90107"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93F8902" w14:textId="77777777" w:rsidR="00D933B7" w:rsidRPr="00801ACD" w:rsidRDefault="00D933B7">
            <w:pPr>
              <w:spacing w:after="0" w:line="240" w:lineRule="auto"/>
              <w:jc w:val="right"/>
              <w:textAlignment w:val="baseline"/>
              <w:rPr>
                <w:rFonts w:ascii="Times New Roman" w:hAnsi="Times New Roman"/>
                <w:b/>
                <w:sz w:val="20"/>
                <w:lang w:eastAsia="en-IE"/>
              </w:rPr>
            </w:pPr>
            <w:r>
              <w:rPr>
                <w:b/>
                <w:bCs/>
                <w:sz w:val="20"/>
              </w:rPr>
              <w:t>12 265.0</w:t>
            </w:r>
          </w:p>
        </w:tc>
        <w:tc>
          <w:tcPr>
            <w:tcW w:w="930" w:type="dxa"/>
            <w:tcBorders>
              <w:top w:val="single" w:sz="6" w:space="0" w:color="8C8C8C"/>
              <w:left w:val="nil"/>
              <w:bottom w:val="single" w:sz="6" w:space="0" w:color="8C8C8C"/>
              <w:right w:val="nil"/>
            </w:tcBorders>
            <w:hideMark/>
          </w:tcPr>
          <w:p w14:paraId="15781C0C" w14:textId="77777777" w:rsidR="00D933B7" w:rsidRPr="00801ACD" w:rsidRDefault="00D933B7">
            <w:pPr>
              <w:spacing w:after="0" w:line="240" w:lineRule="auto"/>
              <w:jc w:val="right"/>
              <w:textAlignment w:val="baseline"/>
              <w:rPr>
                <w:rFonts w:ascii="Times New Roman" w:hAnsi="Times New Roman"/>
                <w:b/>
                <w:sz w:val="20"/>
                <w:lang w:eastAsia="en-IE"/>
              </w:rPr>
            </w:pPr>
            <w:r>
              <w:rPr>
                <w:b/>
                <w:bCs/>
                <w:sz w:val="20"/>
              </w:rPr>
              <w:t>12 457.1</w:t>
            </w:r>
          </w:p>
        </w:tc>
        <w:tc>
          <w:tcPr>
            <w:tcW w:w="930" w:type="dxa"/>
            <w:tcBorders>
              <w:top w:val="single" w:sz="6" w:space="0" w:color="8C8C8C"/>
              <w:left w:val="nil"/>
              <w:bottom w:val="single" w:sz="6" w:space="0" w:color="8C8C8C"/>
              <w:right w:val="nil"/>
            </w:tcBorders>
            <w:hideMark/>
          </w:tcPr>
          <w:p w14:paraId="3BD8B7D3" w14:textId="77777777" w:rsidR="00D933B7" w:rsidRPr="00801ACD" w:rsidRDefault="00D933B7">
            <w:pPr>
              <w:spacing w:after="0" w:line="240" w:lineRule="auto"/>
              <w:jc w:val="right"/>
              <w:textAlignment w:val="baseline"/>
              <w:rPr>
                <w:rFonts w:ascii="Times New Roman" w:hAnsi="Times New Roman"/>
                <w:b/>
                <w:sz w:val="20"/>
                <w:lang w:eastAsia="en-IE"/>
              </w:rPr>
            </w:pPr>
            <w:r>
              <w:rPr>
                <w:b/>
                <w:bCs/>
                <w:sz w:val="20"/>
              </w:rPr>
              <w:t>13 054.6</w:t>
            </w:r>
          </w:p>
        </w:tc>
        <w:tc>
          <w:tcPr>
            <w:tcW w:w="930" w:type="dxa"/>
            <w:tcBorders>
              <w:top w:val="single" w:sz="6" w:space="0" w:color="8C8C8C"/>
              <w:left w:val="nil"/>
              <w:bottom w:val="single" w:sz="6" w:space="0" w:color="8C8C8C"/>
              <w:right w:val="nil"/>
            </w:tcBorders>
            <w:hideMark/>
          </w:tcPr>
          <w:p w14:paraId="0410EDBA" w14:textId="77777777" w:rsidR="00D933B7" w:rsidRPr="00801ACD" w:rsidRDefault="00D933B7">
            <w:pPr>
              <w:spacing w:after="0" w:line="240" w:lineRule="auto"/>
              <w:jc w:val="right"/>
              <w:textAlignment w:val="baseline"/>
              <w:rPr>
                <w:rFonts w:ascii="Times New Roman" w:hAnsi="Times New Roman"/>
                <w:b/>
                <w:sz w:val="20"/>
                <w:lang w:eastAsia="en-IE"/>
              </w:rPr>
            </w:pPr>
            <w:r>
              <w:rPr>
                <w:b/>
                <w:bCs/>
                <w:sz w:val="20"/>
              </w:rPr>
              <w:t>11 442.2</w:t>
            </w:r>
          </w:p>
        </w:tc>
        <w:tc>
          <w:tcPr>
            <w:tcW w:w="930" w:type="dxa"/>
            <w:tcBorders>
              <w:top w:val="single" w:sz="6" w:space="0" w:color="8C8C8C"/>
              <w:left w:val="nil"/>
              <w:bottom w:val="single" w:sz="6" w:space="0" w:color="8C8C8C"/>
              <w:right w:val="nil"/>
            </w:tcBorders>
            <w:hideMark/>
          </w:tcPr>
          <w:p w14:paraId="187CA468" w14:textId="5772CCE2" w:rsidR="00D933B7" w:rsidRPr="00801ACD" w:rsidRDefault="003866C0">
            <w:pPr>
              <w:spacing w:after="0" w:line="240" w:lineRule="auto"/>
              <w:jc w:val="right"/>
              <w:textAlignment w:val="baseline"/>
              <w:rPr>
                <w:rFonts w:ascii="Times New Roman" w:hAnsi="Times New Roman"/>
                <w:b/>
                <w:sz w:val="20"/>
                <w:lang w:eastAsia="en-IE"/>
              </w:rPr>
            </w:pPr>
            <w:r>
              <w:rPr>
                <w:b/>
                <w:bCs/>
                <w:sz w:val="20"/>
              </w:rPr>
              <w:t>11</w:t>
            </w:r>
            <w:r w:rsidR="005F7800">
              <w:rPr>
                <w:b/>
                <w:bCs/>
                <w:sz w:val="20"/>
              </w:rPr>
              <w:t xml:space="preserve"> 134.7</w:t>
            </w:r>
          </w:p>
        </w:tc>
        <w:tc>
          <w:tcPr>
            <w:tcW w:w="930" w:type="dxa"/>
            <w:tcBorders>
              <w:top w:val="single" w:sz="6" w:space="0" w:color="8C8C8C"/>
              <w:left w:val="nil"/>
              <w:bottom w:val="single" w:sz="6" w:space="0" w:color="8C8C8C"/>
              <w:right w:val="nil"/>
            </w:tcBorders>
            <w:hideMark/>
          </w:tcPr>
          <w:p w14:paraId="00BBE73A" w14:textId="77777777" w:rsidR="00D933B7" w:rsidRPr="00801ACD" w:rsidRDefault="00D933B7">
            <w:pPr>
              <w:spacing w:after="0" w:line="240" w:lineRule="auto"/>
              <w:jc w:val="right"/>
              <w:textAlignment w:val="baseline"/>
              <w:rPr>
                <w:rFonts w:ascii="Times New Roman" w:hAnsi="Times New Roman"/>
                <w:b/>
                <w:sz w:val="20"/>
                <w:lang w:eastAsia="en-IE"/>
              </w:rPr>
            </w:pPr>
            <w:r>
              <w:rPr>
                <w:b/>
                <w:bCs/>
                <w:sz w:val="20"/>
              </w:rPr>
              <w:t>9 881.9</w:t>
            </w:r>
          </w:p>
        </w:tc>
        <w:tc>
          <w:tcPr>
            <w:tcW w:w="930" w:type="dxa"/>
            <w:tcBorders>
              <w:top w:val="single" w:sz="6" w:space="0" w:color="8C8C8C"/>
              <w:left w:val="nil"/>
              <w:bottom w:val="single" w:sz="6" w:space="0" w:color="8C8C8C"/>
              <w:right w:val="nil"/>
            </w:tcBorders>
            <w:hideMark/>
          </w:tcPr>
          <w:p w14:paraId="43A24D73" w14:textId="77777777" w:rsidR="00D933B7" w:rsidRPr="00801ACD" w:rsidRDefault="00D933B7">
            <w:pPr>
              <w:spacing w:after="0" w:line="240" w:lineRule="auto"/>
              <w:jc w:val="right"/>
              <w:textAlignment w:val="baseline"/>
              <w:rPr>
                <w:rFonts w:ascii="Times New Roman" w:hAnsi="Times New Roman"/>
                <w:b/>
                <w:sz w:val="20"/>
                <w:lang w:eastAsia="en-IE"/>
              </w:rPr>
            </w:pPr>
            <w:r>
              <w:rPr>
                <w:b/>
                <w:bCs/>
                <w:sz w:val="20"/>
              </w:rPr>
              <w:t>10 284.8</w:t>
            </w:r>
          </w:p>
        </w:tc>
        <w:tc>
          <w:tcPr>
            <w:tcW w:w="930" w:type="dxa"/>
            <w:tcBorders>
              <w:top w:val="single" w:sz="6" w:space="0" w:color="8C8C8C"/>
              <w:left w:val="nil"/>
              <w:bottom w:val="single" w:sz="6" w:space="0" w:color="8C8C8C"/>
              <w:right w:val="nil"/>
            </w:tcBorders>
            <w:hideMark/>
          </w:tcPr>
          <w:p w14:paraId="44820327" w14:textId="6A2AD2F7" w:rsidR="00D933B7" w:rsidRPr="00801ACD" w:rsidRDefault="005F7800">
            <w:pPr>
              <w:spacing w:after="0" w:line="240" w:lineRule="auto"/>
              <w:jc w:val="right"/>
              <w:textAlignment w:val="baseline"/>
              <w:rPr>
                <w:rFonts w:ascii="Times New Roman" w:hAnsi="Times New Roman"/>
                <w:b/>
                <w:sz w:val="20"/>
                <w:lang w:eastAsia="en-IE"/>
              </w:rPr>
            </w:pPr>
            <w:r>
              <w:rPr>
                <w:b/>
                <w:bCs/>
                <w:sz w:val="20"/>
              </w:rPr>
              <w:t xml:space="preserve">80 </w:t>
            </w:r>
            <w:r w:rsidR="00CF69D3">
              <w:rPr>
                <w:b/>
                <w:bCs/>
                <w:sz w:val="20"/>
              </w:rPr>
              <w:t>520.7</w:t>
            </w:r>
          </w:p>
        </w:tc>
      </w:tr>
    </w:tbl>
    <w:p w14:paraId="3C412FDF" w14:textId="77777777" w:rsidR="00D933B7" w:rsidRPr="00A9010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BD64EF0" w14:textId="77777777" w:rsidR="00D933B7" w:rsidRPr="00A90107" w:rsidRDefault="00D933B7" w:rsidP="00D933B7">
      <w:pPr>
        <w:spacing w:after="0" w:line="240" w:lineRule="auto"/>
        <w:textAlignment w:val="baseline"/>
        <w:rPr>
          <w:rFonts w:cs="Segoe UI"/>
          <w:sz w:val="18"/>
          <w:szCs w:val="18"/>
          <w:lang w:eastAsia="en-IE"/>
        </w:rPr>
      </w:pPr>
    </w:p>
    <w:p w14:paraId="579F0741" w14:textId="77777777" w:rsidR="00D933B7" w:rsidRPr="00A90107" w:rsidRDefault="00D933B7" w:rsidP="00D933B7">
      <w:pPr>
        <w:spacing w:after="0" w:line="240" w:lineRule="auto"/>
        <w:textAlignment w:val="baseline"/>
        <w:rPr>
          <w:rFonts w:cs="Segoe UI"/>
          <w:sz w:val="18"/>
          <w:szCs w:val="18"/>
          <w:lang w:eastAsia="en-IE"/>
        </w:rPr>
      </w:pPr>
    </w:p>
    <w:p w14:paraId="0AE6400D" w14:textId="77777777" w:rsidR="00D933B7" w:rsidRPr="00A90107" w:rsidRDefault="00D933B7" w:rsidP="00D933B7">
      <w:pPr>
        <w:spacing w:after="0" w:line="240" w:lineRule="auto"/>
        <w:textAlignment w:val="baseline"/>
        <w:rPr>
          <w:rFonts w:cs="Segoe UI"/>
          <w:sz w:val="18"/>
          <w:szCs w:val="18"/>
          <w:lang w:eastAsia="en-IE"/>
        </w:rPr>
      </w:pPr>
    </w:p>
    <w:p w14:paraId="3E33FABB" w14:textId="77777777" w:rsidR="00D933B7" w:rsidRPr="00A90107" w:rsidRDefault="00D933B7" w:rsidP="00D933B7">
      <w:pPr>
        <w:spacing w:after="0" w:line="240" w:lineRule="auto"/>
        <w:textAlignment w:val="baseline"/>
        <w:rPr>
          <w:rFonts w:cs="Segoe UI"/>
          <w:sz w:val="18"/>
          <w:szCs w:val="18"/>
          <w:lang w:eastAsia="en-IE"/>
        </w:rPr>
      </w:pPr>
    </w:p>
    <w:p w14:paraId="6B26A0C3" w14:textId="77777777" w:rsidR="00D933B7" w:rsidRPr="00A90107" w:rsidRDefault="00D933B7" w:rsidP="00F72C99">
      <w:pPr>
        <w:pStyle w:val="Heading3"/>
        <w:rPr>
          <w:rFonts w:ascii="Segoe UI" w:hAnsi="Segoe UI"/>
          <w:sz w:val="18"/>
          <w:szCs w:val="18"/>
          <w:lang w:eastAsia="en-IE"/>
        </w:rPr>
      </w:pPr>
      <w:r>
        <w:rPr>
          <w:lang w:eastAsia="en-IE"/>
        </w:rPr>
        <w:t>Cumulative budget implementation at the end of 2025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A90107" w14:paraId="65EEEDC0"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43F247F5" w14:textId="77777777" w:rsidR="00D933B7" w:rsidRPr="00A90107"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40BF6A3B"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0A5B2650"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65D98C79" w14:textId="77777777" w:rsidR="00D933B7" w:rsidRPr="00A90107"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A90107" w14:paraId="77A62073"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A23B8E4" w14:textId="77777777" w:rsidR="00D933B7" w:rsidRPr="00A90107"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6778CA02" w14:textId="77777777" w:rsidR="00D933B7" w:rsidRPr="00A90107" w:rsidRDefault="00D933B7">
            <w:pPr>
              <w:spacing w:after="0" w:line="240" w:lineRule="auto"/>
              <w:jc w:val="right"/>
              <w:textAlignment w:val="baseline"/>
              <w:rPr>
                <w:rFonts w:ascii="Times New Roman" w:hAnsi="Times New Roman"/>
                <w:lang w:eastAsia="en-IE"/>
              </w:rPr>
            </w:pPr>
            <w:r>
              <w:t>61 886.1</w:t>
            </w:r>
          </w:p>
        </w:tc>
        <w:tc>
          <w:tcPr>
            <w:tcW w:w="2400" w:type="dxa"/>
            <w:tcBorders>
              <w:top w:val="single" w:sz="6" w:space="0" w:color="8C8C8C"/>
              <w:left w:val="nil"/>
              <w:bottom w:val="single" w:sz="6" w:space="0" w:color="8C8C8C"/>
              <w:right w:val="nil"/>
            </w:tcBorders>
            <w:shd w:val="clear" w:color="auto" w:fill="FFFFFF"/>
            <w:hideMark/>
          </w:tcPr>
          <w:p w14:paraId="1FEA9DFF" w14:textId="07EC37E8" w:rsidR="00D933B7" w:rsidRPr="00A90107" w:rsidRDefault="00CF69D3">
            <w:pPr>
              <w:spacing w:after="0" w:line="240" w:lineRule="auto"/>
              <w:jc w:val="right"/>
              <w:textAlignment w:val="baseline"/>
              <w:rPr>
                <w:rFonts w:ascii="Times New Roman" w:hAnsi="Times New Roman"/>
                <w:lang w:eastAsia="en-IE"/>
              </w:rPr>
            </w:pPr>
            <w:r>
              <w:t>80 520.7</w:t>
            </w:r>
          </w:p>
        </w:tc>
        <w:tc>
          <w:tcPr>
            <w:tcW w:w="2400" w:type="dxa"/>
            <w:tcBorders>
              <w:top w:val="single" w:sz="6" w:space="0" w:color="8C8C8C"/>
              <w:left w:val="nil"/>
              <w:bottom w:val="single" w:sz="6" w:space="0" w:color="8C8C8C"/>
              <w:right w:val="nil"/>
            </w:tcBorders>
            <w:shd w:val="clear" w:color="auto" w:fill="FFFFFF"/>
            <w:hideMark/>
          </w:tcPr>
          <w:p w14:paraId="06BC0F5D" w14:textId="0C298185" w:rsidR="00D933B7" w:rsidRPr="00A90107" w:rsidRDefault="00D933B7">
            <w:pPr>
              <w:spacing w:after="0" w:line="240" w:lineRule="auto"/>
              <w:jc w:val="right"/>
              <w:textAlignment w:val="baseline"/>
              <w:rPr>
                <w:rFonts w:ascii="Times New Roman" w:hAnsi="Times New Roman"/>
                <w:lang w:eastAsia="en-IE"/>
              </w:rPr>
            </w:pPr>
            <w:r>
              <w:t>76.</w:t>
            </w:r>
            <w:r w:rsidR="008F3000">
              <w:t>9</w:t>
            </w:r>
            <w:r>
              <w:t>%</w:t>
            </w:r>
          </w:p>
        </w:tc>
      </w:tr>
      <w:tr w:rsidR="00D933B7" w:rsidRPr="00A90107" w14:paraId="3BEDF0B7"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B37C86D" w14:textId="77777777" w:rsidR="00D933B7" w:rsidRPr="00A90107"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6610BFC2" w14:textId="77777777" w:rsidR="00D933B7" w:rsidRPr="00A90107" w:rsidRDefault="00D933B7">
            <w:pPr>
              <w:spacing w:after="0" w:line="240" w:lineRule="auto"/>
              <w:jc w:val="right"/>
              <w:textAlignment w:val="baseline"/>
              <w:rPr>
                <w:rFonts w:ascii="Times New Roman" w:hAnsi="Times New Roman"/>
                <w:lang w:eastAsia="en-IE"/>
              </w:rPr>
            </w:pPr>
            <w:r>
              <w:t>29 826.4</w:t>
            </w:r>
          </w:p>
        </w:tc>
        <w:tc>
          <w:tcPr>
            <w:tcW w:w="2400" w:type="dxa"/>
            <w:tcBorders>
              <w:top w:val="single" w:sz="6" w:space="0" w:color="8C8C8C"/>
              <w:left w:val="nil"/>
              <w:bottom w:val="single" w:sz="6" w:space="0" w:color="8C8C8C"/>
              <w:right w:val="nil"/>
            </w:tcBorders>
            <w:shd w:val="clear" w:color="auto" w:fill="FFFFFF"/>
            <w:hideMark/>
          </w:tcPr>
          <w:p w14:paraId="2B995E3A" w14:textId="77777777" w:rsidR="00D933B7" w:rsidRPr="00A90107"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35C0AE5D" w14:textId="2F5A94AC" w:rsidR="00D933B7" w:rsidRPr="00A90107" w:rsidRDefault="008F3000">
            <w:pPr>
              <w:spacing w:after="0" w:line="240" w:lineRule="auto"/>
              <w:jc w:val="right"/>
              <w:textAlignment w:val="baseline"/>
              <w:rPr>
                <w:rFonts w:ascii="Times New Roman" w:hAnsi="Times New Roman"/>
                <w:lang w:eastAsia="en-IE"/>
              </w:rPr>
            </w:pPr>
            <w:r>
              <w:t>37.0</w:t>
            </w:r>
            <w:r w:rsidR="00D933B7">
              <w:t>%</w:t>
            </w:r>
          </w:p>
        </w:tc>
      </w:tr>
    </w:tbl>
    <w:p w14:paraId="32386889" w14:textId="77777777" w:rsidR="00D933B7" w:rsidRPr="00A90107" w:rsidRDefault="00D933B7" w:rsidP="00D933B7">
      <w:pPr>
        <w:spacing w:after="0" w:line="240" w:lineRule="auto"/>
        <w:textAlignment w:val="baseline"/>
        <w:rPr>
          <w:rFonts w:ascii="Segoe UI" w:hAnsi="Segoe UI" w:cs="Segoe UI"/>
          <w:sz w:val="18"/>
          <w:szCs w:val="18"/>
          <w:lang w:eastAsia="en-IE"/>
        </w:rPr>
      </w:pPr>
    </w:p>
    <w:p w14:paraId="390F1142" w14:textId="77777777" w:rsidR="00D933B7" w:rsidRPr="00A90107" w:rsidRDefault="00D933B7" w:rsidP="00D933B7">
      <w:pPr>
        <w:spacing w:after="0" w:line="240" w:lineRule="auto"/>
        <w:textAlignment w:val="baseline"/>
        <w:rPr>
          <w:rFonts w:ascii="Segoe UI" w:hAnsi="Segoe UI" w:cs="Segoe UI"/>
          <w:sz w:val="18"/>
          <w:szCs w:val="18"/>
          <w:lang w:eastAsia="en-IE"/>
        </w:rPr>
      </w:pPr>
    </w:p>
    <w:p w14:paraId="1215E161" w14:textId="77777777" w:rsidR="00D933B7" w:rsidRPr="00A9010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6C73F5E4" w14:textId="77777777" w:rsidR="00D933B7" w:rsidRPr="00A90107"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37AD19C0" w14:textId="77777777" w:rsidR="00D933B7" w:rsidRPr="00A90107" w:rsidRDefault="00D933B7" w:rsidP="00F72C99">
      <w:pPr>
        <w:pStyle w:val="Heading2"/>
        <w:rPr>
          <w:rFonts w:eastAsiaTheme="majorEastAsia"/>
          <w:lang w:eastAsia="en-GB"/>
        </w:rPr>
      </w:pPr>
      <w:r>
        <w:rPr>
          <w:rFonts w:eastAsiaTheme="majorEastAsia"/>
          <w:lang w:eastAsia="en-GB"/>
        </w:rPr>
        <w:t>Implementation and performance</w:t>
      </w:r>
    </w:p>
    <w:p w14:paraId="06C1A036" w14:textId="77777777" w:rsidR="00D933B7" w:rsidRPr="00A90107" w:rsidRDefault="00D933B7" w:rsidP="00F72C99">
      <w:pPr>
        <w:pStyle w:val="Heading3"/>
      </w:pPr>
      <w:r>
        <w:t>Key performance indicators</w:t>
      </w:r>
    </w:p>
    <w:tbl>
      <w:tblPr>
        <w:tblW w:w="0" w:type="auto"/>
        <w:tblLook w:val="04A0" w:firstRow="1" w:lastRow="0" w:firstColumn="1" w:lastColumn="0" w:noHBand="0" w:noVBand="1"/>
      </w:tblPr>
      <w:tblGrid>
        <w:gridCol w:w="1704"/>
        <w:gridCol w:w="1125"/>
        <w:gridCol w:w="1317"/>
        <w:gridCol w:w="1471"/>
        <w:gridCol w:w="1474"/>
        <w:gridCol w:w="1482"/>
      </w:tblGrid>
      <w:tr w:rsidR="00D933B7" w:rsidRPr="00A90107" w14:paraId="6866DBB5" w14:textId="77777777">
        <w:trPr>
          <w:trHeight w:val="660"/>
        </w:trPr>
        <w:tc>
          <w:tcPr>
            <w:tcW w:w="1704" w:type="dxa"/>
            <w:tcBorders>
              <w:top w:val="single" w:sz="8" w:space="0" w:color="FFFFFF" w:themeColor="background1"/>
              <w:left w:val="single" w:sz="8" w:space="0" w:color="FFFFFF" w:themeColor="background1"/>
              <w:bottom w:val="nil"/>
              <w:right w:val="single" w:sz="8" w:space="0" w:color="FFFFFF" w:themeColor="background1"/>
            </w:tcBorders>
            <w:tcMar>
              <w:left w:w="108" w:type="dxa"/>
              <w:right w:w="108" w:type="dxa"/>
            </w:tcMar>
          </w:tcPr>
          <w:p w14:paraId="4D2BF9B4" w14:textId="77777777" w:rsidR="00D933B7" w:rsidRPr="001F2F66" w:rsidRDefault="00D933B7">
            <w:pPr>
              <w:tabs>
                <w:tab w:val="left" w:pos="1410"/>
              </w:tabs>
              <w:rPr>
                <w:rFonts w:eastAsia="Calibri"/>
                <w:color w:val="000000" w:themeColor="text1"/>
                <w:sz w:val="22"/>
                <w:szCs w:val="22"/>
              </w:rPr>
            </w:pPr>
          </w:p>
        </w:tc>
        <w:tc>
          <w:tcPr>
            <w:tcW w:w="1125" w:type="dxa"/>
            <w:tcBorders>
              <w:top w:val="single" w:sz="8" w:space="0" w:color="D9D9D9" w:themeColor="background1" w:themeShade="D9"/>
              <w:left w:val="single" w:sz="8" w:space="0" w:color="FFFFFF" w:themeColor="background1"/>
              <w:bottom w:val="single" w:sz="8" w:space="0" w:color="D9D9D9" w:themeColor="background1" w:themeShade="D9"/>
              <w:right w:val="single" w:sz="8" w:space="0" w:color="D9D9D9" w:themeColor="background1" w:themeShade="D9"/>
            </w:tcBorders>
            <w:shd w:val="clear" w:color="auto" w:fill="DAE9F8"/>
            <w:tcMar>
              <w:left w:w="108" w:type="dxa"/>
              <w:right w:w="108" w:type="dxa"/>
            </w:tcMar>
          </w:tcPr>
          <w:p w14:paraId="2B17502C" w14:textId="77777777" w:rsidR="00D933B7" w:rsidRPr="001F2F66" w:rsidRDefault="00D933B7">
            <w:pPr>
              <w:tabs>
                <w:tab w:val="left" w:pos="1410"/>
              </w:tabs>
              <w:rPr>
                <w:rFonts w:eastAsia="Calibri"/>
                <w:b/>
                <w:bCs/>
                <w:color w:val="000000" w:themeColor="text1"/>
                <w:sz w:val="22"/>
                <w:szCs w:val="22"/>
              </w:rPr>
            </w:pPr>
            <w:r w:rsidRPr="001F2F66">
              <w:rPr>
                <w:rFonts w:eastAsia="Calibri"/>
                <w:b/>
                <w:bCs/>
                <w:color w:val="000000" w:themeColor="text1"/>
                <w:sz w:val="22"/>
                <w:szCs w:val="22"/>
              </w:rPr>
              <w:t>Baseline</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tcPr>
          <w:p w14:paraId="386B8366" w14:textId="77777777" w:rsidR="00D933B7" w:rsidRPr="001F2F66" w:rsidRDefault="00D933B7">
            <w:pPr>
              <w:tabs>
                <w:tab w:val="left" w:pos="1410"/>
              </w:tabs>
              <w:rPr>
                <w:rFonts w:eastAsia="Calibri"/>
                <w:b/>
                <w:bCs/>
                <w:color w:val="000000" w:themeColor="text1"/>
                <w:sz w:val="22"/>
                <w:szCs w:val="22"/>
              </w:rPr>
            </w:pPr>
            <w:r w:rsidRPr="001F2F66">
              <w:rPr>
                <w:rFonts w:eastAsia="Calibri"/>
                <w:b/>
                <w:bCs/>
                <w:color w:val="000000" w:themeColor="text1"/>
                <w:sz w:val="22"/>
                <w:szCs w:val="22"/>
              </w:rPr>
              <w:t>Progress</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tcPr>
          <w:p w14:paraId="0F9CAA9D" w14:textId="77777777" w:rsidR="00D933B7" w:rsidRPr="001F2F66" w:rsidRDefault="00D933B7">
            <w:pPr>
              <w:tabs>
                <w:tab w:val="left" w:pos="1410"/>
              </w:tabs>
              <w:rPr>
                <w:rFonts w:eastAsia="Calibri"/>
                <w:b/>
                <w:bCs/>
                <w:color w:val="000000" w:themeColor="text1"/>
                <w:sz w:val="22"/>
                <w:szCs w:val="22"/>
              </w:rPr>
            </w:pPr>
            <w:r w:rsidRPr="001F2F66">
              <w:rPr>
                <w:rFonts w:eastAsia="Calibri"/>
                <w:b/>
                <w:bCs/>
                <w:color w:val="000000" w:themeColor="text1"/>
                <w:sz w:val="22"/>
                <w:szCs w:val="22"/>
              </w:rPr>
              <w:t>Target</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tcPr>
          <w:p w14:paraId="0849F240" w14:textId="77777777" w:rsidR="00D933B7" w:rsidRPr="001F2F66" w:rsidRDefault="00D933B7">
            <w:pPr>
              <w:tabs>
                <w:tab w:val="left" w:pos="1410"/>
              </w:tabs>
              <w:rPr>
                <w:rFonts w:eastAsia="Calibri"/>
                <w:b/>
                <w:bCs/>
                <w:color w:val="000000" w:themeColor="text1"/>
                <w:sz w:val="22"/>
                <w:szCs w:val="22"/>
              </w:rPr>
            </w:pPr>
            <w:r w:rsidRPr="001F2F66">
              <w:rPr>
                <w:rFonts w:eastAsia="Calibri"/>
                <w:b/>
                <w:bCs/>
                <w:color w:val="000000" w:themeColor="text1"/>
                <w:sz w:val="22"/>
                <w:szCs w:val="22"/>
              </w:rPr>
              <w:t>Results</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tcPr>
          <w:p w14:paraId="17DF30FB" w14:textId="77777777" w:rsidR="00D933B7" w:rsidRPr="001F2F66" w:rsidRDefault="00D933B7">
            <w:pPr>
              <w:tabs>
                <w:tab w:val="left" w:pos="1410"/>
              </w:tabs>
              <w:rPr>
                <w:rFonts w:eastAsia="Calibri"/>
                <w:b/>
                <w:bCs/>
                <w:color w:val="000000" w:themeColor="text1"/>
                <w:sz w:val="22"/>
                <w:szCs w:val="22"/>
              </w:rPr>
            </w:pPr>
            <w:r w:rsidRPr="001F2F66">
              <w:rPr>
                <w:rFonts w:eastAsia="Calibri"/>
                <w:b/>
                <w:bCs/>
                <w:color w:val="000000" w:themeColor="text1"/>
                <w:sz w:val="22"/>
                <w:szCs w:val="22"/>
              </w:rPr>
              <w:t>Assessment</w:t>
            </w:r>
          </w:p>
        </w:tc>
      </w:tr>
      <w:tr w:rsidR="00D933B7" w:rsidRPr="00A90107" w14:paraId="5E6CFBA8" w14:textId="77777777">
        <w:trPr>
          <w:trHeight w:val="1260"/>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4D079661"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Proportion of population below the international poverty line</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3720E918"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8.08%</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049B201B"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8%</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4E2B4BE1"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3.9% in 2030</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6E0AC6AF"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7.7% in 2024 compared to a target of 3.9%</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2E752083"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Moderate progress</w:t>
            </w:r>
          </w:p>
        </w:tc>
      </w:tr>
      <w:tr w:rsidR="00D933B7" w:rsidRPr="00A90107" w14:paraId="4763F809" w14:textId="77777777">
        <w:trPr>
          <w:trHeight w:val="2520"/>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5FF5378"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Number of individuals with access to improved drinking water sources and/or sanitation facilitation with EU support</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7F31EA99"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3901DEC7"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21%</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7CC410D"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25.6</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 in 2030</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1E85183"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5.3</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 in 2025 compared to a target of 25.6</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 xml:space="preserve">million </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88BD480"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On track</w:t>
            </w:r>
          </w:p>
        </w:tc>
      </w:tr>
      <w:tr w:rsidR="00D933B7" w:rsidRPr="00A90107" w14:paraId="3D284B96" w14:textId="77777777">
        <w:trPr>
          <w:trHeight w:val="799"/>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612F3A53"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Number of students enrolled in education: primary education, secondary education, and number of people who have benefited from institution- or workplace-based vocational education and training</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 skills-development interventions, supported by the EU</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6BDD5FCF"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26B18A5A"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3%</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041565CE"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116.7</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 in 2030</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43EF51C6" w14:textId="2D7687E8"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3</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 in 202</w:t>
            </w:r>
            <w:r w:rsidR="00013451">
              <w:rPr>
                <w:rFonts w:eastAsia="Calibri"/>
                <w:color w:val="000000" w:themeColor="text1"/>
                <w:sz w:val="22"/>
                <w:szCs w:val="22"/>
              </w:rPr>
              <w:t>5</w:t>
            </w:r>
            <w:r w:rsidRPr="001F2F66">
              <w:rPr>
                <w:rFonts w:eastAsia="Calibri"/>
                <w:color w:val="000000" w:themeColor="text1"/>
                <w:sz w:val="22"/>
                <w:szCs w:val="22"/>
              </w:rPr>
              <w:t xml:space="preserve"> compared to a target of 116.7</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tcPr>
          <w:p w14:paraId="4F20ECC6"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Moderate progress</w:t>
            </w:r>
          </w:p>
        </w:tc>
      </w:tr>
      <w:tr w:rsidR="00D933B7" w:rsidRPr="00A90107" w14:paraId="265B2AB2" w14:textId="77777777">
        <w:trPr>
          <w:trHeight w:val="2835"/>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4DE8834C"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Number of migrants, refugees and internally displaced people or individuals from host communities protected or assisted with EU support</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6C01D139"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CC47703"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22%</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381678F2"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25.1</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 in 2030</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512AA0FF"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5.7</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 in 2025 compared to a target of 25.1</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6B6F429B"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On track</w:t>
            </w:r>
          </w:p>
        </w:tc>
      </w:tr>
      <w:tr w:rsidR="00D933B7" w:rsidRPr="00A90107" w14:paraId="781A6C39" w14:textId="77777777">
        <w:trPr>
          <w:trHeight w:val="2520"/>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281C835"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Number of countries and cities with climate-change and/or disaster-risk-reduction strategies with EU support</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7EA4F0E"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2E78F99"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3%</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587CAD4F"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730 in 2030</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4211898A"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22 in 2025 compared to a target of 730</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35D644CE"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On track</w:t>
            </w:r>
          </w:p>
        </w:tc>
      </w:tr>
      <w:tr w:rsidR="00D933B7" w:rsidRPr="00A90107" w14:paraId="130CD6F4" w14:textId="77777777">
        <w:trPr>
          <w:trHeight w:val="945"/>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28B6BB4C"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Greenhouse gas emissions avoided with EU support (Ktons of CO</w:t>
            </w:r>
            <w:r w:rsidRPr="001F2F66">
              <w:rPr>
                <w:rFonts w:eastAsia="Calibri"/>
                <w:color w:val="000000" w:themeColor="text1"/>
                <w:sz w:val="22"/>
                <w:szCs w:val="22"/>
                <w:vertAlign w:val="subscript"/>
              </w:rPr>
              <w:t>2</w:t>
            </w:r>
            <w:r w:rsidRPr="001F2F66">
              <w:rPr>
                <w:rFonts w:eastAsia="Calibri"/>
                <w:color w:val="000000" w:themeColor="text1"/>
                <w:sz w:val="22"/>
                <w:szCs w:val="22"/>
              </w:rPr>
              <w:t xml:space="preserve"> equivalent)</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053C1E5E"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6E65A1C3"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4BFB96B9"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62.8</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 in 2030</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0DD20BCE"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2</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432 in 2025 compared to a target of 62.8</w:t>
            </w:r>
            <w:r w:rsidRPr="001F2F66">
              <w:rPr>
                <w:rFonts w:ascii="Calibri" w:eastAsia="Calibri" w:hAnsi="Calibri" w:cs="Calibri"/>
                <w:color w:val="000000" w:themeColor="text1"/>
                <w:sz w:val="22"/>
                <w:szCs w:val="22"/>
              </w:rPr>
              <w:t> </w:t>
            </w:r>
            <w:r w:rsidRPr="001F2F66">
              <w:rPr>
                <w:rFonts w:eastAsia="Calibri"/>
                <w:color w:val="000000" w:themeColor="text1"/>
                <w:sz w:val="22"/>
                <w:szCs w:val="22"/>
              </w:rPr>
              <w:t>million</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4E1B9415"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Moderate progress</w:t>
            </w:r>
          </w:p>
        </w:tc>
      </w:tr>
      <w:tr w:rsidR="00D933B7" w:rsidRPr="00A90107" w14:paraId="10DD9580" w14:textId="77777777">
        <w:trPr>
          <w:trHeight w:val="1260"/>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6E9F02A3"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Leverage of investments and multiplier effect achieved</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653529AA"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12</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438C41BD"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76C2C779"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10 in 2030</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296B68AA"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0 in 2024</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89B1767" w14:textId="77777777" w:rsidR="00D933B7" w:rsidRPr="001F2F66" w:rsidRDefault="00D933B7">
            <w:pPr>
              <w:tabs>
                <w:tab w:val="left" w:pos="1410"/>
              </w:tabs>
              <w:rPr>
                <w:rFonts w:eastAsia="Calibri"/>
                <w:color w:val="000000" w:themeColor="text1"/>
                <w:sz w:val="22"/>
                <w:szCs w:val="22"/>
              </w:rPr>
            </w:pPr>
            <w:r w:rsidRPr="001F2F66">
              <w:rPr>
                <w:rFonts w:eastAsia="Calibri"/>
                <w:color w:val="000000" w:themeColor="text1"/>
                <w:sz w:val="22"/>
                <w:szCs w:val="22"/>
              </w:rPr>
              <w:t>No data</w:t>
            </w:r>
          </w:p>
        </w:tc>
      </w:tr>
      <w:tr w:rsidR="00D933B7" w:rsidRPr="00A90107" w14:paraId="11BEF2F9" w14:textId="77777777">
        <w:trPr>
          <w:trHeight w:val="515"/>
        </w:trPr>
        <w:tc>
          <w:tcPr>
            <w:tcW w:w="170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FBD0321" w14:textId="77777777" w:rsidR="00D933B7" w:rsidRPr="001F2F66" w:rsidRDefault="00D933B7">
            <w:pPr>
              <w:tabs>
                <w:tab w:val="left" w:pos="1410"/>
              </w:tabs>
              <w:rPr>
                <w:rFonts w:eastAsia="Calibri"/>
                <w:color w:val="000000" w:themeColor="text1"/>
                <w:sz w:val="22"/>
                <w:szCs w:val="22"/>
              </w:rPr>
            </w:pPr>
            <w:r w:rsidRPr="001F2F66">
              <w:rPr>
                <w:rFonts w:eastAsia="Calibri"/>
                <w:sz w:val="22"/>
                <w:szCs w:val="22"/>
              </w:rPr>
              <w:t>Number of individuals directly benefiting from EU-supported interventions that specifically aim to support civilian post-conflict, peacebuilding or conflict prevention</w:t>
            </w:r>
          </w:p>
        </w:tc>
        <w:tc>
          <w:tcPr>
            <w:tcW w:w="1125"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312DC23C" w14:textId="77777777" w:rsidR="00D933B7" w:rsidRPr="001F2F66" w:rsidRDefault="00D933B7">
            <w:pPr>
              <w:tabs>
                <w:tab w:val="left" w:pos="1410"/>
              </w:tabs>
              <w:rPr>
                <w:rFonts w:eastAsia="Calibri"/>
                <w:color w:val="000000" w:themeColor="text1"/>
                <w:sz w:val="22"/>
                <w:szCs w:val="22"/>
              </w:rPr>
            </w:pPr>
            <w:r w:rsidRPr="001F2F66">
              <w:rPr>
                <w:rFonts w:eastAsia="Calibri"/>
                <w:sz w:val="22"/>
                <w:szCs w:val="22"/>
              </w:rPr>
              <w:t>0</w:t>
            </w:r>
          </w:p>
        </w:tc>
        <w:tc>
          <w:tcPr>
            <w:tcW w:w="1317"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438148F2" w14:textId="77777777" w:rsidR="00D933B7" w:rsidRPr="001F2F66" w:rsidRDefault="00D933B7">
            <w:pPr>
              <w:tabs>
                <w:tab w:val="left" w:pos="1410"/>
              </w:tabs>
              <w:rPr>
                <w:rFonts w:eastAsia="Calibri"/>
                <w:color w:val="000000" w:themeColor="text1"/>
                <w:sz w:val="22"/>
                <w:szCs w:val="22"/>
              </w:rPr>
            </w:pPr>
            <w:r w:rsidRPr="001F2F66">
              <w:rPr>
                <w:rFonts w:eastAsia="Calibri"/>
                <w:sz w:val="22"/>
                <w:szCs w:val="22"/>
              </w:rPr>
              <w:t>&gt;</w:t>
            </w:r>
            <w:r w:rsidRPr="001F2F66">
              <w:rPr>
                <w:rFonts w:ascii="Calibri" w:eastAsia="Calibri" w:hAnsi="Calibri" w:cs="Calibri"/>
                <w:sz w:val="22"/>
                <w:szCs w:val="22"/>
              </w:rPr>
              <w:t> </w:t>
            </w:r>
            <w:r w:rsidRPr="001F2F66">
              <w:rPr>
                <w:rFonts w:eastAsia="Calibri"/>
                <w:sz w:val="22"/>
                <w:szCs w:val="22"/>
              </w:rPr>
              <w:t>100%</w:t>
            </w:r>
          </w:p>
        </w:tc>
        <w:tc>
          <w:tcPr>
            <w:tcW w:w="1471"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51D83AE3" w14:textId="77777777" w:rsidR="00D933B7" w:rsidRPr="001F2F66" w:rsidRDefault="00D933B7">
            <w:pPr>
              <w:tabs>
                <w:tab w:val="left" w:pos="1410"/>
              </w:tabs>
              <w:rPr>
                <w:rFonts w:eastAsia="Calibri"/>
                <w:color w:val="000000" w:themeColor="text1"/>
                <w:sz w:val="22"/>
                <w:szCs w:val="22"/>
              </w:rPr>
            </w:pPr>
            <w:r w:rsidRPr="001F2F66">
              <w:rPr>
                <w:rFonts w:eastAsia="Calibri"/>
                <w:sz w:val="22"/>
                <w:szCs w:val="22"/>
              </w:rPr>
              <w:t>49.6</w:t>
            </w:r>
            <w:r w:rsidRPr="001F2F66">
              <w:rPr>
                <w:rFonts w:ascii="Calibri" w:eastAsia="Calibri" w:hAnsi="Calibri" w:cs="Calibri"/>
                <w:sz w:val="22"/>
                <w:szCs w:val="22"/>
              </w:rPr>
              <w:t> </w:t>
            </w:r>
            <w:r w:rsidRPr="001F2F66">
              <w:rPr>
                <w:rFonts w:eastAsia="Calibri"/>
                <w:sz w:val="22"/>
                <w:szCs w:val="22"/>
              </w:rPr>
              <w:t>million in 2033</w:t>
            </w:r>
          </w:p>
        </w:tc>
        <w:tc>
          <w:tcPr>
            <w:tcW w:w="147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6F580189" w14:textId="77777777" w:rsidR="00D933B7" w:rsidRPr="001F2F66" w:rsidRDefault="00D933B7">
            <w:pPr>
              <w:tabs>
                <w:tab w:val="left" w:pos="1410"/>
              </w:tabs>
              <w:rPr>
                <w:rFonts w:eastAsia="Calibri"/>
                <w:color w:val="000000" w:themeColor="text1"/>
                <w:sz w:val="22"/>
                <w:szCs w:val="22"/>
              </w:rPr>
            </w:pPr>
            <w:r w:rsidRPr="001F2F66">
              <w:rPr>
                <w:rFonts w:eastAsia="Calibri"/>
                <w:sz w:val="22"/>
                <w:szCs w:val="22"/>
              </w:rPr>
              <w:t>50.8</w:t>
            </w:r>
            <w:r w:rsidRPr="001F2F66">
              <w:rPr>
                <w:rFonts w:ascii="Calibri" w:eastAsia="Calibri" w:hAnsi="Calibri" w:cs="Calibri"/>
                <w:sz w:val="22"/>
                <w:szCs w:val="22"/>
              </w:rPr>
              <w:t> </w:t>
            </w:r>
            <w:r w:rsidRPr="001F2F66">
              <w:rPr>
                <w:rFonts w:eastAsia="Calibri"/>
                <w:sz w:val="22"/>
                <w:szCs w:val="22"/>
              </w:rPr>
              <w:t>million in 2024 compared to a target of 49.6</w:t>
            </w:r>
            <w:r w:rsidRPr="001F2F66">
              <w:rPr>
                <w:rFonts w:ascii="Calibri" w:eastAsia="Calibri" w:hAnsi="Calibri" w:cs="Calibri"/>
                <w:sz w:val="22"/>
                <w:szCs w:val="22"/>
              </w:rPr>
              <w:t> </w:t>
            </w:r>
            <w:r w:rsidRPr="001F2F66">
              <w:rPr>
                <w:rFonts w:eastAsia="Calibri"/>
                <w:sz w:val="22"/>
                <w:szCs w:val="22"/>
              </w:rPr>
              <w:t>million in 2033</w:t>
            </w:r>
          </w:p>
        </w:tc>
        <w:tc>
          <w:tcPr>
            <w:tcW w:w="1482"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tcPr>
          <w:p w14:paraId="1E3FD444" w14:textId="77777777" w:rsidR="00D933B7" w:rsidRPr="001F2F66" w:rsidRDefault="00D933B7">
            <w:pPr>
              <w:tabs>
                <w:tab w:val="left" w:pos="1410"/>
              </w:tabs>
              <w:rPr>
                <w:rFonts w:eastAsia="Calibri"/>
                <w:color w:val="000000" w:themeColor="text1"/>
                <w:sz w:val="22"/>
                <w:szCs w:val="22"/>
              </w:rPr>
            </w:pPr>
            <w:r w:rsidRPr="001F2F66">
              <w:rPr>
                <w:rFonts w:eastAsia="Calibri"/>
                <w:sz w:val="22"/>
                <w:szCs w:val="22"/>
              </w:rPr>
              <w:t>Achieved</w:t>
            </w:r>
          </w:p>
        </w:tc>
      </w:tr>
    </w:tbl>
    <w:p w14:paraId="657BEBC2" w14:textId="77777777" w:rsidR="00D933B7" w:rsidRPr="00A90107" w:rsidRDefault="00D933B7" w:rsidP="00D933B7">
      <w:pPr>
        <w:spacing w:line="259" w:lineRule="auto"/>
        <w:rPr>
          <w:rFonts w:ascii="EC Square Sans Pro Medium" w:eastAsiaTheme="majorEastAsia" w:hAnsi="EC Square Sans Pro Medium" w:cstheme="majorBidi"/>
          <w:sz w:val="36"/>
          <w:szCs w:val="36"/>
          <w:lang w:eastAsia="en-GB"/>
        </w:rPr>
      </w:pPr>
    </w:p>
    <w:p w14:paraId="5E105F3F" w14:textId="77777777" w:rsidR="00D933B7" w:rsidRPr="00A90107" w:rsidRDefault="00D933B7" w:rsidP="00373960">
      <w:pPr>
        <w:pStyle w:val="ListParagraph"/>
        <w:numPr>
          <w:ilvl w:val="0"/>
          <w:numId w:val="9"/>
        </w:numPr>
        <w:spacing w:before="240" w:after="240" w:line="264" w:lineRule="auto"/>
        <w:jc w:val="both"/>
      </w:pPr>
      <w:r>
        <w:t>In 2025, the European Commission advanced the EU’s Global Gateway initiative, strengthening strategic partnerships worldwide through sustainable investment. Key milestones included the EU–African Union Summit and the Global Gateway Forum, scaling up the Africa–Europe investment package and implementing the Samoa Agreement with the Organisation of African, Caribbean and Pacific States. The EU–Community of Latin American and Caribbean States Summit solidified ties with Latin America and the Caribbean, with more than 80 projects advancing under the Global Gateway Investment Agenda, including regional electricity integration and sargassum valorisation. In Asia and the Pacific, the EU–Central Asia Summit secured a EUR</w:t>
      </w:r>
      <w:r>
        <w:rPr>
          <w:rFonts w:ascii="Calibri" w:hAnsi="Calibri" w:cs="Calibri"/>
        </w:rPr>
        <w:t> </w:t>
      </w:r>
      <w:r>
        <w:t>12</w:t>
      </w:r>
      <w:r>
        <w:rPr>
          <w:rFonts w:ascii="Calibri" w:hAnsi="Calibri" w:cs="Calibri"/>
        </w:rPr>
        <w:t> </w:t>
      </w:r>
      <w:r>
        <w:t>billion investment package, while Indo-Pacific partnerships (e.g. with Australia and Japan) focused on connectivity and critical raw materials.</w:t>
      </w:r>
    </w:p>
    <w:p w14:paraId="3522D1B3" w14:textId="77777777" w:rsidR="00D933B7" w:rsidRPr="00A90107" w:rsidRDefault="00D933B7" w:rsidP="00373960">
      <w:pPr>
        <w:pStyle w:val="ListParagraph"/>
        <w:numPr>
          <w:ilvl w:val="0"/>
          <w:numId w:val="9"/>
        </w:numPr>
        <w:spacing w:before="240" w:after="240" w:line="264" w:lineRule="auto"/>
        <w:jc w:val="both"/>
      </w:pPr>
      <w:r>
        <w:t>In the digital sector, the EU International Digital Strategy drove initiatives like the EU–Latin American and Caribbean supercomputing network and Mozambique’s Digital Economy Package. Climate action saw progress via the Africa–Europe Green Energy Initiative, NaturAfrica and Just Energy Transition Partnerships, alongside circular economy and critical raw materials supply chain investments.</w:t>
      </w:r>
    </w:p>
    <w:p w14:paraId="13D38364" w14:textId="77777777" w:rsidR="00D933B7" w:rsidRPr="00A90107" w:rsidRDefault="00D933B7" w:rsidP="00373960">
      <w:pPr>
        <w:pStyle w:val="ListParagraph"/>
        <w:numPr>
          <w:ilvl w:val="0"/>
          <w:numId w:val="9"/>
        </w:numPr>
        <w:spacing w:before="240" w:after="240" w:line="264" w:lineRule="auto"/>
        <w:jc w:val="both"/>
      </w:pPr>
      <w:r>
        <w:t>Transport infrastructure projects prioritised green shipping, railways and urban mobility, aligning with the Sustainable Transport Investment Plan. Human development efforts included health system strengthening (e.g. the Gavi Pledging Summit), education (12% budget allocation over 2021-2024 of International Partnerships actions), and water-sanitation programmes. Migration governance improved through partnerships with Mauritania and Senegal, while fragile contexts (e.g., Afghanistan, the Democratic Republic of the Congo) received EUR</w:t>
      </w:r>
      <w:r>
        <w:rPr>
          <w:rFonts w:ascii="Calibri" w:hAnsi="Calibri" w:cs="Calibri"/>
        </w:rPr>
        <w:t> </w:t>
      </w:r>
      <w:r>
        <w:t>121.5</w:t>
      </w:r>
      <w:r>
        <w:rPr>
          <w:rFonts w:ascii="Calibri" w:hAnsi="Calibri" w:cs="Calibri"/>
        </w:rPr>
        <w:t> </w:t>
      </w:r>
      <w:r>
        <w:t>million for resilience and peacebuilding.</w:t>
      </w:r>
    </w:p>
    <w:p w14:paraId="3464521E" w14:textId="77777777" w:rsidR="00D933B7" w:rsidRPr="00A90107" w:rsidRDefault="00D933B7" w:rsidP="00373960">
      <w:pPr>
        <w:pStyle w:val="ListParagraph"/>
        <w:numPr>
          <w:ilvl w:val="0"/>
          <w:numId w:val="9"/>
        </w:numPr>
        <w:spacing w:before="240" w:after="240" w:line="264" w:lineRule="auto"/>
        <w:jc w:val="both"/>
      </w:pPr>
      <w:r>
        <w:t>Multilateralism was reinforced via cooperation with the United Nations (UN) and International Financial Institutions (IFIs), including a new EU–World Bank agreement, and the Team Europe approach remained central, ensuring private sector engagement and human-rights-based investment.</w:t>
      </w:r>
    </w:p>
    <w:p w14:paraId="07AF2AFC" w14:textId="77777777" w:rsidR="00D933B7" w:rsidRPr="00A90107" w:rsidRDefault="00D933B7" w:rsidP="00373960">
      <w:pPr>
        <w:pStyle w:val="ListParagraph"/>
        <w:numPr>
          <w:ilvl w:val="0"/>
          <w:numId w:val="9"/>
        </w:numPr>
        <w:spacing w:before="240" w:after="240" w:line="264" w:lineRule="auto"/>
        <w:jc w:val="both"/>
      </w:pPr>
      <w:r>
        <w:t xml:space="preserve">EU support in the Eastern Neighbourhood continued to advance EU policy objectives on the rule of law, connectivity, energy and local development, despite a challenging geopolitical environment. Key achievements include the launch of a rule-of-law practitioners’ community through the Warsaw workshop with the Polish Presidency of the Council of the European Union, and continued support for justice reforms via the Venice Commission’s Quick Response Mechanism, which funded six opinions for Armenia and Moldova. Energy transition efforts progressed through the EU4Energy programme, supporting Moldova’s and Ukraine’s alignment with the EU energy </w:t>
      </w:r>
      <w:r>
        <w:rPr>
          <w:i/>
          <w:iCs/>
        </w:rPr>
        <w:t>acquis</w:t>
      </w:r>
      <w:r>
        <w:t xml:space="preserve"> on the enlargement track. The Covenant of Mayors East attracted growing numbers of signatories, particularly in Moldova and Ukraine. The Mayors for Economic Growth programme advanced local economic development through mission-oriented portfolios and targeted energy resilience support in Moldova’s security zone. However, Russia’s war of aggression against Ukraine and regional instability continue to constrain implementation timelines and absorption capacity.</w:t>
      </w:r>
    </w:p>
    <w:p w14:paraId="6610B01B" w14:textId="77777777" w:rsidR="00D933B7" w:rsidRPr="00A90107" w:rsidRDefault="00D933B7" w:rsidP="00373960">
      <w:pPr>
        <w:pStyle w:val="ListParagraph"/>
        <w:numPr>
          <w:ilvl w:val="0"/>
          <w:numId w:val="9"/>
        </w:numPr>
        <w:spacing w:before="240" w:after="240" w:line="264" w:lineRule="auto"/>
        <w:jc w:val="both"/>
      </w:pPr>
      <w:r>
        <w:t>The European Fund for Sustainable Development Plus (EFSD+) performed its central role in delivering on the Global Gateway by sharing the risks of development finance partners when they mobilise their own resources, thereby attracting additional investors, particularly from the private sector.</w:t>
      </w:r>
    </w:p>
    <w:p w14:paraId="2940DC3E" w14:textId="2C43C156" w:rsidR="00D933B7" w:rsidRPr="00A90107" w:rsidRDefault="00D933B7" w:rsidP="00373960">
      <w:pPr>
        <w:pStyle w:val="ListParagraph"/>
        <w:numPr>
          <w:ilvl w:val="0"/>
          <w:numId w:val="9"/>
        </w:numPr>
        <w:spacing w:before="240" w:after="240" w:line="264" w:lineRule="auto"/>
        <w:jc w:val="both"/>
      </w:pPr>
      <w:r>
        <w:t>The EU budget extended guarantee covers for European Investment Bank loans of approximately EUR</w:t>
      </w:r>
      <w:r>
        <w:rPr>
          <w:rFonts w:ascii="Calibri" w:hAnsi="Calibri" w:cs="Calibri"/>
        </w:rPr>
        <w:t> </w:t>
      </w:r>
      <w:r>
        <w:t>4</w:t>
      </w:r>
      <w:r>
        <w:rPr>
          <w:rFonts w:ascii="Calibri" w:hAnsi="Calibri" w:cs="Calibri"/>
        </w:rPr>
        <w:t> </w:t>
      </w:r>
      <w:r>
        <w:t>billion, which are expected to leverage EUR</w:t>
      </w:r>
      <w:r>
        <w:rPr>
          <w:rFonts w:ascii="Calibri" w:hAnsi="Calibri" w:cs="Calibri"/>
        </w:rPr>
        <w:t> </w:t>
      </w:r>
      <w:r w:rsidR="007F3715">
        <w:t>14</w:t>
      </w:r>
      <w:r>
        <w:rPr>
          <w:rFonts w:ascii="Calibri" w:hAnsi="Calibri" w:cs="Calibri"/>
        </w:rPr>
        <w:t> </w:t>
      </w:r>
      <w:r>
        <w:t>billion in total investment, and open architecture guarantees for EUR</w:t>
      </w:r>
      <w:r>
        <w:rPr>
          <w:rFonts w:ascii="Calibri" w:hAnsi="Calibri" w:cs="Calibri"/>
        </w:rPr>
        <w:t> </w:t>
      </w:r>
      <w:r>
        <w:t>2.5</w:t>
      </w:r>
      <w:r>
        <w:rPr>
          <w:rFonts w:ascii="Calibri" w:hAnsi="Calibri" w:cs="Calibri"/>
        </w:rPr>
        <w:t> </w:t>
      </w:r>
      <w:r>
        <w:t xml:space="preserve">billion, with an estimated total investment of </w:t>
      </w:r>
      <w:r w:rsidR="00BE2615">
        <w:t>at least</w:t>
      </w:r>
      <w:r>
        <w:t xml:space="preserve"> EUR</w:t>
      </w:r>
      <w:r>
        <w:rPr>
          <w:rFonts w:ascii="Calibri" w:hAnsi="Calibri" w:cs="Calibri"/>
        </w:rPr>
        <w:t> </w:t>
      </w:r>
      <w:r w:rsidR="00BE2615">
        <w:t>5</w:t>
      </w:r>
      <w:r>
        <w:rPr>
          <w:rFonts w:ascii="Calibri" w:hAnsi="Calibri" w:cs="Calibri"/>
        </w:rPr>
        <w:t> </w:t>
      </w:r>
      <w:r>
        <w:t>billion. Blending operations of the European Fund for Sustainable Development Plus, in the same period, amounted to an EU contribution of EUR</w:t>
      </w:r>
      <w:r>
        <w:rPr>
          <w:rFonts w:ascii="Calibri" w:hAnsi="Calibri" w:cs="Calibri"/>
        </w:rPr>
        <w:t> </w:t>
      </w:r>
      <w:r>
        <w:t>1.5</w:t>
      </w:r>
      <w:r>
        <w:rPr>
          <w:rFonts w:ascii="Calibri" w:hAnsi="Calibri" w:cs="Calibri"/>
        </w:rPr>
        <w:t> </w:t>
      </w:r>
      <w:r>
        <w:t>billion and are projected to leverage EUR</w:t>
      </w:r>
      <w:r>
        <w:rPr>
          <w:rFonts w:ascii="Calibri" w:hAnsi="Calibri" w:cs="Calibri"/>
        </w:rPr>
        <w:t> </w:t>
      </w:r>
      <w:r>
        <w:t>23</w:t>
      </w:r>
      <w:r>
        <w:rPr>
          <w:rFonts w:ascii="Calibri" w:hAnsi="Calibri" w:cs="Calibri"/>
        </w:rPr>
        <w:t> </w:t>
      </w:r>
      <w:r>
        <w:t>billion in investment.</w:t>
      </w:r>
    </w:p>
    <w:p w14:paraId="384E0799" w14:textId="77777777" w:rsidR="00D933B7" w:rsidRPr="00BB26E5" w:rsidRDefault="00D933B7" w:rsidP="00373960">
      <w:pPr>
        <w:pStyle w:val="ListParagraph"/>
        <w:numPr>
          <w:ilvl w:val="0"/>
          <w:numId w:val="9"/>
        </w:numPr>
        <w:spacing w:before="240" w:after="240" w:line="264" w:lineRule="auto"/>
        <w:jc w:val="both"/>
      </w:pPr>
      <w:r>
        <w:t>The Commission continued to strengthen its engagement in the Middle East. In Syria, post-Assad-regime developments led to reinvigorated EU relations and increased support for the country’s recovery efforts. Further EU support contributed to Syria recording its largest-ever number of primary education students in 2025. In Lebanon, the Commission focused its efforts on supporting the country’s reform agenda and post-conflict recovery action. A Strategic and Comprehensive Partnership was signed with Jordan, backed by a financial and investment package for 2025-2027, estimated at EUR</w:t>
      </w:r>
      <w:r>
        <w:rPr>
          <w:rFonts w:ascii="Calibri" w:hAnsi="Calibri" w:cs="Calibri"/>
        </w:rPr>
        <w:t> </w:t>
      </w:r>
      <w:r>
        <w:t>3</w:t>
      </w:r>
      <w:r>
        <w:rPr>
          <w:rFonts w:ascii="Calibri" w:hAnsi="Calibri" w:cs="Calibri"/>
        </w:rPr>
        <w:t> </w:t>
      </w:r>
      <w:r>
        <w:t xml:space="preserve">billion. Further EU support contributed to the highest number of students enrolled in primary education recorded in 2025 in Syria. </w:t>
      </w:r>
    </w:p>
    <w:p w14:paraId="24864097" w14:textId="77777777" w:rsidR="00D933B7" w:rsidRPr="00A90107" w:rsidRDefault="00D933B7" w:rsidP="00373960">
      <w:pPr>
        <w:pStyle w:val="ListParagraph"/>
        <w:numPr>
          <w:ilvl w:val="0"/>
          <w:numId w:val="9"/>
        </w:numPr>
        <w:spacing w:before="240" w:after="240" w:line="264" w:lineRule="auto"/>
        <w:jc w:val="both"/>
        <w:rPr>
          <w:rFonts w:ascii="Aptos" w:eastAsia="Aptos" w:hAnsi="Aptos" w:cs="Aptos"/>
          <w:i/>
        </w:rPr>
      </w:pPr>
      <w:r>
        <w:t xml:space="preserve">The Commission advanced the EU’s strategic goals in the Gulf region with an emphasis on energy, digital, investment, research and people-to-people exchanges. This included launching Strategic Partnership Agreements with Gulf Cooperation Council countries. In Yemen, the focus is on providing support for mediation and humanitarian assistance together with support for livelihoods and social protection. In 2025, Yemen had the largest number of people (within the </w:t>
      </w:r>
      <w:r>
        <w:rPr>
          <w:rStyle w:val="k6pdkd"/>
        </w:rPr>
        <w:t>Middle East and North Africa</w:t>
      </w:r>
      <w:r>
        <w:t xml:space="preserve"> region) benefiting from vocational education and training to develop skills with EU assistance.</w:t>
      </w:r>
    </w:p>
    <w:p w14:paraId="4D68A9AF" w14:textId="77777777" w:rsidR="00D933B7" w:rsidRPr="00A90107" w:rsidRDefault="00D933B7" w:rsidP="00373960">
      <w:pPr>
        <w:pStyle w:val="ListParagraph"/>
        <w:numPr>
          <w:ilvl w:val="0"/>
          <w:numId w:val="9"/>
        </w:numPr>
        <w:spacing w:before="240" w:after="240" w:line="264" w:lineRule="auto"/>
        <w:jc w:val="both"/>
      </w:pPr>
      <w:r>
        <w:t>The Commission continued to uphold peace and stability in 2025 through 85 new crisis-response interventions, to the amount of EUR</w:t>
      </w:r>
      <w:r>
        <w:rPr>
          <w:rFonts w:ascii="Calibri" w:hAnsi="Calibri" w:cs="Calibri"/>
        </w:rPr>
        <w:t> </w:t>
      </w:r>
      <w:r>
        <w:t>228.85</w:t>
      </w:r>
      <w:r>
        <w:rPr>
          <w:rFonts w:ascii="Calibri" w:hAnsi="Calibri" w:cs="Calibri"/>
        </w:rPr>
        <w:t> </w:t>
      </w:r>
      <w:r>
        <w:t>million, and 35 new thematic interventions, to the amount of EUR</w:t>
      </w:r>
      <w:r>
        <w:rPr>
          <w:rFonts w:ascii="Calibri" w:hAnsi="Calibri" w:cs="Calibri"/>
        </w:rPr>
        <w:t> </w:t>
      </w:r>
      <w:r>
        <w:t>112.45</w:t>
      </w:r>
      <w:r>
        <w:rPr>
          <w:rFonts w:ascii="Calibri" w:hAnsi="Calibri" w:cs="Calibri"/>
        </w:rPr>
        <w:t> </w:t>
      </w:r>
      <w:r>
        <w:t>million. This included responding to Russia’s war of aggression against Ukraine, supporting the Middle East peace process, addressing instability in Lebanon, Sudan and Syria and fighting disinformation in Moldova and the Sahel. Interventions focused on peace mediation, conflict prevention, demining, maritime security and cybersecurity, energy resilience, fighting terrorism and organised crime, and human rights accountability.</w:t>
      </w:r>
    </w:p>
    <w:p w14:paraId="43428DB1" w14:textId="77777777" w:rsidR="00D933B7" w:rsidRPr="00A90107" w:rsidRDefault="00D933B7" w:rsidP="00373960">
      <w:pPr>
        <w:pStyle w:val="ListParagraph"/>
        <w:numPr>
          <w:ilvl w:val="0"/>
          <w:numId w:val="9"/>
        </w:numPr>
        <w:spacing w:before="240" w:line="259" w:lineRule="auto"/>
        <w:jc w:val="both"/>
        <w:rPr>
          <w:lang w:eastAsia="en-GB"/>
        </w:rPr>
      </w:pPr>
      <w:r>
        <w:t>Additionally, the Commission implemented 16 new interventions, to the amount of EUR</w:t>
      </w:r>
      <w:r>
        <w:rPr>
          <w:rFonts w:ascii="Calibri" w:hAnsi="Calibri" w:cs="Calibri"/>
        </w:rPr>
        <w:t> </w:t>
      </w:r>
      <w:r>
        <w:t>42.71</w:t>
      </w:r>
      <w:r>
        <w:rPr>
          <w:rFonts w:ascii="Calibri" w:hAnsi="Calibri" w:cs="Calibri"/>
        </w:rPr>
        <w:t> </w:t>
      </w:r>
      <w:r>
        <w:t>million, to support EU foreign policy needs in 2025, leveraging the EU’s worldwide influence in areas such as environmental protection, foreign information manipulation and interference, and public and cultural diplomacy.</w:t>
      </w:r>
      <w:r>
        <w:rPr>
          <w:rFonts w:ascii="EC Square Sans Pro Medium" w:eastAsiaTheme="majorEastAsia" w:hAnsi="EC Square Sans Pro Medium" w:cstheme="majorBidi"/>
          <w:sz w:val="40"/>
          <w:szCs w:val="40"/>
          <w:lang w:eastAsia="en-GB"/>
        </w:rPr>
        <w:br w:type="page"/>
      </w:r>
    </w:p>
    <w:p w14:paraId="6B42A773" w14:textId="77777777" w:rsidR="00D933B7" w:rsidRPr="00A9010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771ED30C" w14:textId="77777777" w:rsidR="00D933B7" w:rsidRPr="00A90107" w:rsidRDefault="00D933B7" w:rsidP="00F72C99">
      <w:pPr>
        <w:pStyle w:val="Heading2"/>
        <w:rPr>
          <w:rFonts w:eastAsiaTheme="majorEastAsia"/>
          <w:lang w:eastAsia="en-GB"/>
        </w:rPr>
      </w:pPr>
      <w:r>
        <w:rPr>
          <w:rFonts w:eastAsiaTheme="majorEastAsia"/>
          <w:lang w:eastAsia="en-GB"/>
        </w:rPr>
        <w:t>Contribution to horizontal priorities</w:t>
      </w:r>
    </w:p>
    <w:p w14:paraId="74935F54" w14:textId="77777777" w:rsidR="00D933B7" w:rsidRPr="00A90107"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36"/>
        <w:gridCol w:w="783"/>
        <w:gridCol w:w="783"/>
        <w:gridCol w:w="1766"/>
        <w:gridCol w:w="703"/>
        <w:gridCol w:w="713"/>
        <w:gridCol w:w="346"/>
        <w:gridCol w:w="634"/>
        <w:gridCol w:w="705"/>
        <w:gridCol w:w="777"/>
        <w:gridCol w:w="893"/>
      </w:tblGrid>
      <w:tr w:rsidR="00D933B7" w:rsidRPr="001C5A88" w14:paraId="5CAE4826"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54BD0FFA"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c>
          <w:tcPr>
            <w:tcW w:w="4250" w:type="dxa"/>
            <w:gridSpan w:val="3"/>
            <w:tcBorders>
              <w:top w:val="single" w:sz="6" w:space="0" w:color="8C8C8C"/>
              <w:left w:val="nil"/>
              <w:bottom w:val="nil"/>
              <w:right w:val="single" w:sz="4" w:space="0" w:color="auto"/>
            </w:tcBorders>
            <w:shd w:val="clear" w:color="auto" w:fill="F2F2F2" w:themeFill="background1" w:themeFillShade="F2"/>
            <w:vAlign w:val="center"/>
            <w:hideMark/>
          </w:tcPr>
          <w:p w14:paraId="741ACA66"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sz w:val="20"/>
                <w:lang w:val="en-IE" w:eastAsia="en-IE"/>
              </w:rPr>
              <w:t>Implementation</w:t>
            </w:r>
            <w:r>
              <w:rPr>
                <w:rFonts w:ascii="Calibri" w:hAnsi="Calibri" w:cs="Calibri"/>
                <w:sz w:val="20"/>
                <w:lang w:val="en-IE" w:eastAsia="en-IE"/>
              </w:rPr>
              <w:t> </w:t>
            </w:r>
          </w:p>
        </w:tc>
        <w:tc>
          <w:tcPr>
            <w:tcW w:w="2011" w:type="dxa"/>
            <w:gridSpan w:val="3"/>
            <w:tcBorders>
              <w:top w:val="single" w:sz="6" w:space="0" w:color="8C8C8C"/>
              <w:left w:val="single" w:sz="4" w:space="0" w:color="auto"/>
              <w:bottom w:val="nil"/>
              <w:right w:val="nil"/>
            </w:tcBorders>
            <w:shd w:val="clear" w:color="auto" w:fill="F2F2F2" w:themeFill="background1" w:themeFillShade="F2"/>
            <w:vAlign w:val="center"/>
          </w:tcPr>
          <w:p w14:paraId="42D3B06D"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4"/>
            <w:tcBorders>
              <w:top w:val="single" w:sz="6" w:space="0" w:color="8C8C8C"/>
              <w:left w:val="single" w:sz="6" w:space="0" w:color="auto"/>
              <w:bottom w:val="nil"/>
              <w:right w:val="nil"/>
            </w:tcBorders>
            <w:shd w:val="clear" w:color="auto" w:fill="F2F2F2" w:themeFill="background1" w:themeFillShade="F2"/>
            <w:vAlign w:val="center"/>
            <w:hideMark/>
          </w:tcPr>
          <w:p w14:paraId="4E242BB9"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r>
      <w:tr w:rsidR="00D933B7" w:rsidRPr="001C5A88" w14:paraId="4F4EEA96"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2512C1E2"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5BA4BA0A"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598201A6"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6B862C59"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15603384"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26A5190F"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gridSpan w:val="2"/>
            <w:tcBorders>
              <w:top w:val="nil"/>
              <w:left w:val="single" w:sz="4" w:space="0" w:color="auto"/>
              <w:bottom w:val="single" w:sz="6" w:space="0" w:color="8C8C8C"/>
              <w:right w:val="nil"/>
            </w:tcBorders>
            <w:shd w:val="clear" w:color="auto" w:fill="F2F2F2" w:themeFill="background1" w:themeFillShade="F2"/>
            <w:vAlign w:val="center"/>
            <w:hideMark/>
          </w:tcPr>
          <w:p w14:paraId="26BF2094"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sz w:val="20"/>
                <w:lang w:val="en-IE"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0D51963A"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0DFCD4FD"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sz w:val="20"/>
                <w:lang w:val="en-IE"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37839DF1" w14:textId="77777777" w:rsidR="00D933B7" w:rsidRPr="00BA6A19" w:rsidRDefault="00D933B7">
            <w:pPr>
              <w:spacing w:after="0" w:line="240" w:lineRule="auto"/>
              <w:jc w:val="center"/>
              <w:textAlignment w:val="baseline"/>
              <w:rPr>
                <w:rFonts w:ascii="Segoe UI" w:hAnsi="Segoe UI" w:cs="Segoe UI"/>
                <w:sz w:val="20"/>
                <w:lang w:val="en-IE" w:eastAsia="en-IE"/>
              </w:rPr>
            </w:pPr>
            <w:r>
              <w:rPr>
                <w:rFonts w:cs="Segoe UI"/>
                <w:b/>
                <w:bCs/>
                <w:sz w:val="20"/>
                <w:lang w:val="en-IE" w:eastAsia="en-IE"/>
              </w:rPr>
              <w:t>% of the</w:t>
            </w:r>
            <w:r>
              <w:rPr>
                <w:rFonts w:ascii="Calibri" w:hAnsi="Calibri" w:cs="Calibri"/>
                <w:b/>
                <w:bCs/>
                <w:sz w:val="20"/>
                <w:lang w:val="en-IE" w:eastAsia="en-IE"/>
              </w:rPr>
              <w:t> </w:t>
            </w:r>
            <w:r>
              <w:rPr>
                <w:rFonts w:cs="Segoe UI"/>
                <w:b/>
                <w:bCs/>
                <w:sz w:val="20"/>
                <w:lang w:val="en-IE" w:eastAsia="en-IE"/>
              </w:rPr>
              <w:t>total envelope</w:t>
            </w:r>
            <w:r>
              <w:rPr>
                <w:rFonts w:ascii="Calibri" w:hAnsi="Calibri" w:cs="Calibri"/>
                <w:sz w:val="20"/>
                <w:lang w:val="en-IE" w:eastAsia="en-IE"/>
              </w:rPr>
              <w:t> </w:t>
            </w:r>
          </w:p>
        </w:tc>
      </w:tr>
      <w:tr w:rsidR="00D933B7" w:rsidRPr="001C5A88" w14:paraId="7092DE7A" w14:textId="77777777">
        <w:trPr>
          <w:trHeight w:val="300"/>
        </w:trPr>
        <w:tc>
          <w:tcPr>
            <w:tcW w:w="1562" w:type="dxa"/>
            <w:tcBorders>
              <w:top w:val="nil"/>
              <w:left w:val="nil"/>
              <w:bottom w:val="single" w:sz="6" w:space="0" w:color="8C8C8C"/>
              <w:right w:val="nil"/>
            </w:tcBorders>
            <w:hideMark/>
          </w:tcPr>
          <w:p w14:paraId="218A53A3" w14:textId="77777777" w:rsidR="00D933B7" w:rsidRPr="00BA6A19" w:rsidRDefault="00D933B7">
            <w:pPr>
              <w:spacing w:after="0" w:line="240" w:lineRule="auto"/>
              <w:textAlignment w:val="baseline"/>
              <w:rPr>
                <w:rFonts w:ascii="Segoe UI" w:hAnsi="Segoe UI" w:cs="Segoe UI"/>
                <w:b/>
                <w:bCs/>
                <w:sz w:val="20"/>
                <w:lang w:val="en-IE" w:eastAsia="en-IE"/>
              </w:rPr>
            </w:pPr>
            <w:r>
              <w:rPr>
                <w:b/>
                <w:bCs/>
                <w:sz w:val="20"/>
              </w:rPr>
              <w:t xml:space="preserve">Climate mainstreaming </w:t>
            </w:r>
            <w:r>
              <w:rPr>
                <w:rFonts w:ascii="Calibri" w:hAnsi="Calibri" w:cs="Calibri"/>
                <w:b/>
                <w:bCs/>
                <w:sz w:val="20"/>
              </w:rPr>
              <w:t> </w:t>
            </w:r>
          </w:p>
        </w:tc>
        <w:tc>
          <w:tcPr>
            <w:tcW w:w="918" w:type="dxa"/>
            <w:tcBorders>
              <w:top w:val="nil"/>
              <w:left w:val="nil"/>
              <w:bottom w:val="single" w:sz="6" w:space="0" w:color="8C8C8C"/>
              <w:right w:val="nil"/>
            </w:tcBorders>
            <w:vAlign w:val="center"/>
          </w:tcPr>
          <w:p w14:paraId="52B75135"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1 909.4</w:t>
            </w:r>
          </w:p>
        </w:tc>
        <w:tc>
          <w:tcPr>
            <w:tcW w:w="919" w:type="dxa"/>
            <w:tcBorders>
              <w:top w:val="nil"/>
              <w:left w:val="nil"/>
              <w:bottom w:val="single" w:sz="6" w:space="0" w:color="8C8C8C"/>
              <w:right w:val="nil"/>
            </w:tcBorders>
            <w:vAlign w:val="center"/>
          </w:tcPr>
          <w:p w14:paraId="5DB3328C"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3 570.1</w:t>
            </w:r>
          </w:p>
        </w:tc>
        <w:tc>
          <w:tcPr>
            <w:tcW w:w="806" w:type="dxa"/>
            <w:tcBorders>
              <w:top w:val="nil"/>
              <w:left w:val="nil"/>
              <w:bottom w:val="single" w:sz="6" w:space="0" w:color="8C8C8C"/>
              <w:right w:val="nil"/>
            </w:tcBorders>
            <w:vAlign w:val="center"/>
          </w:tcPr>
          <w:p w14:paraId="3EA70BF6"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3 208.5</w:t>
            </w:r>
          </w:p>
        </w:tc>
        <w:tc>
          <w:tcPr>
            <w:tcW w:w="797" w:type="dxa"/>
            <w:tcBorders>
              <w:top w:val="nil"/>
              <w:left w:val="nil"/>
              <w:bottom w:val="single" w:sz="6" w:space="0" w:color="8C8C8C"/>
              <w:right w:val="nil"/>
            </w:tcBorders>
            <w:vAlign w:val="center"/>
          </w:tcPr>
          <w:p w14:paraId="2982B3CF"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3 036.9</w:t>
            </w:r>
          </w:p>
        </w:tc>
        <w:tc>
          <w:tcPr>
            <w:tcW w:w="810" w:type="dxa"/>
            <w:tcBorders>
              <w:top w:val="nil"/>
              <w:left w:val="nil"/>
              <w:bottom w:val="single" w:sz="6" w:space="0" w:color="8C8C8C"/>
              <w:right w:val="nil"/>
            </w:tcBorders>
            <w:vAlign w:val="center"/>
            <w:hideMark/>
          </w:tcPr>
          <w:p w14:paraId="1638E511"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2 790.2</w:t>
            </w:r>
          </w:p>
        </w:tc>
        <w:tc>
          <w:tcPr>
            <w:tcW w:w="1215" w:type="dxa"/>
            <w:gridSpan w:val="2"/>
            <w:tcBorders>
              <w:top w:val="nil"/>
              <w:left w:val="nil"/>
              <w:bottom w:val="single" w:sz="6" w:space="0" w:color="8C8C8C"/>
              <w:right w:val="nil"/>
            </w:tcBorders>
            <w:vAlign w:val="center"/>
            <w:hideMark/>
          </w:tcPr>
          <w:p w14:paraId="1FB880FD"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2 684.0</w:t>
            </w:r>
          </w:p>
        </w:tc>
        <w:tc>
          <w:tcPr>
            <w:tcW w:w="796" w:type="dxa"/>
            <w:tcBorders>
              <w:top w:val="nil"/>
              <w:left w:val="nil"/>
              <w:bottom w:val="single" w:sz="6" w:space="0" w:color="8C8C8C"/>
              <w:right w:val="nil"/>
            </w:tcBorders>
            <w:vAlign w:val="center"/>
            <w:hideMark/>
          </w:tcPr>
          <w:p w14:paraId="04392C27"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2 759.0</w:t>
            </w:r>
          </w:p>
        </w:tc>
        <w:tc>
          <w:tcPr>
            <w:tcW w:w="909" w:type="dxa"/>
            <w:tcBorders>
              <w:top w:val="nil"/>
              <w:left w:val="nil"/>
              <w:bottom w:val="single" w:sz="6" w:space="0" w:color="8C8C8C"/>
              <w:right w:val="nil"/>
            </w:tcBorders>
            <w:vAlign w:val="center"/>
            <w:hideMark/>
          </w:tcPr>
          <w:p w14:paraId="205F7729"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19 958.2</w:t>
            </w:r>
          </w:p>
        </w:tc>
        <w:tc>
          <w:tcPr>
            <w:tcW w:w="907" w:type="dxa"/>
            <w:tcBorders>
              <w:top w:val="nil"/>
              <w:left w:val="nil"/>
              <w:bottom w:val="single" w:sz="6" w:space="0" w:color="8C8C8C"/>
              <w:right w:val="nil"/>
            </w:tcBorders>
            <w:vAlign w:val="center"/>
            <w:hideMark/>
          </w:tcPr>
          <w:p w14:paraId="096B3312"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25.2%</w:t>
            </w:r>
          </w:p>
        </w:tc>
      </w:tr>
      <w:tr w:rsidR="00D933B7" w:rsidRPr="001C5A88" w14:paraId="025E0162" w14:textId="77777777">
        <w:trPr>
          <w:trHeight w:val="300"/>
        </w:trPr>
        <w:tc>
          <w:tcPr>
            <w:tcW w:w="1562" w:type="dxa"/>
            <w:tcBorders>
              <w:top w:val="nil"/>
              <w:left w:val="nil"/>
              <w:bottom w:val="single" w:sz="6" w:space="0" w:color="8C8C8C"/>
              <w:right w:val="nil"/>
            </w:tcBorders>
          </w:tcPr>
          <w:p w14:paraId="4D6DDD37" w14:textId="77777777" w:rsidR="00D933B7" w:rsidRPr="001C5A88" w:rsidRDefault="00D933B7">
            <w:pPr>
              <w:spacing w:after="0" w:line="240" w:lineRule="auto"/>
              <w:textAlignment w:val="baseline"/>
              <w:rPr>
                <w:rFonts w:cs="Segoe UI"/>
                <w:b/>
                <w:bCs/>
                <w:color w:val="000000"/>
                <w:sz w:val="20"/>
                <w:lang w:val="en-IE" w:eastAsia="en-IE"/>
              </w:rPr>
            </w:pPr>
            <w:r>
              <w:rPr>
                <w:b/>
                <w:bCs/>
                <w:sz w:val="20"/>
              </w:rPr>
              <w:t>Biodiversity mainstreaming</w:t>
            </w:r>
            <w:r>
              <w:rPr>
                <w:rFonts w:ascii="Calibri" w:hAnsi="Calibri" w:cs="Calibri"/>
                <w:b/>
                <w:bCs/>
                <w:sz w:val="20"/>
              </w:rPr>
              <w:t>  </w:t>
            </w:r>
          </w:p>
        </w:tc>
        <w:tc>
          <w:tcPr>
            <w:tcW w:w="918" w:type="dxa"/>
            <w:tcBorders>
              <w:top w:val="nil"/>
              <w:left w:val="nil"/>
              <w:bottom w:val="single" w:sz="6" w:space="0" w:color="8C8C8C"/>
              <w:right w:val="nil"/>
            </w:tcBorders>
            <w:vAlign w:val="center"/>
          </w:tcPr>
          <w:p w14:paraId="0ACC5A3B" w14:textId="77777777" w:rsidR="00D933B7" w:rsidRPr="00BA6A19" w:rsidRDefault="00D933B7">
            <w:pPr>
              <w:spacing w:after="0" w:line="240" w:lineRule="auto"/>
              <w:jc w:val="center"/>
              <w:textAlignment w:val="baseline"/>
              <w:rPr>
                <w:sz w:val="20"/>
              </w:rPr>
            </w:pPr>
            <w:r>
              <w:rPr>
                <w:sz w:val="20"/>
              </w:rPr>
              <w:t>529.7</w:t>
            </w:r>
          </w:p>
        </w:tc>
        <w:tc>
          <w:tcPr>
            <w:tcW w:w="919" w:type="dxa"/>
            <w:tcBorders>
              <w:top w:val="nil"/>
              <w:left w:val="nil"/>
              <w:bottom w:val="single" w:sz="6" w:space="0" w:color="8C8C8C"/>
              <w:right w:val="nil"/>
            </w:tcBorders>
            <w:vAlign w:val="center"/>
          </w:tcPr>
          <w:p w14:paraId="5CAE3557" w14:textId="77777777" w:rsidR="00D933B7" w:rsidRPr="00BA6A19" w:rsidRDefault="00D933B7">
            <w:pPr>
              <w:spacing w:after="0" w:line="240" w:lineRule="auto"/>
              <w:jc w:val="center"/>
              <w:textAlignment w:val="baseline"/>
              <w:rPr>
                <w:sz w:val="20"/>
              </w:rPr>
            </w:pPr>
            <w:r>
              <w:rPr>
                <w:sz w:val="20"/>
              </w:rPr>
              <w:t>920.8</w:t>
            </w:r>
          </w:p>
        </w:tc>
        <w:tc>
          <w:tcPr>
            <w:tcW w:w="806" w:type="dxa"/>
            <w:tcBorders>
              <w:top w:val="nil"/>
              <w:left w:val="nil"/>
              <w:bottom w:val="single" w:sz="6" w:space="0" w:color="8C8C8C"/>
              <w:right w:val="nil"/>
            </w:tcBorders>
            <w:vAlign w:val="center"/>
          </w:tcPr>
          <w:p w14:paraId="22413561" w14:textId="77777777" w:rsidR="00D933B7" w:rsidRPr="00BA6A19" w:rsidRDefault="00D933B7">
            <w:pPr>
              <w:spacing w:after="0" w:line="240" w:lineRule="auto"/>
              <w:jc w:val="center"/>
              <w:textAlignment w:val="baseline"/>
              <w:rPr>
                <w:sz w:val="20"/>
              </w:rPr>
            </w:pPr>
            <w:r>
              <w:rPr>
                <w:sz w:val="20"/>
              </w:rPr>
              <w:t>1 020.6</w:t>
            </w:r>
          </w:p>
        </w:tc>
        <w:tc>
          <w:tcPr>
            <w:tcW w:w="797" w:type="dxa"/>
            <w:tcBorders>
              <w:top w:val="nil"/>
              <w:left w:val="nil"/>
              <w:bottom w:val="single" w:sz="6" w:space="0" w:color="8C8C8C"/>
              <w:right w:val="nil"/>
            </w:tcBorders>
            <w:vAlign w:val="center"/>
          </w:tcPr>
          <w:p w14:paraId="3AA99DDC" w14:textId="77777777" w:rsidR="00D933B7" w:rsidRPr="00BA6A19" w:rsidRDefault="00D933B7">
            <w:pPr>
              <w:spacing w:after="0" w:line="240" w:lineRule="auto"/>
              <w:jc w:val="center"/>
              <w:textAlignment w:val="baseline"/>
              <w:rPr>
                <w:sz w:val="20"/>
              </w:rPr>
            </w:pPr>
            <w:r>
              <w:rPr>
                <w:sz w:val="20"/>
              </w:rPr>
              <w:t>1 112.9</w:t>
            </w:r>
          </w:p>
        </w:tc>
        <w:tc>
          <w:tcPr>
            <w:tcW w:w="810" w:type="dxa"/>
            <w:tcBorders>
              <w:top w:val="nil"/>
              <w:left w:val="nil"/>
              <w:bottom w:val="single" w:sz="6" w:space="0" w:color="8C8C8C"/>
              <w:right w:val="nil"/>
            </w:tcBorders>
            <w:vAlign w:val="center"/>
          </w:tcPr>
          <w:p w14:paraId="1819CFAD" w14:textId="77777777" w:rsidR="00D933B7" w:rsidRPr="00BA6A19" w:rsidRDefault="00D933B7">
            <w:pPr>
              <w:spacing w:after="0" w:line="240" w:lineRule="auto"/>
              <w:jc w:val="center"/>
              <w:textAlignment w:val="baseline"/>
              <w:rPr>
                <w:sz w:val="20"/>
              </w:rPr>
            </w:pPr>
            <w:r>
              <w:rPr>
                <w:sz w:val="20"/>
              </w:rPr>
              <w:t>880.4</w:t>
            </w:r>
          </w:p>
        </w:tc>
        <w:tc>
          <w:tcPr>
            <w:tcW w:w="1215" w:type="dxa"/>
            <w:gridSpan w:val="2"/>
            <w:tcBorders>
              <w:top w:val="nil"/>
              <w:left w:val="nil"/>
              <w:bottom w:val="single" w:sz="6" w:space="0" w:color="8C8C8C"/>
              <w:right w:val="nil"/>
            </w:tcBorders>
            <w:vAlign w:val="center"/>
          </w:tcPr>
          <w:p w14:paraId="3140CFA7"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1 017.8</w:t>
            </w:r>
          </w:p>
        </w:tc>
        <w:tc>
          <w:tcPr>
            <w:tcW w:w="796" w:type="dxa"/>
            <w:tcBorders>
              <w:top w:val="nil"/>
              <w:left w:val="nil"/>
              <w:bottom w:val="single" w:sz="6" w:space="0" w:color="8C8C8C"/>
              <w:right w:val="nil"/>
            </w:tcBorders>
            <w:vAlign w:val="center"/>
          </w:tcPr>
          <w:p w14:paraId="1E6B0F2A" w14:textId="77777777" w:rsidR="00D933B7" w:rsidRPr="001C5A88" w:rsidRDefault="00D933B7">
            <w:pPr>
              <w:spacing w:after="0" w:line="240" w:lineRule="auto"/>
              <w:jc w:val="center"/>
              <w:textAlignment w:val="baseline"/>
              <w:rPr>
                <w:rFonts w:ascii="Segoe UI" w:hAnsi="Segoe UI" w:cs="Segoe UI"/>
                <w:sz w:val="20"/>
                <w:lang w:val="en-IE" w:eastAsia="en-IE"/>
              </w:rPr>
            </w:pPr>
            <w:r>
              <w:rPr>
                <w:sz w:val="20"/>
              </w:rPr>
              <w:t>1 017.9</w:t>
            </w:r>
          </w:p>
        </w:tc>
        <w:tc>
          <w:tcPr>
            <w:tcW w:w="909" w:type="dxa"/>
            <w:tcBorders>
              <w:top w:val="nil"/>
              <w:left w:val="nil"/>
              <w:bottom w:val="single" w:sz="6" w:space="0" w:color="8C8C8C"/>
              <w:right w:val="nil"/>
            </w:tcBorders>
            <w:vAlign w:val="center"/>
          </w:tcPr>
          <w:p w14:paraId="0C317B67" w14:textId="77777777" w:rsidR="00D933B7" w:rsidRPr="00BA6A19" w:rsidRDefault="00D933B7">
            <w:pPr>
              <w:spacing w:after="0" w:line="240" w:lineRule="auto"/>
              <w:jc w:val="center"/>
              <w:textAlignment w:val="baseline"/>
              <w:rPr>
                <w:sz w:val="20"/>
              </w:rPr>
            </w:pPr>
            <w:r>
              <w:rPr>
                <w:sz w:val="20"/>
              </w:rPr>
              <w:t>6 500.1</w:t>
            </w:r>
          </w:p>
        </w:tc>
        <w:tc>
          <w:tcPr>
            <w:tcW w:w="907" w:type="dxa"/>
            <w:tcBorders>
              <w:top w:val="nil"/>
              <w:left w:val="nil"/>
              <w:bottom w:val="single" w:sz="6" w:space="0" w:color="8C8C8C"/>
              <w:right w:val="nil"/>
            </w:tcBorders>
            <w:vAlign w:val="center"/>
          </w:tcPr>
          <w:p w14:paraId="6157DA49" w14:textId="77777777" w:rsidR="00D933B7" w:rsidRPr="00BA6A19" w:rsidRDefault="00D933B7">
            <w:pPr>
              <w:spacing w:after="0" w:line="240" w:lineRule="auto"/>
              <w:jc w:val="center"/>
              <w:textAlignment w:val="baseline"/>
              <w:rPr>
                <w:sz w:val="20"/>
              </w:rPr>
            </w:pPr>
            <w:r>
              <w:rPr>
                <w:sz w:val="20"/>
              </w:rPr>
              <w:t>8.2%</w:t>
            </w:r>
          </w:p>
        </w:tc>
      </w:tr>
    </w:tbl>
    <w:p w14:paraId="6B67BE6D" w14:textId="77777777" w:rsidR="00D933B7" w:rsidRPr="002D1366" w:rsidRDefault="00D933B7" w:rsidP="00D933B7">
      <w:pPr>
        <w:rPr>
          <w:sz w:val="18"/>
          <w:szCs w:val="18"/>
        </w:rPr>
      </w:pPr>
    </w:p>
    <w:p w14:paraId="060153CA"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The </w:t>
      </w:r>
      <w:hyperlink r:id="rId474" w:history="1">
        <w:r>
          <w:rPr>
            <w:rStyle w:val="Hyperlink"/>
          </w:rPr>
          <w:t>Neighbourhood, Development and International Cooperation Instrument</w:t>
        </w:r>
        <w:r>
          <w:rPr>
            <w:rStyle w:val="Hyperlink"/>
            <w:rFonts w:ascii="Calibri" w:hAnsi="Calibri" w:cs="Calibri"/>
          </w:rPr>
          <w:t> </w:t>
        </w:r>
        <w:r>
          <w:rPr>
            <w:rStyle w:val="Hyperlink"/>
            <w:rFonts w:cs="EC Square Sans Pro"/>
          </w:rPr>
          <w:t>–</w:t>
        </w:r>
        <w:r>
          <w:rPr>
            <w:rStyle w:val="Hyperlink"/>
          </w:rPr>
          <w:t xml:space="preserve"> Global Europe (</w:t>
        </w:r>
        <w:r>
          <w:rPr>
            <w:rStyle w:val="Hyperlink"/>
            <w:lang w:eastAsia="en-GB"/>
          </w:rPr>
          <w:t>NDICI – Global Europe) Regulation</w:t>
        </w:r>
      </w:hyperlink>
      <w:r>
        <w:rPr>
          <w:lang w:eastAsia="en-GB"/>
        </w:rPr>
        <w:t xml:space="preserve"> states that actions under NDICI – Global Europe are expected to contribute 30% of its overall financial envelope to climate objectives. According to preliminary estimates, the EU has allocated approximately XX% of its NDICI – Global Europe funding to actions that contribute to addressing climate change during the 2021-2025 period. </w:t>
      </w:r>
    </w:p>
    <w:p w14:paraId="7BF81E0F"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In the next years, it is important to sustain the strengthening of the climate change dimension in Global Gateway investments and other NDICI – Global Europe funded actions to ensure that they continue contributing to the green transition in all relevant sectors such as sustainable energy, urban mobility, transport, agriculture/value chains, digital, circular economy and waste management, water infrastructure, land and integrated coastal management. </w:t>
      </w:r>
    </w:p>
    <w:p w14:paraId="78A60FB2" w14:textId="1411277B"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Robust processes and tools are in place to ensure effective mainstreaming of climate change, environment and disaster risk reduction considerations across relevant actions, including by checking and reviewing all actions at early stage. The European Commission developed a comprehensive toolbox to better mainstream environment and climate change in EU cooperation, the </w:t>
      </w:r>
      <w:hyperlink r:id="rId475" w:history="1">
        <w:r w:rsidR="00415AFC" w:rsidRPr="00415AFC">
          <w:rPr>
            <w:rStyle w:val="Hyperlink"/>
            <w:lang w:eastAsia="en-GB"/>
          </w:rPr>
          <w:t>Greening EU cooperation toolbox</w:t>
        </w:r>
      </w:hyperlink>
      <w:r>
        <w:rPr>
          <w:lang w:eastAsia="en-GB"/>
        </w:rPr>
        <w:t xml:space="preserve"> which aligns with the European Green Deal as well as the Global Gateway strategy. Capacity building of Commission staff in headquarters and delegations is being ensured through a series of training sessions and webinars.</w:t>
      </w:r>
    </w:p>
    <w:p w14:paraId="15B50F63"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The EU is actively advancing the green transition in the Eastern Partnership through targeted programmes delivering concrete results. The </w:t>
      </w:r>
      <w:hyperlink r:id="rId476" w:history="1">
        <w:r>
          <w:t>EU4Climate Resilience</w:t>
        </w:r>
      </w:hyperlink>
      <w:r>
        <w:rPr>
          <w:lang w:eastAsia="en-GB"/>
        </w:rPr>
        <w:t xml:space="preserve"> programme (EUR</w:t>
      </w:r>
      <w:r>
        <w:rPr>
          <w:rFonts w:ascii="Calibri" w:hAnsi="Calibri" w:cs="Calibri"/>
          <w:lang w:eastAsia="en-GB"/>
        </w:rPr>
        <w:t> </w:t>
      </w:r>
      <w:r>
        <w:rPr>
          <w:lang w:eastAsia="en-GB"/>
        </w:rPr>
        <w:t>17</w:t>
      </w:r>
      <w:r>
        <w:rPr>
          <w:rFonts w:ascii="Calibri" w:hAnsi="Calibri" w:cs="Calibri"/>
          <w:lang w:eastAsia="en-GB"/>
        </w:rPr>
        <w:t> </w:t>
      </w:r>
      <w:r>
        <w:rPr>
          <w:lang w:eastAsia="en-GB"/>
        </w:rPr>
        <w:t xml:space="preserve">million) provides technical support and pilot projects to strengthen climate adaptation at municipal level, helping partner countries meet their Paris Agreement commitments and align with EU legislation. Building on this, the </w:t>
      </w:r>
      <w:hyperlink r:id="rId477" w:history="1">
        <w:r>
          <w:rPr>
            <w:rStyle w:val="Hyperlink"/>
          </w:rPr>
          <w:t>EU4Ggreen Recovery</w:t>
        </w:r>
        <w:r>
          <w:rPr>
            <w:rStyle w:val="Hyperlink"/>
            <w:lang w:eastAsia="en-GB"/>
          </w:rPr>
          <w:t xml:space="preserve"> East</w:t>
        </w:r>
      </w:hyperlink>
      <w:r>
        <w:rPr>
          <w:lang w:eastAsia="en-GB"/>
        </w:rPr>
        <w:t xml:space="preserve"> programme (EUR</w:t>
      </w:r>
      <w:r>
        <w:rPr>
          <w:rFonts w:ascii="Calibri" w:hAnsi="Calibri" w:cs="Calibri"/>
          <w:lang w:eastAsia="en-GB"/>
        </w:rPr>
        <w:t> </w:t>
      </w:r>
      <w:r>
        <w:rPr>
          <w:lang w:eastAsia="en-GB"/>
        </w:rPr>
        <w:t>21.3</w:t>
      </w:r>
      <w:r>
        <w:rPr>
          <w:rFonts w:ascii="Calibri" w:hAnsi="Calibri" w:cs="Calibri"/>
          <w:lang w:eastAsia="en-GB"/>
        </w:rPr>
        <w:t> </w:t>
      </w:r>
      <w:r>
        <w:rPr>
          <w:lang w:eastAsia="en-GB"/>
        </w:rPr>
        <w:t xml:space="preserve">million), launched in 2025, supports water management, approximation of the EU environmental </w:t>
      </w:r>
      <w:r>
        <w:rPr>
          <w:i/>
          <w:iCs/>
          <w:lang w:eastAsia="en-GB"/>
        </w:rPr>
        <w:t>acquis</w:t>
      </w:r>
      <w:r>
        <w:rPr>
          <w:lang w:eastAsia="en-GB"/>
        </w:rPr>
        <w:t xml:space="preserve">, and the promotion of circular economy practices within the private sector. </w:t>
      </w:r>
    </w:p>
    <w:p w14:paraId="5E1BF5D8"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Regarding the biodiversity objective more specifically, the programme contributed 7.22% over the 2021-2024 period. Preliminary calculations for 2025 indicate a slightly increased aggregated contribution of 7.34% over the 2021-2025 period. However, these efforts will need to be sustained during the remaining period of the Multiannual Financial Framework, with a view to support the Commission’s political ambitions for biodiversity and the achievement of the 10% overall MFF target for 2026 and 2027. Therefore, a comprehensive approach—combining the development of a substantial portfolio of biodiversity-related measures with the mainstreaming of biodiversity across relevant sectors and initiatives—should be further strengthened to reverse the downward trend observed in 2025 and comply with the Commission’s ambitions.</w:t>
      </w:r>
    </w:p>
    <w:p w14:paraId="71B3581A"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The New Pact for the Mediterranean seeks to enhance collaboration on clean energy and technology to foster a shared space of peace and prosperity in the Mediterranean region. Using the advantages of the region’s renewable resources, the Trans-Mediterranean Energy and Clean Tech cooperation initiative aims to attract substantial private sector investments in renewable energy and clean technology within the </w:t>
      </w:r>
      <w:r>
        <w:rPr>
          <w:rStyle w:val="k6pdkd"/>
        </w:rPr>
        <w:t>Middle East and North Africa</w:t>
      </w:r>
      <w:r>
        <w:rPr>
          <w:lang w:eastAsia="en-GB"/>
        </w:rPr>
        <w:t xml:space="preserve"> region. Key objectives include improving energy efficiency, boosting renewable energy and hydrogen production, integrating electricity markets, and strengthening the region’s energy resilience and diversification. A focus on circular economy principles presents economic opportunities and incentivises research and innovation. Addressing subsidies in some countries’ energy systems to improve macroeconomic stability, and ensuring biodiversity and ecosystem risks are assessed, is crucial.</w:t>
      </w:r>
    </w:p>
    <w:p w14:paraId="0847C839"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In the realm of Mediterranean forest governance, the proposal addresses challenges stemming from intense wildfires and socio-economic factors such as urbanisation, inadequate environmental governance, and rural depopulation. These exacerbate climate impacts and negatively influence biodiversity, soil, and regional development. Enhanced forest governance emphasises prevention through sustainable management rather than fire suppression. Drawing from European expertise, the programme targets the restoration of 8</w:t>
      </w:r>
      <w:r>
        <w:rPr>
          <w:rFonts w:ascii="Calibri" w:hAnsi="Calibri" w:cs="Calibri"/>
          <w:lang w:eastAsia="en-GB"/>
        </w:rPr>
        <w:t> </w:t>
      </w:r>
      <w:r>
        <w:rPr>
          <w:lang w:eastAsia="en-GB"/>
        </w:rPr>
        <w:t>million hectares of degraded land, focusing on land productivity and ecosystem services. Efforts include implementing harmonised policies, facilitating participatory, science-based policymaking, and promoting gender-sensitive approaches. The initiative aims to safeguard biodiversity, water security, and climate resilience by fostering cooperation across borders and improving forest management to reduce socio-economic disparities.</w:t>
      </w:r>
    </w:p>
    <w:p w14:paraId="44D8E00A" w14:textId="77777777" w:rsidR="00D933B7" w:rsidRPr="00A90107" w:rsidRDefault="00D933B7" w:rsidP="00D933B7">
      <w:pPr>
        <w:spacing w:line="259" w:lineRule="auto"/>
        <w:rPr>
          <w:b/>
          <w:bCs/>
        </w:rPr>
      </w:pPr>
      <w:r>
        <w:rPr>
          <w:b/>
          <w:bCs/>
        </w:rPr>
        <w:br w:type="page"/>
      </w:r>
    </w:p>
    <w:p w14:paraId="4F17B55A" w14:textId="77777777" w:rsidR="00D933B7" w:rsidRPr="00A90107" w:rsidRDefault="00D933B7" w:rsidP="00D933B7">
      <w:pPr>
        <w:keepNext/>
        <w:keepLines/>
        <w:spacing w:after="0" w:line="240" w:lineRule="auto"/>
        <w:outlineLvl w:val="4"/>
        <w:rPr>
          <w:b/>
          <w:bCs/>
          <w:sz w:val="2"/>
          <w:szCs w:val="2"/>
        </w:rPr>
      </w:pPr>
    </w:p>
    <w:p w14:paraId="5B950FBE" w14:textId="77777777" w:rsidR="00D933B7" w:rsidRPr="00A9010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A90107" w14:paraId="28AE8611"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0089C1E5"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3FE027D0"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15642431"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DCD31A2"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03F5F8C9"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0E55DDD6" w14:textId="77777777" w:rsidR="00D933B7" w:rsidRPr="00A90107"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0F2C11AB"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A90107" w14:paraId="759A1B41" w14:textId="77777777">
        <w:trPr>
          <w:trHeight w:val="300"/>
        </w:trPr>
        <w:tc>
          <w:tcPr>
            <w:tcW w:w="895" w:type="dxa"/>
            <w:tcBorders>
              <w:top w:val="nil"/>
              <w:left w:val="nil"/>
              <w:bottom w:val="single" w:sz="6" w:space="0" w:color="8C8C8C"/>
              <w:right w:val="nil"/>
            </w:tcBorders>
            <w:vAlign w:val="center"/>
            <w:hideMark/>
          </w:tcPr>
          <w:p w14:paraId="4A5A15D0"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7D03AC0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178.5</w:t>
            </w:r>
          </w:p>
        </w:tc>
        <w:tc>
          <w:tcPr>
            <w:tcW w:w="1513" w:type="dxa"/>
            <w:tcBorders>
              <w:top w:val="nil"/>
              <w:left w:val="nil"/>
              <w:bottom w:val="single" w:sz="6" w:space="0" w:color="8C8C8C"/>
              <w:right w:val="nil"/>
            </w:tcBorders>
            <w:hideMark/>
          </w:tcPr>
          <w:p w14:paraId="10EB2565"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143.9</w:t>
            </w:r>
          </w:p>
        </w:tc>
        <w:tc>
          <w:tcPr>
            <w:tcW w:w="1443" w:type="dxa"/>
            <w:tcBorders>
              <w:top w:val="nil"/>
              <w:left w:val="nil"/>
              <w:bottom w:val="single" w:sz="6" w:space="0" w:color="8C8C8C"/>
              <w:right w:val="nil"/>
            </w:tcBorders>
            <w:hideMark/>
          </w:tcPr>
          <w:p w14:paraId="2806449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630.0</w:t>
            </w:r>
          </w:p>
        </w:tc>
        <w:tc>
          <w:tcPr>
            <w:tcW w:w="1443" w:type="dxa"/>
            <w:tcBorders>
              <w:top w:val="nil"/>
              <w:left w:val="nil"/>
              <w:bottom w:val="single" w:sz="6" w:space="0" w:color="8C8C8C"/>
              <w:right w:val="nil"/>
            </w:tcBorders>
            <w:hideMark/>
          </w:tcPr>
          <w:p w14:paraId="138352B1"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427.8</w:t>
            </w:r>
          </w:p>
        </w:tc>
        <w:tc>
          <w:tcPr>
            <w:tcW w:w="1332" w:type="dxa"/>
            <w:tcBorders>
              <w:top w:val="nil"/>
              <w:left w:val="nil"/>
              <w:bottom w:val="single" w:sz="6" w:space="0" w:color="8C8C8C"/>
              <w:right w:val="nil"/>
            </w:tcBorders>
          </w:tcPr>
          <w:p w14:paraId="30081C5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119.8</w:t>
            </w:r>
          </w:p>
        </w:tc>
        <w:tc>
          <w:tcPr>
            <w:tcW w:w="1453" w:type="dxa"/>
            <w:tcBorders>
              <w:top w:val="nil"/>
              <w:left w:val="nil"/>
              <w:bottom w:val="single" w:sz="6" w:space="0" w:color="8C8C8C"/>
              <w:right w:val="nil"/>
            </w:tcBorders>
            <w:hideMark/>
          </w:tcPr>
          <w:p w14:paraId="4234908C"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1 500.0</w:t>
            </w:r>
          </w:p>
        </w:tc>
      </w:tr>
      <w:tr w:rsidR="00D933B7" w:rsidRPr="00A90107" w14:paraId="6474C678" w14:textId="77777777">
        <w:trPr>
          <w:trHeight w:val="300"/>
        </w:trPr>
        <w:tc>
          <w:tcPr>
            <w:tcW w:w="895" w:type="dxa"/>
            <w:tcBorders>
              <w:top w:val="nil"/>
              <w:left w:val="nil"/>
              <w:bottom w:val="single" w:sz="6" w:space="0" w:color="8C8C8C"/>
              <w:right w:val="nil"/>
            </w:tcBorders>
            <w:vAlign w:val="center"/>
            <w:hideMark/>
          </w:tcPr>
          <w:p w14:paraId="341488FF"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12D8663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8 658.5</w:t>
            </w:r>
          </w:p>
        </w:tc>
        <w:tc>
          <w:tcPr>
            <w:tcW w:w="1513" w:type="dxa"/>
            <w:tcBorders>
              <w:top w:val="nil"/>
              <w:left w:val="nil"/>
              <w:bottom w:val="single" w:sz="6" w:space="0" w:color="8C8C8C"/>
              <w:right w:val="nil"/>
            </w:tcBorders>
            <w:hideMark/>
          </w:tcPr>
          <w:p w14:paraId="12D5518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11 337.3</w:t>
            </w:r>
          </w:p>
        </w:tc>
        <w:tc>
          <w:tcPr>
            <w:tcW w:w="1443" w:type="dxa"/>
            <w:tcBorders>
              <w:top w:val="nil"/>
              <w:left w:val="nil"/>
              <w:bottom w:val="single" w:sz="6" w:space="0" w:color="8C8C8C"/>
              <w:right w:val="nil"/>
            </w:tcBorders>
            <w:hideMark/>
          </w:tcPr>
          <w:p w14:paraId="1CA6495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10 948.4</w:t>
            </w:r>
          </w:p>
        </w:tc>
        <w:tc>
          <w:tcPr>
            <w:tcW w:w="1443" w:type="dxa"/>
            <w:tcBorders>
              <w:top w:val="nil"/>
              <w:left w:val="nil"/>
              <w:bottom w:val="single" w:sz="6" w:space="0" w:color="8C8C8C"/>
              <w:right w:val="nil"/>
            </w:tcBorders>
            <w:hideMark/>
          </w:tcPr>
          <w:p w14:paraId="3258748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9 560.8</w:t>
            </w:r>
          </w:p>
        </w:tc>
        <w:tc>
          <w:tcPr>
            <w:tcW w:w="1332" w:type="dxa"/>
            <w:tcBorders>
              <w:top w:val="nil"/>
              <w:left w:val="nil"/>
              <w:bottom w:val="single" w:sz="6" w:space="0" w:color="8C8C8C"/>
              <w:right w:val="nil"/>
            </w:tcBorders>
          </w:tcPr>
          <w:p w14:paraId="067A7A45"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8 420.8</w:t>
            </w:r>
          </w:p>
        </w:tc>
        <w:tc>
          <w:tcPr>
            <w:tcW w:w="1453" w:type="dxa"/>
            <w:tcBorders>
              <w:top w:val="nil"/>
              <w:left w:val="nil"/>
              <w:bottom w:val="single" w:sz="6" w:space="0" w:color="8C8C8C"/>
              <w:right w:val="nil"/>
            </w:tcBorders>
            <w:hideMark/>
          </w:tcPr>
          <w:p w14:paraId="23B150C8"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48 925.8</w:t>
            </w:r>
          </w:p>
        </w:tc>
      </w:tr>
      <w:tr w:rsidR="00D933B7" w:rsidRPr="00A90107" w14:paraId="7F5CF31B" w14:textId="77777777">
        <w:trPr>
          <w:trHeight w:val="300"/>
        </w:trPr>
        <w:tc>
          <w:tcPr>
            <w:tcW w:w="895" w:type="dxa"/>
            <w:tcBorders>
              <w:top w:val="nil"/>
              <w:left w:val="nil"/>
              <w:bottom w:val="single" w:sz="6" w:space="0" w:color="8C8C8C"/>
              <w:right w:val="nil"/>
            </w:tcBorders>
            <w:vAlign w:val="center"/>
            <w:hideMark/>
          </w:tcPr>
          <w:p w14:paraId="6EEEE42D"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5DB4727B"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6E98B452"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734A8D3F"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0E19939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c>
          <w:tcPr>
            <w:tcW w:w="1332" w:type="dxa"/>
            <w:tcBorders>
              <w:top w:val="nil"/>
              <w:left w:val="nil"/>
              <w:bottom w:val="single" w:sz="6" w:space="0" w:color="8C8C8C"/>
              <w:right w:val="nil"/>
            </w:tcBorders>
          </w:tcPr>
          <w:p w14:paraId="0640ACE7"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7A35DC9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0.0</w:t>
            </w:r>
          </w:p>
        </w:tc>
      </w:tr>
      <w:tr w:rsidR="00D933B7" w:rsidRPr="00A90107" w14:paraId="5DDE2894" w14:textId="77777777">
        <w:trPr>
          <w:trHeight w:val="300"/>
        </w:trPr>
        <w:tc>
          <w:tcPr>
            <w:tcW w:w="895" w:type="dxa"/>
            <w:tcBorders>
              <w:top w:val="nil"/>
              <w:left w:val="nil"/>
              <w:bottom w:val="single" w:sz="4" w:space="0" w:color="7F7F7F" w:themeColor="text1" w:themeTint="80"/>
              <w:right w:val="nil"/>
            </w:tcBorders>
            <w:vAlign w:val="center"/>
            <w:hideMark/>
          </w:tcPr>
          <w:p w14:paraId="2BE75A0E" w14:textId="77777777" w:rsidR="00D933B7" w:rsidRPr="00A90107"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65769FAE"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3 422.0</w:t>
            </w:r>
          </w:p>
        </w:tc>
        <w:tc>
          <w:tcPr>
            <w:tcW w:w="1513" w:type="dxa"/>
            <w:tcBorders>
              <w:top w:val="nil"/>
              <w:left w:val="nil"/>
              <w:bottom w:val="single" w:sz="4" w:space="0" w:color="7F7F7F" w:themeColor="text1" w:themeTint="80"/>
              <w:right w:val="nil"/>
            </w:tcBorders>
            <w:hideMark/>
          </w:tcPr>
          <w:p w14:paraId="12D8B2D3"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942.8</w:t>
            </w:r>
          </w:p>
        </w:tc>
        <w:tc>
          <w:tcPr>
            <w:tcW w:w="1443" w:type="dxa"/>
            <w:tcBorders>
              <w:top w:val="nil"/>
              <w:left w:val="nil"/>
              <w:bottom w:val="single" w:sz="4" w:space="0" w:color="7F7F7F" w:themeColor="text1" w:themeTint="80"/>
              <w:right w:val="nil"/>
            </w:tcBorders>
            <w:hideMark/>
          </w:tcPr>
          <w:p w14:paraId="1E510F9D"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 xml:space="preserve"> 438.4</w:t>
            </w:r>
          </w:p>
        </w:tc>
        <w:tc>
          <w:tcPr>
            <w:tcW w:w="1443" w:type="dxa"/>
            <w:tcBorders>
              <w:top w:val="nil"/>
              <w:left w:val="nil"/>
              <w:bottom w:val="single" w:sz="4" w:space="0" w:color="7F7F7F" w:themeColor="text1" w:themeTint="80"/>
              <w:right w:val="nil"/>
            </w:tcBorders>
            <w:hideMark/>
          </w:tcPr>
          <w:p w14:paraId="26D0AE0A"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1 375.9</w:t>
            </w:r>
          </w:p>
        </w:tc>
        <w:tc>
          <w:tcPr>
            <w:tcW w:w="1332" w:type="dxa"/>
            <w:tcBorders>
              <w:top w:val="nil"/>
              <w:left w:val="nil"/>
              <w:bottom w:val="single" w:sz="4" w:space="0" w:color="7F7F7F" w:themeColor="text1" w:themeTint="80"/>
              <w:right w:val="nil"/>
            </w:tcBorders>
          </w:tcPr>
          <w:p w14:paraId="2EB16B5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2 562.5</w:t>
            </w:r>
          </w:p>
        </w:tc>
        <w:tc>
          <w:tcPr>
            <w:tcW w:w="1453" w:type="dxa"/>
            <w:tcBorders>
              <w:top w:val="nil"/>
              <w:left w:val="nil"/>
              <w:bottom w:val="single" w:sz="4" w:space="0" w:color="7F7F7F" w:themeColor="text1" w:themeTint="80"/>
              <w:right w:val="nil"/>
            </w:tcBorders>
            <w:hideMark/>
          </w:tcPr>
          <w:p w14:paraId="677064F6" w14:textId="77777777" w:rsidR="00D933B7" w:rsidRPr="001F2F66" w:rsidRDefault="00D933B7">
            <w:pPr>
              <w:spacing w:after="0" w:line="240" w:lineRule="auto"/>
              <w:jc w:val="center"/>
              <w:textAlignment w:val="baseline"/>
              <w:rPr>
                <w:rFonts w:ascii="Segoe UI" w:hAnsi="Segoe UI" w:cs="Segoe UI"/>
                <w:sz w:val="22"/>
                <w:szCs w:val="22"/>
                <w:lang w:eastAsia="en-IE"/>
              </w:rPr>
            </w:pPr>
            <w:r w:rsidRPr="001F2F66">
              <w:rPr>
                <w:sz w:val="22"/>
                <w:szCs w:val="22"/>
              </w:rPr>
              <w:t>8 741.6</w:t>
            </w:r>
          </w:p>
        </w:tc>
      </w:tr>
      <w:tr w:rsidR="00D933B7" w:rsidRPr="00A90107" w14:paraId="6ED16981"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2EC78F3B" w14:textId="77777777" w:rsidR="00D933B7" w:rsidRPr="00A90107"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38CE9FA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12 259.0</w:t>
            </w:r>
          </w:p>
        </w:tc>
        <w:tc>
          <w:tcPr>
            <w:tcW w:w="1513" w:type="dxa"/>
            <w:tcBorders>
              <w:top w:val="single" w:sz="4" w:space="0" w:color="7F7F7F" w:themeColor="text1" w:themeTint="80"/>
              <w:left w:val="nil"/>
              <w:bottom w:val="single" w:sz="6" w:space="0" w:color="8C8C8C"/>
              <w:right w:val="nil"/>
            </w:tcBorders>
          </w:tcPr>
          <w:p w14:paraId="69CEAB1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12 424.0</w:t>
            </w:r>
          </w:p>
        </w:tc>
        <w:tc>
          <w:tcPr>
            <w:tcW w:w="1443" w:type="dxa"/>
            <w:tcBorders>
              <w:top w:val="single" w:sz="4" w:space="0" w:color="7F7F7F" w:themeColor="text1" w:themeTint="80"/>
              <w:left w:val="nil"/>
              <w:bottom w:val="single" w:sz="6" w:space="0" w:color="8C8C8C"/>
              <w:right w:val="nil"/>
            </w:tcBorders>
          </w:tcPr>
          <w:p w14:paraId="3887909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12 016.8</w:t>
            </w:r>
          </w:p>
        </w:tc>
        <w:tc>
          <w:tcPr>
            <w:tcW w:w="1443" w:type="dxa"/>
            <w:tcBorders>
              <w:top w:val="single" w:sz="4" w:space="0" w:color="7F7F7F" w:themeColor="text1" w:themeTint="80"/>
              <w:left w:val="nil"/>
              <w:bottom w:val="single" w:sz="6" w:space="0" w:color="8C8C8C"/>
              <w:right w:val="nil"/>
            </w:tcBorders>
          </w:tcPr>
          <w:p w14:paraId="43C3B465"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11 364.5</w:t>
            </w:r>
          </w:p>
        </w:tc>
        <w:tc>
          <w:tcPr>
            <w:tcW w:w="1332" w:type="dxa"/>
            <w:tcBorders>
              <w:top w:val="single" w:sz="4" w:space="0" w:color="7F7F7F" w:themeColor="text1" w:themeTint="80"/>
              <w:left w:val="nil"/>
              <w:bottom w:val="single" w:sz="6" w:space="0" w:color="8C8C8C"/>
              <w:right w:val="nil"/>
            </w:tcBorders>
          </w:tcPr>
          <w:p w14:paraId="45EC6CF8" w14:textId="77777777" w:rsidR="00D933B7" w:rsidRPr="001F2F66" w:rsidRDefault="00D933B7">
            <w:pPr>
              <w:spacing w:after="0" w:line="240" w:lineRule="auto"/>
              <w:jc w:val="center"/>
              <w:textAlignment w:val="baseline"/>
              <w:rPr>
                <w:sz w:val="22"/>
                <w:szCs w:val="22"/>
              </w:rPr>
            </w:pPr>
            <w:r w:rsidRPr="001F2F66">
              <w:rPr>
                <w:sz w:val="22"/>
                <w:szCs w:val="22"/>
              </w:rPr>
              <w:t>11 103.1</w:t>
            </w:r>
          </w:p>
        </w:tc>
        <w:tc>
          <w:tcPr>
            <w:tcW w:w="1453" w:type="dxa"/>
            <w:tcBorders>
              <w:top w:val="single" w:sz="4" w:space="0" w:color="7F7F7F" w:themeColor="text1" w:themeTint="80"/>
              <w:left w:val="nil"/>
              <w:bottom w:val="single" w:sz="6" w:space="0" w:color="8C8C8C"/>
              <w:right w:val="nil"/>
            </w:tcBorders>
          </w:tcPr>
          <w:p w14:paraId="1A1D3D9D"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59 167.4</w:t>
            </w:r>
          </w:p>
        </w:tc>
      </w:tr>
    </w:tbl>
    <w:p w14:paraId="72C95FEA" w14:textId="77777777" w:rsidR="00D933B7" w:rsidRPr="00A90107" w:rsidRDefault="00D933B7" w:rsidP="00D933B7">
      <w:pPr>
        <w:pStyle w:val="ListParagraph"/>
        <w:ind w:left="360"/>
        <w:rPr>
          <w:lang w:eastAsia="en-GB"/>
        </w:rPr>
      </w:pPr>
    </w:p>
    <w:p w14:paraId="32717D22"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The NDICI – Global Europe Regulation requires that at least 85% of all new external actions under the instrument contribute to gender equality as a significant (a gender policy marker score of G1 from the </w:t>
      </w:r>
      <w:r>
        <w:t xml:space="preserve">Organisation for Economic Co-operation and Development’s </w:t>
      </w:r>
      <w:r>
        <w:rPr>
          <w:lang w:eastAsia="en-GB"/>
        </w:rPr>
        <w:t xml:space="preserve">Development Assistance Committee) or principal objective (a score of G2) and that at least 5% of those actions should target gender equality as principal objective. </w:t>
      </w:r>
    </w:p>
    <w:p w14:paraId="46DA5532"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Between 2021 and 2025, the share of external actions contributing to gender equality and women’s empowerment reached 83%, and of those, 4.7% (about 90 programmes at the country, regional and global levels) had gender equality as principal objective. </w:t>
      </w:r>
    </w:p>
    <w:p w14:paraId="410342D2"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For instance, among the actions scoring G2, the Advocacy, Coalition Building and Transformative Feminist Action (ACT) Programme is a EUR</w:t>
      </w:r>
      <w:r>
        <w:rPr>
          <w:rFonts w:ascii="Calibri" w:hAnsi="Calibri" w:cs="Calibri"/>
          <w:lang w:eastAsia="en-GB"/>
        </w:rPr>
        <w:t> </w:t>
      </w:r>
      <w:r>
        <w:rPr>
          <w:lang w:eastAsia="en-GB"/>
        </w:rPr>
        <w:t>22</w:t>
      </w:r>
      <w:r>
        <w:rPr>
          <w:rFonts w:ascii="Calibri" w:hAnsi="Calibri" w:cs="Calibri"/>
          <w:lang w:eastAsia="en-GB"/>
        </w:rPr>
        <w:t> </w:t>
      </w:r>
      <w:r>
        <w:rPr>
          <w:lang w:eastAsia="en-GB"/>
        </w:rPr>
        <w:t xml:space="preserve">million initiative funded by the European Union and implemented by UN Women. The programme strengthens women’s rights movements to advocate and work with public authorities on policy and legal reforms and accountability mechanisms to end all forms of violence against women and girls, particularly in contexts of shrinking civic space. </w:t>
      </w:r>
    </w:p>
    <w:p w14:paraId="35273C18"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In 2025, through the advocacy, coalition building and transformative feminist action programme, women’ rights organisations and activists shaped more than 20 global and regional normative and policy processes, such as the adoption of the Mercosur Agreement on the Mutual Recognition of Protection Measures for Women in Situations of Gender-Based Violence, the ratification of ILO Convention 190, and continental justice and accountability frameworks, notably the African Union Convention on Ending Violence against Women and Girls. </w:t>
      </w:r>
    </w:p>
    <w:p w14:paraId="3D393B56"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In March 2025, The African Union Commission, the United Nations, and the European Union signed the regional agreement on the implementation of the </w:t>
      </w:r>
      <w:hyperlink r:id="rId478">
        <w:r>
          <w:rPr>
            <w:rStyle w:val="Hyperlink"/>
          </w:rPr>
          <w:t>Spotlight Initiative Africa Regional Programme</w:t>
        </w:r>
      </w:hyperlink>
      <w:r>
        <w:rPr>
          <w:lang w:eastAsia="en-GB"/>
        </w:rPr>
        <w:t xml:space="preserve"> 2.0, which aims to drive action against Violence against Women and Girls (VAWG), harmful practices, and to promote sexual and reproductive health and rights across Africa.</w:t>
      </w:r>
    </w:p>
    <w:p w14:paraId="57A62B2E" w14:textId="743E81F9" w:rsidR="00D933B7" w:rsidRPr="00A90107" w:rsidRDefault="00D933B7" w:rsidP="00373960">
      <w:pPr>
        <w:pStyle w:val="ListParagraph"/>
        <w:numPr>
          <w:ilvl w:val="0"/>
          <w:numId w:val="9"/>
        </w:numPr>
        <w:spacing w:after="240" w:line="264" w:lineRule="auto"/>
        <w:jc w:val="both"/>
        <w:rPr>
          <w:lang w:eastAsia="en-GB"/>
        </w:rPr>
      </w:pPr>
      <w:r>
        <w:rPr>
          <w:lang w:eastAsia="en-GB"/>
        </w:rPr>
        <w:t>Gender equality continues to be mainstreamed across Global Gateway flagships</w:t>
      </w:r>
      <w:r w:rsidR="00C64FFD">
        <w:rPr>
          <w:lang w:eastAsia="en-GB"/>
        </w:rPr>
        <w:t xml:space="preserve"> initiatives</w:t>
      </w:r>
      <w:r>
        <w:rPr>
          <w:lang w:eastAsia="en-GB"/>
        </w:rPr>
        <w:t>. Examples are the FinnFund’s Africa Connected Programme, marked G1, which is in its second year of implementation and deploys one third of the EU guarantee to reduce the gender digital gap divide in rural areas. The M</w:t>
      </w:r>
      <w:r>
        <w:rPr>
          <w:rFonts w:eastAsia="EC Square Sans Pro" w:cs="EC Square Sans Pro"/>
        </w:rPr>
        <w:t>icro, Small, and Medium Enterprises</w:t>
      </w:r>
      <w:r>
        <w:rPr>
          <w:rFonts w:eastAsia="EC Square Sans Pro" w:cs="EC Square Sans Pro"/>
          <w:lang w:eastAsia="en-GB"/>
        </w:rPr>
        <w:t xml:space="preserve"> </w:t>
      </w:r>
      <w:r>
        <w:t>(</w:t>
      </w:r>
      <w:r>
        <w:rPr>
          <w:lang w:eastAsia="en-GB"/>
        </w:rPr>
        <w:t>MSME) Platform and its successor EDFI MSME Plus support micro, small, and medium-sized enterprises in sub-Saharan Africa and the EU Neighbourhood with a target job creation rate of 50% for women.</w:t>
      </w:r>
    </w:p>
    <w:p w14:paraId="1CD374DB"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A recent independent evaluation of the implementation of GAP III published in December 2025 points to existing leeway for increasing the impact of EU actions through political dialogue, gender mainstreaming and targeted measures supported by a strong Team Europe approach as well as the need to further integrate gender lenses in Global Gateway sectorial investments.</w:t>
      </w:r>
    </w:p>
    <w:p w14:paraId="7736B3AC"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The EU has driven measurable progress on gender equality across the Eastern Partnership. Through the </w:t>
      </w:r>
      <w:hyperlink r:id="rId479">
        <w:r>
          <w:rPr>
            <w:rStyle w:val="Hyperlink"/>
          </w:rPr>
          <w:t>EU4 Gender Equality Reform Helpdesk</w:t>
        </w:r>
      </w:hyperlink>
      <w:r>
        <w:rPr>
          <w:lang w:eastAsia="en-GB"/>
        </w:rPr>
        <w:t xml:space="preserve"> (2021-2025), 3</w:t>
      </w:r>
      <w:r>
        <w:rPr>
          <w:rFonts w:ascii="Calibri" w:hAnsi="Calibri" w:cs="Calibri"/>
          <w:lang w:eastAsia="en-GB"/>
        </w:rPr>
        <w:t> </w:t>
      </w:r>
      <w:r>
        <w:rPr>
          <w:lang w:eastAsia="en-GB"/>
        </w:rPr>
        <w:t xml:space="preserve">149 government employees strengthened their skills in gender-responsive budgeting, gender mainstreaming, and gender impact assessments. The </w:t>
      </w:r>
      <w:hyperlink r:id="rId480">
        <w:r>
          <w:t>EU4 Gender Equality</w:t>
        </w:r>
      </w:hyperlink>
      <w:r>
        <w:rPr>
          <w:lang w:eastAsia="en-GB"/>
        </w:rPr>
        <w:t xml:space="preserve"> component, implemented by UN Women and the United Nations Population Fund, reached over 8.2</w:t>
      </w:r>
      <w:r>
        <w:rPr>
          <w:rFonts w:ascii="Calibri" w:hAnsi="Calibri" w:cs="Calibri"/>
          <w:lang w:eastAsia="en-GB"/>
        </w:rPr>
        <w:t> </w:t>
      </w:r>
      <w:r>
        <w:rPr>
          <w:lang w:eastAsia="en-GB"/>
        </w:rPr>
        <w:t>million people in 2025 with messages challenging gender stereotypes and preventing violence against women and girls, while 3</w:t>
      </w:r>
      <w:r>
        <w:rPr>
          <w:rFonts w:ascii="Calibri" w:hAnsi="Calibri" w:cs="Calibri"/>
          <w:lang w:eastAsia="en-GB"/>
        </w:rPr>
        <w:t> </w:t>
      </w:r>
      <w:r>
        <w:rPr>
          <w:lang w:eastAsia="en-GB"/>
        </w:rPr>
        <w:t xml:space="preserve">505 participants across five partner countries engaged in innovative activities including Fathers’ Schools and community dialogues. Policy dialogue advanced through the </w:t>
      </w:r>
      <w:hyperlink r:id="rId481">
        <w:r>
          <w:rPr>
            <w:rStyle w:val="Hyperlink"/>
          </w:rPr>
          <w:t>fourth Eastern Partnership Working Group on Gender Equality</w:t>
        </w:r>
      </w:hyperlink>
      <w:r>
        <w:rPr>
          <w:lang w:eastAsia="en-GB"/>
        </w:rPr>
        <w:t xml:space="preserve"> in Moldova, focusing on women’s access to justice, and a high-level event co-organised by the European Commission and SIDA in Brussels, which highlighted the need for systemic transformation and showcased gender-lens investing initiatives supporting women-owned businesses and women in non-traditional professions.</w:t>
      </w:r>
    </w:p>
    <w:p w14:paraId="0897BD95"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In 2025, the EU also supported gender-sensitive conflict and resilience analyses to underpin responses to crises (e.g. in the Central African Republic, Ethiopia, Israel/Palestine</w:t>
      </w:r>
      <w:r>
        <w:rPr>
          <w:rFonts w:ascii="Calibri" w:hAnsi="Calibri" w:cs="Calibri"/>
          <w:lang w:eastAsia="en-GB"/>
        </w:rPr>
        <w:t> </w:t>
      </w:r>
      <w:r>
        <w:rPr>
          <w:lang w:eastAsia="en-GB"/>
        </w:rPr>
        <w:t>(</w:t>
      </w:r>
      <w:r>
        <w:rPr>
          <w:vertAlign w:val="superscript"/>
          <w:lang w:eastAsia="en-GB"/>
        </w:rPr>
        <w:footnoteReference w:id="57"/>
      </w:r>
      <w:r>
        <w:rPr>
          <w:lang w:eastAsia="en-GB"/>
        </w:rPr>
        <w:t>), Mozambique, Somalia and Ukraine). It also influenced peace processes such as that in the Middle East to incorporate gender equality objectives. Supporting women’s organisations within peace structures, like the Women’s Advisory Council for Middle East Peace, the EU strengthens women’s role in conflict prevention and resolution, which makes peacebuilding more inclusive and sustainable.</w:t>
      </w:r>
    </w:p>
    <w:p w14:paraId="4050A66A"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The Commission supported women’s role in counterterrorism through their inclusion in law enforcement, investigation and prosecution activities. It will help set up a practitioners’ network to share best practices and peer support.</w:t>
      </w:r>
    </w:p>
    <w:p w14:paraId="710D0D91" w14:textId="77777777" w:rsidR="00D933B7" w:rsidRPr="00A90107" w:rsidRDefault="00D933B7" w:rsidP="00D933B7">
      <w:pPr>
        <w:pStyle w:val="ListParagraph"/>
        <w:ind w:left="360"/>
        <w:rPr>
          <w:rFonts w:eastAsia="Calibri"/>
          <w:color w:val="D03358"/>
        </w:rPr>
      </w:pPr>
    </w:p>
    <w:tbl>
      <w:tblPr>
        <w:tblStyle w:val="Planning2022instructions"/>
        <w:tblW w:w="0" w:type="auto"/>
        <w:tblLook w:val="04A0" w:firstRow="1" w:lastRow="0" w:firstColumn="1" w:lastColumn="0" w:noHBand="0" w:noVBand="1"/>
      </w:tblPr>
      <w:tblGrid>
        <w:gridCol w:w="9629"/>
      </w:tblGrid>
      <w:tr w:rsidR="00D933B7" w:rsidRPr="00A90107" w14:paraId="67FF72A7" w14:textId="77777777">
        <w:tc>
          <w:tcPr>
            <w:tcW w:w="9629" w:type="dxa"/>
            <w:shd w:val="clear" w:color="auto" w:fill="auto"/>
          </w:tcPr>
          <w:p w14:paraId="1CCE6472" w14:textId="77777777" w:rsidR="00D933B7" w:rsidRPr="00A90107" w:rsidRDefault="00D933B7">
            <w:pPr>
              <w:spacing w:after="0" w:line="240" w:lineRule="auto"/>
              <w:textAlignment w:val="baseline"/>
              <w:rPr>
                <w:rFonts w:eastAsia="Times New Roman" w:cs="Segoe UI"/>
                <w:sz w:val="22"/>
                <w:szCs w:val="22"/>
                <w:lang w:eastAsia="en-IE"/>
              </w:rPr>
            </w:pPr>
          </w:p>
          <w:p w14:paraId="34F02B21" w14:textId="77777777" w:rsidR="00D933B7" w:rsidRPr="00A148F3" w:rsidRDefault="00D933B7">
            <w:pPr>
              <w:spacing w:after="0" w:line="240" w:lineRule="auto"/>
              <w:textAlignment w:val="baseline"/>
              <w:rPr>
                <w:rFonts w:ascii="Times New Roman" w:eastAsia="Times New Roman" w:hAnsi="Times New Roman" w:cs="Segoe UI"/>
                <w:b/>
                <w:bCs/>
                <w:sz w:val="22"/>
                <w:szCs w:val="22"/>
                <w:lang w:eastAsia="en-IE"/>
              </w:rPr>
            </w:pPr>
            <w:r>
              <w:rPr>
                <w:rFonts w:eastAsia="Times New Roman" w:cs="Segoe UI"/>
                <w:b/>
                <w:bCs/>
                <w:lang w:eastAsia="en-IE"/>
              </w:rPr>
              <w:t>Gender-disaggregated information</w:t>
            </w:r>
          </w:p>
          <w:p w14:paraId="7CB34FED" w14:textId="77777777" w:rsidR="00D933B7" w:rsidRPr="00A90107" w:rsidRDefault="00D933B7">
            <w:pPr>
              <w:spacing w:after="0" w:line="240" w:lineRule="auto"/>
              <w:textAlignment w:val="baseline"/>
              <w:rPr>
                <w:rFonts w:ascii="Segoe UI" w:eastAsia="Times New Roman" w:hAnsi="Segoe UI" w:cs="Segoe UI"/>
                <w:sz w:val="18"/>
                <w:szCs w:val="18"/>
                <w:lang w:eastAsia="en-IE"/>
              </w:rPr>
            </w:pPr>
          </w:p>
          <w:p w14:paraId="060E271F" w14:textId="77777777" w:rsidR="00D933B7" w:rsidRPr="00A90107" w:rsidRDefault="00D933B7">
            <w:pPr>
              <w:pStyle w:val="TableListBullet"/>
              <w:numPr>
                <w:ilvl w:val="0"/>
                <w:numId w:val="0"/>
              </w:numPr>
              <w:ind w:left="283" w:hanging="283"/>
            </w:pPr>
            <w:r>
              <w:rPr>
                <w:sz w:val="22"/>
                <w:szCs w:val="22"/>
              </w:rPr>
              <w:t>Not applicable</w:t>
            </w:r>
          </w:p>
        </w:tc>
      </w:tr>
    </w:tbl>
    <w:p w14:paraId="4DDE58D1" w14:textId="77777777" w:rsidR="00D933B7" w:rsidRPr="00A90107" w:rsidRDefault="00D933B7" w:rsidP="00F72C99">
      <w:pPr>
        <w:pStyle w:val="Heading3"/>
      </w:pPr>
      <w:r>
        <w:br w:type="page"/>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FF01D4" w14:paraId="47036F1A" w14:textId="77777777">
        <w:trPr>
          <w:trHeight w:val="300"/>
        </w:trPr>
        <w:tc>
          <w:tcPr>
            <w:tcW w:w="1276" w:type="dxa"/>
            <w:tcBorders>
              <w:top w:val="single" w:sz="6" w:space="0" w:color="8C8C8C"/>
              <w:left w:val="nil"/>
              <w:bottom w:val="single" w:sz="6" w:space="0" w:color="8C8C8C"/>
              <w:right w:val="nil"/>
            </w:tcBorders>
            <w:shd w:val="clear" w:color="auto" w:fill="F2F2F2" w:themeFill="background1" w:themeFillShade="F2"/>
            <w:hideMark/>
          </w:tcPr>
          <w:p w14:paraId="66023632"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hideMark/>
          </w:tcPr>
          <w:p w14:paraId="7DE6080F"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2021 </w:t>
            </w:r>
          </w:p>
        </w:tc>
        <w:tc>
          <w:tcPr>
            <w:tcW w:w="1276" w:type="dxa"/>
            <w:tcBorders>
              <w:top w:val="single" w:sz="6" w:space="0" w:color="8C8C8C"/>
              <w:left w:val="nil"/>
              <w:bottom w:val="single" w:sz="6" w:space="0" w:color="8C8C8C"/>
              <w:right w:val="nil"/>
            </w:tcBorders>
            <w:shd w:val="clear" w:color="auto" w:fill="F2F2F2" w:themeFill="background1" w:themeFillShade="F2"/>
            <w:vAlign w:val="center"/>
            <w:hideMark/>
          </w:tcPr>
          <w:p w14:paraId="7CD016DD"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2022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hideMark/>
          </w:tcPr>
          <w:p w14:paraId="560A2062"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val="en-IE" w:eastAsia="en-IE"/>
              </w:rPr>
              <w:t xml:space="preserve">2023 </w:t>
            </w:r>
          </w:p>
        </w:tc>
        <w:tc>
          <w:tcPr>
            <w:tcW w:w="1276" w:type="dxa"/>
            <w:tcBorders>
              <w:top w:val="single" w:sz="6" w:space="0" w:color="8C8C8C"/>
              <w:left w:val="nil"/>
              <w:bottom w:val="single" w:sz="6" w:space="0" w:color="8C8C8C"/>
              <w:right w:val="nil"/>
            </w:tcBorders>
            <w:shd w:val="clear" w:color="auto" w:fill="F2F2F2" w:themeFill="background1" w:themeFillShade="F2"/>
            <w:vAlign w:val="center"/>
          </w:tcPr>
          <w:p w14:paraId="5D89326E" w14:textId="77777777" w:rsidR="00D933B7" w:rsidRPr="00FF01D4" w:rsidRDefault="00D933B7">
            <w:pPr>
              <w:spacing w:after="0" w:line="240" w:lineRule="auto"/>
              <w:jc w:val="center"/>
              <w:textAlignment w:val="baseline"/>
              <w:rPr>
                <w:rFonts w:cs="Segoe UI"/>
                <w:b/>
                <w:bCs/>
                <w:sz w:val="20"/>
                <w:lang w:val="en-IE" w:eastAsia="en-IE"/>
              </w:rPr>
            </w:pPr>
            <w:r>
              <w:rPr>
                <w:rFonts w:cs="Segoe UI"/>
                <w:b/>
                <w:bCs/>
                <w:sz w:val="20"/>
                <w:lang w:val="en-IE" w:eastAsia="en-IE"/>
              </w:rPr>
              <w:t xml:space="preserve">2024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tcPr>
          <w:p w14:paraId="73609633" w14:textId="77777777" w:rsidR="00D933B7" w:rsidRPr="00FF01D4" w:rsidRDefault="00D933B7">
            <w:pPr>
              <w:spacing w:after="0" w:line="240" w:lineRule="auto"/>
              <w:jc w:val="center"/>
              <w:textAlignment w:val="baseline"/>
              <w:rPr>
                <w:rFonts w:cs="Segoe UI"/>
                <w:b/>
                <w:bCs/>
                <w:sz w:val="20"/>
                <w:lang w:val="en-IE" w:eastAsia="en-IE"/>
              </w:rPr>
            </w:pPr>
            <w:r>
              <w:rPr>
                <w:rFonts w:cs="Segoe UI"/>
                <w:b/>
                <w:bCs/>
                <w:sz w:val="20"/>
                <w:lang w:val="en-IE" w:eastAsia="en-IE"/>
              </w:rPr>
              <w:t>2</w:t>
            </w:r>
            <w:r>
              <w:rPr>
                <w:b/>
                <w:bCs/>
                <w:sz w:val="20"/>
                <w:lang w:val="en-IE" w:eastAsia="en-IE"/>
              </w:rPr>
              <w:t>025</w:t>
            </w:r>
          </w:p>
        </w:tc>
        <w:tc>
          <w:tcPr>
            <w:tcW w:w="1233" w:type="dxa"/>
            <w:tcBorders>
              <w:top w:val="single" w:sz="6" w:space="0" w:color="8C8C8C"/>
              <w:left w:val="nil"/>
              <w:bottom w:val="single" w:sz="6" w:space="0" w:color="8C8C8C"/>
              <w:right w:val="nil"/>
            </w:tcBorders>
            <w:shd w:val="clear" w:color="auto" w:fill="F2F2F2" w:themeFill="background1" w:themeFillShade="F2"/>
            <w:vAlign w:val="center"/>
            <w:hideMark/>
          </w:tcPr>
          <w:p w14:paraId="5B6F267A"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themeFill="background1" w:themeFillShade="F2"/>
            <w:vAlign w:val="center"/>
            <w:hideMark/>
          </w:tcPr>
          <w:p w14:paraId="5223EB37"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of the 2021-2025 envelope</w:t>
            </w:r>
          </w:p>
        </w:tc>
      </w:tr>
      <w:tr w:rsidR="00D933B7" w:rsidRPr="00FF01D4" w14:paraId="7675A41E" w14:textId="77777777">
        <w:trPr>
          <w:trHeight w:val="300"/>
        </w:trPr>
        <w:tc>
          <w:tcPr>
            <w:tcW w:w="1276" w:type="dxa"/>
            <w:tcBorders>
              <w:top w:val="single" w:sz="6" w:space="0" w:color="8C8C8C"/>
              <w:left w:val="nil"/>
              <w:bottom w:val="single" w:sz="6" w:space="0" w:color="8C8C8C"/>
              <w:right w:val="nil"/>
            </w:tcBorders>
            <w:vAlign w:val="center"/>
            <w:hideMark/>
          </w:tcPr>
          <w:p w14:paraId="69CA1547" w14:textId="77777777" w:rsidR="00D933B7" w:rsidRPr="00FF01D4" w:rsidRDefault="00D933B7">
            <w:pPr>
              <w:spacing w:after="0" w:line="240" w:lineRule="auto"/>
              <w:textAlignment w:val="baseline"/>
              <w:rPr>
                <w:rFonts w:ascii="Segoe UI" w:hAnsi="Segoe UI" w:cs="Segoe UI"/>
                <w:b/>
                <w:bCs/>
                <w:sz w:val="18"/>
                <w:szCs w:val="18"/>
                <w:lang w:val="en-IE" w:eastAsia="en-IE"/>
              </w:rPr>
            </w:pPr>
            <w:r>
              <w:rPr>
                <w:rFonts w:cs="Segoe UI"/>
                <w:b/>
                <w:bCs/>
                <w:sz w:val="20"/>
                <w:lang w:val="en-IE"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089F4706" w14:textId="77777777" w:rsidR="00D933B7" w:rsidRPr="00FF01D4" w:rsidRDefault="00D933B7">
            <w:pPr>
              <w:spacing w:after="0" w:line="240" w:lineRule="auto"/>
              <w:jc w:val="center"/>
              <w:textAlignment w:val="baseline"/>
              <w:rPr>
                <w:rFonts w:ascii="Segoe UI" w:hAnsi="Segoe UI" w:cs="Segoe UI"/>
                <w:sz w:val="20"/>
                <w:lang w:val="en-IE" w:eastAsia="en-IE"/>
              </w:rPr>
            </w:pPr>
            <w:r>
              <w:t>1 493.4</w:t>
            </w:r>
          </w:p>
        </w:tc>
        <w:tc>
          <w:tcPr>
            <w:tcW w:w="1276" w:type="dxa"/>
            <w:tcBorders>
              <w:top w:val="single" w:sz="6" w:space="0" w:color="8C8C8C"/>
              <w:left w:val="nil"/>
              <w:bottom w:val="single" w:sz="6" w:space="0" w:color="8C8C8C"/>
              <w:right w:val="nil"/>
            </w:tcBorders>
            <w:vAlign w:val="center"/>
            <w:hideMark/>
          </w:tcPr>
          <w:p w14:paraId="617458D1" w14:textId="77777777" w:rsidR="00D933B7" w:rsidRPr="00FF01D4" w:rsidRDefault="00D933B7">
            <w:pPr>
              <w:spacing w:after="0" w:line="240" w:lineRule="auto"/>
              <w:jc w:val="center"/>
              <w:textAlignment w:val="baseline"/>
              <w:rPr>
                <w:rFonts w:ascii="Segoe UI" w:hAnsi="Segoe UI" w:cs="Segoe UI"/>
                <w:sz w:val="20"/>
                <w:lang w:val="en-IE" w:eastAsia="en-IE"/>
              </w:rPr>
            </w:pPr>
            <w:r>
              <w:t>2 986.4</w:t>
            </w:r>
          </w:p>
        </w:tc>
        <w:tc>
          <w:tcPr>
            <w:tcW w:w="1134" w:type="dxa"/>
            <w:tcBorders>
              <w:top w:val="single" w:sz="6" w:space="0" w:color="8C8C8C"/>
              <w:left w:val="nil"/>
              <w:bottom w:val="single" w:sz="6" w:space="0" w:color="8C8C8C"/>
              <w:right w:val="nil"/>
            </w:tcBorders>
            <w:vAlign w:val="center"/>
            <w:hideMark/>
          </w:tcPr>
          <w:p w14:paraId="47802723" w14:textId="77777777" w:rsidR="00D933B7" w:rsidRPr="00FF01D4" w:rsidRDefault="00D933B7">
            <w:pPr>
              <w:spacing w:after="0" w:line="240" w:lineRule="auto"/>
              <w:jc w:val="center"/>
              <w:textAlignment w:val="baseline"/>
              <w:rPr>
                <w:rFonts w:ascii="Segoe UI" w:hAnsi="Segoe UI" w:cs="Segoe UI"/>
                <w:sz w:val="20"/>
                <w:lang w:val="en-IE" w:eastAsia="en-IE"/>
              </w:rPr>
            </w:pPr>
            <w:r>
              <w:t>2 176.9</w:t>
            </w:r>
          </w:p>
        </w:tc>
        <w:tc>
          <w:tcPr>
            <w:tcW w:w="1276" w:type="dxa"/>
            <w:tcBorders>
              <w:top w:val="single" w:sz="6" w:space="0" w:color="8C8C8C"/>
              <w:left w:val="nil"/>
              <w:bottom w:val="single" w:sz="6" w:space="0" w:color="8C8C8C"/>
              <w:right w:val="nil"/>
            </w:tcBorders>
            <w:vAlign w:val="center"/>
          </w:tcPr>
          <w:p w14:paraId="1A6A420F" w14:textId="77777777" w:rsidR="00D933B7" w:rsidRPr="00FF01D4" w:rsidRDefault="00D933B7">
            <w:pPr>
              <w:spacing w:after="0" w:line="240" w:lineRule="auto"/>
              <w:jc w:val="center"/>
              <w:textAlignment w:val="baseline"/>
              <w:rPr>
                <w:rFonts w:cs="Segoe UI"/>
                <w:sz w:val="20"/>
                <w:lang w:val="en-IE" w:eastAsia="en-IE"/>
              </w:rPr>
            </w:pPr>
            <w:r>
              <w:t>1 998.6</w:t>
            </w:r>
          </w:p>
        </w:tc>
        <w:tc>
          <w:tcPr>
            <w:tcW w:w="1134" w:type="dxa"/>
            <w:tcBorders>
              <w:top w:val="single" w:sz="6" w:space="0" w:color="8C8C8C"/>
              <w:left w:val="nil"/>
              <w:bottom w:val="single" w:sz="6" w:space="0" w:color="8C8C8C"/>
              <w:right w:val="nil"/>
            </w:tcBorders>
            <w:vAlign w:val="center"/>
          </w:tcPr>
          <w:p w14:paraId="7974F2D7" w14:textId="77777777" w:rsidR="00D933B7" w:rsidRPr="00FF01D4" w:rsidRDefault="00D933B7">
            <w:pPr>
              <w:spacing w:after="0" w:line="240" w:lineRule="auto"/>
              <w:jc w:val="center"/>
              <w:textAlignment w:val="baseline"/>
              <w:rPr>
                <w:rFonts w:cs="Segoe UI"/>
                <w:sz w:val="20"/>
                <w:lang w:val="en-IE" w:eastAsia="en-IE"/>
              </w:rPr>
            </w:pPr>
            <w:r>
              <w:t>2 011.4</w:t>
            </w:r>
          </w:p>
        </w:tc>
        <w:tc>
          <w:tcPr>
            <w:tcW w:w="1233" w:type="dxa"/>
            <w:tcBorders>
              <w:top w:val="single" w:sz="6" w:space="0" w:color="8C8C8C"/>
              <w:left w:val="nil"/>
              <w:bottom w:val="single" w:sz="6" w:space="0" w:color="8C8C8C"/>
              <w:right w:val="nil"/>
            </w:tcBorders>
            <w:vAlign w:val="center"/>
            <w:hideMark/>
          </w:tcPr>
          <w:p w14:paraId="1695278E" w14:textId="77777777" w:rsidR="00D933B7" w:rsidRPr="00FF01D4" w:rsidRDefault="00D933B7">
            <w:pPr>
              <w:spacing w:after="0" w:line="240" w:lineRule="auto"/>
              <w:jc w:val="center"/>
              <w:textAlignment w:val="baseline"/>
              <w:rPr>
                <w:rFonts w:ascii="Segoe UI" w:hAnsi="Segoe UI" w:cs="Segoe UI"/>
                <w:sz w:val="20"/>
                <w:lang w:val="en-IE" w:eastAsia="en-IE"/>
              </w:rPr>
            </w:pPr>
            <w:r>
              <w:t>10 666.8</w:t>
            </w:r>
          </w:p>
        </w:tc>
        <w:tc>
          <w:tcPr>
            <w:tcW w:w="1176" w:type="dxa"/>
            <w:tcBorders>
              <w:top w:val="single" w:sz="6" w:space="0" w:color="8C8C8C"/>
              <w:left w:val="nil"/>
              <w:bottom w:val="single" w:sz="6" w:space="0" w:color="8C8C8C"/>
              <w:right w:val="nil"/>
            </w:tcBorders>
            <w:vAlign w:val="center"/>
            <w:hideMark/>
          </w:tcPr>
          <w:p w14:paraId="731B3964" w14:textId="77777777" w:rsidR="00D933B7" w:rsidRPr="00FF01D4" w:rsidRDefault="00D933B7">
            <w:pPr>
              <w:spacing w:after="0" w:line="240" w:lineRule="auto"/>
              <w:jc w:val="center"/>
              <w:textAlignment w:val="baseline"/>
              <w:rPr>
                <w:rFonts w:ascii="Segoe UI" w:hAnsi="Segoe UI" w:cs="Segoe UI"/>
                <w:sz w:val="20"/>
                <w:lang w:val="en-IE" w:eastAsia="en-IE"/>
              </w:rPr>
            </w:pPr>
            <w:r>
              <w:t>18.0%</w:t>
            </w:r>
          </w:p>
        </w:tc>
      </w:tr>
    </w:tbl>
    <w:p w14:paraId="1A25F73B" w14:textId="77777777" w:rsidR="00D933B7" w:rsidRPr="00A90107" w:rsidRDefault="00D933B7" w:rsidP="00D933B7">
      <w:pPr>
        <w:pStyle w:val="ListParagraph"/>
        <w:ind w:left="360"/>
        <w:rPr>
          <w:lang w:eastAsia="en-GB"/>
        </w:rPr>
      </w:pPr>
    </w:p>
    <w:p w14:paraId="3D8A4E4D"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In 2025, the EU strengthened the implementation of the Global Gateway digital pillar and the EU’s role as a trusted partner for human-centric digital transformation in partner countries. The adoption of the EU International Digital Strategy provided a strategic framework for an integrated EU tech business offer, combining secure connectivity, trustworthy artificial intelligence, cybersecurity, space-based services, trusted digital infrastructure and Digital Public Infrastructure. This translated into key initiatives such as the EU-LAC supercomputing network, the Blue Raman flagship and the Digital Economy Package launched in Mozambique. The D4DHub remained a key platform to facilitate investments at scale in a Team Europe approach and deliver a sustainable and human-centric digital transformation globally. Also, the EU initiated a new program to strengthen digital partnerships and digital cooperation in the Asia and the Pacific region in areas such as the digital economy, connectivity, governance, entrepreneurship, skills, standardisation, and security of technologies and infrastructure, including subsea cables.</w:t>
      </w:r>
    </w:p>
    <w:p w14:paraId="7DEABED4"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The EU advanced the digital transition across the Eastern Partnership (EaP) through flagship programmes delivering tangible impact. The EU4Digital Facility accelerated regulatory alignment, supported Moldova’s and Ukraine’s integration into the EU roaming area, and developed an innovative AI tool to facilitate </w:t>
      </w:r>
      <w:r>
        <w:rPr>
          <w:i/>
          <w:iCs/>
          <w:lang w:eastAsia="en-GB"/>
        </w:rPr>
        <w:t>acquis</w:t>
      </w:r>
      <w:r>
        <w:rPr>
          <w:lang w:eastAsia="en-GB"/>
        </w:rPr>
        <w:t xml:space="preserve"> transposition in candidate countries. Its </w:t>
      </w:r>
      <w:hyperlink r:id="rId482">
        <w:r>
          <w:rPr>
            <w:rStyle w:val="Hyperlink"/>
          </w:rPr>
          <w:t>EU4Digital Academy</w:t>
        </w:r>
      </w:hyperlink>
      <w:r>
        <w:rPr>
          <w:lang w:eastAsia="en-GB"/>
        </w:rPr>
        <w:t xml:space="preserve"> equipped users across the region with essential digital skills through free online training. The Eastern Partnership’s connect programme strengthened research collaboration by providing high-speed internet to universities and research institutes across the region. </w:t>
      </w:r>
      <w:hyperlink r:id="rId483">
        <w:r>
          <w:t>EU4Innovation East</w:t>
        </w:r>
      </w:hyperlink>
      <w:r>
        <w:rPr>
          <w:lang w:eastAsia="en-GB"/>
        </w:rPr>
        <w:t xml:space="preserve"> fostered entrepreneurship by organising major Startup Summits in Armenia and Moldova and providing incubation and early-stage funding to local startups.</w:t>
      </w:r>
    </w:p>
    <w:p w14:paraId="31A7C992" w14:textId="77777777" w:rsidR="00D933B7" w:rsidRPr="00A90107" w:rsidRDefault="00D933B7" w:rsidP="00373960">
      <w:pPr>
        <w:pStyle w:val="ListParagraph"/>
        <w:numPr>
          <w:ilvl w:val="0"/>
          <w:numId w:val="9"/>
        </w:numPr>
        <w:spacing w:after="240" w:line="264" w:lineRule="auto"/>
        <w:jc w:val="both"/>
        <w:rPr>
          <w:lang w:eastAsia="en-GB"/>
        </w:rPr>
      </w:pPr>
      <w:r>
        <w:rPr>
          <w:lang w:eastAsia="en-GB"/>
        </w:rPr>
        <w:t xml:space="preserve">In the Mediterranean region, the Hannibal </w:t>
      </w:r>
      <w:r>
        <w:t>project, adopted in 2024 is supporting</w:t>
      </w:r>
      <w:r>
        <w:rPr>
          <w:lang w:eastAsia="en-GB"/>
        </w:rPr>
        <w:t xml:space="preserve"> Tunisia with the financing of over EUR</w:t>
      </w:r>
      <w:r>
        <w:rPr>
          <w:rFonts w:ascii="Calibri" w:hAnsi="Calibri" w:cs="Calibri"/>
          <w:lang w:eastAsia="en-GB"/>
        </w:rPr>
        <w:t> </w:t>
      </w:r>
      <w:r>
        <w:rPr>
          <w:lang w:eastAsia="en-GB"/>
        </w:rPr>
        <w:t>200</w:t>
      </w:r>
      <w:r>
        <w:rPr>
          <w:rFonts w:ascii="Calibri" w:hAnsi="Calibri" w:cs="Calibri"/>
          <w:lang w:eastAsia="en-GB"/>
        </w:rPr>
        <w:t> </w:t>
      </w:r>
      <w:r>
        <w:rPr>
          <w:lang w:eastAsia="en-GB"/>
        </w:rPr>
        <w:t>million worth of investment in the country’s network, including connection to the EU via the Medusa submarine cable, fibre roll-out and fibre backbone modernisation, the upgrading of mobile networks and investment in a new cybersecure 5G mobile core infrastructure.</w:t>
      </w:r>
    </w:p>
    <w:p w14:paraId="0CECB7F0" w14:textId="77777777" w:rsidR="00D933B7" w:rsidRDefault="00D933B7" w:rsidP="00D933B7">
      <w:pPr>
        <w:rPr>
          <w:b/>
          <w:bCs/>
        </w:rPr>
      </w:pPr>
      <w:r>
        <w:rPr>
          <w:b/>
          <w:bCs/>
        </w:rPr>
        <w:br w:type="page"/>
      </w:r>
    </w:p>
    <w:p w14:paraId="70593A1E" w14:textId="77777777" w:rsidR="00D933B7" w:rsidRPr="00A9010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3075"/>
        <w:gridCol w:w="5107"/>
      </w:tblGrid>
      <w:tr w:rsidR="00D933B7" w:rsidRPr="00A90107" w14:paraId="314F8A1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A177920" w14:textId="77777777" w:rsidR="00D933B7" w:rsidRPr="00A90107" w:rsidRDefault="00D933B7">
            <w:pPr>
              <w:jc w:val="left"/>
              <w:rPr>
                <w:lang w:eastAsia="en-GB"/>
              </w:rPr>
            </w:pPr>
            <w:r>
              <w:rPr>
                <w:lang w:eastAsia="en-GB"/>
              </w:rPr>
              <w:t>SDG</w:t>
            </w:r>
          </w:p>
        </w:tc>
        <w:tc>
          <w:tcPr>
            <w:tcW w:w="3075" w:type="dxa"/>
            <w:vAlign w:val="center"/>
          </w:tcPr>
          <w:p w14:paraId="618E8D93" w14:textId="77777777" w:rsidR="00D933B7" w:rsidRPr="00A90107"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107" w:type="dxa"/>
            <w:vAlign w:val="center"/>
          </w:tcPr>
          <w:p w14:paraId="34DA2F26" w14:textId="77777777" w:rsidR="00D933B7" w:rsidRPr="00A90107"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A90107" w14:paraId="7222B34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372550C" w14:textId="1910812A" w:rsidR="00D933B7" w:rsidRPr="00A90107" w:rsidRDefault="00686B2C">
            <w:pPr>
              <w:rPr>
                <w:b w:val="0"/>
                <w:lang w:eastAsia="en-GB"/>
              </w:rPr>
            </w:pPr>
            <w:r w:rsidRPr="00DB731B">
              <w:rPr>
                <w:b w:val="0"/>
                <w:lang w:eastAsia="en-GB"/>
              </w:rPr>
              <w:t>SDG1: End poverty in all its forms everywhere</w:t>
            </w:r>
          </w:p>
        </w:tc>
        <w:tc>
          <w:tcPr>
            <w:tcW w:w="3075" w:type="dxa"/>
          </w:tcPr>
          <w:p w14:paraId="64359762" w14:textId="77777777" w:rsidR="00D933B7" w:rsidRPr="00A9010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76FD6543" w14:textId="77777777" w:rsidR="00D933B7" w:rsidRPr="00A90107" w:rsidRDefault="00D933B7">
            <w:pPr>
              <w:spacing w:after="0"/>
              <w:jc w:val="both"/>
              <w:cnfStyle w:val="000000100000" w:firstRow="0" w:lastRow="0" w:firstColumn="0" w:lastColumn="0" w:oddVBand="0" w:evenVBand="0" w:oddHBand="1" w:evenHBand="0" w:firstRowFirstColumn="0" w:firstRowLastColumn="0" w:lastRowFirstColumn="0" w:lastRowLastColumn="0"/>
              <w:rPr>
                <w:lang w:eastAsia="en-GB"/>
              </w:rPr>
            </w:pPr>
            <w:r>
              <w:rPr>
                <w:rFonts w:eastAsia="EC Square Sans Pro" w:cs="EC Square Sans Pro"/>
              </w:rPr>
              <w:t xml:space="preserve">The EU-funded Strengthening Institutional and Economic Resilience in Yemen (SIERY) project, implemented by UNDP in Yemen, drives poverty reduction through targeted economic and institutional interventions amid the country’s severe crisis, where millions face food insecurity and unemployment. By empowering local authorities and communities, it creates sustainable livelihoods without relying solely on short-term aid. SIERY generates jobs via grants to </w:t>
            </w:r>
            <w:r>
              <w:rPr>
                <w:rFonts w:eastAsia="Calibri" w:cs="Arial"/>
              </w:rPr>
              <w:t>-sized enterprises</w:t>
            </w:r>
            <w:r>
              <w:rPr>
                <w:rFonts w:eastAsia="EC Square Sans Pro" w:cs="EC Square Sans Pro"/>
              </w:rPr>
              <w:t xml:space="preserve"> and skills training for thousands, including women entrepreneurs, boosting household incomes in conflict zones. Infrastructure like schools, water systems, and agri-centres improves access to essentials, reducing daily hardships for over 7</w:t>
            </w:r>
            <w:r>
              <w:rPr>
                <w:rFonts w:ascii="Calibri" w:eastAsia="EC Square Sans Pro" w:hAnsi="Calibri" w:cs="Calibri"/>
              </w:rPr>
              <w:t> </w:t>
            </w:r>
            <w:r>
              <w:rPr>
                <w:rFonts w:eastAsia="EC Square Sans Pro" w:cs="EC Square Sans Pro"/>
              </w:rPr>
              <w:t>million people. Local governance strengthening ensures equitable service delivery, fostering self-reliance and economic recovery in districts hit hardest by poverty. Revolving funds and market linkages, such as in Hadramaut’s export sectors, enable ongoing business growth and resilience against shocks. The EU contribution to this programme was EUR</w:t>
            </w:r>
            <w:r>
              <w:rPr>
                <w:rFonts w:ascii="Calibri" w:eastAsia="EC Square Sans Pro" w:hAnsi="Calibri" w:cs="Calibri"/>
              </w:rPr>
              <w:t> </w:t>
            </w:r>
            <w:r>
              <w:rPr>
                <w:rFonts w:eastAsia="EC Square Sans Pro" w:cs="EC Square Sans Pro"/>
              </w:rPr>
              <w:t>69.8</w:t>
            </w:r>
            <w:r>
              <w:rPr>
                <w:rFonts w:ascii="Calibri" w:eastAsia="EC Square Sans Pro" w:hAnsi="Calibri" w:cs="Calibri"/>
              </w:rPr>
              <w:t> </w:t>
            </w:r>
            <w:r>
              <w:rPr>
                <w:rFonts w:eastAsia="EC Square Sans Pro" w:cs="EC Square Sans Pro"/>
              </w:rPr>
              <w:t>million in 2020 to 2025.</w:t>
            </w:r>
          </w:p>
        </w:tc>
      </w:tr>
      <w:tr w:rsidR="00D933B7" w:rsidRPr="00A90107" w14:paraId="1F7A87A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8456378" w14:textId="5831B8A0" w:rsidR="00D933B7" w:rsidRPr="00A90107" w:rsidRDefault="009B1CFE">
            <w:pPr>
              <w:rPr>
                <w:b w:val="0"/>
                <w:lang w:eastAsia="en-GB"/>
              </w:rPr>
            </w:pPr>
            <w:r w:rsidRPr="00C85C9C">
              <w:rPr>
                <w:b w:val="0"/>
                <w:lang w:eastAsia="en-GB"/>
              </w:rPr>
              <w:t>SDG2: End hunger, achieve food security and improved nutrition and promote sustainable agriculture</w:t>
            </w:r>
          </w:p>
        </w:tc>
        <w:tc>
          <w:tcPr>
            <w:tcW w:w="3075" w:type="dxa"/>
          </w:tcPr>
          <w:p w14:paraId="5905CBFB"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yes</w:t>
            </w:r>
          </w:p>
        </w:tc>
        <w:tc>
          <w:tcPr>
            <w:tcW w:w="5107" w:type="dxa"/>
          </w:tcPr>
          <w:p w14:paraId="4E6F50C5"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rPr>
                <w:rFonts w:eastAsia="EC Square Sans Pro" w:cs="EC Square Sans Pro"/>
              </w:rPr>
              <w:t>Extreme poverty and hunger are predominantly rural, with smallholder farmers and their families making up a significant proportion of the poor and hungry. Understanding and acting on the interlinkages between supporting sustainable agriculture, empowering small farmers, promoting gender equality, ending rural poverty, ensuring healthy lifestyles, adequate nutrition, and tackling climate change is thus key to achieving SDG2. The degree of complexity requires investments across diverse sectors, stakeholders and objectives, and a robust Team Europe dynamic. For example, in 2025 at the Nutrition for growth event in Paris, the EU pledged EUR</w:t>
            </w:r>
            <w:r>
              <w:rPr>
                <w:rFonts w:ascii="Calibri" w:eastAsia="EC Square Sans Pro" w:hAnsi="Calibri" w:cs="Calibri"/>
              </w:rPr>
              <w:t> </w:t>
            </w:r>
            <w:r>
              <w:rPr>
                <w:rFonts w:eastAsia="EC Square Sans Pro" w:cs="EC Square Sans Pro"/>
              </w:rPr>
              <w:t>3.4</w:t>
            </w:r>
            <w:r>
              <w:rPr>
                <w:rFonts w:ascii="Calibri" w:eastAsia="EC Square Sans Pro" w:hAnsi="Calibri" w:cs="Calibri"/>
              </w:rPr>
              <w:t> </w:t>
            </w:r>
            <w:r>
              <w:rPr>
                <w:rFonts w:eastAsia="EC Square Sans Pro" w:cs="EC Square Sans Pro"/>
              </w:rPr>
              <w:t>billion to support nutrition for 2024-27. A 2025 compendium highlighted the complementary initiatives of the European Commission and 14 Member States, and showed that 73% of GAIN’s Nourishing Food Pathway (NFP) programme budget comes from the European Commission and the governments of Germany, the Netherlands and Ireland, demonstrating Team Europe’s strong engagement on nutrition. The NFP programme currently operates in 11 countries, where assistance specifically aims to enhance the consumption of safe and nutritious foods in a sustainable manner. It encompasses six key workstreams: policy coherence, amplifying the voices of youth and women, improving market access, leveraging private sector finance, integrating nutrition with environmental considerations, and conducting monitoring and evaluation. </w:t>
            </w:r>
          </w:p>
        </w:tc>
      </w:tr>
      <w:tr w:rsidR="00D933B7" w:rsidRPr="00A90107" w14:paraId="5AACAE2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AB4108D" w14:textId="098570B5" w:rsidR="00D933B7" w:rsidRPr="00A90107" w:rsidRDefault="00DE69A6">
            <w:pPr>
              <w:rPr>
                <w:b w:val="0"/>
                <w:lang w:eastAsia="en-GB"/>
              </w:rPr>
            </w:pPr>
            <w:r w:rsidRPr="007B1F5B">
              <w:rPr>
                <w:b w:val="0"/>
                <w:lang w:eastAsia="en-GB"/>
              </w:rPr>
              <w:t>SDG3: Ensure healthy lives and promote well-being for all at all ages</w:t>
            </w:r>
          </w:p>
        </w:tc>
        <w:tc>
          <w:tcPr>
            <w:tcW w:w="3075" w:type="dxa"/>
          </w:tcPr>
          <w:p w14:paraId="28EBD21B"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79E82A53"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rPr>
                <w:rFonts w:eastAsia="EC Square Sans Pro" w:cs="EC Square Sans Pro"/>
              </w:rPr>
              <w:t>The Team Europe initiative on manufacturing and access to vaccines, medicines and health technologies (MAV+) collaborates with African partners to enhance local pharmaceutical systems and manufacturing capacity. This initiative adopts a comprehensive approach across supply, demand, and enabling environment, with six key work streams focusing on industrial development, market shaping, regulatory strengthening, technology transfer, access to finance, and research and development. Its goal is to facilitate access to quality, safe, effective, and affordable health products, aligning with the United Nations’ SDG target 3.8. With over EUR</w:t>
            </w:r>
            <w:r>
              <w:rPr>
                <w:rFonts w:ascii="Calibri" w:eastAsia="EC Square Sans Pro" w:hAnsi="Calibri" w:cs="Calibri"/>
              </w:rPr>
              <w:t> </w:t>
            </w:r>
            <w:r>
              <w:rPr>
                <w:rFonts w:eastAsia="EC Square Sans Pro" w:cs="EC Square Sans Pro"/>
              </w:rPr>
              <w:t>2</w:t>
            </w:r>
            <w:r>
              <w:rPr>
                <w:rFonts w:ascii="Calibri" w:eastAsia="EC Square Sans Pro" w:hAnsi="Calibri" w:cs="Calibri"/>
              </w:rPr>
              <w:t> </w:t>
            </w:r>
            <w:r>
              <w:rPr>
                <w:rFonts w:eastAsia="EC Square Sans Pro" w:cs="EC Square Sans Pro"/>
              </w:rPr>
              <w:t>billion mobilised, MAV+ operates through 89 projects and 42 implementing partners, ensuring coordination among stakeholders. It supports specific countries like Senegal, Rwanda, South Africa, Ghana, Egypt, and Nigeria in strengthening their pharmaceutical ecosystems and production capabilities. MAV+ aims for continent-wide benefits, leaving no one behind and fostering collaboration with the African Union and its health agencies. At the regional level, MAV+ contributes to consolidating initiatives such as the Africa CDC Platform for Harmonised African Health Manufacturing and the African Medicines Agency. It addresses financing gaps through partnerships and innovative financing mechanisms such as Human Development Accelerator financial vehicle, a collaboration between the European Commission, the European Investment Bank and the Gates Foundation. By December 2025 the instrument has provided innovative funding to support the development of the pharma and health industry in Africa for a total of EUR</w:t>
            </w:r>
            <w:r>
              <w:rPr>
                <w:rFonts w:ascii="Calibri" w:eastAsia="EC Square Sans Pro" w:hAnsi="Calibri" w:cs="Calibri"/>
              </w:rPr>
              <w:t> </w:t>
            </w:r>
            <w:r>
              <w:rPr>
                <w:rFonts w:eastAsia="EC Square Sans Pro" w:cs="EC Square Sans Pro"/>
              </w:rPr>
              <w:t>237</w:t>
            </w:r>
            <w:r>
              <w:rPr>
                <w:rFonts w:ascii="Calibri" w:eastAsia="EC Square Sans Pro" w:hAnsi="Calibri" w:cs="Calibri"/>
              </w:rPr>
              <w:t> </w:t>
            </w:r>
            <w:r>
              <w:rPr>
                <w:rFonts w:eastAsia="EC Square Sans Pro" w:cs="EC Square Sans Pro"/>
              </w:rPr>
              <w:t xml:space="preserve">million. </w:t>
            </w:r>
          </w:p>
        </w:tc>
      </w:tr>
      <w:tr w:rsidR="00D933B7" w:rsidRPr="00A90107" w14:paraId="60BDA8E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DA2260D" w14:textId="20489857" w:rsidR="00D933B7" w:rsidRPr="00A90107" w:rsidRDefault="00FC676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3075" w:type="dxa"/>
          </w:tcPr>
          <w:p w14:paraId="409A7B51"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107" w:type="dxa"/>
          </w:tcPr>
          <w:p w14:paraId="0179ADEB"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rPr>
              <w:t>EU investments 2021-2024 through the Global Partnership for Education (GPE) have contributed to giving 5</w:t>
            </w:r>
            <w:r>
              <w:rPr>
                <w:rFonts w:ascii="Calibri" w:eastAsia="EC Square Sans Pro" w:hAnsi="Calibri" w:cs="Calibri"/>
              </w:rPr>
              <w:t> </w:t>
            </w:r>
            <w:r>
              <w:rPr>
                <w:rFonts w:eastAsia="EC Square Sans Pro" w:cs="EC Square Sans Pro"/>
              </w:rPr>
              <w:t>951</w:t>
            </w:r>
            <w:r>
              <w:rPr>
                <w:rFonts w:ascii="Calibri" w:eastAsia="EC Square Sans Pro" w:hAnsi="Calibri" w:cs="Calibri"/>
              </w:rPr>
              <w:t> </w:t>
            </w:r>
            <w:r>
              <w:rPr>
                <w:rFonts w:eastAsia="EC Square Sans Pro" w:cs="EC Square Sans Pro"/>
              </w:rPr>
              <w:t>302 girls and boys access to a primary education and 1</w:t>
            </w:r>
            <w:r>
              <w:rPr>
                <w:rFonts w:ascii="Calibri" w:eastAsia="EC Square Sans Pro" w:hAnsi="Calibri" w:cs="Calibri"/>
              </w:rPr>
              <w:t> </w:t>
            </w:r>
            <w:r>
              <w:rPr>
                <w:rFonts w:eastAsia="EC Square Sans Pro" w:cs="EC Square Sans Pro"/>
              </w:rPr>
              <w:t>925</w:t>
            </w:r>
            <w:r>
              <w:rPr>
                <w:rFonts w:ascii="Calibri" w:eastAsia="EC Square Sans Pro" w:hAnsi="Calibri" w:cs="Calibri"/>
              </w:rPr>
              <w:t> </w:t>
            </w:r>
            <w:r>
              <w:rPr>
                <w:rFonts w:eastAsia="EC Square Sans Pro" w:cs="EC Square Sans Pro"/>
              </w:rPr>
              <w:t>000 students to secondary education. GPE is the largest global fund and unique multistakeholder partnership solely dedicated to transforming education in lower-income countries to ensure that every girl and boy in all partner countries can get 12 years of quality education plus one year of preschool. The partnership currently includes approximately 90 partner countries, while most financial support goes to the lowest income and crisis-affected countries, making sure no child is left behind. In its contribution to SDG4, the EU has put a specific emphasis on supporting teachers. During the first two years of implementation, the EUR</w:t>
            </w:r>
            <w:r>
              <w:rPr>
                <w:rFonts w:ascii="Calibri" w:eastAsia="EC Square Sans Pro" w:hAnsi="Calibri" w:cs="Calibri"/>
              </w:rPr>
              <w:t> </w:t>
            </w:r>
            <w:r>
              <w:rPr>
                <w:rFonts w:eastAsia="EC Square Sans Pro" w:cs="EC Square Sans Pro"/>
              </w:rPr>
              <w:t>100</w:t>
            </w:r>
            <w:r>
              <w:rPr>
                <w:rFonts w:ascii="Calibri" w:eastAsia="EC Square Sans Pro" w:hAnsi="Calibri" w:cs="Calibri"/>
              </w:rPr>
              <w:t> </w:t>
            </w:r>
            <w:r>
              <w:rPr>
                <w:rFonts w:eastAsia="EC Square Sans Pro" w:cs="EC Square Sans Pro"/>
              </w:rPr>
              <w:t>million Regional Teachers Initiative for Africa has already mapped the status of teacher policies in 40 countries, carried out research on teachers’ job satisfaction.</w:t>
            </w:r>
          </w:p>
          <w:p w14:paraId="3411BB88"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rPr>
              <w:t>In the Eastern Neighbourhood region, the programme ‘Supporting Education Reforms in the Eastern Partnership region’ is the first regional programme in the education sector, promoting education reforms and Quality Education. The objective of this action is to support the strengthening of education systems in the Eastern Partnership countries, with a particular focus on the governance and the financing of the education systems. This programme contributes to improved equity, gender equality, quality and performance of education systems.</w:t>
            </w:r>
          </w:p>
          <w:p w14:paraId="27541BDD"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lang w:eastAsia="en-GB"/>
              </w:rPr>
            </w:pPr>
          </w:p>
        </w:tc>
      </w:tr>
      <w:tr w:rsidR="00D933B7" w:rsidRPr="00A90107" w14:paraId="47E107B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7050C7A" w14:textId="1C0913F4" w:rsidR="00D933B7" w:rsidRPr="00A90107" w:rsidRDefault="005F66C3">
            <w:pPr>
              <w:rPr>
                <w:b w:val="0"/>
                <w:lang w:eastAsia="en-GB"/>
              </w:rPr>
            </w:pPr>
            <w:r w:rsidRPr="0084135A">
              <w:rPr>
                <w:b w:val="0"/>
                <w:lang w:eastAsia="en-GB"/>
              </w:rPr>
              <w:t>SDG5: Achieve gender equality and empower all women and girls</w:t>
            </w:r>
          </w:p>
        </w:tc>
        <w:tc>
          <w:tcPr>
            <w:tcW w:w="3075" w:type="dxa"/>
          </w:tcPr>
          <w:p w14:paraId="47BC9E27" w14:textId="77777777" w:rsidR="00D933B7" w:rsidRPr="00A9010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2A0C2559"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The NDICI – Global Europe Regulation requires at least 85% of all new external actions under the instrument to contribute to gender equality as a significant or principal objective. At least 5% of those actions should target gender equality as the principal objective. Between 2021 and 2024, the share of external actions contributing to gender equality and women’s empowerment reached 84%, very close to the target, and of those, 4% (over 80 programmes at country, regional and global levels) had gender equality as principal objective. For instance, the Advocacy, Coalition Building and Transformative Feminist Action (ACT) Programme is a EUR</w:t>
            </w:r>
            <w:r>
              <w:rPr>
                <w:rFonts w:ascii="Calibri" w:eastAsia="EC Square Sans Pro" w:hAnsi="Calibri" w:cs="Calibri"/>
              </w:rPr>
              <w:t> </w:t>
            </w:r>
            <w:r>
              <w:rPr>
                <w:rFonts w:eastAsia="EC Square Sans Pro" w:cs="EC Square Sans Pro"/>
              </w:rPr>
              <w:t>22</w:t>
            </w:r>
            <w:r>
              <w:rPr>
                <w:rFonts w:ascii="Calibri" w:eastAsia="EC Square Sans Pro" w:hAnsi="Calibri" w:cs="Calibri"/>
              </w:rPr>
              <w:t> </w:t>
            </w:r>
            <w:r>
              <w:rPr>
                <w:rFonts w:eastAsia="EC Square Sans Pro" w:cs="EC Square Sans Pro"/>
              </w:rPr>
              <w:t>million initiative funded by the European Union and implemented by UN Women. The programme strengthens women’s rights movements to advocate and work with public authorities on policy and legal reforms and accountability mechanisms to end all forms of violence against women and girls.</w:t>
            </w:r>
          </w:p>
          <w:p w14:paraId="2F017F61" w14:textId="77777777" w:rsidR="00D933B7" w:rsidRPr="00A90107" w:rsidRDefault="00D933B7">
            <w:pPr>
              <w:spacing w:after="160" w:line="257" w:lineRule="auto"/>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 xml:space="preserve">Additionally, the EU’s support </w:t>
            </w:r>
            <w:r>
              <w:t xml:space="preserve">for </w:t>
            </w:r>
            <w:r>
              <w:rPr>
                <w:rFonts w:eastAsia="EC Square Sans Pro" w:cs="EC Square Sans Pro"/>
              </w:rPr>
              <w:t>the Global Survivor’s Fund has resulted in advancing reparations for survivors of conflict-related sexual violence and driving historic national policy breakthroughs (e.g. Ukraine’s world-first wartime reparation law) while strengthening the global reparations ecosystem through research, advocacy, and innovation. More than 4</w:t>
            </w:r>
            <w:r>
              <w:rPr>
                <w:rFonts w:ascii="Calibri" w:eastAsia="EC Square Sans Pro" w:hAnsi="Calibri" w:cs="Calibri"/>
              </w:rPr>
              <w:t> </w:t>
            </w:r>
            <w:r>
              <w:rPr>
                <w:rFonts w:eastAsia="EC Square Sans Pro" w:cs="EC Square Sans Pro"/>
              </w:rPr>
              <w:t>000 survivors and their families – almost 26</w:t>
            </w:r>
            <w:r>
              <w:rPr>
                <w:rFonts w:ascii="Calibri" w:eastAsia="EC Square Sans Pro" w:hAnsi="Calibri" w:cs="Calibri"/>
              </w:rPr>
              <w:t> </w:t>
            </w:r>
            <w:r>
              <w:rPr>
                <w:rFonts w:eastAsia="EC Square Sans Pro" w:cs="EC Square Sans Pro"/>
              </w:rPr>
              <w:t>000 individuals – in 26 countries have received interim reparative measures since 2020, with new projects in South Sudan, Nigeria, and Timor Leste for 2025. 96% of survivors in Guinea, 92% in Iraq, and 85% in Türkiye have reported an improved sense of dignity, autonomy and agency.</w:t>
            </w:r>
          </w:p>
          <w:p w14:paraId="678080FB" w14:textId="77777777" w:rsidR="00D933B7" w:rsidRPr="00A90107" w:rsidRDefault="00D933B7">
            <w:pPr>
              <w:spacing w:before="0" w:after="160" w:line="276" w:lineRule="auto"/>
              <w:cnfStyle w:val="000000100000" w:firstRow="0" w:lastRow="0" w:firstColumn="0" w:lastColumn="0" w:oddVBand="0" w:evenVBand="0" w:oddHBand="1" w:evenHBand="0" w:firstRowFirstColumn="0" w:firstRowLastColumn="0" w:lastRowFirstColumn="0" w:lastRowLastColumn="0"/>
              <w:rPr>
                <w:rFonts w:ascii="Aptos" w:eastAsia="Aptos" w:hAnsi="Aptos" w:cs="Aptos"/>
                <w:sz w:val="24"/>
                <w:szCs w:val="24"/>
              </w:rPr>
            </w:pPr>
            <w:r>
              <w:rPr>
                <w:rFonts w:eastAsia="EC Square Sans Pro" w:cs="EC Square Sans Pro"/>
              </w:rPr>
              <w:t>In the Eastern Neighbourhood region, the EUR</w:t>
            </w:r>
            <w:r>
              <w:rPr>
                <w:rFonts w:ascii="Calibri" w:eastAsia="EC Square Sans Pro" w:hAnsi="Calibri" w:cs="Calibri"/>
              </w:rPr>
              <w:t> </w:t>
            </w:r>
            <w:r>
              <w:rPr>
                <w:rFonts w:eastAsia="EC Square Sans Pro" w:cs="EC Square Sans Pro"/>
              </w:rPr>
              <w:t>7.7</w:t>
            </w:r>
            <w:r>
              <w:rPr>
                <w:rFonts w:ascii="Calibri" w:eastAsia="EC Square Sans Pro" w:hAnsi="Calibri" w:cs="Calibri"/>
              </w:rPr>
              <w:t> </w:t>
            </w:r>
            <w:r>
              <w:rPr>
                <w:rFonts w:eastAsia="EC Square Sans Pro" w:cs="EC Square Sans Pro"/>
              </w:rPr>
              <w:t xml:space="preserve">million EU4Gender Equality programme (Phase II, 2023–2026) continues to promote equal rights and opportunities for women and men. The programme focuses on challenging gender stereotypes, preventing gender-based violence, and encouraging men’s participation in care work. In the Middle East and North Africa (MENA) region, the European Commission continued to support women’s economic empowerment, through bilateral and regional initiatives, combining policy dialogue, support </w:t>
            </w:r>
            <w:r>
              <w:t xml:space="preserve">for </w:t>
            </w:r>
            <w:r>
              <w:rPr>
                <w:rFonts w:eastAsia="EC Square Sans Pro" w:cs="EC Square Sans Pro"/>
              </w:rPr>
              <w:t xml:space="preserve">women’s entrepreneurship and employment, and access to finance with financial instruments. A new regional EU-UN Women initiative was prepared, aiming at boosting women employment in the </w:t>
            </w:r>
            <w:r>
              <w:rPr>
                <w:rStyle w:val="k6pdkd"/>
              </w:rPr>
              <w:t>Middle East and North Africa</w:t>
            </w:r>
            <w:r>
              <w:rPr>
                <w:rFonts w:eastAsia="EC Square Sans Pro" w:cs="EC Square Sans Pro"/>
              </w:rPr>
              <w:t xml:space="preserve"> through private sector engagement in the care, green and STEM economies.</w:t>
            </w:r>
          </w:p>
        </w:tc>
      </w:tr>
      <w:tr w:rsidR="00D933B7" w:rsidRPr="00A90107" w14:paraId="1B3155B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EF27604" w14:textId="234F4305" w:rsidR="00D933B7" w:rsidRPr="00A90107" w:rsidRDefault="00C74D8B">
            <w:pPr>
              <w:rPr>
                <w:b w:val="0"/>
                <w:lang w:eastAsia="en-GB"/>
              </w:rPr>
            </w:pPr>
            <w:r w:rsidRPr="00C74D8B">
              <w:rPr>
                <w:b w:val="0"/>
                <w:lang w:eastAsia="en-GB"/>
              </w:rPr>
              <w:t>SDG6: Ensure availability and sustainable management of water and sanitation for all</w:t>
            </w:r>
          </w:p>
        </w:tc>
        <w:tc>
          <w:tcPr>
            <w:tcW w:w="3075" w:type="dxa"/>
          </w:tcPr>
          <w:p w14:paraId="56A62C34"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107" w:type="dxa"/>
          </w:tcPr>
          <w:p w14:paraId="3FFA9BEF"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t>To work on all dimensions of SDG6, and notably target 6.5 to implement integrated water resources management at all levels, in 2025 the EU continued the implementation of the Team Europe initiative on transboundary water management for sustainable development and regional integration in Africa with the commitments of 2 new programmes around the Mono river and the presentation of its first implementation report that highlighted an increase of 60% in contributions to EUR</w:t>
            </w:r>
            <w:r>
              <w:rPr>
                <w:rFonts w:ascii="Calibri" w:hAnsi="Calibri" w:cs="Calibri"/>
              </w:rPr>
              <w:t> </w:t>
            </w:r>
            <w:r>
              <w:t>672</w:t>
            </w:r>
            <w:r>
              <w:rPr>
                <w:rFonts w:ascii="Calibri" w:hAnsi="Calibri" w:cs="Calibri"/>
              </w:rPr>
              <w:t> </w:t>
            </w:r>
            <w:r>
              <w:t>million with 56 actions. The Commission, together with the EIB, continued to develop actions to reach its target to support improved access to safe drinking water and sanitation to 70</w:t>
            </w:r>
            <w:r>
              <w:rPr>
                <w:rFonts w:ascii="Calibri" w:hAnsi="Calibri" w:cs="Calibri"/>
              </w:rPr>
              <w:t> </w:t>
            </w:r>
            <w:r>
              <w:t>million people by 2030. For instance, in 2025 the EU further developed phase III of the Bakheng water access programme. The treatment plant with a total cost of EUR</w:t>
            </w:r>
            <w:r>
              <w:rPr>
                <w:rFonts w:ascii="Calibri" w:hAnsi="Calibri" w:cs="Calibri"/>
              </w:rPr>
              <w:t> </w:t>
            </w:r>
            <w:r>
              <w:t>609</w:t>
            </w:r>
            <w:r>
              <w:rPr>
                <w:rFonts w:ascii="Calibri" w:hAnsi="Calibri" w:cs="Calibri"/>
              </w:rPr>
              <w:t> </w:t>
            </w:r>
            <w:r>
              <w:t>million, financed at over 80% by Team Europe (EU, EIB, AFD), supplies clean water to the rapidly growing urban population of 2.3</w:t>
            </w:r>
            <w:r>
              <w:rPr>
                <w:rFonts w:ascii="Calibri" w:hAnsi="Calibri" w:cs="Calibri"/>
              </w:rPr>
              <w:t> </w:t>
            </w:r>
            <w:r>
              <w:t xml:space="preserve">million and industry in Phnom Penh. </w:t>
            </w:r>
          </w:p>
          <w:p w14:paraId="0C3CFFE3"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t>Since its launch in 2022, the EU4Environment – Water and Data programme (EUR</w:t>
            </w:r>
            <w:r>
              <w:rPr>
                <w:rFonts w:ascii="Calibri" w:hAnsi="Calibri" w:cs="Calibri"/>
              </w:rPr>
              <w:t> </w:t>
            </w:r>
            <w:r>
              <w:t>12.75</w:t>
            </w:r>
            <w:r>
              <w:rPr>
                <w:rFonts w:ascii="Calibri" w:hAnsi="Calibri" w:cs="Calibri"/>
              </w:rPr>
              <w:t> </w:t>
            </w:r>
            <w:r>
              <w:t>million) has already delivered tangible results, notably pioneering COVID-19 monitoring in urban wastewater across Armenia, Azerbaijan, Georgia, and Moldova. Additionally, the EU is supporting Water Security in Jordan, including through a Team Europe Initiative on Sustainable Water that is covering both support for infrastructure and reforms. It notably includes the flagship initiative ‘Amman-Aqaba Water Desalination and Conveyance project’, a EUR</w:t>
            </w:r>
            <w:r>
              <w:rPr>
                <w:rFonts w:ascii="Calibri" w:hAnsi="Calibri" w:cs="Calibri"/>
              </w:rPr>
              <w:t> </w:t>
            </w:r>
            <w:r>
              <w:t>5</w:t>
            </w:r>
            <w:r>
              <w:rPr>
                <w:rFonts w:ascii="Calibri" w:hAnsi="Calibri" w:cs="Calibri"/>
              </w:rPr>
              <w:t> </w:t>
            </w:r>
            <w:r>
              <w:t>billion investment programme, that the EU is supporting through a EUR</w:t>
            </w:r>
            <w:r>
              <w:rPr>
                <w:rFonts w:ascii="Calibri" w:hAnsi="Calibri" w:cs="Calibri"/>
              </w:rPr>
              <w:t> </w:t>
            </w:r>
            <w:r>
              <w:t>97</w:t>
            </w:r>
            <w:r>
              <w:rPr>
                <w:rFonts w:ascii="Calibri" w:hAnsi="Calibri" w:cs="Calibri"/>
              </w:rPr>
              <w:t> </w:t>
            </w:r>
            <w:r>
              <w:t>million grant plus EUR</w:t>
            </w:r>
            <w:r>
              <w:rPr>
                <w:rFonts w:ascii="Calibri" w:hAnsi="Calibri" w:cs="Calibri"/>
              </w:rPr>
              <w:t> </w:t>
            </w:r>
            <w:r>
              <w:t>300</w:t>
            </w:r>
            <w:r>
              <w:rPr>
                <w:rFonts w:ascii="Calibri" w:hAnsi="Calibri" w:cs="Calibri"/>
              </w:rPr>
              <w:t> </w:t>
            </w:r>
            <w:r>
              <w:t>million loan.</w:t>
            </w:r>
          </w:p>
        </w:tc>
      </w:tr>
      <w:tr w:rsidR="00D933B7" w:rsidRPr="00A90107" w14:paraId="6E8E547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EB16A46" w14:textId="248DDD14" w:rsidR="00D933B7" w:rsidRPr="00A90107" w:rsidRDefault="003300B3">
            <w:pPr>
              <w:rPr>
                <w:b w:val="0"/>
                <w:lang w:eastAsia="en-GB"/>
              </w:rPr>
            </w:pPr>
            <w:r w:rsidRPr="00203B50">
              <w:rPr>
                <w:b w:val="0"/>
                <w:lang w:eastAsia="en-GB"/>
              </w:rPr>
              <w:t>SDG7: Ensure access to affordable, reliable, sustainable and modern energy for all</w:t>
            </w:r>
          </w:p>
        </w:tc>
        <w:tc>
          <w:tcPr>
            <w:tcW w:w="3075" w:type="dxa"/>
          </w:tcPr>
          <w:p w14:paraId="0746ECC1" w14:textId="77777777" w:rsidR="00D933B7" w:rsidRPr="00A9010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46F55C1D" w14:textId="77777777" w:rsidR="00D933B7" w:rsidRPr="00A90107" w:rsidRDefault="00D933B7">
            <w:pPr>
              <w:spacing w:before="0" w:after="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eastAsia="EC Square Sans Pro" w:cs="EC Square Sans Pro"/>
              </w:rPr>
              <w:t xml:space="preserve">In 2025, accelerating the global energy transition remained a top priority for the implementation of the Global Gateway, which made significant progress in several regions. </w:t>
            </w:r>
          </w:p>
          <w:p w14:paraId="4DDBA09F" w14:textId="77777777" w:rsidR="00D933B7" w:rsidRPr="00A90107"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 xml:space="preserve">The Africa–Europe Green Energy Initiative (AEGEI) is the main Global Gateway Team Europe initiative to support renewable energy generation, energy access, grid connection, the just transition, energy efficiency including clean cooking and green hydrogen and derivatives in Africa. The initiative advanced with key projects including the launch of the construction of the Zambia-Tanzania Interconnector (620 km), the launch of the first zero-emissions green-iron hydrogen project in Namibia (Hylron) and the Mpatamanga Hydro Power Project (350 MW) on Malawi’s Shire River. </w:t>
            </w:r>
          </w:p>
          <w:p w14:paraId="7DADD6AA" w14:textId="77777777" w:rsidR="00D933B7" w:rsidRPr="00A90107"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In November 2025, at the margin of the G20 in South Africa, President von der Leyen and the President of South Africa Ramaphosa co-hosted the final pledging conference under Scaling up Renewables in Africa campaign. Running from November 2024 to November 2025, the campaign was able to secure a total EUR</w:t>
            </w:r>
            <w:r>
              <w:rPr>
                <w:rFonts w:ascii="Calibri" w:eastAsia="EC Square Sans Pro" w:hAnsi="Calibri" w:cs="Calibri"/>
              </w:rPr>
              <w:t> </w:t>
            </w:r>
            <w:r>
              <w:rPr>
                <w:rFonts w:eastAsia="EC Square Sans Pro" w:cs="EC Square Sans Pro"/>
              </w:rPr>
              <w:t>15.5</w:t>
            </w:r>
            <w:r>
              <w:rPr>
                <w:rFonts w:ascii="Calibri" w:eastAsia="EC Square Sans Pro" w:hAnsi="Calibri" w:cs="Calibri"/>
              </w:rPr>
              <w:t> </w:t>
            </w:r>
            <w:r>
              <w:rPr>
                <w:rFonts w:eastAsia="EC Square Sans Pro" w:cs="EC Square Sans Pro"/>
              </w:rPr>
              <w:t xml:space="preserve">billion, as well as additional commitments, in clean energy generation and access for households to electricity in Africa. </w:t>
            </w:r>
          </w:p>
          <w:p w14:paraId="11112EF9" w14:textId="1CD4C3FF" w:rsidR="00D933B7" w:rsidRPr="00A90107"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In Central Asia, continuous progress has been made, namely with the Rogun Hydropower Plant Project which will serve as an anchor for a regional electricity market in the region, and the Kambar Ata Dam Project, which will ensure the region’s sustainable water supply. In South Asia, the implementation of the Regional Energy Connectivity Global Gateway Flagship</w:t>
            </w:r>
            <w:r w:rsidR="001D259A">
              <w:rPr>
                <w:rFonts w:eastAsia="EC Square Sans Pro" w:cs="EC Square Sans Pro"/>
              </w:rPr>
              <w:t xml:space="preserve"> project</w:t>
            </w:r>
            <w:r>
              <w:rPr>
                <w:rFonts w:eastAsia="EC Square Sans Pro" w:cs="EC Square Sans Pro"/>
              </w:rPr>
              <w:t xml:space="preserve">, which aims to increase cross-border electricity trade, moved forward. In Southeast Asia work continued implementing the Just Energy Transition Partnerships in Indonesia and Vietnam aiming at decarbonising the energy generation sector in just and sustainable manner. </w:t>
            </w:r>
          </w:p>
          <w:p w14:paraId="5B43B9A2" w14:textId="77777777" w:rsidR="00D933B7" w:rsidRPr="00A90107" w:rsidRDefault="00D933B7">
            <w:pPr>
              <w:spacing w:before="0" w:after="0"/>
              <w:jc w:val="both"/>
              <w:cnfStyle w:val="000000100000" w:firstRow="0" w:lastRow="0" w:firstColumn="0" w:lastColumn="0" w:oddVBand="0" w:evenVBand="0" w:oddHBand="1" w:evenHBand="0" w:firstRowFirstColumn="0" w:firstRowLastColumn="0" w:lastRowFirstColumn="0" w:lastRowLastColumn="0"/>
            </w:pPr>
            <w:r>
              <w:rPr>
                <w:rFonts w:eastAsia="EC Square Sans Pro" w:cs="EC Square Sans Pro"/>
              </w:rPr>
              <w:t>In Latin America and the Caribbean, during the CELAC-EU Summit held in November 2025 in Colombia, LAC partner countries endorsed the EU’s Regional Electricity Integration initiative to support the electricity integration of the region through clean electricity generation, transmission and interconnection infrastructure. As part of this initiative, the EIB signed an EUR</w:t>
            </w:r>
            <w:r>
              <w:rPr>
                <w:rFonts w:ascii="Calibri" w:eastAsia="EC Square Sans Pro" w:hAnsi="Calibri" w:cs="Calibri"/>
              </w:rPr>
              <w:t> </w:t>
            </w:r>
            <w:r>
              <w:rPr>
                <w:rFonts w:eastAsia="EC Square Sans Pro" w:cs="EC Square Sans Pro"/>
              </w:rPr>
              <w:t>1</w:t>
            </w:r>
            <w:r>
              <w:rPr>
                <w:rFonts w:ascii="Calibri" w:eastAsia="EC Square Sans Pro" w:hAnsi="Calibri" w:cs="Calibri"/>
              </w:rPr>
              <w:t> </w:t>
            </w:r>
            <w:r>
              <w:rPr>
                <w:rFonts w:eastAsia="EC Square Sans Pro" w:cs="EC Square Sans Pro"/>
              </w:rPr>
              <w:t>billion financing initiative to strengthen electricity transmission and generation infrastructure in Central America. The EU continues to support the emerging green hydrogen economy in the region, including through the Euroclima program in Chile, Brazil or Uruguay.</w:t>
            </w:r>
          </w:p>
          <w:p w14:paraId="50355803" w14:textId="77777777" w:rsidR="00D933B7" w:rsidRPr="00A90107" w:rsidRDefault="00D933B7">
            <w:pPr>
              <w:spacing w:before="0" w:after="0"/>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p>
          <w:p w14:paraId="297E54F7" w14:textId="77777777" w:rsidR="00D933B7" w:rsidRPr="00A90107" w:rsidRDefault="00D933B7">
            <w:pPr>
              <w:cnfStyle w:val="000000100000" w:firstRow="0" w:lastRow="0" w:firstColumn="0" w:lastColumn="0" w:oddVBand="0" w:evenVBand="0" w:oddHBand="1" w:evenHBand="0" w:firstRowFirstColumn="0" w:firstRowLastColumn="0" w:lastRowFirstColumn="0" w:lastRowLastColumn="0"/>
              <w:rPr>
                <w:lang w:eastAsia="en-GB"/>
              </w:rPr>
            </w:pPr>
            <w:r>
              <w:rPr>
                <w:rFonts w:eastAsia="EC Square Sans Pro" w:cs="EC Square Sans Pro"/>
              </w:rPr>
              <w:t xml:space="preserve">In Eastern Partnership countries the EU4Energy programme continued to provide technical assistance in aligning with the EU energy </w:t>
            </w:r>
            <w:r>
              <w:rPr>
                <w:rFonts w:eastAsia="EC Square Sans Pro" w:cs="EC Square Sans Pro"/>
                <w:i/>
                <w:iCs/>
              </w:rPr>
              <w:t>acquis</w:t>
            </w:r>
            <w:r>
              <w:rPr>
                <w:rFonts w:eastAsia="EC Square Sans Pro" w:cs="EC Square Sans Pro"/>
              </w:rPr>
              <w:t xml:space="preserve"> and standards. By helping these countries develop robust and sustainable regulatory frameworks, the programme fostered an investment-friendly environment for renewable energy and energy efficiency, contributing to enhanced energy security, broader access to affordable energy, and an accelerated energy transition across the region. Complementing these efforts, EU-supported investments in energy and transport interconnectivity between Eastern</w:t>
            </w:r>
            <w:r>
              <w:rPr>
                <w:rFonts w:ascii="Calibri" w:eastAsia="EC Square Sans Pro" w:hAnsi="Calibri" w:cs="Calibri"/>
              </w:rPr>
              <w:t> </w:t>
            </w:r>
            <w:r>
              <w:rPr>
                <w:rFonts w:eastAsia="EC Square Sans Pro" w:cs="EC Square Sans Pro"/>
              </w:rPr>
              <w:t>and</w:t>
            </w:r>
            <w:r>
              <w:rPr>
                <w:rFonts w:ascii="Calibri" w:eastAsia="EC Square Sans Pro" w:hAnsi="Calibri" w:cs="Calibri"/>
              </w:rPr>
              <w:t> </w:t>
            </w:r>
            <w:r>
              <w:rPr>
                <w:rFonts w:eastAsia="EC Square Sans Pro" w:cs="EC Square Sans Pro"/>
              </w:rPr>
              <w:t>Central</w:t>
            </w:r>
            <w:r>
              <w:rPr>
                <w:rFonts w:ascii="Calibri" w:eastAsia="EC Square Sans Pro" w:hAnsi="Calibri" w:cs="Calibri"/>
              </w:rPr>
              <w:t> </w:t>
            </w:r>
            <w:r>
              <w:rPr>
                <w:rFonts w:eastAsia="EC Square Sans Pro" w:cs="EC Square Sans Pro"/>
              </w:rPr>
              <w:t>European countries and the EU are strengthening infrastructure resilience against climate change, environmental challenges, and hybrid threats. The EU’s energy agreement with Azerbaijan further supports these objectives.</w:t>
            </w:r>
          </w:p>
        </w:tc>
      </w:tr>
      <w:tr w:rsidR="00D933B7" w:rsidRPr="00A90107" w14:paraId="2F7414B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54AE657" w14:textId="716701BC" w:rsidR="00D933B7" w:rsidRPr="00A90107"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3075" w:type="dxa"/>
          </w:tcPr>
          <w:p w14:paraId="05738FB8"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107" w:type="dxa"/>
          </w:tcPr>
          <w:p w14:paraId="3D5D3FD7" w14:textId="1E824377" w:rsidR="00D933B7" w:rsidRPr="00A90107" w:rsidRDefault="00D933B7">
            <w:pPr>
              <w:cnfStyle w:val="000000010000" w:firstRow="0" w:lastRow="0" w:firstColumn="0" w:lastColumn="0" w:oddVBand="0" w:evenVBand="0" w:oddHBand="0" w:evenHBand="1" w:firstRowFirstColumn="0" w:firstRowLastColumn="0" w:lastRowFirstColumn="0" w:lastRowLastColumn="0"/>
              <w:rPr>
                <w:lang w:eastAsia="en-GB"/>
              </w:rPr>
            </w:pPr>
            <w:r>
              <w:t>Private sector development has been at the heart of the EU’s action in partner countries for years and is at the core of Global Gateway</w:t>
            </w:r>
            <w:r w:rsidR="00FE0781">
              <w:t xml:space="preserve"> strategy</w:t>
            </w:r>
            <w:r>
              <w:t xml:space="preserve">. Engaging the private sector is key to make Global Gateway investments truly impactful. Sustainable investments in core sectors such as infrastructure, energy, digital, health, education and research rely on local companies, generating jobs and supporting the growth of micro, small and medium-sized enterprises. For example, the flagship Team Europe Initiative ‘Invest in Young Businesses in Africa’ (IYBA), launched in 2021, helps young businesses and entrepreneurs in Africa grow strong, sustainable, and inclusive businesses. It aims to create decent jobs and dynamic entrepreneurial ecosystems. Its focus is on entrepreneurs, especially on women and youth throughout Africa, notably in the most fragile countries. Until 2025, under the umbrella of the Team Europe Initiative ‘Invest in Young Businesses in Africa’, regional programmes were active in Benin, Kenya, Senegal, South Africa, Togo, Mozambique, Tanzania, Uganda, Malawi and Cameroon. For instance, the IYBA Women Entrepreneurship for Africa programme was launched as a pilot in 2020. Its </w:t>
            </w:r>
            <w:r>
              <w:rPr>
                <w:rFonts w:eastAsia="EC Square Sans Pro" w:cs="EC Square Sans Pro"/>
              </w:rPr>
              <w:t>first phase (2020-2023) enabled to train 2</w:t>
            </w:r>
            <w:r>
              <w:rPr>
                <w:rFonts w:ascii="Calibri" w:eastAsia="EC Square Sans Pro" w:hAnsi="Calibri" w:cs="Calibri"/>
              </w:rPr>
              <w:t> </w:t>
            </w:r>
            <w:r>
              <w:rPr>
                <w:rFonts w:eastAsia="EC Square Sans Pro" w:cs="EC Square Sans Pro"/>
              </w:rPr>
              <w:t>420 women entrepreneurs, who received seed capital of USD</w:t>
            </w:r>
            <w:r>
              <w:rPr>
                <w:rFonts w:ascii="Calibri" w:eastAsia="EC Square Sans Pro" w:hAnsi="Calibri" w:cs="Calibri"/>
              </w:rPr>
              <w:t> </w:t>
            </w:r>
            <w:r>
              <w:rPr>
                <w:rFonts w:eastAsia="EC Square Sans Pro" w:cs="EC Square Sans Pro"/>
              </w:rPr>
              <w:t>5</w:t>
            </w:r>
            <w:r>
              <w:rPr>
                <w:rFonts w:ascii="Calibri" w:eastAsia="EC Square Sans Pro" w:hAnsi="Calibri" w:cs="Calibri"/>
              </w:rPr>
              <w:t> </w:t>
            </w:r>
            <w:r>
              <w:rPr>
                <w:rFonts w:eastAsia="EC Square Sans Pro" w:cs="EC Square Sans Pro"/>
              </w:rPr>
              <w:t>000 each, while 99 women entrepreneurs received second stage financing up to EUR</w:t>
            </w:r>
            <w:r>
              <w:rPr>
                <w:rFonts w:ascii="Calibri" w:eastAsia="EC Square Sans Pro" w:hAnsi="Calibri" w:cs="Calibri"/>
              </w:rPr>
              <w:t> </w:t>
            </w:r>
            <w:r>
              <w:rPr>
                <w:rFonts w:eastAsia="EC Square Sans Pro" w:cs="EC Square Sans Pro"/>
              </w:rPr>
              <w:t>50</w:t>
            </w:r>
            <w:r>
              <w:rPr>
                <w:rFonts w:ascii="Calibri" w:eastAsia="EC Square Sans Pro" w:hAnsi="Calibri" w:cs="Calibri"/>
              </w:rPr>
              <w:t> </w:t>
            </w:r>
            <w:r>
              <w:rPr>
                <w:rFonts w:eastAsia="EC Square Sans Pro" w:cs="EC Square Sans Pro"/>
              </w:rPr>
              <w:t>000. In total, 10</w:t>
            </w:r>
            <w:r>
              <w:rPr>
                <w:rFonts w:ascii="Calibri" w:eastAsia="EC Square Sans Pro" w:hAnsi="Calibri" w:cs="Calibri"/>
              </w:rPr>
              <w:t> </w:t>
            </w:r>
            <w:r>
              <w:rPr>
                <w:rFonts w:eastAsia="EC Square Sans Pro" w:cs="EC Square Sans Pro"/>
              </w:rPr>
              <w:t>565 jobs were secured and 6</w:t>
            </w:r>
            <w:r>
              <w:rPr>
                <w:rFonts w:ascii="Calibri" w:eastAsia="EC Square Sans Pro" w:hAnsi="Calibri" w:cs="Calibri"/>
              </w:rPr>
              <w:t> </w:t>
            </w:r>
            <w:r>
              <w:rPr>
                <w:rFonts w:eastAsia="EC Square Sans Pro" w:cs="EC Square Sans Pro"/>
              </w:rPr>
              <w:t>371 additional decent jobs were created in supported businesses. The programme is now in its second phase (2024-2027) with 1</w:t>
            </w:r>
            <w:r>
              <w:rPr>
                <w:rFonts w:ascii="Calibri" w:eastAsia="EC Square Sans Pro" w:hAnsi="Calibri" w:cs="Calibri"/>
              </w:rPr>
              <w:t> </w:t>
            </w:r>
            <w:r>
              <w:rPr>
                <w:rFonts w:eastAsia="EC Square Sans Pro" w:cs="EC Square Sans Pro"/>
              </w:rPr>
              <w:t>971 women having completed an entrepreneurship training and 751 of them having received a USD</w:t>
            </w:r>
            <w:r>
              <w:rPr>
                <w:rFonts w:ascii="Calibri" w:eastAsia="EC Square Sans Pro" w:hAnsi="Calibri" w:cs="Calibri"/>
              </w:rPr>
              <w:t> </w:t>
            </w:r>
            <w:r>
              <w:rPr>
                <w:rFonts w:eastAsia="EC Square Sans Pro" w:cs="EC Square Sans Pro"/>
              </w:rPr>
              <w:t>5</w:t>
            </w:r>
            <w:r>
              <w:rPr>
                <w:rFonts w:ascii="Calibri" w:eastAsia="EC Square Sans Pro" w:hAnsi="Calibri" w:cs="Calibri"/>
              </w:rPr>
              <w:t> </w:t>
            </w:r>
            <w:r>
              <w:rPr>
                <w:rFonts w:eastAsia="EC Square Sans Pro" w:cs="EC Square Sans Pro"/>
              </w:rPr>
              <w:t xml:space="preserve">000 grant each so far. </w:t>
            </w:r>
          </w:p>
          <w:p w14:paraId="3D66E536" w14:textId="77777777" w:rsidR="00D933B7" w:rsidRPr="00A90107" w:rsidRDefault="00D933B7">
            <w:pPr>
              <w:cnfStyle w:val="000000010000" w:firstRow="0" w:lastRow="0" w:firstColumn="0" w:lastColumn="0" w:oddVBand="0" w:evenVBand="0" w:oddHBand="0" w:evenHBand="1" w:firstRowFirstColumn="0" w:firstRowLastColumn="0" w:lastRowFirstColumn="0" w:lastRowLastColumn="0"/>
              <w:rPr>
                <w:lang w:eastAsia="en-GB"/>
              </w:rPr>
            </w:pPr>
            <w:r>
              <w:rPr>
                <w:rFonts w:eastAsia="EC Square Sans Pro" w:cs="EC Square Sans Pro"/>
              </w:rPr>
              <w:t>The regional Team Europe Initiative on Jobs through Trade and Investment in the Southern Neighbourhood currently brings together more than 90 projects with a combined budget of approximately EUR</w:t>
            </w:r>
            <w:r>
              <w:rPr>
                <w:rFonts w:ascii="Calibri" w:eastAsia="EC Square Sans Pro" w:hAnsi="Calibri" w:cs="Calibri"/>
              </w:rPr>
              <w:t> </w:t>
            </w:r>
            <w:r>
              <w:rPr>
                <w:rFonts w:eastAsia="EC Square Sans Pro" w:cs="EC Square Sans Pro"/>
              </w:rPr>
              <w:t>3</w:t>
            </w:r>
            <w:r>
              <w:rPr>
                <w:rFonts w:ascii="Calibri" w:eastAsia="EC Square Sans Pro" w:hAnsi="Calibri" w:cs="Calibri"/>
              </w:rPr>
              <w:t> </w:t>
            </w:r>
            <w:r>
              <w:rPr>
                <w:rFonts w:eastAsia="EC Square Sans Pro" w:cs="EC Square Sans Pro"/>
              </w:rPr>
              <w:t>billion, implemented by the Commission, France, Germany, Italy, Spain, Sweden, the EBRD and the EIB. The initiative aligns European support for trade and investment promotion, skills development, vocational training and entrepreneurship to foster decent job creation in the Middle</w:t>
            </w:r>
            <w:r>
              <w:rPr>
                <w:rFonts w:ascii="Calibri" w:eastAsia="EC Square Sans Pro" w:hAnsi="Calibri" w:cs="Calibri"/>
              </w:rPr>
              <w:t> </w:t>
            </w:r>
            <w:r>
              <w:rPr>
                <w:rFonts w:eastAsia="EC Square Sans Pro" w:cs="EC Square Sans Pro"/>
              </w:rPr>
              <w:t>East</w:t>
            </w:r>
            <w:r>
              <w:rPr>
                <w:rFonts w:ascii="Calibri" w:eastAsia="EC Square Sans Pro" w:hAnsi="Calibri" w:cs="Calibri"/>
              </w:rPr>
              <w:t> </w:t>
            </w:r>
            <w:r>
              <w:rPr>
                <w:rFonts w:eastAsia="EC Square Sans Pro" w:cs="EC Square Sans Pro"/>
              </w:rPr>
              <w:t>and</w:t>
            </w:r>
            <w:r>
              <w:rPr>
                <w:rFonts w:ascii="Calibri" w:eastAsia="EC Square Sans Pro" w:hAnsi="Calibri" w:cs="Calibri"/>
              </w:rPr>
              <w:t> </w:t>
            </w:r>
            <w:r>
              <w:rPr>
                <w:rFonts w:eastAsia="EC Square Sans Pro" w:cs="EC Square Sans Pro"/>
              </w:rPr>
              <w:t>North</w:t>
            </w:r>
            <w:r>
              <w:rPr>
                <w:rFonts w:ascii="Calibri" w:eastAsia="EC Square Sans Pro" w:hAnsi="Calibri" w:cs="Calibri"/>
              </w:rPr>
              <w:t> </w:t>
            </w:r>
            <w:r>
              <w:rPr>
                <w:rFonts w:eastAsia="EC Square Sans Pro" w:cs="EC Square Sans Pro"/>
              </w:rPr>
              <w:t xml:space="preserve">Africa region. </w:t>
            </w:r>
          </w:p>
        </w:tc>
      </w:tr>
      <w:tr w:rsidR="00D933B7" w:rsidRPr="00A90107" w14:paraId="5C278EC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34CABD8" w14:textId="17BA6F5A" w:rsidR="00D933B7" w:rsidRPr="00A90107" w:rsidRDefault="000C5031">
            <w:pPr>
              <w:rPr>
                <w:b w:val="0"/>
                <w:lang w:eastAsia="en-GB"/>
              </w:rPr>
            </w:pPr>
            <w:r w:rsidRPr="000A44D9">
              <w:rPr>
                <w:b w:val="0"/>
                <w:lang w:eastAsia="en-GB"/>
              </w:rPr>
              <w:t>SDG9: Build resilient infrastructure, promote inclusive and sustainable industrialization and foster innovation</w:t>
            </w:r>
          </w:p>
        </w:tc>
        <w:tc>
          <w:tcPr>
            <w:tcW w:w="3075" w:type="dxa"/>
          </w:tcPr>
          <w:p w14:paraId="7F6949BE" w14:textId="77777777" w:rsidR="00D933B7" w:rsidRPr="00A9010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053EFAC8" w14:textId="57B8EF20"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t>In 2025</w:t>
            </w:r>
            <w:r w:rsidR="00FE0781">
              <w:t>,</w:t>
            </w:r>
            <w:r>
              <w:t xml:space="preserve"> the EU continued to support the digital transition in the Eastern Partnership region through a number of bilateral and regional actions. For example, the EU4Digital Facility continued to provide technical support to accelerate regulatory alignment and the adoption of the digital transformation </w:t>
            </w:r>
            <w:r>
              <w:rPr>
                <w:i/>
                <w:iCs/>
              </w:rPr>
              <w:t>acquis</w:t>
            </w:r>
            <w:r>
              <w:t xml:space="preserve">, including in support of Ukraine and Moldova’s integration into the EU roaming area (which came into effect on 1 January 2026). The EU4Digital Facility also supported the establishment of an artificial intelligence tool to ease the transposition of the EU </w:t>
            </w:r>
            <w:r>
              <w:rPr>
                <w:i/>
                <w:iCs/>
              </w:rPr>
              <w:t>acquis</w:t>
            </w:r>
            <w:r>
              <w:t xml:space="preserve"> in candidate countries’ domestic legislation (eAccession). It further launched a regional digital skills platform (EU4Digital Academy), providing free-of-charge online classes on cyber-security, digital marketing and digitalisation of businesses to more than 11</w:t>
            </w:r>
            <w:r>
              <w:rPr>
                <w:rFonts w:ascii="Calibri" w:hAnsi="Calibri" w:cs="Calibri"/>
              </w:rPr>
              <w:t> </w:t>
            </w:r>
            <w:r>
              <w:t>000 users in all Eastern Partnership countries. In addition, the Global Gateway flagship initiative EU-Africa-India Digital Corridor (Blue Raman, EUR</w:t>
            </w:r>
            <w:r>
              <w:rPr>
                <w:rFonts w:ascii="Calibri" w:hAnsi="Calibri" w:cs="Calibri"/>
              </w:rPr>
              <w:t> </w:t>
            </w:r>
            <w:r>
              <w:t>37</w:t>
            </w:r>
            <w:r>
              <w:rPr>
                <w:rFonts w:ascii="Calibri" w:hAnsi="Calibri" w:cs="Calibri"/>
              </w:rPr>
              <w:t> </w:t>
            </w:r>
            <w:r>
              <w:t>million) supports the development of a 11</w:t>
            </w:r>
            <w:r>
              <w:rPr>
                <w:rFonts w:ascii="Calibri" w:hAnsi="Calibri" w:cs="Calibri"/>
              </w:rPr>
              <w:t> </w:t>
            </w:r>
            <w:r>
              <w:t xml:space="preserve">700 km long trusted and secure intercontinental submarine cable system, connecting Europe to India with intermediate landings in the Mediterranean, the Middle East and Eastern Africa, in line with the India-Middle East-Europe Economic Corridor (IMEC). Blue Raman will provide secure, trusted and ultra high-speed digital connectivity contributing to increased digital resilience for Europe and its partners, bridging the digital divide and fostering development and innovation solutions. The project is co-developed with GÉANT, the European Investment Bank and partner institutions in India and Eastern and Southern Africa, while deployment and manufacturing are driven by the private sector, leveraging European technology. </w:t>
            </w:r>
          </w:p>
        </w:tc>
      </w:tr>
      <w:tr w:rsidR="00D933B7" w:rsidRPr="00A90107" w14:paraId="050F9A3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49CD34F" w14:textId="038620B9" w:rsidR="00D933B7" w:rsidRPr="00A90107" w:rsidRDefault="00B71151">
            <w:pPr>
              <w:rPr>
                <w:b w:val="0"/>
                <w:lang w:eastAsia="en-GB"/>
              </w:rPr>
            </w:pPr>
            <w:r w:rsidRPr="00DB731B">
              <w:rPr>
                <w:b w:val="0"/>
                <w:lang w:eastAsia="en-GB"/>
              </w:rPr>
              <w:t>SDG10: Reduce inequalities within and among countries</w:t>
            </w:r>
          </w:p>
        </w:tc>
        <w:tc>
          <w:tcPr>
            <w:tcW w:w="3075" w:type="dxa"/>
          </w:tcPr>
          <w:p w14:paraId="3F63834C"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107" w:type="dxa"/>
          </w:tcPr>
          <w:p w14:paraId="67B0CF5A" w14:textId="77777777" w:rsidR="00D933B7" w:rsidRPr="00A90107" w:rsidRDefault="00D933B7">
            <w:pPr>
              <w:cnfStyle w:val="000000010000" w:firstRow="0" w:lastRow="0" w:firstColumn="0" w:lastColumn="0" w:oddVBand="0" w:evenVBand="0" w:oddHBand="0" w:evenHBand="1" w:firstRowFirstColumn="0" w:firstRowLastColumn="0" w:lastRowFirstColumn="0" w:lastRowLastColumn="0"/>
              <w:rPr>
                <w:lang w:eastAsia="en-GB"/>
              </w:rPr>
            </w:pPr>
            <w:r>
              <w:rPr>
                <w:rFonts w:asciiTheme="minorHAnsi" w:eastAsiaTheme="minorEastAsia" w:hAnsiTheme="minorHAnsi"/>
              </w:rPr>
              <w:t>NDICI – Global Europe finances a growing number of global, regional and country initiatives that support inequality reduction in partner countries. To ensure that inequality reduction is systematically integrated, the Inequality Marker (I-Marker) was developed to track the contribution of EU external action to SDG 10. In 2025, 62% of our initiatives contributed to reducing inequalities, compared to 59% in 2024, with strong integration across regions including sub-Saharan Africa (76%) and Latin America (62%). In 2025, over 35 countries were supported through bilateral programmes to strengthen their social protection systems, while a further 19 countries received technical assistance to accelerate the digitalisation of these systems through the Digital Convergence Initiative. For example, with</w:t>
            </w:r>
            <w:r>
              <w:t xml:space="preserve"> the Team Europe Initiative on Trade, Investment and Connectivity for Agriculture and Forestry (TICAF), the EU is supporting targeted interventions that reduce structural inequalities along coffee, tea and forest-based value chains. Through the Green CUP project, co-funded and implemented with Agence Française de Développement, approximately 4</w:t>
            </w:r>
            <w:r>
              <w:rPr>
                <w:rFonts w:ascii="Calibri" w:hAnsi="Calibri" w:cs="Calibri"/>
              </w:rPr>
              <w:t> </w:t>
            </w:r>
            <w:r>
              <w:t>300 smallholder coffee and tea producers in northern Lao PDR are being supported to improve household incomes, skills and market access, notably through strengthened cooperatives and fair-trade models that promote more equitable benefit-sharing and inter-ethnic cohesion. Particular attention is paid to women’s economic empowerment: over 1</w:t>
            </w:r>
            <w:r>
              <w:rPr>
                <w:rFonts w:ascii="Calibri" w:hAnsi="Calibri" w:cs="Calibri"/>
              </w:rPr>
              <w:t> </w:t>
            </w:r>
            <w:r>
              <w:t xml:space="preserve">200 women coffee producers have already been trained through the Women-Leaders Programme, enhancing their participation and leadership within value chains. </w:t>
            </w:r>
          </w:p>
        </w:tc>
      </w:tr>
      <w:tr w:rsidR="00D933B7" w:rsidRPr="00A90107" w14:paraId="2157291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29D219A" w14:textId="3452B88E" w:rsidR="00D933B7" w:rsidRPr="00A90107" w:rsidRDefault="00685ACC">
            <w:pPr>
              <w:rPr>
                <w:b w:val="0"/>
                <w:lang w:eastAsia="en-GB"/>
              </w:rPr>
            </w:pPr>
            <w:r w:rsidRPr="00DB1942">
              <w:rPr>
                <w:b w:val="0"/>
                <w:bCs/>
              </w:rPr>
              <w:t>SDG11: Make cities and human settlements inclusive, safe, resilient and sustainable</w:t>
            </w:r>
          </w:p>
        </w:tc>
        <w:tc>
          <w:tcPr>
            <w:tcW w:w="3075" w:type="dxa"/>
          </w:tcPr>
          <w:p w14:paraId="211EEC0F" w14:textId="77777777" w:rsidR="00D933B7" w:rsidRPr="00A9010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3A52D07E"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color w:val="D03358"/>
              </w:rPr>
            </w:pPr>
            <w:r>
              <w:t>City-to-city cooperation is central to the EU’s efforts to deepen partnerships and foster resilience. EU urban and local initiatives enable European and North American cities and municipalities to collaborate on shared priorities, exchange expertise, and tackle urban challenges. These programmes enhance local capacities, build enduring networks, and support innovation, creating a strong foundation for mutually beneficial partnerships and deeper EU engagement with North American cities. Concrete initiatives include projects such as the EU Cities Gateway (EUR</w:t>
            </w:r>
            <w:r>
              <w:rPr>
                <w:rFonts w:ascii="Calibri" w:hAnsi="Calibri" w:cs="Calibri"/>
              </w:rPr>
              <w:t> </w:t>
            </w:r>
            <w:r>
              <w:t>4</w:t>
            </w:r>
            <w:r>
              <w:rPr>
                <w:rFonts w:ascii="Calibri" w:hAnsi="Calibri" w:cs="Calibri"/>
              </w:rPr>
              <w:t> </w:t>
            </w:r>
            <w:r>
              <w:t>million since 2025) and the Transatlantic Sustainable Transition Initiative (EUR</w:t>
            </w:r>
            <w:r>
              <w:rPr>
                <w:rFonts w:ascii="Calibri" w:hAnsi="Calibri" w:cs="Calibri"/>
              </w:rPr>
              <w:t> </w:t>
            </w:r>
            <w:r>
              <w:t>4</w:t>
            </w:r>
            <w:r>
              <w:rPr>
                <w:rFonts w:ascii="Calibri" w:hAnsi="Calibri" w:cs="Calibri"/>
              </w:rPr>
              <w:t> </w:t>
            </w:r>
            <w:r>
              <w:t>million since 2024).</w:t>
            </w:r>
            <w:r>
              <w:rPr>
                <w:rFonts w:eastAsia="EC Square Sans Pro" w:cs="EC Square Sans Pro"/>
                <w:color w:val="D03358"/>
              </w:rPr>
              <w:t xml:space="preserve"> </w:t>
            </w:r>
          </w:p>
          <w:p w14:paraId="161551D6"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rPr>
                <w:lang w:eastAsia="en-GB"/>
              </w:rPr>
              <w:t>To support the shift towards clean and inclusive urban mobility worldwide, the MobiliseYourCity Partnership was established in 2015. With over 100 partners, it leads globally in sustainable urban mobility planning, policy development, and investment in transport for developing and emerging economies. It includes 79 member cities across 39 countries, totalling over 155</w:t>
            </w:r>
            <w:r>
              <w:rPr>
                <w:rFonts w:ascii="Calibri" w:hAnsi="Calibri" w:cs="Calibri"/>
                <w:lang w:eastAsia="en-GB"/>
              </w:rPr>
              <w:t> </w:t>
            </w:r>
            <w:r>
              <w:rPr>
                <w:lang w:eastAsia="en-GB"/>
              </w:rPr>
              <w:t>million people, along with 16 member countries, and has allowed member cities and countries to leverage EUR</w:t>
            </w:r>
            <w:r>
              <w:rPr>
                <w:rFonts w:ascii="Calibri" w:hAnsi="Calibri" w:cs="Calibri"/>
                <w:lang w:eastAsia="en-GB"/>
              </w:rPr>
              <w:t> </w:t>
            </w:r>
            <w:r>
              <w:rPr>
                <w:lang w:eastAsia="en-GB"/>
              </w:rPr>
              <w:t>1.75</w:t>
            </w:r>
            <w:r>
              <w:rPr>
                <w:rFonts w:ascii="Calibri" w:hAnsi="Calibri" w:cs="Calibri"/>
                <w:lang w:eastAsia="en-GB"/>
              </w:rPr>
              <w:t> </w:t>
            </w:r>
            <w:r>
              <w:rPr>
                <w:lang w:eastAsia="en-GB"/>
              </w:rPr>
              <w:t>billion for implementation.</w:t>
            </w:r>
          </w:p>
          <w:p w14:paraId="4AF12CF9"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color w:val="D03358"/>
                <w:lang w:eastAsia="en-GB"/>
              </w:rPr>
            </w:pPr>
            <w:r>
              <w:rPr>
                <w:lang w:eastAsia="en-GB"/>
              </w:rPr>
              <w:t>Moreover, in 2025, the EU launched the third phase of its flagship initiative Mayors for Economic Growth (M4EG, 2025-2028, EUR</w:t>
            </w:r>
            <w:r>
              <w:rPr>
                <w:rFonts w:ascii="Calibri" w:hAnsi="Calibri" w:cs="Calibri"/>
                <w:lang w:eastAsia="en-GB"/>
              </w:rPr>
              <w:t> </w:t>
            </w:r>
            <w:r>
              <w:rPr>
                <w:lang w:eastAsia="en-GB"/>
              </w:rPr>
              <w:t>8</w:t>
            </w:r>
            <w:r>
              <w:rPr>
                <w:rFonts w:ascii="Calibri" w:hAnsi="Calibri" w:cs="Calibri"/>
                <w:lang w:eastAsia="en-GB"/>
              </w:rPr>
              <w:t> </w:t>
            </w:r>
            <w:r>
              <w:rPr>
                <w:lang w:eastAsia="en-GB"/>
              </w:rPr>
              <w:t>million), implemented by UNDP, reinforcing its support for local economic development across the Eastern Partnership since 2017. This new phase empowers cities and towns in Armenia, Moldova, and Ukraine to tackle challenges such as rural depopulation, job creation, climate change, and the digital transition, with a strengthened focus on local economic development planning and access to finance. In 2025 alone, M4EG unlocked approximately EUR</w:t>
            </w:r>
            <w:r>
              <w:rPr>
                <w:rFonts w:ascii="Calibri" w:hAnsi="Calibri" w:cs="Calibri"/>
                <w:lang w:eastAsia="en-GB"/>
              </w:rPr>
              <w:t> </w:t>
            </w:r>
            <w:r>
              <w:rPr>
                <w:lang w:eastAsia="en-GB"/>
              </w:rPr>
              <w:t>1</w:t>
            </w:r>
            <w:r>
              <w:rPr>
                <w:rFonts w:ascii="Calibri" w:hAnsi="Calibri" w:cs="Calibri"/>
                <w:lang w:eastAsia="en-GB"/>
              </w:rPr>
              <w:t> </w:t>
            </w:r>
            <w:r>
              <w:rPr>
                <w:lang w:eastAsia="en-GB"/>
              </w:rPr>
              <w:t xml:space="preserve">million to support local governments in leading their own economic transformation. </w:t>
            </w:r>
          </w:p>
        </w:tc>
      </w:tr>
      <w:tr w:rsidR="00D933B7" w:rsidRPr="00A90107" w14:paraId="7BEF4B7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7CF5E7F" w14:textId="00F21D1C" w:rsidR="00D933B7" w:rsidRPr="00A90107" w:rsidRDefault="00972BBF">
            <w:pPr>
              <w:rPr>
                <w:b w:val="0"/>
                <w:lang w:eastAsia="en-GB"/>
              </w:rPr>
            </w:pPr>
            <w:r w:rsidRPr="00972BBF">
              <w:rPr>
                <w:b w:val="0"/>
                <w:lang w:eastAsia="en-GB"/>
              </w:rPr>
              <w:t>SDG12: Ensure sustainable consumption and production patterns</w:t>
            </w:r>
          </w:p>
        </w:tc>
        <w:tc>
          <w:tcPr>
            <w:tcW w:w="3075" w:type="dxa"/>
          </w:tcPr>
          <w:p w14:paraId="59690880"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yes</w:t>
            </w:r>
          </w:p>
        </w:tc>
        <w:tc>
          <w:tcPr>
            <w:tcW w:w="5107" w:type="dxa"/>
          </w:tcPr>
          <w:p w14:paraId="2D77F297" w14:textId="77777777" w:rsidR="00D933B7" w:rsidRPr="00A90107" w:rsidRDefault="00D933B7">
            <w:pPr>
              <w:pStyle w:val="paragraph"/>
              <w:spacing w:before="0" w:beforeAutospacing="0" w:after="160" w:afterAutospacing="0"/>
              <w:jc w:val="both"/>
              <w:textAlignment w:val="baseline"/>
              <w:cnfStyle w:val="000000010000" w:firstRow="0" w:lastRow="0" w:firstColumn="0" w:lastColumn="0" w:oddVBand="0" w:evenVBand="0" w:oddHBand="0" w:evenHBand="1" w:firstRowFirstColumn="0" w:firstRowLastColumn="0" w:lastRowFirstColumn="0" w:lastRowLastColumn="0"/>
              <w:rPr>
                <w:rStyle w:val="eop"/>
                <w:rFonts w:ascii="EC Square Sans Pro" w:eastAsia="EC Square Sans Pro" w:hAnsi="EC Square Sans Pro" w:cs="EC Square Sans Pro"/>
              </w:rPr>
            </w:pPr>
            <w:r>
              <w:rPr>
                <w:rStyle w:val="normaltextrun"/>
                <w:rFonts w:ascii="EC Square Sans Pro" w:eastAsia="EC Square Sans Pro" w:hAnsi="EC Square Sans Pro" w:cs="EC Square Sans Pro"/>
                <w:lang w:val="en-GB"/>
              </w:rPr>
              <w:t>NDICI – Global Europe finances a growing number of global, regional and country initiatives that support sustainable consumption and production and the transition to inclusive green and circular economies in partner countries, thereby also contributing to tackle the root causes of climate change and biodiversity loss. In 2025, the EU contributed to the implementation of SDG12 with circular economy actions in over 40 countries through global initiatives, and in more than 80 additional countries via EU-supported regional and national initiatives in Africa, Asia and Latin America and the Caribbean. For example, the project Green Recycling Enterprises Engaging in New Technology for a Circular Economy in Zambia (GREEN Tech4CE), dedicated to fostering sustainable and inclusive economic growth in Zambia, launched financial support for enterprises, business development service providers through calls for applications aiming to catalyse EUR</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20</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million in new investment.</w:t>
            </w:r>
            <w:r>
              <w:rPr>
                <w:rStyle w:val="eop"/>
                <w:rFonts w:ascii="Calibri" w:eastAsia="EC Square Sans Pro" w:hAnsi="Calibri" w:cs="Calibri"/>
              </w:rPr>
              <w:t> </w:t>
            </w:r>
          </w:p>
          <w:p w14:paraId="6DA24765" w14:textId="77777777" w:rsidR="00D933B7" w:rsidRPr="00A90107" w:rsidRDefault="00D933B7">
            <w:pPr>
              <w:pStyle w:val="paragraph"/>
              <w:spacing w:before="0" w:beforeAutospacing="0" w:after="160" w:afterAutospacing="0"/>
              <w:jc w:val="both"/>
              <w:textAlignment w:val="baseline"/>
              <w:cnfStyle w:val="000000010000" w:firstRow="0" w:lastRow="0" w:firstColumn="0" w:lastColumn="0" w:oddVBand="0" w:evenVBand="0" w:oddHBand="0" w:evenHBand="1" w:firstRowFirstColumn="0" w:firstRowLastColumn="0" w:lastRowFirstColumn="0" w:lastRowLastColumn="0"/>
              <w:rPr>
                <w:rStyle w:val="eop"/>
                <w:rFonts w:ascii="EC Square Sans Pro" w:eastAsia="EC Square Sans Pro" w:hAnsi="EC Square Sans Pro" w:cs="EC Square Sans Pro"/>
              </w:rPr>
            </w:pPr>
            <w:r>
              <w:rPr>
                <w:rStyle w:val="normaltextrun"/>
                <w:rFonts w:ascii="EC Square Sans Pro" w:eastAsia="EC Square Sans Pro" w:hAnsi="EC Square Sans Pro" w:cs="EC Square Sans Pro"/>
                <w:lang w:val="en-GB"/>
              </w:rPr>
              <w:t>The EUR</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20.9</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 xml:space="preserve">million SWITCH to Circular Economy Value Chain (SWITCH2CE) project, coordinated by UNIDO, has continued to work with EU multinational companies to support small and medium-sized enterprises(suppliers) within selected value chains (textiles, electronics and </w:t>
            </w:r>
            <w:r>
              <w:rPr>
                <w:rFonts w:ascii="EC Square Sans Pro" w:eastAsia="EC Square Sans Pro" w:hAnsi="EC Square Sans Pro" w:cs="EC Square Sans Pro"/>
                <w:lang w:val="en-GB"/>
              </w:rPr>
              <w:t>Information and Communication Technology (</w:t>
            </w:r>
            <w:r>
              <w:rPr>
                <w:rStyle w:val="normaltextrun"/>
                <w:rFonts w:ascii="EC Square Sans Pro" w:eastAsia="EC Square Sans Pro" w:hAnsi="EC Square Sans Pro" w:cs="EC Square Sans Pro"/>
                <w:lang w:val="en-GB"/>
              </w:rPr>
              <w:t>ICT), plastic and plastic packaging) to adopt circular economy practices. For example, in Bangladesh pilots with multinationals from the textiles sector demonstrated strong proof of concept for valorising textiles production waste. Over 16</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700 tons of textiles waste have been digitally mapped, 10% traced to recycling and up to 150</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 xml:space="preserve">000 garments produced from recycled input. </w:t>
            </w:r>
          </w:p>
          <w:p w14:paraId="0599E4E8" w14:textId="77777777" w:rsidR="00D933B7" w:rsidRPr="00A90107"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pPr>
            <w:r>
              <w:rPr>
                <w:rStyle w:val="normaltextrun"/>
                <w:rFonts w:eastAsia="EC Square Sans Pro" w:cs="EC Square Sans Pro"/>
              </w:rPr>
              <w:t>Furthermore, the EU facilitated multilateral cooperation on sustainable consumption and production. This included contributions to global and regional initiatives, such as the launch of the African Union Circular Economy Action Plan in July 2025, the completion of a joint publication on national circular economy roadmaps in Latin America and the Caribbean in May 2025.</w:t>
            </w:r>
          </w:p>
        </w:tc>
      </w:tr>
      <w:tr w:rsidR="00D933B7" w:rsidRPr="00A90107" w14:paraId="4877BC5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62EA3AB" w14:textId="1D896D69" w:rsidR="00D933B7" w:rsidRPr="00A90107" w:rsidRDefault="00C941C9">
            <w:pPr>
              <w:rPr>
                <w:b w:val="0"/>
                <w:lang w:eastAsia="en-GB"/>
              </w:rPr>
            </w:pPr>
            <w:r w:rsidRPr="00C941C9">
              <w:rPr>
                <w:b w:val="0"/>
              </w:rPr>
              <w:t>SDG13: Take urgent action to combat climate change and its impacts</w:t>
            </w:r>
          </w:p>
        </w:tc>
        <w:tc>
          <w:tcPr>
            <w:tcW w:w="3075" w:type="dxa"/>
          </w:tcPr>
          <w:p w14:paraId="66499AC8" w14:textId="77777777" w:rsidR="00D933B7" w:rsidRPr="00A9010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30C3C552"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t>In 2025, the commitments and disbursements under the Team Europe Initiative on Climate Change Adaptation and Resilience in Africa far exceeded the initial EUR</w:t>
            </w:r>
            <w:r>
              <w:rPr>
                <w:rFonts w:ascii="Calibri" w:hAnsi="Calibri" w:cs="Calibri"/>
              </w:rPr>
              <w:t> </w:t>
            </w:r>
            <w:r>
              <w:t>1</w:t>
            </w:r>
            <w:r>
              <w:rPr>
                <w:rFonts w:ascii="Calibri" w:hAnsi="Calibri" w:cs="Calibri"/>
              </w:rPr>
              <w:t> </w:t>
            </w:r>
            <w:r>
              <w:t>billion announced at its launch, demonstrating Team Europe’s strong political support for addressing regional priorities in climate change adaptation and disaster risk reduction across sub-Saharan Africa. To date, the Team Europe Initiative has unified forty interventions to enhance risk and asset data, strengthen governance and early-warning systems, promote access to finance, and increase financial protection against climate risks.</w:t>
            </w:r>
            <w:r>
              <w:rPr>
                <w:rFonts w:eastAsia="EC Square Sans Pro" w:cs="EC Square Sans Pro"/>
              </w:rPr>
              <w:t xml:space="preserve"> </w:t>
            </w:r>
            <w:r>
              <w:t>In 2025, two major initiatives were launched: The EUR</w:t>
            </w:r>
            <w:r>
              <w:rPr>
                <w:rFonts w:ascii="Calibri" w:hAnsi="Calibri" w:cs="Calibri"/>
              </w:rPr>
              <w:t> </w:t>
            </w:r>
            <w:r>
              <w:t>100</w:t>
            </w:r>
            <w:r>
              <w:rPr>
                <w:rFonts w:ascii="Calibri" w:hAnsi="Calibri" w:cs="Calibri"/>
              </w:rPr>
              <w:t> </w:t>
            </w:r>
            <w:r>
              <w:t xml:space="preserve">million Regional Responses to Climate Displacement in sub-Saharan Africa programme aims to strengthen the resilience of displacement-affected communities in the Lake Tanganyika basin and the Southern Africa/South-West Indian Ocean tropical cyclone basin. The Africa–EU Space Partnership enhances the adaptive capacity and resilience of vulnerable populations by utilising space-based technologies to monitor environmental changes, forecast extreme weather events, and support early warning systems. </w:t>
            </w:r>
          </w:p>
          <w:p w14:paraId="6175AC62" w14:textId="77777777" w:rsidR="00D933B7" w:rsidRPr="00A90107"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t>The EU is driving local climate action in the Eastern Neighbourhood through the third phase of the Covenant of Mayors East. The programme supports local authorities in securing finance for the implementation of their Sustainable Energy and Climate Action Plans and continues to expand the network of signatories committed to the 2030 targets. Crucially, it empowers local communities, with a particular focus on women and youth, to take an active role in climate action, while responding to war-related needs and building local resilience and capacity.</w:t>
            </w:r>
            <w:r>
              <w:rPr>
                <w:rFonts w:eastAsia="EC Square Sans Pro" w:cs="EC Square Sans Pro"/>
              </w:rPr>
              <w:t xml:space="preserve"> </w:t>
            </w:r>
          </w:p>
          <w:p w14:paraId="7A632462" w14:textId="77777777" w:rsidR="00D933B7" w:rsidRPr="00A90107"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t>Further, the ‘Sustainability Pathways for EU Business Ties with Argentina, Colombia and Brazil’ projects (EUR</w:t>
            </w:r>
            <w:r>
              <w:rPr>
                <w:rFonts w:ascii="Calibri" w:hAnsi="Calibri" w:cs="Calibri"/>
              </w:rPr>
              <w:t> </w:t>
            </w:r>
            <w:r>
              <w:t>2.7</w:t>
            </w:r>
            <w:r>
              <w:rPr>
                <w:rFonts w:ascii="Calibri" w:hAnsi="Calibri" w:cs="Calibri"/>
              </w:rPr>
              <w:t> </w:t>
            </w:r>
            <w:r>
              <w:t>million since 2024) foster transatlantic cooperation and regulatory alignment on green technologies, deforestation and environmental regulation by engaging stakeholders across government, industry, and civil society to enhance awareness of the EU regulatory landscape, facilitate information exchange, and promote innovative tools, including digital and satellite technologies.</w:t>
            </w:r>
          </w:p>
        </w:tc>
      </w:tr>
      <w:tr w:rsidR="00D933B7" w:rsidRPr="00A90107" w14:paraId="24EDC65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4801484" w14:textId="6E45F664" w:rsidR="00D933B7" w:rsidRPr="00A90107" w:rsidRDefault="004D124D">
            <w:pPr>
              <w:rPr>
                <w:b w:val="0"/>
                <w:lang w:eastAsia="en-GB"/>
              </w:rPr>
            </w:pPr>
            <w:r w:rsidRPr="00DB731B">
              <w:rPr>
                <w:b w:val="0"/>
                <w:lang w:eastAsia="en-GB"/>
              </w:rPr>
              <w:t>SDG14: Conserve and sustainably use the oceans, seas and marine resources for sustainable development</w:t>
            </w:r>
          </w:p>
        </w:tc>
        <w:tc>
          <w:tcPr>
            <w:tcW w:w="3075" w:type="dxa"/>
          </w:tcPr>
          <w:p w14:paraId="309FE26C"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107" w:type="dxa"/>
          </w:tcPr>
          <w:p w14:paraId="00BE143E"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t>In 2025, the EU continued to demonstrate a strong commitment to the achievement of SDG14 with the launch of a technical assistance facility under the Global Ocean Programme to support involvement of partner countries in protection and sustainable use of areas beyond national jurisdictions. Implementation of regional ocean programmes has started in the Pacific (EUR</w:t>
            </w:r>
            <w:r>
              <w:rPr>
                <w:rFonts w:ascii="Calibri" w:hAnsi="Calibri" w:cs="Calibri"/>
              </w:rPr>
              <w:t> </w:t>
            </w:r>
            <w:r>
              <w:t>20</w:t>
            </w:r>
            <w:r>
              <w:rPr>
                <w:rFonts w:ascii="Calibri" w:hAnsi="Calibri" w:cs="Calibri"/>
              </w:rPr>
              <w:t> </w:t>
            </w:r>
            <w:r>
              <w:t>million), Western Indian Ocean (EUR</w:t>
            </w:r>
            <w:r>
              <w:rPr>
                <w:rFonts w:ascii="Calibri" w:hAnsi="Calibri" w:cs="Calibri"/>
              </w:rPr>
              <w:t> </w:t>
            </w:r>
            <w:r>
              <w:t>58</w:t>
            </w:r>
            <w:r>
              <w:rPr>
                <w:rFonts w:ascii="Calibri" w:hAnsi="Calibri" w:cs="Calibri"/>
              </w:rPr>
              <w:t> </w:t>
            </w:r>
            <w:r>
              <w:t>million), Central Africa (EUR</w:t>
            </w:r>
            <w:r>
              <w:rPr>
                <w:rFonts w:ascii="Calibri" w:hAnsi="Calibri" w:cs="Calibri"/>
              </w:rPr>
              <w:t> </w:t>
            </w:r>
            <w:r>
              <w:t>42</w:t>
            </w:r>
            <w:r>
              <w:rPr>
                <w:rFonts w:ascii="Calibri" w:hAnsi="Calibri" w:cs="Calibri"/>
              </w:rPr>
              <w:t> </w:t>
            </w:r>
            <w:r>
              <w:t>million), West Africa (EUR</w:t>
            </w:r>
            <w:r>
              <w:rPr>
                <w:rFonts w:ascii="Calibri" w:hAnsi="Calibri" w:cs="Calibri"/>
              </w:rPr>
              <w:t> </w:t>
            </w:r>
            <w:r>
              <w:t>59</w:t>
            </w:r>
            <w:r>
              <w:rPr>
                <w:rFonts w:ascii="Calibri" w:hAnsi="Calibri" w:cs="Calibri"/>
              </w:rPr>
              <w:t> </w:t>
            </w:r>
            <w:r>
              <w:t>million) and Southern Africa (EUR</w:t>
            </w:r>
            <w:r>
              <w:rPr>
                <w:rFonts w:ascii="Calibri" w:hAnsi="Calibri" w:cs="Calibri"/>
              </w:rPr>
              <w:t> </w:t>
            </w:r>
            <w:r>
              <w:t>11</w:t>
            </w:r>
            <w:r>
              <w:rPr>
                <w:rFonts w:ascii="Calibri" w:hAnsi="Calibri" w:cs="Calibri"/>
              </w:rPr>
              <w:t> </w:t>
            </w:r>
            <w:r>
              <w:t>million), aiming at strengthening regional ocean governance, sustainable blue economy development and conservation of marine areas, in an integrated seascape approach. A programme has also been launched regarding ocean prediction capacities in sub-Saharan Africa (EUR</w:t>
            </w:r>
            <w:r>
              <w:rPr>
                <w:rFonts w:ascii="Calibri" w:hAnsi="Calibri" w:cs="Calibri"/>
              </w:rPr>
              <w:t> </w:t>
            </w:r>
            <w:r>
              <w:t>7</w:t>
            </w:r>
            <w:r>
              <w:rPr>
                <w:rFonts w:ascii="Calibri" w:hAnsi="Calibri" w:cs="Calibri"/>
              </w:rPr>
              <w:t> </w:t>
            </w:r>
            <w:r>
              <w:t>million), in alignment with target SDG 14.a on developing research capacity and transfer marine technology.</w:t>
            </w:r>
            <w:r>
              <w:rPr>
                <w:rFonts w:eastAsia="EC Square Sans Pro" w:cs="EC Square Sans Pro"/>
              </w:rPr>
              <w:t xml:space="preserve"> </w:t>
            </w:r>
          </w:p>
          <w:p w14:paraId="171B3B2F" w14:textId="77777777" w:rsidR="00D933B7" w:rsidRPr="00A90107" w:rsidRDefault="00D933B7">
            <w:pPr>
              <w:spacing w:before="0" w:after="160" w:line="257" w:lineRule="auto"/>
              <w:jc w:val="both"/>
              <w:cnfStyle w:val="000000010000" w:firstRow="0" w:lastRow="0" w:firstColumn="0" w:lastColumn="0" w:oddVBand="0" w:evenVBand="0" w:oddHBand="0" w:evenHBand="1" w:firstRowFirstColumn="0" w:firstRowLastColumn="0" w:lastRowFirstColumn="0" w:lastRowLastColumn="0"/>
              <w:rPr>
                <w:rFonts w:eastAsia="EC Square Sans Pro" w:cs="EC Square Sans Pro"/>
              </w:rPr>
            </w:pPr>
            <w:r>
              <w:rPr>
                <w:rFonts w:eastAsia="EC Square Sans Pro" w:cs="EC Square Sans Pro"/>
              </w:rPr>
              <w:t>Through the project European Union for Improving Environmental Monitoring in the Black Sea (EU4EMBLAS), the EU played a key role in assessing the consequences of the oil tanker accidents in the Black Sea in December 2024, while continuing to advance education and awareness efforts to strengthen the knowledge about and protection of the Black Sea ecosystem.</w:t>
            </w:r>
            <w:r>
              <w:rPr>
                <w:rFonts w:ascii="Calibri" w:eastAsia="EC Square Sans Pro" w:hAnsi="Calibri" w:cs="Calibri"/>
              </w:rPr>
              <w:t> </w:t>
            </w:r>
          </w:p>
          <w:p w14:paraId="0ABA3772" w14:textId="77777777" w:rsidR="00D933B7" w:rsidRPr="00A90107" w:rsidRDefault="00D933B7">
            <w:pPr>
              <w:spacing w:after="160" w:line="257" w:lineRule="auto"/>
              <w:cnfStyle w:val="000000010000" w:firstRow="0" w:lastRow="0" w:firstColumn="0" w:lastColumn="0" w:oddVBand="0" w:evenVBand="0" w:oddHBand="0" w:evenHBand="1" w:firstRowFirstColumn="0" w:firstRowLastColumn="0" w:lastRowFirstColumn="0" w:lastRowLastColumn="0"/>
              <w:rPr>
                <w:rFonts w:ascii="Calibri" w:eastAsia="Calibri" w:hAnsi="Calibri" w:cs="Calibri"/>
              </w:rPr>
            </w:pPr>
          </w:p>
        </w:tc>
      </w:tr>
      <w:tr w:rsidR="00D933B7" w:rsidRPr="00A90107" w14:paraId="7BF9108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0DE3F4C" w14:textId="79C87FD1" w:rsidR="00D933B7" w:rsidRPr="00A90107"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3075" w:type="dxa"/>
          </w:tcPr>
          <w:p w14:paraId="792F2055"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107" w:type="dxa"/>
          </w:tcPr>
          <w:p w14:paraId="1FF85D9C"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pPr>
            <w:r>
              <w:t>Through the EuroMed Justice VI programme (EUR</w:t>
            </w:r>
            <w:r>
              <w:rPr>
                <w:rFonts w:ascii="Calibri" w:hAnsi="Calibri" w:cs="Calibri"/>
              </w:rPr>
              <w:t> </w:t>
            </w:r>
            <w:r>
              <w:t>6</w:t>
            </w:r>
            <w:r>
              <w:rPr>
                <w:rFonts w:ascii="Calibri" w:hAnsi="Calibri" w:cs="Calibri"/>
              </w:rPr>
              <w:t> </w:t>
            </w:r>
            <w:r>
              <w:t>million – 2024-2027), Southern Neighbourhood countries continue enhancing cross-border judicial cooperation for the countering of trafficking in human beings and smuggling of migrants, and the confiscation of crime proceeds and asset recovery. The programme contributes to protecting citizens in EU neighbouring countries against criminal activities through strengthened international judicial cooperation in respect of the rule of law, human, and fundamental rights. It has helped create sustainable mechanisms for cross-regional cooperation, as well as strengthen regional judicial training platforms, and develop practical tools for technical assistance, reporting, and cooperation. Target countries are Algeria, Egypt, Israel, Jordan, Lebanon, Libya, Morocco, Palestine and Tunisia.</w:t>
            </w:r>
          </w:p>
          <w:p w14:paraId="162BDF8C"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pPr>
            <w:r>
              <w:t>In Ukraine, the EU supports justice and victim rehabilitation, to ensure accountability for atrocity crimes. It enables the documentation, investigation, prosecution and adjudication of crimes related to the deportation of children, while supporting the reintegration of returned children.</w:t>
            </w:r>
            <w:r>
              <w:rPr>
                <w:rFonts w:ascii="Calibri" w:eastAsia="EC Square Sans Pro" w:hAnsi="Calibri" w:cs="Calibri"/>
              </w:rPr>
              <w:t> </w:t>
            </w:r>
          </w:p>
          <w:p w14:paraId="2C2BC857"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pPr>
            <w:r>
              <w:t>In Syria, the EU ensures the safe return and protection of civilians by clearing mines and unexploded ordnance and facilitating an accountable weapons and ammunition management system. With almost 1</w:t>
            </w:r>
            <w:r>
              <w:rPr>
                <w:rFonts w:ascii="Calibri" w:hAnsi="Calibri" w:cs="Calibri"/>
              </w:rPr>
              <w:t> </w:t>
            </w:r>
            <w:r>
              <w:t>000 incidents and 1</w:t>
            </w:r>
            <w:r>
              <w:rPr>
                <w:rFonts w:ascii="Calibri" w:hAnsi="Calibri" w:cs="Calibri"/>
              </w:rPr>
              <w:t> </w:t>
            </w:r>
            <w:r>
              <w:t>800 casualties caused by explosive ordnance since December 2024, more than 60% of them in agricultural land and grazing areas, this remains a priority area for the EU. Support includes mapping stockpiles and contaminated areas, securing unsecured weapons and curbing the proliferation of small arms and light weapons. More than EUR</w:t>
            </w:r>
            <w:r>
              <w:rPr>
                <w:rFonts w:ascii="Calibri" w:hAnsi="Calibri" w:cs="Calibri"/>
              </w:rPr>
              <w:t> </w:t>
            </w:r>
            <w:r>
              <w:t>41</w:t>
            </w:r>
            <w:r>
              <w:rPr>
                <w:rFonts w:ascii="Calibri" w:hAnsi="Calibri" w:cs="Calibri"/>
              </w:rPr>
              <w:t> </w:t>
            </w:r>
            <w:r>
              <w:t>million was allocated to contribute to human security, safety, stability, and the prevention of violence in Syria in 2025.</w:t>
            </w:r>
            <w:r>
              <w:rPr>
                <w:rFonts w:ascii="Calibri" w:eastAsia="EC Square Sans Pro" w:hAnsi="Calibri" w:cs="Calibri"/>
              </w:rPr>
              <w:t> </w:t>
            </w:r>
          </w:p>
          <w:p w14:paraId="26B17A36" w14:textId="77777777" w:rsidR="00D933B7" w:rsidRPr="00A90107" w:rsidRDefault="00D933B7">
            <w:pPr>
              <w:jc w:val="both"/>
              <w:cnfStyle w:val="000000100000" w:firstRow="0" w:lastRow="0" w:firstColumn="0" w:lastColumn="0" w:oddVBand="0" w:evenVBand="0" w:oddHBand="1" w:evenHBand="0" w:firstRowFirstColumn="0" w:firstRowLastColumn="0" w:lastRowFirstColumn="0" w:lastRowLastColumn="0"/>
            </w:pPr>
            <w:r>
              <w:t>In Gaza, the unprecedented scale of destruction following the 2023-2025 hostilities generated more than 61</w:t>
            </w:r>
            <w:r>
              <w:rPr>
                <w:rFonts w:ascii="Calibri" w:hAnsi="Calibri" w:cs="Calibri"/>
              </w:rPr>
              <w:t> </w:t>
            </w:r>
            <w:r>
              <w:t>million tonnes of debris. The EU is supporting the risk-managed removal, recycling and reuse of post-war debris while ensuring the dignified recovery, forensic documentation and identification of human remains uncovered during debris-clearance operations. More than EUR</w:t>
            </w:r>
            <w:r>
              <w:rPr>
                <w:rFonts w:ascii="Calibri" w:hAnsi="Calibri" w:cs="Calibri"/>
              </w:rPr>
              <w:t> </w:t>
            </w:r>
            <w:r>
              <w:t>31</w:t>
            </w:r>
            <w:r>
              <w:rPr>
                <w:rFonts w:ascii="Calibri" w:hAnsi="Calibri" w:cs="Calibri"/>
              </w:rPr>
              <w:t> </w:t>
            </w:r>
            <w:r>
              <w:t>million was directly targeted in 2025 to restore safe access to basic services and enable early recovery for crisis-affected communities in Gaza, while reducing safety, environmental, and public-health risks associated with conflict-generated debris</w:t>
            </w:r>
            <w:r>
              <w:rPr>
                <w:rFonts w:eastAsia="EC Square Sans Pro" w:cs="EC Square Sans Pro"/>
              </w:rPr>
              <w:t>.</w:t>
            </w:r>
          </w:p>
          <w:p w14:paraId="01AA43D6" w14:textId="77777777" w:rsidR="00D933B7" w:rsidRPr="00A90107" w:rsidRDefault="00D933B7">
            <w:pPr>
              <w:spacing w:before="0" w:after="160" w:line="257" w:lineRule="auto"/>
              <w:jc w:val="both"/>
              <w:cnfStyle w:val="000000100000" w:firstRow="0" w:lastRow="0" w:firstColumn="0" w:lastColumn="0" w:oddVBand="0" w:evenVBand="0" w:oddHBand="1" w:evenHBand="0" w:firstRowFirstColumn="0" w:firstRowLastColumn="0" w:lastRowFirstColumn="0" w:lastRowLastColumn="0"/>
              <w:rPr>
                <w:rFonts w:ascii="Calibri" w:eastAsia="Calibri" w:hAnsi="Calibri" w:cs="Calibri"/>
              </w:rPr>
            </w:pPr>
            <w:r>
              <w:t>In Armenia, the EU supported resilience to hybrid threats, including countering foreign information manipulation and interference and cyberattacks through improved monitoring, detection, analytical and response capabilities, as well as awareness raising and strategic communication efforts. This initiative also promotes cross-border media cooperation, working with journalists and editors from Armenia and Azerbaijan, to mitigate foreign information manipulation and interference risks to the peace process.</w:t>
            </w:r>
            <w:r>
              <w:rPr>
                <w:rFonts w:ascii="Calibri" w:eastAsia="EC Square Sans Pro" w:hAnsi="Calibri" w:cs="Calibri"/>
              </w:rPr>
              <w:t> </w:t>
            </w:r>
          </w:p>
        </w:tc>
      </w:tr>
      <w:tr w:rsidR="00D933B7" w:rsidRPr="00A90107" w14:paraId="7348C07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CFBF632" w14:textId="7A99ED26" w:rsidR="00D933B7" w:rsidRPr="00A90107"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3075" w:type="dxa"/>
          </w:tcPr>
          <w:p w14:paraId="09209171" w14:textId="77777777" w:rsidR="00D933B7" w:rsidRPr="00A90107" w:rsidRDefault="00D933B7">
            <w:pPr>
              <w:jc w:val="center"/>
              <w:cnfStyle w:val="000000010000" w:firstRow="0" w:lastRow="0" w:firstColumn="0" w:lastColumn="0" w:oddVBand="0" w:evenVBand="0" w:oddHBand="0" w:evenHBand="1" w:firstRowFirstColumn="0" w:firstRowLastColumn="0" w:lastRowFirstColumn="0" w:lastRowLastColumn="0"/>
              <w:rPr>
                <w:bCs/>
              </w:rPr>
            </w:pPr>
            <w:r>
              <w:rPr>
                <w:bCs/>
              </w:rPr>
              <w:t>yes</w:t>
            </w:r>
          </w:p>
        </w:tc>
        <w:tc>
          <w:tcPr>
            <w:tcW w:w="5107" w:type="dxa"/>
          </w:tcPr>
          <w:p w14:paraId="41785525"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pPr>
            <w:r>
              <w:t xml:space="preserve">In line with SDG17, the EU maintained its support for policy coherence and coordination as well as dialogue with regional organisations, notably the Union for the Mediterranean (UfM) as the main institutional interlocutor, but also with other actors, such as the Anna Lindh Foundation and the League of Arab States. The EU’s support for the UfM Secretariat contributes to enhancing multistakeholder partnerships which mobilise and share expertise aiming at the achievement of the sustainable development goals (SDGs 3, 4, 5, 6, 7, 12, 13, 14 and 15, among others) in the Euro-Med countries. In 2025, the UfM held several events, with the support of the European Commission, emphasising its role in engaging in dialogue and contributing to the formulation of the Pact for the Mediterranean. The support for the Anna Lindh Foundation contributes to the promotion of more inclusive and pluralistic societies through its support for civil society and its focus on cultural diversity. </w:t>
            </w:r>
          </w:p>
          <w:p w14:paraId="40675604" w14:textId="77777777" w:rsidR="00D933B7" w:rsidRPr="00A90107" w:rsidRDefault="00D933B7">
            <w:pPr>
              <w:jc w:val="both"/>
              <w:cnfStyle w:val="000000010000" w:firstRow="0" w:lastRow="0" w:firstColumn="0" w:lastColumn="0" w:oddVBand="0" w:evenVBand="0" w:oddHBand="0" w:evenHBand="1" w:firstRowFirstColumn="0" w:firstRowLastColumn="0" w:lastRowFirstColumn="0" w:lastRowLastColumn="0"/>
            </w:pPr>
            <w:r>
              <w:t xml:space="preserve">In addition, the EU continued to support civil society organisations and local authorities through its Framework Partnership Agreements with global civil society networks and associations of local authorities as well as through the Policy Forum on Development established since 2013 as a space for multistakeholder dialogue on EU development policies. Partnering with these actors on agreed common objectives contributes to effective implementing policies and programmes that meet people’s needs, reduce inequalities, and fulfil the central commitment of the 2030 Agenda to leave no one behind. It promotes multistakeholder partnerships which mobilise and share expertise aiming to the achievement across all the SDGs. In 2025, the EU also strengthened its collaboration with civil society and local authorities by organising side event with civil society and Youth in the context of joint summits with regional organisations such as CELAC and the African Union. </w:t>
            </w:r>
          </w:p>
          <w:p w14:paraId="575BAEAB" w14:textId="77777777" w:rsidR="00D933B7" w:rsidRPr="00A90107" w:rsidRDefault="00D933B7">
            <w:pPr>
              <w:spacing w:before="0" w:after="160" w:line="257" w:lineRule="auto"/>
              <w:cnfStyle w:val="000000010000" w:firstRow="0" w:lastRow="0" w:firstColumn="0" w:lastColumn="0" w:oddVBand="0" w:evenVBand="0" w:oddHBand="0" w:evenHBand="1" w:firstRowFirstColumn="0" w:firstRowLastColumn="0" w:lastRowFirstColumn="0" w:lastRowLastColumn="0"/>
              <w:rPr>
                <w:rFonts w:ascii="Calibri" w:eastAsia="Calibri" w:hAnsi="Calibri" w:cs="Calibri"/>
              </w:rPr>
            </w:pPr>
            <w:r>
              <w:br/>
            </w:r>
          </w:p>
        </w:tc>
      </w:tr>
    </w:tbl>
    <w:p w14:paraId="490BA596" w14:textId="77777777" w:rsidR="00D933B7" w:rsidRPr="00A90107" w:rsidRDefault="00D933B7" w:rsidP="00D933B7">
      <w:pPr>
        <w:keepNext/>
        <w:keepLines/>
        <w:tabs>
          <w:tab w:val="left" w:pos="7172"/>
        </w:tabs>
        <w:spacing w:line="240" w:lineRule="auto"/>
        <w:rPr>
          <w:rFonts w:ascii="EC Square Sans Pro Medium" w:eastAsia="EC Square Sans Pro Medium" w:hAnsi="EC Square Sans Pro Medium" w:cs="EC Square Sans Pro Medium"/>
          <w:sz w:val="36"/>
          <w:szCs w:val="36"/>
        </w:rPr>
      </w:pPr>
    </w:p>
    <w:p w14:paraId="5EDC531E" w14:textId="77777777" w:rsidR="00D933B7" w:rsidRPr="00A90107" w:rsidRDefault="00D933B7" w:rsidP="00F72C99">
      <w:pPr>
        <w:pStyle w:val="Heading3"/>
      </w:pPr>
      <w:r>
        <w:rPr>
          <w:rFonts w:eastAsia="EC Square Sans Pro Medium"/>
        </w:rPr>
        <w:t>Support for reforms</w:t>
      </w:r>
    </w:p>
    <w:p w14:paraId="456D87C1" w14:textId="3E5CC8C6" w:rsidR="00D933B7" w:rsidRPr="00A90107" w:rsidRDefault="00D933B7" w:rsidP="00D933B7">
      <w:r>
        <w:t xml:space="preserve">In delivering on the Global Gateway through NDICI – Global Europe, the Commission promotes reforms to support the investment enabling environment in partner countries, in accordance with the EU policy priorities and in complementarity with all Team Europe stakeholders. These reforms relate to the country economic governance (e.g. public procurement, public investment management or debt management) or are considered enablers for successful Global Gateway flagship projects (e.g. upgrading the regulatory framework for the production/commercialisation of solar or wind power, or for operators in strategic transport corridors). More examples can be found in the 2025 </w:t>
      </w:r>
      <w:r w:rsidR="00A97B8A">
        <w:t>Management plan</w:t>
      </w:r>
      <w:r>
        <w:rPr>
          <w:rFonts w:ascii="Calibri" w:hAnsi="Calibri" w:cs="Calibri"/>
        </w:rPr>
        <w:t> </w:t>
      </w:r>
      <w:r>
        <w:t>(</w:t>
      </w:r>
      <w:r>
        <w:rPr>
          <w:vertAlign w:val="superscript"/>
        </w:rPr>
        <w:footnoteReference w:id="58"/>
      </w:r>
      <w:r>
        <w:t>) on the implementation of the EU’s external action instruments.</w:t>
      </w:r>
    </w:p>
    <w:p w14:paraId="15FDD97F" w14:textId="77777777" w:rsidR="00D933B7" w:rsidRPr="00A90107" w:rsidRDefault="00D933B7" w:rsidP="00D933B7">
      <w:r>
        <w:t>The support for investment enabling environment is also pursued through the 360-degree approach applied by the Commission in its rollout of the Global Gateway. This approach entails the systematic application, tailored to the context, of the six key principles set out in the Global Gateway Communication, which guide the selection, implementation and monitoring of all Global Gateway investments: (1) democratic values and high standards; (2) good governance and transparency; (3) equal partnerships; (4) green and clean; (5) security-focused; and (6) catalysing private sector investment. Several of these principles are linked to legal obligations, notably mainstreaming human rights, democracy, rule of law, gender equality, environmental protection and the fight against climate change, in line with the Treaty and the NDICI – Global Europe Regulation.</w:t>
      </w:r>
    </w:p>
    <w:p w14:paraId="468DA392" w14:textId="77777777" w:rsidR="00D933B7" w:rsidRPr="00A90107" w:rsidRDefault="00D933B7" w:rsidP="00D933B7">
      <w:r>
        <w:t xml:space="preserve">Incentives for reforms are also provided by the favourable financing conditions offered through budget support, the European Fund for Sustainable Development Plus that aims to unlock public or private investments, or thanks to technical assistance fostering domestic capacities for reforms. </w:t>
      </w:r>
    </w:p>
    <w:p w14:paraId="42C8E7FD" w14:textId="77777777" w:rsidR="00D933B7" w:rsidRPr="00A90107" w:rsidRDefault="00D933B7" w:rsidP="00D933B7">
      <w:r>
        <w:t>In conjunction with the European Fund for Sustainable Development Plus (EFSD+), budget support is a powerful instrument to support policy dialogue with partner countries. It promotes critical reforms creating an enabling environment for Global Gateway investments, by enhancing prudent macroeconomic management (including debt sustainability), sound public policies, better allocation of resources, results monitoring and accountability. Budget support also creates capacity for establishing policy, regulatory, and institutional preconditions for sustainable investments (e.g. tariff frameworks, state-owned enterprises governance, public investment management systems) and contributing to capacity development. It comes with technical assistance and is increasingly considered in coordination with, or in preparation for, investments backed by the EFSD + (guarantees and/or blending).</w:t>
      </w:r>
    </w:p>
    <w:p w14:paraId="3078A77B" w14:textId="77777777" w:rsidR="00D933B7" w:rsidRPr="00A90107" w:rsidRDefault="00D933B7" w:rsidP="00D933B7">
      <w:r>
        <w:t xml:space="preserve">Budget support promoted regulatory reforms in Vietnam’s, Benin’s, and Solomon Islands’ energy sectors. It encouraged renewable energy, notably by allowing EU development finance institutions (DFIs) to fund these investments directly with EU blending support. In the context of Global Gateway Flagship projects, such synergies are also sought, for instance, in Kyrgyzstan and Jamaica for digitalisation, Liberia, Rwanda and Uzbekistan for agriculture value chains and Mauritania for green hydrogen. </w:t>
      </w:r>
    </w:p>
    <w:p w14:paraId="1FBDF9F8" w14:textId="77777777" w:rsidR="00D933B7" w:rsidRPr="00A90107" w:rsidRDefault="00D933B7" w:rsidP="00D933B7">
      <w:r>
        <w:t>In Egypt, Jordan, Tunisia and Armenia, this effort to promote reforms is complemented by dedicated Strategic and Comprehensive Partnerships. In March 2025, the Regulation establishing the Reform and Growth Facility for the Republic of Moldova was adopted. Financial support under the Facility is disbursed upon the successful implementation of reforms in the Reform Agenda. In the neighbourhood region, macro-financial assistance financed by NDICI – Global Europe plays an equally important role to promote reforms.</w:t>
      </w:r>
    </w:p>
    <w:p w14:paraId="562B623A" w14:textId="77777777" w:rsidR="00D933B7" w:rsidRPr="00A90107" w:rsidRDefault="00D933B7" w:rsidP="00D933B7">
      <w:r>
        <w:t xml:space="preserve">In both Morocco and Jordan, a large budget support portfolio promotes reforms in various sectors such as renewable energies, circular economy water, skills, social protection or public administration modernisation/digitalisation for a more conducive business environment et upgraded regulatory frameworks. In Jordan, this is articulated with the macro-financial assistance. In Egypt, reform promotion is supported through macro-financial assistance only, along its three pillars (economic stabilisation; competitiveness and business environment; green transition). In Palestine, the support provided to the Palestinian Authority (Pegase) comes with a reform matrix and, in other fragile/recovery contexts in the </w:t>
      </w:r>
      <w:r>
        <w:rPr>
          <w:rStyle w:val="k6pdkd"/>
        </w:rPr>
        <w:t>Middle East and North Africa</w:t>
      </w:r>
      <w:r>
        <w:t xml:space="preserve"> region, the EU contributes to strengthening core administrative and public finance management functions are always being supported (Libya, Yemen, Lebanon, Iraq and, since 2025, Syria). </w:t>
      </w:r>
    </w:p>
    <w:p w14:paraId="596441AE" w14:textId="77777777" w:rsidR="00D933B7" w:rsidRPr="00A90107" w:rsidRDefault="00D933B7" w:rsidP="00D933B7">
      <w:r>
        <w:t>This support for reforms with capacity development is coordinated with the International Monetary Fund, the World Bank Group, the Organisation for Economic Co-operation and Development (OECD) and EU Member States.</w:t>
      </w:r>
    </w:p>
    <w:p w14:paraId="76389EA7" w14:textId="77777777" w:rsidR="00D933B7" w:rsidRPr="00A90107" w:rsidRDefault="00D933B7" w:rsidP="00D933B7">
      <w:r>
        <w:t>In the Neighbourhood region, twinning and TAIEX helped modernising public administrations through analysis and policy development, legal guidance, technical expertise, drafting laws and regulations, system and procedure design and development, as well as facilitating job shadowing, workshops, and study visits. Twinning is deployed to support the transition towards a green, digital and inclusive economy and covers all sectors of the EU body of legislation.</w:t>
      </w:r>
    </w:p>
    <w:p w14:paraId="752B62D4" w14:textId="77777777" w:rsidR="00D933B7" w:rsidRPr="00A90107" w:rsidRDefault="00D933B7" w:rsidP="00D933B7">
      <w:r>
        <w:t>Several indicators of the Global Europe Results Framework (GERF) measure reforms and demonstrate the following in 2025:</w:t>
      </w:r>
    </w:p>
    <w:p w14:paraId="1C7B4A17" w14:textId="77777777" w:rsidR="00D933B7" w:rsidRPr="00A90107" w:rsidRDefault="00D933B7" w:rsidP="00373960">
      <w:pPr>
        <w:pStyle w:val="ListParagraph"/>
        <w:numPr>
          <w:ilvl w:val="0"/>
          <w:numId w:val="88"/>
        </w:numPr>
        <w:spacing w:after="240" w:line="264" w:lineRule="auto"/>
        <w:ind w:left="360"/>
        <w:jc w:val="both"/>
      </w:pPr>
      <w:r>
        <w:t>21 countries supported by the EU to strengthen revenue mobilisation, public financial management and/or budget transparency (GERF 2.19)</w:t>
      </w:r>
    </w:p>
    <w:p w14:paraId="40D61D90" w14:textId="77777777" w:rsidR="00D933B7" w:rsidRPr="00A90107" w:rsidRDefault="00D933B7" w:rsidP="00373960">
      <w:pPr>
        <w:pStyle w:val="ListParagraph"/>
        <w:numPr>
          <w:ilvl w:val="0"/>
          <w:numId w:val="88"/>
        </w:numPr>
        <w:spacing w:after="240" w:line="264" w:lineRule="auto"/>
        <w:ind w:left="360"/>
        <w:jc w:val="both"/>
      </w:pPr>
      <w:r>
        <w:t>16 countries and cities with climate change and/or disaster risk reduction strategies: (a) developed or (b) under implementation (GERF 2.5)</w:t>
      </w:r>
    </w:p>
    <w:p w14:paraId="7138E28B" w14:textId="77777777" w:rsidR="00D933B7" w:rsidRPr="00A90107" w:rsidRDefault="00D933B7" w:rsidP="00373960">
      <w:pPr>
        <w:pStyle w:val="ListParagraph"/>
        <w:numPr>
          <w:ilvl w:val="0"/>
          <w:numId w:val="88"/>
        </w:numPr>
        <w:spacing w:after="240" w:line="264" w:lineRule="auto"/>
        <w:ind w:left="360"/>
        <w:jc w:val="both"/>
      </w:pPr>
      <w:r>
        <w:t>5 countries supported by the EU to (a) develop and/or revise, (b) implement digital-related policies/strategies/laws/regulations (GERF 2.10) a) 4 and b) 1</w:t>
      </w:r>
    </w:p>
    <w:p w14:paraId="2E57E868" w14:textId="77777777" w:rsidR="00D933B7" w:rsidRPr="00A90107" w:rsidRDefault="00D933B7" w:rsidP="00373960">
      <w:pPr>
        <w:pStyle w:val="ListParagraph"/>
        <w:numPr>
          <w:ilvl w:val="0"/>
          <w:numId w:val="88"/>
        </w:numPr>
        <w:spacing w:after="240" w:line="264" w:lineRule="auto"/>
        <w:ind w:left="360"/>
        <w:jc w:val="both"/>
      </w:pPr>
      <w:r>
        <w:t>3 countries supported by the EU to strengthen investment climate (GERF 2.16)</w:t>
      </w:r>
    </w:p>
    <w:p w14:paraId="7D7BA5A2" w14:textId="77777777" w:rsidR="00D933B7" w:rsidRPr="00A90107" w:rsidRDefault="00D933B7" w:rsidP="00373960">
      <w:pPr>
        <w:pStyle w:val="ListParagraph"/>
        <w:numPr>
          <w:ilvl w:val="0"/>
          <w:numId w:val="88"/>
        </w:numPr>
        <w:spacing w:after="240" w:line="264" w:lineRule="auto"/>
        <w:ind w:left="360"/>
        <w:jc w:val="both"/>
      </w:pPr>
      <w:r>
        <w:t>215 government policies developed or revised with civil society organisation participation through EU support (GERF 2.29)</w:t>
      </w:r>
    </w:p>
    <w:p w14:paraId="0B8E3F7A" w14:textId="77777777" w:rsidR="00D933B7" w:rsidRPr="00190BCB" w:rsidRDefault="00D933B7" w:rsidP="00373960">
      <w:pPr>
        <w:pStyle w:val="ListParagraph"/>
        <w:numPr>
          <w:ilvl w:val="0"/>
          <w:numId w:val="88"/>
        </w:numPr>
        <w:spacing w:after="240" w:line="264" w:lineRule="auto"/>
        <w:ind w:left="360"/>
        <w:jc w:val="both"/>
        <w:rPr>
          <w:lang w:val="en-IE"/>
        </w:rPr>
      </w:pPr>
      <w:r>
        <w:t>17 countries supported by the EU to conduct elections and/or improve their electoral process (GERF 2.26)</w:t>
      </w:r>
    </w:p>
    <w:p w14:paraId="6B25D61A" w14:textId="77777777" w:rsidR="00D933B7" w:rsidRDefault="00D933B7" w:rsidP="00D933B7">
      <w:pPr>
        <w:sectPr w:rsidR="00D933B7" w:rsidSect="00D933B7">
          <w:headerReference w:type="even" r:id="rId484"/>
          <w:headerReference w:type="default" r:id="rId485"/>
          <w:footerReference w:type="even" r:id="rId486"/>
          <w:footerReference w:type="default" r:id="rId487"/>
          <w:headerReference w:type="first" r:id="rId488"/>
          <w:footerReference w:type="first" r:id="rId489"/>
          <w:pgSz w:w="11906" w:h="16838"/>
          <w:pgMar w:top="1440" w:right="1133" w:bottom="1440" w:left="1134" w:header="708" w:footer="708" w:gutter="0"/>
          <w:cols w:space="708"/>
          <w:docGrid w:linePitch="360"/>
        </w:sectPr>
      </w:pPr>
    </w:p>
    <w:p w14:paraId="259398C9" w14:textId="77777777" w:rsidR="00D933B7" w:rsidRPr="00DF29A0" w:rsidRDefault="00D933B7" w:rsidP="00D933B7">
      <w:pPr>
        <w:pStyle w:val="Heading1"/>
        <w:rPr>
          <w:lang w:val="en-IE"/>
        </w:rPr>
      </w:pPr>
      <w:bookmarkStart w:id="107" w:name="toc_sec_39"/>
      <w:bookmarkStart w:id="108" w:name="_Toc228976560"/>
      <w:bookmarkEnd w:id="107"/>
      <w:r>
        <w:t>E</w:t>
      </w:r>
      <w:r w:rsidRPr="008353C8">
        <w:t>UROPEAN INSTRUMENT FOR INTERNATIONAL NUCLEAR SAFETY COOPERATION</w:t>
      </w:r>
      <w:bookmarkEnd w:id="108"/>
    </w:p>
    <w:p w14:paraId="378F5DCE" w14:textId="2FDE76AE" w:rsidR="00D933B7" w:rsidRPr="00A926BD"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5B9DCE4A" w14:textId="77777777">
        <w:trPr>
          <w:trHeight w:val="1584"/>
          <w:jc w:val="left"/>
        </w:trPr>
        <w:tc>
          <w:tcPr>
            <w:tcW w:w="2410" w:type="dxa"/>
          </w:tcPr>
          <w:p w14:paraId="120E843A" w14:textId="77777777" w:rsidR="00D933B7" w:rsidRPr="00FD3543" w:rsidRDefault="00D933B7">
            <w:pPr>
              <w:spacing w:before="120" w:after="120"/>
              <w:rPr>
                <w:sz w:val="28"/>
                <w:szCs w:val="28"/>
              </w:rPr>
            </w:pPr>
            <w:r>
              <w:rPr>
                <w:rFonts w:ascii="Arial" w:eastAsia="Arial" w:hAnsi="Arial" w:cs="Arial"/>
                <w:color w:val="00002E"/>
                <w:sz w:val="28"/>
                <w:szCs w:val="28"/>
              </w:rPr>
              <w:t>3 457</w:t>
            </w:r>
          </w:p>
          <w:p w14:paraId="51F3571F" w14:textId="77777777" w:rsidR="00D933B7" w:rsidRPr="0047239D" w:rsidRDefault="00D933B7">
            <w:pPr>
              <w:spacing w:before="120" w:after="120"/>
            </w:pPr>
            <w:r>
              <w:t>people participated in the training and tutoring programme between 2014 and 2025 with the support of the instrument.</w:t>
            </w:r>
          </w:p>
        </w:tc>
        <w:tc>
          <w:tcPr>
            <w:cnfStyle w:val="000001000000" w:firstRow="0" w:lastRow="0" w:firstColumn="0" w:lastColumn="0" w:oddVBand="0" w:evenVBand="1" w:oddHBand="0" w:evenHBand="0" w:firstRowFirstColumn="0" w:firstRowLastColumn="0" w:lastRowFirstColumn="0" w:lastRowLastColumn="0"/>
            <w:tcW w:w="2409" w:type="dxa"/>
          </w:tcPr>
          <w:p w14:paraId="7F6226FC" w14:textId="77777777" w:rsidR="00D933B7" w:rsidRPr="00DF3C53" w:rsidRDefault="00D933B7">
            <w:pPr>
              <w:spacing w:before="120" w:after="120"/>
              <w:rPr>
                <w:sz w:val="28"/>
                <w:szCs w:val="28"/>
              </w:rPr>
            </w:pPr>
            <w:r>
              <w:rPr>
                <w:sz w:val="28"/>
                <w:szCs w:val="28"/>
              </w:rPr>
              <w:t>29</w:t>
            </w:r>
          </w:p>
          <w:p w14:paraId="737E92DF" w14:textId="77777777" w:rsidR="00D933B7" w:rsidRPr="002774EB" w:rsidRDefault="00D933B7">
            <w:pPr>
              <w:spacing w:before="120" w:after="120"/>
              <w:rPr>
                <w:rFonts w:ascii="Calibri" w:hAnsi="Calibri" w:cs="Calibri"/>
                <w:color w:val="000000"/>
                <w:sz w:val="20"/>
                <w:szCs w:val="20"/>
                <w:lang w:val="en-IE"/>
              </w:rPr>
            </w:pPr>
            <w:r>
              <w:t>countries benefited from EU assistance in relation to nuclear safety between 2014 and 2025.</w:t>
            </w:r>
          </w:p>
        </w:tc>
        <w:tc>
          <w:tcPr>
            <w:tcW w:w="2410" w:type="dxa"/>
            <w:tcBorders>
              <w:bottom w:val="single" w:sz="4" w:space="0" w:color="8C8C8C"/>
            </w:tcBorders>
          </w:tcPr>
          <w:p w14:paraId="59D562A1"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163</w:t>
            </w:r>
          </w:p>
          <w:p w14:paraId="6A35B0CC"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legal and regulatory documents were prepared, introduced and/or revised in the beneficiary countries with the support of EU expertise between 2022 and 2025.</w:t>
            </w:r>
          </w:p>
        </w:tc>
        <w:tc>
          <w:tcPr>
            <w:cnfStyle w:val="000001000000" w:firstRow="0" w:lastRow="0" w:firstColumn="0" w:lastColumn="0" w:oddVBand="0" w:evenVBand="1" w:oddHBand="0" w:evenHBand="0" w:firstRowFirstColumn="0" w:firstRowLastColumn="0" w:lastRowFirstColumn="0" w:lastRowLastColumn="0"/>
            <w:tcW w:w="2410" w:type="dxa"/>
          </w:tcPr>
          <w:p w14:paraId="28CC7B0C" w14:textId="77777777" w:rsidR="00D933B7" w:rsidRPr="0047239D" w:rsidRDefault="00D933B7">
            <w:pPr>
              <w:spacing w:before="120" w:after="120"/>
              <w:rPr>
                <w:sz w:val="28"/>
                <w:szCs w:val="28"/>
              </w:rPr>
            </w:pPr>
            <w:r>
              <w:rPr>
                <w:sz w:val="28"/>
                <w:szCs w:val="28"/>
              </w:rPr>
              <w:t>52</w:t>
            </w:r>
          </w:p>
          <w:p w14:paraId="47993547" w14:textId="77777777" w:rsidR="00D933B7" w:rsidRPr="00A04FB4" w:rsidRDefault="00D933B7">
            <w:pPr>
              <w:spacing w:before="120" w:after="120"/>
            </w:pPr>
            <w:r>
              <w:t>nuclear waste management and strategy documents were developed between 2022 and 2025 thanks to the support of the instrument.</w:t>
            </w:r>
          </w:p>
        </w:tc>
      </w:tr>
      <w:tr w:rsidR="00D933B7" w:rsidRPr="0047239D" w14:paraId="000DC9F3" w14:textId="77777777">
        <w:trPr>
          <w:trHeight w:val="1034"/>
          <w:jc w:val="left"/>
        </w:trPr>
        <w:tc>
          <w:tcPr>
            <w:tcW w:w="2410" w:type="dxa"/>
          </w:tcPr>
          <w:p w14:paraId="4FFFE37E" w14:textId="77777777" w:rsidR="00D933B7" w:rsidRPr="0047239D" w:rsidRDefault="00D933B7">
            <w:pPr>
              <w:spacing w:before="120" w:after="120"/>
              <w:rPr>
                <w:sz w:val="28"/>
                <w:szCs w:val="28"/>
              </w:rPr>
            </w:pPr>
            <w:r>
              <w:rPr>
                <w:sz w:val="28"/>
                <w:szCs w:val="28"/>
              </w:rPr>
              <w:t>3</w:t>
            </w:r>
          </w:p>
          <w:p w14:paraId="26C74738" w14:textId="77777777" w:rsidR="00D933B7" w:rsidRPr="0047239D" w:rsidRDefault="00D933B7">
            <w:pPr>
              <w:spacing w:before="120" w:after="120"/>
            </w:pPr>
            <w:r>
              <w:t>nuclear master’s courses were implemented by the education programme financed by the INSC in 2025.</w:t>
            </w:r>
          </w:p>
          <w:p w14:paraId="4603FF24" w14:textId="77777777" w:rsidR="00D933B7" w:rsidRPr="0047239D" w:rsidRDefault="00D933B7">
            <w:pPr>
              <w:spacing w:before="120"/>
            </w:pPr>
          </w:p>
        </w:tc>
        <w:tc>
          <w:tcPr>
            <w:cnfStyle w:val="000001000000" w:firstRow="0" w:lastRow="0" w:firstColumn="0" w:lastColumn="0" w:oddVBand="0" w:evenVBand="1" w:oddHBand="0" w:evenHBand="0" w:firstRowFirstColumn="0" w:firstRowLastColumn="0" w:lastRowFirstColumn="0" w:lastRowLastColumn="0"/>
            <w:tcW w:w="2409" w:type="dxa"/>
          </w:tcPr>
          <w:p w14:paraId="225FF314" w14:textId="77777777" w:rsidR="00D933B7" w:rsidRPr="0047239D" w:rsidRDefault="00D933B7">
            <w:pPr>
              <w:spacing w:before="120" w:after="120"/>
              <w:rPr>
                <w:sz w:val="28"/>
                <w:szCs w:val="28"/>
              </w:rPr>
            </w:pPr>
            <w:r>
              <w:rPr>
                <w:sz w:val="28"/>
                <w:szCs w:val="28"/>
              </w:rPr>
              <w:t>4</w:t>
            </w:r>
          </w:p>
          <w:p w14:paraId="55FD086D" w14:textId="51071B3E" w:rsidR="00D933B7" w:rsidRPr="0047239D" w:rsidRDefault="00D933B7">
            <w:pPr>
              <w:spacing w:before="120" w:after="120"/>
            </w:pPr>
            <w:r>
              <w:t>out of 7 priority sites have been fully remediated in Central Asia, thanks to the instrument’s contributions to the Environmental Remediation Account managed by the European Bank for Reconstruction and Development by 2025.</w:t>
            </w:r>
          </w:p>
        </w:tc>
        <w:tc>
          <w:tcPr>
            <w:tcW w:w="2410" w:type="dxa"/>
            <w:tcBorders>
              <w:bottom w:val="single" w:sz="4" w:space="0" w:color="8C8C8C"/>
            </w:tcBorders>
          </w:tcPr>
          <w:p w14:paraId="67392658"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63%</w:t>
            </w:r>
          </w:p>
          <w:p w14:paraId="1680FBA0"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of all destroyed or looted critical equipment was restored or replaced in key facilities within the Chornobyl exclusion zone in Ukraine, excluding the New Safe Confinement, by 2025.</w:t>
            </w:r>
          </w:p>
        </w:tc>
        <w:tc>
          <w:tcPr>
            <w:cnfStyle w:val="000001000000" w:firstRow="0" w:lastRow="0" w:firstColumn="0" w:lastColumn="0" w:oddVBand="0" w:evenVBand="1" w:oddHBand="0" w:evenHBand="0" w:firstRowFirstColumn="0" w:firstRowLastColumn="0" w:lastRowFirstColumn="0" w:lastRowLastColumn="0"/>
            <w:tcW w:w="2410" w:type="dxa"/>
          </w:tcPr>
          <w:p w14:paraId="6D41F40D" w14:textId="77777777" w:rsidR="00D933B7" w:rsidRPr="0047239D" w:rsidRDefault="00D933B7">
            <w:pPr>
              <w:spacing w:before="120" w:after="120"/>
            </w:pPr>
          </w:p>
          <w:p w14:paraId="163C8924" w14:textId="77777777" w:rsidR="00D933B7" w:rsidRPr="0047239D" w:rsidRDefault="00D933B7">
            <w:pPr>
              <w:spacing w:before="120" w:after="120"/>
            </w:pPr>
          </w:p>
          <w:p w14:paraId="2B65EBA4" w14:textId="77777777" w:rsidR="00D933B7" w:rsidRPr="0047239D" w:rsidRDefault="00D933B7">
            <w:pPr>
              <w:spacing w:before="120" w:after="120"/>
              <w:rPr>
                <w:sz w:val="28"/>
                <w:szCs w:val="28"/>
              </w:rPr>
            </w:pPr>
          </w:p>
        </w:tc>
      </w:tr>
    </w:tbl>
    <w:p w14:paraId="2C091AD0"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7456657E"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318088A3" w14:textId="77777777" w:rsidR="00D933B7" w:rsidRPr="00DD0D7C" w:rsidRDefault="00D933B7" w:rsidP="00F72C99">
      <w:pPr>
        <w:pStyle w:val="Heading2"/>
        <w:rPr>
          <w:rFonts w:eastAsiaTheme="majorEastAsia"/>
          <w:lang w:eastAsia="en-GB"/>
        </w:rPr>
      </w:pPr>
      <w:r>
        <w:rPr>
          <w:rFonts w:eastAsiaTheme="majorEastAsia"/>
          <w:lang w:eastAsia="en-GB"/>
        </w:rPr>
        <w:t>Budget implementation</w:t>
      </w:r>
    </w:p>
    <w:p w14:paraId="2B06A46A"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0B2F7090"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38DE501F"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43B4986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2471A1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CC064B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BE5304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27901C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74548B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8037B2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8979B5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1DED2BD8" w14:textId="77777777">
        <w:trPr>
          <w:trHeight w:val="300"/>
        </w:trPr>
        <w:tc>
          <w:tcPr>
            <w:tcW w:w="2085" w:type="dxa"/>
            <w:tcBorders>
              <w:top w:val="single" w:sz="6" w:space="0" w:color="8C8C8C"/>
              <w:left w:val="nil"/>
              <w:bottom w:val="single" w:sz="6" w:space="0" w:color="8C8C8C"/>
              <w:right w:val="nil"/>
            </w:tcBorders>
            <w:vAlign w:val="center"/>
            <w:hideMark/>
          </w:tcPr>
          <w:p w14:paraId="35FE05E0"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D3439B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37.6</w:t>
            </w:r>
          </w:p>
        </w:tc>
        <w:tc>
          <w:tcPr>
            <w:tcW w:w="930" w:type="dxa"/>
            <w:tcBorders>
              <w:top w:val="single" w:sz="6" w:space="0" w:color="8C8C8C"/>
              <w:left w:val="nil"/>
              <w:bottom w:val="single" w:sz="6" w:space="0" w:color="8C8C8C"/>
              <w:right w:val="nil"/>
            </w:tcBorders>
            <w:hideMark/>
          </w:tcPr>
          <w:p w14:paraId="0797FFE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38.6</w:t>
            </w:r>
          </w:p>
        </w:tc>
        <w:tc>
          <w:tcPr>
            <w:tcW w:w="930" w:type="dxa"/>
            <w:tcBorders>
              <w:top w:val="single" w:sz="6" w:space="0" w:color="8C8C8C"/>
              <w:left w:val="nil"/>
              <w:bottom w:val="single" w:sz="6" w:space="0" w:color="8C8C8C"/>
              <w:right w:val="nil"/>
            </w:tcBorders>
            <w:hideMark/>
          </w:tcPr>
          <w:p w14:paraId="6D41C8B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39.9</w:t>
            </w:r>
          </w:p>
        </w:tc>
        <w:tc>
          <w:tcPr>
            <w:tcW w:w="930" w:type="dxa"/>
            <w:tcBorders>
              <w:top w:val="single" w:sz="6" w:space="0" w:color="8C8C8C"/>
              <w:left w:val="nil"/>
              <w:bottom w:val="single" w:sz="6" w:space="0" w:color="8C8C8C"/>
              <w:right w:val="nil"/>
            </w:tcBorders>
            <w:hideMark/>
          </w:tcPr>
          <w:p w14:paraId="0FBEE9D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41.8</w:t>
            </w:r>
          </w:p>
        </w:tc>
        <w:tc>
          <w:tcPr>
            <w:tcW w:w="930" w:type="dxa"/>
            <w:tcBorders>
              <w:top w:val="single" w:sz="6" w:space="0" w:color="8C8C8C"/>
              <w:left w:val="nil"/>
              <w:bottom w:val="single" w:sz="6" w:space="0" w:color="8C8C8C"/>
              <w:right w:val="nil"/>
            </w:tcBorders>
            <w:hideMark/>
          </w:tcPr>
          <w:p w14:paraId="2A1E3F5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44.3</w:t>
            </w:r>
          </w:p>
        </w:tc>
        <w:tc>
          <w:tcPr>
            <w:tcW w:w="930" w:type="dxa"/>
            <w:tcBorders>
              <w:top w:val="single" w:sz="6" w:space="0" w:color="8C8C8C"/>
              <w:left w:val="nil"/>
              <w:bottom w:val="single" w:sz="6" w:space="0" w:color="8C8C8C"/>
              <w:right w:val="nil"/>
            </w:tcBorders>
            <w:hideMark/>
          </w:tcPr>
          <w:p w14:paraId="656FC83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47.2</w:t>
            </w:r>
          </w:p>
        </w:tc>
        <w:tc>
          <w:tcPr>
            <w:tcW w:w="930" w:type="dxa"/>
            <w:tcBorders>
              <w:top w:val="single" w:sz="6" w:space="0" w:color="8C8C8C"/>
              <w:left w:val="nil"/>
              <w:bottom w:val="single" w:sz="6" w:space="0" w:color="8C8C8C"/>
              <w:right w:val="nil"/>
            </w:tcBorders>
            <w:hideMark/>
          </w:tcPr>
          <w:p w14:paraId="0C60ABE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50.9</w:t>
            </w:r>
          </w:p>
        </w:tc>
        <w:tc>
          <w:tcPr>
            <w:tcW w:w="930" w:type="dxa"/>
            <w:tcBorders>
              <w:top w:val="single" w:sz="6" w:space="0" w:color="8C8C8C"/>
              <w:left w:val="nil"/>
              <w:bottom w:val="single" w:sz="6" w:space="0" w:color="8C8C8C"/>
              <w:right w:val="nil"/>
            </w:tcBorders>
            <w:hideMark/>
          </w:tcPr>
          <w:p w14:paraId="73AF0F5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300.2</w:t>
            </w:r>
          </w:p>
        </w:tc>
      </w:tr>
      <w:tr w:rsidR="00D933B7" w:rsidRPr="00426441" w14:paraId="77B15D73"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EB7B4D8"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8A17ED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68CA73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CF70AD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C68E17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E9E142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178F7E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8CB7F5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1E0C9F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14E91CAB" w14:textId="77777777">
        <w:trPr>
          <w:trHeight w:val="300"/>
        </w:trPr>
        <w:tc>
          <w:tcPr>
            <w:tcW w:w="2085" w:type="dxa"/>
            <w:tcBorders>
              <w:top w:val="single" w:sz="6" w:space="0" w:color="8C8C8C"/>
              <w:left w:val="nil"/>
              <w:bottom w:val="single" w:sz="6" w:space="0" w:color="8C8C8C"/>
              <w:right w:val="nil"/>
            </w:tcBorders>
            <w:vAlign w:val="center"/>
            <w:hideMark/>
          </w:tcPr>
          <w:p w14:paraId="6A5AF89D"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3F00985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4E144B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1168ED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79722D2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C3A748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0.6</w:t>
            </w:r>
          </w:p>
        </w:tc>
        <w:tc>
          <w:tcPr>
            <w:tcW w:w="930" w:type="dxa"/>
            <w:tcBorders>
              <w:top w:val="single" w:sz="6" w:space="0" w:color="8C8C8C"/>
              <w:left w:val="nil"/>
              <w:bottom w:val="single" w:sz="6" w:space="0" w:color="8C8C8C"/>
              <w:right w:val="nil"/>
            </w:tcBorders>
            <w:hideMark/>
          </w:tcPr>
          <w:p w14:paraId="5996212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F82F6D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E45556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0.6</w:t>
            </w:r>
          </w:p>
        </w:tc>
      </w:tr>
      <w:tr w:rsidR="00D933B7" w:rsidRPr="00426441" w14:paraId="084E51D0"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DFD88F6"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27C321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19A655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B2E6AE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EC932B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7AC1CF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0DFA17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E434B5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6AE506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5EDE1B50" w14:textId="77777777">
        <w:trPr>
          <w:trHeight w:val="300"/>
        </w:trPr>
        <w:tc>
          <w:tcPr>
            <w:tcW w:w="2085" w:type="dxa"/>
            <w:tcBorders>
              <w:top w:val="single" w:sz="6" w:space="0" w:color="8C8C8C"/>
              <w:left w:val="nil"/>
              <w:bottom w:val="single" w:sz="6" w:space="0" w:color="8C8C8C"/>
              <w:right w:val="nil"/>
            </w:tcBorders>
            <w:vAlign w:val="center"/>
            <w:hideMark/>
          </w:tcPr>
          <w:p w14:paraId="3FA5515C"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442F041F"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37.6</w:t>
            </w:r>
          </w:p>
        </w:tc>
        <w:tc>
          <w:tcPr>
            <w:tcW w:w="930" w:type="dxa"/>
            <w:tcBorders>
              <w:top w:val="single" w:sz="6" w:space="0" w:color="8C8C8C"/>
              <w:left w:val="nil"/>
              <w:bottom w:val="single" w:sz="6" w:space="0" w:color="8C8C8C"/>
              <w:right w:val="nil"/>
            </w:tcBorders>
            <w:hideMark/>
          </w:tcPr>
          <w:p w14:paraId="5ABE00F6"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38.6</w:t>
            </w:r>
          </w:p>
        </w:tc>
        <w:tc>
          <w:tcPr>
            <w:tcW w:w="930" w:type="dxa"/>
            <w:tcBorders>
              <w:top w:val="single" w:sz="6" w:space="0" w:color="8C8C8C"/>
              <w:left w:val="nil"/>
              <w:bottom w:val="single" w:sz="6" w:space="0" w:color="8C8C8C"/>
              <w:right w:val="nil"/>
            </w:tcBorders>
            <w:hideMark/>
          </w:tcPr>
          <w:p w14:paraId="4637C631"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39.9</w:t>
            </w:r>
          </w:p>
        </w:tc>
        <w:tc>
          <w:tcPr>
            <w:tcW w:w="930" w:type="dxa"/>
            <w:tcBorders>
              <w:top w:val="single" w:sz="6" w:space="0" w:color="8C8C8C"/>
              <w:left w:val="nil"/>
              <w:bottom w:val="single" w:sz="6" w:space="0" w:color="8C8C8C"/>
              <w:right w:val="nil"/>
            </w:tcBorders>
            <w:hideMark/>
          </w:tcPr>
          <w:p w14:paraId="64BB240F"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41.8</w:t>
            </w:r>
          </w:p>
        </w:tc>
        <w:tc>
          <w:tcPr>
            <w:tcW w:w="930" w:type="dxa"/>
            <w:tcBorders>
              <w:top w:val="single" w:sz="6" w:space="0" w:color="8C8C8C"/>
              <w:left w:val="nil"/>
              <w:bottom w:val="single" w:sz="6" w:space="0" w:color="8C8C8C"/>
              <w:right w:val="nil"/>
            </w:tcBorders>
            <w:hideMark/>
          </w:tcPr>
          <w:p w14:paraId="7A63409E"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44.9</w:t>
            </w:r>
          </w:p>
        </w:tc>
        <w:tc>
          <w:tcPr>
            <w:tcW w:w="930" w:type="dxa"/>
            <w:tcBorders>
              <w:top w:val="single" w:sz="6" w:space="0" w:color="8C8C8C"/>
              <w:left w:val="nil"/>
              <w:bottom w:val="single" w:sz="6" w:space="0" w:color="8C8C8C"/>
              <w:right w:val="nil"/>
            </w:tcBorders>
            <w:hideMark/>
          </w:tcPr>
          <w:p w14:paraId="4CB2E030"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47.2</w:t>
            </w:r>
          </w:p>
        </w:tc>
        <w:tc>
          <w:tcPr>
            <w:tcW w:w="930" w:type="dxa"/>
            <w:tcBorders>
              <w:top w:val="single" w:sz="6" w:space="0" w:color="8C8C8C"/>
              <w:left w:val="nil"/>
              <w:bottom w:val="single" w:sz="6" w:space="0" w:color="8C8C8C"/>
              <w:right w:val="nil"/>
            </w:tcBorders>
            <w:hideMark/>
          </w:tcPr>
          <w:p w14:paraId="054F75C5"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50.9</w:t>
            </w:r>
          </w:p>
        </w:tc>
        <w:tc>
          <w:tcPr>
            <w:tcW w:w="930" w:type="dxa"/>
            <w:tcBorders>
              <w:top w:val="single" w:sz="6" w:space="0" w:color="8C8C8C"/>
              <w:left w:val="nil"/>
              <w:bottom w:val="single" w:sz="6" w:space="0" w:color="8C8C8C"/>
              <w:right w:val="nil"/>
            </w:tcBorders>
            <w:hideMark/>
          </w:tcPr>
          <w:p w14:paraId="5465C25C" w14:textId="77777777" w:rsidR="00D933B7" w:rsidRPr="00AB0B1D" w:rsidRDefault="00D933B7">
            <w:pPr>
              <w:spacing w:after="0" w:line="240" w:lineRule="auto"/>
              <w:jc w:val="right"/>
              <w:textAlignment w:val="baseline"/>
              <w:rPr>
                <w:rFonts w:ascii="Times New Roman" w:hAnsi="Times New Roman"/>
                <w:b/>
                <w:bCs/>
                <w:lang w:val="en-IE" w:eastAsia="en-IE"/>
              </w:rPr>
            </w:pPr>
            <w:r>
              <w:rPr>
                <w:b/>
                <w:bCs/>
              </w:rPr>
              <w:t xml:space="preserve"> 300.8</w:t>
            </w:r>
          </w:p>
        </w:tc>
      </w:tr>
    </w:tbl>
    <w:p w14:paraId="09CAA861"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3EAA3C53" w14:textId="77777777" w:rsidR="00D933B7" w:rsidRDefault="00D933B7" w:rsidP="00D933B7">
      <w:pPr>
        <w:spacing w:after="0" w:line="240" w:lineRule="auto"/>
        <w:textAlignment w:val="baseline"/>
        <w:rPr>
          <w:rFonts w:cs="Segoe UI"/>
          <w:sz w:val="18"/>
          <w:szCs w:val="18"/>
          <w:lang w:eastAsia="en-IE"/>
        </w:rPr>
      </w:pPr>
    </w:p>
    <w:p w14:paraId="23D900A4" w14:textId="77777777" w:rsidR="00D933B7" w:rsidRDefault="00D933B7" w:rsidP="00D933B7">
      <w:pPr>
        <w:spacing w:after="0" w:line="240" w:lineRule="auto"/>
        <w:textAlignment w:val="baseline"/>
        <w:rPr>
          <w:rFonts w:cs="Segoe UI"/>
          <w:sz w:val="18"/>
          <w:szCs w:val="18"/>
          <w:lang w:eastAsia="en-IE"/>
        </w:rPr>
      </w:pPr>
    </w:p>
    <w:p w14:paraId="56FA47CD" w14:textId="77777777" w:rsidR="00D933B7" w:rsidRDefault="00D933B7" w:rsidP="00D933B7">
      <w:pPr>
        <w:spacing w:after="0" w:line="240" w:lineRule="auto"/>
        <w:textAlignment w:val="baseline"/>
        <w:rPr>
          <w:rFonts w:cs="Segoe UI"/>
          <w:sz w:val="18"/>
          <w:szCs w:val="18"/>
          <w:lang w:eastAsia="en-IE"/>
        </w:rPr>
      </w:pPr>
    </w:p>
    <w:p w14:paraId="5AA17477" w14:textId="77777777" w:rsidR="00D933B7" w:rsidRDefault="00D933B7" w:rsidP="00D933B7">
      <w:pPr>
        <w:spacing w:after="0" w:line="240" w:lineRule="auto"/>
        <w:textAlignment w:val="baseline"/>
        <w:rPr>
          <w:rFonts w:cs="Segoe UI"/>
          <w:sz w:val="18"/>
          <w:szCs w:val="18"/>
          <w:lang w:eastAsia="en-IE"/>
        </w:rPr>
      </w:pPr>
    </w:p>
    <w:p w14:paraId="7EFDCFC5"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729AB530"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6A18B0E6"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0475CF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CC661C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1A1ADF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09FBC2C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425ECF2"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2DFFD92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229.0</w:t>
            </w:r>
          </w:p>
        </w:tc>
        <w:tc>
          <w:tcPr>
            <w:tcW w:w="2400" w:type="dxa"/>
            <w:tcBorders>
              <w:top w:val="single" w:sz="6" w:space="0" w:color="8C8C8C"/>
              <w:left w:val="nil"/>
              <w:bottom w:val="single" w:sz="6" w:space="0" w:color="8C8C8C"/>
              <w:right w:val="nil"/>
            </w:tcBorders>
            <w:shd w:val="clear" w:color="auto" w:fill="FFFFFF"/>
            <w:hideMark/>
          </w:tcPr>
          <w:p w14:paraId="4B3A93D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300.8</w:t>
            </w:r>
          </w:p>
        </w:tc>
        <w:tc>
          <w:tcPr>
            <w:tcW w:w="2400" w:type="dxa"/>
            <w:tcBorders>
              <w:top w:val="single" w:sz="6" w:space="0" w:color="8C8C8C"/>
              <w:left w:val="nil"/>
              <w:bottom w:val="single" w:sz="6" w:space="0" w:color="8C8C8C"/>
              <w:right w:val="nil"/>
            </w:tcBorders>
            <w:shd w:val="clear" w:color="auto" w:fill="FFFFFF"/>
            <w:hideMark/>
          </w:tcPr>
          <w:p w14:paraId="2145B349" w14:textId="77777777" w:rsidR="00D933B7" w:rsidRPr="00426441" w:rsidRDefault="00D933B7">
            <w:pPr>
              <w:spacing w:after="0" w:line="240" w:lineRule="auto"/>
              <w:jc w:val="right"/>
              <w:textAlignment w:val="baseline"/>
              <w:rPr>
                <w:rFonts w:ascii="Times New Roman" w:hAnsi="Times New Roman"/>
                <w:lang w:val="en-IE" w:eastAsia="en-IE"/>
              </w:rPr>
            </w:pPr>
            <w:r>
              <w:t>76.1%</w:t>
            </w:r>
          </w:p>
        </w:tc>
      </w:tr>
      <w:tr w:rsidR="00D933B7" w:rsidRPr="00426441" w14:paraId="0BDF606D"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A6B0151"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161E316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100.2</w:t>
            </w:r>
          </w:p>
        </w:tc>
        <w:tc>
          <w:tcPr>
            <w:tcW w:w="2400" w:type="dxa"/>
            <w:tcBorders>
              <w:top w:val="single" w:sz="6" w:space="0" w:color="8C8C8C"/>
              <w:left w:val="nil"/>
              <w:bottom w:val="single" w:sz="6" w:space="0" w:color="8C8C8C"/>
              <w:right w:val="nil"/>
            </w:tcBorders>
            <w:shd w:val="clear" w:color="auto" w:fill="FFFFFF"/>
            <w:hideMark/>
          </w:tcPr>
          <w:p w14:paraId="1F5B1AD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052231DB" w14:textId="77777777" w:rsidR="00D933B7" w:rsidRPr="00426441" w:rsidRDefault="00D933B7">
            <w:pPr>
              <w:spacing w:after="0" w:line="240" w:lineRule="auto"/>
              <w:jc w:val="right"/>
              <w:textAlignment w:val="baseline"/>
              <w:rPr>
                <w:rFonts w:ascii="Times New Roman" w:hAnsi="Times New Roman"/>
                <w:lang w:val="en-IE" w:eastAsia="en-IE"/>
              </w:rPr>
            </w:pPr>
            <w:r>
              <w:t>33.3%</w:t>
            </w:r>
          </w:p>
        </w:tc>
      </w:tr>
    </w:tbl>
    <w:p w14:paraId="1382DC1D" w14:textId="77777777" w:rsidR="00D933B7" w:rsidRDefault="00D933B7" w:rsidP="00D933B7">
      <w:pPr>
        <w:spacing w:after="0" w:line="240" w:lineRule="auto"/>
        <w:textAlignment w:val="baseline"/>
        <w:rPr>
          <w:rFonts w:ascii="Segoe UI" w:hAnsi="Segoe UI" w:cs="Segoe UI"/>
          <w:sz w:val="18"/>
          <w:szCs w:val="18"/>
          <w:lang w:val="en-IE" w:eastAsia="en-IE"/>
        </w:rPr>
      </w:pPr>
    </w:p>
    <w:p w14:paraId="1E4305F3" w14:textId="77777777" w:rsidR="00D933B7" w:rsidRDefault="00D933B7" w:rsidP="00D933B7">
      <w:pPr>
        <w:spacing w:after="0" w:line="240" w:lineRule="auto"/>
        <w:textAlignment w:val="baseline"/>
        <w:rPr>
          <w:rFonts w:ascii="Segoe UI" w:hAnsi="Segoe UI" w:cs="Segoe UI"/>
          <w:sz w:val="18"/>
          <w:szCs w:val="18"/>
          <w:lang w:val="en-IE" w:eastAsia="en-IE"/>
        </w:rPr>
      </w:pPr>
    </w:p>
    <w:p w14:paraId="0C4804B6"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1E96DE5"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3329B160" w14:textId="77777777" w:rsidR="00D933B7" w:rsidRPr="002D3697" w:rsidRDefault="00D933B7" w:rsidP="00F72C99">
      <w:pPr>
        <w:pStyle w:val="Heading3"/>
      </w:pPr>
      <w:r>
        <w:t>Key performance indicators</w:t>
      </w:r>
    </w:p>
    <w:tbl>
      <w:tblPr>
        <w:tblW w:w="9760" w:type="dxa"/>
        <w:tblLook w:val="04A0" w:firstRow="1" w:lastRow="0" w:firstColumn="1" w:lastColumn="0" w:noHBand="0" w:noVBand="1"/>
      </w:tblPr>
      <w:tblGrid>
        <w:gridCol w:w="2244"/>
        <w:gridCol w:w="1491"/>
        <w:gridCol w:w="1491"/>
        <w:gridCol w:w="1484"/>
        <w:gridCol w:w="1494"/>
        <w:gridCol w:w="1556"/>
      </w:tblGrid>
      <w:tr w:rsidR="00D933B7" w:rsidRPr="00E04B27" w14:paraId="3CE8D86A" w14:textId="77777777">
        <w:trPr>
          <w:trHeight w:val="330"/>
        </w:trPr>
        <w:tc>
          <w:tcPr>
            <w:tcW w:w="2244" w:type="dxa"/>
            <w:tcBorders>
              <w:top w:val="single" w:sz="4" w:space="0" w:color="FFFFFF" w:themeColor="background1"/>
              <w:left w:val="single" w:sz="4" w:space="0" w:color="FFFFFF" w:themeColor="background1"/>
              <w:bottom w:val="nil"/>
              <w:right w:val="single" w:sz="4" w:space="0" w:color="FFFFFF" w:themeColor="background1"/>
            </w:tcBorders>
            <w:vAlign w:val="center"/>
            <w:hideMark/>
          </w:tcPr>
          <w:p w14:paraId="618678C7" w14:textId="77777777" w:rsidR="00D933B7" w:rsidRPr="00E04B27" w:rsidRDefault="00D933B7">
            <w:pPr>
              <w:tabs>
                <w:tab w:val="left" w:pos="1410"/>
              </w:tabs>
              <w:rPr>
                <w:lang w:val="en-IE" w:eastAsia="en-GB"/>
              </w:rPr>
            </w:pPr>
            <w:r>
              <w:rPr>
                <w:rFonts w:ascii="Calibri" w:hAnsi="Calibri" w:cs="Calibri"/>
                <w:lang w:val="en-IE" w:eastAsia="en-GB"/>
              </w:rPr>
              <w:t> </w:t>
            </w:r>
          </w:p>
        </w:tc>
        <w:tc>
          <w:tcPr>
            <w:tcW w:w="1491" w:type="dxa"/>
            <w:tc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DAE9F8"/>
            <w:vAlign w:val="center"/>
            <w:hideMark/>
          </w:tcPr>
          <w:p w14:paraId="7ED46060" w14:textId="77777777" w:rsidR="00D933B7" w:rsidRPr="00E04B27" w:rsidRDefault="00D933B7">
            <w:pPr>
              <w:tabs>
                <w:tab w:val="left" w:pos="1410"/>
              </w:tabs>
              <w:rPr>
                <w:b/>
                <w:bCs/>
                <w:lang w:val="en-IE" w:eastAsia="en-GB"/>
              </w:rPr>
            </w:pPr>
            <w:r>
              <w:rPr>
                <w:b/>
                <w:bCs/>
                <w:lang w:val="en-IE" w:eastAsia="en-GB"/>
              </w:rPr>
              <w:t>Baseline</w:t>
            </w:r>
          </w:p>
        </w:tc>
        <w:tc>
          <w:tcPr>
            <w:tcW w:w="1491"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34824D45" w14:textId="77777777" w:rsidR="00D933B7" w:rsidRPr="00E04B27" w:rsidRDefault="00D933B7">
            <w:pPr>
              <w:tabs>
                <w:tab w:val="left" w:pos="1410"/>
              </w:tabs>
              <w:rPr>
                <w:b/>
                <w:bCs/>
                <w:lang w:val="en-IE" w:eastAsia="en-GB"/>
              </w:rPr>
            </w:pPr>
            <w:r>
              <w:rPr>
                <w:b/>
                <w:bCs/>
                <w:lang w:val="en-IE" w:eastAsia="en-GB"/>
              </w:rPr>
              <w:t>Progress</w:t>
            </w:r>
          </w:p>
        </w:tc>
        <w:tc>
          <w:tcPr>
            <w:tcW w:w="1484"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05DB166E" w14:textId="77777777" w:rsidR="00D933B7" w:rsidRPr="00E04B27" w:rsidRDefault="00D933B7">
            <w:pPr>
              <w:tabs>
                <w:tab w:val="left" w:pos="1410"/>
              </w:tabs>
              <w:rPr>
                <w:b/>
                <w:bCs/>
                <w:lang w:val="en-IE" w:eastAsia="en-GB"/>
              </w:rPr>
            </w:pPr>
            <w:r>
              <w:rPr>
                <w:b/>
                <w:bCs/>
                <w:lang w:val="en-IE" w:eastAsia="en-GB"/>
              </w:rPr>
              <w:t>Target</w:t>
            </w:r>
          </w:p>
        </w:tc>
        <w:tc>
          <w:tcPr>
            <w:tcW w:w="1494"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40F81C94" w14:textId="77777777" w:rsidR="00D933B7" w:rsidRPr="00E04B27" w:rsidRDefault="00D933B7">
            <w:pPr>
              <w:tabs>
                <w:tab w:val="left" w:pos="1410"/>
              </w:tabs>
              <w:rPr>
                <w:b/>
                <w:bCs/>
                <w:lang w:val="en-IE" w:eastAsia="en-GB"/>
              </w:rPr>
            </w:pPr>
            <w:r>
              <w:rPr>
                <w:b/>
                <w:bCs/>
                <w:lang w:val="en-IE" w:eastAsia="en-GB"/>
              </w:rPr>
              <w:t>Results</w:t>
            </w:r>
          </w:p>
        </w:tc>
        <w:tc>
          <w:tcPr>
            <w:tcW w:w="1556" w:type="dxa"/>
            <w:tcBorders>
              <w:top w:val="single" w:sz="4" w:space="0" w:color="D9D9D9" w:themeColor="background1" w:themeShade="D9"/>
              <w:left w:val="nil"/>
              <w:bottom w:val="single" w:sz="4" w:space="0" w:color="D9D9D9" w:themeColor="background1" w:themeShade="D9"/>
              <w:right w:val="single" w:sz="4" w:space="0" w:color="D9D9D9" w:themeColor="background1" w:themeShade="D9"/>
            </w:tcBorders>
            <w:shd w:val="clear" w:color="auto" w:fill="DAE9F8"/>
            <w:vAlign w:val="center"/>
            <w:hideMark/>
          </w:tcPr>
          <w:p w14:paraId="096D3076" w14:textId="77777777" w:rsidR="00D933B7" w:rsidRPr="00E04B27" w:rsidRDefault="00D933B7">
            <w:pPr>
              <w:tabs>
                <w:tab w:val="left" w:pos="1410"/>
              </w:tabs>
              <w:rPr>
                <w:b/>
                <w:bCs/>
                <w:lang w:val="en-IE" w:eastAsia="en-GB"/>
              </w:rPr>
            </w:pPr>
            <w:r>
              <w:rPr>
                <w:b/>
                <w:bCs/>
                <w:lang w:val="en-IE" w:eastAsia="en-GB"/>
              </w:rPr>
              <w:t>Assessment</w:t>
            </w:r>
          </w:p>
        </w:tc>
      </w:tr>
      <w:tr w:rsidR="00D933B7" w:rsidRPr="00E04B27" w14:paraId="35E84D8C" w14:textId="77777777">
        <w:trPr>
          <w:trHeight w:val="1890"/>
        </w:trPr>
        <w:tc>
          <w:tcPr>
            <w:tcW w:w="2244"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hideMark/>
          </w:tcPr>
          <w:p w14:paraId="4BC3212A" w14:textId="77777777" w:rsidR="00D933B7" w:rsidRPr="00E04B27" w:rsidRDefault="00D933B7">
            <w:pPr>
              <w:tabs>
                <w:tab w:val="left" w:pos="1410"/>
              </w:tabs>
              <w:rPr>
                <w:lang w:val="en-IE" w:eastAsia="en-GB"/>
              </w:rPr>
            </w:pPr>
            <w:r>
              <w:rPr>
                <w:lang w:val="en-IE" w:eastAsia="en-GB"/>
              </w:rPr>
              <w:t>Number of countries benefiting from EU support in developing a culture of safety for nuclear energy</w:t>
            </w:r>
          </w:p>
        </w:tc>
        <w:tc>
          <w:tcPr>
            <w:tcW w:w="1491" w:type="dxa"/>
            <w:tcBorders>
              <w:top w:val="nil"/>
              <w:left w:val="nil"/>
              <w:bottom w:val="single" w:sz="4" w:space="0" w:color="D9D9D9" w:themeColor="background1" w:themeShade="D9"/>
              <w:right w:val="single" w:sz="4" w:space="0" w:color="D9D9D9" w:themeColor="background1" w:themeShade="D9"/>
            </w:tcBorders>
            <w:hideMark/>
          </w:tcPr>
          <w:p w14:paraId="17DC2D1D" w14:textId="77777777" w:rsidR="00D933B7" w:rsidRPr="00E04B27" w:rsidRDefault="00D933B7">
            <w:pPr>
              <w:tabs>
                <w:tab w:val="left" w:pos="1410"/>
              </w:tabs>
              <w:rPr>
                <w:lang w:val="en-IE" w:eastAsia="en-GB"/>
              </w:rPr>
            </w:pPr>
            <w:r>
              <w:rPr>
                <w:lang w:val="en-IE" w:eastAsia="en-GB"/>
              </w:rPr>
              <w:t>0</w:t>
            </w:r>
          </w:p>
        </w:tc>
        <w:tc>
          <w:tcPr>
            <w:tcW w:w="1491" w:type="dxa"/>
            <w:tcBorders>
              <w:top w:val="nil"/>
              <w:left w:val="nil"/>
              <w:bottom w:val="single" w:sz="4" w:space="0" w:color="D9D9D9" w:themeColor="background1" w:themeShade="D9"/>
              <w:right w:val="single" w:sz="4" w:space="0" w:color="D9D9D9" w:themeColor="background1" w:themeShade="D9"/>
            </w:tcBorders>
            <w:hideMark/>
          </w:tcPr>
          <w:p w14:paraId="74BB77BD" w14:textId="77777777" w:rsidR="00D933B7" w:rsidRPr="00E04B27" w:rsidRDefault="00D933B7">
            <w:pPr>
              <w:tabs>
                <w:tab w:val="left" w:pos="1410"/>
              </w:tabs>
            </w:pPr>
            <w:r>
              <w:rPr>
                <w:lang w:val="en-IE" w:eastAsia="en-GB"/>
              </w:rPr>
              <w:t>95%</w:t>
            </w:r>
          </w:p>
        </w:tc>
        <w:tc>
          <w:tcPr>
            <w:tcW w:w="1484" w:type="dxa"/>
            <w:tcBorders>
              <w:top w:val="nil"/>
              <w:left w:val="nil"/>
              <w:bottom w:val="single" w:sz="4" w:space="0" w:color="D9D9D9" w:themeColor="background1" w:themeShade="D9"/>
              <w:right w:val="single" w:sz="4" w:space="0" w:color="D9D9D9" w:themeColor="background1" w:themeShade="D9"/>
            </w:tcBorders>
            <w:hideMark/>
          </w:tcPr>
          <w:p w14:paraId="56ED956E" w14:textId="77777777" w:rsidR="00D933B7" w:rsidRPr="00E04B27" w:rsidRDefault="00D933B7">
            <w:pPr>
              <w:tabs>
                <w:tab w:val="left" w:pos="1410"/>
              </w:tabs>
              <w:rPr>
                <w:lang w:val="en-IE" w:eastAsia="en-GB"/>
              </w:rPr>
            </w:pPr>
            <w:r>
              <w:rPr>
                <w:lang w:val="en-IE" w:eastAsia="en-GB"/>
              </w:rPr>
              <w:t>20 in 2027</w:t>
            </w:r>
            <w:r>
              <w:rPr>
                <w:rFonts w:ascii="Calibri" w:hAnsi="Calibri" w:cs="Calibri"/>
                <w:lang w:val="en-IE" w:eastAsia="en-GB"/>
              </w:rPr>
              <w:t> </w:t>
            </w:r>
          </w:p>
        </w:tc>
        <w:tc>
          <w:tcPr>
            <w:tcW w:w="1494" w:type="dxa"/>
            <w:tcBorders>
              <w:top w:val="nil"/>
              <w:left w:val="nil"/>
              <w:bottom w:val="single" w:sz="4" w:space="0" w:color="D9D9D9" w:themeColor="background1" w:themeShade="D9"/>
              <w:right w:val="single" w:sz="4" w:space="0" w:color="D9D9D9" w:themeColor="background1" w:themeShade="D9"/>
            </w:tcBorders>
            <w:hideMark/>
          </w:tcPr>
          <w:p w14:paraId="738A7BE4" w14:textId="77777777" w:rsidR="00D933B7" w:rsidRPr="00E04B27" w:rsidRDefault="00D933B7">
            <w:pPr>
              <w:tabs>
                <w:tab w:val="left" w:pos="1410"/>
              </w:tabs>
              <w:rPr>
                <w:lang w:val="en-IE" w:eastAsia="en-GB"/>
              </w:rPr>
            </w:pPr>
            <w:r>
              <w:rPr>
                <w:lang w:val="en-IE" w:eastAsia="en-GB"/>
              </w:rPr>
              <w:t>19 in 2025 compared to a target of 20</w:t>
            </w:r>
          </w:p>
        </w:tc>
        <w:tc>
          <w:tcPr>
            <w:tcW w:w="1556" w:type="dxa"/>
            <w:tcBorders>
              <w:top w:val="nil"/>
              <w:left w:val="nil"/>
              <w:bottom w:val="single" w:sz="4" w:space="0" w:color="D9D9D9" w:themeColor="background1" w:themeShade="D9"/>
              <w:right w:val="single" w:sz="4" w:space="0" w:color="D9D9D9" w:themeColor="background1" w:themeShade="D9"/>
            </w:tcBorders>
            <w:hideMark/>
          </w:tcPr>
          <w:p w14:paraId="22BFDF5A" w14:textId="77777777" w:rsidR="00D933B7" w:rsidRPr="00E04B27" w:rsidRDefault="00D933B7">
            <w:pPr>
              <w:tabs>
                <w:tab w:val="left" w:pos="1410"/>
              </w:tabs>
            </w:pPr>
            <w:r>
              <w:rPr>
                <w:lang w:val="en-IE" w:eastAsia="en-GB"/>
              </w:rPr>
              <w:t>On track</w:t>
            </w:r>
          </w:p>
        </w:tc>
      </w:tr>
      <w:tr w:rsidR="00D933B7" w:rsidRPr="00E04B27" w14:paraId="4554B8F3" w14:textId="77777777">
        <w:trPr>
          <w:trHeight w:val="2205"/>
        </w:trPr>
        <w:tc>
          <w:tcPr>
            <w:tcW w:w="2244"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shd w:val="clear" w:color="auto" w:fill="FAF9F9"/>
            <w:hideMark/>
          </w:tcPr>
          <w:p w14:paraId="2BF3C323" w14:textId="77777777" w:rsidR="00D933B7" w:rsidRPr="00E04B27" w:rsidRDefault="00D933B7">
            <w:pPr>
              <w:tabs>
                <w:tab w:val="left" w:pos="1410"/>
              </w:tabs>
              <w:rPr>
                <w:lang w:val="en-IE" w:eastAsia="en-GB"/>
              </w:rPr>
            </w:pPr>
            <w:r>
              <w:rPr>
                <w:lang w:val="en-IE" w:eastAsia="en-GB"/>
              </w:rPr>
              <w:t>Number of regulatory documents produced in beneficiary countries with the support of EU expertise</w:t>
            </w:r>
          </w:p>
        </w:tc>
        <w:tc>
          <w:tcPr>
            <w:tcW w:w="1491"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4191CFEF" w14:textId="77777777" w:rsidR="00D933B7" w:rsidRPr="00E04B27" w:rsidRDefault="00D933B7">
            <w:pPr>
              <w:tabs>
                <w:tab w:val="left" w:pos="1410"/>
              </w:tabs>
              <w:rPr>
                <w:lang w:val="en-IE" w:eastAsia="en-GB"/>
              </w:rPr>
            </w:pPr>
            <w:r>
              <w:rPr>
                <w:lang w:val="en-IE" w:eastAsia="en-GB"/>
              </w:rPr>
              <w:t>0</w:t>
            </w:r>
            <w:r>
              <w:rPr>
                <w:rFonts w:ascii="Calibri" w:hAnsi="Calibri" w:cs="Calibri"/>
                <w:lang w:val="en-IE" w:eastAsia="en-GB"/>
              </w:rPr>
              <w:t> </w:t>
            </w:r>
          </w:p>
        </w:tc>
        <w:tc>
          <w:tcPr>
            <w:tcW w:w="1491"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11E2E2D6" w14:textId="77777777" w:rsidR="00D933B7" w:rsidRPr="00E04B27" w:rsidRDefault="00D933B7">
            <w:pPr>
              <w:tabs>
                <w:tab w:val="left" w:pos="1410"/>
              </w:tabs>
              <w:rPr>
                <w:lang w:val="en-IE" w:eastAsia="en-GB"/>
              </w:rPr>
            </w:pPr>
            <w:r>
              <w:rPr>
                <w:lang w:val="en-IE" w:eastAsia="en-GB"/>
              </w:rPr>
              <w:t>&gt;</w:t>
            </w:r>
            <w:r>
              <w:rPr>
                <w:rFonts w:ascii="Calibri" w:hAnsi="Calibri" w:cs="Calibri"/>
                <w:lang w:val="en-IE" w:eastAsia="en-GB"/>
              </w:rPr>
              <w:t> </w:t>
            </w:r>
            <w:r>
              <w:rPr>
                <w:lang w:val="en-IE" w:eastAsia="en-GB"/>
              </w:rPr>
              <w:t>100%</w:t>
            </w:r>
          </w:p>
        </w:tc>
        <w:tc>
          <w:tcPr>
            <w:tcW w:w="1484"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4824EB82" w14:textId="77777777" w:rsidR="00D933B7" w:rsidRPr="00E04B27" w:rsidRDefault="00D933B7">
            <w:pPr>
              <w:tabs>
                <w:tab w:val="left" w:pos="1410"/>
              </w:tabs>
              <w:rPr>
                <w:lang w:val="en-IE" w:eastAsia="en-GB"/>
              </w:rPr>
            </w:pPr>
            <w:r>
              <w:rPr>
                <w:lang w:val="en-IE" w:eastAsia="en-GB"/>
              </w:rPr>
              <w:t>20 in 2027</w:t>
            </w:r>
            <w:r>
              <w:rPr>
                <w:rFonts w:ascii="Calibri" w:hAnsi="Calibri" w:cs="Calibri"/>
                <w:lang w:val="en-IE" w:eastAsia="en-GB"/>
              </w:rPr>
              <w:t> </w:t>
            </w:r>
          </w:p>
        </w:tc>
        <w:tc>
          <w:tcPr>
            <w:tcW w:w="1494"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4B6BA3CE" w14:textId="77777777" w:rsidR="00D933B7" w:rsidRPr="00E04B27" w:rsidRDefault="00D933B7">
            <w:pPr>
              <w:tabs>
                <w:tab w:val="left" w:pos="1410"/>
              </w:tabs>
              <w:rPr>
                <w:lang w:val="en-IE" w:eastAsia="en-GB"/>
              </w:rPr>
            </w:pPr>
            <w:r>
              <w:rPr>
                <w:lang w:val="en-IE" w:eastAsia="en-GB"/>
              </w:rPr>
              <w:t>153 in 2025 compared to a target of 20</w:t>
            </w:r>
          </w:p>
        </w:tc>
        <w:tc>
          <w:tcPr>
            <w:tcW w:w="1556" w:type="dxa"/>
            <w:tcBorders>
              <w:top w:val="nil"/>
              <w:left w:val="nil"/>
              <w:bottom w:val="single" w:sz="4" w:space="0" w:color="D9D9D9" w:themeColor="background1" w:themeShade="D9"/>
              <w:right w:val="single" w:sz="4" w:space="0" w:color="D9D9D9" w:themeColor="background1" w:themeShade="D9"/>
            </w:tcBorders>
            <w:shd w:val="clear" w:color="auto" w:fill="FAF9F9"/>
            <w:hideMark/>
          </w:tcPr>
          <w:p w14:paraId="7B77FDE8" w14:textId="77777777" w:rsidR="00D933B7" w:rsidRPr="00E04B27" w:rsidRDefault="00D933B7">
            <w:pPr>
              <w:tabs>
                <w:tab w:val="left" w:pos="1410"/>
              </w:tabs>
            </w:pPr>
            <w:r>
              <w:rPr>
                <w:lang w:val="en-IE" w:eastAsia="en-GB"/>
              </w:rPr>
              <w:t>Achieved</w:t>
            </w:r>
          </w:p>
        </w:tc>
      </w:tr>
      <w:tr w:rsidR="00D933B7" w:rsidRPr="00E04B27" w14:paraId="21CA05D1" w14:textId="77777777">
        <w:trPr>
          <w:trHeight w:val="1890"/>
        </w:trPr>
        <w:tc>
          <w:tcPr>
            <w:tcW w:w="2244" w:type="dxa"/>
            <w:tcBorders>
              <w:top w:val="nil"/>
              <w:left w:val="single" w:sz="4" w:space="0" w:color="D9D9D9" w:themeColor="background1" w:themeShade="D9"/>
              <w:bottom w:val="single" w:sz="4" w:space="0" w:color="D9D9D9" w:themeColor="background1" w:themeShade="D9"/>
              <w:right w:val="single" w:sz="4" w:space="0" w:color="D9D9D9" w:themeColor="background1" w:themeShade="D9"/>
            </w:tcBorders>
            <w:hideMark/>
          </w:tcPr>
          <w:p w14:paraId="5E480BEE" w14:textId="77777777" w:rsidR="00D933B7" w:rsidRPr="00E04B27" w:rsidRDefault="00D933B7">
            <w:pPr>
              <w:tabs>
                <w:tab w:val="left" w:pos="1410"/>
              </w:tabs>
              <w:rPr>
                <w:lang w:val="en-IE" w:eastAsia="en-GB"/>
              </w:rPr>
            </w:pPr>
            <w:r>
              <w:rPr>
                <w:lang w:val="en-IE" w:eastAsia="en-GB"/>
              </w:rPr>
              <w:t>Number of nuclear safeguards authorities benefiting from Commission-funded projects</w:t>
            </w:r>
          </w:p>
        </w:tc>
        <w:tc>
          <w:tcPr>
            <w:tcW w:w="1491" w:type="dxa"/>
            <w:tcBorders>
              <w:top w:val="nil"/>
              <w:left w:val="nil"/>
              <w:bottom w:val="single" w:sz="4" w:space="0" w:color="D9D9D9" w:themeColor="background1" w:themeShade="D9"/>
              <w:right w:val="single" w:sz="4" w:space="0" w:color="D9D9D9" w:themeColor="background1" w:themeShade="D9"/>
            </w:tcBorders>
            <w:hideMark/>
          </w:tcPr>
          <w:p w14:paraId="0CFE9882" w14:textId="77777777" w:rsidR="00D933B7" w:rsidRPr="00E04B27" w:rsidRDefault="00D933B7">
            <w:pPr>
              <w:tabs>
                <w:tab w:val="left" w:pos="1410"/>
              </w:tabs>
              <w:rPr>
                <w:lang w:val="en-IE" w:eastAsia="en-GB"/>
              </w:rPr>
            </w:pPr>
            <w:r>
              <w:rPr>
                <w:lang w:val="en-IE" w:eastAsia="en-GB"/>
              </w:rPr>
              <w:t>0</w:t>
            </w:r>
            <w:r>
              <w:rPr>
                <w:rFonts w:ascii="Calibri" w:hAnsi="Calibri" w:cs="Calibri"/>
                <w:lang w:val="en-IE" w:eastAsia="en-GB"/>
              </w:rPr>
              <w:t> </w:t>
            </w:r>
          </w:p>
        </w:tc>
        <w:tc>
          <w:tcPr>
            <w:tcW w:w="1491" w:type="dxa"/>
            <w:tcBorders>
              <w:top w:val="nil"/>
              <w:left w:val="nil"/>
              <w:bottom w:val="single" w:sz="4" w:space="0" w:color="D9D9D9" w:themeColor="background1" w:themeShade="D9"/>
              <w:right w:val="single" w:sz="4" w:space="0" w:color="D9D9D9" w:themeColor="background1" w:themeShade="D9"/>
            </w:tcBorders>
            <w:hideMark/>
          </w:tcPr>
          <w:p w14:paraId="1E2D6E0C" w14:textId="77777777" w:rsidR="00D933B7" w:rsidRPr="00E04B27" w:rsidRDefault="00D933B7">
            <w:pPr>
              <w:tabs>
                <w:tab w:val="left" w:pos="1410"/>
              </w:tabs>
              <w:rPr>
                <w:lang w:val="en-IE" w:eastAsia="en-GB"/>
              </w:rPr>
            </w:pPr>
            <w:r>
              <w:rPr>
                <w:lang w:val="en-IE" w:eastAsia="en-GB"/>
              </w:rPr>
              <w:t>&gt;</w:t>
            </w:r>
            <w:r>
              <w:rPr>
                <w:rFonts w:ascii="Calibri" w:hAnsi="Calibri" w:cs="Calibri"/>
                <w:lang w:val="en-IE" w:eastAsia="en-GB"/>
              </w:rPr>
              <w:t> </w:t>
            </w:r>
            <w:r>
              <w:rPr>
                <w:lang w:val="en-IE" w:eastAsia="en-GB"/>
              </w:rPr>
              <w:t>100%</w:t>
            </w:r>
            <w:r>
              <w:rPr>
                <w:rFonts w:ascii="Calibri" w:hAnsi="Calibri" w:cs="Calibri"/>
                <w:lang w:val="en-IE" w:eastAsia="en-GB"/>
              </w:rPr>
              <w:t> </w:t>
            </w:r>
          </w:p>
        </w:tc>
        <w:tc>
          <w:tcPr>
            <w:tcW w:w="1484" w:type="dxa"/>
            <w:tcBorders>
              <w:top w:val="nil"/>
              <w:left w:val="nil"/>
              <w:bottom w:val="single" w:sz="4" w:space="0" w:color="D9D9D9" w:themeColor="background1" w:themeShade="D9"/>
              <w:right w:val="single" w:sz="4" w:space="0" w:color="D9D9D9" w:themeColor="background1" w:themeShade="D9"/>
            </w:tcBorders>
            <w:hideMark/>
          </w:tcPr>
          <w:p w14:paraId="4FE38C63" w14:textId="77777777" w:rsidR="00D933B7" w:rsidRPr="00E04B27" w:rsidRDefault="00D933B7">
            <w:pPr>
              <w:tabs>
                <w:tab w:val="left" w:pos="1410"/>
              </w:tabs>
              <w:rPr>
                <w:lang w:val="en-IE" w:eastAsia="en-GB"/>
              </w:rPr>
            </w:pPr>
            <w:r>
              <w:rPr>
                <w:lang w:val="en-IE" w:eastAsia="en-GB"/>
              </w:rPr>
              <w:t>3 in 2027</w:t>
            </w:r>
            <w:r>
              <w:rPr>
                <w:rFonts w:ascii="Calibri" w:hAnsi="Calibri" w:cs="Calibri"/>
                <w:lang w:val="en-IE" w:eastAsia="en-GB"/>
              </w:rPr>
              <w:t> </w:t>
            </w:r>
          </w:p>
        </w:tc>
        <w:tc>
          <w:tcPr>
            <w:tcW w:w="1494" w:type="dxa"/>
            <w:tcBorders>
              <w:top w:val="nil"/>
              <w:left w:val="nil"/>
              <w:bottom w:val="single" w:sz="4" w:space="0" w:color="D9D9D9" w:themeColor="background1" w:themeShade="D9"/>
              <w:right w:val="single" w:sz="4" w:space="0" w:color="D9D9D9" w:themeColor="background1" w:themeShade="D9"/>
            </w:tcBorders>
            <w:hideMark/>
          </w:tcPr>
          <w:p w14:paraId="678D9D7C" w14:textId="77777777" w:rsidR="00D933B7" w:rsidRPr="00E04B27" w:rsidRDefault="00D933B7">
            <w:pPr>
              <w:tabs>
                <w:tab w:val="left" w:pos="1410"/>
              </w:tabs>
              <w:rPr>
                <w:lang w:val="en-IE" w:eastAsia="en-GB"/>
              </w:rPr>
            </w:pPr>
            <w:r>
              <w:rPr>
                <w:lang w:val="en-IE" w:eastAsia="en-GB"/>
              </w:rPr>
              <w:t>47 in 2025 compared to a target of 3</w:t>
            </w:r>
          </w:p>
        </w:tc>
        <w:tc>
          <w:tcPr>
            <w:tcW w:w="1556" w:type="dxa"/>
            <w:tcBorders>
              <w:top w:val="nil"/>
              <w:left w:val="nil"/>
              <w:bottom w:val="single" w:sz="4" w:space="0" w:color="D9D9D9" w:themeColor="background1" w:themeShade="D9"/>
              <w:right w:val="single" w:sz="4" w:space="0" w:color="D9D9D9" w:themeColor="background1" w:themeShade="D9"/>
            </w:tcBorders>
            <w:hideMark/>
          </w:tcPr>
          <w:p w14:paraId="3EDF90FD" w14:textId="77777777" w:rsidR="00D933B7" w:rsidRPr="00E04B27" w:rsidRDefault="00D933B7">
            <w:pPr>
              <w:tabs>
                <w:tab w:val="left" w:pos="1410"/>
              </w:tabs>
              <w:rPr>
                <w:lang w:val="en-IE" w:eastAsia="en-GB"/>
              </w:rPr>
            </w:pPr>
            <w:r>
              <w:rPr>
                <w:lang w:val="en-IE" w:eastAsia="en-GB"/>
              </w:rPr>
              <w:t>Achieved</w:t>
            </w:r>
          </w:p>
        </w:tc>
      </w:tr>
    </w:tbl>
    <w:p w14:paraId="5E4DD67A" w14:textId="77777777" w:rsidR="00D933B7" w:rsidRDefault="00D933B7" w:rsidP="00D933B7">
      <w:pPr>
        <w:tabs>
          <w:tab w:val="left" w:pos="1410"/>
        </w:tabs>
        <w:rPr>
          <w:lang w:eastAsia="en-GB"/>
        </w:rPr>
      </w:pPr>
      <w:r>
        <w:rPr>
          <w:lang w:eastAsia="en-GB"/>
        </w:rPr>
        <w:tab/>
      </w:r>
    </w:p>
    <w:p w14:paraId="6B29DEF5"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405B58A3" w14:textId="77777777" w:rsidR="00D933B7" w:rsidRPr="00AB0B1D" w:rsidRDefault="00D933B7" w:rsidP="00D933B7">
      <w:pPr>
        <w:keepNext/>
        <w:keepLines/>
        <w:outlineLvl w:val="4"/>
        <w:rPr>
          <w:rFonts w:eastAsiaTheme="majorEastAsia" w:cstheme="majorBidi"/>
          <w:sz w:val="22"/>
          <w:szCs w:val="22"/>
        </w:rPr>
      </w:pPr>
      <w:r>
        <w:rPr>
          <w:rFonts w:eastAsia="EC Square Sans Pro" w:cs="EC Square Sans Pro"/>
        </w:rPr>
        <w:t>The European Instrument for International Safety Cooperation (INSC) builds on the recognised and successful assistance and cooperation with partner countries that has been in place since 1991 within the scope of the Euratom treaty.</w:t>
      </w:r>
    </w:p>
    <w:p w14:paraId="0B6433F8" w14:textId="77777777" w:rsidR="00D933B7" w:rsidRDefault="00D933B7" w:rsidP="00D933B7">
      <w:pPr>
        <w:keepNext/>
        <w:keepLines/>
        <w:outlineLvl w:val="4"/>
        <w:rPr>
          <w:rFonts w:eastAsia="EC Square Sans Pro" w:cs="EC Square Sans Pro"/>
        </w:rPr>
      </w:pPr>
      <w:r>
        <w:rPr>
          <w:rFonts w:eastAsia="EC Square Sans Pro" w:cs="EC Square Sans Pro"/>
        </w:rPr>
        <w:t>Improvements in the governmental, legal and regulatory frameworks that ensure the safe use of nuclear energy is based on the transfer of regulatory practices used in the EU Member States.</w:t>
      </w:r>
    </w:p>
    <w:p w14:paraId="1E2A60E7" w14:textId="77777777" w:rsidR="00D933B7" w:rsidRDefault="00D933B7" w:rsidP="00D933B7">
      <w:pPr>
        <w:keepNext/>
        <w:keepLines/>
        <w:outlineLvl w:val="4"/>
        <w:rPr>
          <w:rFonts w:eastAsia="EC Square Sans Pro" w:cs="EC Square Sans Pro"/>
        </w:rPr>
      </w:pPr>
      <w:r>
        <w:rPr>
          <w:rFonts w:eastAsia="EC Square Sans Pro" w:cs="EC Square Sans Pro"/>
        </w:rPr>
        <w:t>The reaction to Russia’s war of aggression against Ukraine since February 2022 demonstrated that the instrument can meet the needs of partners under challenging and constantly evolving conditions. The provision of support to Ukraine to address the consequences of the unprovoked Russian invasion and continued aggression is a priority. This includes restoring stolen, looted and destroyed nuclear and radiation protection related infrastructure in Ukraine.</w:t>
      </w:r>
    </w:p>
    <w:p w14:paraId="5AD42D0C" w14:textId="77777777" w:rsidR="00D933B7" w:rsidRDefault="00D933B7" w:rsidP="00D933B7">
      <w:pPr>
        <w:keepNext/>
        <w:keepLines/>
        <w:outlineLvl w:val="4"/>
        <w:rPr>
          <w:rFonts w:eastAsia="EC Square Sans Pro" w:cs="EC Square Sans Pro"/>
        </w:rPr>
      </w:pPr>
      <w:r>
        <w:rPr>
          <w:rFonts w:eastAsia="EC Square Sans Pro" w:cs="EC Square Sans Pro"/>
        </w:rPr>
        <w:t>The INSC-funded programmes in Ukraine continued to be implemented without delays, despite war-related hardship conditions such as insecurity and frequent electricity blackouts. These achievements were made possible due to the determination and resilient efforts of the Ukrainian beneficiaries, the implementing partners and the coordination efforts of the EU through its support organisations in Ukraine.</w:t>
      </w:r>
    </w:p>
    <w:p w14:paraId="18D108DE" w14:textId="77777777" w:rsidR="00D933B7" w:rsidRDefault="00D933B7" w:rsidP="00D933B7">
      <w:pPr>
        <w:keepNext/>
        <w:keepLines/>
        <w:outlineLvl w:val="4"/>
        <w:rPr>
          <w:rFonts w:eastAsia="EC Square Sans Pro" w:cs="EC Square Sans Pro"/>
        </w:rPr>
      </w:pPr>
      <w:r>
        <w:rPr>
          <w:rFonts w:eastAsia="EC Square Sans Pro" w:cs="EC Square Sans Pro"/>
        </w:rPr>
        <w:t>The main implementation modalities used by the INSC include direct management (37%) with non-profit organisations and the private sector and indirect management (63%) via Member State agencies such as Enabel, Expertise France, the Ministry of Foreign Affairs of Finland and the Swedish International Development Cooperation Agency, and international organisations such as the International Atomic Energy Agency.</w:t>
      </w:r>
    </w:p>
    <w:p w14:paraId="264DE885" w14:textId="77777777" w:rsidR="00D933B7" w:rsidRDefault="00D933B7" w:rsidP="00D933B7">
      <w:pPr>
        <w:keepNext/>
        <w:keepLines/>
        <w:outlineLvl w:val="4"/>
        <w:rPr>
          <w:rFonts w:eastAsia="EC Square Sans Pro" w:cs="EC Square Sans Pro"/>
        </w:rPr>
      </w:pPr>
      <w:r>
        <w:rPr>
          <w:rFonts w:eastAsia="EC Square Sans Pro" w:cs="EC Square Sans Pro"/>
        </w:rPr>
        <w:t>The main achievements of the INSC until 2025 are as follows.</w:t>
      </w:r>
    </w:p>
    <w:p w14:paraId="15DDEED1" w14:textId="77777777" w:rsidR="00D933B7" w:rsidRDefault="00D933B7" w:rsidP="00373960">
      <w:pPr>
        <w:pStyle w:val="ListParagraph"/>
        <w:numPr>
          <w:ilvl w:val="0"/>
          <w:numId w:val="9"/>
        </w:numPr>
        <w:spacing w:after="0" w:line="264" w:lineRule="auto"/>
        <w:jc w:val="both"/>
        <w:rPr>
          <w:rFonts w:eastAsia="EC Square Sans Pro" w:cs="EC Square Sans Pro"/>
        </w:rPr>
      </w:pPr>
      <w:r>
        <w:rPr>
          <w:rFonts w:eastAsia="EC Square Sans Pro" w:cs="EC Square Sans Pro"/>
        </w:rPr>
        <w:t>The EU’s contribution to the International Chornobyl Cooperation Account, managed by the European Bank for Reconstruction and Development for the reconstruction of nuclear-safety-related infrastructure in Ukraine, allowed the bank to start its ambitious programme to support continued infrastructure development at the Chornobyl nuclear power plant and to procure firefighting equipment and vehicles for the safe management of radioactive waste in the Chornobyl Exclusion Zone.</w:t>
      </w:r>
    </w:p>
    <w:p w14:paraId="7E1F79C0" w14:textId="77777777" w:rsidR="00D933B7" w:rsidRDefault="00D933B7" w:rsidP="00373960">
      <w:pPr>
        <w:pStyle w:val="ListParagraph"/>
        <w:numPr>
          <w:ilvl w:val="0"/>
          <w:numId w:val="9"/>
        </w:numPr>
        <w:spacing w:after="0" w:line="264" w:lineRule="auto"/>
        <w:jc w:val="both"/>
        <w:rPr>
          <w:rFonts w:eastAsia="EC Square Sans Pro" w:cs="EC Square Sans Pro"/>
        </w:rPr>
      </w:pPr>
      <w:r>
        <w:rPr>
          <w:rFonts w:eastAsia="EC Square Sans Pro" w:cs="EC Square Sans Pro"/>
        </w:rPr>
        <w:t xml:space="preserve">The EU has contributed to the financing of the International Atomic Energy Agency, which facilitated permanent missions, and other expert missions to Ukrainian nuclear facilities, including the permanent mission to the temporarily occupied Zaporizhzhia nuclear power plant. </w:t>
      </w:r>
    </w:p>
    <w:p w14:paraId="188EB2F0" w14:textId="77777777" w:rsidR="00D933B7" w:rsidRDefault="00D933B7" w:rsidP="00373960">
      <w:pPr>
        <w:pStyle w:val="ListParagraph"/>
        <w:numPr>
          <w:ilvl w:val="0"/>
          <w:numId w:val="9"/>
        </w:numPr>
        <w:spacing w:after="0" w:line="264" w:lineRule="auto"/>
        <w:jc w:val="both"/>
        <w:rPr>
          <w:rFonts w:eastAsia="EC Square Sans Pro" w:cs="EC Square Sans Pro"/>
        </w:rPr>
      </w:pPr>
      <w:r>
        <w:rPr>
          <w:rFonts w:eastAsia="EC Square Sans Pro" w:cs="EC Square Sans Pro"/>
        </w:rPr>
        <w:t>In Armenia, the EU purchased emergency cooling pumps to ensure continued core cooling in case of a beyond-design-basis accident, financed by the INSC, as part of the implementation of the recommendations of the European Nuclear Safety Regulators Group post-Fukushima stress tests of the nuclear power plant in Medzamor.</w:t>
      </w:r>
    </w:p>
    <w:p w14:paraId="35736227" w14:textId="77777777" w:rsidR="00D933B7" w:rsidRDefault="00D933B7" w:rsidP="00373960">
      <w:pPr>
        <w:pStyle w:val="ListParagraph"/>
        <w:numPr>
          <w:ilvl w:val="0"/>
          <w:numId w:val="9"/>
        </w:numPr>
        <w:spacing w:after="0" w:line="264" w:lineRule="auto"/>
        <w:jc w:val="both"/>
        <w:rPr>
          <w:rFonts w:eastAsia="EC Square Sans Pro" w:cs="EC Square Sans Pro"/>
        </w:rPr>
      </w:pPr>
      <w:r>
        <w:rPr>
          <w:rFonts w:eastAsia="EC Square Sans Pro" w:cs="EC Square Sans Pro"/>
        </w:rPr>
        <w:t>The environmental remediation in Central Asia, as implemented via the European Bank for Reconstruction and Development through the Environmental Remediation Account, addresses the legacy of former uranium mining and milling legacy sites. So far, four sites have been fully remediated: Min-Kush and Shekaftar in Kyrgyzstan and Charkesar and Yangiabad in Uzbekistan. Mailuu-Suu’s remediation in Kyrgyzstan is ongoing. Funding from both the previous and present multiannual financial framework nuclear safety instruments have been used.</w:t>
      </w:r>
    </w:p>
    <w:p w14:paraId="26893827" w14:textId="77777777" w:rsidR="00D933B7" w:rsidRDefault="00D933B7" w:rsidP="00373960">
      <w:pPr>
        <w:pStyle w:val="ListParagraph"/>
        <w:numPr>
          <w:ilvl w:val="0"/>
          <w:numId w:val="9"/>
        </w:numPr>
        <w:spacing w:after="0" w:line="264" w:lineRule="auto"/>
        <w:jc w:val="both"/>
        <w:rPr>
          <w:rFonts w:eastAsia="EC Square Sans Pro" w:cs="EC Square Sans Pro"/>
        </w:rPr>
      </w:pPr>
      <w:r>
        <w:rPr>
          <w:rFonts w:eastAsia="EC Square Sans Pro" w:cs="EC Square Sans Pro"/>
        </w:rPr>
        <w:t>In Iran, the instrument continued to fund the implementation of the EU’s commitment under Annex</w:t>
      </w:r>
      <w:r>
        <w:rPr>
          <w:rFonts w:ascii="Calibri" w:eastAsia="EC Square Sans Pro" w:hAnsi="Calibri" w:cs="Calibri"/>
        </w:rPr>
        <w:t> </w:t>
      </w:r>
      <w:r>
        <w:rPr>
          <w:rFonts w:ascii="Calibri" w:eastAsia="Calibri" w:hAnsi="Calibri" w:cs="Calibri"/>
        </w:rPr>
        <w:t>III</w:t>
      </w:r>
      <w:r>
        <w:rPr>
          <w:rFonts w:eastAsia="EC Square Sans Pro" w:cs="EC Square Sans Pro"/>
        </w:rPr>
        <w:t xml:space="preserve"> of the Joint Comprehensive Plan of Action, the ‘Iran Nuclear Deal’, relating to civil nuclear cooperation with Iran until the re-imposition of sanctions in September 2025.</w:t>
      </w:r>
    </w:p>
    <w:p w14:paraId="793BFCAB" w14:textId="77777777" w:rsidR="00D933B7" w:rsidRDefault="00D933B7" w:rsidP="00373960">
      <w:pPr>
        <w:pStyle w:val="ListParagraph"/>
        <w:numPr>
          <w:ilvl w:val="0"/>
          <w:numId w:val="9"/>
        </w:numPr>
        <w:spacing w:after="0" w:line="264" w:lineRule="auto"/>
        <w:jc w:val="both"/>
        <w:rPr>
          <w:rFonts w:eastAsia="EC Square Sans Pro" w:cs="EC Square Sans Pro"/>
        </w:rPr>
      </w:pPr>
      <w:r>
        <w:rPr>
          <w:rFonts w:eastAsia="EC Square Sans Pro" w:cs="EC Square Sans Pro"/>
        </w:rPr>
        <w:t>In Ghana, INSC support continued for the development of a strategy on regulatory assessment in case of the potential introduction of small modular reactors.</w:t>
      </w:r>
    </w:p>
    <w:p w14:paraId="0D59176C" w14:textId="77777777" w:rsidR="00D933B7" w:rsidRDefault="00D933B7" w:rsidP="00373960">
      <w:pPr>
        <w:pStyle w:val="ListParagraph"/>
        <w:numPr>
          <w:ilvl w:val="0"/>
          <w:numId w:val="9"/>
        </w:numPr>
        <w:spacing w:after="0" w:line="264" w:lineRule="auto"/>
        <w:jc w:val="both"/>
        <w:rPr>
          <w:lang w:eastAsia="en-GB"/>
        </w:rPr>
      </w:pPr>
      <w:r>
        <w:rPr>
          <w:rFonts w:eastAsia="EC Square Sans Pro" w:cs="EC Square Sans Pro"/>
        </w:rPr>
        <w:t>In Egypt, a new contract for EU support under the instrument was signed to support the Egyptian Nuclear and Radiological Regulatory Authority.</w:t>
      </w:r>
    </w:p>
    <w:p w14:paraId="2DE441E8"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8C1398C"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17C988A7" w14:textId="77777777" w:rsidR="00D933B7" w:rsidRPr="0091729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290"/>
        <w:gridCol w:w="627"/>
        <w:gridCol w:w="244"/>
        <w:gridCol w:w="674"/>
        <w:gridCol w:w="196"/>
        <w:gridCol w:w="609"/>
        <w:gridCol w:w="192"/>
        <w:gridCol w:w="604"/>
        <w:gridCol w:w="192"/>
        <w:gridCol w:w="618"/>
        <w:gridCol w:w="192"/>
        <w:gridCol w:w="1026"/>
        <w:gridCol w:w="795"/>
        <w:gridCol w:w="908"/>
        <w:gridCol w:w="910"/>
      </w:tblGrid>
      <w:tr w:rsidR="00D933B7" w:rsidRPr="00FF01D4" w14:paraId="792246A4"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298C2B83"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4250" w:type="dxa"/>
            <w:gridSpan w:val="10"/>
            <w:tcBorders>
              <w:top w:val="single" w:sz="6" w:space="0" w:color="8C8C8C"/>
              <w:left w:val="nil"/>
              <w:bottom w:val="nil"/>
              <w:right w:val="single" w:sz="4" w:space="0" w:color="auto"/>
            </w:tcBorders>
            <w:shd w:val="clear" w:color="auto" w:fill="F2F2F2" w:themeFill="background1" w:themeFillShade="F2"/>
            <w:vAlign w:val="center"/>
            <w:hideMark/>
          </w:tcPr>
          <w:p w14:paraId="016E06F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Implementation</w:t>
            </w:r>
            <w:r>
              <w:rPr>
                <w:rFonts w:ascii="Calibri" w:hAnsi="Calibri" w:cs="Calibri"/>
                <w:sz w:val="20"/>
                <w:lang w:val="en-IE" w:eastAsia="en-IE"/>
              </w:rPr>
              <w:t> </w:t>
            </w:r>
          </w:p>
        </w:tc>
        <w:tc>
          <w:tcPr>
            <w:tcW w:w="2011" w:type="dxa"/>
            <w:gridSpan w:val="3"/>
            <w:tcBorders>
              <w:top w:val="single" w:sz="6" w:space="0" w:color="8C8C8C"/>
              <w:left w:val="single" w:sz="4" w:space="0" w:color="auto"/>
              <w:bottom w:val="nil"/>
              <w:right w:val="nil"/>
            </w:tcBorders>
            <w:shd w:val="clear" w:color="auto" w:fill="F2F2F2" w:themeFill="background1" w:themeFillShade="F2"/>
            <w:vAlign w:val="center"/>
          </w:tcPr>
          <w:p w14:paraId="750D6141"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1D58F7AC"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r>
      <w:tr w:rsidR="00D933B7" w:rsidRPr="00FF01D4" w14:paraId="115756A0"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32FCF485"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918" w:type="dxa"/>
            <w:gridSpan w:val="2"/>
            <w:tcBorders>
              <w:top w:val="nil"/>
              <w:left w:val="nil"/>
              <w:bottom w:val="single" w:sz="6" w:space="0" w:color="8C8C8C"/>
              <w:right w:val="nil"/>
            </w:tcBorders>
            <w:shd w:val="clear" w:color="auto" w:fill="F2F2F2" w:themeFill="background1" w:themeFillShade="F2"/>
            <w:vAlign w:val="center"/>
            <w:hideMark/>
          </w:tcPr>
          <w:p w14:paraId="2D3D5E5F"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gridSpan w:val="2"/>
            <w:tcBorders>
              <w:top w:val="nil"/>
              <w:left w:val="nil"/>
              <w:bottom w:val="single" w:sz="6" w:space="0" w:color="8C8C8C"/>
              <w:right w:val="nil"/>
            </w:tcBorders>
            <w:shd w:val="clear" w:color="auto" w:fill="F2F2F2" w:themeFill="background1" w:themeFillShade="F2"/>
            <w:vAlign w:val="center"/>
            <w:hideMark/>
          </w:tcPr>
          <w:p w14:paraId="265A2400"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gridSpan w:val="2"/>
            <w:tcBorders>
              <w:top w:val="nil"/>
              <w:left w:val="nil"/>
              <w:bottom w:val="single" w:sz="6" w:space="0" w:color="8C8C8C"/>
              <w:right w:val="nil"/>
            </w:tcBorders>
            <w:shd w:val="clear" w:color="auto" w:fill="F2F2F2" w:themeFill="background1" w:themeFillShade="F2"/>
            <w:vAlign w:val="center"/>
            <w:hideMark/>
          </w:tcPr>
          <w:p w14:paraId="6B23E465"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gridSpan w:val="2"/>
            <w:tcBorders>
              <w:top w:val="nil"/>
              <w:left w:val="nil"/>
              <w:bottom w:val="single" w:sz="6" w:space="0" w:color="8C8C8C"/>
              <w:right w:val="nil"/>
            </w:tcBorders>
            <w:shd w:val="clear" w:color="auto" w:fill="F2F2F2" w:themeFill="background1" w:themeFillShade="F2"/>
            <w:vAlign w:val="center"/>
            <w:hideMark/>
          </w:tcPr>
          <w:p w14:paraId="5AFDF312"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gridSpan w:val="2"/>
            <w:tcBorders>
              <w:top w:val="nil"/>
              <w:left w:val="nil"/>
              <w:bottom w:val="single" w:sz="6" w:space="0" w:color="8C8C8C"/>
              <w:right w:val="single" w:sz="4" w:space="0" w:color="auto"/>
            </w:tcBorders>
            <w:shd w:val="clear" w:color="auto" w:fill="F2F2F2" w:themeFill="background1" w:themeFillShade="F2"/>
            <w:vAlign w:val="center"/>
            <w:hideMark/>
          </w:tcPr>
          <w:p w14:paraId="5B62E775"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gridSpan w:val="2"/>
            <w:tcBorders>
              <w:top w:val="nil"/>
              <w:left w:val="single" w:sz="4" w:space="0" w:color="auto"/>
              <w:bottom w:val="single" w:sz="6" w:space="0" w:color="8C8C8C"/>
              <w:right w:val="nil"/>
            </w:tcBorders>
            <w:shd w:val="clear" w:color="auto" w:fill="F2F2F2" w:themeFill="background1" w:themeFillShade="F2"/>
            <w:vAlign w:val="center"/>
            <w:hideMark/>
          </w:tcPr>
          <w:p w14:paraId="7C565F3F"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1890FBBC"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0D161AEA"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24133EA7" w14:textId="55E5CA8E"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 of the</w:t>
            </w:r>
            <w:r>
              <w:rPr>
                <w:rFonts w:ascii="Calibri" w:hAnsi="Calibri" w:cs="Calibri"/>
                <w:b/>
                <w:bCs/>
                <w:sz w:val="20"/>
                <w:lang w:val="en-IE" w:eastAsia="en-IE"/>
              </w:rPr>
              <w:t> </w:t>
            </w:r>
            <w:r>
              <w:rPr>
                <w:rFonts w:cs="Segoe UI"/>
                <w:b/>
                <w:bCs/>
                <w:sz w:val="20"/>
                <w:lang w:val="en-IE" w:eastAsia="en-IE"/>
              </w:rPr>
              <w:t>total envelope</w:t>
            </w:r>
            <w:r>
              <w:rPr>
                <w:rFonts w:ascii="Calibri" w:hAnsi="Calibri" w:cs="Calibri"/>
                <w:sz w:val="20"/>
                <w:lang w:val="en-IE" w:eastAsia="en-IE"/>
              </w:rPr>
              <w:t> </w:t>
            </w:r>
          </w:p>
        </w:tc>
      </w:tr>
      <w:tr w:rsidR="00D933B7" w:rsidRPr="00FF01D4" w14:paraId="3237D2E1" w14:textId="77777777">
        <w:trPr>
          <w:trHeight w:val="300"/>
        </w:trPr>
        <w:tc>
          <w:tcPr>
            <w:tcW w:w="1562" w:type="dxa"/>
            <w:tcBorders>
              <w:top w:val="nil"/>
              <w:left w:val="nil"/>
              <w:bottom w:val="single" w:sz="6" w:space="0" w:color="8C8C8C"/>
              <w:right w:val="nil"/>
            </w:tcBorders>
            <w:vAlign w:val="center"/>
            <w:hideMark/>
          </w:tcPr>
          <w:p w14:paraId="5EA2F650"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b/>
                <w:bCs/>
                <w:color w:val="000000"/>
                <w:sz w:val="20"/>
                <w:lang w:val="en-IE" w:eastAsia="en-IE"/>
              </w:rPr>
              <w:t xml:space="preserve">Climate mainstreaming </w:t>
            </w:r>
            <w:r>
              <w:rPr>
                <w:rFonts w:ascii="Calibri" w:hAnsi="Calibri" w:cs="Calibri"/>
                <w:color w:val="000000"/>
                <w:sz w:val="20"/>
                <w:lang w:val="en-IE" w:eastAsia="en-IE"/>
              </w:rPr>
              <w:t> </w:t>
            </w:r>
          </w:p>
        </w:tc>
        <w:tc>
          <w:tcPr>
            <w:tcW w:w="918" w:type="dxa"/>
            <w:gridSpan w:val="2"/>
            <w:tcBorders>
              <w:top w:val="nil"/>
              <w:left w:val="nil"/>
              <w:bottom w:val="single" w:sz="6" w:space="0" w:color="8C8C8C"/>
              <w:right w:val="nil"/>
            </w:tcBorders>
            <w:vAlign w:val="center"/>
          </w:tcPr>
          <w:p w14:paraId="2CD05220" w14:textId="77777777" w:rsidR="00D933B7" w:rsidRPr="00FF01D4" w:rsidRDefault="00D933B7">
            <w:pPr>
              <w:spacing w:after="0" w:line="240" w:lineRule="auto"/>
              <w:jc w:val="center"/>
              <w:textAlignment w:val="baseline"/>
              <w:rPr>
                <w:rFonts w:ascii="Segoe UI" w:hAnsi="Segoe UI" w:cs="Segoe UI"/>
                <w:sz w:val="20"/>
                <w:lang w:val="en-IE" w:eastAsia="en-IE"/>
              </w:rPr>
            </w:pPr>
            <w:r>
              <w:t>7.3</w:t>
            </w:r>
          </w:p>
        </w:tc>
        <w:tc>
          <w:tcPr>
            <w:tcW w:w="919" w:type="dxa"/>
            <w:gridSpan w:val="2"/>
            <w:tcBorders>
              <w:top w:val="nil"/>
              <w:left w:val="nil"/>
              <w:bottom w:val="single" w:sz="6" w:space="0" w:color="8C8C8C"/>
              <w:right w:val="nil"/>
            </w:tcBorders>
            <w:vAlign w:val="center"/>
          </w:tcPr>
          <w:p w14:paraId="4EEB6127" w14:textId="77777777" w:rsidR="00D933B7" w:rsidRPr="00FF01D4" w:rsidRDefault="00D933B7">
            <w:pPr>
              <w:spacing w:after="0" w:line="240" w:lineRule="auto"/>
              <w:jc w:val="center"/>
              <w:textAlignment w:val="baseline"/>
              <w:rPr>
                <w:rFonts w:ascii="Segoe UI" w:hAnsi="Segoe UI" w:cs="Segoe UI"/>
                <w:sz w:val="20"/>
                <w:lang w:val="en-IE" w:eastAsia="en-IE"/>
              </w:rPr>
            </w:pPr>
            <w:r>
              <w:t>0.5</w:t>
            </w:r>
          </w:p>
        </w:tc>
        <w:tc>
          <w:tcPr>
            <w:tcW w:w="806" w:type="dxa"/>
            <w:gridSpan w:val="2"/>
            <w:tcBorders>
              <w:top w:val="nil"/>
              <w:left w:val="nil"/>
              <w:bottom w:val="single" w:sz="6" w:space="0" w:color="8C8C8C"/>
              <w:right w:val="nil"/>
            </w:tcBorders>
            <w:vAlign w:val="center"/>
          </w:tcPr>
          <w:p w14:paraId="36FAF29B" w14:textId="77777777" w:rsidR="00D933B7" w:rsidRPr="00FF01D4" w:rsidRDefault="00D933B7">
            <w:pPr>
              <w:spacing w:after="0" w:line="240" w:lineRule="auto"/>
              <w:jc w:val="center"/>
              <w:textAlignment w:val="baseline"/>
              <w:rPr>
                <w:rFonts w:ascii="Segoe UI" w:hAnsi="Segoe UI" w:cs="Segoe UI"/>
                <w:sz w:val="20"/>
                <w:lang w:val="en-IE" w:eastAsia="en-IE"/>
              </w:rPr>
            </w:pPr>
            <w:r>
              <w:t>0.9</w:t>
            </w:r>
          </w:p>
        </w:tc>
        <w:tc>
          <w:tcPr>
            <w:tcW w:w="797" w:type="dxa"/>
            <w:gridSpan w:val="2"/>
            <w:tcBorders>
              <w:top w:val="nil"/>
              <w:left w:val="nil"/>
              <w:bottom w:val="single" w:sz="6" w:space="0" w:color="8C8C8C"/>
              <w:right w:val="nil"/>
            </w:tcBorders>
            <w:vAlign w:val="center"/>
          </w:tcPr>
          <w:p w14:paraId="5439EB31" w14:textId="77777777" w:rsidR="00D933B7" w:rsidRPr="00FF01D4" w:rsidRDefault="00D933B7">
            <w:pPr>
              <w:spacing w:after="0" w:line="240" w:lineRule="auto"/>
              <w:jc w:val="center"/>
              <w:textAlignment w:val="baseline"/>
              <w:rPr>
                <w:rFonts w:ascii="Segoe UI" w:hAnsi="Segoe UI" w:cs="Segoe UI"/>
                <w:sz w:val="20"/>
                <w:lang w:val="en-IE" w:eastAsia="en-IE"/>
              </w:rPr>
            </w:pPr>
            <w:r>
              <w:t>0.1</w:t>
            </w:r>
          </w:p>
        </w:tc>
        <w:tc>
          <w:tcPr>
            <w:tcW w:w="810" w:type="dxa"/>
            <w:gridSpan w:val="2"/>
            <w:tcBorders>
              <w:top w:val="nil"/>
              <w:left w:val="nil"/>
              <w:bottom w:val="single" w:sz="6" w:space="0" w:color="8C8C8C"/>
              <w:right w:val="nil"/>
            </w:tcBorders>
            <w:vAlign w:val="center"/>
            <w:hideMark/>
          </w:tcPr>
          <w:p w14:paraId="4D008A32"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1215" w:type="dxa"/>
            <w:gridSpan w:val="2"/>
            <w:tcBorders>
              <w:top w:val="nil"/>
              <w:left w:val="nil"/>
              <w:bottom w:val="single" w:sz="6" w:space="0" w:color="8C8C8C"/>
              <w:right w:val="nil"/>
            </w:tcBorders>
            <w:vAlign w:val="center"/>
            <w:hideMark/>
          </w:tcPr>
          <w:p w14:paraId="28C28060" w14:textId="77777777" w:rsidR="00D933B7" w:rsidRPr="00FF01D4" w:rsidRDefault="00D933B7">
            <w:pPr>
              <w:spacing w:after="0" w:line="240" w:lineRule="auto"/>
              <w:jc w:val="center"/>
              <w:textAlignment w:val="baseline"/>
              <w:rPr>
                <w:rFonts w:ascii="Segoe UI" w:hAnsi="Segoe UI" w:cs="Segoe UI"/>
                <w:sz w:val="20"/>
                <w:lang w:val="en-IE" w:eastAsia="en-IE"/>
              </w:rPr>
            </w:pPr>
          </w:p>
        </w:tc>
        <w:tc>
          <w:tcPr>
            <w:tcW w:w="796" w:type="dxa"/>
            <w:tcBorders>
              <w:top w:val="nil"/>
              <w:left w:val="nil"/>
              <w:bottom w:val="single" w:sz="6" w:space="0" w:color="8C8C8C"/>
              <w:right w:val="nil"/>
            </w:tcBorders>
            <w:vAlign w:val="center"/>
            <w:hideMark/>
          </w:tcPr>
          <w:p w14:paraId="48C39F0B" w14:textId="77777777" w:rsidR="00D933B7" w:rsidRPr="00FF01D4" w:rsidRDefault="00D933B7">
            <w:pPr>
              <w:spacing w:after="0" w:line="240" w:lineRule="auto"/>
              <w:jc w:val="center"/>
              <w:textAlignment w:val="baseline"/>
              <w:rPr>
                <w:rFonts w:ascii="Segoe UI" w:hAnsi="Segoe UI" w:cs="Segoe UI"/>
                <w:sz w:val="20"/>
                <w:lang w:val="en-IE" w:eastAsia="en-IE"/>
              </w:rPr>
            </w:pPr>
          </w:p>
        </w:tc>
        <w:tc>
          <w:tcPr>
            <w:tcW w:w="909" w:type="dxa"/>
            <w:tcBorders>
              <w:top w:val="nil"/>
              <w:left w:val="nil"/>
              <w:bottom w:val="single" w:sz="6" w:space="0" w:color="8C8C8C"/>
              <w:right w:val="nil"/>
            </w:tcBorders>
            <w:vAlign w:val="center"/>
            <w:hideMark/>
          </w:tcPr>
          <w:p w14:paraId="13B93D5E" w14:textId="77777777" w:rsidR="00D933B7" w:rsidRPr="00FF01D4" w:rsidRDefault="00D933B7">
            <w:pPr>
              <w:spacing w:after="0" w:line="240" w:lineRule="auto"/>
              <w:jc w:val="center"/>
              <w:textAlignment w:val="baseline"/>
              <w:rPr>
                <w:rFonts w:ascii="Segoe UI" w:hAnsi="Segoe UI" w:cs="Segoe UI"/>
                <w:sz w:val="20"/>
                <w:lang w:val="en-IE" w:eastAsia="en-IE"/>
              </w:rPr>
            </w:pPr>
            <w:r>
              <w:t>8.9</w:t>
            </w:r>
          </w:p>
        </w:tc>
        <w:tc>
          <w:tcPr>
            <w:tcW w:w="907" w:type="dxa"/>
            <w:tcBorders>
              <w:top w:val="nil"/>
              <w:left w:val="nil"/>
              <w:bottom w:val="single" w:sz="6" w:space="0" w:color="8C8C8C"/>
              <w:right w:val="nil"/>
            </w:tcBorders>
            <w:vAlign w:val="center"/>
            <w:hideMark/>
          </w:tcPr>
          <w:p w14:paraId="447406DB" w14:textId="77777777" w:rsidR="00D933B7" w:rsidRPr="00FF01D4" w:rsidRDefault="00D933B7">
            <w:pPr>
              <w:spacing w:after="0" w:line="240" w:lineRule="auto"/>
              <w:jc w:val="center"/>
              <w:textAlignment w:val="baseline"/>
              <w:rPr>
                <w:rFonts w:ascii="Segoe UI" w:hAnsi="Segoe UI" w:cs="Segoe UI"/>
                <w:sz w:val="20"/>
                <w:lang w:val="en-IE" w:eastAsia="en-IE"/>
              </w:rPr>
            </w:pPr>
            <w:r>
              <w:t>0.2%</w:t>
            </w:r>
          </w:p>
        </w:tc>
      </w:tr>
      <w:tr w:rsidR="00D933B7" w:rsidRPr="00FF01D4" w14:paraId="6D4A6392" w14:textId="77777777">
        <w:trPr>
          <w:trHeight w:val="300"/>
        </w:trPr>
        <w:tc>
          <w:tcPr>
            <w:tcW w:w="1852" w:type="dxa"/>
            <w:gridSpan w:val="2"/>
            <w:tcBorders>
              <w:top w:val="single" w:sz="6" w:space="0" w:color="8C8C8C"/>
              <w:left w:val="nil"/>
              <w:bottom w:val="nil"/>
              <w:right w:val="nil"/>
            </w:tcBorders>
            <w:shd w:val="clear" w:color="auto" w:fill="F2F2F2" w:themeFill="background1" w:themeFillShade="F2"/>
            <w:vAlign w:val="center"/>
            <w:hideMark/>
          </w:tcPr>
          <w:p w14:paraId="22A1DAFB"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4152" w:type="dxa"/>
            <w:gridSpan w:val="10"/>
            <w:tcBorders>
              <w:top w:val="single" w:sz="6" w:space="0" w:color="8C8C8C"/>
              <w:left w:val="nil"/>
              <w:bottom w:val="nil"/>
              <w:right w:val="single" w:sz="4" w:space="0" w:color="auto"/>
            </w:tcBorders>
            <w:shd w:val="clear" w:color="auto" w:fill="F2F2F2" w:themeFill="background1" w:themeFillShade="F2"/>
            <w:vAlign w:val="center"/>
            <w:hideMark/>
          </w:tcPr>
          <w:p w14:paraId="365A8F79"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Implementation</w:t>
            </w:r>
            <w:r>
              <w:rPr>
                <w:rFonts w:ascii="Calibri" w:hAnsi="Calibri" w:cs="Calibri"/>
                <w:sz w:val="20"/>
                <w:lang w:val="en-IE" w:eastAsia="en-IE"/>
              </w:rPr>
              <w:t> </w:t>
            </w:r>
          </w:p>
        </w:tc>
        <w:tc>
          <w:tcPr>
            <w:tcW w:w="1823" w:type="dxa"/>
            <w:gridSpan w:val="2"/>
            <w:tcBorders>
              <w:top w:val="single" w:sz="6" w:space="0" w:color="8C8C8C"/>
              <w:left w:val="single" w:sz="4" w:space="0" w:color="auto"/>
              <w:bottom w:val="nil"/>
              <w:right w:val="nil"/>
            </w:tcBorders>
            <w:shd w:val="clear" w:color="auto" w:fill="F2F2F2" w:themeFill="background1" w:themeFillShade="F2"/>
            <w:vAlign w:val="center"/>
          </w:tcPr>
          <w:p w14:paraId="4B3EE8F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2"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477BA3DE"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r>
      <w:tr w:rsidR="00D933B7" w:rsidRPr="00FF01D4" w14:paraId="6391F603" w14:textId="77777777">
        <w:trPr>
          <w:trHeight w:val="300"/>
        </w:trPr>
        <w:tc>
          <w:tcPr>
            <w:tcW w:w="1852" w:type="dxa"/>
            <w:gridSpan w:val="2"/>
            <w:tcBorders>
              <w:top w:val="nil"/>
              <w:left w:val="nil"/>
              <w:bottom w:val="single" w:sz="6" w:space="0" w:color="8C8C8C"/>
              <w:right w:val="nil"/>
            </w:tcBorders>
            <w:shd w:val="clear" w:color="auto" w:fill="F2F2F2" w:themeFill="background1" w:themeFillShade="F2"/>
            <w:vAlign w:val="center"/>
            <w:hideMark/>
          </w:tcPr>
          <w:p w14:paraId="59DAD5C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872" w:type="dxa"/>
            <w:gridSpan w:val="2"/>
            <w:tcBorders>
              <w:top w:val="nil"/>
              <w:left w:val="nil"/>
              <w:bottom w:val="single" w:sz="6" w:space="0" w:color="8C8C8C"/>
              <w:right w:val="nil"/>
            </w:tcBorders>
            <w:shd w:val="clear" w:color="auto" w:fill="F2F2F2" w:themeFill="background1" w:themeFillShade="F2"/>
            <w:vAlign w:val="center"/>
            <w:hideMark/>
          </w:tcPr>
          <w:p w14:paraId="3B47B89D"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871" w:type="dxa"/>
            <w:gridSpan w:val="2"/>
            <w:tcBorders>
              <w:top w:val="nil"/>
              <w:left w:val="nil"/>
              <w:bottom w:val="single" w:sz="6" w:space="0" w:color="8C8C8C"/>
              <w:right w:val="nil"/>
            </w:tcBorders>
            <w:shd w:val="clear" w:color="auto" w:fill="F2F2F2" w:themeFill="background1" w:themeFillShade="F2"/>
            <w:vAlign w:val="center"/>
            <w:hideMark/>
          </w:tcPr>
          <w:p w14:paraId="498234E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2" w:type="dxa"/>
            <w:gridSpan w:val="2"/>
            <w:tcBorders>
              <w:top w:val="nil"/>
              <w:left w:val="nil"/>
              <w:bottom w:val="single" w:sz="6" w:space="0" w:color="8C8C8C"/>
              <w:right w:val="nil"/>
            </w:tcBorders>
            <w:shd w:val="clear" w:color="auto" w:fill="F2F2F2" w:themeFill="background1" w:themeFillShade="F2"/>
            <w:vAlign w:val="center"/>
            <w:hideMark/>
          </w:tcPr>
          <w:p w14:paraId="233461E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gridSpan w:val="2"/>
            <w:tcBorders>
              <w:top w:val="nil"/>
              <w:left w:val="nil"/>
              <w:bottom w:val="single" w:sz="6" w:space="0" w:color="8C8C8C"/>
              <w:right w:val="nil"/>
            </w:tcBorders>
            <w:shd w:val="clear" w:color="auto" w:fill="F2F2F2" w:themeFill="background1" w:themeFillShade="F2"/>
            <w:vAlign w:val="center"/>
            <w:hideMark/>
          </w:tcPr>
          <w:p w14:paraId="2B9CA88C"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gridSpan w:val="2"/>
            <w:tcBorders>
              <w:top w:val="nil"/>
              <w:left w:val="nil"/>
              <w:bottom w:val="single" w:sz="6" w:space="0" w:color="8C8C8C"/>
              <w:right w:val="single" w:sz="4" w:space="0" w:color="auto"/>
            </w:tcBorders>
            <w:shd w:val="clear" w:color="auto" w:fill="F2F2F2" w:themeFill="background1" w:themeFillShade="F2"/>
            <w:vAlign w:val="center"/>
            <w:hideMark/>
          </w:tcPr>
          <w:p w14:paraId="33FABD3B"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027" w:type="dxa"/>
            <w:tcBorders>
              <w:top w:val="nil"/>
              <w:left w:val="single" w:sz="4" w:space="0" w:color="auto"/>
              <w:bottom w:val="single" w:sz="6" w:space="0" w:color="8C8C8C"/>
              <w:right w:val="nil"/>
            </w:tcBorders>
            <w:shd w:val="clear" w:color="auto" w:fill="F2F2F2" w:themeFill="background1" w:themeFillShade="F2"/>
            <w:vAlign w:val="center"/>
            <w:hideMark/>
          </w:tcPr>
          <w:p w14:paraId="353A470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17C3425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2" w:type="dxa"/>
            <w:tcBorders>
              <w:top w:val="nil"/>
              <w:left w:val="nil"/>
              <w:bottom w:val="single" w:sz="6" w:space="0" w:color="8C8C8C"/>
              <w:right w:val="nil"/>
            </w:tcBorders>
            <w:shd w:val="clear" w:color="auto" w:fill="F2F2F2" w:themeFill="background1" w:themeFillShade="F2"/>
            <w:vAlign w:val="center"/>
            <w:hideMark/>
          </w:tcPr>
          <w:p w14:paraId="38D4CDEF"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Total</w:t>
            </w:r>
            <w:r>
              <w:rPr>
                <w:rFonts w:ascii="Calibri" w:hAnsi="Calibri" w:cs="Calibri"/>
                <w:sz w:val="20"/>
                <w:lang w:val="en-IE" w:eastAsia="en-IE"/>
              </w:rPr>
              <w:t> </w:t>
            </w:r>
          </w:p>
        </w:tc>
        <w:tc>
          <w:tcPr>
            <w:tcW w:w="910" w:type="dxa"/>
            <w:tcBorders>
              <w:top w:val="nil"/>
              <w:left w:val="nil"/>
              <w:bottom w:val="single" w:sz="6" w:space="0" w:color="8C8C8C"/>
              <w:right w:val="nil"/>
            </w:tcBorders>
            <w:shd w:val="clear" w:color="auto" w:fill="F2F2F2" w:themeFill="background1" w:themeFillShade="F2"/>
            <w:vAlign w:val="center"/>
            <w:hideMark/>
          </w:tcPr>
          <w:p w14:paraId="56ED2ADB" w14:textId="6B98916F"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 of the</w:t>
            </w:r>
            <w:r>
              <w:rPr>
                <w:rFonts w:ascii="Calibri" w:hAnsi="Calibri" w:cs="Calibri"/>
                <w:b/>
                <w:bCs/>
                <w:sz w:val="20"/>
                <w:lang w:val="en-IE" w:eastAsia="en-IE"/>
              </w:rPr>
              <w:t> </w:t>
            </w:r>
            <w:r>
              <w:rPr>
                <w:rFonts w:cs="Segoe UI"/>
                <w:b/>
                <w:bCs/>
                <w:sz w:val="20"/>
                <w:lang w:val="en-IE" w:eastAsia="en-IE"/>
              </w:rPr>
              <w:t>total envelope</w:t>
            </w:r>
            <w:r>
              <w:rPr>
                <w:rFonts w:ascii="Calibri" w:hAnsi="Calibri" w:cs="Calibri"/>
                <w:sz w:val="20"/>
                <w:lang w:val="en-IE" w:eastAsia="en-IE"/>
              </w:rPr>
              <w:t> </w:t>
            </w:r>
          </w:p>
        </w:tc>
      </w:tr>
      <w:tr w:rsidR="00D933B7" w:rsidRPr="00FF01D4" w14:paraId="05CEA815" w14:textId="77777777">
        <w:trPr>
          <w:trHeight w:val="300"/>
        </w:trPr>
        <w:tc>
          <w:tcPr>
            <w:tcW w:w="1852" w:type="dxa"/>
            <w:gridSpan w:val="2"/>
            <w:tcBorders>
              <w:top w:val="nil"/>
              <w:left w:val="nil"/>
              <w:bottom w:val="single" w:sz="6" w:space="0" w:color="8C8C8C"/>
              <w:right w:val="nil"/>
            </w:tcBorders>
            <w:vAlign w:val="center"/>
            <w:hideMark/>
          </w:tcPr>
          <w:p w14:paraId="7197C4DA"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b/>
                <w:bCs/>
                <w:color w:val="000000"/>
                <w:sz w:val="20"/>
                <w:lang w:val="en-IE" w:eastAsia="en-IE"/>
              </w:rPr>
              <w:t xml:space="preserve">Climate mainstreaming </w:t>
            </w:r>
            <w:r>
              <w:rPr>
                <w:rFonts w:ascii="Calibri" w:hAnsi="Calibri" w:cs="Calibri"/>
                <w:color w:val="000000"/>
                <w:sz w:val="20"/>
                <w:lang w:val="en-IE" w:eastAsia="en-IE"/>
              </w:rPr>
              <w:t> </w:t>
            </w:r>
          </w:p>
        </w:tc>
        <w:tc>
          <w:tcPr>
            <w:tcW w:w="872" w:type="dxa"/>
            <w:gridSpan w:val="2"/>
            <w:tcBorders>
              <w:top w:val="nil"/>
              <w:left w:val="nil"/>
              <w:bottom w:val="single" w:sz="6" w:space="0" w:color="8C8C8C"/>
              <w:right w:val="nil"/>
            </w:tcBorders>
            <w:vAlign w:val="center"/>
          </w:tcPr>
          <w:p w14:paraId="6667D162"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871" w:type="dxa"/>
            <w:gridSpan w:val="2"/>
            <w:tcBorders>
              <w:top w:val="nil"/>
              <w:left w:val="nil"/>
              <w:bottom w:val="single" w:sz="6" w:space="0" w:color="8C8C8C"/>
              <w:right w:val="nil"/>
            </w:tcBorders>
            <w:vAlign w:val="center"/>
          </w:tcPr>
          <w:p w14:paraId="37D895E9"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802" w:type="dxa"/>
            <w:gridSpan w:val="2"/>
            <w:tcBorders>
              <w:top w:val="nil"/>
              <w:left w:val="nil"/>
              <w:bottom w:val="single" w:sz="6" w:space="0" w:color="8C8C8C"/>
              <w:right w:val="nil"/>
            </w:tcBorders>
            <w:vAlign w:val="center"/>
          </w:tcPr>
          <w:p w14:paraId="0AFBE869"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797" w:type="dxa"/>
            <w:gridSpan w:val="2"/>
            <w:tcBorders>
              <w:top w:val="nil"/>
              <w:left w:val="nil"/>
              <w:bottom w:val="single" w:sz="6" w:space="0" w:color="8C8C8C"/>
              <w:right w:val="nil"/>
            </w:tcBorders>
            <w:vAlign w:val="center"/>
          </w:tcPr>
          <w:p w14:paraId="7D0FB2AC"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810" w:type="dxa"/>
            <w:gridSpan w:val="2"/>
            <w:tcBorders>
              <w:top w:val="nil"/>
              <w:left w:val="nil"/>
              <w:bottom w:val="single" w:sz="6" w:space="0" w:color="8C8C8C"/>
              <w:right w:val="nil"/>
            </w:tcBorders>
            <w:vAlign w:val="center"/>
            <w:hideMark/>
          </w:tcPr>
          <w:p w14:paraId="5E4668F8"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1027" w:type="dxa"/>
            <w:tcBorders>
              <w:top w:val="nil"/>
              <w:left w:val="nil"/>
              <w:bottom w:val="single" w:sz="6" w:space="0" w:color="8C8C8C"/>
              <w:right w:val="nil"/>
            </w:tcBorders>
            <w:vAlign w:val="center"/>
            <w:hideMark/>
          </w:tcPr>
          <w:p w14:paraId="4E35CEEE"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796" w:type="dxa"/>
            <w:tcBorders>
              <w:top w:val="nil"/>
              <w:left w:val="nil"/>
              <w:bottom w:val="single" w:sz="6" w:space="0" w:color="8C8C8C"/>
              <w:right w:val="nil"/>
            </w:tcBorders>
            <w:vAlign w:val="center"/>
            <w:hideMark/>
          </w:tcPr>
          <w:p w14:paraId="01505C54"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902" w:type="dxa"/>
            <w:tcBorders>
              <w:top w:val="nil"/>
              <w:left w:val="nil"/>
              <w:bottom w:val="single" w:sz="6" w:space="0" w:color="8C8C8C"/>
              <w:right w:val="nil"/>
            </w:tcBorders>
            <w:vAlign w:val="center"/>
            <w:hideMark/>
          </w:tcPr>
          <w:p w14:paraId="02F2AA28"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910" w:type="dxa"/>
            <w:tcBorders>
              <w:top w:val="nil"/>
              <w:left w:val="nil"/>
              <w:bottom w:val="single" w:sz="6" w:space="0" w:color="8C8C8C"/>
              <w:right w:val="nil"/>
            </w:tcBorders>
            <w:vAlign w:val="center"/>
            <w:hideMark/>
          </w:tcPr>
          <w:p w14:paraId="32767762"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r>
    </w:tbl>
    <w:p w14:paraId="6412DEAB" w14:textId="77777777" w:rsidR="00D933B7" w:rsidRPr="0047239D" w:rsidRDefault="00D933B7" w:rsidP="00D933B7">
      <w:pPr>
        <w:rPr>
          <w:b/>
          <w:bCs/>
        </w:rPr>
      </w:pPr>
    </w:p>
    <w:p w14:paraId="42F52EAF" w14:textId="77777777" w:rsidR="00D933B7" w:rsidRPr="00786DBB"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The amount committed under climate mainstreaming relates to the environmental remediation programme in Central Asia (Kyrgyzstan, Tajikistan, Uzbekistan), aiming at cleaning up and restoring former uranium legacy sites. So far, four sites have been fully remediated, i.e. Min-Kush and Shekaftar in Kyrgyzstan and Charkesar and Yangiabad in Uzbekistan, Mailuu-Suu's remediation, in Kyrgyzstan is ongoing.</w:t>
      </w:r>
    </w:p>
    <w:p w14:paraId="530CC897"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42E30063"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2C781A9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16A1664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48DE887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1C25232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7C3642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7DE691E5"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1177FAF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5602FC1F" w14:textId="77777777">
        <w:trPr>
          <w:trHeight w:val="300"/>
        </w:trPr>
        <w:tc>
          <w:tcPr>
            <w:tcW w:w="895" w:type="dxa"/>
            <w:tcBorders>
              <w:top w:val="nil"/>
              <w:left w:val="nil"/>
              <w:bottom w:val="single" w:sz="6" w:space="0" w:color="8C8C8C"/>
              <w:right w:val="nil"/>
            </w:tcBorders>
            <w:vAlign w:val="center"/>
            <w:hideMark/>
          </w:tcPr>
          <w:p w14:paraId="1992B41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2C131C2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742B3F6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3A2B762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3061ABF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2E0FC441"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2DE8C60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6B59AA7D" w14:textId="77777777">
        <w:trPr>
          <w:trHeight w:val="300"/>
        </w:trPr>
        <w:tc>
          <w:tcPr>
            <w:tcW w:w="895" w:type="dxa"/>
            <w:tcBorders>
              <w:top w:val="nil"/>
              <w:left w:val="nil"/>
              <w:bottom w:val="single" w:sz="6" w:space="0" w:color="8C8C8C"/>
              <w:right w:val="nil"/>
            </w:tcBorders>
            <w:vAlign w:val="center"/>
            <w:hideMark/>
          </w:tcPr>
          <w:p w14:paraId="4B8F26D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4DD1464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34.3</w:t>
            </w:r>
          </w:p>
        </w:tc>
        <w:tc>
          <w:tcPr>
            <w:tcW w:w="1513" w:type="dxa"/>
            <w:tcBorders>
              <w:top w:val="nil"/>
              <w:left w:val="nil"/>
              <w:bottom w:val="single" w:sz="6" w:space="0" w:color="8C8C8C"/>
              <w:right w:val="nil"/>
            </w:tcBorders>
            <w:hideMark/>
          </w:tcPr>
          <w:p w14:paraId="708181D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31.5</w:t>
            </w:r>
          </w:p>
        </w:tc>
        <w:tc>
          <w:tcPr>
            <w:tcW w:w="1443" w:type="dxa"/>
            <w:tcBorders>
              <w:top w:val="nil"/>
              <w:left w:val="nil"/>
              <w:bottom w:val="single" w:sz="6" w:space="0" w:color="8C8C8C"/>
              <w:right w:val="nil"/>
            </w:tcBorders>
            <w:hideMark/>
          </w:tcPr>
          <w:p w14:paraId="335EAE2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35.1</w:t>
            </w:r>
          </w:p>
        </w:tc>
        <w:tc>
          <w:tcPr>
            <w:tcW w:w="1443" w:type="dxa"/>
            <w:tcBorders>
              <w:top w:val="nil"/>
              <w:left w:val="nil"/>
              <w:bottom w:val="single" w:sz="6" w:space="0" w:color="8C8C8C"/>
              <w:right w:val="nil"/>
            </w:tcBorders>
            <w:hideMark/>
          </w:tcPr>
          <w:p w14:paraId="524B1B9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38.9</w:t>
            </w:r>
          </w:p>
        </w:tc>
        <w:tc>
          <w:tcPr>
            <w:tcW w:w="1332" w:type="dxa"/>
            <w:tcBorders>
              <w:top w:val="nil"/>
              <w:left w:val="nil"/>
              <w:bottom w:val="single" w:sz="6" w:space="0" w:color="8C8C8C"/>
              <w:right w:val="nil"/>
            </w:tcBorders>
          </w:tcPr>
          <w:p w14:paraId="266EC734"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42.9</w:t>
            </w:r>
          </w:p>
        </w:tc>
        <w:tc>
          <w:tcPr>
            <w:tcW w:w="1453" w:type="dxa"/>
            <w:tcBorders>
              <w:top w:val="nil"/>
              <w:left w:val="nil"/>
              <w:bottom w:val="single" w:sz="6" w:space="0" w:color="8C8C8C"/>
              <w:right w:val="nil"/>
            </w:tcBorders>
            <w:hideMark/>
          </w:tcPr>
          <w:p w14:paraId="02DCCAB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182.7</w:t>
            </w:r>
          </w:p>
        </w:tc>
      </w:tr>
      <w:tr w:rsidR="00D933B7" w:rsidRPr="00426441" w14:paraId="69AF577E" w14:textId="77777777">
        <w:trPr>
          <w:trHeight w:val="300"/>
        </w:trPr>
        <w:tc>
          <w:tcPr>
            <w:tcW w:w="895" w:type="dxa"/>
            <w:tcBorders>
              <w:top w:val="nil"/>
              <w:left w:val="nil"/>
              <w:bottom w:val="single" w:sz="6" w:space="0" w:color="8C8C8C"/>
              <w:right w:val="nil"/>
            </w:tcBorders>
            <w:vAlign w:val="center"/>
            <w:hideMark/>
          </w:tcPr>
          <w:p w14:paraId="69EE7FB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7DA6551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711B236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392919C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78CEC38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2F3002E3"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5FEB873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1AADE65F" w14:textId="77777777">
        <w:trPr>
          <w:trHeight w:val="300"/>
        </w:trPr>
        <w:tc>
          <w:tcPr>
            <w:tcW w:w="895" w:type="dxa"/>
            <w:tcBorders>
              <w:top w:val="nil"/>
              <w:left w:val="nil"/>
              <w:bottom w:val="single" w:sz="4" w:space="0" w:color="7F7F7F"/>
              <w:right w:val="nil"/>
            </w:tcBorders>
            <w:vAlign w:val="center"/>
            <w:hideMark/>
          </w:tcPr>
          <w:p w14:paraId="06BC690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0516B6E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3.3</w:t>
            </w:r>
          </w:p>
        </w:tc>
        <w:tc>
          <w:tcPr>
            <w:tcW w:w="1513" w:type="dxa"/>
            <w:tcBorders>
              <w:top w:val="nil"/>
              <w:left w:val="nil"/>
              <w:bottom w:val="single" w:sz="4" w:space="0" w:color="7F7F7F"/>
              <w:right w:val="nil"/>
            </w:tcBorders>
            <w:hideMark/>
          </w:tcPr>
          <w:p w14:paraId="537338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7.1</w:t>
            </w:r>
          </w:p>
        </w:tc>
        <w:tc>
          <w:tcPr>
            <w:tcW w:w="1443" w:type="dxa"/>
            <w:tcBorders>
              <w:top w:val="nil"/>
              <w:left w:val="nil"/>
              <w:bottom w:val="single" w:sz="4" w:space="0" w:color="7F7F7F"/>
              <w:right w:val="nil"/>
            </w:tcBorders>
            <w:hideMark/>
          </w:tcPr>
          <w:p w14:paraId="0641A68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4.8</w:t>
            </w:r>
          </w:p>
        </w:tc>
        <w:tc>
          <w:tcPr>
            <w:tcW w:w="1443" w:type="dxa"/>
            <w:tcBorders>
              <w:top w:val="nil"/>
              <w:left w:val="nil"/>
              <w:bottom w:val="single" w:sz="4" w:space="0" w:color="7F7F7F"/>
              <w:right w:val="nil"/>
            </w:tcBorders>
            <w:hideMark/>
          </w:tcPr>
          <w:p w14:paraId="1F9F24A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2.9</w:t>
            </w:r>
          </w:p>
        </w:tc>
        <w:tc>
          <w:tcPr>
            <w:tcW w:w="1332" w:type="dxa"/>
            <w:tcBorders>
              <w:top w:val="nil"/>
              <w:left w:val="nil"/>
              <w:bottom w:val="single" w:sz="4" w:space="0" w:color="7F7F7F"/>
              <w:right w:val="nil"/>
            </w:tcBorders>
          </w:tcPr>
          <w:p w14:paraId="374DBB56"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1.4</w:t>
            </w:r>
          </w:p>
        </w:tc>
        <w:tc>
          <w:tcPr>
            <w:tcW w:w="1453" w:type="dxa"/>
            <w:tcBorders>
              <w:top w:val="nil"/>
              <w:left w:val="nil"/>
              <w:bottom w:val="single" w:sz="4" w:space="0" w:color="7F7F7F"/>
              <w:right w:val="nil"/>
            </w:tcBorders>
            <w:hideMark/>
          </w:tcPr>
          <w:p w14:paraId="3C18B39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19.5</w:t>
            </w:r>
          </w:p>
        </w:tc>
      </w:tr>
      <w:tr w:rsidR="00D933B7" w:rsidRPr="00426441" w14:paraId="4FD9B278" w14:textId="77777777">
        <w:trPr>
          <w:trHeight w:val="300"/>
        </w:trPr>
        <w:tc>
          <w:tcPr>
            <w:tcW w:w="895" w:type="dxa"/>
            <w:tcBorders>
              <w:top w:val="single" w:sz="4" w:space="0" w:color="7F7F7F"/>
              <w:left w:val="nil"/>
              <w:bottom w:val="single" w:sz="6" w:space="0" w:color="8C8C8C"/>
              <w:right w:val="nil"/>
            </w:tcBorders>
            <w:vAlign w:val="center"/>
          </w:tcPr>
          <w:p w14:paraId="1C6B876E"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64375449"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37.6</w:t>
            </w:r>
          </w:p>
        </w:tc>
        <w:tc>
          <w:tcPr>
            <w:tcW w:w="1513" w:type="dxa"/>
            <w:tcBorders>
              <w:top w:val="single" w:sz="4" w:space="0" w:color="7F7F7F"/>
              <w:left w:val="nil"/>
              <w:bottom w:val="single" w:sz="6" w:space="0" w:color="8C8C8C"/>
              <w:right w:val="nil"/>
            </w:tcBorders>
          </w:tcPr>
          <w:p w14:paraId="39A95FBE"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38.6</w:t>
            </w:r>
          </w:p>
        </w:tc>
        <w:tc>
          <w:tcPr>
            <w:tcW w:w="1443" w:type="dxa"/>
            <w:tcBorders>
              <w:top w:val="single" w:sz="4" w:space="0" w:color="7F7F7F"/>
              <w:left w:val="nil"/>
              <w:bottom w:val="single" w:sz="6" w:space="0" w:color="8C8C8C"/>
              <w:right w:val="nil"/>
            </w:tcBorders>
          </w:tcPr>
          <w:p w14:paraId="31CAD317"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39.9</w:t>
            </w:r>
          </w:p>
        </w:tc>
        <w:tc>
          <w:tcPr>
            <w:tcW w:w="1443" w:type="dxa"/>
            <w:tcBorders>
              <w:top w:val="single" w:sz="4" w:space="0" w:color="7F7F7F"/>
              <w:left w:val="nil"/>
              <w:bottom w:val="single" w:sz="6" w:space="0" w:color="8C8C8C"/>
              <w:right w:val="nil"/>
            </w:tcBorders>
          </w:tcPr>
          <w:p w14:paraId="4D10F5BE"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41.8</w:t>
            </w:r>
          </w:p>
        </w:tc>
        <w:tc>
          <w:tcPr>
            <w:tcW w:w="1332" w:type="dxa"/>
            <w:tcBorders>
              <w:top w:val="single" w:sz="4" w:space="0" w:color="7F7F7F"/>
              <w:left w:val="nil"/>
              <w:bottom w:val="single" w:sz="6" w:space="0" w:color="8C8C8C"/>
              <w:right w:val="nil"/>
            </w:tcBorders>
          </w:tcPr>
          <w:p w14:paraId="1EB05271" w14:textId="77777777" w:rsidR="00D933B7" w:rsidRPr="00DD1ED5" w:rsidRDefault="00D933B7">
            <w:pPr>
              <w:spacing w:after="0" w:line="240" w:lineRule="auto"/>
              <w:jc w:val="center"/>
              <w:textAlignment w:val="baseline"/>
            </w:pPr>
            <w:r>
              <w:t xml:space="preserve"> 44.3</w:t>
            </w:r>
          </w:p>
        </w:tc>
        <w:tc>
          <w:tcPr>
            <w:tcW w:w="1453" w:type="dxa"/>
            <w:tcBorders>
              <w:top w:val="single" w:sz="4" w:space="0" w:color="7F7F7F"/>
              <w:left w:val="nil"/>
              <w:bottom w:val="single" w:sz="6" w:space="0" w:color="8C8C8C"/>
              <w:right w:val="nil"/>
            </w:tcBorders>
          </w:tcPr>
          <w:p w14:paraId="6D577969"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202.1</w:t>
            </w:r>
          </w:p>
        </w:tc>
      </w:tr>
    </w:tbl>
    <w:p w14:paraId="6DA09336" w14:textId="77777777" w:rsidR="00D933B7" w:rsidRDefault="00D933B7" w:rsidP="00D933B7">
      <w:pPr>
        <w:pStyle w:val="ListParagraph"/>
        <w:ind w:left="360"/>
        <w:rPr>
          <w:lang w:eastAsia="en-GB"/>
        </w:rPr>
      </w:pPr>
    </w:p>
    <w:p w14:paraId="443C74DB" w14:textId="77777777" w:rsidR="00D933B7" w:rsidRPr="003341D9"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The INSC continues to promote gender equality through its training, tutoring and education programme, where the gender balance is encouraged in the selection of participants from partner countries.</w:t>
      </w:r>
    </w:p>
    <w:p w14:paraId="5E5BC14F" w14:textId="77777777" w:rsidR="00D933B7" w:rsidRDefault="00D933B7" w:rsidP="00D933B7">
      <w:pPr>
        <w:pStyle w:val="ListParagraph"/>
        <w:spacing w:after="240" w:line="264" w:lineRule="auto"/>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47239D" w14:paraId="6B5C8D23" w14:textId="77777777">
        <w:tc>
          <w:tcPr>
            <w:tcW w:w="9738" w:type="dxa"/>
            <w:shd w:val="clear" w:color="auto" w:fill="auto"/>
          </w:tcPr>
          <w:p w14:paraId="0113E60B"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736CEE83" w14:textId="6C5EB2A1" w:rsidR="00D933B7" w:rsidRPr="00D64955" w:rsidRDefault="00D933B7" w:rsidP="00D933B7">
            <w:pPr>
              <w:pStyle w:val="TableListBullet"/>
              <w:tabs>
                <w:tab w:val="num" w:pos="283"/>
              </w:tabs>
              <w:ind w:left="283" w:hanging="283"/>
            </w:pPr>
            <w:r>
              <w:t>In 2025, 20 students followed the master</w:t>
            </w:r>
            <w:r>
              <w:rPr>
                <w:rFonts w:cs="EC Square Sans Pro"/>
              </w:rPr>
              <w:t>’</w:t>
            </w:r>
            <w:r>
              <w:t>s degree level course in Masters in Decommissioning (Decomplex) financed by the INSC, 5 of whom were women, and 25 started the third session of the master’s degree level in nuclear safeguards (SaTE) financed by the INSC, 12 of whom were women. SaTE started in 2022 and Decomplex in 2025.</w:t>
            </w:r>
          </w:p>
          <w:p w14:paraId="35071279" w14:textId="77777777" w:rsidR="00D933B7" w:rsidRPr="00590300" w:rsidRDefault="00D933B7" w:rsidP="00D933B7">
            <w:pPr>
              <w:pStyle w:val="TableListBullet"/>
              <w:tabs>
                <w:tab w:val="num" w:pos="283"/>
              </w:tabs>
              <w:ind w:left="283" w:hanging="283"/>
            </w:pPr>
            <w:r>
              <w:t xml:space="preserve">In the Tutoring &amp; Training Programme financed under INSC, 329 people were trained, 135 of whom were women (41%). </w:t>
            </w:r>
          </w:p>
        </w:tc>
      </w:tr>
    </w:tbl>
    <w:p w14:paraId="589F681B" w14:textId="77777777" w:rsidR="00D933B7" w:rsidRDefault="00D933B7" w:rsidP="00D933B7">
      <w:pPr>
        <w:spacing w:line="259" w:lineRule="auto"/>
        <w:rPr>
          <w:b/>
          <w:bCs/>
        </w:rPr>
      </w:pPr>
      <w:r>
        <w:rPr>
          <w:b/>
          <w:bCs/>
        </w:rPr>
        <w:br w:type="page"/>
      </w:r>
    </w:p>
    <w:p w14:paraId="7669BF54" w14:textId="77777777" w:rsidR="00D933B7" w:rsidRDefault="00D933B7" w:rsidP="00F72C99">
      <w:pPr>
        <w:pStyle w:val="Heading3"/>
      </w:pPr>
      <w:r>
        <w:t>Contribution to the digital transition</w:t>
      </w:r>
    </w:p>
    <w:p w14:paraId="51DDEC74" w14:textId="77777777" w:rsidR="00D933B7" w:rsidRDefault="00D933B7" w:rsidP="00D933B7">
      <w:pPr>
        <w:pStyle w:val="ListParagraph"/>
        <w:ind w:left="360"/>
        <w:rPr>
          <w:lang w:eastAsia="en-GB"/>
        </w:rPr>
      </w:pPr>
    </w:p>
    <w:p w14:paraId="49C5108E"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2818FF70" w14:textId="77777777" w:rsidR="00D933B7" w:rsidRPr="00B27A8D" w:rsidRDefault="00D933B7" w:rsidP="00F72C99">
      <w:pPr>
        <w:pStyle w:val="Heading3"/>
      </w:pPr>
      <w:r>
        <w:t>Contribution to strategic technologies (STEP)</w:t>
      </w:r>
    </w:p>
    <w:p w14:paraId="620C3C15" w14:textId="77777777" w:rsidR="00D933B7" w:rsidRPr="00F72C99" w:rsidRDefault="00D933B7" w:rsidP="00373960">
      <w:pPr>
        <w:pStyle w:val="ListParagraph"/>
        <w:numPr>
          <w:ilvl w:val="0"/>
          <w:numId w:val="9"/>
        </w:numPr>
        <w:spacing w:after="240" w:line="264" w:lineRule="auto"/>
        <w:rPr>
          <w:rStyle w:val="Heading3Char"/>
        </w:rPr>
      </w:pPr>
      <w:r>
        <w:rPr>
          <w:lang w:eastAsia="en-GB"/>
        </w:rPr>
        <w:t>Not applicable</w:t>
      </w:r>
      <w:r>
        <w:rPr>
          <w:b/>
          <w:bCs/>
        </w:rPr>
        <w:br w:type="page"/>
      </w:r>
      <w:r w:rsidRPr="00F72C99">
        <w:rPr>
          <w:rStyle w:val="Heading3Char"/>
        </w:rP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7588626B"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0A69EE03" w14:textId="77777777" w:rsidR="00D933B7" w:rsidRPr="0047239D" w:rsidRDefault="00D933B7">
            <w:pPr>
              <w:jc w:val="left"/>
              <w:rPr>
                <w:lang w:eastAsia="en-GB"/>
              </w:rPr>
            </w:pPr>
            <w:r>
              <w:rPr>
                <w:lang w:eastAsia="en-GB"/>
              </w:rPr>
              <w:t>SDG</w:t>
            </w:r>
          </w:p>
        </w:tc>
        <w:tc>
          <w:tcPr>
            <w:tcW w:w="2410" w:type="dxa"/>
            <w:vAlign w:val="center"/>
          </w:tcPr>
          <w:p w14:paraId="1CDCB0A6"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597195B0"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79A24BC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C3488C7" w14:textId="724409F2" w:rsidR="00D933B7" w:rsidRPr="0047239D" w:rsidRDefault="00FC676F">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566FEEF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1F2F6E2C"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Transfer of EU experience in the area of nuclear safety, radiation protection, radioactive waste management, decommissioning and nuclear safeguards</w:t>
            </w:r>
          </w:p>
        </w:tc>
      </w:tr>
      <w:tr w:rsidR="00D933B7" w:rsidRPr="0047239D" w14:paraId="429652F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242CBB1" w14:textId="64D00769" w:rsidR="00D933B7" w:rsidRPr="0047239D" w:rsidRDefault="0084135A">
            <w:pPr>
              <w:rPr>
                <w:b w:val="0"/>
                <w:lang w:eastAsia="en-GB"/>
              </w:rPr>
            </w:pPr>
            <w:r w:rsidRPr="0084135A">
              <w:rPr>
                <w:b w:val="0"/>
                <w:lang w:eastAsia="en-GB"/>
              </w:rPr>
              <w:t>SDG5: Achieve gender equality and empower all women and girls</w:t>
            </w:r>
          </w:p>
        </w:tc>
        <w:tc>
          <w:tcPr>
            <w:tcW w:w="2410" w:type="dxa"/>
          </w:tcPr>
          <w:p w14:paraId="378D256F"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3CE1EEE3"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Activities are gender sensitive</w:t>
            </w:r>
          </w:p>
        </w:tc>
      </w:tr>
      <w:tr w:rsidR="00D933B7" w:rsidRPr="0047239D" w14:paraId="026B5FB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BF94857" w14:textId="5B0A49EA" w:rsidR="00D933B7" w:rsidRPr="0047239D" w:rsidRDefault="00C74D8B">
            <w:pPr>
              <w:rPr>
                <w:b w:val="0"/>
                <w:lang w:eastAsia="en-GB"/>
              </w:rPr>
            </w:pPr>
            <w:r w:rsidRPr="00C74D8B">
              <w:rPr>
                <w:b w:val="0"/>
                <w:lang w:eastAsia="en-GB"/>
              </w:rPr>
              <w:t>SDG6: Ensure availability and sustainable management of water and sanitation for all</w:t>
            </w:r>
          </w:p>
        </w:tc>
        <w:tc>
          <w:tcPr>
            <w:tcW w:w="2410" w:type="dxa"/>
          </w:tcPr>
          <w:p w14:paraId="4558E216"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7DE62D78"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Environmental remediation and radiation protection contributes to reduced risk of pollution</w:t>
            </w:r>
          </w:p>
        </w:tc>
      </w:tr>
      <w:tr w:rsidR="00D933B7" w:rsidRPr="0047239D" w14:paraId="2D3C738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C4494F9" w14:textId="6EC42F32" w:rsidR="00D933B7" w:rsidRPr="0047239D"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1E1400F5"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0758229" w14:textId="77777777" w:rsidR="00D933B7" w:rsidRDefault="00D933B7">
            <w:pPr>
              <w:cnfStyle w:val="000000010000" w:firstRow="0" w:lastRow="0" w:firstColumn="0" w:lastColumn="0" w:oddVBand="0" w:evenVBand="0" w:oddHBand="0" w:evenHBand="1" w:firstRowFirstColumn="0" w:firstRowLastColumn="0" w:lastRowFirstColumn="0" w:lastRowLastColumn="0"/>
            </w:pPr>
            <w:r>
              <w:t>Nuclear safety regulators in partner countries are enforced in their independence</w:t>
            </w:r>
          </w:p>
          <w:p w14:paraId="370F197D" w14:textId="77777777" w:rsidR="00D933B7" w:rsidRDefault="00D933B7">
            <w:pPr>
              <w:cnfStyle w:val="000000010000" w:firstRow="0" w:lastRow="0" w:firstColumn="0" w:lastColumn="0" w:oddVBand="0" w:evenVBand="0" w:oddHBand="0" w:evenHBand="1" w:firstRowFirstColumn="0" w:firstRowLastColumn="0" w:lastRowFirstColumn="0" w:lastRowLastColumn="0"/>
            </w:pPr>
            <w:r>
              <w:t>New contract to support the Egyptian Nuclear &amp; Radiological Regulatory Authority</w:t>
            </w:r>
          </w:p>
          <w:p w14:paraId="5951ABE6"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 xml:space="preserve">Contribution to Strengthening of Nuclear Safeguards Regulatory Regime in EU candidate countries. </w:t>
            </w:r>
          </w:p>
        </w:tc>
      </w:tr>
      <w:tr w:rsidR="00D933B7" w:rsidRPr="0047239D" w14:paraId="2D6820A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3295EF0" w14:textId="3AE38498" w:rsidR="00D933B7" w:rsidRPr="00211FC3"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652BBC95" w14:textId="77777777" w:rsidR="00D933B7" w:rsidRPr="00211FC3" w:rsidRDefault="00D933B7">
            <w:pPr>
              <w:jc w:val="center"/>
              <w:cnfStyle w:val="000000100000" w:firstRow="0" w:lastRow="0" w:firstColumn="0" w:lastColumn="0" w:oddVBand="0" w:evenVBand="0" w:oddHBand="1" w:evenHBand="0" w:firstRowFirstColumn="0" w:firstRowLastColumn="0" w:lastRowFirstColumn="0" w:lastRowLastColumn="0"/>
              <w:rPr>
                <w:bCs/>
              </w:rPr>
            </w:pPr>
            <w:r>
              <w:rPr>
                <w:bCs/>
              </w:rPr>
              <w:t>Yes</w:t>
            </w:r>
          </w:p>
        </w:tc>
        <w:tc>
          <w:tcPr>
            <w:tcW w:w="5772" w:type="dxa"/>
          </w:tcPr>
          <w:p w14:paraId="59EE7E17"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bCs/>
              </w:rPr>
            </w:pPr>
            <w:r>
              <w:t>International coordination in particular with the International Atomic Energy Agency is a design feature of the instrument.</w:t>
            </w:r>
          </w:p>
        </w:tc>
      </w:tr>
    </w:tbl>
    <w:p w14:paraId="0EB9A0E1" w14:textId="77777777" w:rsidR="00D933B7" w:rsidRPr="008C0946" w:rsidRDefault="00D933B7" w:rsidP="00F72C99">
      <w:pPr>
        <w:pStyle w:val="Heading3"/>
        <w:rPr>
          <w:lang w:val="en-IE"/>
        </w:rPr>
      </w:pPr>
      <w:r>
        <w:rPr>
          <w:lang w:val="en-IE"/>
        </w:rPr>
        <w:t>Support for reforms</w:t>
      </w:r>
    </w:p>
    <w:p w14:paraId="025D9509" w14:textId="77777777" w:rsidR="00D933B7" w:rsidRPr="00DB41BE" w:rsidRDefault="00D933B7" w:rsidP="00D933B7">
      <w:pPr>
        <w:rPr>
          <w:rFonts w:eastAsia="EC Square Sans Pro" w:cs="EC Square Sans Pro"/>
        </w:rPr>
      </w:pPr>
      <w:r>
        <w:t>The Instrument for International Nuclear Safety Cooperation has among its the objectives to transfer the EU Acquis, which includes the nuclear safety directive with one of the main provisions to have an independent safety regulator. The engagement with third countries aims therefore to strengthen the independence of nuclear safety, radiation protection radioactive waste management and safeguards regulators in line with Euratom standards and best practices. The engagement is implemented by EU experts who support the alignment and the development of procedures, guidelines, directives, regulations, laws and strategic plans in countries like Egypt, Jordan, South Africa, Nigeria and Ghana.</w:t>
      </w:r>
      <w:r>
        <w:rPr>
          <w:rFonts w:eastAsia="EC Square Sans Pro" w:cs="EC Square Sans Pro"/>
        </w:rPr>
        <w:t xml:space="preserve"> With candidate and accession countries, INSC engages to harmonise their nuclear legislative framework further with Euratom’s </w:t>
      </w:r>
      <w:r>
        <w:rPr>
          <w:rFonts w:eastAsia="EC Square Sans Pro" w:cs="EC Square Sans Pro"/>
          <w:i/>
          <w:iCs/>
        </w:rPr>
        <w:t>acquis</w:t>
      </w:r>
      <w:r>
        <w:rPr>
          <w:rFonts w:eastAsia="EC Square Sans Pro" w:cs="EC Square Sans Pro"/>
        </w:rPr>
        <w:t>, as in Armenia, Serbia, Bosnia-Herzegovina, Ukraine and Türkiye.</w:t>
      </w:r>
    </w:p>
    <w:p w14:paraId="5B2B1DB6" w14:textId="77777777" w:rsidR="00D933B7" w:rsidRPr="001B1071" w:rsidRDefault="00D933B7" w:rsidP="00D933B7">
      <w:pPr>
        <w:keepNext/>
        <w:keepLines/>
        <w:spacing w:before="600" w:line="240" w:lineRule="auto"/>
        <w:outlineLvl w:val="4"/>
      </w:pPr>
    </w:p>
    <w:p w14:paraId="201FA5BD" w14:textId="77777777" w:rsidR="00D933B7" w:rsidRDefault="00D933B7" w:rsidP="00D933B7">
      <w:pPr>
        <w:sectPr w:rsidR="00D933B7" w:rsidSect="00D933B7">
          <w:headerReference w:type="even" r:id="rId490"/>
          <w:headerReference w:type="default" r:id="rId491"/>
          <w:footerReference w:type="even" r:id="rId492"/>
          <w:footerReference w:type="default" r:id="rId493"/>
          <w:headerReference w:type="first" r:id="rId494"/>
          <w:footerReference w:type="first" r:id="rId495"/>
          <w:pgSz w:w="11906" w:h="16838"/>
          <w:pgMar w:top="1440" w:right="1133" w:bottom="1440" w:left="1134" w:header="708" w:footer="708" w:gutter="0"/>
          <w:cols w:space="708"/>
          <w:docGrid w:linePitch="360"/>
        </w:sectPr>
      </w:pPr>
    </w:p>
    <w:p w14:paraId="79260D3D" w14:textId="77777777" w:rsidR="00D933B7" w:rsidRPr="00742189" w:rsidRDefault="00D933B7" w:rsidP="00D933B7">
      <w:pPr>
        <w:pStyle w:val="Heading1"/>
        <w:rPr>
          <w:noProof/>
        </w:rPr>
      </w:pPr>
      <w:bookmarkStart w:id="110" w:name="toc_sec_40"/>
      <w:bookmarkStart w:id="111" w:name="_Toc228976561"/>
      <w:bookmarkEnd w:id="110"/>
      <w:r>
        <w:t>H</w:t>
      </w:r>
      <w:r w:rsidRPr="00137E12">
        <w:t>UMANITARIAN AID PROGRAMME</w:t>
      </w:r>
      <w:bookmarkEnd w:id="111"/>
    </w:p>
    <w:p w14:paraId="43D6C53C" w14:textId="047BC6EF" w:rsidR="00D933B7" w:rsidRPr="001B2650" w:rsidRDefault="008F7872" w:rsidP="00F72C99">
      <w:pPr>
        <w:pStyle w:val="Heading2"/>
        <w:rPr>
          <w:rFonts w:eastAsiaTheme="majorEastAsia"/>
          <w:lang w:val="en-IE" w:eastAsia="en-GB"/>
        </w:rPr>
      </w:pPr>
      <w:r>
        <w:rPr>
          <w:rFonts w:eastAsiaTheme="majorEastAsia"/>
          <w:lang w:val="en-IE"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1B2650" w14:paraId="51D850E5" w14:textId="77777777">
        <w:trPr>
          <w:trHeight w:val="1584"/>
          <w:jc w:val="left"/>
        </w:trPr>
        <w:tc>
          <w:tcPr>
            <w:tcW w:w="2410" w:type="dxa"/>
          </w:tcPr>
          <w:p w14:paraId="2159742D" w14:textId="77777777" w:rsidR="00D933B7" w:rsidRPr="001B2650" w:rsidRDefault="00D933B7">
            <w:pPr>
              <w:spacing w:before="120" w:after="120"/>
              <w:rPr>
                <w:sz w:val="28"/>
                <w:szCs w:val="28"/>
                <w:lang w:val="en-IE"/>
              </w:rPr>
            </w:pPr>
            <w:r>
              <w:rPr>
                <w:sz w:val="28"/>
                <w:szCs w:val="28"/>
                <w:lang w:val="en-IE"/>
              </w:rPr>
              <w:t>EUR</w:t>
            </w:r>
            <w:r>
              <w:rPr>
                <w:rFonts w:ascii="Calibri" w:hAnsi="Calibri" w:cs="Calibri"/>
                <w:sz w:val="28"/>
                <w:szCs w:val="28"/>
                <w:lang w:val="en-IE"/>
              </w:rPr>
              <w:t> </w:t>
            </w:r>
            <w:r>
              <w:rPr>
                <w:sz w:val="28"/>
                <w:szCs w:val="28"/>
                <w:lang w:val="en-IE"/>
              </w:rPr>
              <w:t>2.56</w:t>
            </w:r>
            <w:r>
              <w:rPr>
                <w:rFonts w:ascii="Calibri" w:hAnsi="Calibri" w:cs="Calibri"/>
                <w:sz w:val="28"/>
                <w:szCs w:val="28"/>
                <w:lang w:val="en-IE"/>
              </w:rPr>
              <w:t> </w:t>
            </w:r>
            <w:r>
              <w:rPr>
                <w:sz w:val="28"/>
                <w:szCs w:val="28"/>
                <w:lang w:val="en-IE"/>
              </w:rPr>
              <w:t>billion</w:t>
            </w:r>
          </w:p>
          <w:p w14:paraId="7FCAB2F8" w14:textId="77777777" w:rsidR="00D933B7" w:rsidRPr="001B2650" w:rsidRDefault="00D933B7">
            <w:pPr>
              <w:spacing w:before="120" w:after="120"/>
              <w:rPr>
                <w:lang w:val="en-IE"/>
              </w:rPr>
            </w:pPr>
            <w:r>
              <w:rPr>
                <w:lang w:val="en-IE"/>
              </w:rPr>
              <w:t>of humanitarian aid was provided to the most vulnerable in 2025.</w:t>
            </w:r>
          </w:p>
        </w:tc>
        <w:tc>
          <w:tcPr>
            <w:cnfStyle w:val="000001000000" w:firstRow="0" w:lastRow="0" w:firstColumn="0" w:lastColumn="0" w:oddVBand="0" w:evenVBand="1" w:oddHBand="0" w:evenHBand="0" w:firstRowFirstColumn="0" w:firstRowLastColumn="0" w:lastRowFirstColumn="0" w:lastRowLastColumn="0"/>
            <w:tcW w:w="2409" w:type="dxa"/>
          </w:tcPr>
          <w:p w14:paraId="1E40BF05" w14:textId="77777777" w:rsidR="00D933B7" w:rsidRPr="001B2650" w:rsidRDefault="00D933B7">
            <w:pPr>
              <w:spacing w:before="120" w:after="120"/>
              <w:rPr>
                <w:sz w:val="28"/>
                <w:szCs w:val="28"/>
                <w:lang w:val="en-IE"/>
              </w:rPr>
            </w:pPr>
            <w:r>
              <w:rPr>
                <w:sz w:val="28"/>
                <w:szCs w:val="28"/>
                <w:lang w:val="en-IE"/>
              </w:rPr>
              <w:t>110</w:t>
            </w:r>
          </w:p>
          <w:p w14:paraId="34ECDE16" w14:textId="77777777" w:rsidR="00D933B7" w:rsidRPr="001B2650" w:rsidRDefault="00D933B7">
            <w:pPr>
              <w:spacing w:before="120" w:after="120"/>
              <w:rPr>
                <w:lang w:val="en-IE"/>
              </w:rPr>
            </w:pPr>
            <w:r>
              <w:rPr>
                <w:lang w:val="en-IE"/>
              </w:rPr>
              <w:t>countries received</w:t>
            </w:r>
            <w:r>
              <w:rPr>
                <w:rFonts w:ascii="Calibri" w:hAnsi="Calibri" w:cs="Calibri"/>
                <w:lang w:val="en-IE"/>
              </w:rPr>
              <w:t xml:space="preserve"> </w:t>
            </w:r>
            <w:r>
              <w:rPr>
                <w:lang w:val="en-IE"/>
              </w:rPr>
              <w:t>humanitarian aid from the EU in 2025.</w:t>
            </w:r>
          </w:p>
        </w:tc>
        <w:tc>
          <w:tcPr>
            <w:tcW w:w="2410" w:type="dxa"/>
            <w:tcBorders>
              <w:bottom w:val="single" w:sz="4" w:space="0" w:color="8C8C8C"/>
            </w:tcBorders>
          </w:tcPr>
          <w:p w14:paraId="7E10BF77" w14:textId="77777777" w:rsidR="00D933B7" w:rsidRPr="001B2650"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lang w:val="en-IE"/>
              </w:rPr>
            </w:pPr>
            <w:r>
              <w:rPr>
                <w:sz w:val="28"/>
                <w:szCs w:val="28"/>
                <w:lang w:val="en-IE"/>
              </w:rPr>
              <w:t>2.8</w:t>
            </w:r>
            <w:r>
              <w:rPr>
                <w:rFonts w:ascii="Calibri" w:hAnsi="Calibri" w:cs="Calibri"/>
                <w:sz w:val="28"/>
                <w:szCs w:val="28"/>
                <w:lang w:val="en-IE"/>
              </w:rPr>
              <w:t> </w:t>
            </w:r>
            <w:r>
              <w:rPr>
                <w:sz w:val="28"/>
                <w:szCs w:val="28"/>
                <w:lang w:val="en-IE"/>
              </w:rPr>
              <w:t>million</w:t>
            </w:r>
          </w:p>
          <w:p w14:paraId="638E3163" w14:textId="77777777" w:rsidR="00D933B7" w:rsidRPr="001B2650" w:rsidRDefault="00D933B7">
            <w:pPr>
              <w:spacing w:before="120" w:after="120"/>
              <w:cnfStyle w:val="000000000000" w:firstRow="0" w:lastRow="0" w:firstColumn="0" w:lastColumn="0" w:oddVBand="0" w:evenVBand="0" w:oddHBand="0" w:evenHBand="0" w:firstRowFirstColumn="0" w:firstRowLastColumn="0" w:lastRowFirstColumn="0" w:lastRowLastColumn="0"/>
              <w:rPr>
                <w:lang w:val="en-IE"/>
              </w:rPr>
            </w:pPr>
            <w:r>
              <w:rPr>
                <w:lang w:val="en-IE"/>
              </w:rPr>
              <w:t>girls and boys</w:t>
            </w:r>
            <w:r>
              <w:rPr>
                <w:rFonts w:ascii="Calibri" w:hAnsi="Calibri" w:cs="Calibri"/>
                <w:lang w:val="en-IE"/>
              </w:rPr>
              <w:t xml:space="preserve"> </w:t>
            </w:r>
            <w:r>
              <w:rPr>
                <w:lang w:val="en-IE"/>
              </w:rPr>
              <w:t>benefited</w:t>
            </w:r>
            <w:r>
              <w:rPr>
                <w:rFonts w:ascii="Calibri" w:hAnsi="Calibri" w:cs="Calibri"/>
                <w:lang w:val="en-IE"/>
              </w:rPr>
              <w:t xml:space="preserve"> </w:t>
            </w:r>
            <w:r>
              <w:rPr>
                <w:lang w:val="en-IE"/>
              </w:rPr>
              <w:t>from the education in emergencies initiative in 2025.</w:t>
            </w:r>
          </w:p>
          <w:p w14:paraId="6109983A" w14:textId="77777777" w:rsidR="00D933B7" w:rsidRPr="001B2650" w:rsidRDefault="00D933B7">
            <w:pPr>
              <w:spacing w:before="120" w:after="120"/>
              <w:cnfStyle w:val="000000000000" w:firstRow="0" w:lastRow="0" w:firstColumn="0" w:lastColumn="0" w:oddVBand="0" w:evenVBand="0" w:oddHBand="0" w:evenHBand="0" w:firstRowFirstColumn="0" w:firstRowLastColumn="0" w:lastRowFirstColumn="0" w:lastRowLastColumn="0"/>
              <w:rPr>
                <w:lang w:val="en-IE"/>
              </w:rPr>
            </w:pPr>
          </w:p>
          <w:p w14:paraId="4821CD2D" w14:textId="77777777" w:rsidR="00D933B7" w:rsidRPr="001B2650" w:rsidRDefault="00D933B7">
            <w:pPr>
              <w:spacing w:before="120"/>
              <w:cnfStyle w:val="000000000000" w:firstRow="0" w:lastRow="0" w:firstColumn="0" w:lastColumn="0" w:oddVBand="0" w:evenVBand="0" w:oddHBand="0" w:evenHBand="0" w:firstRowFirstColumn="0" w:firstRowLastColumn="0" w:lastRowFirstColumn="0" w:lastRowLastColumn="0"/>
              <w:rPr>
                <w:lang w:val="en-IE"/>
              </w:rPr>
            </w:pPr>
          </w:p>
        </w:tc>
        <w:tc>
          <w:tcPr>
            <w:cnfStyle w:val="000001000000" w:firstRow="0" w:lastRow="0" w:firstColumn="0" w:lastColumn="0" w:oddVBand="0" w:evenVBand="1" w:oddHBand="0" w:evenHBand="0" w:firstRowFirstColumn="0" w:firstRowLastColumn="0" w:lastRowFirstColumn="0" w:lastRowLastColumn="0"/>
            <w:tcW w:w="2410" w:type="dxa"/>
          </w:tcPr>
          <w:p w14:paraId="53C90499" w14:textId="77777777" w:rsidR="00D933B7" w:rsidRPr="001B2650" w:rsidRDefault="00D933B7">
            <w:pPr>
              <w:spacing w:before="120" w:after="120"/>
              <w:rPr>
                <w:sz w:val="28"/>
                <w:szCs w:val="28"/>
                <w:lang w:val="en-IE"/>
              </w:rPr>
            </w:pPr>
            <w:r>
              <w:rPr>
                <w:sz w:val="28"/>
                <w:szCs w:val="28"/>
                <w:lang w:val="en-IE"/>
              </w:rPr>
              <w:t>6</w:t>
            </w:r>
            <w:r>
              <w:rPr>
                <w:rFonts w:ascii="Calibri" w:hAnsi="Calibri" w:cs="Calibri"/>
                <w:sz w:val="28"/>
                <w:szCs w:val="28"/>
                <w:lang w:val="en-IE"/>
              </w:rPr>
              <w:t> </w:t>
            </w:r>
            <w:r>
              <w:rPr>
                <w:sz w:val="28"/>
                <w:szCs w:val="28"/>
                <w:lang w:val="en-IE"/>
              </w:rPr>
              <w:t>780</w:t>
            </w:r>
            <w:r>
              <w:rPr>
                <w:rFonts w:ascii="Calibri" w:hAnsi="Calibri" w:cs="Calibri"/>
              </w:rPr>
              <w:t> </w:t>
            </w:r>
            <w:r>
              <w:rPr>
                <w:sz w:val="28"/>
                <w:szCs w:val="28"/>
                <w:lang w:val="en-IE"/>
              </w:rPr>
              <w:t>tonnes</w:t>
            </w:r>
          </w:p>
          <w:p w14:paraId="61C245D6" w14:textId="77777777" w:rsidR="00D933B7" w:rsidRPr="001B2650" w:rsidRDefault="00D933B7">
            <w:pPr>
              <w:spacing w:before="120" w:after="120"/>
              <w:rPr>
                <w:lang w:val="en-IE"/>
              </w:rPr>
            </w:pPr>
            <w:r>
              <w:rPr>
                <w:lang w:val="en-IE"/>
              </w:rPr>
              <w:t>of</w:t>
            </w:r>
            <w:r>
              <w:rPr>
                <w:rFonts w:ascii="Calibri" w:hAnsi="Calibri" w:cs="Calibri"/>
                <w:lang w:val="en-IE"/>
              </w:rPr>
              <w:t xml:space="preserve"> </w:t>
            </w:r>
            <w:r>
              <w:rPr>
                <w:lang w:val="en-IE"/>
              </w:rPr>
              <w:t>humanitarian</w:t>
            </w:r>
            <w:r>
              <w:rPr>
                <w:rFonts w:ascii="Calibri" w:hAnsi="Calibri" w:cs="Calibri"/>
                <w:lang w:val="en-IE"/>
              </w:rPr>
              <w:t xml:space="preserve"> </w:t>
            </w:r>
            <w:r>
              <w:rPr>
                <w:lang w:val="en-IE"/>
              </w:rPr>
              <w:t>aid</w:t>
            </w:r>
            <w:r>
              <w:rPr>
                <w:rFonts w:ascii="Calibri" w:hAnsi="Calibri" w:cs="Calibri"/>
                <w:lang w:val="en-IE"/>
              </w:rPr>
              <w:t xml:space="preserve"> </w:t>
            </w:r>
            <w:r>
              <w:rPr>
                <w:lang w:val="en-IE"/>
              </w:rPr>
              <w:t>material</w:t>
            </w:r>
            <w:r>
              <w:rPr>
                <w:rFonts w:ascii="Calibri" w:hAnsi="Calibri" w:cs="Calibri"/>
                <w:lang w:val="en-IE"/>
              </w:rPr>
              <w:t xml:space="preserve"> </w:t>
            </w:r>
            <w:r>
              <w:rPr>
                <w:lang w:val="en-IE"/>
              </w:rPr>
              <w:t>were</w:t>
            </w:r>
            <w:r>
              <w:rPr>
                <w:rFonts w:ascii="Calibri" w:hAnsi="Calibri" w:cs="Calibri"/>
                <w:lang w:val="en-IE"/>
              </w:rPr>
              <w:t xml:space="preserve"> </w:t>
            </w:r>
            <w:r>
              <w:rPr>
                <w:lang w:val="en-IE"/>
              </w:rPr>
              <w:t>transported via 127</w:t>
            </w:r>
            <w:r>
              <w:rPr>
                <w:rFonts w:ascii="Calibri" w:hAnsi="Calibri" w:cs="Calibri"/>
                <w:lang w:val="en-IE"/>
              </w:rPr>
              <w:t xml:space="preserve"> </w:t>
            </w:r>
            <w:r>
              <w:rPr>
                <w:lang w:val="en-IE"/>
              </w:rPr>
              <w:t>chartered flights, along with sea and land routes,</w:t>
            </w:r>
            <w:r>
              <w:rPr>
                <w:rFonts w:ascii="Calibri" w:hAnsi="Calibri" w:cs="Calibri"/>
                <w:lang w:val="en-IE"/>
              </w:rPr>
              <w:t xml:space="preserve"> </w:t>
            </w:r>
            <w:r>
              <w:rPr>
                <w:lang w:val="en-IE"/>
              </w:rPr>
              <w:t>through</w:t>
            </w:r>
            <w:r>
              <w:rPr>
                <w:rFonts w:ascii="Calibri" w:hAnsi="Calibri" w:cs="Calibri"/>
                <w:lang w:val="en-IE"/>
              </w:rPr>
              <w:t xml:space="preserve"> </w:t>
            </w:r>
            <w:r>
              <w:rPr>
                <w:lang w:val="en-IE"/>
              </w:rPr>
              <w:t>reliefEU</w:t>
            </w:r>
            <w:r>
              <w:rPr>
                <w:rFonts w:ascii="Calibri" w:hAnsi="Calibri" w:cs="Calibri"/>
                <w:lang w:val="en-IE"/>
              </w:rPr>
              <w:t xml:space="preserve"> </w:t>
            </w:r>
            <w:r>
              <w:rPr>
                <w:lang w:val="en-IE"/>
              </w:rPr>
              <w:t>in 2025.</w:t>
            </w:r>
          </w:p>
          <w:p w14:paraId="74FDFDED" w14:textId="77777777" w:rsidR="00D933B7" w:rsidRPr="001B2650" w:rsidRDefault="00D933B7">
            <w:pPr>
              <w:spacing w:before="120" w:after="120"/>
              <w:rPr>
                <w:lang w:val="en-IE"/>
              </w:rPr>
            </w:pPr>
          </w:p>
          <w:p w14:paraId="4F036F79" w14:textId="77777777" w:rsidR="00D933B7" w:rsidRPr="001B2650" w:rsidRDefault="00D933B7">
            <w:pPr>
              <w:spacing w:before="120" w:after="120"/>
              <w:rPr>
                <w:sz w:val="28"/>
                <w:szCs w:val="28"/>
                <w:lang w:val="en-IE"/>
              </w:rPr>
            </w:pPr>
          </w:p>
        </w:tc>
      </w:tr>
    </w:tbl>
    <w:p w14:paraId="72A43628" w14:textId="77777777" w:rsidR="00D933B7" w:rsidRPr="001B2650" w:rsidRDefault="00D933B7" w:rsidP="00D933B7">
      <w:pPr>
        <w:spacing w:line="259" w:lineRule="auto"/>
        <w:rPr>
          <w:rFonts w:ascii="EC Square Sans Pro Medium" w:eastAsiaTheme="majorEastAsia" w:hAnsi="EC Square Sans Pro Medium" w:cstheme="majorBidi"/>
          <w:sz w:val="32"/>
          <w:szCs w:val="32"/>
          <w:lang w:val="en-IE" w:eastAsia="en-GB"/>
        </w:rPr>
      </w:pPr>
    </w:p>
    <w:p w14:paraId="20BE9BFD" w14:textId="77777777" w:rsidR="00D933B7" w:rsidRPr="001B2650" w:rsidRDefault="00D933B7" w:rsidP="00D933B7">
      <w:pPr>
        <w:spacing w:line="259" w:lineRule="auto"/>
        <w:rPr>
          <w:rFonts w:ascii="EC Square Sans Pro Medium" w:eastAsiaTheme="majorEastAsia" w:hAnsi="EC Square Sans Pro Medium" w:cstheme="majorBidi"/>
          <w:sz w:val="32"/>
          <w:szCs w:val="32"/>
          <w:lang w:val="en-IE" w:eastAsia="en-GB"/>
        </w:rPr>
      </w:pPr>
      <w:r>
        <w:rPr>
          <w:rFonts w:ascii="EC Square Sans Pro Medium" w:eastAsiaTheme="majorEastAsia" w:hAnsi="EC Square Sans Pro Medium" w:cstheme="majorBidi"/>
          <w:sz w:val="32"/>
          <w:szCs w:val="32"/>
          <w:lang w:val="en-IE" w:eastAsia="en-GB"/>
        </w:rPr>
        <w:br w:type="page"/>
      </w:r>
    </w:p>
    <w:p w14:paraId="4B72EB56" w14:textId="77777777" w:rsidR="00D933B7" w:rsidRPr="001B2650" w:rsidRDefault="00D933B7" w:rsidP="00F72C99">
      <w:pPr>
        <w:pStyle w:val="Heading2"/>
        <w:rPr>
          <w:rFonts w:eastAsiaTheme="majorEastAsia"/>
          <w:lang w:val="en-IE" w:eastAsia="en-GB"/>
        </w:rPr>
      </w:pPr>
      <w:r>
        <w:rPr>
          <w:rFonts w:eastAsiaTheme="majorEastAsia"/>
          <w:lang w:val="en-IE" w:eastAsia="en-GB"/>
        </w:rPr>
        <w:t>Budget implementation</w:t>
      </w:r>
    </w:p>
    <w:p w14:paraId="12BB2573" w14:textId="77777777" w:rsidR="00D933B7" w:rsidRPr="001B2650" w:rsidRDefault="00D933B7" w:rsidP="00F72C99">
      <w:pPr>
        <w:pStyle w:val="Heading3"/>
        <w:rPr>
          <w:rFonts w:ascii="Segoe UI" w:hAnsi="Segoe UI" w:cs="Segoe UI"/>
          <w:sz w:val="18"/>
          <w:szCs w:val="18"/>
          <w:lang w:val="en-IE" w:eastAsia="en-IE"/>
        </w:rPr>
      </w:pPr>
      <w:r>
        <w:rPr>
          <w:lang w:val="en-IE"/>
        </w:rPr>
        <w:t xml:space="preserve">Budget programming </w:t>
      </w:r>
      <w:r>
        <w:rPr>
          <w:rFonts w:cs="Segoe UI"/>
          <w:lang w:val="en-IE"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1B2650" w14:paraId="5DC1DF5E"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30987323" w14:textId="77777777" w:rsidR="00D933B7" w:rsidRPr="001B2650"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6385CEB1"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F57595C"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50BD7F7"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2690BC0"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2F4A9AD"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F1E4563"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758C467"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3736A4C"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Total</w:t>
            </w:r>
            <w:r>
              <w:rPr>
                <w:rFonts w:ascii="Calibri" w:hAnsi="Calibri" w:cs="Calibri"/>
                <w:b/>
                <w:bCs/>
                <w:lang w:val="en-IE" w:eastAsia="en-IE"/>
              </w:rPr>
              <w:t> </w:t>
            </w:r>
          </w:p>
        </w:tc>
      </w:tr>
      <w:tr w:rsidR="00D933B7" w:rsidRPr="001B2650" w14:paraId="219EC38C" w14:textId="77777777">
        <w:trPr>
          <w:trHeight w:val="300"/>
        </w:trPr>
        <w:tc>
          <w:tcPr>
            <w:tcW w:w="2085" w:type="dxa"/>
            <w:tcBorders>
              <w:top w:val="single" w:sz="6" w:space="0" w:color="8C8C8C"/>
              <w:left w:val="nil"/>
              <w:bottom w:val="single" w:sz="6" w:space="0" w:color="8C8C8C"/>
              <w:right w:val="nil"/>
            </w:tcBorders>
            <w:vAlign w:val="center"/>
            <w:hideMark/>
          </w:tcPr>
          <w:p w14:paraId="71A2F95B" w14:textId="77777777" w:rsidR="00D933B7" w:rsidRPr="001B2650" w:rsidRDefault="00D933B7">
            <w:pPr>
              <w:spacing w:after="0" w:line="240" w:lineRule="auto"/>
              <w:textAlignment w:val="baseline"/>
              <w:rPr>
                <w:rFonts w:ascii="Times New Roman" w:hAnsi="Times New Roman"/>
                <w:lang w:val="en-IE" w:eastAsia="en-IE"/>
              </w:rPr>
            </w:pPr>
            <w:r>
              <w:rPr>
                <w:lang w:val="en-IE"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1444FA98" w14:textId="77777777" w:rsidR="00D933B7" w:rsidRPr="001B2650" w:rsidRDefault="00D933B7">
            <w:pPr>
              <w:spacing w:after="0" w:line="240" w:lineRule="auto"/>
              <w:jc w:val="right"/>
              <w:textAlignment w:val="baseline"/>
              <w:rPr>
                <w:rFonts w:ascii="Times New Roman" w:hAnsi="Times New Roman"/>
                <w:lang w:val="en-IE" w:eastAsia="en-IE"/>
              </w:rPr>
            </w:pPr>
            <w:r>
              <w:t>2 168.1</w:t>
            </w:r>
          </w:p>
        </w:tc>
        <w:tc>
          <w:tcPr>
            <w:tcW w:w="930" w:type="dxa"/>
            <w:tcBorders>
              <w:top w:val="single" w:sz="6" w:space="0" w:color="8C8C8C"/>
              <w:left w:val="nil"/>
              <w:bottom w:val="single" w:sz="6" w:space="0" w:color="8C8C8C"/>
              <w:right w:val="nil"/>
            </w:tcBorders>
            <w:hideMark/>
          </w:tcPr>
          <w:p w14:paraId="354E474D" w14:textId="77777777" w:rsidR="00D933B7" w:rsidRPr="001B2650" w:rsidRDefault="00D933B7">
            <w:pPr>
              <w:spacing w:after="0" w:line="240" w:lineRule="auto"/>
              <w:jc w:val="right"/>
              <w:textAlignment w:val="baseline"/>
              <w:rPr>
                <w:rFonts w:ascii="Times New Roman" w:hAnsi="Times New Roman"/>
                <w:lang w:val="en-IE" w:eastAsia="en-IE"/>
              </w:rPr>
            </w:pPr>
            <w:r>
              <w:t>2 441.8</w:t>
            </w:r>
          </w:p>
        </w:tc>
        <w:tc>
          <w:tcPr>
            <w:tcW w:w="930" w:type="dxa"/>
            <w:tcBorders>
              <w:top w:val="single" w:sz="6" w:space="0" w:color="8C8C8C"/>
              <w:left w:val="nil"/>
              <w:bottom w:val="single" w:sz="6" w:space="0" w:color="8C8C8C"/>
              <w:right w:val="nil"/>
            </w:tcBorders>
            <w:hideMark/>
          </w:tcPr>
          <w:p w14:paraId="171223A6" w14:textId="77777777" w:rsidR="00D933B7" w:rsidRPr="001B2650" w:rsidRDefault="00D933B7">
            <w:pPr>
              <w:spacing w:after="0" w:line="240" w:lineRule="auto"/>
              <w:jc w:val="right"/>
              <w:textAlignment w:val="baseline"/>
              <w:rPr>
                <w:rFonts w:ascii="Times New Roman" w:hAnsi="Times New Roman"/>
                <w:lang w:val="en-IE" w:eastAsia="en-IE"/>
              </w:rPr>
            </w:pPr>
            <w:r>
              <w:t>2 408.0</w:t>
            </w:r>
          </w:p>
        </w:tc>
        <w:tc>
          <w:tcPr>
            <w:tcW w:w="930" w:type="dxa"/>
            <w:tcBorders>
              <w:top w:val="single" w:sz="6" w:space="0" w:color="8C8C8C"/>
              <w:left w:val="nil"/>
              <w:bottom w:val="single" w:sz="6" w:space="0" w:color="8C8C8C"/>
              <w:right w:val="nil"/>
            </w:tcBorders>
            <w:hideMark/>
          </w:tcPr>
          <w:p w14:paraId="2DEE6681" w14:textId="77777777" w:rsidR="00D933B7" w:rsidRPr="001B2650" w:rsidRDefault="00D933B7">
            <w:pPr>
              <w:spacing w:after="0" w:line="240" w:lineRule="auto"/>
              <w:jc w:val="right"/>
              <w:textAlignment w:val="baseline"/>
              <w:rPr>
                <w:rFonts w:ascii="Times New Roman" w:hAnsi="Times New Roman"/>
                <w:lang w:val="en-IE" w:eastAsia="en-IE"/>
              </w:rPr>
            </w:pPr>
            <w:r>
              <w:t>2 494.8</w:t>
            </w:r>
          </w:p>
        </w:tc>
        <w:tc>
          <w:tcPr>
            <w:tcW w:w="930" w:type="dxa"/>
            <w:tcBorders>
              <w:top w:val="single" w:sz="6" w:space="0" w:color="8C8C8C"/>
              <w:left w:val="nil"/>
              <w:bottom w:val="single" w:sz="6" w:space="0" w:color="8C8C8C"/>
              <w:right w:val="nil"/>
            </w:tcBorders>
            <w:hideMark/>
          </w:tcPr>
          <w:p w14:paraId="2DDF3C7B" w14:textId="77777777" w:rsidR="00D933B7" w:rsidRPr="001B2650" w:rsidRDefault="00D933B7">
            <w:pPr>
              <w:spacing w:after="0" w:line="240" w:lineRule="auto"/>
              <w:jc w:val="right"/>
              <w:textAlignment w:val="baseline"/>
              <w:rPr>
                <w:rFonts w:ascii="Times New Roman" w:hAnsi="Times New Roman"/>
                <w:lang w:val="en-IE" w:eastAsia="en-IE"/>
              </w:rPr>
            </w:pPr>
            <w:r>
              <w:t>2 568.9</w:t>
            </w:r>
          </w:p>
        </w:tc>
        <w:tc>
          <w:tcPr>
            <w:tcW w:w="930" w:type="dxa"/>
            <w:tcBorders>
              <w:top w:val="single" w:sz="6" w:space="0" w:color="8C8C8C"/>
              <w:left w:val="nil"/>
              <w:bottom w:val="single" w:sz="6" w:space="0" w:color="8C8C8C"/>
              <w:right w:val="nil"/>
            </w:tcBorders>
            <w:hideMark/>
          </w:tcPr>
          <w:p w14:paraId="681FF773" w14:textId="77777777" w:rsidR="00D933B7" w:rsidRPr="001B2650" w:rsidRDefault="00D933B7">
            <w:pPr>
              <w:spacing w:after="0" w:line="240" w:lineRule="auto"/>
              <w:jc w:val="right"/>
              <w:textAlignment w:val="baseline"/>
              <w:rPr>
                <w:rFonts w:ascii="Times New Roman" w:hAnsi="Times New Roman"/>
                <w:lang w:val="en-IE" w:eastAsia="en-IE"/>
              </w:rPr>
            </w:pPr>
            <w:r>
              <w:t>1 962.5</w:t>
            </w:r>
          </w:p>
        </w:tc>
        <w:tc>
          <w:tcPr>
            <w:tcW w:w="930" w:type="dxa"/>
            <w:tcBorders>
              <w:top w:val="single" w:sz="6" w:space="0" w:color="8C8C8C"/>
              <w:left w:val="nil"/>
              <w:bottom w:val="single" w:sz="6" w:space="0" w:color="8C8C8C"/>
              <w:right w:val="nil"/>
            </w:tcBorders>
            <w:hideMark/>
          </w:tcPr>
          <w:p w14:paraId="2D64DC88" w14:textId="77777777" w:rsidR="00D933B7" w:rsidRPr="001B2650" w:rsidRDefault="00D933B7">
            <w:pPr>
              <w:spacing w:after="0" w:line="240" w:lineRule="auto"/>
              <w:jc w:val="right"/>
              <w:textAlignment w:val="baseline"/>
              <w:rPr>
                <w:rFonts w:ascii="Times New Roman" w:hAnsi="Times New Roman"/>
                <w:lang w:val="en-IE" w:eastAsia="en-IE"/>
              </w:rPr>
            </w:pPr>
            <w:r>
              <w:t>1 962.4</w:t>
            </w:r>
          </w:p>
        </w:tc>
        <w:tc>
          <w:tcPr>
            <w:tcW w:w="930" w:type="dxa"/>
            <w:tcBorders>
              <w:top w:val="single" w:sz="6" w:space="0" w:color="8C8C8C"/>
              <w:left w:val="nil"/>
              <w:bottom w:val="single" w:sz="6" w:space="0" w:color="8C8C8C"/>
              <w:right w:val="nil"/>
            </w:tcBorders>
            <w:hideMark/>
          </w:tcPr>
          <w:p w14:paraId="116D1A83" w14:textId="77777777" w:rsidR="00D933B7" w:rsidRPr="001B2650" w:rsidRDefault="00D933B7">
            <w:pPr>
              <w:spacing w:after="0" w:line="240" w:lineRule="auto"/>
              <w:jc w:val="right"/>
              <w:textAlignment w:val="baseline"/>
              <w:rPr>
                <w:rFonts w:ascii="Times New Roman" w:hAnsi="Times New Roman"/>
                <w:lang w:val="en-IE" w:eastAsia="en-IE"/>
              </w:rPr>
            </w:pPr>
            <w:r>
              <w:t>16 006.6</w:t>
            </w:r>
          </w:p>
        </w:tc>
      </w:tr>
      <w:tr w:rsidR="00D933B7" w:rsidRPr="001B2650" w14:paraId="0AFB5CEE"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62C08EED" w14:textId="77777777" w:rsidR="00D933B7" w:rsidRPr="001B2650" w:rsidRDefault="00D933B7">
            <w:pPr>
              <w:spacing w:after="0" w:line="240" w:lineRule="auto"/>
              <w:textAlignment w:val="baseline"/>
              <w:rPr>
                <w:rFonts w:ascii="Times New Roman" w:hAnsi="Times New Roman"/>
                <w:lang w:val="en-IE" w:eastAsia="en-IE"/>
              </w:rPr>
            </w:pPr>
            <w:r>
              <w:rPr>
                <w:lang w:val="en-IE"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037F55D"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DCCAD67"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025203C"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B527323"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51801A5"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5040191"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5BCDD5C"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984E96A"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r>
      <w:tr w:rsidR="00D933B7" w:rsidRPr="001B2650" w14:paraId="1A690322" w14:textId="77777777">
        <w:trPr>
          <w:trHeight w:val="300"/>
        </w:trPr>
        <w:tc>
          <w:tcPr>
            <w:tcW w:w="2085" w:type="dxa"/>
            <w:tcBorders>
              <w:top w:val="single" w:sz="6" w:space="0" w:color="8C8C8C"/>
              <w:left w:val="nil"/>
              <w:bottom w:val="single" w:sz="6" w:space="0" w:color="8C8C8C"/>
              <w:right w:val="nil"/>
            </w:tcBorders>
            <w:vAlign w:val="center"/>
            <w:hideMark/>
          </w:tcPr>
          <w:p w14:paraId="6828CCA2" w14:textId="77777777" w:rsidR="00D933B7" w:rsidRPr="001B2650" w:rsidRDefault="00D933B7">
            <w:pPr>
              <w:spacing w:after="0" w:line="240" w:lineRule="auto"/>
              <w:textAlignment w:val="baseline"/>
              <w:rPr>
                <w:rFonts w:ascii="Times New Roman" w:hAnsi="Times New Roman"/>
                <w:lang w:val="en-IE" w:eastAsia="en-IE"/>
              </w:rPr>
            </w:pPr>
            <w:r>
              <w:rPr>
                <w:lang w:val="en-IE" w:eastAsia="en-IE"/>
              </w:rPr>
              <w:t>Decommitments made available again</w:t>
            </w:r>
            <w:r>
              <w:rPr>
                <w:rFonts w:ascii="Arial" w:hAnsi="Arial" w:cs="Arial"/>
                <w:lang w:val="en-IE" w:eastAsia="en-IE"/>
              </w:rPr>
              <w:t> </w:t>
            </w:r>
            <w:r>
              <w:rPr>
                <w:lang w:val="en-IE"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03F4935"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6E82E61"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447F496"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377F134A"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113C00C"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DBB4EC0"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5C8CCAD"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360FA23"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r>
      <w:tr w:rsidR="00D933B7" w:rsidRPr="001B2650" w14:paraId="486A531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9A9F0D7" w14:textId="77777777" w:rsidR="00D933B7" w:rsidRPr="001B2650" w:rsidRDefault="00D933B7">
            <w:pPr>
              <w:spacing w:after="0" w:line="240" w:lineRule="auto"/>
              <w:textAlignment w:val="baseline"/>
              <w:rPr>
                <w:rFonts w:ascii="Times New Roman" w:hAnsi="Times New Roman"/>
                <w:lang w:val="en-IE" w:eastAsia="en-IE"/>
              </w:rPr>
            </w:pPr>
            <w:r>
              <w:rPr>
                <w:lang w:val="en-IE"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7893882" w14:textId="77777777" w:rsidR="00D933B7" w:rsidRPr="001B2650" w:rsidRDefault="00D933B7">
            <w:pPr>
              <w:spacing w:after="0" w:line="240" w:lineRule="auto"/>
              <w:jc w:val="right"/>
              <w:textAlignment w:val="baseline"/>
              <w:rPr>
                <w:rFonts w:ascii="Times New Roman" w:hAnsi="Times New Roman"/>
                <w:lang w:val="en-IE" w:eastAsia="en-IE"/>
              </w:rPr>
            </w:pPr>
            <w:r>
              <w:t xml:space="preserve"> 9.9</w:t>
            </w:r>
          </w:p>
        </w:tc>
        <w:tc>
          <w:tcPr>
            <w:tcW w:w="930" w:type="dxa"/>
            <w:tcBorders>
              <w:top w:val="single" w:sz="6" w:space="0" w:color="8C8C8C"/>
              <w:left w:val="nil"/>
              <w:bottom w:val="single" w:sz="6" w:space="0" w:color="8C8C8C"/>
              <w:right w:val="nil"/>
            </w:tcBorders>
            <w:shd w:val="clear" w:color="auto" w:fill="F2F2F2"/>
            <w:hideMark/>
          </w:tcPr>
          <w:p w14:paraId="064982E3" w14:textId="77777777" w:rsidR="00D933B7" w:rsidRPr="001B2650" w:rsidRDefault="00D933B7">
            <w:pPr>
              <w:spacing w:after="0" w:line="240" w:lineRule="auto"/>
              <w:jc w:val="right"/>
              <w:textAlignment w:val="baseline"/>
              <w:rPr>
                <w:rFonts w:ascii="Times New Roman" w:hAnsi="Times New Roman"/>
                <w:lang w:val="en-IE" w:eastAsia="en-IE"/>
              </w:rPr>
            </w:pPr>
            <w:r>
              <w:t xml:space="preserve"> 5.7</w:t>
            </w:r>
          </w:p>
        </w:tc>
        <w:tc>
          <w:tcPr>
            <w:tcW w:w="930" w:type="dxa"/>
            <w:tcBorders>
              <w:top w:val="single" w:sz="6" w:space="0" w:color="8C8C8C"/>
              <w:left w:val="nil"/>
              <w:bottom w:val="single" w:sz="6" w:space="0" w:color="8C8C8C"/>
              <w:right w:val="nil"/>
            </w:tcBorders>
            <w:shd w:val="clear" w:color="auto" w:fill="F2F2F2"/>
            <w:hideMark/>
          </w:tcPr>
          <w:p w14:paraId="4D2EDFA8" w14:textId="77777777" w:rsidR="00D933B7" w:rsidRPr="001B2650" w:rsidRDefault="00D933B7">
            <w:pPr>
              <w:spacing w:after="0" w:line="240" w:lineRule="auto"/>
              <w:jc w:val="right"/>
              <w:textAlignment w:val="baseline"/>
              <w:rPr>
                <w:rFonts w:ascii="Times New Roman" w:hAnsi="Times New Roman"/>
                <w:lang w:val="en-IE" w:eastAsia="en-IE"/>
              </w:rPr>
            </w:pPr>
            <w:r>
              <w:t xml:space="preserve"> 11.9</w:t>
            </w:r>
          </w:p>
        </w:tc>
        <w:tc>
          <w:tcPr>
            <w:tcW w:w="930" w:type="dxa"/>
            <w:tcBorders>
              <w:top w:val="single" w:sz="6" w:space="0" w:color="8C8C8C"/>
              <w:left w:val="nil"/>
              <w:bottom w:val="single" w:sz="6" w:space="0" w:color="8C8C8C"/>
              <w:right w:val="nil"/>
            </w:tcBorders>
            <w:shd w:val="clear" w:color="auto" w:fill="F2F2F2"/>
            <w:hideMark/>
          </w:tcPr>
          <w:p w14:paraId="1A471BC8" w14:textId="77777777" w:rsidR="00D933B7" w:rsidRPr="001B2650" w:rsidRDefault="00D933B7">
            <w:pPr>
              <w:spacing w:after="0" w:line="240" w:lineRule="auto"/>
              <w:jc w:val="right"/>
              <w:textAlignment w:val="baseline"/>
              <w:rPr>
                <w:rFonts w:ascii="Times New Roman" w:hAnsi="Times New Roman"/>
                <w:lang w:val="en-IE" w:eastAsia="en-IE"/>
              </w:rPr>
            </w:pPr>
            <w:r>
              <w:t xml:space="preserve"> 11.0</w:t>
            </w:r>
          </w:p>
        </w:tc>
        <w:tc>
          <w:tcPr>
            <w:tcW w:w="930" w:type="dxa"/>
            <w:tcBorders>
              <w:top w:val="single" w:sz="6" w:space="0" w:color="8C8C8C"/>
              <w:left w:val="nil"/>
              <w:bottom w:val="single" w:sz="6" w:space="0" w:color="8C8C8C"/>
              <w:right w:val="nil"/>
            </w:tcBorders>
            <w:shd w:val="clear" w:color="auto" w:fill="F2F2F2"/>
            <w:hideMark/>
          </w:tcPr>
          <w:p w14:paraId="350182C7" w14:textId="77777777" w:rsidR="00D933B7" w:rsidRPr="001B2650" w:rsidRDefault="00D933B7">
            <w:pPr>
              <w:spacing w:after="0" w:line="240" w:lineRule="auto"/>
              <w:jc w:val="right"/>
              <w:textAlignment w:val="baseline"/>
              <w:rPr>
                <w:rFonts w:ascii="Times New Roman" w:hAnsi="Times New Roman"/>
                <w:lang w:val="en-IE" w:eastAsia="en-IE"/>
              </w:rPr>
            </w:pPr>
            <w:r>
              <w:t xml:space="preserve"> 5.7</w:t>
            </w:r>
          </w:p>
        </w:tc>
        <w:tc>
          <w:tcPr>
            <w:tcW w:w="930" w:type="dxa"/>
            <w:tcBorders>
              <w:top w:val="single" w:sz="6" w:space="0" w:color="8C8C8C"/>
              <w:left w:val="nil"/>
              <w:bottom w:val="single" w:sz="6" w:space="0" w:color="8C8C8C"/>
              <w:right w:val="nil"/>
            </w:tcBorders>
            <w:shd w:val="clear" w:color="auto" w:fill="F2F2F2"/>
            <w:hideMark/>
          </w:tcPr>
          <w:p w14:paraId="1602CBD6"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452856C"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CD527F2" w14:textId="77777777" w:rsidR="00D933B7" w:rsidRPr="001B2650" w:rsidRDefault="00D933B7">
            <w:pPr>
              <w:spacing w:after="0" w:line="240" w:lineRule="auto"/>
              <w:jc w:val="right"/>
              <w:textAlignment w:val="baseline"/>
              <w:rPr>
                <w:rFonts w:ascii="Times New Roman" w:hAnsi="Times New Roman"/>
                <w:lang w:val="en-IE" w:eastAsia="en-IE"/>
              </w:rPr>
            </w:pPr>
            <w:r>
              <w:t xml:space="preserve"> 44.2</w:t>
            </w:r>
          </w:p>
        </w:tc>
      </w:tr>
      <w:tr w:rsidR="00D933B7" w:rsidRPr="001B2650" w14:paraId="1D836790" w14:textId="77777777">
        <w:trPr>
          <w:trHeight w:val="300"/>
        </w:trPr>
        <w:tc>
          <w:tcPr>
            <w:tcW w:w="2085" w:type="dxa"/>
            <w:tcBorders>
              <w:top w:val="single" w:sz="6" w:space="0" w:color="8C8C8C"/>
              <w:left w:val="nil"/>
              <w:bottom w:val="single" w:sz="6" w:space="0" w:color="8C8C8C"/>
              <w:right w:val="nil"/>
            </w:tcBorders>
            <w:vAlign w:val="center"/>
            <w:hideMark/>
          </w:tcPr>
          <w:p w14:paraId="32029404" w14:textId="77777777" w:rsidR="00D933B7" w:rsidRPr="001B2650" w:rsidRDefault="00D933B7">
            <w:pPr>
              <w:spacing w:after="0" w:line="240" w:lineRule="auto"/>
              <w:textAlignment w:val="baseline"/>
              <w:rPr>
                <w:rFonts w:ascii="Times New Roman" w:hAnsi="Times New Roman"/>
                <w:lang w:val="en-IE" w:eastAsia="en-IE"/>
              </w:rPr>
            </w:pPr>
            <w:r>
              <w:rPr>
                <w:b/>
                <w:bCs/>
                <w:lang w:val="en-IE"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7F51E31"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2 178.0</w:t>
            </w:r>
          </w:p>
        </w:tc>
        <w:tc>
          <w:tcPr>
            <w:tcW w:w="930" w:type="dxa"/>
            <w:tcBorders>
              <w:top w:val="single" w:sz="6" w:space="0" w:color="8C8C8C"/>
              <w:left w:val="nil"/>
              <w:bottom w:val="single" w:sz="6" w:space="0" w:color="8C8C8C"/>
              <w:right w:val="nil"/>
            </w:tcBorders>
            <w:hideMark/>
          </w:tcPr>
          <w:p w14:paraId="0194153F"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2 447.5</w:t>
            </w:r>
          </w:p>
        </w:tc>
        <w:tc>
          <w:tcPr>
            <w:tcW w:w="930" w:type="dxa"/>
            <w:tcBorders>
              <w:top w:val="single" w:sz="6" w:space="0" w:color="8C8C8C"/>
              <w:left w:val="nil"/>
              <w:bottom w:val="single" w:sz="6" w:space="0" w:color="8C8C8C"/>
              <w:right w:val="nil"/>
            </w:tcBorders>
            <w:hideMark/>
          </w:tcPr>
          <w:p w14:paraId="28FFC464"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2 419.9</w:t>
            </w:r>
          </w:p>
        </w:tc>
        <w:tc>
          <w:tcPr>
            <w:tcW w:w="930" w:type="dxa"/>
            <w:tcBorders>
              <w:top w:val="single" w:sz="6" w:space="0" w:color="8C8C8C"/>
              <w:left w:val="nil"/>
              <w:bottom w:val="single" w:sz="6" w:space="0" w:color="8C8C8C"/>
              <w:right w:val="nil"/>
            </w:tcBorders>
            <w:hideMark/>
          </w:tcPr>
          <w:p w14:paraId="771DF423"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2 505.9</w:t>
            </w:r>
          </w:p>
        </w:tc>
        <w:tc>
          <w:tcPr>
            <w:tcW w:w="930" w:type="dxa"/>
            <w:tcBorders>
              <w:top w:val="single" w:sz="6" w:space="0" w:color="8C8C8C"/>
              <w:left w:val="nil"/>
              <w:bottom w:val="single" w:sz="6" w:space="0" w:color="8C8C8C"/>
              <w:right w:val="nil"/>
            </w:tcBorders>
            <w:hideMark/>
          </w:tcPr>
          <w:p w14:paraId="532BD6D1"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2 574.6</w:t>
            </w:r>
          </w:p>
        </w:tc>
        <w:tc>
          <w:tcPr>
            <w:tcW w:w="930" w:type="dxa"/>
            <w:tcBorders>
              <w:top w:val="single" w:sz="6" w:space="0" w:color="8C8C8C"/>
              <w:left w:val="nil"/>
              <w:bottom w:val="single" w:sz="6" w:space="0" w:color="8C8C8C"/>
              <w:right w:val="nil"/>
            </w:tcBorders>
            <w:hideMark/>
          </w:tcPr>
          <w:p w14:paraId="53DCE7F7"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1 962.5</w:t>
            </w:r>
          </w:p>
        </w:tc>
        <w:tc>
          <w:tcPr>
            <w:tcW w:w="930" w:type="dxa"/>
            <w:tcBorders>
              <w:top w:val="single" w:sz="6" w:space="0" w:color="8C8C8C"/>
              <w:left w:val="nil"/>
              <w:bottom w:val="single" w:sz="6" w:space="0" w:color="8C8C8C"/>
              <w:right w:val="nil"/>
            </w:tcBorders>
            <w:hideMark/>
          </w:tcPr>
          <w:p w14:paraId="5CBBD8FA"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1 962.4</w:t>
            </w:r>
          </w:p>
        </w:tc>
        <w:tc>
          <w:tcPr>
            <w:tcW w:w="930" w:type="dxa"/>
            <w:tcBorders>
              <w:top w:val="single" w:sz="6" w:space="0" w:color="8C8C8C"/>
              <w:left w:val="nil"/>
              <w:bottom w:val="single" w:sz="6" w:space="0" w:color="8C8C8C"/>
              <w:right w:val="nil"/>
            </w:tcBorders>
            <w:hideMark/>
          </w:tcPr>
          <w:p w14:paraId="2D7FDE64" w14:textId="77777777" w:rsidR="00D933B7" w:rsidRPr="00200797" w:rsidRDefault="00D933B7">
            <w:pPr>
              <w:spacing w:after="0" w:line="240" w:lineRule="auto"/>
              <w:jc w:val="right"/>
              <w:textAlignment w:val="baseline"/>
              <w:rPr>
                <w:rFonts w:ascii="Times New Roman" w:hAnsi="Times New Roman"/>
                <w:b/>
                <w:bCs/>
                <w:lang w:val="en-IE" w:eastAsia="en-IE"/>
              </w:rPr>
            </w:pPr>
            <w:r>
              <w:rPr>
                <w:b/>
                <w:bCs/>
              </w:rPr>
              <w:t>16 050.8</w:t>
            </w:r>
          </w:p>
        </w:tc>
      </w:tr>
    </w:tbl>
    <w:p w14:paraId="1A2E09B5" w14:textId="4BA90A04" w:rsidR="00D933B7" w:rsidRPr="001B2650" w:rsidRDefault="00D933B7" w:rsidP="00F72C99">
      <w:pPr>
        <w:spacing w:after="0" w:line="240" w:lineRule="auto"/>
        <w:ind w:left="285" w:hanging="285"/>
        <w:textAlignment w:val="baseline"/>
        <w:rPr>
          <w:rFonts w:cs="Segoe UI"/>
          <w:sz w:val="18"/>
          <w:szCs w:val="18"/>
          <w:lang w:val="en-IE" w:eastAsia="en-IE"/>
        </w:rPr>
      </w:pPr>
      <w:r>
        <w:rPr>
          <w:rFonts w:cs="Segoe UI"/>
          <w:sz w:val="18"/>
          <w:szCs w:val="18"/>
          <w:lang w:val="en-IE" w:eastAsia="en-IE"/>
        </w:rPr>
        <w:t>(*) Only Article</w:t>
      </w:r>
      <w:r>
        <w:rPr>
          <w:rFonts w:ascii="Calibri" w:hAnsi="Calibri" w:cs="Calibri"/>
          <w:sz w:val="18"/>
          <w:szCs w:val="18"/>
          <w:lang w:val="en-IE" w:eastAsia="en-IE"/>
        </w:rPr>
        <w:t> </w:t>
      </w:r>
      <w:r>
        <w:rPr>
          <w:rFonts w:cs="Segoe UI"/>
          <w:sz w:val="18"/>
          <w:szCs w:val="18"/>
          <w:lang w:val="en-IE" w:eastAsia="en-IE"/>
        </w:rPr>
        <w:t>15(3) of the Financial Regulation</w:t>
      </w:r>
    </w:p>
    <w:p w14:paraId="733718AD" w14:textId="77777777" w:rsidR="00D933B7" w:rsidRPr="001B2650" w:rsidRDefault="00D933B7" w:rsidP="00D933B7">
      <w:pPr>
        <w:spacing w:after="0" w:line="240" w:lineRule="auto"/>
        <w:textAlignment w:val="baseline"/>
        <w:rPr>
          <w:rFonts w:cs="Segoe UI"/>
          <w:sz w:val="18"/>
          <w:szCs w:val="18"/>
          <w:lang w:val="en-IE" w:eastAsia="en-IE"/>
        </w:rPr>
      </w:pPr>
    </w:p>
    <w:p w14:paraId="23BAA055" w14:textId="77777777" w:rsidR="00D933B7" w:rsidRPr="001B2650" w:rsidRDefault="00D933B7" w:rsidP="00D933B7">
      <w:pPr>
        <w:spacing w:after="0" w:line="240" w:lineRule="auto"/>
        <w:textAlignment w:val="baseline"/>
        <w:rPr>
          <w:rFonts w:cs="Segoe UI"/>
          <w:sz w:val="18"/>
          <w:szCs w:val="18"/>
          <w:lang w:val="en-IE" w:eastAsia="en-IE"/>
        </w:rPr>
      </w:pPr>
    </w:p>
    <w:p w14:paraId="49A59D8B" w14:textId="77777777" w:rsidR="00D933B7" w:rsidRPr="001B2650" w:rsidRDefault="00D933B7" w:rsidP="00D933B7">
      <w:pPr>
        <w:spacing w:after="0" w:line="240" w:lineRule="auto"/>
        <w:textAlignment w:val="baseline"/>
        <w:rPr>
          <w:rFonts w:cs="Segoe UI"/>
          <w:sz w:val="18"/>
          <w:szCs w:val="18"/>
          <w:lang w:val="en-IE" w:eastAsia="en-IE"/>
        </w:rPr>
      </w:pPr>
    </w:p>
    <w:p w14:paraId="7199ADF7" w14:textId="77777777" w:rsidR="00D933B7" w:rsidRPr="001B2650" w:rsidRDefault="00D933B7" w:rsidP="00F72C99">
      <w:pPr>
        <w:pStyle w:val="Heading3"/>
        <w:rPr>
          <w:rFonts w:ascii="Segoe UI" w:hAnsi="Segoe UI"/>
          <w:sz w:val="18"/>
          <w:szCs w:val="18"/>
          <w:lang w:val="en-IE" w:eastAsia="en-IE"/>
        </w:rPr>
      </w:pPr>
      <w:r>
        <w:rPr>
          <w:lang w:val="en-IE"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1B2650" w14:paraId="071F7C86"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2FB3E015" w14:textId="77777777" w:rsidR="00D933B7" w:rsidRPr="001B2650"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2A84924"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D0AB6CE"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F13D6AE" w14:textId="77777777" w:rsidR="00D933B7" w:rsidRPr="001B2650" w:rsidRDefault="00D933B7">
            <w:pPr>
              <w:spacing w:after="0" w:line="240" w:lineRule="auto"/>
              <w:jc w:val="right"/>
              <w:textAlignment w:val="baseline"/>
              <w:rPr>
                <w:rFonts w:ascii="Times New Roman" w:hAnsi="Times New Roman"/>
                <w:b/>
                <w:bCs/>
                <w:lang w:val="en-IE" w:eastAsia="en-IE"/>
              </w:rPr>
            </w:pPr>
            <w:r>
              <w:rPr>
                <w:b/>
                <w:bCs/>
                <w:lang w:val="en-IE" w:eastAsia="en-IE"/>
              </w:rPr>
              <w:t>Implementation rate</w:t>
            </w:r>
            <w:r>
              <w:rPr>
                <w:rFonts w:ascii="Calibri" w:hAnsi="Calibri" w:cs="Calibri"/>
                <w:b/>
                <w:bCs/>
                <w:lang w:val="en-IE" w:eastAsia="en-IE"/>
              </w:rPr>
              <w:t> </w:t>
            </w:r>
          </w:p>
        </w:tc>
      </w:tr>
      <w:tr w:rsidR="00D933B7" w:rsidRPr="001B2650" w14:paraId="27108F2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DF8D3B4" w14:textId="77777777" w:rsidR="00D933B7" w:rsidRPr="001B2650" w:rsidRDefault="00D933B7">
            <w:pPr>
              <w:spacing w:after="0" w:line="240" w:lineRule="auto"/>
              <w:textAlignment w:val="baseline"/>
              <w:rPr>
                <w:rFonts w:ascii="Times New Roman" w:hAnsi="Times New Roman"/>
                <w:b/>
                <w:bCs/>
                <w:lang w:val="en-IE" w:eastAsia="en-IE"/>
              </w:rPr>
            </w:pPr>
            <w:r>
              <w:rPr>
                <w:b/>
                <w:bCs/>
                <w:lang w:val="en-IE"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2DDE94FB" w14:textId="77777777" w:rsidR="00D933B7" w:rsidRPr="001B2650" w:rsidRDefault="00D933B7">
            <w:pPr>
              <w:spacing w:after="0" w:line="240" w:lineRule="auto"/>
              <w:jc w:val="right"/>
              <w:textAlignment w:val="baseline"/>
              <w:rPr>
                <w:rFonts w:ascii="Times New Roman" w:hAnsi="Times New Roman"/>
                <w:lang w:val="en-IE" w:eastAsia="en-IE"/>
              </w:rPr>
            </w:pPr>
            <w:r>
              <w:t>12 118.3</w:t>
            </w:r>
          </w:p>
        </w:tc>
        <w:tc>
          <w:tcPr>
            <w:tcW w:w="2400" w:type="dxa"/>
            <w:tcBorders>
              <w:top w:val="single" w:sz="6" w:space="0" w:color="8C8C8C"/>
              <w:left w:val="nil"/>
              <w:bottom w:val="single" w:sz="6" w:space="0" w:color="8C8C8C"/>
              <w:right w:val="nil"/>
            </w:tcBorders>
            <w:shd w:val="clear" w:color="auto" w:fill="FFFFFF"/>
            <w:hideMark/>
          </w:tcPr>
          <w:p w14:paraId="4F062CEF" w14:textId="77777777" w:rsidR="00D933B7" w:rsidRPr="001B2650" w:rsidRDefault="00D933B7">
            <w:pPr>
              <w:spacing w:after="0" w:line="240" w:lineRule="auto"/>
              <w:jc w:val="right"/>
              <w:textAlignment w:val="baseline"/>
              <w:rPr>
                <w:rFonts w:ascii="Times New Roman" w:hAnsi="Times New Roman"/>
                <w:lang w:val="en-IE" w:eastAsia="en-IE"/>
              </w:rPr>
            </w:pPr>
            <w:r>
              <w:t>16 050.8</w:t>
            </w:r>
          </w:p>
        </w:tc>
        <w:tc>
          <w:tcPr>
            <w:tcW w:w="2400" w:type="dxa"/>
            <w:tcBorders>
              <w:top w:val="single" w:sz="6" w:space="0" w:color="8C8C8C"/>
              <w:left w:val="nil"/>
              <w:bottom w:val="single" w:sz="6" w:space="0" w:color="8C8C8C"/>
              <w:right w:val="nil"/>
            </w:tcBorders>
            <w:shd w:val="clear" w:color="auto" w:fill="FFFFFF"/>
            <w:hideMark/>
          </w:tcPr>
          <w:p w14:paraId="3AF6BF2A" w14:textId="77777777" w:rsidR="00D933B7" w:rsidRPr="001B2650" w:rsidRDefault="00D933B7">
            <w:pPr>
              <w:spacing w:after="0" w:line="240" w:lineRule="auto"/>
              <w:jc w:val="right"/>
              <w:textAlignment w:val="baseline"/>
              <w:rPr>
                <w:rFonts w:ascii="Times New Roman" w:hAnsi="Times New Roman"/>
                <w:lang w:val="en-IE" w:eastAsia="en-IE"/>
              </w:rPr>
            </w:pPr>
            <w:r>
              <w:t>75.5%</w:t>
            </w:r>
          </w:p>
        </w:tc>
      </w:tr>
      <w:tr w:rsidR="00D933B7" w:rsidRPr="001B2650" w14:paraId="1B26E15B"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1502C99" w14:textId="77777777" w:rsidR="00D933B7" w:rsidRPr="001B2650" w:rsidRDefault="00D933B7">
            <w:pPr>
              <w:spacing w:after="0" w:line="240" w:lineRule="auto"/>
              <w:textAlignment w:val="baseline"/>
              <w:rPr>
                <w:rFonts w:ascii="Times New Roman" w:hAnsi="Times New Roman"/>
                <w:b/>
                <w:bCs/>
                <w:lang w:val="en-IE" w:eastAsia="en-IE"/>
              </w:rPr>
            </w:pPr>
            <w:r>
              <w:rPr>
                <w:b/>
                <w:bCs/>
                <w:lang w:val="en-IE"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3BCBBF3A" w14:textId="77777777" w:rsidR="00D933B7" w:rsidRPr="001B2650" w:rsidRDefault="00D933B7">
            <w:pPr>
              <w:spacing w:after="0" w:line="240" w:lineRule="auto"/>
              <w:jc w:val="right"/>
              <w:textAlignment w:val="baseline"/>
              <w:rPr>
                <w:rFonts w:ascii="Times New Roman" w:hAnsi="Times New Roman"/>
                <w:lang w:val="en-IE" w:eastAsia="en-IE"/>
              </w:rPr>
            </w:pPr>
            <w:r>
              <w:t>12 237.9</w:t>
            </w:r>
          </w:p>
        </w:tc>
        <w:tc>
          <w:tcPr>
            <w:tcW w:w="2400" w:type="dxa"/>
            <w:tcBorders>
              <w:top w:val="single" w:sz="6" w:space="0" w:color="8C8C8C"/>
              <w:left w:val="nil"/>
              <w:bottom w:val="single" w:sz="6" w:space="0" w:color="8C8C8C"/>
              <w:right w:val="nil"/>
            </w:tcBorders>
            <w:shd w:val="clear" w:color="auto" w:fill="FFFFFF"/>
            <w:hideMark/>
          </w:tcPr>
          <w:p w14:paraId="1273DF27" w14:textId="77777777" w:rsidR="00D933B7" w:rsidRPr="001B2650"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02448ECC" w14:textId="77777777" w:rsidR="00D933B7" w:rsidRPr="001B2650" w:rsidRDefault="00D933B7">
            <w:pPr>
              <w:spacing w:after="0" w:line="240" w:lineRule="auto"/>
              <w:jc w:val="right"/>
              <w:textAlignment w:val="baseline"/>
              <w:rPr>
                <w:rFonts w:ascii="Times New Roman" w:hAnsi="Times New Roman"/>
                <w:lang w:val="en-IE" w:eastAsia="en-IE"/>
              </w:rPr>
            </w:pPr>
            <w:r>
              <w:t>76.2%</w:t>
            </w:r>
          </w:p>
        </w:tc>
      </w:tr>
    </w:tbl>
    <w:p w14:paraId="3DA03135" w14:textId="77777777" w:rsidR="00D933B7" w:rsidRPr="001B2650" w:rsidRDefault="00D933B7" w:rsidP="00D933B7">
      <w:pPr>
        <w:spacing w:after="0" w:line="240" w:lineRule="auto"/>
        <w:textAlignment w:val="baseline"/>
        <w:rPr>
          <w:rFonts w:ascii="Segoe UI" w:hAnsi="Segoe UI" w:cs="Segoe UI"/>
          <w:sz w:val="18"/>
          <w:szCs w:val="18"/>
          <w:lang w:val="en-IE" w:eastAsia="en-IE"/>
        </w:rPr>
      </w:pPr>
    </w:p>
    <w:p w14:paraId="458CA43B" w14:textId="77777777" w:rsidR="00D933B7" w:rsidRPr="001B2650" w:rsidRDefault="00D933B7" w:rsidP="00D933B7">
      <w:pPr>
        <w:spacing w:after="0" w:line="240" w:lineRule="auto"/>
        <w:textAlignment w:val="baseline"/>
        <w:rPr>
          <w:rFonts w:ascii="Segoe UI" w:hAnsi="Segoe UI" w:cs="Segoe UI"/>
          <w:sz w:val="18"/>
          <w:szCs w:val="18"/>
          <w:lang w:val="en-IE" w:eastAsia="en-IE"/>
        </w:rPr>
      </w:pPr>
    </w:p>
    <w:p w14:paraId="3F854D71" w14:textId="77777777" w:rsidR="00D933B7" w:rsidRPr="001B2650" w:rsidRDefault="00D933B7" w:rsidP="00D933B7">
      <w:pPr>
        <w:spacing w:after="0" w:line="240" w:lineRule="auto"/>
        <w:textAlignment w:val="baseline"/>
        <w:rPr>
          <w:rFonts w:ascii="Segoe UI" w:hAnsi="Segoe UI" w:cs="Segoe UI"/>
          <w:sz w:val="18"/>
          <w:szCs w:val="18"/>
          <w:lang w:val="en-IE" w:eastAsia="en-IE"/>
        </w:rPr>
      </w:pPr>
    </w:p>
    <w:p w14:paraId="77F8B200" w14:textId="77777777" w:rsidR="00D933B7" w:rsidRPr="001B2650" w:rsidRDefault="00D933B7" w:rsidP="00D933B7">
      <w:pPr>
        <w:spacing w:after="0" w:line="240" w:lineRule="auto"/>
        <w:textAlignment w:val="baseline"/>
        <w:rPr>
          <w:rFonts w:ascii="Segoe UI" w:hAnsi="Segoe UI" w:cs="Segoe UI"/>
          <w:sz w:val="18"/>
          <w:szCs w:val="18"/>
          <w:lang w:val="en-IE" w:eastAsia="en-IE"/>
        </w:rPr>
      </w:pPr>
    </w:p>
    <w:p w14:paraId="1AD1B4EB" w14:textId="77777777" w:rsidR="00D933B7" w:rsidRPr="001B2650" w:rsidRDefault="00D933B7" w:rsidP="00D933B7">
      <w:pPr>
        <w:spacing w:line="259" w:lineRule="auto"/>
        <w:rPr>
          <w:rFonts w:ascii="Segoe UI" w:hAnsi="Segoe UI" w:cs="Segoe UI"/>
          <w:sz w:val="18"/>
          <w:szCs w:val="18"/>
          <w:lang w:val="en-IE" w:eastAsia="en-IE"/>
        </w:rPr>
      </w:pPr>
      <w:r>
        <w:rPr>
          <w:rFonts w:ascii="Segoe UI" w:hAnsi="Segoe UI" w:cs="Segoe UI"/>
          <w:sz w:val="18"/>
          <w:szCs w:val="18"/>
          <w:lang w:val="en-IE" w:eastAsia="en-IE"/>
        </w:rPr>
        <w:br w:type="page"/>
      </w:r>
    </w:p>
    <w:p w14:paraId="7A166C37" w14:textId="77777777" w:rsidR="00D933B7" w:rsidRPr="001B2650" w:rsidRDefault="00D933B7" w:rsidP="00F72C99">
      <w:pPr>
        <w:pStyle w:val="Heading2"/>
        <w:rPr>
          <w:rFonts w:eastAsiaTheme="majorEastAsia"/>
          <w:sz w:val="40"/>
          <w:szCs w:val="26"/>
          <w:lang w:val="en-IE" w:eastAsia="en-GB"/>
        </w:rPr>
      </w:pPr>
      <w:r>
        <w:rPr>
          <w:rFonts w:eastAsiaTheme="majorEastAsia"/>
          <w:lang w:val="en-IE" w:eastAsia="en-GB"/>
        </w:rPr>
        <w:t>Implementation and performance</w:t>
      </w:r>
    </w:p>
    <w:p w14:paraId="494279CF" w14:textId="77777777" w:rsidR="00D933B7" w:rsidRPr="001B2650" w:rsidRDefault="00D933B7" w:rsidP="00F72C99">
      <w:pPr>
        <w:pStyle w:val="Heading3"/>
        <w:rPr>
          <w:lang w:val="en-IE"/>
        </w:rPr>
      </w:pPr>
      <w:r>
        <w:rPr>
          <w:lang w:val="en-IE"/>
        </w:rPr>
        <w:t xml:space="preserve">Key performance indicators </w:t>
      </w:r>
    </w:p>
    <w:tbl>
      <w:tblPr>
        <w:tblW w:w="1006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127"/>
        <w:gridCol w:w="1275"/>
        <w:gridCol w:w="1276"/>
        <w:gridCol w:w="1559"/>
        <w:gridCol w:w="2127"/>
        <w:gridCol w:w="1701"/>
      </w:tblGrid>
      <w:tr w:rsidR="00D933B7" w:rsidRPr="001B2650" w14:paraId="7D73D3F4" w14:textId="77777777">
        <w:trPr>
          <w:trHeight w:val="300"/>
        </w:trPr>
        <w:tc>
          <w:tcPr>
            <w:tcW w:w="2127" w:type="dxa"/>
            <w:tcBorders>
              <w:top w:val="single" w:sz="6" w:space="0" w:color="8C8C8C"/>
              <w:left w:val="nil"/>
              <w:bottom w:val="single" w:sz="6" w:space="0" w:color="8C8C8C"/>
              <w:right w:val="nil"/>
            </w:tcBorders>
            <w:shd w:val="clear" w:color="auto" w:fill="FAF9F9"/>
            <w:hideMark/>
          </w:tcPr>
          <w:p w14:paraId="1647CF8C" w14:textId="77777777" w:rsidR="00D933B7" w:rsidRPr="001B2650" w:rsidRDefault="00D933B7">
            <w:pPr>
              <w:spacing w:after="0" w:line="240" w:lineRule="auto"/>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275" w:type="dxa"/>
            <w:tcBorders>
              <w:top w:val="single" w:sz="6" w:space="0" w:color="8C8C8C"/>
              <w:left w:val="nil"/>
              <w:bottom w:val="single" w:sz="6" w:space="0" w:color="8C8C8C"/>
              <w:right w:val="nil"/>
            </w:tcBorders>
            <w:shd w:val="clear" w:color="auto" w:fill="FAF9F9"/>
            <w:hideMark/>
          </w:tcPr>
          <w:p w14:paraId="5BF1DD10" w14:textId="77777777" w:rsidR="00D933B7" w:rsidRPr="001B2650"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Baseline</w:t>
            </w:r>
          </w:p>
        </w:tc>
        <w:tc>
          <w:tcPr>
            <w:tcW w:w="1276" w:type="dxa"/>
            <w:tcBorders>
              <w:top w:val="single" w:sz="6" w:space="0" w:color="8C8C8C"/>
              <w:left w:val="nil"/>
              <w:bottom w:val="single" w:sz="6" w:space="0" w:color="8C8C8C"/>
              <w:right w:val="nil"/>
            </w:tcBorders>
            <w:shd w:val="clear" w:color="auto" w:fill="FAF9F9"/>
            <w:hideMark/>
          </w:tcPr>
          <w:p w14:paraId="68BA9949" w14:textId="77777777" w:rsidR="00D933B7" w:rsidRPr="001B2650"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Progress</w:t>
            </w:r>
          </w:p>
        </w:tc>
        <w:tc>
          <w:tcPr>
            <w:tcW w:w="1559" w:type="dxa"/>
            <w:tcBorders>
              <w:top w:val="single" w:sz="6" w:space="0" w:color="8C8C8C"/>
              <w:left w:val="nil"/>
              <w:bottom w:val="single" w:sz="6" w:space="0" w:color="8C8C8C"/>
              <w:right w:val="nil"/>
            </w:tcBorders>
            <w:shd w:val="clear" w:color="auto" w:fill="FAF9F9"/>
            <w:hideMark/>
          </w:tcPr>
          <w:p w14:paraId="599763A1" w14:textId="77777777" w:rsidR="00D933B7" w:rsidRPr="001B2650"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Target</w:t>
            </w:r>
          </w:p>
        </w:tc>
        <w:tc>
          <w:tcPr>
            <w:tcW w:w="2127" w:type="dxa"/>
            <w:tcBorders>
              <w:top w:val="single" w:sz="6" w:space="0" w:color="8C8C8C"/>
              <w:left w:val="nil"/>
              <w:bottom w:val="single" w:sz="6" w:space="0" w:color="8C8C8C"/>
              <w:right w:val="nil"/>
            </w:tcBorders>
            <w:shd w:val="clear" w:color="auto" w:fill="FAF9F9"/>
            <w:hideMark/>
          </w:tcPr>
          <w:p w14:paraId="1FD5F6B9" w14:textId="77777777" w:rsidR="00D933B7" w:rsidRPr="001B2650"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Results</w:t>
            </w:r>
          </w:p>
        </w:tc>
        <w:tc>
          <w:tcPr>
            <w:tcW w:w="1701" w:type="dxa"/>
            <w:tcBorders>
              <w:top w:val="single" w:sz="6" w:space="0" w:color="8C8C8C"/>
              <w:left w:val="nil"/>
              <w:bottom w:val="single" w:sz="6" w:space="0" w:color="8C8C8C"/>
              <w:right w:val="nil"/>
            </w:tcBorders>
            <w:shd w:val="clear" w:color="auto" w:fill="FAF9F9"/>
            <w:hideMark/>
          </w:tcPr>
          <w:p w14:paraId="6E66EBE0" w14:textId="77777777" w:rsidR="00D933B7" w:rsidRPr="001B2650" w:rsidRDefault="00D933B7">
            <w:pPr>
              <w:spacing w:after="0" w:line="240" w:lineRule="auto"/>
              <w:jc w:val="center"/>
              <w:textAlignment w:val="baseline"/>
              <w:rPr>
                <w:rFonts w:ascii="Segoe UI" w:hAnsi="Segoe UI" w:cs="Segoe UI"/>
                <w:b/>
                <w:bCs/>
                <w:sz w:val="18"/>
                <w:szCs w:val="18"/>
                <w:lang w:val="en-IE" w:eastAsia="en-IE"/>
              </w:rPr>
            </w:pPr>
            <w:r>
              <w:rPr>
                <w:rFonts w:cs="Segoe UI"/>
                <w:b/>
                <w:bCs/>
                <w:lang w:val="en-IE" w:eastAsia="en-IE"/>
              </w:rPr>
              <w:t>Assessment</w:t>
            </w:r>
          </w:p>
        </w:tc>
      </w:tr>
      <w:tr w:rsidR="00D933B7" w:rsidRPr="001B2650" w14:paraId="2BCD4FBA" w14:textId="77777777">
        <w:trPr>
          <w:trHeight w:val="300"/>
        </w:trPr>
        <w:tc>
          <w:tcPr>
            <w:tcW w:w="2127" w:type="dxa"/>
            <w:tcBorders>
              <w:top w:val="single" w:sz="6" w:space="0" w:color="8C8C8C"/>
              <w:left w:val="nil"/>
              <w:bottom w:val="single" w:sz="6" w:space="0" w:color="8C8C8C"/>
              <w:right w:val="nil"/>
            </w:tcBorders>
            <w:hideMark/>
          </w:tcPr>
          <w:p w14:paraId="5F9720EA" w14:textId="77777777" w:rsidR="00D933B7" w:rsidRPr="001B2650" w:rsidRDefault="00D933B7">
            <w:pPr>
              <w:spacing w:after="0" w:line="240" w:lineRule="auto"/>
              <w:textAlignment w:val="baseline"/>
              <w:rPr>
                <w:rFonts w:ascii="Segoe UI" w:hAnsi="Segoe UI" w:cs="Segoe UI"/>
                <w:sz w:val="20"/>
                <w:lang w:val="en-IE" w:eastAsia="en-IE"/>
              </w:rPr>
            </w:pPr>
            <w:r>
              <w:rPr>
                <w:color w:val="000000"/>
                <w:sz w:val="20"/>
                <w:lang w:val="en-IE" w:eastAsia="en-IE"/>
              </w:rPr>
              <w:t>Geographical coverage of the EU humanitarian aid: percentage of countries in need of humanitarian</w:t>
            </w:r>
            <w:r>
              <w:rPr>
                <w:rFonts w:ascii="Calibri" w:hAnsi="Calibri" w:cs="Calibri"/>
                <w:color w:val="000000"/>
                <w:sz w:val="20"/>
                <w:lang w:val="en-IE" w:eastAsia="en-IE"/>
              </w:rPr>
              <w:t xml:space="preserve"> </w:t>
            </w:r>
            <w:r>
              <w:rPr>
                <w:color w:val="000000"/>
                <w:sz w:val="20"/>
                <w:lang w:val="en-IE" w:eastAsia="en-IE"/>
              </w:rPr>
              <w:t>assistance benefiting</w:t>
            </w:r>
            <w:r>
              <w:rPr>
                <w:rFonts w:ascii="Calibri" w:hAnsi="Calibri" w:cs="Calibri"/>
                <w:color w:val="000000"/>
                <w:sz w:val="20"/>
                <w:lang w:val="en-IE" w:eastAsia="en-IE"/>
              </w:rPr>
              <w:t xml:space="preserve"> </w:t>
            </w:r>
            <w:r>
              <w:rPr>
                <w:color w:val="000000"/>
                <w:sz w:val="20"/>
                <w:lang w:val="en-IE" w:eastAsia="en-IE"/>
              </w:rPr>
              <w:t>from EU-supported operations</w:t>
            </w:r>
          </w:p>
        </w:tc>
        <w:tc>
          <w:tcPr>
            <w:tcW w:w="1275" w:type="dxa"/>
            <w:tcBorders>
              <w:top w:val="single" w:sz="6" w:space="0" w:color="8C8C8C"/>
              <w:left w:val="nil"/>
              <w:bottom w:val="single" w:sz="6" w:space="0" w:color="8C8C8C"/>
              <w:right w:val="nil"/>
            </w:tcBorders>
            <w:hideMark/>
          </w:tcPr>
          <w:p w14:paraId="43D692CA"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276" w:type="dxa"/>
            <w:tcBorders>
              <w:top w:val="single" w:sz="6" w:space="0" w:color="8C8C8C"/>
              <w:left w:val="nil"/>
              <w:bottom w:val="single" w:sz="6" w:space="0" w:color="8C8C8C"/>
              <w:right w:val="nil"/>
            </w:tcBorders>
            <w:hideMark/>
          </w:tcPr>
          <w:p w14:paraId="19CA2ACC" w14:textId="77777777" w:rsidR="00D933B7" w:rsidRPr="001B2650" w:rsidRDefault="00D933B7">
            <w:pPr>
              <w:spacing w:after="0" w:line="240" w:lineRule="auto"/>
              <w:jc w:val="center"/>
              <w:textAlignment w:val="baseline"/>
              <w:rPr>
                <w:rFonts w:ascii="Segoe UI" w:hAnsi="Segoe UI" w:cs="Segoe UI"/>
                <w:sz w:val="20"/>
                <w:lang w:val="en-IE" w:eastAsia="en-IE"/>
              </w:rPr>
            </w:pPr>
            <w:r>
              <w:rPr>
                <w:b/>
                <w:bCs/>
                <w:sz w:val="20"/>
                <w:lang w:val="en-IE" w:eastAsia="en-IE"/>
              </w:rPr>
              <w:t>14%</w:t>
            </w:r>
          </w:p>
        </w:tc>
        <w:tc>
          <w:tcPr>
            <w:tcW w:w="1559" w:type="dxa"/>
            <w:tcBorders>
              <w:top w:val="single" w:sz="6" w:space="0" w:color="8C8C8C"/>
              <w:left w:val="nil"/>
              <w:bottom w:val="single" w:sz="6" w:space="0" w:color="8C8C8C"/>
              <w:right w:val="nil"/>
            </w:tcBorders>
            <w:hideMark/>
          </w:tcPr>
          <w:p w14:paraId="7BD89EA9" w14:textId="77777777" w:rsidR="00D933B7" w:rsidRPr="001B2650" w:rsidRDefault="00D933B7">
            <w:pPr>
              <w:spacing w:after="0" w:line="240" w:lineRule="auto"/>
              <w:jc w:val="center"/>
              <w:textAlignment w:val="baseline"/>
              <w:rPr>
                <w:rFonts w:ascii="Segoe UI" w:hAnsi="Segoe UI" w:cs="Segoe UI"/>
                <w:sz w:val="20"/>
                <w:lang w:val="en-IE" w:eastAsia="en-IE"/>
              </w:rPr>
            </w:pPr>
            <w:r>
              <w:rPr>
                <w:color w:val="000000"/>
                <w:sz w:val="20"/>
                <w:lang w:val="en-IE" w:eastAsia="en-IE"/>
              </w:rPr>
              <w:t>100% annually from 2022 to 2027</w:t>
            </w:r>
          </w:p>
        </w:tc>
        <w:tc>
          <w:tcPr>
            <w:tcW w:w="2127" w:type="dxa"/>
            <w:tcBorders>
              <w:top w:val="single" w:sz="6" w:space="0" w:color="8C8C8C"/>
              <w:left w:val="nil"/>
              <w:bottom w:val="single" w:sz="6" w:space="0" w:color="8C8C8C"/>
              <w:right w:val="nil"/>
            </w:tcBorders>
            <w:hideMark/>
          </w:tcPr>
          <w:p w14:paraId="404BAF55" w14:textId="77777777" w:rsidR="00D933B7" w:rsidRPr="001B2650" w:rsidRDefault="00D933B7">
            <w:pPr>
              <w:spacing w:after="0" w:line="240" w:lineRule="auto"/>
              <w:jc w:val="center"/>
              <w:textAlignment w:val="baseline"/>
              <w:rPr>
                <w:rFonts w:ascii="Calibri" w:hAnsi="Calibri" w:cs="Calibri"/>
                <w:sz w:val="20"/>
                <w:lang w:val="en-IE" w:eastAsia="en-IE"/>
              </w:rPr>
            </w:pPr>
            <w:r>
              <w:rPr>
                <w:rFonts w:cs="Segoe UI"/>
                <w:sz w:val="20"/>
                <w:lang w:val="en-IE" w:eastAsia="en-IE"/>
              </w:rPr>
              <w:t>Milestone achieved for 2021. Milestones not achieved for 2022-2025 (2025: 9% compared to a target of 100%)</w:t>
            </w:r>
          </w:p>
        </w:tc>
        <w:tc>
          <w:tcPr>
            <w:tcW w:w="1701" w:type="dxa"/>
            <w:tcBorders>
              <w:top w:val="single" w:sz="6" w:space="0" w:color="8C8C8C"/>
              <w:left w:val="nil"/>
              <w:bottom w:val="single" w:sz="6" w:space="0" w:color="8C8C8C"/>
              <w:right w:val="nil"/>
            </w:tcBorders>
            <w:hideMark/>
          </w:tcPr>
          <w:p w14:paraId="3292261F"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Moderate progress</w:t>
            </w:r>
          </w:p>
        </w:tc>
      </w:tr>
      <w:tr w:rsidR="00D933B7" w:rsidRPr="001B2650" w14:paraId="46B72AD9" w14:textId="77777777">
        <w:trPr>
          <w:trHeight w:val="300"/>
        </w:trPr>
        <w:tc>
          <w:tcPr>
            <w:tcW w:w="2127" w:type="dxa"/>
            <w:tcBorders>
              <w:top w:val="single" w:sz="6" w:space="0" w:color="8C8C8C"/>
              <w:left w:val="nil"/>
              <w:bottom w:val="single" w:sz="6" w:space="0" w:color="8C8C8C"/>
              <w:right w:val="nil"/>
            </w:tcBorders>
            <w:shd w:val="clear" w:color="auto" w:fill="FAF9F9"/>
            <w:hideMark/>
          </w:tcPr>
          <w:p w14:paraId="7E784B96" w14:textId="77777777" w:rsidR="00D933B7" w:rsidRPr="001B2650" w:rsidRDefault="00D933B7">
            <w:pPr>
              <w:spacing w:after="0" w:line="240" w:lineRule="auto"/>
              <w:textAlignment w:val="baseline"/>
              <w:rPr>
                <w:rFonts w:ascii="Segoe UI" w:hAnsi="Segoe UI" w:cs="Segoe UI"/>
                <w:sz w:val="20"/>
                <w:lang w:val="en-IE" w:eastAsia="en-IE"/>
              </w:rPr>
            </w:pPr>
            <w:r>
              <w:rPr>
                <w:color w:val="000000"/>
                <w:sz w:val="20"/>
                <w:lang w:val="en-IE" w:eastAsia="en-IE"/>
              </w:rPr>
              <w:t>Percentage of humanitarian aid funding targeting actions in forgotten crises</w:t>
            </w:r>
          </w:p>
        </w:tc>
        <w:tc>
          <w:tcPr>
            <w:tcW w:w="1275" w:type="dxa"/>
            <w:tcBorders>
              <w:top w:val="single" w:sz="6" w:space="0" w:color="8C8C8C"/>
              <w:left w:val="nil"/>
              <w:bottom w:val="single" w:sz="6" w:space="0" w:color="8C8C8C"/>
              <w:right w:val="nil"/>
            </w:tcBorders>
            <w:shd w:val="clear" w:color="auto" w:fill="FAF9F9"/>
            <w:hideMark/>
          </w:tcPr>
          <w:p w14:paraId="67F8C276"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276" w:type="dxa"/>
            <w:tcBorders>
              <w:top w:val="single" w:sz="6" w:space="0" w:color="8C8C8C"/>
              <w:left w:val="nil"/>
              <w:bottom w:val="single" w:sz="6" w:space="0" w:color="8C8C8C"/>
              <w:right w:val="nil"/>
            </w:tcBorders>
            <w:shd w:val="clear" w:color="auto" w:fill="FAF9F9"/>
            <w:hideMark/>
          </w:tcPr>
          <w:p w14:paraId="4D490434" w14:textId="77777777" w:rsidR="00D933B7" w:rsidRPr="001B2650" w:rsidRDefault="00D933B7">
            <w:pPr>
              <w:spacing w:after="0" w:line="240" w:lineRule="auto"/>
              <w:jc w:val="center"/>
              <w:textAlignment w:val="baseline"/>
              <w:rPr>
                <w:rFonts w:ascii="Segoe UI" w:hAnsi="Segoe UI" w:cs="Segoe UI"/>
                <w:sz w:val="20"/>
                <w:lang w:val="en-IE" w:eastAsia="en-IE"/>
              </w:rPr>
            </w:pPr>
            <w:r>
              <w:rPr>
                <w:b/>
                <w:bCs/>
                <w:sz w:val="20"/>
                <w:lang w:val="en-IE" w:eastAsia="en-IE"/>
              </w:rPr>
              <w:t>71%</w:t>
            </w:r>
          </w:p>
        </w:tc>
        <w:tc>
          <w:tcPr>
            <w:tcW w:w="1559" w:type="dxa"/>
            <w:tcBorders>
              <w:top w:val="single" w:sz="6" w:space="0" w:color="8C8C8C"/>
              <w:left w:val="nil"/>
              <w:bottom w:val="single" w:sz="6" w:space="0" w:color="8C8C8C"/>
              <w:right w:val="nil"/>
            </w:tcBorders>
            <w:shd w:val="clear" w:color="auto" w:fill="FAF9F9"/>
            <w:hideMark/>
          </w:tcPr>
          <w:p w14:paraId="053328D8" w14:textId="77777777" w:rsidR="00D933B7" w:rsidRPr="001B2650" w:rsidRDefault="00D933B7">
            <w:pPr>
              <w:spacing w:after="0" w:line="240" w:lineRule="auto"/>
              <w:jc w:val="center"/>
              <w:textAlignment w:val="baseline"/>
              <w:rPr>
                <w:rFonts w:ascii="Segoe UI" w:hAnsi="Segoe UI" w:cs="Segoe UI"/>
                <w:sz w:val="20"/>
                <w:highlight w:val="yellow"/>
                <w:lang w:val="en-IE" w:eastAsia="en-IE"/>
              </w:rPr>
            </w:pPr>
            <w:r>
              <w:rPr>
                <w:color w:val="000000"/>
                <w:sz w:val="20"/>
                <w:lang w:val="en-IE" w:eastAsia="en-IE"/>
              </w:rPr>
              <w:t>&gt; 15% annually from 2021 to 2027</w:t>
            </w:r>
          </w:p>
        </w:tc>
        <w:tc>
          <w:tcPr>
            <w:tcW w:w="2127" w:type="dxa"/>
            <w:tcBorders>
              <w:top w:val="single" w:sz="6" w:space="0" w:color="8C8C8C"/>
              <w:left w:val="nil"/>
              <w:bottom w:val="single" w:sz="6" w:space="0" w:color="8C8C8C"/>
              <w:right w:val="nil"/>
            </w:tcBorders>
            <w:shd w:val="clear" w:color="auto" w:fill="FAF9F9"/>
            <w:hideMark/>
          </w:tcPr>
          <w:p w14:paraId="16B293CE" w14:textId="77777777" w:rsidR="00D933B7" w:rsidRPr="001B2650" w:rsidRDefault="00D933B7">
            <w:pPr>
              <w:spacing w:after="0" w:line="240" w:lineRule="auto"/>
              <w:jc w:val="center"/>
              <w:textAlignment w:val="baseline"/>
              <w:rPr>
                <w:rFonts w:ascii="Calibri" w:hAnsi="Calibri" w:cs="Calibri"/>
                <w:sz w:val="20"/>
                <w:lang w:val="en-IE" w:eastAsia="en-IE"/>
              </w:rPr>
            </w:pPr>
            <w:r>
              <w:rPr>
                <w:rFonts w:cs="Segoe UI"/>
                <w:sz w:val="20"/>
                <w:lang w:val="en-IE" w:eastAsia="en-IE"/>
              </w:rPr>
              <w:t>Milestones achieved for 2021-2025 (2025: 25% compared to a target of 15%)</w:t>
            </w:r>
          </w:p>
        </w:tc>
        <w:tc>
          <w:tcPr>
            <w:tcW w:w="1701" w:type="dxa"/>
            <w:tcBorders>
              <w:top w:val="single" w:sz="6" w:space="0" w:color="8C8C8C"/>
              <w:left w:val="nil"/>
              <w:bottom w:val="single" w:sz="6" w:space="0" w:color="8C8C8C"/>
              <w:right w:val="nil"/>
            </w:tcBorders>
            <w:shd w:val="clear" w:color="auto" w:fill="FAF9F9"/>
            <w:hideMark/>
          </w:tcPr>
          <w:p w14:paraId="5BDCF530"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1B2650" w14:paraId="4DDA8860" w14:textId="77777777">
        <w:trPr>
          <w:trHeight w:val="300"/>
        </w:trPr>
        <w:tc>
          <w:tcPr>
            <w:tcW w:w="2127" w:type="dxa"/>
            <w:tcBorders>
              <w:top w:val="single" w:sz="6" w:space="0" w:color="8C8C8C"/>
              <w:left w:val="nil"/>
              <w:bottom w:val="single" w:sz="6" w:space="0" w:color="8C8C8C"/>
              <w:right w:val="nil"/>
            </w:tcBorders>
            <w:hideMark/>
          </w:tcPr>
          <w:p w14:paraId="7BF39CB2" w14:textId="77777777" w:rsidR="00D933B7" w:rsidRPr="001B2650" w:rsidRDefault="00D933B7">
            <w:pPr>
              <w:spacing w:after="0" w:line="240" w:lineRule="auto"/>
              <w:textAlignment w:val="baseline"/>
              <w:rPr>
                <w:rFonts w:ascii="Segoe UI" w:hAnsi="Segoe UI" w:cs="Segoe UI"/>
                <w:sz w:val="20"/>
                <w:lang w:val="en-IE" w:eastAsia="en-IE"/>
              </w:rPr>
            </w:pPr>
            <w:r>
              <w:rPr>
                <w:color w:val="000000"/>
                <w:sz w:val="20"/>
                <w:lang w:val="en-IE" w:eastAsia="en-IE"/>
              </w:rPr>
              <w:t>Number of interventions of humanitarian aid operations funded by the EU budget</w:t>
            </w:r>
          </w:p>
        </w:tc>
        <w:tc>
          <w:tcPr>
            <w:tcW w:w="1275" w:type="dxa"/>
            <w:tcBorders>
              <w:top w:val="single" w:sz="6" w:space="0" w:color="8C8C8C"/>
              <w:left w:val="nil"/>
              <w:bottom w:val="single" w:sz="6" w:space="0" w:color="8C8C8C"/>
              <w:right w:val="nil"/>
            </w:tcBorders>
            <w:hideMark/>
          </w:tcPr>
          <w:p w14:paraId="4BCF5F03"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276" w:type="dxa"/>
            <w:tcBorders>
              <w:top w:val="single" w:sz="6" w:space="0" w:color="8C8C8C"/>
              <w:left w:val="nil"/>
              <w:bottom w:val="single" w:sz="6" w:space="0" w:color="8C8C8C"/>
              <w:right w:val="nil"/>
            </w:tcBorders>
            <w:hideMark/>
          </w:tcPr>
          <w:p w14:paraId="6D7CC3CA" w14:textId="77777777" w:rsidR="00D933B7" w:rsidRPr="001B2650" w:rsidRDefault="00D933B7">
            <w:pPr>
              <w:spacing w:after="0" w:line="240" w:lineRule="auto"/>
              <w:jc w:val="center"/>
              <w:textAlignment w:val="baseline"/>
              <w:rPr>
                <w:rFonts w:ascii="Segoe UI" w:hAnsi="Segoe UI" w:cs="Segoe UI"/>
                <w:sz w:val="20"/>
                <w:lang w:val="en-IE" w:eastAsia="en-IE"/>
              </w:rPr>
            </w:pPr>
            <w:r>
              <w:rPr>
                <w:b/>
                <w:bCs/>
                <w:sz w:val="20"/>
                <w:lang w:val="en-IE" w:eastAsia="en-IE"/>
              </w:rPr>
              <w:t>71%</w:t>
            </w:r>
          </w:p>
        </w:tc>
        <w:tc>
          <w:tcPr>
            <w:tcW w:w="1559" w:type="dxa"/>
            <w:tcBorders>
              <w:top w:val="single" w:sz="6" w:space="0" w:color="8C8C8C"/>
              <w:left w:val="nil"/>
              <w:bottom w:val="single" w:sz="6" w:space="0" w:color="8C8C8C"/>
              <w:right w:val="nil"/>
            </w:tcBorders>
            <w:hideMark/>
          </w:tcPr>
          <w:p w14:paraId="66700415" w14:textId="77777777" w:rsidR="00D933B7" w:rsidRPr="001B2650" w:rsidRDefault="00D933B7">
            <w:pPr>
              <w:spacing w:after="0" w:line="240" w:lineRule="auto"/>
              <w:jc w:val="center"/>
              <w:textAlignment w:val="baseline"/>
              <w:rPr>
                <w:rFonts w:ascii="Segoe UI" w:hAnsi="Segoe UI" w:cs="Segoe UI"/>
                <w:sz w:val="20"/>
                <w:lang w:val="en-IE" w:eastAsia="en-IE"/>
              </w:rPr>
            </w:pPr>
            <w:r>
              <w:rPr>
                <w:color w:val="000000"/>
                <w:sz w:val="20"/>
                <w:lang w:val="en-IE" w:eastAsia="en-IE"/>
              </w:rPr>
              <w:t>177 annually from 2021 to 2027</w:t>
            </w:r>
          </w:p>
        </w:tc>
        <w:tc>
          <w:tcPr>
            <w:tcW w:w="2127" w:type="dxa"/>
            <w:tcBorders>
              <w:top w:val="single" w:sz="6" w:space="0" w:color="8C8C8C"/>
              <w:left w:val="nil"/>
              <w:bottom w:val="single" w:sz="6" w:space="0" w:color="8C8C8C"/>
              <w:right w:val="nil"/>
            </w:tcBorders>
          </w:tcPr>
          <w:p w14:paraId="72598273"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Milestones achieved for 2021-2025 (2025: 265 compared to a target of 177)</w:t>
            </w:r>
          </w:p>
        </w:tc>
        <w:tc>
          <w:tcPr>
            <w:tcW w:w="1701" w:type="dxa"/>
            <w:tcBorders>
              <w:top w:val="single" w:sz="6" w:space="0" w:color="8C8C8C"/>
              <w:left w:val="nil"/>
              <w:bottom w:val="single" w:sz="6" w:space="0" w:color="8C8C8C"/>
              <w:right w:val="nil"/>
            </w:tcBorders>
            <w:hideMark/>
          </w:tcPr>
          <w:p w14:paraId="6EEE7A66"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1B2650" w14:paraId="00BB1F8F" w14:textId="77777777">
        <w:trPr>
          <w:trHeight w:val="300"/>
        </w:trPr>
        <w:tc>
          <w:tcPr>
            <w:tcW w:w="2127" w:type="dxa"/>
            <w:tcBorders>
              <w:top w:val="single" w:sz="6" w:space="0" w:color="8C8C8C"/>
              <w:left w:val="nil"/>
              <w:bottom w:val="single" w:sz="6" w:space="0" w:color="8C8C8C"/>
              <w:right w:val="nil"/>
            </w:tcBorders>
            <w:shd w:val="clear" w:color="auto" w:fill="FAF9F9"/>
            <w:hideMark/>
          </w:tcPr>
          <w:p w14:paraId="53AEA550" w14:textId="77777777" w:rsidR="00D933B7" w:rsidRPr="001B2650" w:rsidRDefault="00D933B7">
            <w:pPr>
              <w:spacing w:after="0" w:line="240" w:lineRule="auto"/>
              <w:textAlignment w:val="baseline"/>
              <w:rPr>
                <w:rFonts w:ascii="Segoe UI" w:hAnsi="Segoe UI" w:cs="Segoe UI"/>
                <w:sz w:val="20"/>
                <w:lang w:val="en-IE" w:eastAsia="en-IE"/>
              </w:rPr>
            </w:pPr>
            <w:r>
              <w:rPr>
                <w:color w:val="000000" w:themeColor="text1"/>
                <w:sz w:val="20"/>
                <w:lang w:val="en-IE" w:eastAsia="en-IE"/>
              </w:rPr>
              <w:t>Percentage of the initial budget for humanitarian aid allocated to education in emergencies</w:t>
            </w:r>
          </w:p>
        </w:tc>
        <w:tc>
          <w:tcPr>
            <w:tcW w:w="1275" w:type="dxa"/>
            <w:tcBorders>
              <w:top w:val="single" w:sz="6" w:space="0" w:color="8C8C8C"/>
              <w:left w:val="nil"/>
              <w:bottom w:val="single" w:sz="6" w:space="0" w:color="8C8C8C"/>
              <w:right w:val="nil"/>
            </w:tcBorders>
            <w:shd w:val="clear" w:color="auto" w:fill="FAF9F9"/>
            <w:hideMark/>
          </w:tcPr>
          <w:p w14:paraId="6E08D11D"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ascii="Calibri" w:hAnsi="Calibri" w:cs="Calibri"/>
                <w:color w:val="000000"/>
                <w:lang w:val="en-IE" w:eastAsia="en-IE"/>
              </w:rPr>
              <w:t>0</w:t>
            </w:r>
          </w:p>
        </w:tc>
        <w:tc>
          <w:tcPr>
            <w:tcW w:w="1276" w:type="dxa"/>
            <w:tcBorders>
              <w:top w:val="single" w:sz="6" w:space="0" w:color="8C8C8C"/>
              <w:left w:val="nil"/>
              <w:bottom w:val="single" w:sz="6" w:space="0" w:color="8C8C8C"/>
              <w:right w:val="nil"/>
            </w:tcBorders>
            <w:shd w:val="clear" w:color="auto" w:fill="FAF9F9"/>
            <w:hideMark/>
          </w:tcPr>
          <w:p w14:paraId="634B4AAE" w14:textId="77777777" w:rsidR="00D933B7" w:rsidRPr="001B2650" w:rsidRDefault="00D933B7">
            <w:pPr>
              <w:spacing w:after="0" w:line="240" w:lineRule="auto"/>
              <w:jc w:val="center"/>
              <w:textAlignment w:val="baseline"/>
              <w:rPr>
                <w:rFonts w:ascii="Segoe UI" w:hAnsi="Segoe UI" w:cs="Segoe UI"/>
                <w:sz w:val="20"/>
                <w:lang w:val="en-IE" w:eastAsia="en-IE"/>
              </w:rPr>
            </w:pPr>
            <w:r>
              <w:rPr>
                <w:b/>
                <w:bCs/>
                <w:sz w:val="20"/>
                <w:lang w:val="en-IE" w:eastAsia="en-IE"/>
              </w:rPr>
              <w:t>71%</w:t>
            </w:r>
          </w:p>
        </w:tc>
        <w:tc>
          <w:tcPr>
            <w:tcW w:w="1559" w:type="dxa"/>
            <w:tcBorders>
              <w:top w:val="single" w:sz="6" w:space="0" w:color="8C8C8C"/>
              <w:left w:val="nil"/>
              <w:bottom w:val="single" w:sz="6" w:space="0" w:color="8C8C8C"/>
              <w:right w:val="nil"/>
            </w:tcBorders>
            <w:shd w:val="clear" w:color="auto" w:fill="FAF9F9"/>
            <w:hideMark/>
          </w:tcPr>
          <w:p w14:paraId="5A7CECDF" w14:textId="77777777" w:rsidR="00D933B7" w:rsidRPr="001B2650" w:rsidRDefault="00D933B7">
            <w:pPr>
              <w:spacing w:after="0" w:line="240" w:lineRule="auto"/>
              <w:jc w:val="center"/>
              <w:textAlignment w:val="baseline"/>
              <w:rPr>
                <w:rFonts w:ascii="Segoe UI" w:hAnsi="Segoe UI" w:cs="Segoe UI"/>
                <w:sz w:val="20"/>
                <w:lang w:val="en-IE" w:eastAsia="en-IE"/>
              </w:rPr>
            </w:pPr>
            <w:r>
              <w:rPr>
                <w:color w:val="000000"/>
                <w:sz w:val="20"/>
                <w:lang w:val="en-IE" w:eastAsia="en-IE"/>
              </w:rPr>
              <w:t>10% annually from 2021 to 2027</w:t>
            </w:r>
          </w:p>
        </w:tc>
        <w:tc>
          <w:tcPr>
            <w:tcW w:w="2127" w:type="dxa"/>
            <w:tcBorders>
              <w:top w:val="single" w:sz="6" w:space="0" w:color="8C8C8C"/>
              <w:left w:val="nil"/>
              <w:bottom w:val="single" w:sz="6" w:space="0" w:color="8C8C8C"/>
              <w:right w:val="nil"/>
            </w:tcBorders>
            <w:shd w:val="clear" w:color="auto" w:fill="FAF9F9"/>
            <w:hideMark/>
          </w:tcPr>
          <w:p w14:paraId="059803ED" w14:textId="77777777" w:rsidR="00D933B7" w:rsidRPr="001B2650" w:rsidRDefault="00D933B7">
            <w:pPr>
              <w:spacing w:after="0" w:line="240" w:lineRule="auto"/>
              <w:jc w:val="center"/>
              <w:textAlignment w:val="baseline"/>
              <w:rPr>
                <w:rFonts w:ascii="Calibri" w:hAnsi="Calibri" w:cs="Calibri"/>
                <w:sz w:val="20"/>
                <w:lang w:val="en-IE" w:eastAsia="en-IE"/>
              </w:rPr>
            </w:pPr>
            <w:r>
              <w:rPr>
                <w:rFonts w:cs="Segoe UI"/>
                <w:sz w:val="20"/>
                <w:lang w:val="en-IE" w:eastAsia="en-IE"/>
              </w:rPr>
              <w:t>Milestones achieved for 2021-2024, but not in 2025 (2025: 10% compared to a target of 10%)</w:t>
            </w:r>
          </w:p>
        </w:tc>
        <w:tc>
          <w:tcPr>
            <w:tcW w:w="1701" w:type="dxa"/>
            <w:tcBorders>
              <w:top w:val="single" w:sz="6" w:space="0" w:color="8C8C8C"/>
              <w:left w:val="nil"/>
              <w:bottom w:val="single" w:sz="6" w:space="0" w:color="8C8C8C"/>
              <w:right w:val="nil"/>
            </w:tcBorders>
            <w:shd w:val="clear" w:color="auto" w:fill="FAF9F9"/>
            <w:hideMark/>
          </w:tcPr>
          <w:p w14:paraId="33DB5791" w14:textId="77777777" w:rsidR="00D933B7" w:rsidRPr="001B2650" w:rsidRDefault="00D933B7">
            <w:pPr>
              <w:spacing w:after="0" w:line="240" w:lineRule="auto"/>
              <w:jc w:val="center"/>
              <w:textAlignment w:val="baseline"/>
              <w:rPr>
                <w:rFonts w:ascii="Segoe UI" w:hAnsi="Segoe UI" w:cs="Segoe UI"/>
                <w:sz w:val="20"/>
                <w:lang w:val="en-IE" w:eastAsia="en-IE"/>
              </w:rPr>
            </w:pPr>
            <w:r>
              <w:rPr>
                <w:rFonts w:cs="Segoe UI"/>
                <w:sz w:val="20"/>
                <w:lang w:val="en-IE" w:eastAsia="en-IE"/>
              </w:rPr>
              <w:t>On track</w:t>
            </w:r>
          </w:p>
        </w:tc>
      </w:tr>
      <w:tr w:rsidR="00D933B7" w:rsidRPr="001B2650" w14:paraId="5A0139DB" w14:textId="77777777">
        <w:trPr>
          <w:trHeight w:val="300"/>
        </w:trPr>
        <w:tc>
          <w:tcPr>
            <w:tcW w:w="2127" w:type="dxa"/>
            <w:tcBorders>
              <w:top w:val="single" w:sz="6" w:space="0" w:color="8C8C8C"/>
              <w:left w:val="nil"/>
              <w:bottom w:val="single" w:sz="6" w:space="0" w:color="8C8C8C"/>
              <w:right w:val="nil"/>
            </w:tcBorders>
            <w:shd w:val="clear" w:color="auto" w:fill="FAF9F9"/>
          </w:tcPr>
          <w:p w14:paraId="25B6682C" w14:textId="77777777" w:rsidR="00D933B7" w:rsidRPr="001B2650" w:rsidRDefault="00D933B7">
            <w:pPr>
              <w:spacing w:after="0" w:line="240" w:lineRule="auto"/>
              <w:textAlignment w:val="baseline"/>
              <w:rPr>
                <w:rFonts w:cs="Segoe UI"/>
                <w:sz w:val="20"/>
                <w:lang w:val="en-IE" w:eastAsia="en-IE"/>
              </w:rPr>
            </w:pPr>
            <w:r>
              <w:rPr>
                <w:color w:val="000000"/>
                <w:sz w:val="20"/>
                <w:lang w:val="en-IE" w:eastAsia="en-IE"/>
              </w:rPr>
              <w:t>Number of children reached with EU education in emergencies assistance</w:t>
            </w:r>
          </w:p>
        </w:tc>
        <w:tc>
          <w:tcPr>
            <w:tcW w:w="1275" w:type="dxa"/>
            <w:tcBorders>
              <w:top w:val="single" w:sz="6" w:space="0" w:color="8C8C8C"/>
              <w:left w:val="nil"/>
              <w:bottom w:val="single" w:sz="6" w:space="0" w:color="8C8C8C"/>
              <w:right w:val="nil"/>
            </w:tcBorders>
            <w:shd w:val="clear" w:color="auto" w:fill="FAF9F9"/>
          </w:tcPr>
          <w:p w14:paraId="61C734CD" w14:textId="77777777" w:rsidR="00D933B7" w:rsidRPr="001B2650" w:rsidRDefault="00D933B7">
            <w:pPr>
              <w:spacing w:after="0" w:line="240" w:lineRule="auto"/>
              <w:jc w:val="center"/>
              <w:textAlignment w:val="baseline"/>
              <w:rPr>
                <w:rFonts w:cs="Segoe UI"/>
                <w:sz w:val="20"/>
                <w:lang w:val="en-IE" w:eastAsia="en-IE"/>
              </w:rPr>
            </w:pPr>
            <w:r>
              <w:rPr>
                <w:rFonts w:ascii="Calibri" w:hAnsi="Calibri" w:cs="Calibri"/>
                <w:color w:val="000000"/>
                <w:lang w:val="en-IE" w:eastAsia="en-IE"/>
              </w:rPr>
              <w:t>0</w:t>
            </w:r>
          </w:p>
        </w:tc>
        <w:tc>
          <w:tcPr>
            <w:tcW w:w="1276" w:type="dxa"/>
            <w:tcBorders>
              <w:top w:val="single" w:sz="6" w:space="0" w:color="8C8C8C"/>
              <w:left w:val="nil"/>
              <w:bottom w:val="single" w:sz="6" w:space="0" w:color="8C8C8C"/>
              <w:right w:val="nil"/>
            </w:tcBorders>
            <w:shd w:val="clear" w:color="auto" w:fill="FAF9F9"/>
          </w:tcPr>
          <w:p w14:paraId="3241997E" w14:textId="77777777" w:rsidR="00D933B7" w:rsidRPr="001B2650" w:rsidRDefault="00D933B7">
            <w:pPr>
              <w:spacing w:after="0" w:line="240" w:lineRule="auto"/>
              <w:jc w:val="center"/>
              <w:textAlignment w:val="baseline"/>
              <w:rPr>
                <w:rFonts w:cs="Segoe UI"/>
                <w:b/>
                <w:sz w:val="20"/>
                <w:lang w:val="en-IE" w:eastAsia="en-IE"/>
              </w:rPr>
            </w:pPr>
            <w:r>
              <w:rPr>
                <w:b/>
                <w:bCs/>
                <w:sz w:val="20"/>
                <w:lang w:val="en-IE" w:eastAsia="en-IE"/>
              </w:rPr>
              <w:t>57%</w:t>
            </w:r>
          </w:p>
        </w:tc>
        <w:tc>
          <w:tcPr>
            <w:tcW w:w="1559" w:type="dxa"/>
            <w:tcBorders>
              <w:top w:val="single" w:sz="6" w:space="0" w:color="8C8C8C"/>
              <w:left w:val="nil"/>
              <w:bottom w:val="single" w:sz="6" w:space="0" w:color="8C8C8C"/>
              <w:right w:val="nil"/>
            </w:tcBorders>
            <w:shd w:val="clear" w:color="auto" w:fill="FAF9F9"/>
          </w:tcPr>
          <w:p w14:paraId="19AA400E" w14:textId="77777777" w:rsidR="00D933B7" w:rsidRPr="001B2650" w:rsidRDefault="00D933B7">
            <w:pPr>
              <w:spacing w:after="0" w:line="240" w:lineRule="auto"/>
              <w:jc w:val="center"/>
              <w:textAlignment w:val="baseline"/>
              <w:rPr>
                <w:rFonts w:cs="Segoe UI"/>
                <w:sz w:val="20"/>
                <w:lang w:val="en-IE" w:eastAsia="en-IE"/>
              </w:rPr>
            </w:pPr>
            <w:r>
              <w:rPr>
                <w:color w:val="000000"/>
                <w:sz w:val="20"/>
                <w:lang w:val="en-IE" w:eastAsia="en-IE"/>
              </w:rPr>
              <w:t>1.86</w:t>
            </w:r>
            <w:r>
              <w:rPr>
                <w:rFonts w:ascii="Calibri" w:hAnsi="Calibri" w:cs="Calibri"/>
                <w:color w:val="000000"/>
                <w:sz w:val="20"/>
                <w:lang w:val="en-IE" w:eastAsia="en-IE"/>
              </w:rPr>
              <w:t> </w:t>
            </w:r>
            <w:r>
              <w:rPr>
                <w:color w:val="000000"/>
                <w:sz w:val="20"/>
                <w:lang w:val="en-IE" w:eastAsia="en-IE"/>
              </w:rPr>
              <w:t>million children annually from 2021 to 2027</w:t>
            </w:r>
          </w:p>
        </w:tc>
        <w:tc>
          <w:tcPr>
            <w:tcW w:w="2127" w:type="dxa"/>
            <w:tcBorders>
              <w:top w:val="single" w:sz="6" w:space="0" w:color="8C8C8C"/>
              <w:left w:val="nil"/>
              <w:bottom w:val="single" w:sz="6" w:space="0" w:color="8C8C8C"/>
              <w:right w:val="nil"/>
            </w:tcBorders>
            <w:shd w:val="clear" w:color="auto" w:fill="FAF9F9"/>
          </w:tcPr>
          <w:p w14:paraId="3368254A" w14:textId="77777777" w:rsidR="00D933B7" w:rsidRPr="001B2650" w:rsidRDefault="00D933B7">
            <w:pPr>
              <w:spacing w:after="0" w:line="240" w:lineRule="auto"/>
              <w:jc w:val="center"/>
              <w:textAlignment w:val="baseline"/>
              <w:rPr>
                <w:rFonts w:cs="Segoe UI"/>
                <w:sz w:val="20"/>
                <w:lang w:val="en-IE" w:eastAsia="en-IE"/>
              </w:rPr>
            </w:pPr>
            <w:r>
              <w:rPr>
                <w:rFonts w:cs="Segoe UI"/>
                <w:sz w:val="20"/>
                <w:lang w:val="en-IE" w:eastAsia="en-IE"/>
              </w:rPr>
              <w:t>Milestones achieved for 2021, 2022, 2024 and 2025. Milestone not achieved for 2023 (2025: 2.8 compared to a target of 1.86)</w:t>
            </w:r>
          </w:p>
        </w:tc>
        <w:tc>
          <w:tcPr>
            <w:tcW w:w="1701" w:type="dxa"/>
            <w:tcBorders>
              <w:top w:val="single" w:sz="6" w:space="0" w:color="8C8C8C"/>
              <w:left w:val="nil"/>
              <w:bottom w:val="single" w:sz="6" w:space="0" w:color="8C8C8C"/>
              <w:right w:val="nil"/>
            </w:tcBorders>
            <w:shd w:val="clear" w:color="auto" w:fill="FAF9F9"/>
          </w:tcPr>
          <w:p w14:paraId="3D6B574F" w14:textId="77777777" w:rsidR="00D933B7" w:rsidRPr="001B2650" w:rsidRDefault="00D933B7">
            <w:pPr>
              <w:spacing w:after="0" w:line="240" w:lineRule="auto"/>
              <w:jc w:val="center"/>
              <w:textAlignment w:val="baseline"/>
              <w:rPr>
                <w:rFonts w:cs="Segoe UI"/>
                <w:sz w:val="20"/>
                <w:lang w:val="en-IE" w:eastAsia="en-IE"/>
              </w:rPr>
            </w:pPr>
            <w:r>
              <w:rPr>
                <w:rFonts w:cs="Segoe UI"/>
                <w:sz w:val="20"/>
                <w:lang w:val="en-IE" w:eastAsia="en-IE"/>
              </w:rPr>
              <w:t>On track</w:t>
            </w:r>
          </w:p>
        </w:tc>
      </w:tr>
      <w:tr w:rsidR="00D933B7" w:rsidRPr="001B2650" w14:paraId="5588633E" w14:textId="77777777">
        <w:trPr>
          <w:trHeight w:val="300"/>
        </w:trPr>
        <w:tc>
          <w:tcPr>
            <w:tcW w:w="2127" w:type="dxa"/>
            <w:tcBorders>
              <w:top w:val="single" w:sz="6" w:space="0" w:color="8C8C8C"/>
              <w:left w:val="nil"/>
              <w:bottom w:val="single" w:sz="6" w:space="0" w:color="8C8C8C"/>
              <w:right w:val="nil"/>
            </w:tcBorders>
            <w:shd w:val="clear" w:color="auto" w:fill="FAF9F9"/>
          </w:tcPr>
          <w:p w14:paraId="7C155D52" w14:textId="77777777" w:rsidR="00D933B7" w:rsidRPr="001B2650" w:rsidRDefault="00D933B7">
            <w:pPr>
              <w:spacing w:after="0" w:line="240" w:lineRule="auto"/>
              <w:textAlignment w:val="baseline"/>
              <w:rPr>
                <w:rFonts w:cs="Segoe UI"/>
                <w:sz w:val="20"/>
                <w:lang w:val="en-IE" w:eastAsia="en-IE"/>
              </w:rPr>
            </w:pPr>
            <w:r>
              <w:rPr>
                <w:color w:val="000000" w:themeColor="text1"/>
                <w:sz w:val="20"/>
                <w:lang w:val="en-IE" w:eastAsia="en-IE"/>
              </w:rPr>
              <w:t>Percentage of humanitarian assistance grants including elements of disaster preparedness, resilience and disaster risk reduction</w:t>
            </w:r>
          </w:p>
        </w:tc>
        <w:tc>
          <w:tcPr>
            <w:tcW w:w="1275" w:type="dxa"/>
            <w:tcBorders>
              <w:top w:val="single" w:sz="6" w:space="0" w:color="8C8C8C"/>
              <w:left w:val="nil"/>
              <w:bottom w:val="single" w:sz="6" w:space="0" w:color="8C8C8C"/>
              <w:right w:val="nil"/>
            </w:tcBorders>
            <w:shd w:val="clear" w:color="auto" w:fill="FAF9F9"/>
          </w:tcPr>
          <w:p w14:paraId="5AAA2007" w14:textId="77777777" w:rsidR="00D933B7" w:rsidRPr="001B2650" w:rsidRDefault="00D933B7">
            <w:pPr>
              <w:spacing w:after="0" w:line="240" w:lineRule="auto"/>
              <w:jc w:val="center"/>
              <w:textAlignment w:val="baseline"/>
              <w:rPr>
                <w:rFonts w:cs="Segoe UI"/>
                <w:sz w:val="20"/>
                <w:lang w:val="en-IE" w:eastAsia="en-IE"/>
              </w:rPr>
            </w:pPr>
            <w:r>
              <w:rPr>
                <w:rFonts w:ascii="Calibri" w:hAnsi="Calibri" w:cs="Calibri"/>
                <w:color w:val="000000"/>
                <w:lang w:val="en-IE" w:eastAsia="en-IE"/>
              </w:rPr>
              <w:t>0</w:t>
            </w:r>
          </w:p>
        </w:tc>
        <w:tc>
          <w:tcPr>
            <w:tcW w:w="1276" w:type="dxa"/>
            <w:tcBorders>
              <w:top w:val="single" w:sz="6" w:space="0" w:color="8C8C8C"/>
              <w:left w:val="nil"/>
              <w:bottom w:val="single" w:sz="6" w:space="0" w:color="8C8C8C"/>
              <w:right w:val="nil"/>
            </w:tcBorders>
            <w:shd w:val="clear" w:color="auto" w:fill="FAF9F9"/>
          </w:tcPr>
          <w:p w14:paraId="4B9B9584" w14:textId="77777777" w:rsidR="00D933B7" w:rsidRPr="001B2650" w:rsidRDefault="00D933B7">
            <w:pPr>
              <w:spacing w:after="0" w:line="240" w:lineRule="auto"/>
              <w:jc w:val="center"/>
              <w:textAlignment w:val="baseline"/>
              <w:rPr>
                <w:rFonts w:cs="Segoe UI"/>
                <w:b/>
                <w:bCs/>
                <w:sz w:val="20"/>
                <w:lang w:val="en-IE" w:eastAsia="en-IE"/>
              </w:rPr>
            </w:pPr>
            <w:r>
              <w:rPr>
                <w:b/>
                <w:bCs/>
                <w:sz w:val="20"/>
                <w:lang w:val="en-IE" w:eastAsia="en-IE"/>
              </w:rPr>
              <w:t>0%</w:t>
            </w:r>
          </w:p>
        </w:tc>
        <w:tc>
          <w:tcPr>
            <w:tcW w:w="1559" w:type="dxa"/>
            <w:tcBorders>
              <w:top w:val="single" w:sz="6" w:space="0" w:color="8C8C8C"/>
              <w:left w:val="nil"/>
              <w:bottom w:val="single" w:sz="6" w:space="0" w:color="8C8C8C"/>
              <w:right w:val="nil"/>
            </w:tcBorders>
            <w:shd w:val="clear" w:color="auto" w:fill="FAF9F9"/>
          </w:tcPr>
          <w:p w14:paraId="2AC3D527" w14:textId="77777777" w:rsidR="00D933B7" w:rsidRPr="001B2650" w:rsidRDefault="00D933B7">
            <w:pPr>
              <w:spacing w:after="0" w:line="240" w:lineRule="auto"/>
              <w:jc w:val="center"/>
              <w:textAlignment w:val="baseline"/>
              <w:rPr>
                <w:rFonts w:cs="Segoe UI"/>
                <w:sz w:val="20"/>
                <w:lang w:val="en-IE" w:eastAsia="en-IE"/>
              </w:rPr>
            </w:pPr>
            <w:r>
              <w:rPr>
                <w:color w:val="000000"/>
                <w:sz w:val="20"/>
                <w:lang w:val="en-IE" w:eastAsia="en-IE"/>
              </w:rPr>
              <w:t>75% from 2024 to 2027</w:t>
            </w:r>
          </w:p>
        </w:tc>
        <w:tc>
          <w:tcPr>
            <w:tcW w:w="2127" w:type="dxa"/>
            <w:tcBorders>
              <w:top w:val="single" w:sz="6" w:space="0" w:color="8C8C8C"/>
              <w:left w:val="nil"/>
              <w:bottom w:val="single" w:sz="6" w:space="0" w:color="8C8C8C"/>
              <w:right w:val="nil"/>
            </w:tcBorders>
            <w:shd w:val="clear" w:color="auto" w:fill="FAF9F9"/>
          </w:tcPr>
          <w:p w14:paraId="35D4F7BC" w14:textId="77777777" w:rsidR="00D933B7" w:rsidRPr="001B2650" w:rsidRDefault="00D933B7">
            <w:pPr>
              <w:spacing w:after="0" w:line="240" w:lineRule="auto"/>
              <w:jc w:val="center"/>
              <w:textAlignment w:val="baseline"/>
              <w:rPr>
                <w:rFonts w:cs="Segoe UI"/>
                <w:sz w:val="20"/>
                <w:lang w:val="en-IE" w:eastAsia="en-IE"/>
              </w:rPr>
            </w:pPr>
            <w:r>
              <w:rPr>
                <w:rFonts w:cs="Segoe UI"/>
                <w:sz w:val="20"/>
                <w:lang w:val="en-IE" w:eastAsia="en-IE"/>
              </w:rPr>
              <w:t>Milestones not achieved for 2021-2025 (2025: 42.7% compared to a target of 75%)</w:t>
            </w:r>
          </w:p>
        </w:tc>
        <w:tc>
          <w:tcPr>
            <w:tcW w:w="1701" w:type="dxa"/>
            <w:tcBorders>
              <w:top w:val="single" w:sz="6" w:space="0" w:color="8C8C8C"/>
              <w:left w:val="nil"/>
              <w:bottom w:val="single" w:sz="6" w:space="0" w:color="8C8C8C"/>
              <w:right w:val="nil"/>
            </w:tcBorders>
            <w:shd w:val="clear" w:color="auto" w:fill="FAF9F9"/>
          </w:tcPr>
          <w:p w14:paraId="4630B479" w14:textId="77777777" w:rsidR="00D933B7" w:rsidRPr="001B2650" w:rsidRDefault="00D933B7">
            <w:pPr>
              <w:spacing w:after="0" w:line="240" w:lineRule="auto"/>
              <w:jc w:val="center"/>
              <w:textAlignment w:val="baseline"/>
              <w:rPr>
                <w:rFonts w:cs="Segoe UI"/>
                <w:sz w:val="20"/>
                <w:lang w:val="en-IE" w:eastAsia="en-IE"/>
              </w:rPr>
            </w:pPr>
            <w:r>
              <w:rPr>
                <w:rFonts w:cs="Segoe UI"/>
                <w:sz w:val="20"/>
                <w:lang w:val="en-IE" w:eastAsia="en-IE"/>
              </w:rPr>
              <w:t>Deserves attention</w:t>
            </w:r>
          </w:p>
        </w:tc>
      </w:tr>
    </w:tbl>
    <w:p w14:paraId="6C5420D4" w14:textId="77777777" w:rsidR="00D933B7" w:rsidRPr="001B2650" w:rsidRDefault="00D933B7" w:rsidP="00D933B7">
      <w:pPr>
        <w:keepNext/>
        <w:keepLines/>
        <w:spacing w:line="240" w:lineRule="auto"/>
        <w:outlineLvl w:val="4"/>
        <w:rPr>
          <w:rFonts w:ascii="EC Square Sans Pro Medium" w:eastAsiaTheme="majorEastAsia" w:hAnsi="EC Square Sans Pro Medium" w:cstheme="majorBidi"/>
          <w:sz w:val="36"/>
          <w:szCs w:val="36"/>
          <w:lang w:val="en-IE" w:eastAsia="en-GB"/>
        </w:rPr>
      </w:pPr>
    </w:p>
    <w:p w14:paraId="727C6703" w14:textId="77777777" w:rsidR="00D933B7" w:rsidRPr="001B2650" w:rsidRDefault="00D933B7" w:rsidP="00D933B7">
      <w:pPr>
        <w:spacing w:line="259" w:lineRule="auto"/>
        <w:rPr>
          <w:rFonts w:ascii="EC Square Sans Pro Medium" w:eastAsiaTheme="majorEastAsia" w:hAnsi="EC Square Sans Pro Medium" w:cstheme="majorBidi"/>
          <w:sz w:val="36"/>
          <w:szCs w:val="36"/>
          <w:lang w:val="en-IE" w:eastAsia="en-GB"/>
        </w:rPr>
      </w:pPr>
      <w:r>
        <w:rPr>
          <w:rFonts w:ascii="EC Square Sans Pro Medium" w:eastAsiaTheme="majorEastAsia" w:hAnsi="EC Square Sans Pro Medium" w:cstheme="majorBidi"/>
          <w:sz w:val="36"/>
          <w:szCs w:val="36"/>
          <w:lang w:val="en-IE" w:eastAsia="en-GB"/>
        </w:rPr>
        <w:br w:type="page"/>
      </w:r>
    </w:p>
    <w:p w14:paraId="2988E3FD" w14:textId="77777777" w:rsidR="00D933B7" w:rsidRPr="001B2650" w:rsidRDefault="00D933B7" w:rsidP="00373960">
      <w:pPr>
        <w:pStyle w:val="ListParagraph"/>
        <w:numPr>
          <w:ilvl w:val="0"/>
          <w:numId w:val="9"/>
        </w:numPr>
        <w:spacing w:after="240" w:line="264" w:lineRule="auto"/>
        <w:rPr>
          <w:lang w:val="en-IE" w:eastAsia="en-GB"/>
        </w:rPr>
      </w:pPr>
      <w:r>
        <w:rPr>
          <w:lang w:val="en-IE" w:eastAsia="en-GB"/>
        </w:rPr>
        <w:t>The EU humanitarian aid</w:t>
      </w:r>
      <w:r>
        <w:rPr>
          <w:rFonts w:ascii="Calibri" w:hAnsi="Calibri" w:cs="Calibri"/>
          <w:lang w:val="en-IE" w:eastAsia="en-GB"/>
        </w:rPr>
        <w:t xml:space="preserve"> </w:t>
      </w:r>
      <w:r>
        <w:rPr>
          <w:lang w:val="en-IE" w:eastAsia="en-GB"/>
        </w:rPr>
        <w:t>programme</w:t>
      </w:r>
      <w:r>
        <w:rPr>
          <w:rFonts w:ascii="Calibri" w:hAnsi="Calibri" w:cs="Calibri"/>
          <w:lang w:val="en-IE" w:eastAsia="en-GB"/>
        </w:rPr>
        <w:t xml:space="preserve"> </w:t>
      </w:r>
      <w:r>
        <w:rPr>
          <w:lang w:val="en-IE" w:eastAsia="en-GB"/>
        </w:rPr>
        <w:t>performed well in 2025 in providing emergency</w:t>
      </w:r>
      <w:r>
        <w:rPr>
          <w:rFonts w:ascii="Calibri" w:hAnsi="Calibri" w:cs="Calibri"/>
          <w:lang w:val="en-IE" w:eastAsia="en-GB"/>
        </w:rPr>
        <w:t xml:space="preserve"> </w:t>
      </w:r>
      <w:r>
        <w:rPr>
          <w:lang w:val="en-IE" w:eastAsia="en-GB"/>
        </w:rPr>
        <w:t>assistance</w:t>
      </w:r>
      <w:r>
        <w:rPr>
          <w:rFonts w:ascii="Calibri" w:hAnsi="Calibri" w:cs="Calibri"/>
          <w:lang w:val="en-IE" w:eastAsia="en-GB"/>
        </w:rPr>
        <w:t xml:space="preserve"> </w:t>
      </w:r>
      <w:r>
        <w:rPr>
          <w:lang w:val="en-IE" w:eastAsia="en-GB"/>
        </w:rPr>
        <w:t>to people worldwide, particularly those most vulnerable who had been hit by human-induced disasters and the impact of natural hazards. Together, the EU and its Member States are providing around 33.8% of the global share of committed humanitarian aid contributions. Following the foreign aid policy shift in the United States, and the closing of USAID, the EU’s role as the key global humanitarian donor is growing rapidly.</w:t>
      </w:r>
    </w:p>
    <w:p w14:paraId="039F2B2B" w14:textId="2EF21C30" w:rsidR="00D933B7" w:rsidRPr="001B2650" w:rsidRDefault="00D933B7" w:rsidP="00373960">
      <w:pPr>
        <w:pStyle w:val="ListParagraph"/>
        <w:numPr>
          <w:ilvl w:val="0"/>
          <w:numId w:val="9"/>
        </w:numPr>
        <w:spacing w:after="240" w:line="264" w:lineRule="auto"/>
        <w:rPr>
          <w:lang w:val="en-IE" w:eastAsia="en-GB"/>
        </w:rPr>
      </w:pPr>
      <w:r>
        <w:rPr>
          <w:lang w:val="en-IE" w:eastAsia="en-GB"/>
        </w:rPr>
        <w:t xml:space="preserve">Owing to the strong operational knowledge and technical expertise of its unique network of humanitarian field offices, and working through a range of humanitarian partners, EU humanitarian assistance has been delivered even in those areas most difficult to reach. In 2025, more than 25% of the EU initial humanitarian budget was spent on forgotten crises, one in three operations included disaster preparedness and </w:t>
      </w:r>
      <w:r w:rsidR="001652DC">
        <w:rPr>
          <w:lang w:val="en-IE" w:eastAsia="en-GB"/>
        </w:rPr>
        <w:t>10</w:t>
      </w:r>
      <w:r>
        <w:rPr>
          <w:lang w:val="en-IE" w:eastAsia="en-GB"/>
        </w:rPr>
        <w:t>% of the budget was allocated to safe and quality education.</w:t>
      </w:r>
    </w:p>
    <w:p w14:paraId="0C47C453" w14:textId="77777777" w:rsidR="00D933B7" w:rsidRPr="001B2650" w:rsidRDefault="00D933B7" w:rsidP="00373960">
      <w:pPr>
        <w:pStyle w:val="ListParagraph"/>
        <w:numPr>
          <w:ilvl w:val="0"/>
          <w:numId w:val="9"/>
        </w:numPr>
        <w:spacing w:after="240" w:line="264" w:lineRule="auto"/>
        <w:rPr>
          <w:b/>
          <w:bCs/>
          <w:lang w:val="en-IE" w:eastAsia="en-GB"/>
        </w:rPr>
      </w:pPr>
      <w:r>
        <w:rPr>
          <w:lang w:val="en-IE" w:eastAsia="en-GB"/>
        </w:rPr>
        <w:t>There are multiple global drivers of humanitarian disasters. The hardened geopolitical context is most urgently felt by those in need, with widespread violations of international humanitarian law and a disregard for human dignity. The same can be said for the impacts of climate change, which are exacerbating tensions and fuelling existing regional conflicts and protracted crises.</w:t>
      </w:r>
    </w:p>
    <w:p w14:paraId="3843645E" w14:textId="600B502C" w:rsidR="00D933B7" w:rsidRPr="001B2650" w:rsidRDefault="00D933B7" w:rsidP="00373960">
      <w:pPr>
        <w:pStyle w:val="ListParagraph"/>
        <w:numPr>
          <w:ilvl w:val="0"/>
          <w:numId w:val="9"/>
        </w:numPr>
        <w:spacing w:after="240" w:line="264" w:lineRule="auto"/>
        <w:rPr>
          <w:lang w:val="en-IE" w:eastAsia="en-GB"/>
        </w:rPr>
      </w:pPr>
      <w:r>
        <w:rPr>
          <w:lang w:val="en-IE" w:eastAsia="en-GB"/>
        </w:rPr>
        <w:t>As</w:t>
      </w:r>
      <w:r>
        <w:rPr>
          <w:rFonts w:ascii="Calibri" w:hAnsi="Calibri" w:cs="Calibri"/>
          <w:lang w:val="en-IE" w:eastAsia="en-GB"/>
        </w:rPr>
        <w:t xml:space="preserve"> </w:t>
      </w:r>
      <w:r>
        <w:rPr>
          <w:lang w:val="en-IE" w:eastAsia="en-GB"/>
        </w:rPr>
        <w:t>Russia’s war of aggression against Ukraine entered its fourth year, with drone strikes and long-range strikes daily, around 12.7</w:t>
      </w:r>
      <w:r>
        <w:rPr>
          <w:rFonts w:ascii="Calibri" w:hAnsi="Calibri" w:cs="Calibri"/>
          <w:lang w:val="en-IE" w:eastAsia="en-GB"/>
        </w:rPr>
        <w:t> </w:t>
      </w:r>
      <w:r>
        <w:rPr>
          <w:lang w:val="en-IE" w:eastAsia="en-GB"/>
        </w:rPr>
        <w:t>million people</w:t>
      </w:r>
      <w:r>
        <w:rPr>
          <w:rFonts w:ascii="Calibri" w:hAnsi="Calibri" w:cs="Calibri"/>
          <w:lang w:val="en-IE" w:eastAsia="en-GB"/>
        </w:rPr>
        <w:t xml:space="preserve"> </w:t>
      </w:r>
      <w:r>
        <w:rPr>
          <w:lang w:val="en-IE" w:eastAsia="en-GB"/>
        </w:rPr>
        <w:t>required urgent humanitarian assistance.</w:t>
      </w:r>
      <w:r>
        <w:rPr>
          <w:rFonts w:ascii="Calibri" w:hAnsi="Calibri" w:cs="Calibri"/>
          <w:lang w:val="en-IE" w:eastAsia="en-GB"/>
        </w:rPr>
        <w:t xml:space="preserve"> </w:t>
      </w:r>
      <w:r>
        <w:rPr>
          <w:lang w:val="en-IE" w:eastAsia="en-GB"/>
        </w:rPr>
        <w:t>In 2025, the EU allocated EUR</w:t>
      </w:r>
      <w:r>
        <w:rPr>
          <w:rFonts w:ascii="Calibri" w:hAnsi="Calibri" w:cs="Calibri"/>
          <w:lang w:val="en-IE" w:eastAsia="en-GB"/>
        </w:rPr>
        <w:t> </w:t>
      </w:r>
      <w:r>
        <w:rPr>
          <w:lang w:val="en-IE" w:eastAsia="en-GB"/>
        </w:rPr>
        <w:t>220</w:t>
      </w:r>
      <w:r>
        <w:rPr>
          <w:rFonts w:ascii="Calibri" w:hAnsi="Calibri" w:cs="Calibri"/>
          <w:lang w:val="en-IE" w:eastAsia="en-GB"/>
        </w:rPr>
        <w:t xml:space="preserve"> million </w:t>
      </w:r>
      <w:r>
        <w:rPr>
          <w:lang w:val="en-IE" w:eastAsia="en-GB"/>
        </w:rPr>
        <w:t>to humanitarian needs, bringing the total</w:t>
      </w:r>
      <w:r>
        <w:rPr>
          <w:rFonts w:ascii="Calibri" w:hAnsi="Calibri" w:cs="Calibri"/>
          <w:lang w:val="en-IE" w:eastAsia="en-GB"/>
        </w:rPr>
        <w:t xml:space="preserve"> </w:t>
      </w:r>
      <w:r>
        <w:rPr>
          <w:lang w:val="en-IE" w:eastAsia="en-GB"/>
        </w:rPr>
        <w:t>amount of humanitarian assistance provided by the EU budget to EUR</w:t>
      </w:r>
      <w:r>
        <w:rPr>
          <w:rFonts w:ascii="Calibri" w:hAnsi="Calibri" w:cs="Calibri"/>
          <w:lang w:val="en-IE" w:eastAsia="en-GB"/>
        </w:rPr>
        <w:t> </w:t>
      </w:r>
      <w:r>
        <w:rPr>
          <w:lang w:val="en-IE" w:eastAsia="en-GB"/>
        </w:rPr>
        <w:t>1.25</w:t>
      </w:r>
      <w:r>
        <w:rPr>
          <w:rFonts w:ascii="Calibri" w:hAnsi="Calibri" w:cs="Calibri"/>
          <w:lang w:val="en-IE" w:eastAsia="en-GB"/>
        </w:rPr>
        <w:t> </w:t>
      </w:r>
      <w:r>
        <w:rPr>
          <w:lang w:val="en-IE" w:eastAsia="en-GB"/>
        </w:rPr>
        <w:t>billion since February 2022. EUR</w:t>
      </w:r>
      <w:r>
        <w:rPr>
          <w:rFonts w:ascii="Calibri" w:hAnsi="Calibri" w:cs="Calibri"/>
          <w:lang w:val="en-IE" w:eastAsia="en-GB"/>
        </w:rPr>
        <w:t> </w:t>
      </w:r>
      <w:r>
        <w:rPr>
          <w:lang w:val="en-IE" w:eastAsia="en-GB"/>
        </w:rPr>
        <w:t>220</w:t>
      </w:r>
      <w:r>
        <w:rPr>
          <w:rFonts w:ascii="Calibri" w:hAnsi="Calibri" w:cs="Calibri"/>
          <w:lang w:val="en-IE" w:eastAsia="en-GB"/>
        </w:rPr>
        <w:t> </w:t>
      </w:r>
      <w:r>
        <w:rPr>
          <w:lang w:val="en-IE" w:eastAsia="en-GB"/>
        </w:rPr>
        <w:t>million was committed to address the needs of Palestine</w:t>
      </w:r>
      <w:r>
        <w:rPr>
          <w:rFonts w:ascii="Calibri" w:hAnsi="Calibri" w:cs="Calibri"/>
          <w:lang w:val="en-IE" w:eastAsia="en-GB"/>
        </w:rPr>
        <w:t> </w:t>
      </w:r>
      <w:r>
        <w:rPr>
          <w:lang w:val="en-IE" w:eastAsia="en-GB"/>
        </w:rPr>
        <w:t>(</w:t>
      </w:r>
      <w:r>
        <w:rPr>
          <w:rStyle w:val="FootnoteReference"/>
          <w:lang w:val="en-IE" w:eastAsia="en-GB"/>
        </w:rPr>
        <w:footnoteReference w:id="59"/>
      </w:r>
      <w:r>
        <w:rPr>
          <w:lang w:val="en-IE" w:eastAsia="en-GB"/>
        </w:rPr>
        <w:t>). The entire population of Gaza (2.1</w:t>
      </w:r>
      <w:r>
        <w:rPr>
          <w:rFonts w:ascii="Calibri" w:hAnsi="Calibri" w:cs="Calibri"/>
          <w:lang w:val="en-IE" w:eastAsia="en-GB"/>
        </w:rPr>
        <w:t> </w:t>
      </w:r>
      <w:r>
        <w:rPr>
          <w:lang w:val="en-IE" w:eastAsia="en-GB"/>
        </w:rPr>
        <w:t>million) are facing acute food insecurity. Sudan continues to be the world’s largest displacement crisis; in 2025, the EU allocated</w:t>
      </w:r>
      <w:r>
        <w:rPr>
          <w:rFonts w:ascii="Calibri" w:hAnsi="Calibri" w:cs="Calibri"/>
          <w:lang w:val="en-IE" w:eastAsia="en-GB"/>
        </w:rPr>
        <w:t xml:space="preserve"> </w:t>
      </w:r>
      <w:r>
        <w:rPr>
          <w:lang w:val="en-IE" w:eastAsia="en-GB"/>
        </w:rPr>
        <w:t>over EUR</w:t>
      </w:r>
      <w:r>
        <w:rPr>
          <w:rFonts w:ascii="Calibri" w:hAnsi="Calibri" w:cs="Calibri"/>
          <w:lang w:val="en-IE" w:eastAsia="en-GB"/>
        </w:rPr>
        <w:t> </w:t>
      </w:r>
      <w:r>
        <w:rPr>
          <w:lang w:val="en-IE" w:eastAsia="en-GB"/>
        </w:rPr>
        <w:t>273</w:t>
      </w:r>
      <w:r>
        <w:rPr>
          <w:rFonts w:ascii="Calibri" w:hAnsi="Calibri" w:cs="Calibri"/>
          <w:lang w:val="en-IE" w:eastAsia="en-GB"/>
        </w:rPr>
        <w:t> </w:t>
      </w:r>
      <w:r>
        <w:rPr>
          <w:lang w:val="en-IE" w:eastAsia="en-GB"/>
        </w:rPr>
        <w:t>million in response to the crisis. The eastern</w:t>
      </w:r>
      <w:r>
        <w:rPr>
          <w:rFonts w:ascii="Calibri" w:hAnsi="Calibri" w:cs="Calibri"/>
          <w:lang w:val="en-IE" w:eastAsia="en-GB"/>
        </w:rPr>
        <w:t xml:space="preserve"> </w:t>
      </w:r>
      <w:r>
        <w:rPr>
          <w:lang w:val="en-IE" w:eastAsia="en-GB"/>
        </w:rPr>
        <w:t>Democratic Republic of the Congo</w:t>
      </w:r>
      <w:r>
        <w:rPr>
          <w:rFonts w:ascii="Calibri" w:hAnsi="Calibri" w:cs="Calibri"/>
          <w:lang w:val="en-IE" w:eastAsia="en-GB"/>
        </w:rPr>
        <w:t xml:space="preserve"> </w:t>
      </w:r>
      <w:r>
        <w:rPr>
          <w:lang w:val="en-IE" w:eastAsia="en-GB"/>
        </w:rPr>
        <w:t>has experienced dramatic conflict escalation, and human rights violations, international humanitarian law violations and sexual and gender-based violence occur daily. Over EUR</w:t>
      </w:r>
      <w:r>
        <w:rPr>
          <w:rFonts w:ascii="Calibri" w:hAnsi="Calibri" w:cs="Calibri"/>
          <w:lang w:val="en-IE" w:eastAsia="en-GB"/>
        </w:rPr>
        <w:t> </w:t>
      </w:r>
      <w:r>
        <w:rPr>
          <w:lang w:val="en-IE" w:eastAsia="en-GB"/>
        </w:rPr>
        <w:t>129</w:t>
      </w:r>
      <w:r>
        <w:rPr>
          <w:rFonts w:ascii="Calibri" w:hAnsi="Calibri" w:cs="Calibri"/>
          <w:lang w:val="en-IE" w:eastAsia="en-GB"/>
        </w:rPr>
        <w:t> </w:t>
      </w:r>
      <w:r>
        <w:rPr>
          <w:lang w:val="en-IE" w:eastAsia="en-GB"/>
        </w:rPr>
        <w:t xml:space="preserve">million </w:t>
      </w:r>
      <w:r w:rsidR="004B7B6E">
        <w:rPr>
          <w:lang w:val="en-IE" w:eastAsia="en-GB"/>
        </w:rPr>
        <w:t xml:space="preserve">in humanitarian aid funding </w:t>
      </w:r>
      <w:r w:rsidR="00E81989">
        <w:rPr>
          <w:lang w:val="en-IE" w:eastAsia="en-GB"/>
        </w:rPr>
        <w:t>and through EUHAB flights</w:t>
      </w:r>
      <w:r w:rsidR="001434EB">
        <w:rPr>
          <w:lang w:val="en-IE" w:eastAsia="en-GB"/>
        </w:rPr>
        <w:t>,</w:t>
      </w:r>
      <w:r w:rsidR="00E81989">
        <w:rPr>
          <w:lang w:val="en-IE" w:eastAsia="en-GB"/>
        </w:rPr>
        <w:t xml:space="preserve"> </w:t>
      </w:r>
      <w:r>
        <w:rPr>
          <w:lang w:val="en-IE" w:eastAsia="en-GB"/>
        </w:rPr>
        <w:t>was allocated to the African Great Lakes region in 2025.</w:t>
      </w:r>
    </w:p>
    <w:p w14:paraId="0C6E372E" w14:textId="19302406" w:rsidR="00D933B7" w:rsidRPr="001B2650" w:rsidRDefault="00D933B7" w:rsidP="00373960">
      <w:pPr>
        <w:pStyle w:val="ListParagraph"/>
        <w:numPr>
          <w:ilvl w:val="0"/>
          <w:numId w:val="9"/>
        </w:numPr>
        <w:spacing w:after="0" w:line="264" w:lineRule="auto"/>
        <w:rPr>
          <w:lang w:val="en-IE" w:eastAsia="en-GB"/>
        </w:rPr>
      </w:pPr>
      <w:r>
        <w:rPr>
          <w:lang w:val="en-IE" w:eastAsia="en-GB"/>
        </w:rPr>
        <w:t>In</w:t>
      </w:r>
      <w:r>
        <w:rPr>
          <w:rFonts w:ascii="Arial" w:hAnsi="Arial" w:cs="Arial"/>
          <w:lang w:val="en-IE" w:eastAsia="en-GB"/>
        </w:rPr>
        <w:t xml:space="preserve"> </w:t>
      </w:r>
      <w:r>
        <w:rPr>
          <w:lang w:val="en-IE" w:eastAsia="en-GB"/>
        </w:rPr>
        <w:t>2025,</w:t>
      </w:r>
      <w:r>
        <w:rPr>
          <w:rFonts w:ascii="Arial" w:hAnsi="Arial" w:cs="Arial"/>
          <w:lang w:val="en-IE" w:eastAsia="en-GB"/>
        </w:rPr>
        <w:t xml:space="preserve"> </w:t>
      </w:r>
      <w:r w:rsidR="001A4DCF">
        <w:rPr>
          <w:lang w:val="en-IE" w:eastAsia="en-GB"/>
        </w:rPr>
        <w:t>R</w:t>
      </w:r>
      <w:r>
        <w:rPr>
          <w:lang w:val="en-IE" w:eastAsia="en-GB"/>
        </w:rPr>
        <w:t>eliefEU capacities responded to</w:t>
      </w:r>
      <w:r>
        <w:rPr>
          <w:rFonts w:ascii="Calibri" w:hAnsi="Calibri" w:cs="Calibri"/>
          <w:lang w:val="en-IE" w:eastAsia="en-GB"/>
        </w:rPr>
        <w:t xml:space="preserve"> </w:t>
      </w:r>
      <w:r>
        <w:rPr>
          <w:lang w:val="en-IE" w:eastAsia="en-GB"/>
        </w:rPr>
        <w:t>20</w:t>
      </w:r>
      <w:r>
        <w:rPr>
          <w:rFonts w:ascii="Calibri" w:hAnsi="Calibri" w:cs="Calibri"/>
          <w:lang w:val="en-IE" w:eastAsia="en-GB"/>
        </w:rPr>
        <w:t xml:space="preserve"> </w:t>
      </w:r>
      <w:r>
        <w:rPr>
          <w:lang w:val="en-IE" w:eastAsia="en-GB"/>
        </w:rPr>
        <w:t>crises affecting 18</w:t>
      </w:r>
      <w:r>
        <w:rPr>
          <w:rFonts w:ascii="Calibri" w:hAnsi="Calibri" w:cs="Calibri"/>
          <w:lang w:val="en-IE" w:eastAsia="en-GB"/>
        </w:rPr>
        <w:t xml:space="preserve"> </w:t>
      </w:r>
      <w:r>
        <w:rPr>
          <w:lang w:val="en-IE" w:eastAsia="en-GB"/>
        </w:rPr>
        <w:t>countries, deploying a</w:t>
      </w:r>
      <w:r>
        <w:rPr>
          <w:rFonts w:ascii="Calibri" w:hAnsi="Calibri" w:cs="Calibri"/>
          <w:lang w:val="en-IE" w:eastAsia="en-GB"/>
        </w:rPr>
        <w:t xml:space="preserve"> </w:t>
      </w:r>
      <w:r>
        <w:rPr>
          <w:lang w:val="en-IE" w:eastAsia="en-GB"/>
        </w:rPr>
        <w:t>range of</w:t>
      </w:r>
      <w:r>
        <w:rPr>
          <w:rFonts w:ascii="Calibri" w:hAnsi="Calibri" w:cs="Calibri"/>
          <w:lang w:val="en-IE" w:eastAsia="en-GB"/>
        </w:rPr>
        <w:t xml:space="preserve"> </w:t>
      </w:r>
      <w:r>
        <w:rPr>
          <w:lang w:val="en-IE" w:eastAsia="en-GB"/>
        </w:rPr>
        <w:t>air and multimodal transportation</w:t>
      </w:r>
      <w:r>
        <w:rPr>
          <w:rFonts w:ascii="Calibri" w:hAnsi="Calibri" w:cs="Calibri"/>
          <w:lang w:val="en-IE" w:eastAsia="en-GB"/>
        </w:rPr>
        <w:t xml:space="preserve"> </w:t>
      </w:r>
      <w:r>
        <w:rPr>
          <w:lang w:val="en-IE" w:eastAsia="en-GB"/>
        </w:rPr>
        <w:t>services, including 127</w:t>
      </w:r>
      <w:r>
        <w:rPr>
          <w:rFonts w:ascii="Calibri" w:hAnsi="Calibri" w:cs="Calibri"/>
          <w:lang w:val="en-IE" w:eastAsia="en-GB"/>
        </w:rPr>
        <w:t xml:space="preserve"> </w:t>
      </w:r>
      <w:r>
        <w:rPr>
          <w:lang w:val="en-IE" w:eastAsia="en-GB"/>
        </w:rPr>
        <w:t>chartered flights, and logistics services with seven</w:t>
      </w:r>
      <w:r>
        <w:rPr>
          <w:rFonts w:ascii="Calibri" w:hAnsi="Calibri" w:cs="Calibri"/>
          <w:lang w:val="en-IE" w:eastAsia="en-GB"/>
        </w:rPr>
        <w:t xml:space="preserve"> </w:t>
      </w:r>
      <w:r>
        <w:rPr>
          <w:lang w:val="en-IE" w:eastAsia="en-GB"/>
        </w:rPr>
        <w:t>warehouses</w:t>
      </w:r>
      <w:r>
        <w:rPr>
          <w:rFonts w:ascii="Calibri" w:hAnsi="Calibri" w:cs="Calibri"/>
          <w:lang w:val="en-IE" w:eastAsia="en-GB"/>
        </w:rPr>
        <w:t xml:space="preserve"> </w:t>
      </w:r>
      <w:r>
        <w:rPr>
          <w:lang w:val="en-IE" w:eastAsia="en-GB"/>
        </w:rPr>
        <w:t>operating in Chad, Lebanon and Palestine. ReliefEU funding was mobilised 118 times</w:t>
      </w:r>
      <w:r>
        <w:rPr>
          <w:rFonts w:ascii="Arial" w:hAnsi="Arial" w:cs="Arial"/>
          <w:lang w:val="en-IE" w:eastAsia="en-GB"/>
        </w:rPr>
        <w:t xml:space="preserve"> </w:t>
      </w:r>
      <w:r>
        <w:rPr>
          <w:lang w:val="en-IE" w:eastAsia="en-GB"/>
        </w:rPr>
        <w:t>in 60</w:t>
      </w:r>
      <w:r>
        <w:rPr>
          <w:rFonts w:ascii="Arial" w:hAnsi="Arial" w:cs="Arial"/>
          <w:lang w:val="en-IE" w:eastAsia="en-GB"/>
        </w:rPr>
        <w:t xml:space="preserve"> </w:t>
      </w:r>
      <w:r>
        <w:rPr>
          <w:lang w:val="en-IE" w:eastAsia="en-GB"/>
        </w:rPr>
        <w:t>countries, providing a total of</w:t>
      </w:r>
      <w:r>
        <w:rPr>
          <w:rFonts w:ascii="Arial" w:hAnsi="Arial" w:cs="Arial"/>
          <w:lang w:val="en-IE" w:eastAsia="en-GB"/>
        </w:rPr>
        <w:t xml:space="preserve"> </w:t>
      </w:r>
      <w:r>
        <w:rPr>
          <w:lang w:val="en-IE" w:eastAsia="en-GB"/>
        </w:rPr>
        <w:t>EUR</w:t>
      </w:r>
      <w:r>
        <w:rPr>
          <w:rFonts w:ascii="Arial" w:hAnsi="Arial" w:cs="Arial"/>
          <w:lang w:val="en-IE" w:eastAsia="en-GB"/>
        </w:rPr>
        <w:t> </w:t>
      </w:r>
      <w:r>
        <w:rPr>
          <w:lang w:val="en-IE" w:eastAsia="en-GB"/>
        </w:rPr>
        <w:t>53.5</w:t>
      </w:r>
      <w:r>
        <w:rPr>
          <w:rFonts w:ascii="Arial" w:hAnsi="Arial" w:cs="Arial"/>
          <w:lang w:val="en-IE" w:eastAsia="en-GB"/>
        </w:rPr>
        <w:t> </w:t>
      </w:r>
      <w:r>
        <w:rPr>
          <w:lang w:val="en-IE" w:eastAsia="en-GB"/>
        </w:rPr>
        <w:t>million in first-line emergency humanitarian funding.</w:t>
      </w:r>
    </w:p>
    <w:p w14:paraId="7B4788B2" w14:textId="77777777" w:rsidR="00D933B7" w:rsidRPr="000E385A" w:rsidRDefault="00D933B7" w:rsidP="00373960">
      <w:pPr>
        <w:pStyle w:val="ListParagraph"/>
        <w:numPr>
          <w:ilvl w:val="0"/>
          <w:numId w:val="9"/>
        </w:numPr>
        <w:spacing w:after="240" w:line="264" w:lineRule="auto"/>
        <w:rPr>
          <w:lang w:val="en-IE" w:eastAsia="en-GB"/>
        </w:rPr>
      </w:pPr>
      <w:r>
        <w:rPr>
          <w:lang w:val="en-IE" w:eastAsia="en-GB"/>
        </w:rPr>
        <w:t>In delivering humanitarian aid, the following three main risk areas are repeatedly considered in activities under the programme.</w:t>
      </w:r>
    </w:p>
    <w:p w14:paraId="0253FC38" w14:textId="77777777" w:rsidR="00D933B7" w:rsidRPr="00B93887" w:rsidRDefault="00D933B7" w:rsidP="00373960">
      <w:pPr>
        <w:pStyle w:val="ListParagraph"/>
        <w:numPr>
          <w:ilvl w:val="0"/>
          <w:numId w:val="90"/>
        </w:numPr>
        <w:spacing w:after="240" w:line="264" w:lineRule="auto"/>
        <w:ind w:left="709"/>
        <w:rPr>
          <w:lang w:val="en-IE" w:eastAsia="en-GB"/>
        </w:rPr>
      </w:pPr>
      <w:r>
        <w:rPr>
          <w:rFonts w:ascii="Calibri" w:hAnsi="Calibri" w:cs="Calibri"/>
          <w:lang w:val="en-IE" w:eastAsia="en-GB"/>
        </w:rPr>
        <w:t>A</w:t>
      </w:r>
      <w:r>
        <w:rPr>
          <w:lang w:val="en-IE" w:eastAsia="en-GB"/>
        </w:rPr>
        <w:t>ccess</w:t>
      </w:r>
      <w:r>
        <w:rPr>
          <w:rFonts w:ascii="Calibri" w:hAnsi="Calibri" w:cs="Calibri"/>
          <w:lang w:val="en-IE" w:eastAsia="en-GB"/>
        </w:rPr>
        <w:t xml:space="preserve"> </w:t>
      </w:r>
      <w:r>
        <w:rPr>
          <w:lang w:val="en-IE" w:eastAsia="en-GB"/>
        </w:rPr>
        <w:t>risk, referring</w:t>
      </w:r>
      <w:r>
        <w:rPr>
          <w:rFonts w:ascii="Calibri" w:hAnsi="Calibri" w:cs="Calibri"/>
          <w:lang w:val="en-IE" w:eastAsia="en-GB"/>
        </w:rPr>
        <w:t xml:space="preserve"> </w:t>
      </w:r>
      <w:r>
        <w:rPr>
          <w:lang w:val="en-IE" w:eastAsia="en-GB"/>
        </w:rPr>
        <w:t>to the increasing number of countries where authorities are limiting access to populations needing</w:t>
      </w:r>
      <w:r>
        <w:rPr>
          <w:rFonts w:ascii="Calibri" w:hAnsi="Calibri" w:cs="Calibri"/>
          <w:lang w:val="en-IE" w:eastAsia="en-GB"/>
        </w:rPr>
        <w:t xml:space="preserve"> </w:t>
      </w:r>
      <w:r>
        <w:rPr>
          <w:lang w:val="en-IE" w:eastAsia="en-GB"/>
        </w:rPr>
        <w:t>assistance, for instance in</w:t>
      </w:r>
      <w:r>
        <w:rPr>
          <w:rFonts w:ascii="Calibri" w:hAnsi="Calibri" w:cs="Calibri"/>
          <w:lang w:val="en-IE" w:eastAsia="en-GB"/>
        </w:rPr>
        <w:t xml:space="preserve"> </w:t>
      </w:r>
      <w:r>
        <w:rPr>
          <w:lang w:val="en-IE" w:eastAsia="en-GB"/>
        </w:rPr>
        <w:t>Ethiopia, Myanmar/Burma, Palestine and Ukraine.</w:t>
      </w:r>
    </w:p>
    <w:p w14:paraId="6AFFA504" w14:textId="77777777" w:rsidR="00D933B7" w:rsidRPr="001B2650" w:rsidRDefault="00D933B7" w:rsidP="00373960">
      <w:pPr>
        <w:pStyle w:val="ListParagraph"/>
        <w:numPr>
          <w:ilvl w:val="0"/>
          <w:numId w:val="90"/>
        </w:numPr>
        <w:spacing w:after="240" w:line="264" w:lineRule="auto"/>
        <w:ind w:left="709"/>
        <w:rPr>
          <w:lang w:val="en-IE" w:eastAsia="en-GB"/>
        </w:rPr>
      </w:pPr>
      <w:r>
        <w:rPr>
          <w:lang w:val="en-IE" w:eastAsia="en-GB"/>
        </w:rPr>
        <w:t>Safety and security risks in humanitarian operations, i.e. the complex and multifaceted threats faced by humanitarian personnel. These include violence, kidnapping and sexual assault, with local staff often being most vulnerable. 2025 saw a record number of aid workers killed, which underscores the urgent need for strengthened security risk management systems.</w:t>
      </w:r>
    </w:p>
    <w:p w14:paraId="6C6A7EE4" w14:textId="77777777" w:rsidR="00D933B7" w:rsidRPr="001B2650" w:rsidRDefault="00D933B7" w:rsidP="00373960">
      <w:pPr>
        <w:pStyle w:val="ListParagraph"/>
        <w:numPr>
          <w:ilvl w:val="0"/>
          <w:numId w:val="90"/>
        </w:numPr>
        <w:spacing w:after="240" w:line="264" w:lineRule="auto"/>
        <w:ind w:left="709"/>
        <w:rPr>
          <w:lang w:val="en-IE" w:eastAsia="en-GB"/>
        </w:rPr>
      </w:pPr>
      <w:r>
        <w:rPr>
          <w:lang w:val="en-IE" w:eastAsia="en-GB"/>
        </w:rPr>
        <w:t>The significant humanitarian financial crisis, exacerbated by the 2025 policy shift in the United States, which has further reduced life-saving assistance worldwide, increased vulnerability among affected populations and forced aid organisations to scale back or suspend critical operations. In 2025, humanitarian policies</w:t>
      </w:r>
      <w:r>
        <w:rPr>
          <w:rFonts w:ascii="Calibri" w:hAnsi="Calibri" w:cs="Calibri"/>
          <w:lang w:val="en-IE" w:eastAsia="en-GB"/>
        </w:rPr>
        <w:t> </w:t>
      </w:r>
      <w:r>
        <w:rPr>
          <w:lang w:val="en-IE" w:eastAsia="en-GB"/>
        </w:rPr>
        <w:t>– in particular gender and equality, sexual and reproductive health, gender-based violence, greening and addressing the impact of climate change</w:t>
      </w:r>
      <w:r>
        <w:rPr>
          <w:rFonts w:ascii="Calibri" w:hAnsi="Calibri" w:cs="Calibri"/>
          <w:lang w:val="en-IE" w:eastAsia="en-GB"/>
        </w:rPr>
        <w:t> </w:t>
      </w:r>
      <w:r>
        <w:rPr>
          <w:lang w:val="en-IE" w:eastAsia="en-GB"/>
        </w:rPr>
        <w:t>– were especially threatened by the policy shift.</w:t>
      </w:r>
    </w:p>
    <w:p w14:paraId="4C92EC16" w14:textId="77777777" w:rsidR="00D933B7" w:rsidRPr="001B2650" w:rsidRDefault="00D933B7" w:rsidP="00F72C99">
      <w:pPr>
        <w:pStyle w:val="Heading2"/>
        <w:rPr>
          <w:rFonts w:eastAsiaTheme="majorEastAsia"/>
          <w:lang w:val="en-IE" w:eastAsia="en-GB"/>
        </w:rPr>
      </w:pPr>
      <w:r>
        <w:rPr>
          <w:rFonts w:eastAsiaTheme="majorEastAsia"/>
          <w:lang w:val="en-IE" w:eastAsia="en-GB"/>
        </w:rPr>
        <w:t>Contribution to horizontal priorities</w:t>
      </w:r>
    </w:p>
    <w:p w14:paraId="3B77DA30" w14:textId="77777777" w:rsidR="00D933B7" w:rsidRPr="001B2650" w:rsidRDefault="00D933B7" w:rsidP="00F72C99">
      <w:pPr>
        <w:pStyle w:val="Heading3"/>
        <w:rPr>
          <w:lang w:val="en-IE"/>
        </w:rPr>
      </w:pPr>
      <w:r>
        <w:rPr>
          <w:lang w:val="en-IE"/>
        </w:rP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FF01D4" w14:paraId="1E7E34C8"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7FFA473D"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3F8BED44"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761A1826"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621D70D3"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r>
      <w:tr w:rsidR="00D933B7" w:rsidRPr="00FF01D4" w14:paraId="3BC2FF56"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6ABBA63C"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3BE533DF"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6303D750"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25680815"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230AD650"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71CC75E1"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4BD32921"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7EDDC282"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1C7BE82B"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588685AC" w14:textId="57104616"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 of the</w:t>
            </w:r>
            <w:r>
              <w:rPr>
                <w:rFonts w:ascii="Calibri" w:hAnsi="Calibri" w:cs="Calibri"/>
                <w:b/>
                <w:bCs/>
                <w:sz w:val="20"/>
                <w:lang w:val="en-IE" w:eastAsia="en-IE"/>
              </w:rPr>
              <w:t> </w:t>
            </w:r>
            <w:r>
              <w:rPr>
                <w:rFonts w:cs="Segoe UI"/>
                <w:b/>
                <w:bCs/>
                <w:sz w:val="20"/>
                <w:lang w:val="en-IE" w:eastAsia="en-IE"/>
              </w:rPr>
              <w:t>total envelope</w:t>
            </w:r>
            <w:r>
              <w:rPr>
                <w:rFonts w:ascii="Calibri" w:hAnsi="Calibri" w:cs="Calibri"/>
                <w:sz w:val="20"/>
                <w:lang w:val="en-IE" w:eastAsia="en-IE"/>
              </w:rPr>
              <w:t> </w:t>
            </w:r>
          </w:p>
        </w:tc>
      </w:tr>
      <w:tr w:rsidR="00D933B7" w:rsidRPr="00FF01D4" w14:paraId="71AD0FF3" w14:textId="77777777">
        <w:trPr>
          <w:trHeight w:val="300"/>
        </w:trPr>
        <w:tc>
          <w:tcPr>
            <w:tcW w:w="1562" w:type="dxa"/>
            <w:tcBorders>
              <w:top w:val="nil"/>
              <w:left w:val="nil"/>
              <w:bottom w:val="single" w:sz="6" w:space="0" w:color="8C8C8C"/>
              <w:right w:val="nil"/>
            </w:tcBorders>
            <w:vAlign w:val="center"/>
            <w:hideMark/>
          </w:tcPr>
          <w:p w14:paraId="42CA56A4"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b/>
                <w:bCs/>
                <w:color w:val="000000"/>
                <w:sz w:val="20"/>
                <w:lang w:val="en-IE"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6" w:space="0" w:color="8C8C8C"/>
              <w:right w:val="nil"/>
            </w:tcBorders>
            <w:vAlign w:val="center"/>
          </w:tcPr>
          <w:p w14:paraId="676AA798" w14:textId="77777777" w:rsidR="00D933B7" w:rsidRPr="00FF01D4" w:rsidRDefault="00D933B7">
            <w:pPr>
              <w:spacing w:after="0" w:line="240" w:lineRule="auto"/>
              <w:jc w:val="center"/>
              <w:textAlignment w:val="baseline"/>
              <w:rPr>
                <w:rFonts w:ascii="Segoe UI" w:hAnsi="Segoe UI" w:cs="Segoe UI"/>
                <w:sz w:val="20"/>
                <w:lang w:val="en-IE" w:eastAsia="en-IE"/>
              </w:rPr>
            </w:pPr>
            <w:r>
              <w:t>840.5</w:t>
            </w:r>
          </w:p>
        </w:tc>
        <w:tc>
          <w:tcPr>
            <w:tcW w:w="919" w:type="dxa"/>
            <w:tcBorders>
              <w:top w:val="nil"/>
              <w:left w:val="nil"/>
              <w:bottom w:val="single" w:sz="6" w:space="0" w:color="8C8C8C"/>
              <w:right w:val="nil"/>
            </w:tcBorders>
            <w:vAlign w:val="center"/>
          </w:tcPr>
          <w:p w14:paraId="01AC6025" w14:textId="77777777" w:rsidR="00D933B7" w:rsidRPr="00FF01D4" w:rsidRDefault="00D933B7">
            <w:pPr>
              <w:spacing w:after="0" w:line="240" w:lineRule="auto"/>
              <w:jc w:val="center"/>
              <w:textAlignment w:val="baseline"/>
              <w:rPr>
                <w:rFonts w:ascii="Segoe UI" w:hAnsi="Segoe UI" w:cs="Segoe UI"/>
                <w:sz w:val="20"/>
                <w:lang w:val="en-IE" w:eastAsia="en-IE"/>
              </w:rPr>
            </w:pPr>
            <w:r>
              <w:t>1 017.7</w:t>
            </w:r>
          </w:p>
        </w:tc>
        <w:tc>
          <w:tcPr>
            <w:tcW w:w="806" w:type="dxa"/>
            <w:tcBorders>
              <w:top w:val="nil"/>
              <w:left w:val="nil"/>
              <w:bottom w:val="single" w:sz="6" w:space="0" w:color="8C8C8C"/>
              <w:right w:val="nil"/>
            </w:tcBorders>
            <w:vAlign w:val="center"/>
          </w:tcPr>
          <w:p w14:paraId="4CF10A76" w14:textId="77777777" w:rsidR="00D933B7" w:rsidRPr="00FF01D4" w:rsidRDefault="00D933B7">
            <w:pPr>
              <w:spacing w:after="0" w:line="240" w:lineRule="auto"/>
              <w:jc w:val="center"/>
              <w:textAlignment w:val="baseline"/>
              <w:rPr>
                <w:rFonts w:ascii="Segoe UI" w:hAnsi="Segoe UI" w:cs="Segoe UI"/>
                <w:sz w:val="20"/>
                <w:lang w:val="en-IE" w:eastAsia="en-IE"/>
              </w:rPr>
            </w:pPr>
            <w:r>
              <w:t>965.7</w:t>
            </w:r>
          </w:p>
        </w:tc>
        <w:tc>
          <w:tcPr>
            <w:tcW w:w="797" w:type="dxa"/>
            <w:tcBorders>
              <w:top w:val="nil"/>
              <w:left w:val="nil"/>
              <w:bottom w:val="single" w:sz="6" w:space="0" w:color="8C8C8C"/>
              <w:right w:val="nil"/>
            </w:tcBorders>
            <w:vAlign w:val="center"/>
          </w:tcPr>
          <w:p w14:paraId="562B325A" w14:textId="77777777" w:rsidR="00D933B7" w:rsidRPr="00FF01D4" w:rsidRDefault="00D933B7">
            <w:pPr>
              <w:spacing w:after="0" w:line="240" w:lineRule="auto"/>
              <w:jc w:val="center"/>
              <w:textAlignment w:val="baseline"/>
              <w:rPr>
                <w:rFonts w:ascii="Segoe UI" w:hAnsi="Segoe UI" w:cs="Segoe UI"/>
                <w:sz w:val="20"/>
                <w:lang w:val="en-IE" w:eastAsia="en-IE"/>
              </w:rPr>
            </w:pPr>
            <w:r>
              <w:t>1 012.1</w:t>
            </w:r>
          </w:p>
        </w:tc>
        <w:tc>
          <w:tcPr>
            <w:tcW w:w="810" w:type="dxa"/>
            <w:tcBorders>
              <w:top w:val="nil"/>
              <w:left w:val="nil"/>
              <w:bottom w:val="single" w:sz="6" w:space="0" w:color="8C8C8C"/>
              <w:right w:val="nil"/>
            </w:tcBorders>
            <w:vAlign w:val="center"/>
            <w:hideMark/>
          </w:tcPr>
          <w:p w14:paraId="52377D3D" w14:textId="77777777" w:rsidR="00D933B7" w:rsidRPr="00FF01D4" w:rsidRDefault="00D933B7">
            <w:pPr>
              <w:spacing w:after="0" w:line="240" w:lineRule="auto"/>
              <w:jc w:val="center"/>
              <w:textAlignment w:val="baseline"/>
              <w:rPr>
                <w:rFonts w:ascii="Segoe UI" w:hAnsi="Segoe UI" w:cs="Segoe UI"/>
                <w:sz w:val="20"/>
                <w:lang w:val="en-IE" w:eastAsia="en-IE"/>
              </w:rPr>
            </w:pPr>
            <w:r>
              <w:t>1 023.4</w:t>
            </w:r>
          </w:p>
        </w:tc>
        <w:tc>
          <w:tcPr>
            <w:tcW w:w="1215" w:type="dxa"/>
            <w:tcBorders>
              <w:top w:val="nil"/>
              <w:left w:val="nil"/>
              <w:bottom w:val="single" w:sz="6" w:space="0" w:color="8C8C8C"/>
              <w:right w:val="nil"/>
            </w:tcBorders>
            <w:vAlign w:val="center"/>
            <w:hideMark/>
          </w:tcPr>
          <w:p w14:paraId="35CC5F22" w14:textId="77777777" w:rsidR="00D933B7" w:rsidRPr="00FF01D4" w:rsidRDefault="00D933B7">
            <w:pPr>
              <w:spacing w:after="0" w:line="240" w:lineRule="auto"/>
              <w:jc w:val="center"/>
              <w:textAlignment w:val="baseline"/>
              <w:rPr>
                <w:rFonts w:ascii="Segoe UI" w:hAnsi="Segoe UI" w:cs="Segoe UI"/>
                <w:sz w:val="20"/>
                <w:lang w:val="en-IE" w:eastAsia="en-IE"/>
              </w:rPr>
            </w:pPr>
          </w:p>
        </w:tc>
        <w:tc>
          <w:tcPr>
            <w:tcW w:w="796" w:type="dxa"/>
            <w:tcBorders>
              <w:top w:val="nil"/>
              <w:left w:val="nil"/>
              <w:bottom w:val="single" w:sz="6" w:space="0" w:color="8C8C8C"/>
              <w:right w:val="nil"/>
            </w:tcBorders>
            <w:vAlign w:val="center"/>
            <w:hideMark/>
          </w:tcPr>
          <w:p w14:paraId="7C6A6A3F" w14:textId="77777777" w:rsidR="00D933B7" w:rsidRPr="00FF01D4" w:rsidRDefault="00D933B7">
            <w:pPr>
              <w:spacing w:after="0" w:line="240" w:lineRule="auto"/>
              <w:jc w:val="center"/>
              <w:textAlignment w:val="baseline"/>
              <w:rPr>
                <w:rFonts w:ascii="Segoe UI" w:hAnsi="Segoe UI" w:cs="Segoe UI"/>
                <w:sz w:val="20"/>
                <w:lang w:val="en-IE" w:eastAsia="en-IE"/>
              </w:rPr>
            </w:pPr>
          </w:p>
        </w:tc>
        <w:tc>
          <w:tcPr>
            <w:tcW w:w="909" w:type="dxa"/>
            <w:tcBorders>
              <w:top w:val="nil"/>
              <w:left w:val="nil"/>
              <w:bottom w:val="single" w:sz="6" w:space="0" w:color="8C8C8C"/>
              <w:right w:val="nil"/>
            </w:tcBorders>
            <w:vAlign w:val="center"/>
            <w:hideMark/>
          </w:tcPr>
          <w:p w14:paraId="197AFD5B" w14:textId="77777777" w:rsidR="00D933B7" w:rsidRPr="00FF01D4" w:rsidRDefault="00D933B7">
            <w:pPr>
              <w:spacing w:after="0" w:line="240" w:lineRule="auto"/>
              <w:jc w:val="center"/>
              <w:textAlignment w:val="baseline"/>
              <w:rPr>
                <w:rFonts w:ascii="Segoe UI" w:hAnsi="Segoe UI" w:cs="Segoe UI"/>
                <w:sz w:val="20"/>
                <w:lang w:val="en-IE" w:eastAsia="en-IE"/>
              </w:rPr>
            </w:pPr>
            <w:r>
              <w:t>4 859.5</w:t>
            </w:r>
          </w:p>
        </w:tc>
        <w:tc>
          <w:tcPr>
            <w:tcW w:w="907" w:type="dxa"/>
            <w:tcBorders>
              <w:top w:val="nil"/>
              <w:left w:val="nil"/>
              <w:bottom w:val="single" w:sz="6" w:space="0" w:color="8C8C8C"/>
              <w:right w:val="nil"/>
            </w:tcBorders>
            <w:vAlign w:val="center"/>
            <w:hideMark/>
          </w:tcPr>
          <w:p w14:paraId="1E565950" w14:textId="77777777" w:rsidR="00D933B7" w:rsidRPr="00FF01D4" w:rsidRDefault="00D933B7">
            <w:pPr>
              <w:spacing w:after="0" w:line="240" w:lineRule="auto"/>
              <w:jc w:val="center"/>
              <w:textAlignment w:val="baseline"/>
              <w:rPr>
                <w:rFonts w:ascii="Segoe UI" w:hAnsi="Segoe UI" w:cs="Segoe UI"/>
                <w:sz w:val="20"/>
                <w:lang w:val="en-IE" w:eastAsia="en-IE"/>
              </w:rPr>
            </w:pPr>
            <w:r>
              <w:t>30.4%</w:t>
            </w:r>
          </w:p>
        </w:tc>
      </w:tr>
    </w:tbl>
    <w:p w14:paraId="1749DED5" w14:textId="77777777" w:rsidR="00D933B7" w:rsidRPr="001B2650" w:rsidRDefault="00D933B7" w:rsidP="00D933B7">
      <w:pPr>
        <w:rPr>
          <w:b/>
          <w:bCs/>
          <w:lang w:val="en-IE"/>
        </w:rPr>
      </w:pPr>
    </w:p>
    <w:p w14:paraId="07F6471B" w14:textId="77777777" w:rsidR="00D933B7" w:rsidRPr="00200797" w:rsidRDefault="00D933B7" w:rsidP="00373960">
      <w:pPr>
        <w:pStyle w:val="ListParagraph"/>
        <w:numPr>
          <w:ilvl w:val="0"/>
          <w:numId w:val="9"/>
        </w:numPr>
        <w:spacing w:after="240" w:line="264" w:lineRule="auto"/>
        <w:rPr>
          <w:lang w:val="en-IE" w:eastAsia="en-GB"/>
        </w:rPr>
      </w:pPr>
      <w:r>
        <w:rPr>
          <w:lang w:val="en-IE" w:eastAsia="en-GB"/>
        </w:rPr>
        <w:t>The figure for 2025</w:t>
      </w:r>
      <w:r>
        <w:rPr>
          <w:rFonts w:ascii="Calibri" w:hAnsi="Calibri" w:cs="Calibri"/>
          <w:lang w:val="en-IE" w:eastAsia="en-GB"/>
        </w:rPr>
        <w:t xml:space="preserve"> </w:t>
      </w:r>
      <w:r>
        <w:rPr>
          <w:lang w:val="en-IE" w:eastAsia="en-GB"/>
        </w:rPr>
        <w:t>is the result of the application of the</w:t>
      </w:r>
      <w:r>
        <w:rPr>
          <w:rFonts w:ascii="Calibri" w:hAnsi="Calibri" w:cs="Calibri"/>
          <w:lang w:val="en-IE" w:eastAsia="en-GB"/>
        </w:rPr>
        <w:t xml:space="preserve"> </w:t>
      </w:r>
      <w:r>
        <w:rPr>
          <w:lang w:val="en-IE" w:eastAsia="en-GB"/>
        </w:rPr>
        <w:t>methodology</w:t>
      </w:r>
      <w:r>
        <w:rPr>
          <w:rFonts w:ascii="Calibri" w:hAnsi="Calibri" w:cs="Calibri"/>
          <w:lang w:val="en-IE" w:eastAsia="en-GB"/>
        </w:rPr>
        <w:t xml:space="preserve"> </w:t>
      </w:r>
      <w:r>
        <w:rPr>
          <w:lang w:val="en-IE" w:eastAsia="en-GB"/>
        </w:rPr>
        <w:t>to track spending contributing to climate mainstreaming. The Commission is implementing central tracking at the commitment level, to improve the accuracy and reliability of data on climate action. The tracking is based on the EU</w:t>
      </w:r>
      <w:r>
        <w:rPr>
          <w:rFonts w:cs="EC Square Sans Pro"/>
          <w:lang w:val="en-IE" w:eastAsia="en-GB"/>
        </w:rPr>
        <w:t>’</w:t>
      </w:r>
      <w:r>
        <w:rPr>
          <w:lang w:val="en-IE" w:eastAsia="en-GB"/>
        </w:rPr>
        <w:t>s climate-marker</w:t>
      </w:r>
      <w:r>
        <w:rPr>
          <w:rFonts w:ascii="Calibri" w:hAnsi="Calibri" w:cs="Calibri"/>
          <w:lang w:val="en-IE" w:eastAsia="en-GB"/>
        </w:rPr>
        <w:t xml:space="preserve"> </w:t>
      </w:r>
      <w:r>
        <w:rPr>
          <w:lang w:val="en-IE" w:eastAsia="en-GB"/>
        </w:rPr>
        <w:t xml:space="preserve">methodology, made up of three scores (0%, 40% and 100%). Generally, humanitarian aid projects have climate adaptation as a </w:t>
      </w:r>
      <w:r>
        <w:rPr>
          <w:rFonts w:cs="EC Square Sans Pro"/>
          <w:lang w:val="en-IE" w:eastAsia="en-GB"/>
        </w:rPr>
        <w:t>‘</w:t>
      </w:r>
      <w:r>
        <w:rPr>
          <w:lang w:val="en-IE" w:eastAsia="en-GB"/>
        </w:rPr>
        <w:t>significant objective</w:t>
      </w:r>
      <w:r>
        <w:rPr>
          <w:rFonts w:cs="EC Square Sans Pro"/>
          <w:lang w:val="en-IE" w:eastAsia="en-GB"/>
        </w:rPr>
        <w:t>’</w:t>
      </w:r>
      <w:r>
        <w:rPr>
          <w:lang w:val="en-IE" w:eastAsia="en-GB"/>
        </w:rPr>
        <w:t xml:space="preserve"> (40% coefficient) with some exceptions (such as ECHO Flight, Epidemics or communications actions, which have a 0% contribution to climate), while preparedness actions within humanitarian aid have a 100% contribution to climate,</w:t>
      </w:r>
      <w:r>
        <w:rPr>
          <w:rFonts w:ascii="Calibri" w:hAnsi="Calibri" w:cs="Calibri"/>
          <w:lang w:val="en-IE" w:eastAsia="en-GB"/>
        </w:rPr>
        <w:t xml:space="preserve"> </w:t>
      </w:r>
      <w:r>
        <w:rPr>
          <w:lang w:val="en-IE" w:eastAsia="en-GB"/>
        </w:rPr>
        <w:t>as its objective has climate adaptation objectives as fundamental in the design, or the motivation for the activity.</w:t>
      </w:r>
    </w:p>
    <w:p w14:paraId="0E12935B" w14:textId="77777777" w:rsidR="00D933B7" w:rsidRPr="001B2650" w:rsidRDefault="00D933B7" w:rsidP="00373960">
      <w:pPr>
        <w:pStyle w:val="ListParagraph"/>
        <w:numPr>
          <w:ilvl w:val="0"/>
          <w:numId w:val="9"/>
        </w:numPr>
        <w:spacing w:after="240" w:line="264" w:lineRule="auto"/>
        <w:rPr>
          <w:lang w:val="en-IE"/>
        </w:rPr>
      </w:pPr>
      <w:r>
        <w:rPr>
          <w:lang w:val="en-IE"/>
        </w:rPr>
        <w:t xml:space="preserve">In 2025, a booklet of good practice projects on greening humanitarian aid, covering all sectors and regions was released. It built on good practices gathered through workshops for partners in 2024. </w:t>
      </w:r>
    </w:p>
    <w:p w14:paraId="79ABB48A" w14:textId="77777777" w:rsidR="00D933B7" w:rsidRPr="001B2650" w:rsidRDefault="00D933B7" w:rsidP="00373960">
      <w:pPr>
        <w:pStyle w:val="ListParagraph"/>
        <w:numPr>
          <w:ilvl w:val="0"/>
          <w:numId w:val="9"/>
        </w:numPr>
        <w:spacing w:after="240" w:line="264" w:lineRule="auto"/>
        <w:rPr>
          <w:lang w:val="en-IE"/>
        </w:rPr>
      </w:pPr>
      <w:r>
        <w:rPr>
          <w:lang w:val="en-IE"/>
        </w:rPr>
        <w:t>The EU/ECHO acts as Secretariat of the Humanitarian Aid Donors’ Declaration on Climate and Environment, publishing the 3rd annual progress report in 2025. As part of the overall support for the Donor Declaration, the Commission</w:t>
      </w:r>
      <w:r>
        <w:rPr>
          <w:rFonts w:ascii="Calibri" w:hAnsi="Calibri" w:cs="Calibri"/>
          <w:lang w:val="en-IE"/>
        </w:rPr>
        <w:t xml:space="preserve"> </w:t>
      </w:r>
      <w:r>
        <w:rPr>
          <w:lang w:val="en-IE"/>
        </w:rPr>
        <w:t>co-led the development of the Common Donor Priority Actions</w:t>
      </w:r>
      <w:r>
        <w:rPr>
          <w:rFonts w:ascii="Calibri" w:hAnsi="Calibri" w:cs="Calibri"/>
          <w:lang w:val="en-IE"/>
        </w:rPr>
        <w:t xml:space="preserve"> </w:t>
      </w:r>
      <w:r>
        <w:rPr>
          <w:lang w:val="en-IE"/>
        </w:rPr>
        <w:t>for Greening Humanitarian Aid and</w:t>
      </w:r>
      <w:r>
        <w:rPr>
          <w:rFonts w:ascii="Calibri" w:hAnsi="Calibri" w:cs="Calibri"/>
          <w:lang w:val="en-IE"/>
        </w:rPr>
        <w:t xml:space="preserve"> </w:t>
      </w:r>
      <w:r>
        <w:rPr>
          <w:lang w:val="en-IE"/>
        </w:rPr>
        <w:t>endorsed them in June 2025.</w:t>
      </w:r>
    </w:p>
    <w:p w14:paraId="4B3A11F6" w14:textId="77777777" w:rsidR="00D933B7" w:rsidRPr="001B2650" w:rsidRDefault="00D933B7" w:rsidP="00373960">
      <w:pPr>
        <w:pStyle w:val="ListParagraph"/>
        <w:numPr>
          <w:ilvl w:val="0"/>
          <w:numId w:val="9"/>
        </w:numPr>
        <w:spacing w:after="240" w:line="264" w:lineRule="auto"/>
        <w:rPr>
          <w:lang w:val="en-IE"/>
        </w:rPr>
      </w:pPr>
      <w:r>
        <w:rPr>
          <w:lang w:val="en-IE"/>
        </w:rPr>
        <w:t>Following the signing of an administrative arrangement</w:t>
      </w:r>
      <w:r>
        <w:rPr>
          <w:rFonts w:ascii="Calibri" w:hAnsi="Calibri" w:cs="Calibri"/>
          <w:lang w:val="en-IE"/>
        </w:rPr>
        <w:t xml:space="preserve"> </w:t>
      </w:r>
      <w:r>
        <w:rPr>
          <w:lang w:val="en-IE"/>
        </w:rPr>
        <w:t>with the Association of Southeast Asian Nations’ Coordinating Centre for Humanitarian Assistance on disaster management in October 2024, in 2025, the related action plan was agreed upon and successively updated. Its implementation</w:t>
      </w:r>
      <w:r>
        <w:rPr>
          <w:rFonts w:ascii="Calibri" w:hAnsi="Calibri" w:cs="Calibri"/>
          <w:lang w:val="en-IE"/>
        </w:rPr>
        <w:t xml:space="preserve"> </w:t>
      </w:r>
      <w:r>
        <w:rPr>
          <w:lang w:val="en-IE"/>
        </w:rPr>
        <w:t>has proceeded</w:t>
      </w:r>
      <w:r>
        <w:rPr>
          <w:rFonts w:ascii="Calibri" w:hAnsi="Calibri" w:cs="Calibri"/>
          <w:lang w:val="en-IE"/>
        </w:rPr>
        <w:t xml:space="preserve"> </w:t>
      </w:r>
      <w:r>
        <w:rPr>
          <w:lang w:val="en-IE"/>
        </w:rPr>
        <w:t>as planned, with exchange of good practices</w:t>
      </w:r>
      <w:r>
        <w:rPr>
          <w:rFonts w:ascii="Calibri" w:hAnsi="Calibri" w:cs="Calibri"/>
          <w:lang w:val="en-IE"/>
        </w:rPr>
        <w:t xml:space="preserve"> </w:t>
      </w:r>
      <w:r>
        <w:rPr>
          <w:lang w:val="en-IE"/>
        </w:rPr>
        <w:t>and increased coordination on disaster preparedness issues.</w:t>
      </w:r>
    </w:p>
    <w:p w14:paraId="0DCFDFB7" w14:textId="77777777" w:rsidR="00D933B7" w:rsidRPr="001B2650" w:rsidRDefault="00D933B7" w:rsidP="00373960">
      <w:pPr>
        <w:pStyle w:val="ListParagraph"/>
        <w:numPr>
          <w:ilvl w:val="0"/>
          <w:numId w:val="9"/>
        </w:numPr>
        <w:spacing w:line="259" w:lineRule="auto"/>
        <w:rPr>
          <w:lang w:val="en-IE"/>
        </w:rPr>
      </w:pPr>
      <w:r>
        <w:rPr>
          <w:lang w:val="en-IE"/>
        </w:rPr>
        <w:t>As part of the efforts to adapt to climate change, the disaster preparedness budget line steadily increases every year. It reached EUR</w:t>
      </w:r>
      <w:r>
        <w:rPr>
          <w:rFonts w:ascii="Calibri" w:hAnsi="Calibri" w:cs="Calibri"/>
          <w:lang w:val="en-IE"/>
        </w:rPr>
        <w:t> </w:t>
      </w:r>
      <w:r>
        <w:rPr>
          <w:lang w:val="en-IE"/>
        </w:rPr>
        <w:t>81</w:t>
      </w:r>
      <w:r>
        <w:rPr>
          <w:rFonts w:ascii="Calibri" w:hAnsi="Calibri" w:cs="Calibri"/>
          <w:lang w:val="en-IE"/>
        </w:rPr>
        <w:t> </w:t>
      </w:r>
      <w:r>
        <w:rPr>
          <w:lang w:val="en-IE"/>
        </w:rPr>
        <w:t xml:space="preserve">million in 2025. </w:t>
      </w:r>
    </w:p>
    <w:p w14:paraId="7AC61EAF" w14:textId="77777777" w:rsidR="00D933B7" w:rsidRPr="001B2650" w:rsidRDefault="00D933B7" w:rsidP="00D933B7">
      <w:pPr>
        <w:spacing w:line="259" w:lineRule="auto"/>
        <w:rPr>
          <w:b/>
          <w:bCs/>
          <w:lang w:val="en-IE"/>
        </w:rPr>
      </w:pPr>
      <w:r>
        <w:rPr>
          <w:b/>
          <w:bCs/>
          <w:lang w:val="en-IE"/>
        </w:rPr>
        <w:br w:type="page"/>
      </w:r>
    </w:p>
    <w:p w14:paraId="1D940A0D" w14:textId="77777777" w:rsidR="00D933B7" w:rsidRPr="00200797" w:rsidRDefault="00D933B7" w:rsidP="00F72C99">
      <w:pPr>
        <w:pStyle w:val="Heading3"/>
        <w:rPr>
          <w:lang w:val="en-IE"/>
        </w:rPr>
      </w:pPr>
      <w:r>
        <w:rPr>
          <w:lang w:val="en-IE"/>
        </w:rPr>
        <w:t>Contribution to gender equality</w:t>
      </w:r>
      <w:r>
        <w:rPr>
          <w:rFonts w:ascii="Calibri" w:hAnsi="Calibri" w:cs="Calibri"/>
          <w:lang w:val="en-IE"/>
        </w:rPr>
        <w:t> </w:t>
      </w:r>
      <w:r>
        <w:rPr>
          <w:lang w:val="en-IE"/>
        </w:rPr>
        <w:t>(*)</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1B2650" w14:paraId="5A050421"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53524C8B"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174F56B3"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59BDE193"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6483A85B"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29DE90BD"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5A6368CB" w14:textId="77777777" w:rsidR="00D933B7" w:rsidRPr="001B2650" w:rsidRDefault="00D933B7">
            <w:pPr>
              <w:spacing w:after="0" w:line="240" w:lineRule="auto"/>
              <w:jc w:val="center"/>
              <w:textAlignment w:val="baseline"/>
              <w:rPr>
                <w:rFonts w:cs="Segoe UI"/>
                <w:b/>
                <w:bCs/>
                <w:lang w:val="en-IE" w:eastAsia="en-IE"/>
              </w:rPr>
            </w:pPr>
            <w:r>
              <w:rPr>
                <w:b/>
                <w:bCs/>
                <w:lang w:val="en-IE"/>
              </w:rPr>
              <w:t>2025</w:t>
            </w:r>
          </w:p>
        </w:tc>
        <w:tc>
          <w:tcPr>
            <w:tcW w:w="1453" w:type="dxa"/>
            <w:tcBorders>
              <w:top w:val="single" w:sz="6" w:space="0" w:color="8C8C8C"/>
              <w:left w:val="nil"/>
              <w:bottom w:val="single" w:sz="6" w:space="0" w:color="8C8C8C"/>
              <w:right w:val="nil"/>
            </w:tcBorders>
            <w:shd w:val="clear" w:color="auto" w:fill="F2F2F2"/>
            <w:vAlign w:val="center"/>
            <w:hideMark/>
          </w:tcPr>
          <w:p w14:paraId="32B80E30"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b/>
                <w:bCs/>
                <w:lang w:val="en-IE" w:eastAsia="en-IE"/>
              </w:rPr>
              <w:t>Total</w:t>
            </w:r>
          </w:p>
        </w:tc>
      </w:tr>
      <w:tr w:rsidR="00D933B7" w:rsidRPr="001B2650" w14:paraId="0B7F4218" w14:textId="77777777">
        <w:trPr>
          <w:trHeight w:val="300"/>
        </w:trPr>
        <w:tc>
          <w:tcPr>
            <w:tcW w:w="895" w:type="dxa"/>
            <w:tcBorders>
              <w:top w:val="nil"/>
              <w:left w:val="nil"/>
              <w:bottom w:val="single" w:sz="6" w:space="0" w:color="8C8C8C"/>
              <w:right w:val="nil"/>
            </w:tcBorders>
            <w:vAlign w:val="center"/>
            <w:hideMark/>
          </w:tcPr>
          <w:p w14:paraId="0D7C44C7"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73673126"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58D57B1C"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10E0C834"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1A6D1D01"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66FE65FC" w14:textId="77777777" w:rsidR="00D933B7" w:rsidRPr="001B2650" w:rsidRDefault="00D933B7">
            <w:pPr>
              <w:spacing w:after="0" w:line="240" w:lineRule="auto"/>
              <w:jc w:val="center"/>
              <w:textAlignment w:val="baseline"/>
              <w:rPr>
                <w:rFonts w:ascii="Calibri" w:hAnsi="Calibri" w:cs="Calibri"/>
                <w:color w:val="000000"/>
                <w:lang w:val="en-IE" w:eastAsia="en-IE"/>
              </w:rPr>
            </w:pPr>
            <w:r>
              <w:t xml:space="preserve"> 0.0</w:t>
            </w:r>
          </w:p>
        </w:tc>
        <w:tc>
          <w:tcPr>
            <w:tcW w:w="1453" w:type="dxa"/>
            <w:tcBorders>
              <w:top w:val="nil"/>
              <w:left w:val="nil"/>
              <w:bottom w:val="single" w:sz="6" w:space="0" w:color="8C8C8C"/>
              <w:right w:val="nil"/>
            </w:tcBorders>
            <w:hideMark/>
          </w:tcPr>
          <w:p w14:paraId="489B5E58"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1B2650" w14:paraId="61E36426" w14:textId="77777777">
        <w:trPr>
          <w:trHeight w:val="300"/>
        </w:trPr>
        <w:tc>
          <w:tcPr>
            <w:tcW w:w="895" w:type="dxa"/>
            <w:tcBorders>
              <w:top w:val="nil"/>
              <w:left w:val="nil"/>
              <w:bottom w:val="single" w:sz="6" w:space="0" w:color="8C8C8C"/>
              <w:right w:val="nil"/>
            </w:tcBorders>
            <w:vAlign w:val="center"/>
            <w:hideMark/>
          </w:tcPr>
          <w:p w14:paraId="2C174A51"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148AD6BA"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2 168.1</w:t>
            </w:r>
          </w:p>
        </w:tc>
        <w:tc>
          <w:tcPr>
            <w:tcW w:w="1513" w:type="dxa"/>
            <w:tcBorders>
              <w:top w:val="nil"/>
              <w:left w:val="nil"/>
              <w:bottom w:val="single" w:sz="6" w:space="0" w:color="8C8C8C"/>
              <w:right w:val="nil"/>
            </w:tcBorders>
            <w:hideMark/>
          </w:tcPr>
          <w:p w14:paraId="2D5C541F"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2 441.8</w:t>
            </w:r>
          </w:p>
        </w:tc>
        <w:tc>
          <w:tcPr>
            <w:tcW w:w="1443" w:type="dxa"/>
            <w:tcBorders>
              <w:top w:val="nil"/>
              <w:left w:val="nil"/>
              <w:bottom w:val="single" w:sz="6" w:space="0" w:color="8C8C8C"/>
              <w:right w:val="nil"/>
            </w:tcBorders>
            <w:hideMark/>
          </w:tcPr>
          <w:p w14:paraId="4A13E5BB"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2 408.0</w:t>
            </w:r>
          </w:p>
        </w:tc>
        <w:tc>
          <w:tcPr>
            <w:tcW w:w="1443" w:type="dxa"/>
            <w:tcBorders>
              <w:top w:val="nil"/>
              <w:left w:val="nil"/>
              <w:bottom w:val="single" w:sz="6" w:space="0" w:color="8C8C8C"/>
              <w:right w:val="nil"/>
            </w:tcBorders>
            <w:hideMark/>
          </w:tcPr>
          <w:p w14:paraId="786100CF"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2 494.8</w:t>
            </w:r>
          </w:p>
        </w:tc>
        <w:tc>
          <w:tcPr>
            <w:tcW w:w="1332" w:type="dxa"/>
            <w:tcBorders>
              <w:top w:val="nil"/>
              <w:left w:val="nil"/>
              <w:bottom w:val="single" w:sz="6" w:space="0" w:color="8C8C8C"/>
              <w:right w:val="nil"/>
            </w:tcBorders>
          </w:tcPr>
          <w:p w14:paraId="3C690926" w14:textId="77777777" w:rsidR="00D933B7" w:rsidRPr="001B2650" w:rsidRDefault="00D933B7">
            <w:pPr>
              <w:spacing w:after="0" w:line="240" w:lineRule="auto"/>
              <w:jc w:val="center"/>
              <w:textAlignment w:val="baseline"/>
              <w:rPr>
                <w:rFonts w:ascii="Calibri" w:hAnsi="Calibri" w:cs="Calibri"/>
                <w:color w:val="000000"/>
                <w:lang w:val="en-IE" w:eastAsia="en-IE"/>
              </w:rPr>
            </w:pPr>
            <w:r>
              <w:t>2 568.9</w:t>
            </w:r>
          </w:p>
        </w:tc>
        <w:tc>
          <w:tcPr>
            <w:tcW w:w="1453" w:type="dxa"/>
            <w:tcBorders>
              <w:top w:val="nil"/>
              <w:left w:val="nil"/>
              <w:bottom w:val="single" w:sz="6" w:space="0" w:color="8C8C8C"/>
              <w:right w:val="nil"/>
            </w:tcBorders>
            <w:hideMark/>
          </w:tcPr>
          <w:p w14:paraId="2490CBB3"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12 081.6</w:t>
            </w:r>
          </w:p>
        </w:tc>
      </w:tr>
      <w:tr w:rsidR="00D933B7" w:rsidRPr="001B2650" w14:paraId="06AEFBC2" w14:textId="77777777">
        <w:trPr>
          <w:trHeight w:val="300"/>
        </w:trPr>
        <w:tc>
          <w:tcPr>
            <w:tcW w:w="895" w:type="dxa"/>
            <w:tcBorders>
              <w:top w:val="nil"/>
              <w:left w:val="nil"/>
              <w:bottom w:val="single" w:sz="6" w:space="0" w:color="8C8C8C"/>
              <w:right w:val="nil"/>
            </w:tcBorders>
            <w:vAlign w:val="center"/>
            <w:hideMark/>
          </w:tcPr>
          <w:p w14:paraId="6B85E2A3"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0A548972"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68298233"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1B74C9AD"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A69C1F2"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7642416B" w14:textId="77777777" w:rsidR="00D933B7" w:rsidRPr="001B2650" w:rsidRDefault="00D933B7">
            <w:pPr>
              <w:spacing w:after="0" w:line="240" w:lineRule="auto"/>
              <w:jc w:val="center"/>
              <w:textAlignment w:val="baseline"/>
              <w:rPr>
                <w:rFonts w:ascii="Calibri" w:hAnsi="Calibri" w:cs="Calibri"/>
                <w:color w:val="000000"/>
                <w:lang w:val="en-IE" w:eastAsia="en-IE"/>
              </w:rPr>
            </w:pPr>
            <w:r>
              <w:t xml:space="preserve"> 0.0</w:t>
            </w:r>
          </w:p>
        </w:tc>
        <w:tc>
          <w:tcPr>
            <w:tcW w:w="1453" w:type="dxa"/>
            <w:tcBorders>
              <w:top w:val="nil"/>
              <w:left w:val="nil"/>
              <w:bottom w:val="single" w:sz="6" w:space="0" w:color="8C8C8C"/>
              <w:right w:val="nil"/>
            </w:tcBorders>
            <w:hideMark/>
          </w:tcPr>
          <w:p w14:paraId="66D4A446"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1B2650" w14:paraId="4143B49F" w14:textId="77777777">
        <w:trPr>
          <w:trHeight w:val="300"/>
        </w:trPr>
        <w:tc>
          <w:tcPr>
            <w:tcW w:w="895" w:type="dxa"/>
            <w:tcBorders>
              <w:top w:val="nil"/>
              <w:left w:val="nil"/>
              <w:bottom w:val="single" w:sz="4" w:space="0" w:color="7F7F7F"/>
              <w:right w:val="nil"/>
            </w:tcBorders>
            <w:vAlign w:val="center"/>
            <w:hideMark/>
          </w:tcPr>
          <w:p w14:paraId="01FCEB4A"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5EDB36FE"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4" w:space="0" w:color="7F7F7F"/>
              <w:right w:val="nil"/>
            </w:tcBorders>
            <w:hideMark/>
          </w:tcPr>
          <w:p w14:paraId="1AD9A890"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4" w:space="0" w:color="7F7F7F"/>
              <w:right w:val="nil"/>
            </w:tcBorders>
            <w:hideMark/>
          </w:tcPr>
          <w:p w14:paraId="2B245137"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4" w:space="0" w:color="7F7F7F"/>
              <w:right w:val="nil"/>
            </w:tcBorders>
            <w:hideMark/>
          </w:tcPr>
          <w:p w14:paraId="2B4C6799"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4" w:space="0" w:color="7F7F7F"/>
              <w:right w:val="nil"/>
            </w:tcBorders>
          </w:tcPr>
          <w:p w14:paraId="2D2F3066" w14:textId="77777777" w:rsidR="00D933B7" w:rsidRPr="001B2650" w:rsidRDefault="00D933B7">
            <w:pPr>
              <w:spacing w:after="0" w:line="240" w:lineRule="auto"/>
              <w:jc w:val="center"/>
              <w:textAlignment w:val="baseline"/>
              <w:rPr>
                <w:rFonts w:ascii="Calibri" w:hAnsi="Calibri" w:cs="Calibri"/>
                <w:color w:val="000000"/>
                <w:lang w:val="en-IE" w:eastAsia="en-IE"/>
              </w:rPr>
            </w:pPr>
            <w:r>
              <w:t xml:space="preserve"> 0.0</w:t>
            </w:r>
          </w:p>
        </w:tc>
        <w:tc>
          <w:tcPr>
            <w:tcW w:w="1453" w:type="dxa"/>
            <w:tcBorders>
              <w:top w:val="nil"/>
              <w:left w:val="nil"/>
              <w:bottom w:val="single" w:sz="4" w:space="0" w:color="7F7F7F"/>
              <w:right w:val="nil"/>
            </w:tcBorders>
            <w:hideMark/>
          </w:tcPr>
          <w:p w14:paraId="06608E67" w14:textId="77777777" w:rsidR="00D933B7" w:rsidRPr="001B2650"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1B2650" w14:paraId="3A31F156" w14:textId="77777777">
        <w:trPr>
          <w:trHeight w:val="300"/>
        </w:trPr>
        <w:tc>
          <w:tcPr>
            <w:tcW w:w="895" w:type="dxa"/>
            <w:tcBorders>
              <w:top w:val="single" w:sz="4" w:space="0" w:color="7F7F7F"/>
              <w:left w:val="nil"/>
              <w:bottom w:val="single" w:sz="6" w:space="0" w:color="8C8C8C"/>
              <w:right w:val="nil"/>
            </w:tcBorders>
            <w:vAlign w:val="center"/>
          </w:tcPr>
          <w:p w14:paraId="5D75223C" w14:textId="77777777" w:rsidR="00D933B7" w:rsidRPr="001B2650"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71AF35E7" w14:textId="77777777" w:rsidR="00D933B7" w:rsidRPr="001B2650" w:rsidRDefault="00D933B7">
            <w:pPr>
              <w:spacing w:after="0" w:line="240" w:lineRule="auto"/>
              <w:jc w:val="center"/>
              <w:textAlignment w:val="baseline"/>
              <w:rPr>
                <w:rFonts w:ascii="Calibri" w:hAnsi="Calibri" w:cs="Calibri"/>
                <w:color w:val="000000"/>
                <w:lang w:val="en-IE" w:eastAsia="en-IE"/>
              </w:rPr>
            </w:pPr>
            <w:r>
              <w:t>2 168.1</w:t>
            </w:r>
          </w:p>
        </w:tc>
        <w:tc>
          <w:tcPr>
            <w:tcW w:w="1513" w:type="dxa"/>
            <w:tcBorders>
              <w:top w:val="single" w:sz="4" w:space="0" w:color="7F7F7F"/>
              <w:left w:val="nil"/>
              <w:bottom w:val="single" w:sz="6" w:space="0" w:color="8C8C8C"/>
              <w:right w:val="nil"/>
            </w:tcBorders>
          </w:tcPr>
          <w:p w14:paraId="69B3E483" w14:textId="77777777" w:rsidR="00D933B7" w:rsidRPr="001B2650" w:rsidRDefault="00D933B7">
            <w:pPr>
              <w:spacing w:after="0" w:line="240" w:lineRule="auto"/>
              <w:jc w:val="center"/>
              <w:textAlignment w:val="baseline"/>
              <w:rPr>
                <w:rFonts w:ascii="Calibri" w:hAnsi="Calibri" w:cs="Calibri"/>
                <w:color w:val="000000"/>
                <w:lang w:val="en-IE" w:eastAsia="en-IE"/>
              </w:rPr>
            </w:pPr>
            <w:r>
              <w:t>2 441.8</w:t>
            </w:r>
          </w:p>
        </w:tc>
        <w:tc>
          <w:tcPr>
            <w:tcW w:w="1443" w:type="dxa"/>
            <w:tcBorders>
              <w:top w:val="single" w:sz="4" w:space="0" w:color="7F7F7F"/>
              <w:left w:val="nil"/>
              <w:bottom w:val="single" w:sz="6" w:space="0" w:color="8C8C8C"/>
              <w:right w:val="nil"/>
            </w:tcBorders>
          </w:tcPr>
          <w:p w14:paraId="355270B3" w14:textId="77777777" w:rsidR="00D933B7" w:rsidRPr="001B2650" w:rsidRDefault="00D933B7">
            <w:pPr>
              <w:spacing w:after="0" w:line="240" w:lineRule="auto"/>
              <w:jc w:val="center"/>
              <w:textAlignment w:val="baseline"/>
              <w:rPr>
                <w:rFonts w:ascii="Calibri" w:hAnsi="Calibri" w:cs="Calibri"/>
                <w:color w:val="000000"/>
                <w:lang w:val="en-IE" w:eastAsia="en-IE"/>
              </w:rPr>
            </w:pPr>
            <w:r>
              <w:t>2 408.0</w:t>
            </w:r>
          </w:p>
        </w:tc>
        <w:tc>
          <w:tcPr>
            <w:tcW w:w="1443" w:type="dxa"/>
            <w:tcBorders>
              <w:top w:val="single" w:sz="4" w:space="0" w:color="7F7F7F"/>
              <w:left w:val="nil"/>
              <w:bottom w:val="single" w:sz="6" w:space="0" w:color="8C8C8C"/>
              <w:right w:val="nil"/>
            </w:tcBorders>
          </w:tcPr>
          <w:p w14:paraId="36BA4737" w14:textId="77777777" w:rsidR="00D933B7" w:rsidRPr="001B2650" w:rsidRDefault="00D933B7">
            <w:pPr>
              <w:spacing w:after="0" w:line="240" w:lineRule="auto"/>
              <w:jc w:val="center"/>
              <w:textAlignment w:val="baseline"/>
              <w:rPr>
                <w:rFonts w:ascii="Calibri" w:hAnsi="Calibri" w:cs="Calibri"/>
                <w:color w:val="000000"/>
                <w:lang w:val="en-IE" w:eastAsia="en-IE"/>
              </w:rPr>
            </w:pPr>
            <w:r>
              <w:t>2 494.8</w:t>
            </w:r>
          </w:p>
        </w:tc>
        <w:tc>
          <w:tcPr>
            <w:tcW w:w="1332" w:type="dxa"/>
            <w:tcBorders>
              <w:top w:val="single" w:sz="4" w:space="0" w:color="7F7F7F"/>
              <w:left w:val="nil"/>
              <w:bottom w:val="single" w:sz="6" w:space="0" w:color="8C8C8C"/>
              <w:right w:val="nil"/>
            </w:tcBorders>
          </w:tcPr>
          <w:p w14:paraId="234AC7B3" w14:textId="77777777" w:rsidR="00D933B7" w:rsidRPr="001B2650" w:rsidRDefault="00D933B7">
            <w:pPr>
              <w:spacing w:after="0" w:line="240" w:lineRule="auto"/>
              <w:jc w:val="center"/>
              <w:textAlignment w:val="baseline"/>
              <w:rPr>
                <w:lang w:val="en-IE"/>
              </w:rPr>
            </w:pPr>
            <w:r>
              <w:t>2 568.9</w:t>
            </w:r>
          </w:p>
        </w:tc>
        <w:tc>
          <w:tcPr>
            <w:tcW w:w="1453" w:type="dxa"/>
            <w:tcBorders>
              <w:top w:val="single" w:sz="4" w:space="0" w:color="7F7F7F"/>
              <w:left w:val="nil"/>
              <w:bottom w:val="single" w:sz="6" w:space="0" w:color="8C8C8C"/>
              <w:right w:val="nil"/>
            </w:tcBorders>
          </w:tcPr>
          <w:p w14:paraId="06DBD2C8" w14:textId="77777777" w:rsidR="00D933B7" w:rsidRPr="001B2650" w:rsidRDefault="00D933B7">
            <w:pPr>
              <w:spacing w:after="0" w:line="240" w:lineRule="auto"/>
              <w:jc w:val="center"/>
              <w:textAlignment w:val="baseline"/>
              <w:rPr>
                <w:rFonts w:ascii="Calibri" w:hAnsi="Calibri" w:cs="Calibri"/>
                <w:color w:val="000000"/>
                <w:lang w:val="en-IE" w:eastAsia="en-IE"/>
              </w:rPr>
            </w:pPr>
            <w:r>
              <w:t>12 081.6</w:t>
            </w:r>
          </w:p>
        </w:tc>
      </w:tr>
    </w:tbl>
    <w:p w14:paraId="2904504D" w14:textId="77777777" w:rsidR="00D933B7" w:rsidRPr="001B2650" w:rsidRDefault="00D933B7" w:rsidP="00D933B7">
      <w:pPr>
        <w:pStyle w:val="paragraph"/>
        <w:spacing w:before="0" w:beforeAutospacing="0" w:after="0" w:afterAutospacing="0"/>
        <w:ind w:left="285" w:hanging="285"/>
        <w:textAlignment w:val="baseline"/>
        <w:rPr>
          <w:rFonts w:ascii="Segoe UI" w:hAnsi="Segoe UI" w:cs="Segoe UI"/>
          <w:sz w:val="18"/>
          <w:szCs w:val="18"/>
        </w:rPr>
      </w:pPr>
      <w:r>
        <w:rPr>
          <w:rStyle w:val="normaltextrun"/>
          <w:rFonts w:ascii="EC Square Sans Pro" w:hAnsi="EC Square Sans Pro" w:cs="Segoe UI"/>
          <w:sz w:val="18"/>
          <w:szCs w:val="18"/>
        </w:rPr>
        <w:t>(*)</w:t>
      </w:r>
      <w:r>
        <w:rPr>
          <w:rStyle w:val="tabchar"/>
          <w:rFonts w:ascii="Calibri" w:hAnsi="Calibri" w:cs="Calibri"/>
          <w:sz w:val="18"/>
          <w:szCs w:val="18"/>
        </w:rPr>
        <w:tab/>
      </w:r>
      <w:r>
        <w:rPr>
          <w:rStyle w:val="normaltextrun"/>
          <w:rFonts w:ascii="EC Square Sans Pro" w:hAnsi="EC Square Sans Pro" w:cs="Segoe UI"/>
          <w:sz w:val="18"/>
          <w:szCs w:val="18"/>
        </w:rPr>
        <w:t>Based on the applied gender contribution methodology, the following scores are attributed at the most granular level of intervention possible:</w:t>
      </w:r>
      <w:r>
        <w:rPr>
          <w:rStyle w:val="eop"/>
          <w:rFonts w:eastAsiaTheme="majorEastAsia" w:cs="Segoe UI"/>
          <w:sz w:val="18"/>
          <w:szCs w:val="18"/>
        </w:rPr>
        <w:t> </w:t>
      </w:r>
    </w:p>
    <w:p w14:paraId="25896E92" w14:textId="77777777" w:rsidR="00D933B7" w:rsidRPr="001B2650" w:rsidRDefault="00D933B7" w:rsidP="00373960">
      <w:pPr>
        <w:pStyle w:val="paragraph"/>
        <w:numPr>
          <w:ilvl w:val="0"/>
          <w:numId w:val="89"/>
        </w:numPr>
        <w:spacing w:before="0" w:beforeAutospacing="0" w:after="0" w:afterAutospacing="0"/>
        <w:textAlignment w:val="baseline"/>
        <w:rPr>
          <w:rFonts w:ascii="EC Square Sans Pro" w:hAnsi="EC Square Sans Pro" w:cs="Segoe UI"/>
          <w:sz w:val="18"/>
          <w:szCs w:val="18"/>
        </w:rPr>
      </w:pPr>
      <w:r>
        <w:rPr>
          <w:rStyle w:val="normaltextrun"/>
          <w:rFonts w:ascii="EC Square Sans Pro" w:hAnsi="EC Square Sans Pro" w:cs="Segoe UI"/>
          <w:sz w:val="18"/>
          <w:szCs w:val="18"/>
        </w:rPr>
        <w:t>2: interventions the principal</w:t>
      </w:r>
      <w:r>
        <w:rPr>
          <w:rStyle w:val="normaltextrun"/>
          <w:rFonts w:ascii="Calibri" w:hAnsi="Calibri" w:cs="Calibri"/>
          <w:sz w:val="18"/>
          <w:szCs w:val="18"/>
        </w:rPr>
        <w:t xml:space="preserve"> </w:t>
      </w:r>
      <w:r>
        <w:rPr>
          <w:rStyle w:val="normaltextrun"/>
          <w:rFonts w:ascii="EC Square Sans Pro" w:hAnsi="EC Square Sans Pro" w:cs="Segoe UI"/>
          <w:sz w:val="18"/>
          <w:szCs w:val="18"/>
        </w:rPr>
        <w:t>objective</w:t>
      </w:r>
      <w:r>
        <w:rPr>
          <w:rStyle w:val="normaltextrun"/>
          <w:rFonts w:ascii="Calibri" w:hAnsi="Calibri" w:cs="Calibri"/>
          <w:sz w:val="18"/>
          <w:szCs w:val="18"/>
        </w:rPr>
        <w:t xml:space="preserve"> </w:t>
      </w:r>
      <w:r>
        <w:rPr>
          <w:rStyle w:val="normaltextrun"/>
          <w:rFonts w:ascii="EC Square Sans Pro" w:hAnsi="EC Square Sans Pro" w:cs="Segoe UI"/>
          <w:sz w:val="18"/>
          <w:szCs w:val="18"/>
        </w:rPr>
        <w:t>of which is to improve gender</w:t>
      </w:r>
      <w:r>
        <w:rPr>
          <w:rStyle w:val="normaltextrun"/>
          <w:rFonts w:ascii="Calibri" w:hAnsi="Calibri" w:cs="Calibri"/>
          <w:sz w:val="18"/>
          <w:szCs w:val="18"/>
        </w:rPr>
        <w:t xml:space="preserve"> </w:t>
      </w:r>
      <w:r>
        <w:rPr>
          <w:rStyle w:val="normaltextrun"/>
          <w:rFonts w:ascii="EC Square Sans Pro" w:hAnsi="EC Square Sans Pro" w:cs="Segoe UI"/>
          <w:sz w:val="18"/>
          <w:szCs w:val="18"/>
        </w:rPr>
        <w:t>equality;</w:t>
      </w:r>
      <w:r>
        <w:rPr>
          <w:rStyle w:val="eop"/>
          <w:rFonts w:eastAsiaTheme="majorEastAsia" w:cs="Segoe UI"/>
          <w:sz w:val="18"/>
          <w:szCs w:val="18"/>
        </w:rPr>
        <w:t> </w:t>
      </w:r>
    </w:p>
    <w:p w14:paraId="24638D4A" w14:textId="77777777" w:rsidR="00D933B7" w:rsidRPr="001B2650" w:rsidRDefault="00D933B7" w:rsidP="00373960">
      <w:pPr>
        <w:pStyle w:val="paragraph"/>
        <w:numPr>
          <w:ilvl w:val="0"/>
          <w:numId w:val="89"/>
        </w:numPr>
        <w:spacing w:before="0" w:beforeAutospacing="0" w:after="0" w:afterAutospacing="0"/>
        <w:textAlignment w:val="baseline"/>
        <w:rPr>
          <w:rFonts w:ascii="EC Square Sans Pro" w:hAnsi="EC Square Sans Pro" w:cs="Segoe UI"/>
          <w:sz w:val="18"/>
          <w:szCs w:val="18"/>
        </w:rPr>
      </w:pPr>
      <w:r>
        <w:rPr>
          <w:rStyle w:val="normaltextrun"/>
          <w:rFonts w:ascii="EC Square Sans Pro" w:hAnsi="EC Square Sans Pro" w:cs="Segoe UI"/>
          <w:sz w:val="18"/>
          <w:szCs w:val="18"/>
        </w:rPr>
        <w:t>1: interventions that have gender equality as an important and deliberate</w:t>
      </w:r>
      <w:r>
        <w:rPr>
          <w:rStyle w:val="normaltextrun"/>
          <w:rFonts w:ascii="Calibri" w:hAnsi="Calibri" w:cs="Calibri"/>
          <w:sz w:val="18"/>
          <w:szCs w:val="18"/>
        </w:rPr>
        <w:t xml:space="preserve"> </w:t>
      </w:r>
      <w:r>
        <w:rPr>
          <w:rStyle w:val="normaltextrun"/>
          <w:rFonts w:ascii="EC Square Sans Pro" w:hAnsi="EC Square Sans Pro" w:cs="Segoe UI"/>
          <w:sz w:val="18"/>
          <w:szCs w:val="18"/>
        </w:rPr>
        <w:t>objective</w:t>
      </w:r>
      <w:r>
        <w:rPr>
          <w:rStyle w:val="normaltextrun"/>
          <w:rFonts w:ascii="Calibri" w:hAnsi="Calibri" w:cs="Calibri"/>
          <w:sz w:val="18"/>
          <w:szCs w:val="18"/>
        </w:rPr>
        <w:t xml:space="preserve"> </w:t>
      </w:r>
      <w:r>
        <w:rPr>
          <w:rStyle w:val="normaltextrun"/>
          <w:rFonts w:ascii="EC Square Sans Pro" w:hAnsi="EC Square Sans Pro" w:cs="Segoe UI"/>
          <w:sz w:val="18"/>
          <w:szCs w:val="18"/>
        </w:rPr>
        <w:t>but not as the main reason for the</w:t>
      </w:r>
      <w:r>
        <w:rPr>
          <w:rStyle w:val="normaltextrun"/>
          <w:rFonts w:ascii="Calibri" w:hAnsi="Calibri" w:cs="Calibri"/>
          <w:sz w:val="18"/>
          <w:szCs w:val="18"/>
        </w:rPr>
        <w:t xml:space="preserve"> </w:t>
      </w:r>
      <w:r>
        <w:rPr>
          <w:rStyle w:val="normaltextrun"/>
          <w:rFonts w:ascii="EC Square Sans Pro" w:hAnsi="EC Square Sans Pro" w:cs="Segoe UI"/>
          <w:sz w:val="18"/>
          <w:szCs w:val="18"/>
        </w:rPr>
        <w:t>intervention;</w:t>
      </w:r>
    </w:p>
    <w:p w14:paraId="1A3016D8" w14:textId="77777777" w:rsidR="00D933B7" w:rsidRPr="001B2650" w:rsidRDefault="00D933B7" w:rsidP="00373960">
      <w:pPr>
        <w:pStyle w:val="paragraph"/>
        <w:numPr>
          <w:ilvl w:val="0"/>
          <w:numId w:val="89"/>
        </w:numPr>
        <w:spacing w:before="0" w:beforeAutospacing="0" w:after="0" w:afterAutospacing="0"/>
        <w:textAlignment w:val="baseline"/>
        <w:rPr>
          <w:rFonts w:ascii="EC Square Sans Pro" w:hAnsi="EC Square Sans Pro" w:cs="Segoe UI"/>
          <w:sz w:val="18"/>
          <w:szCs w:val="18"/>
        </w:rPr>
      </w:pPr>
      <w:r>
        <w:rPr>
          <w:rStyle w:val="normaltextrun"/>
          <w:rFonts w:ascii="EC Square Sans Pro" w:hAnsi="EC Square Sans Pro" w:cs="Segoe UI"/>
          <w:sz w:val="18"/>
          <w:szCs w:val="18"/>
        </w:rPr>
        <w:t>0: non-targeted interventions</w:t>
      </w:r>
      <w:r>
        <w:rPr>
          <w:rStyle w:val="normaltextrun"/>
          <w:rFonts w:ascii="Calibri" w:hAnsi="Calibri" w:cs="Calibri"/>
          <w:sz w:val="18"/>
          <w:szCs w:val="18"/>
        </w:rPr>
        <w:t xml:space="preserve"> </w:t>
      </w:r>
      <w:r>
        <w:rPr>
          <w:rStyle w:val="normaltextrun"/>
          <w:rFonts w:ascii="EC Square Sans Pro" w:hAnsi="EC Square Sans Pro" w:cs="Segoe UI"/>
          <w:sz w:val="18"/>
          <w:szCs w:val="18"/>
        </w:rPr>
        <w:t>(interventions that are expected to have no significant bearing on gender equality);</w:t>
      </w:r>
    </w:p>
    <w:p w14:paraId="41E91078" w14:textId="77777777" w:rsidR="00D933B7" w:rsidRPr="001B2650" w:rsidRDefault="00D933B7" w:rsidP="00373960">
      <w:pPr>
        <w:pStyle w:val="paragraph"/>
        <w:numPr>
          <w:ilvl w:val="0"/>
          <w:numId w:val="89"/>
        </w:numPr>
        <w:spacing w:before="0" w:beforeAutospacing="0" w:after="0" w:afterAutospacing="0"/>
        <w:textAlignment w:val="baseline"/>
        <w:rPr>
          <w:rStyle w:val="eop"/>
          <w:rFonts w:ascii="EC Square Sans Pro" w:eastAsiaTheme="majorEastAsia" w:hAnsi="EC Square Sans Pro" w:cs="Segoe UI"/>
          <w:sz w:val="18"/>
          <w:szCs w:val="18"/>
        </w:rPr>
      </w:pPr>
      <w:r>
        <w:rPr>
          <w:rStyle w:val="normaltextrun"/>
          <w:rFonts w:ascii="EC Square Sans Pro" w:hAnsi="EC Square Sans Pro" w:cs="Segoe UI"/>
          <w:sz w:val="18"/>
          <w:szCs w:val="18"/>
        </w:rPr>
        <w:t>0*: score to be assigned to interventions with a</w:t>
      </w:r>
      <w:r>
        <w:rPr>
          <w:rStyle w:val="normaltextrun"/>
          <w:rFonts w:ascii="Calibri" w:hAnsi="Calibri" w:cs="Calibri"/>
          <w:sz w:val="18"/>
          <w:szCs w:val="18"/>
        </w:rPr>
        <w:t xml:space="preserve"> </w:t>
      </w:r>
      <w:r>
        <w:rPr>
          <w:rStyle w:val="normaltextrun"/>
          <w:rFonts w:ascii="EC Square Sans Pro" w:hAnsi="EC Square Sans Pro" w:cs="Segoe UI"/>
          <w:sz w:val="18"/>
          <w:szCs w:val="18"/>
        </w:rPr>
        <w:t>likely but</w:t>
      </w:r>
      <w:r>
        <w:rPr>
          <w:rStyle w:val="normaltextrun"/>
          <w:rFonts w:ascii="Calibri" w:hAnsi="Calibri" w:cs="Calibri"/>
          <w:sz w:val="18"/>
          <w:szCs w:val="18"/>
        </w:rPr>
        <w:t xml:space="preserve"> </w:t>
      </w:r>
      <w:r>
        <w:rPr>
          <w:rStyle w:val="normaltextrun"/>
          <w:rFonts w:ascii="EC Square Sans Pro" w:hAnsi="EC Square Sans Pro" w:cs="Segoe UI"/>
          <w:sz w:val="18"/>
          <w:szCs w:val="18"/>
        </w:rPr>
        <w:t>not yet clear positive impact on gender equality.</w:t>
      </w:r>
    </w:p>
    <w:p w14:paraId="2529A7AF" w14:textId="77777777" w:rsidR="00D933B7" w:rsidRPr="001B2650" w:rsidRDefault="00D933B7" w:rsidP="00D933B7">
      <w:pPr>
        <w:pStyle w:val="paragraph"/>
        <w:spacing w:before="0" w:beforeAutospacing="0" w:after="0" w:afterAutospacing="0"/>
        <w:ind w:left="1068"/>
        <w:textAlignment w:val="baseline"/>
        <w:rPr>
          <w:rFonts w:ascii="EC Square Sans Pro" w:hAnsi="EC Square Sans Pro" w:cs="Segoe UI"/>
          <w:sz w:val="18"/>
          <w:szCs w:val="18"/>
        </w:rPr>
      </w:pPr>
    </w:p>
    <w:p w14:paraId="4A12A11E" w14:textId="77777777" w:rsidR="00D933B7" w:rsidRPr="001B2650" w:rsidRDefault="00D933B7" w:rsidP="00373960">
      <w:pPr>
        <w:pStyle w:val="ListParagraph"/>
        <w:numPr>
          <w:ilvl w:val="0"/>
          <w:numId w:val="9"/>
        </w:numPr>
        <w:spacing w:after="240" w:line="264" w:lineRule="auto"/>
        <w:rPr>
          <w:lang w:val="en-IE" w:eastAsia="en-GB"/>
        </w:rPr>
      </w:pPr>
      <w:r>
        <w:rPr>
          <w:lang w:val="en-IE" w:eastAsia="en-GB"/>
        </w:rPr>
        <w:t>The Commission is committed to ensuring that EU humanitarian aid considers the</w:t>
      </w:r>
      <w:r>
        <w:rPr>
          <w:rFonts w:ascii="Calibri" w:hAnsi="Calibri" w:cs="Calibri"/>
          <w:lang w:val="en-IE" w:eastAsia="en-GB"/>
        </w:rPr>
        <w:t xml:space="preserve"> </w:t>
      </w:r>
      <w:r>
        <w:rPr>
          <w:lang w:val="en-IE" w:eastAsia="en-GB"/>
        </w:rPr>
        <w:t>different needs</w:t>
      </w:r>
      <w:r>
        <w:rPr>
          <w:rFonts w:ascii="Calibri" w:hAnsi="Calibri" w:cs="Calibri"/>
          <w:lang w:val="en-IE" w:eastAsia="en-GB"/>
        </w:rPr>
        <w:t xml:space="preserve"> </w:t>
      </w:r>
      <w:r>
        <w:rPr>
          <w:lang w:val="en-IE" w:eastAsia="en-GB"/>
        </w:rPr>
        <w:t>and capacities of women and men of all ages. Through the Commission</w:t>
      </w:r>
      <w:r>
        <w:rPr>
          <w:rFonts w:ascii="Calibri" w:hAnsi="Calibri" w:cs="Calibri"/>
          <w:lang w:val="en-IE" w:eastAsia="en-GB"/>
        </w:rPr>
        <w:t xml:space="preserve"> </w:t>
      </w:r>
      <w:r>
        <w:rPr>
          <w:lang w:val="en-IE" w:eastAsia="en-GB"/>
        </w:rPr>
        <w:t>methodology</w:t>
      </w:r>
      <w:r>
        <w:rPr>
          <w:rFonts w:ascii="Calibri" w:hAnsi="Calibri" w:cs="Calibri"/>
          <w:lang w:val="en-IE" w:eastAsia="en-GB"/>
        </w:rPr>
        <w:t xml:space="preserve"> </w:t>
      </w:r>
      <w:r>
        <w:rPr>
          <w:lang w:val="en-IE" w:eastAsia="en-GB"/>
        </w:rPr>
        <w:t>for gender expenditure tracking, a gender score of 1 has been assigned to the total voted humanitarian aid budget implementation for</w:t>
      </w:r>
      <w:r>
        <w:rPr>
          <w:rFonts w:ascii="Calibri" w:hAnsi="Calibri" w:cs="Calibri"/>
          <w:lang w:val="en-IE" w:eastAsia="en-GB"/>
        </w:rPr>
        <w:t xml:space="preserve"> </w:t>
      </w:r>
      <w:r>
        <w:rPr>
          <w:lang w:val="en-IE" w:eastAsia="en-GB"/>
        </w:rPr>
        <w:t>2025</w:t>
      </w:r>
      <w:r>
        <w:rPr>
          <w:rFonts w:ascii="Calibri" w:hAnsi="Calibri" w:cs="Calibri"/>
          <w:lang w:val="en-IE" w:eastAsia="en-GB"/>
        </w:rPr>
        <w:t xml:space="preserve">. </w:t>
      </w:r>
      <w:r>
        <w:rPr>
          <w:lang w:val="en-IE" w:eastAsia="en-GB"/>
        </w:rPr>
        <w:t>This is a Commission</w:t>
      </w:r>
      <w:r>
        <w:rPr>
          <w:rFonts w:ascii="Calibri" w:hAnsi="Calibri" w:cs="Calibri"/>
          <w:lang w:val="en-IE" w:eastAsia="en-GB"/>
        </w:rPr>
        <w:t xml:space="preserve"> </w:t>
      </w:r>
      <w:r>
        <w:rPr>
          <w:lang w:val="en-IE" w:eastAsia="en-GB"/>
        </w:rPr>
        <w:t>methodology</w:t>
      </w:r>
      <w:r>
        <w:rPr>
          <w:rFonts w:ascii="Calibri" w:hAnsi="Calibri" w:cs="Calibri"/>
          <w:lang w:val="en-IE" w:eastAsia="en-GB"/>
        </w:rPr>
        <w:t xml:space="preserve"> </w:t>
      </w:r>
      <w:r>
        <w:rPr>
          <w:lang w:val="en-IE" w:eastAsia="en-GB"/>
        </w:rPr>
        <w:t>for the whole EU budget and differs from other assessment methods used to track humanitarian funding, such as the Commission</w:t>
      </w:r>
      <w:r>
        <w:rPr>
          <w:rFonts w:cs="EC Square Sans Pro"/>
          <w:lang w:val="en-IE" w:eastAsia="en-GB"/>
        </w:rPr>
        <w:t>’</w:t>
      </w:r>
      <w:r>
        <w:rPr>
          <w:lang w:val="en-IE" w:eastAsia="en-GB"/>
        </w:rPr>
        <w:t>s humanitarian gender</w:t>
      </w:r>
      <w:r>
        <w:rPr>
          <w:rFonts w:cs="EC Square Sans Pro"/>
          <w:lang w:val="en-IE" w:eastAsia="en-GB"/>
        </w:rPr>
        <w:t>–</w:t>
      </w:r>
      <w:r>
        <w:rPr>
          <w:lang w:val="en-IE" w:eastAsia="en-GB"/>
        </w:rPr>
        <w:t>age marker and the gender equality marker used by the Development Assistance Committee of the Organisation for Economic Co-operation and Development. The third assessment report on the</w:t>
      </w:r>
      <w:r>
        <w:rPr>
          <w:rFonts w:ascii="Calibri" w:hAnsi="Calibri" w:cs="Calibri"/>
          <w:lang w:val="en-IE" w:eastAsia="en-GB"/>
        </w:rPr>
        <w:t xml:space="preserve"> </w:t>
      </w:r>
      <w:r>
        <w:rPr>
          <w:lang w:val="en-IE" w:eastAsia="en-GB"/>
        </w:rPr>
        <w:t>gender</w:t>
      </w:r>
      <w:r>
        <w:rPr>
          <w:rFonts w:cs="EC Square Sans Pro"/>
          <w:lang w:val="en-IE" w:eastAsia="en-GB"/>
        </w:rPr>
        <w:t>–</w:t>
      </w:r>
      <w:r>
        <w:rPr>
          <w:lang w:val="en-IE" w:eastAsia="en-GB"/>
        </w:rPr>
        <w:t>age</w:t>
      </w:r>
      <w:r>
        <w:rPr>
          <w:rFonts w:ascii="Calibri" w:hAnsi="Calibri" w:cs="Calibri"/>
          <w:lang w:val="en-IE" w:eastAsia="en-GB"/>
        </w:rPr>
        <w:t xml:space="preserve"> </w:t>
      </w:r>
      <w:r>
        <w:rPr>
          <w:lang w:val="en-IE" w:eastAsia="en-GB"/>
        </w:rPr>
        <w:t>marker for</w:t>
      </w:r>
      <w:r>
        <w:rPr>
          <w:rFonts w:ascii="Calibri" w:hAnsi="Calibri" w:cs="Calibri"/>
          <w:lang w:val="en-IE" w:eastAsia="en-GB"/>
        </w:rPr>
        <w:t xml:space="preserve"> </w:t>
      </w:r>
      <w:r>
        <w:rPr>
          <w:lang w:val="en-IE" w:eastAsia="en-GB"/>
        </w:rPr>
        <w:t>the</w:t>
      </w:r>
      <w:r>
        <w:rPr>
          <w:rFonts w:ascii="Calibri" w:hAnsi="Calibri" w:cs="Calibri"/>
          <w:lang w:val="en-IE" w:eastAsia="en-GB"/>
        </w:rPr>
        <w:t xml:space="preserve"> </w:t>
      </w:r>
      <w:r>
        <w:rPr>
          <w:lang w:val="en-IE" w:eastAsia="en-GB"/>
        </w:rPr>
        <w:t>years 2018-2021 (published in 2023) confirmed that in the 2018-2021</w:t>
      </w:r>
      <w:r>
        <w:rPr>
          <w:rFonts w:ascii="Calibri" w:hAnsi="Calibri" w:cs="Calibri"/>
          <w:lang w:val="en-IE" w:eastAsia="en-GB"/>
        </w:rPr>
        <w:t xml:space="preserve"> </w:t>
      </w:r>
      <w:r>
        <w:rPr>
          <w:lang w:val="en-IE" w:eastAsia="en-GB"/>
        </w:rPr>
        <w:t>period, over 90% of humanitarian aid projects included gender and age considerations</w:t>
      </w:r>
      <w:r>
        <w:rPr>
          <w:rFonts w:ascii="Calibri" w:hAnsi="Calibri" w:cs="Calibri"/>
          <w:lang w:val="en-IE" w:eastAsia="en-GB"/>
        </w:rPr>
        <w:t> (</w:t>
      </w:r>
      <w:r>
        <w:rPr>
          <w:rStyle w:val="FootnoteReference"/>
          <w:lang w:val="en-IE" w:eastAsia="en-GB"/>
        </w:rPr>
        <w:footnoteReference w:id="60"/>
      </w:r>
      <w:r>
        <w:rPr>
          <w:rFonts w:ascii="Calibri" w:hAnsi="Calibri" w:cs="Calibri"/>
          <w:lang w:val="en-IE" w:eastAsia="en-GB"/>
        </w:rPr>
        <w:t>)</w:t>
      </w:r>
      <w:r>
        <w:rPr>
          <w:lang w:val="en-IE" w:eastAsia="en-GB"/>
        </w:rPr>
        <w:t>, and</w:t>
      </w:r>
      <w:r>
        <w:rPr>
          <w:rFonts w:ascii="Calibri" w:hAnsi="Calibri" w:cs="Calibri"/>
          <w:lang w:val="en-IE" w:eastAsia="en-GB"/>
        </w:rPr>
        <w:t xml:space="preserve"> </w:t>
      </w:r>
      <w:r>
        <w:rPr>
          <w:lang w:val="en-IE" w:eastAsia="en-GB"/>
        </w:rPr>
        <w:t>this</w:t>
      </w:r>
      <w:r>
        <w:rPr>
          <w:rFonts w:ascii="Calibri" w:hAnsi="Calibri" w:cs="Calibri"/>
          <w:lang w:val="en-IE" w:eastAsia="en-GB"/>
        </w:rPr>
        <w:t xml:space="preserve"> </w:t>
      </w:r>
      <w:r>
        <w:rPr>
          <w:lang w:val="en-IE" w:eastAsia="en-GB"/>
        </w:rPr>
        <w:t>was the case for around 87% in 2023 and 2024.</w:t>
      </w:r>
      <w:r>
        <w:rPr>
          <w:rFonts w:ascii="Calibri" w:hAnsi="Calibri" w:cs="Calibri"/>
          <w:lang w:val="en-IE" w:eastAsia="en-GB"/>
        </w:rPr>
        <w:t> </w:t>
      </w:r>
    </w:p>
    <w:p w14:paraId="47BBCCBF" w14:textId="77777777" w:rsidR="00D933B7" w:rsidRPr="001B2650" w:rsidRDefault="00D933B7" w:rsidP="00373960">
      <w:pPr>
        <w:pStyle w:val="ListParagraph"/>
        <w:numPr>
          <w:ilvl w:val="0"/>
          <w:numId w:val="9"/>
        </w:numPr>
        <w:spacing w:after="240" w:line="264" w:lineRule="auto"/>
        <w:rPr>
          <w:lang w:val="en-IE" w:eastAsia="en-GB"/>
        </w:rPr>
      </w:pPr>
      <w:r>
        <w:rPr>
          <w:lang w:val="en-IE" w:eastAsia="en-GB"/>
        </w:rPr>
        <w:t xml:space="preserve">The EU continued mainstreaming gender and age across all sectors of intervention in humanitarian crises, as well as activities calling for reinforced child protection, including advocacy and addressing the specific needs of children in armed conflicts. </w:t>
      </w:r>
    </w:p>
    <w:p w14:paraId="0AAA94DB" w14:textId="77777777" w:rsidR="00D933B7" w:rsidRPr="001B2650" w:rsidRDefault="00D933B7" w:rsidP="00373960">
      <w:pPr>
        <w:pStyle w:val="ListParagraph"/>
        <w:numPr>
          <w:ilvl w:val="0"/>
          <w:numId w:val="9"/>
        </w:numPr>
        <w:spacing w:after="240" w:line="264" w:lineRule="auto"/>
        <w:rPr>
          <w:lang w:val="en-IE" w:eastAsia="en-GB"/>
        </w:rPr>
      </w:pPr>
      <w:r>
        <w:rPr>
          <w:lang w:val="en-IE" w:eastAsia="en-GB"/>
        </w:rPr>
        <w:t>The provision of sexual and reproductive healthcare and the prevention of and response to sexual and gender-based violence was increased in humanitarian aid (from EUR</w:t>
      </w:r>
      <w:r>
        <w:rPr>
          <w:rFonts w:ascii="Calibri" w:hAnsi="Calibri" w:cs="Calibri"/>
          <w:lang w:val="en-IE" w:eastAsia="en-GB"/>
        </w:rPr>
        <w:t> </w:t>
      </w:r>
      <w:r>
        <w:rPr>
          <w:lang w:val="en-IE" w:eastAsia="en-GB"/>
        </w:rPr>
        <w:t>79</w:t>
      </w:r>
      <w:r>
        <w:rPr>
          <w:rFonts w:ascii="Calibri" w:hAnsi="Calibri" w:cs="Calibri"/>
          <w:lang w:val="en-IE" w:eastAsia="en-GB"/>
        </w:rPr>
        <w:t> </w:t>
      </w:r>
      <w:r>
        <w:rPr>
          <w:lang w:val="en-IE" w:eastAsia="en-GB"/>
        </w:rPr>
        <w:t>million in 2024 to EUR</w:t>
      </w:r>
      <w:r>
        <w:rPr>
          <w:rFonts w:ascii="Calibri" w:hAnsi="Calibri" w:cs="Calibri"/>
          <w:lang w:val="en-IE" w:eastAsia="en-GB"/>
        </w:rPr>
        <w:t> </w:t>
      </w:r>
      <w:r>
        <w:rPr>
          <w:lang w:val="en-IE" w:eastAsia="en-GB"/>
        </w:rPr>
        <w:t>114</w:t>
      </w:r>
      <w:r>
        <w:rPr>
          <w:rFonts w:ascii="Calibri" w:hAnsi="Calibri" w:cs="Calibri"/>
          <w:lang w:val="en-IE" w:eastAsia="en-GB"/>
        </w:rPr>
        <w:t> </w:t>
      </w:r>
      <w:r>
        <w:rPr>
          <w:lang w:val="en-IE" w:eastAsia="en-GB"/>
        </w:rPr>
        <w:t>million in 2025), in response to the needs of several acute and protracted crises. This includes three innovative, global actions under the Enhanced Response Capacity to enhanced gender-based violence and sexual and reproductive healthcare global response capacity, to equip partners with the knowledge and tools to systematically foster a survivor-centred approach, and to strengthen adolescent sexual and reproductive healthcare in multisectoral humanitarian responses.</w:t>
      </w:r>
    </w:p>
    <w:tbl>
      <w:tblPr>
        <w:tblStyle w:val="Planning2022instructions"/>
        <w:tblW w:w="0" w:type="auto"/>
        <w:tblLook w:val="04A0" w:firstRow="1" w:lastRow="0" w:firstColumn="1" w:lastColumn="0" w:noHBand="0" w:noVBand="1"/>
      </w:tblPr>
      <w:tblGrid>
        <w:gridCol w:w="9629"/>
      </w:tblGrid>
      <w:tr w:rsidR="00D933B7" w:rsidRPr="001B2650" w14:paraId="404E451D" w14:textId="77777777">
        <w:tc>
          <w:tcPr>
            <w:tcW w:w="9738" w:type="dxa"/>
            <w:shd w:val="clear" w:color="auto" w:fill="auto"/>
          </w:tcPr>
          <w:p w14:paraId="4D1D4463" w14:textId="77777777" w:rsidR="00D933B7" w:rsidRPr="001B2650" w:rsidRDefault="00D933B7">
            <w:pPr>
              <w:spacing w:after="0" w:line="240" w:lineRule="auto"/>
              <w:textAlignment w:val="baseline"/>
              <w:rPr>
                <w:rFonts w:eastAsia="Times New Roman" w:cs="Segoe UI"/>
                <w:sz w:val="22"/>
                <w:szCs w:val="22"/>
                <w:lang w:val="en-IE" w:eastAsia="en-IE"/>
              </w:rPr>
            </w:pPr>
          </w:p>
          <w:p w14:paraId="76D577F5" w14:textId="77777777" w:rsidR="00D933B7" w:rsidRPr="00200797" w:rsidRDefault="00D933B7">
            <w:pPr>
              <w:spacing w:after="0" w:line="240" w:lineRule="auto"/>
              <w:textAlignment w:val="baseline"/>
              <w:rPr>
                <w:rFonts w:ascii="Times New Roman" w:eastAsia="Times New Roman" w:hAnsi="Times New Roman" w:cs="Segoe UI"/>
                <w:b/>
                <w:bCs/>
                <w:sz w:val="22"/>
                <w:szCs w:val="22"/>
                <w:lang w:val="en-IE" w:eastAsia="en-IE"/>
              </w:rPr>
            </w:pPr>
            <w:r>
              <w:rPr>
                <w:rFonts w:eastAsia="Times New Roman" w:cs="Segoe UI"/>
                <w:b/>
                <w:bCs/>
                <w:lang w:val="en-IE" w:eastAsia="en-IE"/>
              </w:rPr>
              <w:t>Gender</w:t>
            </w:r>
            <w:r>
              <w:rPr>
                <w:rFonts w:eastAsia="Times New Roman" w:cs="Segoe UI"/>
                <w:b/>
                <w:bCs/>
                <w:sz w:val="22"/>
                <w:szCs w:val="22"/>
                <w:lang w:val="en-IE" w:eastAsia="en-IE"/>
              </w:rPr>
              <w:t>-</w:t>
            </w:r>
            <w:r>
              <w:rPr>
                <w:rFonts w:eastAsia="Times New Roman" w:cs="Segoe UI"/>
                <w:b/>
                <w:bCs/>
                <w:lang w:val="en-IE" w:eastAsia="en-IE"/>
              </w:rPr>
              <w:t>disaggregated information</w:t>
            </w:r>
          </w:p>
          <w:p w14:paraId="7667E4B7" w14:textId="77777777" w:rsidR="00D933B7" w:rsidRPr="001B2650" w:rsidRDefault="00D933B7">
            <w:pPr>
              <w:spacing w:after="0" w:line="240" w:lineRule="auto"/>
              <w:textAlignment w:val="baseline"/>
              <w:rPr>
                <w:rFonts w:ascii="Segoe UI" w:eastAsia="Times New Roman" w:hAnsi="Segoe UI" w:cs="Segoe UI"/>
                <w:sz w:val="18"/>
                <w:szCs w:val="18"/>
                <w:lang w:val="en-IE" w:eastAsia="en-IE"/>
              </w:rPr>
            </w:pPr>
          </w:p>
          <w:p w14:paraId="0ABE4448" w14:textId="77777777" w:rsidR="00D933B7" w:rsidRPr="001B2650" w:rsidRDefault="00D933B7" w:rsidP="00D933B7">
            <w:pPr>
              <w:pStyle w:val="TableListBullet"/>
              <w:tabs>
                <w:tab w:val="num" w:pos="283"/>
              </w:tabs>
              <w:ind w:left="283" w:hanging="283"/>
              <w:rPr>
                <w:rFonts w:ascii="Calibri" w:hAnsi="Calibri" w:cs="Calibri"/>
                <w:sz w:val="22"/>
                <w:szCs w:val="22"/>
                <w:lang w:val="en-IE"/>
              </w:rPr>
            </w:pPr>
            <w:r>
              <w:rPr>
                <w:sz w:val="22"/>
                <w:szCs w:val="22"/>
                <w:lang w:val="en-IE"/>
              </w:rPr>
              <w:t>Number of beneficiaries by age and sex reached by humanitarian aid operations available in</w:t>
            </w:r>
            <w:r>
              <w:rPr>
                <w:rFonts w:ascii="Calibri" w:hAnsi="Calibri" w:cs="Calibri"/>
                <w:sz w:val="22"/>
                <w:szCs w:val="22"/>
                <w:lang w:val="en-IE"/>
              </w:rPr>
              <w:t xml:space="preserve"> </w:t>
            </w:r>
            <w:r>
              <w:rPr>
                <w:sz w:val="22"/>
                <w:szCs w:val="22"/>
                <w:lang w:val="en-IE"/>
              </w:rPr>
              <w:t>EvA</w:t>
            </w:r>
            <w:r>
              <w:rPr>
                <w:rFonts w:ascii="Calibri" w:hAnsi="Calibri" w:cs="Calibri"/>
                <w:sz w:val="22"/>
                <w:szCs w:val="22"/>
                <w:lang w:val="en-IE"/>
              </w:rPr>
              <w:t xml:space="preserve"> </w:t>
            </w:r>
            <w:r>
              <w:rPr>
                <w:sz w:val="22"/>
                <w:szCs w:val="22"/>
                <w:lang w:val="en-IE"/>
              </w:rPr>
              <w:t>actions’</w:t>
            </w:r>
            <w:r>
              <w:rPr>
                <w:rFonts w:ascii="Calibri" w:hAnsi="Calibri" w:cs="Calibri"/>
                <w:sz w:val="22"/>
                <w:szCs w:val="22"/>
                <w:lang w:val="en-IE"/>
              </w:rPr>
              <w:t xml:space="preserve"> </w:t>
            </w:r>
            <w:r>
              <w:rPr>
                <w:sz w:val="22"/>
                <w:szCs w:val="22"/>
                <w:lang w:val="en-IE"/>
              </w:rPr>
              <w:t>operational</w:t>
            </w:r>
            <w:r>
              <w:rPr>
                <w:rFonts w:ascii="Calibri" w:hAnsi="Calibri" w:cs="Calibri"/>
                <w:sz w:val="22"/>
                <w:szCs w:val="22"/>
                <w:lang w:val="en-IE"/>
              </w:rPr>
              <w:t xml:space="preserve"> </w:t>
            </w:r>
            <w:r>
              <w:rPr>
                <w:sz w:val="22"/>
                <w:szCs w:val="22"/>
                <w:lang w:val="en-IE"/>
              </w:rPr>
              <w:t>data (such data reflect information encoded in</w:t>
            </w:r>
            <w:r>
              <w:rPr>
                <w:rFonts w:ascii="Calibri" w:hAnsi="Calibri" w:cs="Calibri"/>
                <w:sz w:val="22"/>
                <w:szCs w:val="22"/>
                <w:lang w:val="en-IE"/>
              </w:rPr>
              <w:t xml:space="preserve"> </w:t>
            </w:r>
            <w:r>
              <w:rPr>
                <w:sz w:val="22"/>
                <w:szCs w:val="22"/>
                <w:lang w:val="en-IE"/>
              </w:rPr>
              <w:t>fichops</w:t>
            </w:r>
            <w:r>
              <w:rPr>
                <w:rFonts w:ascii="Calibri" w:hAnsi="Calibri" w:cs="Calibri"/>
                <w:sz w:val="22"/>
                <w:szCs w:val="22"/>
                <w:lang w:val="en-IE"/>
              </w:rPr>
              <w:t xml:space="preserve"> </w:t>
            </w:r>
            <w:r>
              <w:rPr>
                <w:sz w:val="22"/>
                <w:szCs w:val="22"/>
                <w:lang w:val="en-IE"/>
              </w:rPr>
              <w:t>and in HOPE</w:t>
            </w:r>
            <w:r>
              <w:rPr>
                <w:rFonts w:ascii="Calibri" w:hAnsi="Calibri" w:cs="Calibri"/>
                <w:sz w:val="22"/>
                <w:szCs w:val="22"/>
                <w:lang w:val="en-IE"/>
              </w:rPr>
              <w:t> (</w:t>
            </w:r>
            <w:r>
              <w:rPr>
                <w:rStyle w:val="FootnoteReference"/>
                <w:lang w:val="en-IE"/>
              </w:rPr>
              <w:footnoteReference w:id="61"/>
            </w:r>
            <w:r>
              <w:rPr>
                <w:rFonts w:ascii="Calibri" w:hAnsi="Calibri" w:cs="Calibri"/>
                <w:sz w:val="22"/>
                <w:szCs w:val="22"/>
                <w:lang w:val="en-IE"/>
              </w:rPr>
              <w:t>))</w:t>
            </w:r>
            <w:r>
              <w:rPr>
                <w:sz w:val="22"/>
                <w:szCs w:val="22"/>
                <w:lang w:val="en-IE"/>
              </w:rPr>
              <w:t>. According to</w:t>
            </w:r>
            <w:r>
              <w:rPr>
                <w:rFonts w:ascii="Calibri" w:hAnsi="Calibri" w:cs="Calibri"/>
                <w:sz w:val="22"/>
                <w:szCs w:val="22"/>
                <w:lang w:val="en-IE"/>
              </w:rPr>
              <w:t xml:space="preserve"> </w:t>
            </w:r>
            <w:r>
              <w:rPr>
                <w:sz w:val="22"/>
                <w:szCs w:val="22"/>
                <w:lang w:val="en-IE"/>
              </w:rPr>
              <w:t>this</w:t>
            </w:r>
            <w:r>
              <w:rPr>
                <w:rFonts w:ascii="Calibri" w:hAnsi="Calibri" w:cs="Calibri"/>
                <w:sz w:val="22"/>
                <w:szCs w:val="22"/>
                <w:lang w:val="en-IE"/>
              </w:rPr>
              <w:t xml:space="preserve"> </w:t>
            </w:r>
            <w:r>
              <w:rPr>
                <w:sz w:val="22"/>
                <w:szCs w:val="22"/>
                <w:lang w:val="en-IE"/>
              </w:rPr>
              <w:t>database, the percentage of beneficiaries disaggregated by gender</w:t>
            </w:r>
            <w:r>
              <w:rPr>
                <w:rFonts w:ascii="Calibri" w:hAnsi="Calibri" w:cs="Calibri"/>
                <w:sz w:val="22"/>
                <w:szCs w:val="22"/>
                <w:lang w:val="en-IE"/>
              </w:rPr>
              <w:t xml:space="preserve"> </w:t>
            </w:r>
            <w:r>
              <w:rPr>
                <w:sz w:val="22"/>
                <w:szCs w:val="22"/>
                <w:lang w:val="en-IE"/>
              </w:rPr>
              <w:t>in 2025</w:t>
            </w:r>
            <w:r>
              <w:rPr>
                <w:rFonts w:ascii="Calibri" w:hAnsi="Calibri" w:cs="Calibri"/>
                <w:sz w:val="22"/>
                <w:szCs w:val="22"/>
                <w:lang w:val="en-IE"/>
              </w:rPr>
              <w:t xml:space="preserve"> </w:t>
            </w:r>
            <w:r>
              <w:rPr>
                <w:sz w:val="22"/>
                <w:szCs w:val="22"/>
                <w:lang w:val="en-IE"/>
              </w:rPr>
              <w:t>is as follows:</w:t>
            </w:r>
            <w:r>
              <w:rPr>
                <w:rFonts w:ascii="Calibri" w:hAnsi="Calibri" w:cs="Calibri"/>
                <w:sz w:val="22"/>
                <w:szCs w:val="22"/>
                <w:lang w:val="en-IE"/>
              </w:rPr>
              <w:t xml:space="preserve"> 50% </w:t>
            </w:r>
            <w:r>
              <w:rPr>
                <w:sz w:val="22"/>
                <w:szCs w:val="22"/>
                <w:lang w:val="en-IE"/>
              </w:rPr>
              <w:t>female,</w:t>
            </w:r>
            <w:r>
              <w:rPr>
                <w:rFonts w:ascii="Calibri" w:hAnsi="Calibri" w:cs="Calibri"/>
                <w:sz w:val="22"/>
                <w:szCs w:val="22"/>
                <w:lang w:val="en-IE"/>
              </w:rPr>
              <w:t xml:space="preserve"> 42% </w:t>
            </w:r>
            <w:r>
              <w:rPr>
                <w:sz w:val="22"/>
                <w:szCs w:val="22"/>
                <w:lang w:val="en-IE"/>
              </w:rPr>
              <w:t>male,</w:t>
            </w:r>
            <w:r>
              <w:rPr>
                <w:rFonts w:ascii="Calibri" w:hAnsi="Calibri" w:cs="Calibri"/>
                <w:sz w:val="22"/>
                <w:szCs w:val="22"/>
                <w:lang w:val="en-IE"/>
              </w:rPr>
              <w:t xml:space="preserve"> 8%</w:t>
            </w:r>
            <w:r>
              <w:rPr>
                <w:rFonts w:ascii="Calibri" w:hAnsi="Calibri" w:cs="Calibri"/>
                <w:b/>
                <w:bCs/>
                <w:sz w:val="22"/>
                <w:szCs w:val="22"/>
                <w:lang w:val="en-IE"/>
              </w:rPr>
              <w:t xml:space="preserve"> </w:t>
            </w:r>
            <w:r>
              <w:rPr>
                <w:sz w:val="22"/>
                <w:szCs w:val="22"/>
                <w:lang w:val="en-IE"/>
              </w:rPr>
              <w:t>unknown.</w:t>
            </w:r>
            <w:r>
              <w:rPr>
                <w:rFonts w:ascii="Calibri" w:hAnsi="Calibri" w:cs="Calibri"/>
                <w:sz w:val="22"/>
                <w:szCs w:val="22"/>
                <w:lang w:val="en-IE"/>
              </w:rPr>
              <w:t xml:space="preserve"> </w:t>
            </w:r>
          </w:p>
        </w:tc>
      </w:tr>
    </w:tbl>
    <w:p w14:paraId="15BE43E7" w14:textId="77777777" w:rsidR="00D933B7" w:rsidRPr="001B2650" w:rsidRDefault="00D933B7" w:rsidP="00D933B7">
      <w:pPr>
        <w:spacing w:line="259" w:lineRule="auto"/>
        <w:rPr>
          <w:b/>
          <w:bCs/>
          <w:lang w:val="en-IE"/>
        </w:rPr>
      </w:pPr>
    </w:p>
    <w:p w14:paraId="3F3FAAA4" w14:textId="77777777" w:rsidR="00D933B7" w:rsidRPr="001B2650" w:rsidRDefault="00D933B7" w:rsidP="00F72C99">
      <w:pPr>
        <w:pStyle w:val="Heading3"/>
        <w:rPr>
          <w:lang w:val="en-IE"/>
        </w:rPr>
      </w:pPr>
      <w:r>
        <w:rPr>
          <w:lang w:val="en-IE"/>
        </w:rPr>
        <w:t>Contribution to the digital transition</w:t>
      </w:r>
    </w:p>
    <w:p w14:paraId="0882387D" w14:textId="77777777" w:rsidR="00D933B7" w:rsidRPr="001B2650" w:rsidRDefault="00D933B7" w:rsidP="00D933B7">
      <w:pPr>
        <w:rPr>
          <w:lang w:val="en-IE"/>
        </w:rPr>
      </w:pPr>
      <w:r>
        <w:rPr>
          <w:lang w:val="en-IE"/>
        </w:rPr>
        <w:t>Not applicable</w:t>
      </w:r>
    </w:p>
    <w:p w14:paraId="06BDBDE6" w14:textId="77777777" w:rsidR="00D933B7" w:rsidRPr="001B2650" w:rsidRDefault="00D933B7" w:rsidP="00D933B7">
      <w:pPr>
        <w:rPr>
          <w:b/>
          <w:bCs/>
          <w:lang w:val="en-IE"/>
        </w:rPr>
      </w:pPr>
    </w:p>
    <w:p w14:paraId="382AD3A8" w14:textId="77777777" w:rsidR="00D933B7" w:rsidRPr="001B2650" w:rsidRDefault="00D933B7" w:rsidP="00F72C99">
      <w:pPr>
        <w:pStyle w:val="Heading3"/>
        <w:rPr>
          <w:lang w:val="en-IE"/>
        </w:rPr>
      </w:pPr>
      <w:r>
        <w:rPr>
          <w:lang w:val="en-IE"/>
        </w:rPr>
        <w:t>Contribution to</w:t>
      </w:r>
      <w:r>
        <w:rPr>
          <w:rFonts w:ascii="Calibri" w:hAnsi="Calibri" w:cs="Calibri"/>
          <w:lang w:val="en-IE"/>
        </w:rPr>
        <w:t xml:space="preserve"> </w:t>
      </w:r>
      <w:r>
        <w:rPr>
          <w:lang w:val="en-IE"/>
        </w:rPr>
        <w:t>strategic technologies</w:t>
      </w:r>
      <w:r>
        <w:rPr>
          <w:rFonts w:ascii="Calibri" w:hAnsi="Calibri" w:cs="Calibri"/>
          <w:lang w:val="en-IE"/>
        </w:rPr>
        <w:t xml:space="preserve"> </w:t>
      </w:r>
      <w:r>
        <w:rPr>
          <w:lang w:val="en-IE"/>
        </w:rPr>
        <w:t>(STEP)</w:t>
      </w:r>
      <w:r>
        <w:rPr>
          <w:rFonts w:ascii="Calibri" w:hAnsi="Calibri" w:cs="Calibri"/>
          <w:lang w:val="en-IE"/>
        </w:rPr>
        <w:t xml:space="preserve"> </w:t>
      </w:r>
    </w:p>
    <w:p w14:paraId="5E06A939" w14:textId="77777777" w:rsidR="00D933B7" w:rsidRPr="001B2650" w:rsidRDefault="00D933B7" w:rsidP="00D933B7">
      <w:pPr>
        <w:rPr>
          <w:lang w:val="en-IE"/>
        </w:rPr>
      </w:pPr>
      <w:r>
        <w:rPr>
          <w:lang w:val="en-IE"/>
        </w:rPr>
        <w:t>Not applicable</w:t>
      </w:r>
    </w:p>
    <w:p w14:paraId="4096DDB4" w14:textId="77777777" w:rsidR="00D933B7" w:rsidRPr="001B2650" w:rsidRDefault="00D933B7" w:rsidP="00D933B7">
      <w:pPr>
        <w:rPr>
          <w:b/>
          <w:bCs/>
          <w:lang w:val="en-IE"/>
        </w:rPr>
      </w:pPr>
    </w:p>
    <w:p w14:paraId="76C40EBD" w14:textId="77777777" w:rsidR="00D933B7" w:rsidRPr="001B2650" w:rsidRDefault="00D933B7" w:rsidP="00F72C99">
      <w:pPr>
        <w:pStyle w:val="Heading3"/>
        <w:rPr>
          <w:lang w:val="en-IE"/>
        </w:rPr>
      </w:pPr>
      <w:r>
        <w:rPr>
          <w:lang w:val="en-IE"/>
        </w:rPr>
        <w:t>Contribution to reforms</w:t>
      </w:r>
      <w:r>
        <w:rPr>
          <w:rFonts w:ascii="Calibri" w:hAnsi="Calibri" w:cs="Calibri"/>
          <w:lang w:val="en-IE"/>
        </w:rPr>
        <w:t> </w:t>
      </w:r>
    </w:p>
    <w:p w14:paraId="5A766C62" w14:textId="77777777" w:rsidR="00D933B7" w:rsidRPr="001B2650" w:rsidRDefault="00D933B7" w:rsidP="00D933B7">
      <w:pPr>
        <w:rPr>
          <w:rFonts w:ascii="Calibri" w:hAnsi="Calibri" w:cs="Calibri"/>
          <w:lang w:val="en-IE"/>
        </w:rPr>
      </w:pPr>
      <w:r>
        <w:rPr>
          <w:lang w:val="en-IE"/>
        </w:rPr>
        <w:t>Not applicable</w:t>
      </w:r>
    </w:p>
    <w:p w14:paraId="0C28D208" w14:textId="77777777" w:rsidR="00D933B7" w:rsidRPr="001B2650" w:rsidRDefault="00D933B7" w:rsidP="00D933B7">
      <w:pPr>
        <w:spacing w:line="259" w:lineRule="auto"/>
        <w:rPr>
          <w:rFonts w:ascii="Calibri" w:hAnsi="Calibri" w:cs="Calibri"/>
          <w:lang w:val="en-IE"/>
        </w:rPr>
      </w:pPr>
      <w:r>
        <w:rPr>
          <w:rFonts w:ascii="Calibri" w:hAnsi="Calibri" w:cs="Calibri"/>
          <w:lang w:val="en-IE"/>
        </w:rPr>
        <w:br w:type="page"/>
      </w:r>
    </w:p>
    <w:p w14:paraId="150E3C00" w14:textId="77777777" w:rsidR="00D933B7" w:rsidRPr="001B2650" w:rsidRDefault="00D933B7" w:rsidP="00F72C99">
      <w:pPr>
        <w:pStyle w:val="Heading3"/>
        <w:rPr>
          <w:lang w:val="en-IE"/>
        </w:rPr>
      </w:pPr>
      <w:r>
        <w:rPr>
          <w:lang w:val="en-IE"/>
        </w:rP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276"/>
        <w:gridCol w:w="2269"/>
        <w:gridCol w:w="5772"/>
      </w:tblGrid>
      <w:tr w:rsidR="00D933B7" w:rsidRPr="001B2650" w14:paraId="7703A2E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5E207D3A" w14:textId="77777777" w:rsidR="00D933B7" w:rsidRPr="001B2650" w:rsidRDefault="00D933B7">
            <w:pPr>
              <w:jc w:val="left"/>
              <w:rPr>
                <w:lang w:val="en-IE" w:eastAsia="en-GB"/>
              </w:rPr>
            </w:pPr>
            <w:r>
              <w:rPr>
                <w:lang w:val="en-IE" w:eastAsia="en-GB"/>
              </w:rPr>
              <w:t>SDG</w:t>
            </w:r>
          </w:p>
        </w:tc>
        <w:tc>
          <w:tcPr>
            <w:tcW w:w="2269" w:type="dxa"/>
            <w:vAlign w:val="center"/>
          </w:tcPr>
          <w:p w14:paraId="1F7100E0" w14:textId="77777777" w:rsidR="00D933B7" w:rsidRPr="001B2650" w:rsidRDefault="00D933B7">
            <w:pPr>
              <w:cnfStyle w:val="100000000000" w:firstRow="1" w:lastRow="0" w:firstColumn="0" w:lastColumn="0" w:oddVBand="0" w:evenVBand="0" w:oddHBand="0" w:evenHBand="0" w:firstRowFirstColumn="0" w:firstRowLastColumn="0" w:lastRowFirstColumn="0" w:lastRowLastColumn="0"/>
              <w:rPr>
                <w:lang w:val="en-IE" w:eastAsia="en-GB"/>
              </w:rPr>
            </w:pPr>
            <w:r>
              <w:rPr>
                <w:lang w:val="en-IE" w:eastAsia="en-GB"/>
              </w:rPr>
              <w:t>Does the programme contribute to the goal?</w:t>
            </w:r>
          </w:p>
        </w:tc>
        <w:tc>
          <w:tcPr>
            <w:tcW w:w="5772" w:type="dxa"/>
            <w:vAlign w:val="center"/>
          </w:tcPr>
          <w:p w14:paraId="4D3B4CF1" w14:textId="77777777" w:rsidR="00D933B7" w:rsidRPr="001B2650" w:rsidRDefault="00D933B7">
            <w:pPr>
              <w:jc w:val="left"/>
              <w:cnfStyle w:val="100000000000" w:firstRow="1" w:lastRow="0" w:firstColumn="0" w:lastColumn="0" w:oddVBand="0" w:evenVBand="0" w:oddHBand="0" w:evenHBand="0" w:firstRowFirstColumn="0" w:firstRowLastColumn="0" w:lastRowFirstColumn="0" w:lastRowLastColumn="0"/>
              <w:rPr>
                <w:lang w:val="en-IE" w:eastAsia="en-GB"/>
              </w:rPr>
            </w:pPr>
            <w:r>
              <w:rPr>
                <w:lang w:val="en-IE" w:eastAsia="en-GB"/>
              </w:rPr>
              <w:t>Example (only for the most relevant SDGs)</w:t>
            </w:r>
          </w:p>
        </w:tc>
      </w:tr>
      <w:tr w:rsidR="00D933B7" w:rsidRPr="001B2650" w14:paraId="03616E9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618D3A3A" w14:textId="4A34AC9A" w:rsidR="00D933B7" w:rsidRPr="001B2650" w:rsidRDefault="00686B2C">
            <w:pPr>
              <w:rPr>
                <w:b w:val="0"/>
                <w:bCs/>
                <w:lang w:val="en-IE" w:eastAsia="en-GB"/>
              </w:rPr>
            </w:pPr>
            <w:r w:rsidRPr="00DB731B">
              <w:rPr>
                <w:b w:val="0"/>
                <w:lang w:eastAsia="en-GB"/>
              </w:rPr>
              <w:t>SDG1: End poverty in all its forms everywhere</w:t>
            </w:r>
            <w:r w:rsidR="00D933B7">
              <w:rPr>
                <w:rStyle w:val="normaltextrun"/>
                <w:rFonts w:ascii="Calibri" w:hAnsi="Calibri" w:cs="Calibri"/>
                <w:b w:val="0"/>
                <w:bCs/>
                <w:lang w:val="en-IE"/>
              </w:rPr>
              <w:t> </w:t>
            </w:r>
          </w:p>
        </w:tc>
        <w:tc>
          <w:tcPr>
            <w:tcW w:w="2269" w:type="dxa"/>
          </w:tcPr>
          <w:p w14:paraId="01FFB9D6" w14:textId="77777777" w:rsidR="00D933B7" w:rsidRPr="001B2650"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eastAsia="en-GB"/>
              </w:rPr>
              <w:t>Yes</w:t>
            </w:r>
          </w:p>
        </w:tc>
        <w:tc>
          <w:tcPr>
            <w:tcW w:w="5772" w:type="dxa"/>
          </w:tcPr>
          <w:p w14:paraId="4A88F665" w14:textId="77777777" w:rsidR="00D933B7" w:rsidRPr="001B265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In Mali, a pilot approach with Action Against Hunger Spain is underway, aiming to complement rapid response with a resilience component. This project aims to strengthen emergency livelihoods for the most vulnerable individuals affected by conflict, both internally displaced persons and host communities, focusing on the resumption of agricultural production and the restoration of livestock. These activities, intended to rehabilitate productive assets and enhance the economic resilience of beneficiaries, could ensure a smooth transition between emergency and recovery phases.</w:t>
            </w:r>
          </w:p>
        </w:tc>
      </w:tr>
      <w:tr w:rsidR="00D933B7" w:rsidRPr="001B2650" w14:paraId="482194D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4BDD596C" w14:textId="36D39D3E" w:rsidR="00D933B7" w:rsidRPr="001B2650" w:rsidRDefault="009B1CFE">
            <w:pPr>
              <w:rPr>
                <w:b w:val="0"/>
                <w:bCs/>
                <w:lang w:val="en-IE" w:eastAsia="en-GB"/>
              </w:rPr>
            </w:pPr>
            <w:r w:rsidRPr="00C85C9C">
              <w:rPr>
                <w:b w:val="0"/>
                <w:lang w:eastAsia="en-GB"/>
              </w:rPr>
              <w:t>SDG2: End hunger, achieve food security and improved nutrition and promote sustainable agriculture</w:t>
            </w:r>
            <w:r w:rsidR="00D933B7">
              <w:rPr>
                <w:rStyle w:val="normaltextrun"/>
                <w:rFonts w:ascii="Calibri" w:hAnsi="Calibri" w:cs="Calibri"/>
                <w:b w:val="0"/>
                <w:bCs/>
                <w:lang w:val="en-IE"/>
              </w:rPr>
              <w:t> </w:t>
            </w:r>
          </w:p>
        </w:tc>
        <w:tc>
          <w:tcPr>
            <w:tcW w:w="2269" w:type="dxa"/>
          </w:tcPr>
          <w:p w14:paraId="05BC5CA7" w14:textId="77777777" w:rsidR="00D933B7" w:rsidRPr="001B2650"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eastAsia="en-GB"/>
              </w:rPr>
              <w:t>Yes</w:t>
            </w:r>
          </w:p>
        </w:tc>
        <w:tc>
          <w:tcPr>
            <w:tcW w:w="5772" w:type="dxa"/>
          </w:tcPr>
          <w:p w14:paraId="263B3309" w14:textId="77777777" w:rsidR="00D933B7" w:rsidRPr="001B2650" w:rsidRDefault="00D933B7">
            <w:pPr>
              <w:cnfStyle w:val="000000010000" w:firstRow="0" w:lastRow="0" w:firstColumn="0" w:lastColumn="0" w:oddVBand="0" w:evenVBand="0" w:oddHBand="0" w:evenHBand="1" w:firstRowFirstColumn="0" w:firstRowLastColumn="0" w:lastRowFirstColumn="0" w:lastRowLastColumn="0"/>
              <w:rPr>
                <w:rFonts w:eastAsia="EC Square Sans Pro" w:cs="EC Square Sans Pro"/>
                <w:color w:val="FF0000"/>
                <w:lang w:val="en-IE"/>
              </w:rPr>
            </w:pPr>
            <w:r>
              <w:rPr>
                <w:rFonts w:eastAsia="EC Square Sans Pro" w:cs="EC Square Sans Pro"/>
                <w:lang w:val="en-IE"/>
              </w:rPr>
              <w:t>In the Southern Africa and Indian Ocean the EU enhanced child health and nutrition by improving access to quality child health services and nutritional support in El Niño-affected districts in Lesotho, Namibia and Angola and in Mozambique, in both conflict and natural hazard-affected districts.</w:t>
            </w:r>
          </w:p>
        </w:tc>
      </w:tr>
      <w:tr w:rsidR="00D933B7" w:rsidRPr="001B2650" w14:paraId="28FC652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4B58F61E" w14:textId="1D285734" w:rsidR="00D933B7" w:rsidRPr="001B2650" w:rsidRDefault="00DE69A6">
            <w:pPr>
              <w:rPr>
                <w:b w:val="0"/>
                <w:bCs/>
                <w:lang w:val="en-IE" w:eastAsia="en-GB"/>
              </w:rPr>
            </w:pPr>
            <w:r w:rsidRPr="007B1F5B">
              <w:rPr>
                <w:b w:val="0"/>
                <w:lang w:eastAsia="en-GB"/>
              </w:rPr>
              <w:t>SDG3: Ensure healthy lives and promote well-being for all at all ages</w:t>
            </w:r>
            <w:r w:rsidR="00D933B7">
              <w:rPr>
                <w:rStyle w:val="normaltextrun"/>
                <w:rFonts w:ascii="Calibri" w:hAnsi="Calibri" w:cs="Calibri"/>
                <w:b w:val="0"/>
                <w:bCs/>
                <w:lang w:val="en-IE"/>
              </w:rPr>
              <w:t> </w:t>
            </w:r>
          </w:p>
        </w:tc>
        <w:tc>
          <w:tcPr>
            <w:tcW w:w="2269" w:type="dxa"/>
          </w:tcPr>
          <w:p w14:paraId="2EE6C533" w14:textId="77777777" w:rsidR="00D933B7" w:rsidRPr="001B2650"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eastAsia="en-GB"/>
              </w:rPr>
              <w:t>Yes</w:t>
            </w:r>
          </w:p>
        </w:tc>
        <w:tc>
          <w:tcPr>
            <w:tcW w:w="5772" w:type="dxa"/>
          </w:tcPr>
          <w:p w14:paraId="6628095F" w14:textId="77777777" w:rsidR="00D933B7" w:rsidRPr="001B2650" w:rsidRDefault="00D933B7">
            <w:pPr>
              <w:cnfStyle w:val="000000100000" w:firstRow="0" w:lastRow="0" w:firstColumn="0" w:lastColumn="0" w:oddVBand="0" w:evenVBand="0" w:oddHBand="1" w:evenHBand="0" w:firstRowFirstColumn="0" w:firstRowLastColumn="0" w:lastRowFirstColumn="0" w:lastRowLastColumn="0"/>
              <w:rPr>
                <w:rStyle w:val="eop"/>
                <w:rFonts w:eastAsia="EC Square Sans Pro" w:cs="EC Square Sans Pro"/>
                <w:color w:val="FF0000"/>
                <w:lang w:val="en-IE"/>
              </w:rPr>
            </w:pPr>
            <w:r>
              <w:rPr>
                <w:lang w:val="en-IE"/>
              </w:rPr>
              <w:t xml:space="preserve">As part of the humanitarian response to epidemic outbreaks and health crises, ECHO mobilised both reliefEU funding and capacities on multiple occasions. During an outbreak of Ebola in the </w:t>
            </w:r>
            <w:r>
              <w:rPr>
                <w:lang w:val="en-IE" w:eastAsia="en-GB"/>
              </w:rPr>
              <w:t>Democratic Republic of the Congo</w:t>
            </w:r>
            <w:r>
              <w:rPr>
                <w:lang w:val="en-IE"/>
              </w:rPr>
              <w:t xml:space="preserve"> in 2025, reliefEU deployed a specially equipped helicopter as part of the EU Humanitarian Air Flight operation and delivered a temporary office and accommodation set-up in the most affected Bulape province. Furthermore, in 2025 reliefEU facilitated the delivery of 263</w:t>
            </w:r>
            <w:r>
              <w:rPr>
                <w:rFonts w:ascii="Calibri" w:hAnsi="Calibri" w:cs="Calibri"/>
                <w:lang w:val="en-IE"/>
              </w:rPr>
              <w:t> </w:t>
            </w:r>
            <w:r>
              <w:rPr>
                <w:lang w:val="en-IE"/>
              </w:rPr>
              <w:t xml:space="preserve">080 doses of MPOX vaccine, donated by EU Member States, in Angola, the </w:t>
            </w:r>
            <w:r>
              <w:rPr>
                <w:lang w:val="en-IE" w:eastAsia="en-GB"/>
              </w:rPr>
              <w:t>Democratic Republic of the Congo</w:t>
            </w:r>
            <w:r>
              <w:rPr>
                <w:lang w:val="en-IE"/>
              </w:rPr>
              <w:t xml:space="preserve">, Rwanda, South Africa and Uganda. In total, over 234 tonnes of health-related material were donated from reliefEU stocks to various partners intervening in Afghanistan, Angola, the </w:t>
            </w:r>
            <w:r>
              <w:rPr>
                <w:lang w:val="en-IE" w:eastAsia="en-GB"/>
              </w:rPr>
              <w:t>Democratic Republic of the Congo</w:t>
            </w:r>
            <w:r>
              <w:rPr>
                <w:lang w:val="en-IE"/>
              </w:rPr>
              <w:t>, Myanmar/Burma, Lebanon, Palestine, Sudan, Syria and Yemen .</w:t>
            </w:r>
          </w:p>
        </w:tc>
      </w:tr>
      <w:tr w:rsidR="00D933B7" w:rsidRPr="001B2650" w14:paraId="0BAA4E8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75C1EC6C" w14:textId="52669FB7" w:rsidR="00D933B7" w:rsidRPr="001B2650" w:rsidRDefault="00C30611">
            <w:pPr>
              <w:rPr>
                <w:b w:val="0"/>
                <w:bCs/>
                <w:lang w:val="en-IE" w:eastAsia="en-GB"/>
              </w:rPr>
            </w:pPr>
            <w:r w:rsidRPr="00C30611">
              <w:rPr>
                <w:rFonts w:cs="Segoe UI"/>
                <w:b w:val="0"/>
                <w:bCs/>
              </w:rPr>
              <w:t>SDG4: Ensure inclusive and equitable quality education and promote lifelong learning opportunities for all</w:t>
            </w:r>
            <w:r w:rsidR="00D933B7">
              <w:rPr>
                <w:rStyle w:val="normaltextrun"/>
                <w:rFonts w:ascii="Calibri" w:hAnsi="Calibri" w:cs="Calibri"/>
                <w:b w:val="0"/>
                <w:bCs/>
                <w:lang w:val="en-IE"/>
              </w:rPr>
              <w:t> </w:t>
            </w:r>
          </w:p>
        </w:tc>
        <w:tc>
          <w:tcPr>
            <w:tcW w:w="2269" w:type="dxa"/>
          </w:tcPr>
          <w:p w14:paraId="2B97E837" w14:textId="77777777" w:rsidR="00D933B7" w:rsidRPr="001B2650"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eastAsia="en-GB"/>
              </w:rPr>
              <w:t>Yes</w:t>
            </w:r>
          </w:p>
        </w:tc>
        <w:tc>
          <w:tcPr>
            <w:tcW w:w="5772" w:type="dxa"/>
          </w:tcPr>
          <w:p w14:paraId="7DB45EEB" w14:textId="77777777" w:rsidR="00D933B7" w:rsidRPr="001B265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rPr>
                <w:lang w:val="en-IE" w:eastAsia="en-GB"/>
              </w:rPr>
              <w:t>In Iraq, 17.5% of the 2025 allocation was for education in emergencies and child protection. Activities included educational activities, with a focus on non-formal education in the form of basic literacy and numeracy classes, catch-up classes and remedial classes, as well as child protection activities such as psychosocial support, life skills and activities aimed at facilitating access to education through documentation. Priority schools were in areas with a high number of children in protracted displacement, both internally displaced persons and asylum seekers and refugees, notably from Syria.</w:t>
            </w:r>
          </w:p>
        </w:tc>
      </w:tr>
      <w:tr w:rsidR="00D933B7" w:rsidRPr="001B2650" w14:paraId="48405FF2"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1F92DC39" w14:textId="18F1A51D" w:rsidR="00D933B7" w:rsidRPr="001B2650" w:rsidRDefault="0084135A">
            <w:pPr>
              <w:rPr>
                <w:b w:val="0"/>
                <w:bCs/>
                <w:lang w:val="en-IE" w:eastAsia="en-GB"/>
              </w:rPr>
            </w:pPr>
            <w:r w:rsidRPr="0084135A">
              <w:rPr>
                <w:b w:val="0"/>
                <w:lang w:eastAsia="en-GB"/>
              </w:rPr>
              <w:t>SDG5: Achieve gender equality and empower all women and girls</w:t>
            </w:r>
          </w:p>
        </w:tc>
        <w:tc>
          <w:tcPr>
            <w:tcW w:w="2269" w:type="dxa"/>
          </w:tcPr>
          <w:p w14:paraId="60172802" w14:textId="77777777" w:rsidR="00D933B7" w:rsidRPr="001B2650"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eastAsia="en-GB"/>
              </w:rPr>
              <w:t>Yes</w:t>
            </w:r>
          </w:p>
        </w:tc>
        <w:tc>
          <w:tcPr>
            <w:tcW w:w="5772" w:type="dxa"/>
          </w:tcPr>
          <w:p w14:paraId="7366C27E" w14:textId="77777777" w:rsidR="00D933B7" w:rsidRPr="001B2650" w:rsidRDefault="00D933B7">
            <w:pPr>
              <w:cnfStyle w:val="000000100000" w:firstRow="0" w:lastRow="0" w:firstColumn="0" w:lastColumn="0" w:oddVBand="0" w:evenVBand="0" w:oddHBand="1" w:evenHBand="0" w:firstRowFirstColumn="0" w:firstRowLastColumn="0" w:lastRowFirstColumn="0" w:lastRowLastColumn="0"/>
              <w:rPr>
                <w:lang w:val="en-IE" w:eastAsia="en-GB"/>
              </w:rPr>
            </w:pPr>
          </w:p>
        </w:tc>
      </w:tr>
      <w:tr w:rsidR="00D933B7" w:rsidRPr="001B2650" w14:paraId="4D6D925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68ADB0A3" w14:textId="683984DB" w:rsidR="00D933B7" w:rsidRPr="001B2650" w:rsidRDefault="00C74D8B">
            <w:pPr>
              <w:rPr>
                <w:b w:val="0"/>
                <w:bCs/>
                <w:lang w:val="en-IE" w:eastAsia="en-GB"/>
              </w:rPr>
            </w:pPr>
            <w:r w:rsidRPr="00C74D8B">
              <w:rPr>
                <w:b w:val="0"/>
                <w:lang w:eastAsia="en-GB"/>
              </w:rPr>
              <w:t>SDG6: Ensure availability and sustainable management of water and sanitation for all</w:t>
            </w:r>
            <w:r w:rsidR="0084135A">
              <w:rPr>
                <w:rStyle w:val="normaltextrun"/>
                <w:rFonts w:ascii="Calibri" w:hAnsi="Calibri" w:cs="Calibri"/>
                <w:b w:val="0"/>
                <w:bCs/>
                <w:lang w:val="en-IE"/>
              </w:rPr>
              <w:t> </w:t>
            </w:r>
          </w:p>
        </w:tc>
        <w:tc>
          <w:tcPr>
            <w:tcW w:w="2269" w:type="dxa"/>
          </w:tcPr>
          <w:p w14:paraId="6A5E425E" w14:textId="77777777" w:rsidR="00D933B7" w:rsidRPr="001B2650"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eastAsia="en-GB"/>
              </w:rPr>
              <w:t>Yes</w:t>
            </w:r>
          </w:p>
        </w:tc>
        <w:tc>
          <w:tcPr>
            <w:tcW w:w="5772" w:type="dxa"/>
          </w:tcPr>
          <w:p w14:paraId="3D24F23B" w14:textId="77777777" w:rsidR="00D933B7" w:rsidRPr="001B2650" w:rsidRDefault="00D933B7">
            <w:pPr>
              <w:cnfStyle w:val="000000010000" w:firstRow="0" w:lastRow="0" w:firstColumn="0" w:lastColumn="0" w:oddVBand="0" w:evenVBand="0" w:oddHBand="0" w:evenHBand="1" w:firstRowFirstColumn="0" w:firstRowLastColumn="0" w:lastRowFirstColumn="0" w:lastRowLastColumn="0"/>
              <w:rPr>
                <w:lang w:val="en-IE"/>
              </w:rPr>
            </w:pPr>
            <w:r>
              <w:rPr>
                <w:lang w:val="en-IE"/>
              </w:rPr>
              <w:t>In Niger, an action plans to strengthen the capacity of municipalities and technical services in the management of drinking water and the monitoring of aquifers through. This is related to the results of their assessment showing that water contamination is a serious risk. It will contribute to the sustainable management of the structures and the maintenance of alert for any possible pollution of the aquifers to preserve the population and the environment.</w:t>
            </w:r>
          </w:p>
        </w:tc>
      </w:tr>
      <w:tr w:rsidR="00D933B7" w:rsidRPr="001B2650" w14:paraId="774ADFA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7F948D7D" w14:textId="5B1E0049" w:rsidR="00D933B7" w:rsidRPr="001B2650" w:rsidRDefault="003300B3">
            <w:pPr>
              <w:rPr>
                <w:b w:val="0"/>
                <w:bCs/>
                <w:lang w:val="en-IE" w:eastAsia="en-GB"/>
              </w:rPr>
            </w:pPr>
            <w:r w:rsidRPr="00203B50">
              <w:rPr>
                <w:b w:val="0"/>
                <w:lang w:eastAsia="en-GB"/>
              </w:rPr>
              <w:t>SDG7: Ensure access to affordable, reliable, sustainable and modern energy for all</w:t>
            </w:r>
            <w:r w:rsidR="0084135A">
              <w:rPr>
                <w:rStyle w:val="normaltextrun"/>
                <w:rFonts w:ascii="Calibri" w:hAnsi="Calibri" w:cs="Calibri"/>
                <w:b w:val="0"/>
                <w:bCs/>
                <w:lang w:val="en-IE"/>
              </w:rPr>
              <w:t> </w:t>
            </w:r>
          </w:p>
        </w:tc>
        <w:tc>
          <w:tcPr>
            <w:tcW w:w="2269" w:type="dxa"/>
          </w:tcPr>
          <w:p w14:paraId="0104EBDA" w14:textId="77777777" w:rsidR="00D933B7" w:rsidRPr="001B2650"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eastAsia="en-GB"/>
              </w:rPr>
              <w:t>Yes</w:t>
            </w:r>
          </w:p>
        </w:tc>
        <w:tc>
          <w:tcPr>
            <w:tcW w:w="5772" w:type="dxa"/>
          </w:tcPr>
          <w:p w14:paraId="34D8ABFD" w14:textId="77777777" w:rsidR="00D933B7" w:rsidRPr="001B2650" w:rsidRDefault="00D933B7">
            <w:pPr>
              <w:cnfStyle w:val="000000100000" w:firstRow="0" w:lastRow="0" w:firstColumn="0" w:lastColumn="0" w:oddVBand="0" w:evenVBand="0" w:oddHBand="1" w:evenHBand="0" w:firstRowFirstColumn="0" w:firstRowLastColumn="0" w:lastRowFirstColumn="0" w:lastRowLastColumn="0"/>
              <w:rPr>
                <w:lang w:val="en-IE" w:eastAsia="en-GB"/>
              </w:rPr>
            </w:pPr>
          </w:p>
        </w:tc>
      </w:tr>
      <w:tr w:rsidR="00D933B7" w:rsidRPr="001B2650" w14:paraId="2D9BE54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0E73E23B" w14:textId="729324DD" w:rsidR="00D933B7" w:rsidRPr="001B2650" w:rsidRDefault="00C941C9">
            <w:pPr>
              <w:rPr>
                <w:b w:val="0"/>
                <w:bCs/>
                <w:lang w:val="en-IE" w:eastAsia="en-GB"/>
              </w:rPr>
            </w:pPr>
            <w:r w:rsidRPr="00C941C9">
              <w:rPr>
                <w:b w:val="0"/>
              </w:rPr>
              <w:t>SDG13: Take urgent action to combat climate change and its impacts</w:t>
            </w:r>
            <w:r w:rsidR="0084135A">
              <w:rPr>
                <w:rStyle w:val="normaltextrun"/>
                <w:rFonts w:ascii="Calibri" w:hAnsi="Calibri" w:cs="Calibri"/>
                <w:b w:val="0"/>
                <w:bCs/>
                <w:lang w:val="en-IE"/>
              </w:rPr>
              <w:t> </w:t>
            </w:r>
          </w:p>
        </w:tc>
        <w:tc>
          <w:tcPr>
            <w:tcW w:w="2269" w:type="dxa"/>
          </w:tcPr>
          <w:p w14:paraId="0EBA9C5F" w14:textId="77777777" w:rsidR="00D933B7" w:rsidRPr="001B2650"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rPr>
              <w:t>Yes</w:t>
            </w:r>
          </w:p>
        </w:tc>
        <w:tc>
          <w:tcPr>
            <w:tcW w:w="5772" w:type="dxa"/>
          </w:tcPr>
          <w:p w14:paraId="280D9F10" w14:textId="77777777" w:rsidR="00D933B7" w:rsidRPr="001B2650" w:rsidRDefault="00D933B7">
            <w:pPr>
              <w:cnfStyle w:val="000000010000" w:firstRow="0" w:lastRow="0" w:firstColumn="0" w:lastColumn="0" w:oddVBand="0" w:evenVBand="0" w:oddHBand="0" w:evenHBand="1" w:firstRowFirstColumn="0" w:firstRowLastColumn="0" w:lastRowFirstColumn="0" w:lastRowLastColumn="0"/>
              <w:rPr>
                <w:lang w:val="en-IE" w:eastAsia="en-GB"/>
              </w:rPr>
            </w:pPr>
          </w:p>
        </w:tc>
      </w:tr>
      <w:tr w:rsidR="00D933B7" w:rsidRPr="001B2650" w14:paraId="4BD9E16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50B7C509" w14:textId="77777777" w:rsidR="00D933B7" w:rsidRPr="001B2650" w:rsidRDefault="00D933B7">
            <w:pPr>
              <w:rPr>
                <w:b w:val="0"/>
                <w:bCs/>
                <w:lang w:val="en-IE" w:eastAsia="en-GB"/>
              </w:rPr>
            </w:pPr>
            <w:r>
              <w:rPr>
                <w:rStyle w:val="normaltextrun"/>
                <w:rFonts w:cs="Segoe UI"/>
                <w:b w:val="0"/>
                <w:bCs/>
                <w:lang w:val="en-IE"/>
              </w:rPr>
              <w:t>SDG15</w:t>
            </w:r>
            <w:r>
              <w:rPr>
                <w:rStyle w:val="normaltextrun"/>
                <w:rFonts w:ascii="Calibri" w:hAnsi="Calibri" w:cs="Calibri"/>
                <w:b w:val="0"/>
                <w:bCs/>
                <w:lang w:val="en-IE"/>
              </w:rPr>
              <w:t> </w:t>
            </w:r>
          </w:p>
        </w:tc>
        <w:tc>
          <w:tcPr>
            <w:tcW w:w="2269" w:type="dxa"/>
          </w:tcPr>
          <w:p w14:paraId="350EC7DB" w14:textId="77777777" w:rsidR="00D933B7" w:rsidRPr="001B2650" w:rsidRDefault="00D933B7">
            <w:pPr>
              <w:jc w:val="center"/>
              <w:cnfStyle w:val="000000100000" w:firstRow="0" w:lastRow="0" w:firstColumn="0" w:lastColumn="0" w:oddVBand="0" w:evenVBand="0" w:oddHBand="1" w:evenHBand="0" w:firstRowFirstColumn="0" w:firstRowLastColumn="0" w:lastRowFirstColumn="0" w:lastRowLastColumn="0"/>
              <w:rPr>
                <w:lang w:val="en-IE" w:eastAsia="en-GB"/>
              </w:rPr>
            </w:pPr>
            <w:r>
              <w:rPr>
                <w:lang w:val="en-IE"/>
              </w:rPr>
              <w:t>Yes</w:t>
            </w:r>
          </w:p>
        </w:tc>
        <w:tc>
          <w:tcPr>
            <w:tcW w:w="5772" w:type="dxa"/>
          </w:tcPr>
          <w:p w14:paraId="1315F161" w14:textId="77777777" w:rsidR="00D933B7" w:rsidRPr="001B265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rPr>
                <w:lang w:val="en-IE" w:eastAsia="en-GB"/>
              </w:rPr>
              <w:t>In Uganda, the EU budget finances a programmatic partnership, contributing to the restoration of forests and woodlots, as well as</w:t>
            </w:r>
            <w:r>
              <w:rPr>
                <w:rFonts w:ascii="Calibri" w:hAnsi="Calibri" w:cs="Calibri"/>
                <w:lang w:val="en-IE" w:eastAsia="en-GB"/>
              </w:rPr>
              <w:t xml:space="preserve"> </w:t>
            </w:r>
            <w:r>
              <w:rPr>
                <w:lang w:val="en-IE" w:eastAsia="en-GB"/>
              </w:rPr>
              <w:t>facilitating</w:t>
            </w:r>
            <w:r>
              <w:rPr>
                <w:rFonts w:ascii="Calibri" w:hAnsi="Calibri" w:cs="Calibri"/>
                <w:lang w:val="en-IE" w:eastAsia="en-GB"/>
              </w:rPr>
              <w:t xml:space="preserve"> </w:t>
            </w:r>
            <w:r>
              <w:rPr>
                <w:lang w:val="en-IE" w:eastAsia="en-GB"/>
              </w:rPr>
              <w:t>access to clean cooking, among other actions (EUR</w:t>
            </w:r>
            <w:r>
              <w:rPr>
                <w:rFonts w:ascii="Calibri" w:hAnsi="Calibri" w:cs="Calibri"/>
                <w:lang w:val="en-IE" w:eastAsia="en-GB"/>
              </w:rPr>
              <w:t> </w:t>
            </w:r>
            <w:r>
              <w:rPr>
                <w:lang w:val="en-IE" w:eastAsia="en-GB"/>
              </w:rPr>
              <w:t>4.5</w:t>
            </w:r>
            <w:r>
              <w:rPr>
                <w:rFonts w:ascii="Calibri" w:hAnsi="Calibri" w:cs="Calibri"/>
                <w:lang w:val="en-IE" w:eastAsia="en-GB"/>
              </w:rPr>
              <w:t> </w:t>
            </w:r>
            <w:r>
              <w:rPr>
                <w:lang w:val="en-IE" w:eastAsia="en-GB"/>
              </w:rPr>
              <w:t xml:space="preserve">million over three years, 2023-2025). To mitigate the effect of deforestation, partners of the EU will continue promoting tree planting within settlements through establishment of wood lots, planting boundary trees and encouraging refugees to grow fruit trees within their homes. UNHCR in partnership with the National Forestry Authority will continue to raise quality tree seedlings for planting, restore and protect Central Forest Reserves, wetlands and water catchment areas close to refugee settlements and promote alternative cooking fuels other than woody biomass among refugee households. </w:t>
            </w:r>
          </w:p>
        </w:tc>
      </w:tr>
      <w:tr w:rsidR="00D933B7" w:rsidRPr="001B2650" w14:paraId="1634822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00A89A4A" w14:textId="1DE788B3" w:rsidR="00D933B7" w:rsidRPr="001B2650" w:rsidRDefault="00BB5D33">
            <w:pPr>
              <w:rPr>
                <w:b w:val="0"/>
                <w:bCs/>
                <w:lang w:val="en-IE" w:eastAsia="en-GB"/>
              </w:rPr>
            </w:pPr>
            <w:r w:rsidRPr="00BB5D33">
              <w:rPr>
                <w:b w:val="0"/>
                <w:lang w:eastAsia="en-GB"/>
              </w:rPr>
              <w:t>SDG16: Promote peaceful and inclusive societies for sustainable development, provide access to justice for all and build effective, accountable and inclusive institutions at all levels</w:t>
            </w:r>
            <w:r w:rsidR="0084135A">
              <w:rPr>
                <w:rStyle w:val="normaltextrun"/>
                <w:rFonts w:ascii="Calibri" w:hAnsi="Calibri" w:cs="Calibri"/>
                <w:b w:val="0"/>
                <w:bCs/>
                <w:lang w:val="en-IE"/>
              </w:rPr>
              <w:t> </w:t>
            </w:r>
          </w:p>
        </w:tc>
        <w:tc>
          <w:tcPr>
            <w:tcW w:w="2269" w:type="dxa"/>
          </w:tcPr>
          <w:p w14:paraId="5F33BE01" w14:textId="77777777" w:rsidR="00D933B7" w:rsidRPr="001B2650" w:rsidRDefault="00D933B7">
            <w:pPr>
              <w:jc w:val="center"/>
              <w:cnfStyle w:val="000000010000" w:firstRow="0" w:lastRow="0" w:firstColumn="0" w:lastColumn="0" w:oddVBand="0" w:evenVBand="0" w:oddHBand="0" w:evenHBand="1" w:firstRowFirstColumn="0" w:firstRowLastColumn="0" w:lastRowFirstColumn="0" w:lastRowLastColumn="0"/>
              <w:rPr>
                <w:lang w:val="en-IE" w:eastAsia="en-GB"/>
              </w:rPr>
            </w:pPr>
            <w:r>
              <w:rPr>
                <w:lang w:val="en-IE"/>
              </w:rPr>
              <w:t>Yes</w:t>
            </w:r>
          </w:p>
        </w:tc>
        <w:tc>
          <w:tcPr>
            <w:tcW w:w="5772" w:type="dxa"/>
          </w:tcPr>
          <w:p w14:paraId="5F0D2440" w14:textId="77777777" w:rsidR="00D933B7" w:rsidRPr="001B2650" w:rsidRDefault="00D933B7">
            <w:pPr>
              <w:cnfStyle w:val="000000010000" w:firstRow="0" w:lastRow="0" w:firstColumn="0" w:lastColumn="0" w:oddVBand="0" w:evenVBand="0" w:oddHBand="0" w:evenHBand="1" w:firstRowFirstColumn="0" w:firstRowLastColumn="0" w:lastRowFirstColumn="0" w:lastRowLastColumn="0"/>
              <w:rPr>
                <w:lang w:val="en-IE"/>
              </w:rPr>
            </w:pPr>
          </w:p>
        </w:tc>
      </w:tr>
      <w:tr w:rsidR="00D933B7" w:rsidRPr="001B2650" w14:paraId="36A627E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76" w:type="dxa"/>
          </w:tcPr>
          <w:p w14:paraId="77727A11" w14:textId="74803E28" w:rsidR="00D933B7" w:rsidRPr="001B2650" w:rsidRDefault="00BB5D33">
            <w:pPr>
              <w:rPr>
                <w:b w:val="0"/>
                <w:bCs/>
                <w:lang w:val="en-IE" w:eastAsia="en-GB"/>
              </w:rPr>
            </w:pPr>
            <w:r>
              <w:rPr>
                <w:rFonts w:eastAsia="EC Square Sans Pro" w:cs="EC Square Sans Pro"/>
                <w:b w:val="0"/>
                <w:color w:val="000000" w:themeColor="text1"/>
              </w:rPr>
              <w:t>SDG17 Strengthen the means of implementation and revitalize the Global Partnership for Sustainable Development</w:t>
            </w:r>
            <w:r w:rsidR="0084135A">
              <w:rPr>
                <w:rStyle w:val="normaltextrun"/>
                <w:rFonts w:ascii="Calibri" w:hAnsi="Calibri" w:cs="Calibri"/>
                <w:b w:val="0"/>
                <w:bCs/>
                <w:lang w:val="en-IE"/>
              </w:rPr>
              <w:t> </w:t>
            </w:r>
          </w:p>
        </w:tc>
        <w:tc>
          <w:tcPr>
            <w:tcW w:w="2269" w:type="dxa"/>
          </w:tcPr>
          <w:p w14:paraId="7DC1E531" w14:textId="77777777" w:rsidR="00D933B7" w:rsidRPr="001B2650" w:rsidRDefault="00D933B7">
            <w:pPr>
              <w:jc w:val="center"/>
              <w:cnfStyle w:val="000000100000" w:firstRow="0" w:lastRow="0" w:firstColumn="0" w:lastColumn="0" w:oddVBand="0" w:evenVBand="0" w:oddHBand="1" w:evenHBand="0" w:firstRowFirstColumn="0" w:firstRowLastColumn="0" w:lastRowFirstColumn="0" w:lastRowLastColumn="0"/>
              <w:rPr>
                <w:bCs/>
                <w:lang w:val="en-IE"/>
              </w:rPr>
            </w:pPr>
            <w:r>
              <w:rPr>
                <w:bCs/>
                <w:lang w:val="en-IE"/>
              </w:rPr>
              <w:t>Yes</w:t>
            </w:r>
          </w:p>
        </w:tc>
        <w:tc>
          <w:tcPr>
            <w:tcW w:w="5772" w:type="dxa"/>
          </w:tcPr>
          <w:p w14:paraId="1282954B" w14:textId="77777777" w:rsidR="00D933B7" w:rsidRPr="001B2650" w:rsidRDefault="00D933B7">
            <w:pPr>
              <w:cnfStyle w:val="000000100000" w:firstRow="0" w:lastRow="0" w:firstColumn="0" w:lastColumn="0" w:oddVBand="0" w:evenVBand="0" w:oddHBand="1" w:evenHBand="0" w:firstRowFirstColumn="0" w:firstRowLastColumn="0" w:lastRowFirstColumn="0" w:lastRowLastColumn="0"/>
              <w:rPr>
                <w:lang w:val="en-IE"/>
              </w:rPr>
            </w:pPr>
            <w:r>
              <w:rPr>
                <w:lang w:val="en-IE"/>
              </w:rPr>
              <w:t>The EU budget supports local actors and partners in reinforcing both their capacities, security of staff and ability to reach communities in hard-to-reach areas. This work is further empowered by our commitment to inclusiveness in coordination mechanisms wherever possible. In Myanmar, one third of the budget goes to local organisations, with many programmes operating through large networks of local partners that ensure principled, context-sensitive and timely humanitarian assistance, even in highly constrained and insecure environments. These partnerships strengthen local ownership, improve access and acceptance at community level, and contribute to more sustainable humanitarian outcomes in line with SDG 17 on partnerships for the goals.</w:t>
            </w:r>
          </w:p>
        </w:tc>
      </w:tr>
    </w:tbl>
    <w:p w14:paraId="1F55919A" w14:textId="77777777" w:rsidR="00D933B7" w:rsidRPr="001B2650" w:rsidRDefault="00D933B7" w:rsidP="00D933B7">
      <w:pPr>
        <w:keepNext/>
        <w:keepLines/>
        <w:spacing w:before="600" w:line="240" w:lineRule="auto"/>
        <w:outlineLvl w:val="4"/>
        <w:rPr>
          <w:b/>
          <w:bCs/>
          <w:lang w:val="en-IE"/>
        </w:rPr>
      </w:pPr>
    </w:p>
    <w:p w14:paraId="30BF7BC4" w14:textId="77777777" w:rsidR="00D933B7" w:rsidRDefault="00D933B7" w:rsidP="00D933B7">
      <w:pPr>
        <w:sectPr w:rsidR="00D933B7" w:rsidSect="00D933B7">
          <w:headerReference w:type="even" r:id="rId496"/>
          <w:headerReference w:type="default" r:id="rId497"/>
          <w:footerReference w:type="even" r:id="rId498"/>
          <w:footerReference w:type="default" r:id="rId499"/>
          <w:headerReference w:type="first" r:id="rId500"/>
          <w:footerReference w:type="first" r:id="rId501"/>
          <w:pgSz w:w="11906" w:h="16838"/>
          <w:pgMar w:top="1440" w:right="1133" w:bottom="1440" w:left="1134" w:header="708" w:footer="708" w:gutter="0"/>
          <w:cols w:space="708"/>
          <w:docGrid w:linePitch="360"/>
        </w:sectPr>
      </w:pPr>
    </w:p>
    <w:p w14:paraId="3CFBD83C" w14:textId="77777777" w:rsidR="00D933B7" w:rsidRDefault="00D933B7" w:rsidP="00D933B7">
      <w:pPr>
        <w:pStyle w:val="Heading1"/>
        <w:rPr>
          <w:rFonts w:ascii="EC Square Sans Pro Medium" w:hAnsi="EC Square Sans Pro Medium"/>
          <w:sz w:val="32"/>
          <w:szCs w:val="32"/>
          <w:lang w:eastAsia="en-GB"/>
        </w:rPr>
      </w:pPr>
      <w:bookmarkStart w:id="112" w:name="toc_sec_41"/>
      <w:bookmarkStart w:id="113" w:name="_Toc228976562"/>
      <w:bookmarkEnd w:id="112"/>
      <w:r>
        <w:rPr>
          <w:noProof/>
        </w:rPr>
        <w:t>C</w:t>
      </w:r>
      <w:r w:rsidRPr="00137E12">
        <w:rPr>
          <w:noProof/>
        </w:rPr>
        <w:t>OMMON FOREIGN AND SECURITY POLICY</w:t>
      </w:r>
      <w:bookmarkEnd w:id="113"/>
    </w:p>
    <w:p w14:paraId="24A33AF5" w14:textId="21C810B9" w:rsidR="00D933B7" w:rsidRDefault="008F7872" w:rsidP="00F72C99">
      <w:pPr>
        <w:pStyle w:val="Heading2"/>
        <w:rPr>
          <w:rFonts w:eastAsiaTheme="majorEastAsia"/>
          <w:lang w:eastAsia="en-GB"/>
        </w:rPr>
      </w:pPr>
      <w:r>
        <w:rPr>
          <w:rFonts w:eastAsiaTheme="majorEastAsia"/>
          <w:lang w:eastAsia="en-GB"/>
        </w:rPr>
        <w:t>Concrete examples of achievements</w:t>
      </w:r>
    </w:p>
    <w:p w14:paraId="25199595" w14:textId="77777777" w:rsidR="00D933B7" w:rsidRDefault="00D933B7" w:rsidP="00F72C99">
      <w:pPr>
        <w:pStyle w:val="Heading2"/>
        <w:rPr>
          <w:sz w:val="28"/>
          <w:szCs w:val="28"/>
        </w:rPr>
        <w:sectPr w:rsidR="00D933B7" w:rsidSect="00D933B7">
          <w:headerReference w:type="even" r:id="rId502"/>
          <w:headerReference w:type="default" r:id="rId503"/>
          <w:footerReference w:type="even" r:id="rId504"/>
          <w:footerReference w:type="default" r:id="rId505"/>
          <w:headerReference w:type="first" r:id="rId506"/>
          <w:footerReference w:type="first" r:id="rId507"/>
          <w:pgSz w:w="11906" w:h="16838"/>
          <w:pgMar w:top="1440" w:right="1133" w:bottom="1440" w:left="1134" w:header="708" w:footer="708" w:gutter="0"/>
          <w:cols w:space="708"/>
          <w:docGrid w:linePitch="360"/>
        </w:sectPr>
      </w:pPr>
    </w:p>
    <w:p w14:paraId="618C4108" w14:textId="77777777" w:rsidR="00D933B7" w:rsidRDefault="00D933B7" w:rsidP="00D933B7">
      <w:pPr>
        <w:rPr>
          <w:sz w:val="28"/>
          <w:szCs w:val="28"/>
        </w:rPr>
        <w:sectPr w:rsidR="00D933B7" w:rsidSect="00D933B7">
          <w:headerReference w:type="default" r:id="rId508"/>
          <w:footerReference w:type="default" r:id="rId509"/>
          <w:type w:val="continuous"/>
          <w:pgSz w:w="11906" w:h="16838"/>
          <w:pgMar w:top="1440" w:right="1133" w:bottom="1440" w:left="1134" w:header="708" w:footer="708" w:gutter="0"/>
          <w:cols w:space="708"/>
          <w:docGrid w:linePitch="360"/>
        </w:sectPr>
      </w:pP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25ED6FA6" w14:textId="77777777">
        <w:trPr>
          <w:trHeight w:val="1584"/>
          <w:jc w:val="left"/>
        </w:trPr>
        <w:tc>
          <w:tcPr>
            <w:tcW w:w="2410" w:type="dxa"/>
          </w:tcPr>
          <w:p w14:paraId="5CA7A9D2" w14:textId="77777777" w:rsidR="00D933B7" w:rsidRPr="00D73622" w:rsidRDefault="00D933B7">
            <w:pPr>
              <w:spacing w:before="120" w:after="120"/>
              <w:rPr>
                <w:highlight w:val="yellow"/>
              </w:rPr>
            </w:pPr>
            <w:r>
              <w:rPr>
                <w:sz w:val="28"/>
                <w:szCs w:val="28"/>
              </w:rPr>
              <w:t>3</w:t>
            </w:r>
            <w:r>
              <w:rPr>
                <w:rFonts w:ascii="Calibri" w:hAnsi="Calibri" w:cs="Calibri"/>
                <w:sz w:val="28"/>
                <w:szCs w:val="28"/>
              </w:rPr>
              <w:t> </w:t>
            </w:r>
            <w:r>
              <w:rPr>
                <w:sz w:val="28"/>
                <w:szCs w:val="28"/>
              </w:rPr>
              <w:t>167</w:t>
            </w:r>
          </w:p>
          <w:p w14:paraId="272AB5EE" w14:textId="77777777" w:rsidR="00D933B7" w:rsidRPr="0047239D" w:rsidRDefault="00D933B7">
            <w:pPr>
              <w:spacing w:before="120" w:after="120"/>
            </w:pPr>
            <w:r>
              <w:t>patrols were conducted by 72 ceasefire monitors of the European Union Mission in Armenia in 2025 to improve human security along the Armenia–Azerbaijan border, financed under CFSP.</w:t>
            </w:r>
          </w:p>
        </w:tc>
        <w:tc>
          <w:tcPr>
            <w:cnfStyle w:val="000001000000" w:firstRow="0" w:lastRow="0" w:firstColumn="0" w:lastColumn="0" w:oddVBand="0" w:evenVBand="1" w:oddHBand="0" w:evenHBand="0" w:firstRowFirstColumn="0" w:firstRowLastColumn="0" w:lastRowFirstColumn="0" w:lastRowLastColumn="0"/>
            <w:tcW w:w="2409" w:type="dxa"/>
          </w:tcPr>
          <w:p w14:paraId="2C9240BB" w14:textId="77777777" w:rsidR="00D933B7" w:rsidRPr="0047239D" w:rsidRDefault="00D933B7">
            <w:pPr>
              <w:spacing w:before="120" w:after="120"/>
              <w:rPr>
                <w:sz w:val="28"/>
                <w:szCs w:val="28"/>
              </w:rPr>
            </w:pPr>
            <w:r>
              <w:rPr>
                <w:sz w:val="28"/>
                <w:szCs w:val="28"/>
              </w:rPr>
              <w:t>50</w:t>
            </w:r>
          </w:p>
          <w:p w14:paraId="01CA148A" w14:textId="77777777" w:rsidR="00D933B7" w:rsidRPr="0047239D" w:rsidRDefault="00D933B7">
            <w:pPr>
              <w:spacing w:before="120" w:after="120"/>
              <w:rPr>
                <w:rFonts w:eastAsia="Calibri"/>
              </w:rPr>
            </w:pPr>
            <w:r>
              <w:rPr>
                <w:rFonts w:eastAsia="Calibri"/>
                <w:color w:val="000000" w:themeColor="text1"/>
                <w:lang w:val="en-US"/>
              </w:rPr>
              <w:t>public hearings</w:t>
            </w:r>
            <w:r>
              <w:rPr>
                <w:rFonts w:eastAsia="Calibri"/>
                <w:color w:val="000000" w:themeColor="text1"/>
              </w:rPr>
              <w:t xml:space="preserve"> on serious crimes committed during and in the aftermath of the conflict in Kosovo</w:t>
            </w:r>
            <w:r>
              <w:rPr>
                <w:rFonts w:ascii="Calibri" w:eastAsia="Calibri" w:hAnsi="Calibri" w:cs="Calibri"/>
                <w:color w:val="000000" w:themeColor="text1"/>
              </w:rPr>
              <w:t> (*)</w:t>
            </w:r>
            <w:r>
              <w:rPr>
                <w:rFonts w:eastAsia="Calibri"/>
                <w:color w:val="000000" w:themeColor="text1"/>
              </w:rPr>
              <w:t xml:space="preserve"> were conducted in 2025 and streamed in the three languages of the Kosovo Specialist Chambers, financed under CFSP.</w:t>
            </w:r>
          </w:p>
        </w:tc>
        <w:tc>
          <w:tcPr>
            <w:tcW w:w="2410" w:type="dxa"/>
            <w:tcBorders>
              <w:bottom w:val="single" w:sz="4" w:space="0" w:color="8C8C8C"/>
            </w:tcBorders>
          </w:tcPr>
          <w:p w14:paraId="40829400"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3</w:t>
            </w:r>
            <w:r>
              <w:rPr>
                <w:rFonts w:ascii="Calibri" w:hAnsi="Calibri" w:cs="Calibri"/>
                <w:sz w:val="28"/>
                <w:szCs w:val="28"/>
              </w:rPr>
              <w:t> </w:t>
            </w:r>
            <w:r>
              <w:rPr>
                <w:sz w:val="28"/>
                <w:szCs w:val="28"/>
              </w:rPr>
              <w:t>457</w:t>
            </w:r>
          </w:p>
          <w:p w14:paraId="6C74A1BC"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surplus or confiscated small arms and light weapons were destroyed worldwide under CFSP non-proliferation projects in 2025.</w:t>
            </w:r>
          </w:p>
        </w:tc>
        <w:tc>
          <w:tcPr>
            <w:cnfStyle w:val="000001000000" w:firstRow="0" w:lastRow="0" w:firstColumn="0" w:lastColumn="0" w:oddVBand="0" w:evenVBand="1" w:oddHBand="0" w:evenHBand="0" w:firstRowFirstColumn="0" w:firstRowLastColumn="0" w:lastRowFirstColumn="0" w:lastRowLastColumn="0"/>
            <w:tcW w:w="2410" w:type="dxa"/>
          </w:tcPr>
          <w:p w14:paraId="516DA30E" w14:textId="77777777" w:rsidR="00D933B7" w:rsidRPr="00301D1D" w:rsidRDefault="00D933B7">
            <w:pPr>
              <w:spacing w:before="120" w:after="120"/>
              <w:rPr>
                <w:sz w:val="28"/>
                <w:szCs w:val="28"/>
              </w:rPr>
            </w:pPr>
            <w:r>
              <w:rPr>
                <w:sz w:val="28"/>
                <w:szCs w:val="28"/>
              </w:rPr>
              <w:t>EUR</w:t>
            </w:r>
            <w:r>
              <w:rPr>
                <w:rFonts w:ascii="Calibri" w:hAnsi="Calibri" w:cs="Calibri"/>
                <w:sz w:val="28"/>
                <w:szCs w:val="28"/>
              </w:rPr>
              <w:t> </w:t>
            </w:r>
            <w:r>
              <w:rPr>
                <w:sz w:val="28"/>
                <w:szCs w:val="28"/>
              </w:rPr>
              <w:t>6</w:t>
            </w:r>
            <w:r>
              <w:rPr>
                <w:rFonts w:ascii="Calibri" w:hAnsi="Calibri" w:cs="Calibri"/>
                <w:sz w:val="28"/>
                <w:szCs w:val="28"/>
              </w:rPr>
              <w:t> </w:t>
            </w:r>
            <w:r>
              <w:rPr>
                <w:sz w:val="28"/>
                <w:szCs w:val="28"/>
              </w:rPr>
              <w:t>million</w:t>
            </w:r>
          </w:p>
          <w:p w14:paraId="7615305E" w14:textId="77777777" w:rsidR="00D933B7" w:rsidRPr="0047239D" w:rsidRDefault="00D933B7">
            <w:pPr>
              <w:spacing w:before="120" w:after="120"/>
            </w:pPr>
            <w:r>
              <w:t>worth of equipment, including information technology equipment, vehicles, medical equipment and radios, was provided in 2025 to Ukrainian civilian security sector authorities by the European Union Advisory Mission in Ukraine and financed under CFSP.</w:t>
            </w:r>
          </w:p>
        </w:tc>
      </w:tr>
    </w:tbl>
    <w:p w14:paraId="20E1038E"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t>(*) This designation is without prejudice to positions on status and is in line with UNSCR 1244 (1999) and the ICJ Opinion on the Kosovo declaration of independence.</w:t>
      </w:r>
      <w:r>
        <w:rPr>
          <w:rFonts w:ascii="EC Square Sans Pro Medium" w:eastAsiaTheme="majorEastAsia" w:hAnsi="EC Square Sans Pro Medium" w:cstheme="majorBidi"/>
          <w:sz w:val="32"/>
          <w:szCs w:val="32"/>
          <w:lang w:eastAsia="en-GB"/>
        </w:rPr>
        <w:br w:type="page"/>
      </w:r>
    </w:p>
    <w:p w14:paraId="735226AA"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31A23DEC" w14:textId="77777777" w:rsidR="00D933B7" w:rsidRDefault="00D933B7" w:rsidP="00F72C99">
      <w:pPr>
        <w:pStyle w:val="Heading2"/>
        <w:rPr>
          <w:rFonts w:eastAsiaTheme="majorEastAsia"/>
          <w:lang w:eastAsia="en-GB"/>
        </w:rPr>
      </w:pPr>
      <w:r>
        <w:rPr>
          <w:rFonts w:eastAsiaTheme="majorEastAsia"/>
          <w:lang w:eastAsia="en-GB"/>
        </w:rPr>
        <w:t>Budget implementation</w:t>
      </w:r>
    </w:p>
    <w:p w14:paraId="382E4B72" w14:textId="77777777" w:rsidR="00D933B7" w:rsidRPr="007A60DE" w:rsidRDefault="00D933B7" w:rsidP="00D933B7">
      <w:pPr>
        <w:rPr>
          <w:lang w:eastAsia="en-GB"/>
        </w:rPr>
      </w:pPr>
    </w:p>
    <w:p w14:paraId="63111D8B"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03BDB7F8"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22A74220"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05A09D4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DBF0DA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57B9D7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2553B0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AC6FA2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E7765E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58C867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B0F445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3AE48343" w14:textId="77777777">
        <w:trPr>
          <w:trHeight w:val="300"/>
        </w:trPr>
        <w:tc>
          <w:tcPr>
            <w:tcW w:w="2085" w:type="dxa"/>
            <w:tcBorders>
              <w:top w:val="single" w:sz="6" w:space="0" w:color="8C8C8C"/>
              <w:left w:val="nil"/>
              <w:bottom w:val="single" w:sz="6" w:space="0" w:color="8C8C8C"/>
              <w:right w:val="nil"/>
            </w:tcBorders>
            <w:vAlign w:val="center"/>
            <w:hideMark/>
          </w:tcPr>
          <w:p w14:paraId="204749F6"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9ED23E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352.2</w:t>
            </w:r>
          </w:p>
        </w:tc>
        <w:tc>
          <w:tcPr>
            <w:tcW w:w="930" w:type="dxa"/>
            <w:tcBorders>
              <w:top w:val="single" w:sz="6" w:space="0" w:color="8C8C8C"/>
              <w:left w:val="nil"/>
              <w:bottom w:val="single" w:sz="6" w:space="0" w:color="8C8C8C"/>
              <w:right w:val="nil"/>
            </w:tcBorders>
            <w:hideMark/>
          </w:tcPr>
          <w:p w14:paraId="498838D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361.7</w:t>
            </w:r>
          </w:p>
        </w:tc>
        <w:tc>
          <w:tcPr>
            <w:tcW w:w="930" w:type="dxa"/>
            <w:tcBorders>
              <w:top w:val="single" w:sz="6" w:space="0" w:color="8C8C8C"/>
              <w:left w:val="nil"/>
              <w:bottom w:val="single" w:sz="6" w:space="0" w:color="8C8C8C"/>
              <w:right w:val="nil"/>
            </w:tcBorders>
            <w:hideMark/>
          </w:tcPr>
          <w:p w14:paraId="09F8EEE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371.8</w:t>
            </w:r>
          </w:p>
        </w:tc>
        <w:tc>
          <w:tcPr>
            <w:tcW w:w="930" w:type="dxa"/>
            <w:tcBorders>
              <w:top w:val="single" w:sz="6" w:space="0" w:color="8C8C8C"/>
              <w:left w:val="nil"/>
              <w:bottom w:val="single" w:sz="6" w:space="0" w:color="8C8C8C"/>
              <w:right w:val="nil"/>
            </w:tcBorders>
            <w:hideMark/>
          </w:tcPr>
          <w:p w14:paraId="2DF24EF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384.7</w:t>
            </w:r>
          </w:p>
        </w:tc>
        <w:tc>
          <w:tcPr>
            <w:tcW w:w="930" w:type="dxa"/>
            <w:tcBorders>
              <w:top w:val="single" w:sz="6" w:space="0" w:color="8C8C8C"/>
              <w:left w:val="nil"/>
              <w:bottom w:val="single" w:sz="6" w:space="0" w:color="8C8C8C"/>
              <w:right w:val="nil"/>
            </w:tcBorders>
            <w:hideMark/>
          </w:tcPr>
          <w:p w14:paraId="43CB356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393.3</w:t>
            </w:r>
          </w:p>
        </w:tc>
        <w:tc>
          <w:tcPr>
            <w:tcW w:w="930" w:type="dxa"/>
            <w:tcBorders>
              <w:top w:val="single" w:sz="6" w:space="0" w:color="8C8C8C"/>
              <w:left w:val="nil"/>
              <w:bottom w:val="single" w:sz="6" w:space="0" w:color="8C8C8C"/>
              <w:right w:val="nil"/>
            </w:tcBorders>
            <w:hideMark/>
          </w:tcPr>
          <w:p w14:paraId="65CCF06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404.2</w:t>
            </w:r>
          </w:p>
        </w:tc>
        <w:tc>
          <w:tcPr>
            <w:tcW w:w="930" w:type="dxa"/>
            <w:tcBorders>
              <w:top w:val="single" w:sz="6" w:space="0" w:color="8C8C8C"/>
              <w:left w:val="nil"/>
              <w:bottom w:val="single" w:sz="6" w:space="0" w:color="8C8C8C"/>
              <w:right w:val="nil"/>
            </w:tcBorders>
            <w:hideMark/>
          </w:tcPr>
          <w:p w14:paraId="022EC76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414.7</w:t>
            </w:r>
          </w:p>
        </w:tc>
        <w:tc>
          <w:tcPr>
            <w:tcW w:w="930" w:type="dxa"/>
            <w:tcBorders>
              <w:top w:val="single" w:sz="6" w:space="0" w:color="8C8C8C"/>
              <w:left w:val="nil"/>
              <w:bottom w:val="single" w:sz="6" w:space="0" w:color="8C8C8C"/>
              <w:right w:val="nil"/>
            </w:tcBorders>
            <w:hideMark/>
          </w:tcPr>
          <w:p w14:paraId="57A39DAB" w14:textId="77777777" w:rsidR="00D933B7" w:rsidRPr="00426441" w:rsidRDefault="00D933B7">
            <w:pPr>
              <w:spacing w:after="0" w:line="240" w:lineRule="auto"/>
              <w:jc w:val="right"/>
              <w:textAlignment w:val="baseline"/>
              <w:rPr>
                <w:rFonts w:ascii="Times New Roman" w:hAnsi="Times New Roman"/>
                <w:lang w:val="en-IE" w:eastAsia="en-IE"/>
              </w:rPr>
            </w:pPr>
            <w:r>
              <w:t>2 682.6</w:t>
            </w:r>
          </w:p>
        </w:tc>
      </w:tr>
      <w:tr w:rsidR="00D933B7" w:rsidRPr="00426441" w14:paraId="26201DCA"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6B8C7F86"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08051DE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75837A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E5BBF4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0C52CA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74EEF2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A39F8B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D06A7B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35D1CA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5D371C97" w14:textId="77777777">
        <w:trPr>
          <w:trHeight w:val="300"/>
        </w:trPr>
        <w:tc>
          <w:tcPr>
            <w:tcW w:w="2085" w:type="dxa"/>
            <w:tcBorders>
              <w:top w:val="single" w:sz="6" w:space="0" w:color="8C8C8C"/>
              <w:left w:val="nil"/>
              <w:bottom w:val="single" w:sz="6" w:space="0" w:color="8C8C8C"/>
              <w:right w:val="nil"/>
            </w:tcBorders>
            <w:vAlign w:val="center"/>
            <w:hideMark/>
          </w:tcPr>
          <w:p w14:paraId="392384EE"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2AF814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1FFE42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0DF7D3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8D3556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E8174D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76C3D1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E6F6A4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34DDD8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4B7FE68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650A354"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E96892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018B3D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EB8707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4BF369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69ECD1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0.7</w:t>
            </w:r>
          </w:p>
        </w:tc>
        <w:tc>
          <w:tcPr>
            <w:tcW w:w="930" w:type="dxa"/>
            <w:tcBorders>
              <w:top w:val="single" w:sz="6" w:space="0" w:color="8C8C8C"/>
              <w:left w:val="nil"/>
              <w:bottom w:val="single" w:sz="6" w:space="0" w:color="8C8C8C"/>
              <w:right w:val="nil"/>
            </w:tcBorders>
            <w:shd w:val="clear" w:color="auto" w:fill="F2F2F2"/>
            <w:hideMark/>
          </w:tcPr>
          <w:p w14:paraId="052FFEE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D53635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3172F5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0.7</w:t>
            </w:r>
          </w:p>
        </w:tc>
      </w:tr>
      <w:tr w:rsidR="00D933B7" w:rsidRPr="00426441" w14:paraId="100662D1" w14:textId="77777777">
        <w:trPr>
          <w:trHeight w:val="300"/>
        </w:trPr>
        <w:tc>
          <w:tcPr>
            <w:tcW w:w="2085" w:type="dxa"/>
            <w:tcBorders>
              <w:top w:val="single" w:sz="6" w:space="0" w:color="8C8C8C"/>
              <w:left w:val="nil"/>
              <w:bottom w:val="single" w:sz="6" w:space="0" w:color="8C8C8C"/>
              <w:right w:val="nil"/>
            </w:tcBorders>
            <w:vAlign w:val="center"/>
            <w:hideMark/>
          </w:tcPr>
          <w:p w14:paraId="04BCE082"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CFD858F"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 xml:space="preserve"> 352.2</w:t>
            </w:r>
          </w:p>
        </w:tc>
        <w:tc>
          <w:tcPr>
            <w:tcW w:w="930" w:type="dxa"/>
            <w:tcBorders>
              <w:top w:val="single" w:sz="6" w:space="0" w:color="8C8C8C"/>
              <w:left w:val="nil"/>
              <w:bottom w:val="single" w:sz="6" w:space="0" w:color="8C8C8C"/>
              <w:right w:val="nil"/>
            </w:tcBorders>
            <w:hideMark/>
          </w:tcPr>
          <w:p w14:paraId="04F9B0D8"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 xml:space="preserve"> 361.7</w:t>
            </w:r>
          </w:p>
        </w:tc>
        <w:tc>
          <w:tcPr>
            <w:tcW w:w="930" w:type="dxa"/>
            <w:tcBorders>
              <w:top w:val="single" w:sz="6" w:space="0" w:color="8C8C8C"/>
              <w:left w:val="nil"/>
              <w:bottom w:val="single" w:sz="6" w:space="0" w:color="8C8C8C"/>
              <w:right w:val="nil"/>
            </w:tcBorders>
            <w:hideMark/>
          </w:tcPr>
          <w:p w14:paraId="7A02058A"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 xml:space="preserve"> 371.8</w:t>
            </w:r>
          </w:p>
        </w:tc>
        <w:tc>
          <w:tcPr>
            <w:tcW w:w="930" w:type="dxa"/>
            <w:tcBorders>
              <w:top w:val="single" w:sz="6" w:space="0" w:color="8C8C8C"/>
              <w:left w:val="nil"/>
              <w:bottom w:val="single" w:sz="6" w:space="0" w:color="8C8C8C"/>
              <w:right w:val="nil"/>
            </w:tcBorders>
            <w:hideMark/>
          </w:tcPr>
          <w:p w14:paraId="3A9B6C61"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 xml:space="preserve"> 384.7</w:t>
            </w:r>
          </w:p>
        </w:tc>
        <w:tc>
          <w:tcPr>
            <w:tcW w:w="930" w:type="dxa"/>
            <w:tcBorders>
              <w:top w:val="single" w:sz="6" w:space="0" w:color="8C8C8C"/>
              <w:left w:val="nil"/>
              <w:bottom w:val="single" w:sz="6" w:space="0" w:color="8C8C8C"/>
              <w:right w:val="nil"/>
            </w:tcBorders>
            <w:hideMark/>
          </w:tcPr>
          <w:p w14:paraId="779998C8"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 xml:space="preserve"> 393.9</w:t>
            </w:r>
          </w:p>
        </w:tc>
        <w:tc>
          <w:tcPr>
            <w:tcW w:w="930" w:type="dxa"/>
            <w:tcBorders>
              <w:top w:val="single" w:sz="6" w:space="0" w:color="8C8C8C"/>
              <w:left w:val="nil"/>
              <w:bottom w:val="single" w:sz="6" w:space="0" w:color="8C8C8C"/>
              <w:right w:val="nil"/>
            </w:tcBorders>
            <w:hideMark/>
          </w:tcPr>
          <w:p w14:paraId="5A871ECD"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 xml:space="preserve"> 404.2</w:t>
            </w:r>
          </w:p>
        </w:tc>
        <w:tc>
          <w:tcPr>
            <w:tcW w:w="930" w:type="dxa"/>
            <w:tcBorders>
              <w:top w:val="single" w:sz="6" w:space="0" w:color="8C8C8C"/>
              <w:left w:val="nil"/>
              <w:bottom w:val="single" w:sz="6" w:space="0" w:color="8C8C8C"/>
              <w:right w:val="nil"/>
            </w:tcBorders>
            <w:hideMark/>
          </w:tcPr>
          <w:p w14:paraId="0CB578EA"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 xml:space="preserve"> 414.7</w:t>
            </w:r>
          </w:p>
        </w:tc>
        <w:tc>
          <w:tcPr>
            <w:tcW w:w="930" w:type="dxa"/>
            <w:tcBorders>
              <w:top w:val="single" w:sz="6" w:space="0" w:color="8C8C8C"/>
              <w:left w:val="nil"/>
              <w:bottom w:val="single" w:sz="6" w:space="0" w:color="8C8C8C"/>
              <w:right w:val="nil"/>
            </w:tcBorders>
            <w:hideMark/>
          </w:tcPr>
          <w:p w14:paraId="28EC65B4" w14:textId="77777777" w:rsidR="00D933B7" w:rsidRPr="00301D1D" w:rsidRDefault="00D933B7">
            <w:pPr>
              <w:spacing w:after="0" w:line="240" w:lineRule="auto"/>
              <w:jc w:val="right"/>
              <w:textAlignment w:val="baseline"/>
              <w:rPr>
                <w:rFonts w:ascii="Times New Roman" w:hAnsi="Times New Roman"/>
                <w:b/>
                <w:bCs/>
                <w:lang w:val="en-IE" w:eastAsia="en-IE"/>
              </w:rPr>
            </w:pPr>
            <w:r>
              <w:rPr>
                <w:b/>
                <w:bCs/>
              </w:rPr>
              <w:t>2 683.2</w:t>
            </w:r>
          </w:p>
        </w:tc>
      </w:tr>
    </w:tbl>
    <w:p w14:paraId="600996C8"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AEA72F6" w14:textId="77777777" w:rsidR="00D933B7" w:rsidRDefault="00D933B7" w:rsidP="00D933B7">
      <w:pPr>
        <w:spacing w:after="0" w:line="240" w:lineRule="auto"/>
        <w:textAlignment w:val="baseline"/>
        <w:rPr>
          <w:rFonts w:cs="Segoe UI"/>
          <w:sz w:val="18"/>
          <w:szCs w:val="18"/>
          <w:lang w:eastAsia="en-IE"/>
        </w:rPr>
      </w:pPr>
    </w:p>
    <w:p w14:paraId="3F492E52" w14:textId="77777777" w:rsidR="00D933B7" w:rsidRDefault="00D933B7" w:rsidP="00D933B7">
      <w:pPr>
        <w:spacing w:after="0" w:line="240" w:lineRule="auto"/>
        <w:textAlignment w:val="baseline"/>
        <w:rPr>
          <w:rFonts w:cs="Segoe UI"/>
          <w:sz w:val="18"/>
          <w:szCs w:val="18"/>
          <w:lang w:eastAsia="en-IE"/>
        </w:rPr>
      </w:pPr>
    </w:p>
    <w:p w14:paraId="7582C971" w14:textId="77777777" w:rsidR="00D933B7" w:rsidRDefault="00D933B7" w:rsidP="00D933B7">
      <w:pPr>
        <w:spacing w:after="0" w:line="240" w:lineRule="auto"/>
        <w:textAlignment w:val="baseline"/>
        <w:rPr>
          <w:rFonts w:cs="Segoe UI"/>
          <w:sz w:val="18"/>
          <w:szCs w:val="18"/>
          <w:lang w:eastAsia="en-IE"/>
        </w:rPr>
      </w:pPr>
    </w:p>
    <w:p w14:paraId="3576E318" w14:textId="77777777" w:rsidR="00D933B7" w:rsidRDefault="00D933B7" w:rsidP="00D933B7">
      <w:pPr>
        <w:spacing w:after="0" w:line="240" w:lineRule="auto"/>
        <w:textAlignment w:val="baseline"/>
        <w:rPr>
          <w:rFonts w:cs="Segoe UI"/>
          <w:sz w:val="18"/>
          <w:szCs w:val="18"/>
          <w:lang w:eastAsia="en-IE"/>
        </w:rPr>
      </w:pPr>
    </w:p>
    <w:p w14:paraId="2CF2F10D"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222DBEE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7F1657AF"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172EDE3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7C0FD7B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6D4863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60FE4519"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00266DC"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0730DAD2" w14:textId="77777777" w:rsidR="00D933B7" w:rsidRPr="00426441" w:rsidRDefault="00D933B7">
            <w:pPr>
              <w:spacing w:after="0" w:line="240" w:lineRule="auto"/>
              <w:jc w:val="right"/>
              <w:textAlignment w:val="baseline"/>
              <w:rPr>
                <w:rFonts w:ascii="Times New Roman" w:hAnsi="Times New Roman"/>
                <w:lang w:val="en-IE" w:eastAsia="en-IE"/>
              </w:rPr>
            </w:pPr>
            <w:r>
              <w:t>1 866.2</w:t>
            </w:r>
          </w:p>
        </w:tc>
        <w:tc>
          <w:tcPr>
            <w:tcW w:w="2400" w:type="dxa"/>
            <w:tcBorders>
              <w:top w:val="single" w:sz="6" w:space="0" w:color="8C8C8C"/>
              <w:left w:val="nil"/>
              <w:bottom w:val="single" w:sz="6" w:space="0" w:color="8C8C8C"/>
              <w:right w:val="nil"/>
            </w:tcBorders>
            <w:shd w:val="clear" w:color="auto" w:fill="FFFFFF"/>
            <w:hideMark/>
          </w:tcPr>
          <w:p w14:paraId="7847560B" w14:textId="77777777" w:rsidR="00D933B7" w:rsidRPr="00426441" w:rsidRDefault="00D933B7">
            <w:pPr>
              <w:spacing w:after="0" w:line="240" w:lineRule="auto"/>
              <w:jc w:val="right"/>
              <w:textAlignment w:val="baseline"/>
              <w:rPr>
                <w:rFonts w:ascii="Times New Roman" w:hAnsi="Times New Roman"/>
                <w:lang w:val="en-IE" w:eastAsia="en-IE"/>
              </w:rPr>
            </w:pPr>
            <w:r>
              <w:t>2 683.2</w:t>
            </w:r>
          </w:p>
        </w:tc>
        <w:tc>
          <w:tcPr>
            <w:tcW w:w="2400" w:type="dxa"/>
            <w:tcBorders>
              <w:top w:val="single" w:sz="6" w:space="0" w:color="8C8C8C"/>
              <w:left w:val="nil"/>
              <w:bottom w:val="single" w:sz="6" w:space="0" w:color="8C8C8C"/>
              <w:right w:val="nil"/>
            </w:tcBorders>
            <w:shd w:val="clear" w:color="auto" w:fill="FFFFFF"/>
            <w:hideMark/>
          </w:tcPr>
          <w:p w14:paraId="63BCE732" w14:textId="77777777" w:rsidR="00D933B7" w:rsidRPr="00426441" w:rsidRDefault="00D933B7">
            <w:pPr>
              <w:spacing w:after="0" w:line="240" w:lineRule="auto"/>
              <w:jc w:val="right"/>
              <w:textAlignment w:val="baseline"/>
              <w:rPr>
                <w:rFonts w:ascii="Times New Roman" w:hAnsi="Times New Roman"/>
                <w:lang w:val="en-IE" w:eastAsia="en-IE"/>
              </w:rPr>
            </w:pPr>
            <w:r>
              <w:t>69.5%</w:t>
            </w:r>
          </w:p>
        </w:tc>
      </w:tr>
      <w:tr w:rsidR="00D933B7" w:rsidRPr="00426441" w14:paraId="18D20A5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15ADCB6B"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47617A99" w14:textId="77777777" w:rsidR="00D933B7" w:rsidRPr="00426441" w:rsidRDefault="00D933B7">
            <w:pPr>
              <w:spacing w:after="0" w:line="240" w:lineRule="auto"/>
              <w:jc w:val="right"/>
              <w:textAlignment w:val="baseline"/>
              <w:rPr>
                <w:rFonts w:ascii="Times New Roman" w:hAnsi="Times New Roman"/>
                <w:lang w:val="en-IE" w:eastAsia="en-IE"/>
              </w:rPr>
            </w:pPr>
            <w:r>
              <w:t>1 901.9</w:t>
            </w:r>
          </w:p>
        </w:tc>
        <w:tc>
          <w:tcPr>
            <w:tcW w:w="2400" w:type="dxa"/>
            <w:tcBorders>
              <w:top w:val="single" w:sz="6" w:space="0" w:color="8C8C8C"/>
              <w:left w:val="nil"/>
              <w:bottom w:val="single" w:sz="6" w:space="0" w:color="8C8C8C"/>
              <w:right w:val="nil"/>
            </w:tcBorders>
            <w:shd w:val="clear" w:color="auto" w:fill="FFFFFF"/>
            <w:hideMark/>
          </w:tcPr>
          <w:p w14:paraId="01A9184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4F15F7D8" w14:textId="77777777" w:rsidR="00D933B7" w:rsidRPr="00426441" w:rsidRDefault="00D933B7">
            <w:pPr>
              <w:spacing w:after="0" w:line="240" w:lineRule="auto"/>
              <w:jc w:val="right"/>
              <w:textAlignment w:val="baseline"/>
              <w:rPr>
                <w:rFonts w:ascii="Times New Roman" w:hAnsi="Times New Roman"/>
                <w:lang w:val="en-IE" w:eastAsia="en-IE"/>
              </w:rPr>
            </w:pPr>
            <w:r>
              <w:t>70.9%</w:t>
            </w:r>
          </w:p>
        </w:tc>
      </w:tr>
    </w:tbl>
    <w:p w14:paraId="4CE27322"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667B18D"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73132BA9"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417EF080"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470"/>
        <w:gridCol w:w="1653"/>
      </w:tblGrid>
      <w:tr w:rsidR="00D933B7" w:rsidRPr="007B0108" w14:paraId="79180122"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3DDD2CF3" w14:textId="77777777" w:rsidR="00D933B7" w:rsidRDefault="00D933B7">
            <w:pPr>
              <w:spacing w:after="0"/>
              <w:jc w:val="right"/>
              <w:rPr>
                <w:rFonts w:ascii="Calibri" w:eastAsia="Calibri" w:hAnsi="Calibri" w:cs="Calibri"/>
                <w:color w:val="000000" w:themeColor="text1"/>
              </w:rPr>
            </w:pPr>
          </w:p>
        </w:tc>
        <w:tc>
          <w:tcPr>
            <w:tcW w:w="1524" w:type="dxa"/>
            <w:tcBorders>
              <w:top w:val="single" w:sz="6" w:space="0" w:color="8C8C8C"/>
              <w:left w:val="nil"/>
              <w:bottom w:val="single" w:sz="6" w:space="0" w:color="8C8C8C"/>
              <w:right w:val="nil"/>
            </w:tcBorders>
            <w:shd w:val="clear" w:color="auto" w:fill="FAF9F9"/>
            <w:hideMark/>
          </w:tcPr>
          <w:p w14:paraId="691246EF" w14:textId="77777777" w:rsidR="00D933B7" w:rsidRDefault="00D933B7">
            <w:pPr>
              <w:spacing w:after="0"/>
              <w:jc w:val="center"/>
            </w:pPr>
            <w:r>
              <w:rPr>
                <w:rFonts w:eastAsia="EC Square Sans Pro" w:cs="EC Square Sans Pro"/>
                <w:b/>
                <w:bCs/>
                <w:color w:val="000000" w:themeColor="text1"/>
              </w:rPr>
              <w:t>Baseline</w:t>
            </w:r>
          </w:p>
        </w:tc>
        <w:tc>
          <w:tcPr>
            <w:tcW w:w="1519" w:type="dxa"/>
            <w:tcBorders>
              <w:top w:val="single" w:sz="6" w:space="0" w:color="8C8C8C"/>
              <w:left w:val="nil"/>
              <w:bottom w:val="single" w:sz="6" w:space="0" w:color="8C8C8C"/>
              <w:right w:val="nil"/>
            </w:tcBorders>
            <w:shd w:val="clear" w:color="auto" w:fill="FAF9F9"/>
            <w:hideMark/>
          </w:tcPr>
          <w:p w14:paraId="7D3824CC" w14:textId="77777777" w:rsidR="00D933B7" w:rsidRDefault="00D933B7">
            <w:pPr>
              <w:spacing w:after="0"/>
              <w:jc w:val="center"/>
            </w:pPr>
            <w:r>
              <w:rPr>
                <w:rFonts w:eastAsia="EC Square Sans Pro" w:cs="EC Square Sans Pro"/>
                <w:b/>
                <w:bCs/>
                <w:color w:val="000000" w:themeColor="text1"/>
              </w:rPr>
              <w:t>Progress</w:t>
            </w:r>
          </w:p>
        </w:tc>
        <w:tc>
          <w:tcPr>
            <w:tcW w:w="1488" w:type="dxa"/>
            <w:tcBorders>
              <w:top w:val="single" w:sz="6" w:space="0" w:color="8C8C8C"/>
              <w:left w:val="nil"/>
              <w:bottom w:val="single" w:sz="6" w:space="0" w:color="8C8C8C"/>
              <w:right w:val="nil"/>
            </w:tcBorders>
            <w:shd w:val="clear" w:color="auto" w:fill="FAF9F9"/>
            <w:hideMark/>
          </w:tcPr>
          <w:p w14:paraId="6DE8AE7A" w14:textId="77777777" w:rsidR="00D933B7" w:rsidRDefault="00D933B7">
            <w:pPr>
              <w:spacing w:after="0"/>
              <w:jc w:val="center"/>
            </w:pPr>
            <w:r>
              <w:rPr>
                <w:rFonts w:eastAsia="EC Square Sans Pro" w:cs="EC Square Sans Pro"/>
                <w:b/>
                <w:bCs/>
                <w:color w:val="000000" w:themeColor="text1"/>
              </w:rPr>
              <w:t>Target</w:t>
            </w:r>
          </w:p>
        </w:tc>
        <w:tc>
          <w:tcPr>
            <w:tcW w:w="1470" w:type="dxa"/>
            <w:tcBorders>
              <w:top w:val="single" w:sz="6" w:space="0" w:color="8C8C8C"/>
              <w:left w:val="nil"/>
              <w:bottom w:val="single" w:sz="6" w:space="0" w:color="8C8C8C"/>
              <w:right w:val="nil"/>
            </w:tcBorders>
            <w:shd w:val="clear" w:color="auto" w:fill="FAF9F9"/>
            <w:hideMark/>
          </w:tcPr>
          <w:p w14:paraId="127A6EA4" w14:textId="77777777" w:rsidR="00D933B7" w:rsidRDefault="00D933B7">
            <w:pPr>
              <w:spacing w:after="0"/>
              <w:jc w:val="center"/>
            </w:pPr>
            <w:r>
              <w:rPr>
                <w:rFonts w:eastAsia="EC Square Sans Pro" w:cs="EC Square Sans Pro"/>
                <w:b/>
                <w:bCs/>
                <w:color w:val="000000" w:themeColor="text1"/>
              </w:rPr>
              <w:t>Results</w:t>
            </w:r>
          </w:p>
        </w:tc>
        <w:tc>
          <w:tcPr>
            <w:tcW w:w="1653" w:type="dxa"/>
            <w:tcBorders>
              <w:top w:val="single" w:sz="6" w:space="0" w:color="8C8C8C"/>
              <w:left w:val="nil"/>
              <w:bottom w:val="single" w:sz="6" w:space="0" w:color="8C8C8C"/>
              <w:right w:val="nil"/>
            </w:tcBorders>
            <w:shd w:val="clear" w:color="auto" w:fill="FAF9F9"/>
            <w:hideMark/>
          </w:tcPr>
          <w:p w14:paraId="7DF347D7" w14:textId="77777777" w:rsidR="00D933B7" w:rsidRDefault="00D933B7">
            <w:pPr>
              <w:spacing w:after="0"/>
              <w:jc w:val="center"/>
            </w:pPr>
            <w:r>
              <w:rPr>
                <w:rFonts w:eastAsia="EC Square Sans Pro" w:cs="EC Square Sans Pro"/>
                <w:b/>
                <w:bCs/>
                <w:color w:val="000000" w:themeColor="text1"/>
              </w:rPr>
              <w:t>Assessment</w:t>
            </w:r>
          </w:p>
        </w:tc>
      </w:tr>
      <w:tr w:rsidR="00D933B7" w:rsidRPr="007B0108" w14:paraId="3E370055"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8F06346"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Percentage of contribution agreements with EU special representatives and civilian CSDP missions signed within four</w:t>
            </w:r>
            <w:r w:rsidRPr="001F2F66">
              <w:rPr>
                <w:rFonts w:ascii="Calibri" w:eastAsia="Calibri" w:hAnsi="Calibri" w:cs="Calibri"/>
                <w:color w:val="000000" w:themeColor="text1"/>
                <w:sz w:val="22"/>
                <w:szCs w:val="22"/>
              </w:rPr>
              <w:t xml:space="preserve"> </w:t>
            </w:r>
            <w:r w:rsidRPr="001F2F66">
              <w:rPr>
                <w:rFonts w:eastAsia="EC Square Sans Pro" w:cs="EC Square Sans Pro"/>
                <w:color w:val="000000" w:themeColor="text1"/>
                <w:sz w:val="22"/>
                <w:szCs w:val="22"/>
              </w:rPr>
              <w:t>weeks after the adoption of the Council decision</w:t>
            </w:r>
          </w:p>
        </w:tc>
        <w:tc>
          <w:tcPr>
            <w:tcW w:w="1524" w:type="dxa"/>
            <w:tcBorders>
              <w:top w:val="single" w:sz="6" w:space="0" w:color="8C8C8C"/>
              <w:left w:val="nil"/>
              <w:bottom w:val="single" w:sz="6" w:space="0" w:color="8C8C8C"/>
              <w:right w:val="nil"/>
            </w:tcBorders>
            <w:shd w:val="clear" w:color="auto" w:fill="FAF9F9"/>
            <w:hideMark/>
          </w:tcPr>
          <w:p w14:paraId="291D39E4" w14:textId="77777777" w:rsidR="00D933B7"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hideMark/>
          </w:tcPr>
          <w:p w14:paraId="6142A1EA" w14:textId="77777777" w:rsidR="00D933B7" w:rsidRDefault="00D933B7">
            <w:pPr>
              <w:spacing w:after="0"/>
              <w:jc w:val="center"/>
            </w:pPr>
            <w:r>
              <w:rPr>
                <w:rFonts w:eastAsia="EC Square Sans Pro" w:cs="EC Square Sans Pro"/>
                <w:color w:val="000000" w:themeColor="text1"/>
              </w:rPr>
              <w:t>75%</w:t>
            </w:r>
          </w:p>
        </w:tc>
        <w:tc>
          <w:tcPr>
            <w:tcW w:w="1488" w:type="dxa"/>
            <w:tcBorders>
              <w:top w:val="single" w:sz="6" w:space="0" w:color="8C8C8C"/>
              <w:left w:val="nil"/>
              <w:bottom w:val="single" w:sz="6" w:space="0" w:color="8C8C8C"/>
              <w:right w:val="nil"/>
            </w:tcBorders>
            <w:shd w:val="clear" w:color="auto" w:fill="FAF9F9"/>
            <w:hideMark/>
          </w:tcPr>
          <w:p w14:paraId="544A6FCA" w14:textId="77777777" w:rsidR="00D933B7" w:rsidRDefault="00D933B7">
            <w:pPr>
              <w:spacing w:after="0"/>
              <w:jc w:val="center"/>
            </w:pPr>
            <w:r>
              <w:rPr>
                <w:rFonts w:eastAsia="EC Square Sans Pro" w:cs="EC Square Sans Pro"/>
                <w:color w:val="000000" w:themeColor="text1"/>
              </w:rPr>
              <w:t>100% in 2028</w:t>
            </w:r>
          </w:p>
        </w:tc>
        <w:tc>
          <w:tcPr>
            <w:tcW w:w="1470" w:type="dxa"/>
            <w:tcBorders>
              <w:top w:val="single" w:sz="6" w:space="0" w:color="8C8C8C"/>
              <w:left w:val="nil"/>
              <w:bottom w:val="single" w:sz="6" w:space="0" w:color="8C8C8C"/>
              <w:right w:val="nil"/>
            </w:tcBorders>
            <w:shd w:val="clear" w:color="auto" w:fill="FAF9F9"/>
            <w:hideMark/>
          </w:tcPr>
          <w:p w14:paraId="46AF73CC" w14:textId="77777777" w:rsidR="00D933B7" w:rsidRDefault="00D933B7">
            <w:pPr>
              <w:spacing w:after="0"/>
              <w:jc w:val="center"/>
              <w:rPr>
                <w:rFonts w:eastAsia="EC Square Sans Pro" w:cs="EC Square Sans Pro"/>
                <w:color w:val="000000" w:themeColor="text1"/>
              </w:rPr>
            </w:pPr>
            <w:r>
              <w:rPr>
                <w:rFonts w:eastAsia="EC Square Sans Pro" w:cs="EC Square Sans Pro"/>
                <w:color w:val="000000" w:themeColor="text1"/>
              </w:rPr>
              <w:t>Average for 2021-2025: 74.8%, compared to a target of 100%.</w:t>
            </w:r>
          </w:p>
        </w:tc>
        <w:tc>
          <w:tcPr>
            <w:tcW w:w="1653" w:type="dxa"/>
            <w:tcBorders>
              <w:top w:val="single" w:sz="6" w:space="0" w:color="8C8C8C"/>
              <w:left w:val="nil"/>
              <w:bottom w:val="single" w:sz="6" w:space="0" w:color="8C8C8C"/>
              <w:right w:val="nil"/>
            </w:tcBorders>
            <w:shd w:val="clear" w:color="auto" w:fill="FAF9F9"/>
            <w:hideMark/>
          </w:tcPr>
          <w:p w14:paraId="53FA23AA" w14:textId="77777777" w:rsidR="00D933B7" w:rsidRDefault="00D933B7">
            <w:pPr>
              <w:spacing w:after="0"/>
              <w:jc w:val="center"/>
            </w:pPr>
            <w:r>
              <w:rPr>
                <w:rFonts w:eastAsia="EC Square Sans Pro" w:cs="EC Square Sans Pro"/>
                <w:color w:val="000000" w:themeColor="text1"/>
              </w:rPr>
              <w:t>On track</w:t>
            </w:r>
          </w:p>
        </w:tc>
      </w:tr>
      <w:tr w:rsidR="00D933B7" w:rsidRPr="007B0108" w14:paraId="12D8985D" w14:textId="77777777">
        <w:trPr>
          <w:trHeight w:val="300"/>
        </w:trPr>
        <w:tc>
          <w:tcPr>
            <w:tcW w:w="1984" w:type="dxa"/>
            <w:tcBorders>
              <w:top w:val="single" w:sz="6" w:space="0" w:color="8C8C8C"/>
              <w:left w:val="nil"/>
              <w:bottom w:val="single" w:sz="6" w:space="0" w:color="8C8C8C"/>
              <w:right w:val="nil"/>
            </w:tcBorders>
            <w:hideMark/>
          </w:tcPr>
          <w:p w14:paraId="5F1492F8"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Percentage of civilian CSDP missions coordinating with interventions financed under other EU instruments</w:t>
            </w:r>
          </w:p>
        </w:tc>
        <w:tc>
          <w:tcPr>
            <w:tcW w:w="1524" w:type="dxa"/>
            <w:tcBorders>
              <w:top w:val="single" w:sz="6" w:space="0" w:color="8C8C8C"/>
              <w:left w:val="nil"/>
              <w:bottom w:val="single" w:sz="6" w:space="0" w:color="8C8C8C"/>
              <w:right w:val="nil"/>
            </w:tcBorders>
            <w:hideMark/>
          </w:tcPr>
          <w:p w14:paraId="335728FC" w14:textId="77777777" w:rsidR="00D933B7"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hideMark/>
          </w:tcPr>
          <w:p w14:paraId="31CC0CD0" w14:textId="77777777" w:rsidR="00D933B7" w:rsidRDefault="00D933B7">
            <w:pPr>
              <w:spacing w:after="0"/>
              <w:jc w:val="center"/>
            </w:pPr>
            <w:r>
              <w:rPr>
                <w:rFonts w:eastAsia="EC Square Sans Pro" w:cs="EC Square Sans Pro"/>
                <w:color w:val="000000" w:themeColor="text1"/>
              </w:rPr>
              <w:t>100%</w:t>
            </w:r>
          </w:p>
        </w:tc>
        <w:tc>
          <w:tcPr>
            <w:tcW w:w="1488" w:type="dxa"/>
            <w:tcBorders>
              <w:top w:val="single" w:sz="6" w:space="0" w:color="8C8C8C"/>
              <w:left w:val="nil"/>
              <w:bottom w:val="single" w:sz="6" w:space="0" w:color="8C8C8C"/>
              <w:right w:val="nil"/>
            </w:tcBorders>
            <w:hideMark/>
          </w:tcPr>
          <w:p w14:paraId="7C14430D" w14:textId="77777777" w:rsidR="00D933B7" w:rsidRDefault="00D933B7">
            <w:pPr>
              <w:spacing w:after="0"/>
              <w:jc w:val="center"/>
            </w:pPr>
            <w:r>
              <w:rPr>
                <w:rFonts w:eastAsia="EC Square Sans Pro" w:cs="EC Square Sans Pro"/>
                <w:color w:val="000000" w:themeColor="text1"/>
              </w:rPr>
              <w:t>100% annually between 2021 and 2027</w:t>
            </w:r>
          </w:p>
        </w:tc>
        <w:tc>
          <w:tcPr>
            <w:tcW w:w="1470" w:type="dxa"/>
            <w:tcBorders>
              <w:top w:val="single" w:sz="6" w:space="0" w:color="8C8C8C"/>
              <w:left w:val="nil"/>
              <w:bottom w:val="single" w:sz="6" w:space="0" w:color="8C8C8C"/>
              <w:right w:val="nil"/>
            </w:tcBorders>
          </w:tcPr>
          <w:p w14:paraId="305D5278" w14:textId="77777777" w:rsidR="00D933B7" w:rsidRDefault="00D933B7">
            <w:pPr>
              <w:spacing w:after="0"/>
              <w:jc w:val="center"/>
            </w:pPr>
            <w:r>
              <w:rPr>
                <w:rFonts w:eastAsia="EC Square Sans Pro" w:cs="EC Square Sans Pro"/>
                <w:color w:val="000000" w:themeColor="text1"/>
              </w:rPr>
              <w:t>Average for 2021-2025: 100%, compared to a target of 100%.</w:t>
            </w:r>
          </w:p>
        </w:tc>
        <w:tc>
          <w:tcPr>
            <w:tcW w:w="1653" w:type="dxa"/>
            <w:tcBorders>
              <w:top w:val="single" w:sz="6" w:space="0" w:color="8C8C8C"/>
              <w:left w:val="nil"/>
              <w:bottom w:val="single" w:sz="6" w:space="0" w:color="8C8C8C"/>
              <w:right w:val="nil"/>
            </w:tcBorders>
            <w:hideMark/>
          </w:tcPr>
          <w:p w14:paraId="07318C1B" w14:textId="77777777" w:rsidR="00D933B7" w:rsidRDefault="00D933B7">
            <w:pPr>
              <w:spacing w:after="0"/>
              <w:jc w:val="center"/>
            </w:pPr>
            <w:r>
              <w:rPr>
                <w:rFonts w:eastAsia="EC Square Sans Pro" w:cs="EC Square Sans Pro"/>
                <w:color w:val="000000" w:themeColor="text1"/>
              </w:rPr>
              <w:t>On track</w:t>
            </w:r>
          </w:p>
        </w:tc>
      </w:tr>
      <w:tr w:rsidR="00D933B7" w:rsidRPr="007B0108" w14:paraId="23BD198C"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1A59F63D"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Percentage of relevant non-proliferation and disarmament actions that are complementary to actions funded under the peace, stability and conflict prevention programme of the Neighbourhood, Development and International Cooperation Instrument</w:t>
            </w:r>
            <w:r w:rsidRPr="001F2F66">
              <w:rPr>
                <w:rFonts w:ascii="Calibri" w:eastAsia="EC Square Sans Pro" w:hAnsi="Calibri" w:cs="Calibri"/>
                <w:color w:val="000000" w:themeColor="text1"/>
                <w:sz w:val="22"/>
                <w:szCs w:val="22"/>
              </w:rPr>
              <w:t> </w:t>
            </w:r>
            <w:r w:rsidRPr="001F2F66">
              <w:rPr>
                <w:rFonts w:eastAsia="EC Square Sans Pro" w:cs="EC Square Sans Pro"/>
                <w:color w:val="000000" w:themeColor="text1"/>
                <w:sz w:val="22"/>
                <w:szCs w:val="22"/>
              </w:rPr>
              <w:t>– Global Europe</w:t>
            </w:r>
          </w:p>
        </w:tc>
        <w:tc>
          <w:tcPr>
            <w:tcW w:w="1524" w:type="dxa"/>
            <w:tcBorders>
              <w:top w:val="single" w:sz="6" w:space="0" w:color="8C8C8C"/>
              <w:left w:val="nil"/>
              <w:bottom w:val="single" w:sz="6" w:space="0" w:color="8C8C8C"/>
              <w:right w:val="nil"/>
            </w:tcBorders>
            <w:shd w:val="clear" w:color="auto" w:fill="FAF9F9"/>
            <w:hideMark/>
          </w:tcPr>
          <w:p w14:paraId="08483C75" w14:textId="77777777" w:rsidR="00D933B7"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hideMark/>
          </w:tcPr>
          <w:p w14:paraId="5644141E" w14:textId="77777777" w:rsidR="00D933B7" w:rsidRDefault="00D933B7">
            <w:pPr>
              <w:spacing w:after="0"/>
              <w:jc w:val="center"/>
            </w:pPr>
            <w:r>
              <w:rPr>
                <w:rFonts w:eastAsia="EC Square Sans Pro" w:cs="EC Square Sans Pro"/>
                <w:color w:val="000000" w:themeColor="text1"/>
              </w:rPr>
              <w:t>100%</w:t>
            </w:r>
          </w:p>
        </w:tc>
        <w:tc>
          <w:tcPr>
            <w:tcW w:w="1488" w:type="dxa"/>
            <w:tcBorders>
              <w:top w:val="single" w:sz="6" w:space="0" w:color="8C8C8C"/>
              <w:left w:val="nil"/>
              <w:bottom w:val="single" w:sz="6" w:space="0" w:color="8C8C8C"/>
              <w:right w:val="nil"/>
            </w:tcBorders>
            <w:shd w:val="clear" w:color="auto" w:fill="FAF9F9"/>
            <w:hideMark/>
          </w:tcPr>
          <w:p w14:paraId="0CC4A4E8" w14:textId="77777777" w:rsidR="00D933B7" w:rsidRDefault="00D933B7">
            <w:pPr>
              <w:spacing w:after="0"/>
              <w:jc w:val="center"/>
            </w:pPr>
            <w:r>
              <w:rPr>
                <w:rFonts w:eastAsia="EC Square Sans Pro" w:cs="EC Square Sans Pro"/>
                <w:color w:val="000000" w:themeColor="text1"/>
              </w:rPr>
              <w:t>100% annually between 2021 and 2027</w:t>
            </w:r>
          </w:p>
        </w:tc>
        <w:tc>
          <w:tcPr>
            <w:tcW w:w="1470" w:type="dxa"/>
            <w:tcBorders>
              <w:top w:val="single" w:sz="6" w:space="0" w:color="8C8C8C"/>
              <w:left w:val="nil"/>
              <w:bottom w:val="single" w:sz="6" w:space="0" w:color="8C8C8C"/>
              <w:right w:val="nil"/>
            </w:tcBorders>
            <w:shd w:val="clear" w:color="auto" w:fill="FAF9F9"/>
            <w:hideMark/>
          </w:tcPr>
          <w:p w14:paraId="6EF7223C" w14:textId="77777777" w:rsidR="00D933B7" w:rsidRDefault="00D933B7">
            <w:pPr>
              <w:spacing w:after="0"/>
              <w:jc w:val="center"/>
            </w:pPr>
            <w:r>
              <w:rPr>
                <w:rFonts w:eastAsia="EC Square Sans Pro" w:cs="EC Square Sans Pro"/>
                <w:color w:val="000000" w:themeColor="text1"/>
              </w:rPr>
              <w:t>Average for 2021-2025: 100%, compared to a target of 100%.</w:t>
            </w:r>
          </w:p>
        </w:tc>
        <w:tc>
          <w:tcPr>
            <w:tcW w:w="1653" w:type="dxa"/>
            <w:tcBorders>
              <w:top w:val="single" w:sz="6" w:space="0" w:color="8C8C8C"/>
              <w:left w:val="nil"/>
              <w:bottom w:val="single" w:sz="6" w:space="0" w:color="8C8C8C"/>
              <w:right w:val="nil"/>
            </w:tcBorders>
            <w:shd w:val="clear" w:color="auto" w:fill="FAF9F9"/>
            <w:hideMark/>
          </w:tcPr>
          <w:p w14:paraId="19E93C5A" w14:textId="77777777" w:rsidR="00D933B7" w:rsidRDefault="00D933B7">
            <w:pPr>
              <w:spacing w:after="0"/>
              <w:jc w:val="center"/>
            </w:pPr>
            <w:r>
              <w:rPr>
                <w:rFonts w:eastAsia="EC Square Sans Pro" w:cs="EC Square Sans Pro"/>
                <w:color w:val="000000" w:themeColor="text1"/>
              </w:rPr>
              <w:t>On track</w:t>
            </w:r>
          </w:p>
        </w:tc>
      </w:tr>
    </w:tbl>
    <w:p w14:paraId="2889C2F6"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48092C8F" w14:textId="77777777" w:rsidR="00D933B7" w:rsidRPr="003F3242" w:rsidRDefault="00D933B7" w:rsidP="00D933B7">
      <w:pPr>
        <w:spacing w:before="240" w:line="259" w:lineRule="auto"/>
        <w:rPr>
          <w:lang w:val="en-IE" w:eastAsia="en-GB"/>
        </w:rPr>
      </w:pPr>
      <w:r>
        <w:rPr>
          <w:lang w:val="en-IE" w:eastAsia="en-GB"/>
        </w:rPr>
        <w:t>The Common Foreign and Security Policy (CFSP) pursues the objectives of the EU external action as defined by Article</w:t>
      </w:r>
      <w:r>
        <w:rPr>
          <w:rFonts w:ascii="Calibri" w:hAnsi="Calibri" w:cs="Calibri"/>
          <w:lang w:val="en-IE" w:eastAsia="en-GB"/>
        </w:rPr>
        <w:t> </w:t>
      </w:r>
      <w:r>
        <w:rPr>
          <w:lang w:val="en-IE" w:eastAsia="en-GB"/>
        </w:rPr>
        <w:t>21 of the Treaty on European Union, including safeguarding the EU’s values, interests and security, preserving peace, preventing conflicts, strengthening international security, consolidating and supporting democracy, the rule of law, human rights and the principles of international law and promoting an international system based on stronger multilateral cooperation.</w:t>
      </w:r>
    </w:p>
    <w:p w14:paraId="22FF57F2" w14:textId="77777777" w:rsidR="00D933B7" w:rsidRPr="003F3242" w:rsidRDefault="00D933B7" w:rsidP="00D933B7">
      <w:pPr>
        <w:spacing w:line="259" w:lineRule="auto"/>
        <w:rPr>
          <w:lang w:val="en-IE" w:eastAsia="en-GB"/>
        </w:rPr>
      </w:pPr>
      <w:r>
        <w:rPr>
          <w:lang w:val="en-IE" w:eastAsia="en-GB"/>
        </w:rPr>
        <w:t>In 2025, the CFSP pursued these objectives through the following actions financed from the EU budget:</w:t>
      </w:r>
    </w:p>
    <w:p w14:paraId="38DDAB44" w14:textId="77777777" w:rsidR="00D933B7" w:rsidRPr="003F3242" w:rsidRDefault="00D933B7" w:rsidP="00373960">
      <w:pPr>
        <w:pStyle w:val="ListParagraph"/>
        <w:numPr>
          <w:ilvl w:val="0"/>
          <w:numId w:val="91"/>
        </w:numPr>
        <w:spacing w:line="259" w:lineRule="auto"/>
        <w:rPr>
          <w:lang w:val="en-IE" w:eastAsia="en-GB"/>
        </w:rPr>
      </w:pPr>
      <w:r>
        <w:rPr>
          <w:b/>
          <w:bCs/>
          <w:lang w:val="en-IE" w:eastAsia="en-GB"/>
        </w:rPr>
        <w:t>13 civilian Common Security and Defence Policy (CSDP) missions</w:t>
      </w:r>
      <w:r>
        <w:rPr>
          <w:lang w:val="en-IE" w:eastAsia="en-GB"/>
        </w:rPr>
        <w:t>, which supported partner countries by advising and capacity building on security sector reforms, rule of law or border management or by monitoring the situation on the ground (85% of 2025 CFSP budget commitments, including a commitment for the Kosovo Specialist Chambers under the EULEX Kosovo Mission);</w:t>
      </w:r>
    </w:p>
    <w:p w14:paraId="2B002D11" w14:textId="77777777" w:rsidR="00D933B7" w:rsidRPr="003F3242" w:rsidRDefault="00D933B7" w:rsidP="00373960">
      <w:pPr>
        <w:pStyle w:val="ListParagraph"/>
        <w:numPr>
          <w:ilvl w:val="0"/>
          <w:numId w:val="91"/>
        </w:numPr>
        <w:spacing w:line="259" w:lineRule="auto"/>
        <w:rPr>
          <w:lang w:val="en-IE" w:eastAsia="en-GB"/>
        </w:rPr>
      </w:pPr>
      <w:r>
        <w:rPr>
          <w:b/>
          <w:bCs/>
          <w:lang w:val="en-IE" w:eastAsia="en-GB"/>
        </w:rPr>
        <w:t>11 EU Special Representatives</w:t>
      </w:r>
      <w:r>
        <w:rPr>
          <w:lang w:val="en-IE" w:eastAsia="en-GB"/>
        </w:rPr>
        <w:t>, who contributed to peace, stability and security and promoted EU values and interests in various regions of the world by supporting mediation and conflict resolution initiatives, maintaining contacts with regional stakeholders and representing the EU and communicating on EU goals (5% of 2025 CFSP budget commitments);</w:t>
      </w:r>
    </w:p>
    <w:p w14:paraId="40CDA517" w14:textId="77777777" w:rsidR="00D933B7" w:rsidRPr="003F3242" w:rsidRDefault="00D933B7" w:rsidP="00373960">
      <w:pPr>
        <w:pStyle w:val="ListParagraph"/>
        <w:numPr>
          <w:ilvl w:val="0"/>
          <w:numId w:val="91"/>
        </w:numPr>
        <w:spacing w:line="259" w:lineRule="auto"/>
        <w:rPr>
          <w:lang w:val="en-IE" w:eastAsia="en-GB"/>
        </w:rPr>
      </w:pPr>
      <w:r>
        <w:rPr>
          <w:b/>
          <w:bCs/>
          <w:lang w:val="en-IE" w:eastAsia="en-GB"/>
        </w:rPr>
        <w:t>30 ongoing non-proliferation and disarmament (NPD) actions</w:t>
      </w:r>
      <w:r>
        <w:rPr>
          <w:lang w:val="en-IE" w:eastAsia="en-GB"/>
        </w:rPr>
        <w:t>, including 12 new actions launched in 2025, which prevented the proliferation of weapons of mass destruction, combatted the illicit spread of small arms and light weapons and promoted effective arms export controls by supporting the universalisation and effective implementation of relevant international treaties and conventions, along with the role/work of responsible international organisations (8% of the 2025 CFSP budget commitments).</w:t>
      </w:r>
    </w:p>
    <w:p w14:paraId="2C433AE0" w14:textId="77777777" w:rsidR="00D933B7" w:rsidRPr="003F3242" w:rsidRDefault="00D933B7" w:rsidP="00D933B7">
      <w:pPr>
        <w:spacing w:line="259" w:lineRule="auto"/>
        <w:rPr>
          <w:lang w:val="en-IE" w:eastAsia="en-GB"/>
        </w:rPr>
      </w:pPr>
      <w:r>
        <w:rPr>
          <w:lang w:val="en-IE" w:eastAsia="en-GB"/>
        </w:rPr>
        <w:t>The CFSP actions mentioned above are implemented on the basis of Council decisions under the relevant provisions of the Treaty on European Union. The proposals for the CFSP Council decisions are prepared by the European External Action Service (EEAS) and submitted by the EU High Representative for Foreign Affairs and Security Policy. The decisions define the objectives and mandates of the actions. The civilian CSDP missions, EU Special Representatives and organisations implementing non-proliferation and disarmament report on the progress on the objectives to the Council and to the EEAS. The Commission is responsible for ensuring the sound financial management of the funds entrusted to the entities under contribution or grant agreements concluded between them and the Commission.</w:t>
      </w:r>
    </w:p>
    <w:p w14:paraId="2A365CD9" w14:textId="77777777" w:rsidR="00D933B7" w:rsidRPr="003F3242" w:rsidRDefault="00D933B7" w:rsidP="00D933B7">
      <w:pPr>
        <w:spacing w:line="259" w:lineRule="auto"/>
        <w:rPr>
          <w:lang w:val="en-IE" w:eastAsia="en-GB"/>
        </w:rPr>
      </w:pPr>
      <w:r>
        <w:rPr>
          <w:lang w:val="en-IE" w:eastAsia="en-GB"/>
        </w:rPr>
        <w:t>The implementation of CFSP actions has been impacted by the volatile political and security situation in certain partner countries, including Ukraine, in the Middle East and in the Sahel region. For example, in 2025 th</w:t>
      </w:r>
      <w:r>
        <w:rPr>
          <w:rFonts w:eastAsia="EC Square Sans Pro" w:cs="EC Square Sans Pro"/>
          <w:lang w:val="en-IE" w:eastAsia="en-GB"/>
        </w:rPr>
        <w:t xml:space="preserve">e staff of the </w:t>
      </w:r>
      <w:r>
        <w:rPr>
          <w:rFonts w:eastAsia="EC Square Sans Pro" w:cs="EC Square Sans Pro"/>
          <w:color w:val="000000" w:themeColor="text1"/>
        </w:rPr>
        <w:t>European Union Advisory Mission for Civilian Security Sector Reform in Ukraine</w:t>
      </w:r>
      <w:r>
        <w:rPr>
          <w:rFonts w:eastAsia="EC Square Sans Pro" w:cs="EC Square Sans Pro"/>
          <w:lang w:val="en-IE"/>
        </w:rPr>
        <w:t xml:space="preserve"> faced an increased intensity of Russian missile and drone attacks on Kyiv and its energy infrastructure, which caused disruptions of electricity and heating supply.</w:t>
      </w:r>
      <w:r>
        <w:rPr>
          <w:rFonts w:ascii="EC Square Sans Pro Medium" w:eastAsiaTheme="majorEastAsia" w:hAnsi="EC Square Sans Pro Medium" w:cstheme="majorBidi"/>
          <w:sz w:val="40"/>
          <w:szCs w:val="40"/>
          <w:lang w:eastAsia="en-GB"/>
        </w:rPr>
        <w:br w:type="page"/>
      </w:r>
    </w:p>
    <w:p w14:paraId="0294B086"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1D44C74B" w14:textId="77777777" w:rsidR="00D933B7" w:rsidRPr="00B1285F" w:rsidRDefault="00D933B7" w:rsidP="00D933B7">
      <w:pPr>
        <w:rPr>
          <w:lang w:val="en-IE" w:eastAsia="en-GB"/>
        </w:rPr>
      </w:pPr>
      <w:r>
        <w:rPr>
          <w:lang w:val="en-IE" w:eastAsia="en-GB"/>
        </w:rPr>
        <w:t>CFSP actions are not designed to tackle the green priorities, as is the case with action documents under cooperation instruments.</w:t>
      </w:r>
    </w:p>
    <w:p w14:paraId="729E4E14" w14:textId="77777777" w:rsidR="00D933B7" w:rsidRPr="00B1285F" w:rsidRDefault="00D933B7" w:rsidP="00D933B7">
      <w:pPr>
        <w:spacing w:line="259" w:lineRule="auto"/>
        <w:rPr>
          <w:lang w:val="en-IE" w:eastAsia="en-GB"/>
        </w:rPr>
      </w:pPr>
      <w:r>
        <w:rPr>
          <w:lang w:val="en-IE" w:eastAsia="en-GB"/>
        </w:rPr>
        <w:t>Some entities have internal procedures favouring green procurement. However, as operations mainly focus on providing advice and developing capacities in the civilian security sector, their impact on the abovementioned horizontal issues remains very limited.</w:t>
      </w:r>
    </w:p>
    <w:p w14:paraId="3E265133" w14:textId="77777777" w:rsidR="00D933B7" w:rsidRPr="007863E8" w:rsidRDefault="00D933B7" w:rsidP="00D933B7">
      <w:pPr>
        <w:keepNext/>
        <w:keepLines/>
        <w:spacing w:after="0" w:line="240" w:lineRule="auto"/>
        <w:outlineLvl w:val="4"/>
        <w:rPr>
          <w:b/>
          <w:bCs/>
          <w:sz w:val="2"/>
          <w:szCs w:val="2"/>
        </w:rPr>
      </w:pPr>
    </w:p>
    <w:p w14:paraId="5F05D5C9" w14:textId="77777777" w:rsidR="00D933B7" w:rsidRPr="001F2F66" w:rsidRDefault="00D933B7" w:rsidP="00D933B7">
      <w:pPr>
        <w:keepNext/>
        <w:keepLines/>
        <w:spacing w:line="240" w:lineRule="auto"/>
        <w:outlineLvl w:val="4"/>
        <w:rPr>
          <w:b/>
          <w:bCs/>
          <w:sz w:val="12"/>
          <w:szCs w:val="12"/>
        </w:rPr>
      </w:pPr>
    </w:p>
    <w:p w14:paraId="7DE76C10" w14:textId="77777777" w:rsidR="00D933B7" w:rsidRPr="00076B60"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74A84150"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32299F2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01CC0A1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0BACDE0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01CF07D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7E6D9F2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4E7EE7F2"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75951DE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4CA89BB0" w14:textId="77777777">
        <w:trPr>
          <w:trHeight w:val="300"/>
        </w:trPr>
        <w:tc>
          <w:tcPr>
            <w:tcW w:w="895" w:type="dxa"/>
            <w:tcBorders>
              <w:top w:val="nil"/>
              <w:left w:val="nil"/>
              <w:bottom w:val="single" w:sz="6" w:space="0" w:color="8C8C8C"/>
              <w:right w:val="nil"/>
            </w:tcBorders>
            <w:vAlign w:val="center"/>
            <w:hideMark/>
          </w:tcPr>
          <w:p w14:paraId="75DE8E9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2</w:t>
            </w:r>
          </w:p>
        </w:tc>
        <w:tc>
          <w:tcPr>
            <w:tcW w:w="1560" w:type="dxa"/>
            <w:tcBorders>
              <w:top w:val="nil"/>
              <w:left w:val="nil"/>
              <w:bottom w:val="single" w:sz="6" w:space="0" w:color="8C8C8C"/>
              <w:right w:val="nil"/>
            </w:tcBorders>
            <w:hideMark/>
          </w:tcPr>
          <w:p w14:paraId="7610889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7356394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4DDFC92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D33F8B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6DD861E2"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2130152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5C07A37B" w14:textId="77777777">
        <w:trPr>
          <w:trHeight w:val="300"/>
        </w:trPr>
        <w:tc>
          <w:tcPr>
            <w:tcW w:w="895" w:type="dxa"/>
            <w:tcBorders>
              <w:top w:val="nil"/>
              <w:left w:val="nil"/>
              <w:bottom w:val="single" w:sz="6" w:space="0" w:color="8C8C8C"/>
              <w:right w:val="nil"/>
            </w:tcBorders>
            <w:vAlign w:val="center"/>
            <w:hideMark/>
          </w:tcPr>
          <w:p w14:paraId="7B6987F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1</w:t>
            </w:r>
          </w:p>
        </w:tc>
        <w:tc>
          <w:tcPr>
            <w:tcW w:w="1560" w:type="dxa"/>
            <w:tcBorders>
              <w:top w:val="nil"/>
              <w:left w:val="nil"/>
              <w:bottom w:val="single" w:sz="6" w:space="0" w:color="8C8C8C"/>
              <w:right w:val="nil"/>
            </w:tcBorders>
            <w:hideMark/>
          </w:tcPr>
          <w:p w14:paraId="1A916D6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291.9</w:t>
            </w:r>
          </w:p>
        </w:tc>
        <w:tc>
          <w:tcPr>
            <w:tcW w:w="1513" w:type="dxa"/>
            <w:tcBorders>
              <w:top w:val="nil"/>
              <w:left w:val="nil"/>
              <w:bottom w:val="single" w:sz="6" w:space="0" w:color="8C8C8C"/>
              <w:right w:val="nil"/>
            </w:tcBorders>
            <w:hideMark/>
          </w:tcPr>
          <w:p w14:paraId="581E4F6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281.7</w:t>
            </w:r>
          </w:p>
        </w:tc>
        <w:tc>
          <w:tcPr>
            <w:tcW w:w="1443" w:type="dxa"/>
            <w:tcBorders>
              <w:top w:val="nil"/>
              <w:left w:val="nil"/>
              <w:bottom w:val="single" w:sz="6" w:space="0" w:color="8C8C8C"/>
              <w:right w:val="nil"/>
            </w:tcBorders>
            <w:hideMark/>
          </w:tcPr>
          <w:p w14:paraId="1DD8CD2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264.0</w:t>
            </w:r>
          </w:p>
        </w:tc>
        <w:tc>
          <w:tcPr>
            <w:tcW w:w="1443" w:type="dxa"/>
            <w:tcBorders>
              <w:top w:val="nil"/>
              <w:left w:val="nil"/>
              <w:bottom w:val="single" w:sz="6" w:space="0" w:color="8C8C8C"/>
              <w:right w:val="nil"/>
            </w:tcBorders>
            <w:hideMark/>
          </w:tcPr>
          <w:p w14:paraId="214232F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298.0</w:t>
            </w:r>
          </w:p>
        </w:tc>
        <w:tc>
          <w:tcPr>
            <w:tcW w:w="1332" w:type="dxa"/>
            <w:tcBorders>
              <w:top w:val="nil"/>
              <w:left w:val="nil"/>
              <w:bottom w:val="single" w:sz="6" w:space="0" w:color="8C8C8C"/>
              <w:right w:val="nil"/>
            </w:tcBorders>
          </w:tcPr>
          <w:p w14:paraId="03AB2979" w14:textId="77777777" w:rsidR="00D933B7" w:rsidRPr="001F2F66" w:rsidRDefault="00D933B7">
            <w:pPr>
              <w:spacing w:after="0" w:line="240" w:lineRule="auto"/>
              <w:jc w:val="center"/>
              <w:textAlignment w:val="baseline"/>
              <w:rPr>
                <w:sz w:val="22"/>
                <w:szCs w:val="22"/>
                <w:lang w:eastAsia="en-IE"/>
              </w:rPr>
            </w:pPr>
            <w:r w:rsidRPr="001F2F66">
              <w:rPr>
                <w:sz w:val="22"/>
                <w:szCs w:val="22"/>
              </w:rPr>
              <w:t xml:space="preserve"> 360.4</w:t>
            </w:r>
          </w:p>
        </w:tc>
        <w:tc>
          <w:tcPr>
            <w:tcW w:w="1453" w:type="dxa"/>
            <w:tcBorders>
              <w:top w:val="nil"/>
              <w:left w:val="nil"/>
              <w:bottom w:val="single" w:sz="6" w:space="0" w:color="8C8C8C"/>
              <w:right w:val="nil"/>
            </w:tcBorders>
            <w:hideMark/>
          </w:tcPr>
          <w:p w14:paraId="5862A95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1 496.0</w:t>
            </w:r>
          </w:p>
        </w:tc>
      </w:tr>
      <w:tr w:rsidR="00D933B7" w:rsidRPr="00426441" w14:paraId="1248287C" w14:textId="77777777">
        <w:trPr>
          <w:trHeight w:val="300"/>
        </w:trPr>
        <w:tc>
          <w:tcPr>
            <w:tcW w:w="895" w:type="dxa"/>
            <w:tcBorders>
              <w:top w:val="nil"/>
              <w:left w:val="nil"/>
              <w:bottom w:val="single" w:sz="6" w:space="0" w:color="8C8C8C"/>
              <w:right w:val="nil"/>
            </w:tcBorders>
            <w:vAlign w:val="center"/>
            <w:hideMark/>
          </w:tcPr>
          <w:p w14:paraId="2C1791F5"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6" w:space="0" w:color="8C8C8C"/>
              <w:right w:val="nil"/>
            </w:tcBorders>
            <w:hideMark/>
          </w:tcPr>
          <w:p w14:paraId="1F47298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513" w:type="dxa"/>
            <w:tcBorders>
              <w:top w:val="nil"/>
              <w:left w:val="nil"/>
              <w:bottom w:val="single" w:sz="6" w:space="0" w:color="8C8C8C"/>
              <w:right w:val="nil"/>
            </w:tcBorders>
            <w:hideMark/>
          </w:tcPr>
          <w:p w14:paraId="08115C3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1D0A7B1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443" w:type="dxa"/>
            <w:tcBorders>
              <w:top w:val="nil"/>
              <w:left w:val="nil"/>
              <w:bottom w:val="single" w:sz="6" w:space="0" w:color="8C8C8C"/>
              <w:right w:val="nil"/>
            </w:tcBorders>
            <w:hideMark/>
          </w:tcPr>
          <w:p w14:paraId="362149D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c>
          <w:tcPr>
            <w:tcW w:w="1332" w:type="dxa"/>
            <w:tcBorders>
              <w:top w:val="nil"/>
              <w:left w:val="nil"/>
              <w:bottom w:val="single" w:sz="6" w:space="0" w:color="8C8C8C"/>
              <w:right w:val="nil"/>
            </w:tcBorders>
          </w:tcPr>
          <w:p w14:paraId="361BB70B"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0.0</w:t>
            </w:r>
          </w:p>
        </w:tc>
        <w:tc>
          <w:tcPr>
            <w:tcW w:w="1453" w:type="dxa"/>
            <w:tcBorders>
              <w:top w:val="nil"/>
              <w:left w:val="nil"/>
              <w:bottom w:val="single" w:sz="6" w:space="0" w:color="8C8C8C"/>
              <w:right w:val="nil"/>
            </w:tcBorders>
            <w:hideMark/>
          </w:tcPr>
          <w:p w14:paraId="604A025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0.0</w:t>
            </w:r>
          </w:p>
        </w:tc>
      </w:tr>
      <w:tr w:rsidR="00D933B7" w:rsidRPr="00426441" w14:paraId="2399C902" w14:textId="77777777">
        <w:trPr>
          <w:trHeight w:val="300"/>
        </w:trPr>
        <w:tc>
          <w:tcPr>
            <w:tcW w:w="895" w:type="dxa"/>
            <w:tcBorders>
              <w:top w:val="nil"/>
              <w:left w:val="nil"/>
              <w:bottom w:val="single" w:sz="4" w:space="0" w:color="7F7F7F" w:themeColor="text1" w:themeTint="80"/>
              <w:right w:val="nil"/>
            </w:tcBorders>
            <w:vAlign w:val="center"/>
            <w:hideMark/>
          </w:tcPr>
          <w:p w14:paraId="7545D9F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color w:val="000000"/>
                <w:sz w:val="22"/>
                <w:szCs w:val="22"/>
                <w:lang w:val="en-IE" w:eastAsia="en-IE"/>
              </w:rPr>
              <w:t>0</w:t>
            </w:r>
          </w:p>
        </w:tc>
        <w:tc>
          <w:tcPr>
            <w:tcW w:w="1560" w:type="dxa"/>
            <w:tcBorders>
              <w:top w:val="nil"/>
              <w:left w:val="nil"/>
              <w:bottom w:val="single" w:sz="4" w:space="0" w:color="7F7F7F" w:themeColor="text1" w:themeTint="80"/>
              <w:right w:val="nil"/>
            </w:tcBorders>
            <w:hideMark/>
          </w:tcPr>
          <w:p w14:paraId="13C7A60F"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60.3</w:t>
            </w:r>
          </w:p>
        </w:tc>
        <w:tc>
          <w:tcPr>
            <w:tcW w:w="1513" w:type="dxa"/>
            <w:tcBorders>
              <w:top w:val="nil"/>
              <w:left w:val="nil"/>
              <w:bottom w:val="single" w:sz="4" w:space="0" w:color="7F7F7F" w:themeColor="text1" w:themeTint="80"/>
              <w:right w:val="nil"/>
            </w:tcBorders>
            <w:hideMark/>
          </w:tcPr>
          <w:p w14:paraId="6D3A524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80.0</w:t>
            </w:r>
          </w:p>
        </w:tc>
        <w:tc>
          <w:tcPr>
            <w:tcW w:w="1443" w:type="dxa"/>
            <w:tcBorders>
              <w:top w:val="nil"/>
              <w:left w:val="nil"/>
              <w:bottom w:val="single" w:sz="4" w:space="0" w:color="7F7F7F" w:themeColor="text1" w:themeTint="80"/>
              <w:right w:val="nil"/>
            </w:tcBorders>
            <w:hideMark/>
          </w:tcPr>
          <w:p w14:paraId="717477C3"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107.8</w:t>
            </w:r>
          </w:p>
        </w:tc>
        <w:tc>
          <w:tcPr>
            <w:tcW w:w="1443" w:type="dxa"/>
            <w:tcBorders>
              <w:top w:val="nil"/>
              <w:left w:val="nil"/>
              <w:bottom w:val="single" w:sz="4" w:space="0" w:color="7F7F7F" w:themeColor="text1" w:themeTint="80"/>
              <w:right w:val="nil"/>
            </w:tcBorders>
            <w:hideMark/>
          </w:tcPr>
          <w:p w14:paraId="1C2376BE"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86.7</w:t>
            </w:r>
          </w:p>
        </w:tc>
        <w:tc>
          <w:tcPr>
            <w:tcW w:w="1332" w:type="dxa"/>
            <w:tcBorders>
              <w:top w:val="nil"/>
              <w:left w:val="nil"/>
              <w:bottom w:val="single" w:sz="4" w:space="0" w:color="7F7F7F" w:themeColor="text1" w:themeTint="80"/>
              <w:right w:val="nil"/>
            </w:tcBorders>
          </w:tcPr>
          <w:p w14:paraId="178F1717" w14:textId="77777777" w:rsidR="00D933B7" w:rsidRPr="001F2F66" w:rsidRDefault="00D933B7">
            <w:pPr>
              <w:spacing w:after="0" w:line="240" w:lineRule="auto"/>
              <w:jc w:val="center"/>
              <w:textAlignment w:val="baseline"/>
              <w:rPr>
                <w:sz w:val="22"/>
                <w:szCs w:val="22"/>
                <w:lang w:eastAsia="en-IE"/>
              </w:rPr>
            </w:pPr>
            <w:r w:rsidRPr="001F2F66">
              <w:rPr>
                <w:sz w:val="22"/>
                <w:szCs w:val="22"/>
              </w:rPr>
              <w:t xml:space="preserve"> 32.9</w:t>
            </w:r>
          </w:p>
        </w:tc>
        <w:tc>
          <w:tcPr>
            <w:tcW w:w="1453" w:type="dxa"/>
            <w:tcBorders>
              <w:top w:val="nil"/>
              <w:left w:val="nil"/>
              <w:bottom w:val="single" w:sz="4" w:space="0" w:color="7F7F7F" w:themeColor="text1" w:themeTint="80"/>
              <w:right w:val="nil"/>
            </w:tcBorders>
            <w:hideMark/>
          </w:tcPr>
          <w:p w14:paraId="67758C7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sz w:val="22"/>
                <w:szCs w:val="22"/>
              </w:rPr>
              <w:t xml:space="preserve"> 367.7</w:t>
            </w:r>
          </w:p>
        </w:tc>
      </w:tr>
      <w:tr w:rsidR="00D933B7" w:rsidRPr="00426441" w14:paraId="42FB623D"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5DC1122A" w14:textId="77777777" w:rsidR="00D933B7" w:rsidRPr="001F2F66" w:rsidRDefault="00D933B7">
            <w:pPr>
              <w:spacing w:after="0" w:line="240" w:lineRule="auto"/>
              <w:jc w:val="center"/>
              <w:textAlignment w:val="baseline"/>
              <w:rPr>
                <w:rFonts w:cs="Segoe UI"/>
                <w:color w:val="000000"/>
                <w:sz w:val="22"/>
                <w:szCs w:val="22"/>
                <w:lang w:val="en-IE" w:eastAsia="en-IE"/>
              </w:rPr>
            </w:pPr>
            <w:r w:rsidRPr="001F2F66">
              <w:rPr>
                <w:rFonts w:cs="Segoe UI"/>
                <w:color w:val="000000"/>
                <w:sz w:val="22"/>
                <w:szCs w:val="22"/>
                <w:lang w:val="en-IE" w:eastAsia="en-IE"/>
              </w:rPr>
              <w:t>Total:</w:t>
            </w:r>
          </w:p>
        </w:tc>
        <w:tc>
          <w:tcPr>
            <w:tcW w:w="1560" w:type="dxa"/>
            <w:tcBorders>
              <w:top w:val="single" w:sz="4" w:space="0" w:color="7F7F7F" w:themeColor="text1" w:themeTint="80"/>
              <w:left w:val="nil"/>
              <w:bottom w:val="single" w:sz="6" w:space="0" w:color="8C8C8C"/>
              <w:right w:val="nil"/>
            </w:tcBorders>
          </w:tcPr>
          <w:p w14:paraId="52E2B730"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352.2</w:t>
            </w:r>
          </w:p>
        </w:tc>
        <w:tc>
          <w:tcPr>
            <w:tcW w:w="1513" w:type="dxa"/>
            <w:tcBorders>
              <w:top w:val="single" w:sz="4" w:space="0" w:color="7F7F7F" w:themeColor="text1" w:themeTint="80"/>
              <w:left w:val="nil"/>
              <w:bottom w:val="single" w:sz="6" w:space="0" w:color="8C8C8C"/>
              <w:right w:val="nil"/>
            </w:tcBorders>
          </w:tcPr>
          <w:p w14:paraId="5E9A95C9"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361.7</w:t>
            </w:r>
          </w:p>
        </w:tc>
        <w:tc>
          <w:tcPr>
            <w:tcW w:w="1443" w:type="dxa"/>
            <w:tcBorders>
              <w:top w:val="single" w:sz="4" w:space="0" w:color="7F7F7F" w:themeColor="text1" w:themeTint="80"/>
              <w:left w:val="nil"/>
              <w:bottom w:val="single" w:sz="6" w:space="0" w:color="8C8C8C"/>
              <w:right w:val="nil"/>
            </w:tcBorders>
          </w:tcPr>
          <w:p w14:paraId="6B7128B1"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371.8</w:t>
            </w:r>
          </w:p>
        </w:tc>
        <w:tc>
          <w:tcPr>
            <w:tcW w:w="1443" w:type="dxa"/>
            <w:tcBorders>
              <w:top w:val="single" w:sz="4" w:space="0" w:color="7F7F7F" w:themeColor="text1" w:themeTint="80"/>
              <w:left w:val="nil"/>
              <w:bottom w:val="single" w:sz="6" w:space="0" w:color="8C8C8C"/>
              <w:right w:val="nil"/>
            </w:tcBorders>
          </w:tcPr>
          <w:p w14:paraId="6F3304FC"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 xml:space="preserve"> 384.7</w:t>
            </w:r>
          </w:p>
        </w:tc>
        <w:tc>
          <w:tcPr>
            <w:tcW w:w="1332" w:type="dxa"/>
            <w:tcBorders>
              <w:top w:val="single" w:sz="4" w:space="0" w:color="7F7F7F" w:themeColor="text1" w:themeTint="80"/>
              <w:left w:val="nil"/>
              <w:bottom w:val="single" w:sz="6" w:space="0" w:color="8C8C8C"/>
              <w:right w:val="nil"/>
            </w:tcBorders>
          </w:tcPr>
          <w:p w14:paraId="13532CF6" w14:textId="77777777" w:rsidR="00D933B7" w:rsidRPr="001F2F66" w:rsidRDefault="00D933B7">
            <w:pPr>
              <w:spacing w:after="0" w:line="240" w:lineRule="auto"/>
              <w:jc w:val="center"/>
              <w:textAlignment w:val="baseline"/>
              <w:rPr>
                <w:sz w:val="22"/>
                <w:szCs w:val="22"/>
                <w:lang w:eastAsia="en-IE"/>
              </w:rPr>
            </w:pPr>
            <w:r w:rsidRPr="001F2F66">
              <w:rPr>
                <w:sz w:val="22"/>
                <w:szCs w:val="22"/>
              </w:rPr>
              <w:t xml:space="preserve"> 393.3</w:t>
            </w:r>
          </w:p>
        </w:tc>
        <w:tc>
          <w:tcPr>
            <w:tcW w:w="1453" w:type="dxa"/>
            <w:tcBorders>
              <w:top w:val="single" w:sz="4" w:space="0" w:color="7F7F7F" w:themeColor="text1" w:themeTint="80"/>
              <w:left w:val="nil"/>
              <w:bottom w:val="single" w:sz="6" w:space="0" w:color="8C8C8C"/>
              <w:right w:val="nil"/>
            </w:tcBorders>
          </w:tcPr>
          <w:p w14:paraId="78F0A51E" w14:textId="77777777" w:rsidR="00D933B7" w:rsidRPr="001F2F66" w:rsidRDefault="00D933B7">
            <w:pPr>
              <w:spacing w:after="0" w:line="240" w:lineRule="auto"/>
              <w:jc w:val="center"/>
              <w:textAlignment w:val="baseline"/>
              <w:rPr>
                <w:rFonts w:ascii="Calibri" w:hAnsi="Calibri" w:cs="Calibri"/>
                <w:color w:val="000000"/>
                <w:sz w:val="22"/>
                <w:szCs w:val="22"/>
                <w:lang w:eastAsia="en-IE"/>
              </w:rPr>
            </w:pPr>
            <w:r w:rsidRPr="001F2F66">
              <w:rPr>
                <w:sz w:val="22"/>
                <w:szCs w:val="22"/>
              </w:rPr>
              <w:t>1 863.7</w:t>
            </w:r>
          </w:p>
        </w:tc>
      </w:tr>
    </w:tbl>
    <w:p w14:paraId="40F49F31" w14:textId="77777777" w:rsidR="00D933B7" w:rsidRDefault="00D933B7" w:rsidP="00D933B7">
      <w:pPr>
        <w:spacing w:before="240"/>
        <w:rPr>
          <w:lang w:eastAsia="en-GB"/>
        </w:rPr>
      </w:pPr>
      <w:r>
        <w:rPr>
          <w:lang w:eastAsia="en-GB"/>
        </w:rPr>
        <w:t>The European External Action Service (EEAS) assessed that civilian CSDP missions have gender equality as an important objective (Development Assistance Committee (DAC) Gender equality marker 1). This assessment is based on several elements. First, the Missions have full-time gender advisers and gender focal point networks. In addition, the missions implement guidelines on gender mainstreaming. The missions also collect sex-disaggregated data, they provide training courses on gender mainstreaming and on the Women, Peace and Security agenda, and they conduct operational activities to advance gender equality and/or implementation of the Women, Peace and Security agenda. Finally, the EEAS and Member States are committed to enhancing the share of female staff in the missions. The 2023 Civilian CSDP Compact sets a target of 40% women among international mission staff by end-2027. The selection procedures prioritise women over men in selection procedures.</w:t>
      </w:r>
    </w:p>
    <w:p w14:paraId="038BFD43" w14:textId="77777777" w:rsidR="00D933B7" w:rsidRDefault="00D933B7" w:rsidP="00D933B7">
      <w:pPr>
        <w:rPr>
          <w:lang w:eastAsia="en-GB"/>
        </w:rPr>
      </w:pPr>
      <w:r>
        <w:rPr>
          <w:lang w:eastAsia="en-GB"/>
        </w:rPr>
        <w:t>Apart from the civilian CSDP Missions, a number of CFSP non-proliferation and disarmament actions contribute also to gender equality by implementing specific activities designed, for example, to increase the participation of women in nuclear security or non-proliferation.</w:t>
      </w:r>
    </w:p>
    <w:tbl>
      <w:tblPr>
        <w:tblStyle w:val="Planning2022instructions"/>
        <w:tblW w:w="0" w:type="auto"/>
        <w:tblLook w:val="04A0" w:firstRow="1" w:lastRow="0" w:firstColumn="1" w:lastColumn="0" w:noHBand="0" w:noVBand="1"/>
      </w:tblPr>
      <w:tblGrid>
        <w:gridCol w:w="9629"/>
      </w:tblGrid>
      <w:tr w:rsidR="00D933B7" w:rsidRPr="0047239D" w14:paraId="0D7D2A20" w14:textId="77777777">
        <w:tc>
          <w:tcPr>
            <w:tcW w:w="9738" w:type="dxa"/>
            <w:shd w:val="clear" w:color="auto" w:fill="auto"/>
          </w:tcPr>
          <w:p w14:paraId="2C7F9A61"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36524711" w14:textId="77777777" w:rsidR="00D933B7" w:rsidRPr="00F9064A" w:rsidRDefault="00D933B7" w:rsidP="00D933B7">
            <w:pPr>
              <w:pStyle w:val="TableListBullet"/>
              <w:tabs>
                <w:tab w:val="num" w:pos="283"/>
              </w:tabs>
              <w:ind w:left="283" w:hanging="283"/>
              <w:rPr>
                <w:sz w:val="22"/>
                <w:szCs w:val="22"/>
              </w:rPr>
            </w:pPr>
            <w:r>
              <w:rPr>
                <w:sz w:val="22"/>
                <w:szCs w:val="22"/>
              </w:rPr>
              <w:t>As of 31 December 2025, 76% of international staff of civilian CSDP Missions were male and 24% female.</w:t>
            </w:r>
          </w:p>
        </w:tc>
      </w:tr>
    </w:tbl>
    <w:p w14:paraId="15C5C407" w14:textId="77777777" w:rsidR="00D933B7" w:rsidRDefault="00D933B7" w:rsidP="00D933B7">
      <w:pPr>
        <w:spacing w:line="259" w:lineRule="auto"/>
        <w:rPr>
          <w:b/>
          <w:bCs/>
        </w:rPr>
      </w:pPr>
    </w:p>
    <w:p w14:paraId="5020D82D" w14:textId="77777777" w:rsidR="00495D99" w:rsidRDefault="00D933B7" w:rsidP="00F72C99">
      <w:pPr>
        <w:pStyle w:val="Heading3"/>
      </w:pPr>
      <w:r>
        <w:t>Contribution to the digital transition</w:t>
      </w:r>
    </w:p>
    <w:p w14:paraId="5EFDEF12" w14:textId="14DBD256" w:rsidR="00D933B7" w:rsidRPr="006009EC" w:rsidRDefault="00D933B7" w:rsidP="00D933B7">
      <w:pPr>
        <w:rPr>
          <w:lang w:eastAsia="en-GB"/>
        </w:rPr>
      </w:pPr>
      <w:r>
        <w:rPr>
          <w:lang w:eastAsia="en-GB"/>
        </w:rPr>
        <w:t>Not applicable</w:t>
      </w:r>
      <w:r>
        <w:rPr>
          <w:b/>
          <w:bCs/>
        </w:rPr>
        <w:br w:type="page"/>
      </w:r>
    </w:p>
    <w:p w14:paraId="4EC97E06" w14:textId="77777777" w:rsidR="00D933B7" w:rsidRPr="007863E8" w:rsidRDefault="00D933B7" w:rsidP="00D933B7">
      <w:pPr>
        <w:keepNext/>
        <w:keepLines/>
        <w:spacing w:before="600" w:line="240" w:lineRule="auto"/>
        <w:ind w:left="357"/>
        <w:outlineLvl w:val="4"/>
        <w:rPr>
          <w:b/>
          <w:bCs/>
          <w:sz w:val="2"/>
          <w:szCs w:val="2"/>
        </w:rPr>
      </w:pPr>
    </w:p>
    <w:p w14:paraId="22F48905" w14:textId="77777777" w:rsidR="00D933B7" w:rsidRDefault="00D933B7" w:rsidP="00F72C99">
      <w:pPr>
        <w:pStyle w:val="Heading3"/>
      </w:pPr>
      <w:r>
        <w:t>Contribution to sustainable development goals</w:t>
      </w:r>
    </w:p>
    <w:p w14:paraId="1A393A51" w14:textId="77777777" w:rsidR="00D933B7" w:rsidRDefault="00D933B7" w:rsidP="00D933B7">
      <w:pPr>
        <w:spacing w:after="0"/>
      </w:pP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788827E3"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07F036E" w14:textId="77777777" w:rsidR="00D933B7" w:rsidRPr="0047239D" w:rsidRDefault="00D933B7">
            <w:pPr>
              <w:jc w:val="left"/>
              <w:rPr>
                <w:lang w:eastAsia="en-GB"/>
              </w:rPr>
            </w:pPr>
            <w:r>
              <w:rPr>
                <w:lang w:eastAsia="en-GB"/>
              </w:rPr>
              <w:t>SDG</w:t>
            </w:r>
          </w:p>
        </w:tc>
        <w:tc>
          <w:tcPr>
            <w:tcW w:w="2410" w:type="dxa"/>
            <w:vAlign w:val="center"/>
          </w:tcPr>
          <w:p w14:paraId="43B349CF"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5023628A"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5AAC1A0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A6F34EA" w14:textId="102CF4F6" w:rsidR="00D933B7" w:rsidRPr="0047239D" w:rsidRDefault="0084135A">
            <w:pPr>
              <w:rPr>
                <w:b w:val="0"/>
                <w:lang w:eastAsia="en-GB"/>
              </w:rPr>
            </w:pPr>
            <w:r w:rsidRPr="0084135A">
              <w:rPr>
                <w:b w:val="0"/>
                <w:lang w:eastAsia="en-GB"/>
              </w:rPr>
              <w:t>SDG5: Achieve gender equality and empower all women and girls</w:t>
            </w:r>
          </w:p>
        </w:tc>
        <w:tc>
          <w:tcPr>
            <w:tcW w:w="2410" w:type="dxa"/>
          </w:tcPr>
          <w:p w14:paraId="374DBBD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C2B0D5A"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CSDP Missions have full-time gender advisers and gender focal point networks. In addition, the missions implement guidelines on gender mainstreaming and provide training courses on gender mainstreaming and Women, Peace and Security, and they conduct operational activities to advance gender equality and/or implementation of the Women, Peace and Security agenda. Finally, the EEAS and Member States are committed to enhancing the share of female staff in the missions. Apart from the civilian CSDP Missions, several CFSP non-proliferation and disarmament actions contribute also to gender equality by implementing specific activities designed, for example, to increase the participation of women in nuclear security or non-proliferation efforts</w:t>
            </w:r>
          </w:p>
        </w:tc>
      </w:tr>
      <w:tr w:rsidR="00D933B7" w:rsidRPr="0047239D" w14:paraId="0EA2E435"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76F3A57" w14:textId="6C7C40BF" w:rsidR="00D933B7" w:rsidRPr="0047239D"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211DCD23"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F536DAB"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CFSP actions contribute to the preservation of peace, conflict prevention, strengthening of international security, consolidating and supporting democracy, the rule of law and human rights by advising and building capacity on security sector reforms, rule of law or border management, by supporting mediation and conflict resolution initiatives or by supporting the universalisation and effective implementation of international treaties and conventions addressing the proliferation of weapons of mass destruction or conventional weapons.</w:t>
            </w:r>
          </w:p>
        </w:tc>
      </w:tr>
    </w:tbl>
    <w:p w14:paraId="1A1989BE" w14:textId="77777777" w:rsidR="00D933B7" w:rsidRDefault="00D933B7" w:rsidP="00D933B7">
      <w:pPr>
        <w:keepNext/>
        <w:keepLines/>
        <w:tabs>
          <w:tab w:val="left" w:pos="7172"/>
        </w:tabs>
        <w:spacing w:line="240" w:lineRule="auto"/>
        <w:rPr>
          <w:rFonts w:ascii="EC Square Sans Pro Medium" w:eastAsia="EC Square Sans Pro Medium" w:hAnsi="EC Square Sans Pro Medium" w:cs="EC Square Sans Pro Medium"/>
          <w:sz w:val="36"/>
          <w:szCs w:val="36"/>
        </w:rPr>
      </w:pPr>
    </w:p>
    <w:p w14:paraId="60C5F23F" w14:textId="77777777" w:rsidR="00D933B7" w:rsidRDefault="00D933B7" w:rsidP="00F72C99">
      <w:pPr>
        <w:pStyle w:val="Heading3"/>
      </w:pPr>
      <w:r>
        <w:rPr>
          <w:rFonts w:eastAsia="EC Square Sans Pro Medium"/>
        </w:rPr>
        <w:t>Support to reforms</w:t>
      </w:r>
    </w:p>
    <w:p w14:paraId="24EB4BE1" w14:textId="77777777" w:rsidR="00D933B7" w:rsidRPr="001E4370" w:rsidRDefault="00D933B7" w:rsidP="00D933B7">
      <w:pPr>
        <w:keepNext/>
        <w:keepLines/>
        <w:tabs>
          <w:tab w:val="left" w:pos="7172"/>
        </w:tabs>
        <w:spacing w:line="240" w:lineRule="auto"/>
        <w:rPr>
          <w:lang w:val="en-IE"/>
        </w:rPr>
      </w:pPr>
      <w:r>
        <w:rPr>
          <w:lang w:val="en-IE"/>
        </w:rPr>
        <w:t>Advisory civilian CSDP Missions contribute to the security sector reforms in partner countries by providing advice on policies, strategies, and legislation.</w:t>
      </w:r>
    </w:p>
    <w:p w14:paraId="71CACD47" w14:textId="77777777" w:rsidR="00D933B7" w:rsidRPr="001E4370" w:rsidRDefault="00D933B7" w:rsidP="00D933B7">
      <w:pPr>
        <w:keepNext/>
        <w:keepLines/>
        <w:tabs>
          <w:tab w:val="left" w:pos="7172"/>
        </w:tabs>
        <w:spacing w:line="240" w:lineRule="auto"/>
        <w:rPr>
          <w:lang w:val="en-IE"/>
        </w:rPr>
      </w:pPr>
      <w:r>
        <w:rPr>
          <w:lang w:val="en-IE"/>
        </w:rPr>
        <w:t>Given the division of responsibilities between the Council, the EEAS, and the Commission with regard to the implementation of the CFSP, based on the provisions of the Treaty on European Union, the Commission is not in a position to assess the contribution of the Missions to the reforms, as the Missions report on the implementation of their mandates to the Council and the EEAS and not to the Commission.</w:t>
      </w:r>
    </w:p>
    <w:p w14:paraId="0C321522" w14:textId="77777777" w:rsidR="00D933B7" w:rsidRDefault="00D933B7" w:rsidP="00D933B7">
      <w:pPr>
        <w:sectPr w:rsidR="00D933B7" w:rsidSect="00D933B7">
          <w:headerReference w:type="default" r:id="rId510"/>
          <w:footerReference w:type="default" r:id="rId511"/>
          <w:footnotePr>
            <w:numFmt w:val="chicago"/>
          </w:footnotePr>
          <w:type w:val="continuous"/>
          <w:pgSz w:w="11906" w:h="16838"/>
          <w:pgMar w:top="1440" w:right="1133" w:bottom="1440" w:left="1134" w:header="708" w:footer="708" w:gutter="0"/>
          <w:cols w:space="708"/>
          <w:docGrid w:linePitch="360"/>
        </w:sectPr>
      </w:pPr>
    </w:p>
    <w:p w14:paraId="78616209" w14:textId="25EAE1A1" w:rsidR="00D933B7" w:rsidRPr="00742189" w:rsidRDefault="00D933B7" w:rsidP="00D933B7">
      <w:pPr>
        <w:pStyle w:val="Heading1"/>
      </w:pPr>
      <w:bookmarkStart w:id="114" w:name="toc_sec_43"/>
      <w:bookmarkStart w:id="115" w:name="_Toc228976563"/>
      <w:bookmarkEnd w:id="114"/>
      <w:r w:rsidRPr="00742189">
        <w:t>D</w:t>
      </w:r>
      <w:r w:rsidR="00E60188">
        <w:t>E</w:t>
      </w:r>
      <w:r w:rsidR="00D245E8">
        <w:t>CISION ON THE OVERSEAS ASSOCIATION, INCLUDING GREENLAND</w:t>
      </w:r>
      <w:bookmarkEnd w:id="115"/>
    </w:p>
    <w:p w14:paraId="4AFAE54F" w14:textId="133643E1" w:rsidR="00D933B7" w:rsidRPr="004B6445"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07EA4035" w14:textId="77777777">
        <w:trPr>
          <w:trHeight w:val="1584"/>
        </w:trPr>
        <w:tc>
          <w:tcPr>
            <w:tcW w:w="2410" w:type="dxa"/>
          </w:tcPr>
          <w:p w14:paraId="163BF339" w14:textId="77777777" w:rsidR="00D933B7" w:rsidRDefault="00D933B7">
            <w:pPr>
              <w:spacing w:before="120" w:after="120"/>
              <w:rPr>
                <w:sz w:val="28"/>
                <w:szCs w:val="28"/>
              </w:rPr>
            </w:pPr>
            <w:r>
              <w:rPr>
                <w:sz w:val="28"/>
                <w:szCs w:val="28"/>
              </w:rPr>
              <w:t>11</w:t>
            </w:r>
            <w:r>
              <w:rPr>
                <w:rFonts w:ascii="Calibri" w:hAnsi="Calibri" w:cs="Calibri"/>
                <w:sz w:val="28"/>
                <w:szCs w:val="28"/>
              </w:rPr>
              <w:t> </w:t>
            </w:r>
            <w:r>
              <w:rPr>
                <w:sz w:val="28"/>
                <w:szCs w:val="28"/>
              </w:rPr>
              <w:t>865</w:t>
            </w:r>
          </w:p>
          <w:p w14:paraId="14EE9E49" w14:textId="77777777" w:rsidR="00D933B7" w:rsidRPr="0047239D" w:rsidRDefault="00D933B7">
            <w:pPr>
              <w:spacing w:before="120" w:after="120"/>
            </w:pPr>
            <w:r>
              <w:t>international tourists visited Saint Pierre and Miquelon in 2025, a 17% increase from 2024, thanks to EU support for sustainable tourism.</w:t>
            </w:r>
          </w:p>
        </w:tc>
        <w:tc>
          <w:tcPr>
            <w:cnfStyle w:val="000001000000" w:firstRow="0" w:lastRow="0" w:firstColumn="0" w:lastColumn="0" w:oddVBand="0" w:evenVBand="1" w:oddHBand="0" w:evenHBand="0" w:firstRowFirstColumn="0" w:firstRowLastColumn="0" w:lastRowFirstColumn="0" w:lastRowLastColumn="0"/>
            <w:tcW w:w="2409" w:type="dxa"/>
          </w:tcPr>
          <w:p w14:paraId="213B226D" w14:textId="77777777" w:rsidR="00D933B7" w:rsidRDefault="00D933B7">
            <w:pPr>
              <w:spacing w:before="120" w:after="120"/>
              <w:rPr>
                <w:sz w:val="28"/>
                <w:szCs w:val="28"/>
              </w:rPr>
            </w:pPr>
            <w:r>
              <w:rPr>
                <w:sz w:val="28"/>
                <w:szCs w:val="28"/>
              </w:rPr>
              <w:t>Only 19</w:t>
            </w:r>
          </w:p>
          <w:p w14:paraId="74A46325" w14:textId="77777777" w:rsidR="00D933B7" w:rsidRPr="0047239D" w:rsidRDefault="00D933B7">
            <w:pPr>
              <w:spacing w:before="120" w:after="120"/>
            </w:pPr>
            <w:r>
              <w:t>months after the ‘Coastal resilience needs assessment’ project, financed under the EU resilience, sustainable energy and marine biodiversity programme in Sint Maarten, many actions have been put in place, including research, education and training to strengthen the island’s ability to manage its natural resources.</w:t>
            </w:r>
          </w:p>
        </w:tc>
        <w:tc>
          <w:tcPr>
            <w:tcW w:w="2410" w:type="dxa"/>
            <w:tcBorders>
              <w:bottom w:val="single" w:sz="4" w:space="0" w:color="8C8C8C"/>
            </w:tcBorders>
          </w:tcPr>
          <w:p w14:paraId="617C8171"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90%</w:t>
            </w:r>
          </w:p>
          <w:p w14:paraId="007EC7C3"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r>
              <w:t>of the population in Saint Barthélemy could access Wi-Fi in crisis situations in 2025, as a result of the disaster risk seduction budget support programme under the DOAG.</w:t>
            </w:r>
          </w:p>
        </w:tc>
        <w:tc>
          <w:tcPr>
            <w:cnfStyle w:val="000001000000" w:firstRow="0" w:lastRow="0" w:firstColumn="0" w:lastColumn="0" w:oddVBand="0" w:evenVBand="1" w:oddHBand="0" w:evenHBand="0" w:firstRowFirstColumn="0" w:firstRowLastColumn="0" w:lastRowFirstColumn="0" w:lastRowLastColumn="0"/>
            <w:tcW w:w="2410" w:type="dxa"/>
          </w:tcPr>
          <w:p w14:paraId="1AC2330C" w14:textId="77777777" w:rsidR="00D933B7" w:rsidRDefault="00D933B7">
            <w:pPr>
              <w:spacing w:before="120" w:after="120"/>
            </w:pPr>
            <w:r>
              <w:rPr>
                <w:sz w:val="28"/>
                <w:szCs w:val="28"/>
              </w:rPr>
              <w:t>6</w:t>
            </w:r>
            <w:r>
              <w:rPr>
                <w:rFonts w:ascii="Calibri" w:hAnsi="Calibri" w:cs="Calibri"/>
                <w:sz w:val="28"/>
                <w:szCs w:val="28"/>
              </w:rPr>
              <w:t> </w:t>
            </w:r>
            <w:r>
              <w:rPr>
                <w:sz w:val="28"/>
                <w:szCs w:val="28"/>
              </w:rPr>
              <w:t>000</w:t>
            </w:r>
          </w:p>
          <w:p w14:paraId="272D1779" w14:textId="77777777" w:rsidR="00D933B7" w:rsidRPr="0047239D" w:rsidRDefault="00D933B7">
            <w:pPr>
              <w:spacing w:before="120" w:after="120"/>
              <w:rPr>
                <w:sz w:val="28"/>
                <w:szCs w:val="28"/>
              </w:rPr>
            </w:pPr>
            <w:r>
              <w:t>breeding seabird pairs are now recorded annually on Tromelin Island (</w:t>
            </w:r>
            <w:r>
              <w:rPr>
                <w:rFonts w:eastAsia="Arial" w:cs="Arial"/>
                <w:color w:val="00002E"/>
              </w:rPr>
              <w:t>French Southern and Antarctic Lands</w:t>
            </w:r>
            <w:r>
              <w:t xml:space="preserve">), following restoration efforts under the EU-funded </w:t>
            </w:r>
            <w:r>
              <w:rPr>
                <w:i/>
                <w:iCs/>
              </w:rPr>
              <w:t>Restauration des écosystèmes insulaires de l’océan Indien</w:t>
            </w:r>
            <w:r>
              <w:t xml:space="preserve"> project.</w:t>
            </w:r>
          </w:p>
        </w:tc>
      </w:tr>
      <w:tr w:rsidR="00D933B7" w:rsidRPr="0047239D" w14:paraId="6AE13097" w14:textId="77777777">
        <w:trPr>
          <w:trHeight w:val="1034"/>
        </w:trPr>
        <w:tc>
          <w:tcPr>
            <w:tcW w:w="2410" w:type="dxa"/>
          </w:tcPr>
          <w:p w14:paraId="40ADF8C6" w14:textId="77777777" w:rsidR="00D933B7" w:rsidRPr="0047239D" w:rsidRDefault="00D933B7">
            <w:pPr>
              <w:spacing w:before="120" w:after="120"/>
              <w:rPr>
                <w:sz w:val="28"/>
                <w:szCs w:val="28"/>
              </w:rPr>
            </w:pPr>
            <w:r>
              <w:rPr>
                <w:sz w:val="28"/>
                <w:szCs w:val="28"/>
              </w:rPr>
              <w:t>130</w:t>
            </w:r>
          </w:p>
          <w:p w14:paraId="6D2D9902" w14:textId="77777777" w:rsidR="00D933B7" w:rsidRPr="0047239D" w:rsidRDefault="00D933B7">
            <w:pPr>
              <w:spacing w:before="120"/>
            </w:pPr>
            <w:r>
              <w:t>participants of various business-to-business and business-to-government meetings that took place during the first EU–Greenland Week in Brussels in November 2025, organised by the EU and funded by the DOAG.</w:t>
            </w:r>
          </w:p>
        </w:tc>
        <w:tc>
          <w:tcPr>
            <w:cnfStyle w:val="000001000000" w:firstRow="0" w:lastRow="0" w:firstColumn="0" w:lastColumn="0" w:oddVBand="0" w:evenVBand="1" w:oddHBand="0" w:evenHBand="0" w:firstRowFirstColumn="0" w:firstRowLastColumn="0" w:lastRowFirstColumn="0" w:lastRowLastColumn="0"/>
            <w:tcW w:w="2409" w:type="dxa"/>
          </w:tcPr>
          <w:p w14:paraId="0953D86B" w14:textId="77777777" w:rsidR="00D933B7" w:rsidRDefault="00D933B7">
            <w:pPr>
              <w:spacing w:before="120" w:after="120"/>
              <w:rPr>
                <w:sz w:val="28"/>
                <w:szCs w:val="28"/>
              </w:rPr>
            </w:pPr>
            <w:r>
              <w:rPr>
                <w:sz w:val="28"/>
                <w:szCs w:val="28"/>
              </w:rPr>
              <w:t>76.9%</w:t>
            </w:r>
          </w:p>
          <w:p w14:paraId="70A2298E" w14:textId="77777777" w:rsidR="00D933B7" w:rsidRPr="0047239D" w:rsidRDefault="00D933B7">
            <w:pPr>
              <w:spacing w:before="120" w:after="120"/>
              <w:rPr>
                <w:rFonts w:asciiTheme="minorHAnsi" w:eastAsiaTheme="minorEastAsia" w:hAnsiTheme="minorHAnsi"/>
              </w:rPr>
            </w:pPr>
            <w:r>
              <w:rPr>
                <w:rFonts w:asciiTheme="minorHAnsi" w:eastAsiaTheme="minorEastAsia" w:hAnsiTheme="minorHAnsi"/>
              </w:rPr>
              <w:t>of lower secondary education pupils obtained satisfactory marks in English in 2024, compared with 68.8% in 2022, thanks to budget support provided by the EU to Greenland as a way to raise the academic level of pupils in lower secondary education.</w:t>
            </w:r>
          </w:p>
        </w:tc>
        <w:tc>
          <w:tcPr>
            <w:tcW w:w="2410" w:type="dxa"/>
            <w:tcBorders>
              <w:bottom w:val="single" w:sz="4" w:space="0" w:color="8C8C8C"/>
            </w:tcBorders>
          </w:tcPr>
          <w:p w14:paraId="18211EA1"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p>
          <w:p w14:paraId="49A0CBA6"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38B16BE2"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09848902" w14:textId="77777777" w:rsidR="00D933B7" w:rsidRPr="0047239D" w:rsidRDefault="00D933B7">
            <w:pPr>
              <w:spacing w:before="120" w:after="120"/>
              <w:rPr>
                <w:sz w:val="28"/>
                <w:szCs w:val="28"/>
              </w:rPr>
            </w:pPr>
          </w:p>
          <w:p w14:paraId="3C88C547" w14:textId="77777777" w:rsidR="00D933B7" w:rsidRPr="0047239D" w:rsidRDefault="00D933B7">
            <w:pPr>
              <w:spacing w:before="120" w:after="120"/>
            </w:pPr>
          </w:p>
          <w:p w14:paraId="66050D6E" w14:textId="77777777" w:rsidR="00D933B7" w:rsidRPr="0047239D" w:rsidRDefault="00D933B7">
            <w:pPr>
              <w:spacing w:before="120" w:after="120"/>
              <w:rPr>
                <w:sz w:val="28"/>
                <w:szCs w:val="28"/>
              </w:rPr>
            </w:pPr>
          </w:p>
        </w:tc>
      </w:tr>
    </w:tbl>
    <w:p w14:paraId="5C1205D1"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3A761198"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5E8DD8EC" w14:textId="77777777" w:rsidR="00D933B7" w:rsidRPr="004B6445" w:rsidRDefault="00D933B7" w:rsidP="00F72C99">
      <w:pPr>
        <w:pStyle w:val="Heading2"/>
        <w:rPr>
          <w:rFonts w:eastAsiaTheme="majorEastAsia"/>
          <w:lang w:eastAsia="en-GB"/>
        </w:rPr>
      </w:pPr>
      <w:r>
        <w:rPr>
          <w:rFonts w:eastAsiaTheme="majorEastAsia"/>
          <w:lang w:eastAsia="en-GB"/>
        </w:rPr>
        <w:t>Budget implementation</w:t>
      </w:r>
    </w:p>
    <w:p w14:paraId="02C7B45F"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37BE4E49"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425F63CC"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6084674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27BA57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C871A9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6152A8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50DD5C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ED052B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901511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291358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6FC1AA37" w14:textId="77777777">
        <w:trPr>
          <w:trHeight w:val="300"/>
        </w:trPr>
        <w:tc>
          <w:tcPr>
            <w:tcW w:w="2085" w:type="dxa"/>
            <w:tcBorders>
              <w:top w:val="single" w:sz="6" w:space="0" w:color="8C8C8C"/>
              <w:left w:val="nil"/>
              <w:bottom w:val="single" w:sz="6" w:space="0" w:color="8C8C8C"/>
              <w:right w:val="nil"/>
            </w:tcBorders>
            <w:vAlign w:val="center"/>
            <w:hideMark/>
          </w:tcPr>
          <w:p w14:paraId="1ACE17BF"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F71A9F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67.0</w:t>
            </w:r>
          </w:p>
        </w:tc>
        <w:tc>
          <w:tcPr>
            <w:tcW w:w="930" w:type="dxa"/>
            <w:tcBorders>
              <w:top w:val="single" w:sz="6" w:space="0" w:color="8C8C8C"/>
              <w:left w:val="nil"/>
              <w:bottom w:val="single" w:sz="6" w:space="0" w:color="8C8C8C"/>
              <w:right w:val="nil"/>
            </w:tcBorders>
            <w:hideMark/>
          </w:tcPr>
          <w:p w14:paraId="76924FA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69.0</w:t>
            </w:r>
          </w:p>
        </w:tc>
        <w:tc>
          <w:tcPr>
            <w:tcW w:w="930" w:type="dxa"/>
            <w:tcBorders>
              <w:top w:val="single" w:sz="6" w:space="0" w:color="8C8C8C"/>
              <w:left w:val="nil"/>
              <w:bottom w:val="single" w:sz="6" w:space="0" w:color="8C8C8C"/>
              <w:right w:val="nil"/>
            </w:tcBorders>
            <w:hideMark/>
          </w:tcPr>
          <w:p w14:paraId="6607B63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70.0</w:t>
            </w:r>
          </w:p>
        </w:tc>
        <w:tc>
          <w:tcPr>
            <w:tcW w:w="930" w:type="dxa"/>
            <w:tcBorders>
              <w:top w:val="single" w:sz="6" w:space="0" w:color="8C8C8C"/>
              <w:left w:val="nil"/>
              <w:bottom w:val="single" w:sz="6" w:space="0" w:color="8C8C8C"/>
              <w:right w:val="nil"/>
            </w:tcBorders>
            <w:hideMark/>
          </w:tcPr>
          <w:p w14:paraId="50E6BE3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71.4</w:t>
            </w:r>
          </w:p>
        </w:tc>
        <w:tc>
          <w:tcPr>
            <w:tcW w:w="930" w:type="dxa"/>
            <w:tcBorders>
              <w:top w:val="single" w:sz="6" w:space="0" w:color="8C8C8C"/>
              <w:left w:val="nil"/>
              <w:bottom w:val="single" w:sz="6" w:space="0" w:color="8C8C8C"/>
              <w:right w:val="nil"/>
            </w:tcBorders>
            <w:hideMark/>
          </w:tcPr>
          <w:p w14:paraId="3F1B1F9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73.5</w:t>
            </w:r>
          </w:p>
        </w:tc>
        <w:tc>
          <w:tcPr>
            <w:tcW w:w="930" w:type="dxa"/>
            <w:tcBorders>
              <w:top w:val="single" w:sz="6" w:space="0" w:color="8C8C8C"/>
              <w:left w:val="nil"/>
              <w:bottom w:val="single" w:sz="6" w:space="0" w:color="8C8C8C"/>
              <w:right w:val="nil"/>
            </w:tcBorders>
            <w:hideMark/>
          </w:tcPr>
          <w:p w14:paraId="0E97A9C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74.3</w:t>
            </w:r>
          </w:p>
        </w:tc>
        <w:tc>
          <w:tcPr>
            <w:tcW w:w="930" w:type="dxa"/>
            <w:tcBorders>
              <w:top w:val="single" w:sz="6" w:space="0" w:color="8C8C8C"/>
              <w:left w:val="nil"/>
              <w:bottom w:val="single" w:sz="6" w:space="0" w:color="8C8C8C"/>
              <w:right w:val="nil"/>
            </w:tcBorders>
            <w:hideMark/>
          </w:tcPr>
          <w:p w14:paraId="6B5889B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75.4</w:t>
            </w:r>
          </w:p>
        </w:tc>
        <w:tc>
          <w:tcPr>
            <w:tcW w:w="930" w:type="dxa"/>
            <w:tcBorders>
              <w:top w:val="single" w:sz="6" w:space="0" w:color="8C8C8C"/>
              <w:left w:val="nil"/>
              <w:bottom w:val="single" w:sz="6" w:space="0" w:color="8C8C8C"/>
              <w:right w:val="nil"/>
            </w:tcBorders>
            <w:hideMark/>
          </w:tcPr>
          <w:p w14:paraId="3EA8E0B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500.6</w:t>
            </w:r>
          </w:p>
        </w:tc>
      </w:tr>
      <w:tr w:rsidR="00D933B7" w:rsidRPr="00426441" w14:paraId="54D7E54E"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3ABE2BC"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4262FB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801958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FD3887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127C85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E3DED3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8C29D5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D19FEB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94CDD7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5FBBF76F" w14:textId="77777777">
        <w:trPr>
          <w:trHeight w:val="300"/>
        </w:trPr>
        <w:tc>
          <w:tcPr>
            <w:tcW w:w="2085" w:type="dxa"/>
            <w:tcBorders>
              <w:top w:val="single" w:sz="6" w:space="0" w:color="8C8C8C"/>
              <w:left w:val="nil"/>
              <w:bottom w:val="single" w:sz="6" w:space="0" w:color="8C8C8C"/>
              <w:right w:val="nil"/>
            </w:tcBorders>
            <w:vAlign w:val="center"/>
            <w:hideMark/>
          </w:tcPr>
          <w:p w14:paraId="7984D672"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7823CFF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10ED4C8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7A9ED51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3A62276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28E760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1.4</w:t>
            </w:r>
          </w:p>
        </w:tc>
        <w:tc>
          <w:tcPr>
            <w:tcW w:w="930" w:type="dxa"/>
            <w:tcBorders>
              <w:top w:val="single" w:sz="6" w:space="0" w:color="8C8C8C"/>
              <w:left w:val="nil"/>
              <w:bottom w:val="single" w:sz="6" w:space="0" w:color="8C8C8C"/>
              <w:right w:val="nil"/>
            </w:tcBorders>
            <w:hideMark/>
          </w:tcPr>
          <w:p w14:paraId="0E53D68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15A7C1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75695C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39EF1E6B"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91053DC"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26E066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1F84AF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D611D1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35.0</w:t>
            </w:r>
          </w:p>
        </w:tc>
        <w:tc>
          <w:tcPr>
            <w:tcW w:w="930" w:type="dxa"/>
            <w:tcBorders>
              <w:top w:val="single" w:sz="6" w:space="0" w:color="8C8C8C"/>
              <w:left w:val="nil"/>
              <w:bottom w:val="single" w:sz="6" w:space="0" w:color="8C8C8C"/>
              <w:right w:val="nil"/>
            </w:tcBorders>
            <w:shd w:val="clear" w:color="auto" w:fill="F2F2F2"/>
            <w:hideMark/>
          </w:tcPr>
          <w:p w14:paraId="21A5745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36BF80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018068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4BE5F6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65EB26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35.0</w:t>
            </w:r>
          </w:p>
        </w:tc>
      </w:tr>
      <w:tr w:rsidR="00D933B7" w:rsidRPr="00426441" w14:paraId="44914AA6" w14:textId="77777777">
        <w:trPr>
          <w:trHeight w:val="300"/>
        </w:trPr>
        <w:tc>
          <w:tcPr>
            <w:tcW w:w="2085" w:type="dxa"/>
            <w:tcBorders>
              <w:top w:val="single" w:sz="6" w:space="0" w:color="8C8C8C"/>
              <w:left w:val="nil"/>
              <w:bottom w:val="single" w:sz="6" w:space="0" w:color="8C8C8C"/>
              <w:right w:val="nil"/>
            </w:tcBorders>
            <w:vAlign w:val="center"/>
            <w:hideMark/>
          </w:tcPr>
          <w:p w14:paraId="256EB229"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2B586B8"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67.0</w:t>
            </w:r>
          </w:p>
        </w:tc>
        <w:tc>
          <w:tcPr>
            <w:tcW w:w="930" w:type="dxa"/>
            <w:tcBorders>
              <w:top w:val="single" w:sz="6" w:space="0" w:color="8C8C8C"/>
              <w:left w:val="nil"/>
              <w:bottom w:val="single" w:sz="6" w:space="0" w:color="8C8C8C"/>
              <w:right w:val="nil"/>
            </w:tcBorders>
            <w:hideMark/>
          </w:tcPr>
          <w:p w14:paraId="28FE00AF"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69.0</w:t>
            </w:r>
          </w:p>
        </w:tc>
        <w:tc>
          <w:tcPr>
            <w:tcW w:w="930" w:type="dxa"/>
            <w:tcBorders>
              <w:top w:val="single" w:sz="6" w:space="0" w:color="8C8C8C"/>
              <w:left w:val="nil"/>
              <w:bottom w:val="single" w:sz="6" w:space="0" w:color="8C8C8C"/>
              <w:right w:val="nil"/>
            </w:tcBorders>
            <w:hideMark/>
          </w:tcPr>
          <w:p w14:paraId="336D0A20"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105.0</w:t>
            </w:r>
          </w:p>
        </w:tc>
        <w:tc>
          <w:tcPr>
            <w:tcW w:w="930" w:type="dxa"/>
            <w:tcBorders>
              <w:top w:val="single" w:sz="6" w:space="0" w:color="8C8C8C"/>
              <w:left w:val="nil"/>
              <w:bottom w:val="single" w:sz="6" w:space="0" w:color="8C8C8C"/>
              <w:right w:val="nil"/>
            </w:tcBorders>
            <w:hideMark/>
          </w:tcPr>
          <w:p w14:paraId="792A2B37"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71.4</w:t>
            </w:r>
          </w:p>
        </w:tc>
        <w:tc>
          <w:tcPr>
            <w:tcW w:w="930" w:type="dxa"/>
            <w:tcBorders>
              <w:top w:val="single" w:sz="6" w:space="0" w:color="8C8C8C"/>
              <w:left w:val="nil"/>
              <w:bottom w:val="single" w:sz="6" w:space="0" w:color="8C8C8C"/>
              <w:right w:val="nil"/>
            </w:tcBorders>
            <w:hideMark/>
          </w:tcPr>
          <w:p w14:paraId="61C8C2A8"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74.8</w:t>
            </w:r>
          </w:p>
        </w:tc>
        <w:tc>
          <w:tcPr>
            <w:tcW w:w="930" w:type="dxa"/>
            <w:tcBorders>
              <w:top w:val="single" w:sz="6" w:space="0" w:color="8C8C8C"/>
              <w:left w:val="nil"/>
              <w:bottom w:val="single" w:sz="6" w:space="0" w:color="8C8C8C"/>
              <w:right w:val="nil"/>
            </w:tcBorders>
            <w:hideMark/>
          </w:tcPr>
          <w:p w14:paraId="6DE0939A"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74.3</w:t>
            </w:r>
          </w:p>
        </w:tc>
        <w:tc>
          <w:tcPr>
            <w:tcW w:w="930" w:type="dxa"/>
            <w:tcBorders>
              <w:top w:val="single" w:sz="6" w:space="0" w:color="8C8C8C"/>
              <w:left w:val="nil"/>
              <w:bottom w:val="single" w:sz="6" w:space="0" w:color="8C8C8C"/>
              <w:right w:val="nil"/>
            </w:tcBorders>
            <w:hideMark/>
          </w:tcPr>
          <w:p w14:paraId="5B8B5C5A"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75.4</w:t>
            </w:r>
          </w:p>
        </w:tc>
        <w:tc>
          <w:tcPr>
            <w:tcW w:w="930" w:type="dxa"/>
            <w:tcBorders>
              <w:top w:val="single" w:sz="6" w:space="0" w:color="8C8C8C"/>
              <w:left w:val="nil"/>
              <w:bottom w:val="single" w:sz="6" w:space="0" w:color="8C8C8C"/>
              <w:right w:val="nil"/>
            </w:tcBorders>
            <w:hideMark/>
          </w:tcPr>
          <w:p w14:paraId="0C62C7A2" w14:textId="77777777" w:rsidR="00D933B7" w:rsidRPr="00B00D6E" w:rsidRDefault="00D933B7">
            <w:pPr>
              <w:spacing w:after="0" w:line="240" w:lineRule="auto"/>
              <w:jc w:val="right"/>
              <w:textAlignment w:val="baseline"/>
              <w:rPr>
                <w:rFonts w:ascii="Times New Roman" w:hAnsi="Times New Roman"/>
                <w:b/>
                <w:bCs/>
                <w:lang w:val="en-IE" w:eastAsia="en-IE"/>
              </w:rPr>
            </w:pPr>
            <w:r>
              <w:rPr>
                <w:b/>
                <w:bCs/>
              </w:rPr>
              <w:t xml:space="preserve"> 535.6</w:t>
            </w:r>
          </w:p>
        </w:tc>
      </w:tr>
    </w:tbl>
    <w:p w14:paraId="14E99002"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5F465E10" w14:textId="77777777" w:rsidR="00D933B7" w:rsidRDefault="00D933B7" w:rsidP="00D933B7">
      <w:pPr>
        <w:spacing w:after="0" w:line="240" w:lineRule="auto"/>
        <w:textAlignment w:val="baseline"/>
        <w:rPr>
          <w:rFonts w:cs="Segoe UI"/>
          <w:sz w:val="18"/>
          <w:szCs w:val="18"/>
          <w:lang w:eastAsia="en-IE"/>
        </w:rPr>
      </w:pPr>
    </w:p>
    <w:p w14:paraId="299374A4" w14:textId="77777777" w:rsidR="00D933B7" w:rsidRDefault="00D933B7" w:rsidP="00D933B7">
      <w:pPr>
        <w:spacing w:after="0" w:line="240" w:lineRule="auto"/>
        <w:textAlignment w:val="baseline"/>
        <w:rPr>
          <w:rFonts w:cs="Segoe UI"/>
          <w:sz w:val="18"/>
          <w:szCs w:val="18"/>
          <w:lang w:eastAsia="en-IE"/>
        </w:rPr>
      </w:pPr>
    </w:p>
    <w:p w14:paraId="18EE6F7A" w14:textId="77777777" w:rsidR="00D933B7" w:rsidRDefault="00D933B7" w:rsidP="00D933B7">
      <w:pPr>
        <w:spacing w:after="0" w:line="240" w:lineRule="auto"/>
        <w:textAlignment w:val="baseline"/>
        <w:rPr>
          <w:rFonts w:cs="Segoe UI"/>
          <w:sz w:val="18"/>
          <w:szCs w:val="18"/>
          <w:lang w:eastAsia="en-IE"/>
        </w:rPr>
      </w:pPr>
    </w:p>
    <w:p w14:paraId="0E376222" w14:textId="77777777" w:rsidR="00D933B7" w:rsidRDefault="00D933B7" w:rsidP="00D933B7">
      <w:pPr>
        <w:spacing w:after="0" w:line="240" w:lineRule="auto"/>
        <w:textAlignment w:val="baseline"/>
        <w:rPr>
          <w:rFonts w:cs="Segoe UI"/>
          <w:sz w:val="18"/>
          <w:szCs w:val="18"/>
          <w:lang w:eastAsia="en-IE"/>
        </w:rPr>
      </w:pPr>
    </w:p>
    <w:p w14:paraId="7DBC5869"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D717239"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3D98BED6"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27DDF9F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9CBA45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46B8F9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74E9D46E"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437B5AB"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78414D7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345.6</w:t>
            </w:r>
          </w:p>
        </w:tc>
        <w:tc>
          <w:tcPr>
            <w:tcW w:w="2400" w:type="dxa"/>
            <w:tcBorders>
              <w:top w:val="single" w:sz="6" w:space="0" w:color="8C8C8C"/>
              <w:left w:val="nil"/>
              <w:bottom w:val="single" w:sz="6" w:space="0" w:color="8C8C8C"/>
              <w:right w:val="nil"/>
            </w:tcBorders>
            <w:shd w:val="clear" w:color="auto" w:fill="FFFFFF"/>
            <w:hideMark/>
          </w:tcPr>
          <w:p w14:paraId="7C45C11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535.6</w:t>
            </w:r>
          </w:p>
        </w:tc>
        <w:tc>
          <w:tcPr>
            <w:tcW w:w="2400" w:type="dxa"/>
            <w:tcBorders>
              <w:top w:val="single" w:sz="6" w:space="0" w:color="8C8C8C"/>
              <w:left w:val="nil"/>
              <w:bottom w:val="single" w:sz="6" w:space="0" w:color="8C8C8C"/>
              <w:right w:val="nil"/>
            </w:tcBorders>
            <w:shd w:val="clear" w:color="auto" w:fill="FFFFFF"/>
            <w:hideMark/>
          </w:tcPr>
          <w:p w14:paraId="1B0DA118" w14:textId="77777777" w:rsidR="00D933B7" w:rsidRPr="00426441" w:rsidRDefault="00D933B7">
            <w:pPr>
              <w:spacing w:after="0" w:line="240" w:lineRule="auto"/>
              <w:jc w:val="right"/>
              <w:textAlignment w:val="baseline"/>
              <w:rPr>
                <w:rFonts w:ascii="Times New Roman" w:hAnsi="Times New Roman"/>
                <w:lang w:val="en-IE" w:eastAsia="en-IE"/>
              </w:rPr>
            </w:pPr>
            <w:r>
              <w:t>64.5%</w:t>
            </w:r>
          </w:p>
        </w:tc>
      </w:tr>
      <w:tr w:rsidR="00D933B7" w:rsidRPr="00426441" w14:paraId="2778E40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9878170"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6E7D7AB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192.1</w:t>
            </w:r>
          </w:p>
        </w:tc>
        <w:tc>
          <w:tcPr>
            <w:tcW w:w="2400" w:type="dxa"/>
            <w:tcBorders>
              <w:top w:val="single" w:sz="6" w:space="0" w:color="8C8C8C"/>
              <w:left w:val="nil"/>
              <w:bottom w:val="single" w:sz="6" w:space="0" w:color="8C8C8C"/>
              <w:right w:val="nil"/>
            </w:tcBorders>
            <w:shd w:val="clear" w:color="auto" w:fill="FFFFFF"/>
            <w:hideMark/>
          </w:tcPr>
          <w:p w14:paraId="5EDA37F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74A2E004" w14:textId="77777777" w:rsidR="00D933B7" w:rsidRPr="00426441" w:rsidRDefault="00D933B7">
            <w:pPr>
              <w:spacing w:after="0" w:line="240" w:lineRule="auto"/>
              <w:jc w:val="right"/>
              <w:textAlignment w:val="baseline"/>
              <w:rPr>
                <w:rFonts w:ascii="Times New Roman" w:hAnsi="Times New Roman"/>
                <w:lang w:val="en-IE" w:eastAsia="en-IE"/>
              </w:rPr>
            </w:pPr>
            <w:r>
              <w:t>35.9%</w:t>
            </w:r>
          </w:p>
        </w:tc>
      </w:tr>
    </w:tbl>
    <w:p w14:paraId="63CFB93A" w14:textId="77777777" w:rsidR="00D933B7" w:rsidRDefault="00D933B7" w:rsidP="00D933B7">
      <w:pPr>
        <w:spacing w:after="0" w:line="240" w:lineRule="auto"/>
        <w:textAlignment w:val="baseline"/>
        <w:rPr>
          <w:rFonts w:ascii="Segoe UI" w:hAnsi="Segoe UI" w:cs="Segoe UI"/>
          <w:sz w:val="18"/>
          <w:szCs w:val="18"/>
          <w:lang w:val="en-IE" w:eastAsia="en-IE"/>
        </w:rPr>
      </w:pPr>
    </w:p>
    <w:p w14:paraId="3301CF1F" w14:textId="77777777" w:rsidR="00D933B7" w:rsidRDefault="00D933B7" w:rsidP="00D933B7">
      <w:pPr>
        <w:spacing w:after="0" w:line="240" w:lineRule="auto"/>
        <w:textAlignment w:val="baseline"/>
        <w:rPr>
          <w:rFonts w:ascii="Segoe UI" w:hAnsi="Segoe UI" w:cs="Segoe UI"/>
          <w:sz w:val="18"/>
          <w:szCs w:val="18"/>
          <w:lang w:val="en-IE" w:eastAsia="en-IE"/>
        </w:rPr>
      </w:pPr>
    </w:p>
    <w:p w14:paraId="6773A510"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5A90379E"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69B29C4F"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0894C0A7"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042382D5" w14:textId="77777777" w:rsidR="00D933B7" w:rsidRDefault="00D933B7">
            <w:pPr>
              <w:spacing w:after="0"/>
              <w:jc w:val="right"/>
              <w:rPr>
                <w:rFonts w:ascii="Calibri" w:eastAsia="Calibri" w:hAnsi="Calibri" w:cs="Calibri"/>
                <w:color w:val="000000" w:themeColor="text1"/>
              </w:rPr>
            </w:pPr>
          </w:p>
        </w:tc>
        <w:tc>
          <w:tcPr>
            <w:tcW w:w="1524" w:type="dxa"/>
            <w:tcBorders>
              <w:top w:val="single" w:sz="6" w:space="0" w:color="8C8C8C"/>
              <w:left w:val="nil"/>
              <w:bottom w:val="single" w:sz="6" w:space="0" w:color="8C8C8C"/>
              <w:right w:val="nil"/>
            </w:tcBorders>
            <w:shd w:val="clear" w:color="auto" w:fill="FAF9F9"/>
            <w:hideMark/>
          </w:tcPr>
          <w:p w14:paraId="615EC9B8" w14:textId="77777777" w:rsidR="00D933B7" w:rsidRDefault="00D933B7">
            <w:pPr>
              <w:spacing w:after="0"/>
              <w:jc w:val="center"/>
            </w:pPr>
            <w:r>
              <w:rPr>
                <w:rFonts w:eastAsia="EC Square Sans Pro" w:cs="EC Square Sans Pro"/>
                <w:b/>
                <w:bCs/>
                <w:color w:val="000000" w:themeColor="text1"/>
              </w:rPr>
              <w:t>Baseline</w:t>
            </w:r>
          </w:p>
        </w:tc>
        <w:tc>
          <w:tcPr>
            <w:tcW w:w="1519" w:type="dxa"/>
            <w:tcBorders>
              <w:top w:val="single" w:sz="6" w:space="0" w:color="8C8C8C"/>
              <w:left w:val="nil"/>
              <w:bottom w:val="single" w:sz="6" w:space="0" w:color="8C8C8C"/>
              <w:right w:val="nil"/>
            </w:tcBorders>
            <w:shd w:val="clear" w:color="auto" w:fill="FAF9F9"/>
            <w:hideMark/>
          </w:tcPr>
          <w:p w14:paraId="0C6D755C" w14:textId="77777777" w:rsidR="00D933B7" w:rsidRDefault="00D933B7">
            <w:pPr>
              <w:spacing w:after="0"/>
              <w:jc w:val="center"/>
            </w:pPr>
            <w:r>
              <w:rPr>
                <w:rFonts w:eastAsia="EC Square Sans Pro" w:cs="EC Square Sans Pro"/>
                <w:b/>
                <w:bCs/>
                <w:color w:val="000000" w:themeColor="text1"/>
              </w:rPr>
              <w:t>Progress</w:t>
            </w:r>
          </w:p>
        </w:tc>
        <w:tc>
          <w:tcPr>
            <w:tcW w:w="1488" w:type="dxa"/>
            <w:tcBorders>
              <w:top w:val="single" w:sz="6" w:space="0" w:color="8C8C8C"/>
              <w:left w:val="nil"/>
              <w:bottom w:val="single" w:sz="6" w:space="0" w:color="8C8C8C"/>
              <w:right w:val="nil"/>
            </w:tcBorders>
            <w:shd w:val="clear" w:color="auto" w:fill="FAF9F9"/>
            <w:hideMark/>
          </w:tcPr>
          <w:p w14:paraId="5E3BF1E8" w14:textId="77777777" w:rsidR="00D933B7" w:rsidRDefault="00D933B7">
            <w:pPr>
              <w:spacing w:after="0"/>
              <w:jc w:val="center"/>
            </w:pPr>
            <w:r>
              <w:rPr>
                <w:rFonts w:eastAsia="EC Square Sans Pro" w:cs="EC Square Sans Pro"/>
                <w:b/>
                <w:bCs/>
                <w:color w:val="000000" w:themeColor="text1"/>
              </w:rPr>
              <w:t>Target</w:t>
            </w:r>
          </w:p>
        </w:tc>
        <w:tc>
          <w:tcPr>
            <w:tcW w:w="1535" w:type="dxa"/>
            <w:tcBorders>
              <w:top w:val="single" w:sz="6" w:space="0" w:color="8C8C8C"/>
              <w:left w:val="nil"/>
              <w:bottom w:val="single" w:sz="6" w:space="0" w:color="8C8C8C"/>
              <w:right w:val="nil"/>
            </w:tcBorders>
            <w:shd w:val="clear" w:color="auto" w:fill="FAF9F9"/>
            <w:hideMark/>
          </w:tcPr>
          <w:p w14:paraId="3CBC46EB" w14:textId="77777777" w:rsidR="00D933B7" w:rsidRDefault="00D933B7">
            <w:pPr>
              <w:spacing w:after="0"/>
              <w:jc w:val="center"/>
            </w:pPr>
            <w:r>
              <w:rPr>
                <w:rFonts w:eastAsia="EC Square Sans Pro" w:cs="EC Square Sans Pro"/>
                <w:b/>
                <w:bCs/>
                <w:color w:val="000000" w:themeColor="text1"/>
              </w:rPr>
              <w:t>Results</w:t>
            </w:r>
          </w:p>
        </w:tc>
        <w:tc>
          <w:tcPr>
            <w:tcW w:w="1588" w:type="dxa"/>
            <w:tcBorders>
              <w:top w:val="single" w:sz="6" w:space="0" w:color="8C8C8C"/>
              <w:left w:val="nil"/>
              <w:bottom w:val="single" w:sz="6" w:space="0" w:color="8C8C8C"/>
              <w:right w:val="nil"/>
            </w:tcBorders>
            <w:shd w:val="clear" w:color="auto" w:fill="FAF9F9"/>
            <w:hideMark/>
          </w:tcPr>
          <w:p w14:paraId="1DF985F5" w14:textId="77777777" w:rsidR="00D933B7" w:rsidRDefault="00D933B7">
            <w:pPr>
              <w:spacing w:after="0"/>
              <w:jc w:val="center"/>
              <w:rPr>
                <w:rFonts w:eastAsia="EC Square Sans Pro" w:cs="EC Square Sans Pro"/>
                <w:b/>
                <w:bCs/>
                <w:color w:val="000000" w:themeColor="text1"/>
              </w:rPr>
            </w:pPr>
            <w:r>
              <w:rPr>
                <w:rFonts w:eastAsia="EC Square Sans Pro" w:cs="EC Square Sans Pro"/>
                <w:b/>
                <w:bCs/>
                <w:color w:val="000000" w:themeColor="text1"/>
              </w:rPr>
              <w:t>Assessment</w:t>
            </w:r>
          </w:p>
        </w:tc>
      </w:tr>
      <w:tr w:rsidR="00D933B7" w:rsidRPr="007B0108" w14:paraId="1FBAFF10" w14:textId="77777777">
        <w:trPr>
          <w:trHeight w:val="300"/>
        </w:trPr>
        <w:tc>
          <w:tcPr>
            <w:tcW w:w="1984" w:type="dxa"/>
            <w:tcBorders>
              <w:top w:val="single" w:sz="6" w:space="0" w:color="8C8C8C"/>
              <w:left w:val="nil"/>
              <w:bottom w:val="single" w:sz="6" w:space="0" w:color="8C8C8C"/>
              <w:right w:val="nil"/>
            </w:tcBorders>
            <w:hideMark/>
          </w:tcPr>
          <w:p w14:paraId="4DAF866E" w14:textId="77777777" w:rsidR="00D933B7" w:rsidRDefault="00D933B7">
            <w:pPr>
              <w:spacing w:after="0"/>
            </w:pPr>
            <w:r>
              <w:rPr>
                <w:rFonts w:ascii="Calibri" w:eastAsia="Calibri" w:hAnsi="Calibri" w:cs="Calibri"/>
                <w:b/>
                <w:bCs/>
                <w:color w:val="000000" w:themeColor="text1"/>
              </w:rPr>
              <w:t xml:space="preserve"> </w:t>
            </w:r>
          </w:p>
        </w:tc>
        <w:tc>
          <w:tcPr>
            <w:tcW w:w="1524" w:type="dxa"/>
            <w:tcBorders>
              <w:top w:val="single" w:sz="6" w:space="0" w:color="8C8C8C"/>
              <w:left w:val="nil"/>
              <w:bottom w:val="single" w:sz="6" w:space="0" w:color="8C8C8C"/>
              <w:right w:val="nil"/>
            </w:tcBorders>
            <w:hideMark/>
          </w:tcPr>
          <w:p w14:paraId="61C519E7" w14:textId="77777777" w:rsidR="00D933B7" w:rsidRDefault="00D933B7">
            <w:pPr>
              <w:spacing w:after="0"/>
              <w:jc w:val="center"/>
            </w:pPr>
            <w:r>
              <w:rPr>
                <w:rFonts w:ascii="Calibri" w:eastAsia="Calibri" w:hAnsi="Calibri" w:cs="Calibri"/>
                <w:b/>
                <w:bCs/>
                <w:color w:val="000000" w:themeColor="text1"/>
              </w:rPr>
              <w:t xml:space="preserve"> </w:t>
            </w:r>
          </w:p>
        </w:tc>
        <w:tc>
          <w:tcPr>
            <w:tcW w:w="1519" w:type="dxa"/>
            <w:tcBorders>
              <w:top w:val="single" w:sz="6" w:space="0" w:color="8C8C8C"/>
              <w:left w:val="nil"/>
              <w:bottom w:val="single" w:sz="6" w:space="0" w:color="8C8C8C"/>
              <w:right w:val="nil"/>
            </w:tcBorders>
            <w:vAlign w:val="center"/>
            <w:hideMark/>
          </w:tcPr>
          <w:p w14:paraId="617F9AFE" w14:textId="77777777" w:rsidR="00D933B7" w:rsidRDefault="00D933B7">
            <w:pPr>
              <w:spacing w:after="0"/>
              <w:jc w:val="center"/>
            </w:pPr>
            <w:r>
              <w:rPr>
                <w:rFonts w:ascii="Calibri" w:eastAsia="Calibri" w:hAnsi="Calibri" w:cs="Calibri"/>
                <w:b/>
                <w:bCs/>
                <w:color w:val="000000" w:themeColor="text1"/>
              </w:rPr>
              <w:t xml:space="preserve"> </w:t>
            </w:r>
          </w:p>
        </w:tc>
        <w:tc>
          <w:tcPr>
            <w:tcW w:w="1488" w:type="dxa"/>
            <w:tcBorders>
              <w:top w:val="single" w:sz="6" w:space="0" w:color="8C8C8C"/>
              <w:left w:val="nil"/>
              <w:bottom w:val="single" w:sz="6" w:space="0" w:color="8C8C8C"/>
              <w:right w:val="nil"/>
            </w:tcBorders>
            <w:hideMark/>
          </w:tcPr>
          <w:p w14:paraId="7769E793" w14:textId="77777777" w:rsidR="00D933B7" w:rsidRDefault="00D933B7">
            <w:pPr>
              <w:spacing w:after="0"/>
              <w:jc w:val="center"/>
            </w:pPr>
            <w:r>
              <w:rPr>
                <w:rFonts w:ascii="Calibri" w:eastAsia="Calibri" w:hAnsi="Calibri" w:cs="Calibri"/>
                <w:b/>
                <w:bCs/>
                <w:color w:val="000000" w:themeColor="text1"/>
              </w:rPr>
              <w:t xml:space="preserve"> </w:t>
            </w:r>
          </w:p>
        </w:tc>
        <w:tc>
          <w:tcPr>
            <w:tcW w:w="1535" w:type="dxa"/>
            <w:tcBorders>
              <w:top w:val="single" w:sz="6" w:space="0" w:color="8C8C8C"/>
              <w:left w:val="nil"/>
              <w:bottom w:val="single" w:sz="6" w:space="0" w:color="8C8C8C"/>
              <w:right w:val="nil"/>
            </w:tcBorders>
            <w:hideMark/>
          </w:tcPr>
          <w:p w14:paraId="34E5E26C" w14:textId="77777777" w:rsidR="00D933B7" w:rsidRDefault="00D933B7">
            <w:pPr>
              <w:spacing w:after="0"/>
              <w:jc w:val="center"/>
            </w:pPr>
            <w:r>
              <w:rPr>
                <w:rFonts w:ascii="Calibri" w:eastAsia="Calibri" w:hAnsi="Calibri" w:cs="Calibri"/>
                <w:b/>
                <w:bCs/>
                <w:color w:val="000000" w:themeColor="text1"/>
              </w:rPr>
              <w:t xml:space="preserve"> </w:t>
            </w:r>
          </w:p>
        </w:tc>
        <w:tc>
          <w:tcPr>
            <w:tcW w:w="1588" w:type="dxa"/>
            <w:tcBorders>
              <w:top w:val="single" w:sz="6" w:space="0" w:color="8C8C8C"/>
              <w:left w:val="nil"/>
              <w:bottom w:val="single" w:sz="6" w:space="0" w:color="8C8C8C"/>
              <w:right w:val="nil"/>
            </w:tcBorders>
            <w:hideMark/>
          </w:tcPr>
          <w:p w14:paraId="722C11FD" w14:textId="77777777" w:rsidR="00D933B7" w:rsidRDefault="00D933B7">
            <w:pPr>
              <w:spacing w:after="0"/>
              <w:jc w:val="center"/>
            </w:pPr>
            <w:r>
              <w:rPr>
                <w:rFonts w:ascii="Calibri" w:eastAsia="Calibri" w:hAnsi="Calibri" w:cs="Calibri"/>
                <w:b/>
                <w:bCs/>
                <w:color w:val="000000" w:themeColor="text1"/>
              </w:rPr>
              <w:t xml:space="preserve"> </w:t>
            </w:r>
          </w:p>
        </w:tc>
      </w:tr>
      <w:tr w:rsidR="00D933B7" w:rsidRPr="007B0108" w14:paraId="3B6CB1EE"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63D7CEDE" w14:textId="77777777" w:rsidR="00D933B7" w:rsidRDefault="00D933B7">
            <w:pPr>
              <w:spacing w:after="0"/>
            </w:pPr>
            <w:r>
              <w:rPr>
                <w:rFonts w:eastAsia="EC Square Sans Pro" w:cs="EC Square Sans Pro"/>
                <w:color w:val="000000" w:themeColor="text1"/>
              </w:rPr>
              <w:t>For OCTs except Greenland, exports of goods and services as a percentage of gross domestic product</w:t>
            </w:r>
          </w:p>
        </w:tc>
        <w:tc>
          <w:tcPr>
            <w:tcW w:w="1524" w:type="dxa"/>
            <w:tcBorders>
              <w:top w:val="single" w:sz="6" w:space="0" w:color="8C8C8C"/>
              <w:left w:val="nil"/>
              <w:bottom w:val="single" w:sz="6" w:space="0" w:color="8C8C8C"/>
              <w:right w:val="nil"/>
            </w:tcBorders>
            <w:shd w:val="clear" w:color="auto" w:fill="FAF9F9"/>
            <w:hideMark/>
          </w:tcPr>
          <w:p w14:paraId="6928147B" w14:textId="77777777" w:rsidR="00D933B7" w:rsidRDefault="00D933B7">
            <w:pPr>
              <w:spacing w:after="0"/>
              <w:jc w:val="center"/>
            </w:pPr>
            <w:r>
              <w:rPr>
                <w:rFonts w:ascii="Calibri" w:eastAsia="Calibri" w:hAnsi="Calibri" w:cs="Calibri"/>
                <w:color w:val="000000" w:themeColor="text1"/>
              </w:rPr>
              <w:t>19.2%</w:t>
            </w:r>
          </w:p>
        </w:tc>
        <w:tc>
          <w:tcPr>
            <w:tcW w:w="1519" w:type="dxa"/>
            <w:tcBorders>
              <w:top w:val="single" w:sz="6" w:space="0" w:color="8C8C8C"/>
              <w:left w:val="nil"/>
              <w:bottom w:val="single" w:sz="6" w:space="0" w:color="8C8C8C"/>
              <w:right w:val="nil"/>
            </w:tcBorders>
            <w:shd w:val="clear" w:color="auto" w:fill="FAF9F9"/>
            <w:hideMark/>
          </w:tcPr>
          <w:p w14:paraId="41A699DC"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hideMark/>
          </w:tcPr>
          <w:p w14:paraId="2F696B55"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hideMark/>
          </w:tcPr>
          <w:p w14:paraId="7A47709F" w14:textId="77777777" w:rsidR="00D933B7" w:rsidRDefault="00D933B7">
            <w:pPr>
              <w:spacing w:after="0"/>
              <w:jc w:val="center"/>
            </w:pPr>
            <w:r>
              <w:rPr>
                <w:rFonts w:eastAsia="EC Square Sans Pro" w:cs="EC Square Sans Pro"/>
                <w:color w:val="000000" w:themeColor="text1"/>
              </w:rPr>
              <w:t>35.3% in 2024</w:t>
            </w:r>
          </w:p>
        </w:tc>
        <w:tc>
          <w:tcPr>
            <w:tcW w:w="1588" w:type="dxa"/>
            <w:tcBorders>
              <w:top w:val="single" w:sz="6" w:space="0" w:color="8C8C8C"/>
              <w:left w:val="nil"/>
              <w:bottom w:val="single" w:sz="6" w:space="0" w:color="8C8C8C"/>
              <w:right w:val="nil"/>
            </w:tcBorders>
            <w:shd w:val="clear" w:color="auto" w:fill="FAF9F9"/>
            <w:hideMark/>
          </w:tcPr>
          <w:p w14:paraId="21B86E50" w14:textId="77777777" w:rsidR="00D933B7" w:rsidRDefault="00D933B7">
            <w:pPr>
              <w:spacing w:after="0"/>
              <w:jc w:val="center"/>
            </w:pPr>
            <w:r>
              <w:rPr>
                <w:rFonts w:eastAsia="EC Square Sans Pro" w:cs="EC Square Sans Pro"/>
                <w:color w:val="000000" w:themeColor="text1"/>
              </w:rPr>
              <w:t>N/A</w:t>
            </w:r>
          </w:p>
        </w:tc>
      </w:tr>
      <w:tr w:rsidR="00D933B7" w:rsidRPr="007B0108" w14:paraId="318D190A" w14:textId="77777777">
        <w:trPr>
          <w:trHeight w:val="300"/>
        </w:trPr>
        <w:tc>
          <w:tcPr>
            <w:tcW w:w="1984" w:type="dxa"/>
            <w:tcBorders>
              <w:top w:val="single" w:sz="6" w:space="0" w:color="8C8C8C"/>
              <w:left w:val="nil"/>
              <w:bottom w:val="single" w:sz="6" w:space="0" w:color="8C8C8C"/>
              <w:right w:val="nil"/>
            </w:tcBorders>
            <w:hideMark/>
          </w:tcPr>
          <w:p w14:paraId="53F2BA25" w14:textId="77777777" w:rsidR="00D933B7" w:rsidRDefault="00D933B7">
            <w:pPr>
              <w:spacing w:after="0"/>
            </w:pPr>
            <w:r>
              <w:rPr>
                <w:rFonts w:eastAsia="EC Square Sans Pro" w:cs="EC Square Sans Pro"/>
                <w:color w:val="000000" w:themeColor="text1"/>
              </w:rPr>
              <w:t>For OCTs except Greenland, total government revenue as a percentage of gross domestic product</w:t>
            </w:r>
          </w:p>
        </w:tc>
        <w:tc>
          <w:tcPr>
            <w:tcW w:w="1524" w:type="dxa"/>
            <w:tcBorders>
              <w:top w:val="single" w:sz="6" w:space="0" w:color="8C8C8C"/>
              <w:left w:val="nil"/>
              <w:bottom w:val="single" w:sz="6" w:space="0" w:color="8C8C8C"/>
              <w:right w:val="nil"/>
            </w:tcBorders>
            <w:hideMark/>
          </w:tcPr>
          <w:p w14:paraId="21DC109C" w14:textId="77777777" w:rsidR="00D933B7" w:rsidRDefault="00D933B7">
            <w:pPr>
              <w:spacing w:after="0"/>
              <w:jc w:val="center"/>
            </w:pPr>
            <w:r>
              <w:rPr>
                <w:rFonts w:ascii="Calibri" w:eastAsia="Calibri" w:hAnsi="Calibri" w:cs="Calibri"/>
                <w:color w:val="000000" w:themeColor="text1"/>
              </w:rPr>
              <w:t>26.9%</w:t>
            </w:r>
          </w:p>
        </w:tc>
        <w:tc>
          <w:tcPr>
            <w:tcW w:w="1519" w:type="dxa"/>
            <w:tcBorders>
              <w:top w:val="single" w:sz="6" w:space="0" w:color="8C8C8C"/>
              <w:left w:val="nil"/>
              <w:bottom w:val="single" w:sz="6" w:space="0" w:color="8C8C8C"/>
              <w:right w:val="nil"/>
            </w:tcBorders>
            <w:hideMark/>
          </w:tcPr>
          <w:p w14:paraId="1275EB1E"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hideMark/>
          </w:tcPr>
          <w:p w14:paraId="50C9AB73"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tcPr>
          <w:p w14:paraId="63C3348A" w14:textId="77777777" w:rsidR="00D933B7" w:rsidRDefault="00D933B7">
            <w:pPr>
              <w:spacing w:after="0"/>
              <w:jc w:val="center"/>
            </w:pPr>
            <w:r>
              <w:rPr>
                <w:rFonts w:eastAsia="EC Square Sans Pro" w:cs="EC Square Sans Pro"/>
                <w:color w:val="000000" w:themeColor="text1"/>
              </w:rPr>
              <w:t>22.9% in 2024</w:t>
            </w:r>
          </w:p>
        </w:tc>
        <w:tc>
          <w:tcPr>
            <w:tcW w:w="1588" w:type="dxa"/>
            <w:tcBorders>
              <w:top w:val="single" w:sz="6" w:space="0" w:color="8C8C8C"/>
              <w:left w:val="nil"/>
              <w:bottom w:val="single" w:sz="6" w:space="0" w:color="8C8C8C"/>
              <w:right w:val="nil"/>
            </w:tcBorders>
            <w:hideMark/>
          </w:tcPr>
          <w:p w14:paraId="52C38333" w14:textId="77777777" w:rsidR="00D933B7" w:rsidRDefault="00D933B7">
            <w:pPr>
              <w:spacing w:after="0"/>
              <w:jc w:val="center"/>
            </w:pPr>
            <w:r>
              <w:rPr>
                <w:rFonts w:eastAsia="EC Square Sans Pro" w:cs="EC Square Sans Pro"/>
                <w:color w:val="000000" w:themeColor="text1"/>
              </w:rPr>
              <w:t>N/A</w:t>
            </w:r>
          </w:p>
        </w:tc>
      </w:tr>
      <w:tr w:rsidR="00D933B7" w:rsidRPr="007B0108" w14:paraId="0F1B095A"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0D06627D" w14:textId="77777777" w:rsidR="00D933B7" w:rsidRDefault="00D933B7">
            <w:pPr>
              <w:spacing w:after="0"/>
            </w:pPr>
            <w:r>
              <w:rPr>
                <w:rFonts w:eastAsia="EC Square Sans Pro" w:cs="EC Square Sans Pro"/>
                <w:color w:val="000000" w:themeColor="text1"/>
              </w:rPr>
              <w:t>For Greenland, exports of goods and services as a percentage of gross domestic product</w:t>
            </w:r>
          </w:p>
        </w:tc>
        <w:tc>
          <w:tcPr>
            <w:tcW w:w="1524" w:type="dxa"/>
            <w:tcBorders>
              <w:top w:val="single" w:sz="6" w:space="0" w:color="8C8C8C"/>
              <w:left w:val="nil"/>
              <w:bottom w:val="single" w:sz="6" w:space="0" w:color="8C8C8C"/>
              <w:right w:val="nil"/>
            </w:tcBorders>
            <w:shd w:val="clear" w:color="auto" w:fill="FAF9F9"/>
            <w:hideMark/>
          </w:tcPr>
          <w:p w14:paraId="48FCFE52" w14:textId="77777777" w:rsidR="00D933B7" w:rsidRDefault="00D933B7">
            <w:pPr>
              <w:spacing w:after="0"/>
              <w:jc w:val="center"/>
            </w:pPr>
            <w:r>
              <w:rPr>
                <w:rFonts w:ascii="Calibri" w:eastAsia="Calibri" w:hAnsi="Calibri" w:cs="Calibri"/>
                <w:color w:val="000000" w:themeColor="text1"/>
              </w:rPr>
              <w:t>26.4%</w:t>
            </w:r>
          </w:p>
        </w:tc>
        <w:tc>
          <w:tcPr>
            <w:tcW w:w="1519" w:type="dxa"/>
            <w:tcBorders>
              <w:top w:val="single" w:sz="6" w:space="0" w:color="8C8C8C"/>
              <w:left w:val="nil"/>
              <w:bottom w:val="single" w:sz="6" w:space="0" w:color="8C8C8C"/>
              <w:right w:val="nil"/>
            </w:tcBorders>
            <w:shd w:val="clear" w:color="auto" w:fill="FAF9F9"/>
            <w:hideMark/>
          </w:tcPr>
          <w:p w14:paraId="2CB57060"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hideMark/>
          </w:tcPr>
          <w:p w14:paraId="47A4CB85"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hideMark/>
          </w:tcPr>
          <w:p w14:paraId="18209372" w14:textId="77777777" w:rsidR="00D933B7" w:rsidRDefault="00D933B7">
            <w:pPr>
              <w:spacing w:after="0"/>
              <w:jc w:val="center"/>
            </w:pPr>
            <w:r>
              <w:rPr>
                <w:rFonts w:eastAsia="EC Square Sans Pro" w:cs="EC Square Sans Pro"/>
                <w:color w:val="000000" w:themeColor="text1"/>
              </w:rPr>
              <w:t>40.8% in 2024</w:t>
            </w:r>
          </w:p>
        </w:tc>
        <w:tc>
          <w:tcPr>
            <w:tcW w:w="1588" w:type="dxa"/>
            <w:tcBorders>
              <w:top w:val="single" w:sz="6" w:space="0" w:color="8C8C8C"/>
              <w:left w:val="nil"/>
              <w:bottom w:val="single" w:sz="6" w:space="0" w:color="8C8C8C"/>
              <w:right w:val="nil"/>
            </w:tcBorders>
            <w:shd w:val="clear" w:color="auto" w:fill="FAF9F9"/>
            <w:hideMark/>
          </w:tcPr>
          <w:p w14:paraId="34C545FF" w14:textId="77777777" w:rsidR="00D933B7" w:rsidRDefault="00D933B7">
            <w:pPr>
              <w:spacing w:after="0"/>
              <w:jc w:val="center"/>
            </w:pPr>
            <w:r>
              <w:rPr>
                <w:rFonts w:eastAsia="EC Square Sans Pro" w:cs="EC Square Sans Pro"/>
                <w:color w:val="000000" w:themeColor="text1"/>
              </w:rPr>
              <w:t>N/A</w:t>
            </w:r>
          </w:p>
        </w:tc>
      </w:tr>
      <w:tr w:rsidR="00D933B7" w:rsidRPr="007B0108" w14:paraId="420D7B11" w14:textId="77777777">
        <w:trPr>
          <w:trHeight w:val="300"/>
        </w:trPr>
        <w:tc>
          <w:tcPr>
            <w:tcW w:w="1984" w:type="dxa"/>
            <w:tcBorders>
              <w:top w:val="single" w:sz="6" w:space="0" w:color="8C8C8C"/>
              <w:left w:val="nil"/>
              <w:bottom w:val="single" w:sz="6" w:space="0" w:color="8C8C8C"/>
              <w:right w:val="nil"/>
            </w:tcBorders>
            <w:shd w:val="clear" w:color="auto" w:fill="FAF9F9"/>
          </w:tcPr>
          <w:p w14:paraId="1B4280A3" w14:textId="77777777" w:rsidR="00D933B7" w:rsidRDefault="00D933B7">
            <w:pPr>
              <w:spacing w:after="0"/>
            </w:pPr>
            <w:r>
              <w:rPr>
                <w:rFonts w:eastAsia="EC Square Sans Pro" w:cs="EC Square Sans Pro"/>
                <w:color w:val="000000" w:themeColor="text1"/>
              </w:rPr>
              <w:t>For Greenland, the percentage of the fisheries sector in total exports</w:t>
            </w:r>
          </w:p>
        </w:tc>
        <w:tc>
          <w:tcPr>
            <w:tcW w:w="1524" w:type="dxa"/>
            <w:tcBorders>
              <w:top w:val="single" w:sz="6" w:space="0" w:color="8C8C8C"/>
              <w:left w:val="nil"/>
              <w:bottom w:val="single" w:sz="6" w:space="0" w:color="8C8C8C"/>
              <w:right w:val="nil"/>
            </w:tcBorders>
            <w:shd w:val="clear" w:color="auto" w:fill="FAF9F9"/>
          </w:tcPr>
          <w:p w14:paraId="614DB6DE" w14:textId="77777777" w:rsidR="00D933B7" w:rsidRDefault="00D933B7">
            <w:pPr>
              <w:spacing w:after="0"/>
              <w:jc w:val="center"/>
            </w:pPr>
            <w:r>
              <w:rPr>
                <w:rFonts w:ascii="Calibri" w:eastAsia="Calibri" w:hAnsi="Calibri" w:cs="Calibri"/>
                <w:color w:val="000000" w:themeColor="text1"/>
              </w:rPr>
              <w:t>91.4%</w:t>
            </w:r>
          </w:p>
        </w:tc>
        <w:tc>
          <w:tcPr>
            <w:tcW w:w="1519" w:type="dxa"/>
            <w:tcBorders>
              <w:top w:val="single" w:sz="6" w:space="0" w:color="8C8C8C"/>
              <w:left w:val="nil"/>
              <w:bottom w:val="single" w:sz="6" w:space="0" w:color="8C8C8C"/>
              <w:right w:val="nil"/>
            </w:tcBorders>
            <w:shd w:val="clear" w:color="auto" w:fill="FAF9F9"/>
          </w:tcPr>
          <w:p w14:paraId="7D6D51B0"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tcPr>
          <w:p w14:paraId="65E3D47B"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tcPr>
          <w:p w14:paraId="705B6326" w14:textId="77777777" w:rsidR="00D933B7" w:rsidRDefault="00D933B7">
            <w:pPr>
              <w:spacing w:after="0"/>
              <w:jc w:val="center"/>
            </w:pPr>
            <w:r>
              <w:rPr>
                <w:rFonts w:eastAsia="EC Square Sans Pro" w:cs="EC Square Sans Pro"/>
                <w:color w:val="000000" w:themeColor="text1"/>
              </w:rPr>
              <w:t>96.0% in 2025</w:t>
            </w:r>
          </w:p>
        </w:tc>
        <w:tc>
          <w:tcPr>
            <w:tcW w:w="1588" w:type="dxa"/>
            <w:tcBorders>
              <w:top w:val="single" w:sz="6" w:space="0" w:color="8C8C8C"/>
              <w:left w:val="nil"/>
              <w:bottom w:val="single" w:sz="6" w:space="0" w:color="8C8C8C"/>
              <w:right w:val="nil"/>
            </w:tcBorders>
            <w:shd w:val="clear" w:color="auto" w:fill="FAF9F9"/>
          </w:tcPr>
          <w:p w14:paraId="7CF79B4B" w14:textId="77777777" w:rsidR="00D933B7" w:rsidRDefault="00D933B7">
            <w:pPr>
              <w:spacing w:after="0"/>
              <w:jc w:val="center"/>
            </w:pPr>
            <w:r>
              <w:rPr>
                <w:rFonts w:eastAsia="EC Square Sans Pro" w:cs="EC Square Sans Pro"/>
                <w:color w:val="000000" w:themeColor="text1"/>
              </w:rPr>
              <w:t>N/A</w:t>
            </w:r>
          </w:p>
        </w:tc>
      </w:tr>
    </w:tbl>
    <w:p w14:paraId="1A370788" w14:textId="77777777" w:rsidR="00D933B7" w:rsidRDefault="00D933B7" w:rsidP="00D933B7">
      <w:pPr>
        <w:spacing w:line="257" w:lineRule="auto"/>
        <w:rPr>
          <w:rFonts w:ascii="Aptos" w:eastAsia="Aptos" w:hAnsi="Aptos" w:cs="Aptos"/>
        </w:rPr>
      </w:pPr>
      <w:r>
        <w:rPr>
          <w:rFonts w:ascii="Aptos" w:eastAsia="Aptos" w:hAnsi="Aptos" w:cs="Aptos"/>
        </w:rPr>
        <w:t>The indicators presented above are based on data from various statistical sources in each OCT. The baseline was established by calculating a proxy based on available data, with the year 2020 serving as the reference point. Progress is shown using the most recent data available from each OCT, which in most cases is from 2024. It is important to note that a direct contribution by the cooperation provided for under the DOAG to the achievement of these indicators cannot be established, as most of the cooperation programmes do not directly support exports of goods and services, and only indirectly support government revenue generation (through cooperation on public financial management). Therefore, no targets are set.</w:t>
      </w:r>
    </w:p>
    <w:p w14:paraId="4C28A367" w14:textId="77777777" w:rsidR="00D933B7" w:rsidRDefault="00D933B7" w:rsidP="00D933B7">
      <w:r>
        <w:t>Over the past years, cooperation between the EU and Greenland has expanded beyond education and fisheries to cover sustainable tourism, digital connectivity, raw materials, renewable energy and the environment.</w:t>
      </w:r>
    </w:p>
    <w:p w14:paraId="4E118CB2" w14:textId="77777777" w:rsidR="00D933B7" w:rsidRDefault="00D933B7" w:rsidP="00D933B7">
      <w:r>
        <w:t>In 2025, 15 small and medium-sized enterprises across Greenland were awarded targeted business development mini-grants, and 72 small and medium-sized enterprises or start-ups benefited from personalised business coaching focusing on specific challenges of planning, budgeting, fundraising, taxation and digital marketing.</w:t>
      </w:r>
    </w:p>
    <w:p w14:paraId="124F602F" w14:textId="77777777" w:rsidR="00D933B7" w:rsidRDefault="00D933B7" w:rsidP="00D933B7">
      <w:r>
        <w:t>In this framework, the first-ever EU–Greenland Week took place in November 2025 in Brussels, with strong participation from Greenland and the EU, gathering public and private stakeholders for high-level sessions to advance partnerships in key strategic sectors.</w:t>
      </w:r>
    </w:p>
    <w:p w14:paraId="0A29A48C" w14:textId="77777777" w:rsidR="00D933B7" w:rsidRDefault="00D933B7" w:rsidP="00D933B7">
      <w:r>
        <w:t>In 2025, EU-OCT cooperation focused on strengthening the investment agenda and expanding regional cooperation. Pacific OCTs participated in the first EU–Pacific Business Forum held in Fiji in September 2025, while several Caribbean OCTs attended the Sargassum Conferences and the EU–LAC Business Forum in November 2025.</w:t>
      </w:r>
    </w:p>
    <w:p w14:paraId="7A9A4E8C" w14:textId="77777777" w:rsidR="00D933B7" w:rsidRPr="005442B9" w:rsidRDefault="00D933B7" w:rsidP="00D933B7">
      <w:r>
        <w:rPr>
          <w:rFonts w:eastAsiaTheme="minorEastAsia"/>
        </w:rPr>
        <w:t>In New Caledonia, following the violent political crisis in May 2024, which severely impacted both the population and the economy, additional assistance of EUR</w:t>
      </w:r>
      <w:r>
        <w:rPr>
          <w:rFonts w:ascii="Calibri" w:eastAsiaTheme="minorEastAsia" w:hAnsi="Calibri" w:cs="Calibri"/>
        </w:rPr>
        <w:t> </w:t>
      </w:r>
      <w:r>
        <w:rPr>
          <w:rFonts w:eastAsiaTheme="minorEastAsia"/>
        </w:rPr>
        <w:t>1</w:t>
      </w:r>
      <w:r>
        <w:rPr>
          <w:rFonts w:ascii="Calibri" w:eastAsiaTheme="minorEastAsia" w:hAnsi="Calibri" w:cs="Calibri"/>
        </w:rPr>
        <w:t> </w:t>
      </w:r>
      <w:r>
        <w:rPr>
          <w:rFonts w:eastAsiaTheme="minorEastAsia"/>
        </w:rPr>
        <w:t>million was granted in 2025 as a top-up to the existing budget support, supporting the territory’s energy transition plan. Furthermore, EUR</w:t>
      </w:r>
      <w:r>
        <w:rPr>
          <w:rFonts w:ascii="Calibri" w:eastAsiaTheme="minorEastAsia" w:hAnsi="Calibri" w:cs="Calibri"/>
        </w:rPr>
        <w:t> </w:t>
      </w:r>
      <w:r>
        <w:rPr>
          <w:rFonts w:eastAsiaTheme="minorEastAsia"/>
        </w:rPr>
        <w:t>5</w:t>
      </w:r>
      <w:r>
        <w:rPr>
          <w:rFonts w:ascii="Calibri" w:eastAsiaTheme="minorEastAsia" w:hAnsi="Calibri" w:cs="Calibri"/>
        </w:rPr>
        <w:t> </w:t>
      </w:r>
      <w:r>
        <w:rPr>
          <w:rFonts w:eastAsiaTheme="minorEastAsia"/>
        </w:rPr>
        <w:t>million was mobilised for an additional measure to strengthen resilience and social cohesion.</w:t>
      </w:r>
    </w:p>
    <w:p w14:paraId="0CC439D6" w14:textId="77777777" w:rsidR="00D933B7" w:rsidRPr="005442B9" w:rsidRDefault="00D933B7" w:rsidP="00D933B7">
      <w:r>
        <w:t>EU-OCT cooperation continued to deliver tangible results. As part of the implementation of Saint Barthélemy’s disaster risk reduction policy, supported by the EU with EUR</w:t>
      </w:r>
      <w:r>
        <w:rPr>
          <w:rFonts w:ascii="Calibri" w:hAnsi="Calibri" w:cs="Calibri"/>
        </w:rPr>
        <w:t> </w:t>
      </w:r>
      <w:r>
        <w:t>2.5</w:t>
      </w:r>
      <w:r>
        <w:rPr>
          <w:rFonts w:ascii="Calibri" w:hAnsi="Calibri" w:cs="Calibri"/>
        </w:rPr>
        <w:t> </w:t>
      </w:r>
      <w:r>
        <w:t>million, by 2025 the territory had acquired four rescue and assistance vehicles, carried out training courses on search and rescue and installed a tsunami alert system.</w:t>
      </w:r>
    </w:p>
    <w:p w14:paraId="5EEB8CA6" w14:textId="77777777" w:rsidR="00D933B7" w:rsidRDefault="00D933B7" w:rsidP="00D933B7">
      <w:r>
        <w:t>In Saint Pierre and Miquelon, where the EU is supporting sustainable tourism with EUR</w:t>
      </w:r>
      <w:r>
        <w:rPr>
          <w:rFonts w:ascii="Calibri" w:hAnsi="Calibri" w:cs="Calibri"/>
        </w:rPr>
        <w:t> </w:t>
      </w:r>
      <w:r>
        <w:t>27</w:t>
      </w:r>
      <w:r>
        <w:rPr>
          <w:rFonts w:ascii="Calibri" w:hAnsi="Calibri" w:cs="Calibri"/>
        </w:rPr>
        <w:t> </w:t>
      </w:r>
      <w:r>
        <w:t>million, 2025 saw steady progress and tourism growth. The EU’s support allowed to increase accommodation capacity, promote tourism among young people and adopt a strategy for coastal protection. As a result, 11</w:t>
      </w:r>
      <w:r>
        <w:rPr>
          <w:rFonts w:ascii="Calibri" w:hAnsi="Calibri" w:cs="Calibri"/>
        </w:rPr>
        <w:t> </w:t>
      </w:r>
      <w:r>
        <w:t>865 international tourists visited Saint Pierre and Miquelon, a 17% increase compared with 2024.</w:t>
      </w:r>
    </w:p>
    <w:p w14:paraId="0D7FA834" w14:textId="77777777" w:rsidR="00D933B7" w:rsidRDefault="00D933B7" w:rsidP="00D933B7">
      <w:pPr>
        <w:rPr>
          <w:rFonts w:eastAsia="EC Square Sans Pro" w:cs="EC Square Sans Pro"/>
        </w:rPr>
      </w:pPr>
      <w:r>
        <w:rPr>
          <w:rFonts w:eastAsia="EC Square Sans Pro" w:cs="EC Square Sans Pro"/>
        </w:rPr>
        <w:t>The implementation of EU-OCT cooperation for 2021-2027 continued to progress well. In 2025 all territorial programmes were effectively under implementation except for Cura</w:t>
      </w:r>
      <w:r>
        <w:t>ç</w:t>
      </w:r>
      <w:r>
        <w:rPr>
          <w:rFonts w:eastAsia="EC Square Sans Pro" w:cs="EC Square Sans Pro"/>
        </w:rPr>
        <w:t xml:space="preserve">ao and Sint Maarten, for which decisions should be adopted respectively in 2026 and 2027. </w:t>
      </w:r>
    </w:p>
    <w:p w14:paraId="75649BF1" w14:textId="77777777" w:rsidR="00D933B7" w:rsidRPr="005442B9" w:rsidRDefault="00D933B7" w:rsidP="00D933B7">
      <w:r>
        <w:t>The total amount of actions adopted up to 2025 was EUR</w:t>
      </w:r>
      <w:r>
        <w:rPr>
          <w:rFonts w:ascii="Calibri" w:hAnsi="Calibri" w:cs="Calibri"/>
        </w:rPr>
        <w:t> </w:t>
      </w:r>
      <w:r>
        <w:t>366.3</w:t>
      </w:r>
      <w:r>
        <w:rPr>
          <w:rFonts w:ascii="Calibri" w:hAnsi="Calibri" w:cs="Calibri"/>
        </w:rPr>
        <w:t> </w:t>
      </w:r>
      <w:r>
        <w:t>million, i.e. over 73% of the total DOAG envelope of EUR</w:t>
      </w:r>
      <w:r>
        <w:rPr>
          <w:rFonts w:ascii="Calibri" w:hAnsi="Calibri" w:cs="Calibri"/>
        </w:rPr>
        <w:t> </w:t>
      </w:r>
      <w:r>
        <w:t>500</w:t>
      </w:r>
      <w:r>
        <w:rPr>
          <w:rFonts w:ascii="Calibri" w:hAnsi="Calibri" w:cs="Calibri"/>
        </w:rPr>
        <w:t> </w:t>
      </w:r>
      <w:r>
        <w:t>million. In 2025, the first three actions were adopted for a total of EUR</w:t>
      </w:r>
      <w:r>
        <w:rPr>
          <w:rFonts w:ascii="Calibri" w:hAnsi="Calibri" w:cs="Calibri"/>
        </w:rPr>
        <w:t> </w:t>
      </w:r>
      <w:r>
        <w:t>4.8</w:t>
      </w:r>
      <w:r>
        <w:rPr>
          <w:rFonts w:ascii="Calibri" w:hAnsi="Calibri" w:cs="Calibri"/>
        </w:rPr>
        <w:t> </w:t>
      </w:r>
      <w:r>
        <w:t xml:space="preserve">million: one intra-regional programme for the French Southern and Antarctic Lands, a programme dedicated to culture and a support measures programme, both covering all OCTs. </w:t>
      </w:r>
    </w:p>
    <w:p w14:paraId="2FBF7093" w14:textId="77777777" w:rsidR="00D933B7" w:rsidRDefault="00D933B7" w:rsidP="00D933B7">
      <w:pPr>
        <w:keepNext/>
        <w:keepLines/>
        <w:tabs>
          <w:tab w:val="left" w:pos="7172"/>
        </w:tabs>
        <w:spacing w:line="240" w:lineRule="auto"/>
        <w:outlineLvl w:val="4"/>
        <w:rPr>
          <w:rFonts w:ascii="EC Square Sans Pro Medium" w:eastAsiaTheme="majorEastAsia" w:hAnsi="EC Square Sans Pro Medium" w:cstheme="majorBidi"/>
          <w:sz w:val="36"/>
          <w:szCs w:val="36"/>
          <w:lang w:eastAsia="en-GB"/>
        </w:rPr>
      </w:pPr>
    </w:p>
    <w:p w14:paraId="5E4E9356"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07774594" w14:textId="77777777" w:rsidR="00D933B7" w:rsidRPr="0091729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FF01D4" w14:paraId="0AFC9BA1"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05B4F17F"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09A1477E"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Implementation</w:t>
            </w:r>
            <w:r>
              <w:rPr>
                <w:rFonts w:ascii="Calibri" w:hAnsi="Calibri" w:cs="Calibri"/>
                <w:sz w:val="20"/>
                <w:lang w:val="en-IE"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0B4062A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Estimates</w:t>
            </w:r>
            <w:r>
              <w:rPr>
                <w:rFonts w:ascii="Calibri" w:hAnsi="Calibri" w:cs="Calibri"/>
                <w:color w:val="000000"/>
                <w:sz w:val="20"/>
                <w:lang w:val="en-IE"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401544C9"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sz w:val="20"/>
                <w:lang w:val="en-IE" w:eastAsia="en-IE"/>
              </w:rPr>
              <w:t> </w:t>
            </w:r>
            <w:r>
              <w:rPr>
                <w:rFonts w:ascii="Calibri" w:hAnsi="Calibri" w:cs="Calibri"/>
                <w:color w:val="000000"/>
                <w:sz w:val="20"/>
                <w:lang w:val="en-IE" w:eastAsia="en-IE"/>
              </w:rPr>
              <w:t> </w:t>
            </w:r>
          </w:p>
        </w:tc>
      </w:tr>
      <w:tr w:rsidR="00D933B7" w:rsidRPr="00FF01D4" w14:paraId="64343E11"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17EB235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b/>
                <w:bCs/>
                <w:color w:val="000000"/>
                <w:lang w:val="en-IE" w:eastAsia="en-IE"/>
              </w:rPr>
              <w:t> </w:t>
            </w:r>
            <w:r>
              <w:rPr>
                <w:rFonts w:ascii="Calibri" w:hAnsi="Calibri" w:cs="Calibri"/>
                <w:color w:val="000000"/>
                <w:lang w:val="en-IE"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32B78EC2"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2021</w:t>
            </w:r>
            <w:r>
              <w:rPr>
                <w:rFonts w:ascii="Calibri" w:hAnsi="Calibri" w:cs="Calibri"/>
                <w:color w:val="000000"/>
                <w:sz w:val="20"/>
                <w:lang w:val="en-IE"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46EC6D43"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2022</w:t>
            </w:r>
            <w:r>
              <w:rPr>
                <w:rFonts w:ascii="Calibri" w:hAnsi="Calibri" w:cs="Calibri"/>
                <w:color w:val="000000"/>
                <w:sz w:val="20"/>
                <w:lang w:val="en-IE"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7728736F"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2023</w:t>
            </w:r>
            <w:r>
              <w:rPr>
                <w:rFonts w:ascii="Calibri" w:hAnsi="Calibri" w:cs="Calibri"/>
                <w:color w:val="000000"/>
                <w:sz w:val="20"/>
                <w:lang w:val="en-IE"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65E17031"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2024</w:t>
            </w:r>
            <w:r>
              <w:rPr>
                <w:rFonts w:ascii="Calibri" w:hAnsi="Calibri" w:cs="Calibri"/>
                <w:color w:val="000000"/>
                <w:sz w:val="20"/>
                <w:lang w:val="en-IE"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149A0635"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2025</w:t>
            </w:r>
            <w:r>
              <w:rPr>
                <w:rFonts w:ascii="Calibri" w:hAnsi="Calibri" w:cs="Calibri"/>
                <w:color w:val="000000"/>
                <w:sz w:val="20"/>
                <w:lang w:val="en-IE"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73ECE323"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2026</w:t>
            </w:r>
            <w:r>
              <w:rPr>
                <w:rFonts w:ascii="Calibri" w:hAnsi="Calibri" w:cs="Calibri"/>
                <w:sz w:val="20"/>
                <w:lang w:val="en-IE"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61D2A548"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color w:val="000000"/>
                <w:sz w:val="20"/>
                <w:lang w:val="en-IE" w:eastAsia="en-IE"/>
              </w:rPr>
              <w:t>2027</w:t>
            </w:r>
            <w:r>
              <w:rPr>
                <w:rFonts w:ascii="Calibri" w:hAnsi="Calibri" w:cs="Calibri"/>
                <w:color w:val="000000"/>
                <w:sz w:val="20"/>
                <w:lang w:val="en-IE"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691BA6D3"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Total</w:t>
            </w:r>
            <w:r>
              <w:rPr>
                <w:rFonts w:ascii="Calibri" w:hAnsi="Calibri" w:cs="Calibri"/>
                <w:sz w:val="20"/>
                <w:lang w:val="en-IE"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64DBED87" w14:textId="77777777" w:rsidR="00D933B7" w:rsidRPr="00FF01D4" w:rsidRDefault="00D933B7">
            <w:pPr>
              <w:spacing w:after="0" w:line="240" w:lineRule="auto"/>
              <w:jc w:val="center"/>
              <w:textAlignment w:val="baseline"/>
              <w:rPr>
                <w:rFonts w:ascii="Segoe UI" w:hAnsi="Segoe UI" w:cs="Segoe UI"/>
                <w:sz w:val="18"/>
                <w:szCs w:val="18"/>
                <w:lang w:val="en-IE" w:eastAsia="en-IE"/>
              </w:rPr>
            </w:pPr>
            <w:r>
              <w:rPr>
                <w:rFonts w:cs="Segoe UI"/>
                <w:b/>
                <w:bCs/>
                <w:sz w:val="20"/>
                <w:lang w:val="en-IE" w:eastAsia="en-IE"/>
              </w:rPr>
              <w:t>% of the</w:t>
            </w:r>
            <w:r>
              <w:rPr>
                <w:rFonts w:ascii="Calibri" w:hAnsi="Calibri" w:cs="Calibri"/>
                <w:b/>
                <w:bCs/>
                <w:sz w:val="20"/>
                <w:lang w:val="en-IE" w:eastAsia="en-IE"/>
              </w:rPr>
              <w:t> </w:t>
            </w:r>
            <w:r>
              <w:rPr>
                <w:rFonts w:cs="Segoe UI"/>
                <w:b/>
                <w:bCs/>
                <w:sz w:val="20"/>
                <w:lang w:val="en-IE" w:eastAsia="en-IE"/>
              </w:rPr>
              <w:t>total envelope</w:t>
            </w:r>
            <w:r>
              <w:rPr>
                <w:rFonts w:ascii="Calibri" w:hAnsi="Calibri" w:cs="Calibri"/>
                <w:sz w:val="20"/>
                <w:lang w:val="en-IE" w:eastAsia="en-IE"/>
              </w:rPr>
              <w:t> </w:t>
            </w:r>
          </w:p>
        </w:tc>
      </w:tr>
      <w:tr w:rsidR="00D933B7" w:rsidRPr="00FF01D4" w14:paraId="65A5B78B" w14:textId="77777777">
        <w:trPr>
          <w:trHeight w:val="300"/>
        </w:trPr>
        <w:tc>
          <w:tcPr>
            <w:tcW w:w="1562" w:type="dxa"/>
            <w:tcBorders>
              <w:top w:val="nil"/>
              <w:left w:val="nil"/>
              <w:bottom w:val="single" w:sz="4" w:space="0" w:color="7F7F7F"/>
              <w:right w:val="nil"/>
            </w:tcBorders>
            <w:vAlign w:val="center"/>
            <w:hideMark/>
          </w:tcPr>
          <w:p w14:paraId="433DECD7" w14:textId="77777777" w:rsidR="00D933B7" w:rsidRPr="00FF01D4" w:rsidRDefault="00D933B7">
            <w:pPr>
              <w:spacing w:after="0" w:line="240" w:lineRule="auto"/>
              <w:textAlignment w:val="baseline"/>
              <w:rPr>
                <w:rFonts w:ascii="Segoe UI" w:hAnsi="Segoe UI" w:cs="Segoe UI"/>
                <w:sz w:val="20"/>
                <w:lang w:val="en-IE" w:eastAsia="en-IE"/>
              </w:rPr>
            </w:pPr>
            <w:r>
              <w:rPr>
                <w:rFonts w:cs="Segoe UI"/>
                <w:b/>
                <w:bCs/>
                <w:color w:val="000000"/>
                <w:sz w:val="20"/>
                <w:lang w:val="en-IE" w:eastAsia="en-IE"/>
              </w:rPr>
              <w:t xml:space="preserve">Climate mainstreaming </w:t>
            </w:r>
            <w:r>
              <w:rPr>
                <w:rFonts w:ascii="Calibri" w:hAnsi="Calibri" w:cs="Calibri"/>
                <w:color w:val="000000"/>
                <w:sz w:val="20"/>
                <w:lang w:val="en-IE" w:eastAsia="en-IE"/>
              </w:rPr>
              <w:t> </w:t>
            </w:r>
          </w:p>
        </w:tc>
        <w:tc>
          <w:tcPr>
            <w:tcW w:w="918" w:type="dxa"/>
            <w:tcBorders>
              <w:top w:val="nil"/>
              <w:left w:val="nil"/>
              <w:bottom w:val="single" w:sz="4" w:space="0" w:color="7F7F7F"/>
              <w:right w:val="nil"/>
            </w:tcBorders>
            <w:vAlign w:val="center"/>
          </w:tcPr>
          <w:p w14:paraId="39B3C5B4"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919" w:type="dxa"/>
            <w:tcBorders>
              <w:top w:val="nil"/>
              <w:left w:val="nil"/>
              <w:bottom w:val="single" w:sz="4" w:space="0" w:color="7F7F7F"/>
              <w:right w:val="nil"/>
            </w:tcBorders>
            <w:vAlign w:val="center"/>
          </w:tcPr>
          <w:p w14:paraId="40B45CD0" w14:textId="77777777" w:rsidR="00D933B7" w:rsidRPr="00FF01D4" w:rsidRDefault="00D933B7">
            <w:pPr>
              <w:spacing w:after="0" w:line="240" w:lineRule="auto"/>
              <w:jc w:val="center"/>
              <w:textAlignment w:val="baseline"/>
              <w:rPr>
                <w:rFonts w:ascii="Segoe UI" w:hAnsi="Segoe UI" w:cs="Segoe UI"/>
                <w:sz w:val="20"/>
                <w:lang w:val="en-IE" w:eastAsia="en-IE"/>
              </w:rPr>
            </w:pPr>
            <w:r>
              <w:t>53.6</w:t>
            </w:r>
          </w:p>
        </w:tc>
        <w:tc>
          <w:tcPr>
            <w:tcW w:w="806" w:type="dxa"/>
            <w:tcBorders>
              <w:top w:val="nil"/>
              <w:left w:val="nil"/>
              <w:bottom w:val="single" w:sz="4" w:space="0" w:color="7F7F7F"/>
              <w:right w:val="nil"/>
            </w:tcBorders>
            <w:vAlign w:val="center"/>
          </w:tcPr>
          <w:p w14:paraId="625969E8" w14:textId="77777777" w:rsidR="00D933B7" w:rsidRPr="00FF01D4" w:rsidRDefault="00D933B7">
            <w:pPr>
              <w:spacing w:after="0" w:line="240" w:lineRule="auto"/>
              <w:jc w:val="center"/>
              <w:textAlignment w:val="baseline"/>
              <w:rPr>
                <w:rFonts w:ascii="Segoe UI" w:hAnsi="Segoe UI" w:cs="Segoe UI"/>
                <w:sz w:val="20"/>
                <w:lang w:val="en-IE" w:eastAsia="en-IE"/>
              </w:rPr>
            </w:pPr>
            <w:r>
              <w:t>50.2</w:t>
            </w:r>
          </w:p>
        </w:tc>
        <w:tc>
          <w:tcPr>
            <w:tcW w:w="797" w:type="dxa"/>
            <w:tcBorders>
              <w:top w:val="nil"/>
              <w:left w:val="nil"/>
              <w:bottom w:val="single" w:sz="4" w:space="0" w:color="7F7F7F"/>
              <w:right w:val="nil"/>
            </w:tcBorders>
            <w:vAlign w:val="center"/>
          </w:tcPr>
          <w:p w14:paraId="1B40DB06" w14:textId="77777777" w:rsidR="00D933B7" w:rsidRPr="00FF01D4" w:rsidRDefault="00D933B7">
            <w:pPr>
              <w:spacing w:after="0" w:line="240" w:lineRule="auto"/>
              <w:jc w:val="center"/>
              <w:textAlignment w:val="baseline"/>
              <w:rPr>
                <w:rFonts w:ascii="Segoe UI" w:hAnsi="Segoe UI" w:cs="Segoe UI"/>
                <w:sz w:val="20"/>
                <w:lang w:val="en-IE" w:eastAsia="en-IE"/>
              </w:rPr>
            </w:pPr>
            <w:r>
              <w:t>13.1</w:t>
            </w:r>
          </w:p>
        </w:tc>
        <w:tc>
          <w:tcPr>
            <w:tcW w:w="810" w:type="dxa"/>
            <w:tcBorders>
              <w:top w:val="nil"/>
              <w:left w:val="nil"/>
              <w:bottom w:val="single" w:sz="4" w:space="0" w:color="7F7F7F"/>
              <w:right w:val="nil"/>
            </w:tcBorders>
            <w:vAlign w:val="center"/>
            <w:hideMark/>
          </w:tcPr>
          <w:p w14:paraId="221F44AE" w14:textId="77777777" w:rsidR="00D933B7" w:rsidRPr="00FF01D4" w:rsidRDefault="00D933B7">
            <w:pPr>
              <w:spacing w:after="0" w:line="240" w:lineRule="auto"/>
              <w:jc w:val="center"/>
              <w:textAlignment w:val="baseline"/>
              <w:rPr>
                <w:rFonts w:ascii="Segoe UI" w:hAnsi="Segoe UI" w:cs="Segoe UI"/>
                <w:sz w:val="20"/>
                <w:lang w:val="en-IE" w:eastAsia="en-IE"/>
              </w:rPr>
            </w:pPr>
            <w:r>
              <w:t>6.9</w:t>
            </w:r>
          </w:p>
        </w:tc>
        <w:tc>
          <w:tcPr>
            <w:tcW w:w="1215" w:type="dxa"/>
            <w:tcBorders>
              <w:top w:val="nil"/>
              <w:left w:val="nil"/>
              <w:bottom w:val="single" w:sz="4" w:space="0" w:color="7F7F7F"/>
              <w:right w:val="nil"/>
            </w:tcBorders>
            <w:vAlign w:val="center"/>
            <w:hideMark/>
          </w:tcPr>
          <w:p w14:paraId="249A9656" w14:textId="77777777" w:rsidR="00D933B7" w:rsidRPr="00FF01D4" w:rsidRDefault="00D933B7">
            <w:pPr>
              <w:spacing w:after="0" w:line="240" w:lineRule="auto"/>
              <w:jc w:val="center"/>
              <w:textAlignment w:val="baseline"/>
              <w:rPr>
                <w:rFonts w:ascii="Segoe UI" w:hAnsi="Segoe UI" w:cs="Segoe UI"/>
                <w:sz w:val="20"/>
                <w:lang w:val="en-IE" w:eastAsia="en-IE"/>
              </w:rPr>
            </w:pPr>
            <w:r>
              <w:t>2.3</w:t>
            </w:r>
          </w:p>
        </w:tc>
        <w:tc>
          <w:tcPr>
            <w:tcW w:w="796" w:type="dxa"/>
            <w:tcBorders>
              <w:top w:val="nil"/>
              <w:left w:val="nil"/>
              <w:bottom w:val="single" w:sz="4" w:space="0" w:color="7F7F7F"/>
              <w:right w:val="nil"/>
            </w:tcBorders>
            <w:vAlign w:val="center"/>
            <w:hideMark/>
          </w:tcPr>
          <w:p w14:paraId="598633E3" w14:textId="77777777" w:rsidR="00D933B7" w:rsidRPr="00FF01D4" w:rsidRDefault="00D933B7">
            <w:pPr>
              <w:spacing w:after="0" w:line="240" w:lineRule="auto"/>
              <w:jc w:val="center"/>
              <w:textAlignment w:val="baseline"/>
              <w:rPr>
                <w:rFonts w:ascii="Segoe UI" w:hAnsi="Segoe UI" w:cs="Segoe UI"/>
                <w:sz w:val="20"/>
                <w:lang w:val="en-IE" w:eastAsia="en-IE"/>
              </w:rPr>
            </w:pPr>
            <w:r>
              <w:t>3.5</w:t>
            </w:r>
          </w:p>
        </w:tc>
        <w:tc>
          <w:tcPr>
            <w:tcW w:w="909" w:type="dxa"/>
            <w:tcBorders>
              <w:top w:val="nil"/>
              <w:left w:val="nil"/>
              <w:bottom w:val="single" w:sz="4" w:space="0" w:color="7F7F7F"/>
              <w:right w:val="nil"/>
            </w:tcBorders>
            <w:vAlign w:val="center"/>
            <w:hideMark/>
          </w:tcPr>
          <w:p w14:paraId="0C8172B8" w14:textId="77777777" w:rsidR="00D933B7" w:rsidRPr="00FF01D4" w:rsidRDefault="00D933B7">
            <w:pPr>
              <w:spacing w:after="0" w:line="240" w:lineRule="auto"/>
              <w:jc w:val="center"/>
              <w:textAlignment w:val="baseline"/>
              <w:rPr>
                <w:rFonts w:ascii="Segoe UI" w:hAnsi="Segoe UI" w:cs="Segoe UI"/>
                <w:sz w:val="20"/>
                <w:lang w:val="en-IE" w:eastAsia="en-IE"/>
              </w:rPr>
            </w:pPr>
            <w:r>
              <w:t>129.6</w:t>
            </w:r>
          </w:p>
        </w:tc>
        <w:tc>
          <w:tcPr>
            <w:tcW w:w="907" w:type="dxa"/>
            <w:tcBorders>
              <w:top w:val="nil"/>
              <w:left w:val="nil"/>
              <w:bottom w:val="single" w:sz="4" w:space="0" w:color="7F7F7F"/>
              <w:right w:val="nil"/>
            </w:tcBorders>
            <w:vAlign w:val="center"/>
            <w:hideMark/>
          </w:tcPr>
          <w:p w14:paraId="5D1ABBDB" w14:textId="77777777" w:rsidR="00D933B7" w:rsidRPr="00FF01D4" w:rsidRDefault="00D933B7">
            <w:pPr>
              <w:spacing w:after="0" w:line="240" w:lineRule="auto"/>
              <w:jc w:val="center"/>
              <w:textAlignment w:val="baseline"/>
              <w:rPr>
                <w:rFonts w:ascii="Segoe UI" w:hAnsi="Segoe UI" w:cs="Segoe UI"/>
                <w:sz w:val="20"/>
                <w:lang w:val="en-IE" w:eastAsia="en-IE"/>
              </w:rPr>
            </w:pPr>
            <w:r>
              <w:t>25.8%</w:t>
            </w:r>
          </w:p>
        </w:tc>
      </w:tr>
      <w:tr w:rsidR="00D933B7" w:rsidRPr="00FF01D4" w14:paraId="4A14D53F" w14:textId="77777777">
        <w:trPr>
          <w:trHeight w:val="300"/>
        </w:trPr>
        <w:tc>
          <w:tcPr>
            <w:tcW w:w="1562" w:type="dxa"/>
            <w:tcBorders>
              <w:top w:val="single" w:sz="4" w:space="0" w:color="7F7F7F"/>
              <w:left w:val="nil"/>
              <w:bottom w:val="single" w:sz="6" w:space="0" w:color="8C8C8C"/>
              <w:right w:val="nil"/>
            </w:tcBorders>
            <w:vAlign w:val="center"/>
          </w:tcPr>
          <w:p w14:paraId="217F3A6C" w14:textId="77777777" w:rsidR="00D933B7" w:rsidRPr="00FF01D4" w:rsidRDefault="00D933B7">
            <w:pPr>
              <w:spacing w:after="0" w:line="240" w:lineRule="auto"/>
              <w:textAlignment w:val="baseline"/>
              <w:rPr>
                <w:rFonts w:cs="Segoe UI"/>
                <w:b/>
                <w:bCs/>
                <w:color w:val="000000"/>
                <w:sz w:val="20"/>
                <w:lang w:val="en-IE" w:eastAsia="en-IE"/>
              </w:rPr>
            </w:pPr>
            <w:r>
              <w:rPr>
                <w:rFonts w:cs="Segoe UI"/>
                <w:b/>
                <w:bCs/>
                <w:color w:val="000000"/>
                <w:sz w:val="20"/>
                <w:lang w:val="en-IE" w:eastAsia="en-IE"/>
              </w:rPr>
              <w:t>Biodiversity mainstreaming</w:t>
            </w:r>
          </w:p>
        </w:tc>
        <w:tc>
          <w:tcPr>
            <w:tcW w:w="918" w:type="dxa"/>
            <w:tcBorders>
              <w:top w:val="single" w:sz="4" w:space="0" w:color="7F7F7F"/>
              <w:left w:val="nil"/>
              <w:bottom w:val="single" w:sz="6" w:space="0" w:color="8C8C8C"/>
              <w:right w:val="nil"/>
            </w:tcBorders>
            <w:vAlign w:val="center"/>
          </w:tcPr>
          <w:p w14:paraId="28F0FC6E" w14:textId="77777777" w:rsidR="00D933B7" w:rsidRPr="0048611D" w:rsidRDefault="00D933B7">
            <w:pPr>
              <w:spacing w:after="0" w:line="240" w:lineRule="auto"/>
              <w:jc w:val="center"/>
              <w:textAlignment w:val="baseline"/>
            </w:pPr>
            <w:r>
              <w:t>0.0</w:t>
            </w:r>
          </w:p>
        </w:tc>
        <w:tc>
          <w:tcPr>
            <w:tcW w:w="919" w:type="dxa"/>
            <w:tcBorders>
              <w:top w:val="single" w:sz="4" w:space="0" w:color="7F7F7F"/>
              <w:left w:val="nil"/>
              <w:bottom w:val="single" w:sz="6" w:space="0" w:color="8C8C8C"/>
              <w:right w:val="nil"/>
            </w:tcBorders>
            <w:vAlign w:val="center"/>
          </w:tcPr>
          <w:p w14:paraId="4010CE78" w14:textId="77777777" w:rsidR="00D933B7" w:rsidRPr="0048611D" w:rsidRDefault="00D933B7">
            <w:pPr>
              <w:spacing w:after="0" w:line="240" w:lineRule="auto"/>
              <w:jc w:val="center"/>
              <w:textAlignment w:val="baseline"/>
            </w:pPr>
            <w:r>
              <w:t>12.9</w:t>
            </w:r>
          </w:p>
        </w:tc>
        <w:tc>
          <w:tcPr>
            <w:tcW w:w="806" w:type="dxa"/>
            <w:tcBorders>
              <w:top w:val="single" w:sz="4" w:space="0" w:color="7F7F7F"/>
              <w:left w:val="nil"/>
              <w:bottom w:val="single" w:sz="6" w:space="0" w:color="8C8C8C"/>
              <w:right w:val="nil"/>
            </w:tcBorders>
            <w:vAlign w:val="center"/>
          </w:tcPr>
          <w:p w14:paraId="5FCDA882" w14:textId="77777777" w:rsidR="00D933B7" w:rsidRPr="0048611D" w:rsidRDefault="00D933B7">
            <w:pPr>
              <w:spacing w:after="0" w:line="240" w:lineRule="auto"/>
              <w:jc w:val="center"/>
              <w:textAlignment w:val="baseline"/>
            </w:pPr>
            <w:r>
              <w:t>29.1</w:t>
            </w:r>
          </w:p>
        </w:tc>
        <w:tc>
          <w:tcPr>
            <w:tcW w:w="797" w:type="dxa"/>
            <w:tcBorders>
              <w:top w:val="single" w:sz="4" w:space="0" w:color="7F7F7F"/>
              <w:left w:val="nil"/>
              <w:bottom w:val="single" w:sz="6" w:space="0" w:color="8C8C8C"/>
              <w:right w:val="nil"/>
            </w:tcBorders>
            <w:vAlign w:val="center"/>
          </w:tcPr>
          <w:p w14:paraId="6FC6780A" w14:textId="77777777" w:rsidR="00D933B7" w:rsidRPr="0048611D" w:rsidRDefault="00D933B7">
            <w:pPr>
              <w:spacing w:after="0" w:line="240" w:lineRule="auto"/>
              <w:jc w:val="center"/>
              <w:textAlignment w:val="baseline"/>
            </w:pPr>
            <w:r>
              <w:t>19.9</w:t>
            </w:r>
          </w:p>
        </w:tc>
        <w:tc>
          <w:tcPr>
            <w:tcW w:w="810" w:type="dxa"/>
            <w:tcBorders>
              <w:top w:val="single" w:sz="4" w:space="0" w:color="7F7F7F"/>
              <w:left w:val="nil"/>
              <w:bottom w:val="single" w:sz="6" w:space="0" w:color="8C8C8C"/>
              <w:right w:val="nil"/>
            </w:tcBorders>
            <w:vAlign w:val="center"/>
          </w:tcPr>
          <w:p w14:paraId="2BF7F84B" w14:textId="77777777" w:rsidR="00D933B7" w:rsidRPr="0048611D" w:rsidRDefault="00D933B7">
            <w:pPr>
              <w:spacing w:after="0" w:line="240" w:lineRule="auto"/>
              <w:jc w:val="center"/>
              <w:textAlignment w:val="baseline"/>
            </w:pPr>
            <w:r>
              <w:t>13.7</w:t>
            </w:r>
          </w:p>
        </w:tc>
        <w:tc>
          <w:tcPr>
            <w:tcW w:w="1215" w:type="dxa"/>
            <w:tcBorders>
              <w:top w:val="single" w:sz="4" w:space="0" w:color="7F7F7F"/>
              <w:left w:val="nil"/>
              <w:bottom w:val="single" w:sz="6" w:space="0" w:color="8C8C8C"/>
              <w:right w:val="nil"/>
            </w:tcBorders>
            <w:vAlign w:val="center"/>
          </w:tcPr>
          <w:p w14:paraId="62FD1502" w14:textId="77777777" w:rsidR="00D933B7" w:rsidRPr="00FF01D4" w:rsidRDefault="00D933B7">
            <w:pPr>
              <w:spacing w:after="0" w:line="240" w:lineRule="auto"/>
              <w:jc w:val="center"/>
              <w:textAlignment w:val="baseline"/>
              <w:rPr>
                <w:rFonts w:ascii="Segoe UI" w:hAnsi="Segoe UI" w:cs="Segoe UI"/>
                <w:sz w:val="20"/>
                <w:lang w:val="en-IE" w:eastAsia="en-IE"/>
              </w:rPr>
            </w:pPr>
            <w:r>
              <w:t>1.0</w:t>
            </w:r>
          </w:p>
        </w:tc>
        <w:tc>
          <w:tcPr>
            <w:tcW w:w="796" w:type="dxa"/>
            <w:tcBorders>
              <w:top w:val="single" w:sz="4" w:space="0" w:color="7F7F7F"/>
              <w:left w:val="nil"/>
              <w:bottom w:val="single" w:sz="6" w:space="0" w:color="8C8C8C"/>
              <w:right w:val="nil"/>
            </w:tcBorders>
            <w:vAlign w:val="center"/>
          </w:tcPr>
          <w:p w14:paraId="221BDDAC" w14:textId="77777777" w:rsidR="00D933B7" w:rsidRPr="00FF01D4" w:rsidRDefault="00D933B7">
            <w:pPr>
              <w:spacing w:after="0" w:line="240" w:lineRule="auto"/>
              <w:jc w:val="center"/>
              <w:textAlignment w:val="baseline"/>
              <w:rPr>
                <w:rFonts w:ascii="Segoe UI" w:hAnsi="Segoe UI" w:cs="Segoe UI"/>
                <w:sz w:val="20"/>
                <w:lang w:val="en-IE" w:eastAsia="en-IE"/>
              </w:rPr>
            </w:pPr>
            <w:r>
              <w:t>2.0</w:t>
            </w:r>
          </w:p>
        </w:tc>
        <w:tc>
          <w:tcPr>
            <w:tcW w:w="909" w:type="dxa"/>
            <w:tcBorders>
              <w:top w:val="single" w:sz="4" w:space="0" w:color="7F7F7F"/>
              <w:left w:val="nil"/>
              <w:bottom w:val="single" w:sz="6" w:space="0" w:color="8C8C8C"/>
              <w:right w:val="nil"/>
            </w:tcBorders>
            <w:vAlign w:val="center"/>
          </w:tcPr>
          <w:p w14:paraId="2213D133" w14:textId="77777777" w:rsidR="00D933B7" w:rsidRPr="0048611D" w:rsidRDefault="00D933B7">
            <w:pPr>
              <w:spacing w:after="0" w:line="240" w:lineRule="auto"/>
              <w:jc w:val="center"/>
              <w:textAlignment w:val="baseline"/>
            </w:pPr>
            <w:r>
              <w:t>78.5</w:t>
            </w:r>
          </w:p>
        </w:tc>
        <w:tc>
          <w:tcPr>
            <w:tcW w:w="907" w:type="dxa"/>
            <w:tcBorders>
              <w:top w:val="single" w:sz="4" w:space="0" w:color="7F7F7F"/>
              <w:left w:val="nil"/>
              <w:bottom w:val="single" w:sz="6" w:space="0" w:color="8C8C8C"/>
              <w:right w:val="nil"/>
            </w:tcBorders>
            <w:vAlign w:val="center"/>
          </w:tcPr>
          <w:p w14:paraId="6D4D5077" w14:textId="77777777" w:rsidR="00D933B7" w:rsidRPr="0048611D" w:rsidRDefault="00D933B7">
            <w:pPr>
              <w:spacing w:after="0" w:line="240" w:lineRule="auto"/>
              <w:jc w:val="center"/>
              <w:textAlignment w:val="baseline"/>
            </w:pPr>
            <w:r>
              <w:t>15.6%</w:t>
            </w:r>
          </w:p>
        </w:tc>
      </w:tr>
    </w:tbl>
    <w:p w14:paraId="1C45C102" w14:textId="77777777" w:rsidR="00D933B7" w:rsidRPr="0047239D" w:rsidRDefault="00D933B7" w:rsidP="00D933B7">
      <w:pPr>
        <w:rPr>
          <w:b/>
          <w:bCs/>
        </w:rPr>
      </w:pPr>
    </w:p>
    <w:p w14:paraId="3B0A2B84" w14:textId="23D6CAD5" w:rsidR="00D933B7" w:rsidRPr="00753FF4" w:rsidRDefault="00D933B7" w:rsidP="00D933B7">
      <w:r>
        <w:rPr>
          <w:lang w:eastAsia="en-GB"/>
        </w:rPr>
        <w:t xml:space="preserve">The Green Deal is pivotal to the EU–OCT cooperation. The DOAG, with its EUR 500 million envelope for 2021-2027, includes specific targets on priority areas of mutual interest, such as climate change and biodiversity. </w:t>
      </w:r>
      <w:r>
        <w:t>Given the vulnerabilities of the OCTs as islands, the Green Deal is considered a key priority of the EU–OCT cooperation for 2021-2027. 10 out of 12 bilateral multiannual indicative programmes have a strong Green Deal focus (Bonaire, Curaçao, French Polynesia, Greenland, New Caledonia, Saba, Saint Barthélemy, Sint Eustatius, Sint Maarten, Wallis and Futuna), along with the three regional multiannual indicative programmes (Indian Ocean–French Southern and Antarctic Lands, Pacific and Caribbean). Around 40% of the overall resources will be mobilised for Green Deal related sectors, such as renewable energy, water, disaster risk reduction, sustainable agriculture and green growth, including sustainable tourism.</w:t>
      </w:r>
    </w:p>
    <w:p w14:paraId="10342CDD" w14:textId="77777777" w:rsidR="00D933B7" w:rsidRPr="00753FF4" w:rsidRDefault="00D933B7" w:rsidP="00D933B7">
      <w:pPr>
        <w:rPr>
          <w:rFonts w:eastAsia="Aptos" w:cs="Aptos"/>
        </w:rPr>
      </w:pPr>
      <w:r>
        <w:rPr>
          <w:rFonts w:eastAsia="Aptos" w:cs="Aptos"/>
        </w:rPr>
        <w:t xml:space="preserve">As regards climate change, the Commission supported the drafting in 2025 of a report on carbon capture storage (CCS) potential in Greenland, under the Capacity Facility for Greenland (established under Council Decision (EU)2012/137). This report aimed to support the Government of Greenland in making necessary strategic decisions about pursuing CCS in Greenland. As this study concluded that CCS was only financially viable in a very optimistic scenario, it recommended the Government of Greenland to move forward with a detailed feasibility study and a phased approach to reduce financial risks. </w:t>
      </w:r>
    </w:p>
    <w:p w14:paraId="3CA9DFD2" w14:textId="77777777" w:rsidR="00D933B7" w:rsidRPr="00753FF4" w:rsidRDefault="00D933B7" w:rsidP="00D933B7">
      <w:pPr>
        <w:rPr>
          <w:rFonts w:eastAsia="EC Square Sans Pro" w:cs="EC Square Sans Pro"/>
        </w:rPr>
      </w:pPr>
      <w:r>
        <w:rPr>
          <w:rFonts w:eastAsia="EC Square Sans Pro" w:cs="EC Square Sans Pro"/>
        </w:rPr>
        <w:t>Other examples, with the 11</w:t>
      </w:r>
      <w:r>
        <w:rPr>
          <w:rFonts w:eastAsia="EC Square Sans Pro" w:cs="EC Square Sans Pro"/>
          <w:vertAlign w:val="superscript"/>
        </w:rPr>
        <w:t>th</w:t>
      </w:r>
      <w:r>
        <w:rPr>
          <w:rFonts w:eastAsia="EC Square Sans Pro" w:cs="EC Square Sans Pro"/>
        </w:rPr>
        <w:t xml:space="preserve"> EDF regional Caribbean programme RESEMBID includes:</w:t>
      </w:r>
    </w:p>
    <w:p w14:paraId="5BFC4458" w14:textId="0A80367D" w:rsidR="00D933B7" w:rsidRPr="00753FF4" w:rsidRDefault="00D933B7" w:rsidP="00373960">
      <w:pPr>
        <w:pStyle w:val="ListParagraph"/>
        <w:numPr>
          <w:ilvl w:val="0"/>
          <w:numId w:val="92"/>
        </w:numPr>
        <w:spacing w:after="240" w:line="264" w:lineRule="auto"/>
        <w:jc w:val="both"/>
        <w:rPr>
          <w:rFonts w:eastAsia="EC Square Sans Pro" w:cs="EC Square Sans Pro"/>
        </w:rPr>
      </w:pPr>
      <w:r>
        <w:rPr>
          <w:rFonts w:eastAsia="EC Square Sans Pro" w:cs="EC Square Sans Pro"/>
        </w:rPr>
        <w:t>In Sint Maarten, a moderni</w:t>
      </w:r>
      <w:r w:rsidR="006A0DAC">
        <w:rPr>
          <w:rFonts w:eastAsia="EC Square Sans Pro" w:cs="EC Square Sans Pro"/>
        </w:rPr>
        <w:t>s</w:t>
      </w:r>
      <w:r>
        <w:rPr>
          <w:rFonts w:eastAsia="EC Square Sans Pro" w:cs="EC Square Sans Pro"/>
        </w:rPr>
        <w:t>ed disaster management systems connect various entities in Sint Maarten for better communication and coordination during disasters, improving national response capabilities to the benefit of a population of 103</w:t>
      </w:r>
      <w:r w:rsidR="00D4420E">
        <w:rPr>
          <w:rFonts w:eastAsia="EC Square Sans Pro" w:cs="EC Square Sans Pro"/>
        </w:rPr>
        <w:t xml:space="preserve"> </w:t>
      </w:r>
      <w:r>
        <w:rPr>
          <w:rFonts w:eastAsia="EC Square Sans Pro" w:cs="EC Square Sans Pro"/>
        </w:rPr>
        <w:t xml:space="preserve">700 people. </w:t>
      </w:r>
    </w:p>
    <w:p w14:paraId="77D6C1A0" w14:textId="73B705FE" w:rsidR="00D933B7" w:rsidRPr="00753FF4" w:rsidRDefault="00D933B7" w:rsidP="00373960">
      <w:pPr>
        <w:pStyle w:val="ListParagraph"/>
        <w:numPr>
          <w:ilvl w:val="0"/>
          <w:numId w:val="92"/>
        </w:numPr>
        <w:spacing w:after="240" w:line="264" w:lineRule="auto"/>
        <w:jc w:val="both"/>
        <w:rPr>
          <w:rFonts w:eastAsia="EC Square Sans Pro" w:cs="EC Square Sans Pro"/>
        </w:rPr>
      </w:pPr>
      <w:r>
        <w:rPr>
          <w:rFonts w:eastAsia="EC Square Sans Pro" w:cs="EC Square Sans Pro"/>
        </w:rPr>
        <w:t>In Curaçao, 26</w:t>
      </w:r>
      <w:r w:rsidR="00D4420E">
        <w:rPr>
          <w:rFonts w:eastAsia="EC Square Sans Pro" w:cs="EC Square Sans Pro"/>
        </w:rPr>
        <w:t xml:space="preserve"> </w:t>
      </w:r>
      <w:r>
        <w:rPr>
          <w:rFonts w:eastAsia="EC Square Sans Pro" w:cs="EC Square Sans Pro"/>
        </w:rPr>
        <w:t>802 persons were reached via public awareness and engagement campaign to raise awareness and identify solutions on the issue of plastic pollution in the marine environment</w:t>
      </w:r>
    </w:p>
    <w:p w14:paraId="04CF1948" w14:textId="64022BDB" w:rsidR="00D933B7" w:rsidRPr="00753FF4" w:rsidRDefault="00D933B7" w:rsidP="00D933B7">
      <w:pPr>
        <w:rPr>
          <w:rFonts w:eastAsia="EC Square Sans Pro" w:cs="EC Square Sans Pro"/>
        </w:rPr>
      </w:pPr>
      <w:r>
        <w:rPr>
          <w:rFonts w:eastAsia="Aptos" w:cs="Aptos"/>
        </w:rPr>
        <w:t>As regards biodiversity</w:t>
      </w:r>
      <w:r>
        <w:rPr>
          <w:rFonts w:eastAsia="EC Square Sans Pro" w:cs="EC Square Sans Pro"/>
        </w:rPr>
        <w:t>, through the same project RESEMBID, in Aruba, 150 contractors and park rangers were trained in marine biodiversity and restoration techniques. In Saint-Barthélémy, 450 trees were planted in deforested areas, 5 persons were trained in artificial reef construction and monitoring, 150 coral fragments implanted on three artificial reefs and over 8</w:t>
      </w:r>
      <w:r w:rsidR="00D4420E">
        <w:rPr>
          <w:rFonts w:eastAsia="EC Square Sans Pro" w:cs="EC Square Sans Pro"/>
        </w:rPr>
        <w:t xml:space="preserve"> </w:t>
      </w:r>
      <w:r>
        <w:rPr>
          <w:rFonts w:eastAsia="EC Square Sans Pro" w:cs="EC Square Sans Pro"/>
        </w:rPr>
        <w:t>900 residents reached through public education campaigns</w:t>
      </w:r>
    </w:p>
    <w:p w14:paraId="18097FE7" w14:textId="77777777" w:rsidR="00D933B7" w:rsidRDefault="00D933B7" w:rsidP="00D933B7">
      <w:pPr>
        <w:keepNext/>
        <w:keepLines/>
        <w:spacing w:line="240" w:lineRule="auto"/>
        <w:outlineLvl w:val="4"/>
        <w:rPr>
          <w:b/>
          <w:bCs/>
        </w:rPr>
      </w:pPr>
      <w:r>
        <w:rPr>
          <w:rFonts w:ascii="Aptos" w:eastAsia="Aptos" w:hAnsi="Aptos" w:cs="Aptos"/>
        </w:rPr>
        <w:t>Within the framework of the Green Growth Programme under the Multiannual Indicative Programme (MIP) 2021-2027 for Greenland, the Commission supports a project to strengthen and expand a program aiming at mapping and monitoring seabed living communities, also known as the benthic ecosystem, in Greenland. It also supports the preparatory work around the establishment of the West Greenland National Park.</w:t>
      </w:r>
    </w:p>
    <w:p w14:paraId="3F7C82DB"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6DAB6EEC"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26B4DF6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03EB561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7651E0B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E26565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5FCC537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3CAA53EB"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6D6242D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604602B4" w14:textId="77777777">
        <w:trPr>
          <w:trHeight w:val="300"/>
        </w:trPr>
        <w:tc>
          <w:tcPr>
            <w:tcW w:w="895" w:type="dxa"/>
            <w:tcBorders>
              <w:top w:val="nil"/>
              <w:left w:val="nil"/>
              <w:bottom w:val="single" w:sz="6" w:space="0" w:color="8C8C8C"/>
              <w:right w:val="nil"/>
            </w:tcBorders>
            <w:vAlign w:val="center"/>
            <w:hideMark/>
          </w:tcPr>
          <w:p w14:paraId="64CB49B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65D9018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511C430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44452D9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2CF34BA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0CAA364A"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78F1689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058BFBF3" w14:textId="77777777">
        <w:trPr>
          <w:trHeight w:val="300"/>
        </w:trPr>
        <w:tc>
          <w:tcPr>
            <w:tcW w:w="895" w:type="dxa"/>
            <w:tcBorders>
              <w:top w:val="nil"/>
              <w:left w:val="nil"/>
              <w:bottom w:val="single" w:sz="6" w:space="0" w:color="8C8C8C"/>
              <w:right w:val="nil"/>
            </w:tcBorders>
            <w:vAlign w:val="center"/>
            <w:hideMark/>
          </w:tcPr>
          <w:p w14:paraId="78E2A6D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2A27F5E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60.0</w:t>
            </w:r>
          </w:p>
        </w:tc>
        <w:tc>
          <w:tcPr>
            <w:tcW w:w="1513" w:type="dxa"/>
            <w:tcBorders>
              <w:top w:val="nil"/>
              <w:left w:val="nil"/>
              <w:bottom w:val="single" w:sz="6" w:space="0" w:color="8C8C8C"/>
              <w:right w:val="nil"/>
            </w:tcBorders>
            <w:hideMark/>
          </w:tcPr>
          <w:p w14:paraId="5A1075C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2.4</w:t>
            </w:r>
          </w:p>
        </w:tc>
        <w:tc>
          <w:tcPr>
            <w:tcW w:w="1443" w:type="dxa"/>
            <w:tcBorders>
              <w:top w:val="nil"/>
              <w:left w:val="nil"/>
              <w:bottom w:val="single" w:sz="6" w:space="0" w:color="8C8C8C"/>
              <w:right w:val="nil"/>
            </w:tcBorders>
            <w:hideMark/>
          </w:tcPr>
          <w:p w14:paraId="44843B1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64.7</w:t>
            </w:r>
          </w:p>
        </w:tc>
        <w:tc>
          <w:tcPr>
            <w:tcW w:w="1443" w:type="dxa"/>
            <w:tcBorders>
              <w:top w:val="nil"/>
              <w:left w:val="nil"/>
              <w:bottom w:val="single" w:sz="6" w:space="0" w:color="8C8C8C"/>
              <w:right w:val="nil"/>
            </w:tcBorders>
            <w:hideMark/>
          </w:tcPr>
          <w:p w14:paraId="1FDC111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69.5</w:t>
            </w:r>
          </w:p>
        </w:tc>
        <w:tc>
          <w:tcPr>
            <w:tcW w:w="1332" w:type="dxa"/>
            <w:tcBorders>
              <w:top w:val="nil"/>
              <w:left w:val="nil"/>
              <w:bottom w:val="single" w:sz="6" w:space="0" w:color="8C8C8C"/>
              <w:right w:val="nil"/>
            </w:tcBorders>
          </w:tcPr>
          <w:p w14:paraId="58876AA1"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64.0</w:t>
            </w:r>
          </w:p>
        </w:tc>
        <w:tc>
          <w:tcPr>
            <w:tcW w:w="1453" w:type="dxa"/>
            <w:tcBorders>
              <w:top w:val="nil"/>
              <w:left w:val="nil"/>
              <w:bottom w:val="single" w:sz="6" w:space="0" w:color="8C8C8C"/>
              <w:right w:val="nil"/>
            </w:tcBorders>
            <w:hideMark/>
          </w:tcPr>
          <w:p w14:paraId="5E1277D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260.7</w:t>
            </w:r>
          </w:p>
        </w:tc>
      </w:tr>
      <w:tr w:rsidR="00D933B7" w:rsidRPr="00426441" w14:paraId="7A0EFD2A" w14:textId="77777777">
        <w:trPr>
          <w:trHeight w:val="300"/>
        </w:trPr>
        <w:tc>
          <w:tcPr>
            <w:tcW w:w="895" w:type="dxa"/>
            <w:tcBorders>
              <w:top w:val="nil"/>
              <w:left w:val="nil"/>
              <w:bottom w:val="single" w:sz="6" w:space="0" w:color="8C8C8C"/>
              <w:right w:val="nil"/>
            </w:tcBorders>
            <w:vAlign w:val="center"/>
            <w:hideMark/>
          </w:tcPr>
          <w:p w14:paraId="664D5D6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41047D1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643F212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4E7106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F6C632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4C25C4E9"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5FFFF96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35E772DD" w14:textId="77777777">
        <w:trPr>
          <w:trHeight w:val="300"/>
        </w:trPr>
        <w:tc>
          <w:tcPr>
            <w:tcW w:w="895" w:type="dxa"/>
            <w:tcBorders>
              <w:top w:val="nil"/>
              <w:left w:val="nil"/>
              <w:bottom w:val="single" w:sz="4" w:space="0" w:color="7F7F7F"/>
              <w:right w:val="nil"/>
            </w:tcBorders>
            <w:vAlign w:val="center"/>
            <w:hideMark/>
          </w:tcPr>
          <w:p w14:paraId="2C1328E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7615B88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7.0</w:t>
            </w:r>
          </w:p>
        </w:tc>
        <w:tc>
          <w:tcPr>
            <w:tcW w:w="1513" w:type="dxa"/>
            <w:tcBorders>
              <w:top w:val="nil"/>
              <w:left w:val="nil"/>
              <w:bottom w:val="single" w:sz="4" w:space="0" w:color="7F7F7F"/>
              <w:right w:val="nil"/>
            </w:tcBorders>
            <w:hideMark/>
          </w:tcPr>
          <w:p w14:paraId="3A55083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66.6</w:t>
            </w:r>
          </w:p>
        </w:tc>
        <w:tc>
          <w:tcPr>
            <w:tcW w:w="1443" w:type="dxa"/>
            <w:tcBorders>
              <w:top w:val="nil"/>
              <w:left w:val="nil"/>
              <w:bottom w:val="single" w:sz="4" w:space="0" w:color="7F7F7F"/>
              <w:right w:val="nil"/>
            </w:tcBorders>
            <w:hideMark/>
          </w:tcPr>
          <w:p w14:paraId="6B299C9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5.3</w:t>
            </w:r>
          </w:p>
        </w:tc>
        <w:tc>
          <w:tcPr>
            <w:tcW w:w="1443" w:type="dxa"/>
            <w:tcBorders>
              <w:top w:val="nil"/>
              <w:left w:val="nil"/>
              <w:bottom w:val="single" w:sz="4" w:space="0" w:color="7F7F7F"/>
              <w:right w:val="nil"/>
            </w:tcBorders>
            <w:hideMark/>
          </w:tcPr>
          <w:p w14:paraId="36685E6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1.9</w:t>
            </w:r>
          </w:p>
        </w:tc>
        <w:tc>
          <w:tcPr>
            <w:tcW w:w="1332" w:type="dxa"/>
            <w:tcBorders>
              <w:top w:val="nil"/>
              <w:left w:val="nil"/>
              <w:bottom w:val="single" w:sz="4" w:space="0" w:color="7F7F7F"/>
              <w:right w:val="nil"/>
            </w:tcBorders>
          </w:tcPr>
          <w:p w14:paraId="5CFAC62C"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9.5</w:t>
            </w:r>
          </w:p>
        </w:tc>
        <w:tc>
          <w:tcPr>
            <w:tcW w:w="1453" w:type="dxa"/>
            <w:tcBorders>
              <w:top w:val="nil"/>
              <w:left w:val="nil"/>
              <w:bottom w:val="single" w:sz="4" w:space="0" w:color="7F7F7F"/>
              <w:right w:val="nil"/>
            </w:tcBorders>
            <w:hideMark/>
          </w:tcPr>
          <w:p w14:paraId="1B9172A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90.3</w:t>
            </w:r>
          </w:p>
        </w:tc>
      </w:tr>
      <w:tr w:rsidR="00D933B7" w:rsidRPr="00426441" w14:paraId="14D1E209" w14:textId="77777777">
        <w:trPr>
          <w:trHeight w:val="300"/>
        </w:trPr>
        <w:tc>
          <w:tcPr>
            <w:tcW w:w="895" w:type="dxa"/>
            <w:tcBorders>
              <w:top w:val="single" w:sz="4" w:space="0" w:color="7F7F7F"/>
              <w:left w:val="nil"/>
              <w:bottom w:val="single" w:sz="6" w:space="0" w:color="8C8C8C"/>
              <w:right w:val="nil"/>
            </w:tcBorders>
            <w:vAlign w:val="center"/>
          </w:tcPr>
          <w:p w14:paraId="0B2E631A"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0D9C959E"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67.0</w:t>
            </w:r>
          </w:p>
        </w:tc>
        <w:tc>
          <w:tcPr>
            <w:tcW w:w="1513" w:type="dxa"/>
            <w:tcBorders>
              <w:top w:val="single" w:sz="4" w:space="0" w:color="7F7F7F"/>
              <w:left w:val="nil"/>
              <w:bottom w:val="single" w:sz="6" w:space="0" w:color="8C8C8C"/>
              <w:right w:val="nil"/>
            </w:tcBorders>
          </w:tcPr>
          <w:p w14:paraId="4B249894"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69.0</w:t>
            </w:r>
          </w:p>
        </w:tc>
        <w:tc>
          <w:tcPr>
            <w:tcW w:w="1443" w:type="dxa"/>
            <w:tcBorders>
              <w:top w:val="single" w:sz="4" w:space="0" w:color="7F7F7F"/>
              <w:left w:val="nil"/>
              <w:bottom w:val="single" w:sz="6" w:space="0" w:color="8C8C8C"/>
              <w:right w:val="nil"/>
            </w:tcBorders>
          </w:tcPr>
          <w:p w14:paraId="55FE38DC"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70.0</w:t>
            </w:r>
          </w:p>
        </w:tc>
        <w:tc>
          <w:tcPr>
            <w:tcW w:w="1443" w:type="dxa"/>
            <w:tcBorders>
              <w:top w:val="single" w:sz="4" w:space="0" w:color="7F7F7F"/>
              <w:left w:val="nil"/>
              <w:bottom w:val="single" w:sz="6" w:space="0" w:color="8C8C8C"/>
              <w:right w:val="nil"/>
            </w:tcBorders>
          </w:tcPr>
          <w:p w14:paraId="14D83A9F"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71.4</w:t>
            </w:r>
          </w:p>
        </w:tc>
        <w:tc>
          <w:tcPr>
            <w:tcW w:w="1332" w:type="dxa"/>
            <w:tcBorders>
              <w:top w:val="single" w:sz="4" w:space="0" w:color="7F7F7F"/>
              <w:left w:val="nil"/>
              <w:bottom w:val="single" w:sz="6" w:space="0" w:color="8C8C8C"/>
              <w:right w:val="nil"/>
            </w:tcBorders>
          </w:tcPr>
          <w:p w14:paraId="464DB26A" w14:textId="77777777" w:rsidR="00D933B7" w:rsidRPr="00DD1ED5" w:rsidRDefault="00D933B7">
            <w:pPr>
              <w:spacing w:after="0" w:line="240" w:lineRule="auto"/>
              <w:jc w:val="center"/>
              <w:textAlignment w:val="baseline"/>
            </w:pPr>
            <w:r>
              <w:t xml:space="preserve"> 73.5</w:t>
            </w:r>
          </w:p>
        </w:tc>
        <w:tc>
          <w:tcPr>
            <w:tcW w:w="1453" w:type="dxa"/>
            <w:tcBorders>
              <w:top w:val="single" w:sz="4" w:space="0" w:color="7F7F7F"/>
              <w:left w:val="nil"/>
              <w:bottom w:val="single" w:sz="6" w:space="0" w:color="8C8C8C"/>
              <w:right w:val="nil"/>
            </w:tcBorders>
          </w:tcPr>
          <w:p w14:paraId="2DC25F61"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351.0</w:t>
            </w:r>
          </w:p>
        </w:tc>
      </w:tr>
    </w:tbl>
    <w:p w14:paraId="52D925EC" w14:textId="77777777" w:rsidR="00D933B7" w:rsidRDefault="00D933B7" w:rsidP="00D933B7">
      <w:pPr>
        <w:pStyle w:val="ListParagraph"/>
        <w:ind w:left="360"/>
        <w:rPr>
          <w:lang w:eastAsia="en-GB"/>
        </w:rPr>
      </w:pPr>
    </w:p>
    <w:p w14:paraId="6F90A07B" w14:textId="44F0FD12" w:rsidR="00D933B7" w:rsidRDefault="00D933B7" w:rsidP="00D933B7">
      <w:r>
        <w:t>While no specific target was set for 2021-2027 EU–OCT cooperation concerning gender equality, the DOAG programme explicitly states that this horizontal priority should be mainstreamed into all initiatives as a key contribution to the successful achievement of the sustainable development goals. Consequently, all new initiatives aim to ensure that gender aspects are considered to the best extent possible, notably through sex-disaggregated data. All new 2025 cooperation initiatives have gender equality as a significant objective, while there are no initiatives that focus specifically on gender equality. A score of 0 represents support measures and measures relating to the French Southern and Antarctic Lands, where there are no inhabitants.</w:t>
      </w:r>
    </w:p>
    <w:p w14:paraId="1A696F0B" w14:textId="77777777" w:rsidR="00D933B7" w:rsidRPr="001F2F66" w:rsidRDefault="00D933B7" w:rsidP="00D933B7">
      <w:r w:rsidRPr="001F2F66">
        <w:t>In Saba, the technical assistance is conducting a sectoral gender analysis in the framework of the design of this next Energy Strategy, ensuring gender-sensitivity and raising awareness with the local stakeholders</w:t>
      </w:r>
      <w:r>
        <w:t>.</w:t>
      </w:r>
    </w:p>
    <w:tbl>
      <w:tblPr>
        <w:tblStyle w:val="Planning2022instructions"/>
        <w:tblW w:w="0" w:type="auto"/>
        <w:tblLook w:val="04A0" w:firstRow="1" w:lastRow="0" w:firstColumn="1" w:lastColumn="0" w:noHBand="0" w:noVBand="1"/>
      </w:tblPr>
      <w:tblGrid>
        <w:gridCol w:w="9629"/>
      </w:tblGrid>
      <w:tr w:rsidR="00D933B7" w:rsidRPr="0047239D" w14:paraId="72CD6C87" w14:textId="77777777">
        <w:tc>
          <w:tcPr>
            <w:tcW w:w="9738" w:type="dxa"/>
            <w:shd w:val="clear" w:color="auto" w:fill="auto"/>
          </w:tcPr>
          <w:p w14:paraId="59D5C340" w14:textId="77777777" w:rsidR="00D933B7" w:rsidRPr="0047239D" w:rsidRDefault="00D933B7">
            <w:pPr>
              <w:spacing w:after="0" w:line="240" w:lineRule="auto"/>
              <w:textAlignment w:val="baseline"/>
              <w:rPr>
                <w:rFonts w:eastAsia="Times New Roman" w:cs="Segoe UI"/>
                <w:sz w:val="22"/>
                <w:szCs w:val="22"/>
                <w:lang w:val="en-IE" w:eastAsia="en-IE"/>
              </w:rPr>
            </w:pPr>
          </w:p>
          <w:p w14:paraId="78B04850"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1DD30BA4"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44725FAE" w14:textId="4459E494" w:rsidR="00D933B7" w:rsidRPr="00590300" w:rsidRDefault="00D933B7" w:rsidP="00D933B7">
            <w:pPr>
              <w:pStyle w:val="TableListBullet"/>
              <w:tabs>
                <w:tab w:val="num" w:pos="283"/>
              </w:tabs>
              <w:ind w:left="283" w:hanging="283"/>
              <w:rPr>
                <w:sz w:val="22"/>
                <w:szCs w:val="22"/>
              </w:rPr>
            </w:pPr>
          </w:p>
        </w:tc>
      </w:tr>
    </w:tbl>
    <w:p w14:paraId="4DC95A79" w14:textId="77777777" w:rsidR="00D933B7" w:rsidRDefault="00D933B7" w:rsidP="00D933B7">
      <w:pPr>
        <w:rPr>
          <w:lang w:eastAsia="en-GB"/>
        </w:rPr>
      </w:pPr>
    </w:p>
    <w:p w14:paraId="40A0AF4B" w14:textId="77777777" w:rsidR="00D933B7" w:rsidRDefault="00D933B7" w:rsidP="00F72C99">
      <w:pPr>
        <w:pStyle w:val="Heading3"/>
      </w:pPr>
      <w:r>
        <w:t>Contribution to the digital transition</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76"/>
        <w:gridCol w:w="1134"/>
        <w:gridCol w:w="1276"/>
        <w:gridCol w:w="1134"/>
        <w:gridCol w:w="1276"/>
        <w:gridCol w:w="1134"/>
        <w:gridCol w:w="1233"/>
        <w:gridCol w:w="1176"/>
      </w:tblGrid>
      <w:tr w:rsidR="00D933B7" w:rsidRPr="00FF01D4" w14:paraId="71350D98" w14:textId="77777777">
        <w:trPr>
          <w:trHeight w:val="300"/>
        </w:trPr>
        <w:tc>
          <w:tcPr>
            <w:tcW w:w="1276" w:type="dxa"/>
            <w:tcBorders>
              <w:top w:val="single" w:sz="6" w:space="0" w:color="8C8C8C"/>
              <w:left w:val="nil"/>
              <w:bottom w:val="single" w:sz="6" w:space="0" w:color="8C8C8C"/>
              <w:right w:val="nil"/>
            </w:tcBorders>
            <w:shd w:val="clear" w:color="auto" w:fill="F2F2F2" w:themeFill="background1" w:themeFillShade="F2"/>
            <w:hideMark/>
          </w:tcPr>
          <w:p w14:paraId="6F71BA31"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hideMark/>
          </w:tcPr>
          <w:p w14:paraId="7900E3DB"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2021 </w:t>
            </w:r>
          </w:p>
        </w:tc>
        <w:tc>
          <w:tcPr>
            <w:tcW w:w="1276" w:type="dxa"/>
            <w:tcBorders>
              <w:top w:val="single" w:sz="6" w:space="0" w:color="8C8C8C"/>
              <w:left w:val="nil"/>
              <w:bottom w:val="single" w:sz="6" w:space="0" w:color="8C8C8C"/>
              <w:right w:val="nil"/>
            </w:tcBorders>
            <w:shd w:val="clear" w:color="auto" w:fill="F2F2F2" w:themeFill="background1" w:themeFillShade="F2"/>
            <w:vAlign w:val="center"/>
            <w:hideMark/>
          </w:tcPr>
          <w:p w14:paraId="323244B7"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xml:space="preserve">2022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hideMark/>
          </w:tcPr>
          <w:p w14:paraId="4D82F992"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val="en-IE" w:eastAsia="en-IE"/>
              </w:rPr>
              <w:t xml:space="preserve">2023 </w:t>
            </w:r>
          </w:p>
        </w:tc>
        <w:tc>
          <w:tcPr>
            <w:tcW w:w="1276" w:type="dxa"/>
            <w:tcBorders>
              <w:top w:val="single" w:sz="6" w:space="0" w:color="8C8C8C"/>
              <w:left w:val="nil"/>
              <w:bottom w:val="single" w:sz="6" w:space="0" w:color="8C8C8C"/>
              <w:right w:val="nil"/>
            </w:tcBorders>
            <w:shd w:val="clear" w:color="auto" w:fill="F2F2F2" w:themeFill="background1" w:themeFillShade="F2"/>
            <w:vAlign w:val="center"/>
          </w:tcPr>
          <w:p w14:paraId="34AD2EC1" w14:textId="77777777" w:rsidR="00D933B7" w:rsidRPr="00FF01D4" w:rsidRDefault="00D933B7">
            <w:pPr>
              <w:spacing w:after="0" w:line="240" w:lineRule="auto"/>
              <w:jc w:val="center"/>
              <w:textAlignment w:val="baseline"/>
              <w:rPr>
                <w:rFonts w:cs="Segoe UI"/>
                <w:b/>
                <w:bCs/>
                <w:sz w:val="20"/>
                <w:lang w:val="en-IE" w:eastAsia="en-IE"/>
              </w:rPr>
            </w:pPr>
            <w:r>
              <w:rPr>
                <w:rFonts w:cs="Segoe UI"/>
                <w:b/>
                <w:bCs/>
                <w:sz w:val="20"/>
                <w:lang w:val="en-IE" w:eastAsia="en-IE"/>
              </w:rPr>
              <w:t xml:space="preserve">2024 </w:t>
            </w:r>
          </w:p>
        </w:tc>
        <w:tc>
          <w:tcPr>
            <w:tcW w:w="1134" w:type="dxa"/>
            <w:tcBorders>
              <w:top w:val="single" w:sz="6" w:space="0" w:color="8C8C8C"/>
              <w:left w:val="nil"/>
              <w:bottom w:val="single" w:sz="6" w:space="0" w:color="8C8C8C"/>
              <w:right w:val="nil"/>
            </w:tcBorders>
            <w:shd w:val="clear" w:color="auto" w:fill="F2F2F2" w:themeFill="background1" w:themeFillShade="F2"/>
            <w:vAlign w:val="center"/>
          </w:tcPr>
          <w:p w14:paraId="72E77E59" w14:textId="77777777" w:rsidR="00D933B7" w:rsidRPr="00FF01D4" w:rsidRDefault="00D933B7">
            <w:pPr>
              <w:spacing w:after="0" w:line="240" w:lineRule="auto"/>
              <w:jc w:val="center"/>
              <w:textAlignment w:val="baseline"/>
              <w:rPr>
                <w:rFonts w:cs="Segoe UI"/>
                <w:b/>
                <w:bCs/>
                <w:sz w:val="20"/>
                <w:lang w:val="en-IE" w:eastAsia="en-IE"/>
              </w:rPr>
            </w:pPr>
            <w:r>
              <w:rPr>
                <w:rFonts w:cs="Segoe UI"/>
                <w:b/>
                <w:bCs/>
                <w:sz w:val="20"/>
                <w:lang w:val="en-IE" w:eastAsia="en-IE"/>
              </w:rPr>
              <w:t>2</w:t>
            </w:r>
            <w:r>
              <w:rPr>
                <w:b/>
                <w:bCs/>
                <w:sz w:val="20"/>
                <w:lang w:val="en-IE" w:eastAsia="en-IE"/>
              </w:rPr>
              <w:t>025</w:t>
            </w:r>
          </w:p>
        </w:tc>
        <w:tc>
          <w:tcPr>
            <w:tcW w:w="1233" w:type="dxa"/>
            <w:tcBorders>
              <w:top w:val="single" w:sz="6" w:space="0" w:color="8C8C8C"/>
              <w:left w:val="nil"/>
              <w:bottom w:val="single" w:sz="6" w:space="0" w:color="8C8C8C"/>
              <w:right w:val="nil"/>
            </w:tcBorders>
            <w:shd w:val="clear" w:color="auto" w:fill="F2F2F2" w:themeFill="background1" w:themeFillShade="F2"/>
            <w:vAlign w:val="center"/>
            <w:hideMark/>
          </w:tcPr>
          <w:p w14:paraId="35E70D2D"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Total</w:t>
            </w:r>
            <w:r>
              <w:rPr>
                <w:rFonts w:ascii="Calibri" w:hAnsi="Calibri" w:cs="Calibri"/>
                <w:b/>
                <w:bCs/>
                <w:sz w:val="20"/>
                <w:lang w:val="en-IE" w:eastAsia="en-IE"/>
              </w:rPr>
              <w:t> </w:t>
            </w:r>
          </w:p>
        </w:tc>
        <w:tc>
          <w:tcPr>
            <w:tcW w:w="1176" w:type="dxa"/>
            <w:tcBorders>
              <w:top w:val="single" w:sz="6" w:space="0" w:color="8C8C8C"/>
              <w:left w:val="nil"/>
              <w:bottom w:val="single" w:sz="6" w:space="0" w:color="8C8C8C"/>
              <w:right w:val="nil"/>
            </w:tcBorders>
            <w:shd w:val="clear" w:color="auto" w:fill="F2F2F2" w:themeFill="background1" w:themeFillShade="F2"/>
            <w:vAlign w:val="center"/>
            <w:hideMark/>
          </w:tcPr>
          <w:p w14:paraId="7BF1401A" w14:textId="77777777" w:rsidR="00D933B7" w:rsidRPr="00FF01D4"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val="en-IE" w:eastAsia="en-IE"/>
              </w:rPr>
              <w:t>% of the 2021-2025 envelope</w:t>
            </w:r>
          </w:p>
        </w:tc>
      </w:tr>
      <w:tr w:rsidR="00D933B7" w:rsidRPr="00FF01D4" w14:paraId="593C71A5" w14:textId="77777777">
        <w:trPr>
          <w:trHeight w:val="300"/>
        </w:trPr>
        <w:tc>
          <w:tcPr>
            <w:tcW w:w="1276" w:type="dxa"/>
            <w:tcBorders>
              <w:top w:val="single" w:sz="6" w:space="0" w:color="8C8C8C"/>
              <w:left w:val="nil"/>
              <w:bottom w:val="single" w:sz="6" w:space="0" w:color="8C8C8C"/>
              <w:right w:val="nil"/>
            </w:tcBorders>
            <w:vAlign w:val="center"/>
            <w:hideMark/>
          </w:tcPr>
          <w:p w14:paraId="1B576CA4" w14:textId="77777777" w:rsidR="00D933B7" w:rsidRPr="00FF01D4" w:rsidRDefault="00D933B7">
            <w:pPr>
              <w:spacing w:after="0" w:line="240" w:lineRule="auto"/>
              <w:textAlignment w:val="baseline"/>
              <w:rPr>
                <w:rFonts w:ascii="Segoe UI" w:hAnsi="Segoe UI" w:cs="Segoe UI"/>
                <w:b/>
                <w:bCs/>
                <w:sz w:val="18"/>
                <w:szCs w:val="18"/>
                <w:lang w:val="en-IE" w:eastAsia="en-IE"/>
              </w:rPr>
            </w:pPr>
            <w:r>
              <w:rPr>
                <w:rFonts w:cs="Segoe UI"/>
                <w:b/>
                <w:bCs/>
                <w:sz w:val="20"/>
                <w:lang w:val="en-IE" w:eastAsia="en-IE"/>
              </w:rPr>
              <w:t>Digital contribution</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vAlign w:val="center"/>
            <w:hideMark/>
          </w:tcPr>
          <w:p w14:paraId="03EFA321"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1276" w:type="dxa"/>
            <w:tcBorders>
              <w:top w:val="single" w:sz="6" w:space="0" w:color="8C8C8C"/>
              <w:left w:val="nil"/>
              <w:bottom w:val="single" w:sz="6" w:space="0" w:color="8C8C8C"/>
              <w:right w:val="nil"/>
            </w:tcBorders>
            <w:vAlign w:val="center"/>
            <w:hideMark/>
          </w:tcPr>
          <w:p w14:paraId="1B51CA69"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1134" w:type="dxa"/>
            <w:tcBorders>
              <w:top w:val="single" w:sz="6" w:space="0" w:color="8C8C8C"/>
              <w:left w:val="nil"/>
              <w:bottom w:val="single" w:sz="6" w:space="0" w:color="8C8C8C"/>
              <w:right w:val="nil"/>
            </w:tcBorders>
            <w:vAlign w:val="center"/>
            <w:hideMark/>
          </w:tcPr>
          <w:p w14:paraId="2BCED212" w14:textId="77777777" w:rsidR="00D933B7" w:rsidRPr="00FF01D4" w:rsidRDefault="00D933B7">
            <w:pPr>
              <w:spacing w:after="0" w:line="240" w:lineRule="auto"/>
              <w:jc w:val="center"/>
              <w:textAlignment w:val="baseline"/>
              <w:rPr>
                <w:rFonts w:ascii="Segoe UI" w:hAnsi="Segoe UI" w:cs="Segoe UI"/>
                <w:sz w:val="20"/>
                <w:lang w:val="en-IE" w:eastAsia="en-IE"/>
              </w:rPr>
            </w:pPr>
            <w:r>
              <w:t>0.0</w:t>
            </w:r>
          </w:p>
        </w:tc>
        <w:tc>
          <w:tcPr>
            <w:tcW w:w="1276" w:type="dxa"/>
            <w:tcBorders>
              <w:top w:val="single" w:sz="6" w:space="0" w:color="8C8C8C"/>
              <w:left w:val="nil"/>
              <w:bottom w:val="single" w:sz="6" w:space="0" w:color="8C8C8C"/>
              <w:right w:val="nil"/>
            </w:tcBorders>
            <w:vAlign w:val="center"/>
          </w:tcPr>
          <w:p w14:paraId="385DD1A9" w14:textId="77777777" w:rsidR="00D933B7" w:rsidRPr="00FF01D4" w:rsidRDefault="00D933B7">
            <w:pPr>
              <w:spacing w:after="0" w:line="240" w:lineRule="auto"/>
              <w:jc w:val="center"/>
              <w:textAlignment w:val="baseline"/>
              <w:rPr>
                <w:rFonts w:cs="Segoe UI"/>
                <w:sz w:val="20"/>
                <w:lang w:val="en-IE" w:eastAsia="en-IE"/>
              </w:rPr>
            </w:pPr>
            <w:r>
              <w:t>19.5</w:t>
            </w:r>
          </w:p>
        </w:tc>
        <w:tc>
          <w:tcPr>
            <w:tcW w:w="1134" w:type="dxa"/>
            <w:tcBorders>
              <w:top w:val="single" w:sz="6" w:space="0" w:color="8C8C8C"/>
              <w:left w:val="nil"/>
              <w:bottom w:val="single" w:sz="6" w:space="0" w:color="8C8C8C"/>
              <w:right w:val="nil"/>
            </w:tcBorders>
            <w:vAlign w:val="center"/>
          </w:tcPr>
          <w:p w14:paraId="02410110" w14:textId="77777777" w:rsidR="00D933B7" w:rsidRPr="00FF01D4" w:rsidRDefault="00D933B7">
            <w:pPr>
              <w:spacing w:after="0" w:line="240" w:lineRule="auto"/>
              <w:jc w:val="center"/>
              <w:textAlignment w:val="baseline"/>
              <w:rPr>
                <w:rFonts w:cs="Segoe UI"/>
                <w:sz w:val="20"/>
                <w:lang w:val="en-IE" w:eastAsia="en-IE"/>
              </w:rPr>
            </w:pPr>
            <w:r>
              <w:t>16.5</w:t>
            </w:r>
          </w:p>
        </w:tc>
        <w:tc>
          <w:tcPr>
            <w:tcW w:w="1233" w:type="dxa"/>
            <w:tcBorders>
              <w:top w:val="single" w:sz="6" w:space="0" w:color="8C8C8C"/>
              <w:left w:val="nil"/>
              <w:bottom w:val="single" w:sz="6" w:space="0" w:color="8C8C8C"/>
              <w:right w:val="nil"/>
            </w:tcBorders>
            <w:vAlign w:val="center"/>
            <w:hideMark/>
          </w:tcPr>
          <w:p w14:paraId="12D26CED" w14:textId="77777777" w:rsidR="00D933B7" w:rsidRPr="00FF01D4" w:rsidRDefault="00D933B7">
            <w:pPr>
              <w:spacing w:after="0" w:line="240" w:lineRule="auto"/>
              <w:jc w:val="center"/>
              <w:textAlignment w:val="baseline"/>
              <w:rPr>
                <w:rFonts w:ascii="Segoe UI" w:hAnsi="Segoe UI" w:cs="Segoe UI"/>
                <w:sz w:val="20"/>
                <w:lang w:val="en-IE" w:eastAsia="en-IE"/>
              </w:rPr>
            </w:pPr>
            <w:r>
              <w:t>36.0</w:t>
            </w:r>
          </w:p>
        </w:tc>
        <w:tc>
          <w:tcPr>
            <w:tcW w:w="1176" w:type="dxa"/>
            <w:tcBorders>
              <w:top w:val="single" w:sz="6" w:space="0" w:color="8C8C8C"/>
              <w:left w:val="nil"/>
              <w:bottom w:val="single" w:sz="6" w:space="0" w:color="8C8C8C"/>
              <w:right w:val="nil"/>
            </w:tcBorders>
            <w:vAlign w:val="center"/>
            <w:hideMark/>
          </w:tcPr>
          <w:p w14:paraId="2DA976B9" w14:textId="77777777" w:rsidR="00D933B7" w:rsidRPr="00FF01D4" w:rsidRDefault="00D933B7">
            <w:pPr>
              <w:spacing w:after="0" w:line="240" w:lineRule="auto"/>
              <w:jc w:val="center"/>
              <w:textAlignment w:val="baseline"/>
              <w:rPr>
                <w:rFonts w:ascii="Segoe UI" w:hAnsi="Segoe UI" w:cs="Segoe UI"/>
                <w:sz w:val="20"/>
                <w:lang w:val="en-IE" w:eastAsia="en-IE"/>
              </w:rPr>
            </w:pPr>
            <w:r>
              <w:t>10.2%</w:t>
            </w:r>
          </w:p>
        </w:tc>
      </w:tr>
    </w:tbl>
    <w:p w14:paraId="7EE0A9FE" w14:textId="77777777" w:rsidR="00D933B7" w:rsidRDefault="00D933B7" w:rsidP="00D933B7">
      <w:pPr>
        <w:pStyle w:val="ListParagraph"/>
        <w:ind w:left="360"/>
        <w:rPr>
          <w:lang w:eastAsia="en-GB"/>
        </w:rPr>
      </w:pPr>
    </w:p>
    <w:p w14:paraId="0BE67A6D" w14:textId="77777777" w:rsidR="00D933B7" w:rsidRPr="00753FF4" w:rsidRDefault="00D933B7" w:rsidP="00D933B7">
      <w:pPr>
        <w:rPr>
          <w:lang w:eastAsia="en-GB"/>
        </w:rPr>
      </w:pPr>
      <w:r>
        <w:rPr>
          <w:lang w:eastAsia="en-GB"/>
        </w:rPr>
        <w:t>The Caribbean OCTs were involved in the Global Gateway initiative EU–Latin America and Caribbean Digital Alliance, with Caribbean OCTs attending the EU-LAC Digital Alliance Week in Guatemala in 2025. The Caribbean OCTs’ intraregional envelope under the DOAG will be used for digital connectivity and cybersecurity. In 2025, a feasibility study was launched to prepare it, covering the Greater Caribbean, including the seven OCTs and the four Outermost regions.</w:t>
      </w:r>
    </w:p>
    <w:p w14:paraId="23F35289" w14:textId="77777777" w:rsidR="00D933B7" w:rsidRPr="00753FF4" w:rsidRDefault="00D933B7" w:rsidP="00D933B7">
      <w:pPr>
        <w:rPr>
          <w:rFonts w:eastAsia="Segoe UI" w:cs="Segoe UI"/>
        </w:rPr>
      </w:pPr>
      <w:r>
        <w:t xml:space="preserve">In 2025, EUR 19.4 million were being implemented for the digital transition, through the Aruba e-government project, as well as the Greenland education project, which includes a significant digital component </w:t>
      </w:r>
    </w:p>
    <w:p w14:paraId="48B20851" w14:textId="77777777" w:rsidR="00D933B7" w:rsidRPr="00753FF4" w:rsidRDefault="00D933B7" w:rsidP="00D933B7">
      <w:pPr>
        <w:rPr>
          <w:rFonts w:eastAsia="Aptos" w:cs="Aptos"/>
        </w:rPr>
      </w:pPr>
      <w:r>
        <w:rPr>
          <w:rFonts w:eastAsia="Aptos" w:cs="Aptos"/>
        </w:rPr>
        <w:t>In Aruba, the EU is supporting the territory’s e-government strategy with EUR 14.2 million. It entails the building of an e-government organisation, an e-ID development and implementation, and national cybersecurity development. The overall objective of the action is thus to contribute to Aruba’s economic, social and environmental sustainable development through the digital transformation of government services.</w:t>
      </w:r>
    </w:p>
    <w:p w14:paraId="70F5EE41" w14:textId="77777777" w:rsidR="00D933B7" w:rsidRPr="00753FF4" w:rsidRDefault="00D933B7" w:rsidP="00D933B7">
      <w:pPr>
        <w:rPr>
          <w:rFonts w:eastAsia="Aptos" w:cs="Aptos"/>
        </w:rPr>
      </w:pPr>
      <w:r>
        <w:rPr>
          <w:rFonts w:eastAsia="Aptos" w:cs="Aptos"/>
        </w:rPr>
        <w:t>The EU–Greenland Education Partnership supports the digital transition in education by strengthening distance learning and digital teaching capacities across the system. Through budget support, it contributes to the implementation of the Information Technology (IT) Strategy 2025–2029 (Digital Primary &amp; Lower Secondary Schools II), which focuses on infrastructure, teachers’ digital skills and responsible use of technology. In primary and lower secondary education, initiatives such as the Kivitsisa programme promote digital tools, remote learning and teacher mentoring networks to improve teaching quality across Greenland’s dispersed communities. At upper secondary level (GUX), digital solutions such as the eGUX distance-learning programme help expand access and support higher completion rates. Together, these initiatives improve inclusive access to quality education throughout Greenland.</w:t>
      </w:r>
    </w:p>
    <w:p w14:paraId="25C223DC"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45"/>
        <w:gridCol w:w="5737"/>
      </w:tblGrid>
      <w:tr w:rsidR="00D933B7" w:rsidRPr="0047239D" w14:paraId="141F2224"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3E6664C" w14:textId="77777777" w:rsidR="00D933B7" w:rsidRPr="0047239D" w:rsidRDefault="00D933B7">
            <w:pPr>
              <w:jc w:val="left"/>
              <w:rPr>
                <w:lang w:eastAsia="en-GB"/>
              </w:rPr>
            </w:pPr>
            <w:r>
              <w:rPr>
                <w:lang w:eastAsia="en-GB"/>
              </w:rPr>
              <w:t>SDG</w:t>
            </w:r>
          </w:p>
        </w:tc>
        <w:tc>
          <w:tcPr>
            <w:tcW w:w="2445" w:type="dxa"/>
            <w:vAlign w:val="center"/>
          </w:tcPr>
          <w:p w14:paraId="58EF2E00"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37" w:type="dxa"/>
            <w:vAlign w:val="center"/>
          </w:tcPr>
          <w:p w14:paraId="6AC49F46"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2C62D9C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96D6D2A" w14:textId="182E5D64" w:rsidR="00D933B7" w:rsidRPr="0047239D" w:rsidRDefault="009B1CFE">
            <w:pPr>
              <w:rPr>
                <w:b w:val="0"/>
                <w:lang w:eastAsia="en-GB"/>
              </w:rPr>
            </w:pPr>
            <w:r w:rsidRPr="00C85C9C">
              <w:rPr>
                <w:b w:val="0"/>
                <w:lang w:eastAsia="en-GB"/>
              </w:rPr>
              <w:t>SDG2: End hunger, achieve food security and improved nutrition and promote sustainable agriculture</w:t>
            </w:r>
          </w:p>
        </w:tc>
        <w:tc>
          <w:tcPr>
            <w:tcW w:w="2445" w:type="dxa"/>
          </w:tcPr>
          <w:p w14:paraId="46018C92"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37" w:type="dxa"/>
          </w:tcPr>
          <w:p w14:paraId="447A8C3D"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The OCTs share vulnerabilities, resulting in a complex set of food security and nutrition challenges. For 2021-2027, the EU is supporting sustainable agriculture, food security and nutrition in the Pacific region (regional multiannual indicative programme, EUR 36 million), the Caribbean OCTs (regional multiannual indicative programme, EUR 21 million) and in Sint Eustatius (EUR 2.9 million).</w:t>
            </w:r>
          </w:p>
        </w:tc>
      </w:tr>
      <w:tr w:rsidR="00D933B7" w:rsidRPr="0047239D" w14:paraId="5FC4FE4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70B33F6" w14:textId="6FA32131" w:rsidR="00D933B7" w:rsidRDefault="00C30611">
            <w:pPr>
              <w:rPr>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p w14:paraId="6749640F" w14:textId="07AA2E55" w:rsidR="00D933B7" w:rsidRPr="0047239D" w:rsidRDefault="00D933B7">
            <w:pPr>
              <w:rPr>
                <w:b w:val="0"/>
                <w:lang w:eastAsia="en-GB"/>
              </w:rPr>
            </w:pPr>
          </w:p>
        </w:tc>
        <w:tc>
          <w:tcPr>
            <w:tcW w:w="2445" w:type="dxa"/>
          </w:tcPr>
          <w:p w14:paraId="05907935"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37" w:type="dxa"/>
          </w:tcPr>
          <w:p w14:paraId="12868CFF" w14:textId="77777777" w:rsidR="00D933B7" w:rsidRDefault="00D933B7">
            <w:pPr>
              <w:cnfStyle w:val="000000010000" w:firstRow="0" w:lastRow="0" w:firstColumn="0" w:lastColumn="0" w:oddVBand="0" w:evenVBand="0" w:oddHBand="0" w:evenHBand="1" w:firstRowFirstColumn="0" w:firstRowLastColumn="0" w:lastRowFirstColumn="0" w:lastRowLastColumn="0"/>
              <w:rPr>
                <w:rFonts w:asciiTheme="minorHAnsi" w:eastAsiaTheme="minorEastAsia" w:hAnsiTheme="minorHAnsi"/>
              </w:rPr>
            </w:pPr>
            <w:r>
              <w:rPr>
                <w:rFonts w:asciiTheme="minorHAnsi" w:eastAsiaTheme="minorEastAsia" w:hAnsiTheme="minorHAnsi"/>
              </w:rPr>
              <w:t xml:space="preserve">Access to quality education fosters equality and is an essential pre-condition for achieving sustainable growth and jobs. This is the rationale of one of the two priority areas of the EU cooperation with Greenland in 2021-2027. EUR 202.5 million is earmarked for education cooperation in Greenland, to increase the quality, the access, and the efficiency of the territory’s education system, which is facing a number of complex challenges (lack of skilled staff, geography, social issues). </w:t>
            </w:r>
          </w:p>
          <w:p w14:paraId="4EDBC297"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asciiTheme="minorHAnsi" w:eastAsiaTheme="minorEastAsia" w:hAnsiTheme="minorHAnsi"/>
              </w:rPr>
            </w:pPr>
            <w:r>
              <w:rPr>
                <w:rFonts w:asciiTheme="minorHAnsi" w:eastAsiaTheme="minorEastAsia" w:hAnsiTheme="minorHAnsi"/>
              </w:rPr>
              <w:t>Through the Erasmus+ programme, the EU also supports the OCTs in facilitating mobility of individuals and reinforcing intercultural dialogue and understanding.</w:t>
            </w:r>
          </w:p>
        </w:tc>
      </w:tr>
      <w:tr w:rsidR="00D933B7" w:rsidRPr="0047239D" w14:paraId="7E3F613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35C11C9" w14:textId="77777777" w:rsidR="00D933B7" w:rsidRPr="0047239D" w:rsidRDefault="00D933B7">
            <w:pPr>
              <w:rPr>
                <w:b w:val="0"/>
                <w:lang w:eastAsia="en-GB"/>
              </w:rPr>
            </w:pPr>
          </w:p>
        </w:tc>
        <w:tc>
          <w:tcPr>
            <w:tcW w:w="2445" w:type="dxa"/>
          </w:tcPr>
          <w:p w14:paraId="1E2308A4"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p>
        </w:tc>
        <w:tc>
          <w:tcPr>
            <w:tcW w:w="5737" w:type="dxa"/>
          </w:tcPr>
          <w:p w14:paraId="410F2D08"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02385CD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082A9D1" w14:textId="6261CDA0" w:rsidR="00D933B7" w:rsidRPr="0047239D" w:rsidRDefault="00C74D8B">
            <w:pPr>
              <w:rPr>
                <w:b w:val="0"/>
                <w:lang w:eastAsia="en-GB"/>
              </w:rPr>
            </w:pPr>
            <w:r w:rsidRPr="00C74D8B">
              <w:rPr>
                <w:b w:val="0"/>
                <w:lang w:eastAsia="en-GB"/>
              </w:rPr>
              <w:t>SDG6: Ensure availability and sustainable management of water and sanitation for all</w:t>
            </w:r>
          </w:p>
        </w:tc>
        <w:tc>
          <w:tcPr>
            <w:tcW w:w="2445" w:type="dxa"/>
          </w:tcPr>
          <w:p w14:paraId="0FB9A18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37" w:type="dxa"/>
          </w:tcPr>
          <w:p w14:paraId="5F7763E8" w14:textId="77777777" w:rsidR="00D933B7" w:rsidRDefault="00D933B7">
            <w:pPr>
              <w:cnfStyle w:val="000000010000" w:firstRow="0" w:lastRow="0" w:firstColumn="0" w:lastColumn="0" w:oddVBand="0" w:evenVBand="0" w:oddHBand="0" w:evenHBand="1" w:firstRowFirstColumn="0" w:firstRowLastColumn="0" w:lastRowFirstColumn="0" w:lastRowLastColumn="0"/>
            </w:pPr>
            <w:r>
              <w:t xml:space="preserve">In French Polynesia, the programme (EUR 31.1 million) is contributing to the achievement of sustainable development objectives aiming at guaranteeing access to drinking water and sanitation while ensuring an integrated management of water resources in the face of climate change constraints. </w:t>
            </w:r>
          </w:p>
          <w:p w14:paraId="02409247"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ascii="Arial" w:eastAsia="Arial" w:hAnsi="Arial" w:cs="Arial"/>
                <w:color w:val="00002E"/>
                <w:sz w:val="27"/>
                <w:szCs w:val="27"/>
              </w:rPr>
            </w:pPr>
            <w:r>
              <w:t>In Bonaire (EUR 4.6 million) and Curaçao (EUR 18.6 million), the population and economic growth (notably linked to the tourism</w:t>
            </w:r>
            <w:r>
              <w:rPr>
                <w:rFonts w:asciiTheme="minorHAnsi" w:eastAsiaTheme="minorEastAsia" w:hAnsiTheme="minorHAnsi"/>
              </w:rPr>
              <w:t xml:space="preserve"> sector) l</w:t>
            </w:r>
            <w:r>
              <w:t>ed to increased production of wastewater and solid waste and more pressure on ecosystems. The programmes are therefore aiming to improve water management and increase access to sustainable sanitation.</w:t>
            </w:r>
          </w:p>
        </w:tc>
      </w:tr>
      <w:tr w:rsidR="00D933B7" w:rsidRPr="0047239D" w14:paraId="634738A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74ECD5F" w14:textId="36B49BAA" w:rsidR="00D933B7" w:rsidRPr="0047239D" w:rsidRDefault="003300B3">
            <w:pPr>
              <w:rPr>
                <w:b w:val="0"/>
                <w:lang w:eastAsia="en-GB"/>
              </w:rPr>
            </w:pPr>
            <w:r w:rsidRPr="00203B50">
              <w:rPr>
                <w:b w:val="0"/>
                <w:lang w:eastAsia="en-GB"/>
              </w:rPr>
              <w:t>SDG7: Ensure access to affordable, reliable, sustainable and modern energy for all</w:t>
            </w:r>
          </w:p>
        </w:tc>
        <w:tc>
          <w:tcPr>
            <w:tcW w:w="2445" w:type="dxa"/>
          </w:tcPr>
          <w:p w14:paraId="35298C80"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37" w:type="dxa"/>
          </w:tcPr>
          <w:p w14:paraId="15FFD847" w14:textId="77777777" w:rsidR="00D933B7" w:rsidRDefault="00D933B7">
            <w:pPr>
              <w:cnfStyle w:val="000000100000" w:firstRow="0" w:lastRow="0" w:firstColumn="0" w:lastColumn="0" w:oddVBand="0" w:evenVBand="0" w:oddHBand="1" w:evenHBand="0" w:firstRowFirstColumn="0" w:firstRowLastColumn="0" w:lastRowFirstColumn="0" w:lastRowLastColumn="0"/>
              <w:rPr>
                <w:rFonts w:asciiTheme="minorHAnsi" w:eastAsiaTheme="minorEastAsia" w:hAnsiTheme="minorHAnsi"/>
              </w:rPr>
            </w:pPr>
            <w:r>
              <w:rPr>
                <w:rFonts w:asciiTheme="minorHAnsi" w:eastAsiaTheme="minorEastAsia" w:hAnsiTheme="minorHAnsi"/>
              </w:rPr>
              <w:t xml:space="preserve">In New Caledonia, the sustainable energy transition programme (EUR 31.9 million) is contributing to the decarbonisation of the mining industry, which is the lungs of the economy and responsible for 77% of the territory’s total energy consumption. Furthermore, New Caledonia aims at energy autonomy for the territory, based on reliable, decarbonised, resilient and affordable energy. </w:t>
            </w:r>
          </w:p>
          <w:p w14:paraId="1318E41A" w14:textId="77777777" w:rsidR="00D933B7" w:rsidRDefault="00D933B7">
            <w:pPr>
              <w:cnfStyle w:val="000000100000" w:firstRow="0" w:lastRow="0" w:firstColumn="0" w:lastColumn="0" w:oddVBand="0" w:evenVBand="0" w:oddHBand="1" w:evenHBand="0" w:firstRowFirstColumn="0" w:firstRowLastColumn="0" w:lastRowFirstColumn="0" w:lastRowLastColumn="0"/>
              <w:rPr>
                <w:rFonts w:asciiTheme="minorHAnsi" w:eastAsiaTheme="minorEastAsia" w:hAnsiTheme="minorHAnsi"/>
              </w:rPr>
            </w:pPr>
            <w:r>
              <w:rPr>
                <w:rFonts w:asciiTheme="minorHAnsi" w:eastAsiaTheme="minorEastAsia" w:hAnsiTheme="minorHAnsi"/>
              </w:rPr>
              <w:t>The programme in Saba (EUR 4.1 million) is accelerating the transition to a low carbon economy building on in the previous 11th European Development Fund action which substantially improved the energy mix of Saba with 40% of renewable energy produced. More action is needed to increase the share of renewable energy in the global energy mix (objective of 60% produc</w:t>
            </w:r>
            <w:r>
              <w:rPr>
                <w:rFonts w:asciiTheme="minorHAnsi" w:eastAsiaTheme="minorEastAsia" w:hAnsiTheme="minorHAnsi"/>
                <w:color w:val="00002E"/>
                <w:sz w:val="27"/>
                <w:szCs w:val="27"/>
              </w:rPr>
              <w:t>t</w:t>
            </w:r>
            <w:r>
              <w:rPr>
                <w:rFonts w:asciiTheme="minorHAnsi" w:eastAsiaTheme="minorEastAsia" w:hAnsiTheme="minorHAnsi"/>
              </w:rPr>
              <w:t xml:space="preserve">ion) and energy efficiency (with the launch of a programme to promote the use of LED technologies and solar water heaters). </w:t>
            </w:r>
          </w:p>
          <w:p w14:paraId="3CF377C9"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asciiTheme="minorHAnsi" w:eastAsiaTheme="minorEastAsia" w:hAnsiTheme="minorHAnsi"/>
              </w:rPr>
            </w:pPr>
            <w:r>
              <w:rPr>
                <w:rFonts w:asciiTheme="minorHAnsi" w:eastAsiaTheme="minorEastAsia" w:hAnsiTheme="minorHAnsi"/>
              </w:rPr>
              <w:t>In Greenland, the cooperation aims at increasing the percentage of renewable energy in the public electricity provision to 90%, and there are initiatives to reduce the carbon footprint of current and future economic developments.</w:t>
            </w:r>
          </w:p>
        </w:tc>
      </w:tr>
      <w:tr w:rsidR="00D933B7" w:rsidRPr="0047239D" w14:paraId="3E65E29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E554851" w14:textId="73451C97" w:rsidR="00D933B7" w:rsidRPr="0047239D"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2445" w:type="dxa"/>
          </w:tcPr>
          <w:p w14:paraId="68C4299C"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37" w:type="dxa"/>
          </w:tcPr>
          <w:p w14:paraId="487D2BE0" w14:textId="77777777" w:rsidR="00D933B7" w:rsidRDefault="00D933B7">
            <w:pPr>
              <w:cnfStyle w:val="000000010000" w:firstRow="0" w:lastRow="0" w:firstColumn="0" w:lastColumn="0" w:oddVBand="0" w:evenVBand="0" w:oddHBand="0" w:evenHBand="1" w:firstRowFirstColumn="0" w:firstRowLastColumn="0" w:lastRowFirstColumn="0" w:lastRowLastColumn="0"/>
              <w:rPr>
                <w:rFonts w:asciiTheme="minorHAnsi" w:eastAsiaTheme="minorEastAsia" w:hAnsiTheme="minorHAnsi"/>
              </w:rPr>
            </w:pPr>
            <w:r>
              <w:rPr>
                <w:rFonts w:asciiTheme="minorHAnsi" w:eastAsiaTheme="minorEastAsia" w:hAnsiTheme="minorHAnsi"/>
              </w:rPr>
              <w:t>In Saint Pierre and Miquelon, the programme on sustainable tourism (EUR 27 million) is contributing to the sustainable economic diversification of the territory, relying on the potential and multiplier effect for sustainable growth of the tourism sector. It reinforces the attractiveness of the territory bringing decent jobs and new opportunities, including for local</w:t>
            </w:r>
            <w:r>
              <w:rPr>
                <w:rFonts w:asciiTheme="minorHAnsi" w:eastAsiaTheme="minorEastAsia" w:hAnsiTheme="minorHAnsi"/>
                <w:color w:val="00002E"/>
                <w:sz w:val="27"/>
                <w:szCs w:val="27"/>
              </w:rPr>
              <w:t xml:space="preserve"> </w:t>
            </w:r>
            <w:r>
              <w:rPr>
                <w:rFonts w:asciiTheme="minorHAnsi" w:eastAsiaTheme="minorEastAsia" w:hAnsiTheme="minorHAnsi"/>
              </w:rPr>
              <w:t xml:space="preserve">youth and women. </w:t>
            </w:r>
          </w:p>
          <w:p w14:paraId="050900ED" w14:textId="77777777" w:rsidR="00D933B7" w:rsidRDefault="00D933B7">
            <w:pPr>
              <w:cnfStyle w:val="000000010000" w:firstRow="0" w:lastRow="0" w:firstColumn="0" w:lastColumn="0" w:oddVBand="0" w:evenVBand="0" w:oddHBand="0" w:evenHBand="1" w:firstRowFirstColumn="0" w:firstRowLastColumn="0" w:lastRowFirstColumn="0" w:lastRowLastColumn="0"/>
              <w:rPr>
                <w:rFonts w:asciiTheme="minorHAnsi" w:eastAsiaTheme="minorEastAsia" w:hAnsiTheme="minorHAnsi"/>
              </w:rPr>
            </w:pPr>
            <w:r>
              <w:rPr>
                <w:rFonts w:asciiTheme="minorHAnsi" w:eastAsiaTheme="minorEastAsia" w:hAnsiTheme="minorHAnsi"/>
              </w:rPr>
              <w:t>In 2021-2027 the EU teams up with Aruba to implement its e-government-strategy</w:t>
            </w:r>
            <w:r>
              <w:rPr>
                <w:rFonts w:asciiTheme="minorHAnsi" w:eastAsiaTheme="minorEastAsia" w:hAnsiTheme="minorHAnsi"/>
                <w:color w:val="00002E"/>
                <w:sz w:val="27"/>
                <w:szCs w:val="27"/>
              </w:rPr>
              <w:t xml:space="preserve"> </w:t>
            </w:r>
            <w:r>
              <w:rPr>
                <w:rFonts w:asciiTheme="minorHAnsi" w:eastAsiaTheme="minorEastAsia" w:hAnsiTheme="minorHAnsi"/>
              </w:rPr>
              <w:t xml:space="preserve">(EUR 14.2 million). This entails the building of an e-government organisation, an e-ID development and implementation, national cyber security development and the creation and implementation of the national digital payment infrastructure. Aruba’s digital transformation is contributing to secure the digital access to government services and unlocking new economic opportunities for all, including women and youth. </w:t>
            </w:r>
          </w:p>
          <w:p w14:paraId="457541B0"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ascii="Arial" w:eastAsia="Arial" w:hAnsi="Arial" w:cs="Arial"/>
                <w:color w:val="00002E"/>
                <w:sz w:val="27"/>
                <w:szCs w:val="27"/>
              </w:rPr>
            </w:pPr>
            <w:r>
              <w:rPr>
                <w:rFonts w:asciiTheme="minorHAnsi" w:eastAsiaTheme="minorEastAsia" w:hAnsiTheme="minorHAnsi"/>
              </w:rPr>
              <w:t>In Greenland, within the green growth programme (EUR 22.5 million) the EU is supporting initiatives to make the territory’s natural richness more accessible to foreign tourists in a manner that is sustainable and respectful of the unique environment, while supporting local populations.</w:t>
            </w:r>
          </w:p>
        </w:tc>
      </w:tr>
      <w:tr w:rsidR="00D933B7" w:rsidRPr="0047239D" w14:paraId="0687A47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5B38D88" w14:textId="442AC73F" w:rsidR="00D933B7" w:rsidRPr="0047239D" w:rsidRDefault="00B71151">
            <w:pPr>
              <w:rPr>
                <w:b w:val="0"/>
                <w:lang w:eastAsia="en-GB"/>
              </w:rPr>
            </w:pPr>
            <w:r w:rsidRPr="00DB731B">
              <w:rPr>
                <w:b w:val="0"/>
                <w:lang w:eastAsia="en-GB"/>
              </w:rPr>
              <w:t>SDG10: Reduce inequalities within and among countries</w:t>
            </w:r>
          </w:p>
        </w:tc>
        <w:tc>
          <w:tcPr>
            <w:tcW w:w="2445" w:type="dxa"/>
          </w:tcPr>
          <w:p w14:paraId="344974D9"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37" w:type="dxa"/>
          </w:tcPr>
          <w:p w14:paraId="01146587"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rPr>
                <w:rFonts w:asciiTheme="minorHAnsi" w:eastAsiaTheme="minorEastAsia" w:hAnsiTheme="minorHAnsi"/>
              </w:rPr>
              <w:t>In Greenland, inequality is tackled with the improved access of all children to pre-school education, which lays the ground for future economic security independent of starting conditions</w:t>
            </w:r>
          </w:p>
        </w:tc>
      </w:tr>
      <w:tr w:rsidR="00D933B7" w:rsidRPr="0047239D" w14:paraId="7F27214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CBD3A75" w14:textId="36122F1F" w:rsidR="00D933B7" w:rsidRPr="0047239D" w:rsidRDefault="00685ACC">
            <w:pPr>
              <w:rPr>
                <w:b w:val="0"/>
                <w:lang w:eastAsia="en-GB"/>
              </w:rPr>
            </w:pPr>
            <w:r w:rsidRPr="00DB1942">
              <w:rPr>
                <w:b w:val="0"/>
                <w:bCs/>
              </w:rPr>
              <w:t>SDG11: Make cities and human settlements inclusive, safe, resilient and sustainable</w:t>
            </w:r>
          </w:p>
        </w:tc>
        <w:tc>
          <w:tcPr>
            <w:tcW w:w="2445" w:type="dxa"/>
          </w:tcPr>
          <w:p w14:paraId="22785595"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37" w:type="dxa"/>
          </w:tcPr>
          <w:p w14:paraId="7D77FCB8"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A new programme on Culture will enable all the OCTs to foster an inclusive and sustainable economic development, by strengthening the Cultural and Creative Industries and the sustainable tourism sectors. It will include activities on preserving the rich cultural heritage of the OCTs.</w:t>
            </w:r>
          </w:p>
        </w:tc>
      </w:tr>
      <w:tr w:rsidR="00D933B7" w:rsidRPr="0047239D" w14:paraId="2B042F1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B33AD55" w14:textId="5232F609" w:rsidR="00D933B7" w:rsidRPr="0047239D" w:rsidRDefault="00972BBF">
            <w:pPr>
              <w:rPr>
                <w:b w:val="0"/>
                <w:lang w:eastAsia="en-GB"/>
              </w:rPr>
            </w:pPr>
            <w:r w:rsidRPr="00972BBF">
              <w:rPr>
                <w:b w:val="0"/>
                <w:lang w:eastAsia="en-GB"/>
              </w:rPr>
              <w:t>SDG12: Ensure sustainable consumption and production patterns</w:t>
            </w:r>
          </w:p>
        </w:tc>
        <w:tc>
          <w:tcPr>
            <w:tcW w:w="2445" w:type="dxa"/>
          </w:tcPr>
          <w:p w14:paraId="288D4CF4"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rPr>
                <w:lang w:eastAsia="en-GB"/>
              </w:rPr>
              <w:t>x</w:t>
            </w:r>
          </w:p>
        </w:tc>
        <w:tc>
          <w:tcPr>
            <w:tcW w:w="5737" w:type="dxa"/>
          </w:tcPr>
          <w:p w14:paraId="4FCDF386"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The EU’s 2021-2027 support for Bonaire and Curaçao on water management and sanitation aims to expand the application of the circular economy in water resources management, as a mechanism to achieve greater environmental and health protection (via increased sanitation coverage and greater wastewater treatment capacities as well as reuse of wastewater resources).</w:t>
            </w:r>
          </w:p>
        </w:tc>
      </w:tr>
      <w:tr w:rsidR="00D933B7" w:rsidRPr="0047239D" w14:paraId="3093BD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A8ECC1C" w14:textId="6C81D6B0" w:rsidR="00D933B7" w:rsidRPr="0047239D" w:rsidRDefault="00C941C9">
            <w:pPr>
              <w:rPr>
                <w:b w:val="0"/>
                <w:lang w:eastAsia="en-GB"/>
              </w:rPr>
            </w:pPr>
            <w:r w:rsidRPr="00C941C9">
              <w:rPr>
                <w:b w:val="0"/>
              </w:rPr>
              <w:t>SDG13: Take urgent action to combat climate change and its impacts</w:t>
            </w:r>
          </w:p>
        </w:tc>
        <w:tc>
          <w:tcPr>
            <w:tcW w:w="2445" w:type="dxa"/>
          </w:tcPr>
          <w:p w14:paraId="333930B4"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37" w:type="dxa"/>
          </w:tcPr>
          <w:p w14:paraId="340E3DC3" w14:textId="77777777" w:rsidR="00D933B7" w:rsidRDefault="00D933B7">
            <w:pPr>
              <w:cnfStyle w:val="000000010000" w:firstRow="0" w:lastRow="0" w:firstColumn="0" w:lastColumn="0" w:oddVBand="0" w:evenVBand="0" w:oddHBand="0" w:evenHBand="1" w:firstRowFirstColumn="0" w:firstRowLastColumn="0" w:lastRowFirstColumn="0" w:lastRowLastColumn="0"/>
            </w:pPr>
            <w:r>
              <w:t xml:space="preserve">The OCTs are especially vulnerable to climate change and environmental degradation due to their geographical locations and characteristics. The ongoing all-OCT thematic programme Green Overseas and the Caribbean, Indian Ocean, and Pacific regional programmes (for a total of EUR 97.8 million) from the 11th European Development Fund are all dedicated to ensuring the sustainable use of natural resources, protecting biodiversity, and supporting climate initiatives and resilience, showing the vital importance of these areas to all OCTs. </w:t>
            </w:r>
          </w:p>
          <w:p w14:paraId="2164298C" w14:textId="77777777" w:rsidR="00D933B7" w:rsidRDefault="00D933B7">
            <w:pPr>
              <w:cnfStyle w:val="000000010000" w:firstRow="0" w:lastRow="0" w:firstColumn="0" w:lastColumn="0" w:oddVBand="0" w:evenVBand="0" w:oddHBand="0" w:evenHBand="1" w:firstRowFirstColumn="0" w:firstRowLastColumn="0" w:lastRowFirstColumn="0" w:lastRowLastColumn="0"/>
            </w:pPr>
            <w:r>
              <w:t xml:space="preserve">The regional initiatives under DOAG (EUR 36 million for the Pacific OCTs, EUR 21 million for the Caribbean OCTs and EUR 4 million for the French Southern and Antarctic Lands) will build on these achievements. EU support to protect biodiversity will continue to be the priority area for cooperation with the French Southern and Antarctic Lands in 2021-2027 (EUR 4 million), aiming at improving the surveillance and observation of terrestrial and marine ecosystems in the French Southern and Antarctic Lands, restoring ecosystems, and reinforcing impact prevention mechanisms. </w:t>
            </w:r>
          </w:p>
          <w:p w14:paraId="1A9AB32F" w14:textId="77777777" w:rsidR="00D933B7" w:rsidRDefault="00D933B7">
            <w:pPr>
              <w:cnfStyle w:val="000000010000" w:firstRow="0" w:lastRow="0" w:firstColumn="0" w:lastColumn="0" w:oddVBand="0" w:evenVBand="0" w:oddHBand="0" w:evenHBand="1" w:firstRowFirstColumn="0" w:firstRowLastColumn="0" w:lastRowFirstColumn="0" w:lastRowLastColumn="0"/>
              <w:rPr>
                <w:rFonts w:asciiTheme="minorHAnsi" w:eastAsiaTheme="minorEastAsia" w:hAnsiTheme="minorHAnsi"/>
              </w:rPr>
            </w:pPr>
            <w:r>
              <w:t>The new intraregional programme with the Reunion (EUR 1.15 million) aims at conserving the island ecosystems and indigenous animal and plant species.</w:t>
            </w:r>
            <w:r>
              <w:rPr>
                <w:rFonts w:asciiTheme="minorHAnsi" w:eastAsiaTheme="minorEastAsia" w:hAnsiTheme="minorHAnsi"/>
              </w:rPr>
              <w:t xml:space="preserve"> </w:t>
            </w:r>
          </w:p>
          <w:p w14:paraId="3BD8C4F3" w14:textId="77777777" w:rsidR="00D933B7" w:rsidRDefault="00D933B7">
            <w:pPr>
              <w:cnfStyle w:val="000000010000" w:firstRow="0" w:lastRow="0" w:firstColumn="0" w:lastColumn="0" w:oddVBand="0" w:evenVBand="0" w:oddHBand="0" w:evenHBand="1" w:firstRowFirstColumn="0" w:firstRowLastColumn="0" w:lastRowFirstColumn="0" w:lastRowLastColumn="0"/>
            </w:pPr>
            <w:r>
              <w:rPr>
                <w:rFonts w:asciiTheme="minorHAnsi" w:eastAsiaTheme="minorEastAsia" w:hAnsiTheme="minorHAnsi"/>
              </w:rPr>
              <w:t xml:space="preserve">Saint Barthélemy (EUR 2.5 million) in 2021-2027 supports disaster risk management and climate </w:t>
            </w:r>
            <w:r>
              <w:t xml:space="preserve">adaptation. </w:t>
            </w:r>
          </w:p>
          <w:p w14:paraId="060884EF" w14:textId="77777777" w:rsidR="00D933B7" w:rsidRDefault="00D933B7">
            <w:pPr>
              <w:cnfStyle w:val="000000010000" w:firstRow="0" w:lastRow="0" w:firstColumn="0" w:lastColumn="0" w:oddVBand="0" w:evenVBand="0" w:oddHBand="0" w:evenHBand="1" w:firstRowFirstColumn="0" w:firstRowLastColumn="0" w:lastRowFirstColumn="0" w:lastRowLastColumn="0"/>
            </w:pPr>
            <w:r>
              <w:t xml:space="preserve">The BEST LIFE programme 2021-2027 continues to scale up the initiatives in OCTs on biodiversity and nature conservation. </w:t>
            </w:r>
          </w:p>
          <w:p w14:paraId="0FE07275"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All these programmes focus therefore on translating Sustainable Development Goals 13, 14 and 15 into effective results on the ground and will prepare the work for the future.</w:t>
            </w:r>
          </w:p>
        </w:tc>
      </w:tr>
      <w:tr w:rsidR="00D933B7" w:rsidRPr="0047239D" w14:paraId="2AB17D9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EE296DC" w14:textId="762CE3DE" w:rsidR="00D933B7" w:rsidRPr="0047239D" w:rsidRDefault="004D124D">
            <w:pPr>
              <w:rPr>
                <w:b w:val="0"/>
                <w:lang w:eastAsia="en-GB"/>
              </w:rPr>
            </w:pPr>
            <w:r w:rsidRPr="00DB731B">
              <w:rPr>
                <w:b w:val="0"/>
                <w:lang w:eastAsia="en-GB"/>
              </w:rPr>
              <w:t>SDG14: Conserve and sustainably use the oceans, seas and marine resources for sustainable development</w:t>
            </w:r>
          </w:p>
        </w:tc>
        <w:tc>
          <w:tcPr>
            <w:tcW w:w="2445" w:type="dxa"/>
          </w:tcPr>
          <w:p w14:paraId="45C24D4A"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37" w:type="dxa"/>
          </w:tcPr>
          <w:p w14:paraId="4A1BE1C7"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Same as SDG 13</w:t>
            </w:r>
          </w:p>
        </w:tc>
      </w:tr>
      <w:tr w:rsidR="00D933B7" w:rsidRPr="0047239D" w14:paraId="53433CE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62BCBB7" w14:textId="77777777" w:rsidR="00D933B7" w:rsidRPr="0047239D" w:rsidRDefault="00D933B7">
            <w:pPr>
              <w:rPr>
                <w:b w:val="0"/>
                <w:lang w:eastAsia="en-GB"/>
              </w:rPr>
            </w:pPr>
            <w:r>
              <w:rPr>
                <w:b w:val="0"/>
                <w:lang w:eastAsia="en-GB"/>
              </w:rPr>
              <w:t>SDG15</w:t>
            </w:r>
          </w:p>
        </w:tc>
        <w:tc>
          <w:tcPr>
            <w:tcW w:w="2445" w:type="dxa"/>
          </w:tcPr>
          <w:p w14:paraId="09331EB9"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x</w:t>
            </w:r>
          </w:p>
        </w:tc>
        <w:tc>
          <w:tcPr>
            <w:tcW w:w="5737" w:type="dxa"/>
          </w:tcPr>
          <w:p w14:paraId="092E60C6"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r>
              <w:t>Same as SDG 13</w:t>
            </w:r>
          </w:p>
        </w:tc>
      </w:tr>
      <w:tr w:rsidR="00D933B7" w:rsidRPr="0047239D" w14:paraId="2F02278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55856EB8" w14:textId="197D5EE1" w:rsidR="00D933B7" w:rsidRPr="0047239D"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45" w:type="dxa"/>
          </w:tcPr>
          <w:p w14:paraId="7AF57723"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37" w:type="dxa"/>
          </w:tcPr>
          <w:p w14:paraId="35E861F1"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pPr>
            <w:r>
              <w:t>EU-funded initiatives in the OCTs intend to reinforce the capacity, the accountability and inclusiveness of their institutions. Budget support is generally a preferred implementation modality for OCTs’ territorial allocations. It is an efficient way of addressing long-term and structural challenges, of improving the performance and accountability of administrations while focusing on the effective achievement of results of territorial policies and of maintaining a constructive policy dialogue. Practice confirms that this modality provides satisfactory results in OCTs through a high level of appropriation from local authorities. This is also supported via a specific technical assistance, that OCTs have access to.</w:t>
            </w:r>
          </w:p>
        </w:tc>
      </w:tr>
      <w:tr w:rsidR="00D933B7" w:rsidRPr="0047239D" w14:paraId="0EA4A85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0B24840" w14:textId="31820BE3" w:rsidR="00D933B7" w:rsidRPr="00211FC3"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45" w:type="dxa"/>
          </w:tcPr>
          <w:p w14:paraId="528A5E32" w14:textId="77777777" w:rsidR="00D933B7" w:rsidRPr="00211FC3" w:rsidRDefault="00D933B7">
            <w:pPr>
              <w:jc w:val="center"/>
              <w:cnfStyle w:val="000000010000" w:firstRow="0" w:lastRow="0" w:firstColumn="0" w:lastColumn="0" w:oddVBand="0" w:evenVBand="0" w:oddHBand="0" w:evenHBand="1" w:firstRowFirstColumn="0" w:firstRowLastColumn="0" w:lastRowFirstColumn="0" w:lastRowLastColumn="0"/>
              <w:rPr>
                <w:bCs/>
              </w:rPr>
            </w:pPr>
            <w:r>
              <w:rPr>
                <w:bCs/>
              </w:rPr>
              <w:t>x</w:t>
            </w:r>
          </w:p>
        </w:tc>
        <w:tc>
          <w:tcPr>
            <w:tcW w:w="5737" w:type="dxa"/>
          </w:tcPr>
          <w:p w14:paraId="214C7EAE"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rFonts w:asciiTheme="minorHAnsi" w:eastAsiaTheme="minorEastAsia" w:hAnsiTheme="minorHAnsi"/>
              </w:rPr>
            </w:pPr>
            <w:r>
              <w:rPr>
                <w:rFonts w:asciiTheme="minorHAnsi" w:eastAsiaTheme="minorEastAsia" w:hAnsiTheme="minorHAnsi"/>
              </w:rPr>
              <w:t>The special relationship between the EU and the OCTs is based on the association of the OCTs with the EU, which constitutes a partnership. This principle of partnership is embedded in DOAG, which is the framework for political and policy dialogue and cooperation on issues of common interest. Recently, the partnership has been further reinforced by including dedicated cooperation on youth engagement. The OCT Youth Network, an initiative of over EUR 560 000 was launched in July 2022 by the EU with the aim of increasing the ties between young people living in the OCTs and the EU, and of enhancing the knowledge and involvement of young people in the EU–OCT partnership. Three network meetings took place as of mid-2025.</w:t>
            </w:r>
          </w:p>
        </w:tc>
      </w:tr>
    </w:tbl>
    <w:p w14:paraId="5DDABDE3" w14:textId="77777777" w:rsidR="00D933B7" w:rsidRDefault="00D933B7" w:rsidP="00F72C99">
      <w:pPr>
        <w:pStyle w:val="Heading3"/>
      </w:pPr>
      <w:r>
        <w:rPr>
          <w:rFonts w:eastAsia="EC Square Sans Pro Medium"/>
        </w:rPr>
        <w:t>Support to reforms</w:t>
      </w:r>
    </w:p>
    <w:p w14:paraId="2BB394B8" w14:textId="77777777" w:rsidR="00D933B7" w:rsidRDefault="00D933B7" w:rsidP="00D933B7">
      <w:pPr>
        <w:keepNext/>
        <w:keepLines/>
        <w:tabs>
          <w:tab w:val="left" w:pos="7172"/>
        </w:tabs>
        <w:spacing w:line="240" w:lineRule="auto"/>
        <w:rPr>
          <w:lang w:eastAsia="en-GB"/>
        </w:rPr>
      </w:pPr>
      <w:r>
        <w:rPr>
          <w:rFonts w:eastAsiaTheme="minorEastAsia"/>
          <w:lang w:eastAsia="en-GB"/>
        </w:rPr>
        <w:t>The EU financed the development of Saint-Pierre-et-Miquelon's Strategic Development Plan for the period 2026-2029, which was adopted by the territory’s council in December 2025.</w:t>
      </w:r>
    </w:p>
    <w:p w14:paraId="235D15DC" w14:textId="77777777" w:rsidR="00D933B7" w:rsidRDefault="00D933B7" w:rsidP="00D933B7">
      <w:pPr>
        <w:keepNext/>
        <w:keepLines/>
        <w:tabs>
          <w:tab w:val="left" w:pos="7172"/>
        </w:tabs>
        <w:spacing w:line="240" w:lineRule="auto"/>
        <w:rPr>
          <w:lang w:eastAsia="en-GB"/>
        </w:rPr>
      </w:pPr>
      <w:r>
        <w:rPr>
          <w:rFonts w:eastAsiaTheme="minorEastAsia"/>
          <w:lang w:eastAsia="en-GB"/>
        </w:rPr>
        <w:t>EU budget support of EUR 2.9 million has contributed to the development of a plan for the restructuring and development of the Agriculture, Animal Husbandry and Fisheries Department of Sint Eustatius, to create government capacity that can deliver support for improving agriculture, livestock and fishery. The plan was adopted in 2025 by the City Council.</w:t>
      </w:r>
    </w:p>
    <w:p w14:paraId="451C698B" w14:textId="77777777" w:rsidR="00D933B7" w:rsidRDefault="00D933B7" w:rsidP="00D933B7">
      <w:pPr>
        <w:keepNext/>
        <w:keepLines/>
        <w:tabs>
          <w:tab w:val="left" w:pos="7172"/>
        </w:tabs>
        <w:spacing w:line="240" w:lineRule="auto"/>
        <w:rPr>
          <w:lang w:eastAsia="en-GB"/>
        </w:rPr>
      </w:pPr>
      <w:r>
        <w:rPr>
          <w:rFonts w:eastAsiaTheme="minorEastAsia"/>
          <w:lang w:eastAsia="en-GB"/>
        </w:rPr>
        <w:t>In French Polynesia, the EUR 31.1 million EU budget support programme for the sustainable water management policy has contributed to advancing structural sector reforms and strengthening public governance. Concrete reform progress includes the development and dissemination of tools supporting municipalities in delivering water and sanitation services, the strengthening of environmental monitoring systems, and the production and validation of governance and policy documents.</w:t>
      </w:r>
    </w:p>
    <w:p w14:paraId="6E09E46B" w14:textId="77777777" w:rsidR="00D933B7" w:rsidRDefault="00D933B7" w:rsidP="00D933B7">
      <w:pPr>
        <w:keepNext/>
        <w:keepLines/>
        <w:tabs>
          <w:tab w:val="left" w:pos="7172"/>
        </w:tabs>
        <w:spacing w:line="240" w:lineRule="auto"/>
        <w:rPr>
          <w:rFonts w:ascii="EC Square Sans Pro Medium" w:eastAsia="EC Square Sans Pro Medium" w:hAnsi="EC Square Sans Pro Medium" w:cs="EC Square Sans Pro Medium"/>
          <w:sz w:val="36"/>
          <w:szCs w:val="36"/>
        </w:rPr>
      </w:pPr>
    </w:p>
    <w:p w14:paraId="0C8CBE6E" w14:textId="77777777" w:rsidR="00D933B7" w:rsidRDefault="00D933B7" w:rsidP="00D933B7">
      <w:pPr>
        <w:keepNext/>
        <w:keepLines/>
        <w:spacing w:before="600" w:line="240" w:lineRule="auto"/>
        <w:outlineLvl w:val="4"/>
        <w:rPr>
          <w:b/>
          <w:bCs/>
        </w:rPr>
      </w:pPr>
    </w:p>
    <w:p w14:paraId="0E72489F" w14:textId="77777777" w:rsidR="00D933B7" w:rsidRDefault="00D933B7" w:rsidP="00D933B7">
      <w:pPr>
        <w:sectPr w:rsidR="00D933B7" w:rsidSect="00F72C99">
          <w:headerReference w:type="even" r:id="rId512"/>
          <w:headerReference w:type="default" r:id="rId513"/>
          <w:footerReference w:type="even" r:id="rId514"/>
          <w:footerReference w:type="default" r:id="rId515"/>
          <w:headerReference w:type="first" r:id="rId516"/>
          <w:footerReference w:type="first" r:id="rId517"/>
          <w:pgSz w:w="11906" w:h="16838"/>
          <w:pgMar w:top="1440" w:right="1133" w:bottom="1440" w:left="1134" w:header="624" w:footer="708" w:gutter="0"/>
          <w:cols w:space="708"/>
          <w:docGrid w:linePitch="360"/>
        </w:sectPr>
      </w:pPr>
    </w:p>
    <w:p w14:paraId="5158BA40" w14:textId="77777777" w:rsidR="00D933B7" w:rsidRDefault="00D933B7" w:rsidP="00D933B7">
      <w:pPr>
        <w:pStyle w:val="Heading1"/>
        <w:rPr>
          <w:rFonts w:ascii="EC Square Sans Pro Medium" w:hAnsi="EC Square Sans Pro Medium"/>
          <w:sz w:val="32"/>
          <w:szCs w:val="32"/>
          <w:lang w:eastAsia="en-GB"/>
        </w:rPr>
      </w:pPr>
      <w:bookmarkStart w:id="116" w:name="toc_sec_44"/>
      <w:bookmarkStart w:id="117" w:name="_Toc228976564"/>
      <w:bookmarkEnd w:id="116"/>
      <w:r>
        <w:rPr>
          <w:rFonts w:eastAsiaTheme="minorEastAsia"/>
          <w:noProof/>
        </w:rPr>
        <w:t>F</w:t>
      </w:r>
      <w:r w:rsidRPr="00137E12">
        <w:rPr>
          <w:rFonts w:eastAsiaTheme="minorEastAsia"/>
          <w:noProof/>
        </w:rPr>
        <w:t>INANCIAL STATEMENT FOR MACRO-FINANCIAL ASSISTANCE</w:t>
      </w:r>
      <w:bookmarkEnd w:id="117"/>
    </w:p>
    <w:p w14:paraId="53EE15D2" w14:textId="551F729C" w:rsidR="00D933B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1928"/>
        <w:gridCol w:w="1927"/>
        <w:gridCol w:w="1928"/>
        <w:gridCol w:w="1928"/>
        <w:gridCol w:w="1928"/>
      </w:tblGrid>
      <w:tr w:rsidR="00D933B7" w:rsidRPr="0047239D" w14:paraId="52AC7437" w14:textId="77777777">
        <w:trPr>
          <w:trHeight w:val="1584"/>
          <w:jc w:val="left"/>
        </w:trPr>
        <w:tc>
          <w:tcPr>
            <w:tcW w:w="1928" w:type="dxa"/>
          </w:tcPr>
          <w:p w14:paraId="6FC7FAB1" w14:textId="77777777" w:rsidR="00D933B7" w:rsidRDefault="00D933B7">
            <w:pPr>
              <w:spacing w:before="120" w:after="120"/>
              <w:rPr>
                <w:sz w:val="28"/>
                <w:szCs w:val="28"/>
              </w:rPr>
            </w:pPr>
            <w:r>
              <w:rPr>
                <w:sz w:val="28"/>
                <w:szCs w:val="28"/>
              </w:rPr>
              <w:t xml:space="preserve">11 </w:t>
            </w:r>
          </w:p>
          <w:p w14:paraId="65E95D99" w14:textId="77777777" w:rsidR="00D933B7" w:rsidRPr="0047239D" w:rsidRDefault="00D933B7">
            <w:pPr>
              <w:spacing w:before="120" w:after="120"/>
            </w:pPr>
            <w:r>
              <w:t>macro-financial assistance (MFA) operations were adopted between 2021 and 2025, for a total of EUR</w:t>
            </w:r>
            <w:r>
              <w:rPr>
                <w:rFonts w:ascii="Calibri" w:hAnsi="Calibri" w:cs="Calibri"/>
              </w:rPr>
              <w:t> </w:t>
            </w:r>
            <w:r>
              <w:t>49.3</w:t>
            </w:r>
            <w:r>
              <w:rPr>
                <w:rFonts w:ascii="Calibri" w:hAnsi="Calibri" w:cs="Calibri"/>
              </w:rPr>
              <w:t> </w:t>
            </w:r>
            <w:r>
              <w:t>billion in loans and EUR</w:t>
            </w:r>
            <w:r>
              <w:rPr>
                <w:rFonts w:ascii="Calibri" w:hAnsi="Calibri" w:cs="Calibri"/>
              </w:rPr>
              <w:t> </w:t>
            </w:r>
            <w:r>
              <w:t>75</w:t>
            </w:r>
            <w:r>
              <w:rPr>
                <w:rFonts w:ascii="Calibri" w:hAnsi="Calibri" w:cs="Calibri"/>
              </w:rPr>
              <w:t> </w:t>
            </w:r>
            <w:r>
              <w:t>million in grants, to support five candidate and neighbourhood partner countries with their urgent financing needs following global shocks and increased geopolitical tensions.</w:t>
            </w:r>
          </w:p>
        </w:tc>
        <w:tc>
          <w:tcPr>
            <w:cnfStyle w:val="000001000000" w:firstRow="0" w:lastRow="0" w:firstColumn="0" w:lastColumn="0" w:oddVBand="0" w:evenVBand="1" w:oddHBand="0" w:evenHBand="0" w:firstRowFirstColumn="0" w:firstRowLastColumn="0" w:lastRowFirstColumn="0" w:lastRowLastColumn="0"/>
            <w:tcW w:w="1927" w:type="dxa"/>
          </w:tcPr>
          <w:p w14:paraId="44B895D1" w14:textId="77777777" w:rsidR="00D933B7" w:rsidRDefault="00D933B7">
            <w:pPr>
              <w:spacing w:before="120" w:after="120"/>
              <w:rPr>
                <w:sz w:val="28"/>
                <w:szCs w:val="28"/>
              </w:rPr>
            </w:pPr>
            <w:r>
              <w:rPr>
                <w:sz w:val="28"/>
                <w:szCs w:val="28"/>
              </w:rPr>
              <w:t>EUR</w:t>
            </w:r>
            <w:r>
              <w:rPr>
                <w:rFonts w:ascii="Calibri" w:hAnsi="Calibri" w:cs="Calibri"/>
                <w:sz w:val="28"/>
                <w:szCs w:val="28"/>
              </w:rPr>
              <w:t> </w:t>
            </w:r>
            <w:r>
              <w:rPr>
                <w:sz w:val="28"/>
                <w:szCs w:val="28"/>
              </w:rPr>
              <w:t>18.1</w:t>
            </w:r>
            <w:r>
              <w:rPr>
                <w:rFonts w:ascii="Calibri" w:hAnsi="Calibri" w:cs="Calibri"/>
                <w:sz w:val="28"/>
                <w:szCs w:val="28"/>
              </w:rPr>
              <w:t> </w:t>
            </w:r>
            <w:r>
              <w:rPr>
                <w:sz w:val="28"/>
                <w:szCs w:val="28"/>
              </w:rPr>
              <w:t>billion</w:t>
            </w:r>
          </w:p>
          <w:p w14:paraId="78584797" w14:textId="63DE9C31" w:rsidR="00D933B7" w:rsidRPr="0047239D" w:rsidRDefault="00F159EB">
            <w:pPr>
              <w:spacing w:before="120" w:after="120"/>
            </w:pPr>
            <w:r>
              <w:t>In loa</w:t>
            </w:r>
            <w:r w:rsidR="0093646C">
              <w:t xml:space="preserve">ns </w:t>
            </w:r>
            <w:r w:rsidR="00627CA1">
              <w:t>were</w:t>
            </w:r>
            <w:r w:rsidR="00D933B7">
              <w:t xml:space="preserve"> provided to Ukraine in 2025 </w:t>
            </w:r>
            <w:r w:rsidR="0093646C">
              <w:t xml:space="preserve">as part of the G7 Exceptional Revenue Acceleration (ERA) </w:t>
            </w:r>
            <w:r w:rsidR="00D933B7">
              <w:t>loan</w:t>
            </w:r>
            <w:r w:rsidR="00627CA1">
              <w:t>s initiative</w:t>
            </w:r>
            <w:r w:rsidR="00D933B7">
              <w:t xml:space="preserve">, </w:t>
            </w:r>
            <w:r w:rsidR="00D933B7">
              <w:rPr>
                <w:color w:val="000000"/>
                <w:spacing w:val="-3"/>
                <w:szCs w:val="24"/>
                <w:lang w:val="en-IE"/>
              </w:rPr>
              <w:t>in the light of Russia’s intensified war of aggression against the country.</w:t>
            </w:r>
          </w:p>
        </w:tc>
        <w:tc>
          <w:tcPr>
            <w:tcW w:w="1928" w:type="dxa"/>
            <w:tcBorders>
              <w:bottom w:val="single" w:sz="4" w:space="0" w:color="8C8C8C"/>
            </w:tcBorders>
          </w:tcPr>
          <w:p w14:paraId="6DBF75CC"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EUR</w:t>
            </w:r>
            <w:r>
              <w:rPr>
                <w:rFonts w:ascii="Calibri" w:hAnsi="Calibri" w:cs="Calibri"/>
                <w:sz w:val="28"/>
                <w:szCs w:val="28"/>
              </w:rPr>
              <w:t> </w:t>
            </w:r>
            <w:r>
              <w:rPr>
                <w:sz w:val="28"/>
                <w:szCs w:val="28"/>
              </w:rPr>
              <w:t>2.25</w:t>
            </w:r>
            <w:r>
              <w:rPr>
                <w:rFonts w:ascii="Calibri" w:hAnsi="Calibri" w:cs="Calibri"/>
                <w:sz w:val="28"/>
                <w:szCs w:val="28"/>
              </w:rPr>
              <w:t> </w:t>
            </w:r>
            <w:r>
              <w:rPr>
                <w:sz w:val="28"/>
                <w:szCs w:val="28"/>
              </w:rPr>
              <w:t>billion</w:t>
            </w:r>
          </w:p>
          <w:p w14:paraId="6516FC62" w14:textId="1D220FCA"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 xml:space="preserve">in loans </w:t>
            </w:r>
            <w:r w:rsidR="00627CA1">
              <w:t>have</w:t>
            </w:r>
            <w:r>
              <w:t xml:space="preserve"> been disbursed to Egypt and Jordan since the summer of 2024 to </w:t>
            </w:r>
            <w:r>
              <w:rPr>
                <w:iCs/>
                <w:color w:val="000000"/>
                <w:szCs w:val="24"/>
                <w:lang w:eastAsia="en-GB"/>
              </w:rPr>
              <w:t>support the countries’ challenging economic situations, aggravated by the turmoil in the region.</w:t>
            </w:r>
          </w:p>
        </w:tc>
        <w:tc>
          <w:tcPr>
            <w:cnfStyle w:val="000001000000" w:firstRow="0" w:lastRow="0" w:firstColumn="0" w:lastColumn="0" w:oddVBand="0" w:evenVBand="1" w:oddHBand="0" w:evenHBand="0" w:firstRowFirstColumn="0" w:firstRowLastColumn="0" w:lastRowFirstColumn="0" w:lastRowLastColumn="0"/>
            <w:tcW w:w="1928" w:type="dxa"/>
          </w:tcPr>
          <w:p w14:paraId="3DDD1D62" w14:textId="77777777" w:rsidR="00D933B7" w:rsidRDefault="00D933B7">
            <w:pPr>
              <w:spacing w:before="120" w:after="120"/>
              <w:rPr>
                <w:sz w:val="28"/>
                <w:szCs w:val="28"/>
              </w:rPr>
            </w:pPr>
            <w:r>
              <w:rPr>
                <w:sz w:val="28"/>
                <w:szCs w:val="28"/>
              </w:rPr>
              <w:t>EUR</w:t>
            </w:r>
            <w:r>
              <w:rPr>
                <w:rFonts w:ascii="Calibri" w:hAnsi="Calibri" w:cs="Calibri"/>
                <w:sz w:val="28"/>
                <w:szCs w:val="28"/>
              </w:rPr>
              <w:t> </w:t>
            </w:r>
            <w:r>
              <w:rPr>
                <w:sz w:val="28"/>
                <w:szCs w:val="28"/>
              </w:rPr>
              <w:t>75</w:t>
            </w:r>
            <w:r>
              <w:rPr>
                <w:rFonts w:ascii="Calibri" w:hAnsi="Calibri" w:cs="Calibri"/>
                <w:sz w:val="28"/>
                <w:szCs w:val="28"/>
              </w:rPr>
              <w:t> </w:t>
            </w:r>
            <w:r>
              <w:rPr>
                <w:sz w:val="28"/>
                <w:szCs w:val="28"/>
              </w:rPr>
              <w:t>million</w:t>
            </w:r>
          </w:p>
          <w:p w14:paraId="66BD1403" w14:textId="77777777" w:rsidR="00D933B7" w:rsidRPr="0047239D" w:rsidRDefault="00D933B7">
            <w:pPr>
              <w:spacing w:before="120" w:after="120"/>
              <w:rPr>
                <w:sz w:val="28"/>
                <w:szCs w:val="28"/>
              </w:rPr>
            </w:pPr>
            <w:r>
              <w:t>in grants was disbursed to Moldova in 2022-2024 in the context of the energy crisis and the repercussions of the war in Ukraine.</w:t>
            </w:r>
          </w:p>
        </w:tc>
        <w:tc>
          <w:tcPr>
            <w:tcW w:w="1928" w:type="dxa"/>
            <w:shd w:val="clear" w:color="auto" w:fill="F2F2F2" w:themeFill="background1" w:themeFillShade="F2"/>
          </w:tcPr>
          <w:p w14:paraId="7EB5A801" w14:textId="77777777" w:rsidR="00D933B7" w:rsidRPr="00C317D9"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10</w:t>
            </w:r>
          </w:p>
          <w:p w14:paraId="19FB244E"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t>partner countries were supported through MFA operations during the COVID-19 crisis, helping beneficiary countries in the EU neighbourhood to cushion the impact of the COVID-19 pandemic and safeguard macroeconomic stability.</w:t>
            </w:r>
          </w:p>
        </w:tc>
      </w:tr>
    </w:tbl>
    <w:p w14:paraId="3CF33E71"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5AAF546F"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134708EF"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272E6DCD" w14:textId="77777777" w:rsidR="00D933B7" w:rsidRPr="00AB051A" w:rsidRDefault="00D933B7" w:rsidP="00F72C99">
      <w:pPr>
        <w:pStyle w:val="Heading2"/>
        <w:rPr>
          <w:rFonts w:eastAsiaTheme="majorEastAsia"/>
          <w:lang w:eastAsia="en-GB"/>
        </w:rPr>
      </w:pPr>
      <w:r>
        <w:rPr>
          <w:rFonts w:eastAsiaTheme="majorEastAsia"/>
          <w:lang w:eastAsia="en-GB"/>
        </w:rPr>
        <w:t>Budget implementation</w:t>
      </w:r>
    </w:p>
    <w:p w14:paraId="3B37150F"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863"/>
        <w:gridCol w:w="1151"/>
        <w:gridCol w:w="864"/>
        <w:gridCol w:w="864"/>
        <w:gridCol w:w="864"/>
        <w:gridCol w:w="864"/>
        <w:gridCol w:w="864"/>
        <w:gridCol w:w="905"/>
      </w:tblGrid>
      <w:tr w:rsidR="00D933B7" w:rsidRPr="00426441" w14:paraId="3E00E9DD"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4B2FB425"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863" w:type="dxa"/>
            <w:tcBorders>
              <w:top w:val="single" w:sz="6" w:space="0" w:color="8C8C8C"/>
              <w:left w:val="nil"/>
              <w:bottom w:val="single" w:sz="6" w:space="0" w:color="8C8C8C"/>
              <w:right w:val="nil"/>
            </w:tcBorders>
            <w:shd w:val="clear" w:color="auto" w:fill="F2F2F2"/>
            <w:hideMark/>
          </w:tcPr>
          <w:p w14:paraId="001EC52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1151" w:type="dxa"/>
            <w:tcBorders>
              <w:top w:val="single" w:sz="6" w:space="0" w:color="8C8C8C"/>
              <w:left w:val="nil"/>
              <w:bottom w:val="single" w:sz="6" w:space="0" w:color="8C8C8C"/>
              <w:right w:val="nil"/>
            </w:tcBorders>
            <w:shd w:val="clear" w:color="auto" w:fill="F2F2F2"/>
            <w:hideMark/>
          </w:tcPr>
          <w:p w14:paraId="377E87F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864" w:type="dxa"/>
            <w:tcBorders>
              <w:top w:val="single" w:sz="6" w:space="0" w:color="8C8C8C"/>
              <w:left w:val="nil"/>
              <w:bottom w:val="single" w:sz="6" w:space="0" w:color="8C8C8C"/>
              <w:right w:val="nil"/>
            </w:tcBorders>
            <w:shd w:val="clear" w:color="auto" w:fill="F2F2F2"/>
            <w:hideMark/>
          </w:tcPr>
          <w:p w14:paraId="0C31FE6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864" w:type="dxa"/>
            <w:tcBorders>
              <w:top w:val="single" w:sz="6" w:space="0" w:color="8C8C8C"/>
              <w:left w:val="nil"/>
              <w:bottom w:val="single" w:sz="6" w:space="0" w:color="8C8C8C"/>
              <w:right w:val="nil"/>
            </w:tcBorders>
            <w:shd w:val="clear" w:color="auto" w:fill="F2F2F2"/>
            <w:hideMark/>
          </w:tcPr>
          <w:p w14:paraId="74FA3D3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864" w:type="dxa"/>
            <w:tcBorders>
              <w:top w:val="single" w:sz="6" w:space="0" w:color="8C8C8C"/>
              <w:left w:val="nil"/>
              <w:bottom w:val="single" w:sz="6" w:space="0" w:color="8C8C8C"/>
              <w:right w:val="nil"/>
            </w:tcBorders>
            <w:shd w:val="clear" w:color="auto" w:fill="F2F2F2"/>
            <w:hideMark/>
          </w:tcPr>
          <w:p w14:paraId="3F0C3C5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864" w:type="dxa"/>
            <w:tcBorders>
              <w:top w:val="single" w:sz="6" w:space="0" w:color="8C8C8C"/>
              <w:left w:val="nil"/>
              <w:bottom w:val="single" w:sz="6" w:space="0" w:color="8C8C8C"/>
              <w:right w:val="nil"/>
            </w:tcBorders>
            <w:shd w:val="clear" w:color="auto" w:fill="F2F2F2"/>
            <w:hideMark/>
          </w:tcPr>
          <w:p w14:paraId="537437D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864" w:type="dxa"/>
            <w:tcBorders>
              <w:top w:val="single" w:sz="6" w:space="0" w:color="8C8C8C"/>
              <w:left w:val="nil"/>
              <w:bottom w:val="single" w:sz="6" w:space="0" w:color="8C8C8C"/>
              <w:right w:val="nil"/>
            </w:tcBorders>
            <w:shd w:val="clear" w:color="auto" w:fill="F2F2F2"/>
            <w:hideMark/>
          </w:tcPr>
          <w:p w14:paraId="2C8E0EB7"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05" w:type="dxa"/>
            <w:tcBorders>
              <w:top w:val="single" w:sz="6" w:space="0" w:color="8C8C8C"/>
              <w:left w:val="nil"/>
              <w:bottom w:val="single" w:sz="6" w:space="0" w:color="8C8C8C"/>
              <w:right w:val="nil"/>
            </w:tcBorders>
            <w:shd w:val="clear" w:color="auto" w:fill="F2F2F2"/>
            <w:hideMark/>
          </w:tcPr>
          <w:p w14:paraId="60D7486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3B1CB6BF" w14:textId="77777777">
        <w:trPr>
          <w:trHeight w:val="300"/>
        </w:trPr>
        <w:tc>
          <w:tcPr>
            <w:tcW w:w="2400" w:type="dxa"/>
            <w:tcBorders>
              <w:top w:val="single" w:sz="6" w:space="0" w:color="8C8C8C"/>
              <w:left w:val="nil"/>
              <w:bottom w:val="single" w:sz="6" w:space="0" w:color="8C8C8C"/>
              <w:right w:val="nil"/>
            </w:tcBorders>
            <w:hideMark/>
          </w:tcPr>
          <w:p w14:paraId="44188C57" w14:textId="77777777" w:rsidR="00D933B7" w:rsidRPr="00426441" w:rsidRDefault="00D933B7">
            <w:pPr>
              <w:spacing w:after="0" w:line="240" w:lineRule="auto"/>
              <w:textAlignment w:val="baseline"/>
              <w:rPr>
                <w:rFonts w:ascii="Times New Roman" w:hAnsi="Times New Roman"/>
                <w:lang w:val="en-IE" w:eastAsia="en-IE"/>
              </w:rPr>
            </w:pPr>
            <w:r>
              <w:t>Financial programming</w:t>
            </w:r>
            <w:r>
              <w:rPr>
                <w:rFonts w:ascii="Calibri" w:hAnsi="Calibri" w:cs="Calibri"/>
              </w:rPr>
              <w:t> </w:t>
            </w:r>
            <w:r>
              <w:t xml:space="preserve">- grants </w:t>
            </w:r>
          </w:p>
        </w:tc>
        <w:tc>
          <w:tcPr>
            <w:tcW w:w="863" w:type="dxa"/>
            <w:tcBorders>
              <w:top w:val="single" w:sz="6" w:space="0" w:color="8C8C8C"/>
              <w:left w:val="nil"/>
              <w:bottom w:val="single" w:sz="6" w:space="0" w:color="8C8C8C"/>
              <w:right w:val="nil"/>
            </w:tcBorders>
            <w:hideMark/>
          </w:tcPr>
          <w:p w14:paraId="7CCCC34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56.4</w:t>
            </w:r>
          </w:p>
        </w:tc>
        <w:tc>
          <w:tcPr>
            <w:tcW w:w="1151" w:type="dxa"/>
            <w:tcBorders>
              <w:top w:val="single" w:sz="6" w:space="0" w:color="8C8C8C"/>
              <w:left w:val="nil"/>
              <w:bottom w:val="single" w:sz="6" w:space="0" w:color="8C8C8C"/>
              <w:right w:val="nil"/>
            </w:tcBorders>
            <w:hideMark/>
          </w:tcPr>
          <w:p w14:paraId="566BE37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50.0</w:t>
            </w:r>
          </w:p>
        </w:tc>
        <w:tc>
          <w:tcPr>
            <w:tcW w:w="864" w:type="dxa"/>
            <w:tcBorders>
              <w:top w:val="single" w:sz="6" w:space="0" w:color="8C8C8C"/>
              <w:left w:val="nil"/>
              <w:bottom w:val="single" w:sz="6" w:space="0" w:color="8C8C8C"/>
              <w:right w:val="nil"/>
            </w:tcBorders>
            <w:hideMark/>
          </w:tcPr>
          <w:p w14:paraId="04031FE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56.7</w:t>
            </w:r>
          </w:p>
        </w:tc>
        <w:tc>
          <w:tcPr>
            <w:tcW w:w="864" w:type="dxa"/>
            <w:tcBorders>
              <w:top w:val="single" w:sz="6" w:space="0" w:color="8C8C8C"/>
              <w:left w:val="nil"/>
              <w:bottom w:val="single" w:sz="6" w:space="0" w:color="8C8C8C"/>
              <w:right w:val="nil"/>
            </w:tcBorders>
            <w:hideMark/>
          </w:tcPr>
          <w:p w14:paraId="06EAE30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57.4</w:t>
            </w:r>
          </w:p>
        </w:tc>
        <w:tc>
          <w:tcPr>
            <w:tcW w:w="864" w:type="dxa"/>
            <w:tcBorders>
              <w:top w:val="single" w:sz="6" w:space="0" w:color="8C8C8C"/>
              <w:left w:val="nil"/>
              <w:bottom w:val="single" w:sz="6" w:space="0" w:color="8C8C8C"/>
              <w:right w:val="nil"/>
            </w:tcBorders>
            <w:hideMark/>
          </w:tcPr>
          <w:p w14:paraId="7C14CA7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59.3</w:t>
            </w:r>
          </w:p>
        </w:tc>
        <w:tc>
          <w:tcPr>
            <w:tcW w:w="864" w:type="dxa"/>
            <w:tcBorders>
              <w:top w:val="single" w:sz="6" w:space="0" w:color="8C8C8C"/>
              <w:left w:val="nil"/>
              <w:bottom w:val="single" w:sz="6" w:space="0" w:color="8C8C8C"/>
              <w:right w:val="nil"/>
            </w:tcBorders>
            <w:hideMark/>
          </w:tcPr>
          <w:p w14:paraId="44A88DF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61.5</w:t>
            </w:r>
          </w:p>
        </w:tc>
        <w:tc>
          <w:tcPr>
            <w:tcW w:w="864" w:type="dxa"/>
            <w:tcBorders>
              <w:top w:val="single" w:sz="6" w:space="0" w:color="8C8C8C"/>
              <w:left w:val="nil"/>
              <w:bottom w:val="single" w:sz="6" w:space="0" w:color="8C8C8C"/>
              <w:right w:val="nil"/>
            </w:tcBorders>
            <w:hideMark/>
          </w:tcPr>
          <w:p w14:paraId="115B79C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64.5</w:t>
            </w:r>
          </w:p>
        </w:tc>
        <w:tc>
          <w:tcPr>
            <w:tcW w:w="905" w:type="dxa"/>
            <w:tcBorders>
              <w:top w:val="single" w:sz="6" w:space="0" w:color="8C8C8C"/>
              <w:left w:val="nil"/>
              <w:bottom w:val="single" w:sz="6" w:space="0" w:color="8C8C8C"/>
              <w:right w:val="nil"/>
            </w:tcBorders>
            <w:hideMark/>
          </w:tcPr>
          <w:p w14:paraId="7D5B857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405.8</w:t>
            </w:r>
          </w:p>
        </w:tc>
      </w:tr>
      <w:tr w:rsidR="00D933B7" w:rsidRPr="00426441" w14:paraId="123051F8" w14:textId="77777777">
        <w:trPr>
          <w:trHeight w:val="300"/>
        </w:trPr>
        <w:tc>
          <w:tcPr>
            <w:tcW w:w="2400" w:type="dxa"/>
            <w:tcBorders>
              <w:top w:val="single" w:sz="6" w:space="0" w:color="8C8C8C"/>
              <w:left w:val="nil"/>
              <w:bottom w:val="single" w:sz="6" w:space="0" w:color="8C8C8C"/>
              <w:right w:val="nil"/>
            </w:tcBorders>
          </w:tcPr>
          <w:p w14:paraId="579B88FD" w14:textId="77777777" w:rsidR="00D933B7" w:rsidRPr="00782E8C" w:rsidRDefault="00D933B7">
            <w:pPr>
              <w:spacing w:after="0" w:line="240" w:lineRule="auto"/>
              <w:textAlignment w:val="baseline"/>
              <w:rPr>
                <w:lang w:eastAsia="en-IE"/>
              </w:rPr>
            </w:pPr>
            <w:r>
              <w:t>Decommitments made available again</w:t>
            </w:r>
            <w:r>
              <w:rPr>
                <w:rFonts w:ascii="Arial" w:hAnsi="Arial" w:cs="Arial"/>
              </w:rPr>
              <w:t> </w:t>
            </w:r>
            <w:r>
              <w:t>(*)</w:t>
            </w:r>
            <w:r>
              <w:rPr>
                <w:rFonts w:ascii="Aptos" w:hAnsi="Aptos" w:cs="Aptos"/>
              </w:rPr>
              <w:t> </w:t>
            </w:r>
          </w:p>
        </w:tc>
        <w:tc>
          <w:tcPr>
            <w:tcW w:w="863" w:type="dxa"/>
            <w:tcBorders>
              <w:top w:val="single" w:sz="6" w:space="0" w:color="8C8C8C"/>
              <w:left w:val="nil"/>
              <w:bottom w:val="single" w:sz="6" w:space="0" w:color="8C8C8C"/>
              <w:right w:val="nil"/>
            </w:tcBorders>
          </w:tcPr>
          <w:p w14:paraId="04E33651" w14:textId="77777777" w:rsidR="00D933B7" w:rsidRPr="00426441" w:rsidRDefault="00D933B7">
            <w:pPr>
              <w:spacing w:after="0" w:line="240" w:lineRule="auto"/>
              <w:jc w:val="right"/>
              <w:textAlignment w:val="baseline"/>
              <w:rPr>
                <w:lang w:eastAsia="en-IE"/>
              </w:rPr>
            </w:pPr>
            <w:r>
              <w:t xml:space="preserve"> 0.0</w:t>
            </w:r>
          </w:p>
        </w:tc>
        <w:tc>
          <w:tcPr>
            <w:tcW w:w="1151" w:type="dxa"/>
            <w:tcBorders>
              <w:top w:val="single" w:sz="6" w:space="0" w:color="8C8C8C"/>
              <w:left w:val="nil"/>
              <w:bottom w:val="single" w:sz="6" w:space="0" w:color="8C8C8C"/>
              <w:right w:val="nil"/>
            </w:tcBorders>
          </w:tcPr>
          <w:p w14:paraId="1BA78430" w14:textId="77777777" w:rsidR="00D933B7" w:rsidRPr="00426441" w:rsidRDefault="00D933B7">
            <w:pPr>
              <w:spacing w:after="0" w:line="240" w:lineRule="auto"/>
              <w:jc w:val="right"/>
              <w:textAlignment w:val="baseline"/>
              <w:rPr>
                <w:lang w:eastAsia="en-IE"/>
              </w:rPr>
            </w:pPr>
            <w:r>
              <w:t xml:space="preserve"> 0.0</w:t>
            </w:r>
          </w:p>
        </w:tc>
        <w:tc>
          <w:tcPr>
            <w:tcW w:w="864" w:type="dxa"/>
            <w:tcBorders>
              <w:top w:val="single" w:sz="6" w:space="0" w:color="8C8C8C"/>
              <w:left w:val="nil"/>
              <w:bottom w:val="single" w:sz="6" w:space="0" w:color="8C8C8C"/>
              <w:right w:val="nil"/>
            </w:tcBorders>
          </w:tcPr>
          <w:p w14:paraId="0486F936" w14:textId="77777777" w:rsidR="00D933B7" w:rsidRPr="00426441" w:rsidRDefault="00D933B7">
            <w:pPr>
              <w:spacing w:after="0" w:line="240" w:lineRule="auto"/>
              <w:jc w:val="right"/>
              <w:textAlignment w:val="baseline"/>
              <w:rPr>
                <w:lang w:eastAsia="en-IE"/>
              </w:rPr>
            </w:pPr>
            <w:r>
              <w:t xml:space="preserve"> 0.0</w:t>
            </w:r>
          </w:p>
        </w:tc>
        <w:tc>
          <w:tcPr>
            <w:tcW w:w="864" w:type="dxa"/>
            <w:tcBorders>
              <w:top w:val="single" w:sz="6" w:space="0" w:color="8C8C8C"/>
              <w:left w:val="nil"/>
              <w:bottom w:val="single" w:sz="6" w:space="0" w:color="8C8C8C"/>
              <w:right w:val="nil"/>
            </w:tcBorders>
          </w:tcPr>
          <w:p w14:paraId="491342F1" w14:textId="77777777" w:rsidR="00D933B7" w:rsidRPr="00426441" w:rsidRDefault="00D933B7">
            <w:pPr>
              <w:spacing w:after="0" w:line="240" w:lineRule="auto"/>
              <w:jc w:val="right"/>
              <w:textAlignment w:val="baseline"/>
              <w:rPr>
                <w:lang w:eastAsia="en-IE"/>
              </w:rPr>
            </w:pPr>
            <w:r>
              <w:t xml:space="preserve"> 0.0</w:t>
            </w:r>
          </w:p>
        </w:tc>
        <w:tc>
          <w:tcPr>
            <w:tcW w:w="864" w:type="dxa"/>
            <w:tcBorders>
              <w:top w:val="single" w:sz="6" w:space="0" w:color="8C8C8C"/>
              <w:left w:val="nil"/>
              <w:bottom w:val="single" w:sz="6" w:space="0" w:color="8C8C8C"/>
              <w:right w:val="nil"/>
            </w:tcBorders>
          </w:tcPr>
          <w:p w14:paraId="02FBE57B" w14:textId="77777777" w:rsidR="00D933B7" w:rsidRPr="00426441" w:rsidRDefault="00D933B7">
            <w:pPr>
              <w:spacing w:after="0" w:line="240" w:lineRule="auto"/>
              <w:jc w:val="right"/>
              <w:textAlignment w:val="baseline"/>
              <w:rPr>
                <w:lang w:eastAsia="en-IE"/>
              </w:rPr>
            </w:pPr>
            <w:r>
              <w:t xml:space="preserve"> 0.0</w:t>
            </w:r>
          </w:p>
        </w:tc>
        <w:tc>
          <w:tcPr>
            <w:tcW w:w="864" w:type="dxa"/>
            <w:tcBorders>
              <w:top w:val="single" w:sz="6" w:space="0" w:color="8C8C8C"/>
              <w:left w:val="nil"/>
              <w:bottom w:val="single" w:sz="6" w:space="0" w:color="8C8C8C"/>
              <w:right w:val="nil"/>
            </w:tcBorders>
          </w:tcPr>
          <w:p w14:paraId="149F4F91" w14:textId="77777777" w:rsidR="00D933B7" w:rsidRPr="00426441" w:rsidRDefault="00D933B7">
            <w:pPr>
              <w:spacing w:after="0" w:line="240" w:lineRule="auto"/>
              <w:jc w:val="right"/>
              <w:textAlignment w:val="baseline"/>
              <w:rPr>
                <w:lang w:eastAsia="en-IE"/>
              </w:rPr>
            </w:pPr>
            <w:r>
              <w:t xml:space="preserve"> 0.0</w:t>
            </w:r>
          </w:p>
        </w:tc>
        <w:tc>
          <w:tcPr>
            <w:tcW w:w="864" w:type="dxa"/>
            <w:tcBorders>
              <w:top w:val="single" w:sz="6" w:space="0" w:color="8C8C8C"/>
              <w:left w:val="nil"/>
              <w:bottom w:val="single" w:sz="6" w:space="0" w:color="8C8C8C"/>
              <w:right w:val="nil"/>
            </w:tcBorders>
          </w:tcPr>
          <w:p w14:paraId="3EBC23C7" w14:textId="77777777" w:rsidR="00D933B7" w:rsidRPr="00426441" w:rsidRDefault="00D933B7">
            <w:pPr>
              <w:spacing w:after="0" w:line="240" w:lineRule="auto"/>
              <w:jc w:val="right"/>
              <w:textAlignment w:val="baseline"/>
              <w:rPr>
                <w:lang w:eastAsia="en-IE"/>
              </w:rPr>
            </w:pPr>
            <w:r>
              <w:t xml:space="preserve"> 0.0</w:t>
            </w:r>
          </w:p>
        </w:tc>
        <w:tc>
          <w:tcPr>
            <w:tcW w:w="905" w:type="dxa"/>
            <w:tcBorders>
              <w:top w:val="single" w:sz="6" w:space="0" w:color="8C8C8C"/>
              <w:left w:val="nil"/>
              <w:bottom w:val="single" w:sz="6" w:space="0" w:color="8C8C8C"/>
              <w:right w:val="nil"/>
            </w:tcBorders>
          </w:tcPr>
          <w:p w14:paraId="52B55951" w14:textId="77777777" w:rsidR="00D933B7" w:rsidRPr="00426441" w:rsidRDefault="00D933B7">
            <w:pPr>
              <w:spacing w:after="0" w:line="240" w:lineRule="auto"/>
              <w:jc w:val="right"/>
              <w:textAlignment w:val="baseline"/>
              <w:rPr>
                <w:lang w:eastAsia="en-IE"/>
              </w:rPr>
            </w:pPr>
            <w:r>
              <w:t xml:space="preserve"> 0.0</w:t>
            </w:r>
          </w:p>
        </w:tc>
      </w:tr>
      <w:tr w:rsidR="00D933B7" w:rsidRPr="00426441" w14:paraId="081E30B5" w14:textId="77777777">
        <w:trPr>
          <w:trHeight w:val="300"/>
        </w:trPr>
        <w:tc>
          <w:tcPr>
            <w:tcW w:w="2400" w:type="dxa"/>
            <w:tcBorders>
              <w:top w:val="single" w:sz="6" w:space="0" w:color="8C8C8C"/>
              <w:left w:val="nil"/>
              <w:bottom w:val="single" w:sz="6" w:space="0" w:color="8C8C8C"/>
              <w:right w:val="nil"/>
            </w:tcBorders>
            <w:shd w:val="clear" w:color="auto" w:fill="F2F2F2"/>
          </w:tcPr>
          <w:p w14:paraId="62C54CE4" w14:textId="77777777" w:rsidR="00D933B7" w:rsidRPr="00426441" w:rsidRDefault="00D933B7">
            <w:pPr>
              <w:spacing w:after="0" w:line="240" w:lineRule="auto"/>
              <w:textAlignment w:val="baseline"/>
              <w:rPr>
                <w:rFonts w:ascii="Times New Roman" w:hAnsi="Times New Roman"/>
                <w:lang w:val="en-IE" w:eastAsia="en-IE"/>
              </w:rPr>
            </w:pPr>
            <w:r>
              <w:t>Contributions from other countries and entities</w:t>
            </w:r>
            <w:r>
              <w:rPr>
                <w:rFonts w:ascii="Calibri" w:hAnsi="Calibri" w:cs="Calibri"/>
              </w:rPr>
              <w:t> </w:t>
            </w:r>
          </w:p>
        </w:tc>
        <w:tc>
          <w:tcPr>
            <w:tcW w:w="863" w:type="dxa"/>
            <w:tcBorders>
              <w:top w:val="single" w:sz="6" w:space="0" w:color="8C8C8C"/>
              <w:left w:val="nil"/>
              <w:bottom w:val="single" w:sz="6" w:space="0" w:color="8C8C8C"/>
              <w:right w:val="nil"/>
            </w:tcBorders>
            <w:shd w:val="clear" w:color="auto" w:fill="F2F2F2"/>
            <w:hideMark/>
          </w:tcPr>
          <w:p w14:paraId="4623B0B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1151" w:type="dxa"/>
            <w:tcBorders>
              <w:top w:val="single" w:sz="6" w:space="0" w:color="8C8C8C"/>
              <w:left w:val="nil"/>
              <w:bottom w:val="single" w:sz="6" w:space="0" w:color="8C8C8C"/>
              <w:right w:val="nil"/>
            </w:tcBorders>
            <w:shd w:val="clear" w:color="auto" w:fill="F2F2F2"/>
            <w:hideMark/>
          </w:tcPr>
          <w:p w14:paraId="623EB61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864" w:type="dxa"/>
            <w:tcBorders>
              <w:top w:val="single" w:sz="6" w:space="0" w:color="8C8C8C"/>
              <w:left w:val="nil"/>
              <w:bottom w:val="single" w:sz="6" w:space="0" w:color="8C8C8C"/>
              <w:right w:val="nil"/>
            </w:tcBorders>
            <w:shd w:val="clear" w:color="auto" w:fill="F2F2F2"/>
            <w:hideMark/>
          </w:tcPr>
          <w:p w14:paraId="1ADD76B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864" w:type="dxa"/>
            <w:tcBorders>
              <w:top w:val="single" w:sz="6" w:space="0" w:color="8C8C8C"/>
              <w:left w:val="nil"/>
              <w:bottom w:val="single" w:sz="6" w:space="0" w:color="8C8C8C"/>
              <w:right w:val="nil"/>
            </w:tcBorders>
            <w:shd w:val="clear" w:color="auto" w:fill="F2F2F2"/>
            <w:hideMark/>
          </w:tcPr>
          <w:p w14:paraId="3D21025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864" w:type="dxa"/>
            <w:tcBorders>
              <w:top w:val="single" w:sz="6" w:space="0" w:color="8C8C8C"/>
              <w:left w:val="nil"/>
              <w:bottom w:val="single" w:sz="6" w:space="0" w:color="8C8C8C"/>
              <w:right w:val="nil"/>
            </w:tcBorders>
            <w:shd w:val="clear" w:color="auto" w:fill="F2F2F2"/>
            <w:hideMark/>
          </w:tcPr>
          <w:p w14:paraId="3663504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864" w:type="dxa"/>
            <w:tcBorders>
              <w:top w:val="single" w:sz="6" w:space="0" w:color="8C8C8C"/>
              <w:left w:val="nil"/>
              <w:bottom w:val="single" w:sz="6" w:space="0" w:color="8C8C8C"/>
              <w:right w:val="nil"/>
            </w:tcBorders>
            <w:shd w:val="clear" w:color="auto" w:fill="F2F2F2"/>
            <w:hideMark/>
          </w:tcPr>
          <w:p w14:paraId="1B0B354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864" w:type="dxa"/>
            <w:tcBorders>
              <w:top w:val="single" w:sz="6" w:space="0" w:color="8C8C8C"/>
              <w:left w:val="nil"/>
              <w:bottom w:val="single" w:sz="6" w:space="0" w:color="8C8C8C"/>
              <w:right w:val="nil"/>
            </w:tcBorders>
            <w:shd w:val="clear" w:color="auto" w:fill="F2F2F2"/>
            <w:hideMark/>
          </w:tcPr>
          <w:p w14:paraId="18084A0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05" w:type="dxa"/>
            <w:tcBorders>
              <w:top w:val="single" w:sz="6" w:space="0" w:color="8C8C8C"/>
              <w:left w:val="nil"/>
              <w:bottom w:val="single" w:sz="6" w:space="0" w:color="8C8C8C"/>
              <w:right w:val="nil"/>
            </w:tcBorders>
            <w:shd w:val="clear" w:color="auto" w:fill="F2F2F2"/>
            <w:hideMark/>
          </w:tcPr>
          <w:p w14:paraId="110BADF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1F4D4E84" w14:textId="77777777">
        <w:trPr>
          <w:trHeight w:val="300"/>
        </w:trPr>
        <w:tc>
          <w:tcPr>
            <w:tcW w:w="2400" w:type="dxa"/>
            <w:tcBorders>
              <w:top w:val="single" w:sz="6" w:space="0" w:color="8C8C8C"/>
              <w:left w:val="nil"/>
              <w:bottom w:val="single" w:sz="6" w:space="0" w:color="8C8C8C"/>
              <w:right w:val="nil"/>
            </w:tcBorders>
            <w:hideMark/>
          </w:tcPr>
          <w:p w14:paraId="093F3DEA" w14:textId="77777777" w:rsidR="00D933B7" w:rsidRPr="00426441" w:rsidRDefault="00D933B7">
            <w:pPr>
              <w:spacing w:after="0" w:line="240" w:lineRule="auto"/>
              <w:textAlignment w:val="baseline"/>
              <w:rPr>
                <w:rFonts w:ascii="Times New Roman" w:hAnsi="Times New Roman"/>
                <w:lang w:val="en-IE" w:eastAsia="en-IE"/>
              </w:rPr>
            </w:pPr>
            <w:r>
              <w:t>MFA loans provisioning</w:t>
            </w:r>
          </w:p>
        </w:tc>
        <w:tc>
          <w:tcPr>
            <w:tcW w:w="863" w:type="dxa"/>
            <w:tcBorders>
              <w:top w:val="single" w:sz="6" w:space="0" w:color="8C8C8C"/>
              <w:left w:val="nil"/>
              <w:bottom w:val="single" w:sz="6" w:space="0" w:color="8C8C8C"/>
              <w:right w:val="nil"/>
            </w:tcBorders>
            <w:hideMark/>
          </w:tcPr>
          <w:p w14:paraId="5A36E94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152.5</w:t>
            </w:r>
          </w:p>
        </w:tc>
        <w:tc>
          <w:tcPr>
            <w:tcW w:w="1151" w:type="dxa"/>
            <w:tcBorders>
              <w:top w:val="single" w:sz="6" w:space="0" w:color="8C8C8C"/>
              <w:left w:val="nil"/>
              <w:bottom w:val="single" w:sz="6" w:space="0" w:color="8C8C8C"/>
              <w:right w:val="nil"/>
            </w:tcBorders>
            <w:hideMark/>
          </w:tcPr>
          <w:p w14:paraId="07A086F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205.9</w:t>
            </w:r>
          </w:p>
        </w:tc>
        <w:tc>
          <w:tcPr>
            <w:tcW w:w="864" w:type="dxa"/>
            <w:tcBorders>
              <w:top w:val="single" w:sz="6" w:space="0" w:color="8C8C8C"/>
              <w:left w:val="nil"/>
              <w:bottom w:val="single" w:sz="6" w:space="0" w:color="8C8C8C"/>
              <w:right w:val="nil"/>
            </w:tcBorders>
            <w:hideMark/>
          </w:tcPr>
          <w:p w14:paraId="3466655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196.7</w:t>
            </w:r>
          </w:p>
        </w:tc>
        <w:tc>
          <w:tcPr>
            <w:tcW w:w="864" w:type="dxa"/>
            <w:tcBorders>
              <w:top w:val="single" w:sz="6" w:space="0" w:color="8C8C8C"/>
              <w:left w:val="nil"/>
              <w:bottom w:val="single" w:sz="6" w:space="0" w:color="8C8C8C"/>
              <w:right w:val="nil"/>
            </w:tcBorders>
            <w:hideMark/>
          </w:tcPr>
          <w:p w14:paraId="574B33A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155.2</w:t>
            </w:r>
          </w:p>
        </w:tc>
        <w:tc>
          <w:tcPr>
            <w:tcW w:w="864" w:type="dxa"/>
            <w:tcBorders>
              <w:top w:val="single" w:sz="6" w:space="0" w:color="8C8C8C"/>
              <w:left w:val="nil"/>
              <w:bottom w:val="single" w:sz="6" w:space="0" w:color="8C8C8C"/>
              <w:right w:val="nil"/>
            </w:tcBorders>
            <w:hideMark/>
          </w:tcPr>
          <w:p w14:paraId="7B09F84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135.0</w:t>
            </w:r>
          </w:p>
        </w:tc>
        <w:tc>
          <w:tcPr>
            <w:tcW w:w="864" w:type="dxa"/>
            <w:tcBorders>
              <w:top w:val="single" w:sz="6" w:space="0" w:color="8C8C8C"/>
              <w:left w:val="nil"/>
              <w:bottom w:val="single" w:sz="6" w:space="0" w:color="8C8C8C"/>
              <w:right w:val="nil"/>
            </w:tcBorders>
            <w:hideMark/>
          </w:tcPr>
          <w:p w14:paraId="48863E0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161.7</w:t>
            </w:r>
          </w:p>
        </w:tc>
        <w:tc>
          <w:tcPr>
            <w:tcW w:w="864" w:type="dxa"/>
            <w:tcBorders>
              <w:top w:val="single" w:sz="6" w:space="0" w:color="8C8C8C"/>
              <w:left w:val="nil"/>
              <w:bottom w:val="single" w:sz="6" w:space="0" w:color="8C8C8C"/>
              <w:right w:val="nil"/>
            </w:tcBorders>
            <w:hideMark/>
          </w:tcPr>
          <w:p w14:paraId="6106F0D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407.9</w:t>
            </w:r>
          </w:p>
        </w:tc>
        <w:tc>
          <w:tcPr>
            <w:tcW w:w="905" w:type="dxa"/>
            <w:tcBorders>
              <w:top w:val="single" w:sz="6" w:space="0" w:color="8C8C8C"/>
              <w:left w:val="nil"/>
              <w:bottom w:val="single" w:sz="6" w:space="0" w:color="8C8C8C"/>
              <w:right w:val="nil"/>
            </w:tcBorders>
            <w:hideMark/>
          </w:tcPr>
          <w:p w14:paraId="6252D8A0" w14:textId="77777777" w:rsidR="00D933B7" w:rsidRPr="00426441" w:rsidRDefault="00D933B7">
            <w:pPr>
              <w:spacing w:after="0" w:line="240" w:lineRule="auto"/>
              <w:jc w:val="right"/>
              <w:textAlignment w:val="baseline"/>
              <w:rPr>
                <w:rFonts w:ascii="Times New Roman" w:hAnsi="Times New Roman"/>
                <w:lang w:val="en-IE" w:eastAsia="en-IE"/>
              </w:rPr>
            </w:pPr>
            <w:r>
              <w:t>1 415.0</w:t>
            </w:r>
          </w:p>
        </w:tc>
      </w:tr>
      <w:tr w:rsidR="00D933B7" w:rsidRPr="00426441" w14:paraId="6E016B4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73C9D001" w14:textId="77777777" w:rsidR="00D933B7" w:rsidRPr="00C317D9" w:rsidRDefault="00D933B7">
            <w:pPr>
              <w:spacing w:after="0" w:line="240" w:lineRule="auto"/>
              <w:textAlignment w:val="baseline"/>
              <w:rPr>
                <w:rFonts w:ascii="Times New Roman" w:hAnsi="Times New Roman"/>
                <w:b/>
                <w:bCs/>
                <w:lang w:val="en-IE" w:eastAsia="en-IE"/>
              </w:rPr>
            </w:pPr>
            <w:r>
              <w:rPr>
                <w:b/>
                <w:bCs/>
              </w:rPr>
              <w:t>Total</w:t>
            </w:r>
            <w:r>
              <w:rPr>
                <w:rFonts w:ascii="Calibri" w:hAnsi="Calibri" w:cs="Calibri"/>
                <w:b/>
                <w:bCs/>
              </w:rPr>
              <w:t> </w:t>
            </w:r>
          </w:p>
        </w:tc>
        <w:tc>
          <w:tcPr>
            <w:tcW w:w="863" w:type="dxa"/>
            <w:tcBorders>
              <w:top w:val="single" w:sz="6" w:space="0" w:color="8C8C8C"/>
              <w:left w:val="nil"/>
              <w:bottom w:val="single" w:sz="6" w:space="0" w:color="8C8C8C"/>
              <w:right w:val="nil"/>
            </w:tcBorders>
            <w:shd w:val="clear" w:color="auto" w:fill="F2F2F2"/>
            <w:hideMark/>
          </w:tcPr>
          <w:p w14:paraId="203D9D18"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 xml:space="preserve"> 208.9</w:t>
            </w:r>
          </w:p>
        </w:tc>
        <w:tc>
          <w:tcPr>
            <w:tcW w:w="1151" w:type="dxa"/>
            <w:tcBorders>
              <w:top w:val="single" w:sz="6" w:space="0" w:color="8C8C8C"/>
              <w:left w:val="nil"/>
              <w:bottom w:val="single" w:sz="6" w:space="0" w:color="8C8C8C"/>
              <w:right w:val="nil"/>
            </w:tcBorders>
            <w:shd w:val="clear" w:color="auto" w:fill="F2F2F2"/>
            <w:hideMark/>
          </w:tcPr>
          <w:p w14:paraId="76C05664"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 xml:space="preserve"> 255.9</w:t>
            </w:r>
          </w:p>
        </w:tc>
        <w:tc>
          <w:tcPr>
            <w:tcW w:w="864" w:type="dxa"/>
            <w:tcBorders>
              <w:top w:val="single" w:sz="6" w:space="0" w:color="8C8C8C"/>
              <w:left w:val="nil"/>
              <w:bottom w:val="single" w:sz="6" w:space="0" w:color="8C8C8C"/>
              <w:right w:val="nil"/>
            </w:tcBorders>
            <w:shd w:val="clear" w:color="auto" w:fill="F2F2F2"/>
            <w:hideMark/>
          </w:tcPr>
          <w:p w14:paraId="4BBF2EC4"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 xml:space="preserve"> 253.4</w:t>
            </w:r>
          </w:p>
        </w:tc>
        <w:tc>
          <w:tcPr>
            <w:tcW w:w="864" w:type="dxa"/>
            <w:tcBorders>
              <w:top w:val="single" w:sz="6" w:space="0" w:color="8C8C8C"/>
              <w:left w:val="nil"/>
              <w:bottom w:val="single" w:sz="6" w:space="0" w:color="8C8C8C"/>
              <w:right w:val="nil"/>
            </w:tcBorders>
            <w:shd w:val="clear" w:color="auto" w:fill="F2F2F2"/>
            <w:hideMark/>
          </w:tcPr>
          <w:p w14:paraId="0071F989"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 xml:space="preserve"> 212.6</w:t>
            </w:r>
          </w:p>
        </w:tc>
        <w:tc>
          <w:tcPr>
            <w:tcW w:w="864" w:type="dxa"/>
            <w:tcBorders>
              <w:top w:val="single" w:sz="6" w:space="0" w:color="8C8C8C"/>
              <w:left w:val="nil"/>
              <w:bottom w:val="single" w:sz="6" w:space="0" w:color="8C8C8C"/>
              <w:right w:val="nil"/>
            </w:tcBorders>
            <w:shd w:val="clear" w:color="auto" w:fill="F2F2F2"/>
            <w:hideMark/>
          </w:tcPr>
          <w:p w14:paraId="2F7EB890"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 xml:space="preserve"> 194.3</w:t>
            </w:r>
          </w:p>
        </w:tc>
        <w:tc>
          <w:tcPr>
            <w:tcW w:w="864" w:type="dxa"/>
            <w:tcBorders>
              <w:top w:val="single" w:sz="6" w:space="0" w:color="8C8C8C"/>
              <w:left w:val="nil"/>
              <w:bottom w:val="single" w:sz="6" w:space="0" w:color="8C8C8C"/>
              <w:right w:val="nil"/>
            </w:tcBorders>
            <w:shd w:val="clear" w:color="auto" w:fill="F2F2F2"/>
            <w:hideMark/>
          </w:tcPr>
          <w:p w14:paraId="2B7B4435"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 xml:space="preserve"> 223.3</w:t>
            </w:r>
          </w:p>
        </w:tc>
        <w:tc>
          <w:tcPr>
            <w:tcW w:w="864" w:type="dxa"/>
            <w:tcBorders>
              <w:top w:val="single" w:sz="6" w:space="0" w:color="8C8C8C"/>
              <w:left w:val="nil"/>
              <w:bottom w:val="single" w:sz="6" w:space="0" w:color="8C8C8C"/>
              <w:right w:val="nil"/>
            </w:tcBorders>
            <w:shd w:val="clear" w:color="auto" w:fill="F2F2F2"/>
            <w:hideMark/>
          </w:tcPr>
          <w:p w14:paraId="32F466B4"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 xml:space="preserve"> 472.4</w:t>
            </w:r>
          </w:p>
        </w:tc>
        <w:tc>
          <w:tcPr>
            <w:tcW w:w="905" w:type="dxa"/>
            <w:tcBorders>
              <w:top w:val="single" w:sz="6" w:space="0" w:color="8C8C8C"/>
              <w:left w:val="nil"/>
              <w:bottom w:val="single" w:sz="6" w:space="0" w:color="8C8C8C"/>
              <w:right w:val="nil"/>
            </w:tcBorders>
            <w:shd w:val="clear" w:color="auto" w:fill="F2F2F2"/>
            <w:hideMark/>
          </w:tcPr>
          <w:p w14:paraId="6514E77C" w14:textId="77777777" w:rsidR="00D933B7" w:rsidRPr="00C317D9" w:rsidRDefault="00D933B7">
            <w:pPr>
              <w:spacing w:after="0" w:line="240" w:lineRule="auto"/>
              <w:jc w:val="right"/>
              <w:textAlignment w:val="baseline"/>
              <w:rPr>
                <w:rFonts w:ascii="Times New Roman" w:hAnsi="Times New Roman"/>
                <w:b/>
                <w:bCs/>
                <w:lang w:val="en-IE" w:eastAsia="en-IE"/>
              </w:rPr>
            </w:pPr>
            <w:r>
              <w:rPr>
                <w:b/>
                <w:bCs/>
              </w:rPr>
              <w:t>1 820.8</w:t>
            </w:r>
          </w:p>
        </w:tc>
      </w:tr>
    </w:tbl>
    <w:p w14:paraId="477E7D08"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5A8F72BF" w14:textId="77777777" w:rsidR="00D933B7" w:rsidRDefault="00D933B7" w:rsidP="00D933B7">
      <w:pPr>
        <w:spacing w:after="0" w:line="240" w:lineRule="auto"/>
        <w:textAlignment w:val="baseline"/>
        <w:rPr>
          <w:rFonts w:cs="Segoe UI"/>
          <w:sz w:val="18"/>
          <w:szCs w:val="18"/>
          <w:lang w:eastAsia="en-IE"/>
        </w:rPr>
      </w:pPr>
    </w:p>
    <w:p w14:paraId="4C31F73B" w14:textId="77777777" w:rsidR="00D933B7" w:rsidRPr="00BB77A4" w:rsidRDefault="00D933B7" w:rsidP="00D933B7">
      <w:pPr>
        <w:spacing w:after="0" w:line="240" w:lineRule="auto"/>
        <w:textAlignment w:val="baseline"/>
        <w:rPr>
          <w:rFonts w:cs="Segoe UI"/>
          <w:sz w:val="18"/>
          <w:szCs w:val="18"/>
          <w:lang w:eastAsia="en-IE"/>
        </w:rPr>
      </w:pPr>
      <w:r w:rsidRPr="001F2F66">
        <w:rPr>
          <w:rFonts w:cs="Segoe UI"/>
          <w:sz w:val="18"/>
          <w:szCs w:val="18"/>
          <w:lang w:eastAsia="en-IE"/>
        </w:rPr>
        <w:t>MFA loans that are officially part of the budget lines of NDICI – Global Europe and IPA are excluded for reporting in NDICI – Global Europe and IPA and relinked to the MFA PPS</w:t>
      </w:r>
      <w:r w:rsidRPr="001F2F66">
        <w:rPr>
          <w:rFonts w:ascii="Calibri" w:hAnsi="Calibri" w:cs="Calibri"/>
          <w:sz w:val="18"/>
          <w:szCs w:val="18"/>
          <w:lang w:eastAsia="en-IE"/>
        </w:rPr>
        <w:t> </w:t>
      </w:r>
      <w:r w:rsidRPr="001F2F66">
        <w:rPr>
          <w:rFonts w:cs="Segoe UI"/>
          <w:sz w:val="18"/>
          <w:szCs w:val="18"/>
          <w:lang w:eastAsia="en-IE"/>
        </w:rPr>
        <w:t>(amounts included in this table).</w:t>
      </w:r>
      <w:r w:rsidRPr="001F2F66">
        <w:rPr>
          <w:rFonts w:ascii="Calibri" w:hAnsi="Calibri" w:cs="Calibri"/>
          <w:sz w:val="18"/>
          <w:szCs w:val="18"/>
          <w:lang w:eastAsia="en-IE"/>
        </w:rPr>
        <w:t>  </w:t>
      </w:r>
      <w:r>
        <w:rPr>
          <w:rFonts w:ascii="Calibri" w:hAnsi="Calibri" w:cs="Calibri"/>
          <w:sz w:val="18"/>
          <w:szCs w:val="18"/>
          <w:lang w:eastAsia="en-IE"/>
        </w:rPr>
        <w:t> </w:t>
      </w:r>
    </w:p>
    <w:p w14:paraId="33E67737" w14:textId="77777777" w:rsidR="00D933B7" w:rsidRDefault="00D933B7" w:rsidP="00D933B7">
      <w:pPr>
        <w:spacing w:after="0" w:line="240" w:lineRule="auto"/>
        <w:textAlignment w:val="baseline"/>
        <w:rPr>
          <w:rFonts w:cs="Segoe UI"/>
          <w:sz w:val="18"/>
          <w:szCs w:val="18"/>
          <w:lang w:eastAsia="en-IE"/>
        </w:rPr>
      </w:pPr>
    </w:p>
    <w:p w14:paraId="2B783839"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2F8011A2"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3E11A1DF"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57BC69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87DB1B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4917C22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5616374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F3147EB"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00A0FAE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922.0</w:t>
            </w:r>
          </w:p>
        </w:tc>
        <w:tc>
          <w:tcPr>
            <w:tcW w:w="2400" w:type="dxa"/>
            <w:tcBorders>
              <w:top w:val="single" w:sz="6" w:space="0" w:color="8C8C8C"/>
              <w:left w:val="nil"/>
              <w:bottom w:val="single" w:sz="6" w:space="0" w:color="8C8C8C"/>
              <w:right w:val="nil"/>
            </w:tcBorders>
            <w:shd w:val="clear" w:color="auto" w:fill="FFFFFF"/>
            <w:hideMark/>
          </w:tcPr>
          <w:p w14:paraId="3AC76044" w14:textId="77777777" w:rsidR="00D933B7" w:rsidRPr="00426441" w:rsidRDefault="00D933B7">
            <w:pPr>
              <w:spacing w:after="0" w:line="240" w:lineRule="auto"/>
              <w:jc w:val="right"/>
              <w:textAlignment w:val="baseline"/>
              <w:rPr>
                <w:rFonts w:ascii="Times New Roman" w:hAnsi="Times New Roman"/>
                <w:lang w:val="en-IE" w:eastAsia="en-IE"/>
              </w:rPr>
            </w:pPr>
            <w:r>
              <w:t>1 820.8</w:t>
            </w:r>
          </w:p>
        </w:tc>
        <w:tc>
          <w:tcPr>
            <w:tcW w:w="2400" w:type="dxa"/>
            <w:tcBorders>
              <w:top w:val="single" w:sz="6" w:space="0" w:color="8C8C8C"/>
              <w:left w:val="nil"/>
              <w:bottom w:val="single" w:sz="6" w:space="0" w:color="8C8C8C"/>
              <w:right w:val="nil"/>
            </w:tcBorders>
            <w:shd w:val="clear" w:color="auto" w:fill="FFFFFF"/>
            <w:hideMark/>
          </w:tcPr>
          <w:p w14:paraId="0DC4E873" w14:textId="77777777" w:rsidR="00D933B7" w:rsidRPr="00426441" w:rsidRDefault="00D933B7">
            <w:pPr>
              <w:spacing w:after="0" w:line="240" w:lineRule="auto"/>
              <w:jc w:val="right"/>
              <w:textAlignment w:val="baseline"/>
              <w:rPr>
                <w:rFonts w:ascii="Times New Roman" w:hAnsi="Times New Roman"/>
                <w:lang w:val="en-IE" w:eastAsia="en-IE"/>
              </w:rPr>
            </w:pPr>
            <w:r>
              <w:t>50.6%</w:t>
            </w:r>
          </w:p>
        </w:tc>
      </w:tr>
      <w:tr w:rsidR="00D933B7" w:rsidRPr="00426441" w14:paraId="6FAED841"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D528A49"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528FEBE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718.1</w:t>
            </w:r>
          </w:p>
        </w:tc>
        <w:tc>
          <w:tcPr>
            <w:tcW w:w="2400" w:type="dxa"/>
            <w:tcBorders>
              <w:top w:val="single" w:sz="6" w:space="0" w:color="8C8C8C"/>
              <w:left w:val="nil"/>
              <w:bottom w:val="single" w:sz="6" w:space="0" w:color="8C8C8C"/>
              <w:right w:val="nil"/>
            </w:tcBorders>
            <w:shd w:val="clear" w:color="auto" w:fill="FFFFFF"/>
            <w:hideMark/>
          </w:tcPr>
          <w:p w14:paraId="765A17D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795291C3" w14:textId="77777777" w:rsidR="00D933B7" w:rsidRPr="00426441" w:rsidRDefault="00D933B7">
            <w:pPr>
              <w:spacing w:after="0" w:line="240" w:lineRule="auto"/>
              <w:jc w:val="right"/>
              <w:textAlignment w:val="baseline"/>
              <w:rPr>
                <w:rFonts w:ascii="Times New Roman" w:hAnsi="Times New Roman"/>
                <w:lang w:val="en-IE" w:eastAsia="en-IE"/>
              </w:rPr>
            </w:pPr>
            <w:r>
              <w:t>39.4%</w:t>
            </w:r>
          </w:p>
        </w:tc>
      </w:tr>
    </w:tbl>
    <w:p w14:paraId="21AB1D8A" w14:textId="77777777" w:rsidR="00D933B7" w:rsidRDefault="00D933B7" w:rsidP="00D933B7">
      <w:pPr>
        <w:spacing w:after="0" w:line="240" w:lineRule="auto"/>
        <w:textAlignment w:val="baseline"/>
        <w:rPr>
          <w:rFonts w:ascii="Segoe UI" w:hAnsi="Segoe UI" w:cs="Segoe UI"/>
          <w:sz w:val="18"/>
          <w:szCs w:val="18"/>
          <w:lang w:val="en-IE" w:eastAsia="en-IE"/>
        </w:rPr>
      </w:pPr>
    </w:p>
    <w:p w14:paraId="3C990E93" w14:textId="77777777" w:rsidR="00D933B7" w:rsidRDefault="00D933B7" w:rsidP="00D933B7">
      <w:pPr>
        <w:spacing w:after="0" w:line="240" w:lineRule="auto"/>
        <w:textAlignment w:val="baseline"/>
        <w:rPr>
          <w:rFonts w:ascii="Segoe UI" w:hAnsi="Segoe UI" w:cs="Segoe UI"/>
          <w:sz w:val="18"/>
          <w:szCs w:val="18"/>
          <w:lang w:val="en-IE" w:eastAsia="en-IE"/>
        </w:rPr>
      </w:pPr>
    </w:p>
    <w:p w14:paraId="56D0F644"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98478E1"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5A1E11F9" w14:textId="77777777" w:rsidR="00D933B7" w:rsidRPr="00AB051A" w:rsidRDefault="00D933B7" w:rsidP="00F72C99">
      <w:pPr>
        <w:pStyle w:val="Heading2"/>
        <w:rPr>
          <w:rFonts w:eastAsiaTheme="majorEastAsia"/>
          <w:lang w:eastAsia="en-GB"/>
        </w:rPr>
      </w:pPr>
      <w:r>
        <w:rPr>
          <w:rFonts w:eastAsiaTheme="majorEastAsia"/>
          <w:lang w:eastAsia="en-GB"/>
        </w:rPr>
        <w:t>Implementation and performance</w:t>
      </w:r>
    </w:p>
    <w:p w14:paraId="4EA46D2D" w14:textId="77777777" w:rsidR="00D933B7" w:rsidRPr="00711A2D" w:rsidRDefault="00D933B7" w:rsidP="00D933B7">
      <w:pPr>
        <w:rPr>
          <w:b/>
          <w:bCs/>
        </w:rPr>
      </w:pPr>
      <w:r>
        <w:rPr>
          <w:b/>
          <w:bCs/>
        </w:rPr>
        <w:t>Main highlights of the macro-financial assistance programme in terms of implementation and performance, with a focus on the year 2025</w:t>
      </w:r>
    </w:p>
    <w:p w14:paraId="14FD2A85" w14:textId="77777777" w:rsidR="00D933B7" w:rsidRPr="00C317D9" w:rsidRDefault="00D933B7" w:rsidP="00373960">
      <w:pPr>
        <w:pStyle w:val="ListParagraph"/>
        <w:numPr>
          <w:ilvl w:val="0"/>
          <w:numId w:val="9"/>
        </w:numPr>
        <w:spacing w:after="240" w:line="264" w:lineRule="auto"/>
        <w:contextualSpacing w:val="0"/>
        <w:jc w:val="both"/>
      </w:pPr>
      <w:r>
        <w:t>MFA is a form of EU financial aid for partner countries experiencing a balance-of-payments crisis, helping to restore their external stability and to bring their economies back to a sustainable path. By relieving the partner country of some financial stress, the MFA operation increases the country’s fiscal space, improves its debt sustainability and allows it to focus on driving necessary reforms.</w:t>
      </w:r>
    </w:p>
    <w:p w14:paraId="4F54FB9E" w14:textId="77777777" w:rsidR="00D933B7" w:rsidRPr="00950D88" w:rsidRDefault="00D933B7" w:rsidP="00373960">
      <w:pPr>
        <w:pStyle w:val="ListParagraph"/>
        <w:numPr>
          <w:ilvl w:val="0"/>
          <w:numId w:val="9"/>
        </w:numPr>
        <w:spacing w:after="240" w:line="264" w:lineRule="auto"/>
        <w:contextualSpacing w:val="0"/>
        <w:jc w:val="both"/>
      </w:pPr>
      <w:r>
        <w:t>MFA is predominantly provided in the form of loans, backed by provisioning from the EU budget (except for the most recent operations regarding Ukraine, namely the EUR</w:t>
      </w:r>
      <w:r>
        <w:rPr>
          <w:rFonts w:ascii="Calibri" w:hAnsi="Calibri" w:cs="Calibri"/>
        </w:rPr>
        <w:t> </w:t>
      </w:r>
      <w:r>
        <w:t>18</w:t>
      </w:r>
      <w:r>
        <w:rPr>
          <w:rFonts w:ascii="Calibri" w:hAnsi="Calibri" w:cs="Calibri"/>
        </w:rPr>
        <w:t> </w:t>
      </w:r>
      <w:r>
        <w:t>billion MFA+ and the EUR</w:t>
      </w:r>
      <w:r>
        <w:rPr>
          <w:rFonts w:ascii="Calibri" w:hAnsi="Calibri" w:cs="Calibri"/>
        </w:rPr>
        <w:t> </w:t>
      </w:r>
      <w:r>
        <w:t>18.1</w:t>
      </w:r>
      <w:r>
        <w:rPr>
          <w:rFonts w:ascii="Calibri" w:hAnsi="Calibri" w:cs="Calibri"/>
        </w:rPr>
        <w:t> </w:t>
      </w:r>
      <w:r>
        <w:t>billion extraordinary revenue acceleration MFA loan, which are backed by the headroom) for a total of EUR</w:t>
      </w:r>
      <w:r>
        <w:rPr>
          <w:rFonts w:ascii="Calibri" w:hAnsi="Calibri" w:cs="Calibri"/>
        </w:rPr>
        <w:t> </w:t>
      </w:r>
      <w:r>
        <w:t>1</w:t>
      </w:r>
      <w:r>
        <w:rPr>
          <w:rFonts w:ascii="Calibri" w:hAnsi="Calibri" w:cs="Calibri"/>
        </w:rPr>
        <w:t> </w:t>
      </w:r>
      <w:r>
        <w:t>415.0</w:t>
      </w:r>
      <w:r>
        <w:rPr>
          <w:rFonts w:ascii="Calibri" w:hAnsi="Calibri" w:cs="Calibri"/>
        </w:rPr>
        <w:t> </w:t>
      </w:r>
      <w:r>
        <w:t xml:space="preserve">million through the </w:t>
      </w:r>
      <w:r>
        <w:rPr>
          <w:rFonts w:eastAsia="Times New Roman" w:cstheme="minorHAnsi"/>
          <w:lang w:eastAsia="en-GB"/>
        </w:rPr>
        <w:t>multiannual financial framework</w:t>
      </w:r>
      <w:r>
        <w:t xml:space="preserve"> programming period. A smaller share of EUR</w:t>
      </w:r>
      <w:r>
        <w:rPr>
          <w:rFonts w:ascii="Calibri" w:hAnsi="Calibri" w:cs="Calibri"/>
        </w:rPr>
        <w:t> </w:t>
      </w:r>
      <w:r>
        <w:t>405.8</w:t>
      </w:r>
      <w:r>
        <w:rPr>
          <w:rFonts w:ascii="Calibri" w:hAnsi="Calibri" w:cs="Calibri"/>
        </w:rPr>
        <w:t> </w:t>
      </w:r>
      <w:r>
        <w:t xml:space="preserve">million is dedicated to grants through the </w:t>
      </w:r>
      <w:r>
        <w:rPr>
          <w:rFonts w:eastAsia="Times New Roman" w:cstheme="minorHAnsi"/>
          <w:lang w:eastAsia="en-GB"/>
        </w:rPr>
        <w:t>multiannual financial framework</w:t>
      </w:r>
      <w:r>
        <w:t xml:space="preserve"> programming period. In 2025, EUR</w:t>
      </w:r>
      <w:r>
        <w:rPr>
          <w:rFonts w:ascii="Calibri" w:hAnsi="Calibri" w:cs="Calibri"/>
        </w:rPr>
        <w:t> </w:t>
      </w:r>
      <w:r>
        <w:t>18</w:t>
      </w:r>
      <w:r>
        <w:rPr>
          <w:rFonts w:ascii="Calibri" w:hAnsi="Calibri" w:cs="Calibri"/>
        </w:rPr>
        <w:t> </w:t>
      </w:r>
      <w:r>
        <w:t>365.7</w:t>
      </w:r>
      <w:r>
        <w:rPr>
          <w:rFonts w:ascii="Calibri" w:hAnsi="Calibri" w:cs="Calibri"/>
        </w:rPr>
        <w:t> </w:t>
      </w:r>
      <w:r>
        <w:t>million in MFA funds was disbursed in loans, while no grants were disbursed as the latest operation including a grant element was completed in 2024. The budget lines for commitments related to the provisioning of MFA loans in 2025 amounted to EUR</w:t>
      </w:r>
      <w:r>
        <w:rPr>
          <w:rFonts w:ascii="Calibri" w:hAnsi="Calibri" w:cs="Calibri"/>
        </w:rPr>
        <w:t> </w:t>
      </w:r>
      <w:r>
        <w:t>135.0</w:t>
      </w:r>
      <w:r>
        <w:rPr>
          <w:rFonts w:ascii="Calibri" w:hAnsi="Calibri" w:cs="Calibri"/>
        </w:rPr>
        <w:t> </w:t>
      </w:r>
      <w:r>
        <w:t>million.</w:t>
      </w:r>
    </w:p>
    <w:p w14:paraId="0A45CB4C" w14:textId="77777777" w:rsidR="00D933B7" w:rsidRDefault="00D933B7" w:rsidP="00373960">
      <w:pPr>
        <w:pStyle w:val="ListParagraph"/>
        <w:numPr>
          <w:ilvl w:val="0"/>
          <w:numId w:val="9"/>
        </w:numPr>
        <w:spacing w:after="240" w:line="264" w:lineRule="auto"/>
        <w:contextualSpacing w:val="0"/>
        <w:jc w:val="both"/>
      </w:pPr>
      <w:r>
        <w:t>In March 2025, an MFA operation regarding Egypt of up to EUR</w:t>
      </w:r>
      <w:r>
        <w:rPr>
          <w:rFonts w:ascii="Calibri" w:hAnsi="Calibri" w:cs="Calibri"/>
        </w:rPr>
        <w:t> </w:t>
      </w:r>
      <w:r>
        <w:t>4</w:t>
      </w:r>
      <w:r>
        <w:rPr>
          <w:rFonts w:ascii="Calibri" w:hAnsi="Calibri" w:cs="Calibri"/>
        </w:rPr>
        <w:t> </w:t>
      </w:r>
      <w:r>
        <w:t>billion was adopted by the co-legislators to urgently support the country’s challenging economic situation, aggravated by the turmoil in the region. A first disbursement of EUR</w:t>
      </w:r>
      <w:r>
        <w:rPr>
          <w:rFonts w:ascii="Calibri" w:hAnsi="Calibri" w:cs="Calibri"/>
        </w:rPr>
        <w:t> </w:t>
      </w:r>
      <w:r>
        <w:t>1</w:t>
      </w:r>
      <w:r>
        <w:rPr>
          <w:rFonts w:ascii="Calibri" w:hAnsi="Calibri" w:cs="Calibri"/>
        </w:rPr>
        <w:t> </w:t>
      </w:r>
      <w:r>
        <w:t xml:space="preserve">billion occurred in January 2026, and two further disbursements are expected in 2026-2027. </w:t>
      </w:r>
    </w:p>
    <w:p w14:paraId="3294CF7E" w14:textId="77777777" w:rsidR="00D933B7" w:rsidRPr="00711A2D" w:rsidRDefault="00D933B7" w:rsidP="00373960">
      <w:pPr>
        <w:numPr>
          <w:ilvl w:val="0"/>
          <w:numId w:val="9"/>
        </w:numPr>
        <w:shd w:val="clear" w:color="auto" w:fill="FFFFFF" w:themeFill="background1"/>
        <w:tabs>
          <w:tab w:val="left" w:pos="426"/>
          <w:tab w:val="left" w:pos="851"/>
          <w:tab w:val="left" w:pos="1276"/>
        </w:tabs>
        <w:spacing w:before="0" w:after="240"/>
      </w:pPr>
      <w:r>
        <w:t>In October 2023, the Jordanian authorities submitted a request for MFA referring to challenging global economic prospects, restrictive credit conditions, inflationary pressures and the repercussions of the Syrian refugee crisis.</w:t>
      </w:r>
      <w:r>
        <w:rPr>
          <w:rFonts w:ascii="Calibri" w:hAnsi="Calibri" w:cs="Calibri"/>
        </w:rPr>
        <w:t xml:space="preserve"> </w:t>
      </w:r>
      <w:r>
        <w:t>MFA of up to EUR</w:t>
      </w:r>
      <w:r>
        <w:rPr>
          <w:rFonts w:ascii="Calibri" w:hAnsi="Calibri" w:cs="Calibri"/>
        </w:rPr>
        <w:t> </w:t>
      </w:r>
      <w:r>
        <w:t>500</w:t>
      </w:r>
      <w:r>
        <w:rPr>
          <w:rFonts w:ascii="Calibri" w:hAnsi="Calibri" w:cs="Calibri"/>
        </w:rPr>
        <w:t> </w:t>
      </w:r>
      <w:r>
        <w:t>million in loans was adopted by the co-legislators in April 2025. The first instalment of EUR</w:t>
      </w:r>
      <w:r>
        <w:rPr>
          <w:rFonts w:ascii="Calibri" w:hAnsi="Calibri" w:cs="Calibri"/>
        </w:rPr>
        <w:t> </w:t>
      </w:r>
      <w:r>
        <w:t>250</w:t>
      </w:r>
      <w:r>
        <w:rPr>
          <w:rFonts w:ascii="Calibri" w:hAnsi="Calibri" w:cs="Calibri"/>
        </w:rPr>
        <w:t> </w:t>
      </w:r>
      <w:r>
        <w:t>million was disbursed on 19</w:t>
      </w:r>
      <w:r>
        <w:rPr>
          <w:rFonts w:ascii="Calibri" w:hAnsi="Calibri" w:cs="Calibri"/>
        </w:rPr>
        <w:t> </w:t>
      </w:r>
      <w:r>
        <w:t>September 2025. The two following instalments are expected in 2026-2027, if the conditions attached to the memorandum of understanding are fulfilled.</w:t>
      </w:r>
    </w:p>
    <w:p w14:paraId="11E8E70C" w14:textId="77777777" w:rsidR="00D933B7" w:rsidRPr="00CB08D3" w:rsidRDefault="00D933B7" w:rsidP="00373960">
      <w:pPr>
        <w:numPr>
          <w:ilvl w:val="0"/>
          <w:numId w:val="9"/>
        </w:numPr>
        <w:shd w:val="clear" w:color="auto" w:fill="FFFFFF" w:themeFill="background1"/>
        <w:tabs>
          <w:tab w:val="left" w:pos="426"/>
          <w:tab w:val="left" w:pos="851"/>
          <w:tab w:val="left" w:pos="1276"/>
        </w:tabs>
        <w:spacing w:before="0" w:after="240"/>
      </w:pPr>
      <w:r>
        <w:t>In view of the escalating turmoil in Jordan’s immediate neighbourhood, the Jordanian authorities submitted an additional request for MFA in January 2025. In January 2026, the co-legislators adopted an additional MFA operation (MFA V) of EUR</w:t>
      </w:r>
      <w:r>
        <w:rPr>
          <w:rFonts w:ascii="Calibri" w:hAnsi="Calibri" w:cs="Calibri"/>
        </w:rPr>
        <w:t> </w:t>
      </w:r>
      <w:r>
        <w:t>500</w:t>
      </w:r>
      <w:r>
        <w:rPr>
          <w:rFonts w:ascii="Calibri" w:hAnsi="Calibri" w:cs="Calibri"/>
        </w:rPr>
        <w:t> </w:t>
      </w:r>
      <w:r>
        <w:t>million, increasing the total amount of MFA to the country to EUR</w:t>
      </w:r>
      <w:r>
        <w:rPr>
          <w:rFonts w:ascii="Calibri" w:hAnsi="Calibri" w:cs="Calibri"/>
        </w:rPr>
        <w:t> </w:t>
      </w:r>
      <w:r>
        <w:t>1</w:t>
      </w:r>
      <w:r>
        <w:rPr>
          <w:rFonts w:ascii="Calibri" w:hAnsi="Calibri" w:cs="Calibri"/>
        </w:rPr>
        <w:t> </w:t>
      </w:r>
      <w:r>
        <w:t>billion in loans. The Commission is currently working on a memorandum of understanding to be signed with the Jordanian authorities later this year.</w:t>
      </w:r>
    </w:p>
    <w:p w14:paraId="2EF47BC5" w14:textId="77777777" w:rsidR="00D933B7" w:rsidRDefault="00D933B7" w:rsidP="00373960">
      <w:pPr>
        <w:pStyle w:val="ListParagraph"/>
        <w:numPr>
          <w:ilvl w:val="0"/>
          <w:numId w:val="9"/>
        </w:numPr>
        <w:shd w:val="clear" w:color="auto" w:fill="FFFFFF" w:themeFill="background1"/>
        <w:tabs>
          <w:tab w:val="left" w:pos="426"/>
          <w:tab w:val="left" w:pos="851"/>
          <w:tab w:val="left" w:pos="1276"/>
        </w:tabs>
        <w:spacing w:after="240" w:line="264" w:lineRule="auto"/>
        <w:contextualSpacing w:val="0"/>
        <w:jc w:val="both"/>
        <w:rPr>
          <w:lang w:eastAsia="en-GB"/>
        </w:rPr>
      </w:pPr>
      <w:r>
        <w:t>In the light of Russia’s intensified war of aggression, the G7 leaders agreed in June 2024 to provide financial assistance to Ukraine through extraordinary revenue acceleration loans of up to EUR</w:t>
      </w:r>
      <w:r>
        <w:rPr>
          <w:rFonts w:ascii="Calibri" w:hAnsi="Calibri" w:cs="Calibri"/>
        </w:rPr>
        <w:t> </w:t>
      </w:r>
      <w:r>
        <w:t>45</w:t>
      </w:r>
      <w:r>
        <w:rPr>
          <w:rFonts w:ascii="Calibri" w:hAnsi="Calibri" w:cs="Calibri"/>
        </w:rPr>
        <w:t> </w:t>
      </w:r>
      <w:r>
        <w:t>billion, leveraging the extraordinary revenues generated from immobilised Russian assets. On 28</w:t>
      </w:r>
      <w:r>
        <w:rPr>
          <w:rFonts w:ascii="Calibri" w:hAnsi="Calibri" w:cs="Calibri"/>
        </w:rPr>
        <w:t> </w:t>
      </w:r>
      <w:r>
        <w:t>October 2024, the regulation establishing the Ukraine Loan Cooperation Mechanism and providing new MFA to Ukraine came into force. The mechanism collects the windfall profits to support Ukraine in repaying the up to EUR</w:t>
      </w:r>
      <w:r>
        <w:rPr>
          <w:rFonts w:ascii="Calibri" w:hAnsi="Calibri" w:cs="Calibri"/>
        </w:rPr>
        <w:t> </w:t>
      </w:r>
      <w:r>
        <w:t>45</w:t>
      </w:r>
      <w:r>
        <w:rPr>
          <w:rFonts w:ascii="Calibri" w:hAnsi="Calibri" w:cs="Calibri"/>
        </w:rPr>
        <w:t> </w:t>
      </w:r>
      <w:r>
        <w:t>billion of loans to be provided by G7 partners. The MFA loan of EUR</w:t>
      </w:r>
      <w:r>
        <w:rPr>
          <w:rFonts w:ascii="Calibri" w:hAnsi="Calibri" w:cs="Calibri"/>
        </w:rPr>
        <w:t> </w:t>
      </w:r>
      <w:r>
        <w:t>18.1</w:t>
      </w:r>
      <w:r>
        <w:rPr>
          <w:rFonts w:ascii="Calibri" w:hAnsi="Calibri" w:cs="Calibri"/>
        </w:rPr>
        <w:t> </w:t>
      </w:r>
      <w:r>
        <w:t>billion represents the EU’s contribution to the extraordinary revenue acceleration initiative.</w:t>
      </w:r>
      <w:r>
        <w:rPr>
          <w:rFonts w:ascii="Calibri" w:hAnsi="Calibri" w:cs="Calibri"/>
        </w:rPr>
        <w:t xml:space="preserve"> </w:t>
      </w:r>
      <w:r>
        <w:t>This amount was fully disbursed in 2025, with a final disbursement in November 2025 successfully concluding this MFA operation.</w:t>
      </w:r>
    </w:p>
    <w:p w14:paraId="743D082F" w14:textId="77777777" w:rsidR="00D933B7" w:rsidRPr="00C529D3" w:rsidRDefault="00D933B7" w:rsidP="00F72C99">
      <w:pPr>
        <w:pStyle w:val="Heading3"/>
      </w:pPr>
      <w:r>
        <w:t>Support for reforms</w:t>
      </w:r>
    </w:p>
    <w:p w14:paraId="646FE82F" w14:textId="77777777" w:rsidR="00D933B7" w:rsidRDefault="00D933B7" w:rsidP="00373960">
      <w:pPr>
        <w:pStyle w:val="ListParagraph"/>
        <w:numPr>
          <w:ilvl w:val="0"/>
          <w:numId w:val="9"/>
        </w:numPr>
        <w:spacing w:after="240" w:line="264" w:lineRule="auto"/>
        <w:contextualSpacing w:val="0"/>
        <w:jc w:val="both"/>
      </w:pPr>
      <w:r>
        <w:t>MFA helped the EU to entrench macroeconomic stability in its neighbourhood by promoting crucial structural reforms and sound macro-fiscal policies.</w:t>
      </w:r>
    </w:p>
    <w:p w14:paraId="342B4FAE" w14:textId="77777777" w:rsidR="00D933B7" w:rsidRPr="006F6A68" w:rsidRDefault="00D933B7" w:rsidP="00373960">
      <w:pPr>
        <w:pStyle w:val="ListParagraph"/>
        <w:numPr>
          <w:ilvl w:val="0"/>
          <w:numId w:val="9"/>
        </w:numPr>
        <w:spacing w:after="240" w:line="264" w:lineRule="auto"/>
        <w:contextualSpacing w:val="0"/>
        <w:jc w:val="both"/>
      </w:pPr>
      <w:r>
        <w:t xml:space="preserve">The </w:t>
      </w:r>
      <w:r>
        <w:rPr>
          <w:i/>
          <w:iCs/>
        </w:rPr>
        <w:t>ex-post</w:t>
      </w:r>
      <w:r>
        <w:t xml:space="preserve"> evaluations of MFA operations carried out so far have concluded that MFA operations do contribute to achieving structural reforms through conditionality and to improving external sustainability and macroeconomic stability in the recipient country, albeit sometimes modestly and indirectly.</w:t>
      </w:r>
    </w:p>
    <w:p w14:paraId="7C9CA2AB" w14:textId="77777777" w:rsidR="00D933B7" w:rsidRPr="00C529D3" w:rsidRDefault="00D933B7" w:rsidP="00373960">
      <w:pPr>
        <w:pStyle w:val="ListParagraph"/>
        <w:numPr>
          <w:ilvl w:val="0"/>
          <w:numId w:val="9"/>
        </w:numPr>
        <w:spacing w:after="240" w:line="264" w:lineRule="auto"/>
        <w:contextualSpacing w:val="0"/>
        <w:jc w:val="both"/>
        <w:rPr>
          <w:lang w:val="en-IE"/>
        </w:rPr>
      </w:pPr>
      <w:r>
        <w:t xml:space="preserve">In most cases, MFA operations had a positive effect on the balance of payments of the beneficiary countries and contributed to relaxing their budgetary constraints. They also helped maintain or regain market access and led to slightly higher economic growth. </w:t>
      </w:r>
      <w:r>
        <w:rPr>
          <w:i/>
          <w:iCs/>
        </w:rPr>
        <w:t>Ex post</w:t>
      </w:r>
      <w:r>
        <w:t xml:space="preserve"> evaluations concluded that the standard availability period of 2.5</w:t>
      </w:r>
      <w:r>
        <w:rPr>
          <w:rFonts w:ascii="Calibri" w:hAnsi="Calibri" w:cs="Calibri"/>
        </w:rPr>
        <w:t> </w:t>
      </w:r>
      <w:r>
        <w:t>years for MFA support creates an overall framework that incentivises reforms and their implementation. In addition, the setting of policy conditions, determined as a package of reforms, was assessed as ensuring a comprehensive reform effort. The chosen policy areas, their degree of ambition and their impact on long-term sustainability, along with the sequencing of reforms, were found to be appropriate and important ingredients for successful operations.</w:t>
      </w:r>
    </w:p>
    <w:p w14:paraId="20197FDF" w14:textId="77777777" w:rsidR="00D933B7" w:rsidRPr="006F6A68" w:rsidRDefault="00D933B7" w:rsidP="00373960">
      <w:pPr>
        <w:pStyle w:val="ListParagraph"/>
        <w:numPr>
          <w:ilvl w:val="0"/>
          <w:numId w:val="9"/>
        </w:numPr>
        <w:spacing w:after="240" w:line="264" w:lineRule="auto"/>
        <w:ind w:left="357" w:hanging="357"/>
        <w:contextualSpacing w:val="0"/>
        <w:jc w:val="both"/>
      </w:pPr>
      <w:r>
        <w:t>One important attribute of the EU’s MFA compared to alternative sources of financing is its highly concessional terms, i.e. relatively low interest rates, long maturity and a long grace period. This generates fiscal space and contributes to public debt sustainability in the beneficiary countries.</w:t>
      </w:r>
    </w:p>
    <w:p w14:paraId="0D4B4A55" w14:textId="77777777" w:rsidR="00D933B7" w:rsidRDefault="00D933B7" w:rsidP="00373960">
      <w:pPr>
        <w:pStyle w:val="ListParagraph"/>
        <w:numPr>
          <w:ilvl w:val="0"/>
          <w:numId w:val="9"/>
        </w:numPr>
        <w:spacing w:after="240" w:line="264" w:lineRule="auto"/>
        <w:contextualSpacing w:val="0"/>
        <w:jc w:val="both"/>
      </w:pPr>
      <w:r>
        <w:t xml:space="preserve">The </w:t>
      </w:r>
      <w:r>
        <w:rPr>
          <w:i/>
          <w:iCs/>
        </w:rPr>
        <w:t>ex-post</w:t>
      </w:r>
      <w:r>
        <w:rPr>
          <w:rFonts w:ascii="Calibri" w:hAnsi="Calibri" w:cs="Calibri"/>
        </w:rPr>
        <w:t xml:space="preserve"> </w:t>
      </w:r>
      <w:r>
        <w:t>evaluations also confirm that previous MFA programmes were implemented efficiently, and were well coordinated with other EU programmes and with the programmes of other donors (notably the International Monetary Fund and the World Bank). MFA policy conditionality is separate from International Monetary Fund conditionality, but is complementary to and reinforces it.</w:t>
      </w:r>
    </w:p>
    <w:p w14:paraId="1C6F5AD3" w14:textId="77777777" w:rsidR="00D933B7" w:rsidRPr="0069140D" w:rsidRDefault="00D933B7" w:rsidP="00373960">
      <w:pPr>
        <w:pStyle w:val="ListParagraph"/>
        <w:numPr>
          <w:ilvl w:val="0"/>
          <w:numId w:val="9"/>
        </w:numPr>
        <w:spacing w:after="240" w:line="264" w:lineRule="auto"/>
        <w:contextualSpacing w:val="0"/>
        <w:jc w:val="both"/>
        <w:rPr>
          <w:rFonts w:ascii="EC Square Sans Pro Medium" w:eastAsiaTheme="majorEastAsia" w:hAnsi="EC Square Sans Pro Medium" w:cstheme="majorBidi"/>
          <w:sz w:val="40"/>
          <w:szCs w:val="26"/>
          <w:lang w:eastAsia="en-GB"/>
        </w:rPr>
      </w:pPr>
      <w:r>
        <w:t xml:space="preserve">The most recent </w:t>
      </w:r>
      <w:r>
        <w:rPr>
          <w:i/>
          <w:iCs/>
        </w:rPr>
        <w:t>ex post</w:t>
      </w:r>
      <w:r>
        <w:t xml:space="preserve"> evaluation examined the COVID-19 MFA package, which supported 10 enlargement and neighbourhood partner countries facing severe external and fiscal pressures due to the COVID-19 pandemic. Totalling EUR</w:t>
      </w:r>
      <w:r>
        <w:rPr>
          <w:rFonts w:ascii="Calibri" w:hAnsi="Calibri" w:cs="Calibri"/>
        </w:rPr>
        <w:t> </w:t>
      </w:r>
      <w:r>
        <w:t>3</w:t>
      </w:r>
      <w:r>
        <w:rPr>
          <w:rFonts w:ascii="Calibri" w:hAnsi="Calibri" w:cs="Calibri"/>
        </w:rPr>
        <w:t> </w:t>
      </w:r>
      <w:r>
        <w:t xml:space="preserve">billion in loans, this operation was at the time the largest-ever MFA operation in both size and geographic scope. The </w:t>
      </w:r>
      <w:r>
        <w:rPr>
          <w:i/>
          <w:iCs/>
        </w:rPr>
        <w:t>ex post</w:t>
      </w:r>
      <w:r>
        <w:t xml:space="preserve"> evaluation concluded that the package successfully achieved its objectives by delivering swift, highly concessional financial support, thereby helping beneficiary countries to safeguard macroeconomic stability in a global pandemic. It also showed that bundling the 10 operations under a single legislative act allowed the Commission to streamline the legislative process in a situation of urgency, while ensuring the full involvement of the co-legislators. The use of procedural flexibilities facilitated the swift adoption of the proposal, illustrating the political significance of EU support for partner countries and the flexibility of the MFA instrument.</w:t>
      </w:r>
      <w:r>
        <w:rPr>
          <w:rFonts w:ascii="EC Square Sans Pro Medium" w:eastAsiaTheme="majorEastAsia" w:hAnsi="EC Square Sans Pro Medium" w:cstheme="majorBidi"/>
          <w:sz w:val="40"/>
          <w:szCs w:val="26"/>
          <w:lang w:eastAsia="en-GB"/>
        </w:rPr>
        <w:br w:type="page"/>
      </w:r>
    </w:p>
    <w:p w14:paraId="76FC101D"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3F0322F8" w14:textId="77777777" w:rsidR="00D933B7" w:rsidRDefault="00D933B7" w:rsidP="00F72C99">
      <w:pPr>
        <w:pStyle w:val="Heading2"/>
        <w:rPr>
          <w:rFonts w:eastAsiaTheme="majorEastAsia"/>
          <w:lang w:eastAsia="en-GB"/>
        </w:rPr>
      </w:pPr>
      <w:r>
        <w:rPr>
          <w:rFonts w:eastAsiaTheme="majorEastAsia"/>
          <w:lang w:eastAsia="en-GB"/>
        </w:rPr>
        <w:t>Contribution to horizontal priorities</w:t>
      </w:r>
    </w:p>
    <w:p w14:paraId="76615670" w14:textId="77777777" w:rsidR="00D933B7" w:rsidRPr="00711A2D" w:rsidRDefault="00D933B7" w:rsidP="00D933B7">
      <w:pPr>
        <w:rPr>
          <w:b/>
          <w:bCs/>
        </w:rPr>
      </w:pPr>
      <w:r>
        <w:rPr>
          <w:b/>
          <w:bCs/>
        </w:rPr>
        <w:t xml:space="preserve">MFA funds are not allocated to specific projects or spending categories and their final destination, unless otherwise specified, is left to the national authorities to decide. </w:t>
      </w:r>
    </w:p>
    <w:p w14:paraId="0F3DF86F" w14:textId="77777777" w:rsidR="00D933B7" w:rsidRPr="00635D32" w:rsidRDefault="00D933B7" w:rsidP="00D933B7">
      <w:pPr>
        <w:keepNext/>
        <w:keepLines/>
        <w:tabs>
          <w:tab w:val="left" w:pos="7172"/>
        </w:tabs>
        <w:spacing w:line="240" w:lineRule="auto"/>
        <w:outlineLvl w:val="4"/>
        <w:rPr>
          <w:rFonts w:ascii="EC Square Sans Pro Medium" w:eastAsiaTheme="majorEastAsia" w:hAnsi="EC Square Sans Pro Medium" w:cstheme="majorBidi"/>
          <w:sz w:val="36"/>
          <w:szCs w:val="36"/>
          <w:lang w:eastAsia="en-GB"/>
        </w:rPr>
      </w:pPr>
    </w:p>
    <w:p w14:paraId="5770639C" w14:textId="77777777" w:rsidR="00D933B7" w:rsidRPr="0091729B" w:rsidRDefault="00D933B7" w:rsidP="00F72C99">
      <w:pPr>
        <w:pStyle w:val="Heading3"/>
      </w:pPr>
      <w:r>
        <w:t>Contribution to green budgeting priorities:</w:t>
      </w:r>
    </w:p>
    <w:p w14:paraId="0DAA34BC"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55B5DAB3" w14:textId="77777777" w:rsidR="00D933B7" w:rsidRDefault="00D933B7" w:rsidP="00D933B7">
      <w:pPr>
        <w:spacing w:line="259" w:lineRule="auto"/>
        <w:rPr>
          <w:b/>
          <w:bCs/>
        </w:rPr>
      </w:pPr>
      <w:r>
        <w:rPr>
          <w:b/>
          <w:bCs/>
        </w:rPr>
        <w:br w:type="page"/>
      </w:r>
    </w:p>
    <w:p w14:paraId="3C93ED07" w14:textId="77777777" w:rsidR="00D933B7" w:rsidRPr="007863E8" w:rsidRDefault="00D933B7" w:rsidP="00D933B7">
      <w:pPr>
        <w:keepNext/>
        <w:keepLines/>
        <w:spacing w:after="0" w:line="240" w:lineRule="auto"/>
        <w:outlineLvl w:val="4"/>
        <w:rPr>
          <w:b/>
          <w:bCs/>
          <w:sz w:val="2"/>
          <w:szCs w:val="2"/>
        </w:rPr>
      </w:pPr>
    </w:p>
    <w:p w14:paraId="11F903E1" w14:textId="77777777" w:rsidR="00D933B7" w:rsidRDefault="00D933B7" w:rsidP="00D933B7">
      <w:pPr>
        <w:keepNext/>
        <w:keepLines/>
        <w:spacing w:line="240" w:lineRule="auto"/>
        <w:outlineLvl w:val="4"/>
        <w:rPr>
          <w:b/>
          <w:bCs/>
        </w:rPr>
      </w:pPr>
    </w:p>
    <w:p w14:paraId="19169C84"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088F240E"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137F3C4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133794A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564FB5D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4B00091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5B6AA21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24D8E5D5"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FF5ECE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7B59C311" w14:textId="77777777">
        <w:trPr>
          <w:trHeight w:val="300"/>
        </w:trPr>
        <w:tc>
          <w:tcPr>
            <w:tcW w:w="895" w:type="dxa"/>
            <w:tcBorders>
              <w:top w:val="nil"/>
              <w:left w:val="nil"/>
              <w:bottom w:val="single" w:sz="6" w:space="0" w:color="8C8C8C"/>
              <w:right w:val="nil"/>
            </w:tcBorders>
            <w:vAlign w:val="center"/>
            <w:hideMark/>
          </w:tcPr>
          <w:p w14:paraId="7666EC6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6587F18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2B4A88A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5699E7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1FF0809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6880E588"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33F28EB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42BFC248" w14:textId="77777777">
        <w:trPr>
          <w:trHeight w:val="300"/>
        </w:trPr>
        <w:tc>
          <w:tcPr>
            <w:tcW w:w="895" w:type="dxa"/>
            <w:tcBorders>
              <w:top w:val="nil"/>
              <w:left w:val="nil"/>
              <w:bottom w:val="single" w:sz="6" w:space="0" w:color="8C8C8C"/>
              <w:right w:val="nil"/>
            </w:tcBorders>
            <w:vAlign w:val="center"/>
            <w:hideMark/>
          </w:tcPr>
          <w:p w14:paraId="3D9D530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5787AE2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0B31E4B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1421122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53C361A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09860F93"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77102DF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5598CCF0" w14:textId="77777777">
        <w:trPr>
          <w:trHeight w:val="300"/>
        </w:trPr>
        <w:tc>
          <w:tcPr>
            <w:tcW w:w="895" w:type="dxa"/>
            <w:tcBorders>
              <w:top w:val="nil"/>
              <w:left w:val="nil"/>
              <w:bottom w:val="single" w:sz="6" w:space="0" w:color="8C8C8C"/>
              <w:right w:val="nil"/>
            </w:tcBorders>
            <w:vAlign w:val="center"/>
            <w:hideMark/>
          </w:tcPr>
          <w:p w14:paraId="518D198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2D18191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10868BA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14A83D6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1548EAB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29624FB2"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3B981CE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0087BA6E" w14:textId="77777777">
        <w:trPr>
          <w:trHeight w:val="300"/>
        </w:trPr>
        <w:tc>
          <w:tcPr>
            <w:tcW w:w="895" w:type="dxa"/>
            <w:tcBorders>
              <w:top w:val="nil"/>
              <w:left w:val="nil"/>
              <w:bottom w:val="single" w:sz="4" w:space="0" w:color="7F7F7F"/>
              <w:right w:val="nil"/>
            </w:tcBorders>
            <w:vAlign w:val="center"/>
            <w:hideMark/>
          </w:tcPr>
          <w:p w14:paraId="61FAEDE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728675A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208.9</w:t>
            </w:r>
          </w:p>
        </w:tc>
        <w:tc>
          <w:tcPr>
            <w:tcW w:w="1513" w:type="dxa"/>
            <w:tcBorders>
              <w:top w:val="nil"/>
              <w:left w:val="nil"/>
              <w:bottom w:val="single" w:sz="4" w:space="0" w:color="7F7F7F"/>
              <w:right w:val="nil"/>
            </w:tcBorders>
            <w:hideMark/>
          </w:tcPr>
          <w:p w14:paraId="2B5CC90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255.9</w:t>
            </w:r>
          </w:p>
        </w:tc>
        <w:tc>
          <w:tcPr>
            <w:tcW w:w="1443" w:type="dxa"/>
            <w:tcBorders>
              <w:top w:val="nil"/>
              <w:left w:val="nil"/>
              <w:bottom w:val="single" w:sz="4" w:space="0" w:color="7F7F7F"/>
              <w:right w:val="nil"/>
            </w:tcBorders>
            <w:hideMark/>
          </w:tcPr>
          <w:p w14:paraId="219A17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253.4</w:t>
            </w:r>
          </w:p>
        </w:tc>
        <w:tc>
          <w:tcPr>
            <w:tcW w:w="1443" w:type="dxa"/>
            <w:tcBorders>
              <w:top w:val="nil"/>
              <w:left w:val="nil"/>
              <w:bottom w:val="single" w:sz="4" w:space="0" w:color="7F7F7F"/>
              <w:right w:val="nil"/>
            </w:tcBorders>
            <w:hideMark/>
          </w:tcPr>
          <w:p w14:paraId="2F7A9AB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212.6</w:t>
            </w:r>
          </w:p>
        </w:tc>
        <w:tc>
          <w:tcPr>
            <w:tcW w:w="1332" w:type="dxa"/>
            <w:tcBorders>
              <w:top w:val="nil"/>
              <w:left w:val="nil"/>
              <w:bottom w:val="single" w:sz="4" w:space="0" w:color="7F7F7F"/>
              <w:right w:val="nil"/>
            </w:tcBorders>
          </w:tcPr>
          <w:p w14:paraId="0D8E1542"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194.3</w:t>
            </w:r>
          </w:p>
        </w:tc>
        <w:tc>
          <w:tcPr>
            <w:tcW w:w="1453" w:type="dxa"/>
            <w:tcBorders>
              <w:top w:val="nil"/>
              <w:left w:val="nil"/>
              <w:bottom w:val="single" w:sz="4" w:space="0" w:color="7F7F7F"/>
              <w:right w:val="nil"/>
            </w:tcBorders>
            <w:hideMark/>
          </w:tcPr>
          <w:p w14:paraId="1ED22FF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1 125.1</w:t>
            </w:r>
          </w:p>
        </w:tc>
      </w:tr>
      <w:tr w:rsidR="00D933B7" w:rsidRPr="00426441" w14:paraId="262A062C" w14:textId="77777777">
        <w:trPr>
          <w:trHeight w:val="300"/>
        </w:trPr>
        <w:tc>
          <w:tcPr>
            <w:tcW w:w="895" w:type="dxa"/>
            <w:tcBorders>
              <w:top w:val="single" w:sz="4" w:space="0" w:color="7F7F7F"/>
              <w:left w:val="nil"/>
              <w:bottom w:val="single" w:sz="6" w:space="0" w:color="8C8C8C"/>
              <w:right w:val="nil"/>
            </w:tcBorders>
            <w:vAlign w:val="center"/>
          </w:tcPr>
          <w:p w14:paraId="7207C64E"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2F4F8EF5" w14:textId="77777777" w:rsidR="00D933B7" w:rsidRDefault="00D933B7">
            <w:pPr>
              <w:spacing w:after="0" w:line="240" w:lineRule="auto"/>
              <w:jc w:val="center"/>
              <w:textAlignment w:val="baseline"/>
              <w:rPr>
                <w:rFonts w:ascii="Calibri" w:hAnsi="Calibri" w:cs="Calibri"/>
                <w:color w:val="000000"/>
              </w:rPr>
            </w:pPr>
            <w:r>
              <w:t xml:space="preserve"> 208.9</w:t>
            </w:r>
          </w:p>
        </w:tc>
        <w:tc>
          <w:tcPr>
            <w:tcW w:w="1513" w:type="dxa"/>
            <w:tcBorders>
              <w:top w:val="single" w:sz="4" w:space="0" w:color="7F7F7F"/>
              <w:left w:val="nil"/>
              <w:bottom w:val="single" w:sz="6" w:space="0" w:color="8C8C8C"/>
              <w:right w:val="nil"/>
            </w:tcBorders>
          </w:tcPr>
          <w:p w14:paraId="1A2C0C52" w14:textId="77777777" w:rsidR="00D933B7" w:rsidRDefault="00D933B7">
            <w:pPr>
              <w:spacing w:after="0" w:line="240" w:lineRule="auto"/>
              <w:jc w:val="center"/>
              <w:textAlignment w:val="baseline"/>
              <w:rPr>
                <w:rFonts w:ascii="Calibri" w:hAnsi="Calibri" w:cs="Calibri"/>
                <w:color w:val="000000"/>
              </w:rPr>
            </w:pPr>
            <w:r>
              <w:t xml:space="preserve"> 255.9</w:t>
            </w:r>
          </w:p>
        </w:tc>
        <w:tc>
          <w:tcPr>
            <w:tcW w:w="1443" w:type="dxa"/>
            <w:tcBorders>
              <w:top w:val="single" w:sz="4" w:space="0" w:color="7F7F7F"/>
              <w:left w:val="nil"/>
              <w:bottom w:val="single" w:sz="6" w:space="0" w:color="8C8C8C"/>
              <w:right w:val="nil"/>
            </w:tcBorders>
          </w:tcPr>
          <w:p w14:paraId="26E16BEC" w14:textId="77777777" w:rsidR="00D933B7" w:rsidRDefault="00D933B7">
            <w:pPr>
              <w:spacing w:after="0" w:line="240" w:lineRule="auto"/>
              <w:jc w:val="center"/>
              <w:textAlignment w:val="baseline"/>
              <w:rPr>
                <w:rFonts w:ascii="Calibri" w:hAnsi="Calibri" w:cs="Calibri"/>
                <w:color w:val="000000"/>
              </w:rPr>
            </w:pPr>
            <w:r>
              <w:t xml:space="preserve"> 253.4</w:t>
            </w:r>
          </w:p>
        </w:tc>
        <w:tc>
          <w:tcPr>
            <w:tcW w:w="1443" w:type="dxa"/>
            <w:tcBorders>
              <w:top w:val="single" w:sz="4" w:space="0" w:color="7F7F7F"/>
              <w:left w:val="nil"/>
              <w:bottom w:val="single" w:sz="6" w:space="0" w:color="8C8C8C"/>
              <w:right w:val="nil"/>
            </w:tcBorders>
          </w:tcPr>
          <w:p w14:paraId="30F6172D" w14:textId="77777777" w:rsidR="00D933B7" w:rsidRDefault="00D933B7">
            <w:pPr>
              <w:spacing w:after="0" w:line="240" w:lineRule="auto"/>
              <w:jc w:val="center"/>
              <w:textAlignment w:val="baseline"/>
              <w:rPr>
                <w:rFonts w:ascii="Calibri" w:hAnsi="Calibri" w:cs="Calibri"/>
                <w:color w:val="000000"/>
              </w:rPr>
            </w:pPr>
            <w:r>
              <w:t xml:space="preserve"> 212.6</w:t>
            </w:r>
          </w:p>
        </w:tc>
        <w:tc>
          <w:tcPr>
            <w:tcW w:w="1332" w:type="dxa"/>
            <w:tcBorders>
              <w:top w:val="single" w:sz="4" w:space="0" w:color="7F7F7F"/>
              <w:left w:val="nil"/>
              <w:bottom w:val="single" w:sz="6" w:space="0" w:color="8C8C8C"/>
              <w:right w:val="nil"/>
            </w:tcBorders>
          </w:tcPr>
          <w:p w14:paraId="6BE3D60A"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194.3</w:t>
            </w:r>
          </w:p>
        </w:tc>
        <w:tc>
          <w:tcPr>
            <w:tcW w:w="1453" w:type="dxa"/>
            <w:tcBorders>
              <w:top w:val="single" w:sz="4" w:space="0" w:color="7F7F7F"/>
              <w:left w:val="nil"/>
              <w:bottom w:val="single" w:sz="6" w:space="0" w:color="8C8C8C"/>
              <w:right w:val="nil"/>
            </w:tcBorders>
          </w:tcPr>
          <w:p w14:paraId="1E971C6B" w14:textId="77777777" w:rsidR="00D933B7" w:rsidRDefault="00D933B7">
            <w:pPr>
              <w:spacing w:after="0" w:line="240" w:lineRule="auto"/>
              <w:jc w:val="center"/>
              <w:textAlignment w:val="baseline"/>
              <w:rPr>
                <w:rFonts w:ascii="Calibri" w:hAnsi="Calibri" w:cs="Calibri"/>
                <w:color w:val="000000"/>
              </w:rPr>
            </w:pPr>
            <w:r>
              <w:t>1 125.1</w:t>
            </w:r>
          </w:p>
        </w:tc>
      </w:tr>
    </w:tbl>
    <w:p w14:paraId="353B7C88" w14:textId="77777777" w:rsidR="00D933B7" w:rsidRDefault="00D933B7" w:rsidP="00D933B7">
      <w:pPr>
        <w:pStyle w:val="ListParagraph"/>
        <w:ind w:left="360"/>
        <w:rPr>
          <w:lang w:eastAsia="en-GB"/>
        </w:rPr>
      </w:pPr>
    </w:p>
    <w:p w14:paraId="4625503D" w14:textId="77777777" w:rsidR="00D933B7" w:rsidRPr="004B5BF4" w:rsidRDefault="00D933B7" w:rsidP="00373960">
      <w:pPr>
        <w:pStyle w:val="ListParagraph"/>
        <w:numPr>
          <w:ilvl w:val="0"/>
          <w:numId w:val="9"/>
        </w:numPr>
        <w:spacing w:after="240" w:line="264" w:lineRule="auto"/>
        <w:rPr>
          <w:rFonts w:eastAsia="EC Square Sans Pro" w:cs="EC Square Sans Pro"/>
          <w:color w:val="000000" w:themeColor="text1"/>
        </w:rPr>
      </w:pPr>
      <w:r>
        <w:rPr>
          <w:rFonts w:eastAsia="EC Square Sans Pro" w:cs="EC Square Sans Pro"/>
          <w:color w:val="000000" w:themeColor="text1"/>
        </w:rPr>
        <w:t xml:space="preserve">Score 0 as MFA operations are non-targeted interventions (interventions that are expected to have no significant bearing on gender equality). </w:t>
      </w:r>
    </w:p>
    <w:p w14:paraId="2083FE0B" w14:textId="77777777" w:rsidR="00D933B7" w:rsidRPr="00711A2D" w:rsidRDefault="00D933B7" w:rsidP="00373960">
      <w:pPr>
        <w:pStyle w:val="ListParagraph"/>
        <w:numPr>
          <w:ilvl w:val="0"/>
          <w:numId w:val="9"/>
        </w:numPr>
        <w:spacing w:after="240" w:line="264" w:lineRule="auto"/>
        <w:rPr>
          <w:rFonts w:eastAsia="EC Square Sans Pro" w:cs="EC Square Sans Pro"/>
          <w:color w:val="000000" w:themeColor="text1"/>
        </w:rPr>
      </w:pPr>
      <w:r>
        <w:rPr>
          <w:rFonts w:eastAsia="EC Square Sans Pro" w:cs="EC Square Sans Pro"/>
          <w:color w:val="000000" w:themeColor="text1"/>
        </w:rPr>
        <w:t xml:space="preserve">MFA funds are not allocated to specific projects or spending categories and their destination, unless otherwise specified (in the memoranda of understanding signed with partner countries), is left to the national authorities to decide. </w:t>
      </w:r>
    </w:p>
    <w:p w14:paraId="02B5A339" w14:textId="77777777" w:rsidR="00D933B7" w:rsidRPr="004B5BF4" w:rsidRDefault="00D933B7" w:rsidP="00373960">
      <w:pPr>
        <w:pStyle w:val="ListParagraph"/>
        <w:numPr>
          <w:ilvl w:val="0"/>
          <w:numId w:val="9"/>
        </w:numPr>
        <w:spacing w:after="240" w:line="259" w:lineRule="auto"/>
        <w:rPr>
          <w:rFonts w:eastAsia="EC Square Sans Pro" w:cs="EC Square Sans Pro"/>
          <w:color w:val="000000" w:themeColor="text1"/>
        </w:rPr>
      </w:pPr>
      <w:r>
        <w:t xml:space="preserve">Disaggregated data of any type do not exist and thus cannot be collected. </w:t>
      </w:r>
    </w:p>
    <w:p w14:paraId="0D43702A" w14:textId="77777777" w:rsidR="00D933B7" w:rsidRDefault="00D933B7" w:rsidP="00D933B7">
      <w:pPr>
        <w:pStyle w:val="ListParagraph"/>
        <w:rPr>
          <w:b/>
          <w:bCs/>
        </w:rPr>
      </w:pPr>
    </w:p>
    <w:p w14:paraId="6F32C669" w14:textId="77777777" w:rsidR="00D933B7" w:rsidRDefault="00D933B7" w:rsidP="00F72C99">
      <w:pPr>
        <w:pStyle w:val="Heading3"/>
      </w:pPr>
      <w:r>
        <w:t>Contribution to the digital transition</w:t>
      </w:r>
    </w:p>
    <w:p w14:paraId="09F2A219" w14:textId="77777777" w:rsidR="00D933B7" w:rsidRDefault="00D933B7" w:rsidP="00373960">
      <w:pPr>
        <w:pStyle w:val="ListParagraph"/>
        <w:numPr>
          <w:ilvl w:val="0"/>
          <w:numId w:val="9"/>
        </w:numPr>
        <w:spacing w:after="240" w:line="264" w:lineRule="auto"/>
        <w:rPr>
          <w:lang w:eastAsia="en-GB"/>
        </w:rPr>
      </w:pPr>
      <w:r>
        <w:rPr>
          <w:lang w:eastAsia="en-GB"/>
        </w:rPr>
        <w:t>Not applicable.</w:t>
      </w:r>
    </w:p>
    <w:p w14:paraId="3C415C4B" w14:textId="77777777" w:rsidR="00D933B7" w:rsidRPr="00AB051A" w:rsidRDefault="00D933B7" w:rsidP="00F72C99">
      <w:pPr>
        <w:pStyle w:val="Heading3"/>
      </w:pPr>
      <w:r>
        <w:t>Contribution to strategic technologies (STEP)</w:t>
      </w:r>
    </w:p>
    <w:p w14:paraId="327E8077" w14:textId="77777777" w:rsidR="00D933B7" w:rsidRPr="006009EC" w:rsidRDefault="00D933B7" w:rsidP="00373960">
      <w:pPr>
        <w:pStyle w:val="ListParagraph"/>
        <w:numPr>
          <w:ilvl w:val="0"/>
          <w:numId w:val="9"/>
        </w:numPr>
        <w:spacing w:after="240" w:line="264" w:lineRule="auto"/>
        <w:rPr>
          <w:lang w:eastAsia="en-GB"/>
        </w:rPr>
      </w:pPr>
      <w:r>
        <w:rPr>
          <w:lang w:eastAsia="en-GB"/>
        </w:rPr>
        <w:t xml:space="preserve">Not applicable. </w:t>
      </w:r>
    </w:p>
    <w:p w14:paraId="3A131931" w14:textId="77777777" w:rsidR="00D933B7" w:rsidRDefault="00D933B7" w:rsidP="00F72C99">
      <w:pPr>
        <w:pStyle w:val="Heading3"/>
      </w:pPr>
      <w:r>
        <w:t>Contribution to sustainable development goals</w:t>
      </w:r>
    </w:p>
    <w:p w14:paraId="09BA3CFA" w14:textId="77777777" w:rsidR="00D933B7" w:rsidRPr="001F2F66" w:rsidRDefault="00D933B7" w:rsidP="00373960">
      <w:pPr>
        <w:pStyle w:val="ListParagraph"/>
        <w:numPr>
          <w:ilvl w:val="0"/>
          <w:numId w:val="9"/>
        </w:numPr>
        <w:spacing w:after="240" w:line="264" w:lineRule="auto"/>
        <w:rPr>
          <w:lang w:eastAsia="en-GB"/>
        </w:rPr>
      </w:pPr>
      <w:r>
        <w:rPr>
          <w:lang w:eastAsia="en-GB"/>
        </w:rPr>
        <w:t>Not applicable.</w:t>
      </w:r>
    </w:p>
    <w:p w14:paraId="48C203EF" w14:textId="77777777" w:rsidR="00D933B7" w:rsidRDefault="00D933B7" w:rsidP="00D933B7">
      <w:pPr>
        <w:sectPr w:rsidR="00D933B7" w:rsidSect="00D933B7">
          <w:headerReference w:type="even" r:id="rId518"/>
          <w:headerReference w:type="default" r:id="rId519"/>
          <w:footerReference w:type="even" r:id="rId520"/>
          <w:footerReference w:type="default" r:id="rId521"/>
          <w:headerReference w:type="first" r:id="rId522"/>
          <w:footerReference w:type="first" r:id="rId523"/>
          <w:pgSz w:w="11906" w:h="16838"/>
          <w:pgMar w:top="1440" w:right="1133" w:bottom="1440" w:left="1134" w:header="708" w:footer="708" w:gutter="0"/>
          <w:cols w:space="708"/>
          <w:docGrid w:linePitch="360"/>
        </w:sectPr>
      </w:pPr>
    </w:p>
    <w:p w14:paraId="561DBBBE" w14:textId="77777777" w:rsidR="00D933B7" w:rsidRDefault="00D933B7" w:rsidP="00D933B7">
      <w:pPr>
        <w:pStyle w:val="Heading1"/>
        <w:rPr>
          <w:rFonts w:ascii="EC Square Sans Pro Medium" w:hAnsi="EC Square Sans Pro Medium"/>
          <w:sz w:val="32"/>
          <w:szCs w:val="32"/>
          <w:lang w:eastAsia="en-GB"/>
        </w:rPr>
      </w:pPr>
      <w:bookmarkStart w:id="118" w:name="toc_sec_45"/>
      <w:bookmarkStart w:id="119" w:name="_Toc228976565"/>
      <w:bookmarkEnd w:id="118"/>
      <w:r>
        <w:rPr>
          <w:rFonts w:eastAsiaTheme="minorEastAsia"/>
          <w:noProof/>
        </w:rPr>
        <w:t>I</w:t>
      </w:r>
      <w:r w:rsidRPr="00137E12">
        <w:rPr>
          <w:rFonts w:eastAsiaTheme="minorEastAsia"/>
          <w:noProof/>
        </w:rPr>
        <w:t>NSTRUMENT FOR PRE-ACCESSION ASSISTANCE (IPA) III</w:t>
      </w:r>
      <w:bookmarkEnd w:id="119"/>
    </w:p>
    <w:p w14:paraId="4DB852A5" w14:textId="3EC46FE8" w:rsidR="00D933B7" w:rsidRPr="00086E40"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6D7ECB1E" w14:textId="77777777">
        <w:trPr>
          <w:trHeight w:val="1584"/>
          <w:jc w:val="left"/>
        </w:trPr>
        <w:tc>
          <w:tcPr>
            <w:tcW w:w="2410" w:type="dxa"/>
          </w:tcPr>
          <w:p w14:paraId="33476FFD" w14:textId="77777777" w:rsidR="00D933B7" w:rsidRPr="0047239D" w:rsidRDefault="00D933B7">
            <w:pPr>
              <w:spacing w:before="120" w:after="120"/>
              <w:rPr>
                <w:sz w:val="28"/>
                <w:szCs w:val="28"/>
              </w:rPr>
            </w:pPr>
            <w:r>
              <w:rPr>
                <w:sz w:val="28"/>
                <w:szCs w:val="28"/>
              </w:rPr>
              <w:t>10.7 million</w:t>
            </w:r>
          </w:p>
          <w:p w14:paraId="56A013E7" w14:textId="77777777" w:rsidR="00D933B7" w:rsidRPr="0047239D" w:rsidRDefault="00D933B7">
            <w:pPr>
              <w:spacing w:before="120" w:after="120"/>
              <w:rPr>
                <w:rFonts w:eastAsia="Calibri"/>
              </w:rPr>
            </w:pPr>
            <w:r>
              <w:rPr>
                <w:rFonts w:eastAsia="Calibri"/>
              </w:rPr>
              <w:t>primary healthcare consultations</w:t>
            </w:r>
          </w:p>
          <w:p w14:paraId="56285A56" w14:textId="77777777" w:rsidR="00D933B7" w:rsidRPr="007262D7" w:rsidRDefault="00D933B7">
            <w:pPr>
              <w:spacing w:before="120" w:after="120"/>
              <w:rPr>
                <w:rFonts w:eastAsia="Calibri"/>
              </w:rPr>
            </w:pPr>
            <w:r>
              <w:rPr>
                <w:rFonts w:eastAsia="Calibri"/>
              </w:rPr>
              <w:t xml:space="preserve"> were provided for refugees in </w:t>
            </w:r>
            <w:r>
              <w:rPr>
                <w:rFonts w:eastAsia="Calibri"/>
                <w:b/>
                <w:bCs/>
              </w:rPr>
              <w:t>Türkiye</w:t>
            </w:r>
            <w:r>
              <w:rPr>
                <w:rFonts w:eastAsia="Calibri"/>
              </w:rPr>
              <w:t xml:space="preserve"> in 2025 under the Sihhat health care programme financed under the Instrument for Pre-Accession Assistance (IPA</w:t>
            </w:r>
            <w:r>
              <w:rPr>
                <w:rFonts w:ascii="Calibri" w:eastAsia="Calibri" w:hAnsi="Calibri" w:cs="Calibri"/>
              </w:rPr>
              <w:t> </w:t>
            </w:r>
            <w:r>
              <w:rPr>
                <w:rFonts w:eastAsia="Calibri"/>
              </w:rPr>
              <w:t>III).</w:t>
            </w:r>
          </w:p>
        </w:tc>
        <w:tc>
          <w:tcPr>
            <w:cnfStyle w:val="000001000000" w:firstRow="0" w:lastRow="0" w:firstColumn="0" w:lastColumn="0" w:oddVBand="0" w:evenVBand="1" w:oddHBand="0" w:evenHBand="0" w:firstRowFirstColumn="0" w:firstRowLastColumn="0" w:lastRowFirstColumn="0" w:lastRowLastColumn="0"/>
            <w:tcW w:w="2409" w:type="dxa"/>
          </w:tcPr>
          <w:p w14:paraId="651E71C7" w14:textId="1105E19D" w:rsidR="00D933B7" w:rsidRPr="0047239D" w:rsidRDefault="00D933B7">
            <w:pPr>
              <w:spacing w:before="120" w:after="120"/>
            </w:pPr>
            <w:r>
              <w:rPr>
                <w:sz w:val="28"/>
                <w:szCs w:val="28"/>
              </w:rPr>
              <w:t>9</w:t>
            </w:r>
            <w:r w:rsidR="00D72DC3">
              <w:rPr>
                <w:sz w:val="28"/>
                <w:szCs w:val="28"/>
              </w:rPr>
              <w:t xml:space="preserve"> </w:t>
            </w:r>
            <w:r>
              <w:rPr>
                <w:sz w:val="28"/>
                <w:szCs w:val="28"/>
              </w:rPr>
              <w:t>200</w:t>
            </w:r>
          </w:p>
          <w:p w14:paraId="5BFFC5A5" w14:textId="6CB421D8" w:rsidR="00D933B7" w:rsidRDefault="00D933B7">
            <w:pPr>
              <w:spacing w:before="120" w:after="120"/>
            </w:pPr>
            <w:r>
              <w:t xml:space="preserve">Individuals in </w:t>
            </w:r>
            <w:r>
              <w:rPr>
                <w:b/>
                <w:bCs/>
              </w:rPr>
              <w:t>Albania</w:t>
            </w:r>
            <w:r>
              <w:t>, including 2</w:t>
            </w:r>
            <w:r w:rsidR="00D72DC3">
              <w:t xml:space="preserve"> </w:t>
            </w:r>
            <w:r>
              <w:t>300 children and 3</w:t>
            </w:r>
            <w:r w:rsidR="00D72DC3">
              <w:t xml:space="preserve"> </w:t>
            </w:r>
            <w:r>
              <w:t>000 families,</w:t>
            </w:r>
          </w:p>
          <w:p w14:paraId="7E4E296C" w14:textId="77777777" w:rsidR="00D933B7" w:rsidRPr="0047239D" w:rsidRDefault="00D933B7">
            <w:pPr>
              <w:spacing w:before="120" w:after="120"/>
            </w:pPr>
            <w:r>
              <w:t xml:space="preserve"> benefited from new or expanded community-based services in 2025, thanks to the EU4socialcare programme financed by </w:t>
            </w:r>
            <w:r>
              <w:rPr>
                <w:rFonts w:eastAsia="Calibri"/>
              </w:rPr>
              <w:t>IPA</w:t>
            </w:r>
            <w:r>
              <w:rPr>
                <w:rFonts w:ascii="Calibri" w:eastAsia="Calibri" w:hAnsi="Calibri" w:cs="Calibri"/>
              </w:rPr>
              <w:t> </w:t>
            </w:r>
            <w:r>
              <w:rPr>
                <w:rFonts w:eastAsia="Calibri"/>
              </w:rPr>
              <w:t>III.</w:t>
            </w:r>
          </w:p>
        </w:tc>
        <w:tc>
          <w:tcPr>
            <w:tcW w:w="2410" w:type="dxa"/>
            <w:tcBorders>
              <w:bottom w:val="single" w:sz="4" w:space="0" w:color="8C8C8C"/>
            </w:tcBorders>
          </w:tcPr>
          <w:p w14:paraId="17981650" w14:textId="55834F3B" w:rsidR="00D933B7" w:rsidRPr="009532F1"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Over 40</w:t>
            </w:r>
            <w:r w:rsidR="00D72DC3">
              <w:rPr>
                <w:sz w:val="28"/>
                <w:szCs w:val="28"/>
              </w:rPr>
              <w:t xml:space="preserve"> </w:t>
            </w:r>
            <w:r>
              <w:rPr>
                <w:sz w:val="28"/>
                <w:szCs w:val="28"/>
              </w:rPr>
              <w:t>000</w:t>
            </w:r>
          </w:p>
          <w:p w14:paraId="409CBB20"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t xml:space="preserve">new geo-referenced data points were collected in </w:t>
            </w:r>
            <w:r>
              <w:rPr>
                <w:b/>
                <w:bCs/>
              </w:rPr>
              <w:t>Montenegro</w:t>
            </w:r>
            <w:r>
              <w:t xml:space="preserve"> in 2025</w:t>
            </w:r>
          </w:p>
          <w:p w14:paraId="57C3A014"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 xml:space="preserve"> on habitats, plants, animals, and birds thanks to </w:t>
            </w:r>
            <w:r>
              <w:rPr>
                <w:rFonts w:eastAsia="Calibri"/>
              </w:rPr>
              <w:t>IPA</w:t>
            </w:r>
            <w:r>
              <w:rPr>
                <w:rFonts w:ascii="Calibri" w:eastAsia="Calibri" w:hAnsi="Calibri" w:cs="Calibri"/>
              </w:rPr>
              <w:t> </w:t>
            </w:r>
            <w:r>
              <w:rPr>
                <w:rFonts w:eastAsia="Calibri"/>
              </w:rPr>
              <w:t>III,</w:t>
            </w:r>
            <w:r>
              <w:t xml:space="preserve"> providing a scientific basis for establishing the future Natura 2000 network, in line with the EU Birds and Habitats Directives.</w:t>
            </w:r>
          </w:p>
        </w:tc>
        <w:tc>
          <w:tcPr>
            <w:cnfStyle w:val="000001000000" w:firstRow="0" w:lastRow="0" w:firstColumn="0" w:lastColumn="0" w:oddVBand="0" w:evenVBand="1" w:oddHBand="0" w:evenHBand="0" w:firstRowFirstColumn="0" w:firstRowLastColumn="0" w:lastRowFirstColumn="0" w:lastRowLastColumn="0"/>
            <w:tcW w:w="2410" w:type="dxa"/>
          </w:tcPr>
          <w:p w14:paraId="06E0F6DC" w14:textId="29837CB3" w:rsidR="00D933B7" w:rsidRPr="001164D4" w:rsidRDefault="00D933B7">
            <w:pPr>
              <w:spacing w:before="120" w:after="120"/>
              <w:rPr>
                <w:sz w:val="28"/>
                <w:szCs w:val="28"/>
              </w:rPr>
            </w:pPr>
            <w:r>
              <w:rPr>
                <w:sz w:val="28"/>
                <w:szCs w:val="28"/>
              </w:rPr>
              <w:t>40</w:t>
            </w:r>
            <w:r w:rsidR="00D72DC3">
              <w:rPr>
                <w:sz w:val="28"/>
                <w:szCs w:val="28"/>
              </w:rPr>
              <w:t xml:space="preserve"> </w:t>
            </w:r>
            <w:r>
              <w:rPr>
                <w:sz w:val="28"/>
                <w:szCs w:val="28"/>
              </w:rPr>
              <w:t>800</w:t>
            </w:r>
          </w:p>
          <w:p w14:paraId="7F6B165B" w14:textId="77777777" w:rsidR="00D933B7" w:rsidRPr="001164D4" w:rsidRDefault="00D933B7">
            <w:pPr>
              <w:spacing w:before="120" w:after="120"/>
            </w:pPr>
            <w:r>
              <w:t>households</w:t>
            </w:r>
          </w:p>
          <w:p w14:paraId="4A45A95A" w14:textId="0AEACE32" w:rsidR="00D933B7" w:rsidRPr="001164D4" w:rsidRDefault="00D933B7">
            <w:pPr>
              <w:spacing w:before="120" w:after="120"/>
            </w:pPr>
            <w:r>
              <w:t xml:space="preserve"> in </w:t>
            </w:r>
            <w:r>
              <w:rPr>
                <w:b/>
                <w:bCs/>
              </w:rPr>
              <w:t xml:space="preserve">Kosovo </w:t>
            </w:r>
            <w:r>
              <w:t>(</w:t>
            </w:r>
            <w:r>
              <w:rPr>
                <w:rStyle w:val="FootnoteReference"/>
              </w:rPr>
              <w:footnoteReference w:id="62"/>
            </w:r>
            <w:r>
              <w:t>) received subsidies in 2025 for energy efficiency renovations, electrical appliances, efficient heating equipment, and solar systems while 200</w:t>
            </w:r>
            <w:r w:rsidR="00D72DC3">
              <w:t xml:space="preserve"> </w:t>
            </w:r>
            <w:r>
              <w:t>000 households (80</w:t>
            </w:r>
            <w:r w:rsidR="00D72DC3">
              <w:t xml:space="preserve"> </w:t>
            </w:r>
            <w:r>
              <w:t xml:space="preserve">000 vulnerable) benefitted of conditional assistance, achieving lower bills and major resource savings thanks to </w:t>
            </w:r>
            <w:r>
              <w:rPr>
                <w:rFonts w:eastAsia="Calibri"/>
              </w:rPr>
              <w:t>IPA</w:t>
            </w:r>
            <w:r>
              <w:rPr>
                <w:rFonts w:ascii="Calibri" w:eastAsia="Calibri" w:hAnsi="Calibri" w:cs="Calibri"/>
              </w:rPr>
              <w:t> </w:t>
            </w:r>
            <w:r>
              <w:rPr>
                <w:rFonts w:eastAsia="Calibri"/>
              </w:rPr>
              <w:t>III.</w:t>
            </w:r>
          </w:p>
        </w:tc>
      </w:tr>
      <w:tr w:rsidR="00D933B7" w:rsidRPr="0047239D" w14:paraId="1F533D7D" w14:textId="77777777">
        <w:trPr>
          <w:trHeight w:val="1584"/>
          <w:jc w:val="left"/>
        </w:trPr>
        <w:tc>
          <w:tcPr>
            <w:tcW w:w="2410" w:type="dxa"/>
          </w:tcPr>
          <w:p w14:paraId="34432D8B" w14:textId="77777777" w:rsidR="00D933B7" w:rsidRPr="00276FA8" w:rsidRDefault="00D933B7">
            <w:pPr>
              <w:spacing w:before="120" w:after="120"/>
              <w:rPr>
                <w:sz w:val="28"/>
                <w:szCs w:val="28"/>
              </w:rPr>
            </w:pPr>
            <w:r>
              <w:rPr>
                <w:sz w:val="28"/>
                <w:szCs w:val="28"/>
              </w:rPr>
              <w:t>Over 830</w:t>
            </w:r>
          </w:p>
          <w:p w14:paraId="1036F9DA" w14:textId="77777777" w:rsidR="00D933B7" w:rsidRPr="00276FA8" w:rsidRDefault="00D933B7">
            <w:pPr>
              <w:spacing w:before="120" w:after="120"/>
              <w:rPr>
                <w:rFonts w:eastAsia="Calibri"/>
              </w:rPr>
            </w:pPr>
            <w:r>
              <w:rPr>
                <w:rFonts w:eastAsia="Calibri"/>
              </w:rPr>
              <w:t>individuals</w:t>
            </w:r>
          </w:p>
          <w:p w14:paraId="281BD732" w14:textId="77777777" w:rsidR="00D933B7" w:rsidRPr="00F67D85" w:rsidRDefault="00D933B7">
            <w:pPr>
              <w:spacing w:before="120" w:after="120"/>
              <w:rPr>
                <w:sz w:val="28"/>
                <w:szCs w:val="28"/>
              </w:rPr>
            </w:pPr>
            <w:r>
              <w:rPr>
                <w:rFonts w:eastAsia="Calibri"/>
              </w:rPr>
              <w:t xml:space="preserve">in </w:t>
            </w:r>
            <w:r>
              <w:rPr>
                <w:rFonts w:eastAsia="Calibri"/>
                <w:b/>
                <w:bCs/>
              </w:rPr>
              <w:t>Bosnia and Herzegovina</w:t>
            </w:r>
            <w:r>
              <w:rPr>
                <w:rFonts w:eastAsia="Calibri"/>
              </w:rPr>
              <w:t xml:space="preserve"> have been successfully employed after participating in the targeted training, upskilling, and reskilling programmes funded by IPA III.</w:t>
            </w:r>
          </w:p>
        </w:tc>
        <w:tc>
          <w:tcPr>
            <w:cnfStyle w:val="000001000000" w:firstRow="0" w:lastRow="0" w:firstColumn="0" w:lastColumn="0" w:oddVBand="0" w:evenVBand="1" w:oddHBand="0" w:evenHBand="0" w:firstRowFirstColumn="0" w:firstRowLastColumn="0" w:lastRowFirstColumn="0" w:lastRowLastColumn="0"/>
            <w:tcW w:w="2409" w:type="dxa"/>
          </w:tcPr>
          <w:p w14:paraId="4F1B5914" w14:textId="77777777" w:rsidR="00D933B7" w:rsidRPr="00DF6659" w:rsidRDefault="00D933B7">
            <w:pPr>
              <w:spacing w:before="120" w:after="120"/>
              <w:rPr>
                <w:rFonts w:eastAsia="Calibri"/>
                <w:sz w:val="28"/>
                <w:szCs w:val="28"/>
              </w:rPr>
            </w:pPr>
            <w:r>
              <w:rPr>
                <w:rFonts w:eastAsia="Calibri"/>
                <w:sz w:val="28"/>
                <w:szCs w:val="28"/>
              </w:rPr>
              <w:t>233</w:t>
            </w:r>
          </w:p>
          <w:p w14:paraId="67352BC8" w14:textId="77777777" w:rsidR="00D933B7" w:rsidRPr="00DF6659" w:rsidRDefault="00D933B7">
            <w:pPr>
              <w:spacing w:before="120" w:after="120"/>
              <w:rPr>
                <w:rFonts w:eastAsia="Calibri"/>
              </w:rPr>
            </w:pPr>
            <w:r>
              <w:rPr>
                <w:rFonts w:eastAsia="Calibri"/>
              </w:rPr>
              <w:t>students</w:t>
            </w:r>
          </w:p>
          <w:p w14:paraId="7DDD777C" w14:textId="77777777" w:rsidR="00D933B7" w:rsidRPr="00DF6659" w:rsidRDefault="00D933B7">
            <w:pPr>
              <w:spacing w:before="120" w:after="120"/>
              <w:rPr>
                <w:rFonts w:eastAsia="Calibri"/>
              </w:rPr>
            </w:pPr>
            <w:r>
              <w:rPr>
                <w:rFonts w:eastAsia="Calibri"/>
              </w:rPr>
              <w:t xml:space="preserve"> enrolled at the Kiro Burnaz regional centre for vocational education and training in Kumanovo, </w:t>
            </w:r>
            <w:r>
              <w:rPr>
                <w:rFonts w:eastAsia="Calibri"/>
                <w:b/>
                <w:bCs/>
              </w:rPr>
              <w:t>North Macedonia</w:t>
            </w:r>
            <w:r>
              <w:rPr>
                <w:rFonts w:eastAsia="Calibri"/>
              </w:rPr>
              <w:t>, in 2024/2025</w:t>
            </w:r>
            <w:r>
              <w:rPr>
                <w:rFonts w:eastAsia="Calibri"/>
                <w:b/>
                <w:bCs/>
              </w:rPr>
              <w:t xml:space="preserve"> </w:t>
            </w:r>
            <w:r>
              <w:rPr>
                <w:rFonts w:eastAsia="Calibri"/>
              </w:rPr>
              <w:t>thanks to IPA</w:t>
            </w:r>
            <w:r>
              <w:rPr>
                <w:rFonts w:ascii="Calibri" w:eastAsia="Calibri" w:hAnsi="Calibri" w:cs="Calibri"/>
              </w:rPr>
              <w:t> </w:t>
            </w:r>
            <w:r>
              <w:rPr>
                <w:rFonts w:eastAsia="Calibri"/>
              </w:rPr>
              <w:t>III, which financed the revitalisation of its facilities and the enhancement of the learning environment and living conditions in the students’ dormitory.</w:t>
            </w:r>
          </w:p>
        </w:tc>
        <w:tc>
          <w:tcPr>
            <w:tcW w:w="2410" w:type="dxa"/>
            <w:tcBorders>
              <w:bottom w:val="single" w:sz="4" w:space="0" w:color="8C8C8C"/>
            </w:tcBorders>
          </w:tcPr>
          <w:p w14:paraId="343DDC77" w14:textId="77777777" w:rsidR="00D933B7" w:rsidRPr="00226642"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50</w:t>
            </w:r>
          </w:p>
          <w:p w14:paraId="443F83FE" w14:textId="77777777" w:rsidR="00D933B7" w:rsidRPr="00DF6659" w:rsidRDefault="00D933B7">
            <w:pPr>
              <w:spacing w:before="120" w:after="120"/>
              <w:cnfStyle w:val="000000000000" w:firstRow="0" w:lastRow="0" w:firstColumn="0" w:lastColumn="0" w:oddVBand="0" w:evenVBand="0" w:oddHBand="0" w:evenHBand="0" w:firstRowFirstColumn="0" w:firstRowLastColumn="0" w:lastRowFirstColumn="0" w:lastRowLastColumn="0"/>
            </w:pPr>
            <w:r>
              <w:t>specialised firefighting and disaster response vehicles,</w:t>
            </w:r>
          </w:p>
          <w:p w14:paraId="53B77B0B" w14:textId="6CF50311" w:rsidR="00D933B7" w:rsidRPr="002D1F36"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t xml:space="preserve"> an interactive hazard risk map and advanced display equipment, and the establishment of disaster risk register and the training of 1</w:t>
            </w:r>
            <w:r w:rsidR="00D72DC3">
              <w:t xml:space="preserve"> </w:t>
            </w:r>
            <w:r>
              <w:t xml:space="preserve">100 stakeholders substantially improved disaster-management readiness and response in </w:t>
            </w:r>
            <w:r>
              <w:rPr>
                <w:b/>
                <w:bCs/>
              </w:rPr>
              <w:t xml:space="preserve">Serbia </w:t>
            </w:r>
            <w:r>
              <w:t xml:space="preserve">in 2025, thanks to </w:t>
            </w:r>
            <w:r>
              <w:rPr>
                <w:rFonts w:eastAsia="Calibri"/>
              </w:rPr>
              <w:t>IPA III</w:t>
            </w:r>
            <w:r>
              <w:t>.</w:t>
            </w:r>
          </w:p>
        </w:tc>
        <w:tc>
          <w:tcPr>
            <w:cnfStyle w:val="000001000000" w:firstRow="0" w:lastRow="0" w:firstColumn="0" w:lastColumn="0" w:oddVBand="0" w:evenVBand="1" w:oddHBand="0" w:evenHBand="0" w:firstRowFirstColumn="0" w:firstRowLastColumn="0" w:lastRowFirstColumn="0" w:lastRowLastColumn="0"/>
            <w:tcW w:w="2410" w:type="dxa"/>
          </w:tcPr>
          <w:p w14:paraId="40F831AF" w14:textId="77777777" w:rsidR="00D933B7" w:rsidRDefault="00D933B7">
            <w:pPr>
              <w:spacing w:before="120" w:after="120"/>
              <w:rPr>
                <w:sz w:val="28"/>
                <w:szCs w:val="28"/>
              </w:rPr>
            </w:pPr>
            <w:r>
              <w:rPr>
                <w:sz w:val="28"/>
                <w:szCs w:val="28"/>
              </w:rPr>
              <w:t>2</w:t>
            </w:r>
          </w:p>
          <w:p w14:paraId="0C96D481" w14:textId="77777777" w:rsidR="00D933B7" w:rsidRDefault="00D933B7">
            <w:pPr>
              <w:spacing w:before="120" w:after="120"/>
            </w:pPr>
            <w:r>
              <w:t xml:space="preserve">national platforms were established in </w:t>
            </w:r>
            <w:r>
              <w:rPr>
                <w:b/>
                <w:bCs/>
              </w:rPr>
              <w:t>North Macedonia</w:t>
            </w:r>
            <w:r>
              <w:t xml:space="preserve"> in 2025,</w:t>
            </w:r>
          </w:p>
          <w:p w14:paraId="116308BF" w14:textId="77777777" w:rsidR="00D933B7" w:rsidRPr="007465F5" w:rsidRDefault="00D933B7">
            <w:pPr>
              <w:spacing w:before="120" w:after="120"/>
            </w:pPr>
            <w:r>
              <w:t xml:space="preserve"> one for interinstitutional cooperation and joint action against cultural heritage crimes, and another for environmental crimes, from the twinning project on “strengthening institutional capacities in dealing with cultural heritage and environmental crimes” financed under </w:t>
            </w:r>
            <w:r>
              <w:rPr>
                <w:rFonts w:eastAsia="Calibri"/>
              </w:rPr>
              <w:t>IPA III</w:t>
            </w:r>
            <w:r>
              <w:t>.</w:t>
            </w:r>
          </w:p>
        </w:tc>
      </w:tr>
    </w:tbl>
    <w:p w14:paraId="576A9D6E" w14:textId="77777777" w:rsidR="00D933B7" w:rsidRDefault="00D933B7" w:rsidP="00D933B7">
      <w:pPr>
        <w:rPr>
          <w:rFonts w:ascii="EC Square Sans Pro Medium" w:eastAsiaTheme="majorEastAsia" w:hAnsi="EC Square Sans Pro Medium" w:cstheme="majorBidi"/>
          <w:sz w:val="32"/>
          <w:szCs w:val="32"/>
          <w:lang w:eastAsia="en-GB"/>
        </w:rPr>
      </w:pPr>
    </w:p>
    <w:p w14:paraId="30266791"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4C600103" w14:textId="77777777" w:rsidR="00D933B7" w:rsidRPr="00086E40" w:rsidRDefault="00D933B7" w:rsidP="00F72C99">
      <w:pPr>
        <w:pStyle w:val="Heading2"/>
        <w:rPr>
          <w:rFonts w:eastAsiaTheme="majorEastAsia"/>
          <w:lang w:eastAsia="en-GB"/>
        </w:rPr>
      </w:pPr>
      <w:r>
        <w:rPr>
          <w:rFonts w:eastAsiaTheme="majorEastAsia"/>
          <w:lang w:eastAsia="en-GB"/>
        </w:rPr>
        <w:t>Budget implementation</w:t>
      </w:r>
    </w:p>
    <w:p w14:paraId="1A13BA0B"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639" w:type="dxa"/>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1044"/>
      </w:tblGrid>
      <w:tr w:rsidR="00D933B7" w:rsidRPr="008520A8" w14:paraId="46531731" w14:textId="77777777">
        <w:trPr>
          <w:trHeight w:val="300"/>
          <w:jc w:val="center"/>
        </w:trPr>
        <w:tc>
          <w:tcPr>
            <w:tcW w:w="2085" w:type="dxa"/>
            <w:tcBorders>
              <w:top w:val="single" w:sz="6" w:space="0" w:color="8C8C8C"/>
              <w:left w:val="nil"/>
              <w:bottom w:val="single" w:sz="6" w:space="0" w:color="8C8C8C"/>
              <w:right w:val="nil"/>
            </w:tcBorders>
            <w:shd w:val="clear" w:color="auto" w:fill="F2F2F2" w:themeFill="background1" w:themeFillShade="F2"/>
            <w:hideMark/>
          </w:tcPr>
          <w:p w14:paraId="01D4E555" w14:textId="77777777" w:rsidR="00D933B7" w:rsidRPr="008520A8" w:rsidRDefault="00D933B7">
            <w:pPr>
              <w:spacing w:after="0" w:line="240" w:lineRule="auto"/>
              <w:jc w:val="center"/>
              <w:textAlignment w:val="baseline"/>
              <w:rPr>
                <w:rFonts w:eastAsia="EC Square Sans Pro" w:cs="EC Square Sans Pro"/>
                <w:b/>
                <w:bCs/>
                <w:lang w:val="en-IE" w:eastAsia="en-IE"/>
              </w:rPr>
            </w:pP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F6E9D3B"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2021</w:t>
            </w:r>
            <w:r>
              <w:rPr>
                <w:rFonts w:eastAsia="EC Square Sans Pro" w:cs="EC Square Sans Pro"/>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192D8D9"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2022</w:t>
            </w:r>
            <w:r>
              <w:rPr>
                <w:rFonts w:eastAsia="EC Square Sans Pro" w:cs="EC Square Sans Pro"/>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6995C356"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2023</w:t>
            </w:r>
            <w:r>
              <w:rPr>
                <w:rFonts w:eastAsia="EC Square Sans Pro" w:cs="EC Square Sans Pro"/>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173B786"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2024</w:t>
            </w:r>
            <w:r>
              <w:rPr>
                <w:rFonts w:eastAsia="EC Square Sans Pro" w:cs="EC Square Sans Pro"/>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F545E21"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2025</w:t>
            </w:r>
            <w:r>
              <w:rPr>
                <w:rFonts w:eastAsia="EC Square Sans Pro" w:cs="EC Square Sans Pro"/>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2ABF8A6"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2026</w:t>
            </w:r>
            <w:r>
              <w:rPr>
                <w:rFonts w:eastAsia="EC Square Sans Pro" w:cs="EC Square Sans Pro"/>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A6EB7EB"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2027</w:t>
            </w:r>
            <w:r>
              <w:rPr>
                <w:rFonts w:eastAsia="EC Square Sans Pro" w:cs="EC Square Sans Pro"/>
                <w:b/>
                <w:bCs/>
                <w:lang w:val="en-IE" w:eastAsia="en-IE"/>
              </w:rPr>
              <w:t> </w:t>
            </w:r>
          </w:p>
        </w:tc>
        <w:tc>
          <w:tcPr>
            <w:tcW w:w="1044" w:type="dxa"/>
            <w:tcBorders>
              <w:top w:val="single" w:sz="6" w:space="0" w:color="8C8C8C"/>
              <w:left w:val="nil"/>
              <w:bottom w:val="single" w:sz="6" w:space="0" w:color="8C8C8C"/>
              <w:right w:val="nil"/>
            </w:tcBorders>
            <w:shd w:val="clear" w:color="auto" w:fill="F2F2F2" w:themeFill="background1" w:themeFillShade="F2"/>
            <w:hideMark/>
          </w:tcPr>
          <w:p w14:paraId="44929461" w14:textId="77777777" w:rsidR="00D933B7" w:rsidRPr="008520A8" w:rsidRDefault="00D933B7">
            <w:pPr>
              <w:spacing w:after="0" w:line="240" w:lineRule="auto"/>
              <w:jc w:val="right"/>
              <w:textAlignment w:val="baseline"/>
              <w:rPr>
                <w:rFonts w:eastAsia="EC Square Sans Pro" w:cs="EC Square Sans Pro"/>
                <w:b/>
                <w:bCs/>
                <w:lang w:val="en-IE" w:eastAsia="en-IE"/>
              </w:rPr>
            </w:pPr>
            <w:r>
              <w:rPr>
                <w:rFonts w:eastAsia="EC Square Sans Pro" w:cs="EC Square Sans Pro"/>
                <w:b/>
                <w:bCs/>
                <w:lang w:eastAsia="en-IE"/>
              </w:rPr>
              <w:t>Total</w:t>
            </w:r>
            <w:r>
              <w:rPr>
                <w:rFonts w:eastAsia="EC Square Sans Pro" w:cs="EC Square Sans Pro"/>
                <w:b/>
                <w:bCs/>
                <w:lang w:val="en-IE" w:eastAsia="en-IE"/>
              </w:rPr>
              <w:t> </w:t>
            </w:r>
          </w:p>
        </w:tc>
      </w:tr>
      <w:tr w:rsidR="00D933B7" w:rsidRPr="008520A8" w14:paraId="6586AF8D" w14:textId="77777777">
        <w:trPr>
          <w:trHeight w:val="300"/>
          <w:jc w:val="center"/>
        </w:trPr>
        <w:tc>
          <w:tcPr>
            <w:tcW w:w="2085" w:type="dxa"/>
            <w:tcBorders>
              <w:top w:val="single" w:sz="6" w:space="0" w:color="8C8C8C"/>
              <w:left w:val="nil"/>
              <w:bottom w:val="single" w:sz="6" w:space="0" w:color="8C8C8C"/>
              <w:right w:val="nil"/>
            </w:tcBorders>
            <w:vAlign w:val="center"/>
            <w:hideMark/>
          </w:tcPr>
          <w:p w14:paraId="7CAD975A" w14:textId="77777777" w:rsidR="00D933B7" w:rsidRPr="008520A8" w:rsidRDefault="00D933B7">
            <w:pPr>
              <w:spacing w:after="0" w:line="240" w:lineRule="auto"/>
              <w:textAlignment w:val="baseline"/>
              <w:rPr>
                <w:rFonts w:eastAsia="EC Square Sans Pro" w:cs="EC Square Sans Pro"/>
                <w:lang w:val="en-IE" w:eastAsia="en-IE"/>
              </w:rPr>
            </w:pPr>
            <w:r>
              <w:rPr>
                <w:rFonts w:eastAsia="EC Square Sans Pro" w:cs="EC Square Sans Pro"/>
                <w:lang w:eastAsia="en-IE"/>
              </w:rPr>
              <w:t>Financial programming</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2A944EC2" w14:textId="77777777" w:rsidR="00D933B7" w:rsidRPr="008520A8" w:rsidRDefault="00D933B7">
            <w:pPr>
              <w:spacing w:after="0" w:line="240" w:lineRule="auto"/>
              <w:jc w:val="right"/>
              <w:textAlignment w:val="baseline"/>
              <w:rPr>
                <w:rFonts w:eastAsia="EC Square Sans Pro" w:cs="EC Square Sans Pro"/>
                <w:lang w:val="en-IE" w:eastAsia="en-IE"/>
              </w:rPr>
            </w:pPr>
            <w:r>
              <w:rPr>
                <w:rFonts w:eastAsia="EC Square Sans Pro" w:cs="EC Square Sans Pro"/>
                <w:lang w:eastAsia="en-IE"/>
              </w:rPr>
              <w:t>1883.7</w:t>
            </w:r>
          </w:p>
        </w:tc>
        <w:tc>
          <w:tcPr>
            <w:tcW w:w="930" w:type="dxa"/>
            <w:tcBorders>
              <w:top w:val="single" w:sz="6" w:space="0" w:color="8C8C8C"/>
              <w:left w:val="nil"/>
              <w:bottom w:val="single" w:sz="6" w:space="0" w:color="8C8C8C"/>
              <w:right w:val="nil"/>
            </w:tcBorders>
            <w:vAlign w:val="center"/>
            <w:hideMark/>
          </w:tcPr>
          <w:p w14:paraId="169E3415" w14:textId="77777777" w:rsidR="00D933B7" w:rsidRPr="008520A8" w:rsidRDefault="00D933B7">
            <w:pPr>
              <w:spacing w:after="0" w:line="240" w:lineRule="auto"/>
              <w:jc w:val="right"/>
              <w:textAlignment w:val="baseline"/>
              <w:rPr>
                <w:rFonts w:eastAsia="EC Square Sans Pro" w:cs="EC Square Sans Pro"/>
                <w:lang w:val="en-IE" w:eastAsia="en-IE"/>
              </w:rPr>
            </w:pPr>
            <w:r>
              <w:rPr>
                <w:rFonts w:eastAsia="EC Square Sans Pro" w:cs="EC Square Sans Pro"/>
                <w:lang w:eastAsia="en-IE"/>
              </w:rPr>
              <w:t>1984.8</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4E40C7AB" w14:textId="77777777" w:rsidR="00D933B7" w:rsidRPr="008520A8" w:rsidRDefault="00D933B7">
            <w:pPr>
              <w:spacing w:after="0" w:line="240" w:lineRule="auto"/>
              <w:jc w:val="right"/>
              <w:textAlignment w:val="baseline"/>
              <w:rPr>
                <w:rFonts w:eastAsia="EC Square Sans Pro" w:cs="EC Square Sans Pro"/>
                <w:lang w:val="en-IE" w:eastAsia="en-IE"/>
              </w:rPr>
            </w:pPr>
            <w:r>
              <w:rPr>
                <w:rFonts w:eastAsia="EC Square Sans Pro" w:cs="EC Square Sans Pro"/>
                <w:lang w:eastAsia="en-IE"/>
              </w:rPr>
              <w:t>2 529.6</w:t>
            </w:r>
          </w:p>
        </w:tc>
        <w:tc>
          <w:tcPr>
            <w:tcW w:w="930" w:type="dxa"/>
            <w:tcBorders>
              <w:top w:val="single" w:sz="6" w:space="0" w:color="8C8C8C"/>
              <w:left w:val="nil"/>
              <w:bottom w:val="single" w:sz="6" w:space="0" w:color="8C8C8C"/>
              <w:right w:val="nil"/>
            </w:tcBorders>
            <w:vAlign w:val="center"/>
            <w:hideMark/>
          </w:tcPr>
          <w:p w14:paraId="2638D43F" w14:textId="77777777" w:rsidR="00D933B7" w:rsidRPr="008520A8" w:rsidRDefault="00D933B7">
            <w:pPr>
              <w:spacing w:after="0" w:line="240" w:lineRule="auto"/>
              <w:jc w:val="right"/>
              <w:textAlignment w:val="baseline"/>
              <w:rPr>
                <w:rFonts w:eastAsia="EC Square Sans Pro" w:cs="EC Square Sans Pro"/>
                <w:lang w:val="en-IE" w:eastAsia="en-IE"/>
              </w:rPr>
            </w:pPr>
            <w:r>
              <w:rPr>
                <w:rFonts w:eastAsia="EC Square Sans Pro" w:cs="EC Square Sans Pro"/>
                <w:lang w:eastAsia="en-IE"/>
              </w:rPr>
              <w:t>2 110.7</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6D3348A7"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2 185.4</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637731B7"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2 143.0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6EBB2DD7"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2 076.2</w:t>
            </w:r>
            <w:r>
              <w:rPr>
                <w:rFonts w:eastAsia="EC Square Sans Pro" w:cs="EC Square Sans Pro"/>
                <w:lang w:val="en-IE" w:eastAsia="en-IE"/>
              </w:rPr>
              <w:t> </w:t>
            </w:r>
          </w:p>
        </w:tc>
        <w:tc>
          <w:tcPr>
            <w:tcW w:w="1044" w:type="dxa"/>
            <w:tcBorders>
              <w:top w:val="single" w:sz="6" w:space="0" w:color="8C8C8C"/>
              <w:left w:val="nil"/>
              <w:bottom w:val="single" w:sz="6" w:space="0" w:color="8C8C8C"/>
              <w:right w:val="nil"/>
            </w:tcBorders>
            <w:vAlign w:val="center"/>
            <w:hideMark/>
          </w:tcPr>
          <w:p w14:paraId="1DDA94AF"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14 913.4</w:t>
            </w:r>
            <w:r>
              <w:rPr>
                <w:rFonts w:eastAsia="EC Square Sans Pro" w:cs="EC Square Sans Pro"/>
                <w:lang w:val="en-IE" w:eastAsia="en-IE"/>
              </w:rPr>
              <w:t> </w:t>
            </w:r>
          </w:p>
        </w:tc>
      </w:tr>
      <w:tr w:rsidR="00D933B7" w:rsidRPr="008520A8" w14:paraId="1EAC6D1A" w14:textId="77777777">
        <w:trPr>
          <w:trHeight w:val="300"/>
          <w:jc w:val="center"/>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7B0993FA" w14:textId="77777777" w:rsidR="00D933B7" w:rsidRPr="008520A8" w:rsidRDefault="00D933B7">
            <w:pPr>
              <w:spacing w:after="0" w:line="240" w:lineRule="auto"/>
              <w:textAlignment w:val="baseline"/>
              <w:rPr>
                <w:rFonts w:eastAsia="EC Square Sans Pro" w:cs="EC Square Sans Pro"/>
                <w:lang w:val="en-IE" w:eastAsia="en-IE"/>
              </w:rPr>
            </w:pPr>
            <w:r>
              <w:rPr>
                <w:rFonts w:eastAsia="EC Square Sans Pro" w:cs="EC Square Sans Pro"/>
                <w:lang w:eastAsia="en-IE"/>
              </w:rPr>
              <w:t>NextGenerationEU</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397EE345"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53E194DF"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101921CE" w14:textId="77777777" w:rsidR="00D933B7" w:rsidRPr="008520A8"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p>
          <w:p w14:paraId="2F3299CE" w14:textId="77777777" w:rsidR="00D933B7" w:rsidRPr="008520A8" w:rsidRDefault="00D933B7">
            <w:pPr>
              <w:spacing w:after="0" w:line="240" w:lineRule="auto"/>
              <w:jc w:val="right"/>
              <w:textAlignment w:val="baseline"/>
              <w:rPr>
                <w:rFonts w:eastAsia="EC Square Sans Pro" w:cs="EC Square Sans Pro"/>
                <w:lang w:val="en-IE" w:eastAsia="en-IE"/>
              </w:rPr>
            </w:pP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43432FA1"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03870B62"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6ECC648C"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323A46AC" w14:textId="77777777" w:rsidR="00D933B7" w:rsidRPr="008520A8"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p>
          <w:p w14:paraId="00B5F90C" w14:textId="77777777" w:rsidR="00D933B7" w:rsidRPr="008520A8" w:rsidRDefault="00D933B7">
            <w:pPr>
              <w:spacing w:after="0" w:line="240" w:lineRule="auto"/>
              <w:jc w:val="right"/>
              <w:textAlignment w:val="baseline"/>
              <w:rPr>
                <w:rFonts w:eastAsia="EC Square Sans Pro" w:cs="EC Square Sans Pro"/>
                <w:lang w:val="en-IE" w:eastAsia="en-IE"/>
              </w:rPr>
            </w:pPr>
          </w:p>
        </w:tc>
        <w:tc>
          <w:tcPr>
            <w:tcW w:w="1044" w:type="dxa"/>
            <w:tcBorders>
              <w:top w:val="single" w:sz="6" w:space="0" w:color="8C8C8C"/>
              <w:left w:val="nil"/>
              <w:bottom w:val="single" w:sz="6" w:space="0" w:color="8C8C8C"/>
              <w:right w:val="nil"/>
            </w:tcBorders>
            <w:shd w:val="clear" w:color="auto" w:fill="F2F2F2" w:themeFill="background1" w:themeFillShade="F2"/>
            <w:vAlign w:val="center"/>
            <w:hideMark/>
          </w:tcPr>
          <w:p w14:paraId="601FFC8D" w14:textId="77777777" w:rsidR="00D933B7" w:rsidRPr="008520A8"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p>
          <w:p w14:paraId="46289A18" w14:textId="77777777" w:rsidR="00D933B7" w:rsidRPr="008520A8" w:rsidRDefault="00D933B7">
            <w:pPr>
              <w:spacing w:after="0" w:line="240" w:lineRule="auto"/>
              <w:jc w:val="right"/>
              <w:textAlignment w:val="baseline"/>
              <w:rPr>
                <w:rFonts w:eastAsia="EC Square Sans Pro" w:cs="EC Square Sans Pro"/>
                <w:lang w:val="en-IE" w:eastAsia="en-IE"/>
              </w:rPr>
            </w:pPr>
          </w:p>
        </w:tc>
      </w:tr>
      <w:tr w:rsidR="00D933B7" w:rsidRPr="008520A8" w14:paraId="5ED26BE1" w14:textId="77777777">
        <w:trPr>
          <w:trHeight w:val="300"/>
          <w:jc w:val="center"/>
        </w:trPr>
        <w:tc>
          <w:tcPr>
            <w:tcW w:w="2085" w:type="dxa"/>
            <w:tcBorders>
              <w:top w:val="single" w:sz="6" w:space="0" w:color="8C8C8C"/>
              <w:left w:val="nil"/>
              <w:bottom w:val="single" w:sz="6" w:space="0" w:color="8C8C8C"/>
              <w:right w:val="nil"/>
            </w:tcBorders>
            <w:vAlign w:val="center"/>
            <w:hideMark/>
          </w:tcPr>
          <w:p w14:paraId="57E244E0" w14:textId="77777777" w:rsidR="00D933B7" w:rsidRPr="008520A8" w:rsidRDefault="00D933B7">
            <w:pPr>
              <w:spacing w:after="0" w:line="240" w:lineRule="auto"/>
              <w:textAlignment w:val="baseline"/>
              <w:rPr>
                <w:rFonts w:eastAsia="EC Square Sans Pro" w:cs="EC Square Sans Pro"/>
                <w:lang w:val="en-IE" w:eastAsia="en-IE"/>
              </w:rPr>
            </w:pPr>
            <w:r>
              <w:rPr>
                <w:rFonts w:eastAsia="EC Square Sans Pro" w:cs="EC Square Sans Pro"/>
                <w:lang w:eastAsia="en-IE"/>
              </w:rPr>
              <w:t>Decommitments made available again (*)</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1E793BB0"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2BF3A183" w14:textId="5DF6F52D" w:rsidR="00D933B7" w:rsidRPr="008520A8" w:rsidRDefault="00D933B7">
            <w:pPr>
              <w:spacing w:after="0" w:line="240" w:lineRule="auto"/>
              <w:jc w:val="right"/>
              <w:textAlignment w:val="baseline"/>
              <w:rPr>
                <w:rFonts w:eastAsia="EC Square Sans Pro" w:cs="EC Square Sans Pro"/>
                <w:lang w:eastAsia="en-IE"/>
              </w:rPr>
            </w:pPr>
            <w:r>
              <w:rPr>
                <w:rFonts w:eastAsia="EC Square Sans Pro" w:cs="EC Square Sans Pro"/>
                <w:lang w:eastAsia="en-IE"/>
              </w:rPr>
              <w:t>  </w:t>
            </w:r>
          </w:p>
          <w:p w14:paraId="3C87D883" w14:textId="77777777" w:rsidR="00D933B7" w:rsidRPr="008520A8"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p>
          <w:p w14:paraId="4289DCBA" w14:textId="77777777" w:rsidR="00D933B7" w:rsidRPr="008520A8" w:rsidRDefault="00D933B7">
            <w:pPr>
              <w:spacing w:after="0" w:line="240" w:lineRule="auto"/>
              <w:jc w:val="right"/>
              <w:textAlignment w:val="baseline"/>
              <w:rPr>
                <w:rFonts w:eastAsia="EC Square Sans Pro" w:cs="EC Square Sans Pro"/>
                <w:lang w:val="en-IE" w:eastAsia="en-IE"/>
              </w:rPr>
            </w:pP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3DE59BD2"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2C978F5F"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4D63FF4F"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56.0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104664B3"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7791E930"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1044" w:type="dxa"/>
            <w:tcBorders>
              <w:top w:val="single" w:sz="6" w:space="0" w:color="8C8C8C"/>
              <w:left w:val="nil"/>
              <w:bottom w:val="single" w:sz="6" w:space="0" w:color="8C8C8C"/>
              <w:right w:val="nil"/>
            </w:tcBorders>
            <w:vAlign w:val="center"/>
            <w:hideMark/>
          </w:tcPr>
          <w:p w14:paraId="33ABBF30"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56.0</w:t>
            </w:r>
            <w:r>
              <w:rPr>
                <w:rFonts w:eastAsia="EC Square Sans Pro" w:cs="EC Square Sans Pro"/>
                <w:lang w:val="en-IE" w:eastAsia="en-IE"/>
              </w:rPr>
              <w:t> </w:t>
            </w:r>
          </w:p>
        </w:tc>
      </w:tr>
      <w:tr w:rsidR="00D933B7" w:rsidRPr="008520A8" w14:paraId="619E797F" w14:textId="77777777">
        <w:trPr>
          <w:trHeight w:val="300"/>
          <w:jc w:val="center"/>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49816F9A" w14:textId="77777777" w:rsidR="00D933B7" w:rsidRPr="008520A8" w:rsidRDefault="00D933B7">
            <w:pPr>
              <w:spacing w:after="0" w:line="240" w:lineRule="auto"/>
              <w:textAlignment w:val="baseline"/>
              <w:rPr>
                <w:rFonts w:eastAsia="EC Square Sans Pro" w:cs="EC Square Sans Pro"/>
                <w:lang w:val="en-IE" w:eastAsia="en-IE"/>
              </w:rPr>
            </w:pPr>
            <w:r>
              <w:rPr>
                <w:rFonts w:eastAsia="EC Square Sans Pro" w:cs="EC Square Sans Pro"/>
                <w:lang w:eastAsia="en-IE"/>
              </w:rPr>
              <w:t>Contributions from other countries and entities</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05A3511F"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31.3</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656BD47F"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3.8</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74C3FBDA"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4.2</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1DA1D3BB"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4.9</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64447862"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10.6</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31CB446F"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vAlign w:val="center"/>
            <w:hideMark/>
          </w:tcPr>
          <w:p w14:paraId="5E0D2153"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0.0</w:t>
            </w:r>
            <w:r>
              <w:rPr>
                <w:rFonts w:eastAsia="EC Square Sans Pro" w:cs="EC Square Sans Pro"/>
                <w:lang w:val="en-IE" w:eastAsia="en-IE"/>
              </w:rPr>
              <w:t> </w:t>
            </w:r>
          </w:p>
        </w:tc>
        <w:tc>
          <w:tcPr>
            <w:tcW w:w="1044" w:type="dxa"/>
            <w:tcBorders>
              <w:top w:val="single" w:sz="6" w:space="0" w:color="8C8C8C"/>
              <w:left w:val="nil"/>
              <w:bottom w:val="single" w:sz="6" w:space="0" w:color="8C8C8C"/>
              <w:right w:val="nil"/>
            </w:tcBorders>
            <w:shd w:val="clear" w:color="auto" w:fill="F2F2F2" w:themeFill="background1" w:themeFillShade="F2"/>
            <w:vAlign w:val="center"/>
            <w:hideMark/>
          </w:tcPr>
          <w:p w14:paraId="38C46689" w14:textId="77777777" w:rsidR="00D933B7" w:rsidRPr="007729CA" w:rsidRDefault="00D933B7">
            <w:pPr>
              <w:spacing w:after="0" w:line="240" w:lineRule="auto"/>
              <w:jc w:val="right"/>
              <w:rPr>
                <w:rFonts w:eastAsia="EC Square Sans Pro" w:cs="EC Square Sans Pro"/>
                <w:color w:val="000000"/>
                <w:lang w:val="en-IE"/>
              </w:rPr>
            </w:pPr>
            <w:r>
              <w:rPr>
                <w:rFonts w:eastAsia="EC Square Sans Pro" w:cs="EC Square Sans Pro"/>
                <w:color w:val="000000" w:themeColor="text1"/>
              </w:rPr>
              <w:t>54.8</w:t>
            </w:r>
            <w:r>
              <w:rPr>
                <w:rFonts w:eastAsia="EC Square Sans Pro" w:cs="EC Square Sans Pro"/>
                <w:lang w:val="en-IE" w:eastAsia="en-IE"/>
              </w:rPr>
              <w:t> </w:t>
            </w:r>
          </w:p>
        </w:tc>
      </w:tr>
      <w:tr w:rsidR="00D933B7" w:rsidRPr="008520A8" w14:paraId="49AA0AA2" w14:textId="77777777">
        <w:trPr>
          <w:trHeight w:val="300"/>
          <w:jc w:val="center"/>
        </w:trPr>
        <w:tc>
          <w:tcPr>
            <w:tcW w:w="2085" w:type="dxa"/>
            <w:tcBorders>
              <w:top w:val="single" w:sz="6" w:space="0" w:color="8C8C8C"/>
              <w:left w:val="nil"/>
              <w:bottom w:val="single" w:sz="6" w:space="0" w:color="8C8C8C"/>
              <w:right w:val="nil"/>
            </w:tcBorders>
            <w:vAlign w:val="center"/>
            <w:hideMark/>
          </w:tcPr>
          <w:p w14:paraId="17A7F447" w14:textId="77777777" w:rsidR="00D933B7" w:rsidRPr="008520A8" w:rsidRDefault="00D933B7">
            <w:pPr>
              <w:spacing w:after="0" w:line="240" w:lineRule="auto"/>
              <w:textAlignment w:val="baseline"/>
              <w:rPr>
                <w:rFonts w:eastAsia="EC Square Sans Pro" w:cs="EC Square Sans Pro"/>
                <w:lang w:val="en-IE" w:eastAsia="en-IE"/>
              </w:rPr>
            </w:pPr>
            <w:r>
              <w:rPr>
                <w:rFonts w:eastAsia="EC Square Sans Pro" w:cs="EC Square Sans Pro"/>
                <w:b/>
                <w:bCs/>
                <w:lang w:eastAsia="en-IE"/>
              </w:rPr>
              <w:t>Total</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2152F3EE" w14:textId="77777777" w:rsidR="00D933B7" w:rsidRPr="008520A8" w:rsidRDefault="00D933B7">
            <w:pPr>
              <w:spacing w:after="0" w:line="240" w:lineRule="auto"/>
              <w:jc w:val="right"/>
              <w:textAlignment w:val="baseline"/>
              <w:rPr>
                <w:rFonts w:eastAsia="EC Square Sans Pro" w:cs="EC Square Sans Pro"/>
                <w:lang w:val="en-IE" w:eastAsia="en-IE"/>
              </w:rPr>
            </w:pPr>
            <w:r>
              <w:rPr>
                <w:rFonts w:eastAsia="EC Square Sans Pro" w:cs="EC Square Sans Pro"/>
                <w:b/>
                <w:bCs/>
                <w:lang w:eastAsia="en-IE"/>
              </w:rPr>
              <w:t>1 914.9</w:t>
            </w:r>
          </w:p>
        </w:tc>
        <w:tc>
          <w:tcPr>
            <w:tcW w:w="930" w:type="dxa"/>
            <w:tcBorders>
              <w:top w:val="single" w:sz="6" w:space="0" w:color="8C8C8C"/>
              <w:left w:val="nil"/>
              <w:bottom w:val="single" w:sz="6" w:space="0" w:color="8C8C8C"/>
              <w:right w:val="nil"/>
            </w:tcBorders>
            <w:vAlign w:val="center"/>
            <w:hideMark/>
          </w:tcPr>
          <w:p w14:paraId="0664A46B" w14:textId="77777777" w:rsidR="00D933B7" w:rsidRPr="008520A8" w:rsidRDefault="00D933B7">
            <w:pPr>
              <w:spacing w:after="0" w:line="240" w:lineRule="auto"/>
              <w:jc w:val="right"/>
              <w:textAlignment w:val="baseline"/>
              <w:rPr>
                <w:rFonts w:eastAsia="EC Square Sans Pro" w:cs="EC Square Sans Pro"/>
                <w:lang w:val="en-IE" w:eastAsia="en-IE"/>
              </w:rPr>
            </w:pPr>
            <w:r>
              <w:rPr>
                <w:rFonts w:eastAsia="EC Square Sans Pro" w:cs="EC Square Sans Pro"/>
                <w:b/>
                <w:bCs/>
                <w:lang w:eastAsia="en-IE"/>
              </w:rPr>
              <w:t>1 988.6</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5E043DC3" w14:textId="77777777" w:rsidR="00D933B7" w:rsidRPr="007729CA" w:rsidRDefault="00D933B7">
            <w:pPr>
              <w:spacing w:after="0" w:line="240" w:lineRule="auto"/>
              <w:jc w:val="right"/>
              <w:rPr>
                <w:rFonts w:eastAsia="EC Square Sans Pro" w:cs="EC Square Sans Pro"/>
                <w:b/>
                <w:bCs/>
                <w:color w:val="000000"/>
                <w:lang w:val="en-IE"/>
              </w:rPr>
            </w:pPr>
            <w:r>
              <w:rPr>
                <w:rFonts w:eastAsia="EC Square Sans Pro" w:cs="EC Square Sans Pro"/>
                <w:b/>
                <w:bCs/>
                <w:color w:val="000000" w:themeColor="text1"/>
              </w:rPr>
              <w:t>2 533.8</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63C25813" w14:textId="77777777" w:rsidR="00D933B7" w:rsidRPr="007729CA" w:rsidRDefault="00D933B7">
            <w:pPr>
              <w:spacing w:after="0" w:line="240" w:lineRule="auto"/>
              <w:jc w:val="right"/>
              <w:rPr>
                <w:rFonts w:eastAsia="EC Square Sans Pro" w:cs="EC Square Sans Pro"/>
                <w:b/>
                <w:bCs/>
                <w:color w:val="000000"/>
                <w:lang w:val="en-IE"/>
              </w:rPr>
            </w:pPr>
            <w:r>
              <w:rPr>
                <w:rFonts w:eastAsia="EC Square Sans Pro" w:cs="EC Square Sans Pro"/>
                <w:b/>
                <w:bCs/>
                <w:color w:val="000000" w:themeColor="text1"/>
              </w:rPr>
              <w:t>2 115.6</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31B9C2DF" w14:textId="77777777" w:rsidR="00D933B7" w:rsidRPr="007729CA" w:rsidRDefault="00D933B7">
            <w:pPr>
              <w:spacing w:after="0" w:line="240" w:lineRule="auto"/>
              <w:jc w:val="right"/>
              <w:rPr>
                <w:rFonts w:eastAsia="EC Square Sans Pro" w:cs="EC Square Sans Pro"/>
                <w:b/>
                <w:bCs/>
                <w:color w:val="000000"/>
                <w:lang w:val="en-IE"/>
              </w:rPr>
            </w:pPr>
            <w:r>
              <w:rPr>
                <w:rFonts w:eastAsia="EC Square Sans Pro" w:cs="EC Square Sans Pro"/>
                <w:b/>
                <w:bCs/>
                <w:color w:val="000000" w:themeColor="text1"/>
              </w:rPr>
              <w:t>2 252.0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3E75A30E" w14:textId="77777777" w:rsidR="00D933B7" w:rsidRPr="007729CA" w:rsidRDefault="00D933B7">
            <w:pPr>
              <w:spacing w:after="0" w:line="240" w:lineRule="auto"/>
              <w:jc w:val="right"/>
              <w:rPr>
                <w:rFonts w:eastAsia="EC Square Sans Pro" w:cs="EC Square Sans Pro"/>
                <w:b/>
                <w:bCs/>
                <w:color w:val="000000"/>
                <w:lang w:val="en-IE"/>
              </w:rPr>
            </w:pPr>
            <w:r>
              <w:rPr>
                <w:rFonts w:eastAsia="EC Square Sans Pro" w:cs="EC Square Sans Pro"/>
                <w:b/>
                <w:bCs/>
                <w:color w:val="000000" w:themeColor="text1"/>
              </w:rPr>
              <w:t>2 143.0</w:t>
            </w:r>
            <w:r>
              <w:rPr>
                <w:rFonts w:eastAsia="EC Square Sans Pro" w:cs="EC Square Sans Pro"/>
                <w:lang w:val="en-IE" w:eastAsia="en-IE"/>
              </w:rPr>
              <w:t> </w:t>
            </w:r>
          </w:p>
        </w:tc>
        <w:tc>
          <w:tcPr>
            <w:tcW w:w="930" w:type="dxa"/>
            <w:tcBorders>
              <w:top w:val="single" w:sz="6" w:space="0" w:color="8C8C8C"/>
              <w:left w:val="nil"/>
              <w:bottom w:val="single" w:sz="6" w:space="0" w:color="8C8C8C"/>
              <w:right w:val="nil"/>
            </w:tcBorders>
            <w:vAlign w:val="center"/>
            <w:hideMark/>
          </w:tcPr>
          <w:p w14:paraId="41FD12D9" w14:textId="77777777" w:rsidR="00D933B7" w:rsidRPr="007729CA" w:rsidRDefault="00D933B7">
            <w:pPr>
              <w:spacing w:after="0" w:line="240" w:lineRule="auto"/>
              <w:jc w:val="right"/>
              <w:rPr>
                <w:rFonts w:eastAsia="EC Square Sans Pro" w:cs="EC Square Sans Pro"/>
                <w:b/>
                <w:bCs/>
                <w:color w:val="000000"/>
                <w:lang w:val="en-IE"/>
              </w:rPr>
            </w:pPr>
            <w:r>
              <w:rPr>
                <w:rFonts w:eastAsia="EC Square Sans Pro" w:cs="EC Square Sans Pro"/>
                <w:b/>
                <w:bCs/>
                <w:color w:val="000000" w:themeColor="text1"/>
              </w:rPr>
              <w:t>2 076.2</w:t>
            </w:r>
            <w:r>
              <w:rPr>
                <w:rFonts w:eastAsia="EC Square Sans Pro" w:cs="EC Square Sans Pro"/>
                <w:lang w:val="en-IE" w:eastAsia="en-IE"/>
              </w:rPr>
              <w:t> </w:t>
            </w:r>
          </w:p>
        </w:tc>
        <w:tc>
          <w:tcPr>
            <w:tcW w:w="1044" w:type="dxa"/>
            <w:tcBorders>
              <w:top w:val="single" w:sz="6" w:space="0" w:color="8C8C8C"/>
              <w:left w:val="nil"/>
              <w:bottom w:val="single" w:sz="6" w:space="0" w:color="8C8C8C"/>
              <w:right w:val="nil"/>
            </w:tcBorders>
            <w:vAlign w:val="center"/>
            <w:hideMark/>
          </w:tcPr>
          <w:p w14:paraId="24C8E29B" w14:textId="77777777" w:rsidR="00D933B7" w:rsidRPr="007729CA" w:rsidRDefault="00D933B7">
            <w:pPr>
              <w:spacing w:after="0" w:line="240" w:lineRule="auto"/>
              <w:jc w:val="right"/>
              <w:rPr>
                <w:rFonts w:eastAsia="EC Square Sans Pro" w:cs="EC Square Sans Pro"/>
                <w:b/>
                <w:bCs/>
                <w:color w:val="000000"/>
                <w:lang w:val="en-IE"/>
              </w:rPr>
            </w:pPr>
            <w:r>
              <w:rPr>
                <w:rFonts w:eastAsia="EC Square Sans Pro" w:cs="EC Square Sans Pro"/>
                <w:b/>
                <w:bCs/>
                <w:color w:val="000000" w:themeColor="text1"/>
              </w:rPr>
              <w:t>15 024.1</w:t>
            </w:r>
            <w:r>
              <w:rPr>
                <w:rFonts w:eastAsia="EC Square Sans Pro" w:cs="EC Square Sans Pro"/>
                <w:lang w:val="en-IE" w:eastAsia="en-IE"/>
              </w:rPr>
              <w:t> </w:t>
            </w:r>
          </w:p>
        </w:tc>
      </w:tr>
    </w:tbl>
    <w:p w14:paraId="1B66B6C8"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E7EC689" w14:textId="77777777" w:rsidR="00D933B7" w:rsidRDefault="00D933B7" w:rsidP="00D933B7">
      <w:pPr>
        <w:spacing w:after="0" w:line="240" w:lineRule="auto"/>
        <w:textAlignment w:val="baseline"/>
        <w:rPr>
          <w:rFonts w:cs="Segoe UI"/>
          <w:sz w:val="18"/>
          <w:szCs w:val="18"/>
          <w:lang w:eastAsia="en-IE"/>
        </w:rPr>
      </w:pPr>
    </w:p>
    <w:p w14:paraId="7093523A" w14:textId="77777777" w:rsidR="00D933B7" w:rsidRDefault="00D933B7" w:rsidP="00D933B7">
      <w:pPr>
        <w:spacing w:after="0" w:line="240" w:lineRule="auto"/>
        <w:textAlignment w:val="baseline"/>
        <w:rPr>
          <w:rFonts w:cs="Segoe UI"/>
          <w:sz w:val="18"/>
          <w:szCs w:val="18"/>
          <w:lang w:eastAsia="en-IE"/>
        </w:rPr>
      </w:pPr>
    </w:p>
    <w:p w14:paraId="5EC680D1" w14:textId="77777777" w:rsidR="00D933B7" w:rsidRDefault="00D933B7" w:rsidP="00D933B7">
      <w:pPr>
        <w:spacing w:after="0" w:line="240" w:lineRule="auto"/>
        <w:textAlignment w:val="baseline"/>
        <w:rPr>
          <w:rFonts w:cs="Segoe UI"/>
          <w:sz w:val="18"/>
          <w:szCs w:val="18"/>
          <w:lang w:eastAsia="en-IE"/>
        </w:rPr>
      </w:pPr>
    </w:p>
    <w:p w14:paraId="0048B49C" w14:textId="77777777" w:rsidR="00D933B7" w:rsidRDefault="00D933B7" w:rsidP="00D933B7">
      <w:pPr>
        <w:spacing w:after="0" w:line="240" w:lineRule="auto"/>
        <w:textAlignment w:val="baseline"/>
        <w:rPr>
          <w:rFonts w:cs="Segoe UI"/>
          <w:sz w:val="18"/>
          <w:szCs w:val="18"/>
          <w:lang w:eastAsia="en-IE"/>
        </w:rPr>
      </w:pPr>
    </w:p>
    <w:p w14:paraId="0045809E"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4F6E872E"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0563ECDE"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582BCB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38F19B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3D9A3D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4E705910"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5E44CC05"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1053D3A1" w14:textId="77777777" w:rsidR="00D933B7" w:rsidRPr="00910EDE" w:rsidRDefault="00D933B7">
            <w:pPr>
              <w:spacing w:after="0" w:line="240" w:lineRule="auto"/>
              <w:jc w:val="right"/>
              <w:rPr>
                <w:color w:val="000000"/>
                <w:lang w:val="en-IE"/>
              </w:rPr>
            </w:pPr>
            <w:r>
              <w:rPr>
                <w:color w:val="000000"/>
              </w:rPr>
              <w:t>10 662.0</w:t>
            </w:r>
            <w:r>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7AEA8BF8" w14:textId="77777777" w:rsidR="00D933B7" w:rsidRPr="00910EDE" w:rsidRDefault="00D933B7">
            <w:pPr>
              <w:spacing w:after="0" w:line="240" w:lineRule="auto"/>
              <w:jc w:val="right"/>
              <w:rPr>
                <w:color w:val="000000"/>
                <w:lang w:val="en-IE"/>
              </w:rPr>
            </w:pPr>
            <w:r>
              <w:rPr>
                <w:color w:val="000000"/>
              </w:rPr>
              <w:t>15 024.1</w:t>
            </w:r>
            <w:r>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1308AA0C" w14:textId="77777777" w:rsidR="00D933B7" w:rsidRPr="00910EDE" w:rsidRDefault="00D933B7">
            <w:pPr>
              <w:spacing w:after="0" w:line="240" w:lineRule="auto"/>
              <w:jc w:val="right"/>
              <w:rPr>
                <w:color w:val="000000"/>
                <w:lang w:val="en-IE"/>
              </w:rPr>
            </w:pPr>
            <w:r>
              <w:rPr>
                <w:color w:val="000000"/>
              </w:rPr>
              <w:t>71.0%</w:t>
            </w:r>
            <w:r>
              <w:rPr>
                <w:rFonts w:ascii="Calibri" w:hAnsi="Calibri" w:cs="Calibri"/>
                <w:lang w:val="en-IE" w:eastAsia="en-IE"/>
              </w:rPr>
              <w:t> </w:t>
            </w:r>
          </w:p>
        </w:tc>
      </w:tr>
      <w:tr w:rsidR="00D933B7" w:rsidRPr="00426441" w14:paraId="2CEB151F"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7159853"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22817601" w14:textId="77777777" w:rsidR="00D933B7" w:rsidRPr="00910EDE" w:rsidRDefault="00D933B7">
            <w:pPr>
              <w:spacing w:after="0" w:line="240" w:lineRule="auto"/>
              <w:jc w:val="right"/>
              <w:rPr>
                <w:color w:val="000000"/>
                <w:lang w:val="en-IE"/>
              </w:rPr>
            </w:pPr>
            <w:r>
              <w:rPr>
                <w:color w:val="000000"/>
              </w:rPr>
              <w:t>4 4170.5</w:t>
            </w:r>
            <w:r>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5B98D3A3" w14:textId="77777777" w:rsidR="00D933B7" w:rsidRPr="00910EDE" w:rsidRDefault="00D933B7">
            <w:pPr>
              <w:spacing w:after="0" w:line="240" w:lineRule="auto"/>
              <w:jc w:val="right"/>
              <w:rPr>
                <w:color w:val="000000"/>
                <w:lang w:val="en-IE"/>
              </w:rPr>
            </w:pPr>
            <w:r>
              <w:rPr>
                <w:color w:val="000000"/>
              </w:rPr>
              <w:t>0.0</w:t>
            </w:r>
            <w:r>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10FBF4CD" w14:textId="77777777" w:rsidR="00D933B7" w:rsidRPr="00910EDE" w:rsidRDefault="00D933B7">
            <w:pPr>
              <w:spacing w:after="0" w:line="240" w:lineRule="auto"/>
              <w:jc w:val="right"/>
              <w:rPr>
                <w:color w:val="000000"/>
                <w:lang w:val="en-IE"/>
              </w:rPr>
            </w:pPr>
            <w:r>
              <w:rPr>
                <w:color w:val="000000"/>
              </w:rPr>
              <w:t>29.4%</w:t>
            </w:r>
            <w:r>
              <w:rPr>
                <w:rFonts w:ascii="Calibri" w:hAnsi="Calibri" w:cs="Calibri"/>
                <w:lang w:val="en-IE" w:eastAsia="en-IE"/>
              </w:rPr>
              <w:t> </w:t>
            </w:r>
          </w:p>
        </w:tc>
      </w:tr>
    </w:tbl>
    <w:p w14:paraId="51960606" w14:textId="77777777" w:rsidR="00D933B7" w:rsidRDefault="00D933B7" w:rsidP="00D933B7">
      <w:pPr>
        <w:spacing w:after="0" w:line="240" w:lineRule="auto"/>
        <w:textAlignment w:val="baseline"/>
        <w:rPr>
          <w:rFonts w:ascii="Segoe UI" w:hAnsi="Segoe UI" w:cs="Segoe UI"/>
          <w:sz w:val="18"/>
          <w:szCs w:val="18"/>
          <w:lang w:val="en-IE" w:eastAsia="en-IE"/>
        </w:rPr>
      </w:pPr>
    </w:p>
    <w:p w14:paraId="03720420" w14:textId="77777777" w:rsidR="00D933B7" w:rsidRDefault="00D933B7" w:rsidP="00D933B7">
      <w:pPr>
        <w:spacing w:after="0" w:line="240" w:lineRule="auto"/>
        <w:textAlignment w:val="baseline"/>
        <w:rPr>
          <w:rFonts w:ascii="Segoe UI" w:hAnsi="Segoe UI" w:cs="Segoe UI"/>
          <w:sz w:val="18"/>
          <w:szCs w:val="18"/>
          <w:lang w:val="en-IE" w:eastAsia="en-IE"/>
        </w:rPr>
      </w:pPr>
    </w:p>
    <w:p w14:paraId="48150156"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68E1258B"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206A3584"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2593D1A3" w14:textId="77777777" w:rsidR="00D933B7" w:rsidRPr="002D3697" w:rsidRDefault="00D933B7" w:rsidP="00F72C99">
      <w:pPr>
        <w:pStyle w:val="Heading3"/>
      </w:pPr>
      <w:r>
        <w:t>Key performance indicators</w:t>
      </w:r>
    </w:p>
    <w:tbl>
      <w:tblPr>
        <w:tblW w:w="9639"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1985"/>
        <w:gridCol w:w="1417"/>
        <w:gridCol w:w="1418"/>
        <w:gridCol w:w="1276"/>
        <w:gridCol w:w="1791"/>
        <w:gridCol w:w="1752"/>
      </w:tblGrid>
      <w:tr w:rsidR="00D933B7" w:rsidRPr="008520A8" w14:paraId="5588BDAB" w14:textId="77777777">
        <w:trPr>
          <w:trHeight w:val="300"/>
        </w:trPr>
        <w:tc>
          <w:tcPr>
            <w:tcW w:w="1985" w:type="dxa"/>
            <w:tcBorders>
              <w:top w:val="single" w:sz="6" w:space="0" w:color="8C8C8C"/>
              <w:left w:val="nil"/>
              <w:bottom w:val="single" w:sz="6" w:space="0" w:color="8C8C8C"/>
              <w:right w:val="nil"/>
            </w:tcBorders>
            <w:shd w:val="clear" w:color="auto" w:fill="FAF9F9"/>
            <w:hideMark/>
          </w:tcPr>
          <w:p w14:paraId="32DE1509" w14:textId="77777777" w:rsidR="00D933B7" w:rsidRPr="008520A8" w:rsidRDefault="00D933B7">
            <w:pPr>
              <w:spacing w:after="0"/>
              <w:jc w:val="right"/>
              <w:rPr>
                <w:rFonts w:eastAsia="Calibri" w:cs="Calibri"/>
                <w:color w:val="000000" w:themeColor="text1"/>
              </w:rPr>
            </w:pPr>
          </w:p>
        </w:tc>
        <w:tc>
          <w:tcPr>
            <w:tcW w:w="1417" w:type="dxa"/>
            <w:tcBorders>
              <w:top w:val="single" w:sz="6" w:space="0" w:color="8C8C8C"/>
              <w:left w:val="nil"/>
              <w:bottom w:val="single" w:sz="6" w:space="0" w:color="8C8C8C"/>
              <w:right w:val="nil"/>
            </w:tcBorders>
            <w:shd w:val="clear" w:color="auto" w:fill="FAF9F9"/>
            <w:hideMark/>
          </w:tcPr>
          <w:p w14:paraId="0CD9C44D" w14:textId="77777777" w:rsidR="00D933B7" w:rsidRPr="008520A8" w:rsidRDefault="00D933B7">
            <w:pPr>
              <w:spacing w:after="0"/>
              <w:jc w:val="center"/>
            </w:pPr>
            <w:r>
              <w:rPr>
                <w:rFonts w:eastAsia="EC Square Sans Pro" w:cs="EC Square Sans Pro"/>
                <w:b/>
                <w:bCs/>
                <w:color w:val="000000" w:themeColor="text1"/>
              </w:rPr>
              <w:t>Baseline</w:t>
            </w:r>
          </w:p>
        </w:tc>
        <w:tc>
          <w:tcPr>
            <w:tcW w:w="1418" w:type="dxa"/>
            <w:tcBorders>
              <w:top w:val="single" w:sz="6" w:space="0" w:color="8C8C8C"/>
              <w:left w:val="nil"/>
              <w:bottom w:val="single" w:sz="6" w:space="0" w:color="8C8C8C"/>
              <w:right w:val="nil"/>
            </w:tcBorders>
            <w:shd w:val="clear" w:color="auto" w:fill="FAF9F9"/>
            <w:hideMark/>
          </w:tcPr>
          <w:p w14:paraId="194C8322" w14:textId="77777777" w:rsidR="00D933B7" w:rsidRPr="008520A8" w:rsidRDefault="00D933B7">
            <w:pPr>
              <w:spacing w:after="0"/>
              <w:jc w:val="center"/>
            </w:pPr>
            <w:r>
              <w:rPr>
                <w:rFonts w:eastAsia="EC Square Sans Pro" w:cs="EC Square Sans Pro"/>
                <w:b/>
                <w:bCs/>
                <w:color w:val="000000" w:themeColor="text1"/>
              </w:rPr>
              <w:t>Progress</w:t>
            </w:r>
          </w:p>
        </w:tc>
        <w:tc>
          <w:tcPr>
            <w:tcW w:w="1276" w:type="dxa"/>
            <w:tcBorders>
              <w:top w:val="single" w:sz="6" w:space="0" w:color="8C8C8C"/>
              <w:left w:val="nil"/>
              <w:bottom w:val="single" w:sz="6" w:space="0" w:color="8C8C8C"/>
              <w:right w:val="nil"/>
            </w:tcBorders>
            <w:shd w:val="clear" w:color="auto" w:fill="FAF9F9"/>
            <w:hideMark/>
          </w:tcPr>
          <w:p w14:paraId="274F7BEE" w14:textId="77777777" w:rsidR="00D933B7" w:rsidRPr="008520A8" w:rsidRDefault="00D933B7">
            <w:pPr>
              <w:spacing w:after="0"/>
              <w:jc w:val="center"/>
            </w:pPr>
            <w:r>
              <w:rPr>
                <w:rFonts w:eastAsia="EC Square Sans Pro" w:cs="EC Square Sans Pro"/>
                <w:b/>
                <w:bCs/>
                <w:color w:val="000000" w:themeColor="text1"/>
              </w:rPr>
              <w:t>Target</w:t>
            </w:r>
          </w:p>
        </w:tc>
        <w:tc>
          <w:tcPr>
            <w:tcW w:w="1791" w:type="dxa"/>
            <w:tcBorders>
              <w:top w:val="single" w:sz="6" w:space="0" w:color="8C8C8C"/>
              <w:left w:val="nil"/>
              <w:bottom w:val="single" w:sz="6" w:space="0" w:color="8C8C8C"/>
              <w:right w:val="nil"/>
            </w:tcBorders>
            <w:shd w:val="clear" w:color="auto" w:fill="FAF9F9"/>
            <w:hideMark/>
          </w:tcPr>
          <w:p w14:paraId="2F52255D" w14:textId="77777777" w:rsidR="00D933B7" w:rsidRPr="008520A8" w:rsidRDefault="00D933B7">
            <w:pPr>
              <w:spacing w:after="0"/>
              <w:jc w:val="center"/>
            </w:pPr>
            <w:r>
              <w:rPr>
                <w:rFonts w:eastAsia="EC Square Sans Pro" w:cs="EC Square Sans Pro"/>
                <w:b/>
                <w:bCs/>
                <w:color w:val="000000" w:themeColor="text1"/>
              </w:rPr>
              <w:t>Results</w:t>
            </w:r>
          </w:p>
        </w:tc>
        <w:tc>
          <w:tcPr>
            <w:tcW w:w="1752" w:type="dxa"/>
            <w:tcBorders>
              <w:top w:val="single" w:sz="6" w:space="0" w:color="8C8C8C"/>
              <w:left w:val="nil"/>
              <w:bottom w:val="single" w:sz="6" w:space="0" w:color="8C8C8C"/>
              <w:right w:val="nil"/>
            </w:tcBorders>
            <w:shd w:val="clear" w:color="auto" w:fill="FAF9F9"/>
            <w:hideMark/>
          </w:tcPr>
          <w:p w14:paraId="7D703AB2" w14:textId="77777777" w:rsidR="00D933B7" w:rsidRPr="008520A8" w:rsidRDefault="00D933B7">
            <w:pPr>
              <w:spacing w:after="0"/>
              <w:jc w:val="center"/>
            </w:pPr>
            <w:r>
              <w:rPr>
                <w:rFonts w:eastAsia="EC Square Sans Pro" w:cs="EC Square Sans Pro"/>
                <w:b/>
                <w:bCs/>
                <w:color w:val="000000" w:themeColor="text1"/>
              </w:rPr>
              <w:t>Assessment</w:t>
            </w:r>
          </w:p>
        </w:tc>
      </w:tr>
      <w:tr w:rsidR="00D933B7" w:rsidRPr="008520A8" w14:paraId="6569F7BD" w14:textId="77777777">
        <w:trPr>
          <w:trHeight w:val="300"/>
        </w:trPr>
        <w:tc>
          <w:tcPr>
            <w:tcW w:w="1985" w:type="dxa"/>
            <w:tcBorders>
              <w:top w:val="single" w:sz="6" w:space="0" w:color="8C8C8C"/>
              <w:left w:val="nil"/>
              <w:bottom w:val="single" w:sz="6" w:space="0" w:color="8C8C8C"/>
              <w:right w:val="nil"/>
            </w:tcBorders>
            <w:shd w:val="clear" w:color="auto" w:fill="FAF9F9"/>
            <w:hideMark/>
          </w:tcPr>
          <w:p w14:paraId="79E11E76"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Composite indicator on political criteria – Western Balkans</w:t>
            </w:r>
          </w:p>
        </w:tc>
        <w:tc>
          <w:tcPr>
            <w:tcW w:w="1417" w:type="dxa"/>
            <w:tcBorders>
              <w:top w:val="single" w:sz="6" w:space="0" w:color="8C8C8C"/>
              <w:left w:val="nil"/>
              <w:bottom w:val="single" w:sz="6" w:space="0" w:color="8C8C8C"/>
              <w:right w:val="nil"/>
            </w:tcBorders>
            <w:shd w:val="clear" w:color="auto" w:fill="FAF9F9"/>
            <w:hideMark/>
          </w:tcPr>
          <w:p w14:paraId="4C5A90CC" w14:textId="77777777" w:rsidR="00D933B7" w:rsidRPr="001F2F66" w:rsidRDefault="00D933B7">
            <w:pPr>
              <w:spacing w:after="0"/>
              <w:jc w:val="center"/>
              <w:rPr>
                <w:rFonts w:eastAsia="Calibri" w:cs="Calibri"/>
                <w:color w:val="000000" w:themeColor="text1"/>
                <w:sz w:val="22"/>
                <w:szCs w:val="22"/>
              </w:rPr>
            </w:pPr>
            <w:r w:rsidRPr="001F2F66">
              <w:rPr>
                <w:rFonts w:eastAsia="Calibri" w:cs="Calibri"/>
                <w:color w:val="000000" w:themeColor="text1"/>
                <w:sz w:val="22"/>
                <w:szCs w:val="22"/>
              </w:rPr>
              <w:t>2.1</w:t>
            </w:r>
          </w:p>
        </w:tc>
        <w:tc>
          <w:tcPr>
            <w:tcW w:w="1418" w:type="dxa"/>
            <w:tcBorders>
              <w:top w:val="single" w:sz="6" w:space="0" w:color="8C8C8C"/>
              <w:left w:val="nil"/>
              <w:bottom w:val="single" w:sz="6" w:space="0" w:color="8C8C8C"/>
              <w:right w:val="nil"/>
            </w:tcBorders>
            <w:shd w:val="clear" w:color="auto" w:fill="FAF9F9"/>
            <w:hideMark/>
          </w:tcPr>
          <w:p w14:paraId="4971CCBB" w14:textId="77777777" w:rsidR="00D933B7" w:rsidRPr="008520A8" w:rsidRDefault="00D933B7">
            <w:pPr>
              <w:spacing w:after="0"/>
              <w:jc w:val="center"/>
            </w:pPr>
            <w:r>
              <w:rPr>
                <w:rFonts w:eastAsia="EC Square Sans Pro" w:cs="EC Square Sans Pro"/>
                <w:color w:val="000000" w:themeColor="text1"/>
              </w:rPr>
              <w:t>86%</w:t>
            </w:r>
          </w:p>
        </w:tc>
        <w:tc>
          <w:tcPr>
            <w:tcW w:w="1276" w:type="dxa"/>
            <w:tcBorders>
              <w:top w:val="single" w:sz="6" w:space="0" w:color="8C8C8C"/>
              <w:left w:val="nil"/>
              <w:bottom w:val="single" w:sz="6" w:space="0" w:color="8C8C8C"/>
              <w:right w:val="nil"/>
            </w:tcBorders>
            <w:shd w:val="clear" w:color="auto" w:fill="FAF9F9"/>
            <w:hideMark/>
          </w:tcPr>
          <w:p w14:paraId="2DC80DFB" w14:textId="77777777" w:rsidR="00D933B7" w:rsidRPr="008520A8" w:rsidRDefault="00D933B7">
            <w:pPr>
              <w:spacing w:after="0"/>
              <w:jc w:val="center"/>
            </w:pPr>
            <w:r>
              <w:rPr>
                <w:rFonts w:eastAsia="EC Square Sans Pro" w:cs="EC Square Sans Pro"/>
                <w:color w:val="000000" w:themeColor="text1"/>
              </w:rPr>
              <w:t>2.8 in 2027</w:t>
            </w:r>
          </w:p>
        </w:tc>
        <w:tc>
          <w:tcPr>
            <w:tcW w:w="1791" w:type="dxa"/>
            <w:tcBorders>
              <w:top w:val="single" w:sz="6" w:space="0" w:color="8C8C8C"/>
              <w:left w:val="nil"/>
              <w:bottom w:val="single" w:sz="6" w:space="0" w:color="8C8C8C"/>
              <w:right w:val="nil"/>
            </w:tcBorders>
            <w:shd w:val="clear" w:color="auto" w:fill="FAF9F9"/>
            <w:hideMark/>
          </w:tcPr>
          <w:p w14:paraId="6ECD2D2C" w14:textId="77777777" w:rsidR="00D933B7" w:rsidRPr="008520A8" w:rsidRDefault="00D933B7">
            <w:pPr>
              <w:spacing w:after="0"/>
              <w:jc w:val="center"/>
              <w:rPr>
                <w:rFonts w:eastAsia="EC Square Sans Pro" w:cs="EC Square Sans Pro"/>
                <w:color w:val="000000" w:themeColor="text1"/>
              </w:rPr>
            </w:pPr>
            <w:r>
              <w:rPr>
                <w:rFonts w:eastAsia="EC Square Sans Pro" w:cs="EC Square Sans Pro"/>
                <w:color w:val="000000" w:themeColor="text1"/>
              </w:rPr>
              <w:t>2.4 in 2025 compared to a target of 2.8</w:t>
            </w:r>
          </w:p>
        </w:tc>
        <w:tc>
          <w:tcPr>
            <w:tcW w:w="1752" w:type="dxa"/>
            <w:tcBorders>
              <w:top w:val="single" w:sz="6" w:space="0" w:color="8C8C8C"/>
              <w:left w:val="nil"/>
              <w:bottom w:val="single" w:sz="6" w:space="0" w:color="8C8C8C"/>
              <w:right w:val="nil"/>
            </w:tcBorders>
            <w:shd w:val="clear" w:color="auto" w:fill="FAF9F9"/>
            <w:hideMark/>
          </w:tcPr>
          <w:p w14:paraId="504AECC4" w14:textId="77777777" w:rsidR="00D933B7" w:rsidRPr="008520A8" w:rsidRDefault="00D933B7">
            <w:pPr>
              <w:spacing w:after="0"/>
              <w:jc w:val="center"/>
            </w:pPr>
            <w:r>
              <w:rPr>
                <w:rFonts w:eastAsia="EC Square Sans Pro" w:cs="EC Square Sans Pro"/>
                <w:color w:val="000000" w:themeColor="text1"/>
              </w:rPr>
              <w:t>Moderate progress</w:t>
            </w:r>
          </w:p>
        </w:tc>
      </w:tr>
      <w:tr w:rsidR="00D933B7" w:rsidRPr="008520A8" w14:paraId="34F3FD8A" w14:textId="77777777">
        <w:trPr>
          <w:trHeight w:val="300"/>
        </w:trPr>
        <w:tc>
          <w:tcPr>
            <w:tcW w:w="1985" w:type="dxa"/>
            <w:tcBorders>
              <w:top w:val="single" w:sz="6" w:space="0" w:color="8C8C8C"/>
              <w:left w:val="nil"/>
              <w:bottom w:val="single" w:sz="6" w:space="0" w:color="8C8C8C"/>
              <w:right w:val="nil"/>
            </w:tcBorders>
            <w:hideMark/>
          </w:tcPr>
          <w:p w14:paraId="2D51F403"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Composite indicator on political criteria – Türkiye</w:t>
            </w:r>
          </w:p>
        </w:tc>
        <w:tc>
          <w:tcPr>
            <w:tcW w:w="1417" w:type="dxa"/>
            <w:tcBorders>
              <w:top w:val="single" w:sz="6" w:space="0" w:color="8C8C8C"/>
              <w:left w:val="nil"/>
              <w:bottom w:val="single" w:sz="6" w:space="0" w:color="8C8C8C"/>
              <w:right w:val="nil"/>
            </w:tcBorders>
            <w:hideMark/>
          </w:tcPr>
          <w:p w14:paraId="3C0AF593" w14:textId="77777777" w:rsidR="00D933B7" w:rsidRPr="001F2F66" w:rsidRDefault="00D933B7">
            <w:pPr>
              <w:spacing w:after="0"/>
              <w:jc w:val="center"/>
              <w:rPr>
                <w:rFonts w:eastAsia="Calibri" w:cs="Calibri"/>
                <w:color w:val="000000" w:themeColor="text1"/>
                <w:sz w:val="22"/>
                <w:szCs w:val="22"/>
              </w:rPr>
            </w:pPr>
            <w:r w:rsidRPr="001F2F66">
              <w:rPr>
                <w:rFonts w:eastAsia="Calibri" w:cs="Calibri"/>
                <w:color w:val="000000" w:themeColor="text1"/>
                <w:sz w:val="22"/>
                <w:szCs w:val="22"/>
              </w:rPr>
              <w:t>1.8</w:t>
            </w:r>
          </w:p>
        </w:tc>
        <w:tc>
          <w:tcPr>
            <w:tcW w:w="1418" w:type="dxa"/>
            <w:tcBorders>
              <w:top w:val="single" w:sz="6" w:space="0" w:color="8C8C8C"/>
              <w:left w:val="nil"/>
              <w:bottom w:val="single" w:sz="6" w:space="0" w:color="8C8C8C"/>
              <w:right w:val="nil"/>
            </w:tcBorders>
            <w:hideMark/>
          </w:tcPr>
          <w:p w14:paraId="0B7BE41E" w14:textId="77777777" w:rsidR="00D933B7" w:rsidRPr="008520A8" w:rsidRDefault="00D933B7">
            <w:pPr>
              <w:spacing w:after="0"/>
              <w:jc w:val="center"/>
              <w:rPr>
                <w:rFonts w:eastAsia="EC Square Sans Pro" w:cs="EC Square Sans Pro"/>
                <w:color w:val="000000" w:themeColor="text1"/>
              </w:rPr>
            </w:pPr>
            <w:r>
              <w:rPr>
                <w:rFonts w:eastAsia="EC Square Sans Pro" w:cs="EC Square Sans Pro"/>
                <w:color w:val="000000" w:themeColor="text1"/>
              </w:rPr>
              <w:t>75%</w:t>
            </w:r>
          </w:p>
        </w:tc>
        <w:tc>
          <w:tcPr>
            <w:tcW w:w="1276" w:type="dxa"/>
            <w:tcBorders>
              <w:top w:val="single" w:sz="6" w:space="0" w:color="8C8C8C"/>
              <w:left w:val="nil"/>
              <w:bottom w:val="single" w:sz="6" w:space="0" w:color="8C8C8C"/>
              <w:right w:val="nil"/>
            </w:tcBorders>
            <w:hideMark/>
          </w:tcPr>
          <w:p w14:paraId="2AEB12F7" w14:textId="77777777" w:rsidR="00D933B7" w:rsidRPr="008520A8" w:rsidRDefault="00D933B7">
            <w:pPr>
              <w:spacing w:after="0"/>
              <w:jc w:val="center"/>
            </w:pPr>
            <w:r>
              <w:rPr>
                <w:rFonts w:eastAsia="EC Square Sans Pro" w:cs="EC Square Sans Pro"/>
                <w:color w:val="000000" w:themeColor="text1"/>
              </w:rPr>
              <w:t>2.0 in 2027</w:t>
            </w:r>
          </w:p>
        </w:tc>
        <w:tc>
          <w:tcPr>
            <w:tcW w:w="1791" w:type="dxa"/>
            <w:tcBorders>
              <w:top w:val="single" w:sz="6" w:space="0" w:color="8C8C8C"/>
              <w:left w:val="nil"/>
              <w:bottom w:val="single" w:sz="6" w:space="0" w:color="8C8C8C"/>
              <w:right w:val="nil"/>
            </w:tcBorders>
          </w:tcPr>
          <w:p w14:paraId="17434CD3" w14:textId="77777777" w:rsidR="00D933B7" w:rsidRPr="008520A8" w:rsidRDefault="00D933B7">
            <w:pPr>
              <w:spacing w:after="0"/>
              <w:jc w:val="center"/>
              <w:rPr>
                <w:rFonts w:eastAsia="EC Square Sans Pro" w:cs="EC Square Sans Pro"/>
                <w:color w:val="000000" w:themeColor="text1"/>
              </w:rPr>
            </w:pPr>
            <w:r>
              <w:rPr>
                <w:rFonts w:eastAsia="EC Square Sans Pro" w:cs="EC Square Sans Pro"/>
                <w:color w:val="000000" w:themeColor="text1"/>
              </w:rPr>
              <w:t>1.5 in 2025 compared to a target of 2.0</w:t>
            </w:r>
          </w:p>
        </w:tc>
        <w:tc>
          <w:tcPr>
            <w:tcW w:w="1752" w:type="dxa"/>
            <w:tcBorders>
              <w:top w:val="single" w:sz="6" w:space="0" w:color="8C8C8C"/>
              <w:left w:val="nil"/>
              <w:bottom w:val="single" w:sz="6" w:space="0" w:color="8C8C8C"/>
              <w:right w:val="nil"/>
            </w:tcBorders>
            <w:hideMark/>
          </w:tcPr>
          <w:p w14:paraId="0BE6EBE2" w14:textId="77777777" w:rsidR="00D933B7" w:rsidRPr="008520A8" w:rsidRDefault="00D933B7">
            <w:pPr>
              <w:spacing w:after="0"/>
              <w:jc w:val="center"/>
            </w:pPr>
            <w:r>
              <w:rPr>
                <w:rFonts w:eastAsia="EC Square Sans Pro" w:cs="EC Square Sans Pro"/>
                <w:color w:val="000000" w:themeColor="text1"/>
              </w:rPr>
              <w:t>Deserves attention</w:t>
            </w:r>
          </w:p>
        </w:tc>
      </w:tr>
      <w:tr w:rsidR="00D933B7" w:rsidRPr="008520A8" w14:paraId="30C8713F" w14:textId="77777777">
        <w:trPr>
          <w:trHeight w:val="300"/>
        </w:trPr>
        <w:tc>
          <w:tcPr>
            <w:tcW w:w="1985" w:type="dxa"/>
            <w:tcBorders>
              <w:top w:val="single" w:sz="6" w:space="0" w:color="8C8C8C"/>
              <w:left w:val="nil"/>
              <w:bottom w:val="single" w:sz="6" w:space="0" w:color="8C8C8C"/>
              <w:right w:val="nil"/>
            </w:tcBorders>
            <w:shd w:val="clear" w:color="auto" w:fill="FAF9F9"/>
            <w:hideMark/>
          </w:tcPr>
          <w:p w14:paraId="0F527911"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Readiness of enlargement countries on public administration reform – Western Balkans</w:t>
            </w:r>
          </w:p>
        </w:tc>
        <w:tc>
          <w:tcPr>
            <w:tcW w:w="1417" w:type="dxa"/>
            <w:tcBorders>
              <w:top w:val="single" w:sz="6" w:space="0" w:color="8C8C8C"/>
              <w:left w:val="nil"/>
              <w:bottom w:val="single" w:sz="6" w:space="0" w:color="8C8C8C"/>
              <w:right w:val="nil"/>
            </w:tcBorders>
            <w:shd w:val="clear" w:color="auto" w:fill="FAF9F9"/>
            <w:hideMark/>
          </w:tcPr>
          <w:p w14:paraId="69FB4429" w14:textId="77777777" w:rsidR="00D933B7" w:rsidRPr="001F2F66" w:rsidRDefault="00D933B7">
            <w:pPr>
              <w:spacing w:after="0"/>
              <w:jc w:val="center"/>
              <w:rPr>
                <w:rFonts w:eastAsia="Calibri" w:cs="Calibri"/>
                <w:color w:val="000000" w:themeColor="text1"/>
                <w:sz w:val="22"/>
                <w:szCs w:val="22"/>
              </w:rPr>
            </w:pPr>
            <w:r w:rsidRPr="001F2F66">
              <w:rPr>
                <w:rFonts w:eastAsia="Calibri" w:cs="Calibri"/>
                <w:color w:val="000000" w:themeColor="text1"/>
                <w:sz w:val="22"/>
                <w:szCs w:val="22"/>
              </w:rPr>
              <w:t>2.5</w:t>
            </w:r>
          </w:p>
        </w:tc>
        <w:tc>
          <w:tcPr>
            <w:tcW w:w="1418" w:type="dxa"/>
            <w:tcBorders>
              <w:top w:val="single" w:sz="6" w:space="0" w:color="8C8C8C"/>
              <w:left w:val="nil"/>
              <w:bottom w:val="single" w:sz="6" w:space="0" w:color="8C8C8C"/>
              <w:right w:val="nil"/>
            </w:tcBorders>
            <w:shd w:val="clear" w:color="auto" w:fill="FAF9F9"/>
            <w:hideMark/>
          </w:tcPr>
          <w:p w14:paraId="6772C191" w14:textId="77777777" w:rsidR="00D933B7" w:rsidRPr="008520A8" w:rsidRDefault="00D933B7">
            <w:pPr>
              <w:spacing w:after="0"/>
              <w:jc w:val="center"/>
            </w:pPr>
            <w:r>
              <w:rPr>
                <w:rFonts w:eastAsia="EC Square Sans Pro" w:cs="EC Square Sans Pro"/>
                <w:color w:val="000000" w:themeColor="text1"/>
              </w:rPr>
              <w:t>84%</w:t>
            </w:r>
          </w:p>
        </w:tc>
        <w:tc>
          <w:tcPr>
            <w:tcW w:w="1276" w:type="dxa"/>
            <w:tcBorders>
              <w:top w:val="single" w:sz="6" w:space="0" w:color="8C8C8C"/>
              <w:left w:val="nil"/>
              <w:bottom w:val="single" w:sz="6" w:space="0" w:color="8C8C8C"/>
              <w:right w:val="nil"/>
            </w:tcBorders>
            <w:shd w:val="clear" w:color="auto" w:fill="FAF9F9"/>
            <w:hideMark/>
          </w:tcPr>
          <w:p w14:paraId="3878CE5D" w14:textId="77777777" w:rsidR="00D933B7" w:rsidRPr="008520A8" w:rsidRDefault="00D933B7">
            <w:pPr>
              <w:spacing w:after="0"/>
              <w:jc w:val="center"/>
            </w:pPr>
            <w:r>
              <w:rPr>
                <w:rFonts w:eastAsia="EC Square Sans Pro" w:cs="EC Square Sans Pro"/>
                <w:color w:val="000000" w:themeColor="text1"/>
              </w:rPr>
              <w:t>3.0 in 2027</w:t>
            </w:r>
          </w:p>
        </w:tc>
        <w:tc>
          <w:tcPr>
            <w:tcW w:w="1791" w:type="dxa"/>
            <w:tcBorders>
              <w:top w:val="single" w:sz="6" w:space="0" w:color="8C8C8C"/>
              <w:left w:val="nil"/>
              <w:bottom w:val="single" w:sz="6" w:space="0" w:color="8C8C8C"/>
              <w:right w:val="nil"/>
            </w:tcBorders>
            <w:shd w:val="clear" w:color="auto" w:fill="FAF9F9"/>
            <w:hideMark/>
          </w:tcPr>
          <w:p w14:paraId="0D9194D7" w14:textId="77777777" w:rsidR="00D933B7" w:rsidRPr="008520A8" w:rsidRDefault="00D933B7">
            <w:pPr>
              <w:spacing w:after="0"/>
              <w:jc w:val="center"/>
            </w:pPr>
            <w:r>
              <w:rPr>
                <w:rFonts w:eastAsia="EC Square Sans Pro" w:cs="EC Square Sans Pro"/>
                <w:color w:val="000000" w:themeColor="text1"/>
              </w:rPr>
              <w:t>2.53 in 2025 compared to a target of 3.0</w:t>
            </w:r>
          </w:p>
        </w:tc>
        <w:tc>
          <w:tcPr>
            <w:tcW w:w="1752" w:type="dxa"/>
            <w:tcBorders>
              <w:top w:val="single" w:sz="6" w:space="0" w:color="8C8C8C"/>
              <w:left w:val="nil"/>
              <w:bottom w:val="single" w:sz="6" w:space="0" w:color="8C8C8C"/>
              <w:right w:val="nil"/>
            </w:tcBorders>
            <w:shd w:val="clear" w:color="auto" w:fill="FAF9F9"/>
            <w:hideMark/>
          </w:tcPr>
          <w:p w14:paraId="2507A16C" w14:textId="77777777" w:rsidR="00D933B7" w:rsidRPr="008520A8" w:rsidRDefault="00D933B7">
            <w:pPr>
              <w:spacing w:after="0"/>
              <w:jc w:val="center"/>
            </w:pPr>
            <w:r>
              <w:rPr>
                <w:rFonts w:eastAsia="EC Square Sans Pro" w:cs="EC Square Sans Pro"/>
                <w:color w:val="000000" w:themeColor="text1"/>
              </w:rPr>
              <w:t>On track</w:t>
            </w:r>
          </w:p>
        </w:tc>
      </w:tr>
      <w:tr w:rsidR="00D933B7" w:rsidRPr="008520A8" w14:paraId="4D3D5858" w14:textId="77777777">
        <w:trPr>
          <w:trHeight w:val="300"/>
        </w:trPr>
        <w:tc>
          <w:tcPr>
            <w:tcW w:w="1985" w:type="dxa"/>
            <w:tcBorders>
              <w:top w:val="single" w:sz="6" w:space="0" w:color="8C8C8C"/>
              <w:left w:val="nil"/>
              <w:bottom w:val="single" w:sz="6" w:space="0" w:color="8C8C8C"/>
              <w:right w:val="nil"/>
            </w:tcBorders>
            <w:shd w:val="clear" w:color="auto" w:fill="FAF9F9"/>
          </w:tcPr>
          <w:p w14:paraId="14AD3C88"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Readiness of enlargement countries on public administration reform – Türkiye</w:t>
            </w:r>
          </w:p>
        </w:tc>
        <w:tc>
          <w:tcPr>
            <w:tcW w:w="1417" w:type="dxa"/>
            <w:tcBorders>
              <w:top w:val="single" w:sz="6" w:space="0" w:color="8C8C8C"/>
              <w:left w:val="nil"/>
              <w:bottom w:val="single" w:sz="6" w:space="0" w:color="8C8C8C"/>
              <w:right w:val="nil"/>
            </w:tcBorders>
            <w:shd w:val="clear" w:color="auto" w:fill="FAF9F9"/>
          </w:tcPr>
          <w:p w14:paraId="54F7DB30" w14:textId="77777777" w:rsidR="00D933B7" w:rsidRPr="001F2F66" w:rsidRDefault="00D933B7">
            <w:pPr>
              <w:spacing w:after="0"/>
              <w:jc w:val="center"/>
              <w:rPr>
                <w:sz w:val="22"/>
                <w:szCs w:val="22"/>
              </w:rPr>
            </w:pPr>
            <w:r w:rsidRPr="001F2F66">
              <w:rPr>
                <w:rFonts w:eastAsia="Calibri" w:cs="Calibri"/>
                <w:color w:val="000000" w:themeColor="text1"/>
                <w:sz w:val="22"/>
                <w:szCs w:val="22"/>
              </w:rPr>
              <w:t>2.5</w:t>
            </w:r>
          </w:p>
        </w:tc>
        <w:tc>
          <w:tcPr>
            <w:tcW w:w="1418" w:type="dxa"/>
            <w:tcBorders>
              <w:top w:val="single" w:sz="6" w:space="0" w:color="8C8C8C"/>
              <w:left w:val="nil"/>
              <w:bottom w:val="single" w:sz="6" w:space="0" w:color="8C8C8C"/>
              <w:right w:val="nil"/>
            </w:tcBorders>
            <w:shd w:val="clear" w:color="auto" w:fill="FAF9F9"/>
          </w:tcPr>
          <w:p w14:paraId="43A0999A" w14:textId="77777777" w:rsidR="00D933B7" w:rsidRPr="008520A8" w:rsidRDefault="00D933B7">
            <w:pPr>
              <w:spacing w:after="0"/>
              <w:jc w:val="center"/>
            </w:pPr>
            <w:r>
              <w:rPr>
                <w:rFonts w:eastAsia="EC Square Sans Pro" w:cs="EC Square Sans Pro"/>
                <w:color w:val="000000" w:themeColor="text1"/>
              </w:rPr>
              <w:t>83%</w:t>
            </w:r>
          </w:p>
        </w:tc>
        <w:tc>
          <w:tcPr>
            <w:tcW w:w="1276" w:type="dxa"/>
            <w:tcBorders>
              <w:top w:val="single" w:sz="6" w:space="0" w:color="8C8C8C"/>
              <w:left w:val="nil"/>
              <w:bottom w:val="single" w:sz="6" w:space="0" w:color="8C8C8C"/>
              <w:right w:val="nil"/>
            </w:tcBorders>
            <w:shd w:val="clear" w:color="auto" w:fill="FAF9F9"/>
          </w:tcPr>
          <w:p w14:paraId="033188A2" w14:textId="77777777" w:rsidR="00D933B7" w:rsidRPr="008520A8" w:rsidRDefault="00D933B7">
            <w:pPr>
              <w:spacing w:after="0"/>
              <w:jc w:val="center"/>
            </w:pPr>
            <w:r>
              <w:rPr>
                <w:rFonts w:eastAsia="EC Square Sans Pro" w:cs="EC Square Sans Pro"/>
                <w:color w:val="000000" w:themeColor="text1"/>
              </w:rPr>
              <w:t>3.0 in 2027</w:t>
            </w:r>
          </w:p>
        </w:tc>
        <w:tc>
          <w:tcPr>
            <w:tcW w:w="1791" w:type="dxa"/>
            <w:tcBorders>
              <w:top w:val="single" w:sz="6" w:space="0" w:color="8C8C8C"/>
              <w:left w:val="nil"/>
              <w:bottom w:val="single" w:sz="6" w:space="0" w:color="8C8C8C"/>
              <w:right w:val="nil"/>
            </w:tcBorders>
            <w:shd w:val="clear" w:color="auto" w:fill="FAF9F9"/>
          </w:tcPr>
          <w:p w14:paraId="1E53609B" w14:textId="77777777" w:rsidR="00D933B7" w:rsidRPr="008520A8" w:rsidRDefault="00D933B7">
            <w:pPr>
              <w:spacing w:after="0"/>
              <w:jc w:val="center"/>
            </w:pPr>
            <w:r>
              <w:rPr>
                <w:rFonts w:eastAsia="EC Square Sans Pro" w:cs="EC Square Sans Pro"/>
                <w:color w:val="000000" w:themeColor="text1"/>
              </w:rPr>
              <w:t>2.5 in 2025 compared to a target of 3.0</w:t>
            </w:r>
          </w:p>
        </w:tc>
        <w:tc>
          <w:tcPr>
            <w:tcW w:w="1752" w:type="dxa"/>
            <w:tcBorders>
              <w:top w:val="single" w:sz="6" w:space="0" w:color="8C8C8C"/>
              <w:left w:val="nil"/>
              <w:bottom w:val="single" w:sz="6" w:space="0" w:color="8C8C8C"/>
              <w:right w:val="nil"/>
            </w:tcBorders>
            <w:shd w:val="clear" w:color="auto" w:fill="FAF9F9"/>
          </w:tcPr>
          <w:p w14:paraId="7FADE529" w14:textId="77777777" w:rsidR="00D933B7" w:rsidRPr="008520A8" w:rsidRDefault="00D933B7">
            <w:pPr>
              <w:spacing w:after="0"/>
              <w:jc w:val="center"/>
            </w:pPr>
            <w:r>
              <w:rPr>
                <w:rFonts w:eastAsia="EC Square Sans Pro" w:cs="EC Square Sans Pro"/>
                <w:color w:val="000000" w:themeColor="text1"/>
              </w:rPr>
              <w:t>Deserves attention</w:t>
            </w:r>
          </w:p>
        </w:tc>
      </w:tr>
      <w:tr w:rsidR="00D933B7" w:rsidRPr="008520A8" w14:paraId="71F4F84D" w14:textId="77777777">
        <w:trPr>
          <w:trHeight w:val="300"/>
        </w:trPr>
        <w:tc>
          <w:tcPr>
            <w:tcW w:w="1985" w:type="dxa"/>
            <w:tcBorders>
              <w:top w:val="single" w:sz="6" w:space="0" w:color="8C8C8C"/>
              <w:left w:val="nil"/>
              <w:bottom w:val="single" w:sz="6" w:space="0" w:color="8C8C8C"/>
              <w:right w:val="nil"/>
            </w:tcBorders>
            <w:shd w:val="clear" w:color="auto" w:fill="FAF9F9"/>
          </w:tcPr>
          <w:p w14:paraId="45730AF3"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Composite indicator on EU acquis alignment – western Balkans</w:t>
            </w:r>
          </w:p>
        </w:tc>
        <w:tc>
          <w:tcPr>
            <w:tcW w:w="1417" w:type="dxa"/>
            <w:tcBorders>
              <w:top w:val="single" w:sz="6" w:space="0" w:color="8C8C8C"/>
              <w:left w:val="nil"/>
              <w:bottom w:val="single" w:sz="6" w:space="0" w:color="8C8C8C"/>
              <w:right w:val="nil"/>
            </w:tcBorders>
            <w:shd w:val="clear" w:color="auto" w:fill="FAF9F9"/>
          </w:tcPr>
          <w:p w14:paraId="6977E417" w14:textId="77777777" w:rsidR="00D933B7" w:rsidRPr="001F2F66" w:rsidRDefault="00D933B7">
            <w:pPr>
              <w:spacing w:after="0"/>
              <w:jc w:val="center"/>
              <w:rPr>
                <w:sz w:val="22"/>
                <w:szCs w:val="22"/>
              </w:rPr>
            </w:pPr>
            <w:r w:rsidRPr="001F2F66">
              <w:rPr>
                <w:rFonts w:eastAsia="Calibri" w:cs="Calibri"/>
                <w:color w:val="000000" w:themeColor="text1"/>
                <w:sz w:val="22"/>
                <w:szCs w:val="22"/>
              </w:rPr>
              <w:t>2.5</w:t>
            </w:r>
          </w:p>
        </w:tc>
        <w:tc>
          <w:tcPr>
            <w:tcW w:w="1418" w:type="dxa"/>
            <w:tcBorders>
              <w:top w:val="single" w:sz="6" w:space="0" w:color="8C8C8C"/>
              <w:left w:val="nil"/>
              <w:bottom w:val="single" w:sz="6" w:space="0" w:color="8C8C8C"/>
              <w:right w:val="nil"/>
            </w:tcBorders>
            <w:shd w:val="clear" w:color="auto" w:fill="FAF9F9"/>
          </w:tcPr>
          <w:p w14:paraId="37764210" w14:textId="77777777" w:rsidR="00D933B7" w:rsidRPr="008520A8" w:rsidRDefault="00D933B7">
            <w:pPr>
              <w:spacing w:after="0"/>
              <w:jc w:val="center"/>
            </w:pPr>
            <w:r>
              <w:rPr>
                <w:rFonts w:eastAsia="EC Square Sans Pro" w:cs="EC Square Sans Pro"/>
                <w:color w:val="000000" w:themeColor="text1"/>
              </w:rPr>
              <w:t>&gt;100%</w:t>
            </w:r>
          </w:p>
        </w:tc>
        <w:tc>
          <w:tcPr>
            <w:tcW w:w="1276" w:type="dxa"/>
            <w:tcBorders>
              <w:top w:val="single" w:sz="6" w:space="0" w:color="8C8C8C"/>
              <w:left w:val="nil"/>
              <w:bottom w:val="single" w:sz="6" w:space="0" w:color="8C8C8C"/>
              <w:right w:val="nil"/>
            </w:tcBorders>
            <w:shd w:val="clear" w:color="auto" w:fill="FAF9F9"/>
          </w:tcPr>
          <w:p w14:paraId="4ED13561" w14:textId="77777777" w:rsidR="00D933B7" w:rsidRPr="008520A8" w:rsidRDefault="00D933B7">
            <w:pPr>
              <w:spacing w:after="0"/>
              <w:jc w:val="center"/>
            </w:pPr>
            <w:r>
              <w:rPr>
                <w:rFonts w:eastAsia="EC Square Sans Pro" w:cs="EC Square Sans Pro"/>
                <w:color w:val="000000" w:themeColor="text1"/>
              </w:rPr>
              <w:t>2.7 in 2027</w:t>
            </w:r>
          </w:p>
        </w:tc>
        <w:tc>
          <w:tcPr>
            <w:tcW w:w="1791" w:type="dxa"/>
            <w:tcBorders>
              <w:top w:val="single" w:sz="6" w:space="0" w:color="8C8C8C"/>
              <w:left w:val="nil"/>
              <w:bottom w:val="single" w:sz="6" w:space="0" w:color="8C8C8C"/>
              <w:right w:val="nil"/>
            </w:tcBorders>
            <w:shd w:val="clear" w:color="auto" w:fill="FAF9F9"/>
          </w:tcPr>
          <w:p w14:paraId="4AF9B4B6" w14:textId="77777777" w:rsidR="00D933B7" w:rsidRPr="008520A8" w:rsidRDefault="00D933B7">
            <w:pPr>
              <w:spacing w:after="0"/>
              <w:jc w:val="center"/>
            </w:pPr>
            <w:r>
              <w:rPr>
                <w:rFonts w:eastAsia="EC Square Sans Pro" w:cs="EC Square Sans Pro"/>
                <w:color w:val="000000" w:themeColor="text1"/>
              </w:rPr>
              <w:t>2.72 in 2025 compared to a target of 2.7</w:t>
            </w:r>
          </w:p>
        </w:tc>
        <w:tc>
          <w:tcPr>
            <w:tcW w:w="1752" w:type="dxa"/>
            <w:tcBorders>
              <w:top w:val="single" w:sz="6" w:space="0" w:color="8C8C8C"/>
              <w:left w:val="nil"/>
              <w:bottom w:val="single" w:sz="6" w:space="0" w:color="8C8C8C"/>
              <w:right w:val="nil"/>
            </w:tcBorders>
            <w:shd w:val="clear" w:color="auto" w:fill="FAF9F9"/>
          </w:tcPr>
          <w:p w14:paraId="6896883A" w14:textId="77777777" w:rsidR="00D933B7" w:rsidRPr="008520A8" w:rsidRDefault="00D933B7">
            <w:pPr>
              <w:spacing w:after="0"/>
              <w:jc w:val="center"/>
            </w:pPr>
            <w:r>
              <w:rPr>
                <w:rFonts w:eastAsia="EC Square Sans Pro" w:cs="EC Square Sans Pro"/>
                <w:color w:val="000000" w:themeColor="text1"/>
              </w:rPr>
              <w:t>Achieved</w:t>
            </w:r>
          </w:p>
        </w:tc>
      </w:tr>
      <w:tr w:rsidR="00D933B7" w:rsidRPr="008520A8" w14:paraId="31923418" w14:textId="77777777">
        <w:trPr>
          <w:trHeight w:val="1120"/>
        </w:trPr>
        <w:tc>
          <w:tcPr>
            <w:tcW w:w="1985" w:type="dxa"/>
            <w:tcBorders>
              <w:top w:val="single" w:sz="6" w:space="0" w:color="8C8C8C"/>
              <w:left w:val="nil"/>
              <w:bottom w:val="single" w:sz="6" w:space="0" w:color="8C8C8C"/>
              <w:right w:val="nil"/>
            </w:tcBorders>
            <w:shd w:val="clear" w:color="auto" w:fill="FAF9F9"/>
          </w:tcPr>
          <w:p w14:paraId="5DE69D01" w14:textId="77777777" w:rsidR="00D933B7" w:rsidRPr="001F2F66" w:rsidRDefault="00D933B7">
            <w:pPr>
              <w:spacing w:after="0"/>
              <w:rPr>
                <w:sz w:val="22"/>
                <w:szCs w:val="22"/>
                <w:lang w:val="fr-BE"/>
              </w:rPr>
            </w:pPr>
            <w:r w:rsidRPr="001F2F66">
              <w:rPr>
                <w:rFonts w:eastAsia="EC Square Sans Pro" w:cs="EC Square Sans Pro"/>
                <w:color w:val="000000" w:themeColor="text1"/>
                <w:sz w:val="22"/>
                <w:szCs w:val="22"/>
                <w:lang w:val="fr-BE"/>
              </w:rPr>
              <w:t>Composite indicator on EU acquis alignment – Türkiye</w:t>
            </w:r>
          </w:p>
        </w:tc>
        <w:tc>
          <w:tcPr>
            <w:tcW w:w="1417" w:type="dxa"/>
            <w:tcBorders>
              <w:top w:val="single" w:sz="6" w:space="0" w:color="8C8C8C"/>
              <w:left w:val="nil"/>
              <w:bottom w:val="single" w:sz="6" w:space="0" w:color="8C8C8C"/>
              <w:right w:val="nil"/>
            </w:tcBorders>
            <w:shd w:val="clear" w:color="auto" w:fill="FAF9F9"/>
          </w:tcPr>
          <w:p w14:paraId="73221317" w14:textId="77777777" w:rsidR="00D933B7" w:rsidRPr="001F2F66" w:rsidRDefault="00D933B7">
            <w:pPr>
              <w:spacing w:after="0"/>
              <w:jc w:val="center"/>
              <w:rPr>
                <w:sz w:val="22"/>
                <w:szCs w:val="22"/>
              </w:rPr>
            </w:pPr>
            <w:r w:rsidRPr="001F2F66">
              <w:rPr>
                <w:rFonts w:eastAsia="Calibri" w:cs="Calibri"/>
                <w:color w:val="000000" w:themeColor="text1"/>
                <w:sz w:val="22"/>
                <w:szCs w:val="22"/>
              </w:rPr>
              <w:t>2.9</w:t>
            </w:r>
          </w:p>
        </w:tc>
        <w:tc>
          <w:tcPr>
            <w:tcW w:w="1418" w:type="dxa"/>
            <w:tcBorders>
              <w:top w:val="single" w:sz="6" w:space="0" w:color="8C8C8C"/>
              <w:left w:val="nil"/>
              <w:bottom w:val="single" w:sz="6" w:space="0" w:color="8C8C8C"/>
              <w:right w:val="nil"/>
            </w:tcBorders>
            <w:shd w:val="clear" w:color="auto" w:fill="FAF9F9"/>
          </w:tcPr>
          <w:p w14:paraId="7D43507D" w14:textId="77777777" w:rsidR="00D933B7" w:rsidRPr="008520A8" w:rsidRDefault="00D933B7">
            <w:pPr>
              <w:spacing w:after="0"/>
              <w:jc w:val="center"/>
            </w:pPr>
            <w:r>
              <w:rPr>
                <w:rFonts w:eastAsia="EC Square Sans Pro" w:cs="EC Square Sans Pro"/>
                <w:color w:val="000000" w:themeColor="text1"/>
              </w:rPr>
              <w:t>95%</w:t>
            </w:r>
          </w:p>
        </w:tc>
        <w:tc>
          <w:tcPr>
            <w:tcW w:w="1276" w:type="dxa"/>
            <w:tcBorders>
              <w:top w:val="single" w:sz="6" w:space="0" w:color="8C8C8C"/>
              <w:left w:val="nil"/>
              <w:bottom w:val="single" w:sz="6" w:space="0" w:color="8C8C8C"/>
              <w:right w:val="nil"/>
            </w:tcBorders>
            <w:shd w:val="clear" w:color="auto" w:fill="FAF9F9"/>
          </w:tcPr>
          <w:p w14:paraId="1A73C46C" w14:textId="77777777" w:rsidR="00D933B7" w:rsidRPr="008520A8" w:rsidRDefault="00D933B7">
            <w:pPr>
              <w:spacing w:after="0"/>
              <w:jc w:val="center"/>
            </w:pPr>
            <w:r>
              <w:rPr>
                <w:rFonts w:eastAsia="EC Square Sans Pro" w:cs="EC Square Sans Pro"/>
                <w:color w:val="000000" w:themeColor="text1"/>
              </w:rPr>
              <w:t>3.1 in 2027</w:t>
            </w:r>
          </w:p>
        </w:tc>
        <w:tc>
          <w:tcPr>
            <w:tcW w:w="1791" w:type="dxa"/>
            <w:tcBorders>
              <w:top w:val="single" w:sz="6" w:space="0" w:color="8C8C8C"/>
              <w:left w:val="nil"/>
              <w:bottom w:val="single" w:sz="6" w:space="0" w:color="8C8C8C"/>
              <w:right w:val="nil"/>
            </w:tcBorders>
            <w:shd w:val="clear" w:color="auto" w:fill="FAF9F9"/>
          </w:tcPr>
          <w:p w14:paraId="66432432" w14:textId="77777777" w:rsidR="00D933B7" w:rsidRPr="008520A8" w:rsidRDefault="00D933B7">
            <w:pPr>
              <w:spacing w:after="0"/>
              <w:jc w:val="center"/>
            </w:pPr>
            <w:r>
              <w:rPr>
                <w:rFonts w:eastAsia="EC Square Sans Pro" w:cs="EC Square Sans Pro"/>
                <w:color w:val="000000" w:themeColor="text1"/>
              </w:rPr>
              <w:t>2.94 in 2025 compared to a target of 3.1</w:t>
            </w:r>
          </w:p>
        </w:tc>
        <w:tc>
          <w:tcPr>
            <w:tcW w:w="1752" w:type="dxa"/>
            <w:tcBorders>
              <w:top w:val="single" w:sz="6" w:space="0" w:color="8C8C8C"/>
              <w:left w:val="nil"/>
              <w:bottom w:val="single" w:sz="6" w:space="0" w:color="8C8C8C"/>
              <w:right w:val="nil"/>
            </w:tcBorders>
            <w:shd w:val="clear" w:color="auto" w:fill="FAF9F9"/>
          </w:tcPr>
          <w:p w14:paraId="38D07E83" w14:textId="77777777" w:rsidR="00D933B7" w:rsidRPr="008520A8" w:rsidRDefault="00D933B7">
            <w:pPr>
              <w:spacing w:after="0"/>
              <w:jc w:val="center"/>
            </w:pPr>
            <w:r>
              <w:rPr>
                <w:rFonts w:eastAsia="EC Square Sans Pro" w:cs="EC Square Sans Pro"/>
                <w:color w:val="000000" w:themeColor="text1"/>
              </w:rPr>
              <w:t>On track</w:t>
            </w:r>
          </w:p>
        </w:tc>
      </w:tr>
      <w:tr w:rsidR="00D933B7" w:rsidRPr="008520A8" w14:paraId="313A411E" w14:textId="77777777">
        <w:trPr>
          <w:trHeight w:val="300"/>
        </w:trPr>
        <w:tc>
          <w:tcPr>
            <w:tcW w:w="1985" w:type="dxa"/>
            <w:tcBorders>
              <w:top w:val="single" w:sz="6" w:space="0" w:color="8C8C8C"/>
              <w:left w:val="nil"/>
              <w:bottom w:val="single" w:sz="6" w:space="0" w:color="8C8C8C"/>
              <w:right w:val="nil"/>
            </w:tcBorders>
            <w:shd w:val="clear" w:color="auto" w:fill="FAF9F9"/>
          </w:tcPr>
          <w:p w14:paraId="50E541A7"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Composite indicator on economic criteria – Western Balkans</w:t>
            </w:r>
          </w:p>
        </w:tc>
        <w:tc>
          <w:tcPr>
            <w:tcW w:w="1417" w:type="dxa"/>
            <w:tcBorders>
              <w:top w:val="single" w:sz="6" w:space="0" w:color="8C8C8C"/>
              <w:left w:val="nil"/>
              <w:bottom w:val="single" w:sz="6" w:space="0" w:color="8C8C8C"/>
              <w:right w:val="nil"/>
            </w:tcBorders>
            <w:shd w:val="clear" w:color="auto" w:fill="FAF9F9"/>
          </w:tcPr>
          <w:p w14:paraId="061481B5" w14:textId="77777777" w:rsidR="00D933B7" w:rsidRPr="001F2F66" w:rsidRDefault="00D933B7">
            <w:pPr>
              <w:spacing w:after="0"/>
              <w:jc w:val="center"/>
              <w:rPr>
                <w:sz w:val="22"/>
                <w:szCs w:val="22"/>
              </w:rPr>
            </w:pPr>
            <w:r w:rsidRPr="001F2F66">
              <w:rPr>
                <w:rFonts w:eastAsia="Calibri" w:cs="Calibri"/>
                <w:color w:val="000000" w:themeColor="text1"/>
                <w:sz w:val="22"/>
                <w:szCs w:val="22"/>
              </w:rPr>
              <w:t>2.3</w:t>
            </w:r>
          </w:p>
        </w:tc>
        <w:tc>
          <w:tcPr>
            <w:tcW w:w="1418" w:type="dxa"/>
            <w:tcBorders>
              <w:top w:val="single" w:sz="6" w:space="0" w:color="8C8C8C"/>
              <w:left w:val="nil"/>
              <w:bottom w:val="single" w:sz="6" w:space="0" w:color="8C8C8C"/>
              <w:right w:val="nil"/>
            </w:tcBorders>
            <w:shd w:val="clear" w:color="auto" w:fill="FAF9F9"/>
          </w:tcPr>
          <w:p w14:paraId="5BC0AEA8" w14:textId="77777777" w:rsidR="00D933B7" w:rsidRPr="008520A8" w:rsidRDefault="00D933B7">
            <w:pPr>
              <w:spacing w:after="0"/>
              <w:jc w:val="center"/>
            </w:pPr>
            <w:r>
              <w:rPr>
                <w:rFonts w:eastAsia="EC Square Sans Pro" w:cs="EC Square Sans Pro"/>
                <w:color w:val="000000" w:themeColor="text1"/>
              </w:rPr>
              <w:t>93%</w:t>
            </w:r>
          </w:p>
        </w:tc>
        <w:tc>
          <w:tcPr>
            <w:tcW w:w="1276" w:type="dxa"/>
            <w:tcBorders>
              <w:top w:val="single" w:sz="6" w:space="0" w:color="8C8C8C"/>
              <w:left w:val="nil"/>
              <w:bottom w:val="single" w:sz="6" w:space="0" w:color="8C8C8C"/>
              <w:right w:val="nil"/>
            </w:tcBorders>
            <w:shd w:val="clear" w:color="auto" w:fill="FAF9F9"/>
          </w:tcPr>
          <w:p w14:paraId="09F93BD3" w14:textId="77777777" w:rsidR="00D933B7" w:rsidRPr="008520A8" w:rsidRDefault="00D933B7">
            <w:pPr>
              <w:spacing w:after="0"/>
              <w:jc w:val="center"/>
            </w:pPr>
            <w:r>
              <w:rPr>
                <w:rFonts w:eastAsia="EC Square Sans Pro" w:cs="EC Square Sans Pro"/>
                <w:color w:val="000000" w:themeColor="text1"/>
              </w:rPr>
              <w:t>3.0 in 2027</w:t>
            </w:r>
          </w:p>
        </w:tc>
        <w:tc>
          <w:tcPr>
            <w:tcW w:w="1791" w:type="dxa"/>
            <w:tcBorders>
              <w:top w:val="single" w:sz="6" w:space="0" w:color="8C8C8C"/>
              <w:left w:val="nil"/>
              <w:bottom w:val="single" w:sz="6" w:space="0" w:color="8C8C8C"/>
              <w:right w:val="nil"/>
            </w:tcBorders>
            <w:shd w:val="clear" w:color="auto" w:fill="FAF9F9"/>
          </w:tcPr>
          <w:p w14:paraId="3978CA7F" w14:textId="77777777" w:rsidR="00D933B7" w:rsidRPr="008520A8" w:rsidRDefault="00D933B7">
            <w:pPr>
              <w:spacing w:after="0"/>
              <w:jc w:val="center"/>
            </w:pPr>
            <w:r>
              <w:rPr>
                <w:rFonts w:eastAsia="EC Square Sans Pro" w:cs="EC Square Sans Pro"/>
                <w:color w:val="000000" w:themeColor="text1"/>
              </w:rPr>
              <w:t>2.79 in 2025 compared to a target of 3.0</w:t>
            </w:r>
          </w:p>
        </w:tc>
        <w:tc>
          <w:tcPr>
            <w:tcW w:w="1752" w:type="dxa"/>
            <w:tcBorders>
              <w:top w:val="single" w:sz="6" w:space="0" w:color="8C8C8C"/>
              <w:left w:val="nil"/>
              <w:bottom w:val="single" w:sz="6" w:space="0" w:color="8C8C8C"/>
              <w:right w:val="nil"/>
            </w:tcBorders>
            <w:shd w:val="clear" w:color="auto" w:fill="FAF9F9"/>
          </w:tcPr>
          <w:p w14:paraId="69FD307E" w14:textId="77777777" w:rsidR="00D933B7" w:rsidRPr="008520A8" w:rsidRDefault="00D933B7">
            <w:pPr>
              <w:spacing w:after="0"/>
              <w:jc w:val="center"/>
            </w:pPr>
            <w:r>
              <w:rPr>
                <w:rFonts w:eastAsia="EC Square Sans Pro" w:cs="EC Square Sans Pro"/>
                <w:color w:val="000000" w:themeColor="text1"/>
              </w:rPr>
              <w:t>On track</w:t>
            </w:r>
          </w:p>
        </w:tc>
      </w:tr>
      <w:tr w:rsidR="00D933B7" w:rsidRPr="008520A8" w14:paraId="713E1136" w14:textId="77777777">
        <w:trPr>
          <w:trHeight w:val="300"/>
        </w:trPr>
        <w:tc>
          <w:tcPr>
            <w:tcW w:w="1985" w:type="dxa"/>
            <w:tcBorders>
              <w:top w:val="single" w:sz="6" w:space="0" w:color="8C8C8C"/>
              <w:left w:val="nil"/>
              <w:bottom w:val="single" w:sz="6" w:space="0" w:color="8C8C8C"/>
              <w:right w:val="nil"/>
            </w:tcBorders>
            <w:shd w:val="clear" w:color="auto" w:fill="FAF9F9"/>
          </w:tcPr>
          <w:p w14:paraId="22E0F298" w14:textId="77777777" w:rsidR="00D933B7" w:rsidRPr="001F2F66" w:rsidRDefault="00D933B7">
            <w:pPr>
              <w:spacing w:after="0"/>
              <w:rPr>
                <w:sz w:val="22"/>
                <w:szCs w:val="22"/>
              </w:rPr>
            </w:pPr>
            <w:r w:rsidRPr="001F2F66">
              <w:rPr>
                <w:rFonts w:eastAsia="EC Square Sans Pro" w:cs="EC Square Sans Pro"/>
                <w:color w:val="000000" w:themeColor="text1"/>
                <w:sz w:val="22"/>
                <w:szCs w:val="22"/>
              </w:rPr>
              <w:t>Composite indicator on economic criteria – Türkiye</w:t>
            </w:r>
          </w:p>
        </w:tc>
        <w:tc>
          <w:tcPr>
            <w:tcW w:w="1417" w:type="dxa"/>
            <w:tcBorders>
              <w:top w:val="single" w:sz="6" w:space="0" w:color="8C8C8C"/>
              <w:left w:val="nil"/>
              <w:bottom w:val="single" w:sz="6" w:space="0" w:color="8C8C8C"/>
              <w:right w:val="nil"/>
            </w:tcBorders>
            <w:shd w:val="clear" w:color="auto" w:fill="FAF9F9"/>
          </w:tcPr>
          <w:p w14:paraId="2AC76AC4" w14:textId="77777777" w:rsidR="00D933B7" w:rsidRPr="001F2F66" w:rsidRDefault="00D933B7">
            <w:pPr>
              <w:spacing w:after="0"/>
              <w:jc w:val="center"/>
              <w:rPr>
                <w:sz w:val="22"/>
                <w:szCs w:val="22"/>
              </w:rPr>
            </w:pPr>
            <w:r w:rsidRPr="001F2F66">
              <w:rPr>
                <w:rFonts w:eastAsia="Calibri" w:cs="Calibri"/>
                <w:color w:val="000000" w:themeColor="text1"/>
                <w:sz w:val="22"/>
                <w:szCs w:val="22"/>
              </w:rPr>
              <w:t>4.5</w:t>
            </w:r>
          </w:p>
        </w:tc>
        <w:tc>
          <w:tcPr>
            <w:tcW w:w="1418" w:type="dxa"/>
            <w:tcBorders>
              <w:top w:val="single" w:sz="6" w:space="0" w:color="8C8C8C"/>
              <w:left w:val="nil"/>
              <w:bottom w:val="single" w:sz="6" w:space="0" w:color="8C8C8C"/>
              <w:right w:val="nil"/>
            </w:tcBorders>
            <w:shd w:val="clear" w:color="auto" w:fill="FAF9F9"/>
          </w:tcPr>
          <w:p w14:paraId="3F57A7DC" w14:textId="77777777" w:rsidR="00D933B7" w:rsidRPr="008520A8" w:rsidRDefault="00D933B7">
            <w:pPr>
              <w:spacing w:after="0"/>
              <w:jc w:val="center"/>
            </w:pPr>
            <w:r>
              <w:rPr>
                <w:rFonts w:eastAsia="EC Square Sans Pro" w:cs="EC Square Sans Pro"/>
                <w:color w:val="000000" w:themeColor="text1"/>
              </w:rPr>
              <w:t>90%</w:t>
            </w:r>
          </w:p>
        </w:tc>
        <w:tc>
          <w:tcPr>
            <w:tcW w:w="1276" w:type="dxa"/>
            <w:tcBorders>
              <w:top w:val="single" w:sz="6" w:space="0" w:color="8C8C8C"/>
              <w:left w:val="nil"/>
              <w:bottom w:val="single" w:sz="6" w:space="0" w:color="8C8C8C"/>
              <w:right w:val="nil"/>
            </w:tcBorders>
            <w:shd w:val="clear" w:color="auto" w:fill="FAF9F9"/>
          </w:tcPr>
          <w:p w14:paraId="20CF87C7" w14:textId="77777777" w:rsidR="00D933B7" w:rsidRPr="008520A8" w:rsidRDefault="00D933B7">
            <w:pPr>
              <w:spacing w:after="0"/>
              <w:jc w:val="center"/>
            </w:pPr>
            <w:r>
              <w:rPr>
                <w:rFonts w:eastAsia="EC Square Sans Pro" w:cs="EC Square Sans Pro"/>
                <w:color w:val="000000" w:themeColor="text1"/>
              </w:rPr>
              <w:t>5.0 in 2027</w:t>
            </w:r>
          </w:p>
        </w:tc>
        <w:tc>
          <w:tcPr>
            <w:tcW w:w="1791" w:type="dxa"/>
            <w:tcBorders>
              <w:top w:val="single" w:sz="6" w:space="0" w:color="8C8C8C"/>
              <w:left w:val="nil"/>
              <w:bottom w:val="single" w:sz="6" w:space="0" w:color="8C8C8C"/>
              <w:right w:val="nil"/>
            </w:tcBorders>
            <w:shd w:val="clear" w:color="auto" w:fill="FAF9F9"/>
          </w:tcPr>
          <w:p w14:paraId="5498A380" w14:textId="77777777" w:rsidR="00D933B7" w:rsidRPr="008520A8" w:rsidRDefault="00D933B7">
            <w:pPr>
              <w:spacing w:after="0"/>
              <w:jc w:val="center"/>
            </w:pPr>
            <w:r>
              <w:rPr>
                <w:rFonts w:eastAsia="EC Square Sans Pro" w:cs="EC Square Sans Pro"/>
                <w:color w:val="000000" w:themeColor="text1"/>
              </w:rPr>
              <w:t>4.5 in 2025 compared to a target of 5.0</w:t>
            </w:r>
          </w:p>
        </w:tc>
        <w:tc>
          <w:tcPr>
            <w:tcW w:w="1752" w:type="dxa"/>
            <w:tcBorders>
              <w:top w:val="single" w:sz="6" w:space="0" w:color="8C8C8C"/>
              <w:left w:val="nil"/>
              <w:bottom w:val="single" w:sz="6" w:space="0" w:color="8C8C8C"/>
              <w:right w:val="nil"/>
            </w:tcBorders>
            <w:shd w:val="clear" w:color="auto" w:fill="FAF9F9"/>
          </w:tcPr>
          <w:p w14:paraId="7EC546E7" w14:textId="77777777" w:rsidR="00D933B7" w:rsidRPr="008520A8" w:rsidRDefault="00D933B7">
            <w:pPr>
              <w:spacing w:after="0"/>
              <w:jc w:val="center"/>
            </w:pPr>
            <w:r>
              <w:rPr>
                <w:rFonts w:eastAsia="EC Square Sans Pro" w:cs="EC Square Sans Pro"/>
                <w:color w:val="000000" w:themeColor="text1"/>
              </w:rPr>
              <w:t>Deserves attention</w:t>
            </w:r>
          </w:p>
        </w:tc>
      </w:tr>
    </w:tbl>
    <w:p w14:paraId="75274A36" w14:textId="77777777" w:rsidR="00D933B7" w:rsidRDefault="00D933B7" w:rsidP="00D933B7">
      <w:pPr>
        <w:spacing w:line="259" w:lineRule="auto"/>
        <w:rPr>
          <w:lang w:eastAsia="en-GB"/>
        </w:rPr>
      </w:pPr>
      <w:r>
        <w:rPr>
          <w:rFonts w:ascii="EC Square Sans Pro Medium" w:eastAsiaTheme="majorEastAsia" w:hAnsi="EC Square Sans Pro Medium" w:cstheme="majorBidi"/>
          <w:sz w:val="36"/>
          <w:szCs w:val="36"/>
          <w:lang w:eastAsia="en-GB"/>
        </w:rPr>
        <w:br w:type="page"/>
      </w:r>
    </w:p>
    <w:p w14:paraId="7F56F4B9" w14:textId="33DE2C2A" w:rsidR="00D933B7" w:rsidRPr="006A678F" w:rsidRDefault="00D933B7" w:rsidP="00D933B7">
      <w:pPr>
        <w:spacing w:line="259" w:lineRule="auto"/>
        <w:rPr>
          <w:lang w:eastAsia="en-GB"/>
        </w:rPr>
      </w:pPr>
      <w:r>
        <w:rPr>
          <w:lang w:eastAsia="en-GB"/>
        </w:rPr>
        <w:t>The implementation of IPA III has been significantly influenced by external factors, most notably Russia's war of aggression against Ukraine. In response, IPA III programming was adjusted to address emerging needs. In December 2022, the Commission adopted a EUR 1 billion Western Balkans energy support package to mitigate via the Western Balkans Investment Framework the impact of the war, implemented through two equal components: budget support (EUR 500 million) and investments (EUR 500 million). Implementation of the budget support component has been completed for Albania, Bosnia and Herzegovina, Kosovo and Montenegro, while final payments for Serbia and North Macedonia remain conditional upon the successful implementation of their national energy action plans. The budget support has provided relief to vulnerable households while improving energy security, the share of renewable energy, and energy infrastructure. The investment component is being implemented through the Western Balkans Investment Framework, supporting the energy transition and energy security across the region: six renewable energy flagship projects have been approved for public sector investments, three private sector blending projects combining EU budget grants with loans from other donors have started implementation, and three out of six signed European Fund for Sustainable Development Plus open architecture guarantees are contributing to the objectives of the energy support package.</w:t>
      </w:r>
    </w:p>
    <w:p w14:paraId="45F747D4" w14:textId="77777777" w:rsidR="00D933B7" w:rsidRPr="006A678F" w:rsidRDefault="00D933B7" w:rsidP="00D933B7">
      <w:pPr>
        <w:spacing w:line="259" w:lineRule="auto"/>
        <w:rPr>
          <w:lang w:eastAsia="en-GB"/>
        </w:rPr>
      </w:pPr>
      <w:r>
        <w:rPr>
          <w:lang w:eastAsia="en-GB"/>
        </w:rPr>
        <w:t>In 2025, the Commission finalised the programming of IPA III bilateral and multi-country multiannual action plans in favour of the Western Balkans and Türkiye, with the exception of Kosovo. The following new action plans were adopted: a multi-country and civil society facility and media multiannual action plan for 2025–2027 (EUR 553.9 million); a multiannual action plan covering bilateral actions in favour of Albania, Bosnia and Herzegovina, Montenegro, North Macedonia and Serbia for 2025–2027 (EUR 491.9 million); a multiannual action plan in favour of Türkiye for 2025–2027 (EUR 311.7 million); and a multiannual action supporting essential needs for refugees and migration management in Türkiye for 2025–2027 (EUR 1.15 billion).</w:t>
      </w:r>
    </w:p>
    <w:p w14:paraId="3A8B7C23" w14:textId="77777777" w:rsidR="00D933B7" w:rsidRPr="006A678F" w:rsidRDefault="00D933B7" w:rsidP="00D933B7">
      <w:pPr>
        <w:spacing w:line="259" w:lineRule="auto"/>
        <w:rPr>
          <w:lang w:eastAsia="en-GB"/>
        </w:rPr>
      </w:pPr>
      <w:r>
        <w:rPr>
          <w:lang w:eastAsia="en-GB"/>
        </w:rPr>
        <w:t xml:space="preserve">Through these action plans, the Commission is implementing its new approach to EU financial assistance for the 2025–2027 period </w:t>
      </w:r>
      <w:r>
        <w:rPr>
          <w:vertAlign w:val="superscript"/>
          <w:lang w:eastAsia="en-GB"/>
        </w:rPr>
        <w:t>(</w:t>
      </w:r>
      <w:r>
        <w:rPr>
          <w:rStyle w:val="FootnoteReference"/>
          <w:lang w:eastAsia="en-GB"/>
        </w:rPr>
        <w:footnoteReference w:id="63"/>
      </w:r>
      <w:r>
        <w:rPr>
          <w:vertAlign w:val="superscript"/>
          <w:lang w:eastAsia="en-GB"/>
        </w:rPr>
        <w:t>)</w:t>
      </w:r>
      <w:r>
        <w:rPr>
          <w:lang w:eastAsia="en-GB"/>
        </w:rPr>
        <w:t>. Bilateral priorities were agreed with IPA III beneficiaries to ensure complementarity with the Western Balkans Reform and Growth Facility, which entered into force in 2024. For the Western Balkan countries, assistance in 2025–2027 from the IPA III focuses on EU accession priorities, including acquis alignment, the rule of law, fundamentals and democracy, and improved governance, while promoting inclusive and sustainable socio-economic development. Multi-country priorities were selected to prepare beneficiaries for future EU membership, with a focus on rule of law, regional cooperation, governance, the green and digital transitions, and territorial cooperation.</w:t>
      </w:r>
    </w:p>
    <w:p w14:paraId="142628AE" w14:textId="77777777" w:rsidR="00D933B7" w:rsidRPr="006A678F" w:rsidRDefault="00D933B7" w:rsidP="00D933B7">
      <w:pPr>
        <w:spacing w:line="259" w:lineRule="auto"/>
        <w:rPr>
          <w:lang w:eastAsia="en-GB"/>
        </w:rPr>
      </w:pPr>
      <w:r>
        <w:rPr>
          <w:lang w:eastAsia="en-GB"/>
        </w:rPr>
        <w:t>The Global Gateway in the Western Balkans has been implemented through the economic and investment plan (2020-2024) and, since May 2024, through the growth plan via its Reform and Growth Facility. By November 2025, the EU had mobilised EUR 18 billion of expected investments in Global Gateway projects, including EUR 6 billion in EU grants, covering 73 investments supported through the Western Balkans Investment Framework.</w:t>
      </w:r>
    </w:p>
    <w:p w14:paraId="16F34626" w14:textId="77777777" w:rsidR="00D933B7" w:rsidRPr="006A678F" w:rsidRDefault="00D933B7" w:rsidP="00D933B7">
      <w:pPr>
        <w:spacing w:line="259" w:lineRule="auto"/>
        <w:rPr>
          <w:lang w:eastAsia="en-GB"/>
        </w:rPr>
      </w:pPr>
      <w:r>
        <w:rPr>
          <w:lang w:eastAsia="en-GB"/>
        </w:rPr>
        <w:t>Regarding Kosovo, the implementation of EU assistance has been impacted by the measures put in place following the 2023 escalation in the north of the country. In 2025, following de-escalation efforts, the Commission took steps to gradually lift these measures and announced its intention to lift all remaining measures in early 2026. The programming of the last IPA III funds for Kosovo, totalling EUR 181 million, encompassing EUR 104 million planned for 2025-2027 and EUR 77 million of re-programming from the 2021–2024 period, is expected to be completed in the second quarter of 2026.</w:t>
      </w:r>
    </w:p>
    <w:p w14:paraId="0DD6D65B" w14:textId="77777777" w:rsidR="00D933B7" w:rsidRPr="00F623D6" w:rsidRDefault="00D933B7" w:rsidP="00D933B7">
      <w:pPr>
        <w:spacing w:line="259" w:lineRule="auto"/>
        <w:rPr>
          <w:color w:val="FF0000"/>
          <w:lang w:eastAsia="en-GB"/>
        </w:rPr>
      </w:pPr>
      <w:r>
        <w:rPr>
          <w:lang w:eastAsia="en-GB"/>
        </w:rPr>
        <w:t>The assistance provided to Türkiye reflects the state of the EU’s relations with the country and focuses on strategic sectors such as the green and connectivity agendas. The Turkey Investment Platform, established in 2022, supports investment proposals in the areas of decarbonisation, digitalisation, access to finance, innovation, and green investments, leveraging more than EUR 2.4 billion through EU budget guarantees. The 2025–2027 multiannual programming further encompasses support in areas such as the environment, transport, energy, competitiveness, employment, and education, alongside support for fundamental rights, civil society, refugees and host communities.</w:t>
      </w:r>
      <w:r>
        <w:rPr>
          <w:rFonts w:ascii="EC Square Sans Pro Medium" w:eastAsiaTheme="majorEastAsia" w:hAnsi="EC Square Sans Pro Medium" w:cstheme="majorBidi"/>
          <w:sz w:val="40"/>
          <w:szCs w:val="26"/>
          <w:lang w:eastAsia="en-GB"/>
        </w:rPr>
        <w:br w:type="page"/>
      </w:r>
    </w:p>
    <w:p w14:paraId="05EA1D88"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017B8DED"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7C007451" w14:textId="77777777" w:rsidR="00D933B7" w:rsidRPr="0091729B" w:rsidRDefault="00D933B7" w:rsidP="00F72C99">
      <w:pPr>
        <w:pStyle w:val="Heading3"/>
      </w:pPr>
      <w:r>
        <w:t>Contribution to green budgeting priorities:</w:t>
      </w: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1701"/>
        <w:gridCol w:w="851"/>
        <w:gridCol w:w="850"/>
        <w:gridCol w:w="851"/>
        <w:gridCol w:w="850"/>
        <w:gridCol w:w="851"/>
        <w:gridCol w:w="780"/>
        <w:gridCol w:w="779"/>
        <w:gridCol w:w="992"/>
        <w:gridCol w:w="1134"/>
      </w:tblGrid>
      <w:tr w:rsidR="00D933B7" w:rsidRPr="008520A8" w14:paraId="733B71B7" w14:textId="77777777">
        <w:trPr>
          <w:trHeight w:val="300"/>
        </w:trPr>
        <w:tc>
          <w:tcPr>
            <w:tcW w:w="1701" w:type="dxa"/>
            <w:shd w:val="clear" w:color="auto" w:fill="F2F2F2" w:themeFill="background1" w:themeFillShade="F2"/>
            <w:vAlign w:val="center"/>
            <w:hideMark/>
          </w:tcPr>
          <w:p w14:paraId="387B429C" w14:textId="77777777" w:rsidR="00D933B7" w:rsidRPr="008520A8"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c>
          <w:tcPr>
            <w:tcW w:w="4253" w:type="dxa"/>
            <w:gridSpan w:val="5"/>
            <w:shd w:val="clear" w:color="auto" w:fill="F2F2F2" w:themeFill="background1" w:themeFillShade="F2"/>
            <w:vAlign w:val="center"/>
            <w:hideMark/>
          </w:tcPr>
          <w:p w14:paraId="6BB7315D" w14:textId="77777777" w:rsidR="00D933B7" w:rsidRPr="008520A8" w:rsidRDefault="00D933B7">
            <w:pPr>
              <w:spacing w:after="0" w:line="240" w:lineRule="auto"/>
              <w:jc w:val="center"/>
              <w:textAlignment w:val="baseline"/>
              <w:rPr>
                <w:rFonts w:cs="Segoe UI"/>
                <w:lang w:val="en-IE" w:eastAsia="en-IE"/>
              </w:rPr>
            </w:pPr>
            <w:r>
              <w:rPr>
                <w:rFonts w:cs="Segoe UI"/>
                <w:b/>
                <w:bCs/>
                <w:lang w:eastAsia="en-IE"/>
              </w:rPr>
              <w:t>Implementation</w:t>
            </w:r>
            <w:r>
              <w:rPr>
                <w:rFonts w:ascii="Calibri" w:hAnsi="Calibri" w:cs="Calibri"/>
                <w:lang w:val="en-IE" w:eastAsia="en-IE"/>
              </w:rPr>
              <w:t> </w:t>
            </w:r>
          </w:p>
        </w:tc>
        <w:tc>
          <w:tcPr>
            <w:tcW w:w="1559" w:type="dxa"/>
            <w:gridSpan w:val="2"/>
            <w:shd w:val="clear" w:color="auto" w:fill="F2F2F2" w:themeFill="background1" w:themeFillShade="F2"/>
            <w:vAlign w:val="center"/>
          </w:tcPr>
          <w:p w14:paraId="6DED9CB1" w14:textId="77777777" w:rsidR="00D933B7" w:rsidRPr="008520A8" w:rsidRDefault="00D933B7">
            <w:pPr>
              <w:spacing w:after="0" w:line="240" w:lineRule="auto"/>
              <w:jc w:val="center"/>
              <w:textAlignment w:val="baseline"/>
              <w:rPr>
                <w:rFonts w:cs="Segoe UI"/>
                <w:lang w:val="en-IE" w:eastAsia="en-IE"/>
              </w:rPr>
            </w:pPr>
            <w:r>
              <w:rPr>
                <w:rFonts w:cs="Segoe UI"/>
                <w:b/>
                <w:bCs/>
                <w:color w:val="000000"/>
                <w:lang w:val="en-IE" w:eastAsia="en-IE"/>
              </w:rPr>
              <w:t>Estimates</w:t>
            </w:r>
          </w:p>
        </w:tc>
        <w:tc>
          <w:tcPr>
            <w:tcW w:w="2126" w:type="dxa"/>
            <w:gridSpan w:val="2"/>
            <w:shd w:val="clear" w:color="auto" w:fill="F2F2F2" w:themeFill="background1" w:themeFillShade="F2"/>
            <w:vAlign w:val="center"/>
            <w:hideMark/>
          </w:tcPr>
          <w:p w14:paraId="4FA11F52" w14:textId="77777777" w:rsidR="00D933B7" w:rsidRPr="008520A8"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r>
      <w:tr w:rsidR="00D933B7" w:rsidRPr="008520A8" w14:paraId="117723F7" w14:textId="77777777">
        <w:trPr>
          <w:trHeight w:val="300"/>
        </w:trPr>
        <w:tc>
          <w:tcPr>
            <w:tcW w:w="1701" w:type="dxa"/>
            <w:shd w:val="clear" w:color="auto" w:fill="F2F2F2" w:themeFill="background1" w:themeFillShade="F2"/>
            <w:vAlign w:val="center"/>
            <w:hideMark/>
          </w:tcPr>
          <w:p w14:paraId="4A866D05" w14:textId="77777777" w:rsidR="00D933B7" w:rsidRPr="008520A8"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c>
          <w:tcPr>
            <w:tcW w:w="851" w:type="dxa"/>
            <w:shd w:val="clear" w:color="auto" w:fill="F2F2F2" w:themeFill="background1" w:themeFillShade="F2"/>
            <w:vAlign w:val="center"/>
            <w:hideMark/>
          </w:tcPr>
          <w:p w14:paraId="22113641" w14:textId="77777777" w:rsidR="00D933B7" w:rsidRPr="008520A8" w:rsidRDefault="00D933B7">
            <w:pPr>
              <w:spacing w:after="0" w:line="240" w:lineRule="auto"/>
              <w:jc w:val="center"/>
              <w:textAlignment w:val="baseline"/>
              <w:rPr>
                <w:rFonts w:cs="Segoe UI"/>
                <w:lang w:val="en-IE" w:eastAsia="en-IE"/>
              </w:rPr>
            </w:pPr>
            <w:r>
              <w:rPr>
                <w:rFonts w:cs="Segoe UI"/>
                <w:b/>
                <w:bCs/>
                <w:color w:val="000000"/>
                <w:lang w:val="en-IE" w:eastAsia="en-IE"/>
              </w:rPr>
              <w:t>2021</w:t>
            </w:r>
            <w:r>
              <w:rPr>
                <w:rFonts w:ascii="Calibri" w:hAnsi="Calibri" w:cs="Calibri"/>
                <w:color w:val="000000"/>
                <w:lang w:val="en-IE" w:eastAsia="en-IE"/>
              </w:rPr>
              <w:t> </w:t>
            </w:r>
          </w:p>
        </w:tc>
        <w:tc>
          <w:tcPr>
            <w:tcW w:w="850" w:type="dxa"/>
            <w:shd w:val="clear" w:color="auto" w:fill="F2F2F2" w:themeFill="background1" w:themeFillShade="F2"/>
            <w:vAlign w:val="center"/>
            <w:hideMark/>
          </w:tcPr>
          <w:p w14:paraId="095B2280" w14:textId="77777777" w:rsidR="00D933B7" w:rsidRPr="008520A8" w:rsidRDefault="00D933B7">
            <w:pPr>
              <w:spacing w:after="0" w:line="240" w:lineRule="auto"/>
              <w:jc w:val="center"/>
              <w:textAlignment w:val="baseline"/>
              <w:rPr>
                <w:rFonts w:cs="Segoe UI"/>
                <w:lang w:val="en-IE" w:eastAsia="en-IE"/>
              </w:rPr>
            </w:pPr>
            <w:r>
              <w:rPr>
                <w:rFonts w:cs="Segoe UI"/>
                <w:b/>
                <w:bCs/>
                <w:color w:val="000000"/>
                <w:lang w:val="en-IE" w:eastAsia="en-IE"/>
              </w:rPr>
              <w:t>2022</w:t>
            </w:r>
            <w:r>
              <w:rPr>
                <w:rFonts w:ascii="Calibri" w:hAnsi="Calibri" w:cs="Calibri"/>
                <w:color w:val="000000"/>
                <w:lang w:val="en-IE" w:eastAsia="en-IE"/>
              </w:rPr>
              <w:t> </w:t>
            </w:r>
          </w:p>
        </w:tc>
        <w:tc>
          <w:tcPr>
            <w:tcW w:w="851" w:type="dxa"/>
            <w:shd w:val="clear" w:color="auto" w:fill="F2F2F2" w:themeFill="background1" w:themeFillShade="F2"/>
            <w:vAlign w:val="center"/>
            <w:hideMark/>
          </w:tcPr>
          <w:p w14:paraId="08473589" w14:textId="77777777" w:rsidR="00D933B7" w:rsidRPr="008520A8" w:rsidRDefault="00D933B7">
            <w:pPr>
              <w:spacing w:after="0" w:line="240" w:lineRule="auto"/>
              <w:jc w:val="center"/>
              <w:textAlignment w:val="baseline"/>
              <w:rPr>
                <w:rFonts w:cs="Segoe UI"/>
                <w:lang w:val="en-IE" w:eastAsia="en-IE"/>
              </w:rPr>
            </w:pPr>
            <w:r>
              <w:rPr>
                <w:rFonts w:cs="Segoe UI"/>
                <w:b/>
                <w:bCs/>
                <w:color w:val="000000"/>
                <w:lang w:val="en-IE" w:eastAsia="en-IE"/>
              </w:rPr>
              <w:t>2023</w:t>
            </w:r>
            <w:r>
              <w:rPr>
                <w:rFonts w:ascii="Calibri" w:hAnsi="Calibri" w:cs="Calibri"/>
                <w:color w:val="000000"/>
                <w:lang w:val="en-IE" w:eastAsia="en-IE"/>
              </w:rPr>
              <w:t> </w:t>
            </w:r>
          </w:p>
        </w:tc>
        <w:tc>
          <w:tcPr>
            <w:tcW w:w="850" w:type="dxa"/>
            <w:shd w:val="clear" w:color="auto" w:fill="F2F2F2" w:themeFill="background1" w:themeFillShade="F2"/>
            <w:vAlign w:val="center"/>
            <w:hideMark/>
          </w:tcPr>
          <w:p w14:paraId="2EDD829E" w14:textId="77777777" w:rsidR="00D933B7" w:rsidRPr="008520A8" w:rsidRDefault="00D933B7">
            <w:pPr>
              <w:spacing w:after="0" w:line="240" w:lineRule="auto"/>
              <w:jc w:val="center"/>
              <w:textAlignment w:val="baseline"/>
              <w:rPr>
                <w:rFonts w:cs="Segoe UI"/>
                <w:lang w:val="en-IE" w:eastAsia="en-IE"/>
              </w:rPr>
            </w:pPr>
            <w:r>
              <w:rPr>
                <w:rFonts w:cs="Segoe UI"/>
                <w:b/>
                <w:bCs/>
                <w:color w:val="000000"/>
                <w:lang w:val="en-IE" w:eastAsia="en-IE"/>
              </w:rPr>
              <w:t>2024</w:t>
            </w:r>
            <w:r>
              <w:rPr>
                <w:rFonts w:ascii="Calibri" w:hAnsi="Calibri" w:cs="Calibri"/>
                <w:color w:val="000000"/>
                <w:lang w:val="en-IE" w:eastAsia="en-IE"/>
              </w:rPr>
              <w:t> </w:t>
            </w:r>
          </w:p>
        </w:tc>
        <w:tc>
          <w:tcPr>
            <w:tcW w:w="851" w:type="dxa"/>
            <w:shd w:val="clear" w:color="auto" w:fill="F2F2F2" w:themeFill="background1" w:themeFillShade="F2"/>
            <w:vAlign w:val="center"/>
            <w:hideMark/>
          </w:tcPr>
          <w:p w14:paraId="02E8A392" w14:textId="77777777" w:rsidR="00D933B7" w:rsidRPr="008520A8" w:rsidRDefault="00D933B7">
            <w:pPr>
              <w:spacing w:after="0" w:line="240" w:lineRule="auto"/>
              <w:jc w:val="center"/>
              <w:textAlignment w:val="baseline"/>
              <w:rPr>
                <w:rFonts w:cs="Segoe UI"/>
                <w:lang w:val="en-IE" w:eastAsia="en-IE"/>
              </w:rPr>
            </w:pPr>
            <w:r>
              <w:rPr>
                <w:rFonts w:cs="Segoe UI"/>
                <w:b/>
                <w:bCs/>
                <w:color w:val="000000"/>
                <w:lang w:val="en-IE" w:eastAsia="en-IE"/>
              </w:rPr>
              <w:t>2025</w:t>
            </w:r>
            <w:r>
              <w:rPr>
                <w:rFonts w:ascii="Calibri" w:hAnsi="Calibri" w:cs="Calibri"/>
                <w:color w:val="000000"/>
                <w:lang w:val="en-IE" w:eastAsia="en-IE"/>
              </w:rPr>
              <w:t> </w:t>
            </w:r>
          </w:p>
        </w:tc>
        <w:tc>
          <w:tcPr>
            <w:tcW w:w="780" w:type="dxa"/>
            <w:shd w:val="clear" w:color="auto" w:fill="F2F2F2" w:themeFill="background1" w:themeFillShade="F2"/>
            <w:vAlign w:val="center"/>
            <w:hideMark/>
          </w:tcPr>
          <w:p w14:paraId="31D7C60C" w14:textId="77777777" w:rsidR="00D933B7" w:rsidRPr="008520A8" w:rsidRDefault="00D933B7">
            <w:pPr>
              <w:spacing w:after="0" w:line="240" w:lineRule="auto"/>
              <w:jc w:val="center"/>
              <w:textAlignment w:val="baseline"/>
              <w:rPr>
                <w:rFonts w:cs="Segoe UI"/>
                <w:lang w:val="en-IE" w:eastAsia="en-IE"/>
              </w:rPr>
            </w:pPr>
            <w:r>
              <w:rPr>
                <w:rFonts w:cs="Segoe UI"/>
                <w:b/>
                <w:bCs/>
                <w:lang w:eastAsia="en-IE"/>
              </w:rPr>
              <w:t>2026</w:t>
            </w:r>
            <w:r>
              <w:rPr>
                <w:rFonts w:ascii="Calibri" w:hAnsi="Calibri" w:cs="Calibri"/>
                <w:lang w:val="en-IE" w:eastAsia="en-IE"/>
              </w:rPr>
              <w:t> </w:t>
            </w:r>
          </w:p>
        </w:tc>
        <w:tc>
          <w:tcPr>
            <w:tcW w:w="779" w:type="dxa"/>
            <w:shd w:val="clear" w:color="auto" w:fill="F2F2F2" w:themeFill="background1" w:themeFillShade="F2"/>
            <w:vAlign w:val="center"/>
            <w:hideMark/>
          </w:tcPr>
          <w:p w14:paraId="3DD58212" w14:textId="77777777" w:rsidR="00D933B7" w:rsidRPr="008520A8" w:rsidRDefault="00D933B7">
            <w:pPr>
              <w:spacing w:after="0" w:line="240" w:lineRule="auto"/>
              <w:jc w:val="center"/>
              <w:textAlignment w:val="baseline"/>
              <w:rPr>
                <w:rFonts w:cs="Segoe UI"/>
                <w:lang w:val="en-IE" w:eastAsia="en-IE"/>
              </w:rPr>
            </w:pPr>
            <w:r>
              <w:rPr>
                <w:rFonts w:cs="Segoe UI"/>
                <w:b/>
                <w:bCs/>
                <w:color w:val="000000"/>
                <w:lang w:val="en-IE" w:eastAsia="en-IE"/>
              </w:rPr>
              <w:t>2027</w:t>
            </w:r>
            <w:r>
              <w:rPr>
                <w:rFonts w:ascii="Calibri" w:hAnsi="Calibri" w:cs="Calibri"/>
                <w:color w:val="000000"/>
                <w:lang w:val="en-IE" w:eastAsia="en-IE"/>
              </w:rPr>
              <w:t> </w:t>
            </w:r>
          </w:p>
        </w:tc>
        <w:tc>
          <w:tcPr>
            <w:tcW w:w="992" w:type="dxa"/>
            <w:shd w:val="clear" w:color="auto" w:fill="F2F2F2" w:themeFill="background1" w:themeFillShade="F2"/>
            <w:vAlign w:val="center"/>
            <w:hideMark/>
          </w:tcPr>
          <w:p w14:paraId="42EBB080" w14:textId="77777777" w:rsidR="00D933B7" w:rsidRPr="008520A8" w:rsidRDefault="00D933B7">
            <w:pPr>
              <w:spacing w:after="0" w:line="240" w:lineRule="auto"/>
              <w:jc w:val="center"/>
              <w:textAlignment w:val="baseline"/>
              <w:rPr>
                <w:rFonts w:cs="Segoe UI"/>
                <w:lang w:val="en-IE" w:eastAsia="en-IE"/>
              </w:rPr>
            </w:pPr>
            <w:r>
              <w:rPr>
                <w:rFonts w:cs="Segoe UI"/>
                <w:b/>
                <w:bCs/>
                <w:lang w:eastAsia="en-IE"/>
              </w:rPr>
              <w:t>Total</w:t>
            </w:r>
            <w:r>
              <w:rPr>
                <w:rFonts w:ascii="Calibri" w:hAnsi="Calibri" w:cs="Calibri"/>
                <w:lang w:val="en-IE" w:eastAsia="en-IE"/>
              </w:rPr>
              <w:t> </w:t>
            </w:r>
          </w:p>
        </w:tc>
        <w:tc>
          <w:tcPr>
            <w:tcW w:w="1134" w:type="dxa"/>
            <w:shd w:val="clear" w:color="auto" w:fill="F2F2F2" w:themeFill="background1" w:themeFillShade="F2"/>
            <w:vAlign w:val="center"/>
            <w:hideMark/>
          </w:tcPr>
          <w:p w14:paraId="66DEEEAC" w14:textId="77777777" w:rsidR="00D933B7" w:rsidRPr="008520A8" w:rsidRDefault="00D933B7">
            <w:pPr>
              <w:spacing w:after="0" w:line="240" w:lineRule="auto"/>
              <w:jc w:val="center"/>
              <w:textAlignment w:val="baseline"/>
              <w:rPr>
                <w:rFonts w:cs="Segoe UI"/>
                <w:lang w:val="en-IE" w:eastAsia="en-IE"/>
              </w:rPr>
            </w:pPr>
            <w:r>
              <w:rPr>
                <w:rFonts w:cs="Segoe UI"/>
                <w:b/>
                <w:bCs/>
                <w:lang w:eastAsia="en-IE"/>
              </w:rPr>
              <w:t>% of the total envelope</w:t>
            </w:r>
            <w:r>
              <w:rPr>
                <w:rFonts w:ascii="Calibri" w:hAnsi="Calibri" w:cs="Calibri"/>
                <w:lang w:val="en-IE" w:eastAsia="en-IE"/>
              </w:rPr>
              <w:t> </w:t>
            </w:r>
          </w:p>
        </w:tc>
      </w:tr>
      <w:tr w:rsidR="00D933B7" w:rsidRPr="008520A8" w14:paraId="649A35B7" w14:textId="77777777">
        <w:trPr>
          <w:trHeight w:val="300"/>
        </w:trPr>
        <w:tc>
          <w:tcPr>
            <w:tcW w:w="1701" w:type="dxa"/>
            <w:vAlign w:val="center"/>
            <w:hideMark/>
          </w:tcPr>
          <w:p w14:paraId="22AB684A" w14:textId="77777777" w:rsidR="00D933B7" w:rsidRPr="008520A8" w:rsidRDefault="00D933B7">
            <w:pPr>
              <w:spacing w:after="0" w:line="240" w:lineRule="auto"/>
              <w:textAlignment w:val="baseline"/>
              <w:rPr>
                <w:rFonts w:cs="Segoe UI"/>
                <w:lang w:val="en-IE" w:eastAsia="en-IE"/>
              </w:rPr>
            </w:pPr>
            <w:r>
              <w:rPr>
                <w:rFonts w:cs="Segoe UI"/>
                <w:b/>
                <w:bCs/>
                <w:color w:val="000000"/>
                <w:lang w:eastAsia="en-IE"/>
              </w:rPr>
              <w:t xml:space="preserve">Climate mainstreaming </w:t>
            </w:r>
            <w:r>
              <w:rPr>
                <w:rFonts w:ascii="Calibri" w:hAnsi="Calibri" w:cs="Calibri"/>
                <w:color w:val="000000"/>
                <w:lang w:val="en-IE" w:eastAsia="en-IE"/>
              </w:rPr>
              <w:t> </w:t>
            </w:r>
          </w:p>
        </w:tc>
        <w:tc>
          <w:tcPr>
            <w:tcW w:w="851" w:type="dxa"/>
            <w:vAlign w:val="center"/>
          </w:tcPr>
          <w:p w14:paraId="24CCA325" w14:textId="77777777" w:rsidR="00D933B7" w:rsidRPr="00910EDE" w:rsidRDefault="00D933B7">
            <w:pPr>
              <w:spacing w:after="0" w:line="240" w:lineRule="auto"/>
              <w:jc w:val="center"/>
              <w:rPr>
                <w:color w:val="000000"/>
                <w:lang w:val="en-IE"/>
              </w:rPr>
            </w:pPr>
            <w:r>
              <w:rPr>
                <w:color w:val="000000"/>
              </w:rPr>
              <w:t>624.5</w:t>
            </w:r>
          </w:p>
        </w:tc>
        <w:tc>
          <w:tcPr>
            <w:tcW w:w="850" w:type="dxa"/>
            <w:vAlign w:val="center"/>
          </w:tcPr>
          <w:p w14:paraId="599B8820" w14:textId="77777777" w:rsidR="00D933B7" w:rsidRPr="00910EDE" w:rsidRDefault="00D933B7">
            <w:pPr>
              <w:spacing w:after="0" w:line="240" w:lineRule="auto"/>
              <w:jc w:val="center"/>
              <w:rPr>
                <w:color w:val="000000"/>
                <w:lang w:val="en-IE"/>
              </w:rPr>
            </w:pPr>
            <w:r>
              <w:rPr>
                <w:color w:val="000000"/>
              </w:rPr>
              <w:t>580.1</w:t>
            </w:r>
          </w:p>
        </w:tc>
        <w:tc>
          <w:tcPr>
            <w:tcW w:w="851" w:type="dxa"/>
            <w:vAlign w:val="center"/>
          </w:tcPr>
          <w:p w14:paraId="3EC20A9E" w14:textId="77777777" w:rsidR="00D933B7" w:rsidRPr="00910EDE" w:rsidRDefault="00D933B7">
            <w:pPr>
              <w:spacing w:after="0" w:line="240" w:lineRule="auto"/>
              <w:jc w:val="center"/>
              <w:rPr>
                <w:color w:val="000000"/>
                <w:lang w:val="en-IE"/>
              </w:rPr>
            </w:pPr>
            <w:r>
              <w:rPr>
                <w:color w:val="000000"/>
              </w:rPr>
              <w:t>503.3</w:t>
            </w:r>
          </w:p>
        </w:tc>
        <w:tc>
          <w:tcPr>
            <w:tcW w:w="850" w:type="dxa"/>
            <w:vAlign w:val="center"/>
          </w:tcPr>
          <w:p w14:paraId="351E24D1" w14:textId="77777777" w:rsidR="00D933B7" w:rsidRPr="00910EDE" w:rsidRDefault="00D933B7">
            <w:pPr>
              <w:spacing w:after="0" w:line="240" w:lineRule="auto"/>
              <w:jc w:val="center"/>
              <w:rPr>
                <w:color w:val="000000"/>
                <w:lang w:val="en-IE"/>
              </w:rPr>
            </w:pPr>
            <w:r>
              <w:rPr>
                <w:color w:val="000000"/>
              </w:rPr>
              <w:t>510.1</w:t>
            </w:r>
          </w:p>
        </w:tc>
        <w:tc>
          <w:tcPr>
            <w:tcW w:w="851" w:type="dxa"/>
            <w:vAlign w:val="center"/>
            <w:hideMark/>
          </w:tcPr>
          <w:p w14:paraId="60774276" w14:textId="77777777" w:rsidR="00D933B7" w:rsidRPr="00910EDE" w:rsidRDefault="00D933B7">
            <w:pPr>
              <w:spacing w:after="0" w:line="240" w:lineRule="auto"/>
              <w:jc w:val="center"/>
              <w:rPr>
                <w:color w:val="000000"/>
                <w:lang w:val="en-IE"/>
              </w:rPr>
            </w:pPr>
            <w:r>
              <w:rPr>
                <w:color w:val="000000"/>
              </w:rPr>
              <w:t>453.2</w:t>
            </w:r>
          </w:p>
        </w:tc>
        <w:tc>
          <w:tcPr>
            <w:tcW w:w="780" w:type="dxa"/>
            <w:vAlign w:val="center"/>
            <w:hideMark/>
          </w:tcPr>
          <w:p w14:paraId="5A3D8F38" w14:textId="77777777" w:rsidR="00D933B7" w:rsidRPr="008520A8" w:rsidRDefault="00D933B7">
            <w:pPr>
              <w:spacing w:after="0" w:line="240" w:lineRule="auto"/>
              <w:jc w:val="center"/>
              <w:textAlignment w:val="baseline"/>
              <w:rPr>
                <w:rFonts w:cs="Segoe UI"/>
                <w:lang w:val="en-IE" w:eastAsia="en-IE"/>
              </w:rPr>
            </w:pPr>
            <w:r>
              <w:rPr>
                <w:rFonts w:cs="Calibri"/>
                <w:lang w:val="en-IE" w:eastAsia="en-IE"/>
              </w:rPr>
              <w:t>568.0</w:t>
            </w:r>
          </w:p>
        </w:tc>
        <w:tc>
          <w:tcPr>
            <w:tcW w:w="779" w:type="dxa"/>
            <w:vAlign w:val="center"/>
            <w:hideMark/>
          </w:tcPr>
          <w:p w14:paraId="1799E1BB" w14:textId="1AF61774" w:rsidR="00D933B7" w:rsidRPr="007A7A6B" w:rsidRDefault="00D933B7" w:rsidP="007A7A6B">
            <w:pPr>
              <w:spacing w:after="0" w:line="240" w:lineRule="auto"/>
              <w:jc w:val="center"/>
              <w:textAlignment w:val="baseline"/>
              <w:rPr>
                <w:rFonts w:cs="Segoe UI"/>
                <w:lang w:eastAsia="en-IE"/>
              </w:rPr>
            </w:pPr>
            <w:r>
              <w:rPr>
                <w:rFonts w:cs="Calibri"/>
                <w:lang w:val="en-IE" w:eastAsia="en-IE"/>
              </w:rPr>
              <w:t>568.0</w:t>
            </w:r>
          </w:p>
        </w:tc>
        <w:tc>
          <w:tcPr>
            <w:tcW w:w="992" w:type="dxa"/>
            <w:vAlign w:val="center"/>
            <w:hideMark/>
          </w:tcPr>
          <w:p w14:paraId="05758300" w14:textId="77777777" w:rsidR="00D933B7" w:rsidRPr="008520A8" w:rsidRDefault="00D933B7">
            <w:pPr>
              <w:spacing w:after="0" w:line="240" w:lineRule="auto"/>
              <w:jc w:val="center"/>
              <w:rPr>
                <w:rFonts w:cs="Segoe UI"/>
                <w:lang w:val="en-IE" w:eastAsia="en-IE"/>
              </w:rPr>
            </w:pPr>
            <w:r>
              <w:rPr>
                <w:color w:val="000000" w:themeColor="text1"/>
              </w:rPr>
              <w:t>3 807.2</w:t>
            </w:r>
          </w:p>
        </w:tc>
        <w:tc>
          <w:tcPr>
            <w:tcW w:w="1134" w:type="dxa"/>
            <w:vAlign w:val="center"/>
            <w:hideMark/>
          </w:tcPr>
          <w:p w14:paraId="1B0687F3" w14:textId="593B8A1D" w:rsidR="00D933B7" w:rsidRPr="008520A8" w:rsidRDefault="00D933B7" w:rsidP="007A7A6B">
            <w:pPr>
              <w:spacing w:after="0" w:line="240" w:lineRule="auto"/>
              <w:jc w:val="center"/>
              <w:rPr>
                <w:rFonts w:cs="Segoe UI"/>
                <w:lang w:val="en-IE" w:eastAsia="en-IE"/>
              </w:rPr>
            </w:pPr>
            <w:r>
              <w:rPr>
                <w:color w:val="000000" w:themeColor="text1"/>
              </w:rPr>
              <w:t>25.4%</w:t>
            </w:r>
          </w:p>
        </w:tc>
      </w:tr>
      <w:tr w:rsidR="00D933B7" w:rsidRPr="008520A8" w14:paraId="22B844DD" w14:textId="77777777">
        <w:trPr>
          <w:trHeight w:val="300"/>
        </w:trPr>
        <w:tc>
          <w:tcPr>
            <w:tcW w:w="1701" w:type="dxa"/>
            <w:shd w:val="clear" w:color="auto" w:fill="F2F2F2" w:themeFill="background1" w:themeFillShade="F2"/>
            <w:vAlign w:val="center"/>
            <w:hideMark/>
          </w:tcPr>
          <w:p w14:paraId="0B0B8F6A" w14:textId="77777777" w:rsidR="00D933B7" w:rsidRPr="008520A8" w:rsidRDefault="00D933B7">
            <w:pPr>
              <w:spacing w:after="0" w:line="240" w:lineRule="auto"/>
              <w:textAlignment w:val="baseline"/>
              <w:rPr>
                <w:rFonts w:cs="Segoe UI"/>
                <w:lang w:val="en-IE" w:eastAsia="en-IE"/>
              </w:rPr>
            </w:pPr>
            <w:r>
              <w:rPr>
                <w:rFonts w:cs="Segoe UI"/>
                <w:b/>
                <w:bCs/>
                <w:lang w:eastAsia="en-IE"/>
              </w:rPr>
              <w:t>Biodiversity mainstreaming</w:t>
            </w:r>
            <w:r>
              <w:rPr>
                <w:rFonts w:ascii="Calibri" w:hAnsi="Calibri" w:cs="Calibri"/>
                <w:b/>
                <w:bCs/>
                <w:lang w:eastAsia="en-IE"/>
              </w:rPr>
              <w:t> </w:t>
            </w:r>
            <w:r>
              <w:rPr>
                <w:rFonts w:ascii="Calibri" w:hAnsi="Calibri" w:cs="Calibri"/>
                <w:lang w:val="en-IE" w:eastAsia="en-IE"/>
              </w:rPr>
              <w:t> </w:t>
            </w:r>
          </w:p>
        </w:tc>
        <w:tc>
          <w:tcPr>
            <w:tcW w:w="851" w:type="dxa"/>
            <w:shd w:val="clear" w:color="auto" w:fill="F2F2F2" w:themeFill="background1" w:themeFillShade="F2"/>
            <w:vAlign w:val="center"/>
            <w:hideMark/>
          </w:tcPr>
          <w:p w14:paraId="1AAC0273" w14:textId="5A86F9A7" w:rsidR="00D933B7" w:rsidRPr="008520A8" w:rsidRDefault="00D933B7" w:rsidP="007A7A6B">
            <w:pPr>
              <w:spacing w:after="0" w:line="240" w:lineRule="auto"/>
              <w:jc w:val="center"/>
              <w:rPr>
                <w:rFonts w:cs="Segoe UI"/>
                <w:lang w:val="en-IE" w:eastAsia="en-IE"/>
              </w:rPr>
            </w:pPr>
            <w:r>
              <w:rPr>
                <w:color w:val="000000"/>
              </w:rPr>
              <w:t>33.1</w:t>
            </w:r>
          </w:p>
        </w:tc>
        <w:tc>
          <w:tcPr>
            <w:tcW w:w="850" w:type="dxa"/>
            <w:shd w:val="clear" w:color="auto" w:fill="F2F2F2" w:themeFill="background1" w:themeFillShade="F2"/>
            <w:vAlign w:val="center"/>
            <w:hideMark/>
          </w:tcPr>
          <w:p w14:paraId="53E6C619" w14:textId="77777777" w:rsidR="00D933B7" w:rsidRPr="00910EDE" w:rsidRDefault="00D933B7">
            <w:pPr>
              <w:spacing w:after="0" w:line="240" w:lineRule="auto"/>
              <w:jc w:val="center"/>
              <w:rPr>
                <w:color w:val="000000"/>
                <w:lang w:val="en-IE"/>
              </w:rPr>
            </w:pPr>
            <w:r>
              <w:rPr>
                <w:color w:val="000000"/>
              </w:rPr>
              <w:t>77.5</w:t>
            </w:r>
          </w:p>
        </w:tc>
        <w:tc>
          <w:tcPr>
            <w:tcW w:w="851" w:type="dxa"/>
            <w:shd w:val="clear" w:color="auto" w:fill="F2F2F2" w:themeFill="background1" w:themeFillShade="F2"/>
            <w:vAlign w:val="center"/>
            <w:hideMark/>
          </w:tcPr>
          <w:p w14:paraId="6548ADD0" w14:textId="0495F464" w:rsidR="00D933B7" w:rsidRPr="008520A8" w:rsidRDefault="00D933B7" w:rsidP="007A7A6B">
            <w:pPr>
              <w:spacing w:after="0" w:line="240" w:lineRule="auto"/>
              <w:jc w:val="center"/>
              <w:rPr>
                <w:rFonts w:cs="Segoe UI"/>
                <w:lang w:val="en-IE" w:eastAsia="en-IE"/>
              </w:rPr>
            </w:pPr>
            <w:r>
              <w:rPr>
                <w:color w:val="000000"/>
              </w:rPr>
              <w:t>50.0</w:t>
            </w:r>
          </w:p>
        </w:tc>
        <w:tc>
          <w:tcPr>
            <w:tcW w:w="850" w:type="dxa"/>
            <w:shd w:val="clear" w:color="auto" w:fill="F2F2F2" w:themeFill="background1" w:themeFillShade="F2"/>
            <w:vAlign w:val="center"/>
            <w:hideMark/>
          </w:tcPr>
          <w:p w14:paraId="3040EFF0" w14:textId="77777777" w:rsidR="00D933B7" w:rsidRPr="00910EDE" w:rsidRDefault="00D933B7">
            <w:pPr>
              <w:spacing w:after="0" w:line="240" w:lineRule="auto"/>
              <w:jc w:val="center"/>
              <w:rPr>
                <w:color w:val="000000"/>
                <w:lang w:val="en-IE"/>
              </w:rPr>
            </w:pPr>
            <w:r>
              <w:rPr>
                <w:color w:val="000000"/>
              </w:rPr>
              <w:t>74.8</w:t>
            </w:r>
          </w:p>
        </w:tc>
        <w:tc>
          <w:tcPr>
            <w:tcW w:w="851" w:type="dxa"/>
            <w:shd w:val="clear" w:color="auto" w:fill="F2F2F2" w:themeFill="background1" w:themeFillShade="F2"/>
            <w:vAlign w:val="center"/>
            <w:hideMark/>
          </w:tcPr>
          <w:p w14:paraId="464188D4" w14:textId="77777777" w:rsidR="00D933B7" w:rsidRPr="00910EDE" w:rsidRDefault="00D933B7">
            <w:pPr>
              <w:spacing w:after="0" w:line="240" w:lineRule="auto"/>
              <w:jc w:val="center"/>
              <w:rPr>
                <w:color w:val="000000"/>
                <w:lang w:val="en-IE"/>
              </w:rPr>
            </w:pPr>
            <w:r>
              <w:rPr>
                <w:color w:val="000000"/>
              </w:rPr>
              <w:t>37.7</w:t>
            </w:r>
          </w:p>
        </w:tc>
        <w:tc>
          <w:tcPr>
            <w:tcW w:w="780" w:type="dxa"/>
            <w:shd w:val="clear" w:color="auto" w:fill="F2F2F2" w:themeFill="background1" w:themeFillShade="F2"/>
            <w:vAlign w:val="center"/>
            <w:hideMark/>
          </w:tcPr>
          <w:p w14:paraId="5B2B0129" w14:textId="77777777" w:rsidR="00D933B7" w:rsidRPr="008520A8" w:rsidRDefault="00D933B7">
            <w:pPr>
              <w:spacing w:after="0" w:line="240" w:lineRule="auto"/>
              <w:jc w:val="center"/>
              <w:textAlignment w:val="baseline"/>
              <w:rPr>
                <w:rFonts w:cs="Calibri"/>
                <w:lang w:val="en-IE" w:eastAsia="en-IE"/>
              </w:rPr>
            </w:pPr>
            <w:r>
              <w:rPr>
                <w:rFonts w:cs="Calibri"/>
                <w:lang w:val="en-IE" w:eastAsia="en-IE"/>
              </w:rPr>
              <w:t>97.0</w:t>
            </w:r>
          </w:p>
        </w:tc>
        <w:tc>
          <w:tcPr>
            <w:tcW w:w="779" w:type="dxa"/>
            <w:shd w:val="clear" w:color="auto" w:fill="F2F2F2" w:themeFill="background1" w:themeFillShade="F2"/>
            <w:vAlign w:val="center"/>
            <w:hideMark/>
          </w:tcPr>
          <w:p w14:paraId="1BD85B10" w14:textId="77777777" w:rsidR="00D933B7" w:rsidRPr="008520A8" w:rsidRDefault="00D933B7">
            <w:pPr>
              <w:spacing w:after="0" w:line="240" w:lineRule="auto"/>
              <w:jc w:val="center"/>
              <w:textAlignment w:val="baseline"/>
              <w:rPr>
                <w:rFonts w:cs="Segoe UI"/>
                <w:lang w:val="en-IE" w:eastAsia="en-IE"/>
              </w:rPr>
            </w:pPr>
            <w:r>
              <w:rPr>
                <w:rFonts w:cs="Calibri"/>
                <w:lang w:val="en-IE" w:eastAsia="en-IE"/>
              </w:rPr>
              <w:t>102.0</w:t>
            </w:r>
          </w:p>
        </w:tc>
        <w:tc>
          <w:tcPr>
            <w:tcW w:w="992" w:type="dxa"/>
            <w:shd w:val="clear" w:color="auto" w:fill="F2F2F2" w:themeFill="background1" w:themeFillShade="F2"/>
            <w:vAlign w:val="center"/>
            <w:hideMark/>
          </w:tcPr>
          <w:p w14:paraId="562A2E22" w14:textId="77777777" w:rsidR="00D933B7" w:rsidRPr="008520A8" w:rsidRDefault="00D933B7">
            <w:pPr>
              <w:spacing w:after="0" w:line="240" w:lineRule="auto"/>
              <w:jc w:val="center"/>
              <w:rPr>
                <w:rFonts w:cs="Segoe UI"/>
                <w:lang w:val="en-IE" w:eastAsia="en-IE"/>
              </w:rPr>
            </w:pPr>
            <w:r>
              <w:rPr>
                <w:color w:val="000000"/>
              </w:rPr>
              <w:t>472.2</w:t>
            </w:r>
          </w:p>
        </w:tc>
        <w:tc>
          <w:tcPr>
            <w:tcW w:w="1134" w:type="dxa"/>
            <w:shd w:val="clear" w:color="auto" w:fill="F2F2F2" w:themeFill="background1" w:themeFillShade="F2"/>
            <w:vAlign w:val="center"/>
            <w:hideMark/>
          </w:tcPr>
          <w:p w14:paraId="37571473" w14:textId="5AAEFEC1" w:rsidR="00D933B7" w:rsidRPr="008520A8" w:rsidRDefault="00D933B7" w:rsidP="007A7A6B">
            <w:pPr>
              <w:spacing w:after="0" w:line="240" w:lineRule="auto"/>
              <w:jc w:val="center"/>
              <w:rPr>
                <w:rFonts w:cs="Segoe UI"/>
                <w:lang w:val="en-IE" w:eastAsia="en-IE"/>
              </w:rPr>
            </w:pPr>
            <w:r>
              <w:rPr>
                <w:color w:val="000000" w:themeColor="text1"/>
              </w:rPr>
              <w:t>3.2%</w:t>
            </w:r>
          </w:p>
        </w:tc>
      </w:tr>
    </w:tbl>
    <w:p w14:paraId="123697E6" w14:textId="77777777" w:rsidR="00D933B7" w:rsidRPr="0047239D" w:rsidRDefault="00D933B7" w:rsidP="00D933B7">
      <w:pPr>
        <w:rPr>
          <w:b/>
          <w:bCs/>
        </w:rPr>
      </w:pPr>
    </w:p>
    <w:p w14:paraId="536DFC37" w14:textId="77777777" w:rsidR="00D933B7" w:rsidRPr="00503C01" w:rsidRDefault="00D933B7" w:rsidP="00D933B7">
      <w:pPr>
        <w:spacing w:line="259" w:lineRule="auto"/>
        <w:rPr>
          <w:lang w:eastAsia="en-GB"/>
        </w:rPr>
      </w:pPr>
      <w:r>
        <w:rPr>
          <w:lang w:eastAsia="en-GB"/>
        </w:rPr>
        <w:t>IPA III supports the EU's climate objectives, with its regulation stipulating that at least 18% of its financial envelope should contribute to climate goals, set to increase to 20% by 2027. In 2025, 16% of IPA III funding was allocated to climate financing. Preliminary results for 2021-2025 indicate that IPA III is on track to exceed its climate spending targets, with climate financing accounting for 24.7% of the spending during this period, totalling EUR 2.67 billion. Overall, IPA III is expected to contribute around EUR 4 billion to climate objectives from 2021 to 2027, representing 25% of the programme's total envelope.</w:t>
      </w:r>
    </w:p>
    <w:p w14:paraId="3D71A385" w14:textId="2AE59FF9" w:rsidR="00D933B7" w:rsidRPr="00503C01" w:rsidRDefault="00D933B7" w:rsidP="00D933B7">
      <w:pPr>
        <w:spacing w:line="259" w:lineRule="auto"/>
        <w:rPr>
          <w:lang w:eastAsia="en-GB"/>
        </w:rPr>
      </w:pPr>
      <w:r>
        <w:rPr>
          <w:lang w:eastAsia="en-GB"/>
        </w:rPr>
        <w:t xml:space="preserve">This overachievement reflects both the inherently climate-oriented design of IPA III’s Western Balkans </w:t>
      </w:r>
      <w:r w:rsidR="00C611B0">
        <w:rPr>
          <w:lang w:eastAsia="en-GB"/>
        </w:rPr>
        <w:t>I</w:t>
      </w:r>
      <w:r>
        <w:rPr>
          <w:lang w:eastAsia="en-GB"/>
        </w:rPr>
        <w:t xml:space="preserve">nvestment </w:t>
      </w:r>
      <w:r w:rsidR="004C50CA">
        <w:rPr>
          <w:lang w:eastAsia="en-GB"/>
        </w:rPr>
        <w:t xml:space="preserve">Framework </w:t>
      </w:r>
      <w:r>
        <w:rPr>
          <w:lang w:eastAsia="en-GB"/>
        </w:rPr>
        <w:t xml:space="preserve">programming and the large-scale energy response to Russia's war of aggression against Ukraine. Under the Western Balkans </w:t>
      </w:r>
      <w:r w:rsidR="00C611B0">
        <w:rPr>
          <w:lang w:eastAsia="en-GB"/>
        </w:rPr>
        <w:t>I</w:t>
      </w:r>
      <w:r>
        <w:rPr>
          <w:lang w:eastAsia="en-GB"/>
        </w:rPr>
        <w:t xml:space="preserve">nvestment </w:t>
      </w:r>
      <w:r w:rsidR="004C50CA">
        <w:rPr>
          <w:lang w:eastAsia="en-GB"/>
        </w:rPr>
        <w:t>Framework</w:t>
      </w:r>
      <w:r>
        <w:rPr>
          <w:lang w:eastAsia="en-GB"/>
        </w:rPr>
        <w:t>, EU4 green and digital transition and EU4 green growth programmes directed significant resources towards renewable energy, energy efficiency, and environmental infrastructure, while the sustainable transport connectivity action supported greener transport along trans-European transport network corridors.</w:t>
      </w:r>
    </w:p>
    <w:p w14:paraId="4B9B017A" w14:textId="77777777" w:rsidR="00D933B7" w:rsidRPr="00503C01" w:rsidRDefault="00D933B7" w:rsidP="00D933B7">
      <w:pPr>
        <w:spacing w:line="259" w:lineRule="auto"/>
        <w:rPr>
          <w:lang w:eastAsia="en-GB"/>
        </w:rPr>
      </w:pPr>
      <w:r>
        <w:rPr>
          <w:lang w:eastAsia="en-GB"/>
        </w:rPr>
        <w:t>For biodiversity, it is estimated that IPA III measures will contribute around EUR</w:t>
      </w:r>
      <w:r>
        <w:rPr>
          <w:rFonts w:ascii="Calibri" w:hAnsi="Calibri" w:cs="Calibri"/>
          <w:lang w:eastAsia="en-GB"/>
        </w:rPr>
        <w:t> </w:t>
      </w:r>
      <w:r>
        <w:rPr>
          <w:lang w:eastAsia="en-GB"/>
        </w:rPr>
        <w:t>0.5</w:t>
      </w:r>
      <w:r>
        <w:rPr>
          <w:rFonts w:ascii="Calibri" w:hAnsi="Calibri" w:cs="Calibri"/>
          <w:lang w:eastAsia="en-GB"/>
        </w:rPr>
        <w:t> </w:t>
      </w:r>
      <w:r>
        <w:rPr>
          <w:lang w:eastAsia="en-GB"/>
        </w:rPr>
        <w:t>billion to biodiversity actions in the 2021-2027 period. According to the completed quality review covering until 2025, IPA III contributed EUR 273.2 million to biodiversity in 2021-2025. This means that so far biodiversity-relevant actions represent 2.5% of the total IPA III instrument, below the target 7.5 % in 2024 and 10 % in 2026 and in 2027. The Commission is committed to continue its efforts to achieve the biodiversity target by the end of the multiannual financial framework. In particular, the annual programme review and targeted internal technical assistance are being used to identify gaps and support the quality check of programmes to better integrate biodiversity objectives in the remaining programming years.</w:t>
      </w:r>
    </w:p>
    <w:p w14:paraId="14948F32" w14:textId="77777777" w:rsidR="00D933B7" w:rsidRPr="00503C01" w:rsidRDefault="00D933B7" w:rsidP="00D933B7">
      <w:pPr>
        <w:spacing w:line="259" w:lineRule="auto"/>
        <w:rPr>
          <w:lang w:eastAsia="en-GB"/>
        </w:rPr>
      </w:pPr>
      <w:r>
        <w:rPr>
          <w:lang w:eastAsia="en-GB"/>
        </w:rPr>
        <w:t>IPA III supports the beneficiaries in their efforts to align themselves with the EU environmental and climate acquis and in the implementation of the external dimension of the European Green Deal. Under thematic window 3 of the IPA III programming framework, financing goes towards the implementation of the Green Agenda for the western Balkans, where biodiversity, ecosystem protection and restoration are priorities. Under the environment and climate change operational programme launched in 2024, a total of EUR 38.8 million in EU grants is supporting Montenegro’s progress towards closing the accession benchmarks for Chapter 27, with investments in municipal water and waste management infrastructure, nature protection, including the Ulcinj Salina Nature Park, and climate change adaptation, alongside capacity building across all levels of government.</w:t>
      </w:r>
    </w:p>
    <w:p w14:paraId="22463DE5" w14:textId="77777777" w:rsidR="00D933B7" w:rsidRDefault="00D933B7" w:rsidP="00D933B7">
      <w:pPr>
        <w:spacing w:line="259" w:lineRule="auto"/>
        <w:rPr>
          <w:b/>
          <w:bCs/>
        </w:rPr>
      </w:pPr>
      <w:r>
        <w:rPr>
          <w:lang w:eastAsia="en-GB"/>
        </w:rPr>
        <w:t xml:space="preserve">Measures under other thematic windows of the IPA III programming framework, such as the 'competitiveness and inclusive growth' window supports enterprises and industries to reducing pollution, decarbonise, protect biodiversity, be resource efficient and build a circular economy. Most support is channelled via the Western Balkans Investment Framework, the European Fund for Sustainable Development Plus and the Green for Growth Fund. In Kosovo, a EUR 55 million IPA III grant is supporting two landmark renewable energy projects, helping the country diversify away from its near-total dependence on coal. The first project, </w:t>
      </w:r>
      <w:hyperlink r:id="rId524" w:anchor=":~:text=This%20investment%20project%20will%20install%20a%20solar%20photovoltaic,capacities%20tenfold%20from%2010.1%20MW%20to%20110.1%20MW." w:history="1">
        <w:r>
          <w:rPr>
            <w:rStyle w:val="Hyperlink"/>
            <w:lang w:eastAsia="en-GB"/>
          </w:rPr>
          <w:t>Solar4Kosovo</w:t>
        </w:r>
      </w:hyperlink>
      <w:r>
        <w:rPr>
          <w:lang w:eastAsia="en-GB"/>
        </w:rPr>
        <w:t xml:space="preserve">, installs a 100 MW solar photovoltaic plant on former ash dump fields, near Kosovo A thermal power plant. It is the first large-scale solar installation in the country and is expected to produce 152 GWh annually, saving 152 000 tonnes of CO2. Building on this, the </w:t>
      </w:r>
      <w:hyperlink r:id="rId525" w:history="1">
        <w:r>
          <w:rPr>
            <w:rStyle w:val="Hyperlink"/>
            <w:lang w:eastAsia="en-GB"/>
          </w:rPr>
          <w:t>project second phase</w:t>
        </w:r>
      </w:hyperlink>
      <w:r>
        <w:rPr>
          <w:lang w:eastAsia="en-GB"/>
        </w:rPr>
        <w:t>, extends the benefits of solar energy into Pristina’s district heating system. A 50 MW solar heating facility will directly benefit up to 38 000 residents through network expansion measures.</w:t>
      </w:r>
      <w:r>
        <w:rPr>
          <w:b/>
          <w:bCs/>
        </w:rPr>
        <w:br w:type="page"/>
      </w:r>
    </w:p>
    <w:p w14:paraId="7BC12DAA" w14:textId="77777777" w:rsidR="00D933B7" w:rsidRPr="007863E8" w:rsidRDefault="00D933B7" w:rsidP="00D933B7">
      <w:pPr>
        <w:keepNext/>
        <w:keepLines/>
        <w:spacing w:after="0" w:line="240" w:lineRule="auto"/>
        <w:outlineLvl w:val="4"/>
        <w:rPr>
          <w:b/>
          <w:bCs/>
          <w:sz w:val="2"/>
          <w:szCs w:val="2"/>
        </w:rPr>
      </w:pPr>
    </w:p>
    <w:p w14:paraId="3D01CACB" w14:textId="77777777" w:rsidR="00D933B7" w:rsidRDefault="00D933B7" w:rsidP="00D933B7">
      <w:pPr>
        <w:keepNext/>
        <w:keepLines/>
        <w:spacing w:line="240" w:lineRule="auto"/>
        <w:outlineLvl w:val="4"/>
        <w:rPr>
          <w:b/>
          <w:bCs/>
        </w:rPr>
      </w:pPr>
    </w:p>
    <w:p w14:paraId="08CDA74A"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6C56DF" w14:paraId="087A2293"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549777AE" w14:textId="77777777" w:rsidR="00D933B7" w:rsidRPr="006C56DF" w:rsidRDefault="00D933B7">
            <w:pPr>
              <w:spacing w:after="0" w:line="240" w:lineRule="auto"/>
              <w:jc w:val="center"/>
              <w:textAlignment w:val="baseline"/>
              <w:rPr>
                <w:rFonts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51D73815" w14:textId="77777777" w:rsidR="00D933B7" w:rsidRPr="006C56DF" w:rsidRDefault="00D933B7">
            <w:pPr>
              <w:spacing w:after="0" w:line="240" w:lineRule="auto"/>
              <w:jc w:val="center"/>
              <w:textAlignment w:val="baseline"/>
              <w:rPr>
                <w:rFonts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488F70B8" w14:textId="77777777" w:rsidR="00D933B7" w:rsidRPr="006C56DF" w:rsidRDefault="00D933B7">
            <w:pPr>
              <w:spacing w:after="0" w:line="240" w:lineRule="auto"/>
              <w:jc w:val="center"/>
              <w:textAlignment w:val="baseline"/>
              <w:rPr>
                <w:rFonts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41E41CAF" w14:textId="77777777" w:rsidR="00D933B7" w:rsidRPr="006C56DF" w:rsidRDefault="00D933B7">
            <w:pPr>
              <w:spacing w:after="0" w:line="240" w:lineRule="auto"/>
              <w:jc w:val="center"/>
              <w:textAlignment w:val="baseline"/>
              <w:rPr>
                <w:rFonts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672D373E" w14:textId="77777777" w:rsidR="00D933B7" w:rsidRPr="006C56DF" w:rsidRDefault="00D933B7">
            <w:pPr>
              <w:spacing w:after="0" w:line="240" w:lineRule="auto"/>
              <w:jc w:val="center"/>
              <w:textAlignment w:val="baseline"/>
              <w:rPr>
                <w:rFonts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4CAD4547" w14:textId="77777777" w:rsidR="00D933B7" w:rsidRPr="006C56DF"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2E478305" w14:textId="77777777" w:rsidR="00D933B7" w:rsidRPr="006C56DF" w:rsidRDefault="00D933B7">
            <w:pPr>
              <w:spacing w:after="0" w:line="240" w:lineRule="auto"/>
              <w:jc w:val="center"/>
              <w:textAlignment w:val="baseline"/>
              <w:rPr>
                <w:rFonts w:cs="Segoe UI"/>
                <w:sz w:val="18"/>
                <w:szCs w:val="18"/>
                <w:lang w:val="en-IE" w:eastAsia="en-IE"/>
              </w:rPr>
            </w:pPr>
            <w:r>
              <w:rPr>
                <w:rFonts w:cs="Segoe UI"/>
                <w:b/>
                <w:bCs/>
                <w:lang w:eastAsia="en-IE"/>
              </w:rPr>
              <w:t>Total</w:t>
            </w:r>
          </w:p>
        </w:tc>
      </w:tr>
      <w:tr w:rsidR="00D933B7" w:rsidRPr="006C56DF" w14:paraId="3BD9813F" w14:textId="77777777">
        <w:trPr>
          <w:trHeight w:val="300"/>
        </w:trPr>
        <w:tc>
          <w:tcPr>
            <w:tcW w:w="895" w:type="dxa"/>
            <w:tcBorders>
              <w:top w:val="nil"/>
              <w:left w:val="nil"/>
              <w:bottom w:val="single" w:sz="6" w:space="0" w:color="8C8C8C"/>
              <w:right w:val="nil"/>
            </w:tcBorders>
            <w:vAlign w:val="center"/>
            <w:hideMark/>
          </w:tcPr>
          <w:p w14:paraId="508D0704" w14:textId="77777777" w:rsidR="00D933B7" w:rsidRPr="006C56DF"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vAlign w:val="center"/>
            <w:hideMark/>
          </w:tcPr>
          <w:p w14:paraId="4D530556"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0.0</w:t>
            </w:r>
          </w:p>
        </w:tc>
        <w:tc>
          <w:tcPr>
            <w:tcW w:w="1513" w:type="dxa"/>
            <w:tcBorders>
              <w:top w:val="nil"/>
              <w:left w:val="nil"/>
              <w:bottom w:val="single" w:sz="6" w:space="0" w:color="8C8C8C"/>
              <w:right w:val="nil"/>
            </w:tcBorders>
            <w:vAlign w:val="center"/>
            <w:hideMark/>
          </w:tcPr>
          <w:p w14:paraId="050088C4"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11.0</w:t>
            </w:r>
          </w:p>
        </w:tc>
        <w:tc>
          <w:tcPr>
            <w:tcW w:w="1443" w:type="dxa"/>
            <w:tcBorders>
              <w:top w:val="nil"/>
              <w:left w:val="nil"/>
              <w:bottom w:val="single" w:sz="6" w:space="0" w:color="8C8C8C"/>
              <w:right w:val="nil"/>
            </w:tcBorders>
            <w:vAlign w:val="center"/>
            <w:hideMark/>
          </w:tcPr>
          <w:p w14:paraId="008B767D"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4.0</w:t>
            </w:r>
          </w:p>
        </w:tc>
        <w:tc>
          <w:tcPr>
            <w:tcW w:w="1443" w:type="dxa"/>
            <w:tcBorders>
              <w:top w:val="nil"/>
              <w:left w:val="nil"/>
              <w:bottom w:val="single" w:sz="6" w:space="0" w:color="8C8C8C"/>
              <w:right w:val="nil"/>
            </w:tcBorders>
            <w:vAlign w:val="center"/>
            <w:hideMark/>
          </w:tcPr>
          <w:p w14:paraId="014D3E21"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41.7</w:t>
            </w:r>
          </w:p>
        </w:tc>
        <w:tc>
          <w:tcPr>
            <w:tcW w:w="1332" w:type="dxa"/>
            <w:tcBorders>
              <w:top w:val="nil"/>
              <w:left w:val="nil"/>
              <w:bottom w:val="single" w:sz="6" w:space="0" w:color="8C8C8C"/>
              <w:right w:val="nil"/>
            </w:tcBorders>
            <w:vAlign w:val="center"/>
          </w:tcPr>
          <w:p w14:paraId="0B552B9E" w14:textId="77777777" w:rsidR="00D933B7" w:rsidRPr="006C56DF" w:rsidRDefault="00D933B7">
            <w:pPr>
              <w:spacing w:after="0" w:line="240" w:lineRule="auto"/>
              <w:jc w:val="center"/>
              <w:textAlignment w:val="baseline"/>
              <w:rPr>
                <w:rFonts w:cs="Calibri"/>
                <w:color w:val="000000"/>
                <w:lang w:eastAsia="en-IE"/>
              </w:rPr>
            </w:pPr>
            <w:r>
              <w:t>0.0</w:t>
            </w:r>
          </w:p>
        </w:tc>
        <w:tc>
          <w:tcPr>
            <w:tcW w:w="1453" w:type="dxa"/>
            <w:tcBorders>
              <w:top w:val="nil"/>
              <w:left w:val="nil"/>
              <w:bottom w:val="single" w:sz="6" w:space="0" w:color="8C8C8C"/>
              <w:right w:val="nil"/>
            </w:tcBorders>
            <w:vAlign w:val="center"/>
            <w:hideMark/>
          </w:tcPr>
          <w:p w14:paraId="5D771124"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56.7</w:t>
            </w:r>
          </w:p>
        </w:tc>
      </w:tr>
      <w:tr w:rsidR="00D933B7" w:rsidRPr="006C56DF" w14:paraId="23853D28" w14:textId="77777777">
        <w:trPr>
          <w:trHeight w:val="300"/>
        </w:trPr>
        <w:tc>
          <w:tcPr>
            <w:tcW w:w="895" w:type="dxa"/>
            <w:tcBorders>
              <w:top w:val="nil"/>
              <w:left w:val="nil"/>
              <w:bottom w:val="single" w:sz="6" w:space="0" w:color="8C8C8C"/>
              <w:right w:val="nil"/>
            </w:tcBorders>
            <w:vAlign w:val="center"/>
            <w:hideMark/>
          </w:tcPr>
          <w:p w14:paraId="22400F3A" w14:textId="77777777" w:rsidR="00D933B7" w:rsidRPr="006C56DF"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vAlign w:val="center"/>
            <w:hideMark/>
          </w:tcPr>
          <w:p w14:paraId="0E94E689"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525.8</w:t>
            </w:r>
          </w:p>
        </w:tc>
        <w:tc>
          <w:tcPr>
            <w:tcW w:w="1513" w:type="dxa"/>
            <w:tcBorders>
              <w:top w:val="nil"/>
              <w:left w:val="nil"/>
              <w:bottom w:val="single" w:sz="6" w:space="0" w:color="8C8C8C"/>
              <w:right w:val="nil"/>
            </w:tcBorders>
            <w:vAlign w:val="center"/>
            <w:hideMark/>
          </w:tcPr>
          <w:p w14:paraId="015CCDAC"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1 142.3</w:t>
            </w:r>
          </w:p>
        </w:tc>
        <w:tc>
          <w:tcPr>
            <w:tcW w:w="1443" w:type="dxa"/>
            <w:tcBorders>
              <w:top w:val="nil"/>
              <w:left w:val="nil"/>
              <w:bottom w:val="single" w:sz="6" w:space="0" w:color="8C8C8C"/>
              <w:right w:val="nil"/>
            </w:tcBorders>
            <w:vAlign w:val="center"/>
            <w:hideMark/>
          </w:tcPr>
          <w:p w14:paraId="604ADFED"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1 252.3</w:t>
            </w:r>
          </w:p>
        </w:tc>
        <w:tc>
          <w:tcPr>
            <w:tcW w:w="1443" w:type="dxa"/>
            <w:tcBorders>
              <w:top w:val="nil"/>
              <w:left w:val="nil"/>
              <w:bottom w:val="single" w:sz="6" w:space="0" w:color="8C8C8C"/>
              <w:right w:val="nil"/>
            </w:tcBorders>
            <w:vAlign w:val="center"/>
            <w:hideMark/>
          </w:tcPr>
          <w:p w14:paraId="337D79E4"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796.5</w:t>
            </w:r>
          </w:p>
        </w:tc>
        <w:tc>
          <w:tcPr>
            <w:tcW w:w="1332" w:type="dxa"/>
            <w:tcBorders>
              <w:top w:val="nil"/>
              <w:left w:val="nil"/>
              <w:bottom w:val="single" w:sz="6" w:space="0" w:color="8C8C8C"/>
              <w:right w:val="nil"/>
            </w:tcBorders>
            <w:vAlign w:val="center"/>
          </w:tcPr>
          <w:p w14:paraId="6FB9E941" w14:textId="77777777" w:rsidR="00D933B7" w:rsidRPr="006C56DF" w:rsidRDefault="00D933B7">
            <w:pPr>
              <w:spacing w:after="0" w:line="240" w:lineRule="auto"/>
              <w:jc w:val="center"/>
              <w:textAlignment w:val="baseline"/>
              <w:rPr>
                <w:rFonts w:cs="Calibri"/>
                <w:color w:val="000000"/>
                <w:lang w:eastAsia="en-IE"/>
              </w:rPr>
            </w:pPr>
            <w:r>
              <w:t>793.1</w:t>
            </w:r>
          </w:p>
        </w:tc>
        <w:tc>
          <w:tcPr>
            <w:tcW w:w="1453" w:type="dxa"/>
            <w:tcBorders>
              <w:top w:val="nil"/>
              <w:left w:val="nil"/>
              <w:bottom w:val="single" w:sz="6" w:space="0" w:color="8C8C8C"/>
              <w:right w:val="nil"/>
            </w:tcBorders>
            <w:vAlign w:val="center"/>
            <w:hideMark/>
          </w:tcPr>
          <w:p w14:paraId="4A36631D"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4 510.0</w:t>
            </w:r>
          </w:p>
        </w:tc>
      </w:tr>
      <w:tr w:rsidR="00D933B7" w:rsidRPr="006C56DF" w14:paraId="35DA71C8" w14:textId="77777777">
        <w:trPr>
          <w:trHeight w:val="300"/>
        </w:trPr>
        <w:tc>
          <w:tcPr>
            <w:tcW w:w="895" w:type="dxa"/>
            <w:tcBorders>
              <w:top w:val="nil"/>
              <w:left w:val="nil"/>
              <w:bottom w:val="single" w:sz="6" w:space="0" w:color="8C8C8C"/>
              <w:right w:val="nil"/>
            </w:tcBorders>
            <w:vAlign w:val="center"/>
            <w:hideMark/>
          </w:tcPr>
          <w:p w14:paraId="4987F768" w14:textId="77777777" w:rsidR="00D933B7" w:rsidRPr="006C56DF"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vAlign w:val="center"/>
            <w:hideMark/>
          </w:tcPr>
          <w:p w14:paraId="002B1C63"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0.0</w:t>
            </w:r>
          </w:p>
        </w:tc>
        <w:tc>
          <w:tcPr>
            <w:tcW w:w="1513" w:type="dxa"/>
            <w:tcBorders>
              <w:top w:val="nil"/>
              <w:left w:val="nil"/>
              <w:bottom w:val="single" w:sz="6" w:space="0" w:color="8C8C8C"/>
              <w:right w:val="nil"/>
            </w:tcBorders>
            <w:vAlign w:val="center"/>
            <w:hideMark/>
          </w:tcPr>
          <w:p w14:paraId="10ECC002"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0.0</w:t>
            </w:r>
          </w:p>
        </w:tc>
        <w:tc>
          <w:tcPr>
            <w:tcW w:w="1443" w:type="dxa"/>
            <w:tcBorders>
              <w:top w:val="nil"/>
              <w:left w:val="nil"/>
              <w:bottom w:val="single" w:sz="6" w:space="0" w:color="8C8C8C"/>
              <w:right w:val="nil"/>
            </w:tcBorders>
            <w:vAlign w:val="center"/>
            <w:hideMark/>
          </w:tcPr>
          <w:p w14:paraId="658ECF7D"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0.0</w:t>
            </w:r>
          </w:p>
        </w:tc>
        <w:tc>
          <w:tcPr>
            <w:tcW w:w="1443" w:type="dxa"/>
            <w:tcBorders>
              <w:top w:val="nil"/>
              <w:left w:val="nil"/>
              <w:bottom w:val="single" w:sz="6" w:space="0" w:color="8C8C8C"/>
              <w:right w:val="nil"/>
            </w:tcBorders>
            <w:vAlign w:val="center"/>
            <w:hideMark/>
          </w:tcPr>
          <w:p w14:paraId="32BAD08C"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0.0</w:t>
            </w:r>
          </w:p>
        </w:tc>
        <w:tc>
          <w:tcPr>
            <w:tcW w:w="1332" w:type="dxa"/>
            <w:tcBorders>
              <w:top w:val="nil"/>
              <w:left w:val="nil"/>
              <w:bottom w:val="single" w:sz="6" w:space="0" w:color="8C8C8C"/>
              <w:right w:val="nil"/>
            </w:tcBorders>
            <w:vAlign w:val="center"/>
          </w:tcPr>
          <w:p w14:paraId="43DF6A9E" w14:textId="77777777" w:rsidR="00D933B7" w:rsidRPr="006C56DF" w:rsidRDefault="00D933B7">
            <w:pPr>
              <w:spacing w:after="0" w:line="240" w:lineRule="auto"/>
              <w:jc w:val="center"/>
              <w:textAlignment w:val="baseline"/>
              <w:rPr>
                <w:rFonts w:cs="Calibri"/>
                <w:color w:val="000000"/>
                <w:lang w:eastAsia="en-IE"/>
              </w:rPr>
            </w:pPr>
            <w:r>
              <w:t>0.0</w:t>
            </w:r>
          </w:p>
        </w:tc>
        <w:tc>
          <w:tcPr>
            <w:tcW w:w="1453" w:type="dxa"/>
            <w:tcBorders>
              <w:top w:val="nil"/>
              <w:left w:val="nil"/>
              <w:bottom w:val="single" w:sz="6" w:space="0" w:color="8C8C8C"/>
              <w:right w:val="nil"/>
            </w:tcBorders>
            <w:vAlign w:val="center"/>
            <w:hideMark/>
          </w:tcPr>
          <w:p w14:paraId="6D0A0E7B"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0.0</w:t>
            </w:r>
          </w:p>
        </w:tc>
      </w:tr>
      <w:tr w:rsidR="00D933B7" w:rsidRPr="006C56DF" w14:paraId="17F9F8BE" w14:textId="77777777">
        <w:trPr>
          <w:trHeight w:val="300"/>
        </w:trPr>
        <w:tc>
          <w:tcPr>
            <w:tcW w:w="895" w:type="dxa"/>
            <w:tcBorders>
              <w:top w:val="nil"/>
              <w:left w:val="nil"/>
              <w:bottom w:val="single" w:sz="6" w:space="0" w:color="8C8C8C"/>
              <w:right w:val="nil"/>
            </w:tcBorders>
            <w:vAlign w:val="center"/>
            <w:hideMark/>
          </w:tcPr>
          <w:p w14:paraId="184BCB1E" w14:textId="77777777" w:rsidR="00D933B7" w:rsidRPr="006C56DF"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vAlign w:val="center"/>
            <w:hideMark/>
          </w:tcPr>
          <w:p w14:paraId="2EBBFFFD"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1 357.9</w:t>
            </w:r>
          </w:p>
        </w:tc>
        <w:tc>
          <w:tcPr>
            <w:tcW w:w="1513" w:type="dxa"/>
            <w:tcBorders>
              <w:top w:val="nil"/>
              <w:left w:val="nil"/>
              <w:bottom w:val="single" w:sz="6" w:space="0" w:color="8C8C8C"/>
              <w:right w:val="nil"/>
            </w:tcBorders>
            <w:vAlign w:val="center"/>
            <w:hideMark/>
          </w:tcPr>
          <w:p w14:paraId="7D584853"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831.5</w:t>
            </w:r>
          </w:p>
        </w:tc>
        <w:tc>
          <w:tcPr>
            <w:tcW w:w="1443" w:type="dxa"/>
            <w:tcBorders>
              <w:top w:val="nil"/>
              <w:left w:val="nil"/>
              <w:bottom w:val="single" w:sz="6" w:space="0" w:color="8C8C8C"/>
              <w:right w:val="nil"/>
            </w:tcBorders>
            <w:vAlign w:val="center"/>
            <w:hideMark/>
          </w:tcPr>
          <w:p w14:paraId="3EDB99EE"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1 273.3</w:t>
            </w:r>
          </w:p>
        </w:tc>
        <w:tc>
          <w:tcPr>
            <w:tcW w:w="1443" w:type="dxa"/>
            <w:tcBorders>
              <w:top w:val="nil"/>
              <w:left w:val="nil"/>
              <w:bottom w:val="single" w:sz="6" w:space="0" w:color="8C8C8C"/>
              <w:right w:val="nil"/>
            </w:tcBorders>
            <w:vAlign w:val="center"/>
            <w:hideMark/>
          </w:tcPr>
          <w:p w14:paraId="09AD0A05"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1 272.5</w:t>
            </w:r>
          </w:p>
        </w:tc>
        <w:tc>
          <w:tcPr>
            <w:tcW w:w="1332" w:type="dxa"/>
            <w:tcBorders>
              <w:top w:val="nil"/>
              <w:left w:val="nil"/>
              <w:bottom w:val="single" w:sz="6" w:space="0" w:color="8C8C8C"/>
              <w:right w:val="nil"/>
            </w:tcBorders>
            <w:vAlign w:val="center"/>
          </w:tcPr>
          <w:p w14:paraId="4E660B07" w14:textId="77777777" w:rsidR="00D933B7" w:rsidRPr="006C56DF" w:rsidRDefault="00D933B7">
            <w:pPr>
              <w:spacing w:after="0" w:line="240" w:lineRule="auto"/>
              <w:jc w:val="center"/>
              <w:textAlignment w:val="baseline"/>
              <w:rPr>
                <w:rFonts w:cs="Calibri"/>
                <w:color w:val="000000"/>
                <w:lang w:eastAsia="en-IE"/>
              </w:rPr>
            </w:pPr>
            <w:r>
              <w:t>1 392.3</w:t>
            </w:r>
          </w:p>
        </w:tc>
        <w:tc>
          <w:tcPr>
            <w:tcW w:w="1453" w:type="dxa"/>
            <w:tcBorders>
              <w:top w:val="nil"/>
              <w:left w:val="nil"/>
              <w:bottom w:val="single" w:sz="6" w:space="0" w:color="8C8C8C"/>
              <w:right w:val="nil"/>
            </w:tcBorders>
            <w:vAlign w:val="center"/>
            <w:hideMark/>
          </w:tcPr>
          <w:p w14:paraId="3BC1E1A3" w14:textId="77777777" w:rsidR="00D933B7" w:rsidRPr="006C56DF" w:rsidRDefault="00D933B7">
            <w:pPr>
              <w:spacing w:after="0" w:line="240" w:lineRule="auto"/>
              <w:jc w:val="center"/>
              <w:textAlignment w:val="baseline"/>
              <w:rPr>
                <w:rFonts w:cs="Segoe UI"/>
                <w:sz w:val="18"/>
                <w:szCs w:val="18"/>
                <w:lang w:val="en-IE" w:eastAsia="en-IE"/>
              </w:rPr>
            </w:pPr>
            <w:r>
              <w:rPr>
                <w:rFonts w:cs="Calibri"/>
                <w:color w:val="000000"/>
                <w:lang w:eastAsia="en-IE"/>
              </w:rPr>
              <w:t>6 127.5</w:t>
            </w:r>
          </w:p>
        </w:tc>
      </w:tr>
    </w:tbl>
    <w:p w14:paraId="6BC85249" w14:textId="77777777" w:rsidR="00D933B7" w:rsidRDefault="00D933B7" w:rsidP="00D933B7">
      <w:pPr>
        <w:pStyle w:val="ListParagraph"/>
        <w:ind w:left="360"/>
        <w:rPr>
          <w:lang w:eastAsia="en-GB"/>
        </w:rPr>
      </w:pPr>
    </w:p>
    <w:p w14:paraId="7F099C5F" w14:textId="77777777" w:rsidR="00D933B7" w:rsidRDefault="00D933B7" w:rsidP="00373960">
      <w:pPr>
        <w:pStyle w:val="ListParagraph"/>
        <w:numPr>
          <w:ilvl w:val="0"/>
          <w:numId w:val="9"/>
        </w:numPr>
        <w:spacing w:after="240" w:line="264" w:lineRule="auto"/>
        <w:jc w:val="both"/>
        <w:rPr>
          <w:lang w:eastAsia="en-GB"/>
        </w:rPr>
      </w:pPr>
      <w:r>
        <w:rPr>
          <w:lang w:eastAsia="en-GB"/>
        </w:rPr>
        <w:t xml:space="preserve">The gender action plan III stipulates that a minimum of 85% of all new actions shall have gender equality as a significant or the principal objective and that there should be at least one action with gender equality as a principal objective supported in each country and region. The approach and objectives set out by the gender action plan III are referenced in the IPA III Regulation and programming framework. </w:t>
      </w:r>
    </w:p>
    <w:p w14:paraId="2EC0F168" w14:textId="77777777" w:rsidR="00D933B7" w:rsidRDefault="00D933B7" w:rsidP="00373960">
      <w:pPr>
        <w:pStyle w:val="ListParagraph"/>
        <w:numPr>
          <w:ilvl w:val="0"/>
          <w:numId w:val="9"/>
        </w:numPr>
        <w:spacing w:after="240" w:line="264" w:lineRule="auto"/>
        <w:jc w:val="both"/>
        <w:rPr>
          <w:lang w:eastAsia="en-GB"/>
        </w:rPr>
      </w:pPr>
      <w:r>
        <w:rPr>
          <w:lang w:eastAsia="en-GB"/>
        </w:rPr>
        <w:t xml:space="preserve">The Commission applies the gender equality scoring system of the </w:t>
      </w:r>
      <w:r>
        <w:rPr>
          <w:rStyle w:val="k6pdkd"/>
        </w:rPr>
        <w:t>Organisation for Economic Co-operation and Development</w:t>
      </w:r>
      <w:r>
        <w:rPr>
          <w:lang w:eastAsia="en-GB"/>
        </w:rPr>
        <w:t>’s</w:t>
      </w:r>
      <w:r>
        <w:t xml:space="preserve"> </w:t>
      </w:r>
      <w:r>
        <w:rPr>
          <w:lang w:eastAsia="en-GB"/>
        </w:rPr>
        <w:t xml:space="preserve">Development Assistance Committee. Significant (marked 1) means that gender equality is an important objective, but not the principal reason for undertaking the action, while principal (marked 2) means that gender equality is the main objective. </w:t>
      </w:r>
    </w:p>
    <w:p w14:paraId="3AF9F73A" w14:textId="77777777" w:rsidR="00D933B7" w:rsidRPr="00796F95" w:rsidRDefault="00D933B7" w:rsidP="00373960">
      <w:pPr>
        <w:pStyle w:val="ListParagraph"/>
        <w:numPr>
          <w:ilvl w:val="0"/>
          <w:numId w:val="9"/>
        </w:numPr>
        <w:spacing w:after="240" w:line="264" w:lineRule="auto"/>
        <w:rPr>
          <w:lang w:eastAsia="en-GB"/>
        </w:rPr>
      </w:pPr>
      <w:r>
        <w:rPr>
          <w:lang w:eastAsia="en-GB"/>
        </w:rPr>
        <w:t xml:space="preserve">There has been a significant increase in actions marked with a score of 1 or 2 compared to the previous </w:t>
      </w:r>
      <w:r>
        <w:rPr>
          <w:rFonts w:eastAsia="Times New Roman" w:cstheme="minorHAnsi"/>
          <w:lang w:eastAsia="en-GB"/>
        </w:rPr>
        <w:t>multiannual financial framework</w:t>
      </w:r>
      <w:r>
        <w:rPr>
          <w:lang w:eastAsia="en-GB"/>
        </w:rPr>
        <w:t>, with a positive trend observed since 2021, strengthening even further in 2025. As a result, 35% of all actions adopted between 2021-2025 under IPA III have gender as a significant or principal objective and an increasing number of country and regional actions have gender equality as a principal objective. This is the result of continued political and policy dialogue, improved gender mainstreaming across all implementing modalities, including the European Fund for Sustainable Development Plus, through Team Europe initiatives, and new, ambitious targeted actions. These targeted actions include, amongst others, the fight against gender-based violence in North Macedonia through the "WE CARE: United We Stand to Fight Against Sexual and Gender-Based Violence" action, which empowers civil society organisations to encourage positive behavioural change across society for the effective protection of women. In Albania, the EU supports equal participation and leadership through the "EU for Gender Equality II - Gender Equality Facility in Albania", which seeks to promote the consistent application of gender-responsive governance by national authorities, to strengthen equality, combat discrimination, and enhance women's empowerment and human rights, in line with the EU Acquis on Gender Equality.</w:t>
      </w:r>
    </w:p>
    <w:tbl>
      <w:tblPr>
        <w:tblStyle w:val="Planning2022instructions"/>
        <w:tblW w:w="0" w:type="auto"/>
        <w:tblLook w:val="04A0" w:firstRow="1" w:lastRow="0" w:firstColumn="1" w:lastColumn="0" w:noHBand="0" w:noVBand="1"/>
      </w:tblPr>
      <w:tblGrid>
        <w:gridCol w:w="9629"/>
      </w:tblGrid>
      <w:tr w:rsidR="00D933B7" w:rsidRPr="0047239D" w14:paraId="07915090" w14:textId="77777777">
        <w:tc>
          <w:tcPr>
            <w:tcW w:w="9738" w:type="dxa"/>
            <w:shd w:val="clear" w:color="auto" w:fill="auto"/>
          </w:tcPr>
          <w:p w14:paraId="228E3ABF" w14:textId="77777777" w:rsidR="00D933B7" w:rsidRPr="00086E40" w:rsidRDefault="00D933B7">
            <w:pPr>
              <w:spacing w:after="0" w:line="240" w:lineRule="auto"/>
              <w:textAlignment w:val="baseline"/>
              <w:rPr>
                <w:rFonts w:ascii="Times New Roman" w:eastAsia="Times New Roman" w:hAnsi="Times New Roman" w:cs="Segoe UI"/>
                <w:b/>
                <w:bCs/>
                <w:sz w:val="22"/>
                <w:szCs w:val="22"/>
                <w:lang w:val="en-IE" w:eastAsia="en-IE"/>
              </w:rPr>
            </w:pPr>
            <w:r>
              <w:rPr>
                <w:rFonts w:eastAsia="Times New Roman" w:cs="Segoe UI"/>
                <w:b/>
                <w:bCs/>
                <w:lang w:val="en-IE" w:eastAsia="en-IE"/>
              </w:rPr>
              <w:t>Gender disaggregated information:</w:t>
            </w:r>
          </w:p>
          <w:p w14:paraId="45708096"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0801D41C" w14:textId="77777777" w:rsidR="00D933B7" w:rsidRDefault="00D933B7">
            <w:pPr>
              <w:pStyle w:val="TableListBullet"/>
              <w:numPr>
                <w:ilvl w:val="0"/>
                <w:numId w:val="0"/>
              </w:numPr>
              <w:ind w:left="283" w:hanging="283"/>
              <w:rPr>
                <w:sz w:val="22"/>
                <w:szCs w:val="22"/>
              </w:rPr>
            </w:pPr>
            <w:r>
              <w:rPr>
                <w:sz w:val="22"/>
                <w:szCs w:val="22"/>
              </w:rPr>
              <w:t xml:space="preserve">Under the IPA III Results Framework </w:t>
            </w:r>
            <w:r>
              <w:rPr>
                <w:sz w:val="22"/>
                <w:szCs w:val="22"/>
                <w:vertAlign w:val="superscript"/>
              </w:rPr>
              <w:t>(</w:t>
            </w:r>
            <w:r>
              <w:rPr>
                <w:rStyle w:val="FootnoteReference"/>
              </w:rPr>
              <w:footnoteReference w:id="64"/>
            </w:r>
            <w:r>
              <w:rPr>
                <w:sz w:val="22"/>
                <w:szCs w:val="22"/>
                <w:vertAlign w:val="superscript"/>
              </w:rPr>
              <w:t>)</w:t>
            </w:r>
            <w:r>
              <w:rPr>
                <w:sz w:val="22"/>
                <w:szCs w:val="22"/>
              </w:rPr>
              <w:t>, gender disaggregation is a cross-cutting requirement applicable across relevant indicators at all levels. Operational managers and implementing partners are responsible for reporting on these indicators at least once a year through the internal reporting tool, OPSYS. To the extent that available data allowed, figures on gender-disaggregated results have been aggregated across a group of IPA III-financed interventions.</w:t>
            </w:r>
          </w:p>
          <w:p w14:paraId="4932F2F0" w14:textId="77777777" w:rsidR="00D933B7" w:rsidRPr="00590300" w:rsidRDefault="00D933B7">
            <w:pPr>
              <w:pStyle w:val="TableListBullet"/>
              <w:numPr>
                <w:ilvl w:val="0"/>
                <w:numId w:val="0"/>
              </w:numPr>
              <w:ind w:left="283" w:hanging="283"/>
              <w:rPr>
                <w:sz w:val="22"/>
                <w:szCs w:val="22"/>
              </w:rPr>
            </w:pPr>
          </w:p>
          <w:tbl>
            <w:tblPr>
              <w:tblStyle w:val="TableGrid"/>
              <w:tblW w:w="0" w:type="auto"/>
              <w:tblLook w:val="04A0" w:firstRow="1" w:lastRow="0" w:firstColumn="1" w:lastColumn="0" w:noHBand="0" w:noVBand="1"/>
            </w:tblPr>
            <w:tblGrid>
              <w:gridCol w:w="5386"/>
              <w:gridCol w:w="1701"/>
              <w:gridCol w:w="1701"/>
            </w:tblGrid>
            <w:tr w:rsidR="00D933B7" w14:paraId="2C8F2AF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386" w:type="dxa"/>
                  <w:shd w:val="clear" w:color="auto" w:fill="BFBFBF" w:themeFill="background1" w:themeFillShade="BF"/>
                </w:tcPr>
                <w:p w14:paraId="429EC6F1" w14:textId="77777777" w:rsidR="00D933B7" w:rsidRPr="00086E40" w:rsidRDefault="00D933B7">
                  <w:pPr>
                    <w:pStyle w:val="TableListBullet"/>
                    <w:numPr>
                      <w:ilvl w:val="0"/>
                      <w:numId w:val="0"/>
                    </w:numPr>
                    <w:rPr>
                      <w:b w:val="0"/>
                      <w:bCs/>
                      <w:szCs w:val="22"/>
                    </w:rPr>
                  </w:pPr>
                  <w:r>
                    <w:rPr>
                      <w:bCs/>
                      <w:szCs w:val="22"/>
                    </w:rPr>
                    <w:t>Core indicator</w:t>
                  </w:r>
                </w:p>
              </w:tc>
              <w:tc>
                <w:tcPr>
                  <w:tcW w:w="1701" w:type="dxa"/>
                  <w:shd w:val="clear" w:color="auto" w:fill="BFBFBF" w:themeFill="background1" w:themeFillShade="BF"/>
                </w:tcPr>
                <w:p w14:paraId="6042D8A6" w14:textId="77777777" w:rsidR="00D933B7" w:rsidRPr="00086E40" w:rsidRDefault="00D933B7">
                  <w:pPr>
                    <w:pStyle w:val="TableListBullet"/>
                    <w:numPr>
                      <w:ilvl w:val="0"/>
                      <w:numId w:val="0"/>
                    </w:numPr>
                    <w:cnfStyle w:val="100000000000" w:firstRow="1" w:lastRow="0" w:firstColumn="0" w:lastColumn="0" w:oddVBand="0" w:evenVBand="0" w:oddHBand="0" w:evenHBand="0" w:firstRowFirstColumn="0" w:firstRowLastColumn="0" w:lastRowFirstColumn="0" w:lastRowLastColumn="0"/>
                    <w:rPr>
                      <w:b w:val="0"/>
                      <w:bCs/>
                      <w:szCs w:val="22"/>
                    </w:rPr>
                  </w:pPr>
                  <w:r>
                    <w:rPr>
                      <w:bCs/>
                      <w:szCs w:val="22"/>
                    </w:rPr>
                    <w:t>Female</w:t>
                  </w:r>
                </w:p>
              </w:tc>
              <w:tc>
                <w:tcPr>
                  <w:tcW w:w="1701" w:type="dxa"/>
                  <w:shd w:val="clear" w:color="auto" w:fill="BFBFBF" w:themeFill="background1" w:themeFillShade="BF"/>
                </w:tcPr>
                <w:p w14:paraId="7F7E54FB" w14:textId="77777777" w:rsidR="00D933B7" w:rsidRPr="00086E40" w:rsidRDefault="00D933B7">
                  <w:pPr>
                    <w:pStyle w:val="TableListBullet"/>
                    <w:numPr>
                      <w:ilvl w:val="0"/>
                      <w:numId w:val="0"/>
                    </w:numPr>
                    <w:cnfStyle w:val="100000000000" w:firstRow="1" w:lastRow="0" w:firstColumn="0" w:lastColumn="0" w:oddVBand="0" w:evenVBand="0" w:oddHBand="0" w:evenHBand="0" w:firstRowFirstColumn="0" w:firstRowLastColumn="0" w:lastRowFirstColumn="0" w:lastRowLastColumn="0"/>
                    <w:rPr>
                      <w:b w:val="0"/>
                      <w:bCs/>
                      <w:szCs w:val="22"/>
                    </w:rPr>
                  </w:pPr>
                  <w:r>
                    <w:rPr>
                      <w:bCs/>
                      <w:szCs w:val="22"/>
                    </w:rPr>
                    <w:t>Male</w:t>
                  </w:r>
                </w:p>
              </w:tc>
            </w:tr>
            <w:tr w:rsidR="00D933B7" w14:paraId="11356509" w14:textId="77777777">
              <w:tc>
                <w:tcPr>
                  <w:cnfStyle w:val="001000000000" w:firstRow="0" w:lastRow="0" w:firstColumn="1" w:lastColumn="0" w:oddVBand="0" w:evenVBand="0" w:oddHBand="0" w:evenHBand="0" w:firstRowFirstColumn="0" w:firstRowLastColumn="0" w:lastRowFirstColumn="0" w:lastRowLastColumn="0"/>
                  <w:tcW w:w="5386" w:type="dxa"/>
                </w:tcPr>
                <w:p w14:paraId="0B709429" w14:textId="77777777" w:rsidR="00D933B7" w:rsidRDefault="00D933B7">
                  <w:pPr>
                    <w:pStyle w:val="TableListBullet"/>
                    <w:numPr>
                      <w:ilvl w:val="0"/>
                      <w:numId w:val="0"/>
                    </w:numPr>
                    <w:rPr>
                      <w:szCs w:val="22"/>
                    </w:rPr>
                  </w:pPr>
                  <w:r>
                    <w:rPr>
                      <w:szCs w:val="22"/>
                    </w:rPr>
                    <w:t>Number of migrants, refugees, and internally displaced people or individuals from host communities protected or assisted with EU support</w:t>
                  </w:r>
                </w:p>
              </w:tc>
              <w:tc>
                <w:tcPr>
                  <w:tcW w:w="1701" w:type="dxa"/>
                  <w:vAlign w:val="center"/>
                </w:tcPr>
                <w:p w14:paraId="78F0AC7A"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2 016</w:t>
                  </w:r>
                </w:p>
              </w:tc>
              <w:tc>
                <w:tcPr>
                  <w:tcW w:w="1701" w:type="dxa"/>
                  <w:vAlign w:val="center"/>
                </w:tcPr>
                <w:p w14:paraId="4415BE61"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76 032</w:t>
                  </w:r>
                </w:p>
              </w:tc>
            </w:tr>
            <w:tr w:rsidR="00D933B7" w14:paraId="50C8B619" w14:textId="77777777">
              <w:tc>
                <w:tcPr>
                  <w:cnfStyle w:val="001000000000" w:firstRow="0" w:lastRow="0" w:firstColumn="1" w:lastColumn="0" w:oddVBand="0" w:evenVBand="0" w:oddHBand="0" w:evenHBand="0" w:firstRowFirstColumn="0" w:firstRowLastColumn="0" w:lastRowFirstColumn="0" w:lastRowLastColumn="0"/>
                  <w:tcW w:w="5386" w:type="dxa"/>
                  <w:shd w:val="clear" w:color="auto" w:fill="F2F2F2" w:themeFill="background1" w:themeFillShade="F2"/>
                </w:tcPr>
                <w:p w14:paraId="4871BCEC" w14:textId="77777777" w:rsidR="00D933B7" w:rsidRDefault="00D933B7">
                  <w:pPr>
                    <w:pStyle w:val="TableListBullet"/>
                    <w:numPr>
                      <w:ilvl w:val="0"/>
                      <w:numId w:val="0"/>
                    </w:numPr>
                    <w:rPr>
                      <w:szCs w:val="22"/>
                    </w:rPr>
                  </w:pPr>
                  <w:r>
                    <w:rPr>
                      <w:szCs w:val="22"/>
                    </w:rPr>
                    <w:t>Number of people directly benefiting from EU supported interventions that aim to reduce social and economic inequality</w:t>
                  </w:r>
                </w:p>
              </w:tc>
              <w:tc>
                <w:tcPr>
                  <w:tcW w:w="1701" w:type="dxa"/>
                  <w:shd w:val="clear" w:color="auto" w:fill="F2F2F2" w:themeFill="background1" w:themeFillShade="F2"/>
                  <w:vAlign w:val="center"/>
                </w:tcPr>
                <w:p w14:paraId="4E697B7B"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202 532</w:t>
                  </w:r>
                </w:p>
              </w:tc>
              <w:tc>
                <w:tcPr>
                  <w:tcW w:w="1701" w:type="dxa"/>
                  <w:shd w:val="clear" w:color="auto" w:fill="F2F2F2" w:themeFill="background1" w:themeFillShade="F2"/>
                  <w:vAlign w:val="center"/>
                </w:tcPr>
                <w:p w14:paraId="3FB2FE0B"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191 068</w:t>
                  </w:r>
                </w:p>
              </w:tc>
            </w:tr>
            <w:tr w:rsidR="00D933B7" w14:paraId="21A640EC" w14:textId="77777777">
              <w:tc>
                <w:tcPr>
                  <w:cnfStyle w:val="001000000000" w:firstRow="0" w:lastRow="0" w:firstColumn="1" w:lastColumn="0" w:oddVBand="0" w:evenVBand="0" w:oddHBand="0" w:evenHBand="0" w:firstRowFirstColumn="0" w:firstRowLastColumn="0" w:lastRowFirstColumn="0" w:lastRowLastColumn="0"/>
                  <w:tcW w:w="5386" w:type="dxa"/>
                </w:tcPr>
                <w:p w14:paraId="3EFECF93" w14:textId="77777777" w:rsidR="00D933B7" w:rsidRDefault="00D933B7">
                  <w:pPr>
                    <w:pStyle w:val="TableListBullet"/>
                    <w:numPr>
                      <w:ilvl w:val="0"/>
                      <w:numId w:val="0"/>
                    </w:numPr>
                    <w:rPr>
                      <w:szCs w:val="22"/>
                    </w:rPr>
                  </w:pPr>
                  <w:r>
                    <w:rPr>
                      <w:szCs w:val="22"/>
                    </w:rPr>
                    <w:t>Number of people reached with EU-funded awareness raising campaigns (disaggregated by sex and age)</w:t>
                  </w:r>
                </w:p>
              </w:tc>
              <w:tc>
                <w:tcPr>
                  <w:tcW w:w="1701" w:type="dxa"/>
                  <w:vAlign w:val="center"/>
                </w:tcPr>
                <w:p w14:paraId="506E02DB"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102 638</w:t>
                  </w:r>
                </w:p>
              </w:tc>
              <w:tc>
                <w:tcPr>
                  <w:tcW w:w="1701" w:type="dxa"/>
                  <w:vAlign w:val="center"/>
                </w:tcPr>
                <w:p w14:paraId="27707E33"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102 285</w:t>
                  </w:r>
                </w:p>
              </w:tc>
            </w:tr>
            <w:tr w:rsidR="00D933B7" w14:paraId="586D5575" w14:textId="77777777">
              <w:tc>
                <w:tcPr>
                  <w:cnfStyle w:val="001000000000" w:firstRow="0" w:lastRow="0" w:firstColumn="1" w:lastColumn="0" w:oddVBand="0" w:evenVBand="0" w:oddHBand="0" w:evenHBand="0" w:firstRowFirstColumn="0" w:firstRowLastColumn="0" w:lastRowFirstColumn="0" w:lastRowLastColumn="0"/>
                  <w:tcW w:w="5386" w:type="dxa"/>
                  <w:shd w:val="clear" w:color="auto" w:fill="F2F2F2" w:themeFill="background1" w:themeFillShade="F2"/>
                </w:tcPr>
                <w:p w14:paraId="021561C6" w14:textId="77777777" w:rsidR="00D933B7" w:rsidRDefault="00D933B7">
                  <w:pPr>
                    <w:pStyle w:val="TableListBullet"/>
                    <w:numPr>
                      <w:ilvl w:val="0"/>
                      <w:numId w:val="0"/>
                    </w:numPr>
                    <w:rPr>
                      <w:szCs w:val="22"/>
                    </w:rPr>
                  </w:pPr>
                  <w:r>
                    <w:rPr>
                      <w:szCs w:val="22"/>
                    </w:rPr>
                    <w:t>Number of judges trained with EU support (of which, trained on European standards and EU Acquis)</w:t>
                  </w:r>
                </w:p>
              </w:tc>
              <w:tc>
                <w:tcPr>
                  <w:tcW w:w="1701" w:type="dxa"/>
                  <w:shd w:val="clear" w:color="auto" w:fill="F2F2F2" w:themeFill="background1" w:themeFillShade="F2"/>
                  <w:vAlign w:val="center"/>
                </w:tcPr>
                <w:p w14:paraId="095499B6"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19</w:t>
                  </w:r>
                </w:p>
              </w:tc>
              <w:tc>
                <w:tcPr>
                  <w:tcW w:w="1701" w:type="dxa"/>
                  <w:shd w:val="clear" w:color="auto" w:fill="F2F2F2" w:themeFill="background1" w:themeFillShade="F2"/>
                  <w:vAlign w:val="center"/>
                </w:tcPr>
                <w:p w14:paraId="0D99981D"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13</w:t>
                  </w:r>
                </w:p>
              </w:tc>
            </w:tr>
            <w:tr w:rsidR="00D933B7" w14:paraId="529C4948" w14:textId="77777777">
              <w:tc>
                <w:tcPr>
                  <w:cnfStyle w:val="001000000000" w:firstRow="0" w:lastRow="0" w:firstColumn="1" w:lastColumn="0" w:oddVBand="0" w:evenVBand="0" w:oddHBand="0" w:evenHBand="0" w:firstRowFirstColumn="0" w:firstRowLastColumn="0" w:lastRowFirstColumn="0" w:lastRowLastColumn="0"/>
                  <w:tcW w:w="5386" w:type="dxa"/>
                  <w:shd w:val="clear" w:color="auto" w:fill="F2F2F2" w:themeFill="background1" w:themeFillShade="F2"/>
                </w:tcPr>
                <w:p w14:paraId="75745EA7" w14:textId="77777777" w:rsidR="00D933B7" w:rsidRPr="00321A19" w:rsidRDefault="00D933B7">
                  <w:pPr>
                    <w:pStyle w:val="TableListBullet"/>
                    <w:numPr>
                      <w:ilvl w:val="0"/>
                      <w:numId w:val="0"/>
                    </w:numPr>
                    <w:rPr>
                      <w:szCs w:val="22"/>
                    </w:rPr>
                  </w:pPr>
                  <w:r>
                    <w:rPr>
                      <w:szCs w:val="22"/>
                    </w:rPr>
                    <w:t>Number of prosecutors trained with EU support (of which, trained on European standards and EU Acquis)</w:t>
                  </w:r>
                </w:p>
              </w:tc>
              <w:tc>
                <w:tcPr>
                  <w:tcW w:w="1701" w:type="dxa"/>
                  <w:shd w:val="clear" w:color="auto" w:fill="F2F2F2" w:themeFill="background1" w:themeFillShade="F2"/>
                  <w:vAlign w:val="center"/>
                </w:tcPr>
                <w:p w14:paraId="0C601978"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21</w:t>
                  </w:r>
                </w:p>
              </w:tc>
              <w:tc>
                <w:tcPr>
                  <w:tcW w:w="1701" w:type="dxa"/>
                  <w:shd w:val="clear" w:color="auto" w:fill="F2F2F2" w:themeFill="background1" w:themeFillShade="F2"/>
                  <w:vAlign w:val="center"/>
                </w:tcPr>
                <w:p w14:paraId="5DBDBA2D"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25</w:t>
                  </w:r>
                </w:p>
              </w:tc>
            </w:tr>
            <w:tr w:rsidR="00D933B7" w14:paraId="03893206" w14:textId="77777777">
              <w:tc>
                <w:tcPr>
                  <w:cnfStyle w:val="001000000000" w:firstRow="0" w:lastRow="0" w:firstColumn="1" w:lastColumn="0" w:oddVBand="0" w:evenVBand="0" w:oddHBand="0" w:evenHBand="0" w:firstRowFirstColumn="0" w:firstRowLastColumn="0" w:lastRowFirstColumn="0" w:lastRowLastColumn="0"/>
                  <w:tcW w:w="5386" w:type="dxa"/>
                  <w:shd w:val="clear" w:color="auto" w:fill="F2F2F2" w:themeFill="background1" w:themeFillShade="F2"/>
                </w:tcPr>
                <w:p w14:paraId="50B42F70" w14:textId="77777777" w:rsidR="00D933B7" w:rsidRDefault="00D933B7">
                  <w:pPr>
                    <w:pStyle w:val="TableListBullet"/>
                    <w:numPr>
                      <w:ilvl w:val="0"/>
                      <w:numId w:val="0"/>
                    </w:numPr>
                    <w:tabs>
                      <w:tab w:val="left" w:pos="940"/>
                    </w:tabs>
                    <w:rPr>
                      <w:szCs w:val="22"/>
                    </w:rPr>
                  </w:pPr>
                  <w:r>
                    <w:rPr>
                      <w:szCs w:val="22"/>
                    </w:rPr>
                    <w:t>Number of court staff trained with EU support (of which, trained on European standards and EU Acquis)</w:t>
                  </w:r>
                </w:p>
              </w:tc>
              <w:tc>
                <w:tcPr>
                  <w:tcW w:w="1701" w:type="dxa"/>
                  <w:shd w:val="clear" w:color="auto" w:fill="F2F2F2" w:themeFill="background1" w:themeFillShade="F2"/>
                  <w:vAlign w:val="center"/>
                </w:tcPr>
                <w:p w14:paraId="2B8CC530"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40</w:t>
                  </w:r>
                </w:p>
              </w:tc>
              <w:tc>
                <w:tcPr>
                  <w:tcW w:w="1701" w:type="dxa"/>
                  <w:shd w:val="clear" w:color="auto" w:fill="F2F2F2" w:themeFill="background1" w:themeFillShade="F2"/>
                  <w:vAlign w:val="center"/>
                </w:tcPr>
                <w:p w14:paraId="527592AF"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27</w:t>
                  </w:r>
                </w:p>
              </w:tc>
            </w:tr>
            <w:tr w:rsidR="00D933B7" w14:paraId="1F2252B7" w14:textId="77777777">
              <w:tc>
                <w:tcPr>
                  <w:cnfStyle w:val="001000000000" w:firstRow="0" w:lastRow="0" w:firstColumn="1" w:lastColumn="0" w:oddVBand="0" w:evenVBand="0" w:oddHBand="0" w:evenHBand="0" w:firstRowFirstColumn="0" w:firstRowLastColumn="0" w:lastRowFirstColumn="0" w:lastRowLastColumn="0"/>
                  <w:tcW w:w="5386" w:type="dxa"/>
                  <w:shd w:val="clear" w:color="auto" w:fill="F2F2F2" w:themeFill="background1" w:themeFillShade="F2"/>
                </w:tcPr>
                <w:p w14:paraId="4150B99E" w14:textId="77777777" w:rsidR="00D933B7" w:rsidRPr="00AF7CF1" w:rsidRDefault="00D933B7">
                  <w:pPr>
                    <w:pStyle w:val="TableListBullet"/>
                    <w:numPr>
                      <w:ilvl w:val="0"/>
                      <w:numId w:val="0"/>
                    </w:numPr>
                    <w:tabs>
                      <w:tab w:val="left" w:pos="940"/>
                    </w:tabs>
                    <w:rPr>
                      <w:szCs w:val="22"/>
                    </w:rPr>
                  </w:pPr>
                  <w:r>
                    <w:rPr>
                      <w:szCs w:val="22"/>
                    </w:rPr>
                    <w:t>Number of other categories of legal professionals (e.g. probation staff, ...) trained with EU support (of which, trained on European standards and EU Acquis)</w:t>
                  </w:r>
                </w:p>
              </w:tc>
              <w:tc>
                <w:tcPr>
                  <w:tcW w:w="1701" w:type="dxa"/>
                  <w:shd w:val="clear" w:color="auto" w:fill="F2F2F2" w:themeFill="background1" w:themeFillShade="F2"/>
                  <w:vAlign w:val="center"/>
                </w:tcPr>
                <w:p w14:paraId="50EDA708"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17</w:t>
                  </w:r>
                </w:p>
              </w:tc>
              <w:tc>
                <w:tcPr>
                  <w:tcW w:w="1701" w:type="dxa"/>
                  <w:shd w:val="clear" w:color="auto" w:fill="F2F2F2" w:themeFill="background1" w:themeFillShade="F2"/>
                  <w:vAlign w:val="center"/>
                </w:tcPr>
                <w:p w14:paraId="482DC66E"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69</w:t>
                  </w:r>
                </w:p>
              </w:tc>
            </w:tr>
            <w:tr w:rsidR="00D933B7" w14:paraId="13BCA57F" w14:textId="77777777">
              <w:tc>
                <w:tcPr>
                  <w:cnfStyle w:val="001000000000" w:firstRow="0" w:lastRow="0" w:firstColumn="1" w:lastColumn="0" w:oddVBand="0" w:evenVBand="0" w:oddHBand="0" w:evenHBand="0" w:firstRowFirstColumn="0" w:firstRowLastColumn="0" w:lastRowFirstColumn="0" w:lastRowLastColumn="0"/>
                  <w:tcW w:w="5386" w:type="dxa"/>
                </w:tcPr>
                <w:p w14:paraId="02CBE76A" w14:textId="77777777" w:rsidR="00D933B7" w:rsidRPr="00AF7CF1" w:rsidRDefault="00D933B7">
                  <w:pPr>
                    <w:pStyle w:val="TableListBullet"/>
                    <w:numPr>
                      <w:ilvl w:val="0"/>
                      <w:numId w:val="0"/>
                    </w:numPr>
                    <w:tabs>
                      <w:tab w:val="left" w:pos="940"/>
                    </w:tabs>
                    <w:rPr>
                      <w:szCs w:val="22"/>
                    </w:rPr>
                  </w:pPr>
                  <w:r>
                    <w:rPr>
                      <w:szCs w:val="22"/>
                    </w:rPr>
                    <w:t>Number of individuals from key national and local authorities and civil society organizations trained by the EU-funded intervention who increased their knowledge and/or skills for preventing and countering corruption, or organised crime, or violent extremism or environmental crime</w:t>
                  </w:r>
                </w:p>
              </w:tc>
              <w:tc>
                <w:tcPr>
                  <w:tcW w:w="1701" w:type="dxa"/>
                  <w:vAlign w:val="center"/>
                </w:tcPr>
                <w:p w14:paraId="63797212"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371</w:t>
                  </w:r>
                </w:p>
              </w:tc>
              <w:tc>
                <w:tcPr>
                  <w:tcW w:w="1701" w:type="dxa"/>
                  <w:vAlign w:val="center"/>
                </w:tcPr>
                <w:p w14:paraId="451A0EF5"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262</w:t>
                  </w:r>
                </w:p>
              </w:tc>
            </w:tr>
            <w:tr w:rsidR="00D933B7" w14:paraId="342A4867" w14:textId="77777777">
              <w:tc>
                <w:tcPr>
                  <w:cnfStyle w:val="001000000000" w:firstRow="0" w:lastRow="0" w:firstColumn="1" w:lastColumn="0" w:oddVBand="0" w:evenVBand="0" w:oddHBand="0" w:evenHBand="0" w:firstRowFirstColumn="0" w:firstRowLastColumn="0" w:lastRowFirstColumn="0" w:lastRowLastColumn="0"/>
                  <w:tcW w:w="5386" w:type="dxa"/>
                  <w:shd w:val="clear" w:color="auto" w:fill="F2F2F2" w:themeFill="background1" w:themeFillShade="F2"/>
                </w:tcPr>
                <w:p w14:paraId="4725C078" w14:textId="77777777" w:rsidR="00D933B7" w:rsidRPr="00825B13" w:rsidRDefault="00D933B7">
                  <w:pPr>
                    <w:pStyle w:val="TableListBullet"/>
                    <w:numPr>
                      <w:ilvl w:val="0"/>
                      <w:numId w:val="0"/>
                    </w:numPr>
                    <w:tabs>
                      <w:tab w:val="left" w:pos="940"/>
                    </w:tabs>
                    <w:rPr>
                      <w:szCs w:val="22"/>
                    </w:rPr>
                  </w:pPr>
                  <w:r>
                    <w:rPr>
                      <w:szCs w:val="22"/>
                    </w:rPr>
                    <w:t>Number of people who benefit from access to digitalised public and private services thanks to EU support</w:t>
                  </w:r>
                </w:p>
              </w:tc>
              <w:tc>
                <w:tcPr>
                  <w:tcW w:w="1701" w:type="dxa"/>
                  <w:shd w:val="clear" w:color="auto" w:fill="F2F2F2" w:themeFill="background1" w:themeFillShade="F2"/>
                  <w:vAlign w:val="center"/>
                </w:tcPr>
                <w:p w14:paraId="0E559270"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74</w:t>
                  </w:r>
                </w:p>
              </w:tc>
              <w:tc>
                <w:tcPr>
                  <w:tcW w:w="1701" w:type="dxa"/>
                  <w:shd w:val="clear" w:color="auto" w:fill="F2F2F2" w:themeFill="background1" w:themeFillShade="F2"/>
                  <w:vAlign w:val="center"/>
                </w:tcPr>
                <w:p w14:paraId="03DF9A2C" w14:textId="77777777" w:rsidR="00D933B7" w:rsidRDefault="00D933B7">
                  <w:pPr>
                    <w:pStyle w:val="TableListBullet"/>
                    <w:numPr>
                      <w:ilvl w:val="0"/>
                      <w:numId w:val="0"/>
                    </w:numPr>
                    <w:jc w:val="right"/>
                    <w:cnfStyle w:val="000000000000" w:firstRow="0" w:lastRow="0" w:firstColumn="0" w:lastColumn="0" w:oddVBand="0" w:evenVBand="0" w:oddHBand="0" w:evenHBand="0" w:firstRowFirstColumn="0" w:firstRowLastColumn="0" w:lastRowFirstColumn="0" w:lastRowLastColumn="0"/>
                    <w:rPr>
                      <w:szCs w:val="22"/>
                    </w:rPr>
                  </w:pPr>
                  <w:r>
                    <w:rPr>
                      <w:szCs w:val="22"/>
                    </w:rPr>
                    <w:t>52</w:t>
                  </w:r>
                </w:p>
              </w:tc>
            </w:tr>
          </w:tbl>
          <w:p w14:paraId="552856A8" w14:textId="77777777" w:rsidR="00D933B7" w:rsidRPr="00590300" w:rsidRDefault="00D933B7">
            <w:pPr>
              <w:pStyle w:val="TableListBullet"/>
              <w:numPr>
                <w:ilvl w:val="0"/>
                <w:numId w:val="0"/>
              </w:numPr>
            </w:pPr>
          </w:p>
        </w:tc>
      </w:tr>
    </w:tbl>
    <w:p w14:paraId="6CCC5C82" w14:textId="77777777" w:rsidR="00D933B7" w:rsidRDefault="00D933B7" w:rsidP="00D933B7">
      <w:pPr>
        <w:spacing w:line="259" w:lineRule="auto"/>
        <w:rPr>
          <w:b/>
          <w:bCs/>
        </w:rPr>
      </w:pPr>
      <w:r>
        <w:rPr>
          <w:b/>
          <w:bCs/>
        </w:rPr>
        <w:br w:type="page"/>
      </w:r>
    </w:p>
    <w:tbl>
      <w:tblPr>
        <w:tblpPr w:leftFromText="180" w:rightFromText="180" w:vertAnchor="text" w:horzAnchor="margin" w:tblpXSpec="center" w:tblpY="1111"/>
        <w:tblW w:w="5000"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127"/>
        <w:gridCol w:w="1444"/>
        <w:gridCol w:w="1443"/>
        <w:gridCol w:w="1443"/>
        <w:gridCol w:w="1443"/>
        <w:gridCol w:w="1443"/>
        <w:gridCol w:w="500"/>
        <w:gridCol w:w="796"/>
      </w:tblGrid>
      <w:tr w:rsidR="00D933B7" w:rsidRPr="008520A8" w14:paraId="526EE156" w14:textId="77777777">
        <w:trPr>
          <w:trHeight w:val="310"/>
        </w:trPr>
        <w:tc>
          <w:tcPr>
            <w:tcW w:w="580" w:type="pct"/>
            <w:tcBorders>
              <w:top w:val="single" w:sz="6" w:space="0" w:color="8C8C8C"/>
              <w:left w:val="nil"/>
              <w:bottom w:val="single" w:sz="6" w:space="0" w:color="8C8C8C"/>
              <w:right w:val="nil"/>
            </w:tcBorders>
            <w:shd w:val="clear" w:color="auto" w:fill="F2F2F2"/>
            <w:vAlign w:val="center"/>
            <w:hideMark/>
          </w:tcPr>
          <w:p w14:paraId="7705C9E7" w14:textId="77777777" w:rsidR="00D933B7" w:rsidRPr="008520A8" w:rsidRDefault="00D933B7">
            <w:pPr>
              <w:spacing w:after="0" w:line="240" w:lineRule="auto"/>
              <w:jc w:val="center"/>
              <w:textAlignment w:val="baseline"/>
              <w:rPr>
                <w:rFonts w:cs="Segoe UI"/>
                <w:b/>
                <w:bCs/>
                <w:lang w:val="en-IE" w:eastAsia="en-IE"/>
              </w:rPr>
            </w:pPr>
            <w:r>
              <w:rPr>
                <w:rFonts w:ascii="Calibri" w:hAnsi="Calibri" w:cs="Calibri"/>
                <w:b/>
                <w:bCs/>
                <w:lang w:val="en-IE" w:eastAsia="en-IE"/>
              </w:rPr>
              <w:t> </w:t>
            </w:r>
          </w:p>
        </w:tc>
        <w:tc>
          <w:tcPr>
            <w:tcW w:w="745" w:type="pct"/>
            <w:tcBorders>
              <w:top w:val="single" w:sz="6" w:space="0" w:color="8C8C8C"/>
              <w:left w:val="nil"/>
              <w:bottom w:val="single" w:sz="6" w:space="0" w:color="8C8C8C"/>
              <w:right w:val="nil"/>
            </w:tcBorders>
            <w:shd w:val="clear" w:color="auto" w:fill="F2F2F2"/>
            <w:vAlign w:val="center"/>
            <w:hideMark/>
          </w:tcPr>
          <w:p w14:paraId="341FABAA" w14:textId="77777777" w:rsidR="00D933B7" w:rsidRPr="008520A8" w:rsidRDefault="00D933B7">
            <w:pPr>
              <w:spacing w:after="0" w:line="240" w:lineRule="auto"/>
              <w:jc w:val="center"/>
              <w:textAlignment w:val="baseline"/>
              <w:rPr>
                <w:rFonts w:cs="Segoe UI"/>
                <w:b/>
                <w:bCs/>
                <w:lang w:val="en-IE" w:eastAsia="en-IE"/>
              </w:rPr>
            </w:pPr>
            <w:r>
              <w:rPr>
                <w:rFonts w:cs="Segoe UI"/>
                <w:b/>
                <w:bCs/>
                <w:lang w:eastAsia="en-IE"/>
              </w:rPr>
              <w:t>2021 implementation</w:t>
            </w:r>
            <w:r>
              <w:rPr>
                <w:rFonts w:ascii="Calibri" w:hAnsi="Calibri" w:cs="Calibri"/>
                <w:b/>
                <w:bCs/>
                <w:lang w:val="en-IE" w:eastAsia="en-IE"/>
              </w:rPr>
              <w:t> </w:t>
            </w:r>
          </w:p>
        </w:tc>
        <w:tc>
          <w:tcPr>
            <w:tcW w:w="745" w:type="pct"/>
            <w:tcBorders>
              <w:top w:val="single" w:sz="6" w:space="0" w:color="8C8C8C"/>
              <w:left w:val="nil"/>
              <w:bottom w:val="single" w:sz="6" w:space="0" w:color="8C8C8C"/>
              <w:right w:val="nil"/>
            </w:tcBorders>
            <w:shd w:val="clear" w:color="auto" w:fill="F2F2F2"/>
            <w:vAlign w:val="center"/>
            <w:hideMark/>
          </w:tcPr>
          <w:p w14:paraId="3E095F44" w14:textId="77777777" w:rsidR="00D933B7" w:rsidRPr="008520A8" w:rsidRDefault="00D933B7">
            <w:pPr>
              <w:spacing w:after="0" w:line="240" w:lineRule="auto"/>
              <w:jc w:val="center"/>
              <w:textAlignment w:val="baseline"/>
              <w:rPr>
                <w:rFonts w:cs="Segoe UI"/>
                <w:b/>
                <w:bCs/>
                <w:lang w:val="en-IE" w:eastAsia="en-IE"/>
              </w:rPr>
            </w:pPr>
            <w:r>
              <w:rPr>
                <w:rFonts w:cs="Segoe UI"/>
                <w:b/>
                <w:bCs/>
                <w:lang w:eastAsia="en-IE"/>
              </w:rPr>
              <w:t>2022 implementation</w:t>
            </w:r>
            <w:r>
              <w:rPr>
                <w:rFonts w:ascii="Calibri" w:hAnsi="Calibri" w:cs="Calibri"/>
                <w:b/>
                <w:bCs/>
                <w:lang w:val="en-IE" w:eastAsia="en-IE"/>
              </w:rPr>
              <w:t> </w:t>
            </w:r>
          </w:p>
        </w:tc>
        <w:tc>
          <w:tcPr>
            <w:tcW w:w="745" w:type="pct"/>
            <w:tcBorders>
              <w:top w:val="single" w:sz="6" w:space="0" w:color="8C8C8C"/>
              <w:left w:val="nil"/>
              <w:bottom w:val="single" w:sz="6" w:space="0" w:color="8C8C8C"/>
              <w:right w:val="nil"/>
            </w:tcBorders>
            <w:shd w:val="clear" w:color="auto" w:fill="F2F2F2"/>
            <w:vAlign w:val="center"/>
            <w:hideMark/>
          </w:tcPr>
          <w:p w14:paraId="08988AA0" w14:textId="77777777" w:rsidR="00D933B7" w:rsidRPr="008520A8" w:rsidRDefault="00D933B7">
            <w:pPr>
              <w:spacing w:after="0" w:line="240" w:lineRule="auto"/>
              <w:jc w:val="center"/>
              <w:textAlignment w:val="baseline"/>
              <w:rPr>
                <w:rFonts w:cs="Segoe UI"/>
                <w:b/>
                <w:bCs/>
                <w:lang w:val="en-IE" w:eastAsia="en-IE"/>
              </w:rPr>
            </w:pPr>
            <w:r>
              <w:rPr>
                <w:rFonts w:cs="Segoe UI"/>
                <w:b/>
                <w:bCs/>
                <w:lang w:eastAsia="en-IE"/>
              </w:rPr>
              <w:t>2023 implementation</w:t>
            </w:r>
            <w:r>
              <w:rPr>
                <w:rFonts w:ascii="Calibri" w:hAnsi="Calibri" w:cs="Calibri"/>
                <w:b/>
                <w:bCs/>
                <w:lang w:val="en-IE" w:eastAsia="en-IE"/>
              </w:rPr>
              <w:t> </w:t>
            </w:r>
          </w:p>
        </w:tc>
        <w:tc>
          <w:tcPr>
            <w:tcW w:w="745" w:type="pct"/>
            <w:tcBorders>
              <w:top w:val="single" w:sz="6" w:space="0" w:color="8C8C8C"/>
              <w:left w:val="nil"/>
              <w:bottom w:val="single" w:sz="6" w:space="0" w:color="8C8C8C"/>
              <w:right w:val="nil"/>
            </w:tcBorders>
            <w:shd w:val="clear" w:color="auto" w:fill="F2F2F2"/>
            <w:vAlign w:val="center"/>
          </w:tcPr>
          <w:p w14:paraId="5F0AC436" w14:textId="77777777" w:rsidR="00D933B7" w:rsidRPr="008520A8" w:rsidRDefault="00D933B7">
            <w:pPr>
              <w:spacing w:after="0" w:line="240" w:lineRule="auto"/>
              <w:jc w:val="center"/>
              <w:textAlignment w:val="baseline"/>
              <w:rPr>
                <w:rFonts w:cs="Segoe UI"/>
                <w:b/>
                <w:bCs/>
                <w:lang w:eastAsia="en-IE"/>
              </w:rPr>
            </w:pPr>
            <w:r>
              <w:rPr>
                <w:rFonts w:cs="Segoe UI"/>
                <w:b/>
                <w:bCs/>
                <w:lang w:eastAsia="en-IE"/>
              </w:rPr>
              <w:t>2024 implementation</w:t>
            </w:r>
            <w:r>
              <w:rPr>
                <w:rFonts w:ascii="Calibri" w:hAnsi="Calibri" w:cs="Calibri"/>
                <w:b/>
                <w:bCs/>
                <w:lang w:val="en-IE" w:eastAsia="en-IE"/>
              </w:rPr>
              <w:t> </w:t>
            </w:r>
          </w:p>
        </w:tc>
        <w:tc>
          <w:tcPr>
            <w:tcW w:w="745" w:type="pct"/>
            <w:tcBorders>
              <w:top w:val="single" w:sz="6" w:space="0" w:color="8C8C8C"/>
              <w:left w:val="nil"/>
              <w:bottom w:val="single" w:sz="6" w:space="0" w:color="8C8C8C"/>
              <w:right w:val="nil"/>
            </w:tcBorders>
            <w:shd w:val="clear" w:color="auto" w:fill="F2F2F2"/>
            <w:vAlign w:val="center"/>
          </w:tcPr>
          <w:p w14:paraId="3B162C46" w14:textId="77777777" w:rsidR="00D933B7" w:rsidRPr="008520A8" w:rsidRDefault="00D933B7">
            <w:pPr>
              <w:spacing w:after="0" w:line="240" w:lineRule="auto"/>
              <w:jc w:val="center"/>
              <w:textAlignment w:val="baseline"/>
              <w:rPr>
                <w:rFonts w:cs="Segoe UI"/>
                <w:b/>
                <w:bCs/>
                <w:lang w:eastAsia="en-IE"/>
              </w:rPr>
            </w:pPr>
            <w:r>
              <w:rPr>
                <w:rFonts w:cs="Segoe UI"/>
                <w:b/>
                <w:bCs/>
                <w:lang w:eastAsia="en-IE"/>
              </w:rPr>
              <w:t>2025 implementation</w:t>
            </w:r>
            <w:r>
              <w:rPr>
                <w:rFonts w:ascii="Calibri" w:hAnsi="Calibri" w:cs="Calibri"/>
                <w:b/>
                <w:bCs/>
                <w:lang w:val="en-IE" w:eastAsia="en-IE"/>
              </w:rPr>
              <w:t> </w:t>
            </w:r>
          </w:p>
        </w:tc>
        <w:tc>
          <w:tcPr>
            <w:tcW w:w="282" w:type="pct"/>
            <w:tcBorders>
              <w:top w:val="single" w:sz="6" w:space="0" w:color="8C8C8C"/>
              <w:left w:val="nil"/>
              <w:bottom w:val="single" w:sz="6" w:space="0" w:color="8C8C8C"/>
              <w:right w:val="nil"/>
            </w:tcBorders>
            <w:shd w:val="clear" w:color="auto" w:fill="F2F2F2"/>
            <w:vAlign w:val="center"/>
            <w:hideMark/>
          </w:tcPr>
          <w:p w14:paraId="5CAD5F68" w14:textId="77777777" w:rsidR="00D933B7" w:rsidRPr="008520A8" w:rsidRDefault="00D933B7">
            <w:pPr>
              <w:spacing w:after="0" w:line="240" w:lineRule="auto"/>
              <w:jc w:val="center"/>
              <w:textAlignment w:val="baseline"/>
              <w:rPr>
                <w:rFonts w:cs="Segoe UI"/>
                <w:b/>
                <w:bCs/>
                <w:lang w:val="en-IE" w:eastAsia="en-IE"/>
              </w:rPr>
            </w:pPr>
            <w:r>
              <w:rPr>
                <w:rFonts w:cs="Segoe UI"/>
                <w:b/>
                <w:bCs/>
                <w:lang w:eastAsia="en-IE"/>
              </w:rPr>
              <w:t>Total</w:t>
            </w:r>
            <w:r>
              <w:rPr>
                <w:rFonts w:ascii="Calibri" w:hAnsi="Calibri" w:cs="Calibri"/>
                <w:b/>
                <w:bCs/>
                <w:lang w:val="en-IE" w:eastAsia="en-IE"/>
              </w:rPr>
              <w:t> </w:t>
            </w:r>
          </w:p>
        </w:tc>
        <w:tc>
          <w:tcPr>
            <w:tcW w:w="414" w:type="pct"/>
            <w:tcBorders>
              <w:top w:val="single" w:sz="6" w:space="0" w:color="8C8C8C"/>
              <w:left w:val="nil"/>
              <w:bottom w:val="single" w:sz="6" w:space="0" w:color="8C8C8C"/>
              <w:right w:val="nil"/>
            </w:tcBorders>
            <w:shd w:val="clear" w:color="auto" w:fill="F2F2F2"/>
            <w:vAlign w:val="center"/>
            <w:hideMark/>
          </w:tcPr>
          <w:p w14:paraId="0231FACB" w14:textId="77777777" w:rsidR="00D933B7" w:rsidRPr="008520A8" w:rsidRDefault="00D933B7">
            <w:pPr>
              <w:spacing w:after="0" w:line="240" w:lineRule="auto"/>
              <w:textAlignment w:val="baseline"/>
              <w:rPr>
                <w:rFonts w:cs="Segoe UI"/>
                <w:b/>
                <w:bCs/>
                <w:lang w:val="en-IE" w:eastAsia="en-IE"/>
              </w:rPr>
            </w:pPr>
            <w:r>
              <w:rPr>
                <w:rFonts w:cs="Segoe UI"/>
                <w:b/>
                <w:bCs/>
                <w:lang w:val="en-IE" w:eastAsia="en-IE"/>
              </w:rPr>
              <w:t>% of the 2021-2025 envelope</w:t>
            </w:r>
          </w:p>
        </w:tc>
      </w:tr>
      <w:tr w:rsidR="00D933B7" w:rsidRPr="008520A8" w14:paraId="6B203C63" w14:textId="77777777">
        <w:trPr>
          <w:trHeight w:val="310"/>
        </w:trPr>
        <w:tc>
          <w:tcPr>
            <w:tcW w:w="580" w:type="pct"/>
            <w:tcBorders>
              <w:top w:val="single" w:sz="6" w:space="0" w:color="8C8C8C"/>
              <w:left w:val="nil"/>
              <w:bottom w:val="single" w:sz="6" w:space="0" w:color="8C8C8C"/>
              <w:right w:val="nil"/>
            </w:tcBorders>
            <w:vAlign w:val="center"/>
            <w:hideMark/>
          </w:tcPr>
          <w:p w14:paraId="02C784CD" w14:textId="77777777" w:rsidR="00D933B7" w:rsidRPr="008520A8" w:rsidRDefault="00D933B7">
            <w:pPr>
              <w:spacing w:after="0" w:line="240" w:lineRule="auto"/>
              <w:textAlignment w:val="baseline"/>
              <w:rPr>
                <w:rFonts w:cs="Segoe UI"/>
                <w:b/>
                <w:bCs/>
                <w:lang w:val="en-IE" w:eastAsia="en-IE"/>
              </w:rPr>
            </w:pPr>
            <w:r>
              <w:rPr>
                <w:rFonts w:cs="Segoe UI"/>
                <w:b/>
                <w:bCs/>
                <w:lang w:eastAsia="en-IE"/>
              </w:rPr>
              <w:t>Digital contribution</w:t>
            </w:r>
            <w:r>
              <w:rPr>
                <w:rFonts w:ascii="Calibri" w:hAnsi="Calibri" w:cs="Calibri"/>
                <w:b/>
                <w:bCs/>
                <w:lang w:val="en-IE" w:eastAsia="en-IE"/>
              </w:rPr>
              <w:t> </w:t>
            </w:r>
          </w:p>
        </w:tc>
        <w:tc>
          <w:tcPr>
            <w:tcW w:w="745" w:type="pct"/>
            <w:tcBorders>
              <w:top w:val="single" w:sz="6" w:space="0" w:color="8C8C8C"/>
              <w:left w:val="nil"/>
              <w:bottom w:val="single" w:sz="6" w:space="0" w:color="8C8C8C"/>
              <w:right w:val="nil"/>
            </w:tcBorders>
            <w:vAlign w:val="center"/>
            <w:hideMark/>
          </w:tcPr>
          <w:p w14:paraId="3B3E6DD0" w14:textId="77777777" w:rsidR="00D933B7" w:rsidRPr="008520A8" w:rsidRDefault="00D933B7">
            <w:pPr>
              <w:spacing w:after="0" w:line="240" w:lineRule="auto"/>
              <w:jc w:val="center"/>
              <w:textAlignment w:val="baseline"/>
              <w:rPr>
                <w:rFonts w:cs="Segoe UI"/>
                <w:lang w:val="en-IE" w:eastAsia="en-IE"/>
              </w:rPr>
            </w:pPr>
            <w:r>
              <w:rPr>
                <w:rFonts w:cs="Segoe UI"/>
                <w:lang w:eastAsia="en-IE"/>
              </w:rPr>
              <w:t>75.6</w:t>
            </w:r>
            <w:r>
              <w:rPr>
                <w:rFonts w:ascii="Calibri" w:hAnsi="Calibri" w:cs="Calibri"/>
                <w:lang w:val="en-IE" w:eastAsia="en-IE"/>
              </w:rPr>
              <w:t> </w:t>
            </w:r>
          </w:p>
        </w:tc>
        <w:tc>
          <w:tcPr>
            <w:tcW w:w="745" w:type="pct"/>
            <w:tcBorders>
              <w:top w:val="single" w:sz="6" w:space="0" w:color="8C8C8C"/>
              <w:left w:val="nil"/>
              <w:bottom w:val="single" w:sz="6" w:space="0" w:color="8C8C8C"/>
              <w:right w:val="nil"/>
            </w:tcBorders>
            <w:vAlign w:val="center"/>
            <w:hideMark/>
          </w:tcPr>
          <w:p w14:paraId="65078706" w14:textId="77777777" w:rsidR="00D933B7" w:rsidRPr="008520A8" w:rsidRDefault="00D933B7">
            <w:pPr>
              <w:spacing w:after="0" w:line="240" w:lineRule="auto"/>
              <w:jc w:val="center"/>
              <w:textAlignment w:val="baseline"/>
              <w:rPr>
                <w:rFonts w:cs="Segoe UI"/>
                <w:lang w:val="en-IE" w:eastAsia="en-IE"/>
              </w:rPr>
            </w:pPr>
            <w:r>
              <w:rPr>
                <w:rFonts w:cs="Segoe UI"/>
                <w:lang w:eastAsia="en-IE"/>
              </w:rPr>
              <w:t>92.0</w:t>
            </w:r>
          </w:p>
        </w:tc>
        <w:tc>
          <w:tcPr>
            <w:tcW w:w="745" w:type="pct"/>
            <w:tcBorders>
              <w:top w:val="single" w:sz="6" w:space="0" w:color="8C8C8C"/>
              <w:left w:val="nil"/>
              <w:bottom w:val="single" w:sz="6" w:space="0" w:color="8C8C8C"/>
              <w:right w:val="nil"/>
            </w:tcBorders>
            <w:vAlign w:val="center"/>
            <w:hideMark/>
          </w:tcPr>
          <w:p w14:paraId="6CD3E671" w14:textId="77777777" w:rsidR="00D933B7" w:rsidRPr="008520A8" w:rsidRDefault="00D933B7">
            <w:pPr>
              <w:spacing w:after="0" w:line="240" w:lineRule="auto"/>
              <w:jc w:val="center"/>
              <w:textAlignment w:val="baseline"/>
              <w:rPr>
                <w:rFonts w:cs="Segoe UI"/>
                <w:lang w:val="en-IE" w:eastAsia="en-IE"/>
              </w:rPr>
            </w:pPr>
            <w:r>
              <w:rPr>
                <w:rFonts w:cs="Segoe UI"/>
                <w:lang w:eastAsia="en-IE"/>
              </w:rPr>
              <w:t>1.8</w:t>
            </w:r>
          </w:p>
        </w:tc>
        <w:tc>
          <w:tcPr>
            <w:tcW w:w="745" w:type="pct"/>
            <w:tcBorders>
              <w:top w:val="single" w:sz="6" w:space="0" w:color="8C8C8C"/>
              <w:left w:val="nil"/>
              <w:bottom w:val="single" w:sz="6" w:space="0" w:color="8C8C8C"/>
              <w:right w:val="nil"/>
            </w:tcBorders>
            <w:vAlign w:val="center"/>
          </w:tcPr>
          <w:p w14:paraId="183C6128" w14:textId="77777777" w:rsidR="00D933B7" w:rsidRPr="008520A8" w:rsidRDefault="00D933B7">
            <w:pPr>
              <w:spacing w:after="0" w:line="240" w:lineRule="auto"/>
              <w:jc w:val="center"/>
              <w:textAlignment w:val="baseline"/>
              <w:rPr>
                <w:rFonts w:cs="Segoe UI"/>
                <w:lang w:eastAsia="en-IE"/>
              </w:rPr>
            </w:pPr>
            <w:r>
              <w:rPr>
                <w:rFonts w:cs="Segoe UI"/>
                <w:lang w:eastAsia="en-IE"/>
              </w:rPr>
              <w:t>155.8</w:t>
            </w:r>
          </w:p>
        </w:tc>
        <w:tc>
          <w:tcPr>
            <w:tcW w:w="745" w:type="pct"/>
            <w:tcBorders>
              <w:top w:val="single" w:sz="6" w:space="0" w:color="8C8C8C"/>
              <w:left w:val="nil"/>
              <w:bottom w:val="single" w:sz="6" w:space="0" w:color="8C8C8C"/>
              <w:right w:val="nil"/>
            </w:tcBorders>
            <w:vAlign w:val="center"/>
          </w:tcPr>
          <w:p w14:paraId="5F6808C8" w14:textId="77777777" w:rsidR="00D933B7" w:rsidRPr="008520A8" w:rsidRDefault="00D933B7">
            <w:pPr>
              <w:spacing w:after="0" w:line="240" w:lineRule="auto"/>
              <w:jc w:val="center"/>
              <w:textAlignment w:val="baseline"/>
              <w:rPr>
                <w:rFonts w:cs="Segoe UI"/>
                <w:lang w:eastAsia="en-IE"/>
              </w:rPr>
            </w:pPr>
            <w:r>
              <w:rPr>
                <w:rFonts w:cs="Segoe UI"/>
                <w:lang w:eastAsia="en-IE"/>
              </w:rPr>
              <w:t>193.2</w:t>
            </w:r>
          </w:p>
        </w:tc>
        <w:tc>
          <w:tcPr>
            <w:tcW w:w="282" w:type="pct"/>
            <w:tcBorders>
              <w:top w:val="single" w:sz="6" w:space="0" w:color="8C8C8C"/>
              <w:left w:val="nil"/>
              <w:bottom w:val="single" w:sz="6" w:space="0" w:color="8C8C8C"/>
              <w:right w:val="nil"/>
            </w:tcBorders>
            <w:vAlign w:val="center"/>
            <w:hideMark/>
          </w:tcPr>
          <w:p w14:paraId="3525C4E9" w14:textId="3F287CD1" w:rsidR="00D933B7" w:rsidRPr="008520A8" w:rsidRDefault="00D933B7">
            <w:pPr>
              <w:spacing w:after="0" w:line="240" w:lineRule="auto"/>
              <w:jc w:val="center"/>
              <w:textAlignment w:val="baseline"/>
              <w:rPr>
                <w:rFonts w:cs="Segoe UI"/>
                <w:lang w:val="en-IE" w:eastAsia="en-IE"/>
              </w:rPr>
            </w:pPr>
            <w:r>
              <w:rPr>
                <w:rFonts w:cs="Segoe UI"/>
                <w:lang w:eastAsia="en-IE"/>
              </w:rPr>
              <w:t>518.4</w:t>
            </w:r>
          </w:p>
        </w:tc>
        <w:tc>
          <w:tcPr>
            <w:tcW w:w="414" w:type="pct"/>
            <w:tcBorders>
              <w:top w:val="single" w:sz="6" w:space="0" w:color="8C8C8C"/>
              <w:left w:val="nil"/>
              <w:bottom w:val="single" w:sz="6" w:space="0" w:color="8C8C8C"/>
              <w:right w:val="nil"/>
            </w:tcBorders>
            <w:vAlign w:val="center"/>
            <w:hideMark/>
          </w:tcPr>
          <w:p w14:paraId="04FFF9D6" w14:textId="591BA855" w:rsidR="00D933B7" w:rsidRPr="008520A8" w:rsidRDefault="00D933B7">
            <w:pPr>
              <w:spacing w:after="0" w:line="240" w:lineRule="auto"/>
              <w:jc w:val="center"/>
              <w:textAlignment w:val="baseline"/>
              <w:rPr>
                <w:rFonts w:cs="Segoe UI"/>
                <w:lang w:val="en-IE" w:eastAsia="en-IE"/>
              </w:rPr>
            </w:pPr>
            <w:r>
              <w:rPr>
                <w:rFonts w:cs="Segoe UI"/>
                <w:lang w:eastAsia="en-IE"/>
              </w:rPr>
              <w:t xml:space="preserve">4.8% </w:t>
            </w:r>
          </w:p>
        </w:tc>
      </w:tr>
    </w:tbl>
    <w:p w14:paraId="4EB9A444" w14:textId="77777777" w:rsidR="00D933B7" w:rsidRDefault="00D933B7" w:rsidP="00D933B7">
      <w:pPr>
        <w:rPr>
          <w:b/>
          <w:bCs/>
        </w:rPr>
      </w:pPr>
    </w:p>
    <w:p w14:paraId="42DF99BF" w14:textId="77777777" w:rsidR="00D933B7" w:rsidRDefault="00D933B7" w:rsidP="00F72C99">
      <w:pPr>
        <w:pStyle w:val="Heading3"/>
      </w:pPr>
      <w:r>
        <w:t>Contribution to the digital transition</w:t>
      </w:r>
    </w:p>
    <w:p w14:paraId="171A1473" w14:textId="77777777" w:rsidR="00D933B7" w:rsidRDefault="00D933B7" w:rsidP="00D933B7">
      <w:pPr>
        <w:pStyle w:val="ListParagraph"/>
        <w:ind w:left="360"/>
        <w:rPr>
          <w:lang w:eastAsia="en-GB"/>
        </w:rPr>
      </w:pPr>
    </w:p>
    <w:p w14:paraId="5E8F2E02" w14:textId="77777777" w:rsidR="00D933B7" w:rsidRPr="006524E7" w:rsidRDefault="00D933B7" w:rsidP="00373960">
      <w:pPr>
        <w:pStyle w:val="ListParagraph"/>
        <w:numPr>
          <w:ilvl w:val="0"/>
          <w:numId w:val="9"/>
        </w:numPr>
        <w:spacing w:after="240" w:line="264" w:lineRule="auto"/>
        <w:jc w:val="both"/>
        <w:rPr>
          <w:lang w:eastAsia="en-GB"/>
        </w:rPr>
      </w:pPr>
      <w:r>
        <w:rPr>
          <w:lang w:eastAsia="en-GB"/>
        </w:rPr>
        <w:t>Digitalisation and the digital transition are structural to the common regional market action plan supported by IPA III, which aims to establish a regional digital area in the Western Balkans. This plan focuses on the four pillars of the Digital Compass: (1) digital skills, (2) secure and sustainable digital infrastructures (including roaming), (3) digital transformation of businesses, and (4) digitalisation of public services. These efforts have been an important part of IPA III’s digital contribution between 2021-2025. Digital has also been recognised as an enabler and has been integrated as a component in measures across different sectors.</w:t>
      </w:r>
    </w:p>
    <w:p w14:paraId="35E4DF57" w14:textId="77777777" w:rsidR="00D933B7" w:rsidRPr="006524E7" w:rsidRDefault="00D933B7" w:rsidP="00373960">
      <w:pPr>
        <w:pStyle w:val="ListParagraph"/>
        <w:numPr>
          <w:ilvl w:val="0"/>
          <w:numId w:val="9"/>
        </w:numPr>
        <w:spacing w:after="240" w:line="264" w:lineRule="auto"/>
        <w:jc w:val="both"/>
        <w:rPr>
          <w:lang w:eastAsia="en-GB"/>
        </w:rPr>
      </w:pPr>
      <w:r>
        <w:rPr>
          <w:lang w:eastAsia="en-GB"/>
        </w:rPr>
        <w:t>In 2024, a quality review was launched on the period 2021-2024 period to assess the application of the OECD methodology to monitor digital-related projects supported. Thanks to this review, it was possible to correct past reported numbers. Since 2021, IPA III has contributed around EUR 518.4 million to digital transition, including EUR 193.2 million allocated in 2025. This represents around 5% of IPA III committed financing. While digital transition is a strategic priority, the relatively modest share reflects capacity constraints in programming digital-related interventions at both headquarters and delegation level. To address this, in 2023 the Commission launched the Digital Training Initiative, a capacity building programme, aimed at strengthening the expertise needed to identify, design and report on digital-related projects.</w:t>
      </w:r>
    </w:p>
    <w:p w14:paraId="2858D390" w14:textId="77777777" w:rsidR="00D933B7" w:rsidRPr="006524E7" w:rsidRDefault="00D933B7" w:rsidP="00373960">
      <w:pPr>
        <w:pStyle w:val="ListParagraph"/>
        <w:numPr>
          <w:ilvl w:val="0"/>
          <w:numId w:val="9"/>
        </w:numPr>
        <w:spacing w:after="240" w:line="264" w:lineRule="auto"/>
        <w:jc w:val="both"/>
        <w:rPr>
          <w:lang w:eastAsia="en-GB"/>
        </w:rPr>
      </w:pPr>
      <w:r>
        <w:rPr>
          <w:lang w:eastAsia="en-GB"/>
        </w:rPr>
        <w:t>In 2025, the Commission adopted the EU4Green and Digital Transition programme, allocating EUR 33 million from IPA III to accelerate the digital transition across the Western Balkans. The programme advances the Digital Agenda for the region by strengthening connectivity, including 5G deployment and the expansion of WiFi4WB project, digitalising public services and the business sector, in full alignment with the Growth Plan and Reform and Growth Facility priorities.</w:t>
      </w:r>
    </w:p>
    <w:p w14:paraId="72B915AC" w14:textId="77777777" w:rsidR="00D933B7" w:rsidRPr="006524E7" w:rsidRDefault="00D933B7" w:rsidP="00373960">
      <w:pPr>
        <w:pStyle w:val="ListParagraph"/>
        <w:numPr>
          <w:ilvl w:val="0"/>
          <w:numId w:val="9"/>
        </w:numPr>
        <w:spacing w:after="240" w:line="264" w:lineRule="auto"/>
        <w:jc w:val="both"/>
        <w:rPr>
          <w:lang w:eastAsia="en-GB"/>
        </w:rPr>
      </w:pPr>
      <w:r>
        <w:rPr>
          <w:lang w:eastAsia="en-GB"/>
        </w:rPr>
        <w:t xml:space="preserve">Projects supported by IPA III also include digital skills. Under the Western Balkans Investment Framework, IPA III supports the improvement of </w:t>
      </w:r>
      <w:hyperlink r:id="rId526" w:history="1">
        <w:r>
          <w:rPr>
            <w:rStyle w:val="Hyperlink"/>
            <w:lang w:eastAsia="en-GB"/>
          </w:rPr>
          <w:t>Montenegrin Educational Infrastructure</w:t>
        </w:r>
      </w:hyperlink>
      <w:r>
        <w:rPr>
          <w:lang w:eastAsia="en-GB"/>
        </w:rPr>
        <w:t xml:space="preserve"> to modernised 13 education facilities, while promoting digital transformation and improving learning conditions across kindergartens and schools. In Albania, the </w:t>
      </w:r>
      <w:hyperlink r:id="rId527" w:history="1">
        <w:r>
          <w:rPr>
            <w:rStyle w:val="Hyperlink"/>
            <w:lang w:eastAsia="en-GB"/>
          </w:rPr>
          <w:t>EU supports the establishment of 684 Smart ICT Labs</w:t>
        </w:r>
      </w:hyperlink>
      <w:r>
        <w:rPr>
          <w:lang w:eastAsia="en-GB"/>
        </w:rPr>
        <w:t xml:space="preserve"> in 627 schools, increasing the availability of computer labs for students in their pre-university cycles and enhancing computer programming skills.</w:t>
      </w:r>
    </w:p>
    <w:p w14:paraId="1CC9D8CF" w14:textId="77777777" w:rsidR="00D933B7" w:rsidRPr="007863E8" w:rsidRDefault="00D933B7" w:rsidP="00D933B7">
      <w:pPr>
        <w:keepNext/>
        <w:keepLines/>
        <w:spacing w:before="600" w:line="240" w:lineRule="auto"/>
        <w:ind w:left="357"/>
        <w:outlineLvl w:val="4"/>
        <w:rPr>
          <w:b/>
          <w:bCs/>
          <w:sz w:val="2"/>
          <w:szCs w:val="2"/>
        </w:rPr>
      </w:pPr>
    </w:p>
    <w:p w14:paraId="068F2EA8" w14:textId="77777777" w:rsidR="00D933B7" w:rsidRDefault="00D933B7" w:rsidP="00D933B7">
      <w:pPr>
        <w:keepNext/>
        <w:keepLines/>
        <w:spacing w:before="600" w:line="240" w:lineRule="auto"/>
        <w:ind w:left="357"/>
        <w:outlineLvl w:val="4"/>
        <w:rPr>
          <w:b/>
          <w:bCs/>
        </w:rPr>
      </w:pPr>
      <w:r>
        <w:rPr>
          <w:b/>
          <w:bCs/>
        </w:rP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560"/>
        <w:gridCol w:w="1701"/>
        <w:gridCol w:w="6056"/>
      </w:tblGrid>
      <w:tr w:rsidR="00D933B7" w:rsidRPr="008520A8" w14:paraId="08F9EFF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vAlign w:val="center"/>
          </w:tcPr>
          <w:p w14:paraId="3DFD9203" w14:textId="77777777" w:rsidR="00D933B7" w:rsidRPr="008520A8" w:rsidRDefault="00D933B7">
            <w:pPr>
              <w:jc w:val="left"/>
              <w:rPr>
                <w:lang w:eastAsia="en-GB"/>
              </w:rPr>
            </w:pPr>
            <w:r>
              <w:rPr>
                <w:lang w:eastAsia="en-GB"/>
              </w:rPr>
              <w:t>SDG</w:t>
            </w:r>
          </w:p>
        </w:tc>
        <w:tc>
          <w:tcPr>
            <w:tcW w:w="1701" w:type="dxa"/>
            <w:vAlign w:val="center"/>
          </w:tcPr>
          <w:p w14:paraId="43D752A8" w14:textId="77777777" w:rsidR="00D933B7" w:rsidRPr="008520A8"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6056" w:type="dxa"/>
            <w:vAlign w:val="center"/>
          </w:tcPr>
          <w:p w14:paraId="368AE181" w14:textId="77777777" w:rsidR="00D933B7" w:rsidRPr="008520A8"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8520A8" w14:paraId="2C88DC6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777802B0" w14:textId="4CA678AE" w:rsidR="00D933B7" w:rsidRPr="008520A8" w:rsidRDefault="001A563A">
            <w:pPr>
              <w:rPr>
                <w:lang w:eastAsia="en-GB"/>
              </w:rPr>
            </w:pPr>
            <w:r w:rsidRPr="00DB731B">
              <w:rPr>
                <w:b w:val="0"/>
                <w:lang w:eastAsia="en-GB"/>
              </w:rPr>
              <w:t>SDG1: End poverty in all its forms everywhere</w:t>
            </w:r>
          </w:p>
        </w:tc>
        <w:tc>
          <w:tcPr>
            <w:tcW w:w="1701" w:type="dxa"/>
          </w:tcPr>
          <w:p w14:paraId="520C14F8" w14:textId="77777777" w:rsidR="00D933B7" w:rsidRPr="008520A8"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056" w:type="dxa"/>
          </w:tcPr>
          <w:p w14:paraId="348D51D3" w14:textId="638CF10D" w:rsidR="00D933B7" w:rsidRPr="008520A8" w:rsidRDefault="00D933B7">
            <w:pPr>
              <w:cnfStyle w:val="000000100000" w:firstRow="0" w:lastRow="0" w:firstColumn="0" w:lastColumn="0" w:oddVBand="0" w:evenVBand="0" w:oddHBand="1" w:evenHBand="0" w:firstRowFirstColumn="0" w:firstRowLastColumn="0" w:lastRowFirstColumn="0" w:lastRowLastColumn="0"/>
              <w:rPr>
                <w:lang w:eastAsia="en-GB"/>
              </w:rPr>
            </w:pPr>
            <w:r>
              <w:t>In Albania, the EU Commission, together with UNICEF and World Vision as implementing partners, is strengthening via EU4socialcare (total EUR 3</w:t>
            </w:r>
            <w:r w:rsidR="00B51B56">
              <w:t xml:space="preserve"> </w:t>
            </w:r>
            <w:r w:rsidR="00BD034B">
              <w:t>million</w:t>
            </w:r>
            <w:r>
              <w:t>) municipal and central level capacities in 14 municipalities to establish and deliver social care services for citizens, and in alignment with EU standards, ensuring equitable and effective support for citizens at risk of social exclusion.</w:t>
            </w:r>
          </w:p>
        </w:tc>
      </w:tr>
      <w:tr w:rsidR="00D933B7" w:rsidRPr="008520A8" w14:paraId="239568C1"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197D1419" w14:textId="397961EB" w:rsidR="00D933B7" w:rsidRPr="008520A8" w:rsidRDefault="007B1F5B">
            <w:pPr>
              <w:rPr>
                <w:lang w:eastAsia="en-GB"/>
              </w:rPr>
            </w:pPr>
            <w:r w:rsidRPr="007B1F5B">
              <w:rPr>
                <w:b w:val="0"/>
                <w:lang w:eastAsia="en-GB"/>
              </w:rPr>
              <w:t>SDG3: Ensure healthy lives and promote well-being for all at all ages</w:t>
            </w:r>
          </w:p>
        </w:tc>
        <w:tc>
          <w:tcPr>
            <w:tcW w:w="1701" w:type="dxa"/>
          </w:tcPr>
          <w:p w14:paraId="6E78B608" w14:textId="77777777" w:rsidR="00D933B7" w:rsidRPr="008520A8"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056" w:type="dxa"/>
          </w:tcPr>
          <w:p w14:paraId="27EC3E87"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rPr>
                <w:bCs/>
              </w:rPr>
            </w:pPr>
            <w:r>
              <w:t xml:space="preserve">In Serbia, EUR 12 million were invested in </w:t>
            </w:r>
            <w:r>
              <w:rPr>
                <w:bCs/>
              </w:rPr>
              <w:t>reconstructing and equipping three laboratories for biologically safe agent processing, implementing international quality standards, developing emergency response procedures, manuals and instructions, digitalizing the public health system, and incorporating public health risks into the Disaster Risk Register.</w:t>
            </w:r>
          </w:p>
          <w:p w14:paraId="2D2790FE"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rPr>
                <w:bCs/>
              </w:rPr>
            </w:pPr>
            <w:r>
              <w:rPr>
                <w:bCs/>
              </w:rPr>
              <w:t xml:space="preserve">In Kosovo, the EU funding allowed the Center for Independent Life to support 30 young people and adults with mental health issues with the necessary skills to live as independently as possible. </w:t>
            </w:r>
          </w:p>
          <w:p w14:paraId="61F232D8"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rPr>
                <w:lang w:eastAsia="en-GB"/>
              </w:rPr>
            </w:pPr>
            <w:r>
              <w:t xml:space="preserve">The regional project ‘Strengthening health systems resilience in the Western Balkans’ supports progress towards SDG 3 targets, by strengthening all-hazard emergency response capacities, helping to reform health financing systems to ensure universal health coverage, and increasing vaccination levels. In 2025, its final year of implementation, the project contributed to support the preparation of risk and capacity assessments, the implementation of information management systems, and supported the preparation of national plans on health security; produced reports and publications on financial protection based on data collection and analysis, and further diffused the use of an online platform to track progresses on affordable health care, which is very relevant for policymakers in the health sector. The project helped to recover routine immunisations disrupted by the COVID-19 pandemic through catch-up vaccination, development of national action plans and normative guidance for national immunisation programs, and improvement of information systems. </w:t>
            </w:r>
          </w:p>
        </w:tc>
      </w:tr>
      <w:tr w:rsidR="00D933B7" w:rsidRPr="008520A8" w14:paraId="6AE456A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35E07740" w14:textId="6AE41BDD" w:rsidR="00D933B7" w:rsidRPr="008520A8" w:rsidRDefault="00A0167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1701" w:type="dxa"/>
          </w:tcPr>
          <w:p w14:paraId="7F4BA27F" w14:textId="77777777" w:rsidR="00D933B7" w:rsidRPr="008520A8" w:rsidRDefault="00D933B7">
            <w:pPr>
              <w:jc w:val="center"/>
              <w:cnfStyle w:val="000000100000" w:firstRow="0" w:lastRow="0" w:firstColumn="0" w:lastColumn="0" w:oddVBand="0" w:evenVBand="0" w:oddHBand="1" w:evenHBand="0" w:firstRowFirstColumn="0" w:firstRowLastColumn="0" w:lastRowFirstColumn="0" w:lastRowLastColumn="0"/>
            </w:pPr>
            <w:r>
              <w:t>Yes</w:t>
            </w:r>
          </w:p>
        </w:tc>
        <w:tc>
          <w:tcPr>
            <w:tcW w:w="6056" w:type="dxa"/>
          </w:tcPr>
          <w:p w14:paraId="13A5D096" w14:textId="310863AE" w:rsidR="00D933B7" w:rsidRPr="008520A8" w:rsidRDefault="00D933B7">
            <w:pPr>
              <w:cnfStyle w:val="000000100000" w:firstRow="0" w:lastRow="0" w:firstColumn="0" w:lastColumn="0" w:oddVBand="0" w:evenVBand="0" w:oddHBand="1" w:evenHBand="0" w:firstRowFirstColumn="0" w:firstRowLastColumn="0" w:lastRowFirstColumn="0" w:lastRowLastColumn="0"/>
            </w:pPr>
            <w:r>
              <w:t>In Albania, the EU Commission, together with UNDP as the implementing partner, is providing assistance via “EU4Schools I and II” (total EUR 75</w:t>
            </w:r>
            <w:r w:rsidR="00BD034B">
              <w:t>.8 million</w:t>
            </w:r>
            <w:r>
              <w:t>) to the repair and reconstruction of education in 11 municipalities, thus offering better services to more than 25 000 students and teachers in communities affected by the 2019 earthquake.</w:t>
            </w:r>
          </w:p>
          <w:p w14:paraId="5B3FB413"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pPr>
            <w:r>
              <w:t>In Kosovo, EU funding of EUR 20.2 million supports quality and inclusive education trough construction of two schools in Prizren and Ferizaj/Uroševac, and the Faculty of Mathematics and Natural Sciences of the University of Pristina, along with strengthening of teachers self-evaluation and the review of textbooks in Albanian and Mathematics, improving the quality of teaching and learning, and the education opportunities for children from non-majority groups and children with special needs.</w:t>
            </w:r>
          </w:p>
          <w:p w14:paraId="35EC35D6"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pPr>
            <w:r>
              <w:t>At the regional level, IPA III funded the establishment of the Western Balkans School Exchange Scheme with a total of EUR 9 million. This initiative aligns with SDG4 by promoting quality education, enhancing mutual understanding and trust among students in the region, and strengthening the capacities of schools, teachers, and educators to address gaps in essential skills such as critical thinking. By March 2025, 3 479 students and 242 schools have benefitted from the programme.</w:t>
            </w:r>
          </w:p>
          <w:p w14:paraId="41DA3306" w14:textId="77777777" w:rsidR="00D933B7" w:rsidRPr="008520A8" w:rsidRDefault="00D933B7">
            <w:pPr>
              <w:jc w:val="both"/>
              <w:cnfStyle w:val="000000100000" w:firstRow="0" w:lastRow="0" w:firstColumn="0" w:lastColumn="0" w:oddVBand="0" w:evenVBand="0" w:oddHBand="1" w:evenHBand="0" w:firstRowFirstColumn="0" w:firstRowLastColumn="0" w:lastRowFirstColumn="0" w:lastRowLastColumn="0"/>
            </w:pPr>
          </w:p>
        </w:tc>
      </w:tr>
      <w:tr w:rsidR="00D933B7" w:rsidRPr="008520A8" w14:paraId="2008504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54DE2175" w14:textId="592C5B48" w:rsidR="00D933B7" w:rsidRPr="008520A8" w:rsidRDefault="00D04745">
            <w:pPr>
              <w:rPr>
                <w:b w:val="0"/>
                <w:lang w:eastAsia="en-GB"/>
              </w:rPr>
            </w:pPr>
            <w:r w:rsidRPr="0084135A">
              <w:rPr>
                <w:b w:val="0"/>
                <w:lang w:eastAsia="en-GB"/>
              </w:rPr>
              <w:t>SDG5: Achieve gender equality and empower all women and girls</w:t>
            </w:r>
          </w:p>
        </w:tc>
        <w:tc>
          <w:tcPr>
            <w:tcW w:w="1701" w:type="dxa"/>
          </w:tcPr>
          <w:p w14:paraId="68B67405" w14:textId="77777777" w:rsidR="00D933B7" w:rsidRPr="008520A8"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056" w:type="dxa"/>
          </w:tcPr>
          <w:p w14:paraId="3A8DE0F3"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pPr>
            <w:r>
              <w:t xml:space="preserve">In Kosovo, the Gender Equality Facility, implemented by UN Women, supports the aligning of Kosovo’s legislation with the EU and international standards, ensuring responsive budgeting and planning, enhancing the gender perspective in the operations of the central and local authorities, and mainstreaming gender in programming of the EU funds. The Kosovo Program for Gender Equality will shape Kosovo’s policy for the next 10 years, together with the Guidelines on Language and on Gender equality in the areas of Justice and Digitalisation and ICT. The Gender Equality Manual, developed in cooperation with the Assembly of Kosovo, improves the Parliamentary governance in the country. </w:t>
            </w:r>
          </w:p>
          <w:p w14:paraId="6FFB8ACA" w14:textId="77777777" w:rsidR="00D933B7" w:rsidRPr="008520A8"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rPr>
                <w:lang w:eastAsia="en-GB"/>
              </w:rPr>
              <w:t xml:space="preserve">On 07.2025 the Commission has signed with EIGE a new initiative at regional level on gender, amounting to EUR 1.5 million and carrying on the activities of the previous initiative that just ended. This new initiative “Increased capacity of EU candidates and a potential candidate in the Western Balkans and Türkiye to monitor and mainstream gender equality (2025-2029)” is currently in its first year of implementation. </w:t>
            </w:r>
          </w:p>
        </w:tc>
      </w:tr>
      <w:tr w:rsidR="00D933B7" w:rsidRPr="008520A8" w14:paraId="6869800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79FCBF62" w14:textId="07584AA5" w:rsidR="00D933B7" w:rsidRPr="008520A8" w:rsidRDefault="003300B3">
            <w:pPr>
              <w:rPr>
                <w:b w:val="0"/>
                <w:lang w:eastAsia="en-GB"/>
              </w:rPr>
            </w:pPr>
            <w:r w:rsidRPr="00203B50">
              <w:rPr>
                <w:b w:val="0"/>
                <w:lang w:eastAsia="en-GB"/>
              </w:rPr>
              <w:t>SDG7: Ensure access to affordable, reliable, sustainable and modern energy for all</w:t>
            </w:r>
          </w:p>
        </w:tc>
        <w:tc>
          <w:tcPr>
            <w:tcW w:w="1701" w:type="dxa"/>
          </w:tcPr>
          <w:p w14:paraId="7046FBA6" w14:textId="77777777" w:rsidR="00D933B7" w:rsidRPr="008520A8"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056" w:type="dxa"/>
          </w:tcPr>
          <w:p w14:paraId="6E31029E"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pPr>
            <w:r>
              <w:t>In Kosovo the EUR 75 million energy support package provided subsidies to over 32 000 households and 154 businesses for heating equipment, household appliances and solar panels. The Kosovo Energy Efficiency Fund has subsidised energy efficiency renovation for over 4 000 single houses</w:t>
            </w:r>
          </w:p>
          <w:p w14:paraId="693E5637"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pPr>
            <w:r>
              <w:t>In Albania, the EUR 83.4 million project “Albania-North Macedonia Power Interconnection (I): Grid Section in Albania” will be key to improve the electricity transmission line, to be adapted to the increased consumption and production, in particular the expansion of the renewable energy supply, mainly solar and wind. It will also contribute to smooth management of supply/demand peaks by improving the electricity trade between Albania and North Macedonia, and all along Corridor VIII. It aims to be completed by mid-2026.</w:t>
            </w:r>
          </w:p>
          <w:p w14:paraId="177E6EB3"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pPr>
            <w:r>
              <w:t>The Regional Energy Efficiency Programme (REEP) under the Western Balkans Investment Framework, and financed through the Instrument for Pre-Accession Assistance, since its launch in 2013, has provided grants for the renovation of 540 public buildings across the region. REEP has also supported households and the private implement energy efficiency measures. For instance, by the end of 2025, more than 34 000 households and 2,000 small and medium-sized enterprises were supported in their investing in energy efficiency measures and renewable energy installations, using specialised credit lines and EU grants.</w:t>
            </w:r>
          </w:p>
        </w:tc>
      </w:tr>
      <w:tr w:rsidR="00D933B7" w:rsidRPr="008520A8" w14:paraId="29E73D0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32614C75" w14:textId="0CF6E02F" w:rsidR="00D933B7" w:rsidRPr="008520A8"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1701" w:type="dxa"/>
          </w:tcPr>
          <w:p w14:paraId="59BEFC05" w14:textId="77777777" w:rsidR="00D933B7" w:rsidRPr="008520A8"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056" w:type="dxa"/>
          </w:tcPr>
          <w:p w14:paraId="0ED72BA7"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rPr>
                <w:lang w:val="en-IE" w:eastAsia="en-GB"/>
              </w:rPr>
              <w:t>The project ‘EU 4 Labour Market Inclusion’ in Albania, implemented with UNDP, Arbetsformedlingen and the Albanian Disability Rights Foundation, aims to support various typologies of community and social care services and models of active labour measures and inclusive practices in vocational education for groups at risk. The action intends to strengthen inclusive and active employment and skills models in 19 municipalities, while enhancing the partnership of the National Agency for Employment and Skills (NAES) with the municipalities to establish and deliver inclusive and integrated employment, skills development for vulnerable groups, in collaboration with labour market actors. Started in 2023, it is running until December 2026 with a total value of EUR 3 million.</w:t>
            </w:r>
          </w:p>
          <w:p w14:paraId="6FB2655B" w14:textId="77777777" w:rsidR="00D933B7" w:rsidRPr="008520A8"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t xml:space="preserve">The regional project ’Supporting the development of a modern payment system and a regional investment area in the Western Balkans’, implemented by the World Bank, supports the Western Balkan partners to join the Single Euro Payments Area (SEPA). In 2025 North Macedonia and Serbia joined SEPA’s geographical scope, after Albania and Montenegro who had already joined at the end of 2024. Moreover, as of October 2025 Albania, Montenegro and North Macedonia started enjoying SEPA’s concrete benefits by joining its payment schemes. This resulted in faster transactions and in a reduction of transaction costs by up to ten times. It is estimated that full SEPA’s implementation in the Western Balkan region could potentially save up to EUR 500 million per year for individuals and businesses. </w:t>
            </w:r>
          </w:p>
        </w:tc>
      </w:tr>
      <w:tr w:rsidR="00D933B7" w:rsidRPr="008520A8" w14:paraId="577E923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271D482E" w14:textId="77777777" w:rsidR="00D933B7" w:rsidRPr="008520A8" w:rsidRDefault="00D933B7">
            <w:pPr>
              <w:rPr>
                <w:lang w:eastAsia="en-GB"/>
              </w:rPr>
            </w:pPr>
            <w:r>
              <w:rPr>
                <w:b w:val="0"/>
                <w:lang w:eastAsia="en-GB"/>
              </w:rPr>
              <w:t>SDG9 - Industry, innovation and infrastructure</w:t>
            </w:r>
          </w:p>
        </w:tc>
        <w:tc>
          <w:tcPr>
            <w:tcW w:w="1701" w:type="dxa"/>
          </w:tcPr>
          <w:p w14:paraId="2966D23F" w14:textId="77777777" w:rsidR="00D933B7" w:rsidRPr="008520A8"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056" w:type="dxa"/>
          </w:tcPr>
          <w:p w14:paraId="689C83F1"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In Kosovo, the EU-supported eID (electronic identification system) was completed in 2025 and is expected to support the competitiveness of Kosovo’s information and communication technology (ICT) sector by enabling secure digital services and innovation.</w:t>
            </w:r>
          </w:p>
        </w:tc>
      </w:tr>
      <w:tr w:rsidR="00D933B7" w:rsidRPr="008520A8" w14:paraId="2A7BB229"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2DBBFD68" w14:textId="528684B8" w:rsidR="00D933B7" w:rsidRPr="008520A8" w:rsidRDefault="00B71151">
            <w:pPr>
              <w:rPr>
                <w:b w:val="0"/>
                <w:lang w:eastAsia="en-GB"/>
              </w:rPr>
            </w:pPr>
            <w:r w:rsidRPr="00DB731B">
              <w:rPr>
                <w:b w:val="0"/>
                <w:lang w:eastAsia="en-GB"/>
              </w:rPr>
              <w:t>SDG10: Reduce inequalities within and among countries</w:t>
            </w:r>
          </w:p>
        </w:tc>
        <w:tc>
          <w:tcPr>
            <w:tcW w:w="1701" w:type="dxa"/>
          </w:tcPr>
          <w:p w14:paraId="1FF545D1" w14:textId="77777777" w:rsidR="00D933B7" w:rsidRPr="008520A8"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056" w:type="dxa"/>
          </w:tcPr>
          <w:p w14:paraId="1F841DE6"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pPr>
            <w:r>
              <w:t>The regional projects in support of Roma inclusion ’Roma Integration (Phase III)’ and ’Support to Roma Entrepreneurship (Phase II)’ contributes to the reduction of inequalities of Roma communities within the general populations of the Western Balkans and Türkiye. The project ‘Roma Integration (Phase III)’ with the Council of Europe provides technical assistance to the beneficiary governments to achieve their commitments for Roma Inclusion taken as part of the 2019 Poznan Declaration of the Berlin Process (and subsequent commitments of the Berlin Process Roma Ministerial) and the EU accession process’ chapters 23 on anti-discrimination. The project ’Support to Roma Entrepreneurship (Phase II)’ further contributes to achieving results in the beneficiary geographies to reduce income inequality by enhancing labour-market access, formal entrepreneurship and access to finance for Roma individuals.</w:t>
            </w:r>
          </w:p>
        </w:tc>
      </w:tr>
      <w:tr w:rsidR="00D933B7" w:rsidRPr="008520A8" w14:paraId="5D8AF7C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666E8BCF" w14:textId="553CE711" w:rsidR="00D933B7" w:rsidRPr="008520A8" w:rsidRDefault="00685ACC">
            <w:pPr>
              <w:rPr>
                <w:b w:val="0"/>
              </w:rPr>
            </w:pPr>
            <w:r w:rsidRPr="00DB1942">
              <w:rPr>
                <w:b w:val="0"/>
                <w:bCs/>
              </w:rPr>
              <w:t>SDG11: Make cities and human settlements inclusive, safe, resilient and sustainable</w:t>
            </w:r>
          </w:p>
        </w:tc>
        <w:tc>
          <w:tcPr>
            <w:tcW w:w="1701" w:type="dxa"/>
          </w:tcPr>
          <w:p w14:paraId="39F677E4" w14:textId="77777777" w:rsidR="00D933B7" w:rsidRPr="008520A8"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056" w:type="dxa"/>
          </w:tcPr>
          <w:p w14:paraId="3F622AB0"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pPr>
            <w:r>
              <w:t>In Serbia, EU funding of EUR 27 million contributed to increasing social inclusion of the women and men, girls and boys experiencing poverty and social exclusion enabling them to live in dignity and take an active part in society. Project was also aiming to improve living conditions for the most vulnerable women and men, girls and boys living in inadequate/insecure conditions in a sustainable and accountable manner to a better inclusion across Serbia. Project is ongoing in 20 municipalities in Serbia.</w:t>
            </w:r>
          </w:p>
          <w:p w14:paraId="340C7901"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pPr>
            <w:r>
              <w:t>In North Macedonia, six new branded CNG buses for the City of Skopje were delivered and handed-over to the final beneficiary - JSP Skopje. With capacities of 96 passengers per bus, 67 standing and 29 seats, as well as dedicated spaces for passengers with special needs, these buses reflect the latest eco-friendly technology and meet the EURO 6 standard, expected to reduce emissions of CO₂ and individuals’ footprint with an estimated 9 grams per kilometre per passenger.</w:t>
            </w:r>
          </w:p>
        </w:tc>
      </w:tr>
      <w:tr w:rsidR="00D933B7" w:rsidRPr="008520A8" w14:paraId="7E05C8B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374F592B" w14:textId="3F604E3C" w:rsidR="00D933B7" w:rsidRPr="008520A8" w:rsidRDefault="00C941C9">
            <w:pPr>
              <w:rPr>
                <w:lang w:eastAsia="en-GB"/>
              </w:rPr>
            </w:pPr>
            <w:r w:rsidRPr="00C941C9">
              <w:rPr>
                <w:b w:val="0"/>
              </w:rPr>
              <w:t>SDG13: Take urgent action to combat climate change and its impacts</w:t>
            </w:r>
          </w:p>
        </w:tc>
        <w:tc>
          <w:tcPr>
            <w:tcW w:w="1701" w:type="dxa"/>
          </w:tcPr>
          <w:p w14:paraId="7A1C86FB" w14:textId="77777777" w:rsidR="00D933B7" w:rsidRPr="008520A8"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056" w:type="dxa"/>
          </w:tcPr>
          <w:p w14:paraId="33734C83"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pPr>
            <w:r>
              <w:t>In Serbia, EU funding of EUR 11 million supported the construction of a new high energy-efficient building of the City of Belgrade Emergency Medical Institute</w:t>
            </w:r>
            <w:r>
              <w:rPr>
                <w:b/>
                <w:bCs/>
              </w:rPr>
              <w:t xml:space="preserve"> </w:t>
            </w:r>
            <w:r>
              <w:t>building complex.</w:t>
            </w:r>
          </w:p>
          <w:p w14:paraId="694B04D8" w14:textId="77777777" w:rsidR="00D933B7" w:rsidRPr="008520A8" w:rsidRDefault="00D933B7">
            <w:pPr>
              <w:pStyle w:val="pf0"/>
              <w:cnfStyle w:val="000000010000" w:firstRow="0" w:lastRow="0" w:firstColumn="0" w:lastColumn="0" w:oddVBand="0" w:evenVBand="0" w:oddHBand="0" w:evenHBand="1" w:firstRowFirstColumn="0" w:firstRowLastColumn="0" w:lastRowFirstColumn="0" w:lastRowLastColumn="0"/>
              <w:rPr>
                <w:rFonts w:ascii="EC Square Sans Pro" w:hAnsi="EC Square Sans Pro"/>
                <w:lang w:eastAsia="en-GB"/>
              </w:rPr>
            </w:pPr>
            <w:r>
              <w:rPr>
                <w:rFonts w:ascii="EC Square Sans Pro" w:hAnsi="EC Square Sans Pro"/>
              </w:rPr>
              <w:t xml:space="preserve">From 2021 through 2025, under the EU4Energy Transition: Covenant of Mayors (CoM) in the Western Balkans and Türkiye, the EU supported a group of ambitious cities in joining the CoM and defining climate targets for 2030 and beyond. The development of 21 </w:t>
            </w:r>
            <w:r>
              <w:rPr>
                <w:rFonts w:ascii="EC Square Sans Pro" w:hAnsi="EC Square Sans Pro"/>
                <w:lang w:val="en-GB" w:eastAsia="en-US"/>
              </w:rPr>
              <w:t>Sustainable Energy and Climate Action Plans (</w:t>
            </w:r>
            <w:r>
              <w:rPr>
                <w:rFonts w:ascii="EC Square Sans Pro" w:hAnsi="EC Square Sans Pro"/>
              </w:rPr>
              <w:t>SECAPs</w:t>
            </w:r>
            <w:r>
              <w:rPr>
                <w:rFonts w:ascii="EC Square Sans Pro" w:hAnsi="EC Square Sans Pro"/>
                <w:lang w:val="en-GB" w:eastAsia="en-US"/>
              </w:rPr>
              <w:t>)</w:t>
            </w:r>
            <w:r>
              <w:rPr>
                <w:rFonts w:ascii="EC Square Sans Pro" w:hAnsi="EC Square Sans Pro"/>
              </w:rPr>
              <w:t xml:space="preserve"> and the implementation of 12 pilot projects ensured the implementation of same EU methodology and models. Further, multi-level governance platforms were created to ensure local government presence at national level, and national and local plans – National Energy and Climate Plans (NECPs) and SECAPs – were linked. The conditions for the further expansion of the CoM network in </w:t>
            </w:r>
            <w:r>
              <w:rPr>
                <w:rFonts w:ascii="EC Square Sans Pro" w:hAnsi="EC Square Sans Pro"/>
                <w:lang w:val="en-GB" w:eastAsia="en-US"/>
              </w:rPr>
              <w:t xml:space="preserve">the </w:t>
            </w:r>
            <w:r>
              <w:rPr>
                <w:rFonts w:ascii="EC Square Sans Pro" w:hAnsi="EC Square Sans Pro"/>
              </w:rPr>
              <w:t>W</w:t>
            </w:r>
            <w:r>
              <w:rPr>
                <w:rFonts w:ascii="EC Square Sans Pro" w:hAnsi="EC Square Sans Pro"/>
                <w:lang w:val="en-GB" w:eastAsia="en-US"/>
              </w:rPr>
              <w:t xml:space="preserve">estern </w:t>
            </w:r>
            <w:r>
              <w:rPr>
                <w:rFonts w:ascii="EC Square Sans Pro" w:hAnsi="EC Square Sans Pro"/>
              </w:rPr>
              <w:t>B</w:t>
            </w:r>
            <w:r>
              <w:rPr>
                <w:rFonts w:ascii="EC Square Sans Pro" w:hAnsi="EC Square Sans Pro"/>
                <w:lang w:val="en-GB" w:eastAsia="en-US"/>
              </w:rPr>
              <w:t>alkans</w:t>
            </w:r>
            <w:r>
              <w:rPr>
                <w:rFonts w:ascii="EC Square Sans Pro" w:hAnsi="EC Square Sans Pro"/>
              </w:rPr>
              <w:t xml:space="preserve"> were created and the foundations for the CoM-SEE office within Network of Associations of Local Authorities of South-East Europe (NALAS) were laid. All activities set the basis for the expansion of the initiative, increasing membership and implementing plans. </w:t>
            </w:r>
          </w:p>
        </w:tc>
      </w:tr>
      <w:tr w:rsidR="00D933B7" w:rsidRPr="008520A8" w14:paraId="230F06F0"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3EF1935B" w14:textId="77777777" w:rsidR="00D933B7" w:rsidRPr="008520A8" w:rsidRDefault="00D933B7">
            <w:pPr>
              <w:rPr>
                <w:lang w:eastAsia="en-GB"/>
              </w:rPr>
            </w:pPr>
            <w:r>
              <w:rPr>
                <w:b w:val="0"/>
                <w:lang w:eastAsia="en-GB"/>
              </w:rPr>
              <w:t>SDG15 – Life on land</w:t>
            </w:r>
          </w:p>
        </w:tc>
        <w:tc>
          <w:tcPr>
            <w:tcW w:w="1701" w:type="dxa"/>
          </w:tcPr>
          <w:p w14:paraId="54AEEE89" w14:textId="77777777" w:rsidR="00D933B7" w:rsidRPr="008520A8"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6056" w:type="dxa"/>
          </w:tcPr>
          <w:p w14:paraId="5601EDDC"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rPr>
                <w:lang w:eastAsia="en-GB"/>
              </w:rPr>
            </w:pPr>
            <w:r>
              <w:t xml:space="preserve">In Serbia, EUR 3.7 million of EU assistance supported the oral vaccination of foxes and other wild carnivores against rabies, to achieve 0 cases of rabies in 2025. </w:t>
            </w:r>
          </w:p>
        </w:tc>
      </w:tr>
      <w:tr w:rsidR="00D933B7" w:rsidRPr="008520A8" w14:paraId="304EC45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1289DBE3" w14:textId="437C173A" w:rsidR="00D933B7" w:rsidRPr="008520A8"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1701" w:type="dxa"/>
          </w:tcPr>
          <w:p w14:paraId="4DC55DDE" w14:textId="77777777" w:rsidR="00D933B7" w:rsidRPr="008520A8"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6056" w:type="dxa"/>
          </w:tcPr>
          <w:p w14:paraId="27AEF5A7"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pPr>
            <w:r>
              <w:t>In North Macedonia, the EU-funded Twinning project ’Strengthening Institutional Capacities in Dealing with Cultural Heritage and Environmental Crimes’, implemented by the Italian Carabinieri Corps and Eutalia in partnership with the Ministry of Interior of North Macedonia, has delivered tangible and sustainable results in strengthening the rule of law and institutional cooperation in the context of EU accession. This project aims at addressing crimes that threaten cultural heritage, environmental sustainability, and public safety. The project supported national authorities in aligning their practices with EU standards and best practices.</w:t>
            </w:r>
          </w:p>
          <w:p w14:paraId="7E12BFA3" w14:textId="77777777" w:rsidR="00D933B7" w:rsidRPr="008520A8" w:rsidRDefault="00D933B7">
            <w:pPr>
              <w:cnfStyle w:val="000000010000" w:firstRow="0" w:lastRow="0" w:firstColumn="0" w:lastColumn="0" w:oddVBand="0" w:evenVBand="0" w:oddHBand="0" w:evenHBand="1" w:firstRowFirstColumn="0" w:firstRowLastColumn="0" w:lastRowFirstColumn="0" w:lastRowLastColumn="0"/>
            </w:pPr>
            <w:r>
              <w:t>The regional EU Support to Strengthen the Fight against Migrant Smuggling and Trafficking in Human Beings in the Western Balkans which provides operational support to law enforcement authorities in the Western Balkans, has supported a major investigation that was carried out under a Europol taskforce in 2025. This investigation has led to the dismantling of an internationally active human trafficking network. The criminal network is believed to have sexually exploited over 50 victims in Albania and Croatia, trafficked from South America to Europe. This investigation has involved the Albanian State Police and was supported by the Italian Ministry of Interior under EU4FAST. The investigation resulted in a simultaneous action day in Albania and Colombia on 1 October 2025 and led to 16 house searches (7 in Albania and 9 in Colombia), 17 arrests of suspected human traffickers (7 in Albania and 10 in Colombia), the identification of 54 victims originating from South America (44 in Albania, 5 in Croatia and 5 in Colombia), as well as seizures of evidence and equipment.</w:t>
            </w:r>
          </w:p>
        </w:tc>
      </w:tr>
      <w:tr w:rsidR="00D933B7" w:rsidRPr="008520A8" w14:paraId="6CD8B10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560" w:type="dxa"/>
          </w:tcPr>
          <w:p w14:paraId="58CF9F83" w14:textId="3F13CE2E" w:rsidR="00D933B7" w:rsidRPr="008520A8"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1701" w:type="dxa"/>
          </w:tcPr>
          <w:p w14:paraId="3027573B" w14:textId="77777777" w:rsidR="00D933B7" w:rsidRPr="008520A8" w:rsidRDefault="00D933B7">
            <w:pPr>
              <w:jc w:val="center"/>
              <w:cnfStyle w:val="000000100000" w:firstRow="0" w:lastRow="0" w:firstColumn="0" w:lastColumn="0" w:oddVBand="0" w:evenVBand="0" w:oddHBand="1" w:evenHBand="0" w:firstRowFirstColumn="0" w:firstRowLastColumn="0" w:lastRowFirstColumn="0" w:lastRowLastColumn="0"/>
              <w:rPr>
                <w:bCs/>
              </w:rPr>
            </w:pPr>
            <w:r>
              <w:rPr>
                <w:bCs/>
              </w:rPr>
              <w:t>Yes</w:t>
            </w:r>
          </w:p>
        </w:tc>
        <w:tc>
          <w:tcPr>
            <w:tcW w:w="6056" w:type="dxa"/>
          </w:tcPr>
          <w:p w14:paraId="704A48D3" w14:textId="77777777" w:rsidR="00D933B7" w:rsidRPr="008520A8" w:rsidRDefault="00D933B7">
            <w:pPr>
              <w:cnfStyle w:val="000000100000" w:firstRow="0" w:lastRow="0" w:firstColumn="0" w:lastColumn="0" w:oddVBand="0" w:evenVBand="0" w:oddHBand="1" w:evenHBand="0" w:firstRowFirstColumn="0" w:firstRowLastColumn="0" w:lastRowFirstColumn="0" w:lastRowLastColumn="0"/>
              <w:rPr>
                <w:bCs/>
              </w:rPr>
            </w:pPr>
            <w:r>
              <w:t>Cross-border cooperation (CBC) under IPA III, supported by EUR 88.2 million over the programming period, has fostered multi-stakeholder partnerships across the Western Balkans that deliver tangible socio-economic results. By 2025, over 2 400 organisations had participated in cross-border partnerships, leading to the creation of 1 300 new jobs and 465 new businesses. Beyond economic outcomes, CBC programmes have strengthened good neighbourly relations and reconciliation between communities, building the institutional trust and cooperative frameworks that underpin sustainable regional integration and EU accession.</w:t>
            </w:r>
          </w:p>
        </w:tc>
      </w:tr>
    </w:tbl>
    <w:p w14:paraId="500D16DD" w14:textId="77777777" w:rsidR="00D933B7" w:rsidRDefault="00D933B7" w:rsidP="00D933B7">
      <w:pPr>
        <w:rPr>
          <w:rFonts w:ascii="EC Square Sans Pro Medium" w:eastAsia="EC Square Sans Pro Medium" w:hAnsi="EC Square Sans Pro Medium" w:cs="EC Square Sans Pro Medium"/>
          <w:sz w:val="36"/>
          <w:szCs w:val="36"/>
        </w:rPr>
      </w:pPr>
    </w:p>
    <w:p w14:paraId="2132FFB8" w14:textId="77777777" w:rsidR="00D933B7" w:rsidRDefault="00D933B7" w:rsidP="00D933B7">
      <w:pPr>
        <w:spacing w:line="259" w:lineRule="auto"/>
        <w:rPr>
          <w:rFonts w:ascii="EC Square Sans Pro Medium" w:eastAsia="EC Square Sans Pro Medium" w:hAnsi="EC Square Sans Pro Medium" w:cs="EC Square Sans Pro Medium"/>
          <w:sz w:val="36"/>
          <w:szCs w:val="36"/>
        </w:rPr>
      </w:pPr>
      <w:r>
        <w:rPr>
          <w:rFonts w:ascii="EC Square Sans Pro Medium" w:eastAsia="EC Square Sans Pro Medium" w:hAnsi="EC Square Sans Pro Medium" w:cs="EC Square Sans Pro Medium"/>
          <w:sz w:val="36"/>
          <w:szCs w:val="36"/>
        </w:rPr>
        <w:br w:type="page"/>
      </w:r>
    </w:p>
    <w:p w14:paraId="3C88EABE" w14:textId="77777777" w:rsidR="00D933B7" w:rsidRDefault="00D933B7" w:rsidP="00F72C99">
      <w:pPr>
        <w:pStyle w:val="Heading3"/>
        <w:rPr>
          <w:rFonts w:eastAsia="EC Square Sans Pro Medium"/>
        </w:rPr>
      </w:pPr>
      <w:r>
        <w:rPr>
          <w:rFonts w:eastAsia="EC Square Sans Pro Medium"/>
        </w:rPr>
        <w:t>Support to reforms</w:t>
      </w:r>
    </w:p>
    <w:p w14:paraId="6BA25E00" w14:textId="77777777" w:rsidR="00D933B7" w:rsidRPr="00103E3C" w:rsidRDefault="00D933B7" w:rsidP="00D933B7">
      <w:pPr>
        <w:rPr>
          <w:rFonts w:eastAsia="EC Square Sans Pro" w:cs="EC Square Sans Pro"/>
          <w:lang w:val="en-IE"/>
        </w:rPr>
      </w:pPr>
      <w:r>
        <w:rPr>
          <w:rFonts w:eastAsia="EC Square Sans Pro" w:cs="EC Square Sans Pro"/>
          <w:lang w:val="en-IE"/>
        </w:rPr>
        <w:t>IPA III is designed as a performance-based instrument, differentiating assistance in scope and intensity according to the performance of beneficiaries, thereby incentivising commitment to fundamental reforms. This approach aligns with the 2020 Communication on the revised enlargement methodology, which proposed increased funding for countries making progress on agreed reform priorities. Performance assessment is embedded in the annual bilateral programming process, drawing on Commission enlargement reports, external expert assessments, implementation track records, and reporting against the IPA III results framework indicators.</w:t>
      </w:r>
    </w:p>
    <w:p w14:paraId="4EFD242E" w14:textId="77777777" w:rsidR="00D933B7" w:rsidRPr="00103E3C" w:rsidRDefault="00D933B7" w:rsidP="00D933B7">
      <w:pPr>
        <w:rPr>
          <w:rFonts w:eastAsia="EC Square Sans Pro" w:cs="EC Square Sans Pro"/>
          <w:lang w:val="en-IE"/>
        </w:rPr>
      </w:pPr>
      <w:r>
        <w:rPr>
          <w:rFonts w:eastAsia="EC Square Sans Pro" w:cs="EC Square Sans Pro"/>
          <w:lang w:val="en-IE"/>
        </w:rPr>
        <w:t>IPA III has been instrumental in driving reform progress across the Western Balkans. Through targeted support to the rule of law, the region has seen improvements in the functioning of the judiciary, with notable progress in Albania and Montenegro, and in freedom of expression. IPA III-funded TAIEX and Twinning activities have directly contributed to these advances, helping countries meet interim benchmarks on judiciary and fundamental rights, strengthen anti-corruption frameworks, and align legislation with EU standards. The Growth Plan for the Western Balkans and the implementation of country-specific Reform Agendas have added further momentum, with IPA III translating these reform priorities into concrete action across public administration, financial services, digital connectivity, and competitiveness. This complementarity is visible in practice: in Kosovo, IPA III provides European expertise and know-how support on its European path, while the Facility creates fiscal space to anchor new legal frameworks systems and practice; in Montenegro, Reform Agenda targets on digital service delivery build directly on IPA-funded Public Administration Reform, with the Facility incentivising the legislative steps needed to scale up results.</w:t>
      </w:r>
    </w:p>
    <w:p w14:paraId="6061CE0D" w14:textId="77777777" w:rsidR="00D933B7" w:rsidRPr="00103E3C" w:rsidRDefault="00D933B7" w:rsidP="00D933B7">
      <w:pPr>
        <w:rPr>
          <w:rFonts w:eastAsia="EC Square Sans Pro" w:cs="EC Square Sans Pro"/>
          <w:lang w:val="en-IE"/>
        </w:rPr>
      </w:pPr>
      <w:r>
        <w:rPr>
          <w:rFonts w:eastAsia="EC Square Sans Pro" w:cs="EC Square Sans Pro"/>
          <w:lang w:val="en-IE"/>
        </w:rPr>
        <w:t>Cross-border cooperation, accounting for around 4% of IPA III committed funds, has fostered good neighbourly relations and reconciliation. By 2025, over 2 400 organisations had participated in cross-border partnerships, leading to the creation of 1 300 new jobs and 465 new businesses, demonstrating the tangible socio-economic impact of IPA III support.</w:t>
      </w:r>
    </w:p>
    <w:p w14:paraId="232AC4A8" w14:textId="77777777" w:rsidR="00D933B7" w:rsidRPr="00103E3C" w:rsidRDefault="00D933B7" w:rsidP="00D933B7">
      <w:pPr>
        <w:rPr>
          <w:rFonts w:eastAsia="EC Square Sans Pro" w:cs="EC Square Sans Pro"/>
          <w:lang w:val="en-IE"/>
        </w:rPr>
      </w:pPr>
      <w:r>
        <w:rPr>
          <w:rFonts w:eastAsia="EC Square Sans Pro" w:cs="EC Square Sans Pro"/>
          <w:lang w:val="en-IE"/>
        </w:rPr>
        <w:t xml:space="preserve">On the green and digital agenda, IPA III investments have contributed to improved air quality across both the Western Balkans and Türkiye, progress in energy efficiency and renewable energy, and improved digital skills, notably in Montenegro (44.20%) and Serbia (42.02%), where the share of individuals with basic or above basic digital skills, is at the same level as or even exceed </w:t>
      </w:r>
      <w:r>
        <w:rPr>
          <w:rFonts w:eastAsia="EC Square Sans Pro" w:cs="EC Square Sans Pro"/>
        </w:rPr>
        <w:t xml:space="preserve">that of </w:t>
      </w:r>
      <w:r>
        <w:rPr>
          <w:rFonts w:eastAsia="EC Square Sans Pro" w:cs="EC Square Sans Pro"/>
          <w:lang w:val="en-IE"/>
        </w:rPr>
        <w:t xml:space="preserve">some EU </w:t>
      </w:r>
      <w:r>
        <w:rPr>
          <w:rFonts w:eastAsia="EC Square Sans Pro" w:cs="EC Square Sans Pro"/>
        </w:rPr>
        <w:t>Member States</w:t>
      </w:r>
      <w:r>
        <w:rPr>
          <w:rFonts w:eastAsia="EC Square Sans Pro" w:cs="EC Square Sans Pro"/>
          <w:lang w:val="en-IE"/>
        </w:rPr>
        <w:t>. These investments are expected to yield further results in the later stages of implementation. Economic convergence continues to advance in the Western Balkans, with improved readiness regarding the economic criteria, rising from 2.3 in 2018 to 2.79 in 2025, and increased employment rates, at 64.1%</w:t>
      </w:r>
      <w:r>
        <w:rPr>
          <w:rStyle w:val="FootnoteReference"/>
          <w:rFonts w:eastAsia="EC Square Sans Pro" w:cs="EC Square Sans Pro"/>
          <w:lang w:val="en-IE"/>
        </w:rPr>
        <w:footnoteReference w:id="65"/>
      </w:r>
      <w:r>
        <w:rPr>
          <w:rFonts w:eastAsia="EC Square Sans Pro" w:cs="EC Square Sans Pro"/>
          <w:lang w:val="en-IE"/>
        </w:rPr>
        <w:t xml:space="preserve"> in 2024, and social protection expenditure, at 18.8%</w:t>
      </w:r>
      <w:r>
        <w:rPr>
          <w:rFonts w:eastAsia="EC Square Sans Pro" w:cs="EC Square Sans Pro"/>
          <w:vertAlign w:val="superscript"/>
          <w:lang w:val="en-IE"/>
        </w:rPr>
        <w:t>3</w:t>
      </w:r>
      <w:r>
        <w:rPr>
          <w:rFonts w:eastAsia="EC Square Sans Pro" w:cs="EC Square Sans Pro"/>
          <w:lang w:val="en-IE"/>
        </w:rPr>
        <w:t xml:space="preserve"> of GDP, in 2023, both above expected target for the region.</w:t>
      </w:r>
    </w:p>
    <w:p w14:paraId="3AC72524" w14:textId="77777777" w:rsidR="00D933B7" w:rsidRPr="00103E3C" w:rsidRDefault="00D933B7" w:rsidP="00D933B7">
      <w:pPr>
        <w:rPr>
          <w:rFonts w:eastAsia="EC Square Sans Pro" w:cs="EC Square Sans Pro"/>
          <w:lang w:val="en-IE"/>
        </w:rPr>
      </w:pPr>
      <w:r>
        <w:rPr>
          <w:rFonts w:eastAsia="EC Square Sans Pro" w:cs="EC Square Sans Pro"/>
          <w:lang w:val="en-IE"/>
        </w:rPr>
        <w:t>In contrast, most indicators for Türkiye have stagnated or backslid since 2021, reflecting persistent challenges in the judiciary, the fight against corruption and organised crime, and freedom of expression, which has impacted the level of IPA III assistance provided. The latest indicators for agriculture, forestry, and fishing point to a decline in value added in both the Western Balkans and Türkiye, highlighting remaining challenges in these sectors.</w:t>
      </w:r>
    </w:p>
    <w:p w14:paraId="04E8B431" w14:textId="77777777" w:rsidR="00D933B7" w:rsidRDefault="00D933B7" w:rsidP="00D933B7">
      <w:pPr>
        <w:sectPr w:rsidR="00D933B7" w:rsidSect="00D933B7">
          <w:headerReference w:type="even" r:id="rId528"/>
          <w:headerReference w:type="default" r:id="rId529"/>
          <w:footerReference w:type="even" r:id="rId530"/>
          <w:footerReference w:type="default" r:id="rId531"/>
          <w:headerReference w:type="first" r:id="rId532"/>
          <w:footerReference w:type="first" r:id="rId533"/>
          <w:pgSz w:w="11906" w:h="16838"/>
          <w:pgMar w:top="1440" w:right="1133" w:bottom="1440" w:left="1134" w:header="708" w:footer="708" w:gutter="0"/>
          <w:cols w:space="708"/>
          <w:docGrid w:linePitch="360"/>
        </w:sectPr>
      </w:pPr>
    </w:p>
    <w:p w14:paraId="6E5574AB" w14:textId="77777777" w:rsidR="00D933B7" w:rsidRDefault="00D933B7" w:rsidP="00D933B7">
      <w:pPr>
        <w:pStyle w:val="Heading1"/>
        <w:rPr>
          <w:rFonts w:ascii="EC Square Sans Pro Medium" w:hAnsi="EC Square Sans Pro Medium"/>
          <w:sz w:val="32"/>
          <w:szCs w:val="32"/>
          <w:lang w:eastAsia="en-GB"/>
        </w:rPr>
      </w:pPr>
      <w:bookmarkStart w:id="120" w:name="toc_sec_46"/>
      <w:bookmarkStart w:id="121" w:name="_Toc228976566"/>
      <w:bookmarkEnd w:id="120"/>
      <w:r>
        <w:rPr>
          <w:rFonts w:eastAsia="EC Square Sans Pro"/>
          <w:noProof/>
        </w:rPr>
        <w:t>E</w:t>
      </w:r>
      <w:r w:rsidRPr="00137E12">
        <w:rPr>
          <w:rFonts w:eastAsia="EC Square Sans Pro"/>
          <w:noProof/>
        </w:rPr>
        <w:t>UROPEAN GLOBALISATION ADJUSTMENT FUND FOR DISPLACED WORKERS</w:t>
      </w:r>
      <w:bookmarkEnd w:id="121"/>
    </w:p>
    <w:p w14:paraId="5F69BF27" w14:textId="29E4C987" w:rsidR="00D933B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6716A950" w14:textId="77777777">
        <w:trPr>
          <w:trHeight w:val="1584"/>
          <w:jc w:val="left"/>
        </w:trPr>
        <w:tc>
          <w:tcPr>
            <w:tcW w:w="2410" w:type="dxa"/>
          </w:tcPr>
          <w:p w14:paraId="76D71EE5" w14:textId="77777777" w:rsidR="00D933B7" w:rsidRPr="00F72C99" w:rsidRDefault="00D933B7" w:rsidP="00F72C99">
            <w:pPr>
              <w:spacing w:before="120" w:after="120"/>
              <w:rPr>
                <w:sz w:val="28"/>
                <w:szCs w:val="28"/>
              </w:rPr>
            </w:pPr>
            <w:r w:rsidRPr="00F72C99">
              <w:rPr>
                <w:sz w:val="28"/>
                <w:szCs w:val="28"/>
              </w:rPr>
              <w:t>30</w:t>
            </w:r>
          </w:p>
          <w:p w14:paraId="35C92E54" w14:textId="77777777" w:rsidR="00D933B7" w:rsidRPr="00C44BAA" w:rsidRDefault="00D933B7">
            <w:pPr>
              <w:pStyle w:val="ppoTableacheivementvalue"/>
            </w:pPr>
            <w:r>
              <w:rPr>
                <w:sz w:val="22"/>
                <w:szCs w:val="22"/>
              </w:rPr>
              <w:t>applications were received between 2021 and 2025.</w:t>
            </w:r>
          </w:p>
        </w:tc>
        <w:tc>
          <w:tcPr>
            <w:cnfStyle w:val="000001000000" w:firstRow="0" w:lastRow="0" w:firstColumn="0" w:lastColumn="0" w:oddVBand="0" w:evenVBand="1" w:oddHBand="0" w:evenHBand="0" w:firstRowFirstColumn="0" w:firstRowLastColumn="0" w:lastRowFirstColumn="0" w:lastRowLastColumn="0"/>
            <w:tcW w:w="2409" w:type="dxa"/>
          </w:tcPr>
          <w:p w14:paraId="02031F2A" w14:textId="4914062D" w:rsidR="00D933B7" w:rsidRPr="00F72C99" w:rsidRDefault="00D933B7" w:rsidP="00F72C99">
            <w:pPr>
              <w:rPr>
                <w:sz w:val="28"/>
                <w:szCs w:val="28"/>
              </w:rPr>
            </w:pPr>
            <w:r w:rsidRPr="00F72C99">
              <w:rPr>
                <w:rFonts w:asciiTheme="minorHAnsi" w:eastAsia="Times New Roman" w:hAnsiTheme="minorHAnsi" w:cs="Times New Roman"/>
                <w:sz w:val="28"/>
                <w:szCs w:val="28"/>
                <w:lang w:eastAsia="fr-FR"/>
              </w:rPr>
              <w:t>2</w:t>
            </w:r>
            <w:r w:rsidR="00D72DC3" w:rsidRPr="00F72C99">
              <w:rPr>
                <w:rFonts w:asciiTheme="minorHAnsi" w:eastAsia="Times New Roman" w:hAnsiTheme="minorHAnsi" w:cs="Times New Roman"/>
                <w:sz w:val="28"/>
                <w:szCs w:val="28"/>
                <w:lang w:eastAsia="fr-FR"/>
              </w:rPr>
              <w:t>3</w:t>
            </w:r>
            <w:r w:rsidRPr="00F72C99">
              <w:rPr>
                <w:rFonts w:ascii="Calibri" w:eastAsia="Times New Roman" w:hAnsi="Calibri" w:cs="Calibri"/>
                <w:sz w:val="28"/>
                <w:szCs w:val="28"/>
                <w:lang w:eastAsia="fr-FR"/>
              </w:rPr>
              <w:t> </w:t>
            </w:r>
            <w:r w:rsidRPr="00F72C99">
              <w:rPr>
                <w:rFonts w:asciiTheme="minorHAnsi" w:eastAsia="Times New Roman" w:hAnsiTheme="minorHAnsi" w:cs="Times New Roman"/>
                <w:sz w:val="28"/>
                <w:szCs w:val="28"/>
                <w:lang w:eastAsia="fr-FR"/>
              </w:rPr>
              <w:t>784</w:t>
            </w:r>
          </w:p>
          <w:p w14:paraId="4CCF4F25" w14:textId="77777777" w:rsidR="00D933B7" w:rsidRPr="0047239D" w:rsidRDefault="00D933B7">
            <w:r>
              <w:t xml:space="preserve">workers were offered assistance between 2021 and 2025. </w:t>
            </w:r>
          </w:p>
        </w:tc>
        <w:tc>
          <w:tcPr>
            <w:tcW w:w="2410" w:type="dxa"/>
            <w:tcBorders>
              <w:bottom w:val="single" w:sz="4" w:space="0" w:color="8C8C8C"/>
            </w:tcBorders>
          </w:tcPr>
          <w:p w14:paraId="481C23D2" w14:textId="77777777" w:rsidR="00D933B7" w:rsidRPr="00F72C99" w:rsidRDefault="00D933B7" w:rsidP="00F72C99">
            <w:pPr>
              <w:cnfStyle w:val="000000000000" w:firstRow="0" w:lastRow="0" w:firstColumn="0" w:lastColumn="0" w:oddVBand="0" w:evenVBand="0" w:oddHBand="0" w:evenHBand="0" w:firstRowFirstColumn="0" w:firstRowLastColumn="0" w:lastRowFirstColumn="0" w:lastRowLastColumn="0"/>
              <w:rPr>
                <w:sz w:val="28"/>
                <w:szCs w:val="28"/>
              </w:rPr>
            </w:pPr>
            <w:r w:rsidRPr="00F72C99">
              <w:rPr>
                <w:rFonts w:asciiTheme="minorHAnsi" w:eastAsia="Times New Roman" w:hAnsiTheme="minorHAnsi" w:cs="Times New Roman"/>
                <w:sz w:val="28"/>
                <w:szCs w:val="28"/>
                <w:lang w:eastAsia="fr-FR"/>
              </w:rPr>
              <w:t>EUR</w:t>
            </w:r>
            <w:r w:rsidRPr="00F72C99">
              <w:rPr>
                <w:rFonts w:ascii="Calibri" w:eastAsia="Times New Roman" w:hAnsi="Calibri" w:cs="Calibri"/>
                <w:sz w:val="28"/>
                <w:szCs w:val="28"/>
                <w:lang w:eastAsia="fr-FR"/>
              </w:rPr>
              <w:t> </w:t>
            </w:r>
            <w:r w:rsidRPr="00F72C99">
              <w:rPr>
                <w:rFonts w:asciiTheme="minorHAnsi" w:eastAsia="Times New Roman" w:hAnsiTheme="minorHAnsi" w:cs="Times New Roman"/>
                <w:sz w:val="28"/>
                <w:szCs w:val="28"/>
                <w:lang w:eastAsia="fr-FR"/>
              </w:rPr>
              <w:t>100.1</w:t>
            </w:r>
            <w:r w:rsidRPr="00F72C99">
              <w:rPr>
                <w:rFonts w:ascii="Calibri" w:eastAsia="Times New Roman" w:hAnsi="Calibri" w:cs="Calibri"/>
                <w:sz w:val="28"/>
                <w:szCs w:val="28"/>
                <w:lang w:eastAsia="fr-FR"/>
              </w:rPr>
              <w:t> </w:t>
            </w:r>
          </w:p>
          <w:p w14:paraId="7A9716E9" w14:textId="77777777" w:rsidR="00D933B7" w:rsidRPr="00F72C99" w:rsidRDefault="00D933B7" w:rsidP="00F72C99">
            <w:pPr>
              <w:cnfStyle w:val="000000000000" w:firstRow="0" w:lastRow="0" w:firstColumn="0" w:lastColumn="0" w:oddVBand="0" w:evenVBand="0" w:oddHBand="0" w:evenHBand="0" w:firstRowFirstColumn="0" w:firstRowLastColumn="0" w:lastRowFirstColumn="0" w:lastRowLastColumn="0"/>
              <w:rPr>
                <w:sz w:val="28"/>
                <w:szCs w:val="28"/>
              </w:rPr>
            </w:pPr>
            <w:r w:rsidRPr="00F72C99">
              <w:rPr>
                <w:rFonts w:asciiTheme="minorHAnsi" w:eastAsia="Times New Roman" w:hAnsiTheme="minorHAnsi" w:cs="Times New Roman"/>
                <w:sz w:val="28"/>
                <w:szCs w:val="28"/>
                <w:lang w:eastAsia="fr-FR"/>
              </w:rPr>
              <w:t>million</w:t>
            </w:r>
          </w:p>
          <w:p w14:paraId="1156F0DE"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r>
              <w:t>was requested in contributions from the EGF by nine Member States between 2021 and 2025.</w:t>
            </w:r>
          </w:p>
        </w:tc>
        <w:tc>
          <w:tcPr>
            <w:cnfStyle w:val="000001000000" w:firstRow="0" w:lastRow="0" w:firstColumn="0" w:lastColumn="0" w:oddVBand="0" w:evenVBand="1" w:oddHBand="0" w:evenHBand="0" w:firstRowFirstColumn="0" w:firstRowLastColumn="0" w:lastRowFirstColumn="0" w:lastRowLastColumn="0"/>
            <w:tcW w:w="2410" w:type="dxa"/>
          </w:tcPr>
          <w:p w14:paraId="4F6330D1" w14:textId="77777777" w:rsidR="00D933B7" w:rsidRPr="00F72C99" w:rsidRDefault="00D933B7" w:rsidP="00F72C99">
            <w:pPr>
              <w:rPr>
                <w:sz w:val="28"/>
                <w:szCs w:val="28"/>
              </w:rPr>
            </w:pPr>
            <w:r w:rsidRPr="00F72C99">
              <w:rPr>
                <w:rFonts w:asciiTheme="minorHAnsi" w:eastAsia="Times New Roman" w:hAnsiTheme="minorHAnsi" w:cs="Times New Roman"/>
                <w:sz w:val="28"/>
                <w:szCs w:val="28"/>
                <w:lang w:eastAsia="fr-FR"/>
              </w:rPr>
              <w:t>45%</w:t>
            </w:r>
          </w:p>
          <w:p w14:paraId="2B54964C" w14:textId="77777777" w:rsidR="00D933B7" w:rsidRPr="00D67781" w:rsidRDefault="00D933B7">
            <w:pPr>
              <w:spacing w:before="120" w:after="120"/>
            </w:pPr>
            <w:r>
              <w:t>is the average rate of beneficiaries who found employment following an EGF intervention between 2021 and 2025.</w:t>
            </w:r>
          </w:p>
        </w:tc>
      </w:tr>
    </w:tbl>
    <w:p w14:paraId="6B6A5BBE"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p>
    <w:p w14:paraId="6A4E87A0"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61B5EBDA"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1B25E529" w14:textId="77777777" w:rsidR="00D933B7" w:rsidRDefault="00D933B7" w:rsidP="00F72C99">
      <w:pPr>
        <w:pStyle w:val="Heading2"/>
        <w:rPr>
          <w:rFonts w:eastAsiaTheme="majorEastAsia"/>
          <w:lang w:eastAsia="en-GB"/>
        </w:rPr>
      </w:pPr>
      <w:r>
        <w:rPr>
          <w:rFonts w:eastAsiaTheme="majorEastAsia"/>
          <w:lang w:eastAsia="en-GB"/>
        </w:rPr>
        <w:t>Budget implementation</w:t>
      </w:r>
    </w:p>
    <w:p w14:paraId="17D51D01"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61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59"/>
        <w:gridCol w:w="975"/>
        <w:gridCol w:w="988"/>
        <w:gridCol w:w="930"/>
        <w:gridCol w:w="921"/>
        <w:gridCol w:w="921"/>
        <w:gridCol w:w="921"/>
        <w:gridCol w:w="925"/>
        <w:gridCol w:w="975"/>
      </w:tblGrid>
      <w:tr w:rsidR="00D933B7" w:rsidRPr="00426441" w14:paraId="762AB79C" w14:textId="77777777">
        <w:trPr>
          <w:trHeight w:val="300"/>
        </w:trPr>
        <w:tc>
          <w:tcPr>
            <w:tcW w:w="2059" w:type="dxa"/>
            <w:tcBorders>
              <w:top w:val="single" w:sz="6" w:space="0" w:color="8C8C8C"/>
              <w:left w:val="nil"/>
              <w:bottom w:val="single" w:sz="6" w:space="0" w:color="8C8C8C"/>
              <w:right w:val="nil"/>
            </w:tcBorders>
            <w:shd w:val="clear" w:color="auto" w:fill="F2F2F2"/>
            <w:hideMark/>
          </w:tcPr>
          <w:p w14:paraId="65C6714C"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75" w:type="dxa"/>
            <w:tcBorders>
              <w:top w:val="single" w:sz="6" w:space="0" w:color="8C8C8C"/>
              <w:left w:val="nil"/>
              <w:bottom w:val="single" w:sz="6" w:space="0" w:color="8C8C8C"/>
              <w:right w:val="nil"/>
            </w:tcBorders>
            <w:shd w:val="clear" w:color="auto" w:fill="F2F2F2"/>
            <w:hideMark/>
          </w:tcPr>
          <w:p w14:paraId="08F56AD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88" w:type="dxa"/>
            <w:tcBorders>
              <w:top w:val="single" w:sz="6" w:space="0" w:color="8C8C8C"/>
              <w:left w:val="nil"/>
              <w:bottom w:val="single" w:sz="6" w:space="0" w:color="8C8C8C"/>
              <w:right w:val="nil"/>
            </w:tcBorders>
            <w:shd w:val="clear" w:color="auto" w:fill="F2F2F2"/>
            <w:hideMark/>
          </w:tcPr>
          <w:p w14:paraId="4A0FB79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80298E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21" w:type="dxa"/>
            <w:tcBorders>
              <w:top w:val="single" w:sz="6" w:space="0" w:color="8C8C8C"/>
              <w:left w:val="nil"/>
              <w:bottom w:val="single" w:sz="6" w:space="0" w:color="8C8C8C"/>
              <w:right w:val="nil"/>
            </w:tcBorders>
            <w:shd w:val="clear" w:color="auto" w:fill="F2F2F2"/>
            <w:hideMark/>
          </w:tcPr>
          <w:p w14:paraId="76B1DF7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21" w:type="dxa"/>
            <w:tcBorders>
              <w:top w:val="single" w:sz="6" w:space="0" w:color="8C8C8C"/>
              <w:left w:val="nil"/>
              <w:bottom w:val="single" w:sz="6" w:space="0" w:color="8C8C8C"/>
              <w:right w:val="nil"/>
            </w:tcBorders>
            <w:shd w:val="clear" w:color="auto" w:fill="F2F2F2"/>
            <w:hideMark/>
          </w:tcPr>
          <w:p w14:paraId="20D5CAF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21" w:type="dxa"/>
            <w:tcBorders>
              <w:top w:val="single" w:sz="6" w:space="0" w:color="8C8C8C"/>
              <w:left w:val="nil"/>
              <w:bottom w:val="single" w:sz="6" w:space="0" w:color="8C8C8C"/>
              <w:right w:val="nil"/>
            </w:tcBorders>
            <w:shd w:val="clear" w:color="auto" w:fill="F2F2F2"/>
            <w:hideMark/>
          </w:tcPr>
          <w:p w14:paraId="44D93D2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25" w:type="dxa"/>
            <w:tcBorders>
              <w:top w:val="single" w:sz="6" w:space="0" w:color="8C8C8C"/>
              <w:left w:val="nil"/>
              <w:bottom w:val="single" w:sz="6" w:space="0" w:color="8C8C8C"/>
              <w:right w:val="nil"/>
            </w:tcBorders>
            <w:shd w:val="clear" w:color="auto" w:fill="F2F2F2"/>
            <w:hideMark/>
          </w:tcPr>
          <w:p w14:paraId="5D0AE012"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75" w:type="dxa"/>
            <w:tcBorders>
              <w:top w:val="single" w:sz="6" w:space="0" w:color="8C8C8C"/>
              <w:left w:val="nil"/>
              <w:bottom w:val="single" w:sz="6" w:space="0" w:color="8C8C8C"/>
              <w:right w:val="nil"/>
            </w:tcBorders>
            <w:shd w:val="clear" w:color="auto" w:fill="F2F2F2"/>
            <w:hideMark/>
          </w:tcPr>
          <w:p w14:paraId="0542FE8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3694A7DB" w14:textId="77777777">
        <w:trPr>
          <w:trHeight w:val="300"/>
        </w:trPr>
        <w:tc>
          <w:tcPr>
            <w:tcW w:w="2059" w:type="dxa"/>
            <w:tcBorders>
              <w:top w:val="single" w:sz="6" w:space="0" w:color="8C8C8C"/>
              <w:left w:val="nil"/>
              <w:bottom w:val="single" w:sz="6" w:space="0" w:color="8C8C8C"/>
              <w:right w:val="nil"/>
            </w:tcBorders>
            <w:vAlign w:val="center"/>
            <w:hideMark/>
          </w:tcPr>
          <w:p w14:paraId="5FD2DB93"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75" w:type="dxa"/>
            <w:tcBorders>
              <w:top w:val="single" w:sz="6" w:space="0" w:color="8C8C8C"/>
              <w:left w:val="nil"/>
              <w:bottom w:val="single" w:sz="6" w:space="0" w:color="8C8C8C"/>
              <w:right w:val="nil"/>
            </w:tcBorders>
            <w:hideMark/>
          </w:tcPr>
          <w:p w14:paraId="373E72A4"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181.3</w:t>
            </w:r>
            <w:r>
              <w:rPr>
                <w:rFonts w:ascii="Calibri" w:hAnsi="Calibri" w:cs="Calibri"/>
                <w:lang w:val="en-IE" w:eastAsia="en-IE"/>
              </w:rPr>
              <w:t> </w:t>
            </w:r>
          </w:p>
        </w:tc>
        <w:tc>
          <w:tcPr>
            <w:tcW w:w="988" w:type="dxa"/>
            <w:tcBorders>
              <w:top w:val="single" w:sz="6" w:space="0" w:color="8C8C8C"/>
              <w:left w:val="nil"/>
              <w:bottom w:val="single" w:sz="6" w:space="0" w:color="8C8C8C"/>
              <w:right w:val="nil"/>
            </w:tcBorders>
            <w:hideMark/>
          </w:tcPr>
          <w:p w14:paraId="71C0C80E"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201.3</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BC7B00F"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205.4</w:t>
            </w:r>
            <w:r>
              <w:rPr>
                <w:rFonts w:ascii="Calibri" w:hAnsi="Calibri" w:cs="Calibri"/>
                <w:lang w:val="en-IE" w:eastAsia="en-IE"/>
              </w:rPr>
              <w:t> </w:t>
            </w:r>
          </w:p>
        </w:tc>
        <w:tc>
          <w:tcPr>
            <w:tcW w:w="921" w:type="dxa"/>
            <w:tcBorders>
              <w:top w:val="single" w:sz="6" w:space="0" w:color="8C8C8C"/>
              <w:left w:val="nil"/>
              <w:bottom w:val="single" w:sz="6" w:space="0" w:color="8C8C8C"/>
              <w:right w:val="nil"/>
            </w:tcBorders>
            <w:hideMark/>
          </w:tcPr>
          <w:p w14:paraId="06B9E361"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33.8</w:t>
            </w:r>
            <w:r>
              <w:rPr>
                <w:rFonts w:ascii="Calibri" w:hAnsi="Calibri" w:cs="Calibri"/>
                <w:lang w:val="en-IE" w:eastAsia="en-IE"/>
              </w:rPr>
              <w:t> </w:t>
            </w:r>
          </w:p>
        </w:tc>
        <w:tc>
          <w:tcPr>
            <w:tcW w:w="921" w:type="dxa"/>
            <w:tcBorders>
              <w:top w:val="single" w:sz="6" w:space="0" w:color="8C8C8C"/>
              <w:left w:val="nil"/>
              <w:bottom w:val="single" w:sz="6" w:space="0" w:color="8C8C8C"/>
              <w:right w:val="nil"/>
            </w:tcBorders>
            <w:hideMark/>
          </w:tcPr>
          <w:p w14:paraId="2454AEFF"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34.5</w:t>
            </w:r>
            <w:r>
              <w:rPr>
                <w:rFonts w:ascii="Calibri" w:hAnsi="Calibri" w:cs="Calibri"/>
                <w:lang w:val="en-IE" w:eastAsia="en-IE"/>
              </w:rPr>
              <w:t> </w:t>
            </w:r>
          </w:p>
        </w:tc>
        <w:tc>
          <w:tcPr>
            <w:tcW w:w="921" w:type="dxa"/>
            <w:tcBorders>
              <w:top w:val="single" w:sz="6" w:space="0" w:color="8C8C8C"/>
              <w:left w:val="nil"/>
              <w:bottom w:val="single" w:sz="6" w:space="0" w:color="8C8C8C"/>
              <w:right w:val="nil"/>
            </w:tcBorders>
            <w:hideMark/>
          </w:tcPr>
          <w:p w14:paraId="5FCA2D4C"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35.1</w:t>
            </w:r>
            <w:r>
              <w:rPr>
                <w:rFonts w:ascii="Calibri" w:hAnsi="Calibri" w:cs="Calibri"/>
                <w:lang w:val="en-IE" w:eastAsia="en-IE"/>
              </w:rPr>
              <w:t> </w:t>
            </w:r>
          </w:p>
        </w:tc>
        <w:tc>
          <w:tcPr>
            <w:tcW w:w="925" w:type="dxa"/>
            <w:tcBorders>
              <w:top w:val="single" w:sz="6" w:space="0" w:color="8C8C8C"/>
              <w:left w:val="nil"/>
              <w:bottom w:val="single" w:sz="6" w:space="0" w:color="8C8C8C"/>
              <w:right w:val="nil"/>
            </w:tcBorders>
            <w:hideMark/>
          </w:tcPr>
          <w:p w14:paraId="6A38B372"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35.9</w:t>
            </w:r>
            <w:r>
              <w:rPr>
                <w:rFonts w:ascii="Calibri" w:hAnsi="Calibri" w:cs="Calibri"/>
                <w:lang w:val="en-IE" w:eastAsia="en-IE"/>
              </w:rPr>
              <w:t> </w:t>
            </w:r>
          </w:p>
        </w:tc>
        <w:tc>
          <w:tcPr>
            <w:tcW w:w="975" w:type="dxa"/>
            <w:tcBorders>
              <w:top w:val="single" w:sz="6" w:space="0" w:color="8C8C8C"/>
              <w:left w:val="nil"/>
              <w:bottom w:val="single" w:sz="6" w:space="0" w:color="8C8C8C"/>
              <w:right w:val="nil"/>
            </w:tcBorders>
            <w:hideMark/>
          </w:tcPr>
          <w:p w14:paraId="1C48F967"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727.2</w:t>
            </w:r>
            <w:r>
              <w:rPr>
                <w:rFonts w:ascii="Calibri" w:hAnsi="Calibri" w:cs="Calibri"/>
                <w:lang w:val="en-IE" w:eastAsia="en-IE"/>
              </w:rPr>
              <w:t> </w:t>
            </w:r>
          </w:p>
        </w:tc>
      </w:tr>
      <w:tr w:rsidR="00D933B7" w:rsidRPr="00426441" w14:paraId="3404D23C" w14:textId="77777777">
        <w:trPr>
          <w:trHeight w:val="300"/>
        </w:trPr>
        <w:tc>
          <w:tcPr>
            <w:tcW w:w="2059" w:type="dxa"/>
            <w:tcBorders>
              <w:top w:val="single" w:sz="6" w:space="0" w:color="8C8C8C"/>
              <w:left w:val="nil"/>
              <w:bottom w:val="single" w:sz="6" w:space="0" w:color="8C8C8C"/>
              <w:right w:val="nil"/>
            </w:tcBorders>
            <w:shd w:val="clear" w:color="auto" w:fill="F2F2F2"/>
            <w:vAlign w:val="center"/>
            <w:hideMark/>
          </w:tcPr>
          <w:p w14:paraId="7FF84250"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75" w:type="dxa"/>
            <w:tcBorders>
              <w:top w:val="single" w:sz="6" w:space="0" w:color="8C8C8C"/>
              <w:left w:val="nil"/>
              <w:bottom w:val="single" w:sz="6" w:space="0" w:color="8C8C8C"/>
              <w:right w:val="nil"/>
            </w:tcBorders>
            <w:shd w:val="clear" w:color="auto" w:fill="F2F2F2"/>
            <w:hideMark/>
          </w:tcPr>
          <w:p w14:paraId="7214FB62"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88" w:type="dxa"/>
            <w:tcBorders>
              <w:top w:val="single" w:sz="6" w:space="0" w:color="8C8C8C"/>
              <w:left w:val="nil"/>
              <w:bottom w:val="single" w:sz="6" w:space="0" w:color="8C8C8C"/>
              <w:right w:val="nil"/>
            </w:tcBorders>
            <w:shd w:val="clear" w:color="auto" w:fill="F2F2F2"/>
            <w:hideMark/>
          </w:tcPr>
          <w:p w14:paraId="29FCD66A"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30" w:type="dxa"/>
            <w:tcBorders>
              <w:top w:val="single" w:sz="6" w:space="0" w:color="8C8C8C"/>
              <w:left w:val="nil"/>
              <w:bottom w:val="single" w:sz="6" w:space="0" w:color="8C8C8C"/>
              <w:right w:val="nil"/>
            </w:tcBorders>
            <w:shd w:val="clear" w:color="auto" w:fill="F2F2F2"/>
            <w:hideMark/>
          </w:tcPr>
          <w:p w14:paraId="63BA6511"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shd w:val="clear" w:color="auto" w:fill="F2F2F2"/>
            <w:hideMark/>
          </w:tcPr>
          <w:p w14:paraId="00C41EBD"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shd w:val="clear" w:color="auto" w:fill="F2F2F2"/>
            <w:hideMark/>
          </w:tcPr>
          <w:p w14:paraId="7EDBD8CD"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shd w:val="clear" w:color="auto" w:fill="F2F2F2"/>
            <w:hideMark/>
          </w:tcPr>
          <w:p w14:paraId="53192DC1"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5" w:type="dxa"/>
            <w:tcBorders>
              <w:top w:val="single" w:sz="6" w:space="0" w:color="8C8C8C"/>
              <w:left w:val="nil"/>
              <w:bottom w:val="single" w:sz="6" w:space="0" w:color="8C8C8C"/>
              <w:right w:val="nil"/>
            </w:tcBorders>
            <w:shd w:val="clear" w:color="auto" w:fill="F2F2F2"/>
            <w:hideMark/>
          </w:tcPr>
          <w:p w14:paraId="07FD1F1B"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75" w:type="dxa"/>
            <w:tcBorders>
              <w:top w:val="single" w:sz="6" w:space="0" w:color="8C8C8C"/>
              <w:left w:val="nil"/>
              <w:bottom w:val="single" w:sz="6" w:space="0" w:color="8C8C8C"/>
              <w:right w:val="nil"/>
            </w:tcBorders>
            <w:shd w:val="clear" w:color="auto" w:fill="F2F2F2"/>
            <w:hideMark/>
          </w:tcPr>
          <w:p w14:paraId="149F080F"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r>
      <w:tr w:rsidR="00D933B7" w:rsidRPr="00426441" w14:paraId="72E3B855" w14:textId="77777777">
        <w:trPr>
          <w:trHeight w:val="300"/>
        </w:trPr>
        <w:tc>
          <w:tcPr>
            <w:tcW w:w="2059" w:type="dxa"/>
            <w:tcBorders>
              <w:top w:val="single" w:sz="6" w:space="0" w:color="8C8C8C"/>
              <w:left w:val="nil"/>
              <w:bottom w:val="single" w:sz="6" w:space="0" w:color="8C8C8C"/>
              <w:right w:val="nil"/>
            </w:tcBorders>
            <w:vAlign w:val="center"/>
            <w:hideMark/>
          </w:tcPr>
          <w:p w14:paraId="380216C6"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75" w:type="dxa"/>
            <w:tcBorders>
              <w:top w:val="single" w:sz="6" w:space="0" w:color="8C8C8C"/>
              <w:left w:val="nil"/>
              <w:bottom w:val="single" w:sz="6" w:space="0" w:color="8C8C8C"/>
              <w:right w:val="nil"/>
            </w:tcBorders>
            <w:hideMark/>
          </w:tcPr>
          <w:p w14:paraId="43306EA4"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88" w:type="dxa"/>
            <w:tcBorders>
              <w:top w:val="single" w:sz="6" w:space="0" w:color="8C8C8C"/>
              <w:left w:val="nil"/>
              <w:bottom w:val="single" w:sz="6" w:space="0" w:color="8C8C8C"/>
              <w:right w:val="nil"/>
            </w:tcBorders>
            <w:hideMark/>
          </w:tcPr>
          <w:p w14:paraId="341152B6"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30" w:type="dxa"/>
            <w:tcBorders>
              <w:top w:val="single" w:sz="6" w:space="0" w:color="8C8C8C"/>
              <w:left w:val="nil"/>
              <w:bottom w:val="single" w:sz="6" w:space="0" w:color="8C8C8C"/>
              <w:right w:val="nil"/>
            </w:tcBorders>
            <w:hideMark/>
          </w:tcPr>
          <w:p w14:paraId="179ECE63"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hideMark/>
          </w:tcPr>
          <w:p w14:paraId="42605D45"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hideMark/>
          </w:tcPr>
          <w:p w14:paraId="05E6E77A"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hideMark/>
          </w:tcPr>
          <w:p w14:paraId="064AEAC5"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5" w:type="dxa"/>
            <w:tcBorders>
              <w:top w:val="single" w:sz="6" w:space="0" w:color="8C8C8C"/>
              <w:left w:val="nil"/>
              <w:bottom w:val="single" w:sz="6" w:space="0" w:color="8C8C8C"/>
              <w:right w:val="nil"/>
            </w:tcBorders>
            <w:hideMark/>
          </w:tcPr>
          <w:p w14:paraId="031D4AEE"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75" w:type="dxa"/>
            <w:tcBorders>
              <w:top w:val="single" w:sz="6" w:space="0" w:color="8C8C8C"/>
              <w:left w:val="nil"/>
              <w:bottom w:val="single" w:sz="6" w:space="0" w:color="8C8C8C"/>
              <w:right w:val="nil"/>
            </w:tcBorders>
            <w:hideMark/>
          </w:tcPr>
          <w:p w14:paraId="15D04B41"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r>
      <w:tr w:rsidR="00D933B7" w:rsidRPr="00426441" w14:paraId="68648779" w14:textId="77777777">
        <w:trPr>
          <w:trHeight w:val="300"/>
        </w:trPr>
        <w:tc>
          <w:tcPr>
            <w:tcW w:w="2059" w:type="dxa"/>
            <w:tcBorders>
              <w:top w:val="single" w:sz="6" w:space="0" w:color="8C8C8C"/>
              <w:left w:val="nil"/>
              <w:bottom w:val="single" w:sz="6" w:space="0" w:color="8C8C8C"/>
              <w:right w:val="nil"/>
            </w:tcBorders>
            <w:shd w:val="clear" w:color="auto" w:fill="F2F2F2"/>
            <w:vAlign w:val="center"/>
            <w:hideMark/>
          </w:tcPr>
          <w:p w14:paraId="25237CCE"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75" w:type="dxa"/>
            <w:tcBorders>
              <w:top w:val="single" w:sz="6" w:space="0" w:color="8C8C8C"/>
              <w:left w:val="nil"/>
              <w:bottom w:val="single" w:sz="6" w:space="0" w:color="8C8C8C"/>
              <w:right w:val="nil"/>
            </w:tcBorders>
            <w:shd w:val="clear" w:color="auto" w:fill="F2F2F2"/>
            <w:hideMark/>
          </w:tcPr>
          <w:p w14:paraId="5D77C247"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88" w:type="dxa"/>
            <w:tcBorders>
              <w:top w:val="single" w:sz="6" w:space="0" w:color="8C8C8C"/>
              <w:left w:val="nil"/>
              <w:bottom w:val="single" w:sz="6" w:space="0" w:color="8C8C8C"/>
              <w:right w:val="nil"/>
            </w:tcBorders>
            <w:shd w:val="clear" w:color="auto" w:fill="F2F2F2"/>
            <w:hideMark/>
          </w:tcPr>
          <w:p w14:paraId="5664F6A8"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30" w:type="dxa"/>
            <w:tcBorders>
              <w:top w:val="single" w:sz="6" w:space="0" w:color="8C8C8C"/>
              <w:left w:val="nil"/>
              <w:bottom w:val="single" w:sz="6" w:space="0" w:color="8C8C8C"/>
              <w:right w:val="nil"/>
            </w:tcBorders>
            <w:shd w:val="clear" w:color="auto" w:fill="F2F2F2"/>
            <w:hideMark/>
          </w:tcPr>
          <w:p w14:paraId="7A577534"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shd w:val="clear" w:color="auto" w:fill="F2F2F2"/>
            <w:hideMark/>
          </w:tcPr>
          <w:p w14:paraId="0838347F"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shd w:val="clear" w:color="auto" w:fill="F2F2F2"/>
            <w:hideMark/>
          </w:tcPr>
          <w:p w14:paraId="6F428F20"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1" w:type="dxa"/>
            <w:tcBorders>
              <w:top w:val="single" w:sz="6" w:space="0" w:color="8C8C8C"/>
              <w:left w:val="nil"/>
              <w:bottom w:val="single" w:sz="6" w:space="0" w:color="8C8C8C"/>
              <w:right w:val="nil"/>
            </w:tcBorders>
            <w:shd w:val="clear" w:color="auto" w:fill="F2F2F2"/>
            <w:hideMark/>
          </w:tcPr>
          <w:p w14:paraId="6779B828"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25" w:type="dxa"/>
            <w:tcBorders>
              <w:top w:val="single" w:sz="6" w:space="0" w:color="8C8C8C"/>
              <w:left w:val="nil"/>
              <w:bottom w:val="single" w:sz="6" w:space="0" w:color="8C8C8C"/>
              <w:right w:val="nil"/>
            </w:tcBorders>
            <w:shd w:val="clear" w:color="auto" w:fill="F2F2F2"/>
            <w:hideMark/>
          </w:tcPr>
          <w:p w14:paraId="439AC859"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c>
          <w:tcPr>
            <w:tcW w:w="975" w:type="dxa"/>
            <w:tcBorders>
              <w:top w:val="single" w:sz="6" w:space="0" w:color="8C8C8C"/>
              <w:left w:val="nil"/>
              <w:bottom w:val="single" w:sz="6" w:space="0" w:color="8C8C8C"/>
              <w:right w:val="nil"/>
            </w:tcBorders>
            <w:shd w:val="clear" w:color="auto" w:fill="F2F2F2"/>
            <w:hideMark/>
          </w:tcPr>
          <w:p w14:paraId="2404D4CD"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0.0</w:t>
            </w:r>
          </w:p>
        </w:tc>
      </w:tr>
      <w:tr w:rsidR="00D933B7" w:rsidRPr="00426441" w14:paraId="0C807784" w14:textId="77777777">
        <w:trPr>
          <w:trHeight w:val="300"/>
        </w:trPr>
        <w:tc>
          <w:tcPr>
            <w:tcW w:w="2059" w:type="dxa"/>
            <w:tcBorders>
              <w:top w:val="single" w:sz="6" w:space="0" w:color="8C8C8C"/>
              <w:left w:val="nil"/>
              <w:bottom w:val="single" w:sz="6" w:space="0" w:color="8C8C8C"/>
              <w:right w:val="nil"/>
            </w:tcBorders>
            <w:vAlign w:val="center"/>
            <w:hideMark/>
          </w:tcPr>
          <w:p w14:paraId="73AE2657"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75" w:type="dxa"/>
            <w:tcBorders>
              <w:top w:val="single" w:sz="6" w:space="0" w:color="8C8C8C"/>
              <w:left w:val="nil"/>
              <w:bottom w:val="single" w:sz="6" w:space="0" w:color="8C8C8C"/>
              <w:right w:val="nil"/>
            </w:tcBorders>
            <w:hideMark/>
          </w:tcPr>
          <w:p w14:paraId="7B01BB55"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181.3 </w:t>
            </w:r>
          </w:p>
        </w:tc>
        <w:tc>
          <w:tcPr>
            <w:tcW w:w="988" w:type="dxa"/>
            <w:tcBorders>
              <w:top w:val="single" w:sz="6" w:space="0" w:color="8C8C8C"/>
              <w:left w:val="nil"/>
              <w:bottom w:val="single" w:sz="6" w:space="0" w:color="8C8C8C"/>
              <w:right w:val="nil"/>
            </w:tcBorders>
            <w:hideMark/>
          </w:tcPr>
          <w:p w14:paraId="0C7CA318"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201.3 </w:t>
            </w:r>
          </w:p>
        </w:tc>
        <w:tc>
          <w:tcPr>
            <w:tcW w:w="930" w:type="dxa"/>
            <w:tcBorders>
              <w:top w:val="single" w:sz="6" w:space="0" w:color="8C8C8C"/>
              <w:left w:val="nil"/>
              <w:bottom w:val="single" w:sz="6" w:space="0" w:color="8C8C8C"/>
              <w:right w:val="nil"/>
            </w:tcBorders>
            <w:hideMark/>
          </w:tcPr>
          <w:p w14:paraId="248982E6"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205.4 </w:t>
            </w:r>
          </w:p>
        </w:tc>
        <w:tc>
          <w:tcPr>
            <w:tcW w:w="921" w:type="dxa"/>
            <w:tcBorders>
              <w:top w:val="single" w:sz="6" w:space="0" w:color="8C8C8C"/>
              <w:left w:val="nil"/>
              <w:bottom w:val="single" w:sz="6" w:space="0" w:color="8C8C8C"/>
              <w:right w:val="nil"/>
            </w:tcBorders>
            <w:hideMark/>
          </w:tcPr>
          <w:p w14:paraId="4A6F675A"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33.8 </w:t>
            </w:r>
          </w:p>
        </w:tc>
        <w:tc>
          <w:tcPr>
            <w:tcW w:w="921" w:type="dxa"/>
            <w:tcBorders>
              <w:top w:val="single" w:sz="6" w:space="0" w:color="8C8C8C"/>
              <w:left w:val="nil"/>
              <w:bottom w:val="single" w:sz="6" w:space="0" w:color="8C8C8C"/>
              <w:right w:val="nil"/>
            </w:tcBorders>
            <w:hideMark/>
          </w:tcPr>
          <w:p w14:paraId="2EDCD192"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34.5 </w:t>
            </w:r>
          </w:p>
        </w:tc>
        <w:tc>
          <w:tcPr>
            <w:tcW w:w="921" w:type="dxa"/>
            <w:tcBorders>
              <w:top w:val="single" w:sz="6" w:space="0" w:color="8C8C8C"/>
              <w:left w:val="nil"/>
              <w:bottom w:val="single" w:sz="6" w:space="0" w:color="8C8C8C"/>
              <w:right w:val="nil"/>
            </w:tcBorders>
            <w:hideMark/>
          </w:tcPr>
          <w:p w14:paraId="68609AC3"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35.1 </w:t>
            </w:r>
          </w:p>
        </w:tc>
        <w:tc>
          <w:tcPr>
            <w:tcW w:w="925" w:type="dxa"/>
            <w:tcBorders>
              <w:top w:val="single" w:sz="6" w:space="0" w:color="8C8C8C"/>
              <w:left w:val="nil"/>
              <w:bottom w:val="single" w:sz="6" w:space="0" w:color="8C8C8C"/>
              <w:right w:val="nil"/>
            </w:tcBorders>
            <w:hideMark/>
          </w:tcPr>
          <w:p w14:paraId="5D1E2B0A"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35.9 </w:t>
            </w:r>
          </w:p>
        </w:tc>
        <w:tc>
          <w:tcPr>
            <w:tcW w:w="975" w:type="dxa"/>
            <w:tcBorders>
              <w:top w:val="single" w:sz="6" w:space="0" w:color="8C8C8C"/>
              <w:left w:val="nil"/>
              <w:bottom w:val="single" w:sz="6" w:space="0" w:color="8C8C8C"/>
              <w:right w:val="nil"/>
            </w:tcBorders>
            <w:hideMark/>
          </w:tcPr>
          <w:p w14:paraId="696616AA" w14:textId="77777777" w:rsidR="00D933B7" w:rsidRPr="001C796D" w:rsidRDefault="00D933B7">
            <w:pPr>
              <w:spacing w:after="0" w:line="240" w:lineRule="auto"/>
              <w:jc w:val="right"/>
              <w:textAlignment w:val="baseline"/>
              <w:rPr>
                <w:rFonts w:ascii="Times New Roman" w:hAnsi="Times New Roman"/>
                <w:b/>
                <w:bCs/>
                <w:lang w:val="en-IE" w:eastAsia="en-IE"/>
              </w:rPr>
            </w:pPr>
            <w:r>
              <w:rPr>
                <w:b/>
                <w:bCs/>
              </w:rPr>
              <w:t xml:space="preserve">727.2 </w:t>
            </w:r>
          </w:p>
        </w:tc>
      </w:tr>
    </w:tbl>
    <w:p w14:paraId="3775AAD1"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3826DFAE" w14:textId="77777777" w:rsidR="00D933B7" w:rsidRDefault="00D933B7" w:rsidP="00D933B7">
      <w:pPr>
        <w:spacing w:after="0" w:line="240" w:lineRule="auto"/>
        <w:textAlignment w:val="baseline"/>
        <w:rPr>
          <w:rFonts w:cs="Segoe UI"/>
          <w:sz w:val="18"/>
          <w:szCs w:val="18"/>
          <w:lang w:eastAsia="en-IE"/>
        </w:rPr>
      </w:pPr>
    </w:p>
    <w:p w14:paraId="465FE230" w14:textId="77777777" w:rsidR="00D933B7" w:rsidRDefault="00D933B7" w:rsidP="00D933B7">
      <w:pPr>
        <w:spacing w:after="0" w:line="240" w:lineRule="auto"/>
        <w:textAlignment w:val="baseline"/>
        <w:rPr>
          <w:rFonts w:cs="Segoe UI"/>
          <w:sz w:val="18"/>
          <w:szCs w:val="18"/>
          <w:lang w:eastAsia="en-IE"/>
        </w:rPr>
      </w:pPr>
    </w:p>
    <w:p w14:paraId="67752C51" w14:textId="77777777" w:rsidR="00D933B7" w:rsidRDefault="00D933B7" w:rsidP="00D933B7">
      <w:pPr>
        <w:spacing w:after="0" w:line="240" w:lineRule="auto"/>
        <w:textAlignment w:val="baseline"/>
        <w:rPr>
          <w:rFonts w:cs="Segoe UI"/>
          <w:sz w:val="18"/>
          <w:szCs w:val="18"/>
          <w:lang w:eastAsia="en-IE"/>
        </w:rPr>
      </w:pPr>
    </w:p>
    <w:p w14:paraId="15321A50" w14:textId="77777777" w:rsidR="00D933B7" w:rsidRDefault="00D933B7" w:rsidP="00D933B7">
      <w:pPr>
        <w:spacing w:after="0" w:line="240" w:lineRule="auto"/>
        <w:textAlignment w:val="baseline"/>
        <w:rPr>
          <w:rFonts w:cs="Segoe UI"/>
          <w:sz w:val="18"/>
          <w:szCs w:val="18"/>
          <w:lang w:eastAsia="en-IE"/>
        </w:rPr>
      </w:pPr>
    </w:p>
    <w:p w14:paraId="3E281E58"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F4EA401" w14:textId="77777777" w:rsidTr="25F57A80">
        <w:trPr>
          <w:trHeight w:val="300"/>
        </w:trPr>
        <w:tc>
          <w:tcPr>
            <w:tcW w:w="2400" w:type="dxa"/>
            <w:tcBorders>
              <w:top w:val="single" w:sz="6" w:space="0" w:color="8C8C8C"/>
              <w:left w:val="nil"/>
              <w:bottom w:val="single" w:sz="6" w:space="0" w:color="8C8C8C"/>
              <w:right w:val="nil"/>
            </w:tcBorders>
            <w:shd w:val="clear" w:color="auto" w:fill="F2F2F2" w:themeFill="background1" w:themeFillShade="F2"/>
            <w:hideMark/>
          </w:tcPr>
          <w:p w14:paraId="2420E10D"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1C66635A"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1EFE2CF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180EEAB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0896FB19" w14:textId="77777777" w:rsidTr="25F57A80">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56F67F12"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4975C508" w14:textId="7CFFF012" w:rsidR="00D933B7" w:rsidRPr="00426441" w:rsidRDefault="00D933B7">
            <w:pPr>
              <w:spacing w:after="0" w:line="240" w:lineRule="auto"/>
              <w:jc w:val="right"/>
              <w:textAlignment w:val="baseline"/>
              <w:rPr>
                <w:rFonts w:ascii="Times New Roman" w:hAnsi="Times New Roman"/>
                <w:lang w:val="en-IE" w:eastAsia="en-IE"/>
              </w:rPr>
            </w:pPr>
            <w:r>
              <w:rPr>
                <w:lang w:eastAsia="en-IE"/>
              </w:rPr>
              <w:t>73.</w:t>
            </w:r>
            <w:r w:rsidR="00B847D3">
              <w:rPr>
                <w:lang w:eastAsia="en-IE"/>
              </w:rPr>
              <w:t>6</w:t>
            </w:r>
            <w:r w:rsidR="00B847D3">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4614A889"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727.2</w:t>
            </w:r>
            <w:r>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21926770" w14:textId="29BB22D3" w:rsidR="00D933B7" w:rsidRPr="00426441" w:rsidRDefault="065B362E">
            <w:pPr>
              <w:spacing w:after="0" w:line="240" w:lineRule="auto"/>
              <w:jc w:val="right"/>
              <w:textAlignment w:val="baseline"/>
              <w:rPr>
                <w:rFonts w:ascii="Times New Roman" w:hAnsi="Times New Roman"/>
                <w:lang w:val="en-IE" w:eastAsia="en-IE"/>
              </w:rPr>
            </w:pPr>
            <w:r w:rsidRPr="3C4CE10E">
              <w:rPr>
                <w:lang w:eastAsia="en-IE"/>
              </w:rPr>
              <w:t>NA</w:t>
            </w:r>
            <w:r w:rsidR="5DD5B735" w:rsidRPr="47069E17">
              <w:rPr>
                <w:lang w:eastAsia="en-IE"/>
              </w:rPr>
              <w:t>*</w:t>
            </w:r>
            <w:r w:rsidR="00D933B7" w:rsidRPr="38E9EF4F">
              <w:rPr>
                <w:rFonts w:ascii="Calibri" w:hAnsi="Calibri" w:cs="Calibri"/>
                <w:lang w:val="en-IE" w:eastAsia="en-IE"/>
              </w:rPr>
              <w:t> </w:t>
            </w:r>
          </w:p>
        </w:tc>
      </w:tr>
      <w:tr w:rsidR="00D933B7" w:rsidRPr="00426441" w14:paraId="25A05401" w14:textId="77777777" w:rsidTr="25F57A80">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232BA588" w14:textId="43E0D309" w:rsidR="00D933B7" w:rsidRPr="00426441" w:rsidRDefault="00D933B7">
            <w:pPr>
              <w:spacing w:after="0" w:line="240" w:lineRule="auto"/>
              <w:textAlignment w:val="baseline"/>
              <w:rPr>
                <w:rFonts w:ascii="Times New Roman" w:hAnsi="Times New Roman"/>
                <w:b/>
                <w:bCs/>
                <w:lang w:val="en-IE" w:eastAsia="en-IE"/>
              </w:rPr>
            </w:pPr>
            <w:r w:rsidRPr="3B941900">
              <w:rPr>
                <w:b/>
                <w:bCs/>
                <w:lang w:eastAsia="en-IE"/>
              </w:rPr>
              <w:t>Payments</w:t>
            </w:r>
            <w:r w:rsidRPr="3B941900">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5C7A15C4" w14:textId="77777777" w:rsidR="00D933B7" w:rsidRPr="00426441" w:rsidRDefault="00D933B7">
            <w:pPr>
              <w:spacing w:after="0" w:line="240" w:lineRule="auto"/>
              <w:jc w:val="right"/>
              <w:textAlignment w:val="baseline"/>
              <w:rPr>
                <w:rFonts w:ascii="Times New Roman" w:hAnsi="Times New Roman"/>
                <w:lang w:val="en-IE" w:eastAsia="en-IE"/>
              </w:rPr>
            </w:pPr>
            <w:r>
              <w:rPr>
                <w:lang w:eastAsia="en-IE"/>
              </w:rPr>
              <w:t>73.1</w:t>
            </w:r>
            <w:r>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52A1E55B" w14:textId="77777777" w:rsidR="00D933B7" w:rsidRPr="00426441" w:rsidRDefault="00D933B7">
            <w:pPr>
              <w:spacing w:after="0" w:line="240" w:lineRule="auto"/>
              <w:jc w:val="right"/>
              <w:textAlignment w:val="baseline"/>
              <w:rPr>
                <w:rFonts w:ascii="Times New Roman" w:hAnsi="Times New Roman"/>
                <w:lang w:val="en-IE" w:eastAsia="en-IE"/>
              </w:rPr>
            </w:pPr>
            <w:r>
              <w:rPr>
                <w:rFonts w:ascii="Calibri" w:hAnsi="Calibri" w:cs="Calibri"/>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27E8B624" w14:textId="34DC6BD8" w:rsidR="00D933B7" w:rsidRPr="00426441" w:rsidRDefault="007C1912" w:rsidP="007C1912">
            <w:pPr>
              <w:spacing w:after="0" w:line="240" w:lineRule="auto"/>
              <w:jc w:val="center"/>
              <w:textAlignment w:val="baseline"/>
              <w:rPr>
                <w:lang w:eastAsia="en-IE"/>
              </w:rPr>
            </w:pPr>
            <w:r>
              <w:rPr>
                <w:lang w:eastAsia="en-IE"/>
              </w:rPr>
              <w:t xml:space="preserve">                               </w:t>
            </w:r>
            <w:r w:rsidR="281B834B" w:rsidRPr="481FDF5C">
              <w:rPr>
                <w:lang w:eastAsia="en-IE"/>
              </w:rPr>
              <w:t>NA</w:t>
            </w:r>
            <w:r w:rsidR="4DEBBF35" w:rsidRPr="20EC39CB">
              <w:rPr>
                <w:lang w:eastAsia="en-IE"/>
              </w:rPr>
              <w:t>*</w:t>
            </w:r>
          </w:p>
        </w:tc>
      </w:tr>
    </w:tbl>
    <w:p w14:paraId="55CBBFDA" w14:textId="251DA821" w:rsidR="00D933B7" w:rsidRPr="007C1912" w:rsidRDefault="7749393E" w:rsidP="0F57AFE0">
      <w:pPr>
        <w:spacing w:before="0" w:after="0" w:line="240" w:lineRule="auto"/>
        <w:textAlignment w:val="baseline"/>
        <w:rPr>
          <w:rFonts w:ascii="EC Square Sans Pro" w:eastAsia="EC Square Sans Pro" w:hAnsi="EC Square Sans Pro" w:cs="EC Square Sans Pro"/>
          <w:sz w:val="18"/>
          <w:szCs w:val="18"/>
          <w:lang w:val="en-IE"/>
        </w:rPr>
      </w:pPr>
      <w:r w:rsidRPr="007C1912">
        <w:rPr>
          <w:rFonts w:ascii="EC Square Sans Pro" w:eastAsia="EC Square Sans Pro" w:hAnsi="EC Square Sans Pro" w:cs="EC Square Sans Pro"/>
          <w:sz w:val="18"/>
          <w:szCs w:val="18"/>
          <w:lang w:eastAsia="en-IE"/>
        </w:rPr>
        <w:t>*</w:t>
      </w:r>
      <w:r w:rsidRPr="007C1912">
        <w:rPr>
          <w:rFonts w:ascii="EC Square Sans Pro" w:eastAsia="EC Square Sans Pro" w:hAnsi="EC Square Sans Pro" w:cs="EC Square Sans Pro"/>
          <w:sz w:val="18"/>
          <w:szCs w:val="18"/>
          <w:lang w:val="en-IE"/>
        </w:rPr>
        <w:t xml:space="preserve"> The European Globalisation Adjustment Fund for Displaced Workers is not part of the Multiannual Financial Framework, and its budget is a ceiling, not a spending target. Therefore, a percentage implementation rate is not applicable.</w:t>
      </w:r>
    </w:p>
    <w:p w14:paraId="12C36470" w14:textId="0E0A718A" w:rsidR="00D933B7" w:rsidRDefault="00D933B7" w:rsidP="00D933B7">
      <w:pPr>
        <w:spacing w:after="0" w:line="240" w:lineRule="auto"/>
        <w:textAlignment w:val="baseline"/>
        <w:rPr>
          <w:rFonts w:ascii="Segoe UI" w:hAnsi="Segoe UI" w:cs="Segoe UI"/>
          <w:sz w:val="18"/>
          <w:szCs w:val="18"/>
          <w:lang w:val="en-IE" w:eastAsia="en-IE"/>
        </w:rPr>
      </w:pPr>
    </w:p>
    <w:p w14:paraId="6CF0C765" w14:textId="77777777" w:rsidR="00D933B7" w:rsidRDefault="00D933B7" w:rsidP="00D933B7">
      <w:pPr>
        <w:spacing w:after="0" w:line="240" w:lineRule="auto"/>
        <w:textAlignment w:val="baseline"/>
        <w:rPr>
          <w:rFonts w:ascii="Segoe UI" w:hAnsi="Segoe UI" w:cs="Segoe UI"/>
          <w:sz w:val="18"/>
          <w:szCs w:val="18"/>
          <w:lang w:val="en-IE" w:eastAsia="en-IE"/>
        </w:rPr>
      </w:pPr>
    </w:p>
    <w:p w14:paraId="6C1E5C0F"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63BE9AB7"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224254A5"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38E56F11"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65B60293" w14:textId="77777777" w:rsidR="00D933B7" w:rsidRDefault="00D933B7">
            <w:pPr>
              <w:spacing w:after="0"/>
              <w:jc w:val="right"/>
              <w:rPr>
                <w:rFonts w:ascii="Calibri" w:eastAsia="Calibri" w:hAnsi="Calibri" w:cs="Calibri"/>
                <w:color w:val="000000" w:themeColor="text1"/>
              </w:rPr>
            </w:pPr>
          </w:p>
        </w:tc>
        <w:tc>
          <w:tcPr>
            <w:tcW w:w="1524" w:type="dxa"/>
            <w:tcBorders>
              <w:top w:val="single" w:sz="6" w:space="0" w:color="8C8C8C"/>
              <w:left w:val="nil"/>
              <w:bottom w:val="single" w:sz="6" w:space="0" w:color="8C8C8C"/>
              <w:right w:val="nil"/>
            </w:tcBorders>
            <w:shd w:val="clear" w:color="auto" w:fill="FAF9F9"/>
            <w:hideMark/>
          </w:tcPr>
          <w:p w14:paraId="128DA9EE" w14:textId="77777777" w:rsidR="00D933B7" w:rsidRDefault="00D933B7">
            <w:pPr>
              <w:spacing w:after="0"/>
              <w:jc w:val="center"/>
            </w:pPr>
            <w:r>
              <w:rPr>
                <w:rFonts w:eastAsia="EC Square Sans Pro" w:cs="EC Square Sans Pro"/>
                <w:b/>
                <w:bCs/>
                <w:color w:val="000000" w:themeColor="text1"/>
              </w:rPr>
              <w:t>Baseline</w:t>
            </w:r>
          </w:p>
        </w:tc>
        <w:tc>
          <w:tcPr>
            <w:tcW w:w="1519" w:type="dxa"/>
            <w:tcBorders>
              <w:top w:val="single" w:sz="6" w:space="0" w:color="8C8C8C"/>
              <w:left w:val="nil"/>
              <w:bottom w:val="single" w:sz="6" w:space="0" w:color="8C8C8C"/>
              <w:right w:val="nil"/>
            </w:tcBorders>
            <w:shd w:val="clear" w:color="auto" w:fill="FAF9F9"/>
            <w:hideMark/>
          </w:tcPr>
          <w:p w14:paraId="5FBCD1D9" w14:textId="77777777" w:rsidR="00D933B7" w:rsidRDefault="00D933B7">
            <w:pPr>
              <w:spacing w:after="0"/>
              <w:jc w:val="center"/>
            </w:pPr>
            <w:r>
              <w:rPr>
                <w:rFonts w:eastAsia="EC Square Sans Pro" w:cs="EC Square Sans Pro"/>
                <w:b/>
                <w:bCs/>
                <w:color w:val="000000" w:themeColor="text1"/>
              </w:rPr>
              <w:t>Progress</w:t>
            </w:r>
          </w:p>
        </w:tc>
        <w:tc>
          <w:tcPr>
            <w:tcW w:w="1488" w:type="dxa"/>
            <w:tcBorders>
              <w:top w:val="single" w:sz="6" w:space="0" w:color="8C8C8C"/>
              <w:left w:val="nil"/>
              <w:bottom w:val="single" w:sz="6" w:space="0" w:color="8C8C8C"/>
              <w:right w:val="nil"/>
            </w:tcBorders>
            <w:shd w:val="clear" w:color="auto" w:fill="FAF9F9"/>
            <w:hideMark/>
          </w:tcPr>
          <w:p w14:paraId="69CB491F" w14:textId="77777777" w:rsidR="00D933B7" w:rsidRDefault="00D933B7">
            <w:pPr>
              <w:spacing w:after="0"/>
              <w:jc w:val="center"/>
            </w:pPr>
            <w:r>
              <w:rPr>
                <w:rFonts w:eastAsia="EC Square Sans Pro" w:cs="EC Square Sans Pro"/>
                <w:b/>
                <w:bCs/>
                <w:color w:val="000000" w:themeColor="text1"/>
              </w:rPr>
              <w:t>Target</w:t>
            </w:r>
          </w:p>
        </w:tc>
        <w:tc>
          <w:tcPr>
            <w:tcW w:w="1535" w:type="dxa"/>
            <w:tcBorders>
              <w:top w:val="single" w:sz="6" w:space="0" w:color="8C8C8C"/>
              <w:left w:val="nil"/>
              <w:bottom w:val="single" w:sz="6" w:space="0" w:color="8C8C8C"/>
              <w:right w:val="nil"/>
            </w:tcBorders>
            <w:shd w:val="clear" w:color="auto" w:fill="FAF9F9"/>
            <w:hideMark/>
          </w:tcPr>
          <w:p w14:paraId="36C11B8E" w14:textId="77777777" w:rsidR="00D933B7" w:rsidRDefault="00D933B7">
            <w:pPr>
              <w:spacing w:after="0"/>
              <w:jc w:val="center"/>
            </w:pPr>
            <w:r>
              <w:rPr>
                <w:rFonts w:eastAsia="EC Square Sans Pro" w:cs="EC Square Sans Pro"/>
                <w:b/>
                <w:bCs/>
                <w:color w:val="000000" w:themeColor="text1"/>
              </w:rPr>
              <w:t>Results</w:t>
            </w:r>
          </w:p>
        </w:tc>
        <w:tc>
          <w:tcPr>
            <w:tcW w:w="1588" w:type="dxa"/>
            <w:tcBorders>
              <w:top w:val="single" w:sz="6" w:space="0" w:color="8C8C8C"/>
              <w:left w:val="nil"/>
              <w:bottom w:val="single" w:sz="6" w:space="0" w:color="8C8C8C"/>
              <w:right w:val="nil"/>
            </w:tcBorders>
            <w:shd w:val="clear" w:color="auto" w:fill="FAF9F9"/>
            <w:hideMark/>
          </w:tcPr>
          <w:p w14:paraId="294AE2A4" w14:textId="77777777" w:rsidR="00D933B7" w:rsidRDefault="00D933B7">
            <w:pPr>
              <w:spacing w:after="0"/>
              <w:jc w:val="center"/>
            </w:pPr>
            <w:r>
              <w:rPr>
                <w:rFonts w:eastAsia="EC Square Sans Pro" w:cs="EC Square Sans Pro"/>
                <w:b/>
                <w:bCs/>
                <w:color w:val="000000" w:themeColor="text1"/>
              </w:rPr>
              <w:t>Assessment</w:t>
            </w:r>
          </w:p>
        </w:tc>
      </w:tr>
      <w:tr w:rsidR="00D933B7" w:rsidRPr="007B0108" w14:paraId="6727C62C"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4E2AF93" w14:textId="77777777" w:rsidR="00D933B7" w:rsidRDefault="00D933B7">
            <w:pPr>
              <w:spacing w:after="0"/>
            </w:pPr>
            <w:r>
              <w:rPr>
                <w:rFonts w:eastAsia="EC Square Sans Pro" w:cs="EC Square Sans Pro"/>
                <w:color w:val="000000" w:themeColor="text1"/>
              </w:rPr>
              <w:t>Total EGF beneficiaries in a given case</w:t>
            </w:r>
          </w:p>
        </w:tc>
        <w:tc>
          <w:tcPr>
            <w:tcW w:w="1524" w:type="dxa"/>
            <w:tcBorders>
              <w:top w:val="single" w:sz="6" w:space="0" w:color="8C8C8C"/>
              <w:left w:val="nil"/>
              <w:bottom w:val="single" w:sz="6" w:space="0" w:color="8C8C8C"/>
              <w:right w:val="nil"/>
            </w:tcBorders>
            <w:shd w:val="clear" w:color="auto" w:fill="FAF9F9"/>
            <w:hideMark/>
          </w:tcPr>
          <w:p w14:paraId="1776706C" w14:textId="77777777" w:rsidR="00D933B7" w:rsidRDefault="00D933B7">
            <w:pPr>
              <w:spacing w:after="0"/>
              <w:jc w:val="center"/>
            </w:pPr>
            <w:r>
              <w:rPr>
                <w:rFonts w:ascii="Calibri" w:eastAsia="Calibri" w:hAnsi="Calibri" w:cs="Calibri"/>
                <w:color w:val="000000" w:themeColor="text1"/>
              </w:rPr>
              <w:t>NA</w:t>
            </w:r>
          </w:p>
        </w:tc>
        <w:tc>
          <w:tcPr>
            <w:tcW w:w="1519" w:type="dxa"/>
            <w:tcBorders>
              <w:top w:val="single" w:sz="6" w:space="0" w:color="8C8C8C"/>
              <w:left w:val="nil"/>
              <w:bottom w:val="single" w:sz="6" w:space="0" w:color="8C8C8C"/>
              <w:right w:val="nil"/>
            </w:tcBorders>
            <w:shd w:val="clear" w:color="auto" w:fill="FAF9F9"/>
            <w:hideMark/>
          </w:tcPr>
          <w:p w14:paraId="35C3A6CB"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hideMark/>
          </w:tcPr>
          <w:p w14:paraId="2DE27F22"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hideMark/>
          </w:tcPr>
          <w:p w14:paraId="6533F678" w14:textId="77777777" w:rsidR="00D933B7" w:rsidRDefault="00D933B7">
            <w:pPr>
              <w:spacing w:after="0"/>
              <w:jc w:val="center"/>
            </w:pPr>
            <w:r>
              <w:rPr>
                <w:rFonts w:eastAsia="EC Square Sans Pro" w:cs="EC Square Sans Pro"/>
                <w:color w:val="000000" w:themeColor="text1"/>
              </w:rPr>
              <w:t>2</w:t>
            </w:r>
            <w:r>
              <w:rPr>
                <w:rFonts w:ascii="Calibri" w:eastAsia="EC Square Sans Pro" w:hAnsi="Calibri" w:cs="Calibri"/>
                <w:color w:val="000000" w:themeColor="text1"/>
              </w:rPr>
              <w:t> </w:t>
            </w:r>
            <w:r>
              <w:rPr>
                <w:rFonts w:eastAsia="EC Square Sans Pro" w:cs="EC Square Sans Pro"/>
                <w:color w:val="000000" w:themeColor="text1"/>
              </w:rPr>
              <w:t>707 by 2025</w:t>
            </w:r>
          </w:p>
        </w:tc>
        <w:tc>
          <w:tcPr>
            <w:tcW w:w="1588" w:type="dxa"/>
            <w:tcBorders>
              <w:top w:val="single" w:sz="6" w:space="0" w:color="8C8C8C"/>
              <w:left w:val="nil"/>
              <w:bottom w:val="single" w:sz="6" w:space="0" w:color="8C8C8C"/>
              <w:right w:val="nil"/>
            </w:tcBorders>
            <w:shd w:val="clear" w:color="auto" w:fill="FAF9F9"/>
            <w:hideMark/>
          </w:tcPr>
          <w:p w14:paraId="15833F80" w14:textId="77777777" w:rsidR="00D933B7" w:rsidRDefault="00D933B7">
            <w:pPr>
              <w:spacing w:after="0"/>
              <w:jc w:val="center"/>
            </w:pPr>
            <w:r>
              <w:rPr>
                <w:rFonts w:eastAsia="EC Square Sans Pro" w:cs="EC Square Sans Pro"/>
                <w:color w:val="000000" w:themeColor="text1"/>
              </w:rPr>
              <w:t>NA</w:t>
            </w:r>
          </w:p>
        </w:tc>
      </w:tr>
      <w:tr w:rsidR="00D933B7" w:rsidRPr="007B0108" w14:paraId="57E47241" w14:textId="77777777">
        <w:trPr>
          <w:trHeight w:val="300"/>
        </w:trPr>
        <w:tc>
          <w:tcPr>
            <w:tcW w:w="1984" w:type="dxa"/>
            <w:tcBorders>
              <w:top w:val="single" w:sz="6" w:space="0" w:color="8C8C8C"/>
              <w:left w:val="nil"/>
              <w:bottom w:val="single" w:sz="6" w:space="0" w:color="8C8C8C"/>
              <w:right w:val="nil"/>
            </w:tcBorders>
            <w:hideMark/>
          </w:tcPr>
          <w:p w14:paraId="7BEA7A6B" w14:textId="77777777" w:rsidR="00D933B7" w:rsidRDefault="00D933B7">
            <w:pPr>
              <w:spacing w:after="0"/>
            </w:pPr>
            <w:r>
              <w:rPr>
                <w:rFonts w:eastAsia="EC Square Sans Pro" w:cs="EC Square Sans Pro"/>
                <w:color w:val="000000" w:themeColor="text1"/>
              </w:rPr>
              <w:t>Percentage of EGF beneficiaries who gained a qualification</w:t>
            </w:r>
          </w:p>
        </w:tc>
        <w:tc>
          <w:tcPr>
            <w:tcW w:w="1524" w:type="dxa"/>
            <w:tcBorders>
              <w:top w:val="single" w:sz="6" w:space="0" w:color="8C8C8C"/>
              <w:left w:val="nil"/>
              <w:bottom w:val="single" w:sz="6" w:space="0" w:color="8C8C8C"/>
              <w:right w:val="nil"/>
            </w:tcBorders>
            <w:hideMark/>
          </w:tcPr>
          <w:p w14:paraId="6D676569" w14:textId="77777777" w:rsidR="00D933B7" w:rsidRDefault="00D933B7">
            <w:pPr>
              <w:spacing w:after="0"/>
              <w:jc w:val="center"/>
            </w:pPr>
            <w:r>
              <w:rPr>
                <w:rFonts w:ascii="Calibri" w:eastAsia="Calibri" w:hAnsi="Calibri" w:cs="Calibri"/>
                <w:color w:val="000000" w:themeColor="text1"/>
              </w:rPr>
              <w:t>NA</w:t>
            </w:r>
          </w:p>
        </w:tc>
        <w:tc>
          <w:tcPr>
            <w:tcW w:w="1519" w:type="dxa"/>
            <w:tcBorders>
              <w:top w:val="single" w:sz="6" w:space="0" w:color="8C8C8C"/>
              <w:left w:val="nil"/>
              <w:bottom w:val="single" w:sz="6" w:space="0" w:color="8C8C8C"/>
              <w:right w:val="nil"/>
            </w:tcBorders>
            <w:hideMark/>
          </w:tcPr>
          <w:p w14:paraId="32AA67CE"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hideMark/>
          </w:tcPr>
          <w:p w14:paraId="4E5D0AA6"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tcPr>
          <w:p w14:paraId="626E60B6" w14:textId="77777777" w:rsidR="00D933B7" w:rsidRDefault="00D933B7">
            <w:pPr>
              <w:spacing w:after="0"/>
              <w:jc w:val="center"/>
            </w:pPr>
            <w:r>
              <w:rPr>
                <w:rFonts w:eastAsia="EC Square Sans Pro" w:cs="EC Square Sans Pro"/>
                <w:color w:val="000000" w:themeColor="text1"/>
              </w:rPr>
              <w:t>58% by 2025</w:t>
            </w:r>
          </w:p>
        </w:tc>
        <w:tc>
          <w:tcPr>
            <w:tcW w:w="1588" w:type="dxa"/>
            <w:tcBorders>
              <w:top w:val="single" w:sz="6" w:space="0" w:color="8C8C8C"/>
              <w:left w:val="nil"/>
              <w:bottom w:val="single" w:sz="6" w:space="0" w:color="8C8C8C"/>
              <w:right w:val="nil"/>
            </w:tcBorders>
            <w:hideMark/>
          </w:tcPr>
          <w:p w14:paraId="3F81213A" w14:textId="77777777" w:rsidR="00D933B7" w:rsidRDefault="00D933B7">
            <w:pPr>
              <w:spacing w:after="0"/>
              <w:jc w:val="center"/>
            </w:pPr>
            <w:r>
              <w:rPr>
                <w:rFonts w:eastAsia="EC Square Sans Pro" w:cs="EC Square Sans Pro"/>
                <w:color w:val="000000" w:themeColor="text1"/>
              </w:rPr>
              <w:t>NA</w:t>
            </w:r>
          </w:p>
        </w:tc>
      </w:tr>
      <w:tr w:rsidR="00D933B7" w:rsidRPr="007B0108" w14:paraId="1E6E03BF"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72000CB0" w14:textId="77777777" w:rsidR="00D933B7" w:rsidRDefault="00D933B7">
            <w:pPr>
              <w:spacing w:after="0"/>
            </w:pPr>
            <w:r>
              <w:rPr>
                <w:rFonts w:eastAsia="EC Square Sans Pro" w:cs="EC Square Sans Pro"/>
                <w:color w:val="000000" w:themeColor="text1"/>
              </w:rPr>
              <w:t>Percentage of EGF beneficiaries in education or training</w:t>
            </w:r>
          </w:p>
        </w:tc>
        <w:tc>
          <w:tcPr>
            <w:tcW w:w="1524" w:type="dxa"/>
            <w:tcBorders>
              <w:top w:val="single" w:sz="6" w:space="0" w:color="8C8C8C"/>
              <w:left w:val="nil"/>
              <w:bottom w:val="single" w:sz="6" w:space="0" w:color="8C8C8C"/>
              <w:right w:val="nil"/>
            </w:tcBorders>
            <w:shd w:val="clear" w:color="auto" w:fill="FAF9F9"/>
            <w:hideMark/>
          </w:tcPr>
          <w:p w14:paraId="06F3BD6B" w14:textId="77777777" w:rsidR="00D933B7" w:rsidRDefault="00D933B7">
            <w:pPr>
              <w:spacing w:after="0"/>
              <w:jc w:val="center"/>
            </w:pPr>
            <w:r>
              <w:rPr>
                <w:rFonts w:ascii="Calibri" w:eastAsia="Calibri" w:hAnsi="Calibri" w:cs="Calibri"/>
                <w:color w:val="000000" w:themeColor="text1"/>
              </w:rPr>
              <w:t>NA</w:t>
            </w:r>
          </w:p>
        </w:tc>
        <w:tc>
          <w:tcPr>
            <w:tcW w:w="1519" w:type="dxa"/>
            <w:tcBorders>
              <w:top w:val="single" w:sz="6" w:space="0" w:color="8C8C8C"/>
              <w:left w:val="nil"/>
              <w:bottom w:val="single" w:sz="6" w:space="0" w:color="8C8C8C"/>
              <w:right w:val="nil"/>
            </w:tcBorders>
            <w:shd w:val="clear" w:color="auto" w:fill="FAF9F9"/>
            <w:hideMark/>
          </w:tcPr>
          <w:p w14:paraId="4FB6608D"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hideMark/>
          </w:tcPr>
          <w:p w14:paraId="22A2E148"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hideMark/>
          </w:tcPr>
          <w:p w14:paraId="5DA95BC0" w14:textId="77777777" w:rsidR="00D933B7" w:rsidRDefault="00D933B7">
            <w:pPr>
              <w:spacing w:after="0"/>
              <w:jc w:val="center"/>
            </w:pPr>
            <w:r>
              <w:rPr>
                <w:rFonts w:eastAsia="EC Square Sans Pro" w:cs="EC Square Sans Pro"/>
                <w:color w:val="000000" w:themeColor="text1"/>
              </w:rPr>
              <w:t>3% by 2025</w:t>
            </w:r>
          </w:p>
        </w:tc>
        <w:tc>
          <w:tcPr>
            <w:tcW w:w="1588" w:type="dxa"/>
            <w:tcBorders>
              <w:top w:val="single" w:sz="6" w:space="0" w:color="8C8C8C"/>
              <w:left w:val="nil"/>
              <w:bottom w:val="single" w:sz="6" w:space="0" w:color="8C8C8C"/>
              <w:right w:val="nil"/>
            </w:tcBorders>
            <w:shd w:val="clear" w:color="auto" w:fill="FAF9F9"/>
            <w:hideMark/>
          </w:tcPr>
          <w:p w14:paraId="4531B15D" w14:textId="77777777" w:rsidR="00D933B7" w:rsidRDefault="00D933B7">
            <w:pPr>
              <w:spacing w:after="0"/>
              <w:jc w:val="center"/>
            </w:pPr>
            <w:r>
              <w:rPr>
                <w:rFonts w:eastAsia="EC Square Sans Pro" w:cs="EC Square Sans Pro"/>
                <w:color w:val="000000" w:themeColor="text1"/>
              </w:rPr>
              <w:t>NA</w:t>
            </w:r>
          </w:p>
        </w:tc>
      </w:tr>
      <w:tr w:rsidR="00D933B7" w:rsidRPr="007B0108" w14:paraId="6872577A" w14:textId="77777777">
        <w:trPr>
          <w:trHeight w:val="300"/>
        </w:trPr>
        <w:tc>
          <w:tcPr>
            <w:tcW w:w="1984" w:type="dxa"/>
            <w:tcBorders>
              <w:top w:val="single" w:sz="6" w:space="0" w:color="8C8C8C"/>
              <w:left w:val="nil"/>
              <w:bottom w:val="single" w:sz="6" w:space="0" w:color="8C8C8C"/>
              <w:right w:val="nil"/>
            </w:tcBorders>
            <w:shd w:val="clear" w:color="auto" w:fill="FAF9F9"/>
          </w:tcPr>
          <w:p w14:paraId="7D926A62" w14:textId="77777777" w:rsidR="00D933B7" w:rsidRDefault="00D933B7">
            <w:pPr>
              <w:spacing w:after="0"/>
            </w:pPr>
            <w:r>
              <w:rPr>
                <w:rFonts w:eastAsia="EC Square Sans Pro" w:cs="EC Square Sans Pro"/>
                <w:color w:val="000000" w:themeColor="text1"/>
              </w:rPr>
              <w:t>Share of workers reintegrated into employment as dependent workers</w:t>
            </w:r>
          </w:p>
        </w:tc>
        <w:tc>
          <w:tcPr>
            <w:tcW w:w="1524" w:type="dxa"/>
            <w:tcBorders>
              <w:top w:val="single" w:sz="6" w:space="0" w:color="8C8C8C"/>
              <w:left w:val="nil"/>
              <w:bottom w:val="single" w:sz="6" w:space="0" w:color="8C8C8C"/>
              <w:right w:val="nil"/>
            </w:tcBorders>
            <w:shd w:val="clear" w:color="auto" w:fill="FAF9F9"/>
          </w:tcPr>
          <w:p w14:paraId="7508340C" w14:textId="77777777" w:rsidR="00D933B7" w:rsidRDefault="00D933B7">
            <w:pPr>
              <w:spacing w:after="0"/>
              <w:jc w:val="center"/>
            </w:pPr>
            <w:r>
              <w:rPr>
                <w:rFonts w:ascii="Calibri" w:eastAsia="Calibri" w:hAnsi="Calibri" w:cs="Calibri"/>
                <w:color w:val="000000" w:themeColor="text1"/>
              </w:rPr>
              <w:t>NA</w:t>
            </w:r>
          </w:p>
        </w:tc>
        <w:tc>
          <w:tcPr>
            <w:tcW w:w="1519" w:type="dxa"/>
            <w:tcBorders>
              <w:top w:val="single" w:sz="6" w:space="0" w:color="8C8C8C"/>
              <w:left w:val="nil"/>
              <w:bottom w:val="single" w:sz="6" w:space="0" w:color="8C8C8C"/>
              <w:right w:val="nil"/>
            </w:tcBorders>
            <w:shd w:val="clear" w:color="auto" w:fill="FAF9F9"/>
          </w:tcPr>
          <w:p w14:paraId="56C1B9B4"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tcPr>
          <w:p w14:paraId="60FE0648"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tcPr>
          <w:p w14:paraId="0C43D479" w14:textId="77777777" w:rsidR="00D933B7" w:rsidRDefault="00D933B7">
            <w:pPr>
              <w:spacing w:after="0"/>
              <w:jc w:val="center"/>
            </w:pPr>
            <w:r>
              <w:rPr>
                <w:rFonts w:eastAsia="EC Square Sans Pro" w:cs="EC Square Sans Pro"/>
                <w:color w:val="000000" w:themeColor="text1"/>
              </w:rPr>
              <w:t>39.3% by 2025</w:t>
            </w:r>
          </w:p>
        </w:tc>
        <w:tc>
          <w:tcPr>
            <w:tcW w:w="1588" w:type="dxa"/>
            <w:tcBorders>
              <w:top w:val="single" w:sz="6" w:space="0" w:color="8C8C8C"/>
              <w:left w:val="nil"/>
              <w:bottom w:val="single" w:sz="6" w:space="0" w:color="8C8C8C"/>
              <w:right w:val="nil"/>
            </w:tcBorders>
            <w:shd w:val="clear" w:color="auto" w:fill="FAF9F9"/>
          </w:tcPr>
          <w:p w14:paraId="213AD10B" w14:textId="77777777" w:rsidR="00D933B7" w:rsidRDefault="00D933B7">
            <w:pPr>
              <w:spacing w:after="0"/>
              <w:jc w:val="center"/>
            </w:pPr>
            <w:r>
              <w:rPr>
                <w:rFonts w:eastAsia="EC Square Sans Pro" w:cs="EC Square Sans Pro"/>
                <w:color w:val="000000" w:themeColor="text1"/>
              </w:rPr>
              <w:t>NA</w:t>
            </w:r>
          </w:p>
        </w:tc>
      </w:tr>
      <w:tr w:rsidR="00D933B7" w:rsidRPr="007B0108" w14:paraId="5EC1F214" w14:textId="77777777">
        <w:trPr>
          <w:trHeight w:val="300"/>
        </w:trPr>
        <w:tc>
          <w:tcPr>
            <w:tcW w:w="1984" w:type="dxa"/>
            <w:tcBorders>
              <w:top w:val="single" w:sz="6" w:space="0" w:color="8C8C8C"/>
              <w:left w:val="nil"/>
              <w:bottom w:val="single" w:sz="6" w:space="0" w:color="8C8C8C"/>
              <w:right w:val="nil"/>
            </w:tcBorders>
            <w:shd w:val="clear" w:color="auto" w:fill="FAF9F9"/>
          </w:tcPr>
          <w:p w14:paraId="0592E447" w14:textId="77777777" w:rsidR="00D933B7" w:rsidRDefault="00D933B7">
            <w:pPr>
              <w:spacing w:after="0"/>
            </w:pPr>
            <w:r>
              <w:rPr>
                <w:rFonts w:eastAsia="EC Square Sans Pro" w:cs="EC Square Sans Pro"/>
                <w:color w:val="000000" w:themeColor="text1"/>
              </w:rPr>
              <w:t>Share of workers reintegrated into employment as self-employed</w:t>
            </w:r>
          </w:p>
        </w:tc>
        <w:tc>
          <w:tcPr>
            <w:tcW w:w="1524" w:type="dxa"/>
            <w:tcBorders>
              <w:top w:val="single" w:sz="6" w:space="0" w:color="8C8C8C"/>
              <w:left w:val="nil"/>
              <w:bottom w:val="single" w:sz="6" w:space="0" w:color="8C8C8C"/>
              <w:right w:val="nil"/>
            </w:tcBorders>
            <w:shd w:val="clear" w:color="auto" w:fill="FAF9F9"/>
          </w:tcPr>
          <w:p w14:paraId="6F4C1C0E" w14:textId="77777777" w:rsidR="00D933B7" w:rsidRDefault="00D933B7">
            <w:pPr>
              <w:spacing w:after="0"/>
              <w:jc w:val="center"/>
            </w:pPr>
            <w:r>
              <w:rPr>
                <w:rFonts w:ascii="Calibri" w:eastAsia="Calibri" w:hAnsi="Calibri" w:cs="Calibri"/>
                <w:color w:val="000000" w:themeColor="text1"/>
              </w:rPr>
              <w:t>NA</w:t>
            </w:r>
          </w:p>
        </w:tc>
        <w:tc>
          <w:tcPr>
            <w:tcW w:w="1519" w:type="dxa"/>
            <w:tcBorders>
              <w:top w:val="single" w:sz="6" w:space="0" w:color="8C8C8C"/>
              <w:left w:val="nil"/>
              <w:bottom w:val="single" w:sz="6" w:space="0" w:color="8C8C8C"/>
              <w:right w:val="nil"/>
            </w:tcBorders>
            <w:shd w:val="clear" w:color="auto" w:fill="FAF9F9"/>
          </w:tcPr>
          <w:p w14:paraId="55DD41FE" w14:textId="77777777" w:rsidR="00D933B7"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tcPr>
          <w:p w14:paraId="24397F52" w14:textId="77777777" w:rsidR="00D933B7"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tcPr>
          <w:p w14:paraId="4CD642A8" w14:textId="77777777" w:rsidR="00D933B7" w:rsidRDefault="00D933B7">
            <w:pPr>
              <w:spacing w:after="0"/>
              <w:jc w:val="center"/>
            </w:pPr>
            <w:r>
              <w:rPr>
                <w:rFonts w:eastAsia="EC Square Sans Pro" w:cs="EC Square Sans Pro"/>
                <w:color w:val="000000" w:themeColor="text1"/>
              </w:rPr>
              <w:t>6.5% by 2025</w:t>
            </w:r>
          </w:p>
        </w:tc>
        <w:tc>
          <w:tcPr>
            <w:tcW w:w="1588" w:type="dxa"/>
            <w:tcBorders>
              <w:top w:val="single" w:sz="6" w:space="0" w:color="8C8C8C"/>
              <w:left w:val="nil"/>
              <w:bottom w:val="single" w:sz="6" w:space="0" w:color="8C8C8C"/>
              <w:right w:val="nil"/>
            </w:tcBorders>
            <w:shd w:val="clear" w:color="auto" w:fill="FAF9F9"/>
          </w:tcPr>
          <w:p w14:paraId="52C80703" w14:textId="77777777" w:rsidR="00D933B7" w:rsidRDefault="00D933B7">
            <w:pPr>
              <w:spacing w:after="0"/>
              <w:jc w:val="center"/>
            </w:pPr>
            <w:r>
              <w:rPr>
                <w:rFonts w:eastAsia="EC Square Sans Pro" w:cs="EC Square Sans Pro"/>
                <w:color w:val="000000" w:themeColor="text1"/>
              </w:rPr>
              <w:t>NA</w:t>
            </w:r>
          </w:p>
        </w:tc>
      </w:tr>
    </w:tbl>
    <w:p w14:paraId="5170C9FF" w14:textId="77777777" w:rsidR="00D933B7" w:rsidRDefault="00D933B7" w:rsidP="00D933B7"/>
    <w:p w14:paraId="6F022894" w14:textId="77777777" w:rsidR="00D933B7" w:rsidRDefault="00D933B7" w:rsidP="00D933B7">
      <w:pPr>
        <w:tabs>
          <w:tab w:val="left" w:pos="1410"/>
        </w:tabs>
        <w:rPr>
          <w:lang w:eastAsia="en-GB"/>
        </w:rPr>
      </w:pPr>
      <w:r>
        <w:rPr>
          <w:lang w:eastAsia="en-GB"/>
        </w:rPr>
        <w:tab/>
      </w:r>
    </w:p>
    <w:p w14:paraId="40DBBA04"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487BF5DB" w14:textId="77777777" w:rsidR="00D933B7" w:rsidRPr="00D67781" w:rsidRDefault="00D933B7" w:rsidP="00D933B7">
      <w:pPr>
        <w:pStyle w:val="ppoListHyphened-L1"/>
        <w:ind w:left="357" w:hanging="357"/>
        <w:jc w:val="both"/>
        <w:rPr>
          <w:lang w:val="en-IE"/>
        </w:rPr>
      </w:pPr>
      <w:r>
        <w:t>The main sources of information on the EGF’s results are: (1) the final reports submitted by the Member States seven months after the end of implementation, and (2) the beneficiary surveys conducted six months after the implementation of the case.</w:t>
      </w:r>
    </w:p>
    <w:p w14:paraId="5693BA8F" w14:textId="77777777" w:rsidR="00D933B7" w:rsidRPr="00D67781" w:rsidRDefault="00D933B7" w:rsidP="00D933B7">
      <w:pPr>
        <w:pStyle w:val="ppoListHyphened-L1"/>
        <w:ind w:left="357" w:hanging="357"/>
        <w:rPr>
          <w:lang w:val="en-IE"/>
        </w:rPr>
      </w:pPr>
      <w:r>
        <w:rPr>
          <w:lang w:val="en-IE"/>
        </w:rPr>
        <w:t>As a point of comparison with the 2021-2027 period, between 2014 and 2020 the EGF received 54 applications and provided support to 60</w:t>
      </w:r>
      <w:r>
        <w:rPr>
          <w:rFonts w:ascii="Calibri" w:hAnsi="Calibri" w:cs="Calibri"/>
          <w:lang w:val="en-IE"/>
        </w:rPr>
        <w:t> </w:t>
      </w:r>
      <w:r>
        <w:rPr>
          <w:lang w:val="en-IE"/>
        </w:rPr>
        <w:t>176 people, including 56</w:t>
      </w:r>
      <w:r>
        <w:rPr>
          <w:rFonts w:ascii="Calibri" w:hAnsi="Calibri" w:cs="Calibri"/>
          <w:lang w:val="en-IE"/>
        </w:rPr>
        <w:t> </w:t>
      </w:r>
      <w:r>
        <w:rPr>
          <w:lang w:val="en-IE"/>
        </w:rPr>
        <w:t>807 workers and 3</w:t>
      </w:r>
      <w:r>
        <w:rPr>
          <w:rFonts w:ascii="Calibri" w:hAnsi="Calibri" w:cs="Calibri"/>
          <w:lang w:val="en-IE"/>
        </w:rPr>
        <w:t> </w:t>
      </w:r>
      <w:r>
        <w:rPr>
          <w:lang w:val="en-IE"/>
        </w:rPr>
        <w:t>369 young people not in employment, education or training. In the 2021-2027 programming period, young people not in employment, education or training are no longer eligible for EGF support. Over the 2014-2020 period, around EUR</w:t>
      </w:r>
      <w:r>
        <w:rPr>
          <w:rFonts w:ascii="Calibri" w:hAnsi="Calibri" w:cs="Calibri"/>
          <w:lang w:val="en-IE"/>
        </w:rPr>
        <w:t> </w:t>
      </w:r>
      <w:r>
        <w:rPr>
          <w:lang w:val="en-IE"/>
        </w:rPr>
        <w:t>168</w:t>
      </w:r>
      <w:r>
        <w:rPr>
          <w:rFonts w:ascii="Calibri" w:hAnsi="Calibri" w:cs="Calibri"/>
          <w:lang w:val="en-IE"/>
        </w:rPr>
        <w:t> </w:t>
      </w:r>
      <w:r>
        <w:rPr>
          <w:lang w:val="en-IE"/>
        </w:rPr>
        <w:t>million from the EGF was mobilised.</w:t>
      </w:r>
    </w:p>
    <w:p w14:paraId="7C68DE48" w14:textId="77777777" w:rsidR="00D933B7" w:rsidRPr="00063092" w:rsidRDefault="00D933B7" w:rsidP="00D933B7">
      <w:pPr>
        <w:pStyle w:val="ppoListHyphened-L1"/>
        <w:ind w:left="357" w:hanging="357"/>
        <w:jc w:val="both"/>
      </w:pPr>
      <w:r>
        <w:t>Even though the EGF’s main aim is sustainable reintegration into quality employment, a simple comparison of reintegration rates is not sufficient to measure its performance. This is due, among other factors, to differences in the characteristics of the beneficiaries receiving assistance and in the socioeconomic situations of the regions concerned. For this reason, beneficiary surveys were introduced as a new tool in the 2021-2027 period. These surveys help assess the extent to which the assistance provided has had an impact on the perceived change in beneficiaries’ employability or, for those who have already found employment, on the quality of the job obtained, for example in terms of changes in working hours.</w:t>
      </w:r>
    </w:p>
    <w:p w14:paraId="5E24644B" w14:textId="77777777" w:rsidR="00D933B7" w:rsidRPr="00063092" w:rsidRDefault="00D933B7" w:rsidP="00D933B7">
      <w:pPr>
        <w:pStyle w:val="ppoListHyphened-L1"/>
        <w:ind w:left="357" w:hanging="357"/>
        <w:jc w:val="both"/>
      </w:pPr>
      <w:r>
        <w:t>Considering the delayed start of the 2021-2027 programming period and the fact that the implementation of an EGF case takes 24</w:t>
      </w:r>
      <w:r>
        <w:rPr>
          <w:rFonts w:ascii="Calibri" w:hAnsi="Calibri" w:cs="Calibri"/>
        </w:rPr>
        <w:t> </w:t>
      </w:r>
      <w:r>
        <w:t>months from the date of the decision on the mobilisation of the fund, the information necessary to assess the EGF’s performance became available only from mid-2024 for the 2021 cases.</w:t>
      </w:r>
    </w:p>
    <w:p w14:paraId="35288011" w14:textId="77777777" w:rsidR="00D933B7" w:rsidRPr="00063092" w:rsidRDefault="00D933B7" w:rsidP="00D933B7">
      <w:pPr>
        <w:pStyle w:val="ppoListHyphened-L1"/>
        <w:ind w:left="357" w:hanging="357"/>
        <w:jc w:val="both"/>
      </w:pPr>
      <w:r>
        <w:t>There is also an age-related bias in participation in the measures. While the percentage of beneficiaries in the under-30 and 30-54 age groups is aligned with the percentage of targeted workers, the share of workers over 54 years of age is six percentage points higher among targeted workers than among beneficiaries. Proximity to retirement age may discourage job search or participation in measures supporting job transitions.</w:t>
      </w:r>
    </w:p>
    <w:p w14:paraId="6DC5D873" w14:textId="77777777" w:rsidR="00D933B7" w:rsidRPr="00063092" w:rsidRDefault="00D933B7" w:rsidP="00D933B7">
      <w:pPr>
        <w:pStyle w:val="ppoListHyphened-L1"/>
        <w:ind w:left="357" w:hanging="357"/>
        <w:jc w:val="both"/>
      </w:pPr>
      <w:r>
        <w:t>Over the 2021-2025 period, 69% of beneficiaries have upper secondary education or higher, and about one in four has tertiary education. Most beneficiaries, 58%, consider that the EGF helped them to gain new skills or qualifications. Eighteen beneficiaries, representing 1.4% of the total, continued in education or training after the 24-month implementation period of EGF support.</w:t>
      </w:r>
    </w:p>
    <w:p w14:paraId="5A0DB088" w14:textId="77777777" w:rsidR="00D933B7" w:rsidRPr="00063092" w:rsidRDefault="00D933B7" w:rsidP="00D933B7">
      <w:pPr>
        <w:pStyle w:val="ppoListHyphened-L1"/>
        <w:ind w:left="357" w:hanging="357"/>
        <w:jc w:val="both"/>
      </w:pPr>
      <w:r>
        <w:t>Results vary widely from case to case, with reintegration rates ranging from 90.5% to 16.1%. The average reintegration rate into the labour market for the 2021-2025 period is 46% across 10 cases. Most beneficiaries, 86%, found employment as dependent workers, while 14% opted for self-employment and started a new business. These differences reflect a combination of factors that vary between interventions. The timing of the start of support can influence outcomes. When support begins soon after dismissals, it often includes workers who already have stronger prospects of finding a new job, which tends to result in higher reintegration rates. In other cases, support may start later and focus more on workers who face greater barriers to re-employment, such as those with lower qualifications or those approaching retirement age, which can lead to lower rates. Results are also influenced by the economic context of the region where the intervention takes place, as labour market conditions differ significantly across Member States and regions. The local economic situation, including the presence of multiple restructuring processes in the same territory, can also affect employment prospects. Age composition among beneficiaries is another important factor, as a higher share of workers close to retirement may reduce reintegration rates. Reflecting these challenges, four in ten workers feel disadvantaged in the labour market, and among them two thirds attribute this to their age. Among beneficiaries who have not yet completed their job transition, the share feeling disadvantaged in the labour market rises to 65%.</w:t>
      </w:r>
    </w:p>
    <w:p w14:paraId="5A3A3BE1" w14:textId="77777777" w:rsidR="00D933B7" w:rsidRPr="00063092" w:rsidRDefault="00D933B7" w:rsidP="00D933B7">
      <w:pPr>
        <w:pStyle w:val="ppoListHyphened-L1"/>
        <w:ind w:left="357" w:hanging="357"/>
        <w:jc w:val="both"/>
      </w:pPr>
      <w:r>
        <w:t>Around 42% of beneficiaries who have not yet completed their labour market transition and remain unemployed consider that, following their participation in the measures co-financed by the EGF, they are better qualified for work and that the support received helped them gain greater confidence in their abilities.</w:t>
      </w:r>
    </w:p>
    <w:p w14:paraId="071804DA" w14:textId="77777777" w:rsidR="00D933B7" w:rsidRPr="00063092" w:rsidRDefault="00D933B7" w:rsidP="00D933B7">
      <w:pPr>
        <w:pStyle w:val="ppoListHyphened-L1"/>
        <w:ind w:left="357" w:hanging="357"/>
        <w:jc w:val="both"/>
      </w:pPr>
      <w:r>
        <w:t>As regards the quality of the job obtained, most workers who returned to employment as dependent workers did so in full-time jobs, 88%, and seven in ten obtained permanent contracts. For most people, working conditions in the new job are better or the same as before (56%). Only three in ten workers rate the new working conditions as worse, even though half (50%) report a lower salary in their new role. Meanwhile, seven in ten workers experience the same or fewer unpaid overtime hours.</w:t>
      </w:r>
    </w:p>
    <w:p w14:paraId="3F7ED811" w14:textId="77777777" w:rsidR="00D933B7" w:rsidRPr="00063092" w:rsidRDefault="00D933B7" w:rsidP="00D933B7">
      <w:pPr>
        <w:pStyle w:val="ppoListHyphened-L1"/>
        <w:ind w:left="357" w:hanging="357"/>
        <w:jc w:val="both"/>
      </w:pPr>
      <w:r>
        <w:t>In terms of employment stability, four in ten workers have held the same job for two years or more, and three in ten for between one and two years.</w:t>
      </w:r>
    </w:p>
    <w:p w14:paraId="0033D8D9" w14:textId="77777777" w:rsidR="00D933B7" w:rsidRPr="00063092" w:rsidRDefault="00D933B7" w:rsidP="00D933B7">
      <w:pPr>
        <w:pStyle w:val="ppoListHyphened-L1"/>
        <w:ind w:left="357" w:hanging="357"/>
        <w:jc w:val="both"/>
      </w:pPr>
      <w:r>
        <w:t>Eight in ten people who returned to employment as self-employed did so on a full-time basis. Half of the businesses have been operating for two years or more and one in three for between 12 and 24</w:t>
      </w:r>
      <w:r>
        <w:rPr>
          <w:rFonts w:ascii="Calibri" w:hAnsi="Calibri" w:cs="Calibri"/>
        </w:rPr>
        <w:t> </w:t>
      </w:r>
      <w:r>
        <w:t>months. Around one in five businesses employs persons other than the owner.</w:t>
      </w:r>
    </w:p>
    <w:p w14:paraId="6012BA0C" w14:textId="77777777" w:rsidR="00D933B7" w:rsidRPr="00063092" w:rsidRDefault="00D933B7" w:rsidP="00D933B7">
      <w:pPr>
        <w:pStyle w:val="ppoListHyphened-L1"/>
        <w:ind w:left="357" w:hanging="357"/>
        <w:jc w:val="both"/>
      </w:pPr>
      <w:r>
        <w:t>The earnings of most self-employed workers, 79%, are lower than in their previous job, and earnings are higher for only 7% of the self-employed. However, more than half of those reporting lower earnings consider that their working conditions have improved.</w:t>
      </w:r>
    </w:p>
    <w:p w14:paraId="4978478F" w14:textId="77777777" w:rsidR="00D933B7" w:rsidRPr="00063092" w:rsidRDefault="00D933B7" w:rsidP="00D933B7">
      <w:pPr>
        <w:pStyle w:val="ppoListHyphened-L1"/>
        <w:ind w:left="357" w:hanging="357"/>
        <w:jc w:val="both"/>
      </w:pPr>
      <w:r>
        <w:t>Regarding the role of the measures co-financed by the EGF in their job transition, half of dependent workers consider that the support received helped them obtain their current job, while the other half consider that it did not. By contrast, 76% of self-employed workers consider that the support received helped them become self-employed.</w:t>
      </w:r>
    </w:p>
    <w:p w14:paraId="265E2213"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044E06AD" w14:textId="77777777" w:rsidR="00D933B7" w:rsidRPr="0091729B" w:rsidRDefault="00D933B7" w:rsidP="00F72C99">
      <w:pPr>
        <w:pStyle w:val="Heading3"/>
      </w:pPr>
      <w:r>
        <w:t>Contribution to green budgeting priorities:</w:t>
      </w:r>
    </w:p>
    <w:p w14:paraId="4062D12C" w14:textId="77777777" w:rsidR="00D933B7" w:rsidRPr="007863E8" w:rsidRDefault="00D933B7" w:rsidP="00D933B7">
      <w:pPr>
        <w:keepNext/>
        <w:keepLines/>
        <w:spacing w:after="0" w:line="240" w:lineRule="auto"/>
        <w:outlineLvl w:val="4"/>
        <w:rPr>
          <w:b/>
          <w:bCs/>
          <w:sz w:val="2"/>
          <w:szCs w:val="2"/>
        </w:rPr>
      </w:pPr>
    </w:p>
    <w:p w14:paraId="29FF52E9" w14:textId="77777777" w:rsidR="00D933B7" w:rsidRPr="001F2F66" w:rsidRDefault="00D933B7" w:rsidP="00D933B7">
      <w:pPr>
        <w:keepNext/>
        <w:keepLines/>
        <w:spacing w:line="240" w:lineRule="auto"/>
        <w:outlineLvl w:val="4"/>
      </w:pPr>
      <w:r w:rsidRPr="001F2F66">
        <w:t>N/A</w:t>
      </w:r>
    </w:p>
    <w:p w14:paraId="431C8AE3" w14:textId="77777777" w:rsidR="00D933B7" w:rsidRDefault="00D933B7" w:rsidP="00D933B7">
      <w:pPr>
        <w:keepNext/>
        <w:keepLines/>
        <w:spacing w:line="240" w:lineRule="auto"/>
        <w:outlineLvl w:val="4"/>
        <w:rPr>
          <w:b/>
          <w:bCs/>
        </w:rPr>
      </w:pPr>
    </w:p>
    <w:p w14:paraId="390902ED"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46C73067"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29C21D7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16F1DA4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5750243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388A624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2FE9AAF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324FB545"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36E9EA1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3DEE8B68" w14:textId="77777777">
        <w:trPr>
          <w:trHeight w:val="300"/>
        </w:trPr>
        <w:tc>
          <w:tcPr>
            <w:tcW w:w="895" w:type="dxa"/>
            <w:tcBorders>
              <w:top w:val="nil"/>
              <w:left w:val="nil"/>
              <w:bottom w:val="single" w:sz="6" w:space="0" w:color="8C8C8C"/>
              <w:right w:val="nil"/>
            </w:tcBorders>
            <w:vAlign w:val="center"/>
            <w:hideMark/>
          </w:tcPr>
          <w:p w14:paraId="6298BF6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18F3A00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513" w:type="dxa"/>
            <w:tcBorders>
              <w:top w:val="nil"/>
              <w:left w:val="nil"/>
              <w:bottom w:val="single" w:sz="6" w:space="0" w:color="8C8C8C"/>
              <w:right w:val="nil"/>
            </w:tcBorders>
            <w:hideMark/>
          </w:tcPr>
          <w:p w14:paraId="554FA6B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6BBC1A8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2A5217D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332" w:type="dxa"/>
            <w:tcBorders>
              <w:top w:val="nil"/>
              <w:left w:val="nil"/>
              <w:bottom w:val="single" w:sz="6" w:space="0" w:color="8C8C8C"/>
              <w:right w:val="nil"/>
            </w:tcBorders>
          </w:tcPr>
          <w:p w14:paraId="2A695D83"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27352C3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76A910D3" w14:textId="77777777">
        <w:trPr>
          <w:trHeight w:val="300"/>
        </w:trPr>
        <w:tc>
          <w:tcPr>
            <w:tcW w:w="895" w:type="dxa"/>
            <w:tcBorders>
              <w:top w:val="nil"/>
              <w:left w:val="nil"/>
              <w:bottom w:val="single" w:sz="6" w:space="0" w:color="8C8C8C"/>
              <w:right w:val="nil"/>
            </w:tcBorders>
            <w:vAlign w:val="center"/>
            <w:hideMark/>
          </w:tcPr>
          <w:p w14:paraId="0366E29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1D0E504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513" w:type="dxa"/>
            <w:tcBorders>
              <w:top w:val="nil"/>
              <w:left w:val="nil"/>
              <w:bottom w:val="single" w:sz="6" w:space="0" w:color="8C8C8C"/>
              <w:right w:val="nil"/>
            </w:tcBorders>
            <w:hideMark/>
          </w:tcPr>
          <w:p w14:paraId="4929B25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5FAAAC0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3197A51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332" w:type="dxa"/>
            <w:tcBorders>
              <w:top w:val="nil"/>
              <w:left w:val="nil"/>
              <w:bottom w:val="single" w:sz="6" w:space="0" w:color="8C8C8C"/>
              <w:right w:val="nil"/>
            </w:tcBorders>
          </w:tcPr>
          <w:p w14:paraId="21A58E45"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674FACE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3B626B2B" w14:textId="77777777">
        <w:trPr>
          <w:trHeight w:val="300"/>
        </w:trPr>
        <w:tc>
          <w:tcPr>
            <w:tcW w:w="895" w:type="dxa"/>
            <w:tcBorders>
              <w:top w:val="nil"/>
              <w:left w:val="nil"/>
              <w:bottom w:val="single" w:sz="6" w:space="0" w:color="8C8C8C"/>
              <w:right w:val="nil"/>
            </w:tcBorders>
            <w:vAlign w:val="center"/>
            <w:hideMark/>
          </w:tcPr>
          <w:p w14:paraId="4EF778F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06E8A7E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513" w:type="dxa"/>
            <w:tcBorders>
              <w:top w:val="nil"/>
              <w:left w:val="nil"/>
              <w:bottom w:val="single" w:sz="6" w:space="0" w:color="8C8C8C"/>
              <w:right w:val="nil"/>
            </w:tcBorders>
            <w:hideMark/>
          </w:tcPr>
          <w:p w14:paraId="267EDCC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6BE99D0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7C3A1FB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332" w:type="dxa"/>
            <w:tcBorders>
              <w:top w:val="nil"/>
              <w:left w:val="nil"/>
              <w:bottom w:val="single" w:sz="6" w:space="0" w:color="8C8C8C"/>
              <w:right w:val="nil"/>
            </w:tcBorders>
          </w:tcPr>
          <w:p w14:paraId="5CDF60DB"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0093A66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509AA88A" w14:textId="77777777">
        <w:trPr>
          <w:trHeight w:val="300"/>
        </w:trPr>
        <w:tc>
          <w:tcPr>
            <w:tcW w:w="895" w:type="dxa"/>
            <w:tcBorders>
              <w:top w:val="nil"/>
              <w:left w:val="nil"/>
              <w:bottom w:val="single" w:sz="4" w:space="0" w:color="7F7F7F"/>
              <w:right w:val="nil"/>
            </w:tcBorders>
            <w:vAlign w:val="center"/>
            <w:hideMark/>
          </w:tcPr>
          <w:p w14:paraId="49B6369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6E59790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181.3</w:t>
            </w:r>
          </w:p>
        </w:tc>
        <w:tc>
          <w:tcPr>
            <w:tcW w:w="1513" w:type="dxa"/>
            <w:tcBorders>
              <w:top w:val="nil"/>
              <w:left w:val="nil"/>
              <w:bottom w:val="single" w:sz="4" w:space="0" w:color="7F7F7F"/>
              <w:right w:val="nil"/>
            </w:tcBorders>
            <w:hideMark/>
          </w:tcPr>
          <w:p w14:paraId="7985D00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201.3</w:t>
            </w:r>
          </w:p>
        </w:tc>
        <w:tc>
          <w:tcPr>
            <w:tcW w:w="1443" w:type="dxa"/>
            <w:tcBorders>
              <w:top w:val="nil"/>
              <w:left w:val="nil"/>
              <w:bottom w:val="single" w:sz="4" w:space="0" w:color="7F7F7F"/>
              <w:right w:val="nil"/>
            </w:tcBorders>
            <w:hideMark/>
          </w:tcPr>
          <w:p w14:paraId="1D8A4A0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205.4</w:t>
            </w:r>
          </w:p>
        </w:tc>
        <w:tc>
          <w:tcPr>
            <w:tcW w:w="1443" w:type="dxa"/>
            <w:tcBorders>
              <w:top w:val="nil"/>
              <w:left w:val="nil"/>
              <w:bottom w:val="single" w:sz="4" w:space="0" w:color="7F7F7F"/>
              <w:right w:val="nil"/>
            </w:tcBorders>
            <w:hideMark/>
          </w:tcPr>
          <w:p w14:paraId="5D46ABE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33.8</w:t>
            </w:r>
          </w:p>
        </w:tc>
        <w:tc>
          <w:tcPr>
            <w:tcW w:w="1332" w:type="dxa"/>
            <w:tcBorders>
              <w:top w:val="nil"/>
              <w:left w:val="nil"/>
              <w:bottom w:val="single" w:sz="4" w:space="0" w:color="7F7F7F"/>
              <w:right w:val="nil"/>
            </w:tcBorders>
          </w:tcPr>
          <w:p w14:paraId="7B3DDA6A"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34.5</w:t>
            </w:r>
          </w:p>
        </w:tc>
        <w:tc>
          <w:tcPr>
            <w:tcW w:w="1453" w:type="dxa"/>
            <w:tcBorders>
              <w:top w:val="nil"/>
              <w:left w:val="nil"/>
              <w:bottom w:val="single" w:sz="4" w:space="0" w:color="7F7F7F"/>
              <w:right w:val="nil"/>
            </w:tcBorders>
            <w:hideMark/>
          </w:tcPr>
          <w:p w14:paraId="0EF10D5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656.3</w:t>
            </w:r>
          </w:p>
        </w:tc>
      </w:tr>
      <w:tr w:rsidR="00D933B7" w:rsidRPr="00426441" w14:paraId="6EAF009E" w14:textId="77777777">
        <w:trPr>
          <w:trHeight w:val="300"/>
        </w:trPr>
        <w:tc>
          <w:tcPr>
            <w:tcW w:w="895" w:type="dxa"/>
            <w:tcBorders>
              <w:top w:val="single" w:sz="4" w:space="0" w:color="7F7F7F"/>
              <w:left w:val="nil"/>
              <w:bottom w:val="single" w:sz="6" w:space="0" w:color="8C8C8C"/>
              <w:right w:val="nil"/>
            </w:tcBorders>
            <w:vAlign w:val="center"/>
          </w:tcPr>
          <w:p w14:paraId="5840845B"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3E22892D"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181.3</w:t>
            </w:r>
          </w:p>
        </w:tc>
        <w:tc>
          <w:tcPr>
            <w:tcW w:w="1513" w:type="dxa"/>
            <w:tcBorders>
              <w:top w:val="single" w:sz="4" w:space="0" w:color="7F7F7F"/>
              <w:left w:val="nil"/>
              <w:bottom w:val="single" w:sz="6" w:space="0" w:color="8C8C8C"/>
              <w:right w:val="nil"/>
            </w:tcBorders>
          </w:tcPr>
          <w:p w14:paraId="4DF54F53"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201.3</w:t>
            </w:r>
          </w:p>
        </w:tc>
        <w:tc>
          <w:tcPr>
            <w:tcW w:w="1443" w:type="dxa"/>
            <w:tcBorders>
              <w:top w:val="single" w:sz="4" w:space="0" w:color="7F7F7F"/>
              <w:left w:val="nil"/>
              <w:bottom w:val="single" w:sz="6" w:space="0" w:color="8C8C8C"/>
              <w:right w:val="nil"/>
            </w:tcBorders>
          </w:tcPr>
          <w:p w14:paraId="56F10409"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205.4</w:t>
            </w:r>
          </w:p>
        </w:tc>
        <w:tc>
          <w:tcPr>
            <w:tcW w:w="1443" w:type="dxa"/>
            <w:tcBorders>
              <w:top w:val="single" w:sz="4" w:space="0" w:color="7F7F7F"/>
              <w:left w:val="nil"/>
              <w:bottom w:val="single" w:sz="6" w:space="0" w:color="8C8C8C"/>
              <w:right w:val="nil"/>
            </w:tcBorders>
          </w:tcPr>
          <w:p w14:paraId="7734A1C9"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33.8</w:t>
            </w:r>
          </w:p>
        </w:tc>
        <w:tc>
          <w:tcPr>
            <w:tcW w:w="1332" w:type="dxa"/>
            <w:tcBorders>
              <w:top w:val="single" w:sz="4" w:space="0" w:color="7F7F7F"/>
              <w:left w:val="nil"/>
              <w:bottom w:val="single" w:sz="6" w:space="0" w:color="8C8C8C"/>
              <w:right w:val="nil"/>
            </w:tcBorders>
          </w:tcPr>
          <w:p w14:paraId="392F9807" w14:textId="77777777" w:rsidR="00D933B7" w:rsidRPr="00DD1ED5" w:rsidRDefault="00D933B7">
            <w:pPr>
              <w:spacing w:after="0" w:line="240" w:lineRule="auto"/>
              <w:jc w:val="center"/>
              <w:textAlignment w:val="baseline"/>
            </w:pPr>
            <w:r>
              <w:t xml:space="preserve"> 34.5</w:t>
            </w:r>
          </w:p>
        </w:tc>
        <w:tc>
          <w:tcPr>
            <w:tcW w:w="1453" w:type="dxa"/>
            <w:tcBorders>
              <w:top w:val="single" w:sz="4" w:space="0" w:color="7F7F7F"/>
              <w:left w:val="nil"/>
              <w:bottom w:val="single" w:sz="6" w:space="0" w:color="8C8C8C"/>
              <w:right w:val="nil"/>
            </w:tcBorders>
          </w:tcPr>
          <w:p w14:paraId="71E80FB1"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656.3</w:t>
            </w:r>
          </w:p>
        </w:tc>
      </w:tr>
    </w:tbl>
    <w:p w14:paraId="4AB7AF66" w14:textId="77777777" w:rsidR="00D933B7" w:rsidRDefault="00D933B7" w:rsidP="00D933B7">
      <w:pPr>
        <w:rPr>
          <w:lang w:eastAsia="en-GB"/>
        </w:rPr>
      </w:pPr>
      <w:r>
        <w:rPr>
          <w:lang w:eastAsia="en-GB"/>
        </w:rPr>
        <w:t>The EGF Regulation provides that the Commission and the Member States must ensure that equality between men and women and the integration of the gender perspective are integral to, and promoted throughout, all stages of the implementation of the financial contribution from the EGF. To this end, Member States formally confirm compliance with this principle at the time of application by providing gender-disaggregated information on the workers expected to benefit from the programme’s assistance. Where necessary, the Commission requests additional information on the gender dimension during its assessment of an application.</w:t>
      </w:r>
    </w:p>
    <w:p w14:paraId="03D0BB98" w14:textId="77777777" w:rsidR="00D933B7" w:rsidRDefault="00D933B7" w:rsidP="00D933B7">
      <w:pPr>
        <w:rPr>
          <w:lang w:eastAsia="en-GB"/>
        </w:rPr>
      </w:pPr>
      <w:r>
        <w:rPr>
          <w:lang w:eastAsia="en-GB"/>
        </w:rPr>
        <w:t>This is a horizontal principle applied throughout the implementation and final reporting of EGF cases, and the estimation of specific budget contributions is not relevant in this context. Evaluations of the EGF systematically include an analysis of gender-disaggregated data as well as qualitative information, such as beneficiary surveys and interviews with implementers, to assess potential gender discrimination. External contractors conducting case studies for each EGF case are also required to take the gender perspective into account. Past evaluations have not identified gender discrimination in either the delivery of measures or the targeting of beneficiaries.</w:t>
      </w:r>
    </w:p>
    <w:p w14:paraId="79B95A08" w14:textId="77777777" w:rsidR="00D933B7" w:rsidRDefault="00D933B7" w:rsidP="00D933B7">
      <w:pPr>
        <w:rPr>
          <w:lang w:eastAsia="en-GB"/>
        </w:rPr>
      </w:pPr>
      <w:r>
        <w:rPr>
          <w:lang w:eastAsia="en-GB"/>
        </w:rPr>
        <w:t>In addition, some interventions include contributions towards the cost of carers for dependent persons, aiming to remove barriers to participation caused by caring responsibilities —responsibilities that disproportionately affect women—. Member States also promote participation in qualifying training to acquire the skills needed for jobs that are significantly gender-imbalanced, through the provision of training allowances. National authorities also seek to support participants in overcoming gender stereotypes when searching for a new job. About 21% of beneficiaries consider that the EGF co-financed support encouraged them to overcome gender stereotypes in job selection or increased their awareness of gender discrimination. However, 41% neither agree nor disagree with this statement.</w:t>
      </w:r>
    </w:p>
    <w:tbl>
      <w:tblPr>
        <w:tblStyle w:val="Planning2022instructions"/>
        <w:tblpPr w:leftFromText="180" w:rightFromText="180" w:vertAnchor="text" w:horzAnchor="margin" w:tblpY="-42"/>
        <w:tblW w:w="9629" w:type="dxa"/>
        <w:tblLook w:val="04A0" w:firstRow="1" w:lastRow="0" w:firstColumn="1" w:lastColumn="0" w:noHBand="0" w:noVBand="1"/>
      </w:tblPr>
      <w:tblGrid>
        <w:gridCol w:w="9629"/>
      </w:tblGrid>
      <w:tr w:rsidR="00D933B7" w:rsidRPr="00D06413" w14:paraId="00F8F1B8" w14:textId="77777777">
        <w:tc>
          <w:tcPr>
            <w:tcW w:w="9629" w:type="dxa"/>
            <w:shd w:val="clear" w:color="auto" w:fill="auto"/>
          </w:tcPr>
          <w:p w14:paraId="56BFDE5D" w14:textId="77777777" w:rsidR="00D933B7" w:rsidRPr="009228F4" w:rsidRDefault="00D933B7">
            <w:pPr>
              <w:spacing w:before="60" w:after="0" w:line="276" w:lineRule="auto"/>
              <w:jc w:val="both"/>
              <w:textAlignment w:val="baseline"/>
              <w:rPr>
                <w:rFonts w:eastAsia="Times New Roman" w:cs="Segoe UI"/>
                <w:sz w:val="22"/>
                <w:szCs w:val="22"/>
                <w:lang w:val="en-IE" w:eastAsia="en-IE"/>
              </w:rPr>
            </w:pPr>
            <w:r>
              <w:rPr>
                <w:rFonts w:eastAsia="Times New Roman" w:cs="Segoe UI"/>
                <w:sz w:val="22"/>
                <w:szCs w:val="22"/>
                <w:lang w:val="en-IE" w:eastAsia="en-IE"/>
              </w:rPr>
              <w:t>Gender disaggregated information:</w:t>
            </w:r>
            <w:r>
              <w:rPr>
                <w:rFonts w:ascii="Calibri" w:eastAsia="Times New Roman" w:hAnsi="Calibri" w:cs="Calibri"/>
                <w:sz w:val="22"/>
                <w:szCs w:val="22"/>
                <w:lang w:val="en-IE" w:eastAsia="en-IE"/>
              </w:rPr>
              <w:t> </w:t>
            </w:r>
          </w:p>
          <w:p w14:paraId="19C28090" w14:textId="77777777" w:rsidR="00D933B7" w:rsidRPr="009228F4" w:rsidRDefault="00D933B7">
            <w:pPr>
              <w:spacing w:before="60" w:after="0" w:line="276" w:lineRule="auto"/>
              <w:ind w:left="567"/>
              <w:jc w:val="both"/>
              <w:textAlignment w:val="baseline"/>
              <w:rPr>
                <w:rFonts w:eastAsia="Times New Roman" w:cs="Segoe UI"/>
                <w:sz w:val="18"/>
                <w:szCs w:val="18"/>
                <w:lang w:val="en-IE" w:eastAsia="en-IE"/>
              </w:rPr>
            </w:pPr>
          </w:p>
          <w:p w14:paraId="55CAC191" w14:textId="77777777" w:rsidR="00D933B7" w:rsidRPr="009228F4" w:rsidRDefault="00D933B7" w:rsidP="00D933B7">
            <w:pPr>
              <w:pStyle w:val="TableListBullet"/>
              <w:tabs>
                <w:tab w:val="num" w:pos="283"/>
              </w:tabs>
              <w:spacing w:line="276" w:lineRule="auto"/>
              <w:ind w:left="283" w:hanging="283"/>
              <w:jc w:val="both"/>
            </w:pPr>
            <w:r>
              <w:t>65% of those offered EGF assistance are men and 35% are women.</w:t>
            </w:r>
          </w:p>
          <w:p w14:paraId="5E70CCCA" w14:textId="77777777" w:rsidR="00D933B7" w:rsidRPr="009228F4" w:rsidRDefault="00D933B7" w:rsidP="00D933B7">
            <w:pPr>
              <w:pStyle w:val="TableListBullet"/>
              <w:tabs>
                <w:tab w:val="num" w:pos="283"/>
              </w:tabs>
              <w:spacing w:line="276" w:lineRule="auto"/>
              <w:ind w:left="283" w:hanging="283"/>
              <w:jc w:val="both"/>
            </w:pPr>
            <w:r>
              <w:t xml:space="preserve">Women account for 27% of the participants in the measures. </w:t>
            </w:r>
          </w:p>
          <w:p w14:paraId="286D378D" w14:textId="77777777" w:rsidR="00D933B7" w:rsidRPr="009228F4" w:rsidRDefault="00D933B7" w:rsidP="00D933B7">
            <w:pPr>
              <w:pStyle w:val="TableListBullet"/>
              <w:tabs>
                <w:tab w:val="num" w:pos="283"/>
              </w:tabs>
              <w:spacing w:line="276" w:lineRule="auto"/>
              <w:ind w:left="283" w:hanging="283"/>
              <w:jc w:val="both"/>
            </w:pPr>
            <w:r>
              <w:t>Women account for 26% of the people reintegrated into employment.</w:t>
            </w:r>
          </w:p>
        </w:tc>
      </w:tr>
    </w:tbl>
    <w:p w14:paraId="695DDCFC" w14:textId="77777777" w:rsidR="00D933B7" w:rsidRDefault="00D933B7" w:rsidP="00D933B7">
      <w:pPr>
        <w:rPr>
          <w:lang w:eastAsia="en-GB"/>
        </w:rPr>
      </w:pPr>
    </w:p>
    <w:p w14:paraId="50F391C7" w14:textId="77777777" w:rsidR="00D933B7" w:rsidRDefault="00D933B7" w:rsidP="00D933B7">
      <w:pPr>
        <w:rPr>
          <w:b/>
          <w:bCs/>
        </w:rPr>
      </w:pPr>
      <w:r>
        <w:rPr>
          <w:lang w:eastAsia="en-GB"/>
        </w:rPr>
        <w:t>Between 2021 and 2025, many redundancies occurred in sectors that employ a high proportion of men such as metalworking, automotive, transport equipment, or basic metal, hence 65% of those offered EGF assistance were men and 35% were women. Participation of women in the measures vary greatly case by case by underrepresenting or overrepresenting. However, summing up the results available so far (10 cases), the percentage of women who benefited from the EGF support (27%) is 8 percentage points (pp) lower than the percentage of women who were targeted for assistance. However, in terms of reemployment, the percentages by gender are aligned to the percentages of participation in the measures with a variation of around 1 percentage points.</w:t>
      </w:r>
    </w:p>
    <w:p w14:paraId="2B2C699E" w14:textId="77777777" w:rsidR="00D933B7" w:rsidRDefault="00D933B7" w:rsidP="00F72C99">
      <w:pPr>
        <w:pStyle w:val="Heading3"/>
      </w:pPr>
      <w:r>
        <w:t>Contribution to the digital transition</w:t>
      </w:r>
    </w:p>
    <w:p w14:paraId="61DCA292" w14:textId="77777777" w:rsidR="00D933B7" w:rsidRPr="006009EC" w:rsidRDefault="00D933B7" w:rsidP="00D933B7">
      <w:pPr>
        <w:rPr>
          <w:lang w:eastAsia="en-GB"/>
        </w:rPr>
      </w:pPr>
      <w:r>
        <w:rPr>
          <w:lang w:eastAsia="en-GB"/>
        </w:rPr>
        <w:t>The EGF does not have any indicators that specifically measure the contribution to the digital transition. The indicators are general result indicators. However, the dissemination of digital skills is a horizontal element for the design of coordinated packages of measures. The need for and level of training is adapted to the qualifications and skills of each beneficiary. Every beneficiary is thus expected to have received some sort of digital skills training. One in two EGF beneficiaries considers that the support received helped them to gain new digital skills. While workers with jobs requiring high digital skills, such as pilots, consider that such training was not applicable to them (two in ten beneficiaries).</w:t>
      </w:r>
      <w:r>
        <w:rPr>
          <w:b/>
          <w:bCs/>
        </w:rPr>
        <w:br w:type="page"/>
      </w:r>
    </w:p>
    <w:p w14:paraId="6855A283"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18127E8D"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384875E0" w14:textId="77777777" w:rsidR="00D933B7" w:rsidRPr="0047239D" w:rsidRDefault="00D933B7">
            <w:pPr>
              <w:jc w:val="left"/>
              <w:rPr>
                <w:lang w:eastAsia="en-GB"/>
              </w:rPr>
            </w:pPr>
            <w:r>
              <w:rPr>
                <w:lang w:eastAsia="en-GB"/>
              </w:rPr>
              <w:t>SDG</w:t>
            </w:r>
          </w:p>
        </w:tc>
        <w:tc>
          <w:tcPr>
            <w:tcW w:w="2410" w:type="dxa"/>
            <w:vAlign w:val="center"/>
          </w:tcPr>
          <w:p w14:paraId="4EDED6A2"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55DCF0E6"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15FBFD1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88D9648" w14:textId="01917464" w:rsidR="00D933B7" w:rsidRPr="0047239D" w:rsidRDefault="00A0167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0ACAFE55"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88BC2DF" w14:textId="77777777" w:rsidR="00D933B7" w:rsidRDefault="00D933B7">
            <w:pPr>
              <w:jc w:val="both"/>
              <w:cnfStyle w:val="000000100000" w:firstRow="0" w:lastRow="0" w:firstColumn="0" w:lastColumn="0" w:oddVBand="0" w:evenVBand="0" w:oddHBand="1" w:evenHBand="0" w:firstRowFirstColumn="0" w:firstRowLastColumn="0" w:lastRowFirstColumn="0" w:lastRowLastColumn="0"/>
            </w:pPr>
            <w:r>
              <w:t xml:space="preserve">Under SDG 4, the 2022 </w:t>
            </w:r>
            <w:hyperlink r:id="rId534" w:history="1">
              <w:r>
                <w:rPr>
                  <w:rStyle w:val="Hyperlink"/>
                </w:rPr>
                <w:t>TNT EGF case in Belgium</w:t>
              </w:r>
            </w:hyperlink>
            <w:r>
              <w:t xml:space="preserve"> promoted lifelong learning through a combination of reskilling training, a ‘back-to-school’ allowance and a bonus to improve digital skills. The allowance encouraged workers to continue their education and upgrade their competences in order to facilitate their reintegration into employment that better matches their profiles. The digital skills bonus aimed to reduce inequalities linked to the digital divide, which particularly affects older workers.</w:t>
            </w:r>
          </w:p>
          <w:p w14:paraId="14BF9D23" w14:textId="77777777" w:rsidR="00D933B7" w:rsidRPr="009D7F95" w:rsidRDefault="00D933B7">
            <w:pPr>
              <w:jc w:val="both"/>
              <w:cnfStyle w:val="000000100000" w:firstRow="0" w:lastRow="0" w:firstColumn="0" w:lastColumn="0" w:oddVBand="0" w:evenVBand="0" w:oddHBand="1" w:evenHBand="0" w:firstRowFirstColumn="0" w:firstRowLastColumn="0" w:lastRowFirstColumn="0" w:lastRowLastColumn="0"/>
              <w:rPr>
                <w:b/>
                <w:bCs/>
                <w:lang w:eastAsia="en-GB"/>
              </w:rPr>
            </w:pPr>
            <w:r>
              <w:rPr>
                <w:b/>
                <w:bCs/>
              </w:rPr>
              <w:t>EGF Contribution:</w:t>
            </w:r>
            <w:r>
              <w:t xml:space="preserve"> EUR</w:t>
            </w:r>
            <w:r>
              <w:rPr>
                <w:b/>
                <w:bCs/>
              </w:rPr>
              <w:t xml:space="preserve"> </w:t>
            </w:r>
            <w:r>
              <w:t>1.9 million</w:t>
            </w:r>
          </w:p>
        </w:tc>
      </w:tr>
      <w:tr w:rsidR="00D933B7" w:rsidRPr="0047239D" w14:paraId="5EF2D9CF"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F28353C" w14:textId="442ADC92" w:rsidR="00D933B7" w:rsidRPr="0047239D" w:rsidRDefault="00C1112E">
            <w:pPr>
              <w:rPr>
                <w:b w:val="0"/>
                <w:lang w:eastAsia="en-GB"/>
              </w:rPr>
            </w:pPr>
            <w:r w:rsidRPr="0084135A">
              <w:rPr>
                <w:b w:val="0"/>
                <w:lang w:eastAsia="en-GB"/>
              </w:rPr>
              <w:t>SDG5: Achieve gender equality and empower all women and girls</w:t>
            </w:r>
          </w:p>
        </w:tc>
        <w:tc>
          <w:tcPr>
            <w:tcW w:w="2410" w:type="dxa"/>
          </w:tcPr>
          <w:p w14:paraId="448F4A9D"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82E40C7" w14:textId="77777777" w:rsidR="00D933B7" w:rsidRDefault="00D933B7">
            <w:pPr>
              <w:jc w:val="both"/>
              <w:cnfStyle w:val="000000010000" w:firstRow="0" w:lastRow="0" w:firstColumn="0" w:lastColumn="0" w:oddVBand="0" w:evenVBand="0" w:oddHBand="0" w:evenHBand="1" w:firstRowFirstColumn="0" w:firstRowLastColumn="0" w:lastRowFirstColumn="0" w:lastRowLastColumn="0"/>
            </w:pPr>
            <w:r>
              <w:t xml:space="preserve">In line with SDG 5, the 2022 </w:t>
            </w:r>
            <w:hyperlink r:id="rId535" w:history="1">
              <w:r>
                <w:rPr>
                  <w:rStyle w:val="Hyperlink"/>
                </w:rPr>
                <w:t>Alu Ibérica EGF case in Spain</w:t>
              </w:r>
            </w:hyperlink>
            <w:r>
              <w:t xml:space="preserve"> integrated equal opportunities as a cross-cutting principle throughout all phases of implementation. Although the redundancies occurred in the basic metals sector, which employs a high proportion of men and therefore resulted in few women being offered EGF assistance, specific efforts were made to promote gender equality. These included the systematic use of non-sexist language in documentation and communication, targeted support actions for female workers taking into account caregiving responsibilities and public transport availability, and the dissemination of institutional support measures for female self-employment, including aid from the Spanish Women’s Institute, the Institute for Equal Opportunities and regional grant programmes.</w:t>
            </w:r>
          </w:p>
          <w:p w14:paraId="3177E0AB" w14:textId="77777777" w:rsidR="00D933B7" w:rsidRPr="00590300" w:rsidRDefault="00D933B7">
            <w:pPr>
              <w:jc w:val="both"/>
              <w:cnfStyle w:val="000000010000" w:firstRow="0" w:lastRow="0" w:firstColumn="0" w:lastColumn="0" w:oddVBand="0" w:evenVBand="0" w:oddHBand="0" w:evenHBand="1" w:firstRowFirstColumn="0" w:firstRowLastColumn="0" w:lastRowFirstColumn="0" w:lastRowLastColumn="0"/>
              <w:rPr>
                <w:lang w:eastAsia="en-GB"/>
              </w:rPr>
            </w:pPr>
            <w:r>
              <w:rPr>
                <w:b/>
                <w:bCs/>
              </w:rPr>
              <w:t xml:space="preserve">EGF Contribution: </w:t>
            </w:r>
            <w:r>
              <w:t>EUR 1.2 million</w:t>
            </w:r>
          </w:p>
        </w:tc>
      </w:tr>
      <w:tr w:rsidR="00D933B7" w:rsidRPr="0047239D" w14:paraId="16C88BC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59AC44D" w14:textId="3B5CA861" w:rsidR="00D933B7" w:rsidRPr="0047239D" w:rsidRDefault="00B71151">
            <w:pPr>
              <w:rPr>
                <w:b w:val="0"/>
                <w:lang w:eastAsia="en-GB"/>
              </w:rPr>
            </w:pPr>
            <w:r w:rsidRPr="00DB731B">
              <w:rPr>
                <w:b w:val="0"/>
                <w:lang w:eastAsia="en-GB"/>
              </w:rPr>
              <w:t>SDG10: Reduce inequalities within and among countries</w:t>
            </w:r>
          </w:p>
        </w:tc>
        <w:tc>
          <w:tcPr>
            <w:tcW w:w="2410" w:type="dxa"/>
          </w:tcPr>
          <w:p w14:paraId="3D69793E"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x</w:t>
            </w:r>
          </w:p>
        </w:tc>
        <w:tc>
          <w:tcPr>
            <w:tcW w:w="5772" w:type="dxa"/>
          </w:tcPr>
          <w:p w14:paraId="125D0D01"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r>
              <w:t>The EGF supports SDG 10 is particularly relevant in small labour markets such as Sardinia, where insularity, distance from the mainland and low population density limit alternative employment opportunities. The island faced two major restructuring events simultaneously: the cessation of activities at Porto Canale, Cagliari’s container terminal (EGF 2021/003, 198 beneficiaries and EUR 1.5 million mobilised), and Air Italy (EGF 2021/002, 611 beneficiaries and EUR 3.8 million mobilised). Through upskilling and reskilling measures, workers were prepared for new labour market demands, helping to stabilise the population and contribute to regional growth.</w:t>
            </w:r>
          </w:p>
        </w:tc>
      </w:tr>
    </w:tbl>
    <w:p w14:paraId="26A7DFF0" w14:textId="77777777" w:rsidR="00D933B7" w:rsidRDefault="00D933B7" w:rsidP="00D933B7">
      <w:pPr>
        <w:keepNext/>
        <w:keepLines/>
        <w:spacing w:before="600" w:line="240" w:lineRule="auto"/>
        <w:outlineLvl w:val="4"/>
        <w:rPr>
          <w:b/>
          <w:bCs/>
        </w:rPr>
      </w:pPr>
    </w:p>
    <w:p w14:paraId="1146B0F7" w14:textId="77777777" w:rsidR="00D933B7" w:rsidRDefault="00D933B7" w:rsidP="00D933B7">
      <w:pPr>
        <w:sectPr w:rsidR="00D933B7" w:rsidSect="00D933B7">
          <w:headerReference w:type="even" r:id="rId536"/>
          <w:headerReference w:type="default" r:id="rId537"/>
          <w:footerReference w:type="even" r:id="rId538"/>
          <w:footerReference w:type="default" r:id="rId539"/>
          <w:headerReference w:type="first" r:id="rId540"/>
          <w:footerReference w:type="first" r:id="rId541"/>
          <w:pgSz w:w="11906" w:h="16838"/>
          <w:pgMar w:top="1440" w:right="1133" w:bottom="1440" w:left="1134" w:header="708" w:footer="708" w:gutter="0"/>
          <w:cols w:space="708"/>
          <w:docGrid w:linePitch="360"/>
        </w:sectPr>
      </w:pPr>
    </w:p>
    <w:p w14:paraId="5FFF9EBD" w14:textId="77777777" w:rsidR="00D933B7" w:rsidRDefault="00D933B7" w:rsidP="00D933B7">
      <w:pPr>
        <w:pStyle w:val="Heading1"/>
      </w:pPr>
      <w:bookmarkStart w:id="122" w:name="toc_sec_47"/>
      <w:bookmarkStart w:id="123" w:name="_Toc228976567"/>
      <w:bookmarkEnd w:id="122"/>
      <w:r>
        <w:rPr>
          <w:rFonts w:eastAsiaTheme="minorEastAsia"/>
          <w:noProof/>
        </w:rPr>
        <w:t>E</w:t>
      </w:r>
      <w:r w:rsidRPr="00137E12">
        <w:rPr>
          <w:rFonts w:eastAsiaTheme="minorEastAsia"/>
          <w:noProof/>
        </w:rPr>
        <w:t>UROPEAN UNION SOLIDARITY FUND</w:t>
      </w:r>
      <w:bookmarkEnd w:id="123"/>
    </w:p>
    <w:p w14:paraId="6C799C8A" w14:textId="01A9E7B1" w:rsidR="00D933B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4503E4E1" w14:textId="77777777">
        <w:trPr>
          <w:trHeight w:val="1584"/>
          <w:jc w:val="left"/>
        </w:trPr>
        <w:tc>
          <w:tcPr>
            <w:tcW w:w="2410" w:type="dxa"/>
          </w:tcPr>
          <w:p w14:paraId="107738D8" w14:textId="77777777" w:rsidR="00D933B7" w:rsidRPr="00C832B3" w:rsidRDefault="00D933B7">
            <w:pPr>
              <w:spacing w:before="120" w:after="120"/>
              <w:rPr>
                <w:sz w:val="24"/>
                <w:szCs w:val="24"/>
                <w:lang w:val="en-IE"/>
              </w:rPr>
            </w:pPr>
            <w:r>
              <w:rPr>
                <w:sz w:val="28"/>
                <w:szCs w:val="28"/>
                <w:lang w:val="en-US"/>
              </w:rPr>
              <w:t>Over EUR</w:t>
            </w:r>
            <w:r>
              <w:rPr>
                <w:rFonts w:ascii="Arial" w:hAnsi="Arial" w:cs="Arial"/>
                <w:sz w:val="28"/>
                <w:szCs w:val="28"/>
                <w:lang w:val="en-US"/>
              </w:rPr>
              <w:t> </w:t>
            </w:r>
            <w:r>
              <w:rPr>
                <w:sz w:val="28"/>
                <w:szCs w:val="28"/>
                <w:lang w:val="en-US"/>
              </w:rPr>
              <w:t>1</w:t>
            </w:r>
            <w:r>
              <w:rPr>
                <w:rFonts w:ascii="Arial" w:hAnsi="Arial" w:cs="Arial"/>
                <w:sz w:val="28"/>
                <w:szCs w:val="28"/>
                <w:lang w:val="en-US"/>
              </w:rPr>
              <w:t> </w:t>
            </w:r>
            <w:r>
              <w:rPr>
                <w:sz w:val="28"/>
                <w:szCs w:val="28"/>
                <w:lang w:val="en-US"/>
              </w:rPr>
              <w:t>338</w:t>
            </w:r>
            <w:r>
              <w:rPr>
                <w:rFonts w:ascii="Arial" w:hAnsi="Arial" w:cs="Arial"/>
                <w:sz w:val="28"/>
                <w:szCs w:val="28"/>
                <w:lang w:val="en-US"/>
              </w:rPr>
              <w:t> </w:t>
            </w:r>
            <w:r>
              <w:rPr>
                <w:sz w:val="28"/>
                <w:szCs w:val="28"/>
                <w:lang w:val="en-US"/>
              </w:rPr>
              <w:t xml:space="preserve">million </w:t>
            </w:r>
          </w:p>
          <w:p w14:paraId="48CC80B9" w14:textId="77777777" w:rsidR="00D933B7" w:rsidRPr="00C832B3" w:rsidRDefault="00D933B7">
            <w:pPr>
              <w:spacing w:before="120" w:after="120"/>
              <w:rPr>
                <w:sz w:val="24"/>
                <w:szCs w:val="24"/>
                <w:highlight w:val="yellow"/>
                <w:lang w:val="en-IE"/>
              </w:rPr>
            </w:pPr>
            <w:r>
              <w:rPr>
                <w:sz w:val="24"/>
                <w:szCs w:val="24"/>
                <w:lang w:val="en-US"/>
              </w:rPr>
              <w:t xml:space="preserve">of </w:t>
            </w:r>
            <w:r>
              <w:rPr>
                <w:sz w:val="24"/>
                <w:szCs w:val="24"/>
                <w:lang w:eastAsia="en-GB"/>
              </w:rPr>
              <w:t xml:space="preserve">European Union Solidarity Fund (EUSF) </w:t>
            </w:r>
            <w:r>
              <w:rPr>
                <w:sz w:val="24"/>
                <w:szCs w:val="24"/>
                <w:lang w:val="en-US"/>
              </w:rPr>
              <w:t>assistance was approved to assist with disasters that occurred in 2024 and 2025.</w:t>
            </w:r>
          </w:p>
        </w:tc>
        <w:tc>
          <w:tcPr>
            <w:cnfStyle w:val="000001000000" w:firstRow="0" w:lastRow="0" w:firstColumn="0" w:lastColumn="0" w:oddVBand="0" w:evenVBand="1" w:oddHBand="0" w:evenHBand="0" w:firstRowFirstColumn="0" w:firstRowLastColumn="0" w:lastRowFirstColumn="0" w:lastRowLastColumn="0"/>
            <w:tcW w:w="2409" w:type="dxa"/>
          </w:tcPr>
          <w:p w14:paraId="68731345" w14:textId="77777777" w:rsidR="00D933B7" w:rsidRPr="001F4A85" w:rsidRDefault="00D933B7">
            <w:pPr>
              <w:spacing w:before="120" w:after="120"/>
              <w:rPr>
                <w:sz w:val="28"/>
                <w:szCs w:val="28"/>
                <w:lang w:val="en-IE"/>
              </w:rPr>
            </w:pPr>
            <w:r>
              <w:rPr>
                <w:sz w:val="28"/>
                <w:szCs w:val="28"/>
                <w:lang w:val="en-US"/>
              </w:rPr>
              <w:t>9</w:t>
            </w:r>
            <w:r>
              <w:rPr>
                <w:rFonts w:ascii="Calibri" w:hAnsi="Calibri" w:cs="Calibri"/>
                <w:sz w:val="28"/>
                <w:szCs w:val="28"/>
                <w:lang w:val="en-IE"/>
              </w:rPr>
              <w:t> </w:t>
            </w:r>
          </w:p>
          <w:p w14:paraId="21B724A5" w14:textId="77777777" w:rsidR="00D933B7" w:rsidRPr="00C832B3" w:rsidRDefault="00D933B7">
            <w:pPr>
              <w:spacing w:before="120" w:after="120"/>
              <w:rPr>
                <w:sz w:val="24"/>
                <w:szCs w:val="24"/>
                <w:lang w:val="en-IE"/>
              </w:rPr>
            </w:pPr>
            <w:r>
              <w:rPr>
                <w:sz w:val="24"/>
                <w:szCs w:val="24"/>
                <w:lang w:val="en-US"/>
              </w:rPr>
              <w:t>EUSF applications were assessed in 2025.</w:t>
            </w:r>
          </w:p>
        </w:tc>
        <w:tc>
          <w:tcPr>
            <w:tcW w:w="2410" w:type="dxa"/>
            <w:tcBorders>
              <w:bottom w:val="single" w:sz="4" w:space="0" w:color="8C8C8C"/>
            </w:tcBorders>
          </w:tcPr>
          <w:p w14:paraId="0A059AF9" w14:textId="77777777" w:rsidR="00D933B7" w:rsidRPr="001F4A85"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lang w:val="en-US"/>
              </w:rPr>
            </w:pPr>
            <w:r>
              <w:rPr>
                <w:sz w:val="28"/>
                <w:szCs w:val="28"/>
                <w:lang w:val="en-US"/>
              </w:rPr>
              <w:t>Over EUR</w:t>
            </w:r>
            <w:r>
              <w:rPr>
                <w:rFonts w:ascii="Calibri" w:hAnsi="Calibri" w:cs="Calibri"/>
                <w:sz w:val="28"/>
                <w:szCs w:val="28"/>
                <w:lang w:val="en-US"/>
              </w:rPr>
              <w:t> </w:t>
            </w:r>
            <w:r>
              <w:rPr>
                <w:rFonts w:cs="Arial"/>
                <w:sz w:val="28"/>
                <w:szCs w:val="28"/>
                <w:lang w:val="en-US"/>
              </w:rPr>
              <w:t>480</w:t>
            </w:r>
            <w:r>
              <w:rPr>
                <w:rFonts w:ascii="Calibri" w:hAnsi="Calibri" w:cs="Calibri"/>
                <w:sz w:val="28"/>
                <w:szCs w:val="28"/>
                <w:lang w:val="en-US"/>
              </w:rPr>
              <w:t> </w:t>
            </w:r>
            <w:r>
              <w:rPr>
                <w:sz w:val="28"/>
                <w:szCs w:val="28"/>
                <w:lang w:val="en-US"/>
              </w:rPr>
              <w:t xml:space="preserve">million </w:t>
            </w:r>
          </w:p>
          <w:p w14:paraId="1416EB72" w14:textId="77777777" w:rsidR="00D933B7" w:rsidRPr="00C832B3" w:rsidRDefault="00D933B7">
            <w:pPr>
              <w:spacing w:before="120" w:after="120"/>
              <w:cnfStyle w:val="000000000000" w:firstRow="0" w:lastRow="0" w:firstColumn="0" w:lastColumn="0" w:oddVBand="0" w:evenVBand="0" w:oddHBand="0" w:evenHBand="0" w:firstRowFirstColumn="0" w:firstRowLastColumn="0" w:lastRowFirstColumn="0" w:lastRowLastColumn="0"/>
              <w:rPr>
                <w:sz w:val="24"/>
                <w:szCs w:val="24"/>
                <w:lang w:val="en-IE"/>
              </w:rPr>
            </w:pPr>
            <w:r>
              <w:rPr>
                <w:rFonts w:cs="Arial"/>
                <w:sz w:val="24"/>
                <w:szCs w:val="24"/>
                <w:lang w:val="en-US"/>
              </w:rPr>
              <w:t xml:space="preserve">was paid out in 2025: </w:t>
            </w:r>
            <w:r>
              <w:rPr>
                <w:sz w:val="24"/>
                <w:szCs w:val="24"/>
                <w:lang w:val="en-US"/>
              </w:rPr>
              <w:t>EUR</w:t>
            </w:r>
            <w:r>
              <w:rPr>
                <w:rFonts w:ascii="Calibri" w:hAnsi="Calibri" w:cs="Calibri"/>
                <w:sz w:val="24"/>
                <w:szCs w:val="24"/>
                <w:lang w:val="en-US"/>
              </w:rPr>
              <w:t> </w:t>
            </w:r>
            <w:r>
              <w:rPr>
                <w:sz w:val="24"/>
                <w:szCs w:val="24"/>
                <w:lang w:val="en-US"/>
              </w:rPr>
              <w:t>338</w:t>
            </w:r>
            <w:r>
              <w:rPr>
                <w:rFonts w:ascii="Calibri" w:hAnsi="Calibri" w:cs="Calibri"/>
                <w:sz w:val="24"/>
                <w:szCs w:val="24"/>
                <w:lang w:val="en-US"/>
              </w:rPr>
              <w:t> </w:t>
            </w:r>
            <w:r>
              <w:rPr>
                <w:sz w:val="24"/>
                <w:szCs w:val="24"/>
                <w:lang w:val="en-US"/>
              </w:rPr>
              <w:t>million to five Member States to support the recovery and reconstruction of the regions affected by the natural disasters; and</w:t>
            </w:r>
            <w:r>
              <w:rPr>
                <w:rFonts w:cs="Calibri"/>
                <w:sz w:val="24"/>
                <w:szCs w:val="24"/>
                <w:lang w:val="en-IE"/>
              </w:rPr>
              <w:t xml:space="preserve"> EUR</w:t>
            </w:r>
            <w:r>
              <w:rPr>
                <w:rFonts w:ascii="Calibri" w:hAnsi="Calibri" w:cs="Calibri"/>
                <w:sz w:val="24"/>
                <w:szCs w:val="24"/>
                <w:lang w:val="en-IE"/>
              </w:rPr>
              <w:t> </w:t>
            </w:r>
            <w:r>
              <w:rPr>
                <w:rFonts w:cs="Calibri"/>
                <w:sz w:val="24"/>
                <w:szCs w:val="24"/>
                <w:lang w:val="en-IE"/>
              </w:rPr>
              <w:t>142</w:t>
            </w:r>
            <w:r>
              <w:rPr>
                <w:rFonts w:ascii="Calibri" w:hAnsi="Calibri" w:cs="Calibri"/>
                <w:sz w:val="24"/>
                <w:szCs w:val="24"/>
                <w:lang w:val="en-IE"/>
              </w:rPr>
              <w:t> </w:t>
            </w:r>
            <w:r>
              <w:rPr>
                <w:rFonts w:cs="Calibri"/>
                <w:sz w:val="24"/>
                <w:szCs w:val="24"/>
                <w:lang w:val="en-IE"/>
              </w:rPr>
              <w:t xml:space="preserve">million as advances </w:t>
            </w:r>
            <w:r>
              <w:rPr>
                <w:sz w:val="24"/>
                <w:szCs w:val="24"/>
                <w:lang w:val="en-US"/>
              </w:rPr>
              <w:t>to five Member States.</w:t>
            </w:r>
          </w:p>
        </w:tc>
        <w:tc>
          <w:tcPr>
            <w:cnfStyle w:val="000001000000" w:firstRow="0" w:lastRow="0" w:firstColumn="0" w:lastColumn="0" w:oddVBand="0" w:evenVBand="1" w:oddHBand="0" w:evenHBand="0" w:firstRowFirstColumn="0" w:firstRowLastColumn="0" w:lastRowFirstColumn="0" w:lastRowLastColumn="0"/>
            <w:tcW w:w="2410" w:type="dxa"/>
          </w:tcPr>
          <w:p w14:paraId="4E53359A" w14:textId="77777777" w:rsidR="00D933B7" w:rsidRPr="001F4A85" w:rsidRDefault="00D933B7">
            <w:pPr>
              <w:spacing w:before="120" w:after="120"/>
              <w:rPr>
                <w:sz w:val="28"/>
                <w:szCs w:val="28"/>
                <w:lang w:val="en-IE"/>
              </w:rPr>
            </w:pPr>
            <w:r>
              <w:rPr>
                <w:sz w:val="28"/>
                <w:szCs w:val="28"/>
                <w:lang w:val="en-US"/>
              </w:rPr>
              <w:t>5</w:t>
            </w:r>
            <w:r>
              <w:rPr>
                <w:rFonts w:ascii="Calibri" w:hAnsi="Calibri" w:cs="Calibri"/>
                <w:sz w:val="28"/>
                <w:szCs w:val="28"/>
                <w:lang w:val="en-IE"/>
              </w:rPr>
              <w:t> </w:t>
            </w:r>
          </w:p>
          <w:p w14:paraId="693C2FD5" w14:textId="77777777" w:rsidR="00D933B7" w:rsidRPr="00C832B3" w:rsidRDefault="00D933B7">
            <w:pPr>
              <w:spacing w:before="120" w:after="120"/>
              <w:rPr>
                <w:sz w:val="24"/>
                <w:szCs w:val="24"/>
                <w:lang w:val="en-IE"/>
              </w:rPr>
            </w:pPr>
            <w:r>
              <w:rPr>
                <w:sz w:val="24"/>
                <w:szCs w:val="24"/>
                <w:lang w:val="en-US"/>
              </w:rPr>
              <w:t xml:space="preserve">new natural-disaster-related </w:t>
            </w:r>
            <w:r>
              <w:rPr>
                <w:sz w:val="24"/>
                <w:szCs w:val="24"/>
              </w:rPr>
              <w:t>EUSF</w:t>
            </w:r>
            <w:r>
              <w:rPr>
                <w:sz w:val="24"/>
                <w:szCs w:val="24"/>
                <w:lang w:val="en-US"/>
              </w:rPr>
              <w:t xml:space="preserve"> applications were received in 2025.</w:t>
            </w:r>
          </w:p>
        </w:tc>
      </w:tr>
    </w:tbl>
    <w:p w14:paraId="41707829"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12BE905E"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33B526F6"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47A489C7" w14:textId="77777777" w:rsidR="00D933B7" w:rsidRPr="008C3BAD" w:rsidRDefault="00D933B7" w:rsidP="00F72C99">
      <w:pPr>
        <w:pStyle w:val="Heading2"/>
        <w:rPr>
          <w:rFonts w:eastAsiaTheme="majorEastAsia"/>
          <w:lang w:eastAsia="en-GB"/>
        </w:rPr>
      </w:pPr>
      <w:r>
        <w:rPr>
          <w:rFonts w:eastAsiaTheme="majorEastAsia"/>
          <w:lang w:eastAsia="en-GB"/>
        </w:rPr>
        <w:t>Budget implementation</w:t>
      </w:r>
    </w:p>
    <w:p w14:paraId="0E466C0A"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B6609" w:rsidRPr="00426441" w14:paraId="2577535E"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3EAB7FD1"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hideMark/>
          </w:tcPr>
          <w:p w14:paraId="54535A0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CB0B37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41E2245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1B99E3D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79C6AA0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577046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1F1908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3B4371F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07337F" w:rsidRPr="00426441" w14:paraId="00C7D951" w14:textId="77777777">
        <w:trPr>
          <w:trHeight w:val="300"/>
        </w:trPr>
        <w:tc>
          <w:tcPr>
            <w:tcW w:w="2085" w:type="dxa"/>
            <w:tcBorders>
              <w:top w:val="single" w:sz="6" w:space="0" w:color="8C8C8C"/>
              <w:left w:val="nil"/>
              <w:bottom w:val="single" w:sz="6" w:space="0" w:color="8C8C8C"/>
              <w:right w:val="nil"/>
            </w:tcBorders>
            <w:vAlign w:val="center"/>
            <w:hideMark/>
          </w:tcPr>
          <w:p w14:paraId="6DC5F9B0"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5F08CC26" w14:textId="29E859F2" w:rsidR="00D933B7" w:rsidRPr="00426441" w:rsidRDefault="00D933B7">
            <w:pPr>
              <w:spacing w:after="0" w:line="240" w:lineRule="auto"/>
              <w:jc w:val="right"/>
              <w:textAlignment w:val="baseline"/>
              <w:rPr>
                <w:rFonts w:ascii="Times New Roman" w:hAnsi="Times New Roman"/>
                <w:lang w:val="en-IE" w:eastAsia="en-IE"/>
              </w:rPr>
            </w:pPr>
            <w:r>
              <w:t xml:space="preserve"> 8</w:t>
            </w:r>
            <w:r w:rsidR="000A509B">
              <w:t>03</w:t>
            </w:r>
            <w:r>
              <w:t>.</w:t>
            </w:r>
            <w:r w:rsidR="000A509B">
              <w:t>4</w:t>
            </w:r>
          </w:p>
        </w:tc>
        <w:tc>
          <w:tcPr>
            <w:tcW w:w="930" w:type="dxa"/>
            <w:tcBorders>
              <w:top w:val="single" w:sz="6" w:space="0" w:color="8C8C8C"/>
              <w:left w:val="nil"/>
              <w:bottom w:val="single" w:sz="6" w:space="0" w:color="8C8C8C"/>
              <w:right w:val="nil"/>
            </w:tcBorders>
            <w:hideMark/>
          </w:tcPr>
          <w:p w14:paraId="6F8CA757" w14:textId="51CF4FFC" w:rsidR="00D933B7" w:rsidRPr="00426441" w:rsidRDefault="00D933B7">
            <w:pPr>
              <w:spacing w:after="0" w:line="240" w:lineRule="auto"/>
              <w:jc w:val="right"/>
              <w:textAlignment w:val="baseline"/>
              <w:rPr>
                <w:rFonts w:ascii="Times New Roman" w:hAnsi="Times New Roman"/>
                <w:lang w:val="en-IE" w:eastAsia="en-IE"/>
              </w:rPr>
            </w:pPr>
            <w:r>
              <w:t xml:space="preserve"> 7</w:t>
            </w:r>
            <w:r w:rsidR="00142523">
              <w:t>43.8</w:t>
            </w:r>
          </w:p>
        </w:tc>
        <w:tc>
          <w:tcPr>
            <w:tcW w:w="930" w:type="dxa"/>
            <w:tcBorders>
              <w:top w:val="single" w:sz="6" w:space="0" w:color="8C8C8C"/>
              <w:left w:val="nil"/>
              <w:bottom w:val="single" w:sz="6" w:space="0" w:color="8C8C8C"/>
              <w:right w:val="nil"/>
            </w:tcBorders>
            <w:hideMark/>
          </w:tcPr>
          <w:p w14:paraId="01FCB722" w14:textId="193C63CC" w:rsidR="00D933B7" w:rsidRPr="00426441" w:rsidRDefault="00D933B7">
            <w:pPr>
              <w:spacing w:after="0" w:line="240" w:lineRule="auto"/>
              <w:jc w:val="right"/>
              <w:textAlignment w:val="baseline"/>
              <w:rPr>
                <w:rFonts w:ascii="Times New Roman" w:hAnsi="Times New Roman"/>
                <w:lang w:val="en-IE" w:eastAsia="en-IE"/>
              </w:rPr>
            </w:pPr>
            <w:r>
              <w:t xml:space="preserve"> </w:t>
            </w:r>
            <w:r w:rsidR="00142523">
              <w:t>1 351.3</w:t>
            </w:r>
          </w:p>
        </w:tc>
        <w:tc>
          <w:tcPr>
            <w:tcW w:w="930" w:type="dxa"/>
            <w:tcBorders>
              <w:top w:val="single" w:sz="6" w:space="0" w:color="8C8C8C"/>
              <w:left w:val="nil"/>
              <w:bottom w:val="single" w:sz="6" w:space="0" w:color="8C8C8C"/>
              <w:right w:val="nil"/>
            </w:tcBorders>
            <w:hideMark/>
          </w:tcPr>
          <w:p w14:paraId="570A5703" w14:textId="0D793E4C" w:rsidR="00D933B7" w:rsidRPr="00426441" w:rsidRDefault="00D933B7">
            <w:pPr>
              <w:spacing w:after="0" w:line="240" w:lineRule="auto"/>
              <w:jc w:val="right"/>
              <w:textAlignment w:val="baseline"/>
              <w:rPr>
                <w:rFonts w:ascii="Times New Roman" w:hAnsi="Times New Roman"/>
                <w:lang w:val="en-IE" w:eastAsia="en-IE"/>
              </w:rPr>
            </w:pPr>
            <w:r>
              <w:t xml:space="preserve">1 </w:t>
            </w:r>
            <w:r w:rsidR="004A5D70">
              <w:t>362.8</w:t>
            </w:r>
            <w:r w:rsidR="00E710EA">
              <w:t xml:space="preserve"> </w:t>
            </w:r>
          </w:p>
        </w:tc>
        <w:tc>
          <w:tcPr>
            <w:tcW w:w="930" w:type="dxa"/>
            <w:tcBorders>
              <w:top w:val="single" w:sz="6" w:space="0" w:color="8C8C8C"/>
              <w:left w:val="nil"/>
              <w:bottom w:val="single" w:sz="6" w:space="0" w:color="8C8C8C"/>
              <w:right w:val="nil"/>
            </w:tcBorders>
            <w:hideMark/>
          </w:tcPr>
          <w:p w14:paraId="42B8E8C1" w14:textId="7F57A15A" w:rsidR="00D933B7" w:rsidRPr="00426441" w:rsidRDefault="00D933B7">
            <w:pPr>
              <w:spacing w:after="0" w:line="240" w:lineRule="auto"/>
              <w:jc w:val="right"/>
              <w:textAlignment w:val="baseline"/>
              <w:rPr>
                <w:rFonts w:ascii="Times New Roman" w:hAnsi="Times New Roman"/>
                <w:lang w:val="en-IE" w:eastAsia="en-IE"/>
              </w:rPr>
            </w:pPr>
            <w:r>
              <w:t xml:space="preserve">1 </w:t>
            </w:r>
            <w:r w:rsidR="004A5D70">
              <w:t>3</w:t>
            </w:r>
            <w:r w:rsidR="0007337F">
              <w:t xml:space="preserve">48.0 </w:t>
            </w:r>
          </w:p>
        </w:tc>
        <w:tc>
          <w:tcPr>
            <w:tcW w:w="930" w:type="dxa"/>
            <w:tcBorders>
              <w:top w:val="single" w:sz="6" w:space="0" w:color="8C8C8C"/>
              <w:left w:val="nil"/>
              <w:bottom w:val="single" w:sz="6" w:space="0" w:color="8C8C8C"/>
              <w:right w:val="nil"/>
            </w:tcBorders>
            <w:hideMark/>
          </w:tcPr>
          <w:p w14:paraId="4AC61CB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50.0</w:t>
            </w:r>
          </w:p>
        </w:tc>
        <w:tc>
          <w:tcPr>
            <w:tcW w:w="930" w:type="dxa"/>
            <w:tcBorders>
              <w:top w:val="single" w:sz="6" w:space="0" w:color="8C8C8C"/>
              <w:left w:val="nil"/>
              <w:bottom w:val="single" w:sz="6" w:space="0" w:color="8C8C8C"/>
              <w:right w:val="nil"/>
            </w:tcBorders>
            <w:hideMark/>
          </w:tcPr>
          <w:p w14:paraId="2D4861D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50.0</w:t>
            </w:r>
          </w:p>
        </w:tc>
        <w:tc>
          <w:tcPr>
            <w:tcW w:w="930" w:type="dxa"/>
            <w:tcBorders>
              <w:top w:val="single" w:sz="6" w:space="0" w:color="8C8C8C"/>
              <w:left w:val="nil"/>
              <w:bottom w:val="single" w:sz="6" w:space="0" w:color="8C8C8C"/>
              <w:right w:val="nil"/>
            </w:tcBorders>
            <w:hideMark/>
          </w:tcPr>
          <w:p w14:paraId="4CDE21EA" w14:textId="2FAFB4FE" w:rsidR="00D933B7" w:rsidRPr="00426441" w:rsidRDefault="00D933B7">
            <w:pPr>
              <w:spacing w:after="0" w:line="240" w:lineRule="auto"/>
              <w:jc w:val="right"/>
              <w:textAlignment w:val="baseline"/>
              <w:rPr>
                <w:rFonts w:ascii="Times New Roman" w:hAnsi="Times New Roman"/>
                <w:lang w:val="en-IE" w:eastAsia="en-IE"/>
              </w:rPr>
            </w:pPr>
            <w:r>
              <w:t xml:space="preserve">5 </w:t>
            </w:r>
            <w:r w:rsidR="0007337F">
              <w:t xml:space="preserve">709.3 </w:t>
            </w:r>
          </w:p>
        </w:tc>
      </w:tr>
      <w:tr w:rsidR="00DB6609" w:rsidRPr="00426441" w14:paraId="528ABE51"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0DE89A99"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2F7F8C7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B3C8F0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D46EC6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4E8BF4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7FFFE5AE"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71B35F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9F1A14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5C570F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07337F" w:rsidRPr="00426441" w14:paraId="0F2642BC" w14:textId="77777777">
        <w:trPr>
          <w:trHeight w:val="300"/>
        </w:trPr>
        <w:tc>
          <w:tcPr>
            <w:tcW w:w="2085" w:type="dxa"/>
            <w:tcBorders>
              <w:top w:val="single" w:sz="6" w:space="0" w:color="8C8C8C"/>
              <w:left w:val="nil"/>
              <w:bottom w:val="single" w:sz="6" w:space="0" w:color="8C8C8C"/>
              <w:right w:val="nil"/>
            </w:tcBorders>
            <w:vAlign w:val="center"/>
            <w:hideMark/>
          </w:tcPr>
          <w:p w14:paraId="2FB4116D"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2A0D60E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5E4C7E9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37A1A24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EDA55F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920504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57B4771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149187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C3BD9F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B6609" w:rsidRPr="00426441" w14:paraId="5E330E89"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49DAE3E3"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6D65612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54C8E9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50677D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430562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6D6641A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6F2817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05C554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13FF8A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07337F" w:rsidRPr="00426441" w14:paraId="6196D5F6" w14:textId="77777777">
        <w:trPr>
          <w:trHeight w:val="300"/>
        </w:trPr>
        <w:tc>
          <w:tcPr>
            <w:tcW w:w="2085" w:type="dxa"/>
            <w:tcBorders>
              <w:top w:val="single" w:sz="6" w:space="0" w:color="8C8C8C"/>
              <w:left w:val="nil"/>
              <w:bottom w:val="single" w:sz="6" w:space="0" w:color="8C8C8C"/>
              <w:right w:val="nil"/>
            </w:tcBorders>
            <w:vAlign w:val="center"/>
            <w:hideMark/>
          </w:tcPr>
          <w:p w14:paraId="67C17EE0"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52D40CE" w14:textId="27A2E34A"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 8</w:t>
            </w:r>
            <w:r w:rsidR="00142523">
              <w:rPr>
                <w:b/>
                <w:bCs/>
              </w:rPr>
              <w:t>03.4</w:t>
            </w:r>
          </w:p>
        </w:tc>
        <w:tc>
          <w:tcPr>
            <w:tcW w:w="930" w:type="dxa"/>
            <w:tcBorders>
              <w:top w:val="single" w:sz="6" w:space="0" w:color="8C8C8C"/>
              <w:left w:val="nil"/>
              <w:bottom w:val="single" w:sz="6" w:space="0" w:color="8C8C8C"/>
              <w:right w:val="nil"/>
            </w:tcBorders>
            <w:hideMark/>
          </w:tcPr>
          <w:p w14:paraId="341BC1C1" w14:textId="2EF64A0D"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 7</w:t>
            </w:r>
            <w:r w:rsidR="00142523">
              <w:rPr>
                <w:b/>
                <w:bCs/>
              </w:rPr>
              <w:t>43.8</w:t>
            </w:r>
          </w:p>
        </w:tc>
        <w:tc>
          <w:tcPr>
            <w:tcW w:w="930" w:type="dxa"/>
            <w:tcBorders>
              <w:top w:val="single" w:sz="6" w:space="0" w:color="8C8C8C"/>
              <w:left w:val="nil"/>
              <w:bottom w:val="single" w:sz="6" w:space="0" w:color="8C8C8C"/>
              <w:right w:val="nil"/>
            </w:tcBorders>
            <w:hideMark/>
          </w:tcPr>
          <w:p w14:paraId="27E4D551" w14:textId="3983A918"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 </w:t>
            </w:r>
            <w:r w:rsidR="00142523">
              <w:rPr>
                <w:b/>
                <w:bCs/>
              </w:rPr>
              <w:t>1 351.3</w:t>
            </w:r>
          </w:p>
        </w:tc>
        <w:tc>
          <w:tcPr>
            <w:tcW w:w="930" w:type="dxa"/>
            <w:tcBorders>
              <w:top w:val="single" w:sz="6" w:space="0" w:color="8C8C8C"/>
              <w:left w:val="nil"/>
              <w:bottom w:val="single" w:sz="6" w:space="0" w:color="8C8C8C"/>
              <w:right w:val="nil"/>
            </w:tcBorders>
            <w:hideMark/>
          </w:tcPr>
          <w:p w14:paraId="10D853DA" w14:textId="02BF3876"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1 </w:t>
            </w:r>
            <w:r w:rsidR="00E710EA">
              <w:rPr>
                <w:b/>
                <w:bCs/>
              </w:rPr>
              <w:t>3</w:t>
            </w:r>
            <w:r w:rsidR="004A5D70">
              <w:rPr>
                <w:b/>
                <w:bCs/>
              </w:rPr>
              <w:t>62.8</w:t>
            </w:r>
            <w:r w:rsidR="00E710EA">
              <w:rPr>
                <w:b/>
                <w:bCs/>
              </w:rPr>
              <w:t xml:space="preserve"> </w:t>
            </w:r>
          </w:p>
        </w:tc>
        <w:tc>
          <w:tcPr>
            <w:tcW w:w="930" w:type="dxa"/>
            <w:tcBorders>
              <w:top w:val="single" w:sz="6" w:space="0" w:color="8C8C8C"/>
              <w:left w:val="nil"/>
              <w:bottom w:val="single" w:sz="6" w:space="0" w:color="8C8C8C"/>
              <w:right w:val="nil"/>
            </w:tcBorders>
            <w:hideMark/>
          </w:tcPr>
          <w:p w14:paraId="56159A5A" w14:textId="7CE5C594"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1 </w:t>
            </w:r>
            <w:r w:rsidR="0007337F">
              <w:rPr>
                <w:b/>
                <w:bCs/>
              </w:rPr>
              <w:t xml:space="preserve">348.0 </w:t>
            </w:r>
          </w:p>
        </w:tc>
        <w:tc>
          <w:tcPr>
            <w:tcW w:w="930" w:type="dxa"/>
            <w:tcBorders>
              <w:top w:val="single" w:sz="6" w:space="0" w:color="8C8C8C"/>
              <w:left w:val="nil"/>
              <w:bottom w:val="single" w:sz="6" w:space="0" w:color="8C8C8C"/>
              <w:right w:val="nil"/>
            </w:tcBorders>
            <w:hideMark/>
          </w:tcPr>
          <w:p w14:paraId="15CF4577" w14:textId="77777777"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 50.0</w:t>
            </w:r>
          </w:p>
        </w:tc>
        <w:tc>
          <w:tcPr>
            <w:tcW w:w="930" w:type="dxa"/>
            <w:tcBorders>
              <w:top w:val="single" w:sz="6" w:space="0" w:color="8C8C8C"/>
              <w:left w:val="nil"/>
              <w:bottom w:val="single" w:sz="6" w:space="0" w:color="8C8C8C"/>
              <w:right w:val="nil"/>
            </w:tcBorders>
            <w:hideMark/>
          </w:tcPr>
          <w:p w14:paraId="4BA8A6BE" w14:textId="77777777"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 50.0</w:t>
            </w:r>
          </w:p>
        </w:tc>
        <w:tc>
          <w:tcPr>
            <w:tcW w:w="930" w:type="dxa"/>
            <w:tcBorders>
              <w:top w:val="single" w:sz="6" w:space="0" w:color="8C8C8C"/>
              <w:left w:val="nil"/>
              <w:bottom w:val="single" w:sz="6" w:space="0" w:color="8C8C8C"/>
              <w:right w:val="nil"/>
            </w:tcBorders>
            <w:hideMark/>
          </w:tcPr>
          <w:p w14:paraId="2011AFED" w14:textId="15D9C03F" w:rsidR="00D933B7" w:rsidRPr="001F4A85" w:rsidRDefault="00D933B7">
            <w:pPr>
              <w:spacing w:after="0" w:line="240" w:lineRule="auto"/>
              <w:jc w:val="right"/>
              <w:textAlignment w:val="baseline"/>
              <w:rPr>
                <w:rFonts w:ascii="Times New Roman" w:hAnsi="Times New Roman"/>
                <w:b/>
                <w:bCs/>
                <w:lang w:val="en-IE" w:eastAsia="en-IE"/>
              </w:rPr>
            </w:pPr>
            <w:r>
              <w:rPr>
                <w:b/>
                <w:bCs/>
              </w:rPr>
              <w:t xml:space="preserve">5 </w:t>
            </w:r>
            <w:r w:rsidR="00DB6609">
              <w:rPr>
                <w:b/>
                <w:bCs/>
              </w:rPr>
              <w:t xml:space="preserve">709.3 </w:t>
            </w:r>
          </w:p>
        </w:tc>
      </w:tr>
    </w:tbl>
    <w:p w14:paraId="729B276A"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454400AC" w14:textId="77777777" w:rsidR="00D933B7" w:rsidRDefault="00D933B7" w:rsidP="00D933B7">
      <w:pPr>
        <w:spacing w:after="0" w:line="240" w:lineRule="auto"/>
        <w:textAlignment w:val="baseline"/>
        <w:rPr>
          <w:rFonts w:cs="Segoe UI"/>
          <w:sz w:val="18"/>
          <w:szCs w:val="18"/>
          <w:lang w:eastAsia="en-IE"/>
        </w:rPr>
      </w:pPr>
    </w:p>
    <w:p w14:paraId="5CDAA75D" w14:textId="77777777" w:rsidR="00D933B7" w:rsidRDefault="00D933B7" w:rsidP="00D933B7">
      <w:pPr>
        <w:spacing w:after="0" w:line="240" w:lineRule="auto"/>
        <w:textAlignment w:val="baseline"/>
        <w:rPr>
          <w:rFonts w:cs="Segoe UI"/>
          <w:sz w:val="18"/>
          <w:szCs w:val="18"/>
          <w:lang w:eastAsia="en-IE"/>
        </w:rPr>
      </w:pPr>
    </w:p>
    <w:p w14:paraId="4B5395AB" w14:textId="77777777" w:rsidR="00D933B7" w:rsidRDefault="00D933B7" w:rsidP="00D933B7">
      <w:pPr>
        <w:spacing w:after="0" w:line="240" w:lineRule="auto"/>
        <w:textAlignment w:val="baseline"/>
        <w:rPr>
          <w:rFonts w:cs="Segoe UI"/>
          <w:sz w:val="18"/>
          <w:szCs w:val="18"/>
          <w:lang w:eastAsia="en-IE"/>
        </w:rPr>
      </w:pPr>
    </w:p>
    <w:p w14:paraId="60A196C3" w14:textId="77777777" w:rsidR="00D933B7" w:rsidRDefault="00D933B7" w:rsidP="00D933B7">
      <w:pPr>
        <w:spacing w:after="0" w:line="240" w:lineRule="auto"/>
        <w:textAlignment w:val="baseline"/>
        <w:rPr>
          <w:rFonts w:cs="Segoe UI"/>
          <w:sz w:val="18"/>
          <w:szCs w:val="18"/>
          <w:lang w:eastAsia="en-IE"/>
        </w:rPr>
      </w:pPr>
    </w:p>
    <w:p w14:paraId="3221A848"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6C7189F"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5041AC25"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275E70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002DAEE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739A6FF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492DB4" w:rsidRPr="00426441" w14:paraId="477918C9" w14:textId="77777777" w:rsidTr="008C44AB">
        <w:trPr>
          <w:trHeight w:val="300"/>
        </w:trPr>
        <w:tc>
          <w:tcPr>
            <w:tcW w:w="2400" w:type="dxa"/>
            <w:tcBorders>
              <w:top w:val="single" w:sz="6" w:space="0" w:color="8C8C8C"/>
              <w:left w:val="nil"/>
              <w:bottom w:val="single" w:sz="6" w:space="0" w:color="8C8C8C"/>
              <w:right w:val="nil"/>
            </w:tcBorders>
            <w:shd w:val="clear" w:color="auto" w:fill="FFFFFF"/>
            <w:hideMark/>
          </w:tcPr>
          <w:p w14:paraId="1F083BA5"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19E4DF0B" w14:textId="7DC7B9F9" w:rsidR="00D933B7" w:rsidRPr="00426441" w:rsidRDefault="00F92388">
            <w:pPr>
              <w:spacing w:after="0" w:line="240" w:lineRule="auto"/>
              <w:jc w:val="right"/>
              <w:textAlignment w:val="baseline"/>
              <w:rPr>
                <w:rFonts w:ascii="Times New Roman" w:hAnsi="Times New Roman"/>
                <w:lang w:val="en-IE" w:eastAsia="en-IE"/>
              </w:rPr>
            </w:pPr>
            <w:r>
              <w:rPr>
                <w:rFonts w:ascii="EC Square Sans Pro" w:hAnsi="EC Square Sans Pro"/>
                <w:color w:val="000000"/>
                <w:sz w:val="22"/>
                <w:szCs w:val="22"/>
              </w:rPr>
              <w:t>4 197.8</w:t>
            </w:r>
          </w:p>
        </w:tc>
        <w:tc>
          <w:tcPr>
            <w:tcW w:w="2400" w:type="dxa"/>
            <w:tcBorders>
              <w:top w:val="single" w:sz="6" w:space="0" w:color="8C8C8C"/>
              <w:left w:val="nil"/>
              <w:bottom w:val="single" w:sz="6" w:space="0" w:color="8C8C8C"/>
              <w:right w:val="nil"/>
            </w:tcBorders>
            <w:shd w:val="clear" w:color="auto" w:fill="FFFFFF"/>
            <w:hideMark/>
          </w:tcPr>
          <w:p w14:paraId="7C4D6203" w14:textId="5DB0F6A5" w:rsidR="00D933B7" w:rsidRPr="00426441" w:rsidRDefault="00D933B7">
            <w:pPr>
              <w:spacing w:after="0" w:line="240" w:lineRule="auto"/>
              <w:jc w:val="right"/>
              <w:textAlignment w:val="baseline"/>
              <w:rPr>
                <w:rFonts w:ascii="Times New Roman" w:hAnsi="Times New Roman"/>
                <w:lang w:val="en-IE" w:eastAsia="en-IE"/>
              </w:rPr>
            </w:pPr>
            <w:r>
              <w:t xml:space="preserve">5 </w:t>
            </w:r>
            <w:r w:rsidR="00DB6609">
              <w:t>709.3</w:t>
            </w:r>
          </w:p>
        </w:tc>
        <w:tc>
          <w:tcPr>
            <w:tcW w:w="2400" w:type="dxa"/>
            <w:tcBorders>
              <w:top w:val="single" w:sz="6" w:space="0" w:color="8C8C8C"/>
              <w:left w:val="nil"/>
              <w:bottom w:val="single" w:sz="6" w:space="0" w:color="8C8C8C"/>
              <w:right w:val="nil"/>
            </w:tcBorders>
            <w:shd w:val="clear" w:color="auto" w:fill="FFFFFF"/>
            <w:hideMark/>
          </w:tcPr>
          <w:p w14:paraId="3FB6160F" w14:textId="68F2F5E6" w:rsidR="00D933B7" w:rsidRPr="00426441" w:rsidRDefault="00DB6609">
            <w:pPr>
              <w:spacing w:after="0" w:line="240" w:lineRule="auto"/>
              <w:jc w:val="right"/>
              <w:textAlignment w:val="baseline"/>
              <w:rPr>
                <w:rFonts w:ascii="Times New Roman" w:hAnsi="Times New Roman"/>
                <w:lang w:val="en-IE" w:eastAsia="en-IE"/>
              </w:rPr>
            </w:pPr>
            <w:r>
              <w:t>73.5</w:t>
            </w:r>
            <w:r w:rsidR="00D933B7">
              <w:t>%</w:t>
            </w:r>
          </w:p>
        </w:tc>
      </w:tr>
      <w:tr w:rsidR="00492DB4" w:rsidRPr="00426441" w14:paraId="3BDA16A4" w14:textId="77777777" w:rsidTr="008C44AB">
        <w:trPr>
          <w:trHeight w:val="300"/>
        </w:trPr>
        <w:tc>
          <w:tcPr>
            <w:tcW w:w="2400" w:type="dxa"/>
            <w:tcBorders>
              <w:top w:val="single" w:sz="6" w:space="0" w:color="8C8C8C"/>
              <w:left w:val="nil"/>
              <w:bottom w:val="single" w:sz="6" w:space="0" w:color="8C8C8C"/>
              <w:right w:val="nil"/>
            </w:tcBorders>
            <w:shd w:val="clear" w:color="auto" w:fill="FFFFFF"/>
            <w:hideMark/>
          </w:tcPr>
          <w:p w14:paraId="0BB8C0F9"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vAlign w:val="center"/>
            <w:hideMark/>
          </w:tcPr>
          <w:p w14:paraId="49CFBDCA" w14:textId="72368A4D" w:rsidR="00D933B7" w:rsidRPr="00426441" w:rsidRDefault="00F92388">
            <w:pPr>
              <w:spacing w:after="0" w:line="240" w:lineRule="auto"/>
              <w:jc w:val="right"/>
              <w:textAlignment w:val="baseline"/>
              <w:rPr>
                <w:rFonts w:ascii="Times New Roman" w:hAnsi="Times New Roman"/>
                <w:lang w:val="en-IE" w:eastAsia="en-IE"/>
              </w:rPr>
            </w:pPr>
            <w:r>
              <w:rPr>
                <w:rFonts w:ascii="EC Square Sans Pro" w:hAnsi="EC Square Sans Pro"/>
                <w:color w:val="000000"/>
                <w:sz w:val="22"/>
                <w:szCs w:val="22"/>
              </w:rPr>
              <w:t>4 197.8</w:t>
            </w:r>
          </w:p>
        </w:tc>
        <w:tc>
          <w:tcPr>
            <w:tcW w:w="2400" w:type="dxa"/>
            <w:tcBorders>
              <w:top w:val="single" w:sz="6" w:space="0" w:color="8C8C8C"/>
              <w:left w:val="nil"/>
              <w:bottom w:val="single" w:sz="6" w:space="0" w:color="8C8C8C"/>
              <w:right w:val="nil"/>
            </w:tcBorders>
            <w:shd w:val="clear" w:color="auto" w:fill="FFFFFF"/>
            <w:hideMark/>
          </w:tcPr>
          <w:p w14:paraId="41B0C41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355FEB7E" w14:textId="4BD07037" w:rsidR="00D933B7" w:rsidRPr="00426441" w:rsidRDefault="00DB6609">
            <w:pPr>
              <w:spacing w:after="0" w:line="240" w:lineRule="auto"/>
              <w:jc w:val="right"/>
              <w:textAlignment w:val="baseline"/>
              <w:rPr>
                <w:rFonts w:ascii="Times New Roman" w:hAnsi="Times New Roman"/>
                <w:lang w:val="en-IE" w:eastAsia="en-IE"/>
              </w:rPr>
            </w:pPr>
            <w:r>
              <w:t>73.5</w:t>
            </w:r>
            <w:r w:rsidR="00D933B7">
              <w:t>%</w:t>
            </w:r>
          </w:p>
        </w:tc>
      </w:tr>
    </w:tbl>
    <w:p w14:paraId="009B5D20" w14:textId="0F1146E6" w:rsidR="006E2473" w:rsidRPr="00555BDC" w:rsidRDefault="006E2473" w:rsidP="006E2473">
      <w:pPr>
        <w:spacing w:after="0" w:line="240" w:lineRule="auto"/>
        <w:textAlignment w:val="baseline"/>
        <w:rPr>
          <w:rFonts w:cs="Segoe UI"/>
          <w:sz w:val="18"/>
          <w:szCs w:val="18"/>
          <w:lang w:val="en-IE" w:eastAsia="en-IE"/>
        </w:rPr>
      </w:pPr>
      <w:r w:rsidRPr="00555BDC">
        <w:rPr>
          <w:rFonts w:cs="Segoe UI"/>
          <w:sz w:val="18"/>
          <w:szCs w:val="18"/>
          <w:lang w:val="en-IE" w:eastAsia="en-IE"/>
        </w:rPr>
        <w:t>The EUSF is a special instrument. Its annual budgetary allocation is laid down in the multiannual financial framework as a ceiling rather than a spending target. Financial assistance from the EUSF is mobilised on a proposal by the Commission and approval by the European Parliament and the Council over and above the normal EU budget appropriations following justified requests by affected EU and accession countries.</w:t>
      </w:r>
    </w:p>
    <w:p w14:paraId="38A37190" w14:textId="77777777" w:rsidR="00D933B7" w:rsidRDefault="00D933B7" w:rsidP="00D933B7">
      <w:pPr>
        <w:spacing w:after="0" w:line="240" w:lineRule="auto"/>
        <w:textAlignment w:val="baseline"/>
        <w:rPr>
          <w:rFonts w:ascii="Segoe UI" w:hAnsi="Segoe UI" w:cs="Segoe UI"/>
          <w:sz w:val="18"/>
          <w:szCs w:val="18"/>
          <w:lang w:val="en-IE" w:eastAsia="en-IE"/>
        </w:rPr>
      </w:pPr>
    </w:p>
    <w:p w14:paraId="71486EEF" w14:textId="77777777" w:rsidR="00D933B7" w:rsidRDefault="00D933B7" w:rsidP="00D933B7">
      <w:pPr>
        <w:spacing w:after="0" w:line="240" w:lineRule="auto"/>
        <w:textAlignment w:val="baseline"/>
        <w:rPr>
          <w:rFonts w:ascii="Segoe UI" w:hAnsi="Segoe UI" w:cs="Segoe UI"/>
          <w:sz w:val="18"/>
          <w:szCs w:val="18"/>
          <w:lang w:val="en-IE" w:eastAsia="en-IE"/>
        </w:rPr>
      </w:pPr>
    </w:p>
    <w:p w14:paraId="02D4CDED"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8EC9D64"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685EEA2F"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1C4AEA4A" w14:textId="77777777" w:rsidR="00D933B7" w:rsidRPr="002D3697" w:rsidRDefault="00D933B7" w:rsidP="00F72C99">
      <w:pPr>
        <w:pStyle w:val="Heading3"/>
      </w:pPr>
      <w:r>
        <w:t>Key performance indicators</w:t>
      </w:r>
    </w:p>
    <w:tbl>
      <w:tblPr>
        <w:tblW w:w="0" w:type="auto"/>
        <w:tblLook w:val="04A0" w:firstRow="1" w:lastRow="0" w:firstColumn="1" w:lastColumn="0" w:noHBand="0" w:noVBand="1"/>
      </w:tblPr>
      <w:tblGrid>
        <w:gridCol w:w="1419"/>
        <w:gridCol w:w="1233"/>
        <w:gridCol w:w="1268"/>
        <w:gridCol w:w="1034"/>
        <w:gridCol w:w="1869"/>
        <w:gridCol w:w="1608"/>
      </w:tblGrid>
      <w:tr w:rsidR="00D933B7" w14:paraId="6D379C51" w14:textId="77777777">
        <w:trPr>
          <w:trHeight w:val="330"/>
        </w:trPr>
        <w:tc>
          <w:tcPr>
            <w:tcW w:w="1419" w:type="dxa"/>
            <w:tcBorders>
              <w:top w:val="single" w:sz="8" w:space="0" w:color="FFFFFF" w:themeColor="background1"/>
              <w:left w:val="single" w:sz="8" w:space="0" w:color="FFFFFF" w:themeColor="background1"/>
              <w:bottom w:val="nil"/>
              <w:right w:val="single" w:sz="8" w:space="0" w:color="FFFFFF" w:themeColor="background1"/>
            </w:tcBorders>
            <w:tcMar>
              <w:left w:w="108" w:type="dxa"/>
              <w:right w:w="108" w:type="dxa"/>
            </w:tcMar>
            <w:vAlign w:val="center"/>
          </w:tcPr>
          <w:p w14:paraId="010ACADD" w14:textId="77777777" w:rsidR="00D933B7" w:rsidRDefault="00D933B7">
            <w:pPr>
              <w:spacing w:after="0"/>
              <w:jc w:val="right"/>
              <w:rPr>
                <w:rFonts w:ascii="Calibri" w:eastAsia="Calibri" w:hAnsi="Calibri" w:cs="Calibri"/>
                <w:color w:val="000000" w:themeColor="text1"/>
              </w:rPr>
            </w:pPr>
          </w:p>
        </w:tc>
        <w:tc>
          <w:tcPr>
            <w:tcW w:w="1233" w:type="dxa"/>
            <w:tcBorders>
              <w:top w:val="single" w:sz="8" w:space="0" w:color="D9D9D9" w:themeColor="background1" w:themeShade="D9"/>
              <w:left w:val="single" w:sz="8" w:space="0" w:color="FFFFFF" w:themeColor="background1"/>
              <w:bottom w:val="single" w:sz="8" w:space="0" w:color="D9D9D9" w:themeColor="background1" w:themeShade="D9"/>
              <w:right w:val="single" w:sz="8" w:space="0" w:color="D9D9D9" w:themeColor="background1" w:themeShade="D9"/>
            </w:tcBorders>
            <w:shd w:val="clear" w:color="auto" w:fill="DAE9F8"/>
            <w:tcMar>
              <w:left w:w="108" w:type="dxa"/>
              <w:right w:w="108" w:type="dxa"/>
            </w:tcMar>
            <w:vAlign w:val="center"/>
          </w:tcPr>
          <w:p w14:paraId="161539AF" w14:textId="77777777" w:rsidR="00D933B7" w:rsidRDefault="00D933B7">
            <w:pPr>
              <w:spacing w:after="0"/>
              <w:jc w:val="center"/>
            </w:pPr>
            <w:r>
              <w:rPr>
                <w:rFonts w:eastAsia="EC Square Sans Pro" w:cs="EC Square Sans Pro"/>
                <w:b/>
                <w:bCs/>
                <w:color w:val="000000" w:themeColor="text1"/>
              </w:rPr>
              <w:t>Baseline</w:t>
            </w:r>
          </w:p>
        </w:tc>
        <w:tc>
          <w:tcPr>
            <w:tcW w:w="1268"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vAlign w:val="center"/>
          </w:tcPr>
          <w:p w14:paraId="4752A74C" w14:textId="77777777" w:rsidR="00D933B7" w:rsidRDefault="00D933B7">
            <w:pPr>
              <w:spacing w:after="0"/>
              <w:jc w:val="center"/>
            </w:pPr>
            <w:r>
              <w:rPr>
                <w:rFonts w:eastAsia="EC Square Sans Pro" w:cs="EC Square Sans Pro"/>
                <w:b/>
                <w:bCs/>
                <w:color w:val="000000" w:themeColor="text1"/>
              </w:rPr>
              <w:t>Progress</w:t>
            </w:r>
          </w:p>
        </w:tc>
        <w:tc>
          <w:tcPr>
            <w:tcW w:w="103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vAlign w:val="center"/>
          </w:tcPr>
          <w:p w14:paraId="48E8E0D8" w14:textId="77777777" w:rsidR="00D933B7" w:rsidRDefault="00D933B7">
            <w:pPr>
              <w:spacing w:after="0"/>
              <w:jc w:val="center"/>
            </w:pPr>
            <w:r>
              <w:rPr>
                <w:rFonts w:eastAsia="EC Square Sans Pro" w:cs="EC Square Sans Pro"/>
                <w:b/>
                <w:bCs/>
                <w:color w:val="000000" w:themeColor="text1"/>
              </w:rPr>
              <w:t>Target</w:t>
            </w:r>
          </w:p>
        </w:tc>
        <w:tc>
          <w:tcPr>
            <w:tcW w:w="1869"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vAlign w:val="center"/>
          </w:tcPr>
          <w:p w14:paraId="2906928A" w14:textId="77777777" w:rsidR="00D933B7" w:rsidRDefault="00D933B7">
            <w:pPr>
              <w:spacing w:after="0"/>
              <w:jc w:val="center"/>
            </w:pPr>
            <w:r>
              <w:rPr>
                <w:rFonts w:eastAsia="EC Square Sans Pro" w:cs="EC Square Sans Pro"/>
                <w:b/>
                <w:bCs/>
                <w:color w:val="000000" w:themeColor="text1"/>
              </w:rPr>
              <w:t>Results</w:t>
            </w:r>
          </w:p>
        </w:tc>
        <w:tc>
          <w:tcPr>
            <w:tcW w:w="1608"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DAE9F8"/>
            <w:tcMar>
              <w:left w:w="108" w:type="dxa"/>
              <w:right w:w="108" w:type="dxa"/>
            </w:tcMar>
            <w:vAlign w:val="center"/>
          </w:tcPr>
          <w:p w14:paraId="7C308A53" w14:textId="77777777" w:rsidR="00D933B7" w:rsidRDefault="00D933B7">
            <w:pPr>
              <w:spacing w:after="0"/>
              <w:jc w:val="center"/>
            </w:pPr>
            <w:r>
              <w:rPr>
                <w:rFonts w:eastAsia="EC Square Sans Pro" w:cs="EC Square Sans Pro"/>
                <w:b/>
                <w:bCs/>
                <w:color w:val="000000" w:themeColor="text1"/>
              </w:rPr>
              <w:t>Assessment</w:t>
            </w:r>
          </w:p>
        </w:tc>
      </w:tr>
      <w:tr w:rsidR="00D933B7" w14:paraId="6BFAC770" w14:textId="77777777">
        <w:trPr>
          <w:trHeight w:val="1140"/>
        </w:trPr>
        <w:tc>
          <w:tcPr>
            <w:tcW w:w="1419"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vAlign w:val="center"/>
          </w:tcPr>
          <w:p w14:paraId="0974CD89" w14:textId="77777777" w:rsidR="00D933B7" w:rsidRDefault="00D933B7">
            <w:pPr>
              <w:spacing w:after="0"/>
            </w:pPr>
            <w:r>
              <w:rPr>
                <w:rFonts w:eastAsia="EC Square Sans Pro" w:cs="EC Square Sans Pro"/>
                <w:color w:val="000000" w:themeColor="text1"/>
              </w:rPr>
              <w:t>Population of EUSF-supported countries and regions</w:t>
            </w:r>
          </w:p>
        </w:tc>
        <w:tc>
          <w:tcPr>
            <w:tcW w:w="1233"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vAlign w:val="center"/>
          </w:tcPr>
          <w:p w14:paraId="60FDA8DB" w14:textId="77777777" w:rsidR="00D933B7" w:rsidRDefault="00D933B7">
            <w:pPr>
              <w:spacing w:after="0"/>
              <w:jc w:val="center"/>
            </w:pPr>
            <w:r>
              <w:rPr>
                <w:rFonts w:ascii="Calibri" w:eastAsia="Calibri" w:hAnsi="Calibri" w:cs="Calibri"/>
                <w:color w:val="000000" w:themeColor="text1"/>
              </w:rPr>
              <w:t>0</w:t>
            </w:r>
          </w:p>
        </w:tc>
        <w:tc>
          <w:tcPr>
            <w:tcW w:w="1268"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vAlign w:val="center"/>
          </w:tcPr>
          <w:p w14:paraId="7E43BA36" w14:textId="77777777" w:rsidR="00D933B7" w:rsidRDefault="00D933B7">
            <w:pPr>
              <w:spacing w:after="0"/>
              <w:jc w:val="center"/>
            </w:pPr>
            <w:r>
              <w:rPr>
                <w:rFonts w:eastAsia="EC Square Sans Pro" w:cs="EC Square Sans Pro"/>
                <w:color w:val="000000" w:themeColor="text1"/>
              </w:rPr>
              <w:t>n/a</w:t>
            </w:r>
          </w:p>
        </w:tc>
        <w:tc>
          <w:tcPr>
            <w:tcW w:w="103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vAlign w:val="center"/>
          </w:tcPr>
          <w:p w14:paraId="074BB5F6" w14:textId="77777777" w:rsidR="00D933B7" w:rsidRDefault="00D933B7">
            <w:pPr>
              <w:spacing w:after="0"/>
              <w:jc w:val="center"/>
            </w:pPr>
            <w:r>
              <w:rPr>
                <w:rFonts w:eastAsia="EC Square Sans Pro" w:cs="EC Square Sans Pro"/>
                <w:color w:val="000000" w:themeColor="text1"/>
              </w:rPr>
              <w:t xml:space="preserve">No targets </w:t>
            </w:r>
          </w:p>
        </w:tc>
        <w:tc>
          <w:tcPr>
            <w:tcW w:w="1869"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vAlign w:val="center"/>
          </w:tcPr>
          <w:p w14:paraId="7E905A15" w14:textId="77777777" w:rsidR="00D933B7" w:rsidRDefault="00D933B7">
            <w:pPr>
              <w:spacing w:after="0"/>
              <w:jc w:val="center"/>
            </w:pPr>
            <w:r>
              <w:rPr>
                <w:rFonts w:eastAsia="EC Square Sans Pro" w:cs="EC Square Sans Pro"/>
                <w:color w:val="000000" w:themeColor="text1"/>
              </w:rPr>
              <w:t>88.1</w:t>
            </w:r>
            <w:r>
              <w:rPr>
                <w:rFonts w:ascii="Calibri" w:eastAsia="Calibri" w:hAnsi="Calibri" w:cs="Calibri"/>
                <w:color w:val="000000" w:themeColor="text1"/>
              </w:rPr>
              <w:t> </w:t>
            </w:r>
            <w:r>
              <w:rPr>
                <w:rFonts w:eastAsia="EC Square Sans Pro" w:cs="EC Square Sans Pro"/>
                <w:color w:val="000000" w:themeColor="text1"/>
              </w:rPr>
              <w:t>million in 2025</w:t>
            </w:r>
          </w:p>
        </w:tc>
        <w:tc>
          <w:tcPr>
            <w:tcW w:w="1608"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tcMar>
              <w:left w:w="108" w:type="dxa"/>
              <w:right w:w="108" w:type="dxa"/>
            </w:tcMar>
            <w:vAlign w:val="center"/>
          </w:tcPr>
          <w:p w14:paraId="02DCCEEB" w14:textId="77777777" w:rsidR="00D933B7" w:rsidRDefault="00D933B7">
            <w:pPr>
              <w:spacing w:after="0"/>
              <w:jc w:val="center"/>
            </w:pPr>
            <w:r>
              <w:rPr>
                <w:rFonts w:eastAsia="EC Square Sans Pro" w:cs="EC Square Sans Pro"/>
                <w:color w:val="000000" w:themeColor="text1"/>
              </w:rPr>
              <w:t>n/a</w:t>
            </w:r>
          </w:p>
        </w:tc>
      </w:tr>
      <w:tr w:rsidR="00D933B7" w14:paraId="2CF6A65E" w14:textId="77777777">
        <w:trPr>
          <w:trHeight w:val="1560"/>
        </w:trPr>
        <w:tc>
          <w:tcPr>
            <w:tcW w:w="1419"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vAlign w:val="center"/>
          </w:tcPr>
          <w:p w14:paraId="0EC20B21" w14:textId="77777777" w:rsidR="00D933B7" w:rsidRDefault="00D933B7">
            <w:pPr>
              <w:spacing w:after="0"/>
            </w:pPr>
            <w:r>
              <w:rPr>
                <w:rFonts w:eastAsia="EC Square Sans Pro" w:cs="EC Square Sans Pro"/>
                <w:color w:val="000000" w:themeColor="text1"/>
              </w:rPr>
              <w:t>Number of countries supported by the EUSF</w:t>
            </w:r>
          </w:p>
        </w:tc>
        <w:tc>
          <w:tcPr>
            <w:tcW w:w="1233"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vAlign w:val="center"/>
          </w:tcPr>
          <w:p w14:paraId="4531A9B6" w14:textId="77777777" w:rsidR="00D933B7" w:rsidRDefault="00D933B7">
            <w:pPr>
              <w:spacing w:after="0"/>
              <w:jc w:val="center"/>
            </w:pPr>
            <w:r>
              <w:rPr>
                <w:rFonts w:ascii="Calibri" w:eastAsia="Calibri" w:hAnsi="Calibri" w:cs="Calibri"/>
                <w:color w:val="000000" w:themeColor="text1"/>
              </w:rPr>
              <w:t>0</w:t>
            </w:r>
          </w:p>
        </w:tc>
        <w:tc>
          <w:tcPr>
            <w:tcW w:w="1268"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vAlign w:val="center"/>
          </w:tcPr>
          <w:p w14:paraId="1D4871DA" w14:textId="77777777" w:rsidR="00D933B7" w:rsidRDefault="00D933B7">
            <w:pPr>
              <w:spacing w:after="0"/>
              <w:jc w:val="center"/>
            </w:pPr>
            <w:r>
              <w:rPr>
                <w:rFonts w:eastAsia="EC Square Sans Pro" w:cs="EC Square Sans Pro"/>
                <w:color w:val="000000" w:themeColor="text1"/>
              </w:rPr>
              <w:t>n/a</w:t>
            </w:r>
          </w:p>
        </w:tc>
        <w:tc>
          <w:tcPr>
            <w:tcW w:w="1034"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vAlign w:val="center"/>
          </w:tcPr>
          <w:p w14:paraId="7F447DA6" w14:textId="77777777" w:rsidR="00D933B7" w:rsidRDefault="00D933B7">
            <w:pPr>
              <w:spacing w:after="0"/>
              <w:jc w:val="center"/>
            </w:pPr>
            <w:r>
              <w:rPr>
                <w:rFonts w:eastAsia="EC Square Sans Pro" w:cs="EC Square Sans Pro"/>
                <w:color w:val="000000" w:themeColor="text1"/>
              </w:rPr>
              <w:t xml:space="preserve">No targets </w:t>
            </w:r>
          </w:p>
        </w:tc>
        <w:tc>
          <w:tcPr>
            <w:tcW w:w="1869"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vAlign w:val="center"/>
          </w:tcPr>
          <w:p w14:paraId="0195581F" w14:textId="5C445BF4" w:rsidR="00D933B7" w:rsidRPr="0045533F" w:rsidRDefault="00D933B7">
            <w:pPr>
              <w:spacing w:after="0"/>
              <w:jc w:val="center"/>
            </w:pPr>
            <w:r>
              <w:rPr>
                <w:rFonts w:eastAsia="EC Square Sans Pro" w:cs="EC Square Sans Pro"/>
                <w:color w:val="000000" w:themeColor="text1"/>
              </w:rPr>
              <w:t>8</w:t>
            </w:r>
            <w:r>
              <w:rPr>
                <w:rFonts w:ascii="Calibri" w:eastAsia="Calibri" w:hAnsi="Calibri" w:cs="Calibri"/>
                <w:color w:val="000000" w:themeColor="text1"/>
              </w:rPr>
              <w:t xml:space="preserve"> in 2025</w:t>
            </w:r>
          </w:p>
        </w:tc>
        <w:tc>
          <w:tcPr>
            <w:tcW w:w="1608" w:type="dxa"/>
            <w:tcBorders>
              <w:top w:val="single" w:sz="8" w:space="0" w:color="D9D9D9" w:themeColor="background1" w:themeShade="D9"/>
              <w:left w:val="single" w:sz="8" w:space="0" w:color="D9D9D9" w:themeColor="background1" w:themeShade="D9"/>
              <w:bottom w:val="single" w:sz="8" w:space="0" w:color="D9D9D9" w:themeColor="background1" w:themeShade="D9"/>
              <w:right w:val="single" w:sz="8" w:space="0" w:color="D9D9D9" w:themeColor="background1" w:themeShade="D9"/>
            </w:tcBorders>
            <w:shd w:val="clear" w:color="auto" w:fill="FAF9F9"/>
            <w:tcMar>
              <w:left w:w="108" w:type="dxa"/>
              <w:right w:w="108" w:type="dxa"/>
            </w:tcMar>
            <w:vAlign w:val="center"/>
          </w:tcPr>
          <w:p w14:paraId="596258D4" w14:textId="77777777" w:rsidR="00D933B7" w:rsidRDefault="00D933B7">
            <w:pPr>
              <w:spacing w:after="0"/>
              <w:jc w:val="center"/>
            </w:pPr>
            <w:r>
              <w:rPr>
                <w:rFonts w:eastAsia="EC Square Sans Pro" w:cs="EC Square Sans Pro"/>
                <w:color w:val="000000" w:themeColor="text1"/>
              </w:rPr>
              <w:t>n/a</w:t>
            </w:r>
          </w:p>
        </w:tc>
      </w:tr>
    </w:tbl>
    <w:p w14:paraId="0D5931ED" w14:textId="77777777" w:rsidR="00D933B7" w:rsidRPr="008C3BAD" w:rsidRDefault="00D933B7" w:rsidP="00D933B7">
      <w:pPr>
        <w:spacing w:line="259" w:lineRule="auto"/>
        <w:rPr>
          <w:rFonts w:ascii="EC Square Sans Pro Medium" w:eastAsiaTheme="majorEastAsia" w:hAnsi="EC Square Sans Pro Medium" w:cstheme="majorBidi"/>
          <w:sz w:val="36"/>
          <w:szCs w:val="36"/>
          <w:lang w:eastAsia="en-GB"/>
        </w:rPr>
      </w:pPr>
    </w:p>
    <w:p w14:paraId="31DD1968" w14:textId="77777777" w:rsidR="00D933B7" w:rsidRPr="00266836" w:rsidRDefault="00D933B7" w:rsidP="00D933B7">
      <w:pPr>
        <w:spacing w:before="200" w:after="200"/>
        <w:rPr>
          <w:rFonts w:eastAsiaTheme="majorEastAsia" w:cstheme="majorBidi"/>
          <w:lang w:val="en-IE" w:eastAsia="en-GB"/>
        </w:rPr>
      </w:pPr>
      <w:r>
        <w:rPr>
          <w:rFonts w:eastAsiaTheme="majorEastAsia" w:cstheme="majorBidi"/>
          <w:lang w:eastAsia="en-GB"/>
        </w:rPr>
        <w:t>In 2025, the Commission finalised the assessment of nine applications</w:t>
      </w:r>
      <w:r>
        <w:rPr>
          <w:rFonts w:ascii="Calibri" w:eastAsiaTheme="majorEastAsia" w:hAnsi="Calibri" w:cs="Calibri"/>
          <w:lang w:eastAsia="en-GB"/>
        </w:rPr>
        <w:t xml:space="preserve"> </w:t>
      </w:r>
      <w:r>
        <w:rPr>
          <w:rFonts w:eastAsiaTheme="majorEastAsia" w:cstheme="majorBidi"/>
          <w:lang w:eastAsia="en-GB"/>
        </w:rPr>
        <w:t>relating to natural disasters that occurred in 2024 and 2025, as follows.</w:t>
      </w:r>
    </w:p>
    <w:p w14:paraId="0A246920" w14:textId="77777777" w:rsidR="00D933B7" w:rsidRPr="001F4A85" w:rsidRDefault="00D933B7" w:rsidP="00373960">
      <w:pPr>
        <w:pStyle w:val="ListParagraph"/>
        <w:numPr>
          <w:ilvl w:val="0"/>
          <w:numId w:val="94"/>
        </w:numPr>
        <w:spacing w:before="200" w:after="200" w:line="264" w:lineRule="auto"/>
        <w:rPr>
          <w:rFonts w:eastAsiaTheme="majorEastAsia" w:cstheme="majorBidi"/>
          <w:lang w:val="en-IE" w:eastAsia="en-GB"/>
        </w:rPr>
      </w:pPr>
      <w:r>
        <w:rPr>
          <w:rFonts w:eastAsiaTheme="majorEastAsia" w:cstheme="majorBidi"/>
          <w:lang w:eastAsia="en-GB"/>
        </w:rPr>
        <w:t>Three ‘major natural disaster’ applications relating to:</w:t>
      </w:r>
    </w:p>
    <w:p w14:paraId="31E1A8E6"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floods in Czechia in September 2024;</w:t>
      </w:r>
    </w:p>
    <w:p w14:paraId="391942D7"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floods in Bosnia and Herzegovina in October 2024;</w:t>
      </w:r>
    </w:p>
    <w:p w14:paraId="1926104B"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floods in Spain in October 2024.</w:t>
      </w:r>
    </w:p>
    <w:p w14:paraId="644BCD15" w14:textId="77777777" w:rsidR="00D933B7" w:rsidRPr="00266836" w:rsidRDefault="00D933B7" w:rsidP="00373960">
      <w:pPr>
        <w:pStyle w:val="ListParagraph"/>
        <w:numPr>
          <w:ilvl w:val="0"/>
          <w:numId w:val="94"/>
        </w:numPr>
        <w:spacing w:before="200" w:after="200" w:line="264" w:lineRule="auto"/>
        <w:rPr>
          <w:rFonts w:eastAsiaTheme="majorEastAsia" w:cstheme="majorBidi"/>
          <w:lang w:val="en-IE" w:eastAsia="en-GB"/>
        </w:rPr>
      </w:pPr>
      <w:r>
        <w:rPr>
          <w:rFonts w:eastAsiaTheme="majorEastAsia" w:cstheme="majorBidi"/>
          <w:lang w:eastAsia="en-GB"/>
        </w:rPr>
        <w:t>Four ‘regional natural disaster’ applications relating to:</w:t>
      </w:r>
    </w:p>
    <w:p w14:paraId="4B07958A"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floods in Poland in September 2024;</w:t>
      </w:r>
    </w:p>
    <w:p w14:paraId="7D00B315"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floods in Moldova in September 2024;</w:t>
      </w:r>
    </w:p>
    <w:p w14:paraId="1EE338AC"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a cyclone in Mayotte, France, in December 2024</w:t>
      </w:r>
      <w:r>
        <w:rPr>
          <w:rFonts w:ascii="Calibri" w:eastAsiaTheme="majorEastAsia" w:hAnsi="Calibri" w:cs="Calibri"/>
          <w:lang w:val="en-IE" w:eastAsia="en-GB"/>
        </w:rPr>
        <w:t>;</w:t>
      </w:r>
    </w:p>
    <w:p w14:paraId="0E01E4B2"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a cyclone in Réunion, France, in February 2025</w:t>
      </w:r>
      <w:r>
        <w:rPr>
          <w:rFonts w:ascii="Calibri" w:eastAsiaTheme="majorEastAsia" w:hAnsi="Calibri" w:cs="Calibri"/>
          <w:lang w:val="en-IE" w:eastAsia="en-GB"/>
        </w:rPr>
        <w:t>.</w:t>
      </w:r>
    </w:p>
    <w:p w14:paraId="79AF3BB4" w14:textId="77777777" w:rsidR="00D933B7" w:rsidRPr="00266836" w:rsidRDefault="00D933B7" w:rsidP="00373960">
      <w:pPr>
        <w:pStyle w:val="ListParagraph"/>
        <w:numPr>
          <w:ilvl w:val="0"/>
          <w:numId w:val="94"/>
        </w:numPr>
        <w:spacing w:before="200" w:after="200" w:line="264" w:lineRule="auto"/>
        <w:rPr>
          <w:rFonts w:eastAsiaTheme="majorEastAsia" w:cstheme="majorBidi"/>
          <w:lang w:val="en-IE" w:eastAsia="en-GB"/>
        </w:rPr>
      </w:pPr>
      <w:r>
        <w:rPr>
          <w:rFonts w:eastAsiaTheme="majorEastAsia" w:cstheme="majorBidi"/>
          <w:lang w:eastAsia="en-GB"/>
        </w:rPr>
        <w:t>Two ‘neighbouring country natural disaster’ applications relating to:</w:t>
      </w:r>
      <w:r>
        <w:rPr>
          <w:rFonts w:ascii="Calibri" w:eastAsiaTheme="majorEastAsia" w:hAnsi="Calibri" w:cs="Calibri"/>
          <w:lang w:eastAsia="en-GB"/>
        </w:rPr>
        <w:t> </w:t>
      </w:r>
      <w:r>
        <w:rPr>
          <w:rFonts w:ascii="Calibri" w:eastAsiaTheme="majorEastAsia" w:hAnsi="Calibri" w:cs="Calibri"/>
          <w:lang w:val="en-IE" w:eastAsia="en-GB"/>
        </w:rPr>
        <w:t> </w:t>
      </w:r>
    </w:p>
    <w:p w14:paraId="52926DB0"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floods in Austria in September 2024;</w:t>
      </w:r>
    </w:p>
    <w:p w14:paraId="5686D82C" w14:textId="77777777" w:rsidR="00D933B7" w:rsidRPr="00266836"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floods</w:t>
      </w:r>
      <w:r>
        <w:rPr>
          <w:rFonts w:eastAsiaTheme="majorEastAsia" w:cstheme="majorBidi"/>
          <w:lang w:val="en-IE" w:eastAsia="en-GB"/>
        </w:rPr>
        <w:t xml:space="preserve"> in Slovakia in September 2024</w:t>
      </w:r>
      <w:r>
        <w:rPr>
          <w:rFonts w:eastAsiaTheme="majorEastAsia" w:cstheme="majorBidi"/>
          <w:lang w:eastAsia="en-GB"/>
        </w:rPr>
        <w:t>.</w:t>
      </w:r>
    </w:p>
    <w:p w14:paraId="0E1FE4A8" w14:textId="77777777" w:rsidR="00D933B7" w:rsidRPr="00FB336B" w:rsidRDefault="00D933B7" w:rsidP="00D933B7">
      <w:pPr>
        <w:spacing w:before="200" w:after="200"/>
        <w:rPr>
          <w:rFonts w:eastAsiaTheme="majorEastAsia" w:cstheme="majorBidi"/>
          <w:lang w:val="en-IE" w:eastAsia="en-GB"/>
        </w:rPr>
      </w:pPr>
      <w:r>
        <w:rPr>
          <w:rFonts w:eastAsiaTheme="majorEastAsia" w:cstheme="majorBidi"/>
          <w:lang w:eastAsia="en-GB"/>
        </w:rPr>
        <w:t>The Commission made</w:t>
      </w:r>
      <w:r>
        <w:rPr>
          <w:rFonts w:ascii="Calibri" w:eastAsiaTheme="majorEastAsia" w:hAnsi="Calibri" w:cs="Calibri"/>
          <w:lang w:eastAsia="en-GB"/>
        </w:rPr>
        <w:t xml:space="preserve"> </w:t>
      </w:r>
      <w:r>
        <w:rPr>
          <w:rFonts w:eastAsiaTheme="majorEastAsia" w:cstheme="majorBidi"/>
          <w:lang w:eastAsia="en-GB"/>
        </w:rPr>
        <w:t>two EUSF mobilisation proposals</w:t>
      </w:r>
      <w:r>
        <w:rPr>
          <w:rFonts w:ascii="Calibri" w:eastAsiaTheme="majorEastAsia" w:hAnsi="Calibri" w:cs="Calibri"/>
          <w:lang w:eastAsia="en-GB"/>
        </w:rPr>
        <w:t xml:space="preserve"> </w:t>
      </w:r>
      <w:r>
        <w:rPr>
          <w:rFonts w:eastAsiaTheme="majorEastAsia" w:cstheme="majorBidi"/>
          <w:lang w:eastAsia="en-GB"/>
        </w:rPr>
        <w:t>to the European Parliament and the Council based on these applications. Based on the Commission</w:t>
      </w:r>
      <w:r>
        <w:rPr>
          <w:rFonts w:eastAsiaTheme="majorEastAsia" w:cs="EC Square Sans Pro Medium"/>
          <w:lang w:eastAsia="en-GB"/>
        </w:rPr>
        <w:t>’</w:t>
      </w:r>
      <w:r>
        <w:rPr>
          <w:rFonts w:eastAsiaTheme="majorEastAsia" w:cstheme="majorBidi"/>
          <w:lang w:eastAsia="en-GB"/>
        </w:rPr>
        <w:t>s first proposal, over</w:t>
      </w:r>
      <w:r>
        <w:rPr>
          <w:rFonts w:ascii="Calibri" w:eastAsiaTheme="majorEastAsia" w:hAnsi="Calibri" w:cs="Calibri"/>
          <w:lang w:eastAsia="en-GB"/>
        </w:rPr>
        <w:t xml:space="preserve"> </w:t>
      </w:r>
      <w:r>
        <w:rPr>
          <w:rFonts w:eastAsiaTheme="majorEastAsia" w:cstheme="majorBidi"/>
          <w:lang w:eastAsia="en-GB"/>
        </w:rPr>
        <w:t>EUR</w:t>
      </w:r>
      <w:r>
        <w:rPr>
          <w:rFonts w:ascii="Arial" w:eastAsiaTheme="majorEastAsia" w:hAnsi="Arial" w:cs="Arial"/>
          <w:lang w:eastAsia="en-GB"/>
        </w:rPr>
        <w:t> </w:t>
      </w:r>
      <w:r>
        <w:rPr>
          <w:rFonts w:eastAsiaTheme="majorEastAsia" w:cstheme="majorBidi"/>
          <w:lang w:eastAsia="en-GB"/>
        </w:rPr>
        <w:t>280</w:t>
      </w:r>
      <w:r>
        <w:rPr>
          <w:rFonts w:ascii="Arial" w:eastAsiaTheme="majorEastAsia" w:hAnsi="Arial" w:cs="Arial"/>
          <w:lang w:eastAsia="en-GB"/>
        </w:rPr>
        <w:t> </w:t>
      </w:r>
      <w:r>
        <w:rPr>
          <w:rFonts w:eastAsiaTheme="majorEastAsia" w:cstheme="majorBidi"/>
          <w:lang w:eastAsia="en-GB"/>
        </w:rPr>
        <w:t>million</w:t>
      </w:r>
      <w:r>
        <w:rPr>
          <w:rFonts w:ascii="Calibri" w:eastAsiaTheme="majorEastAsia" w:hAnsi="Calibri" w:cs="Calibri"/>
          <w:lang w:eastAsia="en-GB"/>
        </w:rPr>
        <w:t xml:space="preserve"> </w:t>
      </w:r>
      <w:r>
        <w:rPr>
          <w:rFonts w:eastAsiaTheme="majorEastAsia" w:cstheme="majorBidi"/>
          <w:lang w:eastAsia="en-GB"/>
        </w:rPr>
        <w:t>was awarded to Austria, Bosnia and Herzegovina, Czechia, Moldova, Poland and Slovakia (all for floods). Based on the Commission</w:t>
      </w:r>
      <w:r>
        <w:rPr>
          <w:rFonts w:eastAsiaTheme="majorEastAsia" w:cs="EC Square Sans Pro Medium"/>
          <w:lang w:eastAsia="en-GB"/>
        </w:rPr>
        <w:t>’</w:t>
      </w:r>
      <w:r>
        <w:rPr>
          <w:rFonts w:eastAsiaTheme="majorEastAsia" w:cstheme="majorBidi"/>
          <w:lang w:eastAsia="en-GB"/>
        </w:rPr>
        <w:t>s second proposal, EUR</w:t>
      </w:r>
      <w:r>
        <w:rPr>
          <w:rFonts w:ascii="Arial" w:eastAsiaTheme="majorEastAsia" w:hAnsi="Arial" w:cs="Arial"/>
          <w:lang w:eastAsia="en-GB"/>
        </w:rPr>
        <w:t> </w:t>
      </w:r>
      <w:r>
        <w:rPr>
          <w:rFonts w:eastAsiaTheme="majorEastAsia" w:cstheme="majorBidi"/>
          <w:lang w:eastAsia="en-GB"/>
        </w:rPr>
        <w:t>1</w:t>
      </w:r>
      <w:r>
        <w:rPr>
          <w:rFonts w:ascii="Calibri" w:eastAsiaTheme="majorEastAsia" w:hAnsi="Calibri" w:cs="Calibri"/>
          <w:lang w:eastAsia="en-GB"/>
        </w:rPr>
        <w:t> </w:t>
      </w:r>
      <w:r>
        <w:rPr>
          <w:rFonts w:eastAsiaTheme="majorEastAsia" w:cstheme="majorBidi"/>
          <w:lang w:eastAsia="en-GB"/>
        </w:rPr>
        <w:t>057</w:t>
      </w:r>
      <w:r>
        <w:rPr>
          <w:rFonts w:ascii="Arial" w:eastAsiaTheme="majorEastAsia" w:hAnsi="Arial" w:cs="Arial"/>
          <w:lang w:eastAsia="en-GB"/>
        </w:rPr>
        <w:t> </w:t>
      </w:r>
      <w:r>
        <w:rPr>
          <w:rFonts w:eastAsiaTheme="majorEastAsia" w:cstheme="majorBidi"/>
          <w:lang w:eastAsia="en-GB"/>
        </w:rPr>
        <w:t>million was mobilised for Spain (floods) and France (two cyclones).</w:t>
      </w:r>
    </w:p>
    <w:p w14:paraId="7893BE3F" w14:textId="77777777" w:rsidR="00D933B7" w:rsidRPr="00FB336B" w:rsidRDefault="00D933B7" w:rsidP="00D933B7">
      <w:pPr>
        <w:spacing w:before="200" w:after="200"/>
        <w:rPr>
          <w:rFonts w:eastAsiaTheme="majorEastAsia" w:cstheme="majorBidi"/>
          <w:lang w:eastAsia="en-GB"/>
        </w:rPr>
      </w:pPr>
      <w:r>
        <w:rPr>
          <w:rFonts w:eastAsiaTheme="majorEastAsia" w:cstheme="majorBidi"/>
          <w:lang w:eastAsia="en-GB"/>
        </w:rPr>
        <w:t>In terms of</w:t>
      </w:r>
      <w:r>
        <w:rPr>
          <w:rFonts w:ascii="Calibri" w:eastAsiaTheme="majorEastAsia" w:hAnsi="Calibri" w:cs="Calibri"/>
          <w:lang w:eastAsia="en-GB"/>
        </w:rPr>
        <w:t xml:space="preserve"> </w:t>
      </w:r>
      <w:r>
        <w:rPr>
          <w:rFonts w:eastAsiaTheme="majorEastAsia" w:cstheme="majorBidi"/>
          <w:lang w:eastAsia="en-GB"/>
        </w:rPr>
        <w:t>payments, over</w:t>
      </w:r>
      <w:r>
        <w:rPr>
          <w:rFonts w:ascii="Calibri" w:eastAsiaTheme="majorEastAsia" w:hAnsi="Calibri" w:cs="Calibri"/>
          <w:lang w:eastAsia="en-GB"/>
        </w:rPr>
        <w:t xml:space="preserve"> </w:t>
      </w:r>
      <w:r>
        <w:rPr>
          <w:rFonts w:eastAsiaTheme="majorEastAsia" w:cstheme="majorBidi"/>
          <w:lang w:eastAsia="en-GB"/>
        </w:rPr>
        <w:t>EUR</w:t>
      </w:r>
      <w:r>
        <w:rPr>
          <w:rFonts w:ascii="Arial" w:eastAsiaTheme="majorEastAsia" w:hAnsi="Arial" w:cs="Arial"/>
          <w:lang w:eastAsia="en-GB"/>
        </w:rPr>
        <w:t> </w:t>
      </w:r>
      <w:r>
        <w:rPr>
          <w:rFonts w:eastAsiaTheme="majorEastAsia" w:cs="Arial"/>
          <w:lang w:eastAsia="en-GB"/>
        </w:rPr>
        <w:t>348.8</w:t>
      </w:r>
      <w:r>
        <w:rPr>
          <w:rFonts w:ascii="Arial" w:eastAsiaTheme="majorEastAsia" w:hAnsi="Arial" w:cs="Arial"/>
          <w:lang w:eastAsia="en-GB"/>
        </w:rPr>
        <w:t> </w:t>
      </w:r>
      <w:r>
        <w:rPr>
          <w:rFonts w:eastAsiaTheme="majorEastAsia" w:cstheme="majorBidi"/>
          <w:lang w:eastAsia="en-GB"/>
        </w:rPr>
        <w:t>million</w:t>
      </w:r>
      <w:r>
        <w:rPr>
          <w:rFonts w:ascii="Calibri" w:eastAsiaTheme="majorEastAsia" w:hAnsi="Calibri" w:cs="Calibri"/>
          <w:lang w:eastAsia="en-GB"/>
        </w:rPr>
        <w:t xml:space="preserve"> </w:t>
      </w:r>
      <w:r>
        <w:rPr>
          <w:rFonts w:eastAsiaTheme="majorEastAsia" w:cstheme="majorBidi"/>
          <w:lang w:eastAsia="en-GB"/>
        </w:rPr>
        <w:t>was paid out in 2025 to five Member States: Italy (Valle d’Aosta floods in 2024) received EUR</w:t>
      </w:r>
      <w:r>
        <w:rPr>
          <w:rFonts w:ascii="Calibri" w:eastAsiaTheme="majorEastAsia" w:hAnsi="Calibri" w:cs="Calibri"/>
          <w:lang w:eastAsia="en-GB"/>
        </w:rPr>
        <w:t> </w:t>
      </w:r>
      <w:r>
        <w:rPr>
          <w:rFonts w:eastAsiaTheme="majorEastAsia" w:cstheme="majorBidi"/>
          <w:lang w:eastAsia="en-GB"/>
        </w:rPr>
        <w:t>4</w:t>
      </w:r>
      <w:r>
        <w:rPr>
          <w:rFonts w:ascii="Calibri" w:eastAsiaTheme="majorEastAsia" w:hAnsi="Calibri" w:cs="Calibri"/>
          <w:lang w:eastAsia="en-GB"/>
        </w:rPr>
        <w:t> </w:t>
      </w:r>
      <w:r>
        <w:rPr>
          <w:rFonts w:eastAsiaTheme="majorEastAsia" w:cstheme="majorBidi"/>
          <w:lang w:eastAsia="en-GB"/>
        </w:rPr>
        <w:t>million in June 2025; Germany (Bavaria floods in 2024) received EUR</w:t>
      </w:r>
      <w:r>
        <w:rPr>
          <w:rFonts w:ascii="Calibri" w:eastAsiaTheme="majorEastAsia" w:hAnsi="Calibri" w:cs="Calibri"/>
          <w:lang w:eastAsia="en-GB"/>
        </w:rPr>
        <w:t> </w:t>
      </w:r>
      <w:r>
        <w:rPr>
          <w:rFonts w:eastAsiaTheme="majorEastAsia" w:cstheme="majorBidi"/>
          <w:lang w:eastAsia="en-GB"/>
        </w:rPr>
        <w:t>112</w:t>
      </w:r>
      <w:r>
        <w:rPr>
          <w:rFonts w:ascii="Calibri" w:eastAsiaTheme="majorEastAsia" w:hAnsi="Calibri" w:cs="Calibri"/>
          <w:lang w:eastAsia="en-GB"/>
        </w:rPr>
        <w:t> </w:t>
      </w:r>
      <w:r>
        <w:rPr>
          <w:rFonts w:eastAsiaTheme="majorEastAsia" w:cstheme="majorBidi"/>
          <w:lang w:eastAsia="en-GB"/>
        </w:rPr>
        <w:t>million in October 2025; Poland (floods in 2024) was paid EUR</w:t>
      </w:r>
      <w:r>
        <w:rPr>
          <w:rFonts w:ascii="Arial" w:eastAsiaTheme="majorEastAsia" w:hAnsi="Arial" w:cs="Arial"/>
          <w:lang w:eastAsia="en-GB"/>
        </w:rPr>
        <w:t> </w:t>
      </w:r>
      <w:r>
        <w:rPr>
          <w:rFonts w:eastAsiaTheme="majorEastAsia" w:cstheme="majorBidi"/>
          <w:lang w:eastAsia="en-GB"/>
        </w:rPr>
        <w:t>76</w:t>
      </w:r>
      <w:r>
        <w:rPr>
          <w:rFonts w:ascii="Arial" w:eastAsiaTheme="majorEastAsia" w:hAnsi="Arial" w:cs="Arial"/>
          <w:lang w:eastAsia="en-GB"/>
        </w:rPr>
        <w:t> </w:t>
      </w:r>
      <w:r>
        <w:rPr>
          <w:rFonts w:eastAsiaTheme="majorEastAsia" w:cstheme="majorBidi"/>
          <w:lang w:eastAsia="en-GB"/>
        </w:rPr>
        <w:t>million in November 2025; Czechia (floods in 2024) received EUR</w:t>
      </w:r>
      <w:r>
        <w:rPr>
          <w:rFonts w:ascii="Arial" w:eastAsiaTheme="majorEastAsia" w:hAnsi="Arial" w:cs="Arial"/>
          <w:lang w:eastAsia="en-GB"/>
        </w:rPr>
        <w:t> </w:t>
      </w:r>
      <w:r>
        <w:rPr>
          <w:rFonts w:eastAsiaTheme="majorEastAsia" w:cstheme="majorBidi"/>
          <w:lang w:eastAsia="en-GB"/>
        </w:rPr>
        <w:t>114</w:t>
      </w:r>
      <w:r>
        <w:rPr>
          <w:rFonts w:ascii="Arial" w:eastAsiaTheme="majorEastAsia" w:hAnsi="Arial" w:cs="Arial"/>
          <w:lang w:eastAsia="en-GB"/>
        </w:rPr>
        <w:t> </w:t>
      </w:r>
      <w:r>
        <w:rPr>
          <w:rFonts w:eastAsiaTheme="majorEastAsia" w:cstheme="majorBidi"/>
          <w:lang w:eastAsia="en-GB"/>
        </w:rPr>
        <w:t>million in December 2025; and Austria (floods in 2024) was paid EUR</w:t>
      </w:r>
      <w:r>
        <w:rPr>
          <w:rFonts w:ascii="Arial" w:eastAsiaTheme="majorEastAsia" w:hAnsi="Arial" w:cs="Arial"/>
          <w:lang w:eastAsia="en-GB"/>
        </w:rPr>
        <w:t> </w:t>
      </w:r>
      <w:r>
        <w:rPr>
          <w:rFonts w:eastAsiaTheme="majorEastAsia" w:cstheme="majorBidi"/>
          <w:lang w:eastAsia="en-GB"/>
        </w:rPr>
        <w:t>42.8</w:t>
      </w:r>
      <w:r>
        <w:rPr>
          <w:rFonts w:ascii="Arial" w:eastAsiaTheme="majorEastAsia" w:hAnsi="Arial" w:cs="Arial"/>
          <w:lang w:eastAsia="en-GB"/>
        </w:rPr>
        <w:t> </w:t>
      </w:r>
      <w:r>
        <w:rPr>
          <w:rFonts w:eastAsiaTheme="majorEastAsia" w:cstheme="majorBidi"/>
          <w:lang w:eastAsia="en-GB"/>
        </w:rPr>
        <w:t>million in December 2025.</w:t>
      </w:r>
    </w:p>
    <w:p w14:paraId="56F66016" w14:textId="77777777" w:rsidR="00D933B7" w:rsidRPr="00FB336B" w:rsidRDefault="00D933B7" w:rsidP="00D933B7">
      <w:pPr>
        <w:spacing w:before="200" w:after="200"/>
        <w:rPr>
          <w:rFonts w:eastAsiaTheme="majorEastAsia" w:cstheme="majorBidi"/>
          <w:lang w:val="en-IE" w:eastAsia="en-GB"/>
        </w:rPr>
      </w:pPr>
      <w:r>
        <w:rPr>
          <w:rFonts w:eastAsiaTheme="majorEastAsia" w:cstheme="majorBidi"/>
          <w:lang w:eastAsia="en-GB"/>
        </w:rPr>
        <w:t>In total, the Commission received five natural disaster applications</w:t>
      </w:r>
      <w:r>
        <w:rPr>
          <w:rFonts w:ascii="Calibri" w:eastAsiaTheme="majorEastAsia" w:hAnsi="Calibri" w:cs="Calibri"/>
          <w:lang w:eastAsia="en-GB"/>
        </w:rPr>
        <w:t xml:space="preserve"> </w:t>
      </w:r>
      <w:r>
        <w:rPr>
          <w:rFonts w:eastAsiaTheme="majorEastAsia" w:cstheme="majorBidi"/>
          <w:lang w:eastAsia="en-GB"/>
        </w:rPr>
        <w:t>in 2025, as follows.</w:t>
      </w:r>
    </w:p>
    <w:p w14:paraId="44D106BB" w14:textId="77777777" w:rsidR="00D933B7" w:rsidRPr="00FB336B" w:rsidRDefault="00D933B7" w:rsidP="00373960">
      <w:pPr>
        <w:pStyle w:val="ListParagraph"/>
        <w:numPr>
          <w:ilvl w:val="0"/>
          <w:numId w:val="94"/>
        </w:numPr>
        <w:spacing w:before="200" w:after="200" w:line="264" w:lineRule="auto"/>
        <w:rPr>
          <w:rFonts w:eastAsiaTheme="majorEastAsia" w:cstheme="majorBidi"/>
          <w:lang w:val="en-IE" w:eastAsia="en-GB"/>
        </w:rPr>
      </w:pPr>
      <w:r>
        <w:rPr>
          <w:rFonts w:eastAsiaTheme="majorEastAsia" w:cstheme="majorBidi"/>
          <w:lang w:eastAsia="en-GB"/>
        </w:rPr>
        <w:t>Three ‘major natural disaster’ applications relating to:</w:t>
      </w:r>
    </w:p>
    <w:p w14:paraId="21FC0C80" w14:textId="77777777" w:rsidR="00D933B7" w:rsidRPr="001F4A85" w:rsidRDefault="00D933B7" w:rsidP="00373960">
      <w:pPr>
        <w:numPr>
          <w:ilvl w:val="0"/>
          <w:numId w:val="93"/>
        </w:numPr>
        <w:tabs>
          <w:tab w:val="clear" w:pos="720"/>
          <w:tab w:val="num" w:pos="1134"/>
        </w:tabs>
        <w:spacing w:before="200" w:after="200"/>
        <w:ind w:left="1134"/>
        <w:jc w:val="left"/>
        <w:rPr>
          <w:rFonts w:eastAsiaTheme="majorEastAsia" w:cstheme="majorBidi"/>
          <w:lang w:eastAsia="en-GB"/>
        </w:rPr>
      </w:pPr>
      <w:r>
        <w:rPr>
          <w:rFonts w:eastAsiaTheme="majorEastAsia" w:cstheme="majorBidi"/>
          <w:lang w:eastAsia="en-GB"/>
        </w:rPr>
        <w:t>floods in Romania in May 2025</w:t>
      </w:r>
      <w:r>
        <w:rPr>
          <w:rFonts w:ascii="Calibri" w:eastAsiaTheme="majorEastAsia" w:hAnsi="Calibri" w:cs="Calibri"/>
          <w:lang w:eastAsia="en-GB"/>
        </w:rPr>
        <w:t>;</w:t>
      </w:r>
    </w:p>
    <w:p w14:paraId="5D7858CC" w14:textId="77777777" w:rsidR="00D933B7" w:rsidRPr="001F4A85" w:rsidRDefault="00D933B7" w:rsidP="00373960">
      <w:pPr>
        <w:numPr>
          <w:ilvl w:val="0"/>
          <w:numId w:val="93"/>
        </w:numPr>
        <w:tabs>
          <w:tab w:val="clear" w:pos="720"/>
          <w:tab w:val="num" w:pos="1134"/>
        </w:tabs>
        <w:spacing w:before="200" w:after="200"/>
        <w:ind w:left="1134"/>
        <w:jc w:val="left"/>
        <w:rPr>
          <w:rFonts w:eastAsiaTheme="majorEastAsia" w:cstheme="majorBidi"/>
          <w:lang w:eastAsia="en-GB"/>
        </w:rPr>
      </w:pPr>
      <w:r>
        <w:rPr>
          <w:rFonts w:eastAsiaTheme="majorEastAsia" w:cstheme="majorBidi"/>
          <w:lang w:eastAsia="en-GB"/>
        </w:rPr>
        <w:t>wildfires in Cyprus in July 2025</w:t>
      </w:r>
      <w:r>
        <w:rPr>
          <w:rFonts w:ascii="Calibri" w:eastAsiaTheme="majorEastAsia" w:hAnsi="Calibri" w:cs="Calibri"/>
          <w:lang w:eastAsia="en-GB"/>
        </w:rPr>
        <w:t>;</w:t>
      </w:r>
    </w:p>
    <w:p w14:paraId="6CF38331" w14:textId="77777777" w:rsidR="00D933B7" w:rsidRPr="009F4AC8"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wildfires in Spain in August</w:t>
      </w:r>
      <w:r>
        <w:rPr>
          <w:rFonts w:ascii="Calibri" w:eastAsiaTheme="majorEastAsia" w:hAnsi="Calibri" w:cs="Calibri"/>
          <w:lang w:eastAsia="en-GB"/>
        </w:rPr>
        <w:t> </w:t>
      </w:r>
      <w:r>
        <w:rPr>
          <w:rFonts w:eastAsiaTheme="majorEastAsia" w:cstheme="majorBidi"/>
          <w:lang w:eastAsia="en-GB"/>
        </w:rPr>
        <w:t>2025</w:t>
      </w:r>
      <w:r>
        <w:rPr>
          <w:rFonts w:ascii="Calibri" w:eastAsiaTheme="majorEastAsia" w:hAnsi="Calibri" w:cs="Calibri"/>
          <w:lang w:val="en-IE" w:eastAsia="en-GB"/>
        </w:rPr>
        <w:t>.</w:t>
      </w:r>
    </w:p>
    <w:p w14:paraId="54FCDD05" w14:textId="77777777" w:rsidR="00D933B7" w:rsidRPr="009F4AC8" w:rsidRDefault="00D933B7" w:rsidP="00373960">
      <w:pPr>
        <w:pStyle w:val="ListParagraph"/>
        <w:numPr>
          <w:ilvl w:val="0"/>
          <w:numId w:val="94"/>
        </w:numPr>
        <w:spacing w:before="200" w:after="200" w:line="264" w:lineRule="auto"/>
        <w:rPr>
          <w:rFonts w:eastAsiaTheme="majorEastAsia" w:cstheme="majorBidi"/>
          <w:lang w:val="en-IE" w:eastAsia="en-GB"/>
        </w:rPr>
      </w:pPr>
      <w:r>
        <w:rPr>
          <w:rFonts w:eastAsiaTheme="majorEastAsia" w:cstheme="majorBidi"/>
          <w:lang w:eastAsia="en-GB"/>
        </w:rPr>
        <w:t>Two ‘regional natural disasters’ applications relating to:</w:t>
      </w:r>
    </w:p>
    <w:p w14:paraId="03B7EA27" w14:textId="77777777" w:rsidR="00D933B7" w:rsidRPr="001F4A85" w:rsidRDefault="00D933B7" w:rsidP="00373960">
      <w:pPr>
        <w:numPr>
          <w:ilvl w:val="0"/>
          <w:numId w:val="93"/>
        </w:numPr>
        <w:tabs>
          <w:tab w:val="clear" w:pos="720"/>
          <w:tab w:val="num" w:pos="1134"/>
        </w:tabs>
        <w:spacing w:before="200" w:after="200"/>
        <w:ind w:left="1134"/>
        <w:jc w:val="left"/>
        <w:rPr>
          <w:rFonts w:eastAsiaTheme="majorEastAsia" w:cstheme="majorBidi"/>
          <w:lang w:eastAsia="en-GB"/>
        </w:rPr>
      </w:pPr>
      <w:r>
        <w:rPr>
          <w:rFonts w:eastAsiaTheme="majorEastAsia" w:cstheme="majorBidi"/>
          <w:lang w:eastAsia="en-GB"/>
        </w:rPr>
        <w:t>a cyclone in Mayotte, France, in December 2024;</w:t>
      </w:r>
    </w:p>
    <w:p w14:paraId="419E8BC5" w14:textId="77777777" w:rsidR="00D933B7" w:rsidRPr="009F4AC8" w:rsidRDefault="00D933B7" w:rsidP="00373960">
      <w:pPr>
        <w:numPr>
          <w:ilvl w:val="0"/>
          <w:numId w:val="93"/>
        </w:numPr>
        <w:tabs>
          <w:tab w:val="clear" w:pos="720"/>
          <w:tab w:val="num" w:pos="1134"/>
        </w:tabs>
        <w:spacing w:before="200" w:after="200"/>
        <w:ind w:left="1134"/>
        <w:jc w:val="left"/>
        <w:rPr>
          <w:rFonts w:eastAsiaTheme="majorEastAsia" w:cstheme="majorBidi"/>
          <w:lang w:val="en-IE" w:eastAsia="en-GB"/>
        </w:rPr>
      </w:pPr>
      <w:r>
        <w:rPr>
          <w:rFonts w:eastAsiaTheme="majorEastAsia" w:cstheme="majorBidi"/>
          <w:lang w:eastAsia="en-GB"/>
        </w:rPr>
        <w:t>a cyclone in Réunion, France, in February 2025.</w:t>
      </w:r>
    </w:p>
    <w:p w14:paraId="7A64E7D8" w14:textId="77777777" w:rsidR="00D933B7" w:rsidRPr="009F4AC8" w:rsidRDefault="00D933B7" w:rsidP="00D933B7">
      <w:pPr>
        <w:spacing w:before="200" w:after="200"/>
        <w:rPr>
          <w:rFonts w:eastAsiaTheme="majorEastAsia" w:cstheme="majorBidi"/>
          <w:lang w:val="en-IE" w:eastAsia="en-GB"/>
        </w:rPr>
      </w:pPr>
      <w:r>
        <w:rPr>
          <w:rFonts w:eastAsiaTheme="majorEastAsia" w:cstheme="majorBidi"/>
          <w:lang w:eastAsia="en-GB"/>
        </w:rPr>
        <w:t>The assessment of the French applications was concluded in 2025. The assessment of the applications from Romania, Cyprus and Spain began at the end of 2025 and is continuing in 2026.</w:t>
      </w:r>
    </w:p>
    <w:p w14:paraId="0C1F3D29" w14:textId="77777777" w:rsidR="00D933B7" w:rsidRPr="009F4AC8" w:rsidRDefault="00D933B7" w:rsidP="00D933B7">
      <w:pPr>
        <w:spacing w:before="200" w:after="200"/>
        <w:rPr>
          <w:rFonts w:eastAsiaTheme="majorEastAsia" w:cstheme="majorBidi"/>
          <w:lang w:eastAsia="en-GB"/>
        </w:rPr>
      </w:pPr>
      <w:r>
        <w:rPr>
          <w:rFonts w:eastAsiaTheme="majorEastAsia" w:cstheme="majorBidi"/>
          <w:lang w:eastAsia="en-GB"/>
        </w:rPr>
        <w:br w:type="page"/>
      </w:r>
    </w:p>
    <w:p w14:paraId="257A12C1"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572E4D2E"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2653BA19" w14:textId="77777777" w:rsidR="00D933B7" w:rsidRPr="0091729B" w:rsidRDefault="00D933B7" w:rsidP="00F72C99">
      <w:pPr>
        <w:pStyle w:val="Heading3"/>
      </w:pPr>
      <w:r>
        <w:t>Contribution to green budgeting priorities:</w:t>
      </w:r>
    </w:p>
    <w:p w14:paraId="7517297F" w14:textId="77777777" w:rsidR="00D933B7" w:rsidRDefault="00D933B7" w:rsidP="00D933B7">
      <w:pPr>
        <w:spacing w:line="259" w:lineRule="auto"/>
        <w:rPr>
          <w:b/>
          <w:bCs/>
        </w:rPr>
      </w:pPr>
      <w:r>
        <w:t>Not available</w:t>
      </w:r>
    </w:p>
    <w:p w14:paraId="149FD3DE"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5CBB115F"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528FA05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6B065E3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6E59BB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03715A8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2EAB6DA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019B3DE6"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3BA24EF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6E9A257D" w14:textId="77777777">
        <w:trPr>
          <w:trHeight w:val="300"/>
        </w:trPr>
        <w:tc>
          <w:tcPr>
            <w:tcW w:w="895" w:type="dxa"/>
            <w:tcBorders>
              <w:top w:val="nil"/>
              <w:left w:val="nil"/>
              <w:bottom w:val="single" w:sz="6" w:space="0" w:color="8C8C8C"/>
              <w:right w:val="nil"/>
            </w:tcBorders>
            <w:vAlign w:val="center"/>
            <w:hideMark/>
          </w:tcPr>
          <w:p w14:paraId="0F965A0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16099E2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0A06356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2B3BC9C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2FB969F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772397F9"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2B8A2AD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263CB547" w14:textId="77777777">
        <w:trPr>
          <w:trHeight w:val="300"/>
        </w:trPr>
        <w:tc>
          <w:tcPr>
            <w:tcW w:w="895" w:type="dxa"/>
            <w:tcBorders>
              <w:top w:val="nil"/>
              <w:left w:val="nil"/>
              <w:bottom w:val="single" w:sz="6" w:space="0" w:color="8C8C8C"/>
              <w:right w:val="nil"/>
            </w:tcBorders>
            <w:vAlign w:val="center"/>
            <w:hideMark/>
          </w:tcPr>
          <w:p w14:paraId="2A9D0CC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65FFABD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1C6F715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7A5C704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474BFA7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48D429DA"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0E5677C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2869E45B" w14:textId="77777777">
        <w:trPr>
          <w:trHeight w:val="300"/>
        </w:trPr>
        <w:tc>
          <w:tcPr>
            <w:tcW w:w="895" w:type="dxa"/>
            <w:tcBorders>
              <w:top w:val="nil"/>
              <w:left w:val="nil"/>
              <w:bottom w:val="single" w:sz="6" w:space="0" w:color="8C8C8C"/>
              <w:right w:val="nil"/>
            </w:tcBorders>
            <w:vAlign w:val="center"/>
            <w:hideMark/>
          </w:tcPr>
          <w:p w14:paraId="020324F0"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4DACAAE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7424739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3572A63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A5F87B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332" w:type="dxa"/>
            <w:tcBorders>
              <w:top w:val="nil"/>
              <w:left w:val="nil"/>
              <w:bottom w:val="single" w:sz="6" w:space="0" w:color="8C8C8C"/>
              <w:right w:val="nil"/>
            </w:tcBorders>
          </w:tcPr>
          <w:p w14:paraId="0DE54082"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2EE87F5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02CF4B91" w14:textId="77777777">
        <w:trPr>
          <w:trHeight w:val="300"/>
        </w:trPr>
        <w:tc>
          <w:tcPr>
            <w:tcW w:w="895" w:type="dxa"/>
            <w:tcBorders>
              <w:top w:val="nil"/>
              <w:left w:val="nil"/>
              <w:bottom w:val="single" w:sz="4" w:space="0" w:color="7F7F7F"/>
              <w:right w:val="nil"/>
            </w:tcBorders>
            <w:vAlign w:val="center"/>
            <w:hideMark/>
          </w:tcPr>
          <w:p w14:paraId="016A2FE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61BD9221" w14:textId="166DCAE5"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8</w:t>
            </w:r>
            <w:r w:rsidR="00DB6609">
              <w:t>03.4</w:t>
            </w:r>
          </w:p>
        </w:tc>
        <w:tc>
          <w:tcPr>
            <w:tcW w:w="1513" w:type="dxa"/>
            <w:tcBorders>
              <w:top w:val="nil"/>
              <w:left w:val="nil"/>
              <w:bottom w:val="single" w:sz="4" w:space="0" w:color="7F7F7F"/>
              <w:right w:val="nil"/>
            </w:tcBorders>
            <w:hideMark/>
          </w:tcPr>
          <w:p w14:paraId="409BDF92" w14:textId="0D0D6FA9"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7</w:t>
            </w:r>
            <w:r w:rsidR="00DB6609">
              <w:t>43.8</w:t>
            </w:r>
          </w:p>
        </w:tc>
        <w:tc>
          <w:tcPr>
            <w:tcW w:w="1443" w:type="dxa"/>
            <w:tcBorders>
              <w:top w:val="nil"/>
              <w:left w:val="nil"/>
              <w:bottom w:val="single" w:sz="4" w:space="0" w:color="7F7F7F"/>
              <w:right w:val="nil"/>
            </w:tcBorders>
            <w:hideMark/>
          </w:tcPr>
          <w:p w14:paraId="36DCB257" w14:textId="57817046"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w:t>
            </w:r>
            <w:r w:rsidR="00DB6609">
              <w:t>1351.3</w:t>
            </w:r>
          </w:p>
        </w:tc>
        <w:tc>
          <w:tcPr>
            <w:tcW w:w="1443" w:type="dxa"/>
            <w:tcBorders>
              <w:top w:val="nil"/>
              <w:left w:val="nil"/>
              <w:bottom w:val="single" w:sz="4" w:space="0" w:color="7F7F7F"/>
              <w:right w:val="nil"/>
            </w:tcBorders>
            <w:hideMark/>
          </w:tcPr>
          <w:p w14:paraId="4BB28653" w14:textId="1BBD0B05"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1 </w:t>
            </w:r>
            <w:r w:rsidR="004D70AF">
              <w:t>362.8</w:t>
            </w:r>
          </w:p>
        </w:tc>
        <w:tc>
          <w:tcPr>
            <w:tcW w:w="1332" w:type="dxa"/>
            <w:tcBorders>
              <w:top w:val="nil"/>
              <w:left w:val="nil"/>
              <w:bottom w:val="single" w:sz="4" w:space="0" w:color="7F7F7F"/>
              <w:right w:val="nil"/>
            </w:tcBorders>
          </w:tcPr>
          <w:p w14:paraId="1AD80C60" w14:textId="3E5C6D46" w:rsidR="00D933B7" w:rsidRPr="00426441" w:rsidRDefault="00D933B7">
            <w:pPr>
              <w:spacing w:after="0" w:line="240" w:lineRule="auto"/>
              <w:jc w:val="center"/>
              <w:textAlignment w:val="baseline"/>
              <w:rPr>
                <w:rFonts w:ascii="Calibri" w:hAnsi="Calibri" w:cs="Calibri"/>
                <w:color w:val="000000"/>
                <w:lang w:eastAsia="en-IE"/>
              </w:rPr>
            </w:pPr>
            <w:r>
              <w:t xml:space="preserve">1 </w:t>
            </w:r>
            <w:r w:rsidR="004D70AF">
              <w:t>348.0</w:t>
            </w:r>
          </w:p>
        </w:tc>
        <w:tc>
          <w:tcPr>
            <w:tcW w:w="1453" w:type="dxa"/>
            <w:tcBorders>
              <w:top w:val="nil"/>
              <w:left w:val="nil"/>
              <w:bottom w:val="single" w:sz="4" w:space="0" w:color="7F7F7F"/>
              <w:right w:val="nil"/>
            </w:tcBorders>
            <w:hideMark/>
          </w:tcPr>
          <w:p w14:paraId="6D5F79C4" w14:textId="7AD8E194" w:rsidR="00D933B7" w:rsidRPr="00426441" w:rsidRDefault="004D70AF">
            <w:pPr>
              <w:spacing w:after="0" w:line="240" w:lineRule="auto"/>
              <w:jc w:val="center"/>
              <w:textAlignment w:val="baseline"/>
              <w:rPr>
                <w:rFonts w:ascii="Segoe UI" w:hAnsi="Segoe UI" w:cs="Segoe UI"/>
                <w:sz w:val="18"/>
                <w:szCs w:val="18"/>
                <w:lang w:val="en-IE" w:eastAsia="en-IE"/>
              </w:rPr>
            </w:pPr>
            <w:r>
              <w:t>5 573.3</w:t>
            </w:r>
          </w:p>
        </w:tc>
      </w:tr>
      <w:tr w:rsidR="00D933B7" w:rsidRPr="00426441" w14:paraId="74AE96E2" w14:textId="77777777">
        <w:trPr>
          <w:trHeight w:val="300"/>
        </w:trPr>
        <w:tc>
          <w:tcPr>
            <w:tcW w:w="895" w:type="dxa"/>
            <w:tcBorders>
              <w:top w:val="single" w:sz="4" w:space="0" w:color="7F7F7F"/>
              <w:left w:val="nil"/>
              <w:bottom w:val="single" w:sz="6" w:space="0" w:color="8C8C8C"/>
              <w:right w:val="nil"/>
            </w:tcBorders>
            <w:vAlign w:val="center"/>
          </w:tcPr>
          <w:p w14:paraId="6592BAC9"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4914AB4E" w14:textId="6D52F215" w:rsidR="00D933B7" w:rsidRPr="00426441" w:rsidRDefault="00D933B7">
            <w:pPr>
              <w:spacing w:after="0" w:line="240" w:lineRule="auto"/>
              <w:jc w:val="center"/>
              <w:textAlignment w:val="baseline"/>
              <w:rPr>
                <w:rFonts w:ascii="Calibri" w:hAnsi="Calibri" w:cs="Calibri"/>
                <w:color w:val="000000"/>
                <w:lang w:eastAsia="en-IE"/>
              </w:rPr>
            </w:pPr>
            <w:r>
              <w:t xml:space="preserve"> 8</w:t>
            </w:r>
            <w:r w:rsidR="004D70AF">
              <w:t>03.4</w:t>
            </w:r>
          </w:p>
        </w:tc>
        <w:tc>
          <w:tcPr>
            <w:tcW w:w="1513" w:type="dxa"/>
            <w:tcBorders>
              <w:top w:val="single" w:sz="4" w:space="0" w:color="7F7F7F"/>
              <w:left w:val="nil"/>
              <w:bottom w:val="single" w:sz="6" w:space="0" w:color="8C8C8C"/>
              <w:right w:val="nil"/>
            </w:tcBorders>
          </w:tcPr>
          <w:p w14:paraId="38FCAA99" w14:textId="221E11A2" w:rsidR="00D933B7" w:rsidRPr="00426441" w:rsidRDefault="00D933B7">
            <w:pPr>
              <w:spacing w:after="0" w:line="240" w:lineRule="auto"/>
              <w:jc w:val="center"/>
              <w:textAlignment w:val="baseline"/>
              <w:rPr>
                <w:rFonts w:ascii="Calibri" w:hAnsi="Calibri" w:cs="Calibri"/>
                <w:color w:val="000000"/>
                <w:lang w:eastAsia="en-IE"/>
              </w:rPr>
            </w:pPr>
            <w:r>
              <w:t xml:space="preserve"> 7</w:t>
            </w:r>
            <w:r w:rsidR="004D70AF">
              <w:t>43.8</w:t>
            </w:r>
          </w:p>
        </w:tc>
        <w:tc>
          <w:tcPr>
            <w:tcW w:w="1443" w:type="dxa"/>
            <w:tcBorders>
              <w:top w:val="single" w:sz="4" w:space="0" w:color="7F7F7F"/>
              <w:left w:val="nil"/>
              <w:bottom w:val="single" w:sz="6" w:space="0" w:color="8C8C8C"/>
              <w:right w:val="nil"/>
            </w:tcBorders>
          </w:tcPr>
          <w:p w14:paraId="50299290" w14:textId="76972D05" w:rsidR="00D933B7" w:rsidRPr="00426441" w:rsidRDefault="00D933B7">
            <w:pPr>
              <w:spacing w:after="0" w:line="240" w:lineRule="auto"/>
              <w:jc w:val="center"/>
              <w:textAlignment w:val="baseline"/>
              <w:rPr>
                <w:rFonts w:ascii="Calibri" w:hAnsi="Calibri" w:cs="Calibri"/>
                <w:color w:val="000000"/>
                <w:lang w:eastAsia="en-IE"/>
              </w:rPr>
            </w:pPr>
            <w:r>
              <w:t xml:space="preserve"> </w:t>
            </w:r>
            <w:r w:rsidR="004D70AF">
              <w:t>1351.3</w:t>
            </w:r>
          </w:p>
        </w:tc>
        <w:tc>
          <w:tcPr>
            <w:tcW w:w="1443" w:type="dxa"/>
            <w:tcBorders>
              <w:top w:val="single" w:sz="4" w:space="0" w:color="7F7F7F"/>
              <w:left w:val="nil"/>
              <w:bottom w:val="single" w:sz="6" w:space="0" w:color="8C8C8C"/>
              <w:right w:val="nil"/>
            </w:tcBorders>
          </w:tcPr>
          <w:p w14:paraId="65E87620" w14:textId="20A7095C" w:rsidR="00D933B7" w:rsidRPr="00426441" w:rsidRDefault="00D933B7">
            <w:pPr>
              <w:spacing w:after="0" w:line="240" w:lineRule="auto"/>
              <w:jc w:val="center"/>
              <w:textAlignment w:val="baseline"/>
              <w:rPr>
                <w:rFonts w:ascii="Calibri" w:hAnsi="Calibri" w:cs="Calibri"/>
                <w:color w:val="000000"/>
                <w:lang w:eastAsia="en-IE"/>
              </w:rPr>
            </w:pPr>
            <w:r>
              <w:t xml:space="preserve">1 </w:t>
            </w:r>
            <w:r w:rsidR="004D70AF">
              <w:t>362.8</w:t>
            </w:r>
          </w:p>
        </w:tc>
        <w:tc>
          <w:tcPr>
            <w:tcW w:w="1332" w:type="dxa"/>
            <w:tcBorders>
              <w:top w:val="single" w:sz="4" w:space="0" w:color="7F7F7F"/>
              <w:left w:val="nil"/>
              <w:bottom w:val="single" w:sz="6" w:space="0" w:color="8C8C8C"/>
              <w:right w:val="nil"/>
            </w:tcBorders>
          </w:tcPr>
          <w:p w14:paraId="2208A555" w14:textId="431EE1AB" w:rsidR="00D933B7" w:rsidRPr="00DD1ED5" w:rsidRDefault="00D933B7">
            <w:pPr>
              <w:spacing w:after="0" w:line="240" w:lineRule="auto"/>
              <w:jc w:val="center"/>
              <w:textAlignment w:val="baseline"/>
            </w:pPr>
            <w:r>
              <w:t xml:space="preserve">1 </w:t>
            </w:r>
            <w:r w:rsidR="004D70AF">
              <w:t xml:space="preserve">348.0 </w:t>
            </w:r>
          </w:p>
        </w:tc>
        <w:tc>
          <w:tcPr>
            <w:tcW w:w="1453" w:type="dxa"/>
            <w:tcBorders>
              <w:top w:val="single" w:sz="4" w:space="0" w:color="7F7F7F"/>
              <w:left w:val="nil"/>
              <w:bottom w:val="single" w:sz="6" w:space="0" w:color="8C8C8C"/>
              <w:right w:val="nil"/>
            </w:tcBorders>
          </w:tcPr>
          <w:p w14:paraId="40BB8373" w14:textId="12C42F65" w:rsidR="00D933B7" w:rsidRPr="00426441" w:rsidRDefault="004D70AF">
            <w:pPr>
              <w:spacing w:after="0" w:line="240" w:lineRule="auto"/>
              <w:jc w:val="center"/>
              <w:textAlignment w:val="baseline"/>
              <w:rPr>
                <w:rFonts w:ascii="Calibri" w:hAnsi="Calibri" w:cs="Calibri"/>
                <w:color w:val="000000"/>
                <w:lang w:eastAsia="en-IE"/>
              </w:rPr>
            </w:pPr>
            <w:r>
              <w:t>5 573.3</w:t>
            </w:r>
          </w:p>
        </w:tc>
      </w:tr>
    </w:tbl>
    <w:p w14:paraId="68DF6093" w14:textId="77777777" w:rsidR="00D933B7" w:rsidRDefault="00D933B7" w:rsidP="00D933B7">
      <w:pPr>
        <w:rPr>
          <w:lang w:eastAsia="en-GB"/>
        </w:rPr>
      </w:pPr>
    </w:p>
    <w:p w14:paraId="5C88C6A3" w14:textId="77777777" w:rsidR="00D933B7" w:rsidRPr="009F4AC8" w:rsidRDefault="00D933B7" w:rsidP="00D933B7">
      <w:pPr>
        <w:rPr>
          <w:lang w:eastAsia="en-GB"/>
        </w:rPr>
      </w:pPr>
      <w:r>
        <w:rPr>
          <w:lang w:eastAsia="en-GB"/>
        </w:rPr>
        <w:t>Due to the nature of the special instrument, the EUSF has no significant bearing on</w:t>
      </w:r>
      <w:r>
        <w:rPr>
          <w:rFonts w:ascii="Calibri" w:hAnsi="Calibri" w:cs="Calibri"/>
          <w:lang w:eastAsia="en-GB"/>
        </w:rPr>
        <w:t xml:space="preserve"> </w:t>
      </w:r>
      <w:r>
        <w:rPr>
          <w:lang w:eastAsia="en-GB"/>
        </w:rPr>
        <w:t>gender equality.</w:t>
      </w:r>
      <w:r>
        <w:rPr>
          <w:rFonts w:ascii="Calibri" w:hAnsi="Calibri" w:cs="Calibri"/>
          <w:lang w:eastAsia="en-GB"/>
        </w:rPr>
        <w:t> </w:t>
      </w:r>
    </w:p>
    <w:tbl>
      <w:tblPr>
        <w:tblStyle w:val="Planning2022instructions"/>
        <w:tblW w:w="0" w:type="auto"/>
        <w:tblLook w:val="04A0" w:firstRow="1" w:lastRow="0" w:firstColumn="1" w:lastColumn="0" w:noHBand="0" w:noVBand="1"/>
      </w:tblPr>
      <w:tblGrid>
        <w:gridCol w:w="9629"/>
      </w:tblGrid>
      <w:tr w:rsidR="00D933B7" w:rsidRPr="0047239D" w14:paraId="1762006A" w14:textId="77777777">
        <w:tc>
          <w:tcPr>
            <w:tcW w:w="9738" w:type="dxa"/>
            <w:shd w:val="clear" w:color="auto" w:fill="auto"/>
          </w:tcPr>
          <w:p w14:paraId="06392FE3" w14:textId="77777777" w:rsidR="00D933B7" w:rsidRPr="001F4A85" w:rsidRDefault="00D933B7">
            <w:pPr>
              <w:spacing w:after="0" w:line="240" w:lineRule="auto"/>
              <w:textAlignment w:val="baseline"/>
              <w:rPr>
                <w:rFonts w:ascii="Times New Roman" w:eastAsia="Times New Roman" w:hAnsi="Times New Roman" w:cs="Segoe UI"/>
                <w:b/>
                <w:bCs/>
                <w:lang w:val="en-IE" w:eastAsia="en-IE"/>
              </w:rPr>
            </w:pPr>
            <w:r>
              <w:rPr>
                <w:rFonts w:eastAsia="Times New Roman" w:cs="Segoe UI"/>
                <w:b/>
                <w:bCs/>
                <w:lang w:val="en-IE" w:eastAsia="en-IE"/>
              </w:rPr>
              <w:t>Gender-disaggregated information</w:t>
            </w:r>
          </w:p>
          <w:p w14:paraId="5AEED4AE" w14:textId="77777777" w:rsidR="00D933B7" w:rsidRPr="00BF61D4" w:rsidRDefault="00D933B7">
            <w:pPr>
              <w:pStyle w:val="TableListBullet"/>
              <w:numPr>
                <w:ilvl w:val="0"/>
                <w:numId w:val="0"/>
              </w:numPr>
            </w:pPr>
            <w:r>
              <w:t>Not available</w:t>
            </w:r>
          </w:p>
        </w:tc>
      </w:tr>
    </w:tbl>
    <w:p w14:paraId="25B696E2" w14:textId="77777777" w:rsidR="00D933B7" w:rsidRDefault="00D933B7" w:rsidP="00D933B7">
      <w:pPr>
        <w:rPr>
          <w:lang w:eastAsia="en-GB"/>
        </w:rPr>
      </w:pPr>
    </w:p>
    <w:p w14:paraId="68C734AA" w14:textId="77777777" w:rsidR="00D933B7" w:rsidRDefault="00D933B7" w:rsidP="00D933B7">
      <w:pPr>
        <w:spacing w:line="259" w:lineRule="auto"/>
        <w:rPr>
          <w:b/>
          <w:bCs/>
        </w:rPr>
      </w:pPr>
    </w:p>
    <w:p w14:paraId="3D3C526C" w14:textId="77777777" w:rsidR="00D933B7" w:rsidRDefault="00D933B7" w:rsidP="00D933B7">
      <w:pPr>
        <w:spacing w:line="259" w:lineRule="auto"/>
        <w:rPr>
          <w:b/>
          <w:bCs/>
        </w:rPr>
      </w:pPr>
      <w:r>
        <w:rPr>
          <w:b/>
          <w:bCs/>
        </w:rPr>
        <w:br w:type="page"/>
      </w:r>
    </w:p>
    <w:p w14:paraId="4E32CBF4" w14:textId="77777777" w:rsidR="00D933B7" w:rsidRDefault="00D933B7" w:rsidP="00D933B7">
      <w:pPr>
        <w:rPr>
          <w:b/>
          <w:bCs/>
        </w:rPr>
      </w:pPr>
    </w:p>
    <w:p w14:paraId="0DC73DDD" w14:textId="77777777" w:rsidR="00D933B7" w:rsidRDefault="00D933B7" w:rsidP="00F72C99">
      <w:pPr>
        <w:pStyle w:val="Heading3"/>
      </w:pPr>
      <w:r>
        <w:t>Contribution to the digital transition</w:t>
      </w:r>
    </w:p>
    <w:p w14:paraId="2F9D022E" w14:textId="77777777" w:rsidR="00D933B7" w:rsidRPr="009F4AC8" w:rsidRDefault="00D933B7" w:rsidP="00D933B7">
      <w:pPr>
        <w:rPr>
          <w:b/>
          <w:bCs/>
        </w:rPr>
      </w:pPr>
      <w:r>
        <w:rPr>
          <w:lang w:eastAsia="en-GB"/>
        </w:rPr>
        <w:t>Not applicable</w:t>
      </w:r>
    </w:p>
    <w:p w14:paraId="35696FB6" w14:textId="77777777" w:rsidR="00D933B7" w:rsidRPr="006009EC" w:rsidRDefault="00D933B7" w:rsidP="00373960">
      <w:pPr>
        <w:pStyle w:val="ListParagraph"/>
        <w:numPr>
          <w:ilvl w:val="0"/>
          <w:numId w:val="9"/>
        </w:numPr>
        <w:spacing w:after="240" w:line="264" w:lineRule="auto"/>
        <w:rPr>
          <w:lang w:eastAsia="en-GB"/>
        </w:rPr>
      </w:pPr>
      <w:r>
        <w:rPr>
          <w:b/>
          <w:bCs/>
        </w:rPr>
        <w:br w:type="page"/>
      </w:r>
    </w:p>
    <w:p w14:paraId="28EF5A28" w14:textId="77777777" w:rsidR="00D933B7" w:rsidRPr="007863E8" w:rsidRDefault="00D933B7" w:rsidP="00D933B7">
      <w:pPr>
        <w:keepNext/>
        <w:keepLines/>
        <w:spacing w:before="600" w:line="240" w:lineRule="auto"/>
        <w:ind w:left="357"/>
        <w:outlineLvl w:val="4"/>
        <w:rPr>
          <w:b/>
          <w:bCs/>
          <w:sz w:val="2"/>
          <w:szCs w:val="2"/>
        </w:rPr>
      </w:pPr>
    </w:p>
    <w:p w14:paraId="01627D7D"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587A9800"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3A74C66E" w14:textId="77777777" w:rsidR="00D933B7" w:rsidRPr="0047239D" w:rsidRDefault="00D933B7">
            <w:pPr>
              <w:jc w:val="left"/>
              <w:rPr>
                <w:lang w:eastAsia="en-GB"/>
              </w:rPr>
            </w:pPr>
            <w:r>
              <w:rPr>
                <w:lang w:eastAsia="en-GB"/>
              </w:rPr>
              <w:t>SDG</w:t>
            </w:r>
          </w:p>
        </w:tc>
        <w:tc>
          <w:tcPr>
            <w:tcW w:w="2410" w:type="dxa"/>
            <w:vAlign w:val="center"/>
          </w:tcPr>
          <w:p w14:paraId="2CED2F46"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223B500C"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BF61D4" w14:paraId="7484495E"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2262851" w14:textId="6CB46049" w:rsidR="00D933B7" w:rsidRPr="00BF28A4" w:rsidRDefault="00B2643F">
            <w:pPr>
              <w:rPr>
                <w:b w:val="0"/>
                <w:sz w:val="24"/>
                <w:szCs w:val="24"/>
                <w:lang w:eastAsia="en-GB"/>
              </w:rPr>
            </w:pPr>
            <w:r w:rsidRPr="007B1F5B">
              <w:rPr>
                <w:b w:val="0"/>
                <w:lang w:eastAsia="en-GB"/>
              </w:rPr>
              <w:t>SDG3: Ensure healthy lives and promote well-being for all at all ages</w:t>
            </w:r>
          </w:p>
        </w:tc>
        <w:tc>
          <w:tcPr>
            <w:tcW w:w="2410" w:type="dxa"/>
          </w:tcPr>
          <w:p w14:paraId="3CE58FFB" w14:textId="77777777" w:rsidR="00D933B7" w:rsidRPr="00BF28A4"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4DD16108" w14:textId="77777777" w:rsidR="00D933B7" w:rsidRPr="00BF61D4"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As part of the Coronavirus Response Investment Initiative, Regulation (EU) 2020/461 of the European Parliament and of the Council of 30</w:t>
            </w:r>
            <w:r>
              <w:rPr>
                <w:rFonts w:ascii="Calibri" w:eastAsia="Aptos" w:hAnsi="Calibri" w:cs="Calibri"/>
                <w:color w:val="000000" w:themeColor="text1"/>
                <w:sz w:val="24"/>
                <w:szCs w:val="24"/>
                <w:lang w:val="en-US"/>
              </w:rPr>
              <w:t> </w:t>
            </w:r>
            <w:r>
              <w:rPr>
                <w:rFonts w:eastAsia="Aptos" w:cs="Aptos"/>
                <w:color w:val="000000" w:themeColor="text1"/>
                <w:sz w:val="24"/>
                <w:szCs w:val="24"/>
                <w:lang w:val="en-US"/>
              </w:rPr>
              <w:t>March 2020 amended the EUSF regulation by including major public health emergencies within the scope of the EUSF. Since April 2020, EU Member States and accession countries have been able to apply for support from the EUSF for public health emergency reasons, to alleviate the burden from the first-response measures</w:t>
            </w:r>
          </w:p>
        </w:tc>
      </w:tr>
      <w:tr w:rsidR="00D933B7" w:rsidRPr="0047239D" w14:paraId="468291A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1FF96B5" w14:textId="5EDEC28F" w:rsidR="00D933B7" w:rsidRPr="00BF28A4" w:rsidRDefault="00B71151">
            <w:pPr>
              <w:rPr>
                <w:b w:val="0"/>
                <w:lang w:eastAsia="en-GB"/>
              </w:rPr>
            </w:pPr>
            <w:r w:rsidRPr="00DB731B">
              <w:rPr>
                <w:b w:val="0"/>
                <w:lang w:eastAsia="en-GB"/>
              </w:rPr>
              <w:t>SDG10: Reduce inequalities within and among countries</w:t>
            </w:r>
          </w:p>
        </w:tc>
        <w:tc>
          <w:tcPr>
            <w:tcW w:w="2410" w:type="dxa"/>
          </w:tcPr>
          <w:p w14:paraId="15456577" w14:textId="77777777" w:rsidR="00D933B7" w:rsidRPr="00BF28A4"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000000" w:themeColor="text1"/>
                <w:sz w:val="24"/>
                <w:szCs w:val="24"/>
              </w:rPr>
            </w:pPr>
            <w:r>
              <w:rPr>
                <w:rFonts w:eastAsia="Aptos" w:cs="Aptos"/>
                <w:color w:val="000000" w:themeColor="text1"/>
                <w:sz w:val="24"/>
                <w:szCs w:val="24"/>
                <w:lang w:val="en-US"/>
              </w:rPr>
              <w:t>yes</w:t>
            </w:r>
          </w:p>
        </w:tc>
        <w:tc>
          <w:tcPr>
            <w:tcW w:w="5772" w:type="dxa"/>
          </w:tcPr>
          <w:p w14:paraId="22523331" w14:textId="77777777" w:rsidR="00D933B7" w:rsidRPr="00BF61D4" w:rsidRDefault="00D933B7">
            <w:pPr>
              <w:spacing w:line="240" w:lineRule="auto"/>
              <w:ind w:left="567"/>
              <w:jc w:val="both"/>
              <w:cnfStyle w:val="000000010000" w:firstRow="0" w:lastRow="0" w:firstColumn="0" w:lastColumn="0" w:oddVBand="0" w:evenVBand="0" w:oddHBand="0" w:evenHBand="1" w:firstRowFirstColumn="0" w:firstRowLastColumn="0" w:lastRowFirstColumn="0" w:lastRowLastColumn="0"/>
              <w:rPr>
                <w:rFonts w:eastAsia="Aptos" w:cs="Aptos"/>
                <w:color w:val="26324B"/>
                <w:sz w:val="24"/>
                <w:szCs w:val="24"/>
              </w:rPr>
            </w:pPr>
            <w:r>
              <w:rPr>
                <w:rFonts w:eastAsia="Aptos" w:cs="Aptos"/>
                <w:sz w:val="24"/>
                <w:szCs w:val="24"/>
                <w:lang w:val="en-US"/>
              </w:rPr>
              <w:t>Solidarity is one of the core values of the European Union and a guiding principle of the European integration process. The EUSF is an instrument designed to provide financial means expressing EU solidarity by contributing to post-disaster relief in Member States and accession countries confronted with devastating natural disasters and major public health emergencies.</w:t>
            </w:r>
          </w:p>
        </w:tc>
      </w:tr>
      <w:tr w:rsidR="00D933B7" w:rsidRPr="0047239D" w14:paraId="192190B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A1B8081" w14:textId="22DAD379" w:rsidR="00D933B7" w:rsidRPr="0047239D" w:rsidRDefault="00C941C9">
            <w:pPr>
              <w:rPr>
                <w:b w:val="0"/>
                <w:lang w:eastAsia="en-GB"/>
              </w:rPr>
            </w:pPr>
            <w:r w:rsidRPr="00C941C9">
              <w:rPr>
                <w:b w:val="0"/>
              </w:rPr>
              <w:t>SDG13: Take urgent action to combat climate change and its impacts</w:t>
            </w:r>
          </w:p>
        </w:tc>
        <w:tc>
          <w:tcPr>
            <w:tcW w:w="2410" w:type="dxa"/>
          </w:tcPr>
          <w:p w14:paraId="2C1D827F" w14:textId="77777777" w:rsidR="00D933B7"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ascii="Aptos" w:eastAsia="Aptos" w:hAnsi="Aptos" w:cs="Aptos"/>
                <w:color w:val="000000" w:themeColor="text1"/>
                <w:sz w:val="24"/>
                <w:szCs w:val="24"/>
              </w:rPr>
            </w:pPr>
            <w:r>
              <w:rPr>
                <w:rFonts w:ascii="Aptos" w:eastAsia="Aptos" w:hAnsi="Aptos" w:cs="Aptos"/>
                <w:color w:val="000000" w:themeColor="text1"/>
                <w:sz w:val="24"/>
                <w:szCs w:val="24"/>
                <w:lang w:val="en-US"/>
              </w:rPr>
              <w:t>yes</w:t>
            </w:r>
          </w:p>
        </w:tc>
        <w:tc>
          <w:tcPr>
            <w:tcW w:w="5772" w:type="dxa"/>
          </w:tcPr>
          <w:p w14:paraId="03240D5E" w14:textId="77777777" w:rsidR="00D933B7" w:rsidRPr="00BF61D4" w:rsidRDefault="00D933B7">
            <w:pPr>
              <w:spacing w:line="240" w:lineRule="auto"/>
              <w:ind w:left="567"/>
              <w:jc w:val="both"/>
              <w:cnfStyle w:val="000000100000" w:firstRow="0" w:lastRow="0" w:firstColumn="0" w:lastColumn="0" w:oddVBand="0" w:evenVBand="0" w:oddHBand="1" w:evenHBand="0" w:firstRowFirstColumn="0" w:firstRowLastColumn="0" w:lastRowFirstColumn="0" w:lastRowLastColumn="0"/>
              <w:rPr>
                <w:rFonts w:eastAsia="Aptos" w:cs="Aptos"/>
                <w:color w:val="26324B"/>
                <w:sz w:val="24"/>
                <w:szCs w:val="24"/>
              </w:rPr>
            </w:pPr>
            <w:r>
              <w:rPr>
                <w:rFonts w:eastAsia="Aptos" w:cs="Aptos"/>
                <w:color w:val="26324B"/>
                <w:sz w:val="24"/>
                <w:szCs w:val="24"/>
                <w:lang w:val="en-US"/>
              </w:rPr>
              <w:t>The EUSF contributes to post-disaster emergency relief in Member States and accession countries confronted with devastating natural disasters, which often can be seen as manifestations of climate change.</w:t>
            </w:r>
          </w:p>
        </w:tc>
      </w:tr>
    </w:tbl>
    <w:p w14:paraId="37B96D7D" w14:textId="77777777" w:rsidR="00D933B7" w:rsidRDefault="00D933B7" w:rsidP="00D933B7">
      <w:pPr>
        <w:keepNext/>
        <w:keepLines/>
        <w:spacing w:before="600" w:line="240" w:lineRule="auto"/>
        <w:outlineLvl w:val="4"/>
        <w:rPr>
          <w:b/>
          <w:bCs/>
        </w:rPr>
      </w:pPr>
    </w:p>
    <w:p w14:paraId="5FAA16F2" w14:textId="77777777" w:rsidR="00D933B7" w:rsidRDefault="00D933B7" w:rsidP="00D933B7">
      <w:pPr>
        <w:sectPr w:rsidR="00D933B7" w:rsidSect="00D933B7">
          <w:headerReference w:type="even" r:id="rId542"/>
          <w:headerReference w:type="default" r:id="rId543"/>
          <w:footerReference w:type="even" r:id="rId544"/>
          <w:footerReference w:type="default" r:id="rId545"/>
          <w:headerReference w:type="first" r:id="rId546"/>
          <w:footerReference w:type="first" r:id="rId547"/>
          <w:pgSz w:w="11906" w:h="16838"/>
          <w:pgMar w:top="1440" w:right="1133" w:bottom="1440" w:left="1134" w:header="708" w:footer="708" w:gutter="0"/>
          <w:cols w:space="708"/>
          <w:docGrid w:linePitch="360"/>
        </w:sectPr>
      </w:pPr>
    </w:p>
    <w:p w14:paraId="1B3F2725" w14:textId="77777777" w:rsidR="00D933B7" w:rsidRDefault="00D933B7" w:rsidP="00D933B7">
      <w:pPr>
        <w:pStyle w:val="Heading1"/>
        <w:rPr>
          <w:rFonts w:ascii="EC Square Sans Pro Medium" w:hAnsi="EC Square Sans Pro Medium"/>
          <w:sz w:val="32"/>
          <w:szCs w:val="32"/>
          <w:lang w:eastAsia="en-GB"/>
        </w:rPr>
      </w:pPr>
      <w:bookmarkStart w:id="124" w:name="toc_sec_48"/>
      <w:bookmarkStart w:id="125" w:name="_Toc228976568"/>
      <w:bookmarkEnd w:id="124"/>
      <w:r>
        <w:rPr>
          <w:rFonts w:eastAsia="EC Square Sans Pro"/>
        </w:rPr>
        <w:t>I</w:t>
      </w:r>
      <w:r w:rsidRPr="00137E12">
        <w:rPr>
          <w:rFonts w:eastAsia="EC Square Sans Pro"/>
        </w:rPr>
        <w:t>NNOVATION FUND</w:t>
      </w:r>
      <w:bookmarkEnd w:id="125"/>
    </w:p>
    <w:p w14:paraId="60CD7920" w14:textId="6E2A1C3B" w:rsidR="00D933B7" w:rsidRPr="00294373"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294373" w14:paraId="02AD6179" w14:textId="77777777">
        <w:trPr>
          <w:trHeight w:val="1584"/>
          <w:jc w:val="left"/>
        </w:trPr>
        <w:tc>
          <w:tcPr>
            <w:tcW w:w="2410" w:type="dxa"/>
          </w:tcPr>
          <w:p w14:paraId="45ACB3CA" w14:textId="77777777" w:rsidR="00D933B7" w:rsidRPr="00294373" w:rsidRDefault="00D933B7">
            <w:pPr>
              <w:spacing w:before="120" w:after="120" w:line="240" w:lineRule="auto"/>
              <w:jc w:val="both"/>
              <w:rPr>
                <w:rFonts w:eastAsia="Times New Roman" w:cs="Times New Roman"/>
                <w:b/>
              </w:rPr>
            </w:pPr>
            <w:r>
              <w:rPr>
                <w:rFonts w:eastAsia="Times New Roman" w:cs="Times New Roman"/>
                <w:b/>
              </w:rPr>
              <w:t>EUR</w:t>
            </w:r>
            <w:r>
              <w:rPr>
                <w:rFonts w:ascii="Calibri" w:eastAsia="Times New Roman" w:hAnsi="Calibri" w:cs="Calibri"/>
                <w:b/>
              </w:rPr>
              <w:t> </w:t>
            </w:r>
            <w:r>
              <w:rPr>
                <w:rFonts w:eastAsia="Times New Roman" w:cs="Times New Roman"/>
                <w:b/>
              </w:rPr>
              <w:t>11.7</w:t>
            </w:r>
            <w:r>
              <w:rPr>
                <w:rFonts w:ascii="Calibri" w:eastAsia="Times New Roman" w:hAnsi="Calibri" w:cs="Calibri"/>
                <w:b/>
              </w:rPr>
              <w:t> </w:t>
            </w:r>
            <w:r>
              <w:rPr>
                <w:rFonts w:eastAsia="Times New Roman" w:cs="Times New Roman"/>
                <w:b/>
              </w:rPr>
              <w:t>billion</w:t>
            </w:r>
          </w:p>
          <w:p w14:paraId="0D7A2D32" w14:textId="77777777" w:rsidR="00D933B7" w:rsidRPr="00294373" w:rsidRDefault="00D933B7">
            <w:pPr>
              <w:spacing w:before="120" w:after="120"/>
              <w:rPr>
                <w:sz w:val="28"/>
                <w:szCs w:val="28"/>
              </w:rPr>
            </w:pPr>
            <w:r>
              <w:rPr>
                <w:rFonts w:eastAsia="Times New Roman" w:cs="Times New Roman"/>
              </w:rPr>
              <w:t>had been committed in grants for innovative clean-tech projects that were under implementation or completed by the end of 2025.</w:t>
            </w:r>
          </w:p>
        </w:tc>
        <w:tc>
          <w:tcPr>
            <w:cnfStyle w:val="000001000000" w:firstRow="0" w:lastRow="0" w:firstColumn="0" w:lastColumn="0" w:oddVBand="0" w:evenVBand="1" w:oddHBand="0" w:evenHBand="0" w:firstRowFirstColumn="0" w:firstRowLastColumn="0" w:lastRowFirstColumn="0" w:lastRowLastColumn="0"/>
            <w:tcW w:w="2409" w:type="dxa"/>
          </w:tcPr>
          <w:p w14:paraId="23247E5B" w14:textId="77777777" w:rsidR="00D933B7" w:rsidRPr="00294373" w:rsidRDefault="00D933B7">
            <w:pPr>
              <w:spacing w:line="240" w:lineRule="auto"/>
              <w:jc w:val="both"/>
              <w:rPr>
                <w:rFonts w:eastAsia="Times New Roman" w:cs="Times New Roman"/>
                <w:b/>
              </w:rPr>
            </w:pPr>
            <w:r>
              <w:rPr>
                <w:rFonts w:eastAsia="Times New Roman" w:cs="Times New Roman"/>
                <w:b/>
              </w:rPr>
              <w:t>197</w:t>
            </w:r>
          </w:p>
          <w:p w14:paraId="4A101C76" w14:textId="77777777" w:rsidR="00D933B7" w:rsidRPr="00294373" w:rsidRDefault="00D933B7">
            <w:pPr>
              <w:rPr>
                <w:rFonts w:eastAsia="Times New Roman" w:cs="Times New Roman"/>
              </w:rPr>
            </w:pPr>
            <w:r>
              <w:rPr>
                <w:rFonts w:eastAsia="Times New Roman" w:cs="Times New Roman"/>
              </w:rPr>
              <w:t>projects were under implementation or completed at the end of 2025.</w:t>
            </w:r>
          </w:p>
        </w:tc>
        <w:tc>
          <w:tcPr>
            <w:tcW w:w="2410" w:type="dxa"/>
            <w:tcBorders>
              <w:bottom w:val="single" w:sz="4" w:space="0" w:color="8C8C8C"/>
            </w:tcBorders>
          </w:tcPr>
          <w:p w14:paraId="6720A592" w14:textId="77777777" w:rsidR="00D933B7" w:rsidRPr="00294373" w:rsidRDefault="00D933B7">
            <w:pPr>
              <w:spacing w:line="240" w:lineRule="auto"/>
              <w:jc w:val="both"/>
              <w:cnfStyle w:val="000000000000" w:firstRow="0" w:lastRow="0" w:firstColumn="0" w:lastColumn="0" w:oddVBand="0" w:evenVBand="0" w:oddHBand="0" w:evenHBand="0" w:firstRowFirstColumn="0" w:firstRowLastColumn="0" w:lastRowFirstColumn="0" w:lastRowLastColumn="0"/>
              <w:rPr>
                <w:rFonts w:eastAsia="Times New Roman" w:cs="Calibri"/>
                <w:b/>
              </w:rPr>
            </w:pPr>
            <w:r>
              <w:rPr>
                <w:rFonts w:eastAsia="Times New Roman" w:cs="Times New Roman"/>
                <w:b/>
              </w:rPr>
              <w:t>EUR</w:t>
            </w:r>
            <w:r>
              <w:rPr>
                <w:rFonts w:ascii="Calibri" w:eastAsia="Times New Roman" w:hAnsi="Calibri" w:cs="Calibri"/>
                <w:b/>
              </w:rPr>
              <w:t> </w:t>
            </w:r>
            <w:r>
              <w:rPr>
                <w:rFonts w:eastAsia="Times New Roman" w:cs="Times New Roman"/>
                <w:b/>
              </w:rPr>
              <w:t>58</w:t>
            </w:r>
            <w:r>
              <w:rPr>
                <w:rFonts w:ascii="Calibri" w:eastAsia="Times New Roman" w:hAnsi="Calibri" w:cs="Calibri"/>
                <w:b/>
              </w:rPr>
              <w:t> </w:t>
            </w:r>
            <w:r>
              <w:rPr>
                <w:rFonts w:eastAsia="Times New Roman" w:cs="Calibri"/>
                <w:b/>
              </w:rPr>
              <w:t>billion</w:t>
            </w:r>
          </w:p>
          <w:p w14:paraId="6A7CAF8C" w14:textId="77777777" w:rsidR="00D933B7" w:rsidRPr="00294373" w:rsidRDefault="00D933B7">
            <w:pPr>
              <w:spacing w:before="120" w:after="120"/>
              <w:cnfStyle w:val="000000000000" w:firstRow="0" w:lastRow="0" w:firstColumn="0" w:lastColumn="0" w:oddVBand="0" w:evenVBand="0" w:oddHBand="0" w:evenHBand="0" w:firstRowFirstColumn="0" w:firstRowLastColumn="0" w:lastRowFirstColumn="0" w:lastRowLastColumn="0"/>
            </w:pPr>
            <w:r>
              <w:rPr>
                <w:rFonts w:eastAsia="Times New Roman" w:cs="Times New Roman"/>
              </w:rPr>
              <w:t>of investment has been mobilised through projects that were under implementation or completed at the end of 2025.</w:t>
            </w:r>
          </w:p>
        </w:tc>
        <w:tc>
          <w:tcPr>
            <w:cnfStyle w:val="000001000000" w:firstRow="0" w:lastRow="0" w:firstColumn="0" w:lastColumn="0" w:oddVBand="0" w:evenVBand="1" w:oddHBand="0" w:evenHBand="0" w:firstRowFirstColumn="0" w:firstRowLastColumn="0" w:lastRowFirstColumn="0" w:lastRowLastColumn="0"/>
            <w:tcW w:w="2410" w:type="dxa"/>
          </w:tcPr>
          <w:p w14:paraId="4C678213" w14:textId="77777777" w:rsidR="00D933B7" w:rsidRPr="00294373" w:rsidRDefault="00D933B7">
            <w:pPr>
              <w:spacing w:line="240" w:lineRule="auto"/>
              <w:jc w:val="both"/>
              <w:rPr>
                <w:rFonts w:eastAsia="Times New Roman" w:cs="Calibri"/>
                <w:b/>
              </w:rPr>
            </w:pPr>
            <w:r>
              <w:rPr>
                <w:rFonts w:eastAsia="Times New Roman" w:cs="Times New Roman"/>
                <w:b/>
              </w:rPr>
              <w:t>A 962-</w:t>
            </w:r>
            <w:r>
              <w:rPr>
                <w:rFonts w:eastAsia="Times New Roman" w:cs="Calibri"/>
                <w:b/>
              </w:rPr>
              <w:t>million-tonne</w:t>
            </w:r>
          </w:p>
          <w:p w14:paraId="39F5E22D" w14:textId="77777777" w:rsidR="00D933B7" w:rsidRPr="00294373" w:rsidRDefault="00D933B7">
            <w:pPr>
              <w:spacing w:before="120" w:after="120"/>
            </w:pPr>
            <w:r>
              <w:rPr>
                <w:rFonts w:eastAsia="Times New Roman" w:cs="Times New Roman"/>
              </w:rPr>
              <w:t>reduction in carbon-dioxide-equivalent greenhouse gases was planned over the first 10</w:t>
            </w:r>
            <w:r>
              <w:rPr>
                <w:rFonts w:ascii="Calibri" w:eastAsia="Times New Roman" w:hAnsi="Calibri" w:cs="Calibri"/>
              </w:rPr>
              <w:t> </w:t>
            </w:r>
            <w:r>
              <w:rPr>
                <w:rFonts w:eastAsia="Times New Roman" w:cs="Times New Roman"/>
              </w:rPr>
              <w:t>years of operation by projects that were under implementation or completed at the end of 2025.</w:t>
            </w:r>
          </w:p>
          <w:p w14:paraId="28F2B8EF" w14:textId="77777777" w:rsidR="00D933B7" w:rsidRPr="00294373" w:rsidRDefault="00D933B7">
            <w:pPr>
              <w:spacing w:before="120" w:after="120"/>
              <w:rPr>
                <w:sz w:val="28"/>
                <w:szCs w:val="28"/>
              </w:rPr>
            </w:pPr>
          </w:p>
        </w:tc>
      </w:tr>
      <w:tr w:rsidR="00D933B7" w:rsidRPr="00294373" w14:paraId="3063F52E" w14:textId="77777777">
        <w:trPr>
          <w:trHeight w:val="1034"/>
          <w:jc w:val="left"/>
        </w:trPr>
        <w:tc>
          <w:tcPr>
            <w:tcW w:w="2410" w:type="dxa"/>
          </w:tcPr>
          <w:p w14:paraId="50811EB8" w14:textId="77777777" w:rsidR="00D933B7" w:rsidRPr="00294373" w:rsidRDefault="00D933B7">
            <w:pPr>
              <w:spacing w:line="240" w:lineRule="auto"/>
              <w:jc w:val="both"/>
              <w:rPr>
                <w:rFonts w:eastAsia="Times New Roman" w:cs="Times New Roman"/>
                <w:b/>
              </w:rPr>
            </w:pPr>
            <w:r>
              <w:rPr>
                <w:rFonts w:eastAsia="Times New Roman" w:cs="Times New Roman"/>
                <w:b/>
              </w:rPr>
              <w:t>42</w:t>
            </w:r>
          </w:p>
          <w:p w14:paraId="048468CB" w14:textId="77777777" w:rsidR="00D933B7" w:rsidRPr="00294373" w:rsidRDefault="00D933B7">
            <w:pPr>
              <w:spacing w:before="120" w:after="120"/>
              <w:rPr>
                <w:rFonts w:eastAsia="Times New Roman" w:cs="Times New Roman"/>
              </w:rPr>
            </w:pPr>
            <w:r>
              <w:rPr>
                <w:rFonts w:eastAsia="Times New Roman" w:cs="Times New Roman"/>
              </w:rPr>
              <w:t>projects under implementation or completed had reached their financial close by the end of 2025.</w:t>
            </w:r>
          </w:p>
        </w:tc>
        <w:tc>
          <w:tcPr>
            <w:cnfStyle w:val="000001000000" w:firstRow="0" w:lastRow="0" w:firstColumn="0" w:lastColumn="0" w:oddVBand="0" w:evenVBand="1" w:oddHBand="0" w:evenHBand="0" w:firstRowFirstColumn="0" w:firstRowLastColumn="0" w:lastRowFirstColumn="0" w:lastRowLastColumn="0"/>
            <w:tcW w:w="2409" w:type="dxa"/>
          </w:tcPr>
          <w:p w14:paraId="66B4E619" w14:textId="77777777" w:rsidR="00D933B7" w:rsidRPr="00294373" w:rsidRDefault="00D933B7">
            <w:pPr>
              <w:spacing w:line="240" w:lineRule="auto"/>
              <w:jc w:val="both"/>
              <w:rPr>
                <w:rFonts w:eastAsia="Times New Roman" w:cs="Times New Roman"/>
                <w:b/>
              </w:rPr>
            </w:pPr>
            <w:r>
              <w:rPr>
                <w:rFonts w:eastAsia="Times New Roman" w:cs="Times New Roman"/>
                <w:b/>
              </w:rPr>
              <w:t xml:space="preserve">20 </w:t>
            </w:r>
          </w:p>
          <w:p w14:paraId="44EC2952" w14:textId="77777777" w:rsidR="00D933B7" w:rsidRPr="00294373" w:rsidRDefault="00D933B7">
            <w:pPr>
              <w:spacing w:before="120" w:after="120" w:line="240" w:lineRule="auto"/>
              <w:jc w:val="both"/>
            </w:pPr>
            <w:r>
              <w:rPr>
                <w:rFonts w:eastAsia="Times New Roman" w:cs="Times New Roman"/>
              </w:rPr>
              <w:t>projects under implementation or completed had entered into operation by the end of 2025.</w:t>
            </w:r>
          </w:p>
        </w:tc>
        <w:tc>
          <w:tcPr>
            <w:tcW w:w="2410" w:type="dxa"/>
            <w:tcBorders>
              <w:bottom w:val="single" w:sz="4" w:space="0" w:color="8C8C8C"/>
            </w:tcBorders>
          </w:tcPr>
          <w:p w14:paraId="32F9F945" w14:textId="77777777" w:rsidR="00D933B7" w:rsidRPr="00294373"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3ADC94AC" w14:textId="77777777" w:rsidR="00D933B7" w:rsidRPr="00294373" w:rsidRDefault="00D933B7">
            <w:pPr>
              <w:spacing w:before="120" w:after="120"/>
            </w:pPr>
          </w:p>
          <w:p w14:paraId="3B4064B3" w14:textId="77777777" w:rsidR="00D933B7" w:rsidRPr="00294373" w:rsidRDefault="00D933B7">
            <w:pPr>
              <w:spacing w:before="120" w:after="120"/>
              <w:rPr>
                <w:sz w:val="28"/>
                <w:szCs w:val="28"/>
              </w:rPr>
            </w:pPr>
          </w:p>
        </w:tc>
      </w:tr>
    </w:tbl>
    <w:p w14:paraId="05C1AA80" w14:textId="77777777" w:rsidR="00D933B7" w:rsidRPr="00294373"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71B69A3B" w14:textId="77777777" w:rsidR="00D933B7" w:rsidRPr="00294373"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0547D04F" w14:textId="77777777" w:rsidR="00D933B7" w:rsidRPr="00294373"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2F0F1861" w14:textId="77777777" w:rsidR="00D933B7" w:rsidRPr="00294373" w:rsidRDefault="00D933B7" w:rsidP="00F72C99">
      <w:pPr>
        <w:pStyle w:val="Heading2"/>
        <w:rPr>
          <w:rFonts w:eastAsiaTheme="majorEastAsia"/>
          <w:lang w:eastAsia="en-GB"/>
        </w:rPr>
      </w:pPr>
      <w:r>
        <w:rPr>
          <w:rFonts w:eastAsiaTheme="majorEastAsia"/>
          <w:lang w:eastAsia="en-GB"/>
        </w:rPr>
        <w:t>Budget implementation</w:t>
      </w:r>
    </w:p>
    <w:p w14:paraId="7127051F" w14:textId="77777777" w:rsidR="00D933B7" w:rsidRPr="00294373" w:rsidRDefault="00D933B7" w:rsidP="00F72C99">
      <w:pPr>
        <w:pStyle w:val="Heading3"/>
        <w:rPr>
          <w:rFonts w:ascii="Segoe UI" w:hAnsi="Segoe UI" w:cs="Segoe UI"/>
          <w:sz w:val="18"/>
          <w:szCs w:val="18"/>
          <w:lang w:eastAsia="en-IE"/>
        </w:rPr>
      </w:pPr>
      <w:r>
        <w:t xml:space="preserve">Budget programming </w:t>
      </w:r>
      <w:r>
        <w:rPr>
          <w:rFonts w:cs="Segoe UI"/>
          <w:lang w:eastAsia="en-IE"/>
        </w:rPr>
        <w:t>(million EUR):</w:t>
      </w:r>
      <w:r>
        <w:rPr>
          <w:rFonts w:ascii="Calibri" w:hAnsi="Calibri" w:cs="Calibri"/>
          <w:lang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294373" w14:paraId="7AE7BAEB"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00FC65D6" w14:textId="77777777" w:rsidR="00D933B7" w:rsidRPr="00294373" w:rsidRDefault="00D933B7">
            <w:pPr>
              <w:spacing w:after="0" w:line="240" w:lineRule="auto"/>
              <w:jc w:val="center"/>
              <w:textAlignment w:val="baseline"/>
              <w:rPr>
                <w:rFonts w:ascii="Times New Roman" w:hAnsi="Times New Roman"/>
                <w:b/>
                <w:bCs/>
                <w:lang w:eastAsia="en-IE"/>
              </w:rPr>
            </w:pPr>
          </w:p>
        </w:tc>
        <w:tc>
          <w:tcPr>
            <w:tcW w:w="930" w:type="dxa"/>
            <w:tcBorders>
              <w:top w:val="single" w:sz="6" w:space="0" w:color="8C8C8C"/>
              <w:left w:val="nil"/>
              <w:bottom w:val="single" w:sz="6" w:space="0" w:color="8C8C8C"/>
              <w:right w:val="nil"/>
            </w:tcBorders>
            <w:shd w:val="clear" w:color="auto" w:fill="F2F2F2"/>
            <w:hideMark/>
          </w:tcPr>
          <w:p w14:paraId="6DDB61AF"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2021</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143F7774"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2022</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61D66C57"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2023</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A071F37"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2024</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7E458A78"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2025</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CDE29C9"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2026</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01F5D82B"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2027</w:t>
            </w:r>
            <w:r>
              <w:rPr>
                <w:rFonts w:ascii="Calibri" w:hAnsi="Calibri" w:cs="Calibri"/>
                <w:b/>
                <w:bCs/>
                <w:lang w:eastAsia="en-IE"/>
              </w:rPr>
              <w:t> </w:t>
            </w:r>
          </w:p>
        </w:tc>
        <w:tc>
          <w:tcPr>
            <w:tcW w:w="930" w:type="dxa"/>
            <w:tcBorders>
              <w:top w:val="single" w:sz="6" w:space="0" w:color="8C8C8C"/>
              <w:left w:val="nil"/>
              <w:bottom w:val="single" w:sz="6" w:space="0" w:color="8C8C8C"/>
              <w:right w:val="nil"/>
            </w:tcBorders>
            <w:shd w:val="clear" w:color="auto" w:fill="F2F2F2"/>
            <w:hideMark/>
          </w:tcPr>
          <w:p w14:paraId="4F729C6C"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Total</w:t>
            </w:r>
            <w:r>
              <w:rPr>
                <w:rFonts w:ascii="Calibri" w:hAnsi="Calibri" w:cs="Calibri"/>
                <w:b/>
                <w:bCs/>
                <w:lang w:eastAsia="en-IE"/>
              </w:rPr>
              <w:t> </w:t>
            </w:r>
          </w:p>
        </w:tc>
      </w:tr>
      <w:tr w:rsidR="00D933B7" w:rsidRPr="00294373" w14:paraId="4F975351" w14:textId="77777777">
        <w:trPr>
          <w:trHeight w:val="300"/>
        </w:trPr>
        <w:tc>
          <w:tcPr>
            <w:tcW w:w="2085" w:type="dxa"/>
            <w:tcBorders>
              <w:top w:val="single" w:sz="6" w:space="0" w:color="8C8C8C"/>
              <w:left w:val="nil"/>
              <w:bottom w:val="single" w:sz="6" w:space="0" w:color="8C8C8C"/>
              <w:right w:val="nil"/>
            </w:tcBorders>
            <w:vAlign w:val="center"/>
            <w:hideMark/>
          </w:tcPr>
          <w:p w14:paraId="26FAB87E" w14:textId="77777777" w:rsidR="00D933B7" w:rsidRPr="00294373" w:rsidRDefault="00D933B7">
            <w:pPr>
              <w:spacing w:after="0" w:line="240" w:lineRule="auto"/>
              <w:textAlignment w:val="baseline"/>
              <w:rPr>
                <w:rFonts w:ascii="Times New Roman" w:hAnsi="Times New Roman"/>
                <w:lang w:eastAsia="en-IE"/>
              </w:rPr>
            </w:pPr>
            <w:r>
              <w:rPr>
                <w:lang w:eastAsia="en-IE"/>
              </w:rPr>
              <w:t>Financial programming</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B847BA2"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487E918"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D05FF49"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A1F4486"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C949A93"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4BFAE7B2"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73977FE3"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6121AB5"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r>
      <w:tr w:rsidR="00D933B7" w:rsidRPr="00294373" w14:paraId="7532BB1D"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B6421CA" w14:textId="77777777" w:rsidR="00D933B7" w:rsidRPr="00294373" w:rsidRDefault="00D933B7">
            <w:pPr>
              <w:spacing w:after="0" w:line="240" w:lineRule="auto"/>
              <w:textAlignment w:val="baseline"/>
              <w:rPr>
                <w:rFonts w:ascii="Times New Roman" w:hAnsi="Times New Roman"/>
                <w:lang w:eastAsia="en-IE"/>
              </w:rPr>
            </w:pPr>
            <w:r>
              <w:rPr>
                <w:lang w:eastAsia="en-IE"/>
              </w:rPr>
              <w:t>NextGenerationEU</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4B713AA4"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51E393F2"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22AF9A1C"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5B7ECED"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C092840"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4659E528"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01B91B6F"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55E1404"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r>
      <w:tr w:rsidR="00D933B7" w:rsidRPr="00294373" w14:paraId="49EF1B2C" w14:textId="77777777">
        <w:trPr>
          <w:trHeight w:val="300"/>
        </w:trPr>
        <w:tc>
          <w:tcPr>
            <w:tcW w:w="2085" w:type="dxa"/>
            <w:tcBorders>
              <w:top w:val="single" w:sz="6" w:space="0" w:color="8C8C8C"/>
              <w:left w:val="nil"/>
              <w:bottom w:val="single" w:sz="6" w:space="0" w:color="8C8C8C"/>
              <w:right w:val="nil"/>
            </w:tcBorders>
            <w:vAlign w:val="center"/>
            <w:hideMark/>
          </w:tcPr>
          <w:p w14:paraId="36413A54" w14:textId="77777777" w:rsidR="00D933B7" w:rsidRPr="00294373" w:rsidRDefault="00D933B7">
            <w:pPr>
              <w:spacing w:after="0" w:line="240" w:lineRule="auto"/>
              <w:textAlignment w:val="baseline"/>
              <w:rPr>
                <w:rFonts w:ascii="Times New Roman" w:hAnsi="Times New Roman"/>
                <w:lang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7F67667A"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3CD35ED7"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3EA3626"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1B2C13B1"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04FC3682"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5AC3DE76"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273A286A"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hideMark/>
          </w:tcPr>
          <w:p w14:paraId="7D2D3249"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r>
      <w:tr w:rsidR="00D933B7" w:rsidRPr="00294373" w14:paraId="52007DF8"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74F23C2D" w14:textId="77777777" w:rsidR="00D933B7" w:rsidRPr="00294373" w:rsidRDefault="00D933B7">
            <w:pPr>
              <w:spacing w:after="0" w:line="240" w:lineRule="auto"/>
              <w:textAlignment w:val="baseline"/>
              <w:rPr>
                <w:rFonts w:ascii="Times New Roman" w:hAnsi="Times New Roman"/>
                <w:lang w:eastAsia="en-IE"/>
              </w:rPr>
            </w:pPr>
            <w:r>
              <w:rPr>
                <w:lang w:eastAsia="en-IE"/>
              </w:rPr>
              <w:t>Contributions from other countries and entities</w:t>
            </w:r>
            <w:r>
              <w:rPr>
                <w:rFonts w:ascii="Calibri" w:hAnsi="Calibri" w:cs="Calibri"/>
                <w:lang w:eastAsia="en-IE"/>
              </w:rPr>
              <w:t> </w:t>
            </w:r>
          </w:p>
        </w:tc>
        <w:tc>
          <w:tcPr>
            <w:tcW w:w="930" w:type="dxa"/>
            <w:tcBorders>
              <w:top w:val="single" w:sz="6" w:space="0" w:color="8C8C8C"/>
              <w:left w:val="nil"/>
              <w:bottom w:val="single" w:sz="6" w:space="0" w:color="8C8C8C"/>
              <w:right w:val="nil"/>
            </w:tcBorders>
            <w:shd w:val="clear" w:color="auto" w:fill="F2F2F2"/>
            <w:hideMark/>
          </w:tcPr>
          <w:p w14:paraId="0BFB7859" w14:textId="77777777" w:rsidR="00D933B7" w:rsidRPr="00294373" w:rsidRDefault="00D933B7">
            <w:pPr>
              <w:spacing w:after="0" w:line="240" w:lineRule="auto"/>
              <w:jc w:val="right"/>
              <w:textAlignment w:val="baseline"/>
              <w:rPr>
                <w:rFonts w:ascii="Times New Roman" w:hAnsi="Times New Roman"/>
                <w:lang w:eastAsia="en-IE"/>
              </w:rPr>
            </w:pPr>
            <w:r>
              <w:t>3 816.2</w:t>
            </w:r>
          </w:p>
        </w:tc>
        <w:tc>
          <w:tcPr>
            <w:tcW w:w="930" w:type="dxa"/>
            <w:tcBorders>
              <w:top w:val="single" w:sz="6" w:space="0" w:color="8C8C8C"/>
              <w:left w:val="nil"/>
              <w:bottom w:val="single" w:sz="6" w:space="0" w:color="8C8C8C"/>
              <w:right w:val="nil"/>
            </w:tcBorders>
            <w:shd w:val="clear" w:color="auto" w:fill="F2F2F2"/>
            <w:hideMark/>
          </w:tcPr>
          <w:p w14:paraId="49449452" w14:textId="77777777" w:rsidR="00D933B7" w:rsidRPr="00294373" w:rsidRDefault="00D933B7">
            <w:pPr>
              <w:spacing w:after="0" w:line="240" w:lineRule="auto"/>
              <w:jc w:val="right"/>
              <w:textAlignment w:val="baseline"/>
              <w:rPr>
                <w:rFonts w:ascii="Times New Roman" w:hAnsi="Times New Roman"/>
                <w:lang w:eastAsia="en-IE"/>
              </w:rPr>
            </w:pPr>
            <w:r>
              <w:t>2 897.4</w:t>
            </w:r>
          </w:p>
        </w:tc>
        <w:tc>
          <w:tcPr>
            <w:tcW w:w="930" w:type="dxa"/>
            <w:tcBorders>
              <w:top w:val="single" w:sz="6" w:space="0" w:color="8C8C8C"/>
              <w:left w:val="nil"/>
              <w:bottom w:val="single" w:sz="6" w:space="0" w:color="8C8C8C"/>
              <w:right w:val="nil"/>
            </w:tcBorders>
            <w:shd w:val="clear" w:color="auto" w:fill="F2F2F2"/>
            <w:hideMark/>
          </w:tcPr>
          <w:p w14:paraId="66FAEB26" w14:textId="77777777" w:rsidR="00D933B7" w:rsidRPr="00294373" w:rsidRDefault="00D933B7">
            <w:pPr>
              <w:spacing w:after="0" w:line="240" w:lineRule="auto"/>
              <w:jc w:val="right"/>
              <w:textAlignment w:val="baseline"/>
              <w:rPr>
                <w:rFonts w:ascii="Times New Roman" w:hAnsi="Times New Roman"/>
                <w:lang w:eastAsia="en-IE"/>
              </w:rPr>
            </w:pPr>
            <w:r>
              <w:t>1 633.6</w:t>
            </w:r>
          </w:p>
        </w:tc>
        <w:tc>
          <w:tcPr>
            <w:tcW w:w="930" w:type="dxa"/>
            <w:tcBorders>
              <w:top w:val="single" w:sz="6" w:space="0" w:color="8C8C8C"/>
              <w:left w:val="nil"/>
              <w:bottom w:val="single" w:sz="6" w:space="0" w:color="8C8C8C"/>
              <w:right w:val="nil"/>
            </w:tcBorders>
            <w:shd w:val="clear" w:color="auto" w:fill="F2F2F2"/>
            <w:hideMark/>
          </w:tcPr>
          <w:p w14:paraId="431BF715" w14:textId="77777777" w:rsidR="00D933B7" w:rsidRPr="00294373" w:rsidRDefault="00D933B7">
            <w:pPr>
              <w:spacing w:after="0" w:line="240" w:lineRule="auto"/>
              <w:jc w:val="right"/>
              <w:textAlignment w:val="baseline"/>
              <w:rPr>
                <w:rFonts w:ascii="Times New Roman" w:hAnsi="Times New Roman"/>
                <w:lang w:eastAsia="en-IE"/>
              </w:rPr>
            </w:pPr>
            <w:r>
              <w:t>2 069.0</w:t>
            </w:r>
          </w:p>
        </w:tc>
        <w:tc>
          <w:tcPr>
            <w:tcW w:w="930" w:type="dxa"/>
            <w:tcBorders>
              <w:top w:val="single" w:sz="6" w:space="0" w:color="8C8C8C"/>
              <w:left w:val="nil"/>
              <w:bottom w:val="single" w:sz="6" w:space="0" w:color="8C8C8C"/>
              <w:right w:val="nil"/>
            </w:tcBorders>
            <w:shd w:val="clear" w:color="auto" w:fill="F2F2F2"/>
            <w:hideMark/>
          </w:tcPr>
          <w:p w14:paraId="22E2B826" w14:textId="77777777" w:rsidR="00D933B7" w:rsidRPr="00294373" w:rsidRDefault="00D933B7">
            <w:pPr>
              <w:spacing w:after="0" w:line="240" w:lineRule="auto"/>
              <w:jc w:val="right"/>
              <w:textAlignment w:val="baseline"/>
              <w:rPr>
                <w:rFonts w:ascii="Times New Roman" w:hAnsi="Times New Roman"/>
                <w:lang w:eastAsia="en-IE"/>
              </w:rPr>
            </w:pPr>
            <w:r>
              <w:t>3 099.7</w:t>
            </w:r>
          </w:p>
        </w:tc>
        <w:tc>
          <w:tcPr>
            <w:tcW w:w="930" w:type="dxa"/>
            <w:tcBorders>
              <w:top w:val="single" w:sz="6" w:space="0" w:color="8C8C8C"/>
              <w:left w:val="nil"/>
              <w:bottom w:val="single" w:sz="6" w:space="0" w:color="8C8C8C"/>
              <w:right w:val="nil"/>
            </w:tcBorders>
            <w:shd w:val="clear" w:color="auto" w:fill="F2F2F2"/>
            <w:hideMark/>
          </w:tcPr>
          <w:p w14:paraId="6EBF4346"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3A84BA7C"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930" w:type="dxa"/>
            <w:tcBorders>
              <w:top w:val="single" w:sz="6" w:space="0" w:color="8C8C8C"/>
              <w:left w:val="nil"/>
              <w:bottom w:val="single" w:sz="6" w:space="0" w:color="8C8C8C"/>
              <w:right w:val="nil"/>
            </w:tcBorders>
            <w:shd w:val="clear" w:color="auto" w:fill="F2F2F2"/>
            <w:hideMark/>
          </w:tcPr>
          <w:p w14:paraId="10F2E9D0" w14:textId="77777777" w:rsidR="00D933B7" w:rsidRPr="00294373" w:rsidRDefault="00D933B7">
            <w:pPr>
              <w:spacing w:after="0" w:line="240" w:lineRule="auto"/>
              <w:jc w:val="right"/>
              <w:textAlignment w:val="baseline"/>
              <w:rPr>
                <w:rFonts w:ascii="Times New Roman" w:hAnsi="Times New Roman"/>
                <w:lang w:eastAsia="en-IE"/>
              </w:rPr>
            </w:pPr>
            <w:r>
              <w:t>13 515.9</w:t>
            </w:r>
          </w:p>
        </w:tc>
      </w:tr>
      <w:tr w:rsidR="00D933B7" w:rsidRPr="00294373" w14:paraId="1BF48799" w14:textId="77777777">
        <w:trPr>
          <w:trHeight w:val="300"/>
        </w:trPr>
        <w:tc>
          <w:tcPr>
            <w:tcW w:w="2085" w:type="dxa"/>
            <w:tcBorders>
              <w:top w:val="single" w:sz="6" w:space="0" w:color="8C8C8C"/>
              <w:left w:val="nil"/>
              <w:bottom w:val="single" w:sz="6" w:space="0" w:color="8C8C8C"/>
              <w:right w:val="nil"/>
            </w:tcBorders>
            <w:vAlign w:val="center"/>
            <w:hideMark/>
          </w:tcPr>
          <w:p w14:paraId="77ED6FC7" w14:textId="77777777" w:rsidR="00D933B7" w:rsidRPr="00294373" w:rsidRDefault="00D933B7">
            <w:pPr>
              <w:spacing w:after="0" w:line="240" w:lineRule="auto"/>
              <w:textAlignment w:val="baseline"/>
              <w:rPr>
                <w:rFonts w:ascii="Times New Roman" w:hAnsi="Times New Roman"/>
                <w:lang w:eastAsia="en-IE"/>
              </w:rPr>
            </w:pPr>
            <w:r>
              <w:rPr>
                <w:b/>
                <w:bCs/>
                <w:lang w:eastAsia="en-IE"/>
              </w:rPr>
              <w:t>Total</w:t>
            </w:r>
            <w:r>
              <w:rPr>
                <w:rFonts w:ascii="Calibri" w:hAnsi="Calibri" w:cs="Calibri"/>
                <w:lang w:eastAsia="en-IE"/>
              </w:rPr>
              <w:t> </w:t>
            </w:r>
          </w:p>
        </w:tc>
        <w:tc>
          <w:tcPr>
            <w:tcW w:w="930" w:type="dxa"/>
            <w:tcBorders>
              <w:top w:val="single" w:sz="6" w:space="0" w:color="8C8C8C"/>
              <w:left w:val="nil"/>
              <w:bottom w:val="single" w:sz="6" w:space="0" w:color="8C8C8C"/>
              <w:right w:val="nil"/>
            </w:tcBorders>
            <w:hideMark/>
          </w:tcPr>
          <w:p w14:paraId="6AE61994" w14:textId="77777777" w:rsidR="00D933B7" w:rsidRPr="006F6226" w:rsidRDefault="00D933B7">
            <w:pPr>
              <w:spacing w:after="0" w:line="240" w:lineRule="auto"/>
              <w:jc w:val="right"/>
              <w:textAlignment w:val="baseline"/>
              <w:rPr>
                <w:rFonts w:ascii="Times New Roman" w:hAnsi="Times New Roman"/>
                <w:b/>
                <w:bCs/>
                <w:lang w:eastAsia="en-IE"/>
              </w:rPr>
            </w:pPr>
            <w:r>
              <w:rPr>
                <w:b/>
                <w:bCs/>
              </w:rPr>
              <w:t>3 816.2</w:t>
            </w:r>
          </w:p>
        </w:tc>
        <w:tc>
          <w:tcPr>
            <w:tcW w:w="930" w:type="dxa"/>
            <w:tcBorders>
              <w:top w:val="single" w:sz="6" w:space="0" w:color="8C8C8C"/>
              <w:left w:val="nil"/>
              <w:bottom w:val="single" w:sz="6" w:space="0" w:color="8C8C8C"/>
              <w:right w:val="nil"/>
            </w:tcBorders>
            <w:hideMark/>
          </w:tcPr>
          <w:p w14:paraId="18703F60" w14:textId="77777777" w:rsidR="00D933B7" w:rsidRPr="006F6226" w:rsidRDefault="00D933B7">
            <w:pPr>
              <w:spacing w:after="0" w:line="240" w:lineRule="auto"/>
              <w:jc w:val="right"/>
              <w:textAlignment w:val="baseline"/>
              <w:rPr>
                <w:rFonts w:ascii="Times New Roman" w:hAnsi="Times New Roman"/>
                <w:b/>
                <w:bCs/>
                <w:lang w:eastAsia="en-IE"/>
              </w:rPr>
            </w:pPr>
            <w:r>
              <w:rPr>
                <w:b/>
                <w:bCs/>
              </w:rPr>
              <w:t>2 897.4</w:t>
            </w:r>
          </w:p>
        </w:tc>
        <w:tc>
          <w:tcPr>
            <w:tcW w:w="930" w:type="dxa"/>
            <w:tcBorders>
              <w:top w:val="single" w:sz="6" w:space="0" w:color="8C8C8C"/>
              <w:left w:val="nil"/>
              <w:bottom w:val="single" w:sz="6" w:space="0" w:color="8C8C8C"/>
              <w:right w:val="nil"/>
            </w:tcBorders>
            <w:hideMark/>
          </w:tcPr>
          <w:p w14:paraId="253BFC0D" w14:textId="77777777" w:rsidR="00D933B7" w:rsidRPr="006F6226" w:rsidRDefault="00D933B7">
            <w:pPr>
              <w:spacing w:after="0" w:line="240" w:lineRule="auto"/>
              <w:jc w:val="right"/>
              <w:textAlignment w:val="baseline"/>
              <w:rPr>
                <w:rFonts w:ascii="Times New Roman" w:hAnsi="Times New Roman"/>
                <w:b/>
                <w:bCs/>
                <w:lang w:eastAsia="en-IE"/>
              </w:rPr>
            </w:pPr>
            <w:r>
              <w:rPr>
                <w:b/>
                <w:bCs/>
              </w:rPr>
              <w:t>1 633.6</w:t>
            </w:r>
          </w:p>
        </w:tc>
        <w:tc>
          <w:tcPr>
            <w:tcW w:w="930" w:type="dxa"/>
            <w:tcBorders>
              <w:top w:val="single" w:sz="6" w:space="0" w:color="8C8C8C"/>
              <w:left w:val="nil"/>
              <w:bottom w:val="single" w:sz="6" w:space="0" w:color="8C8C8C"/>
              <w:right w:val="nil"/>
            </w:tcBorders>
            <w:hideMark/>
          </w:tcPr>
          <w:p w14:paraId="09413EB7" w14:textId="77777777" w:rsidR="00D933B7" w:rsidRPr="006F6226" w:rsidRDefault="00D933B7">
            <w:pPr>
              <w:spacing w:after="0" w:line="240" w:lineRule="auto"/>
              <w:jc w:val="right"/>
              <w:textAlignment w:val="baseline"/>
              <w:rPr>
                <w:rFonts w:ascii="Times New Roman" w:hAnsi="Times New Roman"/>
                <w:b/>
                <w:bCs/>
                <w:lang w:eastAsia="en-IE"/>
              </w:rPr>
            </w:pPr>
            <w:r>
              <w:rPr>
                <w:b/>
                <w:bCs/>
              </w:rPr>
              <w:t>2 069.0</w:t>
            </w:r>
          </w:p>
        </w:tc>
        <w:tc>
          <w:tcPr>
            <w:tcW w:w="930" w:type="dxa"/>
            <w:tcBorders>
              <w:top w:val="single" w:sz="6" w:space="0" w:color="8C8C8C"/>
              <w:left w:val="nil"/>
              <w:bottom w:val="single" w:sz="6" w:space="0" w:color="8C8C8C"/>
              <w:right w:val="nil"/>
            </w:tcBorders>
            <w:hideMark/>
          </w:tcPr>
          <w:p w14:paraId="270FAA9B" w14:textId="77777777" w:rsidR="00D933B7" w:rsidRPr="006F6226" w:rsidRDefault="00D933B7">
            <w:pPr>
              <w:spacing w:after="0" w:line="240" w:lineRule="auto"/>
              <w:jc w:val="right"/>
              <w:textAlignment w:val="baseline"/>
              <w:rPr>
                <w:rFonts w:ascii="Times New Roman" w:hAnsi="Times New Roman"/>
                <w:b/>
                <w:bCs/>
                <w:lang w:eastAsia="en-IE"/>
              </w:rPr>
            </w:pPr>
            <w:r>
              <w:rPr>
                <w:b/>
                <w:bCs/>
              </w:rPr>
              <w:t>3 099.7</w:t>
            </w:r>
          </w:p>
        </w:tc>
        <w:tc>
          <w:tcPr>
            <w:tcW w:w="930" w:type="dxa"/>
            <w:tcBorders>
              <w:top w:val="single" w:sz="6" w:space="0" w:color="8C8C8C"/>
              <w:left w:val="nil"/>
              <w:bottom w:val="single" w:sz="6" w:space="0" w:color="8C8C8C"/>
              <w:right w:val="nil"/>
            </w:tcBorders>
            <w:hideMark/>
          </w:tcPr>
          <w:p w14:paraId="1F10B1A9" w14:textId="77777777" w:rsidR="00D933B7" w:rsidRPr="006F6226"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5E7C6075" w14:textId="77777777" w:rsidR="00D933B7" w:rsidRPr="006F6226" w:rsidRDefault="00D933B7">
            <w:pPr>
              <w:spacing w:after="0" w:line="240" w:lineRule="auto"/>
              <w:jc w:val="right"/>
              <w:textAlignment w:val="baseline"/>
              <w:rPr>
                <w:rFonts w:ascii="Times New Roman" w:hAnsi="Times New Roman"/>
                <w:b/>
                <w:bCs/>
                <w:lang w:eastAsia="en-IE"/>
              </w:rPr>
            </w:pPr>
            <w:r>
              <w:rPr>
                <w:b/>
                <w:bCs/>
              </w:rPr>
              <w:t xml:space="preserve"> 0.0</w:t>
            </w:r>
          </w:p>
        </w:tc>
        <w:tc>
          <w:tcPr>
            <w:tcW w:w="930" w:type="dxa"/>
            <w:tcBorders>
              <w:top w:val="single" w:sz="6" w:space="0" w:color="8C8C8C"/>
              <w:left w:val="nil"/>
              <w:bottom w:val="single" w:sz="6" w:space="0" w:color="8C8C8C"/>
              <w:right w:val="nil"/>
            </w:tcBorders>
            <w:hideMark/>
          </w:tcPr>
          <w:p w14:paraId="648D4DF4" w14:textId="77777777" w:rsidR="00D933B7" w:rsidRPr="006F6226" w:rsidRDefault="00D933B7">
            <w:pPr>
              <w:spacing w:after="0" w:line="240" w:lineRule="auto"/>
              <w:jc w:val="right"/>
              <w:textAlignment w:val="baseline"/>
              <w:rPr>
                <w:rFonts w:ascii="Times New Roman" w:hAnsi="Times New Roman"/>
                <w:b/>
                <w:bCs/>
                <w:lang w:eastAsia="en-IE"/>
              </w:rPr>
            </w:pPr>
            <w:r>
              <w:rPr>
                <w:b/>
                <w:bCs/>
              </w:rPr>
              <w:t>13 515.9</w:t>
            </w:r>
          </w:p>
        </w:tc>
      </w:tr>
    </w:tbl>
    <w:p w14:paraId="0F02B906" w14:textId="77777777" w:rsidR="00D933B7" w:rsidRPr="00294373"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7680D6BF" w14:textId="77777777" w:rsidR="00D933B7" w:rsidRPr="00294373" w:rsidRDefault="00D933B7" w:rsidP="00D933B7">
      <w:pPr>
        <w:spacing w:after="0" w:line="240" w:lineRule="auto"/>
        <w:textAlignment w:val="baseline"/>
        <w:rPr>
          <w:rFonts w:cs="Segoe UI"/>
          <w:sz w:val="18"/>
          <w:szCs w:val="18"/>
          <w:lang w:eastAsia="en-IE"/>
        </w:rPr>
      </w:pPr>
    </w:p>
    <w:p w14:paraId="47BB46BC" w14:textId="77777777" w:rsidR="00D933B7" w:rsidRPr="00294373" w:rsidRDefault="00D933B7" w:rsidP="00D933B7">
      <w:pPr>
        <w:spacing w:after="0" w:line="240" w:lineRule="auto"/>
        <w:textAlignment w:val="baseline"/>
        <w:rPr>
          <w:rFonts w:cs="Segoe UI"/>
          <w:sz w:val="18"/>
          <w:szCs w:val="18"/>
          <w:lang w:eastAsia="en-IE"/>
        </w:rPr>
      </w:pPr>
    </w:p>
    <w:p w14:paraId="7695831E" w14:textId="77777777" w:rsidR="00D933B7" w:rsidRPr="00294373" w:rsidRDefault="00D933B7" w:rsidP="00D933B7">
      <w:pPr>
        <w:spacing w:after="0" w:line="240" w:lineRule="auto"/>
        <w:textAlignment w:val="baseline"/>
        <w:rPr>
          <w:rFonts w:cs="Segoe UI"/>
          <w:sz w:val="18"/>
          <w:szCs w:val="18"/>
          <w:lang w:eastAsia="en-IE"/>
        </w:rPr>
      </w:pPr>
    </w:p>
    <w:p w14:paraId="60D41A85" w14:textId="77777777" w:rsidR="00D933B7" w:rsidRPr="00294373" w:rsidRDefault="00D933B7" w:rsidP="00D933B7">
      <w:pPr>
        <w:spacing w:after="0" w:line="240" w:lineRule="auto"/>
        <w:textAlignment w:val="baseline"/>
        <w:rPr>
          <w:rFonts w:cs="Segoe UI"/>
          <w:sz w:val="18"/>
          <w:szCs w:val="18"/>
          <w:lang w:eastAsia="en-IE"/>
        </w:rPr>
      </w:pPr>
    </w:p>
    <w:p w14:paraId="440A4DA3" w14:textId="77777777" w:rsidR="00D933B7" w:rsidRPr="00294373" w:rsidRDefault="00D933B7" w:rsidP="00F72C99">
      <w:pPr>
        <w:pStyle w:val="Heading3"/>
        <w:rPr>
          <w:rFonts w:ascii="Segoe UI" w:hAnsi="Segoe UI"/>
          <w:sz w:val="18"/>
          <w:szCs w:val="18"/>
          <w:lang w:eastAsia="en-IE"/>
        </w:rPr>
      </w:pPr>
      <w:r>
        <w:rPr>
          <w:lang w:eastAsia="en-IE"/>
        </w:rPr>
        <w:t>Cumulative budget implementation at the end of 2025 (million EUR):</w:t>
      </w:r>
      <w:r>
        <w:rPr>
          <w:rFonts w:ascii="Calibri" w:hAnsi="Calibri" w:cs="Calibri"/>
          <w:lang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294373" w14:paraId="14951FB7"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5A514094" w14:textId="77777777" w:rsidR="00D933B7" w:rsidRPr="00294373" w:rsidRDefault="00D933B7">
            <w:pPr>
              <w:spacing w:after="0" w:line="240" w:lineRule="auto"/>
              <w:jc w:val="center"/>
              <w:textAlignment w:val="baseline"/>
              <w:rPr>
                <w:rFonts w:ascii="Times New Roman" w:hAnsi="Times New Roman"/>
                <w:b/>
                <w:bCs/>
                <w:lang w:eastAsia="en-IE"/>
              </w:rPr>
            </w:pP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7A2749D9"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Implementation</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5049131A"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Budget</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2F2F2"/>
            <w:hideMark/>
          </w:tcPr>
          <w:p w14:paraId="1E6E9D4C" w14:textId="77777777" w:rsidR="00D933B7" w:rsidRPr="00294373" w:rsidRDefault="00D933B7">
            <w:pPr>
              <w:spacing w:after="0" w:line="240" w:lineRule="auto"/>
              <w:jc w:val="right"/>
              <w:textAlignment w:val="baseline"/>
              <w:rPr>
                <w:rFonts w:ascii="Times New Roman" w:hAnsi="Times New Roman"/>
                <w:b/>
                <w:bCs/>
                <w:lang w:eastAsia="en-IE"/>
              </w:rPr>
            </w:pPr>
            <w:r>
              <w:rPr>
                <w:b/>
                <w:bCs/>
                <w:lang w:eastAsia="en-IE"/>
              </w:rPr>
              <w:t>Implementation rate</w:t>
            </w:r>
            <w:r>
              <w:rPr>
                <w:rFonts w:ascii="Calibri" w:hAnsi="Calibri" w:cs="Calibri"/>
                <w:b/>
                <w:bCs/>
                <w:lang w:eastAsia="en-IE"/>
              </w:rPr>
              <w:t> </w:t>
            </w:r>
          </w:p>
        </w:tc>
      </w:tr>
      <w:tr w:rsidR="00D933B7" w:rsidRPr="00294373" w14:paraId="69EF82D6"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37EE5E50" w14:textId="77777777" w:rsidR="00D933B7" w:rsidRPr="00294373" w:rsidRDefault="00D933B7">
            <w:pPr>
              <w:spacing w:after="0" w:line="240" w:lineRule="auto"/>
              <w:textAlignment w:val="baseline"/>
              <w:rPr>
                <w:rFonts w:ascii="Times New Roman" w:hAnsi="Times New Roman"/>
                <w:b/>
                <w:bCs/>
                <w:lang w:eastAsia="en-IE"/>
              </w:rPr>
            </w:pPr>
            <w:r>
              <w:rPr>
                <w:b/>
                <w:bCs/>
                <w:lang w:eastAsia="en-IE"/>
              </w:rPr>
              <w:t>Commitments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4EA4EAB2" w14:textId="77777777" w:rsidR="00D933B7" w:rsidRPr="00294373" w:rsidRDefault="00D933B7">
            <w:pPr>
              <w:spacing w:after="0" w:line="240" w:lineRule="auto"/>
              <w:jc w:val="right"/>
              <w:textAlignment w:val="baseline"/>
              <w:rPr>
                <w:rFonts w:ascii="Times New Roman" w:hAnsi="Times New Roman"/>
                <w:lang w:eastAsia="en-IE"/>
              </w:rPr>
            </w:pPr>
            <w:r>
              <w:t>8 878.3</w:t>
            </w:r>
          </w:p>
        </w:tc>
        <w:tc>
          <w:tcPr>
            <w:tcW w:w="2400" w:type="dxa"/>
            <w:tcBorders>
              <w:top w:val="single" w:sz="6" w:space="0" w:color="8C8C8C"/>
              <w:left w:val="nil"/>
              <w:bottom w:val="single" w:sz="6" w:space="0" w:color="8C8C8C"/>
              <w:right w:val="nil"/>
            </w:tcBorders>
            <w:shd w:val="clear" w:color="auto" w:fill="FFFFFF"/>
            <w:hideMark/>
          </w:tcPr>
          <w:p w14:paraId="27CC7B05" w14:textId="77777777" w:rsidR="00D933B7" w:rsidRPr="00294373" w:rsidRDefault="00D933B7">
            <w:pPr>
              <w:spacing w:after="0" w:line="240" w:lineRule="auto"/>
              <w:jc w:val="right"/>
              <w:textAlignment w:val="baseline"/>
              <w:rPr>
                <w:rFonts w:ascii="Times New Roman" w:hAnsi="Times New Roman"/>
                <w:lang w:eastAsia="en-IE"/>
              </w:rPr>
            </w:pPr>
            <w:r>
              <w:t>13 515.9</w:t>
            </w:r>
          </w:p>
        </w:tc>
        <w:tc>
          <w:tcPr>
            <w:tcW w:w="2400" w:type="dxa"/>
            <w:tcBorders>
              <w:top w:val="single" w:sz="6" w:space="0" w:color="8C8C8C"/>
              <w:left w:val="nil"/>
              <w:bottom w:val="single" w:sz="6" w:space="0" w:color="8C8C8C"/>
              <w:right w:val="nil"/>
            </w:tcBorders>
            <w:shd w:val="clear" w:color="auto" w:fill="FFFFFF"/>
            <w:hideMark/>
          </w:tcPr>
          <w:p w14:paraId="6A9825D0" w14:textId="77777777" w:rsidR="00D933B7" w:rsidRPr="00294373" w:rsidRDefault="00D933B7">
            <w:pPr>
              <w:spacing w:after="0" w:line="240" w:lineRule="auto"/>
              <w:jc w:val="right"/>
              <w:textAlignment w:val="baseline"/>
              <w:rPr>
                <w:rFonts w:ascii="Times New Roman" w:hAnsi="Times New Roman"/>
                <w:lang w:eastAsia="en-IE"/>
              </w:rPr>
            </w:pPr>
            <w:r>
              <w:t>65.7%</w:t>
            </w:r>
          </w:p>
        </w:tc>
      </w:tr>
      <w:tr w:rsidR="00D933B7" w:rsidRPr="00294373" w14:paraId="5E5198D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47B49A0" w14:textId="77777777" w:rsidR="00D933B7" w:rsidRPr="00294373" w:rsidRDefault="00D933B7">
            <w:pPr>
              <w:spacing w:after="0" w:line="240" w:lineRule="auto"/>
              <w:textAlignment w:val="baseline"/>
              <w:rPr>
                <w:rFonts w:ascii="Times New Roman" w:hAnsi="Times New Roman"/>
                <w:b/>
                <w:bCs/>
                <w:lang w:eastAsia="en-IE"/>
              </w:rPr>
            </w:pPr>
            <w:r>
              <w:rPr>
                <w:b/>
                <w:bCs/>
                <w:lang w:eastAsia="en-IE"/>
              </w:rPr>
              <w:t>Payments</w:t>
            </w:r>
            <w:r>
              <w:rPr>
                <w:rFonts w:ascii="Calibri" w:hAnsi="Calibri" w:cs="Calibri"/>
                <w:b/>
                <w:bCs/>
                <w:lang w:eastAsia="en-IE"/>
              </w:rPr>
              <w:t> </w:t>
            </w:r>
          </w:p>
        </w:tc>
        <w:tc>
          <w:tcPr>
            <w:tcW w:w="2400" w:type="dxa"/>
            <w:tcBorders>
              <w:top w:val="single" w:sz="6" w:space="0" w:color="8C8C8C"/>
              <w:left w:val="nil"/>
              <w:bottom w:val="single" w:sz="6" w:space="0" w:color="8C8C8C"/>
              <w:right w:val="nil"/>
            </w:tcBorders>
            <w:shd w:val="clear" w:color="auto" w:fill="FFFFFF"/>
            <w:hideMark/>
          </w:tcPr>
          <w:p w14:paraId="28C43899" w14:textId="77777777" w:rsidR="00D933B7" w:rsidRPr="00294373" w:rsidRDefault="00D933B7">
            <w:pPr>
              <w:spacing w:after="0" w:line="240" w:lineRule="auto"/>
              <w:jc w:val="right"/>
              <w:textAlignment w:val="baseline"/>
              <w:rPr>
                <w:rFonts w:ascii="Times New Roman" w:hAnsi="Times New Roman"/>
                <w:lang w:eastAsia="en-IE"/>
              </w:rPr>
            </w:pPr>
            <w:r>
              <w:t xml:space="preserve"> 717.6</w:t>
            </w:r>
          </w:p>
        </w:tc>
        <w:tc>
          <w:tcPr>
            <w:tcW w:w="2400" w:type="dxa"/>
            <w:tcBorders>
              <w:top w:val="single" w:sz="6" w:space="0" w:color="8C8C8C"/>
              <w:left w:val="nil"/>
              <w:bottom w:val="single" w:sz="6" w:space="0" w:color="8C8C8C"/>
              <w:right w:val="nil"/>
            </w:tcBorders>
            <w:shd w:val="clear" w:color="auto" w:fill="FFFFFF"/>
            <w:hideMark/>
          </w:tcPr>
          <w:p w14:paraId="0ABC0546" w14:textId="77777777" w:rsidR="00D933B7" w:rsidRPr="00294373" w:rsidRDefault="00D933B7">
            <w:pPr>
              <w:spacing w:after="0" w:line="240" w:lineRule="auto"/>
              <w:jc w:val="right"/>
              <w:textAlignment w:val="baseline"/>
              <w:rPr>
                <w:rFonts w:ascii="Times New Roman" w:hAnsi="Times New Roman"/>
                <w:lang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6A23110A" w14:textId="77777777" w:rsidR="00D933B7" w:rsidRPr="00294373" w:rsidRDefault="00D933B7">
            <w:pPr>
              <w:spacing w:after="0" w:line="240" w:lineRule="auto"/>
              <w:jc w:val="right"/>
              <w:textAlignment w:val="baseline"/>
              <w:rPr>
                <w:rFonts w:ascii="Times New Roman" w:hAnsi="Times New Roman"/>
                <w:lang w:eastAsia="en-IE"/>
              </w:rPr>
            </w:pPr>
            <w:r>
              <w:t>5.3%</w:t>
            </w:r>
          </w:p>
        </w:tc>
      </w:tr>
    </w:tbl>
    <w:p w14:paraId="7B60E1F1" w14:textId="77777777" w:rsidR="00D933B7" w:rsidRPr="00294373" w:rsidRDefault="00D933B7" w:rsidP="00D933B7">
      <w:pPr>
        <w:spacing w:after="0" w:line="240" w:lineRule="auto"/>
        <w:textAlignment w:val="baseline"/>
        <w:rPr>
          <w:rFonts w:ascii="Segoe UI" w:hAnsi="Segoe UI" w:cs="Segoe UI"/>
          <w:sz w:val="18"/>
          <w:szCs w:val="18"/>
          <w:lang w:eastAsia="en-IE"/>
        </w:rPr>
      </w:pPr>
    </w:p>
    <w:p w14:paraId="4EC8CE17" w14:textId="77777777" w:rsidR="00D933B7" w:rsidRPr="00294373" w:rsidRDefault="00D933B7" w:rsidP="00D933B7">
      <w:pPr>
        <w:spacing w:after="0" w:line="240" w:lineRule="auto"/>
        <w:textAlignment w:val="baseline"/>
        <w:rPr>
          <w:rFonts w:ascii="Segoe UI" w:hAnsi="Segoe UI" w:cs="Segoe UI"/>
          <w:sz w:val="18"/>
          <w:szCs w:val="18"/>
          <w:lang w:eastAsia="en-IE"/>
        </w:rPr>
      </w:pPr>
    </w:p>
    <w:p w14:paraId="089725CB" w14:textId="77777777" w:rsidR="00D933B7" w:rsidRPr="00294373"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2991A3A1" w14:textId="77777777" w:rsidR="00D933B7" w:rsidRPr="00294373"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533F2AE2" w14:textId="77777777" w:rsidR="00D933B7" w:rsidRPr="00294373" w:rsidRDefault="00D933B7" w:rsidP="00F72C99">
      <w:pPr>
        <w:pStyle w:val="Heading2"/>
        <w:rPr>
          <w:rFonts w:eastAsiaTheme="majorEastAsia"/>
          <w:lang w:eastAsia="en-GB"/>
        </w:rPr>
      </w:pPr>
      <w:r>
        <w:rPr>
          <w:rFonts w:eastAsiaTheme="majorEastAsia"/>
          <w:lang w:eastAsia="en-GB"/>
        </w:rPr>
        <w:t>Implementation and performance</w:t>
      </w:r>
    </w:p>
    <w:p w14:paraId="395D004F" w14:textId="77777777" w:rsidR="00D933B7" w:rsidRPr="00294373"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30"/>
        <w:gridCol w:w="1484"/>
        <w:gridCol w:w="1481"/>
        <w:gridCol w:w="1436"/>
        <w:gridCol w:w="1738"/>
        <w:gridCol w:w="1569"/>
      </w:tblGrid>
      <w:tr w:rsidR="00D933B7" w:rsidRPr="00294373" w14:paraId="3D6677A4"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3FE1B93B" w14:textId="77777777" w:rsidR="00D933B7" w:rsidRPr="00294373" w:rsidRDefault="00D933B7">
            <w:pPr>
              <w:spacing w:after="0"/>
              <w:jc w:val="right"/>
              <w:rPr>
                <w:rFonts w:ascii="Calibri" w:eastAsia="Calibri" w:hAnsi="Calibri" w:cs="Calibri"/>
                <w:color w:val="000000" w:themeColor="text1"/>
              </w:rPr>
            </w:pPr>
          </w:p>
        </w:tc>
        <w:tc>
          <w:tcPr>
            <w:tcW w:w="1524" w:type="dxa"/>
            <w:tcBorders>
              <w:top w:val="single" w:sz="6" w:space="0" w:color="8C8C8C"/>
              <w:left w:val="nil"/>
              <w:bottom w:val="single" w:sz="6" w:space="0" w:color="8C8C8C"/>
              <w:right w:val="nil"/>
            </w:tcBorders>
            <w:shd w:val="clear" w:color="auto" w:fill="FAF9F9"/>
            <w:hideMark/>
          </w:tcPr>
          <w:p w14:paraId="518BE0CD" w14:textId="77777777" w:rsidR="00D933B7" w:rsidRPr="00294373" w:rsidRDefault="00D933B7">
            <w:pPr>
              <w:spacing w:after="0"/>
              <w:jc w:val="center"/>
            </w:pPr>
            <w:r>
              <w:rPr>
                <w:rFonts w:eastAsia="EC Square Sans Pro" w:cs="EC Square Sans Pro"/>
                <w:b/>
                <w:bCs/>
                <w:color w:val="000000" w:themeColor="text1"/>
              </w:rPr>
              <w:t>Baseline</w:t>
            </w:r>
          </w:p>
        </w:tc>
        <w:tc>
          <w:tcPr>
            <w:tcW w:w="1519" w:type="dxa"/>
            <w:tcBorders>
              <w:top w:val="single" w:sz="6" w:space="0" w:color="8C8C8C"/>
              <w:left w:val="nil"/>
              <w:bottom w:val="single" w:sz="6" w:space="0" w:color="8C8C8C"/>
              <w:right w:val="nil"/>
            </w:tcBorders>
            <w:shd w:val="clear" w:color="auto" w:fill="FAF9F9"/>
            <w:hideMark/>
          </w:tcPr>
          <w:p w14:paraId="7E3C068A" w14:textId="77777777" w:rsidR="00D933B7" w:rsidRPr="00294373" w:rsidRDefault="00D933B7">
            <w:pPr>
              <w:spacing w:after="0"/>
              <w:jc w:val="center"/>
            </w:pPr>
            <w:r>
              <w:rPr>
                <w:rFonts w:eastAsia="EC Square Sans Pro" w:cs="EC Square Sans Pro"/>
                <w:b/>
                <w:bCs/>
                <w:color w:val="000000" w:themeColor="text1"/>
              </w:rPr>
              <w:t>Progress</w:t>
            </w:r>
          </w:p>
        </w:tc>
        <w:tc>
          <w:tcPr>
            <w:tcW w:w="1488" w:type="dxa"/>
            <w:tcBorders>
              <w:top w:val="single" w:sz="6" w:space="0" w:color="8C8C8C"/>
              <w:left w:val="nil"/>
              <w:bottom w:val="single" w:sz="6" w:space="0" w:color="8C8C8C"/>
              <w:right w:val="nil"/>
            </w:tcBorders>
            <w:shd w:val="clear" w:color="auto" w:fill="FAF9F9"/>
            <w:hideMark/>
          </w:tcPr>
          <w:p w14:paraId="5FD3D5D1" w14:textId="77777777" w:rsidR="00D933B7" w:rsidRPr="00294373" w:rsidRDefault="00D933B7">
            <w:pPr>
              <w:spacing w:after="0"/>
              <w:jc w:val="center"/>
            </w:pPr>
            <w:r>
              <w:rPr>
                <w:rFonts w:eastAsia="EC Square Sans Pro" w:cs="EC Square Sans Pro"/>
                <w:b/>
                <w:bCs/>
                <w:color w:val="000000" w:themeColor="text1"/>
              </w:rPr>
              <w:t>Target</w:t>
            </w:r>
          </w:p>
        </w:tc>
        <w:tc>
          <w:tcPr>
            <w:tcW w:w="1535" w:type="dxa"/>
            <w:tcBorders>
              <w:top w:val="single" w:sz="6" w:space="0" w:color="8C8C8C"/>
              <w:left w:val="nil"/>
              <w:bottom w:val="single" w:sz="6" w:space="0" w:color="8C8C8C"/>
              <w:right w:val="nil"/>
            </w:tcBorders>
            <w:shd w:val="clear" w:color="auto" w:fill="FAF9F9"/>
            <w:hideMark/>
          </w:tcPr>
          <w:p w14:paraId="5CBE8C2A" w14:textId="77777777" w:rsidR="00D933B7" w:rsidRPr="00294373" w:rsidRDefault="00D933B7">
            <w:pPr>
              <w:spacing w:after="0"/>
              <w:jc w:val="center"/>
            </w:pPr>
            <w:r>
              <w:rPr>
                <w:rFonts w:eastAsia="EC Square Sans Pro" w:cs="EC Square Sans Pro"/>
                <w:b/>
                <w:bCs/>
                <w:color w:val="000000" w:themeColor="text1"/>
              </w:rPr>
              <w:t>Results</w:t>
            </w:r>
          </w:p>
        </w:tc>
        <w:tc>
          <w:tcPr>
            <w:tcW w:w="1588" w:type="dxa"/>
            <w:tcBorders>
              <w:top w:val="single" w:sz="6" w:space="0" w:color="8C8C8C"/>
              <w:left w:val="nil"/>
              <w:bottom w:val="single" w:sz="6" w:space="0" w:color="8C8C8C"/>
              <w:right w:val="nil"/>
            </w:tcBorders>
            <w:shd w:val="clear" w:color="auto" w:fill="FAF9F9"/>
            <w:hideMark/>
          </w:tcPr>
          <w:p w14:paraId="15140DEA" w14:textId="77777777" w:rsidR="00D933B7" w:rsidRPr="00294373" w:rsidRDefault="00D933B7">
            <w:pPr>
              <w:spacing w:after="0"/>
              <w:jc w:val="center"/>
            </w:pPr>
            <w:r>
              <w:rPr>
                <w:rFonts w:eastAsia="EC Square Sans Pro" w:cs="EC Square Sans Pro"/>
                <w:b/>
                <w:bCs/>
                <w:color w:val="000000" w:themeColor="text1"/>
              </w:rPr>
              <w:t>Assessment</w:t>
            </w:r>
          </w:p>
        </w:tc>
      </w:tr>
      <w:tr w:rsidR="00D933B7" w:rsidRPr="00294373" w14:paraId="3F4B0C93" w14:textId="77777777">
        <w:trPr>
          <w:trHeight w:val="300"/>
        </w:trPr>
        <w:tc>
          <w:tcPr>
            <w:tcW w:w="1984" w:type="dxa"/>
            <w:tcBorders>
              <w:top w:val="single" w:sz="6" w:space="0" w:color="8C8C8C"/>
              <w:left w:val="nil"/>
              <w:bottom w:val="single" w:sz="6" w:space="0" w:color="8C8C8C"/>
              <w:right w:val="nil"/>
            </w:tcBorders>
            <w:hideMark/>
          </w:tcPr>
          <w:p w14:paraId="1F0899CF" w14:textId="77777777" w:rsidR="00D933B7" w:rsidRPr="00294373" w:rsidRDefault="00D933B7">
            <w:pPr>
              <w:spacing w:after="0"/>
            </w:pPr>
            <w:r>
              <w:rPr>
                <w:rFonts w:ascii="Calibri" w:eastAsia="Calibri" w:hAnsi="Calibri" w:cs="Calibri"/>
                <w:b/>
                <w:bCs/>
                <w:color w:val="000000" w:themeColor="text1"/>
              </w:rPr>
              <w:t xml:space="preserve"> </w:t>
            </w:r>
          </w:p>
        </w:tc>
        <w:tc>
          <w:tcPr>
            <w:tcW w:w="1524" w:type="dxa"/>
            <w:tcBorders>
              <w:top w:val="single" w:sz="6" w:space="0" w:color="8C8C8C"/>
              <w:left w:val="nil"/>
              <w:bottom w:val="single" w:sz="6" w:space="0" w:color="8C8C8C"/>
              <w:right w:val="nil"/>
            </w:tcBorders>
            <w:hideMark/>
          </w:tcPr>
          <w:p w14:paraId="28015BC3" w14:textId="77777777" w:rsidR="00D933B7" w:rsidRPr="00294373" w:rsidRDefault="00D933B7">
            <w:pPr>
              <w:spacing w:after="0"/>
              <w:jc w:val="center"/>
            </w:pPr>
            <w:r>
              <w:rPr>
                <w:rFonts w:ascii="Calibri" w:eastAsia="Calibri" w:hAnsi="Calibri" w:cs="Calibri"/>
                <w:b/>
                <w:bCs/>
                <w:color w:val="000000" w:themeColor="text1"/>
              </w:rPr>
              <w:t xml:space="preserve"> </w:t>
            </w:r>
          </w:p>
        </w:tc>
        <w:tc>
          <w:tcPr>
            <w:tcW w:w="1519" w:type="dxa"/>
            <w:tcBorders>
              <w:top w:val="single" w:sz="6" w:space="0" w:color="8C8C8C"/>
              <w:left w:val="nil"/>
              <w:bottom w:val="single" w:sz="6" w:space="0" w:color="8C8C8C"/>
              <w:right w:val="nil"/>
            </w:tcBorders>
            <w:vAlign w:val="center"/>
            <w:hideMark/>
          </w:tcPr>
          <w:p w14:paraId="572A1F35" w14:textId="77777777" w:rsidR="00D933B7" w:rsidRPr="00294373" w:rsidRDefault="00D933B7">
            <w:pPr>
              <w:spacing w:after="0"/>
              <w:jc w:val="center"/>
            </w:pPr>
            <w:r>
              <w:rPr>
                <w:rFonts w:ascii="Calibri" w:eastAsia="Calibri" w:hAnsi="Calibri" w:cs="Calibri"/>
                <w:b/>
                <w:bCs/>
                <w:color w:val="000000" w:themeColor="text1"/>
              </w:rPr>
              <w:t xml:space="preserve"> </w:t>
            </w:r>
          </w:p>
        </w:tc>
        <w:tc>
          <w:tcPr>
            <w:tcW w:w="1488" w:type="dxa"/>
            <w:tcBorders>
              <w:top w:val="single" w:sz="6" w:space="0" w:color="8C8C8C"/>
              <w:left w:val="nil"/>
              <w:bottom w:val="single" w:sz="6" w:space="0" w:color="8C8C8C"/>
              <w:right w:val="nil"/>
            </w:tcBorders>
            <w:hideMark/>
          </w:tcPr>
          <w:p w14:paraId="05FC0628" w14:textId="77777777" w:rsidR="00D933B7" w:rsidRPr="00294373" w:rsidRDefault="00D933B7">
            <w:pPr>
              <w:spacing w:after="0"/>
              <w:jc w:val="center"/>
            </w:pPr>
            <w:r>
              <w:rPr>
                <w:rFonts w:ascii="Calibri" w:eastAsia="Calibri" w:hAnsi="Calibri" w:cs="Calibri"/>
                <w:b/>
                <w:bCs/>
                <w:color w:val="000000" w:themeColor="text1"/>
              </w:rPr>
              <w:t xml:space="preserve"> </w:t>
            </w:r>
          </w:p>
        </w:tc>
        <w:tc>
          <w:tcPr>
            <w:tcW w:w="1535" w:type="dxa"/>
            <w:tcBorders>
              <w:top w:val="single" w:sz="6" w:space="0" w:color="8C8C8C"/>
              <w:left w:val="nil"/>
              <w:bottom w:val="single" w:sz="6" w:space="0" w:color="8C8C8C"/>
              <w:right w:val="nil"/>
            </w:tcBorders>
            <w:hideMark/>
          </w:tcPr>
          <w:p w14:paraId="3084CE1A" w14:textId="77777777" w:rsidR="00D933B7" w:rsidRPr="00294373" w:rsidRDefault="00D933B7">
            <w:pPr>
              <w:spacing w:after="0"/>
              <w:jc w:val="center"/>
            </w:pPr>
            <w:r>
              <w:rPr>
                <w:rFonts w:ascii="Calibri" w:eastAsia="Calibri" w:hAnsi="Calibri" w:cs="Calibri"/>
                <w:b/>
                <w:bCs/>
                <w:color w:val="000000" w:themeColor="text1"/>
              </w:rPr>
              <w:t xml:space="preserve"> </w:t>
            </w:r>
          </w:p>
        </w:tc>
        <w:tc>
          <w:tcPr>
            <w:tcW w:w="1588" w:type="dxa"/>
            <w:tcBorders>
              <w:top w:val="single" w:sz="6" w:space="0" w:color="8C8C8C"/>
              <w:left w:val="nil"/>
              <w:bottom w:val="single" w:sz="6" w:space="0" w:color="8C8C8C"/>
              <w:right w:val="nil"/>
            </w:tcBorders>
            <w:hideMark/>
          </w:tcPr>
          <w:p w14:paraId="71E37D4E" w14:textId="77777777" w:rsidR="00D933B7" w:rsidRPr="00294373" w:rsidRDefault="00D933B7">
            <w:pPr>
              <w:spacing w:after="0"/>
              <w:jc w:val="center"/>
            </w:pPr>
            <w:r>
              <w:rPr>
                <w:rFonts w:ascii="Calibri" w:eastAsia="Calibri" w:hAnsi="Calibri" w:cs="Calibri"/>
                <w:b/>
                <w:bCs/>
                <w:color w:val="000000" w:themeColor="text1"/>
              </w:rPr>
              <w:t xml:space="preserve"> </w:t>
            </w:r>
          </w:p>
        </w:tc>
      </w:tr>
      <w:tr w:rsidR="00D933B7" w:rsidRPr="00294373" w14:paraId="538F6035"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3D2E4B54" w14:textId="77777777" w:rsidR="00D933B7" w:rsidRPr="00294373" w:rsidRDefault="00D933B7">
            <w:pPr>
              <w:spacing w:after="0"/>
            </w:pPr>
            <w:r>
              <w:rPr>
                <w:rFonts w:eastAsia="EC Square Sans Pro" w:cs="EC Square Sans Pro"/>
                <w:color w:val="000000" w:themeColor="text1"/>
              </w:rPr>
              <w:t>Absolute greenhouse gas emissions avoidance planned (tonnes o</w:t>
            </w:r>
            <w:r>
              <w:rPr>
                <w:color w:val="000000" w:themeColor="text1"/>
              </w:rPr>
              <w:t xml:space="preserve">f </w:t>
            </w:r>
            <w:r>
              <w:rPr>
                <w:rFonts w:eastAsia="EC Square Sans Pro" w:cs="EC Square Sans Pro"/>
                <w:color w:val="000000" w:themeColor="text1"/>
              </w:rPr>
              <w:t>CO</w:t>
            </w:r>
            <w:r>
              <w:rPr>
                <w:rFonts w:eastAsia="EC Square Sans Pro" w:cs="EC Square Sans Pro"/>
                <w:color w:val="000000" w:themeColor="text1"/>
                <w:vertAlign w:val="subscript"/>
              </w:rPr>
              <w:t>2</w:t>
            </w:r>
            <w:r>
              <w:rPr>
                <w:rFonts w:eastAsia="EC Square Sans Pro" w:cs="EC Square Sans Pro"/>
                <w:color w:val="000000" w:themeColor="text1"/>
              </w:rPr>
              <w:t xml:space="preserve"> equivalent)</w:t>
            </w:r>
          </w:p>
        </w:tc>
        <w:tc>
          <w:tcPr>
            <w:tcW w:w="1524" w:type="dxa"/>
            <w:tcBorders>
              <w:top w:val="single" w:sz="6" w:space="0" w:color="8C8C8C"/>
              <w:left w:val="nil"/>
              <w:bottom w:val="single" w:sz="6" w:space="0" w:color="8C8C8C"/>
              <w:right w:val="nil"/>
            </w:tcBorders>
            <w:shd w:val="clear" w:color="auto" w:fill="FAF9F9"/>
            <w:hideMark/>
          </w:tcPr>
          <w:p w14:paraId="340CACE2"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hideMark/>
          </w:tcPr>
          <w:p w14:paraId="65512BFF" w14:textId="77777777" w:rsidR="00D933B7" w:rsidRPr="00294373"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hideMark/>
          </w:tcPr>
          <w:p w14:paraId="7611C3EE" w14:textId="77777777" w:rsidR="00D933B7" w:rsidRPr="00294373"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hideMark/>
          </w:tcPr>
          <w:p w14:paraId="229669B0" w14:textId="77777777" w:rsidR="00D933B7" w:rsidRPr="006F6226" w:rsidRDefault="00D933B7">
            <w:pPr>
              <w:spacing w:after="0"/>
              <w:jc w:val="center"/>
            </w:pPr>
            <w:r>
              <w:rPr>
                <w:rFonts w:eastAsia="EC Square Sans Pro" w:cs="EC Square Sans Pro"/>
                <w:color w:val="000000" w:themeColor="text1"/>
              </w:rPr>
              <w:t>962</w:t>
            </w:r>
            <w:r>
              <w:rPr>
                <w:rFonts w:ascii="Calibri" w:eastAsia="EC Square Sans Pro" w:hAnsi="Calibri" w:cs="Calibri"/>
                <w:color w:val="000000" w:themeColor="text1"/>
              </w:rPr>
              <w:t> </w:t>
            </w:r>
            <w:r>
              <w:rPr>
                <w:rFonts w:eastAsia="EC Square Sans Pro" w:cs="EC Square Sans Pro"/>
                <w:color w:val="000000" w:themeColor="text1"/>
              </w:rPr>
              <w:t>million tonnes by 2025</w:t>
            </w:r>
          </w:p>
        </w:tc>
        <w:tc>
          <w:tcPr>
            <w:tcW w:w="1588" w:type="dxa"/>
            <w:tcBorders>
              <w:top w:val="single" w:sz="6" w:space="0" w:color="8C8C8C"/>
              <w:left w:val="nil"/>
              <w:bottom w:val="single" w:sz="6" w:space="0" w:color="8C8C8C"/>
              <w:right w:val="nil"/>
            </w:tcBorders>
            <w:shd w:val="clear" w:color="auto" w:fill="FAF9F9"/>
            <w:hideMark/>
          </w:tcPr>
          <w:p w14:paraId="7F6151E3" w14:textId="77777777" w:rsidR="00D933B7" w:rsidRPr="00294373" w:rsidRDefault="00D933B7">
            <w:pPr>
              <w:spacing w:after="0"/>
              <w:jc w:val="center"/>
            </w:pPr>
            <w:r>
              <w:rPr>
                <w:rFonts w:eastAsia="EC Square Sans Pro" w:cs="EC Square Sans Pro"/>
                <w:color w:val="000000" w:themeColor="text1"/>
              </w:rPr>
              <w:t>N/A</w:t>
            </w:r>
          </w:p>
        </w:tc>
      </w:tr>
      <w:tr w:rsidR="00D933B7" w:rsidRPr="00294373" w14:paraId="562D62A8" w14:textId="77777777">
        <w:trPr>
          <w:trHeight w:val="300"/>
        </w:trPr>
        <w:tc>
          <w:tcPr>
            <w:tcW w:w="1984" w:type="dxa"/>
            <w:tcBorders>
              <w:top w:val="single" w:sz="6" w:space="0" w:color="8C8C8C"/>
              <w:left w:val="nil"/>
              <w:bottom w:val="single" w:sz="6" w:space="0" w:color="8C8C8C"/>
              <w:right w:val="nil"/>
            </w:tcBorders>
            <w:hideMark/>
          </w:tcPr>
          <w:p w14:paraId="3E6ABD13" w14:textId="77777777" w:rsidR="00D933B7" w:rsidRPr="00294373" w:rsidRDefault="00D933B7">
            <w:pPr>
              <w:spacing w:after="0"/>
            </w:pPr>
            <w:r>
              <w:rPr>
                <w:rFonts w:eastAsia="EC Square Sans Pro" w:cs="EC Square Sans Pro"/>
                <w:color w:val="000000" w:themeColor="text1"/>
              </w:rPr>
              <w:t>Absolute greenhouse gas emissions avoidance achieved (tonnes o</w:t>
            </w:r>
            <w:r>
              <w:rPr>
                <w:color w:val="000000" w:themeColor="text1"/>
              </w:rPr>
              <w:t xml:space="preserve">f </w:t>
            </w:r>
            <w:r>
              <w:rPr>
                <w:rFonts w:eastAsia="EC Square Sans Pro" w:cs="EC Square Sans Pro"/>
                <w:color w:val="000000" w:themeColor="text1"/>
              </w:rPr>
              <w:t>CO</w:t>
            </w:r>
            <w:r>
              <w:rPr>
                <w:rFonts w:eastAsia="EC Square Sans Pro" w:cs="EC Square Sans Pro"/>
                <w:color w:val="000000" w:themeColor="text1"/>
                <w:vertAlign w:val="subscript"/>
              </w:rPr>
              <w:t>2</w:t>
            </w:r>
            <w:r>
              <w:rPr>
                <w:rFonts w:eastAsia="EC Square Sans Pro" w:cs="EC Square Sans Pro"/>
                <w:color w:val="000000" w:themeColor="text1"/>
              </w:rPr>
              <w:t xml:space="preserve"> equivalent)</w:t>
            </w:r>
          </w:p>
        </w:tc>
        <w:tc>
          <w:tcPr>
            <w:tcW w:w="1524" w:type="dxa"/>
            <w:tcBorders>
              <w:top w:val="single" w:sz="6" w:space="0" w:color="8C8C8C"/>
              <w:left w:val="nil"/>
              <w:bottom w:val="single" w:sz="6" w:space="0" w:color="8C8C8C"/>
              <w:right w:val="nil"/>
            </w:tcBorders>
            <w:hideMark/>
          </w:tcPr>
          <w:p w14:paraId="1FE46A5B"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hideMark/>
          </w:tcPr>
          <w:p w14:paraId="18D0E07B" w14:textId="77777777" w:rsidR="00D933B7" w:rsidRPr="00294373"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hideMark/>
          </w:tcPr>
          <w:p w14:paraId="204083BC" w14:textId="77777777" w:rsidR="00D933B7" w:rsidRPr="00294373"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tcPr>
          <w:p w14:paraId="660A8DD9" w14:textId="77777777" w:rsidR="00D933B7" w:rsidRPr="006F6226" w:rsidRDefault="00D933B7">
            <w:pPr>
              <w:spacing w:after="0"/>
              <w:jc w:val="center"/>
            </w:pPr>
            <w:r>
              <w:rPr>
                <w:rFonts w:eastAsia="EC Square Sans Pro" w:cs="EC Square Sans Pro"/>
                <w:color w:val="000000" w:themeColor="text1"/>
              </w:rPr>
              <w:t>72</w:t>
            </w:r>
            <w:r>
              <w:rPr>
                <w:rFonts w:ascii="Calibri" w:eastAsia="EC Square Sans Pro" w:hAnsi="Calibri" w:cs="Calibri"/>
                <w:color w:val="000000" w:themeColor="text1"/>
              </w:rPr>
              <w:t> </w:t>
            </w:r>
            <w:r>
              <w:rPr>
                <w:rFonts w:eastAsia="EC Square Sans Pro" w:cs="EC Square Sans Pro"/>
                <w:color w:val="000000" w:themeColor="text1"/>
              </w:rPr>
              <w:t>813 tonnes by 2025</w:t>
            </w:r>
          </w:p>
        </w:tc>
        <w:tc>
          <w:tcPr>
            <w:tcW w:w="1588" w:type="dxa"/>
            <w:tcBorders>
              <w:top w:val="single" w:sz="6" w:space="0" w:color="8C8C8C"/>
              <w:left w:val="nil"/>
              <w:bottom w:val="single" w:sz="6" w:space="0" w:color="8C8C8C"/>
              <w:right w:val="nil"/>
            </w:tcBorders>
            <w:hideMark/>
          </w:tcPr>
          <w:p w14:paraId="3DF0B3C5" w14:textId="77777777" w:rsidR="00D933B7" w:rsidRPr="00294373" w:rsidRDefault="00D933B7">
            <w:pPr>
              <w:spacing w:after="0"/>
              <w:jc w:val="center"/>
            </w:pPr>
            <w:r>
              <w:rPr>
                <w:rFonts w:eastAsia="EC Square Sans Pro" w:cs="EC Square Sans Pro"/>
                <w:color w:val="000000" w:themeColor="text1"/>
              </w:rPr>
              <w:t>N/A</w:t>
            </w:r>
          </w:p>
        </w:tc>
      </w:tr>
      <w:tr w:rsidR="00D933B7" w:rsidRPr="00294373" w14:paraId="2133E5C9"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62EBBEC" w14:textId="77777777" w:rsidR="00D933B7" w:rsidRPr="00294373" w:rsidRDefault="00D933B7">
            <w:pPr>
              <w:spacing w:after="0"/>
            </w:pPr>
            <w:r>
              <w:rPr>
                <w:rFonts w:eastAsia="EC Square Sans Pro" w:cs="EC Square Sans Pro"/>
                <w:color w:val="000000" w:themeColor="text1"/>
              </w:rPr>
              <w:t>Participants in knowledge events on clean-tech solutions</w:t>
            </w:r>
          </w:p>
        </w:tc>
        <w:tc>
          <w:tcPr>
            <w:tcW w:w="1524" w:type="dxa"/>
            <w:tcBorders>
              <w:top w:val="single" w:sz="6" w:space="0" w:color="8C8C8C"/>
              <w:left w:val="nil"/>
              <w:bottom w:val="single" w:sz="6" w:space="0" w:color="8C8C8C"/>
              <w:right w:val="nil"/>
            </w:tcBorders>
            <w:shd w:val="clear" w:color="auto" w:fill="FAF9F9"/>
            <w:hideMark/>
          </w:tcPr>
          <w:p w14:paraId="69EC0DFF"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hideMark/>
          </w:tcPr>
          <w:p w14:paraId="1FE1D17F" w14:textId="77777777" w:rsidR="00D933B7" w:rsidRPr="00294373" w:rsidRDefault="00D933B7">
            <w:pPr>
              <w:spacing w:after="0"/>
              <w:jc w:val="center"/>
            </w:pPr>
            <w:r>
              <w:rPr>
                <w:rFonts w:eastAsia="EC Square Sans Pro" w:cs="EC Square Sans Pro"/>
                <w:color w:val="000000" w:themeColor="text1"/>
              </w:rPr>
              <w:t>88%</w:t>
            </w:r>
          </w:p>
        </w:tc>
        <w:tc>
          <w:tcPr>
            <w:tcW w:w="1488" w:type="dxa"/>
            <w:tcBorders>
              <w:top w:val="single" w:sz="6" w:space="0" w:color="8C8C8C"/>
              <w:left w:val="nil"/>
              <w:bottom w:val="single" w:sz="6" w:space="0" w:color="8C8C8C"/>
              <w:right w:val="nil"/>
            </w:tcBorders>
            <w:shd w:val="clear" w:color="auto" w:fill="FAF9F9"/>
            <w:hideMark/>
          </w:tcPr>
          <w:p w14:paraId="352EB128" w14:textId="77777777" w:rsidR="00D933B7" w:rsidRPr="00294373" w:rsidRDefault="00D933B7">
            <w:pPr>
              <w:spacing w:after="0"/>
              <w:jc w:val="center"/>
            </w:pPr>
            <w:r>
              <w:rPr>
                <w:rFonts w:eastAsia="EC Square Sans Pro" w:cs="EC Square Sans Pro"/>
                <w:color w:val="000000" w:themeColor="text1"/>
              </w:rPr>
              <w:t>2</w:t>
            </w:r>
            <w:r>
              <w:rPr>
                <w:rFonts w:ascii="Calibri" w:eastAsia="EC Square Sans Pro" w:hAnsi="Calibri" w:cs="Calibri"/>
                <w:color w:val="000000" w:themeColor="text1"/>
              </w:rPr>
              <w:t> </w:t>
            </w:r>
            <w:r>
              <w:rPr>
                <w:rFonts w:eastAsia="EC Square Sans Pro" w:cs="EC Square Sans Pro"/>
                <w:color w:val="000000" w:themeColor="text1"/>
              </w:rPr>
              <w:t>000</w:t>
            </w:r>
          </w:p>
        </w:tc>
        <w:tc>
          <w:tcPr>
            <w:tcW w:w="1535" w:type="dxa"/>
            <w:tcBorders>
              <w:top w:val="single" w:sz="6" w:space="0" w:color="8C8C8C"/>
              <w:left w:val="nil"/>
              <w:bottom w:val="single" w:sz="6" w:space="0" w:color="8C8C8C"/>
              <w:right w:val="nil"/>
            </w:tcBorders>
            <w:shd w:val="clear" w:color="auto" w:fill="FAF9F9"/>
            <w:hideMark/>
          </w:tcPr>
          <w:p w14:paraId="5B4F11F6" w14:textId="77777777" w:rsidR="00D933B7" w:rsidRPr="006F6226" w:rsidRDefault="00D933B7">
            <w:pPr>
              <w:spacing w:after="0"/>
              <w:jc w:val="center"/>
            </w:pPr>
            <w:r>
              <w:rPr>
                <w:rFonts w:eastAsia="EC Square Sans Pro" w:cs="EC Square Sans Pro"/>
                <w:color w:val="000000" w:themeColor="text1"/>
              </w:rPr>
              <w:t>1</w:t>
            </w:r>
            <w:r>
              <w:rPr>
                <w:rFonts w:ascii="Calibri" w:eastAsia="EC Square Sans Pro" w:hAnsi="Calibri" w:cs="Calibri"/>
                <w:color w:val="000000" w:themeColor="text1"/>
              </w:rPr>
              <w:t> </w:t>
            </w:r>
            <w:r>
              <w:rPr>
                <w:rFonts w:eastAsia="EC Square Sans Pro" w:cs="EC Square Sans Pro"/>
                <w:color w:val="000000" w:themeColor="text1"/>
              </w:rPr>
              <w:t>769 in 2025 compared to a target of 2</w:t>
            </w:r>
            <w:r>
              <w:rPr>
                <w:rFonts w:ascii="Calibri" w:eastAsia="EC Square Sans Pro" w:hAnsi="Calibri" w:cs="Calibri"/>
                <w:color w:val="000000" w:themeColor="text1"/>
              </w:rPr>
              <w:t> </w:t>
            </w:r>
            <w:r>
              <w:rPr>
                <w:rFonts w:eastAsia="EC Square Sans Pro" w:cs="EC Square Sans Pro"/>
                <w:color w:val="000000" w:themeColor="text1"/>
              </w:rPr>
              <w:t>000</w:t>
            </w:r>
          </w:p>
        </w:tc>
        <w:tc>
          <w:tcPr>
            <w:tcW w:w="1588" w:type="dxa"/>
            <w:tcBorders>
              <w:top w:val="single" w:sz="6" w:space="0" w:color="8C8C8C"/>
              <w:left w:val="nil"/>
              <w:bottom w:val="single" w:sz="6" w:space="0" w:color="8C8C8C"/>
              <w:right w:val="nil"/>
            </w:tcBorders>
            <w:shd w:val="clear" w:color="auto" w:fill="FAF9F9"/>
            <w:hideMark/>
          </w:tcPr>
          <w:p w14:paraId="037100AF" w14:textId="77777777" w:rsidR="00D933B7" w:rsidRPr="00294373" w:rsidRDefault="00D933B7">
            <w:pPr>
              <w:spacing w:after="0"/>
              <w:jc w:val="center"/>
            </w:pPr>
            <w:r>
              <w:rPr>
                <w:rFonts w:eastAsia="EC Square Sans Pro" w:cs="EC Square Sans Pro"/>
                <w:color w:val="000000" w:themeColor="text1"/>
              </w:rPr>
              <w:t>On track</w:t>
            </w:r>
          </w:p>
        </w:tc>
      </w:tr>
      <w:tr w:rsidR="00D933B7" w:rsidRPr="00294373" w14:paraId="43EBFCCD" w14:textId="77777777">
        <w:trPr>
          <w:trHeight w:val="300"/>
        </w:trPr>
        <w:tc>
          <w:tcPr>
            <w:tcW w:w="1984" w:type="dxa"/>
            <w:tcBorders>
              <w:top w:val="single" w:sz="6" w:space="0" w:color="8C8C8C"/>
              <w:left w:val="nil"/>
              <w:bottom w:val="single" w:sz="6" w:space="0" w:color="8C8C8C"/>
              <w:right w:val="nil"/>
            </w:tcBorders>
            <w:shd w:val="clear" w:color="auto" w:fill="FAF9F9"/>
          </w:tcPr>
          <w:p w14:paraId="5F0309F0" w14:textId="77777777" w:rsidR="00D933B7" w:rsidRPr="00294373" w:rsidRDefault="00D933B7">
            <w:pPr>
              <w:spacing w:after="0"/>
            </w:pPr>
            <w:r>
              <w:rPr>
                <w:rFonts w:eastAsia="EC Square Sans Pro" w:cs="EC Square Sans Pro"/>
                <w:color w:val="000000" w:themeColor="text1"/>
              </w:rPr>
              <w:t>Number of projects supported through grants</w:t>
            </w:r>
          </w:p>
        </w:tc>
        <w:tc>
          <w:tcPr>
            <w:tcW w:w="1524" w:type="dxa"/>
            <w:tcBorders>
              <w:top w:val="single" w:sz="6" w:space="0" w:color="8C8C8C"/>
              <w:left w:val="nil"/>
              <w:bottom w:val="single" w:sz="6" w:space="0" w:color="8C8C8C"/>
              <w:right w:val="nil"/>
            </w:tcBorders>
            <w:shd w:val="clear" w:color="auto" w:fill="FAF9F9"/>
          </w:tcPr>
          <w:p w14:paraId="12A125B1"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tcPr>
          <w:p w14:paraId="4B2FA12F" w14:textId="77777777" w:rsidR="00D933B7" w:rsidRPr="00294373"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tcPr>
          <w:p w14:paraId="7D477684" w14:textId="77777777" w:rsidR="00D933B7" w:rsidRPr="00294373"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tcPr>
          <w:p w14:paraId="399A9C1E" w14:textId="77777777" w:rsidR="00D933B7" w:rsidRPr="006F6226" w:rsidRDefault="00D933B7">
            <w:pPr>
              <w:spacing w:after="0"/>
              <w:jc w:val="center"/>
            </w:pPr>
            <w:r>
              <w:rPr>
                <w:rFonts w:eastAsia="EC Square Sans Pro" w:cs="EC Square Sans Pro"/>
                <w:color w:val="000000" w:themeColor="text1"/>
              </w:rPr>
              <w:t>197 by 2025</w:t>
            </w:r>
          </w:p>
        </w:tc>
        <w:tc>
          <w:tcPr>
            <w:tcW w:w="1588" w:type="dxa"/>
            <w:tcBorders>
              <w:top w:val="single" w:sz="6" w:space="0" w:color="8C8C8C"/>
              <w:left w:val="nil"/>
              <w:bottom w:val="single" w:sz="6" w:space="0" w:color="8C8C8C"/>
              <w:right w:val="nil"/>
            </w:tcBorders>
            <w:shd w:val="clear" w:color="auto" w:fill="FAF9F9"/>
          </w:tcPr>
          <w:p w14:paraId="7B63EF9B" w14:textId="77777777" w:rsidR="00D933B7" w:rsidRPr="00294373" w:rsidRDefault="00D933B7">
            <w:pPr>
              <w:spacing w:after="0"/>
              <w:jc w:val="center"/>
            </w:pPr>
            <w:r>
              <w:rPr>
                <w:rFonts w:eastAsia="EC Square Sans Pro" w:cs="EC Square Sans Pro"/>
                <w:color w:val="000000" w:themeColor="text1"/>
              </w:rPr>
              <w:t>N/A</w:t>
            </w:r>
          </w:p>
        </w:tc>
      </w:tr>
      <w:tr w:rsidR="00D933B7" w:rsidRPr="00294373" w14:paraId="1E511FD7" w14:textId="77777777">
        <w:trPr>
          <w:trHeight w:val="300"/>
        </w:trPr>
        <w:tc>
          <w:tcPr>
            <w:tcW w:w="1984" w:type="dxa"/>
            <w:tcBorders>
              <w:top w:val="single" w:sz="6" w:space="0" w:color="8C8C8C"/>
              <w:left w:val="nil"/>
              <w:bottom w:val="single" w:sz="6" w:space="0" w:color="8C8C8C"/>
              <w:right w:val="nil"/>
            </w:tcBorders>
            <w:shd w:val="clear" w:color="auto" w:fill="FAF9F9"/>
          </w:tcPr>
          <w:p w14:paraId="4F4E291A" w14:textId="77777777" w:rsidR="00D933B7" w:rsidRPr="00294373" w:rsidRDefault="00D933B7">
            <w:pPr>
              <w:spacing w:after="0"/>
            </w:pPr>
            <w:r>
              <w:rPr>
                <w:rFonts w:eastAsia="EC Square Sans Pro" w:cs="EC Square Sans Pro"/>
                <w:color w:val="000000" w:themeColor="text1"/>
              </w:rPr>
              <w:t>Investment mobilised by Innovation Fund grants: planned</w:t>
            </w:r>
          </w:p>
        </w:tc>
        <w:tc>
          <w:tcPr>
            <w:tcW w:w="1524" w:type="dxa"/>
            <w:tcBorders>
              <w:top w:val="single" w:sz="6" w:space="0" w:color="8C8C8C"/>
              <w:left w:val="nil"/>
              <w:bottom w:val="single" w:sz="6" w:space="0" w:color="8C8C8C"/>
              <w:right w:val="nil"/>
            </w:tcBorders>
            <w:shd w:val="clear" w:color="auto" w:fill="FAF9F9"/>
          </w:tcPr>
          <w:p w14:paraId="048BA21E"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tcPr>
          <w:p w14:paraId="7BD6F9F0" w14:textId="77777777" w:rsidR="00D933B7" w:rsidRPr="00294373"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tcPr>
          <w:p w14:paraId="013F705D" w14:textId="77777777" w:rsidR="00D933B7" w:rsidRPr="00294373"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tcPr>
          <w:p w14:paraId="79C66324" w14:textId="77777777" w:rsidR="00D933B7" w:rsidRPr="006F6226" w:rsidRDefault="00D933B7">
            <w:pPr>
              <w:spacing w:after="0"/>
              <w:jc w:val="center"/>
            </w:pPr>
            <w:r>
              <w:rPr>
                <w:rFonts w:eastAsia="EC Square Sans Pro" w:cs="EC Square Sans Pro"/>
                <w:color w:val="000000" w:themeColor="text1"/>
              </w:rPr>
              <w:t>EUR</w:t>
            </w:r>
            <w:r>
              <w:rPr>
                <w:rFonts w:ascii="Calibri" w:eastAsia="EC Square Sans Pro" w:hAnsi="Calibri" w:cs="Calibri"/>
                <w:color w:val="000000" w:themeColor="text1"/>
              </w:rPr>
              <w:t> </w:t>
            </w:r>
            <w:r>
              <w:rPr>
                <w:rFonts w:eastAsia="EC Square Sans Pro" w:cs="EC Square Sans Pro"/>
                <w:color w:val="000000" w:themeColor="text1"/>
              </w:rPr>
              <w:t>58.7</w:t>
            </w:r>
            <w:r>
              <w:rPr>
                <w:rFonts w:ascii="Calibri" w:eastAsia="Calibri" w:hAnsi="Calibri" w:cs="Calibri"/>
                <w:color w:val="000000" w:themeColor="text1"/>
              </w:rPr>
              <w:t> </w:t>
            </w:r>
            <w:r>
              <w:rPr>
                <w:rFonts w:eastAsia="EC Square Sans Pro" w:cs="EC Square Sans Pro"/>
                <w:color w:val="000000" w:themeColor="text1"/>
              </w:rPr>
              <w:t>billion by 2025</w:t>
            </w:r>
          </w:p>
        </w:tc>
        <w:tc>
          <w:tcPr>
            <w:tcW w:w="1588" w:type="dxa"/>
            <w:tcBorders>
              <w:top w:val="single" w:sz="6" w:space="0" w:color="8C8C8C"/>
              <w:left w:val="nil"/>
              <w:bottom w:val="single" w:sz="6" w:space="0" w:color="8C8C8C"/>
              <w:right w:val="nil"/>
            </w:tcBorders>
            <w:shd w:val="clear" w:color="auto" w:fill="FAF9F9"/>
          </w:tcPr>
          <w:p w14:paraId="4AD66798" w14:textId="77777777" w:rsidR="00D933B7" w:rsidRPr="00294373" w:rsidRDefault="00D933B7">
            <w:pPr>
              <w:spacing w:after="0"/>
              <w:jc w:val="center"/>
            </w:pPr>
            <w:r>
              <w:rPr>
                <w:rFonts w:eastAsia="EC Square Sans Pro" w:cs="EC Square Sans Pro"/>
                <w:color w:val="000000" w:themeColor="text1"/>
              </w:rPr>
              <w:t>N/A</w:t>
            </w:r>
          </w:p>
        </w:tc>
      </w:tr>
      <w:tr w:rsidR="00D933B7" w:rsidRPr="00294373" w14:paraId="2FF91F56" w14:textId="77777777">
        <w:trPr>
          <w:trHeight w:val="300"/>
        </w:trPr>
        <w:tc>
          <w:tcPr>
            <w:tcW w:w="1984" w:type="dxa"/>
            <w:tcBorders>
              <w:top w:val="single" w:sz="6" w:space="0" w:color="8C8C8C"/>
              <w:left w:val="nil"/>
              <w:bottom w:val="single" w:sz="6" w:space="0" w:color="8C8C8C"/>
              <w:right w:val="nil"/>
            </w:tcBorders>
            <w:shd w:val="clear" w:color="auto" w:fill="FAF9F9"/>
          </w:tcPr>
          <w:p w14:paraId="293F4AFB" w14:textId="77777777" w:rsidR="00D933B7" w:rsidRPr="00294373" w:rsidRDefault="00D933B7">
            <w:pPr>
              <w:spacing w:after="0"/>
            </w:pPr>
            <w:r>
              <w:rPr>
                <w:rFonts w:eastAsia="EC Square Sans Pro" w:cs="EC Square Sans Pro"/>
                <w:color w:val="000000" w:themeColor="text1"/>
              </w:rPr>
              <w:t>Investment mobilised by Innovation Fund grants: achieved</w:t>
            </w:r>
          </w:p>
        </w:tc>
        <w:tc>
          <w:tcPr>
            <w:tcW w:w="1524" w:type="dxa"/>
            <w:tcBorders>
              <w:top w:val="single" w:sz="6" w:space="0" w:color="8C8C8C"/>
              <w:left w:val="nil"/>
              <w:bottom w:val="single" w:sz="6" w:space="0" w:color="8C8C8C"/>
              <w:right w:val="nil"/>
            </w:tcBorders>
            <w:shd w:val="clear" w:color="auto" w:fill="FAF9F9"/>
          </w:tcPr>
          <w:p w14:paraId="7C2C4AC8"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tcPr>
          <w:p w14:paraId="4A3DE56C" w14:textId="77777777" w:rsidR="00D933B7" w:rsidRPr="00294373"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tcPr>
          <w:p w14:paraId="4397495C" w14:textId="77777777" w:rsidR="00D933B7" w:rsidRPr="00294373"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tcPr>
          <w:p w14:paraId="1DE62232" w14:textId="77777777" w:rsidR="00D933B7" w:rsidRPr="006F6226" w:rsidRDefault="00D933B7">
            <w:pPr>
              <w:spacing w:after="0"/>
              <w:jc w:val="center"/>
            </w:pPr>
            <w:r>
              <w:t>EUR</w:t>
            </w:r>
            <w:r>
              <w:rPr>
                <w:rFonts w:ascii="Calibri" w:hAnsi="Calibri" w:cs="Calibri"/>
              </w:rPr>
              <w:t> </w:t>
            </w:r>
            <w:r>
              <w:t>10</w:t>
            </w:r>
            <w:r>
              <w:rPr>
                <w:rFonts w:eastAsia="EC Square Sans Pro" w:cs="EC Square Sans Pro"/>
                <w:color w:val="000000" w:themeColor="text1"/>
              </w:rPr>
              <w:t>.4</w:t>
            </w:r>
            <w:r>
              <w:rPr>
                <w:rFonts w:ascii="Calibri" w:eastAsia="EC Square Sans Pro" w:hAnsi="Calibri" w:cs="Calibri"/>
                <w:color w:val="000000" w:themeColor="text1"/>
              </w:rPr>
              <w:t> </w:t>
            </w:r>
            <w:r>
              <w:rPr>
                <w:rFonts w:eastAsia="EC Square Sans Pro" w:cs="EC Square Sans Pro"/>
                <w:color w:val="000000" w:themeColor="text1"/>
              </w:rPr>
              <w:t>billion by 2025</w:t>
            </w:r>
          </w:p>
        </w:tc>
        <w:tc>
          <w:tcPr>
            <w:tcW w:w="1588" w:type="dxa"/>
            <w:tcBorders>
              <w:top w:val="single" w:sz="6" w:space="0" w:color="8C8C8C"/>
              <w:left w:val="nil"/>
              <w:bottom w:val="single" w:sz="6" w:space="0" w:color="8C8C8C"/>
              <w:right w:val="nil"/>
            </w:tcBorders>
            <w:shd w:val="clear" w:color="auto" w:fill="FAF9F9"/>
          </w:tcPr>
          <w:p w14:paraId="20BA8E7D" w14:textId="77777777" w:rsidR="00D933B7" w:rsidRPr="00294373" w:rsidRDefault="00D933B7">
            <w:pPr>
              <w:spacing w:after="0"/>
              <w:jc w:val="center"/>
            </w:pPr>
            <w:r>
              <w:rPr>
                <w:rFonts w:eastAsia="EC Square Sans Pro" w:cs="EC Square Sans Pro"/>
                <w:color w:val="000000" w:themeColor="text1"/>
              </w:rPr>
              <w:t>N/A</w:t>
            </w:r>
          </w:p>
        </w:tc>
      </w:tr>
      <w:tr w:rsidR="00D933B7" w:rsidRPr="00294373" w14:paraId="638700F2" w14:textId="77777777">
        <w:trPr>
          <w:trHeight w:val="300"/>
        </w:trPr>
        <w:tc>
          <w:tcPr>
            <w:tcW w:w="1984" w:type="dxa"/>
            <w:tcBorders>
              <w:top w:val="single" w:sz="6" w:space="0" w:color="8C8C8C"/>
              <w:left w:val="nil"/>
              <w:bottom w:val="single" w:sz="6" w:space="0" w:color="8C8C8C"/>
              <w:right w:val="nil"/>
            </w:tcBorders>
            <w:shd w:val="clear" w:color="auto" w:fill="FAF9F9"/>
          </w:tcPr>
          <w:p w14:paraId="0333FC7D" w14:textId="77777777" w:rsidR="00D933B7" w:rsidRPr="00294373" w:rsidRDefault="00D933B7">
            <w:pPr>
              <w:spacing w:after="0"/>
            </w:pPr>
            <w:r>
              <w:rPr>
                <w:rFonts w:eastAsia="EC Square Sans Pro" w:cs="EC Square Sans Pro"/>
                <w:color w:val="000000" w:themeColor="text1"/>
              </w:rPr>
              <w:t>Investment mobilised via financial instruments</w:t>
            </w:r>
          </w:p>
        </w:tc>
        <w:tc>
          <w:tcPr>
            <w:tcW w:w="1524" w:type="dxa"/>
            <w:tcBorders>
              <w:top w:val="single" w:sz="6" w:space="0" w:color="8C8C8C"/>
              <w:left w:val="nil"/>
              <w:bottom w:val="single" w:sz="6" w:space="0" w:color="8C8C8C"/>
              <w:right w:val="nil"/>
            </w:tcBorders>
            <w:shd w:val="clear" w:color="auto" w:fill="FAF9F9"/>
          </w:tcPr>
          <w:p w14:paraId="7C69FD81"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tcPr>
          <w:p w14:paraId="092F439E" w14:textId="77777777" w:rsidR="00D933B7" w:rsidRPr="00294373" w:rsidRDefault="00D933B7">
            <w:pPr>
              <w:spacing w:after="0"/>
              <w:jc w:val="center"/>
            </w:pPr>
            <w:r>
              <w:rPr>
                <w:rFonts w:eastAsia="EC Square Sans Pro" w:cs="EC Square Sans Pro"/>
                <w:color w:val="000000" w:themeColor="text1"/>
              </w:rPr>
              <w:t>N/A</w:t>
            </w:r>
          </w:p>
        </w:tc>
        <w:tc>
          <w:tcPr>
            <w:tcW w:w="1488" w:type="dxa"/>
            <w:tcBorders>
              <w:top w:val="single" w:sz="6" w:space="0" w:color="8C8C8C"/>
              <w:left w:val="nil"/>
              <w:bottom w:val="single" w:sz="6" w:space="0" w:color="8C8C8C"/>
              <w:right w:val="nil"/>
            </w:tcBorders>
            <w:shd w:val="clear" w:color="auto" w:fill="FAF9F9"/>
          </w:tcPr>
          <w:p w14:paraId="7541B147" w14:textId="77777777" w:rsidR="00D933B7" w:rsidRPr="00294373" w:rsidRDefault="00D933B7">
            <w:pPr>
              <w:spacing w:after="0"/>
              <w:jc w:val="center"/>
            </w:pPr>
            <w:r>
              <w:rPr>
                <w:rFonts w:eastAsia="EC Square Sans Pro" w:cs="EC Square Sans Pro"/>
                <w:color w:val="000000" w:themeColor="text1"/>
              </w:rPr>
              <w:t>N/A</w:t>
            </w:r>
          </w:p>
        </w:tc>
        <w:tc>
          <w:tcPr>
            <w:tcW w:w="1535" w:type="dxa"/>
            <w:tcBorders>
              <w:top w:val="single" w:sz="6" w:space="0" w:color="8C8C8C"/>
              <w:left w:val="nil"/>
              <w:bottom w:val="single" w:sz="6" w:space="0" w:color="8C8C8C"/>
              <w:right w:val="nil"/>
            </w:tcBorders>
            <w:shd w:val="clear" w:color="auto" w:fill="FAF9F9"/>
          </w:tcPr>
          <w:p w14:paraId="743AE96D" w14:textId="77777777" w:rsidR="00D933B7" w:rsidRPr="006F6226" w:rsidRDefault="00D933B7">
            <w:pPr>
              <w:spacing w:after="0"/>
              <w:jc w:val="center"/>
            </w:pPr>
            <w:r>
              <w:rPr>
                <w:rFonts w:eastAsia="EC Square Sans Pro" w:cs="EC Square Sans Pro"/>
                <w:color w:val="000000" w:themeColor="text1"/>
              </w:rPr>
              <w:t>EUR</w:t>
            </w:r>
            <w:r>
              <w:rPr>
                <w:rFonts w:ascii="Calibri" w:eastAsia="EC Square Sans Pro" w:hAnsi="Calibri" w:cs="Calibri"/>
                <w:color w:val="000000" w:themeColor="text1"/>
              </w:rPr>
              <w:t> </w:t>
            </w:r>
            <w:r>
              <w:rPr>
                <w:rFonts w:eastAsia="EC Square Sans Pro" w:cs="EC Square Sans Pro"/>
                <w:color w:val="000000" w:themeColor="text1"/>
              </w:rPr>
              <w:t>286.8</w:t>
            </w:r>
            <w:r>
              <w:rPr>
                <w:rFonts w:ascii="Calibri" w:eastAsia="EC Square Sans Pro" w:hAnsi="Calibri" w:cs="Calibri"/>
                <w:color w:val="000000" w:themeColor="text1"/>
              </w:rPr>
              <w:t> </w:t>
            </w:r>
            <w:r>
              <w:rPr>
                <w:rFonts w:eastAsia="EC Square Sans Pro" w:cs="EC Square Sans Pro"/>
                <w:color w:val="000000" w:themeColor="text1"/>
              </w:rPr>
              <w:t>million by 2025</w:t>
            </w:r>
          </w:p>
        </w:tc>
        <w:tc>
          <w:tcPr>
            <w:tcW w:w="1588" w:type="dxa"/>
            <w:tcBorders>
              <w:top w:val="single" w:sz="6" w:space="0" w:color="8C8C8C"/>
              <w:left w:val="nil"/>
              <w:bottom w:val="single" w:sz="6" w:space="0" w:color="8C8C8C"/>
              <w:right w:val="nil"/>
            </w:tcBorders>
            <w:shd w:val="clear" w:color="auto" w:fill="FAF9F9"/>
          </w:tcPr>
          <w:p w14:paraId="1319E586" w14:textId="77777777" w:rsidR="00D933B7" w:rsidRPr="00294373" w:rsidRDefault="00D933B7">
            <w:pPr>
              <w:spacing w:after="0"/>
              <w:jc w:val="center"/>
            </w:pPr>
            <w:r>
              <w:rPr>
                <w:rFonts w:eastAsia="EC Square Sans Pro" w:cs="EC Square Sans Pro"/>
                <w:color w:val="000000" w:themeColor="text1"/>
              </w:rPr>
              <w:t>N/A</w:t>
            </w:r>
          </w:p>
        </w:tc>
      </w:tr>
      <w:tr w:rsidR="00D933B7" w:rsidRPr="00294373" w14:paraId="254435B1" w14:textId="77777777">
        <w:trPr>
          <w:trHeight w:val="300"/>
        </w:trPr>
        <w:tc>
          <w:tcPr>
            <w:tcW w:w="1984" w:type="dxa"/>
            <w:tcBorders>
              <w:top w:val="single" w:sz="6" w:space="0" w:color="8C8C8C"/>
              <w:left w:val="nil"/>
              <w:bottom w:val="single" w:sz="6" w:space="0" w:color="8C8C8C"/>
              <w:right w:val="nil"/>
            </w:tcBorders>
            <w:shd w:val="clear" w:color="auto" w:fill="FAF9F9"/>
          </w:tcPr>
          <w:p w14:paraId="4D3C37C1" w14:textId="77777777" w:rsidR="00D933B7" w:rsidRPr="00294373" w:rsidRDefault="00D933B7">
            <w:pPr>
              <w:spacing w:after="0"/>
            </w:pPr>
            <w:r>
              <w:rPr>
                <w:rFonts w:eastAsia="EC Square Sans Pro" w:cs="EC Square Sans Pro"/>
                <w:color w:val="000000" w:themeColor="text1"/>
              </w:rPr>
              <w:t>Technology sectors covered</w:t>
            </w:r>
          </w:p>
        </w:tc>
        <w:tc>
          <w:tcPr>
            <w:tcW w:w="1524" w:type="dxa"/>
            <w:tcBorders>
              <w:top w:val="single" w:sz="6" w:space="0" w:color="8C8C8C"/>
              <w:left w:val="nil"/>
              <w:bottom w:val="single" w:sz="6" w:space="0" w:color="8C8C8C"/>
              <w:right w:val="nil"/>
            </w:tcBorders>
            <w:shd w:val="clear" w:color="auto" w:fill="FAF9F9"/>
          </w:tcPr>
          <w:p w14:paraId="1A33B9E9" w14:textId="77777777" w:rsidR="00D933B7" w:rsidRPr="00294373" w:rsidRDefault="00D933B7">
            <w:pPr>
              <w:spacing w:after="0"/>
              <w:jc w:val="center"/>
            </w:pPr>
            <w:r>
              <w:rPr>
                <w:rFonts w:ascii="Calibri" w:eastAsia="Calibri" w:hAnsi="Calibri" w:cs="Calibri"/>
                <w:color w:val="000000" w:themeColor="text1"/>
              </w:rPr>
              <w:t>0</w:t>
            </w:r>
          </w:p>
        </w:tc>
        <w:tc>
          <w:tcPr>
            <w:tcW w:w="1519" w:type="dxa"/>
            <w:tcBorders>
              <w:top w:val="single" w:sz="6" w:space="0" w:color="8C8C8C"/>
              <w:left w:val="nil"/>
              <w:bottom w:val="single" w:sz="6" w:space="0" w:color="8C8C8C"/>
              <w:right w:val="nil"/>
            </w:tcBorders>
            <w:shd w:val="clear" w:color="auto" w:fill="FAF9F9"/>
          </w:tcPr>
          <w:p w14:paraId="4D6FEE78" w14:textId="77777777" w:rsidR="00D933B7" w:rsidRPr="00294373" w:rsidRDefault="00D933B7">
            <w:pPr>
              <w:spacing w:after="0"/>
              <w:jc w:val="center"/>
            </w:pPr>
            <w:r>
              <w:rPr>
                <w:rFonts w:eastAsia="EC Square Sans Pro" w:cs="EC Square Sans Pro"/>
                <w:color w:val="000000" w:themeColor="text1"/>
              </w:rPr>
              <w:t>100%</w:t>
            </w:r>
          </w:p>
        </w:tc>
        <w:tc>
          <w:tcPr>
            <w:tcW w:w="1488" w:type="dxa"/>
            <w:tcBorders>
              <w:top w:val="single" w:sz="6" w:space="0" w:color="8C8C8C"/>
              <w:left w:val="nil"/>
              <w:bottom w:val="single" w:sz="6" w:space="0" w:color="8C8C8C"/>
              <w:right w:val="nil"/>
            </w:tcBorders>
            <w:shd w:val="clear" w:color="auto" w:fill="FAF9F9"/>
          </w:tcPr>
          <w:p w14:paraId="5A1C4EBA" w14:textId="77777777" w:rsidR="00D933B7" w:rsidRPr="00294373" w:rsidRDefault="00D933B7">
            <w:pPr>
              <w:spacing w:after="0"/>
              <w:jc w:val="center"/>
            </w:pPr>
            <w:r>
              <w:rPr>
                <w:rFonts w:eastAsia="EC Square Sans Pro" w:cs="EC Square Sans Pro"/>
                <w:color w:val="000000" w:themeColor="text1"/>
              </w:rPr>
              <w:t>22 in 2030</w:t>
            </w:r>
          </w:p>
        </w:tc>
        <w:tc>
          <w:tcPr>
            <w:tcW w:w="1535" w:type="dxa"/>
            <w:tcBorders>
              <w:top w:val="single" w:sz="6" w:space="0" w:color="8C8C8C"/>
              <w:left w:val="nil"/>
              <w:bottom w:val="single" w:sz="6" w:space="0" w:color="8C8C8C"/>
              <w:right w:val="nil"/>
            </w:tcBorders>
            <w:shd w:val="clear" w:color="auto" w:fill="FAF9F9"/>
          </w:tcPr>
          <w:p w14:paraId="0B052D4F" w14:textId="77777777" w:rsidR="00D933B7" w:rsidRPr="006F6226" w:rsidRDefault="00D933B7">
            <w:pPr>
              <w:spacing w:after="0"/>
              <w:jc w:val="center"/>
            </w:pPr>
            <w:r>
              <w:rPr>
                <w:rFonts w:eastAsia="EC Square Sans Pro" w:cs="EC Square Sans Pro"/>
                <w:color w:val="000000" w:themeColor="text1"/>
              </w:rPr>
              <w:t>22 by 2025 compared to a target of 22</w:t>
            </w:r>
          </w:p>
        </w:tc>
        <w:tc>
          <w:tcPr>
            <w:tcW w:w="1588" w:type="dxa"/>
            <w:tcBorders>
              <w:top w:val="single" w:sz="6" w:space="0" w:color="8C8C8C"/>
              <w:left w:val="nil"/>
              <w:bottom w:val="single" w:sz="6" w:space="0" w:color="8C8C8C"/>
              <w:right w:val="nil"/>
            </w:tcBorders>
            <w:shd w:val="clear" w:color="auto" w:fill="FAF9F9"/>
          </w:tcPr>
          <w:p w14:paraId="60A7ED37" w14:textId="77777777" w:rsidR="00D933B7" w:rsidRPr="00294373" w:rsidRDefault="00D933B7">
            <w:pPr>
              <w:spacing w:after="0"/>
              <w:jc w:val="center"/>
            </w:pPr>
            <w:r>
              <w:rPr>
                <w:rFonts w:eastAsia="EC Square Sans Pro" w:cs="EC Square Sans Pro"/>
                <w:color w:val="000000" w:themeColor="text1"/>
              </w:rPr>
              <w:t>Achieved</w:t>
            </w:r>
          </w:p>
        </w:tc>
      </w:tr>
    </w:tbl>
    <w:p w14:paraId="44CC918E" w14:textId="77777777" w:rsidR="00D933B7" w:rsidRPr="00294373" w:rsidRDefault="00D933B7" w:rsidP="00D933B7">
      <w:pPr>
        <w:tabs>
          <w:tab w:val="left" w:pos="1410"/>
        </w:tabs>
        <w:rPr>
          <w:lang w:eastAsia="en-GB"/>
        </w:rPr>
      </w:pPr>
      <w:r>
        <w:rPr>
          <w:lang w:eastAsia="en-GB"/>
        </w:rPr>
        <w:tab/>
      </w:r>
    </w:p>
    <w:p w14:paraId="76F8CEA6" w14:textId="77777777" w:rsidR="00D933B7" w:rsidRPr="00294373"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421C9CE2" w14:textId="77777777" w:rsidR="00D933B7" w:rsidRPr="00294373" w:rsidRDefault="00D933B7" w:rsidP="00D933B7">
      <w:pPr>
        <w:pStyle w:val="paragraph"/>
        <w:keepNext/>
        <w:keepLines/>
        <w:spacing w:before="120" w:beforeAutospacing="0" w:after="0" w:afterAutospacing="0"/>
        <w:jc w:val="both"/>
        <w:outlineLvl w:val="4"/>
        <w:rPr>
          <w:rStyle w:val="normaltextrun"/>
          <w:rFonts w:ascii="EC Square Sans Pro" w:eastAsiaTheme="minorHAnsi" w:hAnsi="EC Square Sans Pro" w:cs="Segoe UI"/>
          <w:sz w:val="22"/>
          <w:szCs w:val="22"/>
          <w:lang w:val="en-GB" w:eastAsia="en-US"/>
        </w:rPr>
      </w:pPr>
      <w:r>
        <w:rPr>
          <w:rStyle w:val="normaltextrun"/>
          <w:rFonts w:ascii="EC Square Sans Pro" w:hAnsi="EC Square Sans Pro" w:cs="Segoe UI"/>
          <w:lang w:val="en-GB"/>
        </w:rPr>
        <w:t xml:space="preserve">Through the combination of calls for regular grants and auctions, the Innovation Fund responds to its objectives to </w:t>
      </w:r>
      <w:r>
        <w:rPr>
          <w:rStyle w:val="normaltextrun"/>
          <w:rFonts w:ascii="EC Square Sans Pro" w:hAnsi="EC Square Sans Pro" w:cs="Segoe UI"/>
          <w:bCs/>
          <w:lang w:val="en-GB"/>
        </w:rPr>
        <w:t>support projects that demonstrate highly innovative technologies, processes or products that are sufficiently mature and that have a significant potential to reduce greenhouse gas emissions, and projects that are aimed at scaling up innovative technologies</w:t>
      </w:r>
      <w:r>
        <w:rPr>
          <w:rStyle w:val="normaltextrun"/>
          <w:rFonts w:ascii="EC Square Sans Pro" w:hAnsi="EC Square Sans Pro" w:cs="Segoe UI"/>
          <w:lang w:val="en-GB"/>
        </w:rPr>
        <w:t>. In 2025,</w:t>
      </w:r>
      <w:r>
        <w:rPr>
          <w:rStyle w:val="normaltextrun"/>
          <w:rFonts w:ascii="Calibri" w:hAnsi="Calibri" w:cs="Calibri"/>
          <w:lang w:val="en-GB"/>
        </w:rPr>
        <w:t xml:space="preserve"> </w:t>
      </w:r>
      <w:r>
        <w:rPr>
          <w:rStyle w:val="normaltextrun"/>
          <w:rFonts w:ascii="EC Square Sans Pro" w:hAnsi="EC Square Sans Pro" w:cs="Segoe UI"/>
          <w:lang w:val="en-GB"/>
        </w:rPr>
        <w:t>83 decarbonisation</w:t>
      </w:r>
      <w:r>
        <w:rPr>
          <w:rStyle w:val="normaltextrun"/>
          <w:rFonts w:ascii="Calibri" w:hAnsi="Calibri" w:cs="Calibri"/>
          <w:lang w:val="en-GB"/>
        </w:rPr>
        <w:t xml:space="preserve"> </w:t>
      </w:r>
      <w:r>
        <w:rPr>
          <w:rStyle w:val="normaltextrun"/>
          <w:rFonts w:ascii="EC Square Sans Pro" w:hAnsi="EC Square Sans Pro" w:cs="Segoe UI"/>
          <w:lang w:val="en-GB"/>
        </w:rPr>
        <w:t>projects signed their grant agreements</w:t>
      </w:r>
      <w:r>
        <w:rPr>
          <w:rStyle w:val="normaltextrun"/>
          <w:rFonts w:ascii="Calibri" w:hAnsi="Calibri" w:cs="Calibri"/>
          <w:lang w:val="en-GB"/>
        </w:rPr>
        <w:t xml:space="preserve"> </w:t>
      </w:r>
      <w:r>
        <w:rPr>
          <w:rStyle w:val="normaltextrun"/>
          <w:rFonts w:ascii="EC Square Sans Pro" w:hAnsi="EC Square Sans Pro" w:cs="Segoe UI"/>
          <w:lang w:val="en-GB"/>
        </w:rPr>
        <w:t>following the announcement of the</w:t>
      </w:r>
      <w:r>
        <w:rPr>
          <w:rStyle w:val="normaltextrun"/>
          <w:rFonts w:ascii="Calibri" w:hAnsi="Calibri" w:cs="Calibri"/>
          <w:lang w:val="en-GB"/>
        </w:rPr>
        <w:t xml:space="preserve"> </w:t>
      </w:r>
      <w:r>
        <w:rPr>
          <w:rStyle w:val="normaltextrun"/>
          <w:rFonts w:ascii="EC Square Sans Pro" w:hAnsi="EC Square Sans Pro" w:cs="Segoe UI"/>
          <w:lang w:val="en-GB"/>
        </w:rPr>
        <w:t>2023 Innovation</w:t>
      </w:r>
      <w:r>
        <w:rPr>
          <w:rStyle w:val="normaltextrun"/>
          <w:rFonts w:ascii="Calibri" w:hAnsi="Calibri" w:cs="Calibri"/>
          <w:lang w:val="en-GB"/>
        </w:rPr>
        <w:t xml:space="preserve"> </w:t>
      </w:r>
      <w:r>
        <w:rPr>
          <w:rStyle w:val="normaltextrun"/>
          <w:rFonts w:ascii="EC Square Sans Pro" w:hAnsi="EC Square Sans Pro" w:cs="Segoe UI"/>
          <w:lang w:val="en-GB"/>
        </w:rPr>
        <w:t>Fund call results</w:t>
      </w:r>
      <w:r>
        <w:rPr>
          <w:rStyle w:val="normaltextrun"/>
          <w:rFonts w:ascii="Calibri" w:hAnsi="Calibri" w:cs="Calibri"/>
          <w:lang w:val="en-GB"/>
        </w:rPr>
        <w:t xml:space="preserve"> </w:t>
      </w:r>
      <w:r>
        <w:rPr>
          <w:rStyle w:val="normaltextrun"/>
          <w:rFonts w:ascii="EC Square Sans Pro" w:hAnsi="EC Square Sans Pro" w:cs="Segoe UI"/>
          <w:lang w:val="en-GB"/>
        </w:rPr>
        <w:t>in</w:t>
      </w:r>
      <w:r>
        <w:rPr>
          <w:rStyle w:val="normaltextrun"/>
          <w:rFonts w:ascii="Calibri" w:hAnsi="Calibri" w:cs="Calibri"/>
          <w:lang w:val="en-GB"/>
        </w:rPr>
        <w:t xml:space="preserve"> </w:t>
      </w:r>
      <w:r>
        <w:rPr>
          <w:rStyle w:val="normaltextrun"/>
          <w:rFonts w:ascii="EC Square Sans Pro" w:hAnsi="EC Square Sans Pro" w:cs="Segoe UI"/>
          <w:lang w:val="en-GB"/>
        </w:rPr>
        <w:t>October 2024. The 2024</w:t>
      </w:r>
      <w:r>
        <w:rPr>
          <w:rStyle w:val="normaltextrun"/>
          <w:rFonts w:ascii="Calibri" w:hAnsi="Calibri" w:cs="Calibri"/>
          <w:lang w:val="en-GB"/>
        </w:rPr>
        <w:t xml:space="preserve"> </w:t>
      </w:r>
      <w:r>
        <w:rPr>
          <w:rStyle w:val="normaltextrun"/>
          <w:rFonts w:ascii="EC Square Sans Pro" w:hAnsi="EC Square Sans Pro" w:cs="Segoe UI"/>
          <w:lang w:val="en-GB"/>
        </w:rPr>
        <w:t>Innovation</w:t>
      </w:r>
      <w:r>
        <w:rPr>
          <w:rStyle w:val="normaltextrun"/>
          <w:rFonts w:ascii="Calibri" w:hAnsi="Calibri" w:cs="Calibri"/>
          <w:lang w:val="en-GB"/>
        </w:rPr>
        <w:t xml:space="preserve"> </w:t>
      </w:r>
      <w:r>
        <w:rPr>
          <w:rStyle w:val="normaltextrun"/>
          <w:rFonts w:ascii="EC Square Sans Pro" w:hAnsi="EC Square Sans Pro" w:cs="Segoe UI"/>
          <w:lang w:val="en-GB"/>
        </w:rPr>
        <w:t>Fund net-zero technology</w:t>
      </w:r>
      <w:r>
        <w:rPr>
          <w:rStyle w:val="normaltextrun"/>
          <w:rFonts w:ascii="Calibri" w:hAnsi="Calibri" w:cs="Calibri"/>
          <w:lang w:val="en-GB"/>
        </w:rPr>
        <w:t xml:space="preserve"> </w:t>
      </w:r>
      <w:r>
        <w:rPr>
          <w:rStyle w:val="normaltextrun"/>
          <w:rFonts w:ascii="EC Square Sans Pro" w:hAnsi="EC Square Sans Pro" w:cs="Segoe UI"/>
          <w:lang w:val="en-GB"/>
        </w:rPr>
        <w:t>call</w:t>
      </w:r>
      <w:r>
        <w:rPr>
          <w:rStyle w:val="normaltextrun"/>
          <w:rFonts w:ascii="Calibri" w:hAnsi="Calibri" w:cs="Calibri"/>
          <w:lang w:val="en-GB"/>
        </w:rPr>
        <w:t xml:space="preserve"> </w:t>
      </w:r>
      <w:r>
        <w:rPr>
          <w:rStyle w:val="normaltextrun"/>
          <w:rFonts w:ascii="EC Square Sans Pro" w:hAnsi="EC Square Sans Pro" w:cs="Segoe UI"/>
          <w:lang w:val="en-GB"/>
        </w:rPr>
        <w:t>officially closed on 24</w:t>
      </w:r>
      <w:r>
        <w:rPr>
          <w:rStyle w:val="normaltextrun"/>
          <w:rFonts w:ascii="Calibri" w:hAnsi="Calibri" w:cs="Calibri"/>
          <w:lang w:val="en-GB"/>
        </w:rPr>
        <w:t> </w:t>
      </w:r>
      <w:r>
        <w:rPr>
          <w:rStyle w:val="normaltextrun"/>
          <w:rFonts w:ascii="EC Square Sans Pro" w:hAnsi="EC Square Sans Pro" w:cs="Segoe UI"/>
          <w:lang w:val="en-GB"/>
        </w:rPr>
        <w:t>April 2025 and received a remarkable total of 359 project proposals, signalling European industry’s unwavering commitment to the EU’s journey towards climate neutrality while boosting competitiveness. Following this call, the Commission announced EUR</w:t>
      </w:r>
      <w:r>
        <w:rPr>
          <w:rStyle w:val="normaltextrun"/>
          <w:rFonts w:ascii="Calibri" w:hAnsi="Calibri" w:cs="Calibri"/>
          <w:lang w:val="en-GB"/>
        </w:rPr>
        <w:t> </w:t>
      </w:r>
      <w:r>
        <w:rPr>
          <w:rStyle w:val="normaltextrun"/>
          <w:rFonts w:ascii="EC Square Sans Pro" w:hAnsi="EC Square Sans Pro" w:cs="Segoe UI"/>
          <w:lang w:val="en-GB"/>
        </w:rPr>
        <w:t>2.9</w:t>
      </w:r>
      <w:r>
        <w:rPr>
          <w:rStyle w:val="normaltextrun"/>
          <w:rFonts w:ascii="Calibri" w:hAnsi="Calibri" w:cs="Calibri"/>
          <w:lang w:val="en-GB"/>
        </w:rPr>
        <w:t> </w:t>
      </w:r>
      <w:r>
        <w:rPr>
          <w:rStyle w:val="normaltextrun"/>
          <w:rFonts w:ascii="EC Square Sans Pro" w:hAnsi="EC Square Sans Pro" w:cs="Segoe UI"/>
          <w:lang w:val="en-GB"/>
        </w:rPr>
        <w:t>billion in funding for 61 cutting-edge net zero technology projects preselected for grant agreement preparation in November 2025. The projects aim to strengthen Europe’s technological leadership and speed up the deployment of innovative decarbonisation solutions.</w:t>
      </w:r>
    </w:p>
    <w:p w14:paraId="5EBB5734" w14:textId="77777777" w:rsidR="00D933B7" w:rsidRPr="00294373" w:rsidRDefault="00D933B7" w:rsidP="00D933B7">
      <w:pPr>
        <w:pStyle w:val="paragraph"/>
        <w:spacing w:before="0" w:beforeAutospacing="0" w:after="0" w:afterAutospacing="0"/>
        <w:jc w:val="both"/>
        <w:rPr>
          <w:rStyle w:val="normaltextrun"/>
          <w:rFonts w:ascii="EC Square Sans Pro" w:hAnsi="EC Square Sans Pro" w:cs="Segoe UI"/>
          <w:lang w:val="en-GB"/>
        </w:rPr>
      </w:pPr>
    </w:p>
    <w:p w14:paraId="540D3C35" w14:textId="77777777" w:rsidR="00D933B7" w:rsidRPr="00294373" w:rsidRDefault="00D933B7" w:rsidP="00D933B7">
      <w:pPr>
        <w:pStyle w:val="paragraph"/>
        <w:spacing w:before="0" w:beforeAutospacing="0" w:after="0" w:afterAutospacing="0"/>
        <w:jc w:val="both"/>
        <w:rPr>
          <w:rStyle w:val="normaltextrun"/>
          <w:rFonts w:ascii="EC Square Sans Pro" w:hAnsi="EC Square Sans Pro" w:cs="Segoe UI"/>
          <w:lang w:val="en-GB"/>
        </w:rPr>
      </w:pPr>
      <w:r>
        <w:rPr>
          <w:rStyle w:val="normaltextrun"/>
          <w:rFonts w:ascii="EC Square Sans Pro" w:hAnsi="EC Square Sans Pro" w:cs="Segoe UI"/>
          <w:lang w:val="en-GB"/>
        </w:rPr>
        <w:t>The call for electric vehicle battery manufacturing, which also closed in April 2025, received 14 proposals, requesting EUR</w:t>
      </w:r>
      <w:r>
        <w:rPr>
          <w:rStyle w:val="normaltextrun"/>
          <w:rFonts w:ascii="Calibri" w:hAnsi="Calibri" w:cs="Calibri"/>
          <w:lang w:val="en-GB"/>
        </w:rPr>
        <w:t> </w:t>
      </w:r>
      <w:r>
        <w:rPr>
          <w:rStyle w:val="normaltextrun"/>
          <w:rFonts w:ascii="EC Square Sans Pro" w:hAnsi="EC Square Sans Pro" w:cs="Segoe UI"/>
          <w:lang w:val="en-GB"/>
        </w:rPr>
        <w:t>1.6</w:t>
      </w:r>
      <w:r>
        <w:rPr>
          <w:rStyle w:val="normaltextrun"/>
          <w:rFonts w:ascii="Calibri" w:hAnsi="Calibri" w:cs="Calibri"/>
          <w:lang w:val="en-GB"/>
        </w:rPr>
        <w:t> </w:t>
      </w:r>
      <w:r>
        <w:rPr>
          <w:rStyle w:val="normaltextrun"/>
          <w:rFonts w:ascii="EC Square Sans Pro" w:hAnsi="EC Square Sans Pro" w:cs="Segoe UI"/>
          <w:lang w:val="en-GB"/>
        </w:rPr>
        <w:t>billion in EU funding, thus exceeding the EUR</w:t>
      </w:r>
      <w:r>
        <w:rPr>
          <w:rStyle w:val="normaltextrun"/>
          <w:rFonts w:ascii="Calibri" w:hAnsi="Calibri" w:cs="Calibri"/>
          <w:lang w:val="en-GB"/>
        </w:rPr>
        <w:t> </w:t>
      </w:r>
      <w:r>
        <w:rPr>
          <w:rStyle w:val="normaltextrun"/>
          <w:rFonts w:ascii="EC Square Sans Pro" w:hAnsi="EC Square Sans Pro" w:cs="Segoe UI"/>
          <w:lang w:val="en-GB"/>
        </w:rPr>
        <w:t>1</w:t>
      </w:r>
      <w:r>
        <w:rPr>
          <w:rStyle w:val="normaltextrun"/>
          <w:rFonts w:ascii="Calibri" w:hAnsi="Calibri" w:cs="Calibri"/>
          <w:lang w:val="en-GB"/>
        </w:rPr>
        <w:t> </w:t>
      </w:r>
      <w:r>
        <w:rPr>
          <w:rStyle w:val="normaltextrun"/>
          <w:rFonts w:ascii="EC Square Sans Pro" w:hAnsi="EC Square Sans Pro" w:cs="Segoe UI"/>
          <w:lang w:val="en-GB"/>
        </w:rPr>
        <w:t>billion budget. A total of five projects signed grant agreements, benefiting from a total of EUR</w:t>
      </w:r>
      <w:r>
        <w:rPr>
          <w:rStyle w:val="normaltextrun"/>
          <w:rFonts w:ascii="Calibri" w:hAnsi="Calibri" w:cs="Calibri"/>
          <w:lang w:val="en-GB"/>
        </w:rPr>
        <w:t> </w:t>
      </w:r>
      <w:r>
        <w:rPr>
          <w:rStyle w:val="normaltextrun"/>
          <w:rFonts w:ascii="EC Square Sans Pro" w:hAnsi="EC Square Sans Pro" w:cs="Segoe UI"/>
          <w:lang w:val="en-GB"/>
        </w:rPr>
        <w:t>643</w:t>
      </w:r>
      <w:r>
        <w:rPr>
          <w:rStyle w:val="normaltextrun"/>
          <w:rFonts w:ascii="Calibri" w:hAnsi="Calibri" w:cs="Calibri"/>
          <w:lang w:val="en-GB"/>
        </w:rPr>
        <w:t> </w:t>
      </w:r>
      <w:r>
        <w:rPr>
          <w:rStyle w:val="normaltextrun"/>
          <w:rFonts w:ascii="EC Square Sans Pro" w:hAnsi="EC Square Sans Pro" w:cs="Segoe UI"/>
          <w:lang w:val="en-GB"/>
        </w:rPr>
        <w:t>million to help deploy their groundbreaking decarbonisation solutions, which will support key segments of the battery value chain with advanced material production, cell manufacturing, recycling technologies and second-life applications.</w:t>
      </w:r>
    </w:p>
    <w:p w14:paraId="1ACBA0B0" w14:textId="77777777" w:rsidR="00D933B7" w:rsidRPr="00294373" w:rsidRDefault="00D933B7" w:rsidP="00D933B7">
      <w:pPr>
        <w:pStyle w:val="paragraph"/>
        <w:spacing w:before="0" w:beforeAutospacing="0" w:after="0" w:afterAutospacing="0"/>
        <w:jc w:val="both"/>
        <w:rPr>
          <w:rStyle w:val="normaltextrun"/>
          <w:rFonts w:ascii="EC Square Sans Pro" w:hAnsi="EC Square Sans Pro" w:cs="Segoe UI"/>
          <w:lang w:val="en-GB"/>
        </w:rPr>
      </w:pPr>
    </w:p>
    <w:p w14:paraId="10E034D7" w14:textId="77777777" w:rsidR="00D933B7" w:rsidRPr="00294373" w:rsidRDefault="00D933B7" w:rsidP="00D933B7">
      <w:pPr>
        <w:pStyle w:val="paragraph"/>
        <w:spacing w:before="0" w:beforeAutospacing="0" w:after="0" w:afterAutospacing="0"/>
        <w:jc w:val="both"/>
        <w:rPr>
          <w:rStyle w:val="normaltextrun"/>
          <w:rFonts w:ascii="Calibri" w:hAnsi="Calibri" w:cs="Calibri"/>
          <w:lang w:val="en-GB"/>
        </w:rPr>
      </w:pPr>
      <w:r>
        <w:rPr>
          <w:rStyle w:val="normaltextrun"/>
          <w:rFonts w:ascii="EC Square Sans Pro" w:hAnsi="EC Square Sans Pro" w:cs="Segoe UI"/>
          <w:lang w:val="en-GB"/>
        </w:rPr>
        <w:t>Six projects signed their grant agreements in 2025 under the Innovation Fund auction for renewable hydrogen production, receiving a total of EUR</w:t>
      </w:r>
      <w:r>
        <w:rPr>
          <w:rStyle w:val="normaltextrun"/>
          <w:rFonts w:ascii="Calibri" w:hAnsi="Calibri" w:cs="Calibri"/>
          <w:lang w:val="en-GB"/>
        </w:rPr>
        <w:t> </w:t>
      </w:r>
      <w:r>
        <w:rPr>
          <w:rStyle w:val="normaltextrun"/>
          <w:rFonts w:ascii="EC Square Sans Pro" w:hAnsi="EC Square Sans Pro" w:cs="Segoe UI"/>
          <w:lang w:val="en-GB"/>
        </w:rPr>
        <w:t>270.6</w:t>
      </w:r>
      <w:r>
        <w:rPr>
          <w:rStyle w:val="normaltextrun"/>
          <w:rFonts w:ascii="Calibri" w:hAnsi="Calibri" w:cs="Calibri"/>
          <w:lang w:val="en-GB"/>
        </w:rPr>
        <w:t> </w:t>
      </w:r>
      <w:r>
        <w:rPr>
          <w:rStyle w:val="normaltextrun"/>
          <w:rFonts w:ascii="EC Square Sans Pro" w:hAnsi="EC Square Sans Pro" w:cs="Segoe UI"/>
          <w:lang w:val="en-GB"/>
        </w:rPr>
        <w:t>million. Two of these projects were selected under the dedicated maritime topic, receiving more than EUR</w:t>
      </w:r>
      <w:r>
        <w:rPr>
          <w:rStyle w:val="normaltextrun"/>
          <w:rFonts w:ascii="Calibri" w:hAnsi="Calibri" w:cs="Calibri"/>
          <w:lang w:val="en-GB"/>
        </w:rPr>
        <w:t> </w:t>
      </w:r>
      <w:r>
        <w:rPr>
          <w:rStyle w:val="normaltextrun"/>
          <w:rFonts w:ascii="EC Square Sans Pro" w:hAnsi="EC Square Sans Pro" w:cs="Segoe UI"/>
          <w:lang w:val="en-GB"/>
        </w:rPr>
        <w:t>35</w:t>
      </w:r>
      <w:r>
        <w:rPr>
          <w:rStyle w:val="normaltextrun"/>
          <w:rFonts w:ascii="Calibri" w:hAnsi="Calibri" w:cs="Calibri"/>
          <w:lang w:val="en-GB"/>
        </w:rPr>
        <w:t> </w:t>
      </w:r>
      <w:r>
        <w:rPr>
          <w:rStyle w:val="normaltextrun"/>
          <w:rFonts w:ascii="EC Square Sans Pro" w:hAnsi="EC Square Sans Pro" w:cs="Segoe UI"/>
          <w:lang w:val="en-GB"/>
        </w:rPr>
        <w:t xml:space="preserve">million to supply renewable hydrogen to maritime off-takers. The auction, which followed an initial pilot project that was launched a year earlier, operated under the domestic pillar of the </w:t>
      </w:r>
      <w:hyperlink r:id="rId548">
        <w:r>
          <w:rPr>
            <w:rStyle w:val="normaltextrun"/>
            <w:rFonts w:ascii="EC Square Sans Pro" w:hAnsi="EC Square Sans Pro" w:cs="Segoe UI"/>
            <w:lang w:val="en-GB"/>
          </w:rPr>
          <w:t>European Hydrogen Bank</w:t>
        </w:r>
      </w:hyperlink>
      <w:r>
        <w:rPr>
          <w:rStyle w:val="normaltextrun"/>
          <w:rFonts w:ascii="EC Square Sans Pro" w:hAnsi="EC Square Sans Pro" w:cs="Segoe UI"/>
          <w:lang w:val="en-GB"/>
        </w:rPr>
        <w:t>, which aims to scale up European hydrogen production and strengthen market integration.</w:t>
      </w:r>
    </w:p>
    <w:p w14:paraId="0457D8BA" w14:textId="77777777" w:rsidR="00D933B7" w:rsidRPr="00294373" w:rsidRDefault="00D933B7" w:rsidP="00D933B7">
      <w:pPr>
        <w:pStyle w:val="paragraph"/>
        <w:spacing w:before="0" w:beforeAutospacing="0" w:after="0" w:afterAutospacing="0"/>
        <w:jc w:val="both"/>
        <w:textAlignment w:val="baseline"/>
        <w:rPr>
          <w:rStyle w:val="normaltextrun"/>
          <w:rFonts w:ascii="EC Square Sans Cond Pro" w:hAnsi="EC Square Sans Cond Pro"/>
          <w:lang w:val="en-GB"/>
        </w:rPr>
      </w:pPr>
    </w:p>
    <w:p w14:paraId="39220906" w14:textId="5E5848C4" w:rsidR="00D933B7" w:rsidRPr="00294373" w:rsidRDefault="00D933B7" w:rsidP="00D933B7">
      <w:pPr>
        <w:pStyle w:val="paragraph"/>
        <w:spacing w:before="0" w:beforeAutospacing="0" w:after="0" w:afterAutospacing="0"/>
        <w:jc w:val="both"/>
        <w:textAlignment w:val="baseline"/>
        <w:rPr>
          <w:rFonts w:ascii="EC Square Sans Pro" w:hAnsi="EC Square Sans Pro" w:cs="Segoe UI"/>
          <w:lang w:val="en-GB"/>
        </w:rPr>
      </w:pPr>
      <w:r>
        <w:rPr>
          <w:rStyle w:val="normaltextrun"/>
          <w:rFonts w:ascii="EC Square Sans Pro" w:hAnsi="EC Square Sans Pro" w:cs="Segoe UI"/>
          <w:lang w:val="en-GB"/>
        </w:rPr>
        <w:t>The projects</w:t>
      </w:r>
      <w:r>
        <w:rPr>
          <w:rStyle w:val="normaltextrun"/>
          <w:rFonts w:ascii="Calibri" w:hAnsi="Calibri" w:cs="Calibri"/>
          <w:lang w:val="en-GB"/>
        </w:rPr>
        <w:t xml:space="preserve"> </w:t>
      </w:r>
      <w:r>
        <w:rPr>
          <w:rStyle w:val="normaltextrun"/>
          <w:rFonts w:ascii="EC Square Sans Pro" w:hAnsi="EC Square Sans Pro" w:cs="Segoe UI"/>
          <w:lang w:val="en-GB"/>
        </w:rPr>
        <w:t>supported are large and complex.</w:t>
      </w:r>
      <w:r>
        <w:rPr>
          <w:rStyle w:val="normaltextrun"/>
          <w:rFonts w:ascii="Calibri" w:hAnsi="Calibri" w:cs="Calibri"/>
          <w:lang w:val="en-GB"/>
        </w:rPr>
        <w:t xml:space="preserve"> </w:t>
      </w:r>
      <w:r>
        <w:rPr>
          <w:rStyle w:val="normaltextrun"/>
          <w:rFonts w:ascii="EC Square Sans Pro" w:hAnsi="EC Square Sans Pro" w:cs="Segoe UI"/>
          <w:lang w:val="en-GB"/>
        </w:rPr>
        <w:t>They</w:t>
      </w:r>
      <w:r>
        <w:rPr>
          <w:rStyle w:val="normaltextrun"/>
          <w:rFonts w:ascii="Calibri" w:hAnsi="Calibri" w:cs="Calibri"/>
          <w:lang w:val="en-GB"/>
        </w:rPr>
        <w:t xml:space="preserve"> </w:t>
      </w:r>
      <w:r>
        <w:rPr>
          <w:rStyle w:val="normaltextrun"/>
          <w:rFonts w:ascii="EC Square Sans Pro" w:hAnsi="EC Square Sans Pro" w:cs="Segoe UI"/>
          <w:lang w:val="en-GB"/>
        </w:rPr>
        <w:t>are</w:t>
      </w:r>
      <w:r>
        <w:rPr>
          <w:rStyle w:val="normaltextrun"/>
          <w:rFonts w:ascii="Calibri" w:hAnsi="Calibri" w:cs="Calibri"/>
          <w:lang w:val="en-GB"/>
        </w:rPr>
        <w:t xml:space="preserve"> </w:t>
      </w:r>
      <w:r>
        <w:rPr>
          <w:rStyle w:val="normaltextrun"/>
          <w:rFonts w:ascii="EC Square Sans Pro" w:hAnsi="EC Square Sans Pro" w:cs="Segoe UI"/>
          <w:lang w:val="en-GB"/>
        </w:rPr>
        <w:t>being</w:t>
      </w:r>
      <w:r>
        <w:rPr>
          <w:rStyle w:val="normaltextrun"/>
          <w:rFonts w:ascii="Calibri" w:hAnsi="Calibri" w:cs="Calibri"/>
          <w:lang w:val="en-GB"/>
        </w:rPr>
        <w:t xml:space="preserve"> </w:t>
      </w:r>
      <w:r>
        <w:rPr>
          <w:rStyle w:val="normaltextrun"/>
          <w:rFonts w:ascii="EC Square Sans Pro" w:hAnsi="EC Square Sans Pro" w:cs="Segoe UI"/>
          <w:lang w:val="en-GB"/>
        </w:rPr>
        <w:t>implemented in</w:t>
      </w:r>
      <w:r>
        <w:rPr>
          <w:rStyle w:val="normaltextrun"/>
          <w:rFonts w:ascii="Calibri" w:hAnsi="Calibri" w:cs="Calibri"/>
          <w:lang w:val="en-GB"/>
        </w:rPr>
        <w:t xml:space="preserve"> </w:t>
      </w:r>
      <w:r>
        <w:rPr>
          <w:rStyle w:val="normaltextrun"/>
          <w:rFonts w:ascii="EC Square Sans Pro" w:hAnsi="EC Square Sans Pro" w:cs="Segoe UI"/>
          <w:lang w:val="en-GB"/>
        </w:rPr>
        <w:t>a</w:t>
      </w:r>
      <w:r>
        <w:rPr>
          <w:rStyle w:val="normaltextrun"/>
          <w:rFonts w:ascii="Calibri" w:hAnsi="Calibri" w:cs="Calibri"/>
          <w:lang w:val="en-GB"/>
        </w:rPr>
        <w:t xml:space="preserve"> </w:t>
      </w:r>
      <w:r>
        <w:rPr>
          <w:rStyle w:val="normaltextrun"/>
          <w:rFonts w:ascii="EC Square Sans Pro" w:hAnsi="EC Square Sans Pro" w:cs="Segoe UI"/>
          <w:lang w:val="en-GB"/>
        </w:rPr>
        <w:t>challenging market context</w:t>
      </w:r>
      <w:r>
        <w:rPr>
          <w:rStyle w:val="normaltextrun"/>
          <w:rFonts w:ascii="Calibri" w:hAnsi="Calibri" w:cs="Calibri"/>
          <w:lang w:val="en-GB"/>
        </w:rPr>
        <w:t xml:space="preserve"> </w:t>
      </w:r>
      <w:r>
        <w:rPr>
          <w:rStyle w:val="normaltextrun"/>
          <w:rFonts w:ascii="EC Square Sans Pro" w:hAnsi="EC Square Sans Pro" w:cs="Segoe UI"/>
          <w:lang w:val="en-GB"/>
        </w:rPr>
        <w:t>that is seeing a significant increase in</w:t>
      </w:r>
      <w:r>
        <w:rPr>
          <w:rStyle w:val="normaltextrun"/>
          <w:rFonts w:ascii="Calibri" w:hAnsi="Calibri" w:cs="Calibri"/>
          <w:lang w:val="en-GB"/>
        </w:rPr>
        <w:t xml:space="preserve"> </w:t>
      </w:r>
      <w:r>
        <w:rPr>
          <w:rStyle w:val="normaltextrun"/>
          <w:rFonts w:ascii="EC Square Sans Pro" w:hAnsi="EC Square Sans Pro" w:cs="Segoe UI"/>
          <w:lang w:val="en-GB"/>
        </w:rPr>
        <w:t>costs due to</w:t>
      </w:r>
      <w:r>
        <w:rPr>
          <w:rStyle w:val="normaltextrun"/>
          <w:rFonts w:ascii="Calibri" w:hAnsi="Calibri" w:cs="Calibri"/>
          <w:lang w:val="en-GB"/>
        </w:rPr>
        <w:t xml:space="preserve"> </w:t>
      </w:r>
      <w:r>
        <w:rPr>
          <w:rStyle w:val="normaltextrun"/>
          <w:rFonts w:ascii="EC Square Sans Pro" w:hAnsi="EC Square Sans Pro" w:cs="Segoe UI"/>
          <w:lang w:val="en-GB"/>
        </w:rPr>
        <w:t>inflation,</w:t>
      </w:r>
      <w:r>
        <w:rPr>
          <w:rStyle w:val="normaltextrun"/>
          <w:rFonts w:ascii="Calibri" w:hAnsi="Calibri" w:cs="Calibri"/>
          <w:lang w:val="en-GB"/>
        </w:rPr>
        <w:t xml:space="preserve"> </w:t>
      </w:r>
      <w:r>
        <w:rPr>
          <w:rStyle w:val="normaltextrun"/>
          <w:rFonts w:ascii="EC Square Sans Pro" w:hAnsi="EC Square Sans Pro" w:cs="Segoe UI"/>
          <w:lang w:val="en-GB"/>
        </w:rPr>
        <w:t>Russia’s</w:t>
      </w:r>
      <w:r>
        <w:rPr>
          <w:rStyle w:val="normaltextrun"/>
          <w:rFonts w:ascii="Calibri" w:hAnsi="Calibri" w:cs="Calibri"/>
          <w:lang w:val="en-GB"/>
        </w:rPr>
        <w:t xml:space="preserve"> </w:t>
      </w:r>
      <w:r>
        <w:rPr>
          <w:rStyle w:val="normaltextrun"/>
          <w:rFonts w:ascii="EC Square Sans Pro" w:hAnsi="EC Square Sans Pro" w:cs="Segoe UI"/>
          <w:lang w:val="en-GB"/>
        </w:rPr>
        <w:t>war against Ukraine, supply-chain</w:t>
      </w:r>
      <w:r>
        <w:rPr>
          <w:rStyle w:val="normaltextrun"/>
          <w:rFonts w:ascii="Calibri" w:hAnsi="Calibri" w:cs="Calibri"/>
          <w:lang w:val="en-GB"/>
        </w:rPr>
        <w:t xml:space="preserve"> </w:t>
      </w:r>
      <w:r>
        <w:rPr>
          <w:rStyle w:val="normaltextrun"/>
          <w:rFonts w:ascii="EC Square Sans Pro" w:hAnsi="EC Square Sans Pro" w:cs="Segoe UI"/>
          <w:lang w:val="en-GB"/>
        </w:rPr>
        <w:t>disruption, permitting and off-take uncertainties</w:t>
      </w:r>
      <w:r>
        <w:rPr>
          <w:rStyle w:val="normaltextrun"/>
          <w:rFonts w:ascii="Calibri" w:hAnsi="Calibri" w:cs="Calibri"/>
          <w:lang w:val="en-GB"/>
        </w:rPr>
        <w:t xml:space="preserve"> </w:t>
      </w:r>
      <w:r>
        <w:rPr>
          <w:rStyle w:val="normaltextrun"/>
          <w:rFonts w:ascii="EC Square Sans Pro" w:hAnsi="EC Square Sans Pro" w:cs="Segoe UI"/>
          <w:lang w:val="en-GB"/>
        </w:rPr>
        <w:t>resulting from</w:t>
      </w:r>
      <w:r>
        <w:rPr>
          <w:rStyle w:val="normaltextrun"/>
          <w:rFonts w:ascii="Calibri" w:hAnsi="Calibri" w:cs="Calibri"/>
          <w:lang w:val="en-GB"/>
        </w:rPr>
        <w:t xml:space="preserve"> </w:t>
      </w:r>
      <w:r>
        <w:rPr>
          <w:rStyle w:val="normaltextrun"/>
          <w:rFonts w:ascii="EC Square Sans Pro" w:hAnsi="EC Square Sans Pro" w:cs="Segoe UI"/>
          <w:lang w:val="en-GB"/>
        </w:rPr>
        <w:t>the novelty of the products and</w:t>
      </w:r>
      <w:r>
        <w:rPr>
          <w:rStyle w:val="normaltextrun"/>
          <w:rFonts w:ascii="Calibri" w:hAnsi="Calibri" w:cs="Calibri"/>
          <w:lang w:val="en-GB"/>
        </w:rPr>
        <w:t xml:space="preserve"> </w:t>
      </w:r>
      <w:r>
        <w:rPr>
          <w:rStyle w:val="normaltextrun"/>
          <w:rFonts w:ascii="EC Square Sans Pro" w:hAnsi="EC Square Sans Pro" w:cs="Segoe UI"/>
          <w:lang w:val="en-GB"/>
        </w:rPr>
        <w:t>the evolving</w:t>
      </w:r>
      <w:r>
        <w:rPr>
          <w:rStyle w:val="normaltextrun"/>
          <w:rFonts w:ascii="Calibri" w:hAnsi="Calibri" w:cs="Calibri"/>
          <w:lang w:val="en-GB"/>
        </w:rPr>
        <w:t xml:space="preserve"> </w:t>
      </w:r>
      <w:r>
        <w:rPr>
          <w:rStyle w:val="normaltextrun"/>
          <w:rFonts w:ascii="EC Square Sans Pro" w:hAnsi="EC Square Sans Pro" w:cs="Segoe UI"/>
          <w:lang w:val="en-GB"/>
        </w:rPr>
        <w:t>regulatory environment. By the end of 2025, 197 projects were under implementation</w:t>
      </w:r>
      <w:r w:rsidR="00A5079B">
        <w:rPr>
          <w:rStyle w:val="normaltextrun"/>
          <w:rFonts w:ascii="EC Square Sans Pro" w:hAnsi="EC Square Sans Pro" w:cs="Segoe UI"/>
          <w:lang w:val="en-GB"/>
        </w:rPr>
        <w:t xml:space="preserve"> or already completed</w:t>
      </w:r>
      <w:r>
        <w:rPr>
          <w:rStyle w:val="normaltextrun"/>
          <w:rFonts w:ascii="EC Square Sans Pro" w:hAnsi="EC Square Sans Pro" w:cs="Segoe UI"/>
          <w:lang w:val="en-GB"/>
        </w:rPr>
        <w:t>, of which 42 had reached their financial close and 20 had entered into operation, while 28 additional projects had terminated their grant agreement. Of these 28 projects, four had already reached their financial close and one had entered into operation. More information on the portfolio of ongoing projects can be found in the interactive Innovation Fund</w:t>
      </w:r>
      <w:r>
        <w:rPr>
          <w:rStyle w:val="normaltextrun"/>
          <w:rFonts w:ascii="Calibri" w:hAnsi="Calibri" w:cs="Calibri"/>
          <w:lang w:val="en-GB"/>
        </w:rPr>
        <w:t xml:space="preserve"> </w:t>
      </w:r>
      <w:hyperlink r:id="rId549">
        <w:r>
          <w:rPr>
            <w:rStyle w:val="normaltextrun"/>
            <w:rFonts w:ascii="EC Square Sans Pro" w:hAnsi="EC Square Sans Pro" w:cs="Segoe UI"/>
            <w:color w:val="0000FF"/>
            <w:u w:val="single"/>
            <w:lang w:val="en-GB"/>
          </w:rPr>
          <w:t>dashboard</w:t>
        </w:r>
      </w:hyperlink>
      <w:r>
        <w:rPr>
          <w:rFonts w:ascii="EC Square Sans Pro" w:hAnsi="EC Square Sans Pro"/>
          <w:lang w:val="en-GB"/>
        </w:rPr>
        <w:t>.</w:t>
      </w:r>
    </w:p>
    <w:p w14:paraId="69C10085" w14:textId="77777777" w:rsidR="00D933B7" w:rsidRPr="00294373" w:rsidRDefault="00D933B7" w:rsidP="00D933B7">
      <w:pPr>
        <w:pStyle w:val="paragraph"/>
        <w:spacing w:before="0" w:beforeAutospacing="0" w:after="0" w:afterAutospacing="0"/>
        <w:jc w:val="both"/>
        <w:textAlignment w:val="baseline"/>
        <w:rPr>
          <w:rStyle w:val="normaltextrun"/>
          <w:rFonts w:ascii="EC Square Sans Pro" w:hAnsi="EC Square Sans Pro" w:cs="Segoe UI"/>
          <w:highlight w:val="yellow"/>
          <w:lang w:val="en-GB"/>
        </w:rPr>
      </w:pPr>
    </w:p>
    <w:p w14:paraId="2C3DEA40" w14:textId="77777777" w:rsidR="00D933B7" w:rsidRPr="00294373" w:rsidRDefault="00D933B7" w:rsidP="00D933B7">
      <w:pPr>
        <w:pStyle w:val="paragraph"/>
        <w:spacing w:before="0" w:beforeAutospacing="0" w:after="0" w:afterAutospacing="0"/>
        <w:jc w:val="both"/>
        <w:rPr>
          <w:rStyle w:val="normaltextrun"/>
          <w:rFonts w:ascii="EC Square Sans Pro" w:eastAsia="EC Square Sans Pro" w:hAnsi="EC Square Sans Pro" w:cs="EC Square Sans Pro"/>
          <w:lang w:val="en-GB"/>
        </w:rPr>
      </w:pPr>
      <w:r>
        <w:rPr>
          <w:rStyle w:val="normaltextrun"/>
          <w:rFonts w:ascii="EC Square Sans Pro" w:eastAsia="EC Square Sans Pro" w:hAnsi="EC Square Sans Pro" w:cs="EC Square Sans Pro"/>
          <w:lang w:val="en-GB"/>
        </w:rPr>
        <w:t>In December 2025, the Commission and the European Climate, Infrastructure and Environment Executive Agency launched three new calls for proposals under the Innovation Fund, with a total budget of EUR</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5.2</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billion distributed as follows: EUR</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2.9</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billion for net-zero technologies; EUR</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1.3</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billion for the third auction for renewable fuel of non-biological origin hydrogen and low-carbon hydrogen production in the context of the European Hydrogen Bank; and EUR</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1</w:t>
      </w:r>
      <w:r>
        <w:rPr>
          <w:rStyle w:val="normaltextrun"/>
          <w:rFonts w:ascii="Calibri" w:eastAsia="EC Square Sans Pro" w:hAnsi="Calibri" w:cs="Calibri"/>
          <w:lang w:val="en-GB"/>
        </w:rPr>
        <w:t> </w:t>
      </w:r>
      <w:r>
        <w:rPr>
          <w:rStyle w:val="normaltextrun"/>
          <w:rFonts w:ascii="EC Square Sans Pro" w:eastAsia="EC Square Sans Pro" w:hAnsi="EC Square Sans Pro" w:cs="EC Square Sans Pro"/>
          <w:lang w:val="en-GB"/>
        </w:rPr>
        <w:t>billion for a pilot auction on industrial process heat decarbonisation. The latter targets one of the biggest sources of EU industrial carbon dioxide emissions: process heating.</w:t>
      </w:r>
      <w:r>
        <w:rPr>
          <w:rStyle w:val="normaltextrun"/>
          <w:rFonts w:ascii="Calibri" w:eastAsia="EC Square Sans Pro" w:hAnsi="Calibri" w:cs="Calibri"/>
          <w:lang w:val="en-GB"/>
        </w:rPr>
        <w:t xml:space="preserve"> </w:t>
      </w:r>
      <w:r>
        <w:rPr>
          <w:rStyle w:val="normaltextrun"/>
          <w:rFonts w:ascii="EC Square Sans Pro" w:eastAsia="EC Square Sans Pro" w:hAnsi="EC Square Sans Pro" w:cs="EC Square Sans Pro"/>
          <w:lang w:val="en-GB"/>
        </w:rPr>
        <w:t>This refers to the heat used to transform raw materials into products, from melting plastics and metals to driving chemical reactions.</w:t>
      </w:r>
      <w:r>
        <w:rPr>
          <w:rStyle w:val="normaltextrun"/>
          <w:rFonts w:ascii="Calibri" w:eastAsia="EC Square Sans Pro" w:hAnsi="Calibri" w:cs="Calibri"/>
          <w:lang w:val="en-GB"/>
        </w:rPr>
        <w:t xml:space="preserve"> </w:t>
      </w:r>
      <w:r>
        <w:rPr>
          <w:rStyle w:val="normaltextrun"/>
          <w:rFonts w:ascii="EC Square Sans Pro" w:eastAsia="EC Square Sans Pro" w:hAnsi="EC Square Sans Pro" w:cs="EC Square Sans Pro"/>
          <w:lang w:val="en-GB"/>
        </w:rPr>
        <w:t>These</w:t>
      </w:r>
      <w:r>
        <w:rPr>
          <w:rStyle w:val="normaltextrun"/>
          <w:rFonts w:ascii="Calibri" w:eastAsia="EC Square Sans Pro" w:hAnsi="Calibri" w:cs="Calibri"/>
          <w:lang w:val="en-GB"/>
        </w:rPr>
        <w:t xml:space="preserve"> </w:t>
      </w:r>
      <w:r>
        <w:rPr>
          <w:rStyle w:val="normaltextrun"/>
          <w:rFonts w:ascii="EC Square Sans Pro" w:eastAsia="EC Square Sans Pro" w:hAnsi="EC Square Sans Pro" w:cs="EC Square Sans Pro"/>
          <w:lang w:val="en-GB"/>
        </w:rPr>
        <w:t>processes are</w:t>
      </w:r>
      <w:r>
        <w:rPr>
          <w:rStyle w:val="normaltextrun"/>
          <w:rFonts w:ascii="Calibri" w:eastAsia="EC Square Sans Pro" w:hAnsi="Calibri" w:cs="Calibri"/>
          <w:lang w:val="en-GB"/>
        </w:rPr>
        <w:t xml:space="preserve"> </w:t>
      </w:r>
      <w:r>
        <w:rPr>
          <w:rStyle w:val="normaltextrun"/>
          <w:rFonts w:ascii="EC Square Sans Pro" w:eastAsia="EC Square Sans Pro" w:hAnsi="EC Square Sans Pro" w:cs="EC Square Sans Pro"/>
          <w:lang w:val="en-GB"/>
        </w:rPr>
        <w:t>largely powered</w:t>
      </w:r>
      <w:r>
        <w:rPr>
          <w:rStyle w:val="normaltextrun"/>
          <w:rFonts w:ascii="Calibri" w:eastAsia="EC Square Sans Pro" w:hAnsi="Calibri" w:cs="Calibri"/>
          <w:lang w:val="en-GB"/>
        </w:rPr>
        <w:t xml:space="preserve"> </w:t>
      </w:r>
      <w:r>
        <w:rPr>
          <w:rStyle w:val="normaltextrun"/>
          <w:rFonts w:ascii="EC Square Sans Pro" w:eastAsia="EC Square Sans Pro" w:hAnsi="EC Square Sans Pro" w:cs="EC Square Sans Pro"/>
          <w:lang w:val="en-GB"/>
        </w:rPr>
        <w:t>by fossil fuels. All industrial sectors have such processes and can bid in the pilot auction.</w:t>
      </w:r>
    </w:p>
    <w:p w14:paraId="5E505D5C" w14:textId="77777777" w:rsidR="00D933B7" w:rsidRPr="00294373" w:rsidRDefault="00D933B7" w:rsidP="00D933B7">
      <w:pPr>
        <w:pStyle w:val="paragraph"/>
        <w:spacing w:before="0" w:beforeAutospacing="0" w:after="0" w:afterAutospacing="0"/>
        <w:jc w:val="both"/>
        <w:textAlignment w:val="baseline"/>
        <w:rPr>
          <w:rStyle w:val="normaltextrun"/>
          <w:rFonts w:ascii="EC Square Sans Pro" w:eastAsia="EC Square Sans Pro" w:hAnsi="EC Square Sans Pro" w:cs="EC Square Sans Pro"/>
          <w:lang w:val="en-GB"/>
        </w:rPr>
      </w:pPr>
    </w:p>
    <w:p w14:paraId="4C1A7088" w14:textId="43CDA492" w:rsidR="00D933B7" w:rsidRPr="0068490F" w:rsidRDefault="00D933B7" w:rsidP="00D933B7">
      <w:pPr>
        <w:pStyle w:val="paragraph"/>
        <w:spacing w:before="0" w:beforeAutospacing="0" w:after="0" w:afterAutospacing="0"/>
        <w:jc w:val="both"/>
        <w:textAlignment w:val="baseline"/>
        <w:rPr>
          <w:rStyle w:val="normaltextrun"/>
          <w:rFonts w:ascii="EC Square Sans Pro" w:eastAsia="EC Square Sans Pro" w:hAnsi="EC Square Sans Pro" w:cs="EC Square Sans Pro"/>
          <w:lang w:val="en-GB"/>
        </w:rPr>
      </w:pPr>
      <w:r>
        <w:rPr>
          <w:rStyle w:val="normaltextrun"/>
          <w:rFonts w:ascii="EC Square Sans Pro" w:eastAsia="EC Square Sans Pro" w:hAnsi="EC Square Sans Pro" w:cs="EC Square Sans Pro"/>
          <w:lang w:val="en-GB"/>
        </w:rPr>
        <w:t xml:space="preserve">The Innovation Fund has been responding to urgent policy priorities and offers financial support tailored to the market needs and risk profiles of eligible projects, while attracting additional public and private resources. The grants provided continue to have a leverage effect of approximately five times, with EUR 11.7 billion of Innovation Fund support enabling the mobilisation of around EUR 58 billion in investment. Furthermore, through the auctions-as-a-service and grants-as-a-service features of the calls, where Member States have the possibility to contribute national support towards projects in their territory that are evaluated positively in the Innovation Fund but cannot be funded due to budget limitations, the Innovation Fund has the potential to attract and enable additional public resources. In 2025, the auctions-as-a-service feature was used by Spain and Austria within the framework of the </w:t>
      </w:r>
      <w:r>
        <w:rPr>
          <w:rStyle w:val="normaltextrun"/>
          <w:rFonts w:ascii="EC Square Sans Pro" w:hAnsi="EC Square Sans Pro" w:cs="Segoe UI"/>
          <w:lang w:val="en-GB"/>
        </w:rPr>
        <w:t>2024</w:t>
      </w:r>
      <w:r>
        <w:rPr>
          <w:rStyle w:val="normaltextrun"/>
          <w:rFonts w:ascii="Calibri" w:hAnsi="Calibri" w:cs="Calibri"/>
          <w:lang w:val="en-GB"/>
        </w:rPr>
        <w:t xml:space="preserve"> </w:t>
      </w:r>
      <w:r>
        <w:rPr>
          <w:rStyle w:val="normaltextrun"/>
          <w:rFonts w:ascii="EC Square Sans Pro" w:hAnsi="EC Square Sans Pro" w:cs="Segoe UI"/>
          <w:lang w:val="en-GB"/>
        </w:rPr>
        <w:t>Innovation</w:t>
      </w:r>
      <w:r>
        <w:rPr>
          <w:rStyle w:val="normaltextrun"/>
          <w:rFonts w:ascii="Calibri" w:hAnsi="Calibri" w:cs="Calibri"/>
          <w:lang w:val="en-GB"/>
        </w:rPr>
        <w:t xml:space="preserve"> </w:t>
      </w:r>
      <w:r>
        <w:rPr>
          <w:rStyle w:val="normaltextrun"/>
          <w:rFonts w:ascii="EC Square Sans Pro" w:hAnsi="EC Square Sans Pro" w:cs="Segoe UI"/>
          <w:lang w:val="en-GB"/>
        </w:rPr>
        <w:t xml:space="preserve">Fund </w:t>
      </w:r>
      <w:r>
        <w:rPr>
          <w:rStyle w:val="normaltextrun"/>
          <w:rFonts w:ascii="EC Square Sans Pro" w:eastAsia="EC Square Sans Pro" w:hAnsi="EC Square Sans Pro" w:cs="EC Square Sans Pro"/>
          <w:lang w:val="en-GB"/>
        </w:rPr>
        <w:t>renewable hydrogen auction.</w:t>
      </w:r>
      <w:r w:rsidR="004951CA">
        <w:rPr>
          <w:rStyle w:val="normaltextrun"/>
          <w:rFonts w:ascii="EC Square Sans Pro" w:eastAsia="EC Square Sans Pro" w:hAnsi="EC Square Sans Pro" w:cs="EC Square Sans Pro"/>
          <w:lang w:val="en-GB"/>
        </w:rPr>
        <w:t xml:space="preserve"> </w:t>
      </w:r>
      <w:r w:rsidR="004951CA" w:rsidRPr="008F4C9E">
        <w:rPr>
          <w:rStyle w:val="normaltextrun"/>
          <w:rFonts w:asciiTheme="minorHAnsi" w:eastAsia="EC Square Sans Pro" w:hAnsiTheme="minorHAnsi" w:cs="EC Square Sans Pro"/>
        </w:rPr>
        <w:t>The Innovation Fund has also contributed to the InvestEU Programme through blending with the EU guarantee, which contributed to the mobilisation of additional investments.</w:t>
      </w:r>
    </w:p>
    <w:p w14:paraId="2D5BF0A4" w14:textId="77777777" w:rsidR="00D933B7" w:rsidRPr="0068490F" w:rsidRDefault="00D933B7" w:rsidP="00D933B7">
      <w:pPr>
        <w:pStyle w:val="paragraph"/>
        <w:spacing w:before="0" w:beforeAutospacing="0" w:after="0" w:afterAutospacing="0"/>
        <w:jc w:val="both"/>
        <w:textAlignment w:val="baseline"/>
        <w:rPr>
          <w:rStyle w:val="normaltextrun"/>
          <w:rFonts w:ascii="EC Square Sans Cond Pro" w:hAnsi="EC Square Sans Cond Pro"/>
          <w:lang w:val="en-GB"/>
        </w:rPr>
      </w:pPr>
    </w:p>
    <w:p w14:paraId="3B2B983F" w14:textId="77777777" w:rsidR="00D933B7" w:rsidRPr="00294373" w:rsidRDefault="00D933B7" w:rsidP="00D933B7">
      <w:pPr>
        <w:pStyle w:val="paragraph"/>
        <w:spacing w:before="0" w:beforeAutospacing="0" w:after="0" w:afterAutospacing="0"/>
        <w:jc w:val="both"/>
        <w:textAlignment w:val="baseline"/>
        <w:rPr>
          <w:rStyle w:val="normaltextrun"/>
          <w:rFonts w:ascii="EC Square Sans Pro" w:hAnsi="EC Square Sans Pro" w:cs="Segoe UI"/>
          <w:lang w:val="en-GB"/>
        </w:rPr>
      </w:pPr>
      <w:r>
        <w:rPr>
          <w:rStyle w:val="normaltextrun"/>
          <w:rFonts w:ascii="EC Square Sans Pro" w:hAnsi="EC Square Sans Pro" w:cs="Segoe UI"/>
          <w:lang w:val="en-GB"/>
        </w:rPr>
        <w:t>Lastly, the fund’s revenues are managed in accordance with the objectives of the EU emissions trading system to cost-effectively reduce greenhouse gas emissions and combat climate change. An additional EUR</w:t>
      </w:r>
      <w:r>
        <w:rPr>
          <w:rStyle w:val="normaltextrun"/>
          <w:rFonts w:ascii="Calibri" w:hAnsi="Calibri" w:cs="Calibri"/>
          <w:lang w:val="en-GB"/>
        </w:rPr>
        <w:t> </w:t>
      </w:r>
      <w:r>
        <w:rPr>
          <w:rStyle w:val="normaltextrun"/>
          <w:rFonts w:ascii="EC Square Sans Pro" w:hAnsi="EC Square Sans Pro" w:cs="Segoe UI"/>
          <w:lang w:val="en-GB"/>
        </w:rPr>
        <w:t>3.8</w:t>
      </w:r>
      <w:r>
        <w:rPr>
          <w:rStyle w:val="normaltextrun"/>
          <w:rFonts w:ascii="Calibri" w:hAnsi="Calibri" w:cs="Calibri"/>
          <w:lang w:val="en-GB"/>
        </w:rPr>
        <w:t> </w:t>
      </w:r>
      <w:r>
        <w:rPr>
          <w:rStyle w:val="normaltextrun"/>
          <w:rFonts w:ascii="EC Square Sans Pro" w:hAnsi="EC Square Sans Pro" w:cs="Segoe UI"/>
          <w:lang w:val="en-GB"/>
        </w:rPr>
        <w:t>billion was provided to repowerEU in 2025 as part of the total contribution of EUR</w:t>
      </w:r>
      <w:r>
        <w:rPr>
          <w:rStyle w:val="normaltextrun"/>
          <w:rFonts w:ascii="Calibri" w:hAnsi="Calibri" w:cs="Calibri"/>
          <w:lang w:val="en-GB"/>
        </w:rPr>
        <w:t> </w:t>
      </w:r>
      <w:r>
        <w:rPr>
          <w:rStyle w:val="normaltextrun"/>
          <w:rFonts w:ascii="EC Square Sans Pro" w:hAnsi="EC Square Sans Pro" w:cs="Segoe UI"/>
          <w:lang w:val="en-GB"/>
        </w:rPr>
        <w:t>12</w:t>
      </w:r>
      <w:r>
        <w:rPr>
          <w:rStyle w:val="normaltextrun"/>
          <w:rFonts w:ascii="Calibri" w:hAnsi="Calibri" w:cs="Calibri"/>
          <w:lang w:val="en-GB"/>
        </w:rPr>
        <w:t> </w:t>
      </w:r>
      <w:r>
        <w:rPr>
          <w:rStyle w:val="normaltextrun"/>
          <w:rFonts w:ascii="EC Square Sans Pro" w:hAnsi="EC Square Sans Pro" w:cs="Segoe UI"/>
          <w:lang w:val="en-GB"/>
        </w:rPr>
        <w:t>billion by 2026, amounting to around EUR</w:t>
      </w:r>
      <w:r>
        <w:rPr>
          <w:rStyle w:val="normaltextrun"/>
          <w:rFonts w:ascii="Calibri" w:hAnsi="Calibri" w:cs="Calibri"/>
          <w:lang w:val="en-GB"/>
        </w:rPr>
        <w:t> </w:t>
      </w:r>
      <w:r>
        <w:rPr>
          <w:rStyle w:val="normaltextrun"/>
          <w:rFonts w:ascii="EC Square Sans Pro" w:hAnsi="EC Square Sans Pro" w:cs="Segoe UI"/>
          <w:lang w:val="en-GB"/>
        </w:rPr>
        <w:t>8.7</w:t>
      </w:r>
      <w:r>
        <w:rPr>
          <w:rStyle w:val="normaltextrun"/>
          <w:rFonts w:ascii="Calibri" w:hAnsi="Calibri" w:cs="Calibri"/>
          <w:lang w:val="en-GB"/>
        </w:rPr>
        <w:t> </w:t>
      </w:r>
      <w:r>
        <w:rPr>
          <w:rStyle w:val="normaltextrun"/>
          <w:rFonts w:ascii="EC Square Sans Pro" w:hAnsi="EC Square Sans Pro" w:cs="Segoe UI"/>
          <w:lang w:val="en-GB"/>
        </w:rPr>
        <w:t>billion in total so far.</w:t>
      </w:r>
    </w:p>
    <w:p w14:paraId="127C8C78" w14:textId="77777777" w:rsidR="00D933B7" w:rsidRPr="00294373"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F259A6E" w14:textId="77777777" w:rsidR="00D933B7" w:rsidRPr="00294373"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70A248B2" w14:textId="77777777" w:rsidR="00D933B7" w:rsidRPr="00294373" w:rsidRDefault="00D933B7" w:rsidP="00F72C99">
      <w:pPr>
        <w:pStyle w:val="Heading2"/>
        <w:rPr>
          <w:rFonts w:eastAsiaTheme="majorEastAsia"/>
          <w:lang w:eastAsia="en-GB"/>
        </w:rPr>
      </w:pPr>
      <w:r>
        <w:rPr>
          <w:rFonts w:eastAsiaTheme="majorEastAsia"/>
          <w:lang w:eastAsia="en-GB"/>
        </w:rPr>
        <w:t>Contribution to horizontal priorities</w:t>
      </w:r>
    </w:p>
    <w:p w14:paraId="1CCBD398" w14:textId="77777777" w:rsidR="00D933B7" w:rsidRPr="00294373"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51"/>
        <w:gridCol w:w="855"/>
        <w:gridCol w:w="855"/>
        <w:gridCol w:w="761"/>
        <w:gridCol w:w="753"/>
        <w:gridCol w:w="875"/>
        <w:gridCol w:w="1335"/>
        <w:gridCol w:w="752"/>
        <w:gridCol w:w="903"/>
        <w:gridCol w:w="999"/>
      </w:tblGrid>
      <w:tr w:rsidR="00D933B7" w:rsidRPr="00294373" w14:paraId="01BE4BDC" w14:textId="77777777">
        <w:trPr>
          <w:trHeight w:val="300"/>
        </w:trPr>
        <w:tc>
          <w:tcPr>
            <w:tcW w:w="1551" w:type="dxa"/>
            <w:tcBorders>
              <w:top w:val="single" w:sz="6" w:space="0" w:color="8C8C8C"/>
              <w:left w:val="nil"/>
              <w:bottom w:val="nil"/>
              <w:right w:val="nil"/>
            </w:tcBorders>
            <w:shd w:val="clear" w:color="auto" w:fill="F2F2F2"/>
            <w:vAlign w:val="center"/>
            <w:hideMark/>
          </w:tcPr>
          <w:p w14:paraId="52813CAB"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3224" w:type="dxa"/>
            <w:gridSpan w:val="4"/>
            <w:tcBorders>
              <w:top w:val="single" w:sz="6" w:space="0" w:color="8C8C8C"/>
              <w:left w:val="nil"/>
              <w:bottom w:val="nil"/>
              <w:right w:val="single" w:sz="4" w:space="0" w:color="auto"/>
            </w:tcBorders>
            <w:shd w:val="clear" w:color="auto" w:fill="F2F2F2"/>
            <w:vAlign w:val="center"/>
            <w:hideMark/>
          </w:tcPr>
          <w:p w14:paraId="43014CC7"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962" w:type="dxa"/>
            <w:gridSpan w:val="3"/>
            <w:tcBorders>
              <w:top w:val="single" w:sz="6" w:space="0" w:color="8C8C8C"/>
              <w:left w:val="single" w:sz="4" w:space="0" w:color="auto"/>
              <w:bottom w:val="nil"/>
              <w:right w:val="nil"/>
            </w:tcBorders>
            <w:shd w:val="clear" w:color="auto" w:fill="F2F2F2"/>
            <w:vAlign w:val="center"/>
          </w:tcPr>
          <w:p w14:paraId="23EB5446"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902" w:type="dxa"/>
            <w:gridSpan w:val="2"/>
            <w:tcBorders>
              <w:top w:val="single" w:sz="6" w:space="0" w:color="8C8C8C"/>
              <w:left w:val="single" w:sz="6" w:space="0" w:color="auto"/>
              <w:bottom w:val="nil"/>
              <w:right w:val="nil"/>
            </w:tcBorders>
            <w:shd w:val="clear" w:color="auto" w:fill="F2F2F2"/>
            <w:vAlign w:val="center"/>
            <w:hideMark/>
          </w:tcPr>
          <w:p w14:paraId="160CBD13"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294373" w14:paraId="49188C7C" w14:textId="77777777">
        <w:trPr>
          <w:trHeight w:val="300"/>
        </w:trPr>
        <w:tc>
          <w:tcPr>
            <w:tcW w:w="1551" w:type="dxa"/>
            <w:tcBorders>
              <w:top w:val="nil"/>
              <w:left w:val="nil"/>
              <w:bottom w:val="single" w:sz="6" w:space="0" w:color="8C8C8C"/>
              <w:right w:val="nil"/>
            </w:tcBorders>
            <w:shd w:val="clear" w:color="auto" w:fill="F2F2F2"/>
            <w:vAlign w:val="center"/>
            <w:hideMark/>
          </w:tcPr>
          <w:p w14:paraId="7C70F51C"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855" w:type="dxa"/>
            <w:tcBorders>
              <w:top w:val="nil"/>
              <w:left w:val="nil"/>
              <w:bottom w:val="single" w:sz="6" w:space="0" w:color="8C8C8C"/>
              <w:right w:val="nil"/>
            </w:tcBorders>
            <w:shd w:val="clear" w:color="auto" w:fill="F2F2F2"/>
            <w:vAlign w:val="center"/>
            <w:hideMark/>
          </w:tcPr>
          <w:p w14:paraId="14782A3D"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855" w:type="dxa"/>
            <w:tcBorders>
              <w:top w:val="nil"/>
              <w:left w:val="nil"/>
              <w:bottom w:val="single" w:sz="6" w:space="0" w:color="8C8C8C"/>
              <w:right w:val="nil"/>
            </w:tcBorders>
            <w:shd w:val="clear" w:color="auto" w:fill="F2F2F2"/>
            <w:vAlign w:val="center"/>
            <w:hideMark/>
          </w:tcPr>
          <w:p w14:paraId="60F92253"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761" w:type="dxa"/>
            <w:tcBorders>
              <w:top w:val="nil"/>
              <w:left w:val="nil"/>
              <w:bottom w:val="single" w:sz="6" w:space="0" w:color="8C8C8C"/>
              <w:right w:val="nil"/>
            </w:tcBorders>
            <w:shd w:val="clear" w:color="auto" w:fill="F2F2F2"/>
            <w:vAlign w:val="center"/>
            <w:hideMark/>
          </w:tcPr>
          <w:p w14:paraId="50A6C4E2"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53" w:type="dxa"/>
            <w:tcBorders>
              <w:top w:val="nil"/>
              <w:left w:val="nil"/>
              <w:bottom w:val="single" w:sz="6" w:space="0" w:color="8C8C8C"/>
              <w:right w:val="single" w:sz="4" w:space="0" w:color="auto"/>
            </w:tcBorders>
            <w:shd w:val="clear" w:color="auto" w:fill="F2F2F2" w:themeFill="background1" w:themeFillShade="F2"/>
            <w:vAlign w:val="center"/>
            <w:hideMark/>
          </w:tcPr>
          <w:p w14:paraId="28DC002C"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75" w:type="dxa"/>
            <w:tcBorders>
              <w:top w:val="nil"/>
              <w:left w:val="single" w:sz="4" w:space="0" w:color="auto"/>
              <w:bottom w:val="single" w:sz="6" w:space="0" w:color="8C8C8C"/>
              <w:right w:val="nil"/>
            </w:tcBorders>
            <w:shd w:val="clear" w:color="auto" w:fill="F2F2F2"/>
            <w:vAlign w:val="center"/>
            <w:hideMark/>
          </w:tcPr>
          <w:p w14:paraId="1AFF6B4F"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335" w:type="dxa"/>
            <w:tcBorders>
              <w:top w:val="nil"/>
              <w:left w:val="nil"/>
              <w:bottom w:val="single" w:sz="6" w:space="0" w:color="8C8C8C"/>
              <w:right w:val="nil"/>
            </w:tcBorders>
            <w:shd w:val="clear" w:color="auto" w:fill="F2F2F2"/>
            <w:vAlign w:val="center"/>
            <w:hideMark/>
          </w:tcPr>
          <w:p w14:paraId="53C46893"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52" w:type="dxa"/>
            <w:tcBorders>
              <w:top w:val="nil"/>
              <w:left w:val="nil"/>
              <w:bottom w:val="single" w:sz="6" w:space="0" w:color="8C8C8C"/>
              <w:right w:val="single" w:sz="6" w:space="0" w:color="auto"/>
            </w:tcBorders>
            <w:shd w:val="clear" w:color="auto" w:fill="F2F2F2"/>
            <w:vAlign w:val="center"/>
            <w:hideMark/>
          </w:tcPr>
          <w:p w14:paraId="30ECB60E"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3" w:type="dxa"/>
            <w:tcBorders>
              <w:top w:val="nil"/>
              <w:left w:val="nil"/>
              <w:bottom w:val="single" w:sz="6" w:space="0" w:color="8C8C8C"/>
              <w:right w:val="nil"/>
            </w:tcBorders>
            <w:shd w:val="clear" w:color="auto" w:fill="F2F2F2"/>
            <w:vAlign w:val="center"/>
            <w:hideMark/>
          </w:tcPr>
          <w:p w14:paraId="04110B16"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99" w:type="dxa"/>
            <w:tcBorders>
              <w:top w:val="nil"/>
              <w:left w:val="nil"/>
              <w:bottom w:val="single" w:sz="6" w:space="0" w:color="8C8C8C"/>
              <w:right w:val="nil"/>
            </w:tcBorders>
            <w:shd w:val="clear" w:color="auto" w:fill="F2F2F2"/>
            <w:vAlign w:val="center"/>
            <w:hideMark/>
          </w:tcPr>
          <w:p w14:paraId="1CE2EFDC"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 total envelope</w:t>
            </w:r>
            <w:r>
              <w:rPr>
                <w:rFonts w:ascii="Calibri" w:hAnsi="Calibri" w:cs="Calibri"/>
                <w:sz w:val="20"/>
                <w:lang w:eastAsia="en-IE"/>
              </w:rPr>
              <w:t> </w:t>
            </w:r>
          </w:p>
        </w:tc>
      </w:tr>
      <w:tr w:rsidR="00D933B7" w:rsidRPr="00294373" w14:paraId="49BFDBD1" w14:textId="77777777">
        <w:trPr>
          <w:trHeight w:val="300"/>
        </w:trPr>
        <w:tc>
          <w:tcPr>
            <w:tcW w:w="1551" w:type="dxa"/>
            <w:tcBorders>
              <w:top w:val="nil"/>
              <w:left w:val="nil"/>
              <w:bottom w:val="single" w:sz="6" w:space="0" w:color="8C8C8C"/>
              <w:right w:val="nil"/>
            </w:tcBorders>
            <w:vAlign w:val="center"/>
            <w:hideMark/>
          </w:tcPr>
          <w:p w14:paraId="4DD2486A" w14:textId="77777777" w:rsidR="00D933B7" w:rsidRPr="00294373" w:rsidRDefault="00D933B7">
            <w:pPr>
              <w:spacing w:after="0" w:line="240" w:lineRule="auto"/>
              <w:textAlignment w:val="baseline"/>
              <w:rPr>
                <w:rFonts w:ascii="Segoe UI" w:hAnsi="Segoe UI" w:cs="Segoe UI"/>
                <w:sz w:val="18"/>
                <w:szCs w:val="18"/>
                <w:lang w:eastAsia="en-IE"/>
              </w:rPr>
            </w:pPr>
            <w:r>
              <w:rPr>
                <w:rFonts w:cs="Segoe UI"/>
                <w:b/>
                <w:bCs/>
                <w:color w:val="000000"/>
                <w:sz w:val="20"/>
                <w:lang w:eastAsia="en-IE"/>
              </w:rPr>
              <w:t xml:space="preserve">Climate mainstreaming </w:t>
            </w:r>
            <w:r>
              <w:rPr>
                <w:rFonts w:ascii="Calibri" w:hAnsi="Calibri" w:cs="Calibri"/>
                <w:color w:val="000000"/>
                <w:sz w:val="20"/>
                <w:lang w:eastAsia="en-IE"/>
              </w:rPr>
              <w:t> </w:t>
            </w:r>
          </w:p>
        </w:tc>
        <w:tc>
          <w:tcPr>
            <w:tcW w:w="855" w:type="dxa"/>
            <w:tcBorders>
              <w:top w:val="nil"/>
              <w:left w:val="nil"/>
              <w:bottom w:val="single" w:sz="6" w:space="0" w:color="8C8C8C"/>
              <w:right w:val="nil"/>
            </w:tcBorders>
            <w:vAlign w:val="center"/>
          </w:tcPr>
          <w:p w14:paraId="1730DC68" w14:textId="77777777" w:rsidR="00D933B7" w:rsidRPr="00294373" w:rsidRDefault="00D933B7">
            <w:pPr>
              <w:spacing w:after="0" w:line="240" w:lineRule="auto"/>
              <w:jc w:val="center"/>
              <w:textAlignment w:val="baseline"/>
              <w:rPr>
                <w:rFonts w:ascii="Segoe UI" w:hAnsi="Segoe UI" w:cs="Segoe UI"/>
                <w:sz w:val="18"/>
                <w:szCs w:val="18"/>
                <w:lang w:eastAsia="en-IE"/>
              </w:rPr>
            </w:pPr>
            <w:r>
              <w:t>146.2</w:t>
            </w:r>
          </w:p>
        </w:tc>
        <w:tc>
          <w:tcPr>
            <w:tcW w:w="855" w:type="dxa"/>
            <w:tcBorders>
              <w:top w:val="nil"/>
              <w:left w:val="nil"/>
              <w:bottom w:val="single" w:sz="6" w:space="0" w:color="8C8C8C"/>
              <w:right w:val="nil"/>
            </w:tcBorders>
            <w:vAlign w:val="center"/>
          </w:tcPr>
          <w:p w14:paraId="488449B6" w14:textId="77777777" w:rsidR="00D933B7" w:rsidRPr="00294373" w:rsidRDefault="00D933B7">
            <w:pPr>
              <w:spacing w:after="0" w:line="240" w:lineRule="auto"/>
              <w:jc w:val="center"/>
              <w:textAlignment w:val="baseline"/>
              <w:rPr>
                <w:rFonts w:ascii="Segoe UI" w:hAnsi="Segoe UI" w:cs="Segoe UI"/>
                <w:sz w:val="18"/>
                <w:szCs w:val="18"/>
                <w:lang w:eastAsia="en-IE"/>
              </w:rPr>
            </w:pPr>
            <w:r>
              <w:t>2 944.8</w:t>
            </w:r>
          </w:p>
        </w:tc>
        <w:tc>
          <w:tcPr>
            <w:tcW w:w="761" w:type="dxa"/>
            <w:tcBorders>
              <w:top w:val="nil"/>
              <w:left w:val="nil"/>
              <w:bottom w:val="single" w:sz="6" w:space="0" w:color="8C8C8C"/>
              <w:right w:val="nil"/>
            </w:tcBorders>
            <w:vAlign w:val="center"/>
          </w:tcPr>
          <w:p w14:paraId="160CB358" w14:textId="77777777" w:rsidR="00D933B7" w:rsidRPr="00294373" w:rsidRDefault="00D933B7">
            <w:pPr>
              <w:spacing w:after="0" w:line="240" w:lineRule="auto"/>
              <w:jc w:val="center"/>
              <w:textAlignment w:val="baseline"/>
              <w:rPr>
                <w:rFonts w:ascii="Segoe UI" w:hAnsi="Segoe UI" w:cs="Segoe UI"/>
                <w:sz w:val="18"/>
                <w:szCs w:val="18"/>
                <w:lang w:eastAsia="en-IE"/>
              </w:rPr>
            </w:pPr>
            <w:r>
              <w:t>3 520.8</w:t>
            </w:r>
          </w:p>
        </w:tc>
        <w:tc>
          <w:tcPr>
            <w:tcW w:w="753" w:type="dxa"/>
            <w:tcBorders>
              <w:top w:val="nil"/>
              <w:left w:val="nil"/>
              <w:bottom w:val="single" w:sz="6" w:space="0" w:color="8C8C8C"/>
              <w:right w:val="nil"/>
            </w:tcBorders>
            <w:vAlign w:val="center"/>
          </w:tcPr>
          <w:p w14:paraId="004903D9" w14:textId="77777777" w:rsidR="00D933B7" w:rsidRPr="00294373" w:rsidRDefault="00D933B7">
            <w:pPr>
              <w:spacing w:after="0" w:line="240" w:lineRule="auto"/>
              <w:jc w:val="center"/>
              <w:textAlignment w:val="baseline"/>
              <w:rPr>
                <w:rFonts w:ascii="Segoe UI" w:hAnsi="Segoe UI" w:cs="Segoe UI"/>
                <w:sz w:val="18"/>
                <w:szCs w:val="18"/>
                <w:lang w:eastAsia="en-IE"/>
              </w:rPr>
            </w:pPr>
            <w:r>
              <w:t>478.4</w:t>
            </w:r>
          </w:p>
        </w:tc>
        <w:tc>
          <w:tcPr>
            <w:tcW w:w="875" w:type="dxa"/>
            <w:tcBorders>
              <w:top w:val="nil"/>
              <w:left w:val="nil"/>
              <w:bottom w:val="single" w:sz="6" w:space="0" w:color="8C8C8C"/>
              <w:right w:val="nil"/>
            </w:tcBorders>
            <w:vAlign w:val="center"/>
            <w:hideMark/>
          </w:tcPr>
          <w:p w14:paraId="0C255D3F" w14:textId="77777777" w:rsidR="00D933B7" w:rsidRPr="00294373" w:rsidRDefault="00D933B7">
            <w:pPr>
              <w:spacing w:after="0" w:line="240" w:lineRule="auto"/>
              <w:jc w:val="center"/>
              <w:textAlignment w:val="baseline"/>
              <w:rPr>
                <w:rFonts w:ascii="Segoe UI" w:hAnsi="Segoe UI" w:cs="Segoe UI"/>
                <w:sz w:val="18"/>
                <w:szCs w:val="18"/>
                <w:lang w:eastAsia="en-IE"/>
              </w:rPr>
            </w:pPr>
            <w:r>
              <w:t>1 788.1</w:t>
            </w:r>
          </w:p>
        </w:tc>
        <w:tc>
          <w:tcPr>
            <w:tcW w:w="1335" w:type="dxa"/>
            <w:tcBorders>
              <w:top w:val="nil"/>
              <w:left w:val="nil"/>
              <w:bottom w:val="single" w:sz="6" w:space="0" w:color="8C8C8C"/>
              <w:right w:val="nil"/>
            </w:tcBorders>
            <w:vAlign w:val="center"/>
            <w:hideMark/>
          </w:tcPr>
          <w:p w14:paraId="10770352" w14:textId="77777777" w:rsidR="00D933B7" w:rsidRPr="00294373" w:rsidRDefault="00D933B7">
            <w:pPr>
              <w:spacing w:after="0" w:line="240" w:lineRule="auto"/>
              <w:jc w:val="center"/>
              <w:textAlignment w:val="baseline"/>
              <w:rPr>
                <w:rFonts w:ascii="Segoe UI" w:hAnsi="Segoe UI" w:cs="Segoe UI"/>
                <w:sz w:val="18"/>
                <w:szCs w:val="18"/>
                <w:lang w:eastAsia="en-IE"/>
              </w:rPr>
            </w:pPr>
          </w:p>
        </w:tc>
        <w:tc>
          <w:tcPr>
            <w:tcW w:w="752" w:type="dxa"/>
            <w:tcBorders>
              <w:top w:val="nil"/>
              <w:left w:val="nil"/>
              <w:bottom w:val="single" w:sz="6" w:space="0" w:color="8C8C8C"/>
              <w:right w:val="nil"/>
            </w:tcBorders>
            <w:vAlign w:val="center"/>
            <w:hideMark/>
          </w:tcPr>
          <w:p w14:paraId="40C722F1" w14:textId="77777777" w:rsidR="00D933B7" w:rsidRPr="00294373" w:rsidRDefault="00D933B7">
            <w:pPr>
              <w:spacing w:after="0" w:line="240" w:lineRule="auto"/>
              <w:jc w:val="center"/>
              <w:textAlignment w:val="baseline"/>
              <w:rPr>
                <w:rFonts w:ascii="Segoe UI" w:hAnsi="Segoe UI" w:cs="Segoe UI"/>
                <w:sz w:val="18"/>
                <w:szCs w:val="18"/>
                <w:lang w:eastAsia="en-IE"/>
              </w:rPr>
            </w:pPr>
          </w:p>
        </w:tc>
        <w:tc>
          <w:tcPr>
            <w:tcW w:w="903" w:type="dxa"/>
            <w:tcBorders>
              <w:top w:val="nil"/>
              <w:left w:val="nil"/>
              <w:bottom w:val="single" w:sz="6" w:space="0" w:color="8C8C8C"/>
              <w:right w:val="nil"/>
            </w:tcBorders>
            <w:vAlign w:val="center"/>
            <w:hideMark/>
          </w:tcPr>
          <w:p w14:paraId="3294510E" w14:textId="77777777" w:rsidR="00D933B7" w:rsidRPr="00294373" w:rsidRDefault="00D933B7">
            <w:pPr>
              <w:spacing w:after="0" w:line="240" w:lineRule="auto"/>
              <w:jc w:val="center"/>
              <w:textAlignment w:val="baseline"/>
              <w:rPr>
                <w:rFonts w:ascii="Segoe UI" w:hAnsi="Segoe UI" w:cs="Segoe UI"/>
                <w:sz w:val="18"/>
                <w:szCs w:val="18"/>
                <w:lang w:eastAsia="en-IE"/>
              </w:rPr>
            </w:pPr>
            <w:r>
              <w:t>8 878.3</w:t>
            </w:r>
          </w:p>
        </w:tc>
        <w:tc>
          <w:tcPr>
            <w:tcW w:w="999" w:type="dxa"/>
            <w:tcBorders>
              <w:top w:val="nil"/>
              <w:left w:val="nil"/>
              <w:bottom w:val="single" w:sz="6" w:space="0" w:color="8C8C8C"/>
              <w:right w:val="nil"/>
            </w:tcBorders>
            <w:vAlign w:val="center"/>
            <w:hideMark/>
          </w:tcPr>
          <w:p w14:paraId="7EF64B9E" w14:textId="77777777" w:rsidR="00D933B7" w:rsidRPr="00294373" w:rsidRDefault="00D933B7">
            <w:pPr>
              <w:spacing w:after="0" w:line="240" w:lineRule="auto"/>
              <w:jc w:val="center"/>
              <w:textAlignment w:val="baseline"/>
              <w:rPr>
                <w:rFonts w:ascii="Segoe UI" w:hAnsi="Segoe UI" w:cs="Segoe UI"/>
                <w:sz w:val="18"/>
                <w:szCs w:val="18"/>
                <w:lang w:eastAsia="en-IE"/>
              </w:rPr>
            </w:pPr>
            <w:r>
              <w:t>65.7%</w:t>
            </w:r>
          </w:p>
        </w:tc>
      </w:tr>
    </w:tbl>
    <w:p w14:paraId="6060BEA9" w14:textId="77777777" w:rsidR="00D933B7" w:rsidRPr="00294373" w:rsidRDefault="00D933B7" w:rsidP="00D933B7">
      <w:pPr>
        <w:rPr>
          <w:b/>
          <w:bCs/>
        </w:rPr>
      </w:pPr>
    </w:p>
    <w:p w14:paraId="7A7F3C26"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The entire Innovation Fund contributes to green budgeting priorities, with a specific focus on climate change mitigation investments.</w:t>
      </w:r>
    </w:p>
    <w:p w14:paraId="7E336713"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 xml:space="preserve">In terms of taxonomy-relevant expenditure, the Innovation Fund only finances the most innovative decarbonisation projects on the basis of their potential for greenhouse gas emission reduction. Since the revision of the Emissions Trading System Directive in 2023, projects are also assessed on the basis of their contribution to environmental and circularity objectives. </w:t>
      </w:r>
    </w:p>
    <w:p w14:paraId="15064C0D"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 xml:space="preserve">From the 2025 </w:t>
      </w:r>
      <w:r>
        <w:rPr>
          <w:rStyle w:val="normaltextrun"/>
          <w:rFonts w:eastAsia="EC Square Sans Pro" w:cs="EC Square Sans Pro"/>
        </w:rPr>
        <w:t xml:space="preserve">Innovation Fund </w:t>
      </w:r>
      <w:r>
        <w:rPr>
          <w:rStyle w:val="normaltextrun"/>
          <w:rFonts w:eastAsia="EC Square Sans Pro" w:cs="EC Square Sans Pro"/>
          <w:lang w:eastAsia="en-IE"/>
        </w:rPr>
        <w:t>calls launched in December 2025, only projects that meet the ‘do no significant harm’ criteria contained in the EU Taxonomy will be eligible for support from the Innovation Fund.</w:t>
      </w:r>
    </w:p>
    <w:p w14:paraId="2DA043D9"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 xml:space="preserve">The Innovation Fund is not part of the multiannual financial framework and does not count towards the achievement of the 30% climate spending target. </w:t>
      </w:r>
    </w:p>
    <w:p w14:paraId="7857AD5A" w14:textId="77777777" w:rsidR="00D933B7" w:rsidRPr="00294373" w:rsidRDefault="00D933B7" w:rsidP="00D933B7">
      <w:pPr>
        <w:spacing w:line="259" w:lineRule="auto"/>
        <w:rPr>
          <w:b/>
          <w:bCs/>
        </w:rPr>
      </w:pPr>
      <w:r>
        <w:rPr>
          <w:b/>
          <w:bCs/>
        </w:rPr>
        <w:br w:type="page"/>
      </w:r>
    </w:p>
    <w:p w14:paraId="56A24783" w14:textId="77777777" w:rsidR="00D933B7" w:rsidRPr="00294373" w:rsidRDefault="00D933B7" w:rsidP="00D933B7">
      <w:pPr>
        <w:keepNext/>
        <w:keepLines/>
        <w:spacing w:after="0" w:line="240" w:lineRule="auto"/>
        <w:outlineLvl w:val="4"/>
        <w:rPr>
          <w:b/>
          <w:bCs/>
          <w:sz w:val="2"/>
          <w:szCs w:val="2"/>
        </w:rPr>
      </w:pPr>
    </w:p>
    <w:p w14:paraId="2A9E4322" w14:textId="77777777" w:rsidR="00D933B7" w:rsidRPr="00294373" w:rsidRDefault="00D933B7" w:rsidP="00D933B7">
      <w:pPr>
        <w:keepNext/>
        <w:keepLines/>
        <w:spacing w:line="240" w:lineRule="auto"/>
        <w:outlineLvl w:val="4"/>
        <w:rPr>
          <w:b/>
          <w:bCs/>
        </w:rPr>
      </w:pPr>
    </w:p>
    <w:p w14:paraId="14824153" w14:textId="77777777" w:rsidR="00D933B7" w:rsidRPr="00294373"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294373" w14:paraId="2B4BBAD7"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6410DC0D"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75D6C2D3"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4AFD0C44"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68CC7108"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06192211"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themeFill="background1" w:themeFillShade="F2"/>
            <w:vAlign w:val="center"/>
          </w:tcPr>
          <w:p w14:paraId="0D3C97B5" w14:textId="77777777" w:rsidR="00D933B7" w:rsidRPr="00294373"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themeFill="background1" w:themeFillShade="F2"/>
            <w:vAlign w:val="center"/>
            <w:hideMark/>
          </w:tcPr>
          <w:p w14:paraId="6894B0B3"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b/>
                <w:bCs/>
                <w:lang w:eastAsia="en-IE"/>
              </w:rPr>
              <w:t>Total</w:t>
            </w:r>
          </w:p>
        </w:tc>
      </w:tr>
      <w:tr w:rsidR="00D933B7" w:rsidRPr="00294373" w14:paraId="7148CB2C" w14:textId="77777777">
        <w:trPr>
          <w:trHeight w:val="300"/>
        </w:trPr>
        <w:tc>
          <w:tcPr>
            <w:tcW w:w="895" w:type="dxa"/>
            <w:tcBorders>
              <w:top w:val="nil"/>
              <w:left w:val="nil"/>
              <w:bottom w:val="single" w:sz="6" w:space="0" w:color="8C8C8C"/>
              <w:right w:val="nil"/>
            </w:tcBorders>
            <w:vAlign w:val="center"/>
            <w:hideMark/>
          </w:tcPr>
          <w:p w14:paraId="134B8E98"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2</w:t>
            </w:r>
          </w:p>
        </w:tc>
        <w:tc>
          <w:tcPr>
            <w:tcW w:w="1560" w:type="dxa"/>
            <w:tcBorders>
              <w:top w:val="nil"/>
              <w:left w:val="nil"/>
              <w:bottom w:val="single" w:sz="6" w:space="0" w:color="8C8C8C"/>
              <w:right w:val="nil"/>
            </w:tcBorders>
            <w:hideMark/>
          </w:tcPr>
          <w:p w14:paraId="54AA1171"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nil"/>
              <w:left w:val="nil"/>
              <w:bottom w:val="single" w:sz="6" w:space="0" w:color="8C8C8C"/>
              <w:right w:val="nil"/>
            </w:tcBorders>
            <w:hideMark/>
          </w:tcPr>
          <w:p w14:paraId="1B6C0D0C"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1B3D358A"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163BC11B"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332" w:type="dxa"/>
            <w:tcBorders>
              <w:top w:val="nil"/>
              <w:left w:val="nil"/>
              <w:bottom w:val="single" w:sz="6" w:space="0" w:color="8C8C8C"/>
              <w:right w:val="nil"/>
            </w:tcBorders>
          </w:tcPr>
          <w:p w14:paraId="0D6BF7B6" w14:textId="77777777" w:rsidR="00D933B7" w:rsidRPr="00294373"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020ABEDD"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r>
      <w:tr w:rsidR="00D933B7" w:rsidRPr="00294373" w14:paraId="5AB25F99" w14:textId="77777777">
        <w:trPr>
          <w:trHeight w:val="300"/>
        </w:trPr>
        <w:tc>
          <w:tcPr>
            <w:tcW w:w="895" w:type="dxa"/>
            <w:tcBorders>
              <w:top w:val="nil"/>
              <w:left w:val="nil"/>
              <w:bottom w:val="single" w:sz="6" w:space="0" w:color="8C8C8C"/>
              <w:right w:val="nil"/>
            </w:tcBorders>
            <w:vAlign w:val="center"/>
            <w:hideMark/>
          </w:tcPr>
          <w:p w14:paraId="10A73B3E"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1</w:t>
            </w:r>
          </w:p>
        </w:tc>
        <w:tc>
          <w:tcPr>
            <w:tcW w:w="1560" w:type="dxa"/>
            <w:tcBorders>
              <w:top w:val="nil"/>
              <w:left w:val="nil"/>
              <w:bottom w:val="single" w:sz="6" w:space="0" w:color="8C8C8C"/>
              <w:right w:val="nil"/>
            </w:tcBorders>
            <w:hideMark/>
          </w:tcPr>
          <w:p w14:paraId="7A98856C"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nil"/>
              <w:left w:val="nil"/>
              <w:bottom w:val="single" w:sz="6" w:space="0" w:color="8C8C8C"/>
              <w:right w:val="nil"/>
            </w:tcBorders>
            <w:hideMark/>
          </w:tcPr>
          <w:p w14:paraId="48438083"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60A5FA3A"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5A7D7EB3"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332" w:type="dxa"/>
            <w:tcBorders>
              <w:top w:val="nil"/>
              <w:left w:val="nil"/>
              <w:bottom w:val="single" w:sz="6" w:space="0" w:color="8C8C8C"/>
              <w:right w:val="nil"/>
            </w:tcBorders>
          </w:tcPr>
          <w:p w14:paraId="1B728DFE" w14:textId="77777777" w:rsidR="00D933B7" w:rsidRPr="00294373"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14BE1182"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r>
      <w:tr w:rsidR="00D933B7" w:rsidRPr="00294373" w14:paraId="7295D1E5" w14:textId="77777777">
        <w:trPr>
          <w:trHeight w:val="300"/>
        </w:trPr>
        <w:tc>
          <w:tcPr>
            <w:tcW w:w="895" w:type="dxa"/>
            <w:tcBorders>
              <w:top w:val="nil"/>
              <w:left w:val="nil"/>
              <w:bottom w:val="single" w:sz="6" w:space="0" w:color="8C8C8C"/>
              <w:right w:val="nil"/>
            </w:tcBorders>
            <w:vAlign w:val="center"/>
            <w:hideMark/>
          </w:tcPr>
          <w:p w14:paraId="080A5357"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6" w:space="0" w:color="8C8C8C"/>
              <w:right w:val="nil"/>
            </w:tcBorders>
            <w:hideMark/>
          </w:tcPr>
          <w:p w14:paraId="0F2BF385"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513" w:type="dxa"/>
            <w:tcBorders>
              <w:top w:val="nil"/>
              <w:left w:val="nil"/>
              <w:bottom w:val="single" w:sz="6" w:space="0" w:color="8C8C8C"/>
              <w:right w:val="nil"/>
            </w:tcBorders>
            <w:hideMark/>
          </w:tcPr>
          <w:p w14:paraId="2429F0A9"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780257D6"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443" w:type="dxa"/>
            <w:tcBorders>
              <w:top w:val="nil"/>
              <w:left w:val="nil"/>
              <w:bottom w:val="single" w:sz="6" w:space="0" w:color="8C8C8C"/>
              <w:right w:val="nil"/>
            </w:tcBorders>
            <w:hideMark/>
          </w:tcPr>
          <w:p w14:paraId="0CF0A1C9"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c>
          <w:tcPr>
            <w:tcW w:w="1332" w:type="dxa"/>
            <w:tcBorders>
              <w:top w:val="nil"/>
              <w:left w:val="nil"/>
              <w:bottom w:val="single" w:sz="6" w:space="0" w:color="8C8C8C"/>
              <w:right w:val="nil"/>
            </w:tcBorders>
          </w:tcPr>
          <w:p w14:paraId="067B4502" w14:textId="77777777" w:rsidR="00D933B7" w:rsidRPr="00294373" w:rsidRDefault="00D933B7">
            <w:pPr>
              <w:spacing w:after="0" w:line="240" w:lineRule="auto"/>
              <w:jc w:val="center"/>
              <w:textAlignment w:val="baseline"/>
              <w:rPr>
                <w:rFonts w:ascii="Calibri" w:hAnsi="Calibri" w:cs="Calibri"/>
                <w:color w:val="000000"/>
                <w:lang w:eastAsia="en-IE"/>
              </w:rPr>
            </w:pPr>
            <w:r>
              <w:t xml:space="preserve"> 0.0</w:t>
            </w:r>
          </w:p>
        </w:tc>
        <w:tc>
          <w:tcPr>
            <w:tcW w:w="1453" w:type="dxa"/>
            <w:tcBorders>
              <w:top w:val="nil"/>
              <w:left w:val="nil"/>
              <w:bottom w:val="single" w:sz="6" w:space="0" w:color="8C8C8C"/>
              <w:right w:val="nil"/>
            </w:tcBorders>
            <w:hideMark/>
          </w:tcPr>
          <w:p w14:paraId="42131EEA"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0.0</w:t>
            </w:r>
          </w:p>
        </w:tc>
      </w:tr>
      <w:tr w:rsidR="00D933B7" w:rsidRPr="00294373" w14:paraId="6D06E057" w14:textId="77777777">
        <w:trPr>
          <w:trHeight w:val="300"/>
        </w:trPr>
        <w:tc>
          <w:tcPr>
            <w:tcW w:w="895" w:type="dxa"/>
            <w:tcBorders>
              <w:top w:val="nil"/>
              <w:left w:val="nil"/>
              <w:bottom w:val="single" w:sz="4" w:space="0" w:color="7F7F7F" w:themeColor="text1" w:themeTint="80"/>
              <w:right w:val="nil"/>
            </w:tcBorders>
            <w:vAlign w:val="center"/>
            <w:hideMark/>
          </w:tcPr>
          <w:p w14:paraId="78A224B1" w14:textId="77777777" w:rsidR="00D933B7" w:rsidRPr="00294373" w:rsidRDefault="00D933B7">
            <w:pPr>
              <w:spacing w:after="0" w:line="240" w:lineRule="auto"/>
              <w:jc w:val="center"/>
              <w:textAlignment w:val="baseline"/>
              <w:rPr>
                <w:rFonts w:ascii="Segoe UI" w:hAnsi="Segoe UI" w:cs="Segoe UI"/>
                <w:sz w:val="18"/>
                <w:szCs w:val="18"/>
                <w:lang w:eastAsia="en-IE"/>
              </w:rPr>
            </w:pPr>
            <w:r>
              <w:rPr>
                <w:rFonts w:cs="Segoe UI"/>
                <w:color w:val="000000"/>
                <w:lang w:eastAsia="en-IE"/>
              </w:rPr>
              <w:t>0</w:t>
            </w:r>
          </w:p>
        </w:tc>
        <w:tc>
          <w:tcPr>
            <w:tcW w:w="1560" w:type="dxa"/>
            <w:tcBorders>
              <w:top w:val="nil"/>
              <w:left w:val="nil"/>
              <w:bottom w:val="single" w:sz="4" w:space="0" w:color="7F7F7F" w:themeColor="text1" w:themeTint="80"/>
              <w:right w:val="nil"/>
            </w:tcBorders>
            <w:hideMark/>
          </w:tcPr>
          <w:p w14:paraId="7F6686B8"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146.2</w:t>
            </w:r>
          </w:p>
        </w:tc>
        <w:tc>
          <w:tcPr>
            <w:tcW w:w="1513" w:type="dxa"/>
            <w:tcBorders>
              <w:top w:val="nil"/>
              <w:left w:val="nil"/>
              <w:bottom w:val="single" w:sz="4" w:space="0" w:color="7F7F7F" w:themeColor="text1" w:themeTint="80"/>
              <w:right w:val="nil"/>
            </w:tcBorders>
            <w:hideMark/>
          </w:tcPr>
          <w:p w14:paraId="1B4B3AC1" w14:textId="77777777" w:rsidR="00D933B7" w:rsidRPr="00294373" w:rsidRDefault="00D933B7">
            <w:pPr>
              <w:spacing w:after="0" w:line="240" w:lineRule="auto"/>
              <w:jc w:val="center"/>
              <w:textAlignment w:val="baseline"/>
              <w:rPr>
                <w:rFonts w:ascii="Segoe UI" w:hAnsi="Segoe UI" w:cs="Segoe UI"/>
                <w:sz w:val="18"/>
                <w:szCs w:val="18"/>
                <w:lang w:eastAsia="en-IE"/>
              </w:rPr>
            </w:pPr>
            <w:r>
              <w:t>2 944.8</w:t>
            </w:r>
          </w:p>
        </w:tc>
        <w:tc>
          <w:tcPr>
            <w:tcW w:w="1443" w:type="dxa"/>
            <w:tcBorders>
              <w:top w:val="nil"/>
              <w:left w:val="nil"/>
              <w:bottom w:val="single" w:sz="4" w:space="0" w:color="7F7F7F" w:themeColor="text1" w:themeTint="80"/>
              <w:right w:val="nil"/>
            </w:tcBorders>
            <w:hideMark/>
          </w:tcPr>
          <w:p w14:paraId="3019C5F9" w14:textId="77777777" w:rsidR="00D933B7" w:rsidRPr="00294373" w:rsidRDefault="00D933B7">
            <w:pPr>
              <w:spacing w:after="0" w:line="240" w:lineRule="auto"/>
              <w:jc w:val="center"/>
              <w:textAlignment w:val="baseline"/>
              <w:rPr>
                <w:rFonts w:ascii="Segoe UI" w:hAnsi="Segoe UI" w:cs="Segoe UI"/>
                <w:sz w:val="18"/>
                <w:szCs w:val="18"/>
                <w:lang w:eastAsia="en-IE"/>
              </w:rPr>
            </w:pPr>
            <w:r>
              <w:t>3 520.8</w:t>
            </w:r>
          </w:p>
        </w:tc>
        <w:tc>
          <w:tcPr>
            <w:tcW w:w="1443" w:type="dxa"/>
            <w:tcBorders>
              <w:top w:val="nil"/>
              <w:left w:val="nil"/>
              <w:bottom w:val="single" w:sz="4" w:space="0" w:color="7F7F7F" w:themeColor="text1" w:themeTint="80"/>
              <w:right w:val="nil"/>
            </w:tcBorders>
            <w:hideMark/>
          </w:tcPr>
          <w:p w14:paraId="67CC9C59" w14:textId="77777777" w:rsidR="00D933B7" w:rsidRPr="00294373" w:rsidRDefault="00D933B7">
            <w:pPr>
              <w:spacing w:after="0" w:line="240" w:lineRule="auto"/>
              <w:jc w:val="center"/>
              <w:textAlignment w:val="baseline"/>
              <w:rPr>
                <w:rFonts w:ascii="Segoe UI" w:hAnsi="Segoe UI" w:cs="Segoe UI"/>
                <w:sz w:val="18"/>
                <w:szCs w:val="18"/>
                <w:lang w:eastAsia="en-IE"/>
              </w:rPr>
            </w:pPr>
            <w:r>
              <w:t xml:space="preserve"> 478.4</w:t>
            </w:r>
          </w:p>
        </w:tc>
        <w:tc>
          <w:tcPr>
            <w:tcW w:w="1332" w:type="dxa"/>
            <w:tcBorders>
              <w:top w:val="nil"/>
              <w:left w:val="nil"/>
              <w:bottom w:val="single" w:sz="4" w:space="0" w:color="7F7F7F" w:themeColor="text1" w:themeTint="80"/>
              <w:right w:val="nil"/>
            </w:tcBorders>
          </w:tcPr>
          <w:p w14:paraId="2F96F9B2" w14:textId="77777777" w:rsidR="00D933B7" w:rsidRPr="00294373" w:rsidRDefault="00D933B7">
            <w:pPr>
              <w:spacing w:after="0" w:line="240" w:lineRule="auto"/>
              <w:jc w:val="center"/>
              <w:textAlignment w:val="baseline"/>
              <w:rPr>
                <w:rFonts w:ascii="Calibri" w:hAnsi="Calibri" w:cs="Calibri"/>
                <w:color w:val="000000"/>
                <w:lang w:eastAsia="en-IE"/>
              </w:rPr>
            </w:pPr>
            <w:r>
              <w:t>1 788.1</w:t>
            </w:r>
          </w:p>
        </w:tc>
        <w:tc>
          <w:tcPr>
            <w:tcW w:w="1453" w:type="dxa"/>
            <w:tcBorders>
              <w:top w:val="nil"/>
              <w:left w:val="nil"/>
              <w:bottom w:val="single" w:sz="4" w:space="0" w:color="7F7F7F" w:themeColor="text1" w:themeTint="80"/>
              <w:right w:val="nil"/>
            </w:tcBorders>
            <w:hideMark/>
          </w:tcPr>
          <w:p w14:paraId="4DF5E2B4" w14:textId="77777777" w:rsidR="00D933B7" w:rsidRPr="00294373" w:rsidRDefault="00D933B7">
            <w:pPr>
              <w:spacing w:after="0" w:line="240" w:lineRule="auto"/>
              <w:jc w:val="center"/>
              <w:textAlignment w:val="baseline"/>
              <w:rPr>
                <w:rFonts w:ascii="Segoe UI" w:hAnsi="Segoe UI" w:cs="Segoe UI"/>
                <w:sz w:val="18"/>
                <w:szCs w:val="18"/>
                <w:lang w:eastAsia="en-IE"/>
              </w:rPr>
            </w:pPr>
            <w:r>
              <w:t>8 878.3</w:t>
            </w:r>
          </w:p>
        </w:tc>
      </w:tr>
      <w:tr w:rsidR="00D933B7" w:rsidRPr="00294373" w14:paraId="111E29D1" w14:textId="77777777">
        <w:trPr>
          <w:trHeight w:val="300"/>
        </w:trPr>
        <w:tc>
          <w:tcPr>
            <w:tcW w:w="895" w:type="dxa"/>
            <w:tcBorders>
              <w:top w:val="single" w:sz="4" w:space="0" w:color="7F7F7F" w:themeColor="text1" w:themeTint="80"/>
              <w:left w:val="nil"/>
              <w:bottom w:val="single" w:sz="6" w:space="0" w:color="8C8C8C"/>
              <w:right w:val="nil"/>
            </w:tcBorders>
            <w:vAlign w:val="center"/>
          </w:tcPr>
          <w:p w14:paraId="3BD9585A" w14:textId="77777777" w:rsidR="00D933B7" w:rsidRPr="00294373" w:rsidRDefault="00D933B7">
            <w:pPr>
              <w:spacing w:after="0" w:line="240" w:lineRule="auto"/>
              <w:jc w:val="center"/>
              <w:textAlignment w:val="baseline"/>
              <w:rPr>
                <w:rFonts w:cs="Segoe UI"/>
                <w:color w:val="000000"/>
                <w:lang w:eastAsia="en-IE"/>
              </w:rPr>
            </w:pPr>
            <w:r>
              <w:rPr>
                <w:rFonts w:cs="Segoe UI"/>
                <w:color w:val="000000"/>
                <w:lang w:eastAsia="en-IE"/>
              </w:rPr>
              <w:t>Total:</w:t>
            </w:r>
          </w:p>
        </w:tc>
        <w:tc>
          <w:tcPr>
            <w:tcW w:w="1560" w:type="dxa"/>
            <w:tcBorders>
              <w:top w:val="single" w:sz="4" w:space="0" w:color="7F7F7F" w:themeColor="text1" w:themeTint="80"/>
              <w:left w:val="nil"/>
              <w:bottom w:val="single" w:sz="6" w:space="0" w:color="8C8C8C"/>
              <w:right w:val="nil"/>
            </w:tcBorders>
          </w:tcPr>
          <w:p w14:paraId="1C1F3A28" w14:textId="77777777" w:rsidR="00D933B7" w:rsidRPr="00294373" w:rsidRDefault="00D933B7">
            <w:pPr>
              <w:spacing w:after="0" w:line="240" w:lineRule="auto"/>
              <w:jc w:val="center"/>
              <w:textAlignment w:val="baseline"/>
              <w:rPr>
                <w:rFonts w:ascii="Calibri" w:hAnsi="Calibri" w:cs="Calibri"/>
                <w:color w:val="000000"/>
                <w:lang w:eastAsia="en-IE"/>
              </w:rPr>
            </w:pPr>
            <w:r>
              <w:t xml:space="preserve"> 146.2</w:t>
            </w:r>
          </w:p>
        </w:tc>
        <w:tc>
          <w:tcPr>
            <w:tcW w:w="1513" w:type="dxa"/>
            <w:tcBorders>
              <w:top w:val="single" w:sz="4" w:space="0" w:color="7F7F7F" w:themeColor="text1" w:themeTint="80"/>
              <w:left w:val="nil"/>
              <w:bottom w:val="single" w:sz="6" w:space="0" w:color="8C8C8C"/>
              <w:right w:val="nil"/>
            </w:tcBorders>
          </w:tcPr>
          <w:p w14:paraId="7506D29D" w14:textId="77777777" w:rsidR="00D933B7" w:rsidRPr="00294373" w:rsidRDefault="00D933B7">
            <w:pPr>
              <w:spacing w:after="0" w:line="240" w:lineRule="auto"/>
              <w:jc w:val="center"/>
              <w:textAlignment w:val="baseline"/>
              <w:rPr>
                <w:rFonts w:ascii="Calibri" w:hAnsi="Calibri" w:cs="Calibri"/>
                <w:color w:val="000000"/>
                <w:lang w:eastAsia="en-IE"/>
              </w:rPr>
            </w:pPr>
            <w:r>
              <w:t>2 944.8</w:t>
            </w:r>
          </w:p>
        </w:tc>
        <w:tc>
          <w:tcPr>
            <w:tcW w:w="1443" w:type="dxa"/>
            <w:tcBorders>
              <w:top w:val="single" w:sz="4" w:space="0" w:color="7F7F7F" w:themeColor="text1" w:themeTint="80"/>
              <w:left w:val="nil"/>
              <w:bottom w:val="single" w:sz="6" w:space="0" w:color="8C8C8C"/>
              <w:right w:val="nil"/>
            </w:tcBorders>
          </w:tcPr>
          <w:p w14:paraId="21CAD92F" w14:textId="77777777" w:rsidR="00D933B7" w:rsidRPr="00294373" w:rsidRDefault="00D933B7">
            <w:pPr>
              <w:spacing w:after="0" w:line="240" w:lineRule="auto"/>
              <w:jc w:val="center"/>
              <w:textAlignment w:val="baseline"/>
              <w:rPr>
                <w:rFonts w:ascii="Calibri" w:hAnsi="Calibri" w:cs="Calibri"/>
                <w:color w:val="000000"/>
                <w:lang w:eastAsia="en-IE"/>
              </w:rPr>
            </w:pPr>
            <w:r>
              <w:t>3 520.8</w:t>
            </w:r>
          </w:p>
        </w:tc>
        <w:tc>
          <w:tcPr>
            <w:tcW w:w="1443" w:type="dxa"/>
            <w:tcBorders>
              <w:top w:val="single" w:sz="4" w:space="0" w:color="7F7F7F" w:themeColor="text1" w:themeTint="80"/>
              <w:left w:val="nil"/>
              <w:bottom w:val="single" w:sz="6" w:space="0" w:color="8C8C8C"/>
              <w:right w:val="nil"/>
            </w:tcBorders>
          </w:tcPr>
          <w:p w14:paraId="7DFA9532" w14:textId="77777777" w:rsidR="00D933B7" w:rsidRPr="00294373" w:rsidRDefault="00D933B7">
            <w:pPr>
              <w:spacing w:after="0" w:line="240" w:lineRule="auto"/>
              <w:jc w:val="center"/>
              <w:textAlignment w:val="baseline"/>
              <w:rPr>
                <w:rFonts w:ascii="Calibri" w:hAnsi="Calibri" w:cs="Calibri"/>
                <w:color w:val="000000"/>
                <w:lang w:eastAsia="en-IE"/>
              </w:rPr>
            </w:pPr>
            <w:r>
              <w:t xml:space="preserve"> 478.4</w:t>
            </w:r>
          </w:p>
        </w:tc>
        <w:tc>
          <w:tcPr>
            <w:tcW w:w="1332" w:type="dxa"/>
            <w:tcBorders>
              <w:top w:val="single" w:sz="4" w:space="0" w:color="7F7F7F" w:themeColor="text1" w:themeTint="80"/>
              <w:left w:val="nil"/>
              <w:bottom w:val="single" w:sz="6" w:space="0" w:color="8C8C8C"/>
              <w:right w:val="nil"/>
            </w:tcBorders>
          </w:tcPr>
          <w:p w14:paraId="113A970D" w14:textId="77777777" w:rsidR="00D933B7" w:rsidRPr="00294373" w:rsidRDefault="00D933B7">
            <w:pPr>
              <w:spacing w:after="0" w:line="240" w:lineRule="auto"/>
              <w:jc w:val="center"/>
              <w:textAlignment w:val="baseline"/>
            </w:pPr>
            <w:r>
              <w:t>1 788.1</w:t>
            </w:r>
          </w:p>
        </w:tc>
        <w:tc>
          <w:tcPr>
            <w:tcW w:w="1453" w:type="dxa"/>
            <w:tcBorders>
              <w:top w:val="single" w:sz="4" w:space="0" w:color="7F7F7F" w:themeColor="text1" w:themeTint="80"/>
              <w:left w:val="nil"/>
              <w:bottom w:val="single" w:sz="6" w:space="0" w:color="8C8C8C"/>
              <w:right w:val="nil"/>
            </w:tcBorders>
          </w:tcPr>
          <w:p w14:paraId="0FC1992E" w14:textId="77777777" w:rsidR="00D933B7" w:rsidRPr="00294373" w:rsidRDefault="00D933B7">
            <w:pPr>
              <w:spacing w:after="0" w:line="240" w:lineRule="auto"/>
              <w:jc w:val="center"/>
              <w:textAlignment w:val="baseline"/>
              <w:rPr>
                <w:rFonts w:ascii="Calibri" w:hAnsi="Calibri" w:cs="Calibri"/>
                <w:color w:val="000000"/>
                <w:lang w:eastAsia="en-IE"/>
              </w:rPr>
            </w:pPr>
            <w:r>
              <w:t>8 878.3</w:t>
            </w:r>
          </w:p>
        </w:tc>
      </w:tr>
    </w:tbl>
    <w:p w14:paraId="4D3701EE" w14:textId="77777777" w:rsidR="00D933B7" w:rsidRPr="00294373" w:rsidRDefault="00D933B7" w:rsidP="00D933B7">
      <w:pPr>
        <w:pStyle w:val="ListParagraph"/>
        <w:ind w:left="360"/>
        <w:rPr>
          <w:lang w:eastAsia="en-GB"/>
        </w:rPr>
      </w:pPr>
    </w:p>
    <w:p w14:paraId="5251DA7B" w14:textId="77777777" w:rsidR="00D933B7" w:rsidRPr="00294373" w:rsidRDefault="00D933B7" w:rsidP="00D933B7">
      <w:pPr>
        <w:pStyle w:val="ListParagraph"/>
        <w:ind w:left="360"/>
        <w:rPr>
          <w:lang w:eastAsia="en-GB"/>
        </w:rPr>
      </w:pPr>
    </w:p>
    <w:tbl>
      <w:tblPr>
        <w:tblStyle w:val="Planning2022instructions"/>
        <w:tblW w:w="0" w:type="auto"/>
        <w:tblLook w:val="04A0" w:firstRow="1" w:lastRow="0" w:firstColumn="1" w:lastColumn="0" w:noHBand="0" w:noVBand="1"/>
      </w:tblPr>
      <w:tblGrid>
        <w:gridCol w:w="9629"/>
      </w:tblGrid>
      <w:tr w:rsidR="00D933B7" w:rsidRPr="00294373" w14:paraId="279A4CCE" w14:textId="77777777">
        <w:tc>
          <w:tcPr>
            <w:tcW w:w="9738" w:type="dxa"/>
            <w:shd w:val="clear" w:color="auto" w:fill="auto"/>
          </w:tcPr>
          <w:p w14:paraId="2937846A" w14:textId="77777777" w:rsidR="00D933B7" w:rsidRPr="00294373" w:rsidRDefault="00D933B7">
            <w:pPr>
              <w:spacing w:after="0" w:line="240" w:lineRule="auto"/>
              <w:textAlignment w:val="baseline"/>
              <w:rPr>
                <w:rFonts w:eastAsia="Times New Roman" w:cs="Segoe UI"/>
                <w:sz w:val="22"/>
                <w:szCs w:val="22"/>
                <w:lang w:eastAsia="en-IE"/>
              </w:rPr>
            </w:pPr>
          </w:p>
          <w:p w14:paraId="51DFA748" w14:textId="77777777" w:rsidR="00D933B7" w:rsidRPr="006F6226" w:rsidRDefault="00D933B7">
            <w:pPr>
              <w:spacing w:after="0" w:line="240" w:lineRule="auto"/>
              <w:textAlignment w:val="baseline"/>
              <w:rPr>
                <w:rFonts w:ascii="Times New Roman" w:eastAsia="Times New Roman" w:hAnsi="Times New Roman" w:cs="Segoe UI"/>
                <w:b/>
                <w:bCs/>
                <w:sz w:val="22"/>
                <w:szCs w:val="22"/>
                <w:lang w:eastAsia="en-IE"/>
              </w:rPr>
            </w:pPr>
            <w:r>
              <w:rPr>
                <w:rFonts w:eastAsia="Times New Roman" w:cs="Segoe UI"/>
                <w:b/>
                <w:bCs/>
                <w:lang w:eastAsia="en-IE"/>
              </w:rPr>
              <w:t>Gender-disaggregated information</w:t>
            </w:r>
          </w:p>
          <w:p w14:paraId="0C2147A8" w14:textId="77777777" w:rsidR="00D933B7" w:rsidRPr="00294373" w:rsidRDefault="00D933B7">
            <w:pPr>
              <w:spacing w:after="0" w:line="240" w:lineRule="auto"/>
              <w:textAlignment w:val="baseline"/>
              <w:rPr>
                <w:rFonts w:ascii="Segoe UI" w:eastAsia="Times New Roman" w:hAnsi="Segoe UI" w:cs="Segoe UI"/>
                <w:sz w:val="18"/>
                <w:szCs w:val="18"/>
                <w:lang w:eastAsia="en-IE"/>
              </w:rPr>
            </w:pPr>
          </w:p>
          <w:p w14:paraId="73C6AAFB" w14:textId="77777777" w:rsidR="00D933B7" w:rsidRPr="00294373" w:rsidRDefault="00D933B7">
            <w:pPr>
              <w:pStyle w:val="TableListBullet"/>
              <w:numPr>
                <w:ilvl w:val="0"/>
                <w:numId w:val="0"/>
              </w:numPr>
              <w:ind w:left="283" w:hanging="283"/>
              <w:jc w:val="both"/>
            </w:pPr>
            <w:r>
              <w:t>Gender balance is not relevant for the programme, as it does not target gender policies. The programme may have a likely positive impact on gender equality, however no specific data is collected under the programme to analyse this matter.</w:t>
            </w:r>
          </w:p>
        </w:tc>
      </w:tr>
    </w:tbl>
    <w:p w14:paraId="65814AC8" w14:textId="77777777" w:rsidR="00D933B7" w:rsidRPr="00294373" w:rsidRDefault="00D933B7" w:rsidP="00D933B7">
      <w:pPr>
        <w:rPr>
          <w:lang w:eastAsia="en-GB"/>
        </w:rPr>
      </w:pPr>
    </w:p>
    <w:p w14:paraId="2C1ED398" w14:textId="77777777" w:rsidR="00D933B7" w:rsidRPr="00294373" w:rsidRDefault="00D933B7" w:rsidP="00D933B7">
      <w:pPr>
        <w:spacing w:line="259" w:lineRule="auto"/>
        <w:rPr>
          <w:b/>
          <w:bCs/>
        </w:rPr>
      </w:pPr>
    </w:p>
    <w:p w14:paraId="35A82824" w14:textId="77777777" w:rsidR="00D933B7" w:rsidRPr="00294373" w:rsidRDefault="00D933B7" w:rsidP="00D933B7">
      <w:pPr>
        <w:rPr>
          <w:b/>
          <w:bCs/>
        </w:rPr>
      </w:pPr>
    </w:p>
    <w:p w14:paraId="0F18B038" w14:textId="77777777" w:rsidR="00D933B7" w:rsidRPr="00294373" w:rsidRDefault="00D933B7" w:rsidP="00D933B7">
      <w:pPr>
        <w:spacing w:line="259" w:lineRule="auto"/>
        <w:rPr>
          <w:b/>
          <w:bCs/>
        </w:rPr>
      </w:pPr>
      <w:r>
        <w:rPr>
          <w:b/>
          <w:bCs/>
        </w:rPr>
        <w:br w:type="page"/>
      </w:r>
    </w:p>
    <w:p w14:paraId="412CFE3B" w14:textId="77777777" w:rsidR="00D933B7" w:rsidRPr="00294373" w:rsidRDefault="00D933B7" w:rsidP="00D933B7">
      <w:pPr>
        <w:rPr>
          <w:b/>
          <w:bCs/>
        </w:rPr>
      </w:pPr>
    </w:p>
    <w:p w14:paraId="7621E583" w14:textId="77777777" w:rsidR="00D933B7" w:rsidRPr="00294373" w:rsidRDefault="00D933B7" w:rsidP="00F72C99">
      <w:pPr>
        <w:pStyle w:val="Heading3"/>
      </w:pPr>
      <w:r>
        <w:t>Contribution to the digital transition</w:t>
      </w:r>
    </w:p>
    <w:p w14:paraId="0D6EC8C1" w14:textId="77777777" w:rsidR="00D933B7" w:rsidRPr="00294373" w:rsidRDefault="00D933B7" w:rsidP="00373960">
      <w:pPr>
        <w:pStyle w:val="ListParagraph"/>
        <w:numPr>
          <w:ilvl w:val="0"/>
          <w:numId w:val="9"/>
        </w:numPr>
        <w:spacing w:after="240" w:line="264" w:lineRule="auto"/>
      </w:pPr>
      <w:r>
        <w:t>The Innovation Fund does not target the digital transition.</w:t>
      </w:r>
    </w:p>
    <w:p w14:paraId="6E1858D2" w14:textId="77777777" w:rsidR="00D933B7" w:rsidRPr="00294373" w:rsidRDefault="00D933B7" w:rsidP="00F72C99">
      <w:pPr>
        <w:pStyle w:val="Heading3"/>
      </w:pPr>
      <w:r>
        <w:t>Contribution to strategic technologies (STEP)</w:t>
      </w:r>
    </w:p>
    <w:p w14:paraId="37145FC9"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In line with Regulation 2024/795 (the Strategic Technologies for Europe Platform (STEP) Regulation), the Innovation Fund is one of the EU instruments in direct management contributing to strengthen the competitiveness and resilience of the European economy. As stipulated in Article 4, the Innovation Fund is also among the programmes authorized to award the STEP (Sovereignty) Seal under its calls for proposals.</w:t>
      </w:r>
    </w:p>
    <w:p w14:paraId="23AB6049"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The Innovation Fund objectives contribute fully to STEP priorities and its regular grant calls are the biggest single contributors towards them until now in terms of budget. In 2025, all five topics of the net-zero technologies call as well as the call on batteries for electric vehicles were considered to be STEP-relevant, representing a total budget of EUR</w:t>
      </w:r>
      <w:r>
        <w:rPr>
          <w:rStyle w:val="normaltextrun"/>
          <w:rFonts w:ascii="Calibri" w:eastAsia="EC Square Sans Pro" w:hAnsi="Calibri" w:cs="Calibri"/>
          <w:lang w:eastAsia="en-IE"/>
        </w:rPr>
        <w:t> </w:t>
      </w:r>
      <w:r>
        <w:rPr>
          <w:rStyle w:val="normaltextrun"/>
          <w:rFonts w:eastAsia="EC Square Sans Pro" w:cs="EC Square Sans Pro"/>
          <w:lang w:eastAsia="en-IE"/>
        </w:rPr>
        <w:t>3.4</w:t>
      </w:r>
      <w:r>
        <w:rPr>
          <w:rStyle w:val="normaltextrun"/>
          <w:rFonts w:ascii="Calibri" w:eastAsia="EC Square Sans Pro" w:hAnsi="Calibri" w:cs="Calibri"/>
          <w:lang w:eastAsia="en-IE"/>
        </w:rPr>
        <w:t> </w:t>
      </w:r>
      <w:r>
        <w:rPr>
          <w:rStyle w:val="normaltextrun"/>
          <w:rFonts w:eastAsia="EC Square Sans Pro" w:cs="EC Square Sans Pro"/>
          <w:lang w:eastAsia="en-IE"/>
        </w:rPr>
        <w:t xml:space="preserve">billion earmarked by the Innovation Fund to support STEP objectives. </w:t>
      </w:r>
    </w:p>
    <w:p w14:paraId="0099A831"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 xml:space="preserve">To date, the Innovation Fund awarded the STEP Seal to 316 projects: 149 projects following the 2023 Innovation Fund Call ‘net-zero technologies’, 6 following the 2024 call for Electric Vehicle Batteries and 161 projects following the 2024 Innovation Fund Call ‘net-zero technologies’. </w:t>
      </w:r>
    </w:p>
    <w:p w14:paraId="21D600D9"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The Commission has been working with Member States to raise awareness of the importance of the STEP projects and to identify additional funding mechanisms at EU or national level.</w:t>
      </w:r>
    </w:p>
    <w:p w14:paraId="29EB3C48" w14:textId="77777777" w:rsidR="00D933B7" w:rsidRPr="00294373" w:rsidRDefault="00D933B7" w:rsidP="00D933B7">
      <w:pPr>
        <w:spacing w:line="259" w:lineRule="auto"/>
        <w:rPr>
          <w:rStyle w:val="normaltextrun"/>
          <w:rFonts w:eastAsia="EC Square Sans Pro" w:cs="EC Square Sans Pro"/>
          <w:lang w:eastAsia="en-IE"/>
        </w:rPr>
      </w:pPr>
      <w:r>
        <w:rPr>
          <w:rStyle w:val="normaltextrun"/>
          <w:rFonts w:eastAsia="EC Square Sans Pro" w:cs="EC Square Sans Pro"/>
          <w:lang w:eastAsia="en-IE"/>
        </w:rPr>
        <w:t>Looking forward, eligible proposals that exceed the evaluation thresholds will be awarded the STEP Seal for the IF25 call for proposals for regular grants – ‘net-zero technologies’, which were published in December 2025 (evaluation results expected in the fourth quarter of 2026).</w:t>
      </w:r>
    </w:p>
    <w:p w14:paraId="40746505" w14:textId="77777777" w:rsidR="00D933B7" w:rsidRPr="00294373" w:rsidRDefault="00D933B7" w:rsidP="00373960">
      <w:pPr>
        <w:pStyle w:val="ListParagraph"/>
        <w:numPr>
          <w:ilvl w:val="0"/>
          <w:numId w:val="9"/>
        </w:numPr>
        <w:spacing w:after="240" w:line="264" w:lineRule="auto"/>
        <w:rPr>
          <w:lang w:eastAsia="en-GB"/>
        </w:rPr>
      </w:pPr>
      <w:r>
        <w:rPr>
          <w:b/>
          <w:bCs/>
        </w:rPr>
        <w:br w:type="page"/>
      </w:r>
    </w:p>
    <w:p w14:paraId="4C543E41" w14:textId="77777777" w:rsidR="00D933B7" w:rsidRPr="00294373" w:rsidRDefault="00D933B7" w:rsidP="00D933B7">
      <w:pPr>
        <w:keepNext/>
        <w:keepLines/>
        <w:spacing w:before="600" w:line="240" w:lineRule="auto"/>
        <w:ind w:left="357"/>
        <w:outlineLvl w:val="4"/>
        <w:rPr>
          <w:b/>
          <w:bCs/>
          <w:sz w:val="2"/>
          <w:szCs w:val="2"/>
        </w:rPr>
      </w:pPr>
    </w:p>
    <w:p w14:paraId="56E52611" w14:textId="77777777" w:rsidR="00D933B7" w:rsidRPr="00294373"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294373" w14:paraId="02FBC5E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FF24DF1" w14:textId="77777777" w:rsidR="00D933B7" w:rsidRPr="00294373" w:rsidRDefault="00D933B7">
            <w:pPr>
              <w:jc w:val="left"/>
              <w:rPr>
                <w:lang w:eastAsia="en-GB"/>
              </w:rPr>
            </w:pPr>
            <w:r>
              <w:rPr>
                <w:lang w:eastAsia="en-GB"/>
              </w:rPr>
              <w:t>SDG</w:t>
            </w:r>
          </w:p>
        </w:tc>
        <w:tc>
          <w:tcPr>
            <w:tcW w:w="2410" w:type="dxa"/>
            <w:vAlign w:val="center"/>
          </w:tcPr>
          <w:p w14:paraId="7DA4E260" w14:textId="77777777" w:rsidR="00D933B7" w:rsidRPr="00294373"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398D762F" w14:textId="77777777" w:rsidR="00D933B7" w:rsidRPr="00294373"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294373" w14:paraId="2A1EB4C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FE45783" w14:textId="46457CB2" w:rsidR="00D933B7" w:rsidRPr="00294373" w:rsidRDefault="00D933B7">
            <w:pPr>
              <w:rPr>
                <w:b w:val="0"/>
                <w:lang w:eastAsia="en-GB"/>
              </w:rPr>
            </w:pPr>
            <w:r>
              <w:rPr>
                <w:b w:val="0"/>
                <w:lang w:eastAsia="en-GB"/>
              </w:rPr>
              <w:t xml:space="preserve">SDG7: </w:t>
            </w:r>
            <w:r>
              <w:rPr>
                <w:b w:val="0"/>
                <w:bCs/>
                <w:lang w:eastAsia="en-GB"/>
              </w:rPr>
              <w:t>Ensure access to affordable, reliable, sustainable and modern energy for all</w:t>
            </w:r>
          </w:p>
        </w:tc>
        <w:tc>
          <w:tcPr>
            <w:tcW w:w="2410" w:type="dxa"/>
          </w:tcPr>
          <w:p w14:paraId="45FDE43B" w14:textId="77777777" w:rsidR="00D933B7" w:rsidRPr="00294373"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38297949" w14:textId="77777777" w:rsidR="00D933B7" w:rsidRPr="00294373" w:rsidRDefault="00D933B7">
            <w:pPr>
              <w:cnfStyle w:val="000000100000" w:firstRow="0" w:lastRow="0" w:firstColumn="0" w:lastColumn="0" w:oddVBand="0" w:evenVBand="0" w:oddHBand="1" w:evenHBand="0" w:firstRowFirstColumn="0" w:firstRowLastColumn="0" w:lastRowFirstColumn="0" w:lastRowLastColumn="0"/>
              <w:rPr>
                <w:lang w:eastAsia="en-GB"/>
              </w:rPr>
            </w:pPr>
            <w:r>
              <w:t xml:space="preserve">The Innovation Fund contributes to ensuring access to affordable, reliable, sustainable and modern energy for all through funding renewable energy or energy storage projects, such as </w:t>
            </w:r>
            <w:hyperlink r:id="rId550">
              <w:r>
                <w:rPr>
                  <w:rStyle w:val="Hyperlink"/>
                  <w:rFonts w:eastAsia="Times New Roman"/>
                  <w:lang w:eastAsia="en-GB"/>
                </w:rPr>
                <w:t>Waga 4 World (W4W)</w:t>
              </w:r>
            </w:hyperlink>
            <w:r>
              <w:t xml:space="preserve"> project aims at producing cost competitive and grid-compliant biomethane from landfill gas;</w:t>
            </w:r>
            <w:hyperlink r:id="rId551" w:history="1">
              <w:r>
                <w:rPr>
                  <w:rStyle w:val="Hyperlink"/>
                </w:rPr>
                <w:t xml:space="preserve"> ACCEPT</w:t>
              </w:r>
            </w:hyperlink>
            <w:r>
              <w:t xml:space="preserve"> – industrialisation of five new lithium-ion battery cell production lines for electric vehicles (EV); </w:t>
            </w:r>
            <w:hyperlink r:id="rId552" w:history="1">
              <w:r>
                <w:rPr>
                  <w:rStyle w:val="Hyperlink"/>
                </w:rPr>
                <w:t>VianaWave</w:t>
              </w:r>
            </w:hyperlink>
            <w:r>
              <w:t xml:space="preserve">: 10 MW wave energy innovative technology; </w:t>
            </w:r>
            <w:hyperlink r:id="rId553" w:history="1">
              <w:r>
                <w:rPr>
                  <w:rStyle w:val="Hyperlink"/>
                </w:rPr>
                <w:t>RjukanH2</w:t>
              </w:r>
            </w:hyperlink>
            <w:r>
              <w:t xml:space="preserve"> – green hydrogen production facilities in Norway, designed to accelerate maritime decarbonisation. </w:t>
            </w:r>
          </w:p>
        </w:tc>
      </w:tr>
      <w:tr w:rsidR="00D933B7" w:rsidRPr="00294373" w14:paraId="7555EDD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70AB053" w14:textId="77777777" w:rsidR="00D933B7" w:rsidRPr="00294373" w:rsidRDefault="00D933B7">
            <w:pPr>
              <w:rPr>
                <w:b w:val="0"/>
                <w:lang w:eastAsia="en-GB"/>
              </w:rPr>
            </w:pPr>
            <w:r>
              <w:rPr>
                <w:b w:val="0"/>
                <w:lang w:eastAsia="en-GB"/>
              </w:rPr>
              <w:t xml:space="preserve">SDG9:  </w:t>
            </w:r>
            <w:r>
              <w:rPr>
                <w:b w:val="0"/>
                <w:bCs/>
                <w:lang w:eastAsia="en-GB"/>
              </w:rPr>
              <w:t>Build resilient infrastructure, promote inclusive and sustainable industrialization and foster innovation</w:t>
            </w:r>
          </w:p>
        </w:tc>
        <w:tc>
          <w:tcPr>
            <w:tcW w:w="2410" w:type="dxa"/>
          </w:tcPr>
          <w:p w14:paraId="701B6586" w14:textId="77777777" w:rsidR="00D933B7" w:rsidRPr="00294373"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6612ABCE" w14:textId="77777777" w:rsidR="00D933B7" w:rsidRPr="00294373" w:rsidRDefault="00D933B7">
            <w:pPr>
              <w:cnfStyle w:val="000000010000" w:firstRow="0" w:lastRow="0" w:firstColumn="0" w:lastColumn="0" w:oddVBand="0" w:evenVBand="0" w:oddHBand="0" w:evenHBand="1" w:firstRowFirstColumn="0" w:firstRowLastColumn="0" w:lastRowFirstColumn="0" w:lastRowLastColumn="0"/>
              <w:rPr>
                <w:lang w:eastAsia="en-GB"/>
              </w:rPr>
            </w:pPr>
            <w:r>
              <w:t xml:space="preserve">The Innovation Fund supports energy intensive industries to foster innovation, such as these projects: </w:t>
            </w:r>
            <w:hyperlink r:id="rId554">
              <w:r>
                <w:rPr>
                  <w:rStyle w:val="Hyperlink"/>
                </w:rPr>
                <w:t>STEGRA</w:t>
              </w:r>
            </w:hyperlink>
            <w:r>
              <w:rPr>
                <w:rStyle w:val="Hyperlink"/>
              </w:rPr>
              <w:t xml:space="preserve"> </w:t>
            </w:r>
            <w:r>
              <w:t xml:space="preserve">– integrated steel plant in Boden, Northern Sweden, for the large-scale production of renewable hydrogen, green iron and green steel; </w:t>
            </w:r>
            <w:hyperlink r:id="rId555">
              <w:r>
                <w:rPr>
                  <w:rStyle w:val="Hyperlink"/>
                  <w:rFonts w:eastAsia="Times New Roman"/>
                  <w:lang w:eastAsia="en-GB"/>
                </w:rPr>
                <w:t>Volta project</w:t>
              </w:r>
            </w:hyperlink>
            <w:r>
              <w:t xml:space="preserve"> – Hybrid mid-sized pilot furnace for flat glass in Czechia, with the objective to design and build a novel hybrid glass furnace combining electric melting with oxy-gas combustion; </w:t>
            </w:r>
            <w:hyperlink r:id="rId556">
              <w:r>
                <w:rPr>
                  <w:rStyle w:val="Hyperlink"/>
                </w:rPr>
                <w:t>EO2:</w:t>
              </w:r>
            </w:hyperlink>
            <w:r>
              <w:t xml:space="preserve"> Energy Observer 2 – The world’s lowest carbon cargo ship powered by liquid hydrogen.</w:t>
            </w:r>
          </w:p>
        </w:tc>
      </w:tr>
      <w:tr w:rsidR="00D933B7" w:rsidRPr="00294373" w14:paraId="37EA12C5"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C92B33C" w14:textId="77777777" w:rsidR="00D933B7" w:rsidRPr="00294373" w:rsidRDefault="00D933B7">
            <w:pPr>
              <w:rPr>
                <w:b w:val="0"/>
                <w:lang w:eastAsia="en-GB"/>
              </w:rPr>
            </w:pPr>
            <w:r>
              <w:rPr>
                <w:b w:val="0"/>
                <w:lang w:eastAsia="en-GB"/>
              </w:rPr>
              <w:t xml:space="preserve">SDG13: </w:t>
            </w:r>
            <w:r>
              <w:rPr>
                <w:b w:val="0"/>
                <w:bCs/>
                <w:lang w:eastAsia="en-GB"/>
              </w:rPr>
              <w:t>Take urgent action to combat climate change and its impacts</w:t>
            </w:r>
          </w:p>
        </w:tc>
        <w:tc>
          <w:tcPr>
            <w:tcW w:w="2410" w:type="dxa"/>
          </w:tcPr>
          <w:p w14:paraId="22F30C7E" w14:textId="77777777" w:rsidR="00D933B7" w:rsidRPr="00294373"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613315D0" w14:textId="47C7D917" w:rsidR="00D933B7" w:rsidRPr="00294373" w:rsidRDefault="00541D82">
            <w:pPr>
              <w:spacing w:before="0" w:after="0"/>
              <w:cnfStyle w:val="000000100000" w:firstRow="0" w:lastRow="0" w:firstColumn="0" w:lastColumn="0" w:oddVBand="0" w:evenVBand="0" w:oddHBand="1" w:evenHBand="0" w:firstRowFirstColumn="0" w:firstRowLastColumn="0" w:lastRowFirstColumn="0" w:lastRowLastColumn="0"/>
            </w:pPr>
            <w:r>
              <w:t xml:space="preserve"> Europe</w:t>
            </w:r>
          </w:p>
          <w:p w14:paraId="7FD8B6CF" w14:textId="77777777" w:rsidR="00D933B7" w:rsidRPr="00294373"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bl>
    <w:p w14:paraId="29DED4E0" w14:textId="77777777" w:rsidR="00D933B7" w:rsidRDefault="00D933B7" w:rsidP="00D933B7">
      <w:pPr>
        <w:sectPr w:rsidR="00D933B7" w:rsidSect="00D933B7">
          <w:headerReference w:type="even" r:id="rId557"/>
          <w:headerReference w:type="default" r:id="rId558"/>
          <w:footerReference w:type="even" r:id="rId559"/>
          <w:footerReference w:type="default" r:id="rId560"/>
          <w:headerReference w:type="first" r:id="rId561"/>
          <w:footerReference w:type="first" r:id="rId562"/>
          <w:pgSz w:w="11906" w:h="16838"/>
          <w:pgMar w:top="1440" w:right="1133" w:bottom="1440" w:left="1134" w:header="708" w:footer="708" w:gutter="0"/>
          <w:cols w:space="708"/>
          <w:docGrid w:linePitch="360"/>
        </w:sectPr>
      </w:pPr>
    </w:p>
    <w:p w14:paraId="64996FE3" w14:textId="77777777" w:rsidR="00D933B7" w:rsidRDefault="00D933B7" w:rsidP="00D933B7">
      <w:pPr>
        <w:pStyle w:val="Heading1"/>
        <w:rPr>
          <w:rFonts w:ascii="EC Square Sans Pro Medium" w:hAnsi="EC Square Sans Pro Medium"/>
          <w:sz w:val="32"/>
          <w:szCs w:val="32"/>
          <w:lang w:eastAsia="en-GB"/>
        </w:rPr>
      </w:pPr>
      <w:bookmarkStart w:id="126" w:name="toc_sec_49"/>
      <w:bookmarkStart w:id="127" w:name="_Toc228976569"/>
      <w:bookmarkEnd w:id="126"/>
      <w:r>
        <w:rPr>
          <w:rFonts w:eastAsia="EC Square Sans Pro"/>
          <w:noProof/>
        </w:rPr>
        <w:t>B</w:t>
      </w:r>
      <w:r w:rsidRPr="00137E12">
        <w:rPr>
          <w:rFonts w:eastAsia="EC Square Sans Pro"/>
          <w:noProof/>
        </w:rPr>
        <w:t>REXIT ADJUSTMENT RESERVE</w:t>
      </w:r>
      <w:bookmarkEnd w:id="127"/>
    </w:p>
    <w:p w14:paraId="6D66417C" w14:textId="58E01069" w:rsidR="00D933B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0F92FB1F" w14:textId="77777777">
        <w:trPr>
          <w:trHeight w:val="1584"/>
          <w:jc w:val="left"/>
        </w:trPr>
        <w:tc>
          <w:tcPr>
            <w:tcW w:w="2410" w:type="dxa"/>
          </w:tcPr>
          <w:p w14:paraId="06EB3314" w14:textId="77777777" w:rsidR="00D933B7" w:rsidRDefault="00D933B7">
            <w:pPr>
              <w:spacing w:before="120" w:after="120"/>
              <w:rPr>
                <w:sz w:val="28"/>
                <w:szCs w:val="28"/>
              </w:rPr>
            </w:pPr>
            <w:r>
              <w:rPr>
                <w:sz w:val="28"/>
                <w:szCs w:val="28"/>
              </w:rPr>
              <w:t>17</w:t>
            </w:r>
          </w:p>
          <w:p w14:paraId="081331A7" w14:textId="77777777" w:rsidR="00D933B7" w:rsidRPr="00C41406" w:rsidRDefault="00D933B7">
            <w:pPr>
              <w:spacing w:before="120" w:after="120"/>
              <w:rPr>
                <w:lang w:val="en-IE"/>
              </w:rPr>
            </w:pPr>
            <w:r>
              <w:rPr>
                <w:lang w:val="en-IE"/>
              </w:rPr>
              <w:t>Member States</w:t>
            </w:r>
            <w:r>
              <w:rPr>
                <w:sz w:val="28"/>
                <w:szCs w:val="28"/>
              </w:rPr>
              <w:t xml:space="preserve"> </w:t>
            </w:r>
            <w:r>
              <w:t>have submitted their applications.</w:t>
            </w:r>
          </w:p>
        </w:tc>
        <w:tc>
          <w:tcPr>
            <w:cnfStyle w:val="000001000000" w:firstRow="0" w:lastRow="0" w:firstColumn="0" w:lastColumn="0" w:oddVBand="0" w:evenVBand="1" w:oddHBand="0" w:evenHBand="0" w:firstRowFirstColumn="0" w:firstRowLastColumn="0" w:lastRowFirstColumn="0" w:lastRowLastColumn="0"/>
            <w:tcW w:w="2409" w:type="dxa"/>
          </w:tcPr>
          <w:p w14:paraId="63648DA9" w14:textId="77777777" w:rsidR="00D933B7" w:rsidRPr="003E22A7" w:rsidRDefault="00D933B7">
            <w:pPr>
              <w:rPr>
                <w:sz w:val="28"/>
                <w:szCs w:val="28"/>
                <w:lang w:val="en-IE"/>
              </w:rPr>
            </w:pPr>
            <w:r>
              <w:rPr>
                <w:sz w:val="28"/>
                <w:szCs w:val="28"/>
                <w:lang w:val="en-IE"/>
              </w:rPr>
              <w:t>EUR</w:t>
            </w:r>
            <w:r>
              <w:rPr>
                <w:rFonts w:ascii="Calibri" w:hAnsi="Calibri" w:cs="Calibri"/>
                <w:sz w:val="28"/>
                <w:szCs w:val="28"/>
                <w:lang w:val="en-IE"/>
              </w:rPr>
              <w:t> </w:t>
            </w:r>
            <w:r>
              <w:rPr>
                <w:sz w:val="28"/>
                <w:szCs w:val="28"/>
                <w:lang w:val="en-IE"/>
              </w:rPr>
              <w:t>2.8</w:t>
            </w:r>
            <w:r>
              <w:rPr>
                <w:rFonts w:ascii="Calibri" w:hAnsi="Calibri" w:cs="Calibri"/>
                <w:sz w:val="28"/>
                <w:szCs w:val="28"/>
                <w:lang w:val="en-IE"/>
              </w:rPr>
              <w:t> </w:t>
            </w:r>
            <w:r>
              <w:rPr>
                <w:sz w:val="28"/>
                <w:szCs w:val="28"/>
                <w:lang w:val="en-IE"/>
              </w:rPr>
              <w:t>billion</w:t>
            </w:r>
          </w:p>
          <w:p w14:paraId="239B7CDD" w14:textId="77777777" w:rsidR="00D933B7" w:rsidRPr="00E81056" w:rsidRDefault="00D933B7">
            <w:pPr>
              <w:rPr>
                <w:highlight w:val="yellow"/>
                <w:lang w:val="en-IE"/>
              </w:rPr>
            </w:pPr>
            <w:r>
              <w:rPr>
                <w:lang w:val="en-IE"/>
              </w:rPr>
              <w:t>is the total amount of the Brexit Adjustment Reserve envelope.</w:t>
            </w:r>
            <w:r>
              <w:rPr>
                <w:rFonts w:ascii="Calibri" w:hAnsi="Calibri" w:cs="Calibri"/>
                <w:lang w:val="en-IE"/>
              </w:rPr>
              <w:t> </w:t>
            </w:r>
          </w:p>
        </w:tc>
        <w:tc>
          <w:tcPr>
            <w:tcW w:w="2410" w:type="dxa"/>
            <w:tcBorders>
              <w:bottom w:val="single" w:sz="4" w:space="0" w:color="8C8C8C"/>
            </w:tcBorders>
          </w:tcPr>
          <w:p w14:paraId="1F11F66A"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0F2708F7"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678FB801" w14:textId="77777777" w:rsidR="00D933B7" w:rsidRPr="0047239D" w:rsidRDefault="00D933B7">
            <w:pPr>
              <w:spacing w:before="120" w:after="120"/>
              <w:rPr>
                <w:sz w:val="28"/>
                <w:szCs w:val="28"/>
              </w:rPr>
            </w:pPr>
          </w:p>
        </w:tc>
      </w:tr>
    </w:tbl>
    <w:p w14:paraId="14B8984D"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08B772C1"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00BA131C"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7D7BC719" w14:textId="77777777" w:rsidR="00D933B7" w:rsidRPr="00162AFF" w:rsidRDefault="00D933B7" w:rsidP="00F72C99">
      <w:pPr>
        <w:pStyle w:val="Heading2"/>
        <w:rPr>
          <w:rFonts w:eastAsiaTheme="majorEastAsia"/>
          <w:lang w:eastAsia="en-GB"/>
        </w:rPr>
      </w:pPr>
      <w:r>
        <w:rPr>
          <w:rFonts w:eastAsiaTheme="majorEastAsia"/>
          <w:lang w:eastAsia="en-GB"/>
        </w:rPr>
        <w:t>Budget implementation</w:t>
      </w:r>
    </w:p>
    <w:p w14:paraId="1092178D"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930"/>
        <w:gridCol w:w="930"/>
        <w:gridCol w:w="930"/>
        <w:gridCol w:w="930"/>
        <w:gridCol w:w="930"/>
        <w:gridCol w:w="930"/>
        <w:gridCol w:w="930"/>
        <w:gridCol w:w="930"/>
      </w:tblGrid>
      <w:tr w:rsidR="00D933B7" w:rsidRPr="00426441" w14:paraId="3F5E5927"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hideMark/>
          </w:tcPr>
          <w:p w14:paraId="4F9E38D7"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3F767E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2021</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55A9E1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2022</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06F3AD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2023</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630E7DB"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2024</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D3B744F"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2025</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CE9B393"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2026</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C9ABCB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2027</w:t>
            </w:r>
            <w:r>
              <w:rPr>
                <w:rFonts w:ascii="Calibri" w:hAnsi="Calibri" w:cs="Calibri"/>
                <w:b/>
                <w:bCs/>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7464F5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Total</w:t>
            </w:r>
            <w:r>
              <w:rPr>
                <w:rFonts w:ascii="Calibri" w:hAnsi="Calibri" w:cs="Calibri"/>
                <w:b/>
                <w:bCs/>
                <w:lang w:val="en-IE" w:eastAsia="en-IE"/>
              </w:rPr>
              <w:t> </w:t>
            </w:r>
          </w:p>
        </w:tc>
      </w:tr>
      <w:tr w:rsidR="00D933B7" w:rsidRPr="00426441" w14:paraId="0F67A25B" w14:textId="77777777">
        <w:trPr>
          <w:trHeight w:val="300"/>
        </w:trPr>
        <w:tc>
          <w:tcPr>
            <w:tcW w:w="2085" w:type="dxa"/>
            <w:tcBorders>
              <w:top w:val="single" w:sz="6" w:space="0" w:color="8C8C8C"/>
              <w:left w:val="nil"/>
              <w:bottom w:val="single" w:sz="6" w:space="0" w:color="8C8C8C"/>
              <w:right w:val="nil"/>
            </w:tcBorders>
            <w:vAlign w:val="center"/>
            <w:hideMark/>
          </w:tcPr>
          <w:p w14:paraId="218F0EE0"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083A7BD3" w14:textId="77777777" w:rsidR="00D933B7" w:rsidRPr="00426441" w:rsidRDefault="00D933B7">
            <w:pPr>
              <w:spacing w:after="0" w:line="240" w:lineRule="auto"/>
              <w:jc w:val="right"/>
              <w:textAlignment w:val="baseline"/>
              <w:rPr>
                <w:rFonts w:ascii="Times New Roman" w:hAnsi="Times New Roman"/>
                <w:lang w:val="en-IE" w:eastAsia="en-IE"/>
              </w:rPr>
            </w:pPr>
            <w:r>
              <w:t>1 574.9</w:t>
            </w:r>
          </w:p>
        </w:tc>
        <w:tc>
          <w:tcPr>
            <w:tcW w:w="930" w:type="dxa"/>
            <w:tcBorders>
              <w:top w:val="single" w:sz="6" w:space="0" w:color="8C8C8C"/>
              <w:left w:val="nil"/>
              <w:bottom w:val="single" w:sz="6" w:space="0" w:color="8C8C8C"/>
              <w:right w:val="nil"/>
            </w:tcBorders>
            <w:hideMark/>
          </w:tcPr>
          <w:p w14:paraId="46ACF5F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964.0</w:t>
            </w:r>
          </w:p>
        </w:tc>
        <w:tc>
          <w:tcPr>
            <w:tcW w:w="930" w:type="dxa"/>
            <w:tcBorders>
              <w:top w:val="single" w:sz="6" w:space="0" w:color="8C8C8C"/>
              <w:left w:val="nil"/>
              <w:bottom w:val="single" w:sz="6" w:space="0" w:color="8C8C8C"/>
              <w:right w:val="nil"/>
            </w:tcBorders>
            <w:hideMark/>
          </w:tcPr>
          <w:p w14:paraId="7464D3E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257.8</w:t>
            </w:r>
          </w:p>
        </w:tc>
        <w:tc>
          <w:tcPr>
            <w:tcW w:w="930" w:type="dxa"/>
            <w:tcBorders>
              <w:top w:val="single" w:sz="6" w:space="0" w:color="8C8C8C"/>
              <w:left w:val="nil"/>
              <w:bottom w:val="single" w:sz="6" w:space="0" w:color="8C8C8C"/>
              <w:right w:val="nil"/>
            </w:tcBorders>
            <w:hideMark/>
          </w:tcPr>
          <w:p w14:paraId="5B232B13"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F385B0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00927A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5A434BA5"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2B9DD32" w14:textId="77777777" w:rsidR="00D933B7" w:rsidRPr="00426441" w:rsidRDefault="00D933B7">
            <w:pPr>
              <w:spacing w:after="0" w:line="240" w:lineRule="auto"/>
              <w:jc w:val="right"/>
              <w:textAlignment w:val="baseline"/>
              <w:rPr>
                <w:rFonts w:ascii="Times New Roman" w:hAnsi="Times New Roman"/>
                <w:lang w:val="en-IE" w:eastAsia="en-IE"/>
              </w:rPr>
            </w:pPr>
            <w:r>
              <w:t>2 796.7</w:t>
            </w:r>
          </w:p>
        </w:tc>
      </w:tr>
      <w:tr w:rsidR="00D933B7" w:rsidRPr="00426441" w14:paraId="73883C84"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15CC32B6" w14:textId="77777777" w:rsidR="00D933B7" w:rsidRPr="00426441" w:rsidRDefault="00D933B7">
            <w:pPr>
              <w:spacing w:after="0" w:line="240" w:lineRule="auto"/>
              <w:textAlignment w:val="baseline"/>
              <w:rPr>
                <w:rFonts w:ascii="Times New Roman" w:hAnsi="Times New Roman"/>
                <w:lang w:val="en-IE" w:eastAsia="en-IE"/>
              </w:rPr>
            </w:pPr>
            <w:r>
              <w:rPr>
                <w:lang w:eastAsia="en-IE"/>
              </w:rPr>
              <w:t>NextGenerationEU</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5C225B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42CCC4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15A54C29"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167734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8BD141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08B9DA1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5CF111F4"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74A96C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53947847" w14:textId="77777777">
        <w:trPr>
          <w:trHeight w:val="300"/>
        </w:trPr>
        <w:tc>
          <w:tcPr>
            <w:tcW w:w="2085" w:type="dxa"/>
            <w:tcBorders>
              <w:top w:val="single" w:sz="6" w:space="0" w:color="8C8C8C"/>
              <w:left w:val="nil"/>
              <w:bottom w:val="single" w:sz="6" w:space="0" w:color="8C8C8C"/>
              <w:right w:val="nil"/>
            </w:tcBorders>
            <w:vAlign w:val="center"/>
            <w:hideMark/>
          </w:tcPr>
          <w:p w14:paraId="4C86926E"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61AC772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3064E4CC"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29AA2BB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005C01D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4C07B30"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742BC9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664A31D7"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hideMark/>
          </w:tcPr>
          <w:p w14:paraId="4766F366"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06AAB367" w14:textId="77777777">
        <w:trPr>
          <w:trHeight w:val="300"/>
        </w:trPr>
        <w:tc>
          <w:tcPr>
            <w:tcW w:w="2085" w:type="dxa"/>
            <w:tcBorders>
              <w:top w:val="single" w:sz="6" w:space="0" w:color="8C8C8C"/>
              <w:left w:val="nil"/>
              <w:bottom w:val="single" w:sz="6" w:space="0" w:color="8C8C8C"/>
              <w:right w:val="nil"/>
            </w:tcBorders>
            <w:shd w:val="clear" w:color="auto" w:fill="F2F2F2" w:themeFill="background1" w:themeFillShade="F2"/>
            <w:vAlign w:val="center"/>
            <w:hideMark/>
          </w:tcPr>
          <w:p w14:paraId="01D72F09"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7342DAF"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67C95C0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32DB838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2A50D058"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95589B2"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619067AD"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7BE634F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930" w:type="dxa"/>
            <w:tcBorders>
              <w:top w:val="single" w:sz="6" w:space="0" w:color="8C8C8C"/>
              <w:left w:val="nil"/>
              <w:bottom w:val="single" w:sz="6" w:space="0" w:color="8C8C8C"/>
              <w:right w:val="nil"/>
            </w:tcBorders>
            <w:shd w:val="clear" w:color="auto" w:fill="F2F2F2" w:themeFill="background1" w:themeFillShade="F2"/>
            <w:hideMark/>
          </w:tcPr>
          <w:p w14:paraId="498B78EB"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r>
      <w:tr w:rsidR="00D933B7" w:rsidRPr="00426441" w14:paraId="7C983CF7" w14:textId="77777777">
        <w:trPr>
          <w:trHeight w:val="300"/>
        </w:trPr>
        <w:tc>
          <w:tcPr>
            <w:tcW w:w="2085" w:type="dxa"/>
            <w:tcBorders>
              <w:top w:val="single" w:sz="6" w:space="0" w:color="8C8C8C"/>
              <w:left w:val="nil"/>
              <w:bottom w:val="single" w:sz="6" w:space="0" w:color="8C8C8C"/>
              <w:right w:val="nil"/>
            </w:tcBorders>
            <w:vAlign w:val="center"/>
            <w:hideMark/>
          </w:tcPr>
          <w:p w14:paraId="5DB13CB3"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930" w:type="dxa"/>
            <w:tcBorders>
              <w:top w:val="single" w:sz="6" w:space="0" w:color="8C8C8C"/>
              <w:left w:val="nil"/>
              <w:bottom w:val="single" w:sz="6" w:space="0" w:color="8C8C8C"/>
              <w:right w:val="nil"/>
            </w:tcBorders>
            <w:hideMark/>
          </w:tcPr>
          <w:p w14:paraId="73728766"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1 574.9</w:t>
            </w:r>
          </w:p>
        </w:tc>
        <w:tc>
          <w:tcPr>
            <w:tcW w:w="930" w:type="dxa"/>
            <w:tcBorders>
              <w:top w:val="single" w:sz="6" w:space="0" w:color="8C8C8C"/>
              <w:left w:val="nil"/>
              <w:bottom w:val="single" w:sz="6" w:space="0" w:color="8C8C8C"/>
              <w:right w:val="nil"/>
            </w:tcBorders>
            <w:hideMark/>
          </w:tcPr>
          <w:p w14:paraId="0BC1553C"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 xml:space="preserve"> 964.0</w:t>
            </w:r>
          </w:p>
        </w:tc>
        <w:tc>
          <w:tcPr>
            <w:tcW w:w="930" w:type="dxa"/>
            <w:tcBorders>
              <w:top w:val="single" w:sz="6" w:space="0" w:color="8C8C8C"/>
              <w:left w:val="nil"/>
              <w:bottom w:val="single" w:sz="6" w:space="0" w:color="8C8C8C"/>
              <w:right w:val="nil"/>
            </w:tcBorders>
            <w:hideMark/>
          </w:tcPr>
          <w:p w14:paraId="12EF97F8"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 xml:space="preserve"> 257.8</w:t>
            </w:r>
          </w:p>
        </w:tc>
        <w:tc>
          <w:tcPr>
            <w:tcW w:w="930" w:type="dxa"/>
            <w:tcBorders>
              <w:top w:val="single" w:sz="6" w:space="0" w:color="8C8C8C"/>
              <w:left w:val="nil"/>
              <w:bottom w:val="single" w:sz="6" w:space="0" w:color="8C8C8C"/>
              <w:right w:val="nil"/>
            </w:tcBorders>
            <w:hideMark/>
          </w:tcPr>
          <w:p w14:paraId="0CA5CF47"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 xml:space="preserve"> 0.0</w:t>
            </w:r>
          </w:p>
        </w:tc>
        <w:tc>
          <w:tcPr>
            <w:tcW w:w="930" w:type="dxa"/>
            <w:tcBorders>
              <w:top w:val="single" w:sz="6" w:space="0" w:color="8C8C8C"/>
              <w:left w:val="nil"/>
              <w:bottom w:val="single" w:sz="6" w:space="0" w:color="8C8C8C"/>
              <w:right w:val="nil"/>
            </w:tcBorders>
            <w:hideMark/>
          </w:tcPr>
          <w:p w14:paraId="500D8386"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 xml:space="preserve"> 0.0</w:t>
            </w:r>
          </w:p>
        </w:tc>
        <w:tc>
          <w:tcPr>
            <w:tcW w:w="930" w:type="dxa"/>
            <w:tcBorders>
              <w:top w:val="single" w:sz="6" w:space="0" w:color="8C8C8C"/>
              <w:left w:val="nil"/>
              <w:bottom w:val="single" w:sz="6" w:space="0" w:color="8C8C8C"/>
              <w:right w:val="nil"/>
            </w:tcBorders>
            <w:hideMark/>
          </w:tcPr>
          <w:p w14:paraId="317B9661"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 xml:space="preserve"> 0.0</w:t>
            </w:r>
          </w:p>
        </w:tc>
        <w:tc>
          <w:tcPr>
            <w:tcW w:w="930" w:type="dxa"/>
            <w:tcBorders>
              <w:top w:val="single" w:sz="6" w:space="0" w:color="8C8C8C"/>
              <w:left w:val="nil"/>
              <w:bottom w:val="single" w:sz="6" w:space="0" w:color="8C8C8C"/>
              <w:right w:val="nil"/>
            </w:tcBorders>
            <w:hideMark/>
          </w:tcPr>
          <w:p w14:paraId="6D44D3E3"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 xml:space="preserve"> 0.0</w:t>
            </w:r>
          </w:p>
        </w:tc>
        <w:tc>
          <w:tcPr>
            <w:tcW w:w="930" w:type="dxa"/>
            <w:tcBorders>
              <w:top w:val="single" w:sz="6" w:space="0" w:color="8C8C8C"/>
              <w:left w:val="nil"/>
              <w:bottom w:val="single" w:sz="6" w:space="0" w:color="8C8C8C"/>
              <w:right w:val="nil"/>
            </w:tcBorders>
            <w:hideMark/>
          </w:tcPr>
          <w:p w14:paraId="0481A4B4" w14:textId="77777777" w:rsidR="00D933B7" w:rsidRPr="005F7CFC" w:rsidRDefault="00D933B7">
            <w:pPr>
              <w:spacing w:after="0" w:line="240" w:lineRule="auto"/>
              <w:jc w:val="right"/>
              <w:textAlignment w:val="baseline"/>
              <w:rPr>
                <w:rFonts w:ascii="Times New Roman" w:hAnsi="Times New Roman"/>
                <w:b/>
                <w:bCs/>
                <w:lang w:val="en-IE" w:eastAsia="en-IE"/>
              </w:rPr>
            </w:pPr>
            <w:r>
              <w:rPr>
                <w:b/>
                <w:bCs/>
              </w:rPr>
              <w:t>2 796.7</w:t>
            </w:r>
          </w:p>
        </w:tc>
      </w:tr>
    </w:tbl>
    <w:p w14:paraId="7767DD0B"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697DF03" w14:textId="77777777" w:rsidR="00D933B7" w:rsidRDefault="00D933B7" w:rsidP="00D933B7">
      <w:pPr>
        <w:spacing w:after="0" w:line="240" w:lineRule="auto"/>
        <w:textAlignment w:val="baseline"/>
        <w:rPr>
          <w:rFonts w:cs="Segoe UI"/>
          <w:sz w:val="18"/>
          <w:szCs w:val="18"/>
          <w:lang w:eastAsia="en-IE"/>
        </w:rPr>
      </w:pPr>
    </w:p>
    <w:p w14:paraId="6B536535" w14:textId="77777777" w:rsidR="00D933B7" w:rsidRDefault="00D933B7" w:rsidP="00D933B7">
      <w:pPr>
        <w:spacing w:after="0" w:line="240" w:lineRule="auto"/>
        <w:textAlignment w:val="baseline"/>
        <w:rPr>
          <w:rFonts w:cs="Segoe UI"/>
          <w:sz w:val="18"/>
          <w:szCs w:val="18"/>
          <w:lang w:eastAsia="en-IE"/>
        </w:rPr>
      </w:pPr>
    </w:p>
    <w:p w14:paraId="795E8A67" w14:textId="77777777" w:rsidR="00D933B7" w:rsidRDefault="00D933B7" w:rsidP="00D933B7">
      <w:pPr>
        <w:spacing w:after="0" w:line="240" w:lineRule="auto"/>
        <w:textAlignment w:val="baseline"/>
        <w:rPr>
          <w:rFonts w:cs="Segoe UI"/>
          <w:sz w:val="18"/>
          <w:szCs w:val="18"/>
          <w:lang w:eastAsia="en-IE"/>
        </w:rPr>
      </w:pPr>
    </w:p>
    <w:p w14:paraId="3AF07DD7" w14:textId="77777777" w:rsidR="00D933B7" w:rsidRDefault="00D933B7" w:rsidP="00D933B7">
      <w:pPr>
        <w:spacing w:after="0" w:line="240" w:lineRule="auto"/>
        <w:textAlignment w:val="baseline"/>
        <w:rPr>
          <w:rFonts w:cs="Segoe UI"/>
          <w:sz w:val="18"/>
          <w:szCs w:val="18"/>
          <w:lang w:eastAsia="en-IE"/>
        </w:rPr>
      </w:pPr>
    </w:p>
    <w:p w14:paraId="371874A7"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1A3D8AE8" w14:textId="77777777">
        <w:trPr>
          <w:trHeight w:val="300"/>
        </w:trPr>
        <w:tc>
          <w:tcPr>
            <w:tcW w:w="2400" w:type="dxa"/>
            <w:tcBorders>
              <w:top w:val="single" w:sz="6" w:space="0" w:color="8C8C8C"/>
              <w:left w:val="nil"/>
              <w:bottom w:val="single" w:sz="6" w:space="0" w:color="8C8C8C"/>
              <w:right w:val="nil"/>
            </w:tcBorders>
            <w:shd w:val="clear" w:color="auto" w:fill="F2F2F2" w:themeFill="background1" w:themeFillShade="F2"/>
            <w:hideMark/>
          </w:tcPr>
          <w:p w14:paraId="403FF273"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70450010"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2220614C"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hideMark/>
          </w:tcPr>
          <w:p w14:paraId="4F416146"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53383994" w14:textId="77777777">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46069CE7"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hideMark/>
          </w:tcPr>
          <w:p w14:paraId="06BE33B8" w14:textId="77777777" w:rsidR="00D933B7" w:rsidRPr="00426441" w:rsidRDefault="00D933B7">
            <w:pPr>
              <w:spacing w:after="0" w:line="240" w:lineRule="auto"/>
              <w:jc w:val="right"/>
              <w:rPr>
                <w:rFonts w:ascii="Times New Roman" w:hAnsi="Times New Roman"/>
                <w:lang w:val="en-IE" w:eastAsia="en-IE"/>
              </w:rPr>
            </w:pPr>
            <w:r>
              <w:t>2 796.7</w:t>
            </w:r>
          </w:p>
        </w:tc>
        <w:tc>
          <w:tcPr>
            <w:tcW w:w="2400" w:type="dxa"/>
            <w:tcBorders>
              <w:top w:val="single" w:sz="6" w:space="0" w:color="8C8C8C"/>
              <w:left w:val="nil"/>
              <w:bottom w:val="single" w:sz="6" w:space="0" w:color="8C8C8C"/>
              <w:right w:val="nil"/>
            </w:tcBorders>
            <w:shd w:val="clear" w:color="auto" w:fill="FFFFFF" w:themeFill="background1"/>
            <w:hideMark/>
          </w:tcPr>
          <w:p w14:paraId="49D2DF9A" w14:textId="77777777" w:rsidR="00D933B7" w:rsidRPr="00426441" w:rsidRDefault="00D933B7">
            <w:pPr>
              <w:spacing w:after="0" w:line="240" w:lineRule="auto"/>
              <w:jc w:val="right"/>
              <w:rPr>
                <w:rFonts w:ascii="Times New Roman" w:hAnsi="Times New Roman"/>
                <w:lang w:val="en-IE" w:eastAsia="en-IE"/>
              </w:rPr>
            </w:pPr>
            <w:r>
              <w:t>2 796.7</w:t>
            </w:r>
          </w:p>
        </w:tc>
        <w:tc>
          <w:tcPr>
            <w:tcW w:w="2400" w:type="dxa"/>
            <w:tcBorders>
              <w:top w:val="single" w:sz="6" w:space="0" w:color="8C8C8C"/>
              <w:left w:val="nil"/>
              <w:bottom w:val="single" w:sz="6" w:space="0" w:color="8C8C8C"/>
              <w:right w:val="nil"/>
            </w:tcBorders>
            <w:shd w:val="clear" w:color="auto" w:fill="FFFFFF" w:themeFill="background1"/>
            <w:hideMark/>
          </w:tcPr>
          <w:p w14:paraId="39D8F4E8" w14:textId="77777777" w:rsidR="00D933B7" w:rsidRPr="00426441" w:rsidRDefault="00D933B7">
            <w:pPr>
              <w:spacing w:after="0" w:line="240" w:lineRule="auto"/>
              <w:jc w:val="right"/>
              <w:textAlignment w:val="baseline"/>
              <w:rPr>
                <w:rFonts w:ascii="Times New Roman" w:hAnsi="Times New Roman"/>
                <w:lang w:val="en-IE" w:eastAsia="en-IE"/>
              </w:rPr>
            </w:pPr>
            <w:r>
              <w:t>100.0%</w:t>
            </w:r>
          </w:p>
        </w:tc>
      </w:tr>
      <w:tr w:rsidR="00D933B7" w:rsidRPr="00426441" w14:paraId="4B88245F" w14:textId="77777777">
        <w:trPr>
          <w:trHeight w:val="300"/>
        </w:trPr>
        <w:tc>
          <w:tcPr>
            <w:tcW w:w="2400" w:type="dxa"/>
            <w:tcBorders>
              <w:top w:val="single" w:sz="6" w:space="0" w:color="8C8C8C"/>
              <w:left w:val="nil"/>
              <w:bottom w:val="single" w:sz="6" w:space="0" w:color="8C8C8C"/>
              <w:right w:val="nil"/>
            </w:tcBorders>
            <w:shd w:val="clear" w:color="auto" w:fill="FFFFFF" w:themeFill="background1"/>
            <w:hideMark/>
          </w:tcPr>
          <w:p w14:paraId="2F05BFAE"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hideMark/>
          </w:tcPr>
          <w:p w14:paraId="0A9732AF" w14:textId="77777777" w:rsidR="00D933B7" w:rsidRPr="00426441" w:rsidRDefault="00D933B7">
            <w:pPr>
              <w:spacing w:after="0" w:line="240" w:lineRule="auto"/>
              <w:jc w:val="right"/>
              <w:rPr>
                <w:rFonts w:ascii="Times New Roman" w:hAnsi="Times New Roman"/>
                <w:lang w:val="en-IE" w:eastAsia="en-IE"/>
              </w:rPr>
            </w:pPr>
            <w:r>
              <w:t>2 796.7</w:t>
            </w:r>
          </w:p>
        </w:tc>
        <w:tc>
          <w:tcPr>
            <w:tcW w:w="2400" w:type="dxa"/>
            <w:tcBorders>
              <w:top w:val="single" w:sz="6" w:space="0" w:color="8C8C8C"/>
              <w:left w:val="nil"/>
              <w:bottom w:val="single" w:sz="6" w:space="0" w:color="8C8C8C"/>
              <w:right w:val="nil"/>
            </w:tcBorders>
            <w:shd w:val="clear" w:color="auto" w:fill="FFFFFF" w:themeFill="background1"/>
            <w:hideMark/>
          </w:tcPr>
          <w:p w14:paraId="65800717" w14:textId="77777777" w:rsidR="00D933B7" w:rsidRPr="00426441" w:rsidRDefault="00D933B7">
            <w:pPr>
              <w:spacing w:after="0" w:line="240" w:lineRule="auto"/>
              <w:jc w:val="right"/>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themeFill="background1"/>
            <w:hideMark/>
          </w:tcPr>
          <w:p w14:paraId="7B9CDAF0" w14:textId="77777777" w:rsidR="00D933B7" w:rsidRPr="00426441" w:rsidRDefault="00D933B7">
            <w:pPr>
              <w:spacing w:after="0" w:line="240" w:lineRule="auto"/>
              <w:jc w:val="right"/>
              <w:textAlignment w:val="baseline"/>
              <w:rPr>
                <w:rFonts w:ascii="Times New Roman" w:hAnsi="Times New Roman"/>
                <w:lang w:val="en-IE" w:eastAsia="en-IE"/>
              </w:rPr>
            </w:pPr>
            <w:r>
              <w:t>100.0%</w:t>
            </w:r>
          </w:p>
        </w:tc>
      </w:tr>
    </w:tbl>
    <w:p w14:paraId="40E81BAA" w14:textId="77777777" w:rsidR="00D933B7" w:rsidRDefault="00D933B7" w:rsidP="00D933B7">
      <w:pPr>
        <w:spacing w:after="0" w:line="240" w:lineRule="auto"/>
        <w:textAlignment w:val="baseline"/>
        <w:rPr>
          <w:rFonts w:ascii="Segoe UI" w:hAnsi="Segoe UI" w:cs="Segoe UI"/>
          <w:sz w:val="18"/>
          <w:szCs w:val="18"/>
          <w:lang w:val="en-IE" w:eastAsia="en-IE"/>
        </w:rPr>
      </w:pPr>
    </w:p>
    <w:p w14:paraId="237A29B8" w14:textId="77777777" w:rsidR="00D933B7" w:rsidRDefault="00D933B7" w:rsidP="00D933B7">
      <w:pPr>
        <w:spacing w:after="0" w:line="240" w:lineRule="auto"/>
        <w:textAlignment w:val="baseline"/>
        <w:rPr>
          <w:rFonts w:ascii="Segoe UI" w:hAnsi="Segoe UI" w:cs="Segoe UI"/>
          <w:sz w:val="18"/>
          <w:szCs w:val="18"/>
          <w:lang w:val="en-IE" w:eastAsia="en-IE"/>
        </w:rPr>
      </w:pPr>
    </w:p>
    <w:p w14:paraId="209F2CF8"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158CF79E"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5C0433DA"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284608AA" w14:textId="77777777" w:rsidR="00D933B7" w:rsidRPr="002D3697"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0C70DBD0"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21C72CC3" w14:textId="77777777" w:rsidR="00D933B7" w:rsidRDefault="00D933B7">
            <w:pPr>
              <w:spacing w:after="0"/>
              <w:jc w:val="right"/>
              <w:rPr>
                <w:rFonts w:ascii="Calibri" w:eastAsia="Calibri" w:hAnsi="Calibri" w:cs="Calibri"/>
                <w:color w:val="000000" w:themeColor="text1"/>
              </w:rPr>
            </w:pPr>
          </w:p>
        </w:tc>
        <w:tc>
          <w:tcPr>
            <w:tcW w:w="1524" w:type="dxa"/>
            <w:tcBorders>
              <w:top w:val="single" w:sz="6" w:space="0" w:color="8C8C8C"/>
              <w:left w:val="nil"/>
              <w:bottom w:val="single" w:sz="6" w:space="0" w:color="8C8C8C"/>
              <w:right w:val="nil"/>
            </w:tcBorders>
            <w:shd w:val="clear" w:color="auto" w:fill="FAF9F9"/>
            <w:hideMark/>
          </w:tcPr>
          <w:p w14:paraId="710D07DC" w14:textId="77777777" w:rsidR="00D933B7" w:rsidRDefault="00D933B7">
            <w:pPr>
              <w:spacing w:after="0"/>
              <w:jc w:val="center"/>
            </w:pPr>
            <w:r>
              <w:rPr>
                <w:rFonts w:eastAsia="EC Square Sans Pro" w:cs="EC Square Sans Pro"/>
                <w:b/>
                <w:bCs/>
                <w:color w:val="000000" w:themeColor="text1"/>
              </w:rPr>
              <w:t>Baseline</w:t>
            </w:r>
          </w:p>
        </w:tc>
        <w:tc>
          <w:tcPr>
            <w:tcW w:w="1519" w:type="dxa"/>
            <w:tcBorders>
              <w:top w:val="single" w:sz="6" w:space="0" w:color="8C8C8C"/>
              <w:left w:val="nil"/>
              <w:bottom w:val="single" w:sz="6" w:space="0" w:color="8C8C8C"/>
              <w:right w:val="nil"/>
            </w:tcBorders>
            <w:shd w:val="clear" w:color="auto" w:fill="FAF9F9"/>
            <w:hideMark/>
          </w:tcPr>
          <w:p w14:paraId="1BF366A7" w14:textId="77777777" w:rsidR="00D933B7" w:rsidRDefault="00D933B7">
            <w:pPr>
              <w:spacing w:after="0"/>
              <w:jc w:val="center"/>
            </w:pPr>
            <w:r>
              <w:rPr>
                <w:rFonts w:eastAsia="EC Square Sans Pro" w:cs="EC Square Sans Pro"/>
                <w:b/>
                <w:bCs/>
                <w:color w:val="000000" w:themeColor="text1"/>
              </w:rPr>
              <w:t>Progress</w:t>
            </w:r>
          </w:p>
        </w:tc>
        <w:tc>
          <w:tcPr>
            <w:tcW w:w="1488" w:type="dxa"/>
            <w:tcBorders>
              <w:top w:val="single" w:sz="6" w:space="0" w:color="8C8C8C"/>
              <w:left w:val="nil"/>
              <w:bottom w:val="single" w:sz="6" w:space="0" w:color="8C8C8C"/>
              <w:right w:val="nil"/>
            </w:tcBorders>
            <w:shd w:val="clear" w:color="auto" w:fill="FAF9F9"/>
            <w:hideMark/>
          </w:tcPr>
          <w:p w14:paraId="63B5E584" w14:textId="77777777" w:rsidR="00D933B7" w:rsidRDefault="00D933B7">
            <w:pPr>
              <w:spacing w:after="0"/>
              <w:jc w:val="center"/>
            </w:pPr>
            <w:r>
              <w:rPr>
                <w:rFonts w:eastAsia="EC Square Sans Pro" w:cs="EC Square Sans Pro"/>
                <w:b/>
                <w:bCs/>
                <w:color w:val="000000" w:themeColor="text1"/>
              </w:rPr>
              <w:t>Target</w:t>
            </w:r>
          </w:p>
        </w:tc>
        <w:tc>
          <w:tcPr>
            <w:tcW w:w="1535" w:type="dxa"/>
            <w:tcBorders>
              <w:top w:val="single" w:sz="6" w:space="0" w:color="8C8C8C"/>
              <w:left w:val="nil"/>
              <w:bottom w:val="single" w:sz="6" w:space="0" w:color="8C8C8C"/>
              <w:right w:val="nil"/>
            </w:tcBorders>
            <w:shd w:val="clear" w:color="auto" w:fill="FAF9F9"/>
            <w:hideMark/>
          </w:tcPr>
          <w:p w14:paraId="5432D26B" w14:textId="77777777" w:rsidR="00D933B7" w:rsidRDefault="00D933B7">
            <w:pPr>
              <w:spacing w:after="0"/>
              <w:jc w:val="center"/>
            </w:pPr>
            <w:r>
              <w:rPr>
                <w:rFonts w:eastAsia="EC Square Sans Pro" w:cs="EC Square Sans Pro"/>
                <w:b/>
                <w:bCs/>
                <w:color w:val="000000" w:themeColor="text1"/>
              </w:rPr>
              <w:t>Results</w:t>
            </w:r>
          </w:p>
        </w:tc>
        <w:tc>
          <w:tcPr>
            <w:tcW w:w="1588" w:type="dxa"/>
            <w:tcBorders>
              <w:top w:val="single" w:sz="6" w:space="0" w:color="8C8C8C"/>
              <w:left w:val="nil"/>
              <w:bottom w:val="single" w:sz="6" w:space="0" w:color="8C8C8C"/>
              <w:right w:val="nil"/>
            </w:tcBorders>
            <w:shd w:val="clear" w:color="auto" w:fill="FAF9F9"/>
            <w:hideMark/>
          </w:tcPr>
          <w:p w14:paraId="3CBF2811" w14:textId="77777777" w:rsidR="00D933B7" w:rsidRDefault="00D933B7">
            <w:pPr>
              <w:spacing w:after="0"/>
              <w:jc w:val="center"/>
            </w:pPr>
            <w:r>
              <w:rPr>
                <w:rFonts w:eastAsia="EC Square Sans Pro" w:cs="EC Square Sans Pro"/>
                <w:b/>
                <w:bCs/>
                <w:color w:val="000000" w:themeColor="text1"/>
              </w:rPr>
              <w:t>Assessment</w:t>
            </w:r>
          </w:p>
        </w:tc>
      </w:tr>
      <w:tr w:rsidR="00D933B7" w:rsidRPr="007B0108" w14:paraId="22121BA0" w14:textId="77777777">
        <w:trPr>
          <w:trHeight w:val="360"/>
        </w:trPr>
        <w:tc>
          <w:tcPr>
            <w:tcW w:w="1984" w:type="dxa"/>
            <w:tcBorders>
              <w:top w:val="single" w:sz="6" w:space="0" w:color="8C8C8C"/>
              <w:left w:val="nil"/>
              <w:bottom w:val="single" w:sz="6" w:space="0" w:color="8C8C8C"/>
              <w:right w:val="nil"/>
            </w:tcBorders>
            <w:hideMark/>
          </w:tcPr>
          <w:p w14:paraId="60AD608D" w14:textId="77777777" w:rsidR="00D933B7" w:rsidRDefault="00D933B7">
            <w:pPr>
              <w:spacing w:after="0"/>
              <w:rPr>
                <w:rFonts w:ascii="Calibri" w:eastAsia="Calibri" w:hAnsi="Calibri" w:cs="Calibri"/>
                <w:color w:val="000000" w:themeColor="text1"/>
              </w:rPr>
            </w:pPr>
            <w:r>
              <w:rPr>
                <w:rFonts w:ascii="Calibri" w:eastAsia="Calibri" w:hAnsi="Calibri" w:cs="Calibri"/>
                <w:color w:val="000000" w:themeColor="text1"/>
              </w:rPr>
              <w:t>No indicators</w:t>
            </w:r>
          </w:p>
        </w:tc>
        <w:tc>
          <w:tcPr>
            <w:tcW w:w="1524" w:type="dxa"/>
            <w:tcBorders>
              <w:top w:val="single" w:sz="6" w:space="0" w:color="8C8C8C"/>
              <w:left w:val="nil"/>
              <w:bottom w:val="single" w:sz="6" w:space="0" w:color="8C8C8C"/>
              <w:right w:val="nil"/>
            </w:tcBorders>
            <w:hideMark/>
          </w:tcPr>
          <w:p w14:paraId="765DDE95" w14:textId="77777777" w:rsidR="00D933B7" w:rsidRDefault="00D933B7">
            <w:pPr>
              <w:spacing w:after="0"/>
              <w:jc w:val="center"/>
            </w:pPr>
            <w:r>
              <w:rPr>
                <w:rFonts w:ascii="Calibri" w:eastAsia="Calibri" w:hAnsi="Calibri" w:cs="Calibri"/>
                <w:b/>
                <w:bCs/>
                <w:color w:val="000000" w:themeColor="text1"/>
              </w:rPr>
              <w:t xml:space="preserve"> </w:t>
            </w:r>
          </w:p>
        </w:tc>
        <w:tc>
          <w:tcPr>
            <w:tcW w:w="1519" w:type="dxa"/>
            <w:tcBorders>
              <w:top w:val="single" w:sz="6" w:space="0" w:color="8C8C8C"/>
              <w:left w:val="nil"/>
              <w:bottom w:val="single" w:sz="6" w:space="0" w:color="8C8C8C"/>
              <w:right w:val="nil"/>
            </w:tcBorders>
            <w:vAlign w:val="center"/>
            <w:hideMark/>
          </w:tcPr>
          <w:p w14:paraId="0A30E069" w14:textId="77777777" w:rsidR="00D933B7" w:rsidRDefault="00D933B7">
            <w:pPr>
              <w:spacing w:after="0"/>
              <w:jc w:val="center"/>
            </w:pPr>
            <w:r>
              <w:rPr>
                <w:rFonts w:ascii="Calibri" w:eastAsia="Calibri" w:hAnsi="Calibri" w:cs="Calibri"/>
                <w:b/>
                <w:bCs/>
                <w:color w:val="000000" w:themeColor="text1"/>
              </w:rPr>
              <w:t xml:space="preserve"> </w:t>
            </w:r>
          </w:p>
        </w:tc>
        <w:tc>
          <w:tcPr>
            <w:tcW w:w="1488" w:type="dxa"/>
            <w:tcBorders>
              <w:top w:val="single" w:sz="6" w:space="0" w:color="8C8C8C"/>
              <w:left w:val="nil"/>
              <w:bottom w:val="single" w:sz="6" w:space="0" w:color="8C8C8C"/>
              <w:right w:val="nil"/>
            </w:tcBorders>
            <w:hideMark/>
          </w:tcPr>
          <w:p w14:paraId="101DCD60" w14:textId="77777777" w:rsidR="00D933B7" w:rsidRDefault="00D933B7">
            <w:pPr>
              <w:spacing w:after="0"/>
              <w:jc w:val="center"/>
            </w:pPr>
            <w:r>
              <w:rPr>
                <w:rFonts w:ascii="Calibri" w:eastAsia="Calibri" w:hAnsi="Calibri" w:cs="Calibri"/>
                <w:b/>
                <w:bCs/>
                <w:color w:val="000000" w:themeColor="text1"/>
              </w:rPr>
              <w:t xml:space="preserve"> </w:t>
            </w:r>
          </w:p>
        </w:tc>
        <w:tc>
          <w:tcPr>
            <w:tcW w:w="1535" w:type="dxa"/>
            <w:tcBorders>
              <w:top w:val="single" w:sz="6" w:space="0" w:color="8C8C8C"/>
              <w:left w:val="nil"/>
              <w:bottom w:val="single" w:sz="6" w:space="0" w:color="8C8C8C"/>
              <w:right w:val="nil"/>
            </w:tcBorders>
            <w:hideMark/>
          </w:tcPr>
          <w:p w14:paraId="625C9C50" w14:textId="77777777" w:rsidR="00D933B7" w:rsidRDefault="00D933B7">
            <w:pPr>
              <w:spacing w:after="0"/>
              <w:jc w:val="center"/>
            </w:pPr>
            <w:r>
              <w:rPr>
                <w:rFonts w:ascii="Calibri" w:eastAsia="Calibri" w:hAnsi="Calibri" w:cs="Calibri"/>
                <w:b/>
                <w:bCs/>
                <w:color w:val="000000" w:themeColor="text1"/>
              </w:rPr>
              <w:t xml:space="preserve"> </w:t>
            </w:r>
          </w:p>
        </w:tc>
        <w:tc>
          <w:tcPr>
            <w:tcW w:w="1588" w:type="dxa"/>
            <w:tcBorders>
              <w:top w:val="single" w:sz="6" w:space="0" w:color="8C8C8C"/>
              <w:left w:val="nil"/>
              <w:bottom w:val="single" w:sz="6" w:space="0" w:color="8C8C8C"/>
              <w:right w:val="nil"/>
            </w:tcBorders>
            <w:hideMark/>
          </w:tcPr>
          <w:p w14:paraId="15E58AFF" w14:textId="77777777" w:rsidR="00D933B7" w:rsidRDefault="00D933B7">
            <w:pPr>
              <w:spacing w:after="0"/>
              <w:jc w:val="center"/>
            </w:pPr>
            <w:r>
              <w:rPr>
                <w:rFonts w:ascii="Calibri" w:eastAsia="Calibri" w:hAnsi="Calibri" w:cs="Calibri"/>
                <w:b/>
                <w:bCs/>
                <w:color w:val="000000" w:themeColor="text1"/>
              </w:rPr>
              <w:t xml:space="preserve"> </w:t>
            </w:r>
          </w:p>
        </w:tc>
      </w:tr>
    </w:tbl>
    <w:p w14:paraId="2BBA8B70" w14:textId="26E269CF" w:rsidR="00D933B7" w:rsidRDefault="00D933B7" w:rsidP="00D933B7">
      <w:pPr>
        <w:spacing w:before="240" w:line="259" w:lineRule="auto"/>
        <w:rPr>
          <w:rFonts w:eastAsia="EC Square Sans Pro" w:cs="EC Square Sans Pro"/>
          <w:lang w:val="en-IE"/>
        </w:rPr>
      </w:pPr>
      <w:r>
        <w:rPr>
          <w:rFonts w:eastAsia="EC Square Sans Pro" w:cs="EC Square Sans Pro"/>
          <w:lang w:val="en-IE"/>
        </w:rPr>
        <w:t>Following the submission of applications by 17 Member States (by 30</w:t>
      </w:r>
      <w:r>
        <w:rPr>
          <w:rFonts w:ascii="Calibri" w:eastAsia="EC Square Sans Pro" w:hAnsi="Calibri" w:cs="Calibri"/>
          <w:lang w:val="en-IE"/>
        </w:rPr>
        <w:t> </w:t>
      </w:r>
      <w:r>
        <w:rPr>
          <w:rFonts w:eastAsia="EC Square Sans Pro" w:cs="EC Square Sans Pro"/>
          <w:lang w:val="en-IE"/>
        </w:rPr>
        <w:t xml:space="preserve">September 2024), the Commission is assessing the eligibility of the measures proposed to be supported by the Brexit Adjustment Reserve (BAR). The assessment involves continued exchanges with Member States to clarify outstanding issues. On this basis, implementing acts setting out the total accepted amounts, including any unused resources from provisional allocations, are planned to be adopted by the </w:t>
      </w:r>
      <w:r w:rsidR="00B27DD5">
        <w:rPr>
          <w:rFonts w:eastAsia="EC Square Sans Pro" w:cs="EC Square Sans Pro"/>
          <w:lang w:val="en-IE"/>
        </w:rPr>
        <w:t>fourth</w:t>
      </w:r>
      <w:r>
        <w:rPr>
          <w:rFonts w:eastAsia="EC Square Sans Pro" w:cs="EC Square Sans Pro"/>
          <w:lang w:val="en-IE"/>
        </w:rPr>
        <w:t xml:space="preserve"> quarter of 2026. The overall assessment process is expected to be concluded by the end of 2026.</w:t>
      </w:r>
    </w:p>
    <w:p w14:paraId="2E841803" w14:textId="5C6FE66E" w:rsidR="00D933B7" w:rsidRPr="00B455BA" w:rsidRDefault="00D933B7" w:rsidP="00D933B7">
      <w:pPr>
        <w:spacing w:before="240" w:line="259" w:lineRule="auto"/>
        <w:rPr>
          <w:rFonts w:eastAsia="EC Square Sans Pro" w:cs="EC Square Sans Pro"/>
          <w:lang w:val="en-IE"/>
        </w:rPr>
      </w:pPr>
      <w:r>
        <w:rPr>
          <w:rFonts w:eastAsia="EC Square Sans Pro" w:cs="EC Square Sans Pro"/>
          <w:lang w:val="en-IE"/>
        </w:rPr>
        <w:t xml:space="preserve">The BAR was designed under conditions of high uncertainty regarding the scale and impact of Brexit. With hindsight, several elements stand out. While Brexit formally took effect five years ago, its economic and political consequences continue to unfold. At the same time, multiple crises and the implementation of larger EU instruments limited administrative capacity, leading to significant transfers from the BAR to </w:t>
      </w:r>
      <w:r w:rsidR="00F61EDC">
        <w:rPr>
          <w:rFonts w:eastAsia="EC Square Sans Pro" w:cs="EC Square Sans Pro"/>
          <w:lang w:val="en-IE"/>
        </w:rPr>
        <w:t>REP</w:t>
      </w:r>
      <w:r>
        <w:rPr>
          <w:rFonts w:eastAsia="EC Square Sans Pro" w:cs="EC Square Sans Pro"/>
          <w:lang w:val="en-IE"/>
        </w:rPr>
        <w:t>owerEU and a reduction in the overall BAR envelope from EUR</w:t>
      </w:r>
      <w:r>
        <w:rPr>
          <w:rFonts w:ascii="Calibri" w:eastAsia="EC Square Sans Pro" w:hAnsi="Calibri" w:cs="Calibri"/>
          <w:lang w:val="en-IE"/>
        </w:rPr>
        <w:t> </w:t>
      </w:r>
      <w:r>
        <w:rPr>
          <w:rFonts w:eastAsia="EC Square Sans Pro" w:cs="EC Square Sans Pro"/>
          <w:lang w:val="en-IE"/>
        </w:rPr>
        <w:t>5</w:t>
      </w:r>
      <w:r w:rsidR="00127257">
        <w:rPr>
          <w:rFonts w:eastAsia="EC Square Sans Pro" w:cs="EC Square Sans Pro"/>
          <w:lang w:val="en-IE"/>
        </w:rPr>
        <w:t>.5</w:t>
      </w:r>
      <w:r>
        <w:rPr>
          <w:rFonts w:ascii="Calibri" w:eastAsia="EC Square Sans Pro" w:hAnsi="Calibri" w:cs="Calibri"/>
          <w:lang w:val="en-IE"/>
        </w:rPr>
        <w:t> </w:t>
      </w:r>
      <w:r>
        <w:rPr>
          <w:rFonts w:eastAsia="EC Square Sans Pro" w:cs="EC Square Sans Pro"/>
          <w:lang w:val="en-IE"/>
        </w:rPr>
        <w:t>billion to EUR</w:t>
      </w:r>
      <w:r>
        <w:rPr>
          <w:rFonts w:ascii="Calibri" w:eastAsia="EC Square Sans Pro" w:hAnsi="Calibri" w:cs="Calibri"/>
          <w:lang w:val="en-IE"/>
        </w:rPr>
        <w:t> </w:t>
      </w:r>
      <w:r>
        <w:rPr>
          <w:rFonts w:eastAsia="EC Square Sans Pro" w:cs="EC Square Sans Pro"/>
          <w:lang w:val="en-IE"/>
        </w:rPr>
        <w:t>2.8</w:t>
      </w:r>
      <w:r>
        <w:rPr>
          <w:rFonts w:ascii="Calibri" w:eastAsia="EC Square Sans Pro" w:hAnsi="Calibri" w:cs="Calibri"/>
          <w:lang w:val="en-IE"/>
        </w:rPr>
        <w:t> </w:t>
      </w:r>
      <w:r>
        <w:rPr>
          <w:rFonts w:eastAsia="EC Square Sans Pro" w:cs="EC Square Sans Pro"/>
          <w:lang w:val="en-IE"/>
        </w:rPr>
        <w:t>billion</w:t>
      </w:r>
      <w:r w:rsidR="00127257">
        <w:rPr>
          <w:rFonts w:eastAsia="EC Square Sans Pro" w:cs="EC Square Sans Pro"/>
          <w:lang w:val="en-IE"/>
        </w:rPr>
        <w:t xml:space="preserve"> (in current prices)</w:t>
      </w:r>
      <w:r>
        <w:rPr>
          <w:rFonts w:eastAsia="EC Square Sans Pro" w:cs="EC Square Sans Pro"/>
          <w:lang w:val="en-IE"/>
        </w:rPr>
        <w:t>.</w:t>
      </w:r>
    </w:p>
    <w:p w14:paraId="1C99FA24" w14:textId="77777777" w:rsidR="00D933B7" w:rsidRPr="00B455BA" w:rsidRDefault="00D933B7" w:rsidP="00D933B7">
      <w:pPr>
        <w:spacing w:before="240" w:line="259" w:lineRule="auto"/>
        <w:rPr>
          <w:rFonts w:eastAsiaTheme="majorEastAsia" w:cstheme="majorBidi"/>
          <w:lang w:val="en-IE" w:eastAsia="en-GB"/>
        </w:rPr>
      </w:pPr>
      <w:r>
        <w:rPr>
          <w:rFonts w:eastAsia="EC Square Sans Pro" w:cs="EC Square Sans Pro"/>
          <w:lang w:val="en-IE"/>
        </w:rPr>
        <w:t>The Commission will evaluate the BAR by June 2027 and submit an implementation report to the European Parliament and the Council of the European Union by June 2028.</w:t>
      </w:r>
    </w:p>
    <w:p w14:paraId="5A1E02C1"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4C5C917C"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1646270E"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1C54F1DF" w14:textId="77777777" w:rsidR="00D933B7" w:rsidRPr="0091729B" w:rsidRDefault="00D933B7" w:rsidP="00F72C99">
      <w:pPr>
        <w:pStyle w:val="Heading3"/>
      </w:pPr>
      <w:r>
        <w:t>Contribution to green budgeting priorities:</w:t>
      </w:r>
    </w:p>
    <w:p w14:paraId="01CFAAD1" w14:textId="77777777" w:rsidR="00D933B7" w:rsidRPr="00E712A2" w:rsidRDefault="00D933B7" w:rsidP="00D933B7">
      <w:pPr>
        <w:rPr>
          <w:lang w:eastAsia="en-GB"/>
        </w:rPr>
      </w:pPr>
      <w:r>
        <w:t>Given the very specific</w:t>
      </w:r>
      <w:r>
        <w:rPr>
          <w:rFonts w:ascii="Calibri" w:hAnsi="Calibri" w:cs="Calibri"/>
        </w:rPr>
        <w:t xml:space="preserve"> </w:t>
      </w:r>
      <w:r>
        <w:t>and targeted purpose of the BAR, there is no pre-established requirement for Member States</w:t>
      </w:r>
      <w:r>
        <w:rPr>
          <w:rFonts w:ascii="Calibri" w:hAnsi="Calibri" w:cs="Calibri"/>
        </w:rPr>
        <w:t xml:space="preserve"> </w:t>
      </w:r>
      <w:r>
        <w:t>regarding</w:t>
      </w:r>
      <w:r>
        <w:rPr>
          <w:rFonts w:ascii="Calibri" w:hAnsi="Calibri" w:cs="Calibri"/>
        </w:rPr>
        <w:t xml:space="preserve"> </w:t>
      </w:r>
      <w:r>
        <w:t>the level of contributions to achieve climate</w:t>
      </w:r>
      <w:r>
        <w:rPr>
          <w:rFonts w:ascii="Calibri" w:hAnsi="Calibri" w:cs="Calibri"/>
        </w:rPr>
        <w:t xml:space="preserve"> </w:t>
      </w:r>
      <w:r>
        <w:t>objectives.</w:t>
      </w:r>
    </w:p>
    <w:p w14:paraId="16D8CD40" w14:textId="77777777" w:rsidR="00D933B7" w:rsidRPr="007863E8" w:rsidRDefault="00D933B7" w:rsidP="00D933B7">
      <w:pPr>
        <w:keepNext/>
        <w:keepLines/>
        <w:spacing w:after="0" w:line="240" w:lineRule="auto"/>
        <w:outlineLvl w:val="4"/>
        <w:rPr>
          <w:b/>
          <w:bCs/>
          <w:sz w:val="2"/>
          <w:szCs w:val="2"/>
        </w:rPr>
      </w:pPr>
    </w:p>
    <w:p w14:paraId="1646C202" w14:textId="77777777" w:rsidR="00D933B7" w:rsidRDefault="00D933B7" w:rsidP="00D933B7">
      <w:pPr>
        <w:keepNext/>
        <w:keepLines/>
        <w:spacing w:line="240" w:lineRule="auto"/>
        <w:outlineLvl w:val="4"/>
        <w:rPr>
          <w:b/>
          <w:bCs/>
        </w:rPr>
      </w:pPr>
    </w:p>
    <w:p w14:paraId="338D8239"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332"/>
        <w:gridCol w:w="1453"/>
      </w:tblGrid>
      <w:tr w:rsidR="00D933B7" w:rsidRPr="00426441" w14:paraId="3008A27D" w14:textId="77777777">
        <w:trPr>
          <w:trHeight w:val="300"/>
        </w:trPr>
        <w:tc>
          <w:tcPr>
            <w:tcW w:w="895" w:type="dxa"/>
            <w:tcBorders>
              <w:top w:val="single" w:sz="6" w:space="0" w:color="8C8C8C"/>
              <w:left w:val="nil"/>
              <w:bottom w:val="single" w:sz="6" w:space="0" w:color="8C8C8C"/>
              <w:right w:val="nil"/>
            </w:tcBorders>
            <w:shd w:val="clear" w:color="auto" w:fill="F2F2F2"/>
            <w:vAlign w:val="center"/>
            <w:hideMark/>
          </w:tcPr>
          <w:p w14:paraId="56C980B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vAlign w:val="center"/>
            <w:hideMark/>
          </w:tcPr>
          <w:p w14:paraId="0B5C260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vAlign w:val="center"/>
            <w:hideMark/>
          </w:tcPr>
          <w:p w14:paraId="692AC44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vAlign w:val="center"/>
            <w:hideMark/>
          </w:tcPr>
          <w:p w14:paraId="28BA03A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vAlign w:val="center"/>
            <w:hideMark/>
          </w:tcPr>
          <w:p w14:paraId="032A3E2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332" w:type="dxa"/>
            <w:tcBorders>
              <w:top w:val="single" w:sz="6" w:space="0" w:color="8C8C8C"/>
              <w:left w:val="nil"/>
              <w:bottom w:val="single" w:sz="6" w:space="0" w:color="8C8C8C"/>
              <w:right w:val="nil"/>
            </w:tcBorders>
            <w:shd w:val="clear" w:color="auto" w:fill="F2F2F2"/>
            <w:vAlign w:val="center"/>
          </w:tcPr>
          <w:p w14:paraId="069E87DB"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453" w:type="dxa"/>
            <w:tcBorders>
              <w:top w:val="single" w:sz="6" w:space="0" w:color="8C8C8C"/>
              <w:left w:val="nil"/>
              <w:bottom w:val="single" w:sz="6" w:space="0" w:color="8C8C8C"/>
              <w:right w:val="nil"/>
            </w:tcBorders>
            <w:shd w:val="clear" w:color="auto" w:fill="F2F2F2"/>
            <w:vAlign w:val="center"/>
            <w:hideMark/>
          </w:tcPr>
          <w:p w14:paraId="0ACE867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48811330" w14:textId="77777777">
        <w:trPr>
          <w:trHeight w:val="300"/>
        </w:trPr>
        <w:tc>
          <w:tcPr>
            <w:tcW w:w="895" w:type="dxa"/>
            <w:tcBorders>
              <w:top w:val="nil"/>
              <w:left w:val="nil"/>
              <w:bottom w:val="single" w:sz="6" w:space="0" w:color="8C8C8C"/>
              <w:right w:val="nil"/>
            </w:tcBorders>
            <w:vAlign w:val="center"/>
            <w:hideMark/>
          </w:tcPr>
          <w:p w14:paraId="564E733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1AA8290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513" w:type="dxa"/>
            <w:tcBorders>
              <w:top w:val="nil"/>
              <w:left w:val="nil"/>
              <w:bottom w:val="single" w:sz="6" w:space="0" w:color="8C8C8C"/>
              <w:right w:val="nil"/>
            </w:tcBorders>
            <w:hideMark/>
          </w:tcPr>
          <w:p w14:paraId="403AD60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2C316DE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7F52534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332" w:type="dxa"/>
            <w:tcBorders>
              <w:top w:val="nil"/>
              <w:left w:val="nil"/>
              <w:bottom w:val="single" w:sz="6" w:space="0" w:color="8C8C8C"/>
              <w:right w:val="nil"/>
            </w:tcBorders>
          </w:tcPr>
          <w:p w14:paraId="1452414F" w14:textId="77777777" w:rsidR="00D933B7" w:rsidRPr="00426441" w:rsidRDefault="00D933B7">
            <w:pPr>
              <w:spacing w:after="0" w:line="240" w:lineRule="auto"/>
              <w:jc w:val="center"/>
              <w:textAlignment w:val="baseline"/>
              <w:rPr>
                <w:rFonts w:ascii="Calibri" w:hAnsi="Calibri" w:cs="Calibri"/>
                <w:color w:val="000000"/>
                <w:lang w:eastAsia="en-IE"/>
              </w:rPr>
            </w:pPr>
            <w:r>
              <w:t>0.0</w:t>
            </w:r>
          </w:p>
        </w:tc>
        <w:tc>
          <w:tcPr>
            <w:tcW w:w="1453" w:type="dxa"/>
            <w:tcBorders>
              <w:top w:val="nil"/>
              <w:left w:val="nil"/>
              <w:bottom w:val="single" w:sz="6" w:space="0" w:color="8C8C8C"/>
              <w:right w:val="nil"/>
            </w:tcBorders>
            <w:hideMark/>
          </w:tcPr>
          <w:p w14:paraId="32A03E4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396E6C39" w14:textId="77777777">
        <w:trPr>
          <w:trHeight w:val="300"/>
        </w:trPr>
        <w:tc>
          <w:tcPr>
            <w:tcW w:w="895" w:type="dxa"/>
            <w:tcBorders>
              <w:top w:val="nil"/>
              <w:left w:val="nil"/>
              <w:bottom w:val="single" w:sz="6" w:space="0" w:color="8C8C8C"/>
              <w:right w:val="nil"/>
            </w:tcBorders>
            <w:vAlign w:val="center"/>
            <w:hideMark/>
          </w:tcPr>
          <w:p w14:paraId="1AC9EE8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4FD0A5E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513" w:type="dxa"/>
            <w:tcBorders>
              <w:top w:val="nil"/>
              <w:left w:val="nil"/>
              <w:bottom w:val="single" w:sz="6" w:space="0" w:color="8C8C8C"/>
              <w:right w:val="nil"/>
            </w:tcBorders>
            <w:hideMark/>
          </w:tcPr>
          <w:p w14:paraId="127A831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0103C4D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08A39B3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332" w:type="dxa"/>
            <w:tcBorders>
              <w:top w:val="nil"/>
              <w:left w:val="nil"/>
              <w:bottom w:val="single" w:sz="6" w:space="0" w:color="8C8C8C"/>
              <w:right w:val="nil"/>
            </w:tcBorders>
          </w:tcPr>
          <w:p w14:paraId="0786536B" w14:textId="77777777" w:rsidR="00D933B7" w:rsidRPr="00426441" w:rsidRDefault="00D933B7">
            <w:pPr>
              <w:spacing w:after="0" w:line="240" w:lineRule="auto"/>
              <w:jc w:val="center"/>
              <w:textAlignment w:val="baseline"/>
              <w:rPr>
                <w:rFonts w:ascii="Calibri" w:hAnsi="Calibri" w:cs="Calibri"/>
                <w:color w:val="000000"/>
                <w:lang w:eastAsia="en-IE"/>
              </w:rPr>
            </w:pPr>
            <w:r>
              <w:t>0.0</w:t>
            </w:r>
          </w:p>
        </w:tc>
        <w:tc>
          <w:tcPr>
            <w:tcW w:w="1453" w:type="dxa"/>
            <w:tcBorders>
              <w:top w:val="nil"/>
              <w:left w:val="nil"/>
              <w:bottom w:val="single" w:sz="6" w:space="0" w:color="8C8C8C"/>
              <w:right w:val="nil"/>
            </w:tcBorders>
            <w:hideMark/>
          </w:tcPr>
          <w:p w14:paraId="473AE4F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6504EC0F" w14:textId="77777777">
        <w:trPr>
          <w:trHeight w:val="300"/>
        </w:trPr>
        <w:tc>
          <w:tcPr>
            <w:tcW w:w="895" w:type="dxa"/>
            <w:tcBorders>
              <w:top w:val="nil"/>
              <w:left w:val="nil"/>
              <w:bottom w:val="single" w:sz="6" w:space="0" w:color="8C8C8C"/>
              <w:right w:val="nil"/>
            </w:tcBorders>
            <w:vAlign w:val="center"/>
            <w:hideMark/>
          </w:tcPr>
          <w:p w14:paraId="5C3AA75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513380C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513" w:type="dxa"/>
            <w:tcBorders>
              <w:top w:val="nil"/>
              <w:left w:val="nil"/>
              <w:bottom w:val="single" w:sz="6" w:space="0" w:color="8C8C8C"/>
              <w:right w:val="nil"/>
            </w:tcBorders>
            <w:hideMark/>
          </w:tcPr>
          <w:p w14:paraId="3FDF9AD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004440C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443" w:type="dxa"/>
            <w:tcBorders>
              <w:top w:val="nil"/>
              <w:left w:val="nil"/>
              <w:bottom w:val="single" w:sz="6" w:space="0" w:color="8C8C8C"/>
              <w:right w:val="nil"/>
            </w:tcBorders>
            <w:hideMark/>
          </w:tcPr>
          <w:p w14:paraId="5576439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332" w:type="dxa"/>
            <w:tcBorders>
              <w:top w:val="nil"/>
              <w:left w:val="nil"/>
              <w:bottom w:val="single" w:sz="6" w:space="0" w:color="8C8C8C"/>
              <w:right w:val="nil"/>
            </w:tcBorders>
          </w:tcPr>
          <w:p w14:paraId="350B2F1A" w14:textId="77777777" w:rsidR="00D933B7" w:rsidRPr="00426441" w:rsidRDefault="00D933B7">
            <w:pPr>
              <w:spacing w:after="0" w:line="240" w:lineRule="auto"/>
              <w:jc w:val="center"/>
              <w:textAlignment w:val="baseline"/>
              <w:rPr>
                <w:rFonts w:ascii="Calibri" w:hAnsi="Calibri" w:cs="Calibri"/>
                <w:color w:val="000000"/>
                <w:lang w:eastAsia="en-IE"/>
              </w:rPr>
            </w:pPr>
            <w:r>
              <w:t>0.0</w:t>
            </w:r>
          </w:p>
        </w:tc>
        <w:tc>
          <w:tcPr>
            <w:tcW w:w="1453" w:type="dxa"/>
            <w:tcBorders>
              <w:top w:val="nil"/>
              <w:left w:val="nil"/>
              <w:bottom w:val="single" w:sz="6" w:space="0" w:color="8C8C8C"/>
              <w:right w:val="nil"/>
            </w:tcBorders>
            <w:hideMark/>
          </w:tcPr>
          <w:p w14:paraId="091AD25D"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31D126CC" w14:textId="77777777">
        <w:trPr>
          <w:trHeight w:val="300"/>
        </w:trPr>
        <w:tc>
          <w:tcPr>
            <w:tcW w:w="895" w:type="dxa"/>
            <w:tcBorders>
              <w:top w:val="nil"/>
              <w:left w:val="nil"/>
              <w:bottom w:val="single" w:sz="4" w:space="0" w:color="7F7F7F"/>
              <w:right w:val="nil"/>
            </w:tcBorders>
            <w:vAlign w:val="center"/>
            <w:hideMark/>
          </w:tcPr>
          <w:p w14:paraId="08E0F71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right w:val="nil"/>
            </w:tcBorders>
            <w:hideMark/>
          </w:tcPr>
          <w:p w14:paraId="3973AF3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1 574.9</w:t>
            </w:r>
          </w:p>
        </w:tc>
        <w:tc>
          <w:tcPr>
            <w:tcW w:w="1513" w:type="dxa"/>
            <w:tcBorders>
              <w:top w:val="nil"/>
              <w:left w:val="nil"/>
              <w:bottom w:val="single" w:sz="4" w:space="0" w:color="7F7F7F"/>
              <w:right w:val="nil"/>
            </w:tcBorders>
            <w:hideMark/>
          </w:tcPr>
          <w:p w14:paraId="261632A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964.0</w:t>
            </w:r>
          </w:p>
        </w:tc>
        <w:tc>
          <w:tcPr>
            <w:tcW w:w="1443" w:type="dxa"/>
            <w:tcBorders>
              <w:top w:val="nil"/>
              <w:left w:val="nil"/>
              <w:bottom w:val="single" w:sz="4" w:space="0" w:color="7F7F7F"/>
              <w:right w:val="nil"/>
            </w:tcBorders>
            <w:hideMark/>
          </w:tcPr>
          <w:p w14:paraId="3CA2817E"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257.8</w:t>
            </w:r>
          </w:p>
        </w:tc>
        <w:tc>
          <w:tcPr>
            <w:tcW w:w="1443" w:type="dxa"/>
            <w:tcBorders>
              <w:top w:val="nil"/>
              <w:left w:val="nil"/>
              <w:bottom w:val="single" w:sz="4" w:space="0" w:color="7F7F7F"/>
              <w:right w:val="nil"/>
            </w:tcBorders>
            <w:hideMark/>
          </w:tcPr>
          <w:p w14:paraId="414EA18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0.0</w:t>
            </w:r>
          </w:p>
        </w:tc>
        <w:tc>
          <w:tcPr>
            <w:tcW w:w="1332" w:type="dxa"/>
            <w:tcBorders>
              <w:top w:val="nil"/>
              <w:left w:val="nil"/>
              <w:bottom w:val="single" w:sz="4" w:space="0" w:color="7F7F7F"/>
              <w:right w:val="nil"/>
            </w:tcBorders>
          </w:tcPr>
          <w:p w14:paraId="0097A152" w14:textId="77777777" w:rsidR="00D933B7" w:rsidRPr="00426441" w:rsidRDefault="00D933B7">
            <w:pPr>
              <w:spacing w:after="0" w:line="240" w:lineRule="auto"/>
              <w:jc w:val="center"/>
              <w:textAlignment w:val="baseline"/>
              <w:rPr>
                <w:rFonts w:ascii="Calibri" w:hAnsi="Calibri" w:cs="Calibri"/>
                <w:color w:val="000000"/>
                <w:lang w:eastAsia="en-IE"/>
              </w:rPr>
            </w:pPr>
            <w:r>
              <w:t>0.0</w:t>
            </w:r>
          </w:p>
        </w:tc>
        <w:tc>
          <w:tcPr>
            <w:tcW w:w="1453" w:type="dxa"/>
            <w:tcBorders>
              <w:top w:val="nil"/>
              <w:left w:val="nil"/>
              <w:bottom w:val="single" w:sz="4" w:space="0" w:color="7F7F7F"/>
              <w:right w:val="nil"/>
            </w:tcBorders>
            <w:hideMark/>
          </w:tcPr>
          <w:p w14:paraId="5414822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2 796.7</w:t>
            </w:r>
          </w:p>
        </w:tc>
      </w:tr>
      <w:tr w:rsidR="00D933B7" w:rsidRPr="00426441" w14:paraId="0E279F09" w14:textId="77777777">
        <w:trPr>
          <w:trHeight w:val="300"/>
        </w:trPr>
        <w:tc>
          <w:tcPr>
            <w:tcW w:w="895" w:type="dxa"/>
            <w:tcBorders>
              <w:top w:val="single" w:sz="4" w:space="0" w:color="7F7F7F"/>
              <w:left w:val="nil"/>
              <w:bottom w:val="single" w:sz="6" w:space="0" w:color="8C8C8C"/>
              <w:right w:val="nil"/>
            </w:tcBorders>
            <w:vAlign w:val="center"/>
          </w:tcPr>
          <w:p w14:paraId="3FCA3A40"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left w:val="nil"/>
              <w:bottom w:val="single" w:sz="6" w:space="0" w:color="8C8C8C"/>
              <w:right w:val="nil"/>
            </w:tcBorders>
          </w:tcPr>
          <w:p w14:paraId="4C29706E" w14:textId="77777777" w:rsidR="00D933B7" w:rsidRPr="00426441" w:rsidRDefault="00D933B7">
            <w:pPr>
              <w:spacing w:after="0" w:line="240" w:lineRule="auto"/>
              <w:jc w:val="center"/>
              <w:textAlignment w:val="baseline"/>
              <w:rPr>
                <w:rFonts w:ascii="Calibri" w:hAnsi="Calibri" w:cs="Calibri"/>
                <w:color w:val="000000"/>
                <w:lang w:eastAsia="en-IE"/>
              </w:rPr>
            </w:pPr>
            <w:r>
              <w:t>1 574.9</w:t>
            </w:r>
          </w:p>
        </w:tc>
        <w:tc>
          <w:tcPr>
            <w:tcW w:w="1513" w:type="dxa"/>
            <w:tcBorders>
              <w:top w:val="single" w:sz="4" w:space="0" w:color="7F7F7F"/>
              <w:left w:val="nil"/>
              <w:bottom w:val="single" w:sz="6" w:space="0" w:color="8C8C8C"/>
              <w:right w:val="nil"/>
            </w:tcBorders>
          </w:tcPr>
          <w:p w14:paraId="6CCB1B3A"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964.0</w:t>
            </w:r>
          </w:p>
        </w:tc>
        <w:tc>
          <w:tcPr>
            <w:tcW w:w="1443" w:type="dxa"/>
            <w:tcBorders>
              <w:top w:val="single" w:sz="4" w:space="0" w:color="7F7F7F"/>
              <w:left w:val="nil"/>
              <w:bottom w:val="single" w:sz="6" w:space="0" w:color="8C8C8C"/>
              <w:right w:val="nil"/>
            </w:tcBorders>
          </w:tcPr>
          <w:p w14:paraId="46E07628"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257.8</w:t>
            </w:r>
          </w:p>
        </w:tc>
        <w:tc>
          <w:tcPr>
            <w:tcW w:w="1443" w:type="dxa"/>
            <w:tcBorders>
              <w:top w:val="single" w:sz="4" w:space="0" w:color="7F7F7F"/>
              <w:left w:val="nil"/>
              <w:bottom w:val="single" w:sz="6" w:space="0" w:color="8C8C8C"/>
              <w:right w:val="nil"/>
            </w:tcBorders>
          </w:tcPr>
          <w:p w14:paraId="2C21C090"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332" w:type="dxa"/>
            <w:tcBorders>
              <w:top w:val="single" w:sz="4" w:space="0" w:color="7F7F7F"/>
              <w:left w:val="nil"/>
              <w:bottom w:val="single" w:sz="6" w:space="0" w:color="8C8C8C"/>
              <w:right w:val="nil"/>
            </w:tcBorders>
          </w:tcPr>
          <w:p w14:paraId="25E51A99" w14:textId="77777777" w:rsidR="00D933B7" w:rsidRPr="00DD1ED5" w:rsidRDefault="00D933B7">
            <w:pPr>
              <w:spacing w:after="0" w:line="240" w:lineRule="auto"/>
              <w:jc w:val="center"/>
              <w:textAlignment w:val="baseline"/>
            </w:pPr>
            <w:r>
              <w:t xml:space="preserve"> 0.0</w:t>
            </w:r>
          </w:p>
        </w:tc>
        <w:tc>
          <w:tcPr>
            <w:tcW w:w="1453" w:type="dxa"/>
            <w:tcBorders>
              <w:top w:val="single" w:sz="4" w:space="0" w:color="7F7F7F"/>
              <w:left w:val="nil"/>
              <w:bottom w:val="single" w:sz="6" w:space="0" w:color="8C8C8C"/>
              <w:right w:val="nil"/>
            </w:tcBorders>
          </w:tcPr>
          <w:p w14:paraId="613A2198" w14:textId="77777777" w:rsidR="00D933B7" w:rsidRPr="00426441" w:rsidRDefault="00D933B7">
            <w:pPr>
              <w:spacing w:after="0" w:line="240" w:lineRule="auto"/>
              <w:jc w:val="center"/>
              <w:textAlignment w:val="baseline"/>
              <w:rPr>
                <w:rFonts w:ascii="Calibri" w:hAnsi="Calibri" w:cs="Calibri"/>
                <w:color w:val="000000"/>
                <w:lang w:eastAsia="en-IE"/>
              </w:rPr>
            </w:pPr>
            <w:r>
              <w:t>2 796.7</w:t>
            </w:r>
          </w:p>
        </w:tc>
      </w:tr>
    </w:tbl>
    <w:p w14:paraId="210CD571" w14:textId="77777777" w:rsidR="00D933B7" w:rsidRDefault="00D933B7" w:rsidP="00D933B7">
      <w:pPr>
        <w:pStyle w:val="ListParagraph"/>
        <w:ind w:left="360"/>
        <w:rPr>
          <w:lang w:eastAsia="en-GB"/>
        </w:rPr>
      </w:pPr>
    </w:p>
    <w:p w14:paraId="04651A3C" w14:textId="77777777" w:rsidR="00D933B7" w:rsidRPr="00E712A2" w:rsidRDefault="00D933B7" w:rsidP="00D933B7">
      <w:pPr>
        <w:rPr>
          <w:lang w:eastAsia="en-GB"/>
        </w:rPr>
      </w:pPr>
      <w:r>
        <w:rPr>
          <w:lang w:eastAsia="en-GB"/>
        </w:rPr>
        <w:t>Due to its specific nature, the BAR does not contribute to gender equality. However, the</w:t>
      </w:r>
      <w:r>
        <w:rPr>
          <w:rFonts w:ascii="Calibri" w:hAnsi="Calibri" w:cs="Calibri"/>
          <w:lang w:eastAsia="en-GB"/>
        </w:rPr>
        <w:t xml:space="preserve"> </w:t>
      </w:r>
      <w:r>
        <w:rPr>
          <w:lang w:eastAsia="en-GB"/>
        </w:rPr>
        <w:t>objectives</w:t>
      </w:r>
      <w:r>
        <w:rPr>
          <w:rFonts w:ascii="Calibri" w:hAnsi="Calibri" w:cs="Calibri"/>
          <w:lang w:eastAsia="en-GB"/>
        </w:rPr>
        <w:t xml:space="preserve"> </w:t>
      </w:r>
      <w:r>
        <w:rPr>
          <w:lang w:eastAsia="en-GB"/>
        </w:rPr>
        <w:t>of the BAR should be pursued in line with the principles set out in the European Pillar of Social Rights, including the inherent contribution to the elimination of inequalities and to the promotion of gender equality and gender mainstreaming, while ensuring respect for fundamental rights.</w:t>
      </w:r>
    </w:p>
    <w:tbl>
      <w:tblPr>
        <w:tblStyle w:val="Planning2022instructions"/>
        <w:tblW w:w="0" w:type="auto"/>
        <w:tblLook w:val="04A0" w:firstRow="1" w:lastRow="0" w:firstColumn="1" w:lastColumn="0" w:noHBand="0" w:noVBand="1"/>
      </w:tblPr>
      <w:tblGrid>
        <w:gridCol w:w="9629"/>
      </w:tblGrid>
      <w:tr w:rsidR="00D933B7" w:rsidRPr="0047239D" w14:paraId="0FF669B9" w14:textId="77777777">
        <w:tc>
          <w:tcPr>
            <w:tcW w:w="9738" w:type="dxa"/>
            <w:shd w:val="clear" w:color="auto" w:fill="auto"/>
          </w:tcPr>
          <w:p w14:paraId="35AC1C88" w14:textId="77777777" w:rsidR="00D933B7" w:rsidRPr="0047239D" w:rsidRDefault="00D933B7">
            <w:pPr>
              <w:spacing w:after="0" w:line="240" w:lineRule="auto"/>
              <w:textAlignment w:val="baseline"/>
              <w:rPr>
                <w:rFonts w:eastAsia="Times New Roman" w:cs="Segoe UI"/>
                <w:sz w:val="22"/>
                <w:szCs w:val="22"/>
                <w:lang w:val="en-IE" w:eastAsia="en-IE"/>
              </w:rPr>
            </w:pPr>
          </w:p>
          <w:p w14:paraId="26CF51BE" w14:textId="77777777" w:rsidR="00D933B7" w:rsidRPr="005F7CFC" w:rsidRDefault="00D933B7">
            <w:pPr>
              <w:spacing w:after="0" w:line="240" w:lineRule="auto"/>
              <w:textAlignment w:val="baseline"/>
              <w:rPr>
                <w:rFonts w:ascii="Times New Roman" w:eastAsia="Times New Roman" w:hAnsi="Times New Roman" w:cs="Segoe UI"/>
                <w:b/>
                <w:bCs/>
                <w:lang w:val="en-IE" w:eastAsia="en-IE"/>
              </w:rPr>
            </w:pPr>
            <w:r>
              <w:rPr>
                <w:rFonts w:eastAsia="Times New Roman" w:cs="Segoe UI"/>
                <w:b/>
                <w:bCs/>
                <w:lang w:val="en-IE" w:eastAsia="en-IE"/>
              </w:rPr>
              <w:t>Gender-disaggregated information</w:t>
            </w:r>
          </w:p>
          <w:p w14:paraId="7A7FB2AC" w14:textId="77777777" w:rsidR="00D933B7" w:rsidRPr="00E712A2" w:rsidRDefault="00D933B7">
            <w:pPr>
              <w:pStyle w:val="TableListBullet"/>
              <w:numPr>
                <w:ilvl w:val="0"/>
                <w:numId w:val="0"/>
              </w:numPr>
              <w:rPr>
                <w:sz w:val="22"/>
                <w:szCs w:val="22"/>
              </w:rPr>
            </w:pPr>
            <w:r>
              <w:t>Not available</w:t>
            </w:r>
          </w:p>
        </w:tc>
      </w:tr>
    </w:tbl>
    <w:p w14:paraId="7B428DC9" w14:textId="77777777" w:rsidR="00D933B7" w:rsidRDefault="00D933B7" w:rsidP="00D933B7">
      <w:pPr>
        <w:rPr>
          <w:lang w:eastAsia="en-GB"/>
        </w:rPr>
      </w:pPr>
    </w:p>
    <w:p w14:paraId="43463EF9" w14:textId="77777777" w:rsidR="00D933B7" w:rsidRDefault="00D933B7" w:rsidP="00F72C99">
      <w:pPr>
        <w:pStyle w:val="Heading3"/>
      </w:pPr>
      <w:r>
        <w:t>Contribution to the digital transition</w:t>
      </w:r>
    </w:p>
    <w:p w14:paraId="78EAA01C" w14:textId="77777777" w:rsidR="00D933B7" w:rsidRPr="00654A73" w:rsidRDefault="00D933B7" w:rsidP="00D933B7">
      <w:pPr>
        <w:rPr>
          <w:lang w:eastAsia="en-GB"/>
        </w:rPr>
      </w:pPr>
      <w:r>
        <w:rPr>
          <w:lang w:eastAsia="en-GB"/>
        </w:rPr>
        <w:t>Due to its specific nature, the BAR does not contribute to the digital transition.</w:t>
      </w:r>
      <w:r>
        <w:rPr>
          <w:rFonts w:ascii="Calibri" w:hAnsi="Calibri" w:cs="Calibri"/>
          <w:lang w:eastAsia="en-GB"/>
        </w:rPr>
        <w:t> </w:t>
      </w:r>
    </w:p>
    <w:p w14:paraId="5C0D4137" w14:textId="77777777" w:rsidR="00D933B7" w:rsidRPr="006009EC" w:rsidRDefault="00D933B7" w:rsidP="00D933B7">
      <w:pPr>
        <w:pStyle w:val="ListParagraph"/>
        <w:ind w:left="360"/>
        <w:rPr>
          <w:lang w:eastAsia="en-GB"/>
        </w:rPr>
      </w:pPr>
    </w:p>
    <w:p w14:paraId="038BBC51" w14:textId="10118C32" w:rsidR="00D933B7" w:rsidRDefault="00D933B7" w:rsidP="00D933B7">
      <w:pPr>
        <w:sectPr w:rsidR="00D933B7" w:rsidSect="00D933B7">
          <w:headerReference w:type="even" r:id="rId563"/>
          <w:headerReference w:type="default" r:id="rId564"/>
          <w:footerReference w:type="even" r:id="rId565"/>
          <w:footerReference w:type="default" r:id="rId566"/>
          <w:headerReference w:type="first" r:id="rId567"/>
          <w:footerReference w:type="first" r:id="rId568"/>
          <w:pgSz w:w="11906" w:h="16838"/>
          <w:pgMar w:top="1440" w:right="1133" w:bottom="1440" w:left="1134" w:header="708" w:footer="708" w:gutter="0"/>
          <w:cols w:space="708"/>
          <w:docGrid w:linePitch="360"/>
        </w:sectPr>
      </w:pPr>
      <w:r w:rsidRPr="00F72C99">
        <w:rPr>
          <w:rStyle w:val="Heading3Char"/>
        </w:rPr>
        <w:t>Contribution to sustainable development goals</w:t>
      </w:r>
      <w:r w:rsidR="00061FBF" w:rsidRPr="00F72C99">
        <w:rPr>
          <w:rStyle w:val="Heading3Char"/>
        </w:rPr>
        <w:tab/>
      </w:r>
      <w:r w:rsidR="00061FBF" w:rsidRPr="00F72C99">
        <w:rPr>
          <w:rStyle w:val="Heading3Char"/>
        </w:rPr>
        <w:br/>
      </w:r>
      <w:r>
        <w:t>Not availabl</w:t>
      </w:r>
      <w:r w:rsidR="00061FBF">
        <w:t>e</w:t>
      </w:r>
    </w:p>
    <w:p w14:paraId="22C42108" w14:textId="77777777" w:rsidR="00D933B7" w:rsidRPr="00742189" w:rsidRDefault="00D933B7" w:rsidP="00D933B7">
      <w:pPr>
        <w:pStyle w:val="Heading1"/>
      </w:pPr>
      <w:bookmarkStart w:id="128" w:name="_Toc228976570"/>
      <w:r>
        <w:rPr>
          <w:rFonts w:eastAsia="EC Square Sans Pro"/>
          <w:noProof/>
        </w:rPr>
        <w:t>S</w:t>
      </w:r>
      <w:r w:rsidRPr="00137E12">
        <w:rPr>
          <w:rFonts w:eastAsia="EC Square Sans Pro"/>
          <w:noProof/>
        </w:rPr>
        <w:t>OCIAL CLIMATE FUND</w:t>
      </w:r>
      <w:bookmarkEnd w:id="128"/>
    </w:p>
    <w:p w14:paraId="5933ECD2" w14:textId="7DECC427" w:rsidR="00D933B7" w:rsidRPr="00035CB6" w:rsidRDefault="008F7872" w:rsidP="00F72C99">
      <w:pPr>
        <w:pStyle w:val="Heading2"/>
        <w:rPr>
          <w:rFonts w:eastAsiaTheme="majorEastAsia"/>
          <w:lang w:eastAsia="en-GB"/>
        </w:rPr>
      </w:pPr>
      <w:r>
        <w:rPr>
          <w:rFonts w:eastAsiaTheme="majorEastAsia"/>
          <w:lang w:eastAsia="en-GB"/>
        </w:rPr>
        <w:t>Concrete examples of achievements</w:t>
      </w:r>
    </w:p>
    <w:p w14:paraId="381127FB" w14:textId="77777777" w:rsidR="00D933B7" w:rsidRPr="00035CB6" w:rsidRDefault="00D933B7" w:rsidP="00D933B7">
      <w:r>
        <w:rPr>
          <w:rFonts w:eastAsia="EC Square Sans Pro" w:cs="EC Square Sans Pro"/>
        </w:rPr>
        <w:t>The Social Climate Fund is in its early stages. It will disburse funds in the 2026-2032 period, based on the achievement of targets and milestones outlined in the social climate plans, as submitted by Member States and assessed by the Commission. Member States are currently in the process of drafting and submitting their respective plans. Implementation will start gradually in 2026.</w:t>
      </w:r>
    </w:p>
    <w:p w14:paraId="05378D0C" w14:textId="77777777" w:rsidR="00D933B7" w:rsidRPr="00035CB6" w:rsidRDefault="00D933B7" w:rsidP="00F72C99">
      <w:pPr>
        <w:pStyle w:val="Heading2"/>
        <w:rPr>
          <w:rFonts w:eastAsiaTheme="majorEastAsia"/>
          <w:lang w:eastAsia="en-GB"/>
        </w:rPr>
      </w:pPr>
      <w:r>
        <w:rPr>
          <w:rFonts w:eastAsiaTheme="majorEastAsia"/>
          <w:lang w:eastAsia="en-GB"/>
        </w:rPr>
        <w:t>Budget implementation</w:t>
      </w:r>
    </w:p>
    <w:p w14:paraId="3F2AB610" w14:textId="77777777" w:rsidR="00D933B7" w:rsidRPr="00035CB6" w:rsidRDefault="00D933B7" w:rsidP="00D933B7">
      <w:pPr>
        <w:rPr>
          <w:lang w:eastAsia="en-GB"/>
        </w:rPr>
      </w:pPr>
      <w:r>
        <w:rPr>
          <w:lang w:eastAsia="en-GB"/>
        </w:rPr>
        <w:t>The Social Climate Fund is implemented by the Commission under direct management, in accordance with its performance-based nature and the principle of sound financial management.</w:t>
      </w:r>
    </w:p>
    <w:p w14:paraId="64976032" w14:textId="77777777" w:rsidR="00D933B7" w:rsidRPr="00035CB6" w:rsidRDefault="00D933B7" w:rsidP="00D933B7">
      <w:pPr>
        <w:rPr>
          <w:lang w:eastAsia="en-GB"/>
        </w:rPr>
      </w:pPr>
      <w:r>
        <w:rPr>
          <w:lang w:eastAsia="en-GB"/>
        </w:rPr>
        <w:t xml:space="preserve">To access resources under the programme, Member States must submit their </w:t>
      </w:r>
      <w:r>
        <w:rPr>
          <w:rFonts w:eastAsia="EC Square Sans Pro" w:cs="EC Square Sans Pro"/>
        </w:rPr>
        <w:t>social climate plans</w:t>
      </w:r>
      <w:r>
        <w:rPr>
          <w:lang w:eastAsia="en-GB"/>
        </w:rPr>
        <w:t>. The Commission then assesses the plans, verifying their compliance with the relevance, effectiveness, efficiency and coherence criteria outlined in the Social Climate Fund Regulation. During the assessment period, the Commission may make observations or request additional information, and the Member State may revise the plan. The assessment and review period for the plan is expected to be five months, with the possibility for the Member State and the Commission to agree to extend this deadline, if necessary. The Commission adopts the plans through an implementing decision.</w:t>
      </w:r>
    </w:p>
    <w:p w14:paraId="1E525CF2" w14:textId="77777777" w:rsidR="00D933B7" w:rsidRPr="00035CB6" w:rsidRDefault="00D933B7" w:rsidP="00D933B7">
      <w:pPr>
        <w:rPr>
          <w:lang w:eastAsia="en-GB"/>
        </w:rPr>
      </w:pPr>
      <w:r>
        <w:rPr>
          <w:lang w:eastAsia="en-GB"/>
        </w:rPr>
        <w:t>The plans should include milestones and targets corresponding to the measures and investments. According to the performance-based logic of the Social Climate Fund, upon achievement of the milestones and targets, the Member States can submit payment requests to the Commission (up to twice a year). The Commission will assess the satisfactory achievement of the milestones and targets and make the payment. In the case of unsatisfactory achievement of milestones and targets, the corresponding amounts will be suspended until the Commission decides on their satisfactory achievement.</w:t>
      </w:r>
    </w:p>
    <w:p w14:paraId="58C47047" w14:textId="77777777" w:rsidR="00D933B7" w:rsidRPr="00035CB6" w:rsidRDefault="00D933B7" w:rsidP="00D933B7">
      <w:pPr>
        <w:rPr>
          <w:lang w:eastAsia="en-GB"/>
        </w:rPr>
      </w:pPr>
      <w:r>
        <w:rPr>
          <w:lang w:eastAsia="en-GB"/>
        </w:rPr>
        <w:t>To monitor the implementation of the plans, the Member States should use the common indicators provided by the Social Climate Fund Regulation. The Member States must report to the Commission on their social climate plans on a biennial basis.</w:t>
      </w:r>
    </w:p>
    <w:p w14:paraId="03142EC3" w14:textId="77777777" w:rsidR="00D933B7" w:rsidRPr="00035CB6" w:rsidRDefault="00D933B7" w:rsidP="00D933B7">
      <w:pPr>
        <w:rPr>
          <w:lang w:eastAsia="en-GB"/>
        </w:rPr>
      </w:pPr>
      <w:r>
        <w:rPr>
          <w:lang w:eastAsia="en-GB"/>
        </w:rPr>
        <w:t>In 2025, the first plan, produced by Sweden, was officially adopted in December. Other Member States have begun informal negotiations with the Commission on their plans, with adoption expected in 2026. Reporting on performance will be available after the adopted plans are implemented, starting from 2026.</w:t>
      </w:r>
    </w:p>
    <w:p w14:paraId="38528F96" w14:textId="77777777" w:rsidR="00D933B7" w:rsidRPr="00AB0B1D" w:rsidRDefault="00D933B7" w:rsidP="00F72C99">
      <w:pPr>
        <w:pStyle w:val="Heading3"/>
        <w:rPr>
          <w:rFonts w:ascii="Segoe UI" w:hAnsi="Segoe UI"/>
          <w:sz w:val="18"/>
        </w:rPr>
      </w:pPr>
      <w:r>
        <w:t xml:space="preserve">Budget programming </w:t>
      </w:r>
      <w:r>
        <w:rPr>
          <w:rFonts w:cs="Segoe UI"/>
          <w:lang w:eastAsia="en-IE"/>
        </w:rPr>
        <w:t>(million EUR):</w:t>
      </w:r>
    </w:p>
    <w:p w14:paraId="525B2F6E" w14:textId="77777777" w:rsidR="00D933B7" w:rsidRPr="00035CB6" w:rsidRDefault="00D933B7" w:rsidP="00D933B7">
      <w:pPr>
        <w:spacing w:after="0" w:line="240" w:lineRule="auto"/>
        <w:ind w:left="285" w:hanging="285"/>
        <w:textAlignment w:val="baseline"/>
        <w:rPr>
          <w:rFonts w:cs="Segoe UI"/>
          <w:sz w:val="18"/>
          <w:szCs w:val="18"/>
          <w:lang w:eastAsia="en-IE"/>
        </w:rPr>
      </w:pPr>
    </w:p>
    <w:p w14:paraId="0F3779D0" w14:textId="77777777" w:rsidR="00D933B7" w:rsidRPr="00035CB6" w:rsidRDefault="00D933B7" w:rsidP="00D933B7">
      <w:pPr>
        <w:spacing w:after="0" w:line="240" w:lineRule="auto"/>
        <w:textAlignment w:val="baseline"/>
        <w:rPr>
          <w:rFonts w:cs="Segoe UI"/>
          <w:sz w:val="18"/>
          <w:szCs w:val="18"/>
          <w:lang w:eastAsia="en-IE"/>
        </w:rPr>
        <w:sectPr w:rsidR="00D933B7" w:rsidRPr="00035CB6" w:rsidSect="00D933B7">
          <w:headerReference w:type="even" r:id="rId569"/>
          <w:headerReference w:type="default" r:id="rId570"/>
          <w:footerReference w:type="even" r:id="rId571"/>
          <w:footerReference w:type="default" r:id="rId572"/>
          <w:headerReference w:type="first" r:id="rId573"/>
          <w:footerReference w:type="first" r:id="rId574"/>
          <w:pgSz w:w="11906" w:h="16838" w:code="9"/>
          <w:pgMar w:top="1134" w:right="1134" w:bottom="964" w:left="1134" w:header="431" w:footer="431" w:gutter="0"/>
          <w:cols w:space="720"/>
          <w:formProt w:val="0"/>
          <w:titlePg/>
          <w:docGrid w:linePitch="360"/>
        </w:sectPr>
      </w:pPr>
      <w:permStart w:id="877343905" w:edGrp="everyone"/>
      <w:r>
        <w:rPr>
          <w:rFonts w:cs="Segoe UI"/>
          <w:sz w:val="18"/>
          <w:szCs w:val="18"/>
          <w:lang w:eastAsia="en-IE"/>
        </w:rPr>
        <w:t>No data available since the implementation of the Social Climate Fund will only start in 2026.</w:t>
      </w:r>
    </w:p>
    <w:permEnd w:id="877343905"/>
    <w:p w14:paraId="5E48D4C9" w14:textId="77777777" w:rsidR="00D933B7" w:rsidRPr="00AB0B1D" w:rsidRDefault="00D933B7" w:rsidP="00F72C99">
      <w:pPr>
        <w:pStyle w:val="Heading3"/>
        <w:rPr>
          <w:rFonts w:ascii="Segoe UI" w:hAnsi="Segoe UI"/>
          <w:sz w:val="18"/>
        </w:rPr>
      </w:pPr>
      <w:r>
        <w:rPr>
          <w:lang w:eastAsia="en-IE"/>
        </w:rPr>
        <w:t>Cumulative budget implementation at the end of 2025 (million EUR):</w:t>
      </w:r>
      <w:r>
        <w:rPr>
          <w:rFonts w:ascii="Calibri" w:hAnsi="Calibri"/>
        </w:rPr>
        <w:t> </w:t>
      </w:r>
    </w:p>
    <w:p w14:paraId="2B181403" w14:textId="77777777" w:rsidR="00D933B7" w:rsidRPr="00AB0B1D" w:rsidRDefault="00D933B7" w:rsidP="00D933B7">
      <w:pPr>
        <w:spacing w:after="0" w:line="240" w:lineRule="auto"/>
        <w:textAlignment w:val="baseline"/>
        <w:rPr>
          <w:rFonts w:ascii="Segoe UI" w:hAnsi="Segoe UI"/>
          <w:sz w:val="18"/>
        </w:rPr>
      </w:pPr>
    </w:p>
    <w:p w14:paraId="55C48DA2" w14:textId="7F2E13DC" w:rsidR="00D933B7" w:rsidRPr="00035CB6" w:rsidRDefault="00D933B7" w:rsidP="00D933B7">
      <w:pPr>
        <w:spacing w:after="0" w:line="240" w:lineRule="auto"/>
        <w:textAlignment w:val="baseline"/>
        <w:rPr>
          <w:rFonts w:ascii="EC Square Sans Pro Medium" w:eastAsiaTheme="majorEastAsia" w:hAnsi="EC Square Sans Pro Medium" w:cstheme="majorBidi"/>
          <w:sz w:val="40"/>
          <w:szCs w:val="26"/>
          <w:lang w:eastAsia="en-GB"/>
        </w:rPr>
      </w:pPr>
      <w:permStart w:id="1780305437" w:edGrp="everyone"/>
      <w:r>
        <w:rPr>
          <w:rFonts w:ascii="Segoe UI" w:hAnsi="Segoe UI" w:cs="Segoe UI"/>
          <w:sz w:val="18"/>
          <w:szCs w:val="18"/>
          <w:lang w:eastAsia="en-IE"/>
        </w:rPr>
        <w:t xml:space="preserve">No </w:t>
      </w:r>
      <w:r w:rsidR="008A0987">
        <w:rPr>
          <w:rFonts w:ascii="Segoe UI" w:hAnsi="Segoe UI" w:cs="Segoe UI"/>
          <w:sz w:val="18"/>
          <w:szCs w:val="18"/>
          <w:lang w:eastAsia="en-IE"/>
        </w:rPr>
        <w:t>data</w:t>
      </w:r>
      <w:r>
        <w:rPr>
          <w:rFonts w:ascii="Segoe UI" w:hAnsi="Segoe UI" w:cs="Segoe UI"/>
          <w:sz w:val="18"/>
          <w:szCs w:val="18"/>
          <w:lang w:eastAsia="en-IE"/>
        </w:rPr>
        <w:t xml:space="preserve"> available yet since the implementation of the Social Climate Fund will only start in 2026.</w:t>
      </w:r>
      <w:r>
        <w:rPr>
          <w:rFonts w:ascii="Segoe UI" w:hAnsi="Segoe UI" w:cs="Segoe UI"/>
          <w:sz w:val="18"/>
          <w:szCs w:val="18"/>
          <w:lang w:eastAsia="en-IE"/>
        </w:rPr>
        <w:br/>
      </w:r>
      <w:permEnd w:id="1780305437"/>
    </w:p>
    <w:p w14:paraId="707A51D2" w14:textId="77777777" w:rsidR="00D933B7" w:rsidRPr="00035CB6" w:rsidRDefault="00D933B7" w:rsidP="00F72C99">
      <w:pPr>
        <w:pStyle w:val="Heading2"/>
        <w:rPr>
          <w:rFonts w:eastAsiaTheme="majorEastAsia"/>
          <w:lang w:eastAsia="en-GB"/>
        </w:rPr>
      </w:pPr>
      <w:r>
        <w:rPr>
          <w:rFonts w:eastAsiaTheme="majorEastAsia"/>
          <w:lang w:eastAsia="en-GB"/>
        </w:rPr>
        <w:t>Contribution to horizontal priorities</w:t>
      </w:r>
    </w:p>
    <w:p w14:paraId="1FA1DA8E" w14:textId="77777777" w:rsidR="00D933B7" w:rsidRPr="00035CB6" w:rsidRDefault="00D933B7" w:rsidP="00F72C99">
      <w:pPr>
        <w:pStyle w:val="Heading3"/>
      </w:pPr>
      <w:r>
        <w:t>Contribution to green budgeting priorities:</w:t>
      </w:r>
    </w:p>
    <w:p w14:paraId="1F4A3767" w14:textId="77777777" w:rsidR="00D933B7" w:rsidRPr="00035CB6" w:rsidRDefault="00D933B7" w:rsidP="00D933B7">
      <w:pPr>
        <w:keepNext/>
        <w:keepLines/>
        <w:spacing w:after="0" w:line="240" w:lineRule="auto"/>
        <w:outlineLvl w:val="4"/>
        <w:rPr>
          <w:b/>
          <w:bCs/>
          <w:sz w:val="2"/>
          <w:szCs w:val="2"/>
        </w:rPr>
      </w:pPr>
    </w:p>
    <w:p w14:paraId="7D3C3EA2" w14:textId="544BB81B" w:rsidR="00D933B7" w:rsidRPr="00035CB6" w:rsidRDefault="00D933B7" w:rsidP="00D933B7">
      <w:pPr>
        <w:rPr>
          <w:rFonts w:ascii="Times New Roman" w:hAnsi="Times New Roman"/>
        </w:rPr>
      </w:pPr>
      <w:permStart w:id="607533333" w:edGrp="everyone"/>
      <w:r>
        <w:rPr>
          <w:rFonts w:eastAsia="Calibri" w:cs="Tunga"/>
        </w:rPr>
        <w:t xml:space="preserve">No data available </w:t>
      </w:r>
      <w:r w:rsidR="005A11A4">
        <w:rPr>
          <w:rFonts w:eastAsia="Calibri" w:cs="Tunga"/>
        </w:rPr>
        <w:t>yet</w:t>
      </w:r>
      <w:r>
        <w:rPr>
          <w:rFonts w:eastAsia="Calibri" w:cs="Tunga"/>
        </w:rPr>
        <w:t xml:space="preserve"> since the implementation of the Social Climate Fund will only start in 2026.</w:t>
      </w:r>
    </w:p>
    <w:permEnd w:id="607533333"/>
    <w:p w14:paraId="0B3BD35A" w14:textId="77777777" w:rsidR="00D933B7" w:rsidRPr="00AB0B1D" w:rsidRDefault="00D933B7" w:rsidP="00D933B7">
      <w:pPr>
        <w:spacing w:after="0" w:line="279" w:lineRule="auto"/>
        <w:rPr>
          <w:rFonts w:ascii="Aptos" w:hAnsi="Aptos"/>
          <w:color w:val="000000" w:themeColor="text1"/>
        </w:rPr>
      </w:pPr>
      <w:r>
        <w:rPr>
          <w:rFonts w:ascii="Aptos" w:hAnsi="Aptos"/>
          <w:color w:val="000000" w:themeColor="text1"/>
        </w:rPr>
        <w:t xml:space="preserve">The Social Climate Fund contributes to the horizontal climate expenditure objectives of the Commission by financing measures and investments intended to reduce reliance on fossil fuels through increased energy efficiency of buildings, decarbonisation of heating and cooling of buildings, including through the integration </w:t>
      </w:r>
      <w:r>
        <w:rPr>
          <w:rFonts w:ascii="Aptos" w:eastAsia="Aptos" w:hAnsi="Aptos" w:cs="Aptos"/>
          <w:color w:val="000000" w:themeColor="text1"/>
        </w:rPr>
        <w:t>into</w:t>
      </w:r>
      <w:r>
        <w:rPr>
          <w:rFonts w:ascii="Aptos" w:hAnsi="Aptos"/>
          <w:color w:val="000000" w:themeColor="text1"/>
        </w:rPr>
        <w:t xml:space="preserve"> buildings of renewable energy and storage and through granting improved access to zero- and low-emission mobility and transport.</w:t>
      </w:r>
    </w:p>
    <w:p w14:paraId="1127D8F9" w14:textId="77777777" w:rsidR="00D933B7" w:rsidRPr="00AB0B1D" w:rsidRDefault="00D933B7" w:rsidP="00D933B7">
      <w:pPr>
        <w:spacing w:after="0" w:line="279" w:lineRule="auto"/>
        <w:rPr>
          <w:rFonts w:ascii="Aptos" w:hAnsi="Aptos"/>
          <w:color w:val="000000" w:themeColor="text1"/>
        </w:rPr>
      </w:pPr>
    </w:p>
    <w:p w14:paraId="40BB818D" w14:textId="5A9ACAF5" w:rsidR="00D933B7" w:rsidRPr="00AB0B1D" w:rsidRDefault="00503A18" w:rsidP="00D933B7">
      <w:pPr>
        <w:spacing w:after="0" w:line="279" w:lineRule="auto"/>
        <w:rPr>
          <w:rFonts w:ascii="Aptos" w:hAnsi="Aptos"/>
          <w:color w:val="000000" w:themeColor="text1"/>
        </w:rPr>
      </w:pPr>
      <w:r>
        <w:rPr>
          <w:rFonts w:ascii="Aptos" w:hAnsi="Aptos"/>
          <w:color w:val="000000" w:themeColor="text1"/>
        </w:rPr>
        <w:t>T</w:t>
      </w:r>
      <w:r w:rsidR="00D933B7">
        <w:rPr>
          <w:rFonts w:ascii="Aptos" w:hAnsi="Aptos"/>
          <w:color w:val="000000" w:themeColor="text1"/>
        </w:rPr>
        <w:t xml:space="preserve">he measures and investments outlined in the </w:t>
      </w:r>
      <w:r w:rsidR="00D933B7">
        <w:rPr>
          <w:rFonts w:ascii="Aptos" w:eastAsia="Aptos" w:hAnsi="Aptos" w:cs="Aptos"/>
          <w:color w:val="000000" w:themeColor="text1"/>
        </w:rPr>
        <w:t>social climate plans</w:t>
      </w:r>
      <w:r w:rsidR="00D933B7">
        <w:rPr>
          <w:rFonts w:ascii="Aptos" w:hAnsi="Aptos"/>
          <w:color w:val="000000" w:themeColor="text1"/>
        </w:rPr>
        <w:t xml:space="preserve"> are intended to be in line with the target that at least 30% of the total amount of the EU budget for the years 2021-2027 should be spent on mainstreaming climate objectives. Furthermore, the regulation states that the </w:t>
      </w:r>
      <w:r w:rsidR="00D933B7">
        <w:rPr>
          <w:rFonts w:ascii="Aptos" w:eastAsia="Aptos" w:hAnsi="Aptos" w:cs="Aptos"/>
          <w:color w:val="000000" w:themeColor="text1"/>
        </w:rPr>
        <w:t>fund</w:t>
      </w:r>
      <w:r w:rsidR="00D933B7">
        <w:rPr>
          <w:rFonts w:ascii="Aptos" w:hAnsi="Aptos"/>
          <w:color w:val="000000" w:themeColor="text1"/>
        </w:rPr>
        <w:t xml:space="preserve"> should support measures and investments that fully respect </w:t>
      </w:r>
      <w:r w:rsidR="00D933B7">
        <w:rPr>
          <w:rFonts w:ascii="Aptos" w:eastAsia="Aptos" w:hAnsi="Aptos" w:cs="Aptos"/>
          <w:color w:val="000000" w:themeColor="text1"/>
        </w:rPr>
        <w:t xml:space="preserve">the </w:t>
      </w:r>
      <w:r w:rsidR="00D933B7">
        <w:rPr>
          <w:rFonts w:ascii="Aptos" w:hAnsi="Aptos"/>
          <w:color w:val="000000" w:themeColor="text1"/>
        </w:rPr>
        <w:t xml:space="preserve">climate and environmental priorities of the EU and comply with the </w:t>
      </w:r>
      <w:r w:rsidR="00D933B7">
        <w:rPr>
          <w:rFonts w:ascii="Aptos" w:eastAsia="Aptos" w:hAnsi="Aptos" w:cs="Aptos"/>
          <w:color w:val="000000" w:themeColor="text1"/>
        </w:rPr>
        <w:t>‘</w:t>
      </w:r>
      <w:r w:rsidR="00D933B7">
        <w:rPr>
          <w:rFonts w:ascii="Aptos" w:hAnsi="Aptos"/>
          <w:color w:val="000000" w:themeColor="text1"/>
        </w:rPr>
        <w:t xml:space="preserve">do </w:t>
      </w:r>
      <w:r w:rsidR="00D933B7">
        <w:rPr>
          <w:rFonts w:ascii="Aptos" w:eastAsia="Aptos" w:hAnsi="Aptos" w:cs="Aptos"/>
          <w:color w:val="000000" w:themeColor="text1"/>
        </w:rPr>
        <w:t>no</w:t>
      </w:r>
      <w:r w:rsidR="00D933B7">
        <w:rPr>
          <w:rFonts w:ascii="Aptos" w:hAnsi="Aptos"/>
          <w:color w:val="000000" w:themeColor="text1"/>
        </w:rPr>
        <w:t xml:space="preserve"> significant </w:t>
      </w:r>
      <w:r w:rsidR="00D933B7">
        <w:rPr>
          <w:rFonts w:ascii="Aptos" w:eastAsia="Aptos" w:hAnsi="Aptos" w:cs="Aptos"/>
          <w:color w:val="000000" w:themeColor="text1"/>
        </w:rPr>
        <w:t>harm’</w:t>
      </w:r>
      <w:r w:rsidR="00D933B7">
        <w:rPr>
          <w:rFonts w:ascii="Aptos" w:hAnsi="Aptos"/>
          <w:color w:val="000000" w:themeColor="text1"/>
        </w:rPr>
        <w:t xml:space="preserve"> principle.</w:t>
      </w:r>
    </w:p>
    <w:p w14:paraId="7465E7CB" w14:textId="77777777" w:rsidR="00D933B7" w:rsidRPr="00AB0B1D" w:rsidRDefault="00D933B7" w:rsidP="00D933B7">
      <w:pPr>
        <w:spacing w:after="0" w:line="279" w:lineRule="auto"/>
        <w:rPr>
          <w:rFonts w:ascii="Aptos" w:hAnsi="Aptos"/>
          <w:color w:val="000000" w:themeColor="text1"/>
        </w:rPr>
      </w:pPr>
    </w:p>
    <w:p w14:paraId="047A5454" w14:textId="7F68FEFA" w:rsidR="00D933B7" w:rsidRPr="00AB0B1D" w:rsidRDefault="00D933B7" w:rsidP="00D933B7">
      <w:pPr>
        <w:spacing w:after="0" w:line="279" w:lineRule="auto"/>
        <w:rPr>
          <w:rFonts w:ascii="Aptos" w:hAnsi="Aptos"/>
          <w:color w:val="000000" w:themeColor="text1"/>
        </w:rPr>
      </w:pPr>
      <w:r>
        <w:rPr>
          <w:rFonts w:ascii="Aptos" w:hAnsi="Aptos"/>
          <w:color w:val="000000" w:themeColor="text1"/>
        </w:rPr>
        <w:t xml:space="preserve">The </w:t>
      </w:r>
      <w:r>
        <w:rPr>
          <w:rFonts w:ascii="Aptos" w:eastAsia="Aptos" w:hAnsi="Aptos" w:cs="Aptos"/>
          <w:color w:val="000000" w:themeColor="text1"/>
        </w:rPr>
        <w:t>Social Climate Fund</w:t>
      </w:r>
      <w:r>
        <w:rPr>
          <w:rFonts w:ascii="Aptos" w:hAnsi="Aptos"/>
          <w:color w:val="000000" w:themeColor="text1"/>
        </w:rPr>
        <w:t xml:space="preserve"> is generally aligned with the EU taxonomy due to its overall contribution to climate change mitigation and adaptation and the nature of the eligible measures and investments to be included in the </w:t>
      </w:r>
      <w:r>
        <w:rPr>
          <w:rFonts w:ascii="Aptos" w:eastAsia="Aptos" w:hAnsi="Aptos" w:cs="Aptos"/>
          <w:color w:val="000000" w:themeColor="text1"/>
        </w:rPr>
        <w:t>social climate plans.</w:t>
      </w:r>
      <w:r>
        <w:rPr>
          <w:rFonts w:ascii="Aptos" w:hAnsi="Aptos"/>
          <w:color w:val="000000" w:themeColor="text1"/>
        </w:rPr>
        <w:t xml:space="preserve"> A more detailed methodology for tracking climate expenditure will be established when the programme begins in 2026.</w:t>
      </w:r>
    </w:p>
    <w:p w14:paraId="6401DE79" w14:textId="77777777" w:rsidR="00D933B7" w:rsidRPr="00AB0B1D" w:rsidRDefault="00D933B7" w:rsidP="00D933B7">
      <w:pPr>
        <w:keepNext/>
        <w:keepLines/>
        <w:spacing w:line="240" w:lineRule="auto"/>
        <w:outlineLvl w:val="4"/>
        <w:rPr>
          <w:b/>
        </w:rPr>
      </w:pPr>
    </w:p>
    <w:p w14:paraId="36C0BE7F" w14:textId="77777777" w:rsidR="00D933B7" w:rsidRPr="00035CB6" w:rsidRDefault="00D933B7" w:rsidP="00F72C99">
      <w:pPr>
        <w:pStyle w:val="Heading3"/>
      </w:pPr>
      <w:r>
        <w:t>Contribution to gender equality</w:t>
      </w:r>
    </w:p>
    <w:p w14:paraId="1B58CF41" w14:textId="77777777" w:rsidR="00D933B7" w:rsidRPr="00035CB6" w:rsidRDefault="00D933B7" w:rsidP="00D933B7">
      <w:pPr>
        <w:spacing w:line="259" w:lineRule="auto"/>
      </w:pPr>
      <w:r>
        <w:t>No data available since the implementation of the Social Climate Fund will only start in 2026.</w:t>
      </w:r>
    </w:p>
    <w:p w14:paraId="39139E2C" w14:textId="77777777" w:rsidR="00D933B7" w:rsidRPr="00035CB6" w:rsidRDefault="00D933B7" w:rsidP="00D933B7">
      <w:pPr>
        <w:spacing w:line="259" w:lineRule="auto"/>
        <w:rPr>
          <w:b/>
          <w:bCs/>
        </w:rPr>
      </w:pPr>
    </w:p>
    <w:p w14:paraId="40A7C23F" w14:textId="77777777" w:rsidR="00D933B7" w:rsidRPr="00035CB6" w:rsidRDefault="00D933B7" w:rsidP="00D933B7">
      <w:pPr>
        <w:rPr>
          <w:b/>
          <w:bCs/>
        </w:rPr>
      </w:pPr>
    </w:p>
    <w:p w14:paraId="1A29A809" w14:textId="77777777" w:rsidR="00D933B7" w:rsidRPr="00035CB6" w:rsidRDefault="00D933B7" w:rsidP="00D933B7">
      <w:pPr>
        <w:rPr>
          <w:b/>
          <w:bCs/>
        </w:rPr>
      </w:pPr>
    </w:p>
    <w:p w14:paraId="4B201066" w14:textId="77777777" w:rsidR="00D933B7" w:rsidRPr="00035CB6" w:rsidRDefault="00D933B7" w:rsidP="00F72C99">
      <w:pPr>
        <w:pStyle w:val="Heading3"/>
      </w:pPr>
      <w:r>
        <w:t>Contribution to the digital transition</w:t>
      </w:r>
    </w:p>
    <w:p w14:paraId="2821FC90" w14:textId="77777777" w:rsidR="00D933B7" w:rsidRPr="00035CB6" w:rsidRDefault="00D933B7" w:rsidP="00D933B7">
      <w:r>
        <w:t>No data available since the implementation of the Social Climate Fund will only start in 2026.</w:t>
      </w:r>
    </w:p>
    <w:p w14:paraId="3AE2DC2E" w14:textId="77777777" w:rsidR="00D933B7" w:rsidRPr="001B1D8C" w:rsidRDefault="00D933B7" w:rsidP="00D933B7">
      <w:pPr>
        <w:keepNext/>
        <w:keepLines/>
        <w:spacing w:before="600" w:line="240" w:lineRule="auto"/>
        <w:outlineLvl w:val="4"/>
        <w:rPr>
          <w:b/>
          <w:bCs/>
        </w:rPr>
      </w:pPr>
      <w:r w:rsidRPr="00F72C99">
        <w:rPr>
          <w:rStyle w:val="Heading3Char"/>
        </w:rPr>
        <w:t>Contribution to sustainable development goals</w:t>
      </w:r>
      <w:r w:rsidRPr="00F72C99">
        <w:rPr>
          <w:rStyle w:val="Heading3Char"/>
        </w:rPr>
        <w:br/>
      </w:r>
      <w:r>
        <w:rPr>
          <w:b/>
          <w:bCs/>
        </w:rPr>
        <w:br/>
      </w:r>
      <w:r>
        <w:t>No data available since the implementation of the Social Climate Fund will only start in 2026.</w:t>
      </w:r>
    </w:p>
    <w:p w14:paraId="2C25AF92" w14:textId="77777777" w:rsidR="00D933B7" w:rsidRDefault="00D933B7" w:rsidP="00D933B7">
      <w:pPr>
        <w:sectPr w:rsidR="00D933B7" w:rsidSect="00D933B7">
          <w:headerReference w:type="even" r:id="rId575"/>
          <w:headerReference w:type="default" r:id="rId576"/>
          <w:footerReference w:type="even" r:id="rId577"/>
          <w:footerReference w:type="default" r:id="rId578"/>
          <w:headerReference w:type="first" r:id="rId579"/>
          <w:footerReference w:type="first" r:id="rId580"/>
          <w:pgSz w:w="11906" w:h="16838"/>
          <w:pgMar w:top="1440" w:right="1133" w:bottom="1440" w:left="1134" w:header="708" w:footer="708" w:gutter="0"/>
          <w:cols w:space="708"/>
          <w:docGrid w:linePitch="360"/>
        </w:sectPr>
      </w:pPr>
    </w:p>
    <w:p w14:paraId="3CCD4C3B" w14:textId="77777777" w:rsidR="00D933B7" w:rsidRDefault="00D933B7" w:rsidP="00D933B7">
      <w:pPr>
        <w:pStyle w:val="Heading1"/>
      </w:pPr>
      <w:bookmarkStart w:id="129" w:name="toc_sec_51"/>
      <w:bookmarkStart w:id="130" w:name="_Toc228976571"/>
      <w:bookmarkEnd w:id="129"/>
      <w:r>
        <w:rPr>
          <w:rFonts w:eastAsia="EC Square Sans Pro"/>
          <w:noProof/>
          <w:lang w:val="en-IE"/>
        </w:rPr>
        <w:t>U</w:t>
      </w:r>
      <w:r w:rsidRPr="00137E12">
        <w:rPr>
          <w:rFonts w:eastAsia="EC Square Sans Pro"/>
          <w:noProof/>
          <w:lang w:val="en-IE"/>
        </w:rPr>
        <w:t>KRAINE FACILITY</w:t>
      </w:r>
      <w:bookmarkEnd w:id="130"/>
    </w:p>
    <w:p w14:paraId="2AF24542" w14:textId="1782A2B1" w:rsidR="00D933B7"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63F328FC" w14:textId="77777777">
        <w:trPr>
          <w:trHeight w:val="2940"/>
          <w:jc w:val="left"/>
        </w:trPr>
        <w:tc>
          <w:tcPr>
            <w:tcW w:w="2410" w:type="dxa"/>
          </w:tcPr>
          <w:p w14:paraId="2B57B5F1" w14:textId="77777777" w:rsidR="00D933B7" w:rsidRPr="00647D4A" w:rsidRDefault="00D933B7">
            <w:pPr>
              <w:spacing w:before="120" w:after="120"/>
              <w:rPr>
                <w:sz w:val="28"/>
                <w:szCs w:val="28"/>
                <w:lang w:val="en-IE"/>
              </w:rPr>
            </w:pPr>
            <w:r w:rsidRPr="00647D4A">
              <w:rPr>
                <w:sz w:val="28"/>
                <w:szCs w:val="28"/>
                <w:lang w:val="en-IE"/>
              </w:rPr>
              <w:t>EUR</w:t>
            </w:r>
            <w:r w:rsidRPr="00647D4A">
              <w:rPr>
                <w:rFonts w:ascii="Calibri" w:hAnsi="Calibri" w:cs="Calibri"/>
                <w:sz w:val="28"/>
                <w:szCs w:val="28"/>
                <w:lang w:val="en-IE"/>
              </w:rPr>
              <w:t> </w:t>
            </w:r>
            <w:r w:rsidRPr="00647D4A">
              <w:rPr>
                <w:sz w:val="28"/>
                <w:szCs w:val="28"/>
                <w:lang w:val="en-IE"/>
              </w:rPr>
              <w:t>6.9</w:t>
            </w:r>
            <w:r w:rsidRPr="00647D4A">
              <w:rPr>
                <w:rFonts w:ascii="Calibri" w:hAnsi="Calibri" w:cs="Calibri"/>
                <w:sz w:val="28"/>
                <w:szCs w:val="28"/>
                <w:lang w:val="en-IE"/>
              </w:rPr>
              <w:t> </w:t>
            </w:r>
            <w:r w:rsidRPr="00647D4A">
              <w:rPr>
                <w:sz w:val="28"/>
                <w:szCs w:val="28"/>
                <w:lang w:val="en-IE"/>
              </w:rPr>
              <w:t>billion</w:t>
            </w:r>
          </w:p>
          <w:p w14:paraId="5EEBA488" w14:textId="77777777" w:rsidR="00D933B7" w:rsidRPr="00DF3242" w:rsidRDefault="00D933B7">
            <w:pPr>
              <w:spacing w:before="120" w:after="120"/>
              <w:rPr>
                <w:lang w:val="en-IE"/>
              </w:rPr>
            </w:pPr>
            <w:r>
              <w:rPr>
                <w:lang w:val="en-IE"/>
              </w:rPr>
              <w:t xml:space="preserve">in EU guarantee </w:t>
            </w:r>
            <w:r>
              <w:t>cover and blended grants were allocated under the Ukraine Investment Framework until end-2025 and is expected to enable up to EUR 21.8 billion in new public and private investment in Ukraine.</w:t>
            </w:r>
          </w:p>
        </w:tc>
        <w:tc>
          <w:tcPr>
            <w:cnfStyle w:val="000001000000" w:firstRow="0" w:lastRow="0" w:firstColumn="0" w:lastColumn="0" w:oddVBand="0" w:evenVBand="1" w:oddHBand="0" w:evenHBand="0" w:firstRowFirstColumn="0" w:firstRowLastColumn="0" w:lastRowFirstColumn="0" w:lastRowLastColumn="0"/>
            <w:tcW w:w="2409" w:type="dxa"/>
          </w:tcPr>
          <w:p w14:paraId="1113E846" w14:textId="77777777" w:rsidR="00D933B7" w:rsidRDefault="00D933B7">
            <w:pPr>
              <w:spacing w:before="120" w:after="120"/>
            </w:pPr>
            <w:r>
              <w:rPr>
                <w:sz w:val="28"/>
                <w:szCs w:val="28"/>
              </w:rPr>
              <w:t>68</w:t>
            </w:r>
          </w:p>
          <w:p w14:paraId="43C28A5D" w14:textId="77777777" w:rsidR="00D933B7" w:rsidRPr="0047239D" w:rsidRDefault="00D933B7">
            <w:pPr>
              <w:spacing w:before="120" w:after="120"/>
            </w:pPr>
            <w:r>
              <w:t>reform steps set out in the Ukraine Plan were successfully met until end-2025, triggering the release of EUR</w:t>
            </w:r>
            <w:r>
              <w:rPr>
                <w:rFonts w:ascii="Calibri" w:hAnsi="Calibri" w:cs="Calibri"/>
              </w:rPr>
              <w:t> </w:t>
            </w:r>
            <w:r>
              <w:t>26.8</w:t>
            </w:r>
            <w:r>
              <w:rPr>
                <w:rFonts w:ascii="Calibri" w:hAnsi="Calibri" w:cs="Calibri"/>
              </w:rPr>
              <w:t> </w:t>
            </w:r>
            <w:r>
              <w:t>billion in grants and loans.</w:t>
            </w:r>
          </w:p>
        </w:tc>
        <w:tc>
          <w:tcPr>
            <w:tcW w:w="2410" w:type="dxa"/>
            <w:tcBorders>
              <w:bottom w:val="single" w:sz="4" w:space="0" w:color="8C8C8C"/>
            </w:tcBorders>
          </w:tcPr>
          <w:p w14:paraId="1942EFD3"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rPr>
                <w:sz w:val="28"/>
                <w:szCs w:val="28"/>
              </w:rPr>
              <w:t>1</w:t>
            </w:r>
            <w:r>
              <w:rPr>
                <w:rFonts w:ascii="Calibri" w:hAnsi="Calibri" w:cs="Calibri"/>
                <w:sz w:val="28"/>
                <w:szCs w:val="28"/>
              </w:rPr>
              <w:t> </w:t>
            </w:r>
            <w:r>
              <w:rPr>
                <w:sz w:val="28"/>
                <w:szCs w:val="28"/>
              </w:rPr>
              <w:t>300</w:t>
            </w:r>
          </w:p>
          <w:p w14:paraId="37F7238E"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companies, banks and investors attended the European Business Summit in April 2025, and 500 participants attended the EU–Ukraine conference within the ‘ReBuild Expo’ in Warsaw, Poland in November 2025.</w:t>
            </w:r>
          </w:p>
        </w:tc>
        <w:tc>
          <w:tcPr>
            <w:cnfStyle w:val="000001000000" w:firstRow="0" w:lastRow="0" w:firstColumn="0" w:lastColumn="0" w:oddVBand="0" w:evenVBand="1" w:oddHBand="0" w:evenHBand="0" w:firstRowFirstColumn="0" w:firstRowLastColumn="0" w:lastRowFirstColumn="0" w:lastRowLastColumn="0"/>
            <w:tcW w:w="2410" w:type="dxa"/>
          </w:tcPr>
          <w:p w14:paraId="1F1BD761" w14:textId="77777777" w:rsidR="00D933B7" w:rsidRDefault="00D933B7">
            <w:pPr>
              <w:spacing w:before="120" w:after="120"/>
            </w:pPr>
            <w:r>
              <w:rPr>
                <w:sz w:val="28"/>
                <w:szCs w:val="28"/>
              </w:rPr>
              <w:t>700</w:t>
            </w:r>
          </w:p>
          <w:p w14:paraId="0A226115" w14:textId="77777777" w:rsidR="00D933B7" w:rsidRPr="0047239D" w:rsidRDefault="00D933B7">
            <w:pPr>
              <w:spacing w:before="120" w:after="120"/>
            </w:pPr>
            <w:r>
              <w:t>students can enjoy a secure place to continue off-line learning in the first facility completed in 2025 under the programme ‘New Bomb Shelters for Ukrainian Schools’.</w:t>
            </w:r>
          </w:p>
        </w:tc>
      </w:tr>
      <w:tr w:rsidR="00D933B7" w:rsidRPr="0047239D" w14:paraId="47958FB1" w14:textId="77777777">
        <w:trPr>
          <w:trHeight w:val="1034"/>
          <w:jc w:val="left"/>
        </w:trPr>
        <w:tc>
          <w:tcPr>
            <w:tcW w:w="2410" w:type="dxa"/>
          </w:tcPr>
          <w:p w14:paraId="02783AE5" w14:textId="77777777" w:rsidR="00D933B7" w:rsidRDefault="00D933B7">
            <w:pPr>
              <w:spacing w:before="120" w:after="120"/>
              <w:rPr>
                <w:sz w:val="28"/>
                <w:szCs w:val="28"/>
              </w:rPr>
            </w:pPr>
            <w:r>
              <w:rPr>
                <w:sz w:val="28"/>
                <w:szCs w:val="28"/>
              </w:rPr>
              <w:t>EUR</w:t>
            </w:r>
            <w:r>
              <w:rPr>
                <w:rFonts w:ascii="Calibri" w:hAnsi="Calibri" w:cs="Calibri"/>
                <w:sz w:val="28"/>
                <w:szCs w:val="28"/>
              </w:rPr>
              <w:t> </w:t>
            </w:r>
            <w:r>
              <w:rPr>
                <w:sz w:val="28"/>
                <w:szCs w:val="28"/>
              </w:rPr>
              <w:t>96</w:t>
            </w:r>
            <w:r>
              <w:rPr>
                <w:rFonts w:ascii="Calibri" w:hAnsi="Calibri" w:cs="Calibri"/>
                <w:sz w:val="28"/>
                <w:szCs w:val="28"/>
              </w:rPr>
              <w:t> </w:t>
            </w:r>
            <w:r>
              <w:rPr>
                <w:sz w:val="28"/>
                <w:szCs w:val="28"/>
              </w:rPr>
              <w:t>million</w:t>
            </w:r>
          </w:p>
          <w:p w14:paraId="59781385" w14:textId="77777777" w:rsidR="00D933B7" w:rsidRPr="0047239D" w:rsidRDefault="00D933B7">
            <w:pPr>
              <w:spacing w:before="120"/>
            </w:pPr>
            <w:r>
              <w:t>was disbursed through the Ukraine Energy Support Fund. Among the deliverables: 3 thermal power plants restored, 2 gas turbines installed (each with 30</w:t>
            </w:r>
            <w:r>
              <w:rPr>
                <w:rFonts w:ascii="Calibri" w:hAnsi="Calibri" w:cs="Calibri"/>
              </w:rPr>
              <w:t> </w:t>
            </w:r>
            <w:r>
              <w:t>megawatt capacity), 2 solar and 1 wind power plants repaired.</w:t>
            </w:r>
          </w:p>
        </w:tc>
        <w:tc>
          <w:tcPr>
            <w:cnfStyle w:val="000001000000" w:firstRow="0" w:lastRow="0" w:firstColumn="0" w:lastColumn="0" w:oddVBand="0" w:evenVBand="1" w:oddHBand="0" w:evenHBand="0" w:firstRowFirstColumn="0" w:firstRowLastColumn="0" w:lastRowFirstColumn="0" w:lastRowLastColumn="0"/>
            <w:tcW w:w="2409" w:type="dxa"/>
          </w:tcPr>
          <w:p w14:paraId="6E91B539" w14:textId="77777777" w:rsidR="00D933B7" w:rsidRPr="0047239D" w:rsidRDefault="00D933B7">
            <w:pPr>
              <w:spacing w:before="120" w:after="120"/>
              <w:rPr>
                <w:sz w:val="28"/>
                <w:szCs w:val="28"/>
              </w:rPr>
            </w:pPr>
            <w:r>
              <w:rPr>
                <w:sz w:val="28"/>
                <w:szCs w:val="28"/>
              </w:rPr>
              <w:t>100</w:t>
            </w:r>
            <w:r>
              <w:rPr>
                <w:rFonts w:ascii="Calibri" w:hAnsi="Calibri" w:cs="Calibri"/>
                <w:sz w:val="28"/>
                <w:szCs w:val="28"/>
              </w:rPr>
              <w:t> </w:t>
            </w:r>
            <w:r>
              <w:rPr>
                <w:sz w:val="28"/>
                <w:szCs w:val="28"/>
              </w:rPr>
              <w:t>000</w:t>
            </w:r>
          </w:p>
          <w:p w14:paraId="66E24FBB" w14:textId="77777777" w:rsidR="00D933B7" w:rsidRPr="0047239D" w:rsidRDefault="00D933B7">
            <w:pPr>
              <w:spacing w:before="120"/>
            </w:pPr>
            <w:r>
              <w:rPr>
                <w:rFonts w:ascii="Aptos" w:eastAsia="Aptos" w:hAnsi="Aptos" w:cs="Aptos"/>
              </w:rPr>
              <w:t xml:space="preserve">claims were received by end-2025 by the </w:t>
            </w:r>
            <w:hyperlink r:id="rId581">
              <w:r>
                <w:rPr>
                  <w:rStyle w:val="Hyperlink"/>
                  <w:rFonts w:ascii="Aptos" w:eastAsia="Aptos" w:hAnsi="Aptos" w:cs="Aptos"/>
                </w:rPr>
                <w:t>Register of Damage for Ukraine</w:t>
              </w:r>
            </w:hyperlink>
            <w:r>
              <w:t xml:space="preserve"> for damage </w:t>
            </w:r>
            <w:r>
              <w:rPr>
                <w:rFonts w:ascii="Aptos" w:eastAsia="Aptos" w:hAnsi="Aptos" w:cs="Aptos"/>
              </w:rPr>
              <w:t>caused by the Russian war of aggression against Ukraine.</w:t>
            </w:r>
          </w:p>
        </w:tc>
        <w:tc>
          <w:tcPr>
            <w:tcW w:w="2410" w:type="dxa"/>
            <w:tcBorders>
              <w:bottom w:val="single" w:sz="4" w:space="0" w:color="8C8C8C"/>
            </w:tcBorders>
          </w:tcPr>
          <w:p w14:paraId="131994E0"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577103FB"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25B28D46"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4DE28F25" w14:textId="77777777" w:rsidR="00D933B7" w:rsidRPr="0047239D" w:rsidRDefault="00D933B7">
            <w:pPr>
              <w:spacing w:before="120" w:after="120"/>
              <w:rPr>
                <w:sz w:val="28"/>
                <w:szCs w:val="28"/>
                <w:highlight w:val="yellow"/>
              </w:rPr>
            </w:pPr>
          </w:p>
          <w:p w14:paraId="079A5AAF" w14:textId="77777777" w:rsidR="00D933B7" w:rsidRPr="0047239D" w:rsidRDefault="00D933B7">
            <w:pPr>
              <w:spacing w:before="120" w:after="120"/>
              <w:rPr>
                <w:sz w:val="28"/>
                <w:szCs w:val="28"/>
              </w:rPr>
            </w:pPr>
          </w:p>
        </w:tc>
      </w:tr>
    </w:tbl>
    <w:p w14:paraId="4FB641E8" w14:textId="77777777" w:rsidR="00D933B7" w:rsidRDefault="00D933B7" w:rsidP="00D933B7">
      <w:pPr>
        <w:keepNext/>
        <w:keepLines/>
        <w:spacing w:before="600" w:line="240" w:lineRule="auto"/>
        <w:outlineLvl w:val="4"/>
        <w:rPr>
          <w:rFonts w:ascii="EC Square Sans Pro Medium" w:eastAsiaTheme="majorEastAsia" w:hAnsi="EC Square Sans Pro Medium" w:cstheme="majorBidi"/>
          <w:sz w:val="32"/>
          <w:szCs w:val="32"/>
          <w:lang w:eastAsia="en-GB"/>
        </w:rPr>
      </w:pPr>
    </w:p>
    <w:p w14:paraId="1E0B3B7F"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2FF6454A"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15CCECAB" w14:textId="77777777" w:rsidR="00D933B7" w:rsidRPr="00195B84" w:rsidRDefault="00D933B7" w:rsidP="00F72C99">
      <w:pPr>
        <w:pStyle w:val="Heading2"/>
        <w:rPr>
          <w:rFonts w:eastAsiaTheme="majorEastAsia"/>
          <w:lang w:eastAsia="en-GB"/>
        </w:rPr>
      </w:pPr>
      <w:r>
        <w:rPr>
          <w:rFonts w:eastAsiaTheme="majorEastAsia"/>
          <w:lang w:eastAsia="en-GB"/>
        </w:rPr>
        <w:t>Budget implementation</w:t>
      </w:r>
    </w:p>
    <w:p w14:paraId="71A02C37"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52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085"/>
        <w:gridCol w:w="750"/>
        <w:gridCol w:w="851"/>
        <w:gridCol w:w="850"/>
        <w:gridCol w:w="1134"/>
        <w:gridCol w:w="1065"/>
        <w:gridCol w:w="930"/>
        <w:gridCol w:w="840"/>
        <w:gridCol w:w="1020"/>
      </w:tblGrid>
      <w:tr w:rsidR="00D933B7" w:rsidRPr="00426441" w14:paraId="08468827" w14:textId="77777777">
        <w:trPr>
          <w:trHeight w:val="300"/>
        </w:trPr>
        <w:tc>
          <w:tcPr>
            <w:tcW w:w="2085" w:type="dxa"/>
            <w:tcBorders>
              <w:top w:val="single" w:sz="6" w:space="0" w:color="8C8C8C"/>
              <w:left w:val="nil"/>
              <w:bottom w:val="single" w:sz="6" w:space="0" w:color="8C8C8C"/>
              <w:right w:val="nil"/>
            </w:tcBorders>
            <w:shd w:val="clear" w:color="auto" w:fill="F2F2F2"/>
            <w:hideMark/>
          </w:tcPr>
          <w:p w14:paraId="28CD40DA" w14:textId="77777777" w:rsidR="00D933B7" w:rsidRPr="00426441" w:rsidRDefault="00D933B7">
            <w:pPr>
              <w:spacing w:after="0" w:line="240" w:lineRule="auto"/>
              <w:jc w:val="center"/>
              <w:textAlignment w:val="baseline"/>
              <w:rPr>
                <w:rFonts w:ascii="Times New Roman" w:hAnsi="Times New Roman"/>
                <w:b/>
                <w:bCs/>
                <w:lang w:val="en-IE" w:eastAsia="en-IE"/>
              </w:rPr>
            </w:pPr>
          </w:p>
        </w:tc>
        <w:tc>
          <w:tcPr>
            <w:tcW w:w="750" w:type="dxa"/>
            <w:tcBorders>
              <w:top w:val="single" w:sz="6" w:space="0" w:color="8C8C8C"/>
              <w:left w:val="nil"/>
              <w:bottom w:val="single" w:sz="6" w:space="0" w:color="8C8C8C"/>
              <w:right w:val="nil"/>
            </w:tcBorders>
            <w:shd w:val="clear" w:color="auto" w:fill="F2F2F2"/>
            <w:hideMark/>
          </w:tcPr>
          <w:p w14:paraId="653DC33C"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2021</w:t>
            </w:r>
            <w:r>
              <w:rPr>
                <w:rFonts w:ascii="Calibri" w:hAnsi="Calibri" w:cs="Calibri"/>
                <w:b/>
                <w:bCs/>
                <w:sz w:val="20"/>
                <w:lang w:val="en-IE" w:eastAsia="en-IE"/>
              </w:rPr>
              <w:t> </w:t>
            </w:r>
          </w:p>
        </w:tc>
        <w:tc>
          <w:tcPr>
            <w:tcW w:w="851" w:type="dxa"/>
            <w:tcBorders>
              <w:top w:val="single" w:sz="6" w:space="0" w:color="8C8C8C"/>
              <w:left w:val="nil"/>
              <w:bottom w:val="single" w:sz="6" w:space="0" w:color="8C8C8C"/>
              <w:right w:val="nil"/>
            </w:tcBorders>
            <w:shd w:val="clear" w:color="auto" w:fill="F2F2F2"/>
            <w:hideMark/>
          </w:tcPr>
          <w:p w14:paraId="0D77BF0C"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2022</w:t>
            </w:r>
            <w:r>
              <w:rPr>
                <w:rFonts w:ascii="Calibri" w:hAnsi="Calibri" w:cs="Calibri"/>
                <w:b/>
                <w:bCs/>
                <w:sz w:val="20"/>
                <w:lang w:val="en-IE" w:eastAsia="en-IE"/>
              </w:rPr>
              <w:t> </w:t>
            </w:r>
          </w:p>
        </w:tc>
        <w:tc>
          <w:tcPr>
            <w:tcW w:w="850" w:type="dxa"/>
            <w:tcBorders>
              <w:top w:val="single" w:sz="6" w:space="0" w:color="8C8C8C"/>
              <w:left w:val="nil"/>
              <w:bottom w:val="single" w:sz="6" w:space="0" w:color="8C8C8C"/>
              <w:right w:val="nil"/>
            </w:tcBorders>
            <w:shd w:val="clear" w:color="auto" w:fill="F2F2F2"/>
            <w:hideMark/>
          </w:tcPr>
          <w:p w14:paraId="45E8F890"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2023</w:t>
            </w:r>
            <w:r>
              <w:rPr>
                <w:rFonts w:ascii="Calibri" w:hAnsi="Calibri" w:cs="Calibri"/>
                <w:b/>
                <w:bCs/>
                <w:sz w:val="20"/>
                <w:lang w:val="en-IE" w:eastAsia="en-IE"/>
              </w:rPr>
              <w:t> </w:t>
            </w:r>
          </w:p>
        </w:tc>
        <w:tc>
          <w:tcPr>
            <w:tcW w:w="1134" w:type="dxa"/>
            <w:tcBorders>
              <w:top w:val="single" w:sz="6" w:space="0" w:color="8C8C8C"/>
              <w:left w:val="nil"/>
              <w:bottom w:val="single" w:sz="6" w:space="0" w:color="8C8C8C"/>
              <w:right w:val="nil"/>
            </w:tcBorders>
            <w:shd w:val="clear" w:color="auto" w:fill="F2F2F2"/>
            <w:hideMark/>
          </w:tcPr>
          <w:p w14:paraId="159497EA"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2024</w:t>
            </w:r>
            <w:r>
              <w:rPr>
                <w:rFonts w:ascii="Calibri" w:hAnsi="Calibri" w:cs="Calibri"/>
                <w:b/>
                <w:bCs/>
                <w:sz w:val="20"/>
                <w:lang w:val="en-IE" w:eastAsia="en-IE"/>
              </w:rPr>
              <w:t> </w:t>
            </w:r>
          </w:p>
        </w:tc>
        <w:tc>
          <w:tcPr>
            <w:tcW w:w="1065" w:type="dxa"/>
            <w:tcBorders>
              <w:top w:val="single" w:sz="6" w:space="0" w:color="8C8C8C"/>
              <w:left w:val="nil"/>
              <w:bottom w:val="single" w:sz="6" w:space="0" w:color="8C8C8C"/>
              <w:right w:val="nil"/>
            </w:tcBorders>
            <w:shd w:val="clear" w:color="auto" w:fill="F2F2F2"/>
            <w:hideMark/>
          </w:tcPr>
          <w:p w14:paraId="00949932"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2025</w:t>
            </w:r>
            <w:r>
              <w:rPr>
                <w:rFonts w:ascii="Calibri" w:hAnsi="Calibri" w:cs="Calibri"/>
                <w:b/>
                <w:bCs/>
                <w:sz w:val="20"/>
                <w:lang w:val="en-IE" w:eastAsia="en-IE"/>
              </w:rPr>
              <w:t> </w:t>
            </w:r>
          </w:p>
        </w:tc>
        <w:tc>
          <w:tcPr>
            <w:tcW w:w="930" w:type="dxa"/>
            <w:tcBorders>
              <w:top w:val="single" w:sz="6" w:space="0" w:color="8C8C8C"/>
              <w:left w:val="nil"/>
              <w:bottom w:val="single" w:sz="6" w:space="0" w:color="8C8C8C"/>
              <w:right w:val="nil"/>
            </w:tcBorders>
            <w:shd w:val="clear" w:color="auto" w:fill="F2F2F2"/>
            <w:hideMark/>
          </w:tcPr>
          <w:p w14:paraId="5FC5B495"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2026</w:t>
            </w:r>
            <w:r>
              <w:rPr>
                <w:rFonts w:ascii="Calibri" w:hAnsi="Calibri" w:cs="Calibri"/>
                <w:b/>
                <w:bCs/>
                <w:sz w:val="20"/>
                <w:lang w:val="en-IE" w:eastAsia="en-IE"/>
              </w:rPr>
              <w:t> </w:t>
            </w:r>
          </w:p>
        </w:tc>
        <w:tc>
          <w:tcPr>
            <w:tcW w:w="840" w:type="dxa"/>
            <w:tcBorders>
              <w:top w:val="single" w:sz="6" w:space="0" w:color="8C8C8C"/>
              <w:left w:val="nil"/>
              <w:bottom w:val="single" w:sz="6" w:space="0" w:color="8C8C8C"/>
              <w:right w:val="nil"/>
            </w:tcBorders>
            <w:shd w:val="clear" w:color="auto" w:fill="F2F2F2"/>
            <w:hideMark/>
          </w:tcPr>
          <w:p w14:paraId="3EAD926B"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2027</w:t>
            </w:r>
            <w:r>
              <w:rPr>
                <w:rFonts w:ascii="Calibri" w:hAnsi="Calibri" w:cs="Calibri"/>
                <w:b/>
                <w:bCs/>
                <w:sz w:val="20"/>
                <w:lang w:val="en-IE" w:eastAsia="en-IE"/>
              </w:rPr>
              <w:t> </w:t>
            </w:r>
          </w:p>
        </w:tc>
        <w:tc>
          <w:tcPr>
            <w:tcW w:w="1020" w:type="dxa"/>
            <w:tcBorders>
              <w:top w:val="single" w:sz="6" w:space="0" w:color="8C8C8C"/>
              <w:left w:val="nil"/>
              <w:bottom w:val="single" w:sz="6" w:space="0" w:color="8C8C8C"/>
              <w:right w:val="nil"/>
            </w:tcBorders>
            <w:shd w:val="clear" w:color="auto" w:fill="F2F2F2"/>
            <w:hideMark/>
          </w:tcPr>
          <w:p w14:paraId="23D6F375"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lang w:eastAsia="en-IE"/>
              </w:rPr>
              <w:t>Total</w:t>
            </w:r>
            <w:r>
              <w:rPr>
                <w:rFonts w:ascii="Calibri" w:hAnsi="Calibri" w:cs="Calibri"/>
                <w:b/>
                <w:bCs/>
                <w:sz w:val="20"/>
                <w:lang w:val="en-IE" w:eastAsia="en-IE"/>
              </w:rPr>
              <w:t> </w:t>
            </w:r>
          </w:p>
        </w:tc>
      </w:tr>
      <w:tr w:rsidR="00D933B7" w:rsidRPr="00426441" w14:paraId="7CD591DF" w14:textId="77777777">
        <w:trPr>
          <w:trHeight w:val="300"/>
        </w:trPr>
        <w:tc>
          <w:tcPr>
            <w:tcW w:w="2085" w:type="dxa"/>
            <w:tcBorders>
              <w:top w:val="single" w:sz="6" w:space="0" w:color="8C8C8C"/>
              <w:left w:val="nil"/>
              <w:bottom w:val="single" w:sz="6" w:space="0" w:color="8C8C8C"/>
              <w:right w:val="nil"/>
            </w:tcBorders>
            <w:vAlign w:val="center"/>
            <w:hideMark/>
          </w:tcPr>
          <w:p w14:paraId="14E1FFEF" w14:textId="77777777" w:rsidR="00D933B7" w:rsidRPr="00426441" w:rsidRDefault="00D933B7">
            <w:pPr>
              <w:spacing w:after="0" w:line="240" w:lineRule="auto"/>
              <w:textAlignment w:val="baseline"/>
              <w:rPr>
                <w:rFonts w:ascii="Times New Roman" w:hAnsi="Times New Roman"/>
                <w:lang w:val="en-IE" w:eastAsia="en-IE"/>
              </w:rPr>
            </w:pPr>
            <w:r>
              <w:rPr>
                <w:lang w:eastAsia="en-IE"/>
              </w:rPr>
              <w:t>Financial programming</w:t>
            </w:r>
            <w:r>
              <w:rPr>
                <w:rFonts w:ascii="Calibri" w:hAnsi="Calibri" w:cs="Calibri"/>
                <w:lang w:val="en-IE" w:eastAsia="en-IE"/>
              </w:rPr>
              <w:t> </w:t>
            </w:r>
          </w:p>
        </w:tc>
        <w:tc>
          <w:tcPr>
            <w:tcW w:w="750" w:type="dxa"/>
            <w:tcBorders>
              <w:top w:val="single" w:sz="6" w:space="0" w:color="8C8C8C"/>
              <w:left w:val="nil"/>
              <w:bottom w:val="single" w:sz="6" w:space="0" w:color="8C8C8C"/>
              <w:right w:val="nil"/>
            </w:tcBorders>
            <w:hideMark/>
          </w:tcPr>
          <w:p w14:paraId="3D243D68"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1" w:type="dxa"/>
            <w:tcBorders>
              <w:top w:val="single" w:sz="6" w:space="0" w:color="8C8C8C"/>
              <w:left w:val="nil"/>
              <w:bottom w:val="single" w:sz="6" w:space="0" w:color="8C8C8C"/>
              <w:right w:val="nil"/>
            </w:tcBorders>
            <w:hideMark/>
          </w:tcPr>
          <w:p w14:paraId="3254807F"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0" w:type="dxa"/>
            <w:tcBorders>
              <w:top w:val="single" w:sz="6" w:space="0" w:color="8C8C8C"/>
              <w:left w:val="nil"/>
              <w:bottom w:val="single" w:sz="6" w:space="0" w:color="8C8C8C"/>
              <w:right w:val="nil"/>
            </w:tcBorders>
            <w:hideMark/>
          </w:tcPr>
          <w:p w14:paraId="6ED24713"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134" w:type="dxa"/>
            <w:tcBorders>
              <w:top w:val="single" w:sz="6" w:space="0" w:color="8C8C8C"/>
              <w:left w:val="nil"/>
              <w:bottom w:val="single" w:sz="6" w:space="0" w:color="8C8C8C"/>
              <w:right w:val="nil"/>
            </w:tcBorders>
            <w:hideMark/>
          </w:tcPr>
          <w:p w14:paraId="13FD93EC"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4 767.5</w:t>
            </w:r>
          </w:p>
        </w:tc>
        <w:tc>
          <w:tcPr>
            <w:tcW w:w="1065" w:type="dxa"/>
            <w:tcBorders>
              <w:top w:val="single" w:sz="6" w:space="0" w:color="8C8C8C"/>
              <w:left w:val="nil"/>
              <w:bottom w:val="single" w:sz="6" w:space="0" w:color="8C8C8C"/>
              <w:right w:val="nil"/>
            </w:tcBorders>
            <w:hideMark/>
          </w:tcPr>
          <w:p w14:paraId="02208D7E"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4 320.4</w:t>
            </w:r>
          </w:p>
        </w:tc>
        <w:tc>
          <w:tcPr>
            <w:tcW w:w="930" w:type="dxa"/>
            <w:tcBorders>
              <w:top w:val="single" w:sz="6" w:space="0" w:color="8C8C8C"/>
              <w:left w:val="nil"/>
              <w:bottom w:val="single" w:sz="6" w:space="0" w:color="8C8C8C"/>
              <w:right w:val="nil"/>
            </w:tcBorders>
            <w:hideMark/>
          </w:tcPr>
          <w:p w14:paraId="35E0DC90"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3 895.2</w:t>
            </w:r>
          </w:p>
        </w:tc>
        <w:tc>
          <w:tcPr>
            <w:tcW w:w="840" w:type="dxa"/>
            <w:tcBorders>
              <w:top w:val="single" w:sz="6" w:space="0" w:color="8C8C8C"/>
              <w:left w:val="nil"/>
              <w:bottom w:val="single" w:sz="6" w:space="0" w:color="8C8C8C"/>
              <w:right w:val="nil"/>
            </w:tcBorders>
            <w:hideMark/>
          </w:tcPr>
          <w:p w14:paraId="0E7A463A"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4 016.9</w:t>
            </w:r>
          </w:p>
        </w:tc>
        <w:tc>
          <w:tcPr>
            <w:tcW w:w="1020" w:type="dxa"/>
            <w:tcBorders>
              <w:top w:val="single" w:sz="6" w:space="0" w:color="8C8C8C"/>
              <w:left w:val="nil"/>
              <w:bottom w:val="single" w:sz="6" w:space="0" w:color="8C8C8C"/>
              <w:right w:val="nil"/>
            </w:tcBorders>
            <w:hideMark/>
          </w:tcPr>
          <w:p w14:paraId="03E4D53F"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17 000.0</w:t>
            </w:r>
          </w:p>
        </w:tc>
      </w:tr>
      <w:tr w:rsidR="00D933B7" w:rsidRPr="00426441" w14:paraId="12E23ACF"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84A1CDD" w14:textId="77777777" w:rsidR="00D933B7" w:rsidRPr="00426441" w:rsidRDefault="00D933B7">
            <w:pPr>
              <w:spacing w:after="0" w:line="240" w:lineRule="auto"/>
              <w:textAlignment w:val="baseline"/>
              <w:rPr>
                <w:rFonts w:ascii="Times New Roman" w:hAnsi="Times New Roman"/>
                <w:lang w:val="en-IE" w:eastAsia="en-IE"/>
              </w:rPr>
            </w:pPr>
            <w:r>
              <w:rPr>
                <w:lang w:eastAsia="en-IE"/>
              </w:rPr>
              <w:t>Loans</w:t>
            </w:r>
          </w:p>
        </w:tc>
        <w:tc>
          <w:tcPr>
            <w:tcW w:w="750" w:type="dxa"/>
            <w:tcBorders>
              <w:top w:val="single" w:sz="6" w:space="0" w:color="8C8C8C"/>
              <w:left w:val="nil"/>
              <w:bottom w:val="single" w:sz="6" w:space="0" w:color="8C8C8C"/>
              <w:right w:val="nil"/>
            </w:tcBorders>
            <w:shd w:val="clear" w:color="auto" w:fill="F2F2F2"/>
            <w:hideMark/>
          </w:tcPr>
          <w:p w14:paraId="3E41FFB6"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1" w:type="dxa"/>
            <w:tcBorders>
              <w:top w:val="single" w:sz="6" w:space="0" w:color="8C8C8C"/>
              <w:left w:val="nil"/>
              <w:bottom w:val="single" w:sz="6" w:space="0" w:color="8C8C8C"/>
              <w:right w:val="nil"/>
            </w:tcBorders>
            <w:shd w:val="clear" w:color="auto" w:fill="F2F2F2"/>
            <w:hideMark/>
          </w:tcPr>
          <w:p w14:paraId="04FBB027"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0" w:type="dxa"/>
            <w:tcBorders>
              <w:top w:val="single" w:sz="6" w:space="0" w:color="8C8C8C"/>
              <w:left w:val="nil"/>
              <w:bottom w:val="single" w:sz="6" w:space="0" w:color="8C8C8C"/>
              <w:right w:val="nil"/>
            </w:tcBorders>
            <w:shd w:val="clear" w:color="auto" w:fill="F2F2F2"/>
            <w:hideMark/>
          </w:tcPr>
          <w:p w14:paraId="46A18323"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134" w:type="dxa"/>
            <w:tcBorders>
              <w:top w:val="single" w:sz="6" w:space="0" w:color="8C8C8C"/>
              <w:left w:val="nil"/>
              <w:bottom w:val="single" w:sz="6" w:space="0" w:color="8C8C8C"/>
              <w:right w:val="nil"/>
            </w:tcBorders>
            <w:shd w:val="clear" w:color="auto" w:fill="F2F2F2"/>
            <w:hideMark/>
          </w:tcPr>
          <w:p w14:paraId="3D30ADAE"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13 111.5</w:t>
            </w:r>
          </w:p>
        </w:tc>
        <w:tc>
          <w:tcPr>
            <w:tcW w:w="1065" w:type="dxa"/>
            <w:tcBorders>
              <w:top w:val="single" w:sz="6" w:space="0" w:color="8C8C8C"/>
              <w:left w:val="nil"/>
              <w:bottom w:val="single" w:sz="6" w:space="0" w:color="8C8C8C"/>
              <w:right w:val="nil"/>
            </w:tcBorders>
            <w:shd w:val="clear" w:color="auto" w:fill="F2F2F2"/>
            <w:hideMark/>
          </w:tcPr>
          <w:p w14:paraId="0F83CF7F"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10 051.9</w:t>
            </w:r>
          </w:p>
        </w:tc>
        <w:tc>
          <w:tcPr>
            <w:tcW w:w="930" w:type="dxa"/>
            <w:tcBorders>
              <w:top w:val="single" w:sz="6" w:space="0" w:color="8C8C8C"/>
              <w:left w:val="nil"/>
              <w:bottom w:val="single" w:sz="6" w:space="0" w:color="8C8C8C"/>
              <w:right w:val="nil"/>
            </w:tcBorders>
            <w:shd w:val="clear" w:color="auto" w:fill="F2F2F2"/>
            <w:hideMark/>
          </w:tcPr>
          <w:p w14:paraId="4EBBE219"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40" w:type="dxa"/>
            <w:tcBorders>
              <w:top w:val="single" w:sz="6" w:space="0" w:color="8C8C8C"/>
              <w:left w:val="nil"/>
              <w:bottom w:val="single" w:sz="6" w:space="0" w:color="8C8C8C"/>
              <w:right w:val="nil"/>
            </w:tcBorders>
            <w:shd w:val="clear" w:color="auto" w:fill="F2F2F2"/>
            <w:hideMark/>
          </w:tcPr>
          <w:p w14:paraId="18DDC44F"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020" w:type="dxa"/>
            <w:tcBorders>
              <w:top w:val="single" w:sz="6" w:space="0" w:color="8C8C8C"/>
              <w:left w:val="nil"/>
              <w:bottom w:val="single" w:sz="6" w:space="0" w:color="8C8C8C"/>
              <w:right w:val="nil"/>
            </w:tcBorders>
            <w:shd w:val="clear" w:color="auto" w:fill="F2F2F2"/>
            <w:hideMark/>
          </w:tcPr>
          <w:p w14:paraId="0EC0BB68"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23 163.4</w:t>
            </w:r>
          </w:p>
        </w:tc>
      </w:tr>
      <w:tr w:rsidR="00D933B7" w:rsidRPr="00426441" w14:paraId="7D61AA0B" w14:textId="77777777">
        <w:trPr>
          <w:trHeight w:val="300"/>
        </w:trPr>
        <w:tc>
          <w:tcPr>
            <w:tcW w:w="2085" w:type="dxa"/>
            <w:tcBorders>
              <w:top w:val="single" w:sz="6" w:space="0" w:color="8C8C8C"/>
              <w:left w:val="nil"/>
              <w:bottom w:val="single" w:sz="6" w:space="0" w:color="8C8C8C"/>
              <w:right w:val="nil"/>
            </w:tcBorders>
            <w:vAlign w:val="center"/>
            <w:hideMark/>
          </w:tcPr>
          <w:p w14:paraId="0BF6C941" w14:textId="77777777" w:rsidR="00D933B7" w:rsidRPr="00426441" w:rsidRDefault="00D933B7">
            <w:pPr>
              <w:spacing w:after="0" w:line="240" w:lineRule="auto"/>
              <w:textAlignment w:val="baseline"/>
              <w:rPr>
                <w:rFonts w:ascii="Times New Roman" w:hAnsi="Times New Roman"/>
                <w:lang w:val="en-IE" w:eastAsia="en-IE"/>
              </w:rPr>
            </w:pPr>
            <w:r>
              <w:rPr>
                <w:lang w:eastAsia="en-IE"/>
              </w:rPr>
              <w:t>Decommitments made available again</w:t>
            </w:r>
            <w:r>
              <w:rPr>
                <w:rFonts w:ascii="Calibri" w:hAnsi="Calibri" w:cs="Calibri"/>
                <w:lang w:eastAsia="en-IE"/>
              </w:rPr>
              <w:t> (</w:t>
            </w:r>
            <w:r>
              <w:rPr>
                <w:lang w:eastAsia="en-IE"/>
              </w:rPr>
              <w:t>*)</w:t>
            </w:r>
            <w:r>
              <w:rPr>
                <w:rFonts w:ascii="Calibri" w:hAnsi="Calibri" w:cs="Calibri"/>
                <w:lang w:val="en-IE" w:eastAsia="en-IE"/>
              </w:rPr>
              <w:t> </w:t>
            </w:r>
          </w:p>
        </w:tc>
        <w:tc>
          <w:tcPr>
            <w:tcW w:w="750" w:type="dxa"/>
            <w:tcBorders>
              <w:top w:val="single" w:sz="6" w:space="0" w:color="8C8C8C"/>
              <w:left w:val="nil"/>
              <w:bottom w:val="single" w:sz="6" w:space="0" w:color="8C8C8C"/>
              <w:right w:val="nil"/>
            </w:tcBorders>
            <w:hideMark/>
          </w:tcPr>
          <w:p w14:paraId="159382FB"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1" w:type="dxa"/>
            <w:tcBorders>
              <w:top w:val="single" w:sz="6" w:space="0" w:color="8C8C8C"/>
              <w:left w:val="nil"/>
              <w:bottom w:val="single" w:sz="6" w:space="0" w:color="8C8C8C"/>
              <w:right w:val="nil"/>
            </w:tcBorders>
            <w:hideMark/>
          </w:tcPr>
          <w:p w14:paraId="57148BC8"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0" w:type="dxa"/>
            <w:tcBorders>
              <w:top w:val="single" w:sz="6" w:space="0" w:color="8C8C8C"/>
              <w:left w:val="nil"/>
              <w:bottom w:val="single" w:sz="6" w:space="0" w:color="8C8C8C"/>
              <w:right w:val="nil"/>
            </w:tcBorders>
            <w:hideMark/>
          </w:tcPr>
          <w:p w14:paraId="4A436520"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134" w:type="dxa"/>
            <w:tcBorders>
              <w:top w:val="single" w:sz="6" w:space="0" w:color="8C8C8C"/>
              <w:left w:val="nil"/>
              <w:bottom w:val="single" w:sz="6" w:space="0" w:color="8C8C8C"/>
              <w:right w:val="nil"/>
            </w:tcBorders>
            <w:hideMark/>
          </w:tcPr>
          <w:p w14:paraId="168B64EE"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065" w:type="dxa"/>
            <w:tcBorders>
              <w:top w:val="single" w:sz="6" w:space="0" w:color="8C8C8C"/>
              <w:left w:val="nil"/>
              <w:bottom w:val="single" w:sz="6" w:space="0" w:color="8C8C8C"/>
              <w:right w:val="nil"/>
            </w:tcBorders>
            <w:hideMark/>
          </w:tcPr>
          <w:p w14:paraId="7CABABF0"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930" w:type="dxa"/>
            <w:tcBorders>
              <w:top w:val="single" w:sz="6" w:space="0" w:color="8C8C8C"/>
              <w:left w:val="nil"/>
              <w:bottom w:val="single" w:sz="6" w:space="0" w:color="8C8C8C"/>
              <w:right w:val="nil"/>
            </w:tcBorders>
            <w:hideMark/>
          </w:tcPr>
          <w:p w14:paraId="60F02034"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40" w:type="dxa"/>
            <w:tcBorders>
              <w:top w:val="single" w:sz="6" w:space="0" w:color="8C8C8C"/>
              <w:left w:val="nil"/>
              <w:bottom w:val="single" w:sz="6" w:space="0" w:color="8C8C8C"/>
              <w:right w:val="nil"/>
            </w:tcBorders>
            <w:hideMark/>
          </w:tcPr>
          <w:p w14:paraId="77105B35"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020" w:type="dxa"/>
            <w:tcBorders>
              <w:top w:val="single" w:sz="6" w:space="0" w:color="8C8C8C"/>
              <w:left w:val="nil"/>
              <w:bottom w:val="single" w:sz="6" w:space="0" w:color="8C8C8C"/>
              <w:right w:val="nil"/>
            </w:tcBorders>
            <w:hideMark/>
          </w:tcPr>
          <w:p w14:paraId="4987E4CF"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r>
      <w:tr w:rsidR="00D933B7" w:rsidRPr="00426441" w14:paraId="77AB45D1" w14:textId="77777777">
        <w:trPr>
          <w:trHeight w:val="300"/>
        </w:trPr>
        <w:tc>
          <w:tcPr>
            <w:tcW w:w="2085" w:type="dxa"/>
            <w:tcBorders>
              <w:top w:val="single" w:sz="6" w:space="0" w:color="8C8C8C"/>
              <w:left w:val="nil"/>
              <w:bottom w:val="single" w:sz="6" w:space="0" w:color="8C8C8C"/>
              <w:right w:val="nil"/>
            </w:tcBorders>
            <w:shd w:val="clear" w:color="auto" w:fill="F2F2F2"/>
            <w:vAlign w:val="center"/>
            <w:hideMark/>
          </w:tcPr>
          <w:p w14:paraId="26C567D3" w14:textId="77777777" w:rsidR="00D933B7" w:rsidRPr="00426441" w:rsidRDefault="00D933B7">
            <w:pPr>
              <w:spacing w:after="0" w:line="240" w:lineRule="auto"/>
              <w:textAlignment w:val="baseline"/>
              <w:rPr>
                <w:rFonts w:ascii="Times New Roman" w:hAnsi="Times New Roman"/>
                <w:lang w:val="en-IE" w:eastAsia="en-IE"/>
              </w:rPr>
            </w:pPr>
            <w:r>
              <w:rPr>
                <w:lang w:eastAsia="en-IE"/>
              </w:rPr>
              <w:t>Contributions from other countries and entities</w:t>
            </w:r>
            <w:r>
              <w:rPr>
                <w:rFonts w:ascii="Calibri" w:hAnsi="Calibri" w:cs="Calibri"/>
                <w:lang w:val="en-IE" w:eastAsia="en-IE"/>
              </w:rPr>
              <w:t> </w:t>
            </w:r>
          </w:p>
        </w:tc>
        <w:tc>
          <w:tcPr>
            <w:tcW w:w="750" w:type="dxa"/>
            <w:tcBorders>
              <w:top w:val="single" w:sz="6" w:space="0" w:color="8C8C8C"/>
              <w:left w:val="nil"/>
              <w:bottom w:val="single" w:sz="6" w:space="0" w:color="8C8C8C"/>
              <w:right w:val="nil"/>
            </w:tcBorders>
            <w:shd w:val="clear" w:color="auto" w:fill="F2F2F2"/>
            <w:hideMark/>
          </w:tcPr>
          <w:p w14:paraId="7E2CDEFE"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1" w:type="dxa"/>
            <w:tcBorders>
              <w:top w:val="single" w:sz="6" w:space="0" w:color="8C8C8C"/>
              <w:left w:val="nil"/>
              <w:bottom w:val="single" w:sz="6" w:space="0" w:color="8C8C8C"/>
              <w:right w:val="nil"/>
            </w:tcBorders>
            <w:shd w:val="clear" w:color="auto" w:fill="F2F2F2"/>
            <w:hideMark/>
          </w:tcPr>
          <w:p w14:paraId="1A73B235"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50" w:type="dxa"/>
            <w:tcBorders>
              <w:top w:val="single" w:sz="6" w:space="0" w:color="8C8C8C"/>
              <w:left w:val="nil"/>
              <w:bottom w:val="single" w:sz="6" w:space="0" w:color="8C8C8C"/>
              <w:right w:val="nil"/>
            </w:tcBorders>
            <w:shd w:val="clear" w:color="auto" w:fill="F2F2F2"/>
            <w:hideMark/>
          </w:tcPr>
          <w:p w14:paraId="63885F83"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134" w:type="dxa"/>
            <w:tcBorders>
              <w:top w:val="single" w:sz="6" w:space="0" w:color="8C8C8C"/>
              <w:left w:val="nil"/>
              <w:bottom w:val="single" w:sz="6" w:space="0" w:color="8C8C8C"/>
              <w:right w:val="nil"/>
            </w:tcBorders>
            <w:shd w:val="clear" w:color="auto" w:fill="F2F2F2"/>
            <w:hideMark/>
          </w:tcPr>
          <w:p w14:paraId="01C510A4"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152.1</w:t>
            </w:r>
          </w:p>
        </w:tc>
        <w:tc>
          <w:tcPr>
            <w:tcW w:w="1065" w:type="dxa"/>
            <w:tcBorders>
              <w:top w:val="single" w:sz="6" w:space="0" w:color="8C8C8C"/>
              <w:left w:val="nil"/>
              <w:bottom w:val="single" w:sz="6" w:space="0" w:color="8C8C8C"/>
              <w:right w:val="nil"/>
            </w:tcBorders>
            <w:shd w:val="clear" w:color="auto" w:fill="F2F2F2"/>
            <w:hideMark/>
          </w:tcPr>
          <w:p w14:paraId="001C1436"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513.0</w:t>
            </w:r>
          </w:p>
        </w:tc>
        <w:tc>
          <w:tcPr>
            <w:tcW w:w="930" w:type="dxa"/>
            <w:tcBorders>
              <w:top w:val="single" w:sz="6" w:space="0" w:color="8C8C8C"/>
              <w:left w:val="nil"/>
              <w:bottom w:val="single" w:sz="6" w:space="0" w:color="8C8C8C"/>
              <w:right w:val="nil"/>
            </w:tcBorders>
            <w:shd w:val="clear" w:color="auto" w:fill="F2F2F2"/>
            <w:hideMark/>
          </w:tcPr>
          <w:p w14:paraId="50400AAD"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840" w:type="dxa"/>
            <w:tcBorders>
              <w:top w:val="single" w:sz="6" w:space="0" w:color="8C8C8C"/>
              <w:left w:val="nil"/>
              <w:bottom w:val="single" w:sz="6" w:space="0" w:color="8C8C8C"/>
              <w:right w:val="nil"/>
            </w:tcBorders>
            <w:shd w:val="clear" w:color="auto" w:fill="F2F2F2"/>
            <w:hideMark/>
          </w:tcPr>
          <w:p w14:paraId="43E65C05"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0.0</w:t>
            </w:r>
          </w:p>
        </w:tc>
        <w:tc>
          <w:tcPr>
            <w:tcW w:w="1020" w:type="dxa"/>
            <w:tcBorders>
              <w:top w:val="single" w:sz="6" w:space="0" w:color="8C8C8C"/>
              <w:left w:val="nil"/>
              <w:bottom w:val="single" w:sz="6" w:space="0" w:color="8C8C8C"/>
              <w:right w:val="nil"/>
            </w:tcBorders>
            <w:shd w:val="clear" w:color="auto" w:fill="F2F2F2"/>
            <w:hideMark/>
          </w:tcPr>
          <w:p w14:paraId="7764F8D7" w14:textId="77777777" w:rsidR="00D933B7" w:rsidRPr="000677C7" w:rsidRDefault="00D933B7">
            <w:pPr>
              <w:spacing w:after="0" w:line="240" w:lineRule="auto"/>
              <w:jc w:val="right"/>
              <w:textAlignment w:val="baseline"/>
              <w:rPr>
                <w:rFonts w:ascii="Times New Roman" w:hAnsi="Times New Roman"/>
                <w:sz w:val="20"/>
                <w:lang w:val="en-IE" w:eastAsia="en-IE"/>
              </w:rPr>
            </w:pPr>
            <w:r>
              <w:rPr>
                <w:sz w:val="20"/>
              </w:rPr>
              <w:t xml:space="preserve"> 665.1</w:t>
            </w:r>
          </w:p>
        </w:tc>
      </w:tr>
      <w:tr w:rsidR="00D933B7" w:rsidRPr="00426441" w14:paraId="0DA9D571" w14:textId="77777777">
        <w:trPr>
          <w:trHeight w:val="300"/>
        </w:trPr>
        <w:tc>
          <w:tcPr>
            <w:tcW w:w="2085" w:type="dxa"/>
            <w:tcBorders>
              <w:top w:val="single" w:sz="6" w:space="0" w:color="8C8C8C"/>
              <w:left w:val="nil"/>
              <w:bottom w:val="single" w:sz="6" w:space="0" w:color="8C8C8C"/>
              <w:right w:val="nil"/>
            </w:tcBorders>
            <w:vAlign w:val="center"/>
            <w:hideMark/>
          </w:tcPr>
          <w:p w14:paraId="00A24A8E" w14:textId="77777777" w:rsidR="00D933B7" w:rsidRPr="00426441" w:rsidRDefault="00D933B7">
            <w:pPr>
              <w:spacing w:after="0" w:line="240" w:lineRule="auto"/>
              <w:textAlignment w:val="baseline"/>
              <w:rPr>
                <w:rFonts w:ascii="Times New Roman" w:hAnsi="Times New Roman"/>
                <w:lang w:val="en-IE" w:eastAsia="en-IE"/>
              </w:rPr>
            </w:pPr>
            <w:r>
              <w:rPr>
                <w:b/>
                <w:bCs/>
                <w:lang w:eastAsia="en-IE"/>
              </w:rPr>
              <w:t>Total</w:t>
            </w:r>
            <w:r>
              <w:rPr>
                <w:rFonts w:ascii="Calibri" w:hAnsi="Calibri" w:cs="Calibri"/>
                <w:lang w:val="en-IE" w:eastAsia="en-IE"/>
              </w:rPr>
              <w:t> </w:t>
            </w:r>
          </w:p>
        </w:tc>
        <w:tc>
          <w:tcPr>
            <w:tcW w:w="750" w:type="dxa"/>
            <w:tcBorders>
              <w:top w:val="single" w:sz="6" w:space="0" w:color="8C8C8C"/>
              <w:left w:val="nil"/>
              <w:bottom w:val="single" w:sz="6" w:space="0" w:color="8C8C8C"/>
              <w:right w:val="nil"/>
            </w:tcBorders>
            <w:hideMark/>
          </w:tcPr>
          <w:p w14:paraId="6D12E527"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 xml:space="preserve"> 0.0</w:t>
            </w:r>
          </w:p>
        </w:tc>
        <w:tc>
          <w:tcPr>
            <w:tcW w:w="851" w:type="dxa"/>
            <w:tcBorders>
              <w:top w:val="single" w:sz="6" w:space="0" w:color="8C8C8C"/>
              <w:left w:val="nil"/>
              <w:bottom w:val="single" w:sz="6" w:space="0" w:color="8C8C8C"/>
              <w:right w:val="nil"/>
            </w:tcBorders>
            <w:hideMark/>
          </w:tcPr>
          <w:p w14:paraId="08EDF286"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 xml:space="preserve"> 0.0</w:t>
            </w:r>
          </w:p>
        </w:tc>
        <w:tc>
          <w:tcPr>
            <w:tcW w:w="850" w:type="dxa"/>
            <w:tcBorders>
              <w:top w:val="single" w:sz="6" w:space="0" w:color="8C8C8C"/>
              <w:left w:val="nil"/>
              <w:bottom w:val="single" w:sz="6" w:space="0" w:color="8C8C8C"/>
              <w:right w:val="nil"/>
            </w:tcBorders>
            <w:hideMark/>
          </w:tcPr>
          <w:p w14:paraId="2B7DA62B"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 xml:space="preserve"> 0.0</w:t>
            </w:r>
          </w:p>
        </w:tc>
        <w:tc>
          <w:tcPr>
            <w:tcW w:w="1134" w:type="dxa"/>
            <w:tcBorders>
              <w:top w:val="single" w:sz="6" w:space="0" w:color="8C8C8C"/>
              <w:left w:val="nil"/>
              <w:bottom w:val="single" w:sz="6" w:space="0" w:color="8C8C8C"/>
              <w:right w:val="nil"/>
            </w:tcBorders>
            <w:hideMark/>
          </w:tcPr>
          <w:p w14:paraId="0E5C8EE6"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18 031.1</w:t>
            </w:r>
          </w:p>
        </w:tc>
        <w:tc>
          <w:tcPr>
            <w:tcW w:w="1065" w:type="dxa"/>
            <w:tcBorders>
              <w:top w:val="single" w:sz="6" w:space="0" w:color="8C8C8C"/>
              <w:left w:val="nil"/>
              <w:bottom w:val="single" w:sz="6" w:space="0" w:color="8C8C8C"/>
              <w:right w:val="nil"/>
            </w:tcBorders>
            <w:hideMark/>
          </w:tcPr>
          <w:p w14:paraId="0FE2C7C7"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14 885.3</w:t>
            </w:r>
          </w:p>
        </w:tc>
        <w:tc>
          <w:tcPr>
            <w:tcW w:w="930" w:type="dxa"/>
            <w:tcBorders>
              <w:top w:val="single" w:sz="6" w:space="0" w:color="8C8C8C"/>
              <w:left w:val="nil"/>
              <w:bottom w:val="single" w:sz="6" w:space="0" w:color="8C8C8C"/>
              <w:right w:val="nil"/>
            </w:tcBorders>
            <w:hideMark/>
          </w:tcPr>
          <w:p w14:paraId="0A16D5F1"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3 895.2</w:t>
            </w:r>
          </w:p>
        </w:tc>
        <w:tc>
          <w:tcPr>
            <w:tcW w:w="840" w:type="dxa"/>
            <w:tcBorders>
              <w:top w:val="single" w:sz="6" w:space="0" w:color="8C8C8C"/>
              <w:left w:val="nil"/>
              <w:bottom w:val="single" w:sz="6" w:space="0" w:color="8C8C8C"/>
              <w:right w:val="nil"/>
            </w:tcBorders>
            <w:hideMark/>
          </w:tcPr>
          <w:p w14:paraId="291A3E51"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4 016.9</w:t>
            </w:r>
          </w:p>
        </w:tc>
        <w:tc>
          <w:tcPr>
            <w:tcW w:w="1020" w:type="dxa"/>
            <w:tcBorders>
              <w:top w:val="single" w:sz="6" w:space="0" w:color="8C8C8C"/>
              <w:left w:val="nil"/>
              <w:bottom w:val="single" w:sz="6" w:space="0" w:color="8C8C8C"/>
              <w:right w:val="nil"/>
            </w:tcBorders>
            <w:hideMark/>
          </w:tcPr>
          <w:p w14:paraId="6ED57301" w14:textId="77777777" w:rsidR="00D933B7" w:rsidRPr="000677C7" w:rsidRDefault="00D933B7">
            <w:pPr>
              <w:spacing w:after="0" w:line="240" w:lineRule="auto"/>
              <w:jc w:val="right"/>
              <w:textAlignment w:val="baseline"/>
              <w:rPr>
                <w:rFonts w:ascii="Times New Roman" w:hAnsi="Times New Roman"/>
                <w:b/>
                <w:bCs/>
                <w:sz w:val="20"/>
                <w:lang w:val="en-IE" w:eastAsia="en-IE"/>
              </w:rPr>
            </w:pPr>
            <w:r>
              <w:rPr>
                <w:b/>
                <w:bCs/>
                <w:sz w:val="20"/>
              </w:rPr>
              <w:t>40 828.5</w:t>
            </w:r>
          </w:p>
        </w:tc>
      </w:tr>
    </w:tbl>
    <w:p w14:paraId="476E0F11"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444CFCC" w14:textId="77777777" w:rsidR="00D933B7" w:rsidRDefault="00D933B7" w:rsidP="00D933B7">
      <w:pPr>
        <w:spacing w:after="0" w:line="240" w:lineRule="auto"/>
        <w:textAlignment w:val="baseline"/>
        <w:rPr>
          <w:rFonts w:cs="Segoe UI"/>
          <w:sz w:val="18"/>
          <w:szCs w:val="18"/>
          <w:lang w:eastAsia="en-IE"/>
        </w:rPr>
      </w:pPr>
    </w:p>
    <w:p w14:paraId="3EE4B008" w14:textId="77777777" w:rsidR="00D933B7" w:rsidRDefault="00D933B7" w:rsidP="00D933B7">
      <w:pPr>
        <w:spacing w:after="0" w:line="240" w:lineRule="auto"/>
        <w:textAlignment w:val="baseline"/>
        <w:rPr>
          <w:rFonts w:cs="Segoe UI"/>
          <w:sz w:val="18"/>
          <w:szCs w:val="18"/>
          <w:lang w:eastAsia="en-IE"/>
        </w:rPr>
      </w:pPr>
    </w:p>
    <w:p w14:paraId="66420476" w14:textId="77777777" w:rsidR="00D933B7" w:rsidRDefault="00D933B7" w:rsidP="00D933B7">
      <w:pPr>
        <w:spacing w:after="0" w:line="240" w:lineRule="auto"/>
        <w:textAlignment w:val="baseline"/>
        <w:rPr>
          <w:rFonts w:cs="Segoe UI"/>
          <w:sz w:val="18"/>
          <w:szCs w:val="18"/>
          <w:lang w:eastAsia="en-IE"/>
        </w:rPr>
      </w:pPr>
    </w:p>
    <w:p w14:paraId="0DB20FBE" w14:textId="77777777" w:rsidR="00D933B7" w:rsidRDefault="00D933B7" w:rsidP="00D933B7">
      <w:pPr>
        <w:spacing w:after="0" w:line="240" w:lineRule="auto"/>
        <w:textAlignment w:val="baseline"/>
        <w:rPr>
          <w:rFonts w:cs="Segoe UI"/>
          <w:sz w:val="18"/>
          <w:szCs w:val="18"/>
          <w:lang w:eastAsia="en-IE"/>
        </w:rPr>
      </w:pPr>
    </w:p>
    <w:p w14:paraId="03129C95"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70DED37A" w14:textId="77777777">
        <w:trPr>
          <w:trHeight w:val="300"/>
        </w:trPr>
        <w:tc>
          <w:tcPr>
            <w:tcW w:w="2400" w:type="dxa"/>
            <w:tcBorders>
              <w:top w:val="single" w:sz="6" w:space="0" w:color="8C8C8C"/>
              <w:left w:val="nil"/>
              <w:bottom w:val="single" w:sz="6" w:space="0" w:color="8C8C8C"/>
              <w:right w:val="nil"/>
            </w:tcBorders>
            <w:shd w:val="clear" w:color="auto" w:fill="F2F2F2"/>
            <w:hideMark/>
          </w:tcPr>
          <w:p w14:paraId="7C0DA836"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32FB26A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68063845"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hideMark/>
          </w:tcPr>
          <w:p w14:paraId="51A98EF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5D4F53E4"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2F63D42D"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23CF88B5" w14:textId="77777777" w:rsidR="00D933B7" w:rsidRPr="00426441" w:rsidRDefault="00D933B7">
            <w:pPr>
              <w:spacing w:after="0" w:line="240" w:lineRule="auto"/>
              <w:jc w:val="right"/>
              <w:textAlignment w:val="baseline"/>
              <w:rPr>
                <w:rFonts w:ascii="Times New Roman" w:hAnsi="Times New Roman"/>
                <w:lang w:val="en-IE" w:eastAsia="en-IE"/>
              </w:rPr>
            </w:pPr>
            <w:r>
              <w:t>9 698.4</w:t>
            </w:r>
          </w:p>
        </w:tc>
        <w:tc>
          <w:tcPr>
            <w:tcW w:w="2400" w:type="dxa"/>
            <w:tcBorders>
              <w:top w:val="single" w:sz="6" w:space="0" w:color="8C8C8C"/>
              <w:left w:val="nil"/>
              <w:bottom w:val="single" w:sz="6" w:space="0" w:color="8C8C8C"/>
              <w:right w:val="nil"/>
            </w:tcBorders>
            <w:shd w:val="clear" w:color="auto" w:fill="FFFFFF"/>
            <w:hideMark/>
          </w:tcPr>
          <w:p w14:paraId="6BBC50BB" w14:textId="77777777" w:rsidR="00D933B7" w:rsidRPr="00426441" w:rsidRDefault="00D933B7">
            <w:pPr>
              <w:spacing w:after="0" w:line="240" w:lineRule="auto"/>
              <w:jc w:val="right"/>
              <w:textAlignment w:val="baseline"/>
              <w:rPr>
                <w:rFonts w:ascii="Times New Roman" w:hAnsi="Times New Roman"/>
                <w:lang w:val="en-IE" w:eastAsia="en-IE"/>
              </w:rPr>
            </w:pPr>
            <w:r>
              <w:t>17 665.1</w:t>
            </w:r>
          </w:p>
        </w:tc>
        <w:tc>
          <w:tcPr>
            <w:tcW w:w="2400" w:type="dxa"/>
            <w:tcBorders>
              <w:top w:val="single" w:sz="6" w:space="0" w:color="8C8C8C"/>
              <w:left w:val="nil"/>
              <w:bottom w:val="single" w:sz="6" w:space="0" w:color="8C8C8C"/>
              <w:right w:val="nil"/>
            </w:tcBorders>
            <w:shd w:val="clear" w:color="auto" w:fill="FFFFFF"/>
            <w:hideMark/>
          </w:tcPr>
          <w:p w14:paraId="327212FD" w14:textId="77777777" w:rsidR="00D933B7" w:rsidRPr="00426441" w:rsidRDefault="00D933B7">
            <w:pPr>
              <w:spacing w:after="0" w:line="240" w:lineRule="auto"/>
              <w:jc w:val="right"/>
              <w:textAlignment w:val="baseline"/>
              <w:rPr>
                <w:rFonts w:ascii="Times New Roman" w:hAnsi="Times New Roman"/>
                <w:lang w:val="en-IE" w:eastAsia="en-IE"/>
              </w:rPr>
            </w:pPr>
            <w:r>
              <w:t>54.9%</w:t>
            </w:r>
          </w:p>
        </w:tc>
      </w:tr>
      <w:tr w:rsidR="00D933B7" w:rsidRPr="00426441" w14:paraId="46215E15" w14:textId="77777777">
        <w:trPr>
          <w:trHeight w:val="300"/>
        </w:trPr>
        <w:tc>
          <w:tcPr>
            <w:tcW w:w="2400" w:type="dxa"/>
            <w:tcBorders>
              <w:top w:val="single" w:sz="6" w:space="0" w:color="8C8C8C"/>
              <w:left w:val="nil"/>
              <w:bottom w:val="single" w:sz="6" w:space="0" w:color="8C8C8C"/>
              <w:right w:val="nil"/>
            </w:tcBorders>
            <w:shd w:val="clear" w:color="auto" w:fill="FFFFFF"/>
            <w:hideMark/>
          </w:tcPr>
          <w:p w14:paraId="475245D1"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hideMark/>
          </w:tcPr>
          <w:p w14:paraId="3A4D43A9" w14:textId="77777777" w:rsidR="00D933B7" w:rsidRPr="00426441" w:rsidRDefault="00D933B7">
            <w:pPr>
              <w:spacing w:after="0" w:line="240" w:lineRule="auto"/>
              <w:jc w:val="right"/>
              <w:textAlignment w:val="baseline"/>
              <w:rPr>
                <w:rFonts w:ascii="Times New Roman" w:hAnsi="Times New Roman"/>
                <w:lang w:val="en-IE" w:eastAsia="en-IE"/>
              </w:rPr>
            </w:pPr>
            <w:r>
              <w:t>5 675.9</w:t>
            </w:r>
          </w:p>
        </w:tc>
        <w:tc>
          <w:tcPr>
            <w:tcW w:w="2400" w:type="dxa"/>
            <w:tcBorders>
              <w:top w:val="single" w:sz="6" w:space="0" w:color="8C8C8C"/>
              <w:left w:val="nil"/>
              <w:bottom w:val="single" w:sz="6" w:space="0" w:color="8C8C8C"/>
              <w:right w:val="nil"/>
            </w:tcBorders>
            <w:shd w:val="clear" w:color="auto" w:fill="FFFFFF"/>
            <w:hideMark/>
          </w:tcPr>
          <w:p w14:paraId="412970FA" w14:textId="77777777" w:rsidR="00D933B7" w:rsidRPr="00426441" w:rsidRDefault="00D933B7">
            <w:pPr>
              <w:spacing w:after="0" w:line="240" w:lineRule="auto"/>
              <w:jc w:val="right"/>
              <w:textAlignment w:val="baseline"/>
              <w:rPr>
                <w:rFonts w:ascii="Times New Roman" w:hAnsi="Times New Roman"/>
                <w:lang w:val="en-IE" w:eastAsia="en-IE"/>
              </w:rPr>
            </w:pPr>
            <w:r>
              <w:t xml:space="preserve"> 0.0</w:t>
            </w:r>
          </w:p>
        </w:tc>
        <w:tc>
          <w:tcPr>
            <w:tcW w:w="2400" w:type="dxa"/>
            <w:tcBorders>
              <w:top w:val="single" w:sz="6" w:space="0" w:color="8C8C8C"/>
              <w:left w:val="nil"/>
              <w:bottom w:val="single" w:sz="6" w:space="0" w:color="8C8C8C"/>
              <w:right w:val="nil"/>
            </w:tcBorders>
            <w:shd w:val="clear" w:color="auto" w:fill="FFFFFF"/>
            <w:hideMark/>
          </w:tcPr>
          <w:p w14:paraId="6DE004B4" w14:textId="77777777" w:rsidR="00D933B7" w:rsidRPr="00426441" w:rsidRDefault="00D933B7">
            <w:pPr>
              <w:spacing w:after="0" w:line="240" w:lineRule="auto"/>
              <w:jc w:val="right"/>
              <w:textAlignment w:val="baseline"/>
              <w:rPr>
                <w:rFonts w:ascii="Times New Roman" w:hAnsi="Times New Roman"/>
                <w:lang w:val="en-IE" w:eastAsia="en-IE"/>
              </w:rPr>
            </w:pPr>
            <w:r>
              <w:t>32.1%</w:t>
            </w:r>
          </w:p>
        </w:tc>
      </w:tr>
    </w:tbl>
    <w:p w14:paraId="09232CAA" w14:textId="77777777" w:rsidR="00D933B7" w:rsidRDefault="00D933B7" w:rsidP="00D933B7">
      <w:pPr>
        <w:spacing w:after="0" w:line="240" w:lineRule="auto"/>
        <w:textAlignment w:val="baseline"/>
        <w:rPr>
          <w:rFonts w:ascii="Segoe UI" w:hAnsi="Segoe UI" w:cs="Segoe UI"/>
          <w:sz w:val="18"/>
          <w:szCs w:val="18"/>
          <w:lang w:val="en-IE" w:eastAsia="en-IE"/>
        </w:rPr>
      </w:pPr>
    </w:p>
    <w:p w14:paraId="257531DA" w14:textId="77777777" w:rsidR="00D933B7" w:rsidRDefault="00D933B7" w:rsidP="00D933B7">
      <w:pPr>
        <w:spacing w:after="0" w:line="240" w:lineRule="auto"/>
        <w:textAlignment w:val="baseline"/>
        <w:rPr>
          <w:rFonts w:ascii="Segoe UI" w:hAnsi="Segoe UI" w:cs="Segoe UI"/>
          <w:sz w:val="18"/>
          <w:szCs w:val="18"/>
          <w:lang w:val="en-IE" w:eastAsia="en-IE"/>
        </w:rPr>
      </w:pPr>
    </w:p>
    <w:p w14:paraId="1C064599"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7A8CA69"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6169F117"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3852DC1E" w14:textId="77777777" w:rsidR="00D933B7" w:rsidRPr="00195B84" w:rsidRDefault="00D933B7" w:rsidP="00F72C99">
      <w:pPr>
        <w:pStyle w:val="Heading3"/>
      </w:pPr>
      <w:r>
        <w:t>Key performance indicators</w:t>
      </w:r>
    </w:p>
    <w:tbl>
      <w:tblPr>
        <w:tblW w:w="9638"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984"/>
        <w:gridCol w:w="1524"/>
        <w:gridCol w:w="1519"/>
        <w:gridCol w:w="1488"/>
        <w:gridCol w:w="1535"/>
        <w:gridCol w:w="1588"/>
      </w:tblGrid>
      <w:tr w:rsidR="00D933B7" w:rsidRPr="007B0108" w14:paraId="1425C483"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5DD33FCA" w14:textId="77777777" w:rsidR="00D933B7" w:rsidRDefault="00D933B7">
            <w:pPr>
              <w:spacing w:after="0" w:line="240" w:lineRule="auto"/>
              <w:jc w:val="right"/>
              <w:rPr>
                <w:rFonts w:ascii="Calibri" w:eastAsia="Calibri" w:hAnsi="Calibri" w:cs="Calibri"/>
                <w:color w:val="000000" w:themeColor="text1"/>
              </w:rPr>
            </w:pPr>
            <w:r>
              <w:rPr>
                <w:rFonts w:ascii="Calibri" w:eastAsia="Calibri" w:hAnsi="Calibri" w:cs="Calibri"/>
                <w:color w:val="000000" w:themeColor="text1"/>
                <w:lang w:val="en-IE"/>
              </w:rPr>
              <w:t> </w:t>
            </w:r>
          </w:p>
        </w:tc>
        <w:tc>
          <w:tcPr>
            <w:tcW w:w="1524" w:type="dxa"/>
            <w:tcBorders>
              <w:top w:val="single" w:sz="6" w:space="0" w:color="8C8C8C"/>
              <w:left w:val="nil"/>
              <w:bottom w:val="single" w:sz="6" w:space="0" w:color="8C8C8C"/>
              <w:right w:val="nil"/>
            </w:tcBorders>
            <w:shd w:val="clear" w:color="auto" w:fill="FAF9F9"/>
            <w:hideMark/>
          </w:tcPr>
          <w:p w14:paraId="0C4320DF" w14:textId="77777777" w:rsidR="00D933B7"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lang w:val="en-IE"/>
              </w:rPr>
              <w:t>Baseline</w:t>
            </w:r>
          </w:p>
        </w:tc>
        <w:tc>
          <w:tcPr>
            <w:tcW w:w="1519" w:type="dxa"/>
            <w:tcBorders>
              <w:top w:val="single" w:sz="6" w:space="0" w:color="8C8C8C"/>
              <w:left w:val="nil"/>
              <w:bottom w:val="single" w:sz="6" w:space="0" w:color="8C8C8C"/>
              <w:right w:val="nil"/>
            </w:tcBorders>
            <w:shd w:val="clear" w:color="auto" w:fill="FAF9F9"/>
            <w:hideMark/>
          </w:tcPr>
          <w:p w14:paraId="0650C17D" w14:textId="77777777" w:rsidR="00D933B7"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lang w:val="en-IE"/>
              </w:rPr>
              <w:t>Progress</w:t>
            </w:r>
          </w:p>
        </w:tc>
        <w:tc>
          <w:tcPr>
            <w:tcW w:w="1488" w:type="dxa"/>
            <w:tcBorders>
              <w:top w:val="single" w:sz="6" w:space="0" w:color="8C8C8C"/>
              <w:left w:val="nil"/>
              <w:bottom w:val="single" w:sz="6" w:space="0" w:color="8C8C8C"/>
              <w:right w:val="nil"/>
            </w:tcBorders>
            <w:shd w:val="clear" w:color="auto" w:fill="FAF9F9"/>
            <w:hideMark/>
          </w:tcPr>
          <w:p w14:paraId="631B8DE8" w14:textId="77777777" w:rsidR="00D933B7"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lang w:val="en-IE"/>
              </w:rPr>
              <w:t>Target</w:t>
            </w:r>
          </w:p>
        </w:tc>
        <w:tc>
          <w:tcPr>
            <w:tcW w:w="1535" w:type="dxa"/>
            <w:tcBorders>
              <w:top w:val="single" w:sz="6" w:space="0" w:color="8C8C8C"/>
              <w:left w:val="nil"/>
              <w:bottom w:val="single" w:sz="6" w:space="0" w:color="8C8C8C"/>
              <w:right w:val="nil"/>
            </w:tcBorders>
            <w:shd w:val="clear" w:color="auto" w:fill="FAF9F9"/>
            <w:hideMark/>
          </w:tcPr>
          <w:p w14:paraId="331FF1A5" w14:textId="77777777" w:rsidR="00D933B7"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lang w:val="en-IE"/>
              </w:rPr>
              <w:t>Results</w:t>
            </w:r>
          </w:p>
        </w:tc>
        <w:tc>
          <w:tcPr>
            <w:tcW w:w="1588" w:type="dxa"/>
            <w:tcBorders>
              <w:top w:val="single" w:sz="6" w:space="0" w:color="8C8C8C"/>
              <w:left w:val="nil"/>
              <w:bottom w:val="single" w:sz="6" w:space="0" w:color="8C8C8C"/>
              <w:right w:val="nil"/>
            </w:tcBorders>
            <w:shd w:val="clear" w:color="auto" w:fill="FAF9F9"/>
            <w:hideMark/>
          </w:tcPr>
          <w:p w14:paraId="6B862426" w14:textId="77777777" w:rsidR="00D933B7" w:rsidRDefault="00D933B7">
            <w:pPr>
              <w:spacing w:after="0" w:line="240" w:lineRule="auto"/>
              <w:jc w:val="center"/>
              <w:rPr>
                <w:rFonts w:eastAsia="EC Square Sans Pro" w:cs="EC Square Sans Pro"/>
                <w:color w:val="000000" w:themeColor="text1"/>
              </w:rPr>
            </w:pPr>
            <w:r>
              <w:rPr>
                <w:rFonts w:eastAsia="EC Square Sans Pro" w:cs="EC Square Sans Pro"/>
                <w:b/>
                <w:bCs/>
                <w:color w:val="000000" w:themeColor="text1"/>
                <w:lang w:val="en-IE"/>
              </w:rPr>
              <w:t>Assessment</w:t>
            </w:r>
          </w:p>
        </w:tc>
      </w:tr>
      <w:tr w:rsidR="00D933B7" w:rsidRPr="007B0108" w14:paraId="19FF4744" w14:textId="77777777">
        <w:trPr>
          <w:trHeight w:val="300"/>
        </w:trPr>
        <w:tc>
          <w:tcPr>
            <w:tcW w:w="1984" w:type="dxa"/>
            <w:tcBorders>
              <w:top w:val="single" w:sz="6" w:space="0" w:color="8C8C8C"/>
              <w:left w:val="nil"/>
              <w:bottom w:val="single" w:sz="6" w:space="0" w:color="8C8C8C"/>
              <w:right w:val="nil"/>
            </w:tcBorders>
            <w:hideMark/>
          </w:tcPr>
          <w:p w14:paraId="07F08F10" w14:textId="77777777" w:rsidR="00D933B7" w:rsidRPr="00223AC5" w:rsidRDefault="00D933B7">
            <w:pPr>
              <w:spacing w:after="0" w:line="240" w:lineRule="auto"/>
              <w:rPr>
                <w:rFonts w:eastAsia="EC Square Sans Pro" w:cs="EC Square Sans Pro"/>
                <w:color w:val="000000" w:themeColor="text1"/>
              </w:rPr>
            </w:pPr>
            <w:r>
              <w:rPr>
                <w:rFonts w:eastAsia="EC Square Sans Pro" w:cs="EC Square Sans Pro"/>
                <w:color w:val="000000" w:themeColor="text1"/>
                <w:lang w:val="en-IE"/>
              </w:rPr>
              <w:t>Number of key reforms and investments set out in the Ukraine Plan and backed by EU support</w:t>
            </w:r>
          </w:p>
        </w:tc>
        <w:tc>
          <w:tcPr>
            <w:tcW w:w="1524" w:type="dxa"/>
            <w:tcBorders>
              <w:top w:val="single" w:sz="6" w:space="0" w:color="8C8C8C"/>
              <w:left w:val="nil"/>
              <w:bottom w:val="single" w:sz="6" w:space="0" w:color="8C8C8C"/>
              <w:right w:val="nil"/>
            </w:tcBorders>
            <w:hideMark/>
          </w:tcPr>
          <w:p w14:paraId="32AD1881" w14:textId="77777777" w:rsidR="00D933B7" w:rsidRPr="00223AC5" w:rsidRDefault="00D933B7">
            <w:pPr>
              <w:spacing w:after="0" w:line="240" w:lineRule="auto"/>
              <w:jc w:val="center"/>
              <w:rPr>
                <w:rFonts w:ascii="Calibri" w:eastAsia="Calibri" w:hAnsi="Calibri" w:cs="Calibri"/>
                <w:color w:val="000000" w:themeColor="text1"/>
              </w:rPr>
            </w:pPr>
            <w:r>
              <w:rPr>
                <w:rFonts w:ascii="Calibri" w:eastAsia="Calibri" w:hAnsi="Calibri" w:cs="Calibri"/>
                <w:color w:val="000000" w:themeColor="text1"/>
                <w:lang w:val="en-IE"/>
              </w:rPr>
              <w:t>0</w:t>
            </w:r>
          </w:p>
        </w:tc>
        <w:tc>
          <w:tcPr>
            <w:tcW w:w="1519" w:type="dxa"/>
            <w:tcBorders>
              <w:top w:val="single" w:sz="6" w:space="0" w:color="8C8C8C"/>
              <w:left w:val="nil"/>
              <w:bottom w:val="single" w:sz="6" w:space="0" w:color="8C8C8C"/>
              <w:right w:val="nil"/>
            </w:tcBorders>
            <w:vAlign w:val="center"/>
            <w:hideMark/>
          </w:tcPr>
          <w:p w14:paraId="3591CF7A"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50%</w:t>
            </w:r>
          </w:p>
        </w:tc>
        <w:tc>
          <w:tcPr>
            <w:tcW w:w="1488" w:type="dxa"/>
            <w:tcBorders>
              <w:top w:val="single" w:sz="6" w:space="0" w:color="8C8C8C"/>
              <w:left w:val="nil"/>
              <w:bottom w:val="single" w:sz="6" w:space="0" w:color="8C8C8C"/>
              <w:right w:val="nil"/>
            </w:tcBorders>
            <w:hideMark/>
          </w:tcPr>
          <w:p w14:paraId="35D14128"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137 in 2027</w:t>
            </w:r>
          </w:p>
        </w:tc>
        <w:tc>
          <w:tcPr>
            <w:tcW w:w="1535" w:type="dxa"/>
            <w:tcBorders>
              <w:top w:val="single" w:sz="6" w:space="0" w:color="8C8C8C"/>
              <w:left w:val="nil"/>
              <w:bottom w:val="single" w:sz="6" w:space="0" w:color="8C8C8C"/>
              <w:right w:val="nil"/>
            </w:tcBorders>
            <w:hideMark/>
          </w:tcPr>
          <w:p w14:paraId="37BD5A19"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68 by 2025 compared to a target of 137</w:t>
            </w:r>
          </w:p>
        </w:tc>
        <w:tc>
          <w:tcPr>
            <w:tcW w:w="1588" w:type="dxa"/>
            <w:tcBorders>
              <w:top w:val="single" w:sz="6" w:space="0" w:color="8C8C8C"/>
              <w:left w:val="nil"/>
              <w:bottom w:val="single" w:sz="6" w:space="0" w:color="8C8C8C"/>
              <w:right w:val="nil"/>
            </w:tcBorders>
            <w:hideMark/>
          </w:tcPr>
          <w:p w14:paraId="76363E41"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On track</w:t>
            </w:r>
          </w:p>
        </w:tc>
      </w:tr>
      <w:tr w:rsidR="00D933B7" w:rsidRPr="007B0108" w14:paraId="77C0E2F2" w14:textId="77777777">
        <w:trPr>
          <w:trHeight w:val="300"/>
        </w:trPr>
        <w:tc>
          <w:tcPr>
            <w:tcW w:w="1984" w:type="dxa"/>
            <w:tcBorders>
              <w:top w:val="single" w:sz="6" w:space="0" w:color="8C8C8C"/>
              <w:left w:val="nil"/>
              <w:bottom w:val="single" w:sz="6" w:space="0" w:color="8C8C8C"/>
              <w:right w:val="nil"/>
            </w:tcBorders>
            <w:shd w:val="clear" w:color="auto" w:fill="FAF9F9"/>
            <w:hideMark/>
          </w:tcPr>
          <w:p w14:paraId="715DB4B9" w14:textId="77777777" w:rsidR="00D933B7" w:rsidRPr="00223AC5" w:rsidRDefault="00D933B7">
            <w:pPr>
              <w:spacing w:after="0" w:line="240" w:lineRule="auto"/>
              <w:rPr>
                <w:rFonts w:eastAsia="EC Square Sans Pro" w:cs="EC Square Sans Pro"/>
                <w:color w:val="000000" w:themeColor="text1"/>
              </w:rPr>
            </w:pPr>
            <w:r>
              <w:rPr>
                <w:rFonts w:eastAsia="EC Square Sans Pro" w:cs="EC Square Sans Pro"/>
                <w:color w:val="000000" w:themeColor="text1"/>
                <w:lang w:val="en-IE"/>
              </w:rPr>
              <w:t>Investments mobilised by the Ukraine Investment Framework (UIF)</w:t>
            </w:r>
          </w:p>
        </w:tc>
        <w:tc>
          <w:tcPr>
            <w:tcW w:w="1524" w:type="dxa"/>
            <w:tcBorders>
              <w:top w:val="single" w:sz="6" w:space="0" w:color="8C8C8C"/>
              <w:left w:val="nil"/>
              <w:bottom w:val="single" w:sz="6" w:space="0" w:color="8C8C8C"/>
              <w:right w:val="nil"/>
            </w:tcBorders>
            <w:shd w:val="clear" w:color="auto" w:fill="FAF9F9"/>
            <w:hideMark/>
          </w:tcPr>
          <w:p w14:paraId="32EAFFD0" w14:textId="77777777" w:rsidR="00D933B7" w:rsidRPr="00223AC5" w:rsidRDefault="00D933B7">
            <w:pPr>
              <w:spacing w:after="0" w:line="240" w:lineRule="auto"/>
              <w:jc w:val="center"/>
              <w:rPr>
                <w:rFonts w:ascii="Calibri" w:eastAsia="Calibri" w:hAnsi="Calibri" w:cs="Calibri"/>
                <w:color w:val="000000" w:themeColor="text1"/>
              </w:rPr>
            </w:pPr>
            <w:r>
              <w:rPr>
                <w:rFonts w:ascii="Calibri" w:eastAsia="Calibri" w:hAnsi="Calibri" w:cs="Calibri"/>
                <w:color w:val="000000" w:themeColor="text1"/>
                <w:lang w:val="en-IE"/>
              </w:rPr>
              <w:t>N/A</w:t>
            </w:r>
          </w:p>
        </w:tc>
        <w:tc>
          <w:tcPr>
            <w:tcW w:w="1519" w:type="dxa"/>
            <w:tcBorders>
              <w:top w:val="single" w:sz="6" w:space="0" w:color="8C8C8C"/>
              <w:left w:val="nil"/>
              <w:bottom w:val="single" w:sz="6" w:space="0" w:color="8C8C8C"/>
              <w:right w:val="nil"/>
            </w:tcBorders>
            <w:shd w:val="clear" w:color="auto" w:fill="FAF9F9"/>
            <w:hideMark/>
          </w:tcPr>
          <w:p w14:paraId="7C64A9E6"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58%</w:t>
            </w:r>
          </w:p>
        </w:tc>
        <w:tc>
          <w:tcPr>
            <w:tcW w:w="1488" w:type="dxa"/>
            <w:tcBorders>
              <w:top w:val="single" w:sz="6" w:space="0" w:color="8C8C8C"/>
              <w:left w:val="nil"/>
              <w:bottom w:val="single" w:sz="6" w:space="0" w:color="8C8C8C"/>
              <w:right w:val="nil"/>
            </w:tcBorders>
            <w:shd w:val="clear" w:color="auto" w:fill="FAF9F9"/>
            <w:hideMark/>
          </w:tcPr>
          <w:p w14:paraId="3CD6C681"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EUR 9.5 billion in 2027</w:t>
            </w:r>
          </w:p>
        </w:tc>
        <w:tc>
          <w:tcPr>
            <w:tcW w:w="1535" w:type="dxa"/>
            <w:tcBorders>
              <w:top w:val="single" w:sz="6" w:space="0" w:color="8C8C8C"/>
              <w:left w:val="nil"/>
              <w:bottom w:val="single" w:sz="6" w:space="0" w:color="8C8C8C"/>
              <w:right w:val="nil"/>
            </w:tcBorders>
            <w:shd w:val="clear" w:color="auto" w:fill="FAF9F9"/>
            <w:hideMark/>
          </w:tcPr>
          <w:p w14:paraId="168A16B6"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EUR 5.5 billion in 2025 compared to a target of EUR 9.5 billion</w:t>
            </w:r>
          </w:p>
        </w:tc>
        <w:tc>
          <w:tcPr>
            <w:tcW w:w="1588" w:type="dxa"/>
            <w:tcBorders>
              <w:top w:val="single" w:sz="6" w:space="0" w:color="8C8C8C"/>
              <w:left w:val="nil"/>
              <w:bottom w:val="single" w:sz="6" w:space="0" w:color="8C8C8C"/>
              <w:right w:val="nil"/>
            </w:tcBorders>
            <w:shd w:val="clear" w:color="auto" w:fill="FAF9F9"/>
            <w:hideMark/>
          </w:tcPr>
          <w:p w14:paraId="4A960169"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On track</w:t>
            </w:r>
          </w:p>
        </w:tc>
      </w:tr>
      <w:tr w:rsidR="00D933B7" w:rsidRPr="007B0108" w14:paraId="52A55288" w14:textId="77777777">
        <w:trPr>
          <w:trHeight w:val="300"/>
        </w:trPr>
        <w:tc>
          <w:tcPr>
            <w:tcW w:w="1984" w:type="dxa"/>
            <w:tcBorders>
              <w:top w:val="single" w:sz="6" w:space="0" w:color="8C8C8C"/>
              <w:left w:val="nil"/>
              <w:bottom w:val="single" w:sz="6" w:space="0" w:color="8C8C8C"/>
              <w:right w:val="nil"/>
            </w:tcBorders>
            <w:hideMark/>
          </w:tcPr>
          <w:p w14:paraId="3DCF5AE5" w14:textId="77777777" w:rsidR="00D933B7" w:rsidRPr="00223AC5" w:rsidRDefault="00D933B7">
            <w:pPr>
              <w:spacing w:after="0" w:line="240" w:lineRule="auto"/>
              <w:rPr>
                <w:rFonts w:eastAsia="EC Square Sans Pro" w:cs="EC Square Sans Pro"/>
                <w:color w:val="000000" w:themeColor="text1"/>
              </w:rPr>
            </w:pPr>
            <w:r>
              <w:rPr>
                <w:rFonts w:eastAsia="EC Square Sans Pro" w:cs="EC Square Sans Pro"/>
                <w:color w:val="000000" w:themeColor="text1"/>
                <w:lang w:val="en-IE"/>
              </w:rPr>
              <w:t>Number of government policies developed or revised with EU support under Pillar</w:t>
            </w:r>
            <w:r>
              <w:rPr>
                <w:rFonts w:ascii="Calibri" w:eastAsia="EC Square Sans Pro" w:hAnsi="Calibri" w:cs="Calibri"/>
                <w:color w:val="000000" w:themeColor="text1"/>
                <w:lang w:val="en-IE"/>
              </w:rPr>
              <w:t> </w:t>
            </w:r>
            <w:r>
              <w:rPr>
                <w:rFonts w:eastAsia="EC Square Sans Pro" w:cs="EC Square Sans Pro"/>
                <w:color w:val="000000" w:themeColor="text1"/>
                <w:lang w:val="en-IE"/>
              </w:rPr>
              <w:t>III of the Ukraine Facility</w:t>
            </w:r>
          </w:p>
        </w:tc>
        <w:tc>
          <w:tcPr>
            <w:tcW w:w="1524" w:type="dxa"/>
            <w:tcBorders>
              <w:top w:val="single" w:sz="6" w:space="0" w:color="8C8C8C"/>
              <w:left w:val="nil"/>
              <w:bottom w:val="single" w:sz="6" w:space="0" w:color="8C8C8C"/>
              <w:right w:val="nil"/>
            </w:tcBorders>
            <w:hideMark/>
          </w:tcPr>
          <w:p w14:paraId="56DEDC21" w14:textId="77777777" w:rsidR="00D933B7" w:rsidRPr="00223AC5" w:rsidRDefault="00D933B7">
            <w:pPr>
              <w:spacing w:after="0" w:line="240" w:lineRule="auto"/>
              <w:jc w:val="center"/>
              <w:rPr>
                <w:rFonts w:ascii="Calibri" w:eastAsia="Calibri" w:hAnsi="Calibri" w:cs="Calibri"/>
                <w:color w:val="000000" w:themeColor="text1"/>
              </w:rPr>
            </w:pPr>
            <w:r>
              <w:rPr>
                <w:rFonts w:ascii="Calibri" w:eastAsia="Calibri" w:hAnsi="Calibri" w:cs="Calibri"/>
                <w:color w:val="000000" w:themeColor="text1"/>
                <w:lang w:val="en-IE"/>
              </w:rPr>
              <w:t>N/A</w:t>
            </w:r>
          </w:p>
        </w:tc>
        <w:tc>
          <w:tcPr>
            <w:tcW w:w="1519" w:type="dxa"/>
            <w:tcBorders>
              <w:top w:val="single" w:sz="6" w:space="0" w:color="8C8C8C"/>
              <w:left w:val="nil"/>
              <w:bottom w:val="single" w:sz="6" w:space="0" w:color="8C8C8C"/>
              <w:right w:val="nil"/>
            </w:tcBorders>
            <w:hideMark/>
          </w:tcPr>
          <w:p w14:paraId="3EAFCF21"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N/A</w:t>
            </w:r>
          </w:p>
        </w:tc>
        <w:tc>
          <w:tcPr>
            <w:tcW w:w="1488" w:type="dxa"/>
            <w:tcBorders>
              <w:top w:val="single" w:sz="6" w:space="0" w:color="8C8C8C"/>
              <w:left w:val="nil"/>
              <w:bottom w:val="single" w:sz="6" w:space="0" w:color="8C8C8C"/>
              <w:right w:val="nil"/>
            </w:tcBorders>
            <w:hideMark/>
          </w:tcPr>
          <w:p w14:paraId="79AA0977"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N/A</w:t>
            </w:r>
          </w:p>
        </w:tc>
        <w:tc>
          <w:tcPr>
            <w:tcW w:w="1535" w:type="dxa"/>
            <w:tcBorders>
              <w:top w:val="single" w:sz="6" w:space="0" w:color="8C8C8C"/>
              <w:left w:val="nil"/>
              <w:bottom w:val="single" w:sz="6" w:space="0" w:color="8C8C8C"/>
              <w:right w:val="nil"/>
            </w:tcBorders>
          </w:tcPr>
          <w:p w14:paraId="0B3A0A54"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24</w:t>
            </w:r>
          </w:p>
        </w:tc>
        <w:tc>
          <w:tcPr>
            <w:tcW w:w="1588" w:type="dxa"/>
            <w:tcBorders>
              <w:top w:val="single" w:sz="6" w:space="0" w:color="8C8C8C"/>
              <w:left w:val="nil"/>
              <w:bottom w:val="single" w:sz="6" w:space="0" w:color="8C8C8C"/>
              <w:right w:val="nil"/>
            </w:tcBorders>
            <w:hideMark/>
          </w:tcPr>
          <w:p w14:paraId="4CAAE1CD" w14:textId="77777777" w:rsidR="00D933B7" w:rsidRPr="00223AC5" w:rsidRDefault="00D933B7">
            <w:pPr>
              <w:spacing w:after="0" w:line="240" w:lineRule="auto"/>
              <w:jc w:val="center"/>
              <w:rPr>
                <w:rFonts w:eastAsia="EC Square Sans Pro" w:cs="EC Square Sans Pro"/>
                <w:color w:val="000000" w:themeColor="text1"/>
              </w:rPr>
            </w:pPr>
            <w:r>
              <w:rPr>
                <w:rFonts w:eastAsia="EC Square Sans Pro" w:cs="EC Square Sans Pro"/>
                <w:color w:val="000000" w:themeColor="text1"/>
                <w:lang w:val="en-IE"/>
              </w:rPr>
              <w:t>N/A</w:t>
            </w:r>
          </w:p>
        </w:tc>
      </w:tr>
    </w:tbl>
    <w:p w14:paraId="2B5C1C2D" w14:textId="77777777" w:rsidR="00D933B7" w:rsidRPr="00FC2BD8" w:rsidRDefault="00D933B7" w:rsidP="00D933B7">
      <w:pPr>
        <w:tabs>
          <w:tab w:val="left" w:pos="1410"/>
        </w:tabs>
        <w:rPr>
          <w:lang w:eastAsia="en-GB"/>
        </w:rPr>
      </w:pPr>
    </w:p>
    <w:p w14:paraId="07B1ABFD" w14:textId="77777777" w:rsidR="00D933B7" w:rsidRPr="00EE3099" w:rsidRDefault="00D933B7" w:rsidP="00D933B7">
      <w:pPr>
        <w:rPr>
          <w:b/>
          <w:bCs/>
          <w:lang w:eastAsia="en-GB"/>
        </w:rPr>
      </w:pPr>
      <w:r>
        <w:rPr>
          <w:b/>
          <w:bCs/>
          <w:lang w:eastAsia="en-GB"/>
        </w:rPr>
        <w:t>Pillar</w:t>
      </w:r>
      <w:r>
        <w:rPr>
          <w:rFonts w:ascii="Calibri" w:hAnsi="Calibri" w:cs="Calibri"/>
          <w:b/>
          <w:bCs/>
          <w:lang w:eastAsia="en-GB"/>
        </w:rPr>
        <w:t> </w:t>
      </w:r>
      <w:r>
        <w:rPr>
          <w:b/>
          <w:bCs/>
          <w:lang w:eastAsia="en-GB"/>
        </w:rPr>
        <w:t>I</w:t>
      </w:r>
      <w:r>
        <w:rPr>
          <w:rFonts w:ascii="Calibri" w:hAnsi="Calibri" w:cs="Calibri"/>
          <w:b/>
          <w:bCs/>
          <w:lang w:eastAsia="en-GB"/>
        </w:rPr>
        <w:t> </w:t>
      </w:r>
      <w:r>
        <w:rPr>
          <w:b/>
          <w:bCs/>
          <w:lang w:eastAsia="en-GB"/>
        </w:rPr>
        <w:t xml:space="preserve">– The Ukraine Plan </w:t>
      </w:r>
    </w:p>
    <w:p w14:paraId="461FC0E2" w14:textId="77777777" w:rsidR="00D933B7" w:rsidRDefault="00D933B7" w:rsidP="00373960">
      <w:pPr>
        <w:pStyle w:val="ListParagraph"/>
        <w:numPr>
          <w:ilvl w:val="0"/>
          <w:numId w:val="9"/>
        </w:numPr>
        <w:spacing w:after="240" w:line="264" w:lineRule="auto"/>
        <w:rPr>
          <w:lang w:eastAsia="en-GB"/>
        </w:rPr>
      </w:pPr>
      <w:r>
        <w:rPr>
          <w:lang w:eastAsia="en-GB"/>
        </w:rPr>
        <w:t xml:space="preserve">The Ukraine Facility contributes to Ukraine’s macro-financial stability with a combination of non-repayable support and highly concessional loans disbursed against the fulfilment of pre-agreed conditionalities (‘steps’) set out in the </w:t>
      </w:r>
      <w:r>
        <w:rPr>
          <w:b/>
          <w:bCs/>
          <w:lang w:eastAsia="en-GB"/>
        </w:rPr>
        <w:t>Ukraine Plan</w:t>
      </w:r>
      <w:r>
        <w:rPr>
          <w:lang w:eastAsia="en-GB"/>
        </w:rPr>
        <w:t>. In 2025, 45 steps were positively assessed, triggering the disbursement of EUR</w:t>
      </w:r>
      <w:r>
        <w:rPr>
          <w:rFonts w:ascii="Calibri" w:hAnsi="Calibri" w:cs="Calibri"/>
          <w:lang w:eastAsia="en-GB"/>
        </w:rPr>
        <w:t> </w:t>
      </w:r>
      <w:r>
        <w:rPr>
          <w:lang w:eastAsia="en-GB"/>
        </w:rPr>
        <w:t>10.7</w:t>
      </w:r>
      <w:r>
        <w:rPr>
          <w:rFonts w:ascii="Calibri" w:hAnsi="Calibri" w:cs="Calibri"/>
          <w:lang w:eastAsia="en-GB"/>
        </w:rPr>
        <w:t> </w:t>
      </w:r>
      <w:r>
        <w:rPr>
          <w:lang w:eastAsia="en-GB"/>
        </w:rPr>
        <w:t xml:space="preserve">billion to Ukraine’s state budget. For example, in November 2025 Ukraine adopted key amendments to the </w:t>
      </w:r>
      <w:r>
        <w:rPr>
          <w:b/>
          <w:bCs/>
          <w:lang w:eastAsia="en-GB"/>
        </w:rPr>
        <w:t>Law on Local State Administration</w:t>
      </w:r>
      <w:r>
        <w:rPr>
          <w:lang w:eastAsia="en-GB"/>
        </w:rPr>
        <w:t xml:space="preserve">; this step directly contributes to public administration reform, a core priority under the ‘Fundamentals’ cluster of the accession process. Performance is largely evolving as expected, with a cumulative </w:t>
      </w:r>
      <w:r>
        <w:rPr>
          <w:b/>
          <w:bCs/>
          <w:lang w:eastAsia="en-GB"/>
        </w:rPr>
        <w:t>total</w:t>
      </w:r>
      <w:r>
        <w:rPr>
          <w:lang w:eastAsia="en-GB"/>
        </w:rPr>
        <w:t xml:space="preserve"> of </w:t>
      </w:r>
      <w:r>
        <w:rPr>
          <w:b/>
          <w:bCs/>
          <w:lang w:eastAsia="en-GB"/>
        </w:rPr>
        <w:t>68 steps in 2024-2025</w:t>
      </w:r>
      <w:r>
        <w:rPr>
          <w:lang w:eastAsia="en-GB"/>
        </w:rPr>
        <w:t xml:space="preserve"> (EUR</w:t>
      </w:r>
      <w:r>
        <w:rPr>
          <w:rFonts w:ascii="Calibri" w:hAnsi="Calibri" w:cs="Calibri"/>
          <w:lang w:eastAsia="en-GB"/>
        </w:rPr>
        <w:t> </w:t>
      </w:r>
      <w:r>
        <w:rPr>
          <w:lang w:eastAsia="en-GB"/>
        </w:rPr>
        <w:t>26.8</w:t>
      </w:r>
      <w:r>
        <w:rPr>
          <w:rFonts w:ascii="Calibri" w:hAnsi="Calibri" w:cs="Calibri"/>
          <w:lang w:eastAsia="en-GB"/>
        </w:rPr>
        <w:t> </w:t>
      </w:r>
      <w:r>
        <w:rPr>
          <w:lang w:eastAsia="en-GB"/>
        </w:rPr>
        <w:t>billion).</w:t>
      </w:r>
    </w:p>
    <w:p w14:paraId="4B376BE0" w14:textId="77777777" w:rsidR="00D933B7" w:rsidRDefault="00D933B7" w:rsidP="00373960">
      <w:pPr>
        <w:pStyle w:val="ListParagraph"/>
        <w:numPr>
          <w:ilvl w:val="0"/>
          <w:numId w:val="9"/>
        </w:numPr>
        <w:spacing w:after="240" w:line="264" w:lineRule="auto"/>
        <w:rPr>
          <w:lang w:eastAsia="en-GB"/>
        </w:rPr>
      </w:pPr>
      <w:r>
        <w:rPr>
          <w:lang w:eastAsia="en-GB"/>
        </w:rPr>
        <w:t xml:space="preserve">The </w:t>
      </w:r>
      <w:hyperlink r:id="rId582" w:history="1">
        <w:r>
          <w:rPr>
            <w:rStyle w:val="Hyperlink"/>
            <w:b/>
            <w:bCs/>
            <w:lang w:eastAsia="en-GB"/>
          </w:rPr>
          <w:t>scoreboard</w:t>
        </w:r>
      </w:hyperlink>
      <w:r>
        <w:rPr>
          <w:lang w:eastAsia="en-GB"/>
        </w:rPr>
        <w:t xml:space="preserve"> for the plan was established in February, following the adoption of a delegated Regulation, and provides easy public access to the assessment of reforms as captured in the Council Implementing Decisions underpinning the payments throughout the year.</w:t>
      </w:r>
    </w:p>
    <w:p w14:paraId="28325F0C" w14:textId="77777777" w:rsidR="00D933B7" w:rsidRDefault="00D933B7" w:rsidP="00373960">
      <w:pPr>
        <w:pStyle w:val="ListParagraph"/>
        <w:numPr>
          <w:ilvl w:val="0"/>
          <w:numId w:val="9"/>
        </w:numPr>
        <w:spacing w:after="240" w:line="264" w:lineRule="auto"/>
        <w:rPr>
          <w:lang w:eastAsia="en-GB"/>
        </w:rPr>
      </w:pPr>
      <w:r>
        <w:rPr>
          <w:lang w:eastAsia="en-GB"/>
        </w:rPr>
        <w:t xml:space="preserve">In 2025 there was the first case of </w:t>
      </w:r>
      <w:r>
        <w:rPr>
          <w:b/>
          <w:bCs/>
          <w:lang w:eastAsia="en-GB"/>
        </w:rPr>
        <w:t>partial fulfilment of steps</w:t>
      </w:r>
      <w:r>
        <w:rPr>
          <w:lang w:eastAsia="en-GB"/>
        </w:rPr>
        <w:t>. The performance-based mechanism of the Plan proved to be effective: Ukraine managed to catch up with 2 out of 7 missed steps already before year-end; 5 reforms remain pending, that could still unlock payments for up to EUR</w:t>
      </w:r>
      <w:r>
        <w:rPr>
          <w:rFonts w:ascii="Calibri" w:hAnsi="Calibri" w:cs="Calibri"/>
          <w:lang w:eastAsia="en-GB"/>
        </w:rPr>
        <w:t> </w:t>
      </w:r>
      <w:r>
        <w:rPr>
          <w:lang w:eastAsia="en-GB"/>
        </w:rPr>
        <w:t>1.8</w:t>
      </w:r>
      <w:r>
        <w:rPr>
          <w:rFonts w:ascii="Calibri" w:hAnsi="Calibri" w:cs="Calibri"/>
          <w:lang w:eastAsia="en-GB"/>
        </w:rPr>
        <w:t> </w:t>
      </w:r>
      <w:r>
        <w:rPr>
          <w:lang w:eastAsia="en-GB"/>
        </w:rPr>
        <w:t xml:space="preserve">billion (net of clearing of pre-financing). </w:t>
      </w:r>
      <w:r>
        <w:t xml:space="preserve">In parallel, the EU accepted some </w:t>
      </w:r>
      <w:r>
        <w:rPr>
          <w:b/>
          <w:bCs/>
        </w:rPr>
        <w:t>changes to the Plan</w:t>
      </w:r>
      <w:r>
        <w:t xml:space="preserve"> to make it more practical and effective in the context of the ongoing war: conditionalities remain robust and ambitious, while some implementation deadlines were readjusted.</w:t>
      </w:r>
    </w:p>
    <w:p w14:paraId="2F750DB3" w14:textId="77777777" w:rsidR="00D933B7" w:rsidRPr="00EE3099" w:rsidRDefault="00D933B7" w:rsidP="00D933B7">
      <w:pPr>
        <w:rPr>
          <w:b/>
          <w:bCs/>
          <w:lang w:eastAsia="en-GB"/>
        </w:rPr>
      </w:pPr>
      <w:r>
        <w:rPr>
          <w:b/>
          <w:bCs/>
          <w:lang w:eastAsia="en-GB"/>
        </w:rPr>
        <w:t>Pillar</w:t>
      </w:r>
      <w:r>
        <w:rPr>
          <w:rFonts w:ascii="Calibri" w:hAnsi="Calibri" w:cs="Calibri"/>
          <w:b/>
          <w:bCs/>
          <w:lang w:eastAsia="en-GB"/>
        </w:rPr>
        <w:t> </w:t>
      </w:r>
      <w:r>
        <w:rPr>
          <w:b/>
          <w:bCs/>
          <w:lang w:eastAsia="en-GB"/>
        </w:rPr>
        <w:t>II</w:t>
      </w:r>
      <w:r>
        <w:rPr>
          <w:rFonts w:ascii="Calibri" w:hAnsi="Calibri" w:cs="Calibri"/>
          <w:b/>
          <w:bCs/>
          <w:lang w:eastAsia="en-GB"/>
        </w:rPr>
        <w:t> </w:t>
      </w:r>
      <w:r>
        <w:rPr>
          <w:b/>
          <w:bCs/>
          <w:lang w:eastAsia="en-GB"/>
        </w:rPr>
        <w:t>– The Ukraine Investment Framework</w:t>
      </w:r>
    </w:p>
    <w:p w14:paraId="389B6AAA" w14:textId="77777777" w:rsidR="00D933B7" w:rsidRDefault="00D933B7" w:rsidP="00373960">
      <w:pPr>
        <w:pStyle w:val="ListParagraph"/>
        <w:numPr>
          <w:ilvl w:val="0"/>
          <w:numId w:val="9"/>
        </w:numPr>
        <w:spacing w:after="240" w:line="264" w:lineRule="auto"/>
        <w:rPr>
          <w:lang w:eastAsia="en-GB"/>
        </w:rPr>
      </w:pPr>
      <w:r>
        <w:rPr>
          <w:lang w:eastAsia="en-GB"/>
        </w:rPr>
        <w:t xml:space="preserve">In 2025, the </w:t>
      </w:r>
      <w:r>
        <w:rPr>
          <w:b/>
          <w:bCs/>
          <w:lang w:eastAsia="en-GB"/>
        </w:rPr>
        <w:t>Ukraine Investment Framework (UIF)</w:t>
      </w:r>
      <w:r>
        <w:rPr>
          <w:lang w:eastAsia="en-GB"/>
        </w:rPr>
        <w:t xml:space="preserve"> allocated up to EUR</w:t>
      </w:r>
      <w:r>
        <w:rPr>
          <w:rFonts w:ascii="Calibri" w:hAnsi="Calibri" w:cs="Calibri"/>
          <w:lang w:eastAsia="en-GB"/>
        </w:rPr>
        <w:t> </w:t>
      </w:r>
      <w:r>
        <w:rPr>
          <w:lang w:eastAsia="en-GB"/>
        </w:rPr>
        <w:t>5.5</w:t>
      </w:r>
      <w:r>
        <w:rPr>
          <w:rFonts w:ascii="Calibri" w:hAnsi="Calibri" w:cs="Calibri"/>
          <w:lang w:eastAsia="en-GB"/>
        </w:rPr>
        <w:t> </w:t>
      </w:r>
      <w:r>
        <w:rPr>
          <w:lang w:eastAsia="en-GB"/>
        </w:rPr>
        <w:t xml:space="preserve">billion in </w:t>
      </w:r>
      <w:r>
        <w:rPr>
          <w:b/>
          <w:bCs/>
          <w:lang w:eastAsia="en-GB"/>
        </w:rPr>
        <w:t>EU guarantee cover</w:t>
      </w:r>
      <w:r>
        <w:rPr>
          <w:lang w:eastAsia="en-GB"/>
        </w:rPr>
        <w:t xml:space="preserve"> and </w:t>
      </w:r>
      <w:r>
        <w:rPr>
          <w:b/>
          <w:bCs/>
          <w:lang w:eastAsia="en-GB"/>
        </w:rPr>
        <w:t>blended finance</w:t>
      </w:r>
      <w:r>
        <w:rPr>
          <w:lang w:eastAsia="en-GB"/>
        </w:rPr>
        <w:t xml:space="preserve"> (technical assistance and investment grants). This included the special ‘window’ dedicated to the partnership with the European Investment Bank (EIB) mandated by the Ukraine Facility Regulation (Article</w:t>
      </w:r>
      <w:r>
        <w:rPr>
          <w:rFonts w:ascii="Calibri" w:hAnsi="Calibri" w:cs="Calibri"/>
          <w:lang w:eastAsia="en-GB"/>
        </w:rPr>
        <w:t> </w:t>
      </w:r>
      <w:r>
        <w:rPr>
          <w:lang w:eastAsia="en-GB"/>
        </w:rPr>
        <w:t xml:space="preserve">31.6). Throughout the year, 12 eligible financing institutions submitted successful proposals to the UIF Steering Board, spanning </w:t>
      </w:r>
      <w:r>
        <w:rPr>
          <w:rFonts w:eastAsia="Calibri" w:cs="Arial"/>
        </w:rPr>
        <w:t xml:space="preserve">from support to municipal investments and micro and small business to housing, recovery and financial inclusion. A strong focus on </w:t>
      </w:r>
      <w:r>
        <w:rPr>
          <w:rFonts w:eastAsia="Calibri" w:cs="Arial"/>
          <w:b/>
          <w:bCs/>
        </w:rPr>
        <w:t>energy resilience</w:t>
      </w:r>
      <w:r>
        <w:rPr>
          <w:rFonts w:eastAsia="Calibri" w:cs="Arial"/>
        </w:rPr>
        <w:t xml:space="preserve"> in 2025 was largely driven by unfolding war-related events. For example, the EU provided EUR</w:t>
      </w:r>
      <w:r>
        <w:rPr>
          <w:rFonts w:ascii="Calibri" w:hAnsi="Calibri" w:cs="Calibri"/>
          <w:lang w:eastAsia="en-GB"/>
        </w:rPr>
        <w:t> </w:t>
      </w:r>
      <w:r>
        <w:rPr>
          <w:rFonts w:eastAsia="Calibri" w:cs="Arial"/>
        </w:rPr>
        <w:t>100</w:t>
      </w:r>
      <w:r>
        <w:rPr>
          <w:rFonts w:ascii="Calibri" w:hAnsi="Calibri" w:cs="Calibri"/>
          <w:lang w:eastAsia="en-GB"/>
        </w:rPr>
        <w:t> </w:t>
      </w:r>
      <w:r>
        <w:rPr>
          <w:rFonts w:eastAsia="Calibri" w:cs="Arial"/>
        </w:rPr>
        <w:t>million in grants to support EUR</w:t>
      </w:r>
      <w:r>
        <w:rPr>
          <w:rFonts w:ascii="Calibri" w:hAnsi="Calibri" w:cs="Calibri"/>
          <w:lang w:eastAsia="en-GB"/>
        </w:rPr>
        <w:t> </w:t>
      </w:r>
      <w:r>
        <w:rPr>
          <w:rFonts w:eastAsia="Calibri" w:cs="Arial"/>
        </w:rPr>
        <w:t>250</w:t>
      </w:r>
      <w:r>
        <w:rPr>
          <w:rFonts w:ascii="Calibri" w:hAnsi="Calibri" w:cs="Calibri"/>
          <w:lang w:eastAsia="en-GB"/>
        </w:rPr>
        <w:t> </w:t>
      </w:r>
      <w:r>
        <w:rPr>
          <w:rFonts w:eastAsia="Calibri" w:cs="Arial"/>
        </w:rPr>
        <w:t>million in loans from the German Development Bank, Kreditanstalt für Wiederaufbau (KfW), for repairing, war-proofing and modernising the electricity grid. The funds are used to restore destroyed transformers and build shelters for key infrastructure, ensuring a more stable power supply.</w:t>
      </w:r>
    </w:p>
    <w:p w14:paraId="3D57BF0B" w14:textId="77777777" w:rsidR="00D933B7" w:rsidRDefault="00D933B7" w:rsidP="00373960">
      <w:pPr>
        <w:pStyle w:val="ListParagraph"/>
        <w:numPr>
          <w:ilvl w:val="0"/>
          <w:numId w:val="9"/>
        </w:numPr>
        <w:spacing w:after="240" w:line="264" w:lineRule="auto"/>
      </w:pPr>
      <w:r>
        <w:rPr>
          <w:lang w:eastAsia="en-GB"/>
        </w:rPr>
        <w:t xml:space="preserve">In total, </w:t>
      </w:r>
      <w:r>
        <w:rPr>
          <w:b/>
          <w:bCs/>
          <w:lang w:eastAsia="en-GB"/>
        </w:rPr>
        <w:t>up to EUR</w:t>
      </w:r>
      <w:r>
        <w:rPr>
          <w:rFonts w:ascii="Calibri" w:hAnsi="Calibri" w:cs="Calibri"/>
          <w:lang w:eastAsia="en-GB"/>
        </w:rPr>
        <w:t> </w:t>
      </w:r>
      <w:r>
        <w:rPr>
          <w:b/>
          <w:bCs/>
          <w:lang w:eastAsia="en-GB"/>
        </w:rPr>
        <w:t>6.9</w:t>
      </w:r>
      <w:r>
        <w:rPr>
          <w:rFonts w:ascii="Calibri" w:hAnsi="Calibri" w:cs="Calibri"/>
          <w:lang w:eastAsia="en-GB"/>
        </w:rPr>
        <w:t> </w:t>
      </w:r>
      <w:r>
        <w:rPr>
          <w:b/>
          <w:bCs/>
          <w:lang w:eastAsia="en-GB"/>
        </w:rPr>
        <w:t>billion</w:t>
      </w:r>
      <w:r>
        <w:rPr>
          <w:lang w:eastAsia="en-GB"/>
        </w:rPr>
        <w:t xml:space="preserve"> is now booked under the UIF, </w:t>
      </w:r>
      <w:r>
        <w:t>corresponding to 70% of the current UIF overall capacity of EUR</w:t>
      </w:r>
      <w:r>
        <w:rPr>
          <w:rFonts w:ascii="Calibri" w:hAnsi="Calibri" w:cs="Calibri"/>
          <w:lang w:eastAsia="en-GB"/>
        </w:rPr>
        <w:t> </w:t>
      </w:r>
      <w:r>
        <w:t>9.5</w:t>
      </w:r>
      <w:r>
        <w:rPr>
          <w:rFonts w:ascii="Calibri" w:hAnsi="Calibri" w:cs="Calibri"/>
          <w:lang w:eastAsia="en-GB"/>
        </w:rPr>
        <w:t> </w:t>
      </w:r>
      <w:r>
        <w:t>billion. This is expected to enable up to EUR</w:t>
      </w:r>
      <w:r>
        <w:rPr>
          <w:rFonts w:ascii="Calibri" w:hAnsi="Calibri" w:cs="Calibri"/>
          <w:lang w:eastAsia="en-GB"/>
        </w:rPr>
        <w:t> </w:t>
      </w:r>
      <w:r>
        <w:t>21.8</w:t>
      </w:r>
      <w:r>
        <w:rPr>
          <w:rFonts w:ascii="Calibri" w:hAnsi="Calibri" w:cs="Calibri"/>
          <w:lang w:eastAsia="en-GB"/>
        </w:rPr>
        <w:t> </w:t>
      </w:r>
      <w:r>
        <w:t xml:space="preserve">billion of public and private investments. The </w:t>
      </w:r>
      <w:hyperlink r:id="rId583">
        <w:r>
          <w:rPr>
            <w:rStyle w:val="Hyperlink"/>
          </w:rPr>
          <w:t>UIF website</w:t>
        </w:r>
      </w:hyperlink>
      <w:r>
        <w:t xml:space="preserve"> went live in 2025, offering live information and data on planned and ongoing investments enabled by the Facility.</w:t>
      </w:r>
    </w:p>
    <w:p w14:paraId="6A48E72E" w14:textId="77777777" w:rsidR="00D933B7" w:rsidRPr="00A14308" w:rsidRDefault="00D933B7" w:rsidP="00D933B7">
      <w:pPr>
        <w:rPr>
          <w:b/>
          <w:bCs/>
        </w:rPr>
      </w:pPr>
      <w:r>
        <w:rPr>
          <w:b/>
          <w:bCs/>
        </w:rPr>
        <w:t>Pillar</w:t>
      </w:r>
      <w:r>
        <w:rPr>
          <w:rFonts w:ascii="Calibri" w:hAnsi="Calibri" w:cs="Calibri"/>
          <w:lang w:eastAsia="en-GB"/>
        </w:rPr>
        <w:t> </w:t>
      </w:r>
      <w:r>
        <w:rPr>
          <w:b/>
          <w:bCs/>
        </w:rPr>
        <w:t>III</w:t>
      </w:r>
      <w:r>
        <w:rPr>
          <w:rFonts w:ascii="Calibri" w:hAnsi="Calibri" w:cs="Calibri"/>
          <w:lang w:eastAsia="en-GB"/>
        </w:rPr>
        <w:t> </w:t>
      </w:r>
      <w:r>
        <w:rPr>
          <w:b/>
          <w:bCs/>
        </w:rPr>
        <w:t>– EU accession assistance and related support measures</w:t>
      </w:r>
    </w:p>
    <w:p w14:paraId="09D9B5EB" w14:textId="77777777" w:rsidR="00D933B7" w:rsidRDefault="00D933B7" w:rsidP="00373960">
      <w:pPr>
        <w:pStyle w:val="ListParagraph"/>
        <w:numPr>
          <w:ilvl w:val="0"/>
          <w:numId w:val="9"/>
        </w:numPr>
        <w:spacing w:after="240" w:line="264" w:lineRule="auto"/>
        <w:rPr>
          <w:lang w:eastAsia="en-GB"/>
        </w:rPr>
      </w:pPr>
      <w:r>
        <w:rPr>
          <w:b/>
          <w:bCs/>
          <w:lang w:eastAsia="en-GB"/>
        </w:rPr>
        <w:t>Project-based assistance</w:t>
      </w:r>
      <w:r>
        <w:rPr>
          <w:lang w:eastAsia="en-GB"/>
        </w:rPr>
        <w:t xml:space="preserve"> under Pillar</w:t>
      </w:r>
      <w:r>
        <w:rPr>
          <w:rFonts w:ascii="Calibri" w:hAnsi="Calibri" w:cs="Calibri"/>
          <w:lang w:eastAsia="en-GB"/>
        </w:rPr>
        <w:t> </w:t>
      </w:r>
      <w:r>
        <w:rPr>
          <w:lang w:eastAsia="en-GB"/>
        </w:rPr>
        <w:t xml:space="preserve">III of the Facility complements this architecture with the </w:t>
      </w:r>
      <w:r>
        <w:rPr>
          <w:b/>
          <w:bCs/>
          <w:lang w:eastAsia="en-GB"/>
        </w:rPr>
        <w:t>Technical Cooperation Facility (TCF)</w:t>
      </w:r>
      <w:r>
        <w:rPr>
          <w:lang w:eastAsia="en-GB"/>
        </w:rPr>
        <w:t>. Thanks to its flexible internal allocation mechanism, the Technical Cooperation Facility facilitated collaboration, joint implementation and co-funding of ‘flagship initiatives’ with EU Member States in a Team Europe spirit. For example, the project ‘</w:t>
      </w:r>
      <w:hyperlink r:id="rId584">
        <w:r>
          <w:rPr>
            <w:rStyle w:val="Hyperlink"/>
            <w:lang w:eastAsia="en-GB"/>
          </w:rPr>
          <w:t>Ukraine2EU</w:t>
        </w:r>
      </w:hyperlink>
      <w:r>
        <w:rPr>
          <w:lang w:eastAsia="en-GB"/>
        </w:rPr>
        <w:t xml:space="preserve">’ brings together Denmark, Lithuania and Sweden to support Ukraine’s path to EU accession and strengthen its integration efforts. This and other projects helped Ukraine, among other things, to develop or revise </w:t>
      </w:r>
      <w:r>
        <w:rPr>
          <w:b/>
          <w:bCs/>
          <w:lang w:eastAsia="en-GB"/>
        </w:rPr>
        <w:t>24 policies</w:t>
      </w:r>
      <w:r>
        <w:rPr>
          <w:lang w:eastAsia="en-GB"/>
        </w:rPr>
        <w:t xml:space="preserve">, for example on ‘Electronic identification and electronic trust services’, ‘Reforming local self-government and territorial organisation’ and the promotion of small business and export. In addition, the Technical Cooperation Facility enabled the EU to support </w:t>
      </w:r>
      <w:r>
        <w:rPr>
          <w:b/>
          <w:bCs/>
          <w:lang w:eastAsia="en-GB"/>
        </w:rPr>
        <w:t>urgent energy repairs</w:t>
      </w:r>
      <w:r>
        <w:rPr>
          <w:lang w:eastAsia="en-GB"/>
        </w:rPr>
        <w:t xml:space="preserve">, and in 2025 it proved instrumental to calibrating the EU local response to other actors’ unplanned disengagement from key sectors, such as direct support to </w:t>
      </w:r>
      <w:r>
        <w:rPr>
          <w:b/>
          <w:bCs/>
          <w:lang w:eastAsia="en-GB"/>
        </w:rPr>
        <w:t>civil society</w:t>
      </w:r>
      <w:r>
        <w:rPr>
          <w:lang w:eastAsia="en-GB"/>
        </w:rPr>
        <w:t xml:space="preserve"> and </w:t>
      </w:r>
      <w:r>
        <w:rPr>
          <w:b/>
          <w:bCs/>
          <w:lang w:eastAsia="en-GB"/>
        </w:rPr>
        <w:t>media freedom</w:t>
      </w:r>
      <w:r>
        <w:rPr>
          <w:lang w:eastAsia="en-GB"/>
        </w:rPr>
        <w:t>.</w:t>
      </w:r>
    </w:p>
    <w:p w14:paraId="0024A28F" w14:textId="77777777" w:rsidR="00D933B7" w:rsidRDefault="00D933B7" w:rsidP="00373960">
      <w:pPr>
        <w:pStyle w:val="ListParagraph"/>
        <w:numPr>
          <w:ilvl w:val="0"/>
          <w:numId w:val="9"/>
        </w:numPr>
        <w:spacing w:after="240" w:line="264" w:lineRule="auto"/>
        <w:rPr>
          <w:lang w:eastAsia="en-GB"/>
        </w:rPr>
      </w:pPr>
      <w:r>
        <w:rPr>
          <w:lang w:eastAsia="en-GB"/>
        </w:rPr>
        <w:t xml:space="preserve">As of 2024, the Ukraine Facility finances the EU contribution to the Enlarged Partial Agreement on the </w:t>
      </w:r>
      <w:hyperlink r:id="rId585">
        <w:r>
          <w:rPr>
            <w:rStyle w:val="Hyperlink"/>
            <w:lang w:eastAsia="en-GB"/>
          </w:rPr>
          <w:t>Register of Damage for Ukraine</w:t>
        </w:r>
      </w:hyperlink>
      <w:r>
        <w:rPr>
          <w:lang w:eastAsia="en-GB"/>
        </w:rPr>
        <w:t xml:space="preserve"> caused by the Russian war of aggression against Ukraine. The register is a key building block of the international community’s effort in ensuring Russia’s accountability for the vast damage it has inflicted on Ukraine and its people, and it has already received 100</w:t>
      </w:r>
      <w:r>
        <w:rPr>
          <w:rFonts w:ascii="Calibri" w:hAnsi="Calibri" w:cs="Calibri"/>
          <w:lang w:eastAsia="en-GB"/>
        </w:rPr>
        <w:t> 000</w:t>
      </w:r>
      <w:r>
        <w:rPr>
          <w:lang w:eastAsia="en-GB"/>
        </w:rPr>
        <w:t xml:space="preserve"> claims.</w:t>
      </w:r>
    </w:p>
    <w:p w14:paraId="187D058B" w14:textId="77777777" w:rsidR="00D933B7" w:rsidRDefault="00D933B7" w:rsidP="00373960">
      <w:pPr>
        <w:pStyle w:val="ListParagraph"/>
        <w:numPr>
          <w:ilvl w:val="0"/>
          <w:numId w:val="9"/>
        </w:numPr>
        <w:spacing w:after="240" w:line="264" w:lineRule="auto"/>
        <w:rPr>
          <w:lang w:eastAsia="en-GB"/>
        </w:rPr>
      </w:pPr>
      <w:r>
        <w:rPr>
          <w:lang w:eastAsia="en-GB"/>
        </w:rPr>
        <w:t>In 2024 and 2025, the Facility financed the subsidy for the interest rate charges due by Ukraine in relation to the loans of the exceptional macro-financial assistance of 2022 and, as of 2025, also the borrowing costs incumbent on Ukraine for the loans disbursed under Pillar</w:t>
      </w:r>
      <w:r>
        <w:rPr>
          <w:rFonts w:ascii="Calibri" w:hAnsi="Calibri" w:cs="Calibri"/>
          <w:lang w:eastAsia="en-GB"/>
        </w:rPr>
        <w:t> </w:t>
      </w:r>
      <w:r>
        <w:rPr>
          <w:lang w:eastAsia="en-GB"/>
        </w:rPr>
        <w:t>I. This freed up a fiscal space of around EUR</w:t>
      </w:r>
      <w:r>
        <w:rPr>
          <w:rFonts w:ascii="Calibri" w:hAnsi="Calibri" w:cs="Calibri"/>
          <w:lang w:eastAsia="en-GB"/>
        </w:rPr>
        <w:t> </w:t>
      </w:r>
      <w:r>
        <w:rPr>
          <w:lang w:eastAsia="en-GB"/>
        </w:rPr>
        <w:t>195</w:t>
      </w:r>
      <w:r>
        <w:rPr>
          <w:rFonts w:ascii="Calibri" w:hAnsi="Calibri" w:cs="Calibri"/>
          <w:lang w:eastAsia="en-GB"/>
        </w:rPr>
        <w:t> </w:t>
      </w:r>
      <w:r>
        <w:rPr>
          <w:lang w:eastAsia="en-GB"/>
        </w:rPr>
        <w:t>million in Ukraine’s state budget in 2024, and around EUR</w:t>
      </w:r>
      <w:r>
        <w:rPr>
          <w:rFonts w:ascii="Calibri" w:hAnsi="Calibri" w:cs="Calibri"/>
          <w:lang w:eastAsia="en-GB"/>
        </w:rPr>
        <w:t> </w:t>
      </w:r>
      <w:r>
        <w:rPr>
          <w:lang w:eastAsia="en-GB"/>
        </w:rPr>
        <w:t>495</w:t>
      </w:r>
      <w:r>
        <w:rPr>
          <w:rFonts w:ascii="Calibri" w:hAnsi="Calibri" w:cs="Calibri"/>
          <w:lang w:eastAsia="en-GB"/>
        </w:rPr>
        <w:t> </w:t>
      </w:r>
      <w:r>
        <w:rPr>
          <w:lang w:eastAsia="en-GB"/>
        </w:rPr>
        <w:t>million in 2025.</w:t>
      </w:r>
    </w:p>
    <w:p w14:paraId="0F4A64D1"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340A5410"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6"/>
          <w:szCs w:val="36"/>
          <w:lang w:eastAsia="en-GB"/>
        </w:rPr>
      </w:pPr>
    </w:p>
    <w:p w14:paraId="0B47C74F"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5BB5D10D" w14:textId="77777777" w:rsidR="00D933B7" w:rsidRPr="0091729B" w:rsidRDefault="00D933B7" w:rsidP="00F72C99">
      <w:pPr>
        <w:pStyle w:val="Heading3"/>
      </w:pPr>
      <w:r>
        <w:t>Contribution to green budgeting priorities:</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562"/>
        <w:gridCol w:w="918"/>
        <w:gridCol w:w="919"/>
        <w:gridCol w:w="806"/>
        <w:gridCol w:w="797"/>
        <w:gridCol w:w="810"/>
        <w:gridCol w:w="1215"/>
        <w:gridCol w:w="796"/>
        <w:gridCol w:w="909"/>
        <w:gridCol w:w="907"/>
      </w:tblGrid>
      <w:tr w:rsidR="00D933B7" w:rsidRPr="008E1150" w14:paraId="10DCFBD0" w14:textId="77777777">
        <w:trPr>
          <w:trHeight w:val="300"/>
        </w:trPr>
        <w:tc>
          <w:tcPr>
            <w:tcW w:w="1562" w:type="dxa"/>
            <w:tcBorders>
              <w:top w:val="single" w:sz="6" w:space="0" w:color="8C8C8C"/>
              <w:left w:val="nil"/>
              <w:bottom w:val="nil"/>
              <w:right w:val="nil"/>
            </w:tcBorders>
            <w:shd w:val="clear" w:color="auto" w:fill="F2F2F2" w:themeFill="background1" w:themeFillShade="F2"/>
            <w:vAlign w:val="center"/>
            <w:hideMark/>
          </w:tcPr>
          <w:p w14:paraId="6921D821"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4250" w:type="dxa"/>
            <w:gridSpan w:val="5"/>
            <w:tcBorders>
              <w:top w:val="single" w:sz="6" w:space="0" w:color="8C8C8C"/>
              <w:left w:val="nil"/>
              <w:bottom w:val="nil"/>
              <w:right w:val="single" w:sz="4" w:space="0" w:color="auto"/>
            </w:tcBorders>
            <w:shd w:val="clear" w:color="auto" w:fill="F2F2F2" w:themeFill="background1" w:themeFillShade="F2"/>
            <w:vAlign w:val="center"/>
            <w:hideMark/>
          </w:tcPr>
          <w:p w14:paraId="526D6638"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Implementation</w:t>
            </w:r>
            <w:r>
              <w:rPr>
                <w:rFonts w:ascii="Calibri" w:hAnsi="Calibri" w:cs="Calibri"/>
                <w:sz w:val="20"/>
                <w:lang w:eastAsia="en-IE"/>
              </w:rPr>
              <w:t> </w:t>
            </w:r>
          </w:p>
        </w:tc>
        <w:tc>
          <w:tcPr>
            <w:tcW w:w="2011" w:type="dxa"/>
            <w:gridSpan w:val="2"/>
            <w:tcBorders>
              <w:top w:val="single" w:sz="6" w:space="0" w:color="8C8C8C"/>
              <w:left w:val="single" w:sz="4" w:space="0" w:color="auto"/>
              <w:bottom w:val="nil"/>
              <w:right w:val="nil"/>
            </w:tcBorders>
            <w:shd w:val="clear" w:color="auto" w:fill="F2F2F2" w:themeFill="background1" w:themeFillShade="F2"/>
            <w:vAlign w:val="center"/>
          </w:tcPr>
          <w:p w14:paraId="49F75254"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Estimates</w:t>
            </w:r>
            <w:r>
              <w:rPr>
                <w:rFonts w:ascii="Calibri" w:hAnsi="Calibri" w:cs="Calibri"/>
                <w:color w:val="000000"/>
                <w:sz w:val="20"/>
                <w:lang w:eastAsia="en-IE"/>
              </w:rPr>
              <w:t> </w:t>
            </w:r>
          </w:p>
        </w:tc>
        <w:tc>
          <w:tcPr>
            <w:tcW w:w="1816" w:type="dxa"/>
            <w:gridSpan w:val="2"/>
            <w:tcBorders>
              <w:top w:val="single" w:sz="6" w:space="0" w:color="8C8C8C"/>
              <w:left w:val="single" w:sz="6" w:space="0" w:color="auto"/>
              <w:bottom w:val="nil"/>
              <w:right w:val="nil"/>
            </w:tcBorders>
            <w:shd w:val="clear" w:color="auto" w:fill="F2F2F2" w:themeFill="background1" w:themeFillShade="F2"/>
            <w:vAlign w:val="center"/>
            <w:hideMark/>
          </w:tcPr>
          <w:p w14:paraId="301E2E25"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sz w:val="20"/>
                <w:lang w:eastAsia="en-IE"/>
              </w:rPr>
              <w:t> </w:t>
            </w:r>
            <w:r>
              <w:rPr>
                <w:rFonts w:ascii="Calibri" w:hAnsi="Calibri" w:cs="Calibri"/>
                <w:color w:val="000000"/>
                <w:sz w:val="20"/>
                <w:lang w:eastAsia="en-IE"/>
              </w:rPr>
              <w:t> </w:t>
            </w:r>
          </w:p>
        </w:tc>
      </w:tr>
      <w:tr w:rsidR="00D933B7" w:rsidRPr="008E1150" w14:paraId="41959D65" w14:textId="77777777">
        <w:trPr>
          <w:trHeight w:val="300"/>
        </w:trPr>
        <w:tc>
          <w:tcPr>
            <w:tcW w:w="1562" w:type="dxa"/>
            <w:tcBorders>
              <w:top w:val="nil"/>
              <w:left w:val="nil"/>
              <w:bottom w:val="single" w:sz="6" w:space="0" w:color="8C8C8C"/>
              <w:right w:val="nil"/>
            </w:tcBorders>
            <w:shd w:val="clear" w:color="auto" w:fill="F2F2F2" w:themeFill="background1" w:themeFillShade="F2"/>
            <w:vAlign w:val="center"/>
            <w:hideMark/>
          </w:tcPr>
          <w:p w14:paraId="08B52126"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ascii="Calibri" w:hAnsi="Calibri" w:cs="Calibri"/>
                <w:b/>
                <w:bCs/>
                <w:color w:val="000000"/>
                <w:lang w:eastAsia="en-IE"/>
              </w:rPr>
              <w:t> </w:t>
            </w:r>
            <w:r>
              <w:rPr>
                <w:rFonts w:ascii="Calibri" w:hAnsi="Calibri" w:cs="Calibri"/>
                <w:color w:val="000000"/>
                <w:lang w:eastAsia="en-IE"/>
              </w:rPr>
              <w:t> </w:t>
            </w:r>
          </w:p>
        </w:tc>
        <w:tc>
          <w:tcPr>
            <w:tcW w:w="918" w:type="dxa"/>
            <w:tcBorders>
              <w:top w:val="nil"/>
              <w:left w:val="nil"/>
              <w:bottom w:val="single" w:sz="6" w:space="0" w:color="8C8C8C"/>
              <w:right w:val="nil"/>
            </w:tcBorders>
            <w:shd w:val="clear" w:color="auto" w:fill="F2F2F2" w:themeFill="background1" w:themeFillShade="F2"/>
            <w:vAlign w:val="center"/>
            <w:hideMark/>
          </w:tcPr>
          <w:p w14:paraId="27C56654"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2021</w:t>
            </w:r>
            <w:r>
              <w:rPr>
                <w:rFonts w:ascii="Calibri" w:hAnsi="Calibri" w:cs="Calibri"/>
                <w:color w:val="000000"/>
                <w:sz w:val="20"/>
                <w:lang w:eastAsia="en-IE"/>
              </w:rPr>
              <w:t> </w:t>
            </w:r>
          </w:p>
        </w:tc>
        <w:tc>
          <w:tcPr>
            <w:tcW w:w="919" w:type="dxa"/>
            <w:tcBorders>
              <w:top w:val="nil"/>
              <w:left w:val="nil"/>
              <w:bottom w:val="single" w:sz="6" w:space="0" w:color="8C8C8C"/>
              <w:right w:val="nil"/>
            </w:tcBorders>
            <w:shd w:val="clear" w:color="auto" w:fill="F2F2F2" w:themeFill="background1" w:themeFillShade="F2"/>
            <w:vAlign w:val="center"/>
            <w:hideMark/>
          </w:tcPr>
          <w:p w14:paraId="5AF36ED8"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2022</w:t>
            </w:r>
            <w:r>
              <w:rPr>
                <w:rFonts w:ascii="Calibri" w:hAnsi="Calibri" w:cs="Calibri"/>
                <w:color w:val="000000"/>
                <w:sz w:val="20"/>
                <w:lang w:eastAsia="en-IE"/>
              </w:rPr>
              <w:t> </w:t>
            </w:r>
          </w:p>
        </w:tc>
        <w:tc>
          <w:tcPr>
            <w:tcW w:w="806" w:type="dxa"/>
            <w:tcBorders>
              <w:top w:val="nil"/>
              <w:left w:val="nil"/>
              <w:bottom w:val="single" w:sz="6" w:space="0" w:color="8C8C8C"/>
              <w:right w:val="nil"/>
            </w:tcBorders>
            <w:shd w:val="clear" w:color="auto" w:fill="F2F2F2" w:themeFill="background1" w:themeFillShade="F2"/>
            <w:vAlign w:val="center"/>
            <w:hideMark/>
          </w:tcPr>
          <w:p w14:paraId="47F03580"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2023</w:t>
            </w:r>
            <w:r>
              <w:rPr>
                <w:rFonts w:ascii="Calibri" w:hAnsi="Calibri" w:cs="Calibri"/>
                <w:color w:val="000000"/>
                <w:sz w:val="20"/>
                <w:lang w:eastAsia="en-IE"/>
              </w:rPr>
              <w:t> </w:t>
            </w:r>
          </w:p>
        </w:tc>
        <w:tc>
          <w:tcPr>
            <w:tcW w:w="797" w:type="dxa"/>
            <w:tcBorders>
              <w:top w:val="nil"/>
              <w:left w:val="nil"/>
              <w:bottom w:val="single" w:sz="6" w:space="0" w:color="8C8C8C"/>
              <w:right w:val="nil"/>
            </w:tcBorders>
            <w:shd w:val="clear" w:color="auto" w:fill="F2F2F2" w:themeFill="background1" w:themeFillShade="F2"/>
            <w:vAlign w:val="center"/>
            <w:hideMark/>
          </w:tcPr>
          <w:p w14:paraId="654151F4"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2024</w:t>
            </w:r>
            <w:r>
              <w:rPr>
                <w:rFonts w:ascii="Calibri" w:hAnsi="Calibri" w:cs="Calibri"/>
                <w:color w:val="000000"/>
                <w:sz w:val="20"/>
                <w:lang w:eastAsia="en-IE"/>
              </w:rPr>
              <w:t> </w:t>
            </w:r>
          </w:p>
        </w:tc>
        <w:tc>
          <w:tcPr>
            <w:tcW w:w="810" w:type="dxa"/>
            <w:tcBorders>
              <w:top w:val="nil"/>
              <w:left w:val="nil"/>
              <w:bottom w:val="single" w:sz="6" w:space="0" w:color="8C8C8C"/>
              <w:right w:val="single" w:sz="4" w:space="0" w:color="auto"/>
            </w:tcBorders>
            <w:shd w:val="clear" w:color="auto" w:fill="F2F2F2" w:themeFill="background1" w:themeFillShade="F2"/>
            <w:vAlign w:val="center"/>
            <w:hideMark/>
          </w:tcPr>
          <w:p w14:paraId="15F1F168"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2025</w:t>
            </w:r>
            <w:r>
              <w:rPr>
                <w:rFonts w:ascii="Calibri" w:hAnsi="Calibri" w:cs="Calibri"/>
                <w:color w:val="000000"/>
                <w:sz w:val="20"/>
                <w:lang w:eastAsia="en-IE"/>
              </w:rPr>
              <w:t> </w:t>
            </w:r>
          </w:p>
        </w:tc>
        <w:tc>
          <w:tcPr>
            <w:tcW w:w="1215" w:type="dxa"/>
            <w:tcBorders>
              <w:top w:val="nil"/>
              <w:left w:val="single" w:sz="4" w:space="0" w:color="auto"/>
              <w:bottom w:val="single" w:sz="6" w:space="0" w:color="8C8C8C"/>
              <w:right w:val="nil"/>
            </w:tcBorders>
            <w:shd w:val="clear" w:color="auto" w:fill="F2F2F2" w:themeFill="background1" w:themeFillShade="F2"/>
            <w:vAlign w:val="center"/>
            <w:hideMark/>
          </w:tcPr>
          <w:p w14:paraId="7DC6EE9B"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2026</w:t>
            </w:r>
            <w:r>
              <w:rPr>
                <w:rFonts w:ascii="Calibri" w:hAnsi="Calibri" w:cs="Calibri"/>
                <w:sz w:val="20"/>
                <w:lang w:eastAsia="en-IE"/>
              </w:rPr>
              <w:t> </w:t>
            </w:r>
          </w:p>
        </w:tc>
        <w:tc>
          <w:tcPr>
            <w:tcW w:w="796" w:type="dxa"/>
            <w:tcBorders>
              <w:top w:val="nil"/>
              <w:left w:val="nil"/>
              <w:bottom w:val="single" w:sz="6" w:space="0" w:color="8C8C8C"/>
              <w:right w:val="single" w:sz="6" w:space="0" w:color="auto"/>
            </w:tcBorders>
            <w:shd w:val="clear" w:color="auto" w:fill="F2F2F2" w:themeFill="background1" w:themeFillShade="F2"/>
            <w:vAlign w:val="center"/>
            <w:hideMark/>
          </w:tcPr>
          <w:p w14:paraId="53BCA99E"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color w:val="000000"/>
                <w:sz w:val="20"/>
                <w:lang w:eastAsia="en-IE"/>
              </w:rPr>
              <w:t>2027</w:t>
            </w:r>
            <w:r>
              <w:rPr>
                <w:rFonts w:ascii="Calibri" w:hAnsi="Calibri" w:cs="Calibri"/>
                <w:color w:val="000000"/>
                <w:sz w:val="20"/>
                <w:lang w:eastAsia="en-IE"/>
              </w:rPr>
              <w:t> </w:t>
            </w:r>
          </w:p>
        </w:tc>
        <w:tc>
          <w:tcPr>
            <w:tcW w:w="909" w:type="dxa"/>
            <w:tcBorders>
              <w:top w:val="nil"/>
              <w:left w:val="nil"/>
              <w:bottom w:val="single" w:sz="6" w:space="0" w:color="8C8C8C"/>
              <w:right w:val="nil"/>
            </w:tcBorders>
            <w:shd w:val="clear" w:color="auto" w:fill="F2F2F2" w:themeFill="background1" w:themeFillShade="F2"/>
            <w:vAlign w:val="center"/>
            <w:hideMark/>
          </w:tcPr>
          <w:p w14:paraId="07C3EF3D"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Total</w:t>
            </w:r>
            <w:r>
              <w:rPr>
                <w:rFonts w:ascii="Calibri" w:hAnsi="Calibri" w:cs="Calibri"/>
                <w:sz w:val="20"/>
                <w:lang w:eastAsia="en-IE"/>
              </w:rPr>
              <w:t> </w:t>
            </w:r>
          </w:p>
        </w:tc>
        <w:tc>
          <w:tcPr>
            <w:tcW w:w="907" w:type="dxa"/>
            <w:tcBorders>
              <w:top w:val="nil"/>
              <w:left w:val="nil"/>
              <w:bottom w:val="single" w:sz="6" w:space="0" w:color="8C8C8C"/>
              <w:right w:val="nil"/>
            </w:tcBorders>
            <w:shd w:val="clear" w:color="auto" w:fill="F2F2F2" w:themeFill="background1" w:themeFillShade="F2"/>
            <w:vAlign w:val="center"/>
            <w:hideMark/>
          </w:tcPr>
          <w:p w14:paraId="02BDACAA" w14:textId="77777777" w:rsidR="00D933B7" w:rsidRPr="008E1150" w:rsidRDefault="00D933B7">
            <w:pPr>
              <w:spacing w:after="0" w:line="240" w:lineRule="auto"/>
              <w:jc w:val="center"/>
              <w:textAlignment w:val="baseline"/>
              <w:rPr>
                <w:rFonts w:ascii="Segoe UI" w:hAnsi="Segoe UI" w:cs="Segoe UI"/>
                <w:sz w:val="18"/>
                <w:szCs w:val="18"/>
                <w:lang w:eastAsia="en-IE"/>
              </w:rPr>
            </w:pPr>
            <w:r>
              <w:rPr>
                <w:rFonts w:cs="Segoe UI"/>
                <w:b/>
                <w:bCs/>
                <w:sz w:val="20"/>
                <w:lang w:eastAsia="en-IE"/>
              </w:rPr>
              <w:t>% of the</w:t>
            </w:r>
            <w:r>
              <w:rPr>
                <w:rFonts w:ascii="Calibri" w:hAnsi="Calibri"/>
                <w:b/>
                <w:sz w:val="20"/>
              </w:rPr>
              <w:t xml:space="preserve"> </w:t>
            </w:r>
            <w:r>
              <w:rPr>
                <w:rFonts w:cs="Segoe UI"/>
                <w:b/>
                <w:bCs/>
                <w:sz w:val="20"/>
                <w:lang w:eastAsia="en-IE"/>
              </w:rPr>
              <w:t>total envelope</w:t>
            </w:r>
            <w:r>
              <w:rPr>
                <w:rFonts w:ascii="Calibri" w:hAnsi="Calibri" w:cs="Calibri"/>
                <w:sz w:val="20"/>
                <w:lang w:eastAsia="en-IE"/>
              </w:rPr>
              <w:t> </w:t>
            </w:r>
          </w:p>
        </w:tc>
      </w:tr>
      <w:tr w:rsidR="00D933B7" w:rsidRPr="008E1150" w14:paraId="470CC5C0" w14:textId="77777777">
        <w:trPr>
          <w:trHeight w:val="300"/>
        </w:trPr>
        <w:tc>
          <w:tcPr>
            <w:tcW w:w="1562" w:type="dxa"/>
            <w:tcBorders>
              <w:top w:val="nil"/>
              <w:left w:val="nil"/>
              <w:bottom w:val="single" w:sz="4" w:space="0" w:color="7F7F7F" w:themeColor="text1" w:themeTint="80"/>
              <w:right w:val="nil"/>
            </w:tcBorders>
            <w:vAlign w:val="center"/>
            <w:hideMark/>
          </w:tcPr>
          <w:p w14:paraId="23C408E8" w14:textId="77777777" w:rsidR="00D933B7" w:rsidRPr="008E1150" w:rsidRDefault="00D933B7">
            <w:pPr>
              <w:spacing w:after="0" w:line="240" w:lineRule="auto"/>
              <w:textAlignment w:val="baseline"/>
              <w:rPr>
                <w:rFonts w:ascii="Segoe UI" w:hAnsi="Segoe UI" w:cs="Segoe UI"/>
                <w:sz w:val="20"/>
                <w:lang w:eastAsia="en-IE"/>
              </w:rPr>
            </w:pPr>
            <w:r>
              <w:rPr>
                <w:rFonts w:cs="Segoe UI"/>
                <w:b/>
                <w:bCs/>
                <w:color w:val="000000"/>
                <w:sz w:val="20"/>
                <w:lang w:eastAsia="en-IE"/>
              </w:rPr>
              <w:t xml:space="preserve">Climate mainstreaming </w:t>
            </w:r>
          </w:p>
        </w:tc>
        <w:tc>
          <w:tcPr>
            <w:tcW w:w="918" w:type="dxa"/>
            <w:tcBorders>
              <w:top w:val="nil"/>
              <w:left w:val="nil"/>
              <w:bottom w:val="single" w:sz="4" w:space="0" w:color="7F7F7F" w:themeColor="text1" w:themeTint="80"/>
              <w:right w:val="nil"/>
            </w:tcBorders>
            <w:vAlign w:val="center"/>
          </w:tcPr>
          <w:p w14:paraId="32967543" w14:textId="77777777" w:rsidR="00D933B7" w:rsidRPr="008E1150" w:rsidRDefault="00D933B7">
            <w:pPr>
              <w:spacing w:after="0" w:line="240" w:lineRule="auto"/>
              <w:jc w:val="center"/>
              <w:textAlignment w:val="baseline"/>
              <w:rPr>
                <w:rFonts w:ascii="Segoe UI" w:hAnsi="Segoe UI" w:cs="Segoe UI"/>
                <w:sz w:val="20"/>
                <w:lang w:eastAsia="en-IE"/>
              </w:rPr>
            </w:pPr>
            <w:r>
              <w:t>0.0</w:t>
            </w:r>
          </w:p>
        </w:tc>
        <w:tc>
          <w:tcPr>
            <w:tcW w:w="919" w:type="dxa"/>
            <w:tcBorders>
              <w:top w:val="nil"/>
              <w:left w:val="nil"/>
              <w:bottom w:val="single" w:sz="4" w:space="0" w:color="7F7F7F" w:themeColor="text1" w:themeTint="80"/>
              <w:right w:val="nil"/>
            </w:tcBorders>
            <w:vAlign w:val="center"/>
          </w:tcPr>
          <w:p w14:paraId="511D6208" w14:textId="77777777" w:rsidR="00D933B7" w:rsidRPr="008E1150" w:rsidRDefault="00D933B7">
            <w:pPr>
              <w:spacing w:after="0" w:line="240" w:lineRule="auto"/>
              <w:jc w:val="center"/>
              <w:textAlignment w:val="baseline"/>
              <w:rPr>
                <w:rFonts w:ascii="Segoe UI" w:hAnsi="Segoe UI" w:cs="Segoe UI"/>
                <w:sz w:val="20"/>
                <w:lang w:eastAsia="en-IE"/>
              </w:rPr>
            </w:pPr>
            <w:r>
              <w:t>0.0</w:t>
            </w:r>
          </w:p>
        </w:tc>
        <w:tc>
          <w:tcPr>
            <w:tcW w:w="806" w:type="dxa"/>
            <w:tcBorders>
              <w:top w:val="nil"/>
              <w:left w:val="nil"/>
              <w:bottom w:val="single" w:sz="4" w:space="0" w:color="7F7F7F" w:themeColor="text1" w:themeTint="80"/>
              <w:right w:val="nil"/>
            </w:tcBorders>
            <w:vAlign w:val="center"/>
          </w:tcPr>
          <w:p w14:paraId="6F46ACD0" w14:textId="77777777" w:rsidR="00D933B7" w:rsidRPr="008E1150" w:rsidRDefault="00D933B7">
            <w:pPr>
              <w:spacing w:after="0" w:line="240" w:lineRule="auto"/>
              <w:jc w:val="center"/>
              <w:textAlignment w:val="baseline"/>
              <w:rPr>
                <w:rFonts w:ascii="Segoe UI" w:hAnsi="Segoe UI" w:cs="Segoe UI"/>
                <w:sz w:val="20"/>
                <w:lang w:eastAsia="en-IE"/>
              </w:rPr>
            </w:pPr>
            <w:r>
              <w:t>0.0</w:t>
            </w:r>
          </w:p>
        </w:tc>
        <w:tc>
          <w:tcPr>
            <w:tcW w:w="797" w:type="dxa"/>
            <w:tcBorders>
              <w:top w:val="nil"/>
              <w:left w:val="nil"/>
              <w:bottom w:val="single" w:sz="4" w:space="0" w:color="7F7F7F" w:themeColor="text1" w:themeTint="80"/>
              <w:right w:val="nil"/>
            </w:tcBorders>
            <w:vAlign w:val="center"/>
          </w:tcPr>
          <w:p w14:paraId="05609496" w14:textId="77777777" w:rsidR="00D933B7" w:rsidRPr="008E1150" w:rsidRDefault="00D933B7">
            <w:pPr>
              <w:spacing w:after="0" w:line="240" w:lineRule="auto"/>
              <w:jc w:val="center"/>
              <w:textAlignment w:val="baseline"/>
              <w:rPr>
                <w:rFonts w:ascii="Segoe UI" w:hAnsi="Segoe UI" w:cs="Segoe UI"/>
                <w:sz w:val="20"/>
                <w:lang w:eastAsia="en-IE"/>
              </w:rPr>
            </w:pPr>
            <w:r>
              <w:t>340.0</w:t>
            </w:r>
          </w:p>
        </w:tc>
        <w:tc>
          <w:tcPr>
            <w:tcW w:w="810" w:type="dxa"/>
            <w:tcBorders>
              <w:top w:val="nil"/>
              <w:left w:val="nil"/>
              <w:bottom w:val="single" w:sz="4" w:space="0" w:color="7F7F7F" w:themeColor="text1" w:themeTint="80"/>
              <w:right w:val="nil"/>
            </w:tcBorders>
            <w:vAlign w:val="center"/>
            <w:hideMark/>
          </w:tcPr>
          <w:p w14:paraId="6530FD0E" w14:textId="77777777" w:rsidR="00D933B7" w:rsidRPr="008E1150" w:rsidRDefault="00D933B7">
            <w:pPr>
              <w:spacing w:after="0" w:line="240" w:lineRule="auto"/>
              <w:jc w:val="center"/>
              <w:textAlignment w:val="baseline"/>
              <w:rPr>
                <w:rFonts w:ascii="Segoe UI" w:hAnsi="Segoe UI" w:cs="Segoe UI"/>
                <w:sz w:val="20"/>
                <w:lang w:eastAsia="en-IE"/>
              </w:rPr>
            </w:pPr>
            <w:r>
              <w:t>1 279.8</w:t>
            </w:r>
          </w:p>
        </w:tc>
        <w:tc>
          <w:tcPr>
            <w:tcW w:w="1215" w:type="dxa"/>
            <w:tcBorders>
              <w:top w:val="nil"/>
              <w:left w:val="nil"/>
              <w:bottom w:val="single" w:sz="4" w:space="0" w:color="7F7F7F" w:themeColor="text1" w:themeTint="80"/>
              <w:right w:val="nil"/>
            </w:tcBorders>
            <w:vAlign w:val="center"/>
            <w:hideMark/>
          </w:tcPr>
          <w:p w14:paraId="2368F5A1" w14:textId="77777777" w:rsidR="00D933B7" w:rsidRPr="008E1150" w:rsidRDefault="00D933B7">
            <w:pPr>
              <w:spacing w:after="0" w:line="240" w:lineRule="auto"/>
              <w:jc w:val="center"/>
              <w:textAlignment w:val="baseline"/>
              <w:rPr>
                <w:rFonts w:ascii="Segoe UI" w:hAnsi="Segoe UI" w:cs="Segoe UI"/>
                <w:sz w:val="20"/>
                <w:lang w:eastAsia="en-IE"/>
              </w:rPr>
            </w:pPr>
            <w:r>
              <w:t>510.7</w:t>
            </w:r>
          </w:p>
        </w:tc>
        <w:tc>
          <w:tcPr>
            <w:tcW w:w="796" w:type="dxa"/>
            <w:tcBorders>
              <w:top w:val="nil"/>
              <w:left w:val="nil"/>
              <w:bottom w:val="single" w:sz="4" w:space="0" w:color="7F7F7F" w:themeColor="text1" w:themeTint="80"/>
              <w:right w:val="nil"/>
            </w:tcBorders>
            <w:vAlign w:val="center"/>
            <w:hideMark/>
          </w:tcPr>
          <w:p w14:paraId="0CA3D86A" w14:textId="77777777" w:rsidR="00D933B7" w:rsidRPr="008E1150" w:rsidRDefault="00D933B7">
            <w:pPr>
              <w:spacing w:after="0" w:line="240" w:lineRule="auto"/>
              <w:jc w:val="center"/>
              <w:textAlignment w:val="baseline"/>
              <w:rPr>
                <w:rFonts w:ascii="Segoe UI" w:hAnsi="Segoe UI" w:cs="Segoe UI"/>
                <w:sz w:val="20"/>
                <w:lang w:eastAsia="en-IE"/>
              </w:rPr>
            </w:pPr>
            <w:r>
              <w:t>510.7</w:t>
            </w:r>
          </w:p>
        </w:tc>
        <w:tc>
          <w:tcPr>
            <w:tcW w:w="909" w:type="dxa"/>
            <w:tcBorders>
              <w:top w:val="nil"/>
              <w:left w:val="nil"/>
              <w:bottom w:val="single" w:sz="4" w:space="0" w:color="7F7F7F" w:themeColor="text1" w:themeTint="80"/>
              <w:right w:val="nil"/>
            </w:tcBorders>
            <w:vAlign w:val="center"/>
            <w:hideMark/>
          </w:tcPr>
          <w:p w14:paraId="04B21375" w14:textId="77777777" w:rsidR="00D933B7" w:rsidRPr="008E1150" w:rsidRDefault="00D933B7">
            <w:pPr>
              <w:spacing w:after="0" w:line="240" w:lineRule="auto"/>
              <w:jc w:val="center"/>
              <w:textAlignment w:val="baseline"/>
              <w:rPr>
                <w:rFonts w:ascii="Segoe UI" w:hAnsi="Segoe UI" w:cs="Segoe UI"/>
                <w:sz w:val="20"/>
                <w:lang w:eastAsia="en-IE"/>
              </w:rPr>
            </w:pPr>
            <w:r>
              <w:t>2 641.2</w:t>
            </w:r>
          </w:p>
        </w:tc>
        <w:tc>
          <w:tcPr>
            <w:tcW w:w="907" w:type="dxa"/>
            <w:tcBorders>
              <w:top w:val="nil"/>
              <w:left w:val="nil"/>
              <w:bottom w:val="single" w:sz="4" w:space="0" w:color="7F7F7F" w:themeColor="text1" w:themeTint="80"/>
              <w:right w:val="nil"/>
            </w:tcBorders>
            <w:vAlign w:val="center"/>
            <w:hideMark/>
          </w:tcPr>
          <w:p w14:paraId="3EA124C7" w14:textId="77777777" w:rsidR="00D933B7" w:rsidRPr="008E1150" w:rsidRDefault="00D933B7">
            <w:pPr>
              <w:spacing w:after="0" w:line="240" w:lineRule="auto"/>
              <w:jc w:val="center"/>
              <w:textAlignment w:val="baseline"/>
              <w:rPr>
                <w:rFonts w:ascii="Segoe UI" w:hAnsi="Segoe UI" w:cs="Segoe UI"/>
                <w:sz w:val="20"/>
                <w:lang w:eastAsia="en-IE"/>
              </w:rPr>
            </w:pPr>
            <w:r>
              <w:t>15.5%</w:t>
            </w:r>
          </w:p>
        </w:tc>
      </w:tr>
      <w:tr w:rsidR="00D933B7" w:rsidRPr="008E1150" w14:paraId="1573FB8B" w14:textId="77777777">
        <w:trPr>
          <w:trHeight w:val="300"/>
        </w:trPr>
        <w:tc>
          <w:tcPr>
            <w:tcW w:w="1562" w:type="dxa"/>
            <w:tcBorders>
              <w:top w:val="single" w:sz="4" w:space="0" w:color="7F7F7F" w:themeColor="text1" w:themeTint="80"/>
              <w:left w:val="nil"/>
              <w:bottom w:val="single" w:sz="6" w:space="0" w:color="8C8C8C"/>
              <w:right w:val="nil"/>
            </w:tcBorders>
            <w:vAlign w:val="center"/>
          </w:tcPr>
          <w:p w14:paraId="500B4053" w14:textId="77777777" w:rsidR="00D933B7" w:rsidRPr="008E1150" w:rsidRDefault="00D933B7">
            <w:pPr>
              <w:spacing w:after="0" w:line="240" w:lineRule="auto"/>
              <w:textAlignment w:val="baseline"/>
              <w:rPr>
                <w:rFonts w:cs="Segoe UI"/>
                <w:b/>
                <w:bCs/>
                <w:color w:val="000000"/>
                <w:sz w:val="20"/>
                <w:lang w:eastAsia="en-IE"/>
              </w:rPr>
            </w:pPr>
            <w:r>
              <w:rPr>
                <w:rFonts w:cs="Segoe UI"/>
                <w:b/>
                <w:bCs/>
                <w:color w:val="000000"/>
                <w:sz w:val="20"/>
                <w:lang w:eastAsia="en-IE"/>
              </w:rPr>
              <w:t>Biodiversity mainstreaming</w:t>
            </w:r>
          </w:p>
        </w:tc>
        <w:tc>
          <w:tcPr>
            <w:tcW w:w="918" w:type="dxa"/>
            <w:tcBorders>
              <w:top w:val="single" w:sz="4" w:space="0" w:color="7F7F7F" w:themeColor="text1" w:themeTint="80"/>
              <w:left w:val="nil"/>
              <w:bottom w:val="single" w:sz="6" w:space="0" w:color="8C8C8C"/>
              <w:right w:val="nil"/>
            </w:tcBorders>
            <w:vAlign w:val="center"/>
          </w:tcPr>
          <w:p w14:paraId="5AAF875E" w14:textId="77777777" w:rsidR="00D933B7" w:rsidRPr="00C64D1B" w:rsidRDefault="00D933B7">
            <w:pPr>
              <w:spacing w:after="0" w:line="240" w:lineRule="auto"/>
              <w:jc w:val="center"/>
              <w:textAlignment w:val="baseline"/>
            </w:pPr>
          </w:p>
        </w:tc>
        <w:tc>
          <w:tcPr>
            <w:tcW w:w="919" w:type="dxa"/>
            <w:tcBorders>
              <w:top w:val="single" w:sz="4" w:space="0" w:color="7F7F7F" w:themeColor="text1" w:themeTint="80"/>
              <w:left w:val="nil"/>
              <w:bottom w:val="single" w:sz="6" w:space="0" w:color="8C8C8C"/>
              <w:right w:val="nil"/>
            </w:tcBorders>
            <w:vAlign w:val="center"/>
          </w:tcPr>
          <w:p w14:paraId="1AE90B79" w14:textId="77777777" w:rsidR="00D933B7" w:rsidRPr="00C64D1B" w:rsidRDefault="00D933B7">
            <w:pPr>
              <w:spacing w:after="0" w:line="240" w:lineRule="auto"/>
              <w:jc w:val="center"/>
              <w:textAlignment w:val="baseline"/>
            </w:pPr>
          </w:p>
        </w:tc>
        <w:tc>
          <w:tcPr>
            <w:tcW w:w="806" w:type="dxa"/>
            <w:tcBorders>
              <w:top w:val="single" w:sz="4" w:space="0" w:color="7F7F7F" w:themeColor="text1" w:themeTint="80"/>
              <w:left w:val="nil"/>
              <w:bottom w:val="single" w:sz="6" w:space="0" w:color="8C8C8C"/>
              <w:right w:val="nil"/>
            </w:tcBorders>
            <w:vAlign w:val="center"/>
          </w:tcPr>
          <w:p w14:paraId="7969F121" w14:textId="77777777" w:rsidR="00D933B7" w:rsidRPr="00C64D1B" w:rsidRDefault="00D933B7">
            <w:pPr>
              <w:spacing w:after="0" w:line="240" w:lineRule="auto"/>
              <w:jc w:val="center"/>
              <w:textAlignment w:val="baseline"/>
            </w:pPr>
          </w:p>
        </w:tc>
        <w:tc>
          <w:tcPr>
            <w:tcW w:w="797" w:type="dxa"/>
            <w:tcBorders>
              <w:top w:val="single" w:sz="4" w:space="0" w:color="7F7F7F" w:themeColor="text1" w:themeTint="80"/>
              <w:left w:val="nil"/>
              <w:bottom w:val="single" w:sz="6" w:space="0" w:color="8C8C8C"/>
              <w:right w:val="nil"/>
            </w:tcBorders>
            <w:vAlign w:val="center"/>
          </w:tcPr>
          <w:p w14:paraId="70546676" w14:textId="77777777" w:rsidR="00D933B7" w:rsidRPr="00C64D1B" w:rsidRDefault="00D933B7">
            <w:pPr>
              <w:spacing w:after="0" w:line="240" w:lineRule="auto"/>
              <w:jc w:val="center"/>
              <w:textAlignment w:val="baseline"/>
            </w:pPr>
          </w:p>
        </w:tc>
        <w:tc>
          <w:tcPr>
            <w:tcW w:w="810" w:type="dxa"/>
            <w:tcBorders>
              <w:top w:val="single" w:sz="4" w:space="0" w:color="7F7F7F" w:themeColor="text1" w:themeTint="80"/>
              <w:left w:val="nil"/>
              <w:bottom w:val="single" w:sz="6" w:space="0" w:color="8C8C8C"/>
              <w:right w:val="nil"/>
            </w:tcBorders>
            <w:vAlign w:val="center"/>
          </w:tcPr>
          <w:p w14:paraId="70EBB739" w14:textId="77777777" w:rsidR="00D933B7" w:rsidRPr="00C64D1B" w:rsidRDefault="00D933B7">
            <w:pPr>
              <w:spacing w:after="0" w:line="240" w:lineRule="auto"/>
              <w:jc w:val="center"/>
              <w:textAlignment w:val="baseline"/>
            </w:pPr>
          </w:p>
        </w:tc>
        <w:tc>
          <w:tcPr>
            <w:tcW w:w="1215" w:type="dxa"/>
            <w:tcBorders>
              <w:top w:val="single" w:sz="4" w:space="0" w:color="7F7F7F" w:themeColor="text1" w:themeTint="80"/>
              <w:left w:val="nil"/>
              <w:bottom w:val="single" w:sz="6" w:space="0" w:color="8C8C8C"/>
              <w:right w:val="nil"/>
            </w:tcBorders>
            <w:vAlign w:val="center"/>
          </w:tcPr>
          <w:p w14:paraId="1DE0F760" w14:textId="77777777" w:rsidR="00D933B7" w:rsidRPr="00C64D1B" w:rsidRDefault="00D933B7">
            <w:pPr>
              <w:spacing w:after="0" w:line="240" w:lineRule="auto"/>
              <w:jc w:val="center"/>
              <w:textAlignment w:val="baseline"/>
            </w:pPr>
          </w:p>
        </w:tc>
        <w:tc>
          <w:tcPr>
            <w:tcW w:w="796" w:type="dxa"/>
            <w:tcBorders>
              <w:top w:val="single" w:sz="4" w:space="0" w:color="7F7F7F" w:themeColor="text1" w:themeTint="80"/>
              <w:left w:val="nil"/>
              <w:bottom w:val="single" w:sz="6" w:space="0" w:color="8C8C8C"/>
              <w:right w:val="nil"/>
            </w:tcBorders>
            <w:vAlign w:val="center"/>
          </w:tcPr>
          <w:p w14:paraId="5A7EE67B" w14:textId="77777777" w:rsidR="00D933B7" w:rsidRPr="00C64D1B" w:rsidRDefault="00D933B7">
            <w:pPr>
              <w:spacing w:after="0" w:line="240" w:lineRule="auto"/>
              <w:jc w:val="center"/>
              <w:textAlignment w:val="baseline"/>
            </w:pPr>
          </w:p>
        </w:tc>
        <w:tc>
          <w:tcPr>
            <w:tcW w:w="909" w:type="dxa"/>
            <w:tcBorders>
              <w:top w:val="single" w:sz="4" w:space="0" w:color="7F7F7F" w:themeColor="text1" w:themeTint="80"/>
              <w:left w:val="nil"/>
              <w:bottom w:val="single" w:sz="6" w:space="0" w:color="8C8C8C"/>
              <w:right w:val="nil"/>
            </w:tcBorders>
            <w:vAlign w:val="center"/>
          </w:tcPr>
          <w:p w14:paraId="515CD6E6" w14:textId="77777777" w:rsidR="00D933B7" w:rsidRPr="00C64D1B" w:rsidRDefault="00D933B7">
            <w:pPr>
              <w:spacing w:after="0" w:line="240" w:lineRule="auto"/>
              <w:jc w:val="center"/>
              <w:textAlignment w:val="baseline"/>
            </w:pPr>
            <w:r>
              <w:t>0.0</w:t>
            </w:r>
          </w:p>
        </w:tc>
        <w:tc>
          <w:tcPr>
            <w:tcW w:w="907" w:type="dxa"/>
            <w:tcBorders>
              <w:top w:val="single" w:sz="4" w:space="0" w:color="7F7F7F" w:themeColor="text1" w:themeTint="80"/>
              <w:left w:val="nil"/>
              <w:bottom w:val="single" w:sz="6" w:space="0" w:color="8C8C8C"/>
              <w:right w:val="nil"/>
            </w:tcBorders>
            <w:vAlign w:val="center"/>
          </w:tcPr>
          <w:p w14:paraId="71AD03B4" w14:textId="77777777" w:rsidR="00D933B7" w:rsidRPr="00C64D1B" w:rsidRDefault="00D933B7">
            <w:pPr>
              <w:spacing w:after="0" w:line="240" w:lineRule="auto"/>
              <w:jc w:val="center"/>
              <w:textAlignment w:val="baseline"/>
            </w:pPr>
            <w:r>
              <w:t>0.0%</w:t>
            </w:r>
          </w:p>
        </w:tc>
      </w:tr>
    </w:tbl>
    <w:p w14:paraId="1D85AD62" w14:textId="77777777" w:rsidR="00D933B7" w:rsidRPr="0047239D" w:rsidRDefault="00D933B7" w:rsidP="00D933B7">
      <w:pPr>
        <w:rPr>
          <w:b/>
          <w:bCs/>
        </w:rPr>
      </w:pPr>
    </w:p>
    <w:p w14:paraId="2C5950AF" w14:textId="77777777" w:rsidR="00D933B7" w:rsidRDefault="00D933B7" w:rsidP="00373960">
      <w:pPr>
        <w:pStyle w:val="ListParagraph"/>
        <w:numPr>
          <w:ilvl w:val="0"/>
          <w:numId w:val="9"/>
        </w:numPr>
        <w:spacing w:line="259" w:lineRule="auto"/>
        <w:rPr>
          <w:rFonts w:eastAsia="Calibri" w:cs="Arial"/>
        </w:rPr>
      </w:pPr>
      <w:r>
        <w:rPr>
          <w:rFonts w:eastAsia="Calibri" w:cs="Arial"/>
        </w:rPr>
        <w:t xml:space="preserve">The Facility should, to the extent possible, contribute to climate change mitigation and adaptation, environmental protection, including biodiversity conservation, and to the green transition. That contribution should, to the extent possible in a war-torn country, account for </w:t>
      </w:r>
      <w:r>
        <w:rPr>
          <w:rFonts w:eastAsia="Calibri" w:cs="Arial"/>
          <w:b/>
          <w:bCs/>
        </w:rPr>
        <w:t xml:space="preserve">at least 20 % </w:t>
      </w:r>
      <w:r>
        <w:rPr>
          <w:rFonts w:eastAsia="Calibri" w:cs="Arial"/>
        </w:rPr>
        <w:t>of the overall amount corresponding to support under the Ukraine Investment Framework and to investments under the Ukraine Plan.</w:t>
      </w:r>
    </w:p>
    <w:p w14:paraId="7979195F" w14:textId="77777777" w:rsidR="00D933B7" w:rsidRPr="00610319" w:rsidRDefault="00D933B7" w:rsidP="00D933B7">
      <w:pPr>
        <w:pStyle w:val="ListParagraph"/>
        <w:spacing w:line="259" w:lineRule="auto"/>
        <w:ind w:left="360"/>
        <w:rPr>
          <w:rFonts w:eastAsia="Calibri" w:cs="Arial"/>
        </w:rPr>
      </w:pPr>
    </w:p>
    <w:p w14:paraId="35CF3C83" w14:textId="77777777" w:rsidR="00D933B7" w:rsidRDefault="00D933B7" w:rsidP="00373960">
      <w:pPr>
        <w:pStyle w:val="ListParagraph"/>
        <w:numPr>
          <w:ilvl w:val="0"/>
          <w:numId w:val="9"/>
        </w:numPr>
        <w:spacing w:line="259" w:lineRule="auto"/>
        <w:rPr>
          <w:rFonts w:eastAsia="Calibri" w:cs="Arial"/>
        </w:rPr>
      </w:pPr>
      <w:r>
        <w:rPr>
          <w:rFonts w:eastAsia="Calibri" w:cs="Arial"/>
        </w:rPr>
        <w:t>The estimated contribution to climate mainstreaming is based on the above-mentioned target. For the Ukraine Plan, it considers that at least 80 % of all investments in transport infrastructure and at least 60 % of all those in energy infrastructure. For the Ukraine Investment Framework, it is expected that half of the overall contributions to climate change mitigation and adaptation, environmental protection, including biodiversity conservation, and to the green transition will target climate change. Additional contributions might be possible, but there is no sufficient information yet to quantify them.</w:t>
      </w:r>
    </w:p>
    <w:p w14:paraId="6A512FC0" w14:textId="77777777" w:rsidR="00D933B7" w:rsidRDefault="00D933B7" w:rsidP="00D933B7">
      <w:pPr>
        <w:pStyle w:val="ListParagraph"/>
        <w:spacing w:line="259" w:lineRule="auto"/>
        <w:ind w:left="360"/>
        <w:rPr>
          <w:rFonts w:eastAsia="Calibri" w:cs="Arial"/>
        </w:rPr>
      </w:pPr>
    </w:p>
    <w:p w14:paraId="47A1C180" w14:textId="77777777" w:rsidR="00D933B7" w:rsidRDefault="00D933B7" w:rsidP="00373960">
      <w:pPr>
        <w:pStyle w:val="ListParagraph"/>
        <w:numPr>
          <w:ilvl w:val="0"/>
          <w:numId w:val="9"/>
        </w:numPr>
        <w:spacing w:line="259" w:lineRule="auto"/>
        <w:rPr>
          <w:rFonts w:eastAsia="Calibri" w:cs="Arial"/>
        </w:rPr>
      </w:pPr>
      <w:r>
        <w:rPr>
          <w:rFonts w:eastAsia="Calibri" w:cs="Arial"/>
        </w:rPr>
        <w:t>The Ukraine Facility is focused primarily on Ukraine’s recovery, reconstruction and modernisation needs in the context of a war-torn country. The Commission has not yet performed a thorough assessment as to whether actions under the Facility will contribute positively to biodiversity. In the absence of such an assessment, the Commission prefers to provide a prudent estimate of zero contribution, which we may update once further information is available.</w:t>
      </w:r>
    </w:p>
    <w:p w14:paraId="238922CB" w14:textId="77777777" w:rsidR="00D933B7" w:rsidRDefault="00D933B7" w:rsidP="00D933B7">
      <w:pPr>
        <w:pStyle w:val="ListParagraph"/>
        <w:spacing w:line="259" w:lineRule="auto"/>
        <w:ind w:left="360"/>
        <w:rPr>
          <w:rFonts w:eastAsia="Calibri" w:cs="Arial"/>
        </w:rPr>
      </w:pPr>
    </w:p>
    <w:p w14:paraId="5F0890AC" w14:textId="77777777" w:rsidR="00D933B7" w:rsidRDefault="00D933B7" w:rsidP="00373960">
      <w:pPr>
        <w:pStyle w:val="ListParagraph"/>
        <w:numPr>
          <w:ilvl w:val="0"/>
          <w:numId w:val="9"/>
        </w:numPr>
        <w:spacing w:line="259" w:lineRule="auto"/>
        <w:rPr>
          <w:rFonts w:eastAsia="Calibri" w:cs="Arial"/>
        </w:rPr>
      </w:pPr>
      <w:r>
        <w:rPr>
          <w:rFonts w:eastAsia="Calibri" w:cs="Arial"/>
        </w:rPr>
        <w:t xml:space="preserve">The Ukraine Plan contains a chapter on </w:t>
      </w:r>
      <w:r>
        <w:rPr>
          <w:rFonts w:eastAsia="Calibri" w:cs="Arial"/>
          <w:b/>
          <w:bCs/>
        </w:rPr>
        <w:t>green transition and environmental protection</w:t>
      </w:r>
      <w:r>
        <w:rPr>
          <w:rFonts w:eastAsia="Calibri" w:cs="Arial"/>
        </w:rPr>
        <w:t xml:space="preserve"> and other chapters also refer to </w:t>
      </w:r>
      <w:r>
        <w:rPr>
          <w:rFonts w:eastAsia="Calibri" w:cs="Arial"/>
          <w:b/>
          <w:bCs/>
        </w:rPr>
        <w:t>green priorities</w:t>
      </w:r>
      <w:r>
        <w:rPr>
          <w:rFonts w:eastAsia="Calibri" w:cs="Arial"/>
        </w:rPr>
        <w:t>. In order to meet the steps of the Plan, for example, in 2025 Ukraine adopted a new law on State Climate Policy which defines the key mechanisms and goals for climate governance. Ukraine also adopted the second Nationally Determined Contribution (NDC) of Ukraine to the Paris Agreement; an Action Plan for the Establishment of a National Greenhouse Gas Emissions Trading System; and the National Waste Management Plan until 2033. After suspension in 2022, the mandatory monitoring, reporting and verification (MRV) system for greenhouse gas emissions at installation level was resumed.</w:t>
      </w:r>
      <w:r>
        <w:rPr>
          <w:rFonts w:cs="Segoe UI"/>
          <w:color w:val="8764B8"/>
          <w:u w:val="single"/>
          <w:shd w:val="clear" w:color="auto" w:fill="FFFFFF"/>
        </w:rPr>
        <w:t xml:space="preserve"> </w:t>
      </w:r>
      <w:r>
        <w:rPr>
          <w:rFonts w:eastAsia="Calibri" w:cs="Arial"/>
        </w:rPr>
        <w:t>For future reporting purposes, components of</w:t>
      </w:r>
      <w:r>
        <w:rPr>
          <w:rFonts w:ascii="Calibri" w:eastAsia="Calibri" w:hAnsi="Calibri" w:cs="Calibri"/>
        </w:rPr>
        <w:t> </w:t>
      </w:r>
      <w:r>
        <w:rPr>
          <w:rFonts w:eastAsia="Calibri" w:cs="Arial"/>
        </w:rPr>
        <w:t>the Ukraine</w:t>
      </w:r>
      <w:r>
        <w:rPr>
          <w:rFonts w:ascii="Calibri" w:eastAsia="Calibri" w:hAnsi="Calibri" w:cs="Calibri"/>
        </w:rPr>
        <w:t> </w:t>
      </w:r>
      <w:r>
        <w:rPr>
          <w:rFonts w:eastAsia="Calibri" w:cs="Arial"/>
        </w:rPr>
        <w:t>Plan may be</w:t>
      </w:r>
      <w:r>
        <w:rPr>
          <w:rFonts w:ascii="Calibri" w:eastAsia="Calibri" w:hAnsi="Calibri" w:cs="Calibri"/>
        </w:rPr>
        <w:t> </w:t>
      </w:r>
      <w:r>
        <w:rPr>
          <w:rFonts w:eastAsia="Calibri" w:cs="Arial"/>
        </w:rPr>
        <w:t>assessed</w:t>
      </w:r>
      <w:r>
        <w:rPr>
          <w:rFonts w:ascii="Calibri" w:eastAsia="Calibri" w:hAnsi="Calibri" w:cs="Calibri"/>
        </w:rPr>
        <w:t> </w:t>
      </w:r>
      <w:r>
        <w:rPr>
          <w:rFonts w:eastAsia="Calibri" w:cs="Arial"/>
        </w:rPr>
        <w:t>regarding</w:t>
      </w:r>
      <w:r>
        <w:rPr>
          <w:rFonts w:ascii="Calibri" w:eastAsia="Calibri" w:hAnsi="Calibri" w:cs="Calibri"/>
        </w:rPr>
        <w:t> </w:t>
      </w:r>
      <w:r>
        <w:rPr>
          <w:rFonts w:eastAsia="Calibri" w:cs="Arial"/>
        </w:rPr>
        <w:t>contributions to horizontal priorities, and reporting updated accordingly.</w:t>
      </w:r>
    </w:p>
    <w:p w14:paraId="66A308E6" w14:textId="77777777" w:rsidR="00D933B7" w:rsidRDefault="00D933B7" w:rsidP="00D933B7">
      <w:pPr>
        <w:pStyle w:val="ListParagraph"/>
        <w:spacing w:line="259" w:lineRule="auto"/>
        <w:ind w:left="360"/>
        <w:rPr>
          <w:b/>
          <w:bCs/>
        </w:rPr>
      </w:pPr>
    </w:p>
    <w:p w14:paraId="17994768" w14:textId="77777777" w:rsidR="00D933B7" w:rsidRDefault="00D933B7" w:rsidP="00373960">
      <w:pPr>
        <w:pStyle w:val="ListParagraph"/>
        <w:numPr>
          <w:ilvl w:val="0"/>
          <w:numId w:val="9"/>
        </w:numPr>
        <w:spacing w:line="259" w:lineRule="auto"/>
        <w:rPr>
          <w:b/>
          <w:bCs/>
        </w:rPr>
      </w:pPr>
      <w:r>
        <w:rPr>
          <w:rFonts w:eastAsia="Calibri" w:cs="Arial"/>
        </w:rPr>
        <w:t>The Strategic Orientations endorsed by the Steering Board of the UIF contain both a dedicated section on 'Green transition and environmental protection' as a key area for investment and a section on 'Do no harm: environment, climate and biodiversity' as a horizontal principle applying to all investments supported by the UIF.</w:t>
      </w:r>
    </w:p>
    <w:p w14:paraId="6E55312D" w14:textId="77777777" w:rsidR="00D933B7" w:rsidRPr="009C666A" w:rsidRDefault="00D933B7" w:rsidP="00373960">
      <w:pPr>
        <w:pStyle w:val="ListParagraph"/>
        <w:numPr>
          <w:ilvl w:val="0"/>
          <w:numId w:val="9"/>
        </w:numPr>
        <w:spacing w:line="259" w:lineRule="auto"/>
        <w:rPr>
          <w:rFonts w:eastAsia="Calibri" w:cs="Arial"/>
        </w:rPr>
      </w:pPr>
      <w:r>
        <w:rPr>
          <w:rFonts w:eastAsia="Calibri" w:cs="Arial"/>
        </w:rPr>
        <w:t>In the context of support provided to a war-torn country, there is no specific target for contribution to biodiversity mainstreaming under the Ukraine Facility. Biodiversity is however, included in the target of 20% of investments made under the Facility contributing to greening and the green transition (climate change mitigation and adaptation, environmental protection, including biodiversity conservation, and to the green transition).</w:t>
      </w:r>
    </w:p>
    <w:p w14:paraId="554C87BA" w14:textId="77777777" w:rsidR="00D933B7" w:rsidRDefault="00D933B7" w:rsidP="00373960">
      <w:pPr>
        <w:pStyle w:val="ListParagraph"/>
        <w:numPr>
          <w:ilvl w:val="0"/>
          <w:numId w:val="9"/>
        </w:numPr>
        <w:spacing w:line="259" w:lineRule="auto"/>
        <w:rPr>
          <w:b/>
          <w:bCs/>
        </w:rPr>
      </w:pPr>
      <w:r>
        <w:rPr>
          <w:b/>
          <w:bCs/>
        </w:rPr>
        <w:br w:type="page"/>
      </w:r>
    </w:p>
    <w:p w14:paraId="73FFD87D" w14:textId="77777777" w:rsidR="00D933B7" w:rsidRPr="007863E8" w:rsidRDefault="00D933B7" w:rsidP="00D933B7">
      <w:pPr>
        <w:keepNext/>
        <w:keepLines/>
        <w:spacing w:after="0" w:line="240" w:lineRule="auto"/>
        <w:outlineLvl w:val="4"/>
        <w:rPr>
          <w:b/>
          <w:bCs/>
          <w:sz w:val="2"/>
          <w:szCs w:val="2"/>
        </w:rPr>
      </w:pPr>
    </w:p>
    <w:p w14:paraId="39211F28" w14:textId="77777777" w:rsidR="00D933B7" w:rsidRDefault="00D933B7" w:rsidP="00D933B7">
      <w:pPr>
        <w:keepNext/>
        <w:keepLines/>
        <w:spacing w:line="240" w:lineRule="auto"/>
        <w:outlineLvl w:val="4"/>
        <w:rPr>
          <w:b/>
          <w:bCs/>
        </w:rPr>
      </w:pPr>
    </w:p>
    <w:p w14:paraId="46B5232A" w14:textId="77777777" w:rsidR="00D933B7" w:rsidRDefault="00D933B7" w:rsidP="00F72C99">
      <w:pPr>
        <w:pStyle w:val="Heading3"/>
      </w:pPr>
      <w:r>
        <w:t>Contribution to gender equality</w:t>
      </w:r>
    </w:p>
    <w:tbl>
      <w:tblPr>
        <w:tblW w:w="9639"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895"/>
        <w:gridCol w:w="1560"/>
        <w:gridCol w:w="1513"/>
        <w:gridCol w:w="1443"/>
        <w:gridCol w:w="1443"/>
        <w:gridCol w:w="1275"/>
        <w:gridCol w:w="1510"/>
      </w:tblGrid>
      <w:tr w:rsidR="00D933B7" w:rsidRPr="00426441" w14:paraId="7C5D31CB" w14:textId="77777777">
        <w:trPr>
          <w:trHeight w:val="300"/>
        </w:trPr>
        <w:tc>
          <w:tcPr>
            <w:tcW w:w="895" w:type="dxa"/>
            <w:tcBorders>
              <w:top w:val="single" w:sz="6" w:space="0" w:color="8C8C8C"/>
              <w:left w:val="nil"/>
              <w:bottom w:val="single" w:sz="6" w:space="0" w:color="8C8C8C"/>
              <w:right w:val="nil"/>
            </w:tcBorders>
            <w:shd w:val="clear" w:color="auto" w:fill="F2F2F2" w:themeFill="background1" w:themeFillShade="F2"/>
            <w:vAlign w:val="center"/>
            <w:hideMark/>
          </w:tcPr>
          <w:p w14:paraId="2E12CFB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Gender Score</w:t>
            </w:r>
          </w:p>
        </w:tc>
        <w:tc>
          <w:tcPr>
            <w:tcW w:w="1560" w:type="dxa"/>
            <w:tcBorders>
              <w:top w:val="single" w:sz="6" w:space="0" w:color="8C8C8C"/>
              <w:left w:val="nil"/>
              <w:bottom w:val="single" w:sz="6" w:space="0" w:color="8C8C8C"/>
              <w:right w:val="nil"/>
            </w:tcBorders>
            <w:shd w:val="clear" w:color="auto" w:fill="F2F2F2" w:themeFill="background1" w:themeFillShade="F2"/>
            <w:vAlign w:val="center"/>
            <w:hideMark/>
          </w:tcPr>
          <w:p w14:paraId="22B8321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2021</w:t>
            </w:r>
          </w:p>
        </w:tc>
        <w:tc>
          <w:tcPr>
            <w:tcW w:w="1513" w:type="dxa"/>
            <w:tcBorders>
              <w:top w:val="single" w:sz="6" w:space="0" w:color="8C8C8C"/>
              <w:left w:val="nil"/>
              <w:bottom w:val="single" w:sz="6" w:space="0" w:color="8C8C8C"/>
              <w:right w:val="nil"/>
            </w:tcBorders>
            <w:shd w:val="clear" w:color="auto" w:fill="F2F2F2" w:themeFill="background1" w:themeFillShade="F2"/>
            <w:vAlign w:val="center"/>
            <w:hideMark/>
          </w:tcPr>
          <w:p w14:paraId="0F66918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2022</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6CEA5EA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2023</w:t>
            </w:r>
          </w:p>
        </w:tc>
        <w:tc>
          <w:tcPr>
            <w:tcW w:w="1443" w:type="dxa"/>
            <w:tcBorders>
              <w:top w:val="single" w:sz="6" w:space="0" w:color="8C8C8C"/>
              <w:left w:val="nil"/>
              <w:bottom w:val="single" w:sz="6" w:space="0" w:color="8C8C8C"/>
              <w:right w:val="nil"/>
            </w:tcBorders>
            <w:shd w:val="clear" w:color="auto" w:fill="F2F2F2" w:themeFill="background1" w:themeFillShade="F2"/>
            <w:vAlign w:val="center"/>
            <w:hideMark/>
          </w:tcPr>
          <w:p w14:paraId="763D3E3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2024</w:t>
            </w:r>
          </w:p>
        </w:tc>
        <w:tc>
          <w:tcPr>
            <w:tcW w:w="1275" w:type="dxa"/>
            <w:tcBorders>
              <w:top w:val="single" w:sz="6" w:space="0" w:color="8C8C8C"/>
              <w:left w:val="nil"/>
              <w:bottom w:val="single" w:sz="6" w:space="0" w:color="8C8C8C"/>
              <w:right w:val="nil"/>
            </w:tcBorders>
            <w:shd w:val="clear" w:color="auto" w:fill="F2F2F2" w:themeFill="background1" w:themeFillShade="F2"/>
            <w:vAlign w:val="center"/>
          </w:tcPr>
          <w:p w14:paraId="2688F4BD"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1510" w:type="dxa"/>
            <w:tcBorders>
              <w:top w:val="single" w:sz="6" w:space="0" w:color="8C8C8C"/>
              <w:left w:val="nil"/>
              <w:bottom w:val="single" w:sz="6" w:space="0" w:color="8C8C8C"/>
              <w:right w:val="nil"/>
            </w:tcBorders>
            <w:shd w:val="clear" w:color="auto" w:fill="F2F2F2" w:themeFill="background1" w:themeFillShade="F2"/>
            <w:vAlign w:val="center"/>
            <w:hideMark/>
          </w:tcPr>
          <w:p w14:paraId="6F21BD0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b/>
                <w:bCs/>
                <w:lang w:eastAsia="en-IE"/>
              </w:rPr>
              <w:t>Total</w:t>
            </w:r>
          </w:p>
        </w:tc>
      </w:tr>
      <w:tr w:rsidR="00D933B7" w:rsidRPr="00426441" w14:paraId="0E274050" w14:textId="77777777">
        <w:trPr>
          <w:trHeight w:val="300"/>
        </w:trPr>
        <w:tc>
          <w:tcPr>
            <w:tcW w:w="895" w:type="dxa"/>
            <w:tcBorders>
              <w:top w:val="nil"/>
              <w:left w:val="nil"/>
              <w:bottom w:val="single" w:sz="6" w:space="0" w:color="8C8C8C"/>
              <w:right w:val="nil"/>
            </w:tcBorders>
            <w:vAlign w:val="center"/>
            <w:hideMark/>
          </w:tcPr>
          <w:p w14:paraId="1E4C35F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2</w:t>
            </w:r>
          </w:p>
        </w:tc>
        <w:tc>
          <w:tcPr>
            <w:tcW w:w="1560" w:type="dxa"/>
            <w:tcBorders>
              <w:top w:val="nil"/>
              <w:left w:val="nil"/>
              <w:bottom w:val="single" w:sz="6" w:space="0" w:color="8C8C8C"/>
              <w:right w:val="nil"/>
            </w:tcBorders>
            <w:hideMark/>
          </w:tcPr>
          <w:p w14:paraId="6CBE9932"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6707FEE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38CB124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6188FB4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275" w:type="dxa"/>
            <w:tcBorders>
              <w:top w:val="nil"/>
              <w:left w:val="nil"/>
              <w:bottom w:val="single" w:sz="6" w:space="0" w:color="8C8C8C"/>
              <w:right w:val="nil"/>
            </w:tcBorders>
          </w:tcPr>
          <w:p w14:paraId="5F1C58DC" w14:textId="77777777" w:rsidR="00D933B7" w:rsidRPr="00426441" w:rsidRDefault="00D933B7">
            <w:pPr>
              <w:spacing w:after="0" w:line="240" w:lineRule="auto"/>
              <w:jc w:val="center"/>
              <w:rPr>
                <w:rFonts w:ascii="Calibri" w:hAnsi="Calibri" w:cs="Calibri"/>
                <w:color w:val="000000" w:themeColor="text1"/>
                <w:lang w:eastAsia="en-IE"/>
              </w:rPr>
            </w:pPr>
            <w:r>
              <w:t xml:space="preserve"> 0.0</w:t>
            </w:r>
          </w:p>
        </w:tc>
        <w:tc>
          <w:tcPr>
            <w:tcW w:w="1510" w:type="dxa"/>
            <w:tcBorders>
              <w:top w:val="nil"/>
              <w:left w:val="nil"/>
              <w:bottom w:val="single" w:sz="6" w:space="0" w:color="8C8C8C"/>
              <w:right w:val="nil"/>
            </w:tcBorders>
            <w:hideMark/>
          </w:tcPr>
          <w:p w14:paraId="5D89E51C" w14:textId="77777777" w:rsidR="00D933B7" w:rsidRPr="00426441" w:rsidRDefault="00D933B7">
            <w:pPr>
              <w:spacing w:after="0" w:line="240" w:lineRule="auto"/>
              <w:jc w:val="center"/>
              <w:rPr>
                <w:rFonts w:ascii="Segoe UI" w:hAnsi="Segoe UI" w:cs="Segoe UI"/>
                <w:sz w:val="18"/>
                <w:szCs w:val="18"/>
                <w:lang w:val="en-IE" w:eastAsia="en-IE"/>
              </w:rPr>
            </w:pPr>
            <w:r>
              <w:t xml:space="preserve"> 0.0</w:t>
            </w:r>
          </w:p>
        </w:tc>
      </w:tr>
      <w:tr w:rsidR="00D933B7" w:rsidRPr="00426441" w14:paraId="33380A4A" w14:textId="77777777">
        <w:trPr>
          <w:trHeight w:val="300"/>
        </w:trPr>
        <w:tc>
          <w:tcPr>
            <w:tcW w:w="895" w:type="dxa"/>
            <w:tcBorders>
              <w:top w:val="nil"/>
              <w:left w:val="nil"/>
              <w:bottom w:val="single" w:sz="6" w:space="0" w:color="8C8C8C"/>
              <w:right w:val="nil"/>
            </w:tcBorders>
            <w:vAlign w:val="center"/>
            <w:hideMark/>
          </w:tcPr>
          <w:p w14:paraId="12DAE81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1</w:t>
            </w:r>
          </w:p>
        </w:tc>
        <w:tc>
          <w:tcPr>
            <w:tcW w:w="1560" w:type="dxa"/>
            <w:tcBorders>
              <w:top w:val="nil"/>
              <w:left w:val="nil"/>
              <w:bottom w:val="single" w:sz="6" w:space="0" w:color="8C8C8C"/>
              <w:right w:val="nil"/>
            </w:tcBorders>
            <w:hideMark/>
          </w:tcPr>
          <w:p w14:paraId="7305DE6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43328D9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56E5763"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751B24AA" w14:textId="77777777" w:rsidR="00D933B7" w:rsidRPr="00426441" w:rsidRDefault="00D933B7">
            <w:pPr>
              <w:spacing w:after="0" w:line="240" w:lineRule="auto"/>
              <w:jc w:val="center"/>
              <w:textAlignment w:val="baseline"/>
              <w:rPr>
                <w:rFonts w:ascii="Calibri" w:hAnsi="Calibri" w:cs="Calibri"/>
                <w:color w:val="000000" w:themeColor="text1"/>
                <w:lang w:eastAsia="en-IE"/>
              </w:rPr>
            </w:pPr>
            <w:r>
              <w:t xml:space="preserve"> 246.2</w:t>
            </w:r>
          </w:p>
        </w:tc>
        <w:tc>
          <w:tcPr>
            <w:tcW w:w="1275" w:type="dxa"/>
            <w:tcBorders>
              <w:top w:val="nil"/>
              <w:left w:val="nil"/>
              <w:bottom w:val="single" w:sz="6" w:space="0" w:color="8C8C8C"/>
              <w:right w:val="nil"/>
            </w:tcBorders>
          </w:tcPr>
          <w:p w14:paraId="2D5A7456" w14:textId="77777777" w:rsidR="00D933B7" w:rsidRPr="00426441" w:rsidRDefault="00D933B7">
            <w:pPr>
              <w:spacing w:after="0" w:line="240" w:lineRule="auto"/>
              <w:jc w:val="center"/>
              <w:rPr>
                <w:rFonts w:ascii="Calibri" w:hAnsi="Calibri" w:cs="Calibri"/>
                <w:color w:val="000000" w:themeColor="text1"/>
                <w:lang w:eastAsia="en-IE"/>
              </w:rPr>
            </w:pPr>
            <w:r>
              <w:t xml:space="preserve"> 393.8</w:t>
            </w:r>
          </w:p>
        </w:tc>
        <w:tc>
          <w:tcPr>
            <w:tcW w:w="1510" w:type="dxa"/>
            <w:tcBorders>
              <w:top w:val="nil"/>
              <w:left w:val="nil"/>
              <w:bottom w:val="single" w:sz="6" w:space="0" w:color="8C8C8C"/>
              <w:right w:val="nil"/>
            </w:tcBorders>
            <w:hideMark/>
          </w:tcPr>
          <w:p w14:paraId="022DD45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639.9</w:t>
            </w:r>
          </w:p>
        </w:tc>
      </w:tr>
      <w:tr w:rsidR="00D933B7" w:rsidRPr="00426441" w14:paraId="6EBD5A87" w14:textId="77777777">
        <w:trPr>
          <w:trHeight w:val="300"/>
        </w:trPr>
        <w:tc>
          <w:tcPr>
            <w:tcW w:w="895" w:type="dxa"/>
            <w:tcBorders>
              <w:top w:val="nil"/>
              <w:left w:val="nil"/>
              <w:bottom w:val="single" w:sz="6" w:space="0" w:color="8C8C8C"/>
              <w:right w:val="nil"/>
            </w:tcBorders>
            <w:vAlign w:val="center"/>
            <w:hideMark/>
          </w:tcPr>
          <w:p w14:paraId="07EF75F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6" w:space="0" w:color="8C8C8C"/>
              <w:right w:val="nil"/>
            </w:tcBorders>
            <w:hideMark/>
          </w:tcPr>
          <w:p w14:paraId="088CDD8C"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6" w:space="0" w:color="8C8C8C"/>
              <w:right w:val="nil"/>
            </w:tcBorders>
            <w:hideMark/>
          </w:tcPr>
          <w:p w14:paraId="1F1BF76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EEF4FCA"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6" w:space="0" w:color="8C8C8C"/>
              <w:right w:val="nil"/>
            </w:tcBorders>
            <w:hideMark/>
          </w:tcPr>
          <w:p w14:paraId="0DD4A74B" w14:textId="77777777" w:rsidR="00D933B7" w:rsidRPr="00426441" w:rsidRDefault="00D933B7">
            <w:pPr>
              <w:spacing w:after="0" w:line="240" w:lineRule="auto"/>
              <w:jc w:val="center"/>
              <w:textAlignment w:val="baseline"/>
              <w:rPr>
                <w:rFonts w:ascii="Calibri" w:hAnsi="Calibri" w:cs="Calibri"/>
                <w:color w:val="000000" w:themeColor="text1"/>
                <w:lang w:eastAsia="en-IE"/>
              </w:rPr>
            </w:pPr>
            <w:r>
              <w:t xml:space="preserve"> 0.0</w:t>
            </w:r>
          </w:p>
        </w:tc>
        <w:tc>
          <w:tcPr>
            <w:tcW w:w="1275" w:type="dxa"/>
            <w:tcBorders>
              <w:top w:val="nil"/>
              <w:left w:val="nil"/>
              <w:bottom w:val="single" w:sz="6" w:space="0" w:color="8C8C8C"/>
              <w:right w:val="nil"/>
            </w:tcBorders>
          </w:tcPr>
          <w:p w14:paraId="3222907C" w14:textId="77777777" w:rsidR="00D933B7" w:rsidRPr="00426441" w:rsidRDefault="00D933B7">
            <w:pPr>
              <w:spacing w:after="0" w:line="240" w:lineRule="auto"/>
              <w:jc w:val="center"/>
              <w:textAlignment w:val="baseline"/>
              <w:rPr>
                <w:rFonts w:ascii="Calibri" w:hAnsi="Calibri" w:cs="Calibri"/>
                <w:color w:val="000000" w:themeColor="text1"/>
                <w:lang w:eastAsia="en-IE"/>
              </w:rPr>
            </w:pPr>
            <w:r>
              <w:t xml:space="preserve"> 0.0</w:t>
            </w:r>
          </w:p>
        </w:tc>
        <w:tc>
          <w:tcPr>
            <w:tcW w:w="1510" w:type="dxa"/>
            <w:tcBorders>
              <w:top w:val="nil"/>
              <w:left w:val="nil"/>
              <w:bottom w:val="single" w:sz="6" w:space="0" w:color="8C8C8C"/>
              <w:right w:val="nil"/>
            </w:tcBorders>
            <w:hideMark/>
          </w:tcPr>
          <w:p w14:paraId="730DAD4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r>
      <w:tr w:rsidR="00D933B7" w:rsidRPr="00426441" w14:paraId="11F24DC8" w14:textId="77777777">
        <w:trPr>
          <w:trHeight w:val="59"/>
        </w:trPr>
        <w:tc>
          <w:tcPr>
            <w:tcW w:w="895" w:type="dxa"/>
            <w:tcBorders>
              <w:top w:val="nil"/>
              <w:left w:val="nil"/>
              <w:bottom w:val="single" w:sz="4" w:space="0" w:color="7F7F7F" w:themeColor="text1" w:themeTint="80"/>
              <w:right w:val="nil"/>
            </w:tcBorders>
            <w:vAlign w:val="center"/>
            <w:hideMark/>
          </w:tcPr>
          <w:p w14:paraId="7146CFDF"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color w:val="000000"/>
                <w:lang w:val="en-IE" w:eastAsia="en-IE"/>
              </w:rPr>
              <w:t>0</w:t>
            </w:r>
          </w:p>
        </w:tc>
        <w:tc>
          <w:tcPr>
            <w:tcW w:w="1560" w:type="dxa"/>
            <w:tcBorders>
              <w:top w:val="nil"/>
              <w:left w:val="nil"/>
              <w:bottom w:val="single" w:sz="4" w:space="0" w:color="7F7F7F" w:themeColor="text1" w:themeTint="80"/>
              <w:right w:val="nil"/>
            </w:tcBorders>
            <w:hideMark/>
          </w:tcPr>
          <w:p w14:paraId="44A18E5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513" w:type="dxa"/>
            <w:tcBorders>
              <w:top w:val="nil"/>
              <w:left w:val="nil"/>
              <w:bottom w:val="single" w:sz="4" w:space="0" w:color="7F7F7F" w:themeColor="text1" w:themeTint="80"/>
              <w:right w:val="nil"/>
            </w:tcBorders>
            <w:hideMark/>
          </w:tcPr>
          <w:p w14:paraId="04DE1126"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4" w:space="0" w:color="7F7F7F" w:themeColor="text1" w:themeTint="80"/>
              <w:right w:val="nil"/>
            </w:tcBorders>
            <w:hideMark/>
          </w:tcPr>
          <w:p w14:paraId="5644901B"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 xml:space="preserve"> 0.0</w:t>
            </w:r>
          </w:p>
        </w:tc>
        <w:tc>
          <w:tcPr>
            <w:tcW w:w="1443" w:type="dxa"/>
            <w:tcBorders>
              <w:top w:val="nil"/>
              <w:left w:val="nil"/>
              <w:bottom w:val="single" w:sz="4" w:space="0" w:color="7F7F7F" w:themeColor="text1" w:themeTint="80"/>
              <w:right w:val="nil"/>
            </w:tcBorders>
            <w:hideMark/>
          </w:tcPr>
          <w:p w14:paraId="1F59499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17 632.8</w:t>
            </w:r>
          </w:p>
        </w:tc>
        <w:tc>
          <w:tcPr>
            <w:tcW w:w="1275" w:type="dxa"/>
            <w:tcBorders>
              <w:top w:val="nil"/>
              <w:left w:val="nil"/>
              <w:bottom w:val="single" w:sz="4" w:space="0" w:color="7F7F7F" w:themeColor="text1" w:themeTint="80"/>
              <w:right w:val="nil"/>
            </w:tcBorders>
          </w:tcPr>
          <w:p w14:paraId="3F689094" w14:textId="77777777" w:rsidR="00D933B7" w:rsidRPr="00426441" w:rsidRDefault="00D933B7">
            <w:pPr>
              <w:spacing w:after="0" w:line="240" w:lineRule="auto"/>
              <w:jc w:val="center"/>
              <w:textAlignment w:val="baseline"/>
              <w:rPr>
                <w:rFonts w:ascii="Calibri" w:hAnsi="Calibri" w:cs="Calibri"/>
                <w:color w:val="000000"/>
                <w:lang w:eastAsia="en-IE"/>
              </w:rPr>
            </w:pPr>
            <w:r>
              <w:t>13 978.5</w:t>
            </w:r>
          </w:p>
        </w:tc>
        <w:tc>
          <w:tcPr>
            <w:tcW w:w="1510" w:type="dxa"/>
            <w:tcBorders>
              <w:top w:val="nil"/>
              <w:left w:val="nil"/>
              <w:bottom w:val="single" w:sz="4" w:space="0" w:color="7F7F7F" w:themeColor="text1" w:themeTint="80"/>
              <w:right w:val="nil"/>
            </w:tcBorders>
            <w:hideMark/>
          </w:tcPr>
          <w:p w14:paraId="297F4121"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t>31 611.3</w:t>
            </w:r>
          </w:p>
        </w:tc>
      </w:tr>
      <w:tr w:rsidR="00D933B7" w:rsidRPr="00426441" w14:paraId="02A584BE" w14:textId="77777777">
        <w:trPr>
          <w:trHeight w:val="59"/>
        </w:trPr>
        <w:tc>
          <w:tcPr>
            <w:tcW w:w="895" w:type="dxa"/>
            <w:tcBorders>
              <w:top w:val="single" w:sz="4" w:space="0" w:color="7F7F7F" w:themeColor="text1" w:themeTint="80"/>
              <w:left w:val="nil"/>
              <w:bottom w:val="single" w:sz="6" w:space="0" w:color="8C8C8C"/>
              <w:right w:val="nil"/>
            </w:tcBorders>
            <w:vAlign w:val="center"/>
          </w:tcPr>
          <w:p w14:paraId="179EAD60" w14:textId="77777777" w:rsidR="00D933B7" w:rsidRPr="00426441"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560" w:type="dxa"/>
            <w:tcBorders>
              <w:top w:val="single" w:sz="4" w:space="0" w:color="7F7F7F" w:themeColor="text1" w:themeTint="80"/>
              <w:left w:val="nil"/>
              <w:bottom w:val="single" w:sz="6" w:space="0" w:color="8C8C8C"/>
              <w:right w:val="nil"/>
            </w:tcBorders>
          </w:tcPr>
          <w:p w14:paraId="3D6E0CCC"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513" w:type="dxa"/>
            <w:tcBorders>
              <w:top w:val="single" w:sz="4" w:space="0" w:color="7F7F7F" w:themeColor="text1" w:themeTint="80"/>
              <w:left w:val="nil"/>
              <w:bottom w:val="single" w:sz="6" w:space="0" w:color="8C8C8C"/>
              <w:right w:val="nil"/>
            </w:tcBorders>
          </w:tcPr>
          <w:p w14:paraId="41EDCE8B"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43" w:type="dxa"/>
            <w:tcBorders>
              <w:top w:val="single" w:sz="4" w:space="0" w:color="7F7F7F" w:themeColor="text1" w:themeTint="80"/>
              <w:left w:val="nil"/>
              <w:bottom w:val="single" w:sz="6" w:space="0" w:color="8C8C8C"/>
              <w:right w:val="nil"/>
            </w:tcBorders>
          </w:tcPr>
          <w:p w14:paraId="5B197B91" w14:textId="77777777" w:rsidR="00D933B7" w:rsidRPr="00426441" w:rsidRDefault="00D933B7">
            <w:pPr>
              <w:spacing w:after="0" w:line="240" w:lineRule="auto"/>
              <w:jc w:val="center"/>
              <w:textAlignment w:val="baseline"/>
              <w:rPr>
                <w:rFonts w:ascii="Calibri" w:hAnsi="Calibri" w:cs="Calibri"/>
                <w:color w:val="000000"/>
                <w:lang w:eastAsia="en-IE"/>
              </w:rPr>
            </w:pPr>
            <w:r>
              <w:t xml:space="preserve"> 0.0</w:t>
            </w:r>
          </w:p>
        </w:tc>
        <w:tc>
          <w:tcPr>
            <w:tcW w:w="1443" w:type="dxa"/>
            <w:tcBorders>
              <w:top w:val="single" w:sz="4" w:space="0" w:color="7F7F7F" w:themeColor="text1" w:themeTint="80"/>
              <w:left w:val="nil"/>
              <w:bottom w:val="single" w:sz="6" w:space="0" w:color="8C8C8C"/>
              <w:right w:val="nil"/>
            </w:tcBorders>
          </w:tcPr>
          <w:p w14:paraId="7BA6580B" w14:textId="77777777" w:rsidR="00D933B7" w:rsidRPr="00426441" w:rsidRDefault="00D933B7">
            <w:pPr>
              <w:spacing w:after="0" w:line="240" w:lineRule="auto"/>
              <w:jc w:val="center"/>
              <w:textAlignment w:val="baseline"/>
              <w:rPr>
                <w:rFonts w:ascii="Calibri" w:hAnsi="Calibri" w:cs="Calibri"/>
                <w:color w:val="000000"/>
                <w:lang w:eastAsia="en-IE"/>
              </w:rPr>
            </w:pPr>
            <w:r>
              <w:t>17 879.0</w:t>
            </w:r>
          </w:p>
        </w:tc>
        <w:tc>
          <w:tcPr>
            <w:tcW w:w="1275" w:type="dxa"/>
            <w:tcBorders>
              <w:top w:val="single" w:sz="4" w:space="0" w:color="7F7F7F" w:themeColor="text1" w:themeTint="80"/>
              <w:left w:val="nil"/>
              <w:bottom w:val="single" w:sz="6" w:space="0" w:color="8C8C8C"/>
              <w:right w:val="nil"/>
            </w:tcBorders>
          </w:tcPr>
          <w:p w14:paraId="378C8D31" w14:textId="77777777" w:rsidR="00D933B7" w:rsidRPr="00DD1ED5" w:rsidRDefault="00D933B7">
            <w:pPr>
              <w:spacing w:after="0" w:line="240" w:lineRule="auto"/>
              <w:jc w:val="center"/>
              <w:textAlignment w:val="baseline"/>
            </w:pPr>
            <w:r>
              <w:t>14 372.3</w:t>
            </w:r>
          </w:p>
        </w:tc>
        <w:tc>
          <w:tcPr>
            <w:tcW w:w="1510" w:type="dxa"/>
            <w:tcBorders>
              <w:top w:val="single" w:sz="4" w:space="0" w:color="7F7F7F" w:themeColor="text1" w:themeTint="80"/>
              <w:left w:val="nil"/>
              <w:bottom w:val="single" w:sz="6" w:space="0" w:color="8C8C8C"/>
              <w:right w:val="nil"/>
            </w:tcBorders>
          </w:tcPr>
          <w:p w14:paraId="2611598F" w14:textId="77777777" w:rsidR="00D933B7" w:rsidRPr="00426441" w:rsidRDefault="00D933B7">
            <w:pPr>
              <w:spacing w:after="0" w:line="240" w:lineRule="auto"/>
              <w:jc w:val="center"/>
              <w:textAlignment w:val="baseline"/>
              <w:rPr>
                <w:rFonts w:ascii="Calibri" w:hAnsi="Calibri" w:cs="Calibri"/>
                <w:color w:val="000000"/>
                <w:lang w:eastAsia="en-IE"/>
              </w:rPr>
            </w:pPr>
            <w:r>
              <w:t>32 251.2</w:t>
            </w:r>
          </w:p>
        </w:tc>
      </w:tr>
    </w:tbl>
    <w:p w14:paraId="22E20C92" w14:textId="77777777" w:rsidR="00D933B7" w:rsidRDefault="00D933B7" w:rsidP="00D933B7">
      <w:pPr>
        <w:pStyle w:val="ListParagraph"/>
        <w:ind w:left="360"/>
        <w:rPr>
          <w:lang w:eastAsia="en-GB"/>
        </w:rPr>
      </w:pPr>
    </w:p>
    <w:p w14:paraId="55090293" w14:textId="77777777" w:rsidR="00D933B7" w:rsidRPr="009C666A" w:rsidRDefault="00D933B7" w:rsidP="00373960">
      <w:pPr>
        <w:pStyle w:val="ListParagraph"/>
        <w:numPr>
          <w:ilvl w:val="0"/>
          <w:numId w:val="9"/>
        </w:numPr>
        <w:spacing w:after="0" w:line="264" w:lineRule="auto"/>
        <w:rPr>
          <w:rFonts w:eastAsia="EC Square Sans Pro" w:cs="EC Square Sans Pro"/>
        </w:rPr>
      </w:pPr>
      <w:r>
        <w:rPr>
          <w:rFonts w:eastAsia="EC Square Sans Pro" w:cs="EC Square Sans Pro"/>
        </w:rPr>
        <w:t xml:space="preserve"> The </w:t>
      </w:r>
      <w:r>
        <w:rPr>
          <w:rFonts w:eastAsia="EC Square Sans Pro" w:cs="EC Square Sans Pro"/>
          <w:b/>
          <w:bCs/>
        </w:rPr>
        <w:t>Ukraine Plan</w:t>
      </w:r>
      <w:r>
        <w:rPr>
          <w:rFonts w:eastAsia="EC Square Sans Pro" w:cs="EC Square Sans Pro"/>
        </w:rPr>
        <w:t xml:space="preserve"> sets the principles of inclusivity, gender equality and social cohesion as important cross-cutting areas of attention, and a special focus on issues linked to human capital and business environment. In order to meet the steps of the Plan, for example, in 2025 Ukraine adopted a law on </w:t>
      </w:r>
      <w:r>
        <w:rPr>
          <w:rFonts w:eastAsia="EC Square Sans Pro" w:cs="EC Square Sans Pro"/>
          <w:b/>
          <w:bCs/>
        </w:rPr>
        <w:t>preschool education</w:t>
      </w:r>
      <w:r>
        <w:rPr>
          <w:rFonts w:eastAsia="EC Square Sans Pro" w:cs="EC Square Sans Pro"/>
        </w:rPr>
        <w:t xml:space="preserve">: this reform contributes to more involvement of women with small children in the labour force. A new law on </w:t>
      </w:r>
      <w:r>
        <w:rPr>
          <w:rFonts w:eastAsia="EC Square Sans Pro" w:cs="EC Square Sans Pro"/>
          <w:b/>
          <w:bCs/>
        </w:rPr>
        <w:t>vocational education</w:t>
      </w:r>
      <w:r>
        <w:rPr>
          <w:rFonts w:eastAsia="EC Square Sans Pro" w:cs="EC Square Sans Pro"/>
        </w:rPr>
        <w:t xml:space="preserve"> mandates that State and regional policy in this field is formed and implemented based – among other – on the principle of gender equality. A new SME (small- and medium-sized enterprises) Strategy and its Action Plan address </w:t>
      </w:r>
      <w:r>
        <w:rPr>
          <w:rFonts w:eastAsia="EC Square Sans Pro" w:cs="EC Square Sans Pro"/>
          <w:b/>
          <w:bCs/>
        </w:rPr>
        <w:t>women’s entrepreneurship</w:t>
      </w:r>
      <w:r>
        <w:rPr>
          <w:rFonts w:eastAsia="EC Square Sans Pro" w:cs="EC Square Sans Pro"/>
        </w:rPr>
        <w:t xml:space="preserve"> in direct link with Ukraine’s ‘State Strategy for Ensuring Equal Rights and Opportunities for Women and Men until 2030’. However, due to the financial setup, a direct link between disbursements and actions towards gender equality cannot be established, thus commitments under this pillar were assigned a gender score 0. S</w:t>
      </w:r>
      <w:r>
        <w:t>hould additional information arise during the implementation, the score will be reassessed.</w:t>
      </w:r>
      <w:r>
        <w:rPr>
          <w:rFonts w:eastAsia="EC Square Sans Pro" w:cs="EC Square Sans Pro"/>
        </w:rPr>
        <w:t xml:space="preserve"> For future reporting purposes, components of</w:t>
      </w:r>
      <w:r>
        <w:rPr>
          <w:rFonts w:ascii="Calibri" w:eastAsia="EC Square Sans Pro" w:hAnsi="Calibri" w:cs="Calibri"/>
        </w:rPr>
        <w:t> </w:t>
      </w:r>
      <w:r>
        <w:rPr>
          <w:rFonts w:eastAsia="EC Square Sans Pro" w:cs="EC Square Sans Pro"/>
        </w:rPr>
        <w:t>the Ukraine</w:t>
      </w:r>
      <w:r>
        <w:rPr>
          <w:rFonts w:ascii="Calibri" w:eastAsia="EC Square Sans Pro" w:hAnsi="Calibri" w:cs="Calibri"/>
        </w:rPr>
        <w:t> </w:t>
      </w:r>
      <w:r>
        <w:rPr>
          <w:rFonts w:eastAsia="EC Square Sans Pro" w:cs="EC Square Sans Pro"/>
        </w:rPr>
        <w:t>Plan may be</w:t>
      </w:r>
      <w:r>
        <w:rPr>
          <w:rFonts w:ascii="Calibri" w:eastAsia="EC Square Sans Pro" w:hAnsi="Calibri" w:cs="Calibri"/>
        </w:rPr>
        <w:t> </w:t>
      </w:r>
      <w:r>
        <w:rPr>
          <w:rFonts w:eastAsia="EC Square Sans Pro" w:cs="EC Square Sans Pro"/>
        </w:rPr>
        <w:t>assessed</w:t>
      </w:r>
      <w:r>
        <w:rPr>
          <w:rFonts w:ascii="Calibri" w:eastAsia="EC Square Sans Pro" w:hAnsi="Calibri" w:cs="Calibri"/>
        </w:rPr>
        <w:t> </w:t>
      </w:r>
      <w:r>
        <w:rPr>
          <w:rFonts w:eastAsia="EC Square Sans Pro" w:cs="EC Square Sans Pro"/>
        </w:rPr>
        <w:t>regarding</w:t>
      </w:r>
      <w:r>
        <w:rPr>
          <w:rFonts w:ascii="Calibri" w:eastAsia="EC Square Sans Pro" w:hAnsi="Calibri" w:cs="Calibri"/>
        </w:rPr>
        <w:t> </w:t>
      </w:r>
      <w:r>
        <w:rPr>
          <w:rFonts w:eastAsia="EC Square Sans Pro" w:cs="EC Square Sans Pro"/>
        </w:rPr>
        <w:t>contributions to horizontal priorities, and reporting updated accordingly.</w:t>
      </w:r>
    </w:p>
    <w:p w14:paraId="55B4A176" w14:textId="77777777" w:rsidR="00D933B7" w:rsidRDefault="00D933B7" w:rsidP="00D933B7">
      <w:pPr>
        <w:pStyle w:val="ListParagraph"/>
        <w:ind w:left="360" w:hanging="360"/>
      </w:pPr>
    </w:p>
    <w:p w14:paraId="0DA30077" w14:textId="77777777" w:rsidR="00D933B7" w:rsidRDefault="00D933B7" w:rsidP="00373960">
      <w:pPr>
        <w:pStyle w:val="ListParagraph"/>
        <w:numPr>
          <w:ilvl w:val="0"/>
          <w:numId w:val="9"/>
        </w:numPr>
        <w:spacing w:after="240" w:line="264" w:lineRule="auto"/>
      </w:pPr>
      <w:r>
        <w:t xml:space="preserve">The </w:t>
      </w:r>
      <w:r>
        <w:rPr>
          <w:b/>
          <w:bCs/>
        </w:rPr>
        <w:t>UIF</w:t>
      </w:r>
      <w:r>
        <w:t xml:space="preserve"> is implemented through partnerships with financial institutions, which are responsible for gender mainstreaming in line with international and EU commitments to GEWE (gender equality and women’s empowerment). GEWE are targets in the strategic orientations of the UIF and will be assessed in the monitoring of investment programmes. However, this level of information is not yet available and thus commitments under this pillar were assigned a gender score 0. Should additional information arise during the implementation, the score will be reassessed.</w:t>
      </w:r>
    </w:p>
    <w:p w14:paraId="41558B7B" w14:textId="77777777" w:rsidR="00D933B7" w:rsidRPr="009C666A" w:rsidRDefault="00D933B7" w:rsidP="00D933B7">
      <w:pPr>
        <w:pStyle w:val="ListParagraph"/>
        <w:rPr>
          <w:b/>
          <w:bCs/>
        </w:rPr>
      </w:pPr>
    </w:p>
    <w:p w14:paraId="09D4B4A5" w14:textId="77777777" w:rsidR="00D933B7" w:rsidRPr="009C666A" w:rsidRDefault="00D933B7" w:rsidP="00373960">
      <w:pPr>
        <w:pStyle w:val="ListParagraph"/>
        <w:numPr>
          <w:ilvl w:val="0"/>
          <w:numId w:val="9"/>
        </w:numPr>
        <w:spacing w:after="240" w:line="264" w:lineRule="auto"/>
      </w:pPr>
      <w:r>
        <w:rPr>
          <w:b/>
          <w:bCs/>
        </w:rPr>
        <w:t>Project-based assistance</w:t>
      </w:r>
      <w:r>
        <w:t xml:space="preserve"> under pillar III is channelled through a single action called Technical Cooperation Facility (TCF). For example, </w:t>
      </w:r>
      <w:r>
        <w:rPr>
          <w:rFonts w:ascii="Aptos" w:eastAsia="Aptos" w:hAnsi="Aptos" w:cs="Aptos"/>
        </w:rPr>
        <w:t>the project '</w:t>
      </w:r>
      <w:hyperlink r:id="rId586">
        <w:r>
          <w:rPr>
            <w:rStyle w:val="Hyperlink"/>
            <w:rFonts w:ascii="Aptos" w:eastAsia="Aptos" w:hAnsi="Aptos" w:cs="Aptos"/>
          </w:rPr>
          <w:t>Gender Equality Facility (GEF) in Ukraine</w:t>
        </w:r>
      </w:hyperlink>
      <w:r>
        <w:rPr>
          <w:rFonts w:ascii="Aptos" w:eastAsia="Aptos" w:hAnsi="Aptos" w:cs="Aptos"/>
        </w:rPr>
        <w:t>' has been assigned a gender score 2 as its principal objective is to support the Government of Ukraine in ensuring that through the EU accession process, gender equality is mainstreamed across EU Chapters, sectors, policy areas, and levels of government. Several other projects have been assigned a gender score 1 as they will ensure consideration of gender impacts in the recovery and reconstruction of Ukraine.</w:t>
      </w:r>
    </w:p>
    <w:tbl>
      <w:tblPr>
        <w:tblStyle w:val="Planning2022instructions"/>
        <w:tblW w:w="0" w:type="auto"/>
        <w:tblLook w:val="04A0" w:firstRow="1" w:lastRow="0" w:firstColumn="1" w:lastColumn="0" w:noHBand="0" w:noVBand="1"/>
      </w:tblPr>
      <w:tblGrid>
        <w:gridCol w:w="9629"/>
      </w:tblGrid>
      <w:tr w:rsidR="00D933B7" w:rsidRPr="0047239D" w14:paraId="4BE83D69" w14:textId="77777777">
        <w:tc>
          <w:tcPr>
            <w:tcW w:w="9629" w:type="dxa"/>
            <w:shd w:val="clear" w:color="auto" w:fill="auto"/>
          </w:tcPr>
          <w:p w14:paraId="4022D1F1" w14:textId="77777777" w:rsidR="00D933B7" w:rsidRPr="0047239D" w:rsidRDefault="00D933B7">
            <w:pPr>
              <w:spacing w:after="0" w:line="240" w:lineRule="auto"/>
              <w:textAlignment w:val="baseline"/>
              <w:rPr>
                <w:rFonts w:eastAsia="Times New Roman" w:cs="Segoe UI"/>
                <w:sz w:val="22"/>
                <w:szCs w:val="22"/>
                <w:lang w:val="en-IE" w:eastAsia="en-IE"/>
              </w:rPr>
            </w:pPr>
          </w:p>
          <w:p w14:paraId="12DCE6A4"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3F88DE1F"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00BE1C1D" w14:textId="77777777" w:rsidR="00D933B7" w:rsidRPr="00F80630" w:rsidRDefault="00D933B7">
            <w:pPr>
              <w:spacing w:after="0" w:line="240" w:lineRule="auto"/>
              <w:textAlignment w:val="baseline"/>
              <w:rPr>
                <w:rFonts w:eastAsia="Times New Roman" w:cs="Segoe UI"/>
                <w:sz w:val="22"/>
                <w:szCs w:val="22"/>
                <w:lang w:val="en-IE" w:eastAsia="en-IE"/>
              </w:rPr>
            </w:pPr>
            <w:r>
              <w:rPr>
                <w:rFonts w:eastAsia="Times New Roman" w:cs="Segoe UI"/>
                <w:sz w:val="22"/>
                <w:szCs w:val="22"/>
                <w:lang w:val="en-IE" w:eastAsia="en-IE"/>
              </w:rPr>
              <w:t>Given that EU financial commitments translate into concrete interventions on the ground with a certain time lag, gender-disaggregated data for 2025 implementation is not yet available. Additional information will be included when available.</w:t>
            </w:r>
          </w:p>
          <w:p w14:paraId="184937A4" w14:textId="77777777" w:rsidR="00D933B7" w:rsidRPr="00590300" w:rsidRDefault="00D933B7">
            <w:pPr>
              <w:pStyle w:val="TableListBullet"/>
              <w:numPr>
                <w:ilvl w:val="0"/>
                <w:numId w:val="0"/>
              </w:numPr>
              <w:ind w:left="283" w:hanging="283"/>
            </w:pPr>
          </w:p>
        </w:tc>
      </w:tr>
    </w:tbl>
    <w:p w14:paraId="2788B847" w14:textId="77777777" w:rsidR="00D933B7" w:rsidRDefault="00D933B7" w:rsidP="00D933B7">
      <w:pPr>
        <w:rPr>
          <w:lang w:eastAsia="en-GB"/>
        </w:rPr>
      </w:pPr>
    </w:p>
    <w:p w14:paraId="431256C2" w14:textId="77777777" w:rsidR="00D933B7" w:rsidRDefault="00D933B7" w:rsidP="00D933B7">
      <w:pPr>
        <w:rPr>
          <w:b/>
          <w:bCs/>
        </w:rPr>
      </w:pPr>
    </w:p>
    <w:p w14:paraId="31971796" w14:textId="77777777" w:rsidR="00D933B7" w:rsidRDefault="00D933B7" w:rsidP="00D933B7">
      <w:pPr>
        <w:spacing w:line="259" w:lineRule="auto"/>
        <w:rPr>
          <w:b/>
          <w:bCs/>
        </w:rPr>
      </w:pPr>
      <w:r>
        <w:rPr>
          <w:b/>
          <w:bCs/>
        </w:rPr>
        <w:br w:type="page"/>
      </w:r>
    </w:p>
    <w:p w14:paraId="0C70976F" w14:textId="77777777" w:rsidR="00D933B7" w:rsidRDefault="00D933B7" w:rsidP="00D933B7">
      <w:pPr>
        <w:rPr>
          <w:b/>
          <w:bCs/>
        </w:rPr>
      </w:pPr>
    </w:p>
    <w:p w14:paraId="566E2ACE" w14:textId="77777777" w:rsidR="00D933B7" w:rsidRDefault="00D933B7" w:rsidP="00F72C99">
      <w:pPr>
        <w:pStyle w:val="Heading3"/>
      </w:pPr>
      <w:r>
        <w:t>Contribution to the digital transition</w:t>
      </w:r>
    </w:p>
    <w:p w14:paraId="5B6D047D" w14:textId="77777777" w:rsidR="00D933B7" w:rsidRDefault="00D933B7" w:rsidP="00D933B7">
      <w:pPr>
        <w:pStyle w:val="ListParagraph"/>
        <w:ind w:left="360"/>
        <w:rPr>
          <w:lang w:eastAsia="en-GB"/>
        </w:rPr>
      </w:pPr>
    </w:p>
    <w:p w14:paraId="00521F95" w14:textId="77777777" w:rsidR="00D933B7"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 xml:space="preserve">The Ukraine Plan contains a chapter on </w:t>
      </w:r>
      <w:r>
        <w:rPr>
          <w:rFonts w:eastAsia="EC Square Sans Pro" w:cs="EC Square Sans Pro"/>
          <w:b/>
          <w:bCs/>
        </w:rPr>
        <w:t>digital transformation</w:t>
      </w:r>
      <w:r>
        <w:rPr>
          <w:rFonts w:eastAsia="EC Square Sans Pro" w:cs="EC Square Sans Pro"/>
        </w:rPr>
        <w:t xml:space="preserve">, which appears also as a crosscutting area. In order to meet the steps of the Plan, for example, in 2025 Ukraine adopted a reform to strengthen the </w:t>
      </w:r>
      <w:r>
        <w:rPr>
          <w:rFonts w:eastAsia="EC Square Sans Pro" w:cs="EC Square Sans Pro"/>
          <w:b/>
          <w:bCs/>
        </w:rPr>
        <w:t>cyber security</w:t>
      </w:r>
      <w:r>
        <w:rPr>
          <w:rFonts w:eastAsia="EC Square Sans Pro" w:cs="EC Square Sans Pro"/>
        </w:rPr>
        <w:t xml:space="preserve"> capabilities of state information resources and critical information infrastructure. As another example, the </w:t>
      </w:r>
      <w:r>
        <w:rPr>
          <w:rFonts w:eastAsia="EC Square Sans Pro" w:cs="EC Square Sans Pro"/>
          <w:b/>
          <w:bCs/>
        </w:rPr>
        <w:t>Digital Restoration Ecosystem for Accountable Management (DREAM)</w:t>
      </w:r>
      <w:r>
        <w:rPr>
          <w:rFonts w:eastAsia="EC Square Sans Pro" w:cs="EC Square Sans Pro"/>
        </w:rPr>
        <w:t xml:space="preserve"> was implemented serving as a unified digital platform for managing public investment projects at all levels of government.</w:t>
      </w:r>
    </w:p>
    <w:p w14:paraId="69924761" w14:textId="77777777" w:rsidR="00D933B7"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rPr>
        <w:t xml:space="preserve">The strategic orientations endorsed by the Steering Board of the </w:t>
      </w:r>
      <w:r>
        <w:rPr>
          <w:rFonts w:eastAsia="EC Square Sans Pro" w:cs="EC Square Sans Pro"/>
          <w:b/>
          <w:bCs/>
        </w:rPr>
        <w:t>UIF</w:t>
      </w:r>
      <w:r>
        <w:rPr>
          <w:rFonts w:eastAsia="EC Square Sans Pro" w:cs="EC Square Sans Pro"/>
        </w:rPr>
        <w:t xml:space="preserve"> contain a dedicated chapter on digital transformation.</w:t>
      </w:r>
    </w:p>
    <w:p w14:paraId="2BC9538B" w14:textId="77777777" w:rsidR="00D933B7" w:rsidRDefault="00D933B7" w:rsidP="00373960">
      <w:pPr>
        <w:pStyle w:val="ListParagraph"/>
        <w:numPr>
          <w:ilvl w:val="0"/>
          <w:numId w:val="9"/>
        </w:numPr>
        <w:spacing w:after="240" w:line="264" w:lineRule="auto"/>
        <w:rPr>
          <w:rFonts w:eastAsia="EC Square Sans Pro" w:cs="EC Square Sans Pro"/>
        </w:rPr>
      </w:pPr>
      <w:r>
        <w:rPr>
          <w:rFonts w:eastAsia="EC Square Sans Pro" w:cs="EC Square Sans Pro"/>
          <w:b/>
          <w:bCs/>
        </w:rPr>
        <w:t>Project-based assistance</w:t>
      </w:r>
      <w:r>
        <w:rPr>
          <w:rFonts w:eastAsia="EC Square Sans Pro" w:cs="EC Square Sans Pro"/>
        </w:rPr>
        <w:t xml:space="preserve"> is channelled through a single action called Technical Cooperation Facility (TCF).</w:t>
      </w:r>
    </w:p>
    <w:p w14:paraId="6596D4A9" w14:textId="77777777" w:rsidR="00D933B7" w:rsidRPr="006009EC" w:rsidRDefault="00D933B7" w:rsidP="00D933B7">
      <w:pPr>
        <w:ind w:left="357"/>
        <w:rPr>
          <w:lang w:eastAsia="en-GB"/>
        </w:rPr>
      </w:pPr>
      <w:r>
        <w:rPr>
          <w:b/>
          <w:bCs/>
        </w:rPr>
        <w:br w:type="page"/>
      </w:r>
    </w:p>
    <w:p w14:paraId="66693713" w14:textId="77777777" w:rsidR="00D933B7" w:rsidRPr="007863E8" w:rsidRDefault="00D933B7" w:rsidP="00D933B7">
      <w:pPr>
        <w:keepNext/>
        <w:keepLines/>
        <w:spacing w:before="600" w:line="240" w:lineRule="auto"/>
        <w:ind w:left="357"/>
        <w:outlineLvl w:val="4"/>
        <w:rPr>
          <w:b/>
          <w:bCs/>
          <w:sz w:val="2"/>
          <w:szCs w:val="2"/>
        </w:rPr>
      </w:pPr>
    </w:p>
    <w:p w14:paraId="6D72D261"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47239D" w14:paraId="1D1D6626"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68FDC474" w14:textId="77777777" w:rsidR="00D933B7" w:rsidRPr="0047239D" w:rsidRDefault="00D933B7">
            <w:pPr>
              <w:jc w:val="left"/>
              <w:rPr>
                <w:lang w:eastAsia="en-GB"/>
              </w:rPr>
            </w:pPr>
            <w:r>
              <w:rPr>
                <w:lang w:eastAsia="en-GB"/>
              </w:rPr>
              <w:t>SDG</w:t>
            </w:r>
          </w:p>
        </w:tc>
        <w:tc>
          <w:tcPr>
            <w:tcW w:w="2410" w:type="dxa"/>
            <w:vAlign w:val="center"/>
          </w:tcPr>
          <w:p w14:paraId="6A6681A9" w14:textId="77777777" w:rsidR="00D933B7" w:rsidRPr="0047239D"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79892355" w14:textId="77777777" w:rsidR="00D933B7" w:rsidRPr="0047239D"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47239D" w14:paraId="76A45C6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BE4736F" w14:textId="1B86F024" w:rsidR="00D933B7" w:rsidRPr="0047239D" w:rsidRDefault="001A563A">
            <w:pPr>
              <w:rPr>
                <w:b w:val="0"/>
                <w:lang w:eastAsia="en-GB"/>
              </w:rPr>
            </w:pPr>
            <w:r w:rsidRPr="00DB731B">
              <w:rPr>
                <w:b w:val="0"/>
                <w:lang w:eastAsia="en-GB"/>
              </w:rPr>
              <w:t>SDG1: End poverty in all its forms everywhere</w:t>
            </w:r>
          </w:p>
        </w:tc>
        <w:tc>
          <w:tcPr>
            <w:tcW w:w="2410" w:type="dxa"/>
          </w:tcPr>
          <w:p w14:paraId="562D2292"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yes</w:t>
            </w:r>
          </w:p>
        </w:tc>
        <w:tc>
          <w:tcPr>
            <w:tcW w:w="5772" w:type="dxa"/>
          </w:tcPr>
          <w:p w14:paraId="1C940C30"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03A69E0E"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A7A1338" w14:textId="6433C30D" w:rsidR="00D933B7" w:rsidRPr="0047239D" w:rsidRDefault="00C85C9C">
            <w:pPr>
              <w:rPr>
                <w:b w:val="0"/>
                <w:lang w:eastAsia="en-GB"/>
              </w:rPr>
            </w:pPr>
            <w:r w:rsidRPr="00C85C9C">
              <w:rPr>
                <w:b w:val="0"/>
                <w:lang w:eastAsia="en-GB"/>
              </w:rPr>
              <w:t>SDG2: End hunger, achieve food security and improved nutrition and promote sustainable agriculture</w:t>
            </w:r>
          </w:p>
        </w:tc>
        <w:tc>
          <w:tcPr>
            <w:tcW w:w="2410" w:type="dxa"/>
          </w:tcPr>
          <w:p w14:paraId="5840148C"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yes</w:t>
            </w:r>
          </w:p>
        </w:tc>
        <w:tc>
          <w:tcPr>
            <w:tcW w:w="5772" w:type="dxa"/>
          </w:tcPr>
          <w:p w14:paraId="2D612A75"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47239D" w14:paraId="71B9378B"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A0A2081" w14:textId="3EEBF36F" w:rsidR="00D933B7" w:rsidRPr="0047239D" w:rsidRDefault="00B2643F">
            <w:pPr>
              <w:rPr>
                <w:b w:val="0"/>
                <w:lang w:eastAsia="en-GB"/>
              </w:rPr>
            </w:pPr>
            <w:r w:rsidRPr="007B1F5B">
              <w:rPr>
                <w:b w:val="0"/>
                <w:lang w:eastAsia="en-GB"/>
              </w:rPr>
              <w:t>SDG3: Ensure healthy lives and promote well-being for all at all ages</w:t>
            </w:r>
          </w:p>
        </w:tc>
        <w:tc>
          <w:tcPr>
            <w:tcW w:w="2410" w:type="dxa"/>
          </w:tcPr>
          <w:p w14:paraId="618DCF26"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yes</w:t>
            </w:r>
          </w:p>
        </w:tc>
        <w:tc>
          <w:tcPr>
            <w:tcW w:w="5772" w:type="dxa"/>
          </w:tcPr>
          <w:p w14:paraId="1850E04A"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7D2BCC87"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994C655" w14:textId="6FB148C4" w:rsidR="00D933B7" w:rsidRPr="0047239D" w:rsidRDefault="00A0167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0B898805"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yes</w:t>
            </w:r>
          </w:p>
        </w:tc>
        <w:tc>
          <w:tcPr>
            <w:tcW w:w="5772" w:type="dxa"/>
          </w:tcPr>
          <w:p w14:paraId="3633D2D4"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r>
              <w:t>Entry into force of legislation on preschool education</w:t>
            </w:r>
          </w:p>
        </w:tc>
      </w:tr>
      <w:tr w:rsidR="00D933B7" w:rsidRPr="0047239D" w14:paraId="433F850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4525C1E" w14:textId="4A053459" w:rsidR="00D933B7" w:rsidRPr="0047239D" w:rsidRDefault="00FD0B5E">
            <w:pPr>
              <w:rPr>
                <w:b w:val="0"/>
                <w:lang w:eastAsia="en-GB"/>
              </w:rPr>
            </w:pPr>
            <w:r w:rsidRPr="0084135A">
              <w:rPr>
                <w:b w:val="0"/>
                <w:lang w:eastAsia="en-GB"/>
              </w:rPr>
              <w:t>SDG5: Achieve gender equality and empower all women and girls</w:t>
            </w:r>
          </w:p>
        </w:tc>
        <w:tc>
          <w:tcPr>
            <w:tcW w:w="2410" w:type="dxa"/>
          </w:tcPr>
          <w:p w14:paraId="36A4B527"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pPr>
            <w:r>
              <w:t>yes</w:t>
            </w:r>
          </w:p>
        </w:tc>
        <w:tc>
          <w:tcPr>
            <w:tcW w:w="5772" w:type="dxa"/>
          </w:tcPr>
          <w:p w14:paraId="67C6733B"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331B8E7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6DE911D" w14:textId="616097BE" w:rsidR="00D933B7" w:rsidRPr="0047239D" w:rsidRDefault="00C74D8B">
            <w:pPr>
              <w:rPr>
                <w:b w:val="0"/>
                <w:lang w:eastAsia="en-GB"/>
              </w:rPr>
            </w:pPr>
            <w:r w:rsidRPr="00C74D8B">
              <w:rPr>
                <w:b w:val="0"/>
                <w:lang w:eastAsia="en-GB"/>
              </w:rPr>
              <w:t>SDG6: Ensure availability and sustainable management of water and sanitation for all</w:t>
            </w:r>
          </w:p>
        </w:tc>
        <w:tc>
          <w:tcPr>
            <w:tcW w:w="2410" w:type="dxa"/>
          </w:tcPr>
          <w:p w14:paraId="5371FB3F"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yes</w:t>
            </w:r>
          </w:p>
        </w:tc>
        <w:tc>
          <w:tcPr>
            <w:tcW w:w="5772" w:type="dxa"/>
          </w:tcPr>
          <w:p w14:paraId="56C08783"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47239D" w14:paraId="06DD54F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3348DCC" w14:textId="031BE8CF" w:rsidR="00D933B7" w:rsidRPr="0047239D" w:rsidRDefault="003300B3">
            <w:pPr>
              <w:rPr>
                <w:b w:val="0"/>
                <w:lang w:eastAsia="en-GB"/>
              </w:rPr>
            </w:pPr>
            <w:r w:rsidRPr="00203B50">
              <w:rPr>
                <w:b w:val="0"/>
                <w:lang w:eastAsia="en-GB"/>
              </w:rPr>
              <w:t>SDG7: Ensure access to affordable, reliable, sustainable and modern energy for all</w:t>
            </w:r>
          </w:p>
        </w:tc>
        <w:tc>
          <w:tcPr>
            <w:tcW w:w="2410" w:type="dxa"/>
          </w:tcPr>
          <w:p w14:paraId="5230918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C4C5172"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Introduction of a market-based framework for renewable energy</w:t>
            </w:r>
          </w:p>
        </w:tc>
      </w:tr>
      <w:tr w:rsidR="00D933B7" w:rsidRPr="0047239D" w14:paraId="08D92C0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41227D4" w14:textId="646D0E97" w:rsidR="00D933B7" w:rsidRPr="0047239D"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778ED983"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3E3B6D34"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p>
        </w:tc>
      </w:tr>
      <w:tr w:rsidR="00D933B7" w:rsidRPr="0047239D" w14:paraId="421F6648"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E7B9F21" w14:textId="65B7F831" w:rsidR="00D933B7" w:rsidRPr="0047239D" w:rsidRDefault="000C5031">
            <w:pPr>
              <w:rPr>
                <w:b w:val="0"/>
                <w:lang w:eastAsia="en-GB"/>
              </w:rPr>
            </w:pPr>
            <w:r w:rsidRPr="000A44D9">
              <w:rPr>
                <w:b w:val="0"/>
                <w:lang w:eastAsia="en-GB"/>
              </w:rPr>
              <w:t>SDG9: Build resilient infrastructure, promote inclusive and sustainable industrialization and foster innovation</w:t>
            </w:r>
          </w:p>
        </w:tc>
        <w:tc>
          <w:tcPr>
            <w:tcW w:w="2410" w:type="dxa"/>
          </w:tcPr>
          <w:p w14:paraId="37947581"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556C9866"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p>
        </w:tc>
      </w:tr>
      <w:tr w:rsidR="00D933B7" w:rsidRPr="0047239D" w14:paraId="701F86B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9A3C135" w14:textId="2516FAF0" w:rsidR="00D933B7" w:rsidRPr="0047239D" w:rsidRDefault="00B71151">
            <w:pPr>
              <w:rPr>
                <w:b w:val="0"/>
                <w:lang w:eastAsia="en-GB"/>
              </w:rPr>
            </w:pPr>
            <w:r w:rsidRPr="00DB731B">
              <w:rPr>
                <w:b w:val="0"/>
                <w:lang w:eastAsia="en-GB"/>
              </w:rPr>
              <w:t>SDG10: Reduce inequalities within and among countries</w:t>
            </w:r>
          </w:p>
        </w:tc>
        <w:tc>
          <w:tcPr>
            <w:tcW w:w="2410" w:type="dxa"/>
          </w:tcPr>
          <w:p w14:paraId="2A37DB0F"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pPr>
            <w:r>
              <w:t>yes</w:t>
            </w:r>
          </w:p>
        </w:tc>
        <w:tc>
          <w:tcPr>
            <w:tcW w:w="5772" w:type="dxa"/>
          </w:tcPr>
          <w:p w14:paraId="3BDB88E5"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47239D" w14:paraId="20C66B7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048100CB" w14:textId="5F29D3C4" w:rsidR="00D933B7" w:rsidRPr="0047239D" w:rsidRDefault="00685ACC">
            <w:pPr>
              <w:rPr>
                <w:b w:val="0"/>
                <w:lang w:eastAsia="en-GB"/>
              </w:rPr>
            </w:pPr>
            <w:r w:rsidRPr="00DB1942">
              <w:rPr>
                <w:b w:val="0"/>
                <w:bCs/>
              </w:rPr>
              <w:t>SDG11: Make cities and human settlements inclusive, safe, resilient and sustainable</w:t>
            </w:r>
          </w:p>
        </w:tc>
        <w:tc>
          <w:tcPr>
            <w:tcW w:w="2410" w:type="dxa"/>
          </w:tcPr>
          <w:p w14:paraId="6408103C"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2463B93F"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val="en-IE" w:eastAsia="en-GB"/>
              </w:rPr>
            </w:pPr>
          </w:p>
        </w:tc>
      </w:tr>
      <w:tr w:rsidR="00D933B7" w:rsidRPr="0047239D" w14:paraId="066625C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716B728" w14:textId="670E07FE" w:rsidR="00D933B7" w:rsidRPr="0047239D" w:rsidRDefault="00972BBF">
            <w:pPr>
              <w:rPr>
                <w:b w:val="0"/>
                <w:lang w:eastAsia="en-GB"/>
              </w:rPr>
            </w:pPr>
            <w:r w:rsidRPr="00972BBF">
              <w:rPr>
                <w:b w:val="0"/>
                <w:lang w:eastAsia="en-GB"/>
              </w:rPr>
              <w:t>SDG12: Ensure sustainable consumption and production patterns</w:t>
            </w:r>
          </w:p>
        </w:tc>
        <w:tc>
          <w:tcPr>
            <w:tcW w:w="2410" w:type="dxa"/>
          </w:tcPr>
          <w:p w14:paraId="3D7D796F"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rPr>
                <w:lang w:eastAsia="en-GB"/>
              </w:rPr>
              <w:t>yes</w:t>
            </w:r>
          </w:p>
        </w:tc>
        <w:tc>
          <w:tcPr>
            <w:tcW w:w="5772" w:type="dxa"/>
          </w:tcPr>
          <w:p w14:paraId="11A87390"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val="en-IE" w:eastAsia="en-GB"/>
              </w:rPr>
            </w:pPr>
          </w:p>
        </w:tc>
      </w:tr>
      <w:tr w:rsidR="00D933B7" w:rsidRPr="0047239D" w14:paraId="0ABBEDF9"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7C4A55B" w14:textId="3412BE12" w:rsidR="00D933B7" w:rsidRPr="0047239D" w:rsidRDefault="00C941C9">
            <w:pPr>
              <w:rPr>
                <w:b w:val="0"/>
                <w:lang w:eastAsia="en-GB"/>
              </w:rPr>
            </w:pPr>
            <w:r w:rsidRPr="00C941C9">
              <w:rPr>
                <w:b w:val="0"/>
              </w:rPr>
              <w:t>SDG13: Take urgent action to combat climate change and its impacts</w:t>
            </w:r>
          </w:p>
        </w:tc>
        <w:tc>
          <w:tcPr>
            <w:tcW w:w="2410" w:type="dxa"/>
          </w:tcPr>
          <w:p w14:paraId="6E0847E8"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4EBB83CB"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rFonts w:eastAsia="EC Square Sans Pro" w:cs="EC Square Sans Pro"/>
              </w:rPr>
            </w:pPr>
            <w:r>
              <w:rPr>
                <w:rFonts w:ascii="Calibri" w:eastAsia="Calibri" w:hAnsi="Calibri" w:cs="Calibri"/>
              </w:rPr>
              <w:t>Adoption of the Action Plan for the Establishment of a National Greenhouse Gas Emissions Trading System</w:t>
            </w:r>
          </w:p>
        </w:tc>
      </w:tr>
      <w:tr w:rsidR="00D933B7" w:rsidRPr="0047239D" w14:paraId="68F6ECC3"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6A51A29" w14:textId="7E7685FD" w:rsidR="00D933B7" w:rsidRPr="0047239D" w:rsidRDefault="004D124D">
            <w:pPr>
              <w:rPr>
                <w:b w:val="0"/>
                <w:lang w:eastAsia="en-GB"/>
              </w:rPr>
            </w:pPr>
            <w:r w:rsidRPr="002A2A11">
              <w:rPr>
                <w:sz w:val="24"/>
                <w:lang w:eastAsia="en-GB"/>
              </w:rPr>
              <w:t>SDG14: Conserve and sustainably use the oceans, seas and marine resources for sustainable development</w:t>
            </w:r>
          </w:p>
        </w:tc>
        <w:tc>
          <w:tcPr>
            <w:tcW w:w="2410" w:type="dxa"/>
          </w:tcPr>
          <w:p w14:paraId="66E97347"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24F86993"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rPr>
                <w:lang w:eastAsia="en-GB"/>
              </w:rPr>
            </w:pPr>
          </w:p>
        </w:tc>
      </w:tr>
      <w:tr w:rsidR="00D933B7" w:rsidRPr="0047239D" w14:paraId="1EA54FDC"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3E5F62A" w14:textId="77777777" w:rsidR="00D933B7" w:rsidRPr="0047239D" w:rsidRDefault="00D933B7">
            <w:pPr>
              <w:rPr>
                <w:b w:val="0"/>
                <w:lang w:eastAsia="en-GB"/>
              </w:rPr>
            </w:pPr>
            <w:r>
              <w:rPr>
                <w:b w:val="0"/>
                <w:lang w:eastAsia="en-GB"/>
              </w:rPr>
              <w:t>SDG15</w:t>
            </w:r>
          </w:p>
        </w:tc>
        <w:tc>
          <w:tcPr>
            <w:tcW w:w="2410" w:type="dxa"/>
          </w:tcPr>
          <w:p w14:paraId="082196BB" w14:textId="77777777" w:rsidR="00D933B7" w:rsidRPr="0047239D"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0BA045E0"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lang w:eastAsia="en-GB"/>
              </w:rPr>
            </w:pPr>
          </w:p>
        </w:tc>
      </w:tr>
      <w:tr w:rsidR="00D933B7" w:rsidRPr="0047239D" w14:paraId="30D6CE28"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6F56837" w14:textId="07EECFFB" w:rsidR="00D933B7" w:rsidRPr="0047239D"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4FABCFC9" w14:textId="77777777" w:rsidR="00D933B7" w:rsidRPr="0047239D"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D4F28A4" w14:textId="77777777" w:rsidR="00D933B7" w:rsidRPr="00590300" w:rsidRDefault="00D933B7">
            <w:pPr>
              <w:cnfStyle w:val="000000010000" w:firstRow="0" w:lastRow="0" w:firstColumn="0" w:lastColumn="0" w:oddVBand="0" w:evenVBand="0" w:oddHBand="0" w:evenHBand="1" w:firstRowFirstColumn="0" w:firstRowLastColumn="0" w:lastRowFirstColumn="0" w:lastRowLastColumn="0"/>
            </w:pPr>
          </w:p>
        </w:tc>
      </w:tr>
      <w:tr w:rsidR="00D933B7" w:rsidRPr="0047239D" w14:paraId="5637E2B3"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BAF9F4F" w14:textId="06966C2E" w:rsidR="00D933B7" w:rsidRPr="00211FC3"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5B7F7E2D" w14:textId="77777777" w:rsidR="00D933B7" w:rsidRPr="00211FC3" w:rsidRDefault="00D933B7">
            <w:pPr>
              <w:jc w:val="center"/>
              <w:cnfStyle w:val="000000100000" w:firstRow="0" w:lastRow="0" w:firstColumn="0" w:lastColumn="0" w:oddVBand="0" w:evenVBand="0" w:oddHBand="1" w:evenHBand="0" w:firstRowFirstColumn="0" w:firstRowLastColumn="0" w:lastRowFirstColumn="0" w:lastRowLastColumn="0"/>
            </w:pPr>
            <w:r>
              <w:t>yes</w:t>
            </w:r>
          </w:p>
        </w:tc>
        <w:tc>
          <w:tcPr>
            <w:tcW w:w="5772" w:type="dxa"/>
          </w:tcPr>
          <w:p w14:paraId="45187471" w14:textId="77777777" w:rsidR="00D933B7" w:rsidRPr="00590300" w:rsidRDefault="00D933B7">
            <w:pPr>
              <w:cnfStyle w:val="000000100000" w:firstRow="0" w:lastRow="0" w:firstColumn="0" w:lastColumn="0" w:oddVBand="0" w:evenVBand="0" w:oddHBand="1" w:evenHBand="0" w:firstRowFirstColumn="0" w:firstRowLastColumn="0" w:lastRowFirstColumn="0" w:lastRowLastColumn="0"/>
              <w:rPr>
                <w:bCs/>
              </w:rPr>
            </w:pPr>
          </w:p>
        </w:tc>
      </w:tr>
    </w:tbl>
    <w:p w14:paraId="3900CA17" w14:textId="77777777" w:rsidR="00D933B7" w:rsidRDefault="00D933B7" w:rsidP="00F72C99">
      <w:pPr>
        <w:pStyle w:val="Heading3"/>
        <w:rPr>
          <w:rFonts w:eastAsia="EC Square Sans Pro"/>
        </w:rPr>
      </w:pPr>
      <w:r>
        <w:rPr>
          <w:rFonts w:eastAsia="EC Square Sans Pro"/>
          <w:lang w:val="en-IE"/>
        </w:rPr>
        <w:t>Support to reforms</w:t>
      </w:r>
    </w:p>
    <w:p w14:paraId="6E559EC2" w14:textId="77777777" w:rsidR="00D933B7" w:rsidRDefault="00D933B7" w:rsidP="00373960">
      <w:pPr>
        <w:pStyle w:val="ListParagraph"/>
        <w:keepNext/>
        <w:keepLines/>
        <w:numPr>
          <w:ilvl w:val="0"/>
          <w:numId w:val="98"/>
        </w:numPr>
        <w:spacing w:after="0" w:line="257" w:lineRule="auto"/>
        <w:rPr>
          <w:rFonts w:eastAsia="EC Square Sans Pro" w:cs="EC Square Sans Pro"/>
        </w:rPr>
      </w:pPr>
      <w:r>
        <w:rPr>
          <w:rFonts w:eastAsia="EC Square Sans Pro" w:cs="EC Square Sans Pro"/>
        </w:rPr>
        <w:t xml:space="preserve">The </w:t>
      </w:r>
      <w:r>
        <w:rPr>
          <w:rFonts w:eastAsia="EC Square Sans Pro" w:cs="EC Square Sans Pro"/>
          <w:b/>
          <w:bCs/>
        </w:rPr>
        <w:t>Ukraine Plan</w:t>
      </w:r>
      <w:r>
        <w:rPr>
          <w:rFonts w:eastAsia="EC Square Sans Pro" w:cs="EC Square Sans Pro"/>
        </w:rPr>
        <w:t xml:space="preserve"> represents the overarching reference framework for the entire Ukraine Facility. More particularly, the Council implementing decision on the approval of the assessment of the Plan sets out a detailed roadmap of conditions, in the form of qualitative and quantitative steps linked to reforms and investments, with a specific timetable for monitoring and implementation. Fulfilment of these conditions can trigger direct EU support to Ukraine’s budget (Pillar I of the Ukraine Facility). </w:t>
      </w:r>
    </w:p>
    <w:p w14:paraId="65B8607A" w14:textId="77777777" w:rsidR="00D933B7" w:rsidRDefault="00D933B7" w:rsidP="00373960">
      <w:pPr>
        <w:pStyle w:val="ListParagraph"/>
        <w:keepNext/>
        <w:keepLines/>
        <w:numPr>
          <w:ilvl w:val="0"/>
          <w:numId w:val="97"/>
        </w:numPr>
        <w:spacing w:after="0" w:line="257" w:lineRule="auto"/>
        <w:rPr>
          <w:rFonts w:eastAsia="EC Square Sans Pro" w:cs="EC Square Sans Pro"/>
        </w:rPr>
      </w:pPr>
      <w:r>
        <w:rPr>
          <w:rFonts w:eastAsia="EC Square Sans Pro" w:cs="EC Square Sans Pro"/>
        </w:rPr>
        <w:t xml:space="preserve">The Plan includes 151 steps organized around 15 sectoral chapters (public administration reform; public financial management; judiciary; fight against corruption and money-laundering; financial markets; management of public assets; human capital; business environment; decentralisation and regional policy; energy; transport; agri-food; management of critical raw materials; digital transformation; green transition and environmental protection) and 3 horizontal chapters (reconstruction and modernisation processes across all levels of the government; mechanisms and arrangements to protect the financial interests of the Union; stakeholders’ consultation during the preparation of the Plan). </w:t>
      </w:r>
    </w:p>
    <w:p w14:paraId="6D5A06A7" w14:textId="244C90E5" w:rsidR="00D933B7" w:rsidRDefault="00D933B7" w:rsidP="00373960">
      <w:pPr>
        <w:pStyle w:val="ListParagraph"/>
        <w:keepNext/>
        <w:keepLines/>
        <w:numPr>
          <w:ilvl w:val="0"/>
          <w:numId w:val="96"/>
        </w:numPr>
        <w:spacing w:after="0" w:line="257" w:lineRule="auto"/>
        <w:rPr>
          <w:rFonts w:eastAsia="EC Square Sans Pro" w:cs="EC Square Sans Pro"/>
        </w:rPr>
      </w:pPr>
      <w:r>
        <w:rPr>
          <w:rFonts w:eastAsia="EC Square Sans Pro" w:cs="EC Square Sans Pro"/>
        </w:rPr>
        <w:t xml:space="preserve">Ukraine fulfilled a total of </w:t>
      </w:r>
      <w:r>
        <w:rPr>
          <w:rFonts w:eastAsia="EC Square Sans Pro" w:cs="EC Square Sans Pro"/>
          <w:b/>
          <w:bCs/>
        </w:rPr>
        <w:t>45 steps</w:t>
      </w:r>
      <w:r>
        <w:rPr>
          <w:rFonts w:eastAsia="EC Square Sans Pro" w:cs="EC Square Sans Pro"/>
        </w:rPr>
        <w:t xml:space="preserve"> due during 2025 across several chapters of the Plan, triggering the disbursement of </w:t>
      </w:r>
      <w:r>
        <w:rPr>
          <w:rFonts w:eastAsia="EC Square Sans Pro" w:cs="EC Square Sans Pro"/>
          <w:b/>
          <w:bCs/>
        </w:rPr>
        <w:t>EUR 10.7 billion</w:t>
      </w:r>
      <w:r>
        <w:rPr>
          <w:rFonts w:eastAsia="EC Square Sans Pro" w:cs="EC Square Sans Pro"/>
        </w:rPr>
        <w:t xml:space="preserve"> in grants and loans. Since the roll-out of the Facility, we have disbursed in total EUR 26.8 billion against 68 steps (including the 5 steps reflected in the Memorandum of Understanding for the exceptional bridge financing). Reforms Ukraine accomplished in 2025 range across several areas: human capital (5 steps), agri-food (5 steps), management of critical raw materials (5 steps), decentralisation and regional policy (4 steps), digital transformation (4 steps), green transition and environmental protection (4 steps), business environment (3 steps), energy (3 steps), public financial management (2 steps), judiciary (2 steps), financial markets (2 steps), management of public assets (2 steps), transport (2 steps), public administration reform (1 step), and fight against corruption and money-laundering (1 step).     </w:t>
      </w:r>
    </w:p>
    <w:p w14:paraId="31BE28CF" w14:textId="77777777" w:rsidR="00D933B7" w:rsidRDefault="00D933B7" w:rsidP="00373960">
      <w:pPr>
        <w:pStyle w:val="ListParagraph"/>
        <w:keepNext/>
        <w:keepLines/>
        <w:numPr>
          <w:ilvl w:val="0"/>
          <w:numId w:val="95"/>
        </w:numPr>
        <w:spacing w:after="0" w:line="257" w:lineRule="auto"/>
        <w:rPr>
          <w:rFonts w:eastAsia="EC Square Sans Pro" w:cs="EC Square Sans Pro"/>
        </w:rPr>
      </w:pPr>
      <w:r>
        <w:rPr>
          <w:rFonts w:eastAsia="EC Square Sans Pro" w:cs="EC Square Sans Pro"/>
        </w:rPr>
        <w:t>For example, in the area of green transition and environmental protection a new law 'On the Basic Principles of State Climate Policy' now defines the key mechanisms and goals for climate governance. Another key step in this area was the adoption of a more ambitious second Nationally Determined Contribution (NDC) of Ukraine to the Paris Agreement. In the area of human capital, a reform of the preschool education now pursues access to quality preschool education with the aim of increasing the participation of women with preschool children in the labour force. On decentralisation, Ukraine adopted key amendments to the Law on Local State Administration; this step directly contributes to public administration reform, a core priority under the 'Fundamentals' cluster of the accession process. The fight against corruption and money-laundering was strengthened through the entry into force of a law reforming the Asset Recovery and Management Agency (ARMA), which introduced several improvements to the management and functioning of the Agency.</w:t>
      </w:r>
    </w:p>
    <w:p w14:paraId="673055A7" w14:textId="77777777" w:rsidR="00D933B7" w:rsidRDefault="00D933B7" w:rsidP="00D933B7">
      <w:pPr>
        <w:sectPr w:rsidR="00D933B7" w:rsidSect="00D933B7">
          <w:headerReference w:type="even" r:id="rId587"/>
          <w:headerReference w:type="default" r:id="rId588"/>
          <w:footerReference w:type="even" r:id="rId589"/>
          <w:footerReference w:type="default" r:id="rId590"/>
          <w:headerReference w:type="first" r:id="rId591"/>
          <w:footerReference w:type="first" r:id="rId592"/>
          <w:pgSz w:w="11906" w:h="16838"/>
          <w:pgMar w:top="1440" w:right="1133" w:bottom="1440" w:left="1134" w:header="708" w:footer="708" w:gutter="0"/>
          <w:cols w:space="708"/>
          <w:docGrid w:linePitch="360"/>
        </w:sectPr>
      </w:pPr>
    </w:p>
    <w:p w14:paraId="4452DA4F" w14:textId="77777777" w:rsidR="00D933B7" w:rsidRPr="00742189" w:rsidRDefault="00D933B7" w:rsidP="00D933B7">
      <w:pPr>
        <w:pStyle w:val="Heading1"/>
        <w:rPr>
          <w:rFonts w:eastAsia="EC Square Sans Pro Medium"/>
          <w:noProof/>
        </w:rPr>
      </w:pPr>
      <w:bookmarkStart w:id="131" w:name="toc_sec_52"/>
      <w:bookmarkStart w:id="132" w:name="_Toc228976572"/>
      <w:bookmarkEnd w:id="131"/>
      <w:r>
        <w:rPr>
          <w:rFonts w:eastAsia="EC Square Sans Pro Medium"/>
          <w:noProof/>
        </w:rPr>
        <w:t>R</w:t>
      </w:r>
      <w:r w:rsidRPr="00137E12">
        <w:rPr>
          <w:rFonts w:eastAsia="EC Square Sans Pro Medium"/>
          <w:noProof/>
        </w:rPr>
        <w:t>EFORM AND GROWTH FACILITY FOR THE WESTERN BALKANS</w:t>
      </w:r>
      <w:bookmarkEnd w:id="132"/>
    </w:p>
    <w:p w14:paraId="398DDF18" w14:textId="13082891" w:rsidR="00D933B7" w:rsidRPr="00B0665F"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5AF960B0" w14:textId="77777777">
        <w:trPr>
          <w:trHeight w:val="4820"/>
        </w:trPr>
        <w:tc>
          <w:tcPr>
            <w:tcW w:w="2410" w:type="dxa"/>
          </w:tcPr>
          <w:p w14:paraId="12B45FC2" w14:textId="77777777" w:rsidR="00D933B7" w:rsidRPr="0047239D" w:rsidRDefault="00D933B7">
            <w:pPr>
              <w:spacing w:before="120" w:after="120"/>
              <w:rPr>
                <w:sz w:val="28"/>
                <w:szCs w:val="28"/>
              </w:rPr>
            </w:pPr>
            <w:r>
              <w:rPr>
                <w:sz w:val="28"/>
                <w:szCs w:val="28"/>
              </w:rPr>
              <w:t>6</w:t>
            </w:r>
          </w:p>
          <w:p w14:paraId="2CCA4642" w14:textId="77777777" w:rsidR="00D933B7" w:rsidRDefault="00D933B7">
            <w:pPr>
              <w:spacing w:before="120" w:after="120"/>
            </w:pPr>
            <w:r>
              <w:t>reform agendas have been adopted</w:t>
            </w:r>
          </w:p>
          <w:p w14:paraId="66F60EF7" w14:textId="77777777" w:rsidR="00D933B7" w:rsidRDefault="00D933B7">
            <w:pPr>
              <w:spacing w:before="120" w:after="120"/>
            </w:pPr>
            <w:r>
              <w:t>and now cover all of the beneficiaries, with Bosnia and Herzegovina’s adoption of the reform agenda in 2025.</w:t>
            </w:r>
          </w:p>
          <w:p w14:paraId="08A91464" w14:textId="77777777" w:rsidR="00D933B7" w:rsidRPr="0047239D" w:rsidRDefault="00D933B7">
            <w:pPr>
              <w:spacing w:before="120" w:after="120"/>
            </w:pPr>
            <w:r>
              <w:t xml:space="preserve"> </w:t>
            </w:r>
          </w:p>
        </w:tc>
        <w:tc>
          <w:tcPr>
            <w:cnfStyle w:val="000001000000" w:firstRow="0" w:lastRow="0" w:firstColumn="0" w:lastColumn="0" w:oddVBand="0" w:evenVBand="1" w:oddHBand="0" w:evenHBand="0" w:firstRowFirstColumn="0" w:firstRowLastColumn="0" w:lastRowFirstColumn="0" w:lastRowLastColumn="0"/>
            <w:tcW w:w="2409" w:type="dxa"/>
          </w:tcPr>
          <w:p w14:paraId="59800111" w14:textId="77777777" w:rsidR="00D933B7" w:rsidRPr="0047239D" w:rsidRDefault="00D933B7">
            <w:pPr>
              <w:spacing w:before="120" w:after="120"/>
              <w:rPr>
                <w:sz w:val="28"/>
                <w:szCs w:val="28"/>
              </w:rPr>
            </w:pPr>
            <w:r>
              <w:rPr>
                <w:sz w:val="28"/>
                <w:szCs w:val="28"/>
              </w:rPr>
              <w:t>39</w:t>
            </w:r>
          </w:p>
          <w:p w14:paraId="1EB5C09F" w14:textId="77777777" w:rsidR="00D933B7" w:rsidRDefault="00D933B7">
            <w:pPr>
              <w:spacing w:before="120" w:after="120"/>
            </w:pPr>
            <w:r>
              <w:t>reform steps have been achieved</w:t>
            </w:r>
          </w:p>
          <w:p w14:paraId="3DAB4644" w14:textId="77777777" w:rsidR="00D933B7" w:rsidRPr="0047239D" w:rsidRDefault="00D933B7">
            <w:r>
              <w:t>across six policy areas: business environment, energy and green transition, digital transition, human capital, fundamentals and rule of law and, governance).</w:t>
            </w:r>
          </w:p>
        </w:tc>
        <w:tc>
          <w:tcPr>
            <w:tcW w:w="2410" w:type="dxa"/>
            <w:tcBorders>
              <w:bottom w:val="single" w:sz="4" w:space="0" w:color="8C8C8C"/>
            </w:tcBorders>
          </w:tcPr>
          <w:p w14:paraId="6EB36283"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EUR 396.4 million</w:t>
            </w:r>
          </w:p>
          <w:p w14:paraId="72D72430"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Is the total amount released</w:t>
            </w:r>
          </w:p>
          <w:p w14:paraId="42943528"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r>
              <w:t>to the beneficiaries, consisting of EUR 184.4 million of repayable support directly to the treasuries and EUR 212.0 million of repayable and non-repayable support channelled to the Western Balkans Investment Framework.</w:t>
            </w:r>
          </w:p>
        </w:tc>
        <w:tc>
          <w:tcPr>
            <w:cnfStyle w:val="000001000000" w:firstRow="0" w:lastRow="0" w:firstColumn="0" w:lastColumn="0" w:oddVBand="0" w:evenVBand="1" w:oddHBand="0" w:evenHBand="0" w:firstRowFirstColumn="0" w:firstRowLastColumn="0" w:lastRowFirstColumn="0" w:lastRowLastColumn="0"/>
            <w:tcW w:w="2410" w:type="dxa"/>
          </w:tcPr>
          <w:p w14:paraId="4AC812C7" w14:textId="77777777" w:rsidR="00D933B7" w:rsidRDefault="00D933B7">
            <w:pPr>
              <w:spacing w:before="120" w:after="120"/>
              <w:rPr>
                <w:sz w:val="28"/>
                <w:szCs w:val="28"/>
              </w:rPr>
            </w:pPr>
            <w:r>
              <w:rPr>
                <w:sz w:val="28"/>
                <w:szCs w:val="28"/>
              </w:rPr>
              <w:t>4</w:t>
            </w:r>
          </w:p>
          <w:p w14:paraId="78852E90" w14:textId="77777777" w:rsidR="00D933B7" w:rsidRDefault="00D933B7">
            <w:pPr>
              <w:spacing w:before="120" w:after="120"/>
            </w:pPr>
            <w:r>
              <w:t>strategies and action plans have been adopted,</w:t>
            </w:r>
          </w:p>
          <w:p w14:paraId="28583516" w14:textId="77777777" w:rsidR="00D933B7" w:rsidRPr="0047239D" w:rsidRDefault="00D933B7">
            <w:pPr>
              <w:spacing w:before="120" w:after="120"/>
            </w:pPr>
            <w:r>
              <w:t xml:space="preserve">Covering ‘S3’ smart specialisation, building renovation, anti-money laundering, counter-terrorism financing, and medium-term revenue, strengthening </w:t>
            </w:r>
            <w:r>
              <w:rPr>
                <w:b/>
                <w:bCs/>
              </w:rPr>
              <w:t>Albania’s</w:t>
            </w:r>
            <w:r>
              <w:t xml:space="preserve"> policy and legislative alignment with the EU acquis.</w:t>
            </w:r>
          </w:p>
        </w:tc>
      </w:tr>
      <w:tr w:rsidR="00D933B7" w:rsidRPr="0047239D" w14:paraId="4C247542" w14:textId="77777777">
        <w:trPr>
          <w:trHeight w:val="1034"/>
        </w:trPr>
        <w:tc>
          <w:tcPr>
            <w:tcW w:w="2410" w:type="dxa"/>
          </w:tcPr>
          <w:p w14:paraId="2BFF15A8" w14:textId="77777777" w:rsidR="00D933B7" w:rsidRPr="005B2269" w:rsidRDefault="00D933B7">
            <w:pPr>
              <w:spacing w:before="120" w:after="120"/>
              <w:rPr>
                <w:sz w:val="28"/>
                <w:szCs w:val="28"/>
              </w:rPr>
            </w:pPr>
            <w:r>
              <w:rPr>
                <w:sz w:val="28"/>
                <w:szCs w:val="28"/>
              </w:rPr>
              <w:t>+20% and +15%</w:t>
            </w:r>
          </w:p>
          <w:p w14:paraId="73EEA013" w14:textId="77777777" w:rsidR="00D933B7" w:rsidRDefault="00D933B7">
            <w:pPr>
              <w:spacing w:before="120" w:after="120"/>
            </w:pPr>
            <w:r>
              <w:t xml:space="preserve">are the respective increases in Labour Inspectorate and Market Inspectorate inspections </w:t>
            </w:r>
          </w:p>
          <w:p w14:paraId="247FF523" w14:textId="77777777" w:rsidR="00D933B7" w:rsidRDefault="00D933B7">
            <w:pPr>
              <w:spacing w:before="120" w:after="120"/>
            </w:pPr>
            <w:r>
              <w:t xml:space="preserve">In </w:t>
            </w:r>
            <w:r>
              <w:rPr>
                <w:b/>
                <w:bCs/>
              </w:rPr>
              <w:t>North Macedonia</w:t>
            </w:r>
            <w:r>
              <w:t xml:space="preserve"> compared to the 2020-2023 average, with a sectoral risk-based focus on construction, tourism and agriculture.</w:t>
            </w:r>
          </w:p>
          <w:p w14:paraId="5BEBF97C" w14:textId="77777777" w:rsidR="00D933B7" w:rsidRPr="0047239D" w:rsidRDefault="00D933B7">
            <w:pPr>
              <w:spacing w:before="120" w:after="120"/>
            </w:pPr>
          </w:p>
        </w:tc>
        <w:tc>
          <w:tcPr>
            <w:cnfStyle w:val="000001000000" w:firstRow="0" w:lastRow="0" w:firstColumn="0" w:lastColumn="0" w:oddVBand="0" w:evenVBand="1" w:oddHBand="0" w:evenHBand="0" w:firstRowFirstColumn="0" w:firstRowLastColumn="0" w:lastRowFirstColumn="0" w:lastRowLastColumn="0"/>
            <w:tcW w:w="2409" w:type="dxa"/>
          </w:tcPr>
          <w:p w14:paraId="06CEE59D" w14:textId="77777777" w:rsidR="00D933B7" w:rsidRPr="00FE1B89" w:rsidRDefault="00D933B7">
            <w:pPr>
              <w:spacing w:before="120" w:after="120"/>
              <w:rPr>
                <w:sz w:val="28"/>
                <w:szCs w:val="28"/>
              </w:rPr>
            </w:pPr>
            <w:r>
              <w:rPr>
                <w:sz w:val="28"/>
                <w:szCs w:val="28"/>
              </w:rPr>
              <w:t>2</w:t>
            </w:r>
          </w:p>
          <w:p w14:paraId="4A4B6A29" w14:textId="77777777" w:rsidR="00D933B7" w:rsidRPr="0047239D" w:rsidRDefault="00D933B7">
            <w:pPr>
              <w:spacing w:before="120" w:after="120"/>
            </w:pPr>
            <w:r>
              <w:t>countries advanced their energy reforms:</w:t>
            </w:r>
          </w:p>
          <w:p w14:paraId="4A349497" w14:textId="77777777" w:rsidR="00D933B7" w:rsidRPr="0047239D" w:rsidRDefault="00D933B7">
            <w:pPr>
              <w:spacing w:before="120"/>
            </w:pPr>
            <w:r>
              <w:rPr>
                <w:b/>
                <w:bCs/>
              </w:rPr>
              <w:t>Albania</w:t>
            </w:r>
            <w:r>
              <w:t xml:space="preserve"> made the intra-day electricity market operational in line with Energy Community requirements, while </w:t>
            </w:r>
            <w:r>
              <w:rPr>
                <w:b/>
                <w:bCs/>
              </w:rPr>
              <w:t>Montenegro</w:t>
            </w:r>
            <w:r>
              <w:t xml:space="preserve"> operationalised its guarantees of origin system and developed methodology and monitoring tools to protect energy-poor and vulnerable customers.</w:t>
            </w:r>
          </w:p>
        </w:tc>
        <w:tc>
          <w:tcPr>
            <w:tcW w:w="2410" w:type="dxa"/>
            <w:tcBorders>
              <w:bottom w:val="single" w:sz="4" w:space="0" w:color="8C8C8C"/>
            </w:tcBorders>
          </w:tcPr>
          <w:p w14:paraId="5E353BB2"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pPr>
          </w:p>
          <w:p w14:paraId="3B400982" w14:textId="77777777" w:rsidR="00D933B7" w:rsidRPr="0047239D" w:rsidRDefault="00D933B7">
            <w:pPr>
              <w:spacing w:before="120"/>
              <w:cnfStyle w:val="000000000000" w:firstRow="0" w:lastRow="0" w:firstColumn="0" w:lastColumn="0" w:oddVBand="0" w:evenVBand="0" w:oddHBand="0" w:evenHBand="0" w:firstRowFirstColumn="0" w:firstRowLastColumn="0" w:lastRowFirstColumn="0" w:lastRowLastColumn="0"/>
            </w:pPr>
          </w:p>
        </w:tc>
        <w:tc>
          <w:tcPr>
            <w:cnfStyle w:val="000001000000" w:firstRow="0" w:lastRow="0" w:firstColumn="0" w:lastColumn="0" w:oddVBand="0" w:evenVBand="1" w:oddHBand="0" w:evenHBand="0" w:firstRowFirstColumn="0" w:firstRowLastColumn="0" w:lastRowFirstColumn="0" w:lastRowLastColumn="0"/>
            <w:tcW w:w="2410" w:type="dxa"/>
          </w:tcPr>
          <w:p w14:paraId="22B9A502" w14:textId="77777777" w:rsidR="00D933B7" w:rsidRPr="0047239D" w:rsidRDefault="00D933B7">
            <w:pPr>
              <w:spacing w:before="120" w:after="120"/>
            </w:pPr>
          </w:p>
          <w:p w14:paraId="46FBFCF7" w14:textId="77777777" w:rsidR="00D933B7" w:rsidRPr="0047239D" w:rsidRDefault="00D933B7">
            <w:pPr>
              <w:spacing w:before="120" w:after="120"/>
              <w:rPr>
                <w:sz w:val="28"/>
                <w:szCs w:val="28"/>
              </w:rPr>
            </w:pPr>
          </w:p>
        </w:tc>
      </w:tr>
    </w:tbl>
    <w:p w14:paraId="2DB3438A"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5132C173" w14:textId="77777777" w:rsidR="00D933B7" w:rsidRDefault="00D933B7" w:rsidP="00F72C99">
      <w:pPr>
        <w:pStyle w:val="Heading2"/>
        <w:rPr>
          <w:rFonts w:eastAsiaTheme="majorEastAsia"/>
          <w:lang w:eastAsia="en-GB"/>
        </w:rPr>
      </w:pPr>
      <w:r>
        <w:rPr>
          <w:rFonts w:eastAsiaTheme="majorEastAsia"/>
          <w:lang w:eastAsia="en-GB"/>
        </w:rPr>
        <w:t>Budget implementation</w:t>
      </w:r>
    </w:p>
    <w:p w14:paraId="23343B16"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616" w:type="dxa"/>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173"/>
        <w:gridCol w:w="786"/>
        <w:gridCol w:w="786"/>
        <w:gridCol w:w="786"/>
        <w:gridCol w:w="1017"/>
        <w:gridCol w:w="1017"/>
        <w:gridCol w:w="1017"/>
        <w:gridCol w:w="1017"/>
        <w:gridCol w:w="1017"/>
      </w:tblGrid>
      <w:tr w:rsidR="00D933B7" w:rsidRPr="00000CEE" w14:paraId="26925156" w14:textId="77777777">
        <w:trPr>
          <w:trHeight w:val="300"/>
          <w:jc w:val="right"/>
        </w:trPr>
        <w:tc>
          <w:tcPr>
            <w:tcW w:w="2173" w:type="dxa"/>
            <w:shd w:val="clear" w:color="auto" w:fill="F2F2F2"/>
            <w:tcMar>
              <w:left w:w="57" w:type="dxa"/>
              <w:right w:w="57" w:type="dxa"/>
            </w:tcMar>
            <w:hideMark/>
          </w:tcPr>
          <w:p w14:paraId="25CB7A75" w14:textId="77777777" w:rsidR="00D933B7" w:rsidRPr="00000CEE" w:rsidRDefault="00D933B7">
            <w:pPr>
              <w:spacing w:after="0" w:line="240" w:lineRule="auto"/>
              <w:jc w:val="center"/>
              <w:textAlignment w:val="baseline"/>
              <w:rPr>
                <w:b/>
                <w:bCs/>
                <w:lang w:val="en-IE" w:eastAsia="en-IE"/>
              </w:rPr>
            </w:pPr>
          </w:p>
        </w:tc>
        <w:tc>
          <w:tcPr>
            <w:tcW w:w="786" w:type="dxa"/>
            <w:shd w:val="clear" w:color="auto" w:fill="F2F2F2"/>
            <w:tcMar>
              <w:left w:w="57" w:type="dxa"/>
              <w:right w:w="57" w:type="dxa"/>
            </w:tcMar>
            <w:vAlign w:val="center"/>
            <w:hideMark/>
          </w:tcPr>
          <w:p w14:paraId="0A25AE94" w14:textId="77777777" w:rsidR="00D933B7" w:rsidRPr="00000CEE" w:rsidRDefault="00D933B7">
            <w:pPr>
              <w:spacing w:after="0" w:line="240" w:lineRule="auto"/>
              <w:jc w:val="right"/>
              <w:textAlignment w:val="baseline"/>
              <w:rPr>
                <w:b/>
                <w:bCs/>
                <w:lang w:val="en-IE" w:eastAsia="en-IE"/>
              </w:rPr>
            </w:pPr>
            <w:r>
              <w:rPr>
                <w:b/>
                <w:bCs/>
                <w:lang w:eastAsia="en-IE"/>
              </w:rPr>
              <w:t>2021</w:t>
            </w:r>
            <w:r>
              <w:rPr>
                <w:rFonts w:ascii="Calibri" w:hAnsi="Calibri" w:cs="Calibri"/>
                <w:b/>
                <w:bCs/>
                <w:lang w:val="en-IE" w:eastAsia="en-IE"/>
              </w:rPr>
              <w:t> </w:t>
            </w:r>
          </w:p>
        </w:tc>
        <w:tc>
          <w:tcPr>
            <w:tcW w:w="786" w:type="dxa"/>
            <w:shd w:val="clear" w:color="auto" w:fill="F2F2F2"/>
            <w:tcMar>
              <w:left w:w="57" w:type="dxa"/>
              <w:right w:w="57" w:type="dxa"/>
            </w:tcMar>
            <w:vAlign w:val="center"/>
            <w:hideMark/>
          </w:tcPr>
          <w:p w14:paraId="62A70F99" w14:textId="77777777" w:rsidR="00D933B7" w:rsidRPr="00000CEE" w:rsidRDefault="00D933B7">
            <w:pPr>
              <w:spacing w:after="0" w:line="240" w:lineRule="auto"/>
              <w:jc w:val="right"/>
              <w:textAlignment w:val="baseline"/>
              <w:rPr>
                <w:b/>
                <w:bCs/>
                <w:lang w:val="en-IE" w:eastAsia="en-IE"/>
              </w:rPr>
            </w:pPr>
            <w:r>
              <w:rPr>
                <w:b/>
                <w:bCs/>
                <w:lang w:eastAsia="en-IE"/>
              </w:rPr>
              <w:t>2022</w:t>
            </w:r>
            <w:r>
              <w:rPr>
                <w:rFonts w:ascii="Calibri" w:hAnsi="Calibri" w:cs="Calibri"/>
                <w:b/>
                <w:bCs/>
                <w:lang w:val="en-IE" w:eastAsia="en-IE"/>
              </w:rPr>
              <w:t> </w:t>
            </w:r>
          </w:p>
        </w:tc>
        <w:tc>
          <w:tcPr>
            <w:tcW w:w="786" w:type="dxa"/>
            <w:shd w:val="clear" w:color="auto" w:fill="F2F2F2"/>
            <w:tcMar>
              <w:left w:w="57" w:type="dxa"/>
              <w:right w:w="57" w:type="dxa"/>
            </w:tcMar>
            <w:vAlign w:val="center"/>
            <w:hideMark/>
          </w:tcPr>
          <w:p w14:paraId="3E0E4463" w14:textId="77777777" w:rsidR="00D933B7" w:rsidRPr="00000CEE" w:rsidRDefault="00D933B7">
            <w:pPr>
              <w:spacing w:after="0" w:line="240" w:lineRule="auto"/>
              <w:jc w:val="right"/>
              <w:textAlignment w:val="baseline"/>
              <w:rPr>
                <w:b/>
                <w:bCs/>
                <w:lang w:val="en-IE" w:eastAsia="en-IE"/>
              </w:rPr>
            </w:pPr>
            <w:r>
              <w:rPr>
                <w:b/>
                <w:bCs/>
                <w:lang w:eastAsia="en-IE"/>
              </w:rPr>
              <w:t>2023</w:t>
            </w:r>
            <w:r>
              <w:rPr>
                <w:rFonts w:ascii="Calibri" w:hAnsi="Calibri" w:cs="Calibri"/>
                <w:b/>
                <w:bCs/>
                <w:lang w:val="en-IE" w:eastAsia="en-IE"/>
              </w:rPr>
              <w:t> </w:t>
            </w:r>
          </w:p>
        </w:tc>
        <w:tc>
          <w:tcPr>
            <w:tcW w:w="1017" w:type="dxa"/>
            <w:shd w:val="clear" w:color="auto" w:fill="F2F2F2"/>
            <w:tcMar>
              <w:left w:w="57" w:type="dxa"/>
              <w:right w:w="57" w:type="dxa"/>
            </w:tcMar>
            <w:vAlign w:val="center"/>
            <w:hideMark/>
          </w:tcPr>
          <w:p w14:paraId="446261B5" w14:textId="77777777" w:rsidR="00D933B7" w:rsidRPr="00000CEE" w:rsidRDefault="00D933B7">
            <w:pPr>
              <w:spacing w:after="0" w:line="240" w:lineRule="auto"/>
              <w:jc w:val="right"/>
              <w:textAlignment w:val="baseline"/>
              <w:rPr>
                <w:b/>
                <w:bCs/>
                <w:lang w:val="en-IE" w:eastAsia="en-IE"/>
              </w:rPr>
            </w:pPr>
            <w:r>
              <w:rPr>
                <w:b/>
                <w:bCs/>
                <w:lang w:eastAsia="en-IE"/>
              </w:rPr>
              <w:t>2024</w:t>
            </w:r>
            <w:r>
              <w:rPr>
                <w:rFonts w:ascii="Calibri" w:hAnsi="Calibri" w:cs="Calibri"/>
                <w:b/>
                <w:bCs/>
                <w:lang w:val="en-IE" w:eastAsia="en-IE"/>
              </w:rPr>
              <w:t> </w:t>
            </w:r>
          </w:p>
        </w:tc>
        <w:tc>
          <w:tcPr>
            <w:tcW w:w="1017" w:type="dxa"/>
            <w:shd w:val="clear" w:color="auto" w:fill="F2F2F2"/>
            <w:tcMar>
              <w:left w:w="57" w:type="dxa"/>
              <w:right w:w="57" w:type="dxa"/>
            </w:tcMar>
            <w:vAlign w:val="center"/>
            <w:hideMark/>
          </w:tcPr>
          <w:p w14:paraId="0D4B2B22" w14:textId="77777777" w:rsidR="00D933B7" w:rsidRPr="00000CEE" w:rsidRDefault="00D933B7">
            <w:pPr>
              <w:spacing w:after="0" w:line="240" w:lineRule="auto"/>
              <w:jc w:val="right"/>
              <w:textAlignment w:val="baseline"/>
              <w:rPr>
                <w:b/>
                <w:bCs/>
                <w:lang w:val="en-IE" w:eastAsia="en-IE"/>
              </w:rPr>
            </w:pPr>
            <w:r>
              <w:rPr>
                <w:b/>
                <w:bCs/>
                <w:lang w:eastAsia="en-IE"/>
              </w:rPr>
              <w:t>2025</w:t>
            </w:r>
            <w:r>
              <w:rPr>
                <w:rFonts w:ascii="Calibri" w:hAnsi="Calibri" w:cs="Calibri"/>
                <w:b/>
                <w:bCs/>
                <w:lang w:val="en-IE" w:eastAsia="en-IE"/>
              </w:rPr>
              <w:t> </w:t>
            </w:r>
          </w:p>
        </w:tc>
        <w:tc>
          <w:tcPr>
            <w:tcW w:w="1017" w:type="dxa"/>
            <w:shd w:val="clear" w:color="auto" w:fill="F2F2F2"/>
            <w:tcMar>
              <w:left w:w="57" w:type="dxa"/>
              <w:right w:w="57" w:type="dxa"/>
            </w:tcMar>
            <w:vAlign w:val="center"/>
            <w:hideMark/>
          </w:tcPr>
          <w:p w14:paraId="17C26AAE" w14:textId="77777777" w:rsidR="00D933B7" w:rsidRPr="00000CEE" w:rsidRDefault="00D933B7">
            <w:pPr>
              <w:spacing w:after="0" w:line="240" w:lineRule="auto"/>
              <w:jc w:val="right"/>
              <w:textAlignment w:val="baseline"/>
              <w:rPr>
                <w:b/>
                <w:bCs/>
                <w:lang w:val="en-IE" w:eastAsia="en-IE"/>
              </w:rPr>
            </w:pPr>
            <w:r>
              <w:rPr>
                <w:b/>
                <w:bCs/>
                <w:lang w:eastAsia="en-IE"/>
              </w:rPr>
              <w:t>2026</w:t>
            </w:r>
            <w:r>
              <w:rPr>
                <w:rFonts w:ascii="Calibri" w:hAnsi="Calibri" w:cs="Calibri"/>
                <w:b/>
                <w:bCs/>
                <w:lang w:val="en-IE" w:eastAsia="en-IE"/>
              </w:rPr>
              <w:t> </w:t>
            </w:r>
          </w:p>
        </w:tc>
        <w:tc>
          <w:tcPr>
            <w:tcW w:w="1017" w:type="dxa"/>
            <w:shd w:val="clear" w:color="auto" w:fill="F2F2F2"/>
            <w:tcMar>
              <w:left w:w="57" w:type="dxa"/>
              <w:right w:w="57" w:type="dxa"/>
            </w:tcMar>
            <w:vAlign w:val="center"/>
            <w:hideMark/>
          </w:tcPr>
          <w:p w14:paraId="188358F3" w14:textId="77777777" w:rsidR="00D933B7" w:rsidRPr="00000CEE" w:rsidRDefault="00D933B7">
            <w:pPr>
              <w:spacing w:after="0" w:line="240" w:lineRule="auto"/>
              <w:jc w:val="right"/>
              <w:textAlignment w:val="baseline"/>
              <w:rPr>
                <w:b/>
                <w:bCs/>
                <w:lang w:val="en-IE" w:eastAsia="en-IE"/>
              </w:rPr>
            </w:pPr>
            <w:r>
              <w:rPr>
                <w:b/>
                <w:bCs/>
                <w:lang w:eastAsia="en-IE"/>
              </w:rPr>
              <w:t>2027</w:t>
            </w:r>
            <w:r>
              <w:rPr>
                <w:rFonts w:ascii="Calibri" w:hAnsi="Calibri" w:cs="Calibri"/>
                <w:b/>
                <w:bCs/>
                <w:lang w:val="en-IE" w:eastAsia="en-IE"/>
              </w:rPr>
              <w:t> </w:t>
            </w:r>
          </w:p>
        </w:tc>
        <w:tc>
          <w:tcPr>
            <w:tcW w:w="1017" w:type="dxa"/>
            <w:shd w:val="clear" w:color="auto" w:fill="F2F2F2"/>
            <w:tcMar>
              <w:left w:w="57" w:type="dxa"/>
              <w:right w:w="57" w:type="dxa"/>
            </w:tcMar>
            <w:vAlign w:val="center"/>
            <w:hideMark/>
          </w:tcPr>
          <w:p w14:paraId="01F81D8D" w14:textId="77777777" w:rsidR="00D933B7" w:rsidRPr="00000CEE" w:rsidRDefault="00D933B7">
            <w:pPr>
              <w:spacing w:after="0" w:line="240" w:lineRule="auto"/>
              <w:jc w:val="right"/>
              <w:textAlignment w:val="baseline"/>
              <w:rPr>
                <w:b/>
                <w:bCs/>
                <w:lang w:val="en-IE" w:eastAsia="en-IE"/>
              </w:rPr>
            </w:pPr>
            <w:r>
              <w:rPr>
                <w:b/>
                <w:bCs/>
                <w:lang w:eastAsia="en-IE"/>
              </w:rPr>
              <w:t>Total</w:t>
            </w:r>
            <w:r>
              <w:rPr>
                <w:rFonts w:ascii="Calibri" w:hAnsi="Calibri" w:cs="Calibri"/>
                <w:b/>
                <w:bCs/>
                <w:lang w:val="en-IE" w:eastAsia="en-IE"/>
              </w:rPr>
              <w:t> </w:t>
            </w:r>
          </w:p>
        </w:tc>
      </w:tr>
      <w:tr w:rsidR="00D933B7" w:rsidRPr="00000CEE" w14:paraId="016EB4DD" w14:textId="77777777">
        <w:trPr>
          <w:trHeight w:val="300"/>
          <w:jc w:val="right"/>
        </w:trPr>
        <w:tc>
          <w:tcPr>
            <w:tcW w:w="2173" w:type="dxa"/>
            <w:tcMar>
              <w:left w:w="57" w:type="dxa"/>
              <w:right w:w="57" w:type="dxa"/>
            </w:tcMar>
            <w:vAlign w:val="center"/>
            <w:hideMark/>
          </w:tcPr>
          <w:p w14:paraId="5647230A" w14:textId="77777777" w:rsidR="00D933B7" w:rsidRPr="00000CEE" w:rsidRDefault="00D933B7">
            <w:pPr>
              <w:spacing w:after="0" w:line="240" w:lineRule="auto"/>
              <w:textAlignment w:val="baseline"/>
              <w:rPr>
                <w:lang w:val="en-IE" w:eastAsia="en-IE"/>
              </w:rPr>
            </w:pPr>
            <w:r>
              <w:rPr>
                <w:lang w:eastAsia="en-IE"/>
              </w:rPr>
              <w:t>Non repayable support</w:t>
            </w:r>
          </w:p>
        </w:tc>
        <w:tc>
          <w:tcPr>
            <w:tcW w:w="786" w:type="dxa"/>
            <w:tcMar>
              <w:left w:w="57" w:type="dxa"/>
              <w:right w:w="57" w:type="dxa"/>
            </w:tcMar>
            <w:vAlign w:val="center"/>
            <w:hideMark/>
          </w:tcPr>
          <w:p w14:paraId="02181C77"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786" w:type="dxa"/>
            <w:tcMar>
              <w:left w:w="57" w:type="dxa"/>
              <w:right w:w="57" w:type="dxa"/>
            </w:tcMar>
            <w:vAlign w:val="center"/>
            <w:hideMark/>
          </w:tcPr>
          <w:p w14:paraId="7208AEEF"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786" w:type="dxa"/>
            <w:tcMar>
              <w:left w:w="57" w:type="dxa"/>
              <w:right w:w="57" w:type="dxa"/>
            </w:tcMar>
            <w:vAlign w:val="center"/>
            <w:hideMark/>
          </w:tcPr>
          <w:p w14:paraId="522BFF63"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1017" w:type="dxa"/>
            <w:tcMar>
              <w:left w:w="57" w:type="dxa"/>
              <w:right w:w="57" w:type="dxa"/>
            </w:tcMar>
            <w:vAlign w:val="center"/>
            <w:hideMark/>
          </w:tcPr>
          <w:p w14:paraId="7CF14D68" w14:textId="77777777" w:rsidR="00D933B7" w:rsidRPr="00000CEE" w:rsidRDefault="00D933B7">
            <w:pPr>
              <w:spacing w:after="0" w:line="240" w:lineRule="auto"/>
              <w:jc w:val="right"/>
              <w:textAlignment w:val="baseline"/>
              <w:rPr>
                <w:lang w:val="en-IE" w:eastAsia="en-IE"/>
              </w:rPr>
            </w:pPr>
            <w:r>
              <w:t xml:space="preserve"> 501.0</w:t>
            </w:r>
          </w:p>
        </w:tc>
        <w:tc>
          <w:tcPr>
            <w:tcW w:w="1017" w:type="dxa"/>
            <w:tcMar>
              <w:left w:w="57" w:type="dxa"/>
              <w:right w:w="57" w:type="dxa"/>
            </w:tcMar>
            <w:vAlign w:val="center"/>
            <w:hideMark/>
          </w:tcPr>
          <w:p w14:paraId="503383D2" w14:textId="77777777" w:rsidR="00D933B7" w:rsidRPr="00000CEE" w:rsidRDefault="00D933B7">
            <w:pPr>
              <w:spacing w:after="0" w:line="240" w:lineRule="auto"/>
              <w:jc w:val="right"/>
              <w:textAlignment w:val="baseline"/>
              <w:rPr>
                <w:lang w:val="en-IE" w:eastAsia="en-IE"/>
              </w:rPr>
            </w:pPr>
            <w:r>
              <w:t xml:space="preserve"> 499.0</w:t>
            </w:r>
          </w:p>
        </w:tc>
        <w:tc>
          <w:tcPr>
            <w:tcW w:w="1017" w:type="dxa"/>
            <w:tcMar>
              <w:left w:w="57" w:type="dxa"/>
              <w:right w:w="57" w:type="dxa"/>
            </w:tcMar>
            <w:vAlign w:val="center"/>
            <w:hideMark/>
          </w:tcPr>
          <w:p w14:paraId="6354DEA3" w14:textId="77777777" w:rsidR="00D933B7" w:rsidRPr="00000CEE" w:rsidRDefault="00D933B7">
            <w:pPr>
              <w:spacing w:after="0" w:line="240" w:lineRule="auto"/>
              <w:jc w:val="right"/>
              <w:textAlignment w:val="baseline"/>
              <w:rPr>
                <w:lang w:val="en-IE" w:eastAsia="en-IE"/>
              </w:rPr>
            </w:pPr>
            <w:r>
              <w:t xml:space="preserve"> 500.0</w:t>
            </w:r>
          </w:p>
        </w:tc>
        <w:tc>
          <w:tcPr>
            <w:tcW w:w="1017" w:type="dxa"/>
            <w:tcMar>
              <w:left w:w="57" w:type="dxa"/>
              <w:right w:w="57" w:type="dxa"/>
            </w:tcMar>
            <w:vAlign w:val="center"/>
            <w:hideMark/>
          </w:tcPr>
          <w:p w14:paraId="49EDFAC4" w14:textId="77777777" w:rsidR="00D933B7" w:rsidRPr="00000CEE" w:rsidRDefault="00D933B7">
            <w:pPr>
              <w:spacing w:after="0" w:line="240" w:lineRule="auto"/>
              <w:jc w:val="right"/>
              <w:textAlignment w:val="baseline"/>
              <w:rPr>
                <w:lang w:val="en-IE" w:eastAsia="en-IE"/>
              </w:rPr>
            </w:pPr>
            <w:r>
              <w:t xml:space="preserve"> 500.0</w:t>
            </w:r>
          </w:p>
        </w:tc>
        <w:tc>
          <w:tcPr>
            <w:tcW w:w="1017" w:type="dxa"/>
            <w:tcMar>
              <w:left w:w="57" w:type="dxa"/>
              <w:right w:w="57" w:type="dxa"/>
            </w:tcMar>
            <w:vAlign w:val="center"/>
            <w:hideMark/>
          </w:tcPr>
          <w:p w14:paraId="49BA0C17" w14:textId="77777777" w:rsidR="00D933B7" w:rsidRPr="00000CEE" w:rsidRDefault="00D933B7">
            <w:pPr>
              <w:spacing w:after="0" w:line="240" w:lineRule="auto"/>
              <w:jc w:val="right"/>
              <w:textAlignment w:val="baseline"/>
              <w:rPr>
                <w:lang w:val="en-IE" w:eastAsia="en-IE"/>
              </w:rPr>
            </w:pPr>
            <w:r>
              <w:t>2 000.0</w:t>
            </w:r>
          </w:p>
        </w:tc>
      </w:tr>
      <w:tr w:rsidR="00D933B7" w:rsidRPr="00000CEE" w14:paraId="30B62057" w14:textId="77777777">
        <w:trPr>
          <w:trHeight w:val="300"/>
          <w:jc w:val="right"/>
        </w:trPr>
        <w:tc>
          <w:tcPr>
            <w:tcW w:w="2173" w:type="dxa"/>
            <w:shd w:val="clear" w:color="auto" w:fill="F2F2F2"/>
            <w:tcMar>
              <w:left w:w="57" w:type="dxa"/>
              <w:right w:w="57" w:type="dxa"/>
            </w:tcMar>
            <w:vAlign w:val="center"/>
            <w:hideMark/>
          </w:tcPr>
          <w:p w14:paraId="0F1D21FC" w14:textId="77777777" w:rsidR="00D933B7" w:rsidRPr="00000CEE" w:rsidRDefault="00D933B7">
            <w:pPr>
              <w:spacing w:after="0" w:line="240" w:lineRule="auto"/>
              <w:textAlignment w:val="baseline"/>
              <w:rPr>
                <w:i/>
                <w:iCs/>
                <w:lang w:val="en-IE" w:eastAsia="en-IE"/>
              </w:rPr>
            </w:pPr>
            <w:r>
              <w:rPr>
                <w:i/>
                <w:iCs/>
                <w:lang w:eastAsia="en-IE"/>
              </w:rPr>
              <w:t>Of which provisioning of the loans</w:t>
            </w:r>
          </w:p>
        </w:tc>
        <w:tc>
          <w:tcPr>
            <w:tcW w:w="786" w:type="dxa"/>
            <w:shd w:val="clear" w:color="auto" w:fill="F2F2F2"/>
            <w:tcMar>
              <w:left w:w="57" w:type="dxa"/>
              <w:right w:w="57" w:type="dxa"/>
            </w:tcMar>
            <w:vAlign w:val="center"/>
            <w:hideMark/>
          </w:tcPr>
          <w:p w14:paraId="6BAD6DA7"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786" w:type="dxa"/>
            <w:shd w:val="clear" w:color="auto" w:fill="F2F2F2"/>
            <w:tcMar>
              <w:left w:w="57" w:type="dxa"/>
              <w:right w:w="57" w:type="dxa"/>
            </w:tcMar>
            <w:vAlign w:val="center"/>
            <w:hideMark/>
          </w:tcPr>
          <w:p w14:paraId="77549258"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786" w:type="dxa"/>
            <w:shd w:val="clear" w:color="auto" w:fill="F2F2F2"/>
            <w:tcMar>
              <w:left w:w="57" w:type="dxa"/>
              <w:right w:w="57" w:type="dxa"/>
            </w:tcMar>
            <w:vAlign w:val="center"/>
            <w:hideMark/>
          </w:tcPr>
          <w:p w14:paraId="027F2725"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1017" w:type="dxa"/>
            <w:shd w:val="clear" w:color="auto" w:fill="F2F2F2"/>
            <w:tcMar>
              <w:left w:w="57" w:type="dxa"/>
              <w:right w:w="57" w:type="dxa"/>
            </w:tcMar>
            <w:vAlign w:val="center"/>
            <w:hideMark/>
          </w:tcPr>
          <w:p w14:paraId="630D5C94" w14:textId="77777777" w:rsidR="00D933B7" w:rsidRPr="00000CEE" w:rsidRDefault="00D933B7">
            <w:pPr>
              <w:spacing w:after="0" w:line="240" w:lineRule="auto"/>
              <w:jc w:val="right"/>
              <w:textAlignment w:val="baseline"/>
              <w:rPr>
                <w:lang w:val="en-IE" w:eastAsia="en-IE"/>
              </w:rPr>
            </w:pPr>
            <w:r>
              <w:t>90.0</w:t>
            </w:r>
          </w:p>
        </w:tc>
        <w:tc>
          <w:tcPr>
            <w:tcW w:w="1017" w:type="dxa"/>
            <w:shd w:val="clear" w:color="auto" w:fill="F2F2F2"/>
            <w:tcMar>
              <w:left w:w="57" w:type="dxa"/>
              <w:right w:w="57" w:type="dxa"/>
            </w:tcMar>
            <w:vAlign w:val="center"/>
            <w:hideMark/>
          </w:tcPr>
          <w:p w14:paraId="12A58512" w14:textId="77777777" w:rsidR="00D933B7" w:rsidRPr="00000CEE" w:rsidRDefault="00D933B7">
            <w:pPr>
              <w:spacing w:after="0" w:line="240" w:lineRule="auto"/>
              <w:jc w:val="right"/>
              <w:textAlignment w:val="baseline"/>
              <w:rPr>
                <w:lang w:val="en-IE" w:eastAsia="en-IE"/>
              </w:rPr>
            </w:pPr>
            <w:r>
              <w:t>90.0</w:t>
            </w:r>
          </w:p>
        </w:tc>
        <w:tc>
          <w:tcPr>
            <w:tcW w:w="1017" w:type="dxa"/>
            <w:shd w:val="clear" w:color="auto" w:fill="F2F2F2"/>
            <w:tcMar>
              <w:left w:w="57" w:type="dxa"/>
              <w:right w:w="57" w:type="dxa"/>
            </w:tcMar>
            <w:vAlign w:val="center"/>
            <w:hideMark/>
          </w:tcPr>
          <w:p w14:paraId="72EEABD9" w14:textId="77777777" w:rsidR="00D933B7" w:rsidRPr="00000CEE" w:rsidRDefault="00D933B7">
            <w:pPr>
              <w:spacing w:after="0" w:line="240" w:lineRule="auto"/>
              <w:jc w:val="right"/>
              <w:textAlignment w:val="baseline"/>
              <w:rPr>
                <w:lang w:val="en-IE" w:eastAsia="en-IE"/>
              </w:rPr>
            </w:pPr>
            <w:r>
              <w:t>90.0</w:t>
            </w:r>
          </w:p>
        </w:tc>
        <w:tc>
          <w:tcPr>
            <w:tcW w:w="1017" w:type="dxa"/>
            <w:shd w:val="clear" w:color="auto" w:fill="F2F2F2"/>
            <w:tcMar>
              <w:left w:w="57" w:type="dxa"/>
              <w:right w:w="57" w:type="dxa"/>
            </w:tcMar>
            <w:vAlign w:val="center"/>
            <w:hideMark/>
          </w:tcPr>
          <w:p w14:paraId="49439965" w14:textId="77777777" w:rsidR="00D933B7" w:rsidRPr="00000CEE" w:rsidRDefault="00D933B7">
            <w:pPr>
              <w:spacing w:after="0" w:line="240" w:lineRule="auto"/>
              <w:jc w:val="right"/>
              <w:textAlignment w:val="baseline"/>
              <w:rPr>
                <w:lang w:val="en-IE" w:eastAsia="en-IE"/>
              </w:rPr>
            </w:pPr>
            <w:r>
              <w:t>90.0</w:t>
            </w:r>
          </w:p>
        </w:tc>
        <w:tc>
          <w:tcPr>
            <w:tcW w:w="1017" w:type="dxa"/>
            <w:shd w:val="clear" w:color="auto" w:fill="F2F2F2"/>
            <w:tcMar>
              <w:left w:w="57" w:type="dxa"/>
              <w:right w:w="57" w:type="dxa"/>
            </w:tcMar>
            <w:vAlign w:val="center"/>
            <w:hideMark/>
          </w:tcPr>
          <w:p w14:paraId="41609161" w14:textId="77777777" w:rsidR="00D933B7" w:rsidRPr="00000CEE" w:rsidRDefault="00D933B7">
            <w:pPr>
              <w:spacing w:after="0" w:line="240" w:lineRule="auto"/>
              <w:jc w:val="right"/>
              <w:textAlignment w:val="baseline"/>
              <w:rPr>
                <w:lang w:val="en-IE" w:eastAsia="en-IE"/>
              </w:rPr>
            </w:pPr>
            <w:r>
              <w:t>360.0</w:t>
            </w:r>
          </w:p>
        </w:tc>
      </w:tr>
      <w:tr w:rsidR="00D933B7" w:rsidRPr="00000CEE" w14:paraId="2DDB97A8" w14:textId="77777777">
        <w:trPr>
          <w:trHeight w:val="300"/>
          <w:jc w:val="right"/>
        </w:trPr>
        <w:tc>
          <w:tcPr>
            <w:tcW w:w="2173" w:type="dxa"/>
            <w:tcMar>
              <w:left w:w="57" w:type="dxa"/>
              <w:right w:w="57" w:type="dxa"/>
            </w:tcMar>
            <w:vAlign w:val="center"/>
            <w:hideMark/>
          </w:tcPr>
          <w:p w14:paraId="560364DF" w14:textId="77777777" w:rsidR="00D933B7" w:rsidRPr="00000CEE" w:rsidRDefault="00D933B7">
            <w:pPr>
              <w:spacing w:after="0" w:line="240" w:lineRule="auto"/>
              <w:textAlignment w:val="baseline"/>
              <w:rPr>
                <w:lang w:val="en-IE" w:eastAsia="en-IE"/>
              </w:rPr>
            </w:pPr>
            <w:r>
              <w:rPr>
                <w:i/>
                <w:iCs/>
                <w:lang w:eastAsia="en-IE"/>
              </w:rPr>
              <w:t>Of which administrative support</w:t>
            </w:r>
          </w:p>
        </w:tc>
        <w:tc>
          <w:tcPr>
            <w:tcW w:w="786" w:type="dxa"/>
            <w:tcMar>
              <w:left w:w="57" w:type="dxa"/>
              <w:right w:w="57" w:type="dxa"/>
            </w:tcMar>
            <w:vAlign w:val="center"/>
            <w:hideMark/>
          </w:tcPr>
          <w:p w14:paraId="5B41B2D9"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786" w:type="dxa"/>
            <w:tcMar>
              <w:left w:w="57" w:type="dxa"/>
              <w:right w:w="57" w:type="dxa"/>
            </w:tcMar>
            <w:vAlign w:val="center"/>
            <w:hideMark/>
          </w:tcPr>
          <w:p w14:paraId="027727FF" w14:textId="77777777" w:rsidR="00D933B7" w:rsidRPr="00000CEE" w:rsidRDefault="00D933B7">
            <w:pPr>
              <w:spacing w:after="0" w:line="240" w:lineRule="auto"/>
              <w:jc w:val="right"/>
              <w:textAlignment w:val="baseline"/>
              <w:rPr>
                <w:lang w:val="en-IE" w:eastAsia="en-IE"/>
              </w:rPr>
            </w:pPr>
            <w:r>
              <w:rPr>
                <w:rFonts w:cs="Calibri"/>
                <w:lang w:eastAsia="en-IE"/>
              </w:rPr>
              <w:t>-</w:t>
            </w:r>
            <w:r>
              <w:rPr>
                <w:rFonts w:ascii="Calibri" w:hAnsi="Calibri" w:cs="Calibri"/>
                <w:lang w:val="en-IE" w:eastAsia="en-IE"/>
              </w:rPr>
              <w:t> </w:t>
            </w:r>
          </w:p>
        </w:tc>
        <w:tc>
          <w:tcPr>
            <w:tcW w:w="786" w:type="dxa"/>
            <w:tcMar>
              <w:left w:w="57" w:type="dxa"/>
              <w:right w:w="57" w:type="dxa"/>
            </w:tcMar>
            <w:vAlign w:val="center"/>
            <w:hideMark/>
          </w:tcPr>
          <w:p w14:paraId="30460A19" w14:textId="77777777" w:rsidR="00D933B7" w:rsidRPr="00000CEE" w:rsidRDefault="00D933B7">
            <w:pPr>
              <w:spacing w:after="0" w:line="240" w:lineRule="auto"/>
              <w:jc w:val="right"/>
              <w:textAlignment w:val="baseline"/>
              <w:rPr>
                <w:lang w:val="en-IE" w:eastAsia="en-IE"/>
              </w:rPr>
            </w:pPr>
            <w:r>
              <w:rPr>
                <w:lang w:eastAsia="en-IE"/>
              </w:rPr>
              <w:t>-</w:t>
            </w:r>
            <w:r>
              <w:rPr>
                <w:rFonts w:ascii="Calibri" w:hAnsi="Calibri" w:cs="Calibri"/>
                <w:lang w:val="en-IE" w:eastAsia="en-IE"/>
              </w:rPr>
              <w:t> </w:t>
            </w:r>
          </w:p>
        </w:tc>
        <w:tc>
          <w:tcPr>
            <w:tcW w:w="1017" w:type="dxa"/>
            <w:tcMar>
              <w:left w:w="57" w:type="dxa"/>
              <w:right w:w="57" w:type="dxa"/>
            </w:tcMar>
            <w:vAlign w:val="center"/>
            <w:hideMark/>
          </w:tcPr>
          <w:p w14:paraId="09FE3E39" w14:textId="77777777" w:rsidR="00D933B7" w:rsidRPr="00000CEE" w:rsidRDefault="00D933B7">
            <w:pPr>
              <w:spacing w:after="0" w:line="240" w:lineRule="auto"/>
              <w:jc w:val="right"/>
              <w:textAlignment w:val="baseline"/>
              <w:rPr>
                <w:lang w:val="en-IE" w:eastAsia="en-IE"/>
              </w:rPr>
            </w:pPr>
            <w:r>
              <w:t>7.5</w:t>
            </w:r>
          </w:p>
        </w:tc>
        <w:tc>
          <w:tcPr>
            <w:tcW w:w="1017" w:type="dxa"/>
            <w:tcMar>
              <w:left w:w="57" w:type="dxa"/>
              <w:right w:w="57" w:type="dxa"/>
            </w:tcMar>
            <w:vAlign w:val="center"/>
            <w:hideMark/>
          </w:tcPr>
          <w:p w14:paraId="79A5D2B7" w14:textId="77777777" w:rsidR="00D933B7" w:rsidRPr="00000CEE" w:rsidRDefault="00D933B7">
            <w:pPr>
              <w:spacing w:after="0" w:line="240" w:lineRule="auto"/>
              <w:jc w:val="right"/>
              <w:textAlignment w:val="baseline"/>
              <w:rPr>
                <w:lang w:val="en-IE" w:eastAsia="en-IE"/>
              </w:rPr>
            </w:pPr>
            <w:r>
              <w:t>7.5</w:t>
            </w:r>
          </w:p>
        </w:tc>
        <w:tc>
          <w:tcPr>
            <w:tcW w:w="1017" w:type="dxa"/>
            <w:tcMar>
              <w:left w:w="57" w:type="dxa"/>
              <w:right w:w="57" w:type="dxa"/>
            </w:tcMar>
            <w:vAlign w:val="center"/>
            <w:hideMark/>
          </w:tcPr>
          <w:p w14:paraId="6991B7A8" w14:textId="77777777" w:rsidR="00D933B7" w:rsidRPr="00000CEE" w:rsidRDefault="00D933B7">
            <w:pPr>
              <w:spacing w:after="0" w:line="240" w:lineRule="auto"/>
              <w:jc w:val="right"/>
              <w:textAlignment w:val="baseline"/>
              <w:rPr>
                <w:lang w:val="en-IE" w:eastAsia="en-IE"/>
              </w:rPr>
            </w:pPr>
            <w:r>
              <w:t>7.5</w:t>
            </w:r>
          </w:p>
        </w:tc>
        <w:tc>
          <w:tcPr>
            <w:tcW w:w="1017" w:type="dxa"/>
            <w:tcMar>
              <w:left w:w="57" w:type="dxa"/>
              <w:right w:w="57" w:type="dxa"/>
            </w:tcMar>
            <w:vAlign w:val="center"/>
            <w:hideMark/>
          </w:tcPr>
          <w:p w14:paraId="163F8791" w14:textId="77777777" w:rsidR="00D933B7" w:rsidRPr="00000CEE" w:rsidRDefault="00D933B7">
            <w:pPr>
              <w:spacing w:after="0" w:line="240" w:lineRule="auto"/>
              <w:jc w:val="right"/>
              <w:textAlignment w:val="baseline"/>
              <w:rPr>
                <w:lang w:val="en-IE" w:eastAsia="en-IE"/>
              </w:rPr>
            </w:pPr>
            <w:r>
              <w:t>7.5</w:t>
            </w:r>
          </w:p>
        </w:tc>
        <w:tc>
          <w:tcPr>
            <w:tcW w:w="1017" w:type="dxa"/>
            <w:tcMar>
              <w:left w:w="57" w:type="dxa"/>
              <w:right w:w="57" w:type="dxa"/>
            </w:tcMar>
            <w:vAlign w:val="center"/>
            <w:hideMark/>
          </w:tcPr>
          <w:p w14:paraId="1E408FDB" w14:textId="77777777" w:rsidR="00D933B7" w:rsidRPr="00000CEE" w:rsidRDefault="00D933B7">
            <w:pPr>
              <w:spacing w:after="0" w:line="240" w:lineRule="auto"/>
              <w:jc w:val="right"/>
              <w:textAlignment w:val="baseline"/>
            </w:pPr>
            <w:r>
              <w:t>30</w:t>
            </w:r>
          </w:p>
        </w:tc>
      </w:tr>
    </w:tbl>
    <w:p w14:paraId="5C55CC5D"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28DFECC" w14:textId="77777777" w:rsidR="00D933B7" w:rsidRDefault="00D933B7" w:rsidP="00D933B7">
      <w:pPr>
        <w:spacing w:after="0" w:line="240" w:lineRule="auto"/>
        <w:textAlignment w:val="baseline"/>
        <w:rPr>
          <w:rFonts w:cs="Segoe UI"/>
          <w:sz w:val="18"/>
          <w:szCs w:val="18"/>
          <w:lang w:eastAsia="en-IE"/>
        </w:rPr>
      </w:pPr>
    </w:p>
    <w:p w14:paraId="7C74D157" w14:textId="77777777" w:rsidR="00D933B7" w:rsidRDefault="00D933B7" w:rsidP="00D933B7">
      <w:pPr>
        <w:spacing w:after="0" w:line="240" w:lineRule="auto"/>
        <w:textAlignment w:val="baseline"/>
        <w:rPr>
          <w:rFonts w:cs="Segoe UI"/>
          <w:sz w:val="18"/>
          <w:szCs w:val="18"/>
          <w:lang w:eastAsia="en-IE"/>
        </w:rPr>
      </w:pPr>
    </w:p>
    <w:p w14:paraId="288FF2C3" w14:textId="77777777" w:rsidR="00D933B7" w:rsidRDefault="00D933B7" w:rsidP="00D933B7">
      <w:pPr>
        <w:spacing w:after="0" w:line="240" w:lineRule="auto"/>
        <w:textAlignment w:val="baseline"/>
        <w:rPr>
          <w:rFonts w:ascii="Calibri" w:hAnsi="Calibri" w:cs="Calibri"/>
          <w:lang w:val="en-IE" w:eastAsia="en-IE"/>
        </w:rPr>
      </w:pPr>
      <w:r>
        <w:rPr>
          <w:rFonts w:cs="Segoe UI"/>
          <w:b/>
          <w:bCs/>
          <w:lang w:val="en-IE" w:eastAsia="en-IE"/>
        </w:rPr>
        <w:t xml:space="preserve">Loans </w:t>
      </w:r>
      <w:r w:rsidRPr="001F2F66">
        <w:rPr>
          <w:rFonts w:cs="Segoe UI"/>
          <w:lang w:val="en-IE" w:eastAsia="en-IE"/>
        </w:rPr>
        <w:t>(million EUR):</w:t>
      </w:r>
      <w:r>
        <w:rPr>
          <w:rFonts w:ascii="Calibri" w:hAnsi="Calibri" w:cs="Calibri"/>
          <w:b/>
          <w:bCs/>
          <w:lang w:val="en-IE" w:eastAsia="en-IE"/>
        </w:rPr>
        <w:t> </w:t>
      </w:r>
      <w:r>
        <w:rPr>
          <w:rFonts w:ascii="Calibri" w:hAnsi="Calibri" w:cs="Calibri"/>
          <w:lang w:val="en-IE" w:eastAsia="en-IE"/>
        </w:rPr>
        <w:t> </w:t>
      </w:r>
    </w:p>
    <w:tbl>
      <w:tblPr>
        <w:tblW w:w="9694" w:type="dxa"/>
        <w:jc w:val="right"/>
        <w:tblLook w:val="04A0" w:firstRow="1" w:lastRow="0" w:firstColumn="1" w:lastColumn="0" w:noHBand="0" w:noVBand="1"/>
      </w:tblPr>
      <w:tblGrid>
        <w:gridCol w:w="1150"/>
        <w:gridCol w:w="896"/>
        <w:gridCol w:w="896"/>
        <w:gridCol w:w="896"/>
        <w:gridCol w:w="977"/>
        <w:gridCol w:w="1069"/>
        <w:gridCol w:w="1270"/>
        <w:gridCol w:w="1270"/>
        <w:gridCol w:w="1270"/>
      </w:tblGrid>
      <w:tr w:rsidR="00D933B7" w:rsidRPr="00D2437A" w14:paraId="21526611" w14:textId="77777777">
        <w:trPr>
          <w:trHeight w:val="455"/>
          <w:jc w:val="right"/>
        </w:trPr>
        <w:tc>
          <w:tcPr>
            <w:tcW w:w="1150" w:type="dxa"/>
            <w:tcBorders>
              <w:top w:val="single" w:sz="4" w:space="0" w:color="FFFFFF"/>
              <w:left w:val="single" w:sz="4" w:space="0" w:color="FFFFFF"/>
              <w:bottom w:val="nil"/>
              <w:right w:val="single" w:sz="4" w:space="0" w:color="FFFFFF"/>
            </w:tcBorders>
            <w:noWrap/>
            <w:vAlign w:val="bottom"/>
            <w:hideMark/>
          </w:tcPr>
          <w:p w14:paraId="3560FBEE" w14:textId="77777777" w:rsidR="00D933B7" w:rsidRPr="00D2437A" w:rsidRDefault="00D933B7">
            <w:pPr>
              <w:spacing w:after="0" w:line="240" w:lineRule="auto"/>
              <w:rPr>
                <w:rFonts w:ascii="Aptos Narrow" w:hAnsi="Aptos Narrow"/>
                <w:color w:val="000000"/>
                <w:lang w:val="en-IE" w:eastAsia="en-IE"/>
              </w:rPr>
            </w:pPr>
          </w:p>
        </w:tc>
        <w:tc>
          <w:tcPr>
            <w:tcW w:w="896" w:type="dxa"/>
            <w:tcBorders>
              <w:top w:val="single" w:sz="4" w:space="0" w:color="D9D9D9"/>
              <w:left w:val="single" w:sz="4" w:space="0" w:color="D9D9D9"/>
              <w:bottom w:val="single" w:sz="4" w:space="0" w:color="D9D9D9"/>
              <w:right w:val="single" w:sz="4" w:space="0" w:color="D9D9D9"/>
            </w:tcBorders>
            <w:shd w:val="clear" w:color="auto" w:fill="F2F2F2" w:themeFill="background1" w:themeFillShade="F2"/>
            <w:vAlign w:val="center"/>
            <w:hideMark/>
          </w:tcPr>
          <w:p w14:paraId="64ADB22D" w14:textId="77777777" w:rsidR="00D933B7" w:rsidRPr="00D2437A" w:rsidRDefault="00D933B7">
            <w:pPr>
              <w:spacing w:after="0" w:line="240" w:lineRule="auto"/>
              <w:jc w:val="right"/>
              <w:rPr>
                <w:b/>
                <w:bCs/>
                <w:color w:val="000000"/>
                <w:lang w:val="en-IE" w:eastAsia="en-IE"/>
              </w:rPr>
            </w:pPr>
            <w:r>
              <w:rPr>
                <w:b/>
                <w:bCs/>
                <w:color w:val="000000"/>
                <w:lang w:val="en-IE" w:eastAsia="en-IE"/>
              </w:rPr>
              <w:t>2021</w:t>
            </w:r>
          </w:p>
        </w:tc>
        <w:tc>
          <w:tcPr>
            <w:tcW w:w="896" w:type="dxa"/>
            <w:tcBorders>
              <w:top w:val="single" w:sz="4" w:space="0" w:color="D9D9D9"/>
              <w:left w:val="nil"/>
              <w:bottom w:val="single" w:sz="4" w:space="0" w:color="D9D9D9"/>
              <w:right w:val="single" w:sz="4" w:space="0" w:color="D9D9D9"/>
            </w:tcBorders>
            <w:shd w:val="clear" w:color="auto" w:fill="F2F2F2" w:themeFill="background1" w:themeFillShade="F2"/>
            <w:vAlign w:val="center"/>
            <w:hideMark/>
          </w:tcPr>
          <w:p w14:paraId="76994495" w14:textId="77777777" w:rsidR="00D933B7" w:rsidRPr="00D2437A" w:rsidRDefault="00D933B7">
            <w:pPr>
              <w:spacing w:after="0" w:line="240" w:lineRule="auto"/>
              <w:jc w:val="right"/>
              <w:rPr>
                <w:b/>
                <w:bCs/>
                <w:color w:val="000000"/>
                <w:lang w:val="en-IE" w:eastAsia="en-IE"/>
              </w:rPr>
            </w:pPr>
            <w:r>
              <w:rPr>
                <w:b/>
                <w:bCs/>
                <w:color w:val="000000"/>
                <w:lang w:val="en-IE" w:eastAsia="en-IE"/>
              </w:rPr>
              <w:t>2022</w:t>
            </w:r>
          </w:p>
        </w:tc>
        <w:tc>
          <w:tcPr>
            <w:tcW w:w="896" w:type="dxa"/>
            <w:tcBorders>
              <w:top w:val="single" w:sz="4" w:space="0" w:color="D9D9D9"/>
              <w:left w:val="nil"/>
              <w:bottom w:val="single" w:sz="4" w:space="0" w:color="D9D9D9"/>
              <w:right w:val="single" w:sz="4" w:space="0" w:color="D9D9D9"/>
            </w:tcBorders>
            <w:shd w:val="clear" w:color="auto" w:fill="F2F2F2" w:themeFill="background1" w:themeFillShade="F2"/>
            <w:vAlign w:val="center"/>
            <w:hideMark/>
          </w:tcPr>
          <w:p w14:paraId="70E8F8F8" w14:textId="77777777" w:rsidR="00D933B7" w:rsidRPr="00D2437A" w:rsidRDefault="00D933B7">
            <w:pPr>
              <w:spacing w:after="0" w:line="240" w:lineRule="auto"/>
              <w:jc w:val="right"/>
              <w:rPr>
                <w:b/>
                <w:bCs/>
                <w:color w:val="000000"/>
                <w:lang w:val="en-IE" w:eastAsia="en-IE"/>
              </w:rPr>
            </w:pPr>
            <w:r>
              <w:rPr>
                <w:b/>
                <w:bCs/>
                <w:color w:val="000000"/>
                <w:lang w:val="en-IE" w:eastAsia="en-IE"/>
              </w:rPr>
              <w:t>2023</w:t>
            </w:r>
          </w:p>
        </w:tc>
        <w:tc>
          <w:tcPr>
            <w:tcW w:w="977" w:type="dxa"/>
            <w:tcBorders>
              <w:top w:val="single" w:sz="4" w:space="0" w:color="D9D9D9"/>
              <w:left w:val="nil"/>
              <w:bottom w:val="single" w:sz="4" w:space="0" w:color="D9D9D9"/>
              <w:right w:val="single" w:sz="4" w:space="0" w:color="D9D9D9"/>
            </w:tcBorders>
            <w:shd w:val="clear" w:color="auto" w:fill="F2F2F2" w:themeFill="background1" w:themeFillShade="F2"/>
            <w:vAlign w:val="center"/>
            <w:hideMark/>
          </w:tcPr>
          <w:p w14:paraId="34A43137" w14:textId="77777777" w:rsidR="00D933B7" w:rsidRPr="00D2437A" w:rsidRDefault="00D933B7">
            <w:pPr>
              <w:spacing w:after="0" w:line="240" w:lineRule="auto"/>
              <w:jc w:val="right"/>
              <w:rPr>
                <w:b/>
                <w:bCs/>
                <w:color w:val="000000"/>
                <w:lang w:val="en-IE" w:eastAsia="en-IE"/>
              </w:rPr>
            </w:pPr>
            <w:r>
              <w:rPr>
                <w:b/>
                <w:bCs/>
                <w:color w:val="000000"/>
                <w:lang w:val="en-IE" w:eastAsia="en-IE"/>
              </w:rPr>
              <w:t>2024</w:t>
            </w:r>
          </w:p>
        </w:tc>
        <w:tc>
          <w:tcPr>
            <w:tcW w:w="1069" w:type="dxa"/>
            <w:tcBorders>
              <w:top w:val="single" w:sz="4" w:space="0" w:color="D9D9D9"/>
              <w:left w:val="nil"/>
              <w:bottom w:val="single" w:sz="4" w:space="0" w:color="D9D9D9"/>
              <w:right w:val="single" w:sz="4" w:space="0" w:color="D9D9D9"/>
            </w:tcBorders>
            <w:shd w:val="clear" w:color="auto" w:fill="F2F2F2" w:themeFill="background1" w:themeFillShade="F2"/>
            <w:vAlign w:val="center"/>
            <w:hideMark/>
          </w:tcPr>
          <w:p w14:paraId="1A00CCD8" w14:textId="77777777" w:rsidR="00D933B7" w:rsidRPr="00D2437A" w:rsidRDefault="00D933B7">
            <w:pPr>
              <w:spacing w:after="0" w:line="240" w:lineRule="auto"/>
              <w:jc w:val="right"/>
              <w:rPr>
                <w:b/>
                <w:bCs/>
                <w:color w:val="000000"/>
                <w:lang w:val="en-IE" w:eastAsia="en-IE"/>
              </w:rPr>
            </w:pPr>
            <w:r>
              <w:rPr>
                <w:b/>
                <w:bCs/>
                <w:color w:val="000000"/>
                <w:lang w:val="en-IE" w:eastAsia="en-IE"/>
              </w:rPr>
              <w:t>2025</w:t>
            </w:r>
          </w:p>
        </w:tc>
        <w:tc>
          <w:tcPr>
            <w:tcW w:w="1270" w:type="dxa"/>
            <w:tcBorders>
              <w:top w:val="single" w:sz="4" w:space="0" w:color="D9D9D9"/>
              <w:left w:val="nil"/>
              <w:bottom w:val="single" w:sz="4" w:space="0" w:color="D9D9D9"/>
              <w:right w:val="single" w:sz="4" w:space="0" w:color="D9D9D9"/>
            </w:tcBorders>
            <w:shd w:val="clear" w:color="auto" w:fill="F2F2F2" w:themeFill="background1" w:themeFillShade="F2"/>
            <w:vAlign w:val="center"/>
            <w:hideMark/>
          </w:tcPr>
          <w:p w14:paraId="2BBF4759" w14:textId="77777777" w:rsidR="00D933B7" w:rsidRPr="00D2437A" w:rsidRDefault="00D933B7">
            <w:pPr>
              <w:spacing w:after="0" w:line="240" w:lineRule="auto"/>
              <w:jc w:val="right"/>
              <w:rPr>
                <w:b/>
                <w:bCs/>
                <w:color w:val="000000"/>
                <w:lang w:val="en-IE" w:eastAsia="en-IE"/>
              </w:rPr>
            </w:pPr>
            <w:r>
              <w:rPr>
                <w:b/>
                <w:bCs/>
                <w:color w:val="000000"/>
                <w:lang w:val="en-IE" w:eastAsia="en-IE"/>
              </w:rPr>
              <w:t>2026</w:t>
            </w:r>
          </w:p>
        </w:tc>
        <w:tc>
          <w:tcPr>
            <w:tcW w:w="1270" w:type="dxa"/>
            <w:tcBorders>
              <w:top w:val="single" w:sz="4" w:space="0" w:color="D9D9D9"/>
              <w:left w:val="nil"/>
              <w:bottom w:val="single" w:sz="4" w:space="0" w:color="D9D9D9"/>
              <w:right w:val="single" w:sz="4" w:space="0" w:color="D9D9D9"/>
            </w:tcBorders>
            <w:shd w:val="clear" w:color="auto" w:fill="F2F2F2" w:themeFill="background1" w:themeFillShade="F2"/>
            <w:vAlign w:val="center"/>
            <w:hideMark/>
          </w:tcPr>
          <w:p w14:paraId="6420E2BE" w14:textId="77777777" w:rsidR="00D933B7" w:rsidRPr="00D2437A" w:rsidRDefault="00D933B7">
            <w:pPr>
              <w:spacing w:after="0" w:line="240" w:lineRule="auto"/>
              <w:jc w:val="right"/>
              <w:rPr>
                <w:b/>
                <w:bCs/>
                <w:color w:val="000000"/>
                <w:lang w:val="en-IE" w:eastAsia="en-IE"/>
              </w:rPr>
            </w:pPr>
            <w:r>
              <w:rPr>
                <w:b/>
                <w:bCs/>
                <w:color w:val="000000"/>
                <w:lang w:val="en-IE" w:eastAsia="en-IE"/>
              </w:rPr>
              <w:t>2027</w:t>
            </w:r>
          </w:p>
        </w:tc>
        <w:tc>
          <w:tcPr>
            <w:tcW w:w="1270" w:type="dxa"/>
            <w:tcBorders>
              <w:top w:val="single" w:sz="4" w:space="0" w:color="D9D9D9"/>
              <w:left w:val="nil"/>
              <w:bottom w:val="single" w:sz="4" w:space="0" w:color="D9D9D9"/>
              <w:right w:val="single" w:sz="4" w:space="0" w:color="D9D9D9"/>
            </w:tcBorders>
            <w:shd w:val="clear" w:color="auto" w:fill="F2F2F2" w:themeFill="background1" w:themeFillShade="F2"/>
            <w:vAlign w:val="center"/>
            <w:hideMark/>
          </w:tcPr>
          <w:p w14:paraId="5CA782D1" w14:textId="77777777" w:rsidR="00D933B7" w:rsidRPr="00D2437A" w:rsidRDefault="00D933B7">
            <w:pPr>
              <w:spacing w:after="0" w:line="240" w:lineRule="auto"/>
              <w:jc w:val="right"/>
              <w:rPr>
                <w:b/>
                <w:bCs/>
                <w:color w:val="000000"/>
                <w:lang w:val="en-IE" w:eastAsia="en-IE"/>
              </w:rPr>
            </w:pPr>
            <w:r>
              <w:rPr>
                <w:b/>
                <w:bCs/>
                <w:color w:val="000000"/>
                <w:lang w:val="en-IE" w:eastAsia="en-IE"/>
              </w:rPr>
              <w:t>Total</w:t>
            </w:r>
          </w:p>
        </w:tc>
      </w:tr>
      <w:tr w:rsidR="00D933B7" w:rsidRPr="00D2437A" w14:paraId="2E45252D" w14:textId="77777777">
        <w:trPr>
          <w:trHeight w:val="455"/>
          <w:jc w:val="right"/>
        </w:trPr>
        <w:tc>
          <w:tcPr>
            <w:tcW w:w="1150" w:type="dxa"/>
            <w:tcBorders>
              <w:top w:val="single" w:sz="4" w:space="0" w:color="D9D9D9"/>
              <w:left w:val="single" w:sz="4" w:space="0" w:color="D9D9D9"/>
              <w:bottom w:val="single" w:sz="4" w:space="0" w:color="D9D9D9"/>
              <w:right w:val="single" w:sz="4" w:space="0" w:color="D9D9D9"/>
            </w:tcBorders>
            <w:vAlign w:val="center"/>
            <w:hideMark/>
          </w:tcPr>
          <w:p w14:paraId="7122615B" w14:textId="77777777" w:rsidR="00D933B7" w:rsidRPr="00D2437A" w:rsidRDefault="00D933B7">
            <w:pPr>
              <w:spacing w:after="0" w:line="240" w:lineRule="auto"/>
              <w:rPr>
                <w:b/>
                <w:bCs/>
                <w:color w:val="000000"/>
                <w:lang w:val="en-IE" w:eastAsia="en-IE"/>
              </w:rPr>
            </w:pPr>
            <w:r>
              <w:rPr>
                <w:b/>
                <w:bCs/>
                <w:color w:val="000000"/>
                <w:lang w:val="en-IE" w:eastAsia="en-IE"/>
              </w:rPr>
              <w:t>Loans</w:t>
            </w:r>
          </w:p>
        </w:tc>
        <w:tc>
          <w:tcPr>
            <w:tcW w:w="896" w:type="dxa"/>
            <w:tcBorders>
              <w:top w:val="nil"/>
              <w:left w:val="nil"/>
              <w:bottom w:val="single" w:sz="4" w:space="0" w:color="D9D9D9"/>
              <w:right w:val="single" w:sz="4" w:space="0" w:color="D9D9D9"/>
            </w:tcBorders>
            <w:vAlign w:val="center"/>
            <w:hideMark/>
          </w:tcPr>
          <w:p w14:paraId="4EFDCF54" w14:textId="77777777" w:rsidR="00D933B7" w:rsidRPr="00D2437A" w:rsidRDefault="00D933B7">
            <w:pPr>
              <w:spacing w:after="0" w:line="240" w:lineRule="auto"/>
              <w:jc w:val="right"/>
              <w:rPr>
                <w:color w:val="000000"/>
                <w:lang w:val="en-IE" w:eastAsia="en-IE"/>
              </w:rPr>
            </w:pPr>
            <w:r>
              <w:rPr>
                <w:color w:val="000000"/>
                <w:lang w:val="en-IE" w:eastAsia="en-IE"/>
              </w:rPr>
              <w:t xml:space="preserve"> -</w:t>
            </w:r>
          </w:p>
        </w:tc>
        <w:tc>
          <w:tcPr>
            <w:tcW w:w="896" w:type="dxa"/>
            <w:tcBorders>
              <w:top w:val="nil"/>
              <w:left w:val="nil"/>
              <w:bottom w:val="single" w:sz="4" w:space="0" w:color="D9D9D9"/>
              <w:right w:val="single" w:sz="4" w:space="0" w:color="D9D9D9"/>
            </w:tcBorders>
            <w:vAlign w:val="center"/>
            <w:hideMark/>
          </w:tcPr>
          <w:p w14:paraId="7A079950" w14:textId="77777777" w:rsidR="00D933B7" w:rsidRPr="00D2437A" w:rsidRDefault="00D933B7">
            <w:pPr>
              <w:spacing w:after="0" w:line="240" w:lineRule="auto"/>
              <w:jc w:val="right"/>
              <w:rPr>
                <w:color w:val="000000"/>
                <w:lang w:val="en-IE" w:eastAsia="en-IE"/>
              </w:rPr>
            </w:pPr>
            <w:r>
              <w:rPr>
                <w:color w:val="000000"/>
                <w:lang w:val="en-IE" w:eastAsia="en-IE"/>
              </w:rPr>
              <w:t xml:space="preserve"> -</w:t>
            </w:r>
          </w:p>
        </w:tc>
        <w:tc>
          <w:tcPr>
            <w:tcW w:w="896" w:type="dxa"/>
            <w:tcBorders>
              <w:top w:val="nil"/>
              <w:left w:val="nil"/>
              <w:bottom w:val="single" w:sz="4" w:space="0" w:color="D9D9D9"/>
              <w:right w:val="single" w:sz="4" w:space="0" w:color="D9D9D9"/>
            </w:tcBorders>
            <w:vAlign w:val="center"/>
            <w:hideMark/>
          </w:tcPr>
          <w:p w14:paraId="10917D10" w14:textId="77777777" w:rsidR="00D933B7" w:rsidRPr="00D2437A" w:rsidRDefault="00D933B7">
            <w:pPr>
              <w:spacing w:after="0" w:line="240" w:lineRule="auto"/>
              <w:jc w:val="right"/>
              <w:rPr>
                <w:color w:val="000000"/>
                <w:lang w:val="en-IE" w:eastAsia="en-IE"/>
              </w:rPr>
            </w:pPr>
            <w:r>
              <w:rPr>
                <w:color w:val="000000"/>
                <w:lang w:val="en-IE" w:eastAsia="en-IE"/>
              </w:rPr>
              <w:t xml:space="preserve"> -</w:t>
            </w:r>
          </w:p>
        </w:tc>
        <w:tc>
          <w:tcPr>
            <w:tcW w:w="977" w:type="dxa"/>
            <w:tcBorders>
              <w:top w:val="nil"/>
              <w:left w:val="nil"/>
              <w:bottom w:val="single" w:sz="4" w:space="0" w:color="D9D9D9"/>
              <w:right w:val="single" w:sz="4" w:space="0" w:color="D9D9D9"/>
            </w:tcBorders>
            <w:vAlign w:val="center"/>
            <w:hideMark/>
          </w:tcPr>
          <w:p w14:paraId="387790FA" w14:textId="77777777" w:rsidR="00D933B7" w:rsidRPr="00D2437A" w:rsidRDefault="00D933B7">
            <w:pPr>
              <w:spacing w:after="0" w:line="240" w:lineRule="auto"/>
              <w:jc w:val="right"/>
              <w:rPr>
                <w:color w:val="000000"/>
                <w:lang w:val="en-IE" w:eastAsia="en-IE"/>
              </w:rPr>
            </w:pPr>
            <w:r>
              <w:rPr>
                <w:color w:val="000000"/>
                <w:lang w:val="en-IE" w:eastAsia="en-IE"/>
              </w:rPr>
              <w:t>1 000.0</w:t>
            </w:r>
          </w:p>
        </w:tc>
        <w:tc>
          <w:tcPr>
            <w:tcW w:w="1069" w:type="dxa"/>
            <w:tcBorders>
              <w:top w:val="nil"/>
              <w:left w:val="nil"/>
              <w:bottom w:val="single" w:sz="4" w:space="0" w:color="D9D9D9"/>
              <w:right w:val="single" w:sz="4" w:space="0" w:color="D9D9D9"/>
            </w:tcBorders>
            <w:vAlign w:val="center"/>
            <w:hideMark/>
          </w:tcPr>
          <w:p w14:paraId="5E018935" w14:textId="77777777" w:rsidR="00D933B7" w:rsidRPr="00D2437A" w:rsidRDefault="00D933B7">
            <w:pPr>
              <w:spacing w:after="0" w:line="240" w:lineRule="auto"/>
              <w:jc w:val="right"/>
              <w:rPr>
                <w:color w:val="000000"/>
                <w:lang w:val="en-IE" w:eastAsia="en-IE"/>
              </w:rPr>
            </w:pPr>
            <w:r>
              <w:rPr>
                <w:color w:val="000000"/>
                <w:lang w:val="en-IE" w:eastAsia="en-IE"/>
              </w:rPr>
              <w:t>1 000.0</w:t>
            </w:r>
          </w:p>
        </w:tc>
        <w:tc>
          <w:tcPr>
            <w:tcW w:w="1270" w:type="dxa"/>
            <w:tcBorders>
              <w:top w:val="nil"/>
              <w:left w:val="nil"/>
              <w:bottom w:val="single" w:sz="4" w:space="0" w:color="D9D9D9"/>
              <w:right w:val="single" w:sz="4" w:space="0" w:color="D9D9D9"/>
            </w:tcBorders>
            <w:vAlign w:val="center"/>
            <w:hideMark/>
          </w:tcPr>
          <w:p w14:paraId="7BF98D8B" w14:textId="77777777" w:rsidR="00D933B7" w:rsidRPr="00D2437A" w:rsidRDefault="00D933B7">
            <w:pPr>
              <w:spacing w:after="0" w:line="240" w:lineRule="auto"/>
              <w:jc w:val="right"/>
              <w:rPr>
                <w:color w:val="000000"/>
                <w:lang w:val="en-IE" w:eastAsia="en-IE"/>
              </w:rPr>
            </w:pPr>
            <w:r>
              <w:rPr>
                <w:color w:val="000000"/>
                <w:lang w:val="en-IE" w:eastAsia="en-IE"/>
              </w:rPr>
              <w:t>1 000.0</w:t>
            </w:r>
          </w:p>
        </w:tc>
        <w:tc>
          <w:tcPr>
            <w:tcW w:w="1270" w:type="dxa"/>
            <w:tcBorders>
              <w:top w:val="nil"/>
              <w:left w:val="nil"/>
              <w:bottom w:val="single" w:sz="4" w:space="0" w:color="D9D9D9"/>
              <w:right w:val="single" w:sz="4" w:space="0" w:color="D9D9D9"/>
            </w:tcBorders>
            <w:vAlign w:val="center"/>
            <w:hideMark/>
          </w:tcPr>
          <w:p w14:paraId="2FB7FECA" w14:textId="77777777" w:rsidR="00D933B7" w:rsidRPr="00D2437A" w:rsidRDefault="00D933B7">
            <w:pPr>
              <w:spacing w:after="0" w:line="240" w:lineRule="auto"/>
              <w:jc w:val="right"/>
              <w:rPr>
                <w:color w:val="000000"/>
                <w:lang w:val="en-IE" w:eastAsia="en-IE"/>
              </w:rPr>
            </w:pPr>
            <w:r>
              <w:rPr>
                <w:color w:val="000000"/>
                <w:lang w:val="en-IE" w:eastAsia="en-IE"/>
              </w:rPr>
              <w:t>1 000.0</w:t>
            </w:r>
          </w:p>
        </w:tc>
        <w:tc>
          <w:tcPr>
            <w:tcW w:w="1270" w:type="dxa"/>
            <w:tcBorders>
              <w:top w:val="nil"/>
              <w:left w:val="nil"/>
              <w:bottom w:val="single" w:sz="4" w:space="0" w:color="D9D9D9"/>
              <w:right w:val="single" w:sz="4" w:space="0" w:color="D9D9D9"/>
            </w:tcBorders>
            <w:vAlign w:val="center"/>
            <w:hideMark/>
          </w:tcPr>
          <w:p w14:paraId="40B6576F" w14:textId="77777777" w:rsidR="00D933B7" w:rsidRPr="00D2437A" w:rsidRDefault="00D933B7">
            <w:pPr>
              <w:spacing w:after="0" w:line="240" w:lineRule="auto"/>
              <w:jc w:val="right"/>
              <w:rPr>
                <w:color w:val="000000"/>
                <w:lang w:val="en-IE" w:eastAsia="en-IE"/>
              </w:rPr>
            </w:pPr>
            <w:r>
              <w:rPr>
                <w:color w:val="000000"/>
                <w:lang w:val="en-IE" w:eastAsia="en-IE"/>
              </w:rPr>
              <w:t>4 000.0</w:t>
            </w:r>
          </w:p>
        </w:tc>
      </w:tr>
    </w:tbl>
    <w:p w14:paraId="2DAFFFBF" w14:textId="77777777" w:rsidR="00D933B7" w:rsidRDefault="00D933B7" w:rsidP="00D933B7">
      <w:pPr>
        <w:spacing w:after="0" w:line="240" w:lineRule="auto"/>
        <w:textAlignment w:val="baseline"/>
        <w:rPr>
          <w:rFonts w:ascii="Calibri" w:hAnsi="Calibri" w:cs="Calibri"/>
          <w:lang w:val="en-IE" w:eastAsia="en-IE"/>
        </w:rPr>
      </w:pPr>
      <w:r>
        <w:rPr>
          <w:rFonts w:ascii="Calibri" w:hAnsi="Calibri" w:cs="Calibri"/>
          <w:lang w:val="en-IE" w:eastAsia="en-IE"/>
        </w:rPr>
        <w:t xml:space="preserve"> </w:t>
      </w:r>
    </w:p>
    <w:p w14:paraId="53F31867" w14:textId="77777777" w:rsidR="00D933B7" w:rsidRDefault="00D933B7" w:rsidP="00D933B7">
      <w:pPr>
        <w:spacing w:after="0" w:line="240" w:lineRule="auto"/>
        <w:textAlignment w:val="baseline"/>
        <w:rPr>
          <w:rFonts w:cs="Segoe UI"/>
          <w:sz w:val="18"/>
          <w:szCs w:val="18"/>
          <w:lang w:eastAsia="en-IE"/>
        </w:rPr>
      </w:pPr>
    </w:p>
    <w:p w14:paraId="2FFC1557" w14:textId="77777777" w:rsidR="00D933B7" w:rsidRDefault="00D933B7" w:rsidP="00D933B7">
      <w:pPr>
        <w:spacing w:after="0" w:line="240" w:lineRule="auto"/>
        <w:textAlignment w:val="baseline"/>
        <w:rPr>
          <w:rFonts w:cs="Segoe UI"/>
          <w:sz w:val="18"/>
          <w:szCs w:val="18"/>
          <w:lang w:eastAsia="en-IE"/>
        </w:rPr>
      </w:pPr>
    </w:p>
    <w:p w14:paraId="74CB6FFC"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38C4414A" w14:textId="77777777">
        <w:trPr>
          <w:trHeight w:val="300"/>
        </w:trPr>
        <w:tc>
          <w:tcPr>
            <w:tcW w:w="2400" w:type="dxa"/>
            <w:tcBorders>
              <w:top w:val="single" w:sz="6" w:space="0" w:color="8C8C8C"/>
              <w:left w:val="nil"/>
              <w:bottom w:val="single" w:sz="6" w:space="0" w:color="8C8C8C"/>
              <w:right w:val="nil"/>
            </w:tcBorders>
            <w:shd w:val="clear" w:color="auto" w:fill="F2F2F2"/>
            <w:tcMar>
              <w:left w:w="57" w:type="dxa"/>
              <w:right w:w="57" w:type="dxa"/>
            </w:tcMar>
            <w:hideMark/>
          </w:tcPr>
          <w:p w14:paraId="3B941E64"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cMar>
              <w:left w:w="57" w:type="dxa"/>
              <w:right w:w="57" w:type="dxa"/>
            </w:tcMar>
            <w:hideMark/>
          </w:tcPr>
          <w:p w14:paraId="3C5EC84E"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cMar>
              <w:left w:w="57" w:type="dxa"/>
              <w:right w:w="57" w:type="dxa"/>
            </w:tcMar>
            <w:hideMark/>
          </w:tcPr>
          <w:p w14:paraId="1B373A58"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cMar>
              <w:left w:w="57" w:type="dxa"/>
              <w:right w:w="57" w:type="dxa"/>
            </w:tcMar>
            <w:hideMark/>
          </w:tcPr>
          <w:p w14:paraId="30C60BED"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5F22AEA9" w14:textId="77777777">
        <w:trPr>
          <w:trHeight w:val="300"/>
        </w:trPr>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5C098494"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743013A7" w14:textId="77777777" w:rsidR="00D933B7" w:rsidRPr="00133892" w:rsidRDefault="00D933B7">
            <w:pPr>
              <w:spacing w:after="0" w:line="240" w:lineRule="auto"/>
              <w:jc w:val="right"/>
              <w:rPr>
                <w:color w:val="000000"/>
                <w:lang w:val="en-IE"/>
              </w:rPr>
            </w:pPr>
            <w:r>
              <w:rPr>
                <w:color w:val="000000"/>
              </w:rPr>
              <w:t>1 320.8</w:t>
            </w:r>
          </w:p>
        </w:tc>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736EF177" w14:textId="77777777" w:rsidR="00D933B7" w:rsidRPr="00426441" w:rsidRDefault="00D933B7">
            <w:pPr>
              <w:spacing w:after="0" w:line="240" w:lineRule="auto"/>
              <w:jc w:val="right"/>
              <w:textAlignment w:val="baseline"/>
              <w:rPr>
                <w:rFonts w:ascii="Times New Roman" w:hAnsi="Times New Roman"/>
                <w:lang w:val="en-IE" w:eastAsia="en-IE"/>
              </w:rPr>
            </w:pPr>
            <w:r>
              <w:t>2 000.0</w:t>
            </w:r>
          </w:p>
        </w:tc>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02324F8E" w14:textId="77777777" w:rsidR="00D933B7" w:rsidRPr="00426441" w:rsidRDefault="00D933B7">
            <w:pPr>
              <w:spacing w:after="0" w:line="240" w:lineRule="auto"/>
              <w:jc w:val="right"/>
              <w:textAlignment w:val="baseline"/>
              <w:rPr>
                <w:rFonts w:ascii="Times New Roman" w:hAnsi="Times New Roman"/>
                <w:lang w:val="en-IE" w:eastAsia="en-IE"/>
              </w:rPr>
            </w:pPr>
            <w:r>
              <w:t>66.0%</w:t>
            </w:r>
          </w:p>
        </w:tc>
      </w:tr>
      <w:tr w:rsidR="00D933B7" w:rsidRPr="00426441" w14:paraId="7EE11F50" w14:textId="77777777">
        <w:trPr>
          <w:trHeight w:val="300"/>
        </w:trPr>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50936C74"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42B46D91" w14:textId="77777777" w:rsidR="00D933B7" w:rsidRPr="00426441" w:rsidRDefault="00D933B7">
            <w:pPr>
              <w:spacing w:after="0" w:line="240" w:lineRule="auto"/>
              <w:jc w:val="right"/>
              <w:textAlignment w:val="baseline"/>
              <w:rPr>
                <w:rFonts w:ascii="Times New Roman" w:hAnsi="Times New Roman"/>
                <w:lang w:val="en-IE" w:eastAsia="en-IE"/>
              </w:rPr>
            </w:pPr>
            <w:r>
              <w:t xml:space="preserve"> 77.5</w:t>
            </w:r>
          </w:p>
        </w:tc>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1EDC1BD6" w14:textId="77777777" w:rsidR="00D933B7" w:rsidRPr="00426441" w:rsidRDefault="00D933B7">
            <w:pPr>
              <w:spacing w:after="0" w:line="240" w:lineRule="auto"/>
              <w:jc w:val="right"/>
              <w:textAlignment w:val="baseline"/>
              <w:rPr>
                <w:rFonts w:ascii="Times New Roman" w:hAnsi="Times New Roman"/>
                <w:lang w:val="en-IE" w:eastAsia="en-IE"/>
              </w:rPr>
            </w:pPr>
          </w:p>
        </w:tc>
        <w:tc>
          <w:tcPr>
            <w:tcW w:w="2400" w:type="dxa"/>
            <w:tcBorders>
              <w:top w:val="single" w:sz="6" w:space="0" w:color="8C8C8C"/>
              <w:left w:val="nil"/>
              <w:bottom w:val="single" w:sz="6" w:space="0" w:color="8C8C8C"/>
              <w:right w:val="nil"/>
            </w:tcBorders>
            <w:shd w:val="clear" w:color="auto" w:fill="FFFFFF"/>
            <w:tcMar>
              <w:left w:w="57" w:type="dxa"/>
              <w:right w:w="57" w:type="dxa"/>
            </w:tcMar>
            <w:hideMark/>
          </w:tcPr>
          <w:p w14:paraId="7D249124" w14:textId="77777777" w:rsidR="00D933B7" w:rsidRPr="00426441" w:rsidRDefault="00D933B7">
            <w:pPr>
              <w:spacing w:after="0" w:line="240" w:lineRule="auto"/>
              <w:jc w:val="right"/>
              <w:textAlignment w:val="baseline"/>
              <w:rPr>
                <w:rFonts w:ascii="Times New Roman" w:hAnsi="Times New Roman"/>
                <w:lang w:val="en-IE" w:eastAsia="en-IE"/>
              </w:rPr>
            </w:pPr>
            <w:r>
              <w:t>3.9%</w:t>
            </w:r>
          </w:p>
        </w:tc>
      </w:tr>
    </w:tbl>
    <w:p w14:paraId="1D7B4F67" w14:textId="77777777" w:rsidR="00D933B7" w:rsidRDefault="00D933B7" w:rsidP="00D933B7">
      <w:pPr>
        <w:spacing w:after="0" w:line="240" w:lineRule="auto"/>
        <w:textAlignment w:val="baseline"/>
        <w:rPr>
          <w:rFonts w:ascii="Segoe UI" w:hAnsi="Segoe UI" w:cs="Segoe UI"/>
          <w:sz w:val="18"/>
          <w:szCs w:val="18"/>
          <w:lang w:val="en-IE" w:eastAsia="en-IE"/>
        </w:rPr>
      </w:pPr>
    </w:p>
    <w:p w14:paraId="1EA1E854" w14:textId="77777777" w:rsidR="00D933B7" w:rsidRDefault="00D933B7" w:rsidP="00D933B7">
      <w:pPr>
        <w:spacing w:after="0" w:line="240" w:lineRule="auto"/>
        <w:textAlignment w:val="baseline"/>
        <w:rPr>
          <w:rFonts w:ascii="Segoe UI" w:hAnsi="Segoe UI" w:cs="Segoe UI"/>
          <w:sz w:val="18"/>
          <w:szCs w:val="18"/>
          <w:lang w:val="en-IE" w:eastAsia="en-IE"/>
        </w:rPr>
      </w:pPr>
    </w:p>
    <w:p w14:paraId="445AA40D" w14:textId="77777777" w:rsidR="00D933B7" w:rsidRDefault="00D933B7" w:rsidP="00D933B7">
      <w:pPr>
        <w:spacing w:line="259" w:lineRule="auto"/>
        <w:rPr>
          <w:rFonts w:ascii="EC Square Sans Pro Medium" w:eastAsiaTheme="majorEastAsia" w:hAnsi="EC Square Sans Pro Medium" w:cstheme="majorBidi"/>
          <w:sz w:val="40"/>
          <w:szCs w:val="26"/>
          <w:lang w:eastAsia="en-GB"/>
        </w:rPr>
      </w:pPr>
      <w:r>
        <w:rPr>
          <w:rFonts w:ascii="EC Square Sans Pro Medium" w:eastAsiaTheme="majorEastAsia" w:hAnsi="EC Square Sans Pro Medium" w:cstheme="majorBidi"/>
          <w:sz w:val="40"/>
          <w:szCs w:val="26"/>
          <w:lang w:eastAsia="en-GB"/>
        </w:rPr>
        <w:br w:type="page"/>
      </w:r>
    </w:p>
    <w:p w14:paraId="64544FC7"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118562F5"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4532066E" w14:textId="77777777" w:rsidR="00D933B7" w:rsidRPr="002D3697" w:rsidRDefault="00D933B7" w:rsidP="00F72C99">
      <w:pPr>
        <w:pStyle w:val="Heading3"/>
      </w:pPr>
      <w:r>
        <w:t>Key performance indicators</w:t>
      </w:r>
    </w:p>
    <w:tbl>
      <w:tblPr>
        <w:tblW w:w="8931"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2268"/>
        <w:gridCol w:w="1134"/>
        <w:gridCol w:w="1134"/>
        <w:gridCol w:w="993"/>
        <w:gridCol w:w="1842"/>
        <w:gridCol w:w="1560"/>
      </w:tblGrid>
      <w:tr w:rsidR="00D933B7" w:rsidRPr="00000CEE" w14:paraId="06841080" w14:textId="77777777">
        <w:trPr>
          <w:trHeight w:val="300"/>
        </w:trPr>
        <w:tc>
          <w:tcPr>
            <w:tcW w:w="2268" w:type="dxa"/>
            <w:tcBorders>
              <w:top w:val="single" w:sz="6" w:space="0" w:color="8C8C8C"/>
              <w:left w:val="nil"/>
              <w:bottom w:val="single" w:sz="6" w:space="0" w:color="8C8C8C"/>
              <w:right w:val="nil"/>
            </w:tcBorders>
            <w:shd w:val="clear" w:color="auto" w:fill="FAF9F9"/>
            <w:vAlign w:val="center"/>
            <w:hideMark/>
          </w:tcPr>
          <w:p w14:paraId="2B2D70FF" w14:textId="77777777" w:rsidR="00D933B7" w:rsidRPr="00000CEE" w:rsidRDefault="00D933B7">
            <w:pPr>
              <w:spacing w:after="0" w:line="240" w:lineRule="auto"/>
              <w:textAlignment w:val="baseline"/>
              <w:rPr>
                <w:rFonts w:ascii="Segoe UI" w:hAnsi="Segoe UI" w:cs="Segoe UI"/>
                <w:b/>
                <w:bCs/>
                <w:lang w:val="en-IE" w:eastAsia="en-IE"/>
              </w:rPr>
            </w:pPr>
            <w:r>
              <w:rPr>
                <w:rFonts w:ascii="Calibri" w:hAnsi="Calibri" w:cs="Calibri"/>
                <w:b/>
                <w:bCs/>
                <w:lang w:val="en-IE" w:eastAsia="en-IE"/>
              </w:rPr>
              <w:t> </w:t>
            </w:r>
          </w:p>
        </w:tc>
        <w:tc>
          <w:tcPr>
            <w:tcW w:w="1134" w:type="dxa"/>
            <w:tcBorders>
              <w:top w:val="single" w:sz="6" w:space="0" w:color="8C8C8C"/>
              <w:left w:val="nil"/>
              <w:bottom w:val="single" w:sz="6" w:space="0" w:color="8C8C8C"/>
              <w:right w:val="nil"/>
            </w:tcBorders>
            <w:shd w:val="clear" w:color="auto" w:fill="FAF9F9"/>
            <w:vAlign w:val="center"/>
            <w:hideMark/>
          </w:tcPr>
          <w:p w14:paraId="0954A19C" w14:textId="77777777" w:rsidR="00D933B7" w:rsidRPr="00000CEE" w:rsidRDefault="00D933B7">
            <w:pPr>
              <w:spacing w:after="0" w:line="240" w:lineRule="auto"/>
              <w:jc w:val="center"/>
              <w:textAlignment w:val="baseline"/>
              <w:rPr>
                <w:rFonts w:ascii="Segoe UI" w:hAnsi="Segoe UI" w:cs="Segoe UI"/>
                <w:b/>
                <w:bCs/>
                <w:lang w:val="en-IE" w:eastAsia="en-IE"/>
              </w:rPr>
            </w:pPr>
            <w:r>
              <w:rPr>
                <w:rFonts w:cs="Segoe UI"/>
                <w:b/>
                <w:bCs/>
                <w:lang w:eastAsia="en-IE"/>
              </w:rPr>
              <w:t>Baseline</w:t>
            </w:r>
          </w:p>
        </w:tc>
        <w:tc>
          <w:tcPr>
            <w:tcW w:w="1134" w:type="dxa"/>
            <w:tcBorders>
              <w:top w:val="single" w:sz="6" w:space="0" w:color="8C8C8C"/>
              <w:left w:val="nil"/>
              <w:bottom w:val="single" w:sz="6" w:space="0" w:color="8C8C8C"/>
              <w:right w:val="nil"/>
            </w:tcBorders>
            <w:shd w:val="clear" w:color="auto" w:fill="FAF9F9"/>
            <w:vAlign w:val="center"/>
            <w:hideMark/>
          </w:tcPr>
          <w:p w14:paraId="0EC88F47" w14:textId="77777777" w:rsidR="00D933B7" w:rsidRPr="00000CEE" w:rsidRDefault="00D933B7">
            <w:pPr>
              <w:spacing w:after="0" w:line="240" w:lineRule="auto"/>
              <w:jc w:val="center"/>
              <w:textAlignment w:val="baseline"/>
              <w:rPr>
                <w:rFonts w:ascii="Segoe UI" w:hAnsi="Segoe UI" w:cs="Segoe UI"/>
                <w:b/>
                <w:bCs/>
                <w:lang w:val="en-IE" w:eastAsia="en-IE"/>
              </w:rPr>
            </w:pPr>
            <w:r>
              <w:rPr>
                <w:rFonts w:cs="Segoe UI"/>
                <w:b/>
                <w:bCs/>
                <w:lang w:eastAsia="en-IE"/>
              </w:rPr>
              <w:t>Progress</w:t>
            </w:r>
          </w:p>
        </w:tc>
        <w:tc>
          <w:tcPr>
            <w:tcW w:w="993" w:type="dxa"/>
            <w:tcBorders>
              <w:top w:val="single" w:sz="6" w:space="0" w:color="8C8C8C"/>
              <w:left w:val="nil"/>
              <w:bottom w:val="single" w:sz="6" w:space="0" w:color="8C8C8C"/>
              <w:right w:val="nil"/>
            </w:tcBorders>
            <w:shd w:val="clear" w:color="auto" w:fill="FAF9F9"/>
            <w:vAlign w:val="center"/>
            <w:hideMark/>
          </w:tcPr>
          <w:p w14:paraId="3F2D53B6" w14:textId="77777777" w:rsidR="00D933B7" w:rsidRPr="00000CEE" w:rsidRDefault="00D933B7">
            <w:pPr>
              <w:spacing w:after="0" w:line="240" w:lineRule="auto"/>
              <w:jc w:val="center"/>
              <w:textAlignment w:val="baseline"/>
              <w:rPr>
                <w:rFonts w:ascii="Segoe UI" w:hAnsi="Segoe UI" w:cs="Segoe UI"/>
                <w:b/>
                <w:bCs/>
                <w:lang w:val="en-IE" w:eastAsia="en-IE"/>
              </w:rPr>
            </w:pPr>
            <w:r>
              <w:rPr>
                <w:rFonts w:cs="Segoe UI"/>
                <w:b/>
                <w:bCs/>
                <w:lang w:eastAsia="en-IE"/>
              </w:rPr>
              <w:t>Target</w:t>
            </w:r>
          </w:p>
        </w:tc>
        <w:tc>
          <w:tcPr>
            <w:tcW w:w="1842" w:type="dxa"/>
            <w:tcBorders>
              <w:top w:val="single" w:sz="6" w:space="0" w:color="8C8C8C"/>
              <w:left w:val="nil"/>
              <w:bottom w:val="single" w:sz="6" w:space="0" w:color="8C8C8C"/>
              <w:right w:val="nil"/>
            </w:tcBorders>
            <w:shd w:val="clear" w:color="auto" w:fill="FAF9F9"/>
            <w:vAlign w:val="center"/>
            <w:hideMark/>
          </w:tcPr>
          <w:p w14:paraId="48F13A71" w14:textId="77777777" w:rsidR="00D933B7" w:rsidRPr="00000CEE" w:rsidRDefault="00D933B7">
            <w:pPr>
              <w:spacing w:after="0" w:line="240" w:lineRule="auto"/>
              <w:jc w:val="center"/>
              <w:textAlignment w:val="baseline"/>
              <w:rPr>
                <w:rFonts w:ascii="Segoe UI" w:hAnsi="Segoe UI" w:cs="Segoe UI"/>
                <w:b/>
                <w:bCs/>
                <w:lang w:val="en-IE" w:eastAsia="en-IE"/>
              </w:rPr>
            </w:pPr>
            <w:r>
              <w:rPr>
                <w:rFonts w:cs="Segoe UI"/>
                <w:b/>
                <w:bCs/>
                <w:lang w:eastAsia="en-IE"/>
              </w:rPr>
              <w:t>Results</w:t>
            </w:r>
          </w:p>
        </w:tc>
        <w:tc>
          <w:tcPr>
            <w:tcW w:w="1560" w:type="dxa"/>
            <w:tcBorders>
              <w:top w:val="single" w:sz="6" w:space="0" w:color="8C8C8C"/>
              <w:left w:val="nil"/>
              <w:bottom w:val="single" w:sz="6" w:space="0" w:color="8C8C8C"/>
              <w:right w:val="nil"/>
            </w:tcBorders>
            <w:shd w:val="clear" w:color="auto" w:fill="FAF9F9"/>
            <w:vAlign w:val="center"/>
            <w:hideMark/>
          </w:tcPr>
          <w:p w14:paraId="695BEC45" w14:textId="77777777" w:rsidR="00D933B7" w:rsidRPr="00000CEE" w:rsidRDefault="00D933B7">
            <w:pPr>
              <w:spacing w:after="0" w:line="240" w:lineRule="auto"/>
              <w:jc w:val="center"/>
              <w:textAlignment w:val="baseline"/>
              <w:rPr>
                <w:rFonts w:ascii="Segoe UI" w:hAnsi="Segoe UI" w:cs="Segoe UI"/>
                <w:b/>
                <w:bCs/>
                <w:lang w:val="en-IE" w:eastAsia="en-IE"/>
              </w:rPr>
            </w:pPr>
            <w:r>
              <w:rPr>
                <w:rFonts w:cs="Segoe UI"/>
                <w:b/>
                <w:bCs/>
                <w:lang w:eastAsia="en-IE"/>
              </w:rPr>
              <w:t>Assessment</w:t>
            </w:r>
          </w:p>
        </w:tc>
      </w:tr>
      <w:tr w:rsidR="00D933B7" w:rsidRPr="00000CEE" w14:paraId="7AF40EE8" w14:textId="77777777">
        <w:trPr>
          <w:trHeight w:val="300"/>
        </w:trPr>
        <w:tc>
          <w:tcPr>
            <w:tcW w:w="2268" w:type="dxa"/>
            <w:tcBorders>
              <w:top w:val="single" w:sz="6" w:space="0" w:color="8C8C8C"/>
              <w:left w:val="nil"/>
              <w:bottom w:val="single" w:sz="6" w:space="0" w:color="8C8C8C"/>
              <w:right w:val="nil"/>
            </w:tcBorders>
            <w:hideMark/>
          </w:tcPr>
          <w:p w14:paraId="1379B487" w14:textId="77777777" w:rsidR="00D933B7" w:rsidRPr="001F2F66" w:rsidRDefault="00D933B7">
            <w:pPr>
              <w:spacing w:after="0" w:line="240" w:lineRule="auto"/>
              <w:textAlignment w:val="baseline"/>
              <w:rPr>
                <w:rFonts w:cs="Segoe UI"/>
                <w:sz w:val="22"/>
                <w:szCs w:val="22"/>
                <w:lang w:eastAsia="en-IE"/>
              </w:rPr>
            </w:pPr>
            <w:r w:rsidRPr="001F2F66">
              <w:rPr>
                <w:rFonts w:cs="Segoe UI"/>
                <w:sz w:val="22"/>
                <w:szCs w:val="22"/>
                <w:lang w:eastAsia="en-IE"/>
              </w:rPr>
              <w:t>Percentage of steps (key reforms and / or investments) achieved in the reform agenda / plan and backed by EU support</w:t>
            </w:r>
          </w:p>
        </w:tc>
        <w:tc>
          <w:tcPr>
            <w:tcW w:w="1134" w:type="dxa"/>
            <w:tcBorders>
              <w:top w:val="single" w:sz="6" w:space="0" w:color="8C8C8C"/>
              <w:left w:val="nil"/>
              <w:bottom w:val="single" w:sz="6" w:space="0" w:color="8C8C8C"/>
              <w:right w:val="nil"/>
            </w:tcBorders>
            <w:hideMark/>
          </w:tcPr>
          <w:p w14:paraId="3F0F5118"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0</w:t>
            </w:r>
          </w:p>
        </w:tc>
        <w:tc>
          <w:tcPr>
            <w:tcW w:w="1134" w:type="dxa"/>
            <w:tcBorders>
              <w:top w:val="single" w:sz="6" w:space="0" w:color="8C8C8C"/>
              <w:left w:val="nil"/>
              <w:bottom w:val="single" w:sz="6" w:space="0" w:color="8C8C8C"/>
              <w:right w:val="nil"/>
            </w:tcBorders>
            <w:hideMark/>
          </w:tcPr>
          <w:p w14:paraId="49A6EC7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b/>
                <w:bCs/>
                <w:sz w:val="22"/>
                <w:szCs w:val="22"/>
                <w:lang w:eastAsia="en-IE"/>
              </w:rPr>
              <w:t>6%</w:t>
            </w:r>
          </w:p>
        </w:tc>
        <w:tc>
          <w:tcPr>
            <w:tcW w:w="993" w:type="dxa"/>
            <w:tcBorders>
              <w:top w:val="single" w:sz="6" w:space="0" w:color="8C8C8C"/>
              <w:left w:val="nil"/>
              <w:bottom w:val="single" w:sz="6" w:space="0" w:color="8C8C8C"/>
              <w:right w:val="nil"/>
            </w:tcBorders>
            <w:hideMark/>
          </w:tcPr>
          <w:p w14:paraId="23C9AC6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80% in 2027</w:t>
            </w:r>
          </w:p>
        </w:tc>
        <w:tc>
          <w:tcPr>
            <w:tcW w:w="1842" w:type="dxa"/>
            <w:tcBorders>
              <w:top w:val="single" w:sz="6" w:space="0" w:color="8C8C8C"/>
              <w:left w:val="nil"/>
              <w:bottom w:val="single" w:sz="6" w:space="0" w:color="8C8C8C"/>
              <w:right w:val="nil"/>
            </w:tcBorders>
            <w:hideMark/>
          </w:tcPr>
          <w:p w14:paraId="0AE6CC5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5% in 2025 compared to a target of 80%</w:t>
            </w:r>
          </w:p>
        </w:tc>
        <w:tc>
          <w:tcPr>
            <w:tcW w:w="1560" w:type="dxa"/>
            <w:tcBorders>
              <w:top w:val="single" w:sz="6" w:space="0" w:color="8C8C8C"/>
              <w:left w:val="nil"/>
              <w:bottom w:val="single" w:sz="6" w:space="0" w:color="8C8C8C"/>
              <w:right w:val="nil"/>
            </w:tcBorders>
            <w:hideMark/>
          </w:tcPr>
          <w:p w14:paraId="533A3445"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Deserves attention</w:t>
            </w:r>
          </w:p>
        </w:tc>
      </w:tr>
      <w:tr w:rsidR="00D933B7" w:rsidRPr="00000CEE" w14:paraId="02A89BFD" w14:textId="77777777">
        <w:trPr>
          <w:trHeight w:val="300"/>
        </w:trPr>
        <w:tc>
          <w:tcPr>
            <w:tcW w:w="2268" w:type="dxa"/>
            <w:tcBorders>
              <w:top w:val="single" w:sz="6" w:space="0" w:color="8C8C8C"/>
              <w:left w:val="nil"/>
              <w:bottom w:val="single" w:sz="6" w:space="0" w:color="8C8C8C"/>
              <w:right w:val="nil"/>
            </w:tcBorders>
            <w:shd w:val="clear" w:color="auto" w:fill="FAF9F9"/>
            <w:hideMark/>
          </w:tcPr>
          <w:p w14:paraId="7FECE44C" w14:textId="3074E9BF" w:rsidR="00D933B7" w:rsidRPr="001F2F66" w:rsidRDefault="00D933B7">
            <w:pPr>
              <w:spacing w:after="0" w:line="240" w:lineRule="auto"/>
              <w:textAlignment w:val="baseline"/>
              <w:rPr>
                <w:rFonts w:ascii="Segoe UI" w:hAnsi="Segoe UI" w:cs="Segoe UI"/>
                <w:sz w:val="22"/>
                <w:szCs w:val="22"/>
                <w:lang w:val="en-IE" w:eastAsia="en-IE"/>
              </w:rPr>
            </w:pPr>
            <w:r w:rsidRPr="001F2F66">
              <w:rPr>
                <w:rFonts w:cs="Segoe UI"/>
                <w:sz w:val="22"/>
                <w:szCs w:val="22"/>
                <w:lang w:eastAsia="en-IE"/>
              </w:rPr>
              <w:t>Investments mobilised in million EUR by the Ukraine Investment Framework / Western Balkans Investment Framework / Neighbourhood Investment Platform</w:t>
            </w:r>
          </w:p>
        </w:tc>
        <w:tc>
          <w:tcPr>
            <w:tcW w:w="1134" w:type="dxa"/>
            <w:tcBorders>
              <w:top w:val="single" w:sz="6" w:space="0" w:color="8C8C8C"/>
              <w:left w:val="nil"/>
              <w:bottom w:val="single" w:sz="6" w:space="0" w:color="8C8C8C"/>
              <w:right w:val="nil"/>
            </w:tcBorders>
            <w:shd w:val="clear" w:color="auto" w:fill="FAF9F9"/>
            <w:hideMark/>
          </w:tcPr>
          <w:p w14:paraId="3DFF27ED"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0</w:t>
            </w:r>
          </w:p>
        </w:tc>
        <w:tc>
          <w:tcPr>
            <w:tcW w:w="1134" w:type="dxa"/>
            <w:tcBorders>
              <w:top w:val="single" w:sz="6" w:space="0" w:color="8C8C8C"/>
              <w:left w:val="nil"/>
              <w:bottom w:val="single" w:sz="6" w:space="0" w:color="8C8C8C"/>
              <w:right w:val="nil"/>
            </w:tcBorders>
            <w:shd w:val="clear" w:color="auto" w:fill="FAF9F9"/>
            <w:hideMark/>
          </w:tcPr>
          <w:p w14:paraId="00AB93B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b/>
                <w:bCs/>
                <w:sz w:val="22"/>
                <w:szCs w:val="22"/>
                <w:lang w:eastAsia="en-IE"/>
              </w:rPr>
              <w:t>0%</w:t>
            </w:r>
          </w:p>
        </w:tc>
        <w:tc>
          <w:tcPr>
            <w:tcW w:w="993" w:type="dxa"/>
            <w:tcBorders>
              <w:top w:val="single" w:sz="6" w:space="0" w:color="8C8C8C"/>
              <w:left w:val="nil"/>
              <w:bottom w:val="single" w:sz="6" w:space="0" w:color="8C8C8C"/>
              <w:right w:val="nil"/>
            </w:tcBorders>
            <w:shd w:val="clear" w:color="auto" w:fill="FAF9F9"/>
            <w:hideMark/>
          </w:tcPr>
          <w:p w14:paraId="514F1E3C"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2 400 in 2027</w:t>
            </w:r>
          </w:p>
        </w:tc>
        <w:tc>
          <w:tcPr>
            <w:tcW w:w="1842" w:type="dxa"/>
            <w:tcBorders>
              <w:top w:val="single" w:sz="6" w:space="0" w:color="8C8C8C"/>
              <w:left w:val="nil"/>
              <w:bottom w:val="single" w:sz="6" w:space="0" w:color="8C8C8C"/>
              <w:right w:val="nil"/>
            </w:tcBorders>
            <w:shd w:val="clear" w:color="auto" w:fill="FAF9F9"/>
            <w:hideMark/>
          </w:tcPr>
          <w:p w14:paraId="6347D191"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0 in 2025 compared to a target of 2 400</w:t>
            </w:r>
          </w:p>
        </w:tc>
        <w:tc>
          <w:tcPr>
            <w:tcW w:w="1560" w:type="dxa"/>
            <w:tcBorders>
              <w:top w:val="single" w:sz="6" w:space="0" w:color="8C8C8C"/>
              <w:left w:val="nil"/>
              <w:bottom w:val="single" w:sz="6" w:space="0" w:color="8C8C8C"/>
              <w:right w:val="nil"/>
            </w:tcBorders>
            <w:shd w:val="clear" w:color="auto" w:fill="FAF9F9"/>
            <w:hideMark/>
          </w:tcPr>
          <w:p w14:paraId="553F90F3"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Deserves attention</w:t>
            </w:r>
          </w:p>
        </w:tc>
      </w:tr>
      <w:tr w:rsidR="00D933B7" w:rsidRPr="00000CEE" w14:paraId="1F1032F8" w14:textId="77777777">
        <w:trPr>
          <w:trHeight w:val="300"/>
        </w:trPr>
        <w:tc>
          <w:tcPr>
            <w:tcW w:w="2268" w:type="dxa"/>
            <w:tcBorders>
              <w:top w:val="single" w:sz="6" w:space="0" w:color="8C8C8C"/>
              <w:left w:val="nil"/>
              <w:bottom w:val="single" w:sz="6" w:space="0" w:color="8C8C8C"/>
              <w:right w:val="nil"/>
            </w:tcBorders>
            <w:hideMark/>
          </w:tcPr>
          <w:p w14:paraId="1974E6FE" w14:textId="77777777" w:rsidR="00D933B7" w:rsidRPr="001F2F66" w:rsidRDefault="00D933B7">
            <w:pPr>
              <w:spacing w:after="0" w:line="240" w:lineRule="auto"/>
              <w:rPr>
                <w:rFonts w:ascii="Segoe UI" w:hAnsi="Segoe UI" w:cs="Segoe UI"/>
                <w:sz w:val="22"/>
                <w:szCs w:val="22"/>
                <w:lang w:val="en-IE" w:eastAsia="en-IE"/>
              </w:rPr>
            </w:pPr>
            <w:r w:rsidRPr="001F2F66">
              <w:rPr>
                <w:rFonts w:cs="Segoe UI"/>
                <w:sz w:val="22"/>
                <w:szCs w:val="22"/>
                <w:lang w:eastAsia="en-IE"/>
              </w:rPr>
              <w:t>Number of steps developing or revising government policies with EU support under the facilities</w:t>
            </w:r>
          </w:p>
        </w:tc>
        <w:tc>
          <w:tcPr>
            <w:tcW w:w="1134" w:type="dxa"/>
            <w:tcBorders>
              <w:top w:val="single" w:sz="6" w:space="0" w:color="8C8C8C"/>
              <w:left w:val="nil"/>
              <w:bottom w:val="single" w:sz="6" w:space="0" w:color="8C8C8C"/>
              <w:right w:val="nil"/>
            </w:tcBorders>
            <w:hideMark/>
          </w:tcPr>
          <w:p w14:paraId="34CE6CF4"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0</w:t>
            </w:r>
          </w:p>
        </w:tc>
        <w:tc>
          <w:tcPr>
            <w:tcW w:w="1134" w:type="dxa"/>
            <w:tcBorders>
              <w:top w:val="single" w:sz="6" w:space="0" w:color="8C8C8C"/>
              <w:left w:val="nil"/>
              <w:bottom w:val="single" w:sz="6" w:space="0" w:color="8C8C8C"/>
              <w:right w:val="nil"/>
            </w:tcBorders>
            <w:hideMark/>
          </w:tcPr>
          <w:p w14:paraId="6E368C7A"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b/>
                <w:bCs/>
                <w:sz w:val="22"/>
                <w:szCs w:val="22"/>
                <w:lang w:eastAsia="en-IE"/>
              </w:rPr>
              <w:t>16%</w:t>
            </w:r>
          </w:p>
        </w:tc>
        <w:tc>
          <w:tcPr>
            <w:tcW w:w="993" w:type="dxa"/>
            <w:tcBorders>
              <w:top w:val="single" w:sz="6" w:space="0" w:color="8C8C8C"/>
              <w:left w:val="nil"/>
              <w:bottom w:val="single" w:sz="6" w:space="0" w:color="8C8C8C"/>
              <w:right w:val="nil"/>
            </w:tcBorders>
            <w:hideMark/>
          </w:tcPr>
          <w:p w14:paraId="3DB81B3B"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145 in 2027</w:t>
            </w:r>
          </w:p>
        </w:tc>
        <w:tc>
          <w:tcPr>
            <w:tcW w:w="1842" w:type="dxa"/>
            <w:tcBorders>
              <w:top w:val="single" w:sz="6" w:space="0" w:color="8C8C8C"/>
              <w:left w:val="nil"/>
              <w:bottom w:val="single" w:sz="6" w:space="0" w:color="8C8C8C"/>
              <w:right w:val="nil"/>
            </w:tcBorders>
          </w:tcPr>
          <w:p w14:paraId="5AF98A7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23 in 2025 compared to a target of 145</w:t>
            </w:r>
          </w:p>
        </w:tc>
        <w:tc>
          <w:tcPr>
            <w:tcW w:w="1560" w:type="dxa"/>
            <w:tcBorders>
              <w:top w:val="single" w:sz="6" w:space="0" w:color="8C8C8C"/>
              <w:left w:val="nil"/>
              <w:bottom w:val="single" w:sz="6" w:space="0" w:color="8C8C8C"/>
              <w:right w:val="nil"/>
            </w:tcBorders>
            <w:hideMark/>
          </w:tcPr>
          <w:p w14:paraId="3241BD84"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Deserves attention</w:t>
            </w:r>
          </w:p>
        </w:tc>
      </w:tr>
      <w:tr w:rsidR="00D933B7" w:rsidRPr="00000CEE" w14:paraId="18622784" w14:textId="77777777">
        <w:trPr>
          <w:trHeight w:val="300"/>
        </w:trPr>
        <w:tc>
          <w:tcPr>
            <w:tcW w:w="2268" w:type="dxa"/>
            <w:tcBorders>
              <w:top w:val="single" w:sz="6" w:space="0" w:color="8C8C8C"/>
              <w:left w:val="nil"/>
              <w:bottom w:val="single" w:sz="6" w:space="0" w:color="8C8C8C"/>
              <w:right w:val="nil"/>
            </w:tcBorders>
            <w:shd w:val="clear" w:color="auto" w:fill="FAF9F9"/>
            <w:hideMark/>
          </w:tcPr>
          <w:p w14:paraId="4B80088B" w14:textId="77777777" w:rsidR="00D933B7" w:rsidRPr="001F2F66" w:rsidRDefault="00D933B7">
            <w:pPr>
              <w:spacing w:after="0" w:line="240" w:lineRule="auto"/>
              <w:textAlignment w:val="baseline"/>
              <w:rPr>
                <w:rFonts w:ascii="Segoe UI" w:hAnsi="Segoe UI" w:cs="Segoe UI"/>
                <w:sz w:val="22"/>
                <w:szCs w:val="22"/>
                <w:lang w:val="en-IE" w:eastAsia="en-IE"/>
              </w:rPr>
            </w:pPr>
            <w:r w:rsidRPr="001F2F66">
              <w:rPr>
                <w:rFonts w:cs="Segoe UI"/>
                <w:sz w:val="22"/>
                <w:szCs w:val="22"/>
                <w:lang w:eastAsia="en-IE"/>
              </w:rPr>
              <w:t>Megawatts of new renewable energy capacities installed (cumulative in energy mix for solar and wind)</w:t>
            </w:r>
          </w:p>
        </w:tc>
        <w:tc>
          <w:tcPr>
            <w:tcW w:w="1134" w:type="dxa"/>
            <w:tcBorders>
              <w:top w:val="single" w:sz="6" w:space="0" w:color="8C8C8C"/>
              <w:left w:val="nil"/>
              <w:bottom w:val="single" w:sz="6" w:space="0" w:color="8C8C8C"/>
              <w:right w:val="nil"/>
            </w:tcBorders>
            <w:shd w:val="clear" w:color="auto" w:fill="FAF9F9"/>
            <w:hideMark/>
          </w:tcPr>
          <w:p w14:paraId="09D49C09"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11 306</w:t>
            </w:r>
          </w:p>
        </w:tc>
        <w:tc>
          <w:tcPr>
            <w:tcW w:w="1134" w:type="dxa"/>
            <w:tcBorders>
              <w:top w:val="single" w:sz="6" w:space="0" w:color="8C8C8C"/>
              <w:left w:val="nil"/>
              <w:bottom w:val="single" w:sz="6" w:space="0" w:color="8C8C8C"/>
              <w:right w:val="nil"/>
            </w:tcBorders>
            <w:shd w:val="clear" w:color="auto" w:fill="FAF9F9"/>
            <w:hideMark/>
          </w:tcPr>
          <w:p w14:paraId="3C72A916"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b/>
                <w:bCs/>
                <w:sz w:val="22"/>
                <w:szCs w:val="22"/>
                <w:lang w:eastAsia="en-IE"/>
              </w:rPr>
              <w:t>73%</w:t>
            </w:r>
          </w:p>
        </w:tc>
        <w:tc>
          <w:tcPr>
            <w:tcW w:w="993" w:type="dxa"/>
            <w:tcBorders>
              <w:top w:val="single" w:sz="6" w:space="0" w:color="8C8C8C"/>
              <w:left w:val="nil"/>
              <w:bottom w:val="single" w:sz="6" w:space="0" w:color="8C8C8C"/>
              <w:right w:val="nil"/>
            </w:tcBorders>
            <w:shd w:val="clear" w:color="auto" w:fill="FAF9F9"/>
            <w:hideMark/>
          </w:tcPr>
          <w:p w14:paraId="15CD8417"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15 406 in 2027</w:t>
            </w:r>
          </w:p>
        </w:tc>
        <w:tc>
          <w:tcPr>
            <w:tcW w:w="1842" w:type="dxa"/>
            <w:tcBorders>
              <w:top w:val="single" w:sz="6" w:space="0" w:color="8C8C8C"/>
              <w:left w:val="nil"/>
              <w:bottom w:val="single" w:sz="6" w:space="0" w:color="8C8C8C"/>
              <w:right w:val="nil"/>
            </w:tcBorders>
            <w:shd w:val="clear" w:color="auto" w:fill="FAF9F9"/>
            <w:hideMark/>
          </w:tcPr>
          <w:p w14:paraId="08512AB2" w14:textId="77777777" w:rsidR="00D933B7" w:rsidRPr="001F2F66" w:rsidRDefault="00D933B7">
            <w:pPr>
              <w:spacing w:after="0" w:line="240" w:lineRule="auto"/>
              <w:jc w:val="center"/>
              <w:textAlignment w:val="baseline"/>
              <w:rPr>
                <w:rFonts w:ascii="Segoe UI" w:hAnsi="Segoe UI" w:cs="Segoe UI"/>
                <w:sz w:val="22"/>
                <w:szCs w:val="22"/>
                <w:lang w:val="en-IE" w:eastAsia="en-IE"/>
              </w:rPr>
            </w:pPr>
            <w:r w:rsidRPr="001F2F66">
              <w:rPr>
                <w:rFonts w:cs="Segoe UI"/>
                <w:sz w:val="22"/>
                <w:szCs w:val="22"/>
                <w:lang w:eastAsia="en-IE"/>
              </w:rPr>
              <w:t>11 306 in 2024 compared to a target of 15 406</w:t>
            </w:r>
          </w:p>
        </w:tc>
        <w:tc>
          <w:tcPr>
            <w:tcW w:w="1560" w:type="dxa"/>
            <w:tcBorders>
              <w:top w:val="single" w:sz="6" w:space="0" w:color="8C8C8C"/>
              <w:left w:val="nil"/>
              <w:bottom w:val="single" w:sz="6" w:space="0" w:color="8C8C8C"/>
              <w:right w:val="nil"/>
            </w:tcBorders>
            <w:shd w:val="clear" w:color="auto" w:fill="FAF9F9"/>
            <w:hideMark/>
          </w:tcPr>
          <w:p w14:paraId="2CDF94F4" w14:textId="77777777" w:rsidR="00D933B7" w:rsidRPr="001F2F66" w:rsidRDefault="00D933B7">
            <w:pPr>
              <w:spacing w:after="0" w:line="240" w:lineRule="auto"/>
              <w:jc w:val="center"/>
              <w:rPr>
                <w:rFonts w:cs="Segoe UI"/>
                <w:sz w:val="22"/>
                <w:szCs w:val="22"/>
                <w:lang w:eastAsia="en-IE"/>
              </w:rPr>
            </w:pPr>
            <w:r w:rsidRPr="001F2F66">
              <w:rPr>
                <w:rFonts w:cs="Segoe UI"/>
                <w:sz w:val="22"/>
                <w:szCs w:val="22"/>
                <w:lang w:eastAsia="en-IE"/>
              </w:rPr>
              <w:t>On track</w:t>
            </w:r>
          </w:p>
        </w:tc>
      </w:tr>
      <w:tr w:rsidR="00D933B7" w:rsidRPr="00000CEE" w14:paraId="557070D9" w14:textId="77777777">
        <w:trPr>
          <w:trHeight w:val="300"/>
        </w:trPr>
        <w:tc>
          <w:tcPr>
            <w:tcW w:w="2268" w:type="dxa"/>
            <w:tcBorders>
              <w:top w:val="single" w:sz="6" w:space="0" w:color="8C8C8C"/>
              <w:left w:val="nil"/>
              <w:bottom w:val="single" w:sz="6" w:space="0" w:color="8C8C8C"/>
              <w:right w:val="nil"/>
            </w:tcBorders>
            <w:shd w:val="clear" w:color="auto" w:fill="FAF9F9"/>
          </w:tcPr>
          <w:p w14:paraId="0892A263" w14:textId="77777777" w:rsidR="00D933B7" w:rsidRPr="001F2F66" w:rsidRDefault="00D933B7">
            <w:pPr>
              <w:spacing w:after="0" w:line="240" w:lineRule="auto"/>
              <w:rPr>
                <w:rFonts w:cs="Segoe UI"/>
                <w:sz w:val="22"/>
                <w:szCs w:val="22"/>
                <w:lang w:eastAsia="en-IE"/>
              </w:rPr>
            </w:pPr>
            <w:r w:rsidRPr="001F2F66">
              <w:rPr>
                <w:rFonts w:cs="Segoe UI"/>
                <w:sz w:val="22"/>
                <w:szCs w:val="22"/>
                <w:lang w:eastAsia="en-IE"/>
              </w:rPr>
              <w:t>Degree of readiness on the economic criteria:  existence of a functioning market economy and the capacity to cope with competitive pressures and market forces within the EU</w:t>
            </w:r>
            <w:r w:rsidRPr="001F2F66">
              <w:rPr>
                <w:rFonts w:ascii="Calibri" w:hAnsi="Calibri" w:cs="Calibri"/>
                <w:sz w:val="22"/>
                <w:szCs w:val="22"/>
                <w:lang w:eastAsia="en-IE"/>
              </w:rPr>
              <w:t> </w:t>
            </w:r>
          </w:p>
        </w:tc>
        <w:tc>
          <w:tcPr>
            <w:tcW w:w="1134" w:type="dxa"/>
            <w:tcBorders>
              <w:top w:val="single" w:sz="6" w:space="0" w:color="8C8C8C"/>
              <w:left w:val="nil"/>
              <w:bottom w:val="single" w:sz="6" w:space="0" w:color="8C8C8C"/>
              <w:right w:val="nil"/>
            </w:tcBorders>
            <w:shd w:val="clear" w:color="auto" w:fill="FAF9F9"/>
          </w:tcPr>
          <w:p w14:paraId="7C6C629D"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0.6</w:t>
            </w:r>
          </w:p>
        </w:tc>
        <w:tc>
          <w:tcPr>
            <w:tcW w:w="1134" w:type="dxa"/>
            <w:tcBorders>
              <w:top w:val="single" w:sz="6" w:space="0" w:color="8C8C8C"/>
              <w:left w:val="nil"/>
              <w:bottom w:val="single" w:sz="6" w:space="0" w:color="8C8C8C"/>
              <w:right w:val="nil"/>
            </w:tcBorders>
            <w:shd w:val="clear" w:color="auto" w:fill="FAF9F9"/>
          </w:tcPr>
          <w:p w14:paraId="65101925" w14:textId="77777777" w:rsidR="00D933B7" w:rsidRPr="001F2F66" w:rsidRDefault="00D933B7">
            <w:pPr>
              <w:spacing w:after="0" w:line="240" w:lineRule="auto"/>
              <w:jc w:val="center"/>
              <w:textAlignment w:val="baseline"/>
              <w:rPr>
                <w:rFonts w:cs="Segoe UI"/>
                <w:b/>
                <w:sz w:val="22"/>
                <w:szCs w:val="22"/>
                <w:lang w:eastAsia="en-IE"/>
              </w:rPr>
            </w:pPr>
            <w:r w:rsidRPr="001F2F66">
              <w:rPr>
                <w:b/>
                <w:bCs/>
                <w:sz w:val="22"/>
                <w:szCs w:val="22"/>
                <w:lang w:eastAsia="en-IE"/>
              </w:rPr>
              <w:t>75%</w:t>
            </w:r>
          </w:p>
        </w:tc>
        <w:tc>
          <w:tcPr>
            <w:tcW w:w="993" w:type="dxa"/>
            <w:tcBorders>
              <w:top w:val="single" w:sz="6" w:space="0" w:color="8C8C8C"/>
              <w:left w:val="nil"/>
              <w:bottom w:val="single" w:sz="6" w:space="0" w:color="8C8C8C"/>
              <w:right w:val="nil"/>
            </w:tcBorders>
            <w:shd w:val="clear" w:color="auto" w:fill="FAF9F9"/>
          </w:tcPr>
          <w:p w14:paraId="35A180E0"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0.8 in 2027</w:t>
            </w:r>
          </w:p>
        </w:tc>
        <w:tc>
          <w:tcPr>
            <w:tcW w:w="1842" w:type="dxa"/>
            <w:tcBorders>
              <w:top w:val="single" w:sz="6" w:space="0" w:color="8C8C8C"/>
              <w:left w:val="nil"/>
              <w:bottom w:val="single" w:sz="6" w:space="0" w:color="8C8C8C"/>
              <w:right w:val="nil"/>
            </w:tcBorders>
            <w:shd w:val="clear" w:color="auto" w:fill="FAF9F9"/>
          </w:tcPr>
          <w:p w14:paraId="0FD9E273"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0.6 in 2025 compared to a target of 0.8</w:t>
            </w:r>
          </w:p>
        </w:tc>
        <w:tc>
          <w:tcPr>
            <w:tcW w:w="1560" w:type="dxa"/>
            <w:tcBorders>
              <w:top w:val="single" w:sz="6" w:space="0" w:color="8C8C8C"/>
              <w:left w:val="nil"/>
              <w:bottom w:val="single" w:sz="6" w:space="0" w:color="8C8C8C"/>
              <w:right w:val="nil"/>
            </w:tcBorders>
            <w:shd w:val="clear" w:color="auto" w:fill="FAF9F9"/>
          </w:tcPr>
          <w:p w14:paraId="34D11DC9"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On track</w:t>
            </w:r>
          </w:p>
        </w:tc>
      </w:tr>
      <w:tr w:rsidR="00D933B7" w:rsidRPr="00000CEE" w14:paraId="2F5762E9" w14:textId="77777777">
        <w:trPr>
          <w:trHeight w:val="300"/>
        </w:trPr>
        <w:tc>
          <w:tcPr>
            <w:tcW w:w="2268" w:type="dxa"/>
            <w:tcBorders>
              <w:top w:val="single" w:sz="6" w:space="0" w:color="8C8C8C"/>
              <w:left w:val="nil"/>
              <w:bottom w:val="single" w:sz="6" w:space="0" w:color="8C8C8C"/>
              <w:right w:val="nil"/>
            </w:tcBorders>
            <w:shd w:val="clear" w:color="auto" w:fill="FAF9F9"/>
          </w:tcPr>
          <w:p w14:paraId="55A623F3" w14:textId="77777777" w:rsidR="00D933B7" w:rsidRPr="001F2F66" w:rsidRDefault="00D933B7">
            <w:pPr>
              <w:spacing w:after="0" w:line="240" w:lineRule="auto"/>
              <w:rPr>
                <w:rFonts w:cs="Segoe UI"/>
                <w:sz w:val="22"/>
                <w:szCs w:val="22"/>
                <w:lang w:eastAsia="en-IE"/>
              </w:rPr>
            </w:pPr>
            <w:r w:rsidRPr="001F2F66">
              <w:rPr>
                <w:rFonts w:cs="Segoe UI"/>
                <w:sz w:val="22"/>
                <w:szCs w:val="22"/>
                <w:lang w:eastAsia="en-IE"/>
              </w:rPr>
              <w:t>Worldwide Governance Indicator: Control of Corruption</w:t>
            </w:r>
          </w:p>
        </w:tc>
        <w:tc>
          <w:tcPr>
            <w:tcW w:w="1134" w:type="dxa"/>
            <w:tcBorders>
              <w:top w:val="single" w:sz="6" w:space="0" w:color="8C8C8C"/>
              <w:left w:val="nil"/>
              <w:bottom w:val="single" w:sz="6" w:space="0" w:color="8C8C8C"/>
              <w:right w:val="nil"/>
            </w:tcBorders>
            <w:shd w:val="clear" w:color="auto" w:fill="FAF9F9"/>
          </w:tcPr>
          <w:p w14:paraId="61BE096D"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40.64</w:t>
            </w:r>
          </w:p>
        </w:tc>
        <w:tc>
          <w:tcPr>
            <w:tcW w:w="1134" w:type="dxa"/>
            <w:tcBorders>
              <w:top w:val="single" w:sz="6" w:space="0" w:color="8C8C8C"/>
              <w:left w:val="nil"/>
              <w:bottom w:val="single" w:sz="6" w:space="0" w:color="8C8C8C"/>
              <w:right w:val="nil"/>
            </w:tcBorders>
            <w:shd w:val="clear" w:color="auto" w:fill="FAF9F9"/>
          </w:tcPr>
          <w:p w14:paraId="527C86DE" w14:textId="77777777" w:rsidR="00D933B7" w:rsidRPr="001F2F66" w:rsidRDefault="00D933B7">
            <w:pPr>
              <w:spacing w:after="0" w:line="240" w:lineRule="auto"/>
              <w:jc w:val="center"/>
              <w:textAlignment w:val="baseline"/>
              <w:rPr>
                <w:rFonts w:cs="Segoe UI"/>
                <w:b/>
                <w:bCs/>
                <w:sz w:val="22"/>
                <w:szCs w:val="22"/>
                <w:lang w:eastAsia="en-IE"/>
              </w:rPr>
            </w:pPr>
            <w:r w:rsidRPr="001F2F66">
              <w:rPr>
                <w:b/>
                <w:bCs/>
                <w:sz w:val="22"/>
                <w:szCs w:val="22"/>
                <w:lang w:eastAsia="en-IE"/>
              </w:rPr>
              <w:t>96%</w:t>
            </w:r>
          </w:p>
        </w:tc>
        <w:tc>
          <w:tcPr>
            <w:tcW w:w="993" w:type="dxa"/>
            <w:tcBorders>
              <w:top w:val="single" w:sz="6" w:space="0" w:color="8C8C8C"/>
              <w:left w:val="nil"/>
              <w:bottom w:val="single" w:sz="6" w:space="0" w:color="8C8C8C"/>
              <w:right w:val="nil"/>
            </w:tcBorders>
            <w:shd w:val="clear" w:color="auto" w:fill="FAF9F9"/>
          </w:tcPr>
          <w:p w14:paraId="0E4EDE8C"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42.1 in 2027</w:t>
            </w:r>
          </w:p>
        </w:tc>
        <w:tc>
          <w:tcPr>
            <w:tcW w:w="1842" w:type="dxa"/>
            <w:tcBorders>
              <w:top w:val="single" w:sz="6" w:space="0" w:color="8C8C8C"/>
              <w:left w:val="nil"/>
              <w:bottom w:val="single" w:sz="6" w:space="0" w:color="8C8C8C"/>
              <w:right w:val="nil"/>
            </w:tcBorders>
            <w:shd w:val="clear" w:color="auto" w:fill="FAF9F9"/>
          </w:tcPr>
          <w:p w14:paraId="02BC69EB"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40.6 in 2025 compared to a target of 42.1</w:t>
            </w:r>
          </w:p>
        </w:tc>
        <w:tc>
          <w:tcPr>
            <w:tcW w:w="1560" w:type="dxa"/>
            <w:tcBorders>
              <w:top w:val="single" w:sz="6" w:space="0" w:color="8C8C8C"/>
              <w:left w:val="nil"/>
              <w:bottom w:val="single" w:sz="6" w:space="0" w:color="8C8C8C"/>
              <w:right w:val="nil"/>
            </w:tcBorders>
            <w:shd w:val="clear" w:color="auto" w:fill="FAF9F9"/>
          </w:tcPr>
          <w:p w14:paraId="113813AC"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On track</w:t>
            </w:r>
          </w:p>
        </w:tc>
      </w:tr>
    </w:tbl>
    <w:p w14:paraId="467A62AE" w14:textId="77777777" w:rsidR="00D933B7" w:rsidRDefault="00D933B7" w:rsidP="00D933B7">
      <w:pPr>
        <w:tabs>
          <w:tab w:val="left" w:pos="1410"/>
        </w:tabs>
        <w:rPr>
          <w:lang w:eastAsia="en-GB"/>
        </w:rPr>
      </w:pPr>
    </w:p>
    <w:p w14:paraId="6028857A" w14:textId="77777777" w:rsidR="00D933B7" w:rsidRDefault="00D933B7" w:rsidP="00D933B7">
      <w:pPr>
        <w:spacing w:line="259" w:lineRule="auto"/>
        <w:rPr>
          <w:rFonts w:ascii="EC Square Sans Pro Medium" w:eastAsiaTheme="majorEastAsia" w:hAnsi="EC Square Sans Pro Medium" w:cstheme="majorBidi"/>
          <w:sz w:val="36"/>
          <w:szCs w:val="36"/>
          <w:lang w:eastAsia="en-GB"/>
        </w:rPr>
      </w:pPr>
      <w:r>
        <w:rPr>
          <w:rFonts w:ascii="EC Square Sans Pro Medium" w:eastAsiaTheme="majorEastAsia" w:hAnsi="EC Square Sans Pro Medium" w:cstheme="majorBidi"/>
          <w:sz w:val="36"/>
          <w:szCs w:val="36"/>
          <w:lang w:eastAsia="en-GB"/>
        </w:rPr>
        <w:br w:type="page"/>
      </w:r>
    </w:p>
    <w:p w14:paraId="0D95721D" w14:textId="77777777" w:rsidR="00D933B7" w:rsidRDefault="00D933B7" w:rsidP="00D933B7">
      <w:pPr>
        <w:rPr>
          <w:rFonts w:eastAsia="Calibri" w:cs="Arial"/>
        </w:rPr>
      </w:pPr>
    </w:p>
    <w:p w14:paraId="39477F61" w14:textId="77777777" w:rsidR="00D933B7" w:rsidRPr="003E114A" w:rsidRDefault="00D933B7" w:rsidP="00D933B7">
      <w:pPr>
        <w:rPr>
          <w:rFonts w:eastAsia="Calibri" w:cs="Arial"/>
        </w:rPr>
      </w:pPr>
      <w:r>
        <w:rPr>
          <w:rFonts w:eastAsia="Calibri" w:cs="Arial"/>
        </w:rPr>
        <w:t xml:space="preserve">In 2025, EUR 396 million was released under the Western Balkans Reform and Growth Facility (RGF), combining pre-financing and amounts released in the decisions adopted in July and October. Across all beneficiaries, 39 reform steps were assessed as achieved, corresponding to 5% of the total steps under the facility. Excluding Kosovo </w:t>
      </w:r>
      <w:r>
        <w:rPr>
          <w:rFonts w:eastAsia="Calibri" w:cs="Calibri"/>
        </w:rPr>
        <w:t>(</w:t>
      </w:r>
      <w:r>
        <w:rPr>
          <w:rStyle w:val="FootnoteReference"/>
          <w:rFonts w:eastAsia="Calibri" w:cs="Calibri"/>
        </w:rPr>
        <w:footnoteReference w:id="66"/>
      </w:r>
      <w:r>
        <w:rPr>
          <w:rFonts w:eastAsia="Calibri" w:cs="Calibri"/>
        </w:rPr>
        <w:t>)</w:t>
      </w:r>
      <w:r>
        <w:rPr>
          <w:rFonts w:eastAsia="Calibri" w:cs="Arial"/>
        </w:rPr>
        <w:t xml:space="preserve"> and Bosnia and Herzegovina, which could not close any steps in 2025 due to their facility agreements not yet being in force, the achievement rate rises to 8%. While this remains modest, it reflects the early stage of implementation: as a new instrument, the Facility carries an inherent learning curve, which the European Commission is actively addressing through targeted technical assistance to strengthen beneficiary capacity. In addition, the Commission intends to activate, in line with Article 21 of Regulation(EU) 2024/1449</w:t>
      </w:r>
      <w:r>
        <w:rPr>
          <w:rFonts w:ascii="Calibri" w:eastAsia="Calibri" w:hAnsi="Calibri" w:cs="Calibri"/>
        </w:rPr>
        <w:t> </w:t>
      </w:r>
      <w:r>
        <w:rPr>
          <w:rFonts w:eastAsia="Calibri" w:cs="Calibri"/>
        </w:rPr>
        <w:t>(</w:t>
      </w:r>
      <w:r>
        <w:rPr>
          <w:rStyle w:val="FootnoteReference"/>
          <w:rFonts w:eastAsia="Calibri" w:cs="Calibri"/>
        </w:rPr>
        <w:footnoteReference w:id="67"/>
      </w:r>
      <w:r>
        <w:rPr>
          <w:rFonts w:eastAsia="Calibri" w:cs="Calibri"/>
        </w:rPr>
        <w:t>),</w:t>
      </w:r>
      <w:r>
        <w:rPr>
          <w:rFonts w:eastAsia="Calibri" w:cs="Arial"/>
        </w:rPr>
        <w:t xml:space="preserve"> a top performer incentive mechanism, redistributing unused funds to reward the strongest reformers.</w:t>
      </w:r>
    </w:p>
    <w:p w14:paraId="06EE729A" w14:textId="77777777" w:rsidR="00D933B7" w:rsidRPr="00500C55" w:rsidRDefault="00D933B7" w:rsidP="00D933B7">
      <w:pPr>
        <w:rPr>
          <w:rFonts w:eastAsia="Calibri" w:cs="Arial"/>
        </w:rPr>
      </w:pPr>
      <w:r>
        <w:rPr>
          <w:rFonts w:eastAsia="Calibri" w:cs="Arial"/>
        </w:rPr>
        <w:t>Albania reported in July 2025 on steps due in December 2024 and June 2025, and anticipatively on some due in December 2025. Among these, 21 of 41 steps were assessed as achieved, leading to EUR 99 million released, plus EUR 65 million in pre-financing. Among the achieved steps, Albania adopted the innovative entrepreneurship strategy alongside legal acts on innovation support instruments, aligning its framework with EU practices.</w:t>
      </w:r>
    </w:p>
    <w:p w14:paraId="04AF2091" w14:textId="77777777" w:rsidR="00D933B7" w:rsidRPr="003E114A" w:rsidRDefault="00D933B7" w:rsidP="00D933B7">
      <w:pPr>
        <w:rPr>
          <w:rFonts w:eastAsia="Calibri" w:cs="Arial"/>
        </w:rPr>
      </w:pPr>
      <w:r>
        <w:rPr>
          <w:rFonts w:eastAsia="Calibri" w:cs="Arial"/>
        </w:rPr>
        <w:t>Montenegro achieved 12 of 25 steps due in December 2024 and June 2025, resulting in EUR 18 million released and EUR 27 million in pre-financing. On energy, Montenegro announced a three-year auction plan of at least 400-megawatts and launched the first auction, operationalised its guarantees of origin system, and adopted a long-term renovation strategy and action plan, with retrofitting of existing public buildings underway in line with the 3% annual renovation target.</w:t>
      </w:r>
    </w:p>
    <w:p w14:paraId="4D810B01" w14:textId="77777777" w:rsidR="00D933B7" w:rsidRPr="003E114A" w:rsidRDefault="00D933B7" w:rsidP="00D933B7">
      <w:pPr>
        <w:rPr>
          <w:rFonts w:eastAsia="Calibri" w:cs="Arial"/>
        </w:rPr>
      </w:pPr>
      <w:r>
        <w:rPr>
          <w:rFonts w:eastAsia="Calibri" w:cs="Arial"/>
        </w:rPr>
        <w:t>North Macedonia achieved 6 of 21 steps due in December 2024 and June 2025, with EUR 24 million released and EUR 53 million in pre-financing. On public financial management, North Macedonia’s Parliament adopted the Public Internal Financial Control Law, strengthening the legal framework for public internal financial control.</w:t>
      </w:r>
    </w:p>
    <w:p w14:paraId="6A900545" w14:textId="77777777" w:rsidR="00D933B7" w:rsidRDefault="00D933B7" w:rsidP="00D933B7">
      <w:pPr>
        <w:rPr>
          <w:rFonts w:eastAsia="Calibri" w:cs="Arial"/>
          <w:lang w:val="en-IE"/>
        </w:rPr>
      </w:pPr>
      <w:r>
        <w:rPr>
          <w:rFonts w:eastAsia="Calibri" w:cs="Arial"/>
          <w:lang w:val="en-IE"/>
        </w:rPr>
        <w:t>For Serbia, a decision releasing EUR 111 million in pre-financing was adopted in June 2025. No other release decisions linked to payment requests were taken in 2025.</w:t>
      </w:r>
    </w:p>
    <w:p w14:paraId="32271517" w14:textId="77777777" w:rsidR="00D933B7" w:rsidRDefault="00D933B7" w:rsidP="00D933B7">
      <w:pPr>
        <w:rPr>
          <w:rFonts w:eastAsia="Calibri" w:cs="Arial"/>
          <w:lang w:val="en-IE"/>
        </w:rPr>
      </w:pPr>
      <w:r>
        <w:rPr>
          <w:rFonts w:eastAsia="Calibri" w:cs="Arial"/>
          <w:lang w:val="en-IE"/>
        </w:rPr>
        <w:t>In Kosovo, the legal arrangements necessary for disbursements under the facility could not be finalised in 2025 due to the domestic political situation throughout the year.</w:t>
      </w:r>
    </w:p>
    <w:p w14:paraId="2060D1D9" w14:textId="77777777" w:rsidR="00D933B7" w:rsidRDefault="00D933B7" w:rsidP="00D933B7">
      <w:pPr>
        <w:rPr>
          <w:rFonts w:eastAsia="Calibri" w:cs="Arial"/>
        </w:rPr>
      </w:pPr>
      <w:r>
        <w:rPr>
          <w:rFonts w:eastAsia="Calibri" w:cs="Arial"/>
          <w:lang w:val="en-IE"/>
        </w:rPr>
        <w:t>For Bosnia and Herzegovina, as a result of a delay in submitting the reform agenda for approval by the Commission, in July 2025 the initial indicative allocation was reduced by 10%, from EUR1</w:t>
      </w:r>
      <w:r>
        <w:rPr>
          <w:rFonts w:ascii="Calibri" w:eastAsia="Calibri" w:hAnsi="Calibri" w:cs="Calibri"/>
          <w:lang w:val="en-IE"/>
        </w:rPr>
        <w:t> </w:t>
      </w:r>
      <w:r>
        <w:rPr>
          <w:rFonts w:eastAsia="Calibri" w:cs="Arial"/>
          <w:lang w:val="en-IE"/>
        </w:rPr>
        <w:t>085 million to EUR 977 million.</w:t>
      </w:r>
      <w:r>
        <w:rPr>
          <w:rFonts w:eastAsia="Calibri" w:cs="Arial"/>
        </w:rPr>
        <w:t xml:space="preserve"> The Commission subsequently endorsed the reform agenda submitted in November 2025. The Commission is actively engaged with the authorities of Bosnia and Herzegovina to support them in finalising the legal procedures required to sign and ratify their facility and loan agreements. It is important to note that the implementation phase for Bosnia and Herzegovina will start after the entry into force of these agreements.</w:t>
      </w:r>
    </w:p>
    <w:p w14:paraId="3D5F380A" w14:textId="77777777" w:rsidR="00D933B7" w:rsidRPr="004E13BA" w:rsidRDefault="00D933B7" w:rsidP="00D933B7">
      <w:pPr>
        <w:rPr>
          <w:lang w:eastAsia="en-GB"/>
        </w:rPr>
      </w:pPr>
      <w:r>
        <w:rPr>
          <w:rFonts w:eastAsia="Calibri" w:cs="Arial"/>
        </w:rPr>
        <w:t>In relation to the release of the Western Balkans Reform and Growth Facility (RGF) funds channelled to the Western Balkans Investment Framework (WBIF) to support investments in infrastructures in the Western Balkans, the WBIF Board approved grants of EUR 87.7 million for eight clean-energy investments in Albania, Montenegro and Serbia, worth a total investment value of EUR 487.3 million. However, as the signature of the respective contribution arrangements with financial institutions did not occur in 2025, no funds have been mobilised yet to support the implementation of those projects.</w:t>
      </w:r>
      <w:r>
        <w:rPr>
          <w:rFonts w:ascii="EC Square Sans Pro Medium" w:eastAsiaTheme="majorEastAsia" w:hAnsi="EC Square Sans Pro Medium" w:cstheme="majorBidi"/>
          <w:sz w:val="40"/>
          <w:szCs w:val="40"/>
          <w:lang w:eastAsia="en-GB"/>
        </w:rPr>
        <w:br w:type="page"/>
      </w:r>
    </w:p>
    <w:p w14:paraId="08F5B90B"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55C89391" w14:textId="77777777" w:rsidR="00D933B7" w:rsidRPr="00C45010" w:rsidRDefault="00D933B7" w:rsidP="00F72C99">
      <w:pPr>
        <w:pStyle w:val="Heading3"/>
        <w:rPr>
          <w:lang w:val="en-IE"/>
        </w:rPr>
      </w:pPr>
      <w:r>
        <w:t xml:space="preserve">Contribution to green budgeting priorities </w:t>
      </w:r>
      <w:r>
        <w:rPr>
          <w:lang w:val="en-IE"/>
        </w:rPr>
        <w:t>(EUR million)</w:t>
      </w:r>
      <w:r>
        <w:t>:</w:t>
      </w: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790"/>
        <w:gridCol w:w="760"/>
        <w:gridCol w:w="701"/>
        <w:gridCol w:w="703"/>
        <w:gridCol w:w="721"/>
        <w:gridCol w:w="816"/>
        <w:gridCol w:w="833"/>
        <w:gridCol w:w="841"/>
        <w:gridCol w:w="1032"/>
        <w:gridCol w:w="1442"/>
      </w:tblGrid>
      <w:tr w:rsidR="00D933B7" w:rsidRPr="00000CEE" w14:paraId="228B4C91" w14:textId="77777777">
        <w:trPr>
          <w:trHeight w:val="300"/>
        </w:trPr>
        <w:tc>
          <w:tcPr>
            <w:tcW w:w="1632" w:type="dxa"/>
            <w:shd w:val="clear" w:color="auto" w:fill="F2F2F2" w:themeFill="background1" w:themeFillShade="F2"/>
            <w:vAlign w:val="center"/>
            <w:hideMark/>
          </w:tcPr>
          <w:p w14:paraId="0AD200D7" w14:textId="77777777" w:rsidR="00D933B7" w:rsidRPr="00000CEE"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c>
          <w:tcPr>
            <w:tcW w:w="3755" w:type="dxa"/>
            <w:gridSpan w:val="5"/>
            <w:shd w:val="clear" w:color="auto" w:fill="F2F2F2" w:themeFill="background1" w:themeFillShade="F2"/>
            <w:vAlign w:val="center"/>
            <w:hideMark/>
          </w:tcPr>
          <w:p w14:paraId="3576DF72" w14:textId="77777777" w:rsidR="00D933B7" w:rsidRPr="00000CEE" w:rsidRDefault="00D933B7">
            <w:pPr>
              <w:spacing w:after="0" w:line="240" w:lineRule="auto"/>
              <w:jc w:val="center"/>
              <w:textAlignment w:val="baseline"/>
              <w:rPr>
                <w:rFonts w:cs="Segoe UI"/>
                <w:lang w:val="en-IE" w:eastAsia="en-IE"/>
              </w:rPr>
            </w:pPr>
            <w:r>
              <w:rPr>
                <w:rFonts w:cs="Segoe UI"/>
                <w:b/>
                <w:bCs/>
                <w:lang w:eastAsia="en-IE"/>
              </w:rPr>
              <w:t>Implementation</w:t>
            </w:r>
            <w:r>
              <w:rPr>
                <w:rFonts w:ascii="Calibri" w:hAnsi="Calibri" w:cs="Calibri"/>
                <w:lang w:val="en-IE" w:eastAsia="en-IE"/>
              </w:rPr>
              <w:t> </w:t>
            </w:r>
          </w:p>
          <w:p w14:paraId="2C66D9C1" w14:textId="77777777" w:rsidR="00D933B7" w:rsidRPr="00000CEE" w:rsidRDefault="00D933B7">
            <w:pPr>
              <w:spacing w:after="0" w:line="240" w:lineRule="auto"/>
              <w:jc w:val="center"/>
              <w:textAlignment w:val="baseline"/>
              <w:rPr>
                <w:rFonts w:cs="Segoe UI"/>
                <w:lang w:val="en-IE" w:eastAsia="en-IE"/>
              </w:rPr>
            </w:pPr>
            <w:r>
              <w:rPr>
                <w:rFonts w:ascii="Calibri" w:hAnsi="Calibri" w:cs="Calibri"/>
                <w:color w:val="000000"/>
                <w:lang w:val="en-IE" w:eastAsia="en-IE"/>
              </w:rPr>
              <w:t> </w:t>
            </w:r>
          </w:p>
        </w:tc>
        <w:tc>
          <w:tcPr>
            <w:tcW w:w="1709" w:type="dxa"/>
            <w:gridSpan w:val="2"/>
            <w:shd w:val="clear" w:color="auto" w:fill="F2F2F2" w:themeFill="background1" w:themeFillShade="F2"/>
            <w:vAlign w:val="center"/>
          </w:tcPr>
          <w:p w14:paraId="00BC8394" w14:textId="77777777" w:rsidR="00D933B7" w:rsidRPr="00000CEE" w:rsidRDefault="00D933B7">
            <w:pPr>
              <w:spacing w:after="0" w:line="240" w:lineRule="auto"/>
              <w:jc w:val="center"/>
              <w:textAlignment w:val="baseline"/>
              <w:rPr>
                <w:rFonts w:cs="Segoe UI"/>
                <w:lang w:val="en-IE" w:eastAsia="en-IE"/>
              </w:rPr>
            </w:pPr>
            <w:r>
              <w:rPr>
                <w:rFonts w:cs="Segoe UI"/>
                <w:b/>
                <w:bCs/>
                <w:color w:val="000000"/>
                <w:lang w:val="en-IE" w:eastAsia="en-IE"/>
              </w:rPr>
              <w:t>Estimates</w:t>
            </w:r>
          </w:p>
        </w:tc>
        <w:tc>
          <w:tcPr>
            <w:tcW w:w="2543" w:type="dxa"/>
            <w:gridSpan w:val="2"/>
            <w:shd w:val="clear" w:color="auto" w:fill="F2F2F2" w:themeFill="background1" w:themeFillShade="F2"/>
            <w:vAlign w:val="center"/>
            <w:hideMark/>
          </w:tcPr>
          <w:p w14:paraId="5B107CA9" w14:textId="77777777" w:rsidR="00D933B7" w:rsidRPr="00000CEE"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r>
      <w:tr w:rsidR="00D933B7" w:rsidRPr="00000CEE" w14:paraId="4E23F320" w14:textId="77777777">
        <w:trPr>
          <w:trHeight w:val="300"/>
        </w:trPr>
        <w:tc>
          <w:tcPr>
            <w:tcW w:w="1632" w:type="dxa"/>
            <w:shd w:val="clear" w:color="auto" w:fill="F2F2F2" w:themeFill="background1" w:themeFillShade="F2"/>
            <w:vAlign w:val="center"/>
            <w:hideMark/>
          </w:tcPr>
          <w:p w14:paraId="55052E91" w14:textId="77777777" w:rsidR="00D933B7" w:rsidRPr="00000CEE"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c>
          <w:tcPr>
            <w:tcW w:w="776" w:type="dxa"/>
            <w:shd w:val="clear" w:color="auto" w:fill="F2F2F2" w:themeFill="background1" w:themeFillShade="F2"/>
            <w:vAlign w:val="center"/>
            <w:hideMark/>
          </w:tcPr>
          <w:p w14:paraId="42D84CFD" w14:textId="77777777" w:rsidR="00D933B7" w:rsidRPr="00000CEE" w:rsidRDefault="00D933B7">
            <w:pPr>
              <w:spacing w:after="0" w:line="240" w:lineRule="auto"/>
              <w:jc w:val="center"/>
              <w:textAlignment w:val="baseline"/>
              <w:rPr>
                <w:rFonts w:cs="Segoe UI"/>
                <w:lang w:val="en-IE" w:eastAsia="en-IE"/>
              </w:rPr>
            </w:pPr>
            <w:r>
              <w:rPr>
                <w:rFonts w:cs="Segoe UI"/>
                <w:b/>
                <w:bCs/>
                <w:color w:val="000000"/>
                <w:lang w:val="en-IE" w:eastAsia="en-IE"/>
              </w:rPr>
              <w:t>2021</w:t>
            </w:r>
          </w:p>
        </w:tc>
        <w:tc>
          <w:tcPr>
            <w:tcW w:w="711" w:type="dxa"/>
            <w:shd w:val="clear" w:color="auto" w:fill="F2F2F2" w:themeFill="background1" w:themeFillShade="F2"/>
            <w:vAlign w:val="center"/>
            <w:hideMark/>
          </w:tcPr>
          <w:p w14:paraId="7F0E575B" w14:textId="77777777" w:rsidR="00D933B7" w:rsidRPr="00000CEE" w:rsidRDefault="00D933B7">
            <w:pPr>
              <w:spacing w:after="0" w:line="240" w:lineRule="auto"/>
              <w:textAlignment w:val="baseline"/>
              <w:rPr>
                <w:rFonts w:cs="Segoe UI"/>
                <w:lang w:val="en-IE" w:eastAsia="en-IE"/>
              </w:rPr>
            </w:pPr>
            <w:r>
              <w:rPr>
                <w:rFonts w:cs="Segoe UI"/>
                <w:b/>
                <w:bCs/>
                <w:color w:val="000000"/>
                <w:lang w:val="en-IE" w:eastAsia="en-IE"/>
              </w:rPr>
              <w:t xml:space="preserve"> 2022</w:t>
            </w:r>
          </w:p>
        </w:tc>
        <w:tc>
          <w:tcPr>
            <w:tcW w:w="709" w:type="dxa"/>
            <w:shd w:val="clear" w:color="auto" w:fill="F2F2F2" w:themeFill="background1" w:themeFillShade="F2"/>
            <w:vAlign w:val="center"/>
            <w:hideMark/>
          </w:tcPr>
          <w:p w14:paraId="643A28E8" w14:textId="77777777" w:rsidR="00D933B7" w:rsidRPr="00000CEE" w:rsidRDefault="00D933B7">
            <w:pPr>
              <w:spacing w:after="0" w:line="240" w:lineRule="auto"/>
              <w:jc w:val="center"/>
              <w:textAlignment w:val="baseline"/>
              <w:rPr>
                <w:rFonts w:cs="Segoe UI"/>
                <w:lang w:val="en-IE" w:eastAsia="en-IE"/>
              </w:rPr>
            </w:pPr>
            <w:r>
              <w:rPr>
                <w:rFonts w:cs="Segoe UI"/>
                <w:b/>
                <w:bCs/>
                <w:color w:val="000000"/>
                <w:lang w:val="en-IE" w:eastAsia="en-IE"/>
              </w:rPr>
              <w:t>2023</w:t>
            </w:r>
            <w:r>
              <w:rPr>
                <w:rFonts w:ascii="Calibri" w:hAnsi="Calibri" w:cs="Calibri"/>
                <w:color w:val="000000"/>
                <w:lang w:val="en-IE" w:eastAsia="en-IE"/>
              </w:rPr>
              <w:t> </w:t>
            </w:r>
          </w:p>
        </w:tc>
        <w:tc>
          <w:tcPr>
            <w:tcW w:w="728" w:type="dxa"/>
            <w:shd w:val="clear" w:color="auto" w:fill="F2F2F2" w:themeFill="background1" w:themeFillShade="F2"/>
            <w:vAlign w:val="center"/>
            <w:hideMark/>
          </w:tcPr>
          <w:p w14:paraId="26402705" w14:textId="77777777" w:rsidR="00D933B7" w:rsidRPr="00000CEE" w:rsidRDefault="00D933B7">
            <w:pPr>
              <w:spacing w:after="0" w:line="240" w:lineRule="auto"/>
              <w:jc w:val="center"/>
              <w:textAlignment w:val="baseline"/>
              <w:rPr>
                <w:rFonts w:cs="Segoe UI"/>
                <w:lang w:val="en-IE" w:eastAsia="en-IE"/>
              </w:rPr>
            </w:pPr>
            <w:r>
              <w:rPr>
                <w:rFonts w:cs="Segoe UI"/>
                <w:b/>
                <w:bCs/>
                <w:color w:val="000000"/>
                <w:lang w:val="en-IE" w:eastAsia="en-IE"/>
              </w:rPr>
              <w:t>2024</w:t>
            </w:r>
            <w:r>
              <w:rPr>
                <w:rFonts w:ascii="Calibri" w:hAnsi="Calibri" w:cs="Calibri"/>
                <w:color w:val="000000"/>
                <w:lang w:val="en-IE" w:eastAsia="en-IE"/>
              </w:rPr>
              <w:t> </w:t>
            </w:r>
          </w:p>
        </w:tc>
        <w:tc>
          <w:tcPr>
            <w:tcW w:w="831" w:type="dxa"/>
            <w:shd w:val="clear" w:color="auto" w:fill="F2F2F2" w:themeFill="background1" w:themeFillShade="F2"/>
            <w:vAlign w:val="center"/>
            <w:hideMark/>
          </w:tcPr>
          <w:p w14:paraId="0625C363" w14:textId="77777777" w:rsidR="00D933B7" w:rsidRPr="00000CEE" w:rsidRDefault="00D933B7">
            <w:pPr>
              <w:spacing w:after="0" w:line="240" w:lineRule="auto"/>
              <w:jc w:val="center"/>
              <w:textAlignment w:val="baseline"/>
              <w:rPr>
                <w:rFonts w:cs="Segoe UI"/>
                <w:lang w:val="en-IE" w:eastAsia="en-IE"/>
              </w:rPr>
            </w:pPr>
            <w:r>
              <w:rPr>
                <w:rFonts w:cs="Segoe UI"/>
                <w:b/>
                <w:bCs/>
                <w:color w:val="000000"/>
                <w:lang w:val="en-IE" w:eastAsia="en-IE"/>
              </w:rPr>
              <w:t>2025</w:t>
            </w:r>
            <w:r>
              <w:rPr>
                <w:rFonts w:ascii="Calibri" w:hAnsi="Calibri" w:cs="Calibri"/>
                <w:color w:val="000000"/>
                <w:lang w:val="en-IE" w:eastAsia="en-IE"/>
              </w:rPr>
              <w:t> </w:t>
            </w:r>
          </w:p>
        </w:tc>
        <w:tc>
          <w:tcPr>
            <w:tcW w:w="850" w:type="dxa"/>
            <w:shd w:val="clear" w:color="auto" w:fill="F2F2F2" w:themeFill="background1" w:themeFillShade="F2"/>
            <w:vAlign w:val="center"/>
            <w:hideMark/>
          </w:tcPr>
          <w:p w14:paraId="71C554E6" w14:textId="77777777" w:rsidR="00D933B7" w:rsidRPr="00000CEE" w:rsidRDefault="00D933B7">
            <w:pPr>
              <w:spacing w:after="0" w:line="240" w:lineRule="auto"/>
              <w:jc w:val="center"/>
              <w:textAlignment w:val="baseline"/>
              <w:rPr>
                <w:rFonts w:cs="Segoe UI"/>
                <w:lang w:val="en-IE" w:eastAsia="en-IE"/>
              </w:rPr>
            </w:pPr>
            <w:r>
              <w:rPr>
                <w:rFonts w:cs="Segoe UI"/>
                <w:b/>
                <w:bCs/>
                <w:lang w:eastAsia="en-IE"/>
              </w:rPr>
              <w:t>2026</w:t>
            </w:r>
            <w:r>
              <w:rPr>
                <w:rFonts w:ascii="Calibri" w:hAnsi="Calibri" w:cs="Calibri"/>
                <w:lang w:val="en-IE" w:eastAsia="en-IE"/>
              </w:rPr>
              <w:t> </w:t>
            </w:r>
          </w:p>
        </w:tc>
        <w:tc>
          <w:tcPr>
            <w:tcW w:w="859" w:type="dxa"/>
            <w:shd w:val="clear" w:color="auto" w:fill="F2F2F2" w:themeFill="background1" w:themeFillShade="F2"/>
            <w:vAlign w:val="center"/>
            <w:hideMark/>
          </w:tcPr>
          <w:p w14:paraId="3A56F4A4" w14:textId="77777777" w:rsidR="00D933B7" w:rsidRPr="00000CEE" w:rsidRDefault="00D933B7">
            <w:pPr>
              <w:spacing w:after="0" w:line="240" w:lineRule="auto"/>
              <w:jc w:val="center"/>
              <w:textAlignment w:val="baseline"/>
              <w:rPr>
                <w:rFonts w:cs="Segoe UI"/>
                <w:lang w:val="en-IE" w:eastAsia="en-IE"/>
              </w:rPr>
            </w:pPr>
            <w:r>
              <w:rPr>
                <w:rFonts w:cs="Segoe UI"/>
                <w:b/>
                <w:bCs/>
                <w:color w:val="000000"/>
                <w:lang w:val="en-IE" w:eastAsia="en-IE"/>
              </w:rPr>
              <w:t>2027</w:t>
            </w:r>
            <w:r>
              <w:rPr>
                <w:rFonts w:ascii="Calibri" w:hAnsi="Calibri" w:cs="Calibri"/>
                <w:color w:val="000000"/>
                <w:lang w:val="en-IE" w:eastAsia="en-IE"/>
              </w:rPr>
              <w:t> </w:t>
            </w:r>
          </w:p>
        </w:tc>
        <w:tc>
          <w:tcPr>
            <w:tcW w:w="1067" w:type="dxa"/>
            <w:shd w:val="clear" w:color="auto" w:fill="F2F2F2" w:themeFill="background1" w:themeFillShade="F2"/>
            <w:vAlign w:val="center"/>
            <w:hideMark/>
          </w:tcPr>
          <w:p w14:paraId="34F3FF6F" w14:textId="77777777" w:rsidR="00D933B7" w:rsidRPr="00000CEE" w:rsidRDefault="00D933B7">
            <w:pPr>
              <w:spacing w:after="0" w:line="240" w:lineRule="auto"/>
              <w:jc w:val="center"/>
              <w:textAlignment w:val="baseline"/>
              <w:rPr>
                <w:rFonts w:cs="Segoe UI"/>
                <w:lang w:val="en-IE" w:eastAsia="en-IE"/>
              </w:rPr>
            </w:pPr>
            <w:r>
              <w:rPr>
                <w:rFonts w:cs="Segoe UI"/>
                <w:b/>
                <w:bCs/>
                <w:lang w:eastAsia="en-IE"/>
              </w:rPr>
              <w:t>Total</w:t>
            </w:r>
            <w:r>
              <w:rPr>
                <w:rFonts w:ascii="Calibri" w:hAnsi="Calibri" w:cs="Calibri"/>
                <w:lang w:val="en-IE" w:eastAsia="en-IE"/>
              </w:rPr>
              <w:t> </w:t>
            </w:r>
          </w:p>
        </w:tc>
        <w:tc>
          <w:tcPr>
            <w:tcW w:w="1476" w:type="dxa"/>
            <w:shd w:val="clear" w:color="auto" w:fill="F2F2F2" w:themeFill="background1" w:themeFillShade="F2"/>
            <w:vAlign w:val="center"/>
            <w:hideMark/>
          </w:tcPr>
          <w:p w14:paraId="0F9B2696" w14:textId="160AD48F" w:rsidR="00D933B7" w:rsidRPr="00000CEE" w:rsidRDefault="00D933B7">
            <w:pPr>
              <w:spacing w:after="0" w:line="240" w:lineRule="auto"/>
              <w:jc w:val="center"/>
              <w:textAlignment w:val="baseline"/>
              <w:rPr>
                <w:rFonts w:cs="Segoe UI"/>
                <w:lang w:val="en-IE" w:eastAsia="en-IE"/>
              </w:rPr>
            </w:pPr>
            <w:r>
              <w:rPr>
                <w:rFonts w:cs="Segoe UI"/>
                <w:b/>
                <w:bCs/>
                <w:lang w:eastAsia="en-IE"/>
              </w:rPr>
              <w:t>% of the</w:t>
            </w:r>
            <w:r w:rsidR="007555E7">
              <w:rPr>
                <w:rFonts w:ascii="Calibri" w:hAnsi="Calibri" w:cs="Calibri"/>
                <w:b/>
                <w:bCs/>
                <w:lang w:eastAsia="en-IE"/>
              </w:rPr>
              <w:t> </w:t>
            </w:r>
            <w:r>
              <w:rPr>
                <w:rFonts w:cs="Segoe UI"/>
                <w:b/>
                <w:bCs/>
                <w:lang w:eastAsia="en-IE"/>
              </w:rPr>
              <w:t>total envelope</w:t>
            </w:r>
            <w:r>
              <w:rPr>
                <w:rFonts w:ascii="Calibri" w:hAnsi="Calibri" w:cs="Calibri"/>
                <w:lang w:val="en-IE" w:eastAsia="en-IE"/>
              </w:rPr>
              <w:t> </w:t>
            </w:r>
          </w:p>
        </w:tc>
      </w:tr>
      <w:tr w:rsidR="00D933B7" w:rsidRPr="00000CEE" w14:paraId="4E1ED5E8" w14:textId="77777777">
        <w:trPr>
          <w:trHeight w:val="300"/>
        </w:trPr>
        <w:tc>
          <w:tcPr>
            <w:tcW w:w="1632" w:type="dxa"/>
            <w:vAlign w:val="center"/>
            <w:hideMark/>
          </w:tcPr>
          <w:p w14:paraId="5432FA06" w14:textId="77777777" w:rsidR="00D933B7" w:rsidRPr="00000CEE" w:rsidRDefault="00D933B7">
            <w:pPr>
              <w:spacing w:after="0" w:line="240" w:lineRule="auto"/>
              <w:textAlignment w:val="baseline"/>
              <w:rPr>
                <w:rFonts w:cs="Segoe UI"/>
                <w:lang w:val="en-IE" w:eastAsia="en-IE"/>
              </w:rPr>
            </w:pPr>
            <w:r>
              <w:rPr>
                <w:rFonts w:cs="Segoe UI"/>
                <w:b/>
                <w:bCs/>
                <w:color w:val="000000"/>
                <w:lang w:eastAsia="en-IE"/>
              </w:rPr>
              <w:t xml:space="preserve">Climate mainstreaming </w:t>
            </w:r>
            <w:r>
              <w:rPr>
                <w:rFonts w:ascii="Calibri" w:hAnsi="Calibri" w:cs="Calibri"/>
                <w:color w:val="000000"/>
                <w:lang w:val="en-IE" w:eastAsia="en-IE"/>
              </w:rPr>
              <w:t> </w:t>
            </w:r>
          </w:p>
        </w:tc>
        <w:tc>
          <w:tcPr>
            <w:tcW w:w="776" w:type="dxa"/>
            <w:vAlign w:val="center"/>
          </w:tcPr>
          <w:p w14:paraId="42AEAB7F" w14:textId="77777777" w:rsidR="00D933B7" w:rsidRPr="00000CEE" w:rsidRDefault="00D933B7">
            <w:pPr>
              <w:spacing w:after="0" w:line="240" w:lineRule="auto"/>
              <w:jc w:val="center"/>
              <w:textAlignment w:val="baseline"/>
              <w:rPr>
                <w:rFonts w:cs="Segoe UI"/>
                <w:lang w:val="en-IE" w:eastAsia="en-IE"/>
              </w:rPr>
            </w:pPr>
            <w:r>
              <w:rPr>
                <w:rFonts w:cs="Segoe UI"/>
                <w:lang w:val="en-IE" w:eastAsia="en-IE"/>
              </w:rPr>
              <w:t>-</w:t>
            </w:r>
          </w:p>
        </w:tc>
        <w:tc>
          <w:tcPr>
            <w:tcW w:w="711" w:type="dxa"/>
            <w:vAlign w:val="center"/>
          </w:tcPr>
          <w:p w14:paraId="41F5EF85" w14:textId="77777777" w:rsidR="00D933B7" w:rsidRPr="00000CEE" w:rsidRDefault="00D933B7">
            <w:pPr>
              <w:spacing w:after="0" w:line="240" w:lineRule="auto"/>
              <w:jc w:val="center"/>
              <w:textAlignment w:val="baseline"/>
              <w:rPr>
                <w:rFonts w:cs="Segoe UI"/>
                <w:lang w:val="en-IE" w:eastAsia="en-IE"/>
              </w:rPr>
            </w:pPr>
            <w:r>
              <w:rPr>
                <w:rFonts w:cs="Segoe UI"/>
                <w:lang w:val="en-IE" w:eastAsia="en-IE"/>
              </w:rPr>
              <w:t>-</w:t>
            </w:r>
          </w:p>
        </w:tc>
        <w:tc>
          <w:tcPr>
            <w:tcW w:w="709" w:type="dxa"/>
            <w:vAlign w:val="center"/>
          </w:tcPr>
          <w:p w14:paraId="12F286A1" w14:textId="77777777" w:rsidR="00D933B7" w:rsidRPr="00000CEE" w:rsidRDefault="00D933B7">
            <w:pPr>
              <w:spacing w:after="0" w:line="240" w:lineRule="auto"/>
              <w:jc w:val="center"/>
              <w:textAlignment w:val="baseline"/>
              <w:rPr>
                <w:rFonts w:cs="Segoe UI"/>
                <w:lang w:val="en-IE" w:eastAsia="en-IE"/>
              </w:rPr>
            </w:pPr>
            <w:r>
              <w:rPr>
                <w:rFonts w:cs="Segoe UI"/>
                <w:lang w:val="en-IE" w:eastAsia="en-IE"/>
              </w:rPr>
              <w:t>-</w:t>
            </w:r>
          </w:p>
        </w:tc>
        <w:tc>
          <w:tcPr>
            <w:tcW w:w="728" w:type="dxa"/>
            <w:vAlign w:val="center"/>
          </w:tcPr>
          <w:p w14:paraId="7D2382A3" w14:textId="77777777" w:rsidR="00D933B7" w:rsidRPr="00000CEE" w:rsidRDefault="00D933B7">
            <w:pPr>
              <w:spacing w:after="0" w:line="240" w:lineRule="auto"/>
              <w:jc w:val="center"/>
              <w:textAlignment w:val="baseline"/>
              <w:rPr>
                <w:rFonts w:cs="Segoe UI"/>
                <w:lang w:val="en-IE" w:eastAsia="en-IE"/>
              </w:rPr>
            </w:pPr>
            <w:r>
              <w:rPr>
                <w:rFonts w:cs="Segoe UI"/>
                <w:lang w:val="en-IE" w:eastAsia="en-IE"/>
              </w:rPr>
              <w:t>-</w:t>
            </w:r>
          </w:p>
        </w:tc>
        <w:tc>
          <w:tcPr>
            <w:tcW w:w="831" w:type="dxa"/>
            <w:vAlign w:val="center"/>
            <w:hideMark/>
          </w:tcPr>
          <w:p w14:paraId="5657913D" w14:textId="77777777" w:rsidR="00D933B7" w:rsidRPr="00000CEE" w:rsidRDefault="00D933B7">
            <w:pPr>
              <w:spacing w:after="0" w:line="240" w:lineRule="auto"/>
              <w:jc w:val="center"/>
              <w:rPr>
                <w:rFonts w:cs="Calibri"/>
                <w:lang w:val="en-IE" w:eastAsia="en-IE"/>
              </w:rPr>
            </w:pPr>
            <w:r>
              <w:rPr>
                <w:color w:val="000000"/>
              </w:rPr>
              <w:t>1.9</w:t>
            </w:r>
          </w:p>
        </w:tc>
        <w:tc>
          <w:tcPr>
            <w:tcW w:w="850" w:type="dxa"/>
            <w:vAlign w:val="center"/>
            <w:hideMark/>
          </w:tcPr>
          <w:p w14:paraId="786BABE5"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298.1</w:t>
            </w:r>
          </w:p>
        </w:tc>
        <w:tc>
          <w:tcPr>
            <w:tcW w:w="859" w:type="dxa"/>
            <w:vAlign w:val="center"/>
            <w:hideMark/>
          </w:tcPr>
          <w:p w14:paraId="55AE6F1E"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300.0</w:t>
            </w:r>
          </w:p>
        </w:tc>
        <w:tc>
          <w:tcPr>
            <w:tcW w:w="1067" w:type="dxa"/>
            <w:vAlign w:val="center"/>
            <w:hideMark/>
          </w:tcPr>
          <w:p w14:paraId="1FE9C6B7"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600.0</w:t>
            </w:r>
          </w:p>
        </w:tc>
        <w:tc>
          <w:tcPr>
            <w:tcW w:w="1476" w:type="dxa"/>
            <w:vAlign w:val="center"/>
            <w:hideMark/>
          </w:tcPr>
          <w:p w14:paraId="667914C6"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30%</w:t>
            </w:r>
          </w:p>
        </w:tc>
      </w:tr>
      <w:tr w:rsidR="00D933B7" w:rsidRPr="00000CEE" w14:paraId="71EF1D86" w14:textId="77777777">
        <w:trPr>
          <w:trHeight w:val="300"/>
        </w:trPr>
        <w:tc>
          <w:tcPr>
            <w:tcW w:w="1632" w:type="dxa"/>
            <w:shd w:val="clear" w:color="auto" w:fill="F2F2F2" w:themeFill="background1" w:themeFillShade="F2"/>
            <w:vAlign w:val="center"/>
            <w:hideMark/>
          </w:tcPr>
          <w:p w14:paraId="1001074A" w14:textId="77777777" w:rsidR="00D933B7" w:rsidRPr="00000CEE" w:rsidRDefault="00D933B7">
            <w:pPr>
              <w:spacing w:after="0" w:line="240" w:lineRule="auto"/>
              <w:textAlignment w:val="baseline"/>
              <w:rPr>
                <w:rFonts w:cs="Segoe UI"/>
                <w:lang w:val="en-IE" w:eastAsia="en-IE"/>
              </w:rPr>
            </w:pPr>
            <w:r>
              <w:rPr>
                <w:rFonts w:cs="Segoe UI"/>
                <w:b/>
                <w:bCs/>
                <w:lang w:eastAsia="en-IE"/>
              </w:rPr>
              <w:t>Biodiversity mainstreaming</w:t>
            </w:r>
            <w:r>
              <w:rPr>
                <w:rFonts w:ascii="Calibri" w:hAnsi="Calibri" w:cs="Calibri"/>
                <w:b/>
                <w:bCs/>
                <w:lang w:eastAsia="en-IE"/>
              </w:rPr>
              <w:t> </w:t>
            </w:r>
            <w:r>
              <w:rPr>
                <w:rFonts w:ascii="Calibri" w:hAnsi="Calibri" w:cs="Calibri"/>
                <w:lang w:val="en-IE" w:eastAsia="en-IE"/>
              </w:rPr>
              <w:t> </w:t>
            </w:r>
          </w:p>
        </w:tc>
        <w:tc>
          <w:tcPr>
            <w:tcW w:w="776" w:type="dxa"/>
            <w:shd w:val="clear" w:color="auto" w:fill="F2F2F2" w:themeFill="background1" w:themeFillShade="F2"/>
            <w:vAlign w:val="center"/>
            <w:hideMark/>
          </w:tcPr>
          <w:p w14:paraId="12816BD7" w14:textId="77777777" w:rsidR="00D933B7" w:rsidRPr="00000CEE" w:rsidRDefault="00D933B7">
            <w:pPr>
              <w:spacing w:after="0" w:line="240" w:lineRule="auto"/>
              <w:jc w:val="center"/>
              <w:textAlignment w:val="baseline"/>
              <w:rPr>
                <w:rFonts w:cs="Segoe UI"/>
                <w:lang w:val="en-IE" w:eastAsia="en-IE"/>
              </w:rPr>
            </w:pPr>
            <w:r>
              <w:rPr>
                <w:rFonts w:cs="Calibri"/>
                <w:lang w:val="en-IE" w:eastAsia="en-IE"/>
              </w:rPr>
              <w:t>-</w:t>
            </w:r>
          </w:p>
        </w:tc>
        <w:tc>
          <w:tcPr>
            <w:tcW w:w="711" w:type="dxa"/>
            <w:shd w:val="clear" w:color="auto" w:fill="F2F2F2" w:themeFill="background1" w:themeFillShade="F2"/>
            <w:vAlign w:val="center"/>
            <w:hideMark/>
          </w:tcPr>
          <w:p w14:paraId="0A12D54D" w14:textId="77777777" w:rsidR="00D933B7" w:rsidRPr="00000CEE" w:rsidRDefault="00D933B7">
            <w:pPr>
              <w:spacing w:after="0" w:line="240" w:lineRule="auto"/>
              <w:jc w:val="center"/>
              <w:textAlignment w:val="baseline"/>
              <w:rPr>
                <w:rFonts w:cs="Segoe UI"/>
                <w:lang w:val="en-IE" w:eastAsia="en-IE"/>
              </w:rPr>
            </w:pPr>
            <w:r>
              <w:rPr>
                <w:rFonts w:cs="Calibri"/>
                <w:lang w:eastAsia="en-IE"/>
              </w:rPr>
              <w:t>-</w:t>
            </w:r>
          </w:p>
        </w:tc>
        <w:tc>
          <w:tcPr>
            <w:tcW w:w="709" w:type="dxa"/>
            <w:shd w:val="clear" w:color="auto" w:fill="F2F2F2" w:themeFill="background1" w:themeFillShade="F2"/>
            <w:vAlign w:val="center"/>
            <w:hideMark/>
          </w:tcPr>
          <w:p w14:paraId="0F8D954F" w14:textId="77777777" w:rsidR="00D933B7" w:rsidRPr="00000CEE" w:rsidRDefault="00D933B7">
            <w:pPr>
              <w:spacing w:after="0" w:line="240" w:lineRule="auto"/>
              <w:jc w:val="center"/>
              <w:textAlignment w:val="baseline"/>
              <w:rPr>
                <w:rFonts w:cs="Segoe UI"/>
                <w:lang w:val="en-IE" w:eastAsia="en-IE"/>
              </w:rPr>
            </w:pPr>
            <w:r>
              <w:rPr>
                <w:rFonts w:cs="Calibri"/>
                <w:lang w:eastAsia="en-IE"/>
              </w:rPr>
              <w:t>-</w:t>
            </w:r>
          </w:p>
        </w:tc>
        <w:tc>
          <w:tcPr>
            <w:tcW w:w="728" w:type="dxa"/>
            <w:shd w:val="clear" w:color="auto" w:fill="F2F2F2" w:themeFill="background1" w:themeFillShade="F2"/>
            <w:vAlign w:val="center"/>
            <w:hideMark/>
          </w:tcPr>
          <w:p w14:paraId="45A5C33A"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w:t>
            </w:r>
          </w:p>
        </w:tc>
        <w:tc>
          <w:tcPr>
            <w:tcW w:w="831" w:type="dxa"/>
            <w:shd w:val="clear" w:color="auto" w:fill="F2F2F2" w:themeFill="background1" w:themeFillShade="F2"/>
            <w:vAlign w:val="center"/>
            <w:hideMark/>
          </w:tcPr>
          <w:p w14:paraId="033F6583" w14:textId="77777777" w:rsidR="00D933B7" w:rsidRPr="00000CEE" w:rsidRDefault="00D933B7">
            <w:pPr>
              <w:spacing w:after="0" w:line="240" w:lineRule="auto"/>
              <w:jc w:val="center"/>
              <w:textAlignment w:val="baseline"/>
              <w:rPr>
                <w:rFonts w:cs="Calibri"/>
                <w:lang w:val="en-IE" w:eastAsia="en-IE"/>
              </w:rPr>
            </w:pPr>
            <w:r>
              <w:rPr>
                <w:rFonts w:cs="Segoe UI"/>
                <w:lang w:eastAsia="en-IE"/>
              </w:rPr>
              <w:t>0.0</w:t>
            </w:r>
          </w:p>
        </w:tc>
        <w:tc>
          <w:tcPr>
            <w:tcW w:w="850" w:type="dxa"/>
            <w:shd w:val="clear" w:color="auto" w:fill="F2F2F2" w:themeFill="background1" w:themeFillShade="F2"/>
            <w:vAlign w:val="center"/>
            <w:hideMark/>
          </w:tcPr>
          <w:p w14:paraId="3225F31C"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100.0</w:t>
            </w:r>
          </w:p>
        </w:tc>
        <w:tc>
          <w:tcPr>
            <w:tcW w:w="859" w:type="dxa"/>
            <w:shd w:val="clear" w:color="auto" w:fill="F2F2F2" w:themeFill="background1" w:themeFillShade="F2"/>
            <w:vAlign w:val="center"/>
            <w:hideMark/>
          </w:tcPr>
          <w:p w14:paraId="74EC4C91"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100.0</w:t>
            </w:r>
          </w:p>
        </w:tc>
        <w:tc>
          <w:tcPr>
            <w:tcW w:w="1067" w:type="dxa"/>
            <w:shd w:val="clear" w:color="auto" w:fill="F2F2F2" w:themeFill="background1" w:themeFillShade="F2"/>
            <w:vAlign w:val="center"/>
            <w:hideMark/>
          </w:tcPr>
          <w:p w14:paraId="28424DE3" w14:textId="77777777" w:rsidR="00D933B7" w:rsidRPr="00000CEE" w:rsidRDefault="00D933B7">
            <w:pPr>
              <w:spacing w:after="0" w:line="240" w:lineRule="auto"/>
              <w:jc w:val="center"/>
              <w:textAlignment w:val="baseline"/>
              <w:rPr>
                <w:rFonts w:cs="Calibri"/>
                <w:lang w:val="en-IE" w:eastAsia="en-IE"/>
              </w:rPr>
            </w:pPr>
            <w:r>
              <w:rPr>
                <w:rFonts w:cs="Segoe UI"/>
                <w:lang w:eastAsia="en-IE"/>
              </w:rPr>
              <w:t>200.0</w:t>
            </w:r>
          </w:p>
        </w:tc>
        <w:tc>
          <w:tcPr>
            <w:tcW w:w="1476" w:type="dxa"/>
            <w:shd w:val="clear" w:color="auto" w:fill="F2F2F2" w:themeFill="background1" w:themeFillShade="F2"/>
            <w:vAlign w:val="center"/>
            <w:hideMark/>
          </w:tcPr>
          <w:p w14:paraId="12B2D702" w14:textId="77777777" w:rsidR="00D933B7" w:rsidRPr="00000CEE" w:rsidRDefault="00D933B7">
            <w:pPr>
              <w:spacing w:after="0" w:line="240" w:lineRule="auto"/>
              <w:jc w:val="center"/>
              <w:textAlignment w:val="baseline"/>
              <w:rPr>
                <w:rFonts w:cs="Segoe UI"/>
                <w:lang w:val="en-IE" w:eastAsia="en-IE"/>
              </w:rPr>
            </w:pPr>
            <w:r>
              <w:rPr>
                <w:rFonts w:cs="Segoe UI"/>
                <w:lang w:eastAsia="en-IE"/>
              </w:rPr>
              <w:t>10%</w:t>
            </w:r>
            <w:r>
              <w:rPr>
                <w:rFonts w:ascii="Calibri" w:hAnsi="Calibri" w:cs="Calibri"/>
                <w:lang w:val="en-IE" w:eastAsia="en-IE"/>
              </w:rPr>
              <w:t> </w:t>
            </w:r>
          </w:p>
        </w:tc>
      </w:tr>
    </w:tbl>
    <w:p w14:paraId="7D4C878D" w14:textId="77777777" w:rsidR="00D933B7" w:rsidRPr="0047239D" w:rsidRDefault="00D933B7" w:rsidP="00D933B7">
      <w:pPr>
        <w:rPr>
          <w:b/>
          <w:bCs/>
        </w:rPr>
      </w:pPr>
    </w:p>
    <w:p w14:paraId="7BF91F62" w14:textId="77777777" w:rsidR="00D933B7" w:rsidRPr="00C1677F" w:rsidRDefault="00D933B7" w:rsidP="00D933B7">
      <w:pPr>
        <w:rPr>
          <w:lang w:val="en-IE" w:eastAsia="en-GB"/>
        </w:rPr>
      </w:pPr>
      <w:r>
        <w:rPr>
          <w:lang w:val="en-IE" w:eastAsia="en-GB"/>
        </w:rPr>
        <w:t>Activities under the Facility aim to help advance progress towards EU social, climate and environmental standards, as well as the United Nations Sustainable Development Goals, the Paris Agreement, the United Nations Convention on Biological Diversity and the United Nations Convention to Combat Desertification. The Facility supports activities that fully respect EU climate and environmental standards and the principle of 'do no significant harm' within the meaning of Article 17 of the Taxonomy Regulation and in line with Article 33(2)(d) of the Financial Regulation (Regulation (EU, Euratom) 2024/2509).</w:t>
      </w:r>
    </w:p>
    <w:p w14:paraId="1F35F9D9" w14:textId="77777777" w:rsidR="00D933B7" w:rsidRDefault="00D933B7" w:rsidP="00D933B7">
      <w:pPr>
        <w:rPr>
          <w:lang w:val="en-IE" w:eastAsia="en-GB"/>
        </w:rPr>
      </w:pPr>
      <w:r>
        <w:rPr>
          <w:lang w:val="en-IE" w:eastAsia="en-GB"/>
        </w:rPr>
        <w:t>The Facility aims to meet the target of 30% of Union budget expenditure supporting climate objectives, and 10% in 2026 and 2027 supporting biodiversity objectives. At least 37% of non-repayable financial support channelled through the Western Balkans Investment Framework is to be dedicated to climate objectives, calculated using Rio markers and reported in line with EU international climate finance obligations to the OECD. The reform agendas align with beneficiaries' accession priorities and relevant documents, including the Stabilisation and Association Agreements, National Energy and Climate Plans, and Nationally Determined Contributions under the Paris Agreement, reflecting the shared ambition to reach climate neutrality by 2050. Each reform agenda explains the expected contributions to climate and environmental objectives and their compatibility with the 'do no significant harm' principle.</w:t>
      </w:r>
    </w:p>
    <w:p w14:paraId="74BECE6C" w14:textId="77777777" w:rsidR="00D933B7" w:rsidRDefault="00D933B7" w:rsidP="00D933B7">
      <w:pPr>
        <w:rPr>
          <w:lang w:val="en-IE" w:eastAsia="en-GB"/>
        </w:rPr>
      </w:pPr>
      <w:r>
        <w:rPr>
          <w:lang w:val="en-IE" w:eastAsia="en-GB"/>
        </w:rPr>
        <w:t xml:space="preserve">Of the non-repayable financial support component channelled through the Western Balkans Investment Framework, </w:t>
      </w:r>
      <w:r>
        <w:rPr>
          <w:rFonts w:eastAsia="Calibri" w:cs="Arial"/>
        </w:rPr>
        <w:t xml:space="preserve">no funds have been mobilised in 2025 to support the implementation of </w:t>
      </w:r>
      <w:r>
        <w:rPr>
          <w:lang w:val="en-IE" w:eastAsia="en-GB"/>
        </w:rPr>
        <w:t xml:space="preserve">Western Balkans Investment Framework </w:t>
      </w:r>
      <w:r>
        <w:rPr>
          <w:rFonts w:eastAsia="Calibri" w:cs="Arial"/>
        </w:rPr>
        <w:t>investments</w:t>
      </w:r>
      <w:r>
        <w:rPr>
          <w:lang w:val="en-IE" w:eastAsia="en-GB"/>
        </w:rPr>
        <w:t>, therefore no climate expenditure figures are available for reporting this year in that component of the Reform and Growth Facility.</w:t>
      </w:r>
      <w:r>
        <w:rPr>
          <w:lang w:eastAsia="en-GB"/>
        </w:rPr>
        <w:t xml:space="preserve"> Of the repayable financial support component, </w:t>
      </w:r>
      <w:r>
        <w:rPr>
          <w:lang w:val="en-IE" w:eastAsia="en-GB"/>
        </w:rPr>
        <w:t xml:space="preserve">channelled </w:t>
      </w:r>
      <w:r>
        <w:rPr>
          <w:lang w:eastAsia="en-GB"/>
        </w:rPr>
        <w:t xml:space="preserve">both to the beneficiaries treasury and to the </w:t>
      </w:r>
      <w:r>
        <w:rPr>
          <w:lang w:val="en-IE" w:eastAsia="en-GB"/>
        </w:rPr>
        <w:t>Western Balkans Investment Framework</w:t>
      </w:r>
      <w:r>
        <w:rPr>
          <w:lang w:eastAsia="en-GB"/>
        </w:rPr>
        <w:t xml:space="preserve">, </w:t>
      </w:r>
      <w:r>
        <w:rPr>
          <w:lang w:val="en-IE" w:eastAsia="en-GB"/>
        </w:rPr>
        <w:t>in 2025, a first review of achieved steps was carried out to assess climate and biodiversity contributions from the repayable support component, applying Rio marker classifications. This exercise was indicative and not yet quality assessed. A full climate and biodiversity tracking exercise will be conducted in 2026, across all beneficiaries and instrument components.</w:t>
      </w:r>
    </w:p>
    <w:p w14:paraId="57020835" w14:textId="77777777" w:rsidR="00D933B7" w:rsidRDefault="00D933B7" w:rsidP="00D933B7">
      <w:pPr>
        <w:spacing w:line="259" w:lineRule="auto"/>
        <w:rPr>
          <w:b/>
          <w:bCs/>
        </w:rPr>
      </w:pPr>
      <w:r>
        <w:rPr>
          <w:lang w:val="en-IE" w:eastAsia="en-GB"/>
        </w:rPr>
        <w:t>Among the 2025 achieved steps with direct relevance to green transition objectives, Albania made the intra-day electricity market operational in line with Energy Community requirements, advancing electricity market integration and enabling greater uptake of renewable energy. In Montenegro, a three-year auction plan of at least 400 MW was announced and the first renewable energy auction launched, alongside the operationalisation of the guarantees of origin system.</w:t>
      </w:r>
    </w:p>
    <w:p w14:paraId="0401C694" w14:textId="77777777" w:rsidR="00D933B7" w:rsidRDefault="00D933B7" w:rsidP="00D933B7">
      <w:pPr>
        <w:spacing w:line="259" w:lineRule="auto"/>
        <w:rPr>
          <w:b/>
          <w:bCs/>
        </w:rPr>
      </w:pPr>
      <w:r>
        <w:rPr>
          <w:rFonts w:eastAsia="EC Square Sans Pro" w:cs="EC Square Sans Pro"/>
          <w:color w:val="000000" w:themeColor="text1"/>
          <w:lang w:val="en-IE"/>
        </w:rPr>
        <w:t>No contribution to biodiversity objectives has been identified at this stage. While no biodiversity contribution from achieved steps has been identified at this stage of implementation, these measures are expected to generate positive biodiversity outcomes as the Reform Agenda advances.</w:t>
      </w:r>
      <w:r>
        <w:rPr>
          <w:b/>
          <w:bCs/>
        </w:rPr>
        <w:br w:type="page"/>
      </w:r>
    </w:p>
    <w:p w14:paraId="532BCFC4" w14:textId="77777777" w:rsidR="00D933B7" w:rsidRPr="007863E8" w:rsidRDefault="00D933B7" w:rsidP="00D933B7">
      <w:pPr>
        <w:keepNext/>
        <w:keepLines/>
        <w:spacing w:after="0" w:line="240" w:lineRule="auto"/>
        <w:outlineLvl w:val="4"/>
        <w:rPr>
          <w:b/>
          <w:bCs/>
          <w:sz w:val="2"/>
          <w:szCs w:val="2"/>
        </w:rPr>
      </w:pPr>
    </w:p>
    <w:p w14:paraId="52CE6E4A" w14:textId="77777777" w:rsidR="00D933B7" w:rsidRDefault="00D933B7" w:rsidP="00D933B7">
      <w:pPr>
        <w:keepNext/>
        <w:keepLines/>
        <w:spacing w:line="240" w:lineRule="auto"/>
        <w:outlineLvl w:val="4"/>
        <w:rPr>
          <w:b/>
          <w:bCs/>
        </w:rPr>
      </w:pPr>
    </w:p>
    <w:p w14:paraId="5469EFCA" w14:textId="77777777" w:rsidR="00D933B7" w:rsidRDefault="00D933B7" w:rsidP="00F72C99">
      <w:pPr>
        <w:pStyle w:val="Heading3"/>
        <w:rPr>
          <w:rFonts w:ascii="Calibri" w:hAnsi="Calibri" w:cs="Calibri"/>
          <w:lang w:val="en-IE"/>
        </w:rPr>
      </w:pPr>
      <w:r>
        <w:t xml:space="preserve">Contribution to gender equality </w:t>
      </w:r>
      <w:r>
        <w:rPr>
          <w:lang w:val="en-IE"/>
        </w:rPr>
        <w:t>(EUR million):</w:t>
      </w:r>
      <w:r>
        <w:rPr>
          <w:rFonts w:ascii="Calibri" w:hAnsi="Calibri" w:cs="Calibri"/>
          <w:lang w:val="en-IE"/>
        </w:rPr>
        <w:t> </w:t>
      </w:r>
    </w:p>
    <w:tbl>
      <w:tblPr>
        <w:tblW w:w="9639" w:type="dxa"/>
        <w:tblBorders>
          <w:top w:val="single" w:sz="6" w:space="0" w:color="8C8C8C"/>
          <w:bottom w:val="single" w:sz="4" w:space="0" w:color="auto"/>
          <w:insideH w:val="single" w:sz="6" w:space="0" w:color="8C8C8C"/>
        </w:tblBorders>
        <w:tblLayout w:type="fixed"/>
        <w:tblCellMar>
          <w:left w:w="0" w:type="dxa"/>
          <w:right w:w="0" w:type="dxa"/>
        </w:tblCellMar>
        <w:tblLook w:val="04A0" w:firstRow="1" w:lastRow="0" w:firstColumn="1" w:lastColumn="0" w:noHBand="0" w:noVBand="1"/>
      </w:tblPr>
      <w:tblGrid>
        <w:gridCol w:w="1843"/>
        <w:gridCol w:w="1418"/>
        <w:gridCol w:w="1275"/>
        <w:gridCol w:w="1134"/>
        <w:gridCol w:w="1276"/>
        <w:gridCol w:w="1547"/>
        <w:gridCol w:w="1146"/>
      </w:tblGrid>
      <w:tr w:rsidR="00D933B7" w:rsidRPr="00000CEE" w14:paraId="11571A33" w14:textId="77777777">
        <w:trPr>
          <w:trHeight w:val="305"/>
        </w:trPr>
        <w:tc>
          <w:tcPr>
            <w:tcW w:w="1843" w:type="dxa"/>
            <w:shd w:val="clear" w:color="auto" w:fill="F2F2F2" w:themeFill="background1" w:themeFillShade="F2"/>
            <w:vAlign w:val="center"/>
            <w:hideMark/>
          </w:tcPr>
          <w:p w14:paraId="7F20E93A" w14:textId="77777777" w:rsidR="00D933B7" w:rsidRPr="00000CEE" w:rsidRDefault="00D933B7">
            <w:pPr>
              <w:spacing w:after="0" w:line="240" w:lineRule="auto"/>
              <w:jc w:val="center"/>
              <w:textAlignment w:val="baseline"/>
              <w:rPr>
                <w:rFonts w:cs="Segoe UI"/>
                <w:sz w:val="18"/>
                <w:szCs w:val="18"/>
                <w:lang w:val="en-IE" w:eastAsia="en-IE"/>
              </w:rPr>
            </w:pPr>
            <w:r>
              <w:rPr>
                <w:rFonts w:cs="Segoe UI"/>
                <w:b/>
                <w:bCs/>
                <w:lang w:eastAsia="en-IE"/>
              </w:rPr>
              <w:t>Gender Score</w:t>
            </w:r>
          </w:p>
        </w:tc>
        <w:tc>
          <w:tcPr>
            <w:tcW w:w="1418" w:type="dxa"/>
            <w:shd w:val="clear" w:color="auto" w:fill="F2F2F2" w:themeFill="background1" w:themeFillShade="F2"/>
            <w:vAlign w:val="center"/>
            <w:hideMark/>
          </w:tcPr>
          <w:p w14:paraId="2CA055E6" w14:textId="77777777" w:rsidR="00D933B7" w:rsidRPr="00000CEE" w:rsidRDefault="00D933B7">
            <w:pPr>
              <w:spacing w:after="0" w:line="240" w:lineRule="auto"/>
              <w:jc w:val="center"/>
              <w:textAlignment w:val="baseline"/>
              <w:rPr>
                <w:rFonts w:cs="Segoe UI"/>
                <w:sz w:val="18"/>
                <w:szCs w:val="18"/>
                <w:lang w:val="en-IE" w:eastAsia="en-IE"/>
              </w:rPr>
            </w:pPr>
            <w:r>
              <w:rPr>
                <w:rFonts w:cs="Segoe UI"/>
                <w:b/>
                <w:bCs/>
                <w:lang w:eastAsia="en-IE"/>
              </w:rPr>
              <w:t>2021</w:t>
            </w:r>
          </w:p>
        </w:tc>
        <w:tc>
          <w:tcPr>
            <w:tcW w:w="1275" w:type="dxa"/>
            <w:shd w:val="clear" w:color="auto" w:fill="F2F2F2" w:themeFill="background1" w:themeFillShade="F2"/>
            <w:vAlign w:val="center"/>
            <w:hideMark/>
          </w:tcPr>
          <w:p w14:paraId="1E0C2DE7" w14:textId="77777777" w:rsidR="00D933B7" w:rsidRPr="00000CEE" w:rsidRDefault="00D933B7">
            <w:pPr>
              <w:spacing w:after="0" w:line="240" w:lineRule="auto"/>
              <w:jc w:val="center"/>
              <w:textAlignment w:val="baseline"/>
              <w:rPr>
                <w:rFonts w:cs="Segoe UI"/>
                <w:sz w:val="18"/>
                <w:szCs w:val="18"/>
                <w:lang w:val="en-IE" w:eastAsia="en-IE"/>
              </w:rPr>
            </w:pPr>
            <w:r>
              <w:rPr>
                <w:rFonts w:cs="Segoe UI"/>
                <w:b/>
                <w:bCs/>
                <w:lang w:eastAsia="en-IE"/>
              </w:rPr>
              <w:t>2022</w:t>
            </w:r>
          </w:p>
        </w:tc>
        <w:tc>
          <w:tcPr>
            <w:tcW w:w="1134" w:type="dxa"/>
            <w:shd w:val="clear" w:color="auto" w:fill="F2F2F2" w:themeFill="background1" w:themeFillShade="F2"/>
            <w:vAlign w:val="center"/>
            <w:hideMark/>
          </w:tcPr>
          <w:p w14:paraId="5449A61F" w14:textId="77777777" w:rsidR="00D933B7" w:rsidRPr="00000CEE" w:rsidRDefault="00D933B7">
            <w:pPr>
              <w:spacing w:after="0" w:line="240" w:lineRule="auto"/>
              <w:jc w:val="center"/>
              <w:textAlignment w:val="baseline"/>
              <w:rPr>
                <w:rFonts w:cs="Segoe UI"/>
                <w:sz w:val="18"/>
                <w:szCs w:val="18"/>
                <w:lang w:val="en-IE" w:eastAsia="en-IE"/>
              </w:rPr>
            </w:pPr>
            <w:r>
              <w:rPr>
                <w:rFonts w:cs="Segoe UI"/>
                <w:b/>
                <w:bCs/>
                <w:lang w:eastAsia="en-IE"/>
              </w:rPr>
              <w:t>2023</w:t>
            </w:r>
          </w:p>
        </w:tc>
        <w:tc>
          <w:tcPr>
            <w:tcW w:w="1276" w:type="dxa"/>
            <w:shd w:val="clear" w:color="auto" w:fill="F2F2F2" w:themeFill="background1" w:themeFillShade="F2"/>
            <w:vAlign w:val="center"/>
            <w:hideMark/>
          </w:tcPr>
          <w:p w14:paraId="2876DDBD" w14:textId="77777777" w:rsidR="00D933B7" w:rsidRPr="00000CEE" w:rsidRDefault="00D933B7">
            <w:pPr>
              <w:spacing w:after="0" w:line="240" w:lineRule="auto"/>
              <w:jc w:val="center"/>
              <w:textAlignment w:val="baseline"/>
              <w:rPr>
                <w:rFonts w:cs="Segoe UI"/>
                <w:sz w:val="18"/>
                <w:szCs w:val="18"/>
                <w:lang w:val="en-IE" w:eastAsia="en-IE"/>
              </w:rPr>
            </w:pPr>
            <w:r>
              <w:rPr>
                <w:rFonts w:cs="Segoe UI"/>
                <w:b/>
                <w:bCs/>
                <w:lang w:eastAsia="en-IE"/>
              </w:rPr>
              <w:t>2024</w:t>
            </w:r>
          </w:p>
        </w:tc>
        <w:tc>
          <w:tcPr>
            <w:tcW w:w="1547" w:type="dxa"/>
            <w:shd w:val="clear" w:color="auto" w:fill="F2F2F2" w:themeFill="background1" w:themeFillShade="F2"/>
            <w:vAlign w:val="center"/>
          </w:tcPr>
          <w:p w14:paraId="73255367" w14:textId="77777777" w:rsidR="00D933B7" w:rsidRPr="00000CEE" w:rsidRDefault="00D933B7">
            <w:pPr>
              <w:spacing w:after="0" w:line="240" w:lineRule="auto"/>
              <w:jc w:val="center"/>
              <w:textAlignment w:val="baseline"/>
              <w:rPr>
                <w:rFonts w:cs="Segoe UI"/>
                <w:b/>
                <w:bCs/>
                <w:lang w:eastAsia="en-IE"/>
              </w:rPr>
            </w:pPr>
            <w:r>
              <w:rPr>
                <w:b/>
                <w:bCs/>
              </w:rPr>
              <w:t>2025</w:t>
            </w:r>
          </w:p>
        </w:tc>
        <w:tc>
          <w:tcPr>
            <w:tcW w:w="1146" w:type="dxa"/>
            <w:shd w:val="clear" w:color="auto" w:fill="F2F2F2" w:themeFill="background1" w:themeFillShade="F2"/>
            <w:vAlign w:val="center"/>
            <w:hideMark/>
          </w:tcPr>
          <w:p w14:paraId="79FD9C03" w14:textId="77777777" w:rsidR="00D933B7" w:rsidRPr="00000CEE" w:rsidRDefault="00D933B7">
            <w:pPr>
              <w:spacing w:after="0" w:line="240" w:lineRule="auto"/>
              <w:jc w:val="center"/>
              <w:textAlignment w:val="baseline"/>
              <w:rPr>
                <w:rFonts w:cs="Segoe UI"/>
                <w:sz w:val="18"/>
                <w:szCs w:val="18"/>
                <w:lang w:val="en-IE" w:eastAsia="en-IE"/>
              </w:rPr>
            </w:pPr>
            <w:r>
              <w:rPr>
                <w:rFonts w:cs="Segoe UI"/>
                <w:b/>
                <w:bCs/>
                <w:lang w:eastAsia="en-IE"/>
              </w:rPr>
              <w:t>Total</w:t>
            </w:r>
          </w:p>
        </w:tc>
      </w:tr>
      <w:tr w:rsidR="00D933B7" w:rsidRPr="00000CEE" w14:paraId="20B268BB" w14:textId="77777777">
        <w:trPr>
          <w:trHeight w:val="305"/>
        </w:trPr>
        <w:tc>
          <w:tcPr>
            <w:tcW w:w="1843" w:type="dxa"/>
            <w:vAlign w:val="center"/>
            <w:hideMark/>
          </w:tcPr>
          <w:p w14:paraId="5594DAC9" w14:textId="77777777" w:rsidR="00D933B7" w:rsidRPr="00000CEE"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2</w:t>
            </w:r>
          </w:p>
        </w:tc>
        <w:tc>
          <w:tcPr>
            <w:tcW w:w="1418" w:type="dxa"/>
            <w:vAlign w:val="center"/>
            <w:hideMark/>
          </w:tcPr>
          <w:p w14:paraId="4A9A3D11"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w:t>
            </w:r>
          </w:p>
        </w:tc>
        <w:tc>
          <w:tcPr>
            <w:tcW w:w="1275" w:type="dxa"/>
            <w:vAlign w:val="center"/>
            <w:hideMark/>
          </w:tcPr>
          <w:p w14:paraId="1A258C2C"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134" w:type="dxa"/>
            <w:vAlign w:val="center"/>
            <w:hideMark/>
          </w:tcPr>
          <w:p w14:paraId="2D7F230A"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276" w:type="dxa"/>
            <w:vAlign w:val="center"/>
            <w:hideMark/>
          </w:tcPr>
          <w:p w14:paraId="0170132C"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 xml:space="preserve"> 0.0</w:t>
            </w:r>
          </w:p>
        </w:tc>
        <w:tc>
          <w:tcPr>
            <w:tcW w:w="1547" w:type="dxa"/>
            <w:vAlign w:val="center"/>
          </w:tcPr>
          <w:p w14:paraId="439C3EF9" w14:textId="77777777" w:rsidR="00D933B7" w:rsidRPr="00000CEE" w:rsidRDefault="00D933B7">
            <w:pPr>
              <w:spacing w:after="0" w:line="240" w:lineRule="auto"/>
              <w:jc w:val="center"/>
              <w:textAlignment w:val="baseline"/>
              <w:rPr>
                <w:rFonts w:cs="Calibri"/>
                <w:color w:val="000000"/>
                <w:lang w:eastAsia="en-IE"/>
              </w:rPr>
            </w:pPr>
            <w:r>
              <w:t xml:space="preserve"> 0.0</w:t>
            </w:r>
          </w:p>
        </w:tc>
        <w:tc>
          <w:tcPr>
            <w:tcW w:w="1146" w:type="dxa"/>
            <w:vAlign w:val="center"/>
            <w:hideMark/>
          </w:tcPr>
          <w:p w14:paraId="5C28B4F1"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 xml:space="preserve"> 0.0</w:t>
            </w:r>
          </w:p>
        </w:tc>
      </w:tr>
      <w:tr w:rsidR="00D933B7" w:rsidRPr="00000CEE" w14:paraId="1CB5809B" w14:textId="77777777">
        <w:trPr>
          <w:trHeight w:val="305"/>
        </w:trPr>
        <w:tc>
          <w:tcPr>
            <w:tcW w:w="1843" w:type="dxa"/>
            <w:vAlign w:val="center"/>
            <w:hideMark/>
          </w:tcPr>
          <w:p w14:paraId="776885FA" w14:textId="77777777" w:rsidR="00D933B7" w:rsidRPr="00000CEE"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1</w:t>
            </w:r>
          </w:p>
        </w:tc>
        <w:tc>
          <w:tcPr>
            <w:tcW w:w="1418" w:type="dxa"/>
            <w:vAlign w:val="center"/>
            <w:hideMark/>
          </w:tcPr>
          <w:p w14:paraId="7FE8C2ED"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275" w:type="dxa"/>
            <w:vAlign w:val="center"/>
            <w:hideMark/>
          </w:tcPr>
          <w:p w14:paraId="1F8AE8B9"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134" w:type="dxa"/>
            <w:vAlign w:val="center"/>
            <w:hideMark/>
          </w:tcPr>
          <w:p w14:paraId="2F0EC6F7"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276" w:type="dxa"/>
            <w:vAlign w:val="center"/>
            <w:hideMark/>
          </w:tcPr>
          <w:p w14:paraId="64F3CFB0"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 xml:space="preserve"> 0.0</w:t>
            </w:r>
          </w:p>
        </w:tc>
        <w:tc>
          <w:tcPr>
            <w:tcW w:w="1547" w:type="dxa"/>
            <w:vAlign w:val="center"/>
          </w:tcPr>
          <w:p w14:paraId="78738A98" w14:textId="77777777" w:rsidR="00D933B7" w:rsidRPr="00000CEE" w:rsidRDefault="00D933B7">
            <w:pPr>
              <w:spacing w:after="0" w:line="240" w:lineRule="auto"/>
              <w:jc w:val="center"/>
              <w:textAlignment w:val="baseline"/>
              <w:rPr>
                <w:lang w:eastAsia="en-IE"/>
              </w:rPr>
            </w:pPr>
            <w:r>
              <w:t>4.8</w:t>
            </w:r>
          </w:p>
        </w:tc>
        <w:tc>
          <w:tcPr>
            <w:tcW w:w="1146" w:type="dxa"/>
            <w:vAlign w:val="center"/>
          </w:tcPr>
          <w:p w14:paraId="0398EC7F" w14:textId="77777777" w:rsidR="00D933B7" w:rsidRPr="00000CEE" w:rsidRDefault="00D933B7">
            <w:pPr>
              <w:spacing w:after="0" w:line="240" w:lineRule="auto"/>
              <w:jc w:val="center"/>
              <w:textAlignment w:val="baseline"/>
              <w:rPr>
                <w:rFonts w:cs="Calibri"/>
                <w:color w:val="000000" w:themeColor="text1"/>
                <w:lang w:eastAsia="en-IE"/>
              </w:rPr>
            </w:pPr>
            <w:r>
              <w:rPr>
                <w:rFonts w:cs="Segoe UI"/>
                <w:lang w:eastAsia="en-IE"/>
              </w:rPr>
              <w:t xml:space="preserve">  4.8</w:t>
            </w:r>
          </w:p>
        </w:tc>
      </w:tr>
      <w:tr w:rsidR="00D933B7" w:rsidRPr="00000CEE" w14:paraId="659E70CE" w14:textId="77777777">
        <w:trPr>
          <w:trHeight w:val="305"/>
        </w:trPr>
        <w:tc>
          <w:tcPr>
            <w:tcW w:w="1843" w:type="dxa"/>
            <w:vAlign w:val="center"/>
            <w:hideMark/>
          </w:tcPr>
          <w:p w14:paraId="7A13842F" w14:textId="77777777" w:rsidR="00D933B7" w:rsidRPr="00000CEE"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0*</w:t>
            </w:r>
          </w:p>
        </w:tc>
        <w:tc>
          <w:tcPr>
            <w:tcW w:w="1418" w:type="dxa"/>
            <w:vAlign w:val="center"/>
            <w:hideMark/>
          </w:tcPr>
          <w:p w14:paraId="59C30306"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275" w:type="dxa"/>
            <w:vAlign w:val="center"/>
          </w:tcPr>
          <w:p w14:paraId="2957D213"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134" w:type="dxa"/>
            <w:vAlign w:val="center"/>
          </w:tcPr>
          <w:p w14:paraId="2922F507"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276" w:type="dxa"/>
            <w:vAlign w:val="center"/>
            <w:hideMark/>
          </w:tcPr>
          <w:p w14:paraId="3D1EC404"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 xml:space="preserve"> 0.0</w:t>
            </w:r>
          </w:p>
        </w:tc>
        <w:tc>
          <w:tcPr>
            <w:tcW w:w="1547" w:type="dxa"/>
            <w:vAlign w:val="center"/>
          </w:tcPr>
          <w:p w14:paraId="6052A950" w14:textId="77777777" w:rsidR="00D933B7" w:rsidRPr="00000CEE" w:rsidRDefault="00D933B7">
            <w:pPr>
              <w:spacing w:after="0" w:line="240" w:lineRule="auto"/>
              <w:jc w:val="center"/>
              <w:textAlignment w:val="baseline"/>
              <w:rPr>
                <w:rFonts w:cs="Calibri"/>
                <w:color w:val="000000"/>
                <w:lang w:eastAsia="en-IE"/>
              </w:rPr>
            </w:pPr>
            <w:r>
              <w:t xml:space="preserve"> 0,0</w:t>
            </w:r>
          </w:p>
        </w:tc>
        <w:tc>
          <w:tcPr>
            <w:tcW w:w="1146" w:type="dxa"/>
            <w:vAlign w:val="center"/>
            <w:hideMark/>
          </w:tcPr>
          <w:p w14:paraId="5E36566D"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 xml:space="preserve"> 0.0</w:t>
            </w:r>
          </w:p>
        </w:tc>
      </w:tr>
      <w:tr w:rsidR="00D933B7" w:rsidRPr="00000CEE" w14:paraId="67487CC3" w14:textId="77777777">
        <w:trPr>
          <w:trHeight w:val="305"/>
        </w:trPr>
        <w:tc>
          <w:tcPr>
            <w:tcW w:w="1843" w:type="dxa"/>
            <w:tcBorders>
              <w:bottom w:val="single" w:sz="4" w:space="0" w:color="7F7F7F"/>
            </w:tcBorders>
            <w:vAlign w:val="center"/>
            <w:hideMark/>
          </w:tcPr>
          <w:p w14:paraId="0A5A8D8B" w14:textId="77777777" w:rsidR="00D933B7" w:rsidRPr="00000CEE" w:rsidRDefault="00D933B7">
            <w:pPr>
              <w:spacing w:after="0" w:line="240" w:lineRule="auto"/>
              <w:jc w:val="center"/>
              <w:textAlignment w:val="baseline"/>
              <w:rPr>
                <w:rFonts w:cs="Segoe UI"/>
                <w:sz w:val="18"/>
                <w:szCs w:val="18"/>
                <w:lang w:val="en-IE" w:eastAsia="en-IE"/>
              </w:rPr>
            </w:pPr>
            <w:r>
              <w:rPr>
                <w:rFonts w:cs="Segoe UI"/>
                <w:color w:val="000000"/>
                <w:lang w:val="en-IE" w:eastAsia="en-IE"/>
              </w:rPr>
              <w:t>0</w:t>
            </w:r>
          </w:p>
        </w:tc>
        <w:tc>
          <w:tcPr>
            <w:tcW w:w="1418" w:type="dxa"/>
            <w:tcBorders>
              <w:bottom w:val="single" w:sz="4" w:space="0" w:color="7F7F7F"/>
            </w:tcBorders>
            <w:vAlign w:val="center"/>
            <w:hideMark/>
          </w:tcPr>
          <w:p w14:paraId="4EF4C6E4"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275" w:type="dxa"/>
            <w:tcBorders>
              <w:bottom w:val="single" w:sz="4" w:space="0" w:color="7F7F7F"/>
            </w:tcBorders>
            <w:vAlign w:val="center"/>
          </w:tcPr>
          <w:p w14:paraId="1F7EF7EA"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134" w:type="dxa"/>
            <w:tcBorders>
              <w:bottom w:val="single" w:sz="4" w:space="0" w:color="7F7F7F"/>
            </w:tcBorders>
            <w:vAlign w:val="center"/>
          </w:tcPr>
          <w:p w14:paraId="64F992BD" w14:textId="77777777" w:rsidR="00D933B7" w:rsidRPr="00000CEE" w:rsidRDefault="00D933B7">
            <w:pPr>
              <w:spacing w:after="0" w:line="240" w:lineRule="auto"/>
              <w:jc w:val="center"/>
              <w:textAlignment w:val="baseline"/>
              <w:rPr>
                <w:rFonts w:cs="Segoe UI"/>
                <w:sz w:val="18"/>
                <w:szCs w:val="18"/>
                <w:lang w:val="en-IE" w:eastAsia="en-IE"/>
              </w:rPr>
            </w:pPr>
            <w:r>
              <w:rPr>
                <w:rFonts w:cs="Calibri"/>
                <w:color w:val="000000"/>
                <w:lang w:eastAsia="en-IE"/>
              </w:rPr>
              <w:t>-</w:t>
            </w:r>
          </w:p>
        </w:tc>
        <w:tc>
          <w:tcPr>
            <w:tcW w:w="1276" w:type="dxa"/>
            <w:tcBorders>
              <w:bottom w:val="single" w:sz="4" w:space="0" w:color="7F7F7F"/>
            </w:tcBorders>
            <w:vAlign w:val="center"/>
            <w:hideMark/>
          </w:tcPr>
          <w:p w14:paraId="557F487B"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1 501.0</w:t>
            </w:r>
          </w:p>
        </w:tc>
        <w:tc>
          <w:tcPr>
            <w:tcW w:w="1547" w:type="dxa"/>
            <w:tcBorders>
              <w:bottom w:val="single" w:sz="4" w:space="0" w:color="7F7F7F"/>
            </w:tcBorders>
            <w:vAlign w:val="center"/>
          </w:tcPr>
          <w:p w14:paraId="0F0C7F23" w14:textId="77777777" w:rsidR="00D933B7" w:rsidRPr="00000CEE" w:rsidRDefault="00D933B7">
            <w:pPr>
              <w:spacing w:after="0" w:line="240" w:lineRule="auto"/>
              <w:jc w:val="center"/>
              <w:textAlignment w:val="baseline"/>
              <w:rPr>
                <w:rFonts w:cs="Calibri"/>
                <w:color w:val="000000"/>
                <w:lang w:eastAsia="en-IE"/>
              </w:rPr>
            </w:pPr>
            <w:r>
              <w:t>1 494.2</w:t>
            </w:r>
          </w:p>
        </w:tc>
        <w:tc>
          <w:tcPr>
            <w:tcW w:w="1146" w:type="dxa"/>
            <w:tcBorders>
              <w:bottom w:val="single" w:sz="4" w:space="0" w:color="7F7F7F"/>
            </w:tcBorders>
            <w:vAlign w:val="center"/>
            <w:hideMark/>
          </w:tcPr>
          <w:p w14:paraId="6D761D21" w14:textId="77777777" w:rsidR="00D933B7" w:rsidRPr="00000CEE" w:rsidRDefault="00D933B7">
            <w:pPr>
              <w:spacing w:after="0" w:line="240" w:lineRule="auto"/>
              <w:jc w:val="center"/>
              <w:textAlignment w:val="baseline"/>
              <w:rPr>
                <w:rFonts w:cs="Segoe UI"/>
                <w:sz w:val="18"/>
                <w:szCs w:val="18"/>
                <w:lang w:val="en-IE" w:eastAsia="en-IE"/>
              </w:rPr>
            </w:pPr>
            <w:r>
              <w:rPr>
                <w:rFonts w:cs="Segoe UI"/>
                <w:lang w:eastAsia="en-IE"/>
              </w:rPr>
              <w:t>2 995.2</w:t>
            </w:r>
          </w:p>
        </w:tc>
      </w:tr>
      <w:tr w:rsidR="00D933B7" w:rsidRPr="00000CEE" w14:paraId="4D396FFF" w14:textId="77777777">
        <w:trPr>
          <w:trHeight w:val="305"/>
        </w:trPr>
        <w:tc>
          <w:tcPr>
            <w:tcW w:w="1843" w:type="dxa"/>
            <w:tcBorders>
              <w:top w:val="single" w:sz="4" w:space="0" w:color="7F7F7F"/>
              <w:bottom w:val="single" w:sz="4" w:space="0" w:color="auto"/>
            </w:tcBorders>
            <w:vAlign w:val="center"/>
          </w:tcPr>
          <w:p w14:paraId="62E735C1" w14:textId="77777777" w:rsidR="00D933B7" w:rsidRPr="00000CEE" w:rsidRDefault="00D933B7">
            <w:pPr>
              <w:spacing w:after="0" w:line="240" w:lineRule="auto"/>
              <w:jc w:val="center"/>
              <w:textAlignment w:val="baseline"/>
              <w:rPr>
                <w:rFonts w:cs="Segoe UI"/>
                <w:color w:val="000000"/>
                <w:lang w:val="en-IE" w:eastAsia="en-IE"/>
              </w:rPr>
            </w:pPr>
            <w:r>
              <w:rPr>
                <w:rFonts w:cs="Segoe UI"/>
                <w:color w:val="000000"/>
                <w:lang w:val="en-IE" w:eastAsia="en-IE"/>
              </w:rPr>
              <w:t>Total:</w:t>
            </w:r>
          </w:p>
        </w:tc>
        <w:tc>
          <w:tcPr>
            <w:tcW w:w="1418" w:type="dxa"/>
            <w:tcBorders>
              <w:top w:val="single" w:sz="4" w:space="0" w:color="7F7F7F"/>
              <w:bottom w:val="single" w:sz="4" w:space="0" w:color="auto"/>
            </w:tcBorders>
            <w:vAlign w:val="center"/>
          </w:tcPr>
          <w:p w14:paraId="5B06230D" w14:textId="77777777" w:rsidR="00D933B7" w:rsidRPr="00000CEE" w:rsidRDefault="00D933B7">
            <w:pPr>
              <w:spacing w:after="0" w:line="240" w:lineRule="auto"/>
              <w:jc w:val="center"/>
              <w:textAlignment w:val="baseline"/>
              <w:rPr>
                <w:rFonts w:cs="Calibri"/>
                <w:color w:val="000000"/>
                <w:lang w:eastAsia="en-IE"/>
              </w:rPr>
            </w:pPr>
            <w:r>
              <w:rPr>
                <w:rFonts w:cs="Calibri"/>
                <w:color w:val="000000"/>
                <w:lang w:eastAsia="en-IE"/>
              </w:rPr>
              <w:t>-</w:t>
            </w:r>
          </w:p>
        </w:tc>
        <w:tc>
          <w:tcPr>
            <w:tcW w:w="1275" w:type="dxa"/>
            <w:tcBorders>
              <w:top w:val="single" w:sz="4" w:space="0" w:color="7F7F7F"/>
              <w:bottom w:val="single" w:sz="4" w:space="0" w:color="auto"/>
            </w:tcBorders>
            <w:vAlign w:val="center"/>
          </w:tcPr>
          <w:p w14:paraId="157B7FD1" w14:textId="77777777" w:rsidR="00D933B7" w:rsidRPr="00000CEE" w:rsidRDefault="00D933B7">
            <w:pPr>
              <w:spacing w:after="0" w:line="240" w:lineRule="auto"/>
              <w:jc w:val="center"/>
              <w:textAlignment w:val="baseline"/>
              <w:rPr>
                <w:rFonts w:cs="Calibri"/>
                <w:color w:val="000000"/>
                <w:lang w:eastAsia="en-IE"/>
              </w:rPr>
            </w:pPr>
            <w:r>
              <w:rPr>
                <w:rFonts w:cs="Calibri"/>
                <w:color w:val="000000"/>
                <w:lang w:eastAsia="en-IE"/>
              </w:rPr>
              <w:t>-</w:t>
            </w:r>
          </w:p>
        </w:tc>
        <w:tc>
          <w:tcPr>
            <w:tcW w:w="1134" w:type="dxa"/>
            <w:tcBorders>
              <w:top w:val="single" w:sz="4" w:space="0" w:color="7F7F7F"/>
              <w:bottom w:val="single" w:sz="4" w:space="0" w:color="auto"/>
            </w:tcBorders>
            <w:vAlign w:val="center"/>
          </w:tcPr>
          <w:p w14:paraId="3DE34373" w14:textId="77777777" w:rsidR="00D933B7" w:rsidRPr="00000CEE" w:rsidRDefault="00D933B7">
            <w:pPr>
              <w:spacing w:after="0" w:line="240" w:lineRule="auto"/>
              <w:jc w:val="center"/>
              <w:textAlignment w:val="baseline"/>
              <w:rPr>
                <w:rFonts w:cs="Calibri"/>
                <w:color w:val="000000"/>
                <w:lang w:eastAsia="en-IE"/>
              </w:rPr>
            </w:pPr>
            <w:r>
              <w:rPr>
                <w:rFonts w:cs="Calibri"/>
                <w:color w:val="000000"/>
                <w:lang w:eastAsia="en-IE"/>
              </w:rPr>
              <w:t>-</w:t>
            </w:r>
          </w:p>
        </w:tc>
        <w:tc>
          <w:tcPr>
            <w:tcW w:w="1276" w:type="dxa"/>
            <w:tcBorders>
              <w:top w:val="single" w:sz="4" w:space="0" w:color="7F7F7F"/>
              <w:bottom w:val="single" w:sz="4" w:space="0" w:color="auto"/>
            </w:tcBorders>
            <w:vAlign w:val="center"/>
          </w:tcPr>
          <w:p w14:paraId="529F7A67" w14:textId="77777777" w:rsidR="00D933B7" w:rsidRPr="00000CEE" w:rsidRDefault="00D933B7">
            <w:pPr>
              <w:spacing w:after="0" w:line="240" w:lineRule="auto"/>
              <w:jc w:val="center"/>
              <w:textAlignment w:val="baseline"/>
              <w:rPr>
                <w:rFonts w:cs="Segoe UI"/>
                <w:lang w:eastAsia="en-IE"/>
              </w:rPr>
            </w:pPr>
            <w:r>
              <w:rPr>
                <w:rFonts w:cs="Segoe UI"/>
                <w:lang w:eastAsia="en-IE"/>
              </w:rPr>
              <w:t>1 501.0</w:t>
            </w:r>
          </w:p>
        </w:tc>
        <w:tc>
          <w:tcPr>
            <w:tcW w:w="1547" w:type="dxa"/>
            <w:tcBorders>
              <w:top w:val="single" w:sz="4" w:space="0" w:color="7F7F7F"/>
              <w:bottom w:val="single" w:sz="4" w:space="0" w:color="auto"/>
            </w:tcBorders>
            <w:vAlign w:val="center"/>
          </w:tcPr>
          <w:p w14:paraId="4B27A346" w14:textId="77777777" w:rsidR="00D933B7" w:rsidRPr="00000CEE" w:rsidRDefault="00D933B7">
            <w:pPr>
              <w:spacing w:after="0" w:line="240" w:lineRule="auto"/>
              <w:jc w:val="center"/>
              <w:textAlignment w:val="baseline"/>
            </w:pPr>
            <w:r>
              <w:t>1 499.0</w:t>
            </w:r>
          </w:p>
        </w:tc>
        <w:tc>
          <w:tcPr>
            <w:tcW w:w="1146" w:type="dxa"/>
            <w:tcBorders>
              <w:top w:val="single" w:sz="4" w:space="0" w:color="7F7F7F"/>
              <w:bottom w:val="single" w:sz="4" w:space="0" w:color="auto"/>
            </w:tcBorders>
            <w:vAlign w:val="center"/>
          </w:tcPr>
          <w:p w14:paraId="4AAF96CF" w14:textId="77777777" w:rsidR="00D933B7" w:rsidRPr="00000CEE" w:rsidRDefault="00D933B7">
            <w:pPr>
              <w:spacing w:after="0" w:line="240" w:lineRule="auto"/>
              <w:jc w:val="center"/>
              <w:textAlignment w:val="baseline"/>
              <w:rPr>
                <w:rFonts w:cs="Segoe UI"/>
                <w:lang w:eastAsia="en-IE"/>
              </w:rPr>
            </w:pPr>
            <w:r>
              <w:rPr>
                <w:rFonts w:cs="Segoe UI"/>
                <w:lang w:eastAsia="en-IE"/>
              </w:rPr>
              <w:t>3 000.0</w:t>
            </w:r>
          </w:p>
        </w:tc>
      </w:tr>
    </w:tbl>
    <w:p w14:paraId="2F8A5996" w14:textId="77777777" w:rsidR="00D933B7" w:rsidRDefault="00D933B7" w:rsidP="00D933B7">
      <w:pPr>
        <w:pStyle w:val="ListParagraph"/>
        <w:ind w:left="360"/>
        <w:rPr>
          <w:lang w:eastAsia="en-GB"/>
        </w:rPr>
      </w:pPr>
    </w:p>
    <w:p w14:paraId="699BA210" w14:textId="77777777" w:rsidR="00D933B7" w:rsidRPr="0072120D" w:rsidRDefault="00D933B7" w:rsidP="00373960">
      <w:pPr>
        <w:pStyle w:val="ListParagraph"/>
        <w:numPr>
          <w:ilvl w:val="0"/>
          <w:numId w:val="99"/>
        </w:numPr>
        <w:spacing w:after="240" w:line="264" w:lineRule="auto"/>
        <w:jc w:val="both"/>
        <w:rPr>
          <w:lang w:val="en-IE" w:eastAsia="en-GB"/>
        </w:rPr>
      </w:pPr>
      <w:r>
        <w:rPr>
          <w:lang w:val="en-IE" w:eastAsia="en-GB"/>
        </w:rPr>
        <w:t>In accordance with Regulation (EU) 2024/1449, beneficiaries and the Commission must ensure that gender equality and the integration of a gender perspective as indicated in the Reform Agendas are taken into account and promoted throughout the implementation of the Facility. They must take appropriate steps to prevent any discrimination based on gender, racial or ethnic origin, religion or belief, disability, age or sexual orientation. The Commission will report on these measures in the context of its regular reporting under the Gender Action Plans.</w:t>
      </w:r>
    </w:p>
    <w:p w14:paraId="12A52019" w14:textId="77777777" w:rsidR="00D933B7" w:rsidRDefault="00D933B7" w:rsidP="00373960">
      <w:pPr>
        <w:pStyle w:val="ListParagraph"/>
        <w:numPr>
          <w:ilvl w:val="0"/>
          <w:numId w:val="99"/>
        </w:numPr>
        <w:spacing w:after="240" w:line="264" w:lineRule="auto"/>
        <w:jc w:val="both"/>
        <w:rPr>
          <w:lang w:val="en-IE" w:eastAsia="en-GB"/>
        </w:rPr>
      </w:pPr>
      <w:r>
        <w:rPr>
          <w:lang w:val="en-IE" w:eastAsia="en-GB"/>
        </w:rPr>
        <w:t>Each Reform Agenda includes an explanation of the extent to which the measures are expected to contribute to gender equality and the empowerment of women and girls, and the promotion of women and girls' rights.</w:t>
      </w:r>
    </w:p>
    <w:p w14:paraId="63CD2237" w14:textId="77777777" w:rsidR="00D933B7" w:rsidRDefault="00D933B7" w:rsidP="00373960">
      <w:pPr>
        <w:pStyle w:val="ListParagraph"/>
        <w:numPr>
          <w:ilvl w:val="0"/>
          <w:numId w:val="99"/>
        </w:numPr>
        <w:spacing w:after="240" w:line="264" w:lineRule="auto"/>
        <w:jc w:val="both"/>
        <w:rPr>
          <w:lang w:val="en-IE" w:eastAsia="en-GB"/>
        </w:rPr>
      </w:pPr>
      <w:r>
        <w:rPr>
          <w:lang w:val="en-IE" w:eastAsia="en-GB"/>
        </w:rPr>
        <w:t xml:space="preserve">Of the non-repayable financial support component channelled through the Western Balkans Investment Framework, </w:t>
      </w:r>
      <w:r>
        <w:rPr>
          <w:rFonts w:eastAsia="Calibri" w:cs="Arial"/>
        </w:rPr>
        <w:t xml:space="preserve">no funds have been mobilised in 2025 to support the implementation of </w:t>
      </w:r>
      <w:r>
        <w:rPr>
          <w:lang w:val="en-IE" w:eastAsia="en-GB"/>
        </w:rPr>
        <w:t>Western Balkans Investment Framework</w:t>
      </w:r>
      <w:r>
        <w:rPr>
          <w:rFonts w:eastAsia="Calibri" w:cs="Arial"/>
        </w:rPr>
        <w:t xml:space="preserve"> investments</w:t>
      </w:r>
      <w:r>
        <w:rPr>
          <w:lang w:val="en-IE" w:eastAsia="en-GB"/>
        </w:rPr>
        <w:t>, therefore no gender-related expenditure figures are available for reporting this year, in that component of the Reform and Growth Facility.</w:t>
      </w:r>
    </w:p>
    <w:p w14:paraId="4FA68E97" w14:textId="77777777" w:rsidR="00D933B7" w:rsidRPr="0072120D" w:rsidRDefault="00D933B7" w:rsidP="00373960">
      <w:pPr>
        <w:pStyle w:val="ListParagraph"/>
        <w:numPr>
          <w:ilvl w:val="0"/>
          <w:numId w:val="99"/>
        </w:numPr>
        <w:spacing w:after="240" w:line="264" w:lineRule="auto"/>
        <w:jc w:val="both"/>
        <w:rPr>
          <w:lang w:val="en-IE" w:eastAsia="en-GB"/>
        </w:rPr>
      </w:pPr>
      <w:r>
        <w:rPr>
          <w:lang w:eastAsia="en-GB"/>
        </w:rPr>
        <w:t xml:space="preserve">Of the repayable financial support component </w:t>
      </w:r>
      <w:r>
        <w:rPr>
          <w:lang w:val="en-IE" w:eastAsia="en-GB"/>
        </w:rPr>
        <w:t xml:space="preserve">channelled </w:t>
      </w:r>
      <w:r>
        <w:rPr>
          <w:lang w:eastAsia="en-GB"/>
        </w:rPr>
        <w:t xml:space="preserve">both to the beneficiaries treasury and the </w:t>
      </w:r>
      <w:r>
        <w:rPr>
          <w:lang w:val="en-IE" w:eastAsia="en-GB"/>
        </w:rPr>
        <w:t>Western Balkans Investment Framework, a first indicative non-quality assessed review of achieved steps was carried out in 2025 to assess gender contributions. As with the climate and biodiversity tracking exercise, a full quality assessment will be conducted in 2026, across all beneficiaries and instrument components.</w:t>
      </w:r>
    </w:p>
    <w:p w14:paraId="43B9254D" w14:textId="77777777" w:rsidR="00D933B7" w:rsidRPr="00E51D01" w:rsidRDefault="00D933B7" w:rsidP="00373960">
      <w:pPr>
        <w:pStyle w:val="ListParagraph"/>
        <w:numPr>
          <w:ilvl w:val="0"/>
          <w:numId w:val="9"/>
        </w:numPr>
        <w:spacing w:after="240" w:line="264" w:lineRule="auto"/>
        <w:jc w:val="both"/>
        <w:rPr>
          <w:lang w:val="en-IE" w:eastAsia="en-GB"/>
        </w:rPr>
      </w:pPr>
      <w:r>
        <w:rPr>
          <w:lang w:val="en-IE" w:eastAsia="en-GB"/>
        </w:rPr>
        <w:t>Several achieved steps demonstrate direct relevance to gender equality objectives. In Albania, the diversification of Active Labour Market Programmes explicitly targets vulnerable groups including long-term unemployed jobseekers with no prior education, with women in areas without employment office presence identified as a priority beneficiary group, supported through specialised counselling, vocational training, and financial assistance. Montenegro also adopted a Strategy for Deinstitutionalisation identifying a minimum package of guaranteed social services and an approach to their sustainable financing, supporting a shift towards community-based care with positive implications for unpaid care work borne predominantly by women.</w:t>
      </w:r>
    </w:p>
    <w:tbl>
      <w:tblPr>
        <w:tblStyle w:val="Planning2022instructions"/>
        <w:tblW w:w="0" w:type="auto"/>
        <w:tblLook w:val="04A0" w:firstRow="1" w:lastRow="0" w:firstColumn="1" w:lastColumn="0" w:noHBand="0" w:noVBand="1"/>
      </w:tblPr>
      <w:tblGrid>
        <w:gridCol w:w="9629"/>
      </w:tblGrid>
      <w:tr w:rsidR="00D933B7" w:rsidRPr="0047239D" w14:paraId="623AB41A" w14:textId="77777777">
        <w:tc>
          <w:tcPr>
            <w:tcW w:w="9738" w:type="dxa"/>
            <w:shd w:val="clear" w:color="auto" w:fill="auto"/>
          </w:tcPr>
          <w:p w14:paraId="30D8CAC6" w14:textId="77777777" w:rsidR="00D933B7" w:rsidRPr="0047239D" w:rsidRDefault="00D933B7">
            <w:pPr>
              <w:spacing w:after="0" w:line="240" w:lineRule="auto"/>
              <w:textAlignment w:val="baseline"/>
              <w:rPr>
                <w:rFonts w:eastAsia="Times New Roman" w:cs="Segoe UI"/>
                <w:sz w:val="22"/>
                <w:szCs w:val="22"/>
                <w:lang w:val="en-IE" w:eastAsia="en-IE"/>
              </w:rPr>
            </w:pPr>
          </w:p>
          <w:p w14:paraId="07E7D291" w14:textId="77777777" w:rsidR="00D933B7" w:rsidRPr="0047239D" w:rsidRDefault="00D933B7">
            <w:pPr>
              <w:spacing w:after="0" w:line="240" w:lineRule="auto"/>
              <w:textAlignment w:val="baseline"/>
              <w:rPr>
                <w:rFonts w:ascii="Times New Roman" w:eastAsia="Times New Roman" w:hAnsi="Times New Roman" w:cs="Segoe UI"/>
                <w:sz w:val="22"/>
                <w:szCs w:val="22"/>
                <w:lang w:val="en-IE" w:eastAsia="en-IE"/>
              </w:rPr>
            </w:pPr>
            <w:r>
              <w:rPr>
                <w:rFonts w:eastAsia="Times New Roman" w:cs="Segoe UI"/>
                <w:sz w:val="22"/>
                <w:szCs w:val="22"/>
                <w:lang w:val="en-IE" w:eastAsia="en-IE"/>
              </w:rPr>
              <w:t>Gender disaggregated information:</w:t>
            </w:r>
          </w:p>
          <w:p w14:paraId="6385C6D6"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p>
          <w:p w14:paraId="1E29E87F" w14:textId="77777777" w:rsidR="00D933B7" w:rsidRPr="00087B8B" w:rsidRDefault="00D933B7" w:rsidP="00D933B7">
            <w:pPr>
              <w:pStyle w:val="TableListBullet"/>
              <w:tabs>
                <w:tab w:val="num" w:pos="283"/>
              </w:tabs>
              <w:ind w:left="283" w:hanging="283"/>
              <w:rPr>
                <w:sz w:val="22"/>
                <w:szCs w:val="22"/>
              </w:rPr>
            </w:pPr>
            <w:r>
              <w:rPr>
                <w:sz w:val="22"/>
                <w:szCs w:val="22"/>
              </w:rPr>
              <w:t>The design of the Facility presents inherent limitations for gender-disaggregated tracking. A significant share of the financial support is disbursed directly to beneficiary treasuries upon achievement of reform steps, rather than being tied to specific projects or beneficiaries. This makes it difficult to attribute expenditure to particular population groups or to collect the disaggregated data necessary for robust gender reporting.</w:t>
            </w:r>
          </w:p>
          <w:p w14:paraId="48C90111" w14:textId="77777777" w:rsidR="00D933B7" w:rsidRPr="00590300" w:rsidRDefault="00D933B7" w:rsidP="00D933B7">
            <w:pPr>
              <w:pStyle w:val="TableListBullet"/>
              <w:tabs>
                <w:tab w:val="num" w:pos="283"/>
              </w:tabs>
              <w:ind w:left="283" w:hanging="283"/>
              <w:rPr>
                <w:sz w:val="22"/>
                <w:szCs w:val="22"/>
              </w:rPr>
            </w:pPr>
            <w:r>
              <w:rPr>
                <w:sz w:val="22"/>
                <w:szCs w:val="22"/>
              </w:rPr>
              <w:t>A similar challenge applies to the WBIF component, where the link between disbursed funds and individual investments is established only at a later stage of implementation. Until contribution arrangements are signed and investments are contracted, it is not possible to systematically track who benefits from the supported interventions or to report on gender outcomes in a meaningful and verifiable way.</w:t>
            </w:r>
          </w:p>
        </w:tc>
      </w:tr>
    </w:tbl>
    <w:p w14:paraId="011C3BDD" w14:textId="77777777" w:rsidR="00D933B7" w:rsidRDefault="00D933B7" w:rsidP="00D933B7">
      <w:pPr>
        <w:spacing w:line="259" w:lineRule="auto"/>
        <w:rPr>
          <w:b/>
          <w:bCs/>
        </w:rPr>
      </w:pPr>
      <w:r>
        <w:rPr>
          <w:b/>
          <w:bCs/>
        </w:rPr>
        <w:br w:type="page"/>
      </w:r>
    </w:p>
    <w:p w14:paraId="33314EC6" w14:textId="77777777" w:rsidR="00D933B7" w:rsidRDefault="00D933B7" w:rsidP="00D933B7">
      <w:pPr>
        <w:rPr>
          <w:b/>
          <w:bCs/>
        </w:rPr>
      </w:pPr>
    </w:p>
    <w:p w14:paraId="05A7D255" w14:textId="77777777" w:rsidR="00D933B7" w:rsidRDefault="00D933B7" w:rsidP="00F72C99">
      <w:pPr>
        <w:pStyle w:val="Heading3"/>
      </w:pPr>
      <w:r>
        <w:t xml:space="preserve">Contribution to the digital transition </w:t>
      </w:r>
      <w:r>
        <w:rPr>
          <w:lang w:val="en-IE"/>
        </w:rPr>
        <w:t>(EUR million):</w:t>
      </w:r>
    </w:p>
    <w:tbl>
      <w:tblPr>
        <w:tblW w:w="5000" w:type="pct"/>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703"/>
        <w:gridCol w:w="1842"/>
        <w:gridCol w:w="2127"/>
        <w:gridCol w:w="1700"/>
        <w:gridCol w:w="2267"/>
      </w:tblGrid>
      <w:tr w:rsidR="00D933B7" w:rsidRPr="00000CEE" w14:paraId="6317E437" w14:textId="77777777">
        <w:trPr>
          <w:trHeight w:val="300"/>
          <w:jc w:val="center"/>
        </w:trPr>
        <w:tc>
          <w:tcPr>
            <w:tcW w:w="883" w:type="pct"/>
            <w:tcBorders>
              <w:top w:val="single" w:sz="6" w:space="0" w:color="8C8C8C"/>
              <w:left w:val="nil"/>
              <w:bottom w:val="single" w:sz="6" w:space="0" w:color="8C8C8C"/>
              <w:right w:val="nil"/>
            </w:tcBorders>
            <w:shd w:val="clear" w:color="auto" w:fill="F2F2F2" w:themeFill="background1" w:themeFillShade="F2"/>
            <w:vAlign w:val="center"/>
            <w:hideMark/>
          </w:tcPr>
          <w:p w14:paraId="123CC20A" w14:textId="77777777" w:rsidR="00D933B7" w:rsidRPr="00000CEE" w:rsidRDefault="00D933B7">
            <w:pPr>
              <w:spacing w:after="0" w:line="240" w:lineRule="auto"/>
              <w:jc w:val="center"/>
              <w:textAlignment w:val="baseline"/>
              <w:rPr>
                <w:rFonts w:cs="Segoe UI"/>
                <w:b/>
                <w:bCs/>
                <w:lang w:val="en-IE" w:eastAsia="en-IE"/>
              </w:rPr>
            </w:pPr>
            <w:r>
              <w:rPr>
                <w:rFonts w:ascii="Calibri" w:hAnsi="Calibri" w:cs="Calibri"/>
                <w:b/>
                <w:bCs/>
                <w:lang w:val="en-IE" w:eastAsia="en-IE"/>
              </w:rPr>
              <w:t> </w:t>
            </w:r>
          </w:p>
        </w:tc>
        <w:tc>
          <w:tcPr>
            <w:tcW w:w="955" w:type="pct"/>
            <w:tcBorders>
              <w:top w:val="single" w:sz="6" w:space="0" w:color="8C8C8C"/>
              <w:left w:val="nil"/>
              <w:bottom w:val="single" w:sz="6" w:space="0" w:color="8C8C8C"/>
              <w:right w:val="nil"/>
            </w:tcBorders>
            <w:shd w:val="clear" w:color="auto" w:fill="F2F2F2" w:themeFill="background1" w:themeFillShade="F2"/>
            <w:vAlign w:val="center"/>
          </w:tcPr>
          <w:p w14:paraId="3FECA97A" w14:textId="77777777" w:rsidR="00D933B7" w:rsidRPr="00000CEE" w:rsidRDefault="00D933B7">
            <w:pPr>
              <w:spacing w:after="0" w:line="240" w:lineRule="auto"/>
              <w:jc w:val="center"/>
              <w:textAlignment w:val="baseline"/>
              <w:rPr>
                <w:rFonts w:cs="Segoe UI"/>
                <w:b/>
                <w:bCs/>
                <w:lang w:eastAsia="en-IE"/>
              </w:rPr>
            </w:pPr>
            <w:r>
              <w:rPr>
                <w:rFonts w:cs="Segoe UI"/>
                <w:b/>
                <w:bCs/>
                <w:lang w:eastAsia="en-IE"/>
              </w:rPr>
              <w:t>2024 implementation</w:t>
            </w:r>
          </w:p>
        </w:tc>
        <w:tc>
          <w:tcPr>
            <w:tcW w:w="1103" w:type="pct"/>
            <w:tcBorders>
              <w:top w:val="single" w:sz="6" w:space="0" w:color="8C8C8C"/>
              <w:left w:val="nil"/>
              <w:bottom w:val="single" w:sz="6" w:space="0" w:color="8C8C8C"/>
              <w:right w:val="nil"/>
            </w:tcBorders>
            <w:shd w:val="clear" w:color="auto" w:fill="F2F2F2" w:themeFill="background1" w:themeFillShade="F2"/>
            <w:vAlign w:val="center"/>
          </w:tcPr>
          <w:p w14:paraId="752E731D" w14:textId="77777777" w:rsidR="00D933B7" w:rsidRPr="00000CEE" w:rsidRDefault="00D933B7">
            <w:pPr>
              <w:spacing w:after="0" w:line="240" w:lineRule="auto"/>
              <w:jc w:val="center"/>
              <w:textAlignment w:val="baseline"/>
              <w:rPr>
                <w:rFonts w:cs="Segoe UI"/>
                <w:b/>
                <w:bCs/>
                <w:lang w:val="en-IE" w:eastAsia="en-IE"/>
              </w:rPr>
            </w:pPr>
            <w:r>
              <w:rPr>
                <w:rFonts w:cs="Segoe UI"/>
                <w:b/>
                <w:bCs/>
                <w:lang w:eastAsia="en-IE"/>
              </w:rPr>
              <w:t>2025 implementation</w:t>
            </w:r>
          </w:p>
        </w:tc>
        <w:tc>
          <w:tcPr>
            <w:tcW w:w="882" w:type="pct"/>
            <w:tcBorders>
              <w:top w:val="single" w:sz="6" w:space="0" w:color="8C8C8C"/>
              <w:left w:val="nil"/>
              <w:bottom w:val="single" w:sz="6" w:space="0" w:color="8C8C8C"/>
              <w:right w:val="nil"/>
            </w:tcBorders>
            <w:shd w:val="clear" w:color="auto" w:fill="F2F2F2" w:themeFill="background1" w:themeFillShade="F2"/>
            <w:vAlign w:val="center"/>
            <w:hideMark/>
          </w:tcPr>
          <w:p w14:paraId="12031420" w14:textId="77777777" w:rsidR="00D933B7" w:rsidRPr="00000CEE" w:rsidRDefault="00D933B7">
            <w:pPr>
              <w:spacing w:after="0" w:line="240" w:lineRule="auto"/>
              <w:jc w:val="center"/>
              <w:textAlignment w:val="baseline"/>
              <w:rPr>
                <w:rFonts w:cs="Segoe UI"/>
                <w:b/>
                <w:bCs/>
                <w:lang w:val="en-IE" w:eastAsia="en-IE"/>
              </w:rPr>
            </w:pPr>
            <w:r>
              <w:rPr>
                <w:rFonts w:cs="Segoe UI"/>
                <w:b/>
                <w:bCs/>
                <w:lang w:eastAsia="en-IE"/>
              </w:rPr>
              <w:t>Total</w:t>
            </w:r>
          </w:p>
        </w:tc>
        <w:tc>
          <w:tcPr>
            <w:tcW w:w="1176" w:type="pct"/>
            <w:tcBorders>
              <w:top w:val="single" w:sz="6" w:space="0" w:color="8C8C8C"/>
              <w:left w:val="nil"/>
              <w:bottom w:val="single" w:sz="6" w:space="0" w:color="8C8C8C"/>
              <w:right w:val="nil"/>
            </w:tcBorders>
            <w:shd w:val="clear" w:color="auto" w:fill="F2F2F2" w:themeFill="background1" w:themeFillShade="F2"/>
            <w:vAlign w:val="center"/>
            <w:hideMark/>
          </w:tcPr>
          <w:p w14:paraId="1B27DB61" w14:textId="77777777" w:rsidR="00D933B7" w:rsidRPr="00000CEE" w:rsidRDefault="00D933B7">
            <w:pPr>
              <w:spacing w:after="0" w:line="240" w:lineRule="auto"/>
              <w:jc w:val="center"/>
              <w:textAlignment w:val="baseline"/>
              <w:rPr>
                <w:rFonts w:cs="Segoe UI"/>
                <w:b/>
                <w:bCs/>
                <w:lang w:eastAsia="en-IE"/>
              </w:rPr>
            </w:pPr>
            <w:r>
              <w:rPr>
                <w:rFonts w:cs="Segoe UI"/>
                <w:b/>
                <w:bCs/>
                <w:lang w:eastAsia="en-IE"/>
              </w:rPr>
              <w:t>% of the 2021-2025 envelope</w:t>
            </w:r>
          </w:p>
        </w:tc>
      </w:tr>
      <w:tr w:rsidR="00D933B7" w:rsidRPr="00000CEE" w14:paraId="103F0FA1" w14:textId="77777777">
        <w:trPr>
          <w:trHeight w:val="300"/>
          <w:jc w:val="center"/>
        </w:trPr>
        <w:tc>
          <w:tcPr>
            <w:tcW w:w="883" w:type="pct"/>
            <w:tcBorders>
              <w:top w:val="single" w:sz="6" w:space="0" w:color="8C8C8C"/>
              <w:left w:val="nil"/>
              <w:bottom w:val="single" w:sz="6" w:space="0" w:color="8C8C8C"/>
              <w:right w:val="nil"/>
            </w:tcBorders>
            <w:vAlign w:val="center"/>
            <w:hideMark/>
          </w:tcPr>
          <w:p w14:paraId="269AF2DD" w14:textId="77777777" w:rsidR="00D933B7" w:rsidRPr="00000CEE" w:rsidRDefault="00D933B7">
            <w:pPr>
              <w:spacing w:after="0" w:line="240" w:lineRule="auto"/>
              <w:textAlignment w:val="baseline"/>
              <w:rPr>
                <w:rFonts w:cs="Segoe UI"/>
                <w:b/>
                <w:bCs/>
                <w:lang w:val="en-IE" w:eastAsia="en-IE"/>
              </w:rPr>
            </w:pPr>
            <w:r>
              <w:rPr>
                <w:rFonts w:cs="Segoe UI"/>
                <w:b/>
                <w:bCs/>
                <w:lang w:eastAsia="en-IE"/>
              </w:rPr>
              <w:t>Digital contribution</w:t>
            </w:r>
            <w:r>
              <w:rPr>
                <w:rFonts w:ascii="Calibri" w:hAnsi="Calibri" w:cs="Calibri"/>
                <w:b/>
                <w:bCs/>
                <w:lang w:val="en-IE" w:eastAsia="en-IE"/>
              </w:rPr>
              <w:t> </w:t>
            </w:r>
          </w:p>
        </w:tc>
        <w:tc>
          <w:tcPr>
            <w:tcW w:w="955" w:type="pct"/>
            <w:tcBorders>
              <w:top w:val="single" w:sz="6" w:space="0" w:color="8C8C8C"/>
              <w:left w:val="nil"/>
              <w:bottom w:val="single" w:sz="6" w:space="0" w:color="8C8C8C"/>
              <w:right w:val="nil"/>
            </w:tcBorders>
            <w:vAlign w:val="center"/>
          </w:tcPr>
          <w:p w14:paraId="2163DCCE" w14:textId="77777777" w:rsidR="00D933B7" w:rsidRPr="00000CEE" w:rsidRDefault="00D933B7">
            <w:pPr>
              <w:spacing w:after="0" w:line="240" w:lineRule="auto"/>
              <w:jc w:val="center"/>
              <w:textAlignment w:val="baseline"/>
              <w:rPr>
                <w:rFonts w:cs="Segoe UI"/>
                <w:lang w:eastAsia="en-IE"/>
              </w:rPr>
            </w:pPr>
            <w:r>
              <w:rPr>
                <w:rFonts w:cs="Segoe UI"/>
                <w:lang w:eastAsia="en-IE"/>
              </w:rPr>
              <w:t>0.0</w:t>
            </w:r>
          </w:p>
        </w:tc>
        <w:tc>
          <w:tcPr>
            <w:tcW w:w="1103" w:type="pct"/>
            <w:tcBorders>
              <w:top w:val="single" w:sz="6" w:space="0" w:color="8C8C8C"/>
              <w:left w:val="nil"/>
              <w:bottom w:val="single" w:sz="6" w:space="0" w:color="8C8C8C"/>
              <w:right w:val="nil"/>
            </w:tcBorders>
            <w:vAlign w:val="center"/>
          </w:tcPr>
          <w:p w14:paraId="0F1AA07B" w14:textId="77777777" w:rsidR="00D933B7" w:rsidRPr="00000CEE" w:rsidRDefault="00D933B7">
            <w:pPr>
              <w:spacing w:after="0" w:line="240" w:lineRule="auto"/>
              <w:jc w:val="center"/>
              <w:textAlignment w:val="baseline"/>
              <w:rPr>
                <w:rFonts w:cs="Segoe UI"/>
                <w:lang w:eastAsia="en-IE"/>
              </w:rPr>
            </w:pPr>
            <w:r>
              <w:rPr>
                <w:rFonts w:cs="Segoe UI"/>
                <w:lang w:eastAsia="en-IE"/>
              </w:rPr>
              <w:t>3.9</w:t>
            </w:r>
          </w:p>
        </w:tc>
        <w:tc>
          <w:tcPr>
            <w:tcW w:w="882" w:type="pct"/>
            <w:tcBorders>
              <w:top w:val="single" w:sz="6" w:space="0" w:color="8C8C8C"/>
              <w:left w:val="nil"/>
              <w:bottom w:val="single" w:sz="6" w:space="0" w:color="8C8C8C"/>
              <w:right w:val="nil"/>
            </w:tcBorders>
            <w:vAlign w:val="center"/>
          </w:tcPr>
          <w:p w14:paraId="0B8B59C4" w14:textId="77777777" w:rsidR="00D933B7" w:rsidRPr="00000CEE" w:rsidRDefault="00D933B7">
            <w:pPr>
              <w:spacing w:after="0" w:line="240" w:lineRule="auto"/>
              <w:jc w:val="center"/>
              <w:rPr>
                <w:rFonts w:cs="Calibri"/>
                <w:lang w:eastAsia="en-IE"/>
              </w:rPr>
            </w:pPr>
            <w:r>
              <w:rPr>
                <w:rFonts w:cs="Segoe UI"/>
                <w:lang w:eastAsia="en-IE"/>
              </w:rPr>
              <w:t>3.9</w:t>
            </w:r>
          </w:p>
        </w:tc>
        <w:tc>
          <w:tcPr>
            <w:tcW w:w="1176" w:type="pct"/>
            <w:tcBorders>
              <w:top w:val="single" w:sz="6" w:space="0" w:color="8C8C8C"/>
              <w:left w:val="nil"/>
              <w:bottom w:val="single" w:sz="6" w:space="0" w:color="8C8C8C"/>
              <w:right w:val="nil"/>
            </w:tcBorders>
            <w:vAlign w:val="center"/>
            <w:hideMark/>
          </w:tcPr>
          <w:p w14:paraId="7BFF67D3" w14:textId="77777777" w:rsidR="00D933B7" w:rsidRPr="00000CEE" w:rsidRDefault="00D933B7">
            <w:pPr>
              <w:spacing w:after="0" w:line="240" w:lineRule="auto"/>
              <w:jc w:val="center"/>
              <w:textAlignment w:val="baseline"/>
              <w:rPr>
                <w:rFonts w:cs="Segoe UI"/>
                <w:lang w:eastAsia="en-IE"/>
              </w:rPr>
            </w:pPr>
            <w:r>
              <w:rPr>
                <w:rFonts w:cs="Segoe UI"/>
                <w:lang w:eastAsia="en-IE"/>
              </w:rPr>
              <w:t>0.4%</w:t>
            </w:r>
          </w:p>
        </w:tc>
      </w:tr>
    </w:tbl>
    <w:p w14:paraId="5E473E45" w14:textId="77777777" w:rsidR="00D933B7" w:rsidRDefault="00D933B7" w:rsidP="00D933B7">
      <w:pPr>
        <w:pStyle w:val="ListParagraph"/>
        <w:ind w:left="360"/>
        <w:rPr>
          <w:lang w:eastAsia="en-GB"/>
        </w:rPr>
      </w:pPr>
    </w:p>
    <w:p w14:paraId="6E2CD267" w14:textId="77777777" w:rsidR="00D933B7" w:rsidRDefault="00D933B7" w:rsidP="00373960">
      <w:pPr>
        <w:pStyle w:val="ListParagraph"/>
        <w:numPr>
          <w:ilvl w:val="0"/>
          <w:numId w:val="9"/>
        </w:numPr>
        <w:spacing w:after="240" w:line="264" w:lineRule="auto"/>
        <w:jc w:val="both"/>
        <w:rPr>
          <w:lang w:eastAsia="en-GB"/>
        </w:rPr>
      </w:pPr>
      <w:r>
        <w:rPr>
          <w:lang w:eastAsia="en-GB"/>
        </w:rPr>
        <w:t>Digitalisation is one of the key components of the Facility, representing both a central area for reforms under the Reform Agendas and a key priority for investments under the Western Balkans Investment Framework. The digital transition features in the specific objectives of the Facility, in particular the promotion of digital transformation and digital skills as an enabler of sustainable development and inclusive growth, as well as the boosting of innovation, research, and cooperation between academic institutions and industry.</w:t>
      </w:r>
    </w:p>
    <w:p w14:paraId="4890A47E" w14:textId="77777777" w:rsidR="00D933B7" w:rsidRDefault="00D933B7" w:rsidP="00373960">
      <w:pPr>
        <w:pStyle w:val="ListParagraph"/>
        <w:numPr>
          <w:ilvl w:val="0"/>
          <w:numId w:val="9"/>
        </w:numPr>
        <w:spacing w:after="240" w:line="264" w:lineRule="auto"/>
        <w:jc w:val="both"/>
        <w:rPr>
          <w:lang w:eastAsia="en-GB"/>
        </w:rPr>
      </w:pPr>
      <w:r>
        <w:rPr>
          <w:lang w:eastAsia="en-GB"/>
        </w:rPr>
        <w:t>The Facility supports investments and reforms that promote the beneficiaries' path to digital transformation of the economy and society, in line with the EU vision for 2030 presented in the Commission communication '2030 Digital Compass'.</w:t>
      </w:r>
    </w:p>
    <w:p w14:paraId="70033EFA" w14:textId="77777777" w:rsidR="00D933B7" w:rsidRPr="002D3A63" w:rsidRDefault="00D933B7" w:rsidP="00373960">
      <w:pPr>
        <w:pStyle w:val="ListParagraph"/>
        <w:numPr>
          <w:ilvl w:val="0"/>
          <w:numId w:val="9"/>
        </w:numPr>
        <w:spacing w:after="240" w:line="264" w:lineRule="auto"/>
        <w:jc w:val="both"/>
        <w:rPr>
          <w:lang w:eastAsia="en-GB"/>
        </w:rPr>
      </w:pPr>
      <w:r>
        <w:rPr>
          <w:lang w:eastAsia="en-GB"/>
        </w:rPr>
        <w:t xml:space="preserve">Each Reform Agenda contains an explanation of the extent to which the measures are expected to contribute to digital transformation. </w:t>
      </w:r>
      <w:r>
        <w:rPr>
          <w:lang w:val="en-IE" w:eastAsia="en-GB"/>
        </w:rPr>
        <w:t xml:space="preserve">Of the non-repayable financial support component channelled through the Western Balkans Investment Framework, </w:t>
      </w:r>
      <w:r>
        <w:rPr>
          <w:rFonts w:eastAsia="Calibri" w:cs="Arial"/>
        </w:rPr>
        <w:t xml:space="preserve">no funds have been mobilised in 2025 to support the implementation of </w:t>
      </w:r>
      <w:r>
        <w:rPr>
          <w:lang w:val="en-IE" w:eastAsia="en-GB"/>
        </w:rPr>
        <w:t>Western Balkans Investment Framework</w:t>
      </w:r>
      <w:r>
        <w:rPr>
          <w:rFonts w:eastAsia="Calibri" w:cs="Arial"/>
        </w:rPr>
        <w:t xml:space="preserve"> investments</w:t>
      </w:r>
      <w:r>
        <w:rPr>
          <w:lang w:val="en-IE" w:eastAsia="en-GB"/>
        </w:rPr>
        <w:t>, therefore no digital-related expenditure figures are available for reporting this year, in that component of the Reform and Growth Facility.</w:t>
      </w:r>
      <w:r>
        <w:rPr>
          <w:lang w:eastAsia="en-GB"/>
        </w:rPr>
        <w:t xml:space="preserve"> Of the repayable financial support component </w:t>
      </w:r>
      <w:r>
        <w:rPr>
          <w:lang w:val="en-IE" w:eastAsia="en-GB"/>
        </w:rPr>
        <w:t xml:space="preserve">channelled </w:t>
      </w:r>
      <w:r>
        <w:rPr>
          <w:lang w:eastAsia="en-GB"/>
        </w:rPr>
        <w:t xml:space="preserve">both to the beneficiaries treasury and the </w:t>
      </w:r>
      <w:r>
        <w:rPr>
          <w:lang w:val="en-IE" w:eastAsia="en-GB"/>
        </w:rPr>
        <w:t>Western Balkans Investment Framework, a</w:t>
      </w:r>
      <w:r>
        <w:rPr>
          <w:lang w:eastAsia="en-GB"/>
        </w:rPr>
        <w:t xml:space="preserve"> first indicative and not yet quality review of achieved steps was carried out in 2025, applying the same tracking methodology used for green and gender contributions. A full quality assessment will be conducted in 2026, across all beneficiaries and instrument components.</w:t>
      </w:r>
    </w:p>
    <w:p w14:paraId="4793E86B" w14:textId="77777777" w:rsidR="00D933B7" w:rsidRPr="006009EC" w:rsidRDefault="00D933B7" w:rsidP="00373960">
      <w:pPr>
        <w:pStyle w:val="ListParagraph"/>
        <w:numPr>
          <w:ilvl w:val="0"/>
          <w:numId w:val="9"/>
        </w:numPr>
        <w:spacing w:after="240" w:line="264" w:lineRule="auto"/>
        <w:jc w:val="both"/>
        <w:rPr>
          <w:lang w:eastAsia="en-GB"/>
        </w:rPr>
      </w:pPr>
      <w:r>
        <w:rPr>
          <w:lang w:eastAsia="en-GB"/>
        </w:rPr>
        <w:t xml:space="preserve">Among the achieved steps, Albania implemented regulatory and institutional capacity measures to secure 5G infrastructure roll-out in compliance with the EU 5G cybersecurity toolbox; Montenegro adopted a plan for full deployment of transactional national and local level public electronic services for 2025–2027, with the e-government platform and interoperability of registers made functional; and North Macedonia adopted and began implementing a cybersecurity legislative framework fully aligned with EU cybersecurity policy and the NIS acquis. </w:t>
      </w:r>
      <w:r>
        <w:rPr>
          <w:b/>
          <w:bCs/>
        </w:rPr>
        <w:br w:type="page"/>
      </w:r>
    </w:p>
    <w:p w14:paraId="1048246B" w14:textId="77777777" w:rsidR="00D933B7" w:rsidRPr="007863E8" w:rsidRDefault="00D933B7" w:rsidP="00D933B7">
      <w:pPr>
        <w:keepNext/>
        <w:keepLines/>
        <w:spacing w:before="600" w:line="240" w:lineRule="auto"/>
        <w:ind w:left="357"/>
        <w:outlineLvl w:val="4"/>
        <w:rPr>
          <w:b/>
          <w:bCs/>
          <w:sz w:val="2"/>
          <w:szCs w:val="2"/>
        </w:rPr>
      </w:pPr>
    </w:p>
    <w:p w14:paraId="3AA9E4A7"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135"/>
        <w:gridCol w:w="2410"/>
        <w:gridCol w:w="5772"/>
      </w:tblGrid>
      <w:tr w:rsidR="00D933B7" w:rsidRPr="00000CEE" w14:paraId="6BAF335A"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vAlign w:val="center"/>
          </w:tcPr>
          <w:p w14:paraId="22B5B4F5" w14:textId="77777777" w:rsidR="00D933B7" w:rsidRPr="00000CEE" w:rsidRDefault="00D933B7">
            <w:pPr>
              <w:jc w:val="left"/>
              <w:rPr>
                <w:lang w:eastAsia="en-GB"/>
              </w:rPr>
            </w:pPr>
            <w:r>
              <w:rPr>
                <w:lang w:eastAsia="en-GB"/>
              </w:rPr>
              <w:t>SDG</w:t>
            </w:r>
          </w:p>
        </w:tc>
        <w:tc>
          <w:tcPr>
            <w:tcW w:w="2410" w:type="dxa"/>
            <w:vAlign w:val="center"/>
          </w:tcPr>
          <w:p w14:paraId="2FEBF020" w14:textId="77777777" w:rsidR="00D933B7" w:rsidRPr="00000CEE"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0967BC4B" w14:textId="77777777" w:rsidR="00D933B7" w:rsidRPr="00000CEE"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000CEE" w14:paraId="09309181"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B52070C" w14:textId="22F18F1B" w:rsidR="00D933B7" w:rsidRPr="00000CEE" w:rsidRDefault="001A563A">
            <w:pPr>
              <w:rPr>
                <w:b w:val="0"/>
                <w:lang w:eastAsia="en-GB"/>
              </w:rPr>
            </w:pPr>
            <w:r w:rsidRPr="00DB731B">
              <w:rPr>
                <w:b w:val="0"/>
                <w:lang w:eastAsia="en-GB"/>
              </w:rPr>
              <w:t>SDG1: End poverty in all its forms everywhere</w:t>
            </w:r>
          </w:p>
        </w:tc>
        <w:tc>
          <w:tcPr>
            <w:tcW w:w="2410" w:type="dxa"/>
          </w:tcPr>
          <w:p w14:paraId="54E51ADE" w14:textId="77777777" w:rsidR="00D933B7" w:rsidRPr="00000CEE"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7444A9BC" w14:textId="77777777" w:rsidR="00D933B7" w:rsidRPr="00000CEE" w:rsidRDefault="00D933B7">
            <w:pPr>
              <w:cnfStyle w:val="000000100000" w:firstRow="0" w:lastRow="0" w:firstColumn="0" w:lastColumn="0" w:oddVBand="0" w:evenVBand="0" w:oddHBand="1" w:evenHBand="0" w:firstRowFirstColumn="0" w:firstRowLastColumn="0" w:lastRowFirstColumn="0" w:lastRowLastColumn="0"/>
              <w:rPr>
                <w:lang w:eastAsia="en-GB"/>
              </w:rPr>
            </w:pPr>
            <w:r>
              <w:t>In its Strategy for Deinstitutionalization, Montenegro included a minimum package of guaranteed social services and an approach to their sustainable financing.</w:t>
            </w:r>
          </w:p>
        </w:tc>
      </w:tr>
      <w:tr w:rsidR="00D933B7" w:rsidRPr="00000CEE" w14:paraId="1ED1E87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274AAD40" w14:textId="0964952A" w:rsidR="00D933B7" w:rsidRPr="00000CEE" w:rsidRDefault="00A0167C">
            <w:pPr>
              <w:rPr>
                <w:b w:val="0"/>
                <w:lang w:eastAsia="en-GB"/>
              </w:rPr>
            </w:pPr>
            <w:r w:rsidRPr="00C30611">
              <w:rPr>
                <w:rFonts w:cs="Segoe UI"/>
                <w:b w:val="0"/>
                <w:bCs/>
              </w:rPr>
              <w:t>SDG4: Ensure inclusive and equitable quality education and promote lifelong learning opportunities for all</w:t>
            </w:r>
            <w:r>
              <w:rPr>
                <w:rStyle w:val="normaltextrun"/>
                <w:rFonts w:ascii="Calibri" w:hAnsi="Calibri" w:cs="Calibri"/>
                <w:b w:val="0"/>
                <w:bCs/>
                <w:lang w:val="en-IE"/>
              </w:rPr>
              <w:t> </w:t>
            </w:r>
          </w:p>
        </w:tc>
        <w:tc>
          <w:tcPr>
            <w:tcW w:w="2410" w:type="dxa"/>
          </w:tcPr>
          <w:p w14:paraId="76E52A3E" w14:textId="77777777" w:rsidR="00D933B7" w:rsidRPr="00000CEE"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50927CFD"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rPr>
                <w:lang w:eastAsia="en-GB"/>
              </w:rPr>
            </w:pPr>
            <w:r>
              <w:t>Albania completed a reform step focused on offering diversified new Active Labour Market Policies (ALMPs) targeting jobseekers’ beneficiaries of economic aid, long-term unemployed jobseekers and long-term unemployed jobseekers with basic/no prior education.</w:t>
            </w:r>
          </w:p>
        </w:tc>
      </w:tr>
      <w:tr w:rsidR="00D933B7" w:rsidRPr="00000CEE" w14:paraId="178DAA1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5D05FBE" w14:textId="2F8513C6" w:rsidR="00D933B7" w:rsidRPr="00000CEE" w:rsidRDefault="00FD0B5E">
            <w:pPr>
              <w:rPr>
                <w:b w:val="0"/>
                <w:lang w:eastAsia="en-GB"/>
              </w:rPr>
            </w:pPr>
            <w:r w:rsidRPr="0084135A">
              <w:rPr>
                <w:b w:val="0"/>
                <w:lang w:eastAsia="en-GB"/>
              </w:rPr>
              <w:t>SDG5: Achieve gender equality and empower all women and girls</w:t>
            </w:r>
          </w:p>
        </w:tc>
        <w:tc>
          <w:tcPr>
            <w:tcW w:w="2410" w:type="dxa"/>
          </w:tcPr>
          <w:p w14:paraId="55F5EA8B" w14:textId="77777777" w:rsidR="00D933B7" w:rsidRPr="00000CEE"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5633AD56" w14:textId="77777777" w:rsidR="00D933B7" w:rsidRPr="00000CEE" w:rsidRDefault="00D933B7">
            <w:pPr>
              <w:cnfStyle w:val="000000100000" w:firstRow="0" w:lastRow="0" w:firstColumn="0" w:lastColumn="0" w:oddVBand="0" w:evenVBand="0" w:oddHBand="1" w:evenHBand="0" w:firstRowFirstColumn="0" w:firstRowLastColumn="0" w:lastRowFirstColumn="0" w:lastRowLastColumn="0"/>
              <w:rPr>
                <w:lang w:eastAsia="en-GB"/>
              </w:rPr>
            </w:pPr>
            <w:r>
              <w:t>In the context of the measures undertaken by Albania to strengthen the efficiency of the Unemployment Policy Scheme, women living in administrative areas without presence of employment office were a priority target of new Active Labour Market Policies (ALMPs), including specialised employment/self-employment counselling, vocational training, and financial assistance.</w:t>
            </w:r>
          </w:p>
        </w:tc>
      </w:tr>
      <w:tr w:rsidR="00D933B7" w:rsidRPr="00000CEE" w14:paraId="7F951A7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0C2F2C6" w14:textId="1A061775" w:rsidR="00D933B7" w:rsidRPr="00000CEE" w:rsidRDefault="003300B3">
            <w:pPr>
              <w:rPr>
                <w:b w:val="0"/>
                <w:lang w:eastAsia="en-GB"/>
              </w:rPr>
            </w:pPr>
            <w:r w:rsidRPr="00203B50">
              <w:rPr>
                <w:b w:val="0"/>
                <w:lang w:eastAsia="en-GB"/>
              </w:rPr>
              <w:t>SDG7: Ensure access to affordable, reliable, sustainable and modern energy for all</w:t>
            </w:r>
          </w:p>
        </w:tc>
        <w:tc>
          <w:tcPr>
            <w:tcW w:w="2410" w:type="dxa"/>
          </w:tcPr>
          <w:p w14:paraId="41E8552B" w14:textId="77777777" w:rsidR="00D933B7" w:rsidRPr="00000CEE"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09183827"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pPr>
            <w:r>
              <w:t>Albania advanced in its implementation of the electricity integration package by making operational the intra-day electricity market, in line with Energy Community requirements.</w:t>
            </w:r>
          </w:p>
          <w:p w14:paraId="012EE85E"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Montenegro implemented measures aimed at protecting energy poor and vulnerable customers including developing methodology to define energy poor groups and monitoring tools.</w:t>
            </w:r>
          </w:p>
        </w:tc>
      </w:tr>
      <w:tr w:rsidR="00D933B7" w:rsidRPr="00000CEE" w14:paraId="2B9E0B07"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1625298A" w14:textId="239D5548" w:rsidR="00D933B7" w:rsidRPr="00000CEE" w:rsidRDefault="00AA146A">
            <w:pPr>
              <w:rPr>
                <w:b w:val="0"/>
                <w:lang w:eastAsia="en-GB"/>
              </w:rPr>
            </w:pPr>
            <w:r w:rsidRPr="00ED7022">
              <w:rPr>
                <w:b w:val="0"/>
                <w:lang w:eastAsia="en-GB"/>
              </w:rPr>
              <w:t>SDG8: Promote sustained, inclusive and sustainable economic growth, full and productive employment and decent work for all</w:t>
            </w:r>
          </w:p>
        </w:tc>
        <w:tc>
          <w:tcPr>
            <w:tcW w:w="2410" w:type="dxa"/>
          </w:tcPr>
          <w:p w14:paraId="2AB75E23" w14:textId="77777777" w:rsidR="00D933B7" w:rsidRPr="00000CEE"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57A337BC" w14:textId="77777777" w:rsidR="00D933B7" w:rsidRPr="00000CEE" w:rsidRDefault="00D933B7">
            <w:pPr>
              <w:cnfStyle w:val="000000100000" w:firstRow="0" w:lastRow="0" w:firstColumn="0" w:lastColumn="0" w:oddVBand="0" w:evenVBand="0" w:oddHBand="1" w:evenHBand="0" w:firstRowFirstColumn="0" w:firstRowLastColumn="0" w:lastRowFirstColumn="0" w:lastRowLastColumn="0"/>
            </w:pPr>
            <w:r>
              <w:t>In North Macedonia, the number of inspections increased for the Labour Inspectorate by at least 20% and for the Market Inspectorate by at least 15% compared to the 2020-2023 period average. Inspections were carried on the principle of sectorial risk with a focus on construction, tourism, and agriculture.</w:t>
            </w:r>
          </w:p>
        </w:tc>
      </w:tr>
      <w:tr w:rsidR="00D933B7" w:rsidRPr="00000CEE" w14:paraId="37975DFB"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6919DC50" w14:textId="6155E5FC" w:rsidR="00D933B7" w:rsidRPr="00000CEE" w:rsidRDefault="000C5031">
            <w:pPr>
              <w:rPr>
                <w:b w:val="0"/>
                <w:lang w:eastAsia="en-GB"/>
              </w:rPr>
            </w:pPr>
            <w:r w:rsidRPr="000A44D9">
              <w:rPr>
                <w:b w:val="0"/>
                <w:lang w:eastAsia="en-GB"/>
              </w:rPr>
              <w:t xml:space="preserve">SDG9: Build resilient infrastructure, promote inclusive and sustainable industrialization and foster </w:t>
            </w:r>
            <w:r w:rsidR="00FD0B5E" w:rsidDel="000C5031">
              <w:rPr>
                <w:b w:val="0"/>
                <w:lang w:eastAsia="en-GB"/>
              </w:rPr>
              <w:t>innovation</w:t>
            </w:r>
          </w:p>
        </w:tc>
        <w:tc>
          <w:tcPr>
            <w:tcW w:w="2410" w:type="dxa"/>
          </w:tcPr>
          <w:p w14:paraId="2025E1ED" w14:textId="77777777" w:rsidR="00D933B7" w:rsidRPr="00000CEE"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6858F40C"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rPr>
                <w:lang w:val="en-IE" w:eastAsia="en-GB"/>
              </w:rPr>
            </w:pPr>
            <w:r>
              <w:t>Albania adopted its S3 Strategy, as well as a comprehensive Road Map to finalise the digitisation processes for cadastral ownership titles.</w:t>
            </w:r>
          </w:p>
        </w:tc>
      </w:tr>
      <w:tr w:rsidR="00D933B7" w:rsidRPr="00000CEE" w14:paraId="5F7080BF"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44FD360F" w14:textId="4D01B296" w:rsidR="00D933B7" w:rsidRPr="00000CEE" w:rsidRDefault="00685ACC">
            <w:pPr>
              <w:rPr>
                <w:b w:val="0"/>
                <w:lang w:eastAsia="en-GB"/>
              </w:rPr>
            </w:pPr>
            <w:r w:rsidRPr="00DB1942">
              <w:rPr>
                <w:b w:val="0"/>
                <w:bCs/>
              </w:rPr>
              <w:t>SDG11: Make cities and human settlements inclusive, safe, resilient and sustainable</w:t>
            </w:r>
          </w:p>
        </w:tc>
        <w:tc>
          <w:tcPr>
            <w:tcW w:w="2410" w:type="dxa"/>
          </w:tcPr>
          <w:p w14:paraId="410FA90D" w14:textId="77777777" w:rsidR="00D933B7" w:rsidRPr="00000CEE"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10D53C21" w14:textId="77777777" w:rsidR="00D933B7" w:rsidRPr="00000CEE"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Montenegro’s Parliament adopted the Spatial Plan.</w:t>
            </w:r>
          </w:p>
        </w:tc>
      </w:tr>
      <w:tr w:rsidR="00D933B7" w:rsidRPr="00000CEE" w14:paraId="416E1EFA"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A081984" w14:textId="45F6493C" w:rsidR="00D933B7" w:rsidRPr="00000CEE" w:rsidRDefault="00C941C9">
            <w:pPr>
              <w:rPr>
                <w:b w:val="0"/>
                <w:lang w:eastAsia="en-GB"/>
              </w:rPr>
            </w:pPr>
            <w:r w:rsidRPr="00C941C9">
              <w:rPr>
                <w:b w:val="0"/>
              </w:rPr>
              <w:t>SDG13: Take urgent action to combat climate change and its impacts</w:t>
            </w:r>
          </w:p>
        </w:tc>
        <w:tc>
          <w:tcPr>
            <w:tcW w:w="2410" w:type="dxa"/>
          </w:tcPr>
          <w:p w14:paraId="23C7E001" w14:textId="77777777" w:rsidR="00D933B7" w:rsidRPr="00000CEE"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45E9545D"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Montenegro operationalised the system of guarantees of origin.</w:t>
            </w:r>
          </w:p>
          <w:p w14:paraId="235650FF"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rPr>
                <w:lang w:eastAsia="en-GB"/>
              </w:rPr>
            </w:pPr>
            <w:r>
              <w:rPr>
                <w:lang w:eastAsia="en-GB"/>
              </w:rPr>
              <w:t>Albania adopted the long-term building renovation strategy, with earmarked necessary financing for 2025 and 2026 to fulfil the 3% annual renovation goal in existing government public buildings.</w:t>
            </w:r>
          </w:p>
        </w:tc>
      </w:tr>
      <w:tr w:rsidR="00D933B7" w:rsidRPr="00000CEE" w14:paraId="11FD14ED"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8A73C94" w14:textId="73784495" w:rsidR="00D933B7" w:rsidRPr="00000CEE" w:rsidRDefault="003A1950">
            <w:pPr>
              <w:rPr>
                <w:b w:val="0"/>
                <w:lang w:eastAsia="en-GB"/>
              </w:rPr>
            </w:pPr>
            <w:r w:rsidRPr="00E544E8">
              <w:rPr>
                <w:b w:val="0"/>
                <w:lang w:eastAsia="en-GB"/>
              </w:rPr>
              <w:t>SDG15: Protect, restore and promote sustainable use of terrestrial ecosystems, sustainably manage forests, combat desertification, and halt and reverse land degradation and halt biodiversity loss</w:t>
            </w:r>
          </w:p>
        </w:tc>
        <w:tc>
          <w:tcPr>
            <w:tcW w:w="2410" w:type="dxa"/>
          </w:tcPr>
          <w:p w14:paraId="02CBD8DB" w14:textId="77777777" w:rsidR="00D933B7" w:rsidRPr="00000CEE"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614AE9ED" w14:textId="77777777" w:rsidR="00D933B7" w:rsidRPr="00000CEE" w:rsidRDefault="00D933B7">
            <w:pPr>
              <w:cnfStyle w:val="000000100000" w:firstRow="0" w:lastRow="0" w:firstColumn="0" w:lastColumn="0" w:oddVBand="0" w:evenVBand="0" w:oddHBand="1" w:evenHBand="0" w:firstRowFirstColumn="0" w:firstRowLastColumn="0" w:lastRowFirstColumn="0" w:lastRowLastColumn="0"/>
              <w:rPr>
                <w:lang w:eastAsia="en-GB"/>
              </w:rPr>
            </w:pPr>
            <w:r>
              <w:t>Albania adopted the laws on Animal Health and on Plant Health fully in line with the EU acquis.</w:t>
            </w:r>
          </w:p>
        </w:tc>
      </w:tr>
      <w:tr w:rsidR="00D933B7" w:rsidRPr="00000CEE" w14:paraId="14A0ED06"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35187AD3" w14:textId="71490E99" w:rsidR="00D933B7" w:rsidRPr="00000CEE" w:rsidRDefault="00BB5D33">
            <w:pPr>
              <w:rPr>
                <w:b w:val="0"/>
                <w:lang w:eastAsia="en-GB"/>
              </w:rPr>
            </w:pPr>
            <w:r w:rsidRPr="00BB5D33">
              <w:rPr>
                <w:b w:val="0"/>
                <w:lang w:eastAsia="en-GB"/>
              </w:rPr>
              <w:t>SDG16: Promote peaceful and inclusive societies for sustainable development, provide access to justice for all and build effective, accountable and inclusive institutions at all levels</w:t>
            </w:r>
          </w:p>
        </w:tc>
        <w:tc>
          <w:tcPr>
            <w:tcW w:w="2410" w:type="dxa"/>
          </w:tcPr>
          <w:p w14:paraId="072CC95F" w14:textId="77777777" w:rsidR="00D933B7" w:rsidRPr="00000CEE" w:rsidRDefault="00D933B7">
            <w:pPr>
              <w:jc w:val="center"/>
              <w:cnfStyle w:val="000000010000" w:firstRow="0" w:lastRow="0" w:firstColumn="0" w:lastColumn="0" w:oddVBand="0" w:evenVBand="0" w:oddHBand="0" w:evenHBand="1" w:firstRowFirstColumn="0" w:firstRowLastColumn="0" w:lastRowFirstColumn="0" w:lastRowLastColumn="0"/>
              <w:rPr>
                <w:lang w:eastAsia="en-GB"/>
              </w:rPr>
            </w:pPr>
            <w:r>
              <w:t>Yes</w:t>
            </w:r>
          </w:p>
        </w:tc>
        <w:tc>
          <w:tcPr>
            <w:tcW w:w="5772" w:type="dxa"/>
          </w:tcPr>
          <w:p w14:paraId="5C35F762"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pPr>
            <w:r>
              <w:t>Albania adopted a new National Strategy on prevention of Money Laundering and Countering Terrorism Financing and its Action Plan 2024- 2030.</w:t>
            </w:r>
          </w:p>
          <w:p w14:paraId="1D605B72" w14:textId="77777777" w:rsidR="00D933B7" w:rsidRPr="00000CEE" w:rsidRDefault="00D933B7">
            <w:pPr>
              <w:cnfStyle w:val="000000010000" w:firstRow="0" w:lastRow="0" w:firstColumn="0" w:lastColumn="0" w:oddVBand="0" w:evenVBand="0" w:oddHBand="0" w:evenHBand="1" w:firstRowFirstColumn="0" w:firstRowLastColumn="0" w:lastRowFirstColumn="0" w:lastRowLastColumn="0"/>
            </w:pPr>
            <w:r>
              <w:t xml:space="preserve">North Macedonia adopted the </w:t>
            </w:r>
            <w:r>
              <w:rPr>
                <w:rFonts w:eastAsia="Calibri" w:cs="Arial"/>
              </w:rPr>
              <w:t>Public Internal Financial Control</w:t>
            </w:r>
            <w:r>
              <w:t xml:space="preserve"> law, aiming at strengthening its Public Internal Financial Control.</w:t>
            </w:r>
          </w:p>
        </w:tc>
      </w:tr>
      <w:tr w:rsidR="00D933B7" w:rsidRPr="00000CEE" w14:paraId="4A3169C4"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5" w:type="dxa"/>
          </w:tcPr>
          <w:p w14:paraId="7CB1B307" w14:textId="21AB223D" w:rsidR="00D933B7" w:rsidRPr="00000CEE" w:rsidRDefault="00BB5D33">
            <w:pPr>
              <w:rPr>
                <w:b w:val="0"/>
                <w:bCs/>
                <w:lang w:eastAsia="en-GB"/>
              </w:rPr>
            </w:pPr>
            <w:r>
              <w:rPr>
                <w:rFonts w:eastAsia="EC Square Sans Pro" w:cs="EC Square Sans Pro"/>
                <w:b w:val="0"/>
                <w:color w:val="000000" w:themeColor="text1"/>
              </w:rPr>
              <w:t>SDG17 Strengthen the means of implementation and revitalize the Global Partnership for Sustainable Development</w:t>
            </w:r>
          </w:p>
        </w:tc>
        <w:tc>
          <w:tcPr>
            <w:tcW w:w="2410" w:type="dxa"/>
          </w:tcPr>
          <w:p w14:paraId="482E080E" w14:textId="77777777" w:rsidR="00D933B7" w:rsidRPr="00000CEE" w:rsidRDefault="00D933B7">
            <w:pPr>
              <w:jc w:val="center"/>
              <w:cnfStyle w:val="000000100000" w:firstRow="0" w:lastRow="0" w:firstColumn="0" w:lastColumn="0" w:oddVBand="0" w:evenVBand="0" w:oddHBand="1" w:evenHBand="0" w:firstRowFirstColumn="0" w:firstRowLastColumn="0" w:lastRowFirstColumn="0" w:lastRowLastColumn="0"/>
              <w:rPr>
                <w:bCs/>
              </w:rPr>
            </w:pPr>
            <w:r>
              <w:rPr>
                <w:bCs/>
              </w:rPr>
              <w:t>Yes</w:t>
            </w:r>
          </w:p>
        </w:tc>
        <w:tc>
          <w:tcPr>
            <w:tcW w:w="5772" w:type="dxa"/>
          </w:tcPr>
          <w:p w14:paraId="28F7EC4F" w14:textId="77777777" w:rsidR="00D933B7" w:rsidRPr="00000CEE" w:rsidRDefault="00D933B7">
            <w:pPr>
              <w:spacing w:before="120" w:after="120"/>
              <w:cnfStyle w:val="000000100000" w:firstRow="0" w:lastRow="0" w:firstColumn="0" w:lastColumn="0" w:oddVBand="0" w:evenVBand="0" w:oddHBand="1" w:evenHBand="0" w:firstRowFirstColumn="0" w:firstRowLastColumn="0" w:lastRowFirstColumn="0" w:lastRowLastColumn="0"/>
              <w:rPr>
                <w:bCs/>
              </w:rPr>
            </w:pPr>
            <w:r>
              <w:t xml:space="preserve">Albania adopted its updated Medium-Term Revenue Strategy </w:t>
            </w:r>
            <w:r>
              <w:rPr>
                <w:rFonts w:eastAsia="EC Square Sans Pro" w:cs="EC Square Sans Pro"/>
              </w:rPr>
              <w:t>to strengthen domestic resource mobilisation and thereby improve domestic capacity for tax and other revenue collection</w:t>
            </w:r>
            <w:r>
              <w:t>.</w:t>
            </w:r>
          </w:p>
        </w:tc>
      </w:tr>
    </w:tbl>
    <w:p w14:paraId="64B36096" w14:textId="77777777" w:rsidR="00D933B7" w:rsidRPr="007F5E8B" w:rsidRDefault="00D933B7" w:rsidP="00F72C99">
      <w:pPr>
        <w:pStyle w:val="Heading3"/>
      </w:pPr>
      <w:r>
        <w:t>Support to reforms</w:t>
      </w:r>
    </w:p>
    <w:p w14:paraId="508D5945" w14:textId="77777777" w:rsidR="00D933B7" w:rsidRPr="007F5E8B" w:rsidRDefault="00D933B7" w:rsidP="00D933B7">
      <w:pPr>
        <w:rPr>
          <w:rFonts w:eastAsia="EC Square Sans Pro" w:cs="EC Square Sans Pro"/>
        </w:rPr>
      </w:pPr>
      <w:r>
        <w:rPr>
          <w:rFonts w:eastAsia="EC Square Sans Pro" w:cs="EC Square Sans Pro"/>
        </w:rPr>
        <w:t>The nature of this programme is such that its performance is linked to the achievement of reforms steps by the beneficiaries. The Facility works in complementarity with IPA III, which provides the technical assistance, TAIEX and Twinning support that helps countries build the capacity needed to advance reforms, while the Facility creates the fiscal incentive to legislate and implement them. For a full overview of reform progress, please refer to the implementation and performance section.</w:t>
      </w:r>
    </w:p>
    <w:p w14:paraId="59A692CB" w14:textId="77777777" w:rsidR="00D933B7" w:rsidRDefault="00D933B7" w:rsidP="00D933B7">
      <w:pPr>
        <w:sectPr w:rsidR="00D933B7" w:rsidSect="00D933B7">
          <w:headerReference w:type="even" r:id="rId593"/>
          <w:headerReference w:type="default" r:id="rId594"/>
          <w:footerReference w:type="even" r:id="rId595"/>
          <w:footerReference w:type="default" r:id="rId596"/>
          <w:headerReference w:type="first" r:id="rId597"/>
          <w:footerReference w:type="first" r:id="rId598"/>
          <w:pgSz w:w="11906" w:h="16838"/>
          <w:pgMar w:top="1440" w:right="1133" w:bottom="1440" w:left="1134" w:header="708" w:footer="708" w:gutter="0"/>
          <w:cols w:space="708"/>
          <w:docGrid w:linePitch="360"/>
        </w:sectPr>
      </w:pPr>
    </w:p>
    <w:p w14:paraId="665A50B5" w14:textId="77777777" w:rsidR="00D933B7" w:rsidRDefault="00D933B7" w:rsidP="00D933B7">
      <w:pPr>
        <w:pStyle w:val="Heading1"/>
      </w:pPr>
      <w:bookmarkStart w:id="133" w:name="_Toc228976573"/>
      <w:r>
        <w:rPr>
          <w:noProof/>
        </w:rPr>
        <w:t>G</w:t>
      </w:r>
      <w:r w:rsidRPr="00137E12">
        <w:rPr>
          <w:noProof/>
        </w:rPr>
        <w:t>ROWTH PLAN FOR MOLDOVA</w:t>
      </w:r>
      <w:bookmarkEnd w:id="133"/>
    </w:p>
    <w:p w14:paraId="31D71D3A" w14:textId="64396C6C" w:rsidR="00D933B7" w:rsidRPr="00325DA1" w:rsidRDefault="008F7872" w:rsidP="00F72C99">
      <w:pPr>
        <w:pStyle w:val="Heading2"/>
        <w:rPr>
          <w:rFonts w:eastAsiaTheme="majorEastAsia"/>
          <w:lang w:eastAsia="en-GB"/>
        </w:rPr>
      </w:pPr>
      <w:r>
        <w:rPr>
          <w:rFonts w:eastAsiaTheme="majorEastAsia"/>
          <w:lang w:eastAsia="en-GB"/>
        </w:rPr>
        <w:t>Concrete examples of achievements</w:t>
      </w:r>
    </w:p>
    <w:tbl>
      <w:tblPr>
        <w:tblStyle w:val="PPO2021"/>
        <w:tblW w:w="9639" w:type="dxa"/>
        <w:jc w:val="left"/>
        <w:tblLayout w:type="fixed"/>
        <w:tblCellMar>
          <w:left w:w="115" w:type="dxa"/>
          <w:right w:w="115" w:type="dxa"/>
        </w:tblCellMar>
        <w:tblLook w:val="0200" w:firstRow="0" w:lastRow="0" w:firstColumn="0" w:lastColumn="0" w:noHBand="1" w:noVBand="0"/>
      </w:tblPr>
      <w:tblGrid>
        <w:gridCol w:w="2410"/>
        <w:gridCol w:w="2409"/>
        <w:gridCol w:w="2410"/>
        <w:gridCol w:w="2410"/>
      </w:tblGrid>
      <w:tr w:rsidR="00D933B7" w:rsidRPr="0047239D" w14:paraId="6958EC00" w14:textId="77777777">
        <w:trPr>
          <w:trHeight w:val="1584"/>
          <w:jc w:val="left"/>
        </w:trPr>
        <w:tc>
          <w:tcPr>
            <w:tcW w:w="2410" w:type="dxa"/>
          </w:tcPr>
          <w:p w14:paraId="2488FC02" w14:textId="77777777" w:rsidR="00D933B7" w:rsidRPr="0047239D" w:rsidRDefault="00D933B7">
            <w:pPr>
              <w:spacing w:before="120" w:after="120"/>
              <w:rPr>
                <w:sz w:val="28"/>
                <w:szCs w:val="28"/>
              </w:rPr>
            </w:pPr>
            <w:r>
              <w:rPr>
                <w:sz w:val="28"/>
                <w:szCs w:val="28"/>
              </w:rPr>
              <w:t>1</w:t>
            </w:r>
          </w:p>
          <w:p w14:paraId="3638AC92" w14:textId="77777777" w:rsidR="00D933B7" w:rsidRDefault="00D933B7">
            <w:pPr>
              <w:spacing w:before="120" w:after="120"/>
            </w:pPr>
            <w:r>
              <w:t>Reform Agenda adopted:</w:t>
            </w:r>
          </w:p>
          <w:p w14:paraId="374140B2" w14:textId="77777777" w:rsidR="00D933B7" w:rsidRPr="0047239D" w:rsidRDefault="00D933B7">
            <w:pPr>
              <w:spacing w:before="120" w:after="120"/>
            </w:pPr>
            <w:r>
              <w:t>in May 2025, the Commission adopted the Reform Agenda for Moldova</w:t>
            </w:r>
          </w:p>
        </w:tc>
        <w:tc>
          <w:tcPr>
            <w:cnfStyle w:val="000001000000" w:firstRow="0" w:lastRow="0" w:firstColumn="0" w:lastColumn="0" w:oddVBand="0" w:evenVBand="1" w:oddHBand="0" w:evenHBand="0" w:firstRowFirstColumn="0" w:firstRowLastColumn="0" w:lastRowFirstColumn="0" w:lastRowLastColumn="0"/>
            <w:tcW w:w="2409" w:type="dxa"/>
          </w:tcPr>
          <w:p w14:paraId="5D5BB678" w14:textId="77777777" w:rsidR="00D933B7" w:rsidRDefault="00D933B7">
            <w:pPr>
              <w:spacing w:before="120" w:after="120"/>
              <w:rPr>
                <w:sz w:val="28"/>
                <w:szCs w:val="28"/>
              </w:rPr>
            </w:pPr>
            <w:r>
              <w:rPr>
                <w:sz w:val="28"/>
                <w:szCs w:val="28"/>
              </w:rPr>
              <w:t>4</w:t>
            </w:r>
          </w:p>
          <w:p w14:paraId="2273F037" w14:textId="77777777" w:rsidR="00D933B7" w:rsidRPr="0080197D" w:rsidRDefault="00D933B7">
            <w:pPr>
              <w:spacing w:before="120" w:after="120"/>
            </w:pPr>
            <w:r>
              <w:t>reform steps have been achieved</w:t>
            </w:r>
          </w:p>
          <w:p w14:paraId="54D3208E" w14:textId="77777777" w:rsidR="00D933B7" w:rsidRPr="00B23CBA" w:rsidRDefault="00D933B7">
            <w:pPr>
              <w:spacing w:after="0" w:line="240" w:lineRule="auto"/>
              <w:textAlignment w:val="baseline"/>
              <w:rPr>
                <w:sz w:val="28"/>
                <w:szCs w:val="28"/>
              </w:rPr>
            </w:pPr>
            <w:r>
              <w:t>- three of these steps planned for December, had already been achieved by June 2025.</w:t>
            </w:r>
          </w:p>
        </w:tc>
        <w:tc>
          <w:tcPr>
            <w:tcW w:w="2410" w:type="dxa"/>
            <w:tcBorders>
              <w:bottom w:val="single" w:sz="4" w:space="0" w:color="8C8C8C"/>
            </w:tcBorders>
          </w:tcPr>
          <w:p w14:paraId="4294D8BA"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rPr>
                <w:sz w:val="28"/>
                <w:szCs w:val="28"/>
              </w:rPr>
              <w:t>EUR 314.9 million</w:t>
            </w:r>
          </w:p>
          <w:p w14:paraId="634B3C0C" w14:textId="77777777" w:rsidR="00D933B7" w:rsidRDefault="00D933B7">
            <w:pPr>
              <w:spacing w:before="120" w:after="120"/>
              <w:cnfStyle w:val="000000000000" w:firstRow="0" w:lastRow="0" w:firstColumn="0" w:lastColumn="0" w:oddVBand="0" w:evenVBand="0" w:oddHBand="0" w:evenHBand="0" w:firstRowFirstColumn="0" w:firstRowLastColumn="0" w:lastRowFirstColumn="0" w:lastRowLastColumn="0"/>
            </w:pPr>
            <w:r>
              <w:t>has been released in total,</w:t>
            </w:r>
          </w:p>
          <w:p w14:paraId="584B8873" w14:textId="77777777" w:rsidR="00D933B7" w:rsidRPr="0047239D" w:rsidRDefault="00D933B7">
            <w:pPr>
              <w:spacing w:before="120" w:after="120"/>
              <w:cnfStyle w:val="000000000000" w:firstRow="0" w:lastRow="0" w:firstColumn="0" w:lastColumn="0" w:oddVBand="0" w:evenVBand="0" w:oddHBand="0" w:evenHBand="0" w:firstRowFirstColumn="0" w:firstRowLastColumn="0" w:lastRowFirstColumn="0" w:lastRowLastColumn="0"/>
              <w:rPr>
                <w:sz w:val="28"/>
                <w:szCs w:val="28"/>
              </w:rPr>
            </w:pPr>
            <w:r>
              <w:t>consisting of EUR 216.7million in repayable support provided directly to the treasury, EUR72.2million in repayable support for cofinancing under the Neighbourhood Investment Platform, and EUR 26million in non-repayable support, channelled through that platform.</w:t>
            </w:r>
          </w:p>
        </w:tc>
        <w:tc>
          <w:tcPr>
            <w:cnfStyle w:val="000001000000" w:firstRow="0" w:lastRow="0" w:firstColumn="0" w:lastColumn="0" w:oddVBand="0" w:evenVBand="1" w:oddHBand="0" w:evenHBand="0" w:firstRowFirstColumn="0" w:firstRowLastColumn="0" w:lastRowFirstColumn="0" w:lastRowLastColumn="0"/>
            <w:tcW w:w="2410" w:type="dxa"/>
          </w:tcPr>
          <w:p w14:paraId="64BE99CA" w14:textId="77777777" w:rsidR="00D933B7" w:rsidRPr="0047239D" w:rsidRDefault="00D933B7">
            <w:pPr>
              <w:spacing w:before="120" w:after="120"/>
              <w:rPr>
                <w:sz w:val="28"/>
                <w:szCs w:val="28"/>
              </w:rPr>
            </w:pPr>
            <w:r>
              <w:rPr>
                <w:sz w:val="28"/>
                <w:szCs w:val="28"/>
              </w:rPr>
              <w:t>2</w:t>
            </w:r>
          </w:p>
          <w:p w14:paraId="7F1EB771" w14:textId="77777777" w:rsidR="00D933B7" w:rsidRDefault="00D933B7">
            <w:pPr>
              <w:spacing w:before="120" w:after="120"/>
            </w:pPr>
            <w:r>
              <w:t>of the steps achieved</w:t>
            </w:r>
          </w:p>
          <w:p w14:paraId="58705AD1" w14:textId="77777777" w:rsidR="00D933B7" w:rsidRPr="0047239D" w:rsidRDefault="00D933B7">
            <w:pPr>
              <w:spacing w:before="120" w:after="120"/>
            </w:pPr>
            <w:r>
              <w:t xml:space="preserve">contribute to advancing an open and competitive electricity market: </w:t>
            </w:r>
            <w:r>
              <w:rPr>
                <w:b/>
                <w:bCs/>
              </w:rPr>
              <w:t>Moldova</w:t>
            </w:r>
            <w:r>
              <w:t xml:space="preserve"> has designated a nominated electricity market operator and partially harmonised its value added tax law with EU legislation, strengthening the legal and institutional foundations for electricity market integration.</w:t>
            </w:r>
          </w:p>
        </w:tc>
      </w:tr>
    </w:tbl>
    <w:p w14:paraId="1362A14E" w14:textId="77777777" w:rsidR="00D933B7" w:rsidRDefault="00D933B7" w:rsidP="00D933B7">
      <w:pPr>
        <w:rPr>
          <w:rFonts w:ascii="EC Square Sans Pro Medium" w:eastAsiaTheme="majorEastAsia" w:hAnsi="EC Square Sans Pro Medium" w:cstheme="majorBidi"/>
          <w:sz w:val="32"/>
          <w:szCs w:val="32"/>
          <w:lang w:eastAsia="en-GB"/>
        </w:rPr>
      </w:pPr>
    </w:p>
    <w:p w14:paraId="49D2F6FD" w14:textId="77777777" w:rsidR="00D933B7" w:rsidRDefault="00D933B7" w:rsidP="00D933B7">
      <w:pPr>
        <w:spacing w:line="259" w:lineRule="auto"/>
        <w:rPr>
          <w:rFonts w:ascii="EC Square Sans Pro Medium" w:eastAsiaTheme="majorEastAsia" w:hAnsi="EC Square Sans Pro Medium" w:cstheme="majorBidi"/>
          <w:sz w:val="32"/>
          <w:szCs w:val="32"/>
          <w:lang w:eastAsia="en-GB"/>
        </w:rPr>
      </w:pPr>
      <w:r>
        <w:rPr>
          <w:rFonts w:ascii="EC Square Sans Pro Medium" w:eastAsiaTheme="majorEastAsia" w:hAnsi="EC Square Sans Pro Medium" w:cstheme="majorBidi"/>
          <w:sz w:val="32"/>
          <w:szCs w:val="32"/>
          <w:lang w:eastAsia="en-GB"/>
        </w:rPr>
        <w:br w:type="page"/>
      </w:r>
    </w:p>
    <w:p w14:paraId="3D5A36F4" w14:textId="77777777" w:rsidR="00D933B7" w:rsidRDefault="00D933B7" w:rsidP="00D933B7">
      <w:pPr>
        <w:keepNext/>
        <w:keepLines/>
        <w:spacing w:before="360" w:after="0" w:line="240" w:lineRule="auto"/>
        <w:outlineLvl w:val="4"/>
        <w:rPr>
          <w:rFonts w:ascii="EC Square Sans Pro Medium" w:eastAsiaTheme="majorEastAsia" w:hAnsi="EC Square Sans Pro Medium" w:cstheme="majorBidi"/>
          <w:sz w:val="32"/>
          <w:szCs w:val="32"/>
          <w:lang w:eastAsia="en-GB"/>
        </w:rPr>
      </w:pPr>
    </w:p>
    <w:p w14:paraId="48FB0FD3" w14:textId="77777777" w:rsidR="00D933B7" w:rsidRPr="00D2379F" w:rsidRDefault="00D933B7" w:rsidP="00F72C99">
      <w:pPr>
        <w:pStyle w:val="Heading2"/>
        <w:rPr>
          <w:rFonts w:eastAsiaTheme="majorEastAsia"/>
          <w:lang w:eastAsia="en-GB"/>
        </w:rPr>
      </w:pPr>
      <w:r>
        <w:rPr>
          <w:rFonts w:eastAsiaTheme="majorEastAsia"/>
          <w:lang w:eastAsia="en-GB"/>
        </w:rPr>
        <w:t>Budget implementation</w:t>
      </w:r>
    </w:p>
    <w:p w14:paraId="629ADBAE" w14:textId="77777777" w:rsidR="00D933B7" w:rsidRDefault="00D933B7" w:rsidP="00D933B7">
      <w:pPr>
        <w:spacing w:after="0" w:line="240" w:lineRule="auto"/>
        <w:ind w:left="285" w:hanging="285"/>
        <w:textAlignment w:val="baseline"/>
        <w:rPr>
          <w:rFonts w:cs="Segoe UI"/>
          <w:sz w:val="18"/>
          <w:szCs w:val="18"/>
          <w:lang w:eastAsia="en-IE"/>
        </w:rPr>
      </w:pPr>
      <w:r>
        <w:rPr>
          <w:b/>
          <w:bCs/>
        </w:rPr>
        <w:t xml:space="preserve"> </w:t>
      </w: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69EA8DBB" w14:textId="77777777" w:rsidR="00D933B7" w:rsidRDefault="00D933B7" w:rsidP="00D933B7">
      <w:pPr>
        <w:spacing w:after="0" w:line="240" w:lineRule="auto"/>
        <w:textAlignment w:val="baseline"/>
        <w:rPr>
          <w:rFonts w:cs="Segoe UI"/>
          <w:sz w:val="18"/>
          <w:szCs w:val="18"/>
          <w:lang w:eastAsia="en-IE"/>
        </w:rPr>
      </w:pPr>
    </w:p>
    <w:p w14:paraId="664C31DF" w14:textId="77777777" w:rsidR="00D933B7" w:rsidRPr="00426441" w:rsidRDefault="00D933B7" w:rsidP="00F72C99">
      <w:pPr>
        <w:pStyle w:val="Heading3"/>
        <w:rPr>
          <w:rFonts w:ascii="Segoe UI" w:hAnsi="Segoe UI" w:cs="Segoe UI"/>
          <w:sz w:val="18"/>
          <w:szCs w:val="18"/>
          <w:lang w:val="en-IE" w:eastAsia="en-IE"/>
        </w:rPr>
      </w:pPr>
      <w:r>
        <w:t xml:space="preserve">Budget programming </w:t>
      </w:r>
      <w:r>
        <w:rPr>
          <w:rFonts w:cs="Segoe UI"/>
          <w:lang w:eastAsia="en-IE"/>
        </w:rPr>
        <w:t>(million EUR):</w:t>
      </w:r>
      <w:r>
        <w:rPr>
          <w:rFonts w:ascii="Calibri" w:hAnsi="Calibri" w:cs="Calibri"/>
          <w:lang w:val="en-IE" w:eastAsia="en-IE"/>
        </w:rPr>
        <w:t> </w:t>
      </w:r>
    </w:p>
    <w:tbl>
      <w:tblPr>
        <w:tblW w:w="9616" w:type="dxa"/>
        <w:jc w:val="righ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160"/>
        <w:gridCol w:w="801"/>
        <w:gridCol w:w="800"/>
        <w:gridCol w:w="800"/>
        <w:gridCol w:w="1011"/>
        <w:gridCol w:w="1011"/>
        <w:gridCol w:w="1011"/>
        <w:gridCol w:w="1011"/>
        <w:gridCol w:w="1011"/>
      </w:tblGrid>
      <w:tr w:rsidR="00D933B7" w:rsidRPr="00BC7F7B" w14:paraId="21754E00" w14:textId="77777777">
        <w:trPr>
          <w:trHeight w:val="300"/>
          <w:jc w:val="right"/>
        </w:trPr>
        <w:tc>
          <w:tcPr>
            <w:tcW w:w="2173"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14222A48" w14:textId="77777777" w:rsidR="00D933B7" w:rsidRPr="00BC7F7B" w:rsidRDefault="00D933B7">
            <w:pPr>
              <w:spacing w:after="0" w:line="240" w:lineRule="auto"/>
              <w:jc w:val="center"/>
              <w:textAlignment w:val="baseline"/>
              <w:rPr>
                <w:b/>
                <w:bCs/>
                <w:lang w:val="en-IE" w:eastAsia="en-IE"/>
              </w:rPr>
            </w:pPr>
          </w:p>
        </w:tc>
        <w:tc>
          <w:tcPr>
            <w:tcW w:w="786"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7DBCBFB4" w14:textId="77777777" w:rsidR="00D933B7" w:rsidRPr="00BC7F7B" w:rsidRDefault="00D933B7">
            <w:pPr>
              <w:spacing w:after="0" w:line="240" w:lineRule="auto"/>
              <w:jc w:val="right"/>
              <w:textAlignment w:val="baseline"/>
              <w:rPr>
                <w:b/>
                <w:bCs/>
                <w:lang w:val="en-IE" w:eastAsia="en-IE"/>
              </w:rPr>
            </w:pPr>
            <w:r>
              <w:rPr>
                <w:b/>
                <w:bCs/>
                <w:lang w:eastAsia="en-IE"/>
              </w:rPr>
              <w:t>2021</w:t>
            </w:r>
          </w:p>
        </w:tc>
        <w:tc>
          <w:tcPr>
            <w:tcW w:w="786"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4D135B65" w14:textId="77777777" w:rsidR="00D933B7" w:rsidRPr="00BC7F7B" w:rsidRDefault="00D933B7">
            <w:pPr>
              <w:spacing w:after="0" w:line="240" w:lineRule="auto"/>
              <w:jc w:val="right"/>
              <w:textAlignment w:val="baseline"/>
              <w:rPr>
                <w:b/>
                <w:bCs/>
                <w:lang w:val="en-IE" w:eastAsia="en-IE"/>
              </w:rPr>
            </w:pPr>
            <w:r>
              <w:rPr>
                <w:b/>
                <w:bCs/>
                <w:lang w:eastAsia="en-IE"/>
              </w:rPr>
              <w:t>2022</w:t>
            </w:r>
          </w:p>
        </w:tc>
        <w:tc>
          <w:tcPr>
            <w:tcW w:w="786"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7AA60708" w14:textId="77777777" w:rsidR="00D933B7" w:rsidRPr="00BC7F7B" w:rsidRDefault="00D933B7">
            <w:pPr>
              <w:spacing w:after="0" w:line="240" w:lineRule="auto"/>
              <w:jc w:val="right"/>
              <w:textAlignment w:val="baseline"/>
              <w:rPr>
                <w:b/>
                <w:bCs/>
                <w:lang w:val="en-IE" w:eastAsia="en-IE"/>
              </w:rPr>
            </w:pPr>
            <w:r>
              <w:rPr>
                <w:b/>
                <w:bCs/>
                <w:lang w:eastAsia="en-IE"/>
              </w:rPr>
              <w:t>2023</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4E68B9D6" w14:textId="77777777" w:rsidR="00D933B7" w:rsidRPr="00BC7F7B" w:rsidRDefault="00D933B7">
            <w:pPr>
              <w:spacing w:after="0" w:line="240" w:lineRule="auto"/>
              <w:jc w:val="right"/>
              <w:textAlignment w:val="baseline"/>
              <w:rPr>
                <w:b/>
                <w:bCs/>
                <w:lang w:val="en-IE" w:eastAsia="en-IE"/>
              </w:rPr>
            </w:pPr>
            <w:r>
              <w:rPr>
                <w:b/>
                <w:bCs/>
                <w:lang w:eastAsia="en-IE"/>
              </w:rPr>
              <w:t>2024</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22AE315E" w14:textId="77777777" w:rsidR="00D933B7" w:rsidRPr="00BC7F7B" w:rsidRDefault="00D933B7">
            <w:pPr>
              <w:spacing w:after="0" w:line="240" w:lineRule="auto"/>
              <w:jc w:val="right"/>
              <w:textAlignment w:val="baseline"/>
              <w:rPr>
                <w:b/>
                <w:bCs/>
                <w:lang w:val="en-IE" w:eastAsia="en-IE"/>
              </w:rPr>
            </w:pPr>
            <w:r>
              <w:rPr>
                <w:b/>
                <w:bCs/>
                <w:lang w:eastAsia="en-IE"/>
              </w:rPr>
              <w:t>2025</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0FA8A8D6" w14:textId="77777777" w:rsidR="00D933B7" w:rsidRPr="00BC7F7B" w:rsidRDefault="00D933B7">
            <w:pPr>
              <w:spacing w:after="0" w:line="240" w:lineRule="auto"/>
              <w:jc w:val="right"/>
              <w:textAlignment w:val="baseline"/>
              <w:rPr>
                <w:b/>
                <w:bCs/>
                <w:lang w:val="en-IE" w:eastAsia="en-IE"/>
              </w:rPr>
            </w:pPr>
            <w:r>
              <w:rPr>
                <w:b/>
                <w:bCs/>
                <w:lang w:eastAsia="en-IE"/>
              </w:rPr>
              <w:t>2026</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5461CA5F" w14:textId="77777777" w:rsidR="00D933B7" w:rsidRPr="00BC7F7B" w:rsidRDefault="00D933B7">
            <w:pPr>
              <w:spacing w:after="0" w:line="240" w:lineRule="auto"/>
              <w:jc w:val="right"/>
              <w:textAlignment w:val="baseline"/>
              <w:rPr>
                <w:b/>
                <w:bCs/>
                <w:lang w:val="en-IE" w:eastAsia="en-IE"/>
              </w:rPr>
            </w:pPr>
            <w:r>
              <w:rPr>
                <w:b/>
                <w:bCs/>
                <w:lang w:eastAsia="en-IE"/>
              </w:rPr>
              <w:t>2027</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469D73EE" w14:textId="77777777" w:rsidR="00D933B7" w:rsidRPr="00BC7F7B" w:rsidRDefault="00D933B7">
            <w:pPr>
              <w:spacing w:after="0" w:line="240" w:lineRule="auto"/>
              <w:jc w:val="right"/>
              <w:textAlignment w:val="baseline"/>
              <w:rPr>
                <w:b/>
                <w:bCs/>
                <w:lang w:val="en-IE" w:eastAsia="en-IE"/>
              </w:rPr>
            </w:pPr>
            <w:r>
              <w:rPr>
                <w:b/>
                <w:bCs/>
                <w:lang w:eastAsia="en-IE"/>
              </w:rPr>
              <w:t>Total</w:t>
            </w:r>
          </w:p>
        </w:tc>
      </w:tr>
      <w:tr w:rsidR="00D933B7" w:rsidRPr="00BC7F7B" w14:paraId="3029C8A4" w14:textId="77777777">
        <w:trPr>
          <w:trHeight w:val="300"/>
          <w:jc w:val="right"/>
        </w:trPr>
        <w:tc>
          <w:tcPr>
            <w:tcW w:w="2173" w:type="dxa"/>
            <w:tcBorders>
              <w:top w:val="single" w:sz="6" w:space="0" w:color="8C8C8C"/>
              <w:left w:val="nil"/>
              <w:bottom w:val="single" w:sz="6" w:space="0" w:color="8C8C8C"/>
              <w:right w:val="nil"/>
            </w:tcBorders>
            <w:tcMar>
              <w:left w:w="113" w:type="dxa"/>
              <w:right w:w="113" w:type="dxa"/>
            </w:tcMar>
            <w:vAlign w:val="center"/>
            <w:hideMark/>
          </w:tcPr>
          <w:p w14:paraId="2C3E15FE" w14:textId="77777777" w:rsidR="00D933B7" w:rsidRPr="00BC7F7B" w:rsidRDefault="00D933B7">
            <w:pPr>
              <w:spacing w:after="0" w:line="240" w:lineRule="auto"/>
              <w:textAlignment w:val="baseline"/>
              <w:rPr>
                <w:lang w:val="en-IE" w:eastAsia="en-IE"/>
              </w:rPr>
            </w:pPr>
            <w:r>
              <w:rPr>
                <w:lang w:eastAsia="en-IE"/>
              </w:rPr>
              <w:t>Non repayable support</w:t>
            </w:r>
          </w:p>
        </w:tc>
        <w:tc>
          <w:tcPr>
            <w:tcW w:w="786" w:type="dxa"/>
            <w:tcBorders>
              <w:top w:val="single" w:sz="6" w:space="0" w:color="8C8C8C"/>
              <w:left w:val="nil"/>
              <w:bottom w:val="single" w:sz="6" w:space="0" w:color="8C8C8C"/>
              <w:right w:val="nil"/>
            </w:tcBorders>
            <w:tcMar>
              <w:left w:w="113" w:type="dxa"/>
              <w:right w:w="113" w:type="dxa"/>
            </w:tcMar>
            <w:vAlign w:val="center"/>
            <w:hideMark/>
          </w:tcPr>
          <w:p w14:paraId="64DE6965" w14:textId="77777777" w:rsidR="00D933B7" w:rsidRPr="00BC7F7B" w:rsidRDefault="00D933B7">
            <w:pPr>
              <w:spacing w:after="0" w:line="240" w:lineRule="auto"/>
              <w:jc w:val="center"/>
              <w:textAlignment w:val="baseline"/>
              <w:rPr>
                <w:lang w:val="en-IE" w:eastAsia="en-IE"/>
              </w:rPr>
            </w:pPr>
            <w:r>
              <w:rPr>
                <w:rFonts w:cs="Calibri"/>
                <w:lang w:val="en-IE" w:eastAsia="en-IE"/>
              </w:rPr>
              <w:t>-</w:t>
            </w:r>
          </w:p>
        </w:tc>
        <w:tc>
          <w:tcPr>
            <w:tcW w:w="786" w:type="dxa"/>
            <w:tcBorders>
              <w:top w:val="single" w:sz="6" w:space="0" w:color="8C8C8C"/>
              <w:left w:val="nil"/>
              <w:bottom w:val="single" w:sz="6" w:space="0" w:color="8C8C8C"/>
              <w:right w:val="nil"/>
            </w:tcBorders>
            <w:tcMar>
              <w:left w:w="113" w:type="dxa"/>
              <w:right w:w="113" w:type="dxa"/>
            </w:tcMar>
            <w:vAlign w:val="center"/>
            <w:hideMark/>
          </w:tcPr>
          <w:p w14:paraId="437E2367" w14:textId="77777777" w:rsidR="00D933B7" w:rsidRPr="00BC7F7B" w:rsidRDefault="00D933B7">
            <w:pPr>
              <w:spacing w:after="0" w:line="240" w:lineRule="auto"/>
              <w:jc w:val="center"/>
              <w:textAlignment w:val="baseline"/>
              <w:rPr>
                <w:lang w:val="en-IE" w:eastAsia="en-IE"/>
              </w:rPr>
            </w:pPr>
            <w:r>
              <w:rPr>
                <w:lang w:eastAsia="en-IE"/>
              </w:rPr>
              <w:t>-</w:t>
            </w:r>
          </w:p>
        </w:tc>
        <w:tc>
          <w:tcPr>
            <w:tcW w:w="786" w:type="dxa"/>
            <w:tcBorders>
              <w:top w:val="single" w:sz="6" w:space="0" w:color="8C8C8C"/>
              <w:left w:val="nil"/>
              <w:bottom w:val="single" w:sz="6" w:space="0" w:color="8C8C8C"/>
              <w:right w:val="nil"/>
            </w:tcBorders>
            <w:tcMar>
              <w:left w:w="113" w:type="dxa"/>
              <w:right w:w="113" w:type="dxa"/>
            </w:tcMar>
            <w:vAlign w:val="center"/>
            <w:hideMark/>
          </w:tcPr>
          <w:p w14:paraId="59210CD8" w14:textId="77777777" w:rsidR="00D933B7" w:rsidRPr="00BC7F7B" w:rsidRDefault="00D933B7">
            <w:pPr>
              <w:spacing w:after="0" w:line="240" w:lineRule="auto"/>
              <w:jc w:val="center"/>
              <w:textAlignment w:val="baseline"/>
              <w:rPr>
                <w:lang w:val="en-IE" w:eastAsia="en-IE"/>
              </w:rPr>
            </w:pPr>
            <w:r>
              <w:rPr>
                <w:lang w:eastAsia="en-IE"/>
              </w:rPr>
              <w:t>-</w:t>
            </w:r>
          </w:p>
        </w:tc>
        <w:tc>
          <w:tcPr>
            <w:tcW w:w="1017" w:type="dxa"/>
            <w:tcBorders>
              <w:top w:val="single" w:sz="6" w:space="0" w:color="8C8C8C"/>
              <w:left w:val="nil"/>
              <w:bottom w:val="single" w:sz="6" w:space="0" w:color="8C8C8C"/>
              <w:right w:val="nil"/>
            </w:tcBorders>
            <w:tcMar>
              <w:left w:w="113" w:type="dxa"/>
              <w:right w:w="113" w:type="dxa"/>
            </w:tcMar>
            <w:vAlign w:val="center"/>
            <w:hideMark/>
          </w:tcPr>
          <w:p w14:paraId="63F69FEB" w14:textId="77777777" w:rsidR="00D933B7" w:rsidRPr="00BC7F7B" w:rsidRDefault="00D933B7">
            <w:pPr>
              <w:spacing w:after="0" w:line="240" w:lineRule="auto"/>
              <w:jc w:val="center"/>
              <w:textAlignment w:val="baseline"/>
              <w:rPr>
                <w:lang w:val="en-IE" w:eastAsia="en-IE"/>
              </w:rPr>
            </w:pPr>
            <w:r>
              <w:rPr>
                <w:lang w:eastAsia="en-IE"/>
              </w:rPr>
              <w:t>-</w:t>
            </w:r>
          </w:p>
        </w:tc>
        <w:tc>
          <w:tcPr>
            <w:tcW w:w="1017" w:type="dxa"/>
            <w:tcBorders>
              <w:top w:val="single" w:sz="6" w:space="0" w:color="8C8C8C"/>
              <w:left w:val="nil"/>
              <w:bottom w:val="single" w:sz="6" w:space="0" w:color="8C8C8C"/>
              <w:right w:val="nil"/>
            </w:tcBorders>
            <w:tcMar>
              <w:left w:w="113" w:type="dxa"/>
              <w:right w:w="113" w:type="dxa"/>
            </w:tcMar>
            <w:vAlign w:val="center"/>
            <w:hideMark/>
          </w:tcPr>
          <w:p w14:paraId="0761F854" w14:textId="77777777" w:rsidR="00D933B7" w:rsidRPr="00BC7F7B" w:rsidRDefault="00D933B7">
            <w:pPr>
              <w:spacing w:after="0" w:line="240" w:lineRule="auto"/>
              <w:jc w:val="right"/>
              <w:textAlignment w:val="baseline"/>
              <w:rPr>
                <w:lang w:val="en-IE" w:eastAsia="en-IE"/>
              </w:rPr>
            </w:pPr>
            <w:r>
              <w:t>220.9</w:t>
            </w:r>
          </w:p>
        </w:tc>
        <w:tc>
          <w:tcPr>
            <w:tcW w:w="1017" w:type="dxa"/>
            <w:tcBorders>
              <w:top w:val="single" w:sz="6" w:space="0" w:color="8C8C8C"/>
              <w:left w:val="nil"/>
              <w:bottom w:val="single" w:sz="6" w:space="0" w:color="8C8C8C"/>
              <w:right w:val="nil"/>
            </w:tcBorders>
            <w:tcMar>
              <w:left w:w="113" w:type="dxa"/>
              <w:right w:w="113" w:type="dxa"/>
            </w:tcMar>
            <w:vAlign w:val="center"/>
            <w:hideMark/>
          </w:tcPr>
          <w:p w14:paraId="54806EF4" w14:textId="77777777" w:rsidR="00D933B7" w:rsidRPr="00BC7F7B" w:rsidRDefault="00D933B7">
            <w:pPr>
              <w:spacing w:after="0" w:line="240" w:lineRule="auto"/>
              <w:jc w:val="right"/>
              <w:textAlignment w:val="baseline"/>
              <w:rPr>
                <w:lang w:val="en-IE" w:eastAsia="en-IE"/>
              </w:rPr>
            </w:pPr>
            <w:r>
              <w:t>171.2</w:t>
            </w:r>
          </w:p>
        </w:tc>
        <w:tc>
          <w:tcPr>
            <w:tcW w:w="1017" w:type="dxa"/>
            <w:tcBorders>
              <w:top w:val="single" w:sz="6" w:space="0" w:color="8C8C8C"/>
              <w:left w:val="nil"/>
              <w:bottom w:val="single" w:sz="6" w:space="0" w:color="8C8C8C"/>
              <w:right w:val="nil"/>
            </w:tcBorders>
            <w:tcMar>
              <w:left w:w="113" w:type="dxa"/>
              <w:right w:w="113" w:type="dxa"/>
            </w:tcMar>
            <w:vAlign w:val="center"/>
            <w:hideMark/>
          </w:tcPr>
          <w:p w14:paraId="5E2D6892" w14:textId="77777777" w:rsidR="00D933B7" w:rsidRPr="00BC7F7B" w:rsidRDefault="00D933B7">
            <w:pPr>
              <w:spacing w:after="0" w:line="240" w:lineRule="auto"/>
              <w:jc w:val="right"/>
              <w:textAlignment w:val="baseline"/>
              <w:rPr>
                <w:lang w:val="en-IE" w:eastAsia="en-IE"/>
              </w:rPr>
            </w:pPr>
            <w:r>
              <w:t>127.9</w:t>
            </w:r>
          </w:p>
        </w:tc>
        <w:tc>
          <w:tcPr>
            <w:tcW w:w="1017" w:type="dxa"/>
            <w:tcBorders>
              <w:top w:val="single" w:sz="6" w:space="0" w:color="8C8C8C"/>
              <w:left w:val="nil"/>
              <w:bottom w:val="single" w:sz="6" w:space="0" w:color="8C8C8C"/>
              <w:right w:val="nil"/>
            </w:tcBorders>
            <w:tcMar>
              <w:left w:w="113" w:type="dxa"/>
              <w:right w:w="113" w:type="dxa"/>
            </w:tcMar>
            <w:vAlign w:val="center"/>
            <w:hideMark/>
          </w:tcPr>
          <w:p w14:paraId="0F119264" w14:textId="77777777" w:rsidR="00D933B7" w:rsidRPr="00BC7F7B" w:rsidRDefault="00D933B7">
            <w:pPr>
              <w:spacing w:after="0" w:line="240" w:lineRule="auto"/>
              <w:jc w:val="right"/>
              <w:textAlignment w:val="baseline"/>
              <w:rPr>
                <w:lang w:val="en-IE" w:eastAsia="en-IE"/>
              </w:rPr>
            </w:pPr>
            <w:r>
              <w:t>520.0</w:t>
            </w:r>
          </w:p>
        </w:tc>
      </w:tr>
      <w:tr w:rsidR="00D933B7" w:rsidRPr="00BC7F7B" w14:paraId="1F25E18C" w14:textId="77777777">
        <w:trPr>
          <w:trHeight w:val="300"/>
          <w:jc w:val="right"/>
        </w:trPr>
        <w:tc>
          <w:tcPr>
            <w:tcW w:w="2173"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4E030BE7" w14:textId="77777777" w:rsidR="00D933B7" w:rsidRPr="00BC7F7B" w:rsidRDefault="00D933B7">
            <w:pPr>
              <w:spacing w:after="0" w:line="240" w:lineRule="auto"/>
              <w:textAlignment w:val="baseline"/>
              <w:rPr>
                <w:i/>
                <w:iCs/>
                <w:lang w:val="en-IE" w:eastAsia="en-IE"/>
              </w:rPr>
            </w:pPr>
            <w:r>
              <w:rPr>
                <w:i/>
                <w:iCs/>
                <w:lang w:eastAsia="en-IE"/>
              </w:rPr>
              <w:t>Of which provisioning of the loans</w:t>
            </w:r>
          </w:p>
        </w:tc>
        <w:tc>
          <w:tcPr>
            <w:tcW w:w="786"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65EC6BF7" w14:textId="77777777" w:rsidR="00D933B7" w:rsidRPr="00BC7F7B" w:rsidRDefault="00D933B7">
            <w:pPr>
              <w:spacing w:after="0" w:line="240" w:lineRule="auto"/>
              <w:jc w:val="center"/>
              <w:textAlignment w:val="baseline"/>
              <w:rPr>
                <w:lang w:val="en-IE" w:eastAsia="en-IE"/>
              </w:rPr>
            </w:pPr>
            <w:r>
              <w:rPr>
                <w:lang w:eastAsia="en-IE"/>
              </w:rPr>
              <w:t>-</w:t>
            </w:r>
          </w:p>
        </w:tc>
        <w:tc>
          <w:tcPr>
            <w:tcW w:w="786"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39F6D4C6" w14:textId="77777777" w:rsidR="00D933B7" w:rsidRPr="00BC7F7B" w:rsidRDefault="00D933B7">
            <w:pPr>
              <w:spacing w:after="0" w:line="240" w:lineRule="auto"/>
              <w:jc w:val="center"/>
              <w:textAlignment w:val="baseline"/>
              <w:rPr>
                <w:lang w:val="en-IE" w:eastAsia="en-IE"/>
              </w:rPr>
            </w:pPr>
            <w:r>
              <w:rPr>
                <w:lang w:eastAsia="en-IE"/>
              </w:rPr>
              <w:t>-</w:t>
            </w:r>
          </w:p>
        </w:tc>
        <w:tc>
          <w:tcPr>
            <w:tcW w:w="786" w:type="dxa"/>
            <w:tcBorders>
              <w:top w:val="single" w:sz="6" w:space="0" w:color="8C8C8C"/>
              <w:left w:val="nil"/>
              <w:bottom w:val="single" w:sz="6" w:space="0" w:color="8C8C8C"/>
              <w:right w:val="nil"/>
            </w:tcBorders>
            <w:shd w:val="clear" w:color="auto" w:fill="F2F2F2"/>
            <w:tcMar>
              <w:left w:w="113" w:type="dxa"/>
              <w:right w:w="113" w:type="dxa"/>
            </w:tcMar>
            <w:vAlign w:val="center"/>
            <w:hideMark/>
          </w:tcPr>
          <w:p w14:paraId="4D4D74F0" w14:textId="77777777" w:rsidR="00D933B7" w:rsidRPr="00BC7F7B" w:rsidRDefault="00D933B7">
            <w:pPr>
              <w:spacing w:after="0" w:line="240" w:lineRule="auto"/>
              <w:jc w:val="center"/>
              <w:textAlignment w:val="baseline"/>
              <w:rPr>
                <w:lang w:val="en-IE" w:eastAsia="en-IE"/>
              </w:rPr>
            </w:pPr>
            <w:r>
              <w:rPr>
                <w:lang w:eastAsia="en-IE"/>
              </w:rPr>
              <w:t>-</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tcPr>
          <w:p w14:paraId="2F8C0031" w14:textId="77777777" w:rsidR="00D933B7" w:rsidRPr="00BC7F7B" w:rsidRDefault="00D933B7">
            <w:pPr>
              <w:spacing w:after="0" w:line="240" w:lineRule="auto"/>
              <w:jc w:val="center"/>
              <w:textAlignment w:val="baseline"/>
              <w:rPr>
                <w:lang w:eastAsia="en-IE"/>
              </w:rPr>
            </w:pPr>
            <w:r>
              <w:rPr>
                <w:lang w:eastAsia="en-IE"/>
              </w:rPr>
              <w:t>-</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tcPr>
          <w:p w14:paraId="28F02BF2" w14:textId="77777777" w:rsidR="00D933B7" w:rsidRPr="00BC7F7B" w:rsidRDefault="00D933B7">
            <w:pPr>
              <w:spacing w:after="0" w:line="240" w:lineRule="auto"/>
              <w:jc w:val="right"/>
              <w:textAlignment w:val="baseline"/>
              <w:rPr>
                <w:lang w:eastAsia="en-IE"/>
              </w:rPr>
            </w:pPr>
            <w:r>
              <w:rPr>
                <w:lang w:eastAsia="en-IE"/>
              </w:rPr>
              <w:t>45</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tcPr>
          <w:p w14:paraId="20D2BC15" w14:textId="77777777" w:rsidR="00D933B7" w:rsidRPr="00BC7F7B" w:rsidRDefault="00D933B7">
            <w:pPr>
              <w:spacing w:after="0" w:line="240" w:lineRule="auto"/>
              <w:jc w:val="right"/>
              <w:textAlignment w:val="baseline"/>
              <w:rPr>
                <w:lang w:eastAsia="en-IE"/>
              </w:rPr>
            </w:pPr>
            <w:r>
              <w:rPr>
                <w:lang w:eastAsia="en-IE"/>
              </w:rPr>
              <w:t>45</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tcPr>
          <w:p w14:paraId="4F862AF3" w14:textId="77777777" w:rsidR="00D933B7" w:rsidRPr="00BC7F7B" w:rsidRDefault="00D933B7">
            <w:pPr>
              <w:spacing w:after="0" w:line="240" w:lineRule="auto"/>
              <w:jc w:val="right"/>
              <w:textAlignment w:val="baseline"/>
              <w:rPr>
                <w:lang w:eastAsia="en-IE"/>
              </w:rPr>
            </w:pPr>
            <w:r>
              <w:rPr>
                <w:lang w:eastAsia="en-IE"/>
              </w:rPr>
              <w:t>45</w:t>
            </w:r>
          </w:p>
        </w:tc>
        <w:tc>
          <w:tcPr>
            <w:tcW w:w="1017" w:type="dxa"/>
            <w:tcBorders>
              <w:top w:val="single" w:sz="6" w:space="0" w:color="8C8C8C"/>
              <w:left w:val="nil"/>
              <w:bottom w:val="single" w:sz="6" w:space="0" w:color="8C8C8C"/>
              <w:right w:val="nil"/>
            </w:tcBorders>
            <w:shd w:val="clear" w:color="auto" w:fill="F2F2F2"/>
            <w:tcMar>
              <w:left w:w="113" w:type="dxa"/>
              <w:right w:w="113" w:type="dxa"/>
            </w:tcMar>
            <w:vAlign w:val="center"/>
          </w:tcPr>
          <w:p w14:paraId="692A8464" w14:textId="77777777" w:rsidR="00D933B7" w:rsidRPr="00BC7F7B" w:rsidRDefault="00D933B7">
            <w:pPr>
              <w:spacing w:after="0" w:line="240" w:lineRule="auto"/>
              <w:jc w:val="right"/>
              <w:textAlignment w:val="baseline"/>
              <w:rPr>
                <w:lang w:eastAsia="en-IE"/>
              </w:rPr>
            </w:pPr>
            <w:r>
              <w:rPr>
                <w:lang w:eastAsia="en-IE"/>
              </w:rPr>
              <w:t>135</w:t>
            </w:r>
          </w:p>
        </w:tc>
      </w:tr>
      <w:tr w:rsidR="00D933B7" w:rsidRPr="00BC7F7B" w14:paraId="0F268165" w14:textId="77777777">
        <w:trPr>
          <w:trHeight w:val="300"/>
          <w:jc w:val="right"/>
        </w:trPr>
        <w:tc>
          <w:tcPr>
            <w:tcW w:w="2173" w:type="dxa"/>
            <w:tcBorders>
              <w:top w:val="single" w:sz="6" w:space="0" w:color="8C8C8C"/>
              <w:left w:val="nil"/>
              <w:bottom w:val="single" w:sz="6" w:space="0" w:color="8C8C8C"/>
              <w:right w:val="nil"/>
            </w:tcBorders>
            <w:tcMar>
              <w:left w:w="113" w:type="dxa"/>
              <w:right w:w="113" w:type="dxa"/>
            </w:tcMar>
            <w:vAlign w:val="center"/>
            <w:hideMark/>
          </w:tcPr>
          <w:p w14:paraId="0B4A7CF2" w14:textId="77777777" w:rsidR="00D933B7" w:rsidRPr="00BC7F7B" w:rsidRDefault="00D933B7">
            <w:pPr>
              <w:spacing w:after="0" w:line="240" w:lineRule="auto"/>
              <w:textAlignment w:val="baseline"/>
              <w:rPr>
                <w:lang w:val="en-IE" w:eastAsia="en-IE"/>
              </w:rPr>
            </w:pPr>
            <w:r>
              <w:rPr>
                <w:i/>
                <w:iCs/>
                <w:lang w:eastAsia="en-IE"/>
              </w:rPr>
              <w:t>Of which administrative support</w:t>
            </w:r>
          </w:p>
        </w:tc>
        <w:tc>
          <w:tcPr>
            <w:tcW w:w="786" w:type="dxa"/>
            <w:tcBorders>
              <w:top w:val="single" w:sz="6" w:space="0" w:color="8C8C8C"/>
              <w:left w:val="nil"/>
              <w:bottom w:val="single" w:sz="6" w:space="0" w:color="8C8C8C"/>
              <w:right w:val="nil"/>
            </w:tcBorders>
            <w:tcMar>
              <w:left w:w="113" w:type="dxa"/>
              <w:right w:w="113" w:type="dxa"/>
            </w:tcMar>
            <w:vAlign w:val="center"/>
            <w:hideMark/>
          </w:tcPr>
          <w:p w14:paraId="43A81586" w14:textId="77777777" w:rsidR="00D933B7" w:rsidRPr="00BC7F7B" w:rsidRDefault="00D933B7">
            <w:pPr>
              <w:spacing w:after="0" w:line="240" w:lineRule="auto"/>
              <w:jc w:val="center"/>
              <w:textAlignment w:val="baseline"/>
              <w:rPr>
                <w:lang w:val="en-IE" w:eastAsia="en-IE"/>
              </w:rPr>
            </w:pPr>
            <w:r>
              <w:rPr>
                <w:lang w:eastAsia="en-IE"/>
              </w:rPr>
              <w:t>-</w:t>
            </w:r>
          </w:p>
        </w:tc>
        <w:tc>
          <w:tcPr>
            <w:tcW w:w="786" w:type="dxa"/>
            <w:tcBorders>
              <w:top w:val="single" w:sz="6" w:space="0" w:color="8C8C8C"/>
              <w:left w:val="nil"/>
              <w:bottom w:val="single" w:sz="6" w:space="0" w:color="8C8C8C"/>
              <w:right w:val="nil"/>
            </w:tcBorders>
            <w:tcMar>
              <w:left w:w="113" w:type="dxa"/>
              <w:right w:w="113" w:type="dxa"/>
            </w:tcMar>
            <w:vAlign w:val="center"/>
            <w:hideMark/>
          </w:tcPr>
          <w:p w14:paraId="224E85B5" w14:textId="77777777" w:rsidR="00D933B7" w:rsidRPr="00BC7F7B" w:rsidRDefault="00D933B7">
            <w:pPr>
              <w:spacing w:after="0" w:line="240" w:lineRule="auto"/>
              <w:jc w:val="center"/>
              <w:textAlignment w:val="baseline"/>
              <w:rPr>
                <w:lang w:val="en-IE" w:eastAsia="en-IE"/>
              </w:rPr>
            </w:pPr>
            <w:r>
              <w:rPr>
                <w:lang w:val="en-IE" w:eastAsia="en-IE"/>
              </w:rPr>
              <w:t>-</w:t>
            </w:r>
          </w:p>
        </w:tc>
        <w:tc>
          <w:tcPr>
            <w:tcW w:w="786" w:type="dxa"/>
            <w:tcBorders>
              <w:top w:val="single" w:sz="6" w:space="0" w:color="8C8C8C"/>
              <w:left w:val="nil"/>
              <w:bottom w:val="single" w:sz="6" w:space="0" w:color="8C8C8C"/>
              <w:right w:val="nil"/>
            </w:tcBorders>
            <w:tcMar>
              <w:left w:w="113" w:type="dxa"/>
              <w:right w:w="113" w:type="dxa"/>
            </w:tcMar>
            <w:vAlign w:val="center"/>
            <w:hideMark/>
          </w:tcPr>
          <w:p w14:paraId="396C23EE" w14:textId="77777777" w:rsidR="00D933B7" w:rsidRPr="00BC7F7B" w:rsidRDefault="00D933B7">
            <w:pPr>
              <w:spacing w:after="0" w:line="240" w:lineRule="auto"/>
              <w:jc w:val="center"/>
              <w:textAlignment w:val="baseline"/>
              <w:rPr>
                <w:lang w:val="en-IE" w:eastAsia="en-IE"/>
              </w:rPr>
            </w:pPr>
            <w:r>
              <w:rPr>
                <w:lang w:eastAsia="en-IE"/>
              </w:rPr>
              <w:t>-</w:t>
            </w:r>
          </w:p>
        </w:tc>
        <w:tc>
          <w:tcPr>
            <w:tcW w:w="1017" w:type="dxa"/>
            <w:tcBorders>
              <w:top w:val="single" w:sz="6" w:space="0" w:color="8C8C8C"/>
              <w:left w:val="nil"/>
              <w:bottom w:val="single" w:sz="6" w:space="0" w:color="8C8C8C"/>
              <w:right w:val="nil"/>
            </w:tcBorders>
            <w:tcMar>
              <w:left w:w="113" w:type="dxa"/>
              <w:right w:w="113" w:type="dxa"/>
            </w:tcMar>
            <w:vAlign w:val="center"/>
          </w:tcPr>
          <w:p w14:paraId="04AB3DA0" w14:textId="77777777" w:rsidR="00D933B7" w:rsidRPr="00BC7F7B" w:rsidRDefault="00D933B7">
            <w:pPr>
              <w:spacing w:after="0" w:line="240" w:lineRule="auto"/>
              <w:jc w:val="center"/>
              <w:textAlignment w:val="baseline"/>
              <w:rPr>
                <w:lang w:eastAsia="en-IE"/>
              </w:rPr>
            </w:pPr>
            <w:r>
              <w:rPr>
                <w:lang w:eastAsia="en-IE"/>
              </w:rPr>
              <w:t>-</w:t>
            </w:r>
          </w:p>
        </w:tc>
        <w:tc>
          <w:tcPr>
            <w:tcW w:w="1017" w:type="dxa"/>
            <w:tcBorders>
              <w:top w:val="single" w:sz="6" w:space="0" w:color="8C8C8C"/>
              <w:left w:val="nil"/>
              <w:bottom w:val="single" w:sz="6" w:space="0" w:color="8C8C8C"/>
              <w:right w:val="nil"/>
            </w:tcBorders>
            <w:tcMar>
              <w:left w:w="113" w:type="dxa"/>
              <w:right w:w="113" w:type="dxa"/>
            </w:tcMar>
            <w:vAlign w:val="center"/>
          </w:tcPr>
          <w:p w14:paraId="3867E6A3" w14:textId="77777777" w:rsidR="00D933B7" w:rsidRPr="00BC7F7B" w:rsidRDefault="00D933B7">
            <w:pPr>
              <w:spacing w:after="0" w:line="240" w:lineRule="auto"/>
              <w:jc w:val="right"/>
              <w:textAlignment w:val="baseline"/>
              <w:rPr>
                <w:lang w:eastAsia="en-IE"/>
              </w:rPr>
            </w:pPr>
            <w:r>
              <w:rPr>
                <w:lang w:eastAsia="en-IE"/>
              </w:rPr>
              <w:t>1.4</w:t>
            </w:r>
          </w:p>
        </w:tc>
        <w:tc>
          <w:tcPr>
            <w:tcW w:w="1017" w:type="dxa"/>
            <w:tcBorders>
              <w:top w:val="single" w:sz="6" w:space="0" w:color="8C8C8C"/>
              <w:left w:val="nil"/>
              <w:bottom w:val="single" w:sz="6" w:space="0" w:color="8C8C8C"/>
              <w:right w:val="nil"/>
            </w:tcBorders>
            <w:tcMar>
              <w:left w:w="113" w:type="dxa"/>
              <w:right w:w="113" w:type="dxa"/>
            </w:tcMar>
            <w:vAlign w:val="center"/>
          </w:tcPr>
          <w:p w14:paraId="0507C7F2" w14:textId="77777777" w:rsidR="00D933B7" w:rsidRPr="00BC7F7B" w:rsidRDefault="00D933B7">
            <w:pPr>
              <w:spacing w:after="0" w:line="240" w:lineRule="auto"/>
              <w:jc w:val="right"/>
              <w:textAlignment w:val="baseline"/>
              <w:rPr>
                <w:lang w:eastAsia="en-IE"/>
              </w:rPr>
            </w:pPr>
            <w:r>
              <w:rPr>
                <w:lang w:eastAsia="en-IE"/>
              </w:rPr>
              <w:t>1.4</w:t>
            </w:r>
          </w:p>
        </w:tc>
        <w:tc>
          <w:tcPr>
            <w:tcW w:w="1017" w:type="dxa"/>
            <w:tcBorders>
              <w:top w:val="single" w:sz="6" w:space="0" w:color="8C8C8C"/>
              <w:left w:val="nil"/>
              <w:bottom w:val="single" w:sz="6" w:space="0" w:color="8C8C8C"/>
              <w:right w:val="nil"/>
            </w:tcBorders>
            <w:tcMar>
              <w:left w:w="113" w:type="dxa"/>
              <w:right w:w="113" w:type="dxa"/>
            </w:tcMar>
            <w:vAlign w:val="center"/>
          </w:tcPr>
          <w:p w14:paraId="168E4265" w14:textId="77777777" w:rsidR="00D933B7" w:rsidRPr="00BC7F7B" w:rsidRDefault="00D933B7">
            <w:pPr>
              <w:spacing w:after="0" w:line="240" w:lineRule="auto"/>
              <w:jc w:val="right"/>
              <w:textAlignment w:val="baseline"/>
              <w:rPr>
                <w:lang w:eastAsia="en-IE"/>
              </w:rPr>
            </w:pPr>
            <w:r>
              <w:rPr>
                <w:lang w:eastAsia="en-IE"/>
              </w:rPr>
              <w:t>1.4</w:t>
            </w:r>
          </w:p>
        </w:tc>
        <w:tc>
          <w:tcPr>
            <w:tcW w:w="1017" w:type="dxa"/>
            <w:tcBorders>
              <w:top w:val="single" w:sz="6" w:space="0" w:color="8C8C8C"/>
              <w:left w:val="nil"/>
              <w:bottom w:val="single" w:sz="6" w:space="0" w:color="8C8C8C"/>
              <w:right w:val="nil"/>
            </w:tcBorders>
            <w:tcMar>
              <w:left w:w="113" w:type="dxa"/>
              <w:right w:w="113" w:type="dxa"/>
            </w:tcMar>
            <w:vAlign w:val="center"/>
          </w:tcPr>
          <w:p w14:paraId="6A95C7FF" w14:textId="77777777" w:rsidR="00D933B7" w:rsidRPr="00BC7F7B" w:rsidRDefault="00D933B7">
            <w:pPr>
              <w:spacing w:after="0" w:line="240" w:lineRule="auto"/>
              <w:jc w:val="right"/>
              <w:textAlignment w:val="baseline"/>
              <w:rPr>
                <w:lang w:eastAsia="en-IE"/>
              </w:rPr>
            </w:pPr>
            <w:r>
              <w:rPr>
                <w:lang w:eastAsia="en-IE"/>
              </w:rPr>
              <w:t>4.2</w:t>
            </w:r>
          </w:p>
        </w:tc>
      </w:tr>
    </w:tbl>
    <w:p w14:paraId="533EA78D" w14:textId="77777777" w:rsidR="00D933B7" w:rsidRDefault="00D933B7" w:rsidP="00D933B7">
      <w:pPr>
        <w:spacing w:after="0" w:line="240" w:lineRule="auto"/>
        <w:ind w:left="285" w:hanging="285"/>
        <w:textAlignment w:val="baseline"/>
        <w:rPr>
          <w:rFonts w:cs="Segoe UI"/>
          <w:sz w:val="18"/>
          <w:szCs w:val="18"/>
          <w:lang w:eastAsia="en-IE"/>
        </w:rPr>
      </w:pPr>
      <w:r>
        <w:rPr>
          <w:rFonts w:cs="Segoe UI"/>
          <w:sz w:val="18"/>
          <w:szCs w:val="18"/>
          <w:lang w:eastAsia="en-IE"/>
        </w:rPr>
        <w:t>(*) Only Article</w:t>
      </w:r>
      <w:r>
        <w:rPr>
          <w:rFonts w:ascii="Calibri" w:hAnsi="Calibri" w:cs="Calibri"/>
          <w:sz w:val="18"/>
          <w:szCs w:val="18"/>
          <w:lang w:eastAsia="en-IE"/>
        </w:rPr>
        <w:t> </w:t>
      </w:r>
      <w:r>
        <w:rPr>
          <w:rFonts w:cs="Segoe UI"/>
          <w:sz w:val="18"/>
          <w:szCs w:val="18"/>
          <w:lang w:eastAsia="en-IE"/>
        </w:rPr>
        <w:t>15(3) of the financial regulation.</w:t>
      </w:r>
    </w:p>
    <w:p w14:paraId="25AEBE57" w14:textId="77777777" w:rsidR="00D933B7" w:rsidRDefault="00D933B7" w:rsidP="00D933B7">
      <w:pPr>
        <w:spacing w:after="0" w:line="240" w:lineRule="auto"/>
        <w:textAlignment w:val="baseline"/>
        <w:rPr>
          <w:rFonts w:cs="Segoe UI"/>
          <w:sz w:val="18"/>
          <w:szCs w:val="18"/>
          <w:lang w:eastAsia="en-IE"/>
        </w:rPr>
      </w:pPr>
    </w:p>
    <w:p w14:paraId="3BC8DB95" w14:textId="77777777" w:rsidR="00D933B7" w:rsidRDefault="00D933B7" w:rsidP="00D933B7">
      <w:pPr>
        <w:spacing w:after="0" w:line="240" w:lineRule="auto"/>
        <w:textAlignment w:val="baseline"/>
        <w:rPr>
          <w:rFonts w:cs="Segoe UI"/>
          <w:sz w:val="18"/>
          <w:szCs w:val="18"/>
          <w:lang w:eastAsia="en-IE"/>
        </w:rPr>
      </w:pPr>
    </w:p>
    <w:p w14:paraId="239CC403" w14:textId="77777777" w:rsidR="00D933B7" w:rsidRDefault="00D933B7" w:rsidP="00D933B7">
      <w:pPr>
        <w:spacing w:after="0" w:line="240" w:lineRule="auto"/>
        <w:textAlignment w:val="baseline"/>
        <w:rPr>
          <w:rFonts w:ascii="Calibri" w:hAnsi="Calibri" w:cs="Calibri"/>
          <w:lang w:val="en-IE" w:eastAsia="en-IE"/>
        </w:rPr>
      </w:pPr>
      <w:r>
        <w:rPr>
          <w:rFonts w:cs="Segoe UI"/>
          <w:b/>
          <w:bCs/>
          <w:lang w:val="en-IE" w:eastAsia="en-IE"/>
        </w:rPr>
        <w:t>Loans (million EUR)</w:t>
      </w:r>
      <w:r>
        <w:rPr>
          <w:rStyle w:val="FootnoteReference"/>
          <w:rFonts w:cs="Segoe UI"/>
          <w:b/>
          <w:bCs/>
          <w:lang w:val="en-IE" w:eastAsia="en-IE"/>
        </w:rPr>
        <w:footnoteReference w:id="68"/>
      </w:r>
      <w:r>
        <w:rPr>
          <w:rFonts w:cs="Segoe UI"/>
          <w:b/>
          <w:bCs/>
          <w:lang w:val="en-IE" w:eastAsia="en-IE"/>
        </w:rPr>
        <w:t>:</w:t>
      </w:r>
      <w:r>
        <w:rPr>
          <w:rFonts w:ascii="Calibri" w:hAnsi="Calibri" w:cs="Calibri"/>
          <w:b/>
          <w:bCs/>
          <w:lang w:val="en-IE" w:eastAsia="en-IE"/>
        </w:rPr>
        <w:t> </w:t>
      </w:r>
      <w:r>
        <w:rPr>
          <w:rFonts w:ascii="Calibri" w:hAnsi="Calibri" w:cs="Calibri"/>
          <w:lang w:val="en-IE" w:eastAsia="en-IE"/>
        </w:rPr>
        <w:t> </w:t>
      </w:r>
    </w:p>
    <w:tbl>
      <w:tblPr>
        <w:tblW w:w="9694" w:type="dxa"/>
        <w:jc w:val="right"/>
        <w:tblLook w:val="04A0" w:firstRow="1" w:lastRow="0" w:firstColumn="1" w:lastColumn="0" w:noHBand="0" w:noVBand="1"/>
      </w:tblPr>
      <w:tblGrid>
        <w:gridCol w:w="1150"/>
        <w:gridCol w:w="896"/>
        <w:gridCol w:w="896"/>
        <w:gridCol w:w="896"/>
        <w:gridCol w:w="977"/>
        <w:gridCol w:w="1069"/>
        <w:gridCol w:w="1270"/>
        <w:gridCol w:w="1270"/>
        <w:gridCol w:w="1270"/>
      </w:tblGrid>
      <w:tr w:rsidR="00D933B7" w:rsidRPr="00D2437A" w14:paraId="10F99D3B" w14:textId="77777777">
        <w:trPr>
          <w:trHeight w:val="455"/>
          <w:jc w:val="right"/>
        </w:trPr>
        <w:tc>
          <w:tcPr>
            <w:tcW w:w="1150" w:type="dxa"/>
            <w:tcBorders>
              <w:top w:val="single" w:sz="4" w:space="0" w:color="FFFFFF"/>
              <w:left w:val="single" w:sz="4" w:space="0" w:color="FFFFFF"/>
              <w:bottom w:val="nil"/>
              <w:right w:val="single" w:sz="4" w:space="0" w:color="FFFFFF"/>
            </w:tcBorders>
            <w:noWrap/>
            <w:vAlign w:val="center"/>
            <w:hideMark/>
          </w:tcPr>
          <w:p w14:paraId="50187B9C" w14:textId="77777777" w:rsidR="00D933B7" w:rsidRPr="00D2437A" w:rsidRDefault="00D933B7">
            <w:pPr>
              <w:spacing w:after="0" w:line="240" w:lineRule="auto"/>
              <w:rPr>
                <w:rFonts w:ascii="Aptos Narrow" w:hAnsi="Aptos Narrow"/>
                <w:color w:val="000000"/>
                <w:lang w:val="en-IE" w:eastAsia="en-IE"/>
              </w:rPr>
            </w:pPr>
          </w:p>
        </w:tc>
        <w:tc>
          <w:tcPr>
            <w:tcW w:w="896" w:type="dxa"/>
            <w:tcBorders>
              <w:top w:val="single" w:sz="4" w:space="0" w:color="D9D9D9"/>
              <w:left w:val="single" w:sz="4" w:space="0" w:color="D9D9D9"/>
              <w:bottom w:val="single" w:sz="4" w:space="0" w:color="D9D9D9"/>
              <w:right w:val="single" w:sz="4" w:space="0" w:color="D9D9D9"/>
            </w:tcBorders>
            <w:shd w:val="clear" w:color="000000" w:fill="DAE9F8"/>
            <w:vAlign w:val="center"/>
            <w:hideMark/>
          </w:tcPr>
          <w:p w14:paraId="564AE550" w14:textId="77777777" w:rsidR="00D933B7" w:rsidRPr="00D2437A" w:rsidRDefault="00D933B7">
            <w:pPr>
              <w:spacing w:after="0" w:line="240" w:lineRule="auto"/>
              <w:jc w:val="right"/>
              <w:rPr>
                <w:b/>
                <w:bCs/>
                <w:color w:val="000000"/>
                <w:lang w:val="en-IE" w:eastAsia="en-IE"/>
              </w:rPr>
            </w:pPr>
            <w:r>
              <w:rPr>
                <w:b/>
                <w:bCs/>
                <w:color w:val="000000"/>
                <w:lang w:val="en-IE" w:eastAsia="en-IE"/>
              </w:rPr>
              <w:t>2021</w:t>
            </w:r>
          </w:p>
        </w:tc>
        <w:tc>
          <w:tcPr>
            <w:tcW w:w="896" w:type="dxa"/>
            <w:tcBorders>
              <w:top w:val="single" w:sz="4" w:space="0" w:color="D9D9D9"/>
              <w:left w:val="nil"/>
              <w:bottom w:val="single" w:sz="4" w:space="0" w:color="D9D9D9"/>
              <w:right w:val="single" w:sz="4" w:space="0" w:color="D9D9D9"/>
            </w:tcBorders>
            <w:shd w:val="clear" w:color="000000" w:fill="DAE9F8"/>
            <w:vAlign w:val="center"/>
            <w:hideMark/>
          </w:tcPr>
          <w:p w14:paraId="124C1F82" w14:textId="77777777" w:rsidR="00D933B7" w:rsidRPr="00D2437A" w:rsidRDefault="00D933B7">
            <w:pPr>
              <w:spacing w:after="0" w:line="240" w:lineRule="auto"/>
              <w:jc w:val="right"/>
              <w:rPr>
                <w:b/>
                <w:bCs/>
                <w:color w:val="000000"/>
                <w:lang w:val="en-IE" w:eastAsia="en-IE"/>
              </w:rPr>
            </w:pPr>
            <w:r>
              <w:rPr>
                <w:b/>
                <w:bCs/>
                <w:color w:val="000000"/>
                <w:lang w:val="en-IE" w:eastAsia="en-IE"/>
              </w:rPr>
              <w:t>2022</w:t>
            </w:r>
          </w:p>
        </w:tc>
        <w:tc>
          <w:tcPr>
            <w:tcW w:w="896" w:type="dxa"/>
            <w:tcBorders>
              <w:top w:val="single" w:sz="4" w:space="0" w:color="D9D9D9"/>
              <w:left w:val="nil"/>
              <w:bottom w:val="single" w:sz="4" w:space="0" w:color="D9D9D9"/>
              <w:right w:val="single" w:sz="4" w:space="0" w:color="D9D9D9"/>
            </w:tcBorders>
            <w:shd w:val="clear" w:color="000000" w:fill="DAE9F8"/>
            <w:vAlign w:val="center"/>
            <w:hideMark/>
          </w:tcPr>
          <w:p w14:paraId="0D6171DB" w14:textId="77777777" w:rsidR="00D933B7" w:rsidRPr="00D2437A" w:rsidRDefault="00D933B7">
            <w:pPr>
              <w:spacing w:after="0" w:line="240" w:lineRule="auto"/>
              <w:jc w:val="right"/>
              <w:rPr>
                <w:b/>
                <w:bCs/>
                <w:color w:val="000000"/>
                <w:lang w:val="en-IE" w:eastAsia="en-IE"/>
              </w:rPr>
            </w:pPr>
            <w:r>
              <w:rPr>
                <w:b/>
                <w:bCs/>
                <w:color w:val="000000"/>
                <w:lang w:val="en-IE" w:eastAsia="en-IE"/>
              </w:rPr>
              <w:t>2023</w:t>
            </w:r>
          </w:p>
        </w:tc>
        <w:tc>
          <w:tcPr>
            <w:tcW w:w="977" w:type="dxa"/>
            <w:tcBorders>
              <w:top w:val="single" w:sz="4" w:space="0" w:color="D9D9D9"/>
              <w:left w:val="nil"/>
              <w:bottom w:val="single" w:sz="4" w:space="0" w:color="D9D9D9"/>
              <w:right w:val="single" w:sz="4" w:space="0" w:color="D9D9D9"/>
            </w:tcBorders>
            <w:shd w:val="clear" w:color="000000" w:fill="DAE9F8"/>
            <w:vAlign w:val="center"/>
            <w:hideMark/>
          </w:tcPr>
          <w:p w14:paraId="6E5997CD" w14:textId="77777777" w:rsidR="00D933B7" w:rsidRPr="00D2437A" w:rsidRDefault="00D933B7">
            <w:pPr>
              <w:spacing w:after="0" w:line="240" w:lineRule="auto"/>
              <w:jc w:val="right"/>
              <w:rPr>
                <w:b/>
                <w:bCs/>
                <w:color w:val="000000"/>
                <w:lang w:val="en-IE" w:eastAsia="en-IE"/>
              </w:rPr>
            </w:pPr>
            <w:r>
              <w:rPr>
                <w:b/>
                <w:bCs/>
                <w:color w:val="000000"/>
                <w:lang w:val="en-IE" w:eastAsia="en-IE"/>
              </w:rPr>
              <w:t>2024</w:t>
            </w:r>
          </w:p>
        </w:tc>
        <w:tc>
          <w:tcPr>
            <w:tcW w:w="1069" w:type="dxa"/>
            <w:tcBorders>
              <w:top w:val="single" w:sz="4" w:space="0" w:color="D9D9D9"/>
              <w:left w:val="nil"/>
              <w:bottom w:val="single" w:sz="4" w:space="0" w:color="D9D9D9"/>
              <w:right w:val="single" w:sz="4" w:space="0" w:color="D9D9D9"/>
            </w:tcBorders>
            <w:shd w:val="clear" w:color="000000" w:fill="DAE9F8"/>
            <w:vAlign w:val="center"/>
            <w:hideMark/>
          </w:tcPr>
          <w:p w14:paraId="7E218AFB" w14:textId="77777777" w:rsidR="00D933B7" w:rsidRPr="00D2437A" w:rsidRDefault="00D933B7">
            <w:pPr>
              <w:spacing w:after="0" w:line="240" w:lineRule="auto"/>
              <w:jc w:val="right"/>
              <w:rPr>
                <w:b/>
                <w:bCs/>
                <w:color w:val="000000"/>
                <w:lang w:val="en-IE" w:eastAsia="en-IE"/>
              </w:rPr>
            </w:pPr>
            <w:r>
              <w:rPr>
                <w:b/>
                <w:bCs/>
                <w:color w:val="000000"/>
                <w:lang w:val="en-IE" w:eastAsia="en-IE"/>
              </w:rPr>
              <w:t>2025</w:t>
            </w:r>
          </w:p>
        </w:tc>
        <w:tc>
          <w:tcPr>
            <w:tcW w:w="1270" w:type="dxa"/>
            <w:tcBorders>
              <w:top w:val="single" w:sz="4" w:space="0" w:color="D9D9D9"/>
              <w:left w:val="nil"/>
              <w:bottom w:val="single" w:sz="4" w:space="0" w:color="D9D9D9"/>
              <w:right w:val="single" w:sz="4" w:space="0" w:color="D9D9D9"/>
            </w:tcBorders>
            <w:shd w:val="clear" w:color="000000" w:fill="DAE9F8"/>
            <w:vAlign w:val="center"/>
            <w:hideMark/>
          </w:tcPr>
          <w:p w14:paraId="67DDB498" w14:textId="77777777" w:rsidR="00D933B7" w:rsidRPr="00D2437A" w:rsidRDefault="00D933B7">
            <w:pPr>
              <w:spacing w:after="0" w:line="240" w:lineRule="auto"/>
              <w:jc w:val="right"/>
              <w:rPr>
                <w:b/>
                <w:bCs/>
                <w:color w:val="000000"/>
                <w:lang w:val="en-IE" w:eastAsia="en-IE"/>
              </w:rPr>
            </w:pPr>
            <w:r>
              <w:rPr>
                <w:b/>
                <w:bCs/>
                <w:color w:val="000000"/>
                <w:lang w:val="en-IE" w:eastAsia="en-IE"/>
              </w:rPr>
              <w:t>2026</w:t>
            </w:r>
          </w:p>
        </w:tc>
        <w:tc>
          <w:tcPr>
            <w:tcW w:w="1270" w:type="dxa"/>
            <w:tcBorders>
              <w:top w:val="single" w:sz="4" w:space="0" w:color="D9D9D9"/>
              <w:left w:val="nil"/>
              <w:bottom w:val="single" w:sz="4" w:space="0" w:color="D9D9D9"/>
              <w:right w:val="single" w:sz="4" w:space="0" w:color="D9D9D9"/>
            </w:tcBorders>
            <w:shd w:val="clear" w:color="000000" w:fill="DAE9F8"/>
            <w:vAlign w:val="center"/>
            <w:hideMark/>
          </w:tcPr>
          <w:p w14:paraId="3F661D56" w14:textId="77777777" w:rsidR="00D933B7" w:rsidRPr="00D2437A" w:rsidRDefault="00D933B7">
            <w:pPr>
              <w:spacing w:after="0" w:line="240" w:lineRule="auto"/>
              <w:jc w:val="right"/>
              <w:rPr>
                <w:b/>
                <w:bCs/>
                <w:color w:val="000000"/>
                <w:lang w:val="en-IE" w:eastAsia="en-IE"/>
              </w:rPr>
            </w:pPr>
            <w:r>
              <w:rPr>
                <w:b/>
                <w:bCs/>
                <w:color w:val="000000"/>
                <w:lang w:val="en-IE" w:eastAsia="en-IE"/>
              </w:rPr>
              <w:t>2027</w:t>
            </w:r>
          </w:p>
        </w:tc>
        <w:tc>
          <w:tcPr>
            <w:tcW w:w="1270" w:type="dxa"/>
            <w:tcBorders>
              <w:top w:val="single" w:sz="4" w:space="0" w:color="D9D9D9"/>
              <w:left w:val="nil"/>
              <w:bottom w:val="single" w:sz="4" w:space="0" w:color="D9D9D9"/>
              <w:right w:val="single" w:sz="4" w:space="0" w:color="D9D9D9"/>
            </w:tcBorders>
            <w:shd w:val="clear" w:color="000000" w:fill="DAE9F8"/>
            <w:vAlign w:val="center"/>
            <w:hideMark/>
          </w:tcPr>
          <w:p w14:paraId="4B803838" w14:textId="77777777" w:rsidR="00D933B7" w:rsidRPr="00D2437A" w:rsidRDefault="00D933B7">
            <w:pPr>
              <w:spacing w:after="0" w:line="240" w:lineRule="auto"/>
              <w:jc w:val="right"/>
              <w:rPr>
                <w:b/>
                <w:bCs/>
                <w:color w:val="000000"/>
                <w:lang w:val="en-IE" w:eastAsia="en-IE"/>
              </w:rPr>
            </w:pPr>
            <w:r>
              <w:rPr>
                <w:b/>
                <w:bCs/>
                <w:color w:val="000000"/>
                <w:lang w:val="en-IE" w:eastAsia="en-IE"/>
              </w:rPr>
              <w:t>Total</w:t>
            </w:r>
          </w:p>
        </w:tc>
      </w:tr>
      <w:tr w:rsidR="00D933B7" w:rsidRPr="00D2437A" w14:paraId="69A53FA2" w14:textId="77777777">
        <w:trPr>
          <w:trHeight w:val="455"/>
          <w:jc w:val="right"/>
        </w:trPr>
        <w:tc>
          <w:tcPr>
            <w:tcW w:w="1150" w:type="dxa"/>
            <w:tcBorders>
              <w:top w:val="single" w:sz="4" w:space="0" w:color="D9D9D9"/>
              <w:left w:val="single" w:sz="4" w:space="0" w:color="D9D9D9"/>
              <w:bottom w:val="single" w:sz="4" w:space="0" w:color="D9D9D9"/>
              <w:right w:val="single" w:sz="4" w:space="0" w:color="D9D9D9"/>
            </w:tcBorders>
            <w:vAlign w:val="center"/>
            <w:hideMark/>
          </w:tcPr>
          <w:p w14:paraId="53118E97" w14:textId="77777777" w:rsidR="00D933B7" w:rsidRPr="00D2437A" w:rsidRDefault="00D933B7">
            <w:pPr>
              <w:spacing w:after="0" w:line="240" w:lineRule="auto"/>
              <w:rPr>
                <w:b/>
                <w:bCs/>
                <w:color w:val="000000"/>
                <w:lang w:val="en-IE" w:eastAsia="en-IE"/>
              </w:rPr>
            </w:pPr>
            <w:r>
              <w:rPr>
                <w:b/>
                <w:bCs/>
                <w:color w:val="000000"/>
                <w:lang w:val="en-IE" w:eastAsia="en-IE"/>
              </w:rPr>
              <w:t>Loans</w:t>
            </w:r>
          </w:p>
        </w:tc>
        <w:tc>
          <w:tcPr>
            <w:tcW w:w="896" w:type="dxa"/>
            <w:tcBorders>
              <w:top w:val="nil"/>
              <w:left w:val="nil"/>
              <w:bottom w:val="single" w:sz="4" w:space="0" w:color="D9D9D9"/>
              <w:right w:val="single" w:sz="4" w:space="0" w:color="D9D9D9"/>
            </w:tcBorders>
            <w:vAlign w:val="center"/>
          </w:tcPr>
          <w:p w14:paraId="63980C7F" w14:textId="77777777" w:rsidR="00D933B7" w:rsidRPr="00D2437A" w:rsidRDefault="00D933B7">
            <w:pPr>
              <w:spacing w:after="0" w:line="240" w:lineRule="auto"/>
              <w:jc w:val="right"/>
              <w:rPr>
                <w:color w:val="000000"/>
                <w:lang w:val="en-IE" w:eastAsia="en-IE"/>
              </w:rPr>
            </w:pPr>
            <w:r>
              <w:rPr>
                <w:color w:val="000000"/>
                <w:lang w:val="en-IE" w:eastAsia="en-IE"/>
              </w:rPr>
              <w:t>-</w:t>
            </w:r>
          </w:p>
        </w:tc>
        <w:tc>
          <w:tcPr>
            <w:tcW w:w="896" w:type="dxa"/>
            <w:tcBorders>
              <w:top w:val="nil"/>
              <w:left w:val="nil"/>
              <w:bottom w:val="single" w:sz="4" w:space="0" w:color="D9D9D9"/>
              <w:right w:val="single" w:sz="4" w:space="0" w:color="D9D9D9"/>
            </w:tcBorders>
            <w:vAlign w:val="center"/>
          </w:tcPr>
          <w:p w14:paraId="5B245594" w14:textId="77777777" w:rsidR="00D933B7" w:rsidRPr="00D2437A" w:rsidRDefault="00D933B7">
            <w:pPr>
              <w:spacing w:after="0" w:line="240" w:lineRule="auto"/>
              <w:jc w:val="right"/>
              <w:rPr>
                <w:color w:val="000000"/>
                <w:lang w:val="en-IE" w:eastAsia="en-IE"/>
              </w:rPr>
            </w:pPr>
            <w:r>
              <w:rPr>
                <w:color w:val="000000"/>
                <w:lang w:val="en-IE" w:eastAsia="en-IE"/>
              </w:rPr>
              <w:t>-</w:t>
            </w:r>
          </w:p>
        </w:tc>
        <w:tc>
          <w:tcPr>
            <w:tcW w:w="896" w:type="dxa"/>
            <w:tcBorders>
              <w:top w:val="nil"/>
              <w:left w:val="nil"/>
              <w:bottom w:val="single" w:sz="4" w:space="0" w:color="D9D9D9"/>
              <w:right w:val="single" w:sz="4" w:space="0" w:color="D9D9D9"/>
            </w:tcBorders>
            <w:vAlign w:val="center"/>
          </w:tcPr>
          <w:p w14:paraId="1BF3E8C2" w14:textId="77777777" w:rsidR="00D933B7" w:rsidRPr="00D2437A" w:rsidRDefault="00D933B7">
            <w:pPr>
              <w:spacing w:after="0" w:line="240" w:lineRule="auto"/>
              <w:jc w:val="right"/>
              <w:rPr>
                <w:color w:val="000000"/>
                <w:lang w:val="en-IE" w:eastAsia="en-IE"/>
              </w:rPr>
            </w:pPr>
            <w:r>
              <w:rPr>
                <w:color w:val="000000"/>
                <w:lang w:val="en-IE" w:eastAsia="en-IE"/>
              </w:rPr>
              <w:t>-</w:t>
            </w:r>
          </w:p>
        </w:tc>
        <w:tc>
          <w:tcPr>
            <w:tcW w:w="977" w:type="dxa"/>
            <w:tcBorders>
              <w:top w:val="nil"/>
              <w:left w:val="nil"/>
              <w:bottom w:val="single" w:sz="4" w:space="0" w:color="D9D9D9"/>
              <w:right w:val="single" w:sz="4" w:space="0" w:color="D9D9D9"/>
            </w:tcBorders>
            <w:vAlign w:val="center"/>
          </w:tcPr>
          <w:p w14:paraId="773513B8" w14:textId="77777777" w:rsidR="00D933B7" w:rsidRPr="00D2437A" w:rsidRDefault="00D933B7">
            <w:pPr>
              <w:spacing w:after="0" w:line="240" w:lineRule="auto"/>
              <w:jc w:val="right"/>
              <w:rPr>
                <w:color w:val="000000"/>
                <w:lang w:val="en-IE" w:eastAsia="en-IE"/>
              </w:rPr>
            </w:pPr>
            <w:r>
              <w:rPr>
                <w:color w:val="000000"/>
                <w:lang w:val="en-IE" w:eastAsia="en-IE"/>
              </w:rPr>
              <w:t>-</w:t>
            </w:r>
          </w:p>
        </w:tc>
        <w:tc>
          <w:tcPr>
            <w:tcW w:w="1069" w:type="dxa"/>
            <w:tcBorders>
              <w:top w:val="nil"/>
              <w:left w:val="nil"/>
              <w:bottom w:val="single" w:sz="4" w:space="0" w:color="D9D9D9"/>
              <w:right w:val="single" w:sz="4" w:space="0" w:color="D9D9D9"/>
            </w:tcBorders>
            <w:vAlign w:val="center"/>
          </w:tcPr>
          <w:p w14:paraId="4A42715B" w14:textId="77777777" w:rsidR="00D933B7" w:rsidRPr="00D2437A" w:rsidRDefault="00D933B7">
            <w:pPr>
              <w:spacing w:after="0" w:line="240" w:lineRule="auto"/>
              <w:jc w:val="right"/>
              <w:rPr>
                <w:color w:val="000000"/>
                <w:lang w:val="en-IE" w:eastAsia="en-IE"/>
              </w:rPr>
            </w:pPr>
            <w:r>
              <w:rPr>
                <w:color w:val="000000"/>
                <w:lang w:val="en-IE" w:eastAsia="en-IE"/>
              </w:rPr>
              <w:t>262.7</w:t>
            </w:r>
          </w:p>
        </w:tc>
        <w:tc>
          <w:tcPr>
            <w:tcW w:w="1270" w:type="dxa"/>
            <w:tcBorders>
              <w:top w:val="nil"/>
              <w:left w:val="nil"/>
              <w:bottom w:val="single" w:sz="4" w:space="0" w:color="D9D9D9"/>
              <w:right w:val="single" w:sz="4" w:space="0" w:color="D9D9D9"/>
            </w:tcBorders>
            <w:vAlign w:val="center"/>
          </w:tcPr>
          <w:p w14:paraId="72037F1B" w14:textId="77777777" w:rsidR="00D933B7" w:rsidRPr="00D2437A" w:rsidRDefault="00D933B7">
            <w:pPr>
              <w:spacing w:after="0" w:line="240" w:lineRule="auto"/>
              <w:jc w:val="right"/>
              <w:rPr>
                <w:color w:val="000000"/>
                <w:lang w:val="en-IE" w:eastAsia="en-IE"/>
              </w:rPr>
            </w:pPr>
            <w:r>
              <w:rPr>
                <w:color w:val="000000"/>
                <w:lang w:val="en-IE" w:eastAsia="en-IE"/>
              </w:rPr>
              <w:t>562.7</w:t>
            </w:r>
          </w:p>
        </w:tc>
        <w:tc>
          <w:tcPr>
            <w:tcW w:w="1270" w:type="dxa"/>
            <w:tcBorders>
              <w:top w:val="nil"/>
              <w:left w:val="nil"/>
              <w:bottom w:val="single" w:sz="4" w:space="0" w:color="D9D9D9"/>
              <w:right w:val="single" w:sz="4" w:space="0" w:color="D9D9D9"/>
            </w:tcBorders>
            <w:vAlign w:val="center"/>
          </w:tcPr>
          <w:p w14:paraId="0B3020DA" w14:textId="77777777" w:rsidR="00D933B7" w:rsidRPr="00D2437A" w:rsidRDefault="00D933B7">
            <w:pPr>
              <w:spacing w:after="0" w:line="240" w:lineRule="auto"/>
              <w:jc w:val="right"/>
              <w:rPr>
                <w:color w:val="000000"/>
                <w:lang w:val="en-IE" w:eastAsia="en-IE"/>
              </w:rPr>
            </w:pPr>
            <w:r>
              <w:rPr>
                <w:color w:val="000000"/>
                <w:lang w:val="en-IE" w:eastAsia="en-IE"/>
              </w:rPr>
              <w:t>674.6</w:t>
            </w:r>
          </w:p>
        </w:tc>
        <w:tc>
          <w:tcPr>
            <w:tcW w:w="1270" w:type="dxa"/>
            <w:tcBorders>
              <w:top w:val="nil"/>
              <w:left w:val="nil"/>
              <w:bottom w:val="single" w:sz="4" w:space="0" w:color="D9D9D9"/>
              <w:right w:val="single" w:sz="4" w:space="0" w:color="D9D9D9"/>
            </w:tcBorders>
            <w:vAlign w:val="center"/>
          </w:tcPr>
          <w:p w14:paraId="5069105A" w14:textId="77777777" w:rsidR="00D933B7" w:rsidRPr="00D2437A" w:rsidRDefault="00D933B7">
            <w:pPr>
              <w:spacing w:after="0" w:line="240" w:lineRule="auto"/>
              <w:jc w:val="right"/>
              <w:rPr>
                <w:color w:val="000000"/>
                <w:lang w:val="en-IE" w:eastAsia="en-IE"/>
              </w:rPr>
            </w:pPr>
            <w:r>
              <w:rPr>
                <w:color w:val="000000"/>
                <w:lang w:val="en-IE" w:eastAsia="en-IE"/>
              </w:rPr>
              <w:t>1 500</w:t>
            </w:r>
          </w:p>
        </w:tc>
      </w:tr>
    </w:tbl>
    <w:p w14:paraId="03871C1F" w14:textId="77777777" w:rsidR="00D933B7" w:rsidRDefault="00D933B7" w:rsidP="00D933B7">
      <w:pPr>
        <w:spacing w:after="0" w:line="240" w:lineRule="auto"/>
        <w:textAlignment w:val="baseline"/>
        <w:rPr>
          <w:rFonts w:cs="Segoe UI"/>
          <w:sz w:val="18"/>
          <w:szCs w:val="18"/>
          <w:lang w:eastAsia="en-IE"/>
        </w:rPr>
      </w:pPr>
    </w:p>
    <w:p w14:paraId="714E84CF" w14:textId="77777777" w:rsidR="00D933B7" w:rsidRDefault="00D933B7" w:rsidP="00D933B7">
      <w:pPr>
        <w:spacing w:after="0" w:line="240" w:lineRule="auto"/>
        <w:textAlignment w:val="baseline"/>
        <w:rPr>
          <w:rFonts w:cs="Segoe UI"/>
          <w:sz w:val="18"/>
          <w:szCs w:val="18"/>
          <w:lang w:eastAsia="en-IE"/>
        </w:rPr>
      </w:pPr>
    </w:p>
    <w:p w14:paraId="6C49F833" w14:textId="77777777" w:rsidR="00D933B7" w:rsidRPr="00426441" w:rsidRDefault="00D933B7" w:rsidP="00F72C99">
      <w:pPr>
        <w:pStyle w:val="Heading3"/>
        <w:rPr>
          <w:rFonts w:ascii="Segoe UI" w:hAnsi="Segoe UI"/>
          <w:sz w:val="18"/>
          <w:szCs w:val="18"/>
          <w:lang w:val="en-IE" w:eastAsia="en-IE"/>
        </w:rPr>
      </w:pPr>
      <w:r>
        <w:rPr>
          <w:lang w:eastAsia="en-IE"/>
        </w:rPr>
        <w:t>Cumulative budget implementation at the end of 2025 (million EUR):</w:t>
      </w:r>
      <w:r>
        <w:rPr>
          <w:rFonts w:ascii="Calibri" w:hAnsi="Calibri" w:cs="Calibri"/>
          <w:lang w:val="en-IE" w:eastAsia="en-IE"/>
        </w:rPr>
        <w:t> </w:t>
      </w:r>
    </w:p>
    <w:tbl>
      <w:tblPr>
        <w:tblW w:w="960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400"/>
        <w:gridCol w:w="2400"/>
        <w:gridCol w:w="2400"/>
        <w:gridCol w:w="2400"/>
      </w:tblGrid>
      <w:tr w:rsidR="00D933B7" w:rsidRPr="00426441" w14:paraId="0DD0E053" w14:textId="77777777">
        <w:trPr>
          <w:trHeight w:val="300"/>
        </w:trPr>
        <w:tc>
          <w:tcPr>
            <w:tcW w:w="2400" w:type="dxa"/>
            <w:tcBorders>
              <w:top w:val="single" w:sz="6" w:space="0" w:color="8C8C8C"/>
              <w:left w:val="nil"/>
              <w:bottom w:val="single" w:sz="6" w:space="0" w:color="8C8C8C"/>
              <w:right w:val="nil"/>
            </w:tcBorders>
            <w:shd w:val="clear" w:color="auto" w:fill="F2F2F2" w:themeFill="background1" w:themeFillShade="F2"/>
            <w:vAlign w:val="center"/>
            <w:hideMark/>
          </w:tcPr>
          <w:p w14:paraId="6CC3B83B" w14:textId="77777777" w:rsidR="00D933B7" w:rsidRPr="00426441" w:rsidRDefault="00D933B7">
            <w:pPr>
              <w:spacing w:after="0" w:line="240" w:lineRule="auto"/>
              <w:jc w:val="center"/>
              <w:textAlignment w:val="baseline"/>
              <w:rPr>
                <w:rFonts w:ascii="Times New Roman" w:hAnsi="Times New Roman"/>
                <w:b/>
                <w:bCs/>
                <w:lang w:val="en-IE" w:eastAsia="en-IE"/>
              </w:rPr>
            </w:pP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vAlign w:val="center"/>
            <w:hideMark/>
          </w:tcPr>
          <w:p w14:paraId="2B7FAB71"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vAlign w:val="center"/>
            <w:hideMark/>
          </w:tcPr>
          <w:p w14:paraId="5BE0D934"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Budget</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2F2F2" w:themeFill="background1" w:themeFillShade="F2"/>
            <w:vAlign w:val="center"/>
            <w:hideMark/>
          </w:tcPr>
          <w:p w14:paraId="5BF980D9" w14:textId="77777777" w:rsidR="00D933B7" w:rsidRPr="00426441" w:rsidRDefault="00D933B7">
            <w:pPr>
              <w:spacing w:after="0" w:line="240" w:lineRule="auto"/>
              <w:jc w:val="right"/>
              <w:textAlignment w:val="baseline"/>
              <w:rPr>
                <w:rFonts w:ascii="Times New Roman" w:hAnsi="Times New Roman"/>
                <w:b/>
                <w:bCs/>
                <w:lang w:val="en-IE" w:eastAsia="en-IE"/>
              </w:rPr>
            </w:pPr>
            <w:r>
              <w:rPr>
                <w:b/>
                <w:bCs/>
                <w:lang w:eastAsia="en-IE"/>
              </w:rPr>
              <w:t>Implementation rate</w:t>
            </w:r>
            <w:r>
              <w:rPr>
                <w:rFonts w:ascii="Calibri" w:hAnsi="Calibri" w:cs="Calibri"/>
                <w:b/>
                <w:bCs/>
                <w:lang w:val="en-IE" w:eastAsia="en-IE"/>
              </w:rPr>
              <w:t> </w:t>
            </w:r>
          </w:p>
        </w:tc>
      </w:tr>
      <w:tr w:rsidR="00D933B7" w:rsidRPr="00426441" w14:paraId="48F22A2E" w14:textId="77777777">
        <w:trPr>
          <w:trHeight w:val="300"/>
        </w:trPr>
        <w:tc>
          <w:tcPr>
            <w:tcW w:w="2400" w:type="dxa"/>
            <w:tcBorders>
              <w:top w:val="single" w:sz="6" w:space="0" w:color="8C8C8C"/>
              <w:left w:val="nil"/>
              <w:bottom w:val="single" w:sz="6" w:space="0" w:color="8C8C8C"/>
              <w:right w:val="nil"/>
            </w:tcBorders>
            <w:shd w:val="clear" w:color="auto" w:fill="FFFFFF" w:themeFill="background1"/>
            <w:vAlign w:val="center"/>
            <w:hideMark/>
          </w:tcPr>
          <w:p w14:paraId="213A7B50"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Commitments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5B997784" w14:textId="77777777" w:rsidR="00D933B7" w:rsidRPr="00426441" w:rsidRDefault="00D933B7">
            <w:pPr>
              <w:spacing w:after="0" w:line="240" w:lineRule="auto"/>
              <w:jc w:val="right"/>
              <w:textAlignment w:val="baseline"/>
              <w:rPr>
                <w:rFonts w:ascii="Calibri" w:hAnsi="Calibri" w:cs="Calibri"/>
                <w:lang w:val="en-IE" w:eastAsia="en-IE"/>
              </w:rPr>
            </w:pPr>
            <w:r>
              <w:t>220.1</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298AD96C" w14:textId="77777777" w:rsidR="00D933B7" w:rsidRPr="00426441" w:rsidRDefault="00D933B7">
            <w:pPr>
              <w:spacing w:after="0" w:line="240" w:lineRule="auto"/>
              <w:jc w:val="right"/>
              <w:textAlignment w:val="baseline"/>
              <w:rPr>
                <w:rFonts w:ascii="Calibri" w:hAnsi="Calibri" w:cs="Calibri"/>
                <w:lang w:val="en-IE" w:eastAsia="en-IE"/>
              </w:rPr>
            </w:pPr>
            <w:r>
              <w:t>520.0</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4EC3CF3D" w14:textId="77777777" w:rsidR="00D933B7" w:rsidRPr="00426441" w:rsidRDefault="00D933B7">
            <w:pPr>
              <w:spacing w:after="0" w:line="240" w:lineRule="auto"/>
              <w:jc w:val="right"/>
              <w:textAlignment w:val="baseline"/>
              <w:rPr>
                <w:rFonts w:ascii="Calibri" w:hAnsi="Calibri" w:cs="Calibri"/>
                <w:lang w:val="en-IE" w:eastAsia="en-IE"/>
              </w:rPr>
            </w:pPr>
            <w:r>
              <w:t>42.3%</w:t>
            </w:r>
          </w:p>
        </w:tc>
      </w:tr>
      <w:tr w:rsidR="00D933B7" w:rsidRPr="00426441" w14:paraId="53358985" w14:textId="77777777">
        <w:trPr>
          <w:trHeight w:val="300"/>
        </w:trPr>
        <w:tc>
          <w:tcPr>
            <w:tcW w:w="2400" w:type="dxa"/>
            <w:tcBorders>
              <w:top w:val="single" w:sz="6" w:space="0" w:color="8C8C8C"/>
              <w:left w:val="nil"/>
              <w:bottom w:val="single" w:sz="6" w:space="0" w:color="8C8C8C"/>
              <w:right w:val="nil"/>
            </w:tcBorders>
            <w:shd w:val="clear" w:color="auto" w:fill="FFFFFF" w:themeFill="background1"/>
            <w:vAlign w:val="center"/>
            <w:hideMark/>
          </w:tcPr>
          <w:p w14:paraId="0D490A72" w14:textId="77777777" w:rsidR="00D933B7" w:rsidRPr="00426441" w:rsidRDefault="00D933B7">
            <w:pPr>
              <w:spacing w:after="0" w:line="240" w:lineRule="auto"/>
              <w:textAlignment w:val="baseline"/>
              <w:rPr>
                <w:rFonts w:ascii="Times New Roman" w:hAnsi="Times New Roman"/>
                <w:b/>
                <w:bCs/>
                <w:lang w:val="en-IE" w:eastAsia="en-IE"/>
              </w:rPr>
            </w:pPr>
            <w:r>
              <w:rPr>
                <w:b/>
                <w:bCs/>
                <w:lang w:eastAsia="en-IE"/>
              </w:rPr>
              <w:t>Payments</w:t>
            </w:r>
            <w:r>
              <w:rPr>
                <w:rFonts w:ascii="Calibri" w:hAnsi="Calibri" w:cs="Calibri"/>
                <w:b/>
                <w:bCs/>
                <w:lang w:val="en-IE" w:eastAsia="en-IE"/>
              </w:rPr>
              <w:t> </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462261D3" w14:textId="77777777" w:rsidR="00D933B7" w:rsidRPr="00426441" w:rsidRDefault="00D933B7">
            <w:pPr>
              <w:spacing w:after="0" w:line="240" w:lineRule="auto"/>
              <w:jc w:val="right"/>
              <w:textAlignment w:val="baseline"/>
              <w:rPr>
                <w:rFonts w:ascii="Calibri" w:hAnsi="Calibri" w:cs="Calibri"/>
                <w:lang w:val="en-IE" w:eastAsia="en-IE"/>
              </w:rPr>
            </w:pPr>
            <w:r>
              <w:t xml:space="preserve"> 0.3</w:t>
            </w: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300FAE26" w14:textId="77777777" w:rsidR="00D933B7" w:rsidRPr="00426441" w:rsidRDefault="00D933B7">
            <w:pPr>
              <w:spacing w:after="0" w:line="240" w:lineRule="auto"/>
              <w:jc w:val="right"/>
              <w:textAlignment w:val="baseline"/>
              <w:rPr>
                <w:rFonts w:ascii="Calibri" w:hAnsi="Calibri" w:cs="Calibri"/>
                <w:lang w:val="en-IE" w:eastAsia="en-IE"/>
              </w:rPr>
            </w:pPr>
          </w:p>
        </w:tc>
        <w:tc>
          <w:tcPr>
            <w:tcW w:w="2400" w:type="dxa"/>
            <w:tcBorders>
              <w:top w:val="single" w:sz="6" w:space="0" w:color="8C8C8C"/>
              <w:left w:val="nil"/>
              <w:bottom w:val="single" w:sz="6" w:space="0" w:color="8C8C8C"/>
              <w:right w:val="nil"/>
            </w:tcBorders>
            <w:shd w:val="clear" w:color="auto" w:fill="FFFFFF" w:themeFill="background1"/>
            <w:vAlign w:val="center"/>
            <w:hideMark/>
          </w:tcPr>
          <w:p w14:paraId="6498C11E" w14:textId="77777777" w:rsidR="00D933B7" w:rsidRPr="00426441" w:rsidRDefault="00D933B7">
            <w:pPr>
              <w:spacing w:after="0" w:line="240" w:lineRule="auto"/>
              <w:jc w:val="right"/>
              <w:textAlignment w:val="baseline"/>
              <w:rPr>
                <w:rFonts w:ascii="Calibri" w:hAnsi="Calibri" w:cs="Calibri"/>
                <w:lang w:val="en-IE" w:eastAsia="en-IE"/>
              </w:rPr>
            </w:pPr>
            <w:r>
              <w:t>0.1%</w:t>
            </w:r>
          </w:p>
        </w:tc>
      </w:tr>
    </w:tbl>
    <w:p w14:paraId="47E98331" w14:textId="77777777" w:rsidR="00D933B7" w:rsidRDefault="00D933B7" w:rsidP="00D933B7">
      <w:pPr>
        <w:spacing w:after="0" w:line="240" w:lineRule="auto"/>
        <w:textAlignment w:val="baseline"/>
        <w:rPr>
          <w:rFonts w:ascii="Segoe UI" w:hAnsi="Segoe UI" w:cs="Segoe UI"/>
          <w:sz w:val="18"/>
          <w:szCs w:val="18"/>
          <w:lang w:val="en-IE" w:eastAsia="en-IE"/>
        </w:rPr>
      </w:pPr>
    </w:p>
    <w:p w14:paraId="645ABA67" w14:textId="77777777" w:rsidR="00D933B7" w:rsidRDefault="00D933B7" w:rsidP="00D933B7">
      <w:pPr>
        <w:spacing w:after="0" w:line="240" w:lineRule="auto"/>
        <w:textAlignment w:val="baseline"/>
        <w:rPr>
          <w:rFonts w:ascii="Segoe UI" w:hAnsi="Segoe UI" w:cs="Segoe UI"/>
          <w:sz w:val="18"/>
          <w:szCs w:val="18"/>
          <w:lang w:val="en-IE" w:eastAsia="en-IE"/>
        </w:rPr>
      </w:pPr>
    </w:p>
    <w:p w14:paraId="3556926A" w14:textId="77777777" w:rsidR="00D933B7" w:rsidRPr="007863E8" w:rsidRDefault="00D933B7" w:rsidP="00D933B7">
      <w:pPr>
        <w:keepNext/>
        <w:keepLines/>
        <w:spacing w:line="240" w:lineRule="auto"/>
        <w:outlineLvl w:val="4"/>
        <w:rPr>
          <w:rFonts w:ascii="EC Square Sans Pro Medium" w:eastAsiaTheme="majorEastAsia" w:hAnsi="EC Square Sans Pro Medium" w:cstheme="majorBidi"/>
          <w:sz w:val="12"/>
          <w:szCs w:val="12"/>
          <w:lang w:eastAsia="en-GB"/>
        </w:rPr>
      </w:pPr>
    </w:p>
    <w:p w14:paraId="553BC047" w14:textId="77777777" w:rsidR="00D933B7" w:rsidRDefault="00D933B7" w:rsidP="00F72C99">
      <w:pPr>
        <w:pStyle w:val="Heading2"/>
        <w:rPr>
          <w:rFonts w:eastAsiaTheme="majorEastAsia"/>
          <w:lang w:eastAsia="en-GB"/>
        </w:rPr>
      </w:pPr>
      <w:r>
        <w:rPr>
          <w:rFonts w:eastAsiaTheme="majorEastAsia"/>
          <w:lang w:eastAsia="en-GB"/>
        </w:rPr>
        <w:t>Implementation and performance</w:t>
      </w:r>
    </w:p>
    <w:p w14:paraId="704C407A" w14:textId="77777777" w:rsidR="00D933B7" w:rsidRPr="002D3697" w:rsidRDefault="00D933B7" w:rsidP="00F72C99">
      <w:pPr>
        <w:pStyle w:val="Heading3"/>
      </w:pPr>
      <w:r>
        <w:t>Key performance indicators</w:t>
      </w:r>
    </w:p>
    <w:tbl>
      <w:tblPr>
        <w:tblW w:w="9639" w:type="dxa"/>
        <w:jc w:val="center"/>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2401"/>
        <w:gridCol w:w="1143"/>
        <w:gridCol w:w="1418"/>
        <w:gridCol w:w="992"/>
        <w:gridCol w:w="1701"/>
        <w:gridCol w:w="1984"/>
      </w:tblGrid>
      <w:tr w:rsidR="00D933B7" w:rsidRPr="00FF4C69" w14:paraId="6CD04EA9" w14:textId="77777777">
        <w:trPr>
          <w:trHeight w:val="300"/>
          <w:jc w:val="center"/>
        </w:trPr>
        <w:tc>
          <w:tcPr>
            <w:tcW w:w="2401" w:type="dxa"/>
            <w:tcBorders>
              <w:top w:val="single" w:sz="6" w:space="0" w:color="8C8C8C"/>
              <w:left w:val="nil"/>
              <w:bottom w:val="single" w:sz="6" w:space="0" w:color="8C8C8C"/>
              <w:right w:val="nil"/>
            </w:tcBorders>
            <w:shd w:val="clear" w:color="auto" w:fill="FAF9F9"/>
            <w:tcMar>
              <w:left w:w="57" w:type="dxa"/>
              <w:right w:w="57" w:type="dxa"/>
            </w:tcMar>
            <w:vAlign w:val="center"/>
            <w:hideMark/>
          </w:tcPr>
          <w:p w14:paraId="38527C9C" w14:textId="77777777" w:rsidR="00D933B7" w:rsidRPr="00FF4C69" w:rsidRDefault="00D933B7">
            <w:pPr>
              <w:spacing w:after="0" w:line="240" w:lineRule="auto"/>
              <w:textAlignment w:val="baseline"/>
              <w:rPr>
                <w:rFonts w:cs="Segoe UI"/>
                <w:b/>
                <w:bCs/>
                <w:lang w:val="en-IE" w:eastAsia="en-IE"/>
              </w:rPr>
            </w:pPr>
            <w:r>
              <w:rPr>
                <w:rFonts w:ascii="Calibri" w:hAnsi="Calibri" w:cs="Calibri"/>
                <w:b/>
                <w:bCs/>
                <w:lang w:val="en-IE" w:eastAsia="en-IE"/>
              </w:rPr>
              <w:t> </w:t>
            </w:r>
          </w:p>
        </w:tc>
        <w:tc>
          <w:tcPr>
            <w:tcW w:w="1143" w:type="dxa"/>
            <w:tcBorders>
              <w:top w:val="single" w:sz="6" w:space="0" w:color="8C8C8C"/>
              <w:left w:val="nil"/>
              <w:bottom w:val="single" w:sz="6" w:space="0" w:color="8C8C8C"/>
              <w:right w:val="nil"/>
            </w:tcBorders>
            <w:shd w:val="clear" w:color="auto" w:fill="FAF9F9"/>
            <w:tcMar>
              <w:left w:w="57" w:type="dxa"/>
              <w:right w:w="57" w:type="dxa"/>
            </w:tcMar>
            <w:vAlign w:val="center"/>
            <w:hideMark/>
          </w:tcPr>
          <w:p w14:paraId="4F8342EA" w14:textId="77777777" w:rsidR="00D933B7" w:rsidRPr="00FF4C69" w:rsidRDefault="00D933B7">
            <w:pPr>
              <w:spacing w:after="0" w:line="240" w:lineRule="auto"/>
              <w:jc w:val="center"/>
              <w:textAlignment w:val="baseline"/>
              <w:rPr>
                <w:rFonts w:cs="Segoe UI"/>
                <w:b/>
                <w:bCs/>
                <w:lang w:val="en-IE" w:eastAsia="en-IE"/>
              </w:rPr>
            </w:pPr>
            <w:r>
              <w:rPr>
                <w:rFonts w:cs="Segoe UI"/>
                <w:b/>
                <w:bCs/>
                <w:lang w:eastAsia="en-IE"/>
              </w:rPr>
              <w:t>Baseline</w:t>
            </w:r>
          </w:p>
        </w:tc>
        <w:tc>
          <w:tcPr>
            <w:tcW w:w="1418" w:type="dxa"/>
            <w:tcBorders>
              <w:top w:val="single" w:sz="6" w:space="0" w:color="8C8C8C"/>
              <w:left w:val="nil"/>
              <w:bottom w:val="single" w:sz="6" w:space="0" w:color="8C8C8C"/>
              <w:right w:val="nil"/>
            </w:tcBorders>
            <w:shd w:val="clear" w:color="auto" w:fill="FAF9F9"/>
            <w:tcMar>
              <w:left w:w="57" w:type="dxa"/>
              <w:right w:w="57" w:type="dxa"/>
            </w:tcMar>
            <w:vAlign w:val="center"/>
            <w:hideMark/>
          </w:tcPr>
          <w:p w14:paraId="79AAE777" w14:textId="77777777" w:rsidR="00D933B7" w:rsidRPr="00FF4C69" w:rsidRDefault="00D933B7">
            <w:pPr>
              <w:spacing w:after="0" w:line="240" w:lineRule="auto"/>
              <w:jc w:val="center"/>
              <w:textAlignment w:val="baseline"/>
              <w:rPr>
                <w:rFonts w:cs="Segoe UI"/>
                <w:b/>
                <w:bCs/>
                <w:lang w:val="en-IE" w:eastAsia="en-IE"/>
              </w:rPr>
            </w:pPr>
            <w:r>
              <w:rPr>
                <w:rFonts w:cs="Segoe UI"/>
                <w:b/>
                <w:bCs/>
                <w:lang w:eastAsia="en-IE"/>
              </w:rPr>
              <w:t>Progress</w:t>
            </w:r>
          </w:p>
        </w:tc>
        <w:tc>
          <w:tcPr>
            <w:tcW w:w="992" w:type="dxa"/>
            <w:tcBorders>
              <w:top w:val="single" w:sz="6" w:space="0" w:color="8C8C8C"/>
              <w:left w:val="nil"/>
              <w:bottom w:val="single" w:sz="6" w:space="0" w:color="8C8C8C"/>
              <w:right w:val="nil"/>
            </w:tcBorders>
            <w:shd w:val="clear" w:color="auto" w:fill="FAF9F9"/>
            <w:tcMar>
              <w:left w:w="57" w:type="dxa"/>
              <w:right w:w="57" w:type="dxa"/>
            </w:tcMar>
            <w:vAlign w:val="center"/>
            <w:hideMark/>
          </w:tcPr>
          <w:p w14:paraId="2C7EC5FB" w14:textId="77777777" w:rsidR="00D933B7" w:rsidRPr="00FF4C69" w:rsidRDefault="00D933B7">
            <w:pPr>
              <w:spacing w:after="0" w:line="240" w:lineRule="auto"/>
              <w:jc w:val="center"/>
              <w:textAlignment w:val="baseline"/>
              <w:rPr>
                <w:rFonts w:cs="Segoe UI"/>
                <w:b/>
                <w:bCs/>
                <w:lang w:val="en-IE" w:eastAsia="en-IE"/>
              </w:rPr>
            </w:pPr>
            <w:r>
              <w:rPr>
                <w:rFonts w:cs="Segoe UI"/>
                <w:b/>
                <w:bCs/>
                <w:lang w:eastAsia="en-IE"/>
              </w:rPr>
              <w:t>Target</w:t>
            </w:r>
          </w:p>
        </w:tc>
        <w:tc>
          <w:tcPr>
            <w:tcW w:w="1701" w:type="dxa"/>
            <w:tcBorders>
              <w:top w:val="single" w:sz="6" w:space="0" w:color="8C8C8C"/>
              <w:left w:val="nil"/>
              <w:bottom w:val="single" w:sz="6" w:space="0" w:color="8C8C8C"/>
              <w:right w:val="nil"/>
            </w:tcBorders>
            <w:shd w:val="clear" w:color="auto" w:fill="FAF9F9"/>
            <w:tcMar>
              <w:left w:w="57" w:type="dxa"/>
              <w:right w:w="57" w:type="dxa"/>
            </w:tcMar>
            <w:vAlign w:val="center"/>
            <w:hideMark/>
          </w:tcPr>
          <w:p w14:paraId="167DEA81" w14:textId="77777777" w:rsidR="00D933B7" w:rsidRPr="00FF4C69" w:rsidRDefault="00D933B7">
            <w:pPr>
              <w:spacing w:after="0" w:line="240" w:lineRule="auto"/>
              <w:jc w:val="center"/>
              <w:textAlignment w:val="baseline"/>
              <w:rPr>
                <w:rFonts w:cs="Segoe UI"/>
                <w:b/>
                <w:bCs/>
                <w:lang w:val="en-IE" w:eastAsia="en-IE"/>
              </w:rPr>
            </w:pPr>
            <w:r>
              <w:rPr>
                <w:rFonts w:cs="Segoe UI"/>
                <w:b/>
                <w:bCs/>
                <w:lang w:eastAsia="en-IE"/>
              </w:rPr>
              <w:t>Results</w:t>
            </w:r>
          </w:p>
        </w:tc>
        <w:tc>
          <w:tcPr>
            <w:tcW w:w="1984" w:type="dxa"/>
            <w:tcBorders>
              <w:top w:val="single" w:sz="6" w:space="0" w:color="8C8C8C"/>
              <w:left w:val="nil"/>
              <w:bottom w:val="single" w:sz="6" w:space="0" w:color="8C8C8C"/>
              <w:right w:val="nil"/>
            </w:tcBorders>
            <w:shd w:val="clear" w:color="auto" w:fill="FAF9F9"/>
            <w:tcMar>
              <w:left w:w="57" w:type="dxa"/>
              <w:right w:w="57" w:type="dxa"/>
            </w:tcMar>
            <w:vAlign w:val="center"/>
            <w:hideMark/>
          </w:tcPr>
          <w:p w14:paraId="779A12CE" w14:textId="77777777" w:rsidR="00D933B7" w:rsidRPr="00FF4C69" w:rsidRDefault="00D933B7">
            <w:pPr>
              <w:spacing w:after="0" w:line="240" w:lineRule="auto"/>
              <w:jc w:val="center"/>
              <w:textAlignment w:val="baseline"/>
              <w:rPr>
                <w:rFonts w:cs="Segoe UI"/>
                <w:b/>
                <w:bCs/>
                <w:lang w:val="en-IE" w:eastAsia="en-IE"/>
              </w:rPr>
            </w:pPr>
            <w:r>
              <w:rPr>
                <w:rFonts w:cs="Segoe UI"/>
                <w:b/>
                <w:bCs/>
                <w:lang w:eastAsia="en-IE"/>
              </w:rPr>
              <w:t>Assessment</w:t>
            </w:r>
          </w:p>
        </w:tc>
      </w:tr>
      <w:tr w:rsidR="00D933B7" w:rsidRPr="00FF4C69" w14:paraId="44601F5B" w14:textId="77777777">
        <w:trPr>
          <w:trHeight w:val="300"/>
          <w:jc w:val="center"/>
        </w:trPr>
        <w:tc>
          <w:tcPr>
            <w:tcW w:w="2401" w:type="dxa"/>
            <w:tcBorders>
              <w:top w:val="single" w:sz="6" w:space="0" w:color="8C8C8C"/>
              <w:left w:val="nil"/>
              <w:bottom w:val="single" w:sz="6" w:space="0" w:color="8C8C8C"/>
              <w:right w:val="nil"/>
            </w:tcBorders>
            <w:tcMar>
              <w:left w:w="57" w:type="dxa"/>
              <w:right w:w="57" w:type="dxa"/>
            </w:tcMar>
            <w:hideMark/>
          </w:tcPr>
          <w:p w14:paraId="0E66A3E8" w14:textId="77777777" w:rsidR="00D933B7" w:rsidRPr="001F2F66" w:rsidRDefault="00D933B7">
            <w:pPr>
              <w:spacing w:after="0" w:line="240" w:lineRule="auto"/>
              <w:textAlignment w:val="baseline"/>
              <w:rPr>
                <w:rFonts w:cs="Segoe UI"/>
                <w:sz w:val="22"/>
                <w:szCs w:val="22"/>
                <w:lang w:val="en-IE" w:eastAsia="en-IE"/>
              </w:rPr>
            </w:pPr>
            <w:r w:rsidRPr="001F2F66">
              <w:rPr>
                <w:rFonts w:cs="Segoe UI"/>
                <w:sz w:val="22"/>
                <w:szCs w:val="22"/>
                <w:lang w:eastAsia="en-IE"/>
              </w:rPr>
              <w:t>Percentage of steps (key reforms and/or investments) achieved in the Reform Agenda/Plan and backed by EU support</w:t>
            </w:r>
          </w:p>
        </w:tc>
        <w:tc>
          <w:tcPr>
            <w:tcW w:w="1143" w:type="dxa"/>
            <w:tcBorders>
              <w:top w:val="single" w:sz="6" w:space="0" w:color="8C8C8C"/>
              <w:left w:val="nil"/>
              <w:bottom w:val="single" w:sz="6" w:space="0" w:color="8C8C8C"/>
              <w:right w:val="nil"/>
            </w:tcBorders>
            <w:tcMar>
              <w:left w:w="57" w:type="dxa"/>
              <w:right w:w="57" w:type="dxa"/>
            </w:tcMar>
            <w:hideMark/>
          </w:tcPr>
          <w:p w14:paraId="12AAAE29"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0%</w:t>
            </w:r>
          </w:p>
        </w:tc>
        <w:tc>
          <w:tcPr>
            <w:tcW w:w="1418" w:type="dxa"/>
            <w:tcBorders>
              <w:top w:val="single" w:sz="6" w:space="0" w:color="8C8C8C"/>
              <w:left w:val="nil"/>
              <w:bottom w:val="single" w:sz="6" w:space="0" w:color="8C8C8C"/>
              <w:right w:val="nil"/>
            </w:tcBorders>
            <w:tcMar>
              <w:left w:w="57" w:type="dxa"/>
              <w:right w:w="57" w:type="dxa"/>
            </w:tcMar>
            <w:hideMark/>
          </w:tcPr>
          <w:p w14:paraId="38E81B2F" w14:textId="77777777" w:rsidR="00D933B7" w:rsidRPr="001F2F66" w:rsidRDefault="00D933B7">
            <w:pPr>
              <w:spacing w:after="0" w:line="240" w:lineRule="auto"/>
              <w:jc w:val="center"/>
              <w:textAlignment w:val="baseline"/>
              <w:rPr>
                <w:rFonts w:cs="Segoe UI"/>
                <w:sz w:val="22"/>
                <w:szCs w:val="22"/>
                <w:lang w:val="en-IE" w:eastAsia="en-IE"/>
              </w:rPr>
            </w:pPr>
            <w:r w:rsidRPr="001F2F66">
              <w:rPr>
                <w:b/>
                <w:bCs/>
                <w:sz w:val="22"/>
                <w:szCs w:val="22"/>
                <w:lang w:eastAsia="en-IE"/>
              </w:rPr>
              <w:t>4%</w:t>
            </w:r>
          </w:p>
        </w:tc>
        <w:tc>
          <w:tcPr>
            <w:tcW w:w="992" w:type="dxa"/>
            <w:tcBorders>
              <w:top w:val="single" w:sz="6" w:space="0" w:color="8C8C8C"/>
              <w:left w:val="nil"/>
              <w:bottom w:val="single" w:sz="6" w:space="0" w:color="8C8C8C"/>
              <w:right w:val="nil"/>
            </w:tcBorders>
            <w:tcMar>
              <w:left w:w="57" w:type="dxa"/>
              <w:right w:w="57" w:type="dxa"/>
            </w:tcMar>
            <w:hideMark/>
          </w:tcPr>
          <w:p w14:paraId="3B67AE12"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80% in 2027</w:t>
            </w:r>
          </w:p>
        </w:tc>
        <w:tc>
          <w:tcPr>
            <w:tcW w:w="1701" w:type="dxa"/>
            <w:tcBorders>
              <w:top w:val="single" w:sz="6" w:space="0" w:color="8C8C8C"/>
              <w:left w:val="nil"/>
              <w:bottom w:val="single" w:sz="6" w:space="0" w:color="8C8C8C"/>
              <w:right w:val="nil"/>
            </w:tcBorders>
            <w:tcMar>
              <w:left w:w="57" w:type="dxa"/>
              <w:right w:w="57" w:type="dxa"/>
            </w:tcMar>
            <w:hideMark/>
          </w:tcPr>
          <w:p w14:paraId="138DB3C5"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3% in 2025 compared to a target of 80%</w:t>
            </w:r>
          </w:p>
        </w:tc>
        <w:tc>
          <w:tcPr>
            <w:tcW w:w="1984" w:type="dxa"/>
            <w:tcBorders>
              <w:top w:val="single" w:sz="6" w:space="0" w:color="8C8C8C"/>
              <w:left w:val="nil"/>
              <w:bottom w:val="single" w:sz="6" w:space="0" w:color="8C8C8C"/>
              <w:right w:val="nil"/>
            </w:tcBorders>
            <w:tcMar>
              <w:left w:w="57" w:type="dxa"/>
              <w:right w:w="57" w:type="dxa"/>
            </w:tcMar>
            <w:hideMark/>
          </w:tcPr>
          <w:p w14:paraId="3E364E21"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On track</w:t>
            </w:r>
          </w:p>
        </w:tc>
      </w:tr>
      <w:tr w:rsidR="00D933B7" w:rsidRPr="00FF4C69" w14:paraId="513E1555" w14:textId="77777777">
        <w:trPr>
          <w:trHeight w:val="300"/>
          <w:jc w:val="center"/>
        </w:trPr>
        <w:tc>
          <w:tcPr>
            <w:tcW w:w="2401" w:type="dxa"/>
            <w:tcBorders>
              <w:top w:val="single" w:sz="6" w:space="0" w:color="8C8C8C"/>
              <w:left w:val="nil"/>
              <w:bottom w:val="single" w:sz="6" w:space="0" w:color="8C8C8C"/>
              <w:right w:val="nil"/>
            </w:tcBorders>
            <w:shd w:val="clear" w:color="auto" w:fill="FAF9F9"/>
            <w:tcMar>
              <w:left w:w="57" w:type="dxa"/>
              <w:right w:w="57" w:type="dxa"/>
            </w:tcMar>
            <w:hideMark/>
          </w:tcPr>
          <w:p w14:paraId="369FB7F5" w14:textId="77777777" w:rsidR="00D933B7" w:rsidRPr="001F2F66" w:rsidRDefault="00D933B7">
            <w:pPr>
              <w:spacing w:after="0" w:line="240" w:lineRule="auto"/>
              <w:textAlignment w:val="baseline"/>
              <w:rPr>
                <w:rFonts w:cs="Segoe UI"/>
                <w:sz w:val="22"/>
                <w:szCs w:val="22"/>
                <w:lang w:val="en-IE" w:eastAsia="en-IE"/>
              </w:rPr>
            </w:pPr>
            <w:r w:rsidRPr="001F2F66">
              <w:rPr>
                <w:rFonts w:cs="Segoe UI"/>
                <w:sz w:val="22"/>
                <w:szCs w:val="22"/>
                <w:lang w:eastAsia="en-IE"/>
              </w:rPr>
              <w:t>Investment mobilised in million EUR by the Ukraine Investment Framework /Western Balkans Investment Framework/Neighbourhood Investment Platform (loans and grants)</w:t>
            </w:r>
          </w:p>
        </w:tc>
        <w:tc>
          <w:tcPr>
            <w:tcW w:w="1143" w:type="dxa"/>
            <w:tcBorders>
              <w:top w:val="single" w:sz="6" w:space="0" w:color="8C8C8C"/>
              <w:left w:val="nil"/>
              <w:bottom w:val="single" w:sz="6" w:space="0" w:color="8C8C8C"/>
              <w:right w:val="nil"/>
            </w:tcBorders>
            <w:shd w:val="clear" w:color="auto" w:fill="FAF9F9"/>
            <w:tcMar>
              <w:left w:w="57" w:type="dxa"/>
              <w:right w:w="57" w:type="dxa"/>
            </w:tcMar>
            <w:hideMark/>
          </w:tcPr>
          <w:p w14:paraId="2860F9F0"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0</w:t>
            </w:r>
          </w:p>
        </w:tc>
        <w:tc>
          <w:tcPr>
            <w:tcW w:w="1418" w:type="dxa"/>
            <w:tcBorders>
              <w:top w:val="single" w:sz="6" w:space="0" w:color="8C8C8C"/>
              <w:left w:val="nil"/>
              <w:bottom w:val="single" w:sz="6" w:space="0" w:color="8C8C8C"/>
              <w:right w:val="nil"/>
            </w:tcBorders>
            <w:shd w:val="clear" w:color="auto" w:fill="FAF9F9"/>
            <w:tcMar>
              <w:left w:w="57" w:type="dxa"/>
              <w:right w:w="57" w:type="dxa"/>
            </w:tcMar>
            <w:hideMark/>
          </w:tcPr>
          <w:p w14:paraId="2B612E0D" w14:textId="77777777" w:rsidR="00D933B7" w:rsidRPr="001F2F66" w:rsidRDefault="00D933B7">
            <w:pPr>
              <w:spacing w:after="0" w:line="240" w:lineRule="auto"/>
              <w:jc w:val="center"/>
              <w:textAlignment w:val="baseline"/>
              <w:rPr>
                <w:rFonts w:cs="Segoe UI"/>
                <w:sz w:val="22"/>
                <w:szCs w:val="22"/>
                <w:lang w:val="en-IE" w:eastAsia="en-IE"/>
              </w:rPr>
            </w:pPr>
            <w:r w:rsidRPr="001F2F66">
              <w:rPr>
                <w:b/>
                <w:bCs/>
                <w:sz w:val="22"/>
                <w:szCs w:val="22"/>
                <w:lang w:eastAsia="en-IE"/>
              </w:rPr>
              <w:t>24%</w:t>
            </w:r>
          </w:p>
        </w:tc>
        <w:tc>
          <w:tcPr>
            <w:tcW w:w="992" w:type="dxa"/>
            <w:tcBorders>
              <w:top w:val="single" w:sz="6" w:space="0" w:color="8C8C8C"/>
              <w:left w:val="nil"/>
              <w:bottom w:val="single" w:sz="6" w:space="0" w:color="8C8C8C"/>
              <w:right w:val="nil"/>
            </w:tcBorders>
            <w:shd w:val="clear" w:color="auto" w:fill="FAF9F9"/>
            <w:tcMar>
              <w:left w:w="57" w:type="dxa"/>
              <w:right w:w="57" w:type="dxa"/>
            </w:tcMar>
            <w:hideMark/>
          </w:tcPr>
          <w:p w14:paraId="4A307599"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408 in 2027</w:t>
            </w:r>
          </w:p>
        </w:tc>
        <w:tc>
          <w:tcPr>
            <w:tcW w:w="1701" w:type="dxa"/>
            <w:tcBorders>
              <w:top w:val="single" w:sz="6" w:space="0" w:color="8C8C8C"/>
              <w:left w:val="nil"/>
              <w:bottom w:val="single" w:sz="6" w:space="0" w:color="8C8C8C"/>
              <w:right w:val="nil"/>
            </w:tcBorders>
            <w:shd w:val="clear" w:color="auto" w:fill="FAF9F9"/>
            <w:tcMar>
              <w:left w:w="57" w:type="dxa"/>
              <w:right w:w="57" w:type="dxa"/>
            </w:tcMar>
            <w:hideMark/>
          </w:tcPr>
          <w:p w14:paraId="401C565C"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98.2 in 2025 compared to a target of 408</w:t>
            </w:r>
          </w:p>
        </w:tc>
        <w:tc>
          <w:tcPr>
            <w:tcW w:w="1984" w:type="dxa"/>
            <w:tcBorders>
              <w:top w:val="single" w:sz="6" w:space="0" w:color="8C8C8C"/>
              <w:left w:val="nil"/>
              <w:bottom w:val="single" w:sz="6" w:space="0" w:color="8C8C8C"/>
              <w:right w:val="nil"/>
            </w:tcBorders>
            <w:shd w:val="clear" w:color="auto" w:fill="FAF9F9"/>
            <w:tcMar>
              <w:left w:w="57" w:type="dxa"/>
              <w:right w:w="57" w:type="dxa"/>
            </w:tcMar>
            <w:hideMark/>
          </w:tcPr>
          <w:p w14:paraId="1A29D0DB"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On track</w:t>
            </w:r>
          </w:p>
        </w:tc>
      </w:tr>
      <w:tr w:rsidR="00D933B7" w:rsidRPr="00FF4C69" w14:paraId="4E4461D6" w14:textId="77777777">
        <w:trPr>
          <w:trHeight w:val="300"/>
          <w:jc w:val="center"/>
        </w:trPr>
        <w:tc>
          <w:tcPr>
            <w:tcW w:w="2401" w:type="dxa"/>
            <w:tcBorders>
              <w:top w:val="single" w:sz="6" w:space="0" w:color="8C8C8C"/>
              <w:left w:val="nil"/>
              <w:bottom w:val="single" w:sz="6" w:space="0" w:color="8C8C8C"/>
              <w:right w:val="nil"/>
            </w:tcBorders>
            <w:tcMar>
              <w:left w:w="57" w:type="dxa"/>
              <w:right w:w="57" w:type="dxa"/>
            </w:tcMar>
            <w:hideMark/>
          </w:tcPr>
          <w:p w14:paraId="55C54B6C" w14:textId="77777777" w:rsidR="00D933B7" w:rsidRPr="001F2F66" w:rsidRDefault="00D933B7">
            <w:pPr>
              <w:spacing w:after="0" w:line="240" w:lineRule="auto"/>
              <w:textAlignment w:val="baseline"/>
              <w:rPr>
                <w:rFonts w:cs="Segoe UI"/>
                <w:sz w:val="22"/>
                <w:szCs w:val="22"/>
                <w:lang w:val="en-IE" w:eastAsia="en-IE"/>
              </w:rPr>
            </w:pPr>
            <w:r w:rsidRPr="001F2F66">
              <w:rPr>
                <w:rFonts w:cs="Segoe UI"/>
                <w:sz w:val="22"/>
                <w:szCs w:val="22"/>
                <w:lang w:eastAsia="en-IE"/>
              </w:rPr>
              <w:t>Number of steps developing or revising government policies with EU support under the facilities</w:t>
            </w:r>
          </w:p>
        </w:tc>
        <w:tc>
          <w:tcPr>
            <w:tcW w:w="1143" w:type="dxa"/>
            <w:tcBorders>
              <w:top w:val="single" w:sz="6" w:space="0" w:color="8C8C8C"/>
              <w:left w:val="nil"/>
              <w:bottom w:val="single" w:sz="6" w:space="0" w:color="8C8C8C"/>
              <w:right w:val="nil"/>
            </w:tcBorders>
            <w:tcMar>
              <w:left w:w="57" w:type="dxa"/>
              <w:right w:w="57" w:type="dxa"/>
            </w:tcMar>
            <w:hideMark/>
          </w:tcPr>
          <w:p w14:paraId="0CEB5D82"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0</w:t>
            </w:r>
          </w:p>
        </w:tc>
        <w:tc>
          <w:tcPr>
            <w:tcW w:w="1418" w:type="dxa"/>
            <w:tcBorders>
              <w:top w:val="single" w:sz="6" w:space="0" w:color="8C8C8C"/>
              <w:left w:val="nil"/>
              <w:bottom w:val="single" w:sz="6" w:space="0" w:color="8C8C8C"/>
              <w:right w:val="nil"/>
            </w:tcBorders>
            <w:tcMar>
              <w:left w:w="57" w:type="dxa"/>
              <w:right w:w="57" w:type="dxa"/>
            </w:tcMar>
            <w:hideMark/>
          </w:tcPr>
          <w:p w14:paraId="3C6EED96" w14:textId="77777777" w:rsidR="00D933B7" w:rsidRPr="001F2F66" w:rsidRDefault="00D933B7">
            <w:pPr>
              <w:spacing w:after="0" w:line="240" w:lineRule="auto"/>
              <w:jc w:val="center"/>
              <w:textAlignment w:val="baseline"/>
              <w:rPr>
                <w:rFonts w:cs="Segoe UI"/>
                <w:sz w:val="22"/>
                <w:szCs w:val="22"/>
                <w:lang w:val="en-IE" w:eastAsia="en-IE"/>
              </w:rPr>
            </w:pPr>
            <w:r w:rsidRPr="001F2F66">
              <w:rPr>
                <w:b/>
                <w:bCs/>
                <w:sz w:val="22"/>
                <w:szCs w:val="22"/>
                <w:lang w:eastAsia="en-IE"/>
              </w:rPr>
              <w:t>5%</w:t>
            </w:r>
          </w:p>
        </w:tc>
        <w:tc>
          <w:tcPr>
            <w:tcW w:w="992" w:type="dxa"/>
            <w:tcBorders>
              <w:top w:val="single" w:sz="6" w:space="0" w:color="8C8C8C"/>
              <w:left w:val="nil"/>
              <w:bottom w:val="single" w:sz="6" w:space="0" w:color="8C8C8C"/>
              <w:right w:val="nil"/>
            </w:tcBorders>
            <w:tcMar>
              <w:left w:w="57" w:type="dxa"/>
              <w:right w:w="57" w:type="dxa"/>
            </w:tcMar>
            <w:hideMark/>
          </w:tcPr>
          <w:p w14:paraId="069D7786"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22 in 2027</w:t>
            </w:r>
          </w:p>
        </w:tc>
        <w:tc>
          <w:tcPr>
            <w:tcW w:w="1701" w:type="dxa"/>
            <w:tcBorders>
              <w:top w:val="single" w:sz="6" w:space="0" w:color="8C8C8C"/>
              <w:left w:val="nil"/>
              <w:bottom w:val="single" w:sz="6" w:space="0" w:color="8C8C8C"/>
              <w:right w:val="nil"/>
            </w:tcBorders>
            <w:tcMar>
              <w:left w:w="57" w:type="dxa"/>
              <w:right w:w="57" w:type="dxa"/>
            </w:tcMar>
          </w:tcPr>
          <w:p w14:paraId="61FF15F6"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1 in 2025 compared to a target of 22</w:t>
            </w:r>
          </w:p>
        </w:tc>
        <w:tc>
          <w:tcPr>
            <w:tcW w:w="1984" w:type="dxa"/>
            <w:tcBorders>
              <w:top w:val="single" w:sz="6" w:space="0" w:color="8C8C8C"/>
              <w:left w:val="nil"/>
              <w:bottom w:val="single" w:sz="6" w:space="0" w:color="8C8C8C"/>
              <w:right w:val="nil"/>
            </w:tcBorders>
            <w:tcMar>
              <w:left w:w="57" w:type="dxa"/>
              <w:right w:w="57" w:type="dxa"/>
            </w:tcMar>
            <w:hideMark/>
          </w:tcPr>
          <w:p w14:paraId="11FA66BF"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On track</w:t>
            </w:r>
          </w:p>
        </w:tc>
      </w:tr>
      <w:tr w:rsidR="00D933B7" w:rsidRPr="00FF4C69" w14:paraId="06086ABE" w14:textId="77777777">
        <w:trPr>
          <w:trHeight w:val="300"/>
          <w:jc w:val="center"/>
        </w:trPr>
        <w:tc>
          <w:tcPr>
            <w:tcW w:w="2401" w:type="dxa"/>
            <w:tcBorders>
              <w:top w:val="single" w:sz="6" w:space="0" w:color="8C8C8C"/>
              <w:left w:val="nil"/>
              <w:bottom w:val="single" w:sz="6" w:space="0" w:color="8C8C8C"/>
              <w:right w:val="nil"/>
            </w:tcBorders>
            <w:shd w:val="clear" w:color="auto" w:fill="FAF9F9"/>
            <w:tcMar>
              <w:left w:w="57" w:type="dxa"/>
              <w:right w:w="57" w:type="dxa"/>
            </w:tcMar>
            <w:hideMark/>
          </w:tcPr>
          <w:p w14:paraId="306A2E47" w14:textId="77777777" w:rsidR="00D933B7" w:rsidRPr="001F2F66" w:rsidRDefault="00D933B7">
            <w:pPr>
              <w:spacing w:after="0" w:line="240" w:lineRule="auto"/>
              <w:textAlignment w:val="baseline"/>
              <w:rPr>
                <w:rFonts w:cs="Segoe UI"/>
                <w:sz w:val="22"/>
                <w:szCs w:val="22"/>
                <w:lang w:val="en-IE" w:eastAsia="en-IE"/>
              </w:rPr>
            </w:pPr>
            <w:r w:rsidRPr="001F2F66">
              <w:rPr>
                <w:rFonts w:cs="Segoe UI"/>
                <w:sz w:val="22"/>
                <w:szCs w:val="22"/>
                <w:lang w:eastAsia="en-IE"/>
              </w:rPr>
              <w:t xml:space="preserve"> Megawatts of new renewable energy capacity installed (cumulative in energy mix for solar and wind)</w:t>
            </w:r>
          </w:p>
        </w:tc>
        <w:tc>
          <w:tcPr>
            <w:tcW w:w="1143" w:type="dxa"/>
            <w:tcBorders>
              <w:top w:val="single" w:sz="6" w:space="0" w:color="8C8C8C"/>
              <w:left w:val="nil"/>
              <w:bottom w:val="single" w:sz="6" w:space="0" w:color="8C8C8C"/>
              <w:right w:val="nil"/>
            </w:tcBorders>
            <w:shd w:val="clear" w:color="auto" w:fill="FAF9F9"/>
            <w:tcMar>
              <w:left w:w="57" w:type="dxa"/>
              <w:right w:w="57" w:type="dxa"/>
            </w:tcMar>
            <w:hideMark/>
          </w:tcPr>
          <w:p w14:paraId="747E23F8"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580</w:t>
            </w:r>
          </w:p>
        </w:tc>
        <w:tc>
          <w:tcPr>
            <w:tcW w:w="1418" w:type="dxa"/>
            <w:tcBorders>
              <w:top w:val="single" w:sz="6" w:space="0" w:color="8C8C8C"/>
              <w:left w:val="nil"/>
              <w:bottom w:val="single" w:sz="6" w:space="0" w:color="8C8C8C"/>
              <w:right w:val="nil"/>
            </w:tcBorders>
            <w:shd w:val="clear" w:color="auto" w:fill="FAF9F9"/>
            <w:tcMar>
              <w:left w:w="57" w:type="dxa"/>
              <w:right w:w="57" w:type="dxa"/>
            </w:tcMar>
            <w:hideMark/>
          </w:tcPr>
          <w:p w14:paraId="2636DA8E" w14:textId="77777777" w:rsidR="00D933B7" w:rsidRPr="001F2F66" w:rsidRDefault="00D933B7">
            <w:pPr>
              <w:spacing w:after="0" w:line="240" w:lineRule="auto"/>
              <w:jc w:val="center"/>
              <w:textAlignment w:val="baseline"/>
              <w:rPr>
                <w:rFonts w:cs="Segoe UI"/>
                <w:sz w:val="22"/>
                <w:szCs w:val="22"/>
                <w:lang w:val="en-IE" w:eastAsia="en-IE"/>
              </w:rPr>
            </w:pPr>
            <w:r w:rsidRPr="001F2F66">
              <w:rPr>
                <w:b/>
                <w:bCs/>
                <w:sz w:val="22"/>
                <w:szCs w:val="22"/>
                <w:lang w:eastAsia="en-IE"/>
              </w:rPr>
              <w:t>&gt;100%</w:t>
            </w:r>
          </w:p>
        </w:tc>
        <w:tc>
          <w:tcPr>
            <w:tcW w:w="992" w:type="dxa"/>
            <w:tcBorders>
              <w:top w:val="single" w:sz="6" w:space="0" w:color="8C8C8C"/>
              <w:left w:val="nil"/>
              <w:bottom w:val="single" w:sz="6" w:space="0" w:color="8C8C8C"/>
              <w:right w:val="nil"/>
            </w:tcBorders>
            <w:shd w:val="clear" w:color="auto" w:fill="FAF9F9"/>
            <w:tcMar>
              <w:left w:w="57" w:type="dxa"/>
              <w:right w:w="57" w:type="dxa"/>
            </w:tcMar>
            <w:hideMark/>
          </w:tcPr>
          <w:p w14:paraId="216B3DFF"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652</w:t>
            </w:r>
            <w:r w:rsidRPr="001F2F66">
              <w:rPr>
                <w:rStyle w:val="FootnoteReference"/>
                <w:rFonts w:cs="Segoe UI"/>
                <w:sz w:val="22"/>
                <w:szCs w:val="22"/>
                <w:lang w:eastAsia="en-IE"/>
              </w:rPr>
              <w:footnoteReference w:id="69"/>
            </w:r>
            <w:r w:rsidRPr="001F2F66">
              <w:rPr>
                <w:rFonts w:cs="Segoe UI"/>
                <w:sz w:val="22"/>
                <w:szCs w:val="22"/>
                <w:lang w:eastAsia="en-IE"/>
              </w:rPr>
              <w:t xml:space="preserve"> in 2027</w:t>
            </w:r>
          </w:p>
        </w:tc>
        <w:tc>
          <w:tcPr>
            <w:tcW w:w="1701" w:type="dxa"/>
            <w:tcBorders>
              <w:top w:val="single" w:sz="6" w:space="0" w:color="8C8C8C"/>
              <w:left w:val="nil"/>
              <w:bottom w:val="single" w:sz="6" w:space="0" w:color="8C8C8C"/>
              <w:right w:val="nil"/>
            </w:tcBorders>
            <w:shd w:val="clear" w:color="auto" w:fill="FAF9F9"/>
            <w:tcMar>
              <w:left w:w="57" w:type="dxa"/>
              <w:right w:w="57" w:type="dxa"/>
            </w:tcMar>
            <w:hideMark/>
          </w:tcPr>
          <w:p w14:paraId="2A363342"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932.81 in 2025 compared to a target of 652</w:t>
            </w:r>
          </w:p>
        </w:tc>
        <w:tc>
          <w:tcPr>
            <w:tcW w:w="1984" w:type="dxa"/>
            <w:tcBorders>
              <w:top w:val="single" w:sz="6" w:space="0" w:color="8C8C8C"/>
              <w:left w:val="nil"/>
              <w:bottom w:val="single" w:sz="6" w:space="0" w:color="8C8C8C"/>
              <w:right w:val="nil"/>
            </w:tcBorders>
            <w:shd w:val="clear" w:color="auto" w:fill="FAF9F9"/>
            <w:tcMar>
              <w:left w:w="57" w:type="dxa"/>
              <w:right w:w="57" w:type="dxa"/>
            </w:tcMar>
            <w:hideMark/>
          </w:tcPr>
          <w:p w14:paraId="7C5939B9"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sz w:val="22"/>
                <w:szCs w:val="22"/>
                <w:lang w:eastAsia="en-IE"/>
              </w:rPr>
              <w:t>Achieved</w:t>
            </w:r>
            <w:r w:rsidRPr="001F2F66">
              <w:rPr>
                <w:rStyle w:val="FootnoteReference"/>
                <w:rFonts w:cs="Segoe UI"/>
                <w:sz w:val="22"/>
                <w:szCs w:val="22"/>
                <w:lang w:eastAsia="en-IE"/>
              </w:rPr>
              <w:footnoteReference w:id="70"/>
            </w:r>
          </w:p>
        </w:tc>
      </w:tr>
      <w:tr w:rsidR="00D933B7" w:rsidRPr="00FF4C69" w14:paraId="105D0A19" w14:textId="77777777">
        <w:trPr>
          <w:trHeight w:val="300"/>
          <w:jc w:val="center"/>
        </w:trPr>
        <w:tc>
          <w:tcPr>
            <w:tcW w:w="2401" w:type="dxa"/>
            <w:tcBorders>
              <w:top w:val="single" w:sz="6" w:space="0" w:color="8C8C8C"/>
              <w:left w:val="nil"/>
              <w:bottom w:val="single" w:sz="6" w:space="0" w:color="8C8C8C"/>
              <w:right w:val="nil"/>
            </w:tcBorders>
            <w:shd w:val="clear" w:color="auto" w:fill="FAF9F9"/>
            <w:tcMar>
              <w:left w:w="57" w:type="dxa"/>
              <w:right w:w="57" w:type="dxa"/>
            </w:tcMar>
          </w:tcPr>
          <w:p w14:paraId="0BF3AA4F" w14:textId="77777777" w:rsidR="00D933B7" w:rsidRPr="001F2F66" w:rsidRDefault="00D933B7">
            <w:pPr>
              <w:spacing w:after="0" w:line="240" w:lineRule="auto"/>
              <w:textAlignment w:val="baseline"/>
              <w:rPr>
                <w:rFonts w:cs="Segoe UI"/>
                <w:sz w:val="22"/>
                <w:szCs w:val="22"/>
                <w:lang w:eastAsia="en-IE"/>
              </w:rPr>
            </w:pPr>
            <w:r w:rsidRPr="001F2F66">
              <w:rPr>
                <w:rFonts w:cs="Segoe UI"/>
                <w:sz w:val="22"/>
                <w:szCs w:val="22"/>
                <w:lang w:eastAsia="en-IE"/>
              </w:rPr>
              <w:t>Degree of readiness on the economic criteria: the existence of a functioning market economy and the capacity to cope with competitive pressures and market forces within the EU</w:t>
            </w:r>
          </w:p>
        </w:tc>
        <w:tc>
          <w:tcPr>
            <w:tcW w:w="1143" w:type="dxa"/>
            <w:tcBorders>
              <w:top w:val="single" w:sz="6" w:space="0" w:color="8C8C8C"/>
              <w:left w:val="nil"/>
              <w:bottom w:val="single" w:sz="6" w:space="0" w:color="8C8C8C"/>
              <w:right w:val="nil"/>
            </w:tcBorders>
            <w:shd w:val="clear" w:color="auto" w:fill="FAF9F9"/>
            <w:tcMar>
              <w:left w:w="57" w:type="dxa"/>
              <w:right w:w="57" w:type="dxa"/>
            </w:tcMar>
          </w:tcPr>
          <w:p w14:paraId="1DD93D6B"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0.4</w:t>
            </w:r>
          </w:p>
        </w:tc>
        <w:tc>
          <w:tcPr>
            <w:tcW w:w="1418" w:type="dxa"/>
            <w:tcBorders>
              <w:top w:val="single" w:sz="6" w:space="0" w:color="8C8C8C"/>
              <w:left w:val="nil"/>
              <w:bottom w:val="single" w:sz="6" w:space="0" w:color="8C8C8C"/>
              <w:right w:val="nil"/>
            </w:tcBorders>
            <w:shd w:val="clear" w:color="auto" w:fill="FAF9F9"/>
            <w:tcMar>
              <w:left w:w="57" w:type="dxa"/>
              <w:right w:w="57" w:type="dxa"/>
            </w:tcMar>
          </w:tcPr>
          <w:p w14:paraId="3215E57F" w14:textId="77777777" w:rsidR="00D933B7" w:rsidRPr="001F2F66" w:rsidRDefault="00D933B7">
            <w:pPr>
              <w:spacing w:after="0" w:line="240" w:lineRule="auto"/>
              <w:jc w:val="center"/>
              <w:textAlignment w:val="baseline"/>
              <w:rPr>
                <w:rFonts w:cs="Segoe UI"/>
                <w:b/>
                <w:sz w:val="22"/>
                <w:szCs w:val="22"/>
                <w:lang w:eastAsia="en-IE"/>
              </w:rPr>
            </w:pPr>
            <w:r w:rsidRPr="001F2F66">
              <w:rPr>
                <w:b/>
                <w:bCs/>
                <w:sz w:val="22"/>
                <w:szCs w:val="22"/>
                <w:lang w:eastAsia="en-IE"/>
              </w:rPr>
              <w:t>40%</w:t>
            </w:r>
          </w:p>
        </w:tc>
        <w:tc>
          <w:tcPr>
            <w:tcW w:w="992" w:type="dxa"/>
            <w:tcBorders>
              <w:top w:val="single" w:sz="6" w:space="0" w:color="8C8C8C"/>
              <w:left w:val="nil"/>
              <w:bottom w:val="single" w:sz="6" w:space="0" w:color="8C8C8C"/>
              <w:right w:val="nil"/>
            </w:tcBorders>
            <w:shd w:val="clear" w:color="auto" w:fill="FAF9F9"/>
            <w:tcMar>
              <w:left w:w="57" w:type="dxa"/>
              <w:right w:w="57" w:type="dxa"/>
            </w:tcMar>
          </w:tcPr>
          <w:p w14:paraId="0D1218C0"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1 in 2027</w:t>
            </w:r>
          </w:p>
        </w:tc>
        <w:tc>
          <w:tcPr>
            <w:tcW w:w="1701" w:type="dxa"/>
            <w:tcBorders>
              <w:top w:val="single" w:sz="6" w:space="0" w:color="8C8C8C"/>
              <w:left w:val="nil"/>
              <w:bottom w:val="single" w:sz="6" w:space="0" w:color="8C8C8C"/>
              <w:right w:val="nil"/>
            </w:tcBorders>
            <w:shd w:val="clear" w:color="auto" w:fill="FAF9F9"/>
            <w:tcMar>
              <w:left w:w="57" w:type="dxa"/>
              <w:right w:w="57" w:type="dxa"/>
            </w:tcMar>
          </w:tcPr>
          <w:p w14:paraId="0A4C288A"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0.4 in 2025 compared to a target of 1</w:t>
            </w:r>
          </w:p>
        </w:tc>
        <w:tc>
          <w:tcPr>
            <w:tcW w:w="1984" w:type="dxa"/>
            <w:tcBorders>
              <w:top w:val="single" w:sz="6" w:space="0" w:color="8C8C8C"/>
              <w:left w:val="nil"/>
              <w:bottom w:val="single" w:sz="6" w:space="0" w:color="8C8C8C"/>
              <w:right w:val="nil"/>
            </w:tcBorders>
            <w:shd w:val="clear" w:color="auto" w:fill="FAF9F9"/>
            <w:tcMar>
              <w:left w:w="57" w:type="dxa"/>
              <w:right w:w="57" w:type="dxa"/>
            </w:tcMar>
          </w:tcPr>
          <w:p w14:paraId="26BBDEBF" w14:textId="77777777" w:rsidR="00D933B7" w:rsidRPr="001F2F66" w:rsidRDefault="00D933B7">
            <w:pPr>
              <w:spacing w:after="0" w:line="240" w:lineRule="auto"/>
              <w:jc w:val="center"/>
              <w:textAlignment w:val="baseline"/>
              <w:rPr>
                <w:rFonts w:cs="Segoe UI"/>
                <w:sz w:val="22"/>
                <w:szCs w:val="22"/>
                <w:lang w:eastAsia="en-IE"/>
              </w:rPr>
            </w:pPr>
            <w:r w:rsidRPr="001F2F66">
              <w:rPr>
                <w:rFonts w:cs="Segoe UI"/>
                <w:sz w:val="22"/>
                <w:szCs w:val="22"/>
                <w:lang w:eastAsia="en-IE"/>
              </w:rPr>
              <w:t>On track</w:t>
            </w:r>
          </w:p>
        </w:tc>
      </w:tr>
      <w:tr w:rsidR="00D933B7" w:rsidRPr="00FF4C69" w14:paraId="25F226DA" w14:textId="77777777">
        <w:trPr>
          <w:trHeight w:val="300"/>
          <w:jc w:val="center"/>
        </w:trPr>
        <w:tc>
          <w:tcPr>
            <w:tcW w:w="2401" w:type="dxa"/>
            <w:tcBorders>
              <w:top w:val="single" w:sz="6" w:space="0" w:color="8C8C8C"/>
              <w:left w:val="nil"/>
              <w:bottom w:val="single" w:sz="6" w:space="0" w:color="8C8C8C"/>
              <w:right w:val="nil"/>
            </w:tcBorders>
            <w:shd w:val="clear" w:color="auto" w:fill="FAF9F9"/>
            <w:tcMar>
              <w:left w:w="57" w:type="dxa"/>
              <w:right w:w="57" w:type="dxa"/>
            </w:tcMar>
          </w:tcPr>
          <w:p w14:paraId="5C592A36" w14:textId="77777777" w:rsidR="00D933B7" w:rsidRPr="00FF4C69" w:rsidRDefault="00D933B7">
            <w:pPr>
              <w:spacing w:after="0" w:line="240" w:lineRule="auto"/>
              <w:textAlignment w:val="baseline"/>
              <w:rPr>
                <w:rFonts w:cs="Segoe UI"/>
                <w:lang w:eastAsia="en-IE"/>
              </w:rPr>
            </w:pPr>
            <w:r>
              <w:rPr>
                <w:rFonts w:cs="Segoe UI"/>
                <w:lang w:eastAsia="en-IE"/>
              </w:rPr>
              <w:t>Worldwide Governance Indicator: Control of Corruption</w:t>
            </w:r>
          </w:p>
        </w:tc>
        <w:tc>
          <w:tcPr>
            <w:tcW w:w="1143" w:type="dxa"/>
            <w:tcBorders>
              <w:top w:val="single" w:sz="6" w:space="0" w:color="8C8C8C"/>
              <w:left w:val="nil"/>
              <w:bottom w:val="single" w:sz="6" w:space="0" w:color="8C8C8C"/>
              <w:right w:val="nil"/>
            </w:tcBorders>
            <w:shd w:val="clear" w:color="auto" w:fill="FAF9F9"/>
            <w:tcMar>
              <w:left w:w="57" w:type="dxa"/>
              <w:right w:w="57" w:type="dxa"/>
            </w:tcMar>
          </w:tcPr>
          <w:p w14:paraId="63B53E3E" w14:textId="77777777" w:rsidR="00D933B7" w:rsidRPr="00FF4C69" w:rsidRDefault="00D933B7">
            <w:pPr>
              <w:spacing w:after="0" w:line="240" w:lineRule="auto"/>
              <w:jc w:val="center"/>
              <w:textAlignment w:val="baseline"/>
              <w:rPr>
                <w:rFonts w:cs="Segoe UI"/>
                <w:lang w:eastAsia="en-IE"/>
              </w:rPr>
            </w:pPr>
            <w:r>
              <w:rPr>
                <w:rFonts w:cs="Segoe UI"/>
                <w:lang w:eastAsia="en-IE"/>
              </w:rPr>
              <w:t>42</w:t>
            </w:r>
          </w:p>
        </w:tc>
        <w:tc>
          <w:tcPr>
            <w:tcW w:w="1418" w:type="dxa"/>
            <w:tcBorders>
              <w:top w:val="single" w:sz="6" w:space="0" w:color="8C8C8C"/>
              <w:left w:val="nil"/>
              <w:bottom w:val="single" w:sz="6" w:space="0" w:color="8C8C8C"/>
              <w:right w:val="nil"/>
            </w:tcBorders>
            <w:shd w:val="clear" w:color="auto" w:fill="FAF9F9"/>
            <w:tcMar>
              <w:left w:w="57" w:type="dxa"/>
              <w:right w:w="57" w:type="dxa"/>
            </w:tcMar>
          </w:tcPr>
          <w:p w14:paraId="3B21CE8E" w14:textId="77777777" w:rsidR="00D933B7" w:rsidRPr="00FF4C69" w:rsidRDefault="00D933B7">
            <w:pPr>
              <w:spacing w:after="0" w:line="240" w:lineRule="auto"/>
              <w:jc w:val="center"/>
              <w:textAlignment w:val="baseline"/>
              <w:rPr>
                <w:rFonts w:cs="Segoe UI"/>
                <w:b/>
                <w:bCs/>
                <w:lang w:eastAsia="en-IE"/>
              </w:rPr>
            </w:pPr>
            <w:r>
              <w:rPr>
                <w:b/>
                <w:bCs/>
                <w:lang w:eastAsia="en-IE"/>
              </w:rPr>
              <w:t>83%</w:t>
            </w:r>
          </w:p>
        </w:tc>
        <w:tc>
          <w:tcPr>
            <w:tcW w:w="992" w:type="dxa"/>
            <w:tcBorders>
              <w:top w:val="single" w:sz="6" w:space="0" w:color="8C8C8C"/>
              <w:left w:val="nil"/>
              <w:bottom w:val="single" w:sz="6" w:space="0" w:color="8C8C8C"/>
              <w:right w:val="nil"/>
            </w:tcBorders>
            <w:shd w:val="clear" w:color="auto" w:fill="FAF9F9"/>
            <w:tcMar>
              <w:left w:w="57" w:type="dxa"/>
              <w:right w:w="57" w:type="dxa"/>
            </w:tcMar>
          </w:tcPr>
          <w:p w14:paraId="1AFDE4FF" w14:textId="77777777" w:rsidR="00D933B7" w:rsidRPr="00FF4C69" w:rsidRDefault="00D933B7">
            <w:pPr>
              <w:spacing w:after="0" w:line="240" w:lineRule="auto"/>
              <w:jc w:val="center"/>
              <w:textAlignment w:val="baseline"/>
              <w:rPr>
                <w:rFonts w:cs="Segoe UI"/>
                <w:lang w:eastAsia="en-IE"/>
              </w:rPr>
            </w:pPr>
            <w:r>
              <w:rPr>
                <w:rFonts w:cs="Segoe UI"/>
                <w:lang w:eastAsia="en-IE"/>
              </w:rPr>
              <w:t>50.5 in 2027</w:t>
            </w:r>
          </w:p>
        </w:tc>
        <w:tc>
          <w:tcPr>
            <w:tcW w:w="1701" w:type="dxa"/>
            <w:tcBorders>
              <w:top w:val="single" w:sz="6" w:space="0" w:color="8C8C8C"/>
              <w:left w:val="nil"/>
              <w:bottom w:val="single" w:sz="6" w:space="0" w:color="8C8C8C"/>
              <w:right w:val="nil"/>
            </w:tcBorders>
            <w:shd w:val="clear" w:color="auto" w:fill="FAF9F9"/>
            <w:tcMar>
              <w:left w:w="57" w:type="dxa"/>
              <w:right w:w="57" w:type="dxa"/>
            </w:tcMar>
          </w:tcPr>
          <w:p w14:paraId="1946C216" w14:textId="77777777" w:rsidR="00D933B7" w:rsidRPr="00FF4C69" w:rsidRDefault="00D933B7">
            <w:pPr>
              <w:spacing w:after="0" w:line="240" w:lineRule="auto"/>
              <w:jc w:val="center"/>
              <w:textAlignment w:val="baseline"/>
              <w:rPr>
                <w:rFonts w:cs="Segoe UI"/>
                <w:lang w:eastAsia="en-IE"/>
              </w:rPr>
            </w:pPr>
            <w:r>
              <w:rPr>
                <w:rFonts w:cs="Segoe UI"/>
                <w:lang w:eastAsia="en-IE"/>
              </w:rPr>
              <w:t>42 in 2025 compared to a target of 50.5</w:t>
            </w:r>
          </w:p>
        </w:tc>
        <w:tc>
          <w:tcPr>
            <w:tcW w:w="1984" w:type="dxa"/>
            <w:tcBorders>
              <w:top w:val="single" w:sz="6" w:space="0" w:color="8C8C8C"/>
              <w:left w:val="nil"/>
              <w:bottom w:val="single" w:sz="6" w:space="0" w:color="8C8C8C"/>
              <w:right w:val="nil"/>
            </w:tcBorders>
            <w:shd w:val="clear" w:color="auto" w:fill="FAF9F9"/>
            <w:tcMar>
              <w:left w:w="57" w:type="dxa"/>
              <w:right w:w="57" w:type="dxa"/>
            </w:tcMar>
          </w:tcPr>
          <w:p w14:paraId="4A90895A" w14:textId="77777777" w:rsidR="00D933B7" w:rsidRPr="00FF4C69" w:rsidRDefault="00D933B7">
            <w:pPr>
              <w:spacing w:after="0" w:line="240" w:lineRule="auto"/>
              <w:jc w:val="center"/>
              <w:textAlignment w:val="baseline"/>
              <w:rPr>
                <w:rFonts w:cs="Segoe UI"/>
                <w:lang w:eastAsia="en-IE"/>
              </w:rPr>
            </w:pPr>
            <w:r>
              <w:rPr>
                <w:rFonts w:cs="Segoe UI"/>
                <w:lang w:eastAsia="en-IE"/>
              </w:rPr>
              <w:t>On track</w:t>
            </w:r>
          </w:p>
        </w:tc>
      </w:tr>
    </w:tbl>
    <w:p w14:paraId="55C934EA" w14:textId="77777777" w:rsidR="00D933B7" w:rsidRPr="00D2379F" w:rsidRDefault="00D933B7" w:rsidP="00D933B7">
      <w:pPr>
        <w:tabs>
          <w:tab w:val="left" w:pos="1410"/>
        </w:tabs>
        <w:rPr>
          <w:lang w:eastAsia="en-GB"/>
        </w:rPr>
      </w:pPr>
    </w:p>
    <w:p w14:paraId="22FFC5EF" w14:textId="77777777" w:rsidR="00D933B7" w:rsidRDefault="00D933B7" w:rsidP="00373960">
      <w:pPr>
        <w:pStyle w:val="ListParagraph"/>
        <w:numPr>
          <w:ilvl w:val="0"/>
          <w:numId w:val="9"/>
        </w:numPr>
        <w:spacing w:after="240" w:line="264" w:lineRule="auto"/>
        <w:jc w:val="both"/>
        <w:rPr>
          <w:lang w:eastAsia="en-GB"/>
        </w:rPr>
      </w:pPr>
      <w:r>
        <w:rPr>
          <w:lang w:eastAsia="en-GB"/>
        </w:rPr>
        <w:t>In March 2025, Regulation (EU) 2025/535 establishing the Reform and Growth Facility for Moldova was adopted. This created a new financing instrument of EUR 1.9 billion to implement the growth plan for Moldova. The disbursement of the funding is conditional on Moldova’s fulfilment of reforms agreed between the EU and the government of Moldova in the Reform Agenda, which was approved by the latter in May 2025.</w:t>
      </w:r>
    </w:p>
    <w:p w14:paraId="49591BE5" w14:textId="77777777" w:rsidR="00D933B7" w:rsidRDefault="00D933B7" w:rsidP="00373960">
      <w:pPr>
        <w:pStyle w:val="ListParagraph"/>
        <w:numPr>
          <w:ilvl w:val="0"/>
          <w:numId w:val="9"/>
        </w:numPr>
        <w:spacing w:after="240" w:line="264" w:lineRule="auto"/>
        <w:jc w:val="both"/>
        <w:rPr>
          <w:lang w:eastAsia="en-GB"/>
        </w:rPr>
      </w:pPr>
      <w:r>
        <w:rPr>
          <w:lang w:eastAsia="en-GB"/>
        </w:rPr>
        <w:t>In July 2025, Moldova received EUR 270 million in loans pre-financing, corresponding to 18% of the overall loan for whole period under the facility. In September 2025, the European Commission made the first regular payment under the facility, following its assessment that Moldova had met four reform steps from its Reform Agenda, unlocking funding in loans worth EUR 18.9 million.</w:t>
      </w:r>
    </w:p>
    <w:p w14:paraId="7A8FF143" w14:textId="77777777" w:rsidR="00D933B7" w:rsidRDefault="00D933B7" w:rsidP="00373960">
      <w:pPr>
        <w:pStyle w:val="ListParagraph"/>
        <w:numPr>
          <w:ilvl w:val="0"/>
          <w:numId w:val="9"/>
        </w:numPr>
        <w:spacing w:after="240" w:line="264" w:lineRule="auto"/>
        <w:jc w:val="both"/>
        <w:rPr>
          <w:lang w:eastAsia="en-GB"/>
        </w:rPr>
      </w:pPr>
      <w:r>
        <w:rPr>
          <w:lang w:eastAsia="en-GB"/>
        </w:rPr>
        <w:t>Moldova met the only step due by June 2025 and achieved three additional steps ahead of schedule. The achieved steps promote the advance of open and competitive electricity and gas markets: Moldova designated a nominated electricity market operator, partially harmonised its VAT law with EU legislation, appointed a supplier of last resort and a universal gas supplier through a transparent and non-discriminatory procedure, and advanced the certification process for Vestmoldtransgaz regarding transmission system ownership unbundling.</w:t>
      </w:r>
    </w:p>
    <w:p w14:paraId="7F2785B5" w14:textId="77777777" w:rsidR="00D933B7" w:rsidRDefault="00D933B7" w:rsidP="00373960">
      <w:pPr>
        <w:pStyle w:val="ListParagraph"/>
        <w:numPr>
          <w:ilvl w:val="0"/>
          <w:numId w:val="9"/>
        </w:numPr>
        <w:spacing w:after="240" w:line="264" w:lineRule="auto"/>
        <w:jc w:val="both"/>
        <w:rPr>
          <w:lang w:eastAsia="en-GB"/>
        </w:rPr>
      </w:pPr>
      <w:r>
        <w:rPr>
          <w:lang w:eastAsia="en-GB"/>
        </w:rPr>
        <w:t xml:space="preserve">By the end of 2025, EUR 98.2 million in loans and grants had been released for investments, under the Neighbourhood Investment Platform (NIP). The projects under the </w:t>
      </w:r>
      <w:r>
        <w:t>Neighbourhood Investment Platform</w:t>
      </w:r>
      <w:r>
        <w:rPr>
          <w:lang w:eastAsia="en-GB"/>
        </w:rPr>
        <w:t xml:space="preserve"> are currently being contracted from the 2025 funding, with implementation foreseen in 2026.</w:t>
      </w:r>
    </w:p>
    <w:p w14:paraId="2A416006" w14:textId="77777777" w:rsidR="00D933B7" w:rsidRDefault="00D933B7" w:rsidP="00D933B7">
      <w:pPr>
        <w:spacing w:line="259" w:lineRule="auto"/>
        <w:rPr>
          <w:lang w:eastAsia="en-GB"/>
        </w:rPr>
      </w:pPr>
      <w:r>
        <w:rPr>
          <w:lang w:eastAsia="en-GB"/>
        </w:rPr>
        <w:br w:type="page"/>
      </w:r>
    </w:p>
    <w:p w14:paraId="290D95FB" w14:textId="77777777" w:rsidR="00D933B7" w:rsidRPr="00635D32" w:rsidRDefault="00D933B7" w:rsidP="00F72C99">
      <w:pPr>
        <w:pStyle w:val="Heading2"/>
        <w:rPr>
          <w:rFonts w:eastAsiaTheme="majorEastAsia"/>
          <w:lang w:eastAsia="en-GB"/>
        </w:rPr>
      </w:pPr>
      <w:r>
        <w:rPr>
          <w:rFonts w:eastAsiaTheme="majorEastAsia"/>
          <w:lang w:eastAsia="en-GB"/>
        </w:rPr>
        <w:t>Contribution to horizontal priorities</w:t>
      </w:r>
    </w:p>
    <w:p w14:paraId="093F82D2" w14:textId="77777777" w:rsidR="00D933B7" w:rsidRPr="0091729B" w:rsidRDefault="00D933B7" w:rsidP="00F72C99">
      <w:pPr>
        <w:pStyle w:val="Heading3"/>
      </w:pPr>
      <w:r>
        <w:t>Contribution to green budgeting priorities:</w:t>
      </w: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1701"/>
        <w:gridCol w:w="851"/>
        <w:gridCol w:w="709"/>
        <w:gridCol w:w="850"/>
        <w:gridCol w:w="851"/>
        <w:gridCol w:w="708"/>
        <w:gridCol w:w="851"/>
        <w:gridCol w:w="850"/>
        <w:gridCol w:w="993"/>
        <w:gridCol w:w="1275"/>
      </w:tblGrid>
      <w:tr w:rsidR="00D933B7" w:rsidRPr="00FF4C69" w14:paraId="71E82409" w14:textId="77777777">
        <w:trPr>
          <w:trHeight w:val="300"/>
        </w:trPr>
        <w:tc>
          <w:tcPr>
            <w:tcW w:w="1701" w:type="dxa"/>
            <w:shd w:val="clear" w:color="auto" w:fill="F2F2F2" w:themeFill="background1" w:themeFillShade="F2"/>
            <w:vAlign w:val="center"/>
            <w:hideMark/>
          </w:tcPr>
          <w:p w14:paraId="648A7473" w14:textId="77777777" w:rsidR="00D933B7" w:rsidRPr="00FF4C69"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c>
          <w:tcPr>
            <w:tcW w:w="3969" w:type="dxa"/>
            <w:gridSpan w:val="5"/>
            <w:shd w:val="clear" w:color="auto" w:fill="F2F2F2" w:themeFill="background1" w:themeFillShade="F2"/>
            <w:vAlign w:val="center"/>
            <w:hideMark/>
          </w:tcPr>
          <w:p w14:paraId="2EA24887" w14:textId="77777777" w:rsidR="00D933B7" w:rsidRPr="00FF4C69" w:rsidRDefault="00D933B7">
            <w:pPr>
              <w:spacing w:after="0" w:line="240" w:lineRule="auto"/>
              <w:jc w:val="center"/>
              <w:textAlignment w:val="baseline"/>
              <w:rPr>
                <w:rFonts w:cs="Segoe UI"/>
                <w:lang w:val="en-IE" w:eastAsia="en-IE"/>
              </w:rPr>
            </w:pPr>
            <w:r>
              <w:rPr>
                <w:rFonts w:cs="Segoe UI"/>
                <w:b/>
                <w:bCs/>
                <w:lang w:eastAsia="en-IE"/>
              </w:rPr>
              <w:t>Implementation</w:t>
            </w:r>
            <w:r>
              <w:rPr>
                <w:rFonts w:ascii="Calibri" w:hAnsi="Calibri" w:cs="Calibri"/>
                <w:lang w:val="en-IE" w:eastAsia="en-IE"/>
              </w:rPr>
              <w:t> </w:t>
            </w:r>
          </w:p>
        </w:tc>
        <w:tc>
          <w:tcPr>
            <w:tcW w:w="1701" w:type="dxa"/>
            <w:gridSpan w:val="2"/>
            <w:shd w:val="clear" w:color="auto" w:fill="F2F2F2" w:themeFill="background1" w:themeFillShade="F2"/>
            <w:vAlign w:val="center"/>
          </w:tcPr>
          <w:p w14:paraId="22C53A56" w14:textId="77777777" w:rsidR="00D933B7" w:rsidRPr="00FF4C69" w:rsidRDefault="00D933B7">
            <w:pPr>
              <w:spacing w:after="0" w:line="240" w:lineRule="auto"/>
              <w:jc w:val="center"/>
              <w:textAlignment w:val="baseline"/>
              <w:rPr>
                <w:rFonts w:cs="Segoe UI"/>
                <w:lang w:val="en-IE" w:eastAsia="en-IE"/>
              </w:rPr>
            </w:pPr>
            <w:r>
              <w:rPr>
                <w:rFonts w:cs="Segoe UI"/>
                <w:b/>
                <w:bCs/>
                <w:color w:val="000000"/>
                <w:lang w:val="en-IE" w:eastAsia="en-IE"/>
              </w:rPr>
              <w:t>Estimates</w:t>
            </w:r>
            <w:r>
              <w:rPr>
                <w:rFonts w:ascii="Calibri" w:hAnsi="Calibri" w:cs="Calibri"/>
                <w:color w:val="000000"/>
                <w:lang w:val="en-IE" w:eastAsia="en-IE"/>
              </w:rPr>
              <w:t> </w:t>
            </w:r>
          </w:p>
        </w:tc>
        <w:tc>
          <w:tcPr>
            <w:tcW w:w="2268" w:type="dxa"/>
            <w:gridSpan w:val="2"/>
            <w:shd w:val="clear" w:color="auto" w:fill="F2F2F2" w:themeFill="background1" w:themeFillShade="F2"/>
            <w:vAlign w:val="center"/>
            <w:hideMark/>
          </w:tcPr>
          <w:p w14:paraId="035BC02D" w14:textId="77777777" w:rsidR="00D933B7" w:rsidRPr="00FF4C69"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p>
        </w:tc>
      </w:tr>
      <w:tr w:rsidR="00D933B7" w:rsidRPr="00FF4C69" w14:paraId="06298C39" w14:textId="77777777">
        <w:trPr>
          <w:trHeight w:val="300"/>
        </w:trPr>
        <w:tc>
          <w:tcPr>
            <w:tcW w:w="1701" w:type="dxa"/>
            <w:shd w:val="clear" w:color="auto" w:fill="F2F2F2" w:themeFill="background1" w:themeFillShade="F2"/>
            <w:vAlign w:val="center"/>
            <w:hideMark/>
          </w:tcPr>
          <w:p w14:paraId="71BB551E" w14:textId="77777777" w:rsidR="00D933B7" w:rsidRPr="00FF4C69" w:rsidRDefault="00D933B7">
            <w:pPr>
              <w:spacing w:after="0" w:line="240" w:lineRule="auto"/>
              <w:jc w:val="center"/>
              <w:textAlignment w:val="baseline"/>
              <w:rPr>
                <w:rFonts w:cs="Segoe UI"/>
                <w:lang w:val="en-IE" w:eastAsia="en-IE"/>
              </w:rPr>
            </w:pPr>
            <w:r>
              <w:rPr>
                <w:rFonts w:ascii="Arial" w:hAnsi="Arial" w:cs="Arial"/>
                <w:b/>
                <w:bCs/>
                <w:color w:val="000000"/>
                <w:lang w:eastAsia="en-IE"/>
              </w:rPr>
              <w:t> </w:t>
            </w:r>
            <w:r>
              <w:rPr>
                <w:rFonts w:ascii="Calibri" w:hAnsi="Calibri" w:cs="Calibri"/>
                <w:color w:val="000000"/>
                <w:lang w:val="en-IE" w:eastAsia="en-IE"/>
              </w:rPr>
              <w:t> </w:t>
            </w:r>
          </w:p>
        </w:tc>
        <w:tc>
          <w:tcPr>
            <w:tcW w:w="851" w:type="dxa"/>
            <w:shd w:val="clear" w:color="auto" w:fill="F2F2F2" w:themeFill="background1" w:themeFillShade="F2"/>
            <w:vAlign w:val="center"/>
            <w:hideMark/>
          </w:tcPr>
          <w:p w14:paraId="3ABD56CF" w14:textId="77777777" w:rsidR="00D933B7" w:rsidRPr="00FF4C69" w:rsidRDefault="00D933B7">
            <w:pPr>
              <w:spacing w:after="0" w:line="240" w:lineRule="auto"/>
              <w:jc w:val="center"/>
              <w:textAlignment w:val="baseline"/>
              <w:rPr>
                <w:rFonts w:cs="Segoe UI"/>
                <w:lang w:val="en-IE" w:eastAsia="en-IE"/>
              </w:rPr>
            </w:pPr>
            <w:r>
              <w:rPr>
                <w:rFonts w:cs="Segoe UI"/>
                <w:b/>
                <w:bCs/>
                <w:color w:val="000000"/>
                <w:lang w:val="en-IE" w:eastAsia="en-IE"/>
              </w:rPr>
              <w:t>2021</w:t>
            </w:r>
            <w:r>
              <w:rPr>
                <w:rFonts w:ascii="Calibri" w:hAnsi="Calibri" w:cs="Calibri"/>
                <w:color w:val="000000"/>
                <w:lang w:val="en-IE" w:eastAsia="en-IE"/>
              </w:rPr>
              <w:t> </w:t>
            </w:r>
          </w:p>
        </w:tc>
        <w:tc>
          <w:tcPr>
            <w:tcW w:w="709" w:type="dxa"/>
            <w:shd w:val="clear" w:color="auto" w:fill="F2F2F2" w:themeFill="background1" w:themeFillShade="F2"/>
            <w:vAlign w:val="center"/>
            <w:hideMark/>
          </w:tcPr>
          <w:p w14:paraId="0CB8273B" w14:textId="77777777" w:rsidR="00D933B7" w:rsidRPr="00FF4C69" w:rsidRDefault="00D933B7">
            <w:pPr>
              <w:spacing w:after="0" w:line="240" w:lineRule="auto"/>
              <w:jc w:val="center"/>
              <w:textAlignment w:val="baseline"/>
              <w:rPr>
                <w:rFonts w:cs="Segoe UI"/>
                <w:lang w:val="en-IE" w:eastAsia="en-IE"/>
              </w:rPr>
            </w:pPr>
            <w:r>
              <w:rPr>
                <w:rFonts w:cs="Segoe UI"/>
                <w:b/>
                <w:bCs/>
                <w:color w:val="000000"/>
                <w:lang w:val="en-IE" w:eastAsia="en-IE"/>
              </w:rPr>
              <w:t>2022</w:t>
            </w:r>
            <w:r>
              <w:rPr>
                <w:rFonts w:ascii="Calibri" w:hAnsi="Calibri" w:cs="Calibri"/>
                <w:color w:val="000000"/>
                <w:lang w:val="en-IE" w:eastAsia="en-IE"/>
              </w:rPr>
              <w:t> </w:t>
            </w:r>
          </w:p>
        </w:tc>
        <w:tc>
          <w:tcPr>
            <w:tcW w:w="850" w:type="dxa"/>
            <w:shd w:val="clear" w:color="auto" w:fill="F2F2F2" w:themeFill="background1" w:themeFillShade="F2"/>
            <w:vAlign w:val="center"/>
            <w:hideMark/>
          </w:tcPr>
          <w:p w14:paraId="0FC5C8B8" w14:textId="77777777" w:rsidR="00D933B7" w:rsidRPr="00FF4C69" w:rsidRDefault="00D933B7">
            <w:pPr>
              <w:spacing w:after="0" w:line="240" w:lineRule="auto"/>
              <w:jc w:val="center"/>
              <w:textAlignment w:val="baseline"/>
              <w:rPr>
                <w:rFonts w:cs="Segoe UI"/>
                <w:lang w:val="en-IE" w:eastAsia="en-IE"/>
              </w:rPr>
            </w:pPr>
            <w:r>
              <w:rPr>
                <w:rFonts w:cs="Segoe UI"/>
                <w:b/>
                <w:bCs/>
                <w:color w:val="000000"/>
                <w:lang w:val="en-IE" w:eastAsia="en-IE"/>
              </w:rPr>
              <w:t>2023</w:t>
            </w:r>
            <w:r>
              <w:rPr>
                <w:rFonts w:ascii="Calibri" w:hAnsi="Calibri" w:cs="Calibri"/>
                <w:color w:val="000000"/>
                <w:lang w:val="en-IE" w:eastAsia="en-IE"/>
              </w:rPr>
              <w:t> </w:t>
            </w:r>
          </w:p>
        </w:tc>
        <w:tc>
          <w:tcPr>
            <w:tcW w:w="851" w:type="dxa"/>
            <w:shd w:val="clear" w:color="auto" w:fill="F2F2F2" w:themeFill="background1" w:themeFillShade="F2"/>
            <w:vAlign w:val="center"/>
            <w:hideMark/>
          </w:tcPr>
          <w:p w14:paraId="31B1FCDB" w14:textId="77777777" w:rsidR="00D933B7" w:rsidRPr="00FF4C69" w:rsidRDefault="00D933B7">
            <w:pPr>
              <w:spacing w:after="0" w:line="240" w:lineRule="auto"/>
              <w:jc w:val="center"/>
              <w:textAlignment w:val="baseline"/>
              <w:rPr>
                <w:rFonts w:cs="Segoe UI"/>
                <w:lang w:val="en-IE" w:eastAsia="en-IE"/>
              </w:rPr>
            </w:pPr>
            <w:r>
              <w:rPr>
                <w:rFonts w:cs="Segoe UI"/>
                <w:b/>
                <w:bCs/>
                <w:color w:val="000000"/>
                <w:lang w:val="en-IE" w:eastAsia="en-IE"/>
              </w:rPr>
              <w:t>2024</w:t>
            </w:r>
            <w:r>
              <w:rPr>
                <w:rFonts w:ascii="Calibri" w:hAnsi="Calibri" w:cs="Calibri"/>
                <w:color w:val="000000"/>
                <w:lang w:val="en-IE" w:eastAsia="en-IE"/>
              </w:rPr>
              <w:t> </w:t>
            </w:r>
          </w:p>
        </w:tc>
        <w:tc>
          <w:tcPr>
            <w:tcW w:w="708" w:type="dxa"/>
            <w:shd w:val="clear" w:color="auto" w:fill="F2F2F2" w:themeFill="background1" w:themeFillShade="F2"/>
            <w:vAlign w:val="center"/>
            <w:hideMark/>
          </w:tcPr>
          <w:p w14:paraId="143E3860" w14:textId="77777777" w:rsidR="00D933B7" w:rsidRPr="00FF4C69" w:rsidRDefault="00D933B7">
            <w:pPr>
              <w:spacing w:after="0" w:line="240" w:lineRule="auto"/>
              <w:jc w:val="center"/>
              <w:textAlignment w:val="baseline"/>
              <w:rPr>
                <w:rFonts w:cs="Segoe UI"/>
                <w:lang w:val="en-IE" w:eastAsia="en-IE"/>
              </w:rPr>
            </w:pPr>
            <w:r>
              <w:rPr>
                <w:rFonts w:cs="Segoe UI"/>
                <w:b/>
                <w:bCs/>
                <w:color w:val="000000"/>
                <w:lang w:val="en-IE" w:eastAsia="en-IE"/>
              </w:rPr>
              <w:t>2025</w:t>
            </w:r>
            <w:r>
              <w:rPr>
                <w:rFonts w:ascii="Calibri" w:hAnsi="Calibri" w:cs="Calibri"/>
                <w:color w:val="000000"/>
                <w:lang w:val="en-IE" w:eastAsia="en-IE"/>
              </w:rPr>
              <w:t> </w:t>
            </w:r>
          </w:p>
        </w:tc>
        <w:tc>
          <w:tcPr>
            <w:tcW w:w="851" w:type="dxa"/>
            <w:shd w:val="clear" w:color="auto" w:fill="F2F2F2" w:themeFill="background1" w:themeFillShade="F2"/>
            <w:vAlign w:val="center"/>
            <w:hideMark/>
          </w:tcPr>
          <w:p w14:paraId="3205740C" w14:textId="77777777" w:rsidR="00D933B7" w:rsidRPr="00FF4C69" w:rsidRDefault="00D933B7">
            <w:pPr>
              <w:spacing w:after="0" w:line="240" w:lineRule="auto"/>
              <w:jc w:val="center"/>
              <w:textAlignment w:val="baseline"/>
              <w:rPr>
                <w:rFonts w:cs="Segoe UI"/>
                <w:lang w:val="en-IE" w:eastAsia="en-IE"/>
              </w:rPr>
            </w:pPr>
            <w:r>
              <w:rPr>
                <w:rFonts w:cs="Segoe UI"/>
                <w:b/>
                <w:bCs/>
                <w:lang w:eastAsia="en-IE"/>
              </w:rPr>
              <w:t>2026</w:t>
            </w:r>
            <w:r>
              <w:rPr>
                <w:rFonts w:ascii="Calibri" w:hAnsi="Calibri" w:cs="Calibri"/>
                <w:lang w:val="en-IE" w:eastAsia="en-IE"/>
              </w:rPr>
              <w:t> </w:t>
            </w:r>
          </w:p>
        </w:tc>
        <w:tc>
          <w:tcPr>
            <w:tcW w:w="850" w:type="dxa"/>
            <w:shd w:val="clear" w:color="auto" w:fill="F2F2F2" w:themeFill="background1" w:themeFillShade="F2"/>
            <w:vAlign w:val="center"/>
            <w:hideMark/>
          </w:tcPr>
          <w:p w14:paraId="1641BA8B" w14:textId="77777777" w:rsidR="00D933B7" w:rsidRPr="00FF4C69" w:rsidRDefault="00D933B7">
            <w:pPr>
              <w:spacing w:after="0" w:line="240" w:lineRule="auto"/>
              <w:jc w:val="center"/>
              <w:textAlignment w:val="baseline"/>
              <w:rPr>
                <w:rFonts w:cs="Segoe UI"/>
                <w:lang w:val="en-IE" w:eastAsia="en-IE"/>
              </w:rPr>
            </w:pPr>
            <w:r>
              <w:rPr>
                <w:rFonts w:cs="Segoe UI"/>
                <w:b/>
                <w:bCs/>
                <w:color w:val="000000"/>
                <w:lang w:val="en-IE" w:eastAsia="en-IE"/>
              </w:rPr>
              <w:t>2027</w:t>
            </w:r>
            <w:r>
              <w:rPr>
                <w:rFonts w:ascii="Calibri" w:hAnsi="Calibri" w:cs="Calibri"/>
                <w:color w:val="000000"/>
                <w:lang w:val="en-IE" w:eastAsia="en-IE"/>
              </w:rPr>
              <w:t> </w:t>
            </w:r>
          </w:p>
        </w:tc>
        <w:tc>
          <w:tcPr>
            <w:tcW w:w="993" w:type="dxa"/>
            <w:shd w:val="clear" w:color="auto" w:fill="F2F2F2" w:themeFill="background1" w:themeFillShade="F2"/>
            <w:vAlign w:val="center"/>
            <w:hideMark/>
          </w:tcPr>
          <w:p w14:paraId="729E133A" w14:textId="77777777" w:rsidR="00D933B7" w:rsidRPr="00FF4C69" w:rsidRDefault="00D933B7">
            <w:pPr>
              <w:spacing w:after="0" w:line="240" w:lineRule="auto"/>
              <w:jc w:val="center"/>
              <w:textAlignment w:val="baseline"/>
              <w:rPr>
                <w:rFonts w:cs="Segoe UI"/>
                <w:lang w:val="en-IE" w:eastAsia="en-IE"/>
              </w:rPr>
            </w:pPr>
            <w:r>
              <w:rPr>
                <w:rFonts w:cs="Segoe UI"/>
                <w:b/>
                <w:bCs/>
                <w:lang w:eastAsia="en-IE"/>
              </w:rPr>
              <w:t>Total</w:t>
            </w:r>
            <w:r>
              <w:rPr>
                <w:rFonts w:ascii="Calibri" w:hAnsi="Calibri" w:cs="Calibri"/>
                <w:lang w:val="en-IE" w:eastAsia="en-IE"/>
              </w:rPr>
              <w:t> </w:t>
            </w:r>
          </w:p>
        </w:tc>
        <w:tc>
          <w:tcPr>
            <w:tcW w:w="1275" w:type="dxa"/>
            <w:shd w:val="clear" w:color="auto" w:fill="F2F2F2" w:themeFill="background1" w:themeFillShade="F2"/>
            <w:vAlign w:val="center"/>
            <w:hideMark/>
          </w:tcPr>
          <w:p w14:paraId="355482C5" w14:textId="77777777" w:rsidR="00D933B7" w:rsidRPr="00FF4C69" w:rsidRDefault="00D933B7">
            <w:pPr>
              <w:spacing w:after="0" w:line="240" w:lineRule="auto"/>
              <w:jc w:val="center"/>
              <w:textAlignment w:val="baseline"/>
              <w:rPr>
                <w:rFonts w:cs="Segoe UI"/>
                <w:b/>
                <w:bCs/>
                <w:lang w:val="en-IE" w:eastAsia="en-IE"/>
              </w:rPr>
            </w:pPr>
            <w:r>
              <w:rPr>
                <w:rFonts w:cs="Segoe UI"/>
                <w:b/>
                <w:bCs/>
                <w:lang w:eastAsia="en-IE"/>
              </w:rPr>
              <w:t>% of the</w:t>
            </w:r>
            <w:r>
              <w:rPr>
                <w:rFonts w:cs="Calibri"/>
                <w:b/>
                <w:bCs/>
                <w:lang w:eastAsia="en-IE"/>
              </w:rPr>
              <w:t xml:space="preserve"> total</w:t>
            </w:r>
            <w:r>
              <w:rPr>
                <w:rFonts w:cs="Segoe UI"/>
                <w:b/>
                <w:bCs/>
                <w:lang w:eastAsia="en-IE"/>
              </w:rPr>
              <w:t xml:space="preserve"> envelope</w:t>
            </w:r>
            <w:r>
              <w:rPr>
                <w:rFonts w:ascii="Calibri" w:hAnsi="Calibri" w:cs="Calibri"/>
                <w:b/>
                <w:bCs/>
                <w:lang w:val="en-IE" w:eastAsia="en-IE"/>
              </w:rPr>
              <w:t> </w:t>
            </w:r>
          </w:p>
        </w:tc>
      </w:tr>
      <w:tr w:rsidR="00D933B7" w:rsidRPr="00FF4C69" w14:paraId="7BFD316E" w14:textId="77777777">
        <w:trPr>
          <w:trHeight w:val="300"/>
        </w:trPr>
        <w:tc>
          <w:tcPr>
            <w:tcW w:w="1701" w:type="dxa"/>
            <w:vAlign w:val="center"/>
            <w:hideMark/>
          </w:tcPr>
          <w:p w14:paraId="02F51338" w14:textId="77777777" w:rsidR="00D933B7" w:rsidRPr="00FF4C69" w:rsidRDefault="00D933B7">
            <w:pPr>
              <w:spacing w:after="0" w:line="240" w:lineRule="auto"/>
              <w:textAlignment w:val="baseline"/>
              <w:rPr>
                <w:rFonts w:cs="Segoe UI"/>
                <w:lang w:val="en-IE" w:eastAsia="en-IE"/>
              </w:rPr>
            </w:pPr>
            <w:r>
              <w:rPr>
                <w:rFonts w:cs="Segoe UI"/>
                <w:b/>
                <w:bCs/>
                <w:color w:val="000000"/>
                <w:lang w:eastAsia="en-IE"/>
              </w:rPr>
              <w:t xml:space="preserve">Climate mainstreaming </w:t>
            </w:r>
            <w:r>
              <w:rPr>
                <w:rFonts w:ascii="Calibri" w:hAnsi="Calibri" w:cs="Calibri"/>
                <w:color w:val="000000"/>
                <w:lang w:val="en-IE" w:eastAsia="en-IE"/>
              </w:rPr>
              <w:t> </w:t>
            </w:r>
          </w:p>
        </w:tc>
        <w:tc>
          <w:tcPr>
            <w:tcW w:w="851" w:type="dxa"/>
            <w:vAlign w:val="center"/>
          </w:tcPr>
          <w:p w14:paraId="0EEEFAC7" w14:textId="77777777" w:rsidR="00D933B7" w:rsidRPr="00FF4C69" w:rsidRDefault="00D933B7">
            <w:pPr>
              <w:spacing w:after="0" w:line="240" w:lineRule="auto"/>
              <w:jc w:val="center"/>
              <w:textAlignment w:val="baseline"/>
              <w:rPr>
                <w:rFonts w:cs="Segoe UI"/>
                <w:lang w:val="en-IE" w:eastAsia="en-IE"/>
              </w:rPr>
            </w:pPr>
            <w:r>
              <w:rPr>
                <w:rFonts w:cs="Segoe UI"/>
                <w:lang w:val="en-IE" w:eastAsia="en-IE"/>
              </w:rPr>
              <w:t>-</w:t>
            </w:r>
          </w:p>
        </w:tc>
        <w:tc>
          <w:tcPr>
            <w:tcW w:w="709" w:type="dxa"/>
            <w:vAlign w:val="center"/>
          </w:tcPr>
          <w:p w14:paraId="011756F3" w14:textId="77777777" w:rsidR="00D933B7" w:rsidRPr="00FF4C69" w:rsidRDefault="00D933B7">
            <w:pPr>
              <w:spacing w:after="0" w:line="240" w:lineRule="auto"/>
              <w:jc w:val="center"/>
              <w:textAlignment w:val="baseline"/>
              <w:rPr>
                <w:rFonts w:cs="Segoe UI"/>
                <w:lang w:val="en-IE" w:eastAsia="en-IE"/>
              </w:rPr>
            </w:pPr>
            <w:r>
              <w:rPr>
                <w:rFonts w:cs="Segoe UI"/>
                <w:lang w:val="en-IE" w:eastAsia="en-IE"/>
              </w:rPr>
              <w:t>-</w:t>
            </w:r>
          </w:p>
        </w:tc>
        <w:tc>
          <w:tcPr>
            <w:tcW w:w="850" w:type="dxa"/>
            <w:vAlign w:val="center"/>
          </w:tcPr>
          <w:p w14:paraId="776F6AA9" w14:textId="77777777" w:rsidR="00D933B7" w:rsidRPr="00FF4C69" w:rsidRDefault="00D933B7">
            <w:pPr>
              <w:spacing w:after="0" w:line="240" w:lineRule="auto"/>
              <w:jc w:val="center"/>
              <w:textAlignment w:val="baseline"/>
              <w:rPr>
                <w:rFonts w:cs="Segoe UI"/>
                <w:lang w:val="en-IE" w:eastAsia="en-IE"/>
              </w:rPr>
            </w:pPr>
            <w:r>
              <w:rPr>
                <w:rFonts w:cs="Segoe UI"/>
                <w:lang w:val="en-IE" w:eastAsia="en-IE"/>
              </w:rPr>
              <w:t>-</w:t>
            </w:r>
          </w:p>
        </w:tc>
        <w:tc>
          <w:tcPr>
            <w:tcW w:w="851" w:type="dxa"/>
            <w:vAlign w:val="center"/>
          </w:tcPr>
          <w:p w14:paraId="085BD30E" w14:textId="77777777" w:rsidR="00D933B7" w:rsidRPr="00FF4C69" w:rsidRDefault="00D933B7">
            <w:pPr>
              <w:spacing w:after="0" w:line="240" w:lineRule="auto"/>
              <w:jc w:val="center"/>
              <w:textAlignment w:val="baseline"/>
              <w:rPr>
                <w:rFonts w:cs="Segoe UI"/>
                <w:lang w:val="en-IE" w:eastAsia="en-IE"/>
              </w:rPr>
            </w:pPr>
            <w:r>
              <w:rPr>
                <w:rFonts w:cs="Segoe UI"/>
                <w:lang w:val="en-IE" w:eastAsia="en-IE"/>
              </w:rPr>
              <w:t>-</w:t>
            </w:r>
          </w:p>
        </w:tc>
        <w:tc>
          <w:tcPr>
            <w:tcW w:w="708" w:type="dxa"/>
            <w:vAlign w:val="center"/>
          </w:tcPr>
          <w:p w14:paraId="45BC7044" w14:textId="77777777" w:rsidR="00D933B7" w:rsidRPr="00FF4C69" w:rsidRDefault="00D933B7">
            <w:pPr>
              <w:spacing w:after="0" w:line="240" w:lineRule="auto"/>
              <w:jc w:val="center"/>
              <w:textAlignment w:val="baseline"/>
              <w:rPr>
                <w:rFonts w:cs="Calibri"/>
                <w:lang w:val="en-IE" w:eastAsia="en-IE"/>
              </w:rPr>
            </w:pPr>
            <w:r>
              <w:rPr>
                <w:rFonts w:cs="Calibri"/>
                <w:lang w:val="en-IE" w:eastAsia="en-IE"/>
              </w:rPr>
              <w:t>0.1</w:t>
            </w:r>
          </w:p>
        </w:tc>
        <w:tc>
          <w:tcPr>
            <w:tcW w:w="851" w:type="dxa"/>
            <w:vAlign w:val="center"/>
          </w:tcPr>
          <w:p w14:paraId="692BB2AC" w14:textId="77777777" w:rsidR="00D933B7" w:rsidRPr="00FF4C69" w:rsidRDefault="00D933B7">
            <w:pPr>
              <w:spacing w:after="0" w:line="240" w:lineRule="auto"/>
              <w:jc w:val="center"/>
              <w:textAlignment w:val="baseline"/>
              <w:rPr>
                <w:rFonts w:cs="Calibri"/>
                <w:lang w:eastAsia="en-IE"/>
              </w:rPr>
            </w:pPr>
            <w:r>
              <w:rPr>
                <w:rFonts w:cs="Calibri"/>
                <w:lang w:eastAsia="en-IE"/>
              </w:rPr>
              <w:t>78.0</w:t>
            </w:r>
          </w:p>
        </w:tc>
        <w:tc>
          <w:tcPr>
            <w:tcW w:w="850" w:type="dxa"/>
            <w:vAlign w:val="center"/>
          </w:tcPr>
          <w:p w14:paraId="4C7265BF" w14:textId="77777777" w:rsidR="00D933B7" w:rsidRPr="00FF4C69" w:rsidRDefault="00D933B7">
            <w:pPr>
              <w:spacing w:after="0" w:line="240" w:lineRule="auto"/>
              <w:jc w:val="center"/>
              <w:textAlignment w:val="baseline"/>
              <w:rPr>
                <w:rFonts w:cs="Calibri"/>
                <w:lang w:eastAsia="en-IE"/>
              </w:rPr>
            </w:pPr>
            <w:r>
              <w:rPr>
                <w:rFonts w:cs="Calibri"/>
                <w:lang w:eastAsia="en-IE"/>
              </w:rPr>
              <w:t>78.0</w:t>
            </w:r>
          </w:p>
        </w:tc>
        <w:tc>
          <w:tcPr>
            <w:tcW w:w="993" w:type="dxa"/>
            <w:vAlign w:val="center"/>
          </w:tcPr>
          <w:p w14:paraId="5BB6347D" w14:textId="77777777" w:rsidR="00D933B7" w:rsidRPr="00FF4C69" w:rsidRDefault="00D933B7">
            <w:pPr>
              <w:spacing w:after="0" w:line="240" w:lineRule="auto"/>
              <w:jc w:val="center"/>
              <w:textAlignment w:val="baseline"/>
              <w:rPr>
                <w:rFonts w:cs="Calibri"/>
                <w:lang w:eastAsia="en-IE"/>
              </w:rPr>
            </w:pPr>
            <w:r>
              <w:rPr>
                <w:rFonts w:cs="Calibri"/>
                <w:lang w:eastAsia="en-IE"/>
              </w:rPr>
              <w:t>156.1</w:t>
            </w:r>
          </w:p>
        </w:tc>
        <w:tc>
          <w:tcPr>
            <w:tcW w:w="1275" w:type="dxa"/>
            <w:vAlign w:val="center"/>
          </w:tcPr>
          <w:p w14:paraId="78089305" w14:textId="77777777" w:rsidR="00D933B7" w:rsidRPr="00FF4C69" w:rsidRDefault="00D933B7">
            <w:pPr>
              <w:spacing w:after="0" w:line="240" w:lineRule="auto"/>
              <w:jc w:val="center"/>
              <w:textAlignment w:val="baseline"/>
              <w:rPr>
                <w:rFonts w:cs="Calibri"/>
                <w:lang w:eastAsia="en-IE"/>
              </w:rPr>
            </w:pPr>
            <w:r>
              <w:rPr>
                <w:rFonts w:cs="Calibri"/>
                <w:lang w:eastAsia="en-IE"/>
              </w:rPr>
              <w:t>30%</w:t>
            </w:r>
          </w:p>
        </w:tc>
      </w:tr>
      <w:tr w:rsidR="00D933B7" w:rsidRPr="00FF4C69" w14:paraId="4EDA356C" w14:textId="77777777">
        <w:trPr>
          <w:trHeight w:val="300"/>
        </w:trPr>
        <w:tc>
          <w:tcPr>
            <w:tcW w:w="1701" w:type="dxa"/>
            <w:shd w:val="clear" w:color="auto" w:fill="F2F2F2" w:themeFill="background1" w:themeFillShade="F2"/>
            <w:vAlign w:val="center"/>
            <w:hideMark/>
          </w:tcPr>
          <w:p w14:paraId="3B5E4AAA" w14:textId="77777777" w:rsidR="00D933B7" w:rsidRPr="00FF4C69" w:rsidRDefault="00D933B7">
            <w:pPr>
              <w:spacing w:after="0" w:line="240" w:lineRule="auto"/>
              <w:textAlignment w:val="baseline"/>
              <w:rPr>
                <w:rFonts w:cs="Segoe UI"/>
                <w:lang w:val="en-IE" w:eastAsia="en-IE"/>
              </w:rPr>
            </w:pPr>
            <w:r>
              <w:rPr>
                <w:rFonts w:cs="Segoe UI"/>
                <w:b/>
                <w:bCs/>
                <w:lang w:eastAsia="en-IE"/>
              </w:rPr>
              <w:t>Biodiversity mainstreaming</w:t>
            </w:r>
            <w:r>
              <w:rPr>
                <w:rFonts w:ascii="Calibri" w:hAnsi="Calibri" w:cs="Calibri"/>
                <w:b/>
                <w:bCs/>
                <w:lang w:eastAsia="en-IE"/>
              </w:rPr>
              <w:t> </w:t>
            </w:r>
            <w:r>
              <w:rPr>
                <w:rFonts w:ascii="Calibri" w:hAnsi="Calibri" w:cs="Calibri"/>
                <w:lang w:val="en-IE" w:eastAsia="en-IE"/>
              </w:rPr>
              <w:t> </w:t>
            </w:r>
          </w:p>
        </w:tc>
        <w:tc>
          <w:tcPr>
            <w:tcW w:w="851" w:type="dxa"/>
            <w:shd w:val="clear" w:color="auto" w:fill="F2F2F2" w:themeFill="background1" w:themeFillShade="F2"/>
            <w:vAlign w:val="center"/>
            <w:hideMark/>
          </w:tcPr>
          <w:p w14:paraId="2B631F6B"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w:t>
            </w:r>
            <w:r>
              <w:rPr>
                <w:rFonts w:ascii="Calibri" w:hAnsi="Calibri" w:cs="Calibri"/>
                <w:lang w:val="en-IE" w:eastAsia="en-IE"/>
              </w:rPr>
              <w:t> </w:t>
            </w:r>
          </w:p>
        </w:tc>
        <w:tc>
          <w:tcPr>
            <w:tcW w:w="709" w:type="dxa"/>
            <w:shd w:val="clear" w:color="auto" w:fill="F2F2F2" w:themeFill="background1" w:themeFillShade="F2"/>
            <w:vAlign w:val="center"/>
            <w:hideMark/>
          </w:tcPr>
          <w:p w14:paraId="14B9268A"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w:t>
            </w:r>
          </w:p>
        </w:tc>
        <w:tc>
          <w:tcPr>
            <w:tcW w:w="850" w:type="dxa"/>
            <w:shd w:val="clear" w:color="auto" w:fill="F2F2F2" w:themeFill="background1" w:themeFillShade="F2"/>
            <w:vAlign w:val="center"/>
            <w:hideMark/>
          </w:tcPr>
          <w:p w14:paraId="1E08275E"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w:t>
            </w:r>
          </w:p>
        </w:tc>
        <w:tc>
          <w:tcPr>
            <w:tcW w:w="851" w:type="dxa"/>
            <w:shd w:val="clear" w:color="auto" w:fill="F2F2F2" w:themeFill="background1" w:themeFillShade="F2"/>
            <w:vAlign w:val="center"/>
            <w:hideMark/>
          </w:tcPr>
          <w:p w14:paraId="39DB1392"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w:t>
            </w:r>
            <w:r>
              <w:rPr>
                <w:rFonts w:ascii="Calibri" w:hAnsi="Calibri" w:cs="Calibri"/>
                <w:lang w:val="en-IE" w:eastAsia="en-IE"/>
              </w:rPr>
              <w:t> </w:t>
            </w:r>
          </w:p>
        </w:tc>
        <w:tc>
          <w:tcPr>
            <w:tcW w:w="708" w:type="dxa"/>
            <w:shd w:val="clear" w:color="auto" w:fill="F2F2F2" w:themeFill="background1" w:themeFillShade="F2"/>
            <w:vAlign w:val="center"/>
            <w:hideMark/>
          </w:tcPr>
          <w:p w14:paraId="248A9A63"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0.0</w:t>
            </w:r>
            <w:r>
              <w:rPr>
                <w:rFonts w:ascii="Calibri" w:hAnsi="Calibri" w:cs="Calibri"/>
                <w:lang w:val="en-IE" w:eastAsia="en-IE"/>
              </w:rPr>
              <w:t> </w:t>
            </w:r>
          </w:p>
        </w:tc>
        <w:tc>
          <w:tcPr>
            <w:tcW w:w="851" w:type="dxa"/>
            <w:shd w:val="clear" w:color="auto" w:fill="F2F2F2" w:themeFill="background1" w:themeFillShade="F2"/>
            <w:vAlign w:val="center"/>
            <w:hideMark/>
          </w:tcPr>
          <w:p w14:paraId="74519357"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26.0</w:t>
            </w:r>
            <w:r>
              <w:rPr>
                <w:rFonts w:ascii="Calibri" w:hAnsi="Calibri" w:cs="Calibri"/>
                <w:lang w:val="en-IE" w:eastAsia="en-IE"/>
              </w:rPr>
              <w:t> </w:t>
            </w:r>
          </w:p>
        </w:tc>
        <w:tc>
          <w:tcPr>
            <w:tcW w:w="850" w:type="dxa"/>
            <w:shd w:val="clear" w:color="auto" w:fill="F2F2F2" w:themeFill="background1" w:themeFillShade="F2"/>
            <w:vAlign w:val="center"/>
            <w:hideMark/>
          </w:tcPr>
          <w:p w14:paraId="788E6677"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26.0</w:t>
            </w:r>
          </w:p>
        </w:tc>
        <w:tc>
          <w:tcPr>
            <w:tcW w:w="993" w:type="dxa"/>
            <w:shd w:val="clear" w:color="auto" w:fill="F2F2F2" w:themeFill="background1" w:themeFillShade="F2"/>
            <w:vAlign w:val="center"/>
            <w:hideMark/>
          </w:tcPr>
          <w:p w14:paraId="09FDD8CC" w14:textId="77777777" w:rsidR="00D933B7" w:rsidRPr="00FF4C69" w:rsidRDefault="00D933B7">
            <w:pPr>
              <w:spacing w:after="0" w:line="240" w:lineRule="auto"/>
              <w:jc w:val="center"/>
              <w:textAlignment w:val="baseline"/>
              <w:rPr>
                <w:rFonts w:cs="Segoe UI"/>
                <w:lang w:val="en-IE" w:eastAsia="en-IE"/>
              </w:rPr>
            </w:pPr>
            <w:r>
              <w:rPr>
                <w:rFonts w:cs="Calibri"/>
                <w:lang w:val="en-IE" w:eastAsia="en-IE"/>
              </w:rPr>
              <w:t>52.0</w:t>
            </w:r>
          </w:p>
        </w:tc>
        <w:tc>
          <w:tcPr>
            <w:tcW w:w="1275" w:type="dxa"/>
            <w:shd w:val="clear" w:color="auto" w:fill="F2F2F2" w:themeFill="background1" w:themeFillShade="F2"/>
            <w:vAlign w:val="center"/>
            <w:hideMark/>
          </w:tcPr>
          <w:p w14:paraId="6A72BD6F" w14:textId="77777777" w:rsidR="00D933B7" w:rsidRPr="00FF4C69" w:rsidRDefault="00D933B7">
            <w:pPr>
              <w:spacing w:after="0" w:line="240" w:lineRule="auto"/>
              <w:jc w:val="center"/>
              <w:textAlignment w:val="baseline"/>
              <w:rPr>
                <w:rFonts w:cs="Segoe UI"/>
                <w:lang w:val="en-IE" w:eastAsia="en-IE"/>
              </w:rPr>
            </w:pPr>
            <w:r>
              <w:rPr>
                <w:rFonts w:cs="Segoe UI"/>
                <w:lang w:eastAsia="en-IE"/>
              </w:rPr>
              <w:t>10%</w:t>
            </w:r>
            <w:r>
              <w:rPr>
                <w:rFonts w:ascii="Calibri" w:hAnsi="Calibri" w:cs="Calibri"/>
                <w:lang w:val="en-IE" w:eastAsia="en-IE"/>
              </w:rPr>
              <w:t> </w:t>
            </w:r>
          </w:p>
        </w:tc>
      </w:tr>
    </w:tbl>
    <w:p w14:paraId="244051DE" w14:textId="77777777" w:rsidR="00D933B7" w:rsidRPr="0047239D" w:rsidRDefault="00D933B7" w:rsidP="00D933B7">
      <w:pPr>
        <w:rPr>
          <w:b/>
          <w:bCs/>
        </w:rPr>
      </w:pPr>
    </w:p>
    <w:p w14:paraId="52917F20" w14:textId="77777777" w:rsidR="00D933B7" w:rsidRDefault="00D933B7" w:rsidP="00373960">
      <w:pPr>
        <w:pStyle w:val="ListParagraph"/>
        <w:numPr>
          <w:ilvl w:val="0"/>
          <w:numId w:val="9"/>
        </w:numPr>
        <w:spacing w:after="0" w:line="240" w:lineRule="auto"/>
        <w:ind w:left="357" w:hanging="357"/>
        <w:jc w:val="both"/>
        <w:rPr>
          <w:lang w:eastAsia="en-GB"/>
        </w:rPr>
      </w:pPr>
      <w:r>
        <w:rPr>
          <w:lang w:eastAsia="en-GB"/>
        </w:rPr>
        <w:t>Activities under the Facility support progress towards EU social, climate and environmental standards, the United Nations Sustainable Development Goals, the Paris Agreement adopted under the United Nations Framework Convention on Climate Change, the United Nations Convention on Biological Diversity and the United Nations Convention to Combat Desertification and should not contribute to environmental degradation or cause harm to the environment or climate. Measures funded under the Facility should be in line with Moldova’s national energy and climate plan, its nationally determined contribution and ambition to reach climate neutrality by 2050.</w:t>
      </w:r>
    </w:p>
    <w:p w14:paraId="32C6C16C" w14:textId="77777777" w:rsidR="00D933B7" w:rsidRPr="00B414AA" w:rsidRDefault="00D933B7" w:rsidP="00373960">
      <w:pPr>
        <w:numPr>
          <w:ilvl w:val="0"/>
          <w:numId w:val="9"/>
        </w:numPr>
        <w:spacing w:before="0" w:after="0" w:line="240" w:lineRule="auto"/>
        <w:ind w:left="357" w:hanging="357"/>
        <w:rPr>
          <w:color w:val="FF0000"/>
          <w:lang w:eastAsia="en-GB"/>
        </w:rPr>
      </w:pPr>
      <w:r>
        <w:rPr>
          <w:lang w:eastAsia="en-GB"/>
        </w:rPr>
        <w:t>The Facility aims to contribute to the achievement of an overall target of 30% of EU budget expenditure supporting climate objectives and 7,5% in 2025 and 10% in 2026 and 2027 biodiversity objectives. At least 37% of the non-repayable financial support, including part of the provisioning, specifically the part provided to investment projects approved under the Neighbourhood Investment Platform, one of the regional investment platforms referred to in Article 32 of Regulation (EU) 2021/947 on the Neighbourhood, Development and International Cooperation Instrument – Global Europe Regulation ((EU) 2021/947) should be attributed to climate objectives. That amount should be calculated using the Rio markers following the obligation to report the EU’s international climate finance to the Organisation for Economic Co-operation and Development, as well as obligations under other international agreements or frameworks.</w:t>
      </w:r>
    </w:p>
    <w:p w14:paraId="0DF71B10" w14:textId="77777777" w:rsidR="00D933B7" w:rsidRDefault="00D933B7" w:rsidP="00373960">
      <w:pPr>
        <w:numPr>
          <w:ilvl w:val="0"/>
          <w:numId w:val="9"/>
        </w:numPr>
        <w:spacing w:before="0" w:after="0" w:line="240" w:lineRule="auto"/>
        <w:ind w:left="357" w:hanging="357"/>
        <w:rPr>
          <w:lang w:eastAsia="en-GB"/>
        </w:rPr>
      </w:pPr>
      <w:r>
        <w:rPr>
          <w:lang w:eastAsia="en-GB"/>
        </w:rPr>
        <w:t>Of the repayable financial support component, channelled both to the beneficiaries treasury and to the Neighbourhood Investment Platform,</w:t>
      </w:r>
      <w:r>
        <w:rPr>
          <w:lang w:val="en-IE" w:eastAsia="en-GB"/>
        </w:rPr>
        <w:t xml:space="preserve"> in 2025, a first indicative and not yet quality assessed review of achieved steps was carried out, applying Rio marker classifications. A full and quality assessed will be conducted in 2026.</w:t>
      </w:r>
      <w:r>
        <w:rPr>
          <w:lang w:eastAsia="en-GB"/>
        </w:rPr>
        <w:t xml:space="preserve"> As example of a step contributing indirectly to climate objectives is the designation of a nominated electricity market operator.</w:t>
      </w:r>
    </w:p>
    <w:p w14:paraId="5BD5EB95" w14:textId="77777777" w:rsidR="00D933B7" w:rsidRPr="00B23CBA" w:rsidRDefault="00D933B7" w:rsidP="00373960">
      <w:pPr>
        <w:pStyle w:val="ListParagraph"/>
        <w:numPr>
          <w:ilvl w:val="0"/>
          <w:numId w:val="9"/>
        </w:numPr>
        <w:spacing w:after="120" w:line="240" w:lineRule="auto"/>
        <w:ind w:left="357" w:hanging="357"/>
        <w:rPr>
          <w:b/>
        </w:rPr>
      </w:pPr>
      <w:r>
        <w:rPr>
          <w:lang w:val="en-IE" w:eastAsia="en-GB"/>
        </w:rPr>
        <w:t>No contribution to biodiversity objectives has been identified at this stage. While no biodiversity contribution from achieved steps has been identified at this stage of implementation, measures are expected to generate positive biodiversity outcomes as the Reform Agenda advances.</w:t>
      </w:r>
      <w:r>
        <w:rPr>
          <w:b/>
          <w:bCs/>
        </w:rPr>
        <w:br w:type="page"/>
      </w:r>
    </w:p>
    <w:p w14:paraId="38BBAADD" w14:textId="77777777" w:rsidR="00D933B7" w:rsidRPr="007863E8" w:rsidRDefault="00D933B7" w:rsidP="00D933B7">
      <w:pPr>
        <w:keepNext/>
        <w:keepLines/>
        <w:spacing w:after="0" w:line="240" w:lineRule="auto"/>
        <w:outlineLvl w:val="4"/>
        <w:rPr>
          <w:b/>
          <w:bCs/>
          <w:sz w:val="2"/>
          <w:szCs w:val="2"/>
        </w:rPr>
      </w:pPr>
    </w:p>
    <w:p w14:paraId="1296C42B" w14:textId="77777777" w:rsidR="00D933B7" w:rsidRDefault="00D933B7" w:rsidP="00D933B7">
      <w:pPr>
        <w:keepNext/>
        <w:keepLines/>
        <w:spacing w:line="240" w:lineRule="auto"/>
        <w:outlineLvl w:val="4"/>
        <w:rPr>
          <w:b/>
          <w:bCs/>
        </w:rPr>
      </w:pPr>
    </w:p>
    <w:p w14:paraId="3CF05DF8" w14:textId="77777777" w:rsidR="00D933B7" w:rsidRDefault="00D933B7" w:rsidP="00F72C99">
      <w:pPr>
        <w:pStyle w:val="Heading3"/>
      </w:pPr>
      <w:r>
        <w:t>Contribution to gender equality</w:t>
      </w:r>
    </w:p>
    <w:tbl>
      <w:tblPr>
        <w:tblW w:w="96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847"/>
        <w:gridCol w:w="1286"/>
        <w:gridCol w:w="1252"/>
        <w:gridCol w:w="1200"/>
        <w:gridCol w:w="1200"/>
        <w:gridCol w:w="1275"/>
        <w:gridCol w:w="2579"/>
      </w:tblGrid>
      <w:tr w:rsidR="00D933B7" w:rsidRPr="00426441" w14:paraId="4D73C3D1" w14:textId="77777777">
        <w:trPr>
          <w:trHeight w:val="300"/>
        </w:trPr>
        <w:tc>
          <w:tcPr>
            <w:tcW w:w="847" w:type="dxa"/>
            <w:shd w:val="clear" w:color="auto" w:fill="F2F2F2" w:themeFill="background1" w:themeFillShade="F2"/>
            <w:vAlign w:val="center"/>
            <w:hideMark/>
          </w:tcPr>
          <w:p w14:paraId="6C51BD58" w14:textId="77777777" w:rsidR="00D933B7" w:rsidRPr="00752D3D" w:rsidRDefault="00D933B7">
            <w:pPr>
              <w:spacing w:after="0" w:line="240" w:lineRule="auto"/>
              <w:jc w:val="center"/>
              <w:textAlignment w:val="baseline"/>
              <w:rPr>
                <w:rFonts w:cs="Segoe UI"/>
                <w:lang w:val="en-IE" w:eastAsia="en-IE"/>
              </w:rPr>
            </w:pPr>
            <w:r>
              <w:rPr>
                <w:rFonts w:cs="Segoe UI"/>
                <w:b/>
                <w:bCs/>
                <w:lang w:eastAsia="en-IE"/>
              </w:rPr>
              <w:t>Gender Score</w:t>
            </w:r>
          </w:p>
        </w:tc>
        <w:tc>
          <w:tcPr>
            <w:tcW w:w="1286" w:type="dxa"/>
            <w:shd w:val="clear" w:color="auto" w:fill="F2F2F2" w:themeFill="background1" w:themeFillShade="F2"/>
            <w:vAlign w:val="center"/>
            <w:hideMark/>
          </w:tcPr>
          <w:p w14:paraId="16D9D966" w14:textId="77777777" w:rsidR="00D933B7" w:rsidRPr="00752D3D" w:rsidRDefault="00D933B7">
            <w:pPr>
              <w:spacing w:after="0" w:line="240" w:lineRule="auto"/>
              <w:jc w:val="center"/>
              <w:textAlignment w:val="baseline"/>
              <w:rPr>
                <w:rFonts w:cs="Segoe UI"/>
                <w:lang w:val="en-IE" w:eastAsia="en-IE"/>
              </w:rPr>
            </w:pPr>
            <w:r>
              <w:rPr>
                <w:rFonts w:cs="Segoe UI"/>
                <w:b/>
                <w:bCs/>
                <w:lang w:eastAsia="en-IE"/>
              </w:rPr>
              <w:t>2021</w:t>
            </w:r>
          </w:p>
        </w:tc>
        <w:tc>
          <w:tcPr>
            <w:tcW w:w="1252" w:type="dxa"/>
            <w:shd w:val="clear" w:color="auto" w:fill="F2F2F2" w:themeFill="background1" w:themeFillShade="F2"/>
            <w:vAlign w:val="center"/>
            <w:hideMark/>
          </w:tcPr>
          <w:p w14:paraId="3E75DE6B" w14:textId="77777777" w:rsidR="00D933B7" w:rsidRPr="00752D3D" w:rsidRDefault="00D933B7">
            <w:pPr>
              <w:spacing w:after="0" w:line="240" w:lineRule="auto"/>
              <w:jc w:val="center"/>
              <w:textAlignment w:val="baseline"/>
              <w:rPr>
                <w:rFonts w:cs="Segoe UI"/>
                <w:lang w:val="en-IE" w:eastAsia="en-IE"/>
              </w:rPr>
            </w:pPr>
            <w:r>
              <w:rPr>
                <w:rFonts w:cs="Segoe UI"/>
                <w:b/>
                <w:bCs/>
                <w:lang w:eastAsia="en-IE"/>
              </w:rPr>
              <w:t>2022</w:t>
            </w:r>
          </w:p>
        </w:tc>
        <w:tc>
          <w:tcPr>
            <w:tcW w:w="1200" w:type="dxa"/>
            <w:shd w:val="clear" w:color="auto" w:fill="F2F2F2" w:themeFill="background1" w:themeFillShade="F2"/>
            <w:vAlign w:val="center"/>
            <w:hideMark/>
          </w:tcPr>
          <w:p w14:paraId="4AE289D5" w14:textId="77777777" w:rsidR="00D933B7" w:rsidRPr="00752D3D" w:rsidRDefault="00D933B7">
            <w:pPr>
              <w:spacing w:after="0" w:line="240" w:lineRule="auto"/>
              <w:jc w:val="center"/>
              <w:textAlignment w:val="baseline"/>
              <w:rPr>
                <w:rFonts w:cs="Segoe UI"/>
                <w:lang w:val="en-IE" w:eastAsia="en-IE"/>
              </w:rPr>
            </w:pPr>
            <w:r>
              <w:rPr>
                <w:rFonts w:cs="Segoe UI"/>
                <w:b/>
                <w:bCs/>
                <w:lang w:eastAsia="en-IE"/>
              </w:rPr>
              <w:t>2023</w:t>
            </w:r>
          </w:p>
        </w:tc>
        <w:tc>
          <w:tcPr>
            <w:tcW w:w="1200" w:type="dxa"/>
            <w:shd w:val="clear" w:color="auto" w:fill="F2F2F2" w:themeFill="background1" w:themeFillShade="F2"/>
            <w:vAlign w:val="center"/>
            <w:hideMark/>
          </w:tcPr>
          <w:p w14:paraId="6FCE9DD9" w14:textId="77777777" w:rsidR="00D933B7" w:rsidRPr="00752D3D" w:rsidRDefault="00D933B7">
            <w:pPr>
              <w:spacing w:after="0" w:line="240" w:lineRule="auto"/>
              <w:jc w:val="center"/>
              <w:textAlignment w:val="baseline"/>
              <w:rPr>
                <w:rFonts w:cs="Segoe UI"/>
                <w:lang w:val="en-IE" w:eastAsia="en-IE"/>
              </w:rPr>
            </w:pPr>
            <w:r>
              <w:rPr>
                <w:rFonts w:cs="Segoe UI"/>
                <w:b/>
                <w:bCs/>
                <w:lang w:eastAsia="en-IE"/>
              </w:rPr>
              <w:t>2024</w:t>
            </w:r>
          </w:p>
        </w:tc>
        <w:tc>
          <w:tcPr>
            <w:tcW w:w="1275" w:type="dxa"/>
            <w:shd w:val="clear" w:color="auto" w:fill="F2F2F2" w:themeFill="background1" w:themeFillShade="F2"/>
            <w:vAlign w:val="center"/>
          </w:tcPr>
          <w:p w14:paraId="648A7621" w14:textId="77777777" w:rsidR="00D933B7" w:rsidRPr="00B80DE8" w:rsidRDefault="00D933B7">
            <w:pPr>
              <w:spacing w:after="0" w:line="240" w:lineRule="auto"/>
              <w:jc w:val="center"/>
              <w:textAlignment w:val="baseline"/>
              <w:rPr>
                <w:rFonts w:cs="Segoe UI"/>
                <w:b/>
                <w:bCs/>
                <w:lang w:eastAsia="en-IE"/>
              </w:rPr>
            </w:pPr>
            <w:r>
              <w:rPr>
                <w:b/>
                <w:bCs/>
              </w:rPr>
              <w:t>2025</w:t>
            </w:r>
          </w:p>
        </w:tc>
        <w:tc>
          <w:tcPr>
            <w:tcW w:w="2579" w:type="dxa"/>
            <w:shd w:val="clear" w:color="auto" w:fill="F2F2F2" w:themeFill="background1" w:themeFillShade="F2"/>
            <w:vAlign w:val="center"/>
            <w:hideMark/>
          </w:tcPr>
          <w:p w14:paraId="2EE2CA33" w14:textId="77777777" w:rsidR="00D933B7" w:rsidRPr="00752D3D" w:rsidRDefault="00D933B7">
            <w:pPr>
              <w:spacing w:after="0" w:line="240" w:lineRule="auto"/>
              <w:jc w:val="center"/>
              <w:textAlignment w:val="baseline"/>
              <w:rPr>
                <w:rFonts w:cs="Segoe UI"/>
                <w:lang w:val="en-IE" w:eastAsia="en-IE"/>
              </w:rPr>
            </w:pPr>
            <w:r>
              <w:rPr>
                <w:rFonts w:cs="Segoe UI"/>
                <w:b/>
                <w:bCs/>
                <w:lang w:eastAsia="en-IE"/>
              </w:rPr>
              <w:t>Total</w:t>
            </w:r>
          </w:p>
        </w:tc>
      </w:tr>
      <w:tr w:rsidR="00D933B7" w:rsidRPr="00B72942" w14:paraId="09A62E93" w14:textId="77777777">
        <w:trPr>
          <w:trHeight w:val="300"/>
        </w:trPr>
        <w:tc>
          <w:tcPr>
            <w:tcW w:w="847" w:type="dxa"/>
            <w:vAlign w:val="center"/>
            <w:hideMark/>
          </w:tcPr>
          <w:p w14:paraId="6D2C1917"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color w:val="000000"/>
                <w:sz w:val="22"/>
                <w:szCs w:val="22"/>
                <w:lang w:val="en-IE" w:eastAsia="en-IE"/>
              </w:rPr>
              <w:t>2</w:t>
            </w:r>
          </w:p>
        </w:tc>
        <w:tc>
          <w:tcPr>
            <w:tcW w:w="1286" w:type="dxa"/>
            <w:vAlign w:val="center"/>
            <w:hideMark/>
          </w:tcPr>
          <w:p w14:paraId="4FCB8456"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52" w:type="dxa"/>
            <w:vAlign w:val="center"/>
            <w:hideMark/>
          </w:tcPr>
          <w:p w14:paraId="4DA0B02E"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2893C5DB"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481A20AD"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75" w:type="dxa"/>
            <w:vAlign w:val="center"/>
          </w:tcPr>
          <w:p w14:paraId="2D645694" w14:textId="77777777" w:rsidR="00D933B7" w:rsidRPr="001F2F66" w:rsidRDefault="00D933B7">
            <w:pPr>
              <w:spacing w:after="0" w:line="240" w:lineRule="auto"/>
              <w:jc w:val="center"/>
              <w:textAlignment w:val="baseline"/>
              <w:rPr>
                <w:rFonts w:cs="Calibri"/>
                <w:color w:val="000000"/>
                <w:sz w:val="22"/>
                <w:szCs w:val="22"/>
                <w:lang w:eastAsia="en-IE"/>
              </w:rPr>
            </w:pPr>
            <w:r w:rsidRPr="001F2F66">
              <w:rPr>
                <w:sz w:val="22"/>
                <w:szCs w:val="22"/>
              </w:rPr>
              <w:t>0.0</w:t>
            </w:r>
          </w:p>
        </w:tc>
        <w:tc>
          <w:tcPr>
            <w:tcW w:w="2579" w:type="dxa"/>
            <w:vAlign w:val="center"/>
            <w:hideMark/>
          </w:tcPr>
          <w:p w14:paraId="7D5A3B69"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0.0</w:t>
            </w:r>
          </w:p>
        </w:tc>
      </w:tr>
      <w:tr w:rsidR="00D933B7" w:rsidRPr="00B72942" w14:paraId="29107C71" w14:textId="77777777">
        <w:trPr>
          <w:trHeight w:val="300"/>
        </w:trPr>
        <w:tc>
          <w:tcPr>
            <w:tcW w:w="847" w:type="dxa"/>
            <w:vAlign w:val="center"/>
            <w:hideMark/>
          </w:tcPr>
          <w:p w14:paraId="47556198"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color w:val="000000"/>
                <w:sz w:val="22"/>
                <w:szCs w:val="22"/>
                <w:lang w:val="en-IE" w:eastAsia="en-IE"/>
              </w:rPr>
              <w:t>1</w:t>
            </w:r>
          </w:p>
        </w:tc>
        <w:tc>
          <w:tcPr>
            <w:tcW w:w="1286" w:type="dxa"/>
            <w:vAlign w:val="center"/>
            <w:hideMark/>
          </w:tcPr>
          <w:p w14:paraId="318DD3CB"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52" w:type="dxa"/>
            <w:vAlign w:val="center"/>
            <w:hideMark/>
          </w:tcPr>
          <w:p w14:paraId="2902E8D7"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6FAB4EA1"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19F45E1E"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75" w:type="dxa"/>
            <w:vAlign w:val="center"/>
          </w:tcPr>
          <w:p w14:paraId="4ECB6077" w14:textId="77777777" w:rsidR="00D933B7" w:rsidRPr="001F2F66" w:rsidRDefault="00D933B7">
            <w:pPr>
              <w:spacing w:after="0" w:line="240" w:lineRule="auto"/>
              <w:jc w:val="center"/>
              <w:textAlignment w:val="baseline"/>
              <w:rPr>
                <w:rFonts w:cs="Calibri"/>
                <w:color w:val="000000"/>
                <w:sz w:val="22"/>
                <w:szCs w:val="22"/>
                <w:lang w:eastAsia="en-IE"/>
              </w:rPr>
            </w:pPr>
            <w:r w:rsidRPr="001F2F66">
              <w:rPr>
                <w:sz w:val="22"/>
                <w:szCs w:val="22"/>
              </w:rPr>
              <w:t>0.0</w:t>
            </w:r>
          </w:p>
        </w:tc>
        <w:tc>
          <w:tcPr>
            <w:tcW w:w="2579" w:type="dxa"/>
            <w:vAlign w:val="center"/>
            <w:hideMark/>
          </w:tcPr>
          <w:p w14:paraId="6B409E94"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0.0</w:t>
            </w:r>
          </w:p>
        </w:tc>
      </w:tr>
      <w:tr w:rsidR="00D933B7" w:rsidRPr="00B72942" w14:paraId="0EED4DB1" w14:textId="77777777">
        <w:trPr>
          <w:trHeight w:val="300"/>
        </w:trPr>
        <w:tc>
          <w:tcPr>
            <w:tcW w:w="847" w:type="dxa"/>
            <w:vAlign w:val="center"/>
            <w:hideMark/>
          </w:tcPr>
          <w:p w14:paraId="7882CB72"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color w:val="000000"/>
                <w:sz w:val="22"/>
                <w:szCs w:val="22"/>
                <w:lang w:val="en-IE" w:eastAsia="en-IE"/>
              </w:rPr>
              <w:t>0*</w:t>
            </w:r>
          </w:p>
        </w:tc>
        <w:tc>
          <w:tcPr>
            <w:tcW w:w="1286" w:type="dxa"/>
            <w:vAlign w:val="center"/>
            <w:hideMark/>
          </w:tcPr>
          <w:p w14:paraId="4CC3D0CB"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52" w:type="dxa"/>
            <w:vAlign w:val="center"/>
            <w:hideMark/>
          </w:tcPr>
          <w:p w14:paraId="0F2DE9AB"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6F6A0A81"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5221D858"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75" w:type="dxa"/>
            <w:vAlign w:val="center"/>
          </w:tcPr>
          <w:p w14:paraId="77758DF1" w14:textId="77777777" w:rsidR="00D933B7" w:rsidRPr="001F2F66" w:rsidRDefault="00D933B7">
            <w:pPr>
              <w:spacing w:after="0" w:line="240" w:lineRule="auto"/>
              <w:jc w:val="center"/>
              <w:textAlignment w:val="baseline"/>
              <w:rPr>
                <w:rFonts w:cs="Calibri"/>
                <w:color w:val="000000"/>
                <w:sz w:val="22"/>
                <w:szCs w:val="22"/>
                <w:lang w:eastAsia="en-IE"/>
              </w:rPr>
            </w:pPr>
            <w:r w:rsidRPr="001F2F66">
              <w:rPr>
                <w:sz w:val="22"/>
                <w:szCs w:val="22"/>
              </w:rPr>
              <w:t>0.0</w:t>
            </w:r>
          </w:p>
        </w:tc>
        <w:tc>
          <w:tcPr>
            <w:tcW w:w="2579" w:type="dxa"/>
            <w:vAlign w:val="center"/>
          </w:tcPr>
          <w:p w14:paraId="73D35EEB" w14:textId="77777777" w:rsidR="00D933B7" w:rsidRPr="001F2F66" w:rsidRDefault="00D933B7">
            <w:pPr>
              <w:spacing w:after="0" w:line="240" w:lineRule="auto"/>
              <w:jc w:val="center"/>
              <w:textAlignment w:val="baseline"/>
              <w:rPr>
                <w:rFonts w:cs="Segoe UI"/>
                <w:sz w:val="22"/>
                <w:szCs w:val="22"/>
                <w:lang w:val="en-IE" w:eastAsia="en-IE"/>
              </w:rPr>
            </w:pPr>
            <w:r w:rsidRPr="001F2F66">
              <w:rPr>
                <w:sz w:val="22"/>
                <w:szCs w:val="22"/>
              </w:rPr>
              <w:t>0.0</w:t>
            </w:r>
          </w:p>
        </w:tc>
      </w:tr>
      <w:tr w:rsidR="00D933B7" w:rsidRPr="00B72942" w14:paraId="0B88C567" w14:textId="77777777">
        <w:trPr>
          <w:trHeight w:val="300"/>
        </w:trPr>
        <w:tc>
          <w:tcPr>
            <w:tcW w:w="847" w:type="dxa"/>
            <w:vAlign w:val="center"/>
            <w:hideMark/>
          </w:tcPr>
          <w:p w14:paraId="40CA3D91"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Segoe UI"/>
                <w:color w:val="000000"/>
                <w:sz w:val="22"/>
                <w:szCs w:val="22"/>
                <w:lang w:val="en-IE" w:eastAsia="en-IE"/>
              </w:rPr>
              <w:t>0</w:t>
            </w:r>
          </w:p>
        </w:tc>
        <w:tc>
          <w:tcPr>
            <w:tcW w:w="1286" w:type="dxa"/>
            <w:vAlign w:val="center"/>
            <w:hideMark/>
          </w:tcPr>
          <w:p w14:paraId="29A8BB58"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52" w:type="dxa"/>
            <w:vAlign w:val="center"/>
            <w:hideMark/>
          </w:tcPr>
          <w:p w14:paraId="4927E660"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1ABDCEB0"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00" w:type="dxa"/>
            <w:vAlign w:val="center"/>
            <w:hideMark/>
          </w:tcPr>
          <w:p w14:paraId="7EAEF94B" w14:textId="77777777" w:rsidR="00D933B7" w:rsidRPr="001F2F66" w:rsidRDefault="00D933B7">
            <w:pPr>
              <w:spacing w:after="0" w:line="240" w:lineRule="auto"/>
              <w:jc w:val="center"/>
              <w:textAlignment w:val="baseline"/>
              <w:rPr>
                <w:rFonts w:cs="Segoe UI"/>
                <w:sz w:val="22"/>
                <w:szCs w:val="22"/>
                <w:lang w:val="en-IE" w:eastAsia="en-IE"/>
              </w:rPr>
            </w:pPr>
            <w:r w:rsidRPr="001F2F66">
              <w:rPr>
                <w:rFonts w:cs="Calibri"/>
                <w:color w:val="000000"/>
                <w:sz w:val="22"/>
                <w:szCs w:val="22"/>
                <w:lang w:eastAsia="en-IE"/>
              </w:rPr>
              <w:t>-</w:t>
            </w:r>
          </w:p>
        </w:tc>
        <w:tc>
          <w:tcPr>
            <w:tcW w:w="1275" w:type="dxa"/>
            <w:vAlign w:val="center"/>
          </w:tcPr>
          <w:p w14:paraId="199EBDC4" w14:textId="77777777" w:rsidR="00D933B7" w:rsidRPr="001F2F66" w:rsidRDefault="00D933B7">
            <w:pPr>
              <w:spacing w:after="0" w:line="240" w:lineRule="auto"/>
              <w:jc w:val="center"/>
              <w:textAlignment w:val="baseline"/>
              <w:rPr>
                <w:rFonts w:cs="Calibri"/>
                <w:color w:val="000000"/>
                <w:sz w:val="22"/>
                <w:szCs w:val="22"/>
                <w:lang w:eastAsia="en-IE"/>
              </w:rPr>
            </w:pPr>
            <w:r w:rsidRPr="001F2F66">
              <w:rPr>
                <w:sz w:val="22"/>
                <w:szCs w:val="22"/>
              </w:rPr>
              <w:t>483.6</w:t>
            </w:r>
          </w:p>
        </w:tc>
        <w:tc>
          <w:tcPr>
            <w:tcW w:w="2579" w:type="dxa"/>
            <w:vAlign w:val="center"/>
            <w:hideMark/>
          </w:tcPr>
          <w:p w14:paraId="79E2C411" w14:textId="77777777" w:rsidR="00D933B7" w:rsidRPr="001F2F66" w:rsidRDefault="00D933B7">
            <w:pPr>
              <w:spacing w:after="0" w:line="240" w:lineRule="auto"/>
              <w:jc w:val="center"/>
              <w:textAlignment w:val="baseline"/>
              <w:rPr>
                <w:rFonts w:cs="Segoe UI"/>
                <w:sz w:val="22"/>
                <w:szCs w:val="22"/>
                <w:lang w:val="en-IE" w:eastAsia="en-IE"/>
              </w:rPr>
            </w:pPr>
            <w:r w:rsidRPr="001F2F66">
              <w:rPr>
                <w:sz w:val="22"/>
                <w:szCs w:val="22"/>
              </w:rPr>
              <w:t>483.6</w:t>
            </w:r>
          </w:p>
        </w:tc>
      </w:tr>
    </w:tbl>
    <w:p w14:paraId="1909B266" w14:textId="77777777" w:rsidR="00D933B7" w:rsidRPr="001F2F66" w:rsidRDefault="00D933B7" w:rsidP="00D933B7">
      <w:pPr>
        <w:pStyle w:val="ListParagraph"/>
        <w:ind w:left="360"/>
        <w:rPr>
          <w:sz w:val="22"/>
          <w:szCs w:val="22"/>
          <w:lang w:eastAsia="en-GB"/>
        </w:rPr>
      </w:pPr>
    </w:p>
    <w:p w14:paraId="240DAC74" w14:textId="77777777" w:rsidR="00D933B7" w:rsidRPr="0072120D" w:rsidRDefault="00D933B7" w:rsidP="00373960">
      <w:pPr>
        <w:pStyle w:val="ListParagraph"/>
        <w:numPr>
          <w:ilvl w:val="0"/>
          <w:numId w:val="99"/>
        </w:numPr>
        <w:spacing w:after="240" w:line="264" w:lineRule="auto"/>
        <w:jc w:val="both"/>
        <w:rPr>
          <w:lang w:val="en-IE" w:eastAsia="en-GB"/>
        </w:rPr>
      </w:pPr>
      <w:r>
        <w:rPr>
          <w:lang w:val="en-IE" w:eastAsia="en-GB"/>
        </w:rPr>
        <w:t>In accordance with Regulation (EU) 2025/535, Moldova and the Commission must ensure that gender equality and the integration of a gender perspective as indicated in the Reform Agenda are taken into account and promoted throughout the implementation of the Facility. They must take appropriate steps to prevent any discrimination based on gender, racial or ethnic origin, religion or belief, disability, age or sexual orientation. The Commission will report on these measures in the context of its regular reporting under the gender action plans.</w:t>
      </w:r>
    </w:p>
    <w:p w14:paraId="3B9D96DD" w14:textId="77777777" w:rsidR="00D933B7" w:rsidRPr="00C0190C" w:rsidRDefault="00D933B7" w:rsidP="00373960">
      <w:pPr>
        <w:pStyle w:val="ListParagraph"/>
        <w:numPr>
          <w:ilvl w:val="0"/>
          <w:numId w:val="99"/>
        </w:numPr>
        <w:spacing w:after="240" w:line="264" w:lineRule="auto"/>
        <w:rPr>
          <w:lang w:val="en-IE" w:eastAsia="en-GB"/>
        </w:rPr>
      </w:pPr>
      <w:r>
        <w:rPr>
          <w:lang w:val="en-IE" w:eastAsia="en-GB"/>
        </w:rPr>
        <w:t xml:space="preserve">The Reform Agenda includes an explanation of the extent to which the measures are expected to contribute to gender equality and the empowerment of women and girls, and the promotion of their rights. </w:t>
      </w:r>
      <w:r>
        <w:rPr>
          <w:lang w:eastAsia="en-GB"/>
        </w:rPr>
        <w:t>Of the repayable financial support component, channelled both to the beneficiaries treasury and to the Neighbourhood Investment Platform,</w:t>
      </w:r>
      <w:r>
        <w:rPr>
          <w:lang w:val="en-IE" w:eastAsia="en-GB"/>
        </w:rPr>
        <w:t xml:space="preserve"> a first indicative and not yet quality assessed review of total commitments made in 2025 was carried out to assess gender contributions, applying relevant scoring classifications. As the four steps assessed as achieved in 2025 all relate to energy market reform, no provisioning under the repayable support component is estimated to be linked to steps for which gender equality is an important and deliberate objective. This reflects the composition of the first assessment cycle rather than the overall gender ambition of the Reform Agenda.</w:t>
      </w:r>
    </w:p>
    <w:p w14:paraId="27B16305" w14:textId="77777777" w:rsidR="00D933B7" w:rsidRPr="00B414AA" w:rsidRDefault="00D933B7" w:rsidP="00373960">
      <w:pPr>
        <w:pStyle w:val="ListParagraph"/>
        <w:numPr>
          <w:ilvl w:val="0"/>
          <w:numId w:val="99"/>
        </w:numPr>
        <w:spacing w:after="240" w:line="264" w:lineRule="auto"/>
        <w:rPr>
          <w:lang w:val="en-IE" w:eastAsia="en-GB"/>
        </w:rPr>
      </w:pPr>
      <w:r>
        <w:rPr>
          <w:lang w:val="en-IE" w:eastAsia="en-GB"/>
        </w:rPr>
        <w:t>As implementation advances, the Reform Agenda is expected to generate meaningful contributions to gender equality. For instance, one upcoming step, to achieved by December 2027, requires that at least 50% of active technical and vocational education programmes are delivered by teachers who have attended in-service training and make use of gender and disability-sensitive teaching and learning materials.</w:t>
      </w:r>
    </w:p>
    <w:tbl>
      <w:tblPr>
        <w:tblStyle w:val="Planning2022instructions"/>
        <w:tblW w:w="0" w:type="auto"/>
        <w:tblLook w:val="04A0" w:firstRow="1" w:lastRow="0" w:firstColumn="1" w:lastColumn="0" w:noHBand="0" w:noVBand="1"/>
      </w:tblPr>
      <w:tblGrid>
        <w:gridCol w:w="9061"/>
      </w:tblGrid>
      <w:tr w:rsidR="00D933B7" w:rsidRPr="0047239D" w14:paraId="3B4C0B5C" w14:textId="77777777">
        <w:tc>
          <w:tcPr>
            <w:tcW w:w="9738" w:type="dxa"/>
            <w:shd w:val="clear" w:color="auto" w:fill="auto"/>
          </w:tcPr>
          <w:p w14:paraId="5B307C46" w14:textId="77777777" w:rsidR="00D933B7" w:rsidRPr="0047239D" w:rsidRDefault="00D933B7">
            <w:pPr>
              <w:spacing w:after="0" w:line="240" w:lineRule="auto"/>
              <w:textAlignment w:val="baseline"/>
              <w:rPr>
                <w:rFonts w:eastAsia="Times New Roman" w:cs="Segoe UI"/>
                <w:sz w:val="22"/>
                <w:szCs w:val="22"/>
                <w:lang w:val="en-IE" w:eastAsia="en-IE"/>
              </w:rPr>
            </w:pPr>
          </w:p>
          <w:p w14:paraId="6E1C71E1" w14:textId="77777777" w:rsidR="00D933B7" w:rsidRPr="0047239D" w:rsidRDefault="00D933B7">
            <w:pPr>
              <w:spacing w:after="0" w:line="240" w:lineRule="auto"/>
              <w:textAlignment w:val="baseline"/>
              <w:rPr>
                <w:rFonts w:ascii="Segoe UI" w:eastAsia="Times New Roman" w:hAnsi="Segoe UI" w:cs="Segoe UI"/>
                <w:sz w:val="18"/>
                <w:szCs w:val="18"/>
                <w:lang w:val="en-IE" w:eastAsia="en-IE"/>
              </w:rPr>
            </w:pPr>
            <w:r>
              <w:rPr>
                <w:rFonts w:eastAsia="Times New Roman" w:cs="Segoe UI"/>
                <w:sz w:val="22"/>
                <w:szCs w:val="22"/>
                <w:lang w:val="en-IE" w:eastAsia="en-IE"/>
              </w:rPr>
              <w:t>Gender disaggregated information:</w:t>
            </w:r>
            <w:r>
              <w:rPr>
                <w:rFonts w:ascii="Times New Roman" w:eastAsia="Times New Roman" w:hAnsi="Times New Roman" w:cs="Segoe UI"/>
                <w:sz w:val="22"/>
                <w:szCs w:val="22"/>
                <w:lang w:val="en-IE" w:eastAsia="en-IE"/>
              </w:rPr>
              <w:t> </w:t>
            </w:r>
          </w:p>
          <w:p w14:paraId="5449A685" w14:textId="77777777" w:rsidR="00D933B7" w:rsidRPr="001D0FAF" w:rsidRDefault="00D933B7" w:rsidP="00D933B7">
            <w:pPr>
              <w:pStyle w:val="TableListBullet"/>
              <w:tabs>
                <w:tab w:val="num" w:pos="283"/>
              </w:tabs>
              <w:ind w:left="283" w:hanging="283"/>
              <w:rPr>
                <w:sz w:val="22"/>
                <w:szCs w:val="22"/>
              </w:rPr>
            </w:pPr>
            <w:r>
              <w:rPr>
                <w:sz w:val="22"/>
                <w:szCs w:val="22"/>
              </w:rPr>
              <w:t>The design of the Facility presents inherent limitations for gender-disaggregated tracking. A significant share of the financial support is disbursed directly to beneficiary treasuries upon achievement of reform steps, rather than being tied to specific projects or beneficiaries. This makes it difficult to attribute expenditure to particular population groups or to collect the disaggregated data necessary for robust gender reporting.</w:t>
            </w:r>
          </w:p>
          <w:p w14:paraId="288617CE" w14:textId="77777777" w:rsidR="00D933B7" w:rsidRPr="00590300" w:rsidRDefault="00D933B7" w:rsidP="00D933B7">
            <w:pPr>
              <w:pStyle w:val="TableListBullet"/>
              <w:tabs>
                <w:tab w:val="num" w:pos="283"/>
              </w:tabs>
              <w:ind w:left="283" w:hanging="283"/>
              <w:rPr>
                <w:sz w:val="22"/>
                <w:szCs w:val="22"/>
              </w:rPr>
            </w:pPr>
            <w:r>
              <w:rPr>
                <w:sz w:val="22"/>
                <w:szCs w:val="22"/>
              </w:rPr>
              <w:t>A similar challenge applies to the Neighbourhood Investment Platform component, where the link between disbursed funds and individual investments is established only at a later stage of implementation. Until contribution arrangements are signed and investments are contracted, it is not possible to systematically track who benefits from the supported interventions or to report on gender outcomes in a meaningful and verifiable way.</w:t>
            </w:r>
          </w:p>
        </w:tc>
      </w:tr>
    </w:tbl>
    <w:p w14:paraId="6F5C93DF" w14:textId="77777777" w:rsidR="00D933B7" w:rsidRDefault="00D933B7" w:rsidP="00D933B7">
      <w:pPr>
        <w:spacing w:line="259" w:lineRule="auto"/>
        <w:rPr>
          <w:b/>
          <w:bCs/>
        </w:rPr>
      </w:pPr>
    </w:p>
    <w:p w14:paraId="4DA1CED7" w14:textId="77777777" w:rsidR="00D933B7" w:rsidRDefault="00D933B7" w:rsidP="00D933B7">
      <w:pPr>
        <w:spacing w:line="259" w:lineRule="auto"/>
        <w:rPr>
          <w:b/>
          <w:bCs/>
        </w:rPr>
      </w:pPr>
    </w:p>
    <w:p w14:paraId="5388FF9F" w14:textId="77777777" w:rsidR="00D933B7" w:rsidRDefault="00D933B7" w:rsidP="00F72C99">
      <w:pPr>
        <w:pStyle w:val="Heading3"/>
      </w:pPr>
      <w:r>
        <w:t>Contribution to the digital transition</w:t>
      </w:r>
    </w:p>
    <w:tbl>
      <w:tblPr>
        <w:tblW w:w="1026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219"/>
        <w:gridCol w:w="1524"/>
        <w:gridCol w:w="1524"/>
        <w:gridCol w:w="1542"/>
        <w:gridCol w:w="1498"/>
        <w:gridCol w:w="1453"/>
        <w:gridCol w:w="550"/>
        <w:gridCol w:w="959"/>
      </w:tblGrid>
      <w:tr w:rsidR="00D933B7" w:rsidRPr="00426441" w14:paraId="53E5AC12" w14:textId="77777777">
        <w:trPr>
          <w:trHeight w:val="300"/>
        </w:trPr>
        <w:tc>
          <w:tcPr>
            <w:tcW w:w="1490" w:type="dxa"/>
            <w:shd w:val="clear" w:color="auto" w:fill="F2F2F2"/>
            <w:vAlign w:val="center"/>
            <w:hideMark/>
          </w:tcPr>
          <w:p w14:paraId="49C357B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lang w:val="en-IE" w:eastAsia="en-IE"/>
              </w:rPr>
              <w:t> </w:t>
            </w:r>
          </w:p>
        </w:tc>
        <w:tc>
          <w:tcPr>
            <w:tcW w:w="1673" w:type="dxa"/>
            <w:shd w:val="clear" w:color="auto" w:fill="F2F2F2"/>
            <w:vAlign w:val="center"/>
            <w:hideMark/>
          </w:tcPr>
          <w:p w14:paraId="66090954"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2021 implementation</w:t>
            </w:r>
            <w:r>
              <w:rPr>
                <w:rFonts w:ascii="Calibri" w:hAnsi="Calibri" w:cs="Calibri"/>
                <w:b/>
                <w:bCs/>
                <w:sz w:val="20"/>
                <w:lang w:val="en-IE" w:eastAsia="en-IE"/>
              </w:rPr>
              <w:t> </w:t>
            </w:r>
          </w:p>
        </w:tc>
        <w:tc>
          <w:tcPr>
            <w:tcW w:w="1673" w:type="dxa"/>
            <w:shd w:val="clear" w:color="auto" w:fill="F2F2F2"/>
            <w:vAlign w:val="center"/>
            <w:hideMark/>
          </w:tcPr>
          <w:p w14:paraId="03B7D368"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2022 implementation</w:t>
            </w:r>
            <w:r>
              <w:rPr>
                <w:rFonts w:ascii="Calibri" w:hAnsi="Calibri" w:cs="Calibri"/>
                <w:b/>
                <w:bCs/>
                <w:sz w:val="20"/>
                <w:lang w:val="en-IE" w:eastAsia="en-IE"/>
              </w:rPr>
              <w:t> </w:t>
            </w:r>
          </w:p>
        </w:tc>
        <w:tc>
          <w:tcPr>
            <w:tcW w:w="1793" w:type="dxa"/>
            <w:shd w:val="clear" w:color="auto" w:fill="F2F2F2"/>
            <w:vAlign w:val="center"/>
            <w:hideMark/>
          </w:tcPr>
          <w:p w14:paraId="3E35E1DF"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2023 implementation</w:t>
            </w:r>
            <w:r>
              <w:rPr>
                <w:rFonts w:ascii="Calibri" w:hAnsi="Calibri" w:cs="Calibri"/>
                <w:b/>
                <w:bCs/>
                <w:sz w:val="20"/>
                <w:lang w:val="en-IE" w:eastAsia="en-IE"/>
              </w:rPr>
              <w:t> </w:t>
            </w:r>
          </w:p>
        </w:tc>
        <w:tc>
          <w:tcPr>
            <w:tcW w:w="630" w:type="dxa"/>
            <w:shd w:val="clear" w:color="auto" w:fill="F2F2F2"/>
            <w:vAlign w:val="center"/>
          </w:tcPr>
          <w:p w14:paraId="3426FE7B" w14:textId="77777777" w:rsidR="00D933B7" w:rsidRPr="00D17E90" w:rsidRDefault="00D933B7">
            <w:pPr>
              <w:spacing w:after="0" w:line="240" w:lineRule="auto"/>
              <w:jc w:val="center"/>
              <w:textAlignment w:val="baseline"/>
              <w:rPr>
                <w:rFonts w:ascii="Segoe UI" w:hAnsi="Segoe UI" w:cs="Segoe UI"/>
                <w:b/>
                <w:bCs/>
                <w:sz w:val="18"/>
                <w:szCs w:val="18"/>
                <w:lang w:val="en-IE" w:eastAsia="en-IE"/>
              </w:rPr>
            </w:pPr>
            <w:r>
              <w:rPr>
                <w:rFonts w:ascii="Calibri" w:hAnsi="Calibri" w:cs="Calibri"/>
                <w:b/>
                <w:bCs/>
                <w:sz w:val="20"/>
                <w:lang w:val="en-IE" w:eastAsia="en-IE"/>
              </w:rPr>
              <w:t> </w:t>
            </w:r>
            <w:r>
              <w:rPr>
                <w:rFonts w:cs="Segoe UI"/>
                <w:b/>
                <w:bCs/>
                <w:sz w:val="20"/>
                <w:lang w:eastAsia="en-IE"/>
              </w:rPr>
              <w:t>2024 implementation</w:t>
            </w:r>
            <w:r>
              <w:rPr>
                <w:rFonts w:ascii="Calibri" w:hAnsi="Calibri" w:cs="Calibri"/>
                <w:b/>
                <w:bCs/>
                <w:sz w:val="20"/>
                <w:lang w:val="en-IE" w:eastAsia="en-IE"/>
              </w:rPr>
              <w:t> </w:t>
            </w:r>
          </w:p>
        </w:tc>
        <w:tc>
          <w:tcPr>
            <w:tcW w:w="630" w:type="dxa"/>
            <w:shd w:val="clear" w:color="auto" w:fill="F2F2F2"/>
            <w:vAlign w:val="center"/>
          </w:tcPr>
          <w:p w14:paraId="56FD7FB0" w14:textId="77777777" w:rsidR="00D933B7" w:rsidRPr="00426441" w:rsidRDefault="00D933B7">
            <w:pPr>
              <w:spacing w:after="0" w:line="240" w:lineRule="auto"/>
              <w:jc w:val="center"/>
              <w:textAlignment w:val="baseline"/>
              <w:rPr>
                <w:rFonts w:cs="Segoe UI"/>
                <w:b/>
                <w:bCs/>
                <w:sz w:val="20"/>
                <w:lang w:eastAsia="en-IE"/>
              </w:rPr>
            </w:pPr>
            <w:r>
              <w:rPr>
                <w:rFonts w:cs="Segoe UI"/>
                <w:b/>
                <w:bCs/>
                <w:sz w:val="20"/>
                <w:lang w:eastAsia="en-IE"/>
              </w:rPr>
              <w:t>2025 implementation</w:t>
            </w:r>
          </w:p>
        </w:tc>
        <w:tc>
          <w:tcPr>
            <w:tcW w:w="685" w:type="dxa"/>
            <w:shd w:val="clear" w:color="auto" w:fill="F2F2F2"/>
            <w:vAlign w:val="center"/>
            <w:hideMark/>
          </w:tcPr>
          <w:p w14:paraId="561855F5"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Total</w:t>
            </w:r>
            <w:r>
              <w:rPr>
                <w:rFonts w:ascii="Calibri" w:hAnsi="Calibri" w:cs="Calibri"/>
                <w:b/>
                <w:bCs/>
                <w:sz w:val="20"/>
                <w:lang w:val="en-IE" w:eastAsia="en-IE"/>
              </w:rPr>
              <w:t> </w:t>
            </w:r>
          </w:p>
        </w:tc>
        <w:tc>
          <w:tcPr>
            <w:tcW w:w="1695" w:type="dxa"/>
            <w:shd w:val="clear" w:color="auto" w:fill="F2F2F2"/>
            <w:vAlign w:val="center"/>
            <w:hideMark/>
          </w:tcPr>
          <w:p w14:paraId="7EA67BBB" w14:textId="77777777" w:rsidR="00D933B7" w:rsidRPr="00426441" w:rsidRDefault="00D933B7">
            <w:pPr>
              <w:spacing w:after="0" w:line="240" w:lineRule="auto"/>
              <w:jc w:val="center"/>
              <w:textAlignment w:val="baseline"/>
              <w:rPr>
                <w:rFonts w:ascii="Segoe UI" w:hAnsi="Segoe UI" w:cs="Segoe UI"/>
                <w:b/>
                <w:bCs/>
                <w:sz w:val="18"/>
                <w:szCs w:val="18"/>
                <w:lang w:val="en-IE" w:eastAsia="en-IE"/>
              </w:rPr>
            </w:pPr>
            <w:r>
              <w:rPr>
                <w:rFonts w:cs="Segoe UI"/>
                <w:b/>
                <w:bCs/>
                <w:sz w:val="20"/>
                <w:lang w:eastAsia="en-IE"/>
              </w:rPr>
              <w:t>% of the 2021-2025 envelope</w:t>
            </w:r>
          </w:p>
        </w:tc>
      </w:tr>
      <w:tr w:rsidR="00D933B7" w:rsidRPr="00426441" w14:paraId="72CF5047" w14:textId="77777777">
        <w:trPr>
          <w:trHeight w:val="300"/>
        </w:trPr>
        <w:tc>
          <w:tcPr>
            <w:tcW w:w="1490" w:type="dxa"/>
            <w:vAlign w:val="center"/>
            <w:hideMark/>
          </w:tcPr>
          <w:p w14:paraId="2D070130" w14:textId="77777777" w:rsidR="00D933B7" w:rsidRPr="00426441" w:rsidRDefault="00D933B7">
            <w:pPr>
              <w:spacing w:after="0" w:line="240" w:lineRule="auto"/>
              <w:textAlignment w:val="baseline"/>
              <w:rPr>
                <w:rFonts w:ascii="Segoe UI" w:hAnsi="Segoe UI" w:cs="Segoe UI"/>
                <w:b/>
                <w:bCs/>
                <w:sz w:val="18"/>
                <w:szCs w:val="18"/>
                <w:lang w:val="en-IE" w:eastAsia="en-IE"/>
              </w:rPr>
            </w:pPr>
            <w:r>
              <w:rPr>
                <w:rFonts w:cs="Segoe UI"/>
                <w:b/>
                <w:bCs/>
                <w:sz w:val="20"/>
                <w:lang w:eastAsia="en-IE"/>
              </w:rPr>
              <w:t>Digital contribution</w:t>
            </w:r>
            <w:r>
              <w:rPr>
                <w:rFonts w:ascii="Calibri" w:hAnsi="Calibri" w:cs="Calibri"/>
                <w:b/>
                <w:bCs/>
                <w:sz w:val="20"/>
                <w:lang w:val="en-IE" w:eastAsia="en-IE"/>
              </w:rPr>
              <w:t> </w:t>
            </w:r>
          </w:p>
        </w:tc>
        <w:tc>
          <w:tcPr>
            <w:tcW w:w="1673" w:type="dxa"/>
            <w:vAlign w:val="center"/>
            <w:hideMark/>
          </w:tcPr>
          <w:p w14:paraId="00C54F54"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lang w:val="en-IE" w:eastAsia="en-IE"/>
              </w:rPr>
              <w:t>-</w:t>
            </w:r>
          </w:p>
        </w:tc>
        <w:tc>
          <w:tcPr>
            <w:tcW w:w="1673" w:type="dxa"/>
            <w:vAlign w:val="center"/>
            <w:hideMark/>
          </w:tcPr>
          <w:p w14:paraId="2C810888"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ascii="Calibri" w:hAnsi="Calibri" w:cs="Calibri"/>
                <w:lang w:val="en-IE" w:eastAsia="en-IE"/>
              </w:rPr>
              <w:t>-</w:t>
            </w:r>
          </w:p>
        </w:tc>
        <w:tc>
          <w:tcPr>
            <w:tcW w:w="1793" w:type="dxa"/>
            <w:vAlign w:val="center"/>
            <w:hideMark/>
          </w:tcPr>
          <w:p w14:paraId="6D311A07"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lang w:eastAsia="en-IE"/>
              </w:rPr>
              <w:t>-</w:t>
            </w:r>
            <w:r>
              <w:rPr>
                <w:rFonts w:ascii="Calibri" w:hAnsi="Calibri" w:cs="Calibri"/>
                <w:lang w:val="en-IE" w:eastAsia="en-IE"/>
              </w:rPr>
              <w:t> </w:t>
            </w:r>
          </w:p>
        </w:tc>
        <w:tc>
          <w:tcPr>
            <w:tcW w:w="630" w:type="dxa"/>
            <w:vAlign w:val="center"/>
          </w:tcPr>
          <w:p w14:paraId="0FC074F8" w14:textId="77777777" w:rsidR="00D933B7" w:rsidRPr="00426441" w:rsidRDefault="00D933B7">
            <w:pPr>
              <w:spacing w:after="0" w:line="240" w:lineRule="auto"/>
              <w:jc w:val="center"/>
              <w:textAlignment w:val="baseline"/>
              <w:rPr>
                <w:rFonts w:cs="Segoe UI"/>
                <w:lang w:eastAsia="en-IE"/>
              </w:rPr>
            </w:pPr>
            <w:r>
              <w:rPr>
                <w:rFonts w:cs="Segoe UI"/>
                <w:lang w:eastAsia="en-IE"/>
              </w:rPr>
              <w:t>-</w:t>
            </w:r>
          </w:p>
        </w:tc>
        <w:tc>
          <w:tcPr>
            <w:tcW w:w="630" w:type="dxa"/>
            <w:vAlign w:val="center"/>
          </w:tcPr>
          <w:p w14:paraId="6554180C" w14:textId="77777777" w:rsidR="00D933B7" w:rsidRPr="00426441" w:rsidRDefault="00D933B7">
            <w:pPr>
              <w:spacing w:after="0" w:line="240" w:lineRule="auto"/>
              <w:jc w:val="center"/>
              <w:textAlignment w:val="baseline"/>
              <w:rPr>
                <w:rFonts w:cs="Segoe UI"/>
                <w:lang w:eastAsia="en-IE"/>
              </w:rPr>
            </w:pPr>
            <w:r>
              <w:rPr>
                <w:rFonts w:cs="Segoe UI"/>
                <w:lang w:eastAsia="en-IE"/>
              </w:rPr>
              <w:t>0.0</w:t>
            </w:r>
          </w:p>
        </w:tc>
        <w:tc>
          <w:tcPr>
            <w:tcW w:w="685" w:type="dxa"/>
            <w:vAlign w:val="center"/>
            <w:hideMark/>
          </w:tcPr>
          <w:p w14:paraId="662B68E9"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lang w:eastAsia="en-IE"/>
              </w:rPr>
              <w:t>0.0</w:t>
            </w:r>
          </w:p>
        </w:tc>
        <w:tc>
          <w:tcPr>
            <w:tcW w:w="1695" w:type="dxa"/>
            <w:vAlign w:val="center"/>
            <w:hideMark/>
          </w:tcPr>
          <w:p w14:paraId="2A64A9B5" w14:textId="77777777" w:rsidR="00D933B7" w:rsidRPr="00426441" w:rsidRDefault="00D933B7">
            <w:pPr>
              <w:spacing w:after="0" w:line="240" w:lineRule="auto"/>
              <w:jc w:val="center"/>
              <w:textAlignment w:val="baseline"/>
              <w:rPr>
                <w:rFonts w:ascii="Segoe UI" w:hAnsi="Segoe UI" w:cs="Segoe UI"/>
                <w:sz w:val="18"/>
                <w:szCs w:val="18"/>
                <w:lang w:val="en-IE" w:eastAsia="en-IE"/>
              </w:rPr>
            </w:pPr>
            <w:r>
              <w:rPr>
                <w:rFonts w:cs="Segoe UI"/>
                <w:lang w:eastAsia="en-IE"/>
              </w:rPr>
              <w:t>0.0</w:t>
            </w:r>
            <w:r>
              <w:rPr>
                <w:rFonts w:ascii="Calibri" w:hAnsi="Calibri" w:cs="Calibri"/>
                <w:lang w:val="en-IE" w:eastAsia="en-IE"/>
              </w:rPr>
              <w:t>  </w:t>
            </w:r>
          </w:p>
        </w:tc>
      </w:tr>
    </w:tbl>
    <w:p w14:paraId="1647B798" w14:textId="77777777" w:rsidR="00D933B7" w:rsidRDefault="00D933B7" w:rsidP="00D933B7">
      <w:pPr>
        <w:pStyle w:val="ListParagraph"/>
        <w:ind w:left="360"/>
        <w:rPr>
          <w:lang w:eastAsia="en-GB"/>
        </w:rPr>
      </w:pPr>
    </w:p>
    <w:p w14:paraId="585B092D" w14:textId="77777777" w:rsidR="00D933B7" w:rsidRPr="00B82A96" w:rsidRDefault="00D933B7" w:rsidP="00373960">
      <w:pPr>
        <w:pStyle w:val="ListParagraph"/>
        <w:numPr>
          <w:ilvl w:val="0"/>
          <w:numId w:val="99"/>
        </w:numPr>
        <w:spacing w:after="240" w:line="264" w:lineRule="auto"/>
        <w:jc w:val="both"/>
        <w:rPr>
          <w:lang w:val="en-IE" w:eastAsia="en-GB"/>
        </w:rPr>
      </w:pPr>
      <w:r>
        <w:rPr>
          <w:lang w:val="en-IE" w:eastAsia="en-GB"/>
        </w:rPr>
        <w:t>Digitalisation is one of the key components of the Facility, representing both a central area for reforms under the Reform Agenda and a key priority for investments to be approved by the Neighbourhood Investment Platform. The digital transition features in the specific objectives of the Facility, in particular the promotion of digital transformation and digital skills as an enabler of sustainable development and inclusive growth, as well as the boosting of innovation, research, and cooperation between academic institutions and industry.</w:t>
      </w:r>
    </w:p>
    <w:p w14:paraId="377BDDB6" w14:textId="77777777" w:rsidR="00D933B7" w:rsidRDefault="00D933B7" w:rsidP="00373960">
      <w:pPr>
        <w:pStyle w:val="ListParagraph"/>
        <w:numPr>
          <w:ilvl w:val="0"/>
          <w:numId w:val="99"/>
        </w:numPr>
        <w:spacing w:after="240" w:line="264" w:lineRule="auto"/>
        <w:jc w:val="both"/>
        <w:rPr>
          <w:lang w:val="en-IE" w:eastAsia="en-GB"/>
        </w:rPr>
      </w:pPr>
      <w:r>
        <w:rPr>
          <w:lang w:val="en-IE" w:eastAsia="en-GB"/>
        </w:rPr>
        <w:t>The Facility supports investments and reforms that promote Moldova's path to the digital transformation of the economy and society, in line with the EU vision for 2030 presented in the Commission’s communication 2030 Digital Compass.</w:t>
      </w:r>
    </w:p>
    <w:p w14:paraId="25F56B35" w14:textId="77777777" w:rsidR="00D933B7" w:rsidRPr="00B414AA" w:rsidRDefault="00D933B7" w:rsidP="00373960">
      <w:pPr>
        <w:pStyle w:val="ListParagraph"/>
        <w:numPr>
          <w:ilvl w:val="0"/>
          <w:numId w:val="99"/>
        </w:numPr>
        <w:spacing w:after="240" w:line="264" w:lineRule="auto"/>
        <w:jc w:val="both"/>
        <w:rPr>
          <w:lang w:val="en-IE" w:eastAsia="en-GB"/>
        </w:rPr>
      </w:pPr>
      <w:r>
        <w:rPr>
          <w:lang w:val="en-IE" w:eastAsia="en-GB"/>
        </w:rPr>
        <w:t xml:space="preserve">Moldova’s Reform Agenda includes an explanation of the extent to which measures are expected to contribute to digital transformation. Of the repayable financial support component, channelled both to the beneficiaries treasury and to the Neighbourhood Investment Platform, a first indicative and not yet quality assessed review of total commitments made in 2025 was carried out to assess digital contributions, applying relevant scoring classifications. As the four steps assessed as achieved in 2025 all relate to energy market reform, no provisioning under the repayable support component is estimated to be linked to steps contributing to digital transformation. A full quality assessment will be conducted in 2026. </w:t>
      </w:r>
    </w:p>
    <w:p w14:paraId="531E8CCC" w14:textId="77777777" w:rsidR="00D933B7" w:rsidRPr="007272C1" w:rsidRDefault="00D933B7" w:rsidP="00373960">
      <w:pPr>
        <w:pStyle w:val="ListParagraph"/>
        <w:numPr>
          <w:ilvl w:val="0"/>
          <w:numId w:val="99"/>
        </w:numPr>
        <w:spacing w:after="240" w:line="264" w:lineRule="auto"/>
        <w:jc w:val="both"/>
        <w:rPr>
          <w:lang w:eastAsia="en-GB"/>
        </w:rPr>
      </w:pPr>
      <w:r>
        <w:rPr>
          <w:lang w:val="en-IE" w:eastAsia="en-GB"/>
        </w:rPr>
        <w:t>As implementation advances, the Reform Agenda is expected to generate contributions to digital transformation. For instance, one upcoming step, expected to be achieved in December 2026, aims to improve identity framework in line with eIDAS 2 and integrate at least 20 Moldovan e-services under EVO, Moldova’s national application.</w:t>
      </w:r>
    </w:p>
    <w:p w14:paraId="560C3EF5" w14:textId="77777777" w:rsidR="00D933B7" w:rsidRPr="00FE326A" w:rsidRDefault="00D933B7" w:rsidP="00F72C99">
      <w:pPr>
        <w:pStyle w:val="Heading3"/>
      </w:pPr>
      <w:r>
        <w:t>Contribution to strategic technologies (STEP)</w:t>
      </w:r>
    </w:p>
    <w:p w14:paraId="2ED81678" w14:textId="77777777" w:rsidR="00D933B7" w:rsidRPr="006009EC" w:rsidRDefault="00D933B7" w:rsidP="00373960">
      <w:pPr>
        <w:pStyle w:val="ListParagraph"/>
        <w:numPr>
          <w:ilvl w:val="0"/>
          <w:numId w:val="9"/>
        </w:numPr>
        <w:spacing w:after="240" w:line="264" w:lineRule="auto"/>
        <w:rPr>
          <w:lang w:eastAsia="en-GB"/>
        </w:rPr>
      </w:pPr>
      <w:r>
        <w:rPr>
          <w:lang w:eastAsia="en-GB"/>
        </w:rPr>
        <w:t>n/a</w:t>
      </w:r>
      <w:r>
        <w:rPr>
          <w:b/>
          <w:bCs/>
        </w:rPr>
        <w:br w:type="page"/>
      </w:r>
    </w:p>
    <w:p w14:paraId="32E2CECA" w14:textId="77777777" w:rsidR="00D933B7" w:rsidRPr="007863E8" w:rsidRDefault="00D933B7" w:rsidP="00D933B7">
      <w:pPr>
        <w:keepNext/>
        <w:keepLines/>
        <w:spacing w:before="600" w:line="240" w:lineRule="auto"/>
        <w:ind w:left="357"/>
        <w:outlineLvl w:val="4"/>
        <w:rPr>
          <w:b/>
          <w:bCs/>
          <w:sz w:val="2"/>
          <w:szCs w:val="2"/>
        </w:rPr>
      </w:pPr>
    </w:p>
    <w:p w14:paraId="4223E304" w14:textId="77777777" w:rsidR="00D933B7" w:rsidRDefault="00D933B7" w:rsidP="00F72C99">
      <w:pPr>
        <w:pStyle w:val="Heading3"/>
      </w:pPr>
      <w:r>
        <w:t>Contribution to sustainable development goals</w:t>
      </w:r>
    </w:p>
    <w:tbl>
      <w:tblPr>
        <w:tblStyle w:val="PPO2021"/>
        <w:tblW w:w="9317" w:type="dxa"/>
        <w:tblLayout w:type="fixed"/>
        <w:tblCellMar>
          <w:left w:w="115" w:type="dxa"/>
          <w:right w:w="115" w:type="dxa"/>
        </w:tblCellMar>
        <w:tblLook w:val="04A0" w:firstRow="1" w:lastRow="0" w:firstColumn="1" w:lastColumn="0" w:noHBand="0" w:noVBand="1"/>
      </w:tblPr>
      <w:tblGrid>
        <w:gridCol w:w="1418"/>
        <w:gridCol w:w="2127"/>
        <w:gridCol w:w="5772"/>
      </w:tblGrid>
      <w:tr w:rsidR="00D933B7" w:rsidRPr="00E11B87" w14:paraId="6852C24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vAlign w:val="center"/>
          </w:tcPr>
          <w:p w14:paraId="75C8DCCD" w14:textId="77777777" w:rsidR="00D933B7" w:rsidRPr="00E11B87" w:rsidRDefault="00D933B7">
            <w:pPr>
              <w:jc w:val="left"/>
              <w:rPr>
                <w:lang w:eastAsia="en-GB"/>
              </w:rPr>
            </w:pPr>
            <w:r>
              <w:rPr>
                <w:lang w:eastAsia="en-GB"/>
              </w:rPr>
              <w:t>SDG</w:t>
            </w:r>
          </w:p>
        </w:tc>
        <w:tc>
          <w:tcPr>
            <w:tcW w:w="2127" w:type="dxa"/>
            <w:vAlign w:val="center"/>
          </w:tcPr>
          <w:p w14:paraId="35CBA833" w14:textId="77777777" w:rsidR="00D933B7" w:rsidRPr="00E11B87" w:rsidRDefault="00D933B7">
            <w:pPr>
              <w:cnfStyle w:val="100000000000" w:firstRow="1" w:lastRow="0" w:firstColumn="0" w:lastColumn="0" w:oddVBand="0" w:evenVBand="0" w:oddHBand="0" w:evenHBand="0" w:firstRowFirstColumn="0" w:firstRowLastColumn="0" w:lastRowFirstColumn="0" w:lastRowLastColumn="0"/>
              <w:rPr>
                <w:lang w:eastAsia="en-GB"/>
              </w:rPr>
            </w:pPr>
            <w:r>
              <w:rPr>
                <w:lang w:eastAsia="en-GB"/>
              </w:rPr>
              <w:t>Does the programme contribute to the goal?</w:t>
            </w:r>
          </w:p>
        </w:tc>
        <w:tc>
          <w:tcPr>
            <w:tcW w:w="5772" w:type="dxa"/>
            <w:vAlign w:val="center"/>
          </w:tcPr>
          <w:p w14:paraId="61006C97" w14:textId="77777777" w:rsidR="00D933B7" w:rsidRPr="00E11B87" w:rsidRDefault="00D933B7">
            <w:pPr>
              <w:jc w:val="left"/>
              <w:cnfStyle w:val="100000000000" w:firstRow="1" w:lastRow="0" w:firstColumn="0" w:lastColumn="0" w:oddVBand="0" w:evenVBand="0" w:oddHBand="0" w:evenHBand="0" w:firstRowFirstColumn="0" w:firstRowLastColumn="0" w:lastRowFirstColumn="0" w:lastRowLastColumn="0"/>
              <w:rPr>
                <w:lang w:eastAsia="en-GB"/>
              </w:rPr>
            </w:pPr>
            <w:r>
              <w:rPr>
                <w:lang w:eastAsia="en-GB"/>
              </w:rPr>
              <w:t>Example (only for the most relevant SDGs)</w:t>
            </w:r>
          </w:p>
        </w:tc>
      </w:tr>
      <w:tr w:rsidR="00D933B7" w:rsidRPr="00E11B87" w14:paraId="75FF7A36" w14:textId="777777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tcPr>
          <w:p w14:paraId="49F5284A" w14:textId="41C7C3EF" w:rsidR="00D933B7" w:rsidRPr="00E11B87" w:rsidRDefault="003300B3">
            <w:pPr>
              <w:rPr>
                <w:b w:val="0"/>
                <w:lang w:eastAsia="en-GB"/>
              </w:rPr>
            </w:pPr>
            <w:r w:rsidRPr="00203B50">
              <w:rPr>
                <w:b w:val="0"/>
                <w:lang w:eastAsia="en-GB"/>
              </w:rPr>
              <w:t>SDG7: Ensure access to affordable, reliable, sustainable and modern energy for all</w:t>
            </w:r>
          </w:p>
        </w:tc>
        <w:tc>
          <w:tcPr>
            <w:tcW w:w="2127" w:type="dxa"/>
          </w:tcPr>
          <w:p w14:paraId="5D1785AF" w14:textId="77777777" w:rsidR="00D933B7" w:rsidRPr="00E11B87" w:rsidRDefault="00D933B7">
            <w:pPr>
              <w:jc w:val="center"/>
              <w:cnfStyle w:val="000000100000" w:firstRow="0" w:lastRow="0" w:firstColumn="0" w:lastColumn="0" w:oddVBand="0" w:evenVBand="0" w:oddHBand="1" w:evenHBand="0" w:firstRowFirstColumn="0" w:firstRowLastColumn="0" w:lastRowFirstColumn="0" w:lastRowLastColumn="0"/>
              <w:rPr>
                <w:lang w:eastAsia="en-GB"/>
              </w:rPr>
            </w:pPr>
            <w:r>
              <w:t>Yes</w:t>
            </w:r>
          </w:p>
        </w:tc>
        <w:tc>
          <w:tcPr>
            <w:tcW w:w="5772" w:type="dxa"/>
          </w:tcPr>
          <w:p w14:paraId="6A706C81" w14:textId="77777777" w:rsidR="00D933B7" w:rsidRPr="00E11B87" w:rsidRDefault="00D933B7">
            <w:pPr>
              <w:cnfStyle w:val="000000100000" w:firstRow="0" w:lastRow="0" w:firstColumn="0" w:lastColumn="0" w:oddVBand="0" w:evenVBand="0" w:oddHBand="1" w:evenHBand="0" w:firstRowFirstColumn="0" w:firstRowLastColumn="0" w:lastRowFirstColumn="0" w:lastRowLastColumn="0"/>
              <w:rPr>
                <w:lang w:val="en-IE" w:eastAsia="en-GB"/>
              </w:rPr>
            </w:pPr>
            <w:r>
              <w:t>Key achievements include the development of open and competitive electricity and gas markets, as well as measures to guarantee energy security. (four steps achieved as part of the first release under the Reform and Growth Facility for Moldova).</w:t>
            </w:r>
          </w:p>
        </w:tc>
      </w:tr>
    </w:tbl>
    <w:p w14:paraId="6500524A" w14:textId="77777777" w:rsidR="00D933B7" w:rsidRDefault="00D933B7" w:rsidP="00D933B7">
      <w:pPr>
        <w:rPr>
          <w:rFonts w:ascii="Times New Roman" w:hAnsi="Times New Roman"/>
          <w:b/>
          <w:bCs/>
          <w:color w:val="000000" w:themeColor="text1"/>
          <w:sz w:val="32"/>
          <w:szCs w:val="32"/>
        </w:rPr>
      </w:pPr>
    </w:p>
    <w:p w14:paraId="5861D7A5" w14:textId="77777777" w:rsidR="00D933B7" w:rsidRPr="00D16322" w:rsidRDefault="00D933B7" w:rsidP="00F72C99">
      <w:pPr>
        <w:pStyle w:val="Heading3"/>
        <w:rPr>
          <w:rFonts w:ascii="Times New Roman" w:hAnsi="Times New Roman"/>
          <w:color w:val="000000" w:themeColor="text1"/>
          <w:sz w:val="32"/>
          <w:szCs w:val="32"/>
        </w:rPr>
      </w:pPr>
      <w:r>
        <w:t>Support to reforms</w:t>
      </w:r>
    </w:p>
    <w:p w14:paraId="3C9AAAF6" w14:textId="5A37117E" w:rsidR="00D933B7" w:rsidRDefault="00D933B7" w:rsidP="00D933B7">
      <w:pPr>
        <w:rPr>
          <w:rFonts w:eastAsia="EC Square Sans Pro" w:cs="EC Square Sans Pro"/>
        </w:rPr>
      </w:pPr>
      <w:r>
        <w:rPr>
          <w:rFonts w:eastAsia="EC Square Sans Pro" w:cs="EC Square Sans Pro"/>
        </w:rPr>
        <w:t>The nature of this programme is such that its performance is linked to the achievement of reforms steps by the beneficiaries. Therefore, for an overview of the state of play of the support to reforms please refer to the performance and implementation section.</w:t>
      </w:r>
    </w:p>
    <w:p w14:paraId="149D66ED" w14:textId="77777777" w:rsidR="00D933B7" w:rsidRPr="00D16322" w:rsidRDefault="00D933B7" w:rsidP="00D933B7">
      <w:pPr>
        <w:rPr>
          <w:rFonts w:eastAsia="EC Square Sans Pro" w:cs="EC Square Sans Pro"/>
        </w:rPr>
      </w:pPr>
    </w:p>
    <w:p w14:paraId="7582577A" w14:textId="77777777" w:rsidR="00D933B7" w:rsidRDefault="00D933B7" w:rsidP="00D933B7"/>
    <w:p w14:paraId="4C87959A" w14:textId="77777777" w:rsidR="00152136" w:rsidRDefault="00152136" w:rsidP="009C2C56">
      <w:pPr>
        <w:spacing w:after="240"/>
        <w:jc w:val="left"/>
        <w:rPr>
          <w:b/>
          <w:sz w:val="32"/>
          <w:szCs w:val="32"/>
        </w:rPr>
      </w:pPr>
    </w:p>
    <w:p w14:paraId="28A0BCB1" w14:textId="77777777" w:rsidR="005344C7" w:rsidRDefault="005344C7"/>
    <w:sectPr w:rsidR="005344C7" w:rsidSect="00E02125">
      <w:headerReference w:type="even" r:id="rId599"/>
      <w:headerReference w:type="default" r:id="rId600"/>
      <w:footerReference w:type="even" r:id="rId601"/>
      <w:footerReference w:type="default" r:id="rId602"/>
      <w:headerReference w:type="first" r:id="rId603"/>
      <w:footerReference w:type="first" r:id="rId604"/>
      <w:endnotePr>
        <w:pos w:val="sectEnd"/>
        <w:numFmt w:val="lowerLetter"/>
      </w:endnotePr>
      <w:pgSz w:w="11907" w:h="16839" w:code="9"/>
      <w:pgMar w:top="1418" w:right="1418" w:bottom="1418" w:left="1418" w:header="680" w:footer="567" w:gutter="0"/>
      <w:cols w:space="720"/>
      <w:docGrid w:linePitch="326" w:charSpace="1068"/>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C4F8A2" w14:textId="77777777" w:rsidR="004E0E77" w:rsidRDefault="004E0E77">
      <w:pPr>
        <w:spacing w:before="0" w:after="0" w:line="240" w:lineRule="auto"/>
      </w:pPr>
      <w:r>
        <w:separator/>
      </w:r>
    </w:p>
  </w:endnote>
  <w:endnote w:type="continuationSeparator" w:id="0">
    <w:p w14:paraId="27AD2C4C" w14:textId="77777777" w:rsidR="004E0E77" w:rsidRDefault="004E0E77">
      <w:pPr>
        <w:spacing w:before="0"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ptos">
    <w:charset w:val="00"/>
    <w:family w:val="swiss"/>
    <w:pitch w:val="variable"/>
    <w:sig w:usb0="20000287" w:usb1="00000003" w:usb2="00000000" w:usb3="00000000" w:csb0="0000019F" w:csb1="00000000"/>
  </w:font>
  <w:font w:name="EC Square Sans Pro">
    <w:panose1 w:val="020B0506040000020004"/>
    <w:charset w:val="00"/>
    <w:family w:val="swiss"/>
    <w:pitch w:val="variable"/>
    <w:sig w:usb0="20000287" w:usb1="00000001" w:usb2="00000000" w:usb3="00000000" w:csb0="0000019F" w:csb1="00000000"/>
  </w:font>
  <w:font w:name="Wingdings 3">
    <w:panose1 w:val="05040102010807070707"/>
    <w:charset w:val="02"/>
    <w:family w:val="roman"/>
    <w:pitch w:val="variable"/>
    <w:sig w:usb0="00000000" w:usb1="10000000" w:usb2="00000000" w:usb3="00000000" w:csb0="80000000" w:csb1="00000000"/>
  </w:font>
  <w:font w:name="Tunga">
    <w:panose1 w:val="00000400000000000000"/>
    <w:charset w:val="00"/>
    <w:family w:val="swiss"/>
    <w:pitch w:val="variable"/>
    <w:sig w:usb0="00400003" w:usb1="00000000" w:usb2="00000000" w:usb3="00000000" w:csb0="00000001" w:csb1="00000000"/>
  </w:font>
  <w:font w:name="EC Square Sans Cond Pro">
    <w:panose1 w:val="020B0506040000020004"/>
    <w:charset w:val="00"/>
    <w:family w:val="swiss"/>
    <w:pitch w:val="variable"/>
    <w:sig w:usb0="20000287" w:usb1="00000001" w:usb2="00000000" w:usb3="00000000" w:csb0="0000019F" w:csb1="00000000"/>
  </w:font>
  <w:font w:name="EC Square Sans Pro Medium">
    <w:altName w:val="Corbel"/>
    <w:panose1 w:val="020B0500000000020004"/>
    <w:charset w:val="00"/>
    <w:family w:val="swiss"/>
    <w:pitch w:val="variable"/>
    <w:sig w:usb0="20000287" w:usb1="00000001"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TimesNewRomanPS">
    <w:altName w:val="Times New Roman"/>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EUAlbertina">
    <w:altName w:val="Calibri"/>
    <w:panose1 w:val="00000000000000000000"/>
    <w:charset w:val="00"/>
    <w:family w:val="swiss"/>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Times New Roman Bold">
    <w:panose1 w:val="02020803070505020304"/>
    <w:charset w:val="00"/>
    <w:family w:val="roman"/>
    <w:notTrueType/>
    <w:pitch w:val="default"/>
  </w:font>
  <w:font w:name="NFEBG I+ Adv T T 2cba 4af 3. B">
    <w:altName w:val="Cambria"/>
    <w:panose1 w:val="00000000000000000000"/>
    <w:charset w:val="00"/>
    <w:family w:val="roman"/>
    <w:notTrueType/>
    <w:pitch w:val="default"/>
    <w:sig w:usb0="00000003" w:usb1="00000000" w:usb2="00000000" w:usb3="00000000" w:csb0="00000001" w:csb1="00000000"/>
  </w:font>
  <w:font w:name="Consolas">
    <w:panose1 w:val="020B0609020204030204"/>
    <w:charset w:val="00"/>
    <w:family w:val="modern"/>
    <w:pitch w:val="fixed"/>
    <w:sig w:usb0="E00006FF" w:usb1="0000F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Georgia">
    <w:panose1 w:val="02040502050405020303"/>
    <w:charset w:val="00"/>
    <w:family w:val="roman"/>
    <w:pitch w:val="variable"/>
    <w:sig w:usb0="00000287" w:usb1="00000000" w:usb2="00000000" w:usb3="00000000" w:csb0="0000009F" w:csb1="00000000"/>
  </w:font>
  <w:font w:name="ECSquareSansPro">
    <w:altName w:val="Calibri"/>
    <w:panose1 w:val="00000000000000000000"/>
    <w:charset w:val="00"/>
    <w:family w:val="auto"/>
    <w:notTrueType/>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F90E01" w14:textId="14C2E6B9" w:rsidR="009E5D9C" w:rsidRPr="009E5D9C" w:rsidRDefault="009E5D9C" w:rsidP="009E5D9C">
    <w:pPr>
      <w:pStyle w:val="FooterCoverPage"/>
      <w:rPr>
        <w:rFonts w:ascii="Arial" w:hAnsi="Arial" w:cs="Arial"/>
        <w:b/>
        <w:sz w:val="48"/>
      </w:rPr>
    </w:pPr>
    <w:r w:rsidRPr="009E5D9C">
      <w:rPr>
        <w:rFonts w:ascii="Arial" w:hAnsi="Arial" w:cs="Arial"/>
        <w:b/>
        <w:sz w:val="48"/>
      </w:rPr>
      <w:t>EN</w:t>
    </w:r>
    <w:r w:rsidRPr="009E5D9C">
      <w:rPr>
        <w:rFonts w:ascii="Arial" w:hAnsi="Arial" w:cs="Arial"/>
        <w:b/>
        <w:sz w:val="48"/>
      </w:rPr>
      <w:tab/>
    </w:r>
    <w:r w:rsidRPr="009E5D9C">
      <w:rPr>
        <w:rFonts w:ascii="Arial" w:hAnsi="Arial" w:cs="Arial"/>
        <w:b/>
        <w:sz w:val="48"/>
      </w:rPr>
      <w:tab/>
    </w:r>
    <w:r w:rsidRPr="009E5D9C">
      <w:tab/>
    </w:r>
    <w:r w:rsidRPr="009E5D9C">
      <w:rPr>
        <w:rFonts w:ascii="Arial" w:hAnsi="Arial" w:cs="Arial"/>
        <w:b/>
        <w:sz w:val="48"/>
      </w:rPr>
      <w:t>EN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9E0451" w14:textId="37851CFE" w:rsidR="009E5D9C" w:rsidRPr="009E5D9C" w:rsidRDefault="009E5D9C" w:rsidP="009E5D9C">
    <w:pPr>
      <w:pStyle w:val="FooterCoverPage"/>
      <w:rPr>
        <w:rFonts w:ascii="Arial" w:hAnsi="Arial" w:cs="Arial"/>
        <w:b/>
        <w:sz w:val="48"/>
      </w:rPr>
    </w:pPr>
    <w:r w:rsidRPr="009E5D9C">
      <w:rPr>
        <w:rFonts w:ascii="Arial" w:hAnsi="Arial" w:cs="Arial"/>
        <w:b/>
        <w:sz w:val="48"/>
      </w:rPr>
      <w:t>EN</w:t>
    </w:r>
    <w:r w:rsidRPr="009E5D9C">
      <w:rPr>
        <w:rFonts w:ascii="Arial" w:hAnsi="Arial" w:cs="Arial"/>
        <w:b/>
        <w:sz w:val="48"/>
      </w:rPr>
      <w:tab/>
    </w:r>
    <w:r w:rsidRPr="009E5D9C">
      <w:rPr>
        <w:rFonts w:ascii="Arial" w:hAnsi="Arial" w:cs="Arial"/>
        <w:b/>
        <w:sz w:val="48"/>
      </w:rPr>
      <w:tab/>
    </w:r>
    <w:r w:rsidRPr="009E5D9C">
      <w:tab/>
    </w:r>
    <w:r w:rsidRPr="009E5D9C">
      <w:rPr>
        <w:rFonts w:ascii="Arial" w:hAnsi="Arial" w:cs="Arial"/>
        <w:b/>
        <w:sz w:val="48"/>
      </w:rPr>
      <w:t>EN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9110F1" w14:textId="77777777" w:rsidR="009E5D9C" w:rsidRPr="009E5D9C" w:rsidRDefault="009E5D9C" w:rsidP="009E5D9C">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600CCC" w14:textId="77777777" w:rsidR="00D933B7" w:rsidRDefault="00D933B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3E5109" w14:textId="77777777" w:rsidR="00D933B7" w:rsidRDefault="00D933B7">
    <w:pPr>
      <w:pStyle w:val="Footer"/>
    </w:pPr>
  </w:p>
  <w:p w14:paraId="01B7AE33" w14:textId="77777777" w:rsidR="00D933B7" w:rsidRDefault="00D933B7">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B9EB39" w14:textId="77777777" w:rsidR="00D933B7" w:rsidRDefault="00D933B7">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766686628"/>
      <w:docPartObj>
        <w:docPartGallery w:val="Page Numbers (Bottom of Page)"/>
        <w:docPartUnique/>
      </w:docPartObj>
    </w:sdtPr>
    <w:sdtEndPr>
      <w:rPr>
        <w:noProof/>
      </w:rPr>
    </w:sdtEndPr>
    <w:sdtContent>
      <w:p w14:paraId="11623D7D" w14:textId="61A09956" w:rsidR="00C40C71" w:rsidRDefault="00C40C71">
        <w:pPr>
          <w:pStyle w:val="Footer"/>
        </w:pPr>
        <w:r>
          <w:fldChar w:fldCharType="begin"/>
        </w:r>
        <w:r>
          <w:instrText xml:space="preserve"> PAGE   \* MERGEFORMAT </w:instrText>
        </w:r>
        <w:r>
          <w:fldChar w:fldCharType="separate"/>
        </w:r>
        <w:r>
          <w:rPr>
            <w:noProof/>
          </w:rPr>
          <w:t>2</w:t>
        </w:r>
        <w:r>
          <w:rPr>
            <w:noProof/>
          </w:rPr>
          <w:fldChar w:fldCharType="end"/>
        </w:r>
      </w:p>
    </w:sdtContent>
  </w:sdt>
  <w:p w14:paraId="6D3072B4" w14:textId="77777777" w:rsidR="00502B4A" w:rsidRDefault="00502B4A">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8FB0F0" w14:textId="77777777" w:rsidR="00D933B7" w:rsidRDefault="00D933B7">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6EA847" w14:textId="77777777" w:rsidR="00D933B7" w:rsidRDefault="00D933B7">
    <w:pPr>
      <w:pStyle w:val="Footer"/>
    </w:pPr>
  </w:p>
  <w:p w14:paraId="2A3A7F7D" w14:textId="77777777" w:rsidR="00D933B7" w:rsidRDefault="00D933B7">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9A99B3" w14:textId="77777777" w:rsidR="00D933B7" w:rsidRDefault="00D933B7">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059CE5" w14:textId="77777777" w:rsidR="00D933B7" w:rsidRDefault="00D933B7">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4F3752" w14:textId="77777777" w:rsidR="00D933B7" w:rsidRDefault="00D933B7">
    <w:pPr>
      <w:pStyle w:val="Footer"/>
    </w:pPr>
  </w:p>
  <w:p w14:paraId="6D0A035A" w14:textId="77777777" w:rsidR="00D933B7" w:rsidRDefault="00D933B7">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4B09B" w14:textId="77777777" w:rsidR="00D933B7" w:rsidRDefault="00D933B7">
    <w:pPr>
      <w:pStyle w:val="Foote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D0A2F0" w14:textId="77777777" w:rsidR="00D933B7" w:rsidRDefault="00D933B7">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FCF6F4" w14:textId="77777777" w:rsidR="00D933B7" w:rsidRDefault="00D933B7">
    <w:pPr>
      <w:pStyle w:val="Footer"/>
    </w:pPr>
  </w:p>
  <w:p w14:paraId="189AB021" w14:textId="77777777" w:rsidR="00D933B7" w:rsidRDefault="00D933B7">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0A18A7" w14:textId="77777777" w:rsidR="00D933B7" w:rsidRDefault="00D933B7">
    <w:pPr>
      <w:pStyle w:val="Footer"/>
    </w:pP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DF1AE6" w14:textId="77777777" w:rsidR="00D933B7" w:rsidRDefault="00D933B7">
    <w:pPr>
      <w:pStyle w:val="Footer"/>
    </w:pP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8C735E" w14:textId="77777777" w:rsidR="00D933B7" w:rsidRDefault="00D933B7">
    <w:pPr>
      <w:pStyle w:val="Footer"/>
    </w:pPr>
  </w:p>
  <w:p w14:paraId="3032A2D5" w14:textId="77777777" w:rsidR="00D933B7" w:rsidRDefault="00D933B7">
    <w:pPr>
      <w:pStyle w:val="Footer"/>
    </w:pP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792FFE" w14:textId="77777777" w:rsidR="00D933B7" w:rsidRDefault="00D933B7">
    <w:pPr>
      <w:pStyle w:val="Footer"/>
    </w:pP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4DC8F2" w14:textId="77777777" w:rsidR="00D933B7" w:rsidRPr="00430E4C" w:rsidRDefault="00D933B7">
    <w:pPr>
      <w:pStyle w:val="Footer"/>
    </w:pP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995F57" w14:textId="77777777" w:rsidR="00D933B7" w:rsidRPr="00430E4C" w:rsidRDefault="00D933B7">
    <w:pPr>
      <w:pStyle w:val="Footer"/>
    </w:pPr>
  </w:p>
  <w:p w14:paraId="6DEB5C67" w14:textId="77777777" w:rsidR="00D933B7" w:rsidRPr="00430E4C" w:rsidRDefault="00D933B7">
    <w:pPr>
      <w:pStyle w:val="Footer"/>
    </w:pP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CF431" w14:textId="77777777" w:rsidR="00D933B7" w:rsidRPr="00430E4C" w:rsidRDefault="00D933B7">
    <w:pPr>
      <w:pStyle w:val="Footer"/>
    </w:pP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A201C" w14:textId="77777777" w:rsidR="00D933B7" w:rsidRDefault="00D933B7">
    <w:pPr>
      <w:pStyle w:val="Footer"/>
    </w:pP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309EB2" w14:textId="77777777" w:rsidR="00D933B7" w:rsidRDefault="00D933B7">
    <w:pPr>
      <w:pStyle w:val="Footer"/>
    </w:pPr>
  </w:p>
  <w:p w14:paraId="0E44E53D" w14:textId="77777777" w:rsidR="00D933B7" w:rsidRDefault="00D933B7">
    <w:pPr>
      <w:pStyle w:val="Footer"/>
    </w:pP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6FB038" w14:textId="77777777" w:rsidR="00D933B7" w:rsidRDefault="00D933B7">
    <w:pPr>
      <w:pStyle w:val="Footer"/>
    </w:pP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601F39" w14:textId="77777777" w:rsidR="00D933B7" w:rsidRPr="0038195C" w:rsidRDefault="00D933B7">
    <w:pPr>
      <w:pStyle w:val="Footer"/>
    </w:pP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6B7670" w14:textId="77777777" w:rsidR="00D933B7" w:rsidRPr="0038195C" w:rsidRDefault="00D933B7">
    <w:pPr>
      <w:pStyle w:val="Footer"/>
    </w:pPr>
  </w:p>
  <w:p w14:paraId="64AB99ED" w14:textId="77777777" w:rsidR="00D933B7" w:rsidRPr="0038195C" w:rsidRDefault="00D933B7">
    <w:pPr>
      <w:pStyle w:val="Footer"/>
    </w:pP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046069" w14:textId="77777777" w:rsidR="00D933B7" w:rsidRPr="0038195C" w:rsidRDefault="00D933B7">
    <w:pPr>
      <w:pStyle w:val="Footer"/>
    </w:pP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721C6D" w14:textId="77777777" w:rsidR="00D933B7" w:rsidRDefault="00D933B7">
    <w:pPr>
      <w:pStyle w:val="Footer"/>
    </w:pPr>
  </w:p>
  <w:p w14:paraId="7AB977C2" w14:textId="77777777" w:rsidR="00D933B7" w:rsidRPr="0038195C" w:rsidRDefault="00D933B7">
    <w:pPr>
      <w:pStyle w:val="Footer"/>
    </w:pP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53D028" w14:textId="77777777" w:rsidR="00D933B7" w:rsidRDefault="00D933B7">
    <w:pPr>
      <w:pStyle w:val="Footer"/>
    </w:pP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83D241" w14:textId="77777777" w:rsidR="00D933B7" w:rsidRDefault="00D933B7">
    <w:pPr>
      <w:pStyle w:val="Footer"/>
    </w:pPr>
  </w:p>
  <w:p w14:paraId="3925C9B3" w14:textId="77777777" w:rsidR="00D933B7" w:rsidRDefault="00D933B7">
    <w:pPr>
      <w:pStyle w:val="Footer"/>
    </w:pP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648393" w14:textId="77777777" w:rsidR="00D933B7" w:rsidRDefault="00D933B7">
    <w:pPr>
      <w:pStyle w:val="Footer"/>
    </w:pP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6E4286" w14:textId="77777777" w:rsidR="00D933B7" w:rsidRDefault="00D933B7">
    <w:pPr>
      <w:pStyle w:val="Footer"/>
    </w:pP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CF0C03" w14:textId="77777777" w:rsidR="00D933B7" w:rsidRDefault="00D933B7">
    <w:pPr>
      <w:pStyle w:val="Footer"/>
    </w:pPr>
  </w:p>
  <w:p w14:paraId="2F0CBBD0" w14:textId="77777777" w:rsidR="00D933B7" w:rsidRDefault="00D933B7">
    <w:pPr>
      <w:pStyle w:val="Footer"/>
    </w:pP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024C32" w14:textId="77777777" w:rsidR="00D933B7" w:rsidRDefault="00D933B7">
    <w:pPr>
      <w:pStyle w:val="Footer"/>
    </w:pP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E1F9BA" w14:textId="77777777" w:rsidR="00D933B7" w:rsidRDefault="00D933B7">
    <w:pPr>
      <w:pStyle w:val="Footer"/>
    </w:pP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D8210" w14:textId="77777777" w:rsidR="00D933B7" w:rsidRDefault="00D933B7">
    <w:pPr>
      <w:pStyle w:val="Footer"/>
      <w:ind w:left="360"/>
    </w:pPr>
  </w:p>
  <w:p w14:paraId="47C377C7" w14:textId="77777777" w:rsidR="00D933B7" w:rsidRDefault="00D933B7">
    <w:pPr>
      <w:pStyle w:val="Footer"/>
      <w:ind w:left="360"/>
    </w:pP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87C8D0" w14:textId="77777777" w:rsidR="00D933B7" w:rsidRDefault="00D933B7">
    <w:pPr>
      <w:pStyle w:val="Footer"/>
    </w:pP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B3F55" w14:textId="77777777" w:rsidR="00D933B7" w:rsidRPr="008745AC" w:rsidRDefault="00D933B7">
    <w:pPr>
      <w:pStyle w:val="Footer"/>
    </w:pP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4014A" w14:textId="77777777" w:rsidR="00D933B7" w:rsidRPr="008745AC" w:rsidRDefault="00D933B7">
    <w:pPr>
      <w:pStyle w:val="Footer"/>
    </w:pPr>
  </w:p>
  <w:p w14:paraId="41726506" w14:textId="77777777" w:rsidR="00D933B7" w:rsidRPr="008745AC" w:rsidRDefault="00D933B7">
    <w:pPr>
      <w:pStyle w:val="Footer"/>
    </w:pP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8975E6" w14:textId="77777777" w:rsidR="00D933B7" w:rsidRPr="008745AC" w:rsidRDefault="00D933B7">
    <w:pPr>
      <w:pStyle w:val="Footer"/>
    </w:pP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5010FB" w14:textId="77777777" w:rsidR="00D933B7" w:rsidRDefault="00D933B7">
    <w:pPr>
      <w:pStyle w:val="Footer"/>
    </w:pP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269DF7" w14:textId="77777777" w:rsidR="00D933B7" w:rsidRDefault="00D933B7">
    <w:pPr>
      <w:pStyle w:val="Footer"/>
    </w:pPr>
  </w:p>
  <w:p w14:paraId="1686F2C9" w14:textId="77777777" w:rsidR="00D933B7" w:rsidRDefault="00D933B7">
    <w:pPr>
      <w:pStyle w:val="Footer"/>
    </w:pP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E46B0A" w14:textId="77777777" w:rsidR="00D933B7" w:rsidRDefault="00D933B7">
    <w:pPr>
      <w:pStyle w:val="Footer"/>
    </w:pP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9DF009" w14:textId="77777777" w:rsidR="00D933B7" w:rsidRDefault="00D933B7">
    <w:pPr>
      <w:pStyle w:val="Footer"/>
    </w:pP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538DFB" w14:textId="77777777" w:rsidR="00D933B7" w:rsidRDefault="00D933B7">
    <w:pPr>
      <w:pStyle w:val="Footer"/>
    </w:pPr>
  </w:p>
  <w:p w14:paraId="0A7AD20B" w14:textId="77777777" w:rsidR="00D933B7" w:rsidRDefault="00D933B7">
    <w:pPr>
      <w:pStyle w:val="Footer"/>
    </w:pP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9AAF52" w14:textId="77777777" w:rsidR="00D933B7" w:rsidRDefault="00D933B7">
    <w:pPr>
      <w:pStyle w:val="Footer"/>
    </w:pP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984523" w14:textId="77777777" w:rsidR="00D933B7" w:rsidRPr="00011134" w:rsidRDefault="00D933B7">
    <w:pPr>
      <w:pStyle w:val="Footer"/>
    </w:pP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68788576"/>
      <w:docPartObj>
        <w:docPartGallery w:val="Page Numbers (Bottom of Page)"/>
        <w:docPartUnique/>
      </w:docPartObj>
    </w:sdtPr>
    <w:sdtEndPr/>
    <w:sdtContent>
      <w:p w14:paraId="65882380" w14:textId="77777777" w:rsidR="00D933B7" w:rsidRPr="00011134" w:rsidRDefault="00D933B7">
        <w:pPr>
          <w:pStyle w:val="Footer"/>
          <w:jc w:val="right"/>
        </w:pPr>
        <w:r w:rsidRPr="003C3F30">
          <w:fldChar w:fldCharType="begin"/>
        </w:r>
        <w:r w:rsidRPr="00011134">
          <w:instrText xml:space="preserve"> PAGE   \* MERGEFORMAT </w:instrText>
        </w:r>
        <w:r w:rsidRPr="003C3F30">
          <w:fldChar w:fldCharType="separate"/>
        </w:r>
        <w:r w:rsidRPr="003C3F30">
          <w:t>2</w:t>
        </w:r>
        <w:r w:rsidRPr="003C3F30">
          <w:fldChar w:fldCharType="end"/>
        </w:r>
      </w:p>
    </w:sdtContent>
  </w:sdt>
  <w:p w14:paraId="32C6E2DB" w14:textId="77777777" w:rsidR="00D933B7" w:rsidRPr="00011134" w:rsidRDefault="00D933B7">
    <w:pPr>
      <w:pStyle w:val="Footer"/>
    </w:pPr>
  </w:p>
  <w:p w14:paraId="12F9C0FB" w14:textId="77777777" w:rsidR="00D933B7" w:rsidRPr="00011134" w:rsidRDefault="00D933B7">
    <w:pPr>
      <w:pStyle w:val="Footer"/>
    </w:pP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17844929"/>
      <w:docPartObj>
        <w:docPartGallery w:val="Page Numbers (Bottom of Page)"/>
        <w:docPartUnique/>
      </w:docPartObj>
    </w:sdtPr>
    <w:sdtEndPr/>
    <w:sdtContent>
      <w:p w14:paraId="5D164FFC" w14:textId="77777777" w:rsidR="00D933B7" w:rsidRPr="00011134" w:rsidRDefault="00D933B7">
        <w:pPr>
          <w:pStyle w:val="Footer"/>
          <w:jc w:val="right"/>
        </w:pPr>
        <w:r w:rsidRPr="003C3F30">
          <w:fldChar w:fldCharType="begin"/>
        </w:r>
        <w:r w:rsidRPr="00011134">
          <w:instrText xml:space="preserve"> PAGE   \* MERGEFORMAT </w:instrText>
        </w:r>
        <w:r w:rsidRPr="003C3F30">
          <w:fldChar w:fldCharType="separate"/>
        </w:r>
        <w:r w:rsidRPr="003C3F30">
          <w:t>2</w:t>
        </w:r>
        <w:r w:rsidRPr="003C3F30">
          <w:fldChar w:fldCharType="end"/>
        </w:r>
      </w:p>
    </w:sdtContent>
  </w:sdt>
  <w:p w14:paraId="3C074E83" w14:textId="77777777" w:rsidR="00D933B7" w:rsidRPr="00011134" w:rsidRDefault="00D933B7">
    <w:pPr>
      <w:pStyle w:val="Footer"/>
    </w:pP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57AB7D" w14:textId="77777777" w:rsidR="00D933B7" w:rsidRDefault="00D933B7">
    <w:pPr>
      <w:pStyle w:val="Footer"/>
    </w:pP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6430A" w14:textId="77777777" w:rsidR="00D933B7" w:rsidRDefault="00D933B7">
    <w:pPr>
      <w:pStyle w:val="Footer"/>
    </w:pPr>
  </w:p>
  <w:p w14:paraId="29D697E6" w14:textId="77777777" w:rsidR="00D933B7" w:rsidRDefault="00D933B7">
    <w:pPr>
      <w:pStyle w:val="Footer"/>
    </w:pP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271F74" w14:textId="77777777" w:rsidR="00D933B7" w:rsidRDefault="00D933B7">
    <w:pPr>
      <w:pStyle w:val="Footer"/>
    </w:pP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DD2D42" w14:textId="77777777" w:rsidR="00D933B7" w:rsidRDefault="00D933B7">
    <w:pPr>
      <w:pStyle w:val="Footer"/>
    </w:pP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A5A77E" w14:textId="77777777" w:rsidR="00D933B7" w:rsidRDefault="00D933B7">
    <w:pPr>
      <w:pStyle w:val="Footer"/>
    </w:pPr>
  </w:p>
  <w:p w14:paraId="67177B84" w14:textId="77777777" w:rsidR="00D933B7" w:rsidRDefault="00D933B7">
    <w:pPr>
      <w:pStyle w:val="Footer"/>
    </w:pP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22F7D3" w14:textId="77777777" w:rsidR="00D933B7" w:rsidRDefault="00D933B7">
    <w:pPr>
      <w:pStyle w:val="Footer"/>
    </w:pP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25"/>
      <w:gridCol w:w="3024"/>
      <w:gridCol w:w="3024"/>
    </w:tblGrid>
    <w:tr w:rsidR="00D933B7" w14:paraId="0A0B448A" w14:textId="77777777">
      <w:trPr>
        <w:trHeight w:val="300"/>
      </w:trPr>
      <w:tc>
        <w:tcPr>
          <w:tcW w:w="3210" w:type="dxa"/>
        </w:tcPr>
        <w:p w14:paraId="414FCD95" w14:textId="77777777" w:rsidR="00D933B7" w:rsidRDefault="00D933B7">
          <w:pPr>
            <w:pStyle w:val="Header"/>
            <w:ind w:left="-115"/>
          </w:pPr>
        </w:p>
      </w:tc>
      <w:tc>
        <w:tcPr>
          <w:tcW w:w="3210" w:type="dxa"/>
        </w:tcPr>
        <w:p w14:paraId="2D8EB2A8" w14:textId="77777777" w:rsidR="00D933B7" w:rsidRDefault="00D933B7">
          <w:pPr>
            <w:pStyle w:val="Header"/>
          </w:pPr>
        </w:p>
      </w:tc>
      <w:tc>
        <w:tcPr>
          <w:tcW w:w="3210" w:type="dxa"/>
        </w:tcPr>
        <w:p w14:paraId="5668B597" w14:textId="77777777" w:rsidR="00D933B7" w:rsidRDefault="00D933B7">
          <w:pPr>
            <w:pStyle w:val="Header"/>
            <w:ind w:right="-115"/>
            <w:jc w:val="right"/>
          </w:pPr>
        </w:p>
      </w:tc>
    </w:tr>
  </w:tbl>
  <w:p w14:paraId="6D511E13" w14:textId="77777777" w:rsidR="00D933B7" w:rsidRDefault="00D933B7">
    <w:pPr>
      <w:pStyle w:val="Footer"/>
    </w:pPr>
  </w:p>
  <w:p w14:paraId="5BFBA4BB" w14:textId="77777777" w:rsidR="00D933B7" w:rsidRDefault="00D933B7">
    <w:pPr>
      <w:pStyle w:val="Footer"/>
    </w:pP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53707E" w14:textId="77777777" w:rsidR="00D933B7" w:rsidRPr="0080638F" w:rsidRDefault="00D933B7">
    <w:pPr>
      <w:pStyle w:val="Footer"/>
    </w:pP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4B83A" w14:textId="77777777" w:rsidR="00D933B7" w:rsidRPr="0080638F" w:rsidRDefault="00D933B7">
    <w:pPr>
      <w:pStyle w:val="Footer"/>
    </w:pPr>
  </w:p>
  <w:p w14:paraId="576C4C94" w14:textId="77777777" w:rsidR="00D933B7" w:rsidRPr="0080638F" w:rsidRDefault="00D933B7">
    <w:pPr>
      <w:pStyle w:val="Footer"/>
    </w:pP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04F9E9" w14:textId="77777777" w:rsidR="00D933B7" w:rsidRPr="0080638F" w:rsidRDefault="00D933B7">
    <w:pPr>
      <w:pStyle w:val="Footer"/>
    </w:pP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DA7186" w14:textId="77777777" w:rsidR="00D933B7" w:rsidRDefault="00D933B7">
    <w:pPr>
      <w:pStyle w:val="Footer"/>
    </w:pP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211A8F" w14:textId="77777777" w:rsidR="00D933B7" w:rsidRDefault="00D933B7">
    <w:pPr>
      <w:pStyle w:val="Footer"/>
    </w:pPr>
  </w:p>
  <w:p w14:paraId="04049407" w14:textId="77777777" w:rsidR="00D933B7" w:rsidRDefault="00D933B7">
    <w:pPr>
      <w:pStyle w:val="Footer"/>
    </w:pP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8840A3" w14:textId="77777777" w:rsidR="00D933B7" w:rsidRDefault="00D933B7">
    <w:pPr>
      <w:pStyle w:val="Footer"/>
    </w:pP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53C91A" w14:textId="77777777" w:rsidR="00D933B7" w:rsidRPr="00EF1E5B" w:rsidRDefault="00D933B7">
    <w:pPr>
      <w:pStyle w:val="Footer"/>
    </w:pP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823D94" w14:textId="77777777" w:rsidR="00D933B7" w:rsidRPr="00EF1E5B" w:rsidRDefault="00D933B7">
    <w:pPr>
      <w:pStyle w:val="Footer"/>
    </w:pPr>
  </w:p>
  <w:p w14:paraId="0A813BB3" w14:textId="77777777" w:rsidR="00D933B7" w:rsidRPr="00EF1E5B" w:rsidRDefault="00D933B7">
    <w:pPr>
      <w:pStyle w:val="Footer"/>
    </w:pP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37DCDA" w14:textId="77777777" w:rsidR="00D933B7" w:rsidRPr="00EF1E5B" w:rsidRDefault="00D933B7">
    <w:pPr>
      <w:pStyle w:val="Footer"/>
    </w:pP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037327" w14:textId="77777777" w:rsidR="00D933B7" w:rsidRPr="003A4360" w:rsidRDefault="00D933B7">
    <w:pPr>
      <w:pStyle w:val="Footer"/>
    </w:pP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14539A" w14:textId="77777777" w:rsidR="00D933B7" w:rsidRPr="003A4360" w:rsidRDefault="00D933B7">
    <w:pPr>
      <w:pStyle w:val="Footer"/>
    </w:pPr>
  </w:p>
  <w:p w14:paraId="36D80AAB" w14:textId="77777777" w:rsidR="00D933B7" w:rsidRPr="003A4360" w:rsidRDefault="00D933B7">
    <w:pPr>
      <w:pStyle w:val="Footer"/>
    </w:pP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E892FC" w14:textId="77777777" w:rsidR="00D933B7" w:rsidRPr="003A4360" w:rsidRDefault="00D933B7">
    <w:pPr>
      <w:pStyle w:val="Footer"/>
    </w:pP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305CF2" w14:textId="77777777" w:rsidR="00D933B7" w:rsidRPr="008E1150" w:rsidRDefault="00D933B7">
    <w:pPr>
      <w:pStyle w:val="Footer"/>
    </w:pP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0B701C" w14:textId="77777777" w:rsidR="00D933B7" w:rsidRPr="008E1150" w:rsidRDefault="00D933B7">
    <w:pPr>
      <w:pStyle w:val="Footer"/>
    </w:pPr>
  </w:p>
  <w:p w14:paraId="2CD897AC" w14:textId="77777777" w:rsidR="00D933B7" w:rsidRPr="008E1150" w:rsidRDefault="00D933B7">
    <w:pPr>
      <w:pStyle w:val="Footer"/>
    </w:pP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12FC43" w14:textId="77777777" w:rsidR="00D933B7" w:rsidRPr="008E1150" w:rsidRDefault="00D933B7">
    <w:pPr>
      <w:pStyle w:val="Footer"/>
    </w:pP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73EF70" w14:textId="77777777" w:rsidR="00D933B7" w:rsidRPr="003A6575" w:rsidRDefault="00D933B7">
    <w:pPr>
      <w:pStyle w:val="Footer"/>
    </w:pP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49EA3B" w14:textId="77777777" w:rsidR="00D933B7" w:rsidRPr="003A6575" w:rsidRDefault="00D933B7">
    <w:pPr>
      <w:pStyle w:val="Footer"/>
    </w:pPr>
  </w:p>
  <w:p w14:paraId="59AB936D" w14:textId="77777777" w:rsidR="00D933B7" w:rsidRPr="003A6575" w:rsidRDefault="00D933B7">
    <w:pPr>
      <w:pStyle w:val="Footer"/>
    </w:pP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5D4907" w14:textId="77777777" w:rsidR="00D933B7" w:rsidRPr="003A6575" w:rsidRDefault="00D933B7">
    <w:pPr>
      <w:pStyle w:val="Footer"/>
    </w:pP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E6C89A" w14:textId="77777777" w:rsidR="00D933B7" w:rsidRDefault="00D933B7">
    <w:pPr>
      <w:pStyle w:val="Footer"/>
    </w:pP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9DB11" w14:textId="77777777" w:rsidR="00D933B7" w:rsidRDefault="00D933B7">
    <w:pPr>
      <w:pStyle w:val="Footer"/>
    </w:pPr>
  </w:p>
  <w:p w14:paraId="11E5D912" w14:textId="77777777" w:rsidR="00D933B7" w:rsidRDefault="00D933B7">
    <w:pPr>
      <w:pStyle w:val="Footer"/>
    </w:pP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CC2655" w14:textId="77777777" w:rsidR="00D933B7" w:rsidRDefault="00D933B7">
    <w:pPr>
      <w:pStyle w:val="Footer"/>
    </w:pP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099EA4" w14:textId="77777777" w:rsidR="00D933B7" w:rsidRPr="00657FA0" w:rsidRDefault="00D933B7">
    <w:pPr>
      <w:pStyle w:val="Footer"/>
    </w:pP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A69219" w14:textId="77777777" w:rsidR="00D933B7" w:rsidRPr="00657FA0" w:rsidRDefault="00D933B7">
    <w:pPr>
      <w:pStyle w:val="Footer"/>
    </w:pPr>
  </w:p>
  <w:p w14:paraId="313F9908" w14:textId="77777777" w:rsidR="00D933B7" w:rsidRPr="00657FA0" w:rsidRDefault="00D933B7">
    <w:pPr>
      <w:pStyle w:val="Footer"/>
    </w:pP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691888" w14:textId="77777777" w:rsidR="00D933B7" w:rsidRPr="00657FA0" w:rsidRDefault="00D933B7">
    <w:pPr>
      <w:pStyle w:val="Footer"/>
    </w:pP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6472B4" w14:textId="77777777" w:rsidR="00D933B7" w:rsidRDefault="00D933B7">
    <w:pPr>
      <w:pStyle w:val="Footer"/>
    </w:pP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359F2F" w14:textId="77777777" w:rsidR="00D933B7" w:rsidRDefault="00D933B7">
    <w:pPr>
      <w:pStyle w:val="Footer"/>
    </w:pPr>
  </w:p>
  <w:p w14:paraId="0428B6C1" w14:textId="77777777" w:rsidR="00D933B7" w:rsidRDefault="00D933B7">
    <w:pPr>
      <w:pStyle w:val="Footer"/>
    </w:pP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B1DCC" w14:textId="77777777" w:rsidR="00D933B7" w:rsidRDefault="00D933B7">
    <w:pPr>
      <w:pStyle w:val="Footer"/>
    </w:pP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75BF48" w14:textId="77777777" w:rsidR="00D933B7" w:rsidRPr="00941487" w:rsidRDefault="00D933B7">
    <w:pPr>
      <w:pStyle w:val="Footer"/>
    </w:pP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A5F90B" w14:textId="77777777" w:rsidR="00D933B7" w:rsidRPr="00941487" w:rsidRDefault="00D933B7">
    <w:pPr>
      <w:pStyle w:val="Footer"/>
    </w:pPr>
  </w:p>
  <w:p w14:paraId="2F4FDE82" w14:textId="77777777" w:rsidR="00D933B7" w:rsidRPr="00941487" w:rsidRDefault="00D933B7">
    <w:pPr>
      <w:pStyle w:val="Footer"/>
    </w:pP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A29799" w14:textId="77777777" w:rsidR="00D933B7" w:rsidRPr="00941487" w:rsidRDefault="00D933B7">
    <w:pPr>
      <w:pStyle w:val="Footer"/>
    </w:pP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458626" w14:textId="77777777" w:rsidR="00D933B7" w:rsidRPr="00D0125C" w:rsidRDefault="00D933B7">
    <w:pPr>
      <w:pStyle w:val="Footer"/>
    </w:pP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3C29CC" w14:textId="77777777" w:rsidR="00D933B7" w:rsidRPr="00D0125C" w:rsidRDefault="00D933B7">
    <w:pPr>
      <w:pStyle w:val="Footer"/>
    </w:pPr>
  </w:p>
  <w:p w14:paraId="611C4243" w14:textId="77777777" w:rsidR="00D933B7" w:rsidRPr="00D0125C" w:rsidRDefault="00D933B7">
    <w:pPr>
      <w:pStyle w:val="Footer"/>
    </w:pP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BF45C4" w14:textId="77777777" w:rsidR="00D933B7" w:rsidRPr="00D0125C" w:rsidRDefault="00D933B7">
    <w:pPr>
      <w:pStyle w:val="Footer"/>
    </w:pP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F8140F" w14:textId="77777777" w:rsidR="00D933B7" w:rsidRDefault="00D933B7">
    <w:pPr>
      <w:pStyle w:val="Footer"/>
    </w:pP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69348909"/>
      <w:docPartObj>
        <w:docPartGallery w:val="Page Numbers (Bottom of Page)"/>
        <w:docPartUnique/>
      </w:docPartObj>
    </w:sdtPr>
    <w:sdtEndPr>
      <w:rPr>
        <w:noProof/>
      </w:rPr>
    </w:sdtEndPr>
    <w:sdtContent>
      <w:p w14:paraId="66E5EBCB" w14:textId="77777777" w:rsidR="00D933B7" w:rsidRDefault="00D933B7">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1D93AACE" w14:textId="77777777" w:rsidR="00D933B7" w:rsidRDefault="00D933B7">
    <w:pPr>
      <w:pStyle w:val="Footer"/>
    </w:pPr>
  </w:p>
  <w:p w14:paraId="450C756E" w14:textId="77777777" w:rsidR="00D933B7" w:rsidRDefault="00D933B7">
    <w:pPr>
      <w:pStyle w:val="Footer"/>
    </w:pP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052D1C" w14:textId="77777777" w:rsidR="00D933B7" w:rsidRDefault="00D933B7">
    <w:pPr>
      <w:pStyle w:val="Footer"/>
    </w:pPr>
  </w:p>
</w:ftr>
</file>

<file path=word/footer9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3C6E35" w14:textId="77777777" w:rsidR="00D933B7" w:rsidRPr="00A32570" w:rsidRDefault="00D933B7">
    <w:pPr>
      <w:pStyle w:val="Footer"/>
    </w:pPr>
  </w:p>
</w:ftr>
</file>

<file path=word/footer9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0A8535" w14:textId="77777777" w:rsidR="00D933B7" w:rsidRPr="00A32570" w:rsidRDefault="00D933B7">
    <w:pPr>
      <w:pStyle w:val="Footer"/>
    </w:pPr>
  </w:p>
  <w:p w14:paraId="77A528FA" w14:textId="77777777" w:rsidR="00D933B7" w:rsidRPr="00A32570" w:rsidRDefault="00D933B7">
    <w:pPr>
      <w:pStyle w:val="Footer"/>
    </w:pPr>
  </w:p>
</w:ftr>
</file>

<file path=word/footer9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0B6D8A" w14:textId="77777777" w:rsidR="00D933B7" w:rsidRPr="00A32570" w:rsidRDefault="00D933B7">
    <w:pPr>
      <w:pStyle w:val="Footer"/>
    </w:pPr>
  </w:p>
</w:ftr>
</file>

<file path=word/footer9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9038C2" w14:textId="77777777" w:rsidR="00D933B7" w:rsidRPr="006B41C7" w:rsidRDefault="00D933B7">
    <w:pPr>
      <w:pStyle w:val="Footer"/>
    </w:pPr>
  </w:p>
</w:ftr>
</file>

<file path=word/footer9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1A44B4" w14:textId="77777777" w:rsidR="00D933B7" w:rsidRPr="006B41C7" w:rsidRDefault="00D933B7">
    <w:pPr>
      <w:pStyle w:val="Footer"/>
    </w:pPr>
  </w:p>
  <w:p w14:paraId="07CA8283" w14:textId="77777777" w:rsidR="00D933B7" w:rsidRPr="006B41C7" w:rsidRDefault="00D933B7">
    <w:pPr>
      <w:pStyle w:val="Footer"/>
    </w:pPr>
  </w:p>
</w:ftr>
</file>

<file path=word/footer9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6325C" w14:textId="77777777" w:rsidR="00D933B7" w:rsidRPr="006B41C7" w:rsidRDefault="00D933B7">
    <w:pPr>
      <w:pStyle w:val="Footer"/>
    </w:pPr>
  </w:p>
</w:ftr>
</file>

<file path=word/footer10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D8DFC0" w14:textId="77777777" w:rsidR="00D933B7" w:rsidRPr="00EA2948" w:rsidRDefault="00D933B7">
    <w:pPr>
      <w:pStyle w:val="Footer"/>
    </w:pPr>
  </w:p>
</w:ftr>
</file>

<file path=word/footer10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F4CCFD" w14:textId="77777777" w:rsidR="00D933B7" w:rsidRPr="00EA2948" w:rsidRDefault="00D933B7">
    <w:pPr>
      <w:pStyle w:val="Footer"/>
    </w:pPr>
  </w:p>
  <w:p w14:paraId="7268DDE0" w14:textId="77777777" w:rsidR="00D933B7" w:rsidRPr="00EA2948" w:rsidRDefault="00D933B7">
    <w:pPr>
      <w:pStyle w:val="Footer"/>
    </w:pPr>
  </w:p>
</w:ftr>
</file>

<file path=word/footer10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8A9C1D" w14:textId="77777777" w:rsidR="00D933B7" w:rsidRPr="00EA2948" w:rsidRDefault="00D933B7">
    <w:pPr>
      <w:pStyle w:val="Footer"/>
    </w:pPr>
  </w:p>
</w:ftr>
</file>

<file path=word/footer10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BFCCF8" w14:textId="77777777" w:rsidR="00D933B7" w:rsidRDefault="00D933B7">
    <w:pPr>
      <w:pStyle w:val="Footer"/>
    </w:pPr>
  </w:p>
</w:ftr>
</file>

<file path=word/footer10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AA339" w14:textId="77777777" w:rsidR="00D933B7" w:rsidRDefault="00D933B7">
    <w:pPr>
      <w:pStyle w:val="Footer"/>
    </w:pPr>
  </w:p>
  <w:p w14:paraId="3A54AF8D" w14:textId="77777777" w:rsidR="00D933B7" w:rsidRDefault="00D933B7">
    <w:pPr>
      <w:pStyle w:val="Footer"/>
    </w:pPr>
  </w:p>
</w:ftr>
</file>

<file path=word/footer10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3D3F85" w14:textId="77777777" w:rsidR="00D933B7" w:rsidRDefault="00D933B7">
    <w:pPr>
      <w:pStyle w:val="Footer"/>
    </w:pPr>
  </w:p>
</w:ftr>
</file>

<file path=word/footer10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4CC70" w14:textId="77777777" w:rsidR="00D933B7" w:rsidRDefault="00D933B7">
    <w:pPr>
      <w:pStyle w:val="Footer"/>
    </w:pPr>
  </w:p>
</w:ftr>
</file>

<file path=word/footer10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9BCBB" w14:textId="77777777" w:rsidR="00D933B7" w:rsidRDefault="00D933B7">
    <w:pPr>
      <w:pStyle w:val="Footer"/>
    </w:pPr>
  </w:p>
  <w:p w14:paraId="0D5A214A" w14:textId="77777777" w:rsidR="00D933B7" w:rsidRDefault="00D933B7">
    <w:pPr>
      <w:pStyle w:val="Footer"/>
    </w:pPr>
  </w:p>
</w:ftr>
</file>

<file path=word/footer10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9C74BF" w14:textId="77777777" w:rsidR="00D933B7" w:rsidRDefault="00D933B7">
    <w:pPr>
      <w:pStyle w:val="Footer"/>
    </w:pPr>
  </w:p>
</w:ftr>
</file>

<file path=word/footer10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7A75A0" w14:textId="77777777" w:rsidR="00D933B7" w:rsidRDefault="00D933B7">
    <w:pPr>
      <w:pStyle w:val="Footer"/>
    </w:pPr>
  </w:p>
  <w:p w14:paraId="13FF51E5" w14:textId="77777777" w:rsidR="00D933B7" w:rsidRDefault="00D933B7">
    <w:pPr>
      <w:pStyle w:val="Footer"/>
    </w:pPr>
  </w:p>
</w:ftr>
</file>

<file path=word/footer1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E6B9CA" w14:textId="77777777" w:rsidR="00D933B7" w:rsidRPr="0088451E" w:rsidRDefault="00D933B7">
    <w:pPr>
      <w:pStyle w:val="Footer"/>
    </w:pPr>
  </w:p>
</w:ftr>
</file>

<file path=word/footer1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A599E9" w14:textId="77777777" w:rsidR="00D933B7" w:rsidRPr="0088451E" w:rsidRDefault="00D933B7">
    <w:pPr>
      <w:pStyle w:val="Footer"/>
    </w:pPr>
  </w:p>
  <w:p w14:paraId="0F0E712A" w14:textId="77777777" w:rsidR="00D933B7" w:rsidRPr="0088451E" w:rsidRDefault="00D933B7">
    <w:pPr>
      <w:pStyle w:val="Footer"/>
    </w:pPr>
  </w:p>
</w:ftr>
</file>

<file path=word/footer1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269BC" w14:textId="77777777" w:rsidR="00D933B7" w:rsidRPr="0088451E" w:rsidRDefault="00D933B7">
    <w:pPr>
      <w:pStyle w:val="Footer"/>
    </w:pPr>
  </w:p>
</w:ftr>
</file>

<file path=word/footer1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576735" w14:textId="77777777" w:rsidR="00D933B7" w:rsidRPr="00CD27BD" w:rsidRDefault="00D933B7">
    <w:pPr>
      <w:pStyle w:val="Footer"/>
    </w:pPr>
  </w:p>
</w:ftr>
</file>

<file path=word/footer1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8D2FD3" w14:textId="77777777" w:rsidR="00D933B7" w:rsidRPr="00CD27BD" w:rsidRDefault="00D933B7">
    <w:pPr>
      <w:pStyle w:val="Footer"/>
    </w:pPr>
  </w:p>
  <w:p w14:paraId="437054F2" w14:textId="77777777" w:rsidR="00D933B7" w:rsidRPr="00CD27BD" w:rsidRDefault="00D933B7">
    <w:pPr>
      <w:pStyle w:val="Footer"/>
    </w:pPr>
  </w:p>
</w:ftr>
</file>

<file path=word/footer1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C6B736" w14:textId="77777777" w:rsidR="00D933B7" w:rsidRPr="00CD27BD" w:rsidRDefault="00D933B7">
    <w:pPr>
      <w:pStyle w:val="Footer"/>
    </w:pPr>
  </w:p>
</w:ftr>
</file>

<file path=word/footer1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5F6B45" w14:textId="77777777" w:rsidR="00D933B7" w:rsidRPr="00A90107" w:rsidRDefault="00D933B7">
    <w:pPr>
      <w:pStyle w:val="Footer"/>
    </w:pPr>
  </w:p>
</w:ftr>
</file>

<file path=word/footer1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F32302" w14:textId="77777777" w:rsidR="00D933B7" w:rsidRPr="00A90107" w:rsidRDefault="00D933B7">
    <w:pPr>
      <w:pStyle w:val="Footer"/>
    </w:pPr>
  </w:p>
  <w:p w14:paraId="6692CDC1" w14:textId="77777777" w:rsidR="00D933B7" w:rsidRPr="00A90107" w:rsidRDefault="00D933B7">
    <w:pPr>
      <w:pStyle w:val="Footer"/>
    </w:pPr>
  </w:p>
</w:ftr>
</file>

<file path=word/footer1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6F0639" w14:textId="77777777" w:rsidR="00D933B7" w:rsidRPr="00A90107" w:rsidRDefault="00D933B7">
    <w:pPr>
      <w:pStyle w:val="Footer"/>
    </w:pPr>
  </w:p>
</w:ftr>
</file>

<file path=word/footer1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4CA1DD" w14:textId="77777777" w:rsidR="00D933B7" w:rsidRDefault="00D933B7">
    <w:pPr>
      <w:pStyle w:val="Footer"/>
    </w:pPr>
  </w:p>
</w:ftr>
</file>

<file path=word/footer1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A18704" w14:textId="77777777" w:rsidR="00D933B7" w:rsidRDefault="00D933B7">
    <w:pPr>
      <w:pStyle w:val="Footer"/>
    </w:pPr>
  </w:p>
  <w:p w14:paraId="24C59752" w14:textId="77777777" w:rsidR="00D933B7" w:rsidRDefault="00D933B7">
    <w:pPr>
      <w:pStyle w:val="Footer"/>
    </w:pPr>
  </w:p>
</w:ftr>
</file>

<file path=word/footer1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19942C" w14:textId="77777777" w:rsidR="00D933B7" w:rsidRDefault="00D933B7">
    <w:pPr>
      <w:pStyle w:val="Footer"/>
    </w:pPr>
  </w:p>
</w:ftr>
</file>

<file path=word/footer1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C6241A" w14:textId="77777777" w:rsidR="00D933B7" w:rsidRDefault="00D933B7">
    <w:pPr>
      <w:pStyle w:val="Footer"/>
    </w:pPr>
  </w:p>
</w:ftr>
</file>

<file path=word/footer1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D29C00" w14:textId="77777777" w:rsidR="00D933B7" w:rsidRDefault="00D933B7">
    <w:pPr>
      <w:pStyle w:val="Footer"/>
    </w:pPr>
  </w:p>
  <w:p w14:paraId="39B7870A" w14:textId="77777777" w:rsidR="00D933B7" w:rsidRDefault="00D933B7">
    <w:pPr>
      <w:pStyle w:val="Footer"/>
    </w:pPr>
  </w:p>
</w:ftr>
</file>

<file path=word/footer1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6F8A21" w14:textId="77777777" w:rsidR="00D933B7" w:rsidRDefault="00D933B7">
    <w:pPr>
      <w:pStyle w:val="Footer"/>
    </w:pPr>
  </w:p>
</w:ftr>
</file>

<file path=word/footer1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FB2951" w14:textId="77777777" w:rsidR="00D933B7" w:rsidRDefault="00D933B7">
    <w:pPr>
      <w:pStyle w:val="Footer"/>
    </w:pPr>
  </w:p>
</w:ftr>
</file>

<file path=word/footer1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5E57C3" w14:textId="77777777" w:rsidR="00D933B7" w:rsidRDefault="00D933B7">
    <w:pPr>
      <w:pStyle w:val="Footer"/>
    </w:pPr>
  </w:p>
</w:ftr>
</file>

<file path=word/footer1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42B93" w14:textId="77777777" w:rsidR="00D933B7" w:rsidRDefault="00D933B7">
    <w:pPr>
      <w:pStyle w:val="Footer"/>
    </w:pPr>
  </w:p>
</w:ftr>
</file>

<file path=word/footer1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313294" w14:textId="77777777" w:rsidR="00502B4A" w:rsidRDefault="00502B4A">
    <w:pPr>
      <w:pStyle w:val="Footer"/>
    </w:pPr>
  </w:p>
</w:ftr>
</file>

<file path=word/footer1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6BE728" w14:textId="77777777" w:rsidR="00D933B7" w:rsidRDefault="00D933B7">
    <w:pPr>
      <w:pStyle w:val="Footer"/>
    </w:pPr>
  </w:p>
  <w:p w14:paraId="198FE564" w14:textId="77777777" w:rsidR="00D933B7" w:rsidRDefault="00D933B7">
    <w:pPr>
      <w:pStyle w:val="Footer"/>
    </w:pPr>
  </w:p>
</w:ftr>
</file>

<file path=word/footer1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23004F" w14:textId="77777777" w:rsidR="00D933B7" w:rsidRDefault="00D933B7">
    <w:pPr>
      <w:pStyle w:val="Footer"/>
    </w:pPr>
  </w:p>
</w:ftr>
</file>

<file path=word/footer1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613F10" w14:textId="77777777" w:rsidR="00D933B7" w:rsidRDefault="00D933B7">
    <w:pPr>
      <w:pStyle w:val="Footer"/>
    </w:pPr>
  </w:p>
  <w:p w14:paraId="6ABD3C20" w14:textId="77777777" w:rsidR="00D933B7" w:rsidRDefault="00D933B7">
    <w:pPr>
      <w:pStyle w:val="Footer"/>
    </w:pPr>
  </w:p>
</w:ftr>
</file>

<file path=word/footer1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FB35D" w14:textId="77777777" w:rsidR="00D933B7" w:rsidRDefault="00D933B7">
    <w:pPr>
      <w:pStyle w:val="Footer"/>
    </w:pPr>
  </w:p>
</w:ftr>
</file>

<file path=word/footer1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9F8AB3" w14:textId="77777777" w:rsidR="00D933B7" w:rsidRDefault="00D933B7">
    <w:pPr>
      <w:pStyle w:val="Footer"/>
    </w:pPr>
  </w:p>
</w:ftr>
</file>

<file path=word/footer1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645F63" w14:textId="77777777" w:rsidR="00D933B7" w:rsidRDefault="00D933B7">
    <w:pPr>
      <w:pStyle w:val="Footer"/>
    </w:pPr>
  </w:p>
  <w:p w14:paraId="70AC3C3E" w14:textId="77777777" w:rsidR="00D933B7" w:rsidRDefault="00D933B7">
    <w:pPr>
      <w:pStyle w:val="Footer"/>
    </w:pPr>
  </w:p>
</w:ftr>
</file>

<file path=word/footer1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44AB5F" w14:textId="77777777" w:rsidR="00D933B7" w:rsidRDefault="00D933B7">
    <w:pPr>
      <w:pStyle w:val="Footer"/>
    </w:pPr>
  </w:p>
</w:ftr>
</file>

<file path=word/footer1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5C7E40" w14:textId="77777777" w:rsidR="00D933B7" w:rsidRDefault="00D933B7">
    <w:pPr>
      <w:pStyle w:val="Footer"/>
    </w:pPr>
  </w:p>
</w:ftr>
</file>

<file path=word/footer1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26A496" w14:textId="77777777" w:rsidR="00D933B7" w:rsidRDefault="00D933B7">
    <w:pPr>
      <w:pStyle w:val="Footer"/>
    </w:pPr>
  </w:p>
  <w:p w14:paraId="5E84FFA2" w14:textId="77777777" w:rsidR="00D933B7" w:rsidRDefault="00D933B7">
    <w:pPr>
      <w:pStyle w:val="Footer"/>
    </w:pPr>
  </w:p>
</w:ftr>
</file>

<file path=word/footer1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D5D2D9" w14:textId="77777777" w:rsidR="00D933B7" w:rsidRDefault="00D933B7">
    <w:pPr>
      <w:pStyle w:val="Footer"/>
    </w:pPr>
  </w:p>
</w:ftr>
</file>

<file path=word/footer1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9355F" w14:textId="77777777" w:rsidR="00D933B7" w:rsidRDefault="00D933B7">
    <w:pPr>
      <w:pStyle w:val="Footer"/>
    </w:pPr>
  </w:p>
</w:ftr>
</file>

<file path=word/footer1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B71B15" w14:textId="77777777" w:rsidR="00D933B7" w:rsidRDefault="00D933B7">
    <w:pPr>
      <w:pStyle w:val="Footer"/>
    </w:pPr>
  </w:p>
  <w:p w14:paraId="2396E985" w14:textId="77777777" w:rsidR="00D933B7" w:rsidRDefault="00D933B7">
    <w:pPr>
      <w:pStyle w:val="Footer"/>
    </w:pPr>
  </w:p>
</w:ftr>
</file>

<file path=word/footer1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5A9A9D" w14:textId="77777777" w:rsidR="00D933B7" w:rsidRDefault="00D933B7">
    <w:pPr>
      <w:pStyle w:val="Footer"/>
    </w:pPr>
  </w:p>
</w:ftr>
</file>

<file path=word/footer1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10DA69" w14:textId="77777777" w:rsidR="00D933B7" w:rsidRDefault="00D933B7">
    <w:pPr>
      <w:pStyle w:val="Footer"/>
    </w:pPr>
  </w:p>
</w:ftr>
</file>

<file path=word/footer1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C5AA5D" w14:textId="77777777" w:rsidR="00D933B7" w:rsidRDefault="00D933B7">
    <w:pPr>
      <w:pStyle w:val="Footer"/>
    </w:pPr>
  </w:p>
  <w:p w14:paraId="12258542" w14:textId="77777777" w:rsidR="00D933B7" w:rsidRDefault="00D933B7">
    <w:pPr>
      <w:pStyle w:val="Footer"/>
    </w:pPr>
  </w:p>
</w:ftr>
</file>

<file path=word/footer1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5D18FC" w14:textId="77777777" w:rsidR="00D933B7" w:rsidRDefault="00D933B7">
    <w:pPr>
      <w:pStyle w:val="Footer"/>
    </w:pPr>
  </w:p>
</w:ftr>
</file>

<file path=word/footer1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311723" w14:textId="77777777" w:rsidR="00D933B7" w:rsidRPr="00294373" w:rsidRDefault="00D933B7">
    <w:pPr>
      <w:pStyle w:val="Footer"/>
    </w:pPr>
  </w:p>
</w:ftr>
</file>

<file path=word/footer1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D5B1B3" w14:textId="77777777" w:rsidR="00D933B7" w:rsidRPr="00294373" w:rsidRDefault="00D933B7">
    <w:pPr>
      <w:pStyle w:val="Footer"/>
    </w:pPr>
  </w:p>
  <w:p w14:paraId="6C0F0601" w14:textId="77777777" w:rsidR="00D933B7" w:rsidRPr="00294373" w:rsidRDefault="00D933B7">
    <w:pPr>
      <w:pStyle w:val="Footer"/>
    </w:pPr>
  </w:p>
</w:ftr>
</file>

<file path=word/footer1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9EE8B9" w14:textId="77777777" w:rsidR="00D933B7" w:rsidRPr="00294373" w:rsidRDefault="00D933B7">
    <w:pPr>
      <w:pStyle w:val="Footer"/>
    </w:pPr>
  </w:p>
</w:ftr>
</file>

<file path=word/footer1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8AAB31" w14:textId="77777777" w:rsidR="00D933B7" w:rsidRDefault="00D933B7">
    <w:pPr>
      <w:pStyle w:val="Footer"/>
    </w:pPr>
  </w:p>
</w:ftr>
</file>

<file path=word/footer1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B967A2" w14:textId="77777777" w:rsidR="00D933B7" w:rsidRDefault="00D933B7">
    <w:pPr>
      <w:pStyle w:val="Footer"/>
    </w:pPr>
  </w:p>
  <w:p w14:paraId="31C9755D" w14:textId="77777777" w:rsidR="00D933B7" w:rsidRDefault="00D933B7">
    <w:pPr>
      <w:pStyle w:val="Footer"/>
    </w:pPr>
  </w:p>
</w:ftr>
</file>

<file path=word/footer1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78DD3F" w14:textId="77777777" w:rsidR="00D933B7" w:rsidRDefault="00D933B7">
    <w:pPr>
      <w:pStyle w:val="Footer"/>
    </w:pPr>
  </w:p>
</w:ftr>
</file>

<file path=word/footer1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3BDD8C" w14:textId="77777777" w:rsidR="00D933B7" w:rsidRPr="00035CB6" w:rsidRDefault="00D933B7">
    <w:pPr>
      <w:pStyle w:val="Footer"/>
    </w:pPr>
  </w:p>
</w:ftr>
</file>

<file path=word/footer1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09E00D" w14:textId="77777777" w:rsidR="00D933B7" w:rsidRPr="00035CB6" w:rsidRDefault="00D933B7">
    <w:pPr>
      <w:pStyle w:val="Footer"/>
    </w:pPr>
  </w:p>
</w:ftr>
</file>

<file path=word/footer1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303000" w14:textId="77777777" w:rsidR="00D933B7" w:rsidRPr="00742189" w:rsidRDefault="00D933B7">
    <w:pPr>
      <w:pStyle w:val="Footer"/>
      <w:rPr>
        <w:lang w:val="fr-BE"/>
      </w:rPr>
    </w:pPr>
  </w:p>
</w:ftr>
</file>

<file path=word/footer1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AA6BD0" w14:textId="77777777" w:rsidR="00D933B7" w:rsidRPr="00035CB6" w:rsidRDefault="00D933B7">
    <w:pPr>
      <w:pStyle w:val="Footer"/>
    </w:pPr>
  </w:p>
</w:ftr>
</file>

<file path=word/footer1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BE45E4" w14:textId="77777777" w:rsidR="00D933B7" w:rsidRPr="00035CB6" w:rsidRDefault="00D933B7">
    <w:pPr>
      <w:pStyle w:val="Footer"/>
    </w:pPr>
  </w:p>
  <w:p w14:paraId="1E8BE6D7" w14:textId="77777777" w:rsidR="00D933B7" w:rsidRPr="00035CB6" w:rsidRDefault="00D933B7">
    <w:pPr>
      <w:pStyle w:val="Footer"/>
    </w:pPr>
  </w:p>
</w:ftr>
</file>

<file path=word/footer1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D5ECD5" w14:textId="77777777" w:rsidR="00D933B7" w:rsidRPr="00035CB6" w:rsidRDefault="00D933B7">
    <w:pPr>
      <w:pStyle w:val="Footer"/>
    </w:pPr>
  </w:p>
</w:ftr>
</file>

<file path=word/footer1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7E5434" w14:textId="77777777" w:rsidR="00D933B7" w:rsidRDefault="00D933B7">
    <w:pPr>
      <w:pStyle w:val="Footer"/>
    </w:pPr>
  </w:p>
</w:ftr>
</file>

<file path=word/footer1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D968CE" w14:textId="77777777" w:rsidR="00D933B7" w:rsidRDefault="00D933B7">
    <w:pPr>
      <w:pStyle w:val="Footer"/>
    </w:pPr>
  </w:p>
  <w:p w14:paraId="37967895" w14:textId="77777777" w:rsidR="00D933B7" w:rsidRDefault="00D933B7">
    <w:pPr>
      <w:pStyle w:val="Footer"/>
    </w:pPr>
  </w:p>
</w:ftr>
</file>

<file path=word/footer1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3E1B15" w14:textId="77777777" w:rsidR="00D933B7" w:rsidRDefault="00D933B7">
    <w:pPr>
      <w:pStyle w:val="Footer"/>
    </w:pPr>
  </w:p>
</w:ftr>
</file>

<file path=word/footer1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31BACC" w14:textId="77777777" w:rsidR="00D933B7" w:rsidRDefault="00D933B7">
    <w:pPr>
      <w:pStyle w:val="Footer"/>
    </w:pPr>
  </w:p>
</w:ftr>
</file>

<file path=word/footer1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10C6A1" w14:textId="77777777" w:rsidR="00D933B7" w:rsidRDefault="00D933B7">
    <w:pPr>
      <w:pStyle w:val="Footer"/>
    </w:pPr>
  </w:p>
  <w:p w14:paraId="5DA0F729" w14:textId="77777777" w:rsidR="00D933B7" w:rsidRDefault="00D933B7">
    <w:pPr>
      <w:pStyle w:val="Footer"/>
    </w:pPr>
  </w:p>
</w:ftr>
</file>

<file path=word/footer1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127158" w14:textId="77777777" w:rsidR="00D933B7" w:rsidRDefault="00D933B7">
    <w:pPr>
      <w:pStyle w:val="Footer"/>
    </w:pPr>
  </w:p>
</w:ftr>
</file>

<file path=word/footer1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0D6438" w14:textId="77777777" w:rsidR="00DC44D1" w:rsidRPr="00E834A7" w:rsidRDefault="00DC44D1">
    <w:pPr>
      <w:pStyle w:val="FooterCoverPage"/>
      <w:rPr>
        <w:rFonts w:ascii="Arial" w:hAnsi="Arial" w:cs="Arial"/>
        <w:b/>
        <w:sz w:val="48"/>
      </w:rPr>
    </w:pPr>
    <w:r w:rsidRPr="00E834A7">
      <w:rPr>
        <w:rFonts w:ascii="Arial" w:hAnsi="Arial" w:cs="Arial"/>
        <w:b/>
        <w:sz w:val="48"/>
      </w:rPr>
      <w:t>EN</w:t>
    </w:r>
    <w:r w:rsidRPr="00E834A7">
      <w:rPr>
        <w:rFonts w:ascii="Arial" w:hAnsi="Arial" w:cs="Arial"/>
        <w:b/>
        <w:sz w:val="48"/>
      </w:rPr>
      <w:tab/>
    </w:r>
    <w:r w:rsidRPr="00E834A7">
      <w:rPr>
        <w:rFonts w:ascii="Arial" w:hAnsi="Arial" w:cs="Arial"/>
        <w:b/>
        <w:sz w:val="48"/>
      </w:rPr>
      <w:tab/>
    </w:r>
    <w:r w:rsidRPr="00E834A7">
      <w:tab/>
    </w:r>
    <w:r w:rsidRPr="00E834A7">
      <w:rPr>
        <w:rFonts w:ascii="Arial" w:hAnsi="Arial" w:cs="Arial"/>
        <w:b/>
        <w:sz w:val="48"/>
      </w:rPr>
      <w:t>EN</w:t>
    </w:r>
  </w:p>
</w:ftr>
</file>

<file path=word/footer1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5FA454" w14:textId="77777777" w:rsidR="009F185F" w:rsidRDefault="007C1109">
    <w:pPr>
      <w:pStyle w:val="Footer"/>
    </w:pPr>
    <w:r>
      <w:fldChar w:fldCharType="begin"/>
    </w:r>
    <w:r>
      <w:instrText xml:space="preserve"> PAGE \* MERGEFORMAT </w:instrText>
    </w:r>
    <w:r>
      <w:fldChar w:fldCharType="separate"/>
    </w:r>
    <w:r w:rsidR="00A72C16">
      <w:rPr>
        <w:noProof/>
      </w:rPr>
      <w:t>6</w:t>
    </w:r>
    <w:r>
      <w:fldChar w:fldCharType="end"/>
    </w:r>
  </w:p>
</w:ftr>
</file>

<file path=word/footer1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485F28" w14:textId="77777777" w:rsidR="00DC44D1" w:rsidRDefault="00DC44D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10ED5B" w14:textId="77777777" w:rsidR="004E0E77" w:rsidRDefault="004E0E77">
      <w:pPr>
        <w:spacing w:before="0" w:after="0" w:line="240" w:lineRule="auto"/>
      </w:pPr>
      <w:r>
        <w:separator/>
      </w:r>
    </w:p>
  </w:footnote>
  <w:footnote w:type="continuationSeparator" w:id="0">
    <w:p w14:paraId="17CA6923" w14:textId="77777777" w:rsidR="004E0E77" w:rsidRDefault="004E0E77">
      <w:pPr>
        <w:spacing w:before="0" w:after="0" w:line="240" w:lineRule="auto"/>
      </w:pPr>
      <w:r>
        <w:continuationSeparator/>
      </w:r>
    </w:p>
  </w:footnote>
  <w:footnote w:id="1">
    <w:p w14:paraId="42FB3CA2" w14:textId="77777777" w:rsidR="00D933B7" w:rsidRPr="00DB5E4E" w:rsidRDefault="00D933B7" w:rsidP="00D933B7">
      <w:pPr>
        <w:pStyle w:val="FootnoteText"/>
        <w:rPr>
          <w:lang w:val="en-US"/>
        </w:rPr>
      </w:pPr>
      <w:r>
        <w:t>(</w:t>
      </w:r>
      <w:r>
        <w:rPr>
          <w:rStyle w:val="FootnoteReference"/>
        </w:rPr>
        <w:footnoteRef/>
      </w:r>
      <w:r>
        <w:t xml:space="preserve">) </w:t>
      </w:r>
      <w:r>
        <w:rPr>
          <w:lang w:val="en-US"/>
        </w:rPr>
        <w:t>The indicated reporting figures are based on the latest available data as of end-2025 with the exception for the data reported by one InvestEU implementing partner which is referring to end-November 2025.</w:t>
      </w:r>
    </w:p>
  </w:footnote>
  <w:footnote w:id="2">
    <w:p w14:paraId="3B51D803" w14:textId="77777777" w:rsidR="00D933B7" w:rsidRPr="005F2D8B" w:rsidRDefault="00D933B7" w:rsidP="00D933B7">
      <w:pPr>
        <w:pStyle w:val="FootnoteText"/>
      </w:pPr>
      <w:r>
        <w:t>(</w:t>
      </w:r>
      <w:r>
        <w:rPr>
          <w:rStyle w:val="FootnoteReference"/>
        </w:rPr>
        <w:footnoteRef/>
      </w:r>
      <w:r>
        <w:t xml:space="preserve">) </w:t>
      </w:r>
      <w:r w:rsidRPr="005C4FF5">
        <w:t>Regulation (EU) 2025/2005 of the European Parliament and of the Council of 16</w:t>
      </w:r>
      <w:r>
        <w:rPr>
          <w:rFonts w:ascii="Calibri" w:hAnsi="Calibri" w:cs="Calibri"/>
        </w:rPr>
        <w:t> </w:t>
      </w:r>
      <w:r w:rsidRPr="005C4FF5">
        <w:t>December 2025 amending Regulations (EU) 2015/1017, (EU) 2021/523, (EU) 2021/695 and (EU) 2021/1153 as regards increasing the efficiency of the EU guarantee under Regulation (EU) 2021/523 and simplifying reporting requirements</w:t>
      </w:r>
      <w:r>
        <w:t xml:space="preserve">, </w:t>
      </w:r>
      <w:r w:rsidRPr="005C4FF5">
        <w:t>OJ L, 2025/2005, 23.12.2025, ELI:</w:t>
      </w:r>
      <w:r w:rsidRPr="005C4FF5">
        <w:rPr>
          <w:rFonts w:ascii="Calibri" w:hAnsi="Calibri" w:cs="Calibri"/>
        </w:rPr>
        <w:t> </w:t>
      </w:r>
      <w:hyperlink r:id="rId1" w:tgtFrame="_blank" w:tooltip="Gives access to this document through its ELI URI." w:history="1">
        <w:r w:rsidRPr="005C4FF5">
          <w:rPr>
            <w:rStyle w:val="Hyperlink"/>
          </w:rPr>
          <w:t>http://data.europa.eu/eli/reg/2025/2005/oj</w:t>
        </w:r>
      </w:hyperlink>
      <w:r>
        <w:t>.</w:t>
      </w:r>
    </w:p>
  </w:footnote>
  <w:footnote w:id="3">
    <w:p w14:paraId="4DD8B7AB" w14:textId="77777777" w:rsidR="00D933B7" w:rsidRDefault="00D933B7" w:rsidP="00D933B7">
      <w:pPr>
        <w:pStyle w:val="FootnoteText"/>
      </w:pPr>
      <w:r>
        <w:t>(</w:t>
      </w:r>
      <w:r>
        <w:rPr>
          <w:rStyle w:val="FootnoteReference"/>
        </w:rPr>
        <w:footnoteRef/>
      </w:r>
      <w:r>
        <w:t xml:space="preserve">) </w:t>
      </w:r>
      <w:hyperlink r:id="rId2" w:anchor="note-1" w:history="1">
        <w:r w:rsidRPr="0066459D">
          <w:rPr>
            <w:rStyle w:val="Hyperlink"/>
          </w:rPr>
          <w:t>https://commission.europa.eu/strategy-and-policy/eu-budget/performance-and-reporting/programme-performance-statements/investeu-performance_en#note-1</w:t>
        </w:r>
      </w:hyperlink>
      <w:r>
        <w:t>.</w:t>
      </w:r>
    </w:p>
  </w:footnote>
  <w:footnote w:id="4">
    <w:p w14:paraId="0E0AE707" w14:textId="77777777" w:rsidR="00D933B7" w:rsidRPr="009252A1" w:rsidRDefault="00D933B7" w:rsidP="00D933B7">
      <w:pPr>
        <w:pStyle w:val="FootnoteText"/>
      </w:pPr>
      <w:r>
        <w:t>(</w:t>
      </w:r>
      <w:r>
        <w:rPr>
          <w:rStyle w:val="FootnoteReference"/>
        </w:rPr>
        <w:footnoteRef/>
      </w:r>
      <w:r>
        <w:t xml:space="preserve">) </w:t>
      </w:r>
      <w:hyperlink r:id="rId3" w:history="1">
        <w:r w:rsidRPr="009252A1">
          <w:rPr>
            <w:rStyle w:val="Hyperlink"/>
          </w:rPr>
          <w:t>https://digital-strategy.ec.europa.eu/en/library/connecting-europe-facility-cef-multiannual-work-programme-2024-2027</w:t>
        </w:r>
      </w:hyperlink>
      <w:r>
        <w:t>.</w:t>
      </w:r>
    </w:p>
  </w:footnote>
  <w:footnote w:id="5">
    <w:p w14:paraId="534DAB18" w14:textId="77777777" w:rsidR="00D933B7" w:rsidRPr="00BB01E6" w:rsidRDefault="00D933B7" w:rsidP="00D933B7">
      <w:pPr>
        <w:pStyle w:val="FootnoteText"/>
      </w:pPr>
      <w:r>
        <w:t>(</w:t>
      </w:r>
      <w:r>
        <w:rPr>
          <w:rStyle w:val="FootnoteReference"/>
        </w:rPr>
        <w:footnoteRef/>
      </w:r>
      <w:r>
        <w:t xml:space="preserve">) </w:t>
      </w:r>
      <w:r w:rsidRPr="00035C15">
        <w:t>Regulation (EU) 2021/690 of the European Parliament and of the Council of 28</w:t>
      </w:r>
      <w:r w:rsidRPr="00035C15">
        <w:rPr>
          <w:rFonts w:ascii="Calibri" w:hAnsi="Calibri" w:cs="Calibri"/>
        </w:rPr>
        <w:t> </w:t>
      </w:r>
      <w:r w:rsidRPr="00035C15">
        <w:t>April 2021 establishing a programme for the internal market, competitiveness of enterprises, including small and medium-sized enterprises, the area of plants, animals, food and feed, and European statistics (Single Market Programme) and repealing Regulations (EU) No</w:t>
      </w:r>
      <w:r w:rsidRPr="00035C15">
        <w:rPr>
          <w:rFonts w:ascii="Calibri" w:hAnsi="Calibri" w:cs="Calibri"/>
        </w:rPr>
        <w:t> </w:t>
      </w:r>
      <w:r w:rsidRPr="00035C15">
        <w:t>99/2013, (EU) No</w:t>
      </w:r>
      <w:r w:rsidRPr="00035C15">
        <w:rPr>
          <w:rFonts w:ascii="Calibri" w:hAnsi="Calibri" w:cs="Calibri"/>
        </w:rPr>
        <w:t> </w:t>
      </w:r>
      <w:r w:rsidRPr="00035C15">
        <w:t>1287/2013, (EU) No</w:t>
      </w:r>
      <w:r w:rsidRPr="00035C15">
        <w:rPr>
          <w:rFonts w:ascii="Calibri" w:hAnsi="Calibri" w:cs="Calibri"/>
        </w:rPr>
        <w:t> </w:t>
      </w:r>
      <w:r w:rsidRPr="00035C15">
        <w:t>254/2014 and (EU) No</w:t>
      </w:r>
      <w:r w:rsidRPr="00035C15">
        <w:rPr>
          <w:rFonts w:ascii="Calibri" w:hAnsi="Calibri" w:cs="Calibri"/>
        </w:rPr>
        <w:t> </w:t>
      </w:r>
      <w:r w:rsidRPr="00035C15">
        <w:t>652/2014</w:t>
      </w:r>
      <w:r>
        <w:t xml:space="preserve">, </w:t>
      </w:r>
      <w:r w:rsidRPr="00035C15">
        <w:t>OJ L</w:t>
      </w:r>
      <w:r>
        <w:rPr>
          <w:rFonts w:ascii="Calibri" w:hAnsi="Calibri" w:cs="Calibri"/>
        </w:rPr>
        <w:t> </w:t>
      </w:r>
      <w:r w:rsidRPr="00035C15">
        <w:t>153, 3.5.2021, pp.</w:t>
      </w:r>
      <w:r>
        <w:rPr>
          <w:rFonts w:ascii="Calibri" w:hAnsi="Calibri" w:cs="Calibri"/>
        </w:rPr>
        <w:t> </w:t>
      </w:r>
      <w:r w:rsidRPr="00035C15">
        <w:t>1–47</w:t>
      </w:r>
      <w:r>
        <w:t xml:space="preserve">, </w:t>
      </w:r>
      <w:r w:rsidRPr="00BB01E6">
        <w:t>ELI:</w:t>
      </w:r>
      <w:r w:rsidRPr="00BB01E6">
        <w:rPr>
          <w:rFonts w:ascii="Calibri" w:hAnsi="Calibri" w:cs="Calibri"/>
        </w:rPr>
        <w:t> </w:t>
      </w:r>
      <w:hyperlink r:id="rId4" w:tooltip="Gives access to this document through its ELI URI." w:history="1">
        <w:r w:rsidRPr="00BB01E6">
          <w:rPr>
            <w:rStyle w:val="Hyperlink"/>
          </w:rPr>
          <w:t>http://data.europa.eu/eli/reg/2021/690/oj</w:t>
        </w:r>
      </w:hyperlink>
      <w:r>
        <w:t>.</w:t>
      </w:r>
    </w:p>
  </w:footnote>
  <w:footnote w:id="6">
    <w:p w14:paraId="65A9905B" w14:textId="77777777" w:rsidR="00D933B7" w:rsidRPr="00530717" w:rsidRDefault="00D933B7" w:rsidP="00D933B7">
      <w:pPr>
        <w:pStyle w:val="FootnoteText"/>
        <w:ind w:left="426" w:hanging="426"/>
        <w:rPr>
          <w:lang w:val="en-IE"/>
        </w:rPr>
      </w:pPr>
      <w:r>
        <w:t>(</w:t>
      </w:r>
      <w:r>
        <w:rPr>
          <w:rStyle w:val="FootnoteReference"/>
        </w:rPr>
        <w:footnoteRef/>
      </w:r>
      <w:r>
        <w:t>)</w:t>
      </w:r>
      <w:r>
        <w:rPr>
          <w:lang w:val="en-IE"/>
        </w:rPr>
        <w:tab/>
      </w:r>
      <w:hyperlink r:id="rId5" w:history="1">
        <w:r w:rsidRPr="00721DB0">
          <w:rPr>
            <w:rStyle w:val="Hyperlink"/>
            <w:lang w:val="en-IE"/>
          </w:rPr>
          <w:t>https://experience.arcgis.com/experience/7577767807754220ae28b1eaac12e3b9</w:t>
        </w:r>
      </w:hyperlink>
      <w:r>
        <w:rPr>
          <w:lang w:val="en-IE"/>
        </w:rPr>
        <w:t>.</w:t>
      </w:r>
    </w:p>
  </w:footnote>
  <w:footnote w:id="7">
    <w:p w14:paraId="444CC826" w14:textId="77777777" w:rsidR="00D933B7" w:rsidRPr="00E15680" w:rsidRDefault="00D933B7" w:rsidP="00D933B7">
      <w:pPr>
        <w:pStyle w:val="FootnoteText"/>
        <w:rPr>
          <w:lang w:val="en-IE"/>
        </w:rPr>
      </w:pPr>
      <w:r>
        <w:t>(</w:t>
      </w:r>
      <w:r w:rsidRPr="007769E8">
        <w:rPr>
          <w:rStyle w:val="FootnoteReference"/>
        </w:rPr>
        <w:footnoteRef/>
      </w:r>
      <w:r>
        <w:t xml:space="preserve">) </w:t>
      </w:r>
      <w:r w:rsidRPr="00E15680">
        <w:t xml:space="preserve">The main beneficiaries of the programme are the tax authorities in the participating countries. In particular for the collaborative activities grant, tax authorities decide at their own discretion whom they delegate to the specific programme events according to the activity’s tax-specific agenda and objectives. The data reflects the information available in the </w:t>
      </w:r>
      <w:r>
        <w:t>a</w:t>
      </w:r>
      <w:r w:rsidRPr="00E15680">
        <w:t xml:space="preserve">ctivity </w:t>
      </w:r>
      <w:r>
        <w:t>r</w:t>
      </w:r>
      <w:r w:rsidRPr="00E15680">
        <w:t xml:space="preserve">eporting </w:t>
      </w:r>
      <w:r>
        <w:t>t</w:t>
      </w:r>
      <w:r w:rsidRPr="00E15680">
        <w:t xml:space="preserve">ool on </w:t>
      </w:r>
      <w:r>
        <w:t>3 February 2026</w:t>
      </w:r>
      <w:r w:rsidRPr="00E15680">
        <w:t>.</w:t>
      </w:r>
    </w:p>
  </w:footnote>
  <w:footnote w:id="8">
    <w:p w14:paraId="50A7378A" w14:textId="77777777" w:rsidR="00D933B7" w:rsidRPr="00AA1420" w:rsidRDefault="00D933B7" w:rsidP="00D933B7">
      <w:pPr>
        <w:pStyle w:val="FootnoteText"/>
        <w:ind w:left="289" w:hanging="289"/>
        <w:jc w:val="both"/>
        <w:rPr>
          <w:szCs w:val="18"/>
        </w:rPr>
      </w:pPr>
      <w:r>
        <w:rPr>
          <w:szCs w:val="18"/>
        </w:rPr>
        <w:t>(</w:t>
      </w:r>
      <w:r w:rsidRPr="00BD0C01">
        <w:rPr>
          <w:rStyle w:val="FootnoteReference"/>
          <w:szCs w:val="18"/>
        </w:rPr>
        <w:footnoteRef/>
      </w:r>
      <w:r>
        <w:rPr>
          <w:szCs w:val="18"/>
        </w:rPr>
        <w:t>)</w:t>
      </w:r>
      <w:r w:rsidRPr="00AA1420">
        <w:rPr>
          <w:szCs w:val="18"/>
        </w:rPr>
        <w:t xml:space="preserve"> </w:t>
      </w:r>
      <w:r>
        <w:rPr>
          <w:szCs w:val="18"/>
        </w:rPr>
        <w:tab/>
        <w:t>P</w:t>
      </w:r>
      <w:r w:rsidRPr="00AA1420">
        <w:rPr>
          <w:szCs w:val="18"/>
        </w:rPr>
        <w:t>rogramme groups; working visits; seminars; training opportunities; common digital systems; expert teams.</w:t>
      </w:r>
    </w:p>
  </w:footnote>
  <w:footnote w:id="9">
    <w:p w14:paraId="3A0A8BE4" w14:textId="77777777" w:rsidR="00D933B7" w:rsidRPr="00AA1420" w:rsidRDefault="00D933B7" w:rsidP="00D933B7">
      <w:pPr>
        <w:pStyle w:val="FootnoteText"/>
        <w:ind w:left="289" w:hanging="289"/>
        <w:jc w:val="both"/>
        <w:rPr>
          <w:szCs w:val="18"/>
        </w:rPr>
      </w:pPr>
      <w:r>
        <w:rPr>
          <w:szCs w:val="18"/>
        </w:rPr>
        <w:t>(</w:t>
      </w:r>
      <w:r w:rsidRPr="00BD0C01">
        <w:rPr>
          <w:rStyle w:val="FootnoteReference"/>
          <w:szCs w:val="18"/>
        </w:rPr>
        <w:footnoteRef/>
      </w:r>
      <w:r>
        <w:rPr>
          <w:szCs w:val="18"/>
        </w:rPr>
        <w:t>)</w:t>
      </w:r>
      <w:r w:rsidRPr="00AA1420">
        <w:rPr>
          <w:szCs w:val="18"/>
        </w:rPr>
        <w:t xml:space="preserve"> </w:t>
      </w:r>
      <w:r>
        <w:rPr>
          <w:szCs w:val="18"/>
        </w:rPr>
        <w:tab/>
      </w:r>
      <w:r w:rsidRPr="00AA1420">
        <w:rPr>
          <w:szCs w:val="18"/>
        </w:rPr>
        <w:t>Proposal for a Regulation of the European Parliament and of the Council establishing the Union Customs Code and the European Union Customs Authority and repealing Regulation (EU) No</w:t>
      </w:r>
      <w:r>
        <w:rPr>
          <w:rFonts w:ascii="Calibri" w:hAnsi="Calibri" w:cs="Calibri"/>
          <w:szCs w:val="18"/>
        </w:rPr>
        <w:t> </w:t>
      </w:r>
      <w:r w:rsidRPr="00AA1420">
        <w:rPr>
          <w:szCs w:val="18"/>
        </w:rPr>
        <w:t>952/2013</w:t>
      </w:r>
      <w:r>
        <w:rPr>
          <w:szCs w:val="18"/>
        </w:rPr>
        <w:t xml:space="preserve">, </w:t>
      </w:r>
      <w:r w:rsidRPr="0077375E">
        <w:rPr>
          <w:szCs w:val="18"/>
        </w:rPr>
        <w:t>COM(2023) 258 final</w:t>
      </w:r>
      <w:r>
        <w:rPr>
          <w:szCs w:val="18"/>
        </w:rPr>
        <w:t xml:space="preserve"> of </w:t>
      </w:r>
      <w:r w:rsidRPr="00184D25">
        <w:rPr>
          <w:szCs w:val="18"/>
        </w:rPr>
        <w:t>17.5.2023</w:t>
      </w:r>
      <w:r>
        <w:rPr>
          <w:szCs w:val="18"/>
        </w:rPr>
        <w:t xml:space="preserve">, </w:t>
      </w:r>
      <w:hyperlink r:id="rId6" w:history="1">
        <w:r w:rsidRPr="00D139D6">
          <w:rPr>
            <w:rStyle w:val="Hyperlink"/>
            <w:szCs w:val="18"/>
          </w:rPr>
          <w:t>https://eur-lex.europa.eu/legal-content/EN/TXT/?uri=celex:52023PC0258</w:t>
        </w:r>
      </w:hyperlink>
      <w:r w:rsidRPr="00BD0C01">
        <w:rPr>
          <w:rStyle w:val="Hyperlink"/>
          <w:szCs w:val="18"/>
          <w:lang w:val="en-IE"/>
        </w:rPr>
        <w:t>.</w:t>
      </w:r>
    </w:p>
  </w:footnote>
  <w:footnote w:id="10">
    <w:p w14:paraId="41A56CBD" w14:textId="77777777" w:rsidR="00D933B7" w:rsidRPr="0022671F" w:rsidRDefault="00D933B7" w:rsidP="00D933B7">
      <w:pPr>
        <w:pStyle w:val="FootnoteText"/>
        <w:ind w:left="289" w:hanging="289"/>
        <w:jc w:val="both"/>
        <w:rPr>
          <w:lang w:val="en-IE"/>
        </w:rPr>
      </w:pPr>
      <w:r>
        <w:rPr>
          <w:szCs w:val="18"/>
        </w:rPr>
        <w:t>(</w:t>
      </w:r>
      <w:r w:rsidRPr="00BD0C01">
        <w:rPr>
          <w:rStyle w:val="FootnoteReference"/>
          <w:szCs w:val="18"/>
        </w:rPr>
        <w:footnoteRef/>
      </w:r>
      <w:r>
        <w:rPr>
          <w:szCs w:val="18"/>
        </w:rPr>
        <w:t>)</w:t>
      </w:r>
      <w:r w:rsidRPr="00AA1420">
        <w:rPr>
          <w:szCs w:val="18"/>
        </w:rPr>
        <w:t xml:space="preserve"> </w:t>
      </w:r>
      <w:r>
        <w:rPr>
          <w:szCs w:val="18"/>
        </w:rPr>
        <w:tab/>
      </w:r>
      <w:r w:rsidRPr="00AA1420">
        <w:rPr>
          <w:color w:val="333333"/>
          <w:szCs w:val="18"/>
          <w:shd w:val="clear" w:color="auto" w:fill="FFFFFF"/>
        </w:rPr>
        <w:t>Commission Implementing Decision (EU) 2023/2879 of 15</w:t>
      </w:r>
      <w:r w:rsidRPr="00AA1420">
        <w:rPr>
          <w:rFonts w:ascii="Calibri" w:hAnsi="Calibri" w:cs="Calibri"/>
          <w:color w:val="333333"/>
          <w:szCs w:val="18"/>
          <w:shd w:val="clear" w:color="auto" w:fill="FFFFFF"/>
        </w:rPr>
        <w:t> </w:t>
      </w:r>
      <w:r w:rsidRPr="00AA1420">
        <w:rPr>
          <w:color w:val="333333"/>
          <w:szCs w:val="18"/>
          <w:shd w:val="clear" w:color="auto" w:fill="FFFFFF"/>
        </w:rPr>
        <w:t>December 2023 establishing the Work Programme relating to the development and deployment for the electronic systems provided for in the Union Customs Code</w:t>
      </w:r>
      <w:r>
        <w:t xml:space="preserve">, </w:t>
      </w:r>
      <w:r w:rsidRPr="008904D6">
        <w:t>OJ L, 2023/2879, 22.12.2023,</w:t>
      </w:r>
      <w:r w:rsidRPr="0056611B">
        <w:t xml:space="preserve"> ELI:</w:t>
      </w:r>
      <w:r>
        <w:rPr>
          <w:rFonts w:ascii="Calibri" w:hAnsi="Calibri" w:cs="Calibri"/>
        </w:rPr>
        <w:t> </w:t>
      </w:r>
      <w:hyperlink r:id="rId7" w:history="1">
        <w:r w:rsidRPr="000E1BAD">
          <w:rPr>
            <w:rStyle w:val="Hyperlink"/>
          </w:rPr>
          <w:t>http://data.europa.eu/eli/dec_impl/2023/2879/oj</w:t>
        </w:r>
      </w:hyperlink>
      <w:r>
        <w:t>.</w:t>
      </w:r>
    </w:p>
  </w:footnote>
  <w:footnote w:id="11">
    <w:p w14:paraId="0249705F" w14:textId="77777777" w:rsidR="00D933B7" w:rsidRPr="003D7DEA" w:rsidRDefault="00D933B7" w:rsidP="00D933B7">
      <w:pPr>
        <w:pStyle w:val="FootnoteText"/>
      </w:pPr>
      <w:r>
        <w:t>(</w:t>
      </w:r>
      <w:r>
        <w:rPr>
          <w:rStyle w:val="FootnoteReference"/>
        </w:rPr>
        <w:footnoteRef/>
      </w:r>
      <w:r>
        <w:t>)</w:t>
      </w:r>
      <w:r>
        <w:tab/>
        <w:t>See footnote 3.</w:t>
      </w:r>
    </w:p>
  </w:footnote>
  <w:footnote w:id="12">
    <w:p w14:paraId="56689A97" w14:textId="77777777" w:rsidR="00D933B7" w:rsidRPr="004B2781" w:rsidRDefault="00D933B7" w:rsidP="00D933B7">
      <w:pPr>
        <w:pStyle w:val="FootnoteText"/>
        <w:ind w:left="289" w:hanging="289"/>
        <w:jc w:val="both"/>
        <w:rPr>
          <w:color w:val="FF0000"/>
          <w:szCs w:val="18"/>
        </w:rPr>
      </w:pPr>
      <w:r>
        <w:rPr>
          <w:szCs w:val="18"/>
        </w:rPr>
        <w:t>(</w:t>
      </w:r>
      <w:r w:rsidRPr="00BD0C01">
        <w:rPr>
          <w:rStyle w:val="FootnoteReference"/>
          <w:szCs w:val="18"/>
        </w:rPr>
        <w:footnoteRef/>
      </w:r>
      <w:r>
        <w:rPr>
          <w:szCs w:val="18"/>
        </w:rPr>
        <w:t>)</w:t>
      </w:r>
      <w:r w:rsidRPr="00E84268">
        <w:rPr>
          <w:szCs w:val="18"/>
        </w:rPr>
        <w:t xml:space="preserve"> </w:t>
      </w:r>
      <w:r>
        <w:rPr>
          <w:szCs w:val="18"/>
        </w:rPr>
        <w:tab/>
      </w:r>
      <w:r w:rsidRPr="00770F2E">
        <w:rPr>
          <w:szCs w:val="18"/>
        </w:rPr>
        <w:t xml:space="preserve">Action managers providing feedback explained their difficulties to quantify the number of working practices/guidelines and recommendations, given the wide range of activities supported by the programme and their specificities. The numbers reported can thus be explained given the broad interpretation of the indicator. </w:t>
      </w:r>
    </w:p>
  </w:footnote>
  <w:footnote w:id="13">
    <w:p w14:paraId="05FF87E6" w14:textId="77777777" w:rsidR="00D933B7" w:rsidRPr="00E84268" w:rsidRDefault="00D933B7" w:rsidP="00D933B7">
      <w:pPr>
        <w:spacing w:after="0"/>
        <w:ind w:left="289" w:hanging="289"/>
        <w:rPr>
          <w:sz w:val="18"/>
          <w:szCs w:val="18"/>
        </w:rPr>
      </w:pPr>
      <w:r>
        <w:rPr>
          <w:sz w:val="18"/>
          <w:szCs w:val="18"/>
        </w:rPr>
        <w:t>(</w:t>
      </w:r>
      <w:r w:rsidRPr="00BD0C01">
        <w:rPr>
          <w:rStyle w:val="FootnoteReference"/>
          <w:sz w:val="18"/>
          <w:szCs w:val="18"/>
        </w:rPr>
        <w:footnoteRef/>
      </w:r>
      <w:r>
        <w:rPr>
          <w:sz w:val="18"/>
          <w:szCs w:val="18"/>
        </w:rPr>
        <w:t>)</w:t>
      </w:r>
      <w:r w:rsidRPr="00E84268">
        <w:rPr>
          <w:sz w:val="18"/>
          <w:szCs w:val="18"/>
        </w:rPr>
        <w:t xml:space="preserve"> </w:t>
      </w:r>
      <w:r>
        <w:rPr>
          <w:sz w:val="18"/>
          <w:szCs w:val="18"/>
        </w:rPr>
        <w:tab/>
      </w:r>
      <w:r w:rsidRPr="00A52D2B">
        <w:rPr>
          <w:sz w:val="18"/>
          <w:szCs w:val="18"/>
        </w:rPr>
        <w:t xml:space="preserve">The data includes the number of professionals </w:t>
      </w:r>
      <w:r>
        <w:rPr>
          <w:sz w:val="18"/>
          <w:szCs w:val="18"/>
        </w:rPr>
        <w:t xml:space="preserve">who </w:t>
      </w:r>
      <w:r w:rsidRPr="00A52D2B">
        <w:rPr>
          <w:sz w:val="18"/>
          <w:szCs w:val="18"/>
        </w:rPr>
        <w:t xml:space="preserve">followed the courses in the EU portal, together with the number of tax officials who participated in </w:t>
      </w:r>
      <w:r>
        <w:rPr>
          <w:sz w:val="18"/>
          <w:szCs w:val="18"/>
        </w:rPr>
        <w:t>c</w:t>
      </w:r>
      <w:r w:rsidRPr="00A52D2B">
        <w:rPr>
          <w:sz w:val="18"/>
          <w:szCs w:val="18"/>
        </w:rPr>
        <w:t xml:space="preserve">ommon </w:t>
      </w:r>
      <w:r>
        <w:rPr>
          <w:sz w:val="18"/>
          <w:szCs w:val="18"/>
        </w:rPr>
        <w:t>l</w:t>
      </w:r>
      <w:r w:rsidRPr="00A52D2B">
        <w:rPr>
          <w:sz w:val="18"/>
          <w:szCs w:val="18"/>
        </w:rPr>
        <w:t xml:space="preserve">earning </w:t>
      </w:r>
      <w:r>
        <w:rPr>
          <w:sz w:val="18"/>
          <w:szCs w:val="18"/>
        </w:rPr>
        <w:t>e</w:t>
      </w:r>
      <w:r w:rsidRPr="00A52D2B">
        <w:rPr>
          <w:sz w:val="18"/>
          <w:szCs w:val="18"/>
        </w:rPr>
        <w:t xml:space="preserve">vent </w:t>
      </w:r>
      <w:r>
        <w:rPr>
          <w:sz w:val="18"/>
          <w:szCs w:val="18"/>
        </w:rPr>
        <w:t>p</w:t>
      </w:r>
      <w:r w:rsidRPr="00A52D2B">
        <w:rPr>
          <w:sz w:val="18"/>
          <w:szCs w:val="18"/>
        </w:rPr>
        <w:t>rogramme activities</w:t>
      </w:r>
      <w:r>
        <w:rPr>
          <w:sz w:val="18"/>
          <w:szCs w:val="18"/>
        </w:rPr>
        <w:t xml:space="preserve"> </w:t>
      </w:r>
      <w:r w:rsidRPr="00A52D2B">
        <w:rPr>
          <w:sz w:val="18"/>
          <w:szCs w:val="18"/>
        </w:rPr>
        <w:t xml:space="preserve">and digital training sessions supported by the </w:t>
      </w:r>
      <w:r>
        <w:rPr>
          <w:sz w:val="18"/>
          <w:szCs w:val="18"/>
        </w:rPr>
        <w:t>p</w:t>
      </w:r>
      <w:r w:rsidRPr="00A52D2B">
        <w:rPr>
          <w:sz w:val="18"/>
          <w:szCs w:val="18"/>
        </w:rPr>
        <w:t xml:space="preserve">rogramme, as recorded in the </w:t>
      </w:r>
      <w:r>
        <w:rPr>
          <w:sz w:val="18"/>
          <w:szCs w:val="18"/>
        </w:rPr>
        <w:t>a</w:t>
      </w:r>
      <w:r w:rsidRPr="00A52D2B">
        <w:rPr>
          <w:sz w:val="18"/>
          <w:szCs w:val="18"/>
        </w:rPr>
        <w:t xml:space="preserve">ctivity </w:t>
      </w:r>
      <w:r>
        <w:rPr>
          <w:sz w:val="18"/>
          <w:szCs w:val="18"/>
        </w:rPr>
        <w:t>r</w:t>
      </w:r>
      <w:r w:rsidRPr="00A52D2B">
        <w:rPr>
          <w:sz w:val="18"/>
          <w:szCs w:val="18"/>
        </w:rPr>
        <w:t xml:space="preserve">eporting </w:t>
      </w:r>
      <w:r>
        <w:rPr>
          <w:sz w:val="18"/>
          <w:szCs w:val="18"/>
        </w:rPr>
        <w:t>t</w:t>
      </w:r>
      <w:r w:rsidRPr="00A52D2B">
        <w:rPr>
          <w:sz w:val="18"/>
          <w:szCs w:val="18"/>
        </w:rPr>
        <w:t xml:space="preserve">ool. The number has to be understood not as unique officials and professionals trained, but as </w:t>
      </w:r>
      <w:r>
        <w:rPr>
          <w:sz w:val="18"/>
          <w:szCs w:val="18"/>
        </w:rPr>
        <w:t xml:space="preserve">the </w:t>
      </w:r>
      <w:r w:rsidRPr="00A52D2B">
        <w:rPr>
          <w:sz w:val="18"/>
          <w:szCs w:val="18"/>
        </w:rPr>
        <w:t>number of officials and other professionals trained in different courses. These figures depend heavily on estimates provided by the end user</w:t>
      </w:r>
      <w:r>
        <w:rPr>
          <w:sz w:val="18"/>
          <w:szCs w:val="18"/>
        </w:rPr>
        <w:t>s</w:t>
      </w:r>
      <w:r w:rsidRPr="00A52D2B">
        <w:rPr>
          <w:sz w:val="18"/>
          <w:szCs w:val="18"/>
        </w:rPr>
        <w:t xml:space="preserve"> at the time of download regarding the potential number of officials using the courses. For </w:t>
      </w:r>
      <w:r>
        <w:rPr>
          <w:sz w:val="18"/>
          <w:szCs w:val="18"/>
        </w:rPr>
        <w:t xml:space="preserve">example, </w:t>
      </w:r>
      <w:r w:rsidRPr="00A52D2B">
        <w:rPr>
          <w:sz w:val="18"/>
          <w:szCs w:val="18"/>
        </w:rPr>
        <w:t xml:space="preserve">some administrations estimate </w:t>
      </w:r>
      <w:r>
        <w:rPr>
          <w:sz w:val="18"/>
          <w:szCs w:val="18"/>
        </w:rPr>
        <w:t xml:space="preserve">that </w:t>
      </w:r>
      <w:r w:rsidRPr="00A52D2B">
        <w:rPr>
          <w:sz w:val="18"/>
          <w:szCs w:val="18"/>
        </w:rPr>
        <w:t xml:space="preserve">fewer officials will use individual training courses, </w:t>
      </w:r>
      <w:r>
        <w:rPr>
          <w:sz w:val="18"/>
          <w:szCs w:val="18"/>
        </w:rPr>
        <w:t xml:space="preserve">while </w:t>
      </w:r>
      <w:r w:rsidRPr="00A52D2B">
        <w:rPr>
          <w:sz w:val="18"/>
          <w:szCs w:val="18"/>
        </w:rPr>
        <w:t xml:space="preserve">others </w:t>
      </w:r>
      <w:r>
        <w:rPr>
          <w:sz w:val="18"/>
          <w:szCs w:val="18"/>
        </w:rPr>
        <w:t xml:space="preserve">provide </w:t>
      </w:r>
      <w:r w:rsidRPr="00A52D2B">
        <w:rPr>
          <w:sz w:val="18"/>
          <w:szCs w:val="18"/>
        </w:rPr>
        <w:t xml:space="preserve">higher </w:t>
      </w:r>
      <w:r>
        <w:rPr>
          <w:sz w:val="18"/>
          <w:szCs w:val="18"/>
        </w:rPr>
        <w:t>estimates</w:t>
      </w:r>
      <w:r w:rsidRPr="00A52D2B">
        <w:rPr>
          <w:sz w:val="18"/>
          <w:szCs w:val="18"/>
        </w:rPr>
        <w:t>.</w:t>
      </w:r>
    </w:p>
    <w:p w14:paraId="370D4265" w14:textId="77777777" w:rsidR="00D933B7" w:rsidRPr="007717E1" w:rsidRDefault="00D933B7" w:rsidP="00D933B7">
      <w:pPr>
        <w:pStyle w:val="FootnoteText"/>
      </w:pPr>
    </w:p>
  </w:footnote>
  <w:footnote w:id="14">
    <w:p w14:paraId="12B8ED3E" w14:textId="77777777" w:rsidR="00D933B7" w:rsidRPr="005C0682" w:rsidRDefault="00D933B7" w:rsidP="00D933B7">
      <w:pPr>
        <w:pStyle w:val="FootnoteText"/>
        <w:jc w:val="both"/>
        <w:rPr>
          <w:lang w:val="en-IE"/>
        </w:rPr>
      </w:pPr>
      <w:r w:rsidRPr="0013360A">
        <w:t>(</w:t>
      </w:r>
      <w:r w:rsidRPr="00BD0C01">
        <w:rPr>
          <w:rStyle w:val="FootnoteReference"/>
          <w:rFonts w:ascii="Times New Roman" w:hAnsi="Times New Roman"/>
          <w:sz w:val="20"/>
        </w:rPr>
        <w:footnoteRef/>
      </w:r>
      <w:r w:rsidRPr="0013360A">
        <w:t>)</w:t>
      </w:r>
      <w:r>
        <w:t xml:space="preserve"> </w:t>
      </w:r>
      <w:r>
        <w:tab/>
      </w:r>
      <w:r w:rsidRPr="005C0682">
        <w:t xml:space="preserve">The main beneficiaries of the programme are the customs/tax authorities in the participating countries. In particular for the collaborative activities grant, customs/tax authorities decide at their own discretion whom they delegate to the specific programme events according to the activity’s customs/tax-specific agenda and objectives. The data reflects the information available in the </w:t>
      </w:r>
      <w:r>
        <w:t>a</w:t>
      </w:r>
      <w:r w:rsidRPr="005C0682">
        <w:t xml:space="preserve">ctivity </w:t>
      </w:r>
      <w:r>
        <w:t>r</w:t>
      </w:r>
      <w:r w:rsidRPr="005C0682">
        <w:t xml:space="preserve">eporting </w:t>
      </w:r>
      <w:r>
        <w:t>t</w:t>
      </w:r>
      <w:r w:rsidRPr="005C0682">
        <w:t xml:space="preserve">ool on </w:t>
      </w:r>
      <w:r>
        <w:t>5.2.2026</w:t>
      </w:r>
      <w:r w:rsidRPr="005C0682">
        <w:t>.</w:t>
      </w:r>
    </w:p>
  </w:footnote>
  <w:footnote w:id="15">
    <w:p w14:paraId="5B72211D" w14:textId="77777777" w:rsidR="00D933B7" w:rsidRPr="00BC7F48" w:rsidRDefault="00D933B7" w:rsidP="00D933B7">
      <w:pPr>
        <w:pStyle w:val="FootnoteText"/>
        <w:rPr>
          <w:lang w:val="en-IE"/>
        </w:rPr>
      </w:pPr>
      <w:r>
        <w:t>(</w:t>
      </w:r>
      <w:r>
        <w:rPr>
          <w:rStyle w:val="FootnoteReference"/>
        </w:rPr>
        <w:footnoteRef/>
      </w:r>
      <w:r>
        <w:t xml:space="preserve">) </w:t>
      </w:r>
      <w:r>
        <w:tab/>
      </w:r>
      <w:r w:rsidRPr="00C77ED4">
        <w:t>Commission Implementing Decision (EU) 2023/1054 of 30</w:t>
      </w:r>
      <w:r w:rsidRPr="00C77ED4">
        <w:rPr>
          <w:rFonts w:ascii="Calibri" w:hAnsi="Calibri" w:cs="Calibri"/>
        </w:rPr>
        <w:t> </w:t>
      </w:r>
      <w:r w:rsidRPr="00C77ED4">
        <w:t>May 2023 laying down rules for the application of Regulation (EU)</w:t>
      </w:r>
      <w:r w:rsidRPr="00256143">
        <w:t xml:space="preserve"> </w:t>
      </w:r>
      <w:r w:rsidRPr="00C77ED4">
        <w:t xml:space="preserve">2021/696 of the European Parliament and of the Council as regards the service portfolio for the Governmental Satellite Communications services offered by the system established under the Union Space Programme, </w:t>
      </w:r>
      <w:r w:rsidRPr="00256143">
        <w:rPr>
          <w:lang w:val="en-IE"/>
        </w:rPr>
        <w:t>OJ L</w:t>
      </w:r>
      <w:r w:rsidRPr="00256143">
        <w:rPr>
          <w:rFonts w:ascii="Calibri" w:hAnsi="Calibri" w:cs="Calibri"/>
          <w:lang w:val="en-IE"/>
        </w:rPr>
        <w:t> </w:t>
      </w:r>
      <w:r w:rsidRPr="00C77ED4">
        <w:rPr>
          <w:rFonts w:cs="Calibri"/>
          <w:lang w:val="en-IE"/>
        </w:rPr>
        <w:t>141</w:t>
      </w:r>
      <w:r w:rsidRPr="00256143">
        <w:rPr>
          <w:lang w:val="en-IE"/>
        </w:rPr>
        <w:t>, 31.5.2023, pp.</w:t>
      </w:r>
      <w:r w:rsidRPr="00256143">
        <w:rPr>
          <w:rFonts w:ascii="Calibri" w:hAnsi="Calibri" w:cs="Calibri"/>
          <w:lang w:val="en-IE"/>
        </w:rPr>
        <w:t> </w:t>
      </w:r>
      <w:r w:rsidRPr="00C77ED4">
        <w:rPr>
          <w:rFonts w:cs="Calibri"/>
          <w:lang w:val="en-IE"/>
        </w:rPr>
        <w:t>49</w:t>
      </w:r>
      <w:r w:rsidRPr="00C77ED4">
        <w:rPr>
          <w:rFonts w:cs="EC Square Sans Pro"/>
          <w:lang w:val="en-IE"/>
        </w:rPr>
        <w:t>–</w:t>
      </w:r>
      <w:r w:rsidRPr="00C77ED4">
        <w:rPr>
          <w:rFonts w:cs="Calibri"/>
          <w:lang w:val="en-IE"/>
        </w:rPr>
        <w:t xml:space="preserve">56, </w:t>
      </w:r>
      <w:r w:rsidRPr="00256143">
        <w:rPr>
          <w:lang w:val="en-IE"/>
        </w:rPr>
        <w:t>ELI:</w:t>
      </w:r>
      <w:r w:rsidRPr="00256143">
        <w:rPr>
          <w:rFonts w:ascii="Calibri" w:hAnsi="Calibri" w:cs="Calibri"/>
          <w:lang w:val="en-IE"/>
        </w:rPr>
        <w:t> </w:t>
      </w:r>
      <w:hyperlink r:id="rId8" w:tooltip="Gives access to this document through its ELI URI." w:history="1">
        <w:r w:rsidRPr="00256143">
          <w:rPr>
            <w:rStyle w:val="Hyperlink"/>
            <w:lang w:val="en-IE"/>
          </w:rPr>
          <w:t>http://data.europa.eu/eli/dec_impl/2023/1054/oj</w:t>
        </w:r>
      </w:hyperlink>
      <w:r w:rsidRPr="00256143">
        <w:rPr>
          <w:lang w:val="en-IE"/>
        </w:rPr>
        <w:t xml:space="preserve">; </w:t>
      </w:r>
      <w:r w:rsidRPr="00256143">
        <w:rPr>
          <w:lang w:val="en-IE"/>
        </w:rPr>
        <w:br/>
      </w:r>
      <w:r w:rsidRPr="00C77ED4">
        <w:t>Commission Implementing Decision (EU) 2023/1055 of 30</w:t>
      </w:r>
      <w:r w:rsidRPr="00C77ED4">
        <w:rPr>
          <w:rFonts w:ascii="Calibri" w:hAnsi="Calibri" w:cs="Calibri"/>
        </w:rPr>
        <w:t> </w:t>
      </w:r>
      <w:r w:rsidRPr="00C77ED4">
        <w:t>May 2023 setting out the rules on the sharing and prioritisation of satellite communication capacities, services, and user equipment to fulfil the function referred to in Article</w:t>
      </w:r>
      <w:r w:rsidRPr="00C77ED4">
        <w:rPr>
          <w:rFonts w:ascii="Calibri" w:hAnsi="Calibri" w:cs="Calibri"/>
        </w:rPr>
        <w:t> </w:t>
      </w:r>
      <w:r w:rsidRPr="00C77ED4">
        <w:t>66(2) of Regulation (EU) 2021/696 of the European Parliament and of the Council</w:t>
      </w:r>
      <w:r w:rsidRPr="004E5403">
        <w:t xml:space="preserve">, </w:t>
      </w:r>
      <w:r w:rsidRPr="00C77ED4">
        <w:rPr>
          <w:lang w:val="en-IE"/>
        </w:rPr>
        <w:t>OJ L</w:t>
      </w:r>
      <w:r w:rsidRPr="004E5403">
        <w:rPr>
          <w:rFonts w:ascii="Calibri" w:hAnsi="Calibri" w:cs="Calibri"/>
          <w:lang w:val="en-IE"/>
        </w:rPr>
        <w:t> </w:t>
      </w:r>
      <w:r w:rsidRPr="00C77ED4">
        <w:rPr>
          <w:rFonts w:cs="Calibri"/>
          <w:lang w:val="en-IE"/>
        </w:rPr>
        <w:t>141</w:t>
      </w:r>
      <w:r w:rsidRPr="00C77ED4">
        <w:rPr>
          <w:lang w:val="en-IE"/>
        </w:rPr>
        <w:t>, 31.5.2023,</w:t>
      </w:r>
      <w:r w:rsidRPr="004E5403">
        <w:rPr>
          <w:lang w:val="en-IE"/>
        </w:rPr>
        <w:t xml:space="preserve"> pp.</w:t>
      </w:r>
      <w:r w:rsidRPr="004E5403">
        <w:rPr>
          <w:rFonts w:ascii="Calibri" w:hAnsi="Calibri" w:cs="Calibri"/>
          <w:lang w:val="en-IE"/>
        </w:rPr>
        <w:t> </w:t>
      </w:r>
      <w:r w:rsidRPr="00C77ED4">
        <w:rPr>
          <w:rFonts w:cs="Calibri"/>
          <w:lang w:val="en-IE"/>
        </w:rPr>
        <w:t>57</w:t>
      </w:r>
      <w:r w:rsidRPr="00C77ED4">
        <w:rPr>
          <w:rFonts w:cs="EC Square Sans Pro"/>
          <w:lang w:val="en-IE"/>
        </w:rPr>
        <w:t>–</w:t>
      </w:r>
      <w:r w:rsidRPr="00C77ED4">
        <w:rPr>
          <w:rFonts w:cs="Calibri"/>
          <w:lang w:val="en-IE"/>
        </w:rPr>
        <w:t xml:space="preserve">66, </w:t>
      </w:r>
      <w:r w:rsidRPr="004E5403">
        <w:rPr>
          <w:lang w:val="en-IE"/>
        </w:rPr>
        <w:t>ELI:</w:t>
      </w:r>
      <w:r w:rsidRPr="004E5403">
        <w:rPr>
          <w:rFonts w:ascii="Calibri" w:hAnsi="Calibri" w:cs="Calibri"/>
          <w:lang w:val="en-IE"/>
        </w:rPr>
        <w:t> </w:t>
      </w:r>
      <w:hyperlink r:id="rId9" w:tooltip="Gives access to this document through its ELI URI." w:history="1">
        <w:r w:rsidRPr="004E5403">
          <w:rPr>
            <w:rStyle w:val="Hyperlink"/>
            <w:lang w:val="en-IE"/>
          </w:rPr>
          <w:t>http://data.europa.eu/eli/dec_impl/2023/1055/oj</w:t>
        </w:r>
      </w:hyperlink>
      <w:r w:rsidRPr="004E5403">
        <w:rPr>
          <w:lang w:val="en-IE"/>
        </w:rPr>
        <w:t xml:space="preserve">; </w:t>
      </w:r>
      <w:r w:rsidRPr="004E5403">
        <w:rPr>
          <w:lang w:val="en-IE"/>
        </w:rPr>
        <w:br/>
      </w:r>
      <w:r w:rsidRPr="00C77ED4">
        <w:t>Commission Implementing Decision (EU) 2024/3195 of 18</w:t>
      </w:r>
      <w:r w:rsidRPr="00C77ED4">
        <w:rPr>
          <w:rFonts w:ascii="Calibri" w:hAnsi="Calibri" w:cs="Calibri"/>
        </w:rPr>
        <w:t> </w:t>
      </w:r>
      <w:r w:rsidRPr="00C77ED4">
        <w:t>December 2024 laying down rules for the application of Regulation (EU)</w:t>
      </w:r>
      <w:r>
        <w:t xml:space="preserve"> </w:t>
      </w:r>
      <w:r w:rsidRPr="00C77ED4">
        <w:t>2021/696 of the European Parliament and of the Council as regards the location of the GOVSATCOM Hub</w:t>
      </w:r>
      <w:r>
        <w:t xml:space="preserve">, </w:t>
      </w:r>
      <w:r w:rsidRPr="00C77ED4">
        <w:rPr>
          <w:lang w:val="en-IE"/>
        </w:rPr>
        <w:t>OJ L, 2024/3195, 20.12.2024, ELI:</w:t>
      </w:r>
      <w:r w:rsidRPr="00C77ED4">
        <w:rPr>
          <w:rFonts w:ascii="Calibri" w:hAnsi="Calibri" w:cs="Calibri"/>
          <w:lang w:val="en-IE"/>
        </w:rPr>
        <w:t> </w:t>
      </w:r>
      <w:hyperlink r:id="rId10" w:tgtFrame="_blank" w:tooltip="Gives access to this document through its ELI URI." w:history="1">
        <w:r w:rsidRPr="00C77ED4">
          <w:rPr>
            <w:rStyle w:val="Hyperlink"/>
            <w:lang w:val="en-IE"/>
          </w:rPr>
          <w:t>http://data.europa.eu/eli/dec_impl/2024/3195/oj</w:t>
        </w:r>
      </w:hyperlink>
      <w:r w:rsidRPr="00BC7F48">
        <w:rPr>
          <w:lang w:val="en-IE"/>
        </w:rPr>
        <w:t>.</w:t>
      </w:r>
    </w:p>
    <w:p w14:paraId="446D3B37" w14:textId="77777777" w:rsidR="00D933B7" w:rsidRPr="0043484A" w:rsidRDefault="00D933B7" w:rsidP="00D933B7">
      <w:pPr>
        <w:pStyle w:val="FootnoteText"/>
        <w:rPr>
          <w:lang w:val="en-IE"/>
        </w:rPr>
      </w:pPr>
    </w:p>
  </w:footnote>
  <w:footnote w:id="16">
    <w:p w14:paraId="2D85731D" w14:textId="77777777" w:rsidR="00D933B7" w:rsidRPr="00D72BC9" w:rsidRDefault="00D933B7" w:rsidP="00D933B7">
      <w:pPr>
        <w:pStyle w:val="FootnoteText"/>
        <w:rPr>
          <w:lang w:val="it-IT"/>
        </w:rPr>
      </w:pPr>
      <w:r>
        <w:rPr>
          <w:rStyle w:val="FootnoteReference"/>
        </w:rPr>
        <w:footnoteRef/>
      </w:r>
      <w:r w:rsidRPr="00D72BC9">
        <w:rPr>
          <w:lang w:val="it-IT"/>
        </w:rPr>
        <w:t xml:space="preserve"> https://starseu.net/spacecareer/</w:t>
      </w:r>
    </w:p>
  </w:footnote>
  <w:footnote w:id="17">
    <w:p w14:paraId="739DF9F9" w14:textId="77777777" w:rsidR="00D933B7" w:rsidRPr="00457F7F" w:rsidRDefault="00D933B7" w:rsidP="00D933B7">
      <w:pPr>
        <w:pStyle w:val="FootnoteText"/>
        <w:rPr>
          <w:lang w:val="it-IT"/>
        </w:rPr>
      </w:pPr>
      <w:r w:rsidRPr="00457F7F">
        <w:rPr>
          <w:lang w:val="it-IT"/>
        </w:rPr>
        <w:t>(</w:t>
      </w:r>
      <w:r>
        <w:rPr>
          <w:rStyle w:val="FootnoteReference"/>
        </w:rPr>
        <w:footnoteRef/>
      </w:r>
      <w:r w:rsidRPr="00457F7F">
        <w:rPr>
          <w:lang w:val="it-IT"/>
        </w:rPr>
        <w:t>) Belgium, Bulgaria, Czechia, Germany, Estonia, Spain, France, Croatia, Cyprus, Hungary, Malta, Netherlands, Austria, Portugal, Slovakia, Finland.</w:t>
      </w:r>
    </w:p>
  </w:footnote>
  <w:footnote w:id="18">
    <w:p w14:paraId="0E8BA884" w14:textId="77777777" w:rsidR="00D933B7" w:rsidRPr="00457F7F" w:rsidRDefault="00D933B7" w:rsidP="00D933B7">
      <w:pPr>
        <w:pStyle w:val="FootnoteText"/>
        <w:rPr>
          <w:lang w:val="it-IT"/>
        </w:rPr>
      </w:pPr>
      <w:r w:rsidRPr="00457F7F">
        <w:rPr>
          <w:lang w:val="it-IT"/>
        </w:rPr>
        <w:t>(</w:t>
      </w:r>
      <w:r>
        <w:rPr>
          <w:rStyle w:val="FootnoteReference"/>
        </w:rPr>
        <w:footnoteRef/>
      </w:r>
      <w:r w:rsidRPr="00457F7F">
        <w:rPr>
          <w:lang w:val="it-IT"/>
        </w:rPr>
        <w:t>) Belgium, Czechia, Denmark, Germany, Estonia, France, Italy, Cyprus, Latvia, Lithuania, Luxembourg, Hungary, Poland, Portugal, Romania, Slovakia, Finland.</w:t>
      </w:r>
    </w:p>
  </w:footnote>
  <w:footnote w:id="19">
    <w:p w14:paraId="1ECC8887" w14:textId="77777777" w:rsidR="00D933B7" w:rsidRPr="00457F7F" w:rsidRDefault="00D933B7" w:rsidP="00D933B7">
      <w:pPr>
        <w:pStyle w:val="FootnoteText"/>
      </w:pPr>
      <w:r w:rsidRPr="00457F7F">
        <w:rPr>
          <w:lang w:val="en-IE"/>
        </w:rPr>
        <w:t>(</w:t>
      </w:r>
      <w:r>
        <w:rPr>
          <w:rStyle w:val="FootnoteReference"/>
        </w:rPr>
        <w:footnoteRef/>
      </w:r>
      <w:r w:rsidRPr="00457F7F">
        <w:rPr>
          <w:lang w:val="en-IE"/>
        </w:rPr>
        <w:t xml:space="preserve">) </w:t>
      </w:r>
      <w:r w:rsidRPr="00457F7F">
        <w:t>Commission Implementing Decision (EU) 2024/1067 of 12</w:t>
      </w:r>
      <w:r w:rsidRPr="00457F7F">
        <w:rPr>
          <w:rFonts w:ascii="Calibri" w:hAnsi="Calibri" w:cs="Calibri"/>
        </w:rPr>
        <w:t> </w:t>
      </w:r>
      <w:r w:rsidRPr="00457F7F">
        <w:t>April 2024 laying down rules for the application of Regulation (EU)</w:t>
      </w:r>
      <w:r>
        <w:t xml:space="preserve"> </w:t>
      </w:r>
      <w:r w:rsidRPr="00457F7F">
        <w:t>2023/588 of the European Parliament and of the Council as regards the location of the control centres belonging to the ground infrastructure of the Union Secure Connectivity Programme</w:t>
      </w:r>
      <w:r>
        <w:t>,</w:t>
      </w:r>
      <w:r w:rsidRPr="00457F7F">
        <w:rPr>
          <w:lang w:val="en-IE"/>
        </w:rPr>
        <w:t xml:space="preserve"> </w:t>
      </w:r>
      <w:r w:rsidRPr="00457F7F">
        <w:rPr>
          <w:rFonts w:cs="Calibri"/>
          <w:color w:val="000000"/>
          <w:lang w:val="en-IE" w:eastAsia="en-IE"/>
        </w:rPr>
        <w:t>OJ L, 2024/1067, 16.4.2024,</w:t>
      </w:r>
      <w:r w:rsidRPr="00457F7F">
        <w:rPr>
          <w:color w:val="333333"/>
          <w:sz w:val="21"/>
          <w:szCs w:val="21"/>
          <w:shd w:val="clear" w:color="auto" w:fill="FFFFFF"/>
          <w:lang w:val="en-IE"/>
        </w:rPr>
        <w:t xml:space="preserve"> </w:t>
      </w:r>
      <w:hyperlink r:id="rId11" w:history="1">
        <w:r w:rsidRPr="00457F7F">
          <w:rPr>
            <w:rStyle w:val="Hyperlink"/>
            <w:shd w:val="clear" w:color="auto" w:fill="FFFFFF"/>
            <w:lang w:val="en-IE"/>
          </w:rPr>
          <w:t>http://data.europa.eu/eli/dec_impl/2024/1067/oj</w:t>
        </w:r>
      </w:hyperlink>
      <w:r>
        <w:t>.</w:t>
      </w:r>
    </w:p>
  </w:footnote>
  <w:footnote w:id="20">
    <w:p w14:paraId="279E5BD7" w14:textId="77777777" w:rsidR="00D933B7" w:rsidRPr="00457F7F" w:rsidRDefault="00D933B7" w:rsidP="00D933B7">
      <w:pPr>
        <w:pStyle w:val="FootnoteText"/>
        <w:rPr>
          <w:lang w:val="en-IE"/>
        </w:rPr>
      </w:pPr>
      <w:r>
        <w:t>(</w:t>
      </w:r>
      <w:r>
        <w:rPr>
          <w:rStyle w:val="FootnoteReference"/>
        </w:rPr>
        <w:footnoteRef/>
      </w:r>
      <w:r>
        <w:t xml:space="preserve">) </w:t>
      </w:r>
      <w:hyperlink r:id="rId12" w:history="1">
        <w:r w:rsidRPr="00215D8D">
          <w:rPr>
            <w:rStyle w:val="Hyperlink"/>
          </w:rPr>
          <w:t>https://starseu.net/spacecareer/</w:t>
        </w:r>
      </w:hyperlink>
      <w:r>
        <w:t>.</w:t>
      </w:r>
    </w:p>
  </w:footnote>
  <w:footnote w:id="21">
    <w:p w14:paraId="013614CF" w14:textId="77777777" w:rsidR="00D933B7" w:rsidRPr="00CB666D" w:rsidRDefault="00D933B7" w:rsidP="00D933B7">
      <w:pPr>
        <w:pStyle w:val="FootnoteText"/>
        <w:rPr>
          <w:lang w:val="en-IE"/>
        </w:rPr>
      </w:pPr>
      <w:r>
        <w:t>(</w:t>
      </w:r>
      <w:r>
        <w:rPr>
          <w:rStyle w:val="FootnoteReference"/>
        </w:rPr>
        <w:footnoteRef/>
      </w:r>
      <w:r>
        <w:t>)</w:t>
      </w:r>
      <w:r>
        <w:tab/>
      </w:r>
      <w:r w:rsidRPr="00BD2906">
        <w:rPr>
          <w:sz w:val="20"/>
        </w:rPr>
        <w:t>Regulation (EU) 2021/1058 of the European Parliament and of the Council of 24</w:t>
      </w:r>
      <w:r w:rsidRPr="00BD2906">
        <w:rPr>
          <w:rFonts w:ascii="Calibri" w:hAnsi="Calibri" w:cs="Calibri"/>
          <w:sz w:val="20"/>
        </w:rPr>
        <w:t> </w:t>
      </w:r>
      <w:r w:rsidRPr="00BD2906">
        <w:rPr>
          <w:sz w:val="20"/>
        </w:rPr>
        <w:t>June 2021 on the European Regional Development Fund and on the Cohesion Fund (OJ L</w:t>
      </w:r>
      <w:r w:rsidRPr="00BD2906">
        <w:rPr>
          <w:rFonts w:ascii="Calibri" w:hAnsi="Calibri" w:cs="Calibri"/>
          <w:sz w:val="20"/>
        </w:rPr>
        <w:t> </w:t>
      </w:r>
      <w:r w:rsidRPr="00BD2906">
        <w:rPr>
          <w:sz w:val="20"/>
        </w:rPr>
        <w:t>231, 30.6.2021, p.</w:t>
      </w:r>
      <w:r w:rsidRPr="00BD2906">
        <w:rPr>
          <w:rFonts w:ascii="Calibri" w:hAnsi="Calibri" w:cs="Calibri"/>
          <w:sz w:val="20"/>
        </w:rPr>
        <w:t> </w:t>
      </w:r>
      <w:r w:rsidRPr="00BD2906">
        <w:rPr>
          <w:sz w:val="20"/>
        </w:rPr>
        <w:t xml:space="preserve">60, ELI: </w:t>
      </w:r>
      <w:hyperlink r:id="rId13" w:history="1">
        <w:r w:rsidRPr="00BD2906">
          <w:rPr>
            <w:rStyle w:val="Hyperlink"/>
            <w:sz w:val="20"/>
          </w:rPr>
          <w:t>http://data.europa.eu/eli/reg/2021/1058/2025-09-20</w:t>
        </w:r>
      </w:hyperlink>
      <w:r w:rsidRPr="00BD2906">
        <w:rPr>
          <w:sz w:val="20"/>
        </w:rPr>
        <w:t>).</w:t>
      </w:r>
    </w:p>
  </w:footnote>
  <w:footnote w:id="22">
    <w:p w14:paraId="12C90A8A" w14:textId="77777777" w:rsidR="00D933B7" w:rsidRPr="00CB666D" w:rsidRDefault="00D933B7" w:rsidP="00D933B7">
      <w:pPr>
        <w:pStyle w:val="FootnoteText"/>
        <w:rPr>
          <w:sz w:val="20"/>
        </w:rPr>
      </w:pPr>
      <w:r w:rsidRPr="00CB666D">
        <w:rPr>
          <w:sz w:val="20"/>
        </w:rPr>
        <w:t>(</w:t>
      </w:r>
      <w:r w:rsidRPr="00CB666D">
        <w:rPr>
          <w:rStyle w:val="FootnoteReference"/>
          <w:sz w:val="20"/>
        </w:rPr>
        <w:footnoteRef/>
      </w:r>
      <w:r w:rsidRPr="00CB666D">
        <w:rPr>
          <w:sz w:val="20"/>
        </w:rPr>
        <w:t>)</w:t>
      </w:r>
      <w:r w:rsidRPr="00CB666D">
        <w:rPr>
          <w:sz w:val="20"/>
        </w:rPr>
        <w:tab/>
        <w:t>Council Implementing Decision (EU) 2022/2506 of 15</w:t>
      </w:r>
      <w:r w:rsidRPr="00CB666D">
        <w:rPr>
          <w:rFonts w:ascii="Calibri" w:hAnsi="Calibri" w:cs="Calibri"/>
          <w:sz w:val="20"/>
        </w:rPr>
        <w:t> </w:t>
      </w:r>
      <w:r w:rsidRPr="00CB666D">
        <w:rPr>
          <w:sz w:val="20"/>
        </w:rPr>
        <w:t>December 2022 on measures for the protection of the Union budget against breaches of the principle of the rule of law in Hungary (OJ L</w:t>
      </w:r>
      <w:r w:rsidRPr="00CB666D">
        <w:rPr>
          <w:rFonts w:ascii="Calibri" w:hAnsi="Calibri" w:cs="Calibri"/>
          <w:sz w:val="20"/>
        </w:rPr>
        <w:t> </w:t>
      </w:r>
      <w:r w:rsidRPr="00CB666D">
        <w:rPr>
          <w:sz w:val="20"/>
        </w:rPr>
        <w:t>325, 20.12.2022, p.</w:t>
      </w:r>
      <w:r w:rsidRPr="00CB666D">
        <w:rPr>
          <w:rFonts w:ascii="Calibri" w:hAnsi="Calibri" w:cs="Calibri"/>
          <w:sz w:val="20"/>
        </w:rPr>
        <w:t> </w:t>
      </w:r>
      <w:r w:rsidRPr="00CB666D">
        <w:rPr>
          <w:sz w:val="20"/>
        </w:rPr>
        <w:t xml:space="preserve">94, ELI: </w:t>
      </w:r>
      <w:hyperlink r:id="rId14" w:history="1">
        <w:r w:rsidRPr="00CB666D">
          <w:rPr>
            <w:rStyle w:val="Hyperlink"/>
            <w:sz w:val="20"/>
          </w:rPr>
          <w:t>http://data.europa.eu/eli/dec_impl/2022/2506/oj</w:t>
        </w:r>
      </w:hyperlink>
      <w:r w:rsidRPr="00CB666D">
        <w:rPr>
          <w:sz w:val="20"/>
        </w:rPr>
        <w:t>).</w:t>
      </w:r>
    </w:p>
  </w:footnote>
  <w:footnote w:id="23">
    <w:p w14:paraId="45A61298" w14:textId="77777777" w:rsidR="00D933B7" w:rsidRPr="00CB666D" w:rsidRDefault="00D933B7" w:rsidP="00D933B7">
      <w:pPr>
        <w:pStyle w:val="FootnoteText"/>
        <w:rPr>
          <w:sz w:val="20"/>
        </w:rPr>
      </w:pPr>
      <w:r w:rsidRPr="00CB666D">
        <w:rPr>
          <w:sz w:val="20"/>
        </w:rPr>
        <w:t>(</w:t>
      </w:r>
      <w:r w:rsidRPr="00CB666D">
        <w:rPr>
          <w:rStyle w:val="FootnoteReference"/>
          <w:sz w:val="20"/>
        </w:rPr>
        <w:footnoteRef/>
      </w:r>
      <w:r w:rsidRPr="00CB666D">
        <w:rPr>
          <w:sz w:val="20"/>
        </w:rPr>
        <w:t>)</w:t>
      </w:r>
      <w:r w:rsidRPr="00CB666D">
        <w:rPr>
          <w:sz w:val="20"/>
        </w:rPr>
        <w:tab/>
        <w:t>In line with the provisions of Article</w:t>
      </w:r>
      <w:r w:rsidRPr="00CB666D">
        <w:rPr>
          <w:rFonts w:ascii="Calibri" w:hAnsi="Calibri" w:cs="Calibri"/>
          <w:sz w:val="20"/>
        </w:rPr>
        <w:t> </w:t>
      </w:r>
      <w:r w:rsidRPr="00CB666D">
        <w:rPr>
          <w:sz w:val="20"/>
        </w:rPr>
        <w:t>42, Annex</w:t>
      </w:r>
      <w:r w:rsidRPr="00CB666D">
        <w:rPr>
          <w:rFonts w:ascii="Calibri" w:hAnsi="Calibri" w:cs="Calibri"/>
          <w:sz w:val="20"/>
        </w:rPr>
        <w:t> </w:t>
      </w:r>
      <w:r w:rsidRPr="00CB666D">
        <w:rPr>
          <w:sz w:val="20"/>
        </w:rPr>
        <w:t>VII and Annex</w:t>
      </w:r>
      <w:r w:rsidRPr="00CB666D">
        <w:rPr>
          <w:rFonts w:ascii="Calibri" w:hAnsi="Calibri" w:cs="Calibri"/>
          <w:sz w:val="20"/>
        </w:rPr>
        <w:t> </w:t>
      </w:r>
      <w:r w:rsidRPr="00CB666D">
        <w:rPr>
          <w:sz w:val="20"/>
        </w:rPr>
        <w:t>XVII of Regulation (EU) 2021/1060 of the European Parliament and of the Council of 24</w:t>
      </w:r>
      <w:r w:rsidRPr="00CB666D">
        <w:rPr>
          <w:rFonts w:ascii="Calibri" w:hAnsi="Calibri" w:cs="Calibri"/>
          <w:sz w:val="20"/>
        </w:rPr>
        <w:t> </w:t>
      </w:r>
      <w:r w:rsidRPr="00CB666D">
        <w:rPr>
          <w:sz w:val="20"/>
        </w:rPr>
        <w:t>June 2021 laying down common provisions on the European Regional Development Fund, the European Social Fund Plus, the Cohesion Fund, the Just Transition Fund and the European Maritime, Fisheries and Aquaculture Fund and financial rules for those and for the Asylum, Migration and Integration Fund, the Internal Security Fund and the Instrument for Financial Support for Border Management and Visa Policy (OJ L</w:t>
      </w:r>
      <w:r w:rsidRPr="00CB666D">
        <w:rPr>
          <w:rFonts w:ascii="Calibri" w:hAnsi="Calibri" w:cs="Calibri"/>
          <w:sz w:val="20"/>
        </w:rPr>
        <w:t> </w:t>
      </w:r>
      <w:r w:rsidRPr="00CB666D">
        <w:rPr>
          <w:sz w:val="20"/>
        </w:rPr>
        <w:t>231, 30.6.2021, p.</w:t>
      </w:r>
      <w:r w:rsidRPr="00CB666D">
        <w:rPr>
          <w:rFonts w:ascii="Calibri" w:hAnsi="Calibri" w:cs="Calibri"/>
          <w:sz w:val="20"/>
        </w:rPr>
        <w:t> </w:t>
      </w:r>
      <w:r w:rsidRPr="00CB666D">
        <w:rPr>
          <w:sz w:val="20"/>
        </w:rPr>
        <w:t xml:space="preserve">159, ELI: </w:t>
      </w:r>
      <w:hyperlink r:id="rId15" w:history="1">
        <w:r w:rsidRPr="00CB666D">
          <w:rPr>
            <w:rStyle w:val="Hyperlink"/>
            <w:sz w:val="20"/>
          </w:rPr>
          <w:t>http://data.europa.eu/eli/reg/2021/1060/2025-10-25</w:t>
        </w:r>
      </w:hyperlink>
      <w:r w:rsidRPr="00CB666D">
        <w:rPr>
          <w:sz w:val="20"/>
        </w:rPr>
        <w:t>).</w:t>
      </w:r>
    </w:p>
  </w:footnote>
  <w:footnote w:id="24">
    <w:p w14:paraId="13FB9AE4" w14:textId="77777777" w:rsidR="00DD0990" w:rsidRPr="008745AC" w:rsidRDefault="00DD0990" w:rsidP="00DD0990">
      <w:pPr>
        <w:pStyle w:val="FootnoteText"/>
      </w:pPr>
      <w:r w:rsidRPr="00CB666D">
        <w:rPr>
          <w:sz w:val="20"/>
        </w:rPr>
        <w:t>(</w:t>
      </w:r>
      <w:r w:rsidRPr="00CB666D">
        <w:rPr>
          <w:rStyle w:val="FootnoteReference"/>
          <w:sz w:val="20"/>
        </w:rPr>
        <w:footnoteRef/>
      </w:r>
      <w:r w:rsidRPr="00CB666D">
        <w:rPr>
          <w:sz w:val="20"/>
        </w:rPr>
        <w:t>)</w:t>
      </w:r>
      <w:r w:rsidRPr="00CB666D">
        <w:rPr>
          <w:sz w:val="20"/>
        </w:rPr>
        <w:tab/>
        <w:t>As defined in Annex II to Regulation (EU) 2021/1058.</w:t>
      </w:r>
    </w:p>
  </w:footnote>
  <w:footnote w:id="25">
    <w:p w14:paraId="7BF78499" w14:textId="35299EE0" w:rsidR="00D933B7" w:rsidRPr="00CB666D" w:rsidRDefault="00D933B7" w:rsidP="00D933B7">
      <w:pPr>
        <w:pStyle w:val="FootnoteText"/>
        <w:rPr>
          <w:sz w:val="20"/>
          <w:lang w:val="en-IE"/>
        </w:rPr>
      </w:pPr>
      <w:r w:rsidRPr="00CB666D">
        <w:rPr>
          <w:sz w:val="20"/>
        </w:rPr>
        <w:t>(</w:t>
      </w:r>
      <w:r w:rsidRPr="00CB666D">
        <w:rPr>
          <w:rStyle w:val="FootnoteReference"/>
          <w:sz w:val="20"/>
        </w:rPr>
        <w:footnoteRef/>
      </w:r>
      <w:r w:rsidRPr="00CB666D">
        <w:rPr>
          <w:sz w:val="20"/>
        </w:rPr>
        <w:t xml:space="preserve">) </w:t>
      </w:r>
      <w:r w:rsidRPr="00CB666D">
        <w:rPr>
          <w:sz w:val="20"/>
        </w:rPr>
        <w:tab/>
      </w:r>
      <w:r w:rsidRPr="00CB666D">
        <w:rPr>
          <w:rFonts w:eastAsia="Calibri" w:cs="Calibri"/>
          <w:color w:val="000000" w:themeColor="text1"/>
          <w:sz w:val="20"/>
        </w:rPr>
        <w:t>Regulation (EU) 2025/1914 of the European Parliament and of the European Council of 18</w:t>
      </w:r>
      <w:r w:rsidRPr="00283EB9">
        <w:rPr>
          <w:rFonts w:ascii="Calibri" w:eastAsia="Calibri" w:hAnsi="Calibri" w:cs="Calibri"/>
          <w:color w:val="000000" w:themeColor="text1"/>
          <w:sz w:val="20"/>
        </w:rPr>
        <w:t> </w:t>
      </w:r>
      <w:r w:rsidRPr="00CB666D">
        <w:rPr>
          <w:rFonts w:eastAsia="Calibri" w:cs="Calibri"/>
          <w:color w:val="000000" w:themeColor="text1"/>
          <w:sz w:val="20"/>
        </w:rPr>
        <w:t xml:space="preserve">September amending Regulations (EU) 2021/1058 and (EU) 2021/1056 as regards specific measures to address strategic challenges in the context of the mid-term review (OJ L, 2025/1914, 19.9.2025, ELI: </w:t>
      </w:r>
      <w:hyperlink r:id="rId16" w:history="1">
        <w:r w:rsidRPr="00CB666D">
          <w:rPr>
            <w:rStyle w:val="Hyperlink"/>
            <w:rFonts w:eastAsia="Calibri" w:cs="Calibri"/>
            <w:sz w:val="20"/>
          </w:rPr>
          <w:t>http://data.europa.eu/eli/reg/2025/1914/oj</w:t>
        </w:r>
      </w:hyperlink>
      <w:r w:rsidRPr="00CB666D">
        <w:rPr>
          <w:rFonts w:eastAsia="Calibri" w:cs="Calibri"/>
          <w:color w:val="000000" w:themeColor="text1"/>
          <w:sz w:val="20"/>
        </w:rPr>
        <w:t>).</w:t>
      </w:r>
    </w:p>
  </w:footnote>
  <w:footnote w:id="26">
    <w:p w14:paraId="61A6E47B" w14:textId="77777777" w:rsidR="00D933B7" w:rsidRPr="005F2006" w:rsidRDefault="00D933B7" w:rsidP="00D933B7">
      <w:pPr>
        <w:pStyle w:val="FootnoteText"/>
      </w:pPr>
      <w:r>
        <w:t>(</w:t>
      </w:r>
      <w:r>
        <w:rPr>
          <w:rStyle w:val="FootnoteReference"/>
        </w:rPr>
        <w:footnoteRef/>
      </w:r>
      <w:r>
        <w:t xml:space="preserve">) In comparison to the total megawatts of additional installed operational capacity of renewable energy reported for 2024, the indicator decreased. </w:t>
      </w:r>
      <w:r w:rsidRPr="00877A59">
        <w:t>This is linked to a downward revision of this common indicator for one Member State in the last reporting round</w:t>
      </w:r>
      <w:r>
        <w:t>, which</w:t>
      </w:r>
      <w:r w:rsidRPr="00877A59">
        <w:t xml:space="preserve"> impacted the overall indicator</w:t>
      </w:r>
      <w:r>
        <w:t>.</w:t>
      </w:r>
    </w:p>
  </w:footnote>
  <w:footnote w:id="27">
    <w:p w14:paraId="5A98291C" w14:textId="77777777" w:rsidR="00D933B7" w:rsidRPr="00136229" w:rsidRDefault="00D933B7" w:rsidP="00D933B7">
      <w:pPr>
        <w:pStyle w:val="FootnoteText"/>
        <w:rPr>
          <w:rFonts w:ascii="Arial" w:hAnsi="Arial" w:cs="Arial"/>
        </w:rPr>
      </w:pPr>
      <w:r>
        <w:t>(</w:t>
      </w:r>
      <w:r>
        <w:rPr>
          <w:rStyle w:val="FootnoteReference"/>
        </w:rPr>
        <w:footnoteRef/>
      </w:r>
      <w:r>
        <w:t xml:space="preserve">) </w:t>
      </w:r>
      <w:r w:rsidRPr="00306A24">
        <w:rPr>
          <w:rFonts w:eastAsia="EC Square Sans Pro" w:cs="EC Square Sans Pro"/>
        </w:rPr>
        <w:t xml:space="preserve">Communication from the Commission to the European Parliament and the </w:t>
      </w:r>
      <w:r w:rsidRPr="00A26FB5">
        <w:rPr>
          <w:rFonts w:eastAsia="EC Square Sans Pro" w:cs="EC Square Sans Pro"/>
        </w:rPr>
        <w:t>Council</w:t>
      </w:r>
      <w:r>
        <w:rPr>
          <w:rFonts w:ascii="Calibri" w:eastAsia="EC Square Sans Pro" w:hAnsi="Calibri" w:cs="Calibri"/>
        </w:rPr>
        <w:t> </w:t>
      </w:r>
      <w:r>
        <w:rPr>
          <w:rFonts w:eastAsia="EC Square Sans Pro" w:cs="EC Square Sans Pro"/>
        </w:rPr>
        <w:t>–</w:t>
      </w:r>
      <w:r w:rsidRPr="00A26FB5">
        <w:rPr>
          <w:rFonts w:eastAsia="EC Square Sans Pro" w:cs="EC Square Sans Pro"/>
        </w:rPr>
        <w:t xml:space="preserve"> </w:t>
      </w:r>
      <w:r w:rsidRPr="00A26FB5">
        <w:rPr>
          <w:rFonts w:eastAsia="EC Square Sans Pro" w:cs="EC Square Sans Pro"/>
          <w:lang w:val="en-IE"/>
        </w:rPr>
        <w:t>NextGenerationEU</w:t>
      </w:r>
      <w:r w:rsidRPr="00A26FB5">
        <w:rPr>
          <w:rFonts w:ascii="Calibri" w:eastAsia="EC Square Sans Pro" w:hAnsi="Calibri" w:cs="Calibri"/>
        </w:rPr>
        <w:t> </w:t>
      </w:r>
      <w:r w:rsidRPr="00A26FB5">
        <w:rPr>
          <w:rFonts w:eastAsia="EC Square Sans Pro" w:cs="EC Square Sans Pro"/>
        </w:rPr>
        <w:t>–</w:t>
      </w:r>
      <w:r w:rsidRPr="00A26FB5">
        <w:rPr>
          <w:rFonts w:eastAsia="EC Square Sans Pro" w:cs="EC Square Sans Pro"/>
          <w:lang w:val="en-IE"/>
        </w:rPr>
        <w:t xml:space="preserve"> The road to 2026</w:t>
      </w:r>
      <w:r w:rsidRPr="00A26FB5">
        <w:rPr>
          <w:rFonts w:eastAsia="EC Square Sans Pro" w:cs="EC Square Sans Pro"/>
        </w:rPr>
        <w:t>,</w:t>
      </w:r>
      <w:r>
        <w:rPr>
          <w:rFonts w:eastAsia="EC Square Sans Pro" w:cs="EC Square Sans Pro"/>
        </w:rPr>
        <w:t xml:space="preserve"> </w:t>
      </w:r>
      <w:r w:rsidRPr="00136229">
        <w:t>COM(2025)</w:t>
      </w:r>
      <w:r>
        <w:rPr>
          <w:rFonts w:ascii="Calibri" w:hAnsi="Calibri" w:cs="Calibri"/>
        </w:rPr>
        <w:t> </w:t>
      </w:r>
      <w:r w:rsidRPr="00136229">
        <w:t>310</w:t>
      </w:r>
      <w:r>
        <w:t xml:space="preserve"> </w:t>
      </w:r>
      <w:r w:rsidRPr="00136229">
        <w:t>final</w:t>
      </w:r>
      <w:r>
        <w:t>/2 of 4</w:t>
      </w:r>
      <w:r>
        <w:rPr>
          <w:rFonts w:ascii="Calibri" w:hAnsi="Calibri" w:cs="Calibri"/>
        </w:rPr>
        <w:t> </w:t>
      </w:r>
      <w:r>
        <w:t xml:space="preserve">June 2025, </w:t>
      </w:r>
      <w:hyperlink r:id="rId17" w:history="1">
        <w:r w:rsidRPr="00B05A0A">
          <w:rPr>
            <w:rStyle w:val="Hyperlink"/>
          </w:rPr>
          <w:t>https://eur-lex.europa.eu/legal-content/EN/TXT/?uri=CELEX%3A52025DC0310&amp;qid=1776332986450</w:t>
        </w:r>
      </w:hyperlink>
      <w:r>
        <w:t>.</w:t>
      </w:r>
    </w:p>
  </w:footnote>
  <w:footnote w:id="28">
    <w:p w14:paraId="1A6DFCA1" w14:textId="77777777" w:rsidR="00D933B7" w:rsidRPr="00A47045" w:rsidRDefault="00D933B7" w:rsidP="00D933B7">
      <w:pPr>
        <w:pStyle w:val="FootnoteText"/>
        <w:ind w:left="142" w:hanging="146"/>
      </w:pPr>
      <w:r>
        <w:rPr>
          <w:rStyle w:val="FootnoteReference"/>
        </w:rPr>
        <w:footnoteRef/>
      </w:r>
      <w:r>
        <w:t xml:space="preserve"> </w:t>
      </w:r>
      <w:r w:rsidRPr="00C84F85">
        <w:rPr>
          <w:szCs w:val="18"/>
        </w:rPr>
        <w:t>B</w:t>
      </w:r>
      <w:r w:rsidRPr="00C84F85">
        <w:rPr>
          <w:rFonts w:eastAsia="EC Square Sans Pro" w:cs="EC Square Sans Pro"/>
          <w:color w:val="000000" w:themeColor="text1"/>
          <w:szCs w:val="18"/>
        </w:rPr>
        <w:t>ased on the methodology set out in the Delegated Act on social expenditure reporting under the RRF (Delegated Regulation</w:t>
      </w:r>
      <w:r>
        <w:rPr>
          <w:rFonts w:eastAsia="EC Square Sans Pro" w:cs="EC Square Sans Pro"/>
          <w:color w:val="000000" w:themeColor="text1"/>
          <w:szCs w:val="18"/>
        </w:rPr>
        <w:t xml:space="preserve"> </w:t>
      </w:r>
      <w:r w:rsidRPr="00C84F85">
        <w:rPr>
          <w:rFonts w:eastAsia="EC Square Sans Pro" w:cs="EC Square Sans Pro"/>
          <w:color w:val="000000" w:themeColor="text1"/>
          <w:szCs w:val="18"/>
        </w:rPr>
        <w:t>2021/2105)</w:t>
      </w:r>
    </w:p>
  </w:footnote>
  <w:footnote w:id="29">
    <w:p w14:paraId="08815DB8" w14:textId="77777777" w:rsidR="00D933B7" w:rsidRPr="00B561A7" w:rsidRDefault="00D933B7" w:rsidP="00D933B7">
      <w:pPr>
        <w:pStyle w:val="FootnoteText"/>
      </w:pPr>
      <w:r>
        <w:rPr>
          <w:rStyle w:val="FootnoteReference"/>
        </w:rPr>
        <w:footnoteRef/>
      </w:r>
      <w:r>
        <w:t xml:space="preserve"> Commission Communication “</w:t>
      </w:r>
      <w:r w:rsidRPr="00F52422">
        <w:t>NextGenerationEU - The road to 2026</w:t>
      </w:r>
      <w:r>
        <w:t>” (June 2025)</w:t>
      </w:r>
    </w:p>
  </w:footnote>
  <w:footnote w:id="30">
    <w:p w14:paraId="65F51C48" w14:textId="77777777" w:rsidR="00D933B7" w:rsidRPr="00572F53" w:rsidRDefault="00D933B7" w:rsidP="00D933B7">
      <w:pPr>
        <w:pStyle w:val="FootnoteText"/>
      </w:pPr>
      <w:r>
        <w:rPr>
          <w:rStyle w:val="FootnoteReference"/>
        </w:rPr>
        <w:footnoteRef/>
      </w:r>
      <w:r>
        <w:t xml:space="preserve"> </w:t>
      </w:r>
      <w:r w:rsidRPr="00CA50A0">
        <w:rPr>
          <w:rFonts w:eastAsia="EC Square Sans Pro" w:cs="EC Square Sans Pro"/>
          <w:color w:val="000000" w:themeColor="text1"/>
        </w:rPr>
        <w:t>The six policy pillars include ‘’Green transition’’; ‘’Digital transformation’’; ‘’Smart, sustainable and inclusive growth’’; ‘’Social, territorial cohesion’’; ‘’Health and economic, social and institutional resilience’’ and ‘’Policies for the next generation’’. A measure can contribute to multiple pillars at the same time, having a main and a secondary policy pillar, which can themselves vary between sub-measures.</w:t>
      </w:r>
    </w:p>
  </w:footnote>
  <w:footnote w:id="31">
    <w:p w14:paraId="074AD817" w14:textId="77777777" w:rsidR="00D933B7" w:rsidRDefault="00D933B7" w:rsidP="00D933B7">
      <w:pPr>
        <w:pStyle w:val="FootnoteText"/>
      </w:pPr>
      <w:r>
        <w:t>(</w:t>
      </w:r>
      <w:r>
        <w:rPr>
          <w:rStyle w:val="FootnoteReference"/>
        </w:rPr>
        <w:footnoteRef/>
      </w:r>
      <w:r>
        <w:t xml:space="preserve">) </w:t>
      </w:r>
      <w:r w:rsidRPr="4AF000E9">
        <w:rPr>
          <w:rFonts w:eastAsia="EC Square Sans Pro" w:cs="EC Square Sans Pro"/>
          <w:szCs w:val="18"/>
        </w:rPr>
        <w:t xml:space="preserve">This designation is without prejudice to positions on status, and is in line with </w:t>
      </w:r>
      <w:r w:rsidRPr="003B2D57">
        <w:rPr>
          <w:rFonts w:eastAsia="EC Square Sans Pro" w:cs="EC Square Sans Pro"/>
          <w:szCs w:val="18"/>
        </w:rPr>
        <w:t>United Nations Security Council Resolution</w:t>
      </w:r>
      <w:r w:rsidRPr="4AF000E9">
        <w:rPr>
          <w:rFonts w:eastAsia="EC Square Sans Pro" w:cs="EC Square Sans Pro"/>
          <w:szCs w:val="18"/>
        </w:rPr>
        <w:t xml:space="preserve"> 1244/1999 and the </w:t>
      </w:r>
      <w:r w:rsidRPr="003B2D57">
        <w:rPr>
          <w:rFonts w:eastAsia="EC Square Sans Pro" w:cs="EC Square Sans Pro"/>
          <w:szCs w:val="18"/>
        </w:rPr>
        <w:t>International Court of Justice</w:t>
      </w:r>
      <w:r w:rsidRPr="4AF000E9">
        <w:rPr>
          <w:rFonts w:eastAsia="EC Square Sans Pro" w:cs="EC Square Sans Pro"/>
          <w:szCs w:val="18"/>
        </w:rPr>
        <w:t xml:space="preserve"> opinion on the Kosovo declaration of independence.</w:t>
      </w:r>
    </w:p>
  </w:footnote>
  <w:footnote w:id="32">
    <w:p w14:paraId="5D50AD57" w14:textId="77777777" w:rsidR="00D933B7" w:rsidRDefault="00D933B7" w:rsidP="00D933B7">
      <w:pPr>
        <w:pStyle w:val="FootnoteText"/>
      </w:pPr>
      <w:r>
        <w:t>(</w:t>
      </w:r>
      <w:r>
        <w:rPr>
          <w:rStyle w:val="FootnoteReference"/>
        </w:rPr>
        <w:footnoteRef/>
      </w:r>
      <w:r>
        <w:t xml:space="preserve">) </w:t>
      </w:r>
      <w:r w:rsidRPr="6E12D673">
        <w:rPr>
          <w:rFonts w:eastAsia="EC Square Sans Pro" w:cs="EC Square Sans Pro"/>
          <w:szCs w:val="18"/>
        </w:rPr>
        <w:t>Regulation (EU) 2021/840 of the European Parliament and of the Council of 20</w:t>
      </w:r>
      <w:r>
        <w:rPr>
          <w:rFonts w:ascii="Calibri" w:eastAsia="EC Square Sans Pro" w:hAnsi="Calibri" w:cs="Calibri"/>
          <w:szCs w:val="18"/>
        </w:rPr>
        <w:t> </w:t>
      </w:r>
      <w:r w:rsidRPr="6E12D673">
        <w:rPr>
          <w:rFonts w:eastAsia="EC Square Sans Pro" w:cs="EC Square Sans Pro"/>
          <w:szCs w:val="18"/>
        </w:rPr>
        <w:t>May 2021 establishing an exchange, assistance and training programme for the protection of the euro against counterfeiting for the period 2021-2027 (the ‘Pericles IV’ programme), and repealing Regulation (EU) No</w:t>
      </w:r>
      <w:r>
        <w:rPr>
          <w:rFonts w:ascii="Calibri" w:eastAsia="EC Square Sans Pro" w:hAnsi="Calibri" w:cs="Calibri"/>
          <w:szCs w:val="18"/>
        </w:rPr>
        <w:t> </w:t>
      </w:r>
      <w:r w:rsidRPr="6E12D673">
        <w:rPr>
          <w:rFonts w:eastAsia="EC Square Sans Pro" w:cs="EC Square Sans Pro"/>
          <w:szCs w:val="18"/>
        </w:rPr>
        <w:t>331/2014</w:t>
      </w:r>
      <w:r>
        <w:rPr>
          <w:rFonts w:eastAsia="EC Square Sans Pro" w:cs="EC Square Sans Pro"/>
          <w:szCs w:val="18"/>
        </w:rPr>
        <w:t>,</w:t>
      </w:r>
      <w:r w:rsidRPr="6E12D673">
        <w:rPr>
          <w:rFonts w:eastAsia="EC Square Sans Pro" w:cs="EC Square Sans Pro"/>
          <w:szCs w:val="18"/>
        </w:rPr>
        <w:t xml:space="preserve"> OJ L</w:t>
      </w:r>
      <w:r>
        <w:rPr>
          <w:rFonts w:ascii="Calibri" w:eastAsia="EC Square Sans Pro" w:hAnsi="Calibri" w:cs="Calibri"/>
          <w:szCs w:val="18"/>
        </w:rPr>
        <w:t> </w:t>
      </w:r>
      <w:r w:rsidRPr="6E12D673">
        <w:rPr>
          <w:rFonts w:eastAsia="EC Square Sans Pro" w:cs="EC Square Sans Pro"/>
          <w:szCs w:val="18"/>
        </w:rPr>
        <w:t>186, 27.5.2021, p.</w:t>
      </w:r>
      <w:r>
        <w:rPr>
          <w:rFonts w:ascii="Calibri" w:eastAsia="EC Square Sans Pro" w:hAnsi="Calibri" w:cs="Calibri"/>
          <w:szCs w:val="18"/>
        </w:rPr>
        <w:t> </w:t>
      </w:r>
      <w:r w:rsidRPr="6E12D673">
        <w:rPr>
          <w:rFonts w:eastAsia="EC Square Sans Pro" w:cs="EC Square Sans Pro"/>
          <w:szCs w:val="18"/>
        </w:rPr>
        <w:t>1, ELI:</w:t>
      </w:r>
      <w:r>
        <w:rPr>
          <w:rFonts w:ascii="Calibri" w:eastAsia="EC Square Sans Pro" w:hAnsi="Calibri" w:cs="Calibri"/>
          <w:szCs w:val="18"/>
        </w:rPr>
        <w:t> </w:t>
      </w:r>
      <w:hyperlink r:id="rId18">
        <w:r w:rsidRPr="6E12D673">
          <w:rPr>
            <w:rStyle w:val="Hyperlink"/>
            <w:rFonts w:eastAsia="EC Square Sans Pro" w:cs="EC Square Sans Pro"/>
            <w:szCs w:val="18"/>
          </w:rPr>
          <w:t>http://data.europa.eu/eli/reg/2021/840/oj</w:t>
        </w:r>
      </w:hyperlink>
      <w:r w:rsidRPr="6E12D673">
        <w:rPr>
          <w:rFonts w:eastAsia="EC Square Sans Pro" w:cs="EC Square Sans Pro"/>
          <w:szCs w:val="18"/>
        </w:rPr>
        <w:t>.</w:t>
      </w:r>
    </w:p>
  </w:footnote>
  <w:footnote w:id="33">
    <w:p w14:paraId="7B16CB47" w14:textId="77777777" w:rsidR="00D933B7" w:rsidRPr="00AB0B1D" w:rsidRDefault="00D933B7" w:rsidP="00D933B7">
      <w:pPr>
        <w:pStyle w:val="FootnoteText"/>
      </w:pPr>
      <w:r>
        <w:t>(</w:t>
      </w:r>
      <w:r w:rsidRPr="444BCFBB">
        <w:rPr>
          <w:rStyle w:val="FootnoteReference"/>
        </w:rPr>
        <w:footnoteRef/>
      </w:r>
      <w:r>
        <w:t xml:space="preserve">) </w:t>
      </w:r>
      <w:r w:rsidRPr="00AB0B1D">
        <w:t>JA MENTOR</w:t>
      </w:r>
      <w:r>
        <w:t xml:space="preserve"> project website (n.d.), </w:t>
      </w:r>
      <w:hyperlink r:id="rId19" w:history="1">
        <w:r w:rsidRPr="000B330F">
          <w:rPr>
            <w:rStyle w:val="Hyperlink"/>
          </w:rPr>
          <w:t>https://ja-mentor.eu/</w:t>
        </w:r>
      </w:hyperlink>
      <w:r>
        <w:t>.</w:t>
      </w:r>
    </w:p>
  </w:footnote>
  <w:footnote w:id="34">
    <w:p w14:paraId="3481597B" w14:textId="77777777" w:rsidR="00D933B7" w:rsidRPr="00A32D4E" w:rsidRDefault="00D933B7" w:rsidP="00D933B7">
      <w:pPr>
        <w:pStyle w:val="FootnoteText"/>
        <w:rPr>
          <w:lang w:val="en-IE"/>
        </w:rPr>
      </w:pPr>
      <w:r>
        <w:t>(</w:t>
      </w:r>
      <w:r>
        <w:rPr>
          <w:rStyle w:val="FootnoteReference"/>
        </w:rPr>
        <w:footnoteRef/>
      </w:r>
      <w:r>
        <w:t xml:space="preserve">) European Commission (n.d.), ‘Best Practice Portal’ website, </w:t>
      </w:r>
      <w:hyperlink r:id="rId20" w:history="1">
        <w:r w:rsidRPr="000B330F">
          <w:rPr>
            <w:rStyle w:val="Hyperlink"/>
          </w:rPr>
          <w:t>https://webgate.ec.europa.eu/dyna/bp-portal/</w:t>
        </w:r>
      </w:hyperlink>
      <w:r>
        <w:t>.</w:t>
      </w:r>
    </w:p>
  </w:footnote>
  <w:footnote w:id="35">
    <w:p w14:paraId="615292BB" w14:textId="77777777" w:rsidR="00D933B7" w:rsidRPr="00AB0B1D" w:rsidRDefault="00D933B7" w:rsidP="00D933B7">
      <w:pPr>
        <w:pStyle w:val="FootnoteText"/>
      </w:pPr>
      <w:r>
        <w:t>(</w:t>
      </w:r>
      <w:r>
        <w:rPr>
          <w:rStyle w:val="FootnoteReference"/>
        </w:rPr>
        <w:footnoteRef/>
      </w:r>
      <w:r>
        <w:t xml:space="preserve">) JAZMP (n.d.), Increasenet project website, </w:t>
      </w:r>
      <w:hyperlink r:id="rId21" w:history="1">
        <w:r w:rsidRPr="00AB0B1D">
          <w:rPr>
            <w:rStyle w:val="Hyperlink"/>
            <w:rFonts w:ascii="Calibri" w:eastAsia="Calibri" w:hAnsi="Calibri" w:cs="Calibri"/>
            <w:lang w:val="en-US"/>
          </w:rPr>
          <w:t>https://www.jazmp.si/en/eu-projects/increasenet/</w:t>
        </w:r>
      </w:hyperlink>
      <w:r>
        <w:t>.</w:t>
      </w:r>
    </w:p>
  </w:footnote>
  <w:footnote w:id="36">
    <w:p w14:paraId="37D401FA" w14:textId="77777777" w:rsidR="00D933B7" w:rsidRPr="002A2A11" w:rsidRDefault="00D933B7" w:rsidP="00D933B7">
      <w:pPr>
        <w:pStyle w:val="FootnoteText"/>
        <w:rPr>
          <w:lang w:val="en-US"/>
        </w:rPr>
      </w:pPr>
      <w:r w:rsidRPr="002A2A11">
        <w:rPr>
          <w:lang w:val="en-US"/>
        </w:rPr>
        <w:t>(</w:t>
      </w:r>
      <w:r w:rsidRPr="001D3A14">
        <w:rPr>
          <w:rStyle w:val="FootnoteReference"/>
        </w:rPr>
        <w:footnoteRef/>
      </w:r>
      <w:r w:rsidRPr="002A2A11">
        <w:rPr>
          <w:lang w:val="en-US"/>
        </w:rPr>
        <w:t xml:space="preserve">) </w:t>
      </w:r>
      <w:r w:rsidRPr="00AB0B1D">
        <w:t>Regulation (EU) 2024/1938 of the European Parliament and of the Council of 13</w:t>
      </w:r>
      <w:r w:rsidRPr="00AB0B1D">
        <w:rPr>
          <w:rFonts w:ascii="Calibri" w:hAnsi="Calibri" w:cs="Calibri"/>
        </w:rPr>
        <w:t> </w:t>
      </w:r>
      <w:r w:rsidRPr="00AB0B1D">
        <w:t>June 2024 on standards of quality and safety for substances of human origin intended for human application and repealing Directives 2002/98/EC and 2004/23/EC</w:t>
      </w:r>
      <w:r w:rsidRPr="002A2A11">
        <w:rPr>
          <w:lang w:val="en-US"/>
        </w:rPr>
        <w:t>, OJ L, 2024/1938, 17.7.2024, ELI:</w:t>
      </w:r>
      <w:r w:rsidRPr="002A2A11">
        <w:rPr>
          <w:rFonts w:ascii="Calibri" w:hAnsi="Calibri" w:cs="Calibri"/>
          <w:lang w:val="en-US"/>
        </w:rPr>
        <w:t> </w:t>
      </w:r>
      <w:hyperlink r:id="rId22" w:tgtFrame="_blank" w:tooltip="Gives access to this document through its ELI URI." w:history="1">
        <w:r w:rsidRPr="002A2A11">
          <w:rPr>
            <w:rStyle w:val="Hyperlink"/>
            <w:color w:val="auto"/>
            <w:lang w:val="en-US"/>
          </w:rPr>
          <w:t>http://data.europa.eu/eli/reg/2024/1938/oj</w:t>
        </w:r>
      </w:hyperlink>
      <w:r>
        <w:t>.</w:t>
      </w:r>
    </w:p>
  </w:footnote>
  <w:footnote w:id="37">
    <w:p w14:paraId="5B5C98D4" w14:textId="77777777" w:rsidR="00D933B7" w:rsidRPr="0080638F" w:rsidRDefault="00D933B7" w:rsidP="00D933B7">
      <w:pPr>
        <w:pStyle w:val="FootnoteText"/>
      </w:pPr>
      <w:r w:rsidRPr="0080638F">
        <w:t>(</w:t>
      </w:r>
      <w:r w:rsidRPr="0080638F">
        <w:rPr>
          <w:rStyle w:val="FootnoteReference"/>
        </w:rPr>
        <w:footnoteRef/>
      </w:r>
      <w:r w:rsidRPr="0080638F">
        <w:t>)</w:t>
      </w:r>
      <w:r w:rsidRPr="0080638F">
        <w:tab/>
        <w:t>The monitoring of outputs and results in ESF+ is based on the single participation record. For ease of reading, the terms ‘participation’, ‘participant’ and ‘person’ are used interchangeably in this document.</w:t>
      </w:r>
    </w:p>
  </w:footnote>
  <w:footnote w:id="38">
    <w:p w14:paraId="0A5FE206" w14:textId="77777777" w:rsidR="00D933B7" w:rsidRPr="005D12FC" w:rsidRDefault="00D933B7" w:rsidP="00D933B7">
      <w:pPr>
        <w:pStyle w:val="FootnoteText"/>
        <w:rPr>
          <w:lang w:val="en-IE"/>
        </w:rPr>
      </w:pPr>
      <w:r w:rsidRPr="0080638F">
        <w:t>(</w:t>
      </w:r>
      <w:r w:rsidRPr="0080638F">
        <w:rPr>
          <w:rStyle w:val="FootnoteReference"/>
        </w:rPr>
        <w:footnoteRef/>
      </w:r>
      <w:r w:rsidRPr="0080638F">
        <w:t>) The monitoring of outputs and results in ESF is based on the single participation record. For ease of reading, the terms ‘participation’, ‘participant’ and ‘person’ are used interchangeably in this document.</w:t>
      </w:r>
    </w:p>
  </w:footnote>
  <w:footnote w:id="39">
    <w:p w14:paraId="1B6EADF7" w14:textId="77777777" w:rsidR="00D933B7" w:rsidRPr="004B1CFB" w:rsidRDefault="00D933B7" w:rsidP="00D933B7">
      <w:pPr>
        <w:pStyle w:val="FootnoteText"/>
        <w:rPr>
          <w:lang w:val="en-IE"/>
        </w:rPr>
      </w:pPr>
      <w:r>
        <w:t>(</w:t>
      </w:r>
      <w:r>
        <w:rPr>
          <w:rStyle w:val="FootnoteReference"/>
        </w:rPr>
        <w:footnoteRef/>
      </w:r>
      <w:r>
        <w:t>)</w:t>
      </w:r>
      <w:r>
        <w:tab/>
      </w:r>
      <w:r w:rsidRPr="00E6338E">
        <w:t xml:space="preserve">Linked to interventions </w:t>
      </w:r>
      <w:r>
        <w:t xml:space="preserve">the </w:t>
      </w:r>
      <w:r w:rsidRPr="00E6338E">
        <w:t xml:space="preserve">principal objective </w:t>
      </w:r>
      <w:r>
        <w:t xml:space="preserve">of </w:t>
      </w:r>
      <w:r w:rsidRPr="00E6338E">
        <w:t xml:space="preserve">which is to improve gender equality (i.e. </w:t>
      </w:r>
      <w:r>
        <w:t xml:space="preserve">a </w:t>
      </w:r>
      <w:r w:rsidRPr="00E6338E">
        <w:t xml:space="preserve">gender score </w:t>
      </w:r>
      <w:r>
        <w:t xml:space="preserve">of </w:t>
      </w:r>
      <w:r w:rsidRPr="00E6338E">
        <w:t xml:space="preserve">2) </w:t>
      </w:r>
      <w:r>
        <w:t>and</w:t>
      </w:r>
      <w:r w:rsidRPr="00E6338E">
        <w:t xml:space="preserve"> to interventions that have gender equality as an important and deliberate objective</w:t>
      </w:r>
      <w:r>
        <w:t>,</w:t>
      </w:r>
      <w:r w:rsidRPr="00E6338E">
        <w:t xml:space="preserve"> but not as the main reason for the intervention (i.e. </w:t>
      </w:r>
      <w:r>
        <w:t xml:space="preserve">a </w:t>
      </w:r>
      <w:r w:rsidRPr="00E6338E">
        <w:t xml:space="preserve">gender score </w:t>
      </w:r>
      <w:r>
        <w:t xml:space="preserve">of </w:t>
      </w:r>
      <w:r w:rsidRPr="00E6338E">
        <w:t>1).</w:t>
      </w:r>
    </w:p>
  </w:footnote>
  <w:footnote w:id="40">
    <w:p w14:paraId="00148F89" w14:textId="77777777" w:rsidR="00D933B7" w:rsidRDefault="00D933B7" w:rsidP="00D933B7">
      <w:pPr>
        <w:pStyle w:val="FootnoteText"/>
        <w:ind w:left="426" w:hanging="426"/>
      </w:pPr>
      <w:r>
        <w:t>(</w:t>
      </w:r>
      <w:r>
        <w:rPr>
          <w:rStyle w:val="FootnoteReference"/>
        </w:rPr>
        <w:footnoteRef/>
      </w:r>
      <w:r>
        <w:t>)</w:t>
      </w:r>
      <w:r>
        <w:tab/>
      </w:r>
      <w:r w:rsidRPr="00FF78E0">
        <w:t>This designation is without prejudice to positions on status, and is in line with UNSCR 1244/1999 and the ICJ Opinion on the Kosovo declaration of independence.</w:t>
      </w:r>
    </w:p>
  </w:footnote>
  <w:footnote w:id="41">
    <w:p w14:paraId="2FD33417" w14:textId="77777777" w:rsidR="00D933B7" w:rsidRPr="00EF1E5B" w:rsidRDefault="00D933B7" w:rsidP="00D933B7">
      <w:pPr>
        <w:pStyle w:val="FootnoteText"/>
      </w:pPr>
      <w:r>
        <w:t>(</w:t>
      </w:r>
      <w:r w:rsidRPr="00EF1E5B">
        <w:rPr>
          <w:rStyle w:val="FootnoteReference"/>
        </w:rPr>
        <w:footnoteRef/>
      </w:r>
      <w:r>
        <w:t>)</w:t>
      </w:r>
      <w:r>
        <w:tab/>
      </w:r>
      <w:r w:rsidRPr="00EF1E5B">
        <w:t>Report from the Commission to the European Parliament, the Council, the European Economic and Social Committee and the Committee of the Regions on the interim evaluation of the 2021-2027 European Solidarity Corps and final evaluation of the 2018-2020 European Solidarity Corps</w:t>
      </w:r>
      <w:r>
        <w:t>, COM(2025)</w:t>
      </w:r>
      <w:r>
        <w:rPr>
          <w:rFonts w:ascii="Calibri" w:hAnsi="Calibri" w:cs="Calibri"/>
        </w:rPr>
        <w:t> </w:t>
      </w:r>
      <w:r>
        <w:t>144 final,</w:t>
      </w:r>
      <w:r w:rsidRPr="00EF1E5B">
        <w:t xml:space="preserve"> </w:t>
      </w:r>
      <w:hyperlink r:id="rId23" w:history="1">
        <w:r w:rsidRPr="00EF1E5B">
          <w:rPr>
            <w:rStyle w:val="Hyperlink"/>
          </w:rPr>
          <w:t>https://eur-lex.europa.eu/legal-content/EN/TXT/?uri=COM:2025:144:FIN</w:t>
        </w:r>
      </w:hyperlink>
      <w:r>
        <w:t>;</w:t>
      </w:r>
      <w:r w:rsidRPr="00EF1E5B">
        <w:t xml:space="preserve"> Commission staff working document</w:t>
      </w:r>
      <w:r>
        <w:rPr>
          <w:rFonts w:ascii="Calibri" w:hAnsi="Calibri" w:cs="Calibri"/>
        </w:rPr>
        <w:t> –</w:t>
      </w:r>
      <w:r w:rsidRPr="00EF1E5B">
        <w:t xml:space="preserve"> Evaluation</w:t>
      </w:r>
      <w:r>
        <w:rPr>
          <w:rFonts w:ascii="Calibri" w:hAnsi="Calibri" w:cs="Calibri"/>
        </w:rPr>
        <w:t> –</w:t>
      </w:r>
      <w:r w:rsidRPr="00EF1E5B">
        <w:t xml:space="preserve"> Accompanying the document </w:t>
      </w:r>
      <w:r>
        <w:t>‘</w:t>
      </w:r>
      <w:r w:rsidRPr="00EF1E5B">
        <w:t>Report from the Commission to the European Parliament, the Council, the European Economic and Social Committee and the Committee of the Regions on the interim evaluation of the 2021-2027 European Solidarity Corps and final evaluation of the 2018-2020 European Solidarity Corps</w:t>
      </w:r>
      <w:r>
        <w:t xml:space="preserve">’, </w:t>
      </w:r>
      <w:r w:rsidRPr="008D6C7B">
        <w:t>SWD(2025)</w:t>
      </w:r>
      <w:r>
        <w:rPr>
          <w:rFonts w:ascii="Calibri" w:hAnsi="Calibri" w:cs="Calibri"/>
        </w:rPr>
        <w:t> </w:t>
      </w:r>
      <w:r w:rsidRPr="008D6C7B">
        <w:t>75 final</w:t>
      </w:r>
      <w:r>
        <w:t>,</w:t>
      </w:r>
      <w:r w:rsidRPr="00EF1E5B">
        <w:t xml:space="preserve"> </w:t>
      </w:r>
      <w:hyperlink r:id="rId24" w:history="1">
        <w:r w:rsidRPr="00EF1E5B">
          <w:rPr>
            <w:rStyle w:val="Hyperlink"/>
          </w:rPr>
          <w:t>https://eur-lex.europa.eu/legal-content/EN/TXT/?uri=celex:52025SC0075</w:t>
        </w:r>
      </w:hyperlink>
      <w:r>
        <w:t>.</w:t>
      </w:r>
    </w:p>
  </w:footnote>
  <w:footnote w:id="42">
    <w:p w14:paraId="54822E79" w14:textId="77777777" w:rsidR="00D933B7" w:rsidRPr="00B82416" w:rsidRDefault="00D933B7" w:rsidP="00D933B7">
      <w:pPr>
        <w:pStyle w:val="FootnoteText"/>
      </w:pPr>
      <w:r>
        <w:t>(</w:t>
      </w:r>
      <w:r w:rsidRPr="00EF1E5B">
        <w:rPr>
          <w:rStyle w:val="FootnoteReference"/>
        </w:rPr>
        <w:footnoteRef/>
      </w:r>
      <w:r>
        <w:t>)</w:t>
      </w:r>
      <w:r>
        <w:tab/>
      </w:r>
      <w:r w:rsidRPr="00EF1E5B">
        <w:t>Report from the Commission to the European Parliament, the Council, the European Economic and Social Committee and the Committee of the Regions on the interim evaluation of the 2021-2027 European Solidarity Corps and final evaluation of the 2018-2020 European Solidarity Corps</w:t>
      </w:r>
      <w:r>
        <w:t>, COM(2025)</w:t>
      </w:r>
      <w:r>
        <w:rPr>
          <w:rFonts w:ascii="Calibri" w:hAnsi="Calibri" w:cs="Calibri"/>
        </w:rPr>
        <w:t> </w:t>
      </w:r>
      <w:r>
        <w:t>144 final,</w:t>
      </w:r>
      <w:r w:rsidRPr="00EF1E5B">
        <w:t xml:space="preserve"> </w:t>
      </w:r>
      <w:hyperlink r:id="rId25" w:history="1">
        <w:r w:rsidRPr="00EF1E5B">
          <w:rPr>
            <w:rStyle w:val="Hyperlink"/>
          </w:rPr>
          <w:t>https://eur-lex.europa.eu/legal-content/EN/TXT/?uri=COM:2025:144:FIN</w:t>
        </w:r>
      </w:hyperlink>
      <w:r>
        <w:t>;</w:t>
      </w:r>
      <w:r w:rsidRPr="00EF1E5B">
        <w:t xml:space="preserve"> Commission staff working document</w:t>
      </w:r>
      <w:r>
        <w:rPr>
          <w:rFonts w:ascii="Calibri" w:hAnsi="Calibri" w:cs="Calibri"/>
        </w:rPr>
        <w:t> –</w:t>
      </w:r>
      <w:r w:rsidRPr="00EF1E5B">
        <w:t xml:space="preserve"> Evaluation</w:t>
      </w:r>
      <w:r>
        <w:rPr>
          <w:rFonts w:ascii="Calibri" w:hAnsi="Calibri" w:cs="Calibri"/>
        </w:rPr>
        <w:t> –</w:t>
      </w:r>
      <w:r w:rsidRPr="00EF1E5B">
        <w:t xml:space="preserve"> Accompanying the document </w:t>
      </w:r>
      <w:r>
        <w:t>‘</w:t>
      </w:r>
      <w:r w:rsidRPr="00EF1E5B">
        <w:t>Report from the Commission to the European Parliament, the Council, the European Economic and Social Committee and the Committee of the Regions on the interim evaluation of the 2021-2027 European Solidarity Corps and final evaluation of the 2018-2020 European Solidarity Corps</w:t>
      </w:r>
      <w:r>
        <w:t xml:space="preserve">’, </w:t>
      </w:r>
      <w:r w:rsidRPr="008D6C7B">
        <w:t>SWD(2025)</w:t>
      </w:r>
      <w:r>
        <w:rPr>
          <w:rFonts w:ascii="Calibri" w:hAnsi="Calibri" w:cs="Calibri"/>
        </w:rPr>
        <w:t> </w:t>
      </w:r>
      <w:r w:rsidRPr="008D6C7B">
        <w:t>75 final</w:t>
      </w:r>
      <w:r>
        <w:t>,</w:t>
      </w:r>
      <w:r w:rsidRPr="00EF1E5B">
        <w:t xml:space="preserve"> </w:t>
      </w:r>
      <w:hyperlink r:id="rId26" w:history="1">
        <w:r w:rsidRPr="00EF1E5B">
          <w:rPr>
            <w:rStyle w:val="Hyperlink"/>
          </w:rPr>
          <w:t>https://eur-lex.europa.eu/legal-content/EN/TXT/?uri=celex:52025SC0075</w:t>
        </w:r>
      </w:hyperlink>
      <w:r>
        <w:t>.</w:t>
      </w:r>
    </w:p>
  </w:footnote>
  <w:footnote w:id="43">
    <w:p w14:paraId="213DB073" w14:textId="77777777" w:rsidR="00D933B7" w:rsidRPr="003A6575" w:rsidRDefault="00D933B7" w:rsidP="00D933B7">
      <w:pPr>
        <w:pStyle w:val="FootnoteText"/>
      </w:pPr>
      <w:r w:rsidRPr="003A6575">
        <w:t>(</w:t>
      </w:r>
      <w:r w:rsidRPr="003A6575">
        <w:rPr>
          <w:rStyle w:val="FootnoteReference"/>
        </w:rPr>
        <w:footnoteRef/>
      </w:r>
      <w:r w:rsidRPr="003A6575">
        <w:t>)</w:t>
      </w:r>
      <w:r w:rsidRPr="003A6575">
        <w:tab/>
        <w:t>The Game Awards, Indie Game Awards, Tribeca Games, Game Developers Choice Awards, IGF, DEVGAMM, A Maze, Swedish Game Awards, Golden Joystick Awards, TIGA Awards, Venice Immersive and VR Awards.</w:t>
      </w:r>
    </w:p>
  </w:footnote>
  <w:footnote w:id="44">
    <w:p w14:paraId="56A6F31C" w14:textId="77777777" w:rsidR="00D933B7" w:rsidRPr="006E4C5F" w:rsidRDefault="00D933B7" w:rsidP="00D933B7">
      <w:pPr>
        <w:pStyle w:val="FootnoteText"/>
      </w:pPr>
      <w:r w:rsidRPr="003A6575">
        <w:t>(</w:t>
      </w:r>
      <w:r w:rsidRPr="003A6575">
        <w:rPr>
          <w:rStyle w:val="FootnoteReference"/>
        </w:rPr>
        <w:footnoteRef/>
      </w:r>
      <w:r w:rsidRPr="003A6575">
        <w:t>)</w:t>
      </w:r>
      <w:r w:rsidRPr="003A6575">
        <w:tab/>
        <w:t>Data on 2025 are subject to change.</w:t>
      </w:r>
    </w:p>
  </w:footnote>
  <w:footnote w:id="45">
    <w:p w14:paraId="5DC95003" w14:textId="77777777" w:rsidR="00D933B7" w:rsidRPr="00A911A5" w:rsidRDefault="00D933B7" w:rsidP="00D933B7">
      <w:pPr>
        <w:pStyle w:val="FootnoteText"/>
        <w:rPr>
          <w:lang w:val="en-IE"/>
        </w:rPr>
      </w:pPr>
      <w:r w:rsidRPr="00657FA0">
        <w:t>(</w:t>
      </w:r>
      <w:r w:rsidRPr="00657FA0">
        <w:rPr>
          <w:rStyle w:val="FootnoteReference"/>
        </w:rPr>
        <w:footnoteRef/>
      </w:r>
      <w:r w:rsidRPr="00657FA0">
        <w:t>)</w:t>
      </w:r>
      <w:r w:rsidRPr="00657FA0">
        <w:tab/>
        <w:t xml:space="preserve">Shared fund management common system data for monitoring and evaluation cover local action groups selected in 2023: </w:t>
      </w:r>
      <w:r w:rsidRPr="00657FA0">
        <w:rPr>
          <w:i/>
          <w:iCs/>
        </w:rPr>
        <w:t>n</w:t>
      </w:r>
      <w:r w:rsidRPr="00657FA0">
        <w:rPr>
          <w:rFonts w:ascii="Calibri" w:hAnsi="Calibri" w:cs="Calibri"/>
        </w:rPr>
        <w:t> </w:t>
      </w:r>
      <w:r w:rsidRPr="00657FA0">
        <w:t>=</w:t>
      </w:r>
      <w:r w:rsidRPr="00657FA0">
        <w:rPr>
          <w:rFonts w:ascii="Calibri" w:hAnsi="Calibri" w:cs="Calibri"/>
        </w:rPr>
        <w:t> </w:t>
      </w:r>
      <w:r w:rsidRPr="00657FA0">
        <w:t>1</w:t>
      </w:r>
      <w:r w:rsidRPr="00657FA0">
        <w:rPr>
          <w:rFonts w:ascii="Calibri" w:hAnsi="Calibri" w:cs="Calibri"/>
        </w:rPr>
        <w:t> </w:t>
      </w:r>
      <w:r w:rsidRPr="00657FA0">
        <w:t>775 out of an expected total of approximately 2</w:t>
      </w:r>
      <w:r w:rsidRPr="00657FA0">
        <w:rPr>
          <w:rFonts w:ascii="Calibri" w:hAnsi="Calibri" w:cs="Calibri"/>
        </w:rPr>
        <w:t> </w:t>
      </w:r>
      <w:r w:rsidRPr="00657FA0">
        <w:t>600 local action groups; data from 20 Member States on the number of women in decision-making bodies for</w:t>
      </w:r>
      <w:r w:rsidRPr="00657FA0">
        <w:rPr>
          <w:rFonts w:ascii="Calibri" w:hAnsi="Calibri" w:cs="Calibri"/>
        </w:rPr>
        <w:t xml:space="preserve"> </w:t>
      </w:r>
      <w:r w:rsidRPr="00657FA0">
        <w:t>local action groups. This information is available by</w:t>
      </w:r>
      <w:r w:rsidRPr="00657FA0">
        <w:rPr>
          <w:rFonts w:ascii="Calibri" w:hAnsi="Calibri" w:cs="Calibri"/>
        </w:rPr>
        <w:t> </w:t>
      </w:r>
      <w:r w:rsidRPr="00657FA0">
        <w:t>local action group</w:t>
      </w:r>
      <w:r w:rsidRPr="00657FA0">
        <w:rPr>
          <w:rFonts w:ascii="Calibri" w:hAnsi="Calibri" w:cs="Calibri"/>
        </w:rPr>
        <w:t> </w:t>
      </w:r>
      <w:r w:rsidRPr="00657FA0">
        <w:t>and by Member States. More data will be available by end of April 2025 for the</w:t>
      </w:r>
      <w:r w:rsidRPr="00657FA0">
        <w:rPr>
          <w:rFonts w:ascii="Calibri" w:hAnsi="Calibri" w:cs="Calibri"/>
        </w:rPr>
        <w:t> </w:t>
      </w:r>
      <w:r w:rsidRPr="00657FA0">
        <w:t>local action groups</w:t>
      </w:r>
      <w:r w:rsidRPr="00657FA0">
        <w:rPr>
          <w:rFonts w:ascii="Calibri" w:hAnsi="Calibri" w:cs="Calibri"/>
        </w:rPr>
        <w:t> </w:t>
      </w:r>
      <w:r w:rsidRPr="00657FA0">
        <w:t>selected in 2024.</w:t>
      </w:r>
    </w:p>
  </w:footnote>
  <w:footnote w:id="46">
    <w:p w14:paraId="0F0F70F0" w14:textId="77777777" w:rsidR="00D933B7" w:rsidRPr="008C1235" w:rsidRDefault="00D933B7" w:rsidP="00D933B7">
      <w:pPr>
        <w:pStyle w:val="FootnoteText"/>
        <w:rPr>
          <w:lang w:val="en-IE"/>
        </w:rPr>
      </w:pPr>
      <w:r w:rsidRPr="00941487">
        <w:t>(</w:t>
      </w:r>
      <w:r w:rsidRPr="00941487">
        <w:rPr>
          <w:rStyle w:val="FootnoteReference"/>
        </w:rPr>
        <w:footnoteRef/>
      </w:r>
      <w:r w:rsidRPr="00941487">
        <w:t>)</w:t>
      </w:r>
      <w:r w:rsidRPr="00941487">
        <w:tab/>
        <w:t>Judgment of the Court of Justice of 27</w:t>
      </w:r>
      <w:r w:rsidRPr="00941487">
        <w:rPr>
          <w:rFonts w:ascii="Calibri" w:hAnsi="Calibri" w:cs="Calibri"/>
        </w:rPr>
        <w:t> </w:t>
      </w:r>
      <w:r w:rsidRPr="00941487">
        <w:t xml:space="preserve">February 2018, </w:t>
      </w:r>
      <w:r w:rsidRPr="00941487">
        <w:rPr>
          <w:rStyle w:val="Emphasis"/>
        </w:rPr>
        <w:t>Western Sahara Campaign UK</w:t>
      </w:r>
      <w:r w:rsidRPr="00941487">
        <w:t>, C</w:t>
      </w:r>
      <w:r w:rsidRPr="00941487">
        <w:noBreakHyphen/>
        <w:t xml:space="preserve">266/16, ECLI:EU:C:2018:118, </w:t>
      </w:r>
      <w:hyperlink r:id="rId27" w:history="1">
        <w:r w:rsidRPr="008C1235">
          <w:rPr>
            <w:rStyle w:val="Hyperlink"/>
          </w:rPr>
          <w:t>https://eur-lex.europa.eu/legal-content/EN/TXT/?uri=CELEX%3A62016CJ0266&amp;qid=1776172606271</w:t>
        </w:r>
      </w:hyperlink>
      <w:r w:rsidRPr="00941487">
        <w:t>.</w:t>
      </w:r>
    </w:p>
  </w:footnote>
  <w:footnote w:id="47">
    <w:p w14:paraId="06ECFAA4" w14:textId="2A4F0232" w:rsidR="00870850" w:rsidRPr="00F72C99" w:rsidRDefault="00870850">
      <w:pPr>
        <w:pStyle w:val="FootnoteText"/>
        <w:rPr>
          <w:lang w:val="en-IE"/>
        </w:rPr>
      </w:pPr>
      <w:r>
        <w:t>(</w:t>
      </w:r>
      <w:r>
        <w:rPr>
          <w:rStyle w:val="FootnoteReference"/>
        </w:rPr>
        <w:footnoteRef/>
      </w:r>
      <w:r>
        <w:t>)</w:t>
      </w:r>
      <w:r>
        <w:tab/>
      </w:r>
      <w:r w:rsidRPr="00F72C99">
        <w:rPr>
          <w:szCs w:val="24"/>
        </w:rPr>
        <w:t>These amounts exclude transfers related to Article 26 of the Common Provisions Regulation (EU) 2021/1060.</w:t>
      </w:r>
    </w:p>
  </w:footnote>
  <w:footnote w:id="48">
    <w:p w14:paraId="7FE92550" w14:textId="2F5078A1" w:rsidR="00870850" w:rsidRPr="00F72C99" w:rsidRDefault="00870850">
      <w:pPr>
        <w:pStyle w:val="FootnoteText"/>
        <w:rPr>
          <w:lang w:val="en-IE"/>
        </w:rPr>
      </w:pPr>
      <w:r>
        <w:t>(</w:t>
      </w:r>
      <w:r>
        <w:rPr>
          <w:rStyle w:val="FootnoteReference"/>
        </w:rPr>
        <w:footnoteRef/>
      </w:r>
      <w:r>
        <w:t>)</w:t>
      </w:r>
      <w:r>
        <w:tab/>
      </w:r>
      <w:r w:rsidRPr="00D00D89">
        <w:rPr>
          <w:szCs w:val="24"/>
        </w:rPr>
        <w:t>These amounts exclude transfers related to Article 26 of the Common Provisions Regulation (EU) 2021/1060.</w:t>
      </w:r>
    </w:p>
  </w:footnote>
  <w:footnote w:id="49">
    <w:p w14:paraId="5E6C659A" w14:textId="77777777" w:rsidR="00D933B7" w:rsidRPr="006B41C7" w:rsidRDefault="00D933B7" w:rsidP="00D933B7">
      <w:pPr>
        <w:pStyle w:val="FootnoteText"/>
      </w:pPr>
      <w:r w:rsidRPr="006B41C7">
        <w:t>(</w:t>
      </w:r>
      <w:r w:rsidRPr="006B41C7">
        <w:rPr>
          <w:rStyle w:val="FootnoteReference"/>
        </w:rPr>
        <w:footnoteRef/>
      </w:r>
      <w:r w:rsidRPr="006B41C7">
        <w:t>)</w:t>
      </w:r>
      <w:r w:rsidRPr="006B41C7">
        <w:tab/>
      </w:r>
      <w:r w:rsidRPr="00746D50">
        <w:t>The customs control equipment available at each customs laboratory is checked against the ideal common list of equipment required for the analysis of specific types of samples. To calculate the degree of adherence to this ideal list, the methodology was slightly modified this year to determine the level of adherence at the Member State level, in accordance with their common practices.</w:t>
      </w:r>
      <w:r w:rsidRPr="006B41C7">
        <w:t xml:space="preserve"> </w:t>
      </w:r>
      <w:r w:rsidRPr="00746D50">
        <w:t>Nevertheless, the common list of equipment should be further refined to account for new equipment types that could be equally effective for analysing samples.</w:t>
      </w:r>
    </w:p>
  </w:footnote>
  <w:footnote w:id="50">
    <w:p w14:paraId="7F82AA8B" w14:textId="77777777" w:rsidR="00D933B7" w:rsidRDefault="00D933B7" w:rsidP="00D933B7">
      <w:pPr>
        <w:pStyle w:val="FootnoteText"/>
      </w:pPr>
      <w:r w:rsidRPr="006B41C7">
        <w:t>(</w:t>
      </w:r>
      <w:r w:rsidRPr="006B41C7">
        <w:rPr>
          <w:rStyle w:val="FootnoteReference"/>
        </w:rPr>
        <w:footnoteRef/>
      </w:r>
      <w:r w:rsidRPr="006B41C7">
        <w:t>)</w:t>
      </w:r>
      <w:r w:rsidRPr="006B41C7">
        <w:tab/>
        <w:t>Nineteen additional CCEI projects are expected to end between 2026 and 2027.</w:t>
      </w:r>
    </w:p>
  </w:footnote>
  <w:footnote w:id="51">
    <w:p w14:paraId="52D5A263" w14:textId="77777777" w:rsidR="00D933B7" w:rsidRPr="007D653F" w:rsidRDefault="00D933B7" w:rsidP="00D933B7">
      <w:pPr>
        <w:pStyle w:val="FootnoteText"/>
      </w:pPr>
      <w:r w:rsidRPr="00EA2948">
        <w:t>(</w:t>
      </w:r>
      <w:r w:rsidRPr="00EA2948">
        <w:rPr>
          <w:rStyle w:val="FootnoteReference"/>
        </w:rPr>
        <w:footnoteRef/>
      </w:r>
      <w:r w:rsidRPr="00EA2948">
        <w:t>)</w:t>
      </w:r>
      <w:r w:rsidRPr="00EA2948">
        <w:tab/>
        <w:t>Commission staff working document</w:t>
      </w:r>
      <w:r w:rsidRPr="00EA2948">
        <w:rPr>
          <w:rFonts w:ascii="Calibri" w:hAnsi="Calibri" w:cs="Calibri"/>
        </w:rPr>
        <w:t> –</w:t>
      </w:r>
      <w:r w:rsidRPr="00EA2948">
        <w:t xml:space="preserve"> Evaluation</w:t>
      </w:r>
      <w:r w:rsidRPr="00EA2948">
        <w:rPr>
          <w:rFonts w:ascii="Calibri" w:hAnsi="Calibri" w:cs="Calibri"/>
        </w:rPr>
        <w:t> –</w:t>
      </w:r>
      <w:r w:rsidRPr="00EA2948">
        <w:t xml:space="preserve"> Mid-term evaluation of the Internal Security Fund (ISF) for the 2021-2027 programming period, SWD(2025)</w:t>
      </w:r>
      <w:r w:rsidRPr="00EA2948">
        <w:rPr>
          <w:rFonts w:ascii="Calibri" w:hAnsi="Calibri" w:cs="Calibri"/>
        </w:rPr>
        <w:t> </w:t>
      </w:r>
      <w:r w:rsidRPr="00EA2948">
        <w:t>274 final of 16</w:t>
      </w:r>
      <w:r w:rsidRPr="00EA2948">
        <w:rPr>
          <w:rFonts w:ascii="Calibri" w:hAnsi="Calibri" w:cs="Calibri"/>
        </w:rPr>
        <w:t> </w:t>
      </w:r>
      <w:r w:rsidRPr="007D653F">
        <w:t xml:space="preserve">September 2025, </w:t>
      </w:r>
      <w:hyperlink r:id="rId28" w:history="1">
        <w:r w:rsidRPr="00EA2948">
          <w:rPr>
            <w:rStyle w:val="Hyperlink"/>
          </w:rPr>
          <w:t>https://ec.europa.eu/transparency/documents-register/api/files/SWD(2025)274_0/090166e52237d25e?rendition=false</w:t>
        </w:r>
      </w:hyperlink>
      <w:r w:rsidRPr="00EA2948">
        <w:t>.</w:t>
      </w:r>
    </w:p>
  </w:footnote>
  <w:footnote w:id="52">
    <w:p w14:paraId="07BE2860" w14:textId="20A4F007" w:rsidR="00870850" w:rsidRPr="00F72C99" w:rsidRDefault="00870850">
      <w:pPr>
        <w:pStyle w:val="FootnoteText"/>
        <w:rPr>
          <w:lang w:val="en-IE"/>
        </w:rPr>
      </w:pPr>
      <w:r>
        <w:t>(</w:t>
      </w:r>
      <w:r>
        <w:rPr>
          <w:rStyle w:val="FootnoteReference"/>
        </w:rPr>
        <w:footnoteRef/>
      </w:r>
      <w:r>
        <w:t>)</w:t>
      </w:r>
      <w:r>
        <w:tab/>
      </w:r>
      <w:r w:rsidRPr="00D00D89">
        <w:rPr>
          <w:szCs w:val="24"/>
        </w:rPr>
        <w:t>These amounts exclude transfers related to Article 26 of the Common Provisions Regulation (EU) 2021/1060.</w:t>
      </w:r>
    </w:p>
  </w:footnote>
  <w:footnote w:id="53">
    <w:p w14:paraId="68C38E99" w14:textId="77777777" w:rsidR="00D933B7" w:rsidRPr="00E26CE2" w:rsidRDefault="00D933B7" w:rsidP="00D933B7">
      <w:pPr>
        <w:pStyle w:val="FootnoteText"/>
        <w:rPr>
          <w:lang w:val="en-US"/>
        </w:rPr>
      </w:pPr>
      <w:r>
        <w:t>(</w:t>
      </w:r>
      <w:r>
        <w:rPr>
          <w:rStyle w:val="FootnoteReference"/>
        </w:rPr>
        <w:footnoteRef/>
      </w:r>
      <w:r>
        <w:t>) S</w:t>
      </w:r>
      <w:r w:rsidRPr="00DB72D6">
        <w:t>uch as guidance notes, case studies and reports</w:t>
      </w:r>
      <w:r>
        <w:t>.</w:t>
      </w:r>
    </w:p>
  </w:footnote>
  <w:footnote w:id="54">
    <w:p w14:paraId="31426D3B" w14:textId="77777777" w:rsidR="00D933B7" w:rsidRDefault="00D933B7" w:rsidP="00D933B7">
      <w:pPr>
        <w:rPr>
          <w:rFonts w:eastAsia="EC Square Sans Pro" w:cs="EC Square Sans Pro"/>
          <w:color w:val="008080"/>
          <w:sz w:val="16"/>
          <w:szCs w:val="16"/>
          <w:u w:val="single"/>
        </w:rPr>
      </w:pPr>
    </w:p>
  </w:footnote>
  <w:footnote w:id="55">
    <w:p w14:paraId="5C654E9E" w14:textId="77777777" w:rsidR="00D933B7" w:rsidRPr="00244966" w:rsidRDefault="00D933B7" w:rsidP="00D933B7">
      <w:pPr>
        <w:ind w:left="284" w:hanging="284"/>
        <w:rPr>
          <w:rFonts w:eastAsia="EC Square Sans Pro" w:cs="EC Square Sans Pro"/>
          <w:sz w:val="18"/>
          <w:szCs w:val="18"/>
        </w:rPr>
      </w:pPr>
      <w:r w:rsidRPr="00244966">
        <w:rPr>
          <w:sz w:val="18"/>
          <w:szCs w:val="18"/>
        </w:rPr>
        <w:t>(</w:t>
      </w:r>
      <w:r w:rsidRPr="00244966">
        <w:rPr>
          <w:sz w:val="18"/>
          <w:szCs w:val="18"/>
          <w:vertAlign w:val="superscript"/>
        </w:rPr>
        <w:footnoteRef/>
      </w:r>
      <w:r w:rsidRPr="00244966">
        <w:rPr>
          <w:sz w:val="18"/>
          <w:szCs w:val="18"/>
        </w:rPr>
        <w:t>)</w:t>
      </w:r>
      <w:r>
        <w:rPr>
          <w:sz w:val="18"/>
          <w:szCs w:val="18"/>
        </w:rPr>
        <w:tab/>
      </w:r>
      <w:r w:rsidRPr="00244966">
        <w:rPr>
          <w:sz w:val="18"/>
          <w:szCs w:val="18"/>
        </w:rPr>
        <w:t>Data are based on the EDF Multiannual Indicative Budget Summary presented in the EDF Work Programme 2026 for the category of action ‘Energy resilience and environmental transition’.</w:t>
      </w:r>
    </w:p>
  </w:footnote>
  <w:footnote w:id="56">
    <w:p w14:paraId="3585E99A" w14:textId="77777777" w:rsidR="00D933B7" w:rsidRDefault="00D933B7" w:rsidP="00D933B7">
      <w:pPr>
        <w:pStyle w:val="FootnoteText"/>
      </w:pPr>
      <w:r>
        <w:t>(</w:t>
      </w:r>
      <w:r>
        <w:rPr>
          <w:rStyle w:val="FootnoteReference"/>
        </w:rPr>
        <w:footnoteRef/>
      </w:r>
      <w:r>
        <w:t>)</w:t>
      </w:r>
      <w:r>
        <w:tab/>
      </w:r>
      <w:r w:rsidRPr="007D59B2">
        <w:t>Data are based on the EDF Multiannual Indicative Budget Summary presented in the EDF Work Programme 2026, representing the cumulative value of amounts corresponding to the categories of action ‘Digital transition’, ‘Cyber’, ‘Information superiority’, and ‘Disruptive technologies’.</w:t>
      </w:r>
    </w:p>
  </w:footnote>
  <w:footnote w:id="57">
    <w:p w14:paraId="6D5F897E" w14:textId="77777777" w:rsidR="00D933B7" w:rsidRPr="001E4D96" w:rsidRDefault="00D933B7" w:rsidP="00D933B7">
      <w:pPr>
        <w:ind w:left="284" w:hanging="284"/>
        <w:rPr>
          <w:sz w:val="18"/>
          <w:szCs w:val="18"/>
        </w:rPr>
      </w:pPr>
      <w:r w:rsidRPr="001E4D96">
        <w:rPr>
          <w:sz w:val="18"/>
          <w:szCs w:val="18"/>
        </w:rPr>
        <w:t>(</w:t>
      </w:r>
      <w:r w:rsidRPr="001E4D96">
        <w:rPr>
          <w:sz w:val="18"/>
          <w:szCs w:val="18"/>
          <w:vertAlign w:val="superscript"/>
        </w:rPr>
        <w:footnoteRef/>
      </w:r>
      <w:r w:rsidRPr="001E4D96">
        <w:rPr>
          <w:sz w:val="18"/>
          <w:szCs w:val="18"/>
        </w:rPr>
        <w:t>)</w:t>
      </w:r>
      <w:r w:rsidRPr="001E4D96">
        <w:rPr>
          <w:sz w:val="18"/>
          <w:szCs w:val="18"/>
        </w:rPr>
        <w:tab/>
        <w:t>This designation shall not be construed as recognition of a State of Palestine and is without prejudice to the individual positions of the Member States on this issue.</w:t>
      </w:r>
    </w:p>
  </w:footnote>
  <w:footnote w:id="58">
    <w:p w14:paraId="052A8ABB" w14:textId="77777777" w:rsidR="00D933B7" w:rsidRPr="001A5404" w:rsidRDefault="00D933B7" w:rsidP="00D933B7">
      <w:pPr>
        <w:ind w:left="284" w:hanging="284"/>
        <w:rPr>
          <w:rFonts w:eastAsia="EC Square Sans Pro" w:cs="EC Square Sans Pro"/>
          <w:sz w:val="18"/>
          <w:szCs w:val="18"/>
        </w:rPr>
      </w:pPr>
      <w:r w:rsidRPr="001A5404">
        <w:rPr>
          <w:sz w:val="18"/>
          <w:szCs w:val="18"/>
        </w:rPr>
        <w:t>(</w:t>
      </w:r>
      <w:r w:rsidRPr="001A5404">
        <w:rPr>
          <w:sz w:val="18"/>
          <w:szCs w:val="18"/>
          <w:vertAlign w:val="superscript"/>
        </w:rPr>
        <w:footnoteRef/>
      </w:r>
      <w:r w:rsidRPr="001A5404">
        <w:rPr>
          <w:sz w:val="18"/>
          <w:szCs w:val="18"/>
        </w:rPr>
        <w:t>)</w:t>
      </w:r>
      <w:r w:rsidRPr="001A5404">
        <w:rPr>
          <w:sz w:val="18"/>
          <w:szCs w:val="18"/>
        </w:rPr>
        <w:tab/>
      </w:r>
      <w:r w:rsidRPr="00A90107">
        <w:rPr>
          <w:sz w:val="18"/>
          <w:szCs w:val="18"/>
        </w:rPr>
        <w:t>European Commission:</w:t>
      </w:r>
      <w:r w:rsidRPr="00A90107">
        <w:t xml:space="preserve"> </w:t>
      </w:r>
      <w:r w:rsidRPr="00A90107">
        <w:rPr>
          <w:sz w:val="18"/>
          <w:szCs w:val="18"/>
        </w:rPr>
        <w:t>Directorate-General for International Partnerships</w:t>
      </w:r>
      <w:r w:rsidRPr="001A5404">
        <w:rPr>
          <w:sz w:val="18"/>
          <w:szCs w:val="18"/>
        </w:rPr>
        <w:t>,</w:t>
      </w:r>
      <w:r w:rsidRPr="00A90107">
        <w:rPr>
          <w:sz w:val="18"/>
          <w:szCs w:val="18"/>
        </w:rPr>
        <w:t xml:space="preserve"> ‘Management plan 2025’,</w:t>
      </w:r>
      <w:r w:rsidRPr="001A5404">
        <w:rPr>
          <w:sz w:val="18"/>
          <w:szCs w:val="18"/>
        </w:rPr>
        <w:t xml:space="preserve"> </w:t>
      </w:r>
      <w:hyperlink r:id="rId29" w:history="1">
        <w:r w:rsidRPr="001A5404">
          <w:rPr>
            <w:rStyle w:val="Hyperlink"/>
            <w:sz w:val="18"/>
            <w:szCs w:val="18"/>
          </w:rPr>
          <w:t>https://commission.europa.eu/document/download/46e1fbbe-01db-4e9d-a80f-d516a61000c5_en?filename=intpa_mp_2025_en.pdf&amp;prefLang=de</w:t>
        </w:r>
      </w:hyperlink>
      <w:r w:rsidRPr="001A5404">
        <w:rPr>
          <w:sz w:val="18"/>
          <w:szCs w:val="18"/>
        </w:rPr>
        <w:t>.</w:t>
      </w:r>
    </w:p>
  </w:footnote>
  <w:footnote w:id="59">
    <w:p w14:paraId="4C18E766" w14:textId="77777777" w:rsidR="00D933B7" w:rsidRPr="000372DB" w:rsidRDefault="00D933B7" w:rsidP="00D933B7">
      <w:pPr>
        <w:pStyle w:val="FootnoteText"/>
      </w:pPr>
      <w:r>
        <w:t>(</w:t>
      </w:r>
      <w:r>
        <w:rPr>
          <w:rStyle w:val="FootnoteReference"/>
        </w:rPr>
        <w:footnoteRef/>
      </w:r>
      <w:r>
        <w:t>)</w:t>
      </w:r>
      <w:r>
        <w:tab/>
      </w:r>
      <w:r w:rsidRPr="000372DB">
        <w:t>This designation shall not be construed as recognition of a State of Palestine and is without prejudice to the individual positions of the Member States on this issue.</w:t>
      </w:r>
    </w:p>
  </w:footnote>
  <w:footnote w:id="60">
    <w:p w14:paraId="7272081F" w14:textId="77777777" w:rsidR="00D933B7" w:rsidRPr="00FA5599" w:rsidRDefault="00D933B7" w:rsidP="00D933B7">
      <w:pPr>
        <w:pStyle w:val="FootnoteText"/>
      </w:pPr>
      <w:r>
        <w:t>(</w:t>
      </w:r>
      <w:r>
        <w:rPr>
          <w:rStyle w:val="FootnoteReference"/>
        </w:rPr>
        <w:footnoteRef/>
      </w:r>
      <w:r>
        <w:t>)</w:t>
      </w:r>
      <w:r>
        <w:tab/>
      </w:r>
      <w:r w:rsidRPr="00EC3D88">
        <w:t>European Commission</w:t>
      </w:r>
      <w:r>
        <w:t xml:space="preserve">: </w:t>
      </w:r>
      <w:r w:rsidRPr="00ED253A">
        <w:t>Directorate-General for European Civil Protection and Humanitarian Aid Operations (ECHO)</w:t>
      </w:r>
      <w:r>
        <w:t>,</w:t>
      </w:r>
      <w:r w:rsidRPr="00EC3D88">
        <w:t xml:space="preserve"> </w:t>
      </w:r>
      <w:r w:rsidRPr="00EC3D88">
        <w:rPr>
          <w:i/>
          <w:iCs/>
        </w:rPr>
        <w:t>Gender-Age Marker</w:t>
      </w:r>
      <w:r>
        <w:rPr>
          <w:rFonts w:ascii="Calibri" w:hAnsi="Calibri" w:cs="Calibri"/>
          <w:i/>
          <w:iCs/>
        </w:rPr>
        <w:t> –</w:t>
      </w:r>
      <w:r w:rsidRPr="00EC3D88">
        <w:rPr>
          <w:i/>
          <w:iCs/>
        </w:rPr>
        <w:t xml:space="preserve"> Assessment report 2018-2021</w:t>
      </w:r>
      <w:r w:rsidRPr="00EC3D88">
        <w:t>,</w:t>
      </w:r>
      <w:r>
        <w:t xml:space="preserve"> </w:t>
      </w:r>
      <w:r w:rsidRPr="00EC3D88">
        <w:t>2023</w:t>
      </w:r>
      <w:r>
        <w:t xml:space="preserve">, </w:t>
      </w:r>
      <w:hyperlink r:id="rId30" w:tgtFrame="_blank" w:history="1">
        <w:r w:rsidRPr="00EC3D88">
          <w:rPr>
            <w:rStyle w:val="Hyperlink"/>
          </w:rPr>
          <w:t>https://ec.europa.eu/echo/files/policies/sectoral/gender-age_marker_2018-2021_web.pdf</w:t>
        </w:r>
      </w:hyperlink>
      <w:r w:rsidRPr="00EC3D88">
        <w:t>.</w:t>
      </w:r>
    </w:p>
  </w:footnote>
  <w:footnote w:id="61">
    <w:p w14:paraId="1BAE85D3" w14:textId="77777777" w:rsidR="00D933B7" w:rsidRPr="00F83F54" w:rsidRDefault="00D933B7" w:rsidP="00D933B7">
      <w:pPr>
        <w:pStyle w:val="FootnoteText"/>
        <w:rPr>
          <w:lang w:val="en-IE"/>
        </w:rPr>
      </w:pPr>
      <w:r>
        <w:t>(</w:t>
      </w:r>
      <w:r>
        <w:rPr>
          <w:rStyle w:val="FootnoteReference"/>
        </w:rPr>
        <w:footnoteRef/>
      </w:r>
      <w:r>
        <w:t>)</w:t>
      </w:r>
      <w:r w:rsidRPr="00F83F54">
        <w:tab/>
        <w:t>Fichops</w:t>
      </w:r>
      <w:r>
        <w:t xml:space="preserve"> </w:t>
      </w:r>
      <w:r w:rsidRPr="00F83F54">
        <w:t>are</w:t>
      </w:r>
      <w:r>
        <w:t xml:space="preserve"> </w:t>
      </w:r>
      <w:r w:rsidRPr="00F83F54">
        <w:t>forms containing the operational information of every humanitarian project. Data from</w:t>
      </w:r>
      <w:r>
        <w:t xml:space="preserve"> </w:t>
      </w:r>
      <w:r w:rsidRPr="00F83F54">
        <w:t>fichops</w:t>
      </w:r>
      <w:r>
        <w:rPr>
          <w:rFonts w:ascii="Calibri" w:hAnsi="Calibri" w:cs="Calibri"/>
        </w:rPr>
        <w:t xml:space="preserve"> </w:t>
      </w:r>
      <w:r w:rsidRPr="00F83F54">
        <w:t>are consolidated in HOPE, a</w:t>
      </w:r>
      <w:r>
        <w:t>n</w:t>
      </w:r>
      <w:r w:rsidRPr="00F83F54">
        <w:t xml:space="preserve"> internal Commission platform</w:t>
      </w:r>
      <w:r>
        <w:t>.</w:t>
      </w:r>
    </w:p>
  </w:footnote>
  <w:footnote w:id="62">
    <w:p w14:paraId="1150AD2C" w14:textId="77777777" w:rsidR="00D933B7" w:rsidRPr="00872149" w:rsidRDefault="00D933B7" w:rsidP="00D933B7">
      <w:pPr>
        <w:pStyle w:val="FootnoteText"/>
      </w:pPr>
      <w:r w:rsidRPr="00872149">
        <w:t>(</w:t>
      </w:r>
      <w:r w:rsidRPr="00872149">
        <w:rPr>
          <w:rStyle w:val="FootnoteReference"/>
        </w:rPr>
        <w:footnoteRef/>
      </w:r>
      <w:r w:rsidRPr="00872149">
        <w:t>)</w:t>
      </w:r>
      <w:r w:rsidRPr="00872149">
        <w:tab/>
        <w:t>This designation is without prejudice to positions on status, and is in line with UNSCR 1244/1999 and the ICJ Opinion on the Kosovo declaration of independence.</w:t>
      </w:r>
    </w:p>
  </w:footnote>
  <w:footnote w:id="63">
    <w:p w14:paraId="5F102954" w14:textId="77777777" w:rsidR="00D933B7" w:rsidRPr="006271C9" w:rsidRDefault="00D933B7" w:rsidP="00D933B7">
      <w:pPr>
        <w:pStyle w:val="FootnoteText"/>
      </w:pPr>
      <w:r>
        <w:rPr>
          <w:rStyle w:val="FootnoteReference"/>
        </w:rPr>
        <w:footnoteRef/>
      </w:r>
      <w:r>
        <w:t xml:space="preserve"> </w:t>
      </w:r>
      <w:r w:rsidRPr="006271C9">
        <w:t xml:space="preserve">Starting </w:t>
      </w:r>
      <w:r>
        <w:t>in</w:t>
      </w:r>
      <w:r w:rsidRPr="006271C9">
        <w:t xml:space="preserve"> 2025, IPA III funds have been programmed through multi-annual and multi-country financing decisions </w:t>
      </w:r>
      <w:r>
        <w:t>for</w:t>
      </w:r>
      <w:r w:rsidRPr="006271C9">
        <w:t xml:space="preserve"> 2025 to 2027, allowing for further predictability and flexibility of EU assistance delivery.</w:t>
      </w:r>
    </w:p>
  </w:footnote>
  <w:footnote w:id="64">
    <w:p w14:paraId="0A0E6C23" w14:textId="77777777" w:rsidR="00D933B7" w:rsidRPr="00086E40" w:rsidRDefault="00D933B7" w:rsidP="00D933B7">
      <w:pPr>
        <w:pStyle w:val="FootnoteText"/>
        <w:rPr>
          <w:lang w:val="en-IE"/>
        </w:rPr>
      </w:pPr>
      <w:r>
        <w:rPr>
          <w:rStyle w:val="FootnoteReference"/>
        </w:rPr>
        <w:footnoteRef/>
      </w:r>
      <w:r>
        <w:t xml:space="preserve"> </w:t>
      </w:r>
      <w:r w:rsidRPr="00872149">
        <w:t>Commission staff working document</w:t>
      </w:r>
      <w:r w:rsidRPr="00872149">
        <w:rPr>
          <w:rFonts w:ascii="Calibri" w:hAnsi="Calibri" w:cs="Calibri"/>
        </w:rPr>
        <w:t xml:space="preserve"> – </w:t>
      </w:r>
      <w:r w:rsidRPr="000D78E1">
        <w:t xml:space="preserve">The Instrument for Pre-Accession assistance (IPA III) </w:t>
      </w:r>
      <w:r w:rsidRPr="00872149">
        <w:t>r</w:t>
      </w:r>
      <w:r w:rsidRPr="000D78E1">
        <w:t xml:space="preserve">esults </w:t>
      </w:r>
      <w:r w:rsidRPr="00872149">
        <w:t>f</w:t>
      </w:r>
      <w:r w:rsidRPr="000D78E1">
        <w:t>ramework</w:t>
      </w:r>
      <w:r w:rsidRPr="00872149">
        <w:t>, SWD(2022)</w:t>
      </w:r>
      <w:r w:rsidRPr="00872149">
        <w:rPr>
          <w:rFonts w:ascii="Calibri" w:hAnsi="Calibri" w:cs="Calibri"/>
        </w:rPr>
        <w:t> </w:t>
      </w:r>
      <w:r w:rsidRPr="00872149">
        <w:t>445 final of 20</w:t>
      </w:r>
      <w:r w:rsidRPr="00872149">
        <w:rPr>
          <w:rFonts w:ascii="Calibri" w:hAnsi="Calibri" w:cs="Calibri"/>
        </w:rPr>
        <w:t> </w:t>
      </w:r>
      <w:r w:rsidRPr="00872149">
        <w:t xml:space="preserve">December 2022, </w:t>
      </w:r>
      <w:hyperlink r:id="rId31" w:history="1">
        <w:r w:rsidRPr="00872149">
          <w:rPr>
            <w:rStyle w:val="Hyperlink"/>
          </w:rPr>
          <w:t>https://capacity4dev.europa.eu/library/ipa-results-framework-staff-working-document-ipa-iii-0_en</w:t>
        </w:r>
      </w:hyperlink>
      <w:r w:rsidRPr="00872149">
        <w:t>.</w:t>
      </w:r>
    </w:p>
  </w:footnote>
  <w:footnote w:id="65">
    <w:p w14:paraId="66572E6A" w14:textId="77777777" w:rsidR="00D933B7" w:rsidRPr="00086E40" w:rsidRDefault="00D933B7" w:rsidP="00D933B7">
      <w:pPr>
        <w:pStyle w:val="FootnoteText"/>
        <w:rPr>
          <w:lang w:val="en-IE"/>
        </w:rPr>
      </w:pPr>
      <w:r>
        <w:rPr>
          <w:rStyle w:val="FootnoteReference"/>
        </w:rPr>
        <w:footnoteRef/>
      </w:r>
      <w:r w:rsidRPr="00086E40">
        <w:rPr>
          <w:lang w:val="en-IE"/>
        </w:rPr>
        <w:t xml:space="preserve"> </w:t>
      </w:r>
      <w:r w:rsidRPr="00A82BAE">
        <w:rPr>
          <w:lang w:val="en-IE"/>
        </w:rPr>
        <w:t>No data available fo</w:t>
      </w:r>
      <w:r>
        <w:rPr>
          <w:lang w:val="en-IE"/>
        </w:rPr>
        <w:t>r</w:t>
      </w:r>
      <w:r w:rsidRPr="00A82BAE">
        <w:rPr>
          <w:lang w:val="en-IE"/>
        </w:rPr>
        <w:t xml:space="preserve"> Albania, </w:t>
      </w:r>
      <w:r w:rsidRPr="00086E40">
        <w:rPr>
          <w:lang w:val="en-IE"/>
        </w:rPr>
        <w:t>Kosovo and Mo</w:t>
      </w:r>
      <w:r>
        <w:rPr>
          <w:lang w:val="en-IE"/>
        </w:rPr>
        <w:t>ntenegro.</w:t>
      </w:r>
    </w:p>
  </w:footnote>
  <w:footnote w:id="66">
    <w:p w14:paraId="399C7F16" w14:textId="77777777" w:rsidR="00D933B7" w:rsidRDefault="00D933B7" w:rsidP="00D933B7">
      <w:pPr>
        <w:pStyle w:val="FootnoteText"/>
      </w:pPr>
      <w:r>
        <w:t>(</w:t>
      </w:r>
      <w:r>
        <w:rPr>
          <w:rStyle w:val="FootnoteReference"/>
        </w:rPr>
        <w:footnoteRef/>
      </w:r>
      <w:r>
        <w:t xml:space="preserve">) </w:t>
      </w:r>
      <w:r w:rsidRPr="00F33FFF">
        <w:t>This designation is without prejudice to positions on status, and is in line with UNSCR 1244/1999 and the ICJ Opinion on the Kosovo declaration of independence.</w:t>
      </w:r>
    </w:p>
  </w:footnote>
  <w:footnote w:id="67">
    <w:p w14:paraId="43C43C05" w14:textId="77777777" w:rsidR="00D933B7" w:rsidRPr="008B6CC5" w:rsidRDefault="00D933B7" w:rsidP="00D933B7">
      <w:pPr>
        <w:pStyle w:val="FootnoteText"/>
      </w:pPr>
      <w:r>
        <w:t>(</w:t>
      </w:r>
      <w:r>
        <w:rPr>
          <w:rStyle w:val="FootnoteReference"/>
        </w:rPr>
        <w:footnoteRef/>
      </w:r>
      <w:r>
        <w:t xml:space="preserve">) </w:t>
      </w:r>
      <w:r w:rsidRPr="000D78E1">
        <w:t>Regulation (EU) 2024/1449 of the European Parliament and of the Council of 14</w:t>
      </w:r>
      <w:r w:rsidRPr="000D78E1">
        <w:rPr>
          <w:rFonts w:ascii="Calibri" w:hAnsi="Calibri" w:cs="Calibri"/>
        </w:rPr>
        <w:t> </w:t>
      </w:r>
      <w:r w:rsidRPr="000D78E1">
        <w:t>May 2024 on establishing the Reform and Growth Facility for the Western Balkans</w:t>
      </w:r>
      <w:r>
        <w:t xml:space="preserve">, </w:t>
      </w:r>
      <w:r w:rsidRPr="000D78E1">
        <w:t>OJ L, 2024/1449, 24.5.2024, ELI:</w:t>
      </w:r>
      <w:r w:rsidRPr="000D78E1">
        <w:rPr>
          <w:rFonts w:ascii="Calibri" w:hAnsi="Calibri" w:cs="Calibri"/>
        </w:rPr>
        <w:t> </w:t>
      </w:r>
      <w:hyperlink r:id="rId32" w:tgtFrame="_blank" w:tooltip="Gives access to this document through its ELI URI." w:history="1">
        <w:r w:rsidRPr="000D78E1">
          <w:rPr>
            <w:rStyle w:val="Hyperlink"/>
          </w:rPr>
          <w:t>http://data.europa.eu/eli/reg/2024/1449/oj</w:t>
        </w:r>
      </w:hyperlink>
      <w:r w:rsidRPr="008B6CC5">
        <w:t>.</w:t>
      </w:r>
    </w:p>
  </w:footnote>
  <w:footnote w:id="68">
    <w:p w14:paraId="5A3F5B2A" w14:textId="77777777" w:rsidR="00D933B7" w:rsidRPr="00833588" w:rsidRDefault="00D933B7" w:rsidP="00D933B7">
      <w:pPr>
        <w:pStyle w:val="FootnoteText"/>
      </w:pPr>
      <w:r>
        <w:rPr>
          <w:rStyle w:val="FootnoteReference"/>
        </w:rPr>
        <w:footnoteRef/>
      </w:r>
      <w:r>
        <w:t xml:space="preserve"> Amount of loans (gross) linked to the steps in the Reform Agenda by implementation deadline (not by time of disbursement) </w:t>
      </w:r>
    </w:p>
  </w:footnote>
  <w:footnote w:id="69">
    <w:p w14:paraId="4B9941CF" w14:textId="77777777" w:rsidR="00D933B7" w:rsidRPr="00FB33BD" w:rsidRDefault="00D933B7" w:rsidP="00D933B7">
      <w:pPr>
        <w:pStyle w:val="FootnoteText"/>
      </w:pPr>
      <w:r>
        <w:rPr>
          <w:rStyle w:val="FootnoteReference"/>
        </w:rPr>
        <w:footnoteRef/>
      </w:r>
      <w:r>
        <w:t xml:space="preserve"> </w:t>
      </w:r>
      <w:r w:rsidRPr="00713DD8">
        <w:t>The target is set at 112.5% of the baseline</w:t>
      </w:r>
      <w:r>
        <w:t xml:space="preserve">, </w:t>
      </w:r>
      <w:r w:rsidRPr="00713DD8">
        <w:t>as per the standard methodology</w:t>
      </w:r>
      <w:r>
        <w:t>, which equals to 652</w:t>
      </w:r>
      <w:r w:rsidRPr="00713DD8">
        <w:t>. It is not therefore linked to any formal target set by the beneficiary or the Commission</w:t>
      </w:r>
      <w:r>
        <w:t>.</w:t>
      </w:r>
    </w:p>
  </w:footnote>
  <w:footnote w:id="70">
    <w:p w14:paraId="517E7D16" w14:textId="77777777" w:rsidR="00D933B7" w:rsidRPr="00B23CBA" w:rsidRDefault="00D933B7" w:rsidP="00D933B7">
      <w:pPr>
        <w:pStyle w:val="FootnoteText"/>
        <w:rPr>
          <w:lang w:val="en-IE"/>
        </w:rPr>
      </w:pPr>
      <w:r>
        <w:rPr>
          <w:rStyle w:val="FootnoteReference"/>
        </w:rPr>
        <w:footnoteRef/>
      </w:r>
      <w:r>
        <w:t xml:space="preserve"> </w:t>
      </w:r>
      <w:r w:rsidRPr="005C4334">
        <w:t xml:space="preserve">This indicator </w:t>
      </w:r>
      <w:r>
        <w:t>had</w:t>
      </w:r>
      <w:r w:rsidRPr="005C4334">
        <w:t xml:space="preserve"> already</w:t>
      </w:r>
      <w:r>
        <w:t xml:space="preserve"> been</w:t>
      </w:r>
      <w:r w:rsidRPr="005C4334">
        <w:t xml:space="preserve"> achieved in the first year of implementation. It should be noted that the indicators under the </w:t>
      </w:r>
      <w:r>
        <w:t>F</w:t>
      </w:r>
      <w:r w:rsidRPr="005C4334">
        <w:t xml:space="preserve">acility serve a dual function: they track both the performance of the </w:t>
      </w:r>
      <w:r>
        <w:t>F</w:t>
      </w:r>
      <w:r w:rsidRPr="005C4334">
        <w:t>acility</w:t>
      </w:r>
      <w:r>
        <w:t>’</w:t>
      </w:r>
      <w:r w:rsidRPr="005C4334">
        <w:t>s implementation and its broader impact on the beneficiaries</w:t>
      </w:r>
      <w:r>
        <w:t>’</w:t>
      </w:r>
      <w:r w:rsidRPr="005C4334">
        <w:t xml:space="preserve"> reform trajectories. The indicator on </w:t>
      </w:r>
      <w:r w:rsidRPr="007E7956">
        <w:t>megawatts</w:t>
      </w:r>
      <w:r w:rsidRPr="005C4334">
        <w:t xml:space="preserve"> of new renewable energy capacities installed (cumulative in </w:t>
      </w:r>
      <w:r>
        <w:t>the</w:t>
      </w:r>
      <w:r w:rsidRPr="005C4334">
        <w:t xml:space="preserve"> energy mix for solar</w:t>
      </w:r>
      <w:r>
        <w:t>,</w:t>
      </w:r>
      <w:r w:rsidRPr="005C4334">
        <w:t xml:space="preserve"> wind</w:t>
      </w:r>
      <w:r>
        <w:t>, biogas and hydro</w:t>
      </w:r>
      <w:r w:rsidRPr="005C4334">
        <w:t xml:space="preserve">) in particular </w:t>
      </w:r>
      <w:r>
        <w:t xml:space="preserve">is </w:t>
      </w:r>
      <w:r w:rsidRPr="005C4334">
        <w:t xml:space="preserve">an impact indicator, reflecting structural changes in the energy mix that result from a combination of policy reforms, investments, and market developments extending beyond the direct implementation of the </w:t>
      </w:r>
      <w:r>
        <w:t>F</w:t>
      </w:r>
      <w:r w:rsidRPr="005C4334">
        <w:t xml:space="preserve">acility. Its early achievement therefore reflects pre-existing momentum in renewable energy deployment in the region rather than an attribution of results solely to the </w:t>
      </w:r>
      <w:r>
        <w:t>F</w:t>
      </w:r>
      <w:r w:rsidRPr="005C4334">
        <w:t>acility.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75DE4" w14:textId="77777777" w:rsidR="009E5D9C" w:rsidRPr="009E5D9C" w:rsidRDefault="009E5D9C" w:rsidP="009E5D9C">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3A2E29" w14:textId="77777777" w:rsidR="009E5D9C" w:rsidRPr="009E5D9C" w:rsidRDefault="009E5D9C" w:rsidP="009E5D9C">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AF2D92" w14:textId="77777777" w:rsidR="009E5D9C" w:rsidRPr="009E5D9C" w:rsidRDefault="009E5D9C" w:rsidP="009E5D9C">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919B7E" w14:textId="77777777" w:rsidR="00D933B7" w:rsidRDefault="00D933B7">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F7DAB6" w14:textId="77777777" w:rsidR="00D933B7" w:rsidRPr="006E4665" w:rsidRDefault="00D933B7">
    <w:pPr>
      <w:pStyle w:val="Header"/>
      <w:rPr>
        <w:b/>
        <w:bCs/>
        <w:noProof/>
        <w:color w:val="FFFFFF" w:themeColor="background1"/>
        <w:sz w:val="30"/>
        <w:szCs w:val="30"/>
        <w:lang w:eastAsia="en-GB"/>
      </w:rPr>
    </w:pPr>
    <w:r>
      <w:rPr>
        <w:b/>
        <w:bCs/>
        <w:noProof/>
        <w:color w:val="FFFFFF" w:themeColor="background1"/>
        <w:sz w:val="30"/>
        <w:szCs w:val="30"/>
        <w:lang w:eastAsia="en-GB"/>
      </w:rPr>
      <w:t>HORIZON EUROPE</w:t>
    </w:r>
  </w:p>
  <w:p w14:paraId="5F8E3FF9" w14:textId="77777777" w:rsidR="00D933B7" w:rsidRDefault="00D933B7">
    <w:pPr>
      <w:pStyle w:val="Header"/>
    </w:pPr>
    <w:r>
      <w:rPr>
        <w:noProof/>
        <w:color w:val="FFFFFF" w:themeColor="background1"/>
        <w:sz w:val="26"/>
        <w:szCs w:val="26"/>
        <w:lang w:eastAsia="en-GB"/>
      </w:rPr>
      <w:t>PROGRAMME FOR RESEARCH AND INNOVATION</w:t>
    </w:r>
  </w:p>
  <w:p w14:paraId="6F3914B6" w14:textId="77777777" w:rsidR="00D933B7" w:rsidRDefault="00D933B7">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CFB24E" w14:textId="77777777" w:rsidR="00D933B7" w:rsidRDefault="00D933B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25B657" w14:textId="274897F6" w:rsidR="00D933B7" w:rsidRPr="00A1540E" w:rsidRDefault="00D933B7">
    <w:pPr>
      <w:pStyle w:val="H1"/>
      <w:rPr>
        <w:b w:val="0"/>
        <w:color w:val="FFFFFF" w:themeColor="background1"/>
        <w:sz w:val="30"/>
      </w:rPr>
    </w:pPr>
    <w:r w:rsidRPr="00A1540E">
      <w:rPr>
        <w:color w:val="FFFFFF" w:themeColor="background1"/>
        <w:sz w:val="30"/>
      </w:rPr>
      <w:drawing>
        <wp:anchor distT="0" distB="0" distL="114300" distR="114300" simplePos="0" relativeHeight="251658271" behindDoc="1" locked="1" layoutInCell="1" allowOverlap="1" wp14:anchorId="30A50B59" wp14:editId="46B11E3D">
          <wp:simplePos x="0" y="0"/>
          <wp:positionH relativeFrom="page">
            <wp:align>left</wp:align>
          </wp:positionH>
          <wp:positionV relativeFrom="page">
            <wp:align>top</wp:align>
          </wp:positionV>
          <wp:extent cx="7593965" cy="923925"/>
          <wp:effectExtent l="0" t="0" r="6985" b="9525"/>
          <wp:wrapNone/>
          <wp:docPr id="1454392279" name="Picture 1454392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3965" cy="9239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A1540E">
      <w:rPr>
        <w:color w:val="FFFFFF" w:themeColor="background1"/>
        <w:sz w:val="30"/>
      </w:rPr>
      <w:t xml:space="preserve">Horizon </w:t>
    </w:r>
    <w:r w:rsidR="009401EA" w:rsidRPr="00A1540E">
      <w:rPr>
        <w:color w:val="FFFFFF" w:themeColor="background1"/>
        <w:sz w:val="30"/>
      </w:rPr>
      <w:t>E</w:t>
    </w:r>
    <w:r w:rsidRPr="00A1540E">
      <w:rPr>
        <w:color w:val="FFFFFF" w:themeColor="background1"/>
        <w:sz w:val="30"/>
      </w:rPr>
      <w:t>urope</w:t>
    </w:r>
  </w:p>
  <w:p w14:paraId="44D11766" w14:textId="77777777" w:rsidR="00D933B7" w:rsidRPr="00A1540E" w:rsidRDefault="00D933B7">
    <w:pPr>
      <w:pStyle w:val="H1"/>
      <w:rPr>
        <w:sz w:val="26"/>
        <w:szCs w:val="26"/>
      </w:rPr>
    </w:pPr>
    <w:r w:rsidRPr="00A1540E">
      <w:rPr>
        <w:b w:val="0"/>
        <w:color w:val="FFFFFF" w:themeColor="background1"/>
        <w:sz w:val="26"/>
        <w:szCs w:val="26"/>
      </w:rPr>
      <w:t>Programme for research and innovation</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E1D9E3" w14:textId="77777777" w:rsidR="00D933B7" w:rsidRDefault="00D933B7">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62B9A3" w14:textId="404DC762" w:rsidR="00D933B7" w:rsidRPr="00647D4A" w:rsidRDefault="00D933B7">
    <w:pPr>
      <w:pStyle w:val="H1"/>
      <w:rPr>
        <w:color w:val="FFFFFF" w:themeColor="background1"/>
        <w:sz w:val="30"/>
      </w:rPr>
    </w:pPr>
    <w:r w:rsidRPr="00647D4A">
      <w:rPr>
        <w:color w:val="FFFFFF" w:themeColor="background1"/>
        <w:sz w:val="30"/>
      </w:rPr>
      <w:drawing>
        <wp:anchor distT="0" distB="0" distL="114300" distR="114300" simplePos="0" relativeHeight="251658251" behindDoc="1" locked="1" layoutInCell="1" allowOverlap="1" wp14:anchorId="72FEC0A2" wp14:editId="3230F765">
          <wp:simplePos x="0" y="0"/>
          <wp:positionH relativeFrom="page">
            <wp:posOffset>0</wp:posOffset>
          </wp:positionH>
          <wp:positionV relativeFrom="paragraph">
            <wp:posOffset>-449580</wp:posOffset>
          </wp:positionV>
          <wp:extent cx="7593965" cy="900430"/>
          <wp:effectExtent l="0" t="0" r="6985" b="0"/>
          <wp:wrapNone/>
          <wp:docPr id="532868177" name="Picture 532868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3965" cy="9004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647D4A">
      <w:rPr>
        <w:color w:val="FFFFFF" w:themeColor="background1"/>
        <w:sz w:val="30"/>
      </w:rPr>
      <w:t xml:space="preserve">Euratom </w:t>
    </w:r>
    <w:r w:rsidR="00405F2D" w:rsidRPr="00647D4A">
      <w:rPr>
        <w:color w:val="FFFFFF" w:themeColor="background1"/>
        <w:sz w:val="30"/>
      </w:rPr>
      <w:t>R</w:t>
    </w:r>
    <w:r w:rsidRPr="00647D4A">
      <w:rPr>
        <w:color w:val="FFFFFF" w:themeColor="background1"/>
        <w:sz w:val="30"/>
      </w:rPr>
      <w:t xml:space="preserve">esearch and </w:t>
    </w:r>
    <w:r w:rsidR="00405F2D" w:rsidRPr="00647D4A">
      <w:rPr>
        <w:color w:val="FFFFFF" w:themeColor="background1"/>
        <w:sz w:val="30"/>
      </w:rPr>
      <w:t>T</w:t>
    </w:r>
    <w:r w:rsidRPr="00647D4A">
      <w:rPr>
        <w:color w:val="FFFFFF" w:themeColor="background1"/>
        <w:sz w:val="30"/>
      </w:rPr>
      <w:t>raining</w:t>
    </w:r>
  </w:p>
  <w:p w14:paraId="6278643A" w14:textId="77777777" w:rsidR="00D933B7" w:rsidRPr="00647D4A" w:rsidRDefault="00D933B7">
    <w:pPr>
      <w:pStyle w:val="H1"/>
      <w:rPr>
        <w:sz w:val="26"/>
        <w:szCs w:val="26"/>
      </w:rPr>
    </w:pPr>
    <w:r w:rsidRPr="00647D4A">
      <w:rPr>
        <w:b w:val="0"/>
        <w:color w:val="FFFFFF" w:themeColor="background1"/>
        <w:sz w:val="26"/>
        <w:szCs w:val="26"/>
      </w:rPr>
      <w:t>Research and training programme of the european atomic energy communit</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02809" w14:textId="77777777" w:rsidR="00D933B7" w:rsidRDefault="00D933B7">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A22866" w14:textId="77777777" w:rsidR="00D933B7" w:rsidRDefault="00D933B7">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29E409" w14:textId="6132670D" w:rsidR="00D933B7" w:rsidRPr="00647D4A" w:rsidRDefault="00D933B7">
    <w:pPr>
      <w:pStyle w:val="H1"/>
      <w:rPr>
        <w:color w:val="FFFFFF" w:themeColor="background1"/>
        <w:sz w:val="30"/>
      </w:rPr>
    </w:pPr>
    <w:r w:rsidRPr="00647D4A">
      <w:rPr>
        <w:color w:val="FFFFFF" w:themeColor="background1"/>
        <w:sz w:val="30"/>
      </w:rPr>
      <w:drawing>
        <wp:anchor distT="0" distB="0" distL="114300" distR="114300" simplePos="0" relativeHeight="251658264" behindDoc="1" locked="1" layoutInCell="1" allowOverlap="1" wp14:anchorId="3022AAE4" wp14:editId="3D02B5CF">
          <wp:simplePos x="0" y="0"/>
          <wp:positionH relativeFrom="page">
            <wp:align>left</wp:align>
          </wp:positionH>
          <wp:positionV relativeFrom="page">
            <wp:posOffset>4445</wp:posOffset>
          </wp:positionV>
          <wp:extent cx="7593965" cy="873125"/>
          <wp:effectExtent l="0" t="0" r="0" b="3175"/>
          <wp:wrapNone/>
          <wp:docPr id="1083818932" name="Picture 1083818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9905" cy="87414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647D4A">
      <w:rPr>
        <w:color w:val="FFFFFF" w:themeColor="background1"/>
        <w:sz w:val="30"/>
      </w:rPr>
      <w:t>I</w:t>
    </w:r>
    <w:r w:rsidR="00405F2D" w:rsidRPr="00647D4A">
      <w:rPr>
        <w:color w:val="FFFFFF" w:themeColor="background1"/>
        <w:sz w:val="30"/>
      </w:rPr>
      <w:t>TER</w:t>
    </w:r>
  </w:p>
  <w:p w14:paraId="191E058A" w14:textId="77777777" w:rsidR="00D933B7" w:rsidRPr="00647D4A" w:rsidRDefault="00D933B7">
    <w:pPr>
      <w:pStyle w:val="H1"/>
      <w:rPr>
        <w:color w:val="FFFFFF" w:themeColor="background1"/>
        <w:sz w:val="26"/>
        <w:szCs w:val="26"/>
      </w:rPr>
    </w:pPr>
    <w:r w:rsidRPr="00647D4A">
      <w:rPr>
        <w:b w:val="0"/>
        <w:color w:val="FFFFFF" w:themeColor="background1"/>
        <w:sz w:val="26"/>
        <w:szCs w:val="26"/>
      </w:rPr>
      <w:t>European joint undertaking for iter and the development of fusion energy</w:t>
    </w:r>
  </w:p>
  <w:p w14:paraId="2FC73190" w14:textId="77777777" w:rsidR="00D933B7" w:rsidRPr="00742189" w:rsidRDefault="00D933B7">
    <w:pPr>
      <w:pStyle w:val="Header"/>
      <w:rPr>
        <w:sz w:val="18"/>
        <w:szCs w:val="18"/>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63E63C" w14:textId="77777777" w:rsidR="00D933B7" w:rsidRDefault="00D933B7">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1B2C5B" w14:textId="77777777" w:rsidR="00D933B7" w:rsidRDefault="00D933B7">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14D220" w14:textId="489DAC26" w:rsidR="005F079B" w:rsidRPr="002A2A11" w:rsidRDefault="005F079B" w:rsidP="005F079B">
    <w:pPr>
      <w:pStyle w:val="H1"/>
      <w:rPr>
        <w:color w:val="FFFFFF" w:themeColor="background1"/>
        <w:sz w:val="30"/>
      </w:rPr>
    </w:pPr>
  </w:p>
  <w:p w14:paraId="0597F1C9" w14:textId="454577B5" w:rsidR="00D933B7" w:rsidRPr="00647D4A" w:rsidDel="005F079B" w:rsidRDefault="00D933B7" w:rsidP="00647D4A">
    <w:pPr>
      <w:pStyle w:val="H1"/>
      <w:tabs>
        <w:tab w:val="clear" w:pos="4513"/>
        <w:tab w:val="clear" w:pos="9026"/>
        <w:tab w:val="left" w:pos="7170"/>
      </w:tabs>
      <w:rPr>
        <w:sz w:val="30"/>
      </w:rPr>
    </w:pPr>
    <w:r w:rsidRPr="00647D4A">
      <w:rPr>
        <w:b w:val="0"/>
        <w:color w:val="FFFFFF" w:themeColor="background1"/>
        <w:sz w:val="30"/>
      </w:rPr>
      <w:drawing>
        <wp:anchor distT="0" distB="0" distL="114300" distR="114300" simplePos="0" relativeHeight="251658288" behindDoc="1" locked="1" layoutInCell="1" allowOverlap="1" wp14:anchorId="0A00DD3E" wp14:editId="693F013A">
          <wp:simplePos x="0" y="0"/>
          <wp:positionH relativeFrom="page">
            <wp:align>left</wp:align>
          </wp:positionH>
          <wp:positionV relativeFrom="page">
            <wp:align>top</wp:align>
          </wp:positionV>
          <wp:extent cx="7593965" cy="1066800"/>
          <wp:effectExtent l="0" t="0" r="6985" b="0"/>
          <wp:wrapNone/>
          <wp:docPr id="2041375089" name="Picture 20413750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3965" cy="10668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647D4A" w:rsidDel="005F079B">
      <w:rPr>
        <w:color w:val="FFFFFF" w:themeColor="background1"/>
        <w:sz w:val="30"/>
      </w:rPr>
      <w:t>InvestEU</w:t>
    </w:r>
    <w:r w:rsidR="006D2F20">
      <w:rPr>
        <w:color w:val="FFFFFF" w:themeColor="background1"/>
        <w:sz w:val="30"/>
      </w:rPr>
      <w:tab/>
    </w:r>
  </w:p>
  <w:p w14:paraId="31235575" w14:textId="77777777" w:rsidR="00D933B7" w:rsidRDefault="00D933B7">
    <w:pPr>
      <w:pStyle w:val="Header"/>
      <w:rPr>
        <w:b/>
        <w:bCs/>
        <w:noProof/>
        <w:color w:val="FFFFFF" w:themeColor="background1"/>
        <w:sz w:val="30"/>
        <w:szCs w:val="30"/>
        <w:lang w:eastAsia="en-GB"/>
      </w:rPr>
    </w:pPr>
  </w:p>
  <w:p w14:paraId="3D4DE2F0" w14:textId="77777777" w:rsidR="005F079B" w:rsidRDefault="005F079B">
    <w:pPr>
      <w:pStyle w:val="Header"/>
      <w:rPr>
        <w:b/>
        <w:bCs/>
        <w:noProof/>
        <w:color w:val="FFFFFF" w:themeColor="background1"/>
        <w:sz w:val="30"/>
        <w:szCs w:val="30"/>
        <w:lang w:eastAsia="en-GB"/>
      </w:rPr>
    </w:pPr>
  </w:p>
  <w:p w14:paraId="1276F29D" w14:textId="77777777" w:rsidR="005F079B" w:rsidRDefault="005F079B">
    <w:pPr>
      <w:pStyle w:val="Header"/>
      <w:rPr>
        <w:b/>
        <w:bCs/>
        <w:noProof/>
        <w:color w:val="FFFFFF" w:themeColor="background1"/>
        <w:sz w:val="30"/>
        <w:szCs w:val="30"/>
        <w:lang w:eastAsia="en-GB"/>
      </w:rPr>
    </w:pPr>
  </w:p>
  <w:p w14:paraId="6FA3EAFA" w14:textId="77777777" w:rsidR="005F079B" w:rsidRPr="006E4665" w:rsidRDefault="005F079B">
    <w:pPr>
      <w:pStyle w:val="Header"/>
      <w:rPr>
        <w:b/>
        <w:bCs/>
        <w:noProof/>
        <w:color w:val="FFFFFF" w:themeColor="background1"/>
        <w:sz w:val="30"/>
        <w:szCs w:val="30"/>
        <w:lang w:eastAsia="en-GB"/>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BF55FB" w14:textId="77777777" w:rsidR="00D933B7" w:rsidRDefault="00D933B7">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2DF0" w14:textId="77777777" w:rsidR="00D933B7" w:rsidRDefault="00D933B7">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F00097" w14:textId="77777777" w:rsidR="00502B4A" w:rsidRPr="002A2A11" w:rsidRDefault="00502B4A" w:rsidP="005F079B">
    <w:pPr>
      <w:pStyle w:val="H1"/>
      <w:rPr>
        <w:color w:val="FFFFFF" w:themeColor="background1"/>
        <w:sz w:val="30"/>
      </w:rPr>
    </w:pPr>
  </w:p>
  <w:p w14:paraId="6553A5C7" w14:textId="2A42B351" w:rsidR="00502B4A" w:rsidRPr="00647D4A" w:rsidDel="005F079B" w:rsidRDefault="00D77048" w:rsidP="00647D4A">
    <w:pPr>
      <w:pStyle w:val="H1"/>
      <w:tabs>
        <w:tab w:val="clear" w:pos="4513"/>
        <w:tab w:val="clear" w:pos="9026"/>
        <w:tab w:val="left" w:pos="7170"/>
      </w:tabs>
      <w:rPr>
        <w:sz w:val="30"/>
      </w:rPr>
    </w:pPr>
    <w:r w:rsidRPr="00647D4A">
      <w:rPr>
        <w:b w:val="0"/>
        <w:color w:val="FFFFFF" w:themeColor="background1"/>
        <w:sz w:val="30"/>
      </w:rPr>
      <w:drawing>
        <wp:anchor distT="0" distB="0" distL="114300" distR="114300" simplePos="0" relativeHeight="251658298" behindDoc="1" locked="1" layoutInCell="1" allowOverlap="1" wp14:anchorId="27CAB8B0" wp14:editId="271C0723">
          <wp:simplePos x="0" y="0"/>
          <wp:positionH relativeFrom="page">
            <wp:align>left</wp:align>
          </wp:positionH>
          <wp:positionV relativeFrom="page">
            <wp:align>top</wp:align>
          </wp:positionV>
          <wp:extent cx="7593965" cy="1066800"/>
          <wp:effectExtent l="0" t="0" r="6985" b="0"/>
          <wp:wrapNone/>
          <wp:docPr id="215031570" name="Picture 215031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3965" cy="10668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Pr>
        <w:color w:val="FFFFFF" w:themeColor="background1"/>
        <w:sz w:val="30"/>
      </w:rPr>
      <w:t>Conn</w:t>
    </w:r>
    <w:r w:rsidR="00480336">
      <w:rPr>
        <w:color w:val="FFFFFF" w:themeColor="background1"/>
        <w:sz w:val="30"/>
      </w:rPr>
      <w:t>ecting Europe Facility</w:t>
    </w:r>
    <w:r w:rsidR="00502B4A">
      <w:rPr>
        <w:color w:val="FFFFFF" w:themeColor="background1"/>
        <w:sz w:val="30"/>
      </w:rPr>
      <w:tab/>
    </w:r>
  </w:p>
  <w:p w14:paraId="550BA61F" w14:textId="77777777" w:rsidR="00502B4A" w:rsidRDefault="00502B4A">
    <w:pPr>
      <w:pStyle w:val="Header"/>
      <w:rPr>
        <w:b/>
        <w:bCs/>
        <w:noProof/>
        <w:color w:val="FFFFFF" w:themeColor="background1"/>
        <w:sz w:val="30"/>
        <w:szCs w:val="30"/>
        <w:lang w:eastAsia="en-GB"/>
      </w:rPr>
    </w:pPr>
  </w:p>
  <w:p w14:paraId="3AF0E381" w14:textId="77777777" w:rsidR="00502B4A" w:rsidRDefault="00502B4A">
    <w:pPr>
      <w:pStyle w:val="Header"/>
      <w:rPr>
        <w:b/>
        <w:bCs/>
        <w:noProof/>
        <w:color w:val="FFFFFF" w:themeColor="background1"/>
        <w:sz w:val="30"/>
        <w:szCs w:val="30"/>
        <w:lang w:eastAsia="en-GB"/>
      </w:rPr>
    </w:pPr>
  </w:p>
  <w:p w14:paraId="4654A973" w14:textId="77777777" w:rsidR="00502B4A" w:rsidRDefault="00502B4A">
    <w:pPr>
      <w:pStyle w:val="Header"/>
      <w:rPr>
        <w:b/>
        <w:bCs/>
        <w:noProof/>
        <w:color w:val="FFFFFF" w:themeColor="background1"/>
        <w:sz w:val="30"/>
        <w:szCs w:val="30"/>
        <w:lang w:eastAsia="en-GB"/>
      </w:rPr>
    </w:pPr>
  </w:p>
  <w:p w14:paraId="38F57599" w14:textId="77777777" w:rsidR="00502B4A" w:rsidRPr="006E4665" w:rsidRDefault="00502B4A">
    <w:pPr>
      <w:pStyle w:val="Header"/>
      <w:rPr>
        <w:b/>
        <w:bCs/>
        <w:noProof/>
        <w:color w:val="FFFFFF" w:themeColor="background1"/>
        <w:sz w:val="30"/>
        <w:szCs w:val="30"/>
        <w:lang w:eastAsia="en-GB"/>
      </w:rPr>
    </w:pP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84BDEE" w14:textId="77777777" w:rsidR="00D933B7" w:rsidRDefault="00D933B7">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178D67" w14:textId="77777777" w:rsidR="00D933B7" w:rsidRPr="00430E4C" w:rsidRDefault="00D933B7">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64A623" w14:textId="2903CCB6" w:rsidR="00D933B7" w:rsidRPr="00647D4A" w:rsidRDefault="00D933B7">
    <w:pPr>
      <w:pStyle w:val="H1"/>
      <w:rPr>
        <w:sz w:val="30"/>
      </w:rPr>
    </w:pPr>
    <w:r w:rsidRPr="00647D4A">
      <w:rPr>
        <w:color w:val="FFFFFF" w:themeColor="background1"/>
        <w:sz w:val="30"/>
      </w:rPr>
      <w:t xml:space="preserve">Digital </w:t>
    </w:r>
    <w:r w:rsidR="0072777F" w:rsidRPr="00647D4A">
      <w:rPr>
        <w:color w:val="FFFFFF" w:themeColor="background1"/>
        <w:sz w:val="30"/>
      </w:rPr>
      <w:t>E</w:t>
    </w:r>
    <w:r w:rsidRPr="00647D4A">
      <w:rPr>
        <w:color w:val="FFFFFF" w:themeColor="background1"/>
        <w:sz w:val="30"/>
      </w:rPr>
      <w:t xml:space="preserve">urope </w:t>
    </w:r>
    <w:r w:rsidR="0072777F" w:rsidRPr="00647D4A">
      <w:rPr>
        <w:color w:val="FFFFFF" w:themeColor="background1"/>
        <w:sz w:val="30"/>
      </w:rPr>
      <w:t>P</w:t>
    </w:r>
    <w:r w:rsidRPr="00647D4A">
      <w:rPr>
        <w:color w:val="FFFFFF" w:themeColor="background1"/>
        <w:sz w:val="30"/>
      </w:rPr>
      <w:t>rogramme</w:t>
    </w:r>
    <w:r w:rsidRPr="00430E4C">
      <w:rPr>
        <w:b w:val="0"/>
        <w:bCs w:val="0"/>
        <w:color w:val="FFFFFF" w:themeColor="background1"/>
        <w:sz w:val="30"/>
      </w:rPr>
      <w:drawing>
        <wp:anchor distT="0" distB="0" distL="114300" distR="114300" simplePos="0" relativeHeight="251658280" behindDoc="1" locked="1" layoutInCell="1" allowOverlap="1" wp14:anchorId="0E01E7FB" wp14:editId="7A2D421A">
          <wp:simplePos x="0" y="0"/>
          <wp:positionH relativeFrom="page">
            <wp:align>left</wp:align>
          </wp:positionH>
          <wp:positionV relativeFrom="page">
            <wp:posOffset>4445</wp:posOffset>
          </wp:positionV>
          <wp:extent cx="7593965" cy="923925"/>
          <wp:effectExtent l="0" t="0" r="6985" b="0"/>
          <wp:wrapNone/>
          <wp:docPr id="1913030469" name="Picture 19130304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7CB908" w14:textId="77777777" w:rsidR="00D933B7" w:rsidRPr="00430E4C" w:rsidRDefault="00D933B7">
    <w:pPr>
      <w:pStyle w:val="Header"/>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BC24A0" w14:textId="77777777" w:rsidR="00D933B7" w:rsidRDefault="00D933B7">
    <w:pPr>
      <w:pStyle w:val="Header"/>
    </w:pP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7F6E03" w14:textId="77777777" w:rsidR="007F16F2" w:rsidRDefault="00D933B7" w:rsidP="00FA231D">
    <w:pPr>
      <w:pStyle w:val="H1"/>
      <w:rPr>
        <w:color w:val="FFFFFF" w:themeColor="background1"/>
        <w:sz w:val="30"/>
      </w:rPr>
    </w:pPr>
    <w:r w:rsidRPr="006D5FF2">
      <w:rPr>
        <w:b w:val="0"/>
        <w:bCs w:val="0"/>
        <w:color w:val="FFFFFF" w:themeColor="background1"/>
        <w:szCs w:val="18"/>
      </w:rPr>
      <w:drawing>
        <wp:anchor distT="0" distB="0" distL="114300" distR="114300" simplePos="0" relativeHeight="251658289" behindDoc="1" locked="1" layoutInCell="1" allowOverlap="1" wp14:anchorId="3E844D6C" wp14:editId="3E4DBF47">
          <wp:simplePos x="0" y="0"/>
          <wp:positionH relativeFrom="page">
            <wp:posOffset>-1118870</wp:posOffset>
          </wp:positionH>
          <wp:positionV relativeFrom="page">
            <wp:align>top</wp:align>
          </wp:positionV>
          <wp:extent cx="8650605" cy="1333500"/>
          <wp:effectExtent l="0" t="0" r="0" b="0"/>
          <wp:wrapNone/>
          <wp:docPr id="2020079944" name="Picture 20200799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650605" cy="13335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647D4A">
      <w:rPr>
        <w:color w:val="FFFFFF" w:themeColor="background1"/>
        <w:sz w:val="30"/>
      </w:rPr>
      <w:t>Single market programme</w:t>
    </w:r>
  </w:p>
  <w:p w14:paraId="00927188" w14:textId="3B530F51" w:rsidR="00D933B7" w:rsidRDefault="00D933B7" w:rsidP="00FA231D">
    <w:pPr>
      <w:pStyle w:val="H1"/>
      <w:rPr>
        <w:b w:val="0"/>
        <w:bCs w:val="0"/>
        <w:color w:val="FFFFFF" w:themeColor="background1"/>
        <w:sz w:val="26"/>
        <w:szCs w:val="26"/>
      </w:rPr>
    </w:pPr>
    <w:r w:rsidRPr="00647D4A" w:rsidDel="00FA231D">
      <w:rPr>
        <w:b w:val="0"/>
        <w:bCs w:val="0"/>
        <w:color w:val="FFFFFF" w:themeColor="background1"/>
        <w:sz w:val="26"/>
        <w:szCs w:val="26"/>
      </w:rPr>
      <w:t>Programme</w:t>
    </w:r>
    <w:r w:rsidRPr="00647D4A" w:rsidDel="00FA231D">
      <w:rPr>
        <w:b w:val="0"/>
        <w:color w:val="FFFFFF" w:themeColor="background1"/>
        <w:sz w:val="26"/>
        <w:szCs w:val="26"/>
      </w:rPr>
      <w:t xml:space="preserve"> for single market, competitiveness of enterprises, including</w:t>
    </w:r>
    <w:r w:rsidRPr="00647D4A" w:rsidDel="00FA231D">
      <w:rPr>
        <w:color w:val="FFFFFF" w:themeColor="background1"/>
        <w:sz w:val="26"/>
        <w:szCs w:val="26"/>
      </w:rPr>
      <w:t xml:space="preserve"> </w:t>
    </w:r>
    <w:r w:rsidRPr="00647D4A" w:rsidDel="00FA231D">
      <w:rPr>
        <w:b w:val="0"/>
        <w:color w:val="FFFFFF" w:themeColor="background1"/>
        <w:sz w:val="26"/>
        <w:szCs w:val="26"/>
      </w:rPr>
      <w:t>small and medium-sized enterprises, and european statistics</w:t>
    </w:r>
  </w:p>
  <w:p w14:paraId="3A27E0A7" w14:textId="77777777" w:rsidR="00A9729A" w:rsidRDefault="00A9729A" w:rsidP="00FA231D">
    <w:pPr>
      <w:pStyle w:val="H1"/>
      <w:rPr>
        <w:b w:val="0"/>
        <w:bCs w:val="0"/>
        <w:color w:val="FFFFFF" w:themeColor="background1"/>
        <w:sz w:val="26"/>
        <w:szCs w:val="26"/>
      </w:rPr>
    </w:pPr>
  </w:p>
  <w:p w14:paraId="79F35482" w14:textId="77777777" w:rsidR="00D933B7" w:rsidRPr="007F16F2" w:rsidDel="00FA231D" w:rsidRDefault="00D933B7" w:rsidP="00FA231D">
    <w:pPr>
      <w:pStyle w:val="H1"/>
      <w:rPr>
        <w:sz w:val="26"/>
        <w:szCs w:val="26"/>
      </w:rPr>
    </w:pP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1E5BC4" w14:textId="77777777" w:rsidR="00D933B7" w:rsidRDefault="00D933B7">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DF21DD" w14:textId="77777777" w:rsidR="00D933B7" w:rsidRPr="0038195C" w:rsidRDefault="00D933B7">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96472A" w14:textId="19CE39A3" w:rsidR="00D933B7" w:rsidRPr="007F16F2" w:rsidDel="00FA231D" w:rsidRDefault="00D933B7">
    <w:pPr>
      <w:pStyle w:val="H1"/>
      <w:rPr>
        <w:color w:val="FFFFFF" w:themeColor="background1"/>
        <w:sz w:val="30"/>
      </w:rPr>
    </w:pPr>
    <w:r w:rsidRPr="007F16F2">
      <w:rPr>
        <w:b w:val="0"/>
        <w:color w:val="FFFFFF" w:themeColor="background1"/>
        <w:sz w:val="30"/>
      </w:rPr>
      <w:drawing>
        <wp:anchor distT="0" distB="0" distL="114300" distR="114300" simplePos="0" relativeHeight="251658245" behindDoc="1" locked="1" layoutInCell="1" allowOverlap="1" wp14:anchorId="0E41CD46" wp14:editId="0D6CA770">
          <wp:simplePos x="0" y="0"/>
          <wp:positionH relativeFrom="page">
            <wp:posOffset>0</wp:posOffset>
          </wp:positionH>
          <wp:positionV relativeFrom="page">
            <wp:posOffset>0</wp:posOffset>
          </wp:positionV>
          <wp:extent cx="7765415" cy="923925"/>
          <wp:effectExtent l="0" t="0" r="6985" b="9525"/>
          <wp:wrapNone/>
          <wp:docPr id="286545521" name="Picture 286545521" descr="A yellow and green background  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4352393" name="Picture 1204352393" descr="A yellow and green background  AI-generated content may be incorrect."/>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765415" cy="9239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7F16F2">
      <w:rPr>
        <w:color w:val="FFFFFF" w:themeColor="background1"/>
        <w:sz w:val="30"/>
      </w:rPr>
      <w:t>Anti-fraud</w:t>
    </w:r>
  </w:p>
  <w:p w14:paraId="3F34ED8D" w14:textId="77777777" w:rsidR="00D933B7" w:rsidRPr="007F16F2" w:rsidRDefault="00D933B7">
    <w:pPr>
      <w:pStyle w:val="H1"/>
      <w:rPr>
        <w:color w:val="FFFFFF" w:themeColor="background1"/>
        <w:sz w:val="26"/>
        <w:szCs w:val="26"/>
      </w:rPr>
    </w:pPr>
    <w:r w:rsidRPr="007F16F2" w:rsidDel="00FA231D">
      <w:rPr>
        <w:b w:val="0"/>
        <w:color w:val="FFFFFF" w:themeColor="background1"/>
        <w:sz w:val="26"/>
        <w:szCs w:val="26"/>
      </w:rPr>
      <w:t>The union anti-fraud programme</w:t>
    </w:r>
  </w:p>
  <w:p w14:paraId="6C8A0526" w14:textId="77777777" w:rsidR="00D933B7" w:rsidRPr="0038195C" w:rsidRDefault="00D933B7">
    <w:pPr>
      <w:pStyle w:val="Header"/>
    </w:pP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5D1A8D" w14:textId="77777777" w:rsidR="00D933B7" w:rsidRPr="0038195C" w:rsidRDefault="00D933B7">
    <w:pPr>
      <w:pStyle w:val="Header"/>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A0089A" w14:textId="0C588FF0" w:rsidR="00DC1DE5" w:rsidRPr="007F16F2" w:rsidRDefault="00D933B7">
    <w:pPr>
      <w:pStyle w:val="H1"/>
      <w:rPr>
        <w:color w:val="FFFFFF" w:themeColor="background1"/>
        <w:sz w:val="26"/>
        <w:szCs w:val="26"/>
      </w:rPr>
    </w:pPr>
    <w:bookmarkStart w:id="32" w:name="Fiscalis"/>
    <w:r w:rsidRPr="007F16F2">
      <w:rPr>
        <w:color w:val="FFFFFF" w:themeColor="background1"/>
        <w:sz w:val="30"/>
      </w:rPr>
      <w:drawing>
        <wp:anchor distT="0" distB="0" distL="114300" distR="114300" simplePos="0" relativeHeight="251658265" behindDoc="1" locked="1" layoutInCell="1" allowOverlap="1" wp14:anchorId="5102CF5A" wp14:editId="73D99D3D">
          <wp:simplePos x="0" y="0"/>
          <wp:positionH relativeFrom="page">
            <wp:align>right</wp:align>
          </wp:positionH>
          <wp:positionV relativeFrom="page">
            <wp:posOffset>4445</wp:posOffset>
          </wp:positionV>
          <wp:extent cx="7546975" cy="886460"/>
          <wp:effectExtent l="0" t="0" r="0" b="8890"/>
          <wp:wrapNone/>
          <wp:docPr id="1128803534" name="Picture 1128803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a:ext>
                    </a:extLst>
                  </a:blip>
                  <a:srcRect l="419" t="583" r="419" b="166"/>
                  <a:stretch/>
                </pic:blipFill>
                <pic:spPr bwMode="auto">
                  <a:xfrm>
                    <a:off x="0" y="0"/>
                    <a:ext cx="7546975" cy="886460"/>
                  </a:xfrm>
                  <a:prstGeom prst="rect">
                    <a:avLst/>
                  </a:prstGeom>
                  <a:ln>
                    <a:noFill/>
                  </a:ln>
                </pic:spPr>
              </pic:pic>
            </a:graphicData>
          </a:graphic>
          <wp14:sizeRelH relativeFrom="page">
            <wp14:pctWidth>0</wp14:pctWidth>
          </wp14:sizeRelH>
          <wp14:sizeRelV relativeFrom="page">
            <wp14:pctHeight>0</wp14:pctHeight>
          </wp14:sizeRelV>
        </wp:anchor>
      </w:drawing>
    </w:r>
    <w:r w:rsidRPr="007F16F2">
      <w:rPr>
        <w:color w:val="FFFFFF" w:themeColor="background1"/>
        <w:sz w:val="30"/>
      </w:rPr>
      <w:t>Fiscali</w:t>
    </w:r>
    <w:r w:rsidR="00FA231D" w:rsidRPr="007F16F2">
      <w:rPr>
        <w:color w:val="FFFFFF" w:themeColor="background1"/>
        <w:sz w:val="30"/>
      </w:rPr>
      <w:t>s</w:t>
    </w:r>
  </w:p>
  <w:bookmarkEnd w:id="32"/>
  <w:p w14:paraId="4716DEB9" w14:textId="77777777" w:rsidR="00D933B7" w:rsidRPr="007F16F2" w:rsidDel="00FA231D" w:rsidRDefault="00D933B7" w:rsidP="00FA231D">
    <w:pPr>
      <w:pStyle w:val="H1"/>
      <w:rPr>
        <w:sz w:val="26"/>
        <w:szCs w:val="26"/>
      </w:rPr>
    </w:pPr>
    <w:r w:rsidRPr="007F16F2" w:rsidDel="00FA231D">
      <w:rPr>
        <w:b w:val="0"/>
        <w:color w:val="FFFFFF" w:themeColor="background1"/>
        <w:sz w:val="26"/>
        <w:szCs w:val="26"/>
        <w:lang w:val="en-IE"/>
      </w:rPr>
      <w:t>Action programme for cooperation in the field of taxation in the european union</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6A426D" w14:textId="77777777" w:rsidR="00D933B7" w:rsidRDefault="00D933B7">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D4CEF3" w14:textId="7AB93C0B" w:rsidR="00D62BE9" w:rsidRPr="007F16F2" w:rsidRDefault="00D933B7">
    <w:pPr>
      <w:pStyle w:val="H1"/>
      <w:rPr>
        <w:color w:val="FFFFFF" w:themeColor="background1"/>
        <w:sz w:val="26"/>
        <w:szCs w:val="26"/>
      </w:rPr>
    </w:pPr>
    <w:r w:rsidRPr="007F16F2">
      <w:rPr>
        <w:color w:val="FFFFFF" w:themeColor="background1"/>
        <w:sz w:val="30"/>
      </w:rPr>
      <w:drawing>
        <wp:anchor distT="0" distB="0" distL="114300" distR="114300" simplePos="0" relativeHeight="251658285" behindDoc="1" locked="1" layoutInCell="1" allowOverlap="1" wp14:anchorId="4D42FF7A" wp14:editId="1E4FD2B9">
          <wp:simplePos x="0" y="0"/>
          <wp:positionH relativeFrom="page">
            <wp:align>left</wp:align>
          </wp:positionH>
          <wp:positionV relativeFrom="page">
            <wp:posOffset>4445</wp:posOffset>
          </wp:positionV>
          <wp:extent cx="7593965" cy="923925"/>
          <wp:effectExtent l="0" t="0" r="6985" b="0"/>
          <wp:wrapNone/>
          <wp:docPr id="2123099630" name="Picture 21230996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7F16F2">
      <w:rPr>
        <w:color w:val="FFFFFF" w:themeColor="background1"/>
        <w:sz w:val="30"/>
      </w:rPr>
      <w:t>Customs</w:t>
    </w:r>
  </w:p>
  <w:p w14:paraId="2127CDFA" w14:textId="77777777" w:rsidR="00D933B7" w:rsidRPr="007F16F2" w:rsidDel="008D1E0F" w:rsidRDefault="00D933B7" w:rsidP="008D1E0F">
    <w:pPr>
      <w:pStyle w:val="H1"/>
      <w:rPr>
        <w:sz w:val="26"/>
        <w:szCs w:val="26"/>
      </w:rPr>
    </w:pPr>
    <w:r w:rsidRPr="007F16F2" w:rsidDel="008D1E0F">
      <w:rPr>
        <w:b w:val="0"/>
        <w:color w:val="FFFFFF" w:themeColor="background1"/>
        <w:sz w:val="26"/>
        <w:szCs w:val="26"/>
      </w:rPr>
      <w:t>Action programme for cooperation in the field of customs in the european union</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602114" w14:textId="77777777" w:rsidR="00D933B7" w:rsidRDefault="00D933B7">
    <w:pPr>
      <w:pStyle w:val="Header"/>
    </w:pP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B36346" w14:textId="77777777" w:rsidR="00D933B7" w:rsidRDefault="00D933B7">
    <w:pPr>
      <w:pStyle w:val="Header"/>
    </w:pP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E93726" w14:textId="5A83B298" w:rsidR="00D933B7" w:rsidRPr="007F16F2" w:rsidRDefault="00D933B7">
    <w:pPr>
      <w:pStyle w:val="H1"/>
      <w:rPr>
        <w:sz w:val="30"/>
      </w:rPr>
    </w:pPr>
    <w:r w:rsidRPr="007F16F2">
      <w:rPr>
        <w:b w:val="0"/>
        <w:color w:val="FFFFFF" w:themeColor="background1"/>
        <w:sz w:val="30"/>
      </w:rPr>
      <w:drawing>
        <wp:anchor distT="0" distB="0" distL="114300" distR="114300" simplePos="0" relativeHeight="251658281" behindDoc="1" locked="1" layoutInCell="1" allowOverlap="1" wp14:anchorId="154E53A7" wp14:editId="78EBDC45">
          <wp:simplePos x="0" y="0"/>
          <wp:positionH relativeFrom="page">
            <wp:align>left</wp:align>
          </wp:positionH>
          <wp:positionV relativeFrom="page">
            <wp:posOffset>4445</wp:posOffset>
          </wp:positionV>
          <wp:extent cx="7593965" cy="923925"/>
          <wp:effectExtent l="0" t="0" r="6985" b="0"/>
          <wp:wrapNone/>
          <wp:docPr id="1930963810" name="Picture 19309638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7F16F2">
      <w:rPr>
        <w:color w:val="FFFFFF" w:themeColor="background1"/>
        <w:sz w:val="30"/>
      </w:rPr>
      <w:t>E</w:t>
    </w:r>
    <w:r w:rsidR="008D1E0F" w:rsidRPr="007F16F2">
      <w:rPr>
        <w:color w:val="FFFFFF" w:themeColor="background1"/>
        <w:sz w:val="30"/>
      </w:rPr>
      <w:t>U</w:t>
    </w:r>
    <w:r w:rsidRPr="007F16F2">
      <w:rPr>
        <w:color w:val="FFFFFF" w:themeColor="background1"/>
        <w:sz w:val="30"/>
      </w:rPr>
      <w:t xml:space="preserve"> </w:t>
    </w:r>
    <w:r w:rsidR="008D1E0F" w:rsidRPr="007F16F2">
      <w:rPr>
        <w:color w:val="FFFFFF" w:themeColor="background1"/>
        <w:sz w:val="30"/>
      </w:rPr>
      <w:t>S</w:t>
    </w:r>
    <w:r w:rsidRPr="007F16F2">
      <w:rPr>
        <w:color w:val="FFFFFF" w:themeColor="background1"/>
        <w:sz w:val="30"/>
      </w:rPr>
      <w:t xml:space="preserve">pace </w:t>
    </w:r>
    <w:r w:rsidR="008D1E0F" w:rsidRPr="007F16F2">
      <w:rPr>
        <w:color w:val="FFFFFF" w:themeColor="background1"/>
        <w:sz w:val="30"/>
      </w:rPr>
      <w:t>P</w:t>
    </w:r>
    <w:r w:rsidRPr="007F16F2">
      <w:rPr>
        <w:color w:val="FFFFFF" w:themeColor="background1"/>
        <w:sz w:val="30"/>
      </w:rPr>
      <w:t>rogramme</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62020F" w14:textId="77777777" w:rsidR="00D933B7" w:rsidRDefault="00D933B7">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CA5151" w14:textId="77777777" w:rsidR="00D933B7" w:rsidRDefault="00D933B7">
    <w:pPr>
      <w:pStyle w:val="Header"/>
    </w:pP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C9B415" w14:textId="478BBD52" w:rsidR="00D933B7" w:rsidRPr="007F16F2" w:rsidRDefault="00D933B7">
    <w:pPr>
      <w:pStyle w:val="H1"/>
      <w:rPr>
        <w:color w:val="FFFFFF" w:themeColor="background1"/>
        <w:sz w:val="30"/>
      </w:rPr>
    </w:pPr>
    <w:r w:rsidRPr="007F16F2">
      <w:rPr>
        <w:color w:val="FFFFFF" w:themeColor="background1"/>
        <w:sz w:val="30"/>
      </w:rPr>
      <w:drawing>
        <wp:anchor distT="0" distB="0" distL="114300" distR="114300" simplePos="0" relativeHeight="251658278" behindDoc="1" locked="1" layoutInCell="1" allowOverlap="1" wp14:anchorId="239B4B2D" wp14:editId="179FB4A6">
          <wp:simplePos x="0" y="0"/>
          <wp:positionH relativeFrom="page">
            <wp:align>left</wp:align>
          </wp:positionH>
          <wp:positionV relativeFrom="page">
            <wp:posOffset>4445</wp:posOffset>
          </wp:positionV>
          <wp:extent cx="7593965" cy="923925"/>
          <wp:effectExtent l="0" t="0" r="6985" b="0"/>
          <wp:wrapNone/>
          <wp:docPr id="1879375901" name="Picture 18793759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7F16F2">
      <w:rPr>
        <w:color w:val="FFFFFF" w:themeColor="background1"/>
        <w:sz w:val="30"/>
      </w:rPr>
      <w:t>E</w:t>
    </w:r>
    <w:r w:rsidR="008D1E0F" w:rsidRPr="007F16F2">
      <w:rPr>
        <w:color w:val="FFFFFF" w:themeColor="background1"/>
        <w:sz w:val="30"/>
      </w:rPr>
      <w:t>U</w:t>
    </w:r>
    <w:r w:rsidRPr="007F16F2">
      <w:rPr>
        <w:color w:val="FFFFFF" w:themeColor="background1"/>
        <w:sz w:val="30"/>
      </w:rPr>
      <w:t xml:space="preserve"> </w:t>
    </w:r>
    <w:r w:rsidR="008D1E0F" w:rsidRPr="007F16F2">
      <w:rPr>
        <w:color w:val="FFFFFF" w:themeColor="background1"/>
        <w:sz w:val="30"/>
      </w:rPr>
      <w:t>S</w:t>
    </w:r>
    <w:r w:rsidRPr="007F16F2">
      <w:rPr>
        <w:color w:val="FFFFFF" w:themeColor="background1"/>
        <w:sz w:val="30"/>
      </w:rPr>
      <w:t xml:space="preserve">ecure </w:t>
    </w:r>
    <w:r w:rsidR="008D1E0F" w:rsidRPr="007F16F2">
      <w:rPr>
        <w:color w:val="FFFFFF" w:themeColor="background1"/>
        <w:sz w:val="30"/>
      </w:rPr>
      <w:t>C</w:t>
    </w:r>
    <w:r w:rsidRPr="007F16F2">
      <w:rPr>
        <w:color w:val="FFFFFF" w:themeColor="background1"/>
        <w:sz w:val="30"/>
      </w:rPr>
      <w:t xml:space="preserve">onnectivity </w:t>
    </w:r>
    <w:r w:rsidR="008D1E0F" w:rsidRPr="007F16F2">
      <w:rPr>
        <w:color w:val="FFFFFF" w:themeColor="background1"/>
        <w:sz w:val="30"/>
      </w:rPr>
      <w:t>P</w:t>
    </w:r>
    <w:r w:rsidRPr="007F16F2">
      <w:rPr>
        <w:color w:val="FFFFFF" w:themeColor="background1"/>
        <w:sz w:val="30"/>
      </w:rPr>
      <w:t>rogramme</w:t>
    </w:r>
  </w:p>
  <w:p w14:paraId="030E4E7E" w14:textId="77777777" w:rsidR="00D933B7" w:rsidRDefault="00D933B7">
    <w:pPr>
      <w:pStyle w:val="Header"/>
    </w:pPr>
    <w:r w:rsidRPr="001C4274">
      <w:rPr>
        <w:lang w:val="en-IE"/>
      </w:rPr>
      <w:br/>
    </w:r>
  </w:p>
  <w:p w14:paraId="56E5E87A" w14:textId="77777777" w:rsidR="00D933B7" w:rsidRDefault="00D933B7">
    <w:pPr>
      <w:pStyle w:val="Header"/>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804BB" w14:textId="77777777" w:rsidR="00D933B7" w:rsidRDefault="00D933B7">
    <w:pPr>
      <w:pStyle w:val="Header"/>
    </w:pP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DD5B1" w14:textId="77777777" w:rsidR="00D933B7" w:rsidRPr="008745AC" w:rsidRDefault="00D933B7">
    <w:pPr>
      <w:pStyle w:val="Header"/>
    </w:pP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9BBD82" w14:textId="7DC9985E" w:rsidR="00D933B7" w:rsidRPr="007F16F2" w:rsidDel="0052338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41" behindDoc="1" locked="1" layoutInCell="1" allowOverlap="1" wp14:anchorId="37A32C8E" wp14:editId="09F1273F">
          <wp:simplePos x="0" y="0"/>
          <wp:positionH relativeFrom="page">
            <wp:align>left</wp:align>
          </wp:positionH>
          <wp:positionV relativeFrom="page">
            <wp:posOffset>4445</wp:posOffset>
          </wp:positionV>
          <wp:extent cx="7593965" cy="923925"/>
          <wp:effectExtent l="0" t="0" r="6985" b="0"/>
          <wp:wrapNone/>
          <wp:docPr id="21901135" name="Picture 219011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7F16F2">
      <w:rPr>
        <w:color w:val="FFFFFF" w:themeColor="background1"/>
        <w:sz w:val="30"/>
      </w:rPr>
      <w:t xml:space="preserve">Regional </w:t>
    </w:r>
    <w:r w:rsidR="008D1E0F" w:rsidRPr="007F16F2">
      <w:rPr>
        <w:color w:val="FFFFFF" w:themeColor="background1"/>
        <w:sz w:val="30"/>
      </w:rPr>
      <w:t>P</w:t>
    </w:r>
    <w:r w:rsidRPr="007F16F2">
      <w:rPr>
        <w:color w:val="FFFFFF" w:themeColor="background1"/>
        <w:sz w:val="30"/>
      </w:rPr>
      <w:t>olicy</w:t>
    </w:r>
  </w:p>
  <w:p w14:paraId="6EC1EB55" w14:textId="77777777" w:rsidR="00D933B7" w:rsidRPr="007F16F2" w:rsidRDefault="00D933B7">
    <w:pPr>
      <w:pStyle w:val="H1"/>
      <w:rPr>
        <w:sz w:val="26"/>
        <w:szCs w:val="26"/>
      </w:rPr>
    </w:pPr>
    <w:r w:rsidRPr="007F16F2" w:rsidDel="008D1E0F">
      <w:rPr>
        <w:b w:val="0"/>
        <w:color w:val="FFFFFF" w:themeColor="background1"/>
        <w:sz w:val="26"/>
        <w:szCs w:val="26"/>
      </w:rPr>
      <w:t>Cohesion fund and european regional development fund</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8C8BDE" w14:textId="77777777" w:rsidR="00D933B7" w:rsidRPr="008745AC" w:rsidRDefault="00D933B7">
    <w:pPr>
      <w:pStyle w:val="Header"/>
    </w:pP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41E529" w14:textId="77777777" w:rsidR="00D933B7" w:rsidRDefault="00D933B7">
    <w:pPr>
      <w:pStyle w:val="Header"/>
    </w:pP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D42BF" w14:textId="77777777" w:rsidR="00D933B7" w:rsidRPr="002A2A11" w:rsidRDefault="00D933B7">
    <w:pPr>
      <w:pStyle w:val="H1"/>
      <w:rPr>
        <w:color w:val="FFFFFF" w:themeColor="background1"/>
        <w:sz w:val="30"/>
      </w:rPr>
    </w:pPr>
    <w:r w:rsidRPr="004E3619">
      <w:rPr>
        <w:color w:val="FFFFFF" w:themeColor="background1"/>
        <w:sz w:val="30"/>
      </w:rPr>
      <w:drawing>
        <wp:anchor distT="0" distB="0" distL="114300" distR="114300" simplePos="0" relativeHeight="251658254" behindDoc="1" locked="1" layoutInCell="1" allowOverlap="1" wp14:anchorId="2C1D75C6" wp14:editId="013BF5C4">
          <wp:simplePos x="0" y="0"/>
          <wp:positionH relativeFrom="page">
            <wp:posOffset>-1050290</wp:posOffset>
          </wp:positionH>
          <wp:positionV relativeFrom="page">
            <wp:posOffset>0</wp:posOffset>
          </wp:positionV>
          <wp:extent cx="8650605" cy="887095"/>
          <wp:effectExtent l="0" t="0" r="0" b="8255"/>
          <wp:wrapNone/>
          <wp:docPr id="664377780" name="Picture 6643777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650605" cy="8870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Turkish cypriot community</w:t>
    </w:r>
  </w:p>
  <w:p w14:paraId="14865376" w14:textId="1F694909" w:rsidR="00D933B7" w:rsidRPr="002A2A11" w:rsidRDefault="00D933B7">
    <w:pPr>
      <w:pStyle w:val="H1"/>
      <w:rPr>
        <w:sz w:val="26"/>
        <w:szCs w:val="26"/>
      </w:rPr>
    </w:pPr>
    <w:r w:rsidRPr="002A2A11">
      <w:rPr>
        <w:b w:val="0"/>
        <w:bCs w:val="0"/>
        <w:color w:val="FFFFFF" w:themeColor="background1"/>
        <w:sz w:val="26"/>
        <w:szCs w:val="26"/>
        <w:lang w:val="en-IE"/>
      </w:rPr>
      <w:t>E</w:t>
    </w:r>
    <w:r w:rsidR="005B5B25" w:rsidRPr="002A2A11">
      <w:rPr>
        <w:b w:val="0"/>
        <w:bCs w:val="0"/>
        <w:color w:val="FFFFFF" w:themeColor="background1"/>
        <w:sz w:val="26"/>
        <w:szCs w:val="26"/>
        <w:lang w:val="en-IE"/>
      </w:rPr>
      <w:t>U</w:t>
    </w:r>
    <w:r w:rsidRPr="002A2A11">
      <w:rPr>
        <w:b w:val="0"/>
        <w:bCs w:val="0"/>
        <w:color w:val="FFFFFF" w:themeColor="background1"/>
        <w:sz w:val="26"/>
        <w:szCs w:val="26"/>
        <w:lang w:val="en-IE"/>
      </w:rPr>
      <w:t xml:space="preserve"> </w:t>
    </w:r>
    <w:r w:rsidR="005B5B25" w:rsidRPr="002A2A11">
      <w:rPr>
        <w:b w:val="0"/>
        <w:bCs w:val="0"/>
        <w:color w:val="FFFFFF" w:themeColor="background1"/>
        <w:sz w:val="26"/>
        <w:szCs w:val="26"/>
        <w:lang w:val="en-IE"/>
      </w:rPr>
      <w:t>A</w:t>
    </w:r>
    <w:r w:rsidRPr="002A2A11">
      <w:rPr>
        <w:b w:val="0"/>
        <w:bCs w:val="0"/>
        <w:color w:val="FFFFFF" w:themeColor="background1"/>
        <w:sz w:val="26"/>
        <w:szCs w:val="26"/>
        <w:lang w:val="en-IE"/>
      </w:rPr>
      <w:t xml:space="preserve">id </w:t>
    </w:r>
    <w:r w:rsidR="005B5B25" w:rsidRPr="002A2A11">
      <w:rPr>
        <w:b w:val="0"/>
        <w:bCs w:val="0"/>
        <w:color w:val="FFFFFF" w:themeColor="background1"/>
        <w:sz w:val="26"/>
        <w:szCs w:val="26"/>
        <w:lang w:val="en-IE"/>
      </w:rPr>
      <w:t>P</w:t>
    </w:r>
    <w:r w:rsidRPr="002A2A11">
      <w:rPr>
        <w:b w:val="0"/>
        <w:bCs w:val="0"/>
        <w:color w:val="FFFFFF" w:themeColor="background1"/>
        <w:sz w:val="26"/>
        <w:szCs w:val="26"/>
        <w:lang w:val="en-IE"/>
      </w:rPr>
      <w:t xml:space="preserve">rogramme for the </w:t>
    </w:r>
    <w:r w:rsidR="005B5B25" w:rsidRPr="002A2A11">
      <w:rPr>
        <w:b w:val="0"/>
        <w:bCs w:val="0"/>
        <w:color w:val="FFFFFF" w:themeColor="background1"/>
        <w:sz w:val="26"/>
        <w:szCs w:val="26"/>
        <w:lang w:val="en-IE"/>
      </w:rPr>
      <w:t>T</w:t>
    </w:r>
    <w:r w:rsidRPr="002A2A11">
      <w:rPr>
        <w:b w:val="0"/>
        <w:bCs w:val="0"/>
        <w:color w:val="FFFFFF" w:themeColor="background1"/>
        <w:sz w:val="26"/>
        <w:szCs w:val="26"/>
        <w:lang w:val="en-IE"/>
      </w:rPr>
      <w:t xml:space="preserve">urkish </w:t>
    </w:r>
    <w:r w:rsidR="005B5B25" w:rsidRPr="002A2A11">
      <w:rPr>
        <w:b w:val="0"/>
        <w:bCs w:val="0"/>
        <w:color w:val="FFFFFF" w:themeColor="background1"/>
        <w:sz w:val="26"/>
        <w:szCs w:val="26"/>
        <w:lang w:val="en-IE"/>
      </w:rPr>
      <w:t>Cy</w:t>
    </w:r>
    <w:r w:rsidRPr="002A2A11">
      <w:rPr>
        <w:b w:val="0"/>
        <w:bCs w:val="0"/>
        <w:color w:val="FFFFFF" w:themeColor="background1"/>
        <w:sz w:val="26"/>
        <w:szCs w:val="26"/>
        <w:lang w:val="en-IE"/>
      </w:rPr>
      <w:t xml:space="preserve">priot </w:t>
    </w:r>
    <w:r w:rsidR="005B5B25" w:rsidRPr="002A2A11">
      <w:rPr>
        <w:b w:val="0"/>
        <w:bCs w:val="0"/>
        <w:color w:val="FFFFFF" w:themeColor="background1"/>
        <w:sz w:val="26"/>
        <w:szCs w:val="26"/>
        <w:lang w:val="en-IE"/>
      </w:rPr>
      <w:t>C</w:t>
    </w:r>
    <w:r w:rsidRPr="002A2A11">
      <w:rPr>
        <w:b w:val="0"/>
        <w:bCs w:val="0"/>
        <w:color w:val="FFFFFF" w:themeColor="background1"/>
        <w:sz w:val="26"/>
        <w:szCs w:val="26"/>
        <w:lang w:val="en-IE"/>
      </w:rPr>
      <w:t>ommunity</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BCCBB0" w14:textId="77777777" w:rsidR="00D933B7" w:rsidRDefault="00D933B7">
    <w:pPr>
      <w:pStyle w:val="Header"/>
    </w:pP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6685AD" w14:textId="77777777" w:rsidR="00D933B7" w:rsidRDefault="00D933B7">
    <w:pPr>
      <w:pStyle w:val="Header"/>
    </w:pP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55475E" w14:textId="022F90F1"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46" behindDoc="1" locked="1" layoutInCell="1" allowOverlap="1" wp14:anchorId="4F7C889C" wp14:editId="7791B371">
          <wp:simplePos x="0" y="0"/>
          <wp:positionH relativeFrom="column">
            <wp:posOffset>-723900</wp:posOffset>
          </wp:positionH>
          <wp:positionV relativeFrom="paragraph">
            <wp:posOffset>-447675</wp:posOffset>
          </wp:positionV>
          <wp:extent cx="8650605" cy="858520"/>
          <wp:effectExtent l="0" t="0" r="0" b="0"/>
          <wp:wrapNone/>
          <wp:docPr id="133914855" name="Picture 133914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650605" cy="8585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 xml:space="preserve">Recovery and </w:t>
    </w:r>
    <w:r w:rsidR="005B5B25" w:rsidRPr="002A2A11">
      <w:rPr>
        <w:color w:val="FFFFFF" w:themeColor="background1"/>
        <w:sz w:val="30"/>
      </w:rPr>
      <w:t>R</w:t>
    </w:r>
    <w:r w:rsidRPr="002A2A11">
      <w:rPr>
        <w:color w:val="FFFFFF" w:themeColor="background1"/>
        <w:sz w:val="30"/>
      </w:rPr>
      <w:t xml:space="preserve">esilience </w:t>
    </w:r>
    <w:r w:rsidR="005B5B25" w:rsidRPr="002A2A11">
      <w:rPr>
        <w:color w:val="FFFFFF" w:themeColor="background1"/>
        <w:sz w:val="30"/>
      </w:rPr>
      <w:t>F</w:t>
    </w:r>
    <w:r w:rsidRPr="002A2A11">
      <w:rPr>
        <w:color w:val="FFFFFF" w:themeColor="background1"/>
        <w:sz w:val="30"/>
      </w:rPr>
      <w:t>acility</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79D9D1" w14:textId="77777777" w:rsidR="00D933B7" w:rsidRDefault="00D933B7">
    <w:pPr>
      <w:pStyle w:val="Header"/>
    </w:pP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2421DD" w14:textId="77777777" w:rsidR="00D933B7" w:rsidRPr="00011134" w:rsidRDefault="00D933B7">
    <w:pPr>
      <w:pStyle w:val="Header"/>
    </w:pP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63F4D2" w14:textId="77777777" w:rsidR="00934A4B" w:rsidRPr="00011134" w:rsidRDefault="00934A4B" w:rsidP="002A2A11">
    <w:pPr>
      <w:pStyle w:val="Header"/>
      <w:tabs>
        <w:tab w:val="left" w:pos="2744"/>
      </w:tabs>
      <w:jc w:val="both"/>
    </w:pPr>
  </w:p>
  <w:p w14:paraId="61C3A926" w14:textId="77777777" w:rsidR="00934A4B" w:rsidRDefault="00934A4B" w:rsidP="001C3EC3">
    <w:pPr>
      <w:pStyle w:val="H1"/>
      <w:rPr>
        <w:color w:val="FFFFFF" w:themeColor="background1"/>
      </w:rPr>
    </w:pPr>
  </w:p>
  <w:p w14:paraId="4E95832A" w14:textId="77777777" w:rsidR="00934A4B" w:rsidRDefault="00934A4B" w:rsidP="001C3EC3">
    <w:pPr>
      <w:pStyle w:val="H1"/>
      <w:rPr>
        <w:color w:val="FFFFFF" w:themeColor="background1"/>
      </w:rPr>
    </w:pPr>
  </w:p>
  <w:p w14:paraId="3F755D3D" w14:textId="365FF17C" w:rsidR="00D933B7" w:rsidRPr="002A2A11" w:rsidRDefault="001C3EC3" w:rsidP="00AD2972">
    <w:pPr>
      <w:pStyle w:val="H1"/>
      <w:rPr>
        <w:sz w:val="30"/>
      </w:rPr>
    </w:pPr>
    <w:r w:rsidRPr="002A2A11">
      <w:rPr>
        <w:b w:val="0"/>
        <w:color w:val="FFFFFF" w:themeColor="background1"/>
        <w:sz w:val="30"/>
      </w:rPr>
      <w:drawing>
        <wp:anchor distT="0" distB="0" distL="114300" distR="114300" simplePos="0" relativeHeight="251658290" behindDoc="1" locked="1" layoutInCell="1" allowOverlap="1" wp14:anchorId="1BE47730" wp14:editId="31E17C22">
          <wp:simplePos x="0" y="0"/>
          <wp:positionH relativeFrom="page">
            <wp:posOffset>-66675</wp:posOffset>
          </wp:positionH>
          <wp:positionV relativeFrom="paragraph">
            <wp:posOffset>-603885</wp:posOffset>
          </wp:positionV>
          <wp:extent cx="8650605" cy="858520"/>
          <wp:effectExtent l="0" t="0" r="0" b="0"/>
          <wp:wrapNone/>
          <wp:docPr id="832564640" name="Picture 832564640" descr="A yellow and green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2564640" name="Picture 832564640" descr="A yellow and green background&#10;&#10;AI-generated content may be incorrect."/>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650605" cy="8585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863CFE" w:rsidRPr="002A2A11">
      <w:rPr>
        <w:color w:val="FFFFFF" w:themeColor="background1"/>
        <w:sz w:val="30"/>
      </w:rPr>
      <w:t>Technical Support Instrument</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8C7068" w14:textId="7EAE579B" w:rsidR="00D933B7" w:rsidRPr="00011134" w:rsidRDefault="006F5581">
    <w:pPr>
      <w:pStyle w:val="Header"/>
    </w:pPr>
    <w:r w:rsidRPr="00137E12">
      <w:rPr>
        <w:b/>
        <w:bCs/>
        <w:noProof/>
        <w:color w:val="FFFFFF" w:themeColor="background1"/>
      </w:rPr>
      <w:drawing>
        <wp:anchor distT="0" distB="0" distL="114300" distR="114300" simplePos="0" relativeHeight="251658287" behindDoc="1" locked="1" layoutInCell="1" allowOverlap="1" wp14:anchorId="79C8EEAF" wp14:editId="45296BEB">
          <wp:simplePos x="0" y="0"/>
          <wp:positionH relativeFrom="page">
            <wp:align>left</wp:align>
          </wp:positionH>
          <wp:positionV relativeFrom="paragraph">
            <wp:posOffset>0</wp:posOffset>
          </wp:positionV>
          <wp:extent cx="8650605" cy="858520"/>
          <wp:effectExtent l="0" t="0" r="0" b="0"/>
          <wp:wrapNone/>
          <wp:docPr id="954159711" name="Picture 954159711" descr="A yellow and green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4159711" name="Picture 954159711" descr="A yellow and green background&#10;&#10;AI-generated content may be incorrect."/>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650605" cy="8585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E86A58" w14:textId="77777777" w:rsidR="00D933B7" w:rsidRDefault="00D933B7">
    <w:pPr>
      <w:pStyle w:val="Header"/>
    </w:pP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FBC4C" w14:textId="1BCDAA0E" w:rsidR="00D933B7" w:rsidRPr="002A2A11" w:rsidRDefault="00D933B7">
    <w:pPr>
      <w:pStyle w:val="H1"/>
      <w:tabs>
        <w:tab w:val="clear" w:pos="4513"/>
        <w:tab w:val="clear" w:pos="9026"/>
        <w:tab w:val="left" w:pos="3073"/>
      </w:tabs>
      <w:rPr>
        <w:color w:val="FFFFFF" w:themeColor="background1"/>
        <w:sz w:val="30"/>
      </w:rPr>
    </w:pPr>
    <w:r w:rsidRPr="002A2A11">
      <w:rPr>
        <w:color w:val="FFFFFF" w:themeColor="background1"/>
        <w:sz w:val="30"/>
      </w:rPr>
      <w:drawing>
        <wp:anchor distT="0" distB="0" distL="114300" distR="114300" simplePos="0" relativeHeight="251658263" behindDoc="1" locked="1" layoutInCell="1" allowOverlap="1" wp14:anchorId="7EC16BE1" wp14:editId="5D5497FD">
          <wp:simplePos x="0" y="0"/>
          <wp:positionH relativeFrom="page">
            <wp:posOffset>-1050290</wp:posOffset>
          </wp:positionH>
          <wp:positionV relativeFrom="page">
            <wp:posOffset>0</wp:posOffset>
          </wp:positionV>
          <wp:extent cx="8650605" cy="914400"/>
          <wp:effectExtent l="0" t="0" r="0" b="0"/>
          <wp:wrapNone/>
          <wp:docPr id="1067093927" name="Picture 10670939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650605" cy="9144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 xml:space="preserve">Pericles </w:t>
    </w:r>
    <w:r w:rsidR="005B5B25" w:rsidRPr="002A2A11">
      <w:rPr>
        <w:color w:val="FFFFFF" w:themeColor="background1"/>
        <w:sz w:val="30"/>
      </w:rPr>
      <w:t>IV</w:t>
    </w:r>
    <w:r w:rsidRPr="002A2A11">
      <w:rPr>
        <w:color w:val="FFFFFF" w:themeColor="background1"/>
        <w:sz w:val="30"/>
      </w:rPr>
      <w:tab/>
    </w:r>
  </w:p>
  <w:p w14:paraId="0377A301" w14:textId="77777777" w:rsidR="00D933B7" w:rsidRPr="002A2A11" w:rsidRDefault="00D933B7">
    <w:pPr>
      <w:pStyle w:val="H1"/>
      <w:rPr>
        <w:sz w:val="26"/>
        <w:szCs w:val="26"/>
      </w:rPr>
    </w:pPr>
    <w:r w:rsidRPr="002A2A11">
      <w:rPr>
        <w:b w:val="0"/>
        <w:color w:val="FFFFFF" w:themeColor="background1"/>
        <w:sz w:val="26"/>
        <w:szCs w:val="26"/>
        <w:lang w:val="en-IE"/>
      </w:rPr>
      <w:t>Exchange</w:t>
    </w:r>
    <w:r w:rsidRPr="006D5FF2">
      <w:rPr>
        <w:b w:val="0"/>
        <w:bCs w:val="0"/>
        <w:color w:val="FFFFFF" w:themeColor="background1"/>
        <w:szCs w:val="18"/>
        <w:lang w:val="en-IE"/>
      </w:rPr>
      <w:t xml:space="preserve">, </w:t>
    </w:r>
    <w:r w:rsidRPr="002A2A11">
      <w:rPr>
        <w:b w:val="0"/>
        <w:color w:val="FFFFFF" w:themeColor="background1"/>
        <w:sz w:val="26"/>
        <w:szCs w:val="26"/>
        <w:lang w:val="en-IE"/>
      </w:rPr>
      <w:t>assistance and training programme for the protection of the euro against counterfeiting</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BDC4BD" w14:textId="77777777" w:rsidR="00D933B7" w:rsidRDefault="00D933B7">
    <w:pPr>
      <w:pStyle w:val="Header"/>
    </w:pP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736167" w14:textId="77777777" w:rsidR="00D933B7" w:rsidRDefault="00D933B7">
    <w:pPr>
      <w:pStyle w:val="Header"/>
    </w:pP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006AD6" w14:textId="45039EE5"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66" behindDoc="1" locked="1" layoutInCell="1" allowOverlap="1" wp14:anchorId="6C19F9AA" wp14:editId="3B8BD7A8">
          <wp:simplePos x="0" y="0"/>
          <wp:positionH relativeFrom="page">
            <wp:posOffset>-1050290</wp:posOffset>
          </wp:positionH>
          <wp:positionV relativeFrom="page">
            <wp:posOffset>0</wp:posOffset>
          </wp:positionV>
          <wp:extent cx="8650605" cy="887095"/>
          <wp:effectExtent l="0" t="0" r="0" b="8255"/>
          <wp:wrapNone/>
          <wp:docPr id="1234160981" name="Picture 12341609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650605" cy="8870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 xml:space="preserve">Civil </w:t>
    </w:r>
    <w:r w:rsidR="00F33E0D" w:rsidRPr="002A2A11">
      <w:rPr>
        <w:color w:val="FFFFFF" w:themeColor="background1"/>
        <w:sz w:val="30"/>
      </w:rPr>
      <w:t>P</w:t>
    </w:r>
    <w:r w:rsidRPr="002A2A11">
      <w:rPr>
        <w:color w:val="FFFFFF" w:themeColor="background1"/>
        <w:sz w:val="30"/>
      </w:rPr>
      <w:t>rotection</w:t>
    </w:r>
  </w:p>
  <w:p w14:paraId="040F5BE7" w14:textId="77777777" w:rsidR="00D933B7" w:rsidRPr="002A2A11" w:rsidRDefault="00D933B7">
    <w:pPr>
      <w:pStyle w:val="H1"/>
      <w:rPr>
        <w:sz w:val="26"/>
        <w:szCs w:val="26"/>
      </w:rPr>
    </w:pPr>
    <w:r w:rsidRPr="002A2A11">
      <w:rPr>
        <w:b w:val="0"/>
        <w:color w:val="FFFFFF" w:themeColor="background1"/>
        <w:sz w:val="26"/>
        <w:szCs w:val="26"/>
      </w:rPr>
      <w:t>Union civil protection mechanism</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D66EA3" w14:textId="77777777" w:rsidR="00D933B7" w:rsidRDefault="00D933B7">
    <w:pPr>
      <w:pStyle w:val="Header"/>
    </w:pP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A08AC" w14:textId="77777777"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82" behindDoc="1" locked="1" layoutInCell="1" allowOverlap="1" wp14:anchorId="533B4C30" wp14:editId="24E6B238">
          <wp:simplePos x="0" y="0"/>
          <wp:positionH relativeFrom="page">
            <wp:align>left</wp:align>
          </wp:positionH>
          <wp:positionV relativeFrom="page">
            <wp:posOffset>4445</wp:posOffset>
          </wp:positionV>
          <wp:extent cx="7593965" cy="923925"/>
          <wp:effectExtent l="0" t="0" r="6985" b="0"/>
          <wp:wrapNone/>
          <wp:docPr id="2033077874" name="Picture 20330778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Eu4health</w:t>
    </w:r>
  </w:p>
  <w:p w14:paraId="491B80D5" w14:textId="77777777" w:rsidR="00D933B7" w:rsidRPr="002A2A11" w:rsidRDefault="00D933B7">
    <w:pPr>
      <w:pStyle w:val="H1"/>
      <w:rPr>
        <w:sz w:val="26"/>
        <w:szCs w:val="26"/>
      </w:rPr>
    </w:pPr>
    <w:r w:rsidRPr="002A2A11">
      <w:rPr>
        <w:b w:val="0"/>
        <w:color w:val="FFFFFF" w:themeColor="background1"/>
        <w:sz w:val="26"/>
        <w:szCs w:val="26"/>
      </w:rPr>
      <w:t>Eu programme for a healthier and safer union</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EACE6E" w14:textId="77777777" w:rsidR="00D933B7" w:rsidRPr="0080638F" w:rsidRDefault="00D933B7">
    <w:pPr>
      <w:pStyle w:val="Header"/>
    </w:pP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C35F0E" w14:textId="7ABC5137" w:rsidR="00D933B7" w:rsidRDefault="00D933B7">
    <w:pPr>
      <w:pStyle w:val="H1"/>
      <w:rPr>
        <w:color w:val="FFFFFF" w:themeColor="background1"/>
      </w:rPr>
    </w:pPr>
    <w:r w:rsidRPr="00137E12">
      <w:rPr>
        <w:b w:val="0"/>
        <w:bCs w:val="0"/>
        <w:color w:val="FFFFFF" w:themeColor="background1"/>
      </w:rPr>
      <w:drawing>
        <wp:anchor distT="0" distB="0" distL="114300" distR="114300" simplePos="0" relativeHeight="251658249" behindDoc="1" locked="1" layoutInCell="1" allowOverlap="1" wp14:anchorId="0B93AE6C" wp14:editId="3B972AD8">
          <wp:simplePos x="0" y="0"/>
          <wp:positionH relativeFrom="page">
            <wp:align>left</wp:align>
          </wp:positionH>
          <wp:positionV relativeFrom="page">
            <wp:posOffset>4445</wp:posOffset>
          </wp:positionV>
          <wp:extent cx="7593965" cy="914400"/>
          <wp:effectExtent l="0" t="0" r="6985" b="0"/>
          <wp:wrapNone/>
          <wp:docPr id="411736676" name="Picture 4117366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89846" cy="92594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FC32C0" w:rsidRPr="002A2A11">
      <w:rPr>
        <w:color w:val="FFFFFF" w:themeColor="background1"/>
        <w:sz w:val="30"/>
      </w:rPr>
      <w:t>European Social Fund</w:t>
    </w:r>
    <w:r w:rsidR="00416425" w:rsidRPr="002A2A11">
      <w:rPr>
        <w:color w:val="FFFFFF" w:themeColor="background1"/>
        <w:sz w:val="30"/>
      </w:rPr>
      <w:t>+</w:t>
    </w:r>
  </w:p>
  <w:p w14:paraId="76367A5F" w14:textId="77777777" w:rsidR="00D933B7" w:rsidRPr="0080638F" w:rsidRDefault="00D933B7">
    <w:pPr>
      <w:pStyle w:val="H1"/>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D3F765" w14:textId="77777777" w:rsidR="00D933B7" w:rsidRPr="0080638F" w:rsidRDefault="00D933B7">
    <w:pPr>
      <w:pStyle w:val="Header"/>
    </w:pP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3E0D12" w14:textId="77777777" w:rsidR="00D933B7" w:rsidRDefault="00D933B7">
    <w:pPr>
      <w:pStyle w:val="Header"/>
    </w:pP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10B5A" w14:textId="77777777" w:rsidR="00D933B7" w:rsidRPr="006E4665" w:rsidRDefault="00D933B7">
    <w:pPr>
      <w:pStyle w:val="H1"/>
    </w:pPr>
    <w:r w:rsidRPr="002A2A11">
      <w:rPr>
        <w:b w:val="0"/>
        <w:color w:val="FFFFFF" w:themeColor="background1"/>
        <w:sz w:val="30"/>
      </w:rPr>
      <w:drawing>
        <wp:anchor distT="0" distB="0" distL="114300" distR="114300" simplePos="0" relativeHeight="251658260" behindDoc="1" locked="1" layoutInCell="1" allowOverlap="1" wp14:anchorId="0D261007" wp14:editId="084186BB">
          <wp:simplePos x="0" y="0"/>
          <wp:positionH relativeFrom="page">
            <wp:align>left</wp:align>
          </wp:positionH>
          <wp:positionV relativeFrom="page">
            <wp:posOffset>4445</wp:posOffset>
          </wp:positionV>
          <wp:extent cx="7593965" cy="923925"/>
          <wp:effectExtent l="0" t="0" r="6985" b="0"/>
          <wp:wrapNone/>
          <wp:docPr id="922619569" name="Picture 9226195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ERASMUS+</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CA1594" w14:textId="77777777" w:rsidR="00D933B7" w:rsidRDefault="00D933B7">
    <w:pPr>
      <w:pStyle w:val="Header"/>
    </w:pP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54FF21" w14:textId="77777777" w:rsidR="00D933B7" w:rsidRPr="00EF1E5B" w:rsidRDefault="00D933B7">
    <w:pPr>
      <w:pStyle w:val="Header"/>
    </w:pP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BA25D"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84" behindDoc="1" locked="1" layoutInCell="1" allowOverlap="1" wp14:anchorId="07C70199" wp14:editId="7894F3A4">
          <wp:simplePos x="0" y="0"/>
          <wp:positionH relativeFrom="page">
            <wp:align>left</wp:align>
          </wp:positionH>
          <wp:positionV relativeFrom="page">
            <wp:posOffset>4445</wp:posOffset>
          </wp:positionV>
          <wp:extent cx="7593965" cy="923925"/>
          <wp:effectExtent l="0" t="0" r="6985" b="0"/>
          <wp:wrapNone/>
          <wp:docPr id="2110618842" name="Picture 2110618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European solidarity corps</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805D65" w14:textId="77777777" w:rsidR="00D933B7" w:rsidRPr="00EF1E5B" w:rsidRDefault="00D933B7">
    <w:pPr>
      <w:pStyle w:val="Header"/>
    </w:pP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2E0A6E" w14:textId="77777777" w:rsidR="00D933B7" w:rsidRPr="003A4360" w:rsidRDefault="00D933B7">
    <w:pPr>
      <w:pStyle w:val="Header"/>
    </w:pP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4A440E"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75" behindDoc="1" locked="1" layoutInCell="1" allowOverlap="1" wp14:anchorId="0C1C5A25" wp14:editId="36BB06DF">
          <wp:simplePos x="0" y="0"/>
          <wp:positionH relativeFrom="page">
            <wp:align>left</wp:align>
          </wp:positionH>
          <wp:positionV relativeFrom="page">
            <wp:posOffset>4445</wp:posOffset>
          </wp:positionV>
          <wp:extent cx="7593965" cy="923925"/>
          <wp:effectExtent l="0" t="0" r="6985" b="0"/>
          <wp:wrapNone/>
          <wp:docPr id="1805862733" name="Picture 18058627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Justice programme</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AA6C74" w14:textId="77777777" w:rsidR="00D933B7" w:rsidRPr="003A4360" w:rsidRDefault="00D933B7">
    <w:pPr>
      <w:pStyle w:val="Header"/>
    </w:pP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4C0B06" w14:textId="77777777" w:rsidR="00D933B7" w:rsidRPr="008E1150" w:rsidRDefault="00D933B7">
    <w:pPr>
      <w:pStyle w:val="Header"/>
    </w:pP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5D4020"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53" behindDoc="1" locked="1" layoutInCell="1" allowOverlap="1" wp14:anchorId="5142AC86" wp14:editId="05E16D72">
          <wp:simplePos x="0" y="0"/>
          <wp:positionH relativeFrom="page">
            <wp:align>left</wp:align>
          </wp:positionH>
          <wp:positionV relativeFrom="page">
            <wp:posOffset>4445</wp:posOffset>
          </wp:positionV>
          <wp:extent cx="7593965" cy="923925"/>
          <wp:effectExtent l="0" t="0" r="6985" b="0"/>
          <wp:wrapNone/>
          <wp:docPr id="635692794" name="Picture 635692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Citizens, equality, rights and values programme</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4C541" w14:textId="77777777" w:rsidR="00D933B7" w:rsidRPr="008E1150" w:rsidRDefault="00D933B7">
    <w:pPr>
      <w:pStyle w:val="Header"/>
    </w:pP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53384" w14:textId="77777777" w:rsidR="00D933B7" w:rsidRPr="003A6575" w:rsidRDefault="00D933B7">
    <w:pPr>
      <w:pStyle w:val="Header"/>
    </w:pP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AAE5AE"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48" behindDoc="1" locked="1" layoutInCell="1" allowOverlap="1" wp14:anchorId="6B271B55" wp14:editId="56508E67">
          <wp:simplePos x="0" y="0"/>
          <wp:positionH relativeFrom="page">
            <wp:align>left</wp:align>
          </wp:positionH>
          <wp:positionV relativeFrom="page">
            <wp:posOffset>4445</wp:posOffset>
          </wp:positionV>
          <wp:extent cx="7593965" cy="923925"/>
          <wp:effectExtent l="0" t="0" r="6985" b="0"/>
          <wp:wrapNone/>
          <wp:docPr id="397696787" name="Picture 3976967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Creative europe programme</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53314E" w14:textId="77777777" w:rsidR="00D933B7" w:rsidRPr="003A6575" w:rsidRDefault="00D933B7">
    <w:pPr>
      <w:pStyle w:val="Header"/>
    </w:pPr>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2B6871" w14:textId="77777777" w:rsidR="00D933B7" w:rsidRDefault="00D933B7">
    <w:pPr>
      <w:pStyle w:val="Header"/>
    </w:pP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661360" w14:textId="77777777"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52" behindDoc="1" locked="1" layoutInCell="1" allowOverlap="1" wp14:anchorId="33C82269" wp14:editId="1FDCEFC3">
          <wp:simplePos x="0" y="0"/>
          <wp:positionH relativeFrom="page">
            <wp:align>left</wp:align>
          </wp:positionH>
          <wp:positionV relativeFrom="page">
            <wp:posOffset>4445</wp:posOffset>
          </wp:positionV>
          <wp:extent cx="7593965" cy="923925"/>
          <wp:effectExtent l="0" t="0" r="6985" b="0"/>
          <wp:wrapNone/>
          <wp:docPr id="552129331" name="Picture 5521293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Communication</w:t>
    </w:r>
  </w:p>
  <w:p w14:paraId="2001F7F5" w14:textId="77777777" w:rsidR="00D933B7" w:rsidRPr="002A2A11" w:rsidRDefault="00D933B7">
    <w:pPr>
      <w:pStyle w:val="H1"/>
      <w:rPr>
        <w:sz w:val="26"/>
        <w:szCs w:val="26"/>
      </w:rPr>
    </w:pPr>
    <w:r w:rsidRPr="002A2A11">
      <w:rPr>
        <w:b w:val="0"/>
        <w:color w:val="FFFFFF" w:themeColor="background1"/>
        <w:sz w:val="26"/>
        <w:szCs w:val="26"/>
      </w:rPr>
      <w:t>Financial intervention of the communication policy area</w:t>
    </w:r>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A997CC" w14:textId="77777777" w:rsidR="00D933B7" w:rsidRDefault="00D933B7">
    <w:pPr>
      <w:pStyle w:val="Header"/>
    </w:pPr>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333C06" w14:textId="77777777" w:rsidR="00D933B7" w:rsidRPr="00657FA0" w:rsidRDefault="00D933B7">
    <w:pPr>
      <w:pStyle w:val="Header"/>
    </w:pP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6E6959"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44" behindDoc="1" locked="1" layoutInCell="1" allowOverlap="1" wp14:anchorId="3416E630" wp14:editId="6D898D96">
          <wp:simplePos x="0" y="0"/>
          <wp:positionH relativeFrom="page">
            <wp:align>left</wp:align>
          </wp:positionH>
          <wp:positionV relativeFrom="page">
            <wp:posOffset>4445</wp:posOffset>
          </wp:positionV>
          <wp:extent cx="7593965" cy="923925"/>
          <wp:effectExtent l="0" t="0" r="6985" b="0"/>
          <wp:wrapNone/>
          <wp:docPr id="248106907" name="Picture 2481069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Common agricultural policy</w:t>
    </w: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D91A9A" w14:textId="77777777" w:rsidR="00D933B7" w:rsidRPr="00657FA0" w:rsidRDefault="00D933B7">
    <w:pPr>
      <w:pStyle w:val="Header"/>
    </w:pPr>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9EED2E" w14:textId="77777777" w:rsidR="00D933B7" w:rsidRDefault="00D933B7">
    <w:pPr>
      <w:pStyle w:val="Header"/>
    </w:pPr>
  </w:p>
</w:hdr>
</file>

<file path=word/header8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5C6A46" w14:textId="77777777"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79" behindDoc="1" locked="1" layoutInCell="1" allowOverlap="1" wp14:anchorId="35254599" wp14:editId="71EBDC04">
          <wp:simplePos x="0" y="0"/>
          <wp:positionH relativeFrom="page">
            <wp:align>left</wp:align>
          </wp:positionH>
          <wp:positionV relativeFrom="page">
            <wp:posOffset>4445</wp:posOffset>
          </wp:positionV>
          <wp:extent cx="7593965" cy="923925"/>
          <wp:effectExtent l="0" t="0" r="6985" b="0"/>
          <wp:wrapNone/>
          <wp:docPr id="1899048537" name="Picture 1899048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Emfaf</w:t>
    </w:r>
  </w:p>
  <w:p w14:paraId="2F65ED47" w14:textId="77777777" w:rsidR="00D933B7" w:rsidRPr="002A2A11" w:rsidRDefault="00D933B7">
    <w:pPr>
      <w:pStyle w:val="H1"/>
      <w:rPr>
        <w:sz w:val="26"/>
        <w:szCs w:val="26"/>
      </w:rPr>
    </w:pPr>
    <w:r w:rsidRPr="002A2A11">
      <w:rPr>
        <w:b w:val="0"/>
        <w:color w:val="FFFFFF" w:themeColor="background1"/>
        <w:sz w:val="26"/>
        <w:szCs w:val="26"/>
      </w:rPr>
      <w:t>European maritime, fisheries and aquaculture fund</w:t>
    </w:r>
  </w:p>
</w:hdr>
</file>

<file path=word/header8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C40BF4" w14:textId="77777777" w:rsidR="00D933B7" w:rsidRDefault="00D933B7">
    <w:pPr>
      <w:pStyle w:val="Header"/>
    </w:pPr>
  </w:p>
</w:hdr>
</file>

<file path=word/header8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D82CAF" w14:textId="77777777" w:rsidR="00D933B7" w:rsidRPr="00941487" w:rsidRDefault="00D933B7">
    <w:pPr>
      <w:pStyle w:val="Header"/>
    </w:pPr>
  </w:p>
</w:hdr>
</file>

<file path=word/header8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7D8A8F" w14:textId="77777777"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43" behindDoc="1" locked="1" layoutInCell="1" allowOverlap="1" wp14:anchorId="21D6376D" wp14:editId="32191635">
          <wp:simplePos x="0" y="0"/>
          <wp:positionH relativeFrom="page">
            <wp:align>left</wp:align>
          </wp:positionH>
          <wp:positionV relativeFrom="page">
            <wp:posOffset>4445</wp:posOffset>
          </wp:positionV>
          <wp:extent cx="7593965" cy="923925"/>
          <wp:effectExtent l="0" t="0" r="6985" b="0"/>
          <wp:wrapNone/>
          <wp:docPr id="193738273" name="Picture 1937382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Regional fisheries management</w:t>
    </w:r>
  </w:p>
  <w:p w14:paraId="56397F11" w14:textId="77777777" w:rsidR="00D933B7" w:rsidRPr="002A2A11" w:rsidRDefault="00D933B7">
    <w:pPr>
      <w:pStyle w:val="H1"/>
      <w:rPr>
        <w:sz w:val="26"/>
        <w:szCs w:val="26"/>
      </w:rPr>
    </w:pPr>
    <w:r w:rsidRPr="002A2A11">
      <w:rPr>
        <w:b w:val="0"/>
        <w:color w:val="FFFFFF" w:themeColor="background1"/>
        <w:sz w:val="26"/>
        <w:szCs w:val="26"/>
      </w:rPr>
      <w:t xml:space="preserve">Organisations and sustainable fisheries partnership agreements </w:t>
    </w:r>
  </w:p>
</w:hdr>
</file>

<file path=word/header8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0837A" w14:textId="77777777" w:rsidR="00D933B7" w:rsidRPr="00941487" w:rsidRDefault="00D933B7">
    <w:pPr>
      <w:pStyle w:val="Header"/>
    </w:pPr>
  </w:p>
</w:hdr>
</file>

<file path=word/header8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22F6E6" w14:textId="77777777" w:rsidR="00D933B7" w:rsidRPr="00D0125C" w:rsidRDefault="00D933B7">
    <w:pPr>
      <w:pStyle w:val="Header"/>
    </w:pPr>
  </w:p>
</w:hdr>
</file>

<file path=word/header8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6C7DFE" w14:textId="77777777"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68" behindDoc="1" locked="1" layoutInCell="1" allowOverlap="1" wp14:anchorId="55F8C4E1" wp14:editId="43A5DE14">
          <wp:simplePos x="0" y="0"/>
          <wp:positionH relativeFrom="page">
            <wp:align>left</wp:align>
          </wp:positionH>
          <wp:positionV relativeFrom="page">
            <wp:posOffset>4445</wp:posOffset>
          </wp:positionV>
          <wp:extent cx="7593965" cy="923925"/>
          <wp:effectExtent l="0" t="0" r="6985" b="0"/>
          <wp:wrapNone/>
          <wp:docPr id="1411150982" name="Picture 14111509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LIFE</w:t>
    </w:r>
  </w:p>
  <w:p w14:paraId="602A714F" w14:textId="77777777" w:rsidR="00D933B7" w:rsidRPr="002A2A11" w:rsidRDefault="00D933B7">
    <w:pPr>
      <w:pStyle w:val="H1"/>
      <w:rPr>
        <w:color w:val="FFFFFF" w:themeColor="background1"/>
        <w:sz w:val="26"/>
        <w:szCs w:val="26"/>
      </w:rPr>
    </w:pPr>
    <w:r w:rsidRPr="002A2A11">
      <w:rPr>
        <w:b w:val="0"/>
        <w:color w:val="FFFFFF" w:themeColor="background1"/>
        <w:sz w:val="26"/>
        <w:szCs w:val="26"/>
      </w:rPr>
      <w:t>Programme for the environment and climate action</w:t>
    </w:r>
  </w:p>
  <w:p w14:paraId="5749BD16" w14:textId="77777777" w:rsidR="00D933B7" w:rsidRPr="00D0125C" w:rsidRDefault="00D933B7">
    <w:pPr>
      <w:pStyle w:val="Header"/>
      <w:rPr>
        <w:color w:val="FFFFFF" w:themeColor="background1"/>
        <w:sz w:val="26"/>
        <w:szCs w:val="26"/>
        <w:lang w:eastAsia="en-GB"/>
      </w:rPr>
    </w:pPr>
  </w:p>
</w:hdr>
</file>

<file path=word/header9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377019" w14:textId="77777777" w:rsidR="00D933B7" w:rsidRPr="00D0125C" w:rsidRDefault="00D933B7">
    <w:pPr>
      <w:pStyle w:val="Header"/>
    </w:pPr>
  </w:p>
</w:hdr>
</file>

<file path=word/header9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BB2193" w14:textId="77777777" w:rsidR="00D933B7" w:rsidRDefault="00D933B7">
    <w:pPr>
      <w:pStyle w:val="Header"/>
    </w:pPr>
  </w:p>
</w:hdr>
</file>

<file path=word/header9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E1513"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56" behindDoc="1" locked="1" layoutInCell="1" allowOverlap="1" wp14:anchorId="1C754536" wp14:editId="59ECDD71">
          <wp:simplePos x="0" y="0"/>
          <wp:positionH relativeFrom="page">
            <wp:align>left</wp:align>
          </wp:positionH>
          <wp:positionV relativeFrom="page">
            <wp:posOffset>4445</wp:posOffset>
          </wp:positionV>
          <wp:extent cx="7593965" cy="923925"/>
          <wp:effectExtent l="0" t="0" r="6985" b="0"/>
          <wp:wrapNone/>
          <wp:docPr id="734381240" name="Picture 734381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Just transition mechanism</w:t>
    </w:r>
    <w:r w:rsidRPr="002A2A11">
      <w:rPr>
        <w:sz w:val="30"/>
      </w:rPr>
      <w:t xml:space="preserve"> </w:t>
    </w:r>
  </w:p>
</w:hdr>
</file>

<file path=word/header9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04A35D" w14:textId="77777777" w:rsidR="00D933B7" w:rsidRDefault="00D933B7">
    <w:pPr>
      <w:pStyle w:val="Header"/>
    </w:pPr>
  </w:p>
</w:hdr>
</file>

<file path=word/header9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EC0853" w14:textId="77777777" w:rsidR="00D933B7" w:rsidRPr="00A32570" w:rsidRDefault="00D933B7">
    <w:pPr>
      <w:pStyle w:val="Header"/>
    </w:pPr>
  </w:p>
</w:hdr>
</file>

<file path=word/header9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26ED52"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86" behindDoc="1" locked="1" layoutInCell="1" allowOverlap="1" wp14:anchorId="42743675" wp14:editId="7F5A00B7">
          <wp:simplePos x="0" y="0"/>
          <wp:positionH relativeFrom="page">
            <wp:align>left</wp:align>
          </wp:positionH>
          <wp:positionV relativeFrom="page">
            <wp:posOffset>4445</wp:posOffset>
          </wp:positionV>
          <wp:extent cx="7593965" cy="923925"/>
          <wp:effectExtent l="0" t="0" r="6985" b="0"/>
          <wp:wrapNone/>
          <wp:docPr id="1884605361" name="Picture 1884605361" descr="A yellow and green background  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4605361" name="Picture 1884605361" descr="A yellow and green background  AI-generated content may be incorrect."/>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Asylum, migration and integration fund</w:t>
    </w:r>
    <w:r w:rsidRPr="00A32570">
      <w:rPr>
        <w:b w:val="0"/>
        <w:bCs w:val="0"/>
        <w:color w:val="FFFFFF" w:themeColor="background1"/>
        <w:sz w:val="30"/>
      </w:rPr>
      <w:drawing>
        <wp:anchor distT="0" distB="0" distL="114300" distR="114300" simplePos="0" relativeHeight="251658255" behindDoc="1" locked="1" layoutInCell="1" allowOverlap="1" wp14:anchorId="3ADA60FF" wp14:editId="66C7DB7E">
          <wp:simplePos x="0" y="0"/>
          <wp:positionH relativeFrom="page">
            <wp:align>left</wp:align>
          </wp:positionH>
          <wp:positionV relativeFrom="page">
            <wp:posOffset>4445</wp:posOffset>
          </wp:positionV>
          <wp:extent cx="7593965" cy="923925"/>
          <wp:effectExtent l="0" t="0" r="6985" b="0"/>
          <wp:wrapNone/>
          <wp:docPr id="670567764" name="Picture 6705677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9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6C7910" w14:textId="77777777" w:rsidR="00D933B7" w:rsidRPr="00A32570" w:rsidRDefault="00D933B7">
    <w:pPr>
      <w:pStyle w:val="Header"/>
    </w:pPr>
  </w:p>
</w:hdr>
</file>

<file path=word/header9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10FE4" w14:textId="77777777" w:rsidR="00D933B7" w:rsidRPr="006B41C7" w:rsidRDefault="00D933B7">
    <w:pPr>
      <w:pStyle w:val="Header"/>
    </w:pPr>
  </w:p>
</w:hdr>
</file>

<file path=word/header9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819533"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58" behindDoc="1" locked="1" layoutInCell="1" allowOverlap="1" wp14:anchorId="630D10A7" wp14:editId="0744B2E9">
          <wp:simplePos x="0" y="0"/>
          <wp:positionH relativeFrom="page">
            <wp:align>left</wp:align>
          </wp:positionH>
          <wp:positionV relativeFrom="page">
            <wp:posOffset>4445</wp:posOffset>
          </wp:positionV>
          <wp:extent cx="7593965" cy="923925"/>
          <wp:effectExtent l="0" t="0" r="6985" b="0"/>
          <wp:wrapNone/>
          <wp:docPr id="840286858" name="Picture 840286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Integrated border management fund</w:t>
    </w:r>
  </w:p>
</w:hdr>
</file>

<file path=word/header9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603A16" w14:textId="77777777" w:rsidR="00D933B7" w:rsidRPr="006B41C7" w:rsidRDefault="00D933B7">
    <w:pPr>
      <w:pStyle w:val="Header"/>
    </w:pPr>
  </w:p>
</w:hdr>
</file>

<file path=word/header10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9E83AE" w14:textId="77777777" w:rsidR="00D933B7" w:rsidRPr="00EA2948" w:rsidRDefault="00D933B7">
    <w:pPr>
      <w:pStyle w:val="Header"/>
    </w:pPr>
  </w:p>
</w:hdr>
</file>

<file path=word/header10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69127"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76" behindDoc="1" locked="1" layoutInCell="1" allowOverlap="1" wp14:anchorId="23DC9F8A" wp14:editId="61E1286E">
          <wp:simplePos x="0" y="0"/>
          <wp:positionH relativeFrom="page">
            <wp:align>left</wp:align>
          </wp:positionH>
          <wp:positionV relativeFrom="page">
            <wp:posOffset>4445</wp:posOffset>
          </wp:positionV>
          <wp:extent cx="7593965" cy="923925"/>
          <wp:effectExtent l="0" t="0" r="6985" b="0"/>
          <wp:wrapNone/>
          <wp:docPr id="1828364317" name="Picture 1828364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Internal security fund</w:t>
    </w:r>
  </w:p>
</w:hdr>
</file>

<file path=word/header10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BCA370" w14:textId="77777777" w:rsidR="00D933B7" w:rsidRPr="00EA2948" w:rsidRDefault="00D933B7">
    <w:pPr>
      <w:pStyle w:val="Header"/>
    </w:pPr>
  </w:p>
</w:hdr>
</file>

<file path=word/header10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96DCD" w14:textId="77777777" w:rsidR="00D933B7" w:rsidRDefault="00D933B7">
    <w:pPr>
      <w:pStyle w:val="Header"/>
    </w:pPr>
  </w:p>
</w:hdr>
</file>

<file path=word/header10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0FF9A1" w14:textId="2A8DBB02" w:rsidR="00D933B7" w:rsidRPr="00742189" w:rsidRDefault="00D933B7">
    <w:pPr>
      <w:pStyle w:val="H1"/>
      <w:rPr>
        <w:sz w:val="14"/>
        <w:szCs w:val="24"/>
      </w:rPr>
    </w:pPr>
    <w:r w:rsidRPr="00457189">
      <w:rPr>
        <w:b w:val="0"/>
        <w:bCs w:val="0"/>
        <w:color w:val="FFFFFF" w:themeColor="background1"/>
        <w:sz w:val="30"/>
      </w:rPr>
      <w:drawing>
        <wp:anchor distT="0" distB="0" distL="114300" distR="114300" simplePos="0" relativeHeight="251658291" behindDoc="1" locked="1" layoutInCell="1" allowOverlap="1" wp14:anchorId="070B8154" wp14:editId="6F9F3EAF">
          <wp:simplePos x="0" y="0"/>
          <wp:positionH relativeFrom="page">
            <wp:align>left</wp:align>
          </wp:positionH>
          <wp:positionV relativeFrom="page">
            <wp:align>top</wp:align>
          </wp:positionV>
          <wp:extent cx="7590790" cy="1104900"/>
          <wp:effectExtent l="0" t="0" r="0" b="0"/>
          <wp:wrapNone/>
          <wp:docPr id="1016973687" name="Picture 10169736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0790" cy="11049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 xml:space="preserve">Nuclear </w:t>
    </w:r>
    <w:r w:rsidR="00A247B9" w:rsidRPr="002A2A11">
      <w:rPr>
        <w:color w:val="FFFFFF" w:themeColor="background1"/>
        <w:sz w:val="30"/>
      </w:rPr>
      <w:t>D</w:t>
    </w:r>
    <w:r w:rsidRPr="002A2A11">
      <w:rPr>
        <w:color w:val="FFFFFF" w:themeColor="background1"/>
        <w:sz w:val="30"/>
      </w:rPr>
      <w:t>ecommissioning (</w:t>
    </w:r>
    <w:r w:rsidR="00794678" w:rsidRPr="002A2A11">
      <w:rPr>
        <w:color w:val="FFFFFF" w:themeColor="background1"/>
        <w:sz w:val="30"/>
      </w:rPr>
      <w:t>L</w:t>
    </w:r>
    <w:r w:rsidRPr="002A2A11">
      <w:rPr>
        <w:color w:val="FFFFFF" w:themeColor="background1"/>
        <w:sz w:val="30"/>
      </w:rPr>
      <w:t>ithuania)</w:t>
    </w:r>
    <w:r w:rsidRPr="00742189">
      <w:rPr>
        <w:color w:val="FFFFFF" w:themeColor="background1"/>
        <w:spacing w:val="-6"/>
        <w:sz w:val="22"/>
        <w:szCs w:val="22"/>
      </w:rPr>
      <w:br/>
    </w:r>
    <w:r w:rsidR="00457189" w:rsidRPr="002A2A11">
      <w:rPr>
        <w:b w:val="0"/>
        <w:bCs w:val="0"/>
        <w:color w:val="FFFFFF" w:themeColor="background1"/>
        <w:sz w:val="26"/>
        <w:szCs w:val="26"/>
      </w:rPr>
      <w:t>N</w:t>
    </w:r>
    <w:r w:rsidRPr="002A2A11">
      <w:rPr>
        <w:b w:val="0"/>
        <w:bCs w:val="0"/>
        <w:color w:val="FFFFFF" w:themeColor="background1"/>
        <w:sz w:val="26"/>
        <w:szCs w:val="26"/>
      </w:rPr>
      <w:t>uclear</w:t>
    </w:r>
    <w:r w:rsidRPr="002A2A11">
      <w:rPr>
        <w:b w:val="0"/>
        <w:color w:val="FFFFFF" w:themeColor="background1"/>
        <w:sz w:val="26"/>
        <w:szCs w:val="26"/>
      </w:rPr>
      <w:t xml:space="preserve"> decommissioning assistance programme of the ignalina nuclear power plant in </w:t>
    </w:r>
    <w:r w:rsidR="00457189">
      <w:rPr>
        <w:b w:val="0"/>
        <w:bCs w:val="0"/>
        <w:color w:val="FFFFFF" w:themeColor="background1"/>
        <w:sz w:val="26"/>
        <w:szCs w:val="26"/>
      </w:rPr>
      <w:t>L</w:t>
    </w:r>
    <w:r w:rsidRPr="002A2A11">
      <w:rPr>
        <w:b w:val="0"/>
        <w:bCs w:val="0"/>
        <w:color w:val="FFFFFF" w:themeColor="background1"/>
        <w:sz w:val="26"/>
        <w:szCs w:val="26"/>
      </w:rPr>
      <w:t>ithuania</w:t>
    </w:r>
  </w:p>
</w:hdr>
</file>

<file path=word/header10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FD7A9A" w14:textId="77777777" w:rsidR="00D933B7" w:rsidRDefault="00D933B7">
    <w:pPr>
      <w:pStyle w:val="Header"/>
    </w:pPr>
  </w:p>
</w:hdr>
</file>

<file path=word/header10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D86228" w14:textId="77777777" w:rsidR="00D933B7" w:rsidRDefault="00D933B7">
    <w:pPr>
      <w:pStyle w:val="Header"/>
    </w:pPr>
  </w:p>
</w:hdr>
</file>

<file path=word/header10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0E637D" w14:textId="052BA980" w:rsidR="00D933B7" w:rsidRPr="002A2A11" w:rsidRDefault="0066303B">
    <w:pPr>
      <w:pStyle w:val="H1"/>
      <w:rPr>
        <w:color w:val="FFFFFF" w:themeColor="background1"/>
        <w:sz w:val="30"/>
      </w:rPr>
    </w:pPr>
    <w:r w:rsidRPr="002A2A11">
      <w:rPr>
        <w:color w:val="FFFFFF" w:themeColor="background1"/>
        <w:sz w:val="30"/>
      </w:rPr>
      <w:t>N</w:t>
    </w:r>
    <w:r w:rsidR="00D933B7" w:rsidRPr="002A2A11">
      <w:rPr>
        <w:color w:val="FFFFFF" w:themeColor="background1"/>
        <w:sz w:val="30"/>
      </w:rPr>
      <w:t xml:space="preserve">uclear </w:t>
    </w:r>
    <w:r w:rsidR="00A247B9" w:rsidRPr="002A2A11">
      <w:rPr>
        <w:color w:val="FFFFFF" w:themeColor="background1"/>
        <w:sz w:val="30"/>
      </w:rPr>
      <w:t>D</w:t>
    </w:r>
    <w:r w:rsidR="00D933B7" w:rsidRPr="002A2A11">
      <w:rPr>
        <w:color w:val="FFFFFF" w:themeColor="background1"/>
        <w:sz w:val="30"/>
      </w:rPr>
      <w:t>ecommissioning</w:t>
    </w:r>
    <w:r w:rsidR="00D933B7" w:rsidRPr="002A2A11">
      <w:rPr>
        <w:color w:val="FFFFFF" w:themeColor="background1"/>
        <w:sz w:val="30"/>
      </w:rPr>
      <w:drawing>
        <wp:anchor distT="0" distB="0" distL="114300" distR="114300" simplePos="0" relativeHeight="251658292" behindDoc="1" locked="1" layoutInCell="1" allowOverlap="1" wp14:anchorId="35F9622B" wp14:editId="536FBA52">
          <wp:simplePos x="0" y="0"/>
          <wp:positionH relativeFrom="page">
            <wp:align>left</wp:align>
          </wp:positionH>
          <wp:positionV relativeFrom="page">
            <wp:align>top</wp:align>
          </wp:positionV>
          <wp:extent cx="7586980" cy="1095375"/>
          <wp:effectExtent l="0" t="0" r="0" b="9525"/>
          <wp:wrapNone/>
          <wp:docPr id="1743388568" name="Picture 1743388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34829" cy="110228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500BAAF8" w14:textId="7559641A" w:rsidR="00D933B7" w:rsidRPr="002A2A11" w:rsidRDefault="00D933B7">
    <w:pPr>
      <w:pStyle w:val="H1"/>
      <w:rPr>
        <w:sz w:val="26"/>
        <w:szCs w:val="26"/>
      </w:rPr>
    </w:pPr>
    <w:r w:rsidRPr="002A2A11">
      <w:rPr>
        <w:b w:val="0"/>
        <w:color w:val="FFFFFF" w:themeColor="background1"/>
        <w:sz w:val="26"/>
        <w:szCs w:val="26"/>
      </w:rPr>
      <w:t>Financial programme for the decommissioning of nuclear facilities and the management of radioactive waste (</w:t>
    </w:r>
    <w:r w:rsidR="00EE5E84" w:rsidRPr="002A2A11">
      <w:rPr>
        <w:b w:val="0"/>
        <w:bCs w:val="0"/>
        <w:color w:val="FFFFFF" w:themeColor="background1"/>
        <w:sz w:val="26"/>
        <w:szCs w:val="26"/>
      </w:rPr>
      <w:t>B</w:t>
    </w:r>
    <w:r w:rsidRPr="002A2A11">
      <w:rPr>
        <w:b w:val="0"/>
        <w:bCs w:val="0"/>
        <w:color w:val="FFFFFF" w:themeColor="background1"/>
        <w:sz w:val="26"/>
        <w:szCs w:val="26"/>
      </w:rPr>
      <w:t>ulgaria,</w:t>
    </w:r>
    <w:r w:rsidRPr="002A2A11">
      <w:rPr>
        <w:rFonts w:ascii="Calibri" w:hAnsi="Calibri" w:cs="Calibri"/>
        <w:color w:val="FFFFFF" w:themeColor="background1"/>
        <w:sz w:val="26"/>
        <w:szCs w:val="26"/>
      </w:rPr>
      <w:t xml:space="preserve"> </w:t>
    </w:r>
    <w:r w:rsidR="00EE5E84" w:rsidRPr="002A2A11">
      <w:rPr>
        <w:b w:val="0"/>
        <w:bCs w:val="0"/>
        <w:color w:val="FFFFFF" w:themeColor="background1"/>
        <w:sz w:val="26"/>
        <w:szCs w:val="26"/>
      </w:rPr>
      <w:t>S</w:t>
    </w:r>
    <w:r w:rsidRPr="002A2A11">
      <w:rPr>
        <w:b w:val="0"/>
        <w:bCs w:val="0"/>
        <w:color w:val="FFFFFF" w:themeColor="background1"/>
        <w:sz w:val="26"/>
        <w:szCs w:val="26"/>
      </w:rPr>
      <w:t>lovakia</w:t>
    </w:r>
    <w:r w:rsidRPr="002A2A11">
      <w:rPr>
        <w:rFonts w:ascii="Calibri" w:hAnsi="Calibri" w:cs="Calibri"/>
        <w:color w:val="FFFFFF" w:themeColor="background1"/>
        <w:sz w:val="26"/>
        <w:szCs w:val="26"/>
      </w:rPr>
      <w:t xml:space="preserve"> </w:t>
    </w:r>
    <w:r w:rsidRPr="002A2A11">
      <w:rPr>
        <w:b w:val="0"/>
        <w:color w:val="FFFFFF" w:themeColor="background1"/>
        <w:sz w:val="26"/>
        <w:szCs w:val="26"/>
      </w:rPr>
      <w:t>and the joint research centre)</w:t>
    </w:r>
  </w:p>
</w:hdr>
</file>

<file path=word/header10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E36CCB" w14:textId="77777777" w:rsidR="00D933B7" w:rsidRDefault="00D933B7">
    <w:pPr>
      <w:pStyle w:val="Header"/>
    </w:pPr>
  </w:p>
</w:hdr>
</file>

<file path=word/header10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AE5F33" w14:textId="76884BC8"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59" behindDoc="1" locked="1" layoutInCell="1" allowOverlap="1" wp14:anchorId="2DD10167" wp14:editId="462F9BD8">
          <wp:simplePos x="0" y="0"/>
          <wp:positionH relativeFrom="page">
            <wp:align>left</wp:align>
          </wp:positionH>
          <wp:positionV relativeFrom="page">
            <wp:posOffset>4445</wp:posOffset>
          </wp:positionV>
          <wp:extent cx="7593965" cy="923925"/>
          <wp:effectExtent l="0" t="0" r="6985" b="0"/>
          <wp:wrapNone/>
          <wp:docPr id="899712081" name="Picture 8997120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 xml:space="preserve">European </w:t>
    </w:r>
    <w:r w:rsidR="00A247B9" w:rsidRPr="002A2A11">
      <w:rPr>
        <w:color w:val="FFFFFF" w:themeColor="background1"/>
        <w:sz w:val="30"/>
      </w:rPr>
      <w:t>D</w:t>
    </w:r>
    <w:r w:rsidRPr="002A2A11">
      <w:rPr>
        <w:color w:val="FFFFFF" w:themeColor="background1"/>
        <w:sz w:val="30"/>
      </w:rPr>
      <w:t xml:space="preserve">efence </w:t>
    </w:r>
    <w:r w:rsidR="00A247B9" w:rsidRPr="002A2A11">
      <w:rPr>
        <w:color w:val="FFFFFF" w:themeColor="background1"/>
        <w:sz w:val="30"/>
      </w:rPr>
      <w:t>F</w:t>
    </w:r>
    <w:r w:rsidRPr="002A2A11">
      <w:rPr>
        <w:color w:val="FFFFFF" w:themeColor="background1"/>
        <w:sz w:val="30"/>
      </w:rPr>
      <w:t>und</w:t>
    </w:r>
    <w:r w:rsidRPr="002A2A11">
      <w:rPr>
        <w:sz w:val="30"/>
      </w:rPr>
      <w:t xml:space="preserve"> </w:t>
    </w:r>
  </w:p>
</w:hdr>
</file>

<file path=word/header1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0AA84B" w14:textId="77777777" w:rsidR="00D933B7" w:rsidRPr="0088451E" w:rsidRDefault="00D933B7">
    <w:pPr>
      <w:pStyle w:val="Header"/>
    </w:pPr>
  </w:p>
</w:hdr>
</file>

<file path=word/header1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958F38" w14:textId="77777777"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93" behindDoc="1" locked="1" layoutInCell="1" allowOverlap="1" wp14:anchorId="4E17ACD2" wp14:editId="5851556B">
          <wp:simplePos x="0" y="0"/>
          <wp:positionH relativeFrom="page">
            <wp:align>left</wp:align>
          </wp:positionH>
          <wp:positionV relativeFrom="page">
            <wp:align>top</wp:align>
          </wp:positionV>
          <wp:extent cx="7661910" cy="1066800"/>
          <wp:effectExtent l="0" t="0" r="0" b="0"/>
          <wp:wrapNone/>
          <wp:docPr id="1516971921" name="Picture 1516971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a:ext>
                    </a:extLst>
                  </a:blip>
                  <a:srcRect l="419" t="583" r="419" b="166"/>
                  <a:stretch/>
                </pic:blipFill>
                <pic:spPr bwMode="auto">
                  <a:xfrm>
                    <a:off x="0" y="0"/>
                    <a:ext cx="7661910" cy="1066800"/>
                  </a:xfrm>
                  <a:prstGeom prst="rect">
                    <a:avLst/>
                  </a:prstGeom>
                  <a:ln>
                    <a:noFill/>
                  </a:ln>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Act in support of ammunition production (asap)</w:t>
    </w:r>
  </w:p>
  <w:p w14:paraId="41A44A82" w14:textId="6C46D46E" w:rsidR="00D933B7" w:rsidRPr="002A2A11" w:rsidRDefault="00D933B7">
    <w:pPr>
      <w:pStyle w:val="H1"/>
      <w:rPr>
        <w:sz w:val="26"/>
        <w:szCs w:val="26"/>
      </w:rPr>
    </w:pPr>
    <w:r w:rsidRPr="002A2A11">
      <w:rPr>
        <w:b w:val="0"/>
        <w:color w:val="FFFFFF" w:themeColor="background1"/>
        <w:sz w:val="26"/>
        <w:szCs w:val="26"/>
      </w:rPr>
      <w:t xml:space="preserve">The </w:t>
    </w:r>
    <w:r w:rsidR="002E6BC2">
      <w:rPr>
        <w:b w:val="0"/>
        <w:bCs w:val="0"/>
        <w:color w:val="FFFFFF" w:themeColor="background1"/>
        <w:sz w:val="26"/>
        <w:szCs w:val="26"/>
      </w:rPr>
      <w:t>EU</w:t>
    </w:r>
    <w:r w:rsidRPr="002A2A11">
      <w:rPr>
        <w:b w:val="0"/>
        <w:color w:val="FFFFFF" w:themeColor="background1"/>
        <w:sz w:val="26"/>
        <w:szCs w:val="26"/>
      </w:rPr>
      <w:t xml:space="preserve"> programme to support the eu industry in ramping up its production capacities in ammunition and missiles</w:t>
    </w:r>
  </w:p>
</w:hdr>
</file>

<file path=word/header1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9AF08F" w14:textId="77777777" w:rsidR="00D933B7" w:rsidRPr="0088451E" w:rsidRDefault="00D933B7">
    <w:pPr>
      <w:pStyle w:val="Header"/>
    </w:pPr>
  </w:p>
</w:hdr>
</file>

<file path=word/header1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5DF925" w14:textId="77777777" w:rsidR="00D933B7" w:rsidRPr="00CD27BD" w:rsidRDefault="00D933B7">
    <w:pPr>
      <w:pStyle w:val="Header"/>
    </w:pPr>
  </w:p>
</w:hdr>
</file>

<file path=word/header1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AF6A55" w14:textId="0830C5CC" w:rsidR="00D933B7" w:rsidRPr="002A2A11" w:rsidRDefault="00D933B7">
    <w:pPr>
      <w:pStyle w:val="H1"/>
      <w:rPr>
        <w:color w:val="FFFFFF" w:themeColor="background1"/>
        <w:sz w:val="30"/>
      </w:rPr>
    </w:pPr>
    <w:r w:rsidRPr="002A2A11">
      <w:rPr>
        <w:color w:val="FFFFFF" w:themeColor="background1"/>
        <w:sz w:val="30"/>
      </w:rPr>
      <w:drawing>
        <wp:anchor distT="0" distB="0" distL="114300" distR="114300" simplePos="0" relativeHeight="251658294" behindDoc="1" locked="1" layoutInCell="1" allowOverlap="1" wp14:anchorId="08EB3285" wp14:editId="54768A5C">
          <wp:simplePos x="0" y="0"/>
          <wp:positionH relativeFrom="page">
            <wp:align>left</wp:align>
          </wp:positionH>
          <wp:positionV relativeFrom="page">
            <wp:align>top</wp:align>
          </wp:positionV>
          <wp:extent cx="7661275" cy="1323975"/>
          <wp:effectExtent l="0" t="0" r="0" b="9525"/>
          <wp:wrapNone/>
          <wp:docPr id="363591838" name="Picture 363591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a:ext>
                    </a:extLst>
                  </a:blip>
                  <a:srcRect l="419" t="583" r="419" b="166"/>
                  <a:stretch/>
                </pic:blipFill>
                <pic:spPr bwMode="auto">
                  <a:xfrm>
                    <a:off x="0" y="0"/>
                    <a:ext cx="7661275" cy="1323975"/>
                  </a:xfrm>
                  <a:prstGeom prst="rect">
                    <a:avLst/>
                  </a:prstGeom>
                  <a:ln>
                    <a:noFill/>
                  </a:ln>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E</w:t>
    </w:r>
    <w:r w:rsidR="007F4A62" w:rsidRPr="002A2A11">
      <w:rPr>
        <w:color w:val="FFFFFF" w:themeColor="background1"/>
        <w:sz w:val="30"/>
      </w:rPr>
      <w:t>U</w:t>
    </w:r>
    <w:r w:rsidRPr="002A2A11">
      <w:rPr>
        <w:color w:val="FFFFFF" w:themeColor="background1"/>
        <w:sz w:val="30"/>
      </w:rPr>
      <w:t xml:space="preserve"> defence industry reinforcement through common procurement act (edirpa)</w:t>
    </w:r>
  </w:p>
  <w:p w14:paraId="7D8F4273" w14:textId="77777777" w:rsidR="00D933B7" w:rsidRPr="002A2A11" w:rsidRDefault="00D933B7">
    <w:pPr>
      <w:pStyle w:val="H1"/>
      <w:rPr>
        <w:sz w:val="26"/>
        <w:szCs w:val="26"/>
      </w:rPr>
    </w:pPr>
    <w:r w:rsidRPr="002A2A11">
      <w:rPr>
        <w:b w:val="0"/>
        <w:color w:val="FFFFFF" w:themeColor="background1"/>
        <w:sz w:val="26"/>
        <w:szCs w:val="26"/>
      </w:rPr>
      <w:t>Programme to adress the eu’s most urgent and critical defence capability gaps and incentivise the eu member states to procure defence products jointly</w:t>
    </w:r>
  </w:p>
</w:hdr>
</file>

<file path=word/header1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F303DD" w14:textId="77777777" w:rsidR="00D933B7" w:rsidRPr="00CD27BD" w:rsidRDefault="00D933B7">
    <w:pPr>
      <w:pStyle w:val="Header"/>
    </w:pPr>
  </w:p>
</w:hdr>
</file>

<file path=word/header1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BB4E91" w14:textId="77777777" w:rsidR="00D933B7" w:rsidRPr="00A90107" w:rsidRDefault="00D933B7">
    <w:pPr>
      <w:pStyle w:val="Header"/>
    </w:pPr>
  </w:p>
</w:hdr>
</file>

<file path=word/header1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8C297A" w14:textId="0B17EBBA"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95" behindDoc="1" locked="1" layoutInCell="1" allowOverlap="1" wp14:anchorId="5485561D" wp14:editId="232F7B08">
          <wp:simplePos x="0" y="0"/>
          <wp:positionH relativeFrom="page">
            <wp:align>left</wp:align>
          </wp:positionH>
          <wp:positionV relativeFrom="page">
            <wp:align>top</wp:align>
          </wp:positionV>
          <wp:extent cx="7588250" cy="914400"/>
          <wp:effectExtent l="0" t="0" r="0" b="0"/>
          <wp:wrapNone/>
          <wp:docPr id="1210176588" name="Picture 1210176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88250" cy="9144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 xml:space="preserve">Neighbourhood, development and international cooperation instrument – </w:t>
    </w:r>
    <w:r w:rsidR="007F4A62" w:rsidRPr="002A2A11">
      <w:rPr>
        <w:color w:val="FFFFFF" w:themeColor="background1"/>
        <w:sz w:val="30"/>
      </w:rPr>
      <w:t>G</w:t>
    </w:r>
    <w:r w:rsidRPr="002A2A11">
      <w:rPr>
        <w:color w:val="FFFFFF" w:themeColor="background1"/>
        <w:sz w:val="30"/>
      </w:rPr>
      <w:t xml:space="preserve">lobal </w:t>
    </w:r>
    <w:r w:rsidR="007F4A62" w:rsidRPr="002A2A11">
      <w:rPr>
        <w:color w:val="FFFFFF" w:themeColor="background1"/>
        <w:sz w:val="30"/>
      </w:rPr>
      <w:t>E</w:t>
    </w:r>
    <w:r w:rsidRPr="002A2A11">
      <w:rPr>
        <w:color w:val="FFFFFF" w:themeColor="background1"/>
        <w:sz w:val="30"/>
      </w:rPr>
      <w:t>urope</w:t>
    </w:r>
  </w:p>
</w:hdr>
</file>

<file path=word/header1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DE49CC" w14:textId="77777777" w:rsidR="00D933B7" w:rsidRPr="00A90107" w:rsidRDefault="00D933B7">
    <w:pPr>
      <w:pStyle w:val="Header"/>
    </w:pPr>
  </w:p>
</w:hdr>
</file>

<file path=word/header1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6B1AD1" w14:textId="77777777" w:rsidR="00D933B7" w:rsidRDefault="00D933B7">
    <w:pPr>
      <w:pStyle w:val="Header"/>
    </w:pPr>
  </w:p>
</w:hdr>
</file>

<file path=word/header1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37CD04" w14:textId="77777777" w:rsidR="00D933B7" w:rsidRPr="002A2A11" w:rsidRDefault="00D933B7">
    <w:pPr>
      <w:pStyle w:val="H1"/>
      <w:rPr>
        <w:sz w:val="30"/>
        <w:lang w:val="en-IE"/>
      </w:rPr>
    </w:pPr>
    <w:r w:rsidRPr="002A2A11">
      <w:rPr>
        <w:b w:val="0"/>
        <w:color w:val="FFFFFF" w:themeColor="background1"/>
        <w:sz w:val="30"/>
      </w:rPr>
      <w:drawing>
        <wp:anchor distT="0" distB="0" distL="114300" distR="114300" simplePos="0" relativeHeight="251658283" behindDoc="1" locked="1" layoutInCell="1" allowOverlap="1" wp14:anchorId="5913454E" wp14:editId="53569987">
          <wp:simplePos x="0" y="0"/>
          <wp:positionH relativeFrom="page">
            <wp:align>left</wp:align>
          </wp:positionH>
          <wp:positionV relativeFrom="page">
            <wp:posOffset>4445</wp:posOffset>
          </wp:positionV>
          <wp:extent cx="7593965" cy="923925"/>
          <wp:effectExtent l="0" t="0" r="6985" b="9525"/>
          <wp:wrapNone/>
          <wp:docPr id="2085310519" name="Picture 2085310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88892" cy="935474"/>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Start w:id="109" w:name="_Toc197106765"/>
    <w:r w:rsidRPr="002A2A11">
      <w:rPr>
        <w:color w:val="FFFFFF" w:themeColor="background1"/>
        <w:sz w:val="30"/>
      </w:rPr>
      <w:t>European instrument for international nuclear safety cooperation</w:t>
    </w:r>
    <w:bookmarkEnd w:id="109"/>
  </w:p>
  <w:p w14:paraId="438F126B" w14:textId="77777777" w:rsidR="00D933B7" w:rsidRPr="00742189" w:rsidRDefault="00D933B7">
    <w:pPr>
      <w:pStyle w:val="Header"/>
      <w:rPr>
        <w:sz w:val="18"/>
        <w:szCs w:val="18"/>
      </w:rPr>
    </w:pPr>
  </w:p>
</w:hdr>
</file>

<file path=word/header1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F53C3F" w14:textId="77777777" w:rsidR="00D933B7" w:rsidRDefault="00D933B7">
    <w:pPr>
      <w:pStyle w:val="Header"/>
    </w:pPr>
  </w:p>
</w:hdr>
</file>

<file path=word/header1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C30129" w14:textId="77777777" w:rsidR="00D933B7" w:rsidRDefault="00D933B7">
    <w:pPr>
      <w:pStyle w:val="Header"/>
    </w:pPr>
  </w:p>
</w:hdr>
</file>

<file path=word/header1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154A10"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57" behindDoc="1" locked="0" layoutInCell="1" allowOverlap="1" wp14:anchorId="270B68A7" wp14:editId="7BBA8D28">
          <wp:simplePos x="0" y="0"/>
          <wp:positionH relativeFrom="page">
            <wp:align>left</wp:align>
          </wp:positionH>
          <wp:positionV relativeFrom="page">
            <wp:align>top</wp:align>
          </wp:positionV>
          <wp:extent cx="8327390" cy="923908"/>
          <wp:effectExtent l="0" t="0" r="0" b="0"/>
          <wp:wrapNone/>
          <wp:docPr id="750718392" name="Picture 750718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8327390" cy="923908"/>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Humanitarian aid programme</w:t>
    </w:r>
  </w:p>
</w:hdr>
</file>

<file path=word/header1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8BFBF0" w14:textId="77777777" w:rsidR="00D933B7" w:rsidRDefault="00D933B7">
    <w:pPr>
      <w:pStyle w:val="Header"/>
    </w:pPr>
  </w:p>
</w:hdr>
</file>

<file path=word/header1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FAC95" w14:textId="77777777" w:rsidR="00D933B7" w:rsidRDefault="00D933B7">
    <w:pPr>
      <w:pStyle w:val="Header"/>
    </w:pPr>
  </w:p>
</w:hdr>
</file>

<file path=word/header1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3D05AF"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42" behindDoc="1" locked="1" layoutInCell="1" allowOverlap="1" wp14:anchorId="0F7E81EB" wp14:editId="034AD5DD">
          <wp:simplePos x="0" y="0"/>
          <wp:positionH relativeFrom="page">
            <wp:align>left</wp:align>
          </wp:positionH>
          <wp:positionV relativeFrom="page">
            <wp:posOffset>4445</wp:posOffset>
          </wp:positionV>
          <wp:extent cx="7593965" cy="923925"/>
          <wp:effectExtent l="0" t="0" r="6985" b="0"/>
          <wp:wrapNone/>
          <wp:docPr id="32878231" name="Picture 32878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Common foreign and security policy</w:t>
    </w:r>
  </w:p>
</w:hdr>
</file>

<file path=word/header1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C30D6" w14:textId="77777777" w:rsidR="00D933B7" w:rsidRDefault="00D933B7">
    <w:pPr>
      <w:pStyle w:val="Header"/>
    </w:pPr>
  </w:p>
</w:hdr>
</file>

<file path=word/header1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1C0CB9" w14:textId="77777777" w:rsidR="00502B4A" w:rsidRPr="002A2A11" w:rsidRDefault="00502B4A">
    <w:pPr>
      <w:pStyle w:val="H1"/>
      <w:rPr>
        <w:sz w:val="30"/>
      </w:rPr>
    </w:pPr>
    <w:r w:rsidRPr="002A2A11">
      <w:rPr>
        <w:b w:val="0"/>
        <w:color w:val="FFFFFF" w:themeColor="background1"/>
        <w:sz w:val="30"/>
      </w:rPr>
      <w:drawing>
        <wp:anchor distT="0" distB="0" distL="114300" distR="114300" simplePos="0" relativeHeight="251658297" behindDoc="1" locked="1" layoutInCell="1" allowOverlap="1" wp14:anchorId="4920E4B5" wp14:editId="0DF2C2E2">
          <wp:simplePos x="0" y="0"/>
          <wp:positionH relativeFrom="page">
            <wp:align>left</wp:align>
          </wp:positionH>
          <wp:positionV relativeFrom="page">
            <wp:posOffset>4445</wp:posOffset>
          </wp:positionV>
          <wp:extent cx="7593965" cy="923925"/>
          <wp:effectExtent l="0" t="0" r="6985" b="0"/>
          <wp:wrapNone/>
          <wp:docPr id="1004764718" name="Picture 10047647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Common foreign and security policy</w:t>
    </w:r>
  </w:p>
</w:hdr>
</file>

<file path=word/header1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E3D73A"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61" behindDoc="1" locked="1" layoutInCell="1" allowOverlap="1" wp14:anchorId="47E7924E" wp14:editId="19E48917">
          <wp:simplePos x="0" y="0"/>
          <wp:positionH relativeFrom="page">
            <wp:align>left</wp:align>
          </wp:positionH>
          <wp:positionV relativeFrom="page">
            <wp:posOffset>4445</wp:posOffset>
          </wp:positionV>
          <wp:extent cx="7593965" cy="923925"/>
          <wp:effectExtent l="0" t="0" r="6985" b="0"/>
          <wp:wrapNone/>
          <wp:docPr id="946729405" name="Picture 946729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Common foreign and security policy</w:t>
    </w:r>
  </w:p>
</w:hdr>
</file>

<file path=word/header1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5BFB2" w14:textId="77777777" w:rsidR="00D933B7" w:rsidRDefault="00D933B7">
    <w:pPr>
      <w:pStyle w:val="Header"/>
    </w:pPr>
  </w:p>
</w:hdr>
</file>

<file path=word/header1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3849FC" w14:textId="77777777" w:rsidR="00D933B7" w:rsidRPr="002A2A11" w:rsidRDefault="00D933B7" w:rsidP="00F72C99">
    <w:pPr>
      <w:pStyle w:val="Header"/>
      <w:jc w:val="left"/>
      <w:rPr>
        <w:color w:val="FFFFFF" w:themeColor="background1"/>
        <w:sz w:val="30"/>
        <w:szCs w:val="30"/>
        <w:lang w:eastAsia="en-GB"/>
      </w:rPr>
    </w:pPr>
    <w:r w:rsidRPr="002A2A11">
      <w:rPr>
        <w:b/>
        <w:noProof/>
        <w:color w:val="FFFFFF" w:themeColor="background1"/>
        <w:sz w:val="30"/>
        <w:szCs w:val="30"/>
        <w:lang w:eastAsia="en-GB"/>
      </w:rPr>
      <w:drawing>
        <wp:anchor distT="0" distB="0" distL="114300" distR="114300" simplePos="0" relativeHeight="251658274" behindDoc="1" locked="1" layoutInCell="1" allowOverlap="1" wp14:anchorId="3D28558E" wp14:editId="4F66F071">
          <wp:simplePos x="0" y="0"/>
          <wp:positionH relativeFrom="page">
            <wp:align>left</wp:align>
          </wp:positionH>
          <wp:positionV relativeFrom="page">
            <wp:posOffset>4445</wp:posOffset>
          </wp:positionV>
          <wp:extent cx="7590790" cy="873125"/>
          <wp:effectExtent l="0" t="0" r="0" b="3175"/>
          <wp:wrapNone/>
          <wp:docPr id="1719114927" name="Picture 1719114927">
            <a:extLst xmlns:a="http://schemas.openxmlformats.org/drawingml/2006/main">
              <a:ext uri="{FF2B5EF4-FFF2-40B4-BE49-F238E27FC236}">
                <a16:creationId xmlns:a16="http://schemas.microsoft.com/office/drawing/2014/main" id="{28DBAC23-8832-44B3-B519-BB6B79DFDC3E}"/>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701199" cy="88613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b/>
        <w:color w:val="FFFFFF" w:themeColor="background1"/>
        <w:sz w:val="30"/>
        <w:szCs w:val="30"/>
        <w:lang w:eastAsia="en-GB"/>
      </w:rPr>
      <w:t>Overseas Countries and Territories – Decision on the Overseas Association, including Greenland (OCT-DOAG)</w:t>
    </w:r>
    <w:r w:rsidRPr="002A2A11">
      <w:rPr>
        <w:sz w:val="30"/>
        <w:szCs w:val="30"/>
      </w:rPr>
      <w:t xml:space="preserve"> </w:t>
    </w:r>
  </w:p>
</w:hdr>
</file>

<file path=word/header1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07AFD2" w14:textId="77777777" w:rsidR="00D933B7" w:rsidRDefault="00D933B7">
    <w:pPr>
      <w:pStyle w:val="Header"/>
    </w:pPr>
  </w:p>
</w:hdr>
</file>

<file path=word/header1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119F59" w14:textId="77777777" w:rsidR="00D933B7" w:rsidRDefault="00D933B7">
    <w:pPr>
      <w:pStyle w:val="Header"/>
    </w:pPr>
  </w:p>
</w:hdr>
</file>

<file path=word/header1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575782"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70" behindDoc="1" locked="1" layoutInCell="1" allowOverlap="1" wp14:anchorId="0225C0B8" wp14:editId="7D5EF30F">
          <wp:simplePos x="0" y="0"/>
          <wp:positionH relativeFrom="page">
            <wp:align>left</wp:align>
          </wp:positionH>
          <wp:positionV relativeFrom="page">
            <wp:posOffset>4445</wp:posOffset>
          </wp:positionV>
          <wp:extent cx="7593965" cy="923925"/>
          <wp:effectExtent l="0" t="0" r="6985" b="0"/>
          <wp:wrapNone/>
          <wp:docPr id="1424372973" name="Picture 14243729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Financial statement for macro-financial assistance</w:t>
    </w:r>
  </w:p>
</w:hdr>
</file>

<file path=word/header1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E4A4D7" w14:textId="77777777" w:rsidR="00D933B7" w:rsidRDefault="00D933B7">
    <w:pPr>
      <w:pStyle w:val="Header"/>
    </w:pPr>
  </w:p>
</w:hdr>
</file>

<file path=word/header1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27F1D3" w14:textId="77777777" w:rsidR="00D933B7" w:rsidRDefault="00D933B7">
    <w:pPr>
      <w:pStyle w:val="Header"/>
    </w:pPr>
  </w:p>
</w:hdr>
</file>

<file path=word/header1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BA282"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73" behindDoc="1" locked="1" layoutInCell="1" allowOverlap="1" wp14:anchorId="3F137A1A" wp14:editId="69401B19">
          <wp:simplePos x="0" y="0"/>
          <wp:positionH relativeFrom="page">
            <wp:align>left</wp:align>
          </wp:positionH>
          <wp:positionV relativeFrom="page">
            <wp:posOffset>4445</wp:posOffset>
          </wp:positionV>
          <wp:extent cx="7593965" cy="923925"/>
          <wp:effectExtent l="0" t="0" r="6985" b="0"/>
          <wp:wrapNone/>
          <wp:docPr id="1692513040" name="Picture 16925130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Instrument for pre-accession assistance (ipa) iii</w:t>
    </w:r>
  </w:p>
</w:hdr>
</file>

<file path=word/header1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B5C9C" w14:textId="77777777" w:rsidR="00D933B7" w:rsidRDefault="00D933B7">
    <w:pPr>
      <w:pStyle w:val="Header"/>
    </w:pPr>
  </w:p>
</w:hdr>
</file>

<file path=word/header1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F1464B" w14:textId="77777777" w:rsidR="00D933B7" w:rsidRDefault="00D933B7">
    <w:pPr>
      <w:pStyle w:val="Header"/>
    </w:pPr>
  </w:p>
</w:hdr>
</file>

<file path=word/header1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6956DF" w14:textId="77777777" w:rsidR="00D933B7" w:rsidRPr="002A2A11" w:rsidRDefault="00D933B7" w:rsidP="002A2A11">
    <w:pPr>
      <w:pStyle w:val="H1"/>
      <w:rPr>
        <w:color w:val="FFFFFF" w:themeColor="background1"/>
        <w:sz w:val="30"/>
      </w:rPr>
    </w:pPr>
    <w:r w:rsidRPr="00080840">
      <w:rPr>
        <w:b w:val="0"/>
        <w:bCs w:val="0"/>
        <w:color w:val="FFFFFF" w:themeColor="background1"/>
        <w:sz w:val="30"/>
      </w:rPr>
      <w:drawing>
        <wp:anchor distT="0" distB="0" distL="114300" distR="114300" simplePos="0" relativeHeight="251658272" behindDoc="1" locked="1" layoutInCell="1" allowOverlap="1" wp14:anchorId="5ECEAA57" wp14:editId="3969A705">
          <wp:simplePos x="0" y="0"/>
          <wp:positionH relativeFrom="page">
            <wp:align>left</wp:align>
          </wp:positionH>
          <wp:positionV relativeFrom="page">
            <wp:posOffset>4445</wp:posOffset>
          </wp:positionV>
          <wp:extent cx="7593965" cy="923925"/>
          <wp:effectExtent l="0" t="0" r="6985" b="0"/>
          <wp:wrapNone/>
          <wp:docPr id="1582783117" name="Picture 1582783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European globalisation adjustment fund for displaced workers</w:t>
    </w:r>
  </w:p>
</w:hdr>
</file>

<file path=word/header1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7E93A0" w14:textId="77777777" w:rsidR="00D933B7" w:rsidRDefault="00D933B7">
    <w:pPr>
      <w:pStyle w:val="Header"/>
    </w:pPr>
  </w:p>
</w:hdr>
</file>

<file path=word/header1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F4C26D" w14:textId="77777777" w:rsidR="00D933B7" w:rsidRDefault="00D933B7">
    <w:pPr>
      <w:pStyle w:val="Header"/>
    </w:pPr>
  </w:p>
</w:hdr>
</file>

<file path=word/header1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209EF9"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47" behindDoc="1" locked="1" layoutInCell="1" allowOverlap="1" wp14:anchorId="2AE3FB66" wp14:editId="0730393F">
          <wp:simplePos x="0" y="0"/>
          <wp:positionH relativeFrom="page">
            <wp:align>left</wp:align>
          </wp:positionH>
          <wp:positionV relativeFrom="page">
            <wp:posOffset>4445</wp:posOffset>
          </wp:positionV>
          <wp:extent cx="7593965" cy="923925"/>
          <wp:effectExtent l="0" t="0" r="6985" b="0"/>
          <wp:wrapNone/>
          <wp:docPr id="338245227" name="Picture 338245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3965" cy="9239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European union solidarity fund</w:t>
    </w:r>
  </w:p>
</w:hdr>
</file>

<file path=word/header1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1AF101" w14:textId="77777777" w:rsidR="00D933B7" w:rsidRDefault="00D933B7">
    <w:pPr>
      <w:pStyle w:val="Header"/>
    </w:pPr>
  </w:p>
</w:hdr>
</file>

<file path=word/header1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49DA6D" w14:textId="77777777" w:rsidR="00D933B7" w:rsidRPr="00294373" w:rsidRDefault="00D933B7">
    <w:pPr>
      <w:pStyle w:val="Header"/>
    </w:pPr>
  </w:p>
</w:hdr>
</file>

<file path=word/header1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9CA078" w14:textId="77777777" w:rsidR="00D933B7" w:rsidRPr="002A2A11" w:rsidRDefault="00D933B7">
    <w:pPr>
      <w:pStyle w:val="H1"/>
      <w:rPr>
        <w:sz w:val="30"/>
      </w:rPr>
    </w:pPr>
    <w:r w:rsidRPr="00137E12">
      <w:rPr>
        <w:b w:val="0"/>
        <w:bCs w:val="0"/>
        <w:color w:val="FFFFFF" w:themeColor="background1"/>
        <w:sz w:val="30"/>
      </w:rPr>
      <w:drawing>
        <wp:anchor distT="0" distB="0" distL="114300" distR="114300" simplePos="0" relativeHeight="251658262" behindDoc="1" locked="1" layoutInCell="1" allowOverlap="1" wp14:anchorId="22E32511" wp14:editId="7F11BA9D">
          <wp:simplePos x="0" y="0"/>
          <wp:positionH relativeFrom="page">
            <wp:align>left</wp:align>
          </wp:positionH>
          <wp:positionV relativeFrom="page">
            <wp:posOffset>4445</wp:posOffset>
          </wp:positionV>
          <wp:extent cx="7593965" cy="923925"/>
          <wp:effectExtent l="0" t="0" r="6985" b="0"/>
          <wp:wrapNone/>
          <wp:docPr id="1010081974" name="Picture 10100819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Innovation fund</w:t>
    </w:r>
  </w:p>
</w:hdr>
</file>

<file path=word/header1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40A477" w14:textId="77777777" w:rsidR="00D933B7" w:rsidRPr="00294373" w:rsidRDefault="00D933B7">
    <w:pPr>
      <w:pStyle w:val="Header"/>
    </w:pPr>
  </w:p>
</w:hdr>
</file>

<file path=word/header1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C567F2" w14:textId="77777777" w:rsidR="00D933B7" w:rsidRDefault="00D933B7">
    <w:pPr>
      <w:pStyle w:val="Header"/>
    </w:pPr>
  </w:p>
</w:hdr>
</file>

<file path=word/header1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40A471" w14:textId="77777777" w:rsidR="00D933B7" w:rsidRPr="002A2A11" w:rsidRDefault="00D933B7">
    <w:pPr>
      <w:pStyle w:val="H1"/>
      <w:rPr>
        <w:sz w:val="30"/>
      </w:rPr>
    </w:pPr>
    <w:r w:rsidRPr="00137E12">
      <w:rPr>
        <w:b w:val="0"/>
        <w:bCs w:val="0"/>
        <w:color w:val="FFFFFF" w:themeColor="background1"/>
        <w:sz w:val="30"/>
      </w:rPr>
      <w:drawing>
        <wp:anchor distT="0" distB="0" distL="114300" distR="114300" simplePos="0" relativeHeight="251658250" behindDoc="1" locked="1" layoutInCell="1" allowOverlap="1" wp14:anchorId="1ED0A7AB" wp14:editId="45BD203D">
          <wp:simplePos x="0" y="0"/>
          <wp:positionH relativeFrom="page">
            <wp:align>left</wp:align>
          </wp:positionH>
          <wp:positionV relativeFrom="page">
            <wp:posOffset>4445</wp:posOffset>
          </wp:positionV>
          <wp:extent cx="7593965" cy="923925"/>
          <wp:effectExtent l="0" t="0" r="6985" b="0"/>
          <wp:wrapNone/>
          <wp:docPr id="443733690" name="Picture 4437336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Brexit adjustment reserve</w:t>
    </w:r>
  </w:p>
</w:hdr>
</file>

<file path=word/header1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4CA46F" w14:textId="77777777" w:rsidR="00D933B7" w:rsidRDefault="00D933B7">
    <w:pPr>
      <w:pStyle w:val="Header"/>
    </w:pPr>
  </w:p>
</w:hdr>
</file>

<file path=word/header1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ECE81" w14:textId="77777777" w:rsidR="00D933B7" w:rsidRPr="00035CB6" w:rsidRDefault="00D933B7">
    <w:pPr>
      <w:pStyle w:val="Header"/>
    </w:pPr>
  </w:p>
</w:hdr>
</file>

<file path=word/header1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0E76FC" w14:textId="77777777" w:rsidR="00D933B7" w:rsidRPr="00035CB6" w:rsidRDefault="00D933B7">
    <w:pPr>
      <w:pStyle w:val="Header"/>
    </w:pPr>
  </w:p>
</w:hdr>
</file>

<file path=word/header1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903FAC" w14:textId="77777777" w:rsidR="00D933B7" w:rsidRPr="001F2F66" w:rsidRDefault="00D933B7">
    <w:pPr>
      <w:pStyle w:val="Header"/>
      <w:rPr>
        <w:rFonts w:eastAsia="EC Square Sans Pro" w:cs="EC Square Sans Pro"/>
        <w:b/>
        <w:bCs/>
        <w:noProof/>
        <w:color w:val="FFFFFF" w:themeColor="background1"/>
        <w:sz w:val="20"/>
      </w:rPr>
    </w:pPr>
  </w:p>
  <w:p w14:paraId="78E78C29" w14:textId="77777777" w:rsidR="00D933B7" w:rsidRPr="002A2A11" w:rsidRDefault="00D933B7">
    <w:pPr>
      <w:pStyle w:val="H1"/>
      <w:rPr>
        <w:sz w:val="30"/>
      </w:rPr>
    </w:pPr>
    <w:r w:rsidRPr="00137E12">
      <w:rPr>
        <w:b w:val="0"/>
        <w:bCs w:val="0"/>
        <w:color w:val="FFFFFF" w:themeColor="background1"/>
        <w:sz w:val="30"/>
      </w:rPr>
      <w:drawing>
        <wp:anchor distT="0" distB="0" distL="114300" distR="114300" simplePos="0" relativeHeight="251658269" behindDoc="1" locked="1" layoutInCell="1" allowOverlap="1" wp14:anchorId="1DF0BF24" wp14:editId="37E19C26">
          <wp:simplePos x="0" y="0"/>
          <wp:positionH relativeFrom="page">
            <wp:align>left</wp:align>
          </wp:positionH>
          <wp:positionV relativeFrom="page">
            <wp:align>top</wp:align>
          </wp:positionV>
          <wp:extent cx="7589520" cy="681990"/>
          <wp:effectExtent l="0" t="0" r="0" b="3810"/>
          <wp:wrapNone/>
          <wp:docPr id="1420387061" name="Picture 1420387061" descr="A yellow and green background  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0387061" name="Picture 1420387061" descr="A yellow and green background  AI-generated content may be incorrect."/>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00366" cy="68296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137E12">
      <w:rPr>
        <w:color w:val="FFFFFF" w:themeColor="background1"/>
      </w:rPr>
      <w:t xml:space="preserve"> </w:t>
    </w:r>
    <w:r w:rsidRPr="002A2A11">
      <w:rPr>
        <w:color w:val="FFFFFF" w:themeColor="background1"/>
        <w:sz w:val="30"/>
      </w:rPr>
      <w:t>Social climate fund</w:t>
    </w:r>
  </w:p>
</w:hdr>
</file>

<file path=word/header1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D1DD94" w14:textId="77777777" w:rsidR="00D933B7" w:rsidRPr="00035CB6" w:rsidRDefault="00D933B7">
    <w:pPr>
      <w:pStyle w:val="Header"/>
    </w:pPr>
  </w:p>
</w:hdr>
</file>

<file path=word/header1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F4FC5" w14:textId="77777777" w:rsidR="00D933B7" w:rsidRPr="00F72C99" w:rsidRDefault="00D933B7">
    <w:pPr>
      <w:pStyle w:val="H1"/>
      <w:rPr>
        <w:color w:val="FFFFFF" w:themeColor="background1"/>
        <w:sz w:val="30"/>
      </w:rPr>
    </w:pPr>
    <w:r w:rsidRPr="00F72C99">
      <w:rPr>
        <w:color w:val="FFFFFF" w:themeColor="background1"/>
        <w:sz w:val="30"/>
      </w:rPr>
      <w:drawing>
        <wp:anchor distT="0" distB="0" distL="114300" distR="114300" simplePos="0" relativeHeight="251658277" behindDoc="1" locked="1" layoutInCell="1" allowOverlap="1" wp14:anchorId="1532F79B" wp14:editId="5F51C2C8">
          <wp:simplePos x="0" y="0"/>
          <wp:positionH relativeFrom="page">
            <wp:posOffset>10160</wp:posOffset>
          </wp:positionH>
          <wp:positionV relativeFrom="page">
            <wp:posOffset>12065</wp:posOffset>
          </wp:positionV>
          <wp:extent cx="7593965" cy="923925"/>
          <wp:effectExtent l="0" t="0" r="6985" b="0"/>
          <wp:wrapNone/>
          <wp:docPr id="1840378934" name="Picture 1840378934" descr="A yellow and green background  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0378934" name="Picture 1840378934" descr="A yellow and green background  AI-generated content may be incorrect."/>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3965" cy="9239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F72C99">
      <w:rPr>
        <w:color w:val="FFFFFF" w:themeColor="background1"/>
        <w:sz w:val="30"/>
      </w:rPr>
      <w:t>Social climate fund</w:t>
    </w:r>
  </w:p>
</w:hdr>
</file>

<file path=word/header1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7D54FA" w14:textId="77777777" w:rsidR="00D933B7" w:rsidRPr="00035CB6" w:rsidRDefault="00D933B7">
    <w:pPr>
      <w:pStyle w:val="Header"/>
    </w:pPr>
  </w:p>
</w:hdr>
</file>

<file path=word/header1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6140BA" w14:textId="77777777" w:rsidR="00D933B7" w:rsidRDefault="00D933B7">
    <w:pPr>
      <w:pStyle w:val="Header"/>
    </w:pPr>
  </w:p>
</w:hdr>
</file>

<file path=word/header1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7D6860" w14:textId="77777777" w:rsidR="00D933B7" w:rsidRPr="002A2A11" w:rsidRDefault="00D933B7">
    <w:pPr>
      <w:pStyle w:val="H1"/>
      <w:rPr>
        <w:sz w:val="30"/>
      </w:rPr>
    </w:pPr>
    <w:r w:rsidRPr="002A2A11">
      <w:rPr>
        <w:b w:val="0"/>
        <w:color w:val="FFFFFF" w:themeColor="background1"/>
        <w:sz w:val="30"/>
      </w:rPr>
      <w:drawing>
        <wp:anchor distT="0" distB="0" distL="114300" distR="114300" simplePos="0" relativeHeight="251658240" behindDoc="1" locked="1" layoutInCell="1" allowOverlap="1" wp14:anchorId="4AB489E1" wp14:editId="0B1A4965">
          <wp:simplePos x="0" y="0"/>
          <wp:positionH relativeFrom="page">
            <wp:align>left</wp:align>
          </wp:positionH>
          <wp:positionV relativeFrom="page">
            <wp:posOffset>4445</wp:posOffset>
          </wp:positionV>
          <wp:extent cx="7593965" cy="923925"/>
          <wp:effectExtent l="0" t="0" r="6985" b="0"/>
          <wp:wrapNone/>
          <wp:docPr id="8505347" name="Picture 85053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lang w:val="en-IE"/>
      </w:rPr>
      <w:t>Ukraine facility</w:t>
    </w:r>
  </w:p>
</w:hdr>
</file>

<file path=word/header1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5DA183" w14:textId="77777777" w:rsidR="00D933B7" w:rsidRDefault="00D933B7">
    <w:pPr>
      <w:pStyle w:val="Header"/>
    </w:pPr>
  </w:p>
</w:hdr>
</file>

<file path=word/header1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321876" w14:textId="77777777" w:rsidR="00D933B7" w:rsidRDefault="00D933B7">
    <w:pPr>
      <w:pStyle w:val="Header"/>
    </w:pPr>
  </w:p>
</w:hdr>
</file>

<file path=word/header1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37B70F" w14:textId="4FBA021E" w:rsidR="00D933B7" w:rsidRPr="002A2A11" w:rsidRDefault="00D933B7">
    <w:pPr>
      <w:pStyle w:val="H1"/>
      <w:rPr>
        <w:sz w:val="30"/>
      </w:rPr>
    </w:pPr>
    <w:r w:rsidRPr="00137E12">
      <w:rPr>
        <w:b w:val="0"/>
        <w:bCs w:val="0"/>
        <w:color w:val="FFFFFF" w:themeColor="background1"/>
        <w:sz w:val="30"/>
      </w:rPr>
      <w:drawing>
        <wp:anchor distT="0" distB="0" distL="114300" distR="114300" simplePos="0" relativeHeight="251658267" behindDoc="1" locked="1" layoutInCell="1" allowOverlap="1" wp14:anchorId="0D90BC22" wp14:editId="048E2518">
          <wp:simplePos x="0" y="0"/>
          <wp:positionH relativeFrom="page">
            <wp:align>left</wp:align>
          </wp:positionH>
          <wp:positionV relativeFrom="page">
            <wp:posOffset>4445</wp:posOffset>
          </wp:positionV>
          <wp:extent cx="7593965" cy="923925"/>
          <wp:effectExtent l="0" t="0" r="6985" b="0"/>
          <wp:wrapNone/>
          <wp:docPr id="1382843298" name="Picture 1382843298">
            <a:extLst xmlns:a="http://schemas.openxmlformats.org/drawingml/2006/main">
              <a:ext uri="{FF2B5EF4-FFF2-40B4-BE49-F238E27FC236}">
                <a16:creationId xmlns:a16="http://schemas.microsoft.com/office/drawing/2014/main" id="{67A3CFAF-DFE5-48BA-968F-461166FDA33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TestCover-01.jpg"/>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666505" cy="932733"/>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2A2A11">
      <w:rPr>
        <w:color w:val="FFFFFF" w:themeColor="background1"/>
        <w:sz w:val="30"/>
      </w:rPr>
      <w:t xml:space="preserve">Reform and growth facility for the </w:t>
    </w:r>
    <w:r w:rsidR="00061FBF">
      <w:rPr>
        <w:color w:val="FFFFFF" w:themeColor="background1"/>
        <w:sz w:val="30"/>
      </w:rPr>
      <w:t>W</w:t>
    </w:r>
    <w:r w:rsidRPr="002A2A11">
      <w:rPr>
        <w:color w:val="FFFFFF" w:themeColor="background1"/>
        <w:sz w:val="30"/>
      </w:rPr>
      <w:t xml:space="preserve">estern </w:t>
    </w:r>
    <w:r w:rsidR="00061FBF">
      <w:rPr>
        <w:color w:val="FFFFFF" w:themeColor="background1"/>
        <w:sz w:val="30"/>
      </w:rPr>
      <w:t>B</w:t>
    </w:r>
    <w:r w:rsidRPr="002A2A11">
      <w:rPr>
        <w:color w:val="FFFFFF" w:themeColor="background1"/>
        <w:sz w:val="30"/>
      </w:rPr>
      <w:t>alkans</w:t>
    </w:r>
  </w:p>
</w:hdr>
</file>

<file path=word/header1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D2E12D" w14:textId="77777777" w:rsidR="00D933B7" w:rsidRDefault="00D933B7">
    <w:pPr>
      <w:pStyle w:val="Header"/>
    </w:pPr>
  </w:p>
</w:hdr>
</file>

<file path=word/header1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88203C" w14:textId="77777777" w:rsidR="00DC44D1" w:rsidRDefault="00DC44D1">
    <w:pPr>
      <w:pStyle w:val="Header"/>
    </w:pPr>
  </w:p>
</w:hdr>
</file>

<file path=word/header1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A5D9F8" w14:textId="01777C04" w:rsidR="007C1109" w:rsidRDefault="00061FBF">
    <w:r w:rsidRPr="00061FBF">
      <w:rPr>
        <w:b/>
        <w:bCs/>
        <w:noProof/>
        <w:color w:val="FFFFFF" w:themeColor="background1"/>
        <w:sz w:val="30"/>
        <w:szCs w:val="30"/>
      </w:rPr>
      <w:drawing>
        <wp:anchor distT="0" distB="0" distL="114300" distR="114300" simplePos="0" relativeHeight="251658296" behindDoc="1" locked="1" layoutInCell="1" allowOverlap="1" wp14:anchorId="596C5D21" wp14:editId="1EB41E4D">
          <wp:simplePos x="0" y="0"/>
          <wp:positionH relativeFrom="page">
            <wp:align>left</wp:align>
          </wp:positionH>
          <wp:positionV relativeFrom="page">
            <wp:align>top</wp:align>
          </wp:positionV>
          <wp:extent cx="7593965" cy="923925"/>
          <wp:effectExtent l="0" t="0" r="6985" b="9525"/>
          <wp:wrapNone/>
          <wp:docPr id="1357014859" name="Picture 1357014859" descr="gA yellow and green background">
            <a:extLst xmlns:a="http://schemas.openxmlformats.org/drawingml/2006/main">
              <a:ext uri="{FF2B5EF4-FFF2-40B4-BE49-F238E27FC236}">
                <a16:creationId xmlns:a16="http://schemas.microsoft.com/office/drawing/2014/main" id="{67A3CFAF-DFE5-48BA-968F-461166FDA33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7014859" name="Picture 1357014859" descr="gA yellow and green background"/>
                  <pic:cNvPicPr/>
                </pic:nvPicPr>
                <pic:blipFill rotWithShape="1">
                  <a:blip r:embed="rId1">
                    <a:extLst>
                      <a:ext uri="{28A0092B-C50C-407E-A947-70E740481C1C}">
                        <a14:useLocalDpi xmlns:a14="http://schemas.microsoft.com/office/drawing/2010/main" val="0"/>
                      </a:ext>
                    </a:extLst>
                  </a:blip>
                  <a:srcRect l="419" t="583" r="419" b="166"/>
                  <a:stretch/>
                </pic:blipFill>
                <pic:spPr bwMode="auto">
                  <a:xfrm>
                    <a:off x="0" y="0"/>
                    <a:ext cx="7593965" cy="9239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FA07FB">
      <w:rPr>
        <w:b/>
        <w:bCs/>
        <w:color w:val="FFFFFF" w:themeColor="background1"/>
        <w:sz w:val="30"/>
        <w:szCs w:val="30"/>
      </w:rPr>
      <w:t>Growth plan for Moldova</w:t>
    </w:r>
    <w:r w:rsidR="00FA07FB">
      <w:rPr>
        <w:b/>
        <w:bCs/>
        <w:color w:val="FFFFFF" w:themeColor="background1"/>
        <w:sz w:val="30"/>
        <w:szCs w:val="30"/>
      </w:rPr>
      <w:tab/>
    </w:r>
    <w:r w:rsidR="007C1109">
      <w:cr/>
    </w:r>
  </w:p>
</w:hdr>
</file>

<file path=word/header1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9542ED" w14:textId="77777777" w:rsidR="00DC44D1" w:rsidRDefault="00DC44D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9E3E3B9C"/>
    <w:lvl w:ilvl="0">
      <w:start w:val="1"/>
      <w:numFmt w:val="decimal"/>
      <w:pStyle w:val="BB-Heading7"/>
      <w:lvlText w:val="%1."/>
      <w:lvlJc w:val="left"/>
      <w:pPr>
        <w:tabs>
          <w:tab w:val="num" w:pos="360"/>
        </w:tabs>
        <w:ind w:left="360" w:hanging="360"/>
      </w:pPr>
      <w:rPr>
        <w:rFonts w:cs="Times New Roman"/>
      </w:rPr>
    </w:lvl>
  </w:abstractNum>
  <w:abstractNum w:abstractNumId="1" w15:restartNumberingAfterBreak="0">
    <w:nsid w:val="00145AF9"/>
    <w:multiLevelType w:val="hybridMultilevel"/>
    <w:tmpl w:val="76C61C36"/>
    <w:lvl w:ilvl="0" w:tplc="B378B8CC">
      <w:start w:val="1"/>
      <w:numFmt w:val="bullet"/>
      <w:lvlText w:val="·"/>
      <w:lvlJc w:val="left"/>
      <w:pPr>
        <w:ind w:left="720" w:hanging="360"/>
      </w:pPr>
      <w:rPr>
        <w:rFonts w:ascii="Symbol" w:hAnsi="Symbol" w:hint="default"/>
      </w:rPr>
    </w:lvl>
    <w:lvl w:ilvl="1" w:tplc="209C6CCC">
      <w:start w:val="1"/>
      <w:numFmt w:val="bullet"/>
      <w:lvlText w:val="o"/>
      <w:lvlJc w:val="left"/>
      <w:pPr>
        <w:ind w:left="1440" w:hanging="360"/>
      </w:pPr>
      <w:rPr>
        <w:rFonts w:ascii="Symbol" w:hAnsi="Symbol" w:hint="default"/>
      </w:rPr>
    </w:lvl>
    <w:lvl w:ilvl="2" w:tplc="4A5E6044">
      <w:start w:val="1"/>
      <w:numFmt w:val="bullet"/>
      <w:lvlText w:val=""/>
      <w:lvlJc w:val="left"/>
      <w:pPr>
        <w:ind w:left="2160" w:hanging="360"/>
      </w:pPr>
      <w:rPr>
        <w:rFonts w:ascii="Wingdings" w:hAnsi="Wingdings" w:hint="default"/>
      </w:rPr>
    </w:lvl>
    <w:lvl w:ilvl="3" w:tplc="975622B2">
      <w:start w:val="1"/>
      <w:numFmt w:val="bullet"/>
      <w:lvlText w:val=""/>
      <w:lvlJc w:val="left"/>
      <w:pPr>
        <w:ind w:left="2880" w:hanging="360"/>
      </w:pPr>
      <w:rPr>
        <w:rFonts w:ascii="Symbol" w:hAnsi="Symbol" w:hint="default"/>
      </w:rPr>
    </w:lvl>
    <w:lvl w:ilvl="4" w:tplc="7718710A">
      <w:start w:val="1"/>
      <w:numFmt w:val="bullet"/>
      <w:lvlText w:val="o"/>
      <w:lvlJc w:val="left"/>
      <w:pPr>
        <w:ind w:left="3600" w:hanging="360"/>
      </w:pPr>
      <w:rPr>
        <w:rFonts w:ascii="Courier New" w:hAnsi="Courier New" w:hint="default"/>
      </w:rPr>
    </w:lvl>
    <w:lvl w:ilvl="5" w:tplc="E9D886E4">
      <w:start w:val="1"/>
      <w:numFmt w:val="bullet"/>
      <w:lvlText w:val=""/>
      <w:lvlJc w:val="left"/>
      <w:pPr>
        <w:ind w:left="4320" w:hanging="360"/>
      </w:pPr>
      <w:rPr>
        <w:rFonts w:ascii="Wingdings" w:hAnsi="Wingdings" w:hint="default"/>
      </w:rPr>
    </w:lvl>
    <w:lvl w:ilvl="6" w:tplc="4B9AD1B8">
      <w:start w:val="1"/>
      <w:numFmt w:val="bullet"/>
      <w:lvlText w:val=""/>
      <w:lvlJc w:val="left"/>
      <w:pPr>
        <w:ind w:left="5040" w:hanging="360"/>
      </w:pPr>
      <w:rPr>
        <w:rFonts w:ascii="Symbol" w:hAnsi="Symbol" w:hint="default"/>
      </w:rPr>
    </w:lvl>
    <w:lvl w:ilvl="7" w:tplc="FADC717E">
      <w:start w:val="1"/>
      <w:numFmt w:val="bullet"/>
      <w:lvlText w:val="o"/>
      <w:lvlJc w:val="left"/>
      <w:pPr>
        <w:ind w:left="5760" w:hanging="360"/>
      </w:pPr>
      <w:rPr>
        <w:rFonts w:ascii="Courier New" w:hAnsi="Courier New" w:hint="default"/>
      </w:rPr>
    </w:lvl>
    <w:lvl w:ilvl="8" w:tplc="62ACF5D6">
      <w:start w:val="1"/>
      <w:numFmt w:val="bullet"/>
      <w:lvlText w:val=""/>
      <w:lvlJc w:val="left"/>
      <w:pPr>
        <w:ind w:left="6480" w:hanging="360"/>
      </w:pPr>
      <w:rPr>
        <w:rFonts w:ascii="Wingdings" w:hAnsi="Wingdings" w:hint="default"/>
      </w:rPr>
    </w:lvl>
  </w:abstractNum>
  <w:abstractNum w:abstractNumId="2" w15:restartNumberingAfterBreak="0">
    <w:nsid w:val="021F0EC8"/>
    <w:multiLevelType w:val="hybridMultilevel"/>
    <w:tmpl w:val="7010948C"/>
    <w:lvl w:ilvl="0" w:tplc="08090003">
      <w:start w:val="1"/>
      <w:numFmt w:val="bullet"/>
      <w:lvlText w:val="o"/>
      <w:lvlJc w:val="left"/>
      <w:pPr>
        <w:ind w:left="360" w:hanging="360"/>
      </w:pPr>
      <w:rPr>
        <w:rFonts w:ascii="Courier New" w:hAnsi="Courier New" w:cs="Courier New" w:hint="default"/>
        <w:color w:val="auto"/>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 w15:restartNumberingAfterBreak="0">
    <w:nsid w:val="026D4F30"/>
    <w:multiLevelType w:val="hybridMultilevel"/>
    <w:tmpl w:val="6A5CC3A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 w15:restartNumberingAfterBreak="0">
    <w:nsid w:val="028800B8"/>
    <w:multiLevelType w:val="hybridMultilevel"/>
    <w:tmpl w:val="FFFFFFFF"/>
    <w:lvl w:ilvl="0" w:tplc="6E8679C4">
      <w:start w:val="1"/>
      <w:numFmt w:val="bullet"/>
      <w:lvlText w:val="-"/>
      <w:lvlJc w:val="left"/>
      <w:pPr>
        <w:ind w:left="720" w:hanging="360"/>
      </w:pPr>
      <w:rPr>
        <w:rFonts w:ascii="Aptos" w:hAnsi="Aptos" w:hint="default"/>
      </w:rPr>
    </w:lvl>
    <w:lvl w:ilvl="1" w:tplc="CF9C517A">
      <w:start w:val="1"/>
      <w:numFmt w:val="bullet"/>
      <w:lvlText w:val="o"/>
      <w:lvlJc w:val="left"/>
      <w:pPr>
        <w:ind w:left="1440" w:hanging="360"/>
      </w:pPr>
      <w:rPr>
        <w:rFonts w:ascii="Courier New" w:hAnsi="Courier New" w:hint="default"/>
      </w:rPr>
    </w:lvl>
    <w:lvl w:ilvl="2" w:tplc="12382A50">
      <w:start w:val="1"/>
      <w:numFmt w:val="bullet"/>
      <w:lvlText w:val=""/>
      <w:lvlJc w:val="left"/>
      <w:pPr>
        <w:ind w:left="2160" w:hanging="360"/>
      </w:pPr>
      <w:rPr>
        <w:rFonts w:ascii="Wingdings" w:hAnsi="Wingdings" w:hint="default"/>
      </w:rPr>
    </w:lvl>
    <w:lvl w:ilvl="3" w:tplc="8398C94E">
      <w:start w:val="1"/>
      <w:numFmt w:val="bullet"/>
      <w:lvlText w:val=""/>
      <w:lvlJc w:val="left"/>
      <w:pPr>
        <w:ind w:left="2880" w:hanging="360"/>
      </w:pPr>
      <w:rPr>
        <w:rFonts w:ascii="Symbol" w:hAnsi="Symbol" w:hint="default"/>
      </w:rPr>
    </w:lvl>
    <w:lvl w:ilvl="4" w:tplc="4BE88F1C">
      <w:start w:val="1"/>
      <w:numFmt w:val="bullet"/>
      <w:lvlText w:val="o"/>
      <w:lvlJc w:val="left"/>
      <w:pPr>
        <w:ind w:left="3600" w:hanging="360"/>
      </w:pPr>
      <w:rPr>
        <w:rFonts w:ascii="Courier New" w:hAnsi="Courier New" w:hint="default"/>
      </w:rPr>
    </w:lvl>
    <w:lvl w:ilvl="5" w:tplc="88DAB214">
      <w:start w:val="1"/>
      <w:numFmt w:val="bullet"/>
      <w:lvlText w:val=""/>
      <w:lvlJc w:val="left"/>
      <w:pPr>
        <w:ind w:left="4320" w:hanging="360"/>
      </w:pPr>
      <w:rPr>
        <w:rFonts w:ascii="Wingdings" w:hAnsi="Wingdings" w:hint="default"/>
      </w:rPr>
    </w:lvl>
    <w:lvl w:ilvl="6" w:tplc="2FD8D7C4">
      <w:start w:val="1"/>
      <w:numFmt w:val="bullet"/>
      <w:lvlText w:val=""/>
      <w:lvlJc w:val="left"/>
      <w:pPr>
        <w:ind w:left="5040" w:hanging="360"/>
      </w:pPr>
      <w:rPr>
        <w:rFonts w:ascii="Symbol" w:hAnsi="Symbol" w:hint="default"/>
      </w:rPr>
    </w:lvl>
    <w:lvl w:ilvl="7" w:tplc="00ECCE12">
      <w:start w:val="1"/>
      <w:numFmt w:val="bullet"/>
      <w:lvlText w:val="o"/>
      <w:lvlJc w:val="left"/>
      <w:pPr>
        <w:ind w:left="5760" w:hanging="360"/>
      </w:pPr>
      <w:rPr>
        <w:rFonts w:ascii="Courier New" w:hAnsi="Courier New" w:hint="default"/>
      </w:rPr>
    </w:lvl>
    <w:lvl w:ilvl="8" w:tplc="32485F5E">
      <w:start w:val="1"/>
      <w:numFmt w:val="bullet"/>
      <w:lvlText w:val=""/>
      <w:lvlJc w:val="left"/>
      <w:pPr>
        <w:ind w:left="6480" w:hanging="360"/>
      </w:pPr>
      <w:rPr>
        <w:rFonts w:ascii="Wingdings" w:hAnsi="Wingdings" w:hint="default"/>
      </w:rPr>
    </w:lvl>
  </w:abstractNum>
  <w:abstractNum w:abstractNumId="5" w15:restartNumberingAfterBreak="0">
    <w:nsid w:val="03FB6939"/>
    <w:multiLevelType w:val="multilevel"/>
    <w:tmpl w:val="38880F10"/>
    <w:lvl w:ilvl="0">
      <w:start w:val="1"/>
      <w:numFmt w:val="bullet"/>
      <w:lvlText w:val="o"/>
      <w:lvlJc w:val="left"/>
      <w:pPr>
        <w:tabs>
          <w:tab w:val="num" w:pos="720"/>
        </w:tabs>
        <w:ind w:left="720" w:hanging="360"/>
      </w:pPr>
      <w:rPr>
        <w:rFonts w:ascii="Courier New" w:hAnsi="Courier New" w:cs="Courier New"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4A96DD7"/>
    <w:multiLevelType w:val="hybridMultilevel"/>
    <w:tmpl w:val="5728EE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55652B5"/>
    <w:multiLevelType w:val="multilevel"/>
    <w:tmpl w:val="B10A6748"/>
    <w:lvl w:ilvl="0">
      <w:start w:val="1"/>
      <w:numFmt w:val="decimal"/>
      <w:pStyle w:val="ListNumber3"/>
      <w:lvlText w:val="(%1)"/>
      <w:lvlJc w:val="left"/>
      <w:pPr>
        <w:tabs>
          <w:tab w:val="num" w:pos="2625"/>
        </w:tabs>
        <w:ind w:left="2625" w:hanging="709"/>
      </w:pPr>
    </w:lvl>
    <w:lvl w:ilvl="1">
      <w:start w:val="1"/>
      <w:numFmt w:val="lowerLetter"/>
      <w:pStyle w:val="ListNumber3Level2"/>
      <w:lvlText w:val="(%2)"/>
      <w:lvlJc w:val="left"/>
      <w:pPr>
        <w:tabs>
          <w:tab w:val="num" w:pos="3333"/>
        </w:tabs>
        <w:ind w:left="3333" w:hanging="708"/>
      </w:pPr>
    </w:lvl>
    <w:lvl w:ilvl="2">
      <w:start w:val="1"/>
      <w:numFmt w:val="bullet"/>
      <w:pStyle w:val="ListNumber3Level3"/>
      <w:lvlText w:val="–"/>
      <w:lvlJc w:val="left"/>
      <w:pPr>
        <w:tabs>
          <w:tab w:val="num" w:pos="4042"/>
        </w:tabs>
        <w:ind w:left="4042" w:hanging="709"/>
      </w:pPr>
      <w:rPr>
        <w:rFonts w:ascii="Times New Roman" w:hAnsi="Times New Roman"/>
      </w:rPr>
    </w:lvl>
    <w:lvl w:ilvl="3">
      <w:start w:val="1"/>
      <w:numFmt w:val="bullet"/>
      <w:lvlText w:val=""/>
      <w:lvlJc w:val="left"/>
      <w:pPr>
        <w:tabs>
          <w:tab w:val="num" w:pos="4751"/>
        </w:tabs>
        <w:ind w:left="4751"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8" w15:restartNumberingAfterBreak="0">
    <w:nsid w:val="09687F6E"/>
    <w:multiLevelType w:val="multilevel"/>
    <w:tmpl w:val="709EEA96"/>
    <w:name w:val="ListNumberNumbering"/>
    <w:lvl w:ilvl="0">
      <w:start w:val="1"/>
      <w:numFmt w:val="decimal"/>
      <w:pStyle w:val="ListNumber"/>
      <w:lvlText w:val="%1."/>
      <w:lvlJc w:val="left"/>
      <w:pPr>
        <w:ind w:left="794" w:hanging="397"/>
      </w:pPr>
      <w:rPr>
        <w:rFonts w:hint="default"/>
      </w:rPr>
    </w:lvl>
    <w:lvl w:ilvl="1">
      <w:start w:val="1"/>
      <w:numFmt w:val="decimal"/>
      <w:pStyle w:val="ListNumberLevel2"/>
      <w:lvlText w:val="%1.%2."/>
      <w:lvlJc w:val="left"/>
      <w:pPr>
        <w:ind w:left="1587" w:hanging="510"/>
      </w:pPr>
      <w:rPr>
        <w:rFonts w:hint="default"/>
      </w:rPr>
    </w:lvl>
    <w:lvl w:ilvl="2">
      <w:start w:val="1"/>
      <w:numFmt w:val="decimal"/>
      <w:pStyle w:val="ListNumberLevel3"/>
      <w:lvlText w:val="%1.%2.%3."/>
      <w:lvlJc w:val="left"/>
      <w:pPr>
        <w:ind w:left="2381" w:hanging="680"/>
      </w:pPr>
      <w:rPr>
        <w:rFonts w:hint="default"/>
      </w:rPr>
    </w:lvl>
    <w:lvl w:ilvl="3">
      <w:start w:val="1"/>
      <w:numFmt w:val="decimal"/>
      <w:pStyle w:val="ListNumberLevel4"/>
      <w:lvlText w:val="%1.%2.%3.%4."/>
      <w:lvlJc w:val="left"/>
      <w:pPr>
        <w:ind w:left="3175" w:hanging="794"/>
      </w:pPr>
      <w:rPr>
        <w:rFonts w:hint="default"/>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9" w15:restartNumberingAfterBreak="0">
    <w:nsid w:val="0B3D4C26"/>
    <w:multiLevelType w:val="hybridMultilevel"/>
    <w:tmpl w:val="18B077F0"/>
    <w:lvl w:ilvl="0" w:tplc="A1A831C4">
      <w:start w:val="1"/>
      <w:numFmt w:val="bullet"/>
      <w:lvlText w:val=""/>
      <w:lvlJc w:val="left"/>
      <w:pPr>
        <w:ind w:left="720" w:hanging="360"/>
      </w:pPr>
      <w:rPr>
        <w:rFonts w:ascii="Symbol" w:hAnsi="Symbol" w:hint="default"/>
      </w:rPr>
    </w:lvl>
    <w:lvl w:ilvl="1" w:tplc="BA4C7ED0">
      <w:start w:val="1"/>
      <w:numFmt w:val="bullet"/>
      <w:lvlText w:val="o"/>
      <w:lvlJc w:val="left"/>
      <w:pPr>
        <w:ind w:left="1440" w:hanging="360"/>
      </w:pPr>
      <w:rPr>
        <w:rFonts w:ascii="Courier New" w:hAnsi="Courier New" w:hint="default"/>
      </w:rPr>
    </w:lvl>
    <w:lvl w:ilvl="2" w:tplc="8FDA1FA0">
      <w:start w:val="1"/>
      <w:numFmt w:val="bullet"/>
      <w:lvlText w:val=""/>
      <w:lvlJc w:val="left"/>
      <w:pPr>
        <w:ind w:left="2160" w:hanging="360"/>
      </w:pPr>
      <w:rPr>
        <w:rFonts w:ascii="Wingdings" w:hAnsi="Wingdings" w:hint="default"/>
      </w:rPr>
    </w:lvl>
    <w:lvl w:ilvl="3" w:tplc="89D6545E">
      <w:start w:val="1"/>
      <w:numFmt w:val="bullet"/>
      <w:lvlText w:val=""/>
      <w:lvlJc w:val="left"/>
      <w:pPr>
        <w:ind w:left="2880" w:hanging="360"/>
      </w:pPr>
      <w:rPr>
        <w:rFonts w:ascii="Symbol" w:hAnsi="Symbol" w:hint="default"/>
      </w:rPr>
    </w:lvl>
    <w:lvl w:ilvl="4" w:tplc="1AEC57FE">
      <w:start w:val="1"/>
      <w:numFmt w:val="bullet"/>
      <w:lvlText w:val="o"/>
      <w:lvlJc w:val="left"/>
      <w:pPr>
        <w:ind w:left="3600" w:hanging="360"/>
      </w:pPr>
      <w:rPr>
        <w:rFonts w:ascii="Courier New" w:hAnsi="Courier New" w:hint="default"/>
      </w:rPr>
    </w:lvl>
    <w:lvl w:ilvl="5" w:tplc="04022814">
      <w:start w:val="1"/>
      <w:numFmt w:val="bullet"/>
      <w:lvlText w:val=""/>
      <w:lvlJc w:val="left"/>
      <w:pPr>
        <w:ind w:left="4320" w:hanging="360"/>
      </w:pPr>
      <w:rPr>
        <w:rFonts w:ascii="Wingdings" w:hAnsi="Wingdings" w:hint="default"/>
      </w:rPr>
    </w:lvl>
    <w:lvl w:ilvl="6" w:tplc="F094267E">
      <w:start w:val="1"/>
      <w:numFmt w:val="bullet"/>
      <w:lvlText w:val=""/>
      <w:lvlJc w:val="left"/>
      <w:pPr>
        <w:ind w:left="5040" w:hanging="360"/>
      </w:pPr>
      <w:rPr>
        <w:rFonts w:ascii="Symbol" w:hAnsi="Symbol" w:hint="default"/>
      </w:rPr>
    </w:lvl>
    <w:lvl w:ilvl="7" w:tplc="1FCC2488">
      <w:start w:val="1"/>
      <w:numFmt w:val="bullet"/>
      <w:lvlText w:val="o"/>
      <w:lvlJc w:val="left"/>
      <w:pPr>
        <w:ind w:left="5760" w:hanging="360"/>
      </w:pPr>
      <w:rPr>
        <w:rFonts w:ascii="Courier New" w:hAnsi="Courier New" w:hint="default"/>
      </w:rPr>
    </w:lvl>
    <w:lvl w:ilvl="8" w:tplc="D2EE95F8">
      <w:start w:val="1"/>
      <w:numFmt w:val="bullet"/>
      <w:lvlText w:val=""/>
      <w:lvlJc w:val="left"/>
      <w:pPr>
        <w:ind w:left="6480" w:hanging="360"/>
      </w:pPr>
      <w:rPr>
        <w:rFonts w:ascii="Wingdings" w:hAnsi="Wingdings" w:hint="default"/>
      </w:rPr>
    </w:lvl>
  </w:abstractNum>
  <w:abstractNum w:abstractNumId="10" w15:restartNumberingAfterBreak="0">
    <w:nsid w:val="0C25175F"/>
    <w:multiLevelType w:val="multilevel"/>
    <w:tmpl w:val="89FC25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D5C3B26"/>
    <w:multiLevelType w:val="hybridMultilevel"/>
    <w:tmpl w:val="ABF45326"/>
    <w:lvl w:ilvl="0" w:tplc="1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2" w15:restartNumberingAfterBreak="0">
    <w:nsid w:val="0ED41E27"/>
    <w:multiLevelType w:val="multilevel"/>
    <w:tmpl w:val="0F56B1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0FC80BC1"/>
    <w:multiLevelType w:val="hybridMultilevel"/>
    <w:tmpl w:val="353221F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10817D6"/>
    <w:multiLevelType w:val="hybridMultilevel"/>
    <w:tmpl w:val="690C58B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11153D01"/>
    <w:multiLevelType w:val="multilevel"/>
    <w:tmpl w:val="68A620D8"/>
    <w:name w:val="HeadingNumbering"/>
    <w:lvl w:ilvl="0">
      <w:start w:val="1"/>
      <w:numFmt w:val="decimal"/>
      <w:pStyle w:val="HeadingNumbered1"/>
      <w:lvlText w:val="%1."/>
      <w:lvlJc w:val="left"/>
      <w:pPr>
        <w:ind w:left="850" w:hanging="850"/>
      </w:pPr>
      <w:rPr>
        <w:rFonts w:hint="default"/>
      </w:rPr>
    </w:lvl>
    <w:lvl w:ilvl="1">
      <w:start w:val="1"/>
      <w:numFmt w:val="decimal"/>
      <w:pStyle w:val="HeadingNumbered2"/>
      <w:lvlText w:val="%1.%2."/>
      <w:lvlJc w:val="left"/>
      <w:pPr>
        <w:ind w:left="850" w:hanging="850"/>
      </w:pPr>
      <w:rPr>
        <w:rFonts w:hint="default"/>
      </w:rPr>
    </w:lvl>
    <w:lvl w:ilvl="2">
      <w:start w:val="1"/>
      <w:numFmt w:val="decimal"/>
      <w:pStyle w:val="HeadingNumbered3"/>
      <w:lvlText w:val="%1.%2.%3."/>
      <w:lvlJc w:val="left"/>
      <w:pPr>
        <w:ind w:left="850" w:hanging="850"/>
      </w:pPr>
      <w:rPr>
        <w:rFonts w:asciiTheme="majorHAnsi" w:hAnsiTheme="majorHAnsi" w:hint="default"/>
      </w:rPr>
    </w:lvl>
    <w:lvl w:ilvl="3">
      <w:start w:val="1"/>
      <w:numFmt w:val="decimal"/>
      <w:pStyle w:val="HeadingNumbered4"/>
      <w:lvlText w:val="%4)"/>
      <w:lvlJc w:val="left"/>
      <w:pPr>
        <w:ind w:left="850" w:hanging="340"/>
      </w:pPr>
      <w:rPr>
        <w:rFonts w:asciiTheme="majorHAnsi" w:hAnsiTheme="majorHAnsi" w:hint="default"/>
      </w:rPr>
    </w:lvl>
    <w:lvl w:ilvl="4">
      <w:start w:val="1"/>
      <w:numFmt w:val="lowerLetter"/>
      <w:pStyle w:val="HeadingNumbered5"/>
      <w:lvlText w:val="%5)"/>
      <w:lvlJc w:val="left"/>
      <w:pPr>
        <w:ind w:left="1191" w:hanging="341"/>
      </w:pPr>
      <w:rPr>
        <w:rFonts w:asciiTheme="majorHAnsi" w:hAnsiTheme="majorHAnsi" w:hint="default"/>
      </w:rPr>
    </w:lvl>
    <w:lvl w:ilvl="5">
      <w:start w:val="1"/>
      <w:numFmt w:val="lowerRoman"/>
      <w:pStyle w:val="HeadingNumbered6"/>
      <w:lvlText w:val="(%6)"/>
      <w:lvlJc w:val="left"/>
      <w:pPr>
        <w:ind w:left="1531" w:hanging="340"/>
      </w:pPr>
      <w:rPr>
        <w:rFonts w:asciiTheme="majorHAnsi" w:hAnsiTheme="majorHAnsi" w:hint="default"/>
      </w:rPr>
    </w:lvl>
    <w:lvl w:ilvl="6">
      <w:numFmt w:val="none"/>
      <w:pStyle w:val="HeadingNumbered7"/>
      <w:lvlText w:val=""/>
      <w:lvlJc w:val="left"/>
    </w:lvl>
    <w:lvl w:ilvl="7">
      <w:numFmt w:val="none"/>
      <w:pStyle w:val="HeadingNumbered8"/>
      <w:lvlText w:val=""/>
      <w:lvlJc w:val="left"/>
    </w:lvl>
    <w:lvl w:ilvl="8">
      <w:numFmt w:val="none"/>
      <w:pStyle w:val="HeadingNumbered9"/>
      <w:lvlText w:val=""/>
      <w:lvlJc w:val="left"/>
    </w:lvl>
  </w:abstractNum>
  <w:abstractNum w:abstractNumId="16" w15:restartNumberingAfterBreak="0">
    <w:nsid w:val="11153D02"/>
    <w:multiLevelType w:val="multilevel"/>
    <w:tmpl w:val="0AC480EA"/>
    <w:name w:val="ListNumberNonindentedNumbering"/>
    <w:lvl w:ilvl="0">
      <w:start w:val="1"/>
      <w:numFmt w:val="decimal"/>
      <w:pStyle w:val="ListNumberNonindented"/>
      <w:lvlText w:val="%1."/>
      <w:lvlJc w:val="left"/>
      <w:pPr>
        <w:ind w:left="397" w:hanging="397"/>
      </w:pPr>
      <w:rPr>
        <w:rFonts w:hint="default"/>
      </w:rPr>
    </w:lvl>
    <w:lvl w:ilvl="1">
      <w:start w:val="1"/>
      <w:numFmt w:val="decimal"/>
      <w:pStyle w:val="ListNumberNonindentedLevel2"/>
      <w:lvlText w:val="%1.%2."/>
      <w:lvlJc w:val="left"/>
      <w:pPr>
        <w:ind w:left="624" w:hanging="624"/>
      </w:pPr>
      <w:rPr>
        <w:rFonts w:hint="default"/>
      </w:rPr>
    </w:lvl>
    <w:lvl w:ilvl="2">
      <w:start w:val="1"/>
      <w:numFmt w:val="decimal"/>
      <w:pStyle w:val="ListNumberNonindentedLevel3"/>
      <w:lvlText w:val="%1.%2.%3."/>
      <w:lvlJc w:val="left"/>
      <w:pPr>
        <w:ind w:left="850" w:hanging="850"/>
      </w:pPr>
      <w:rPr>
        <w:rFonts w:hint="default"/>
      </w:rPr>
    </w:lvl>
    <w:lvl w:ilvl="3">
      <w:start w:val="1"/>
      <w:numFmt w:val="decimal"/>
      <w:pStyle w:val="ListNumberNonindentedLevel4"/>
      <w:lvlText w:val="%1.%2.%3.%4."/>
      <w:lvlJc w:val="left"/>
      <w:pPr>
        <w:ind w:left="1077" w:hanging="1077"/>
      </w:pPr>
      <w:rPr>
        <w:rFonts w:hint="default"/>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7" w15:restartNumberingAfterBreak="0">
    <w:nsid w:val="11153D03"/>
    <w:multiLevelType w:val="multilevel"/>
    <w:tmpl w:val="B6C6661A"/>
    <w:name w:val="ListMixedNumbering"/>
    <w:lvl w:ilvl="0">
      <w:start w:val="1"/>
      <w:numFmt w:val="decimal"/>
      <w:pStyle w:val="ListMixed"/>
      <w:lvlText w:val="%1."/>
      <w:lvlJc w:val="left"/>
      <w:pPr>
        <w:ind w:left="794" w:hanging="397"/>
      </w:pPr>
      <w:rPr>
        <w:rFonts w:hint="default"/>
      </w:rPr>
    </w:lvl>
    <w:lvl w:ilvl="1">
      <w:start w:val="1"/>
      <w:numFmt w:val="lowerLetter"/>
      <w:pStyle w:val="ListMixedLevel2"/>
      <w:lvlText w:val="%2."/>
      <w:lvlJc w:val="left"/>
      <w:pPr>
        <w:tabs>
          <w:tab w:val="num" w:pos="1191"/>
        </w:tabs>
        <w:ind w:left="1587" w:hanging="396"/>
      </w:pPr>
      <w:rPr>
        <w:rFonts w:hint="default"/>
      </w:rPr>
    </w:lvl>
    <w:lvl w:ilvl="2">
      <w:start w:val="1"/>
      <w:numFmt w:val="lowerRoman"/>
      <w:pStyle w:val="ListMixedLevel3"/>
      <w:lvlText w:val="(%3)"/>
      <w:lvlJc w:val="left"/>
      <w:pPr>
        <w:tabs>
          <w:tab w:val="num" w:pos="1984"/>
        </w:tabs>
        <w:ind w:left="2381" w:hanging="39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8" w15:restartNumberingAfterBreak="0">
    <w:nsid w:val="11183D01"/>
    <w:multiLevelType w:val="multilevel"/>
    <w:tmpl w:val="9C6C5E1A"/>
    <w:name w:val="LabelledNumberHeadingNumbering"/>
    <w:lvl w:ilvl="0">
      <w:start w:val="1"/>
      <w:numFmt w:val="decimal"/>
      <w:pStyle w:val="Heading2LabelledNumber"/>
      <w:lvlText w:val="%1)"/>
      <w:lvlJc w:val="left"/>
      <w:pPr>
        <w:ind w:left="357" w:hanging="357"/>
      </w:pPr>
      <w:rPr>
        <w:rFonts w:hint="default"/>
      </w:rPr>
    </w:lvl>
    <w:lvl w:ilvl="1">
      <w:start w:val="1"/>
      <w:numFmt w:val="decimal"/>
      <w:lvlText w:val="%1)"/>
      <w:lvlJc w:val="left"/>
      <w:pPr>
        <w:ind w:left="357" w:hanging="357"/>
      </w:pPr>
      <w:rPr>
        <w:rFonts w:hint="default"/>
      </w:rPr>
    </w:lvl>
    <w:lvl w:ilvl="2">
      <w:start w:val="1"/>
      <w:numFmt w:val="decimal"/>
      <w:lvlText w:val="%1)"/>
      <w:lvlJc w:val="left"/>
      <w:pPr>
        <w:ind w:left="357" w:hanging="357"/>
      </w:pPr>
      <w:rPr>
        <w:rFonts w:hint="default"/>
      </w:rPr>
    </w:lvl>
    <w:lvl w:ilvl="3">
      <w:start w:val="1"/>
      <w:numFmt w:val="decimal"/>
      <w:lvlText w:val="%1)"/>
      <w:lvlJc w:val="left"/>
      <w:pPr>
        <w:ind w:left="357" w:hanging="357"/>
      </w:pPr>
      <w:rPr>
        <w:rFonts w:hint="default"/>
      </w:rPr>
    </w:lvl>
    <w:lvl w:ilvl="4">
      <w:start w:val="1"/>
      <w:numFmt w:val="decimal"/>
      <w:lvlText w:val="%1)"/>
      <w:lvlJc w:val="left"/>
      <w:pPr>
        <w:ind w:left="357" w:hanging="357"/>
      </w:pPr>
      <w:rPr>
        <w:rFonts w:hint="default"/>
      </w:rPr>
    </w:lvl>
    <w:lvl w:ilvl="5">
      <w:start w:val="1"/>
      <w:numFmt w:val="decimal"/>
      <w:lvlText w:val="%1)"/>
      <w:lvlJc w:val="left"/>
      <w:pPr>
        <w:ind w:left="357" w:hanging="357"/>
      </w:pPr>
      <w:rPr>
        <w:rFonts w:hint="default"/>
      </w:rPr>
    </w:lvl>
    <w:lvl w:ilvl="6">
      <w:start w:val="1"/>
      <w:numFmt w:val="decimal"/>
      <w:lvlText w:val="%1)"/>
      <w:lvlJc w:val="left"/>
      <w:pPr>
        <w:ind w:left="357" w:hanging="357"/>
      </w:pPr>
      <w:rPr>
        <w:rFonts w:hint="default"/>
      </w:rPr>
    </w:lvl>
    <w:lvl w:ilvl="7">
      <w:start w:val="1"/>
      <w:numFmt w:val="decimal"/>
      <w:lvlText w:val="%1)"/>
      <w:lvlJc w:val="left"/>
      <w:pPr>
        <w:ind w:left="357" w:hanging="357"/>
      </w:pPr>
      <w:rPr>
        <w:rFonts w:hint="default"/>
      </w:rPr>
    </w:lvl>
    <w:lvl w:ilvl="8">
      <w:start w:val="1"/>
      <w:numFmt w:val="decimal"/>
      <w:lvlText w:val="%1)"/>
      <w:lvlJc w:val="left"/>
      <w:pPr>
        <w:ind w:left="357" w:hanging="357"/>
      </w:pPr>
      <w:rPr>
        <w:rFonts w:hint="default"/>
      </w:rPr>
    </w:lvl>
  </w:abstractNum>
  <w:abstractNum w:abstractNumId="19" w15:restartNumberingAfterBreak="0">
    <w:nsid w:val="11183D02"/>
    <w:multiLevelType w:val="multilevel"/>
    <w:tmpl w:val="41E675EE"/>
    <w:name w:val="LabelledLetterHeadingNumbering"/>
    <w:lvl w:ilvl="0">
      <w:start w:val="1"/>
      <w:numFmt w:val="upperLetter"/>
      <w:pStyle w:val="Heading2LabelledLetter"/>
      <w:lvlText w:val="%1."/>
      <w:lvlJc w:val="left"/>
      <w:pPr>
        <w:ind w:left="357" w:hanging="357"/>
      </w:pPr>
      <w:rPr>
        <w:rFonts w:hint="default"/>
      </w:rPr>
    </w:lvl>
    <w:lvl w:ilvl="1">
      <w:start w:val="1"/>
      <w:numFmt w:val="upperLetter"/>
      <w:lvlText w:val="%1."/>
      <w:lvlJc w:val="left"/>
      <w:pPr>
        <w:ind w:left="357" w:hanging="357"/>
      </w:pPr>
      <w:rPr>
        <w:rFonts w:hint="default"/>
      </w:rPr>
    </w:lvl>
    <w:lvl w:ilvl="2">
      <w:start w:val="1"/>
      <w:numFmt w:val="upperLetter"/>
      <w:lvlText w:val="%1."/>
      <w:lvlJc w:val="left"/>
      <w:pPr>
        <w:ind w:left="357" w:hanging="357"/>
      </w:pPr>
      <w:rPr>
        <w:rFonts w:hint="default"/>
      </w:rPr>
    </w:lvl>
    <w:lvl w:ilvl="3">
      <w:start w:val="1"/>
      <w:numFmt w:val="upperLetter"/>
      <w:lvlText w:val="%1."/>
      <w:lvlJc w:val="left"/>
      <w:pPr>
        <w:ind w:left="357" w:hanging="357"/>
      </w:pPr>
      <w:rPr>
        <w:rFonts w:hint="default"/>
      </w:rPr>
    </w:lvl>
    <w:lvl w:ilvl="4">
      <w:start w:val="1"/>
      <w:numFmt w:val="upperLetter"/>
      <w:lvlText w:val="%1."/>
      <w:lvlJc w:val="left"/>
      <w:pPr>
        <w:ind w:left="357" w:hanging="357"/>
      </w:pPr>
      <w:rPr>
        <w:rFonts w:hint="default"/>
      </w:rPr>
    </w:lvl>
    <w:lvl w:ilvl="5">
      <w:start w:val="1"/>
      <w:numFmt w:val="upperLetter"/>
      <w:lvlText w:val="%1."/>
      <w:lvlJc w:val="left"/>
      <w:pPr>
        <w:ind w:left="357" w:hanging="357"/>
      </w:pPr>
      <w:rPr>
        <w:rFonts w:hint="default"/>
      </w:rPr>
    </w:lvl>
    <w:lvl w:ilvl="6">
      <w:start w:val="1"/>
      <w:numFmt w:val="upperLetter"/>
      <w:lvlText w:val="%1."/>
      <w:lvlJc w:val="left"/>
      <w:pPr>
        <w:ind w:left="357" w:hanging="357"/>
      </w:pPr>
      <w:rPr>
        <w:rFonts w:hint="default"/>
      </w:rPr>
    </w:lvl>
    <w:lvl w:ilvl="7">
      <w:start w:val="1"/>
      <w:numFmt w:val="upperLetter"/>
      <w:lvlText w:val="%1."/>
      <w:lvlJc w:val="left"/>
      <w:pPr>
        <w:ind w:left="357" w:hanging="357"/>
      </w:pPr>
      <w:rPr>
        <w:rFonts w:hint="default"/>
      </w:rPr>
    </w:lvl>
    <w:lvl w:ilvl="8">
      <w:start w:val="1"/>
      <w:numFmt w:val="upperLetter"/>
      <w:lvlText w:val="%1."/>
      <w:lvlJc w:val="left"/>
      <w:pPr>
        <w:ind w:left="357" w:hanging="357"/>
      </w:pPr>
      <w:rPr>
        <w:rFonts w:hint="default"/>
      </w:rPr>
    </w:lvl>
  </w:abstractNum>
  <w:abstractNum w:abstractNumId="20" w15:restartNumberingAfterBreak="0">
    <w:nsid w:val="1262685D"/>
    <w:multiLevelType w:val="singleLevel"/>
    <w:tmpl w:val="D96C95A2"/>
    <w:lvl w:ilvl="0">
      <w:start w:val="1"/>
      <w:numFmt w:val="bullet"/>
      <w:pStyle w:val="ListBullet4"/>
      <w:lvlText w:val=""/>
      <w:lvlJc w:val="left"/>
      <w:pPr>
        <w:tabs>
          <w:tab w:val="num" w:pos="3163"/>
        </w:tabs>
        <w:ind w:left="3163" w:hanging="283"/>
      </w:pPr>
      <w:rPr>
        <w:rFonts w:ascii="Symbol" w:hAnsi="Symbol"/>
      </w:rPr>
    </w:lvl>
  </w:abstractNum>
  <w:abstractNum w:abstractNumId="21" w15:restartNumberingAfterBreak="0">
    <w:nsid w:val="1358494D"/>
    <w:multiLevelType w:val="hybridMultilevel"/>
    <w:tmpl w:val="8CC2606A"/>
    <w:lvl w:ilvl="0" w:tplc="33C222F4">
      <w:start w:val="1"/>
      <w:numFmt w:val="bullet"/>
      <w:lvlText w:val="­"/>
      <w:lvlJc w:val="left"/>
      <w:pPr>
        <w:ind w:left="648" w:hanging="360"/>
      </w:pPr>
      <w:rPr>
        <w:rFonts w:ascii="Courier New" w:hAnsi="Courier New" w:hint="default"/>
      </w:rPr>
    </w:lvl>
    <w:lvl w:ilvl="1" w:tplc="08090003">
      <w:start w:val="1"/>
      <w:numFmt w:val="bullet"/>
      <w:lvlText w:val="o"/>
      <w:lvlJc w:val="left"/>
      <w:pPr>
        <w:ind w:left="1368" w:hanging="360"/>
      </w:pPr>
      <w:rPr>
        <w:rFonts w:ascii="Courier New" w:hAnsi="Courier New" w:cs="Courier New" w:hint="default"/>
      </w:rPr>
    </w:lvl>
    <w:lvl w:ilvl="2" w:tplc="08090005" w:tentative="1">
      <w:start w:val="1"/>
      <w:numFmt w:val="bullet"/>
      <w:lvlText w:val=""/>
      <w:lvlJc w:val="left"/>
      <w:pPr>
        <w:ind w:left="2088" w:hanging="360"/>
      </w:pPr>
      <w:rPr>
        <w:rFonts w:ascii="Wingdings" w:hAnsi="Wingdings" w:hint="default"/>
      </w:rPr>
    </w:lvl>
    <w:lvl w:ilvl="3" w:tplc="08090001" w:tentative="1">
      <w:start w:val="1"/>
      <w:numFmt w:val="bullet"/>
      <w:lvlText w:val=""/>
      <w:lvlJc w:val="left"/>
      <w:pPr>
        <w:ind w:left="2808" w:hanging="360"/>
      </w:pPr>
      <w:rPr>
        <w:rFonts w:ascii="Symbol" w:hAnsi="Symbol" w:hint="default"/>
      </w:rPr>
    </w:lvl>
    <w:lvl w:ilvl="4" w:tplc="08090003" w:tentative="1">
      <w:start w:val="1"/>
      <w:numFmt w:val="bullet"/>
      <w:lvlText w:val="o"/>
      <w:lvlJc w:val="left"/>
      <w:pPr>
        <w:ind w:left="3528" w:hanging="360"/>
      </w:pPr>
      <w:rPr>
        <w:rFonts w:ascii="Courier New" w:hAnsi="Courier New" w:cs="Courier New" w:hint="default"/>
      </w:rPr>
    </w:lvl>
    <w:lvl w:ilvl="5" w:tplc="08090005" w:tentative="1">
      <w:start w:val="1"/>
      <w:numFmt w:val="bullet"/>
      <w:lvlText w:val=""/>
      <w:lvlJc w:val="left"/>
      <w:pPr>
        <w:ind w:left="4248" w:hanging="360"/>
      </w:pPr>
      <w:rPr>
        <w:rFonts w:ascii="Wingdings" w:hAnsi="Wingdings" w:hint="default"/>
      </w:rPr>
    </w:lvl>
    <w:lvl w:ilvl="6" w:tplc="08090001" w:tentative="1">
      <w:start w:val="1"/>
      <w:numFmt w:val="bullet"/>
      <w:lvlText w:val=""/>
      <w:lvlJc w:val="left"/>
      <w:pPr>
        <w:ind w:left="4968" w:hanging="360"/>
      </w:pPr>
      <w:rPr>
        <w:rFonts w:ascii="Symbol" w:hAnsi="Symbol" w:hint="default"/>
      </w:rPr>
    </w:lvl>
    <w:lvl w:ilvl="7" w:tplc="08090003" w:tentative="1">
      <w:start w:val="1"/>
      <w:numFmt w:val="bullet"/>
      <w:lvlText w:val="o"/>
      <w:lvlJc w:val="left"/>
      <w:pPr>
        <w:ind w:left="5688" w:hanging="360"/>
      </w:pPr>
      <w:rPr>
        <w:rFonts w:ascii="Courier New" w:hAnsi="Courier New" w:cs="Courier New" w:hint="default"/>
      </w:rPr>
    </w:lvl>
    <w:lvl w:ilvl="8" w:tplc="08090005" w:tentative="1">
      <w:start w:val="1"/>
      <w:numFmt w:val="bullet"/>
      <w:lvlText w:val=""/>
      <w:lvlJc w:val="left"/>
      <w:pPr>
        <w:ind w:left="6408" w:hanging="360"/>
      </w:pPr>
      <w:rPr>
        <w:rFonts w:ascii="Wingdings" w:hAnsi="Wingdings" w:hint="default"/>
      </w:rPr>
    </w:lvl>
  </w:abstractNum>
  <w:abstractNum w:abstractNumId="22" w15:restartNumberingAfterBreak="0">
    <w:nsid w:val="143D0A16"/>
    <w:multiLevelType w:val="singleLevel"/>
    <w:tmpl w:val="01FA5668"/>
    <w:lvl w:ilvl="0">
      <w:start w:val="1"/>
      <w:numFmt w:val="bullet"/>
      <w:pStyle w:val="ListBullet3"/>
      <w:lvlText w:val=""/>
      <w:lvlJc w:val="left"/>
      <w:pPr>
        <w:tabs>
          <w:tab w:val="num" w:pos="2199"/>
        </w:tabs>
        <w:ind w:left="2199" w:hanging="283"/>
      </w:pPr>
      <w:rPr>
        <w:rFonts w:ascii="Symbol" w:hAnsi="Symbol"/>
      </w:rPr>
    </w:lvl>
  </w:abstractNum>
  <w:abstractNum w:abstractNumId="23" w15:restartNumberingAfterBreak="0">
    <w:nsid w:val="17A58674"/>
    <w:multiLevelType w:val="hybridMultilevel"/>
    <w:tmpl w:val="01B25ECA"/>
    <w:lvl w:ilvl="0" w:tplc="D638B844">
      <w:start w:val="1"/>
      <w:numFmt w:val="bullet"/>
      <w:lvlText w:val="·"/>
      <w:lvlJc w:val="left"/>
      <w:pPr>
        <w:ind w:left="720" w:hanging="360"/>
      </w:pPr>
      <w:rPr>
        <w:rFonts w:ascii="Symbol" w:hAnsi="Symbol" w:hint="default"/>
      </w:rPr>
    </w:lvl>
    <w:lvl w:ilvl="1" w:tplc="AAE008FC">
      <w:start w:val="1"/>
      <w:numFmt w:val="bullet"/>
      <w:lvlText w:val="o"/>
      <w:lvlJc w:val="left"/>
      <w:pPr>
        <w:ind w:left="1440" w:hanging="360"/>
      </w:pPr>
      <w:rPr>
        <w:rFonts w:ascii="Courier New" w:hAnsi="Courier New" w:hint="default"/>
      </w:rPr>
    </w:lvl>
    <w:lvl w:ilvl="2" w:tplc="0BF06AF6">
      <w:start w:val="1"/>
      <w:numFmt w:val="bullet"/>
      <w:lvlText w:val=""/>
      <w:lvlJc w:val="left"/>
      <w:pPr>
        <w:ind w:left="2160" w:hanging="360"/>
      </w:pPr>
      <w:rPr>
        <w:rFonts w:ascii="Wingdings" w:hAnsi="Wingdings" w:hint="default"/>
      </w:rPr>
    </w:lvl>
    <w:lvl w:ilvl="3" w:tplc="C6960DB6">
      <w:start w:val="1"/>
      <w:numFmt w:val="bullet"/>
      <w:lvlText w:val=""/>
      <w:lvlJc w:val="left"/>
      <w:pPr>
        <w:ind w:left="2880" w:hanging="360"/>
      </w:pPr>
      <w:rPr>
        <w:rFonts w:ascii="Symbol" w:hAnsi="Symbol" w:hint="default"/>
      </w:rPr>
    </w:lvl>
    <w:lvl w:ilvl="4" w:tplc="711A79D0">
      <w:start w:val="1"/>
      <w:numFmt w:val="bullet"/>
      <w:lvlText w:val="o"/>
      <w:lvlJc w:val="left"/>
      <w:pPr>
        <w:ind w:left="3600" w:hanging="360"/>
      </w:pPr>
      <w:rPr>
        <w:rFonts w:ascii="Courier New" w:hAnsi="Courier New" w:hint="default"/>
      </w:rPr>
    </w:lvl>
    <w:lvl w:ilvl="5" w:tplc="928C7B34">
      <w:start w:val="1"/>
      <w:numFmt w:val="bullet"/>
      <w:lvlText w:val=""/>
      <w:lvlJc w:val="left"/>
      <w:pPr>
        <w:ind w:left="4320" w:hanging="360"/>
      </w:pPr>
      <w:rPr>
        <w:rFonts w:ascii="Wingdings" w:hAnsi="Wingdings" w:hint="default"/>
      </w:rPr>
    </w:lvl>
    <w:lvl w:ilvl="6" w:tplc="F612AA82">
      <w:start w:val="1"/>
      <w:numFmt w:val="bullet"/>
      <w:lvlText w:val=""/>
      <w:lvlJc w:val="left"/>
      <w:pPr>
        <w:ind w:left="5040" w:hanging="360"/>
      </w:pPr>
      <w:rPr>
        <w:rFonts w:ascii="Symbol" w:hAnsi="Symbol" w:hint="default"/>
      </w:rPr>
    </w:lvl>
    <w:lvl w:ilvl="7" w:tplc="E1A89B78">
      <w:start w:val="1"/>
      <w:numFmt w:val="bullet"/>
      <w:lvlText w:val="o"/>
      <w:lvlJc w:val="left"/>
      <w:pPr>
        <w:ind w:left="5760" w:hanging="360"/>
      </w:pPr>
      <w:rPr>
        <w:rFonts w:ascii="Courier New" w:hAnsi="Courier New" w:hint="default"/>
      </w:rPr>
    </w:lvl>
    <w:lvl w:ilvl="8" w:tplc="E6E8070C">
      <w:start w:val="1"/>
      <w:numFmt w:val="bullet"/>
      <w:lvlText w:val=""/>
      <w:lvlJc w:val="left"/>
      <w:pPr>
        <w:ind w:left="6480" w:hanging="360"/>
      </w:pPr>
      <w:rPr>
        <w:rFonts w:ascii="Wingdings" w:hAnsi="Wingdings" w:hint="default"/>
      </w:rPr>
    </w:lvl>
  </w:abstractNum>
  <w:abstractNum w:abstractNumId="24" w15:restartNumberingAfterBreak="0">
    <w:nsid w:val="1A27790F"/>
    <w:multiLevelType w:val="multilevel"/>
    <w:tmpl w:val="4876269E"/>
    <w:numStyleLink w:val="PPOLISTArabic1aiii"/>
  </w:abstractNum>
  <w:abstractNum w:abstractNumId="25" w15:restartNumberingAfterBreak="0">
    <w:nsid w:val="1A921354"/>
    <w:multiLevelType w:val="multilevel"/>
    <w:tmpl w:val="63B6BB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B071661"/>
    <w:multiLevelType w:val="hybridMultilevel"/>
    <w:tmpl w:val="067AB436"/>
    <w:lvl w:ilvl="0" w:tplc="2F90276A">
      <w:start w:val="1"/>
      <w:numFmt w:val="bullet"/>
      <w:lvlText w:val=""/>
      <w:lvlJc w:val="left"/>
      <w:pPr>
        <w:ind w:left="360" w:hanging="360"/>
      </w:pPr>
      <w:rPr>
        <w:rFonts w:ascii="Symbol" w:hAnsi="Symbol" w:hint="default"/>
        <w:color w:val="auto"/>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1B4B4005"/>
    <w:multiLevelType w:val="hybridMultilevel"/>
    <w:tmpl w:val="F63AC4B2"/>
    <w:lvl w:ilvl="0" w:tplc="78189A5C">
      <w:start w:val="1"/>
      <w:numFmt w:val="bullet"/>
      <w:lvlText w:val=""/>
      <w:lvlJc w:val="left"/>
      <w:pPr>
        <w:ind w:left="720" w:hanging="360"/>
      </w:pPr>
      <w:rPr>
        <w:rFonts w:ascii="Symbol" w:hAnsi="Symbol" w:hint="default"/>
      </w:rPr>
    </w:lvl>
    <w:lvl w:ilvl="1" w:tplc="64E2A1DC">
      <w:start w:val="1"/>
      <w:numFmt w:val="bullet"/>
      <w:lvlText w:val="o"/>
      <w:lvlJc w:val="left"/>
      <w:pPr>
        <w:ind w:left="1440" w:hanging="360"/>
      </w:pPr>
      <w:rPr>
        <w:rFonts w:ascii="Courier New" w:hAnsi="Courier New" w:hint="default"/>
      </w:rPr>
    </w:lvl>
    <w:lvl w:ilvl="2" w:tplc="1F8CC24A">
      <w:start w:val="1"/>
      <w:numFmt w:val="bullet"/>
      <w:lvlText w:val=""/>
      <w:lvlJc w:val="left"/>
      <w:pPr>
        <w:ind w:left="2160" w:hanging="360"/>
      </w:pPr>
      <w:rPr>
        <w:rFonts w:ascii="Wingdings" w:hAnsi="Wingdings" w:hint="default"/>
      </w:rPr>
    </w:lvl>
    <w:lvl w:ilvl="3" w:tplc="441416FE">
      <w:start w:val="1"/>
      <w:numFmt w:val="bullet"/>
      <w:lvlText w:val=""/>
      <w:lvlJc w:val="left"/>
      <w:pPr>
        <w:ind w:left="2880" w:hanging="360"/>
      </w:pPr>
      <w:rPr>
        <w:rFonts w:ascii="Symbol" w:hAnsi="Symbol" w:hint="default"/>
      </w:rPr>
    </w:lvl>
    <w:lvl w:ilvl="4" w:tplc="7A080548">
      <w:start w:val="1"/>
      <w:numFmt w:val="bullet"/>
      <w:lvlText w:val="o"/>
      <w:lvlJc w:val="left"/>
      <w:pPr>
        <w:ind w:left="3600" w:hanging="360"/>
      </w:pPr>
      <w:rPr>
        <w:rFonts w:ascii="Courier New" w:hAnsi="Courier New" w:hint="default"/>
      </w:rPr>
    </w:lvl>
    <w:lvl w:ilvl="5" w:tplc="E8BE510A">
      <w:start w:val="1"/>
      <w:numFmt w:val="bullet"/>
      <w:lvlText w:val=""/>
      <w:lvlJc w:val="left"/>
      <w:pPr>
        <w:ind w:left="4320" w:hanging="360"/>
      </w:pPr>
      <w:rPr>
        <w:rFonts w:ascii="Wingdings" w:hAnsi="Wingdings" w:hint="default"/>
      </w:rPr>
    </w:lvl>
    <w:lvl w:ilvl="6" w:tplc="48F44DBA">
      <w:start w:val="1"/>
      <w:numFmt w:val="bullet"/>
      <w:lvlText w:val=""/>
      <w:lvlJc w:val="left"/>
      <w:pPr>
        <w:ind w:left="5040" w:hanging="360"/>
      </w:pPr>
      <w:rPr>
        <w:rFonts w:ascii="Symbol" w:hAnsi="Symbol" w:hint="default"/>
      </w:rPr>
    </w:lvl>
    <w:lvl w:ilvl="7" w:tplc="2DE62424">
      <w:start w:val="1"/>
      <w:numFmt w:val="bullet"/>
      <w:lvlText w:val="o"/>
      <w:lvlJc w:val="left"/>
      <w:pPr>
        <w:ind w:left="5760" w:hanging="360"/>
      </w:pPr>
      <w:rPr>
        <w:rFonts w:ascii="Courier New" w:hAnsi="Courier New" w:hint="default"/>
      </w:rPr>
    </w:lvl>
    <w:lvl w:ilvl="8" w:tplc="CD9421BC">
      <w:start w:val="1"/>
      <w:numFmt w:val="bullet"/>
      <w:lvlText w:val=""/>
      <w:lvlJc w:val="left"/>
      <w:pPr>
        <w:ind w:left="6480" w:hanging="360"/>
      </w:pPr>
      <w:rPr>
        <w:rFonts w:ascii="Wingdings" w:hAnsi="Wingdings" w:hint="default"/>
      </w:rPr>
    </w:lvl>
  </w:abstractNum>
  <w:abstractNum w:abstractNumId="28" w15:restartNumberingAfterBreak="0">
    <w:nsid w:val="1B9E4035"/>
    <w:multiLevelType w:val="hybridMultilevel"/>
    <w:tmpl w:val="2AF213AE"/>
    <w:lvl w:ilvl="0" w:tplc="5066E544">
      <w:start w:val="1"/>
      <w:numFmt w:val="decimal"/>
      <w:pStyle w:val="Heading2bc1"/>
      <w:lvlText w:val="%1."/>
      <w:lvlJc w:val="left"/>
      <w:pPr>
        <w:tabs>
          <w:tab w:val="num" w:pos="360"/>
        </w:tabs>
        <w:ind w:left="360" w:hanging="360"/>
      </w:pPr>
    </w:lvl>
    <w:lvl w:ilvl="1" w:tplc="FFFFFFFF" w:tentative="1">
      <w:start w:val="1"/>
      <w:numFmt w:val="lowerLetter"/>
      <w:lvlText w:val="%2."/>
      <w:lvlJc w:val="left"/>
      <w:pPr>
        <w:tabs>
          <w:tab w:val="num" w:pos="1080"/>
        </w:tabs>
        <w:ind w:left="1080" w:hanging="360"/>
      </w:pPr>
    </w:lvl>
    <w:lvl w:ilvl="2" w:tplc="FFFFFFFF" w:tentative="1">
      <w:start w:val="1"/>
      <w:numFmt w:val="lowerRoman"/>
      <w:lvlText w:val="%3."/>
      <w:lvlJc w:val="right"/>
      <w:pPr>
        <w:tabs>
          <w:tab w:val="num" w:pos="1800"/>
        </w:tabs>
        <w:ind w:left="1800" w:hanging="180"/>
      </w:pPr>
    </w:lvl>
    <w:lvl w:ilvl="3" w:tplc="FFFFFFFF" w:tentative="1">
      <w:start w:val="1"/>
      <w:numFmt w:val="decimal"/>
      <w:lvlText w:val="%4."/>
      <w:lvlJc w:val="left"/>
      <w:pPr>
        <w:tabs>
          <w:tab w:val="num" w:pos="2520"/>
        </w:tabs>
        <w:ind w:left="2520" w:hanging="360"/>
      </w:pPr>
    </w:lvl>
    <w:lvl w:ilvl="4" w:tplc="FFFFFFFF" w:tentative="1">
      <w:start w:val="1"/>
      <w:numFmt w:val="lowerLetter"/>
      <w:lvlText w:val="%5."/>
      <w:lvlJc w:val="left"/>
      <w:pPr>
        <w:tabs>
          <w:tab w:val="num" w:pos="3240"/>
        </w:tabs>
        <w:ind w:left="3240" w:hanging="360"/>
      </w:pPr>
    </w:lvl>
    <w:lvl w:ilvl="5" w:tplc="FFFFFFFF" w:tentative="1">
      <w:start w:val="1"/>
      <w:numFmt w:val="lowerRoman"/>
      <w:lvlText w:val="%6."/>
      <w:lvlJc w:val="right"/>
      <w:pPr>
        <w:tabs>
          <w:tab w:val="num" w:pos="3960"/>
        </w:tabs>
        <w:ind w:left="3960" w:hanging="180"/>
      </w:pPr>
    </w:lvl>
    <w:lvl w:ilvl="6" w:tplc="FFFFFFFF" w:tentative="1">
      <w:start w:val="1"/>
      <w:numFmt w:val="decimal"/>
      <w:lvlText w:val="%7."/>
      <w:lvlJc w:val="left"/>
      <w:pPr>
        <w:tabs>
          <w:tab w:val="num" w:pos="4680"/>
        </w:tabs>
        <w:ind w:left="4680" w:hanging="360"/>
      </w:pPr>
    </w:lvl>
    <w:lvl w:ilvl="7" w:tplc="FFFFFFFF" w:tentative="1">
      <w:start w:val="1"/>
      <w:numFmt w:val="lowerLetter"/>
      <w:lvlText w:val="%8."/>
      <w:lvlJc w:val="left"/>
      <w:pPr>
        <w:tabs>
          <w:tab w:val="num" w:pos="5400"/>
        </w:tabs>
        <w:ind w:left="5400" w:hanging="360"/>
      </w:pPr>
    </w:lvl>
    <w:lvl w:ilvl="8" w:tplc="FFFFFFFF" w:tentative="1">
      <w:start w:val="1"/>
      <w:numFmt w:val="lowerRoman"/>
      <w:lvlText w:val="%9."/>
      <w:lvlJc w:val="right"/>
      <w:pPr>
        <w:tabs>
          <w:tab w:val="num" w:pos="6120"/>
        </w:tabs>
        <w:ind w:left="6120" w:hanging="180"/>
      </w:pPr>
    </w:lvl>
  </w:abstractNum>
  <w:abstractNum w:abstractNumId="29" w15:restartNumberingAfterBreak="0">
    <w:nsid w:val="1BA53D75"/>
    <w:multiLevelType w:val="multilevel"/>
    <w:tmpl w:val="83B08C8C"/>
    <w:name w:val="ListAbcNumbering"/>
    <w:lvl w:ilvl="0">
      <w:start w:val="1"/>
      <w:numFmt w:val="lowerLetter"/>
      <w:pStyle w:val="Listabc"/>
      <w:lvlText w:val="%1)"/>
      <w:lvlJc w:val="left"/>
      <w:pPr>
        <w:tabs>
          <w:tab w:val="num" w:pos="397"/>
        </w:tabs>
        <w:ind w:left="794" w:hanging="397"/>
      </w:pPr>
      <w:rPr>
        <w:rFonts w:hint="default"/>
      </w:rPr>
    </w:lvl>
    <w:lvl w:ilvl="1">
      <w:start w:val="1"/>
      <w:numFmt w:val="bullet"/>
      <w:pStyle w:val="ListabcLevel2"/>
      <w:lvlText w:val="—"/>
      <w:lvlJc w:val="left"/>
      <w:pPr>
        <w:tabs>
          <w:tab w:val="num" w:pos="1191"/>
        </w:tabs>
        <w:ind w:left="1587" w:hanging="396"/>
      </w:pPr>
      <w:rPr>
        <w:rFonts w:hint="default"/>
      </w:rPr>
    </w:lvl>
    <w:lvl w:ilvl="2">
      <w:start w:val="1"/>
      <w:numFmt w:val="lowerRoman"/>
      <w:pStyle w:val="ListabcLevel3"/>
      <w:lvlText w:val="%3)"/>
      <w:lvlJc w:val="left"/>
      <w:pPr>
        <w:tabs>
          <w:tab w:val="num" w:pos="1984"/>
        </w:tabs>
        <w:ind w:left="2381" w:hanging="397"/>
      </w:pPr>
      <w:rPr>
        <w:rFonts w:asciiTheme="minorHAnsi" w:hAnsiTheme="minorHAnsi"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0" w15:restartNumberingAfterBreak="0">
    <w:nsid w:val="1DB719FA"/>
    <w:multiLevelType w:val="multilevel"/>
    <w:tmpl w:val="780CC6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E333D47"/>
    <w:multiLevelType w:val="hybridMultilevel"/>
    <w:tmpl w:val="312CF5B4"/>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2" w15:restartNumberingAfterBreak="0">
    <w:nsid w:val="203F35DB"/>
    <w:multiLevelType w:val="hybridMultilevel"/>
    <w:tmpl w:val="8C2260F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21F973A0"/>
    <w:multiLevelType w:val="multilevel"/>
    <w:tmpl w:val="195884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24225E59"/>
    <w:multiLevelType w:val="singleLevel"/>
    <w:tmpl w:val="47806A40"/>
    <w:lvl w:ilvl="0">
      <w:start w:val="1"/>
      <w:numFmt w:val="bullet"/>
      <w:pStyle w:val="ListDash4"/>
      <w:lvlText w:val="–"/>
      <w:lvlJc w:val="left"/>
      <w:pPr>
        <w:tabs>
          <w:tab w:val="num" w:pos="3163"/>
        </w:tabs>
        <w:ind w:left="3163" w:hanging="283"/>
      </w:pPr>
      <w:rPr>
        <w:rFonts w:ascii="Times New Roman" w:hAnsi="Times New Roman"/>
      </w:rPr>
    </w:lvl>
  </w:abstractNum>
  <w:abstractNum w:abstractNumId="35" w15:restartNumberingAfterBreak="0">
    <w:nsid w:val="25847149"/>
    <w:multiLevelType w:val="hybridMultilevel"/>
    <w:tmpl w:val="4B2419DE"/>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258649B9"/>
    <w:multiLevelType w:val="multilevel"/>
    <w:tmpl w:val="48C89D42"/>
    <w:name w:val="ListBulletNumbering"/>
    <w:lvl w:ilvl="0">
      <w:start w:val="1"/>
      <w:numFmt w:val="bullet"/>
      <w:pStyle w:val="ListBullet"/>
      <w:lvlText w:val="•"/>
      <w:lvlJc w:val="left"/>
      <w:pPr>
        <w:tabs>
          <w:tab w:val="num" w:pos="397"/>
        </w:tabs>
        <w:ind w:left="794" w:hanging="397"/>
      </w:pPr>
      <w:rPr>
        <w:rFonts w:asciiTheme="minorHAnsi" w:hAnsiTheme="minorHAnsi" w:hint="default"/>
        <w:color w:val="D2460F" w:themeColor="accent2"/>
      </w:rPr>
    </w:lvl>
    <w:lvl w:ilvl="1">
      <w:start w:val="1"/>
      <w:numFmt w:val="bullet"/>
      <w:pStyle w:val="ListBulletLevel2"/>
      <w:lvlText w:val="—"/>
      <w:lvlJc w:val="left"/>
      <w:pPr>
        <w:tabs>
          <w:tab w:val="num" w:pos="1191"/>
        </w:tabs>
        <w:ind w:left="1587" w:hanging="396"/>
      </w:pPr>
      <w:rPr>
        <w:rFonts w:ascii="Times New Roman" w:hAnsi="Times New Roman" w:hint="default"/>
        <w:color w:val="D2460F" w:themeColor="accent2"/>
        <w:sz w:val="20"/>
      </w:rPr>
    </w:lvl>
    <w:lvl w:ilvl="2">
      <w:start w:val="1"/>
      <w:numFmt w:val="bullet"/>
      <w:pStyle w:val="ListBulletLevel3"/>
      <w:lvlText w:val=""/>
      <w:lvlJc w:val="left"/>
      <w:pPr>
        <w:tabs>
          <w:tab w:val="num" w:pos="1984"/>
        </w:tabs>
        <w:ind w:left="2381" w:hanging="397"/>
      </w:pPr>
      <w:rPr>
        <w:rFonts w:ascii="Wingdings" w:hAnsi="Wingdings" w:hint="default"/>
        <w:color w:val="D2460F" w:themeColor="accent2"/>
      </w:rPr>
    </w:lvl>
    <w:lvl w:ilvl="3">
      <w:start w:val="1"/>
      <w:numFmt w:val="bullet"/>
      <w:pStyle w:val="ListBulletLevel4"/>
      <w:lvlText w:val=""/>
      <w:lvlJc w:val="left"/>
      <w:pPr>
        <w:tabs>
          <w:tab w:val="num" w:pos="2665"/>
        </w:tabs>
        <w:ind w:left="3005" w:hanging="340"/>
      </w:pPr>
      <w:rPr>
        <w:rFonts w:ascii="Wingdings 3" w:hAnsi="Wingdings 3" w:hint="default"/>
        <w:color w:val="D2460F" w:themeColor="accent2"/>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7" w15:restartNumberingAfterBreak="0">
    <w:nsid w:val="284A7E95"/>
    <w:multiLevelType w:val="hybridMultilevel"/>
    <w:tmpl w:val="F460B6B8"/>
    <w:lvl w:ilvl="0" w:tplc="4F387A20">
      <w:start w:val="1"/>
      <w:numFmt w:val="bullet"/>
      <w:lvlText w:val="·"/>
      <w:lvlJc w:val="left"/>
      <w:pPr>
        <w:ind w:left="720" w:hanging="360"/>
      </w:pPr>
      <w:rPr>
        <w:rFonts w:ascii="Symbol" w:hAnsi="Symbol" w:hint="default"/>
      </w:rPr>
    </w:lvl>
    <w:lvl w:ilvl="1" w:tplc="8D2085DC">
      <w:start w:val="1"/>
      <w:numFmt w:val="bullet"/>
      <w:lvlText w:val="o"/>
      <w:lvlJc w:val="left"/>
      <w:pPr>
        <w:ind w:left="1440" w:hanging="360"/>
      </w:pPr>
      <w:rPr>
        <w:rFonts w:ascii="Courier New" w:hAnsi="Courier New" w:hint="default"/>
      </w:rPr>
    </w:lvl>
    <w:lvl w:ilvl="2" w:tplc="BB40F4D0">
      <w:start w:val="1"/>
      <w:numFmt w:val="bullet"/>
      <w:lvlText w:val=""/>
      <w:lvlJc w:val="left"/>
      <w:pPr>
        <w:ind w:left="2160" w:hanging="360"/>
      </w:pPr>
      <w:rPr>
        <w:rFonts w:ascii="Wingdings" w:hAnsi="Wingdings" w:hint="default"/>
      </w:rPr>
    </w:lvl>
    <w:lvl w:ilvl="3" w:tplc="5D7CE068">
      <w:start w:val="1"/>
      <w:numFmt w:val="bullet"/>
      <w:lvlText w:val=""/>
      <w:lvlJc w:val="left"/>
      <w:pPr>
        <w:ind w:left="2880" w:hanging="360"/>
      </w:pPr>
      <w:rPr>
        <w:rFonts w:ascii="Symbol" w:hAnsi="Symbol" w:hint="default"/>
      </w:rPr>
    </w:lvl>
    <w:lvl w:ilvl="4" w:tplc="8A9275F0">
      <w:start w:val="1"/>
      <w:numFmt w:val="bullet"/>
      <w:lvlText w:val="o"/>
      <w:lvlJc w:val="left"/>
      <w:pPr>
        <w:ind w:left="3600" w:hanging="360"/>
      </w:pPr>
      <w:rPr>
        <w:rFonts w:ascii="Courier New" w:hAnsi="Courier New" w:hint="default"/>
      </w:rPr>
    </w:lvl>
    <w:lvl w:ilvl="5" w:tplc="D902C78A">
      <w:start w:val="1"/>
      <w:numFmt w:val="bullet"/>
      <w:lvlText w:val=""/>
      <w:lvlJc w:val="left"/>
      <w:pPr>
        <w:ind w:left="4320" w:hanging="360"/>
      </w:pPr>
      <w:rPr>
        <w:rFonts w:ascii="Wingdings" w:hAnsi="Wingdings" w:hint="default"/>
      </w:rPr>
    </w:lvl>
    <w:lvl w:ilvl="6" w:tplc="A0F44A50">
      <w:start w:val="1"/>
      <w:numFmt w:val="bullet"/>
      <w:lvlText w:val=""/>
      <w:lvlJc w:val="left"/>
      <w:pPr>
        <w:ind w:left="5040" w:hanging="360"/>
      </w:pPr>
      <w:rPr>
        <w:rFonts w:ascii="Symbol" w:hAnsi="Symbol" w:hint="default"/>
      </w:rPr>
    </w:lvl>
    <w:lvl w:ilvl="7" w:tplc="3E3833EE">
      <w:start w:val="1"/>
      <w:numFmt w:val="bullet"/>
      <w:lvlText w:val="o"/>
      <w:lvlJc w:val="left"/>
      <w:pPr>
        <w:ind w:left="5760" w:hanging="360"/>
      </w:pPr>
      <w:rPr>
        <w:rFonts w:ascii="Courier New" w:hAnsi="Courier New" w:hint="default"/>
      </w:rPr>
    </w:lvl>
    <w:lvl w:ilvl="8" w:tplc="933857A0">
      <w:start w:val="1"/>
      <w:numFmt w:val="bullet"/>
      <w:lvlText w:val=""/>
      <w:lvlJc w:val="left"/>
      <w:pPr>
        <w:ind w:left="6480" w:hanging="360"/>
      </w:pPr>
      <w:rPr>
        <w:rFonts w:ascii="Wingdings" w:hAnsi="Wingdings" w:hint="default"/>
      </w:rPr>
    </w:lvl>
  </w:abstractNum>
  <w:abstractNum w:abstractNumId="38" w15:restartNumberingAfterBreak="0">
    <w:nsid w:val="29E60A0C"/>
    <w:multiLevelType w:val="hybridMultilevel"/>
    <w:tmpl w:val="AB521A8C"/>
    <w:lvl w:ilvl="0" w:tplc="D13A19F2">
      <w:numFmt w:val="bullet"/>
      <w:lvlText w:val="-"/>
      <w:lvlJc w:val="left"/>
      <w:pPr>
        <w:ind w:left="360" w:hanging="360"/>
      </w:pPr>
      <w:rPr>
        <w:rFonts w:ascii="EC Square Sans Pro" w:eastAsiaTheme="minorHAnsi" w:hAnsi="EC Square Sans Pro" w:cstheme="minorBidi"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9" w15:restartNumberingAfterBreak="0">
    <w:nsid w:val="2BD13173"/>
    <w:multiLevelType w:val="hybridMultilevel"/>
    <w:tmpl w:val="A0CA05B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0" w15:restartNumberingAfterBreak="0">
    <w:nsid w:val="2C127BBC"/>
    <w:multiLevelType w:val="hybridMultilevel"/>
    <w:tmpl w:val="8E667F62"/>
    <w:numStyleLink w:val="PPOLISTHyphened"/>
  </w:abstractNum>
  <w:abstractNum w:abstractNumId="41" w15:restartNumberingAfterBreak="0">
    <w:nsid w:val="2C2F4E45"/>
    <w:multiLevelType w:val="multilevel"/>
    <w:tmpl w:val="EE46B1A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2C877282"/>
    <w:multiLevelType w:val="multilevel"/>
    <w:tmpl w:val="57CA7D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2C8D5AD3"/>
    <w:multiLevelType w:val="singleLevel"/>
    <w:tmpl w:val="82EE6B70"/>
    <w:lvl w:ilvl="0">
      <w:start w:val="1"/>
      <w:numFmt w:val="bullet"/>
      <w:pStyle w:val="ListBullet2"/>
      <w:lvlText w:val=""/>
      <w:lvlJc w:val="left"/>
      <w:pPr>
        <w:tabs>
          <w:tab w:val="num" w:pos="1360"/>
        </w:tabs>
        <w:ind w:left="1360" w:hanging="283"/>
      </w:pPr>
      <w:rPr>
        <w:rFonts w:ascii="Symbol" w:hAnsi="Symbol"/>
      </w:rPr>
    </w:lvl>
  </w:abstractNum>
  <w:abstractNum w:abstractNumId="44" w15:restartNumberingAfterBreak="0">
    <w:nsid w:val="2EFD50FE"/>
    <w:multiLevelType w:val="hybridMultilevel"/>
    <w:tmpl w:val="E4042CCC"/>
    <w:lvl w:ilvl="0" w:tplc="0C6A9D6A">
      <w:start w:val="1"/>
      <w:numFmt w:val="bullet"/>
      <w:lvlText w:val=""/>
      <w:lvlJc w:val="left"/>
      <w:pPr>
        <w:ind w:left="360" w:hanging="360"/>
      </w:pPr>
      <w:rPr>
        <w:rFonts w:ascii="Wingdings" w:hAnsi="Wingdings"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5" w15:restartNumberingAfterBreak="0">
    <w:nsid w:val="30B37D9C"/>
    <w:multiLevelType w:val="hybridMultilevel"/>
    <w:tmpl w:val="0F383F34"/>
    <w:lvl w:ilvl="0" w:tplc="73842642">
      <w:start w:val="2"/>
      <w:numFmt w:val="bullet"/>
      <w:lvlText w:val="-"/>
      <w:lvlJc w:val="left"/>
      <w:pPr>
        <w:ind w:left="720" w:hanging="360"/>
      </w:pPr>
      <w:rPr>
        <w:rFonts w:ascii="EC Square Sans Pro" w:eastAsiaTheme="minorHAnsi" w:hAnsi="EC Square Sans Pro" w:cstheme="minorBid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360C3305"/>
    <w:multiLevelType w:val="hybridMultilevel"/>
    <w:tmpl w:val="E67CD580"/>
    <w:lvl w:ilvl="0" w:tplc="45206558">
      <w:start w:val="1"/>
      <w:numFmt w:val="bullet"/>
      <w:lvlText w:val="·"/>
      <w:lvlJc w:val="left"/>
      <w:pPr>
        <w:ind w:left="720" w:hanging="360"/>
      </w:pPr>
      <w:rPr>
        <w:rFonts w:ascii="Symbol" w:hAnsi="Symbol" w:hint="default"/>
      </w:rPr>
    </w:lvl>
    <w:lvl w:ilvl="1" w:tplc="56F449CE">
      <w:start w:val="1"/>
      <w:numFmt w:val="bullet"/>
      <w:lvlText w:val="o"/>
      <w:lvlJc w:val="left"/>
      <w:pPr>
        <w:ind w:left="1440" w:hanging="360"/>
      </w:pPr>
      <w:rPr>
        <w:rFonts w:ascii="Courier New" w:hAnsi="Courier New" w:hint="default"/>
      </w:rPr>
    </w:lvl>
    <w:lvl w:ilvl="2" w:tplc="DACC5894">
      <w:start w:val="1"/>
      <w:numFmt w:val="bullet"/>
      <w:lvlText w:val=""/>
      <w:lvlJc w:val="left"/>
      <w:pPr>
        <w:ind w:left="2160" w:hanging="360"/>
      </w:pPr>
      <w:rPr>
        <w:rFonts w:ascii="Wingdings" w:hAnsi="Wingdings" w:hint="default"/>
      </w:rPr>
    </w:lvl>
    <w:lvl w:ilvl="3" w:tplc="BDD08FF6">
      <w:start w:val="1"/>
      <w:numFmt w:val="bullet"/>
      <w:lvlText w:val=""/>
      <w:lvlJc w:val="left"/>
      <w:pPr>
        <w:ind w:left="2880" w:hanging="360"/>
      </w:pPr>
      <w:rPr>
        <w:rFonts w:ascii="Symbol" w:hAnsi="Symbol" w:hint="default"/>
      </w:rPr>
    </w:lvl>
    <w:lvl w:ilvl="4" w:tplc="6B0ABE6A">
      <w:start w:val="1"/>
      <w:numFmt w:val="bullet"/>
      <w:lvlText w:val="o"/>
      <w:lvlJc w:val="left"/>
      <w:pPr>
        <w:ind w:left="3600" w:hanging="360"/>
      </w:pPr>
      <w:rPr>
        <w:rFonts w:ascii="Courier New" w:hAnsi="Courier New" w:hint="default"/>
      </w:rPr>
    </w:lvl>
    <w:lvl w:ilvl="5" w:tplc="79B484A8">
      <w:start w:val="1"/>
      <w:numFmt w:val="bullet"/>
      <w:lvlText w:val=""/>
      <w:lvlJc w:val="left"/>
      <w:pPr>
        <w:ind w:left="4320" w:hanging="360"/>
      </w:pPr>
      <w:rPr>
        <w:rFonts w:ascii="Wingdings" w:hAnsi="Wingdings" w:hint="default"/>
      </w:rPr>
    </w:lvl>
    <w:lvl w:ilvl="6" w:tplc="BE3E0496">
      <w:start w:val="1"/>
      <w:numFmt w:val="bullet"/>
      <w:lvlText w:val=""/>
      <w:lvlJc w:val="left"/>
      <w:pPr>
        <w:ind w:left="5040" w:hanging="360"/>
      </w:pPr>
      <w:rPr>
        <w:rFonts w:ascii="Symbol" w:hAnsi="Symbol" w:hint="default"/>
      </w:rPr>
    </w:lvl>
    <w:lvl w:ilvl="7" w:tplc="65447C56">
      <w:start w:val="1"/>
      <w:numFmt w:val="bullet"/>
      <w:lvlText w:val="o"/>
      <w:lvlJc w:val="left"/>
      <w:pPr>
        <w:ind w:left="5760" w:hanging="360"/>
      </w:pPr>
      <w:rPr>
        <w:rFonts w:ascii="Courier New" w:hAnsi="Courier New" w:hint="default"/>
      </w:rPr>
    </w:lvl>
    <w:lvl w:ilvl="8" w:tplc="76D2D070">
      <w:start w:val="1"/>
      <w:numFmt w:val="bullet"/>
      <w:lvlText w:val=""/>
      <w:lvlJc w:val="left"/>
      <w:pPr>
        <w:ind w:left="6480" w:hanging="360"/>
      </w:pPr>
      <w:rPr>
        <w:rFonts w:ascii="Wingdings" w:hAnsi="Wingdings" w:hint="default"/>
      </w:rPr>
    </w:lvl>
  </w:abstractNum>
  <w:abstractNum w:abstractNumId="47" w15:restartNumberingAfterBreak="0">
    <w:nsid w:val="364C4F79"/>
    <w:multiLevelType w:val="hybridMultilevel"/>
    <w:tmpl w:val="57BC442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8" w15:restartNumberingAfterBreak="0">
    <w:nsid w:val="37156168"/>
    <w:multiLevelType w:val="hybridMultilevel"/>
    <w:tmpl w:val="40649D5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389C7FA6"/>
    <w:multiLevelType w:val="hybridMultilevel"/>
    <w:tmpl w:val="17B8341E"/>
    <w:lvl w:ilvl="0" w:tplc="18090001">
      <w:start w:val="1"/>
      <w:numFmt w:val="bullet"/>
      <w:lvlText w:val=""/>
      <w:lvlJc w:val="left"/>
      <w:pPr>
        <w:ind w:left="360" w:hanging="360"/>
      </w:pPr>
      <w:rPr>
        <w:rFonts w:ascii="Symbol" w:hAnsi="Symbol" w:hint="default"/>
      </w:rPr>
    </w:lvl>
    <w:lvl w:ilvl="1" w:tplc="CB56454A">
      <w:start w:val="1"/>
      <w:numFmt w:val="decimal"/>
      <w:lvlText w:val="(%2)"/>
      <w:lvlJc w:val="left"/>
      <w:pPr>
        <w:ind w:left="1500" w:hanging="420"/>
      </w:pPr>
      <w:rPr>
        <w:rFonts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0" w15:restartNumberingAfterBreak="0">
    <w:nsid w:val="38E97822"/>
    <w:multiLevelType w:val="hybridMultilevel"/>
    <w:tmpl w:val="465C86A8"/>
    <w:lvl w:ilvl="0" w:tplc="1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1" w15:restartNumberingAfterBreak="0">
    <w:nsid w:val="3A7730C4"/>
    <w:multiLevelType w:val="singleLevel"/>
    <w:tmpl w:val="456C96DE"/>
    <w:lvl w:ilvl="0">
      <w:start w:val="1"/>
      <w:numFmt w:val="bullet"/>
      <w:pStyle w:val="ListBullet1"/>
      <w:lvlText w:val=""/>
      <w:lvlJc w:val="left"/>
      <w:pPr>
        <w:tabs>
          <w:tab w:val="num" w:pos="765"/>
        </w:tabs>
        <w:ind w:left="765" w:hanging="283"/>
      </w:pPr>
      <w:rPr>
        <w:rFonts w:ascii="Symbol" w:hAnsi="Symbol"/>
      </w:rPr>
    </w:lvl>
  </w:abstractNum>
  <w:abstractNum w:abstractNumId="52" w15:restartNumberingAfterBreak="0">
    <w:nsid w:val="3C2938A3"/>
    <w:multiLevelType w:val="hybridMultilevel"/>
    <w:tmpl w:val="99083376"/>
    <w:lvl w:ilvl="0" w:tplc="0E5A0A26">
      <w:numFmt w:val="bullet"/>
      <w:lvlText w:val="•"/>
      <w:lvlJc w:val="left"/>
      <w:pPr>
        <w:ind w:left="720" w:hanging="360"/>
      </w:pPr>
      <w:rPr>
        <w:rFonts w:ascii="EC Square Sans Pro" w:eastAsiaTheme="minorHAnsi" w:hAnsi="EC Square Sans Pro" w:cstheme="minorBidi"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3" w15:restartNumberingAfterBreak="0">
    <w:nsid w:val="3CEF585E"/>
    <w:multiLevelType w:val="hybridMultilevel"/>
    <w:tmpl w:val="80E0B890"/>
    <w:lvl w:ilvl="0" w:tplc="F5DEEB3C">
      <w:start w:val="1"/>
      <w:numFmt w:val="bullet"/>
      <w:lvlText w:val=""/>
      <w:lvlJc w:val="left"/>
      <w:pPr>
        <w:ind w:left="720" w:hanging="360"/>
      </w:pPr>
      <w:rPr>
        <w:rFonts w:ascii="Symbol" w:hAnsi="Symbol" w:hint="default"/>
      </w:rPr>
    </w:lvl>
    <w:lvl w:ilvl="1" w:tplc="EAF65CBA">
      <w:start w:val="1"/>
      <w:numFmt w:val="bullet"/>
      <w:lvlText w:val="o"/>
      <w:lvlJc w:val="left"/>
      <w:pPr>
        <w:ind w:left="1440" w:hanging="360"/>
      </w:pPr>
      <w:rPr>
        <w:rFonts w:ascii="Courier New" w:hAnsi="Courier New" w:hint="default"/>
      </w:rPr>
    </w:lvl>
    <w:lvl w:ilvl="2" w:tplc="E8886572">
      <w:start w:val="1"/>
      <w:numFmt w:val="bullet"/>
      <w:lvlText w:val=""/>
      <w:lvlJc w:val="left"/>
      <w:pPr>
        <w:ind w:left="2160" w:hanging="360"/>
      </w:pPr>
      <w:rPr>
        <w:rFonts w:ascii="Wingdings" w:hAnsi="Wingdings" w:hint="default"/>
      </w:rPr>
    </w:lvl>
    <w:lvl w:ilvl="3" w:tplc="413635CE">
      <w:start w:val="1"/>
      <w:numFmt w:val="bullet"/>
      <w:lvlText w:val=""/>
      <w:lvlJc w:val="left"/>
      <w:pPr>
        <w:ind w:left="2880" w:hanging="360"/>
      </w:pPr>
      <w:rPr>
        <w:rFonts w:ascii="Symbol" w:hAnsi="Symbol" w:hint="default"/>
      </w:rPr>
    </w:lvl>
    <w:lvl w:ilvl="4" w:tplc="8F3C6C8C">
      <w:start w:val="1"/>
      <w:numFmt w:val="bullet"/>
      <w:lvlText w:val="o"/>
      <w:lvlJc w:val="left"/>
      <w:pPr>
        <w:ind w:left="3600" w:hanging="360"/>
      </w:pPr>
      <w:rPr>
        <w:rFonts w:ascii="Courier New" w:hAnsi="Courier New" w:hint="default"/>
      </w:rPr>
    </w:lvl>
    <w:lvl w:ilvl="5" w:tplc="ADE475B0">
      <w:start w:val="1"/>
      <w:numFmt w:val="bullet"/>
      <w:lvlText w:val=""/>
      <w:lvlJc w:val="left"/>
      <w:pPr>
        <w:ind w:left="4320" w:hanging="360"/>
      </w:pPr>
      <w:rPr>
        <w:rFonts w:ascii="Wingdings" w:hAnsi="Wingdings" w:hint="default"/>
      </w:rPr>
    </w:lvl>
    <w:lvl w:ilvl="6" w:tplc="3F0AF4C6">
      <w:start w:val="1"/>
      <w:numFmt w:val="bullet"/>
      <w:lvlText w:val=""/>
      <w:lvlJc w:val="left"/>
      <w:pPr>
        <w:ind w:left="5040" w:hanging="360"/>
      </w:pPr>
      <w:rPr>
        <w:rFonts w:ascii="Symbol" w:hAnsi="Symbol" w:hint="default"/>
      </w:rPr>
    </w:lvl>
    <w:lvl w:ilvl="7" w:tplc="E1CE1C8C">
      <w:start w:val="1"/>
      <w:numFmt w:val="bullet"/>
      <w:lvlText w:val="o"/>
      <w:lvlJc w:val="left"/>
      <w:pPr>
        <w:ind w:left="5760" w:hanging="360"/>
      </w:pPr>
      <w:rPr>
        <w:rFonts w:ascii="Courier New" w:hAnsi="Courier New" w:hint="default"/>
      </w:rPr>
    </w:lvl>
    <w:lvl w:ilvl="8" w:tplc="69D47214">
      <w:start w:val="1"/>
      <w:numFmt w:val="bullet"/>
      <w:lvlText w:val=""/>
      <w:lvlJc w:val="left"/>
      <w:pPr>
        <w:ind w:left="6480" w:hanging="360"/>
      </w:pPr>
      <w:rPr>
        <w:rFonts w:ascii="Wingdings" w:hAnsi="Wingdings" w:hint="default"/>
      </w:rPr>
    </w:lvl>
  </w:abstractNum>
  <w:abstractNum w:abstractNumId="54" w15:restartNumberingAfterBreak="0">
    <w:nsid w:val="3F1D7518"/>
    <w:multiLevelType w:val="multilevel"/>
    <w:tmpl w:val="4876269E"/>
    <w:styleLink w:val="PPOLISTArabic1aiii"/>
    <w:lvl w:ilvl="0">
      <w:start w:val="1"/>
      <w:numFmt w:val="decimal"/>
      <w:pStyle w:val="ppoListArabic1aiii-L1"/>
      <w:lvlText w:val="%1."/>
      <w:lvlJc w:val="left"/>
      <w:pPr>
        <w:ind w:left="357" w:hanging="357"/>
      </w:pPr>
      <w:rPr>
        <w:rFonts w:hint="default"/>
      </w:rPr>
    </w:lvl>
    <w:lvl w:ilvl="1">
      <w:start w:val="1"/>
      <w:numFmt w:val="lowerLetter"/>
      <w:pStyle w:val="ppoListArabic1aiii-L2"/>
      <w:lvlText w:val="%2."/>
      <w:lvlJc w:val="left"/>
      <w:pPr>
        <w:ind w:left="1435" w:hanging="355"/>
      </w:pPr>
      <w:rPr>
        <w:rFonts w:hint="default"/>
      </w:rPr>
    </w:lvl>
    <w:lvl w:ilvl="2">
      <w:start w:val="1"/>
      <w:numFmt w:val="lowerRoman"/>
      <w:pStyle w:val="ppoListArabic1aiii-L3"/>
      <w:lvlText w:val="(%3)"/>
      <w:lvlJc w:val="left"/>
      <w:pPr>
        <w:ind w:left="2512" w:hanging="357"/>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5" w15:restartNumberingAfterBreak="0">
    <w:nsid w:val="4072087F"/>
    <w:multiLevelType w:val="multilevel"/>
    <w:tmpl w:val="28E2C2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6" w15:restartNumberingAfterBreak="0">
    <w:nsid w:val="41AA48C1"/>
    <w:multiLevelType w:val="hybridMultilevel"/>
    <w:tmpl w:val="1026EAC4"/>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57" w15:restartNumberingAfterBreak="0">
    <w:nsid w:val="4346242B"/>
    <w:multiLevelType w:val="hybridMultilevel"/>
    <w:tmpl w:val="C1624EAE"/>
    <w:lvl w:ilvl="0" w:tplc="C40CA826">
      <w:start w:val="1"/>
      <w:numFmt w:val="bullet"/>
      <w:lvlText w:val=""/>
      <w:lvlJc w:val="left"/>
      <w:pPr>
        <w:ind w:left="360" w:hanging="360"/>
      </w:pPr>
      <w:rPr>
        <w:rFonts w:ascii="Symbol" w:hAnsi="Symbol" w:hint="default"/>
      </w:rPr>
    </w:lvl>
    <w:lvl w:ilvl="1" w:tplc="407C4D9C">
      <w:start w:val="1"/>
      <w:numFmt w:val="bullet"/>
      <w:lvlText w:val="o"/>
      <w:lvlJc w:val="left"/>
      <w:pPr>
        <w:ind w:left="1080" w:hanging="360"/>
      </w:pPr>
      <w:rPr>
        <w:rFonts w:ascii="Courier New" w:hAnsi="Courier New" w:hint="default"/>
      </w:rPr>
    </w:lvl>
    <w:lvl w:ilvl="2" w:tplc="BC0A5432">
      <w:start w:val="1"/>
      <w:numFmt w:val="bullet"/>
      <w:lvlText w:val=""/>
      <w:lvlJc w:val="left"/>
      <w:pPr>
        <w:ind w:left="1800" w:hanging="360"/>
      </w:pPr>
      <w:rPr>
        <w:rFonts w:ascii="Wingdings" w:hAnsi="Wingdings" w:hint="default"/>
      </w:rPr>
    </w:lvl>
    <w:lvl w:ilvl="3" w:tplc="5670A0C8">
      <w:start w:val="1"/>
      <w:numFmt w:val="bullet"/>
      <w:lvlText w:val=""/>
      <w:lvlJc w:val="left"/>
      <w:pPr>
        <w:ind w:left="2520" w:hanging="360"/>
      </w:pPr>
      <w:rPr>
        <w:rFonts w:ascii="Symbol" w:hAnsi="Symbol" w:hint="default"/>
      </w:rPr>
    </w:lvl>
    <w:lvl w:ilvl="4" w:tplc="BD9214FC">
      <w:start w:val="1"/>
      <w:numFmt w:val="bullet"/>
      <w:lvlText w:val="o"/>
      <w:lvlJc w:val="left"/>
      <w:pPr>
        <w:ind w:left="3240" w:hanging="360"/>
      </w:pPr>
      <w:rPr>
        <w:rFonts w:ascii="Courier New" w:hAnsi="Courier New" w:hint="default"/>
      </w:rPr>
    </w:lvl>
    <w:lvl w:ilvl="5" w:tplc="7BEA2834">
      <w:start w:val="1"/>
      <w:numFmt w:val="bullet"/>
      <w:lvlText w:val=""/>
      <w:lvlJc w:val="left"/>
      <w:pPr>
        <w:ind w:left="3960" w:hanging="360"/>
      </w:pPr>
      <w:rPr>
        <w:rFonts w:ascii="Wingdings" w:hAnsi="Wingdings" w:hint="default"/>
      </w:rPr>
    </w:lvl>
    <w:lvl w:ilvl="6" w:tplc="BD06074A">
      <w:start w:val="1"/>
      <w:numFmt w:val="bullet"/>
      <w:lvlText w:val=""/>
      <w:lvlJc w:val="left"/>
      <w:pPr>
        <w:ind w:left="4680" w:hanging="360"/>
      </w:pPr>
      <w:rPr>
        <w:rFonts w:ascii="Symbol" w:hAnsi="Symbol" w:hint="default"/>
      </w:rPr>
    </w:lvl>
    <w:lvl w:ilvl="7" w:tplc="E180A51C">
      <w:start w:val="1"/>
      <w:numFmt w:val="bullet"/>
      <w:lvlText w:val="o"/>
      <w:lvlJc w:val="left"/>
      <w:pPr>
        <w:ind w:left="5400" w:hanging="360"/>
      </w:pPr>
      <w:rPr>
        <w:rFonts w:ascii="Courier New" w:hAnsi="Courier New" w:hint="default"/>
      </w:rPr>
    </w:lvl>
    <w:lvl w:ilvl="8" w:tplc="BA7C9676">
      <w:start w:val="1"/>
      <w:numFmt w:val="bullet"/>
      <w:lvlText w:val=""/>
      <w:lvlJc w:val="left"/>
      <w:pPr>
        <w:ind w:left="6120" w:hanging="360"/>
      </w:pPr>
      <w:rPr>
        <w:rFonts w:ascii="Wingdings" w:hAnsi="Wingdings" w:hint="default"/>
      </w:rPr>
    </w:lvl>
  </w:abstractNum>
  <w:abstractNum w:abstractNumId="58" w15:restartNumberingAfterBreak="0">
    <w:nsid w:val="45481EA4"/>
    <w:multiLevelType w:val="multilevel"/>
    <w:tmpl w:val="28525E6E"/>
    <w:lvl w:ilvl="0">
      <w:start w:val="1"/>
      <w:numFmt w:val="decimal"/>
      <w:pStyle w:val="ListNumber2"/>
      <w:lvlText w:val="(%1)"/>
      <w:lvlJc w:val="left"/>
      <w:pPr>
        <w:tabs>
          <w:tab w:val="num" w:pos="1786"/>
        </w:tabs>
        <w:ind w:left="1786" w:hanging="709"/>
      </w:pPr>
    </w:lvl>
    <w:lvl w:ilvl="1">
      <w:start w:val="1"/>
      <w:numFmt w:val="lowerLetter"/>
      <w:pStyle w:val="ListNumber2Level2"/>
      <w:lvlText w:val="(%2)"/>
      <w:lvlJc w:val="left"/>
      <w:pPr>
        <w:tabs>
          <w:tab w:val="num" w:pos="2494"/>
        </w:tabs>
        <w:ind w:left="2494" w:hanging="708"/>
      </w:pPr>
    </w:lvl>
    <w:lvl w:ilvl="2">
      <w:start w:val="1"/>
      <w:numFmt w:val="bullet"/>
      <w:pStyle w:val="ListNumber2Level3"/>
      <w:lvlText w:val="–"/>
      <w:lvlJc w:val="left"/>
      <w:pPr>
        <w:tabs>
          <w:tab w:val="num" w:pos="3203"/>
        </w:tabs>
        <w:ind w:left="3203" w:hanging="709"/>
      </w:pPr>
      <w:rPr>
        <w:rFonts w:ascii="Times New Roman" w:hAnsi="Times New Roman"/>
      </w:rPr>
    </w:lvl>
    <w:lvl w:ilvl="3">
      <w:start w:val="1"/>
      <w:numFmt w:val="bullet"/>
      <w:lvlText w:val=""/>
      <w:lvlJc w:val="left"/>
      <w:pPr>
        <w:tabs>
          <w:tab w:val="num" w:pos="3912"/>
        </w:tabs>
        <w:ind w:left="3912"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9" w15:restartNumberingAfterBreak="0">
    <w:nsid w:val="465D172F"/>
    <w:multiLevelType w:val="multilevel"/>
    <w:tmpl w:val="6AEE9BA4"/>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
      <w:lvlText w:val=""/>
      <w:lvlJc w:val="left"/>
      <w:pPr>
        <w:tabs>
          <w:tab w:val="num" w:pos="3317"/>
        </w:tabs>
        <w:ind w:left="3317"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0" w15:restartNumberingAfterBreak="0">
    <w:nsid w:val="4A6C5C2F"/>
    <w:multiLevelType w:val="multilevel"/>
    <w:tmpl w:val="7A7095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1" w15:restartNumberingAfterBreak="0">
    <w:nsid w:val="4B2E77AE"/>
    <w:multiLevelType w:val="hybridMultilevel"/>
    <w:tmpl w:val="459CE4D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2" w15:restartNumberingAfterBreak="0">
    <w:nsid w:val="4CCD211B"/>
    <w:multiLevelType w:val="hybridMultilevel"/>
    <w:tmpl w:val="E89C4090"/>
    <w:lvl w:ilvl="0" w:tplc="1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3" w15:restartNumberingAfterBreak="0">
    <w:nsid w:val="4E1A63DF"/>
    <w:multiLevelType w:val="multilevel"/>
    <w:tmpl w:val="5AC46DEE"/>
    <w:name w:val="TableListBulletNumbering"/>
    <w:lvl w:ilvl="0">
      <w:start w:val="1"/>
      <w:numFmt w:val="bullet"/>
      <w:pStyle w:val="TableListBullet"/>
      <w:lvlText w:val=""/>
      <w:lvlJc w:val="left"/>
      <w:pPr>
        <w:tabs>
          <w:tab w:val="num" w:pos="283"/>
        </w:tabs>
        <w:ind w:left="283" w:hanging="283"/>
      </w:pPr>
      <w:rPr>
        <w:rFonts w:ascii="Symbol" w:hAnsi="Symbol"/>
      </w:rPr>
    </w:lvl>
    <w:lvl w:ilvl="1">
      <w:start w:val="1"/>
      <w:numFmt w:val="bullet"/>
      <w:pStyle w:val="TableListBulletLevel2"/>
      <w:lvlText w:val=""/>
      <w:lvlJc w:val="left"/>
      <w:pPr>
        <w:tabs>
          <w:tab w:val="num" w:pos="567"/>
        </w:tabs>
        <w:ind w:left="567" w:hanging="284"/>
      </w:pPr>
      <w:rPr>
        <w:rFonts w:ascii="Symbol" w:hAnsi="Symbol"/>
      </w:rPr>
    </w:lvl>
    <w:lvl w:ilvl="2">
      <w:start w:val="1"/>
      <w:numFmt w:val="bullet"/>
      <w:pStyle w:val="TableListBulletLevel3"/>
      <w:lvlText w:val=""/>
      <w:lvlJc w:val="left"/>
      <w:pPr>
        <w:tabs>
          <w:tab w:val="num" w:pos="850"/>
        </w:tabs>
        <w:ind w:left="850" w:hanging="283"/>
      </w:pPr>
      <w:rPr>
        <w:rFonts w:ascii="Symbol" w:hAnsi="Symbol"/>
      </w:rPr>
    </w:lvl>
    <w:lvl w:ilvl="3">
      <w:start w:val="1"/>
      <w:numFmt w:val="bullet"/>
      <w:pStyle w:val="Table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64" w15:restartNumberingAfterBreak="0">
    <w:nsid w:val="4EB000F4"/>
    <w:multiLevelType w:val="multilevel"/>
    <w:tmpl w:val="8E667F62"/>
    <w:styleLink w:val="PPOLISTHyphened"/>
    <w:lvl w:ilvl="0">
      <w:start w:val="1"/>
      <w:numFmt w:val="bullet"/>
      <w:pStyle w:val="ppoListHyphened-L1"/>
      <w:lvlText w:val="·"/>
      <w:lvlJc w:val="left"/>
      <w:pPr>
        <w:ind w:left="357" w:hanging="357"/>
      </w:pPr>
      <w:rPr>
        <w:rFonts w:ascii="Symbol" w:hAnsi="Symbol" w:hint="default"/>
      </w:rPr>
    </w:lvl>
    <w:lvl w:ilvl="1">
      <w:numFmt w:val="bullet"/>
      <w:pStyle w:val="ppoListHyphened-L2"/>
      <w:lvlText w:val=""/>
      <w:lvlJc w:val="left"/>
      <w:pPr>
        <w:ind w:left="1435" w:hanging="358"/>
      </w:pPr>
      <w:rPr>
        <w:rFonts w:ascii="Wingdings" w:hAnsi="Wingdings" w:hint="default"/>
      </w:rPr>
    </w:lvl>
    <w:lvl w:ilvl="2">
      <w:start w:val="1"/>
      <w:numFmt w:val="bullet"/>
      <w:pStyle w:val="ppoListHyphened-L3"/>
      <w:lvlText w:val="◊"/>
      <w:lvlJc w:val="left"/>
      <w:pPr>
        <w:ind w:left="2512" w:hanging="357"/>
      </w:pPr>
      <w:rPr>
        <w:rFonts w:ascii="EC Square Sans Pro" w:hAnsi="EC Square Sans Pro"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65" w15:restartNumberingAfterBreak="0">
    <w:nsid w:val="4FBD4EA4"/>
    <w:multiLevelType w:val="multilevel"/>
    <w:tmpl w:val="5C463BB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66" w15:restartNumberingAfterBreak="0">
    <w:nsid w:val="55469207"/>
    <w:multiLevelType w:val="hybridMultilevel"/>
    <w:tmpl w:val="2F1475FE"/>
    <w:lvl w:ilvl="0" w:tplc="01C087CC">
      <w:start w:val="1"/>
      <w:numFmt w:val="bullet"/>
      <w:lvlText w:val=""/>
      <w:lvlJc w:val="left"/>
      <w:pPr>
        <w:ind w:left="720" w:hanging="360"/>
      </w:pPr>
      <w:rPr>
        <w:rFonts w:ascii="Symbol" w:hAnsi="Symbol" w:hint="default"/>
      </w:rPr>
    </w:lvl>
    <w:lvl w:ilvl="1" w:tplc="2CF2BFEA">
      <w:start w:val="1"/>
      <w:numFmt w:val="bullet"/>
      <w:lvlText w:val="o"/>
      <w:lvlJc w:val="left"/>
      <w:pPr>
        <w:ind w:left="1440" w:hanging="360"/>
      </w:pPr>
      <w:rPr>
        <w:rFonts w:ascii="Courier New" w:hAnsi="Courier New" w:hint="default"/>
      </w:rPr>
    </w:lvl>
    <w:lvl w:ilvl="2" w:tplc="072A4C04">
      <w:start w:val="1"/>
      <w:numFmt w:val="bullet"/>
      <w:lvlText w:val=""/>
      <w:lvlJc w:val="left"/>
      <w:pPr>
        <w:ind w:left="2160" w:hanging="360"/>
      </w:pPr>
      <w:rPr>
        <w:rFonts w:ascii="Wingdings" w:hAnsi="Wingdings" w:hint="default"/>
      </w:rPr>
    </w:lvl>
    <w:lvl w:ilvl="3" w:tplc="B666D82C">
      <w:start w:val="1"/>
      <w:numFmt w:val="bullet"/>
      <w:lvlText w:val=""/>
      <w:lvlJc w:val="left"/>
      <w:pPr>
        <w:ind w:left="2880" w:hanging="360"/>
      </w:pPr>
      <w:rPr>
        <w:rFonts w:ascii="Symbol" w:hAnsi="Symbol" w:hint="default"/>
      </w:rPr>
    </w:lvl>
    <w:lvl w:ilvl="4" w:tplc="9C6451B6">
      <w:start w:val="1"/>
      <w:numFmt w:val="bullet"/>
      <w:lvlText w:val="o"/>
      <w:lvlJc w:val="left"/>
      <w:pPr>
        <w:ind w:left="3600" w:hanging="360"/>
      </w:pPr>
      <w:rPr>
        <w:rFonts w:ascii="Courier New" w:hAnsi="Courier New" w:hint="default"/>
      </w:rPr>
    </w:lvl>
    <w:lvl w:ilvl="5" w:tplc="15523A80">
      <w:start w:val="1"/>
      <w:numFmt w:val="bullet"/>
      <w:lvlText w:val=""/>
      <w:lvlJc w:val="left"/>
      <w:pPr>
        <w:ind w:left="4320" w:hanging="360"/>
      </w:pPr>
      <w:rPr>
        <w:rFonts w:ascii="Wingdings" w:hAnsi="Wingdings" w:hint="default"/>
      </w:rPr>
    </w:lvl>
    <w:lvl w:ilvl="6" w:tplc="BD088274">
      <w:start w:val="1"/>
      <w:numFmt w:val="bullet"/>
      <w:lvlText w:val=""/>
      <w:lvlJc w:val="left"/>
      <w:pPr>
        <w:ind w:left="5040" w:hanging="360"/>
      </w:pPr>
      <w:rPr>
        <w:rFonts w:ascii="Symbol" w:hAnsi="Symbol" w:hint="default"/>
      </w:rPr>
    </w:lvl>
    <w:lvl w:ilvl="7" w:tplc="27704BFC">
      <w:start w:val="1"/>
      <w:numFmt w:val="bullet"/>
      <w:lvlText w:val="o"/>
      <w:lvlJc w:val="left"/>
      <w:pPr>
        <w:ind w:left="5760" w:hanging="360"/>
      </w:pPr>
      <w:rPr>
        <w:rFonts w:ascii="Courier New" w:hAnsi="Courier New" w:hint="default"/>
      </w:rPr>
    </w:lvl>
    <w:lvl w:ilvl="8" w:tplc="5E36B3E0">
      <w:start w:val="1"/>
      <w:numFmt w:val="bullet"/>
      <w:lvlText w:val=""/>
      <w:lvlJc w:val="left"/>
      <w:pPr>
        <w:ind w:left="6480" w:hanging="360"/>
      </w:pPr>
      <w:rPr>
        <w:rFonts w:ascii="Wingdings" w:hAnsi="Wingdings" w:hint="default"/>
      </w:rPr>
    </w:lvl>
  </w:abstractNum>
  <w:abstractNum w:abstractNumId="67" w15:restartNumberingAfterBreak="0">
    <w:nsid w:val="55A13C23"/>
    <w:multiLevelType w:val="multilevel"/>
    <w:tmpl w:val="776AA4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8" w15:restartNumberingAfterBreak="0">
    <w:nsid w:val="590CC502"/>
    <w:multiLevelType w:val="hybridMultilevel"/>
    <w:tmpl w:val="C80E47EA"/>
    <w:lvl w:ilvl="0" w:tplc="4BA46758">
      <w:start w:val="1"/>
      <w:numFmt w:val="bullet"/>
      <w:lvlText w:val=""/>
      <w:lvlJc w:val="left"/>
      <w:pPr>
        <w:ind w:left="720" w:hanging="360"/>
      </w:pPr>
      <w:rPr>
        <w:rFonts w:ascii="Symbol" w:hAnsi="Symbol" w:hint="default"/>
      </w:rPr>
    </w:lvl>
    <w:lvl w:ilvl="1" w:tplc="1E1437C6">
      <w:start w:val="1"/>
      <w:numFmt w:val="bullet"/>
      <w:lvlText w:val="o"/>
      <w:lvlJc w:val="left"/>
      <w:pPr>
        <w:ind w:left="1080" w:hanging="360"/>
      </w:pPr>
      <w:rPr>
        <w:rFonts w:ascii="Courier New" w:hAnsi="Courier New" w:hint="default"/>
      </w:rPr>
    </w:lvl>
    <w:lvl w:ilvl="2" w:tplc="F6F492E0">
      <w:start w:val="1"/>
      <w:numFmt w:val="bullet"/>
      <w:lvlText w:val=""/>
      <w:lvlJc w:val="left"/>
      <w:pPr>
        <w:ind w:left="2160" w:hanging="360"/>
      </w:pPr>
      <w:rPr>
        <w:rFonts w:ascii="Wingdings" w:hAnsi="Wingdings" w:hint="default"/>
      </w:rPr>
    </w:lvl>
    <w:lvl w:ilvl="3" w:tplc="4712D8F6">
      <w:start w:val="1"/>
      <w:numFmt w:val="bullet"/>
      <w:lvlText w:val=""/>
      <w:lvlJc w:val="left"/>
      <w:pPr>
        <w:ind w:left="2880" w:hanging="360"/>
      </w:pPr>
      <w:rPr>
        <w:rFonts w:ascii="Symbol" w:hAnsi="Symbol" w:hint="default"/>
      </w:rPr>
    </w:lvl>
    <w:lvl w:ilvl="4" w:tplc="DF38FF30">
      <w:start w:val="1"/>
      <w:numFmt w:val="bullet"/>
      <w:lvlText w:val="o"/>
      <w:lvlJc w:val="left"/>
      <w:pPr>
        <w:ind w:left="3600" w:hanging="360"/>
      </w:pPr>
      <w:rPr>
        <w:rFonts w:ascii="Courier New" w:hAnsi="Courier New" w:hint="default"/>
      </w:rPr>
    </w:lvl>
    <w:lvl w:ilvl="5" w:tplc="7D30389C">
      <w:start w:val="1"/>
      <w:numFmt w:val="bullet"/>
      <w:lvlText w:val=""/>
      <w:lvlJc w:val="left"/>
      <w:pPr>
        <w:ind w:left="4320" w:hanging="360"/>
      </w:pPr>
      <w:rPr>
        <w:rFonts w:ascii="Wingdings" w:hAnsi="Wingdings" w:hint="default"/>
      </w:rPr>
    </w:lvl>
    <w:lvl w:ilvl="6" w:tplc="3E9C6FE0">
      <w:start w:val="1"/>
      <w:numFmt w:val="bullet"/>
      <w:lvlText w:val=""/>
      <w:lvlJc w:val="left"/>
      <w:pPr>
        <w:ind w:left="5040" w:hanging="360"/>
      </w:pPr>
      <w:rPr>
        <w:rFonts w:ascii="Symbol" w:hAnsi="Symbol" w:hint="default"/>
      </w:rPr>
    </w:lvl>
    <w:lvl w:ilvl="7" w:tplc="4E0CA848">
      <w:start w:val="1"/>
      <w:numFmt w:val="bullet"/>
      <w:lvlText w:val="o"/>
      <w:lvlJc w:val="left"/>
      <w:pPr>
        <w:ind w:left="5760" w:hanging="360"/>
      </w:pPr>
      <w:rPr>
        <w:rFonts w:ascii="Courier New" w:hAnsi="Courier New" w:hint="default"/>
      </w:rPr>
    </w:lvl>
    <w:lvl w:ilvl="8" w:tplc="60423E48">
      <w:start w:val="1"/>
      <w:numFmt w:val="bullet"/>
      <w:lvlText w:val=""/>
      <w:lvlJc w:val="left"/>
      <w:pPr>
        <w:ind w:left="6480" w:hanging="360"/>
      </w:pPr>
      <w:rPr>
        <w:rFonts w:ascii="Wingdings" w:hAnsi="Wingdings" w:hint="default"/>
      </w:rPr>
    </w:lvl>
  </w:abstractNum>
  <w:abstractNum w:abstractNumId="69" w15:restartNumberingAfterBreak="0">
    <w:nsid w:val="592F296C"/>
    <w:multiLevelType w:val="singleLevel"/>
    <w:tmpl w:val="6C5CA2BE"/>
    <w:lvl w:ilvl="0">
      <w:start w:val="1"/>
      <w:numFmt w:val="bullet"/>
      <w:pStyle w:val="NumPar2"/>
      <w:lvlText w:val=""/>
      <w:lvlJc w:val="left"/>
      <w:pPr>
        <w:tabs>
          <w:tab w:val="num" w:pos="360"/>
        </w:tabs>
        <w:ind w:left="360" w:hanging="360"/>
      </w:pPr>
      <w:rPr>
        <w:rFonts w:ascii="Wingdings" w:hAnsi="Wingdings" w:hint="default"/>
      </w:rPr>
    </w:lvl>
  </w:abstractNum>
  <w:abstractNum w:abstractNumId="70" w15:restartNumberingAfterBreak="0">
    <w:nsid w:val="5966740F"/>
    <w:multiLevelType w:val="hybridMultilevel"/>
    <w:tmpl w:val="DF0EBF2C"/>
    <w:lvl w:ilvl="0" w:tplc="FFFFFFFF">
      <w:start w:val="1"/>
      <w:numFmt w:val="bullet"/>
      <w:lvlText w:val=""/>
      <w:lvlJc w:val="left"/>
      <w:pPr>
        <w:ind w:left="720" w:hanging="360"/>
      </w:pPr>
      <w:rPr>
        <w:rFonts w:ascii="Symbol" w:hAnsi="Symbol" w:hint="default"/>
        <w:color w:val="auto"/>
      </w:rPr>
    </w:lvl>
    <w:lvl w:ilvl="1" w:tplc="2F90276A">
      <w:start w:val="1"/>
      <w:numFmt w:val="bullet"/>
      <w:lvlText w:val=""/>
      <w:lvlJc w:val="left"/>
      <w:pPr>
        <w:ind w:left="360" w:hanging="360"/>
      </w:pPr>
      <w:rPr>
        <w:rFonts w:ascii="Symbol" w:hAnsi="Symbol" w:hint="default"/>
        <w:color w:val="auto"/>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71" w15:restartNumberingAfterBreak="0">
    <w:nsid w:val="5B395ABF"/>
    <w:multiLevelType w:val="multilevel"/>
    <w:tmpl w:val="3C5051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5BAE5A3C"/>
    <w:multiLevelType w:val="hybridMultilevel"/>
    <w:tmpl w:val="0574B73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3" w15:restartNumberingAfterBreak="0">
    <w:nsid w:val="5C7F72EA"/>
    <w:multiLevelType w:val="hybridMultilevel"/>
    <w:tmpl w:val="EC88B67A"/>
    <w:lvl w:ilvl="0" w:tplc="0BD67C66">
      <w:start w:val="1"/>
      <w:numFmt w:val="bullet"/>
      <w:lvlText w:val="·"/>
      <w:lvlJc w:val="left"/>
      <w:pPr>
        <w:ind w:left="720" w:hanging="360"/>
      </w:pPr>
      <w:rPr>
        <w:rFonts w:ascii="Symbol" w:hAnsi="Symbol" w:hint="default"/>
      </w:rPr>
    </w:lvl>
    <w:lvl w:ilvl="1" w:tplc="D7022A7E">
      <w:start w:val="1"/>
      <w:numFmt w:val="bullet"/>
      <w:lvlText w:val="o"/>
      <w:lvlJc w:val="left"/>
      <w:pPr>
        <w:ind w:left="1440" w:hanging="360"/>
      </w:pPr>
      <w:rPr>
        <w:rFonts w:ascii="Courier New" w:hAnsi="Courier New" w:hint="default"/>
      </w:rPr>
    </w:lvl>
    <w:lvl w:ilvl="2" w:tplc="81003E38">
      <w:start w:val="1"/>
      <w:numFmt w:val="bullet"/>
      <w:lvlText w:val=""/>
      <w:lvlJc w:val="left"/>
      <w:pPr>
        <w:ind w:left="2160" w:hanging="360"/>
      </w:pPr>
      <w:rPr>
        <w:rFonts w:ascii="Wingdings" w:hAnsi="Wingdings" w:hint="default"/>
      </w:rPr>
    </w:lvl>
    <w:lvl w:ilvl="3" w:tplc="3BF0B73A">
      <w:start w:val="1"/>
      <w:numFmt w:val="bullet"/>
      <w:lvlText w:val=""/>
      <w:lvlJc w:val="left"/>
      <w:pPr>
        <w:ind w:left="2880" w:hanging="360"/>
      </w:pPr>
      <w:rPr>
        <w:rFonts w:ascii="Symbol" w:hAnsi="Symbol" w:hint="default"/>
      </w:rPr>
    </w:lvl>
    <w:lvl w:ilvl="4" w:tplc="D3A64012">
      <w:start w:val="1"/>
      <w:numFmt w:val="bullet"/>
      <w:lvlText w:val="o"/>
      <w:lvlJc w:val="left"/>
      <w:pPr>
        <w:ind w:left="3600" w:hanging="360"/>
      </w:pPr>
      <w:rPr>
        <w:rFonts w:ascii="Courier New" w:hAnsi="Courier New" w:hint="default"/>
      </w:rPr>
    </w:lvl>
    <w:lvl w:ilvl="5" w:tplc="56045614">
      <w:start w:val="1"/>
      <w:numFmt w:val="bullet"/>
      <w:lvlText w:val=""/>
      <w:lvlJc w:val="left"/>
      <w:pPr>
        <w:ind w:left="4320" w:hanging="360"/>
      </w:pPr>
      <w:rPr>
        <w:rFonts w:ascii="Wingdings" w:hAnsi="Wingdings" w:hint="default"/>
      </w:rPr>
    </w:lvl>
    <w:lvl w:ilvl="6" w:tplc="CBA0690A">
      <w:start w:val="1"/>
      <w:numFmt w:val="bullet"/>
      <w:lvlText w:val=""/>
      <w:lvlJc w:val="left"/>
      <w:pPr>
        <w:ind w:left="5040" w:hanging="360"/>
      </w:pPr>
      <w:rPr>
        <w:rFonts w:ascii="Symbol" w:hAnsi="Symbol" w:hint="default"/>
      </w:rPr>
    </w:lvl>
    <w:lvl w:ilvl="7" w:tplc="1860817A">
      <w:start w:val="1"/>
      <w:numFmt w:val="bullet"/>
      <w:lvlText w:val="o"/>
      <w:lvlJc w:val="left"/>
      <w:pPr>
        <w:ind w:left="5760" w:hanging="360"/>
      </w:pPr>
      <w:rPr>
        <w:rFonts w:ascii="Courier New" w:hAnsi="Courier New" w:hint="default"/>
      </w:rPr>
    </w:lvl>
    <w:lvl w:ilvl="8" w:tplc="8EB8C6E2">
      <w:start w:val="1"/>
      <w:numFmt w:val="bullet"/>
      <w:lvlText w:val=""/>
      <w:lvlJc w:val="left"/>
      <w:pPr>
        <w:ind w:left="6480" w:hanging="360"/>
      </w:pPr>
      <w:rPr>
        <w:rFonts w:ascii="Wingdings" w:hAnsi="Wingdings" w:hint="default"/>
      </w:rPr>
    </w:lvl>
  </w:abstractNum>
  <w:abstractNum w:abstractNumId="74" w15:restartNumberingAfterBreak="0">
    <w:nsid w:val="5D5EB24C"/>
    <w:multiLevelType w:val="hybridMultilevel"/>
    <w:tmpl w:val="E6C0FFCE"/>
    <w:lvl w:ilvl="0" w:tplc="10003A46">
      <w:start w:val="1"/>
      <w:numFmt w:val="bullet"/>
      <w:lvlText w:val="·"/>
      <w:lvlJc w:val="left"/>
      <w:pPr>
        <w:ind w:left="720" w:hanging="360"/>
      </w:pPr>
      <w:rPr>
        <w:rFonts w:ascii="Symbol" w:hAnsi="Symbol" w:hint="default"/>
      </w:rPr>
    </w:lvl>
    <w:lvl w:ilvl="1" w:tplc="13CE07DA">
      <w:start w:val="1"/>
      <w:numFmt w:val="bullet"/>
      <w:lvlText w:val="o"/>
      <w:lvlJc w:val="left"/>
      <w:pPr>
        <w:ind w:left="1440" w:hanging="360"/>
      </w:pPr>
      <w:rPr>
        <w:rFonts w:ascii="Courier New" w:hAnsi="Courier New" w:hint="default"/>
      </w:rPr>
    </w:lvl>
    <w:lvl w:ilvl="2" w:tplc="A3BC0A64">
      <w:start w:val="1"/>
      <w:numFmt w:val="bullet"/>
      <w:lvlText w:val=""/>
      <w:lvlJc w:val="left"/>
      <w:pPr>
        <w:ind w:left="2160" w:hanging="360"/>
      </w:pPr>
      <w:rPr>
        <w:rFonts w:ascii="Wingdings" w:hAnsi="Wingdings" w:hint="default"/>
      </w:rPr>
    </w:lvl>
    <w:lvl w:ilvl="3" w:tplc="EA288778">
      <w:start w:val="1"/>
      <w:numFmt w:val="bullet"/>
      <w:lvlText w:val=""/>
      <w:lvlJc w:val="left"/>
      <w:pPr>
        <w:ind w:left="2880" w:hanging="360"/>
      </w:pPr>
      <w:rPr>
        <w:rFonts w:ascii="Symbol" w:hAnsi="Symbol" w:hint="default"/>
      </w:rPr>
    </w:lvl>
    <w:lvl w:ilvl="4" w:tplc="AA1EC5DE">
      <w:start w:val="1"/>
      <w:numFmt w:val="bullet"/>
      <w:lvlText w:val="o"/>
      <w:lvlJc w:val="left"/>
      <w:pPr>
        <w:ind w:left="3600" w:hanging="360"/>
      </w:pPr>
      <w:rPr>
        <w:rFonts w:ascii="Courier New" w:hAnsi="Courier New" w:hint="default"/>
      </w:rPr>
    </w:lvl>
    <w:lvl w:ilvl="5" w:tplc="48FC7CC0">
      <w:start w:val="1"/>
      <w:numFmt w:val="bullet"/>
      <w:lvlText w:val=""/>
      <w:lvlJc w:val="left"/>
      <w:pPr>
        <w:ind w:left="4320" w:hanging="360"/>
      </w:pPr>
      <w:rPr>
        <w:rFonts w:ascii="Wingdings" w:hAnsi="Wingdings" w:hint="default"/>
      </w:rPr>
    </w:lvl>
    <w:lvl w:ilvl="6" w:tplc="64D600B4">
      <w:start w:val="1"/>
      <w:numFmt w:val="bullet"/>
      <w:lvlText w:val=""/>
      <w:lvlJc w:val="left"/>
      <w:pPr>
        <w:ind w:left="5040" w:hanging="360"/>
      </w:pPr>
      <w:rPr>
        <w:rFonts w:ascii="Symbol" w:hAnsi="Symbol" w:hint="default"/>
      </w:rPr>
    </w:lvl>
    <w:lvl w:ilvl="7" w:tplc="46547DB6">
      <w:start w:val="1"/>
      <w:numFmt w:val="bullet"/>
      <w:lvlText w:val="o"/>
      <w:lvlJc w:val="left"/>
      <w:pPr>
        <w:ind w:left="5760" w:hanging="360"/>
      </w:pPr>
      <w:rPr>
        <w:rFonts w:ascii="Courier New" w:hAnsi="Courier New" w:hint="default"/>
      </w:rPr>
    </w:lvl>
    <w:lvl w:ilvl="8" w:tplc="0D0C0C08">
      <w:start w:val="1"/>
      <w:numFmt w:val="bullet"/>
      <w:lvlText w:val=""/>
      <w:lvlJc w:val="left"/>
      <w:pPr>
        <w:ind w:left="6480" w:hanging="360"/>
      </w:pPr>
      <w:rPr>
        <w:rFonts w:ascii="Wingdings" w:hAnsi="Wingdings" w:hint="default"/>
      </w:rPr>
    </w:lvl>
  </w:abstractNum>
  <w:abstractNum w:abstractNumId="75" w15:restartNumberingAfterBreak="0">
    <w:nsid w:val="5D7E63B4"/>
    <w:multiLevelType w:val="hybridMultilevel"/>
    <w:tmpl w:val="A5BE15CA"/>
    <w:lvl w:ilvl="0" w:tplc="E3F85E5E">
      <w:numFmt w:val="bullet"/>
      <w:lvlText w:val="-"/>
      <w:lvlJc w:val="left"/>
      <w:pPr>
        <w:ind w:left="720" w:hanging="360"/>
      </w:pPr>
      <w:rPr>
        <w:rFonts w:ascii="Times New Roman" w:eastAsia="Times New Roman" w:hAnsi="Times New Roman" w:cs="Times New Roman"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6" w15:restartNumberingAfterBreak="0">
    <w:nsid w:val="5D901D55"/>
    <w:multiLevelType w:val="hybridMultilevel"/>
    <w:tmpl w:val="8AA8CD16"/>
    <w:lvl w:ilvl="0" w:tplc="18090005">
      <w:start w:val="1"/>
      <w:numFmt w:val="bullet"/>
      <w:lvlText w:val=""/>
      <w:lvlJc w:val="left"/>
      <w:pPr>
        <w:ind w:left="360" w:hanging="360"/>
      </w:pPr>
      <w:rPr>
        <w:rFonts w:ascii="Wingdings" w:hAnsi="Wingdings" w:hint="default"/>
      </w:rPr>
    </w:lvl>
    <w:lvl w:ilvl="1" w:tplc="18090003">
      <w:start w:val="1"/>
      <w:numFmt w:val="bullet"/>
      <w:lvlText w:val="o"/>
      <w:lvlJc w:val="left"/>
      <w:pPr>
        <w:ind w:left="1080" w:hanging="360"/>
      </w:pPr>
      <w:rPr>
        <w:rFonts w:ascii="Courier New" w:hAnsi="Courier New" w:cs="Times New Roman"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Times New Roman"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Times New Roman" w:hint="default"/>
      </w:rPr>
    </w:lvl>
    <w:lvl w:ilvl="8" w:tplc="18090005">
      <w:start w:val="1"/>
      <w:numFmt w:val="bullet"/>
      <w:lvlText w:val=""/>
      <w:lvlJc w:val="left"/>
      <w:pPr>
        <w:ind w:left="6120" w:hanging="360"/>
      </w:pPr>
      <w:rPr>
        <w:rFonts w:ascii="Wingdings" w:hAnsi="Wingdings" w:hint="default"/>
      </w:rPr>
    </w:lvl>
  </w:abstractNum>
  <w:abstractNum w:abstractNumId="77" w15:restartNumberingAfterBreak="0">
    <w:nsid w:val="60B55587"/>
    <w:multiLevelType w:val="hybridMultilevel"/>
    <w:tmpl w:val="8190E28E"/>
    <w:lvl w:ilvl="0" w:tplc="594899B8">
      <w:start w:val="1"/>
      <w:numFmt w:val="bullet"/>
      <w:lvlText w:val="-"/>
      <w:lvlJc w:val="left"/>
      <w:pPr>
        <w:ind w:left="720" w:hanging="360"/>
      </w:pPr>
      <w:rPr>
        <w:rFonts w:ascii="EC Square Sans Cond Pro" w:hAnsi="EC Square Sans Cond Pro" w:hint="default"/>
        <w:sz w:val="28"/>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8" w15:restartNumberingAfterBreak="0">
    <w:nsid w:val="6196753E"/>
    <w:multiLevelType w:val="hybridMultilevel"/>
    <w:tmpl w:val="2EFCD794"/>
    <w:lvl w:ilvl="0" w:tplc="18090001">
      <w:start w:val="1"/>
      <w:numFmt w:val="bullet"/>
      <w:lvlText w:val=""/>
      <w:lvlJc w:val="left"/>
      <w:pPr>
        <w:ind w:left="1068" w:hanging="360"/>
      </w:pPr>
      <w:rPr>
        <w:rFonts w:ascii="Symbol" w:hAnsi="Symbol" w:hint="default"/>
      </w:rPr>
    </w:lvl>
    <w:lvl w:ilvl="1" w:tplc="18090003" w:tentative="1">
      <w:start w:val="1"/>
      <w:numFmt w:val="bullet"/>
      <w:lvlText w:val="o"/>
      <w:lvlJc w:val="left"/>
      <w:pPr>
        <w:ind w:left="1788" w:hanging="360"/>
      </w:pPr>
      <w:rPr>
        <w:rFonts w:ascii="Courier New" w:hAnsi="Courier New" w:cs="Courier New" w:hint="default"/>
      </w:rPr>
    </w:lvl>
    <w:lvl w:ilvl="2" w:tplc="18090005" w:tentative="1">
      <w:start w:val="1"/>
      <w:numFmt w:val="bullet"/>
      <w:lvlText w:val=""/>
      <w:lvlJc w:val="left"/>
      <w:pPr>
        <w:ind w:left="2508" w:hanging="360"/>
      </w:pPr>
      <w:rPr>
        <w:rFonts w:ascii="Wingdings" w:hAnsi="Wingdings" w:hint="default"/>
      </w:rPr>
    </w:lvl>
    <w:lvl w:ilvl="3" w:tplc="18090001" w:tentative="1">
      <w:start w:val="1"/>
      <w:numFmt w:val="bullet"/>
      <w:lvlText w:val=""/>
      <w:lvlJc w:val="left"/>
      <w:pPr>
        <w:ind w:left="3228" w:hanging="360"/>
      </w:pPr>
      <w:rPr>
        <w:rFonts w:ascii="Symbol" w:hAnsi="Symbol" w:hint="default"/>
      </w:rPr>
    </w:lvl>
    <w:lvl w:ilvl="4" w:tplc="18090003" w:tentative="1">
      <w:start w:val="1"/>
      <w:numFmt w:val="bullet"/>
      <w:lvlText w:val="o"/>
      <w:lvlJc w:val="left"/>
      <w:pPr>
        <w:ind w:left="3948" w:hanging="360"/>
      </w:pPr>
      <w:rPr>
        <w:rFonts w:ascii="Courier New" w:hAnsi="Courier New" w:cs="Courier New" w:hint="default"/>
      </w:rPr>
    </w:lvl>
    <w:lvl w:ilvl="5" w:tplc="18090005" w:tentative="1">
      <w:start w:val="1"/>
      <w:numFmt w:val="bullet"/>
      <w:lvlText w:val=""/>
      <w:lvlJc w:val="left"/>
      <w:pPr>
        <w:ind w:left="4668" w:hanging="360"/>
      </w:pPr>
      <w:rPr>
        <w:rFonts w:ascii="Wingdings" w:hAnsi="Wingdings" w:hint="default"/>
      </w:rPr>
    </w:lvl>
    <w:lvl w:ilvl="6" w:tplc="18090001" w:tentative="1">
      <w:start w:val="1"/>
      <w:numFmt w:val="bullet"/>
      <w:lvlText w:val=""/>
      <w:lvlJc w:val="left"/>
      <w:pPr>
        <w:ind w:left="5388" w:hanging="360"/>
      </w:pPr>
      <w:rPr>
        <w:rFonts w:ascii="Symbol" w:hAnsi="Symbol" w:hint="default"/>
      </w:rPr>
    </w:lvl>
    <w:lvl w:ilvl="7" w:tplc="18090003" w:tentative="1">
      <w:start w:val="1"/>
      <w:numFmt w:val="bullet"/>
      <w:lvlText w:val="o"/>
      <w:lvlJc w:val="left"/>
      <w:pPr>
        <w:ind w:left="6108" w:hanging="360"/>
      </w:pPr>
      <w:rPr>
        <w:rFonts w:ascii="Courier New" w:hAnsi="Courier New" w:cs="Courier New" w:hint="default"/>
      </w:rPr>
    </w:lvl>
    <w:lvl w:ilvl="8" w:tplc="18090005" w:tentative="1">
      <w:start w:val="1"/>
      <w:numFmt w:val="bullet"/>
      <w:lvlText w:val=""/>
      <w:lvlJc w:val="left"/>
      <w:pPr>
        <w:ind w:left="6828" w:hanging="360"/>
      </w:pPr>
      <w:rPr>
        <w:rFonts w:ascii="Wingdings" w:hAnsi="Wingdings" w:hint="default"/>
      </w:rPr>
    </w:lvl>
  </w:abstractNum>
  <w:abstractNum w:abstractNumId="79" w15:restartNumberingAfterBreak="0">
    <w:nsid w:val="63A9F910"/>
    <w:multiLevelType w:val="hybridMultilevel"/>
    <w:tmpl w:val="08DEAF70"/>
    <w:lvl w:ilvl="0" w:tplc="0C7C3900">
      <w:start w:val="1"/>
      <w:numFmt w:val="bullet"/>
      <w:lvlText w:val="·"/>
      <w:lvlJc w:val="left"/>
      <w:pPr>
        <w:ind w:left="720" w:hanging="360"/>
      </w:pPr>
      <w:rPr>
        <w:rFonts w:ascii="Symbol" w:hAnsi="Symbol" w:hint="default"/>
      </w:rPr>
    </w:lvl>
    <w:lvl w:ilvl="1" w:tplc="2AC2C688">
      <w:start w:val="1"/>
      <w:numFmt w:val="bullet"/>
      <w:lvlText w:val="o"/>
      <w:lvlJc w:val="left"/>
      <w:pPr>
        <w:ind w:left="1440" w:hanging="360"/>
      </w:pPr>
      <w:rPr>
        <w:rFonts w:ascii="Courier New" w:hAnsi="Courier New" w:hint="default"/>
      </w:rPr>
    </w:lvl>
    <w:lvl w:ilvl="2" w:tplc="D0A250D4">
      <w:start w:val="1"/>
      <w:numFmt w:val="bullet"/>
      <w:lvlText w:val=""/>
      <w:lvlJc w:val="left"/>
      <w:pPr>
        <w:ind w:left="2160" w:hanging="360"/>
      </w:pPr>
      <w:rPr>
        <w:rFonts w:ascii="Wingdings" w:hAnsi="Wingdings" w:hint="default"/>
      </w:rPr>
    </w:lvl>
    <w:lvl w:ilvl="3" w:tplc="47B8D17C">
      <w:start w:val="1"/>
      <w:numFmt w:val="bullet"/>
      <w:lvlText w:val=""/>
      <w:lvlJc w:val="left"/>
      <w:pPr>
        <w:ind w:left="2880" w:hanging="360"/>
      </w:pPr>
      <w:rPr>
        <w:rFonts w:ascii="Symbol" w:hAnsi="Symbol" w:hint="default"/>
      </w:rPr>
    </w:lvl>
    <w:lvl w:ilvl="4" w:tplc="1C7ACC3C">
      <w:start w:val="1"/>
      <w:numFmt w:val="bullet"/>
      <w:lvlText w:val="o"/>
      <w:lvlJc w:val="left"/>
      <w:pPr>
        <w:ind w:left="3600" w:hanging="360"/>
      </w:pPr>
      <w:rPr>
        <w:rFonts w:ascii="Courier New" w:hAnsi="Courier New" w:hint="default"/>
      </w:rPr>
    </w:lvl>
    <w:lvl w:ilvl="5" w:tplc="9C40DC1E">
      <w:start w:val="1"/>
      <w:numFmt w:val="bullet"/>
      <w:lvlText w:val=""/>
      <w:lvlJc w:val="left"/>
      <w:pPr>
        <w:ind w:left="4320" w:hanging="360"/>
      </w:pPr>
      <w:rPr>
        <w:rFonts w:ascii="Wingdings" w:hAnsi="Wingdings" w:hint="default"/>
      </w:rPr>
    </w:lvl>
    <w:lvl w:ilvl="6" w:tplc="09A099C6">
      <w:start w:val="1"/>
      <w:numFmt w:val="bullet"/>
      <w:lvlText w:val=""/>
      <w:lvlJc w:val="left"/>
      <w:pPr>
        <w:ind w:left="5040" w:hanging="360"/>
      </w:pPr>
      <w:rPr>
        <w:rFonts w:ascii="Symbol" w:hAnsi="Symbol" w:hint="default"/>
      </w:rPr>
    </w:lvl>
    <w:lvl w:ilvl="7" w:tplc="CE3445E6">
      <w:start w:val="1"/>
      <w:numFmt w:val="bullet"/>
      <w:lvlText w:val="o"/>
      <w:lvlJc w:val="left"/>
      <w:pPr>
        <w:ind w:left="5760" w:hanging="360"/>
      </w:pPr>
      <w:rPr>
        <w:rFonts w:ascii="Courier New" w:hAnsi="Courier New" w:hint="default"/>
      </w:rPr>
    </w:lvl>
    <w:lvl w:ilvl="8" w:tplc="121039A2">
      <w:start w:val="1"/>
      <w:numFmt w:val="bullet"/>
      <w:lvlText w:val=""/>
      <w:lvlJc w:val="left"/>
      <w:pPr>
        <w:ind w:left="6480" w:hanging="360"/>
      </w:pPr>
      <w:rPr>
        <w:rFonts w:ascii="Wingdings" w:hAnsi="Wingdings" w:hint="default"/>
      </w:rPr>
    </w:lvl>
  </w:abstractNum>
  <w:abstractNum w:abstractNumId="80" w15:restartNumberingAfterBreak="0">
    <w:nsid w:val="63BA2EAD"/>
    <w:multiLevelType w:val="hybridMultilevel"/>
    <w:tmpl w:val="BDC6FC44"/>
    <w:lvl w:ilvl="0" w:tplc="80F4A3DE">
      <w:start w:val="1"/>
      <w:numFmt w:val="bullet"/>
      <w:lvlText w:val=""/>
      <w:lvlJc w:val="left"/>
      <w:pPr>
        <w:ind w:left="720" w:hanging="360"/>
      </w:pPr>
      <w:rPr>
        <w:rFonts w:ascii="Symbol" w:hAnsi="Symbol" w:hint="default"/>
      </w:rPr>
    </w:lvl>
    <w:lvl w:ilvl="1" w:tplc="27626546">
      <w:start w:val="1"/>
      <w:numFmt w:val="bullet"/>
      <w:lvlText w:val="o"/>
      <w:lvlJc w:val="left"/>
      <w:pPr>
        <w:ind w:left="1440" w:hanging="360"/>
      </w:pPr>
      <w:rPr>
        <w:rFonts w:ascii="Courier New" w:hAnsi="Courier New" w:hint="default"/>
      </w:rPr>
    </w:lvl>
    <w:lvl w:ilvl="2" w:tplc="B31271CE">
      <w:start w:val="1"/>
      <w:numFmt w:val="bullet"/>
      <w:lvlText w:val=""/>
      <w:lvlJc w:val="left"/>
      <w:pPr>
        <w:ind w:left="2160" w:hanging="360"/>
      </w:pPr>
      <w:rPr>
        <w:rFonts w:ascii="Wingdings" w:hAnsi="Wingdings" w:hint="default"/>
      </w:rPr>
    </w:lvl>
    <w:lvl w:ilvl="3" w:tplc="522CF5A8">
      <w:start w:val="1"/>
      <w:numFmt w:val="bullet"/>
      <w:lvlText w:val=""/>
      <w:lvlJc w:val="left"/>
      <w:pPr>
        <w:ind w:left="2880" w:hanging="360"/>
      </w:pPr>
      <w:rPr>
        <w:rFonts w:ascii="Symbol" w:hAnsi="Symbol" w:hint="default"/>
      </w:rPr>
    </w:lvl>
    <w:lvl w:ilvl="4" w:tplc="CAC20EF2">
      <w:start w:val="1"/>
      <w:numFmt w:val="bullet"/>
      <w:lvlText w:val="o"/>
      <w:lvlJc w:val="left"/>
      <w:pPr>
        <w:ind w:left="3600" w:hanging="360"/>
      </w:pPr>
      <w:rPr>
        <w:rFonts w:ascii="Courier New" w:hAnsi="Courier New" w:hint="default"/>
      </w:rPr>
    </w:lvl>
    <w:lvl w:ilvl="5" w:tplc="BAA24BBC">
      <w:start w:val="1"/>
      <w:numFmt w:val="bullet"/>
      <w:lvlText w:val=""/>
      <w:lvlJc w:val="left"/>
      <w:pPr>
        <w:ind w:left="4320" w:hanging="360"/>
      </w:pPr>
      <w:rPr>
        <w:rFonts w:ascii="Wingdings" w:hAnsi="Wingdings" w:hint="default"/>
      </w:rPr>
    </w:lvl>
    <w:lvl w:ilvl="6" w:tplc="CCD22208">
      <w:start w:val="1"/>
      <w:numFmt w:val="bullet"/>
      <w:lvlText w:val=""/>
      <w:lvlJc w:val="left"/>
      <w:pPr>
        <w:ind w:left="5040" w:hanging="360"/>
      </w:pPr>
      <w:rPr>
        <w:rFonts w:ascii="Symbol" w:hAnsi="Symbol" w:hint="default"/>
      </w:rPr>
    </w:lvl>
    <w:lvl w:ilvl="7" w:tplc="0AB04DE4">
      <w:start w:val="1"/>
      <w:numFmt w:val="bullet"/>
      <w:lvlText w:val="o"/>
      <w:lvlJc w:val="left"/>
      <w:pPr>
        <w:ind w:left="5760" w:hanging="360"/>
      </w:pPr>
      <w:rPr>
        <w:rFonts w:ascii="Courier New" w:hAnsi="Courier New" w:hint="default"/>
      </w:rPr>
    </w:lvl>
    <w:lvl w:ilvl="8" w:tplc="B8FE73F2">
      <w:start w:val="1"/>
      <w:numFmt w:val="bullet"/>
      <w:lvlText w:val=""/>
      <w:lvlJc w:val="left"/>
      <w:pPr>
        <w:ind w:left="6480" w:hanging="360"/>
      </w:pPr>
      <w:rPr>
        <w:rFonts w:ascii="Wingdings" w:hAnsi="Wingdings" w:hint="default"/>
      </w:rPr>
    </w:lvl>
  </w:abstractNum>
  <w:abstractNum w:abstractNumId="81" w15:restartNumberingAfterBreak="0">
    <w:nsid w:val="65E3966E"/>
    <w:multiLevelType w:val="hybridMultilevel"/>
    <w:tmpl w:val="29646D22"/>
    <w:lvl w:ilvl="0" w:tplc="31B67166">
      <w:start w:val="1"/>
      <w:numFmt w:val="bullet"/>
      <w:lvlText w:val="­"/>
      <w:lvlJc w:val="left"/>
      <w:pPr>
        <w:ind w:left="648" w:hanging="360"/>
      </w:pPr>
      <w:rPr>
        <w:rFonts w:ascii="Courier New" w:hAnsi="Courier New" w:hint="default"/>
      </w:rPr>
    </w:lvl>
    <w:lvl w:ilvl="1" w:tplc="B2644C56">
      <w:start w:val="1"/>
      <w:numFmt w:val="bullet"/>
      <w:lvlText w:val="o"/>
      <w:lvlJc w:val="left"/>
      <w:pPr>
        <w:ind w:left="1440" w:hanging="360"/>
      </w:pPr>
      <w:rPr>
        <w:rFonts w:ascii="Courier New" w:hAnsi="Courier New" w:hint="default"/>
      </w:rPr>
    </w:lvl>
    <w:lvl w:ilvl="2" w:tplc="115A109A">
      <w:start w:val="1"/>
      <w:numFmt w:val="bullet"/>
      <w:lvlText w:val=""/>
      <w:lvlJc w:val="left"/>
      <w:pPr>
        <w:ind w:left="2160" w:hanging="360"/>
      </w:pPr>
      <w:rPr>
        <w:rFonts w:ascii="Wingdings" w:hAnsi="Wingdings" w:hint="default"/>
      </w:rPr>
    </w:lvl>
    <w:lvl w:ilvl="3" w:tplc="345E6818">
      <w:start w:val="1"/>
      <w:numFmt w:val="bullet"/>
      <w:lvlText w:val=""/>
      <w:lvlJc w:val="left"/>
      <w:pPr>
        <w:ind w:left="2880" w:hanging="360"/>
      </w:pPr>
      <w:rPr>
        <w:rFonts w:ascii="Symbol" w:hAnsi="Symbol" w:hint="default"/>
      </w:rPr>
    </w:lvl>
    <w:lvl w:ilvl="4" w:tplc="EB769414">
      <w:start w:val="1"/>
      <w:numFmt w:val="bullet"/>
      <w:lvlText w:val="o"/>
      <w:lvlJc w:val="left"/>
      <w:pPr>
        <w:ind w:left="3600" w:hanging="360"/>
      </w:pPr>
      <w:rPr>
        <w:rFonts w:ascii="Courier New" w:hAnsi="Courier New" w:hint="default"/>
      </w:rPr>
    </w:lvl>
    <w:lvl w:ilvl="5" w:tplc="331878FE">
      <w:start w:val="1"/>
      <w:numFmt w:val="bullet"/>
      <w:lvlText w:val=""/>
      <w:lvlJc w:val="left"/>
      <w:pPr>
        <w:ind w:left="4320" w:hanging="360"/>
      </w:pPr>
      <w:rPr>
        <w:rFonts w:ascii="Wingdings" w:hAnsi="Wingdings" w:hint="default"/>
      </w:rPr>
    </w:lvl>
    <w:lvl w:ilvl="6" w:tplc="4D04E0F2">
      <w:start w:val="1"/>
      <w:numFmt w:val="bullet"/>
      <w:lvlText w:val=""/>
      <w:lvlJc w:val="left"/>
      <w:pPr>
        <w:ind w:left="5040" w:hanging="360"/>
      </w:pPr>
      <w:rPr>
        <w:rFonts w:ascii="Symbol" w:hAnsi="Symbol" w:hint="default"/>
      </w:rPr>
    </w:lvl>
    <w:lvl w:ilvl="7" w:tplc="3B544E22">
      <w:start w:val="1"/>
      <w:numFmt w:val="bullet"/>
      <w:lvlText w:val="o"/>
      <w:lvlJc w:val="left"/>
      <w:pPr>
        <w:ind w:left="5760" w:hanging="360"/>
      </w:pPr>
      <w:rPr>
        <w:rFonts w:ascii="Courier New" w:hAnsi="Courier New" w:hint="default"/>
      </w:rPr>
    </w:lvl>
    <w:lvl w:ilvl="8" w:tplc="DA1057D8">
      <w:start w:val="1"/>
      <w:numFmt w:val="bullet"/>
      <w:lvlText w:val=""/>
      <w:lvlJc w:val="left"/>
      <w:pPr>
        <w:ind w:left="6480" w:hanging="360"/>
      </w:pPr>
      <w:rPr>
        <w:rFonts w:ascii="Wingdings" w:hAnsi="Wingdings" w:hint="default"/>
      </w:rPr>
    </w:lvl>
  </w:abstractNum>
  <w:abstractNum w:abstractNumId="82" w15:restartNumberingAfterBreak="0">
    <w:nsid w:val="662B5C67"/>
    <w:multiLevelType w:val="singleLevel"/>
    <w:tmpl w:val="40D2097A"/>
    <w:lvl w:ilvl="0">
      <w:start w:val="1"/>
      <w:numFmt w:val="bullet"/>
      <w:pStyle w:val="ListDash"/>
      <w:lvlText w:val="–"/>
      <w:lvlJc w:val="left"/>
      <w:pPr>
        <w:tabs>
          <w:tab w:val="num" w:pos="283"/>
        </w:tabs>
        <w:ind w:left="283" w:hanging="283"/>
      </w:pPr>
      <w:rPr>
        <w:rFonts w:ascii="Times New Roman" w:hAnsi="Times New Roman"/>
      </w:rPr>
    </w:lvl>
  </w:abstractNum>
  <w:abstractNum w:abstractNumId="83" w15:restartNumberingAfterBreak="0">
    <w:nsid w:val="668A10F7"/>
    <w:multiLevelType w:val="singleLevel"/>
    <w:tmpl w:val="BD783356"/>
    <w:lvl w:ilvl="0">
      <w:start w:val="1"/>
      <w:numFmt w:val="bullet"/>
      <w:pStyle w:val="ListDash2"/>
      <w:lvlText w:val="–"/>
      <w:lvlJc w:val="left"/>
      <w:pPr>
        <w:tabs>
          <w:tab w:val="num" w:pos="1360"/>
        </w:tabs>
        <w:ind w:left="1360" w:hanging="283"/>
      </w:pPr>
      <w:rPr>
        <w:rFonts w:ascii="Times New Roman" w:hAnsi="Times New Roman"/>
      </w:rPr>
    </w:lvl>
  </w:abstractNum>
  <w:abstractNum w:abstractNumId="84" w15:restartNumberingAfterBreak="0">
    <w:nsid w:val="67671EEF"/>
    <w:multiLevelType w:val="singleLevel"/>
    <w:tmpl w:val="249CEA72"/>
    <w:lvl w:ilvl="0">
      <w:start w:val="1"/>
      <w:numFmt w:val="bullet"/>
      <w:pStyle w:val="ListDash1"/>
      <w:lvlText w:val="–"/>
      <w:lvlJc w:val="left"/>
      <w:pPr>
        <w:tabs>
          <w:tab w:val="num" w:pos="765"/>
        </w:tabs>
        <w:ind w:left="765" w:hanging="283"/>
      </w:pPr>
      <w:rPr>
        <w:rFonts w:ascii="Times New Roman" w:hAnsi="Times New Roman"/>
      </w:rPr>
    </w:lvl>
  </w:abstractNum>
  <w:abstractNum w:abstractNumId="85" w15:restartNumberingAfterBreak="0">
    <w:nsid w:val="69581A88"/>
    <w:multiLevelType w:val="hybridMultilevel"/>
    <w:tmpl w:val="14289E1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6" w15:restartNumberingAfterBreak="0">
    <w:nsid w:val="6B864EDB"/>
    <w:multiLevelType w:val="multilevel"/>
    <w:tmpl w:val="B8B6B5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6DA46A65"/>
    <w:multiLevelType w:val="hybridMultilevel"/>
    <w:tmpl w:val="EC28532C"/>
    <w:lvl w:ilvl="0" w:tplc="18090001">
      <w:start w:val="1"/>
      <w:numFmt w:val="bullet"/>
      <w:lvlText w:val=""/>
      <w:lvlJc w:val="left"/>
      <w:pPr>
        <w:ind w:left="1087" w:hanging="360"/>
      </w:pPr>
      <w:rPr>
        <w:rFonts w:ascii="Symbol" w:hAnsi="Symbol" w:hint="default"/>
      </w:rPr>
    </w:lvl>
    <w:lvl w:ilvl="1" w:tplc="18090003" w:tentative="1">
      <w:start w:val="1"/>
      <w:numFmt w:val="bullet"/>
      <w:lvlText w:val="o"/>
      <w:lvlJc w:val="left"/>
      <w:pPr>
        <w:ind w:left="1807" w:hanging="360"/>
      </w:pPr>
      <w:rPr>
        <w:rFonts w:ascii="Courier New" w:hAnsi="Courier New" w:cs="Courier New" w:hint="default"/>
      </w:rPr>
    </w:lvl>
    <w:lvl w:ilvl="2" w:tplc="18090005" w:tentative="1">
      <w:start w:val="1"/>
      <w:numFmt w:val="bullet"/>
      <w:lvlText w:val=""/>
      <w:lvlJc w:val="left"/>
      <w:pPr>
        <w:ind w:left="2527" w:hanging="360"/>
      </w:pPr>
      <w:rPr>
        <w:rFonts w:ascii="Wingdings" w:hAnsi="Wingdings" w:hint="default"/>
      </w:rPr>
    </w:lvl>
    <w:lvl w:ilvl="3" w:tplc="18090001" w:tentative="1">
      <w:start w:val="1"/>
      <w:numFmt w:val="bullet"/>
      <w:lvlText w:val=""/>
      <w:lvlJc w:val="left"/>
      <w:pPr>
        <w:ind w:left="3247" w:hanging="360"/>
      </w:pPr>
      <w:rPr>
        <w:rFonts w:ascii="Symbol" w:hAnsi="Symbol" w:hint="default"/>
      </w:rPr>
    </w:lvl>
    <w:lvl w:ilvl="4" w:tplc="18090003" w:tentative="1">
      <w:start w:val="1"/>
      <w:numFmt w:val="bullet"/>
      <w:lvlText w:val="o"/>
      <w:lvlJc w:val="left"/>
      <w:pPr>
        <w:ind w:left="3967" w:hanging="360"/>
      </w:pPr>
      <w:rPr>
        <w:rFonts w:ascii="Courier New" w:hAnsi="Courier New" w:cs="Courier New" w:hint="default"/>
      </w:rPr>
    </w:lvl>
    <w:lvl w:ilvl="5" w:tplc="18090005" w:tentative="1">
      <w:start w:val="1"/>
      <w:numFmt w:val="bullet"/>
      <w:lvlText w:val=""/>
      <w:lvlJc w:val="left"/>
      <w:pPr>
        <w:ind w:left="4687" w:hanging="360"/>
      </w:pPr>
      <w:rPr>
        <w:rFonts w:ascii="Wingdings" w:hAnsi="Wingdings" w:hint="default"/>
      </w:rPr>
    </w:lvl>
    <w:lvl w:ilvl="6" w:tplc="18090001" w:tentative="1">
      <w:start w:val="1"/>
      <w:numFmt w:val="bullet"/>
      <w:lvlText w:val=""/>
      <w:lvlJc w:val="left"/>
      <w:pPr>
        <w:ind w:left="5407" w:hanging="360"/>
      </w:pPr>
      <w:rPr>
        <w:rFonts w:ascii="Symbol" w:hAnsi="Symbol" w:hint="default"/>
      </w:rPr>
    </w:lvl>
    <w:lvl w:ilvl="7" w:tplc="18090003" w:tentative="1">
      <w:start w:val="1"/>
      <w:numFmt w:val="bullet"/>
      <w:lvlText w:val="o"/>
      <w:lvlJc w:val="left"/>
      <w:pPr>
        <w:ind w:left="6127" w:hanging="360"/>
      </w:pPr>
      <w:rPr>
        <w:rFonts w:ascii="Courier New" w:hAnsi="Courier New" w:cs="Courier New" w:hint="default"/>
      </w:rPr>
    </w:lvl>
    <w:lvl w:ilvl="8" w:tplc="18090005" w:tentative="1">
      <w:start w:val="1"/>
      <w:numFmt w:val="bullet"/>
      <w:lvlText w:val=""/>
      <w:lvlJc w:val="left"/>
      <w:pPr>
        <w:ind w:left="6847" w:hanging="360"/>
      </w:pPr>
      <w:rPr>
        <w:rFonts w:ascii="Wingdings" w:hAnsi="Wingdings" w:hint="default"/>
      </w:rPr>
    </w:lvl>
  </w:abstractNum>
  <w:abstractNum w:abstractNumId="88" w15:restartNumberingAfterBreak="0">
    <w:nsid w:val="6E307C04"/>
    <w:multiLevelType w:val="hybridMultilevel"/>
    <w:tmpl w:val="0120AB4A"/>
    <w:lvl w:ilvl="0" w:tplc="18090001">
      <w:start w:val="1"/>
      <w:numFmt w:val="bullet"/>
      <w:lvlText w:val=""/>
      <w:lvlJc w:val="left"/>
      <w:pPr>
        <w:ind w:left="1080" w:hanging="360"/>
      </w:pPr>
      <w:rPr>
        <w:rFonts w:ascii="Symbol" w:hAnsi="Symbol"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89" w15:restartNumberingAfterBreak="0">
    <w:nsid w:val="6E440488"/>
    <w:multiLevelType w:val="hybridMultilevel"/>
    <w:tmpl w:val="549A2CA0"/>
    <w:lvl w:ilvl="0" w:tplc="594899B8">
      <w:start w:val="1"/>
      <w:numFmt w:val="bullet"/>
      <w:lvlText w:val="-"/>
      <w:lvlJc w:val="left"/>
      <w:pPr>
        <w:ind w:left="720" w:hanging="360"/>
      </w:pPr>
      <w:rPr>
        <w:rFonts w:ascii="EC Square Sans Cond Pro" w:hAnsi="EC Square Sans Cond Pro" w:hint="default"/>
        <w:sz w:val="28"/>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0" w15:restartNumberingAfterBreak="0">
    <w:nsid w:val="6E5C21E3"/>
    <w:multiLevelType w:val="singleLevel"/>
    <w:tmpl w:val="91AE4CCA"/>
    <w:lvl w:ilvl="0">
      <w:start w:val="1"/>
      <w:numFmt w:val="bullet"/>
      <w:pStyle w:val="ListDash3"/>
      <w:lvlText w:val="–"/>
      <w:lvlJc w:val="left"/>
      <w:pPr>
        <w:tabs>
          <w:tab w:val="num" w:pos="2199"/>
        </w:tabs>
        <w:ind w:left="2199" w:hanging="283"/>
      </w:pPr>
      <w:rPr>
        <w:rFonts w:ascii="Times New Roman" w:hAnsi="Times New Roman"/>
      </w:rPr>
    </w:lvl>
  </w:abstractNum>
  <w:abstractNum w:abstractNumId="91" w15:restartNumberingAfterBreak="0">
    <w:nsid w:val="6E74326C"/>
    <w:multiLevelType w:val="multilevel"/>
    <w:tmpl w:val="25C8C0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6EEB6F27"/>
    <w:multiLevelType w:val="hybridMultilevel"/>
    <w:tmpl w:val="ED22C3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3" w15:restartNumberingAfterBreak="0">
    <w:nsid w:val="70501DF0"/>
    <w:multiLevelType w:val="hybridMultilevel"/>
    <w:tmpl w:val="B194E764"/>
    <w:lvl w:ilvl="0" w:tplc="9BF0E944">
      <w:start w:val="1"/>
      <w:numFmt w:val="bullet"/>
      <w:lvlText w:val=""/>
      <w:lvlJc w:val="left"/>
      <w:pPr>
        <w:ind w:left="720" w:hanging="360"/>
      </w:pPr>
      <w:rPr>
        <w:rFonts w:ascii="Symbol" w:hAnsi="Symbol" w:hint="default"/>
      </w:rPr>
    </w:lvl>
    <w:lvl w:ilvl="1" w:tplc="880A6380">
      <w:start w:val="1"/>
      <w:numFmt w:val="bullet"/>
      <w:lvlText w:val="o"/>
      <w:lvlJc w:val="left"/>
      <w:pPr>
        <w:ind w:left="1440" w:hanging="360"/>
      </w:pPr>
      <w:rPr>
        <w:rFonts w:ascii="Courier New" w:hAnsi="Courier New" w:hint="default"/>
      </w:rPr>
    </w:lvl>
    <w:lvl w:ilvl="2" w:tplc="9FFC2AD6">
      <w:start w:val="1"/>
      <w:numFmt w:val="bullet"/>
      <w:lvlText w:val=""/>
      <w:lvlJc w:val="left"/>
      <w:pPr>
        <w:ind w:left="2160" w:hanging="360"/>
      </w:pPr>
      <w:rPr>
        <w:rFonts w:ascii="Wingdings" w:hAnsi="Wingdings" w:hint="default"/>
      </w:rPr>
    </w:lvl>
    <w:lvl w:ilvl="3" w:tplc="B9906716">
      <w:start w:val="1"/>
      <w:numFmt w:val="bullet"/>
      <w:lvlText w:val=""/>
      <w:lvlJc w:val="left"/>
      <w:pPr>
        <w:ind w:left="2880" w:hanging="360"/>
      </w:pPr>
      <w:rPr>
        <w:rFonts w:ascii="Symbol" w:hAnsi="Symbol" w:hint="default"/>
      </w:rPr>
    </w:lvl>
    <w:lvl w:ilvl="4" w:tplc="28A6B696">
      <w:start w:val="1"/>
      <w:numFmt w:val="bullet"/>
      <w:lvlText w:val="o"/>
      <w:lvlJc w:val="left"/>
      <w:pPr>
        <w:ind w:left="3600" w:hanging="360"/>
      </w:pPr>
      <w:rPr>
        <w:rFonts w:ascii="Courier New" w:hAnsi="Courier New" w:hint="default"/>
      </w:rPr>
    </w:lvl>
    <w:lvl w:ilvl="5" w:tplc="3C6A2C7A">
      <w:start w:val="1"/>
      <w:numFmt w:val="bullet"/>
      <w:lvlText w:val=""/>
      <w:lvlJc w:val="left"/>
      <w:pPr>
        <w:ind w:left="4320" w:hanging="360"/>
      </w:pPr>
      <w:rPr>
        <w:rFonts w:ascii="Wingdings" w:hAnsi="Wingdings" w:hint="default"/>
      </w:rPr>
    </w:lvl>
    <w:lvl w:ilvl="6" w:tplc="CB5AB3DE">
      <w:start w:val="1"/>
      <w:numFmt w:val="bullet"/>
      <w:lvlText w:val=""/>
      <w:lvlJc w:val="left"/>
      <w:pPr>
        <w:ind w:left="5040" w:hanging="360"/>
      </w:pPr>
      <w:rPr>
        <w:rFonts w:ascii="Symbol" w:hAnsi="Symbol" w:hint="default"/>
      </w:rPr>
    </w:lvl>
    <w:lvl w:ilvl="7" w:tplc="01903A3A">
      <w:start w:val="1"/>
      <w:numFmt w:val="bullet"/>
      <w:lvlText w:val="o"/>
      <w:lvlJc w:val="left"/>
      <w:pPr>
        <w:ind w:left="5760" w:hanging="360"/>
      </w:pPr>
      <w:rPr>
        <w:rFonts w:ascii="Courier New" w:hAnsi="Courier New" w:hint="default"/>
      </w:rPr>
    </w:lvl>
    <w:lvl w:ilvl="8" w:tplc="351AAE78">
      <w:start w:val="1"/>
      <w:numFmt w:val="bullet"/>
      <w:lvlText w:val=""/>
      <w:lvlJc w:val="left"/>
      <w:pPr>
        <w:ind w:left="6480" w:hanging="360"/>
      </w:pPr>
      <w:rPr>
        <w:rFonts w:ascii="Wingdings" w:hAnsi="Wingdings" w:hint="default"/>
      </w:rPr>
    </w:lvl>
  </w:abstractNum>
  <w:abstractNum w:abstractNumId="94" w15:restartNumberingAfterBreak="0">
    <w:nsid w:val="71C26A2F"/>
    <w:multiLevelType w:val="multilevel"/>
    <w:tmpl w:val="D868A6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5" w15:restartNumberingAfterBreak="0">
    <w:nsid w:val="73043273"/>
    <w:multiLevelType w:val="multilevel"/>
    <w:tmpl w:val="377CFA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6" w15:restartNumberingAfterBreak="0">
    <w:nsid w:val="73217E03"/>
    <w:multiLevelType w:val="hybridMultilevel"/>
    <w:tmpl w:val="028E4690"/>
    <w:lvl w:ilvl="0" w:tplc="5386CE70">
      <w:start w:val="1"/>
      <w:numFmt w:val="bullet"/>
      <w:lvlText w:val=""/>
      <w:lvlJc w:val="left"/>
      <w:pPr>
        <w:ind w:left="360" w:hanging="360"/>
      </w:pPr>
      <w:rPr>
        <w:rFonts w:ascii="Symbol" w:hAnsi="Symbol" w:hint="default"/>
      </w:rPr>
    </w:lvl>
    <w:lvl w:ilvl="1" w:tplc="4774799A">
      <w:start w:val="1"/>
      <w:numFmt w:val="bullet"/>
      <w:lvlText w:val="o"/>
      <w:lvlJc w:val="left"/>
      <w:pPr>
        <w:ind w:left="1080" w:hanging="360"/>
      </w:pPr>
      <w:rPr>
        <w:rFonts w:ascii="Courier New" w:hAnsi="Courier New" w:hint="default"/>
      </w:rPr>
    </w:lvl>
    <w:lvl w:ilvl="2" w:tplc="6E24E7D8">
      <w:start w:val="1"/>
      <w:numFmt w:val="bullet"/>
      <w:lvlText w:val=""/>
      <w:lvlJc w:val="left"/>
      <w:pPr>
        <w:ind w:left="1800" w:hanging="360"/>
      </w:pPr>
      <w:rPr>
        <w:rFonts w:ascii="Wingdings" w:hAnsi="Wingdings" w:hint="default"/>
      </w:rPr>
    </w:lvl>
    <w:lvl w:ilvl="3" w:tplc="0E86B1CA">
      <w:start w:val="1"/>
      <w:numFmt w:val="bullet"/>
      <w:lvlText w:val=""/>
      <w:lvlJc w:val="left"/>
      <w:pPr>
        <w:ind w:left="2520" w:hanging="360"/>
      </w:pPr>
      <w:rPr>
        <w:rFonts w:ascii="Symbol" w:hAnsi="Symbol" w:hint="default"/>
      </w:rPr>
    </w:lvl>
    <w:lvl w:ilvl="4" w:tplc="0436CF0C">
      <w:start w:val="1"/>
      <w:numFmt w:val="bullet"/>
      <w:lvlText w:val="o"/>
      <w:lvlJc w:val="left"/>
      <w:pPr>
        <w:ind w:left="3240" w:hanging="360"/>
      </w:pPr>
      <w:rPr>
        <w:rFonts w:ascii="Courier New" w:hAnsi="Courier New" w:hint="default"/>
      </w:rPr>
    </w:lvl>
    <w:lvl w:ilvl="5" w:tplc="A4FCDEA8">
      <w:start w:val="1"/>
      <w:numFmt w:val="bullet"/>
      <w:lvlText w:val=""/>
      <w:lvlJc w:val="left"/>
      <w:pPr>
        <w:ind w:left="3960" w:hanging="360"/>
      </w:pPr>
      <w:rPr>
        <w:rFonts w:ascii="Wingdings" w:hAnsi="Wingdings" w:hint="default"/>
      </w:rPr>
    </w:lvl>
    <w:lvl w:ilvl="6" w:tplc="763C6D0A">
      <w:start w:val="1"/>
      <w:numFmt w:val="bullet"/>
      <w:lvlText w:val=""/>
      <w:lvlJc w:val="left"/>
      <w:pPr>
        <w:ind w:left="4680" w:hanging="360"/>
      </w:pPr>
      <w:rPr>
        <w:rFonts w:ascii="Symbol" w:hAnsi="Symbol" w:hint="default"/>
      </w:rPr>
    </w:lvl>
    <w:lvl w:ilvl="7" w:tplc="9E628DA8">
      <w:start w:val="1"/>
      <w:numFmt w:val="bullet"/>
      <w:lvlText w:val="o"/>
      <w:lvlJc w:val="left"/>
      <w:pPr>
        <w:ind w:left="5400" w:hanging="360"/>
      </w:pPr>
      <w:rPr>
        <w:rFonts w:ascii="Courier New" w:hAnsi="Courier New" w:hint="default"/>
      </w:rPr>
    </w:lvl>
    <w:lvl w:ilvl="8" w:tplc="D4463D96">
      <w:start w:val="1"/>
      <w:numFmt w:val="bullet"/>
      <w:lvlText w:val=""/>
      <w:lvlJc w:val="left"/>
      <w:pPr>
        <w:ind w:left="6120" w:hanging="360"/>
      </w:pPr>
      <w:rPr>
        <w:rFonts w:ascii="Wingdings" w:hAnsi="Wingdings" w:hint="default"/>
      </w:rPr>
    </w:lvl>
  </w:abstractNum>
  <w:abstractNum w:abstractNumId="97" w15:restartNumberingAfterBreak="0">
    <w:nsid w:val="73FE777C"/>
    <w:multiLevelType w:val="multilevel"/>
    <w:tmpl w:val="57FCE23C"/>
    <w:lvl w:ilvl="0">
      <w:start w:val="1"/>
      <w:numFmt w:val="bullet"/>
      <w:lvlText w:val=""/>
      <w:lvlJc w:val="left"/>
      <w:pPr>
        <w:ind w:left="283" w:hanging="283"/>
      </w:pPr>
      <w:rPr>
        <w:rFonts w:ascii="Symbol" w:hAnsi="Symbol"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98" w15:restartNumberingAfterBreak="0">
    <w:nsid w:val="78482D8B"/>
    <w:multiLevelType w:val="hybridMultilevel"/>
    <w:tmpl w:val="738C493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9" w15:restartNumberingAfterBreak="0">
    <w:nsid w:val="78CE43B6"/>
    <w:multiLevelType w:val="multilevel"/>
    <w:tmpl w:val="D108B5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7CE81528"/>
    <w:multiLevelType w:val="multilevel"/>
    <w:tmpl w:val="973E94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542477443">
    <w:abstractNumId w:val="17"/>
  </w:num>
  <w:num w:numId="2" w16cid:durableId="937449305">
    <w:abstractNumId w:val="8"/>
  </w:num>
  <w:num w:numId="3" w16cid:durableId="1111584671">
    <w:abstractNumId w:val="16"/>
  </w:num>
  <w:num w:numId="4" w16cid:durableId="461969338">
    <w:abstractNumId w:val="19"/>
  </w:num>
  <w:num w:numId="5" w16cid:durableId="1670865189">
    <w:abstractNumId w:val="18"/>
  </w:num>
  <w:num w:numId="6" w16cid:durableId="1499812379">
    <w:abstractNumId w:val="29"/>
  </w:num>
  <w:num w:numId="7" w16cid:durableId="729696562">
    <w:abstractNumId w:val="15"/>
  </w:num>
  <w:num w:numId="8" w16cid:durableId="1792086313">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90919289">
    <w:abstractNumId w:val="26"/>
  </w:num>
  <w:num w:numId="10" w16cid:durableId="1813980503">
    <w:abstractNumId w:val="63"/>
  </w:num>
  <w:num w:numId="11" w16cid:durableId="729109599">
    <w:abstractNumId w:val="66"/>
  </w:num>
  <w:num w:numId="12" w16cid:durableId="1601719987">
    <w:abstractNumId w:val="88"/>
  </w:num>
  <w:num w:numId="13" w16cid:durableId="1687442664">
    <w:abstractNumId w:val="9"/>
  </w:num>
  <w:num w:numId="14" w16cid:durableId="363748478">
    <w:abstractNumId w:val="96"/>
  </w:num>
  <w:num w:numId="15" w16cid:durableId="411319742">
    <w:abstractNumId w:val="64"/>
  </w:num>
  <w:num w:numId="16" w16cid:durableId="1779250144">
    <w:abstractNumId w:val="40"/>
  </w:num>
  <w:num w:numId="17" w16cid:durableId="1536507056">
    <w:abstractNumId w:val="4"/>
  </w:num>
  <w:num w:numId="18" w16cid:durableId="1419332330">
    <w:abstractNumId w:val="76"/>
  </w:num>
  <w:num w:numId="19" w16cid:durableId="2004892286">
    <w:abstractNumId w:val="89"/>
  </w:num>
  <w:num w:numId="20" w16cid:durableId="1432050945">
    <w:abstractNumId w:val="77"/>
  </w:num>
  <w:num w:numId="21" w16cid:durableId="678120196">
    <w:abstractNumId w:val="21"/>
  </w:num>
  <w:num w:numId="22" w16cid:durableId="906113801">
    <w:abstractNumId w:val="35"/>
  </w:num>
  <w:num w:numId="23" w16cid:durableId="83842159">
    <w:abstractNumId w:val="98"/>
  </w:num>
  <w:num w:numId="24" w16cid:durableId="44259200">
    <w:abstractNumId w:val="54"/>
  </w:num>
  <w:num w:numId="25" w16cid:durableId="815028488">
    <w:abstractNumId w:val="24"/>
  </w:num>
  <w:num w:numId="26" w16cid:durableId="236138886">
    <w:abstractNumId w:val="97"/>
  </w:num>
  <w:num w:numId="27" w16cid:durableId="433671235">
    <w:abstractNumId w:val="85"/>
  </w:num>
  <w:num w:numId="28" w16cid:durableId="1515338789">
    <w:abstractNumId w:val="49"/>
  </w:num>
  <w:num w:numId="29" w16cid:durableId="1698505679">
    <w:abstractNumId w:val="38"/>
  </w:num>
  <w:num w:numId="30" w16cid:durableId="1178932640">
    <w:abstractNumId w:val="61"/>
  </w:num>
  <w:num w:numId="31" w16cid:durableId="911235129">
    <w:abstractNumId w:val="41"/>
  </w:num>
  <w:num w:numId="32" w16cid:durableId="1035736259">
    <w:abstractNumId w:val="32"/>
  </w:num>
  <w:num w:numId="33" w16cid:durableId="1765683542">
    <w:abstractNumId w:val="87"/>
  </w:num>
  <w:num w:numId="34" w16cid:durableId="749233453">
    <w:abstractNumId w:val="39"/>
  </w:num>
  <w:num w:numId="35" w16cid:durableId="2010013584">
    <w:abstractNumId w:val="72"/>
  </w:num>
  <w:num w:numId="36" w16cid:durableId="1903715381">
    <w:abstractNumId w:val="3"/>
  </w:num>
  <w:num w:numId="37" w16cid:durableId="1519196164">
    <w:abstractNumId w:val="11"/>
  </w:num>
  <w:num w:numId="38" w16cid:durableId="1013341155">
    <w:abstractNumId w:val="92"/>
  </w:num>
  <w:num w:numId="39" w16cid:durableId="322659344">
    <w:abstractNumId w:val="0"/>
  </w:num>
  <w:num w:numId="40" w16cid:durableId="351491896">
    <w:abstractNumId w:val="69"/>
  </w:num>
  <w:num w:numId="41" w16cid:durableId="211157679">
    <w:abstractNumId w:val="82"/>
  </w:num>
  <w:num w:numId="42" w16cid:durableId="1519662155">
    <w:abstractNumId w:val="28"/>
  </w:num>
  <w:num w:numId="43" w16cid:durableId="417871586">
    <w:abstractNumId w:val="51"/>
  </w:num>
  <w:num w:numId="44" w16cid:durableId="495152203">
    <w:abstractNumId w:val="43"/>
  </w:num>
  <w:num w:numId="45" w16cid:durableId="862325653">
    <w:abstractNumId w:val="22"/>
  </w:num>
  <w:num w:numId="46" w16cid:durableId="575628517">
    <w:abstractNumId w:val="20"/>
  </w:num>
  <w:num w:numId="47" w16cid:durableId="642076527">
    <w:abstractNumId w:val="84"/>
  </w:num>
  <w:num w:numId="48" w16cid:durableId="886378392">
    <w:abstractNumId w:val="83"/>
  </w:num>
  <w:num w:numId="49" w16cid:durableId="172032082">
    <w:abstractNumId w:val="90"/>
  </w:num>
  <w:num w:numId="50" w16cid:durableId="453796824">
    <w:abstractNumId w:val="34"/>
  </w:num>
  <w:num w:numId="51" w16cid:durableId="321274827">
    <w:abstractNumId w:val="59"/>
  </w:num>
  <w:num w:numId="52" w16cid:durableId="829833712">
    <w:abstractNumId w:val="58"/>
  </w:num>
  <w:num w:numId="53" w16cid:durableId="350297586">
    <w:abstractNumId w:val="7"/>
  </w:num>
  <w:num w:numId="54" w16cid:durableId="523709916">
    <w:abstractNumId w:val="14"/>
  </w:num>
  <w:num w:numId="55" w16cid:durableId="415055989">
    <w:abstractNumId w:val="81"/>
  </w:num>
  <w:num w:numId="56" w16cid:durableId="1338925076">
    <w:abstractNumId w:val="44"/>
  </w:num>
  <w:num w:numId="57" w16cid:durableId="824858002">
    <w:abstractNumId w:val="65"/>
  </w:num>
  <w:num w:numId="58" w16cid:durableId="342246442">
    <w:abstractNumId w:val="12"/>
  </w:num>
  <w:num w:numId="59" w16cid:durableId="89935461">
    <w:abstractNumId w:val="60"/>
  </w:num>
  <w:num w:numId="60" w16cid:durableId="768620416">
    <w:abstractNumId w:val="55"/>
  </w:num>
  <w:num w:numId="61" w16cid:durableId="1574854072">
    <w:abstractNumId w:val="94"/>
  </w:num>
  <w:num w:numId="62" w16cid:durableId="578056716">
    <w:abstractNumId w:val="93"/>
  </w:num>
  <w:num w:numId="63" w16cid:durableId="95374114">
    <w:abstractNumId w:val="10"/>
  </w:num>
  <w:num w:numId="64" w16cid:durableId="1502626018">
    <w:abstractNumId w:val="71"/>
  </w:num>
  <w:num w:numId="65" w16cid:durableId="991300158">
    <w:abstractNumId w:val="30"/>
  </w:num>
  <w:num w:numId="66" w16cid:durableId="564217217">
    <w:abstractNumId w:val="25"/>
  </w:num>
  <w:num w:numId="67" w16cid:durableId="2145075331">
    <w:abstractNumId w:val="31"/>
  </w:num>
  <w:num w:numId="68" w16cid:durableId="943145555">
    <w:abstractNumId w:val="45"/>
  </w:num>
  <w:num w:numId="69" w16cid:durableId="1278676390">
    <w:abstractNumId w:val="33"/>
  </w:num>
  <w:num w:numId="70" w16cid:durableId="1992638098">
    <w:abstractNumId w:val="48"/>
  </w:num>
  <w:num w:numId="71" w16cid:durableId="1344433338">
    <w:abstractNumId w:val="68"/>
  </w:num>
  <w:num w:numId="72" w16cid:durableId="681057472">
    <w:abstractNumId w:val="57"/>
  </w:num>
  <w:num w:numId="73" w16cid:durableId="169028368">
    <w:abstractNumId w:val="47"/>
  </w:num>
  <w:num w:numId="74" w16cid:durableId="1348678734">
    <w:abstractNumId w:val="95"/>
  </w:num>
  <w:num w:numId="75" w16cid:durableId="1584758333">
    <w:abstractNumId w:val="67"/>
  </w:num>
  <w:num w:numId="76" w16cid:durableId="956183216">
    <w:abstractNumId w:val="42"/>
  </w:num>
  <w:num w:numId="77" w16cid:durableId="431585408">
    <w:abstractNumId w:val="99"/>
  </w:num>
  <w:num w:numId="78" w16cid:durableId="314842980">
    <w:abstractNumId w:val="86"/>
  </w:num>
  <w:num w:numId="79" w16cid:durableId="270011411">
    <w:abstractNumId w:val="100"/>
  </w:num>
  <w:num w:numId="80" w16cid:durableId="130486283">
    <w:abstractNumId w:val="91"/>
  </w:num>
  <w:num w:numId="81" w16cid:durableId="396559762">
    <w:abstractNumId w:val="75"/>
  </w:num>
  <w:num w:numId="82" w16cid:durableId="1517499991">
    <w:abstractNumId w:val="79"/>
  </w:num>
  <w:num w:numId="83" w16cid:durableId="696388156">
    <w:abstractNumId w:val="46"/>
  </w:num>
  <w:num w:numId="84" w16cid:durableId="815799669">
    <w:abstractNumId w:val="74"/>
  </w:num>
  <w:num w:numId="85" w16cid:durableId="674184700">
    <w:abstractNumId w:val="73"/>
  </w:num>
  <w:num w:numId="86" w16cid:durableId="1843735046">
    <w:abstractNumId w:val="23"/>
  </w:num>
  <w:num w:numId="87" w16cid:durableId="1137645097">
    <w:abstractNumId w:val="1"/>
  </w:num>
  <w:num w:numId="88" w16cid:durableId="1102140317">
    <w:abstractNumId w:val="52"/>
  </w:num>
  <w:num w:numId="89" w16cid:durableId="1977300807">
    <w:abstractNumId w:val="78"/>
  </w:num>
  <w:num w:numId="90" w16cid:durableId="775562837">
    <w:abstractNumId w:val="2"/>
  </w:num>
  <w:num w:numId="91" w16cid:durableId="24715143">
    <w:abstractNumId w:val="50"/>
  </w:num>
  <w:num w:numId="92" w16cid:durableId="47269876">
    <w:abstractNumId w:val="13"/>
  </w:num>
  <w:num w:numId="93" w16cid:durableId="1474056624">
    <w:abstractNumId w:val="5"/>
  </w:num>
  <w:num w:numId="94" w16cid:durableId="445197674">
    <w:abstractNumId w:val="6"/>
  </w:num>
  <w:num w:numId="95" w16cid:durableId="1745950693">
    <w:abstractNumId w:val="37"/>
  </w:num>
  <w:num w:numId="96" w16cid:durableId="1412893174">
    <w:abstractNumId w:val="80"/>
  </w:num>
  <w:num w:numId="97" w16cid:durableId="1845240345">
    <w:abstractNumId w:val="53"/>
  </w:num>
  <w:num w:numId="98" w16cid:durableId="1343708044">
    <w:abstractNumId w:val="27"/>
  </w:num>
  <w:num w:numId="99" w16cid:durableId="534389319">
    <w:abstractNumId w:val="56"/>
  </w:num>
  <w:num w:numId="100" w16cid:durableId="1138183002">
    <w:abstractNumId w:val="62"/>
  </w:num>
  <w:num w:numId="101" w16cid:durableId="646469163">
    <w:abstractNumId w:val="70"/>
  </w:num>
  <w:numIdMacAtCleanup w:val="10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defaultTabStop w:val="720"/>
  <w:hyphenationZone w:val="425"/>
  <w:drawingGridHorizontalSpacing w:val="245"/>
  <w:drawingGridVerticalSpacing w:val="163"/>
  <w:displayVerticalDrawingGridEvery w:val="2"/>
  <w:characterSpacingControl w:val="doNotCompress"/>
  <w:hdrShapeDefaults>
    <o:shapedefaults v:ext="edit" spidmax="2051"/>
  </w:hdrShapeDefaults>
  <w:footnotePr>
    <w:footnote w:id="-1"/>
    <w:footnote w:id="0"/>
  </w:footnotePr>
  <w:endnotePr>
    <w:pos w:val="sectEnd"/>
    <w:numFmt w:val="lowerLette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Status" w:val="Green"/>
    <w:docVar w:name="EPKit_DocumentHasBeenSaved" w:val="true"/>
    <w:docVar w:name="LW_ACCOMPAGNANT.CP" w:val="to the "/>
    <w:docVar w:name="LW_ANNEX_NBR_FIRST" w:val="4"/>
    <w:docVar w:name="LW_ANNEX_NBR_LAST" w:val="4"/>
    <w:docVar w:name="LW_ANNEX_UNIQUE" w:val="0"/>
    <w:docVar w:name="LW_CORRIGENDUM" w:val="&lt;UNUSED&gt;"/>
    <w:docVar w:name="LW_COVERPAGE_EXISTS" w:val="True"/>
    <w:docVar w:name="LW_COVERPAGE_GUID" w:val="31E738FF-8A40-4C22-B979-F21C75F40501"/>
    <w:docVar w:name="LW_COVERPAGE_TYPE" w:val="1"/>
    <w:docVar w:name="LW_CROSSREFERENCE" w:val="&lt;UNUSED&gt;"/>
    <w:docVar w:name="LW_DocType" w:val="EUROLOOK"/>
    <w:docVar w:name="LW_EMISSION" w:val="16.6.2026"/>
    <w:docVar w:name="LW_EMISSION_ISODATE" w:val="2026-06-16"/>
    <w:docVar w:name="LW_EMISSION_LOCATION" w:val="STR"/>
    <w:docVar w:name="LW_EMISSION_PREFIX" w:val="Strasbourg, "/>
    <w:docVar w:name="LW_EMISSION_SUFFIX" w:val=" "/>
    <w:docVar w:name="LW_ID_DOCTYPE_NONLW" w:val="CP-039"/>
    <w:docVar w:name="LW_LANGUE" w:val="EN"/>
    <w:docVar w:name="LW_LEVEL_OF_SENSITIVITY" w:val="Standard treatment"/>
    <w:docVar w:name="LW_NOM.INST" w:val="EUROPEAN COMMISSION"/>
    <w:docVar w:name="LW_NOM.INST_JOINTDOC" w:val="&lt;EMPTY&gt;"/>
    <w:docVar w:name="LW_OBJETACTEPRINCIPAL.CP" w:val="Annual Management and Performance Report for the EU Budget \u8211? 2025 financial year"/>
    <w:docVar w:name="LW_PART_NBR" w:val="1"/>
    <w:docVar w:name="LW_PART_NBR_TOTAL" w:val="1"/>
    <w:docVar w:name="LW_REF.INST.NEW" w:val="COM"/>
    <w:docVar w:name="LW_REF.INST.NEW_ADOPTED" w:val="final"/>
    <w:docVar w:name="LW_REF.INST.NEW_TEXT" w:val="(2026) 824"/>
    <w:docVar w:name="LW_REF.INTERNE" w:val="&lt;UNUSED&gt;"/>
    <w:docVar w:name="LW_SENSITIVITY" w:val="&lt;?xml version=&quot;1.0&quot; encoding=&quot;utf-8&quot;?&gt;_x000d__x000a_&lt;SensitivityLevel xmlns:xsd=&quot;http://www.w3.org/2001/XMLSchema&quot; xmlns:xsi=&quot;http://www.w3.org/2001/XMLSchema-instance&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YPE.DOC.CP" w:val="ANNEX_x000b_"/>
    <w:docVar w:name="LW_TYPEACTEPRINCIPAL.CP" w:val="REPORT FROM THE COMMISSION TO THE EUROPEAN PARLIAMENT, THE COUNCIL AND THE COURT OF AUDITORS "/>
  </w:docVars>
  <w:rsids>
    <w:rsidRoot w:val="00A72C16"/>
    <w:rsid w:val="0000219D"/>
    <w:rsid w:val="00002C80"/>
    <w:rsid w:val="00003297"/>
    <w:rsid w:val="000035FD"/>
    <w:rsid w:val="000039A9"/>
    <w:rsid w:val="00003A3C"/>
    <w:rsid w:val="00005633"/>
    <w:rsid w:val="00006FCD"/>
    <w:rsid w:val="00007595"/>
    <w:rsid w:val="00010449"/>
    <w:rsid w:val="00013451"/>
    <w:rsid w:val="000134BF"/>
    <w:rsid w:val="00017396"/>
    <w:rsid w:val="00017438"/>
    <w:rsid w:val="000200EA"/>
    <w:rsid w:val="00021297"/>
    <w:rsid w:val="000221F4"/>
    <w:rsid w:val="000226FD"/>
    <w:rsid w:val="000238EE"/>
    <w:rsid w:val="00023F73"/>
    <w:rsid w:val="00025739"/>
    <w:rsid w:val="00026275"/>
    <w:rsid w:val="00027941"/>
    <w:rsid w:val="00027EDB"/>
    <w:rsid w:val="00030764"/>
    <w:rsid w:val="00033DCA"/>
    <w:rsid w:val="00033E88"/>
    <w:rsid w:val="00034CAF"/>
    <w:rsid w:val="00034F71"/>
    <w:rsid w:val="00035A90"/>
    <w:rsid w:val="00035C9B"/>
    <w:rsid w:val="000412EE"/>
    <w:rsid w:val="000436AA"/>
    <w:rsid w:val="00044DDF"/>
    <w:rsid w:val="00045AA1"/>
    <w:rsid w:val="00046856"/>
    <w:rsid w:val="000477A8"/>
    <w:rsid w:val="00052D71"/>
    <w:rsid w:val="000534BD"/>
    <w:rsid w:val="00053514"/>
    <w:rsid w:val="00054CDB"/>
    <w:rsid w:val="00056672"/>
    <w:rsid w:val="00060933"/>
    <w:rsid w:val="00061A5F"/>
    <w:rsid w:val="00061FBF"/>
    <w:rsid w:val="00062543"/>
    <w:rsid w:val="00062C5F"/>
    <w:rsid w:val="00064F73"/>
    <w:rsid w:val="000655CB"/>
    <w:rsid w:val="00066E4A"/>
    <w:rsid w:val="000679D2"/>
    <w:rsid w:val="0007007D"/>
    <w:rsid w:val="00071D1A"/>
    <w:rsid w:val="0007337F"/>
    <w:rsid w:val="00073925"/>
    <w:rsid w:val="000739F0"/>
    <w:rsid w:val="00075323"/>
    <w:rsid w:val="00076A85"/>
    <w:rsid w:val="0007789A"/>
    <w:rsid w:val="00080840"/>
    <w:rsid w:val="00080BF8"/>
    <w:rsid w:val="00081151"/>
    <w:rsid w:val="00081DBC"/>
    <w:rsid w:val="0008359F"/>
    <w:rsid w:val="0008550B"/>
    <w:rsid w:val="000856D1"/>
    <w:rsid w:val="00086AA6"/>
    <w:rsid w:val="00087214"/>
    <w:rsid w:val="00090FBE"/>
    <w:rsid w:val="000917C2"/>
    <w:rsid w:val="00092BE3"/>
    <w:rsid w:val="00093B62"/>
    <w:rsid w:val="0009469F"/>
    <w:rsid w:val="00095A87"/>
    <w:rsid w:val="00096CFA"/>
    <w:rsid w:val="000975F5"/>
    <w:rsid w:val="000A1C2E"/>
    <w:rsid w:val="000A32CA"/>
    <w:rsid w:val="000A44D9"/>
    <w:rsid w:val="000A47D4"/>
    <w:rsid w:val="000A509B"/>
    <w:rsid w:val="000A77F5"/>
    <w:rsid w:val="000B1363"/>
    <w:rsid w:val="000B3FFD"/>
    <w:rsid w:val="000B5697"/>
    <w:rsid w:val="000B56A7"/>
    <w:rsid w:val="000B5D0B"/>
    <w:rsid w:val="000B7017"/>
    <w:rsid w:val="000B7C5C"/>
    <w:rsid w:val="000C2547"/>
    <w:rsid w:val="000C2F14"/>
    <w:rsid w:val="000C3806"/>
    <w:rsid w:val="000C4261"/>
    <w:rsid w:val="000C4E44"/>
    <w:rsid w:val="000C5031"/>
    <w:rsid w:val="000C5E6C"/>
    <w:rsid w:val="000C7CCA"/>
    <w:rsid w:val="000C7DE7"/>
    <w:rsid w:val="000D196C"/>
    <w:rsid w:val="000D1EB7"/>
    <w:rsid w:val="000D4186"/>
    <w:rsid w:val="000D4F8C"/>
    <w:rsid w:val="000D5B64"/>
    <w:rsid w:val="000D6952"/>
    <w:rsid w:val="000E09A4"/>
    <w:rsid w:val="000E23FF"/>
    <w:rsid w:val="000E399B"/>
    <w:rsid w:val="000E457F"/>
    <w:rsid w:val="000E6469"/>
    <w:rsid w:val="000F1F31"/>
    <w:rsid w:val="000F2BB4"/>
    <w:rsid w:val="000F4244"/>
    <w:rsid w:val="000F6BA3"/>
    <w:rsid w:val="000F6E15"/>
    <w:rsid w:val="000F6EBD"/>
    <w:rsid w:val="000F7E13"/>
    <w:rsid w:val="00103AE8"/>
    <w:rsid w:val="00103EE6"/>
    <w:rsid w:val="0010531D"/>
    <w:rsid w:val="00106C44"/>
    <w:rsid w:val="0011099B"/>
    <w:rsid w:val="00111591"/>
    <w:rsid w:val="00112FF6"/>
    <w:rsid w:val="001131CE"/>
    <w:rsid w:val="0011370F"/>
    <w:rsid w:val="00113F16"/>
    <w:rsid w:val="00114D99"/>
    <w:rsid w:val="00117744"/>
    <w:rsid w:val="00117A3D"/>
    <w:rsid w:val="00117BD0"/>
    <w:rsid w:val="00120DEE"/>
    <w:rsid w:val="00122078"/>
    <w:rsid w:val="00122D16"/>
    <w:rsid w:val="00123F57"/>
    <w:rsid w:val="00124CC9"/>
    <w:rsid w:val="0012540E"/>
    <w:rsid w:val="00125A66"/>
    <w:rsid w:val="00127257"/>
    <w:rsid w:val="00133B77"/>
    <w:rsid w:val="00136A19"/>
    <w:rsid w:val="00137546"/>
    <w:rsid w:val="00140684"/>
    <w:rsid w:val="00140C39"/>
    <w:rsid w:val="00140E87"/>
    <w:rsid w:val="001412DD"/>
    <w:rsid w:val="001416FC"/>
    <w:rsid w:val="00142523"/>
    <w:rsid w:val="001434EB"/>
    <w:rsid w:val="00143C0D"/>
    <w:rsid w:val="001455B6"/>
    <w:rsid w:val="00147D21"/>
    <w:rsid w:val="001501B5"/>
    <w:rsid w:val="00152136"/>
    <w:rsid w:val="00153935"/>
    <w:rsid w:val="00153CC7"/>
    <w:rsid w:val="00154667"/>
    <w:rsid w:val="001562BE"/>
    <w:rsid w:val="00160249"/>
    <w:rsid w:val="001602EE"/>
    <w:rsid w:val="00160F35"/>
    <w:rsid w:val="0016321A"/>
    <w:rsid w:val="0016511E"/>
    <w:rsid w:val="001652DC"/>
    <w:rsid w:val="00167809"/>
    <w:rsid w:val="00170199"/>
    <w:rsid w:val="001707AA"/>
    <w:rsid w:val="00170DE3"/>
    <w:rsid w:val="0017210E"/>
    <w:rsid w:val="00172A2B"/>
    <w:rsid w:val="00173037"/>
    <w:rsid w:val="00174D26"/>
    <w:rsid w:val="00176265"/>
    <w:rsid w:val="001776DE"/>
    <w:rsid w:val="001778BE"/>
    <w:rsid w:val="00181661"/>
    <w:rsid w:val="00183C0F"/>
    <w:rsid w:val="00184606"/>
    <w:rsid w:val="0018655C"/>
    <w:rsid w:val="00186F36"/>
    <w:rsid w:val="00190E2D"/>
    <w:rsid w:val="001924DF"/>
    <w:rsid w:val="00192AEB"/>
    <w:rsid w:val="00192D6D"/>
    <w:rsid w:val="001939B1"/>
    <w:rsid w:val="00193D9B"/>
    <w:rsid w:val="00195C43"/>
    <w:rsid w:val="00195F1C"/>
    <w:rsid w:val="0019642A"/>
    <w:rsid w:val="001964DE"/>
    <w:rsid w:val="001975A3"/>
    <w:rsid w:val="0019776F"/>
    <w:rsid w:val="001A0C66"/>
    <w:rsid w:val="001A10AB"/>
    <w:rsid w:val="001A15EF"/>
    <w:rsid w:val="001A3038"/>
    <w:rsid w:val="001A30CB"/>
    <w:rsid w:val="001A3D96"/>
    <w:rsid w:val="001A4DCF"/>
    <w:rsid w:val="001A550D"/>
    <w:rsid w:val="001A563A"/>
    <w:rsid w:val="001B3FD5"/>
    <w:rsid w:val="001B5075"/>
    <w:rsid w:val="001B5584"/>
    <w:rsid w:val="001B64ED"/>
    <w:rsid w:val="001B78CC"/>
    <w:rsid w:val="001B7F2A"/>
    <w:rsid w:val="001C3EC3"/>
    <w:rsid w:val="001C4B7A"/>
    <w:rsid w:val="001C612C"/>
    <w:rsid w:val="001C6156"/>
    <w:rsid w:val="001C6CD0"/>
    <w:rsid w:val="001C6FD4"/>
    <w:rsid w:val="001C6FFF"/>
    <w:rsid w:val="001C7BCC"/>
    <w:rsid w:val="001C7CD2"/>
    <w:rsid w:val="001C7CD4"/>
    <w:rsid w:val="001D223A"/>
    <w:rsid w:val="001D259A"/>
    <w:rsid w:val="001D261D"/>
    <w:rsid w:val="001D587F"/>
    <w:rsid w:val="001D5A87"/>
    <w:rsid w:val="001E0771"/>
    <w:rsid w:val="001E0F02"/>
    <w:rsid w:val="001E27B4"/>
    <w:rsid w:val="001E2D50"/>
    <w:rsid w:val="001E3212"/>
    <w:rsid w:val="001E32CF"/>
    <w:rsid w:val="001E4220"/>
    <w:rsid w:val="001E6DE3"/>
    <w:rsid w:val="001F027E"/>
    <w:rsid w:val="001F15BE"/>
    <w:rsid w:val="001F1A47"/>
    <w:rsid w:val="001F33D8"/>
    <w:rsid w:val="001F4A1A"/>
    <w:rsid w:val="001F6631"/>
    <w:rsid w:val="001F6663"/>
    <w:rsid w:val="001F666E"/>
    <w:rsid w:val="001F687A"/>
    <w:rsid w:val="00201288"/>
    <w:rsid w:val="002012F7"/>
    <w:rsid w:val="00201825"/>
    <w:rsid w:val="00201CB0"/>
    <w:rsid w:val="00201F40"/>
    <w:rsid w:val="002022EA"/>
    <w:rsid w:val="00202637"/>
    <w:rsid w:val="00202E8A"/>
    <w:rsid w:val="00202EE1"/>
    <w:rsid w:val="00203B50"/>
    <w:rsid w:val="00205E6F"/>
    <w:rsid w:val="00205EA6"/>
    <w:rsid w:val="00205FBE"/>
    <w:rsid w:val="00206DE0"/>
    <w:rsid w:val="00207B0E"/>
    <w:rsid w:val="002102F3"/>
    <w:rsid w:val="00210930"/>
    <w:rsid w:val="002113D9"/>
    <w:rsid w:val="00212E46"/>
    <w:rsid w:val="002136C6"/>
    <w:rsid w:val="00213F98"/>
    <w:rsid w:val="00214455"/>
    <w:rsid w:val="0021482C"/>
    <w:rsid w:val="00215842"/>
    <w:rsid w:val="00216389"/>
    <w:rsid w:val="00217968"/>
    <w:rsid w:val="0022032F"/>
    <w:rsid w:val="00221EA9"/>
    <w:rsid w:val="00222FD0"/>
    <w:rsid w:val="0022556B"/>
    <w:rsid w:val="00230165"/>
    <w:rsid w:val="00230888"/>
    <w:rsid w:val="0023171D"/>
    <w:rsid w:val="00232811"/>
    <w:rsid w:val="002334E1"/>
    <w:rsid w:val="002347CA"/>
    <w:rsid w:val="0023568D"/>
    <w:rsid w:val="002361B4"/>
    <w:rsid w:val="0024008D"/>
    <w:rsid w:val="0024081B"/>
    <w:rsid w:val="00240DA3"/>
    <w:rsid w:val="00243895"/>
    <w:rsid w:val="00244CC9"/>
    <w:rsid w:val="00247D2E"/>
    <w:rsid w:val="00250BB8"/>
    <w:rsid w:val="00251453"/>
    <w:rsid w:val="00251F66"/>
    <w:rsid w:val="00252068"/>
    <w:rsid w:val="0025294D"/>
    <w:rsid w:val="00252E52"/>
    <w:rsid w:val="002531EC"/>
    <w:rsid w:val="002535DA"/>
    <w:rsid w:val="0025526B"/>
    <w:rsid w:val="00255EEA"/>
    <w:rsid w:val="00260C77"/>
    <w:rsid w:val="00261DB7"/>
    <w:rsid w:val="0026434D"/>
    <w:rsid w:val="002662D1"/>
    <w:rsid w:val="002666DF"/>
    <w:rsid w:val="0026713D"/>
    <w:rsid w:val="0026798C"/>
    <w:rsid w:val="00270554"/>
    <w:rsid w:val="0027171A"/>
    <w:rsid w:val="00273095"/>
    <w:rsid w:val="0027451F"/>
    <w:rsid w:val="002755DE"/>
    <w:rsid w:val="00275919"/>
    <w:rsid w:val="0027597A"/>
    <w:rsid w:val="00276960"/>
    <w:rsid w:val="00276D31"/>
    <w:rsid w:val="002772AB"/>
    <w:rsid w:val="00280063"/>
    <w:rsid w:val="002800C7"/>
    <w:rsid w:val="00280BEE"/>
    <w:rsid w:val="00281597"/>
    <w:rsid w:val="00281B68"/>
    <w:rsid w:val="00281C93"/>
    <w:rsid w:val="002823D4"/>
    <w:rsid w:val="00282A27"/>
    <w:rsid w:val="00282F86"/>
    <w:rsid w:val="0028410A"/>
    <w:rsid w:val="002852FD"/>
    <w:rsid w:val="00285444"/>
    <w:rsid w:val="0028593A"/>
    <w:rsid w:val="0028647A"/>
    <w:rsid w:val="00286EB7"/>
    <w:rsid w:val="00287924"/>
    <w:rsid w:val="00292DD8"/>
    <w:rsid w:val="00293B0D"/>
    <w:rsid w:val="00294E8E"/>
    <w:rsid w:val="00296267"/>
    <w:rsid w:val="002971BF"/>
    <w:rsid w:val="0029740C"/>
    <w:rsid w:val="002A066C"/>
    <w:rsid w:val="002A0C52"/>
    <w:rsid w:val="002A1515"/>
    <w:rsid w:val="002A16D9"/>
    <w:rsid w:val="002A17A0"/>
    <w:rsid w:val="002A2A11"/>
    <w:rsid w:val="002A2ACE"/>
    <w:rsid w:val="002A30EC"/>
    <w:rsid w:val="002A3E7E"/>
    <w:rsid w:val="002A42C9"/>
    <w:rsid w:val="002B1DD9"/>
    <w:rsid w:val="002B308A"/>
    <w:rsid w:val="002B3590"/>
    <w:rsid w:val="002B497D"/>
    <w:rsid w:val="002B5704"/>
    <w:rsid w:val="002B6974"/>
    <w:rsid w:val="002C02C3"/>
    <w:rsid w:val="002C0817"/>
    <w:rsid w:val="002C1522"/>
    <w:rsid w:val="002C3168"/>
    <w:rsid w:val="002C3D6E"/>
    <w:rsid w:val="002C4341"/>
    <w:rsid w:val="002C493F"/>
    <w:rsid w:val="002C52E1"/>
    <w:rsid w:val="002C6BFC"/>
    <w:rsid w:val="002C6EB9"/>
    <w:rsid w:val="002C758E"/>
    <w:rsid w:val="002D014D"/>
    <w:rsid w:val="002D0660"/>
    <w:rsid w:val="002D1336"/>
    <w:rsid w:val="002D3B9C"/>
    <w:rsid w:val="002D3E32"/>
    <w:rsid w:val="002D4636"/>
    <w:rsid w:val="002D4D08"/>
    <w:rsid w:val="002D5537"/>
    <w:rsid w:val="002D58E6"/>
    <w:rsid w:val="002D7E53"/>
    <w:rsid w:val="002E044F"/>
    <w:rsid w:val="002E11C3"/>
    <w:rsid w:val="002E3F8A"/>
    <w:rsid w:val="002E5ABC"/>
    <w:rsid w:val="002E6BC2"/>
    <w:rsid w:val="002E7DFF"/>
    <w:rsid w:val="002F02AB"/>
    <w:rsid w:val="002F17BA"/>
    <w:rsid w:val="002F34C9"/>
    <w:rsid w:val="002F3606"/>
    <w:rsid w:val="002F39EF"/>
    <w:rsid w:val="002F48A8"/>
    <w:rsid w:val="002F5295"/>
    <w:rsid w:val="002F6B51"/>
    <w:rsid w:val="002F7519"/>
    <w:rsid w:val="00300B59"/>
    <w:rsid w:val="00302394"/>
    <w:rsid w:val="00302F81"/>
    <w:rsid w:val="00303679"/>
    <w:rsid w:val="00304A02"/>
    <w:rsid w:val="00306A62"/>
    <w:rsid w:val="00306B30"/>
    <w:rsid w:val="00307C3F"/>
    <w:rsid w:val="00310079"/>
    <w:rsid w:val="003101B3"/>
    <w:rsid w:val="0031023B"/>
    <w:rsid w:val="00311FD9"/>
    <w:rsid w:val="003124F3"/>
    <w:rsid w:val="003145CD"/>
    <w:rsid w:val="00314ED7"/>
    <w:rsid w:val="003159E7"/>
    <w:rsid w:val="00315E20"/>
    <w:rsid w:val="003160FB"/>
    <w:rsid w:val="003163FC"/>
    <w:rsid w:val="003201A1"/>
    <w:rsid w:val="00320BBE"/>
    <w:rsid w:val="00321947"/>
    <w:rsid w:val="00322733"/>
    <w:rsid w:val="0032292D"/>
    <w:rsid w:val="003240B5"/>
    <w:rsid w:val="00325302"/>
    <w:rsid w:val="00326B20"/>
    <w:rsid w:val="003300B3"/>
    <w:rsid w:val="00333A07"/>
    <w:rsid w:val="00335FA3"/>
    <w:rsid w:val="00336651"/>
    <w:rsid w:val="003426C1"/>
    <w:rsid w:val="003429D6"/>
    <w:rsid w:val="0034330B"/>
    <w:rsid w:val="00344AE9"/>
    <w:rsid w:val="00346240"/>
    <w:rsid w:val="003469A2"/>
    <w:rsid w:val="0035080E"/>
    <w:rsid w:val="00351204"/>
    <w:rsid w:val="003519A2"/>
    <w:rsid w:val="00351F7B"/>
    <w:rsid w:val="00353D49"/>
    <w:rsid w:val="003541EA"/>
    <w:rsid w:val="00357D56"/>
    <w:rsid w:val="003601B0"/>
    <w:rsid w:val="00360FB3"/>
    <w:rsid w:val="00361C57"/>
    <w:rsid w:val="00362307"/>
    <w:rsid w:val="003659B7"/>
    <w:rsid w:val="00373960"/>
    <w:rsid w:val="00373BB7"/>
    <w:rsid w:val="0037449C"/>
    <w:rsid w:val="00375BAF"/>
    <w:rsid w:val="00376040"/>
    <w:rsid w:val="00377C2E"/>
    <w:rsid w:val="00380882"/>
    <w:rsid w:val="003815B2"/>
    <w:rsid w:val="00382D3D"/>
    <w:rsid w:val="0038330A"/>
    <w:rsid w:val="003849DC"/>
    <w:rsid w:val="00385583"/>
    <w:rsid w:val="00385B7A"/>
    <w:rsid w:val="00385EB9"/>
    <w:rsid w:val="003866C0"/>
    <w:rsid w:val="00386966"/>
    <w:rsid w:val="003873EB"/>
    <w:rsid w:val="003914D5"/>
    <w:rsid w:val="00391E94"/>
    <w:rsid w:val="003928EA"/>
    <w:rsid w:val="00392A6D"/>
    <w:rsid w:val="00393DFF"/>
    <w:rsid w:val="003949BF"/>
    <w:rsid w:val="00395BB4"/>
    <w:rsid w:val="003963E5"/>
    <w:rsid w:val="00396687"/>
    <w:rsid w:val="003A03C3"/>
    <w:rsid w:val="003A1950"/>
    <w:rsid w:val="003A3E73"/>
    <w:rsid w:val="003A5D21"/>
    <w:rsid w:val="003B050A"/>
    <w:rsid w:val="003B0C1C"/>
    <w:rsid w:val="003B1D6D"/>
    <w:rsid w:val="003B373D"/>
    <w:rsid w:val="003B39E9"/>
    <w:rsid w:val="003B431C"/>
    <w:rsid w:val="003B46E8"/>
    <w:rsid w:val="003B4AB3"/>
    <w:rsid w:val="003B54E6"/>
    <w:rsid w:val="003B5BCD"/>
    <w:rsid w:val="003B66C2"/>
    <w:rsid w:val="003B71AF"/>
    <w:rsid w:val="003C2823"/>
    <w:rsid w:val="003C3F74"/>
    <w:rsid w:val="003C4345"/>
    <w:rsid w:val="003C5E0C"/>
    <w:rsid w:val="003C5F91"/>
    <w:rsid w:val="003C63DC"/>
    <w:rsid w:val="003C6A96"/>
    <w:rsid w:val="003C6B64"/>
    <w:rsid w:val="003C6EEA"/>
    <w:rsid w:val="003D1D7F"/>
    <w:rsid w:val="003D2C5D"/>
    <w:rsid w:val="003D4D02"/>
    <w:rsid w:val="003D5ADA"/>
    <w:rsid w:val="003E2E87"/>
    <w:rsid w:val="003E309E"/>
    <w:rsid w:val="003E366A"/>
    <w:rsid w:val="003E69FE"/>
    <w:rsid w:val="003E73EB"/>
    <w:rsid w:val="003F33D1"/>
    <w:rsid w:val="003F504B"/>
    <w:rsid w:val="003F612D"/>
    <w:rsid w:val="003F6D9E"/>
    <w:rsid w:val="003F7A7B"/>
    <w:rsid w:val="003F7C6B"/>
    <w:rsid w:val="00400E00"/>
    <w:rsid w:val="0040114E"/>
    <w:rsid w:val="00401780"/>
    <w:rsid w:val="00401AD0"/>
    <w:rsid w:val="00403565"/>
    <w:rsid w:val="004041CB"/>
    <w:rsid w:val="004044F8"/>
    <w:rsid w:val="00404EBA"/>
    <w:rsid w:val="004055AE"/>
    <w:rsid w:val="00405F2D"/>
    <w:rsid w:val="004072FD"/>
    <w:rsid w:val="0041173D"/>
    <w:rsid w:val="00412C1B"/>
    <w:rsid w:val="0041343F"/>
    <w:rsid w:val="00414921"/>
    <w:rsid w:val="00415811"/>
    <w:rsid w:val="00415AFC"/>
    <w:rsid w:val="00415E3A"/>
    <w:rsid w:val="00416425"/>
    <w:rsid w:val="00416D5D"/>
    <w:rsid w:val="004174C5"/>
    <w:rsid w:val="00420517"/>
    <w:rsid w:val="0042266C"/>
    <w:rsid w:val="00422B64"/>
    <w:rsid w:val="00424195"/>
    <w:rsid w:val="00424696"/>
    <w:rsid w:val="00424BDD"/>
    <w:rsid w:val="0042535F"/>
    <w:rsid w:val="004258F0"/>
    <w:rsid w:val="00426807"/>
    <w:rsid w:val="00426EDB"/>
    <w:rsid w:val="004275F5"/>
    <w:rsid w:val="004276C3"/>
    <w:rsid w:val="00430AA8"/>
    <w:rsid w:val="00431308"/>
    <w:rsid w:val="0043171D"/>
    <w:rsid w:val="004322CC"/>
    <w:rsid w:val="00432321"/>
    <w:rsid w:val="00433801"/>
    <w:rsid w:val="0043383E"/>
    <w:rsid w:val="00433AE0"/>
    <w:rsid w:val="00433FDD"/>
    <w:rsid w:val="004341B8"/>
    <w:rsid w:val="00434384"/>
    <w:rsid w:val="00437492"/>
    <w:rsid w:val="004400F9"/>
    <w:rsid w:val="00442AB2"/>
    <w:rsid w:val="00442C4F"/>
    <w:rsid w:val="004432FD"/>
    <w:rsid w:val="00443B74"/>
    <w:rsid w:val="00445D9F"/>
    <w:rsid w:val="0044611B"/>
    <w:rsid w:val="004465D7"/>
    <w:rsid w:val="004468B7"/>
    <w:rsid w:val="00446F5C"/>
    <w:rsid w:val="00447AB0"/>
    <w:rsid w:val="004502B8"/>
    <w:rsid w:val="004502BA"/>
    <w:rsid w:val="004517A0"/>
    <w:rsid w:val="004542F3"/>
    <w:rsid w:val="004561D4"/>
    <w:rsid w:val="004563F3"/>
    <w:rsid w:val="0045665A"/>
    <w:rsid w:val="00456E3A"/>
    <w:rsid w:val="00457189"/>
    <w:rsid w:val="004574FB"/>
    <w:rsid w:val="00461113"/>
    <w:rsid w:val="0046317D"/>
    <w:rsid w:val="00465903"/>
    <w:rsid w:val="00467EC3"/>
    <w:rsid w:val="00470972"/>
    <w:rsid w:val="00474207"/>
    <w:rsid w:val="004745E8"/>
    <w:rsid w:val="00474B44"/>
    <w:rsid w:val="00474B77"/>
    <w:rsid w:val="00475D72"/>
    <w:rsid w:val="00475F8B"/>
    <w:rsid w:val="00476888"/>
    <w:rsid w:val="00476BA6"/>
    <w:rsid w:val="004802F2"/>
    <w:rsid w:val="00480336"/>
    <w:rsid w:val="004808A2"/>
    <w:rsid w:val="00481653"/>
    <w:rsid w:val="004824E5"/>
    <w:rsid w:val="004833D8"/>
    <w:rsid w:val="00485B67"/>
    <w:rsid w:val="00486B22"/>
    <w:rsid w:val="004878CE"/>
    <w:rsid w:val="00487CFD"/>
    <w:rsid w:val="00491A7A"/>
    <w:rsid w:val="004920D9"/>
    <w:rsid w:val="00492DB4"/>
    <w:rsid w:val="00493F1F"/>
    <w:rsid w:val="004951CA"/>
    <w:rsid w:val="00495D99"/>
    <w:rsid w:val="00495E56"/>
    <w:rsid w:val="004A1A14"/>
    <w:rsid w:val="004A2296"/>
    <w:rsid w:val="004A2BD0"/>
    <w:rsid w:val="004A2CCA"/>
    <w:rsid w:val="004A33A8"/>
    <w:rsid w:val="004A3BD3"/>
    <w:rsid w:val="004A3FE8"/>
    <w:rsid w:val="004A42AA"/>
    <w:rsid w:val="004A493A"/>
    <w:rsid w:val="004A4AD4"/>
    <w:rsid w:val="004A590C"/>
    <w:rsid w:val="004A5D70"/>
    <w:rsid w:val="004A5E5A"/>
    <w:rsid w:val="004B06BE"/>
    <w:rsid w:val="004B125D"/>
    <w:rsid w:val="004B141B"/>
    <w:rsid w:val="004B157F"/>
    <w:rsid w:val="004B2731"/>
    <w:rsid w:val="004B3676"/>
    <w:rsid w:val="004B3C0A"/>
    <w:rsid w:val="004B3FD5"/>
    <w:rsid w:val="004B7B6E"/>
    <w:rsid w:val="004B7E06"/>
    <w:rsid w:val="004C1FC7"/>
    <w:rsid w:val="004C2EA6"/>
    <w:rsid w:val="004C47A9"/>
    <w:rsid w:val="004C4EBB"/>
    <w:rsid w:val="004C50CA"/>
    <w:rsid w:val="004C6035"/>
    <w:rsid w:val="004C62F4"/>
    <w:rsid w:val="004C64B1"/>
    <w:rsid w:val="004D0DAD"/>
    <w:rsid w:val="004D124D"/>
    <w:rsid w:val="004D44CC"/>
    <w:rsid w:val="004D5738"/>
    <w:rsid w:val="004D6791"/>
    <w:rsid w:val="004D6DF9"/>
    <w:rsid w:val="004D70AF"/>
    <w:rsid w:val="004D7216"/>
    <w:rsid w:val="004D7BDA"/>
    <w:rsid w:val="004E0C55"/>
    <w:rsid w:val="004E0E77"/>
    <w:rsid w:val="004E1645"/>
    <w:rsid w:val="004E19FF"/>
    <w:rsid w:val="004E25B6"/>
    <w:rsid w:val="004E3619"/>
    <w:rsid w:val="004E3693"/>
    <w:rsid w:val="004E4AC2"/>
    <w:rsid w:val="004E51B9"/>
    <w:rsid w:val="004E7987"/>
    <w:rsid w:val="004F105C"/>
    <w:rsid w:val="004F2068"/>
    <w:rsid w:val="004F3BDB"/>
    <w:rsid w:val="004F4088"/>
    <w:rsid w:val="004F67E7"/>
    <w:rsid w:val="004F7584"/>
    <w:rsid w:val="004F774D"/>
    <w:rsid w:val="004F7EB2"/>
    <w:rsid w:val="00500030"/>
    <w:rsid w:val="00500BDC"/>
    <w:rsid w:val="005012D7"/>
    <w:rsid w:val="00501C07"/>
    <w:rsid w:val="00502B4A"/>
    <w:rsid w:val="00502E60"/>
    <w:rsid w:val="0050320B"/>
    <w:rsid w:val="00503A18"/>
    <w:rsid w:val="00504FB8"/>
    <w:rsid w:val="005053A2"/>
    <w:rsid w:val="00506103"/>
    <w:rsid w:val="0050676D"/>
    <w:rsid w:val="00510098"/>
    <w:rsid w:val="00510787"/>
    <w:rsid w:val="005115CA"/>
    <w:rsid w:val="00513BC1"/>
    <w:rsid w:val="00513FD7"/>
    <w:rsid w:val="005142A3"/>
    <w:rsid w:val="00515A0C"/>
    <w:rsid w:val="00516DAF"/>
    <w:rsid w:val="0052069D"/>
    <w:rsid w:val="00520BFB"/>
    <w:rsid w:val="00522388"/>
    <w:rsid w:val="0052275A"/>
    <w:rsid w:val="00523381"/>
    <w:rsid w:val="00524636"/>
    <w:rsid w:val="005246D0"/>
    <w:rsid w:val="00525394"/>
    <w:rsid w:val="00526181"/>
    <w:rsid w:val="00527620"/>
    <w:rsid w:val="005276A3"/>
    <w:rsid w:val="005302FF"/>
    <w:rsid w:val="0053134F"/>
    <w:rsid w:val="00533499"/>
    <w:rsid w:val="00533F88"/>
    <w:rsid w:val="005344C7"/>
    <w:rsid w:val="00534C20"/>
    <w:rsid w:val="00534FD7"/>
    <w:rsid w:val="005351A0"/>
    <w:rsid w:val="0053526D"/>
    <w:rsid w:val="005353CC"/>
    <w:rsid w:val="00535966"/>
    <w:rsid w:val="005365B3"/>
    <w:rsid w:val="00541980"/>
    <w:rsid w:val="00541D82"/>
    <w:rsid w:val="00544BF3"/>
    <w:rsid w:val="005459DA"/>
    <w:rsid w:val="00546321"/>
    <w:rsid w:val="00546BFF"/>
    <w:rsid w:val="00547AB5"/>
    <w:rsid w:val="0055030C"/>
    <w:rsid w:val="00551392"/>
    <w:rsid w:val="00551BEB"/>
    <w:rsid w:val="00552378"/>
    <w:rsid w:val="005528ED"/>
    <w:rsid w:val="00553826"/>
    <w:rsid w:val="00553944"/>
    <w:rsid w:val="00553C9F"/>
    <w:rsid w:val="005549AF"/>
    <w:rsid w:val="00554CB3"/>
    <w:rsid w:val="00555BDC"/>
    <w:rsid w:val="00555ED7"/>
    <w:rsid w:val="00556AC4"/>
    <w:rsid w:val="00561F7D"/>
    <w:rsid w:val="005634FA"/>
    <w:rsid w:val="00565297"/>
    <w:rsid w:val="005653E6"/>
    <w:rsid w:val="00565A40"/>
    <w:rsid w:val="005674C3"/>
    <w:rsid w:val="005675DF"/>
    <w:rsid w:val="005709A3"/>
    <w:rsid w:val="00572B2C"/>
    <w:rsid w:val="00572EF6"/>
    <w:rsid w:val="00574EEC"/>
    <w:rsid w:val="005750B3"/>
    <w:rsid w:val="005760F4"/>
    <w:rsid w:val="00577C1F"/>
    <w:rsid w:val="005811EF"/>
    <w:rsid w:val="005816F9"/>
    <w:rsid w:val="0058292E"/>
    <w:rsid w:val="005866C4"/>
    <w:rsid w:val="0059018D"/>
    <w:rsid w:val="00590A0A"/>
    <w:rsid w:val="00591AC7"/>
    <w:rsid w:val="005A0215"/>
    <w:rsid w:val="005A11A4"/>
    <w:rsid w:val="005A1348"/>
    <w:rsid w:val="005A2102"/>
    <w:rsid w:val="005A29AA"/>
    <w:rsid w:val="005A2B6F"/>
    <w:rsid w:val="005A3127"/>
    <w:rsid w:val="005A3AE3"/>
    <w:rsid w:val="005A724B"/>
    <w:rsid w:val="005B1275"/>
    <w:rsid w:val="005B1407"/>
    <w:rsid w:val="005B231B"/>
    <w:rsid w:val="005B40D7"/>
    <w:rsid w:val="005B427F"/>
    <w:rsid w:val="005B571D"/>
    <w:rsid w:val="005B5B25"/>
    <w:rsid w:val="005B6BBF"/>
    <w:rsid w:val="005B6C73"/>
    <w:rsid w:val="005B6C82"/>
    <w:rsid w:val="005B7002"/>
    <w:rsid w:val="005B76DA"/>
    <w:rsid w:val="005B7B2C"/>
    <w:rsid w:val="005B7CA3"/>
    <w:rsid w:val="005C0294"/>
    <w:rsid w:val="005C3635"/>
    <w:rsid w:val="005C3DDB"/>
    <w:rsid w:val="005C7563"/>
    <w:rsid w:val="005D10C3"/>
    <w:rsid w:val="005D188A"/>
    <w:rsid w:val="005D2DBC"/>
    <w:rsid w:val="005D31FA"/>
    <w:rsid w:val="005D3E42"/>
    <w:rsid w:val="005D3F30"/>
    <w:rsid w:val="005D4072"/>
    <w:rsid w:val="005D45C5"/>
    <w:rsid w:val="005D6620"/>
    <w:rsid w:val="005D679B"/>
    <w:rsid w:val="005D7C3E"/>
    <w:rsid w:val="005E1972"/>
    <w:rsid w:val="005E3F08"/>
    <w:rsid w:val="005E48B7"/>
    <w:rsid w:val="005E4F50"/>
    <w:rsid w:val="005E5941"/>
    <w:rsid w:val="005E6338"/>
    <w:rsid w:val="005F079B"/>
    <w:rsid w:val="005F1670"/>
    <w:rsid w:val="005F1767"/>
    <w:rsid w:val="005F255F"/>
    <w:rsid w:val="005F2B8B"/>
    <w:rsid w:val="005F3EB2"/>
    <w:rsid w:val="005F5410"/>
    <w:rsid w:val="005F5CD4"/>
    <w:rsid w:val="005F64D1"/>
    <w:rsid w:val="005F66C3"/>
    <w:rsid w:val="005F7800"/>
    <w:rsid w:val="006004A6"/>
    <w:rsid w:val="00600909"/>
    <w:rsid w:val="00600FA0"/>
    <w:rsid w:val="0060270C"/>
    <w:rsid w:val="00602DF8"/>
    <w:rsid w:val="00603AA9"/>
    <w:rsid w:val="00603DAF"/>
    <w:rsid w:val="00604D82"/>
    <w:rsid w:val="00604F18"/>
    <w:rsid w:val="00605FF6"/>
    <w:rsid w:val="006061E1"/>
    <w:rsid w:val="006102E6"/>
    <w:rsid w:val="006126A8"/>
    <w:rsid w:val="0061299B"/>
    <w:rsid w:val="00614837"/>
    <w:rsid w:val="006155A7"/>
    <w:rsid w:val="00615C11"/>
    <w:rsid w:val="00616130"/>
    <w:rsid w:val="00616257"/>
    <w:rsid w:val="00621547"/>
    <w:rsid w:val="006220A3"/>
    <w:rsid w:val="00622BB7"/>
    <w:rsid w:val="006234E3"/>
    <w:rsid w:val="00627119"/>
    <w:rsid w:val="00627CA1"/>
    <w:rsid w:val="0063006B"/>
    <w:rsid w:val="00631E40"/>
    <w:rsid w:val="00632FB8"/>
    <w:rsid w:val="00633DA5"/>
    <w:rsid w:val="00633F39"/>
    <w:rsid w:val="006340D4"/>
    <w:rsid w:val="00634BA2"/>
    <w:rsid w:val="00636149"/>
    <w:rsid w:val="006366E6"/>
    <w:rsid w:val="00636943"/>
    <w:rsid w:val="00640448"/>
    <w:rsid w:val="0064178A"/>
    <w:rsid w:val="00644E74"/>
    <w:rsid w:val="0064725C"/>
    <w:rsid w:val="00647923"/>
    <w:rsid w:val="00647D4A"/>
    <w:rsid w:val="006505A0"/>
    <w:rsid w:val="00650611"/>
    <w:rsid w:val="00651FC0"/>
    <w:rsid w:val="00652216"/>
    <w:rsid w:val="00653E78"/>
    <w:rsid w:val="0065457F"/>
    <w:rsid w:val="00654B88"/>
    <w:rsid w:val="0065587E"/>
    <w:rsid w:val="00655A10"/>
    <w:rsid w:val="00656FC5"/>
    <w:rsid w:val="00657907"/>
    <w:rsid w:val="0066054C"/>
    <w:rsid w:val="006609CE"/>
    <w:rsid w:val="00661810"/>
    <w:rsid w:val="0066303B"/>
    <w:rsid w:val="006673BC"/>
    <w:rsid w:val="00667F53"/>
    <w:rsid w:val="0067072A"/>
    <w:rsid w:val="00672FF2"/>
    <w:rsid w:val="0067325A"/>
    <w:rsid w:val="00673615"/>
    <w:rsid w:val="0067422C"/>
    <w:rsid w:val="00675BE2"/>
    <w:rsid w:val="006769DC"/>
    <w:rsid w:val="00677408"/>
    <w:rsid w:val="00677A0B"/>
    <w:rsid w:val="006805DF"/>
    <w:rsid w:val="006821E0"/>
    <w:rsid w:val="006830C8"/>
    <w:rsid w:val="006832AD"/>
    <w:rsid w:val="0068391E"/>
    <w:rsid w:val="00683B73"/>
    <w:rsid w:val="006840CD"/>
    <w:rsid w:val="00685500"/>
    <w:rsid w:val="00685ACC"/>
    <w:rsid w:val="006865B1"/>
    <w:rsid w:val="00686B2C"/>
    <w:rsid w:val="00686CD8"/>
    <w:rsid w:val="0069374A"/>
    <w:rsid w:val="00693B44"/>
    <w:rsid w:val="00693DD8"/>
    <w:rsid w:val="0069408C"/>
    <w:rsid w:val="00694247"/>
    <w:rsid w:val="0069458C"/>
    <w:rsid w:val="006954FA"/>
    <w:rsid w:val="00695678"/>
    <w:rsid w:val="00697029"/>
    <w:rsid w:val="006978EB"/>
    <w:rsid w:val="006A0915"/>
    <w:rsid w:val="006A0C4F"/>
    <w:rsid w:val="006A0D40"/>
    <w:rsid w:val="006A0DAC"/>
    <w:rsid w:val="006A3FB0"/>
    <w:rsid w:val="006A4DA6"/>
    <w:rsid w:val="006A4EFB"/>
    <w:rsid w:val="006A50E6"/>
    <w:rsid w:val="006A558D"/>
    <w:rsid w:val="006A6AF9"/>
    <w:rsid w:val="006A6BD4"/>
    <w:rsid w:val="006A6D8B"/>
    <w:rsid w:val="006A70F7"/>
    <w:rsid w:val="006A7216"/>
    <w:rsid w:val="006A755C"/>
    <w:rsid w:val="006B13B1"/>
    <w:rsid w:val="006B3AD6"/>
    <w:rsid w:val="006B3B1A"/>
    <w:rsid w:val="006B3D49"/>
    <w:rsid w:val="006B4DC5"/>
    <w:rsid w:val="006B613F"/>
    <w:rsid w:val="006B6D8C"/>
    <w:rsid w:val="006C05B6"/>
    <w:rsid w:val="006C05C5"/>
    <w:rsid w:val="006C15BE"/>
    <w:rsid w:val="006C37E8"/>
    <w:rsid w:val="006C444C"/>
    <w:rsid w:val="006C44A8"/>
    <w:rsid w:val="006C462E"/>
    <w:rsid w:val="006C4CFD"/>
    <w:rsid w:val="006C59EC"/>
    <w:rsid w:val="006C6B0E"/>
    <w:rsid w:val="006C7B57"/>
    <w:rsid w:val="006D0B88"/>
    <w:rsid w:val="006D1300"/>
    <w:rsid w:val="006D29AF"/>
    <w:rsid w:val="006D2F20"/>
    <w:rsid w:val="006D3D1F"/>
    <w:rsid w:val="006D4901"/>
    <w:rsid w:val="006D6559"/>
    <w:rsid w:val="006D713D"/>
    <w:rsid w:val="006E0601"/>
    <w:rsid w:val="006E14F9"/>
    <w:rsid w:val="006E2473"/>
    <w:rsid w:val="006E354F"/>
    <w:rsid w:val="006E3A40"/>
    <w:rsid w:val="006E5BAD"/>
    <w:rsid w:val="006E6A64"/>
    <w:rsid w:val="006E7C71"/>
    <w:rsid w:val="006E7EFE"/>
    <w:rsid w:val="006F1632"/>
    <w:rsid w:val="006F27E1"/>
    <w:rsid w:val="006F4A18"/>
    <w:rsid w:val="006F534A"/>
    <w:rsid w:val="006F5581"/>
    <w:rsid w:val="006F588D"/>
    <w:rsid w:val="006F6D48"/>
    <w:rsid w:val="006F6F8E"/>
    <w:rsid w:val="006F73C9"/>
    <w:rsid w:val="006F7BD4"/>
    <w:rsid w:val="0070156D"/>
    <w:rsid w:val="00701D69"/>
    <w:rsid w:val="0070282D"/>
    <w:rsid w:val="00704249"/>
    <w:rsid w:val="00705079"/>
    <w:rsid w:val="00707182"/>
    <w:rsid w:val="007106F4"/>
    <w:rsid w:val="0071115A"/>
    <w:rsid w:val="00712079"/>
    <w:rsid w:val="0071241B"/>
    <w:rsid w:val="00712597"/>
    <w:rsid w:val="00713A87"/>
    <w:rsid w:val="00713CF8"/>
    <w:rsid w:val="007142F3"/>
    <w:rsid w:val="0071614F"/>
    <w:rsid w:val="00716DCC"/>
    <w:rsid w:val="00720EE4"/>
    <w:rsid w:val="00721D95"/>
    <w:rsid w:val="007220B6"/>
    <w:rsid w:val="007230FD"/>
    <w:rsid w:val="00723CD4"/>
    <w:rsid w:val="00724411"/>
    <w:rsid w:val="0072442D"/>
    <w:rsid w:val="00724D00"/>
    <w:rsid w:val="00725452"/>
    <w:rsid w:val="00726C60"/>
    <w:rsid w:val="0072777F"/>
    <w:rsid w:val="00727C83"/>
    <w:rsid w:val="00730FEF"/>
    <w:rsid w:val="00731CCC"/>
    <w:rsid w:val="007320D6"/>
    <w:rsid w:val="007342CF"/>
    <w:rsid w:val="0073477E"/>
    <w:rsid w:val="0073532A"/>
    <w:rsid w:val="007378A4"/>
    <w:rsid w:val="00740DA9"/>
    <w:rsid w:val="007414E5"/>
    <w:rsid w:val="0074239E"/>
    <w:rsid w:val="00745654"/>
    <w:rsid w:val="00747AEF"/>
    <w:rsid w:val="00747F5D"/>
    <w:rsid w:val="00752588"/>
    <w:rsid w:val="00752A4A"/>
    <w:rsid w:val="00752DBC"/>
    <w:rsid w:val="00754790"/>
    <w:rsid w:val="007547F7"/>
    <w:rsid w:val="007555E7"/>
    <w:rsid w:val="00755A90"/>
    <w:rsid w:val="0075705C"/>
    <w:rsid w:val="0076179F"/>
    <w:rsid w:val="00763B93"/>
    <w:rsid w:val="00763C89"/>
    <w:rsid w:val="007641E2"/>
    <w:rsid w:val="00766183"/>
    <w:rsid w:val="0076736A"/>
    <w:rsid w:val="0076795F"/>
    <w:rsid w:val="00772951"/>
    <w:rsid w:val="00775BDF"/>
    <w:rsid w:val="00776A51"/>
    <w:rsid w:val="0077757E"/>
    <w:rsid w:val="00780987"/>
    <w:rsid w:val="00783606"/>
    <w:rsid w:val="0078556D"/>
    <w:rsid w:val="00785DD6"/>
    <w:rsid w:val="0078612B"/>
    <w:rsid w:val="007865FB"/>
    <w:rsid w:val="00786716"/>
    <w:rsid w:val="007901DD"/>
    <w:rsid w:val="0079291D"/>
    <w:rsid w:val="00793C93"/>
    <w:rsid w:val="007941D7"/>
    <w:rsid w:val="00794678"/>
    <w:rsid w:val="00796CBB"/>
    <w:rsid w:val="007A1B11"/>
    <w:rsid w:val="007A205D"/>
    <w:rsid w:val="007A25F1"/>
    <w:rsid w:val="007A4B7A"/>
    <w:rsid w:val="007A52EC"/>
    <w:rsid w:val="007A61A6"/>
    <w:rsid w:val="007A6D4F"/>
    <w:rsid w:val="007A7A6B"/>
    <w:rsid w:val="007B0897"/>
    <w:rsid w:val="007B1F5B"/>
    <w:rsid w:val="007B2E3B"/>
    <w:rsid w:val="007B37BE"/>
    <w:rsid w:val="007B3BCA"/>
    <w:rsid w:val="007B7F55"/>
    <w:rsid w:val="007C0881"/>
    <w:rsid w:val="007C1109"/>
    <w:rsid w:val="007C1626"/>
    <w:rsid w:val="007C1912"/>
    <w:rsid w:val="007C2BC1"/>
    <w:rsid w:val="007C40AF"/>
    <w:rsid w:val="007C4103"/>
    <w:rsid w:val="007C543C"/>
    <w:rsid w:val="007C659E"/>
    <w:rsid w:val="007D0E0C"/>
    <w:rsid w:val="007D0E73"/>
    <w:rsid w:val="007D0F11"/>
    <w:rsid w:val="007D2463"/>
    <w:rsid w:val="007D2F65"/>
    <w:rsid w:val="007D3DEE"/>
    <w:rsid w:val="007D54CC"/>
    <w:rsid w:val="007D7968"/>
    <w:rsid w:val="007D7A38"/>
    <w:rsid w:val="007E0119"/>
    <w:rsid w:val="007E60FA"/>
    <w:rsid w:val="007E67BF"/>
    <w:rsid w:val="007E79AB"/>
    <w:rsid w:val="007F00E8"/>
    <w:rsid w:val="007F16F2"/>
    <w:rsid w:val="007F3715"/>
    <w:rsid w:val="007F4376"/>
    <w:rsid w:val="007F4A62"/>
    <w:rsid w:val="007F51A6"/>
    <w:rsid w:val="007F566E"/>
    <w:rsid w:val="007F5D2D"/>
    <w:rsid w:val="007F63A5"/>
    <w:rsid w:val="007F6579"/>
    <w:rsid w:val="007F71CC"/>
    <w:rsid w:val="007F7476"/>
    <w:rsid w:val="007F78A8"/>
    <w:rsid w:val="00801130"/>
    <w:rsid w:val="00801505"/>
    <w:rsid w:val="00801B11"/>
    <w:rsid w:val="00801DA4"/>
    <w:rsid w:val="00802195"/>
    <w:rsid w:val="00805B95"/>
    <w:rsid w:val="00805F2D"/>
    <w:rsid w:val="00806BD0"/>
    <w:rsid w:val="0080730B"/>
    <w:rsid w:val="0081209A"/>
    <w:rsid w:val="008142F5"/>
    <w:rsid w:val="008161B1"/>
    <w:rsid w:val="00816295"/>
    <w:rsid w:val="00816FEF"/>
    <w:rsid w:val="00820CC6"/>
    <w:rsid w:val="008220F6"/>
    <w:rsid w:val="00823EDB"/>
    <w:rsid w:val="008243F1"/>
    <w:rsid w:val="00825527"/>
    <w:rsid w:val="00827E41"/>
    <w:rsid w:val="00830A50"/>
    <w:rsid w:val="00831086"/>
    <w:rsid w:val="00834101"/>
    <w:rsid w:val="00834263"/>
    <w:rsid w:val="00835245"/>
    <w:rsid w:val="008354F2"/>
    <w:rsid w:val="008364D0"/>
    <w:rsid w:val="00836A3A"/>
    <w:rsid w:val="00836F67"/>
    <w:rsid w:val="00837A6E"/>
    <w:rsid w:val="00840278"/>
    <w:rsid w:val="00840B23"/>
    <w:rsid w:val="0084135A"/>
    <w:rsid w:val="0084279B"/>
    <w:rsid w:val="008451F6"/>
    <w:rsid w:val="00845422"/>
    <w:rsid w:val="00846420"/>
    <w:rsid w:val="008468E9"/>
    <w:rsid w:val="008476C4"/>
    <w:rsid w:val="00851E7F"/>
    <w:rsid w:val="00851EA3"/>
    <w:rsid w:val="008536F5"/>
    <w:rsid w:val="00854800"/>
    <w:rsid w:val="0085799B"/>
    <w:rsid w:val="008612F1"/>
    <w:rsid w:val="0086143B"/>
    <w:rsid w:val="0086159C"/>
    <w:rsid w:val="00863CFE"/>
    <w:rsid w:val="008642AE"/>
    <w:rsid w:val="00865E11"/>
    <w:rsid w:val="00866EB2"/>
    <w:rsid w:val="0086744A"/>
    <w:rsid w:val="00867F1F"/>
    <w:rsid w:val="00870850"/>
    <w:rsid w:val="0087188A"/>
    <w:rsid w:val="00872852"/>
    <w:rsid w:val="00872881"/>
    <w:rsid w:val="00873F65"/>
    <w:rsid w:val="008743CB"/>
    <w:rsid w:val="00874BD2"/>
    <w:rsid w:val="00874CCA"/>
    <w:rsid w:val="00882152"/>
    <w:rsid w:val="008827BF"/>
    <w:rsid w:val="008860D9"/>
    <w:rsid w:val="00886A67"/>
    <w:rsid w:val="00887E46"/>
    <w:rsid w:val="00890834"/>
    <w:rsid w:val="00891120"/>
    <w:rsid w:val="00892164"/>
    <w:rsid w:val="00893909"/>
    <w:rsid w:val="00894F43"/>
    <w:rsid w:val="00894F5B"/>
    <w:rsid w:val="0089585F"/>
    <w:rsid w:val="00896731"/>
    <w:rsid w:val="008976C5"/>
    <w:rsid w:val="008A019D"/>
    <w:rsid w:val="008A078C"/>
    <w:rsid w:val="008A0987"/>
    <w:rsid w:val="008A121A"/>
    <w:rsid w:val="008A34BA"/>
    <w:rsid w:val="008A428C"/>
    <w:rsid w:val="008A4A11"/>
    <w:rsid w:val="008A4BD0"/>
    <w:rsid w:val="008A5BD7"/>
    <w:rsid w:val="008A5E13"/>
    <w:rsid w:val="008A6EF6"/>
    <w:rsid w:val="008A718B"/>
    <w:rsid w:val="008B09B1"/>
    <w:rsid w:val="008B17A8"/>
    <w:rsid w:val="008B2A72"/>
    <w:rsid w:val="008B2F79"/>
    <w:rsid w:val="008B32E9"/>
    <w:rsid w:val="008B61EE"/>
    <w:rsid w:val="008B67CA"/>
    <w:rsid w:val="008B6A19"/>
    <w:rsid w:val="008B6CA6"/>
    <w:rsid w:val="008C0C60"/>
    <w:rsid w:val="008C262A"/>
    <w:rsid w:val="008C3D52"/>
    <w:rsid w:val="008C426D"/>
    <w:rsid w:val="008C44AB"/>
    <w:rsid w:val="008C49D8"/>
    <w:rsid w:val="008C5B20"/>
    <w:rsid w:val="008C72BB"/>
    <w:rsid w:val="008C7583"/>
    <w:rsid w:val="008C7971"/>
    <w:rsid w:val="008C7AFB"/>
    <w:rsid w:val="008D17A9"/>
    <w:rsid w:val="008D1A15"/>
    <w:rsid w:val="008D1E0F"/>
    <w:rsid w:val="008D4070"/>
    <w:rsid w:val="008D4163"/>
    <w:rsid w:val="008D5EBB"/>
    <w:rsid w:val="008D60AF"/>
    <w:rsid w:val="008D7BD0"/>
    <w:rsid w:val="008E000C"/>
    <w:rsid w:val="008E02D6"/>
    <w:rsid w:val="008E1714"/>
    <w:rsid w:val="008E1BB3"/>
    <w:rsid w:val="008E1D75"/>
    <w:rsid w:val="008E30D3"/>
    <w:rsid w:val="008E482F"/>
    <w:rsid w:val="008E5269"/>
    <w:rsid w:val="008E6184"/>
    <w:rsid w:val="008E63F2"/>
    <w:rsid w:val="008E6867"/>
    <w:rsid w:val="008E78C7"/>
    <w:rsid w:val="008E78E1"/>
    <w:rsid w:val="008F0D26"/>
    <w:rsid w:val="008F101C"/>
    <w:rsid w:val="008F2979"/>
    <w:rsid w:val="008F29DB"/>
    <w:rsid w:val="008F3000"/>
    <w:rsid w:val="008F4001"/>
    <w:rsid w:val="008F4B98"/>
    <w:rsid w:val="008F5C9D"/>
    <w:rsid w:val="008F67AA"/>
    <w:rsid w:val="008F708F"/>
    <w:rsid w:val="008F7872"/>
    <w:rsid w:val="00900E05"/>
    <w:rsid w:val="00900F7A"/>
    <w:rsid w:val="009037D0"/>
    <w:rsid w:val="00904C7A"/>
    <w:rsid w:val="00905B35"/>
    <w:rsid w:val="00907EE6"/>
    <w:rsid w:val="00910047"/>
    <w:rsid w:val="00910255"/>
    <w:rsid w:val="00910785"/>
    <w:rsid w:val="00913701"/>
    <w:rsid w:val="00914AD5"/>
    <w:rsid w:val="00915069"/>
    <w:rsid w:val="00915402"/>
    <w:rsid w:val="0091581F"/>
    <w:rsid w:val="00916C9E"/>
    <w:rsid w:val="00916F76"/>
    <w:rsid w:val="0092141A"/>
    <w:rsid w:val="00921DE5"/>
    <w:rsid w:val="00922434"/>
    <w:rsid w:val="009231AB"/>
    <w:rsid w:val="00925DDF"/>
    <w:rsid w:val="00926440"/>
    <w:rsid w:val="00926E18"/>
    <w:rsid w:val="00934717"/>
    <w:rsid w:val="00934A4B"/>
    <w:rsid w:val="009350D6"/>
    <w:rsid w:val="0093646C"/>
    <w:rsid w:val="009400C6"/>
    <w:rsid w:val="009401EA"/>
    <w:rsid w:val="009403CB"/>
    <w:rsid w:val="0094184A"/>
    <w:rsid w:val="009424EA"/>
    <w:rsid w:val="009437A0"/>
    <w:rsid w:val="009437FD"/>
    <w:rsid w:val="00943F64"/>
    <w:rsid w:val="009442CB"/>
    <w:rsid w:val="00945A9F"/>
    <w:rsid w:val="00946B11"/>
    <w:rsid w:val="00946BFD"/>
    <w:rsid w:val="00947AD5"/>
    <w:rsid w:val="00951CC7"/>
    <w:rsid w:val="00951D4C"/>
    <w:rsid w:val="00953035"/>
    <w:rsid w:val="009530FB"/>
    <w:rsid w:val="00953A1B"/>
    <w:rsid w:val="00953F8A"/>
    <w:rsid w:val="00954E9A"/>
    <w:rsid w:val="00954FEC"/>
    <w:rsid w:val="00956C68"/>
    <w:rsid w:val="00960E9F"/>
    <w:rsid w:val="009631A2"/>
    <w:rsid w:val="00964765"/>
    <w:rsid w:val="009648A0"/>
    <w:rsid w:val="009652E4"/>
    <w:rsid w:val="009663D9"/>
    <w:rsid w:val="009669D9"/>
    <w:rsid w:val="00966A1D"/>
    <w:rsid w:val="009670CF"/>
    <w:rsid w:val="00967890"/>
    <w:rsid w:val="00970C33"/>
    <w:rsid w:val="00972BBF"/>
    <w:rsid w:val="00973CD9"/>
    <w:rsid w:val="00975511"/>
    <w:rsid w:val="00976D58"/>
    <w:rsid w:val="00980BB0"/>
    <w:rsid w:val="00981AE4"/>
    <w:rsid w:val="00983184"/>
    <w:rsid w:val="00983239"/>
    <w:rsid w:val="0098466B"/>
    <w:rsid w:val="009849C9"/>
    <w:rsid w:val="009852D3"/>
    <w:rsid w:val="00986FCC"/>
    <w:rsid w:val="00996277"/>
    <w:rsid w:val="00997266"/>
    <w:rsid w:val="009A257B"/>
    <w:rsid w:val="009A2B0A"/>
    <w:rsid w:val="009A428D"/>
    <w:rsid w:val="009A4358"/>
    <w:rsid w:val="009A44D8"/>
    <w:rsid w:val="009A49B0"/>
    <w:rsid w:val="009A4D32"/>
    <w:rsid w:val="009A4EE7"/>
    <w:rsid w:val="009B1CFE"/>
    <w:rsid w:val="009B2062"/>
    <w:rsid w:val="009B3375"/>
    <w:rsid w:val="009B503E"/>
    <w:rsid w:val="009B527A"/>
    <w:rsid w:val="009B5341"/>
    <w:rsid w:val="009B58C2"/>
    <w:rsid w:val="009B75AA"/>
    <w:rsid w:val="009C0189"/>
    <w:rsid w:val="009C1410"/>
    <w:rsid w:val="009C2C56"/>
    <w:rsid w:val="009C7C19"/>
    <w:rsid w:val="009C7D0C"/>
    <w:rsid w:val="009D0208"/>
    <w:rsid w:val="009D0604"/>
    <w:rsid w:val="009D0AFE"/>
    <w:rsid w:val="009D0F39"/>
    <w:rsid w:val="009D1C66"/>
    <w:rsid w:val="009D4C25"/>
    <w:rsid w:val="009D4D98"/>
    <w:rsid w:val="009D62BD"/>
    <w:rsid w:val="009D63B2"/>
    <w:rsid w:val="009E3A37"/>
    <w:rsid w:val="009E5D9C"/>
    <w:rsid w:val="009E5F49"/>
    <w:rsid w:val="009E6118"/>
    <w:rsid w:val="009E6E66"/>
    <w:rsid w:val="009F0B33"/>
    <w:rsid w:val="009F185F"/>
    <w:rsid w:val="009F187B"/>
    <w:rsid w:val="009F18FF"/>
    <w:rsid w:val="009F2395"/>
    <w:rsid w:val="009F29A8"/>
    <w:rsid w:val="009F3965"/>
    <w:rsid w:val="009F5732"/>
    <w:rsid w:val="009F5BF0"/>
    <w:rsid w:val="009F6AFF"/>
    <w:rsid w:val="009F70F5"/>
    <w:rsid w:val="009F7779"/>
    <w:rsid w:val="009F77F2"/>
    <w:rsid w:val="00A00231"/>
    <w:rsid w:val="00A00AE3"/>
    <w:rsid w:val="00A00DF5"/>
    <w:rsid w:val="00A0167C"/>
    <w:rsid w:val="00A03DC5"/>
    <w:rsid w:val="00A051ED"/>
    <w:rsid w:val="00A065F0"/>
    <w:rsid w:val="00A066BE"/>
    <w:rsid w:val="00A06E88"/>
    <w:rsid w:val="00A07863"/>
    <w:rsid w:val="00A07D0F"/>
    <w:rsid w:val="00A10F63"/>
    <w:rsid w:val="00A120F5"/>
    <w:rsid w:val="00A1540E"/>
    <w:rsid w:val="00A15E71"/>
    <w:rsid w:val="00A1605D"/>
    <w:rsid w:val="00A16521"/>
    <w:rsid w:val="00A17127"/>
    <w:rsid w:val="00A201E2"/>
    <w:rsid w:val="00A205E7"/>
    <w:rsid w:val="00A2109C"/>
    <w:rsid w:val="00A23301"/>
    <w:rsid w:val="00A23E3D"/>
    <w:rsid w:val="00A247B9"/>
    <w:rsid w:val="00A25029"/>
    <w:rsid w:val="00A252B3"/>
    <w:rsid w:val="00A278D6"/>
    <w:rsid w:val="00A30082"/>
    <w:rsid w:val="00A3074E"/>
    <w:rsid w:val="00A31522"/>
    <w:rsid w:val="00A32ACC"/>
    <w:rsid w:val="00A33D5D"/>
    <w:rsid w:val="00A35511"/>
    <w:rsid w:val="00A36100"/>
    <w:rsid w:val="00A37113"/>
    <w:rsid w:val="00A37B93"/>
    <w:rsid w:val="00A40704"/>
    <w:rsid w:val="00A40A79"/>
    <w:rsid w:val="00A41572"/>
    <w:rsid w:val="00A41BD0"/>
    <w:rsid w:val="00A426C6"/>
    <w:rsid w:val="00A428FA"/>
    <w:rsid w:val="00A4495C"/>
    <w:rsid w:val="00A44B43"/>
    <w:rsid w:val="00A45A7A"/>
    <w:rsid w:val="00A463C1"/>
    <w:rsid w:val="00A479BC"/>
    <w:rsid w:val="00A5079B"/>
    <w:rsid w:val="00A50994"/>
    <w:rsid w:val="00A523E5"/>
    <w:rsid w:val="00A5247A"/>
    <w:rsid w:val="00A558FD"/>
    <w:rsid w:val="00A56085"/>
    <w:rsid w:val="00A600A1"/>
    <w:rsid w:val="00A604EF"/>
    <w:rsid w:val="00A61462"/>
    <w:rsid w:val="00A61BDC"/>
    <w:rsid w:val="00A61F03"/>
    <w:rsid w:val="00A61FE5"/>
    <w:rsid w:val="00A62408"/>
    <w:rsid w:val="00A6406C"/>
    <w:rsid w:val="00A64B8D"/>
    <w:rsid w:val="00A66C14"/>
    <w:rsid w:val="00A70111"/>
    <w:rsid w:val="00A70639"/>
    <w:rsid w:val="00A70F37"/>
    <w:rsid w:val="00A725BE"/>
    <w:rsid w:val="00A72C16"/>
    <w:rsid w:val="00A741F3"/>
    <w:rsid w:val="00A74BDE"/>
    <w:rsid w:val="00A75D87"/>
    <w:rsid w:val="00A773BA"/>
    <w:rsid w:val="00A77C8A"/>
    <w:rsid w:val="00A80687"/>
    <w:rsid w:val="00A809EC"/>
    <w:rsid w:val="00A8118C"/>
    <w:rsid w:val="00A81E73"/>
    <w:rsid w:val="00A844B2"/>
    <w:rsid w:val="00A84ED7"/>
    <w:rsid w:val="00A87626"/>
    <w:rsid w:val="00A87A2C"/>
    <w:rsid w:val="00A87F59"/>
    <w:rsid w:val="00A90099"/>
    <w:rsid w:val="00A90261"/>
    <w:rsid w:val="00A90F1F"/>
    <w:rsid w:val="00A93D7A"/>
    <w:rsid w:val="00A93EEE"/>
    <w:rsid w:val="00A93FA2"/>
    <w:rsid w:val="00A9543F"/>
    <w:rsid w:val="00A9570A"/>
    <w:rsid w:val="00A9628C"/>
    <w:rsid w:val="00A96AA3"/>
    <w:rsid w:val="00A9729A"/>
    <w:rsid w:val="00A97B8A"/>
    <w:rsid w:val="00AA0761"/>
    <w:rsid w:val="00AA0981"/>
    <w:rsid w:val="00AA146A"/>
    <w:rsid w:val="00AA2324"/>
    <w:rsid w:val="00AA23E1"/>
    <w:rsid w:val="00AA26CE"/>
    <w:rsid w:val="00AA2AB8"/>
    <w:rsid w:val="00AA4D65"/>
    <w:rsid w:val="00AA4DB7"/>
    <w:rsid w:val="00AA5244"/>
    <w:rsid w:val="00AB2527"/>
    <w:rsid w:val="00AB350E"/>
    <w:rsid w:val="00AB3A0E"/>
    <w:rsid w:val="00AB68B2"/>
    <w:rsid w:val="00AB6E7F"/>
    <w:rsid w:val="00AB6EAA"/>
    <w:rsid w:val="00AB73AE"/>
    <w:rsid w:val="00AB761B"/>
    <w:rsid w:val="00AC02F4"/>
    <w:rsid w:val="00AC1D39"/>
    <w:rsid w:val="00AC2567"/>
    <w:rsid w:val="00AC3443"/>
    <w:rsid w:val="00AC3794"/>
    <w:rsid w:val="00AC55B4"/>
    <w:rsid w:val="00AC64FB"/>
    <w:rsid w:val="00AD2682"/>
    <w:rsid w:val="00AD2972"/>
    <w:rsid w:val="00AD29F0"/>
    <w:rsid w:val="00AD3F37"/>
    <w:rsid w:val="00AD4833"/>
    <w:rsid w:val="00AD4A0C"/>
    <w:rsid w:val="00AD5860"/>
    <w:rsid w:val="00AD6471"/>
    <w:rsid w:val="00AD6DD9"/>
    <w:rsid w:val="00AE0694"/>
    <w:rsid w:val="00AE150F"/>
    <w:rsid w:val="00AE1895"/>
    <w:rsid w:val="00AE317E"/>
    <w:rsid w:val="00AE3972"/>
    <w:rsid w:val="00AE52F2"/>
    <w:rsid w:val="00AE61CE"/>
    <w:rsid w:val="00AF2EA4"/>
    <w:rsid w:val="00AF3297"/>
    <w:rsid w:val="00AF37AD"/>
    <w:rsid w:val="00AF42FD"/>
    <w:rsid w:val="00AF4497"/>
    <w:rsid w:val="00B0207E"/>
    <w:rsid w:val="00B0213A"/>
    <w:rsid w:val="00B025AC"/>
    <w:rsid w:val="00B04D79"/>
    <w:rsid w:val="00B06792"/>
    <w:rsid w:val="00B07068"/>
    <w:rsid w:val="00B108BF"/>
    <w:rsid w:val="00B11790"/>
    <w:rsid w:val="00B119D1"/>
    <w:rsid w:val="00B120F4"/>
    <w:rsid w:val="00B14379"/>
    <w:rsid w:val="00B14EE3"/>
    <w:rsid w:val="00B14EEA"/>
    <w:rsid w:val="00B15CA4"/>
    <w:rsid w:val="00B167FD"/>
    <w:rsid w:val="00B168BE"/>
    <w:rsid w:val="00B16E94"/>
    <w:rsid w:val="00B17323"/>
    <w:rsid w:val="00B2080D"/>
    <w:rsid w:val="00B232BB"/>
    <w:rsid w:val="00B256D7"/>
    <w:rsid w:val="00B25D5D"/>
    <w:rsid w:val="00B26340"/>
    <w:rsid w:val="00B2643F"/>
    <w:rsid w:val="00B279B2"/>
    <w:rsid w:val="00B27DD5"/>
    <w:rsid w:val="00B3176E"/>
    <w:rsid w:val="00B31A3D"/>
    <w:rsid w:val="00B337FC"/>
    <w:rsid w:val="00B35B57"/>
    <w:rsid w:val="00B36253"/>
    <w:rsid w:val="00B36EC1"/>
    <w:rsid w:val="00B4001C"/>
    <w:rsid w:val="00B40ED5"/>
    <w:rsid w:val="00B42445"/>
    <w:rsid w:val="00B4358D"/>
    <w:rsid w:val="00B4456F"/>
    <w:rsid w:val="00B4592A"/>
    <w:rsid w:val="00B45B46"/>
    <w:rsid w:val="00B475AF"/>
    <w:rsid w:val="00B47B23"/>
    <w:rsid w:val="00B50740"/>
    <w:rsid w:val="00B511F4"/>
    <w:rsid w:val="00B5182B"/>
    <w:rsid w:val="00B51B56"/>
    <w:rsid w:val="00B52A74"/>
    <w:rsid w:val="00B54E89"/>
    <w:rsid w:val="00B55B41"/>
    <w:rsid w:val="00B5707A"/>
    <w:rsid w:val="00B571F0"/>
    <w:rsid w:val="00B57E48"/>
    <w:rsid w:val="00B603BE"/>
    <w:rsid w:val="00B6189C"/>
    <w:rsid w:val="00B656B5"/>
    <w:rsid w:val="00B67A3A"/>
    <w:rsid w:val="00B702F7"/>
    <w:rsid w:val="00B71151"/>
    <w:rsid w:val="00B71A81"/>
    <w:rsid w:val="00B74ABC"/>
    <w:rsid w:val="00B7513B"/>
    <w:rsid w:val="00B75E20"/>
    <w:rsid w:val="00B766FD"/>
    <w:rsid w:val="00B76719"/>
    <w:rsid w:val="00B77375"/>
    <w:rsid w:val="00B81441"/>
    <w:rsid w:val="00B82359"/>
    <w:rsid w:val="00B8410D"/>
    <w:rsid w:val="00B847D3"/>
    <w:rsid w:val="00B8637F"/>
    <w:rsid w:val="00B86631"/>
    <w:rsid w:val="00B86D55"/>
    <w:rsid w:val="00B90783"/>
    <w:rsid w:val="00B91058"/>
    <w:rsid w:val="00B914D7"/>
    <w:rsid w:val="00B94AF0"/>
    <w:rsid w:val="00B959F8"/>
    <w:rsid w:val="00B96B71"/>
    <w:rsid w:val="00B974E1"/>
    <w:rsid w:val="00BA1877"/>
    <w:rsid w:val="00BA2D75"/>
    <w:rsid w:val="00BA537D"/>
    <w:rsid w:val="00BA63A6"/>
    <w:rsid w:val="00BA65CB"/>
    <w:rsid w:val="00BB1863"/>
    <w:rsid w:val="00BB298D"/>
    <w:rsid w:val="00BB2FDC"/>
    <w:rsid w:val="00BB365D"/>
    <w:rsid w:val="00BB41B3"/>
    <w:rsid w:val="00BB5D33"/>
    <w:rsid w:val="00BB726C"/>
    <w:rsid w:val="00BB74EB"/>
    <w:rsid w:val="00BC1EC9"/>
    <w:rsid w:val="00BC2637"/>
    <w:rsid w:val="00BC2A09"/>
    <w:rsid w:val="00BC4398"/>
    <w:rsid w:val="00BC473E"/>
    <w:rsid w:val="00BC6754"/>
    <w:rsid w:val="00BC7959"/>
    <w:rsid w:val="00BD034B"/>
    <w:rsid w:val="00BD194C"/>
    <w:rsid w:val="00BD1EA6"/>
    <w:rsid w:val="00BD4314"/>
    <w:rsid w:val="00BD4B4E"/>
    <w:rsid w:val="00BD51BA"/>
    <w:rsid w:val="00BD52C7"/>
    <w:rsid w:val="00BD723A"/>
    <w:rsid w:val="00BE08A6"/>
    <w:rsid w:val="00BE2615"/>
    <w:rsid w:val="00BE353B"/>
    <w:rsid w:val="00BE4149"/>
    <w:rsid w:val="00BE4C14"/>
    <w:rsid w:val="00BE5287"/>
    <w:rsid w:val="00BE66C0"/>
    <w:rsid w:val="00BE6873"/>
    <w:rsid w:val="00BE6D41"/>
    <w:rsid w:val="00BE6FA7"/>
    <w:rsid w:val="00BE7964"/>
    <w:rsid w:val="00BF04B4"/>
    <w:rsid w:val="00BF1636"/>
    <w:rsid w:val="00BF2E89"/>
    <w:rsid w:val="00BF497D"/>
    <w:rsid w:val="00BF5560"/>
    <w:rsid w:val="00BF6F4E"/>
    <w:rsid w:val="00BF73B4"/>
    <w:rsid w:val="00C01424"/>
    <w:rsid w:val="00C0510F"/>
    <w:rsid w:val="00C0605C"/>
    <w:rsid w:val="00C06CD9"/>
    <w:rsid w:val="00C07C10"/>
    <w:rsid w:val="00C1105E"/>
    <w:rsid w:val="00C1112E"/>
    <w:rsid w:val="00C115A3"/>
    <w:rsid w:val="00C11B88"/>
    <w:rsid w:val="00C16637"/>
    <w:rsid w:val="00C16B0C"/>
    <w:rsid w:val="00C17957"/>
    <w:rsid w:val="00C20170"/>
    <w:rsid w:val="00C22DE0"/>
    <w:rsid w:val="00C23B11"/>
    <w:rsid w:val="00C25F20"/>
    <w:rsid w:val="00C279B9"/>
    <w:rsid w:val="00C30611"/>
    <w:rsid w:val="00C30BF9"/>
    <w:rsid w:val="00C31AE8"/>
    <w:rsid w:val="00C31E81"/>
    <w:rsid w:val="00C32940"/>
    <w:rsid w:val="00C33FD3"/>
    <w:rsid w:val="00C345D5"/>
    <w:rsid w:val="00C34932"/>
    <w:rsid w:val="00C3530A"/>
    <w:rsid w:val="00C375A8"/>
    <w:rsid w:val="00C37ED0"/>
    <w:rsid w:val="00C40948"/>
    <w:rsid w:val="00C40C71"/>
    <w:rsid w:val="00C410AA"/>
    <w:rsid w:val="00C41D0F"/>
    <w:rsid w:val="00C42198"/>
    <w:rsid w:val="00C43A7B"/>
    <w:rsid w:val="00C44BFB"/>
    <w:rsid w:val="00C45C77"/>
    <w:rsid w:val="00C46D33"/>
    <w:rsid w:val="00C47441"/>
    <w:rsid w:val="00C52783"/>
    <w:rsid w:val="00C54EE7"/>
    <w:rsid w:val="00C554B4"/>
    <w:rsid w:val="00C55E60"/>
    <w:rsid w:val="00C611B0"/>
    <w:rsid w:val="00C61633"/>
    <w:rsid w:val="00C626E1"/>
    <w:rsid w:val="00C62933"/>
    <w:rsid w:val="00C62D4C"/>
    <w:rsid w:val="00C64FFD"/>
    <w:rsid w:val="00C6523D"/>
    <w:rsid w:val="00C652CA"/>
    <w:rsid w:val="00C65A4E"/>
    <w:rsid w:val="00C66800"/>
    <w:rsid w:val="00C6779F"/>
    <w:rsid w:val="00C704F1"/>
    <w:rsid w:val="00C7128D"/>
    <w:rsid w:val="00C72BB6"/>
    <w:rsid w:val="00C72D40"/>
    <w:rsid w:val="00C74C61"/>
    <w:rsid w:val="00C74D8B"/>
    <w:rsid w:val="00C77959"/>
    <w:rsid w:val="00C80236"/>
    <w:rsid w:val="00C80B15"/>
    <w:rsid w:val="00C821D8"/>
    <w:rsid w:val="00C82F74"/>
    <w:rsid w:val="00C83F1E"/>
    <w:rsid w:val="00C84162"/>
    <w:rsid w:val="00C85C9C"/>
    <w:rsid w:val="00C86681"/>
    <w:rsid w:val="00C86A69"/>
    <w:rsid w:val="00C909B6"/>
    <w:rsid w:val="00C93505"/>
    <w:rsid w:val="00C941C9"/>
    <w:rsid w:val="00C9491A"/>
    <w:rsid w:val="00C951F1"/>
    <w:rsid w:val="00CA1AA3"/>
    <w:rsid w:val="00CA24C4"/>
    <w:rsid w:val="00CA2697"/>
    <w:rsid w:val="00CA2CEB"/>
    <w:rsid w:val="00CA5F78"/>
    <w:rsid w:val="00CA6CC7"/>
    <w:rsid w:val="00CB1068"/>
    <w:rsid w:val="00CB1B65"/>
    <w:rsid w:val="00CB2B7E"/>
    <w:rsid w:val="00CB33B2"/>
    <w:rsid w:val="00CB5BDA"/>
    <w:rsid w:val="00CB5F70"/>
    <w:rsid w:val="00CC1F78"/>
    <w:rsid w:val="00CC3449"/>
    <w:rsid w:val="00CC3BC8"/>
    <w:rsid w:val="00CC55D4"/>
    <w:rsid w:val="00CC5B68"/>
    <w:rsid w:val="00CC5C5B"/>
    <w:rsid w:val="00CD3E9F"/>
    <w:rsid w:val="00CD4603"/>
    <w:rsid w:val="00CD5C8E"/>
    <w:rsid w:val="00CD6C31"/>
    <w:rsid w:val="00CE0083"/>
    <w:rsid w:val="00CE137D"/>
    <w:rsid w:val="00CE4BEB"/>
    <w:rsid w:val="00CE6C66"/>
    <w:rsid w:val="00CF0395"/>
    <w:rsid w:val="00CF1364"/>
    <w:rsid w:val="00CF351F"/>
    <w:rsid w:val="00CF69D3"/>
    <w:rsid w:val="00CF6BF0"/>
    <w:rsid w:val="00CF6CF8"/>
    <w:rsid w:val="00CF78DE"/>
    <w:rsid w:val="00D0050D"/>
    <w:rsid w:val="00D03173"/>
    <w:rsid w:val="00D04745"/>
    <w:rsid w:val="00D06356"/>
    <w:rsid w:val="00D06891"/>
    <w:rsid w:val="00D0725A"/>
    <w:rsid w:val="00D072FF"/>
    <w:rsid w:val="00D10E20"/>
    <w:rsid w:val="00D11754"/>
    <w:rsid w:val="00D12C2C"/>
    <w:rsid w:val="00D153C1"/>
    <w:rsid w:val="00D1677C"/>
    <w:rsid w:val="00D167E3"/>
    <w:rsid w:val="00D203EF"/>
    <w:rsid w:val="00D21059"/>
    <w:rsid w:val="00D24025"/>
    <w:rsid w:val="00D245E8"/>
    <w:rsid w:val="00D25A57"/>
    <w:rsid w:val="00D26A82"/>
    <w:rsid w:val="00D26D00"/>
    <w:rsid w:val="00D271B7"/>
    <w:rsid w:val="00D31A41"/>
    <w:rsid w:val="00D33715"/>
    <w:rsid w:val="00D33E2E"/>
    <w:rsid w:val="00D34D2D"/>
    <w:rsid w:val="00D40104"/>
    <w:rsid w:val="00D4024C"/>
    <w:rsid w:val="00D41CB7"/>
    <w:rsid w:val="00D4420E"/>
    <w:rsid w:val="00D44B50"/>
    <w:rsid w:val="00D462B5"/>
    <w:rsid w:val="00D46830"/>
    <w:rsid w:val="00D47FF5"/>
    <w:rsid w:val="00D51D33"/>
    <w:rsid w:val="00D53D3B"/>
    <w:rsid w:val="00D56F25"/>
    <w:rsid w:val="00D57A85"/>
    <w:rsid w:val="00D57D70"/>
    <w:rsid w:val="00D6082F"/>
    <w:rsid w:val="00D60C42"/>
    <w:rsid w:val="00D62303"/>
    <w:rsid w:val="00D62BE9"/>
    <w:rsid w:val="00D62D9E"/>
    <w:rsid w:val="00D637C5"/>
    <w:rsid w:val="00D64125"/>
    <w:rsid w:val="00D667BB"/>
    <w:rsid w:val="00D66E10"/>
    <w:rsid w:val="00D707FE"/>
    <w:rsid w:val="00D71E0D"/>
    <w:rsid w:val="00D72DC3"/>
    <w:rsid w:val="00D7426C"/>
    <w:rsid w:val="00D74CF0"/>
    <w:rsid w:val="00D7594B"/>
    <w:rsid w:val="00D75DDE"/>
    <w:rsid w:val="00D77048"/>
    <w:rsid w:val="00D771F4"/>
    <w:rsid w:val="00D772B9"/>
    <w:rsid w:val="00D81B94"/>
    <w:rsid w:val="00D82641"/>
    <w:rsid w:val="00D82AA9"/>
    <w:rsid w:val="00D83F6A"/>
    <w:rsid w:val="00D858B4"/>
    <w:rsid w:val="00D879BC"/>
    <w:rsid w:val="00D87DE1"/>
    <w:rsid w:val="00D87F91"/>
    <w:rsid w:val="00D933B7"/>
    <w:rsid w:val="00D93620"/>
    <w:rsid w:val="00D93902"/>
    <w:rsid w:val="00D93A89"/>
    <w:rsid w:val="00D94C2E"/>
    <w:rsid w:val="00D94FAB"/>
    <w:rsid w:val="00D96299"/>
    <w:rsid w:val="00D96A6E"/>
    <w:rsid w:val="00D9742F"/>
    <w:rsid w:val="00D97E06"/>
    <w:rsid w:val="00DA04E9"/>
    <w:rsid w:val="00DA0504"/>
    <w:rsid w:val="00DA2AE3"/>
    <w:rsid w:val="00DA3D5F"/>
    <w:rsid w:val="00DA4189"/>
    <w:rsid w:val="00DA4E5A"/>
    <w:rsid w:val="00DA572B"/>
    <w:rsid w:val="00DA6D76"/>
    <w:rsid w:val="00DA6ED3"/>
    <w:rsid w:val="00DA73E3"/>
    <w:rsid w:val="00DA7787"/>
    <w:rsid w:val="00DB0359"/>
    <w:rsid w:val="00DB1942"/>
    <w:rsid w:val="00DB515E"/>
    <w:rsid w:val="00DB5726"/>
    <w:rsid w:val="00DB5BCA"/>
    <w:rsid w:val="00DB6609"/>
    <w:rsid w:val="00DB753D"/>
    <w:rsid w:val="00DC1DE5"/>
    <w:rsid w:val="00DC44D1"/>
    <w:rsid w:val="00DC4842"/>
    <w:rsid w:val="00DC6812"/>
    <w:rsid w:val="00DC7BB2"/>
    <w:rsid w:val="00DD0990"/>
    <w:rsid w:val="00DD1015"/>
    <w:rsid w:val="00DD194A"/>
    <w:rsid w:val="00DD2FF6"/>
    <w:rsid w:val="00DD6DA4"/>
    <w:rsid w:val="00DD7E18"/>
    <w:rsid w:val="00DE24AF"/>
    <w:rsid w:val="00DE350D"/>
    <w:rsid w:val="00DE54E1"/>
    <w:rsid w:val="00DE5D81"/>
    <w:rsid w:val="00DE5FE7"/>
    <w:rsid w:val="00DE6401"/>
    <w:rsid w:val="00DE69A6"/>
    <w:rsid w:val="00DE7663"/>
    <w:rsid w:val="00DF017A"/>
    <w:rsid w:val="00DF07F5"/>
    <w:rsid w:val="00DF2804"/>
    <w:rsid w:val="00DF386D"/>
    <w:rsid w:val="00DF3E33"/>
    <w:rsid w:val="00DF4204"/>
    <w:rsid w:val="00DF42A5"/>
    <w:rsid w:val="00DF6962"/>
    <w:rsid w:val="00DF6F8E"/>
    <w:rsid w:val="00DF7012"/>
    <w:rsid w:val="00E02125"/>
    <w:rsid w:val="00E02B9F"/>
    <w:rsid w:val="00E02E92"/>
    <w:rsid w:val="00E031E1"/>
    <w:rsid w:val="00E03947"/>
    <w:rsid w:val="00E03DC5"/>
    <w:rsid w:val="00E04F0F"/>
    <w:rsid w:val="00E06448"/>
    <w:rsid w:val="00E06C8B"/>
    <w:rsid w:val="00E1050C"/>
    <w:rsid w:val="00E1071B"/>
    <w:rsid w:val="00E108D9"/>
    <w:rsid w:val="00E10C64"/>
    <w:rsid w:val="00E12A20"/>
    <w:rsid w:val="00E13038"/>
    <w:rsid w:val="00E136FE"/>
    <w:rsid w:val="00E161F7"/>
    <w:rsid w:val="00E16AB8"/>
    <w:rsid w:val="00E16D20"/>
    <w:rsid w:val="00E176B1"/>
    <w:rsid w:val="00E20114"/>
    <w:rsid w:val="00E22353"/>
    <w:rsid w:val="00E22E7A"/>
    <w:rsid w:val="00E24384"/>
    <w:rsid w:val="00E244F3"/>
    <w:rsid w:val="00E30950"/>
    <w:rsid w:val="00E30FDF"/>
    <w:rsid w:val="00E31BA4"/>
    <w:rsid w:val="00E335F7"/>
    <w:rsid w:val="00E3398C"/>
    <w:rsid w:val="00E34139"/>
    <w:rsid w:val="00E34E0C"/>
    <w:rsid w:val="00E352E9"/>
    <w:rsid w:val="00E3556C"/>
    <w:rsid w:val="00E40906"/>
    <w:rsid w:val="00E41021"/>
    <w:rsid w:val="00E41E1E"/>
    <w:rsid w:val="00E422C0"/>
    <w:rsid w:val="00E43352"/>
    <w:rsid w:val="00E43ADD"/>
    <w:rsid w:val="00E4443B"/>
    <w:rsid w:val="00E44C12"/>
    <w:rsid w:val="00E44CBF"/>
    <w:rsid w:val="00E44D0A"/>
    <w:rsid w:val="00E45EAE"/>
    <w:rsid w:val="00E46CD4"/>
    <w:rsid w:val="00E50025"/>
    <w:rsid w:val="00E50194"/>
    <w:rsid w:val="00E51BA7"/>
    <w:rsid w:val="00E52D0E"/>
    <w:rsid w:val="00E53D16"/>
    <w:rsid w:val="00E544E8"/>
    <w:rsid w:val="00E54A60"/>
    <w:rsid w:val="00E55556"/>
    <w:rsid w:val="00E5570E"/>
    <w:rsid w:val="00E57095"/>
    <w:rsid w:val="00E60112"/>
    <w:rsid w:val="00E60188"/>
    <w:rsid w:val="00E61E59"/>
    <w:rsid w:val="00E636EA"/>
    <w:rsid w:val="00E64388"/>
    <w:rsid w:val="00E643D5"/>
    <w:rsid w:val="00E6466C"/>
    <w:rsid w:val="00E64795"/>
    <w:rsid w:val="00E64EDD"/>
    <w:rsid w:val="00E65ADE"/>
    <w:rsid w:val="00E710EA"/>
    <w:rsid w:val="00E72117"/>
    <w:rsid w:val="00E724F5"/>
    <w:rsid w:val="00E72DB0"/>
    <w:rsid w:val="00E738AC"/>
    <w:rsid w:val="00E73FB2"/>
    <w:rsid w:val="00E74434"/>
    <w:rsid w:val="00E74D55"/>
    <w:rsid w:val="00E753D9"/>
    <w:rsid w:val="00E754AF"/>
    <w:rsid w:val="00E76A98"/>
    <w:rsid w:val="00E77417"/>
    <w:rsid w:val="00E80E16"/>
    <w:rsid w:val="00E81989"/>
    <w:rsid w:val="00E8237B"/>
    <w:rsid w:val="00E852FF"/>
    <w:rsid w:val="00E855F4"/>
    <w:rsid w:val="00E85A32"/>
    <w:rsid w:val="00E8674A"/>
    <w:rsid w:val="00E9000D"/>
    <w:rsid w:val="00E914E7"/>
    <w:rsid w:val="00E93E0F"/>
    <w:rsid w:val="00E95326"/>
    <w:rsid w:val="00E954E6"/>
    <w:rsid w:val="00E968C4"/>
    <w:rsid w:val="00E96D85"/>
    <w:rsid w:val="00E96F46"/>
    <w:rsid w:val="00EA1D59"/>
    <w:rsid w:val="00EA1DB6"/>
    <w:rsid w:val="00EA229E"/>
    <w:rsid w:val="00EA55CD"/>
    <w:rsid w:val="00EA5A47"/>
    <w:rsid w:val="00EA6A72"/>
    <w:rsid w:val="00EA7300"/>
    <w:rsid w:val="00EB0D1D"/>
    <w:rsid w:val="00EB2DD2"/>
    <w:rsid w:val="00EB4A44"/>
    <w:rsid w:val="00EB4D15"/>
    <w:rsid w:val="00EB5C4D"/>
    <w:rsid w:val="00EB75F7"/>
    <w:rsid w:val="00EB7C97"/>
    <w:rsid w:val="00EB7DED"/>
    <w:rsid w:val="00EC0E1B"/>
    <w:rsid w:val="00EC0E82"/>
    <w:rsid w:val="00EC2D9B"/>
    <w:rsid w:val="00EC3154"/>
    <w:rsid w:val="00EC31A3"/>
    <w:rsid w:val="00EC7163"/>
    <w:rsid w:val="00ED1121"/>
    <w:rsid w:val="00ED426F"/>
    <w:rsid w:val="00ED55A0"/>
    <w:rsid w:val="00ED56BF"/>
    <w:rsid w:val="00ED5BA4"/>
    <w:rsid w:val="00ED6145"/>
    <w:rsid w:val="00ED6872"/>
    <w:rsid w:val="00ED6893"/>
    <w:rsid w:val="00ED7022"/>
    <w:rsid w:val="00ED7F7E"/>
    <w:rsid w:val="00EE02A9"/>
    <w:rsid w:val="00EE1A4E"/>
    <w:rsid w:val="00EE1BB2"/>
    <w:rsid w:val="00EE285E"/>
    <w:rsid w:val="00EE4B82"/>
    <w:rsid w:val="00EE5E84"/>
    <w:rsid w:val="00EE7C6F"/>
    <w:rsid w:val="00EF1B89"/>
    <w:rsid w:val="00EF1D87"/>
    <w:rsid w:val="00EF22D0"/>
    <w:rsid w:val="00EF38F2"/>
    <w:rsid w:val="00EF580B"/>
    <w:rsid w:val="00EF605D"/>
    <w:rsid w:val="00EF62FB"/>
    <w:rsid w:val="00EF6F16"/>
    <w:rsid w:val="00F0083D"/>
    <w:rsid w:val="00F044C8"/>
    <w:rsid w:val="00F04E05"/>
    <w:rsid w:val="00F06948"/>
    <w:rsid w:val="00F07EA7"/>
    <w:rsid w:val="00F10D1C"/>
    <w:rsid w:val="00F159EB"/>
    <w:rsid w:val="00F15F1D"/>
    <w:rsid w:val="00F1657C"/>
    <w:rsid w:val="00F168AE"/>
    <w:rsid w:val="00F16D42"/>
    <w:rsid w:val="00F17B7F"/>
    <w:rsid w:val="00F17E87"/>
    <w:rsid w:val="00F20418"/>
    <w:rsid w:val="00F21C9B"/>
    <w:rsid w:val="00F22BF2"/>
    <w:rsid w:val="00F230D3"/>
    <w:rsid w:val="00F23DA2"/>
    <w:rsid w:val="00F242CD"/>
    <w:rsid w:val="00F243B9"/>
    <w:rsid w:val="00F245FC"/>
    <w:rsid w:val="00F246FF"/>
    <w:rsid w:val="00F24DFB"/>
    <w:rsid w:val="00F25014"/>
    <w:rsid w:val="00F25458"/>
    <w:rsid w:val="00F25912"/>
    <w:rsid w:val="00F2668C"/>
    <w:rsid w:val="00F279CA"/>
    <w:rsid w:val="00F3014F"/>
    <w:rsid w:val="00F313B1"/>
    <w:rsid w:val="00F32DF7"/>
    <w:rsid w:val="00F33E0D"/>
    <w:rsid w:val="00F35C43"/>
    <w:rsid w:val="00F36262"/>
    <w:rsid w:val="00F3777C"/>
    <w:rsid w:val="00F378D8"/>
    <w:rsid w:val="00F37D5A"/>
    <w:rsid w:val="00F42864"/>
    <w:rsid w:val="00F43656"/>
    <w:rsid w:val="00F443A2"/>
    <w:rsid w:val="00F45D8F"/>
    <w:rsid w:val="00F46070"/>
    <w:rsid w:val="00F500EB"/>
    <w:rsid w:val="00F505DC"/>
    <w:rsid w:val="00F526FC"/>
    <w:rsid w:val="00F55A75"/>
    <w:rsid w:val="00F55BEB"/>
    <w:rsid w:val="00F569DD"/>
    <w:rsid w:val="00F57A23"/>
    <w:rsid w:val="00F60178"/>
    <w:rsid w:val="00F60569"/>
    <w:rsid w:val="00F61EDC"/>
    <w:rsid w:val="00F6225F"/>
    <w:rsid w:val="00F63631"/>
    <w:rsid w:val="00F6721E"/>
    <w:rsid w:val="00F675F3"/>
    <w:rsid w:val="00F70F14"/>
    <w:rsid w:val="00F727E0"/>
    <w:rsid w:val="00F72C99"/>
    <w:rsid w:val="00F730FF"/>
    <w:rsid w:val="00F74DAC"/>
    <w:rsid w:val="00F74E5A"/>
    <w:rsid w:val="00F75933"/>
    <w:rsid w:val="00F75B65"/>
    <w:rsid w:val="00F8029B"/>
    <w:rsid w:val="00F8033E"/>
    <w:rsid w:val="00F805A9"/>
    <w:rsid w:val="00F82693"/>
    <w:rsid w:val="00F82982"/>
    <w:rsid w:val="00F857EE"/>
    <w:rsid w:val="00F86D01"/>
    <w:rsid w:val="00F8755F"/>
    <w:rsid w:val="00F90392"/>
    <w:rsid w:val="00F914FB"/>
    <w:rsid w:val="00F92388"/>
    <w:rsid w:val="00F929D6"/>
    <w:rsid w:val="00F93AC3"/>
    <w:rsid w:val="00F93D83"/>
    <w:rsid w:val="00F9420D"/>
    <w:rsid w:val="00F94574"/>
    <w:rsid w:val="00FA07FB"/>
    <w:rsid w:val="00FA0ACE"/>
    <w:rsid w:val="00FA0C00"/>
    <w:rsid w:val="00FA0C92"/>
    <w:rsid w:val="00FA1E06"/>
    <w:rsid w:val="00FA231D"/>
    <w:rsid w:val="00FA380A"/>
    <w:rsid w:val="00FA3B1F"/>
    <w:rsid w:val="00FA4562"/>
    <w:rsid w:val="00FA5418"/>
    <w:rsid w:val="00FA66CC"/>
    <w:rsid w:val="00FB1718"/>
    <w:rsid w:val="00FB4F53"/>
    <w:rsid w:val="00FB6AAD"/>
    <w:rsid w:val="00FB7092"/>
    <w:rsid w:val="00FC0D1F"/>
    <w:rsid w:val="00FC1030"/>
    <w:rsid w:val="00FC1844"/>
    <w:rsid w:val="00FC1F02"/>
    <w:rsid w:val="00FC287E"/>
    <w:rsid w:val="00FC29F0"/>
    <w:rsid w:val="00FC32C0"/>
    <w:rsid w:val="00FC3E63"/>
    <w:rsid w:val="00FC4464"/>
    <w:rsid w:val="00FC4AD8"/>
    <w:rsid w:val="00FC5CAE"/>
    <w:rsid w:val="00FC6289"/>
    <w:rsid w:val="00FC676F"/>
    <w:rsid w:val="00FC6A91"/>
    <w:rsid w:val="00FC7B7A"/>
    <w:rsid w:val="00FD0B5E"/>
    <w:rsid w:val="00FD4B73"/>
    <w:rsid w:val="00FD70F7"/>
    <w:rsid w:val="00FE0781"/>
    <w:rsid w:val="00FE1475"/>
    <w:rsid w:val="00FE1B4B"/>
    <w:rsid w:val="00FE38D5"/>
    <w:rsid w:val="00FE39D6"/>
    <w:rsid w:val="00FE4358"/>
    <w:rsid w:val="00FE43C9"/>
    <w:rsid w:val="00FE65D2"/>
    <w:rsid w:val="00FE66AF"/>
    <w:rsid w:val="00FF0547"/>
    <w:rsid w:val="00FF19F0"/>
    <w:rsid w:val="00FF2077"/>
    <w:rsid w:val="00FF2AB6"/>
    <w:rsid w:val="00FF37F7"/>
    <w:rsid w:val="00FF3A94"/>
    <w:rsid w:val="00FF489F"/>
    <w:rsid w:val="00FF4C26"/>
    <w:rsid w:val="00FF6183"/>
    <w:rsid w:val="04392325"/>
    <w:rsid w:val="060E6D33"/>
    <w:rsid w:val="065B362E"/>
    <w:rsid w:val="0F57AFE0"/>
    <w:rsid w:val="0F9F19FA"/>
    <w:rsid w:val="175E0D7B"/>
    <w:rsid w:val="19F11BAD"/>
    <w:rsid w:val="1BBB25A4"/>
    <w:rsid w:val="20734644"/>
    <w:rsid w:val="20EC39CB"/>
    <w:rsid w:val="214BE0A0"/>
    <w:rsid w:val="22612EA0"/>
    <w:rsid w:val="24162355"/>
    <w:rsid w:val="25F57A80"/>
    <w:rsid w:val="281B834B"/>
    <w:rsid w:val="35F8E8DD"/>
    <w:rsid w:val="37774926"/>
    <w:rsid w:val="38E9EF4F"/>
    <w:rsid w:val="3901E13F"/>
    <w:rsid w:val="398B5074"/>
    <w:rsid w:val="39CA5066"/>
    <w:rsid w:val="3B941900"/>
    <w:rsid w:val="3C4CE10E"/>
    <w:rsid w:val="4509996E"/>
    <w:rsid w:val="47069E17"/>
    <w:rsid w:val="481FDF5C"/>
    <w:rsid w:val="4838CBED"/>
    <w:rsid w:val="4B11F317"/>
    <w:rsid w:val="4DEBBF35"/>
    <w:rsid w:val="4EC2B58A"/>
    <w:rsid w:val="4ECDFD3D"/>
    <w:rsid w:val="542DD655"/>
    <w:rsid w:val="552DD030"/>
    <w:rsid w:val="56171F07"/>
    <w:rsid w:val="5788E448"/>
    <w:rsid w:val="5C48E43D"/>
    <w:rsid w:val="5DD5B735"/>
    <w:rsid w:val="67DEC62A"/>
    <w:rsid w:val="6EA6D6F7"/>
    <w:rsid w:val="76D0D946"/>
    <w:rsid w:val="7738E366"/>
    <w:rsid w:val="7749393E"/>
    <w:rsid w:val="78BB5C60"/>
    <w:rsid w:val="7AFFBE1B"/>
    <w:rsid w:val="7E7572AF"/>
  </w:rsids>
  <m:mathPr>
    <m:mathFont m:val="Cambria Math"/>
    <m:brkBin m:val="before"/>
    <m:brkBinSub m:val="--"/>
    <m:smallFrac m:val="0"/>
    <m:dispDef/>
    <m:lMargin m:val="0"/>
    <m:rMargin m:val="0"/>
    <m:defJc m:val="centerGroup"/>
    <m:wrapIndent m:val="1440"/>
    <m:intLim m:val="subSup"/>
    <m:naryLim m:val="undOvr"/>
  </m:mathPr>
  <w:themeFontLang w:val="en-GB" w:eastAsia="ja-JP" w:bidi="kn-IN"/>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1587F320"/>
  <w15:docId w15:val="{74EBAAA6-792B-42F8-A6E2-56FA186859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24"/>
        <w:lang w:val="en-GB" w:eastAsia="fr-FR" w:bidi="ar-SA"/>
      </w:rPr>
    </w:rPrDefault>
    <w:pPrDefault>
      <w:pPr>
        <w:spacing w:before="120" w:after="120" w:line="264" w:lineRule="auto"/>
        <w:jc w:val="both"/>
      </w:pPr>
    </w:pPrDefault>
  </w:docDefaults>
  <w:latentStyles w:defLockedState="0" w:defUIPriority="99" w:defSemiHidden="0" w:defUnhideWhenUsed="0" w:defQFormat="0" w:count="376">
    <w:lsdException w:name="Normal" w:uiPriority="1" w:qFormat="1"/>
    <w:lsdException w:name="heading 1" w:uiPriority="9" w:qFormat="1"/>
    <w:lsdException w:name="heading 2" w:uiPriority="9" w:qFormat="1"/>
    <w:lsdException w:name="heading 3" w:uiPriority="9" w:qFormat="1"/>
    <w:lsdException w:name="heading 4" w:uiPriority="9" w:unhideWhenUsed="1" w:qFormat="1"/>
    <w:lsdException w:name="heading 5" w:uiPriority="9" w:unhideWhenUsed="1" w:qFormat="1"/>
    <w:lsdException w:name="heading 6" w:uiPriority="9" w:unhideWhenUsed="1" w:qFormat="1"/>
    <w:lsdException w:name="heading 7" w:uiPriority="9" w:unhideWhenUsed="1" w:qFormat="1"/>
    <w:lsdException w:name="heading 8" w:uiPriority="9" w:unhideWhenUsed="1" w:qFormat="1"/>
    <w:lsdException w:name="heading 9" w:uiPriority="9" w:unhideWhenUsed="1" w:qFormat="1"/>
    <w:lsdException w:name="index 1" w:unhideWhenUsed="1"/>
    <w:lsdException w:name="index 2" w:unhideWhenUsed="1"/>
    <w:lsdException w:name="index 3" w:unhideWhenUsed="1"/>
    <w:lsdException w:name="index 4" w:unhideWhenUsed="1"/>
    <w:lsdException w:name="index 5" w:unhideWhenUsed="1"/>
    <w:lsdException w:name="index 6" w:unhideWhenUsed="1"/>
    <w:lsdException w:name="index 7" w:unhideWhenUsed="1"/>
    <w:lsdException w:name="index 8" w:unhideWhenUsed="1"/>
    <w:lsdException w:name="index 9" w:unhideWhenUsed="1"/>
    <w:lsdException w:name="toc 1" w:uiPriority="39" w:unhideWhenUsed="1"/>
    <w:lsdException w:name="toc 2" w:uiPriority="39" w:unhideWhenUsed="1"/>
    <w:lsdException w:name="toc 3" w:uiPriority="39" w:unhideWhenUsed="1"/>
    <w:lsdException w:name="toc 4" w:uiPriority="39" w:unhideWhenUsed="1"/>
    <w:lsdException w:name="toc 5" w:uiPriority="39" w:unhideWhenUsed="1"/>
    <w:lsdException w:name="toc 6" w:uiPriority="39" w:unhideWhenUsed="1"/>
    <w:lsdException w:name="toc 7" w:uiPriority="39" w:unhideWhenUsed="1"/>
    <w:lsdException w:name="toc 8" w:uiPriority="39" w:unhideWhenUsed="1"/>
    <w:lsdException w:name="toc 9" w:uiPriority="39" w:unhideWhenUsed="1"/>
    <w:lsdException w:name="Normal Indent" w:semiHidden="1"/>
    <w:lsdException w:name="footnote text" w:uiPriority="0" w:unhideWhenUsed="1" w:qFormat="1"/>
    <w:lsdException w:name="annotation text" w:semiHidden="1" w:qFormat="1"/>
    <w:lsdException w:name="index heading" w:unhideWhenUsed="1"/>
    <w:lsdException w:name="caption" w:semiHidden="1" w:uiPriority="35" w:qFormat="1"/>
    <w:lsdException w:name="table of figures" w:unhideWhenUsed="1"/>
    <w:lsdException w:name="envelope address" w:semiHidden="1"/>
    <w:lsdException w:name="envelope return" w:semiHidden="1"/>
    <w:lsdException w:name="footnote reference" w:unhideWhenUsed="1" w:qFormat="1"/>
    <w:lsdException w:name="annotation reference" w:semiHidden="1" w:qFormat="1"/>
    <w:lsdException w:name="line number" w:semiHidden="1"/>
    <w:lsdException w:name="page number" w:semiHidden="1"/>
    <w:lsdException w:name="endnote reference" w:unhideWhenUsed="1"/>
    <w:lsdException w:name="endnote text" w:unhideWhenUsed="1"/>
    <w:lsdException w:name="table of authorities" w:semiHidden="1"/>
    <w:lsdException w:name="toa heading" w:semiHidden="1"/>
    <w:lsdException w:name="List" w:semiHidden="1"/>
    <w:lsdException w:name="List Bullet" w:qFormat="1"/>
    <w:lsdException w:name="List Number"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unhideWhenUsed="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iPriority="10"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uiPriority="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lsdException w:name="Intense Reference" w:semiHidden="1" w:uiPriority="32" w:qFormat="1"/>
    <w:lsdException w:name="Book Title" w:semiHidden="1"/>
    <w:lsdException w:name="Bibliography" w:semiHidden="1" w:uiPriority="37"/>
    <w:lsdException w:name="TOC Heading"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style>
  <w:style w:type="paragraph" w:styleId="Heading1">
    <w:name w:val="heading 1"/>
    <w:next w:val="Normal"/>
    <w:link w:val="Heading1Char"/>
    <w:uiPriority w:val="9"/>
    <w:qFormat/>
    <w:rsid w:val="00B14EEA"/>
    <w:pPr>
      <w:keepNext/>
      <w:keepLines/>
      <w:spacing w:before="0" w:after="240"/>
      <w:jc w:val="left"/>
      <w:outlineLvl w:val="0"/>
    </w:pPr>
    <w:rPr>
      <w:rFonts w:asciiTheme="majorHAnsi" w:hAnsiTheme="majorHAnsi"/>
      <w:b/>
      <w:color w:val="0E4194" w:themeColor="accent1"/>
      <w:sz w:val="36"/>
    </w:rPr>
  </w:style>
  <w:style w:type="paragraph" w:styleId="Heading2">
    <w:name w:val="heading 2"/>
    <w:next w:val="Normal"/>
    <w:link w:val="Heading2Char"/>
    <w:uiPriority w:val="9"/>
    <w:qFormat/>
    <w:pPr>
      <w:keepNext/>
      <w:keepLines/>
      <w:spacing w:before="480" w:after="240"/>
      <w:jc w:val="left"/>
      <w:outlineLvl w:val="1"/>
    </w:pPr>
    <w:rPr>
      <w:rFonts w:asciiTheme="majorHAnsi" w:hAnsiTheme="majorHAnsi"/>
      <w:b/>
      <w:color w:val="D2460F" w:themeColor="accent2"/>
      <w:sz w:val="32"/>
    </w:rPr>
  </w:style>
  <w:style w:type="paragraph" w:styleId="Heading3">
    <w:name w:val="heading 3"/>
    <w:next w:val="Normal"/>
    <w:link w:val="Heading3Char"/>
    <w:uiPriority w:val="9"/>
    <w:qFormat/>
    <w:pPr>
      <w:keepNext/>
      <w:keepLines/>
      <w:spacing w:before="480" w:after="240"/>
      <w:jc w:val="left"/>
      <w:outlineLvl w:val="2"/>
    </w:pPr>
    <w:rPr>
      <w:rFonts w:asciiTheme="majorHAnsi" w:hAnsiTheme="majorHAnsi"/>
      <w:color w:val="D2460F" w:themeColor="accent2"/>
      <w:sz w:val="30"/>
    </w:rPr>
  </w:style>
  <w:style w:type="paragraph" w:styleId="Heading4">
    <w:name w:val="heading 4"/>
    <w:next w:val="Normal"/>
    <w:link w:val="Heading4Char"/>
    <w:uiPriority w:val="9"/>
    <w:unhideWhenUsed/>
    <w:qFormat/>
    <w:pPr>
      <w:keepNext/>
      <w:keepLines/>
      <w:spacing w:before="480"/>
      <w:ind w:left="397"/>
      <w:jc w:val="left"/>
      <w:outlineLvl w:val="3"/>
    </w:pPr>
    <w:rPr>
      <w:rFonts w:asciiTheme="majorHAnsi" w:hAnsiTheme="majorHAnsi"/>
      <w:b/>
      <w:i/>
      <w:color w:val="0E4194" w:themeColor="accent1"/>
      <w:sz w:val="26"/>
    </w:rPr>
  </w:style>
  <w:style w:type="paragraph" w:styleId="Heading5">
    <w:name w:val="heading 5"/>
    <w:next w:val="Normal"/>
    <w:link w:val="Heading5Char"/>
    <w:uiPriority w:val="9"/>
    <w:unhideWhenUsed/>
    <w:qFormat/>
    <w:pPr>
      <w:keepNext/>
      <w:keepLines/>
      <w:spacing w:before="480"/>
      <w:ind w:left="850"/>
      <w:jc w:val="left"/>
      <w:outlineLvl w:val="4"/>
    </w:pPr>
    <w:rPr>
      <w:rFonts w:asciiTheme="majorHAnsi" w:hAnsiTheme="majorHAnsi"/>
      <w:color w:val="0E4194" w:themeColor="accent1"/>
      <w:spacing w:val="12"/>
    </w:rPr>
  </w:style>
  <w:style w:type="paragraph" w:styleId="Heading6">
    <w:name w:val="heading 6"/>
    <w:next w:val="Normal"/>
    <w:link w:val="Heading6Char"/>
    <w:uiPriority w:val="9"/>
    <w:unhideWhenUsed/>
    <w:qFormat/>
    <w:pPr>
      <w:keepNext/>
      <w:keepLines/>
      <w:spacing w:before="240"/>
      <w:ind w:left="1191"/>
      <w:jc w:val="left"/>
      <w:outlineLvl w:val="5"/>
    </w:pPr>
    <w:rPr>
      <w:rFonts w:asciiTheme="majorHAnsi" w:hAnsiTheme="majorHAnsi"/>
      <w:i/>
      <w:color w:val="0E4194" w:themeColor="accent1"/>
      <w:spacing w:val="12"/>
    </w:rPr>
  </w:style>
  <w:style w:type="paragraph" w:styleId="Heading7">
    <w:name w:val="heading 7"/>
    <w:next w:val="Normal"/>
    <w:link w:val="Heading7Char"/>
    <w:uiPriority w:val="9"/>
    <w:unhideWhenUsed/>
    <w:qFormat/>
    <w:pPr>
      <w:keepNext/>
      <w:keepLines/>
      <w:spacing w:before="240"/>
      <w:ind w:left="1531"/>
      <w:jc w:val="left"/>
      <w:outlineLvl w:val="6"/>
    </w:pPr>
    <w:rPr>
      <w:rFonts w:asciiTheme="majorHAnsi" w:hAnsiTheme="majorHAnsi"/>
      <w:color w:val="0E4194" w:themeColor="accent1"/>
      <w:spacing w:val="12"/>
    </w:rPr>
  </w:style>
  <w:style w:type="paragraph" w:styleId="Heading8">
    <w:name w:val="heading 8"/>
    <w:next w:val="Normal"/>
    <w:link w:val="Heading8Char"/>
    <w:uiPriority w:val="9"/>
    <w:unhideWhenUsed/>
    <w:qFormat/>
    <w:pPr>
      <w:keepNext/>
      <w:keepLines/>
      <w:spacing w:before="240"/>
      <w:ind w:left="1871"/>
      <w:jc w:val="left"/>
      <w:outlineLvl w:val="7"/>
    </w:pPr>
    <w:rPr>
      <w:rFonts w:asciiTheme="majorHAnsi" w:hAnsiTheme="majorHAnsi"/>
      <w:i/>
      <w:color w:val="0E4194" w:themeColor="accent1"/>
      <w:spacing w:val="12"/>
    </w:rPr>
  </w:style>
  <w:style w:type="paragraph" w:styleId="Heading9">
    <w:name w:val="heading 9"/>
    <w:next w:val="Normal"/>
    <w:link w:val="Heading9Char"/>
    <w:uiPriority w:val="9"/>
    <w:unhideWhenUsed/>
    <w:qFormat/>
    <w:pPr>
      <w:keepNext/>
      <w:keepLines/>
      <w:spacing w:before="240"/>
      <w:ind w:left="2211"/>
      <w:jc w:val="left"/>
      <w:outlineLvl w:val="8"/>
    </w:pPr>
    <w:rPr>
      <w:rFonts w:asciiTheme="majorHAnsi" w:hAnsiTheme="majorHAnsi"/>
      <w:color w:val="0E4194" w:themeColor="accent1"/>
      <w:spacing w:val="12"/>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EndnoteTextChar">
    <w:name w:val="Endnote Text Char"/>
    <w:uiPriority w:val="99"/>
    <w:semiHidden/>
    <w:unhideWhenUsed/>
  </w:style>
  <w:style w:type="character" w:customStyle="1" w:styleId="FootnoteTextChar">
    <w:name w:val="Footnote Text Char"/>
    <w:aliases w:val="Footnote Text Char1 Char,Char Char,Carattere Char,Footnotes Char,Footnote ak Char,fn Char Char Char,footnote text Char Char Char,Footnotes Char Char Char,Footnote ak Char Char Char"/>
    <w:uiPriority w:val="99"/>
    <w:unhideWhenUsed/>
    <w:qFormat/>
    <w:rPr>
      <w:rFonts w:ascii="EC Square Sans Cond Pro" w:hAnsi="EC Square Sans Cond Pro"/>
      <w:color w:val="000000" w:themeColor="dark1"/>
      <w:sz w:val="22"/>
    </w:rPr>
  </w:style>
  <w:style w:type="paragraph" w:customStyle="1" w:styleId="Pagedecouverture">
    <w:name w:val="Page de couverture"/>
    <w:basedOn w:val="Normal"/>
    <w:next w:val="Normal"/>
    <w:rsid w:val="00A72C16"/>
    <w:pPr>
      <w:spacing w:before="0" w:after="0" w:line="240" w:lineRule="auto"/>
    </w:pPr>
    <w:rPr>
      <w:rFonts w:ascii="Times New Roman" w:eastAsia="Aptos" w:hAnsi="Times New Roman"/>
      <w:szCs w:val="22"/>
      <w:lang w:eastAsia="en-GB"/>
    </w:rPr>
  </w:style>
  <w:style w:type="paragraph" w:customStyle="1" w:styleId="FooterCoverPage">
    <w:name w:val="Footer Cover Page"/>
    <w:basedOn w:val="Normal"/>
    <w:link w:val="FooterCoverPageChar"/>
    <w:rsid w:val="00A72C16"/>
    <w:pPr>
      <w:tabs>
        <w:tab w:val="center" w:pos="4535"/>
        <w:tab w:val="right" w:pos="9071"/>
        <w:tab w:val="right" w:pos="9921"/>
      </w:tabs>
      <w:spacing w:before="360" w:after="0" w:line="240" w:lineRule="auto"/>
      <w:ind w:left="-850" w:right="-850"/>
      <w:jc w:val="left"/>
    </w:pPr>
    <w:rPr>
      <w:rFonts w:ascii="Times New Roman" w:hAnsi="Times New Roman"/>
    </w:rPr>
  </w:style>
  <w:style w:type="character" w:customStyle="1" w:styleId="FooterCoverPageChar">
    <w:name w:val="Footer Cover Page Char"/>
    <w:link w:val="FooterCoverPage"/>
    <w:rsid w:val="00A72C16"/>
    <w:rPr>
      <w:rFonts w:ascii="Times New Roman" w:hAnsi="Times New Roman"/>
    </w:rPr>
  </w:style>
  <w:style w:type="paragraph" w:customStyle="1" w:styleId="HeaderCoverPage">
    <w:name w:val="Header Cover Page"/>
    <w:basedOn w:val="Normal"/>
    <w:link w:val="HeaderCoverPageChar"/>
    <w:rsid w:val="00A72C16"/>
    <w:pPr>
      <w:tabs>
        <w:tab w:val="center" w:pos="4535"/>
        <w:tab w:val="right" w:pos="9071"/>
      </w:tabs>
      <w:spacing w:before="0" w:line="240" w:lineRule="auto"/>
    </w:pPr>
    <w:rPr>
      <w:rFonts w:ascii="Times New Roman" w:hAnsi="Times New Roman"/>
    </w:rPr>
  </w:style>
  <w:style w:type="character" w:customStyle="1" w:styleId="HeaderCoverPageChar">
    <w:name w:val="Header Cover Page Char"/>
    <w:link w:val="HeaderCoverPage"/>
    <w:rsid w:val="00A72C16"/>
    <w:rPr>
      <w:rFonts w:ascii="Times New Roman" w:hAnsi="Times New Roman"/>
    </w:rPr>
  </w:style>
  <w:style w:type="character" w:customStyle="1" w:styleId="BodyPlaceholderText">
    <w:name w:val="BodyPlaceholderText"/>
    <w:uiPriority w:val="1"/>
    <w:semiHidden/>
    <w:rPr>
      <w:color w:val="3366CC"/>
      <w:shd w:val="clear" w:color="auto" w:fill="FFFFFF"/>
    </w:rPr>
  </w:style>
  <w:style w:type="character" w:customStyle="1" w:styleId="Bold">
    <w:name w:val="Bold"/>
    <w:uiPriority w:val="69"/>
    <w:qFormat/>
    <w:rPr>
      <w:b/>
    </w:rPr>
  </w:style>
  <w:style w:type="character" w:customStyle="1" w:styleId="BoldAccent1">
    <w:name w:val="Bold (Accent 1)"/>
    <w:uiPriority w:val="69"/>
    <w:qFormat/>
    <w:rPr>
      <w:b/>
      <w:color w:val="0E4194" w:themeColor="accent1"/>
    </w:rPr>
  </w:style>
  <w:style w:type="character" w:styleId="Emphasis">
    <w:name w:val="Emphasis"/>
    <w:uiPriority w:val="20"/>
    <w:qFormat/>
    <w:rPr>
      <w:b/>
    </w:rPr>
  </w:style>
  <w:style w:type="character" w:styleId="EndnoteReference">
    <w:name w:val="endnote reference"/>
    <w:basedOn w:val="FootnoteReference"/>
    <w:uiPriority w:val="99"/>
    <w:semiHidden/>
    <w:unhideWhenUsed/>
    <w:rPr>
      <w:rFonts w:asciiTheme="minorHAnsi" w:hAnsiTheme="minorHAnsi"/>
      <w:color w:val="auto"/>
      <w:sz w:val="24"/>
      <w:vertAlign w:val="superscript"/>
    </w:rPr>
  </w:style>
  <w:style w:type="character" w:styleId="FootnoteReference">
    <w:name w:val="footnote reference"/>
    <w:aliases w:val="Footnote Reference_LVL6,Footnote Reference_LVL61,Footnote Reference_LVL62,Footnote Reference_LVL63,Footnote Reference_LVL64,Footnote Reference Number,Footnote Reference Superscript,BVI fnr, BVI fnr,Footnote symbol,Times 10 Point,fr,R"/>
    <w:link w:val="FootnoteReferenceCharCarCharCharCarCharCarCharCarCharCarCharCharCarCarCharCharCharCharCharCarCharCarCharCharCarCharCar"/>
    <w:uiPriority w:val="99"/>
    <w:unhideWhenUsed/>
    <w:qFormat/>
    <w:rPr>
      <w:rFonts w:asciiTheme="minorHAnsi" w:hAnsiTheme="minorHAnsi"/>
      <w:color w:val="auto"/>
      <w:sz w:val="24"/>
      <w:vertAlign w:val="superscript"/>
    </w:rPr>
  </w:style>
  <w:style w:type="character" w:styleId="Hyperlink">
    <w:name w:val="Hyperlink"/>
    <w:uiPriority w:val="99"/>
    <w:unhideWhenUsed/>
    <w:rPr>
      <w:color w:val="3273DF" w:themeColor="hyperlink"/>
      <w:u w:val="single"/>
      <w:shd w:val="clear" w:color="auto" w:fill="auto"/>
    </w:rPr>
  </w:style>
  <w:style w:type="character" w:customStyle="1" w:styleId="HyperlinkWhite">
    <w:name w:val="Hyperlink White"/>
    <w:basedOn w:val="Hyperlink"/>
    <w:uiPriority w:val="99"/>
    <w:semiHidden/>
    <w:unhideWhenUsed/>
    <w:rPr>
      <w:color w:val="FFFFFF" w:themeColor="light1"/>
      <w:u w:val="single"/>
      <w:shd w:val="clear" w:color="auto" w:fill="auto"/>
    </w:rPr>
  </w:style>
  <w:style w:type="character" w:customStyle="1" w:styleId="langBG">
    <w:name w:val="lang_BG"/>
    <w:semiHidden/>
    <w:rPr>
      <w:lang w:val="bg-BG"/>
    </w:rPr>
  </w:style>
  <w:style w:type="character" w:customStyle="1" w:styleId="langCS">
    <w:name w:val="lang_CS"/>
    <w:semiHidden/>
    <w:rPr>
      <w:lang w:val="cs-CZ"/>
    </w:rPr>
  </w:style>
  <w:style w:type="character" w:customStyle="1" w:styleId="langDA">
    <w:name w:val="lang_DA"/>
    <w:semiHidden/>
    <w:rPr>
      <w:lang w:val="da-DK"/>
    </w:rPr>
  </w:style>
  <w:style w:type="character" w:customStyle="1" w:styleId="langDE">
    <w:name w:val="lang_DE"/>
    <w:semiHidden/>
    <w:rPr>
      <w:lang w:val="de-DE"/>
    </w:rPr>
  </w:style>
  <w:style w:type="character" w:customStyle="1" w:styleId="langEL">
    <w:name w:val="lang_EL"/>
    <w:semiHidden/>
    <w:rPr>
      <w:lang w:val="el-GR"/>
    </w:rPr>
  </w:style>
  <w:style w:type="character" w:customStyle="1" w:styleId="langEN">
    <w:name w:val="lang_EN"/>
    <w:semiHidden/>
    <w:rPr>
      <w:lang w:val="en-GB"/>
    </w:rPr>
  </w:style>
  <w:style w:type="character" w:customStyle="1" w:styleId="langES">
    <w:name w:val="lang_ES"/>
    <w:semiHidden/>
    <w:rPr>
      <w:lang w:val="es-ES"/>
    </w:rPr>
  </w:style>
  <w:style w:type="character" w:customStyle="1" w:styleId="langET">
    <w:name w:val="lang_ET"/>
    <w:semiHidden/>
    <w:rPr>
      <w:lang w:val="et-EE"/>
    </w:rPr>
  </w:style>
  <w:style w:type="character" w:customStyle="1" w:styleId="langFI">
    <w:name w:val="lang_FI"/>
    <w:semiHidden/>
    <w:rPr>
      <w:lang w:val="fi-FI"/>
    </w:rPr>
  </w:style>
  <w:style w:type="character" w:customStyle="1" w:styleId="langFR">
    <w:name w:val="lang_FR"/>
    <w:semiHidden/>
    <w:rPr>
      <w:lang w:val="fr-FR"/>
    </w:rPr>
  </w:style>
  <w:style w:type="character" w:customStyle="1" w:styleId="langGA">
    <w:name w:val="lang_GA"/>
    <w:semiHidden/>
    <w:rPr>
      <w:lang w:val="ga-IE"/>
    </w:rPr>
  </w:style>
  <w:style w:type="character" w:customStyle="1" w:styleId="langHR">
    <w:name w:val="lang_HR"/>
    <w:semiHidden/>
    <w:rPr>
      <w:lang w:val="hr-HR"/>
    </w:rPr>
  </w:style>
  <w:style w:type="character" w:customStyle="1" w:styleId="langHU">
    <w:name w:val="lang_HU"/>
    <w:semiHidden/>
    <w:rPr>
      <w:lang w:val="hu-HU"/>
    </w:rPr>
  </w:style>
  <w:style w:type="character" w:customStyle="1" w:styleId="langIT">
    <w:name w:val="lang_IT"/>
    <w:semiHidden/>
    <w:rPr>
      <w:lang w:val="it-IT"/>
    </w:rPr>
  </w:style>
  <w:style w:type="character" w:customStyle="1" w:styleId="langLT">
    <w:name w:val="lang_LT"/>
    <w:semiHidden/>
    <w:rPr>
      <w:lang w:val="lt-LT"/>
    </w:rPr>
  </w:style>
  <w:style w:type="character" w:customStyle="1" w:styleId="langLV">
    <w:name w:val="lang_LV"/>
    <w:semiHidden/>
    <w:rPr>
      <w:lang w:val="lv-LV"/>
    </w:rPr>
  </w:style>
  <w:style w:type="character" w:customStyle="1" w:styleId="langMT">
    <w:name w:val="lang_MT"/>
    <w:semiHidden/>
    <w:rPr>
      <w:lang w:val="mt-MT"/>
    </w:rPr>
  </w:style>
  <w:style w:type="character" w:customStyle="1" w:styleId="langNL">
    <w:name w:val="lang_NL"/>
    <w:semiHidden/>
    <w:rPr>
      <w:lang w:val="nl-NL"/>
    </w:rPr>
  </w:style>
  <w:style w:type="character" w:customStyle="1" w:styleId="langPL">
    <w:name w:val="lang_PL"/>
    <w:semiHidden/>
    <w:rPr>
      <w:lang w:val="pl-PL"/>
    </w:rPr>
  </w:style>
  <w:style w:type="character" w:customStyle="1" w:styleId="langPT">
    <w:name w:val="lang_PT"/>
    <w:semiHidden/>
    <w:rPr>
      <w:lang w:val="pt-PT"/>
    </w:rPr>
  </w:style>
  <w:style w:type="character" w:customStyle="1" w:styleId="langRO">
    <w:name w:val="lang_RO"/>
    <w:semiHidden/>
    <w:rPr>
      <w:lang w:val="ro-RO"/>
    </w:rPr>
  </w:style>
  <w:style w:type="character" w:customStyle="1" w:styleId="langSK">
    <w:name w:val="lang_SK"/>
    <w:semiHidden/>
    <w:rPr>
      <w:lang w:val="sk-SK"/>
    </w:rPr>
  </w:style>
  <w:style w:type="character" w:customStyle="1" w:styleId="langSL">
    <w:name w:val="lang_SL"/>
    <w:semiHidden/>
    <w:rPr>
      <w:lang w:val="sl-SI"/>
    </w:rPr>
  </w:style>
  <w:style w:type="character" w:customStyle="1" w:styleId="langSV">
    <w:name w:val="lang_SV"/>
    <w:semiHidden/>
    <w:rPr>
      <w:lang w:val="sv-SE"/>
    </w:rPr>
  </w:style>
  <w:style w:type="character" w:customStyle="1" w:styleId="langXX">
    <w:name w:val="lang_XX"/>
    <w:semiHidden/>
  </w:style>
  <w:style w:type="character" w:styleId="PlaceholderText">
    <w:name w:val="Placeholder Text"/>
    <w:uiPriority w:val="99"/>
    <w:semiHidden/>
    <w:rPr>
      <w:color w:val="3366CC"/>
      <w:shd w:val="clear" w:color="auto" w:fill="FFFFFF"/>
    </w:rPr>
  </w:style>
  <w:style w:type="paragraph" w:customStyle="1" w:styleId="BoxTitle">
    <w:name w:val="Box Title"/>
    <w:basedOn w:val="Normal"/>
    <w:next w:val="Normal"/>
    <w:uiPriority w:val="21"/>
    <w:pPr>
      <w:spacing w:before="160" w:after="160"/>
    </w:pPr>
    <w:rPr>
      <w:b/>
      <w:sz w:val="28"/>
    </w:rPr>
  </w:style>
  <w:style w:type="paragraph" w:styleId="Caption">
    <w:name w:val="caption"/>
    <w:next w:val="Normal"/>
    <w:uiPriority w:val="35"/>
    <w:qFormat/>
    <w:pPr>
      <w:spacing w:after="200" w:line="240" w:lineRule="auto"/>
    </w:pPr>
    <w:rPr>
      <w:b/>
      <w:sz w:val="20"/>
    </w:rPr>
  </w:style>
  <w:style w:type="paragraph" w:customStyle="1" w:styleId="Comment">
    <w:name w:val="Comment"/>
    <w:basedOn w:val="Normal"/>
    <w:uiPriority w:val="36"/>
    <w:semiHidden/>
    <w:unhideWhenUsed/>
    <w:pPr>
      <w:shd w:val="thinDiagStripe" w:color="D9D9D9" w:fill="auto"/>
    </w:pPr>
    <w:rPr>
      <w:vanish/>
    </w:rPr>
  </w:style>
  <w:style w:type="paragraph" w:customStyle="1" w:styleId="CopyrightPage">
    <w:name w:val="Copyright Page"/>
    <w:pPr>
      <w:spacing w:before="240" w:after="240"/>
      <w:jc w:val="left"/>
    </w:pPr>
    <w:rPr>
      <w:sz w:val="22"/>
    </w:rPr>
  </w:style>
  <w:style w:type="paragraph" w:customStyle="1" w:styleId="CopyrightPageIdentifier">
    <w:name w:val="Copyright Page Identifier"/>
    <w:basedOn w:val="CopyrightPage"/>
    <w:pPr>
      <w:tabs>
        <w:tab w:val="left" w:pos="567"/>
        <w:tab w:val="left" w:pos="2835"/>
        <w:tab w:val="left" w:pos="4535"/>
        <w:tab w:val="left" w:pos="6520"/>
      </w:tabs>
      <w:contextualSpacing/>
    </w:pPr>
    <w:rPr>
      <w:sz w:val="20"/>
    </w:rPr>
  </w:style>
  <w:style w:type="paragraph" w:customStyle="1" w:styleId="CopyrightPageNoSpace">
    <w:name w:val="Copyright Page NoSpace"/>
    <w:basedOn w:val="CopyrightPage"/>
    <w:pPr>
      <w:spacing w:before="0" w:after="0"/>
    </w:pPr>
  </w:style>
  <w:style w:type="paragraph" w:customStyle="1" w:styleId="FigureCopyrights">
    <w:name w:val="Figure Copyrights"/>
    <w:basedOn w:val="ImageCopyrights"/>
    <w:next w:val="FigureSource"/>
    <w:uiPriority w:val="2"/>
    <w:semiHidden/>
    <w:unhideWhenUsed/>
    <w:rPr>
      <w:color w:val="505050"/>
      <w:sz w:val="22"/>
    </w:rPr>
  </w:style>
  <w:style w:type="paragraph" w:customStyle="1" w:styleId="FigurePlaceholder">
    <w:name w:val="Figure Placeholder"/>
    <w:basedOn w:val="ImagePlaceholder"/>
    <w:next w:val="FigureCopyrights"/>
    <w:uiPriority w:val="2"/>
    <w:semiHidden/>
    <w:unhideWhenUsed/>
  </w:style>
  <w:style w:type="paragraph" w:customStyle="1" w:styleId="FigureSource">
    <w:name w:val="Figure Source"/>
    <w:basedOn w:val="ImageSource"/>
    <w:next w:val="Normal"/>
    <w:uiPriority w:val="2"/>
    <w:semiHidden/>
    <w:unhideWhenUsed/>
    <w:rPr>
      <w:color w:val="505050"/>
      <w:sz w:val="22"/>
    </w:rPr>
  </w:style>
  <w:style w:type="paragraph" w:customStyle="1" w:styleId="FigureSubtitle">
    <w:name w:val="Figure Subtitle"/>
    <w:basedOn w:val="ImageSubtitle"/>
    <w:next w:val="FigurePlaceholder"/>
    <w:uiPriority w:val="2"/>
    <w:semiHidden/>
    <w:unhideWhenUsed/>
  </w:style>
  <w:style w:type="paragraph" w:customStyle="1" w:styleId="FigureTitle">
    <w:name w:val="Figure Title"/>
    <w:basedOn w:val="ImageTitle"/>
    <w:next w:val="FigureSubtitle"/>
    <w:uiPriority w:val="2"/>
    <w:semiHidden/>
    <w:unhideWhenUsed/>
  </w:style>
  <w:style w:type="paragraph" w:customStyle="1" w:styleId="FooterCover">
    <w:name w:val="Footer Cover"/>
    <w:uiPriority w:val="99"/>
    <w:semiHidden/>
    <w:unhideWhenUsed/>
    <w:pPr>
      <w:spacing w:before="0" w:after="0" w:line="240" w:lineRule="auto"/>
      <w:jc w:val="left"/>
    </w:pPr>
    <w:rPr>
      <w:color w:val="FFFFFF" w:themeColor="light1"/>
      <w:sz w:val="18"/>
    </w:rPr>
  </w:style>
  <w:style w:type="paragraph" w:customStyle="1" w:styleId="FooterEven">
    <w:name w:val="Footer Even"/>
    <w:basedOn w:val="Footer"/>
    <w:uiPriority w:val="99"/>
    <w:pPr>
      <w:jc w:val="right"/>
    </w:pPr>
  </w:style>
  <w:style w:type="paragraph" w:customStyle="1" w:styleId="FooterOdd">
    <w:name w:val="Footer Odd"/>
    <w:basedOn w:val="Footer"/>
    <w:uiPriority w:val="99"/>
    <w:pPr>
      <w:jc w:val="left"/>
    </w:pPr>
  </w:style>
  <w:style w:type="paragraph" w:customStyle="1" w:styleId="HeaderEven">
    <w:name w:val="Header Even"/>
    <w:basedOn w:val="Header"/>
    <w:uiPriority w:val="99"/>
    <w:pPr>
      <w:jc w:val="right"/>
    </w:pPr>
  </w:style>
  <w:style w:type="paragraph" w:customStyle="1" w:styleId="HeaderOdd">
    <w:name w:val="Header Odd"/>
    <w:basedOn w:val="Header"/>
    <w:uiPriority w:val="99"/>
    <w:pPr>
      <w:jc w:val="left"/>
    </w:pPr>
  </w:style>
  <w:style w:type="paragraph" w:customStyle="1" w:styleId="ImageAlternative">
    <w:name w:val="Image Alternative"/>
    <w:uiPriority w:val="2"/>
    <w:pPr>
      <w:keepNext/>
      <w:shd w:val="clear" w:color="auto" w:fill="C00000"/>
      <w:spacing w:before="40" w:line="281" w:lineRule="auto"/>
    </w:pPr>
    <w:rPr>
      <w:color w:val="FFFFFF" w:themeColor="light1"/>
      <w:sz w:val="22"/>
    </w:rPr>
  </w:style>
  <w:style w:type="paragraph" w:customStyle="1" w:styleId="ImageCaption">
    <w:name w:val="Image Caption"/>
    <w:uiPriority w:val="2"/>
    <w:pPr>
      <w:spacing w:before="0" w:after="0"/>
      <w:jc w:val="left"/>
    </w:pPr>
    <w:rPr>
      <w:sz w:val="20"/>
    </w:rPr>
  </w:style>
  <w:style w:type="paragraph" w:customStyle="1" w:styleId="ImageCopyrights">
    <w:name w:val="Image Copyrights"/>
    <w:uiPriority w:val="2"/>
    <w:pPr>
      <w:keepNext/>
      <w:spacing w:before="0" w:after="0"/>
      <w:jc w:val="left"/>
    </w:pPr>
    <w:rPr>
      <w:sz w:val="20"/>
    </w:rPr>
  </w:style>
  <w:style w:type="paragraph" w:customStyle="1" w:styleId="ImageNotes">
    <w:name w:val="Image Notes"/>
    <w:uiPriority w:val="2"/>
    <w:pPr>
      <w:spacing w:before="0" w:after="0"/>
      <w:jc w:val="left"/>
    </w:pPr>
    <w:rPr>
      <w:sz w:val="20"/>
    </w:rPr>
  </w:style>
  <w:style w:type="paragraph" w:customStyle="1" w:styleId="ImagePlaceholder">
    <w:name w:val="Image Placeholder"/>
    <w:uiPriority w:val="2"/>
    <w:pPr>
      <w:keepNext/>
      <w:spacing w:before="0" w:after="0" w:line="281" w:lineRule="auto"/>
      <w:jc w:val="center"/>
    </w:pPr>
  </w:style>
  <w:style w:type="paragraph" w:customStyle="1" w:styleId="ImageSource">
    <w:name w:val="Image Source"/>
    <w:uiPriority w:val="2"/>
    <w:pPr>
      <w:keepNext/>
      <w:spacing w:before="0" w:after="0" w:line="240" w:lineRule="auto"/>
      <w:jc w:val="left"/>
    </w:pPr>
    <w:rPr>
      <w:sz w:val="20"/>
    </w:rPr>
  </w:style>
  <w:style w:type="paragraph" w:customStyle="1" w:styleId="ImageSubtitle">
    <w:name w:val="Image Subtitle"/>
    <w:uiPriority w:val="2"/>
    <w:pPr>
      <w:keepNext/>
      <w:spacing w:before="0" w:line="281" w:lineRule="auto"/>
    </w:pPr>
  </w:style>
  <w:style w:type="paragraph" w:customStyle="1" w:styleId="ImageTitle">
    <w:name w:val="Image Title"/>
    <w:basedOn w:val="Normal"/>
    <w:uiPriority w:val="2"/>
    <w:pPr>
      <w:keepNext/>
      <w:spacing w:before="360" w:after="0"/>
      <w:jc w:val="left"/>
    </w:pPr>
    <w:rPr>
      <w:b/>
      <w:color w:val="0E4194" w:themeColor="accent1"/>
    </w:rPr>
  </w:style>
  <w:style w:type="paragraph" w:styleId="Index1">
    <w:name w:val="index 1"/>
    <w:basedOn w:val="Normal"/>
    <w:next w:val="Normal"/>
    <w:uiPriority w:val="99"/>
    <w:semiHidden/>
    <w:unhideWhenUsed/>
    <w:pPr>
      <w:spacing w:before="0" w:after="0" w:line="240" w:lineRule="auto"/>
      <w:ind w:left="238" w:hanging="238"/>
    </w:pPr>
  </w:style>
  <w:style w:type="paragraph" w:styleId="Index2">
    <w:name w:val="index 2"/>
    <w:basedOn w:val="Normal"/>
    <w:next w:val="Normal"/>
    <w:uiPriority w:val="99"/>
    <w:semiHidden/>
    <w:unhideWhenUsed/>
    <w:pPr>
      <w:spacing w:before="0" w:after="0" w:line="240" w:lineRule="auto"/>
      <w:ind w:left="476" w:hanging="238"/>
    </w:pPr>
  </w:style>
  <w:style w:type="paragraph" w:styleId="Index3">
    <w:name w:val="index 3"/>
    <w:basedOn w:val="Normal"/>
    <w:next w:val="Normal"/>
    <w:uiPriority w:val="99"/>
    <w:semiHidden/>
    <w:unhideWhenUsed/>
    <w:pPr>
      <w:spacing w:before="0" w:after="0" w:line="240" w:lineRule="auto"/>
      <w:ind w:left="720" w:hanging="238"/>
    </w:pPr>
  </w:style>
  <w:style w:type="paragraph" w:styleId="Index4">
    <w:name w:val="index 4"/>
    <w:basedOn w:val="Normal"/>
    <w:next w:val="Normal"/>
    <w:uiPriority w:val="99"/>
    <w:semiHidden/>
    <w:unhideWhenUsed/>
    <w:pPr>
      <w:spacing w:before="0" w:after="0" w:line="240" w:lineRule="auto"/>
      <w:ind w:left="958" w:hanging="238"/>
    </w:pPr>
  </w:style>
  <w:style w:type="paragraph" w:styleId="Index5">
    <w:name w:val="index 5"/>
    <w:basedOn w:val="Normal"/>
    <w:next w:val="Normal"/>
    <w:uiPriority w:val="99"/>
    <w:semiHidden/>
    <w:unhideWhenUsed/>
    <w:pPr>
      <w:spacing w:before="0" w:after="0" w:line="240" w:lineRule="auto"/>
      <w:ind w:left="1196" w:hanging="238"/>
    </w:pPr>
  </w:style>
  <w:style w:type="paragraph" w:styleId="Index6">
    <w:name w:val="index 6"/>
    <w:basedOn w:val="Normal"/>
    <w:next w:val="Normal"/>
    <w:uiPriority w:val="99"/>
    <w:semiHidden/>
    <w:unhideWhenUsed/>
    <w:pPr>
      <w:spacing w:before="0" w:after="0" w:line="240" w:lineRule="auto"/>
      <w:ind w:left="1440" w:hanging="238"/>
    </w:pPr>
  </w:style>
  <w:style w:type="paragraph" w:styleId="Index7">
    <w:name w:val="index 7"/>
    <w:basedOn w:val="Normal"/>
    <w:next w:val="Normal"/>
    <w:uiPriority w:val="99"/>
    <w:semiHidden/>
    <w:unhideWhenUsed/>
    <w:pPr>
      <w:spacing w:before="0" w:after="0" w:line="240" w:lineRule="auto"/>
      <w:ind w:left="1678" w:hanging="238"/>
    </w:pPr>
  </w:style>
  <w:style w:type="paragraph" w:styleId="Index8">
    <w:name w:val="index 8"/>
    <w:basedOn w:val="Normal"/>
    <w:next w:val="Normal"/>
    <w:uiPriority w:val="99"/>
    <w:semiHidden/>
    <w:unhideWhenUsed/>
    <w:pPr>
      <w:spacing w:before="0" w:after="0" w:line="240" w:lineRule="auto"/>
      <w:ind w:left="1916" w:hanging="238"/>
    </w:pPr>
  </w:style>
  <w:style w:type="paragraph" w:styleId="Index9">
    <w:name w:val="index 9"/>
    <w:basedOn w:val="Normal"/>
    <w:next w:val="Normal"/>
    <w:uiPriority w:val="99"/>
    <w:semiHidden/>
    <w:unhideWhenUsed/>
    <w:pPr>
      <w:spacing w:before="0" w:after="0" w:line="240" w:lineRule="auto"/>
      <w:ind w:left="2160" w:hanging="238"/>
    </w:pPr>
  </w:style>
  <w:style w:type="paragraph" w:styleId="IndexHeading">
    <w:name w:val="index heading"/>
    <w:basedOn w:val="Normal"/>
    <w:next w:val="Normal"/>
    <w:uiPriority w:val="99"/>
    <w:semiHidden/>
    <w:unhideWhenUsed/>
    <w:rPr>
      <w:b/>
      <w:color w:val="0E4194" w:themeColor="accent1"/>
    </w:rPr>
  </w:style>
  <w:style w:type="paragraph" w:customStyle="1" w:styleId="LayoutComment">
    <w:name w:val="Layout Comment"/>
    <w:basedOn w:val="Normal"/>
    <w:semiHidden/>
    <w:pPr>
      <w:pBdr>
        <w:top w:val="single" w:sz="48" w:space="31" w:color="595959"/>
        <w:left w:val="single" w:sz="48" w:space="31" w:color="595959"/>
        <w:bottom w:val="single" w:sz="48" w:space="31" w:color="595959"/>
        <w:right w:val="single" w:sz="48" w:space="31" w:color="595959"/>
      </w:pBdr>
      <w:shd w:val="clear" w:color="auto" w:fill="595959"/>
      <w:spacing w:before="240" w:after="240"/>
      <w:ind w:left="-658" w:right="-680"/>
      <w:jc w:val="left"/>
    </w:pPr>
    <w:rPr>
      <w:color w:val="FFFFFF" w:themeColor="light1"/>
    </w:rPr>
  </w:style>
  <w:style w:type="paragraph" w:customStyle="1" w:styleId="Listabc">
    <w:name w:val="List abc"/>
    <w:basedOn w:val="Normal"/>
    <w:uiPriority w:val="1"/>
    <w:qFormat/>
    <w:pPr>
      <w:numPr>
        <w:numId w:val="6"/>
      </w:numPr>
      <w:spacing w:before="60" w:after="60"/>
      <w:jc w:val="left"/>
    </w:pPr>
  </w:style>
  <w:style w:type="paragraph" w:customStyle="1" w:styleId="ListabcLevel2">
    <w:name w:val="List abc (Level 2)"/>
    <w:basedOn w:val="Listabc"/>
    <w:uiPriority w:val="1"/>
    <w:qFormat/>
    <w:pPr>
      <w:numPr>
        <w:ilvl w:val="1"/>
      </w:numPr>
      <w:ind w:left="1588" w:hanging="397"/>
    </w:pPr>
  </w:style>
  <w:style w:type="paragraph" w:customStyle="1" w:styleId="ListabcLevel3">
    <w:name w:val="List abc (Level 3)"/>
    <w:basedOn w:val="Listabc"/>
    <w:uiPriority w:val="1"/>
    <w:semiHidden/>
    <w:unhideWhenUsed/>
    <w:qFormat/>
    <w:pPr>
      <w:numPr>
        <w:ilvl w:val="2"/>
      </w:numPr>
    </w:pPr>
  </w:style>
  <w:style w:type="paragraph" w:customStyle="1" w:styleId="ListabcLevel4">
    <w:name w:val="List abc (Level 4)"/>
    <w:basedOn w:val="Listabc"/>
    <w:uiPriority w:val="1"/>
    <w:semiHidden/>
  </w:style>
  <w:style w:type="paragraph" w:styleId="ListBullet">
    <w:name w:val="List Bullet"/>
    <w:basedOn w:val="Normal"/>
    <w:uiPriority w:val="99"/>
    <w:qFormat/>
    <w:pPr>
      <w:numPr>
        <w:numId w:val="8"/>
      </w:numPr>
      <w:spacing w:before="60" w:after="60"/>
      <w:jc w:val="left"/>
    </w:pPr>
  </w:style>
  <w:style w:type="paragraph" w:customStyle="1" w:styleId="ListBulletLevel2">
    <w:name w:val="List Bullet (Level 2)"/>
    <w:basedOn w:val="ListBullet"/>
    <w:uiPriority w:val="1"/>
    <w:qFormat/>
    <w:pPr>
      <w:numPr>
        <w:ilvl w:val="1"/>
      </w:numPr>
      <w:ind w:left="1588" w:hanging="397"/>
    </w:pPr>
  </w:style>
  <w:style w:type="paragraph" w:customStyle="1" w:styleId="ListBulletLevel3">
    <w:name w:val="List Bullet (Level 3)"/>
    <w:basedOn w:val="ListBullet"/>
    <w:uiPriority w:val="1"/>
    <w:semiHidden/>
    <w:unhideWhenUsed/>
    <w:qFormat/>
    <w:pPr>
      <w:numPr>
        <w:ilvl w:val="2"/>
      </w:numPr>
    </w:pPr>
  </w:style>
  <w:style w:type="paragraph" w:customStyle="1" w:styleId="ListBulletLevel4">
    <w:name w:val="List Bullet (Level 4)"/>
    <w:basedOn w:val="ListBullet"/>
    <w:uiPriority w:val="1"/>
    <w:semiHidden/>
    <w:unhideWhenUsed/>
    <w:qFormat/>
    <w:pPr>
      <w:numPr>
        <w:ilvl w:val="3"/>
      </w:numPr>
      <w:ind w:left="3062" w:hanging="397"/>
    </w:pPr>
  </w:style>
  <w:style w:type="paragraph" w:customStyle="1" w:styleId="ListBulletLevel5">
    <w:name w:val="List Bullet (Level 5)"/>
    <w:basedOn w:val="ListBullet"/>
    <w:uiPriority w:val="1"/>
    <w:semiHidden/>
  </w:style>
  <w:style w:type="paragraph" w:customStyle="1" w:styleId="ListMixed">
    <w:name w:val="List Mixed"/>
    <w:basedOn w:val="Normal"/>
    <w:uiPriority w:val="1"/>
    <w:qFormat/>
    <w:pPr>
      <w:numPr>
        <w:numId w:val="1"/>
      </w:numPr>
      <w:spacing w:before="60" w:after="60"/>
      <w:jc w:val="left"/>
    </w:pPr>
  </w:style>
  <w:style w:type="paragraph" w:customStyle="1" w:styleId="ListMixedLevel2">
    <w:name w:val="List Mixed (Level 2)"/>
    <w:basedOn w:val="ListMixed"/>
    <w:uiPriority w:val="1"/>
    <w:qFormat/>
    <w:pPr>
      <w:numPr>
        <w:ilvl w:val="1"/>
      </w:numPr>
      <w:ind w:left="794" w:hanging="397"/>
    </w:pPr>
  </w:style>
  <w:style w:type="paragraph" w:customStyle="1" w:styleId="ListMixedLevel3">
    <w:name w:val="List Mixed (Level 3)"/>
    <w:basedOn w:val="ListMixed"/>
    <w:uiPriority w:val="1"/>
    <w:semiHidden/>
    <w:unhideWhenUsed/>
    <w:qFormat/>
    <w:pPr>
      <w:numPr>
        <w:ilvl w:val="2"/>
      </w:numPr>
      <w:ind w:left="794"/>
    </w:pPr>
  </w:style>
  <w:style w:type="paragraph" w:customStyle="1" w:styleId="ListMixedLevel4">
    <w:name w:val="List Mixed (Level 4)"/>
    <w:basedOn w:val="ListMixed"/>
    <w:uiPriority w:val="1"/>
    <w:semiHidden/>
  </w:style>
  <w:style w:type="paragraph" w:styleId="ListNumber">
    <w:name w:val="List Number"/>
    <w:basedOn w:val="Normal"/>
    <w:uiPriority w:val="99"/>
    <w:qFormat/>
    <w:pPr>
      <w:numPr>
        <w:numId w:val="2"/>
      </w:numPr>
      <w:spacing w:before="60" w:after="60"/>
      <w:jc w:val="left"/>
    </w:pPr>
  </w:style>
  <w:style w:type="paragraph" w:customStyle="1" w:styleId="ListNumberLevel2">
    <w:name w:val="List Number (Level 2)"/>
    <w:basedOn w:val="ListNumber"/>
    <w:qFormat/>
    <w:pPr>
      <w:numPr>
        <w:ilvl w:val="1"/>
      </w:numPr>
    </w:pPr>
  </w:style>
  <w:style w:type="paragraph" w:customStyle="1" w:styleId="ListNumberLevel3">
    <w:name w:val="List Number (Level 3)"/>
    <w:basedOn w:val="ListNumber"/>
    <w:unhideWhenUsed/>
    <w:qFormat/>
    <w:pPr>
      <w:numPr>
        <w:ilvl w:val="2"/>
      </w:numPr>
    </w:pPr>
  </w:style>
  <w:style w:type="paragraph" w:customStyle="1" w:styleId="ListNumberLevel4">
    <w:name w:val="List Number (Level 4)"/>
    <w:basedOn w:val="ListNumber"/>
    <w:unhideWhenUsed/>
    <w:qFormat/>
    <w:pPr>
      <w:numPr>
        <w:ilvl w:val="3"/>
      </w:numPr>
    </w:pPr>
  </w:style>
  <w:style w:type="paragraph" w:customStyle="1" w:styleId="ListNumberLevel5">
    <w:name w:val="List Number (Level 5)"/>
    <w:basedOn w:val="ListNumber"/>
    <w:uiPriority w:val="1"/>
    <w:semiHidden/>
  </w:style>
  <w:style w:type="paragraph" w:customStyle="1" w:styleId="ListNumberNonindented">
    <w:name w:val="List Number Nonindented"/>
    <w:basedOn w:val="Normal"/>
    <w:uiPriority w:val="1"/>
    <w:qFormat/>
    <w:pPr>
      <w:numPr>
        <w:numId w:val="3"/>
      </w:numPr>
      <w:spacing w:before="60" w:after="60"/>
      <w:jc w:val="left"/>
    </w:pPr>
  </w:style>
  <w:style w:type="paragraph" w:customStyle="1" w:styleId="ListNumberNonindentedLevel2">
    <w:name w:val="List Number Nonindented (Level 2)"/>
    <w:basedOn w:val="ListNumberNonindented"/>
    <w:uiPriority w:val="1"/>
    <w:qFormat/>
    <w:pPr>
      <w:numPr>
        <w:ilvl w:val="1"/>
      </w:numPr>
    </w:pPr>
  </w:style>
  <w:style w:type="paragraph" w:customStyle="1" w:styleId="ListNumberNonindentedLevel3">
    <w:name w:val="List Number Nonindented (Level 3)"/>
    <w:basedOn w:val="ListNumberNonindented"/>
    <w:uiPriority w:val="1"/>
    <w:semiHidden/>
    <w:unhideWhenUsed/>
    <w:qFormat/>
    <w:pPr>
      <w:numPr>
        <w:ilvl w:val="2"/>
      </w:numPr>
    </w:pPr>
  </w:style>
  <w:style w:type="paragraph" w:customStyle="1" w:styleId="ListNumberNonindentedLevel4">
    <w:name w:val="List Number Nonindented (Level 4)"/>
    <w:basedOn w:val="ListNumberNonindented"/>
    <w:uiPriority w:val="1"/>
    <w:semiHidden/>
    <w:unhideWhenUsed/>
    <w:qFormat/>
    <w:pPr>
      <w:numPr>
        <w:ilvl w:val="3"/>
      </w:numPr>
    </w:pPr>
  </w:style>
  <w:style w:type="paragraph" w:customStyle="1" w:styleId="ListNumberNonindentedLevel5">
    <w:name w:val="List Number Nonindented (Level 5)"/>
    <w:basedOn w:val="ListNumberNonindented"/>
    <w:uiPriority w:val="1"/>
    <w:semiHidden/>
  </w:style>
  <w:style w:type="paragraph" w:styleId="MacroText">
    <w:name w:val="macro"/>
    <w:link w:val="MacroTextChar"/>
    <w:uiPriority w:val="99"/>
    <w:pPr>
      <w:tabs>
        <w:tab w:val="left" w:pos="505"/>
        <w:tab w:val="left" w:pos="958"/>
        <w:tab w:val="left" w:pos="1440"/>
        <w:tab w:val="left" w:pos="1922"/>
        <w:tab w:val="left" w:pos="2398"/>
        <w:tab w:val="left" w:pos="2880"/>
        <w:tab w:val="left" w:pos="3362"/>
        <w:tab w:val="left" w:pos="3838"/>
        <w:tab w:val="left" w:pos="4320"/>
      </w:tabs>
      <w:spacing w:after="0"/>
    </w:pPr>
  </w:style>
  <w:style w:type="paragraph" w:styleId="NoSpacing">
    <w:name w:val="No Spacing"/>
    <w:uiPriority w:val="1"/>
    <w:qFormat/>
    <w:pPr>
      <w:spacing w:before="0" w:after="0" w:line="240" w:lineRule="auto"/>
    </w:pPr>
  </w:style>
  <w:style w:type="paragraph" w:customStyle="1" w:styleId="NormalIntro">
    <w:name w:val="Normal Intro"/>
    <w:basedOn w:val="Normal"/>
    <w:uiPriority w:val="1"/>
    <w:pPr>
      <w:spacing w:after="240" w:line="288" w:lineRule="auto"/>
      <w:contextualSpacing/>
    </w:pPr>
    <w:rPr>
      <w:color w:val="0E4194" w:themeColor="accent1"/>
      <w:sz w:val="27"/>
    </w:rPr>
  </w:style>
  <w:style w:type="paragraph" w:customStyle="1" w:styleId="NormalLeftAligned">
    <w:name w:val="Normal Left Aligned"/>
    <w:basedOn w:val="Normal"/>
    <w:uiPriority w:val="1"/>
    <w:pPr>
      <w:jc w:val="left"/>
    </w:pPr>
  </w:style>
  <w:style w:type="paragraph" w:customStyle="1" w:styleId="ObjectiveTableAdditonalText">
    <w:name w:val="Objective Table Additonal Text"/>
    <w:basedOn w:val="ObjectiveTableTitle"/>
    <w:uiPriority w:val="70"/>
    <w:pPr>
      <w:jc w:val="right"/>
    </w:pPr>
    <w:rPr>
      <w:b w:val="0"/>
      <w:i/>
    </w:rPr>
  </w:style>
  <w:style w:type="paragraph" w:customStyle="1" w:styleId="ObjectiveTableGeneralObjectiveTitle">
    <w:name w:val="Objective Table General Objective Title"/>
    <w:basedOn w:val="ObjectiveTableTitle"/>
    <w:uiPriority w:val="70"/>
    <w:pPr>
      <w:tabs>
        <w:tab w:val="left" w:pos="2494"/>
      </w:tabs>
    </w:pPr>
  </w:style>
  <w:style w:type="paragraph" w:customStyle="1" w:styleId="ObjectiveTableIndicatorTitle">
    <w:name w:val="Objective Table Indicator Title"/>
    <w:basedOn w:val="ObjectiveTableTitle"/>
    <w:uiPriority w:val="70"/>
    <w:pPr>
      <w:shd w:val="clear" w:color="000000" w:fill="F2F2F2" w:themeFill="background2"/>
      <w:spacing w:after="0"/>
    </w:pPr>
    <w:rPr>
      <w:color w:val="000000" w:themeColor="dark1"/>
    </w:rPr>
  </w:style>
  <w:style w:type="paragraph" w:customStyle="1" w:styleId="ObjectiveTableMainOutputs">
    <w:name w:val="Objective Table Main Outputs"/>
    <w:basedOn w:val="ObjectiveTableTitle"/>
    <w:uiPriority w:val="70"/>
    <w:pPr>
      <w:shd w:val="clear" w:color="auto" w:fill="D2460F" w:themeFill="accent2"/>
      <w:spacing w:after="0"/>
    </w:pPr>
  </w:style>
  <w:style w:type="paragraph" w:customStyle="1" w:styleId="ObjectiveTableObjectiveTitle">
    <w:name w:val="Objective Table Objective Title"/>
    <w:basedOn w:val="ObjectiveTableTitle"/>
    <w:uiPriority w:val="70"/>
  </w:style>
  <w:style w:type="paragraph" w:customStyle="1" w:styleId="ObjectiveTableSpecificObjectiveTitle">
    <w:name w:val="Objective Table Specific Objective Title"/>
    <w:basedOn w:val="ObjectiveTableSubtitle"/>
    <w:uiPriority w:val="70"/>
    <w:pPr>
      <w:tabs>
        <w:tab w:val="left" w:pos="2494"/>
      </w:tabs>
    </w:pPr>
  </w:style>
  <w:style w:type="paragraph" w:customStyle="1" w:styleId="ObjectiveTableSubtitle">
    <w:name w:val="Objective Table Subtitle"/>
    <w:basedOn w:val="ObjectiveTableTitle"/>
    <w:uiPriority w:val="70"/>
    <w:pPr>
      <w:spacing w:after="0"/>
    </w:pPr>
    <w:rPr>
      <w:i/>
    </w:rPr>
  </w:style>
  <w:style w:type="paragraph" w:customStyle="1" w:styleId="ObjectiveTableTargetTitle">
    <w:name w:val="Objective Table Target Title"/>
    <w:basedOn w:val="ObjectiveTableTitle"/>
    <w:uiPriority w:val="70"/>
    <w:pPr>
      <w:shd w:val="clear" w:color="auto" w:fill="3273DF" w:themeFill="accent4"/>
      <w:spacing w:after="0"/>
    </w:pPr>
  </w:style>
  <w:style w:type="paragraph" w:customStyle="1" w:styleId="ObjectiveTableTitle">
    <w:name w:val="Objective Table Title"/>
    <w:basedOn w:val="Normal"/>
    <w:uiPriority w:val="70"/>
    <w:pPr>
      <w:keepNext/>
      <w:keepLines/>
      <w:pBdr>
        <w:top w:val="single" w:sz="4" w:space="1" w:color="8C8C8C"/>
        <w:left w:val="single" w:sz="4" w:space="5" w:color="8C8C8C"/>
        <w:bottom w:val="single" w:sz="4" w:space="1" w:color="8C8C8C"/>
        <w:right w:val="single" w:sz="4" w:space="5" w:color="8C8C8C"/>
      </w:pBdr>
      <w:shd w:val="clear" w:color="auto" w:fill="0E4194" w:themeFill="accent1"/>
      <w:spacing w:before="0"/>
      <w:ind w:left="136" w:right="136"/>
    </w:pPr>
    <w:rPr>
      <w:b/>
      <w:color w:val="FFFFFF" w:themeColor="light1"/>
    </w:rPr>
  </w:style>
  <w:style w:type="paragraph" w:customStyle="1" w:styleId="PublicationAuthorServices">
    <w:name w:val="Publication Author Services"/>
    <w:uiPriority w:val="82"/>
    <w:qFormat/>
    <w:pPr>
      <w:spacing w:before="0" w:after="240"/>
      <w:ind w:left="850" w:right="850"/>
      <w:jc w:val="right"/>
    </w:pPr>
    <w:rPr>
      <w:rFonts w:ascii="EC Square Sans Pro" w:hAnsi="EC Square Sans Pro"/>
      <w:color w:val="FFFFFF" w:themeColor="light1"/>
      <w:sz w:val="40"/>
    </w:rPr>
  </w:style>
  <w:style w:type="paragraph" w:customStyle="1" w:styleId="PublicationDate">
    <w:name w:val="Publication Date"/>
    <w:uiPriority w:val="83"/>
    <w:qFormat/>
    <w:pPr>
      <w:spacing w:before="0" w:after="240"/>
      <w:ind w:left="850" w:right="850"/>
      <w:jc w:val="right"/>
    </w:pPr>
    <w:rPr>
      <w:rFonts w:ascii="EC Square Sans Pro" w:hAnsi="EC Square Sans Pro"/>
      <w:color w:val="FFFFFF" w:themeColor="light1"/>
      <w:sz w:val="40"/>
    </w:rPr>
  </w:style>
  <w:style w:type="paragraph" w:customStyle="1" w:styleId="PublicationSubtitle">
    <w:name w:val="Publication Subtitle"/>
    <w:uiPriority w:val="81"/>
    <w:qFormat/>
    <w:pPr>
      <w:spacing w:before="0" w:after="240"/>
      <w:ind w:left="850" w:right="850"/>
      <w:jc w:val="right"/>
    </w:pPr>
    <w:rPr>
      <w:rFonts w:ascii="EC Square Sans Pro Medium" w:hAnsi="EC Square Sans Pro Medium"/>
      <w:color w:val="FFFFFF" w:themeColor="light1"/>
      <w:sz w:val="40"/>
    </w:rPr>
  </w:style>
  <w:style w:type="paragraph" w:customStyle="1" w:styleId="PublicationTitle">
    <w:name w:val="Publication Title"/>
    <w:uiPriority w:val="80"/>
    <w:qFormat/>
    <w:pPr>
      <w:spacing w:before="3360" w:after="240"/>
      <w:ind w:left="850" w:right="850"/>
      <w:jc w:val="right"/>
    </w:pPr>
    <w:rPr>
      <w:rFonts w:ascii="EC Square Sans Pro" w:hAnsi="EC Square Sans Pro"/>
      <w:b/>
      <w:color w:val="FFFFFF" w:themeColor="light1"/>
      <w:sz w:val="64"/>
    </w:rPr>
  </w:style>
  <w:style w:type="paragraph" w:customStyle="1" w:styleId="References1">
    <w:name w:val="References 1"/>
    <w:basedOn w:val="Heading1"/>
    <w:next w:val="Normal"/>
    <w:uiPriority w:val="2"/>
    <w:qFormat/>
  </w:style>
  <w:style w:type="paragraph" w:customStyle="1" w:styleId="References2">
    <w:name w:val="References 2"/>
    <w:basedOn w:val="Heading2"/>
    <w:next w:val="Normal"/>
    <w:uiPriority w:val="2"/>
    <w:qFormat/>
  </w:style>
  <w:style w:type="paragraph" w:customStyle="1" w:styleId="TableAlternative">
    <w:name w:val="Table Alternative"/>
    <w:basedOn w:val="ImageAlternative"/>
    <w:semiHidden/>
    <w:unhideWhenUsed/>
  </w:style>
  <w:style w:type="paragraph" w:customStyle="1" w:styleId="TableBody">
    <w:name w:val="Table Body"/>
    <w:uiPriority w:val="2"/>
    <w:semiHidden/>
    <w:unhideWhenUsed/>
    <w:pPr>
      <w:keepNext/>
      <w:spacing w:after="40" w:line="240" w:lineRule="auto"/>
    </w:pPr>
  </w:style>
  <w:style w:type="paragraph" w:customStyle="1" w:styleId="TableCaption">
    <w:name w:val="Table Caption"/>
    <w:basedOn w:val="TableSource"/>
    <w:uiPriority w:val="7"/>
    <w:semiHidden/>
    <w:unhideWhenUsed/>
  </w:style>
  <w:style w:type="paragraph" w:customStyle="1" w:styleId="TableCopyrights">
    <w:name w:val="Table Copyrights"/>
    <w:basedOn w:val="TableSource"/>
    <w:uiPriority w:val="7"/>
    <w:semiHidden/>
    <w:unhideWhenUsed/>
  </w:style>
  <w:style w:type="paragraph" w:customStyle="1" w:styleId="TableNotes">
    <w:name w:val="Table Notes"/>
    <w:basedOn w:val="TableSource"/>
    <w:uiPriority w:val="7"/>
    <w:semiHidden/>
    <w:unhideWhenUsed/>
  </w:style>
  <w:style w:type="paragraph" w:styleId="TableofFigures">
    <w:name w:val="table of figures"/>
    <w:next w:val="Normal"/>
    <w:uiPriority w:val="99"/>
    <w:semiHidden/>
    <w:unhideWhenUsed/>
    <w:pPr>
      <w:tabs>
        <w:tab w:val="right" w:leader="dot" w:pos="8504"/>
      </w:tabs>
      <w:spacing w:after="0" w:line="240" w:lineRule="auto"/>
    </w:pPr>
    <w:rPr>
      <w:color w:val="525E65"/>
    </w:rPr>
  </w:style>
  <w:style w:type="paragraph" w:customStyle="1" w:styleId="TableSource">
    <w:name w:val="Table Source"/>
    <w:basedOn w:val="ImageSource"/>
    <w:uiPriority w:val="7"/>
    <w:semiHidden/>
    <w:unhideWhenUsed/>
    <w:pPr>
      <w:keepNext w:val="0"/>
    </w:pPr>
    <w:rPr>
      <w:color w:val="000000" w:themeColor="dark1"/>
    </w:rPr>
  </w:style>
  <w:style w:type="paragraph" w:customStyle="1" w:styleId="TableSubtitle">
    <w:name w:val="Table Subtitle"/>
    <w:basedOn w:val="ImageSubtitle"/>
    <w:uiPriority w:val="2"/>
    <w:semiHidden/>
    <w:unhideWhenUsed/>
    <w:pPr>
      <w:keepLines/>
      <w:spacing w:line="264" w:lineRule="auto"/>
    </w:pPr>
  </w:style>
  <w:style w:type="paragraph" w:customStyle="1" w:styleId="TableTitle">
    <w:name w:val="Table Title"/>
    <w:basedOn w:val="ImageTitle"/>
    <w:uiPriority w:val="2"/>
    <w:semiHidden/>
    <w:unhideWhenUsed/>
    <w:pPr>
      <w:keepLines/>
      <w:spacing w:before="120"/>
    </w:pPr>
  </w:style>
  <w:style w:type="paragraph" w:customStyle="1" w:styleId="TitlePageAuthorServices">
    <w:name w:val="Title Page Author Services"/>
    <w:uiPriority w:val="86"/>
    <w:qFormat/>
    <w:pPr>
      <w:spacing w:before="240" w:after="240"/>
      <w:ind w:left="850"/>
      <w:contextualSpacing/>
      <w:jc w:val="left"/>
    </w:pPr>
    <w:rPr>
      <w:rFonts w:ascii="EC Square Sans Pro Medium" w:hAnsi="EC Square Sans Pro Medium"/>
      <w:color w:val="06204A" w:themeColor="dark2"/>
      <w:sz w:val="36"/>
    </w:rPr>
  </w:style>
  <w:style w:type="paragraph" w:customStyle="1" w:styleId="TitlePageDate">
    <w:name w:val="Title Page Date"/>
    <w:uiPriority w:val="87"/>
    <w:qFormat/>
    <w:pPr>
      <w:keepNext/>
      <w:keepLines/>
      <w:spacing w:before="240" w:after="240"/>
      <w:ind w:left="850" w:right="850"/>
      <w:contextualSpacing/>
      <w:jc w:val="right"/>
    </w:pPr>
    <w:rPr>
      <w:rFonts w:ascii="EC Square Sans Pro Medium" w:hAnsi="EC Square Sans Pro Medium"/>
      <w:color w:val="06204A" w:themeColor="dark2"/>
      <w:sz w:val="40"/>
    </w:rPr>
  </w:style>
  <w:style w:type="paragraph" w:customStyle="1" w:styleId="TitlePageEditorSeat">
    <w:name w:val="Title Page Editor Seat"/>
    <w:uiPriority w:val="88"/>
    <w:qFormat/>
    <w:pPr>
      <w:keepNext/>
      <w:keepLines/>
      <w:framePr w:wrap="notBeside" w:vAnchor="page" w:hAnchor="page" w:x="7676" w:y="15160" w:anchorLock="1"/>
      <w:ind w:right="850"/>
      <w:contextualSpacing/>
      <w:jc w:val="right"/>
    </w:pPr>
    <w:rPr>
      <w:rFonts w:ascii="EC Square Sans Pro" w:hAnsi="EC Square Sans Pro"/>
      <w:sz w:val="32"/>
    </w:rPr>
  </w:style>
  <w:style w:type="paragraph" w:customStyle="1" w:styleId="TitlePageSubtitle">
    <w:name w:val="Title Page Subtitle"/>
    <w:uiPriority w:val="85"/>
    <w:qFormat/>
    <w:pPr>
      <w:spacing w:before="600" w:after="600"/>
      <w:ind w:left="850" w:right="850"/>
      <w:contextualSpacing/>
      <w:jc w:val="right"/>
    </w:pPr>
    <w:rPr>
      <w:rFonts w:ascii="EC Square Sans Pro Medium" w:hAnsi="EC Square Sans Pro Medium"/>
      <w:color w:val="06204A" w:themeColor="dark2"/>
      <w:sz w:val="48"/>
    </w:rPr>
  </w:style>
  <w:style w:type="paragraph" w:customStyle="1" w:styleId="TitlePageTitle">
    <w:name w:val="Title Page Title"/>
    <w:uiPriority w:val="84"/>
    <w:qFormat/>
    <w:pPr>
      <w:spacing w:before="2600" w:after="360"/>
      <w:ind w:left="850" w:right="850"/>
      <w:contextualSpacing/>
      <w:jc w:val="right"/>
    </w:pPr>
    <w:rPr>
      <w:rFonts w:ascii="EC Square Sans Pro Medium" w:hAnsi="EC Square Sans Pro Medium"/>
      <w:color w:val="06204A" w:themeColor="dark2"/>
      <w:sz w:val="64"/>
    </w:rPr>
  </w:style>
  <w:style w:type="paragraph" w:styleId="TOC1">
    <w:name w:val="toc 1"/>
    <w:basedOn w:val="Normal"/>
    <w:next w:val="Normal"/>
    <w:uiPriority w:val="39"/>
    <w:unhideWhenUsed/>
    <w:pPr>
      <w:tabs>
        <w:tab w:val="left" w:pos="0"/>
        <w:tab w:val="right" w:leader="dot" w:pos="9065"/>
      </w:tabs>
      <w:spacing w:before="240" w:after="100"/>
      <w:ind w:left="340" w:right="227" w:hanging="340"/>
    </w:pPr>
  </w:style>
  <w:style w:type="paragraph" w:styleId="TOC2">
    <w:name w:val="toc 2"/>
    <w:basedOn w:val="Normal"/>
    <w:next w:val="Normal"/>
    <w:uiPriority w:val="39"/>
    <w:unhideWhenUsed/>
    <w:pPr>
      <w:tabs>
        <w:tab w:val="left" w:pos="850"/>
        <w:tab w:val="right" w:leader="dot" w:pos="9065"/>
      </w:tabs>
      <w:spacing w:before="0" w:after="100"/>
      <w:ind w:left="680" w:right="227" w:hanging="340"/>
    </w:pPr>
  </w:style>
  <w:style w:type="paragraph" w:styleId="TOC3">
    <w:name w:val="toc 3"/>
    <w:basedOn w:val="Normal"/>
    <w:next w:val="Normal"/>
    <w:uiPriority w:val="39"/>
    <w:unhideWhenUsed/>
    <w:pPr>
      <w:tabs>
        <w:tab w:val="left" w:pos="1587"/>
        <w:tab w:val="right" w:leader="dot" w:pos="9065"/>
      </w:tabs>
      <w:spacing w:before="0" w:after="100"/>
      <w:ind w:left="1587" w:right="227" w:hanging="737"/>
    </w:pPr>
  </w:style>
  <w:style w:type="paragraph" w:styleId="TOC4">
    <w:name w:val="toc 4"/>
    <w:basedOn w:val="Normal"/>
    <w:next w:val="Normal"/>
    <w:uiPriority w:val="39"/>
    <w:unhideWhenUsed/>
    <w:pPr>
      <w:tabs>
        <w:tab w:val="right" w:leader="dot" w:pos="9065"/>
      </w:tabs>
      <w:spacing w:before="60" w:after="60"/>
      <w:ind w:left="2880" w:right="720" w:hanging="964"/>
    </w:pPr>
  </w:style>
  <w:style w:type="paragraph" w:styleId="TOC5">
    <w:name w:val="toc 5"/>
    <w:basedOn w:val="Normal"/>
    <w:next w:val="Normal"/>
    <w:uiPriority w:val="39"/>
    <w:unhideWhenUsed/>
    <w:pPr>
      <w:tabs>
        <w:tab w:val="right" w:leader="dot" w:pos="8640"/>
      </w:tabs>
      <w:spacing w:before="240"/>
      <w:ind w:left="3129" w:hanging="720"/>
    </w:pPr>
    <w:rPr>
      <w:sz w:val="22"/>
    </w:rPr>
  </w:style>
  <w:style w:type="paragraph" w:styleId="TOC6">
    <w:name w:val="toc 6"/>
    <w:basedOn w:val="Normal"/>
    <w:next w:val="Normal"/>
    <w:uiPriority w:val="39"/>
    <w:unhideWhenUsed/>
    <w:pPr>
      <w:spacing w:before="0" w:after="240"/>
      <w:ind w:left="2835"/>
    </w:pPr>
    <w:rPr>
      <w:sz w:val="22"/>
    </w:rPr>
  </w:style>
  <w:style w:type="paragraph" w:styleId="TOC7">
    <w:name w:val="toc 7"/>
    <w:basedOn w:val="Normal"/>
    <w:next w:val="Normal"/>
    <w:uiPriority w:val="39"/>
    <w:unhideWhenUsed/>
    <w:pPr>
      <w:spacing w:before="0" w:after="240"/>
      <w:ind w:left="3260"/>
    </w:pPr>
    <w:rPr>
      <w:sz w:val="22"/>
    </w:rPr>
  </w:style>
  <w:style w:type="paragraph" w:styleId="TOC8">
    <w:name w:val="toc 8"/>
    <w:basedOn w:val="Normal"/>
    <w:next w:val="Normal"/>
    <w:uiPriority w:val="39"/>
    <w:unhideWhenUsed/>
    <w:pPr>
      <w:spacing w:before="0" w:after="240"/>
      <w:ind w:left="3543"/>
    </w:pPr>
    <w:rPr>
      <w:sz w:val="20"/>
    </w:rPr>
  </w:style>
  <w:style w:type="paragraph" w:styleId="TOC9">
    <w:name w:val="toc 9"/>
    <w:basedOn w:val="Normal"/>
    <w:next w:val="Normal"/>
    <w:uiPriority w:val="39"/>
    <w:unhideWhenUsed/>
    <w:pPr>
      <w:spacing w:before="0" w:after="240"/>
      <w:ind w:left="3969"/>
    </w:pPr>
    <w:rPr>
      <w:sz w:val="20"/>
    </w:rPr>
  </w:style>
  <w:style w:type="paragraph" w:styleId="TOCHeading">
    <w:name w:val="TOC Heading"/>
    <w:basedOn w:val="Heading1"/>
    <w:next w:val="Normal"/>
    <w:uiPriority w:val="39"/>
    <w:unhideWhenUsed/>
    <w:qFormat/>
  </w:style>
  <w:style w:type="paragraph" w:styleId="Date">
    <w:name w:val="Date"/>
    <w:next w:val="Normal"/>
    <w:link w:val="DateChar"/>
    <w:uiPriority w:val="99"/>
    <w:pPr>
      <w:spacing w:after="0"/>
      <w:ind w:left="5669"/>
    </w:pPr>
  </w:style>
  <w:style w:type="character" w:customStyle="1" w:styleId="DateChar">
    <w:name w:val="Date Char"/>
    <w:link w:val="Date"/>
    <w:uiPriority w:val="99"/>
  </w:style>
  <w:style w:type="paragraph" w:styleId="EndnoteText">
    <w:name w:val="endnote text"/>
    <w:basedOn w:val="FootnoteText"/>
    <w:link w:val="EndnoteTextChar1"/>
    <w:uiPriority w:val="99"/>
    <w:semiHidden/>
    <w:unhideWhenUsed/>
  </w:style>
  <w:style w:type="character" w:customStyle="1" w:styleId="EndnoteTextChar1">
    <w:name w:val="Endnote Text Char1"/>
    <w:link w:val="EndnoteText"/>
    <w:uiPriority w:val="99"/>
    <w:semiHidden/>
    <w:unhideWhenUsed/>
  </w:style>
  <w:style w:type="paragraph" w:styleId="Footer">
    <w:name w:val="footer"/>
    <w:link w:val="FooterChar"/>
    <w:uiPriority w:val="99"/>
    <w:pPr>
      <w:tabs>
        <w:tab w:val="center" w:pos="4535"/>
        <w:tab w:val="right" w:pos="9071"/>
      </w:tabs>
      <w:spacing w:before="0" w:after="0" w:line="240" w:lineRule="auto"/>
      <w:jc w:val="center"/>
    </w:pPr>
    <w:rPr>
      <w:rFonts w:ascii="EC Square Sans Pro" w:hAnsi="EC Square Sans Pro"/>
      <w:sz w:val="22"/>
    </w:rPr>
  </w:style>
  <w:style w:type="character" w:customStyle="1" w:styleId="FooterChar">
    <w:name w:val="Footer Char"/>
    <w:link w:val="Footer"/>
    <w:uiPriority w:val="99"/>
    <w:rPr>
      <w:rFonts w:ascii="EC Square Sans Pro" w:hAnsi="EC Square Sans Pro"/>
      <w:sz w:val="22"/>
    </w:rPr>
  </w:style>
  <w:style w:type="paragraph" w:styleId="FootnoteText">
    <w:name w:val="footnote text"/>
    <w:aliases w:val="Footnote Text Char Char,Footnote Text Char3 Char Char,Footnote Text Char2 Char Char Char,Footnote Text Char1 Char Char Char Char,Footnote Text Char Char Char Char Char Char,Fußnote,fn,single space,o,Char,f,Fußnot,EMPL6,Fußnotentextf,stile "/>
    <w:link w:val="FootnoteTextChar1"/>
    <w:unhideWhenUsed/>
    <w:qFormat/>
    <w:pPr>
      <w:spacing w:before="0" w:after="0" w:line="240" w:lineRule="auto"/>
      <w:ind w:left="397" w:hanging="397"/>
      <w:jc w:val="left"/>
    </w:pPr>
    <w:rPr>
      <w:rFonts w:ascii="EC Square Sans Cond Pro" w:hAnsi="EC Square Sans Cond Pro"/>
      <w:color w:val="000000" w:themeColor="dark1"/>
      <w:sz w:val="22"/>
    </w:rPr>
  </w:style>
  <w:style w:type="character" w:customStyle="1" w:styleId="FootnoteTextChar1">
    <w:name w:val="Footnote Text Char1"/>
    <w:aliases w:val="Footnote Text Char Char Char,Footnote Text Char3 Char Char Char,Footnote Text Char2 Char Char Char Char,Footnote Text Char1 Char Char Char Char Char,Footnote Text Char Char Char Char Char Char Char,Fußnote Char,fn Char,o Char,f Char"/>
    <w:link w:val="FootnoteText"/>
    <w:unhideWhenUsed/>
    <w:rPr>
      <w:rFonts w:ascii="EC Square Sans Cond Pro" w:hAnsi="EC Square Sans Cond Pro"/>
      <w:color w:val="000000" w:themeColor="dark1"/>
      <w:sz w:val="22"/>
    </w:rPr>
  </w:style>
  <w:style w:type="paragraph" w:styleId="Header">
    <w:name w:val="header"/>
    <w:link w:val="HeaderChar"/>
    <w:uiPriority w:val="99"/>
    <w:pPr>
      <w:tabs>
        <w:tab w:val="center" w:pos="4535"/>
        <w:tab w:val="right" w:pos="9071"/>
      </w:tabs>
      <w:spacing w:before="0" w:after="0" w:line="240" w:lineRule="auto"/>
      <w:jc w:val="center"/>
    </w:pPr>
    <w:rPr>
      <w:sz w:val="22"/>
    </w:rPr>
  </w:style>
  <w:style w:type="character" w:customStyle="1" w:styleId="HeaderChar">
    <w:name w:val="Header Char"/>
    <w:link w:val="Header"/>
    <w:uiPriority w:val="99"/>
    <w:rPr>
      <w:rFonts w:asciiTheme="minorHAnsi" w:hAnsiTheme="minorHAnsi"/>
      <w:sz w:val="22"/>
    </w:rPr>
  </w:style>
  <w:style w:type="character" w:customStyle="1" w:styleId="Heading1Char">
    <w:name w:val="Heading 1 Char"/>
    <w:link w:val="Heading1"/>
    <w:uiPriority w:val="9"/>
    <w:qFormat/>
    <w:rPr>
      <w:rFonts w:asciiTheme="majorHAnsi" w:hAnsiTheme="majorHAnsi"/>
      <w:b/>
      <w:color w:val="0E4194" w:themeColor="accent1"/>
      <w:sz w:val="36"/>
    </w:rPr>
  </w:style>
  <w:style w:type="paragraph" w:customStyle="1" w:styleId="Heading1NoBreakBefore">
    <w:name w:val="Heading 1 No Break Before"/>
    <w:basedOn w:val="Heading1"/>
    <w:next w:val="Normal"/>
    <w:link w:val="Heading1NoBreakBeforeChar"/>
    <w:uiPriority w:val="1"/>
    <w:qFormat/>
    <w:pPr>
      <w:spacing w:before="720"/>
    </w:pPr>
  </w:style>
  <w:style w:type="character" w:customStyle="1" w:styleId="Heading1NoBreakBeforeChar">
    <w:name w:val="Heading 1 No Break Before Char"/>
    <w:link w:val="Heading1NoBreakBefore"/>
    <w:uiPriority w:val="1"/>
    <w:qFormat/>
    <w:rPr>
      <w:rFonts w:asciiTheme="majorHAnsi" w:hAnsiTheme="majorHAnsi"/>
      <w:b/>
      <w:color w:val="0E4194" w:themeColor="accent1"/>
      <w:sz w:val="36"/>
    </w:rPr>
  </w:style>
  <w:style w:type="character" w:customStyle="1" w:styleId="Heading2Char">
    <w:name w:val="Heading 2 Char"/>
    <w:link w:val="Heading2"/>
    <w:uiPriority w:val="9"/>
    <w:qFormat/>
    <w:rPr>
      <w:rFonts w:asciiTheme="majorHAnsi" w:hAnsiTheme="majorHAnsi"/>
      <w:b/>
      <w:color w:val="D2460F" w:themeColor="accent2"/>
      <w:sz w:val="32"/>
    </w:rPr>
  </w:style>
  <w:style w:type="paragraph" w:customStyle="1" w:styleId="Heading2LabelledLetter">
    <w:name w:val="Heading 2 Labelled Letter"/>
    <w:basedOn w:val="Heading2"/>
    <w:next w:val="Normal"/>
    <w:link w:val="Heading2LabelledLetterChar"/>
    <w:uiPriority w:val="1"/>
    <w:qFormat/>
    <w:pPr>
      <w:numPr>
        <w:numId w:val="4"/>
      </w:numPr>
    </w:pPr>
  </w:style>
  <w:style w:type="character" w:customStyle="1" w:styleId="Heading2LabelledLetterChar">
    <w:name w:val="Heading 2 Labelled Letter Char"/>
    <w:link w:val="Heading2LabelledLetter"/>
    <w:uiPriority w:val="1"/>
    <w:qFormat/>
    <w:rPr>
      <w:rFonts w:asciiTheme="majorHAnsi" w:hAnsiTheme="majorHAnsi"/>
      <w:b/>
      <w:color w:val="D2460F" w:themeColor="accent2"/>
      <w:sz w:val="32"/>
    </w:rPr>
  </w:style>
  <w:style w:type="paragraph" w:customStyle="1" w:styleId="Heading2LabelledNumber">
    <w:name w:val="Heading 2 Labelled Number"/>
    <w:basedOn w:val="Heading2"/>
    <w:next w:val="Normal"/>
    <w:link w:val="Heading2LabelledNumberChar"/>
    <w:uiPriority w:val="1"/>
    <w:qFormat/>
    <w:pPr>
      <w:numPr>
        <w:numId w:val="5"/>
      </w:numPr>
    </w:pPr>
  </w:style>
  <w:style w:type="character" w:customStyle="1" w:styleId="Heading2LabelledNumberChar">
    <w:name w:val="Heading 2 Labelled Number Char"/>
    <w:link w:val="Heading2LabelledNumber"/>
    <w:uiPriority w:val="1"/>
    <w:qFormat/>
    <w:rPr>
      <w:rFonts w:asciiTheme="majorHAnsi" w:hAnsiTheme="majorHAnsi"/>
      <w:b/>
      <w:color w:val="D2460F" w:themeColor="accent2"/>
      <w:sz w:val="32"/>
    </w:rPr>
  </w:style>
  <w:style w:type="character" w:customStyle="1" w:styleId="Heading3Char">
    <w:name w:val="Heading 3 Char"/>
    <w:link w:val="Heading3"/>
    <w:uiPriority w:val="9"/>
    <w:qFormat/>
    <w:rPr>
      <w:rFonts w:asciiTheme="majorHAnsi" w:hAnsiTheme="majorHAnsi"/>
      <w:color w:val="D2460F" w:themeColor="accent2"/>
      <w:sz w:val="30"/>
    </w:rPr>
  </w:style>
  <w:style w:type="character" w:customStyle="1" w:styleId="Heading4Char">
    <w:name w:val="Heading 4 Char"/>
    <w:link w:val="Heading4"/>
    <w:uiPriority w:val="9"/>
    <w:unhideWhenUsed/>
    <w:qFormat/>
    <w:rPr>
      <w:rFonts w:asciiTheme="majorHAnsi" w:hAnsiTheme="majorHAnsi"/>
      <w:b/>
      <w:i/>
      <w:color w:val="0E4194" w:themeColor="accent1"/>
      <w:sz w:val="26"/>
    </w:rPr>
  </w:style>
  <w:style w:type="character" w:customStyle="1" w:styleId="Heading5Char">
    <w:name w:val="Heading 5 Char"/>
    <w:link w:val="Heading5"/>
    <w:uiPriority w:val="9"/>
    <w:unhideWhenUsed/>
    <w:qFormat/>
    <w:rPr>
      <w:rFonts w:asciiTheme="majorHAnsi" w:hAnsiTheme="majorHAnsi"/>
      <w:color w:val="0E4194" w:themeColor="accent1"/>
      <w:spacing w:val="12"/>
      <w:sz w:val="24"/>
    </w:rPr>
  </w:style>
  <w:style w:type="character" w:customStyle="1" w:styleId="Heading6Char">
    <w:name w:val="Heading 6 Char"/>
    <w:link w:val="Heading6"/>
    <w:uiPriority w:val="9"/>
    <w:unhideWhenUsed/>
    <w:qFormat/>
    <w:rPr>
      <w:rFonts w:asciiTheme="majorHAnsi" w:hAnsiTheme="majorHAnsi"/>
      <w:i/>
      <w:color w:val="0E4194" w:themeColor="accent1"/>
      <w:spacing w:val="12"/>
      <w:sz w:val="24"/>
    </w:rPr>
  </w:style>
  <w:style w:type="character" w:customStyle="1" w:styleId="Heading7Char">
    <w:name w:val="Heading 7 Char"/>
    <w:link w:val="Heading7"/>
    <w:uiPriority w:val="9"/>
    <w:unhideWhenUsed/>
    <w:qFormat/>
    <w:rPr>
      <w:rFonts w:asciiTheme="majorHAnsi" w:hAnsiTheme="majorHAnsi"/>
      <w:color w:val="0E4194" w:themeColor="accent1"/>
      <w:spacing w:val="12"/>
      <w:sz w:val="24"/>
    </w:rPr>
  </w:style>
  <w:style w:type="character" w:customStyle="1" w:styleId="Heading8Char">
    <w:name w:val="Heading 8 Char"/>
    <w:link w:val="Heading8"/>
    <w:uiPriority w:val="9"/>
    <w:unhideWhenUsed/>
    <w:qFormat/>
    <w:rPr>
      <w:rFonts w:asciiTheme="majorHAnsi" w:hAnsiTheme="majorHAnsi"/>
      <w:i/>
      <w:color w:val="0E4194" w:themeColor="accent1"/>
      <w:spacing w:val="12"/>
      <w:sz w:val="24"/>
    </w:rPr>
  </w:style>
  <w:style w:type="character" w:customStyle="1" w:styleId="Heading9Char">
    <w:name w:val="Heading 9 Char"/>
    <w:link w:val="Heading9"/>
    <w:uiPriority w:val="9"/>
    <w:unhideWhenUsed/>
    <w:qFormat/>
    <w:rPr>
      <w:rFonts w:asciiTheme="majorHAnsi" w:hAnsiTheme="majorHAnsi"/>
      <w:color w:val="0E4194" w:themeColor="accent1"/>
      <w:spacing w:val="12"/>
      <w:sz w:val="24"/>
    </w:rPr>
  </w:style>
  <w:style w:type="paragraph" w:customStyle="1" w:styleId="HeadingNoTOC1">
    <w:name w:val="Heading NoTOC 1"/>
    <w:basedOn w:val="Heading1"/>
    <w:next w:val="Normal"/>
    <w:link w:val="HeadingNoTOC1Char"/>
    <w:uiPriority w:val="1"/>
  </w:style>
  <w:style w:type="character" w:customStyle="1" w:styleId="HeadingNoTOC1Char">
    <w:name w:val="Heading NoTOC 1 Char"/>
    <w:link w:val="HeadingNoTOC1"/>
    <w:uiPriority w:val="1"/>
  </w:style>
  <w:style w:type="paragraph" w:customStyle="1" w:styleId="HeadingNoTOC1NoBreakBefore">
    <w:name w:val="Heading NoTOC 1 No Break Before"/>
    <w:basedOn w:val="HeadingNoTOC1"/>
    <w:next w:val="Normal"/>
    <w:link w:val="HeadingNoTOC1NoBreakBeforeChar"/>
    <w:uiPriority w:val="1"/>
    <w:qFormat/>
    <w:pPr>
      <w:spacing w:before="720"/>
    </w:pPr>
  </w:style>
  <w:style w:type="character" w:customStyle="1" w:styleId="HeadingNoTOC1NoBreakBeforeChar">
    <w:name w:val="Heading NoTOC 1 No Break Before Char"/>
    <w:link w:val="HeadingNoTOC1NoBreakBefore"/>
    <w:uiPriority w:val="1"/>
    <w:qFormat/>
    <w:rPr>
      <w:rFonts w:asciiTheme="majorHAnsi" w:hAnsiTheme="majorHAnsi"/>
      <w:b/>
      <w:color w:val="0E4194" w:themeColor="accent1"/>
      <w:sz w:val="36"/>
    </w:rPr>
  </w:style>
  <w:style w:type="paragraph" w:customStyle="1" w:styleId="HeadingNoTOC2">
    <w:name w:val="Heading NoTOC 2"/>
    <w:basedOn w:val="Heading2"/>
    <w:next w:val="Normal"/>
    <w:link w:val="HeadingNoTOC2Char"/>
    <w:uiPriority w:val="1"/>
  </w:style>
  <w:style w:type="character" w:customStyle="1" w:styleId="HeadingNoTOC2Char">
    <w:name w:val="Heading NoTOC 2 Char"/>
    <w:link w:val="HeadingNoTOC2"/>
    <w:uiPriority w:val="1"/>
  </w:style>
  <w:style w:type="paragraph" w:customStyle="1" w:styleId="HeadingNoTOC3">
    <w:name w:val="Heading NoTOC 3"/>
    <w:basedOn w:val="Heading3"/>
    <w:next w:val="Normal"/>
    <w:link w:val="HeadingNoTOC3Char"/>
    <w:uiPriority w:val="1"/>
  </w:style>
  <w:style w:type="character" w:customStyle="1" w:styleId="HeadingNoTOC3Char">
    <w:name w:val="Heading NoTOC 3 Char"/>
    <w:link w:val="HeadingNoTOC3"/>
    <w:uiPriority w:val="1"/>
  </w:style>
  <w:style w:type="paragraph" w:customStyle="1" w:styleId="HeadingNoTOC4">
    <w:name w:val="Heading NoTOC 4"/>
    <w:basedOn w:val="Heading4"/>
    <w:next w:val="Normal"/>
    <w:link w:val="HeadingNoTOC4Char"/>
    <w:uiPriority w:val="1"/>
  </w:style>
  <w:style w:type="character" w:customStyle="1" w:styleId="HeadingNoTOC4Char">
    <w:name w:val="Heading NoTOC 4 Char"/>
    <w:link w:val="HeadingNoTOC4"/>
    <w:uiPriority w:val="1"/>
  </w:style>
  <w:style w:type="paragraph" w:customStyle="1" w:styleId="HeadingNoTOC5">
    <w:name w:val="Heading NoTOC 5"/>
    <w:basedOn w:val="Heading5"/>
    <w:next w:val="Normal"/>
    <w:link w:val="HeadingNoTOC5Char"/>
    <w:uiPriority w:val="1"/>
    <w:semiHidden/>
    <w:unhideWhenUsed/>
  </w:style>
  <w:style w:type="character" w:customStyle="1" w:styleId="HeadingNoTOC5Char">
    <w:name w:val="Heading NoTOC 5 Char"/>
    <w:link w:val="HeadingNoTOC5"/>
    <w:uiPriority w:val="1"/>
    <w:semiHidden/>
    <w:unhideWhenUsed/>
  </w:style>
  <w:style w:type="paragraph" w:customStyle="1" w:styleId="HeadingNoTOC6">
    <w:name w:val="Heading NoTOC 6"/>
    <w:basedOn w:val="Heading6"/>
    <w:next w:val="Normal"/>
    <w:link w:val="HeadingNoTOC6Char"/>
    <w:uiPriority w:val="1"/>
    <w:semiHidden/>
    <w:unhideWhenUsed/>
  </w:style>
  <w:style w:type="character" w:customStyle="1" w:styleId="HeadingNoTOC6Char">
    <w:name w:val="Heading NoTOC 6 Char"/>
    <w:link w:val="HeadingNoTOC6"/>
    <w:uiPriority w:val="1"/>
    <w:semiHidden/>
    <w:unhideWhenUsed/>
  </w:style>
  <w:style w:type="paragraph" w:customStyle="1" w:styleId="HeadingNoTOC7">
    <w:name w:val="Heading NoTOC 7"/>
    <w:basedOn w:val="Heading7"/>
    <w:next w:val="Normal"/>
    <w:link w:val="HeadingNoTOC7Char"/>
    <w:uiPriority w:val="1"/>
    <w:semiHidden/>
    <w:unhideWhenUsed/>
  </w:style>
  <w:style w:type="character" w:customStyle="1" w:styleId="HeadingNoTOC7Char">
    <w:name w:val="Heading NoTOC 7 Char"/>
    <w:link w:val="HeadingNoTOC7"/>
    <w:uiPriority w:val="1"/>
    <w:semiHidden/>
    <w:unhideWhenUsed/>
  </w:style>
  <w:style w:type="paragraph" w:customStyle="1" w:styleId="HeadingNoTOC8">
    <w:name w:val="Heading NoTOC 8"/>
    <w:basedOn w:val="Heading8"/>
    <w:next w:val="Normal"/>
    <w:link w:val="HeadingNoTOC8Char"/>
    <w:uiPriority w:val="1"/>
    <w:semiHidden/>
    <w:unhideWhenUsed/>
  </w:style>
  <w:style w:type="character" w:customStyle="1" w:styleId="HeadingNoTOC8Char">
    <w:name w:val="Heading NoTOC 8 Char"/>
    <w:link w:val="HeadingNoTOC8"/>
    <w:uiPriority w:val="1"/>
    <w:semiHidden/>
    <w:unhideWhenUsed/>
  </w:style>
  <w:style w:type="paragraph" w:customStyle="1" w:styleId="HeadingNoTOC9">
    <w:name w:val="Heading NoTOC 9"/>
    <w:basedOn w:val="Heading9"/>
    <w:next w:val="Normal"/>
    <w:link w:val="HeadingNoTOC9Char"/>
    <w:uiPriority w:val="1"/>
    <w:semiHidden/>
    <w:unhideWhenUsed/>
  </w:style>
  <w:style w:type="character" w:customStyle="1" w:styleId="HeadingNoTOC9Char">
    <w:name w:val="Heading NoTOC 9 Char"/>
    <w:link w:val="HeadingNoTOC9"/>
    <w:uiPriority w:val="1"/>
    <w:semiHidden/>
    <w:unhideWhenUsed/>
  </w:style>
  <w:style w:type="paragraph" w:customStyle="1" w:styleId="HeadingNumbered1">
    <w:name w:val="Heading Numbered 1"/>
    <w:basedOn w:val="Heading1"/>
    <w:next w:val="Normal"/>
    <w:link w:val="HeadingNumbered1Char"/>
    <w:uiPriority w:val="1"/>
    <w:pPr>
      <w:numPr>
        <w:numId w:val="7"/>
      </w:numPr>
    </w:pPr>
  </w:style>
  <w:style w:type="character" w:customStyle="1" w:styleId="HeadingNumbered1Char">
    <w:name w:val="Heading Numbered 1 Char"/>
    <w:link w:val="HeadingNumbered1"/>
    <w:uiPriority w:val="1"/>
    <w:rPr>
      <w:rFonts w:asciiTheme="majorHAnsi" w:hAnsiTheme="majorHAnsi"/>
      <w:b/>
      <w:color w:val="0E4194" w:themeColor="accent1"/>
      <w:sz w:val="36"/>
    </w:rPr>
  </w:style>
  <w:style w:type="paragraph" w:customStyle="1" w:styleId="HeadingNumbered1NoBreakBefore">
    <w:name w:val="Heading Numbered 1 No Break Before"/>
    <w:basedOn w:val="HeadingNumbered1"/>
    <w:next w:val="Normal"/>
    <w:link w:val="HeadingNumbered1NoBreakBeforeChar"/>
    <w:uiPriority w:val="1"/>
    <w:qFormat/>
    <w:pPr>
      <w:spacing w:before="720"/>
    </w:pPr>
  </w:style>
  <w:style w:type="character" w:customStyle="1" w:styleId="HeadingNumbered1NoBreakBeforeChar">
    <w:name w:val="Heading Numbered 1 No Break Before Char"/>
    <w:link w:val="HeadingNumbered1NoBreakBefore"/>
    <w:uiPriority w:val="1"/>
    <w:qFormat/>
    <w:rPr>
      <w:rFonts w:asciiTheme="majorHAnsi" w:hAnsiTheme="majorHAnsi"/>
      <w:b/>
      <w:color w:val="0E4194" w:themeColor="accent1"/>
      <w:sz w:val="36"/>
    </w:rPr>
  </w:style>
  <w:style w:type="paragraph" w:customStyle="1" w:styleId="HeadingNumbered2">
    <w:name w:val="Heading Numbered 2"/>
    <w:basedOn w:val="Heading2"/>
    <w:next w:val="Normal"/>
    <w:link w:val="HeadingNumbered2Char"/>
    <w:uiPriority w:val="1"/>
    <w:pPr>
      <w:numPr>
        <w:ilvl w:val="1"/>
        <w:numId w:val="7"/>
      </w:numPr>
    </w:pPr>
  </w:style>
  <w:style w:type="character" w:customStyle="1" w:styleId="HeadingNumbered2Char">
    <w:name w:val="Heading Numbered 2 Char"/>
    <w:link w:val="HeadingNumbered2"/>
    <w:uiPriority w:val="1"/>
    <w:rPr>
      <w:rFonts w:asciiTheme="majorHAnsi" w:hAnsiTheme="majorHAnsi"/>
      <w:b/>
      <w:color w:val="D2460F" w:themeColor="accent2"/>
      <w:sz w:val="32"/>
    </w:rPr>
  </w:style>
  <w:style w:type="paragraph" w:customStyle="1" w:styleId="HeadingNumbered3">
    <w:name w:val="Heading Numbered 3"/>
    <w:basedOn w:val="Heading3"/>
    <w:next w:val="Normal"/>
    <w:link w:val="HeadingNumbered3Char"/>
    <w:uiPriority w:val="1"/>
    <w:pPr>
      <w:numPr>
        <w:ilvl w:val="2"/>
        <w:numId w:val="7"/>
      </w:numPr>
    </w:pPr>
  </w:style>
  <w:style w:type="character" w:customStyle="1" w:styleId="HeadingNumbered3Char">
    <w:name w:val="Heading Numbered 3 Char"/>
    <w:link w:val="HeadingNumbered3"/>
    <w:uiPriority w:val="1"/>
    <w:rPr>
      <w:rFonts w:asciiTheme="majorHAnsi" w:hAnsiTheme="majorHAnsi"/>
      <w:color w:val="D2460F" w:themeColor="accent2"/>
      <w:sz w:val="30"/>
    </w:rPr>
  </w:style>
  <w:style w:type="paragraph" w:customStyle="1" w:styleId="HeadingNumbered4">
    <w:name w:val="Heading Numbered 4"/>
    <w:basedOn w:val="Heading4"/>
    <w:next w:val="Normal"/>
    <w:link w:val="HeadingNumbered4Char"/>
    <w:uiPriority w:val="1"/>
    <w:pPr>
      <w:numPr>
        <w:ilvl w:val="3"/>
        <w:numId w:val="7"/>
      </w:numPr>
    </w:pPr>
  </w:style>
  <w:style w:type="character" w:customStyle="1" w:styleId="HeadingNumbered4Char">
    <w:name w:val="Heading Numbered 4 Char"/>
    <w:link w:val="HeadingNumbered4"/>
    <w:uiPriority w:val="1"/>
    <w:rPr>
      <w:rFonts w:asciiTheme="majorHAnsi" w:hAnsiTheme="majorHAnsi"/>
      <w:b/>
      <w:i/>
      <w:color w:val="0E4194" w:themeColor="accent1"/>
      <w:sz w:val="26"/>
    </w:rPr>
  </w:style>
  <w:style w:type="paragraph" w:customStyle="1" w:styleId="HeadingNumbered5">
    <w:name w:val="Heading Numbered 5"/>
    <w:basedOn w:val="Heading5"/>
    <w:next w:val="Normal"/>
    <w:link w:val="HeadingNumbered5Char"/>
    <w:uiPriority w:val="1"/>
    <w:semiHidden/>
    <w:unhideWhenUsed/>
    <w:pPr>
      <w:numPr>
        <w:ilvl w:val="4"/>
        <w:numId w:val="7"/>
      </w:numPr>
    </w:pPr>
  </w:style>
  <w:style w:type="character" w:customStyle="1" w:styleId="HeadingNumbered5Char">
    <w:name w:val="Heading Numbered 5 Char"/>
    <w:link w:val="HeadingNumbered5"/>
    <w:uiPriority w:val="1"/>
    <w:semiHidden/>
    <w:unhideWhenUsed/>
    <w:rPr>
      <w:rFonts w:asciiTheme="majorHAnsi" w:hAnsiTheme="majorHAnsi"/>
      <w:color w:val="0E4194" w:themeColor="accent1"/>
      <w:spacing w:val="12"/>
    </w:rPr>
  </w:style>
  <w:style w:type="paragraph" w:customStyle="1" w:styleId="HeadingNumbered6">
    <w:name w:val="Heading Numbered 6"/>
    <w:basedOn w:val="Heading6"/>
    <w:next w:val="Normal"/>
    <w:link w:val="HeadingNumbered6Char"/>
    <w:uiPriority w:val="1"/>
    <w:semiHidden/>
    <w:unhideWhenUsed/>
    <w:pPr>
      <w:numPr>
        <w:ilvl w:val="5"/>
        <w:numId w:val="7"/>
      </w:numPr>
    </w:pPr>
  </w:style>
  <w:style w:type="character" w:customStyle="1" w:styleId="HeadingNumbered6Char">
    <w:name w:val="Heading Numbered 6 Char"/>
    <w:link w:val="HeadingNumbered6"/>
    <w:uiPriority w:val="1"/>
    <w:semiHidden/>
    <w:unhideWhenUsed/>
    <w:rPr>
      <w:rFonts w:asciiTheme="majorHAnsi" w:hAnsiTheme="majorHAnsi"/>
      <w:i/>
      <w:color w:val="0E4194" w:themeColor="accent1"/>
      <w:spacing w:val="12"/>
    </w:rPr>
  </w:style>
  <w:style w:type="paragraph" w:customStyle="1" w:styleId="HeadingNumbered7">
    <w:name w:val="Heading Numbered 7"/>
    <w:basedOn w:val="Heading7"/>
    <w:next w:val="Normal"/>
    <w:link w:val="HeadingNumbered7Char"/>
    <w:uiPriority w:val="1"/>
    <w:semiHidden/>
    <w:unhideWhenUsed/>
    <w:pPr>
      <w:numPr>
        <w:ilvl w:val="6"/>
        <w:numId w:val="7"/>
      </w:numPr>
    </w:pPr>
  </w:style>
  <w:style w:type="character" w:customStyle="1" w:styleId="HeadingNumbered7Char">
    <w:name w:val="Heading Numbered 7 Char"/>
    <w:link w:val="HeadingNumbered7"/>
    <w:uiPriority w:val="1"/>
    <w:semiHidden/>
    <w:unhideWhenUsed/>
    <w:rPr>
      <w:rFonts w:asciiTheme="majorHAnsi" w:hAnsiTheme="majorHAnsi"/>
      <w:color w:val="0E4194" w:themeColor="accent1"/>
      <w:spacing w:val="12"/>
    </w:rPr>
  </w:style>
  <w:style w:type="paragraph" w:customStyle="1" w:styleId="HeadingNumbered8">
    <w:name w:val="Heading Numbered 8"/>
    <w:basedOn w:val="Heading8"/>
    <w:next w:val="Normal"/>
    <w:link w:val="HeadingNumbered8Char"/>
    <w:uiPriority w:val="1"/>
    <w:semiHidden/>
    <w:unhideWhenUsed/>
    <w:pPr>
      <w:numPr>
        <w:ilvl w:val="7"/>
        <w:numId w:val="7"/>
      </w:numPr>
    </w:pPr>
  </w:style>
  <w:style w:type="character" w:customStyle="1" w:styleId="HeadingNumbered8Char">
    <w:name w:val="Heading Numbered 8 Char"/>
    <w:link w:val="HeadingNumbered8"/>
    <w:uiPriority w:val="1"/>
    <w:semiHidden/>
    <w:unhideWhenUsed/>
    <w:rPr>
      <w:rFonts w:asciiTheme="majorHAnsi" w:hAnsiTheme="majorHAnsi"/>
      <w:i/>
      <w:color w:val="0E4194" w:themeColor="accent1"/>
      <w:spacing w:val="12"/>
    </w:rPr>
  </w:style>
  <w:style w:type="paragraph" w:customStyle="1" w:styleId="HeadingNumbered9">
    <w:name w:val="Heading Numbered 9"/>
    <w:basedOn w:val="Heading9"/>
    <w:next w:val="Normal"/>
    <w:link w:val="HeadingNumbered9Char"/>
    <w:uiPriority w:val="1"/>
    <w:semiHidden/>
    <w:unhideWhenUsed/>
    <w:pPr>
      <w:numPr>
        <w:ilvl w:val="8"/>
        <w:numId w:val="7"/>
      </w:numPr>
    </w:pPr>
  </w:style>
  <w:style w:type="character" w:customStyle="1" w:styleId="HeadingNumbered9Char">
    <w:name w:val="Heading Numbered 9 Char"/>
    <w:link w:val="HeadingNumbered9"/>
    <w:uiPriority w:val="1"/>
    <w:semiHidden/>
    <w:unhideWhenUsed/>
    <w:rPr>
      <w:rFonts w:asciiTheme="majorHAnsi" w:hAnsiTheme="majorHAnsi"/>
      <w:color w:val="0E4194" w:themeColor="accent1"/>
      <w:spacing w:val="12"/>
    </w:rPr>
  </w:style>
  <w:style w:type="paragraph" w:styleId="Subtitle">
    <w:name w:val="Subtitle"/>
    <w:next w:val="Normal"/>
    <w:link w:val="SubtitleChar"/>
    <w:uiPriority w:val="11"/>
    <w:qFormat/>
    <w:pPr>
      <w:spacing w:before="2760"/>
      <w:jc w:val="center"/>
    </w:pPr>
    <w:rPr>
      <w:b/>
      <w:color w:val="056467"/>
      <w:sz w:val="52"/>
    </w:rPr>
  </w:style>
  <w:style w:type="character" w:customStyle="1" w:styleId="SubtitleChar">
    <w:name w:val="Subtitle Char"/>
    <w:link w:val="Subtitle"/>
    <w:uiPriority w:val="11"/>
    <w:qFormat/>
    <w:rPr>
      <w:b/>
      <w:color w:val="056467"/>
      <w:sz w:val="52"/>
    </w:rPr>
  </w:style>
  <w:style w:type="paragraph" w:styleId="Title">
    <w:name w:val="Title"/>
    <w:aliases w:val="Title box"/>
    <w:next w:val="Normal"/>
    <w:link w:val="TitleChar"/>
    <w:uiPriority w:val="10"/>
    <w:qFormat/>
    <w:pPr>
      <w:spacing w:beforeAutospacing="1"/>
      <w:jc w:val="center"/>
    </w:pPr>
    <w:rPr>
      <w:b/>
      <w:sz w:val="40"/>
    </w:rPr>
  </w:style>
  <w:style w:type="character" w:customStyle="1" w:styleId="TitleChar">
    <w:name w:val="Title Char"/>
    <w:aliases w:val="Title box Char"/>
    <w:link w:val="Title"/>
    <w:uiPriority w:val="10"/>
    <w:qFormat/>
    <w:rPr>
      <w:b/>
      <w:sz w:val="40"/>
    </w:rPr>
  </w:style>
  <w:style w:type="table" w:customStyle="1" w:styleId="BodyTable">
    <w:name w:val="Body Table"/>
    <w:basedOn w:val="TableGrid"/>
    <w:uiPriority w:val="10"/>
    <w:tblPr/>
    <w:tcPr>
      <w:shd w:val="clear" w:color="auto" w:fill="F2F2F2" w:themeFill="background2"/>
    </w:tcPr>
    <w:tblStylePr w:type="firstRow">
      <w:pPr>
        <w:spacing w:before="40" w:after="40" w:line="264" w:lineRule="auto"/>
        <w:jc w:val="both"/>
      </w:pPr>
      <w:rPr>
        <w:b/>
        <w:color w:val="FFFFFF" w:themeColor="light1"/>
      </w:rPr>
      <w:tblPr/>
      <w:trPr>
        <w:cantSplit/>
        <w:tblHeader/>
      </w:trPr>
      <w:tcPr>
        <w:tcBorders>
          <w:bottom w:val="single" w:sz="4" w:space="0" w:color="8C8C8C"/>
          <w:insideH w:val="single" w:sz="4" w:space="0" w:color="8C8C8C"/>
          <w:insideV w:val="single" w:sz="4" w:space="0" w:color="8C8C8C"/>
        </w:tcBorders>
        <w:shd w:val="clear" w:color="FFFFFF" w:fill="0E4194" w:themeFill="accent1"/>
        <w:vAlign w:val="top"/>
      </w:tcPr>
    </w:tblStylePr>
    <w:tblStylePr w:type="lastRow">
      <w:pPr>
        <w:jc w:val="both"/>
      </w:pPr>
      <w:rPr>
        <w:b/>
        <w:color w:val="FFFFFF" w:themeColor="light1"/>
      </w:rPr>
      <w:tblPr/>
      <w:tcPr>
        <w:shd w:val="clear" w:color="FFFFFF" w:fill="D2460F" w:themeFill="accent2"/>
      </w:tcPr>
    </w:tblStylePr>
    <w:tblStylePr w:type="firstCol">
      <w:pPr>
        <w:jc w:val="both"/>
      </w:pPr>
      <w:rPr>
        <w:b/>
      </w:rPr>
      <w:tblPr/>
      <w:tcPr>
        <w:shd w:val="clear" w:color="000000" w:fill="F2F2F2" w:themeFill="background2"/>
      </w:tcPr>
    </w:tblStylePr>
  </w:style>
  <w:style w:type="table" w:customStyle="1" w:styleId="TableBoxBlueBackground">
    <w:name w:val="Table Box Blue Background"/>
    <w:uiPriority w:val="99"/>
    <w:tblPr>
      <w:tblInd w:w="0" w:type="dxa"/>
      <w:tblBorders>
        <w:top w:val="single" w:sz="4" w:space="0" w:color="0E4194"/>
        <w:left w:val="single" w:sz="4" w:space="0" w:color="0E4194"/>
        <w:bottom w:val="single" w:sz="4" w:space="0" w:color="0E4194"/>
        <w:right w:val="single" w:sz="4" w:space="0" w:color="0E4194"/>
      </w:tblBorders>
      <w:tblCellMar>
        <w:top w:w="0" w:type="dxa"/>
        <w:left w:w="108" w:type="dxa"/>
        <w:bottom w:w="0" w:type="dxa"/>
        <w:right w:w="108" w:type="dxa"/>
      </w:tblCellMar>
    </w:tblPr>
    <w:tcPr>
      <w:shd w:val="clear" w:color="000000" w:fill="F4F8FE"/>
    </w:tcPr>
  </w:style>
  <w:style w:type="table" w:customStyle="1" w:styleId="TableBoxBlueDashedBorder">
    <w:name w:val="Table Box Blue Dashed Border"/>
    <w:uiPriority w:val="99"/>
    <w:tblPr>
      <w:tblInd w:w="0" w:type="dxa"/>
      <w:tblBorders>
        <w:top w:val="dashSmallGap" w:sz="12" w:space="0" w:color="0E4194"/>
        <w:left w:val="dashSmallGap" w:sz="12" w:space="0" w:color="0E4194"/>
        <w:bottom w:val="dashSmallGap" w:sz="12" w:space="0" w:color="0E4194"/>
        <w:right w:val="dashSmallGap" w:sz="12" w:space="0" w:color="0E4194"/>
      </w:tblBorders>
      <w:tblCellMar>
        <w:top w:w="0" w:type="dxa"/>
        <w:left w:w="108" w:type="dxa"/>
        <w:bottom w:w="0" w:type="dxa"/>
        <w:right w:w="108" w:type="dxa"/>
      </w:tblCellMar>
    </w:tblPr>
    <w:tcPr>
      <w:shd w:val="clear" w:color="000000" w:fill="auto"/>
    </w:tcPr>
  </w:style>
  <w:style w:type="table" w:customStyle="1" w:styleId="TableBoxGreyBackground">
    <w:name w:val="Table Box Grey Background"/>
    <w:uiPriority w:val="99"/>
    <w:tblPr>
      <w:tblInd w:w="0" w:type="dxa"/>
      <w:tblBorders>
        <w:top w:val="single" w:sz="4" w:space="0" w:color="8C8C8C"/>
        <w:left w:val="single" w:sz="4" w:space="0" w:color="8C8C8C"/>
        <w:bottom w:val="single" w:sz="4" w:space="0" w:color="8C8C8C"/>
        <w:right w:val="single" w:sz="4" w:space="0" w:color="8C8C8C"/>
      </w:tblBorders>
      <w:tblCellMar>
        <w:top w:w="0" w:type="dxa"/>
        <w:left w:w="108" w:type="dxa"/>
        <w:bottom w:w="0" w:type="dxa"/>
        <w:right w:w="108" w:type="dxa"/>
      </w:tblCellMar>
    </w:tblPr>
    <w:tcPr>
      <w:shd w:val="clear" w:color="000000" w:fill="F2F2F2" w:themeFill="background2"/>
    </w:tcPr>
  </w:style>
  <w:style w:type="table" w:customStyle="1" w:styleId="TableBoxRedBorder">
    <w:name w:val="Table Box Red Border"/>
    <w:uiPriority w:val="99"/>
    <w:tblPr>
      <w:tblInd w:w="0" w:type="dxa"/>
      <w:tblBorders>
        <w:top w:val="single" w:sz="4" w:space="0" w:color="D2460F"/>
        <w:left w:val="single" w:sz="4" w:space="0" w:color="D2460F"/>
        <w:bottom w:val="single" w:sz="4" w:space="0" w:color="D2460F"/>
        <w:right w:val="single" w:sz="4" w:space="0" w:color="D2460F"/>
      </w:tblBorders>
      <w:tblCellMar>
        <w:top w:w="0" w:type="dxa"/>
        <w:left w:w="108" w:type="dxa"/>
        <w:bottom w:w="0" w:type="dxa"/>
        <w:right w:w="108" w:type="dxa"/>
      </w:tblCellMar>
    </w:tblPr>
    <w:tcPr>
      <w:shd w:val="clear" w:color="000000" w:fill="auto"/>
    </w:tcPr>
  </w:style>
  <w:style w:type="table" w:customStyle="1" w:styleId="TableBoxYellowBackground">
    <w:name w:val="Table Box Yellow Background"/>
    <w:uiPriority w:val="99"/>
    <w:tblPr>
      <w:tblInd w:w="0" w:type="dxa"/>
      <w:tblBorders>
        <w:top w:val="single" w:sz="4" w:space="0" w:color="FFC000" w:themeColor="accent3"/>
        <w:left w:val="single" w:sz="4" w:space="0" w:color="FFC000" w:themeColor="accent3"/>
        <w:bottom w:val="single" w:sz="4" w:space="0" w:color="FFC000" w:themeColor="accent3"/>
        <w:right w:val="single" w:sz="4" w:space="0" w:color="FFC000" w:themeColor="accent3"/>
      </w:tblBorders>
      <w:tblCellMar>
        <w:top w:w="0" w:type="dxa"/>
        <w:left w:w="108" w:type="dxa"/>
        <w:bottom w:w="0" w:type="dxa"/>
        <w:right w:w="108" w:type="dxa"/>
      </w:tblCellMar>
    </w:tblPr>
    <w:tcPr>
      <w:shd w:val="clear" w:color="000000" w:fill="FFC000" w:themeFill="accent3"/>
    </w:tcPr>
  </w:style>
  <w:style w:type="table" w:styleId="TableGrid">
    <w:name w:val="Table Grid"/>
    <w:basedOn w:val="TableNormal"/>
    <w:uiPriority w:val="39"/>
    <w:pPr>
      <w:keepNext/>
      <w:spacing w:before="40" w:after="40"/>
      <w:jc w:val="left"/>
    </w:pPr>
    <w:rPr>
      <w:rFonts w:ascii="EC Square Sans Cond Pro" w:hAnsi="EC Square Sans Cond Pro"/>
      <w:sz w:val="20"/>
    </w:rPr>
    <w:tblPr>
      <w:tblStyleRowBandSize w:val="1"/>
      <w:tblStyleColBandSize w:val="1"/>
      <w:jc w:val="center"/>
      <w:tblBorders>
        <w:top w:val="single" w:sz="4" w:space="0" w:color="8C8C8C"/>
        <w:left w:val="single" w:sz="4" w:space="0" w:color="8C8C8C"/>
        <w:bottom w:val="single" w:sz="4" w:space="0" w:color="8C8C8C"/>
        <w:right w:val="single" w:sz="4" w:space="0" w:color="8C8C8C"/>
        <w:insideH w:val="single" w:sz="4" w:space="0" w:color="8C8C8C"/>
        <w:insideV w:val="single" w:sz="4" w:space="0" w:color="8C8C8C"/>
      </w:tblBorders>
      <w:shd w:val="clear" w:color="auto" w:fill="F2F2F2" w:themeFill="background2"/>
    </w:tblPr>
    <w:trPr>
      <w:cantSplit/>
      <w:jc w:val="center"/>
    </w:trPr>
    <w:tcPr>
      <w:shd w:val="clear" w:color="auto" w:fill="F2F2F2" w:themeFill="background2"/>
    </w:tcPr>
    <w:tblStylePr w:type="firstRow">
      <w:pPr>
        <w:spacing w:before="40" w:after="40" w:line="264" w:lineRule="auto"/>
        <w:jc w:val="both"/>
      </w:pPr>
      <w:rPr>
        <w:b/>
        <w:color w:val="FFFFFF" w:themeColor="light1"/>
      </w:rPr>
      <w:tblPr/>
      <w:trPr>
        <w:cantSplit/>
        <w:tblHeader/>
      </w:trPr>
      <w:tcPr>
        <w:tcBorders>
          <w:bottom w:val="single" w:sz="4" w:space="0" w:color="8C8C8C"/>
          <w:insideH w:val="single" w:sz="4" w:space="0" w:color="8C8C8C"/>
          <w:insideV w:val="single" w:sz="4" w:space="0" w:color="8C8C8C"/>
        </w:tcBorders>
        <w:shd w:val="clear" w:color="FFFFFF" w:fill="0E4194" w:themeFill="accent1"/>
        <w:vAlign w:val="top"/>
      </w:tcPr>
    </w:tblStylePr>
    <w:tblStylePr w:type="lastRow">
      <w:pPr>
        <w:jc w:val="both"/>
      </w:pPr>
      <w:rPr>
        <w:b/>
        <w:color w:val="FFFFFF" w:themeColor="light1"/>
      </w:rPr>
      <w:tblPr/>
      <w:tcPr>
        <w:shd w:val="clear" w:color="FFFFFF" w:fill="D2460F" w:themeFill="accent2"/>
      </w:tcPr>
    </w:tblStylePr>
    <w:tblStylePr w:type="firstCol">
      <w:pPr>
        <w:jc w:val="both"/>
      </w:pPr>
      <w:rPr>
        <w:b/>
      </w:rPr>
      <w:tblPr/>
      <w:tcPr>
        <w:shd w:val="clear" w:color="000000" w:fill="F2F2F2" w:themeFill="background2"/>
      </w:tcPr>
    </w:tblStylePr>
  </w:style>
  <w:style w:type="table" w:customStyle="1" w:styleId="TableObjective">
    <w:name w:val="Table Objective"/>
    <w:basedOn w:val="TableNormal"/>
    <w:uiPriority w:val="10"/>
    <w:pPr>
      <w:keepLines/>
      <w:spacing w:before="40" w:after="40"/>
      <w:jc w:val="left"/>
    </w:pPr>
    <w:rPr>
      <w:rFonts w:ascii="EC Square Sans Cond Pro" w:hAnsi="EC Square Sans Cond Pro"/>
      <w:sz w:val="20"/>
    </w:rPr>
    <w:tblPr>
      <w:tblStyleRowBandSize w:val="1"/>
      <w:tblStyleColBandSize w:val="1"/>
      <w:jc w:val="center"/>
      <w:tblBorders>
        <w:top w:val="single" w:sz="4" w:space="0" w:color="8C8C8C"/>
        <w:left w:val="single" w:sz="4" w:space="0" w:color="8C8C8C"/>
        <w:bottom w:val="single" w:sz="4" w:space="0" w:color="8C8C8C"/>
        <w:right w:val="single" w:sz="4" w:space="0" w:color="8C8C8C"/>
        <w:insideH w:val="single" w:sz="4" w:space="0" w:color="8C8C8C"/>
        <w:insideV w:val="single" w:sz="4" w:space="0" w:color="8C8C8C"/>
      </w:tblBorders>
      <w:shd w:val="clear" w:color="auto" w:fill="F2F2F2" w:themeFill="background2"/>
    </w:tblPr>
    <w:trPr>
      <w:cantSplit/>
      <w:jc w:val="center"/>
    </w:trPr>
    <w:tcPr>
      <w:shd w:val="clear" w:color="auto" w:fill="F2F2F2" w:themeFill="background2"/>
    </w:tcPr>
    <w:tblStylePr w:type="firstRow">
      <w:pPr>
        <w:spacing w:before="40" w:after="40" w:line="264" w:lineRule="auto"/>
      </w:pPr>
      <w:rPr>
        <w:b/>
        <w:color w:val="000000" w:themeColor="dark1"/>
        <w:sz w:val="20"/>
      </w:rPr>
      <w:tblPr/>
      <w:trPr>
        <w:cantSplit/>
        <w:tblHeader/>
      </w:trPr>
      <w:tcPr>
        <w:tcBorders>
          <w:bottom w:val="single" w:sz="4" w:space="0" w:color="8C8C8C"/>
          <w:insideH w:val="single" w:sz="4" w:space="0" w:color="8C8C8C"/>
          <w:insideV w:val="single" w:sz="4" w:space="0" w:color="8C8C8C"/>
        </w:tcBorders>
        <w:shd w:val="clear" w:color="auto" w:fill="F2F2F2" w:themeFill="background2"/>
        <w:vAlign w:val="top"/>
      </w:tcPr>
    </w:tblStylePr>
  </w:style>
  <w:style w:type="character" w:customStyle="1" w:styleId="Marker">
    <w:name w:val="Marker"/>
    <w:basedOn w:val="DefaultParagraphFont"/>
    <w:rsid w:val="00DC44D1"/>
    <w:rPr>
      <w:color w:val="0000FF"/>
      <w:shd w:val="clear" w:color="auto" w:fill="auto"/>
    </w:rPr>
  </w:style>
  <w:style w:type="paragraph" w:customStyle="1" w:styleId="FooterSensitivity">
    <w:name w:val="Footer Sensitivity"/>
    <w:basedOn w:val="Normal"/>
    <w:link w:val="FooterSensitivityChar"/>
    <w:rsid w:val="00DC44D1"/>
    <w:pPr>
      <w:pBdr>
        <w:top w:val="single" w:sz="4" w:space="1" w:color="auto"/>
        <w:left w:val="single" w:sz="4" w:space="4" w:color="auto"/>
        <w:bottom w:val="single" w:sz="4" w:space="1" w:color="auto"/>
        <w:right w:val="single" w:sz="4" w:space="4" w:color="auto"/>
      </w:pBdr>
      <w:spacing w:before="360" w:after="0" w:line="240" w:lineRule="auto"/>
      <w:ind w:left="113" w:right="113"/>
      <w:jc w:val="center"/>
    </w:pPr>
    <w:rPr>
      <w:rFonts w:ascii="Times New Roman" w:hAnsi="Times New Roman"/>
      <w:b/>
      <w:sz w:val="32"/>
    </w:rPr>
  </w:style>
  <w:style w:type="character" w:customStyle="1" w:styleId="FooterSensitivityChar">
    <w:name w:val="Footer Sensitivity Char"/>
    <w:basedOn w:val="DefaultParagraphFont"/>
    <w:link w:val="FooterSensitivity"/>
    <w:rsid w:val="00DC44D1"/>
    <w:rPr>
      <w:rFonts w:ascii="Times New Roman" w:hAnsi="Times New Roman"/>
      <w:b/>
      <w:sz w:val="32"/>
    </w:rPr>
  </w:style>
  <w:style w:type="paragraph" w:customStyle="1" w:styleId="HeaderSensitivity">
    <w:name w:val="Header Sensitivity"/>
    <w:basedOn w:val="Normal"/>
    <w:link w:val="HeaderSensitivityChar"/>
    <w:rsid w:val="00DC44D1"/>
    <w:pPr>
      <w:pBdr>
        <w:top w:val="single" w:sz="4" w:space="1" w:color="auto"/>
        <w:left w:val="single" w:sz="4" w:space="4" w:color="auto"/>
        <w:bottom w:val="single" w:sz="4" w:space="1" w:color="auto"/>
        <w:right w:val="single" w:sz="4" w:space="4" w:color="auto"/>
      </w:pBdr>
      <w:spacing w:before="0" w:line="240" w:lineRule="auto"/>
      <w:ind w:left="113" w:right="113"/>
      <w:jc w:val="center"/>
    </w:pPr>
    <w:rPr>
      <w:rFonts w:ascii="Times New Roman" w:hAnsi="Times New Roman"/>
      <w:b/>
      <w:sz w:val="32"/>
    </w:rPr>
  </w:style>
  <w:style w:type="character" w:customStyle="1" w:styleId="HeaderSensitivityChar">
    <w:name w:val="Header Sensitivity Char"/>
    <w:basedOn w:val="DefaultParagraphFont"/>
    <w:link w:val="HeaderSensitivity"/>
    <w:rsid w:val="00DC44D1"/>
    <w:rPr>
      <w:rFonts w:ascii="Times New Roman" w:hAnsi="Times New Roman"/>
      <w:b/>
      <w:sz w:val="32"/>
    </w:rPr>
  </w:style>
  <w:style w:type="paragraph" w:customStyle="1" w:styleId="HeaderSensitivityRight">
    <w:name w:val="Header Sensitivity Right"/>
    <w:basedOn w:val="Normal"/>
    <w:link w:val="HeaderSensitivityRightChar"/>
    <w:rsid w:val="00DC44D1"/>
    <w:pPr>
      <w:spacing w:before="0" w:line="240" w:lineRule="auto"/>
      <w:jc w:val="right"/>
    </w:pPr>
    <w:rPr>
      <w:rFonts w:ascii="Times New Roman" w:hAnsi="Times New Roman"/>
      <w:sz w:val="28"/>
    </w:rPr>
  </w:style>
  <w:style w:type="character" w:customStyle="1" w:styleId="HeaderSensitivityRightChar">
    <w:name w:val="Header Sensitivity Right Char"/>
    <w:basedOn w:val="DefaultParagraphFont"/>
    <w:link w:val="HeaderSensitivityRight"/>
    <w:rsid w:val="00DC44D1"/>
    <w:rPr>
      <w:rFonts w:ascii="Times New Roman" w:hAnsi="Times New Roman"/>
      <w:sz w:val="28"/>
    </w:rPr>
  </w:style>
  <w:style w:type="paragraph" w:styleId="Quote">
    <w:name w:val="Quote"/>
    <w:basedOn w:val="Normal"/>
    <w:next w:val="Normal"/>
    <w:link w:val="QuoteChar"/>
    <w:uiPriority w:val="29"/>
    <w:qFormat/>
    <w:rsid w:val="00152136"/>
    <w:pPr>
      <w:spacing w:before="160" w:after="160" w:line="278" w:lineRule="auto"/>
      <w:jc w:val="center"/>
    </w:pPr>
    <w:rPr>
      <w:rFonts w:eastAsiaTheme="minorHAnsi" w:cstheme="minorBidi"/>
      <w:i/>
      <w:iCs/>
      <w:color w:val="404040" w:themeColor="text1" w:themeTint="BF"/>
      <w:kern w:val="2"/>
      <w:szCs w:val="24"/>
      <w:lang w:eastAsia="en-US"/>
      <w14:ligatures w14:val="standardContextual"/>
    </w:rPr>
  </w:style>
  <w:style w:type="character" w:customStyle="1" w:styleId="QuoteChar">
    <w:name w:val="Quote Char"/>
    <w:basedOn w:val="DefaultParagraphFont"/>
    <w:link w:val="Quote"/>
    <w:uiPriority w:val="29"/>
    <w:rsid w:val="00152136"/>
    <w:rPr>
      <w:rFonts w:eastAsiaTheme="minorHAnsi" w:cstheme="minorBidi"/>
      <w:i/>
      <w:iCs/>
      <w:color w:val="404040" w:themeColor="text1" w:themeTint="BF"/>
      <w:kern w:val="2"/>
      <w:szCs w:val="24"/>
      <w:lang w:eastAsia="en-US"/>
      <w14:ligatures w14:val="standardContextual"/>
    </w:rPr>
  </w:style>
  <w:style w:type="paragraph" w:styleId="ListParagraph">
    <w:name w:val="List Paragraph"/>
    <w:aliases w:val="Fiche List Paragraph,Task Body,Viñetas (Inicio Parrafo),3 Txt tabla,Zerrenda-paragrafoa,Lista multicolor - Énfasis 11,Paragrafo elenco,1st level - Bullet List Paragraph,Lettre d'introduction,Normal bullet 2,Bullet list,Listenabsatz1,Nad,L"/>
    <w:basedOn w:val="Normal"/>
    <w:link w:val="ListParagraphChar"/>
    <w:uiPriority w:val="34"/>
    <w:qFormat/>
    <w:rsid w:val="00152136"/>
    <w:pPr>
      <w:spacing w:before="0" w:after="160" w:line="278" w:lineRule="auto"/>
      <w:ind w:left="720"/>
      <w:contextualSpacing/>
      <w:jc w:val="left"/>
    </w:pPr>
    <w:rPr>
      <w:rFonts w:eastAsiaTheme="minorHAnsi" w:cstheme="minorBidi"/>
      <w:kern w:val="2"/>
      <w:szCs w:val="24"/>
      <w:lang w:eastAsia="en-US"/>
      <w14:ligatures w14:val="standardContextual"/>
    </w:rPr>
  </w:style>
  <w:style w:type="character" w:styleId="IntenseEmphasis">
    <w:name w:val="Intense Emphasis"/>
    <w:basedOn w:val="DefaultParagraphFont"/>
    <w:uiPriority w:val="21"/>
    <w:qFormat/>
    <w:rsid w:val="00152136"/>
    <w:rPr>
      <w:i/>
      <w:iCs/>
      <w:color w:val="0A306E" w:themeColor="accent1" w:themeShade="BF"/>
    </w:rPr>
  </w:style>
  <w:style w:type="paragraph" w:styleId="IntenseQuote">
    <w:name w:val="Intense Quote"/>
    <w:basedOn w:val="Normal"/>
    <w:next w:val="Normal"/>
    <w:link w:val="IntenseQuoteChar"/>
    <w:uiPriority w:val="30"/>
    <w:qFormat/>
    <w:rsid w:val="00152136"/>
    <w:pPr>
      <w:pBdr>
        <w:top w:val="single" w:sz="4" w:space="10" w:color="0A306E" w:themeColor="accent1" w:themeShade="BF"/>
        <w:bottom w:val="single" w:sz="4" w:space="10" w:color="0A306E" w:themeColor="accent1" w:themeShade="BF"/>
      </w:pBdr>
      <w:spacing w:before="360" w:after="360" w:line="278" w:lineRule="auto"/>
      <w:ind w:left="864" w:right="864"/>
      <w:jc w:val="center"/>
    </w:pPr>
    <w:rPr>
      <w:rFonts w:eastAsiaTheme="minorHAnsi" w:cstheme="minorBidi"/>
      <w:i/>
      <w:iCs/>
      <w:color w:val="0A306E" w:themeColor="accent1" w:themeShade="BF"/>
      <w:kern w:val="2"/>
      <w:szCs w:val="24"/>
      <w:lang w:eastAsia="en-US"/>
      <w14:ligatures w14:val="standardContextual"/>
    </w:rPr>
  </w:style>
  <w:style w:type="character" w:customStyle="1" w:styleId="IntenseQuoteChar">
    <w:name w:val="Intense Quote Char"/>
    <w:basedOn w:val="DefaultParagraphFont"/>
    <w:link w:val="IntenseQuote"/>
    <w:uiPriority w:val="30"/>
    <w:rsid w:val="00152136"/>
    <w:rPr>
      <w:rFonts w:eastAsiaTheme="minorHAnsi" w:cstheme="minorBidi"/>
      <w:i/>
      <w:iCs/>
      <w:color w:val="0A306E" w:themeColor="accent1" w:themeShade="BF"/>
      <w:kern w:val="2"/>
      <w:szCs w:val="24"/>
      <w:lang w:eastAsia="en-US"/>
      <w14:ligatures w14:val="standardContextual"/>
    </w:rPr>
  </w:style>
  <w:style w:type="character" w:styleId="IntenseReference">
    <w:name w:val="Intense Reference"/>
    <w:basedOn w:val="DefaultParagraphFont"/>
    <w:uiPriority w:val="32"/>
    <w:qFormat/>
    <w:rsid w:val="00152136"/>
    <w:rPr>
      <w:b/>
      <w:bCs/>
      <w:smallCaps/>
      <w:color w:val="0A306E" w:themeColor="accent1" w:themeShade="BF"/>
      <w:spacing w:val="5"/>
    </w:rPr>
  </w:style>
  <w:style w:type="table" w:customStyle="1" w:styleId="PPO2021">
    <w:name w:val="PPO_2021"/>
    <w:basedOn w:val="TableNormal"/>
    <w:uiPriority w:val="99"/>
    <w:rsid w:val="00152136"/>
    <w:pPr>
      <w:spacing w:before="100" w:after="100"/>
      <w:jc w:val="left"/>
    </w:pPr>
    <w:rPr>
      <w:rFonts w:ascii="EC Square Sans Pro" w:eastAsiaTheme="minorHAnsi" w:hAnsi="EC Square Sans Pro" w:cstheme="minorBidi"/>
      <w:sz w:val="22"/>
      <w:szCs w:val="22"/>
      <w:lang w:eastAsia="en-US"/>
    </w:rPr>
    <w:tblPr>
      <w:tblStyleRowBandSize w:val="1"/>
      <w:tblStyleColBandSize w:val="1"/>
      <w:jc w:val="center"/>
      <w:tblBorders>
        <w:top w:val="single" w:sz="4" w:space="0" w:color="8C8C8C"/>
        <w:bottom w:val="single" w:sz="4" w:space="0" w:color="8C8C8C"/>
        <w:insideH w:val="single" w:sz="4" w:space="0" w:color="8C8C8C"/>
      </w:tblBorders>
    </w:tblPr>
    <w:trPr>
      <w:cantSplit/>
      <w:jc w:val="center"/>
    </w:trPr>
    <w:tblStylePr w:type="firstRow">
      <w:pPr>
        <w:wordWrap/>
        <w:jc w:val="center"/>
      </w:pPr>
      <w:rPr>
        <w:b/>
        <w:color w:val="auto"/>
      </w:rPr>
      <w:tblPr/>
      <w:tcPr>
        <w:tcBorders>
          <w:top w:val="single" w:sz="4" w:space="0" w:color="8C8C8C"/>
          <w:left w:val="nil"/>
          <w:bottom w:val="single" w:sz="4" w:space="0" w:color="8C8C8C"/>
          <w:right w:val="nil"/>
          <w:insideH w:val="nil"/>
          <w:insideV w:val="nil"/>
          <w:tl2br w:val="nil"/>
          <w:tr2bl w:val="nil"/>
        </w:tcBorders>
        <w:shd w:val="clear" w:color="auto" w:fill="F2F2F2" w:themeFill="background1" w:themeFillShade="F2"/>
      </w:tcPr>
    </w:tblStylePr>
    <w:tblStylePr w:type="lastRow">
      <w:rPr>
        <w:b/>
        <w:color w:val="auto"/>
      </w:rPr>
      <w:tblPr/>
      <w:tcPr>
        <w:tcBorders>
          <w:top w:val="double" w:sz="4" w:space="0" w:color="8C8C8C"/>
          <w:left w:val="nil"/>
          <w:bottom w:val="single" w:sz="4" w:space="0" w:color="8C8C8C"/>
          <w:right w:val="nil"/>
          <w:insideH w:val="nil"/>
          <w:insideV w:val="nil"/>
          <w:tl2br w:val="nil"/>
          <w:tr2bl w:val="nil"/>
        </w:tcBorders>
        <w:shd w:val="clear" w:color="auto" w:fill="F2F2F2" w:themeFill="background1" w:themeFillShade="F2"/>
      </w:tcPr>
    </w:tblStylePr>
    <w:tblStylePr w:type="firstCol">
      <w:pPr>
        <w:wordWrap/>
        <w:spacing w:beforeLines="0" w:before="100" w:beforeAutospacing="0" w:afterLines="0" w:after="100" w:afterAutospacing="0" w:line="22" w:lineRule="atLeast"/>
        <w:contextualSpacing w:val="0"/>
        <w:jc w:val="left"/>
      </w:pPr>
      <w:rPr>
        <w:b/>
        <w:i w:val="0"/>
        <w:color w:val="auto"/>
      </w:rPr>
    </w:tblStylePr>
    <w:tblStylePr w:type="lastCol">
      <w:rPr>
        <w:b/>
      </w:rPr>
    </w:tblStylePr>
    <w:tblStylePr w:type="band2Vert">
      <w:rPr>
        <w:b w:val="0"/>
      </w:rPr>
      <w:tblPr/>
      <w:tcPr>
        <w:tcBorders>
          <w:top w:val="single" w:sz="4" w:space="0" w:color="8C8C8C"/>
          <w:left w:val="nil"/>
          <w:bottom w:val="single" w:sz="4" w:space="0" w:color="8C8C8C"/>
          <w:right w:val="nil"/>
          <w:insideH w:val="single" w:sz="4" w:space="0" w:color="8C8C8C"/>
          <w:insideV w:val="nil"/>
          <w:tl2br w:val="nil"/>
          <w:tr2bl w:val="nil"/>
        </w:tcBorders>
        <w:shd w:val="clear" w:color="auto" w:fill="F2F2F2" w:themeFill="background1" w:themeFillShade="F2"/>
      </w:tcPr>
    </w:tblStylePr>
    <w:tblStylePr w:type="band1Horz">
      <w:rPr>
        <w:b w:val="0"/>
      </w:rPr>
      <w:tblPr/>
      <w:tcPr>
        <w:tcBorders>
          <w:top w:val="single" w:sz="4" w:space="0" w:color="8C8C8C"/>
          <w:left w:val="nil"/>
          <w:bottom w:val="single" w:sz="4" w:space="0" w:color="8C8C8C"/>
          <w:right w:val="nil"/>
          <w:insideH w:val="nil"/>
          <w:insideV w:val="nil"/>
          <w:tl2br w:val="nil"/>
          <w:tr2bl w:val="nil"/>
        </w:tcBorders>
      </w:tcPr>
    </w:tblStylePr>
    <w:tblStylePr w:type="band2Horz">
      <w:rPr>
        <w:b w:val="0"/>
      </w:rPr>
      <w:tblPr/>
      <w:tcPr>
        <w:tcBorders>
          <w:top w:val="single" w:sz="4" w:space="0" w:color="8C8C8C"/>
          <w:left w:val="nil"/>
          <w:bottom w:val="single" w:sz="4" w:space="0" w:color="8C8C8C"/>
          <w:right w:val="nil"/>
          <w:insideH w:val="nil"/>
          <w:insideV w:val="nil"/>
          <w:tl2br w:val="nil"/>
          <w:tr2bl w:val="nil"/>
        </w:tcBorders>
        <w:shd w:val="clear" w:color="auto" w:fill="F2F2F2" w:themeFill="background1" w:themeFillShade="F2"/>
      </w:tcPr>
    </w:tblStylePr>
  </w:style>
  <w:style w:type="paragraph" w:styleId="CommentText">
    <w:name w:val="annotation text"/>
    <w:basedOn w:val="Normal"/>
    <w:link w:val="CommentTextChar"/>
    <w:uiPriority w:val="99"/>
    <w:qFormat/>
    <w:rsid w:val="00152136"/>
    <w:pPr>
      <w:spacing w:before="0" w:after="240"/>
      <w:jc w:val="left"/>
    </w:pPr>
    <w:rPr>
      <w:rFonts w:ascii="EC Square Sans Pro" w:eastAsiaTheme="minorHAnsi" w:hAnsi="EC Square Sans Pro" w:cstheme="minorBidi"/>
      <w:sz w:val="20"/>
      <w:szCs w:val="22"/>
      <w:lang w:eastAsia="en-US"/>
    </w:rPr>
  </w:style>
  <w:style w:type="character" w:customStyle="1" w:styleId="CommentTextChar">
    <w:name w:val="Comment Text Char"/>
    <w:basedOn w:val="DefaultParagraphFont"/>
    <w:link w:val="CommentText"/>
    <w:uiPriority w:val="99"/>
    <w:rsid w:val="00152136"/>
    <w:rPr>
      <w:rFonts w:ascii="EC Square Sans Pro" w:eastAsiaTheme="minorHAnsi" w:hAnsi="EC Square Sans Pro" w:cstheme="minorBidi"/>
      <w:sz w:val="20"/>
      <w:szCs w:val="22"/>
      <w:lang w:eastAsia="en-US"/>
    </w:rPr>
  </w:style>
  <w:style w:type="character" w:styleId="CommentReference">
    <w:name w:val="annotation reference"/>
    <w:basedOn w:val="DefaultParagraphFont"/>
    <w:uiPriority w:val="99"/>
    <w:unhideWhenUsed/>
    <w:qFormat/>
    <w:rsid w:val="00152136"/>
    <w:rPr>
      <w:sz w:val="16"/>
      <w:szCs w:val="16"/>
      <w:lang w:val="en-GB"/>
    </w:rPr>
  </w:style>
  <w:style w:type="paragraph" w:customStyle="1" w:styleId="paragraph">
    <w:name w:val="paragraph"/>
    <w:basedOn w:val="Normal"/>
    <w:rsid w:val="00152136"/>
    <w:pPr>
      <w:spacing w:before="100" w:beforeAutospacing="1" w:after="100" w:afterAutospacing="1" w:line="240" w:lineRule="auto"/>
      <w:jc w:val="left"/>
    </w:pPr>
    <w:rPr>
      <w:rFonts w:ascii="Times New Roman" w:hAnsi="Times New Roman"/>
      <w:szCs w:val="24"/>
      <w:lang w:val="en-IE" w:eastAsia="en-IE"/>
    </w:rPr>
  </w:style>
  <w:style w:type="character" w:customStyle="1" w:styleId="normaltextrun">
    <w:name w:val="normaltextrun"/>
    <w:basedOn w:val="DefaultParagraphFont"/>
    <w:rsid w:val="00152136"/>
  </w:style>
  <w:style w:type="character" w:customStyle="1" w:styleId="eop">
    <w:name w:val="eop"/>
    <w:basedOn w:val="DefaultParagraphFont"/>
    <w:rsid w:val="00152136"/>
  </w:style>
  <w:style w:type="table" w:customStyle="1" w:styleId="Planning2022instructions">
    <w:name w:val="[Planning 2022] instructions"/>
    <w:basedOn w:val="TableNormal"/>
    <w:uiPriority w:val="99"/>
    <w:rsid w:val="00152136"/>
    <w:pPr>
      <w:spacing w:before="0" w:after="240"/>
      <w:jc w:val="left"/>
    </w:pPr>
    <w:rPr>
      <w:rFonts w:ascii="EC Square Sans Pro" w:eastAsiaTheme="minorEastAsia" w:hAnsi="EC Square Sans Pro" w:cstheme="minorBidi"/>
      <w:szCs w:val="24"/>
      <w:lang w:eastAsia="nl-BE"/>
    </w:rPr>
    <w:tblPr>
      <w:tblBorders>
        <w:top w:val="single" w:sz="4" w:space="0" w:color="8C8C8C"/>
        <w:left w:val="single" w:sz="4" w:space="0" w:color="8C8C8C"/>
        <w:bottom w:val="single" w:sz="4" w:space="0" w:color="8C8C8C"/>
        <w:right w:val="single" w:sz="4" w:space="0" w:color="8C8C8C"/>
      </w:tblBorders>
    </w:tblPr>
    <w:tcPr>
      <w:shd w:val="clear" w:color="auto" w:fill="EDEDED" w:themeFill="accent5" w:themeFillTint="33"/>
    </w:tcPr>
  </w:style>
  <w:style w:type="paragraph" w:customStyle="1" w:styleId="TableListBulletLevel4">
    <w:name w:val="Table List Bullet (Level 4)"/>
    <w:basedOn w:val="Normal"/>
    <w:uiPriority w:val="1"/>
    <w:semiHidden/>
    <w:unhideWhenUsed/>
    <w:rsid w:val="00152136"/>
    <w:pPr>
      <w:numPr>
        <w:ilvl w:val="3"/>
        <w:numId w:val="10"/>
      </w:numPr>
      <w:tabs>
        <w:tab w:val="clear" w:pos="1134"/>
      </w:tabs>
      <w:spacing w:before="60" w:after="60" w:line="240" w:lineRule="auto"/>
      <w:ind w:left="0" w:firstLine="0"/>
      <w:jc w:val="left"/>
    </w:pPr>
    <w:rPr>
      <w:rFonts w:ascii="EC Square Sans Pro" w:hAnsi="EC Square Sans Pro"/>
      <w:lang w:eastAsia="fr-BE"/>
    </w:rPr>
  </w:style>
  <w:style w:type="paragraph" w:customStyle="1" w:styleId="TableListBulletLevel3">
    <w:name w:val="Table List Bullet (Level 3)"/>
    <w:basedOn w:val="Normal"/>
    <w:uiPriority w:val="1"/>
    <w:semiHidden/>
    <w:unhideWhenUsed/>
    <w:rsid w:val="00152136"/>
    <w:pPr>
      <w:numPr>
        <w:ilvl w:val="2"/>
        <w:numId w:val="10"/>
      </w:numPr>
      <w:tabs>
        <w:tab w:val="clear" w:pos="850"/>
      </w:tabs>
      <w:spacing w:before="60" w:after="60" w:line="240" w:lineRule="auto"/>
      <w:ind w:left="0" w:firstLine="0"/>
      <w:jc w:val="left"/>
    </w:pPr>
    <w:rPr>
      <w:rFonts w:ascii="EC Square Sans Pro" w:hAnsi="EC Square Sans Pro"/>
      <w:lang w:eastAsia="fr-BE"/>
    </w:rPr>
  </w:style>
  <w:style w:type="paragraph" w:customStyle="1" w:styleId="TableListBulletLevel2">
    <w:name w:val="Table List Bullet (Level 2)"/>
    <w:basedOn w:val="Normal"/>
    <w:uiPriority w:val="1"/>
    <w:rsid w:val="00152136"/>
    <w:pPr>
      <w:numPr>
        <w:ilvl w:val="1"/>
        <w:numId w:val="10"/>
      </w:numPr>
      <w:tabs>
        <w:tab w:val="clear" w:pos="567"/>
      </w:tabs>
      <w:spacing w:before="60" w:after="60" w:line="240" w:lineRule="auto"/>
      <w:ind w:left="0" w:firstLine="0"/>
      <w:jc w:val="left"/>
    </w:pPr>
    <w:rPr>
      <w:rFonts w:ascii="EC Square Sans Pro" w:hAnsi="EC Square Sans Pro"/>
      <w:lang w:eastAsia="fr-BE"/>
    </w:rPr>
  </w:style>
  <w:style w:type="paragraph" w:customStyle="1" w:styleId="TableListBullet">
    <w:name w:val="Table List Bullet"/>
    <w:basedOn w:val="Normal"/>
    <w:uiPriority w:val="1"/>
    <w:rsid w:val="00152136"/>
    <w:pPr>
      <w:numPr>
        <w:numId w:val="10"/>
      </w:numPr>
      <w:tabs>
        <w:tab w:val="clear" w:pos="283"/>
      </w:tabs>
      <w:spacing w:before="60" w:after="60" w:line="240" w:lineRule="auto"/>
      <w:ind w:left="0" w:firstLine="0"/>
      <w:jc w:val="left"/>
    </w:pPr>
    <w:rPr>
      <w:rFonts w:ascii="EC Square Sans Pro" w:hAnsi="EC Square Sans Pro"/>
      <w:lang w:eastAsia="fr-BE"/>
    </w:rPr>
  </w:style>
  <w:style w:type="paragraph" w:customStyle="1" w:styleId="ppoHeading5">
    <w:name w:val="[ppo] Heading 5"/>
    <w:basedOn w:val="Normal"/>
    <w:next w:val="Normal"/>
    <w:qFormat/>
    <w:rsid w:val="00152136"/>
    <w:pPr>
      <w:keepNext/>
      <w:keepLines/>
      <w:spacing w:before="600" w:after="240" w:line="240" w:lineRule="auto"/>
      <w:ind w:left="357"/>
      <w:jc w:val="left"/>
      <w:outlineLvl w:val="4"/>
    </w:pPr>
    <w:rPr>
      <w:rFonts w:ascii="EC Square Sans Pro Medium" w:eastAsiaTheme="majorEastAsia" w:hAnsi="EC Square Sans Pro Medium" w:cstheme="majorBidi"/>
      <w:sz w:val="40"/>
      <w:szCs w:val="26"/>
      <w:lang w:eastAsia="en-GB"/>
    </w:rPr>
  </w:style>
  <w:style w:type="paragraph" w:customStyle="1" w:styleId="ppoHeading6">
    <w:name w:val="[ppo] Heading 6"/>
    <w:basedOn w:val="Normal"/>
    <w:next w:val="Normal"/>
    <w:qFormat/>
    <w:rsid w:val="00152136"/>
    <w:pPr>
      <w:keepNext/>
      <w:keepLines/>
      <w:spacing w:before="240" w:after="240" w:line="240" w:lineRule="auto"/>
      <w:ind w:left="357"/>
      <w:jc w:val="left"/>
      <w:outlineLvl w:val="5"/>
    </w:pPr>
    <w:rPr>
      <w:rFonts w:ascii="EC Square Sans Pro" w:eastAsiaTheme="majorEastAsia" w:hAnsi="EC Square Sans Pro" w:cstheme="majorBidi"/>
      <w:caps/>
      <w:sz w:val="32"/>
      <w:szCs w:val="24"/>
      <w:lang w:eastAsia="en-GB"/>
    </w:rPr>
  </w:style>
  <w:style w:type="paragraph" w:customStyle="1" w:styleId="FootnoteReferenceCharCarCharCharCarCharCarCharCarCharCarCharCharCarCarCharCharCharCharCharCarCharCarCharCharCarCharCar">
    <w:name w:val="Footnote Reference Char Car Char Char Car Char Car Char Car Char Car Char Char Car Car Char Char Char Char Char Car Char Car Char Char Car Char Car"/>
    <w:aliases w:val="Footnotes refss Car Char Car,callout Car Car Char Char Car,Footnotes refss Car1"/>
    <w:basedOn w:val="Normal"/>
    <w:link w:val="FootnoteReference"/>
    <w:uiPriority w:val="99"/>
    <w:rsid w:val="00152136"/>
    <w:pPr>
      <w:spacing w:before="0" w:after="160" w:line="240" w:lineRule="exact"/>
      <w:jc w:val="left"/>
    </w:pPr>
    <w:rPr>
      <w:vertAlign w:val="superscript"/>
    </w:rPr>
  </w:style>
  <w:style w:type="paragraph" w:styleId="CommentSubject">
    <w:name w:val="annotation subject"/>
    <w:basedOn w:val="CommentText"/>
    <w:next w:val="CommentText"/>
    <w:link w:val="CommentSubjectChar"/>
    <w:uiPriority w:val="99"/>
    <w:semiHidden/>
    <w:unhideWhenUsed/>
    <w:rsid w:val="00152136"/>
    <w:pPr>
      <w:spacing w:line="240" w:lineRule="auto"/>
    </w:pPr>
    <w:rPr>
      <w:b/>
      <w:bCs/>
      <w:szCs w:val="20"/>
    </w:rPr>
  </w:style>
  <w:style w:type="character" w:customStyle="1" w:styleId="CommentSubjectChar">
    <w:name w:val="Comment Subject Char"/>
    <w:basedOn w:val="CommentTextChar"/>
    <w:link w:val="CommentSubject"/>
    <w:uiPriority w:val="99"/>
    <w:semiHidden/>
    <w:rsid w:val="00152136"/>
    <w:rPr>
      <w:rFonts w:ascii="EC Square Sans Pro" w:eastAsiaTheme="minorHAnsi" w:hAnsi="EC Square Sans Pro" w:cstheme="minorBidi"/>
      <w:b/>
      <w:bCs/>
      <w:sz w:val="20"/>
      <w:szCs w:val="22"/>
      <w:lang w:eastAsia="en-US"/>
    </w:rPr>
  </w:style>
  <w:style w:type="character" w:styleId="Mention">
    <w:name w:val="Mention"/>
    <w:basedOn w:val="DefaultParagraphFont"/>
    <w:uiPriority w:val="99"/>
    <w:unhideWhenUsed/>
    <w:rsid w:val="00152136"/>
    <w:rPr>
      <w:color w:val="2B579A"/>
      <w:shd w:val="clear" w:color="auto" w:fill="E1DFDD"/>
    </w:rPr>
  </w:style>
  <w:style w:type="character" w:styleId="UnresolvedMention">
    <w:name w:val="Unresolved Mention"/>
    <w:basedOn w:val="DefaultParagraphFont"/>
    <w:uiPriority w:val="99"/>
    <w:semiHidden/>
    <w:unhideWhenUsed/>
    <w:rsid w:val="00152136"/>
    <w:rPr>
      <w:color w:val="605E5C"/>
      <w:shd w:val="clear" w:color="auto" w:fill="E1DFDD"/>
    </w:rPr>
  </w:style>
  <w:style w:type="character" w:styleId="FollowedHyperlink">
    <w:name w:val="FollowedHyperlink"/>
    <w:basedOn w:val="DefaultParagraphFont"/>
    <w:uiPriority w:val="99"/>
    <w:unhideWhenUsed/>
    <w:rsid w:val="00152136"/>
    <w:rPr>
      <w:color w:val="800080" w:themeColor="followedHyperlink"/>
      <w:u w:val="single"/>
    </w:rPr>
  </w:style>
  <w:style w:type="paragraph" w:styleId="Revision">
    <w:name w:val="Revision"/>
    <w:hidden/>
    <w:uiPriority w:val="99"/>
    <w:rsid w:val="00152136"/>
    <w:pPr>
      <w:spacing w:before="0" w:after="0" w:line="240" w:lineRule="auto"/>
      <w:jc w:val="left"/>
    </w:pPr>
    <w:rPr>
      <w:rFonts w:ascii="EC Square Sans Pro" w:eastAsiaTheme="minorHAnsi" w:hAnsi="EC Square Sans Pro" w:cstheme="minorBidi"/>
      <w:sz w:val="22"/>
      <w:szCs w:val="22"/>
      <w:lang w:eastAsia="en-US"/>
    </w:rPr>
  </w:style>
  <w:style w:type="character" w:customStyle="1" w:styleId="ListParagraphChar">
    <w:name w:val="List Paragraph Char"/>
    <w:aliases w:val="Fiche List Paragraph Char,Task Body Char,Viñetas (Inicio Parrafo) Char,3 Txt tabla Char,Zerrenda-paragrafoa Char,Lista multicolor - Énfasis 11 Char,Paragrafo elenco Char,1st level - Bullet List Paragraph Char,Normal bullet 2 Char"/>
    <w:link w:val="ListParagraph"/>
    <w:uiPriority w:val="34"/>
    <w:qFormat/>
    <w:locked/>
    <w:rsid w:val="00152136"/>
    <w:rPr>
      <w:rFonts w:eastAsiaTheme="minorHAnsi" w:cstheme="minorBidi"/>
      <w:kern w:val="2"/>
      <w:szCs w:val="24"/>
      <w:lang w:eastAsia="en-US"/>
      <w14:ligatures w14:val="standardContextual"/>
    </w:rPr>
  </w:style>
  <w:style w:type="paragraph" w:customStyle="1" w:styleId="BVIfnrCarCarCarCarCharCharCharChar">
    <w:name w:val="BVI fnr Car Car Car Car Char Char Char Char"/>
    <w:basedOn w:val="Normal"/>
    <w:autoRedefine/>
    <w:uiPriority w:val="99"/>
    <w:qFormat/>
    <w:locked/>
    <w:rsid w:val="00152136"/>
    <w:pPr>
      <w:spacing w:before="0" w:after="0" w:line="240" w:lineRule="auto"/>
      <w:ind w:left="720" w:hanging="720"/>
      <w:jc w:val="left"/>
    </w:pPr>
    <w:rPr>
      <w:rFonts w:ascii="TimesNewRomanPS" w:hAnsi="TimesNewRomanPS" w:cs="TimesNewRomanPS"/>
      <w:position w:val="6"/>
      <w:sz w:val="16"/>
      <w:szCs w:val="16"/>
      <w:lang w:eastAsia="en-GB"/>
    </w:rPr>
  </w:style>
  <w:style w:type="paragraph" w:customStyle="1" w:styleId="ppoListHyphened-L1">
    <w:name w:val="[ppo_List] Hyphened [ – ][ * ][ ◊ ] - L1"/>
    <w:basedOn w:val="Normal"/>
    <w:qFormat/>
    <w:rsid w:val="00152136"/>
    <w:pPr>
      <w:numPr>
        <w:numId w:val="16"/>
      </w:numPr>
      <w:ind w:left="0" w:firstLine="0"/>
      <w:jc w:val="left"/>
    </w:pPr>
    <w:rPr>
      <w:rFonts w:ascii="EC Square Sans Pro" w:eastAsiaTheme="minorHAnsi" w:hAnsi="EC Square Sans Pro" w:cstheme="minorBidi"/>
      <w:sz w:val="22"/>
      <w:szCs w:val="22"/>
      <w:lang w:eastAsia="en-US"/>
    </w:rPr>
  </w:style>
  <w:style w:type="paragraph" w:customStyle="1" w:styleId="ppoListHyphened-L2">
    <w:name w:val="[ppo_List] Hyphened [ – ][ * ][ ◊ ] - L2"/>
    <w:basedOn w:val="Normal"/>
    <w:qFormat/>
    <w:rsid w:val="00152136"/>
    <w:pPr>
      <w:numPr>
        <w:ilvl w:val="1"/>
        <w:numId w:val="16"/>
      </w:numPr>
      <w:ind w:left="0" w:firstLine="0"/>
      <w:jc w:val="left"/>
    </w:pPr>
    <w:rPr>
      <w:rFonts w:ascii="EC Square Sans Pro" w:eastAsiaTheme="minorHAnsi" w:hAnsi="EC Square Sans Pro" w:cstheme="minorBidi"/>
      <w:sz w:val="22"/>
      <w:szCs w:val="22"/>
      <w:lang w:eastAsia="en-US"/>
    </w:rPr>
  </w:style>
  <w:style w:type="paragraph" w:customStyle="1" w:styleId="ppoListHyphened-L3">
    <w:name w:val="[ppo_List] Hyphened [ – ][ * ][ ◊ ] - L3"/>
    <w:basedOn w:val="Normal"/>
    <w:qFormat/>
    <w:rsid w:val="00152136"/>
    <w:pPr>
      <w:numPr>
        <w:ilvl w:val="2"/>
        <w:numId w:val="16"/>
      </w:numPr>
      <w:ind w:left="0" w:firstLine="0"/>
      <w:jc w:val="left"/>
    </w:pPr>
    <w:rPr>
      <w:rFonts w:ascii="EC Square Sans Pro" w:eastAsiaTheme="minorHAnsi" w:hAnsi="EC Square Sans Pro" w:cstheme="minorBidi"/>
      <w:sz w:val="22"/>
      <w:szCs w:val="22"/>
      <w:lang w:eastAsia="en-US"/>
    </w:rPr>
  </w:style>
  <w:style w:type="numbering" w:customStyle="1" w:styleId="PPOLISTHyphened">
    <w:name w:val="[PPO_LIST] Hyphened [ – ][ * ][ ◊ ]"/>
    <w:uiPriority w:val="99"/>
    <w:rsid w:val="00152136"/>
    <w:pPr>
      <w:numPr>
        <w:numId w:val="15"/>
      </w:numPr>
    </w:pPr>
  </w:style>
  <w:style w:type="paragraph" w:customStyle="1" w:styleId="ecl-unordered-listitem">
    <w:name w:val="ecl-unordered-list__item"/>
    <w:basedOn w:val="Normal"/>
    <w:rsid w:val="00152136"/>
    <w:pPr>
      <w:spacing w:before="100" w:beforeAutospacing="1" w:after="100" w:afterAutospacing="1" w:line="240" w:lineRule="auto"/>
      <w:jc w:val="left"/>
    </w:pPr>
    <w:rPr>
      <w:rFonts w:ascii="Times New Roman" w:hAnsi="Times New Roman"/>
      <w:szCs w:val="24"/>
      <w:lang w:eastAsia="en-GB"/>
    </w:rPr>
  </w:style>
  <w:style w:type="character" w:customStyle="1" w:styleId="markedcontent">
    <w:name w:val="markedcontent"/>
    <w:basedOn w:val="DefaultParagraphFont"/>
    <w:rsid w:val="00152136"/>
  </w:style>
  <w:style w:type="character" w:styleId="Strong">
    <w:name w:val="Strong"/>
    <w:basedOn w:val="DefaultParagraphFont"/>
    <w:uiPriority w:val="22"/>
    <w:qFormat/>
    <w:rsid w:val="00152136"/>
    <w:rPr>
      <w:b/>
      <w:bCs/>
    </w:rPr>
  </w:style>
  <w:style w:type="paragraph" w:customStyle="1" w:styleId="footnotenumber">
    <w:name w:val="footnote number"/>
    <w:basedOn w:val="Normal"/>
    <w:next w:val="FootnoteText"/>
    <w:uiPriority w:val="99"/>
    <w:rsid w:val="00152136"/>
    <w:pPr>
      <w:spacing w:before="0" w:after="200" w:line="240" w:lineRule="exact"/>
    </w:pPr>
    <w:rPr>
      <w:rFonts w:eastAsiaTheme="minorHAnsi" w:cstheme="minorBidi"/>
      <w:sz w:val="22"/>
      <w:szCs w:val="22"/>
      <w:vertAlign w:val="superscript"/>
      <w:lang w:val="en-US" w:eastAsia="en-US"/>
    </w:rPr>
  </w:style>
  <w:style w:type="paragraph" w:customStyle="1" w:styleId="BVIfnr">
    <w:name w:val="BVI fnr Знак Знак"/>
    <w:aliases w:val="BVI fnr Car Car Знак Знак,BVI fnr Char Car Car Car Знак Знак,BVI fnr Char Car Car Car Char Знак Знак,BVI fnr Car Знак Знак,BVI fnr Car Car Car Car Знак Знак,BVI fnr Char Char Знак Знак,ftref,16 Point"/>
    <w:basedOn w:val="Normal"/>
    <w:uiPriority w:val="99"/>
    <w:rsid w:val="00152136"/>
    <w:pPr>
      <w:spacing w:line="240" w:lineRule="exact"/>
    </w:pPr>
    <w:rPr>
      <w:rFonts w:ascii="Times New Roman" w:hAnsi="Times New Roman"/>
      <w:vertAlign w:val="superscript"/>
      <w:lang w:eastAsia="en-GB"/>
    </w:rPr>
  </w:style>
  <w:style w:type="table" w:customStyle="1" w:styleId="PPO20211">
    <w:name w:val="PPO_20211"/>
    <w:basedOn w:val="TableNormal"/>
    <w:uiPriority w:val="99"/>
    <w:rsid w:val="00152136"/>
    <w:pPr>
      <w:spacing w:before="100" w:after="100"/>
      <w:jc w:val="left"/>
    </w:pPr>
    <w:rPr>
      <w:rFonts w:ascii="EC Square Sans Pro" w:eastAsia="Aptos" w:hAnsi="EC Square Sans Pro" w:cstheme="minorBidi"/>
      <w:sz w:val="22"/>
      <w:szCs w:val="22"/>
      <w:lang w:eastAsia="en-US"/>
    </w:rPr>
    <w:tblPr>
      <w:tblStyleRowBandSize w:val="1"/>
      <w:tblStyleColBandSize w:val="1"/>
      <w:jc w:val="center"/>
      <w:tblBorders>
        <w:top w:val="single" w:sz="4" w:space="0" w:color="8C8C8C"/>
        <w:bottom w:val="single" w:sz="4" w:space="0" w:color="8C8C8C"/>
        <w:insideH w:val="single" w:sz="4" w:space="0" w:color="8C8C8C"/>
      </w:tblBorders>
    </w:tblPr>
    <w:trPr>
      <w:cantSplit/>
      <w:jc w:val="center"/>
    </w:trPr>
    <w:tblStylePr w:type="firstRow">
      <w:pPr>
        <w:wordWrap/>
        <w:jc w:val="center"/>
      </w:pPr>
      <w:rPr>
        <w:b/>
        <w:color w:val="auto"/>
      </w:rPr>
      <w:tblPr/>
      <w:tcPr>
        <w:tcBorders>
          <w:top w:val="single" w:sz="4" w:space="0" w:color="8C8C8C"/>
          <w:left w:val="nil"/>
          <w:bottom w:val="single" w:sz="4" w:space="0" w:color="8C8C8C"/>
          <w:right w:val="nil"/>
          <w:insideH w:val="nil"/>
          <w:insideV w:val="nil"/>
          <w:tl2br w:val="nil"/>
          <w:tr2bl w:val="nil"/>
        </w:tcBorders>
        <w:shd w:val="clear" w:color="auto" w:fill="F2F2F2"/>
      </w:tcPr>
    </w:tblStylePr>
    <w:tblStylePr w:type="lastRow">
      <w:rPr>
        <w:b/>
        <w:color w:val="auto"/>
      </w:rPr>
      <w:tblPr/>
      <w:tcPr>
        <w:tcBorders>
          <w:top w:val="double" w:sz="4" w:space="0" w:color="8C8C8C"/>
          <w:left w:val="nil"/>
          <w:bottom w:val="single" w:sz="4" w:space="0" w:color="8C8C8C"/>
          <w:right w:val="nil"/>
          <w:insideH w:val="nil"/>
          <w:insideV w:val="nil"/>
          <w:tl2br w:val="nil"/>
          <w:tr2bl w:val="nil"/>
        </w:tcBorders>
        <w:shd w:val="clear" w:color="auto" w:fill="F2F2F2"/>
      </w:tcPr>
    </w:tblStylePr>
    <w:tblStylePr w:type="firstCol">
      <w:pPr>
        <w:wordWrap/>
        <w:spacing w:beforeLines="0" w:before="100" w:beforeAutospacing="0" w:afterLines="0" w:after="100" w:afterAutospacing="0" w:line="22" w:lineRule="atLeast"/>
        <w:contextualSpacing w:val="0"/>
        <w:jc w:val="left"/>
      </w:pPr>
      <w:rPr>
        <w:b/>
        <w:i w:val="0"/>
        <w:color w:val="auto"/>
      </w:rPr>
    </w:tblStylePr>
    <w:tblStylePr w:type="lastCol">
      <w:rPr>
        <w:b/>
      </w:rPr>
    </w:tblStylePr>
    <w:tblStylePr w:type="band2Vert">
      <w:rPr>
        <w:b w:val="0"/>
      </w:rPr>
      <w:tblPr/>
      <w:tcPr>
        <w:tcBorders>
          <w:top w:val="single" w:sz="4" w:space="0" w:color="8C8C8C"/>
          <w:left w:val="nil"/>
          <w:bottom w:val="single" w:sz="4" w:space="0" w:color="8C8C8C"/>
          <w:right w:val="nil"/>
          <w:insideH w:val="single" w:sz="4" w:space="0" w:color="8C8C8C"/>
          <w:insideV w:val="nil"/>
          <w:tl2br w:val="nil"/>
          <w:tr2bl w:val="nil"/>
        </w:tcBorders>
        <w:shd w:val="clear" w:color="auto" w:fill="F2F2F2"/>
      </w:tcPr>
    </w:tblStylePr>
    <w:tblStylePr w:type="band1Horz">
      <w:rPr>
        <w:b w:val="0"/>
      </w:rPr>
      <w:tblPr/>
      <w:tcPr>
        <w:tcBorders>
          <w:top w:val="single" w:sz="4" w:space="0" w:color="8C8C8C"/>
          <w:left w:val="nil"/>
          <w:bottom w:val="single" w:sz="4" w:space="0" w:color="8C8C8C"/>
          <w:right w:val="nil"/>
          <w:insideH w:val="nil"/>
          <w:insideV w:val="nil"/>
          <w:tl2br w:val="nil"/>
          <w:tr2bl w:val="nil"/>
        </w:tcBorders>
      </w:tcPr>
    </w:tblStylePr>
    <w:tblStylePr w:type="band2Horz">
      <w:rPr>
        <w:b w:val="0"/>
      </w:rPr>
      <w:tblPr/>
      <w:tcPr>
        <w:tcBorders>
          <w:top w:val="single" w:sz="4" w:space="0" w:color="8C8C8C"/>
          <w:left w:val="nil"/>
          <w:bottom w:val="single" w:sz="4" w:space="0" w:color="8C8C8C"/>
          <w:right w:val="nil"/>
          <w:insideH w:val="nil"/>
          <w:insideV w:val="nil"/>
          <w:tl2br w:val="nil"/>
          <w:tr2bl w:val="nil"/>
        </w:tcBorders>
        <w:shd w:val="clear" w:color="auto" w:fill="F2F2F2"/>
      </w:tcPr>
    </w:tblStylePr>
  </w:style>
  <w:style w:type="paragraph" w:styleId="NormalWeb">
    <w:name w:val="Normal (Web)"/>
    <w:basedOn w:val="Normal"/>
    <w:uiPriority w:val="99"/>
    <w:unhideWhenUsed/>
    <w:rsid w:val="00152136"/>
    <w:pPr>
      <w:spacing w:before="100" w:beforeAutospacing="1" w:after="100" w:afterAutospacing="1" w:line="240" w:lineRule="auto"/>
      <w:jc w:val="left"/>
    </w:pPr>
    <w:rPr>
      <w:rFonts w:ascii="Times New Roman" w:hAnsi="Times New Roman"/>
      <w:szCs w:val="24"/>
      <w:lang w:eastAsia="en-GB"/>
    </w:rPr>
  </w:style>
  <w:style w:type="paragraph" w:customStyle="1" w:styleId="ppoListArabic1aiii-L2">
    <w:name w:val="[ppo_List] Arabic [ 1. ][ a. ][ (iii) ] - L2"/>
    <w:basedOn w:val="Normal"/>
    <w:qFormat/>
    <w:rsid w:val="00152136"/>
    <w:pPr>
      <w:numPr>
        <w:ilvl w:val="1"/>
        <w:numId w:val="25"/>
      </w:numPr>
      <w:ind w:left="0" w:firstLine="0"/>
      <w:jc w:val="left"/>
    </w:pPr>
    <w:rPr>
      <w:rFonts w:ascii="EC Square Sans Pro" w:eastAsiaTheme="minorHAnsi" w:hAnsi="EC Square Sans Pro" w:cstheme="minorBidi"/>
      <w:sz w:val="22"/>
      <w:szCs w:val="22"/>
      <w:lang w:eastAsia="en-US"/>
    </w:rPr>
  </w:style>
  <w:style w:type="numbering" w:customStyle="1" w:styleId="PPOLISTArabic1aiii">
    <w:name w:val="[PPO_LIST] Arabic [ 1. ][ a. ][ (iii) ]"/>
    <w:uiPriority w:val="99"/>
    <w:rsid w:val="00152136"/>
    <w:pPr>
      <w:numPr>
        <w:numId w:val="24"/>
      </w:numPr>
    </w:pPr>
  </w:style>
  <w:style w:type="paragraph" w:customStyle="1" w:styleId="ppoListArabic1aiii-L3">
    <w:name w:val="[ppo_List] Arabic [ 1. ][ a. ][ (iii) ] - L3"/>
    <w:basedOn w:val="Normal"/>
    <w:qFormat/>
    <w:rsid w:val="00152136"/>
    <w:pPr>
      <w:numPr>
        <w:ilvl w:val="2"/>
        <w:numId w:val="25"/>
      </w:numPr>
      <w:ind w:left="0" w:firstLine="0"/>
      <w:jc w:val="left"/>
    </w:pPr>
    <w:rPr>
      <w:rFonts w:ascii="EC Square Sans Pro" w:eastAsiaTheme="minorHAnsi" w:hAnsi="EC Square Sans Pro" w:cstheme="minorBidi"/>
      <w:sz w:val="22"/>
      <w:szCs w:val="22"/>
      <w:lang w:eastAsia="en-US"/>
    </w:rPr>
  </w:style>
  <w:style w:type="paragraph" w:customStyle="1" w:styleId="ppoListArabic1aiii-L1">
    <w:name w:val="[ppo_List] Arabic [ 1. ][ a. ][ (iii) ] - L1"/>
    <w:basedOn w:val="Normal"/>
    <w:qFormat/>
    <w:rsid w:val="00152136"/>
    <w:pPr>
      <w:numPr>
        <w:numId w:val="25"/>
      </w:numPr>
      <w:ind w:left="0" w:firstLine="0"/>
      <w:jc w:val="left"/>
    </w:pPr>
    <w:rPr>
      <w:rFonts w:ascii="EC Square Sans Pro" w:eastAsiaTheme="minorHAnsi" w:hAnsi="EC Square Sans Pro" w:cstheme="minorBidi"/>
      <w:sz w:val="22"/>
      <w:szCs w:val="22"/>
      <w:lang w:eastAsia="en-US"/>
    </w:rPr>
  </w:style>
  <w:style w:type="character" w:customStyle="1" w:styleId="findhit">
    <w:name w:val="findhit"/>
    <w:basedOn w:val="DefaultParagraphFont"/>
    <w:rsid w:val="00152136"/>
  </w:style>
  <w:style w:type="paragraph" w:customStyle="1" w:styleId="Text1">
    <w:name w:val="Text 1"/>
    <w:basedOn w:val="Normal"/>
    <w:uiPriority w:val="1"/>
    <w:qFormat/>
    <w:locked/>
    <w:rsid w:val="00152136"/>
    <w:pPr>
      <w:spacing w:before="0" w:line="240" w:lineRule="auto"/>
      <w:ind w:left="482"/>
    </w:pPr>
    <w:rPr>
      <w:rFonts w:ascii="Times New Roman" w:hAnsi="Times New Roman"/>
      <w:szCs w:val="24"/>
      <w:lang w:eastAsia="en-GB"/>
    </w:rPr>
  </w:style>
  <w:style w:type="paragraph" w:customStyle="1" w:styleId="Text2">
    <w:name w:val="Text 2"/>
    <w:basedOn w:val="Normal"/>
    <w:locked/>
    <w:rsid w:val="00152136"/>
    <w:pPr>
      <w:tabs>
        <w:tab w:val="left" w:pos="2160"/>
      </w:tabs>
      <w:spacing w:before="0" w:line="240" w:lineRule="auto"/>
      <w:ind w:left="1077"/>
    </w:pPr>
    <w:rPr>
      <w:rFonts w:ascii="Times New Roman" w:hAnsi="Times New Roman"/>
      <w:szCs w:val="24"/>
      <w:lang w:eastAsia="en-GB"/>
    </w:rPr>
  </w:style>
  <w:style w:type="paragraph" w:customStyle="1" w:styleId="Text3">
    <w:name w:val="Text 3"/>
    <w:basedOn w:val="Normal"/>
    <w:locked/>
    <w:rsid w:val="00152136"/>
    <w:pPr>
      <w:tabs>
        <w:tab w:val="left" w:pos="2302"/>
      </w:tabs>
      <w:spacing w:before="0" w:line="240" w:lineRule="auto"/>
      <w:ind w:left="1916"/>
    </w:pPr>
    <w:rPr>
      <w:rFonts w:ascii="Times New Roman" w:hAnsi="Times New Roman"/>
      <w:szCs w:val="24"/>
      <w:lang w:eastAsia="en-GB"/>
    </w:rPr>
  </w:style>
  <w:style w:type="paragraph" w:customStyle="1" w:styleId="Text4">
    <w:name w:val="Text 4"/>
    <w:basedOn w:val="Normal"/>
    <w:uiPriority w:val="99"/>
    <w:locked/>
    <w:rsid w:val="00152136"/>
    <w:pPr>
      <w:spacing w:before="0" w:line="240" w:lineRule="auto"/>
      <w:ind w:left="2880"/>
    </w:pPr>
    <w:rPr>
      <w:rFonts w:ascii="Times New Roman" w:hAnsi="Times New Roman"/>
      <w:szCs w:val="24"/>
      <w:lang w:eastAsia="en-GB"/>
    </w:rPr>
  </w:style>
  <w:style w:type="paragraph" w:customStyle="1" w:styleId="AddressTR">
    <w:name w:val="AddressTR"/>
    <w:basedOn w:val="Normal"/>
    <w:next w:val="Normal"/>
    <w:uiPriority w:val="99"/>
    <w:locked/>
    <w:rsid w:val="00152136"/>
    <w:pPr>
      <w:spacing w:before="0" w:after="720" w:line="240" w:lineRule="auto"/>
      <w:ind w:left="5103"/>
      <w:jc w:val="left"/>
    </w:pPr>
    <w:rPr>
      <w:rFonts w:ascii="Times New Roman" w:hAnsi="Times New Roman"/>
      <w:szCs w:val="24"/>
      <w:lang w:eastAsia="en-GB"/>
    </w:rPr>
  </w:style>
  <w:style w:type="paragraph" w:styleId="BodyText">
    <w:name w:val="Body Text"/>
    <w:basedOn w:val="Normal"/>
    <w:link w:val="BodyTextChar"/>
    <w:uiPriority w:val="99"/>
    <w:rsid w:val="00152136"/>
    <w:pPr>
      <w:spacing w:before="0" w:line="240" w:lineRule="auto"/>
    </w:pPr>
    <w:rPr>
      <w:rFonts w:ascii="Times New Roman" w:hAnsi="Times New Roman"/>
      <w:szCs w:val="24"/>
      <w:lang w:eastAsia="en-GB"/>
    </w:rPr>
  </w:style>
  <w:style w:type="character" w:customStyle="1" w:styleId="BodyTextChar">
    <w:name w:val="Body Text Char"/>
    <w:basedOn w:val="DefaultParagraphFont"/>
    <w:link w:val="BodyText"/>
    <w:uiPriority w:val="99"/>
    <w:rsid w:val="00152136"/>
    <w:rPr>
      <w:rFonts w:ascii="Times New Roman" w:hAnsi="Times New Roman"/>
      <w:szCs w:val="24"/>
      <w:lang w:eastAsia="en-GB"/>
    </w:rPr>
  </w:style>
  <w:style w:type="paragraph" w:customStyle="1" w:styleId="References">
    <w:name w:val="References"/>
    <w:basedOn w:val="Normal"/>
    <w:next w:val="AddressTR"/>
    <w:uiPriority w:val="99"/>
    <w:locked/>
    <w:rsid w:val="00152136"/>
    <w:pPr>
      <w:spacing w:before="0" w:line="240" w:lineRule="auto"/>
      <w:ind w:left="5103"/>
      <w:jc w:val="left"/>
    </w:pPr>
    <w:rPr>
      <w:rFonts w:ascii="Times New Roman" w:hAnsi="Times New Roman"/>
      <w:sz w:val="20"/>
      <w:lang w:eastAsia="en-GB"/>
    </w:rPr>
  </w:style>
  <w:style w:type="paragraph" w:styleId="ListBullet2">
    <w:name w:val="List Bullet 2"/>
    <w:basedOn w:val="Text2"/>
    <w:uiPriority w:val="99"/>
    <w:rsid w:val="00152136"/>
    <w:pPr>
      <w:numPr>
        <w:numId w:val="44"/>
      </w:numPr>
      <w:tabs>
        <w:tab w:val="clear" w:pos="1360"/>
        <w:tab w:val="clear" w:pos="2160"/>
      </w:tabs>
      <w:spacing w:after="240"/>
      <w:ind w:left="0" w:firstLine="0"/>
    </w:pPr>
    <w:rPr>
      <w:szCs w:val="20"/>
      <w:lang w:eastAsia="en-US"/>
    </w:rPr>
  </w:style>
  <w:style w:type="paragraph" w:customStyle="1" w:styleId="ListBullet1">
    <w:name w:val="List Bullet 1"/>
    <w:basedOn w:val="Text1"/>
    <w:locked/>
    <w:rsid w:val="00152136"/>
    <w:pPr>
      <w:numPr>
        <w:numId w:val="43"/>
      </w:numPr>
      <w:tabs>
        <w:tab w:val="clear" w:pos="765"/>
      </w:tabs>
      <w:ind w:left="482" w:firstLine="0"/>
    </w:pPr>
  </w:style>
  <w:style w:type="paragraph" w:customStyle="1" w:styleId="ListDash">
    <w:name w:val="List Dash"/>
    <w:basedOn w:val="Normal"/>
    <w:locked/>
    <w:rsid w:val="00152136"/>
    <w:pPr>
      <w:numPr>
        <w:numId w:val="41"/>
      </w:numPr>
      <w:tabs>
        <w:tab w:val="clear" w:pos="283"/>
      </w:tabs>
      <w:spacing w:before="0" w:after="240" w:line="240" w:lineRule="auto"/>
      <w:ind w:left="0" w:firstLine="0"/>
    </w:pPr>
    <w:rPr>
      <w:rFonts w:ascii="Times New Roman" w:hAnsi="Times New Roman"/>
      <w:lang w:eastAsia="en-US"/>
    </w:rPr>
  </w:style>
  <w:style w:type="paragraph" w:customStyle="1" w:styleId="ListDash3">
    <w:name w:val="List Dash 3"/>
    <w:basedOn w:val="Text3"/>
    <w:locked/>
    <w:rsid w:val="00152136"/>
    <w:pPr>
      <w:numPr>
        <w:numId w:val="49"/>
      </w:numPr>
      <w:tabs>
        <w:tab w:val="clear" w:pos="2199"/>
      </w:tabs>
      <w:ind w:left="1916" w:firstLine="0"/>
    </w:pPr>
  </w:style>
  <w:style w:type="paragraph" w:customStyle="1" w:styleId="ZCom">
    <w:name w:val="Z_Com"/>
    <w:basedOn w:val="Normal"/>
    <w:next w:val="ZDGName"/>
    <w:uiPriority w:val="99"/>
    <w:locked/>
    <w:rsid w:val="00152136"/>
    <w:pPr>
      <w:widowControl w:val="0"/>
      <w:spacing w:before="0" w:after="0" w:line="240" w:lineRule="auto"/>
      <w:ind w:right="85"/>
    </w:pPr>
    <w:rPr>
      <w:rFonts w:ascii="Arial" w:hAnsi="Arial" w:cs="Arial"/>
      <w:szCs w:val="24"/>
      <w:lang w:eastAsia="en-US"/>
    </w:rPr>
  </w:style>
  <w:style w:type="paragraph" w:customStyle="1" w:styleId="ZDGName">
    <w:name w:val="Z_DGName"/>
    <w:basedOn w:val="Normal"/>
    <w:uiPriority w:val="99"/>
    <w:locked/>
    <w:rsid w:val="00152136"/>
    <w:pPr>
      <w:widowControl w:val="0"/>
      <w:spacing w:before="0" w:after="0" w:line="240" w:lineRule="auto"/>
      <w:ind w:right="85"/>
      <w:jc w:val="left"/>
    </w:pPr>
    <w:rPr>
      <w:rFonts w:ascii="Arial" w:hAnsi="Arial" w:cs="Arial"/>
      <w:sz w:val="16"/>
      <w:szCs w:val="16"/>
      <w:lang w:eastAsia="en-US"/>
    </w:rPr>
  </w:style>
  <w:style w:type="character" w:styleId="PageNumber">
    <w:name w:val="page number"/>
    <w:uiPriority w:val="99"/>
    <w:rsid w:val="00152136"/>
    <w:rPr>
      <w:rFonts w:cs="Times New Roman"/>
    </w:rPr>
  </w:style>
  <w:style w:type="paragraph" w:customStyle="1" w:styleId="normal8">
    <w:name w:val="normal8"/>
    <w:basedOn w:val="Normal"/>
    <w:uiPriority w:val="99"/>
    <w:locked/>
    <w:rsid w:val="00152136"/>
    <w:pPr>
      <w:spacing w:before="0" w:after="0" w:line="240" w:lineRule="auto"/>
      <w:jc w:val="left"/>
    </w:pPr>
    <w:rPr>
      <w:rFonts w:ascii="Times New Roman" w:hAnsi="Times New Roman"/>
      <w:sz w:val="16"/>
      <w:szCs w:val="16"/>
      <w:lang w:val="en-US" w:eastAsia="en-GB"/>
    </w:rPr>
  </w:style>
  <w:style w:type="paragraph" w:customStyle="1" w:styleId="normal6">
    <w:name w:val="normal6"/>
    <w:basedOn w:val="Normal"/>
    <w:uiPriority w:val="99"/>
    <w:locked/>
    <w:rsid w:val="00152136"/>
    <w:pPr>
      <w:spacing w:before="0" w:after="0" w:line="240" w:lineRule="auto"/>
      <w:jc w:val="left"/>
    </w:pPr>
    <w:rPr>
      <w:rFonts w:ascii="Times New Roman" w:hAnsi="Times New Roman"/>
      <w:sz w:val="12"/>
      <w:szCs w:val="12"/>
      <w:lang w:val="en-US" w:eastAsia="en-GB"/>
    </w:rPr>
  </w:style>
  <w:style w:type="paragraph" w:styleId="BalloonText">
    <w:name w:val="Balloon Text"/>
    <w:basedOn w:val="Normal"/>
    <w:link w:val="BalloonTextChar"/>
    <w:uiPriority w:val="99"/>
    <w:semiHidden/>
    <w:rsid w:val="00152136"/>
    <w:pPr>
      <w:spacing w:before="0" w:line="240" w:lineRule="auto"/>
    </w:pPr>
    <w:rPr>
      <w:rFonts w:ascii="Tahoma" w:hAnsi="Tahoma" w:cs="Tahoma"/>
      <w:sz w:val="16"/>
      <w:szCs w:val="16"/>
      <w:lang w:eastAsia="en-GB"/>
    </w:rPr>
  </w:style>
  <w:style w:type="character" w:customStyle="1" w:styleId="BalloonTextChar">
    <w:name w:val="Balloon Text Char"/>
    <w:basedOn w:val="DefaultParagraphFont"/>
    <w:link w:val="BalloonText"/>
    <w:uiPriority w:val="99"/>
    <w:semiHidden/>
    <w:rsid w:val="00152136"/>
    <w:rPr>
      <w:rFonts w:ascii="Tahoma" w:hAnsi="Tahoma" w:cs="Tahoma"/>
      <w:sz w:val="16"/>
      <w:szCs w:val="16"/>
      <w:lang w:eastAsia="en-GB"/>
    </w:rPr>
  </w:style>
  <w:style w:type="paragraph" w:customStyle="1" w:styleId="Enclosures">
    <w:name w:val="Enclosures"/>
    <w:basedOn w:val="Normal"/>
    <w:next w:val="Participants"/>
    <w:locked/>
    <w:rsid w:val="00152136"/>
    <w:pPr>
      <w:keepNext/>
      <w:keepLines/>
      <w:tabs>
        <w:tab w:val="left" w:pos="5642"/>
      </w:tabs>
      <w:spacing w:before="480" w:after="0" w:line="240" w:lineRule="auto"/>
      <w:ind w:left="1792" w:hanging="1792"/>
      <w:jc w:val="left"/>
    </w:pPr>
    <w:rPr>
      <w:rFonts w:ascii="Times New Roman" w:hAnsi="Times New Roman"/>
      <w:szCs w:val="24"/>
      <w:lang w:eastAsia="en-GB"/>
    </w:rPr>
  </w:style>
  <w:style w:type="paragraph" w:customStyle="1" w:styleId="Participants">
    <w:name w:val="Participants"/>
    <w:basedOn w:val="Normal"/>
    <w:next w:val="Copies"/>
    <w:uiPriority w:val="99"/>
    <w:locked/>
    <w:rsid w:val="00152136"/>
    <w:pPr>
      <w:tabs>
        <w:tab w:val="left" w:pos="2512"/>
        <w:tab w:val="left" w:pos="2762"/>
        <w:tab w:val="left" w:pos="5642"/>
        <w:tab w:val="left" w:pos="6362"/>
        <w:tab w:val="left" w:pos="6720"/>
      </w:tabs>
      <w:spacing w:before="480" w:after="0" w:line="240" w:lineRule="auto"/>
      <w:ind w:left="1792" w:hanging="1792"/>
      <w:jc w:val="left"/>
    </w:pPr>
    <w:rPr>
      <w:rFonts w:ascii="Times New Roman" w:hAnsi="Times New Roman"/>
      <w:szCs w:val="24"/>
      <w:lang w:eastAsia="en-GB"/>
    </w:rPr>
  </w:style>
  <w:style w:type="paragraph" w:customStyle="1" w:styleId="Copies">
    <w:name w:val="Copies"/>
    <w:basedOn w:val="Normal"/>
    <w:next w:val="Normal"/>
    <w:locked/>
    <w:rsid w:val="00152136"/>
    <w:pPr>
      <w:tabs>
        <w:tab w:val="left" w:pos="2512"/>
        <w:tab w:val="left" w:pos="2762"/>
        <w:tab w:val="left" w:pos="5642"/>
        <w:tab w:val="left" w:pos="6362"/>
        <w:tab w:val="left" w:pos="6720"/>
      </w:tabs>
      <w:spacing w:before="480" w:after="0" w:line="240" w:lineRule="auto"/>
      <w:ind w:left="1792" w:hanging="1792"/>
      <w:jc w:val="left"/>
    </w:pPr>
    <w:rPr>
      <w:rFonts w:ascii="Times New Roman" w:hAnsi="Times New Roman"/>
      <w:szCs w:val="24"/>
      <w:lang w:eastAsia="en-GB"/>
    </w:rPr>
  </w:style>
  <w:style w:type="paragraph" w:styleId="BodyTextIndent2">
    <w:name w:val="Body Text Indent 2"/>
    <w:basedOn w:val="Normal"/>
    <w:link w:val="BodyTextIndent2Char"/>
    <w:uiPriority w:val="99"/>
    <w:rsid w:val="00152136"/>
    <w:pPr>
      <w:spacing w:before="0" w:line="480" w:lineRule="auto"/>
      <w:ind w:left="283"/>
    </w:pPr>
    <w:rPr>
      <w:rFonts w:ascii="Times New Roman" w:hAnsi="Times New Roman"/>
      <w:szCs w:val="24"/>
      <w:lang w:eastAsia="en-GB"/>
    </w:rPr>
  </w:style>
  <w:style w:type="character" w:customStyle="1" w:styleId="BodyTextIndent2Char">
    <w:name w:val="Body Text Indent 2 Char"/>
    <w:basedOn w:val="DefaultParagraphFont"/>
    <w:link w:val="BodyTextIndent2"/>
    <w:uiPriority w:val="99"/>
    <w:rsid w:val="00152136"/>
    <w:rPr>
      <w:rFonts w:ascii="Times New Roman" w:hAnsi="Times New Roman"/>
      <w:szCs w:val="24"/>
      <w:lang w:eastAsia="en-GB"/>
    </w:rPr>
  </w:style>
  <w:style w:type="paragraph" w:customStyle="1" w:styleId="BB-Heading1">
    <w:name w:val="BB-Heading 1"/>
    <w:basedOn w:val="Normal"/>
    <w:next w:val="Normal"/>
    <w:uiPriority w:val="99"/>
    <w:locked/>
    <w:rsid w:val="00152136"/>
    <w:pPr>
      <w:keepNext/>
      <w:tabs>
        <w:tab w:val="num" w:pos="57"/>
      </w:tabs>
      <w:spacing w:before="240" w:after="60" w:line="240" w:lineRule="auto"/>
      <w:jc w:val="left"/>
      <w:outlineLvl w:val="0"/>
    </w:pPr>
    <w:rPr>
      <w:rFonts w:ascii="Arial" w:hAnsi="Arial" w:cs="Arial"/>
      <w:b/>
      <w:bCs/>
      <w:i/>
      <w:kern w:val="26"/>
      <w:sz w:val="26"/>
      <w:szCs w:val="26"/>
      <w:lang w:eastAsia="en-GB"/>
    </w:rPr>
  </w:style>
  <w:style w:type="paragraph" w:customStyle="1" w:styleId="BB-Heading2">
    <w:name w:val="BB-Heading 2"/>
    <w:basedOn w:val="Normal"/>
    <w:next w:val="Normal"/>
    <w:uiPriority w:val="99"/>
    <w:locked/>
    <w:rsid w:val="00152136"/>
    <w:pPr>
      <w:keepNext/>
      <w:tabs>
        <w:tab w:val="num" w:pos="57"/>
      </w:tabs>
      <w:spacing w:before="240" w:after="60" w:line="240" w:lineRule="auto"/>
      <w:jc w:val="left"/>
      <w:outlineLvl w:val="1"/>
    </w:pPr>
    <w:rPr>
      <w:rFonts w:ascii="Arial" w:hAnsi="Arial" w:cs="Arial"/>
      <w:b/>
      <w:bCs/>
      <w:i/>
      <w:iCs/>
      <w:sz w:val="22"/>
      <w:szCs w:val="22"/>
      <w:lang w:eastAsia="en-GB"/>
    </w:rPr>
  </w:style>
  <w:style w:type="paragraph" w:customStyle="1" w:styleId="BB-Heading3">
    <w:name w:val="BB-Heading 3"/>
    <w:basedOn w:val="BB-Heading2"/>
    <w:next w:val="Normal"/>
    <w:uiPriority w:val="99"/>
    <w:locked/>
    <w:rsid w:val="00152136"/>
  </w:style>
  <w:style w:type="paragraph" w:customStyle="1" w:styleId="BB-Heading4">
    <w:name w:val="BB-Heading 4"/>
    <w:basedOn w:val="BB-Heading3"/>
    <w:next w:val="Normal"/>
    <w:uiPriority w:val="99"/>
    <w:locked/>
    <w:rsid w:val="00152136"/>
  </w:style>
  <w:style w:type="paragraph" w:customStyle="1" w:styleId="BB-Heading5">
    <w:name w:val="BB-Heading 5"/>
    <w:basedOn w:val="BB-Heading3"/>
    <w:next w:val="Normal"/>
    <w:uiPriority w:val="99"/>
    <w:locked/>
    <w:rsid w:val="00152136"/>
  </w:style>
  <w:style w:type="paragraph" w:customStyle="1" w:styleId="BB-Heading6">
    <w:name w:val="BB-Heading 6"/>
    <w:basedOn w:val="BB-Heading3"/>
    <w:next w:val="Normal"/>
    <w:uiPriority w:val="99"/>
    <w:locked/>
    <w:rsid w:val="00152136"/>
  </w:style>
  <w:style w:type="paragraph" w:customStyle="1" w:styleId="BB-Heading7">
    <w:name w:val="BB-Heading 7"/>
    <w:basedOn w:val="BB-Heading3"/>
    <w:next w:val="Normal"/>
    <w:uiPriority w:val="99"/>
    <w:locked/>
    <w:rsid w:val="00152136"/>
    <w:pPr>
      <w:numPr>
        <w:numId w:val="39"/>
      </w:numPr>
      <w:tabs>
        <w:tab w:val="clear" w:pos="360"/>
        <w:tab w:val="num" w:pos="57"/>
      </w:tabs>
      <w:ind w:left="0" w:firstLine="0"/>
    </w:pPr>
  </w:style>
  <w:style w:type="paragraph" w:customStyle="1" w:styleId="CharCharCharChar">
    <w:name w:val="Char Char Char Char"/>
    <w:basedOn w:val="Normal"/>
    <w:uiPriority w:val="99"/>
    <w:locked/>
    <w:rsid w:val="00152136"/>
    <w:pPr>
      <w:spacing w:before="0" w:after="160" w:line="240" w:lineRule="exact"/>
      <w:jc w:val="left"/>
    </w:pPr>
    <w:rPr>
      <w:rFonts w:ascii="Tahoma" w:hAnsi="Tahoma" w:cs="Tahoma"/>
      <w:sz w:val="20"/>
      <w:lang w:val="en-US" w:eastAsia="en-US"/>
    </w:rPr>
  </w:style>
  <w:style w:type="paragraph" w:customStyle="1" w:styleId="BBHead1Intitule">
    <w:name w:val="BBHead1Intitule"/>
    <w:basedOn w:val="Normal"/>
    <w:next w:val="Normal"/>
    <w:uiPriority w:val="99"/>
    <w:locked/>
    <w:rsid w:val="00152136"/>
    <w:pPr>
      <w:tabs>
        <w:tab w:val="num" w:pos="57"/>
      </w:tabs>
      <w:spacing w:before="0" w:after="0" w:line="240" w:lineRule="auto"/>
      <w:jc w:val="left"/>
      <w:outlineLvl w:val="1"/>
    </w:pPr>
    <w:rPr>
      <w:rFonts w:ascii="Times New Roman" w:hAnsi="Times New Roman"/>
      <w:szCs w:val="24"/>
      <w:lang w:eastAsia="ko-KR"/>
    </w:rPr>
  </w:style>
  <w:style w:type="paragraph" w:customStyle="1" w:styleId="ListNumber3Level2">
    <w:name w:val="List Number 3 (Level 2)"/>
    <w:basedOn w:val="Text3"/>
    <w:locked/>
    <w:rsid w:val="00152136"/>
    <w:pPr>
      <w:numPr>
        <w:ilvl w:val="1"/>
        <w:numId w:val="53"/>
      </w:numPr>
      <w:tabs>
        <w:tab w:val="clear" w:pos="3333"/>
      </w:tabs>
      <w:ind w:left="1916" w:firstLine="0"/>
    </w:pPr>
  </w:style>
  <w:style w:type="paragraph" w:styleId="DocumentMap">
    <w:name w:val="Document Map"/>
    <w:aliases w:val=" Char"/>
    <w:basedOn w:val="Normal"/>
    <w:link w:val="DocumentMapChar"/>
    <w:uiPriority w:val="99"/>
    <w:semiHidden/>
    <w:rsid w:val="00152136"/>
    <w:pPr>
      <w:shd w:val="clear" w:color="auto" w:fill="000080"/>
      <w:spacing w:before="0" w:line="240" w:lineRule="auto"/>
    </w:pPr>
    <w:rPr>
      <w:rFonts w:ascii="Tahoma" w:hAnsi="Tahoma" w:cs="Tahoma"/>
      <w:sz w:val="20"/>
      <w:lang w:eastAsia="en-GB"/>
    </w:rPr>
  </w:style>
  <w:style w:type="character" w:customStyle="1" w:styleId="DocumentMapChar">
    <w:name w:val="Document Map Char"/>
    <w:aliases w:val=" Char Char"/>
    <w:basedOn w:val="DefaultParagraphFont"/>
    <w:link w:val="DocumentMap"/>
    <w:uiPriority w:val="99"/>
    <w:semiHidden/>
    <w:rsid w:val="00152136"/>
    <w:rPr>
      <w:rFonts w:ascii="Tahoma" w:hAnsi="Tahoma" w:cs="Tahoma"/>
      <w:sz w:val="20"/>
      <w:shd w:val="clear" w:color="auto" w:fill="000080"/>
      <w:lang w:eastAsia="en-GB"/>
    </w:rPr>
  </w:style>
  <w:style w:type="paragraph" w:customStyle="1" w:styleId="NumPar2">
    <w:name w:val="NumPar 2"/>
    <w:basedOn w:val="Normal"/>
    <w:next w:val="Normal"/>
    <w:locked/>
    <w:rsid w:val="00152136"/>
    <w:pPr>
      <w:numPr>
        <w:numId w:val="40"/>
      </w:numPr>
      <w:tabs>
        <w:tab w:val="clear" w:pos="360"/>
      </w:tabs>
      <w:spacing w:line="240" w:lineRule="auto"/>
      <w:ind w:left="0" w:firstLine="0"/>
    </w:pPr>
    <w:rPr>
      <w:rFonts w:ascii="Times New Roman" w:hAnsi="Times New Roman"/>
      <w:szCs w:val="24"/>
      <w:lang w:eastAsia="de-DE"/>
    </w:rPr>
  </w:style>
  <w:style w:type="paragraph" w:customStyle="1" w:styleId="Prliminairetitre">
    <w:name w:val="Préliminaire titre"/>
    <w:basedOn w:val="Normal"/>
    <w:next w:val="Normal"/>
    <w:locked/>
    <w:rsid w:val="00152136"/>
    <w:pPr>
      <w:spacing w:before="360" w:after="360" w:line="240" w:lineRule="auto"/>
      <w:jc w:val="center"/>
    </w:pPr>
    <w:rPr>
      <w:rFonts w:ascii="Times New Roman" w:hAnsi="Times New Roman"/>
      <w:b/>
      <w:bCs/>
      <w:szCs w:val="24"/>
      <w:lang w:eastAsia="en-GB"/>
    </w:rPr>
  </w:style>
  <w:style w:type="paragraph" w:customStyle="1" w:styleId="Prliminairetype">
    <w:name w:val="Préliminaire type"/>
    <w:basedOn w:val="Normal"/>
    <w:next w:val="Normal"/>
    <w:locked/>
    <w:rsid w:val="00152136"/>
    <w:pPr>
      <w:spacing w:before="360" w:after="0" w:line="240" w:lineRule="auto"/>
      <w:jc w:val="center"/>
    </w:pPr>
    <w:rPr>
      <w:rFonts w:ascii="Times New Roman" w:hAnsi="Times New Roman"/>
      <w:b/>
      <w:bCs/>
      <w:szCs w:val="24"/>
      <w:lang w:eastAsia="en-GB"/>
    </w:rPr>
  </w:style>
  <w:style w:type="paragraph" w:customStyle="1" w:styleId="Normal1">
    <w:name w:val="Normal 1"/>
    <w:basedOn w:val="Normal"/>
    <w:link w:val="Normal1Char1"/>
    <w:locked/>
    <w:rsid w:val="00152136"/>
    <w:pPr>
      <w:spacing w:after="0" w:line="240" w:lineRule="auto"/>
      <w:ind w:left="567"/>
      <w:jc w:val="left"/>
    </w:pPr>
    <w:rPr>
      <w:rFonts w:ascii="Arial" w:hAnsi="Arial"/>
      <w:sz w:val="20"/>
      <w:lang w:val="en-US" w:eastAsia="en-US"/>
    </w:rPr>
  </w:style>
  <w:style w:type="character" w:customStyle="1" w:styleId="Normal1Char1">
    <w:name w:val="Normal 1 Char1"/>
    <w:link w:val="Normal1"/>
    <w:rsid w:val="00152136"/>
    <w:rPr>
      <w:rFonts w:ascii="Arial" w:hAnsi="Arial"/>
      <w:sz w:val="20"/>
      <w:lang w:val="en-US" w:eastAsia="en-US"/>
    </w:rPr>
  </w:style>
  <w:style w:type="paragraph" w:styleId="Signature">
    <w:name w:val="Signature"/>
    <w:basedOn w:val="Normal"/>
    <w:next w:val="Normal"/>
    <w:link w:val="SignatureChar"/>
    <w:uiPriority w:val="99"/>
    <w:rsid w:val="00152136"/>
    <w:pPr>
      <w:tabs>
        <w:tab w:val="left" w:pos="5103"/>
      </w:tabs>
      <w:spacing w:before="1200" w:after="0" w:line="240" w:lineRule="auto"/>
      <w:ind w:left="5103"/>
      <w:jc w:val="center"/>
    </w:pPr>
    <w:rPr>
      <w:rFonts w:ascii="Times New Roman" w:hAnsi="Times New Roman"/>
      <w:lang w:eastAsia="en-US"/>
    </w:rPr>
  </w:style>
  <w:style w:type="character" w:customStyle="1" w:styleId="SignatureChar">
    <w:name w:val="Signature Char"/>
    <w:basedOn w:val="DefaultParagraphFont"/>
    <w:link w:val="Signature"/>
    <w:uiPriority w:val="99"/>
    <w:rsid w:val="00152136"/>
    <w:rPr>
      <w:rFonts w:ascii="Times New Roman" w:hAnsi="Times New Roman"/>
      <w:lang w:eastAsia="en-US"/>
    </w:rPr>
  </w:style>
  <w:style w:type="paragraph" w:customStyle="1" w:styleId="NoteHead">
    <w:name w:val="NoteHead"/>
    <w:basedOn w:val="Normal"/>
    <w:next w:val="Subject"/>
    <w:locked/>
    <w:rsid w:val="00152136"/>
    <w:pPr>
      <w:spacing w:before="720" w:after="720" w:line="240" w:lineRule="auto"/>
      <w:jc w:val="center"/>
    </w:pPr>
    <w:rPr>
      <w:rFonts w:ascii="Times New Roman" w:hAnsi="Times New Roman"/>
      <w:b/>
      <w:smallCaps/>
      <w:lang w:eastAsia="en-US"/>
    </w:rPr>
  </w:style>
  <w:style w:type="paragraph" w:customStyle="1" w:styleId="Subject">
    <w:name w:val="Subject"/>
    <w:basedOn w:val="Normal"/>
    <w:next w:val="Normal"/>
    <w:locked/>
    <w:rsid w:val="00152136"/>
    <w:pPr>
      <w:spacing w:before="0" w:after="480" w:line="240" w:lineRule="auto"/>
      <w:ind w:left="1531" w:hanging="1531"/>
      <w:jc w:val="left"/>
    </w:pPr>
    <w:rPr>
      <w:rFonts w:ascii="Times New Roman" w:hAnsi="Times New Roman"/>
      <w:b/>
      <w:lang w:eastAsia="en-US"/>
    </w:rPr>
  </w:style>
  <w:style w:type="character" w:customStyle="1" w:styleId="Heading3Char1">
    <w:name w:val="Heading 3 Char1"/>
    <w:uiPriority w:val="99"/>
    <w:rsid w:val="00152136"/>
    <w:rPr>
      <w:bCs/>
      <w:i/>
      <w:snapToGrid w:val="0"/>
      <w:sz w:val="24"/>
      <w:szCs w:val="26"/>
      <w:lang w:eastAsia="en-US"/>
    </w:rPr>
  </w:style>
  <w:style w:type="paragraph" w:customStyle="1" w:styleId="CM3">
    <w:name w:val="CM3"/>
    <w:basedOn w:val="Normal"/>
    <w:next w:val="Normal"/>
    <w:uiPriority w:val="99"/>
    <w:locked/>
    <w:rsid w:val="00152136"/>
    <w:pPr>
      <w:autoSpaceDE w:val="0"/>
      <w:autoSpaceDN w:val="0"/>
      <w:adjustRightInd w:val="0"/>
      <w:spacing w:before="0" w:after="0" w:line="240" w:lineRule="auto"/>
      <w:jc w:val="left"/>
    </w:pPr>
    <w:rPr>
      <w:rFonts w:ascii="EUAlbertina" w:eastAsia="Calibri" w:hAnsi="EUAlbertina"/>
      <w:szCs w:val="24"/>
      <w:lang w:eastAsia="en-GB"/>
    </w:rPr>
  </w:style>
  <w:style w:type="paragraph" w:customStyle="1" w:styleId="ColorfulShading-Accent11">
    <w:name w:val="Colorful Shading - Accent 11"/>
    <w:hidden/>
    <w:uiPriority w:val="99"/>
    <w:semiHidden/>
    <w:rsid w:val="00152136"/>
    <w:pPr>
      <w:spacing w:before="0" w:after="0" w:line="240" w:lineRule="auto"/>
      <w:jc w:val="left"/>
    </w:pPr>
    <w:rPr>
      <w:rFonts w:ascii="Times New Roman" w:hAnsi="Times New Roman"/>
      <w:szCs w:val="24"/>
      <w:lang w:eastAsia="en-GB"/>
    </w:rPr>
  </w:style>
  <w:style w:type="paragraph" w:customStyle="1" w:styleId="Heading2bc">
    <w:name w:val="Heading 2 bc"/>
    <w:autoRedefine/>
    <w:qFormat/>
    <w:locked/>
    <w:rsid w:val="00152136"/>
    <w:pPr>
      <w:spacing w:before="240" w:line="240" w:lineRule="auto"/>
      <w:ind w:left="357" w:hanging="357"/>
      <w:jc w:val="left"/>
    </w:pPr>
    <w:rPr>
      <w:rFonts w:ascii="Times New Roman" w:hAnsi="Times New Roman"/>
      <w:b/>
      <w:bCs/>
      <w:smallCaps/>
      <w:sz w:val="22"/>
      <w:szCs w:val="24"/>
      <w:lang w:eastAsia="en-GB"/>
    </w:rPr>
  </w:style>
  <w:style w:type="paragraph" w:customStyle="1" w:styleId="Heading2bc1">
    <w:name w:val="Heading 2 bc1"/>
    <w:next w:val="Heading2bc"/>
    <w:autoRedefine/>
    <w:qFormat/>
    <w:locked/>
    <w:rsid w:val="00152136"/>
    <w:pPr>
      <w:numPr>
        <w:numId w:val="42"/>
      </w:numPr>
      <w:tabs>
        <w:tab w:val="clear" w:pos="360"/>
      </w:tabs>
      <w:spacing w:before="240" w:line="240" w:lineRule="auto"/>
      <w:ind w:left="0" w:firstLine="0"/>
    </w:pPr>
    <w:rPr>
      <w:rFonts w:ascii="Times New Roman" w:hAnsi="Times New Roman"/>
      <w:b/>
      <w:bCs/>
      <w:smallCaps/>
      <w:sz w:val="22"/>
      <w:szCs w:val="24"/>
      <w:lang w:eastAsia="en-GB"/>
    </w:rPr>
  </w:style>
  <w:style w:type="paragraph" w:customStyle="1" w:styleId="ColorfulList-Accent11">
    <w:name w:val="Colorful List - Accent 11"/>
    <w:basedOn w:val="Normal"/>
    <w:uiPriority w:val="34"/>
    <w:qFormat/>
    <w:locked/>
    <w:rsid w:val="00152136"/>
    <w:pPr>
      <w:spacing w:before="0" w:line="240" w:lineRule="auto"/>
      <w:ind w:left="720"/>
    </w:pPr>
    <w:rPr>
      <w:rFonts w:ascii="Times New Roman" w:hAnsi="Times New Roman"/>
      <w:szCs w:val="24"/>
      <w:lang w:eastAsia="en-GB"/>
    </w:rPr>
  </w:style>
  <w:style w:type="paragraph" w:customStyle="1" w:styleId="ManualHeading1">
    <w:name w:val="Manual Heading 1"/>
    <w:basedOn w:val="Heading1"/>
    <w:link w:val="ManualHeading1Char"/>
    <w:autoRedefine/>
    <w:qFormat/>
    <w:locked/>
    <w:rsid w:val="00152136"/>
    <w:pPr>
      <w:keepLines w:val="0"/>
      <w:spacing w:before="120" w:after="120" w:line="240" w:lineRule="auto"/>
      <w:jc w:val="both"/>
    </w:pPr>
    <w:rPr>
      <w:rFonts w:ascii="Times New Roman Bold" w:hAnsi="Times New Roman Bold"/>
      <w:bCs/>
      <w:smallCaps/>
      <w:color w:val="auto"/>
      <w:sz w:val="28"/>
      <w:szCs w:val="28"/>
      <w:lang w:eastAsia="en-GB"/>
    </w:rPr>
  </w:style>
  <w:style w:type="character" w:customStyle="1" w:styleId="ManualHeading1Char">
    <w:name w:val="Manual Heading 1 Char"/>
    <w:link w:val="ManualHeading1"/>
    <w:rsid w:val="00152136"/>
    <w:rPr>
      <w:rFonts w:ascii="Times New Roman Bold" w:hAnsi="Times New Roman Bold"/>
      <w:b/>
      <w:bCs/>
      <w:smallCaps/>
      <w:sz w:val="28"/>
      <w:szCs w:val="28"/>
      <w:lang w:eastAsia="en-GB"/>
    </w:rPr>
  </w:style>
  <w:style w:type="paragraph" w:customStyle="1" w:styleId="NormalCentered">
    <w:name w:val="Normal Centered"/>
    <w:basedOn w:val="Normal"/>
    <w:locked/>
    <w:rsid w:val="00152136"/>
    <w:pPr>
      <w:spacing w:line="240" w:lineRule="auto"/>
      <w:jc w:val="center"/>
    </w:pPr>
    <w:rPr>
      <w:rFonts w:ascii="Times New Roman" w:hAnsi="Times New Roman"/>
      <w:szCs w:val="24"/>
      <w:lang w:eastAsia="en-GB"/>
    </w:rPr>
  </w:style>
  <w:style w:type="paragraph" w:customStyle="1" w:styleId="NormalLeft">
    <w:name w:val="Normal Left"/>
    <w:basedOn w:val="Normal"/>
    <w:locked/>
    <w:rsid w:val="00152136"/>
    <w:pPr>
      <w:spacing w:line="240" w:lineRule="auto"/>
      <w:jc w:val="left"/>
    </w:pPr>
    <w:rPr>
      <w:rFonts w:ascii="Times New Roman" w:hAnsi="Times New Roman"/>
      <w:szCs w:val="24"/>
      <w:lang w:eastAsia="en-GB"/>
    </w:rPr>
  </w:style>
  <w:style w:type="paragraph" w:customStyle="1" w:styleId="agencesniveau2">
    <w:name w:val="agences_niveau2"/>
    <w:basedOn w:val="Normal"/>
    <w:locked/>
    <w:rsid w:val="00152136"/>
    <w:pPr>
      <w:keepNext/>
      <w:spacing w:line="240" w:lineRule="auto"/>
      <w:jc w:val="left"/>
    </w:pPr>
    <w:rPr>
      <w:rFonts w:ascii="Times New Roman" w:hAnsi="Times New Roman"/>
      <w:b/>
      <w:i/>
      <w:sz w:val="22"/>
      <w:szCs w:val="22"/>
      <w:lang w:eastAsia="en-GB"/>
    </w:rPr>
  </w:style>
  <w:style w:type="paragraph" w:customStyle="1" w:styleId="Contact">
    <w:name w:val="Contact"/>
    <w:basedOn w:val="Normal"/>
    <w:next w:val="Normal"/>
    <w:locked/>
    <w:rsid w:val="00152136"/>
    <w:pPr>
      <w:spacing w:before="480" w:after="0" w:line="240" w:lineRule="auto"/>
      <w:ind w:left="567" w:hanging="567"/>
      <w:jc w:val="left"/>
    </w:pPr>
    <w:rPr>
      <w:rFonts w:ascii="Times New Roman" w:hAnsi="Times New Roman"/>
      <w:lang w:eastAsia="en-US"/>
    </w:rPr>
  </w:style>
  <w:style w:type="paragraph" w:styleId="ListBullet3">
    <w:name w:val="List Bullet 3"/>
    <w:basedOn w:val="Text3"/>
    <w:uiPriority w:val="99"/>
    <w:rsid w:val="00152136"/>
    <w:pPr>
      <w:numPr>
        <w:numId w:val="45"/>
      </w:numPr>
      <w:tabs>
        <w:tab w:val="clear" w:pos="2199"/>
        <w:tab w:val="clear" w:pos="2302"/>
      </w:tabs>
      <w:spacing w:after="240"/>
      <w:ind w:left="0" w:firstLine="0"/>
    </w:pPr>
    <w:rPr>
      <w:szCs w:val="20"/>
      <w:lang w:eastAsia="en-US"/>
    </w:rPr>
  </w:style>
  <w:style w:type="paragraph" w:styleId="ListBullet4">
    <w:name w:val="List Bullet 4"/>
    <w:basedOn w:val="Text4"/>
    <w:uiPriority w:val="99"/>
    <w:rsid w:val="00152136"/>
    <w:pPr>
      <w:numPr>
        <w:numId w:val="46"/>
      </w:numPr>
      <w:tabs>
        <w:tab w:val="clear" w:pos="3163"/>
      </w:tabs>
      <w:spacing w:after="240"/>
      <w:ind w:left="0" w:firstLine="0"/>
    </w:pPr>
    <w:rPr>
      <w:szCs w:val="20"/>
      <w:lang w:eastAsia="en-US"/>
    </w:rPr>
  </w:style>
  <w:style w:type="paragraph" w:customStyle="1" w:styleId="ListDash1">
    <w:name w:val="List Dash 1"/>
    <w:basedOn w:val="Text1"/>
    <w:locked/>
    <w:rsid w:val="00152136"/>
    <w:pPr>
      <w:numPr>
        <w:numId w:val="47"/>
      </w:numPr>
      <w:tabs>
        <w:tab w:val="clear" w:pos="765"/>
      </w:tabs>
      <w:ind w:left="482" w:firstLine="0"/>
    </w:pPr>
  </w:style>
  <w:style w:type="paragraph" w:customStyle="1" w:styleId="ListDash2">
    <w:name w:val="List Dash 2"/>
    <w:basedOn w:val="Text2"/>
    <w:locked/>
    <w:rsid w:val="00152136"/>
    <w:pPr>
      <w:numPr>
        <w:numId w:val="48"/>
      </w:numPr>
      <w:tabs>
        <w:tab w:val="clear" w:pos="1360"/>
        <w:tab w:val="clear" w:pos="2160"/>
      </w:tabs>
      <w:spacing w:after="240"/>
      <w:ind w:left="0" w:firstLine="0"/>
    </w:pPr>
    <w:rPr>
      <w:szCs w:val="20"/>
      <w:lang w:eastAsia="en-US"/>
    </w:rPr>
  </w:style>
  <w:style w:type="paragraph" w:customStyle="1" w:styleId="ListDash4">
    <w:name w:val="List Dash 4"/>
    <w:basedOn w:val="Text4"/>
    <w:locked/>
    <w:rsid w:val="00152136"/>
    <w:pPr>
      <w:numPr>
        <w:numId w:val="50"/>
      </w:numPr>
      <w:tabs>
        <w:tab w:val="clear" w:pos="3163"/>
      </w:tabs>
      <w:spacing w:after="240"/>
      <w:ind w:left="0" w:firstLine="0"/>
    </w:pPr>
    <w:rPr>
      <w:szCs w:val="20"/>
      <w:lang w:eastAsia="en-US"/>
    </w:rPr>
  </w:style>
  <w:style w:type="paragraph" w:customStyle="1" w:styleId="ListNumber1">
    <w:name w:val="List Number 1"/>
    <w:basedOn w:val="Text1"/>
    <w:locked/>
    <w:rsid w:val="00152136"/>
    <w:pPr>
      <w:numPr>
        <w:ilvl w:val="3"/>
        <w:numId w:val="51"/>
      </w:numPr>
      <w:tabs>
        <w:tab w:val="clear" w:pos="3317"/>
      </w:tabs>
      <w:ind w:left="482" w:firstLine="0"/>
    </w:pPr>
  </w:style>
  <w:style w:type="paragraph" w:styleId="ListNumber2">
    <w:name w:val="List Number 2"/>
    <w:basedOn w:val="Text2"/>
    <w:uiPriority w:val="99"/>
    <w:rsid w:val="00152136"/>
    <w:pPr>
      <w:numPr>
        <w:numId w:val="52"/>
      </w:numPr>
      <w:tabs>
        <w:tab w:val="clear" w:pos="1786"/>
        <w:tab w:val="clear" w:pos="2160"/>
      </w:tabs>
      <w:spacing w:after="240"/>
      <w:ind w:left="0" w:firstLine="0"/>
    </w:pPr>
    <w:rPr>
      <w:szCs w:val="20"/>
      <w:lang w:eastAsia="en-US"/>
    </w:rPr>
  </w:style>
  <w:style w:type="paragraph" w:styleId="ListNumber3">
    <w:name w:val="List Number 3"/>
    <w:basedOn w:val="Text3"/>
    <w:uiPriority w:val="99"/>
    <w:rsid w:val="00152136"/>
    <w:pPr>
      <w:numPr>
        <w:numId w:val="53"/>
      </w:numPr>
      <w:tabs>
        <w:tab w:val="clear" w:pos="2302"/>
        <w:tab w:val="clear" w:pos="2625"/>
      </w:tabs>
      <w:spacing w:after="240"/>
      <w:ind w:left="0" w:firstLine="0"/>
    </w:pPr>
    <w:rPr>
      <w:szCs w:val="20"/>
      <w:lang w:eastAsia="en-US"/>
    </w:rPr>
  </w:style>
  <w:style w:type="paragraph" w:styleId="ListNumber4">
    <w:name w:val="List Number 4"/>
    <w:basedOn w:val="Text4"/>
    <w:uiPriority w:val="99"/>
    <w:rsid w:val="00152136"/>
    <w:pPr>
      <w:spacing w:after="240"/>
    </w:pPr>
    <w:rPr>
      <w:szCs w:val="20"/>
      <w:lang w:eastAsia="en-US"/>
    </w:rPr>
  </w:style>
  <w:style w:type="paragraph" w:customStyle="1" w:styleId="ListNumber1Level2">
    <w:name w:val="List Number 1 (Level 2)"/>
    <w:basedOn w:val="Text1"/>
    <w:locked/>
    <w:rsid w:val="00152136"/>
    <w:pPr>
      <w:numPr>
        <w:ilvl w:val="1"/>
        <w:numId w:val="51"/>
      </w:numPr>
      <w:tabs>
        <w:tab w:val="clear" w:pos="1899"/>
      </w:tabs>
      <w:ind w:left="482" w:firstLine="0"/>
    </w:pPr>
  </w:style>
  <w:style w:type="paragraph" w:customStyle="1" w:styleId="ListNumber2Level2">
    <w:name w:val="List Number 2 (Level 2)"/>
    <w:basedOn w:val="Text2"/>
    <w:locked/>
    <w:rsid w:val="00152136"/>
    <w:pPr>
      <w:numPr>
        <w:ilvl w:val="1"/>
        <w:numId w:val="52"/>
      </w:numPr>
      <w:tabs>
        <w:tab w:val="clear" w:pos="2160"/>
        <w:tab w:val="clear" w:pos="2494"/>
      </w:tabs>
      <w:spacing w:after="240"/>
      <w:ind w:left="0" w:firstLine="0"/>
    </w:pPr>
    <w:rPr>
      <w:szCs w:val="20"/>
      <w:lang w:eastAsia="en-US"/>
    </w:rPr>
  </w:style>
  <w:style w:type="paragraph" w:customStyle="1" w:styleId="ListNumber4Level2">
    <w:name w:val="List Number 4 (Level 2)"/>
    <w:basedOn w:val="Text4"/>
    <w:locked/>
    <w:rsid w:val="00152136"/>
    <w:pPr>
      <w:numPr>
        <w:ilvl w:val="1"/>
      </w:numPr>
      <w:spacing w:after="240"/>
      <w:ind w:left="2880"/>
    </w:pPr>
    <w:rPr>
      <w:szCs w:val="20"/>
      <w:lang w:eastAsia="en-US"/>
    </w:rPr>
  </w:style>
  <w:style w:type="paragraph" w:customStyle="1" w:styleId="ListNumber1Level3">
    <w:name w:val="List Number 1 (Level 3)"/>
    <w:basedOn w:val="Text1"/>
    <w:locked/>
    <w:rsid w:val="00152136"/>
    <w:pPr>
      <w:numPr>
        <w:ilvl w:val="2"/>
        <w:numId w:val="51"/>
      </w:numPr>
      <w:tabs>
        <w:tab w:val="clear" w:pos="2608"/>
      </w:tabs>
      <w:ind w:left="482" w:firstLine="0"/>
    </w:pPr>
  </w:style>
  <w:style w:type="paragraph" w:customStyle="1" w:styleId="ListNumber2Level3">
    <w:name w:val="List Number 2 (Level 3)"/>
    <w:basedOn w:val="Text2"/>
    <w:locked/>
    <w:rsid w:val="00152136"/>
    <w:pPr>
      <w:numPr>
        <w:ilvl w:val="2"/>
        <w:numId w:val="52"/>
      </w:numPr>
      <w:tabs>
        <w:tab w:val="clear" w:pos="2160"/>
        <w:tab w:val="clear" w:pos="3203"/>
      </w:tabs>
      <w:spacing w:after="240"/>
      <w:ind w:left="0" w:firstLine="0"/>
    </w:pPr>
    <w:rPr>
      <w:szCs w:val="20"/>
      <w:lang w:eastAsia="en-US"/>
    </w:rPr>
  </w:style>
  <w:style w:type="paragraph" w:customStyle="1" w:styleId="ListNumber3Level3">
    <w:name w:val="List Number 3 (Level 3)"/>
    <w:basedOn w:val="Text3"/>
    <w:locked/>
    <w:rsid w:val="00152136"/>
    <w:pPr>
      <w:numPr>
        <w:ilvl w:val="2"/>
        <w:numId w:val="53"/>
      </w:numPr>
      <w:tabs>
        <w:tab w:val="clear" w:pos="4042"/>
      </w:tabs>
      <w:ind w:left="1916" w:firstLine="0"/>
    </w:pPr>
  </w:style>
  <w:style w:type="paragraph" w:customStyle="1" w:styleId="ListNumber4Level3">
    <w:name w:val="List Number 4 (Level 3)"/>
    <w:basedOn w:val="Text4"/>
    <w:locked/>
    <w:rsid w:val="00152136"/>
    <w:pPr>
      <w:numPr>
        <w:ilvl w:val="2"/>
      </w:numPr>
      <w:spacing w:after="240"/>
      <w:ind w:left="2880"/>
    </w:pPr>
    <w:rPr>
      <w:szCs w:val="20"/>
      <w:lang w:eastAsia="en-US"/>
    </w:rPr>
  </w:style>
  <w:style w:type="paragraph" w:customStyle="1" w:styleId="ListNumber1Level4">
    <w:name w:val="List Number 1 (Level 4)"/>
    <w:basedOn w:val="Text1"/>
    <w:locked/>
    <w:rsid w:val="00152136"/>
  </w:style>
  <w:style w:type="paragraph" w:customStyle="1" w:styleId="ListNumber2Level4">
    <w:name w:val="List Number 2 (Level 4)"/>
    <w:basedOn w:val="Text2"/>
    <w:locked/>
    <w:rsid w:val="00152136"/>
    <w:pPr>
      <w:tabs>
        <w:tab w:val="clear" w:pos="2160"/>
        <w:tab w:val="num" w:pos="1786"/>
      </w:tabs>
      <w:spacing w:after="240"/>
      <w:ind w:left="1786" w:hanging="709"/>
    </w:pPr>
    <w:rPr>
      <w:szCs w:val="20"/>
      <w:lang w:eastAsia="en-US"/>
    </w:rPr>
  </w:style>
  <w:style w:type="paragraph" w:customStyle="1" w:styleId="ListNumber3Level4">
    <w:name w:val="List Number 3 (Level 4)"/>
    <w:basedOn w:val="Text3"/>
    <w:locked/>
    <w:rsid w:val="00152136"/>
  </w:style>
  <w:style w:type="paragraph" w:customStyle="1" w:styleId="ListNumber4Level4">
    <w:name w:val="List Number 4 (Level 4)"/>
    <w:basedOn w:val="Text4"/>
    <w:locked/>
    <w:rsid w:val="00152136"/>
    <w:pPr>
      <w:spacing w:after="240"/>
      <w:ind w:left="5715"/>
    </w:pPr>
    <w:rPr>
      <w:szCs w:val="20"/>
      <w:lang w:eastAsia="en-US"/>
    </w:rPr>
  </w:style>
  <w:style w:type="paragraph" w:customStyle="1" w:styleId="CM1">
    <w:name w:val="CM1"/>
    <w:basedOn w:val="Normal"/>
    <w:next w:val="Normal"/>
    <w:uiPriority w:val="99"/>
    <w:locked/>
    <w:rsid w:val="00152136"/>
    <w:pPr>
      <w:autoSpaceDE w:val="0"/>
      <w:autoSpaceDN w:val="0"/>
      <w:adjustRightInd w:val="0"/>
      <w:spacing w:before="0" w:after="0" w:line="240" w:lineRule="auto"/>
      <w:jc w:val="left"/>
    </w:pPr>
    <w:rPr>
      <w:rFonts w:ascii="NFEBG I+ Adv T T 2cba 4af 3. B" w:hAnsi="NFEBG I+ Adv T T 2cba 4af 3. B"/>
      <w:szCs w:val="24"/>
      <w:lang w:eastAsia="en-GB"/>
    </w:rPr>
  </w:style>
  <w:style w:type="paragraph" w:customStyle="1" w:styleId="Default">
    <w:name w:val="Default"/>
    <w:locked/>
    <w:rsid w:val="00152136"/>
    <w:pPr>
      <w:autoSpaceDE w:val="0"/>
      <w:autoSpaceDN w:val="0"/>
      <w:adjustRightInd w:val="0"/>
      <w:spacing w:before="0" w:after="0" w:line="240" w:lineRule="auto"/>
      <w:jc w:val="left"/>
    </w:pPr>
    <w:rPr>
      <w:rFonts w:ascii="Times New Roman" w:hAnsi="Times New Roman"/>
      <w:color w:val="000000"/>
      <w:szCs w:val="24"/>
      <w:lang w:eastAsia="en-GB"/>
    </w:rPr>
  </w:style>
  <w:style w:type="paragraph" w:customStyle="1" w:styleId="PSNormal12">
    <w:name w:val="PS_Normal12"/>
    <w:basedOn w:val="Normal"/>
    <w:locked/>
    <w:rsid w:val="00152136"/>
    <w:pPr>
      <w:spacing w:before="0" w:after="0" w:line="240" w:lineRule="auto"/>
      <w:jc w:val="left"/>
    </w:pPr>
    <w:rPr>
      <w:rFonts w:ascii="Times New Roman" w:hAnsi="Times New Roman"/>
      <w:lang w:eastAsia="en-GB"/>
    </w:rPr>
  </w:style>
  <w:style w:type="paragraph" w:customStyle="1" w:styleId="Normal10">
    <w:name w:val="Normal 1.0"/>
    <w:basedOn w:val="Normal"/>
    <w:link w:val="Normal10Char"/>
    <w:qFormat/>
    <w:locked/>
    <w:rsid w:val="00152136"/>
    <w:pPr>
      <w:spacing w:before="0" w:after="240" w:line="240" w:lineRule="auto"/>
      <w:ind w:left="567"/>
    </w:pPr>
    <w:rPr>
      <w:rFonts w:ascii="Times New Roman" w:hAnsi="Times New Roman"/>
      <w:bCs/>
      <w:lang w:eastAsia="en-US"/>
    </w:rPr>
  </w:style>
  <w:style w:type="character" w:customStyle="1" w:styleId="Normal10Char">
    <w:name w:val="Normal 1.0 Char"/>
    <w:basedOn w:val="DefaultParagraphFont"/>
    <w:link w:val="Normal10"/>
    <w:rsid w:val="00152136"/>
    <w:rPr>
      <w:rFonts w:ascii="Times New Roman" w:hAnsi="Times New Roman"/>
      <w:bCs/>
      <w:lang w:eastAsia="en-US"/>
    </w:rPr>
  </w:style>
  <w:style w:type="paragraph" w:customStyle="1" w:styleId="PS-FF1">
    <w:name w:val="PS-FF1"/>
    <w:basedOn w:val="Normal"/>
    <w:next w:val="Normal"/>
    <w:locked/>
    <w:rsid w:val="00152136"/>
    <w:pPr>
      <w:keepNext/>
      <w:numPr>
        <w:ilvl w:val="1"/>
      </w:numPr>
      <w:spacing w:before="240" w:after="60" w:line="240" w:lineRule="auto"/>
      <w:jc w:val="left"/>
      <w:outlineLvl w:val="0"/>
    </w:pPr>
    <w:rPr>
      <w:rFonts w:ascii="Times New Roman" w:hAnsi="Times New Roman"/>
      <w:b/>
      <w:bCs/>
      <w:kern w:val="24"/>
      <w:szCs w:val="24"/>
      <w:lang w:eastAsia="en-GB"/>
    </w:rPr>
  </w:style>
  <w:style w:type="paragraph" w:customStyle="1" w:styleId="PS-FF2">
    <w:name w:val="PS-FF2"/>
    <w:basedOn w:val="Normal"/>
    <w:next w:val="Normal"/>
    <w:locked/>
    <w:rsid w:val="00152136"/>
    <w:pPr>
      <w:keepNext/>
      <w:numPr>
        <w:ilvl w:val="2"/>
      </w:numPr>
      <w:tabs>
        <w:tab w:val="num" w:pos="720"/>
      </w:tabs>
      <w:spacing w:before="240" w:after="60" w:line="240" w:lineRule="auto"/>
      <w:ind w:left="720" w:hanging="720"/>
      <w:jc w:val="left"/>
      <w:outlineLvl w:val="1"/>
    </w:pPr>
    <w:rPr>
      <w:rFonts w:ascii="Times New Roman" w:hAnsi="Times New Roman"/>
      <w:b/>
      <w:bCs/>
      <w:kern w:val="22"/>
      <w:sz w:val="22"/>
      <w:szCs w:val="22"/>
      <w:lang w:eastAsia="en-GB"/>
    </w:rPr>
  </w:style>
  <w:style w:type="paragraph" w:customStyle="1" w:styleId="PSNormal">
    <w:name w:val="PS_Normal"/>
    <w:basedOn w:val="Normal"/>
    <w:locked/>
    <w:rsid w:val="00152136"/>
    <w:pPr>
      <w:spacing w:before="0" w:after="0" w:line="240" w:lineRule="auto"/>
      <w:jc w:val="left"/>
    </w:pPr>
    <w:rPr>
      <w:rFonts w:ascii="Times New Roman" w:hAnsi="Times New Roman"/>
      <w:sz w:val="20"/>
      <w:lang w:eastAsia="en-GB"/>
    </w:rPr>
  </w:style>
  <w:style w:type="paragraph" w:customStyle="1" w:styleId="PStabletitle">
    <w:name w:val="PS_table_title"/>
    <w:basedOn w:val="Normal"/>
    <w:locked/>
    <w:rsid w:val="00152136"/>
    <w:pPr>
      <w:spacing w:before="0" w:after="0" w:line="240" w:lineRule="auto"/>
      <w:jc w:val="center"/>
    </w:pPr>
    <w:rPr>
      <w:rFonts w:ascii="Times New Roman" w:hAnsi="Times New Roman"/>
      <w:sz w:val="18"/>
      <w:lang w:eastAsia="en-GB"/>
    </w:rPr>
  </w:style>
  <w:style w:type="paragraph" w:customStyle="1" w:styleId="PSParagraphText">
    <w:name w:val="PS_Paragraph_Text"/>
    <w:basedOn w:val="Normal"/>
    <w:link w:val="PSParagraphTextChar"/>
    <w:qFormat/>
    <w:locked/>
    <w:rsid w:val="00152136"/>
    <w:pPr>
      <w:spacing w:before="0" w:line="240" w:lineRule="auto"/>
    </w:pPr>
    <w:rPr>
      <w:rFonts w:ascii="Times New Roman" w:hAnsi="Times New Roman"/>
      <w:sz w:val="20"/>
      <w:lang w:eastAsia="en-GB"/>
    </w:rPr>
  </w:style>
  <w:style w:type="paragraph" w:customStyle="1" w:styleId="PStabletxt">
    <w:name w:val="PS_table_txt"/>
    <w:basedOn w:val="Normal"/>
    <w:link w:val="PStabletxtChar"/>
    <w:locked/>
    <w:rsid w:val="00152136"/>
    <w:pPr>
      <w:spacing w:before="0" w:after="0" w:line="240" w:lineRule="auto"/>
    </w:pPr>
    <w:rPr>
      <w:rFonts w:ascii="Times New Roman" w:hAnsi="Times New Roman"/>
      <w:sz w:val="18"/>
      <w:lang w:eastAsia="en-GB"/>
    </w:rPr>
  </w:style>
  <w:style w:type="paragraph" w:customStyle="1" w:styleId="PStabletxtCenter">
    <w:name w:val="PS_table_txt_Center"/>
    <w:link w:val="PStabletxtCenterChar"/>
    <w:qFormat/>
    <w:locked/>
    <w:rsid w:val="00152136"/>
    <w:pPr>
      <w:spacing w:before="0" w:after="0" w:line="240" w:lineRule="auto"/>
      <w:jc w:val="center"/>
    </w:pPr>
    <w:rPr>
      <w:rFonts w:ascii="Times New Roman" w:hAnsi="Times New Roman"/>
      <w:sz w:val="18"/>
      <w:lang w:eastAsia="en-GB"/>
    </w:rPr>
  </w:style>
  <w:style w:type="paragraph" w:customStyle="1" w:styleId="PStableamount">
    <w:name w:val="PS_table_amount"/>
    <w:basedOn w:val="PStabletxt"/>
    <w:locked/>
    <w:rsid w:val="00152136"/>
  </w:style>
  <w:style w:type="paragraph" w:customStyle="1" w:styleId="PStabletxttot">
    <w:name w:val="PS_table_txt_tot"/>
    <w:basedOn w:val="PStabletxt"/>
    <w:locked/>
    <w:rsid w:val="00152136"/>
  </w:style>
  <w:style w:type="paragraph" w:customStyle="1" w:styleId="PStableamounttot">
    <w:name w:val="PS_table_amount_tot"/>
    <w:basedOn w:val="PStableamount"/>
    <w:locked/>
    <w:rsid w:val="00152136"/>
  </w:style>
  <w:style w:type="character" w:customStyle="1" w:styleId="PSParagraphTextChar">
    <w:name w:val="PS_Paragraph_Text Char"/>
    <w:basedOn w:val="DefaultParagraphFont"/>
    <w:link w:val="PSParagraphText"/>
    <w:rsid w:val="00152136"/>
    <w:rPr>
      <w:rFonts w:ascii="Times New Roman" w:hAnsi="Times New Roman"/>
      <w:sz w:val="20"/>
      <w:lang w:eastAsia="en-GB"/>
    </w:rPr>
  </w:style>
  <w:style w:type="character" w:customStyle="1" w:styleId="PStabletxtCenterChar">
    <w:name w:val="PS_table_txt_Center Char"/>
    <w:basedOn w:val="DefaultParagraphFont"/>
    <w:link w:val="PStabletxtCenter"/>
    <w:rsid w:val="00152136"/>
    <w:rPr>
      <w:rFonts w:ascii="Times New Roman" w:hAnsi="Times New Roman"/>
      <w:sz w:val="18"/>
      <w:lang w:eastAsia="en-GB"/>
    </w:rPr>
  </w:style>
  <w:style w:type="character" w:customStyle="1" w:styleId="PStabletxtChar">
    <w:name w:val="PS_table_txt Char"/>
    <w:basedOn w:val="DefaultParagraphFont"/>
    <w:link w:val="PStabletxt"/>
    <w:rsid w:val="00152136"/>
    <w:rPr>
      <w:rFonts w:ascii="Times New Roman" w:hAnsi="Times New Roman"/>
      <w:sz w:val="18"/>
      <w:lang w:eastAsia="en-GB"/>
    </w:rPr>
  </w:style>
  <w:style w:type="table" w:customStyle="1" w:styleId="TableGrid2">
    <w:name w:val="Table Grid2"/>
    <w:basedOn w:val="TableNormal"/>
    <w:next w:val="TableGrid"/>
    <w:uiPriority w:val="59"/>
    <w:locked/>
    <w:rsid w:val="00152136"/>
    <w:pPr>
      <w:spacing w:before="0" w:after="0" w:line="240" w:lineRule="auto"/>
      <w:jc w:val="left"/>
    </w:pPr>
    <w:rPr>
      <w:rFonts w:ascii="Times New Roman" w:hAnsi="Times New Roman"/>
      <w:sz w:val="20"/>
      <w:lang w:eastAsia="en-GB"/>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20" w:type="dxa"/>
        <w:right w:w="20" w:type="dxa"/>
      </w:tblCellMar>
    </w:tblPr>
    <w:trPr>
      <w:jc w:val="center"/>
    </w:trPr>
    <w:tcPr>
      <w:vAlign w:val="center"/>
    </w:tcPr>
  </w:style>
  <w:style w:type="paragraph" w:customStyle="1" w:styleId="Style1">
    <w:name w:val="Style1"/>
    <w:basedOn w:val="Normal"/>
    <w:qFormat/>
    <w:rsid w:val="00152136"/>
    <w:pPr>
      <w:spacing w:before="0" w:line="240" w:lineRule="auto"/>
    </w:pPr>
    <w:rPr>
      <w:rFonts w:ascii="Times New Roman" w:hAnsi="Times New Roman"/>
      <w:szCs w:val="24"/>
      <w:lang w:eastAsia="en-GB"/>
    </w:rPr>
  </w:style>
  <w:style w:type="paragraph" w:customStyle="1" w:styleId="StyleLeft334pxFirstline0px">
    <w:name w:val="Style Left:  334 px First line:  0 px"/>
    <w:basedOn w:val="Normal"/>
    <w:rsid w:val="00152136"/>
    <w:pPr>
      <w:spacing w:before="0" w:line="240" w:lineRule="auto"/>
    </w:pPr>
    <w:rPr>
      <w:rFonts w:ascii="Times New Roman" w:hAnsi="Times New Roman"/>
      <w:lang w:eastAsia="en-GB"/>
    </w:rPr>
  </w:style>
  <w:style w:type="paragraph" w:customStyle="1" w:styleId="Heading2norm">
    <w:name w:val="Heading 2norm"/>
    <w:basedOn w:val="Heading2"/>
    <w:rsid w:val="00152136"/>
    <w:pPr>
      <w:keepLines w:val="0"/>
      <w:spacing w:before="120" w:after="120" w:line="240" w:lineRule="auto"/>
      <w:jc w:val="both"/>
    </w:pPr>
    <w:rPr>
      <w:rFonts w:ascii="Times New Roman" w:hAnsi="Times New Roman"/>
      <w:color w:val="auto"/>
      <w:sz w:val="24"/>
      <w:szCs w:val="24"/>
      <w:lang w:eastAsia="en-GB"/>
    </w:rPr>
  </w:style>
  <w:style w:type="character" w:customStyle="1" w:styleId="UnresolvedMention1">
    <w:name w:val="Unresolved Mention1"/>
    <w:basedOn w:val="DefaultParagraphFont"/>
    <w:uiPriority w:val="99"/>
    <w:unhideWhenUsed/>
    <w:rsid w:val="00152136"/>
    <w:rPr>
      <w:color w:val="605E5C"/>
      <w:shd w:val="clear" w:color="auto" w:fill="E1DFDD"/>
    </w:rPr>
  </w:style>
  <w:style w:type="character" w:customStyle="1" w:styleId="Mention1">
    <w:name w:val="Mention1"/>
    <w:basedOn w:val="DefaultParagraphFont"/>
    <w:uiPriority w:val="99"/>
    <w:unhideWhenUsed/>
    <w:rsid w:val="00152136"/>
    <w:rPr>
      <w:color w:val="2B579A"/>
      <w:shd w:val="clear" w:color="auto" w:fill="E1DFDD"/>
    </w:rPr>
  </w:style>
  <w:style w:type="character" w:customStyle="1" w:styleId="UnresolvedMention2">
    <w:name w:val="Unresolved Mention2"/>
    <w:basedOn w:val="DefaultParagraphFont"/>
    <w:uiPriority w:val="99"/>
    <w:semiHidden/>
    <w:unhideWhenUsed/>
    <w:rsid w:val="00152136"/>
    <w:rPr>
      <w:color w:val="605E5C"/>
      <w:shd w:val="clear" w:color="auto" w:fill="E1DFDD"/>
    </w:rPr>
  </w:style>
  <w:style w:type="character" w:customStyle="1" w:styleId="UnresolvedMention3">
    <w:name w:val="Unresolved Mention3"/>
    <w:basedOn w:val="DefaultParagraphFont"/>
    <w:uiPriority w:val="99"/>
    <w:semiHidden/>
    <w:unhideWhenUsed/>
    <w:rsid w:val="00152136"/>
    <w:rPr>
      <w:color w:val="605E5C"/>
      <w:shd w:val="clear" w:color="auto" w:fill="E1DFDD"/>
    </w:rPr>
  </w:style>
  <w:style w:type="table" w:styleId="TableGridLight">
    <w:name w:val="Grid Table Light"/>
    <w:basedOn w:val="TableNormal"/>
    <w:rsid w:val="00152136"/>
    <w:pPr>
      <w:spacing w:before="0" w:after="0" w:line="240" w:lineRule="auto"/>
      <w:jc w:val="left"/>
    </w:pPr>
    <w:rPr>
      <w:rFonts w:ascii="Calibri" w:hAnsi="Calibri"/>
      <w:lang w:eastAsia="en-GB"/>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extBOX">
    <w:name w:val="text BOX"/>
    <w:uiPriority w:val="1"/>
    <w:qFormat/>
    <w:rsid w:val="00152136"/>
    <w:pPr>
      <w:pBdr>
        <w:left w:val="single" w:sz="36" w:space="4" w:color="auto"/>
      </w:pBdr>
      <w:shd w:val="clear" w:color="auto" w:fill="F2F2F2" w:themeFill="background1" w:themeFillShade="F2"/>
      <w:spacing w:after="240"/>
      <w:ind w:left="144"/>
      <w:jc w:val="left"/>
    </w:pPr>
    <w:rPr>
      <w:rFonts w:ascii="EC Square Sans Pro" w:eastAsiaTheme="minorEastAsia" w:hAnsi="EC Square Sans Pro" w:cstheme="minorBidi"/>
      <w:sz w:val="22"/>
      <w:szCs w:val="22"/>
      <w:lang w:eastAsia="en-GB"/>
    </w:rPr>
  </w:style>
  <w:style w:type="character" w:styleId="SubtleEmphasis">
    <w:name w:val="Subtle Emphasis"/>
    <w:basedOn w:val="DefaultParagraphFont"/>
    <w:uiPriority w:val="19"/>
    <w:qFormat/>
    <w:rsid w:val="00152136"/>
    <w:rPr>
      <w:rFonts w:ascii="EC Square Sans Pro" w:hAnsi="EC Square Sans Pro"/>
      <w:b/>
      <w:i/>
      <w:iCs/>
      <w:color w:val="404040" w:themeColor="text1" w:themeTint="BF"/>
      <w:sz w:val="22"/>
      <w:lang w:val="en-GB"/>
    </w:rPr>
  </w:style>
  <w:style w:type="table" w:styleId="PlainTable2">
    <w:name w:val="Plain Table 2"/>
    <w:basedOn w:val="TableNormal"/>
    <w:uiPriority w:val="42"/>
    <w:rsid w:val="00152136"/>
    <w:pPr>
      <w:spacing w:before="0" w:after="0" w:line="240" w:lineRule="auto"/>
      <w:jc w:val="left"/>
    </w:pPr>
    <w:rPr>
      <w:rFonts w:ascii="EC Square Sans Pro" w:eastAsiaTheme="minorHAnsi" w:hAnsi="EC Square Sans Pro" w:cstheme="minorBidi"/>
      <w:sz w:val="22"/>
      <w:szCs w:val="22"/>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Header-OddPage">
    <w:name w:val="Header - Odd Page"/>
    <w:basedOn w:val="Header"/>
    <w:qFormat/>
    <w:rsid w:val="00152136"/>
    <w:pPr>
      <w:tabs>
        <w:tab w:val="clear" w:pos="4535"/>
        <w:tab w:val="clear" w:pos="9071"/>
        <w:tab w:val="left" w:pos="1471"/>
      </w:tabs>
      <w:spacing w:before="180" w:line="264" w:lineRule="auto"/>
      <w:jc w:val="right"/>
    </w:pPr>
    <w:rPr>
      <w:rFonts w:ascii="EC Square Sans Pro" w:eastAsiaTheme="minorHAnsi" w:hAnsi="EC Square Sans Pro" w:cstheme="minorBidi"/>
      <w:szCs w:val="22"/>
      <w:lang w:eastAsia="en-US"/>
    </w:rPr>
  </w:style>
  <w:style w:type="paragraph" w:customStyle="1" w:styleId="Header-EvenPage">
    <w:name w:val="Header - Even Page"/>
    <w:basedOn w:val="Header"/>
    <w:qFormat/>
    <w:rsid w:val="00152136"/>
    <w:pPr>
      <w:tabs>
        <w:tab w:val="clear" w:pos="4535"/>
        <w:tab w:val="clear" w:pos="9071"/>
        <w:tab w:val="center" w:pos="4513"/>
        <w:tab w:val="right" w:pos="9026"/>
      </w:tabs>
      <w:spacing w:before="180" w:line="264" w:lineRule="auto"/>
      <w:jc w:val="left"/>
    </w:pPr>
    <w:rPr>
      <w:rFonts w:ascii="EC Square Sans Pro" w:eastAsiaTheme="minorHAnsi" w:hAnsi="EC Square Sans Pro" w:cstheme="minorBidi"/>
      <w:szCs w:val="22"/>
      <w:lang w:eastAsia="en-US"/>
    </w:rPr>
  </w:style>
  <w:style w:type="paragraph" w:customStyle="1" w:styleId="Footer-OddPage">
    <w:name w:val="Footer - Odd Page"/>
    <w:basedOn w:val="Footer"/>
    <w:qFormat/>
    <w:rsid w:val="00152136"/>
    <w:pPr>
      <w:tabs>
        <w:tab w:val="clear" w:pos="4535"/>
        <w:tab w:val="clear" w:pos="9071"/>
        <w:tab w:val="center" w:pos="4513"/>
        <w:tab w:val="right" w:pos="9026"/>
      </w:tabs>
      <w:spacing w:line="264" w:lineRule="auto"/>
      <w:jc w:val="right"/>
    </w:pPr>
    <w:rPr>
      <w:rFonts w:eastAsiaTheme="minorHAnsi" w:cstheme="minorBidi"/>
      <w:szCs w:val="22"/>
      <w:lang w:eastAsia="en-US"/>
    </w:rPr>
  </w:style>
  <w:style w:type="paragraph" w:customStyle="1" w:styleId="Footer-EvenPage">
    <w:name w:val="Footer - Even Page"/>
    <w:basedOn w:val="Footer"/>
    <w:qFormat/>
    <w:rsid w:val="00152136"/>
    <w:pPr>
      <w:tabs>
        <w:tab w:val="clear" w:pos="4535"/>
        <w:tab w:val="clear" w:pos="9071"/>
        <w:tab w:val="center" w:pos="4513"/>
        <w:tab w:val="right" w:pos="9026"/>
      </w:tabs>
      <w:spacing w:line="264" w:lineRule="auto"/>
      <w:jc w:val="left"/>
    </w:pPr>
    <w:rPr>
      <w:rFonts w:eastAsiaTheme="minorHAnsi" w:cstheme="minorBidi"/>
      <w:szCs w:val="22"/>
      <w:lang w:eastAsia="en-US"/>
    </w:rPr>
  </w:style>
  <w:style w:type="paragraph" w:customStyle="1" w:styleId="Header-PPOprogrammeinanutshellpage">
    <w:name w:val="Header - PPO programme in a nutshell page"/>
    <w:basedOn w:val="Header"/>
    <w:qFormat/>
    <w:rsid w:val="00152136"/>
    <w:pPr>
      <w:tabs>
        <w:tab w:val="clear" w:pos="4535"/>
        <w:tab w:val="clear" w:pos="9071"/>
        <w:tab w:val="center" w:pos="4513"/>
        <w:tab w:val="right" w:pos="9026"/>
      </w:tabs>
      <w:spacing w:before="180" w:line="264" w:lineRule="auto"/>
      <w:jc w:val="right"/>
    </w:pPr>
    <w:rPr>
      <w:rFonts w:ascii="EC Square Sans Pro" w:eastAsiaTheme="minorHAnsi" w:hAnsi="EC Square Sans Pro" w:cstheme="minorBidi"/>
      <w:color w:val="FFFFFF" w:themeColor="background1"/>
      <w:szCs w:val="22"/>
      <w:lang w:eastAsia="en-US"/>
    </w:rPr>
  </w:style>
  <w:style w:type="paragraph" w:customStyle="1" w:styleId="BASE-STYLE-TEXT">
    <w:name w:val="_BASE-STYLE-TEXT"/>
    <w:next w:val="Normal"/>
    <w:rsid w:val="00152136"/>
    <w:pPr>
      <w:spacing w:before="0" w:after="200"/>
    </w:pPr>
    <w:rPr>
      <w:rFonts w:ascii="EC Square Sans Pro" w:eastAsiaTheme="majorEastAsia" w:hAnsi="EC Square Sans Pro" w:cstheme="majorBidi"/>
      <w:color w:val="000000"/>
      <w:sz w:val="18"/>
      <w:szCs w:val="72"/>
      <w:lang w:eastAsia="en-GB"/>
    </w:rPr>
  </w:style>
  <w:style w:type="paragraph" w:customStyle="1" w:styleId="BASE-STYLE-HEADINGS">
    <w:name w:val="_BASE-STYLE-HEADINGS"/>
    <w:basedOn w:val="BASE-STYLE-TEXT"/>
    <w:next w:val="Normal"/>
    <w:rsid w:val="00152136"/>
  </w:style>
  <w:style w:type="paragraph" w:customStyle="1" w:styleId="ppoHeading3White">
    <w:name w:val="[ppo] Heading 3 (White)"/>
    <w:basedOn w:val="BASE-STYLE-HEADINGS"/>
    <w:qFormat/>
    <w:rsid w:val="00152136"/>
  </w:style>
  <w:style w:type="paragraph" w:customStyle="1" w:styleId="ppoProgrammenameWhite">
    <w:name w:val="[ppo] Programme name (White)"/>
    <w:basedOn w:val="BASE-STYLE-TEXT"/>
    <w:next w:val="Normal"/>
    <w:qFormat/>
    <w:rsid w:val="00152136"/>
  </w:style>
  <w:style w:type="paragraph" w:customStyle="1" w:styleId="ppoHeading4Orange">
    <w:name w:val="[ppo] Heading 4 (Orange)"/>
    <w:basedOn w:val="BASE-STYLE-HEADINGS"/>
    <w:next w:val="Normal"/>
    <w:qFormat/>
    <w:rsid w:val="00152136"/>
  </w:style>
  <w:style w:type="paragraph" w:styleId="Bibliography">
    <w:name w:val="Bibliography"/>
    <w:basedOn w:val="Normal"/>
    <w:next w:val="Normal"/>
    <w:uiPriority w:val="37"/>
    <w:semiHidden/>
    <w:unhideWhenUsed/>
    <w:rsid w:val="00152136"/>
    <w:pPr>
      <w:spacing w:before="0" w:after="240"/>
      <w:jc w:val="left"/>
    </w:pPr>
    <w:rPr>
      <w:rFonts w:ascii="EC Square Sans Pro" w:eastAsiaTheme="minorHAnsi" w:hAnsi="EC Square Sans Pro" w:cstheme="minorBidi"/>
      <w:sz w:val="22"/>
      <w:szCs w:val="22"/>
      <w:lang w:eastAsia="en-US"/>
    </w:rPr>
  </w:style>
  <w:style w:type="paragraph" w:styleId="BlockText">
    <w:name w:val="Block Text"/>
    <w:basedOn w:val="Normal"/>
    <w:uiPriority w:val="99"/>
    <w:semiHidden/>
    <w:unhideWhenUsed/>
    <w:rsid w:val="00152136"/>
    <w:pPr>
      <w:pBdr>
        <w:top w:val="single" w:sz="2" w:space="10" w:color="0E4194" w:themeColor="accent1" w:frame="1"/>
        <w:left w:val="single" w:sz="2" w:space="10" w:color="0E4194" w:themeColor="accent1" w:frame="1"/>
        <w:bottom w:val="single" w:sz="2" w:space="10" w:color="0E4194" w:themeColor="accent1" w:frame="1"/>
        <w:right w:val="single" w:sz="2" w:space="10" w:color="0E4194" w:themeColor="accent1" w:frame="1"/>
      </w:pBdr>
      <w:spacing w:before="0" w:after="240"/>
      <w:ind w:left="1152" w:right="1152"/>
      <w:jc w:val="left"/>
    </w:pPr>
    <w:rPr>
      <w:rFonts w:eastAsiaTheme="minorEastAsia" w:cstheme="minorBidi"/>
      <w:i/>
      <w:iCs/>
      <w:color w:val="0E4194" w:themeColor="accent1"/>
      <w:sz w:val="22"/>
      <w:szCs w:val="22"/>
      <w:lang w:eastAsia="en-US"/>
    </w:rPr>
  </w:style>
  <w:style w:type="paragraph" w:styleId="BodyText2">
    <w:name w:val="Body Text 2"/>
    <w:basedOn w:val="Normal"/>
    <w:link w:val="BodyText2Char"/>
    <w:uiPriority w:val="99"/>
    <w:semiHidden/>
    <w:unhideWhenUsed/>
    <w:rsid w:val="00152136"/>
    <w:pPr>
      <w:spacing w:before="0" w:line="480" w:lineRule="auto"/>
      <w:jc w:val="left"/>
    </w:pPr>
    <w:rPr>
      <w:rFonts w:ascii="EC Square Sans Pro" w:eastAsiaTheme="minorHAnsi" w:hAnsi="EC Square Sans Pro" w:cstheme="minorBidi"/>
      <w:sz w:val="22"/>
      <w:szCs w:val="22"/>
      <w:lang w:eastAsia="en-US"/>
    </w:rPr>
  </w:style>
  <w:style w:type="character" w:customStyle="1" w:styleId="BodyText2Char">
    <w:name w:val="Body Text 2 Char"/>
    <w:basedOn w:val="DefaultParagraphFont"/>
    <w:link w:val="BodyText2"/>
    <w:uiPriority w:val="99"/>
    <w:semiHidden/>
    <w:rsid w:val="00152136"/>
    <w:rPr>
      <w:rFonts w:ascii="EC Square Sans Pro" w:eastAsiaTheme="minorHAnsi" w:hAnsi="EC Square Sans Pro" w:cstheme="minorBidi"/>
      <w:sz w:val="22"/>
      <w:szCs w:val="22"/>
      <w:lang w:eastAsia="en-US"/>
    </w:rPr>
  </w:style>
  <w:style w:type="paragraph" w:styleId="BodyText3">
    <w:name w:val="Body Text 3"/>
    <w:basedOn w:val="Normal"/>
    <w:link w:val="BodyText3Char"/>
    <w:uiPriority w:val="99"/>
    <w:semiHidden/>
    <w:unhideWhenUsed/>
    <w:rsid w:val="00152136"/>
    <w:pPr>
      <w:spacing w:before="0"/>
      <w:jc w:val="left"/>
    </w:pPr>
    <w:rPr>
      <w:rFonts w:ascii="EC Square Sans Pro" w:eastAsiaTheme="minorHAnsi" w:hAnsi="EC Square Sans Pro" w:cstheme="minorBidi"/>
      <w:sz w:val="16"/>
      <w:szCs w:val="16"/>
      <w:lang w:eastAsia="en-US"/>
    </w:rPr>
  </w:style>
  <w:style w:type="character" w:customStyle="1" w:styleId="BodyText3Char">
    <w:name w:val="Body Text 3 Char"/>
    <w:basedOn w:val="DefaultParagraphFont"/>
    <w:link w:val="BodyText3"/>
    <w:uiPriority w:val="99"/>
    <w:semiHidden/>
    <w:rsid w:val="00152136"/>
    <w:rPr>
      <w:rFonts w:ascii="EC Square Sans Pro" w:eastAsiaTheme="minorHAnsi" w:hAnsi="EC Square Sans Pro" w:cstheme="minorBidi"/>
      <w:sz w:val="16"/>
      <w:szCs w:val="16"/>
      <w:lang w:eastAsia="en-US"/>
    </w:rPr>
  </w:style>
  <w:style w:type="paragraph" w:styleId="BodyTextFirstIndent">
    <w:name w:val="Body Text First Indent"/>
    <w:basedOn w:val="BodyText"/>
    <w:link w:val="BodyTextFirstIndentChar"/>
    <w:uiPriority w:val="99"/>
    <w:unhideWhenUsed/>
    <w:rsid w:val="00152136"/>
    <w:pPr>
      <w:spacing w:after="240" w:line="264" w:lineRule="auto"/>
      <w:ind w:firstLine="360"/>
      <w:jc w:val="left"/>
    </w:pPr>
    <w:rPr>
      <w:rFonts w:ascii="EC Square Sans Pro" w:eastAsiaTheme="minorHAnsi" w:hAnsi="EC Square Sans Pro" w:cstheme="minorBidi"/>
      <w:sz w:val="22"/>
      <w:szCs w:val="22"/>
      <w:lang w:eastAsia="en-US"/>
    </w:rPr>
  </w:style>
  <w:style w:type="character" w:customStyle="1" w:styleId="BodyTextFirstIndentChar">
    <w:name w:val="Body Text First Indent Char"/>
    <w:basedOn w:val="BodyTextChar"/>
    <w:link w:val="BodyTextFirstIndent"/>
    <w:uiPriority w:val="99"/>
    <w:rsid w:val="00152136"/>
    <w:rPr>
      <w:rFonts w:ascii="EC Square Sans Pro" w:eastAsiaTheme="minorHAnsi" w:hAnsi="EC Square Sans Pro" w:cstheme="minorBidi"/>
      <w:sz w:val="22"/>
      <w:szCs w:val="22"/>
      <w:lang w:eastAsia="en-US"/>
    </w:rPr>
  </w:style>
  <w:style w:type="paragraph" w:styleId="BodyTextIndent">
    <w:name w:val="Body Text Indent"/>
    <w:basedOn w:val="Normal"/>
    <w:link w:val="BodyTextIndentChar"/>
    <w:uiPriority w:val="99"/>
    <w:semiHidden/>
    <w:unhideWhenUsed/>
    <w:rsid w:val="00152136"/>
    <w:pPr>
      <w:spacing w:before="0"/>
      <w:ind w:left="283"/>
      <w:jc w:val="left"/>
    </w:pPr>
    <w:rPr>
      <w:rFonts w:ascii="EC Square Sans Pro" w:eastAsiaTheme="minorHAnsi" w:hAnsi="EC Square Sans Pro" w:cstheme="minorBidi"/>
      <w:sz w:val="22"/>
      <w:szCs w:val="22"/>
      <w:lang w:eastAsia="en-US"/>
    </w:rPr>
  </w:style>
  <w:style w:type="character" w:customStyle="1" w:styleId="BodyTextIndentChar">
    <w:name w:val="Body Text Indent Char"/>
    <w:basedOn w:val="DefaultParagraphFont"/>
    <w:link w:val="BodyTextIndent"/>
    <w:uiPriority w:val="99"/>
    <w:semiHidden/>
    <w:rsid w:val="00152136"/>
    <w:rPr>
      <w:rFonts w:ascii="EC Square Sans Pro" w:eastAsiaTheme="minorHAnsi" w:hAnsi="EC Square Sans Pro" w:cstheme="minorBidi"/>
      <w:sz w:val="22"/>
      <w:szCs w:val="22"/>
      <w:lang w:eastAsia="en-US"/>
    </w:rPr>
  </w:style>
  <w:style w:type="paragraph" w:styleId="BodyTextFirstIndent2">
    <w:name w:val="Body Text First Indent 2"/>
    <w:basedOn w:val="BodyTextIndent"/>
    <w:link w:val="BodyTextFirstIndent2Char"/>
    <w:uiPriority w:val="99"/>
    <w:semiHidden/>
    <w:unhideWhenUsed/>
    <w:rsid w:val="00152136"/>
    <w:pPr>
      <w:spacing w:after="240"/>
      <w:ind w:left="360" w:firstLine="360"/>
    </w:pPr>
  </w:style>
  <w:style w:type="character" w:customStyle="1" w:styleId="BodyTextFirstIndent2Char">
    <w:name w:val="Body Text First Indent 2 Char"/>
    <w:basedOn w:val="BodyTextIndentChar"/>
    <w:link w:val="BodyTextFirstIndent2"/>
    <w:uiPriority w:val="99"/>
    <w:semiHidden/>
    <w:rsid w:val="00152136"/>
    <w:rPr>
      <w:rFonts w:ascii="EC Square Sans Pro" w:eastAsiaTheme="minorHAnsi" w:hAnsi="EC Square Sans Pro" w:cstheme="minorBidi"/>
      <w:sz w:val="22"/>
      <w:szCs w:val="22"/>
      <w:lang w:eastAsia="en-US"/>
    </w:rPr>
  </w:style>
  <w:style w:type="paragraph" w:styleId="BodyTextIndent3">
    <w:name w:val="Body Text Indent 3"/>
    <w:basedOn w:val="Normal"/>
    <w:link w:val="BodyTextIndent3Char"/>
    <w:uiPriority w:val="99"/>
    <w:semiHidden/>
    <w:unhideWhenUsed/>
    <w:rsid w:val="00152136"/>
    <w:pPr>
      <w:spacing w:before="0"/>
      <w:ind w:left="283"/>
      <w:jc w:val="left"/>
    </w:pPr>
    <w:rPr>
      <w:rFonts w:ascii="EC Square Sans Pro" w:eastAsiaTheme="minorHAnsi" w:hAnsi="EC Square Sans Pro" w:cstheme="minorBidi"/>
      <w:sz w:val="16"/>
      <w:szCs w:val="16"/>
      <w:lang w:eastAsia="en-US"/>
    </w:rPr>
  </w:style>
  <w:style w:type="character" w:customStyle="1" w:styleId="BodyTextIndent3Char">
    <w:name w:val="Body Text Indent 3 Char"/>
    <w:basedOn w:val="DefaultParagraphFont"/>
    <w:link w:val="BodyTextIndent3"/>
    <w:uiPriority w:val="99"/>
    <w:semiHidden/>
    <w:rsid w:val="00152136"/>
    <w:rPr>
      <w:rFonts w:ascii="EC Square Sans Pro" w:eastAsiaTheme="minorHAnsi" w:hAnsi="EC Square Sans Pro" w:cstheme="minorBidi"/>
      <w:sz w:val="16"/>
      <w:szCs w:val="16"/>
      <w:lang w:eastAsia="en-US"/>
    </w:rPr>
  </w:style>
  <w:style w:type="paragraph" w:styleId="Closing">
    <w:name w:val="Closing"/>
    <w:basedOn w:val="Normal"/>
    <w:link w:val="ClosingChar"/>
    <w:uiPriority w:val="99"/>
    <w:semiHidden/>
    <w:unhideWhenUsed/>
    <w:rsid w:val="00152136"/>
    <w:pPr>
      <w:spacing w:before="0" w:after="0"/>
      <w:ind w:left="4252"/>
      <w:jc w:val="left"/>
    </w:pPr>
    <w:rPr>
      <w:rFonts w:ascii="EC Square Sans Pro" w:eastAsiaTheme="minorHAnsi" w:hAnsi="EC Square Sans Pro" w:cstheme="minorBidi"/>
      <w:sz w:val="22"/>
      <w:szCs w:val="22"/>
      <w:lang w:eastAsia="en-US"/>
    </w:rPr>
  </w:style>
  <w:style w:type="character" w:customStyle="1" w:styleId="ClosingChar">
    <w:name w:val="Closing Char"/>
    <w:basedOn w:val="DefaultParagraphFont"/>
    <w:link w:val="Closing"/>
    <w:uiPriority w:val="99"/>
    <w:semiHidden/>
    <w:rsid w:val="00152136"/>
    <w:rPr>
      <w:rFonts w:ascii="EC Square Sans Pro" w:eastAsiaTheme="minorHAnsi" w:hAnsi="EC Square Sans Pro" w:cstheme="minorBidi"/>
      <w:sz w:val="22"/>
      <w:szCs w:val="22"/>
      <w:lang w:eastAsia="en-US"/>
    </w:rPr>
  </w:style>
  <w:style w:type="paragraph" w:styleId="E-mailSignature">
    <w:name w:val="E-mail Signature"/>
    <w:basedOn w:val="Normal"/>
    <w:link w:val="E-mailSignatureChar"/>
    <w:uiPriority w:val="99"/>
    <w:semiHidden/>
    <w:unhideWhenUsed/>
    <w:rsid w:val="00152136"/>
    <w:pPr>
      <w:spacing w:before="0" w:after="0"/>
      <w:jc w:val="left"/>
    </w:pPr>
    <w:rPr>
      <w:rFonts w:ascii="EC Square Sans Pro" w:eastAsiaTheme="minorHAnsi" w:hAnsi="EC Square Sans Pro" w:cstheme="minorBidi"/>
      <w:sz w:val="22"/>
      <w:szCs w:val="22"/>
      <w:lang w:eastAsia="en-US"/>
    </w:rPr>
  </w:style>
  <w:style w:type="character" w:customStyle="1" w:styleId="E-mailSignatureChar">
    <w:name w:val="E-mail Signature Char"/>
    <w:basedOn w:val="DefaultParagraphFont"/>
    <w:link w:val="E-mailSignature"/>
    <w:uiPriority w:val="99"/>
    <w:semiHidden/>
    <w:rsid w:val="00152136"/>
    <w:rPr>
      <w:rFonts w:ascii="EC Square Sans Pro" w:eastAsiaTheme="minorHAnsi" w:hAnsi="EC Square Sans Pro" w:cstheme="minorBidi"/>
      <w:sz w:val="22"/>
      <w:szCs w:val="22"/>
      <w:lang w:eastAsia="en-US"/>
    </w:rPr>
  </w:style>
  <w:style w:type="paragraph" w:styleId="EnvelopeAddress">
    <w:name w:val="envelope address"/>
    <w:basedOn w:val="Normal"/>
    <w:uiPriority w:val="99"/>
    <w:semiHidden/>
    <w:unhideWhenUsed/>
    <w:rsid w:val="00152136"/>
    <w:pPr>
      <w:framePr w:w="7920" w:h="1980" w:hRule="exact" w:hSpace="180" w:wrap="auto" w:hAnchor="page" w:xAlign="center" w:yAlign="bottom"/>
      <w:spacing w:before="0" w:after="0"/>
      <w:ind w:left="2880"/>
      <w:jc w:val="left"/>
    </w:pPr>
    <w:rPr>
      <w:rFonts w:asciiTheme="majorHAnsi" w:eastAsiaTheme="majorEastAsia" w:hAnsiTheme="majorHAnsi" w:cstheme="majorBidi"/>
      <w:szCs w:val="24"/>
      <w:lang w:eastAsia="en-US"/>
    </w:rPr>
  </w:style>
  <w:style w:type="paragraph" w:styleId="EnvelopeReturn">
    <w:name w:val="envelope return"/>
    <w:basedOn w:val="Normal"/>
    <w:uiPriority w:val="99"/>
    <w:semiHidden/>
    <w:unhideWhenUsed/>
    <w:rsid w:val="00152136"/>
    <w:pPr>
      <w:spacing w:before="0" w:after="0"/>
      <w:jc w:val="left"/>
    </w:pPr>
    <w:rPr>
      <w:rFonts w:asciiTheme="majorHAnsi" w:eastAsiaTheme="majorEastAsia" w:hAnsiTheme="majorHAnsi" w:cstheme="majorBidi"/>
      <w:sz w:val="20"/>
      <w:szCs w:val="22"/>
      <w:lang w:eastAsia="en-US"/>
    </w:rPr>
  </w:style>
  <w:style w:type="character" w:styleId="HTMLAcronym">
    <w:name w:val="HTML Acronym"/>
    <w:basedOn w:val="DefaultParagraphFont"/>
    <w:uiPriority w:val="99"/>
    <w:semiHidden/>
    <w:unhideWhenUsed/>
    <w:rsid w:val="00152136"/>
    <w:rPr>
      <w:lang w:val="en-GB"/>
    </w:rPr>
  </w:style>
  <w:style w:type="paragraph" w:styleId="HTMLAddress">
    <w:name w:val="HTML Address"/>
    <w:basedOn w:val="Normal"/>
    <w:link w:val="HTMLAddressChar"/>
    <w:uiPriority w:val="99"/>
    <w:semiHidden/>
    <w:unhideWhenUsed/>
    <w:rsid w:val="00152136"/>
    <w:pPr>
      <w:spacing w:before="0" w:after="0"/>
      <w:jc w:val="left"/>
    </w:pPr>
    <w:rPr>
      <w:rFonts w:ascii="EC Square Sans Pro" w:eastAsiaTheme="minorHAnsi" w:hAnsi="EC Square Sans Pro" w:cstheme="minorBidi"/>
      <w:i/>
      <w:iCs/>
      <w:sz w:val="22"/>
      <w:szCs w:val="22"/>
      <w:lang w:eastAsia="en-US"/>
    </w:rPr>
  </w:style>
  <w:style w:type="character" w:customStyle="1" w:styleId="HTMLAddressChar">
    <w:name w:val="HTML Address Char"/>
    <w:basedOn w:val="DefaultParagraphFont"/>
    <w:link w:val="HTMLAddress"/>
    <w:uiPriority w:val="99"/>
    <w:semiHidden/>
    <w:rsid w:val="00152136"/>
    <w:rPr>
      <w:rFonts w:ascii="EC Square Sans Pro" w:eastAsiaTheme="minorHAnsi" w:hAnsi="EC Square Sans Pro" w:cstheme="minorBidi"/>
      <w:i/>
      <w:iCs/>
      <w:sz w:val="22"/>
      <w:szCs w:val="22"/>
      <w:lang w:eastAsia="en-US"/>
    </w:rPr>
  </w:style>
  <w:style w:type="character" w:styleId="HTMLCite">
    <w:name w:val="HTML Cite"/>
    <w:basedOn w:val="DefaultParagraphFont"/>
    <w:uiPriority w:val="99"/>
    <w:semiHidden/>
    <w:unhideWhenUsed/>
    <w:rsid w:val="00152136"/>
    <w:rPr>
      <w:i/>
      <w:iCs/>
      <w:lang w:val="en-GB"/>
    </w:rPr>
  </w:style>
  <w:style w:type="character" w:styleId="HTMLCode">
    <w:name w:val="HTML Code"/>
    <w:basedOn w:val="DefaultParagraphFont"/>
    <w:uiPriority w:val="99"/>
    <w:semiHidden/>
    <w:unhideWhenUsed/>
    <w:rsid w:val="00152136"/>
    <w:rPr>
      <w:rFonts w:ascii="Consolas" w:hAnsi="Consolas"/>
      <w:sz w:val="20"/>
      <w:szCs w:val="20"/>
      <w:lang w:val="en-GB"/>
    </w:rPr>
  </w:style>
  <w:style w:type="character" w:styleId="HTMLDefinition">
    <w:name w:val="HTML Definition"/>
    <w:basedOn w:val="DefaultParagraphFont"/>
    <w:uiPriority w:val="99"/>
    <w:semiHidden/>
    <w:unhideWhenUsed/>
    <w:rsid w:val="00152136"/>
    <w:rPr>
      <w:i/>
      <w:iCs/>
      <w:lang w:val="en-GB"/>
    </w:rPr>
  </w:style>
  <w:style w:type="character" w:styleId="HTMLKeyboard">
    <w:name w:val="HTML Keyboard"/>
    <w:basedOn w:val="DefaultParagraphFont"/>
    <w:uiPriority w:val="99"/>
    <w:semiHidden/>
    <w:unhideWhenUsed/>
    <w:rsid w:val="00152136"/>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152136"/>
    <w:pPr>
      <w:spacing w:before="0" w:after="0"/>
      <w:jc w:val="left"/>
    </w:pPr>
    <w:rPr>
      <w:rFonts w:ascii="Consolas" w:eastAsiaTheme="minorHAnsi" w:hAnsi="Consolas" w:cstheme="minorBidi"/>
      <w:sz w:val="20"/>
      <w:szCs w:val="22"/>
      <w:lang w:eastAsia="en-US"/>
    </w:rPr>
  </w:style>
  <w:style w:type="character" w:customStyle="1" w:styleId="HTMLPreformattedChar">
    <w:name w:val="HTML Preformatted Char"/>
    <w:basedOn w:val="DefaultParagraphFont"/>
    <w:link w:val="HTMLPreformatted"/>
    <w:uiPriority w:val="99"/>
    <w:semiHidden/>
    <w:rsid w:val="00152136"/>
    <w:rPr>
      <w:rFonts w:ascii="Consolas" w:eastAsiaTheme="minorHAnsi" w:hAnsi="Consolas" w:cstheme="minorBidi"/>
      <w:sz w:val="20"/>
      <w:szCs w:val="22"/>
      <w:lang w:eastAsia="en-US"/>
    </w:rPr>
  </w:style>
  <w:style w:type="character" w:styleId="HTMLSample">
    <w:name w:val="HTML Sample"/>
    <w:basedOn w:val="DefaultParagraphFont"/>
    <w:uiPriority w:val="99"/>
    <w:semiHidden/>
    <w:unhideWhenUsed/>
    <w:rsid w:val="00152136"/>
    <w:rPr>
      <w:rFonts w:ascii="Consolas" w:hAnsi="Consolas"/>
      <w:sz w:val="24"/>
      <w:szCs w:val="24"/>
      <w:lang w:val="en-GB"/>
    </w:rPr>
  </w:style>
  <w:style w:type="character" w:styleId="HTMLTypewriter">
    <w:name w:val="HTML Typewriter"/>
    <w:basedOn w:val="DefaultParagraphFont"/>
    <w:uiPriority w:val="99"/>
    <w:semiHidden/>
    <w:unhideWhenUsed/>
    <w:rsid w:val="00152136"/>
    <w:rPr>
      <w:rFonts w:ascii="Consolas" w:hAnsi="Consolas"/>
      <w:sz w:val="20"/>
      <w:szCs w:val="20"/>
      <w:lang w:val="en-GB"/>
    </w:rPr>
  </w:style>
  <w:style w:type="character" w:styleId="HTMLVariable">
    <w:name w:val="HTML Variable"/>
    <w:basedOn w:val="DefaultParagraphFont"/>
    <w:uiPriority w:val="99"/>
    <w:semiHidden/>
    <w:unhideWhenUsed/>
    <w:rsid w:val="00152136"/>
    <w:rPr>
      <w:i/>
      <w:iCs/>
      <w:lang w:val="en-GB"/>
    </w:rPr>
  </w:style>
  <w:style w:type="character" w:styleId="LineNumber">
    <w:name w:val="line number"/>
    <w:basedOn w:val="DefaultParagraphFont"/>
    <w:uiPriority w:val="99"/>
    <w:semiHidden/>
    <w:unhideWhenUsed/>
    <w:rsid w:val="00152136"/>
    <w:rPr>
      <w:lang w:val="en-GB"/>
    </w:rPr>
  </w:style>
  <w:style w:type="paragraph" w:styleId="List">
    <w:name w:val="List"/>
    <w:basedOn w:val="Normal"/>
    <w:uiPriority w:val="99"/>
    <w:semiHidden/>
    <w:unhideWhenUsed/>
    <w:rsid w:val="00152136"/>
    <w:pPr>
      <w:spacing w:before="0" w:after="240"/>
      <w:ind w:left="283" w:hanging="283"/>
      <w:contextualSpacing/>
      <w:jc w:val="left"/>
    </w:pPr>
    <w:rPr>
      <w:rFonts w:ascii="EC Square Sans Pro" w:eastAsiaTheme="minorHAnsi" w:hAnsi="EC Square Sans Pro" w:cstheme="minorBidi"/>
      <w:sz w:val="22"/>
      <w:szCs w:val="22"/>
      <w:lang w:eastAsia="en-US"/>
    </w:rPr>
  </w:style>
  <w:style w:type="paragraph" w:styleId="List2">
    <w:name w:val="List 2"/>
    <w:basedOn w:val="Normal"/>
    <w:uiPriority w:val="99"/>
    <w:semiHidden/>
    <w:unhideWhenUsed/>
    <w:rsid w:val="00152136"/>
    <w:pPr>
      <w:spacing w:before="0" w:after="240"/>
      <w:ind w:left="566" w:hanging="283"/>
      <w:contextualSpacing/>
      <w:jc w:val="left"/>
    </w:pPr>
    <w:rPr>
      <w:rFonts w:ascii="EC Square Sans Pro" w:eastAsiaTheme="minorHAnsi" w:hAnsi="EC Square Sans Pro" w:cstheme="minorBidi"/>
      <w:sz w:val="22"/>
      <w:szCs w:val="22"/>
      <w:lang w:eastAsia="en-US"/>
    </w:rPr>
  </w:style>
  <w:style w:type="paragraph" w:styleId="List3">
    <w:name w:val="List 3"/>
    <w:basedOn w:val="Normal"/>
    <w:uiPriority w:val="99"/>
    <w:semiHidden/>
    <w:unhideWhenUsed/>
    <w:rsid w:val="00152136"/>
    <w:pPr>
      <w:spacing w:before="0" w:after="240"/>
      <w:ind w:left="849" w:hanging="283"/>
      <w:contextualSpacing/>
      <w:jc w:val="left"/>
    </w:pPr>
    <w:rPr>
      <w:rFonts w:ascii="EC Square Sans Pro" w:eastAsiaTheme="minorHAnsi" w:hAnsi="EC Square Sans Pro" w:cstheme="minorBidi"/>
      <w:sz w:val="22"/>
      <w:szCs w:val="22"/>
      <w:lang w:eastAsia="en-US"/>
    </w:rPr>
  </w:style>
  <w:style w:type="paragraph" w:styleId="List4">
    <w:name w:val="List 4"/>
    <w:basedOn w:val="Normal"/>
    <w:uiPriority w:val="99"/>
    <w:unhideWhenUsed/>
    <w:rsid w:val="00152136"/>
    <w:pPr>
      <w:spacing w:before="0" w:after="240"/>
      <w:ind w:left="1132" w:hanging="283"/>
      <w:contextualSpacing/>
      <w:jc w:val="left"/>
    </w:pPr>
    <w:rPr>
      <w:rFonts w:ascii="EC Square Sans Pro" w:eastAsiaTheme="minorHAnsi" w:hAnsi="EC Square Sans Pro" w:cstheme="minorBidi"/>
      <w:sz w:val="22"/>
      <w:szCs w:val="22"/>
      <w:lang w:eastAsia="en-US"/>
    </w:rPr>
  </w:style>
  <w:style w:type="paragraph" w:styleId="List5">
    <w:name w:val="List 5"/>
    <w:basedOn w:val="Normal"/>
    <w:uiPriority w:val="99"/>
    <w:unhideWhenUsed/>
    <w:rsid w:val="00152136"/>
    <w:pPr>
      <w:spacing w:before="0" w:after="240"/>
      <w:ind w:left="1415" w:hanging="283"/>
      <w:contextualSpacing/>
      <w:jc w:val="left"/>
    </w:pPr>
    <w:rPr>
      <w:rFonts w:ascii="EC Square Sans Pro" w:eastAsiaTheme="minorHAnsi" w:hAnsi="EC Square Sans Pro" w:cstheme="minorBidi"/>
      <w:sz w:val="22"/>
      <w:szCs w:val="22"/>
      <w:lang w:eastAsia="en-US"/>
    </w:rPr>
  </w:style>
  <w:style w:type="paragraph" w:styleId="ListBullet5">
    <w:name w:val="List Bullet 5"/>
    <w:basedOn w:val="Normal"/>
    <w:uiPriority w:val="99"/>
    <w:semiHidden/>
    <w:unhideWhenUsed/>
    <w:rsid w:val="00152136"/>
    <w:pPr>
      <w:tabs>
        <w:tab w:val="num" w:pos="1492"/>
      </w:tabs>
      <w:spacing w:before="0" w:after="240"/>
      <w:ind w:left="1492" w:hanging="360"/>
      <w:contextualSpacing/>
      <w:jc w:val="left"/>
    </w:pPr>
    <w:rPr>
      <w:rFonts w:ascii="EC Square Sans Pro" w:eastAsiaTheme="minorHAnsi" w:hAnsi="EC Square Sans Pro" w:cstheme="minorBidi"/>
      <w:sz w:val="22"/>
      <w:szCs w:val="22"/>
      <w:lang w:eastAsia="en-US"/>
    </w:rPr>
  </w:style>
  <w:style w:type="paragraph" w:styleId="ListContinue">
    <w:name w:val="List Continue"/>
    <w:basedOn w:val="Normal"/>
    <w:uiPriority w:val="99"/>
    <w:semiHidden/>
    <w:unhideWhenUsed/>
    <w:rsid w:val="00152136"/>
    <w:pPr>
      <w:spacing w:before="0"/>
      <w:ind w:left="283"/>
      <w:contextualSpacing/>
      <w:jc w:val="left"/>
    </w:pPr>
    <w:rPr>
      <w:rFonts w:ascii="EC Square Sans Pro" w:eastAsiaTheme="minorHAnsi" w:hAnsi="EC Square Sans Pro" w:cstheme="minorBidi"/>
      <w:sz w:val="22"/>
      <w:szCs w:val="22"/>
      <w:lang w:eastAsia="en-US"/>
    </w:rPr>
  </w:style>
  <w:style w:type="paragraph" w:styleId="ListContinue2">
    <w:name w:val="List Continue 2"/>
    <w:basedOn w:val="Normal"/>
    <w:uiPriority w:val="99"/>
    <w:semiHidden/>
    <w:unhideWhenUsed/>
    <w:rsid w:val="00152136"/>
    <w:pPr>
      <w:spacing w:before="0"/>
      <w:ind w:left="566"/>
      <w:contextualSpacing/>
      <w:jc w:val="left"/>
    </w:pPr>
    <w:rPr>
      <w:rFonts w:ascii="EC Square Sans Pro" w:eastAsiaTheme="minorHAnsi" w:hAnsi="EC Square Sans Pro" w:cstheme="minorBidi"/>
      <w:sz w:val="22"/>
      <w:szCs w:val="22"/>
      <w:lang w:eastAsia="en-US"/>
    </w:rPr>
  </w:style>
  <w:style w:type="paragraph" w:styleId="ListContinue3">
    <w:name w:val="List Continue 3"/>
    <w:basedOn w:val="Normal"/>
    <w:uiPriority w:val="99"/>
    <w:semiHidden/>
    <w:unhideWhenUsed/>
    <w:rsid w:val="00152136"/>
    <w:pPr>
      <w:spacing w:before="0"/>
      <w:ind w:left="849"/>
      <w:contextualSpacing/>
      <w:jc w:val="left"/>
    </w:pPr>
    <w:rPr>
      <w:rFonts w:ascii="EC Square Sans Pro" w:eastAsiaTheme="minorHAnsi" w:hAnsi="EC Square Sans Pro" w:cstheme="minorBidi"/>
      <w:sz w:val="22"/>
      <w:szCs w:val="22"/>
      <w:lang w:eastAsia="en-US"/>
    </w:rPr>
  </w:style>
  <w:style w:type="paragraph" w:styleId="ListContinue4">
    <w:name w:val="List Continue 4"/>
    <w:basedOn w:val="Normal"/>
    <w:uiPriority w:val="99"/>
    <w:semiHidden/>
    <w:unhideWhenUsed/>
    <w:rsid w:val="00152136"/>
    <w:pPr>
      <w:spacing w:before="0"/>
      <w:ind w:left="1132"/>
      <w:contextualSpacing/>
      <w:jc w:val="left"/>
    </w:pPr>
    <w:rPr>
      <w:rFonts w:ascii="EC Square Sans Pro" w:eastAsiaTheme="minorHAnsi" w:hAnsi="EC Square Sans Pro" w:cstheme="minorBidi"/>
      <w:sz w:val="22"/>
      <w:szCs w:val="22"/>
      <w:lang w:eastAsia="en-US"/>
    </w:rPr>
  </w:style>
  <w:style w:type="paragraph" w:styleId="ListContinue5">
    <w:name w:val="List Continue 5"/>
    <w:basedOn w:val="Normal"/>
    <w:uiPriority w:val="99"/>
    <w:semiHidden/>
    <w:unhideWhenUsed/>
    <w:rsid w:val="00152136"/>
    <w:pPr>
      <w:spacing w:before="0"/>
      <w:ind w:left="1415"/>
      <w:contextualSpacing/>
      <w:jc w:val="left"/>
    </w:pPr>
    <w:rPr>
      <w:rFonts w:ascii="EC Square Sans Pro" w:eastAsiaTheme="minorHAnsi" w:hAnsi="EC Square Sans Pro" w:cstheme="minorBidi"/>
      <w:sz w:val="22"/>
      <w:szCs w:val="22"/>
      <w:lang w:eastAsia="en-US"/>
    </w:rPr>
  </w:style>
  <w:style w:type="paragraph" w:styleId="ListNumber5">
    <w:name w:val="List Number 5"/>
    <w:basedOn w:val="Normal"/>
    <w:uiPriority w:val="99"/>
    <w:semiHidden/>
    <w:unhideWhenUsed/>
    <w:rsid w:val="00152136"/>
    <w:pPr>
      <w:tabs>
        <w:tab w:val="num" w:pos="1492"/>
      </w:tabs>
      <w:spacing w:before="0" w:after="240"/>
      <w:ind w:left="1492" w:hanging="360"/>
      <w:contextualSpacing/>
      <w:jc w:val="left"/>
    </w:pPr>
    <w:rPr>
      <w:rFonts w:ascii="EC Square Sans Pro" w:eastAsiaTheme="minorHAnsi" w:hAnsi="EC Square Sans Pro" w:cstheme="minorBidi"/>
      <w:sz w:val="22"/>
      <w:szCs w:val="22"/>
      <w:lang w:eastAsia="en-US"/>
    </w:rPr>
  </w:style>
  <w:style w:type="character" w:customStyle="1" w:styleId="MacroTextChar">
    <w:name w:val="Macro Text Char"/>
    <w:basedOn w:val="DefaultParagraphFont"/>
    <w:link w:val="MacroText"/>
    <w:uiPriority w:val="99"/>
    <w:rsid w:val="00152136"/>
  </w:style>
  <w:style w:type="paragraph" w:styleId="MessageHeader">
    <w:name w:val="Message Header"/>
    <w:basedOn w:val="Normal"/>
    <w:link w:val="MessageHeaderChar"/>
    <w:uiPriority w:val="99"/>
    <w:semiHidden/>
    <w:unhideWhenUsed/>
    <w:rsid w:val="00152136"/>
    <w:pPr>
      <w:pBdr>
        <w:top w:val="single" w:sz="6" w:space="1" w:color="auto"/>
        <w:left w:val="single" w:sz="6" w:space="1" w:color="auto"/>
        <w:bottom w:val="single" w:sz="6" w:space="1" w:color="auto"/>
        <w:right w:val="single" w:sz="6" w:space="1" w:color="auto"/>
      </w:pBdr>
      <w:shd w:val="pct20" w:color="auto" w:fill="auto"/>
      <w:spacing w:before="0" w:after="0"/>
      <w:ind w:left="1134" w:hanging="1134"/>
      <w:jc w:val="left"/>
    </w:pPr>
    <w:rPr>
      <w:rFonts w:asciiTheme="majorHAnsi" w:eastAsiaTheme="majorEastAsia" w:hAnsiTheme="majorHAnsi" w:cstheme="majorBidi"/>
      <w:szCs w:val="24"/>
      <w:lang w:eastAsia="en-US"/>
    </w:rPr>
  </w:style>
  <w:style w:type="character" w:customStyle="1" w:styleId="MessageHeaderChar">
    <w:name w:val="Message Header Char"/>
    <w:basedOn w:val="DefaultParagraphFont"/>
    <w:link w:val="MessageHeader"/>
    <w:uiPriority w:val="99"/>
    <w:semiHidden/>
    <w:rsid w:val="00152136"/>
    <w:rPr>
      <w:rFonts w:asciiTheme="majorHAnsi" w:eastAsiaTheme="majorEastAsia" w:hAnsiTheme="majorHAnsi" w:cstheme="majorBidi"/>
      <w:szCs w:val="24"/>
      <w:shd w:val="pct20" w:color="auto" w:fill="auto"/>
      <w:lang w:eastAsia="en-US"/>
    </w:rPr>
  </w:style>
  <w:style w:type="paragraph" w:styleId="NormalIndent">
    <w:name w:val="Normal Indent"/>
    <w:basedOn w:val="Normal"/>
    <w:uiPriority w:val="99"/>
    <w:semiHidden/>
    <w:unhideWhenUsed/>
    <w:rsid w:val="00152136"/>
    <w:pPr>
      <w:spacing w:before="0" w:after="240"/>
      <w:ind w:left="720"/>
      <w:jc w:val="left"/>
    </w:pPr>
    <w:rPr>
      <w:rFonts w:ascii="EC Square Sans Pro" w:eastAsiaTheme="minorHAnsi" w:hAnsi="EC Square Sans Pro" w:cstheme="minorBidi"/>
      <w:sz w:val="22"/>
      <w:szCs w:val="22"/>
      <w:lang w:eastAsia="en-US"/>
    </w:rPr>
  </w:style>
  <w:style w:type="paragraph" w:styleId="NoteHeading">
    <w:name w:val="Note Heading"/>
    <w:basedOn w:val="Normal"/>
    <w:next w:val="Normal"/>
    <w:link w:val="NoteHeadingChar"/>
    <w:uiPriority w:val="99"/>
    <w:semiHidden/>
    <w:unhideWhenUsed/>
    <w:rsid w:val="00152136"/>
    <w:pPr>
      <w:spacing w:before="0" w:after="0"/>
      <w:jc w:val="left"/>
    </w:pPr>
    <w:rPr>
      <w:rFonts w:ascii="EC Square Sans Pro" w:eastAsiaTheme="minorHAnsi" w:hAnsi="EC Square Sans Pro" w:cstheme="minorBidi"/>
      <w:sz w:val="22"/>
      <w:szCs w:val="22"/>
      <w:lang w:eastAsia="en-US"/>
    </w:rPr>
  </w:style>
  <w:style w:type="character" w:customStyle="1" w:styleId="NoteHeadingChar">
    <w:name w:val="Note Heading Char"/>
    <w:basedOn w:val="DefaultParagraphFont"/>
    <w:link w:val="NoteHeading"/>
    <w:uiPriority w:val="99"/>
    <w:semiHidden/>
    <w:rsid w:val="00152136"/>
    <w:rPr>
      <w:rFonts w:ascii="EC Square Sans Pro" w:eastAsiaTheme="minorHAnsi" w:hAnsi="EC Square Sans Pro" w:cstheme="minorBidi"/>
      <w:sz w:val="22"/>
      <w:szCs w:val="22"/>
      <w:lang w:eastAsia="en-US"/>
    </w:rPr>
  </w:style>
  <w:style w:type="paragraph" w:styleId="PlainText">
    <w:name w:val="Plain Text"/>
    <w:basedOn w:val="Normal"/>
    <w:link w:val="PlainTextChar"/>
    <w:uiPriority w:val="99"/>
    <w:semiHidden/>
    <w:unhideWhenUsed/>
    <w:rsid w:val="00152136"/>
    <w:pPr>
      <w:spacing w:before="0" w:after="0"/>
      <w:jc w:val="left"/>
    </w:pPr>
    <w:rPr>
      <w:rFonts w:ascii="Consolas" w:eastAsiaTheme="minorHAnsi" w:hAnsi="Consolas" w:cstheme="minorBidi"/>
      <w:sz w:val="21"/>
      <w:szCs w:val="21"/>
      <w:lang w:eastAsia="en-US"/>
    </w:rPr>
  </w:style>
  <w:style w:type="character" w:customStyle="1" w:styleId="PlainTextChar">
    <w:name w:val="Plain Text Char"/>
    <w:basedOn w:val="DefaultParagraphFont"/>
    <w:link w:val="PlainText"/>
    <w:uiPriority w:val="99"/>
    <w:semiHidden/>
    <w:rsid w:val="00152136"/>
    <w:rPr>
      <w:rFonts w:ascii="Consolas" w:eastAsiaTheme="minorHAnsi" w:hAnsi="Consolas" w:cstheme="minorBidi"/>
      <w:sz w:val="21"/>
      <w:szCs w:val="21"/>
      <w:lang w:eastAsia="en-US"/>
    </w:rPr>
  </w:style>
  <w:style w:type="paragraph" w:styleId="Salutation">
    <w:name w:val="Salutation"/>
    <w:basedOn w:val="Normal"/>
    <w:next w:val="Normal"/>
    <w:link w:val="SalutationChar"/>
    <w:uiPriority w:val="99"/>
    <w:unhideWhenUsed/>
    <w:rsid w:val="00152136"/>
    <w:pPr>
      <w:spacing w:before="0" w:after="240"/>
      <w:jc w:val="left"/>
    </w:pPr>
    <w:rPr>
      <w:rFonts w:ascii="EC Square Sans Pro" w:eastAsiaTheme="minorHAnsi" w:hAnsi="EC Square Sans Pro" w:cstheme="minorBidi"/>
      <w:sz w:val="22"/>
      <w:szCs w:val="22"/>
      <w:lang w:eastAsia="en-US"/>
    </w:rPr>
  </w:style>
  <w:style w:type="character" w:customStyle="1" w:styleId="SalutationChar">
    <w:name w:val="Salutation Char"/>
    <w:basedOn w:val="DefaultParagraphFont"/>
    <w:link w:val="Salutation"/>
    <w:uiPriority w:val="99"/>
    <w:rsid w:val="00152136"/>
    <w:rPr>
      <w:rFonts w:ascii="EC Square Sans Pro" w:eastAsiaTheme="minorHAnsi" w:hAnsi="EC Square Sans Pro" w:cstheme="minorBidi"/>
      <w:sz w:val="22"/>
      <w:szCs w:val="22"/>
      <w:lang w:eastAsia="en-US"/>
    </w:rPr>
  </w:style>
  <w:style w:type="paragraph" w:styleId="TableofAuthorities">
    <w:name w:val="table of authorities"/>
    <w:basedOn w:val="Normal"/>
    <w:next w:val="Normal"/>
    <w:uiPriority w:val="99"/>
    <w:semiHidden/>
    <w:unhideWhenUsed/>
    <w:rsid w:val="00152136"/>
    <w:pPr>
      <w:spacing w:before="0" w:after="0"/>
      <w:ind w:left="220" w:hanging="220"/>
      <w:jc w:val="left"/>
    </w:pPr>
    <w:rPr>
      <w:rFonts w:ascii="EC Square Sans Pro" w:eastAsiaTheme="minorHAnsi" w:hAnsi="EC Square Sans Pro" w:cstheme="minorBidi"/>
      <w:sz w:val="22"/>
      <w:szCs w:val="22"/>
      <w:lang w:eastAsia="en-US"/>
    </w:rPr>
  </w:style>
  <w:style w:type="paragraph" w:styleId="TOAHeading">
    <w:name w:val="toa heading"/>
    <w:basedOn w:val="Normal"/>
    <w:next w:val="Normal"/>
    <w:uiPriority w:val="99"/>
    <w:semiHidden/>
    <w:unhideWhenUsed/>
    <w:rsid w:val="00152136"/>
    <w:pPr>
      <w:spacing w:after="240"/>
      <w:jc w:val="left"/>
    </w:pPr>
    <w:rPr>
      <w:rFonts w:asciiTheme="majorHAnsi" w:eastAsiaTheme="majorEastAsia" w:hAnsiTheme="majorHAnsi" w:cstheme="majorBidi"/>
      <w:b/>
      <w:bCs/>
      <w:szCs w:val="24"/>
      <w:lang w:eastAsia="en-US"/>
    </w:rPr>
  </w:style>
  <w:style w:type="paragraph" w:customStyle="1" w:styleId="ppoTableacheivementvalue">
    <w:name w:val="[ppo_Table] acheivement value"/>
    <w:basedOn w:val="BASE-STYLE-TEXT"/>
    <w:next w:val="Normal"/>
    <w:qFormat/>
    <w:rsid w:val="00152136"/>
  </w:style>
  <w:style w:type="paragraph" w:customStyle="1" w:styleId="ppoListArabic1aiii-L3consecutiveparagraph">
    <w:name w:val="[ppo_List] Arabic [ 1. ][ a. ][ (iii) ] - L3 (consecutive paragraph)"/>
    <w:basedOn w:val="BASE-STYLE-TEXT"/>
    <w:qFormat/>
    <w:rsid w:val="00152136"/>
  </w:style>
  <w:style w:type="paragraph" w:customStyle="1" w:styleId="ppoListArabic1aiii-L2consecutiveparagraph">
    <w:name w:val="[ppo_List] Arabic [ 1. ][ a. ][ (iii) ] - L2 (consecutive paragraph)"/>
    <w:basedOn w:val="BASE-STYLE-TEXT"/>
    <w:qFormat/>
    <w:rsid w:val="00152136"/>
  </w:style>
  <w:style w:type="paragraph" w:customStyle="1" w:styleId="ppoListArabic1aiii-L1consecutiveparagraph">
    <w:name w:val="[ppo_List] Arabic [ 1. ][ a. ][ (iii) ] - L1 (consecutive paragraph)"/>
    <w:basedOn w:val="BASE-STYLE-TEXT"/>
    <w:qFormat/>
    <w:rsid w:val="00152136"/>
  </w:style>
  <w:style w:type="paragraph" w:customStyle="1" w:styleId="ppoListHyphened-L1consecutiveparagraph">
    <w:name w:val="[ppo_List] Hyphened [ – ][ * ][ ◊ ] - L1 (consecutive paragraph)"/>
    <w:basedOn w:val="ppoListHyphened-L1"/>
    <w:qFormat/>
    <w:rsid w:val="00152136"/>
    <w:pPr>
      <w:numPr>
        <w:numId w:val="0"/>
      </w:numPr>
      <w:ind w:left="357"/>
    </w:pPr>
  </w:style>
  <w:style w:type="paragraph" w:customStyle="1" w:styleId="ppoListHyphened-L2consecutiveparagraph">
    <w:name w:val="[ppo_List] Hyphened [ – ][ * ][ ◊ ] - L2 (consecutive paragraph)"/>
    <w:basedOn w:val="BASE-STYLE-TEXT"/>
    <w:qFormat/>
    <w:rsid w:val="00152136"/>
  </w:style>
  <w:style w:type="paragraph" w:customStyle="1" w:styleId="ppoListHyphened-L3consecutiveparagraph">
    <w:name w:val="[ppo_List] Hyphened [ – ][ * ][ ◊ ] - L3 (consecutive paragraph)"/>
    <w:basedOn w:val="BASE-STYLE-TEXT"/>
    <w:qFormat/>
    <w:rsid w:val="00152136"/>
  </w:style>
  <w:style w:type="character" w:customStyle="1" w:styleId="ppocharOrangetext24pt">
    <w:name w:val="[ppo_char] Orange text 24pt"/>
    <w:uiPriority w:val="1"/>
    <w:qFormat/>
    <w:rsid w:val="00152136"/>
    <w:rPr>
      <w:color w:val="19854D"/>
      <w:sz w:val="48"/>
      <w:szCs w:val="36"/>
    </w:rPr>
  </w:style>
  <w:style w:type="paragraph" w:customStyle="1" w:styleId="ppoTableTabletitle">
    <w:name w:val="[ppo_Table] Table title"/>
    <w:basedOn w:val="BASE-STYLE-TEXT"/>
    <w:next w:val="Normal"/>
    <w:qFormat/>
    <w:rsid w:val="00152136"/>
  </w:style>
  <w:style w:type="character" w:customStyle="1" w:styleId="ppocharOrangeemphasis">
    <w:name w:val="[ppo_char] Orange emphasis"/>
    <w:uiPriority w:val="1"/>
    <w:qFormat/>
    <w:rsid w:val="00152136"/>
    <w:rPr>
      <w:b/>
      <w:color w:val="19854D"/>
    </w:rPr>
  </w:style>
  <w:style w:type="paragraph" w:customStyle="1" w:styleId="StyleppoHeading3WhiteLeft0cm">
    <w:name w:val="Style [ppo] Heading 3 (White) + Left:  0 cm"/>
    <w:basedOn w:val="ppoHeading3White"/>
    <w:rsid w:val="00152136"/>
    <w:pPr>
      <w:keepNext/>
      <w:keepLines/>
      <w:spacing w:after="120" w:line="240" w:lineRule="auto"/>
      <w:jc w:val="left"/>
      <w:outlineLvl w:val="2"/>
    </w:pPr>
    <w:rPr>
      <w:rFonts w:eastAsia="Times New Roman" w:cs="Times New Roman"/>
      <w:b/>
      <w:bCs/>
      <w:color w:val="FFFFFF" w:themeColor="background1"/>
      <w:sz w:val="96"/>
      <w:szCs w:val="20"/>
    </w:rPr>
  </w:style>
  <w:style w:type="paragraph" w:customStyle="1" w:styleId="StyleppoProgrammenameWhiteLeft01cm">
    <w:name w:val="Style [ppo] Programme name (White) + Left:  0.1 cm"/>
    <w:basedOn w:val="ppoProgrammenameWhite"/>
    <w:rsid w:val="00152136"/>
    <w:pPr>
      <w:spacing w:after="480" w:line="240" w:lineRule="auto"/>
      <w:ind w:left="57"/>
    </w:pPr>
    <w:rPr>
      <w:rFonts w:eastAsia="Times New Roman" w:cs="Times New Roman"/>
      <w:color w:val="FFFFFF" w:themeColor="background1"/>
      <w:sz w:val="32"/>
      <w:szCs w:val="20"/>
    </w:rPr>
  </w:style>
  <w:style w:type="paragraph" w:customStyle="1" w:styleId="TableTitle0">
    <w:name w:val="TableTitle"/>
    <w:uiPriority w:val="1"/>
    <w:qFormat/>
    <w:rsid w:val="00152136"/>
    <w:pPr>
      <w:spacing w:before="0" w:line="259" w:lineRule="auto"/>
      <w:jc w:val="left"/>
    </w:pPr>
    <w:rPr>
      <w:rFonts w:ascii="EC Square Sans Pro" w:hAnsi="EC Square Sans Pro"/>
      <w:sz w:val="22"/>
      <w:lang w:val="en-US" w:eastAsia="en-GB"/>
    </w:rPr>
  </w:style>
  <w:style w:type="table" w:styleId="PlainTable1">
    <w:name w:val="Plain Table 1"/>
    <w:basedOn w:val="TableNormal"/>
    <w:uiPriority w:val="41"/>
    <w:rsid w:val="00152136"/>
    <w:pPr>
      <w:spacing w:before="0" w:after="0" w:line="240" w:lineRule="auto"/>
      <w:jc w:val="left"/>
    </w:pPr>
    <w:rPr>
      <w:rFonts w:ascii="EC Square Sans Pro" w:eastAsiaTheme="minorHAnsi" w:hAnsi="EC Square Sans Pro" w:cstheme="minorBidi"/>
      <w:sz w:val="22"/>
      <w:szCs w:val="22"/>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reference">
    <w:name w:val="reference"/>
    <w:basedOn w:val="FootnoteText"/>
    <w:uiPriority w:val="1"/>
    <w:qFormat/>
    <w:rsid w:val="00152136"/>
    <w:pPr>
      <w:spacing w:before="120" w:after="60" w:line="264" w:lineRule="auto"/>
      <w:ind w:left="288" w:hanging="288"/>
    </w:pPr>
    <w:rPr>
      <w:rFonts w:ascii="EC Square Sans Pro" w:eastAsiaTheme="minorEastAsia" w:hAnsi="EC Square Sans Pro" w:cstheme="minorBidi"/>
      <w:color w:val="auto"/>
      <w:sz w:val="18"/>
      <w:szCs w:val="22"/>
      <w:lang w:eastAsia="en-US"/>
    </w:rPr>
  </w:style>
  <w:style w:type="character" w:customStyle="1" w:styleId="UnresolvedMention4">
    <w:name w:val="Unresolved Mention4"/>
    <w:basedOn w:val="DefaultParagraphFont"/>
    <w:uiPriority w:val="99"/>
    <w:unhideWhenUsed/>
    <w:rsid w:val="00152136"/>
    <w:rPr>
      <w:color w:val="605E5C"/>
      <w:shd w:val="clear" w:color="auto" w:fill="E1DFDD"/>
    </w:rPr>
  </w:style>
  <w:style w:type="character" w:customStyle="1" w:styleId="Mention2">
    <w:name w:val="Mention2"/>
    <w:basedOn w:val="DefaultParagraphFont"/>
    <w:uiPriority w:val="99"/>
    <w:unhideWhenUsed/>
    <w:rsid w:val="00152136"/>
    <w:rPr>
      <w:color w:val="2B579A"/>
      <w:shd w:val="clear" w:color="auto" w:fill="E1DFDD"/>
    </w:rPr>
  </w:style>
  <w:style w:type="character" w:customStyle="1" w:styleId="UnresolvedMention5">
    <w:name w:val="Unresolved Mention5"/>
    <w:basedOn w:val="DefaultParagraphFont"/>
    <w:uiPriority w:val="99"/>
    <w:semiHidden/>
    <w:unhideWhenUsed/>
    <w:rsid w:val="00152136"/>
    <w:rPr>
      <w:color w:val="605E5C"/>
      <w:shd w:val="clear" w:color="auto" w:fill="E1DFDD"/>
    </w:rPr>
  </w:style>
  <w:style w:type="character" w:customStyle="1" w:styleId="UnresolvedMention6">
    <w:name w:val="Unresolved Mention6"/>
    <w:basedOn w:val="DefaultParagraphFont"/>
    <w:uiPriority w:val="99"/>
    <w:semiHidden/>
    <w:unhideWhenUsed/>
    <w:rsid w:val="00152136"/>
    <w:rPr>
      <w:color w:val="605E5C"/>
      <w:shd w:val="clear" w:color="auto" w:fill="E1DFDD"/>
    </w:rPr>
  </w:style>
  <w:style w:type="character" w:customStyle="1" w:styleId="Mention3">
    <w:name w:val="Mention3"/>
    <w:basedOn w:val="DefaultParagraphFont"/>
    <w:uiPriority w:val="99"/>
    <w:unhideWhenUsed/>
    <w:rsid w:val="00152136"/>
    <w:rPr>
      <w:color w:val="2B579A"/>
      <w:shd w:val="clear" w:color="auto" w:fill="E1DFDD"/>
    </w:rPr>
  </w:style>
  <w:style w:type="character" w:customStyle="1" w:styleId="cf01">
    <w:name w:val="cf01"/>
    <w:basedOn w:val="DefaultParagraphFont"/>
    <w:rsid w:val="00152136"/>
    <w:rPr>
      <w:rFonts w:ascii="Segoe UI" w:hAnsi="Segoe UI" w:cs="Segoe UI" w:hint="default"/>
      <w:sz w:val="18"/>
      <w:szCs w:val="18"/>
    </w:rPr>
  </w:style>
  <w:style w:type="paragraph" w:customStyle="1" w:styleId="Agencestableauxchiffresfirstcolofwhich">
    <w:name w:val="Agences_tableaux_chiffres_firstcol_ofwhich"/>
    <w:basedOn w:val="Normal"/>
    <w:autoRedefine/>
    <w:rsid w:val="00152136"/>
    <w:pPr>
      <w:spacing w:before="30" w:after="30" w:line="240" w:lineRule="auto"/>
      <w:jc w:val="left"/>
    </w:pPr>
    <w:rPr>
      <w:rFonts w:ascii="Times New Roman" w:hAnsi="Times New Roman"/>
      <w:i/>
      <w:sz w:val="18"/>
      <w:lang w:eastAsia="en-GB"/>
    </w:rPr>
  </w:style>
  <w:style w:type="character" w:customStyle="1" w:styleId="k6pdkd">
    <w:name w:val="k6pdkd"/>
    <w:basedOn w:val="DefaultParagraphFont"/>
    <w:rsid w:val="00152136"/>
  </w:style>
  <w:style w:type="character" w:customStyle="1" w:styleId="tabchar">
    <w:name w:val="tabchar"/>
    <w:basedOn w:val="DefaultParagraphFont"/>
    <w:rsid w:val="00152136"/>
  </w:style>
  <w:style w:type="paragraph" w:customStyle="1" w:styleId="pf0">
    <w:name w:val="pf0"/>
    <w:basedOn w:val="Normal"/>
    <w:rsid w:val="00152136"/>
    <w:pPr>
      <w:spacing w:before="100" w:beforeAutospacing="1" w:after="100" w:afterAutospacing="1" w:line="240" w:lineRule="auto"/>
      <w:jc w:val="left"/>
    </w:pPr>
    <w:rPr>
      <w:rFonts w:ascii="Times New Roman" w:hAnsi="Times New Roman"/>
      <w:szCs w:val="24"/>
      <w:lang w:val="en-IE" w:eastAsia="en-IE"/>
    </w:rPr>
  </w:style>
  <w:style w:type="paragraph" w:customStyle="1" w:styleId="H1">
    <w:name w:val="H1"/>
    <w:basedOn w:val="Header"/>
    <w:qFormat/>
    <w:rsid w:val="00D933B7"/>
    <w:pPr>
      <w:tabs>
        <w:tab w:val="clear" w:pos="4535"/>
        <w:tab w:val="clear" w:pos="9071"/>
        <w:tab w:val="center" w:pos="4513"/>
        <w:tab w:val="right" w:pos="9026"/>
      </w:tabs>
      <w:jc w:val="left"/>
    </w:pPr>
    <w:rPr>
      <w:rFonts w:ascii="EC Square Sans Pro" w:eastAsiaTheme="minorHAnsi" w:hAnsi="EC Square Sans Pro" w:cstheme="minorBidi"/>
      <w:b/>
      <w:bCs/>
      <w:noProof/>
      <w:color w:val="000000" w:themeColor="text1"/>
      <w:sz w:val="18"/>
      <w:szCs w:val="30"/>
      <w:lang w:eastAsia="en-GB"/>
    </w:rPr>
  </w:style>
  <w:style w:type="paragraph" w:customStyle="1" w:styleId="H1blue">
    <w:name w:val="H1 blue"/>
    <w:basedOn w:val="Normal"/>
    <w:qFormat/>
    <w:rsid w:val="00D933B7"/>
    <w:pPr>
      <w:tabs>
        <w:tab w:val="center" w:pos="4513"/>
        <w:tab w:val="right" w:pos="9026"/>
      </w:tabs>
      <w:spacing w:before="0" w:after="0" w:line="278" w:lineRule="auto"/>
      <w:jc w:val="left"/>
    </w:pPr>
    <w:rPr>
      <w:rFonts w:ascii="EC Square Sans Pro" w:eastAsia="Calibri" w:hAnsi="EC Square Sans Pro" w:cstheme="minorBidi"/>
      <w:b/>
      <w:bCs/>
      <w:color w:val="FFFFFF"/>
      <w:kern w:val="2"/>
      <w:sz w:val="40"/>
      <w:szCs w:val="40"/>
      <w:lang w:eastAsia="en-US"/>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9447571">
      <w:bodyDiv w:val="1"/>
      <w:marLeft w:val="0"/>
      <w:marRight w:val="0"/>
      <w:marTop w:val="0"/>
      <w:marBottom w:val="0"/>
      <w:divBdr>
        <w:top w:val="none" w:sz="0" w:space="0" w:color="auto"/>
        <w:left w:val="none" w:sz="0" w:space="0" w:color="auto"/>
        <w:bottom w:val="none" w:sz="0" w:space="0" w:color="auto"/>
        <w:right w:val="none" w:sz="0" w:space="0" w:color="auto"/>
      </w:divBdr>
    </w:div>
    <w:div w:id="240334034">
      <w:bodyDiv w:val="1"/>
      <w:marLeft w:val="0"/>
      <w:marRight w:val="0"/>
      <w:marTop w:val="0"/>
      <w:marBottom w:val="0"/>
      <w:divBdr>
        <w:top w:val="none" w:sz="0" w:space="0" w:color="auto"/>
        <w:left w:val="none" w:sz="0" w:space="0" w:color="auto"/>
        <w:bottom w:val="none" w:sz="0" w:space="0" w:color="auto"/>
        <w:right w:val="none" w:sz="0" w:space="0" w:color="auto"/>
      </w:divBdr>
    </w:div>
    <w:div w:id="448160343">
      <w:bodyDiv w:val="1"/>
      <w:marLeft w:val="0"/>
      <w:marRight w:val="0"/>
      <w:marTop w:val="0"/>
      <w:marBottom w:val="0"/>
      <w:divBdr>
        <w:top w:val="none" w:sz="0" w:space="0" w:color="auto"/>
        <w:left w:val="none" w:sz="0" w:space="0" w:color="auto"/>
        <w:bottom w:val="none" w:sz="0" w:space="0" w:color="auto"/>
        <w:right w:val="none" w:sz="0" w:space="0" w:color="auto"/>
      </w:divBdr>
      <w:divsChild>
        <w:div w:id="665480000">
          <w:marLeft w:val="0"/>
          <w:marRight w:val="0"/>
          <w:marTop w:val="0"/>
          <w:marBottom w:val="0"/>
          <w:divBdr>
            <w:top w:val="none" w:sz="0" w:space="0" w:color="auto"/>
            <w:left w:val="none" w:sz="0" w:space="0" w:color="auto"/>
            <w:bottom w:val="none" w:sz="0" w:space="0" w:color="auto"/>
            <w:right w:val="none" w:sz="0" w:space="0" w:color="auto"/>
          </w:divBdr>
          <w:divsChild>
            <w:div w:id="1070420135">
              <w:marLeft w:val="-75"/>
              <w:marRight w:val="0"/>
              <w:marTop w:val="30"/>
              <w:marBottom w:val="30"/>
              <w:divBdr>
                <w:top w:val="none" w:sz="0" w:space="0" w:color="auto"/>
                <w:left w:val="none" w:sz="0" w:space="0" w:color="auto"/>
                <w:bottom w:val="none" w:sz="0" w:space="0" w:color="auto"/>
                <w:right w:val="none" w:sz="0" w:space="0" w:color="auto"/>
              </w:divBdr>
              <w:divsChild>
                <w:div w:id="505633822">
                  <w:marLeft w:val="0"/>
                  <w:marRight w:val="0"/>
                  <w:marTop w:val="0"/>
                  <w:marBottom w:val="0"/>
                  <w:divBdr>
                    <w:top w:val="none" w:sz="0" w:space="0" w:color="auto"/>
                    <w:left w:val="none" w:sz="0" w:space="0" w:color="auto"/>
                    <w:bottom w:val="none" w:sz="0" w:space="0" w:color="auto"/>
                    <w:right w:val="none" w:sz="0" w:space="0" w:color="auto"/>
                  </w:divBdr>
                  <w:divsChild>
                    <w:div w:id="1341733419">
                      <w:marLeft w:val="0"/>
                      <w:marRight w:val="0"/>
                      <w:marTop w:val="0"/>
                      <w:marBottom w:val="0"/>
                      <w:divBdr>
                        <w:top w:val="none" w:sz="0" w:space="0" w:color="auto"/>
                        <w:left w:val="none" w:sz="0" w:space="0" w:color="auto"/>
                        <w:bottom w:val="none" w:sz="0" w:space="0" w:color="auto"/>
                        <w:right w:val="none" w:sz="0" w:space="0" w:color="auto"/>
                      </w:divBdr>
                    </w:div>
                  </w:divsChild>
                </w:div>
                <w:div w:id="605969063">
                  <w:marLeft w:val="0"/>
                  <w:marRight w:val="0"/>
                  <w:marTop w:val="0"/>
                  <w:marBottom w:val="0"/>
                  <w:divBdr>
                    <w:top w:val="none" w:sz="0" w:space="0" w:color="auto"/>
                    <w:left w:val="none" w:sz="0" w:space="0" w:color="auto"/>
                    <w:bottom w:val="none" w:sz="0" w:space="0" w:color="auto"/>
                    <w:right w:val="none" w:sz="0" w:space="0" w:color="auto"/>
                  </w:divBdr>
                  <w:divsChild>
                    <w:div w:id="1138257598">
                      <w:marLeft w:val="0"/>
                      <w:marRight w:val="0"/>
                      <w:marTop w:val="0"/>
                      <w:marBottom w:val="0"/>
                      <w:divBdr>
                        <w:top w:val="none" w:sz="0" w:space="0" w:color="auto"/>
                        <w:left w:val="none" w:sz="0" w:space="0" w:color="auto"/>
                        <w:bottom w:val="none" w:sz="0" w:space="0" w:color="auto"/>
                        <w:right w:val="none" w:sz="0" w:space="0" w:color="auto"/>
                      </w:divBdr>
                    </w:div>
                  </w:divsChild>
                </w:div>
                <w:div w:id="651715737">
                  <w:marLeft w:val="0"/>
                  <w:marRight w:val="0"/>
                  <w:marTop w:val="0"/>
                  <w:marBottom w:val="0"/>
                  <w:divBdr>
                    <w:top w:val="none" w:sz="0" w:space="0" w:color="auto"/>
                    <w:left w:val="none" w:sz="0" w:space="0" w:color="auto"/>
                    <w:bottom w:val="none" w:sz="0" w:space="0" w:color="auto"/>
                    <w:right w:val="none" w:sz="0" w:space="0" w:color="auto"/>
                  </w:divBdr>
                  <w:divsChild>
                    <w:div w:id="1569150282">
                      <w:marLeft w:val="0"/>
                      <w:marRight w:val="0"/>
                      <w:marTop w:val="0"/>
                      <w:marBottom w:val="0"/>
                      <w:divBdr>
                        <w:top w:val="none" w:sz="0" w:space="0" w:color="auto"/>
                        <w:left w:val="none" w:sz="0" w:space="0" w:color="auto"/>
                        <w:bottom w:val="none" w:sz="0" w:space="0" w:color="auto"/>
                        <w:right w:val="none" w:sz="0" w:space="0" w:color="auto"/>
                      </w:divBdr>
                    </w:div>
                  </w:divsChild>
                </w:div>
                <w:div w:id="936212309">
                  <w:marLeft w:val="0"/>
                  <w:marRight w:val="0"/>
                  <w:marTop w:val="0"/>
                  <w:marBottom w:val="0"/>
                  <w:divBdr>
                    <w:top w:val="none" w:sz="0" w:space="0" w:color="auto"/>
                    <w:left w:val="none" w:sz="0" w:space="0" w:color="auto"/>
                    <w:bottom w:val="none" w:sz="0" w:space="0" w:color="auto"/>
                    <w:right w:val="none" w:sz="0" w:space="0" w:color="auto"/>
                  </w:divBdr>
                  <w:divsChild>
                    <w:div w:id="912158429">
                      <w:marLeft w:val="0"/>
                      <w:marRight w:val="0"/>
                      <w:marTop w:val="0"/>
                      <w:marBottom w:val="0"/>
                      <w:divBdr>
                        <w:top w:val="none" w:sz="0" w:space="0" w:color="auto"/>
                        <w:left w:val="none" w:sz="0" w:space="0" w:color="auto"/>
                        <w:bottom w:val="none" w:sz="0" w:space="0" w:color="auto"/>
                        <w:right w:val="none" w:sz="0" w:space="0" w:color="auto"/>
                      </w:divBdr>
                    </w:div>
                    <w:div w:id="1574317904">
                      <w:marLeft w:val="0"/>
                      <w:marRight w:val="0"/>
                      <w:marTop w:val="0"/>
                      <w:marBottom w:val="0"/>
                      <w:divBdr>
                        <w:top w:val="none" w:sz="0" w:space="0" w:color="auto"/>
                        <w:left w:val="none" w:sz="0" w:space="0" w:color="auto"/>
                        <w:bottom w:val="none" w:sz="0" w:space="0" w:color="auto"/>
                        <w:right w:val="none" w:sz="0" w:space="0" w:color="auto"/>
                      </w:divBdr>
                    </w:div>
                  </w:divsChild>
                </w:div>
                <w:div w:id="1310787847">
                  <w:marLeft w:val="0"/>
                  <w:marRight w:val="0"/>
                  <w:marTop w:val="0"/>
                  <w:marBottom w:val="0"/>
                  <w:divBdr>
                    <w:top w:val="none" w:sz="0" w:space="0" w:color="auto"/>
                    <w:left w:val="none" w:sz="0" w:space="0" w:color="auto"/>
                    <w:bottom w:val="none" w:sz="0" w:space="0" w:color="auto"/>
                    <w:right w:val="none" w:sz="0" w:space="0" w:color="auto"/>
                  </w:divBdr>
                  <w:divsChild>
                    <w:div w:id="703334890">
                      <w:marLeft w:val="0"/>
                      <w:marRight w:val="0"/>
                      <w:marTop w:val="0"/>
                      <w:marBottom w:val="0"/>
                      <w:divBdr>
                        <w:top w:val="none" w:sz="0" w:space="0" w:color="auto"/>
                        <w:left w:val="none" w:sz="0" w:space="0" w:color="auto"/>
                        <w:bottom w:val="none" w:sz="0" w:space="0" w:color="auto"/>
                        <w:right w:val="none" w:sz="0" w:space="0" w:color="auto"/>
                      </w:divBdr>
                    </w:div>
                  </w:divsChild>
                </w:div>
                <w:div w:id="1372149757">
                  <w:marLeft w:val="0"/>
                  <w:marRight w:val="0"/>
                  <w:marTop w:val="0"/>
                  <w:marBottom w:val="0"/>
                  <w:divBdr>
                    <w:top w:val="none" w:sz="0" w:space="0" w:color="auto"/>
                    <w:left w:val="none" w:sz="0" w:space="0" w:color="auto"/>
                    <w:bottom w:val="none" w:sz="0" w:space="0" w:color="auto"/>
                    <w:right w:val="none" w:sz="0" w:space="0" w:color="auto"/>
                  </w:divBdr>
                  <w:divsChild>
                    <w:div w:id="1881673381">
                      <w:marLeft w:val="0"/>
                      <w:marRight w:val="0"/>
                      <w:marTop w:val="0"/>
                      <w:marBottom w:val="0"/>
                      <w:divBdr>
                        <w:top w:val="none" w:sz="0" w:space="0" w:color="auto"/>
                        <w:left w:val="none" w:sz="0" w:space="0" w:color="auto"/>
                        <w:bottom w:val="none" w:sz="0" w:space="0" w:color="auto"/>
                        <w:right w:val="none" w:sz="0" w:space="0" w:color="auto"/>
                      </w:divBdr>
                    </w:div>
                  </w:divsChild>
                </w:div>
                <w:div w:id="1801877868">
                  <w:marLeft w:val="0"/>
                  <w:marRight w:val="0"/>
                  <w:marTop w:val="0"/>
                  <w:marBottom w:val="0"/>
                  <w:divBdr>
                    <w:top w:val="none" w:sz="0" w:space="0" w:color="auto"/>
                    <w:left w:val="none" w:sz="0" w:space="0" w:color="auto"/>
                    <w:bottom w:val="none" w:sz="0" w:space="0" w:color="auto"/>
                    <w:right w:val="none" w:sz="0" w:space="0" w:color="auto"/>
                  </w:divBdr>
                  <w:divsChild>
                    <w:div w:id="2117672464">
                      <w:marLeft w:val="0"/>
                      <w:marRight w:val="0"/>
                      <w:marTop w:val="0"/>
                      <w:marBottom w:val="0"/>
                      <w:divBdr>
                        <w:top w:val="none" w:sz="0" w:space="0" w:color="auto"/>
                        <w:left w:val="none" w:sz="0" w:space="0" w:color="auto"/>
                        <w:bottom w:val="none" w:sz="0" w:space="0" w:color="auto"/>
                        <w:right w:val="none" w:sz="0" w:space="0" w:color="auto"/>
                      </w:divBdr>
                    </w:div>
                  </w:divsChild>
                </w:div>
                <w:div w:id="1809204972">
                  <w:marLeft w:val="0"/>
                  <w:marRight w:val="0"/>
                  <w:marTop w:val="0"/>
                  <w:marBottom w:val="0"/>
                  <w:divBdr>
                    <w:top w:val="none" w:sz="0" w:space="0" w:color="auto"/>
                    <w:left w:val="none" w:sz="0" w:space="0" w:color="auto"/>
                    <w:bottom w:val="none" w:sz="0" w:space="0" w:color="auto"/>
                    <w:right w:val="none" w:sz="0" w:space="0" w:color="auto"/>
                  </w:divBdr>
                  <w:divsChild>
                    <w:div w:id="12538573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9362332">
          <w:marLeft w:val="0"/>
          <w:marRight w:val="0"/>
          <w:marTop w:val="0"/>
          <w:marBottom w:val="0"/>
          <w:divBdr>
            <w:top w:val="none" w:sz="0" w:space="0" w:color="auto"/>
            <w:left w:val="none" w:sz="0" w:space="0" w:color="auto"/>
            <w:bottom w:val="none" w:sz="0" w:space="0" w:color="auto"/>
            <w:right w:val="none" w:sz="0" w:space="0" w:color="auto"/>
          </w:divBdr>
        </w:div>
      </w:divsChild>
    </w:div>
    <w:div w:id="803890204">
      <w:bodyDiv w:val="1"/>
      <w:marLeft w:val="0"/>
      <w:marRight w:val="0"/>
      <w:marTop w:val="0"/>
      <w:marBottom w:val="0"/>
      <w:divBdr>
        <w:top w:val="none" w:sz="0" w:space="0" w:color="auto"/>
        <w:left w:val="none" w:sz="0" w:space="0" w:color="auto"/>
        <w:bottom w:val="none" w:sz="0" w:space="0" w:color="auto"/>
        <w:right w:val="none" w:sz="0" w:space="0" w:color="auto"/>
      </w:divBdr>
    </w:div>
    <w:div w:id="856775066">
      <w:bodyDiv w:val="1"/>
      <w:marLeft w:val="0"/>
      <w:marRight w:val="0"/>
      <w:marTop w:val="0"/>
      <w:marBottom w:val="0"/>
      <w:divBdr>
        <w:top w:val="none" w:sz="0" w:space="0" w:color="auto"/>
        <w:left w:val="none" w:sz="0" w:space="0" w:color="auto"/>
        <w:bottom w:val="none" w:sz="0" w:space="0" w:color="auto"/>
        <w:right w:val="none" w:sz="0" w:space="0" w:color="auto"/>
      </w:divBdr>
    </w:div>
    <w:div w:id="1045175965">
      <w:bodyDiv w:val="1"/>
      <w:marLeft w:val="0"/>
      <w:marRight w:val="0"/>
      <w:marTop w:val="0"/>
      <w:marBottom w:val="0"/>
      <w:divBdr>
        <w:top w:val="none" w:sz="0" w:space="0" w:color="auto"/>
        <w:left w:val="none" w:sz="0" w:space="0" w:color="auto"/>
        <w:bottom w:val="none" w:sz="0" w:space="0" w:color="auto"/>
        <w:right w:val="none" w:sz="0" w:space="0" w:color="auto"/>
      </w:divBdr>
    </w:div>
    <w:div w:id="1193229639">
      <w:bodyDiv w:val="1"/>
      <w:marLeft w:val="0"/>
      <w:marRight w:val="0"/>
      <w:marTop w:val="0"/>
      <w:marBottom w:val="0"/>
      <w:divBdr>
        <w:top w:val="none" w:sz="0" w:space="0" w:color="auto"/>
        <w:left w:val="none" w:sz="0" w:space="0" w:color="auto"/>
        <w:bottom w:val="none" w:sz="0" w:space="0" w:color="auto"/>
        <w:right w:val="none" w:sz="0" w:space="0" w:color="auto"/>
      </w:divBdr>
    </w:div>
    <w:div w:id="1202749167">
      <w:bodyDiv w:val="1"/>
      <w:marLeft w:val="0"/>
      <w:marRight w:val="0"/>
      <w:marTop w:val="0"/>
      <w:marBottom w:val="0"/>
      <w:divBdr>
        <w:top w:val="none" w:sz="0" w:space="0" w:color="auto"/>
        <w:left w:val="none" w:sz="0" w:space="0" w:color="auto"/>
        <w:bottom w:val="none" w:sz="0" w:space="0" w:color="auto"/>
        <w:right w:val="none" w:sz="0" w:space="0" w:color="auto"/>
      </w:divBdr>
      <w:divsChild>
        <w:div w:id="296031098">
          <w:marLeft w:val="0"/>
          <w:marRight w:val="0"/>
          <w:marTop w:val="0"/>
          <w:marBottom w:val="0"/>
          <w:divBdr>
            <w:top w:val="none" w:sz="0" w:space="0" w:color="auto"/>
            <w:left w:val="none" w:sz="0" w:space="0" w:color="auto"/>
            <w:bottom w:val="none" w:sz="0" w:space="0" w:color="auto"/>
            <w:right w:val="none" w:sz="0" w:space="0" w:color="auto"/>
          </w:divBdr>
        </w:div>
        <w:div w:id="404184541">
          <w:marLeft w:val="0"/>
          <w:marRight w:val="0"/>
          <w:marTop w:val="0"/>
          <w:marBottom w:val="0"/>
          <w:divBdr>
            <w:top w:val="none" w:sz="0" w:space="0" w:color="auto"/>
            <w:left w:val="none" w:sz="0" w:space="0" w:color="auto"/>
            <w:bottom w:val="none" w:sz="0" w:space="0" w:color="auto"/>
            <w:right w:val="none" w:sz="0" w:space="0" w:color="auto"/>
          </w:divBdr>
        </w:div>
        <w:div w:id="829298806">
          <w:marLeft w:val="0"/>
          <w:marRight w:val="0"/>
          <w:marTop w:val="0"/>
          <w:marBottom w:val="0"/>
          <w:divBdr>
            <w:top w:val="none" w:sz="0" w:space="0" w:color="auto"/>
            <w:left w:val="none" w:sz="0" w:space="0" w:color="auto"/>
            <w:bottom w:val="none" w:sz="0" w:space="0" w:color="auto"/>
            <w:right w:val="none" w:sz="0" w:space="0" w:color="auto"/>
          </w:divBdr>
          <w:divsChild>
            <w:div w:id="35738791">
              <w:marLeft w:val="-75"/>
              <w:marRight w:val="0"/>
              <w:marTop w:val="30"/>
              <w:marBottom w:val="30"/>
              <w:divBdr>
                <w:top w:val="none" w:sz="0" w:space="0" w:color="auto"/>
                <w:left w:val="none" w:sz="0" w:space="0" w:color="auto"/>
                <w:bottom w:val="none" w:sz="0" w:space="0" w:color="auto"/>
                <w:right w:val="none" w:sz="0" w:space="0" w:color="auto"/>
              </w:divBdr>
              <w:divsChild>
                <w:div w:id="282776">
                  <w:marLeft w:val="0"/>
                  <w:marRight w:val="0"/>
                  <w:marTop w:val="0"/>
                  <w:marBottom w:val="0"/>
                  <w:divBdr>
                    <w:top w:val="none" w:sz="0" w:space="0" w:color="auto"/>
                    <w:left w:val="none" w:sz="0" w:space="0" w:color="auto"/>
                    <w:bottom w:val="none" w:sz="0" w:space="0" w:color="auto"/>
                    <w:right w:val="none" w:sz="0" w:space="0" w:color="auto"/>
                  </w:divBdr>
                  <w:divsChild>
                    <w:div w:id="993725627">
                      <w:marLeft w:val="0"/>
                      <w:marRight w:val="0"/>
                      <w:marTop w:val="0"/>
                      <w:marBottom w:val="0"/>
                      <w:divBdr>
                        <w:top w:val="none" w:sz="0" w:space="0" w:color="auto"/>
                        <w:left w:val="none" w:sz="0" w:space="0" w:color="auto"/>
                        <w:bottom w:val="none" w:sz="0" w:space="0" w:color="auto"/>
                        <w:right w:val="none" w:sz="0" w:space="0" w:color="auto"/>
                      </w:divBdr>
                    </w:div>
                  </w:divsChild>
                </w:div>
                <w:div w:id="90591223">
                  <w:marLeft w:val="0"/>
                  <w:marRight w:val="0"/>
                  <w:marTop w:val="0"/>
                  <w:marBottom w:val="0"/>
                  <w:divBdr>
                    <w:top w:val="none" w:sz="0" w:space="0" w:color="auto"/>
                    <w:left w:val="none" w:sz="0" w:space="0" w:color="auto"/>
                    <w:bottom w:val="none" w:sz="0" w:space="0" w:color="auto"/>
                    <w:right w:val="none" w:sz="0" w:space="0" w:color="auto"/>
                  </w:divBdr>
                  <w:divsChild>
                    <w:div w:id="40328415">
                      <w:marLeft w:val="0"/>
                      <w:marRight w:val="0"/>
                      <w:marTop w:val="0"/>
                      <w:marBottom w:val="0"/>
                      <w:divBdr>
                        <w:top w:val="none" w:sz="0" w:space="0" w:color="auto"/>
                        <w:left w:val="none" w:sz="0" w:space="0" w:color="auto"/>
                        <w:bottom w:val="none" w:sz="0" w:space="0" w:color="auto"/>
                        <w:right w:val="none" w:sz="0" w:space="0" w:color="auto"/>
                      </w:divBdr>
                    </w:div>
                  </w:divsChild>
                </w:div>
                <w:div w:id="140394398">
                  <w:marLeft w:val="0"/>
                  <w:marRight w:val="0"/>
                  <w:marTop w:val="0"/>
                  <w:marBottom w:val="0"/>
                  <w:divBdr>
                    <w:top w:val="none" w:sz="0" w:space="0" w:color="auto"/>
                    <w:left w:val="none" w:sz="0" w:space="0" w:color="auto"/>
                    <w:bottom w:val="none" w:sz="0" w:space="0" w:color="auto"/>
                    <w:right w:val="none" w:sz="0" w:space="0" w:color="auto"/>
                  </w:divBdr>
                  <w:divsChild>
                    <w:div w:id="2145808602">
                      <w:marLeft w:val="0"/>
                      <w:marRight w:val="0"/>
                      <w:marTop w:val="0"/>
                      <w:marBottom w:val="0"/>
                      <w:divBdr>
                        <w:top w:val="none" w:sz="0" w:space="0" w:color="auto"/>
                        <w:left w:val="none" w:sz="0" w:space="0" w:color="auto"/>
                        <w:bottom w:val="none" w:sz="0" w:space="0" w:color="auto"/>
                        <w:right w:val="none" w:sz="0" w:space="0" w:color="auto"/>
                      </w:divBdr>
                    </w:div>
                  </w:divsChild>
                </w:div>
                <w:div w:id="242837807">
                  <w:marLeft w:val="0"/>
                  <w:marRight w:val="0"/>
                  <w:marTop w:val="0"/>
                  <w:marBottom w:val="0"/>
                  <w:divBdr>
                    <w:top w:val="none" w:sz="0" w:space="0" w:color="auto"/>
                    <w:left w:val="none" w:sz="0" w:space="0" w:color="auto"/>
                    <w:bottom w:val="none" w:sz="0" w:space="0" w:color="auto"/>
                    <w:right w:val="none" w:sz="0" w:space="0" w:color="auto"/>
                  </w:divBdr>
                  <w:divsChild>
                    <w:div w:id="1045830471">
                      <w:marLeft w:val="0"/>
                      <w:marRight w:val="0"/>
                      <w:marTop w:val="0"/>
                      <w:marBottom w:val="0"/>
                      <w:divBdr>
                        <w:top w:val="none" w:sz="0" w:space="0" w:color="auto"/>
                        <w:left w:val="none" w:sz="0" w:space="0" w:color="auto"/>
                        <w:bottom w:val="none" w:sz="0" w:space="0" w:color="auto"/>
                        <w:right w:val="none" w:sz="0" w:space="0" w:color="auto"/>
                      </w:divBdr>
                    </w:div>
                  </w:divsChild>
                </w:div>
                <w:div w:id="350453298">
                  <w:marLeft w:val="0"/>
                  <w:marRight w:val="0"/>
                  <w:marTop w:val="0"/>
                  <w:marBottom w:val="0"/>
                  <w:divBdr>
                    <w:top w:val="none" w:sz="0" w:space="0" w:color="auto"/>
                    <w:left w:val="none" w:sz="0" w:space="0" w:color="auto"/>
                    <w:bottom w:val="none" w:sz="0" w:space="0" w:color="auto"/>
                    <w:right w:val="none" w:sz="0" w:space="0" w:color="auto"/>
                  </w:divBdr>
                  <w:divsChild>
                    <w:div w:id="2143384074">
                      <w:marLeft w:val="0"/>
                      <w:marRight w:val="0"/>
                      <w:marTop w:val="0"/>
                      <w:marBottom w:val="0"/>
                      <w:divBdr>
                        <w:top w:val="none" w:sz="0" w:space="0" w:color="auto"/>
                        <w:left w:val="none" w:sz="0" w:space="0" w:color="auto"/>
                        <w:bottom w:val="none" w:sz="0" w:space="0" w:color="auto"/>
                        <w:right w:val="none" w:sz="0" w:space="0" w:color="auto"/>
                      </w:divBdr>
                    </w:div>
                  </w:divsChild>
                </w:div>
                <w:div w:id="485359671">
                  <w:marLeft w:val="0"/>
                  <w:marRight w:val="0"/>
                  <w:marTop w:val="0"/>
                  <w:marBottom w:val="0"/>
                  <w:divBdr>
                    <w:top w:val="none" w:sz="0" w:space="0" w:color="auto"/>
                    <w:left w:val="none" w:sz="0" w:space="0" w:color="auto"/>
                    <w:bottom w:val="none" w:sz="0" w:space="0" w:color="auto"/>
                    <w:right w:val="none" w:sz="0" w:space="0" w:color="auto"/>
                  </w:divBdr>
                  <w:divsChild>
                    <w:div w:id="1174146877">
                      <w:marLeft w:val="0"/>
                      <w:marRight w:val="0"/>
                      <w:marTop w:val="0"/>
                      <w:marBottom w:val="0"/>
                      <w:divBdr>
                        <w:top w:val="none" w:sz="0" w:space="0" w:color="auto"/>
                        <w:left w:val="none" w:sz="0" w:space="0" w:color="auto"/>
                        <w:bottom w:val="none" w:sz="0" w:space="0" w:color="auto"/>
                        <w:right w:val="none" w:sz="0" w:space="0" w:color="auto"/>
                      </w:divBdr>
                    </w:div>
                  </w:divsChild>
                </w:div>
                <w:div w:id="542643822">
                  <w:marLeft w:val="0"/>
                  <w:marRight w:val="0"/>
                  <w:marTop w:val="0"/>
                  <w:marBottom w:val="0"/>
                  <w:divBdr>
                    <w:top w:val="none" w:sz="0" w:space="0" w:color="auto"/>
                    <w:left w:val="none" w:sz="0" w:space="0" w:color="auto"/>
                    <w:bottom w:val="none" w:sz="0" w:space="0" w:color="auto"/>
                    <w:right w:val="none" w:sz="0" w:space="0" w:color="auto"/>
                  </w:divBdr>
                  <w:divsChild>
                    <w:div w:id="1283800696">
                      <w:marLeft w:val="0"/>
                      <w:marRight w:val="0"/>
                      <w:marTop w:val="0"/>
                      <w:marBottom w:val="0"/>
                      <w:divBdr>
                        <w:top w:val="none" w:sz="0" w:space="0" w:color="auto"/>
                        <w:left w:val="none" w:sz="0" w:space="0" w:color="auto"/>
                        <w:bottom w:val="none" w:sz="0" w:space="0" w:color="auto"/>
                        <w:right w:val="none" w:sz="0" w:space="0" w:color="auto"/>
                      </w:divBdr>
                    </w:div>
                  </w:divsChild>
                </w:div>
                <w:div w:id="543251162">
                  <w:marLeft w:val="0"/>
                  <w:marRight w:val="0"/>
                  <w:marTop w:val="0"/>
                  <w:marBottom w:val="0"/>
                  <w:divBdr>
                    <w:top w:val="none" w:sz="0" w:space="0" w:color="auto"/>
                    <w:left w:val="none" w:sz="0" w:space="0" w:color="auto"/>
                    <w:bottom w:val="none" w:sz="0" w:space="0" w:color="auto"/>
                    <w:right w:val="none" w:sz="0" w:space="0" w:color="auto"/>
                  </w:divBdr>
                  <w:divsChild>
                    <w:div w:id="167913375">
                      <w:marLeft w:val="0"/>
                      <w:marRight w:val="0"/>
                      <w:marTop w:val="0"/>
                      <w:marBottom w:val="0"/>
                      <w:divBdr>
                        <w:top w:val="none" w:sz="0" w:space="0" w:color="auto"/>
                        <w:left w:val="none" w:sz="0" w:space="0" w:color="auto"/>
                        <w:bottom w:val="none" w:sz="0" w:space="0" w:color="auto"/>
                        <w:right w:val="none" w:sz="0" w:space="0" w:color="auto"/>
                      </w:divBdr>
                    </w:div>
                  </w:divsChild>
                </w:div>
                <w:div w:id="857429195">
                  <w:marLeft w:val="0"/>
                  <w:marRight w:val="0"/>
                  <w:marTop w:val="0"/>
                  <w:marBottom w:val="0"/>
                  <w:divBdr>
                    <w:top w:val="none" w:sz="0" w:space="0" w:color="auto"/>
                    <w:left w:val="none" w:sz="0" w:space="0" w:color="auto"/>
                    <w:bottom w:val="none" w:sz="0" w:space="0" w:color="auto"/>
                    <w:right w:val="none" w:sz="0" w:space="0" w:color="auto"/>
                  </w:divBdr>
                  <w:divsChild>
                    <w:div w:id="444008677">
                      <w:marLeft w:val="0"/>
                      <w:marRight w:val="0"/>
                      <w:marTop w:val="0"/>
                      <w:marBottom w:val="0"/>
                      <w:divBdr>
                        <w:top w:val="none" w:sz="0" w:space="0" w:color="auto"/>
                        <w:left w:val="none" w:sz="0" w:space="0" w:color="auto"/>
                        <w:bottom w:val="none" w:sz="0" w:space="0" w:color="auto"/>
                        <w:right w:val="none" w:sz="0" w:space="0" w:color="auto"/>
                      </w:divBdr>
                    </w:div>
                  </w:divsChild>
                </w:div>
                <w:div w:id="1049375959">
                  <w:marLeft w:val="0"/>
                  <w:marRight w:val="0"/>
                  <w:marTop w:val="0"/>
                  <w:marBottom w:val="0"/>
                  <w:divBdr>
                    <w:top w:val="none" w:sz="0" w:space="0" w:color="auto"/>
                    <w:left w:val="none" w:sz="0" w:space="0" w:color="auto"/>
                    <w:bottom w:val="none" w:sz="0" w:space="0" w:color="auto"/>
                    <w:right w:val="none" w:sz="0" w:space="0" w:color="auto"/>
                  </w:divBdr>
                  <w:divsChild>
                    <w:div w:id="1327829342">
                      <w:marLeft w:val="0"/>
                      <w:marRight w:val="0"/>
                      <w:marTop w:val="0"/>
                      <w:marBottom w:val="0"/>
                      <w:divBdr>
                        <w:top w:val="none" w:sz="0" w:space="0" w:color="auto"/>
                        <w:left w:val="none" w:sz="0" w:space="0" w:color="auto"/>
                        <w:bottom w:val="none" w:sz="0" w:space="0" w:color="auto"/>
                        <w:right w:val="none" w:sz="0" w:space="0" w:color="auto"/>
                      </w:divBdr>
                    </w:div>
                  </w:divsChild>
                </w:div>
                <w:div w:id="1073627978">
                  <w:marLeft w:val="0"/>
                  <w:marRight w:val="0"/>
                  <w:marTop w:val="0"/>
                  <w:marBottom w:val="0"/>
                  <w:divBdr>
                    <w:top w:val="none" w:sz="0" w:space="0" w:color="auto"/>
                    <w:left w:val="none" w:sz="0" w:space="0" w:color="auto"/>
                    <w:bottom w:val="none" w:sz="0" w:space="0" w:color="auto"/>
                    <w:right w:val="none" w:sz="0" w:space="0" w:color="auto"/>
                  </w:divBdr>
                  <w:divsChild>
                    <w:div w:id="1535846464">
                      <w:marLeft w:val="0"/>
                      <w:marRight w:val="0"/>
                      <w:marTop w:val="0"/>
                      <w:marBottom w:val="0"/>
                      <w:divBdr>
                        <w:top w:val="none" w:sz="0" w:space="0" w:color="auto"/>
                        <w:left w:val="none" w:sz="0" w:space="0" w:color="auto"/>
                        <w:bottom w:val="none" w:sz="0" w:space="0" w:color="auto"/>
                        <w:right w:val="none" w:sz="0" w:space="0" w:color="auto"/>
                      </w:divBdr>
                    </w:div>
                  </w:divsChild>
                </w:div>
                <w:div w:id="1416975051">
                  <w:marLeft w:val="0"/>
                  <w:marRight w:val="0"/>
                  <w:marTop w:val="0"/>
                  <w:marBottom w:val="0"/>
                  <w:divBdr>
                    <w:top w:val="none" w:sz="0" w:space="0" w:color="auto"/>
                    <w:left w:val="none" w:sz="0" w:space="0" w:color="auto"/>
                    <w:bottom w:val="none" w:sz="0" w:space="0" w:color="auto"/>
                    <w:right w:val="none" w:sz="0" w:space="0" w:color="auto"/>
                  </w:divBdr>
                  <w:divsChild>
                    <w:div w:id="4852424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34934578">
          <w:marLeft w:val="0"/>
          <w:marRight w:val="0"/>
          <w:marTop w:val="0"/>
          <w:marBottom w:val="0"/>
          <w:divBdr>
            <w:top w:val="none" w:sz="0" w:space="0" w:color="auto"/>
            <w:left w:val="none" w:sz="0" w:space="0" w:color="auto"/>
            <w:bottom w:val="none" w:sz="0" w:space="0" w:color="auto"/>
            <w:right w:val="none" w:sz="0" w:space="0" w:color="auto"/>
          </w:divBdr>
        </w:div>
      </w:divsChild>
    </w:div>
    <w:div w:id="1243836989">
      <w:bodyDiv w:val="1"/>
      <w:marLeft w:val="0"/>
      <w:marRight w:val="0"/>
      <w:marTop w:val="0"/>
      <w:marBottom w:val="0"/>
      <w:divBdr>
        <w:top w:val="none" w:sz="0" w:space="0" w:color="auto"/>
        <w:left w:val="none" w:sz="0" w:space="0" w:color="auto"/>
        <w:bottom w:val="none" w:sz="0" w:space="0" w:color="auto"/>
        <w:right w:val="none" w:sz="0" w:space="0" w:color="auto"/>
      </w:divBdr>
    </w:div>
    <w:div w:id="1440102486">
      <w:bodyDiv w:val="1"/>
      <w:marLeft w:val="0"/>
      <w:marRight w:val="0"/>
      <w:marTop w:val="0"/>
      <w:marBottom w:val="0"/>
      <w:divBdr>
        <w:top w:val="none" w:sz="0" w:space="0" w:color="auto"/>
        <w:left w:val="none" w:sz="0" w:space="0" w:color="auto"/>
        <w:bottom w:val="none" w:sz="0" w:space="0" w:color="auto"/>
        <w:right w:val="none" w:sz="0" w:space="0" w:color="auto"/>
      </w:divBdr>
      <w:divsChild>
        <w:div w:id="1050228281">
          <w:marLeft w:val="0"/>
          <w:marRight w:val="0"/>
          <w:marTop w:val="0"/>
          <w:marBottom w:val="0"/>
          <w:divBdr>
            <w:top w:val="none" w:sz="0" w:space="0" w:color="auto"/>
            <w:left w:val="none" w:sz="0" w:space="0" w:color="auto"/>
            <w:bottom w:val="none" w:sz="0" w:space="0" w:color="auto"/>
            <w:right w:val="none" w:sz="0" w:space="0" w:color="auto"/>
          </w:divBdr>
        </w:div>
        <w:div w:id="1274704733">
          <w:marLeft w:val="0"/>
          <w:marRight w:val="0"/>
          <w:marTop w:val="0"/>
          <w:marBottom w:val="0"/>
          <w:divBdr>
            <w:top w:val="none" w:sz="0" w:space="0" w:color="auto"/>
            <w:left w:val="none" w:sz="0" w:space="0" w:color="auto"/>
            <w:bottom w:val="none" w:sz="0" w:space="0" w:color="auto"/>
            <w:right w:val="none" w:sz="0" w:space="0" w:color="auto"/>
          </w:divBdr>
        </w:div>
        <w:div w:id="1342898905">
          <w:marLeft w:val="0"/>
          <w:marRight w:val="0"/>
          <w:marTop w:val="0"/>
          <w:marBottom w:val="0"/>
          <w:divBdr>
            <w:top w:val="none" w:sz="0" w:space="0" w:color="auto"/>
            <w:left w:val="none" w:sz="0" w:space="0" w:color="auto"/>
            <w:bottom w:val="none" w:sz="0" w:space="0" w:color="auto"/>
            <w:right w:val="none" w:sz="0" w:space="0" w:color="auto"/>
          </w:divBdr>
        </w:div>
        <w:div w:id="1632511788">
          <w:marLeft w:val="0"/>
          <w:marRight w:val="0"/>
          <w:marTop w:val="0"/>
          <w:marBottom w:val="0"/>
          <w:divBdr>
            <w:top w:val="none" w:sz="0" w:space="0" w:color="auto"/>
            <w:left w:val="none" w:sz="0" w:space="0" w:color="auto"/>
            <w:bottom w:val="none" w:sz="0" w:space="0" w:color="auto"/>
            <w:right w:val="none" w:sz="0" w:space="0" w:color="auto"/>
          </w:divBdr>
          <w:divsChild>
            <w:div w:id="1906068091">
              <w:marLeft w:val="-75"/>
              <w:marRight w:val="0"/>
              <w:marTop w:val="30"/>
              <w:marBottom w:val="30"/>
              <w:divBdr>
                <w:top w:val="none" w:sz="0" w:space="0" w:color="auto"/>
                <w:left w:val="none" w:sz="0" w:space="0" w:color="auto"/>
                <w:bottom w:val="none" w:sz="0" w:space="0" w:color="auto"/>
                <w:right w:val="none" w:sz="0" w:space="0" w:color="auto"/>
              </w:divBdr>
              <w:divsChild>
                <w:div w:id="73599906">
                  <w:marLeft w:val="0"/>
                  <w:marRight w:val="0"/>
                  <w:marTop w:val="0"/>
                  <w:marBottom w:val="0"/>
                  <w:divBdr>
                    <w:top w:val="none" w:sz="0" w:space="0" w:color="auto"/>
                    <w:left w:val="none" w:sz="0" w:space="0" w:color="auto"/>
                    <w:bottom w:val="none" w:sz="0" w:space="0" w:color="auto"/>
                    <w:right w:val="none" w:sz="0" w:space="0" w:color="auto"/>
                  </w:divBdr>
                  <w:divsChild>
                    <w:div w:id="1043168558">
                      <w:marLeft w:val="0"/>
                      <w:marRight w:val="0"/>
                      <w:marTop w:val="0"/>
                      <w:marBottom w:val="0"/>
                      <w:divBdr>
                        <w:top w:val="none" w:sz="0" w:space="0" w:color="auto"/>
                        <w:left w:val="none" w:sz="0" w:space="0" w:color="auto"/>
                        <w:bottom w:val="none" w:sz="0" w:space="0" w:color="auto"/>
                        <w:right w:val="none" w:sz="0" w:space="0" w:color="auto"/>
                      </w:divBdr>
                    </w:div>
                  </w:divsChild>
                </w:div>
                <w:div w:id="74787270">
                  <w:marLeft w:val="0"/>
                  <w:marRight w:val="0"/>
                  <w:marTop w:val="0"/>
                  <w:marBottom w:val="0"/>
                  <w:divBdr>
                    <w:top w:val="none" w:sz="0" w:space="0" w:color="auto"/>
                    <w:left w:val="none" w:sz="0" w:space="0" w:color="auto"/>
                    <w:bottom w:val="none" w:sz="0" w:space="0" w:color="auto"/>
                    <w:right w:val="none" w:sz="0" w:space="0" w:color="auto"/>
                  </w:divBdr>
                  <w:divsChild>
                    <w:div w:id="1231186868">
                      <w:marLeft w:val="0"/>
                      <w:marRight w:val="0"/>
                      <w:marTop w:val="0"/>
                      <w:marBottom w:val="0"/>
                      <w:divBdr>
                        <w:top w:val="none" w:sz="0" w:space="0" w:color="auto"/>
                        <w:left w:val="none" w:sz="0" w:space="0" w:color="auto"/>
                        <w:bottom w:val="none" w:sz="0" w:space="0" w:color="auto"/>
                        <w:right w:val="none" w:sz="0" w:space="0" w:color="auto"/>
                      </w:divBdr>
                    </w:div>
                  </w:divsChild>
                </w:div>
                <w:div w:id="144204113">
                  <w:marLeft w:val="0"/>
                  <w:marRight w:val="0"/>
                  <w:marTop w:val="0"/>
                  <w:marBottom w:val="0"/>
                  <w:divBdr>
                    <w:top w:val="none" w:sz="0" w:space="0" w:color="auto"/>
                    <w:left w:val="none" w:sz="0" w:space="0" w:color="auto"/>
                    <w:bottom w:val="none" w:sz="0" w:space="0" w:color="auto"/>
                    <w:right w:val="none" w:sz="0" w:space="0" w:color="auto"/>
                  </w:divBdr>
                  <w:divsChild>
                    <w:div w:id="1262370250">
                      <w:marLeft w:val="0"/>
                      <w:marRight w:val="0"/>
                      <w:marTop w:val="0"/>
                      <w:marBottom w:val="0"/>
                      <w:divBdr>
                        <w:top w:val="none" w:sz="0" w:space="0" w:color="auto"/>
                        <w:left w:val="none" w:sz="0" w:space="0" w:color="auto"/>
                        <w:bottom w:val="none" w:sz="0" w:space="0" w:color="auto"/>
                        <w:right w:val="none" w:sz="0" w:space="0" w:color="auto"/>
                      </w:divBdr>
                    </w:div>
                  </w:divsChild>
                </w:div>
                <w:div w:id="415175674">
                  <w:marLeft w:val="0"/>
                  <w:marRight w:val="0"/>
                  <w:marTop w:val="0"/>
                  <w:marBottom w:val="0"/>
                  <w:divBdr>
                    <w:top w:val="none" w:sz="0" w:space="0" w:color="auto"/>
                    <w:left w:val="none" w:sz="0" w:space="0" w:color="auto"/>
                    <w:bottom w:val="none" w:sz="0" w:space="0" w:color="auto"/>
                    <w:right w:val="none" w:sz="0" w:space="0" w:color="auto"/>
                  </w:divBdr>
                  <w:divsChild>
                    <w:div w:id="1933968421">
                      <w:marLeft w:val="0"/>
                      <w:marRight w:val="0"/>
                      <w:marTop w:val="0"/>
                      <w:marBottom w:val="0"/>
                      <w:divBdr>
                        <w:top w:val="none" w:sz="0" w:space="0" w:color="auto"/>
                        <w:left w:val="none" w:sz="0" w:space="0" w:color="auto"/>
                        <w:bottom w:val="none" w:sz="0" w:space="0" w:color="auto"/>
                        <w:right w:val="none" w:sz="0" w:space="0" w:color="auto"/>
                      </w:divBdr>
                    </w:div>
                  </w:divsChild>
                </w:div>
                <w:div w:id="517088775">
                  <w:marLeft w:val="0"/>
                  <w:marRight w:val="0"/>
                  <w:marTop w:val="0"/>
                  <w:marBottom w:val="0"/>
                  <w:divBdr>
                    <w:top w:val="none" w:sz="0" w:space="0" w:color="auto"/>
                    <w:left w:val="none" w:sz="0" w:space="0" w:color="auto"/>
                    <w:bottom w:val="none" w:sz="0" w:space="0" w:color="auto"/>
                    <w:right w:val="none" w:sz="0" w:space="0" w:color="auto"/>
                  </w:divBdr>
                  <w:divsChild>
                    <w:div w:id="1059131450">
                      <w:marLeft w:val="0"/>
                      <w:marRight w:val="0"/>
                      <w:marTop w:val="0"/>
                      <w:marBottom w:val="0"/>
                      <w:divBdr>
                        <w:top w:val="none" w:sz="0" w:space="0" w:color="auto"/>
                        <w:left w:val="none" w:sz="0" w:space="0" w:color="auto"/>
                        <w:bottom w:val="none" w:sz="0" w:space="0" w:color="auto"/>
                        <w:right w:val="none" w:sz="0" w:space="0" w:color="auto"/>
                      </w:divBdr>
                    </w:div>
                  </w:divsChild>
                </w:div>
                <w:div w:id="613514479">
                  <w:marLeft w:val="0"/>
                  <w:marRight w:val="0"/>
                  <w:marTop w:val="0"/>
                  <w:marBottom w:val="0"/>
                  <w:divBdr>
                    <w:top w:val="none" w:sz="0" w:space="0" w:color="auto"/>
                    <w:left w:val="none" w:sz="0" w:space="0" w:color="auto"/>
                    <w:bottom w:val="none" w:sz="0" w:space="0" w:color="auto"/>
                    <w:right w:val="none" w:sz="0" w:space="0" w:color="auto"/>
                  </w:divBdr>
                  <w:divsChild>
                    <w:div w:id="726999327">
                      <w:marLeft w:val="0"/>
                      <w:marRight w:val="0"/>
                      <w:marTop w:val="0"/>
                      <w:marBottom w:val="0"/>
                      <w:divBdr>
                        <w:top w:val="none" w:sz="0" w:space="0" w:color="auto"/>
                        <w:left w:val="none" w:sz="0" w:space="0" w:color="auto"/>
                        <w:bottom w:val="none" w:sz="0" w:space="0" w:color="auto"/>
                        <w:right w:val="none" w:sz="0" w:space="0" w:color="auto"/>
                      </w:divBdr>
                    </w:div>
                  </w:divsChild>
                </w:div>
                <w:div w:id="814878819">
                  <w:marLeft w:val="0"/>
                  <w:marRight w:val="0"/>
                  <w:marTop w:val="0"/>
                  <w:marBottom w:val="0"/>
                  <w:divBdr>
                    <w:top w:val="none" w:sz="0" w:space="0" w:color="auto"/>
                    <w:left w:val="none" w:sz="0" w:space="0" w:color="auto"/>
                    <w:bottom w:val="none" w:sz="0" w:space="0" w:color="auto"/>
                    <w:right w:val="none" w:sz="0" w:space="0" w:color="auto"/>
                  </w:divBdr>
                  <w:divsChild>
                    <w:div w:id="1323041320">
                      <w:marLeft w:val="0"/>
                      <w:marRight w:val="0"/>
                      <w:marTop w:val="0"/>
                      <w:marBottom w:val="0"/>
                      <w:divBdr>
                        <w:top w:val="none" w:sz="0" w:space="0" w:color="auto"/>
                        <w:left w:val="none" w:sz="0" w:space="0" w:color="auto"/>
                        <w:bottom w:val="none" w:sz="0" w:space="0" w:color="auto"/>
                        <w:right w:val="none" w:sz="0" w:space="0" w:color="auto"/>
                      </w:divBdr>
                    </w:div>
                  </w:divsChild>
                </w:div>
                <w:div w:id="1273395645">
                  <w:marLeft w:val="0"/>
                  <w:marRight w:val="0"/>
                  <w:marTop w:val="0"/>
                  <w:marBottom w:val="0"/>
                  <w:divBdr>
                    <w:top w:val="none" w:sz="0" w:space="0" w:color="auto"/>
                    <w:left w:val="none" w:sz="0" w:space="0" w:color="auto"/>
                    <w:bottom w:val="none" w:sz="0" w:space="0" w:color="auto"/>
                    <w:right w:val="none" w:sz="0" w:space="0" w:color="auto"/>
                  </w:divBdr>
                  <w:divsChild>
                    <w:div w:id="271591509">
                      <w:marLeft w:val="0"/>
                      <w:marRight w:val="0"/>
                      <w:marTop w:val="0"/>
                      <w:marBottom w:val="0"/>
                      <w:divBdr>
                        <w:top w:val="none" w:sz="0" w:space="0" w:color="auto"/>
                        <w:left w:val="none" w:sz="0" w:space="0" w:color="auto"/>
                        <w:bottom w:val="none" w:sz="0" w:space="0" w:color="auto"/>
                        <w:right w:val="none" w:sz="0" w:space="0" w:color="auto"/>
                      </w:divBdr>
                    </w:div>
                  </w:divsChild>
                </w:div>
                <w:div w:id="1396276892">
                  <w:marLeft w:val="0"/>
                  <w:marRight w:val="0"/>
                  <w:marTop w:val="0"/>
                  <w:marBottom w:val="0"/>
                  <w:divBdr>
                    <w:top w:val="none" w:sz="0" w:space="0" w:color="auto"/>
                    <w:left w:val="none" w:sz="0" w:space="0" w:color="auto"/>
                    <w:bottom w:val="none" w:sz="0" w:space="0" w:color="auto"/>
                    <w:right w:val="none" w:sz="0" w:space="0" w:color="auto"/>
                  </w:divBdr>
                  <w:divsChild>
                    <w:div w:id="2107530429">
                      <w:marLeft w:val="0"/>
                      <w:marRight w:val="0"/>
                      <w:marTop w:val="0"/>
                      <w:marBottom w:val="0"/>
                      <w:divBdr>
                        <w:top w:val="none" w:sz="0" w:space="0" w:color="auto"/>
                        <w:left w:val="none" w:sz="0" w:space="0" w:color="auto"/>
                        <w:bottom w:val="none" w:sz="0" w:space="0" w:color="auto"/>
                        <w:right w:val="none" w:sz="0" w:space="0" w:color="auto"/>
                      </w:divBdr>
                    </w:div>
                  </w:divsChild>
                </w:div>
                <w:div w:id="1690375528">
                  <w:marLeft w:val="0"/>
                  <w:marRight w:val="0"/>
                  <w:marTop w:val="0"/>
                  <w:marBottom w:val="0"/>
                  <w:divBdr>
                    <w:top w:val="none" w:sz="0" w:space="0" w:color="auto"/>
                    <w:left w:val="none" w:sz="0" w:space="0" w:color="auto"/>
                    <w:bottom w:val="none" w:sz="0" w:space="0" w:color="auto"/>
                    <w:right w:val="none" w:sz="0" w:space="0" w:color="auto"/>
                  </w:divBdr>
                  <w:divsChild>
                    <w:div w:id="692342979">
                      <w:marLeft w:val="0"/>
                      <w:marRight w:val="0"/>
                      <w:marTop w:val="0"/>
                      <w:marBottom w:val="0"/>
                      <w:divBdr>
                        <w:top w:val="none" w:sz="0" w:space="0" w:color="auto"/>
                        <w:left w:val="none" w:sz="0" w:space="0" w:color="auto"/>
                        <w:bottom w:val="none" w:sz="0" w:space="0" w:color="auto"/>
                        <w:right w:val="none" w:sz="0" w:space="0" w:color="auto"/>
                      </w:divBdr>
                    </w:div>
                  </w:divsChild>
                </w:div>
                <w:div w:id="1703091863">
                  <w:marLeft w:val="0"/>
                  <w:marRight w:val="0"/>
                  <w:marTop w:val="0"/>
                  <w:marBottom w:val="0"/>
                  <w:divBdr>
                    <w:top w:val="none" w:sz="0" w:space="0" w:color="auto"/>
                    <w:left w:val="none" w:sz="0" w:space="0" w:color="auto"/>
                    <w:bottom w:val="none" w:sz="0" w:space="0" w:color="auto"/>
                    <w:right w:val="none" w:sz="0" w:space="0" w:color="auto"/>
                  </w:divBdr>
                  <w:divsChild>
                    <w:div w:id="1274703235">
                      <w:marLeft w:val="0"/>
                      <w:marRight w:val="0"/>
                      <w:marTop w:val="0"/>
                      <w:marBottom w:val="0"/>
                      <w:divBdr>
                        <w:top w:val="none" w:sz="0" w:space="0" w:color="auto"/>
                        <w:left w:val="none" w:sz="0" w:space="0" w:color="auto"/>
                        <w:bottom w:val="none" w:sz="0" w:space="0" w:color="auto"/>
                        <w:right w:val="none" w:sz="0" w:space="0" w:color="auto"/>
                      </w:divBdr>
                    </w:div>
                  </w:divsChild>
                </w:div>
                <w:div w:id="2078937031">
                  <w:marLeft w:val="0"/>
                  <w:marRight w:val="0"/>
                  <w:marTop w:val="0"/>
                  <w:marBottom w:val="0"/>
                  <w:divBdr>
                    <w:top w:val="none" w:sz="0" w:space="0" w:color="auto"/>
                    <w:left w:val="none" w:sz="0" w:space="0" w:color="auto"/>
                    <w:bottom w:val="none" w:sz="0" w:space="0" w:color="auto"/>
                    <w:right w:val="none" w:sz="0" w:space="0" w:color="auto"/>
                  </w:divBdr>
                  <w:divsChild>
                    <w:div w:id="381098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50851617">
      <w:bodyDiv w:val="1"/>
      <w:marLeft w:val="0"/>
      <w:marRight w:val="0"/>
      <w:marTop w:val="0"/>
      <w:marBottom w:val="0"/>
      <w:divBdr>
        <w:top w:val="none" w:sz="0" w:space="0" w:color="auto"/>
        <w:left w:val="none" w:sz="0" w:space="0" w:color="auto"/>
        <w:bottom w:val="none" w:sz="0" w:space="0" w:color="auto"/>
        <w:right w:val="none" w:sz="0" w:space="0" w:color="auto"/>
      </w:divBdr>
      <w:divsChild>
        <w:div w:id="249970486">
          <w:marLeft w:val="0"/>
          <w:marRight w:val="0"/>
          <w:marTop w:val="0"/>
          <w:marBottom w:val="0"/>
          <w:divBdr>
            <w:top w:val="none" w:sz="0" w:space="0" w:color="auto"/>
            <w:left w:val="none" w:sz="0" w:space="0" w:color="auto"/>
            <w:bottom w:val="none" w:sz="0" w:space="0" w:color="auto"/>
            <w:right w:val="none" w:sz="0" w:space="0" w:color="auto"/>
          </w:divBdr>
          <w:divsChild>
            <w:div w:id="399013369">
              <w:marLeft w:val="0"/>
              <w:marRight w:val="0"/>
              <w:marTop w:val="0"/>
              <w:marBottom w:val="0"/>
              <w:divBdr>
                <w:top w:val="none" w:sz="0" w:space="0" w:color="auto"/>
                <w:left w:val="none" w:sz="0" w:space="0" w:color="auto"/>
                <w:bottom w:val="none" w:sz="0" w:space="0" w:color="auto"/>
                <w:right w:val="none" w:sz="0" w:space="0" w:color="auto"/>
              </w:divBdr>
            </w:div>
          </w:divsChild>
        </w:div>
        <w:div w:id="840631458">
          <w:marLeft w:val="0"/>
          <w:marRight w:val="0"/>
          <w:marTop w:val="0"/>
          <w:marBottom w:val="0"/>
          <w:divBdr>
            <w:top w:val="none" w:sz="0" w:space="0" w:color="auto"/>
            <w:left w:val="none" w:sz="0" w:space="0" w:color="auto"/>
            <w:bottom w:val="none" w:sz="0" w:space="0" w:color="auto"/>
            <w:right w:val="none" w:sz="0" w:space="0" w:color="auto"/>
          </w:divBdr>
          <w:divsChild>
            <w:div w:id="576131224">
              <w:marLeft w:val="0"/>
              <w:marRight w:val="0"/>
              <w:marTop w:val="0"/>
              <w:marBottom w:val="0"/>
              <w:divBdr>
                <w:top w:val="none" w:sz="0" w:space="0" w:color="auto"/>
                <w:left w:val="none" w:sz="0" w:space="0" w:color="auto"/>
                <w:bottom w:val="none" w:sz="0" w:space="0" w:color="auto"/>
                <w:right w:val="none" w:sz="0" w:space="0" w:color="auto"/>
              </w:divBdr>
            </w:div>
          </w:divsChild>
        </w:div>
        <w:div w:id="1129977757">
          <w:marLeft w:val="0"/>
          <w:marRight w:val="0"/>
          <w:marTop w:val="0"/>
          <w:marBottom w:val="0"/>
          <w:divBdr>
            <w:top w:val="none" w:sz="0" w:space="0" w:color="auto"/>
            <w:left w:val="none" w:sz="0" w:space="0" w:color="auto"/>
            <w:bottom w:val="none" w:sz="0" w:space="0" w:color="auto"/>
            <w:right w:val="none" w:sz="0" w:space="0" w:color="auto"/>
          </w:divBdr>
          <w:divsChild>
            <w:div w:id="1959750071">
              <w:marLeft w:val="0"/>
              <w:marRight w:val="0"/>
              <w:marTop w:val="0"/>
              <w:marBottom w:val="0"/>
              <w:divBdr>
                <w:top w:val="none" w:sz="0" w:space="0" w:color="auto"/>
                <w:left w:val="none" w:sz="0" w:space="0" w:color="auto"/>
                <w:bottom w:val="none" w:sz="0" w:space="0" w:color="auto"/>
                <w:right w:val="none" w:sz="0" w:space="0" w:color="auto"/>
              </w:divBdr>
            </w:div>
          </w:divsChild>
        </w:div>
        <w:div w:id="1380082548">
          <w:marLeft w:val="0"/>
          <w:marRight w:val="0"/>
          <w:marTop w:val="0"/>
          <w:marBottom w:val="0"/>
          <w:divBdr>
            <w:top w:val="none" w:sz="0" w:space="0" w:color="auto"/>
            <w:left w:val="none" w:sz="0" w:space="0" w:color="auto"/>
            <w:bottom w:val="none" w:sz="0" w:space="0" w:color="auto"/>
            <w:right w:val="none" w:sz="0" w:space="0" w:color="auto"/>
          </w:divBdr>
          <w:divsChild>
            <w:div w:id="618797196">
              <w:marLeft w:val="0"/>
              <w:marRight w:val="0"/>
              <w:marTop w:val="0"/>
              <w:marBottom w:val="0"/>
              <w:divBdr>
                <w:top w:val="none" w:sz="0" w:space="0" w:color="auto"/>
                <w:left w:val="none" w:sz="0" w:space="0" w:color="auto"/>
                <w:bottom w:val="none" w:sz="0" w:space="0" w:color="auto"/>
                <w:right w:val="none" w:sz="0" w:space="0" w:color="auto"/>
              </w:divBdr>
            </w:div>
          </w:divsChild>
        </w:div>
        <w:div w:id="1478306099">
          <w:marLeft w:val="0"/>
          <w:marRight w:val="0"/>
          <w:marTop w:val="0"/>
          <w:marBottom w:val="0"/>
          <w:divBdr>
            <w:top w:val="none" w:sz="0" w:space="0" w:color="auto"/>
            <w:left w:val="none" w:sz="0" w:space="0" w:color="auto"/>
            <w:bottom w:val="none" w:sz="0" w:space="0" w:color="auto"/>
            <w:right w:val="none" w:sz="0" w:space="0" w:color="auto"/>
          </w:divBdr>
          <w:divsChild>
            <w:div w:id="1782920742">
              <w:marLeft w:val="0"/>
              <w:marRight w:val="0"/>
              <w:marTop w:val="0"/>
              <w:marBottom w:val="0"/>
              <w:divBdr>
                <w:top w:val="none" w:sz="0" w:space="0" w:color="auto"/>
                <w:left w:val="none" w:sz="0" w:space="0" w:color="auto"/>
                <w:bottom w:val="none" w:sz="0" w:space="0" w:color="auto"/>
                <w:right w:val="none" w:sz="0" w:space="0" w:color="auto"/>
              </w:divBdr>
            </w:div>
          </w:divsChild>
        </w:div>
        <w:div w:id="1513106010">
          <w:marLeft w:val="0"/>
          <w:marRight w:val="0"/>
          <w:marTop w:val="0"/>
          <w:marBottom w:val="0"/>
          <w:divBdr>
            <w:top w:val="none" w:sz="0" w:space="0" w:color="auto"/>
            <w:left w:val="none" w:sz="0" w:space="0" w:color="auto"/>
            <w:bottom w:val="none" w:sz="0" w:space="0" w:color="auto"/>
            <w:right w:val="none" w:sz="0" w:space="0" w:color="auto"/>
          </w:divBdr>
          <w:divsChild>
            <w:div w:id="1377074918">
              <w:marLeft w:val="0"/>
              <w:marRight w:val="0"/>
              <w:marTop w:val="0"/>
              <w:marBottom w:val="0"/>
              <w:divBdr>
                <w:top w:val="none" w:sz="0" w:space="0" w:color="auto"/>
                <w:left w:val="none" w:sz="0" w:space="0" w:color="auto"/>
                <w:bottom w:val="none" w:sz="0" w:space="0" w:color="auto"/>
                <w:right w:val="none" w:sz="0" w:space="0" w:color="auto"/>
              </w:divBdr>
            </w:div>
          </w:divsChild>
        </w:div>
        <w:div w:id="1879732450">
          <w:marLeft w:val="0"/>
          <w:marRight w:val="0"/>
          <w:marTop w:val="0"/>
          <w:marBottom w:val="0"/>
          <w:divBdr>
            <w:top w:val="none" w:sz="0" w:space="0" w:color="auto"/>
            <w:left w:val="none" w:sz="0" w:space="0" w:color="auto"/>
            <w:bottom w:val="none" w:sz="0" w:space="0" w:color="auto"/>
            <w:right w:val="none" w:sz="0" w:space="0" w:color="auto"/>
          </w:divBdr>
          <w:divsChild>
            <w:div w:id="1658074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93875411">
      <w:bodyDiv w:val="1"/>
      <w:marLeft w:val="0"/>
      <w:marRight w:val="0"/>
      <w:marTop w:val="0"/>
      <w:marBottom w:val="0"/>
      <w:divBdr>
        <w:top w:val="none" w:sz="0" w:space="0" w:color="auto"/>
        <w:left w:val="none" w:sz="0" w:space="0" w:color="auto"/>
        <w:bottom w:val="none" w:sz="0" w:space="0" w:color="auto"/>
        <w:right w:val="none" w:sz="0" w:space="0" w:color="auto"/>
      </w:divBdr>
    </w:div>
    <w:div w:id="1887178452">
      <w:bodyDiv w:val="1"/>
      <w:marLeft w:val="0"/>
      <w:marRight w:val="0"/>
      <w:marTop w:val="0"/>
      <w:marBottom w:val="0"/>
      <w:divBdr>
        <w:top w:val="none" w:sz="0" w:space="0" w:color="auto"/>
        <w:left w:val="none" w:sz="0" w:space="0" w:color="auto"/>
        <w:bottom w:val="none" w:sz="0" w:space="0" w:color="auto"/>
        <w:right w:val="none" w:sz="0" w:space="0" w:color="auto"/>
      </w:divBdr>
      <w:divsChild>
        <w:div w:id="683090846">
          <w:marLeft w:val="0"/>
          <w:marRight w:val="0"/>
          <w:marTop w:val="0"/>
          <w:marBottom w:val="0"/>
          <w:divBdr>
            <w:top w:val="none" w:sz="0" w:space="0" w:color="auto"/>
            <w:left w:val="none" w:sz="0" w:space="0" w:color="auto"/>
            <w:bottom w:val="none" w:sz="0" w:space="0" w:color="auto"/>
            <w:right w:val="none" w:sz="0" w:space="0" w:color="auto"/>
          </w:divBdr>
          <w:divsChild>
            <w:div w:id="149176385">
              <w:marLeft w:val="-75"/>
              <w:marRight w:val="0"/>
              <w:marTop w:val="30"/>
              <w:marBottom w:val="30"/>
              <w:divBdr>
                <w:top w:val="none" w:sz="0" w:space="0" w:color="auto"/>
                <w:left w:val="none" w:sz="0" w:space="0" w:color="auto"/>
                <w:bottom w:val="none" w:sz="0" w:space="0" w:color="auto"/>
                <w:right w:val="none" w:sz="0" w:space="0" w:color="auto"/>
              </w:divBdr>
              <w:divsChild>
                <w:div w:id="35129928">
                  <w:marLeft w:val="0"/>
                  <w:marRight w:val="0"/>
                  <w:marTop w:val="0"/>
                  <w:marBottom w:val="0"/>
                  <w:divBdr>
                    <w:top w:val="none" w:sz="0" w:space="0" w:color="auto"/>
                    <w:left w:val="none" w:sz="0" w:space="0" w:color="auto"/>
                    <w:bottom w:val="none" w:sz="0" w:space="0" w:color="auto"/>
                    <w:right w:val="none" w:sz="0" w:space="0" w:color="auto"/>
                  </w:divBdr>
                  <w:divsChild>
                    <w:div w:id="367292490">
                      <w:marLeft w:val="0"/>
                      <w:marRight w:val="0"/>
                      <w:marTop w:val="0"/>
                      <w:marBottom w:val="0"/>
                      <w:divBdr>
                        <w:top w:val="none" w:sz="0" w:space="0" w:color="auto"/>
                        <w:left w:val="none" w:sz="0" w:space="0" w:color="auto"/>
                        <w:bottom w:val="none" w:sz="0" w:space="0" w:color="auto"/>
                        <w:right w:val="none" w:sz="0" w:space="0" w:color="auto"/>
                      </w:divBdr>
                    </w:div>
                  </w:divsChild>
                </w:div>
                <w:div w:id="209659922">
                  <w:marLeft w:val="0"/>
                  <w:marRight w:val="0"/>
                  <w:marTop w:val="0"/>
                  <w:marBottom w:val="0"/>
                  <w:divBdr>
                    <w:top w:val="none" w:sz="0" w:space="0" w:color="auto"/>
                    <w:left w:val="none" w:sz="0" w:space="0" w:color="auto"/>
                    <w:bottom w:val="none" w:sz="0" w:space="0" w:color="auto"/>
                    <w:right w:val="none" w:sz="0" w:space="0" w:color="auto"/>
                  </w:divBdr>
                  <w:divsChild>
                    <w:div w:id="159008149">
                      <w:marLeft w:val="0"/>
                      <w:marRight w:val="0"/>
                      <w:marTop w:val="0"/>
                      <w:marBottom w:val="0"/>
                      <w:divBdr>
                        <w:top w:val="none" w:sz="0" w:space="0" w:color="auto"/>
                        <w:left w:val="none" w:sz="0" w:space="0" w:color="auto"/>
                        <w:bottom w:val="none" w:sz="0" w:space="0" w:color="auto"/>
                        <w:right w:val="none" w:sz="0" w:space="0" w:color="auto"/>
                      </w:divBdr>
                    </w:div>
                  </w:divsChild>
                </w:div>
                <w:div w:id="952831834">
                  <w:marLeft w:val="0"/>
                  <w:marRight w:val="0"/>
                  <w:marTop w:val="0"/>
                  <w:marBottom w:val="0"/>
                  <w:divBdr>
                    <w:top w:val="none" w:sz="0" w:space="0" w:color="auto"/>
                    <w:left w:val="none" w:sz="0" w:space="0" w:color="auto"/>
                    <w:bottom w:val="none" w:sz="0" w:space="0" w:color="auto"/>
                    <w:right w:val="none" w:sz="0" w:space="0" w:color="auto"/>
                  </w:divBdr>
                  <w:divsChild>
                    <w:div w:id="1872961663">
                      <w:marLeft w:val="0"/>
                      <w:marRight w:val="0"/>
                      <w:marTop w:val="0"/>
                      <w:marBottom w:val="0"/>
                      <w:divBdr>
                        <w:top w:val="none" w:sz="0" w:space="0" w:color="auto"/>
                        <w:left w:val="none" w:sz="0" w:space="0" w:color="auto"/>
                        <w:bottom w:val="none" w:sz="0" w:space="0" w:color="auto"/>
                        <w:right w:val="none" w:sz="0" w:space="0" w:color="auto"/>
                      </w:divBdr>
                    </w:div>
                  </w:divsChild>
                </w:div>
                <w:div w:id="1284070784">
                  <w:marLeft w:val="0"/>
                  <w:marRight w:val="0"/>
                  <w:marTop w:val="0"/>
                  <w:marBottom w:val="0"/>
                  <w:divBdr>
                    <w:top w:val="none" w:sz="0" w:space="0" w:color="auto"/>
                    <w:left w:val="none" w:sz="0" w:space="0" w:color="auto"/>
                    <w:bottom w:val="none" w:sz="0" w:space="0" w:color="auto"/>
                    <w:right w:val="none" w:sz="0" w:space="0" w:color="auto"/>
                  </w:divBdr>
                  <w:divsChild>
                    <w:div w:id="1773549954">
                      <w:marLeft w:val="0"/>
                      <w:marRight w:val="0"/>
                      <w:marTop w:val="0"/>
                      <w:marBottom w:val="0"/>
                      <w:divBdr>
                        <w:top w:val="none" w:sz="0" w:space="0" w:color="auto"/>
                        <w:left w:val="none" w:sz="0" w:space="0" w:color="auto"/>
                        <w:bottom w:val="none" w:sz="0" w:space="0" w:color="auto"/>
                        <w:right w:val="none" w:sz="0" w:space="0" w:color="auto"/>
                      </w:divBdr>
                    </w:div>
                  </w:divsChild>
                </w:div>
                <w:div w:id="1472559816">
                  <w:marLeft w:val="0"/>
                  <w:marRight w:val="0"/>
                  <w:marTop w:val="0"/>
                  <w:marBottom w:val="0"/>
                  <w:divBdr>
                    <w:top w:val="none" w:sz="0" w:space="0" w:color="auto"/>
                    <w:left w:val="none" w:sz="0" w:space="0" w:color="auto"/>
                    <w:bottom w:val="none" w:sz="0" w:space="0" w:color="auto"/>
                    <w:right w:val="none" w:sz="0" w:space="0" w:color="auto"/>
                  </w:divBdr>
                  <w:divsChild>
                    <w:div w:id="1008142616">
                      <w:marLeft w:val="0"/>
                      <w:marRight w:val="0"/>
                      <w:marTop w:val="0"/>
                      <w:marBottom w:val="0"/>
                      <w:divBdr>
                        <w:top w:val="none" w:sz="0" w:space="0" w:color="auto"/>
                        <w:left w:val="none" w:sz="0" w:space="0" w:color="auto"/>
                        <w:bottom w:val="none" w:sz="0" w:space="0" w:color="auto"/>
                        <w:right w:val="none" w:sz="0" w:space="0" w:color="auto"/>
                      </w:divBdr>
                    </w:div>
                  </w:divsChild>
                </w:div>
                <w:div w:id="1683581855">
                  <w:marLeft w:val="0"/>
                  <w:marRight w:val="0"/>
                  <w:marTop w:val="0"/>
                  <w:marBottom w:val="0"/>
                  <w:divBdr>
                    <w:top w:val="none" w:sz="0" w:space="0" w:color="auto"/>
                    <w:left w:val="none" w:sz="0" w:space="0" w:color="auto"/>
                    <w:bottom w:val="none" w:sz="0" w:space="0" w:color="auto"/>
                    <w:right w:val="none" w:sz="0" w:space="0" w:color="auto"/>
                  </w:divBdr>
                  <w:divsChild>
                    <w:div w:id="52781630">
                      <w:marLeft w:val="0"/>
                      <w:marRight w:val="0"/>
                      <w:marTop w:val="0"/>
                      <w:marBottom w:val="0"/>
                      <w:divBdr>
                        <w:top w:val="none" w:sz="0" w:space="0" w:color="auto"/>
                        <w:left w:val="none" w:sz="0" w:space="0" w:color="auto"/>
                        <w:bottom w:val="none" w:sz="0" w:space="0" w:color="auto"/>
                        <w:right w:val="none" w:sz="0" w:space="0" w:color="auto"/>
                      </w:divBdr>
                    </w:div>
                    <w:div w:id="2137943307">
                      <w:marLeft w:val="0"/>
                      <w:marRight w:val="0"/>
                      <w:marTop w:val="0"/>
                      <w:marBottom w:val="0"/>
                      <w:divBdr>
                        <w:top w:val="none" w:sz="0" w:space="0" w:color="auto"/>
                        <w:left w:val="none" w:sz="0" w:space="0" w:color="auto"/>
                        <w:bottom w:val="none" w:sz="0" w:space="0" w:color="auto"/>
                        <w:right w:val="none" w:sz="0" w:space="0" w:color="auto"/>
                      </w:divBdr>
                    </w:div>
                  </w:divsChild>
                </w:div>
                <w:div w:id="1926768690">
                  <w:marLeft w:val="0"/>
                  <w:marRight w:val="0"/>
                  <w:marTop w:val="0"/>
                  <w:marBottom w:val="0"/>
                  <w:divBdr>
                    <w:top w:val="none" w:sz="0" w:space="0" w:color="auto"/>
                    <w:left w:val="none" w:sz="0" w:space="0" w:color="auto"/>
                    <w:bottom w:val="none" w:sz="0" w:space="0" w:color="auto"/>
                    <w:right w:val="none" w:sz="0" w:space="0" w:color="auto"/>
                  </w:divBdr>
                  <w:divsChild>
                    <w:div w:id="1841196800">
                      <w:marLeft w:val="0"/>
                      <w:marRight w:val="0"/>
                      <w:marTop w:val="0"/>
                      <w:marBottom w:val="0"/>
                      <w:divBdr>
                        <w:top w:val="none" w:sz="0" w:space="0" w:color="auto"/>
                        <w:left w:val="none" w:sz="0" w:space="0" w:color="auto"/>
                        <w:bottom w:val="none" w:sz="0" w:space="0" w:color="auto"/>
                        <w:right w:val="none" w:sz="0" w:space="0" w:color="auto"/>
                      </w:divBdr>
                    </w:div>
                  </w:divsChild>
                </w:div>
                <w:div w:id="2097703903">
                  <w:marLeft w:val="0"/>
                  <w:marRight w:val="0"/>
                  <w:marTop w:val="0"/>
                  <w:marBottom w:val="0"/>
                  <w:divBdr>
                    <w:top w:val="none" w:sz="0" w:space="0" w:color="auto"/>
                    <w:left w:val="none" w:sz="0" w:space="0" w:color="auto"/>
                    <w:bottom w:val="none" w:sz="0" w:space="0" w:color="auto"/>
                    <w:right w:val="none" w:sz="0" w:space="0" w:color="auto"/>
                  </w:divBdr>
                  <w:divsChild>
                    <w:div w:id="2207566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9051685">
          <w:marLeft w:val="0"/>
          <w:marRight w:val="0"/>
          <w:marTop w:val="0"/>
          <w:marBottom w:val="0"/>
          <w:divBdr>
            <w:top w:val="none" w:sz="0" w:space="0" w:color="auto"/>
            <w:left w:val="none" w:sz="0" w:space="0" w:color="auto"/>
            <w:bottom w:val="none" w:sz="0" w:space="0" w:color="auto"/>
            <w:right w:val="none" w:sz="0" w:space="0" w:color="auto"/>
          </w:divBdr>
        </w:div>
      </w:divsChild>
    </w:div>
    <w:div w:id="1934627814">
      <w:bodyDiv w:val="1"/>
      <w:marLeft w:val="0"/>
      <w:marRight w:val="0"/>
      <w:marTop w:val="0"/>
      <w:marBottom w:val="0"/>
      <w:divBdr>
        <w:top w:val="none" w:sz="0" w:space="0" w:color="auto"/>
        <w:left w:val="none" w:sz="0" w:space="0" w:color="auto"/>
        <w:bottom w:val="none" w:sz="0" w:space="0" w:color="auto"/>
        <w:right w:val="none" w:sz="0" w:space="0" w:color="auto"/>
      </w:divBdr>
      <w:divsChild>
        <w:div w:id="383722518">
          <w:marLeft w:val="0"/>
          <w:marRight w:val="0"/>
          <w:marTop w:val="0"/>
          <w:marBottom w:val="0"/>
          <w:divBdr>
            <w:top w:val="none" w:sz="0" w:space="0" w:color="auto"/>
            <w:left w:val="none" w:sz="0" w:space="0" w:color="auto"/>
            <w:bottom w:val="none" w:sz="0" w:space="0" w:color="auto"/>
            <w:right w:val="none" w:sz="0" w:space="0" w:color="auto"/>
          </w:divBdr>
        </w:div>
        <w:div w:id="682517385">
          <w:marLeft w:val="0"/>
          <w:marRight w:val="0"/>
          <w:marTop w:val="0"/>
          <w:marBottom w:val="0"/>
          <w:divBdr>
            <w:top w:val="none" w:sz="0" w:space="0" w:color="auto"/>
            <w:left w:val="none" w:sz="0" w:space="0" w:color="auto"/>
            <w:bottom w:val="none" w:sz="0" w:space="0" w:color="auto"/>
            <w:right w:val="none" w:sz="0" w:space="0" w:color="auto"/>
          </w:divBdr>
        </w:div>
        <w:div w:id="1376662316">
          <w:marLeft w:val="0"/>
          <w:marRight w:val="0"/>
          <w:marTop w:val="0"/>
          <w:marBottom w:val="0"/>
          <w:divBdr>
            <w:top w:val="none" w:sz="0" w:space="0" w:color="auto"/>
            <w:left w:val="none" w:sz="0" w:space="0" w:color="auto"/>
            <w:bottom w:val="none" w:sz="0" w:space="0" w:color="auto"/>
            <w:right w:val="none" w:sz="0" w:space="0" w:color="auto"/>
          </w:divBdr>
          <w:divsChild>
            <w:div w:id="2071348267">
              <w:marLeft w:val="-75"/>
              <w:marRight w:val="0"/>
              <w:marTop w:val="30"/>
              <w:marBottom w:val="30"/>
              <w:divBdr>
                <w:top w:val="none" w:sz="0" w:space="0" w:color="auto"/>
                <w:left w:val="none" w:sz="0" w:space="0" w:color="auto"/>
                <w:bottom w:val="none" w:sz="0" w:space="0" w:color="auto"/>
                <w:right w:val="none" w:sz="0" w:space="0" w:color="auto"/>
              </w:divBdr>
              <w:divsChild>
                <w:div w:id="220945761">
                  <w:marLeft w:val="0"/>
                  <w:marRight w:val="0"/>
                  <w:marTop w:val="0"/>
                  <w:marBottom w:val="0"/>
                  <w:divBdr>
                    <w:top w:val="none" w:sz="0" w:space="0" w:color="auto"/>
                    <w:left w:val="none" w:sz="0" w:space="0" w:color="auto"/>
                    <w:bottom w:val="none" w:sz="0" w:space="0" w:color="auto"/>
                    <w:right w:val="none" w:sz="0" w:space="0" w:color="auto"/>
                  </w:divBdr>
                  <w:divsChild>
                    <w:div w:id="1420978807">
                      <w:marLeft w:val="0"/>
                      <w:marRight w:val="0"/>
                      <w:marTop w:val="0"/>
                      <w:marBottom w:val="0"/>
                      <w:divBdr>
                        <w:top w:val="none" w:sz="0" w:space="0" w:color="auto"/>
                        <w:left w:val="none" w:sz="0" w:space="0" w:color="auto"/>
                        <w:bottom w:val="none" w:sz="0" w:space="0" w:color="auto"/>
                        <w:right w:val="none" w:sz="0" w:space="0" w:color="auto"/>
                      </w:divBdr>
                    </w:div>
                  </w:divsChild>
                </w:div>
                <w:div w:id="320668984">
                  <w:marLeft w:val="0"/>
                  <w:marRight w:val="0"/>
                  <w:marTop w:val="0"/>
                  <w:marBottom w:val="0"/>
                  <w:divBdr>
                    <w:top w:val="none" w:sz="0" w:space="0" w:color="auto"/>
                    <w:left w:val="none" w:sz="0" w:space="0" w:color="auto"/>
                    <w:bottom w:val="none" w:sz="0" w:space="0" w:color="auto"/>
                    <w:right w:val="none" w:sz="0" w:space="0" w:color="auto"/>
                  </w:divBdr>
                  <w:divsChild>
                    <w:div w:id="737944055">
                      <w:marLeft w:val="0"/>
                      <w:marRight w:val="0"/>
                      <w:marTop w:val="0"/>
                      <w:marBottom w:val="0"/>
                      <w:divBdr>
                        <w:top w:val="none" w:sz="0" w:space="0" w:color="auto"/>
                        <w:left w:val="none" w:sz="0" w:space="0" w:color="auto"/>
                        <w:bottom w:val="none" w:sz="0" w:space="0" w:color="auto"/>
                        <w:right w:val="none" w:sz="0" w:space="0" w:color="auto"/>
                      </w:divBdr>
                    </w:div>
                  </w:divsChild>
                </w:div>
                <w:div w:id="632253370">
                  <w:marLeft w:val="0"/>
                  <w:marRight w:val="0"/>
                  <w:marTop w:val="0"/>
                  <w:marBottom w:val="0"/>
                  <w:divBdr>
                    <w:top w:val="none" w:sz="0" w:space="0" w:color="auto"/>
                    <w:left w:val="none" w:sz="0" w:space="0" w:color="auto"/>
                    <w:bottom w:val="none" w:sz="0" w:space="0" w:color="auto"/>
                    <w:right w:val="none" w:sz="0" w:space="0" w:color="auto"/>
                  </w:divBdr>
                  <w:divsChild>
                    <w:div w:id="2087997627">
                      <w:marLeft w:val="0"/>
                      <w:marRight w:val="0"/>
                      <w:marTop w:val="0"/>
                      <w:marBottom w:val="0"/>
                      <w:divBdr>
                        <w:top w:val="none" w:sz="0" w:space="0" w:color="auto"/>
                        <w:left w:val="none" w:sz="0" w:space="0" w:color="auto"/>
                        <w:bottom w:val="none" w:sz="0" w:space="0" w:color="auto"/>
                        <w:right w:val="none" w:sz="0" w:space="0" w:color="auto"/>
                      </w:divBdr>
                    </w:div>
                  </w:divsChild>
                </w:div>
                <w:div w:id="932859507">
                  <w:marLeft w:val="0"/>
                  <w:marRight w:val="0"/>
                  <w:marTop w:val="0"/>
                  <w:marBottom w:val="0"/>
                  <w:divBdr>
                    <w:top w:val="none" w:sz="0" w:space="0" w:color="auto"/>
                    <w:left w:val="none" w:sz="0" w:space="0" w:color="auto"/>
                    <w:bottom w:val="none" w:sz="0" w:space="0" w:color="auto"/>
                    <w:right w:val="none" w:sz="0" w:space="0" w:color="auto"/>
                  </w:divBdr>
                  <w:divsChild>
                    <w:div w:id="1557429051">
                      <w:marLeft w:val="0"/>
                      <w:marRight w:val="0"/>
                      <w:marTop w:val="0"/>
                      <w:marBottom w:val="0"/>
                      <w:divBdr>
                        <w:top w:val="none" w:sz="0" w:space="0" w:color="auto"/>
                        <w:left w:val="none" w:sz="0" w:space="0" w:color="auto"/>
                        <w:bottom w:val="none" w:sz="0" w:space="0" w:color="auto"/>
                        <w:right w:val="none" w:sz="0" w:space="0" w:color="auto"/>
                      </w:divBdr>
                    </w:div>
                  </w:divsChild>
                </w:div>
                <w:div w:id="948392587">
                  <w:marLeft w:val="0"/>
                  <w:marRight w:val="0"/>
                  <w:marTop w:val="0"/>
                  <w:marBottom w:val="0"/>
                  <w:divBdr>
                    <w:top w:val="none" w:sz="0" w:space="0" w:color="auto"/>
                    <w:left w:val="none" w:sz="0" w:space="0" w:color="auto"/>
                    <w:bottom w:val="none" w:sz="0" w:space="0" w:color="auto"/>
                    <w:right w:val="none" w:sz="0" w:space="0" w:color="auto"/>
                  </w:divBdr>
                  <w:divsChild>
                    <w:div w:id="430515594">
                      <w:marLeft w:val="0"/>
                      <w:marRight w:val="0"/>
                      <w:marTop w:val="0"/>
                      <w:marBottom w:val="0"/>
                      <w:divBdr>
                        <w:top w:val="none" w:sz="0" w:space="0" w:color="auto"/>
                        <w:left w:val="none" w:sz="0" w:space="0" w:color="auto"/>
                        <w:bottom w:val="none" w:sz="0" w:space="0" w:color="auto"/>
                        <w:right w:val="none" w:sz="0" w:space="0" w:color="auto"/>
                      </w:divBdr>
                    </w:div>
                  </w:divsChild>
                </w:div>
                <w:div w:id="1014696251">
                  <w:marLeft w:val="0"/>
                  <w:marRight w:val="0"/>
                  <w:marTop w:val="0"/>
                  <w:marBottom w:val="0"/>
                  <w:divBdr>
                    <w:top w:val="none" w:sz="0" w:space="0" w:color="auto"/>
                    <w:left w:val="none" w:sz="0" w:space="0" w:color="auto"/>
                    <w:bottom w:val="none" w:sz="0" w:space="0" w:color="auto"/>
                    <w:right w:val="none" w:sz="0" w:space="0" w:color="auto"/>
                  </w:divBdr>
                  <w:divsChild>
                    <w:div w:id="760375328">
                      <w:marLeft w:val="0"/>
                      <w:marRight w:val="0"/>
                      <w:marTop w:val="0"/>
                      <w:marBottom w:val="0"/>
                      <w:divBdr>
                        <w:top w:val="none" w:sz="0" w:space="0" w:color="auto"/>
                        <w:left w:val="none" w:sz="0" w:space="0" w:color="auto"/>
                        <w:bottom w:val="none" w:sz="0" w:space="0" w:color="auto"/>
                        <w:right w:val="none" w:sz="0" w:space="0" w:color="auto"/>
                      </w:divBdr>
                    </w:div>
                  </w:divsChild>
                </w:div>
                <w:div w:id="1047682860">
                  <w:marLeft w:val="0"/>
                  <w:marRight w:val="0"/>
                  <w:marTop w:val="0"/>
                  <w:marBottom w:val="0"/>
                  <w:divBdr>
                    <w:top w:val="none" w:sz="0" w:space="0" w:color="auto"/>
                    <w:left w:val="none" w:sz="0" w:space="0" w:color="auto"/>
                    <w:bottom w:val="none" w:sz="0" w:space="0" w:color="auto"/>
                    <w:right w:val="none" w:sz="0" w:space="0" w:color="auto"/>
                  </w:divBdr>
                  <w:divsChild>
                    <w:div w:id="1074887834">
                      <w:marLeft w:val="0"/>
                      <w:marRight w:val="0"/>
                      <w:marTop w:val="0"/>
                      <w:marBottom w:val="0"/>
                      <w:divBdr>
                        <w:top w:val="none" w:sz="0" w:space="0" w:color="auto"/>
                        <w:left w:val="none" w:sz="0" w:space="0" w:color="auto"/>
                        <w:bottom w:val="none" w:sz="0" w:space="0" w:color="auto"/>
                        <w:right w:val="none" w:sz="0" w:space="0" w:color="auto"/>
                      </w:divBdr>
                    </w:div>
                  </w:divsChild>
                </w:div>
                <w:div w:id="1052845630">
                  <w:marLeft w:val="0"/>
                  <w:marRight w:val="0"/>
                  <w:marTop w:val="0"/>
                  <w:marBottom w:val="0"/>
                  <w:divBdr>
                    <w:top w:val="none" w:sz="0" w:space="0" w:color="auto"/>
                    <w:left w:val="none" w:sz="0" w:space="0" w:color="auto"/>
                    <w:bottom w:val="none" w:sz="0" w:space="0" w:color="auto"/>
                    <w:right w:val="none" w:sz="0" w:space="0" w:color="auto"/>
                  </w:divBdr>
                  <w:divsChild>
                    <w:div w:id="1917283040">
                      <w:marLeft w:val="0"/>
                      <w:marRight w:val="0"/>
                      <w:marTop w:val="0"/>
                      <w:marBottom w:val="0"/>
                      <w:divBdr>
                        <w:top w:val="none" w:sz="0" w:space="0" w:color="auto"/>
                        <w:left w:val="none" w:sz="0" w:space="0" w:color="auto"/>
                        <w:bottom w:val="none" w:sz="0" w:space="0" w:color="auto"/>
                        <w:right w:val="none" w:sz="0" w:space="0" w:color="auto"/>
                      </w:divBdr>
                    </w:div>
                  </w:divsChild>
                </w:div>
                <w:div w:id="1277256920">
                  <w:marLeft w:val="0"/>
                  <w:marRight w:val="0"/>
                  <w:marTop w:val="0"/>
                  <w:marBottom w:val="0"/>
                  <w:divBdr>
                    <w:top w:val="none" w:sz="0" w:space="0" w:color="auto"/>
                    <w:left w:val="none" w:sz="0" w:space="0" w:color="auto"/>
                    <w:bottom w:val="none" w:sz="0" w:space="0" w:color="auto"/>
                    <w:right w:val="none" w:sz="0" w:space="0" w:color="auto"/>
                  </w:divBdr>
                  <w:divsChild>
                    <w:div w:id="611399662">
                      <w:marLeft w:val="0"/>
                      <w:marRight w:val="0"/>
                      <w:marTop w:val="0"/>
                      <w:marBottom w:val="0"/>
                      <w:divBdr>
                        <w:top w:val="none" w:sz="0" w:space="0" w:color="auto"/>
                        <w:left w:val="none" w:sz="0" w:space="0" w:color="auto"/>
                        <w:bottom w:val="none" w:sz="0" w:space="0" w:color="auto"/>
                        <w:right w:val="none" w:sz="0" w:space="0" w:color="auto"/>
                      </w:divBdr>
                    </w:div>
                  </w:divsChild>
                </w:div>
                <w:div w:id="1628778378">
                  <w:marLeft w:val="0"/>
                  <w:marRight w:val="0"/>
                  <w:marTop w:val="0"/>
                  <w:marBottom w:val="0"/>
                  <w:divBdr>
                    <w:top w:val="none" w:sz="0" w:space="0" w:color="auto"/>
                    <w:left w:val="none" w:sz="0" w:space="0" w:color="auto"/>
                    <w:bottom w:val="none" w:sz="0" w:space="0" w:color="auto"/>
                    <w:right w:val="none" w:sz="0" w:space="0" w:color="auto"/>
                  </w:divBdr>
                  <w:divsChild>
                    <w:div w:id="278338387">
                      <w:marLeft w:val="0"/>
                      <w:marRight w:val="0"/>
                      <w:marTop w:val="0"/>
                      <w:marBottom w:val="0"/>
                      <w:divBdr>
                        <w:top w:val="none" w:sz="0" w:space="0" w:color="auto"/>
                        <w:left w:val="none" w:sz="0" w:space="0" w:color="auto"/>
                        <w:bottom w:val="none" w:sz="0" w:space="0" w:color="auto"/>
                        <w:right w:val="none" w:sz="0" w:space="0" w:color="auto"/>
                      </w:divBdr>
                    </w:div>
                  </w:divsChild>
                </w:div>
                <w:div w:id="1791128620">
                  <w:marLeft w:val="0"/>
                  <w:marRight w:val="0"/>
                  <w:marTop w:val="0"/>
                  <w:marBottom w:val="0"/>
                  <w:divBdr>
                    <w:top w:val="none" w:sz="0" w:space="0" w:color="auto"/>
                    <w:left w:val="none" w:sz="0" w:space="0" w:color="auto"/>
                    <w:bottom w:val="none" w:sz="0" w:space="0" w:color="auto"/>
                    <w:right w:val="none" w:sz="0" w:space="0" w:color="auto"/>
                  </w:divBdr>
                  <w:divsChild>
                    <w:div w:id="1302689826">
                      <w:marLeft w:val="0"/>
                      <w:marRight w:val="0"/>
                      <w:marTop w:val="0"/>
                      <w:marBottom w:val="0"/>
                      <w:divBdr>
                        <w:top w:val="none" w:sz="0" w:space="0" w:color="auto"/>
                        <w:left w:val="none" w:sz="0" w:space="0" w:color="auto"/>
                        <w:bottom w:val="none" w:sz="0" w:space="0" w:color="auto"/>
                        <w:right w:val="none" w:sz="0" w:space="0" w:color="auto"/>
                      </w:divBdr>
                    </w:div>
                  </w:divsChild>
                </w:div>
                <w:div w:id="2119177776">
                  <w:marLeft w:val="0"/>
                  <w:marRight w:val="0"/>
                  <w:marTop w:val="0"/>
                  <w:marBottom w:val="0"/>
                  <w:divBdr>
                    <w:top w:val="none" w:sz="0" w:space="0" w:color="auto"/>
                    <w:left w:val="none" w:sz="0" w:space="0" w:color="auto"/>
                    <w:bottom w:val="none" w:sz="0" w:space="0" w:color="auto"/>
                    <w:right w:val="none" w:sz="0" w:space="0" w:color="auto"/>
                  </w:divBdr>
                  <w:divsChild>
                    <w:div w:id="1795098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3774836">
          <w:marLeft w:val="0"/>
          <w:marRight w:val="0"/>
          <w:marTop w:val="0"/>
          <w:marBottom w:val="0"/>
          <w:divBdr>
            <w:top w:val="none" w:sz="0" w:space="0" w:color="auto"/>
            <w:left w:val="none" w:sz="0" w:space="0" w:color="auto"/>
            <w:bottom w:val="none" w:sz="0" w:space="0" w:color="auto"/>
            <w:right w:val="none" w:sz="0" w:space="0" w:color="auto"/>
          </w:divBdr>
        </w:div>
      </w:divsChild>
    </w:div>
    <w:div w:id="1995448593">
      <w:bodyDiv w:val="1"/>
      <w:marLeft w:val="0"/>
      <w:marRight w:val="0"/>
      <w:marTop w:val="0"/>
      <w:marBottom w:val="0"/>
      <w:divBdr>
        <w:top w:val="none" w:sz="0" w:space="0" w:color="auto"/>
        <w:left w:val="none" w:sz="0" w:space="0" w:color="auto"/>
        <w:bottom w:val="none" w:sz="0" w:space="0" w:color="auto"/>
        <w:right w:val="none" w:sz="0" w:space="0" w:color="auto"/>
      </w:divBdr>
      <w:divsChild>
        <w:div w:id="264272695">
          <w:marLeft w:val="0"/>
          <w:marRight w:val="0"/>
          <w:marTop w:val="0"/>
          <w:marBottom w:val="0"/>
          <w:divBdr>
            <w:top w:val="none" w:sz="0" w:space="0" w:color="auto"/>
            <w:left w:val="none" w:sz="0" w:space="0" w:color="auto"/>
            <w:bottom w:val="none" w:sz="0" w:space="0" w:color="auto"/>
            <w:right w:val="none" w:sz="0" w:space="0" w:color="auto"/>
          </w:divBdr>
          <w:divsChild>
            <w:div w:id="231090526">
              <w:marLeft w:val="0"/>
              <w:marRight w:val="0"/>
              <w:marTop w:val="0"/>
              <w:marBottom w:val="0"/>
              <w:divBdr>
                <w:top w:val="none" w:sz="0" w:space="0" w:color="auto"/>
                <w:left w:val="none" w:sz="0" w:space="0" w:color="auto"/>
                <w:bottom w:val="none" w:sz="0" w:space="0" w:color="auto"/>
                <w:right w:val="none" w:sz="0" w:space="0" w:color="auto"/>
              </w:divBdr>
            </w:div>
          </w:divsChild>
        </w:div>
        <w:div w:id="389112676">
          <w:marLeft w:val="0"/>
          <w:marRight w:val="0"/>
          <w:marTop w:val="0"/>
          <w:marBottom w:val="0"/>
          <w:divBdr>
            <w:top w:val="none" w:sz="0" w:space="0" w:color="auto"/>
            <w:left w:val="none" w:sz="0" w:space="0" w:color="auto"/>
            <w:bottom w:val="none" w:sz="0" w:space="0" w:color="auto"/>
            <w:right w:val="none" w:sz="0" w:space="0" w:color="auto"/>
          </w:divBdr>
          <w:divsChild>
            <w:div w:id="1599022547">
              <w:marLeft w:val="0"/>
              <w:marRight w:val="0"/>
              <w:marTop w:val="0"/>
              <w:marBottom w:val="0"/>
              <w:divBdr>
                <w:top w:val="none" w:sz="0" w:space="0" w:color="auto"/>
                <w:left w:val="none" w:sz="0" w:space="0" w:color="auto"/>
                <w:bottom w:val="none" w:sz="0" w:space="0" w:color="auto"/>
                <w:right w:val="none" w:sz="0" w:space="0" w:color="auto"/>
              </w:divBdr>
            </w:div>
          </w:divsChild>
        </w:div>
        <w:div w:id="859390776">
          <w:marLeft w:val="0"/>
          <w:marRight w:val="0"/>
          <w:marTop w:val="0"/>
          <w:marBottom w:val="0"/>
          <w:divBdr>
            <w:top w:val="none" w:sz="0" w:space="0" w:color="auto"/>
            <w:left w:val="none" w:sz="0" w:space="0" w:color="auto"/>
            <w:bottom w:val="none" w:sz="0" w:space="0" w:color="auto"/>
            <w:right w:val="none" w:sz="0" w:space="0" w:color="auto"/>
          </w:divBdr>
          <w:divsChild>
            <w:div w:id="1716200171">
              <w:marLeft w:val="0"/>
              <w:marRight w:val="0"/>
              <w:marTop w:val="0"/>
              <w:marBottom w:val="0"/>
              <w:divBdr>
                <w:top w:val="none" w:sz="0" w:space="0" w:color="auto"/>
                <w:left w:val="none" w:sz="0" w:space="0" w:color="auto"/>
                <w:bottom w:val="none" w:sz="0" w:space="0" w:color="auto"/>
                <w:right w:val="none" w:sz="0" w:space="0" w:color="auto"/>
              </w:divBdr>
            </w:div>
          </w:divsChild>
        </w:div>
        <w:div w:id="1042284878">
          <w:marLeft w:val="0"/>
          <w:marRight w:val="0"/>
          <w:marTop w:val="0"/>
          <w:marBottom w:val="0"/>
          <w:divBdr>
            <w:top w:val="none" w:sz="0" w:space="0" w:color="auto"/>
            <w:left w:val="none" w:sz="0" w:space="0" w:color="auto"/>
            <w:bottom w:val="none" w:sz="0" w:space="0" w:color="auto"/>
            <w:right w:val="none" w:sz="0" w:space="0" w:color="auto"/>
          </w:divBdr>
          <w:divsChild>
            <w:div w:id="1183671018">
              <w:marLeft w:val="0"/>
              <w:marRight w:val="0"/>
              <w:marTop w:val="0"/>
              <w:marBottom w:val="0"/>
              <w:divBdr>
                <w:top w:val="none" w:sz="0" w:space="0" w:color="auto"/>
                <w:left w:val="none" w:sz="0" w:space="0" w:color="auto"/>
                <w:bottom w:val="none" w:sz="0" w:space="0" w:color="auto"/>
                <w:right w:val="none" w:sz="0" w:space="0" w:color="auto"/>
              </w:divBdr>
            </w:div>
          </w:divsChild>
        </w:div>
        <w:div w:id="1118639745">
          <w:marLeft w:val="0"/>
          <w:marRight w:val="0"/>
          <w:marTop w:val="0"/>
          <w:marBottom w:val="0"/>
          <w:divBdr>
            <w:top w:val="none" w:sz="0" w:space="0" w:color="auto"/>
            <w:left w:val="none" w:sz="0" w:space="0" w:color="auto"/>
            <w:bottom w:val="none" w:sz="0" w:space="0" w:color="auto"/>
            <w:right w:val="none" w:sz="0" w:space="0" w:color="auto"/>
          </w:divBdr>
          <w:divsChild>
            <w:div w:id="389154174">
              <w:marLeft w:val="0"/>
              <w:marRight w:val="0"/>
              <w:marTop w:val="0"/>
              <w:marBottom w:val="0"/>
              <w:divBdr>
                <w:top w:val="none" w:sz="0" w:space="0" w:color="auto"/>
                <w:left w:val="none" w:sz="0" w:space="0" w:color="auto"/>
                <w:bottom w:val="none" w:sz="0" w:space="0" w:color="auto"/>
                <w:right w:val="none" w:sz="0" w:space="0" w:color="auto"/>
              </w:divBdr>
            </w:div>
          </w:divsChild>
        </w:div>
        <w:div w:id="1737169624">
          <w:marLeft w:val="0"/>
          <w:marRight w:val="0"/>
          <w:marTop w:val="0"/>
          <w:marBottom w:val="0"/>
          <w:divBdr>
            <w:top w:val="none" w:sz="0" w:space="0" w:color="auto"/>
            <w:left w:val="none" w:sz="0" w:space="0" w:color="auto"/>
            <w:bottom w:val="none" w:sz="0" w:space="0" w:color="auto"/>
            <w:right w:val="none" w:sz="0" w:space="0" w:color="auto"/>
          </w:divBdr>
          <w:divsChild>
            <w:div w:id="271788197">
              <w:marLeft w:val="0"/>
              <w:marRight w:val="0"/>
              <w:marTop w:val="0"/>
              <w:marBottom w:val="0"/>
              <w:divBdr>
                <w:top w:val="none" w:sz="0" w:space="0" w:color="auto"/>
                <w:left w:val="none" w:sz="0" w:space="0" w:color="auto"/>
                <w:bottom w:val="none" w:sz="0" w:space="0" w:color="auto"/>
                <w:right w:val="none" w:sz="0" w:space="0" w:color="auto"/>
              </w:divBdr>
            </w:div>
          </w:divsChild>
        </w:div>
        <w:div w:id="1983806930">
          <w:marLeft w:val="0"/>
          <w:marRight w:val="0"/>
          <w:marTop w:val="0"/>
          <w:marBottom w:val="0"/>
          <w:divBdr>
            <w:top w:val="none" w:sz="0" w:space="0" w:color="auto"/>
            <w:left w:val="none" w:sz="0" w:space="0" w:color="auto"/>
            <w:bottom w:val="none" w:sz="0" w:space="0" w:color="auto"/>
            <w:right w:val="none" w:sz="0" w:space="0" w:color="auto"/>
          </w:divBdr>
          <w:divsChild>
            <w:div w:id="16228068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8617446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header" Target="header12.xml"/><Relationship Id="rId21" Type="http://schemas.openxmlformats.org/officeDocument/2006/relationships/hyperlink" Target="https://commission.europa.eu/strategy-and-policy/eu-budget/performance-and-reporting/programme-performance-statements_en" TargetMode="External"/><Relationship Id="rId324" Type="http://schemas.openxmlformats.org/officeDocument/2006/relationships/footer" Target="footer67.xml"/><Relationship Id="rId531" Type="http://schemas.openxmlformats.org/officeDocument/2006/relationships/footer" Target="footer137.xml"/><Relationship Id="rId170" Type="http://schemas.openxmlformats.org/officeDocument/2006/relationships/footer" Target="footer32.xml"/><Relationship Id="rId268" Type="http://schemas.openxmlformats.org/officeDocument/2006/relationships/footer" Target="footer54.xml"/><Relationship Id="rId475" Type="http://schemas.openxmlformats.org/officeDocument/2006/relationships/hyperlink" Target="https://webgate.ec.europa.eu/fpfis/wikis/x/r4vri" TargetMode="External"/><Relationship Id="rId32" Type="http://schemas.openxmlformats.org/officeDocument/2006/relationships/hyperlink" Target="https://commission.europa.eu/strategy-and-policy/eu-budget/performance-and-reporting/programme-performance-statements/eu-space-programme-performance_en" TargetMode="External"/><Relationship Id="rId128" Type="http://schemas.openxmlformats.org/officeDocument/2006/relationships/header" Target="header16.xml"/><Relationship Id="rId335" Type="http://schemas.openxmlformats.org/officeDocument/2006/relationships/header" Target="header73.xml"/><Relationship Id="rId542" Type="http://schemas.openxmlformats.org/officeDocument/2006/relationships/header" Target="header142.xml"/><Relationship Id="rId181" Type="http://schemas.openxmlformats.org/officeDocument/2006/relationships/header" Target="header34.xml"/><Relationship Id="rId402" Type="http://schemas.openxmlformats.org/officeDocument/2006/relationships/hyperlink" Target="https://webgate.ec.europa.eu/life/publicWebsite/project/LIFE23-ENV-ES-DESALIFE-101147553/desalination-for-environmental-sustainability-and-life" TargetMode="External"/><Relationship Id="rId279" Type="http://schemas.openxmlformats.org/officeDocument/2006/relationships/hyperlink" Target="https://data.europa.eu/doi/10.2767/5405012" TargetMode="External"/><Relationship Id="rId486" Type="http://schemas.openxmlformats.org/officeDocument/2006/relationships/footer" Target="footer116.xml"/><Relationship Id="rId43" Type="http://schemas.openxmlformats.org/officeDocument/2006/relationships/hyperlink" Target="https://commission.europa.eu/strategy-and-policy/eu-budget/performance-and-reporting/programme-performance-statements/european-solidarity-corps-performance_en" TargetMode="External"/><Relationship Id="rId139" Type="http://schemas.openxmlformats.org/officeDocument/2006/relationships/footer" Target="footer20.xml"/><Relationship Id="rId346" Type="http://schemas.openxmlformats.org/officeDocument/2006/relationships/footer" Target="footer78.xml"/><Relationship Id="rId553" Type="http://schemas.openxmlformats.org/officeDocument/2006/relationships/hyperlink" Target="https://ec.europa.eu/assets/cinea/project_fiches/innovation_fund/101241595.pdf" TargetMode="External"/><Relationship Id="rId192" Type="http://schemas.openxmlformats.org/officeDocument/2006/relationships/header" Target="header36.xml"/><Relationship Id="rId206" Type="http://schemas.openxmlformats.org/officeDocument/2006/relationships/footer" Target="footer40.xml"/><Relationship Id="rId413" Type="http://schemas.openxmlformats.org/officeDocument/2006/relationships/header" Target="header89.xml"/><Relationship Id="rId497" Type="http://schemas.openxmlformats.org/officeDocument/2006/relationships/header" Target="header123.xml"/><Relationship Id="rId357" Type="http://schemas.openxmlformats.org/officeDocument/2006/relationships/footer" Target="footer81.xml"/><Relationship Id="rId54" Type="http://schemas.openxmlformats.org/officeDocument/2006/relationships/hyperlink" Target="https://commission.europa.eu/strategy-and-policy/eu-budget/performance-and-reporting/programme-performance-statements/integrated-border-management-fund-performance_en" TargetMode="External"/><Relationship Id="rId217" Type="http://schemas.openxmlformats.org/officeDocument/2006/relationships/header" Target="header45.xml"/><Relationship Id="rId564" Type="http://schemas.openxmlformats.org/officeDocument/2006/relationships/header" Target="header149.xml"/><Relationship Id="rId424" Type="http://schemas.openxmlformats.org/officeDocument/2006/relationships/header" Target="header93.xml"/><Relationship Id="rId270" Type="http://schemas.openxmlformats.org/officeDocument/2006/relationships/header" Target="header56.xml"/><Relationship Id="rId65" Type="http://schemas.openxmlformats.org/officeDocument/2006/relationships/hyperlink" Target="https://commission.europa.eu/strategy-and-policy/eu-budget/performance-and-reporting/programme-performance-statements/decision-overseas-association-including-greenland-performance_en" TargetMode="External"/><Relationship Id="rId130" Type="http://schemas.openxmlformats.org/officeDocument/2006/relationships/header" Target="header17.xml"/><Relationship Id="rId368" Type="http://schemas.openxmlformats.org/officeDocument/2006/relationships/footer" Target="footer83.xml"/><Relationship Id="rId575" Type="http://schemas.openxmlformats.org/officeDocument/2006/relationships/header" Target="header154.xml"/><Relationship Id="rId228" Type="http://schemas.openxmlformats.org/officeDocument/2006/relationships/hyperlink" Target="https://reforms-investments.ec.europa.eu/technical-support-instrument-0/green-transition/supporting-renovation-wave-austria-ireland-and-lithuania_en" TargetMode="External"/><Relationship Id="rId435" Type="http://schemas.openxmlformats.org/officeDocument/2006/relationships/footer" Target="footer97.xml"/><Relationship Id="rId281" Type="http://schemas.openxmlformats.org/officeDocument/2006/relationships/hyperlink" Target="https://kohesio.ec.europa.eu/en/projects/Q7492868" TargetMode="External"/><Relationship Id="rId502" Type="http://schemas.openxmlformats.org/officeDocument/2006/relationships/header" Target="header125.xml"/><Relationship Id="rId76" Type="http://schemas.openxmlformats.org/officeDocument/2006/relationships/header" Target="header4.xml"/><Relationship Id="rId141" Type="http://schemas.openxmlformats.org/officeDocument/2006/relationships/header" Target="header22.xml"/><Relationship Id="rId379" Type="http://schemas.openxmlformats.org/officeDocument/2006/relationships/hyperlink" Target="https://webgate.ec.europa.eu/life/publicWebsite/project/LIFE24-ENV-LV-LIFE-RiverFlow-101216013/sustaining-latvias-aquatic-ecosystems-solutions-for-hydrological-and-morphological-restoration" TargetMode="External"/><Relationship Id="rId586" Type="http://schemas.openxmlformats.org/officeDocument/2006/relationships/hyperlink" Target="https://www.eeas.europa.eu/delegations/ukraine/eu-and-un-women-launch-gender-equality-facility-drive-ukraine%E2%80%99s-gender-responsive-and-inclusive_en?s=232" TargetMode="External"/><Relationship Id="rId7" Type="http://schemas.openxmlformats.org/officeDocument/2006/relationships/customXml" Target="../customXml/item7.xml"/><Relationship Id="rId239" Type="http://schemas.openxmlformats.org/officeDocument/2006/relationships/hyperlink" Target="https://reforms-investments.ec.europa.eu/technical-support-instrument-0/skills-education-and-training/promoting-well-being-and-mental-health-schools-romania_en" TargetMode="External"/><Relationship Id="rId446" Type="http://schemas.openxmlformats.org/officeDocument/2006/relationships/header" Target="header104.xml"/><Relationship Id="rId292" Type="http://schemas.openxmlformats.org/officeDocument/2006/relationships/footer" Target="footer59.xml"/><Relationship Id="rId306" Type="http://schemas.openxmlformats.org/officeDocument/2006/relationships/hyperlink" Target="https://op.europa.eu/en/publication-detail/-/publication/41922963-ae02-11ef-acb1-01aa75ed71a1/language-en" TargetMode="External"/><Relationship Id="rId87" Type="http://schemas.openxmlformats.org/officeDocument/2006/relationships/hyperlink" Target="https://cordis.europa.eu/project/id/101083408" TargetMode="External"/><Relationship Id="rId513" Type="http://schemas.openxmlformats.org/officeDocument/2006/relationships/header" Target="header131.xml"/><Relationship Id="rId597" Type="http://schemas.openxmlformats.org/officeDocument/2006/relationships/header" Target="header162.xml"/><Relationship Id="rId152" Type="http://schemas.openxmlformats.org/officeDocument/2006/relationships/header" Target="header24.xml"/><Relationship Id="rId457" Type="http://schemas.openxmlformats.org/officeDocument/2006/relationships/header" Target="header109.xml"/><Relationship Id="rId14" Type="http://schemas.openxmlformats.org/officeDocument/2006/relationships/image" Target="media/image1.emf"/><Relationship Id="rId317" Type="http://schemas.openxmlformats.org/officeDocument/2006/relationships/footer" Target="footer64.xml"/><Relationship Id="rId524" Type="http://schemas.openxmlformats.org/officeDocument/2006/relationships/hyperlink" Target="https://www.wbif.eu/investmentgrants/WB-IG07-KOS-ENE-01" TargetMode="External"/><Relationship Id="rId98" Type="http://schemas.openxmlformats.org/officeDocument/2006/relationships/hyperlink" Target="https://cordis.europa.eu/project/id/101136592" TargetMode="External"/><Relationship Id="rId121" Type="http://schemas.openxmlformats.org/officeDocument/2006/relationships/footer" Target="footer13.xml"/><Relationship Id="rId163" Type="http://schemas.openxmlformats.org/officeDocument/2006/relationships/header" Target="header29.xml"/><Relationship Id="rId219" Type="http://schemas.openxmlformats.org/officeDocument/2006/relationships/footer" Target="footer45.xml"/><Relationship Id="rId370" Type="http://schemas.openxmlformats.org/officeDocument/2006/relationships/footer" Target="footer84.xml"/><Relationship Id="rId426" Type="http://schemas.openxmlformats.org/officeDocument/2006/relationships/header" Target="header94.xml"/><Relationship Id="rId230" Type="http://schemas.openxmlformats.org/officeDocument/2006/relationships/hyperlink" Target="https://www.youtube.com/watch?v=_STdscq4El4" TargetMode="External"/><Relationship Id="rId468" Type="http://schemas.openxmlformats.org/officeDocument/2006/relationships/header" Target="header113.xml"/><Relationship Id="rId25" Type="http://schemas.openxmlformats.org/officeDocument/2006/relationships/hyperlink" Target="https://commission.europa.eu/strategy-and-policy/eu-budget/performance-and-reporting/programme-performance-statements/investeu-performance_en" TargetMode="External"/><Relationship Id="rId67" Type="http://schemas.openxmlformats.org/officeDocument/2006/relationships/hyperlink" Target="https://commission.europa.eu/strategy-and-policy/eu-budget/performance-and-reporting/programme-performance-statements/instrument-pre-accession-assistance-ipa-iii-performance_en" TargetMode="External"/><Relationship Id="rId272" Type="http://schemas.openxmlformats.org/officeDocument/2006/relationships/hyperlink" Target="https://eur-lex.europa.eu/legal-content/EN/ALL/?uri=COM:2025:0709:FIN" TargetMode="External"/><Relationship Id="rId328" Type="http://schemas.openxmlformats.org/officeDocument/2006/relationships/hyperlink" Target="https://eur-lex.europa.eu/legal-content/EN/TXT/PDF/?uri=CELEX:52025SC0133" TargetMode="External"/><Relationship Id="rId535" Type="http://schemas.openxmlformats.org/officeDocument/2006/relationships/hyperlink" Target="https://ec.europa.eu/commission/presscorner/detail/en/ip_23_1657" TargetMode="External"/><Relationship Id="rId577" Type="http://schemas.openxmlformats.org/officeDocument/2006/relationships/footer" Target="footer154.xml"/><Relationship Id="rId132" Type="http://schemas.openxmlformats.org/officeDocument/2006/relationships/footer" Target="footer17.xml"/><Relationship Id="rId174" Type="http://schemas.openxmlformats.org/officeDocument/2006/relationships/hyperlink" Target="https://defence-industry-space.ec.europa.eu/open-consultation-first-draft-product-environmental-footprint-category-rules-space-sector-2025-10-15_en" TargetMode="External"/><Relationship Id="rId381" Type="http://schemas.openxmlformats.org/officeDocument/2006/relationships/hyperlink" Target="https://webgate.ec.europa.eu/life/publicWebsite/project/LIFE24-ENV-AT-LIFE-Waste4Growth-101214277/valorization-of-insect-frass-and-chitinous-byproducts-as-high-value-biostimulating-organic-fertilizer" TargetMode="External"/><Relationship Id="rId602" Type="http://schemas.openxmlformats.org/officeDocument/2006/relationships/footer" Target="footer164.xml"/><Relationship Id="rId241" Type="http://schemas.openxmlformats.org/officeDocument/2006/relationships/hyperlink" Target="https://reforms-investments.ec.europa.eu/technical-support-instrument-0/labour-market-and-social-protection/promoting-policies-work-life-balance-and-gender-equality-labour-market-portugal_en" TargetMode="External"/><Relationship Id="rId437" Type="http://schemas.openxmlformats.org/officeDocument/2006/relationships/header" Target="header99.xml"/><Relationship Id="rId479" Type="http://schemas.openxmlformats.org/officeDocument/2006/relationships/hyperlink" Target="https://euneighbourseast.eu/news/publications/eu4-gender-equality-reform-helpdesk/" TargetMode="External"/><Relationship Id="rId36" Type="http://schemas.openxmlformats.org/officeDocument/2006/relationships/hyperlink" Target="https://commission.europa.eu/strategy-and-policy/eu-budget/performance-and-reporting/programme-performance-statements/recovery-and-resilience-facility-performance_en" TargetMode="External"/><Relationship Id="rId283" Type="http://schemas.openxmlformats.org/officeDocument/2006/relationships/hyperlink" Target="https://kohesio.ec.europa.eu/en/projects/Q7355827" TargetMode="External"/><Relationship Id="rId339" Type="http://schemas.openxmlformats.org/officeDocument/2006/relationships/header" Target="header75.xml"/><Relationship Id="rId490" Type="http://schemas.openxmlformats.org/officeDocument/2006/relationships/header" Target="header119.xml"/><Relationship Id="rId504" Type="http://schemas.openxmlformats.org/officeDocument/2006/relationships/footer" Target="footer125.xml"/><Relationship Id="rId546" Type="http://schemas.openxmlformats.org/officeDocument/2006/relationships/header" Target="header144.xml"/><Relationship Id="rId78" Type="http://schemas.openxmlformats.org/officeDocument/2006/relationships/footer" Target="footer4.xml"/><Relationship Id="rId101" Type="http://schemas.openxmlformats.org/officeDocument/2006/relationships/hyperlink" Target="https://cordis.europa.eu/project/id/101183460" TargetMode="External"/><Relationship Id="rId143" Type="http://schemas.openxmlformats.org/officeDocument/2006/relationships/hyperlink" Target="https://www.euipo.europa.eu/en/sme-corner" TargetMode="External"/><Relationship Id="rId185" Type="http://schemas.openxmlformats.org/officeDocument/2006/relationships/footer" Target="footer35.xml"/><Relationship Id="rId350" Type="http://schemas.openxmlformats.org/officeDocument/2006/relationships/hyperlink" Target="https://eur-lex.europa.eu/legal-content/EN/TXT/?uri=CELEX%3A52025PC0780&amp;qid=1776264180118" TargetMode="External"/><Relationship Id="rId406" Type="http://schemas.openxmlformats.org/officeDocument/2006/relationships/hyperlink" Target="https://webgate.ec.europa.eu/life/publicWebsite/project/LIFE23-ENV-ES-LIFE-SeedNEB-101148064/beautifying-cities-through-nature-implementation-of-biodiversity-friendly-nbs-framed-by-the-new-european-bauhaus-in-3-pilot-neighbourhoods-of-spain-italy-and-hungary" TargetMode="External"/><Relationship Id="rId588" Type="http://schemas.openxmlformats.org/officeDocument/2006/relationships/header" Target="header158.xml"/><Relationship Id="rId9" Type="http://schemas.openxmlformats.org/officeDocument/2006/relationships/styles" Target="styles.xml"/><Relationship Id="rId210" Type="http://schemas.openxmlformats.org/officeDocument/2006/relationships/header" Target="header43.xml"/><Relationship Id="rId392" Type="http://schemas.openxmlformats.org/officeDocument/2006/relationships/hyperlink" Target="https://webgate.ec.europa.eu/life/publicWebsite/project/LIFE22-CCA-ES-LIFE-TRIPLET-101113915/life-triplet-digitalisation-of-efficient-fertigation-management-for-a-sustainable-agriculture" TargetMode="External"/><Relationship Id="rId448" Type="http://schemas.openxmlformats.org/officeDocument/2006/relationships/footer" Target="footer104.xml"/><Relationship Id="rId252" Type="http://schemas.openxmlformats.org/officeDocument/2006/relationships/hyperlink" Target="https://reform-support.ec.europa.eu/our-projects/flagship-technical-support-projects/tsi-2025-flagship-pace-public-administration-cooperation-exchange_en" TargetMode="External"/><Relationship Id="rId294" Type="http://schemas.openxmlformats.org/officeDocument/2006/relationships/footer" Target="footer60.xml"/><Relationship Id="rId308" Type="http://schemas.openxmlformats.org/officeDocument/2006/relationships/hyperlink" Target="https://op.europa.eu/en/publication-detail/-/publication/41922963-ae02-11ef-acb1-01aa75ed71a1/language-en" TargetMode="External"/><Relationship Id="rId515" Type="http://schemas.openxmlformats.org/officeDocument/2006/relationships/footer" Target="footer131.xml"/><Relationship Id="rId47" Type="http://schemas.openxmlformats.org/officeDocument/2006/relationships/hyperlink" Target="https://commission.europa.eu/strategy-and-policy/eu-budget/performance-and-reporting/programme-performance-statements/communication-performance_en" TargetMode="External"/><Relationship Id="rId89" Type="http://schemas.openxmlformats.org/officeDocument/2006/relationships/hyperlink" Target="https://cordis.europa.eu/project/id/101132777" TargetMode="External"/><Relationship Id="rId112" Type="http://schemas.openxmlformats.org/officeDocument/2006/relationships/footer" Target="footer8.xml"/><Relationship Id="rId154" Type="http://schemas.openxmlformats.org/officeDocument/2006/relationships/footer" Target="footer24.xml"/><Relationship Id="rId361" Type="http://schemas.openxmlformats.org/officeDocument/2006/relationships/hyperlink" Target="http://data.europa.eu/eli/reg/2013/1379/oj" TargetMode="External"/><Relationship Id="rId557" Type="http://schemas.openxmlformats.org/officeDocument/2006/relationships/header" Target="header145.xml"/><Relationship Id="rId599" Type="http://schemas.openxmlformats.org/officeDocument/2006/relationships/header" Target="header163.xml"/><Relationship Id="rId196" Type="http://schemas.openxmlformats.org/officeDocument/2006/relationships/header" Target="header38.xml"/><Relationship Id="rId417" Type="http://schemas.openxmlformats.org/officeDocument/2006/relationships/footer" Target="footer90.xml"/><Relationship Id="rId459" Type="http://schemas.openxmlformats.org/officeDocument/2006/relationships/hyperlink" Target="https://defence-industry-space.ec.europa.eu/asap-implementation-report_en" TargetMode="External"/><Relationship Id="rId16" Type="http://schemas.openxmlformats.org/officeDocument/2006/relationships/header" Target="header2.xml"/><Relationship Id="rId221" Type="http://schemas.openxmlformats.org/officeDocument/2006/relationships/header" Target="header47.xml"/><Relationship Id="rId263" Type="http://schemas.openxmlformats.org/officeDocument/2006/relationships/footer" Target="footer52.xml"/><Relationship Id="rId319" Type="http://schemas.openxmlformats.org/officeDocument/2006/relationships/header" Target="header66.xml"/><Relationship Id="rId470" Type="http://schemas.openxmlformats.org/officeDocument/2006/relationships/footer" Target="footer113.xml"/><Relationship Id="rId526" Type="http://schemas.openxmlformats.org/officeDocument/2006/relationships/hyperlink" Target="https://www.eib.org/en/press/all/2024-081-montenegro-eur11-million-eu-grant-for-modern-education-infrastructure" TargetMode="External"/><Relationship Id="rId58" Type="http://schemas.openxmlformats.org/officeDocument/2006/relationships/hyperlink" Target="https://commission.europa.eu/strategy-and-policy/eu-budget/performance-and-reporting/programme-performance-statements/european-defence-fund-performance_en" TargetMode="External"/><Relationship Id="rId123" Type="http://schemas.openxmlformats.org/officeDocument/2006/relationships/hyperlink" Target="https://commission.europa.eu/strategy-and-policy/eu-budget/performance-and-reporting/programme-performance-statements/investeu-performance_en" TargetMode="External"/><Relationship Id="rId330" Type="http://schemas.openxmlformats.org/officeDocument/2006/relationships/header" Target="header71.xml"/><Relationship Id="rId568" Type="http://schemas.openxmlformats.org/officeDocument/2006/relationships/footer" Target="footer150.xml"/><Relationship Id="rId165" Type="http://schemas.openxmlformats.org/officeDocument/2006/relationships/header" Target="header30.xml"/><Relationship Id="rId372" Type="http://schemas.openxmlformats.org/officeDocument/2006/relationships/header" Target="header85.xml"/><Relationship Id="rId428" Type="http://schemas.openxmlformats.org/officeDocument/2006/relationships/footer" Target="footer94.xml"/><Relationship Id="rId232" Type="http://schemas.openxmlformats.org/officeDocument/2006/relationships/hyperlink" Target="https://reform-support.ec.europa.eu/what-we-do/revenue-administration-and-public-financial-management/gender-mainstreaming-public-policy-and-budget-processes_en" TargetMode="External"/><Relationship Id="rId274" Type="http://schemas.openxmlformats.org/officeDocument/2006/relationships/hyperlink" Target="https://commission.europa.eu/strategy-and-policy/eu-budget/performance-and-reporting/programme-performance-statements/eu4health-performance_en" TargetMode="External"/><Relationship Id="rId481" Type="http://schemas.openxmlformats.org/officeDocument/2006/relationships/hyperlink" Target="https://www.eap-events.eu/ehome/index.php?eventid=200293035" TargetMode="External"/><Relationship Id="rId27" Type="http://schemas.openxmlformats.org/officeDocument/2006/relationships/hyperlink" Target="https://commission.europa.eu/strategy-and-policy/eu-budget/performance-and-reporting/programme-performance-statements/digital-europe-programme-performance_en" TargetMode="External"/><Relationship Id="rId69" Type="http://schemas.openxmlformats.org/officeDocument/2006/relationships/hyperlink" Target="https://commission.europa.eu/strategy-and-policy/eu-budget/performance-and-reporting/programme-performance-statements/reform-and-growth-facility-western-balkans_en" TargetMode="External"/><Relationship Id="rId134" Type="http://schemas.openxmlformats.org/officeDocument/2006/relationships/header" Target="header19.xml"/><Relationship Id="rId537" Type="http://schemas.openxmlformats.org/officeDocument/2006/relationships/header" Target="header140.xml"/><Relationship Id="rId579" Type="http://schemas.openxmlformats.org/officeDocument/2006/relationships/header" Target="header156.xml"/><Relationship Id="rId80" Type="http://schemas.openxmlformats.org/officeDocument/2006/relationships/header" Target="header6.xml"/><Relationship Id="rId176" Type="http://schemas.openxmlformats.org/officeDocument/2006/relationships/image" Target="media/image5.png"/><Relationship Id="rId341" Type="http://schemas.openxmlformats.org/officeDocument/2006/relationships/header" Target="header76.xml"/><Relationship Id="rId383" Type="http://schemas.openxmlformats.org/officeDocument/2006/relationships/hyperlink" Target="https://webgate.ec.europa.eu/life/publicWebsite/project/LIFE20-CCM-NL-001664/life-new-hyts-renewable-green-hydrogen-for-transport" TargetMode="External"/><Relationship Id="rId439" Type="http://schemas.openxmlformats.org/officeDocument/2006/relationships/header" Target="header100.xml"/><Relationship Id="rId590" Type="http://schemas.openxmlformats.org/officeDocument/2006/relationships/footer" Target="footer158.xml"/><Relationship Id="rId604" Type="http://schemas.openxmlformats.org/officeDocument/2006/relationships/footer" Target="footer165.xml"/><Relationship Id="rId201" Type="http://schemas.openxmlformats.org/officeDocument/2006/relationships/hyperlink" Target="https://cohesiondata.ec.europa.eu/stories/s/Cohesion-policy-supporting-gender-equality/gkxm-7hxd" TargetMode="External"/><Relationship Id="rId243" Type="http://schemas.openxmlformats.org/officeDocument/2006/relationships/hyperlink" Target="https://reforms-investments.ec.europa.eu/technical-support-instrument-0/green-transition/technical-support-floating-photovoltaics-energy-storage-and-offshore-renewables-cyprus_en" TargetMode="External"/><Relationship Id="rId285" Type="http://schemas.openxmlformats.org/officeDocument/2006/relationships/hyperlink" Target="https://kohesio.ec.europa.eu/en/projects/Q7432082" TargetMode="External"/><Relationship Id="rId450" Type="http://schemas.openxmlformats.org/officeDocument/2006/relationships/footer" Target="footer105.xml"/><Relationship Id="rId506" Type="http://schemas.openxmlformats.org/officeDocument/2006/relationships/header" Target="header127.xml"/><Relationship Id="rId38" Type="http://schemas.openxmlformats.org/officeDocument/2006/relationships/hyperlink" Target="https://commission.europa.eu/strategy-and-policy/eu-budget/performance-and-reporting/programme-performance-statements/pericles-iv-performance_en" TargetMode="External"/><Relationship Id="rId103" Type="http://schemas.openxmlformats.org/officeDocument/2006/relationships/hyperlink" Target="https://cordis.europa.eu/project/id/190175727" TargetMode="External"/><Relationship Id="rId310" Type="http://schemas.openxmlformats.org/officeDocument/2006/relationships/hyperlink" Target="https://op.europa.eu/en/publication-detail/-/publication/41922963-ae02-11ef-acb1-01aa75ed71a1/language-en" TargetMode="External"/><Relationship Id="rId492" Type="http://schemas.openxmlformats.org/officeDocument/2006/relationships/footer" Target="footer119.xml"/><Relationship Id="rId548" Type="http://schemas.openxmlformats.org/officeDocument/2006/relationships/hyperlink" Target="https://energy.ec.europa.eu/topics/eus-energy-system/hydrogen/european-hydrogen-bank_en" TargetMode="External"/><Relationship Id="rId91" Type="http://schemas.openxmlformats.org/officeDocument/2006/relationships/hyperlink" Target="https://cordis.europa.eu/project/id/101137074" TargetMode="External"/><Relationship Id="rId145" Type="http://schemas.openxmlformats.org/officeDocument/2006/relationships/hyperlink" Target="https://ec.europa.eu/eurostat/web/equality-non-discrimination/overview" TargetMode="External"/><Relationship Id="rId187" Type="http://schemas.openxmlformats.org/officeDocument/2006/relationships/hyperlink" Target="https://defence-industry-space.ec.europa.eu/product-environmental-footprint-category-rules-pefcr-space-sector_en" TargetMode="External"/><Relationship Id="rId352" Type="http://schemas.openxmlformats.org/officeDocument/2006/relationships/header" Target="header79.xml"/><Relationship Id="rId394" Type="http://schemas.openxmlformats.org/officeDocument/2006/relationships/hyperlink" Target="https://webgate.ec.europa.eu/life/publicWebsite/project/LIFE24-CET-BUSUnited-101216019/build-up-skills-united" TargetMode="External"/><Relationship Id="rId408" Type="http://schemas.openxmlformats.org/officeDocument/2006/relationships/hyperlink" Target="https://webgate.ec.europa.eu/life/publicWebsite/project/LIFE24-CCM-ES-FREESVEE-101213372/fast-recharging-energy-service-everywhere-on-the-road" TargetMode="External"/><Relationship Id="rId212" Type="http://schemas.openxmlformats.org/officeDocument/2006/relationships/footer" Target="footer43.xml"/><Relationship Id="rId254" Type="http://schemas.openxmlformats.org/officeDocument/2006/relationships/header" Target="header49.xml"/><Relationship Id="rId49" Type="http://schemas.openxmlformats.org/officeDocument/2006/relationships/hyperlink" Target="https://commission.europa.eu/strategy-and-policy/eu-budget/performance-and-reporting/programme-performance-statements/european-maritime-fisheries-and-aquaculture-fund-performance_en" TargetMode="External"/><Relationship Id="rId114" Type="http://schemas.openxmlformats.org/officeDocument/2006/relationships/header" Target="header10.xml"/><Relationship Id="rId296" Type="http://schemas.openxmlformats.org/officeDocument/2006/relationships/hyperlink" Target="https://eur-lex.europa.eu/legal-content/EN/TXT/?uri=CELEX%3A52025DC0395&amp;qid=1776245884238" TargetMode="External"/><Relationship Id="rId461" Type="http://schemas.openxmlformats.org/officeDocument/2006/relationships/hyperlink" Target="https://eur-lex.europa.eu/legal-content/EN/TXT/?uri=CELEX%3A52025JC0027&amp;qid=1776241259328" TargetMode="External"/><Relationship Id="rId517" Type="http://schemas.openxmlformats.org/officeDocument/2006/relationships/footer" Target="footer132.xml"/><Relationship Id="rId559" Type="http://schemas.openxmlformats.org/officeDocument/2006/relationships/footer" Target="footer145.xml"/><Relationship Id="rId60" Type="http://schemas.openxmlformats.org/officeDocument/2006/relationships/hyperlink" Target="https://commission.europa.eu/strategy-and-policy/eu-budget/performance-and-reporting/programme-performance-statements/eu-defence-industry-reinforcement-through-common-procurement-act-edirpa_en" TargetMode="External"/><Relationship Id="rId156" Type="http://schemas.openxmlformats.org/officeDocument/2006/relationships/footer" Target="footer25.xml"/><Relationship Id="rId198" Type="http://schemas.openxmlformats.org/officeDocument/2006/relationships/hyperlink" Target="https://cohesiondata.ec.europa.eu/datastories" TargetMode="External"/><Relationship Id="rId321" Type="http://schemas.openxmlformats.org/officeDocument/2006/relationships/hyperlink" Target="https://ec.europa.eu/eusurvey/runner/Justice_2021-2027" TargetMode="External"/><Relationship Id="rId363" Type="http://schemas.openxmlformats.org/officeDocument/2006/relationships/hyperlink" Target="https://www.un.org/depts/los/convention_agreements/convention_overview_convention.htm" TargetMode="External"/><Relationship Id="rId419" Type="http://schemas.openxmlformats.org/officeDocument/2006/relationships/hyperlink" Target="https://cohesiondata.ec.europa.eu/stories/s/Cohesion-policy-supporting-gender-equality/gkxm-7hxd" TargetMode="External"/><Relationship Id="rId570" Type="http://schemas.openxmlformats.org/officeDocument/2006/relationships/header" Target="header152.xml"/><Relationship Id="rId223" Type="http://schemas.openxmlformats.org/officeDocument/2006/relationships/hyperlink" Target="https://eur-lex.europa.eu/legal-content/EN/TXT/?uri=CELEX%3A52023DC0667&amp;qid=1776419973126" TargetMode="External"/><Relationship Id="rId430" Type="http://schemas.openxmlformats.org/officeDocument/2006/relationships/header" Target="header96.xml"/><Relationship Id="rId18" Type="http://schemas.openxmlformats.org/officeDocument/2006/relationships/footer" Target="footer2.xml"/><Relationship Id="rId265" Type="http://schemas.openxmlformats.org/officeDocument/2006/relationships/footer" Target="footer53.xml"/><Relationship Id="rId472" Type="http://schemas.openxmlformats.org/officeDocument/2006/relationships/header" Target="header115.xml"/><Relationship Id="rId528" Type="http://schemas.openxmlformats.org/officeDocument/2006/relationships/header" Target="header136.xml"/><Relationship Id="rId125" Type="http://schemas.openxmlformats.org/officeDocument/2006/relationships/header" Target="header15.xml"/><Relationship Id="rId167" Type="http://schemas.openxmlformats.org/officeDocument/2006/relationships/footer" Target="footer30.xml"/><Relationship Id="rId332" Type="http://schemas.openxmlformats.org/officeDocument/2006/relationships/footer" Target="footer71.xml"/><Relationship Id="rId374" Type="http://schemas.openxmlformats.org/officeDocument/2006/relationships/footer" Target="footer85.xml"/><Relationship Id="rId581" Type="http://schemas.openxmlformats.org/officeDocument/2006/relationships/hyperlink" Target="https://www.bing.com/ck/a?!&amp;&amp;p=52e1557759a0a5c7c6fefea47dd9d5a547651f7f97be8ec8df1e5cc8c931382bJmltdHM9MTc3MzI3MzYwMA&amp;ptn=3&amp;ver=2&amp;hsh=4&amp;fclid=10e71f80-585f-64c4-33dd-09e45933657e&amp;psq=register+of+damage+for+ukraine&amp;u=a1aHR0cHM6Ly9yZDR1LmNvZS5pbnQvZW4v" TargetMode="External"/><Relationship Id="rId71" Type="http://schemas.openxmlformats.org/officeDocument/2006/relationships/hyperlink" Target="https://commission.europa.eu/strategy-and-policy/eu-budget/performance-and-reporting/programme-performance-statements/european-globalisation-adjustment-fund-displaced-workers-performance_en" TargetMode="External"/><Relationship Id="rId234" Type="http://schemas.openxmlformats.org/officeDocument/2006/relationships/hyperlink" Target="https://reform-support.ec.europa.eu/what-we-do/labour-market-and-social-protection/facilitating-financial-independence-young-people-greece_en" TargetMode="External"/><Relationship Id="rId2" Type="http://schemas.openxmlformats.org/officeDocument/2006/relationships/customXml" Target="../customXml/item2.xml"/><Relationship Id="rId29" Type="http://schemas.openxmlformats.org/officeDocument/2006/relationships/hyperlink" Target="https://commission.europa.eu/strategy-and-policy/eu-budget/performance-and-reporting/programme-performance-statements/anti-fraud-performance_en" TargetMode="External"/><Relationship Id="rId276" Type="http://schemas.openxmlformats.org/officeDocument/2006/relationships/header" Target="header57.xml"/><Relationship Id="rId441" Type="http://schemas.openxmlformats.org/officeDocument/2006/relationships/footer" Target="footer100.xml"/><Relationship Id="rId483" Type="http://schemas.openxmlformats.org/officeDocument/2006/relationships/hyperlink" Target="https://eu4innovationeast.eu/fueling-entrepreneurial-youth-eu4innovation-east-supports-the-talent-generation-track-at-sevan-startup-summit-2025/" TargetMode="External"/><Relationship Id="rId539" Type="http://schemas.openxmlformats.org/officeDocument/2006/relationships/footer" Target="footer140.xml"/><Relationship Id="rId40" Type="http://schemas.openxmlformats.org/officeDocument/2006/relationships/hyperlink" Target="https://commission.europa.eu/strategy-and-policy/eu-budget/performance-and-reporting/programme-performance-statements/eu4health-performance_en" TargetMode="External"/><Relationship Id="rId136" Type="http://schemas.openxmlformats.org/officeDocument/2006/relationships/hyperlink" Target="https://index.widigital.eu/" TargetMode="External"/><Relationship Id="rId178" Type="http://schemas.openxmlformats.org/officeDocument/2006/relationships/hyperlink" Target="https://eurospace.org/wp-content/uploads/2025/06/eurospace-facts-figures-2024-edition-web-release.pdf" TargetMode="External"/><Relationship Id="rId301" Type="http://schemas.openxmlformats.org/officeDocument/2006/relationships/header" Target="header62.xml"/><Relationship Id="rId343" Type="http://schemas.openxmlformats.org/officeDocument/2006/relationships/footer" Target="footer76.xml"/><Relationship Id="rId550" Type="http://schemas.openxmlformats.org/officeDocument/2006/relationships/hyperlink" Target="https://climate.ec.europa.eu/document/download/4d94fc84-4ea2-4404-bee2-01d7a27d4c3c_en?filename=if_pf_2021_w4w_en.pdf" TargetMode="External"/><Relationship Id="rId82" Type="http://schemas.openxmlformats.org/officeDocument/2006/relationships/hyperlink" Target="https://erc.europa.eu/news-events/news/erc-grantee-philippe-aghion-takes-home-economics-nobel-prize" TargetMode="External"/><Relationship Id="rId203" Type="http://schemas.openxmlformats.org/officeDocument/2006/relationships/header" Target="header39.xml"/><Relationship Id="rId385" Type="http://schemas.openxmlformats.org/officeDocument/2006/relationships/hyperlink" Target="https://webgate.ec.europa.eu/life/publicWebsite/project/LIFE24-CET-EXQUISHEAT-101215816/exquisheat-standardised-heat-pump-solutions-for-sustainable-food-production" TargetMode="External"/><Relationship Id="rId592" Type="http://schemas.openxmlformats.org/officeDocument/2006/relationships/footer" Target="footer159.xml"/><Relationship Id="rId606" Type="http://schemas.openxmlformats.org/officeDocument/2006/relationships/theme" Target="theme/theme1.xml"/><Relationship Id="rId245" Type="http://schemas.openxmlformats.org/officeDocument/2006/relationships/hyperlink" Target="https://reforms-investments.ec.europa.eu/technical-support-instrument-0/competitiveness/rail-baltica-development-functional-institutional-framework-common-cross-border-infrastructure_en" TargetMode="External"/><Relationship Id="rId287" Type="http://schemas.openxmlformats.org/officeDocument/2006/relationships/hyperlink" Target="https://kohesio.ec.europa.eu/en/projects/Q7418025" TargetMode="External"/><Relationship Id="rId410" Type="http://schemas.openxmlformats.org/officeDocument/2006/relationships/hyperlink" Target="https://webgate.ec.europa.eu/life/publicWebsite/project/LIFE24-NAT-CZ-LIFE-Model-Forest-101216157/model-care-for-forest-habitats-and-species-associated-with-forest-habitats-and-trees" TargetMode="External"/><Relationship Id="rId452" Type="http://schemas.openxmlformats.org/officeDocument/2006/relationships/header" Target="header107.xml"/><Relationship Id="rId494" Type="http://schemas.openxmlformats.org/officeDocument/2006/relationships/header" Target="header121.xml"/><Relationship Id="rId508" Type="http://schemas.openxmlformats.org/officeDocument/2006/relationships/header" Target="header128.xml"/><Relationship Id="rId105" Type="http://schemas.openxmlformats.org/officeDocument/2006/relationships/hyperlink" Target="https://cordis.europa.eu/project/id/101039648" TargetMode="External"/><Relationship Id="rId147" Type="http://schemas.openxmlformats.org/officeDocument/2006/relationships/hyperlink" Target="https://ec.europa.eu/eurostat/databrowser/bookmark/5b1f8295-6afd-4597-b39b-cd0588255bf6?lang=en&amp;createdAt=2026-03-02T18:34:19Z" TargetMode="External"/><Relationship Id="rId312" Type="http://schemas.openxmlformats.org/officeDocument/2006/relationships/hyperlink" Target="https://youth.europa.eu/solidarity/projects/" TargetMode="External"/><Relationship Id="rId354" Type="http://schemas.openxmlformats.org/officeDocument/2006/relationships/footer" Target="footer79.xml"/><Relationship Id="rId51" Type="http://schemas.openxmlformats.org/officeDocument/2006/relationships/hyperlink" Target="https://commission.europa.eu/strategy-and-policy/eu-budget/performance-and-reporting/programme-performance-statements/life-performance_en" TargetMode="External"/><Relationship Id="rId93" Type="http://schemas.openxmlformats.org/officeDocument/2006/relationships/hyperlink" Target="https://cordis.europa.eu/project/id/101088427" TargetMode="External"/><Relationship Id="rId189" Type="http://schemas.openxmlformats.org/officeDocument/2006/relationships/hyperlink" Target="https://defence-industry-space.ec.europa.eu/open-consultation-first-draft-product-environmental-footprint-category-rules-space-sector-2025-10-15_en" TargetMode="External"/><Relationship Id="rId396" Type="http://schemas.openxmlformats.org/officeDocument/2006/relationships/hyperlink" Target="https://webgate.ec.europa.eu/life/publicWebsite/project/LIFE21-CET-BUILDSKILLS-Construye-2030-101077607/build-up-skills-the-construction-sector-towards-2030" TargetMode="External"/><Relationship Id="rId561" Type="http://schemas.openxmlformats.org/officeDocument/2006/relationships/header" Target="header147.xml"/><Relationship Id="rId214" Type="http://schemas.openxmlformats.org/officeDocument/2006/relationships/footer" Target="footer44.xml"/><Relationship Id="rId256" Type="http://schemas.openxmlformats.org/officeDocument/2006/relationships/footer" Target="footer49.xml"/><Relationship Id="rId298" Type="http://schemas.openxmlformats.org/officeDocument/2006/relationships/hyperlink" Target="https://op.europa.eu/en/publication-detail/-/publication/eb9511a3-c05a-11f0-a612-01aa75ed71a1/language-en" TargetMode="External"/><Relationship Id="rId421" Type="http://schemas.openxmlformats.org/officeDocument/2006/relationships/header" Target="header92.xml"/><Relationship Id="rId463" Type="http://schemas.openxmlformats.org/officeDocument/2006/relationships/header" Target="header111.xml"/><Relationship Id="rId519" Type="http://schemas.openxmlformats.org/officeDocument/2006/relationships/header" Target="header134.xml"/><Relationship Id="rId116" Type="http://schemas.openxmlformats.org/officeDocument/2006/relationships/header" Target="header11.xml"/><Relationship Id="rId158" Type="http://schemas.openxmlformats.org/officeDocument/2006/relationships/header" Target="header27.xml"/><Relationship Id="rId323" Type="http://schemas.openxmlformats.org/officeDocument/2006/relationships/header" Target="header68.xml"/><Relationship Id="rId530" Type="http://schemas.openxmlformats.org/officeDocument/2006/relationships/footer" Target="footer136.xml"/><Relationship Id="rId20" Type="http://schemas.openxmlformats.org/officeDocument/2006/relationships/footer" Target="footer3.xml"/><Relationship Id="rId62" Type="http://schemas.openxmlformats.org/officeDocument/2006/relationships/hyperlink" Target="https://commission.europa.eu/strategy-and-policy/eu-budget/performance-and-reporting/programme-performance-statements/european-instrument-international-nuclear-safety-cooperation-performance_en" TargetMode="External"/><Relationship Id="rId365" Type="http://schemas.openxmlformats.org/officeDocument/2006/relationships/header" Target="header82.xml"/><Relationship Id="rId572" Type="http://schemas.openxmlformats.org/officeDocument/2006/relationships/footer" Target="footer152.xml"/><Relationship Id="rId225" Type="http://schemas.openxmlformats.org/officeDocument/2006/relationships/hyperlink" Target="https://reform-support.ec.europa.eu/publications-0/mid-term-evaluation-technical-support-instrument-2021-2027_en" TargetMode="External"/><Relationship Id="rId267" Type="http://schemas.openxmlformats.org/officeDocument/2006/relationships/header" Target="header55.xml"/><Relationship Id="rId432" Type="http://schemas.openxmlformats.org/officeDocument/2006/relationships/hyperlink" Target="http://data.europa.eu/eli/dir/2022/2555/oj" TargetMode="External"/><Relationship Id="rId474" Type="http://schemas.openxmlformats.org/officeDocument/2006/relationships/hyperlink" Target="http://data.europa.eu/eli/reg/2021/947/oj" TargetMode="External"/><Relationship Id="rId127" Type="http://schemas.openxmlformats.org/officeDocument/2006/relationships/footer" Target="footer15.xml"/><Relationship Id="rId31" Type="http://schemas.openxmlformats.org/officeDocument/2006/relationships/hyperlink" Target="https://commission.europa.eu/strategy-and-policy/eu-budget/performance-and-reporting/programme-performance-statements/customs-performance_en" TargetMode="External"/><Relationship Id="rId73" Type="http://schemas.openxmlformats.org/officeDocument/2006/relationships/hyperlink" Target="https://commission.europa.eu/strategy-and-policy/eu-budget/performance-and-reporting/programme-performance-statements/innovation-fund-performance_en" TargetMode="External"/><Relationship Id="rId169" Type="http://schemas.openxmlformats.org/officeDocument/2006/relationships/header" Target="header32.xml"/><Relationship Id="rId334" Type="http://schemas.openxmlformats.org/officeDocument/2006/relationships/footer" Target="footer72.xml"/><Relationship Id="rId376" Type="http://schemas.openxmlformats.org/officeDocument/2006/relationships/header" Target="header87.xml"/><Relationship Id="rId541" Type="http://schemas.openxmlformats.org/officeDocument/2006/relationships/footer" Target="footer141.xml"/><Relationship Id="rId583" Type="http://schemas.openxmlformats.org/officeDocument/2006/relationships/hyperlink" Target="https://uif.eu/" TargetMode="External"/><Relationship Id="rId4" Type="http://schemas.openxmlformats.org/officeDocument/2006/relationships/customXml" Target="../customXml/item4.xml"/><Relationship Id="rId180" Type="http://schemas.openxmlformats.org/officeDocument/2006/relationships/header" Target="header33.xml"/><Relationship Id="rId236" Type="http://schemas.openxmlformats.org/officeDocument/2006/relationships/hyperlink" Target="https://reform-support.ec.europa.eu/what-we-do/financial-sector-and-access-finance/eu-supervisory-digital-finance-academy_en" TargetMode="External"/><Relationship Id="rId278" Type="http://schemas.openxmlformats.org/officeDocument/2006/relationships/hyperlink" Target="http://data.europa.eu/eli/reg/2021/1060/oj" TargetMode="External"/><Relationship Id="rId401" Type="http://schemas.openxmlformats.org/officeDocument/2006/relationships/hyperlink" Target="https://webgate.ec.europa.eu/life/publicWebsite/project/LIFE21-CET-BUILDSKILLS--BUPS-Poland-101076976/build-up-skills-ii-poland" TargetMode="External"/><Relationship Id="rId443" Type="http://schemas.openxmlformats.org/officeDocument/2006/relationships/header" Target="header102.xml"/><Relationship Id="rId303" Type="http://schemas.openxmlformats.org/officeDocument/2006/relationships/footer" Target="footer62.xml"/><Relationship Id="rId485" Type="http://schemas.openxmlformats.org/officeDocument/2006/relationships/header" Target="header117.xml"/><Relationship Id="rId42" Type="http://schemas.openxmlformats.org/officeDocument/2006/relationships/hyperlink" Target="https://commission.europa.eu/strategy-and-policy/eu-budget/performance-and-reporting/programme-performance-statements/erasmus-performance_en" TargetMode="External"/><Relationship Id="rId84" Type="http://schemas.openxmlformats.org/officeDocument/2006/relationships/hyperlink" Target="https://esdac.jrc.ec.europa.eu/euso" TargetMode="External"/><Relationship Id="rId138" Type="http://schemas.openxmlformats.org/officeDocument/2006/relationships/header" Target="header21.xml"/><Relationship Id="rId345" Type="http://schemas.openxmlformats.org/officeDocument/2006/relationships/header" Target="header78.xml"/><Relationship Id="rId387" Type="http://schemas.openxmlformats.org/officeDocument/2006/relationships/hyperlink" Target="https://webgate.ec.europa.eu/life/publicWebsite/project/LIFE24-CET-BAIL-RENOV-101216027/building-alliances-to-co-create-innovative-one-stop-shop-offers-and-enable-landlords-to-renovate-their-properties" TargetMode="External"/><Relationship Id="rId510" Type="http://schemas.openxmlformats.org/officeDocument/2006/relationships/header" Target="header129.xml"/><Relationship Id="rId552" Type="http://schemas.openxmlformats.org/officeDocument/2006/relationships/hyperlink" Target="https://ec.europa.eu/assets/cinea/project_fiches/innovation_fund/101191202.pdf" TargetMode="External"/><Relationship Id="rId594" Type="http://schemas.openxmlformats.org/officeDocument/2006/relationships/header" Target="header161.xml"/><Relationship Id="rId191" Type="http://schemas.openxmlformats.org/officeDocument/2006/relationships/image" Target="media/image6.png"/><Relationship Id="rId205" Type="http://schemas.openxmlformats.org/officeDocument/2006/relationships/footer" Target="footer39.xml"/><Relationship Id="rId247" Type="http://schemas.openxmlformats.org/officeDocument/2006/relationships/hyperlink" Target="https://reforms-investments.ec.europa.eu/technical-support-instrument-0/green-transition/revision-and-update-national-strategy-adaptation-climate-change-cyprus-and-slovakia_en" TargetMode="External"/><Relationship Id="rId412" Type="http://schemas.openxmlformats.org/officeDocument/2006/relationships/header" Target="header88.xml"/><Relationship Id="rId107" Type="http://schemas.openxmlformats.org/officeDocument/2006/relationships/hyperlink" Target="https://erc.europa.eu/sites/default/files/2024-12/Transformative-change-for-a-sustainable-future.pdf" TargetMode="External"/><Relationship Id="rId289" Type="http://schemas.openxmlformats.org/officeDocument/2006/relationships/header" Target="header58.xml"/><Relationship Id="rId454" Type="http://schemas.openxmlformats.org/officeDocument/2006/relationships/footer" Target="footer107.xml"/><Relationship Id="rId496" Type="http://schemas.openxmlformats.org/officeDocument/2006/relationships/header" Target="header122.xml"/><Relationship Id="rId11" Type="http://schemas.openxmlformats.org/officeDocument/2006/relationships/webSettings" Target="webSettings.xml"/><Relationship Id="rId53" Type="http://schemas.openxmlformats.org/officeDocument/2006/relationships/hyperlink" Target="https://commission.europa.eu/strategy-and-policy/eu-budget/performance-and-reporting/programme-performance-statements/asylum-migration-and-integration-fund-performance_en" TargetMode="External"/><Relationship Id="rId149" Type="http://schemas.openxmlformats.org/officeDocument/2006/relationships/hyperlink" Target="https://ec.europa.eu/eurostat/databrowser/bookmark/e36ac154-8678-4754-b2e3-c2588b2b4955?lang=en&amp;createdAt=2026-03-02T18:42:52Z" TargetMode="External"/><Relationship Id="rId314" Type="http://schemas.openxmlformats.org/officeDocument/2006/relationships/hyperlink" Target="https://youth.europa.eu/solidarity/projects/" TargetMode="External"/><Relationship Id="rId356" Type="http://schemas.openxmlformats.org/officeDocument/2006/relationships/header" Target="header81.xml"/><Relationship Id="rId398" Type="http://schemas.openxmlformats.org/officeDocument/2006/relationships/hyperlink" Target="https://webgate.ec.europa.eu/life/publicWebsite/project/LIFE21-CET-BUILDSKILLS-REBOOT-SKILLS-LT-101076274/build-up-skills-lithuania-rebooting-the-national-construction-platform-and-roadmap" TargetMode="External"/><Relationship Id="rId521" Type="http://schemas.openxmlformats.org/officeDocument/2006/relationships/footer" Target="footer134.xml"/><Relationship Id="rId563" Type="http://schemas.openxmlformats.org/officeDocument/2006/relationships/header" Target="header148.xml"/><Relationship Id="rId95" Type="http://schemas.openxmlformats.org/officeDocument/2006/relationships/hyperlink" Target="https://cordis.europa.eu/project/id/101096571" TargetMode="External"/><Relationship Id="rId160" Type="http://schemas.openxmlformats.org/officeDocument/2006/relationships/footer" Target="footer27.xml"/><Relationship Id="rId216" Type="http://schemas.openxmlformats.org/officeDocument/2006/relationships/image" Target="media/image8.png"/><Relationship Id="rId423" Type="http://schemas.openxmlformats.org/officeDocument/2006/relationships/footer" Target="footer92.xml"/><Relationship Id="rId258" Type="http://schemas.openxmlformats.org/officeDocument/2006/relationships/footer" Target="footer50.xml"/><Relationship Id="rId465" Type="http://schemas.openxmlformats.org/officeDocument/2006/relationships/footer" Target="footer111.xml"/><Relationship Id="rId22" Type="http://schemas.openxmlformats.org/officeDocument/2006/relationships/hyperlink" Target="https://commission.europa.eu/strategy-and-policy/eu-budget/performance-and-reporting/programme-performance-statements/horizon-europe-performance_en" TargetMode="External"/><Relationship Id="rId64" Type="http://schemas.openxmlformats.org/officeDocument/2006/relationships/hyperlink" Target="https://commission.europa.eu/strategy-and-policy/eu-budget/performance-and-reporting/programme-performance-statements/common-foreign-and-security-policy-performance_en" TargetMode="External"/><Relationship Id="rId118" Type="http://schemas.openxmlformats.org/officeDocument/2006/relationships/footer" Target="footer11.xml"/><Relationship Id="rId325" Type="http://schemas.openxmlformats.org/officeDocument/2006/relationships/footer" Target="footer68.xml"/><Relationship Id="rId367" Type="http://schemas.openxmlformats.org/officeDocument/2006/relationships/footer" Target="footer82.xml"/><Relationship Id="rId532" Type="http://schemas.openxmlformats.org/officeDocument/2006/relationships/header" Target="header138.xml"/><Relationship Id="rId574" Type="http://schemas.openxmlformats.org/officeDocument/2006/relationships/footer" Target="footer153.xml"/><Relationship Id="rId171" Type="http://schemas.openxmlformats.org/officeDocument/2006/relationships/hyperlink" Target="https://data.consilium.europa.eu/doc/document/ST-7550-2017-INIT/en/pdf%5d" TargetMode="External"/><Relationship Id="rId227" Type="http://schemas.openxmlformats.org/officeDocument/2006/relationships/hyperlink" Target="https://www.youtube.com/watch?v=hWJj8P75oEQ" TargetMode="External"/><Relationship Id="rId269" Type="http://schemas.openxmlformats.org/officeDocument/2006/relationships/footer" Target="footer55.xml"/><Relationship Id="rId434" Type="http://schemas.openxmlformats.org/officeDocument/2006/relationships/header" Target="header98.xml"/><Relationship Id="rId476" Type="http://schemas.openxmlformats.org/officeDocument/2006/relationships/hyperlink" Target="https://eu4climate.eu/" TargetMode="External"/><Relationship Id="rId33" Type="http://schemas.openxmlformats.org/officeDocument/2006/relationships/hyperlink" Target="https://commission.europa.eu/strategy-and-policy/eu-budget/performance-and-reporting/programme-performance-statements/eu-secure-connectivity-programme_en" TargetMode="External"/><Relationship Id="rId129" Type="http://schemas.openxmlformats.org/officeDocument/2006/relationships/footer" Target="footer16.xml"/><Relationship Id="rId280" Type="http://schemas.openxmlformats.org/officeDocument/2006/relationships/hyperlink" Target="https://kohesio.ec.europa.eu/en/projects/Q7445174" TargetMode="External"/><Relationship Id="rId336" Type="http://schemas.openxmlformats.org/officeDocument/2006/relationships/header" Target="header74.xml"/><Relationship Id="rId501" Type="http://schemas.openxmlformats.org/officeDocument/2006/relationships/footer" Target="footer124.xml"/><Relationship Id="rId543" Type="http://schemas.openxmlformats.org/officeDocument/2006/relationships/header" Target="header143.xml"/><Relationship Id="rId75" Type="http://schemas.openxmlformats.org/officeDocument/2006/relationships/hyperlink" Target="https://commission.europa.eu/social-climate-fund_en" TargetMode="External"/><Relationship Id="rId140" Type="http://schemas.openxmlformats.org/officeDocument/2006/relationships/footer" Target="footer21.xml"/><Relationship Id="rId182" Type="http://schemas.openxmlformats.org/officeDocument/2006/relationships/footer" Target="footer33.xml"/><Relationship Id="rId378" Type="http://schemas.openxmlformats.org/officeDocument/2006/relationships/hyperlink" Target="https://webgate.ec.europa.eu/life/publicWebsite/project/LIFE24-NAT-HR-Mosaic-of-LIFE-101202651/habitat-restoration-grassland-birds-conservation-status-improvement-and-promotion-of-nature-based-solutions-through-resilient-mosaic-mediterranean-landscape" TargetMode="External"/><Relationship Id="rId403" Type="http://schemas.openxmlformats.org/officeDocument/2006/relationships/hyperlink" Target="https://webgate.ec.europa.eu/life/publicWebsite/project/LIFE22-CET-CLEAR-HP-101119923/consumers-leading-the-eus-energy-ambition-response-through-uptake-of-heat-pumps" TargetMode="External"/><Relationship Id="rId585" Type="http://schemas.openxmlformats.org/officeDocument/2006/relationships/hyperlink" Target="https://www.bing.com/ck/a?!&amp;&amp;p=52e1557759a0a5c7c6fefea47dd9d5a547651f7f97be8ec8df1e5cc8c931382bJmltdHM9MTc3MzI3MzYwMA&amp;ptn=3&amp;ver=2&amp;hsh=4&amp;fclid=10e71f80-585f-64c4-33dd-09e45933657e&amp;psq=register+of+damage+for+ukraine&amp;u=a1aHR0cHM6Ly9yZDR1LmNvZS5pbnQvZW4v" TargetMode="External"/><Relationship Id="rId6" Type="http://schemas.openxmlformats.org/officeDocument/2006/relationships/customXml" Target="../customXml/item6.xml"/><Relationship Id="rId238" Type="http://schemas.openxmlformats.org/officeDocument/2006/relationships/hyperlink" Target="https://www.youtube.com/watch?v=f6PB4t_Uny4" TargetMode="External"/><Relationship Id="rId445" Type="http://schemas.openxmlformats.org/officeDocument/2006/relationships/header" Target="header103.xml"/><Relationship Id="rId487" Type="http://schemas.openxmlformats.org/officeDocument/2006/relationships/footer" Target="footer117.xml"/><Relationship Id="rId291" Type="http://schemas.openxmlformats.org/officeDocument/2006/relationships/footer" Target="footer58.xml"/><Relationship Id="rId305" Type="http://schemas.openxmlformats.org/officeDocument/2006/relationships/footer" Target="footer63.xml"/><Relationship Id="rId347" Type="http://schemas.openxmlformats.org/officeDocument/2006/relationships/hyperlink" Target="https://eur-lex.europa.eu/legal-content/EN/TXT/?uri=CELEX%3A52025DC0075&amp;qid=1776263616991" TargetMode="External"/><Relationship Id="rId512" Type="http://schemas.openxmlformats.org/officeDocument/2006/relationships/header" Target="header130.xml"/><Relationship Id="rId44" Type="http://schemas.openxmlformats.org/officeDocument/2006/relationships/hyperlink" Target="https://commission.europa.eu/strategy-and-policy/eu-budget/performance-and-reporting/programme-performance-statements/justice-programme-performance_en" TargetMode="External"/><Relationship Id="rId86" Type="http://schemas.openxmlformats.org/officeDocument/2006/relationships/hyperlink" Target="https://cordis.europa.eu/project/id/101074010" TargetMode="External"/><Relationship Id="rId151" Type="http://schemas.openxmlformats.org/officeDocument/2006/relationships/header" Target="header23.xml"/><Relationship Id="rId389" Type="http://schemas.openxmlformats.org/officeDocument/2006/relationships/hyperlink" Target="https://webgate.ec.europa.eu/life/publicWebsite/project/LIFE23-CET-GENDER4POwer-101167565/generating-equity-nurturing-diversity-energising-resilience-4-power-against-energy-poverty" TargetMode="External"/><Relationship Id="rId554" Type="http://schemas.openxmlformats.org/officeDocument/2006/relationships/hyperlink" Target="https://ec.europa.eu/assets/cinea/project_fiches/innovation_fund/101133206.pdf" TargetMode="External"/><Relationship Id="rId596" Type="http://schemas.openxmlformats.org/officeDocument/2006/relationships/footer" Target="footer161.xml"/><Relationship Id="rId193" Type="http://schemas.openxmlformats.org/officeDocument/2006/relationships/header" Target="header37.xml"/><Relationship Id="rId207" Type="http://schemas.openxmlformats.org/officeDocument/2006/relationships/header" Target="header41.xml"/><Relationship Id="rId249" Type="http://schemas.openxmlformats.org/officeDocument/2006/relationships/hyperlink" Target="https://reforms-investments.ec.europa.eu/technical-support-instrument-0/public-administration-and-governance/building-capacity-evidence-informed-policymaking-7-member-states_en" TargetMode="External"/><Relationship Id="rId414" Type="http://schemas.openxmlformats.org/officeDocument/2006/relationships/footer" Target="footer88.xml"/><Relationship Id="rId456" Type="http://schemas.openxmlformats.org/officeDocument/2006/relationships/footer" Target="footer108.xml"/><Relationship Id="rId498" Type="http://schemas.openxmlformats.org/officeDocument/2006/relationships/footer" Target="footer122.xml"/><Relationship Id="rId13" Type="http://schemas.openxmlformats.org/officeDocument/2006/relationships/endnotes" Target="endnotes.xml"/><Relationship Id="rId109" Type="http://schemas.openxmlformats.org/officeDocument/2006/relationships/footer" Target="footer7.xml"/><Relationship Id="rId260" Type="http://schemas.openxmlformats.org/officeDocument/2006/relationships/header" Target="header51.xml"/><Relationship Id="rId316" Type="http://schemas.openxmlformats.org/officeDocument/2006/relationships/header" Target="header65.xml"/><Relationship Id="rId523" Type="http://schemas.openxmlformats.org/officeDocument/2006/relationships/footer" Target="footer135.xml"/><Relationship Id="rId55" Type="http://schemas.openxmlformats.org/officeDocument/2006/relationships/hyperlink" Target="https://commission.europa.eu/strategy-and-policy/eu-budget/performance-and-reporting/programme-performance-statements/internal-security-fund-performance_en" TargetMode="External"/><Relationship Id="rId97" Type="http://schemas.openxmlformats.org/officeDocument/2006/relationships/hyperlink" Target="https://cordis.europa.eu/project/id/101057067" TargetMode="External"/><Relationship Id="rId120" Type="http://schemas.openxmlformats.org/officeDocument/2006/relationships/header" Target="header13.xml"/><Relationship Id="rId358" Type="http://schemas.openxmlformats.org/officeDocument/2006/relationships/hyperlink" Target="https://eur-lex.europa.eu/legal-content/EN/TXT/?uri=CELEX%3A52026SC0087&amp;qid=1776156509200" TargetMode="External"/><Relationship Id="rId565" Type="http://schemas.openxmlformats.org/officeDocument/2006/relationships/footer" Target="footer148.xml"/><Relationship Id="rId162" Type="http://schemas.openxmlformats.org/officeDocument/2006/relationships/footer" Target="footer28.xml"/><Relationship Id="rId218" Type="http://schemas.openxmlformats.org/officeDocument/2006/relationships/header" Target="header46.xml"/><Relationship Id="rId425" Type="http://schemas.openxmlformats.org/officeDocument/2006/relationships/footer" Target="footer93.xml"/><Relationship Id="rId467" Type="http://schemas.openxmlformats.org/officeDocument/2006/relationships/footer" Target="footer112.xml"/><Relationship Id="rId271" Type="http://schemas.openxmlformats.org/officeDocument/2006/relationships/footer" Target="footer56.xml"/><Relationship Id="rId24" Type="http://schemas.openxmlformats.org/officeDocument/2006/relationships/hyperlink" Target="https://commission.europa.eu/strategy-and-policy/eu-budget/performance-and-reporting/programme-performance-statements/iter-performance_en" TargetMode="External"/><Relationship Id="rId66" Type="http://schemas.openxmlformats.org/officeDocument/2006/relationships/hyperlink" Target="https://commission.europa.eu/strategy-and-policy/eu-budget/performance-and-reporting/programme-performance-statements/financial-statement-macrofinancial-assistance-performance_en" TargetMode="External"/><Relationship Id="rId131" Type="http://schemas.openxmlformats.org/officeDocument/2006/relationships/header" Target="header18.xml"/><Relationship Id="rId327" Type="http://schemas.openxmlformats.org/officeDocument/2006/relationships/footer" Target="footer69.xml"/><Relationship Id="rId369" Type="http://schemas.openxmlformats.org/officeDocument/2006/relationships/header" Target="header84.xml"/><Relationship Id="rId534" Type="http://schemas.openxmlformats.org/officeDocument/2006/relationships/hyperlink" Target="https://ec.europa.eu/commission/presscorner/detail/en/ip_23_644" TargetMode="External"/><Relationship Id="rId576" Type="http://schemas.openxmlformats.org/officeDocument/2006/relationships/header" Target="header155.xml"/><Relationship Id="rId173" Type="http://schemas.openxmlformats.org/officeDocument/2006/relationships/hyperlink" Target="https://defence-industry-space.ec.europa.eu/call-expression-participate-supporting-studies-pefcr4space-now-open-2025-06-26_en" TargetMode="External"/><Relationship Id="rId229" Type="http://schemas.openxmlformats.org/officeDocument/2006/relationships/hyperlink" Target="https://reforms-investments.ec.europa.eu/technical-support-instrument-0/green-transition/revision-and-update-national-strategy-adaptation-climate-change-cyprus-and-slovakia_en" TargetMode="External"/><Relationship Id="rId380" Type="http://schemas.openxmlformats.org/officeDocument/2006/relationships/hyperlink" Target="https://webgate.ec.europa.eu/life/publicWebsite/project/LIFE24-NAT-DE-LIFE-RePeat-101205464/restoration-of-peatlands-in-the-hannover-region" TargetMode="External"/><Relationship Id="rId436" Type="http://schemas.openxmlformats.org/officeDocument/2006/relationships/footer" Target="footer98.xml"/><Relationship Id="rId601" Type="http://schemas.openxmlformats.org/officeDocument/2006/relationships/footer" Target="footer163.xml"/><Relationship Id="rId240" Type="http://schemas.openxmlformats.org/officeDocument/2006/relationships/hyperlink" Target="https://reforms-investments.ec.europa.eu/technical-support-instrument-0/skills-education-and-training/combatting-disparities-access-inclusive-education-portugal-italy-and-spain_en" TargetMode="External"/><Relationship Id="rId478" Type="http://schemas.openxmlformats.org/officeDocument/2006/relationships/hyperlink" Target="https://www.spotlightinitiative.org/africa-regional-programme" TargetMode="External"/><Relationship Id="rId35" Type="http://schemas.openxmlformats.org/officeDocument/2006/relationships/hyperlink" Target="https://commission.europa.eu/strategy-and-policy/eu-budget/performance-and-reporting/programme-performance-statements/turkish-cypriot-community-performance_en" TargetMode="External"/><Relationship Id="rId77" Type="http://schemas.openxmlformats.org/officeDocument/2006/relationships/header" Target="header5.xml"/><Relationship Id="rId100" Type="http://schemas.openxmlformats.org/officeDocument/2006/relationships/hyperlink" Target="https://cordis.europa.eu/project/id/190149727" TargetMode="External"/><Relationship Id="rId282" Type="http://schemas.openxmlformats.org/officeDocument/2006/relationships/hyperlink" Target="https://kohesio.ec.europa.eu/en/projects/Q7382542" TargetMode="External"/><Relationship Id="rId338" Type="http://schemas.openxmlformats.org/officeDocument/2006/relationships/footer" Target="footer74.xml"/><Relationship Id="rId503" Type="http://schemas.openxmlformats.org/officeDocument/2006/relationships/header" Target="header126.xml"/><Relationship Id="rId545" Type="http://schemas.openxmlformats.org/officeDocument/2006/relationships/footer" Target="footer143.xml"/><Relationship Id="rId587" Type="http://schemas.openxmlformats.org/officeDocument/2006/relationships/header" Target="header157.xml"/><Relationship Id="rId8" Type="http://schemas.openxmlformats.org/officeDocument/2006/relationships/numbering" Target="numbering.xml"/><Relationship Id="rId142" Type="http://schemas.openxmlformats.org/officeDocument/2006/relationships/footer" Target="footer22.xml"/><Relationship Id="rId184" Type="http://schemas.openxmlformats.org/officeDocument/2006/relationships/header" Target="header35.xml"/><Relationship Id="rId391" Type="http://schemas.openxmlformats.org/officeDocument/2006/relationships/hyperlink" Target="https://webgate.ec.europa.eu/life/publicWebsite/project/LIFE22-CET-LIFE-ReHABITA-101120713/addressing-local-energy-poverty-through-the-creation-of-energy-renovation-offices" TargetMode="External"/><Relationship Id="rId405" Type="http://schemas.openxmlformats.org/officeDocument/2006/relationships/hyperlink" Target="https://webgate.ec.europa.eu/life/publicWebsite/project/LIFE24-CET-RENOVA-101216009/public-building-renovation-accelerator-network" TargetMode="External"/><Relationship Id="rId447" Type="http://schemas.openxmlformats.org/officeDocument/2006/relationships/footer" Target="footer103.xml"/><Relationship Id="rId251" Type="http://schemas.openxmlformats.org/officeDocument/2006/relationships/hyperlink" Target="https://reform-support.ec.europa.eu/document/f161f935-c17c-407d-babc-600dab6a25cd_en" TargetMode="External"/><Relationship Id="rId489" Type="http://schemas.openxmlformats.org/officeDocument/2006/relationships/footer" Target="footer118.xml"/><Relationship Id="rId46" Type="http://schemas.openxmlformats.org/officeDocument/2006/relationships/hyperlink" Target="https://commission.europa.eu/strategy-and-policy/eu-budget/performance-and-reporting/programme-performance-statements/creative-europe-programme-performance_en" TargetMode="External"/><Relationship Id="rId293" Type="http://schemas.openxmlformats.org/officeDocument/2006/relationships/header" Target="header60.xml"/><Relationship Id="rId307" Type="http://schemas.openxmlformats.org/officeDocument/2006/relationships/hyperlink" Target="https://youth.europa.eu/solidarity/projects/" TargetMode="External"/><Relationship Id="rId349" Type="http://schemas.openxmlformats.org/officeDocument/2006/relationships/hyperlink" Target="https://agriculture.ec.europa.eu/document/download/6d5b7b5b-c39f-4344-8b5b-8e93573acca4_en?filename=roadmap-simplifying-cap-legal-framework-reduce-burden-farmers-and-national-administrators_en.pdf" TargetMode="External"/><Relationship Id="rId514" Type="http://schemas.openxmlformats.org/officeDocument/2006/relationships/footer" Target="footer130.xml"/><Relationship Id="rId556" Type="http://schemas.openxmlformats.org/officeDocument/2006/relationships/hyperlink" Target="https://ec.europa.eu/assets/cinea/project_fiches/innovation_fund/101191276.pdf" TargetMode="External"/><Relationship Id="rId88" Type="http://schemas.openxmlformats.org/officeDocument/2006/relationships/hyperlink" Target="https://projects.research-and-innovation.ec.europa.eu/en/statistics/policy-support-facility" TargetMode="External"/><Relationship Id="rId111" Type="http://schemas.openxmlformats.org/officeDocument/2006/relationships/header" Target="header9.xml"/><Relationship Id="rId153" Type="http://schemas.openxmlformats.org/officeDocument/2006/relationships/footer" Target="footer23.xml"/><Relationship Id="rId195" Type="http://schemas.openxmlformats.org/officeDocument/2006/relationships/footer" Target="footer37.xml"/><Relationship Id="rId209" Type="http://schemas.openxmlformats.org/officeDocument/2006/relationships/header" Target="header42.xml"/><Relationship Id="rId360" Type="http://schemas.openxmlformats.org/officeDocument/2006/relationships/hyperlink" Target="https://aquaculture.ec.europa.eu/" TargetMode="External"/><Relationship Id="rId416" Type="http://schemas.openxmlformats.org/officeDocument/2006/relationships/header" Target="header90.xml"/><Relationship Id="rId598" Type="http://schemas.openxmlformats.org/officeDocument/2006/relationships/footer" Target="footer162.xml"/><Relationship Id="rId220" Type="http://schemas.openxmlformats.org/officeDocument/2006/relationships/footer" Target="footer46.xml"/><Relationship Id="rId458" Type="http://schemas.openxmlformats.org/officeDocument/2006/relationships/footer" Target="footer109.xml"/><Relationship Id="rId15" Type="http://schemas.openxmlformats.org/officeDocument/2006/relationships/header" Target="header1.xml"/><Relationship Id="rId57" Type="http://schemas.openxmlformats.org/officeDocument/2006/relationships/hyperlink" Target="https://commission.europa.eu/strategy-and-policy/eu-budget/performance-and-reporting/programme-performance-statements/nuclear-decommissioning-performance_en" TargetMode="External"/><Relationship Id="rId262" Type="http://schemas.openxmlformats.org/officeDocument/2006/relationships/footer" Target="footer51.xml"/><Relationship Id="rId318" Type="http://schemas.openxmlformats.org/officeDocument/2006/relationships/footer" Target="footer65.xml"/><Relationship Id="rId525" Type="http://schemas.openxmlformats.org/officeDocument/2006/relationships/hyperlink" Target="https://www.wbif.eu/project-detail/PRJ-KOS-ENE-016" TargetMode="External"/><Relationship Id="rId567" Type="http://schemas.openxmlformats.org/officeDocument/2006/relationships/header" Target="header150.xml"/><Relationship Id="rId99" Type="http://schemas.openxmlformats.org/officeDocument/2006/relationships/hyperlink" Target="https://cordis.europa.eu/project/id/101073437" TargetMode="External"/><Relationship Id="rId122" Type="http://schemas.openxmlformats.org/officeDocument/2006/relationships/hyperlink" Target="https://commission.europa.eu/strategy-and-policy/eu-budget/performance-and-reporting/programme-performance-statements/investeu-performance_en" TargetMode="External"/><Relationship Id="rId164" Type="http://schemas.openxmlformats.org/officeDocument/2006/relationships/footer" Target="footer29.xml"/><Relationship Id="rId371" Type="http://schemas.openxmlformats.org/officeDocument/2006/relationships/hyperlink" Target="https://op.europa.eu/en/publication-detail/-/publication/21927e4c-2f4d-11ee-9e98-01aa75ed71a1" TargetMode="External"/><Relationship Id="rId427" Type="http://schemas.openxmlformats.org/officeDocument/2006/relationships/header" Target="header95.xml"/><Relationship Id="rId469" Type="http://schemas.openxmlformats.org/officeDocument/2006/relationships/header" Target="header114.xml"/><Relationship Id="rId26" Type="http://schemas.openxmlformats.org/officeDocument/2006/relationships/hyperlink" Target="https://commission.europa.eu/strategy-and-policy/eu-budget/performance-and-reporting/programme-performance-statements/connecting-europe-facility-performance_en" TargetMode="External"/><Relationship Id="rId231" Type="http://schemas.openxmlformats.org/officeDocument/2006/relationships/hyperlink" Target="https://reforms-investments.ec.europa.eu/technical-support-instrument-0/green-transition/support-preparation-social-climate-plans_en" TargetMode="External"/><Relationship Id="rId273" Type="http://schemas.openxmlformats.org/officeDocument/2006/relationships/hyperlink" Target="https://health.ec.europa.eu/document/download/b1875ebd-8f31-4f1b-a046-e602a4dfee04_en?filename=funding_eu4Health_2021-2024_interim-evaluation_swd_en.pdf" TargetMode="External"/><Relationship Id="rId329" Type="http://schemas.openxmlformats.org/officeDocument/2006/relationships/header" Target="header70.xml"/><Relationship Id="rId480" Type="http://schemas.openxmlformats.org/officeDocument/2006/relationships/hyperlink" Target="https://eca.unwomen.org/en/what-we-do/ending-violence-against-women/eu-4-gender-equality" TargetMode="External"/><Relationship Id="rId536" Type="http://schemas.openxmlformats.org/officeDocument/2006/relationships/header" Target="header139.xml"/><Relationship Id="rId68" Type="http://schemas.openxmlformats.org/officeDocument/2006/relationships/hyperlink" Target="https://commission.europa.eu/strategy-and-policy/eu-budget/performance-and-reporting/programme-performance-statements/ukraine-facility_en" TargetMode="External"/><Relationship Id="rId133" Type="http://schemas.openxmlformats.org/officeDocument/2006/relationships/footer" Target="footer18.xml"/><Relationship Id="rId175" Type="http://schemas.openxmlformats.org/officeDocument/2006/relationships/hyperlink" Target="https://ted.europa.eu/en/notice/-/detail/715237-2025" TargetMode="External"/><Relationship Id="rId340" Type="http://schemas.openxmlformats.org/officeDocument/2006/relationships/footer" Target="footer75.xml"/><Relationship Id="rId578" Type="http://schemas.openxmlformats.org/officeDocument/2006/relationships/footer" Target="footer155.xml"/><Relationship Id="rId200" Type="http://schemas.openxmlformats.org/officeDocument/2006/relationships/hyperlink" Target="https://www.interreg-croatia-serbia.eu/project/wbh/" TargetMode="External"/><Relationship Id="rId382" Type="http://schemas.openxmlformats.org/officeDocument/2006/relationships/hyperlink" Target="https://webgate.ec.europa.eu/life/publicWebsite/project/LIFE24-ENV-ES-LIFE-HERMES-101216077/harmonized-efforts-for-reducing-mercury-emissions-safely" TargetMode="External"/><Relationship Id="rId438" Type="http://schemas.openxmlformats.org/officeDocument/2006/relationships/footer" Target="footer99.xml"/><Relationship Id="rId603" Type="http://schemas.openxmlformats.org/officeDocument/2006/relationships/header" Target="header165.xml"/><Relationship Id="rId242" Type="http://schemas.openxmlformats.org/officeDocument/2006/relationships/hyperlink" Target="https://reforms-investments.ec.europa.eu/technical-support-instrument-0/green-transition/water-loss-reduction-phase-2_en" TargetMode="External"/><Relationship Id="rId284" Type="http://schemas.openxmlformats.org/officeDocument/2006/relationships/hyperlink" Target="https://kohesio.ec.europa.eu/en/projects/Q7500651" TargetMode="External"/><Relationship Id="rId491" Type="http://schemas.openxmlformats.org/officeDocument/2006/relationships/header" Target="header120.xml"/><Relationship Id="rId505" Type="http://schemas.openxmlformats.org/officeDocument/2006/relationships/footer" Target="footer126.xml"/><Relationship Id="rId37" Type="http://schemas.openxmlformats.org/officeDocument/2006/relationships/hyperlink" Target="https://commission.europa.eu/strategy-and-policy/eu-budget/performance-and-reporting/programme-performance-statements/technical-support-instrument-performance_en" TargetMode="External"/><Relationship Id="rId79" Type="http://schemas.openxmlformats.org/officeDocument/2006/relationships/footer" Target="footer5.xml"/><Relationship Id="rId102" Type="http://schemas.openxmlformats.org/officeDocument/2006/relationships/hyperlink" Target="https://cordis.europa.eu/project/id/101081251" TargetMode="External"/><Relationship Id="rId144" Type="http://schemas.openxmlformats.org/officeDocument/2006/relationships/hyperlink" Target="https://ec.europa.eu/eurostat/web/products-statistical-working-papers/w/ks-01-25-035" TargetMode="External"/><Relationship Id="rId547" Type="http://schemas.openxmlformats.org/officeDocument/2006/relationships/footer" Target="footer144.xml"/><Relationship Id="rId589" Type="http://schemas.openxmlformats.org/officeDocument/2006/relationships/footer" Target="footer157.xml"/><Relationship Id="rId90" Type="http://schemas.openxmlformats.org/officeDocument/2006/relationships/hyperlink" Target="https://cordis.europa.eu/project/id/101084322" TargetMode="External"/><Relationship Id="rId186" Type="http://schemas.openxmlformats.org/officeDocument/2006/relationships/hyperlink" Target="https://defence-industry-space.ec.europa.eu/open-preliminary-market-consultation-satellite-communication-user-terminals-2025-07-04_en" TargetMode="External"/><Relationship Id="rId351" Type="http://schemas.openxmlformats.org/officeDocument/2006/relationships/hyperlink" Target="http://data.europa.eu/eli/reg/2021/2115/oj" TargetMode="External"/><Relationship Id="rId393" Type="http://schemas.openxmlformats.org/officeDocument/2006/relationships/hyperlink" Target="https://webgate.ec.europa.eu/life/publicWebsite/project/LIFE23-ENV-ES-LIFE-NEEVE-101148428/innovative-technologies-to-monitor-and-reduce-non-exhaust-emissions-particles-and-microplastics-of-vehicles-and-pavements-to-improve-air-quality-and-human-health" TargetMode="External"/><Relationship Id="rId407" Type="http://schemas.openxmlformats.org/officeDocument/2006/relationships/hyperlink" Target="https://webgate.ec.europa.eu/life/publicWebsite/project/LIFE23-ENV-ES-LIFE-POLITEX-101148221/fibre-to-fibre-full-circularity-in-the-textile-sector-through-novel-polyester-recycling-technologies" TargetMode="External"/><Relationship Id="rId449" Type="http://schemas.openxmlformats.org/officeDocument/2006/relationships/header" Target="header105.xml"/><Relationship Id="rId211" Type="http://schemas.openxmlformats.org/officeDocument/2006/relationships/footer" Target="footer42.xml"/><Relationship Id="rId253" Type="http://schemas.openxmlformats.org/officeDocument/2006/relationships/header" Target="header48.xml"/><Relationship Id="rId295" Type="http://schemas.openxmlformats.org/officeDocument/2006/relationships/hyperlink" Target="https://eur-lex.europa.eu/legal-content/EN/TXT/?uri=CELEX%3A52025DC0090&amp;qid=1776245824125" TargetMode="External"/><Relationship Id="rId309" Type="http://schemas.openxmlformats.org/officeDocument/2006/relationships/hyperlink" Target="https://op.europa.eu/en/publication-detail/-/publication/41922963-ae02-11ef-acb1-01aa75ed71a1/language-en" TargetMode="External"/><Relationship Id="rId460" Type="http://schemas.openxmlformats.org/officeDocument/2006/relationships/hyperlink" Target="https://eceuropaeu-my.sharepoint.com/personal/raphael-alexander_verhaar_ec_europa_eu/Documents/PPS/Regulation%20(EU)%202023/1525%20of%20the%20European%20Parliament%20and%20of%20the%20Council%20of%2020%20July%202023%20on%20supporting%20ammunition%20production" TargetMode="External"/><Relationship Id="rId516" Type="http://schemas.openxmlformats.org/officeDocument/2006/relationships/header" Target="header132.xml"/><Relationship Id="rId48" Type="http://schemas.openxmlformats.org/officeDocument/2006/relationships/hyperlink" Target="https://commission.europa.eu/strategy-and-policy/eu-budget/performance-and-reporting/programme-performance-statements/common-agricultural-policy-performance_en" TargetMode="External"/><Relationship Id="rId113" Type="http://schemas.openxmlformats.org/officeDocument/2006/relationships/footer" Target="footer9.xml"/><Relationship Id="rId320" Type="http://schemas.openxmlformats.org/officeDocument/2006/relationships/footer" Target="footer66.xml"/><Relationship Id="rId558" Type="http://schemas.openxmlformats.org/officeDocument/2006/relationships/header" Target="header146.xml"/><Relationship Id="rId155" Type="http://schemas.openxmlformats.org/officeDocument/2006/relationships/header" Target="header25.xml"/><Relationship Id="rId197" Type="http://schemas.openxmlformats.org/officeDocument/2006/relationships/footer" Target="footer38.xml"/><Relationship Id="rId362" Type="http://schemas.openxmlformats.org/officeDocument/2006/relationships/hyperlink" Target="https://maritime-spatial-planning.ec.europa.eu/" TargetMode="External"/><Relationship Id="rId418" Type="http://schemas.openxmlformats.org/officeDocument/2006/relationships/hyperlink" Target="https://cohesiondata.ec.europa.eu/datastories" TargetMode="External"/><Relationship Id="rId222" Type="http://schemas.openxmlformats.org/officeDocument/2006/relationships/footer" Target="footer47.xml"/><Relationship Id="rId264" Type="http://schemas.openxmlformats.org/officeDocument/2006/relationships/header" Target="header53.xml"/><Relationship Id="rId471" Type="http://schemas.openxmlformats.org/officeDocument/2006/relationships/footer" Target="footer114.xml"/><Relationship Id="rId17" Type="http://schemas.openxmlformats.org/officeDocument/2006/relationships/footer" Target="footer1.xml"/><Relationship Id="rId59" Type="http://schemas.openxmlformats.org/officeDocument/2006/relationships/hyperlink" Target="https://commission.europa.eu/strategy-and-policy/eu-budget/performance-and-reporting/programme-performance-statements/regulation-supporting-ammunition-production-asap_en" TargetMode="External"/><Relationship Id="rId124" Type="http://schemas.openxmlformats.org/officeDocument/2006/relationships/header" Target="header14.xml"/><Relationship Id="rId527" Type="http://schemas.openxmlformats.org/officeDocument/2006/relationships/hyperlink" Target="https://wbif.eu/project-detail/PRJ-ALB-DII-031" TargetMode="External"/><Relationship Id="rId569" Type="http://schemas.openxmlformats.org/officeDocument/2006/relationships/header" Target="header151.xml"/><Relationship Id="rId70" Type="http://schemas.openxmlformats.org/officeDocument/2006/relationships/hyperlink" Target="https://commission.europa.eu/strategy-and-policy/eu-budget/performance-and-reporting/programme-performance-statements/growth-plan-moldova_en" TargetMode="External"/><Relationship Id="rId166" Type="http://schemas.openxmlformats.org/officeDocument/2006/relationships/header" Target="header31.xml"/><Relationship Id="rId331" Type="http://schemas.openxmlformats.org/officeDocument/2006/relationships/footer" Target="footer70.xml"/><Relationship Id="rId373" Type="http://schemas.openxmlformats.org/officeDocument/2006/relationships/header" Target="header86.xml"/><Relationship Id="rId429" Type="http://schemas.openxmlformats.org/officeDocument/2006/relationships/footer" Target="footer95.xml"/><Relationship Id="rId580" Type="http://schemas.openxmlformats.org/officeDocument/2006/relationships/footer" Target="footer156.xml"/><Relationship Id="rId1" Type="http://schemas.openxmlformats.org/officeDocument/2006/relationships/customXml" Target="../customXml/item1.xml"/><Relationship Id="rId233" Type="http://schemas.openxmlformats.org/officeDocument/2006/relationships/hyperlink" Target="https://reforms-investments.ec.europa.eu/technical-support-instrument-0/labour-market-and-social-protection/upholding-equality-and-non-discrimination-equality-bodies-regarding-use-artificial-intelligence_en" TargetMode="External"/><Relationship Id="rId440" Type="http://schemas.openxmlformats.org/officeDocument/2006/relationships/header" Target="header101.xml"/><Relationship Id="rId28" Type="http://schemas.openxmlformats.org/officeDocument/2006/relationships/hyperlink" Target="https://commission.europa.eu/strategy-and-policy/eu-budget/performance-and-reporting/programme-performance-statements/single-market-programme-performance_en" TargetMode="External"/><Relationship Id="rId275" Type="http://schemas.openxmlformats.org/officeDocument/2006/relationships/hyperlink" Target="https://eur-lex.europa.eu/legal-content/EN/TXT/PDF/?uri=CELEX:32021R2282" TargetMode="External"/><Relationship Id="rId300" Type="http://schemas.openxmlformats.org/officeDocument/2006/relationships/header" Target="header61.xml"/><Relationship Id="rId482" Type="http://schemas.openxmlformats.org/officeDocument/2006/relationships/hyperlink" Target="https://euneighbourseast.eu/opportunities/eu4digital-academys-digital-marketing-essentials-now-available-in-eastern-partner-languages/" TargetMode="External"/><Relationship Id="rId538" Type="http://schemas.openxmlformats.org/officeDocument/2006/relationships/footer" Target="footer139.xml"/><Relationship Id="rId81" Type="http://schemas.openxmlformats.org/officeDocument/2006/relationships/footer" Target="footer6.xml"/><Relationship Id="rId135" Type="http://schemas.openxmlformats.org/officeDocument/2006/relationships/footer" Target="footer19.xml"/><Relationship Id="rId177" Type="http://schemas.openxmlformats.org/officeDocument/2006/relationships/image" Target="cid:image002.png@01DCC8E2.84C13190" TargetMode="External"/><Relationship Id="rId342" Type="http://schemas.openxmlformats.org/officeDocument/2006/relationships/header" Target="header77.xml"/><Relationship Id="rId384" Type="http://schemas.openxmlformats.org/officeDocument/2006/relationships/hyperlink" Target="https://webgate.ec.europa.eu/life/publicWebsite/project/LIFE22-CCA-SK-FLOPRES-101113988/flash-flood-prediction-and-prevention-system" TargetMode="External"/><Relationship Id="rId591" Type="http://schemas.openxmlformats.org/officeDocument/2006/relationships/header" Target="header159.xml"/><Relationship Id="rId605" Type="http://schemas.openxmlformats.org/officeDocument/2006/relationships/fontTable" Target="fontTable.xml"/><Relationship Id="rId202" Type="http://schemas.openxmlformats.org/officeDocument/2006/relationships/hyperlink" Target="https://cohesiondata.ec.europa.eu/stories/s/vaxt-7rsr/" TargetMode="External"/><Relationship Id="rId244" Type="http://schemas.openxmlformats.org/officeDocument/2006/relationships/hyperlink" Target="https://reforms-investments.ec.europa.eu/technical-support-instrument-0/green-transition/enhancing-eu-mining-regional-ecosystems-support-green-transition-and-secure-mineral-raw-materials_en" TargetMode="External"/><Relationship Id="rId39" Type="http://schemas.openxmlformats.org/officeDocument/2006/relationships/hyperlink" Target="https://commission.europa.eu/strategy-and-policy/eu-budget/performance-and-reporting/programme-performance-statements/civil-protection-performance_en" TargetMode="External"/><Relationship Id="rId286" Type="http://schemas.openxmlformats.org/officeDocument/2006/relationships/hyperlink" Target="https://kohesio.ec.europa.eu/en/projects/Q7362558" TargetMode="External"/><Relationship Id="rId451" Type="http://schemas.openxmlformats.org/officeDocument/2006/relationships/header" Target="header106.xml"/><Relationship Id="rId493" Type="http://schemas.openxmlformats.org/officeDocument/2006/relationships/footer" Target="footer120.xml"/><Relationship Id="rId507" Type="http://schemas.openxmlformats.org/officeDocument/2006/relationships/footer" Target="footer127.xml"/><Relationship Id="rId549" Type="http://schemas.openxmlformats.org/officeDocument/2006/relationships/hyperlink" Target="https://dashboard.tech.ec.europa.eu/qs_digit_dashboard_mt/public/sense/app/6e4815c8-1f4c-4664-b9ca-8454f77d758d/sheet/bac47ac8-b5c7-4cd1-87ad-9f8d6d238eae/state/analysis" TargetMode="External"/><Relationship Id="rId50" Type="http://schemas.openxmlformats.org/officeDocument/2006/relationships/hyperlink" Target="https://commission.europa.eu/strategy-and-policy/eu-budget/performance-and-reporting/programme-performance-statements/regional-fisheries-management-organisations-and-sustainable-fisheries-partnership-agreements_en" TargetMode="External"/><Relationship Id="rId104" Type="http://schemas.openxmlformats.org/officeDocument/2006/relationships/hyperlink" Target="https://cordis.europa.eu/project/id/101052342" TargetMode="External"/><Relationship Id="rId146" Type="http://schemas.openxmlformats.org/officeDocument/2006/relationships/image" Target="media/image3.png"/><Relationship Id="rId188" Type="http://schemas.openxmlformats.org/officeDocument/2006/relationships/hyperlink" Target="https://defence-industry-space.ec.europa.eu/call-expression-participate-supporting-studies-pefcr4space-now-open-2025-06-26_en" TargetMode="External"/><Relationship Id="rId311" Type="http://schemas.openxmlformats.org/officeDocument/2006/relationships/hyperlink" Target="https://youth.europa.eu/solidarity/projects/" TargetMode="External"/><Relationship Id="rId353" Type="http://schemas.openxmlformats.org/officeDocument/2006/relationships/header" Target="header80.xml"/><Relationship Id="rId395" Type="http://schemas.openxmlformats.org/officeDocument/2006/relationships/hyperlink" Target="https://webgate.ec.europa.eu/life/publicWebsite/project/LIFE21-CET-BUILDSKILLS-BUSI2030-101075961/build-up-skills-ireland-2030" TargetMode="External"/><Relationship Id="rId409" Type="http://schemas.openxmlformats.org/officeDocument/2006/relationships/hyperlink" Target="https://webgate.ec.europa.eu/life/publicWebsite/project/LIFE23-NAT-SE-Improve-Aquatic-LIFE-101148230/improving-connectivity-hydrology-habitats-and-water-resilience-in-aquatic-ecosystems" TargetMode="External"/><Relationship Id="rId560" Type="http://schemas.openxmlformats.org/officeDocument/2006/relationships/footer" Target="footer146.xml"/><Relationship Id="rId92" Type="http://schemas.openxmlformats.org/officeDocument/2006/relationships/hyperlink" Target="https://cordis.europa.eu/project/id/101137351" TargetMode="External"/><Relationship Id="rId213" Type="http://schemas.openxmlformats.org/officeDocument/2006/relationships/header" Target="header44.xml"/><Relationship Id="rId420" Type="http://schemas.openxmlformats.org/officeDocument/2006/relationships/header" Target="header91.xml"/><Relationship Id="rId255" Type="http://schemas.openxmlformats.org/officeDocument/2006/relationships/footer" Target="footer48.xml"/><Relationship Id="rId297" Type="http://schemas.openxmlformats.org/officeDocument/2006/relationships/hyperlink" Target="http://data.europa.eu/eli/reg/2021/817/oj" TargetMode="External"/><Relationship Id="rId462" Type="http://schemas.openxmlformats.org/officeDocument/2006/relationships/header" Target="header110.xml"/><Relationship Id="rId518" Type="http://schemas.openxmlformats.org/officeDocument/2006/relationships/header" Target="header133.xml"/><Relationship Id="rId115" Type="http://schemas.openxmlformats.org/officeDocument/2006/relationships/footer" Target="footer10.xml"/><Relationship Id="rId157" Type="http://schemas.openxmlformats.org/officeDocument/2006/relationships/header" Target="header26.xml"/><Relationship Id="rId322" Type="http://schemas.openxmlformats.org/officeDocument/2006/relationships/header" Target="header67.xml"/><Relationship Id="rId364" Type="http://schemas.openxmlformats.org/officeDocument/2006/relationships/hyperlink" Target="https://eur-lex.europa.eu/eli/reg/2020/852/oj/eng" TargetMode="External"/><Relationship Id="rId61" Type="http://schemas.openxmlformats.org/officeDocument/2006/relationships/hyperlink" Target="https://commission.europa.eu/strategy-and-policy/eu-budget/performance-and-reporting/programme-performance-statements/neighbourhood-development-and-international-cooperation-instrument-global-europe-performance_en" TargetMode="External"/><Relationship Id="rId199" Type="http://schemas.openxmlformats.org/officeDocument/2006/relationships/hyperlink" Target="https://cohesiondata.ec.europa.eu/stories/s/rza5-iu48/" TargetMode="External"/><Relationship Id="rId571" Type="http://schemas.openxmlformats.org/officeDocument/2006/relationships/footer" Target="footer151.xml"/><Relationship Id="rId19" Type="http://schemas.openxmlformats.org/officeDocument/2006/relationships/header" Target="header3.xml"/><Relationship Id="rId224" Type="http://schemas.openxmlformats.org/officeDocument/2006/relationships/hyperlink" Target="https://www.youtube.com/watch?v=UHQQbjmtud8" TargetMode="External"/><Relationship Id="rId266" Type="http://schemas.openxmlformats.org/officeDocument/2006/relationships/header" Target="header54.xml"/><Relationship Id="rId431" Type="http://schemas.openxmlformats.org/officeDocument/2006/relationships/footer" Target="footer96.xml"/><Relationship Id="rId473" Type="http://schemas.openxmlformats.org/officeDocument/2006/relationships/footer" Target="footer115.xml"/><Relationship Id="rId529" Type="http://schemas.openxmlformats.org/officeDocument/2006/relationships/header" Target="header137.xml"/><Relationship Id="rId30" Type="http://schemas.openxmlformats.org/officeDocument/2006/relationships/hyperlink" Target="https://commission.europa.eu/strategy-and-policy/eu-budget/performance-and-reporting/programme-performance-statements/fiscalis-performance_en" TargetMode="External"/><Relationship Id="rId126" Type="http://schemas.openxmlformats.org/officeDocument/2006/relationships/footer" Target="footer14.xml"/><Relationship Id="rId168" Type="http://schemas.openxmlformats.org/officeDocument/2006/relationships/footer" Target="footer31.xml"/><Relationship Id="rId333" Type="http://schemas.openxmlformats.org/officeDocument/2006/relationships/header" Target="header72.xml"/><Relationship Id="rId540" Type="http://schemas.openxmlformats.org/officeDocument/2006/relationships/header" Target="header141.xml"/><Relationship Id="rId72" Type="http://schemas.openxmlformats.org/officeDocument/2006/relationships/hyperlink" Target="https://commission.europa.eu/strategy-and-policy/eu-budget/performance-and-reporting/programme-performance-statements/european-union-solidarity-fund-performance_en" TargetMode="External"/><Relationship Id="rId375" Type="http://schemas.openxmlformats.org/officeDocument/2006/relationships/footer" Target="footer86.xml"/><Relationship Id="rId582" Type="http://schemas.openxmlformats.org/officeDocument/2006/relationships/hyperlink" Target="https://app.powerbi.com/view?r=eyJrIjoiYzZhMDMxYjktOWRhOC00YmRlLWE4MGYtODVmMTc2MjgwNzlhIiwidCI6ImIyNGM4YjA2LTUyMmMtNDZmZS05MDgwLTcwOTI2ZjhkZGRiMSIsImMiOjh9" TargetMode="External"/><Relationship Id="rId3" Type="http://schemas.openxmlformats.org/officeDocument/2006/relationships/customXml" Target="../customXml/item3.xml"/><Relationship Id="rId235" Type="http://schemas.openxmlformats.org/officeDocument/2006/relationships/hyperlink" Target="https://eige.europa.eu/newsroom/events/dg-reform-gender-flagship-conference-lessons-learned-and-best-practices?language_content_entity=en" TargetMode="External"/><Relationship Id="rId277" Type="http://schemas.openxmlformats.org/officeDocument/2006/relationships/footer" Target="footer57.xml"/><Relationship Id="rId400" Type="http://schemas.openxmlformats.org/officeDocument/2006/relationships/hyperlink" Target="https://webgate.ec.europa.eu/life/publicWebsite/project/LIFE21-CET-BUILDSKILLS-ReBUSk-101077284/reboot-build-up-skills-austria" TargetMode="External"/><Relationship Id="rId442" Type="http://schemas.openxmlformats.org/officeDocument/2006/relationships/footer" Target="footer101.xml"/><Relationship Id="rId484" Type="http://schemas.openxmlformats.org/officeDocument/2006/relationships/header" Target="header116.xml"/><Relationship Id="rId137" Type="http://schemas.openxmlformats.org/officeDocument/2006/relationships/header" Target="header20.xml"/><Relationship Id="rId302" Type="http://schemas.openxmlformats.org/officeDocument/2006/relationships/footer" Target="footer61.xml"/><Relationship Id="rId344" Type="http://schemas.openxmlformats.org/officeDocument/2006/relationships/footer" Target="footer77.xml"/><Relationship Id="rId41" Type="http://schemas.openxmlformats.org/officeDocument/2006/relationships/hyperlink" Target="https://commission.europa.eu/strategy-and-policy/eu-budget/performance-and-reporting/programme-performance-statements/european-social-fund-performance_en" TargetMode="External"/><Relationship Id="rId83" Type="http://schemas.openxmlformats.org/officeDocument/2006/relationships/hyperlink" Target="https://essd.copernicus.org/articles/17/2641/2025/" TargetMode="External"/><Relationship Id="rId179" Type="http://schemas.openxmlformats.org/officeDocument/2006/relationships/hyperlink" Target="https://eur-lex.europa.eu/legal-content/EN/TXT/PDF/?uri=CELEX:32015R0758&amp;from=EN" TargetMode="External"/><Relationship Id="rId386" Type="http://schemas.openxmlformats.org/officeDocument/2006/relationships/hyperlink" Target="https://webgate.ec.europa.eu/life/publicWebsite/project/LIFE24-CET-IncentEU-101215745/incentivate-new-district-heating-and-cooling-dhc-in-europe-municipalities-using-low-temperatures-res" TargetMode="External"/><Relationship Id="rId551" Type="http://schemas.openxmlformats.org/officeDocument/2006/relationships/hyperlink" Target="https://ec.europa.eu/assets/cinea/project_fiches/innovation_fund/101250958.pdf" TargetMode="External"/><Relationship Id="rId593" Type="http://schemas.openxmlformats.org/officeDocument/2006/relationships/header" Target="header160.xml"/><Relationship Id="rId190" Type="http://schemas.openxmlformats.org/officeDocument/2006/relationships/hyperlink" Target="https://ted.europa.eu/en/notice/-/detail/715237-2025" TargetMode="External"/><Relationship Id="rId204" Type="http://schemas.openxmlformats.org/officeDocument/2006/relationships/header" Target="header40.xml"/><Relationship Id="rId246" Type="http://schemas.openxmlformats.org/officeDocument/2006/relationships/hyperlink" Target="https://reforms-investments.ec.europa.eu/technical-support-instrument-0/labour-market-and-social-protection/building-inclusive-integration-approach-finland_en" TargetMode="External"/><Relationship Id="rId288" Type="http://schemas.openxmlformats.org/officeDocument/2006/relationships/hyperlink" Target="https://ec.europa.eu/info/funding-tenders/opportunities/portal/screen/opportunities/projects-details/43254019/101102499/ESF?order=DESC&amp;pageNumber=1&amp;pageSize=10&amp;sortBy=es_SortDate&amp;programmePeriod=2021%20-%202027&amp;frameworkProgramme=43254019&amp;topicAbbreviation=ESF-2022-SOC-INNOV" TargetMode="External"/><Relationship Id="rId411" Type="http://schemas.openxmlformats.org/officeDocument/2006/relationships/hyperlink" Target="https://webgate.ec.europa.eu/life/publicWebsite/project/LIFE22-GIE-DE-wildLIFEcrime-101113784/supporting-governance-action-to-improve-the-prevention-prosecution-and-law-enforcement-of-wildlife-crime" TargetMode="External"/><Relationship Id="rId453" Type="http://schemas.openxmlformats.org/officeDocument/2006/relationships/footer" Target="footer106.xml"/><Relationship Id="rId509" Type="http://schemas.openxmlformats.org/officeDocument/2006/relationships/footer" Target="footer128.xml"/><Relationship Id="rId106" Type="http://schemas.openxmlformats.org/officeDocument/2006/relationships/hyperlink" Target="https://cordis.europa.eu/project/id/101059907" TargetMode="External"/><Relationship Id="rId313" Type="http://schemas.openxmlformats.org/officeDocument/2006/relationships/hyperlink" Target="https://op.europa.eu/en/publication-detail/-/publication/41922963-ae02-11ef-acb1-01aa75ed71a1/language-en" TargetMode="External"/><Relationship Id="rId495" Type="http://schemas.openxmlformats.org/officeDocument/2006/relationships/footer" Target="footer121.xml"/><Relationship Id="rId10" Type="http://schemas.openxmlformats.org/officeDocument/2006/relationships/settings" Target="settings.xml"/><Relationship Id="rId52" Type="http://schemas.openxmlformats.org/officeDocument/2006/relationships/hyperlink" Target="https://commission.europa.eu/strategy-and-policy/eu-budget/performance-and-reporting/programme-performance-statements/just-transition-mechanism-performance_en" TargetMode="External"/><Relationship Id="rId94" Type="http://schemas.openxmlformats.org/officeDocument/2006/relationships/hyperlink" Target="https://cordis.europa.eu/project/id/101060874" TargetMode="External"/><Relationship Id="rId148" Type="http://schemas.openxmlformats.org/officeDocument/2006/relationships/image" Target="media/image4.png"/><Relationship Id="rId355" Type="http://schemas.openxmlformats.org/officeDocument/2006/relationships/footer" Target="footer80.xml"/><Relationship Id="rId397" Type="http://schemas.openxmlformats.org/officeDocument/2006/relationships/hyperlink" Target="https://webgate.ec.europa.eu/life/publicWebsite/project/LIFE21-CET-BUILDSKILLS-BUS2-FRANCE-101077273/build-up-skills-2-france" TargetMode="External"/><Relationship Id="rId520" Type="http://schemas.openxmlformats.org/officeDocument/2006/relationships/footer" Target="footer133.xml"/><Relationship Id="rId562" Type="http://schemas.openxmlformats.org/officeDocument/2006/relationships/footer" Target="footer147.xml"/><Relationship Id="rId215" Type="http://schemas.openxmlformats.org/officeDocument/2006/relationships/image" Target="media/image7.png"/><Relationship Id="rId257" Type="http://schemas.openxmlformats.org/officeDocument/2006/relationships/header" Target="header50.xml"/><Relationship Id="rId422" Type="http://schemas.openxmlformats.org/officeDocument/2006/relationships/footer" Target="footer91.xml"/><Relationship Id="rId464" Type="http://schemas.openxmlformats.org/officeDocument/2006/relationships/footer" Target="footer110.xml"/><Relationship Id="rId299" Type="http://schemas.openxmlformats.org/officeDocument/2006/relationships/hyperlink" Target="https://erasmus-plus.ec.europa.eu/projects/search/?page=1&amp;sort=&amp;domain=eplus2021&amp;view=list&amp;map=false&amp;projectTopics=gender+equality+%2F+equal+opportunities__31047497--promoting+gender+equality__43071923&amp;searchType=projects" TargetMode="External"/><Relationship Id="rId63" Type="http://schemas.openxmlformats.org/officeDocument/2006/relationships/hyperlink" Target="https://commission.europa.eu/strategy-and-policy/eu-budget/performance-and-reporting/programme-performance-statements/humanitarian-aid-programme-performance_en" TargetMode="External"/><Relationship Id="rId159" Type="http://schemas.openxmlformats.org/officeDocument/2006/relationships/footer" Target="footer26.xml"/><Relationship Id="rId366" Type="http://schemas.openxmlformats.org/officeDocument/2006/relationships/header" Target="header83.xml"/><Relationship Id="rId573" Type="http://schemas.openxmlformats.org/officeDocument/2006/relationships/header" Target="header153.xml"/><Relationship Id="rId226" Type="http://schemas.openxmlformats.org/officeDocument/2006/relationships/hyperlink" Target="https://reforms-investments.ec.europa.eu/technical-support-instrument-0/green-transition/support-implementing-romanias-renewable-energy-support-scheme_en" TargetMode="External"/><Relationship Id="rId433" Type="http://schemas.openxmlformats.org/officeDocument/2006/relationships/header" Target="header97.xml"/><Relationship Id="rId74" Type="http://schemas.openxmlformats.org/officeDocument/2006/relationships/hyperlink" Target="https://commission.europa.eu/strategy-and-policy/eu-budget/performance-and-reporting/programme-performance-statements/brexit-adjustment-reserve-performance_en" TargetMode="External"/><Relationship Id="rId377" Type="http://schemas.openxmlformats.org/officeDocument/2006/relationships/footer" Target="footer87.xml"/><Relationship Id="rId500" Type="http://schemas.openxmlformats.org/officeDocument/2006/relationships/header" Target="header124.xml"/><Relationship Id="rId584" Type="http://schemas.openxmlformats.org/officeDocument/2006/relationships/hyperlink" Target="https://www.eeas.europa.eu/delegations/ukraine/%E2%80%9C-european-union-denmark-lithuania-and-sweden-launch-%E2%82%AC167-million-project-%E2%80%98ukraine2eu%E2%80%99-support_en?s=232" TargetMode="External"/><Relationship Id="rId5" Type="http://schemas.openxmlformats.org/officeDocument/2006/relationships/customXml" Target="../customXml/item5.xml"/><Relationship Id="rId237" Type="http://schemas.openxmlformats.org/officeDocument/2006/relationships/hyperlink" Target="https://reforms-investments.ec.europa.eu/technical-support-instrument-0/public-administration-and-governance/statistical-interoperability-node_en" TargetMode="External"/><Relationship Id="rId444" Type="http://schemas.openxmlformats.org/officeDocument/2006/relationships/footer" Target="footer102.xml"/><Relationship Id="rId290" Type="http://schemas.openxmlformats.org/officeDocument/2006/relationships/header" Target="header59.xml"/><Relationship Id="rId304" Type="http://schemas.openxmlformats.org/officeDocument/2006/relationships/header" Target="header63.xml"/><Relationship Id="rId388" Type="http://schemas.openxmlformats.org/officeDocument/2006/relationships/hyperlink" Target="https://webgate.ec.europa.eu/life/publicWebsite/project/LIFE24-CET-SHINE-101215623/enabling-energy-communities-to-shine-across-europe" TargetMode="External"/><Relationship Id="rId511" Type="http://schemas.openxmlformats.org/officeDocument/2006/relationships/footer" Target="footer129.xml"/><Relationship Id="rId85" Type="http://schemas.openxmlformats.org/officeDocument/2006/relationships/hyperlink" Target="https://ec.europa.eu/info/funding-tenders/opportunities/portal/screen/programmes/horizon/lump-sum" TargetMode="External"/><Relationship Id="rId150" Type="http://schemas.openxmlformats.org/officeDocument/2006/relationships/hyperlink" Target="https://ec.europa.eu/eurostat/databrowser/bookmark/d54d01d1-0133-4a6b-8515-0a6ac963f064?lang=en&amp;createdAt=2026-03-02T18:43:32Z" TargetMode="External"/><Relationship Id="rId595" Type="http://schemas.openxmlformats.org/officeDocument/2006/relationships/footer" Target="footer160.xml"/><Relationship Id="rId248" Type="http://schemas.openxmlformats.org/officeDocument/2006/relationships/hyperlink" Target="https://reforms-investments.ec.europa.eu/technical-support-instrument-0/green-transition/improving-policy-coherence-portugals-ocean-economy_en" TargetMode="External"/><Relationship Id="rId455" Type="http://schemas.openxmlformats.org/officeDocument/2006/relationships/header" Target="header108.xml"/><Relationship Id="rId12" Type="http://schemas.openxmlformats.org/officeDocument/2006/relationships/footnotes" Target="footnotes.xml"/><Relationship Id="rId108" Type="http://schemas.openxmlformats.org/officeDocument/2006/relationships/header" Target="header7.xml"/><Relationship Id="rId315" Type="http://schemas.openxmlformats.org/officeDocument/2006/relationships/header" Target="header64.xml"/><Relationship Id="rId522" Type="http://schemas.openxmlformats.org/officeDocument/2006/relationships/header" Target="header135.xml"/><Relationship Id="rId96" Type="http://schemas.openxmlformats.org/officeDocument/2006/relationships/hyperlink" Target="https://cordis.europa.eu/project/id/101132476" TargetMode="External"/><Relationship Id="rId161" Type="http://schemas.openxmlformats.org/officeDocument/2006/relationships/header" Target="header28.xml"/><Relationship Id="rId399" Type="http://schemas.openxmlformats.org/officeDocument/2006/relationships/hyperlink" Target="https://webgate.ec.europa.eu/life/publicWebsite/project/LIFE21-CET-BUILDSKILLS-BUS-NL-101077358/build-up-skills-netherlands" TargetMode="External"/><Relationship Id="rId259" Type="http://schemas.openxmlformats.org/officeDocument/2006/relationships/hyperlink" Target="https://commission.europa.eu/about/departments-and-executive-agencies/economic-and-financial-affairs/evaluation-reports-economic-and-financial-affairs-policies-and-spending-activities/mid-term-evaluation-programme-exchange-assistance-and-training-protection-euro-against_en" TargetMode="External"/><Relationship Id="rId466" Type="http://schemas.openxmlformats.org/officeDocument/2006/relationships/header" Target="header112.xml"/><Relationship Id="rId23" Type="http://schemas.openxmlformats.org/officeDocument/2006/relationships/hyperlink" Target="https://commission.europa.eu/strategy-and-policy/eu-budget/performance-and-reporting/programme-performance-statements/euratom-research-and-training-performance_en" TargetMode="External"/><Relationship Id="rId119" Type="http://schemas.openxmlformats.org/officeDocument/2006/relationships/footer" Target="footer12.xml"/><Relationship Id="rId326" Type="http://schemas.openxmlformats.org/officeDocument/2006/relationships/header" Target="header69.xml"/><Relationship Id="rId533" Type="http://schemas.openxmlformats.org/officeDocument/2006/relationships/footer" Target="footer138.xml"/><Relationship Id="rId172" Type="http://schemas.openxmlformats.org/officeDocument/2006/relationships/hyperlink" Target="https://defence-industry-space.ec.europa.eu/product-environmental-footprint-category-rules-pefcr-space-sector_en" TargetMode="External"/><Relationship Id="rId477" Type="http://schemas.openxmlformats.org/officeDocument/2006/relationships/hyperlink" Target="https://euneighbourseast.eu/projects/eu-project-page/?id=2684" TargetMode="External"/><Relationship Id="rId600" Type="http://schemas.openxmlformats.org/officeDocument/2006/relationships/header" Target="header164.xml"/><Relationship Id="rId337" Type="http://schemas.openxmlformats.org/officeDocument/2006/relationships/footer" Target="footer73.xml"/><Relationship Id="rId34" Type="http://schemas.openxmlformats.org/officeDocument/2006/relationships/hyperlink" Target="https://commission.europa.eu/strategy-and-policy/eu-budget/performance-and-reporting/programme-performance-statements/regional-policy-performance_en" TargetMode="External"/><Relationship Id="rId544" Type="http://schemas.openxmlformats.org/officeDocument/2006/relationships/footer" Target="footer142.xml"/><Relationship Id="rId183" Type="http://schemas.openxmlformats.org/officeDocument/2006/relationships/footer" Target="footer34.xml"/><Relationship Id="rId390" Type="http://schemas.openxmlformats.org/officeDocument/2006/relationships/hyperlink" Target="https://webgate.ec.europa.eu/life/publicWebsite/project/LIFE24-CET-LiveBetter-101215721/accelerating-deep-renovation-through-high-quality-data-and-ai-based-data-driven-services-in-a-dynamic-and-adaptive-digital-environment" TargetMode="External"/><Relationship Id="rId404" Type="http://schemas.openxmlformats.org/officeDocument/2006/relationships/hyperlink" Target="https://webgate.ec.europa.eu/life/publicWebsite/project/LIFE24-ENV-DK-BIOCARE4LIFE-101212695/biofabricated-cellulose-for-personal-care-and-quality-of-life" TargetMode="External"/><Relationship Id="rId250" Type="http://schemas.openxmlformats.org/officeDocument/2006/relationships/hyperlink" Target="https://reforms-investments.ec.europa.eu/technical-support-instrument-0/revenue-administration-and-public-financial-management/sustainability-local-public-finances-slpf_en" TargetMode="External"/><Relationship Id="rId488" Type="http://schemas.openxmlformats.org/officeDocument/2006/relationships/header" Target="header118.xml"/><Relationship Id="rId45" Type="http://schemas.openxmlformats.org/officeDocument/2006/relationships/hyperlink" Target="https://commission.europa.eu/strategy-and-policy/eu-budget/performance-and-reporting/programme-performance-statements/citizens-equality-rights-and-values-programme-performance_en" TargetMode="External"/><Relationship Id="rId110" Type="http://schemas.openxmlformats.org/officeDocument/2006/relationships/header" Target="header8.xml"/><Relationship Id="rId348" Type="http://schemas.openxmlformats.org/officeDocument/2006/relationships/hyperlink" Target="https://commission.europa.eu/topics/eu-competitiveness/competitiveness-compass_en" TargetMode="External"/><Relationship Id="rId555" Type="http://schemas.openxmlformats.org/officeDocument/2006/relationships/hyperlink" Target="https://ec.europa.eu/assets/cinea/project_fiches/innovation_fund/101133064.pdf" TargetMode="External"/><Relationship Id="rId194" Type="http://schemas.openxmlformats.org/officeDocument/2006/relationships/footer" Target="footer36.xml"/><Relationship Id="rId208" Type="http://schemas.openxmlformats.org/officeDocument/2006/relationships/footer" Target="footer41.xml"/><Relationship Id="rId415" Type="http://schemas.openxmlformats.org/officeDocument/2006/relationships/footer" Target="footer89.xml"/><Relationship Id="rId261" Type="http://schemas.openxmlformats.org/officeDocument/2006/relationships/header" Target="header52.xml"/><Relationship Id="rId499" Type="http://schemas.openxmlformats.org/officeDocument/2006/relationships/footer" Target="footer123.xml"/><Relationship Id="rId56" Type="http://schemas.openxmlformats.org/officeDocument/2006/relationships/hyperlink" Target="https://commission.europa.eu/strategy-and-policy/eu-budget/performance-and-reporting/programme-performance-statements/nuclear-decommissioning-lithuania-performance_en" TargetMode="External"/><Relationship Id="rId359" Type="http://schemas.openxmlformats.org/officeDocument/2006/relationships/hyperlink" Target="https://aquaculture.ec.europa.eu/" TargetMode="External"/><Relationship Id="rId566" Type="http://schemas.openxmlformats.org/officeDocument/2006/relationships/footer" Target="footer149.xml"/></Relationships>
</file>

<file path=word/_rels/footnotes.xml.rels><?xml version="1.0" encoding="UTF-8" standalone="yes"?>
<Relationships xmlns="http://schemas.openxmlformats.org/package/2006/relationships"><Relationship Id="rId8" Type="http://schemas.openxmlformats.org/officeDocument/2006/relationships/hyperlink" Target="http://data.europa.eu/eli/dec_impl/2023/1054/oj" TargetMode="External"/><Relationship Id="rId13" Type="http://schemas.openxmlformats.org/officeDocument/2006/relationships/hyperlink" Target="http://data.europa.eu/eli/reg/2021/1058/2025-09-20" TargetMode="External"/><Relationship Id="rId18" Type="http://schemas.openxmlformats.org/officeDocument/2006/relationships/hyperlink" Target="http://data.europa.eu/eli/reg/2021/840/oj" TargetMode="External"/><Relationship Id="rId26" Type="http://schemas.openxmlformats.org/officeDocument/2006/relationships/hyperlink" Target="https://eur-lex.europa.eu/legal-content/EN/TXT/?uri=celex:52025SC0075" TargetMode="External"/><Relationship Id="rId3" Type="http://schemas.openxmlformats.org/officeDocument/2006/relationships/hyperlink" Target="https://digital-strategy.ec.europa.eu/en/library/connecting-europe-facility-cef-multiannual-work-programme-2024-2027" TargetMode="External"/><Relationship Id="rId21" Type="http://schemas.openxmlformats.org/officeDocument/2006/relationships/hyperlink" Target="https://www.jazmp.si/en/eu-projects/increasenet/" TargetMode="External"/><Relationship Id="rId7" Type="http://schemas.openxmlformats.org/officeDocument/2006/relationships/hyperlink" Target="http://data.europa.eu/eli/dec_impl/2023/2879/oj" TargetMode="External"/><Relationship Id="rId12" Type="http://schemas.openxmlformats.org/officeDocument/2006/relationships/hyperlink" Target="https://starseu.net/spacecareer/" TargetMode="External"/><Relationship Id="rId17" Type="http://schemas.openxmlformats.org/officeDocument/2006/relationships/hyperlink" Target="https://eur-lex.europa.eu/legal-content/EN/TXT/?uri=CELEX%3A52025DC0310&amp;qid=1776332986450" TargetMode="External"/><Relationship Id="rId25" Type="http://schemas.openxmlformats.org/officeDocument/2006/relationships/hyperlink" Target="https://eur-lex.europa.eu/legal-content/EN/TXT/?uri=COM:2025:144:FIN" TargetMode="External"/><Relationship Id="rId2" Type="http://schemas.openxmlformats.org/officeDocument/2006/relationships/hyperlink" Target="https://commission.europa.eu/strategy-and-policy/eu-budget/performance-and-reporting/programme-performance-statements/investeu-performance_en" TargetMode="External"/><Relationship Id="rId16" Type="http://schemas.openxmlformats.org/officeDocument/2006/relationships/hyperlink" Target="http://data.europa.eu/eli/reg/2025/1914/oj" TargetMode="External"/><Relationship Id="rId20" Type="http://schemas.openxmlformats.org/officeDocument/2006/relationships/hyperlink" Target="https://webgate.ec.europa.eu/dyna/bp-portal/" TargetMode="External"/><Relationship Id="rId29" Type="http://schemas.openxmlformats.org/officeDocument/2006/relationships/hyperlink" Target="https://commission.europa.eu/document/download/46e1fbbe-01db-4e9d-a80f-d516a61000c5_en?filename=intpa_mp_2025_en.pdf&amp;prefLang=de" TargetMode="External"/><Relationship Id="rId1" Type="http://schemas.openxmlformats.org/officeDocument/2006/relationships/hyperlink" Target="http://data.europa.eu/eli/reg/2025/2005/oj" TargetMode="External"/><Relationship Id="rId6" Type="http://schemas.openxmlformats.org/officeDocument/2006/relationships/hyperlink" Target="https://eur-lex.europa.eu/legal-content/EN/TXT/?uri=celex:52023PC0258" TargetMode="External"/><Relationship Id="rId11" Type="http://schemas.openxmlformats.org/officeDocument/2006/relationships/hyperlink" Target="http://data.europa.eu/eli/dec_impl/2024/1067/oj" TargetMode="External"/><Relationship Id="rId24" Type="http://schemas.openxmlformats.org/officeDocument/2006/relationships/hyperlink" Target="https://eur-lex.europa.eu/legal-content/EN/TXT/?uri=celex:52025SC0075" TargetMode="External"/><Relationship Id="rId32" Type="http://schemas.openxmlformats.org/officeDocument/2006/relationships/hyperlink" Target="http://data.europa.eu/eli/reg/2024/1449/oj" TargetMode="External"/><Relationship Id="rId5" Type="http://schemas.openxmlformats.org/officeDocument/2006/relationships/hyperlink" Target="https://experience.arcgis.com/experience/7577767807754220ae28b1eaac12e3b9" TargetMode="External"/><Relationship Id="rId15" Type="http://schemas.openxmlformats.org/officeDocument/2006/relationships/hyperlink" Target="http://data.europa.eu/eli/reg/2021/1060/2025-10-25" TargetMode="External"/><Relationship Id="rId23" Type="http://schemas.openxmlformats.org/officeDocument/2006/relationships/hyperlink" Target="https://eur-lex.europa.eu/legal-content/EN/TXT/?uri=COM:2025:144:FIN" TargetMode="External"/><Relationship Id="rId28" Type="http://schemas.openxmlformats.org/officeDocument/2006/relationships/hyperlink" Target="https://ec.europa.eu/transparency/documents-register/api/files/SWD(2025)274_0/090166e52237d25e?rendition=false" TargetMode="External"/><Relationship Id="rId10" Type="http://schemas.openxmlformats.org/officeDocument/2006/relationships/hyperlink" Target="http://data.europa.eu/eli/dec_impl/2024/3195/oj" TargetMode="External"/><Relationship Id="rId19" Type="http://schemas.openxmlformats.org/officeDocument/2006/relationships/hyperlink" Target="https://ja-mentor.eu/" TargetMode="External"/><Relationship Id="rId31" Type="http://schemas.openxmlformats.org/officeDocument/2006/relationships/hyperlink" Target="https://capacity4dev.europa.eu/library/ipa-results-framework-staff-working-document-ipa-iii-0_en" TargetMode="External"/><Relationship Id="rId4" Type="http://schemas.openxmlformats.org/officeDocument/2006/relationships/hyperlink" Target="http://data.europa.eu/eli/reg/2021/690/oj" TargetMode="External"/><Relationship Id="rId9" Type="http://schemas.openxmlformats.org/officeDocument/2006/relationships/hyperlink" Target="http://data.europa.eu/eli/dec_impl/2023/1055/oj" TargetMode="External"/><Relationship Id="rId14" Type="http://schemas.openxmlformats.org/officeDocument/2006/relationships/hyperlink" Target="http://data.europa.eu/eli/dec_impl/2022/2506/oj" TargetMode="External"/><Relationship Id="rId22" Type="http://schemas.openxmlformats.org/officeDocument/2006/relationships/hyperlink" Target="http://data.europa.eu/eli/reg/2024/1938/oj" TargetMode="External"/><Relationship Id="rId27" Type="http://schemas.openxmlformats.org/officeDocument/2006/relationships/hyperlink" Target="https://eur-lex.europa.eu/legal-content/EN/TXT/?uri=CELEX%3A62016CJ0266&amp;qid=1776172606271" TargetMode="External"/><Relationship Id="rId30" Type="http://schemas.openxmlformats.org/officeDocument/2006/relationships/hyperlink" Target="https://ec.europa.eu/echo/files/policies/sectoral/gender-age_marker_2018-2021_web.pdf" TargetMode="External"/></Relationships>
</file>

<file path=word/_rels/header7.xml.rels><?xml version="1.0" encoding="UTF-8" standalone="yes"?>
<Relationships xmlns="http://schemas.openxmlformats.org/package/2006/relationships"><Relationship Id="rId1" Type="http://schemas.openxmlformats.org/officeDocument/2006/relationships/image" Target="media/image2.png"/></Relationships>
</file>

<file path=word/_rels/header9.xml.rels><?xml version="1.0" encoding="UTF-8" standalone="yes"?>
<Relationships xmlns="http://schemas.openxmlformats.org/package/2006/relationships"><Relationship Id="rId1" Type="http://schemas.openxmlformats.org/officeDocument/2006/relationships/image" Target="media/image2.png"/></Relationships>
</file>

<file path=word/_rels/header12.xml.rels><?xml version="1.0" encoding="UTF-8" standalone="yes"?>
<Relationships xmlns="http://schemas.openxmlformats.org/package/2006/relationships"><Relationship Id="rId1" Type="http://schemas.openxmlformats.org/officeDocument/2006/relationships/image" Target="media/image2.png"/></Relationships>
</file>

<file path=word/_rels/header15.xml.rels><?xml version="1.0" encoding="UTF-8" standalone="yes"?>
<Relationships xmlns="http://schemas.openxmlformats.org/package/2006/relationships"><Relationship Id="rId1" Type="http://schemas.openxmlformats.org/officeDocument/2006/relationships/image" Target="media/image2.png"/></Relationships>
</file>

<file path=word/_rels/header18.xml.rels><?xml version="1.0" encoding="UTF-8" standalone="yes"?>
<Relationships xmlns="http://schemas.openxmlformats.org/package/2006/relationships"><Relationship Id="rId1" Type="http://schemas.openxmlformats.org/officeDocument/2006/relationships/image" Target="media/image2.png"/></Relationships>
</file>

<file path=word/_rels/header21.xml.rels><?xml version="1.0" encoding="UTF-8" standalone="yes"?>
<Relationships xmlns="http://schemas.openxmlformats.org/package/2006/relationships"><Relationship Id="rId1" Type="http://schemas.openxmlformats.org/officeDocument/2006/relationships/image" Target="media/image2.png"/></Relationships>
</file>

<file path=word/_rels/header24.xml.rels><?xml version="1.0" encoding="UTF-8" standalone="yes"?>
<Relationships xmlns="http://schemas.openxmlformats.org/package/2006/relationships"><Relationship Id="rId1" Type="http://schemas.openxmlformats.org/officeDocument/2006/relationships/image" Target="media/image2.png"/></Relationships>
</file>

<file path=word/_rels/header27.xml.rels><?xml version="1.0" encoding="UTF-8" standalone="yes"?>
<Relationships xmlns="http://schemas.openxmlformats.org/package/2006/relationships"><Relationship Id="rId1" Type="http://schemas.openxmlformats.org/officeDocument/2006/relationships/image" Target="media/image2.png"/></Relationships>
</file>

<file path=word/_rels/header29.xml.rels><?xml version="1.0" encoding="UTF-8" standalone="yes"?>
<Relationships xmlns="http://schemas.openxmlformats.org/package/2006/relationships"><Relationship Id="rId1" Type="http://schemas.openxmlformats.org/officeDocument/2006/relationships/image" Target="media/image2.png"/></Relationships>
</file>

<file path=word/_rels/header31.xml.rels><?xml version="1.0" encoding="UTF-8" standalone="yes"?>
<Relationships xmlns="http://schemas.openxmlformats.org/package/2006/relationships"><Relationship Id="rId1" Type="http://schemas.openxmlformats.org/officeDocument/2006/relationships/image" Target="media/image2.png"/></Relationships>
</file>

<file path=word/_rels/header34.xml.rels><?xml version="1.0" encoding="UTF-8" standalone="yes"?>
<Relationships xmlns="http://schemas.openxmlformats.org/package/2006/relationships"><Relationship Id="rId1" Type="http://schemas.openxmlformats.org/officeDocument/2006/relationships/image" Target="media/image2.png"/></Relationships>
</file>

<file path=word/_rels/header37.xml.rels><?xml version="1.0" encoding="UTF-8" standalone="yes"?>
<Relationships xmlns="http://schemas.openxmlformats.org/package/2006/relationships"><Relationship Id="rId1" Type="http://schemas.openxmlformats.org/officeDocument/2006/relationships/image" Target="media/image2.png"/></Relationships>
</file>

<file path=word/_rels/header40.xml.rels><?xml version="1.0" encoding="UTF-8" standalone="yes"?>
<Relationships xmlns="http://schemas.openxmlformats.org/package/2006/relationships"><Relationship Id="rId1" Type="http://schemas.openxmlformats.org/officeDocument/2006/relationships/image" Target="media/image2.png"/></Relationships>
</file>

<file path=word/_rels/header43.xml.rels><?xml version="1.0" encoding="UTF-8" standalone="yes"?>
<Relationships xmlns="http://schemas.openxmlformats.org/package/2006/relationships"><Relationship Id="rId1" Type="http://schemas.openxmlformats.org/officeDocument/2006/relationships/image" Target="media/image2.png"/></Relationships>
</file>

<file path=word/_rels/header46.xml.rels><?xml version="1.0" encoding="UTF-8" standalone="yes"?>
<Relationships xmlns="http://schemas.openxmlformats.org/package/2006/relationships"><Relationship Id="rId1" Type="http://schemas.openxmlformats.org/officeDocument/2006/relationships/image" Target="media/image2.png"/></Relationships>
</file>

<file path=word/_rels/header49.xml.rels><?xml version="1.0" encoding="UTF-8" standalone="yes"?>
<Relationships xmlns="http://schemas.openxmlformats.org/package/2006/relationships"><Relationship Id="rId1" Type="http://schemas.openxmlformats.org/officeDocument/2006/relationships/image" Target="media/image2.png"/></Relationships>
</file>

<file path=word/_rels/header50.xml.rels><?xml version="1.0" encoding="UTF-8" standalone="yes"?>
<Relationships xmlns="http://schemas.openxmlformats.org/package/2006/relationships"><Relationship Id="rId1" Type="http://schemas.openxmlformats.org/officeDocument/2006/relationships/image" Target="media/image2.png"/></Relationships>
</file>

<file path=word/_rels/header52.xml.rels><?xml version="1.0" encoding="UTF-8" standalone="yes"?>
<Relationships xmlns="http://schemas.openxmlformats.org/package/2006/relationships"><Relationship Id="rId1" Type="http://schemas.openxmlformats.org/officeDocument/2006/relationships/image" Target="media/image2.png"/></Relationships>
</file>

<file path=word/_rels/header55.xml.rels><?xml version="1.0" encoding="UTF-8" standalone="yes"?>
<Relationships xmlns="http://schemas.openxmlformats.org/package/2006/relationships"><Relationship Id="rId1" Type="http://schemas.openxmlformats.org/officeDocument/2006/relationships/image" Target="media/image2.png"/></Relationships>
</file>

<file path=word/_rels/header57.xml.rels><?xml version="1.0" encoding="UTF-8" standalone="yes"?>
<Relationships xmlns="http://schemas.openxmlformats.org/package/2006/relationships"><Relationship Id="rId1" Type="http://schemas.openxmlformats.org/officeDocument/2006/relationships/image" Target="media/image2.png"/></Relationships>
</file>

<file path=word/_rels/header59.xml.rels><?xml version="1.0" encoding="UTF-8" standalone="yes"?>
<Relationships xmlns="http://schemas.openxmlformats.org/package/2006/relationships"><Relationship Id="rId1" Type="http://schemas.openxmlformats.org/officeDocument/2006/relationships/image" Target="media/image2.png"/></Relationships>
</file>

<file path=word/_rels/header62.xml.rels><?xml version="1.0" encoding="UTF-8" standalone="yes"?>
<Relationships xmlns="http://schemas.openxmlformats.org/package/2006/relationships"><Relationship Id="rId1" Type="http://schemas.openxmlformats.org/officeDocument/2006/relationships/image" Target="media/image2.png"/></Relationships>
</file>

<file path=word/_rels/header65.xml.rels><?xml version="1.0" encoding="UTF-8" standalone="yes"?>
<Relationships xmlns="http://schemas.openxmlformats.org/package/2006/relationships"><Relationship Id="rId1" Type="http://schemas.openxmlformats.org/officeDocument/2006/relationships/image" Target="media/image2.png"/></Relationships>
</file>

<file path=word/_rels/header68.xml.rels><?xml version="1.0" encoding="UTF-8" standalone="yes"?>
<Relationships xmlns="http://schemas.openxmlformats.org/package/2006/relationships"><Relationship Id="rId1" Type="http://schemas.openxmlformats.org/officeDocument/2006/relationships/image" Target="media/image2.png"/></Relationships>
</file>

<file path=word/_rels/header71.xml.rels><?xml version="1.0" encoding="UTF-8" standalone="yes"?>
<Relationships xmlns="http://schemas.openxmlformats.org/package/2006/relationships"><Relationship Id="rId1" Type="http://schemas.openxmlformats.org/officeDocument/2006/relationships/image" Target="media/image2.png"/></Relationships>
</file>

<file path=word/_rels/header74.xml.rels><?xml version="1.0" encoding="UTF-8" standalone="yes"?>
<Relationships xmlns="http://schemas.openxmlformats.org/package/2006/relationships"><Relationship Id="rId1" Type="http://schemas.openxmlformats.org/officeDocument/2006/relationships/image" Target="media/image2.png"/></Relationships>
</file>

<file path=word/_rels/header77.xml.rels><?xml version="1.0" encoding="UTF-8" standalone="yes"?>
<Relationships xmlns="http://schemas.openxmlformats.org/package/2006/relationships"><Relationship Id="rId1" Type="http://schemas.openxmlformats.org/officeDocument/2006/relationships/image" Target="media/image2.png"/></Relationships>
</file>

<file path=word/_rels/header80.xml.rels><?xml version="1.0" encoding="UTF-8" standalone="yes"?>
<Relationships xmlns="http://schemas.openxmlformats.org/package/2006/relationships"><Relationship Id="rId1" Type="http://schemas.openxmlformats.org/officeDocument/2006/relationships/image" Target="media/image2.png"/></Relationships>
</file>

<file path=word/_rels/header83.xml.rels><?xml version="1.0" encoding="UTF-8" standalone="yes"?>
<Relationships xmlns="http://schemas.openxmlformats.org/package/2006/relationships"><Relationship Id="rId1" Type="http://schemas.openxmlformats.org/officeDocument/2006/relationships/image" Target="media/image2.png"/></Relationships>
</file>

<file path=word/_rels/header86.xml.rels><?xml version="1.0" encoding="UTF-8" standalone="yes"?>
<Relationships xmlns="http://schemas.openxmlformats.org/package/2006/relationships"><Relationship Id="rId1" Type="http://schemas.openxmlformats.org/officeDocument/2006/relationships/image" Target="media/image2.png"/></Relationships>
</file>

<file path=word/_rels/header89.xml.rels><?xml version="1.0" encoding="UTF-8" standalone="yes"?>
<Relationships xmlns="http://schemas.openxmlformats.org/package/2006/relationships"><Relationship Id="rId1" Type="http://schemas.openxmlformats.org/officeDocument/2006/relationships/image" Target="media/image2.png"/></Relationships>
</file>

<file path=word/_rels/header92.xml.rels><?xml version="1.0" encoding="UTF-8" standalone="yes"?>
<Relationships xmlns="http://schemas.openxmlformats.org/package/2006/relationships"><Relationship Id="rId1" Type="http://schemas.openxmlformats.org/officeDocument/2006/relationships/image" Target="media/image2.png"/></Relationships>
</file>

<file path=word/_rels/header95.xml.rels><?xml version="1.0" encoding="UTF-8" standalone="yes"?>
<Relationships xmlns="http://schemas.openxmlformats.org/package/2006/relationships"><Relationship Id="rId1" Type="http://schemas.openxmlformats.org/officeDocument/2006/relationships/image" Target="media/image2.png"/></Relationships>
</file>

<file path=word/_rels/header98.xml.rels><?xml version="1.0" encoding="UTF-8" standalone="yes"?>
<Relationships xmlns="http://schemas.openxmlformats.org/package/2006/relationships"><Relationship Id="rId1" Type="http://schemas.openxmlformats.org/officeDocument/2006/relationships/image" Target="media/image2.png"/></Relationships>
</file>

<file path=word/_rels/header101.xml.rels><?xml version="1.0" encoding="UTF-8" standalone="yes"?>
<Relationships xmlns="http://schemas.openxmlformats.org/package/2006/relationships"><Relationship Id="rId1" Type="http://schemas.openxmlformats.org/officeDocument/2006/relationships/image" Target="media/image2.png"/></Relationships>
</file>

<file path=word/_rels/header104.xml.rels><?xml version="1.0" encoding="UTF-8" standalone="yes"?>
<Relationships xmlns="http://schemas.openxmlformats.org/package/2006/relationships"><Relationship Id="rId1" Type="http://schemas.openxmlformats.org/officeDocument/2006/relationships/image" Target="media/image2.png"/></Relationships>
</file>

<file path=word/_rels/header107.xml.rels><?xml version="1.0" encoding="UTF-8" standalone="yes"?>
<Relationships xmlns="http://schemas.openxmlformats.org/package/2006/relationships"><Relationship Id="rId1" Type="http://schemas.openxmlformats.org/officeDocument/2006/relationships/image" Target="media/image2.png"/></Relationships>
</file>

<file path=word/_rels/header109.xml.rels><?xml version="1.0" encoding="UTF-8" standalone="yes"?>
<Relationships xmlns="http://schemas.openxmlformats.org/package/2006/relationships"><Relationship Id="rId1" Type="http://schemas.openxmlformats.org/officeDocument/2006/relationships/image" Target="media/image2.png"/></Relationships>
</file>

<file path=word/_rels/header111.xml.rels><?xml version="1.0" encoding="UTF-8" standalone="yes"?>
<Relationships xmlns="http://schemas.openxmlformats.org/package/2006/relationships"><Relationship Id="rId1" Type="http://schemas.openxmlformats.org/officeDocument/2006/relationships/image" Target="media/image2.png"/></Relationships>
</file>

<file path=word/_rels/header114.xml.rels><?xml version="1.0" encoding="UTF-8" standalone="yes"?>
<Relationships xmlns="http://schemas.openxmlformats.org/package/2006/relationships"><Relationship Id="rId1" Type="http://schemas.openxmlformats.org/officeDocument/2006/relationships/image" Target="media/image2.png"/></Relationships>
</file>

<file path=word/_rels/header117.xml.rels><?xml version="1.0" encoding="UTF-8" standalone="yes"?>
<Relationships xmlns="http://schemas.openxmlformats.org/package/2006/relationships"><Relationship Id="rId1" Type="http://schemas.openxmlformats.org/officeDocument/2006/relationships/image" Target="media/image2.png"/></Relationships>
</file>

<file path=word/_rels/header120.xml.rels><?xml version="1.0" encoding="UTF-8" standalone="yes"?>
<Relationships xmlns="http://schemas.openxmlformats.org/package/2006/relationships"><Relationship Id="rId1" Type="http://schemas.openxmlformats.org/officeDocument/2006/relationships/image" Target="media/image2.png"/></Relationships>
</file>

<file path=word/_rels/header123.xml.rels><?xml version="1.0" encoding="UTF-8" standalone="yes"?>
<Relationships xmlns="http://schemas.openxmlformats.org/package/2006/relationships"><Relationship Id="rId1" Type="http://schemas.openxmlformats.org/officeDocument/2006/relationships/image" Target="media/image2.png"/></Relationships>
</file>

<file path=word/_rels/header126.xml.rels><?xml version="1.0" encoding="UTF-8" standalone="yes"?>
<Relationships xmlns="http://schemas.openxmlformats.org/package/2006/relationships"><Relationship Id="rId1" Type="http://schemas.openxmlformats.org/officeDocument/2006/relationships/image" Target="media/image2.png"/></Relationships>
</file>

<file path=word/_rels/header128.xml.rels><?xml version="1.0" encoding="UTF-8" standalone="yes"?>
<Relationships xmlns="http://schemas.openxmlformats.org/package/2006/relationships"><Relationship Id="rId1" Type="http://schemas.openxmlformats.org/officeDocument/2006/relationships/image" Target="media/image2.png"/></Relationships>
</file>

<file path=word/_rels/header129.xml.rels><?xml version="1.0" encoding="UTF-8" standalone="yes"?>
<Relationships xmlns="http://schemas.openxmlformats.org/package/2006/relationships"><Relationship Id="rId1" Type="http://schemas.openxmlformats.org/officeDocument/2006/relationships/image" Target="media/image2.png"/></Relationships>
</file>

<file path=word/_rels/header131.xml.rels><?xml version="1.0" encoding="UTF-8" standalone="yes"?>
<Relationships xmlns="http://schemas.openxmlformats.org/package/2006/relationships"><Relationship Id="rId1" Type="http://schemas.openxmlformats.org/officeDocument/2006/relationships/image" Target="media/image2.png"/></Relationships>
</file>

<file path=word/_rels/header134.xml.rels><?xml version="1.0" encoding="UTF-8" standalone="yes"?>
<Relationships xmlns="http://schemas.openxmlformats.org/package/2006/relationships"><Relationship Id="rId1" Type="http://schemas.openxmlformats.org/officeDocument/2006/relationships/image" Target="media/image2.png"/></Relationships>
</file>

<file path=word/_rels/header137.xml.rels><?xml version="1.0" encoding="UTF-8" standalone="yes"?>
<Relationships xmlns="http://schemas.openxmlformats.org/package/2006/relationships"><Relationship Id="rId1" Type="http://schemas.openxmlformats.org/officeDocument/2006/relationships/image" Target="media/image2.png"/></Relationships>
</file>

<file path=word/_rels/header140.xml.rels><?xml version="1.0" encoding="UTF-8" standalone="yes"?>
<Relationships xmlns="http://schemas.openxmlformats.org/package/2006/relationships"><Relationship Id="rId1" Type="http://schemas.openxmlformats.org/officeDocument/2006/relationships/image" Target="media/image2.png"/></Relationships>
</file>

<file path=word/_rels/header143.xml.rels><?xml version="1.0" encoding="UTF-8" standalone="yes"?>
<Relationships xmlns="http://schemas.openxmlformats.org/package/2006/relationships"><Relationship Id="rId1" Type="http://schemas.openxmlformats.org/officeDocument/2006/relationships/image" Target="media/image2.png"/></Relationships>
</file>

<file path=word/_rels/header146.xml.rels><?xml version="1.0" encoding="UTF-8" standalone="yes"?>
<Relationships xmlns="http://schemas.openxmlformats.org/package/2006/relationships"><Relationship Id="rId1" Type="http://schemas.openxmlformats.org/officeDocument/2006/relationships/image" Target="media/image2.png"/></Relationships>
</file>

<file path=word/_rels/header149.xml.rels><?xml version="1.0" encoding="UTF-8" standalone="yes"?>
<Relationships xmlns="http://schemas.openxmlformats.org/package/2006/relationships"><Relationship Id="rId1" Type="http://schemas.openxmlformats.org/officeDocument/2006/relationships/image" Target="media/image2.png"/></Relationships>
</file>

<file path=word/_rels/header153.xml.rels><?xml version="1.0" encoding="UTF-8" standalone="yes"?>
<Relationships xmlns="http://schemas.openxmlformats.org/package/2006/relationships"><Relationship Id="rId1" Type="http://schemas.openxmlformats.org/officeDocument/2006/relationships/image" Target="media/image2.png"/></Relationships>
</file>

<file path=word/_rels/header155.xml.rels><?xml version="1.0" encoding="UTF-8" standalone="yes"?>
<Relationships xmlns="http://schemas.openxmlformats.org/package/2006/relationships"><Relationship Id="rId1" Type="http://schemas.openxmlformats.org/officeDocument/2006/relationships/image" Target="media/image2.png"/></Relationships>
</file>

<file path=word/_rels/header158.xml.rels><?xml version="1.0" encoding="UTF-8" standalone="yes"?>
<Relationships xmlns="http://schemas.openxmlformats.org/package/2006/relationships"><Relationship Id="rId1" Type="http://schemas.openxmlformats.org/officeDocument/2006/relationships/image" Target="media/image2.png"/></Relationships>
</file>

<file path=word/_rels/header161.xml.rels><?xml version="1.0" encoding="UTF-8" standalone="yes"?>
<Relationships xmlns="http://schemas.openxmlformats.org/package/2006/relationships"><Relationship Id="rId1" Type="http://schemas.openxmlformats.org/officeDocument/2006/relationships/image" Target="media/image2.png"/></Relationships>
</file>

<file path=word/_rels/header164.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DIaLOGIKa\Eurolook\Templates\Eurolook.dotm" TargetMode="External"/></Relationships>
</file>

<file path=word/theme/theme1.xml><?xml version="1.0" encoding="utf-8"?>
<a:theme xmlns:a="http://schemas.openxmlformats.org/drawingml/2006/main" name="Management Plan 2022">
  <a:themeElements>
    <a:clrScheme name="Management Plan 2022">
      <a:dk1>
        <a:srgbClr val="000000"/>
      </a:dk1>
      <a:lt1>
        <a:srgbClr val="FFFFFF"/>
      </a:lt1>
      <a:dk2>
        <a:srgbClr val="06204A"/>
      </a:dk2>
      <a:lt2>
        <a:srgbClr val="F2F2F2"/>
      </a:lt2>
      <a:accent1>
        <a:srgbClr val="0E4194"/>
      </a:accent1>
      <a:accent2>
        <a:srgbClr val="D2460F"/>
      </a:accent2>
      <a:accent3>
        <a:srgbClr val="FFC000"/>
      </a:accent3>
      <a:accent4>
        <a:srgbClr val="3273DF"/>
      </a:accent4>
      <a:accent5>
        <a:srgbClr val="A5A5A5"/>
      </a:accent5>
      <a:accent6>
        <a:srgbClr val="70AD47"/>
      </a:accent6>
      <a:hlink>
        <a:srgbClr val="3273DF"/>
      </a:hlink>
      <a:folHlink>
        <a:srgbClr val="800080"/>
      </a:folHlink>
    </a:clrScheme>
    <a:fontScheme name="Management Plan 2022">
      <a:majorFont>
        <a:latin typeface="EC Square Sans Pro"/>
        <a:ea typeface=""/>
        <a:cs typeface=""/>
      </a:majorFont>
      <a:minorFont>
        <a:latin typeface="EC Squar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gradFill>
        <a:gradFill rotWithShape="1">
          <a:gsLst>
            <a:gs pos="0">
              <a:schemeClr val="phClr">
                <a:lumMod val="102000"/>
                <a:satMod val="103000"/>
                <a:tint val="94000"/>
              </a:schemeClr>
            </a:gs>
            <a:gs pos="50000">
              <a:schemeClr val="phClr">
                <a:lumMod val="100000"/>
                <a:satMod val="110000"/>
                <a:shade val="100000"/>
              </a:schemeClr>
            </a:gs>
            <a:gs pos="100000">
              <a:schemeClr val="phClr">
                <a:lumMod val="99000"/>
                <a:satMod val="120000"/>
                <a:shade val="78000"/>
              </a:schemeClr>
            </a:gs>
          </a:gsLst>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xts>
  <ReferencesTablePictures>Table of Pictures</ReferencesTablePictures>
  <ReferencesIndex>Index</ReferencesIndex>
  <LabelAlternativeText>Alternative text: </LabelAlternativeText>
  <LabelTableSeqOP>Table { SEQ Table \* ARABIC } – </LabelTableSeqOP>
  <LabelSource>Source</LabelSource>
  <LabelFigureSeqEC>Figure {SEQ Figure \* ARABIC }: </LabelFigureSeqEC>
  <LabelFigureSeqWChapter>Table {field: STYLEREF "Chapter Number" \s }.{field: SEQ Table \* ARABIC } –</LabelFigureSeqWChapter>
  <OP_ManagementPlan_CopyrightPage_Copyright>© European Union, {freetext:&lt;Year&gt;}</OP_ManagementPlan_CopyrightPage_Copyright>
  <OP_ManagementPlan_CopyrightPage_ReuseIsAuthorised2>For any use or reproduction of elements that are not owned by the European Union, permission may need to be sought directly from the respective rightholders. The European Union does not own the copyright in relation to the following elements:{br}{freetext:&lt;cover, element concerned, source: e.g. Fotolia.com&gt;},{br}{freetext:&lt;page XX, element by XX source: e.g. Unsplash.com&gt;}.</OP_ManagementPlan_CopyrightPage_ReuseIsAuthorised2>
  <OP_ManagementPlan_CopyrightPage_PubIDs-EPUB>EPUB{tab}ISBN {freetext:&lt;xxx-xx-xx-xxxxx-x&gt;}{tab}ISSN {freetext:&lt;xxxx-xxxx&gt;}{tab}doi:10.{freetext:&lt;xxxx/xx...x&gt;}{tab}{freetext:&lt;xx-xx-xx-xxx-xx-x&gt;}</OP_ManagementPlan_CopyrightPage_PubIDs-EPUB>
  <OP_ManagementPlan_CopyrightPage_ManuscriptCompleted>Manuscript completed in {freetext:&lt;Month&gt;} {freetext:&lt;Year&gt;}</OP_ManagementPlan_CopyrightPage_ManuscriptCompleted>
  <OP_ManagementPlan_CopyrightPage_ReuseIsAuthorised>Reuse is authorised provided the source is acknowledged and the original meaning or message of the document is not distorted. The European Commission shall not be liable for any consequence stemming from the reuse. The reuse policy of European Commission documents is implemented under Commission Decision 2011/833/EU of 12 December 2011 on the reuse of Commission documents (OJ L 330, 14.12.2011, p. 39, ELI: {field:HYPERLINK "http://data.europa.eu/eli/dec/2011/833/oj"|http://data.europa.eu/eli/dec/2011/833/oj}).</OP_ManagementPlan_CopyrightPage_ReuseIsAuthorised>
  <OP_ManagementPlan_CopyrightPage_Edition>{freetext:&lt;Revised/Corrected/nth&gt;} edition</OP_ManagementPlan_CopyrightPage_Edition>
  <OP_ManagementPlan_CopyrightPage_PubIDs-Print>Print{tab}ISBN {freetext:&lt;xxx-xx-xx-xxxxx-x&gt;}{tab}ISSN {freetext:&lt;xxxx-xxxx&gt;}{tab}doi:10.{freetext:&lt;xxxx/xx...x&gt;}{tab}{freetext:&lt;xx-xx-xx-xxx-xx-x&gt;}</OP_ManagementPlan_CopyrightPage_PubIDs-Print>
  <OP_ManagementPlan_CopyrightPage_PubIDs-PDF>PDF{tab}ISBN {freetext:&lt;xxx-xx-xx-xxxxx-x&gt;}{tab}ISSN {freetext:&lt;xxxx-xxxx&gt;}{tab}doi:10.{freetext:&lt;xxxx/xx...x&gt;}{tab}{freetext:&lt;xx-xx-xx-xxx-xx-x&gt;}</OP_ManagementPlan_CopyrightPage_PubIDs-PDF>
  <OP_ManagementPlan_CopyrightPage_ReuseStatement>This document has been prepared for the European Commission however it reflects the views only of the authors, and the European Commission is not liable for any consequence stemming from the reuse of this publication.</OP_ManagementPlan_CopyrightPage_ReuseStatement>
  <OP_ManagementPlan_CopyrightPage_PubIDs-HTML>HTML{tab}ISBN {freetext:&lt;xxx-xx-xx-xxxxx-x&gt;}{tab}ISSN {freetext:&lt;xxxx-xxxx&gt;}{tab}doi:10.{freetext:&lt;xxxx/xx...x&gt;}{tab}{freetext:&lt;xx-xx-xx-xxx-xx-x&gt;}</OP_ManagementPlan_CopyrightPage_PubIDs-HTML>
  <OP_ManagementPlan_CopyrightPage_ReuseIsAuthorised3>For any use or reproduction of elements that are not owned by the European Union, permission may need to be sought directly from the respective rightholders.</OP_ManagementPlan_CopyrightPage_ReuseIsAuthorised3>
  <OP_ManagementPlan_CopyrightPage_LuxembourgPublicationsOffice>Luxembourg: Publications Office of the European Union, {freetext:&lt;Year&gt;}</OP_ManagementPlan_CopyrightPage_LuxembourgPublicationsOffice>
  <OP_ManagementPlan_AboutEU_Online>Online</OP_ManagementPlan_AboutEU_Online>
  <OP_ManagementPlan_AboutEU_ByForm>via the following form: {field:HYPERLINK "https://european-union.europa.eu/contact-eu/write-us_en"|european-union.europa.eu/contact-eu/write-us_en}.</OP_ManagementPlan_AboutEU_ByForm>
  <OP_ManagementPlan_AboutEU_EULawAndRelated>EU law and related documents</OP_ManagementPlan_AboutEU_EULawAndRelated>
  <OP_ManagementPlan_AboutEU_InPerson>In person</OP_ManagementPlan_AboutEU_InPerson>
  <OP_ManagementPlan_AboutEU_YouCanView>You can view or order EU publications at {field:HYPERLINK "https://op.europa.eu/en/publications"|op.europa.eu/en/publications}. Multiple copies of free publications can be obtained by contacting Europe Direct or your local documentation centre ({field:HYPERLINK "https://european-union.europa.eu/contact-eu/meet-us_en"|european-union.europa.eu/contact-eu/meet-us_en}).</OP_ManagementPlan_AboutEU_YouCanView>
  <OP_ManagementPlan_AboutEU_EUPublications>EU publications</OP_ManagementPlan_AboutEU_EUPublications>
  <OP_ManagementPlan_AboutEU_ThePortal>The portal {field:HYPERLINK "https://data.europa.eu"|data.europa.eu} provides access to open datasets from the EU institutions, bodies and agencies. These can be downloaded and reused for free, for both commercial and non-commercial purposes. The portal also provides access to a wealth of datasets from European countries.</OP_ManagementPlan_AboutEU_ThePortal>
  <OP_ManagementPlan_AboutEU_ByFreephone>by freephone: 00 800 6 7 8 9 10 11 (certain operators may charge for these calls),</OP_ManagementPlan_AboutEU_ByFreephone>
  <OP_ManagementPlan_AboutEU_ForAccessTo>For access to legal information from the EU, including all EU law since 1951 in all the official language versions, go to EUR-Lex ({field:HYPERLINK "https://eur-lex.europa.eu"|eur-lex.europa.eu}).</OP_ManagementPlan_AboutEU_ForAccessTo>
  <OP_ManagementPlan_AboutEU_FindingInformation>Finding information about the EU</OP_ManagementPlan_AboutEU_FindingInformation>
  <OP_ManagementPlan_AboutEU_EUOpenData>EU open data</OP_ManagementPlan_AboutEU_EUOpenData>
  <OP_ManagementPlan_AboutEU_InformationAbout>Information about the European Union in all the official languages of the EU is available on the Europa website ({field:HYPERLINK "https://european-union.europa.eu"|european-union.europa.eu}).</OP_ManagementPlan_AboutEU_InformationAbout>
  <OP_ManagementPlan_AboutEU_ByStandardNumber>at the following standard number: +32 22999696,</OP_ManagementPlan_AboutEU_ByStandardNumber>
  <OP_ManagementPlan_AboutEU_GettingInTouch>Getting in touch with the EU</OP_ManagementPlan_AboutEU_GettingInTouch>
  <OP_ManagementPlan_AboutEU_AllOverEU>All over the European Union there are hundreds of Europe Direct centres. You can find the address of the centre nearest you online ({field:HYPERLINK "https://european-union.europa.eu/contact-eu/meet-us_en"|european-union.europa.eu/contact-eu/meet-us_en}).</OP_ManagementPlan_AboutEU_AllOverEU>
  <OP_ManagementPlan_AboutEU_OnPhoneOrWriting>On the phone or in writing</OP_ManagementPlan_AboutEU_OnPhoneOrWriting>
  <OP_ManagementPlan_AboutEU_EuropeDirect>Europe Direct is a service that answers your questions about the European Union. You can contact this service:</OP_ManagementPlan_AboutEU_EuropeDirect>
  <ReferencesSectionTitle>References</ReferencesSectionTitle>
  <OP_ManagementPlan_OT_Objective>Objective:</OP_ManagementPlan_OT_Objective>
  <OP_ManagementPlan_CopyrightPage_CC_Statement>This document has been prepared for the European Commission however it reflects the views only of the authors, and the European Commission is not liable for any consequence stemming from the reuse of this publication.</OP_ManagementPlan_CopyrightPage_CC_Statement>
  <OP_ManagementPlan_CopyrightPage_TheReusePolicy>The Commission’s reuse policy is implemented under Commission Decision 2011/833/EU of 12 December 2011 on the reuse of Commission documents (OJ L 330, 14.12.2011, p. 39, ELI: {field:HYPERLINK "http://data.europa.eu/eli/dec/2011/833/oj"|http://data.europa.eu/eli/dec/2011/833/oj}).{br}Unless otherwise noted, the reuse of this document is authorised under the Creative Commons Attribution 4.0 International (CC BY 4.0) licence ({field:HYPERLINK "https://creativecommons.org/licenses/by/4.0/"|https://creativecommons.org/licenses/by/4.0/}). This means that reuse is allowed, provided appropriate credit is given and any changes are indicated.</OP_ManagementPlan_CopyrightPage_TheReusePolicy>
  <OP_ManagementPlan_CopyrightPage_Reproduction>For any use or reproduction of elements that are not owned by the European Union, permission may need to be sought directly from the respective rightholders.</OP_ManagementPlan_CopyrightPage_Reproduction>
  <OP_ManagementPlan_CopyrightPage_Permissions>For any use or reproduction of elements that are not owned by the European Union, permission may need to be sought directly from the respective rightholders. The European Union does not own the copyright in relation to the following elements:{br}{freetext:&lt;cover, element concerned, source: e.g. Fotolia.com&gt;},{br}{freetext:&lt;page XX, element by XX source: e.g. Unsplash.com&gt;}.</OP_ManagementPlan_CopyrightPage_Permissions>
  <LabelPictureSeq>Figure {SEQ Figure \* ARABIC }: </LabelPictureSeq>
  <LabelFigureSeqOP>Figure {SEQ Figure \* ARABIC } – </LabelFigureSeqOP>
  <OP_ManagementPlan_CopyrightPage_ReproductionIsAuthorised>Reproduction is authorised provided the source is acknowledged.</OP_ManagementPlan_CopyrightPage_ReproductionIsAuthorised>
  <OP_ManagementPlan_CopyrightPage_ReproductionIsAuthorised3>For any use or reproduction of elements that are not owned by the European Union, permission may need to be sought directly from the respective rightholders.</OP_ManagementPlan_CopyrightPage_ReproductionIsAuthorised3>
  <OP_ManagementPlan_CopyrightPage_ReproductionIsAuthorised2>For any use or reproduction of elements that are not owned by the European Union, permission may need to be sought directly from the respective rightholders. The European Union does not own the copyright in relation to the following elements:{br}{freetext:&lt;cover, element concerned, source: e.g. Fotolia.com&gt;},{br}{freetext:&lt;page XX, element by XX source: e.g. Unsplash.com&gt;}.</OP_ManagementPlan_CopyrightPage_ReproductionIsAuthorised2>
  <OP_ManagementPlan_CopyrightPage_ThisDocumentShouldNot>Neither the {freetext:[institution/body/service]} nor any person acting on behalf of the {freetext:[institution/body/service]} is responsible for the use that might be made of the following information.</OP_ManagementPlan_CopyrightPage_ThisDocumentShouldNot>
  <LabelTableSeqWChapter>Table { STYLEREF "Chapter Number" \s }.{ SEQ Table \* ARABIC } – </LabelTableSeqWChapter>
  <LabelTableSeqEC>Table {SEQ Table \* ARABIC }: </LabelTableSeqEC>
  <ReferencesTableTables>Table of Tables</ReferencesTableTables>
  <OP_ManagementPlan_LayoutPage_AfterBody2>The total page count in printed publications must be dividable by four.</OP_ManagementPlan_LayoutPage_AfterBody2>
  <OP_ManagementPlan_LayoutPage_AfterBody1>Please keep this page empty until ready for publishing.</OP_ManagementPlan_LayoutPage_AfterBody1>
  <OP_ManagementPlan_LayoutPage_AfterBody3>Before publishing, remove this comment and depending on the total page count remove this page or add more empty pages.</OP_ManagementPlan_LayoutPage_AfterBody3>
  <OP_ManagementPlan_OT_Target>Target</OP_ManagementPlan_OT_Target>
  <OP_ManagementPlan_OT_Indicator>Indicator</OP_ManagementPlan_OT_Indicator>
  <OP_ManagementPlan_OT_Output>Output</OP_ManagementPlan_OT_Output>
  <OP_ManagementPlan_LayoutPage_AfterCoverPage>Please keep this page empty after deleting this comment.</OP_ManagementPlan_LayoutPage_AfterCoverPage>
  <OP_ManagementPlan_OT_SpecificObjective>Specific Objective:</OP_ManagementPlan_OT_SpecificObjective>
  <OP_TOCHeading>Contents</OP_TOCHeading>
  <OP_ManagementPlan_OT_GeneralObjective>General Objective:</OP_ManagementPlan_OT_GeneralObjective>
  <ReferencesTableBoxes>Table of Boxes</ReferencesTableBoxes>
  <DateFormatShort>dd/MM/yyyy</DateFormatShort>
  <DateFormatLong>d MMMM yyyy</DateFormatLong>
</Texts>
</file>

<file path=customXml/item2.xml><?xml version="1.0" encoding="utf-8"?>
<p:properties xmlns:p="http://schemas.microsoft.com/office/2006/metadata/properties" xmlns:xsi="http://www.w3.org/2001/XMLSchema-instance" xmlns:pc="http://schemas.microsoft.com/office/infopath/2007/PartnerControls">
  <documentManagement>
    <EC_Collab_DocumentLanguage xmlns="5a2aaeef-7754-4071-a86d-fc61c328f6f7">EN</EC_Collab_DocumentLanguage>
    <EC_Collab_Reference xmlns="5a2aaeef-7754-4071-a86d-fc61c328f6f7" xsi:nil="true"/>
    <EC_ARES_DATE_TRANSFERRED xmlns="5a2aaeef-7754-4071-a86d-fc61c328f6f7" xsi:nil="true"/>
    <EC_ARES_TRANSFERRED_BY xmlns="5a2aaeef-7754-4071-a86d-fc61c328f6f7" xsi:nil="true"/>
    <EC_ARES_NUMBER xmlns="5a2aaeef-7754-4071-a86d-fc61c328f6f7">
      <Url xsi:nil="true"/>
      <Description xsi:nil="true"/>
    </EC_ARES_NUMBER>
    <EC_Collab_Status xmlns="5a2aaeef-7754-4071-a86d-fc61c328f6f7">Not Started</EC_Collab_Status>
  </documentManagement>
</p:properties>
</file>

<file path=customXml/item3.xml><?xml version="1.0" encoding="utf-8"?>
<ct:contentTypeSchema xmlns:ct="http://schemas.microsoft.com/office/2006/metadata/contentType" xmlns:ma="http://schemas.microsoft.com/office/2006/metadata/properties/metaAttributes" ct:_="" ma:_="" ma:contentTypeName="EC Document" ma:contentTypeID="0x0101002A9ECA2606335F4BA5305B32386134E00063A1563B14B2C349B8DD161C5ADC9DBB" ma:contentTypeVersion="23" ma:contentTypeDescription="Create a new document in this library." ma:contentTypeScope="" ma:versionID="e136fab5c578c5dbbaf04396e60b34f1">
  <xsd:schema xmlns:xsd="http://www.w3.org/2001/XMLSchema" xmlns:xs="http://www.w3.org/2001/XMLSchema" xmlns:p="http://schemas.microsoft.com/office/2006/metadata/properties" xmlns:ns3="5a2aaeef-7754-4071-a86d-fc61c328f6f7" xmlns:ns4="e226d4ca-1ed8-42f0-8f23-f43336c44f4f" targetNamespace="http://schemas.microsoft.com/office/2006/metadata/properties" ma:root="true" ma:fieldsID="a5ec91dbdf37fbba4745ee3c84746937" ns3:_="" ns4:_="">
    <xsd:import namespace="5a2aaeef-7754-4071-a86d-fc61c328f6f7"/>
    <xsd:import namespace="e226d4ca-1ed8-42f0-8f23-f43336c44f4f"/>
    <xsd:element name="properties">
      <xsd:complexType>
        <xsd:sequence>
          <xsd:element name="documentManagement">
            <xsd:complexType>
              <xsd:all>
                <xsd:element ref="ns3:EC_Collab_Reference" minOccurs="0"/>
                <xsd:element ref="ns3:EC_Collab_DocumentLanguage"/>
                <xsd:element ref="ns3:EC_Collab_Status"/>
                <xsd:element ref="ns3:EC_ARES_NUMBER" minOccurs="0"/>
                <xsd:element ref="ns3:EC_ARES_DATE_TRANSFERRED" minOccurs="0"/>
                <xsd:element ref="ns3:EC_ARES_TRANSFERRED_BY" minOccurs="0"/>
                <xsd:element ref="ns3:SharedWithUsers" minOccurs="0"/>
                <xsd:element ref="ns3:SharedWithDetails" minOccurs="0"/>
                <xsd:element ref="ns4:MediaServiceSearchPropertie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2aaeef-7754-4071-a86d-fc61c328f6f7" elementFormDefault="qualified">
    <xsd:import namespace="http://schemas.microsoft.com/office/2006/documentManagement/types"/>
    <xsd:import namespace="http://schemas.microsoft.com/office/infopath/2007/PartnerControls"/>
    <xsd:element name="EC_Collab_Reference" ma:index="12" nillable="true" ma:displayName="Reference" ma:internalName="EC_Collab_Reference" ma:readOnly="false">
      <xsd:simpleType>
        <xsd:restriction base="dms:Text"/>
      </xsd:simpleType>
    </xsd:element>
    <xsd:element name="EC_Collab_DocumentLanguage" ma:index="13" ma:displayName="Language" ma:default="EN" ma:format="Dropdown" ma:internalName="EC_Collab_DocumentLanguage" ma:readOnly="false">
      <xsd:simpleType>
        <xsd:restriction base="dms:Choice">
          <xsd:enumeration value="BG"/>
          <xsd:enumeration value="ES"/>
          <xsd:enumeration value="CS"/>
          <xsd:enumeration value="DA"/>
          <xsd:enumeration value="DE"/>
          <xsd:enumeration value="ET"/>
          <xsd:enumeration value="EL"/>
          <xsd:enumeration value="EN"/>
          <xsd:enumeration value="FR"/>
          <xsd:enumeration value="GA"/>
          <xsd:enumeration value="IT"/>
          <xsd:enumeration value="LT"/>
          <xsd:enumeration value="LV"/>
          <xsd:enumeration value="HU"/>
          <xsd:enumeration value="MT"/>
          <xsd:enumeration value="NL"/>
          <xsd:enumeration value="PL"/>
          <xsd:enumeration value="PT"/>
          <xsd:enumeration value="RO"/>
          <xsd:enumeration value="SK"/>
          <xsd:enumeration value="SL"/>
          <xsd:enumeration value="FI"/>
          <xsd:enumeration value="SV"/>
          <xsd:enumeration value="HR"/>
          <xsd:enumeration value="MK"/>
          <xsd:enumeration value="TR"/>
          <xsd:enumeration value="EU"/>
          <xsd:enumeration value="CA"/>
          <xsd:enumeration value="GL"/>
          <xsd:enumeration value="AB"/>
          <xsd:enumeration value="AA"/>
          <xsd:enumeration value="AF"/>
          <xsd:enumeration value="AK"/>
          <xsd:enumeration value="SQ"/>
          <xsd:enumeration value="AM"/>
          <xsd:enumeration value="AR"/>
          <xsd:enumeration value="AN"/>
          <xsd:enumeration value="HY"/>
          <xsd:enumeration value="AS"/>
          <xsd:enumeration value="AV"/>
          <xsd:enumeration value="AE"/>
          <xsd:enumeration value="AY"/>
          <xsd:enumeration value="AZ"/>
          <xsd:enumeration value="BM"/>
          <xsd:enumeration value="BA"/>
          <xsd:enumeration value="BE"/>
          <xsd:enumeration value="BN"/>
          <xsd:enumeration value="BH"/>
          <xsd:enumeration value="BI"/>
          <xsd:enumeration value="NB"/>
          <xsd:enumeration value="BS"/>
          <xsd:enumeration value="BR"/>
          <xsd:enumeration value="MY"/>
          <xsd:enumeration value="KM"/>
          <xsd:enumeration value="CH"/>
          <xsd:enumeration value="CE"/>
          <xsd:enumeration value="NY"/>
          <xsd:enumeration value="ZH"/>
          <xsd:enumeration value="CU"/>
          <xsd:enumeration value="CV"/>
          <xsd:enumeration value="KW"/>
          <xsd:enumeration value="CO"/>
          <xsd:enumeration value="CR"/>
          <xsd:enumeration value="DV"/>
          <xsd:enumeration value="DZ"/>
          <xsd:enumeration value="EO"/>
          <xsd:enumeration value="EE"/>
          <xsd:enumeration value="FO"/>
          <xsd:enumeration value="FJ"/>
          <xsd:enumeration value="FF"/>
          <xsd:enumeration value="GD"/>
          <xsd:enumeration value="LG"/>
          <xsd:enumeration value="KA"/>
          <xsd:enumeration value="GN"/>
          <xsd:enumeration value="GU"/>
          <xsd:enumeration value="HT"/>
          <xsd:enumeration value="HA"/>
          <xsd:enumeration value="HE"/>
          <xsd:enumeration value="HZ"/>
          <xsd:enumeration value="HI"/>
          <xsd:enumeration value="HO"/>
          <xsd:enumeration value="IS"/>
          <xsd:enumeration value="IO"/>
          <xsd:enumeration value="IG"/>
          <xsd:enumeration value="ID"/>
          <xsd:enumeration value="IA"/>
          <xsd:enumeration value="IE"/>
          <xsd:enumeration value="IU"/>
          <xsd:enumeration value="IK"/>
          <xsd:enumeration value="JA"/>
          <xsd:enumeration value="JV"/>
          <xsd:enumeration value="KL"/>
          <xsd:enumeration value="KN"/>
          <xsd:enumeration value="KR"/>
          <xsd:enumeration value="KS"/>
          <xsd:enumeration value="KK"/>
          <xsd:enumeration value="KI"/>
          <xsd:enumeration value="RW"/>
          <xsd:enumeration value="KY"/>
          <xsd:enumeration value="KV"/>
          <xsd:enumeration value="KG"/>
          <xsd:enumeration value="KO"/>
          <xsd:enumeration value="KJ"/>
          <xsd:enumeration value="KU"/>
          <xsd:enumeration value="LO"/>
          <xsd:enumeration value="LA"/>
          <xsd:enumeration value="LI"/>
          <xsd:enumeration value="LN"/>
          <xsd:enumeration value="LU"/>
          <xsd:enumeration value="LB"/>
          <xsd:enumeration value="MG"/>
          <xsd:enumeration value="MS"/>
          <xsd:enumeration value="ML"/>
          <xsd:enumeration value="GV"/>
          <xsd:enumeration value="MI"/>
          <xsd:enumeration value="MR"/>
          <xsd:enumeration value="MH"/>
          <xsd:enumeration value="MN"/>
          <xsd:enumeration value="NA"/>
          <xsd:enumeration value="NV"/>
          <xsd:enumeration value="ND"/>
          <xsd:enumeration value="NR"/>
          <xsd:enumeration value="NG"/>
          <xsd:enumeration value="NE"/>
          <xsd:enumeration value="SE"/>
          <xsd:enumeration value="NO"/>
          <xsd:enumeration value="NN"/>
          <xsd:enumeration value="OC"/>
          <xsd:enumeration value="OJ"/>
          <xsd:enumeration value="OR"/>
          <xsd:enumeration value="OM"/>
          <xsd:enumeration value="OS"/>
          <xsd:enumeration value="PI"/>
          <xsd:enumeration value="PA"/>
          <xsd:enumeration value="FA"/>
          <xsd:enumeration value="PS"/>
          <xsd:enumeration value="QU"/>
          <xsd:enumeration value="RM"/>
          <xsd:enumeration value="RN"/>
          <xsd:enumeration value="RU"/>
          <xsd:enumeration value="SM"/>
          <xsd:enumeration value="SG"/>
          <xsd:enumeration value="SA"/>
          <xsd:enumeration value="SC"/>
          <xsd:enumeration value="SR"/>
          <xsd:enumeration value="SN"/>
          <xsd:enumeration value="II"/>
          <xsd:enumeration value="SD"/>
          <xsd:enumeration value="SI"/>
          <xsd:enumeration value="SO"/>
          <xsd:enumeration value="ST"/>
          <xsd:enumeration value="SU"/>
          <xsd:enumeration value="SW"/>
          <xsd:enumeration value="SS"/>
          <xsd:enumeration value="TL"/>
          <xsd:enumeration value="TY"/>
          <xsd:enumeration value="TG"/>
          <xsd:enumeration value="TA"/>
          <xsd:enumeration value="TT"/>
          <xsd:enumeration value="TE"/>
          <xsd:enumeration value="TH"/>
          <xsd:enumeration value="BO"/>
          <xsd:enumeration value="TI"/>
          <xsd:enumeration value="TO"/>
          <xsd:enumeration value="TS"/>
          <xsd:enumeration value="TN"/>
          <xsd:enumeration value="TK"/>
          <xsd:enumeration value="TW"/>
          <xsd:enumeration value="UG"/>
          <xsd:enumeration value="UK"/>
          <xsd:enumeration value="UR"/>
          <xsd:enumeration value="UZ"/>
          <xsd:enumeration value="VE"/>
          <xsd:enumeration value="VI"/>
          <xsd:enumeration value="VO"/>
          <xsd:enumeration value="WA"/>
          <xsd:enumeration value="CY"/>
          <xsd:enumeration value="FY"/>
          <xsd:enumeration value="WO"/>
          <xsd:enumeration value="XH"/>
          <xsd:enumeration value="YI"/>
          <xsd:enumeration value="YO"/>
          <xsd:enumeration value="ZA"/>
          <xsd:enumeration value="ZU"/>
        </xsd:restriction>
      </xsd:simpleType>
    </xsd:element>
    <xsd:element name="EC_Collab_Status" ma:index="14" ma:displayName="EC Status" ma:default="Not Started" ma:format="Dropdown" ma:internalName="EC_Collab_Status" ma:readOnly="false">
      <xsd:simpleType>
        <xsd:restriction base="dms:Choice">
          <xsd:enumeration value="Not Started"/>
          <xsd:enumeration value="Draft"/>
          <xsd:enumeration value="Reviewed"/>
          <xsd:enumeration value="Scheduled"/>
          <xsd:enumeration value="Published"/>
          <xsd:enumeration value="Final"/>
          <xsd:enumeration value="Expired"/>
        </xsd:restriction>
      </xsd:simpleType>
    </xsd:element>
    <xsd:element name="EC_ARES_NUMBER" ma:index="15" nillable="true" ma:displayName="Ares Number" ma:format="Hyperlink" ma:internalName="EC_ARES_NUMBER"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EC_ARES_DATE_TRANSFERRED" ma:index="16" nillable="true" ma:displayName="Transferred to Ares" ma:format="DateTime" ma:internalName="EC_ARES_DATE_TRANSFERRED" ma:readOnly="false">
      <xsd:simpleType>
        <xsd:restriction base="dms:DateTime"/>
      </xsd:simpleType>
    </xsd:element>
    <xsd:element name="EC_ARES_TRANSFERRED_BY" ma:index="17" nillable="true" ma:displayName="Transferred By" ma:internalName="EC_ARES_TRANSFERRED_BY" ma:readOnly="false">
      <xsd:simpleType>
        <xsd:restriction base="dms:Text"/>
      </xsd:simple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26d4ca-1ed8-42f0-8f23-f43336c44f4f" elementFormDefault="qualified">
    <xsd:import namespace="http://schemas.microsoft.com/office/2006/documentManagement/types"/>
    <xsd:import namespace="http://schemas.microsoft.com/office/infopath/2007/PartnerControls"/>
    <xsd:element name="MediaServiceSearchProperties" ma:index="20" nillable="true" ma:displayName="MediaServiceSearchProperties" ma:hidden="true" ma:internalName="MediaServiceSearchPropertie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9" ma:displayName="Author"/>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ma:index="8" ma:displayName="Subject"/>
        <xsd:element ref="dc:description" minOccurs="0" maxOccurs="1" ma:index="11" ma:displayName="Comments"/>
        <xsd:element name="keywords" minOccurs="0" maxOccurs="1" type="xsd:string" ma:index="10"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EurolookProperties>
  <ProductCustomizationId>EC</ProductCustomizationId>
  <Created>
    <Version>10.0.47989.0</Version>
    <Date>2026-03-16T09:53:35</Date>
    <Language>EN</Language>
    <Note>Created using 'Convert To Eurolook'</Note>
  </Created>
  <DocumentModel>
    <Id>7136d7b7-c4fa-4d30-b9ff-62b00d5a473e</Id>
    <Name>Management Report (Publication)</Name>
  </DocumentModel>
  <CustomTemplate>
    <Id/>
    <Name/>
  </CustomTemplate>
  <DocumentDate>2026-03-16T09:53:35</DocumentDate>
  <DocumentVersion>0.1</DocumentVersion>
  <CompatibilityMode>Eurolook10</CompatibilityMode>
  <DocumentMetadata>
    <PublishingFormat MetadataSerializationType="SimpleValue"/>
  </DocumentMetadata>
</Eurolook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Author Role="Creator" AuthorRoleName="Writer" AuthorRoleDisplayName="Writer" AuthorRoleId="a4fbaff4-b07c-48b4-a21e-e7b9eedf3796">
  <Id>3a1d888b-7080-451f-a773-95a004840198</Id>
  <Names>
    <Latin>
      <FirstName>Raimonds</FirstName>
      <LastName>ERTS</LastName>
    </Latin>
    <Greek>
      <FirstName/>
      <LastName/>
    </Greek>
    <Cyrillic>
      <FirstName/>
      <LastName/>
    </Cyrillic>
    <DocumentScript>
      <FirstName>Raimonds</FirstName>
      <LastName>ERTS</LastName>
      <FullName>Raimonds ERTS</FullName>
    </DocumentScript>
  </Names>
  <Initials>RE</Initials>
  <Gender>m</Gender>
  <Email>Raimonds.ERTS@publications.europa.eu</Email>
  <Service>OP.B.2.001</Service>
  <Function ADCode="" ShowInSignature="true" ShowInHeader="false" HeaderText=""/>
  <WebAddress/>
  <FunctionalMailbox/>
  <InheritedWebAddress>http://europa.eu</InheritedWebAddress>
  <OrgaEntity1>
    <Id>74ad78a8-25ae-4fdf-bb31-cef090e53156</Id>
    <LogicalLevel>1</LogicalLevel>
    <Name>OP</Name>
    <HeadLine1>PUBLICATIONS OFFICE</HeadLine1>
    <HeadLine2/>
    <PrimaryAddressId>1264fb81-f6bb-475e-9f9d-a937d3be6ee2</PrimaryAddressId>
    <SecondaryAddressId/>
    <WebAddress/>
    <InheritedWebAddress>http://europa.eu</InheritedWebAddress>
    <ShowInHeader>true</ShowInHeader>
  </OrgaEntity1>
  <OrgaEntity2>
    <Id>38acf1f2-20e8-4102-9960-393d863a030f</Id>
    <LogicalLevel>2</LogicalLevel>
    <Name>OP.B</Name>
    <HeadLine1>Publication Production Services</HeadLine1>
    <HeadLine2/>
    <PrimaryAddressId>1264fb81-f6bb-475e-9f9d-a937d3be6ee2</PrimaryAddressId>
    <SecondaryAddressId/>
    <WebAddress/>
    <InheritedWebAddress>http://europa.eu</InheritedWebAddress>
    <ShowInHeader>true</ShowInHeader>
  </OrgaEntity2>
  <OrgaEntity3>
    <Id>9f5c1f18-ce6f-4964-a4fd-5bc1b01de8b1</Id>
    <LogicalLevel>3</LogicalLevel>
    <Name>OP.B.2</Name>
    <HeadLine1>Multimedia and Publications</HeadLine1>
    <HeadLine2/>
    <PrimaryAddressId>1264fb81-f6bb-475e-9f9d-a937d3be6ee2</PrimaryAddressId>
    <SecondaryAddressId/>
    <WebAddress/>
    <InheritedWebAddress>http://europa.eu</InheritedWebAddress>
    <ShowInHeader>true</ShowInHeader>
  </OrgaEntity3>
  <Hierarchy>
    <OrgaEntity>
      <Id>74ad78a8-25ae-4fdf-bb31-cef090e53156</Id>
      <LogicalLevel>1</LogicalLevel>
      <Name>OP</Name>
      <HeadLine1>PUBLICATIONS OFFICE</HeadLine1>
      <HeadLine2/>
      <PrimaryAddressId>1264fb81-f6bb-475e-9f9d-a937d3be6ee2</PrimaryAddressId>
      <SecondaryAddressId/>
      <WebAddress/>
      <InheritedWebAddress>http://europa.eu</InheritedWebAddress>
      <ShowInHeader>true</ShowInHeader>
    </OrgaEntity>
    <OrgaEntity>
      <Id>38acf1f2-20e8-4102-9960-393d863a030f</Id>
      <LogicalLevel>2</LogicalLevel>
      <Name>OP.B</Name>
      <HeadLine1>Publication Production Services</HeadLine1>
      <HeadLine2/>
      <PrimaryAddressId>1264fb81-f6bb-475e-9f9d-a937d3be6ee2</PrimaryAddressId>
      <SecondaryAddressId/>
      <WebAddress/>
      <InheritedWebAddress>http://europa.eu</InheritedWebAddress>
      <ShowInHeader>true</ShowInHeader>
    </OrgaEntity>
    <OrgaEntity>
      <Id>9f5c1f18-ce6f-4964-a4fd-5bc1b01de8b1</Id>
      <LogicalLevel>3</LogicalLevel>
      <Name>OP.B.2</Name>
      <HeadLine1>Multimedia and Publications</HeadLine1>
      <HeadLine2/>
      <PrimaryAddressId>1264fb81-f6bb-475e-9f9d-a937d3be6ee2</PrimaryAddressId>
      <SecondaryAddressId/>
      <WebAddress/>
      <InheritedWebAddress>http://europa.eu</InheritedWebAddress>
      <ShowInHeader>true</ShowInHeader>
    </OrgaEntity>
  </Hierarchy>
  <Addresses>
    <Address>
      <Id>1264fb81-f6bb-475e-9f9d-a937d3be6ee2</Id>
      <Name>Luxembourg</Name>
      <PhoneNumberPrefix>+352 4301-</PhoneNumberPrefix>
      <TranslatedName>Luxembourg</TranslatedName>
      <Location>Luxembourg,</Location>
      <Footer>Commission européenne, 2920 Luxembourg, LUXEMBOURG – Tel. +352 43011</Footer>
    </Address>
  </Addresses>
  <JobAssignmentId/>
  <MainWorkplace IsMain="true">
    <AddressId>1264fb81-f6bb-475e-9f9d-a937d3be6ee2</AddressId>
    <Fax/>
    <Phone>+352 4301-44063</Phone>
    <Office>MERP 02/A001</Office>
  </MainWorkplace>
  <Workplaces>
    <Workplace IsMain="true">
      <AddressId>1264fb81-f6bb-475e-9f9d-a937d3be6ee2</AddressId>
      <Fax/>
      <Phone>+352 4301-44063</Phone>
      <Office>MERP 02/A001</Office>
    </Workplace>
  </Workplaces>
</Author>
</file>

<file path=customXml/itemProps1.xml><?xml version="1.0" encoding="utf-8"?>
<ds:datastoreItem xmlns:ds="http://schemas.openxmlformats.org/officeDocument/2006/customXml" ds:itemID="{4EF90DE6-88B6-4264-9629-4D8DFDFE87D2}">
  <ds:schemaRefs/>
</ds:datastoreItem>
</file>

<file path=customXml/itemProps2.xml><?xml version="1.0" encoding="utf-8"?>
<ds:datastoreItem xmlns:ds="http://schemas.openxmlformats.org/officeDocument/2006/customXml" ds:itemID="{CE107C4C-ED3A-4FA1-B868-059D6D2997A7}">
  <ds:schemaRefs>
    <ds:schemaRef ds:uri="http://schemas.microsoft.com/office/2006/metadata/properties"/>
    <ds:schemaRef ds:uri="http://schemas.microsoft.com/office/infopath/2007/PartnerControls"/>
    <ds:schemaRef ds:uri="5a2aaeef-7754-4071-a86d-fc61c328f6f7"/>
  </ds:schemaRefs>
</ds:datastoreItem>
</file>

<file path=customXml/itemProps3.xml><?xml version="1.0" encoding="utf-8"?>
<ds:datastoreItem xmlns:ds="http://schemas.openxmlformats.org/officeDocument/2006/customXml" ds:itemID="{A477D08B-3D0E-4CA1-8DBC-252005E43A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2aaeef-7754-4071-a86d-fc61c328f6f7"/>
    <ds:schemaRef ds:uri="e226d4ca-1ed8-42f0-8f23-f43336c44f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87BD7CF-9BE3-44D6-845D-45DEC2FE0015}">
  <ds:schemaRefs>
    <ds:schemaRef ds:uri="http://schemas.microsoft.com/sharepoint/v3/contenttype/forms"/>
  </ds:schemaRefs>
</ds:datastoreItem>
</file>

<file path=customXml/itemProps5.xml><?xml version="1.0" encoding="utf-8"?>
<ds:datastoreItem xmlns:ds="http://schemas.openxmlformats.org/officeDocument/2006/customXml" ds:itemID="{D3EA5527-7367-4268-9D83-5125C98D0ED2}">
  <ds:schemaRefs/>
</ds:datastoreItem>
</file>

<file path=customXml/itemProps6.xml><?xml version="1.0" encoding="utf-8"?>
<ds:datastoreItem xmlns:ds="http://schemas.openxmlformats.org/officeDocument/2006/customXml" ds:itemID="{A571F15B-AFF4-4452-9319-842BE171839B}">
  <ds:schemaRefs>
    <ds:schemaRef ds:uri="http://schemas.openxmlformats.org/officeDocument/2006/bibliography"/>
  </ds:schemaRefs>
</ds:datastoreItem>
</file>

<file path=customXml/itemProps7.xml><?xml version="1.0" encoding="utf-8"?>
<ds:datastoreItem xmlns:ds="http://schemas.openxmlformats.org/officeDocument/2006/customXml" ds:itemID="{11C0F7AE-D3F9-4DA7-A2D8-2B2E86F3E2FB}">
  <ds:schemaRefs/>
</ds:datastoreItem>
</file>

<file path=docProps/app.xml><?xml version="1.0" encoding="utf-8"?>
<Properties xmlns="http://schemas.openxmlformats.org/officeDocument/2006/extended-properties" xmlns:vt="http://schemas.openxmlformats.org/officeDocument/2006/docPropsVTypes">
  <Template>Eurolook.dotm</Template>
  <TotalTime>6</TotalTime>
  <Pages>42</Pages>
  <Words>174381</Words>
  <Characters>973046</Characters>
  <Application>Microsoft Office Word</Application>
  <DocSecurity>0</DocSecurity>
  <PresentationFormat>Microsoft Word 14.0</PresentationFormat>
  <Lines>29486</Lines>
  <Paragraphs>16629</Paragraphs>
  <ScaleCrop>true</ScaleCrop>
  <Manager/>
  <Company/>
  <LinksUpToDate>false</LinksUpToDate>
  <CharactersWithSpaces>1130798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VANGOMPEL Sien (SG)</cp:lastModifiedBy>
  <cp:revision>8</cp:revision>
  <dcterms:created xsi:type="dcterms:W3CDTF">2026-06-14T12:43:00Z</dcterms:created>
  <dcterms:modified xsi:type="dcterms:W3CDTF">2026-06-15T14:25:00Z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Enabled">
    <vt:lpwstr>true</vt:lpwstr>
  </property>
  <property fmtid="{D5CDD505-2E9C-101B-9397-08002B2CF9AE}" pid="3" name="MSIP_Label_6bd9ddd1-4d20-43f6-abfa-fc3c07406f94_SetDate">
    <vt:lpwstr>2026-03-16T08:53:44Z</vt:lpwstr>
  </property>
  <property fmtid="{D5CDD505-2E9C-101B-9397-08002B2CF9AE}" pid="4" name="MSIP_Label_6bd9ddd1-4d20-43f6-abfa-fc3c07406f94_Method">
    <vt:lpwstr>Standard</vt:lpwstr>
  </property>
  <property fmtid="{D5CDD505-2E9C-101B-9397-08002B2CF9AE}" pid="5" name="MSIP_Label_6bd9ddd1-4d20-43f6-abfa-fc3c07406f94_Name">
    <vt:lpwstr>Commission Use</vt:lpwstr>
  </property>
  <property fmtid="{D5CDD505-2E9C-101B-9397-08002B2CF9AE}" pid="6" name="MSIP_Label_6bd9ddd1-4d20-43f6-abfa-fc3c07406f94_SiteId">
    <vt:lpwstr>b24c8b06-522c-46fe-9080-70926f8dddb1</vt:lpwstr>
  </property>
  <property fmtid="{D5CDD505-2E9C-101B-9397-08002B2CF9AE}" pid="7" name="MSIP_Label_6bd9ddd1-4d20-43f6-abfa-fc3c07406f94_ActionId">
    <vt:lpwstr>98820e9d-aedb-492d-90d5-f84fffb04b8a</vt:lpwstr>
  </property>
  <property fmtid="{D5CDD505-2E9C-101B-9397-08002B2CF9AE}" pid="8" name="MSIP_Label_6bd9ddd1-4d20-43f6-abfa-fc3c07406f94_ContentBits">
    <vt:lpwstr>0</vt:lpwstr>
  </property>
  <property fmtid="{D5CDD505-2E9C-101B-9397-08002B2CF9AE}" pid="9" name="MSIP_Label_6bd9ddd1-4d20-43f6-abfa-fc3c07406f94_Tag">
    <vt:lpwstr>10, 3, 0, 1</vt:lpwstr>
  </property>
  <property fmtid="{D5CDD505-2E9C-101B-9397-08002B2CF9AE}" pid="10" name="Level of sensitivity">
    <vt:lpwstr>Standard treatment</vt:lpwstr>
  </property>
  <property fmtid="{D5CDD505-2E9C-101B-9397-08002B2CF9AE}" pid="11" name="_LW_INVALIDATED_EurolookVersion">
    <vt:lpwstr>10.0</vt:lpwstr>
  </property>
  <property fmtid="{D5CDD505-2E9C-101B-9397-08002B2CF9AE}" pid="12" name="First annex">
    <vt:lpwstr>4</vt:lpwstr>
  </property>
  <property fmtid="{D5CDD505-2E9C-101B-9397-08002B2CF9AE}" pid="13" name="Last annex">
    <vt:lpwstr>4</vt:lpwstr>
  </property>
  <property fmtid="{D5CDD505-2E9C-101B-9397-08002B2CF9AE}" pid="14" name="Unique annex">
    <vt:lpwstr>0</vt:lpwstr>
  </property>
  <property fmtid="{D5CDD505-2E9C-101B-9397-08002B2CF9AE}" pid="15" name="Part">
    <vt:lpwstr>1</vt:lpwstr>
  </property>
  <property fmtid="{D5CDD505-2E9C-101B-9397-08002B2CF9AE}" pid="16" name="Total parts">
    <vt:lpwstr>1</vt:lpwstr>
  </property>
  <property fmtid="{D5CDD505-2E9C-101B-9397-08002B2CF9AE}" pid="17" name="DocStatus">
    <vt:lpwstr>Green</vt:lpwstr>
  </property>
  <property fmtid="{D5CDD505-2E9C-101B-9397-08002B2CF9AE}" pid="18" name="CPTemplateID">
    <vt:lpwstr>CP-039</vt:lpwstr>
  </property>
  <property fmtid="{D5CDD505-2E9C-101B-9397-08002B2CF9AE}" pid="19" name="Last edited using">
    <vt:lpwstr>LW 9.2, Build 20250828</vt:lpwstr>
  </property>
  <property fmtid="{D5CDD505-2E9C-101B-9397-08002B2CF9AE}" pid="20" name="Created using">
    <vt:lpwstr>LW 9.2, Build 20250828</vt:lpwstr>
  </property>
  <property fmtid="{D5CDD505-2E9C-101B-9397-08002B2CF9AE}" pid="21" name="ContentTypeId">
    <vt:lpwstr>0x0101002A9ECA2606335F4BA5305B32386134E00063A1563B14B2C349B8DD161C5ADC9DBB</vt:lpwstr>
  </property>
  <property fmtid="{D5CDD505-2E9C-101B-9397-08002B2CF9AE}" pid="22" name="MediaServiceImageTags">
    <vt:lpwstr/>
  </property>
  <property fmtid="{D5CDD505-2E9C-101B-9397-08002B2CF9AE}" pid="23" name="lcf76f155ced4ddcb4097134ff3c332f">
    <vt:lpwstr/>
  </property>
  <property fmtid="{D5CDD505-2E9C-101B-9397-08002B2CF9AE}" pid="24" name="TaxCatchAll">
    <vt:lpwstr/>
  </property>
</Properties>
</file>